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2"/>
  </p:notesMasterIdLst>
  <p:handoutMasterIdLst>
    <p:handoutMasterId r:id="rId93"/>
  </p:handoutMasterIdLst>
  <p:sldIdLst>
    <p:sldId id="25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 id="410" r:id="rId36"/>
    <p:sldId id="411" r:id="rId37"/>
    <p:sldId id="412" r:id="rId38"/>
    <p:sldId id="413" r:id="rId39"/>
    <p:sldId id="414" r:id="rId40"/>
    <p:sldId id="463" r:id="rId41"/>
    <p:sldId id="416" r:id="rId42"/>
    <p:sldId id="417" r:id="rId43"/>
    <p:sldId id="461" r:id="rId44"/>
    <p:sldId id="462" r:id="rId45"/>
    <p:sldId id="420" r:id="rId46"/>
    <p:sldId id="421" r:id="rId47"/>
    <p:sldId id="422"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48" r:id="rId74"/>
    <p:sldId id="449" r:id="rId75"/>
    <p:sldId id="450" r:id="rId76"/>
    <p:sldId id="451" r:id="rId77"/>
    <p:sldId id="452" r:id="rId78"/>
    <p:sldId id="453" r:id="rId79"/>
    <p:sldId id="454" r:id="rId80"/>
    <p:sldId id="455" r:id="rId81"/>
    <p:sldId id="456" r:id="rId82"/>
    <p:sldId id="457" r:id="rId83"/>
    <p:sldId id="458" r:id="rId84"/>
    <p:sldId id="464" r:id="rId85"/>
    <p:sldId id="465" r:id="rId86"/>
    <p:sldId id="466" r:id="rId87"/>
    <p:sldId id="467" r:id="rId88"/>
    <p:sldId id="468" r:id="rId89"/>
    <p:sldId id="469" r:id="rId90"/>
    <p:sldId id="470" r:id="rId91"/>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5075BC"/>
    <a:srgbClr val="A9F7F3"/>
    <a:srgbClr val="A4FCF4"/>
    <a:srgbClr val="009900"/>
    <a:srgbClr val="FFFF00"/>
    <a:srgbClr val="FF0000"/>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1" autoAdjust="0"/>
    <p:restoredTop sz="86474" autoAdjust="0"/>
  </p:normalViewPr>
  <p:slideViewPr>
    <p:cSldViewPr>
      <p:cViewPr varScale="1">
        <p:scale>
          <a:sx n="61" d="100"/>
          <a:sy n="61" d="100"/>
        </p:scale>
        <p:origin x="451" y="53"/>
      </p:cViewPr>
      <p:guideLst>
        <p:guide orient="horz" pos="2160"/>
        <p:guide pos="2880"/>
      </p:guideLst>
    </p:cSldViewPr>
  </p:slideViewPr>
  <p:outlineViewPr>
    <p:cViewPr>
      <p:scale>
        <a:sx n="33" d="100"/>
        <a:sy n="33" d="100"/>
      </p:scale>
      <p:origin x="0" y="-529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9.xml"/><Relationship Id="rId18" Type="http://schemas.openxmlformats.org/officeDocument/2006/relationships/slide" Target="slides/slide28.xml"/><Relationship Id="rId26" Type="http://schemas.openxmlformats.org/officeDocument/2006/relationships/slide" Target="slides/slide41.xml"/><Relationship Id="rId3" Type="http://schemas.openxmlformats.org/officeDocument/2006/relationships/slide" Target="slides/slide6.xml"/><Relationship Id="rId21" Type="http://schemas.openxmlformats.org/officeDocument/2006/relationships/slide" Target="slides/slide32.xml"/><Relationship Id="rId7" Type="http://schemas.openxmlformats.org/officeDocument/2006/relationships/slide" Target="slides/slide12.xml"/><Relationship Id="rId12" Type="http://schemas.openxmlformats.org/officeDocument/2006/relationships/slide" Target="slides/slide18.xml"/><Relationship Id="rId17" Type="http://schemas.openxmlformats.org/officeDocument/2006/relationships/slide" Target="slides/slide26.xml"/><Relationship Id="rId25" Type="http://schemas.openxmlformats.org/officeDocument/2006/relationships/slide" Target="slides/slide38.xml"/><Relationship Id="rId33" Type="http://schemas.openxmlformats.org/officeDocument/2006/relationships/slide" Target="slides/slide55.xml"/><Relationship Id="rId2" Type="http://schemas.openxmlformats.org/officeDocument/2006/relationships/slide" Target="slides/slide4.xml"/><Relationship Id="rId16" Type="http://schemas.openxmlformats.org/officeDocument/2006/relationships/slide" Target="slides/slide24.xml"/><Relationship Id="rId20" Type="http://schemas.openxmlformats.org/officeDocument/2006/relationships/slide" Target="slides/slide31.xml"/><Relationship Id="rId29" Type="http://schemas.openxmlformats.org/officeDocument/2006/relationships/slide" Target="slides/slide47.xml"/><Relationship Id="rId1" Type="http://schemas.openxmlformats.org/officeDocument/2006/relationships/slide" Target="slides/slide2.xml"/><Relationship Id="rId6" Type="http://schemas.openxmlformats.org/officeDocument/2006/relationships/slide" Target="slides/slide11.xml"/><Relationship Id="rId11" Type="http://schemas.openxmlformats.org/officeDocument/2006/relationships/slide" Target="slides/slide16.xml"/><Relationship Id="rId24" Type="http://schemas.openxmlformats.org/officeDocument/2006/relationships/slide" Target="slides/slide37.xml"/><Relationship Id="rId32" Type="http://schemas.openxmlformats.org/officeDocument/2006/relationships/slide" Target="slides/slide51.xml"/><Relationship Id="rId5" Type="http://schemas.openxmlformats.org/officeDocument/2006/relationships/slide" Target="slides/slide10.xml"/><Relationship Id="rId15" Type="http://schemas.openxmlformats.org/officeDocument/2006/relationships/slide" Target="slides/slide22.xml"/><Relationship Id="rId23" Type="http://schemas.openxmlformats.org/officeDocument/2006/relationships/slide" Target="slides/slide36.xml"/><Relationship Id="rId28" Type="http://schemas.openxmlformats.org/officeDocument/2006/relationships/slide" Target="slides/slide45.xml"/><Relationship Id="rId10" Type="http://schemas.openxmlformats.org/officeDocument/2006/relationships/slide" Target="slides/slide15.xml"/><Relationship Id="rId19" Type="http://schemas.openxmlformats.org/officeDocument/2006/relationships/slide" Target="slides/slide29.xml"/><Relationship Id="rId31" Type="http://schemas.openxmlformats.org/officeDocument/2006/relationships/slide" Target="slides/slide49.xml"/><Relationship Id="rId4" Type="http://schemas.openxmlformats.org/officeDocument/2006/relationships/slide" Target="slides/slide8.xml"/><Relationship Id="rId9" Type="http://schemas.openxmlformats.org/officeDocument/2006/relationships/slide" Target="slides/slide14.xml"/><Relationship Id="rId14" Type="http://schemas.openxmlformats.org/officeDocument/2006/relationships/slide" Target="slides/slide20.xml"/><Relationship Id="rId22" Type="http://schemas.openxmlformats.org/officeDocument/2006/relationships/slide" Target="slides/slide34.xml"/><Relationship Id="rId27" Type="http://schemas.openxmlformats.org/officeDocument/2006/relationships/slide" Target="slides/slide42.xml"/><Relationship Id="rId30"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62B25-933F-4178-87AD-0BF7E1551315}"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el-GR"/>
        </a:p>
      </dgm:t>
    </dgm:pt>
    <dgm:pt modelId="{9606FC8E-7FDA-465B-9FC6-7297EC984D2A}">
      <dgm:prSet phldrT="[Κείμενο]"/>
      <dgm:spPr/>
      <dgm:t>
        <a:bodyPr/>
        <a:lstStyle/>
        <a:p>
          <a:r>
            <a:rPr lang="en-US" dirty="0" smtClean="0"/>
            <a:t>Method</a:t>
          </a:r>
        </a:p>
        <a:p>
          <a:r>
            <a:rPr lang="en-US" dirty="0" smtClean="0"/>
            <a:t>Validation</a:t>
          </a:r>
          <a:endParaRPr lang="el-GR" dirty="0"/>
        </a:p>
      </dgm:t>
    </dgm:pt>
    <dgm:pt modelId="{A5B0712C-5FC9-4369-832F-6427E75BC926}" type="parTrans" cxnId="{9A26FFB4-0638-49AA-B4B9-E113E766509A}">
      <dgm:prSet/>
      <dgm:spPr/>
      <dgm:t>
        <a:bodyPr/>
        <a:lstStyle/>
        <a:p>
          <a:endParaRPr lang="el-GR"/>
        </a:p>
      </dgm:t>
    </dgm:pt>
    <dgm:pt modelId="{210D571C-941E-4947-888E-C3F0C85CEF6F}" type="sibTrans" cxnId="{9A26FFB4-0638-49AA-B4B9-E113E766509A}">
      <dgm:prSet/>
      <dgm:spPr/>
      <dgm:t>
        <a:bodyPr/>
        <a:lstStyle/>
        <a:p>
          <a:endParaRPr lang="el-GR"/>
        </a:p>
      </dgm:t>
    </dgm:pt>
    <dgm:pt modelId="{C03DE300-6CBA-4E12-8146-55F9E6D5098A}">
      <dgm:prSet phldrT="[Κείμενο]" custT="1"/>
      <dgm:spPr/>
      <dgm:t>
        <a:bodyPr/>
        <a:lstStyle/>
        <a:p>
          <a:r>
            <a:rPr lang="en-US" sz="2400" dirty="0" smtClean="0"/>
            <a:t>Precision</a:t>
          </a:r>
          <a:endParaRPr lang="el-GR" sz="2400" dirty="0"/>
        </a:p>
      </dgm:t>
    </dgm:pt>
    <dgm:pt modelId="{8E200EB2-C881-4C48-83F2-188086367DCB}" type="parTrans" cxnId="{4D5EB6EC-FCDD-48CD-81FA-E0038047D149}">
      <dgm:prSet/>
      <dgm:spPr>
        <a:ln>
          <a:solidFill>
            <a:srgbClr val="4F81BD"/>
          </a:solidFill>
          <a:tailEnd type="triangle" w="med" len="lg"/>
        </a:ln>
      </dgm:spPr>
      <dgm:t>
        <a:bodyPr/>
        <a:lstStyle/>
        <a:p>
          <a:endParaRPr lang="el-GR"/>
        </a:p>
      </dgm:t>
    </dgm:pt>
    <dgm:pt modelId="{1985DDED-0D53-4E18-908B-EAD55F1AD04F}" type="sibTrans" cxnId="{4D5EB6EC-FCDD-48CD-81FA-E0038047D149}">
      <dgm:prSet/>
      <dgm:spPr/>
      <dgm:t>
        <a:bodyPr/>
        <a:lstStyle/>
        <a:p>
          <a:endParaRPr lang="el-GR"/>
        </a:p>
      </dgm:t>
    </dgm:pt>
    <dgm:pt modelId="{AE8DE7D3-17CB-491A-AD55-4A132F346EB0}">
      <dgm:prSet phldrT="[Κείμενο]" custT="1"/>
      <dgm:spPr/>
      <dgm:t>
        <a:bodyPr/>
        <a:lstStyle/>
        <a:p>
          <a:r>
            <a:rPr lang="en-US" sz="2400" dirty="0" smtClean="0"/>
            <a:t>Accuracy</a:t>
          </a:r>
          <a:endParaRPr lang="el-GR" sz="2400" dirty="0"/>
        </a:p>
      </dgm:t>
    </dgm:pt>
    <dgm:pt modelId="{DFED7134-359C-42CC-BD27-451F14B8B99C}" type="parTrans" cxnId="{D85F66FB-8ED1-4A76-A242-C45C17CA0D02}">
      <dgm:prSet/>
      <dgm:spPr>
        <a:ln>
          <a:solidFill>
            <a:srgbClr val="4F81BD"/>
          </a:solidFill>
          <a:tailEnd type="triangle" w="med" len="lg"/>
        </a:ln>
      </dgm:spPr>
      <dgm:t>
        <a:bodyPr/>
        <a:lstStyle/>
        <a:p>
          <a:endParaRPr lang="el-GR"/>
        </a:p>
      </dgm:t>
    </dgm:pt>
    <dgm:pt modelId="{4B5536F4-25E1-4B06-BE21-29DE08282889}" type="sibTrans" cxnId="{D85F66FB-8ED1-4A76-A242-C45C17CA0D02}">
      <dgm:prSet/>
      <dgm:spPr/>
      <dgm:t>
        <a:bodyPr/>
        <a:lstStyle/>
        <a:p>
          <a:endParaRPr lang="el-GR"/>
        </a:p>
      </dgm:t>
    </dgm:pt>
    <dgm:pt modelId="{0659546C-8560-4C91-97DB-1B4F05E6D2C0}">
      <dgm:prSet phldrT="[Κείμενο]" custT="1"/>
      <dgm:spPr/>
      <dgm:t>
        <a:bodyPr/>
        <a:lstStyle/>
        <a:p>
          <a:r>
            <a:rPr lang="en-US" sz="2400" dirty="0" smtClean="0"/>
            <a:t>Limit of Detection</a:t>
          </a:r>
          <a:endParaRPr lang="el-GR" sz="2400" dirty="0"/>
        </a:p>
      </dgm:t>
    </dgm:pt>
    <dgm:pt modelId="{5E585CE9-E481-4778-BD77-80C9D02485DF}" type="parTrans" cxnId="{46299E45-B8E0-4581-8AA4-E121E57123CE}">
      <dgm:prSet/>
      <dgm:spPr>
        <a:ln>
          <a:solidFill>
            <a:srgbClr val="4F81BD"/>
          </a:solidFill>
          <a:tailEnd type="triangle" w="med" len="lg"/>
        </a:ln>
      </dgm:spPr>
      <dgm:t>
        <a:bodyPr/>
        <a:lstStyle/>
        <a:p>
          <a:endParaRPr lang="el-GR"/>
        </a:p>
      </dgm:t>
    </dgm:pt>
    <dgm:pt modelId="{4D1E315B-7774-420E-BF35-014941FBACDE}" type="sibTrans" cxnId="{46299E45-B8E0-4581-8AA4-E121E57123CE}">
      <dgm:prSet/>
      <dgm:spPr/>
      <dgm:t>
        <a:bodyPr/>
        <a:lstStyle/>
        <a:p>
          <a:endParaRPr lang="el-GR"/>
        </a:p>
      </dgm:t>
    </dgm:pt>
    <dgm:pt modelId="{5F52986F-267D-4F1F-B4BF-C40A8E0B0F19}">
      <dgm:prSet phldrT="[Κείμενο]" custT="1"/>
      <dgm:spPr/>
      <dgm:t>
        <a:bodyPr/>
        <a:lstStyle/>
        <a:p>
          <a:r>
            <a:rPr lang="en-US" sz="2400" dirty="0" smtClean="0"/>
            <a:t>Limit of Quantification</a:t>
          </a:r>
          <a:endParaRPr lang="el-GR" sz="2400" dirty="0"/>
        </a:p>
      </dgm:t>
    </dgm:pt>
    <dgm:pt modelId="{056A33DF-C767-444E-B296-AA8663EEBCB9}" type="parTrans" cxnId="{6073D5AE-19C9-449A-BB21-B3683ECE44B5}">
      <dgm:prSet/>
      <dgm:spPr>
        <a:ln>
          <a:solidFill>
            <a:srgbClr val="4F81BD"/>
          </a:solidFill>
          <a:tailEnd type="triangle" w="med" len="lg"/>
        </a:ln>
      </dgm:spPr>
      <dgm:t>
        <a:bodyPr/>
        <a:lstStyle/>
        <a:p>
          <a:endParaRPr lang="el-GR"/>
        </a:p>
      </dgm:t>
    </dgm:pt>
    <dgm:pt modelId="{6E91D79F-4D1B-4B83-A5C6-13E091877A7A}" type="sibTrans" cxnId="{6073D5AE-19C9-449A-BB21-B3683ECE44B5}">
      <dgm:prSet/>
      <dgm:spPr/>
      <dgm:t>
        <a:bodyPr/>
        <a:lstStyle/>
        <a:p>
          <a:endParaRPr lang="el-GR"/>
        </a:p>
      </dgm:t>
    </dgm:pt>
    <dgm:pt modelId="{9EFC022E-559B-47F4-995F-7FE99A17F765}">
      <dgm:prSet phldrT="[Κείμενο]" custT="1"/>
      <dgm:spPr/>
      <dgm:t>
        <a:bodyPr/>
        <a:lstStyle/>
        <a:p>
          <a:r>
            <a:rPr lang="en-US" sz="2400" dirty="0" smtClean="0"/>
            <a:t>Specificity</a:t>
          </a:r>
          <a:endParaRPr lang="el-GR" sz="2400" dirty="0"/>
        </a:p>
      </dgm:t>
    </dgm:pt>
    <dgm:pt modelId="{7B056C69-C921-48E8-ACF4-9E749AEDB729}" type="parTrans" cxnId="{2139C25E-4A9A-48E7-926C-05BF1A9AD06F}">
      <dgm:prSet/>
      <dgm:spPr>
        <a:ln>
          <a:solidFill>
            <a:srgbClr val="4F81BD"/>
          </a:solidFill>
          <a:tailEnd type="triangle" w="med" len="lg"/>
        </a:ln>
      </dgm:spPr>
      <dgm:t>
        <a:bodyPr/>
        <a:lstStyle/>
        <a:p>
          <a:endParaRPr lang="el-GR"/>
        </a:p>
      </dgm:t>
    </dgm:pt>
    <dgm:pt modelId="{4D557F70-354E-49BA-AA10-B25103B68D20}" type="sibTrans" cxnId="{2139C25E-4A9A-48E7-926C-05BF1A9AD06F}">
      <dgm:prSet/>
      <dgm:spPr/>
      <dgm:t>
        <a:bodyPr/>
        <a:lstStyle/>
        <a:p>
          <a:endParaRPr lang="el-GR"/>
        </a:p>
      </dgm:t>
    </dgm:pt>
    <dgm:pt modelId="{03735474-10EE-44E9-B852-D060C5AFDB2D}">
      <dgm:prSet phldrT="[Κείμενο]" custT="1"/>
      <dgm:spPr/>
      <dgm:t>
        <a:bodyPr/>
        <a:lstStyle/>
        <a:p>
          <a:r>
            <a:rPr lang="en-US" sz="2400" dirty="0" smtClean="0"/>
            <a:t>Linearity</a:t>
          </a:r>
          <a:endParaRPr lang="el-GR" sz="2400" dirty="0"/>
        </a:p>
      </dgm:t>
    </dgm:pt>
    <dgm:pt modelId="{E507FC03-30E6-462E-9F01-577AF8BCDE01}" type="parTrans" cxnId="{40D6D217-D571-4A78-B782-B66DC775868E}">
      <dgm:prSet/>
      <dgm:spPr>
        <a:ln>
          <a:solidFill>
            <a:srgbClr val="5075BC"/>
          </a:solidFill>
          <a:tailEnd type="triangle" w="med" len="lg"/>
        </a:ln>
      </dgm:spPr>
      <dgm:t>
        <a:bodyPr/>
        <a:lstStyle/>
        <a:p>
          <a:endParaRPr lang="el-GR"/>
        </a:p>
      </dgm:t>
    </dgm:pt>
    <dgm:pt modelId="{35E3D744-C615-4B20-8DC6-53C4C60DB992}" type="sibTrans" cxnId="{40D6D217-D571-4A78-B782-B66DC775868E}">
      <dgm:prSet/>
      <dgm:spPr/>
      <dgm:t>
        <a:bodyPr/>
        <a:lstStyle/>
        <a:p>
          <a:endParaRPr lang="el-GR"/>
        </a:p>
      </dgm:t>
    </dgm:pt>
    <dgm:pt modelId="{5ECC75A9-EF53-4A3C-829E-FE75A2CC219A}">
      <dgm:prSet phldrT="[Κείμενο]" custT="1"/>
      <dgm:spPr/>
      <dgm:t>
        <a:bodyPr/>
        <a:lstStyle/>
        <a:p>
          <a:r>
            <a:rPr lang="en-US" sz="2400" dirty="0" smtClean="0"/>
            <a:t>Robustness</a:t>
          </a:r>
          <a:endParaRPr lang="el-GR" sz="2400" dirty="0"/>
        </a:p>
      </dgm:t>
    </dgm:pt>
    <dgm:pt modelId="{D339FDE1-F9D8-46D3-871F-DD50E8EF97AD}" type="parTrans" cxnId="{80455E61-27AB-4102-AD85-A38D3A0A1D1C}">
      <dgm:prSet/>
      <dgm:spPr>
        <a:ln>
          <a:solidFill>
            <a:srgbClr val="4F81BD"/>
          </a:solidFill>
          <a:tailEnd type="triangle" w="med" len="lg"/>
        </a:ln>
      </dgm:spPr>
      <dgm:t>
        <a:bodyPr/>
        <a:lstStyle/>
        <a:p>
          <a:endParaRPr lang="el-GR"/>
        </a:p>
      </dgm:t>
    </dgm:pt>
    <dgm:pt modelId="{261E1E5F-0996-430E-910B-526FD265275E}" type="sibTrans" cxnId="{80455E61-27AB-4102-AD85-A38D3A0A1D1C}">
      <dgm:prSet/>
      <dgm:spPr/>
      <dgm:t>
        <a:bodyPr/>
        <a:lstStyle/>
        <a:p>
          <a:endParaRPr lang="el-GR"/>
        </a:p>
      </dgm:t>
    </dgm:pt>
    <dgm:pt modelId="{0B2609BD-D497-4647-89EA-87E53E146717}">
      <dgm:prSet phldrT="[Κείμενο]" custT="1"/>
      <dgm:spPr/>
      <dgm:t>
        <a:bodyPr/>
        <a:lstStyle/>
        <a:p>
          <a:r>
            <a:rPr lang="en-US" sz="2400" dirty="0" smtClean="0"/>
            <a:t>Range</a:t>
          </a:r>
          <a:endParaRPr lang="el-GR" sz="2400" dirty="0"/>
        </a:p>
      </dgm:t>
    </dgm:pt>
    <dgm:pt modelId="{C5352DDA-5114-4EC6-BA83-91330C950638}" type="parTrans" cxnId="{8C8F06A3-EFEB-468B-84E0-BBB33661DD61}">
      <dgm:prSet/>
      <dgm:spPr>
        <a:ln>
          <a:solidFill>
            <a:srgbClr val="4F81BD"/>
          </a:solidFill>
          <a:tailEnd type="triangle" w="med" len="lg"/>
        </a:ln>
      </dgm:spPr>
      <dgm:t>
        <a:bodyPr/>
        <a:lstStyle/>
        <a:p>
          <a:endParaRPr lang="el-GR"/>
        </a:p>
      </dgm:t>
    </dgm:pt>
    <dgm:pt modelId="{1319BD73-7C65-4A20-9CE7-946F89EB884F}" type="sibTrans" cxnId="{8C8F06A3-EFEB-468B-84E0-BBB33661DD61}">
      <dgm:prSet/>
      <dgm:spPr/>
      <dgm:t>
        <a:bodyPr/>
        <a:lstStyle/>
        <a:p>
          <a:endParaRPr lang="el-GR"/>
        </a:p>
      </dgm:t>
    </dgm:pt>
    <dgm:pt modelId="{398693DA-42FA-4C46-9919-2CF206273AB4}">
      <dgm:prSet phldrT="[Κείμενο]" custT="1"/>
      <dgm:spPr/>
      <dgm:t>
        <a:bodyPr/>
        <a:lstStyle/>
        <a:p>
          <a:r>
            <a:rPr lang="en-US" sz="2400" dirty="0" smtClean="0"/>
            <a:t>System Suitability</a:t>
          </a:r>
          <a:endParaRPr lang="el-GR" sz="2400" dirty="0"/>
        </a:p>
      </dgm:t>
    </dgm:pt>
    <dgm:pt modelId="{CB1EEE2F-8C78-453C-B9BD-6BEA826BF69E}" type="parTrans" cxnId="{4F75E0FD-12A5-4525-AF68-20AFDACBDB4C}">
      <dgm:prSet/>
      <dgm:spPr>
        <a:ln>
          <a:solidFill>
            <a:srgbClr val="4F81BD"/>
          </a:solidFill>
          <a:tailEnd type="triangle" w="med" len="lg"/>
        </a:ln>
      </dgm:spPr>
      <dgm:t>
        <a:bodyPr/>
        <a:lstStyle/>
        <a:p>
          <a:endParaRPr lang="el-GR"/>
        </a:p>
      </dgm:t>
    </dgm:pt>
    <dgm:pt modelId="{3D04818F-AB3D-415E-ACB1-EFCBE584A872}" type="sibTrans" cxnId="{4F75E0FD-12A5-4525-AF68-20AFDACBDB4C}">
      <dgm:prSet/>
      <dgm:spPr/>
      <dgm:t>
        <a:bodyPr/>
        <a:lstStyle/>
        <a:p>
          <a:endParaRPr lang="el-GR"/>
        </a:p>
      </dgm:t>
    </dgm:pt>
    <dgm:pt modelId="{A641B9B7-F983-4406-9A40-FC0DE59E0341}" type="pres">
      <dgm:prSet presAssocID="{CC862B25-933F-4178-87AD-0BF7E1551315}" presName="Name0" presStyleCnt="0">
        <dgm:presLayoutVars>
          <dgm:chPref val="1"/>
          <dgm:dir/>
          <dgm:animOne val="branch"/>
          <dgm:animLvl val="lvl"/>
          <dgm:resizeHandles val="exact"/>
        </dgm:presLayoutVars>
      </dgm:prSet>
      <dgm:spPr/>
      <dgm:t>
        <a:bodyPr/>
        <a:lstStyle/>
        <a:p>
          <a:endParaRPr lang="el-GR"/>
        </a:p>
      </dgm:t>
    </dgm:pt>
    <dgm:pt modelId="{0FF0E614-42EC-4BA5-9CA3-B34E7989EA32}" type="pres">
      <dgm:prSet presAssocID="{9606FC8E-7FDA-465B-9FC6-7297EC984D2A}" presName="root1" presStyleCnt="0"/>
      <dgm:spPr/>
    </dgm:pt>
    <dgm:pt modelId="{F2B53B59-A6BF-421D-9AAC-EBCF48313EED}" type="pres">
      <dgm:prSet presAssocID="{9606FC8E-7FDA-465B-9FC6-7297EC984D2A}" presName="LevelOneTextNode" presStyleLbl="node0" presStyleIdx="0" presStyleCnt="1" custAng="5400000" custScaleX="279478" custScaleY="67535" custLinFactX="-43741" custLinFactNeighborX="-100000" custLinFactNeighborY="-1507">
        <dgm:presLayoutVars>
          <dgm:chPref val="3"/>
        </dgm:presLayoutVars>
      </dgm:prSet>
      <dgm:spPr/>
      <dgm:t>
        <a:bodyPr/>
        <a:lstStyle/>
        <a:p>
          <a:endParaRPr lang="el-GR"/>
        </a:p>
      </dgm:t>
    </dgm:pt>
    <dgm:pt modelId="{BEDA8ABA-3621-4DAF-9717-D8F3F1B8C69D}" type="pres">
      <dgm:prSet presAssocID="{9606FC8E-7FDA-465B-9FC6-7297EC984D2A}" presName="level2hierChild" presStyleCnt="0"/>
      <dgm:spPr/>
    </dgm:pt>
    <dgm:pt modelId="{CE2655E3-9601-4B94-ABA4-3E5F7B70828B}" type="pres">
      <dgm:prSet presAssocID="{8E200EB2-C881-4C48-83F2-188086367DCB}" presName="conn2-1" presStyleLbl="parChTrans1D2" presStyleIdx="0" presStyleCnt="9"/>
      <dgm:spPr/>
      <dgm:t>
        <a:bodyPr/>
        <a:lstStyle/>
        <a:p>
          <a:endParaRPr lang="el-GR"/>
        </a:p>
      </dgm:t>
    </dgm:pt>
    <dgm:pt modelId="{73FE0DE4-E139-4F31-A297-C590337631CA}" type="pres">
      <dgm:prSet presAssocID="{8E200EB2-C881-4C48-83F2-188086367DCB}" presName="connTx" presStyleLbl="parChTrans1D2" presStyleIdx="0" presStyleCnt="9"/>
      <dgm:spPr/>
      <dgm:t>
        <a:bodyPr/>
        <a:lstStyle/>
        <a:p>
          <a:endParaRPr lang="el-GR"/>
        </a:p>
      </dgm:t>
    </dgm:pt>
    <dgm:pt modelId="{6271D55F-11D7-4540-A856-727AC4F8D1F8}" type="pres">
      <dgm:prSet presAssocID="{C03DE300-6CBA-4E12-8146-55F9E6D5098A}" presName="root2" presStyleCnt="0"/>
      <dgm:spPr/>
    </dgm:pt>
    <dgm:pt modelId="{B29D5D53-4AB0-44D5-9C91-352D997101A1}" type="pres">
      <dgm:prSet presAssocID="{C03DE300-6CBA-4E12-8146-55F9E6D5098A}" presName="LevelTwoTextNode" presStyleLbl="node2" presStyleIdx="0" presStyleCnt="9" custScaleX="238216" custScaleY="103854" custLinFactNeighborX="45866" custLinFactNeighborY="-3927">
        <dgm:presLayoutVars>
          <dgm:chPref val="3"/>
        </dgm:presLayoutVars>
      </dgm:prSet>
      <dgm:spPr/>
      <dgm:t>
        <a:bodyPr/>
        <a:lstStyle/>
        <a:p>
          <a:endParaRPr lang="el-GR"/>
        </a:p>
      </dgm:t>
    </dgm:pt>
    <dgm:pt modelId="{A3EF5848-9190-44A2-8D98-8897EBDCACE9}" type="pres">
      <dgm:prSet presAssocID="{C03DE300-6CBA-4E12-8146-55F9E6D5098A}" presName="level3hierChild" presStyleCnt="0"/>
      <dgm:spPr/>
    </dgm:pt>
    <dgm:pt modelId="{A758B84D-A793-42CE-BDF7-83448125546C}" type="pres">
      <dgm:prSet presAssocID="{DFED7134-359C-42CC-BD27-451F14B8B99C}" presName="conn2-1" presStyleLbl="parChTrans1D2" presStyleIdx="1" presStyleCnt="9"/>
      <dgm:spPr/>
      <dgm:t>
        <a:bodyPr/>
        <a:lstStyle/>
        <a:p>
          <a:endParaRPr lang="el-GR"/>
        </a:p>
      </dgm:t>
    </dgm:pt>
    <dgm:pt modelId="{8E79E90D-2919-4CF8-8983-1DA36B74771D}" type="pres">
      <dgm:prSet presAssocID="{DFED7134-359C-42CC-BD27-451F14B8B99C}" presName="connTx" presStyleLbl="parChTrans1D2" presStyleIdx="1" presStyleCnt="9"/>
      <dgm:spPr/>
      <dgm:t>
        <a:bodyPr/>
        <a:lstStyle/>
        <a:p>
          <a:endParaRPr lang="el-GR"/>
        </a:p>
      </dgm:t>
    </dgm:pt>
    <dgm:pt modelId="{51AEF2AC-ACBA-47A3-A4A9-D114B86AD83B}" type="pres">
      <dgm:prSet presAssocID="{AE8DE7D3-17CB-491A-AD55-4A132F346EB0}" presName="root2" presStyleCnt="0"/>
      <dgm:spPr/>
    </dgm:pt>
    <dgm:pt modelId="{F8DFED76-7A1D-4BAC-BE84-0E7970EC7C8B}" type="pres">
      <dgm:prSet presAssocID="{AE8DE7D3-17CB-491A-AD55-4A132F346EB0}" presName="LevelTwoTextNode" presStyleLbl="node2" presStyleIdx="1" presStyleCnt="9" custScaleX="238216" custScaleY="103530" custLinFactNeighborX="45866" custLinFactNeighborY="-8370">
        <dgm:presLayoutVars>
          <dgm:chPref val="3"/>
        </dgm:presLayoutVars>
      </dgm:prSet>
      <dgm:spPr/>
      <dgm:t>
        <a:bodyPr/>
        <a:lstStyle/>
        <a:p>
          <a:endParaRPr lang="el-GR"/>
        </a:p>
      </dgm:t>
    </dgm:pt>
    <dgm:pt modelId="{64EE7FA1-93C5-46A3-9AB4-C808174C7E3D}" type="pres">
      <dgm:prSet presAssocID="{AE8DE7D3-17CB-491A-AD55-4A132F346EB0}" presName="level3hierChild" presStyleCnt="0"/>
      <dgm:spPr/>
    </dgm:pt>
    <dgm:pt modelId="{952907AE-07A7-4595-80EF-73587BABB7F5}" type="pres">
      <dgm:prSet presAssocID="{5E585CE9-E481-4778-BD77-80C9D02485DF}" presName="conn2-1" presStyleLbl="parChTrans1D2" presStyleIdx="2" presStyleCnt="9"/>
      <dgm:spPr/>
      <dgm:t>
        <a:bodyPr/>
        <a:lstStyle/>
        <a:p>
          <a:endParaRPr lang="el-GR"/>
        </a:p>
      </dgm:t>
    </dgm:pt>
    <dgm:pt modelId="{20CEF430-082F-4F05-82E0-C1FA1F300C0F}" type="pres">
      <dgm:prSet presAssocID="{5E585CE9-E481-4778-BD77-80C9D02485DF}" presName="connTx" presStyleLbl="parChTrans1D2" presStyleIdx="2" presStyleCnt="9"/>
      <dgm:spPr/>
      <dgm:t>
        <a:bodyPr/>
        <a:lstStyle/>
        <a:p>
          <a:endParaRPr lang="el-GR"/>
        </a:p>
      </dgm:t>
    </dgm:pt>
    <dgm:pt modelId="{1D63BF69-D150-4BB3-809A-D80B47134969}" type="pres">
      <dgm:prSet presAssocID="{0659546C-8560-4C91-97DB-1B4F05E6D2C0}" presName="root2" presStyleCnt="0"/>
      <dgm:spPr/>
    </dgm:pt>
    <dgm:pt modelId="{3512FFFE-B024-4D42-AFDC-2E2CF3DEB522}" type="pres">
      <dgm:prSet presAssocID="{0659546C-8560-4C91-97DB-1B4F05E6D2C0}" presName="LevelTwoTextNode" presStyleLbl="node2" presStyleIdx="2" presStyleCnt="9" custScaleX="238216" custScaleY="103962" custLinFactNeighborX="45866" custLinFactNeighborY="-8370">
        <dgm:presLayoutVars>
          <dgm:chPref val="3"/>
        </dgm:presLayoutVars>
      </dgm:prSet>
      <dgm:spPr/>
      <dgm:t>
        <a:bodyPr/>
        <a:lstStyle/>
        <a:p>
          <a:endParaRPr lang="el-GR"/>
        </a:p>
      </dgm:t>
    </dgm:pt>
    <dgm:pt modelId="{AC611FC9-C9B8-46CC-85B8-B034B9336541}" type="pres">
      <dgm:prSet presAssocID="{0659546C-8560-4C91-97DB-1B4F05E6D2C0}" presName="level3hierChild" presStyleCnt="0"/>
      <dgm:spPr/>
    </dgm:pt>
    <dgm:pt modelId="{4242A29C-1CBE-4DC5-97AE-BB3E3F264285}" type="pres">
      <dgm:prSet presAssocID="{056A33DF-C767-444E-B296-AA8663EEBCB9}" presName="conn2-1" presStyleLbl="parChTrans1D2" presStyleIdx="3" presStyleCnt="9"/>
      <dgm:spPr/>
      <dgm:t>
        <a:bodyPr/>
        <a:lstStyle/>
        <a:p>
          <a:endParaRPr lang="el-GR"/>
        </a:p>
      </dgm:t>
    </dgm:pt>
    <dgm:pt modelId="{D4EA3A07-A06E-44D9-8B86-EF73CFA319C7}" type="pres">
      <dgm:prSet presAssocID="{056A33DF-C767-444E-B296-AA8663EEBCB9}" presName="connTx" presStyleLbl="parChTrans1D2" presStyleIdx="3" presStyleCnt="9"/>
      <dgm:spPr/>
      <dgm:t>
        <a:bodyPr/>
        <a:lstStyle/>
        <a:p>
          <a:endParaRPr lang="el-GR"/>
        </a:p>
      </dgm:t>
    </dgm:pt>
    <dgm:pt modelId="{4B81F7FB-3349-42C1-B361-AE736DC4D90D}" type="pres">
      <dgm:prSet presAssocID="{5F52986F-267D-4F1F-B4BF-C40A8E0B0F19}" presName="root2" presStyleCnt="0"/>
      <dgm:spPr/>
    </dgm:pt>
    <dgm:pt modelId="{4EA71C4D-0ACB-4997-87E5-210622C932B9}" type="pres">
      <dgm:prSet presAssocID="{5F52986F-267D-4F1F-B4BF-C40A8E0B0F19}" presName="LevelTwoTextNode" presStyleLbl="node2" presStyleIdx="3" presStyleCnt="9" custScaleX="238216" custScaleY="102995" custLinFactNeighborX="45866" custLinFactNeighborY="-8370">
        <dgm:presLayoutVars>
          <dgm:chPref val="3"/>
        </dgm:presLayoutVars>
      </dgm:prSet>
      <dgm:spPr/>
      <dgm:t>
        <a:bodyPr/>
        <a:lstStyle/>
        <a:p>
          <a:endParaRPr lang="el-GR"/>
        </a:p>
      </dgm:t>
    </dgm:pt>
    <dgm:pt modelId="{A6F99BE6-7DD4-4D00-9AC2-3C8D35925DB0}" type="pres">
      <dgm:prSet presAssocID="{5F52986F-267D-4F1F-B4BF-C40A8E0B0F19}" presName="level3hierChild" presStyleCnt="0"/>
      <dgm:spPr/>
    </dgm:pt>
    <dgm:pt modelId="{1C220043-8861-4AF4-8FA1-C11627DE9375}" type="pres">
      <dgm:prSet presAssocID="{7B056C69-C921-48E8-ACF4-9E749AEDB729}" presName="conn2-1" presStyleLbl="parChTrans1D2" presStyleIdx="4" presStyleCnt="9"/>
      <dgm:spPr/>
      <dgm:t>
        <a:bodyPr/>
        <a:lstStyle/>
        <a:p>
          <a:endParaRPr lang="el-GR"/>
        </a:p>
      </dgm:t>
    </dgm:pt>
    <dgm:pt modelId="{14FA95D2-C4B4-4E02-AE0F-A996B9582EB8}" type="pres">
      <dgm:prSet presAssocID="{7B056C69-C921-48E8-ACF4-9E749AEDB729}" presName="connTx" presStyleLbl="parChTrans1D2" presStyleIdx="4" presStyleCnt="9"/>
      <dgm:spPr/>
      <dgm:t>
        <a:bodyPr/>
        <a:lstStyle/>
        <a:p>
          <a:endParaRPr lang="el-GR"/>
        </a:p>
      </dgm:t>
    </dgm:pt>
    <dgm:pt modelId="{DB97392D-A8D6-4870-BB31-AC6D4CD17307}" type="pres">
      <dgm:prSet presAssocID="{9EFC022E-559B-47F4-995F-7FE99A17F765}" presName="root2" presStyleCnt="0"/>
      <dgm:spPr/>
    </dgm:pt>
    <dgm:pt modelId="{83785C94-7F1C-422C-9352-6FAACC2DCC05}" type="pres">
      <dgm:prSet presAssocID="{9EFC022E-559B-47F4-995F-7FE99A17F765}" presName="LevelTwoTextNode" presStyleLbl="node2" presStyleIdx="4" presStyleCnt="9" custScaleX="238216" custScaleY="92369" custLinFactNeighborX="45866" custLinFactNeighborY="-8370">
        <dgm:presLayoutVars>
          <dgm:chPref val="3"/>
        </dgm:presLayoutVars>
      </dgm:prSet>
      <dgm:spPr/>
      <dgm:t>
        <a:bodyPr/>
        <a:lstStyle/>
        <a:p>
          <a:endParaRPr lang="el-GR"/>
        </a:p>
      </dgm:t>
    </dgm:pt>
    <dgm:pt modelId="{B168A70A-1DA1-479A-9E19-031EEFA6951B}" type="pres">
      <dgm:prSet presAssocID="{9EFC022E-559B-47F4-995F-7FE99A17F765}" presName="level3hierChild" presStyleCnt="0"/>
      <dgm:spPr/>
    </dgm:pt>
    <dgm:pt modelId="{88428482-946C-4DF5-9CBE-936B050BB26F}" type="pres">
      <dgm:prSet presAssocID="{E507FC03-30E6-462E-9F01-577AF8BCDE01}" presName="conn2-1" presStyleLbl="parChTrans1D2" presStyleIdx="5" presStyleCnt="9"/>
      <dgm:spPr/>
      <dgm:t>
        <a:bodyPr/>
        <a:lstStyle/>
        <a:p>
          <a:endParaRPr lang="el-GR"/>
        </a:p>
      </dgm:t>
    </dgm:pt>
    <dgm:pt modelId="{36496CAF-A73A-428D-B731-BEF88B391FC2}" type="pres">
      <dgm:prSet presAssocID="{E507FC03-30E6-462E-9F01-577AF8BCDE01}" presName="connTx" presStyleLbl="parChTrans1D2" presStyleIdx="5" presStyleCnt="9"/>
      <dgm:spPr/>
      <dgm:t>
        <a:bodyPr/>
        <a:lstStyle/>
        <a:p>
          <a:endParaRPr lang="el-GR"/>
        </a:p>
      </dgm:t>
    </dgm:pt>
    <dgm:pt modelId="{3C1FE49B-A6FD-442D-8CDA-7BF1F8A17B42}" type="pres">
      <dgm:prSet presAssocID="{03735474-10EE-44E9-B852-D060C5AFDB2D}" presName="root2" presStyleCnt="0"/>
      <dgm:spPr/>
    </dgm:pt>
    <dgm:pt modelId="{8A1AACDC-F613-437D-869D-01F91342B2B7}" type="pres">
      <dgm:prSet presAssocID="{03735474-10EE-44E9-B852-D060C5AFDB2D}" presName="LevelTwoTextNode" presStyleLbl="node2" presStyleIdx="5" presStyleCnt="9" custScaleX="238216" custScaleY="105170" custLinFactNeighborX="45866" custLinFactNeighborY="-8370">
        <dgm:presLayoutVars>
          <dgm:chPref val="3"/>
        </dgm:presLayoutVars>
      </dgm:prSet>
      <dgm:spPr/>
      <dgm:t>
        <a:bodyPr/>
        <a:lstStyle/>
        <a:p>
          <a:endParaRPr lang="el-GR"/>
        </a:p>
      </dgm:t>
    </dgm:pt>
    <dgm:pt modelId="{FB3FF3A5-08FD-4E59-AE2D-33F1E29ED6FF}" type="pres">
      <dgm:prSet presAssocID="{03735474-10EE-44E9-B852-D060C5AFDB2D}" presName="level3hierChild" presStyleCnt="0"/>
      <dgm:spPr/>
    </dgm:pt>
    <dgm:pt modelId="{71DC67C0-1335-4D08-8A6E-70D805A1C17B}" type="pres">
      <dgm:prSet presAssocID="{C5352DDA-5114-4EC6-BA83-91330C950638}" presName="conn2-1" presStyleLbl="parChTrans1D2" presStyleIdx="6" presStyleCnt="9"/>
      <dgm:spPr/>
      <dgm:t>
        <a:bodyPr/>
        <a:lstStyle/>
        <a:p>
          <a:endParaRPr lang="el-GR"/>
        </a:p>
      </dgm:t>
    </dgm:pt>
    <dgm:pt modelId="{E807BDA5-00D1-4132-956C-DDE008FC75F9}" type="pres">
      <dgm:prSet presAssocID="{C5352DDA-5114-4EC6-BA83-91330C950638}" presName="connTx" presStyleLbl="parChTrans1D2" presStyleIdx="6" presStyleCnt="9"/>
      <dgm:spPr/>
      <dgm:t>
        <a:bodyPr/>
        <a:lstStyle/>
        <a:p>
          <a:endParaRPr lang="el-GR"/>
        </a:p>
      </dgm:t>
    </dgm:pt>
    <dgm:pt modelId="{9CD16E2A-70D3-4AC9-8174-90FA6D3B47F2}" type="pres">
      <dgm:prSet presAssocID="{0B2609BD-D497-4647-89EA-87E53E146717}" presName="root2" presStyleCnt="0"/>
      <dgm:spPr/>
    </dgm:pt>
    <dgm:pt modelId="{0896AD63-B263-4118-A992-0148299FD421}" type="pres">
      <dgm:prSet presAssocID="{0B2609BD-D497-4647-89EA-87E53E146717}" presName="LevelTwoTextNode" presStyleLbl="node2" presStyleIdx="6" presStyleCnt="9" custScaleX="240226" custScaleY="104948" custLinFactNeighborX="45866" custLinFactNeighborY="-8370">
        <dgm:presLayoutVars>
          <dgm:chPref val="3"/>
        </dgm:presLayoutVars>
      </dgm:prSet>
      <dgm:spPr/>
      <dgm:t>
        <a:bodyPr/>
        <a:lstStyle/>
        <a:p>
          <a:endParaRPr lang="el-GR"/>
        </a:p>
      </dgm:t>
    </dgm:pt>
    <dgm:pt modelId="{B8949906-AB67-41D6-AB3E-C4859419C574}" type="pres">
      <dgm:prSet presAssocID="{0B2609BD-D497-4647-89EA-87E53E146717}" presName="level3hierChild" presStyleCnt="0"/>
      <dgm:spPr/>
    </dgm:pt>
    <dgm:pt modelId="{6CEA7AC6-ED41-4377-B46A-44DD74285DE6}" type="pres">
      <dgm:prSet presAssocID="{D339FDE1-F9D8-46D3-871F-DD50E8EF97AD}" presName="conn2-1" presStyleLbl="parChTrans1D2" presStyleIdx="7" presStyleCnt="9"/>
      <dgm:spPr/>
      <dgm:t>
        <a:bodyPr/>
        <a:lstStyle/>
        <a:p>
          <a:endParaRPr lang="el-GR"/>
        </a:p>
      </dgm:t>
    </dgm:pt>
    <dgm:pt modelId="{C740CF76-C481-4287-805E-671E39E3A8C6}" type="pres">
      <dgm:prSet presAssocID="{D339FDE1-F9D8-46D3-871F-DD50E8EF97AD}" presName="connTx" presStyleLbl="parChTrans1D2" presStyleIdx="7" presStyleCnt="9"/>
      <dgm:spPr/>
      <dgm:t>
        <a:bodyPr/>
        <a:lstStyle/>
        <a:p>
          <a:endParaRPr lang="el-GR"/>
        </a:p>
      </dgm:t>
    </dgm:pt>
    <dgm:pt modelId="{704577A6-149B-4330-BFD1-D4FA1AF5380A}" type="pres">
      <dgm:prSet presAssocID="{5ECC75A9-EF53-4A3C-829E-FE75A2CC219A}" presName="root2" presStyleCnt="0"/>
      <dgm:spPr/>
    </dgm:pt>
    <dgm:pt modelId="{7038AE76-9AD5-4F44-93E8-7CFF1E7B46F0}" type="pres">
      <dgm:prSet presAssocID="{5ECC75A9-EF53-4A3C-829E-FE75A2CC219A}" presName="LevelTwoTextNode" presStyleLbl="node2" presStyleIdx="7" presStyleCnt="9" custScaleX="240226" custScaleY="105059" custLinFactNeighborX="45866" custLinFactNeighborY="-8370">
        <dgm:presLayoutVars>
          <dgm:chPref val="3"/>
        </dgm:presLayoutVars>
      </dgm:prSet>
      <dgm:spPr/>
      <dgm:t>
        <a:bodyPr/>
        <a:lstStyle/>
        <a:p>
          <a:endParaRPr lang="el-GR"/>
        </a:p>
      </dgm:t>
    </dgm:pt>
    <dgm:pt modelId="{9B06421E-6454-400C-85D9-7ED8BB722E95}" type="pres">
      <dgm:prSet presAssocID="{5ECC75A9-EF53-4A3C-829E-FE75A2CC219A}" presName="level3hierChild" presStyleCnt="0"/>
      <dgm:spPr/>
    </dgm:pt>
    <dgm:pt modelId="{0BC00F00-7904-48F5-B4E4-FEA62F695C60}" type="pres">
      <dgm:prSet presAssocID="{CB1EEE2F-8C78-453C-B9BD-6BEA826BF69E}" presName="conn2-1" presStyleLbl="parChTrans1D2" presStyleIdx="8" presStyleCnt="9"/>
      <dgm:spPr/>
      <dgm:t>
        <a:bodyPr/>
        <a:lstStyle/>
        <a:p>
          <a:endParaRPr lang="el-GR"/>
        </a:p>
      </dgm:t>
    </dgm:pt>
    <dgm:pt modelId="{E53209CA-93C7-400B-8A72-B5F3F5A3A7DA}" type="pres">
      <dgm:prSet presAssocID="{CB1EEE2F-8C78-453C-B9BD-6BEA826BF69E}" presName="connTx" presStyleLbl="parChTrans1D2" presStyleIdx="8" presStyleCnt="9"/>
      <dgm:spPr/>
      <dgm:t>
        <a:bodyPr/>
        <a:lstStyle/>
        <a:p>
          <a:endParaRPr lang="el-GR"/>
        </a:p>
      </dgm:t>
    </dgm:pt>
    <dgm:pt modelId="{BCCA8A4C-E35A-4BCC-8E84-8CB657F43073}" type="pres">
      <dgm:prSet presAssocID="{398693DA-42FA-4C46-9919-2CF206273AB4}" presName="root2" presStyleCnt="0"/>
      <dgm:spPr/>
    </dgm:pt>
    <dgm:pt modelId="{597C56A6-471A-43A1-83BD-A6E632CFD5BB}" type="pres">
      <dgm:prSet presAssocID="{398693DA-42FA-4C46-9919-2CF206273AB4}" presName="LevelTwoTextNode" presStyleLbl="node2" presStyleIdx="8" presStyleCnt="9" custScaleX="240226" custScaleY="104838" custLinFactNeighborX="45866" custLinFactNeighborY="-8370">
        <dgm:presLayoutVars>
          <dgm:chPref val="3"/>
        </dgm:presLayoutVars>
      </dgm:prSet>
      <dgm:spPr/>
      <dgm:t>
        <a:bodyPr/>
        <a:lstStyle/>
        <a:p>
          <a:endParaRPr lang="el-GR"/>
        </a:p>
      </dgm:t>
    </dgm:pt>
    <dgm:pt modelId="{014FF8CF-8DEB-4F86-821E-E990D6830137}" type="pres">
      <dgm:prSet presAssocID="{398693DA-42FA-4C46-9919-2CF206273AB4}" presName="level3hierChild" presStyleCnt="0"/>
      <dgm:spPr/>
    </dgm:pt>
  </dgm:ptLst>
  <dgm:cxnLst>
    <dgm:cxn modelId="{E77FDF4A-4550-4B81-9497-8D0C7B6A7C38}" type="presOf" srcId="{9606FC8E-7FDA-465B-9FC6-7297EC984D2A}" destId="{F2B53B59-A6BF-421D-9AAC-EBCF48313EED}" srcOrd="0" destOrd="0" presId="urn:microsoft.com/office/officeart/2008/layout/HorizontalMultiLevelHierarchy"/>
    <dgm:cxn modelId="{6073D5AE-19C9-449A-BB21-B3683ECE44B5}" srcId="{9606FC8E-7FDA-465B-9FC6-7297EC984D2A}" destId="{5F52986F-267D-4F1F-B4BF-C40A8E0B0F19}" srcOrd="3" destOrd="0" parTransId="{056A33DF-C767-444E-B296-AA8663EEBCB9}" sibTransId="{6E91D79F-4D1B-4B83-A5C6-13E091877A7A}"/>
    <dgm:cxn modelId="{775E0302-52BD-48CA-8AAB-3A6F8CAA460C}" type="presOf" srcId="{398693DA-42FA-4C46-9919-2CF206273AB4}" destId="{597C56A6-471A-43A1-83BD-A6E632CFD5BB}" srcOrd="0" destOrd="0" presId="urn:microsoft.com/office/officeart/2008/layout/HorizontalMultiLevelHierarchy"/>
    <dgm:cxn modelId="{234BAB41-C2DA-48F6-8B44-D17E3EC3C42A}" type="presOf" srcId="{056A33DF-C767-444E-B296-AA8663EEBCB9}" destId="{4242A29C-1CBE-4DC5-97AE-BB3E3F264285}" srcOrd="0" destOrd="0" presId="urn:microsoft.com/office/officeart/2008/layout/HorizontalMultiLevelHierarchy"/>
    <dgm:cxn modelId="{93CD5109-74D7-4AE5-83AB-DAC0A486E5E0}" type="presOf" srcId="{AE8DE7D3-17CB-491A-AD55-4A132F346EB0}" destId="{F8DFED76-7A1D-4BAC-BE84-0E7970EC7C8B}" srcOrd="0" destOrd="0" presId="urn:microsoft.com/office/officeart/2008/layout/HorizontalMultiLevelHierarchy"/>
    <dgm:cxn modelId="{CC88639F-DE81-4DB7-BF98-75632E220D69}" type="presOf" srcId="{5F52986F-267D-4F1F-B4BF-C40A8E0B0F19}" destId="{4EA71C4D-0ACB-4997-87E5-210622C932B9}" srcOrd="0" destOrd="0" presId="urn:microsoft.com/office/officeart/2008/layout/HorizontalMultiLevelHierarchy"/>
    <dgm:cxn modelId="{2139C25E-4A9A-48E7-926C-05BF1A9AD06F}" srcId="{9606FC8E-7FDA-465B-9FC6-7297EC984D2A}" destId="{9EFC022E-559B-47F4-995F-7FE99A17F765}" srcOrd="4" destOrd="0" parTransId="{7B056C69-C921-48E8-ACF4-9E749AEDB729}" sibTransId="{4D557F70-354E-49BA-AA10-B25103B68D20}"/>
    <dgm:cxn modelId="{BC67B68F-E868-45B3-9AFC-EFCE7A0A7961}" type="presOf" srcId="{7B056C69-C921-48E8-ACF4-9E749AEDB729}" destId="{1C220043-8861-4AF4-8FA1-C11627DE9375}" srcOrd="0" destOrd="0" presId="urn:microsoft.com/office/officeart/2008/layout/HorizontalMultiLevelHierarchy"/>
    <dgm:cxn modelId="{8C8F06A3-EFEB-468B-84E0-BBB33661DD61}" srcId="{9606FC8E-7FDA-465B-9FC6-7297EC984D2A}" destId="{0B2609BD-D497-4647-89EA-87E53E146717}" srcOrd="6" destOrd="0" parTransId="{C5352DDA-5114-4EC6-BA83-91330C950638}" sibTransId="{1319BD73-7C65-4A20-9CE7-946F89EB884F}"/>
    <dgm:cxn modelId="{4D5EB6EC-FCDD-48CD-81FA-E0038047D149}" srcId="{9606FC8E-7FDA-465B-9FC6-7297EC984D2A}" destId="{C03DE300-6CBA-4E12-8146-55F9E6D5098A}" srcOrd="0" destOrd="0" parTransId="{8E200EB2-C881-4C48-83F2-188086367DCB}" sibTransId="{1985DDED-0D53-4E18-908B-EAD55F1AD04F}"/>
    <dgm:cxn modelId="{21F28C56-2958-4581-BD6A-BB332425C0BA}" type="presOf" srcId="{D339FDE1-F9D8-46D3-871F-DD50E8EF97AD}" destId="{6CEA7AC6-ED41-4377-B46A-44DD74285DE6}" srcOrd="0" destOrd="0" presId="urn:microsoft.com/office/officeart/2008/layout/HorizontalMultiLevelHierarchy"/>
    <dgm:cxn modelId="{66306FD4-4D68-47A8-99BB-D49BE1678647}" type="presOf" srcId="{CB1EEE2F-8C78-453C-B9BD-6BEA826BF69E}" destId="{0BC00F00-7904-48F5-B4E4-FEA62F695C60}" srcOrd="0" destOrd="0" presId="urn:microsoft.com/office/officeart/2008/layout/HorizontalMultiLevelHierarchy"/>
    <dgm:cxn modelId="{2F4B94BE-6949-4650-9E3C-94152604D0DC}" type="presOf" srcId="{E507FC03-30E6-462E-9F01-577AF8BCDE01}" destId="{88428482-946C-4DF5-9CBE-936B050BB26F}" srcOrd="0" destOrd="0" presId="urn:microsoft.com/office/officeart/2008/layout/HorizontalMultiLevelHierarchy"/>
    <dgm:cxn modelId="{9A26FFB4-0638-49AA-B4B9-E113E766509A}" srcId="{CC862B25-933F-4178-87AD-0BF7E1551315}" destId="{9606FC8E-7FDA-465B-9FC6-7297EC984D2A}" srcOrd="0" destOrd="0" parTransId="{A5B0712C-5FC9-4369-832F-6427E75BC926}" sibTransId="{210D571C-941E-4947-888E-C3F0C85CEF6F}"/>
    <dgm:cxn modelId="{40D6D217-D571-4A78-B782-B66DC775868E}" srcId="{9606FC8E-7FDA-465B-9FC6-7297EC984D2A}" destId="{03735474-10EE-44E9-B852-D060C5AFDB2D}" srcOrd="5" destOrd="0" parTransId="{E507FC03-30E6-462E-9F01-577AF8BCDE01}" sibTransId="{35E3D744-C615-4B20-8DC6-53C4C60DB992}"/>
    <dgm:cxn modelId="{0EA9D2AB-45E0-454B-B1AF-5DD2D4C11D97}" type="presOf" srcId="{E507FC03-30E6-462E-9F01-577AF8BCDE01}" destId="{36496CAF-A73A-428D-B731-BEF88B391FC2}" srcOrd="1" destOrd="0" presId="urn:microsoft.com/office/officeart/2008/layout/HorizontalMultiLevelHierarchy"/>
    <dgm:cxn modelId="{B1F8DFE0-69B8-4468-BB95-08AF6D6BC8AB}" type="presOf" srcId="{5E585CE9-E481-4778-BD77-80C9D02485DF}" destId="{952907AE-07A7-4595-80EF-73587BABB7F5}" srcOrd="0" destOrd="0" presId="urn:microsoft.com/office/officeart/2008/layout/HorizontalMultiLevelHierarchy"/>
    <dgm:cxn modelId="{80455E61-27AB-4102-AD85-A38D3A0A1D1C}" srcId="{9606FC8E-7FDA-465B-9FC6-7297EC984D2A}" destId="{5ECC75A9-EF53-4A3C-829E-FE75A2CC219A}" srcOrd="7" destOrd="0" parTransId="{D339FDE1-F9D8-46D3-871F-DD50E8EF97AD}" sibTransId="{261E1E5F-0996-430E-910B-526FD265275E}"/>
    <dgm:cxn modelId="{1B2CE80B-6864-481C-A6EC-0E7C1F325DD1}" type="presOf" srcId="{9EFC022E-559B-47F4-995F-7FE99A17F765}" destId="{83785C94-7F1C-422C-9352-6FAACC2DCC05}" srcOrd="0" destOrd="0" presId="urn:microsoft.com/office/officeart/2008/layout/HorizontalMultiLevelHierarchy"/>
    <dgm:cxn modelId="{99B50CF7-9571-4E42-8BB2-731EC3065388}" type="presOf" srcId="{056A33DF-C767-444E-B296-AA8663EEBCB9}" destId="{D4EA3A07-A06E-44D9-8B86-EF73CFA319C7}" srcOrd="1" destOrd="0" presId="urn:microsoft.com/office/officeart/2008/layout/HorizontalMultiLevelHierarchy"/>
    <dgm:cxn modelId="{D40E93F3-B45C-445E-83DB-7A89114E74EC}" type="presOf" srcId="{DFED7134-359C-42CC-BD27-451F14B8B99C}" destId="{A758B84D-A793-42CE-BDF7-83448125546C}" srcOrd="0" destOrd="0" presId="urn:microsoft.com/office/officeart/2008/layout/HorizontalMultiLevelHierarchy"/>
    <dgm:cxn modelId="{D85F66FB-8ED1-4A76-A242-C45C17CA0D02}" srcId="{9606FC8E-7FDA-465B-9FC6-7297EC984D2A}" destId="{AE8DE7D3-17CB-491A-AD55-4A132F346EB0}" srcOrd="1" destOrd="0" parTransId="{DFED7134-359C-42CC-BD27-451F14B8B99C}" sibTransId="{4B5536F4-25E1-4B06-BE21-29DE08282889}"/>
    <dgm:cxn modelId="{A4811E25-8751-4CB2-BF31-961CFE7DEB20}" type="presOf" srcId="{CB1EEE2F-8C78-453C-B9BD-6BEA826BF69E}" destId="{E53209CA-93C7-400B-8A72-B5F3F5A3A7DA}" srcOrd="1" destOrd="0" presId="urn:microsoft.com/office/officeart/2008/layout/HorizontalMultiLevelHierarchy"/>
    <dgm:cxn modelId="{5B52D8CD-F533-47A5-ABE8-0451BE609B27}" type="presOf" srcId="{03735474-10EE-44E9-B852-D060C5AFDB2D}" destId="{8A1AACDC-F613-437D-869D-01F91342B2B7}" srcOrd="0" destOrd="0" presId="urn:microsoft.com/office/officeart/2008/layout/HorizontalMultiLevelHierarchy"/>
    <dgm:cxn modelId="{79BDC4CB-2BBB-4B71-ADC0-AFA7B51C7483}" type="presOf" srcId="{D339FDE1-F9D8-46D3-871F-DD50E8EF97AD}" destId="{C740CF76-C481-4287-805E-671E39E3A8C6}" srcOrd="1" destOrd="0" presId="urn:microsoft.com/office/officeart/2008/layout/HorizontalMultiLevelHierarchy"/>
    <dgm:cxn modelId="{0ECF84CC-FB84-476D-9E74-B4E963E9B284}" type="presOf" srcId="{DFED7134-359C-42CC-BD27-451F14B8B99C}" destId="{8E79E90D-2919-4CF8-8983-1DA36B74771D}" srcOrd="1" destOrd="0" presId="urn:microsoft.com/office/officeart/2008/layout/HorizontalMultiLevelHierarchy"/>
    <dgm:cxn modelId="{4F75E0FD-12A5-4525-AF68-20AFDACBDB4C}" srcId="{9606FC8E-7FDA-465B-9FC6-7297EC984D2A}" destId="{398693DA-42FA-4C46-9919-2CF206273AB4}" srcOrd="8" destOrd="0" parTransId="{CB1EEE2F-8C78-453C-B9BD-6BEA826BF69E}" sibTransId="{3D04818F-AB3D-415E-ACB1-EFCBE584A872}"/>
    <dgm:cxn modelId="{A983DED5-241A-4C8F-9D2A-6BE2A3FB073F}" type="presOf" srcId="{C5352DDA-5114-4EC6-BA83-91330C950638}" destId="{E807BDA5-00D1-4132-956C-DDE008FC75F9}" srcOrd="1" destOrd="0" presId="urn:microsoft.com/office/officeart/2008/layout/HorizontalMultiLevelHierarchy"/>
    <dgm:cxn modelId="{C6AABC7D-7F33-48E0-A639-290EA012E5F7}" type="presOf" srcId="{5ECC75A9-EF53-4A3C-829E-FE75A2CC219A}" destId="{7038AE76-9AD5-4F44-93E8-7CFF1E7B46F0}" srcOrd="0" destOrd="0" presId="urn:microsoft.com/office/officeart/2008/layout/HorizontalMultiLevelHierarchy"/>
    <dgm:cxn modelId="{1ABB1997-9D3E-4BD2-B6E1-A1D082CC6B00}" type="presOf" srcId="{8E200EB2-C881-4C48-83F2-188086367DCB}" destId="{CE2655E3-9601-4B94-ABA4-3E5F7B70828B}" srcOrd="0" destOrd="0" presId="urn:microsoft.com/office/officeart/2008/layout/HorizontalMultiLevelHierarchy"/>
    <dgm:cxn modelId="{37574F1F-1646-49A9-9A00-D565EC7F7676}" type="presOf" srcId="{C03DE300-6CBA-4E12-8146-55F9E6D5098A}" destId="{B29D5D53-4AB0-44D5-9C91-352D997101A1}" srcOrd="0" destOrd="0" presId="urn:microsoft.com/office/officeart/2008/layout/HorizontalMultiLevelHierarchy"/>
    <dgm:cxn modelId="{46299E45-B8E0-4581-8AA4-E121E57123CE}" srcId="{9606FC8E-7FDA-465B-9FC6-7297EC984D2A}" destId="{0659546C-8560-4C91-97DB-1B4F05E6D2C0}" srcOrd="2" destOrd="0" parTransId="{5E585CE9-E481-4778-BD77-80C9D02485DF}" sibTransId="{4D1E315B-7774-420E-BF35-014941FBACDE}"/>
    <dgm:cxn modelId="{E16C4AD9-2F43-4CDA-A2E9-7CCE03E3BE37}" type="presOf" srcId="{0B2609BD-D497-4647-89EA-87E53E146717}" destId="{0896AD63-B263-4118-A992-0148299FD421}" srcOrd="0" destOrd="0" presId="urn:microsoft.com/office/officeart/2008/layout/HorizontalMultiLevelHierarchy"/>
    <dgm:cxn modelId="{C610A95A-F687-4350-B479-36F58E56273A}" type="presOf" srcId="{C5352DDA-5114-4EC6-BA83-91330C950638}" destId="{71DC67C0-1335-4D08-8A6E-70D805A1C17B}" srcOrd="0" destOrd="0" presId="urn:microsoft.com/office/officeart/2008/layout/HorizontalMultiLevelHierarchy"/>
    <dgm:cxn modelId="{15540326-6371-4682-A595-06F86655E78F}" type="presOf" srcId="{5E585CE9-E481-4778-BD77-80C9D02485DF}" destId="{20CEF430-082F-4F05-82E0-C1FA1F300C0F}" srcOrd="1" destOrd="0" presId="urn:microsoft.com/office/officeart/2008/layout/HorizontalMultiLevelHierarchy"/>
    <dgm:cxn modelId="{9C68AB5C-B15A-4B17-B1B6-277D73B0C116}" type="presOf" srcId="{8E200EB2-C881-4C48-83F2-188086367DCB}" destId="{73FE0DE4-E139-4F31-A297-C590337631CA}" srcOrd="1" destOrd="0" presId="urn:microsoft.com/office/officeart/2008/layout/HorizontalMultiLevelHierarchy"/>
    <dgm:cxn modelId="{BAE1B283-39B8-4323-A149-9EFF9EE2B91F}" type="presOf" srcId="{CC862B25-933F-4178-87AD-0BF7E1551315}" destId="{A641B9B7-F983-4406-9A40-FC0DE59E0341}" srcOrd="0" destOrd="0" presId="urn:microsoft.com/office/officeart/2008/layout/HorizontalMultiLevelHierarchy"/>
    <dgm:cxn modelId="{E13BB417-27BD-47D1-9DAE-97C1E0523B28}" type="presOf" srcId="{0659546C-8560-4C91-97DB-1B4F05E6D2C0}" destId="{3512FFFE-B024-4D42-AFDC-2E2CF3DEB522}" srcOrd="0" destOrd="0" presId="urn:microsoft.com/office/officeart/2008/layout/HorizontalMultiLevelHierarchy"/>
    <dgm:cxn modelId="{DB3873E1-3FCD-45B4-9514-7FABECE46339}" type="presOf" srcId="{7B056C69-C921-48E8-ACF4-9E749AEDB729}" destId="{14FA95D2-C4B4-4E02-AE0F-A996B9582EB8}" srcOrd="1" destOrd="0" presId="urn:microsoft.com/office/officeart/2008/layout/HorizontalMultiLevelHierarchy"/>
    <dgm:cxn modelId="{B4962585-05A1-40A9-8DFD-054C7882B64C}" type="presParOf" srcId="{A641B9B7-F983-4406-9A40-FC0DE59E0341}" destId="{0FF0E614-42EC-4BA5-9CA3-B34E7989EA32}" srcOrd="0" destOrd="0" presId="urn:microsoft.com/office/officeart/2008/layout/HorizontalMultiLevelHierarchy"/>
    <dgm:cxn modelId="{92FC2CED-2137-4E97-BF90-6938B5C46E18}" type="presParOf" srcId="{0FF0E614-42EC-4BA5-9CA3-B34E7989EA32}" destId="{F2B53B59-A6BF-421D-9AAC-EBCF48313EED}" srcOrd="0" destOrd="0" presId="urn:microsoft.com/office/officeart/2008/layout/HorizontalMultiLevelHierarchy"/>
    <dgm:cxn modelId="{C1EE4444-1EDA-4258-8282-F6B5C6C92639}" type="presParOf" srcId="{0FF0E614-42EC-4BA5-9CA3-B34E7989EA32}" destId="{BEDA8ABA-3621-4DAF-9717-D8F3F1B8C69D}" srcOrd="1" destOrd="0" presId="urn:microsoft.com/office/officeart/2008/layout/HorizontalMultiLevelHierarchy"/>
    <dgm:cxn modelId="{C1449B62-9524-4500-9ED8-52431EADEE74}" type="presParOf" srcId="{BEDA8ABA-3621-4DAF-9717-D8F3F1B8C69D}" destId="{CE2655E3-9601-4B94-ABA4-3E5F7B70828B}" srcOrd="0" destOrd="0" presId="urn:microsoft.com/office/officeart/2008/layout/HorizontalMultiLevelHierarchy"/>
    <dgm:cxn modelId="{8D020247-CABC-4D02-A570-04BAC524D808}" type="presParOf" srcId="{CE2655E3-9601-4B94-ABA4-3E5F7B70828B}" destId="{73FE0DE4-E139-4F31-A297-C590337631CA}" srcOrd="0" destOrd="0" presId="urn:microsoft.com/office/officeart/2008/layout/HorizontalMultiLevelHierarchy"/>
    <dgm:cxn modelId="{5C5ABF42-3567-4BA3-B6AD-D453108C0810}" type="presParOf" srcId="{BEDA8ABA-3621-4DAF-9717-D8F3F1B8C69D}" destId="{6271D55F-11D7-4540-A856-727AC4F8D1F8}" srcOrd="1" destOrd="0" presId="urn:microsoft.com/office/officeart/2008/layout/HorizontalMultiLevelHierarchy"/>
    <dgm:cxn modelId="{11907F59-6DEF-4A7D-8454-50BE6953C37E}" type="presParOf" srcId="{6271D55F-11D7-4540-A856-727AC4F8D1F8}" destId="{B29D5D53-4AB0-44D5-9C91-352D997101A1}" srcOrd="0" destOrd="0" presId="urn:microsoft.com/office/officeart/2008/layout/HorizontalMultiLevelHierarchy"/>
    <dgm:cxn modelId="{77B04BC2-C6DB-4093-BA75-E34344F90CB8}" type="presParOf" srcId="{6271D55F-11D7-4540-A856-727AC4F8D1F8}" destId="{A3EF5848-9190-44A2-8D98-8897EBDCACE9}" srcOrd="1" destOrd="0" presId="urn:microsoft.com/office/officeart/2008/layout/HorizontalMultiLevelHierarchy"/>
    <dgm:cxn modelId="{15A545CF-47F8-4AD6-B4B7-1396AA8F942D}" type="presParOf" srcId="{BEDA8ABA-3621-4DAF-9717-D8F3F1B8C69D}" destId="{A758B84D-A793-42CE-BDF7-83448125546C}" srcOrd="2" destOrd="0" presId="urn:microsoft.com/office/officeart/2008/layout/HorizontalMultiLevelHierarchy"/>
    <dgm:cxn modelId="{26F6443D-083A-44F9-ACA6-4AAAD689E5AE}" type="presParOf" srcId="{A758B84D-A793-42CE-BDF7-83448125546C}" destId="{8E79E90D-2919-4CF8-8983-1DA36B74771D}" srcOrd="0" destOrd="0" presId="urn:microsoft.com/office/officeart/2008/layout/HorizontalMultiLevelHierarchy"/>
    <dgm:cxn modelId="{42706A92-31BE-4E9D-93D0-24D33674CAFC}" type="presParOf" srcId="{BEDA8ABA-3621-4DAF-9717-D8F3F1B8C69D}" destId="{51AEF2AC-ACBA-47A3-A4A9-D114B86AD83B}" srcOrd="3" destOrd="0" presId="urn:microsoft.com/office/officeart/2008/layout/HorizontalMultiLevelHierarchy"/>
    <dgm:cxn modelId="{97D5396A-72E7-4434-8972-C0064A5BA123}" type="presParOf" srcId="{51AEF2AC-ACBA-47A3-A4A9-D114B86AD83B}" destId="{F8DFED76-7A1D-4BAC-BE84-0E7970EC7C8B}" srcOrd="0" destOrd="0" presId="urn:microsoft.com/office/officeart/2008/layout/HorizontalMultiLevelHierarchy"/>
    <dgm:cxn modelId="{354D40E9-6C2A-4412-8AF0-B1811D96921F}" type="presParOf" srcId="{51AEF2AC-ACBA-47A3-A4A9-D114B86AD83B}" destId="{64EE7FA1-93C5-46A3-9AB4-C808174C7E3D}" srcOrd="1" destOrd="0" presId="urn:microsoft.com/office/officeart/2008/layout/HorizontalMultiLevelHierarchy"/>
    <dgm:cxn modelId="{1EB1EADE-A324-4F92-89A6-5DFA3A52F152}" type="presParOf" srcId="{BEDA8ABA-3621-4DAF-9717-D8F3F1B8C69D}" destId="{952907AE-07A7-4595-80EF-73587BABB7F5}" srcOrd="4" destOrd="0" presId="urn:microsoft.com/office/officeart/2008/layout/HorizontalMultiLevelHierarchy"/>
    <dgm:cxn modelId="{367FCF53-33E0-4EAF-9627-95A1CAA3876E}" type="presParOf" srcId="{952907AE-07A7-4595-80EF-73587BABB7F5}" destId="{20CEF430-082F-4F05-82E0-C1FA1F300C0F}" srcOrd="0" destOrd="0" presId="urn:microsoft.com/office/officeart/2008/layout/HorizontalMultiLevelHierarchy"/>
    <dgm:cxn modelId="{103EFE05-EEA5-47CB-939A-4B2B39C02B94}" type="presParOf" srcId="{BEDA8ABA-3621-4DAF-9717-D8F3F1B8C69D}" destId="{1D63BF69-D150-4BB3-809A-D80B47134969}" srcOrd="5" destOrd="0" presId="urn:microsoft.com/office/officeart/2008/layout/HorizontalMultiLevelHierarchy"/>
    <dgm:cxn modelId="{BDC384EB-14BC-4172-ACCF-D4131408756A}" type="presParOf" srcId="{1D63BF69-D150-4BB3-809A-D80B47134969}" destId="{3512FFFE-B024-4D42-AFDC-2E2CF3DEB522}" srcOrd="0" destOrd="0" presId="urn:microsoft.com/office/officeart/2008/layout/HorizontalMultiLevelHierarchy"/>
    <dgm:cxn modelId="{683C3FDF-4502-4D21-8924-03893433A1CE}" type="presParOf" srcId="{1D63BF69-D150-4BB3-809A-D80B47134969}" destId="{AC611FC9-C9B8-46CC-85B8-B034B9336541}" srcOrd="1" destOrd="0" presId="urn:microsoft.com/office/officeart/2008/layout/HorizontalMultiLevelHierarchy"/>
    <dgm:cxn modelId="{C71ED66C-432E-493D-A060-F7FBB9F78CB3}" type="presParOf" srcId="{BEDA8ABA-3621-4DAF-9717-D8F3F1B8C69D}" destId="{4242A29C-1CBE-4DC5-97AE-BB3E3F264285}" srcOrd="6" destOrd="0" presId="urn:microsoft.com/office/officeart/2008/layout/HorizontalMultiLevelHierarchy"/>
    <dgm:cxn modelId="{977D6CA3-A25C-4000-829F-DC1446EF4E22}" type="presParOf" srcId="{4242A29C-1CBE-4DC5-97AE-BB3E3F264285}" destId="{D4EA3A07-A06E-44D9-8B86-EF73CFA319C7}" srcOrd="0" destOrd="0" presId="urn:microsoft.com/office/officeart/2008/layout/HorizontalMultiLevelHierarchy"/>
    <dgm:cxn modelId="{81761FC6-EB26-4DE1-A590-79872078F12E}" type="presParOf" srcId="{BEDA8ABA-3621-4DAF-9717-D8F3F1B8C69D}" destId="{4B81F7FB-3349-42C1-B361-AE736DC4D90D}" srcOrd="7" destOrd="0" presId="urn:microsoft.com/office/officeart/2008/layout/HorizontalMultiLevelHierarchy"/>
    <dgm:cxn modelId="{7391ACC7-8D10-47A1-9DB5-6989188D9DC7}" type="presParOf" srcId="{4B81F7FB-3349-42C1-B361-AE736DC4D90D}" destId="{4EA71C4D-0ACB-4997-87E5-210622C932B9}" srcOrd="0" destOrd="0" presId="urn:microsoft.com/office/officeart/2008/layout/HorizontalMultiLevelHierarchy"/>
    <dgm:cxn modelId="{C04E6960-5F4D-4429-8C60-2E3B133B833B}" type="presParOf" srcId="{4B81F7FB-3349-42C1-B361-AE736DC4D90D}" destId="{A6F99BE6-7DD4-4D00-9AC2-3C8D35925DB0}" srcOrd="1" destOrd="0" presId="urn:microsoft.com/office/officeart/2008/layout/HorizontalMultiLevelHierarchy"/>
    <dgm:cxn modelId="{9C1F02ED-3970-4912-A87F-175E04BF6944}" type="presParOf" srcId="{BEDA8ABA-3621-4DAF-9717-D8F3F1B8C69D}" destId="{1C220043-8861-4AF4-8FA1-C11627DE9375}" srcOrd="8" destOrd="0" presId="urn:microsoft.com/office/officeart/2008/layout/HorizontalMultiLevelHierarchy"/>
    <dgm:cxn modelId="{3BFBF2C9-A20A-4B20-9056-01DE8E7D8CE3}" type="presParOf" srcId="{1C220043-8861-4AF4-8FA1-C11627DE9375}" destId="{14FA95D2-C4B4-4E02-AE0F-A996B9582EB8}" srcOrd="0" destOrd="0" presId="urn:microsoft.com/office/officeart/2008/layout/HorizontalMultiLevelHierarchy"/>
    <dgm:cxn modelId="{6C62A67B-38C9-4894-91DD-359DB1D10C69}" type="presParOf" srcId="{BEDA8ABA-3621-4DAF-9717-D8F3F1B8C69D}" destId="{DB97392D-A8D6-4870-BB31-AC6D4CD17307}" srcOrd="9" destOrd="0" presId="urn:microsoft.com/office/officeart/2008/layout/HorizontalMultiLevelHierarchy"/>
    <dgm:cxn modelId="{9FDFAD0A-5743-4441-B902-BB863E2C25E0}" type="presParOf" srcId="{DB97392D-A8D6-4870-BB31-AC6D4CD17307}" destId="{83785C94-7F1C-422C-9352-6FAACC2DCC05}" srcOrd="0" destOrd="0" presId="urn:microsoft.com/office/officeart/2008/layout/HorizontalMultiLevelHierarchy"/>
    <dgm:cxn modelId="{0410B42B-12B5-494F-8817-BE5A78CC7249}" type="presParOf" srcId="{DB97392D-A8D6-4870-BB31-AC6D4CD17307}" destId="{B168A70A-1DA1-479A-9E19-031EEFA6951B}" srcOrd="1" destOrd="0" presId="urn:microsoft.com/office/officeart/2008/layout/HorizontalMultiLevelHierarchy"/>
    <dgm:cxn modelId="{74F0BFCB-9642-48DE-AD43-AD52165DF35C}" type="presParOf" srcId="{BEDA8ABA-3621-4DAF-9717-D8F3F1B8C69D}" destId="{88428482-946C-4DF5-9CBE-936B050BB26F}" srcOrd="10" destOrd="0" presId="urn:microsoft.com/office/officeart/2008/layout/HorizontalMultiLevelHierarchy"/>
    <dgm:cxn modelId="{FD511936-FA88-4131-AC59-1BFDB7107056}" type="presParOf" srcId="{88428482-946C-4DF5-9CBE-936B050BB26F}" destId="{36496CAF-A73A-428D-B731-BEF88B391FC2}" srcOrd="0" destOrd="0" presId="urn:microsoft.com/office/officeart/2008/layout/HorizontalMultiLevelHierarchy"/>
    <dgm:cxn modelId="{569394EE-8CFF-49AC-B5C2-FCB967250257}" type="presParOf" srcId="{BEDA8ABA-3621-4DAF-9717-D8F3F1B8C69D}" destId="{3C1FE49B-A6FD-442D-8CDA-7BF1F8A17B42}" srcOrd="11" destOrd="0" presId="urn:microsoft.com/office/officeart/2008/layout/HorizontalMultiLevelHierarchy"/>
    <dgm:cxn modelId="{12A9D8DB-9F65-4EFC-A093-D1519AAD30BA}" type="presParOf" srcId="{3C1FE49B-A6FD-442D-8CDA-7BF1F8A17B42}" destId="{8A1AACDC-F613-437D-869D-01F91342B2B7}" srcOrd="0" destOrd="0" presId="urn:microsoft.com/office/officeart/2008/layout/HorizontalMultiLevelHierarchy"/>
    <dgm:cxn modelId="{C18471A2-68B1-4B13-8D20-0F0155AF7D33}" type="presParOf" srcId="{3C1FE49B-A6FD-442D-8CDA-7BF1F8A17B42}" destId="{FB3FF3A5-08FD-4E59-AE2D-33F1E29ED6FF}" srcOrd="1" destOrd="0" presId="urn:microsoft.com/office/officeart/2008/layout/HorizontalMultiLevelHierarchy"/>
    <dgm:cxn modelId="{2B378555-8724-4D94-82B0-38172D7DBE2D}" type="presParOf" srcId="{BEDA8ABA-3621-4DAF-9717-D8F3F1B8C69D}" destId="{71DC67C0-1335-4D08-8A6E-70D805A1C17B}" srcOrd="12" destOrd="0" presId="urn:microsoft.com/office/officeart/2008/layout/HorizontalMultiLevelHierarchy"/>
    <dgm:cxn modelId="{A92F02F1-C746-4099-9321-B95F22FD13DF}" type="presParOf" srcId="{71DC67C0-1335-4D08-8A6E-70D805A1C17B}" destId="{E807BDA5-00D1-4132-956C-DDE008FC75F9}" srcOrd="0" destOrd="0" presId="urn:microsoft.com/office/officeart/2008/layout/HorizontalMultiLevelHierarchy"/>
    <dgm:cxn modelId="{0C04DF5B-AB7A-4BD8-9D32-627796E80437}" type="presParOf" srcId="{BEDA8ABA-3621-4DAF-9717-D8F3F1B8C69D}" destId="{9CD16E2A-70D3-4AC9-8174-90FA6D3B47F2}" srcOrd="13" destOrd="0" presId="urn:microsoft.com/office/officeart/2008/layout/HorizontalMultiLevelHierarchy"/>
    <dgm:cxn modelId="{9746AA6D-9D00-48DE-91B7-641F8590816E}" type="presParOf" srcId="{9CD16E2A-70D3-4AC9-8174-90FA6D3B47F2}" destId="{0896AD63-B263-4118-A992-0148299FD421}" srcOrd="0" destOrd="0" presId="urn:microsoft.com/office/officeart/2008/layout/HorizontalMultiLevelHierarchy"/>
    <dgm:cxn modelId="{888BEC46-18AA-403C-83D4-1C9CB4E9A0C5}" type="presParOf" srcId="{9CD16E2A-70D3-4AC9-8174-90FA6D3B47F2}" destId="{B8949906-AB67-41D6-AB3E-C4859419C574}" srcOrd="1" destOrd="0" presId="urn:microsoft.com/office/officeart/2008/layout/HorizontalMultiLevelHierarchy"/>
    <dgm:cxn modelId="{F07F33AF-715A-4892-A99F-9E02E1E55A77}" type="presParOf" srcId="{BEDA8ABA-3621-4DAF-9717-D8F3F1B8C69D}" destId="{6CEA7AC6-ED41-4377-B46A-44DD74285DE6}" srcOrd="14" destOrd="0" presId="urn:microsoft.com/office/officeart/2008/layout/HorizontalMultiLevelHierarchy"/>
    <dgm:cxn modelId="{72039F2D-F009-4632-85E0-D4D45DAF9BA8}" type="presParOf" srcId="{6CEA7AC6-ED41-4377-B46A-44DD74285DE6}" destId="{C740CF76-C481-4287-805E-671E39E3A8C6}" srcOrd="0" destOrd="0" presId="urn:microsoft.com/office/officeart/2008/layout/HorizontalMultiLevelHierarchy"/>
    <dgm:cxn modelId="{35C64D0B-598B-41AE-AEE3-FA41391616A6}" type="presParOf" srcId="{BEDA8ABA-3621-4DAF-9717-D8F3F1B8C69D}" destId="{704577A6-149B-4330-BFD1-D4FA1AF5380A}" srcOrd="15" destOrd="0" presId="urn:microsoft.com/office/officeart/2008/layout/HorizontalMultiLevelHierarchy"/>
    <dgm:cxn modelId="{8E88E348-DBB2-4795-9529-401E4BED8F12}" type="presParOf" srcId="{704577A6-149B-4330-BFD1-D4FA1AF5380A}" destId="{7038AE76-9AD5-4F44-93E8-7CFF1E7B46F0}" srcOrd="0" destOrd="0" presId="urn:microsoft.com/office/officeart/2008/layout/HorizontalMultiLevelHierarchy"/>
    <dgm:cxn modelId="{0FA422E4-429F-4D05-AC20-256A3A1C7220}" type="presParOf" srcId="{704577A6-149B-4330-BFD1-D4FA1AF5380A}" destId="{9B06421E-6454-400C-85D9-7ED8BB722E95}" srcOrd="1" destOrd="0" presId="urn:microsoft.com/office/officeart/2008/layout/HorizontalMultiLevelHierarchy"/>
    <dgm:cxn modelId="{8F726BA7-8306-4C85-8CD8-4EA4C2763B62}" type="presParOf" srcId="{BEDA8ABA-3621-4DAF-9717-D8F3F1B8C69D}" destId="{0BC00F00-7904-48F5-B4E4-FEA62F695C60}" srcOrd="16" destOrd="0" presId="urn:microsoft.com/office/officeart/2008/layout/HorizontalMultiLevelHierarchy"/>
    <dgm:cxn modelId="{A9F3D567-7985-42F6-9E75-8645118610A9}" type="presParOf" srcId="{0BC00F00-7904-48F5-B4E4-FEA62F695C60}" destId="{E53209CA-93C7-400B-8A72-B5F3F5A3A7DA}" srcOrd="0" destOrd="0" presId="urn:microsoft.com/office/officeart/2008/layout/HorizontalMultiLevelHierarchy"/>
    <dgm:cxn modelId="{DF9AA1C6-256F-48B8-89D2-DDB0EE259E61}" type="presParOf" srcId="{BEDA8ABA-3621-4DAF-9717-D8F3F1B8C69D}" destId="{BCCA8A4C-E35A-4BCC-8E84-8CB657F43073}" srcOrd="17" destOrd="0" presId="urn:microsoft.com/office/officeart/2008/layout/HorizontalMultiLevelHierarchy"/>
    <dgm:cxn modelId="{BDAC4ADF-3B6F-462C-999A-FA032A6E45B2}" type="presParOf" srcId="{BCCA8A4C-E35A-4BCC-8E84-8CB657F43073}" destId="{597C56A6-471A-43A1-83BD-A6E632CFD5BB}" srcOrd="0" destOrd="0" presId="urn:microsoft.com/office/officeart/2008/layout/HorizontalMultiLevelHierarchy"/>
    <dgm:cxn modelId="{CC75AA56-411F-44A5-9A08-E1AB090D214D}" type="presParOf" srcId="{BCCA8A4C-E35A-4BCC-8E84-8CB657F43073}" destId="{014FF8CF-8DEB-4F86-821E-E990D683013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62B25-933F-4178-87AD-0BF7E1551315}"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el-GR"/>
        </a:p>
      </dgm:t>
    </dgm:pt>
    <dgm:pt modelId="{9606FC8E-7FDA-465B-9FC6-7297EC984D2A}">
      <dgm:prSet phldrT="[Κείμενο]"/>
      <dgm:spPr/>
      <dgm:t>
        <a:bodyPr/>
        <a:lstStyle/>
        <a:p>
          <a:r>
            <a:rPr lang="en-US" dirty="0" smtClean="0"/>
            <a:t>Method</a:t>
          </a:r>
        </a:p>
        <a:p>
          <a:r>
            <a:rPr lang="en-US" dirty="0" smtClean="0"/>
            <a:t>Validation</a:t>
          </a:r>
          <a:endParaRPr lang="el-GR" dirty="0"/>
        </a:p>
      </dgm:t>
    </dgm:pt>
    <dgm:pt modelId="{A5B0712C-5FC9-4369-832F-6427E75BC926}" type="parTrans" cxnId="{9A26FFB4-0638-49AA-B4B9-E113E766509A}">
      <dgm:prSet/>
      <dgm:spPr/>
      <dgm:t>
        <a:bodyPr/>
        <a:lstStyle/>
        <a:p>
          <a:endParaRPr lang="el-GR"/>
        </a:p>
      </dgm:t>
    </dgm:pt>
    <dgm:pt modelId="{210D571C-941E-4947-888E-C3F0C85CEF6F}" type="sibTrans" cxnId="{9A26FFB4-0638-49AA-B4B9-E113E766509A}">
      <dgm:prSet/>
      <dgm:spPr/>
      <dgm:t>
        <a:bodyPr/>
        <a:lstStyle/>
        <a:p>
          <a:endParaRPr lang="el-GR"/>
        </a:p>
      </dgm:t>
    </dgm:pt>
    <dgm:pt modelId="{C03DE300-6CBA-4E12-8146-55F9E6D5098A}">
      <dgm:prSet phldrT="[Κείμενο]" custT="1"/>
      <dgm:spPr/>
      <dgm:t>
        <a:bodyPr/>
        <a:lstStyle/>
        <a:p>
          <a:r>
            <a:rPr lang="en-US" sz="2400" dirty="0" smtClean="0"/>
            <a:t>Precision</a:t>
          </a:r>
          <a:endParaRPr lang="el-GR" sz="2400" dirty="0"/>
        </a:p>
      </dgm:t>
    </dgm:pt>
    <dgm:pt modelId="{8E200EB2-C881-4C48-83F2-188086367DCB}" type="parTrans" cxnId="{4D5EB6EC-FCDD-48CD-81FA-E0038047D149}">
      <dgm:prSet/>
      <dgm:spPr>
        <a:ln>
          <a:solidFill>
            <a:srgbClr val="4F81BD"/>
          </a:solidFill>
          <a:tailEnd type="triangle" w="med" len="lg"/>
        </a:ln>
      </dgm:spPr>
      <dgm:t>
        <a:bodyPr/>
        <a:lstStyle/>
        <a:p>
          <a:endParaRPr lang="el-GR"/>
        </a:p>
      </dgm:t>
    </dgm:pt>
    <dgm:pt modelId="{1985DDED-0D53-4E18-908B-EAD55F1AD04F}" type="sibTrans" cxnId="{4D5EB6EC-FCDD-48CD-81FA-E0038047D149}">
      <dgm:prSet/>
      <dgm:spPr/>
      <dgm:t>
        <a:bodyPr/>
        <a:lstStyle/>
        <a:p>
          <a:endParaRPr lang="el-GR"/>
        </a:p>
      </dgm:t>
    </dgm:pt>
    <dgm:pt modelId="{AE8DE7D3-17CB-491A-AD55-4A132F346EB0}">
      <dgm:prSet phldrT="[Κείμενο]" custT="1"/>
      <dgm:spPr/>
      <dgm:t>
        <a:bodyPr/>
        <a:lstStyle/>
        <a:p>
          <a:r>
            <a:rPr lang="en-US" sz="2400" dirty="0" smtClean="0"/>
            <a:t>Accuracy</a:t>
          </a:r>
          <a:endParaRPr lang="el-GR" sz="2400" dirty="0"/>
        </a:p>
      </dgm:t>
    </dgm:pt>
    <dgm:pt modelId="{DFED7134-359C-42CC-BD27-451F14B8B99C}" type="parTrans" cxnId="{D85F66FB-8ED1-4A76-A242-C45C17CA0D02}">
      <dgm:prSet/>
      <dgm:spPr>
        <a:ln>
          <a:solidFill>
            <a:srgbClr val="4F81BD"/>
          </a:solidFill>
          <a:tailEnd type="triangle" w="med" len="lg"/>
        </a:ln>
      </dgm:spPr>
      <dgm:t>
        <a:bodyPr/>
        <a:lstStyle/>
        <a:p>
          <a:endParaRPr lang="el-GR"/>
        </a:p>
      </dgm:t>
    </dgm:pt>
    <dgm:pt modelId="{4B5536F4-25E1-4B06-BE21-29DE08282889}" type="sibTrans" cxnId="{D85F66FB-8ED1-4A76-A242-C45C17CA0D02}">
      <dgm:prSet/>
      <dgm:spPr/>
      <dgm:t>
        <a:bodyPr/>
        <a:lstStyle/>
        <a:p>
          <a:endParaRPr lang="el-GR"/>
        </a:p>
      </dgm:t>
    </dgm:pt>
    <dgm:pt modelId="{0659546C-8560-4C91-97DB-1B4F05E6D2C0}">
      <dgm:prSet phldrT="[Κείμενο]" custT="1"/>
      <dgm:spPr/>
      <dgm:t>
        <a:bodyPr/>
        <a:lstStyle/>
        <a:p>
          <a:r>
            <a:rPr lang="en-US" sz="2400" dirty="0" smtClean="0"/>
            <a:t>Limit of Detection</a:t>
          </a:r>
          <a:endParaRPr lang="el-GR" sz="2400" dirty="0"/>
        </a:p>
      </dgm:t>
    </dgm:pt>
    <dgm:pt modelId="{5E585CE9-E481-4778-BD77-80C9D02485DF}" type="parTrans" cxnId="{46299E45-B8E0-4581-8AA4-E121E57123CE}">
      <dgm:prSet/>
      <dgm:spPr>
        <a:ln>
          <a:solidFill>
            <a:srgbClr val="4F81BD"/>
          </a:solidFill>
          <a:tailEnd type="triangle" w="med" len="lg"/>
        </a:ln>
      </dgm:spPr>
      <dgm:t>
        <a:bodyPr/>
        <a:lstStyle/>
        <a:p>
          <a:endParaRPr lang="el-GR"/>
        </a:p>
      </dgm:t>
    </dgm:pt>
    <dgm:pt modelId="{4D1E315B-7774-420E-BF35-014941FBACDE}" type="sibTrans" cxnId="{46299E45-B8E0-4581-8AA4-E121E57123CE}">
      <dgm:prSet/>
      <dgm:spPr/>
      <dgm:t>
        <a:bodyPr/>
        <a:lstStyle/>
        <a:p>
          <a:endParaRPr lang="el-GR"/>
        </a:p>
      </dgm:t>
    </dgm:pt>
    <dgm:pt modelId="{5F52986F-267D-4F1F-B4BF-C40A8E0B0F19}">
      <dgm:prSet phldrT="[Κείμενο]" custT="1"/>
      <dgm:spPr/>
      <dgm:t>
        <a:bodyPr/>
        <a:lstStyle/>
        <a:p>
          <a:r>
            <a:rPr lang="en-US" sz="2400" dirty="0" smtClean="0"/>
            <a:t>Limit of Quantification</a:t>
          </a:r>
          <a:endParaRPr lang="el-GR" sz="2400" dirty="0"/>
        </a:p>
      </dgm:t>
    </dgm:pt>
    <dgm:pt modelId="{056A33DF-C767-444E-B296-AA8663EEBCB9}" type="parTrans" cxnId="{6073D5AE-19C9-449A-BB21-B3683ECE44B5}">
      <dgm:prSet/>
      <dgm:spPr>
        <a:ln>
          <a:solidFill>
            <a:srgbClr val="4F81BD"/>
          </a:solidFill>
          <a:tailEnd type="triangle" w="med" len="lg"/>
        </a:ln>
      </dgm:spPr>
      <dgm:t>
        <a:bodyPr/>
        <a:lstStyle/>
        <a:p>
          <a:endParaRPr lang="el-GR"/>
        </a:p>
      </dgm:t>
    </dgm:pt>
    <dgm:pt modelId="{6E91D79F-4D1B-4B83-A5C6-13E091877A7A}" type="sibTrans" cxnId="{6073D5AE-19C9-449A-BB21-B3683ECE44B5}">
      <dgm:prSet/>
      <dgm:spPr/>
      <dgm:t>
        <a:bodyPr/>
        <a:lstStyle/>
        <a:p>
          <a:endParaRPr lang="el-GR"/>
        </a:p>
      </dgm:t>
    </dgm:pt>
    <dgm:pt modelId="{9EFC022E-559B-47F4-995F-7FE99A17F765}">
      <dgm:prSet phldrT="[Κείμενο]" custT="1"/>
      <dgm:spPr/>
      <dgm:t>
        <a:bodyPr/>
        <a:lstStyle/>
        <a:p>
          <a:r>
            <a:rPr lang="en-US" sz="2400" dirty="0" smtClean="0"/>
            <a:t>Specificity</a:t>
          </a:r>
          <a:endParaRPr lang="el-GR" sz="2400" dirty="0"/>
        </a:p>
      </dgm:t>
    </dgm:pt>
    <dgm:pt modelId="{7B056C69-C921-48E8-ACF4-9E749AEDB729}" type="parTrans" cxnId="{2139C25E-4A9A-48E7-926C-05BF1A9AD06F}">
      <dgm:prSet/>
      <dgm:spPr>
        <a:ln>
          <a:solidFill>
            <a:srgbClr val="4F81BD"/>
          </a:solidFill>
          <a:tailEnd type="triangle" w="med" len="lg"/>
        </a:ln>
      </dgm:spPr>
      <dgm:t>
        <a:bodyPr/>
        <a:lstStyle/>
        <a:p>
          <a:endParaRPr lang="el-GR"/>
        </a:p>
      </dgm:t>
    </dgm:pt>
    <dgm:pt modelId="{4D557F70-354E-49BA-AA10-B25103B68D20}" type="sibTrans" cxnId="{2139C25E-4A9A-48E7-926C-05BF1A9AD06F}">
      <dgm:prSet/>
      <dgm:spPr/>
      <dgm:t>
        <a:bodyPr/>
        <a:lstStyle/>
        <a:p>
          <a:endParaRPr lang="el-GR"/>
        </a:p>
      </dgm:t>
    </dgm:pt>
    <dgm:pt modelId="{03735474-10EE-44E9-B852-D060C5AFDB2D}">
      <dgm:prSet phldrT="[Κείμενο]" custT="1"/>
      <dgm:spPr/>
      <dgm:t>
        <a:bodyPr/>
        <a:lstStyle/>
        <a:p>
          <a:r>
            <a:rPr lang="en-US" sz="2400" dirty="0" smtClean="0"/>
            <a:t>Linearity  and range</a:t>
          </a:r>
          <a:endParaRPr lang="el-GR" sz="2400" dirty="0"/>
        </a:p>
      </dgm:t>
    </dgm:pt>
    <dgm:pt modelId="{E507FC03-30E6-462E-9F01-577AF8BCDE01}" type="parTrans" cxnId="{40D6D217-D571-4A78-B782-B66DC775868E}">
      <dgm:prSet/>
      <dgm:spPr>
        <a:ln>
          <a:solidFill>
            <a:srgbClr val="5075BC"/>
          </a:solidFill>
          <a:tailEnd type="triangle" w="med" len="lg"/>
        </a:ln>
      </dgm:spPr>
      <dgm:t>
        <a:bodyPr/>
        <a:lstStyle/>
        <a:p>
          <a:endParaRPr lang="el-GR"/>
        </a:p>
      </dgm:t>
    </dgm:pt>
    <dgm:pt modelId="{35E3D744-C615-4B20-8DC6-53C4C60DB992}" type="sibTrans" cxnId="{40D6D217-D571-4A78-B782-B66DC775868E}">
      <dgm:prSet/>
      <dgm:spPr/>
      <dgm:t>
        <a:bodyPr/>
        <a:lstStyle/>
        <a:p>
          <a:endParaRPr lang="el-GR"/>
        </a:p>
      </dgm:t>
    </dgm:pt>
    <dgm:pt modelId="{5ECC75A9-EF53-4A3C-829E-FE75A2CC219A}">
      <dgm:prSet phldrT="[Κείμενο]" custT="1"/>
      <dgm:spPr/>
      <dgm:t>
        <a:bodyPr/>
        <a:lstStyle/>
        <a:p>
          <a:r>
            <a:rPr lang="en-US" sz="2400" smtClean="0"/>
            <a:t>Ruggedness</a:t>
          </a:r>
          <a:endParaRPr lang="el-GR" sz="2400" dirty="0"/>
        </a:p>
      </dgm:t>
    </dgm:pt>
    <dgm:pt modelId="{D339FDE1-F9D8-46D3-871F-DD50E8EF97AD}" type="parTrans" cxnId="{80455E61-27AB-4102-AD85-A38D3A0A1D1C}">
      <dgm:prSet/>
      <dgm:spPr>
        <a:ln>
          <a:solidFill>
            <a:srgbClr val="4F81BD"/>
          </a:solidFill>
          <a:tailEnd type="triangle" w="med" len="lg"/>
        </a:ln>
      </dgm:spPr>
      <dgm:t>
        <a:bodyPr/>
        <a:lstStyle/>
        <a:p>
          <a:endParaRPr lang="el-GR"/>
        </a:p>
      </dgm:t>
    </dgm:pt>
    <dgm:pt modelId="{261E1E5F-0996-430E-910B-526FD265275E}" type="sibTrans" cxnId="{80455E61-27AB-4102-AD85-A38D3A0A1D1C}">
      <dgm:prSet/>
      <dgm:spPr/>
      <dgm:t>
        <a:bodyPr/>
        <a:lstStyle/>
        <a:p>
          <a:endParaRPr lang="el-GR"/>
        </a:p>
      </dgm:t>
    </dgm:pt>
    <dgm:pt modelId="{398693DA-42FA-4C46-9919-2CF206273AB4}">
      <dgm:prSet phldrT="[Κείμενο]" custT="1"/>
      <dgm:spPr/>
      <dgm:t>
        <a:bodyPr/>
        <a:lstStyle/>
        <a:p>
          <a:r>
            <a:rPr lang="en-US" sz="2400" dirty="0" smtClean="0"/>
            <a:t>Robustness</a:t>
          </a:r>
          <a:endParaRPr lang="el-GR" sz="2400" dirty="0"/>
        </a:p>
      </dgm:t>
    </dgm:pt>
    <dgm:pt modelId="{CB1EEE2F-8C78-453C-B9BD-6BEA826BF69E}" type="parTrans" cxnId="{4F75E0FD-12A5-4525-AF68-20AFDACBDB4C}">
      <dgm:prSet/>
      <dgm:spPr>
        <a:ln>
          <a:solidFill>
            <a:srgbClr val="4F81BD"/>
          </a:solidFill>
          <a:tailEnd type="triangle" w="med" len="lg"/>
        </a:ln>
      </dgm:spPr>
      <dgm:t>
        <a:bodyPr/>
        <a:lstStyle/>
        <a:p>
          <a:endParaRPr lang="el-GR"/>
        </a:p>
      </dgm:t>
    </dgm:pt>
    <dgm:pt modelId="{3D04818F-AB3D-415E-ACB1-EFCBE584A872}" type="sibTrans" cxnId="{4F75E0FD-12A5-4525-AF68-20AFDACBDB4C}">
      <dgm:prSet/>
      <dgm:spPr/>
      <dgm:t>
        <a:bodyPr/>
        <a:lstStyle/>
        <a:p>
          <a:endParaRPr lang="el-GR"/>
        </a:p>
      </dgm:t>
    </dgm:pt>
    <dgm:pt modelId="{A641B9B7-F983-4406-9A40-FC0DE59E0341}" type="pres">
      <dgm:prSet presAssocID="{CC862B25-933F-4178-87AD-0BF7E1551315}" presName="Name0" presStyleCnt="0">
        <dgm:presLayoutVars>
          <dgm:chPref val="1"/>
          <dgm:dir/>
          <dgm:animOne val="branch"/>
          <dgm:animLvl val="lvl"/>
          <dgm:resizeHandles val="exact"/>
        </dgm:presLayoutVars>
      </dgm:prSet>
      <dgm:spPr/>
      <dgm:t>
        <a:bodyPr/>
        <a:lstStyle/>
        <a:p>
          <a:endParaRPr lang="el-GR"/>
        </a:p>
      </dgm:t>
    </dgm:pt>
    <dgm:pt modelId="{0FF0E614-42EC-4BA5-9CA3-B34E7989EA32}" type="pres">
      <dgm:prSet presAssocID="{9606FC8E-7FDA-465B-9FC6-7297EC984D2A}" presName="root1" presStyleCnt="0"/>
      <dgm:spPr/>
    </dgm:pt>
    <dgm:pt modelId="{F2B53B59-A6BF-421D-9AAC-EBCF48313EED}" type="pres">
      <dgm:prSet presAssocID="{9606FC8E-7FDA-465B-9FC6-7297EC984D2A}" presName="LevelOneTextNode" presStyleLbl="node0" presStyleIdx="0" presStyleCnt="1" custAng="5400000" custScaleX="279478" custScaleY="67535" custLinFactX="-43741" custLinFactNeighborX="-100000" custLinFactNeighborY="-1507">
        <dgm:presLayoutVars>
          <dgm:chPref val="3"/>
        </dgm:presLayoutVars>
      </dgm:prSet>
      <dgm:spPr/>
      <dgm:t>
        <a:bodyPr/>
        <a:lstStyle/>
        <a:p>
          <a:endParaRPr lang="el-GR"/>
        </a:p>
      </dgm:t>
    </dgm:pt>
    <dgm:pt modelId="{BEDA8ABA-3621-4DAF-9717-D8F3F1B8C69D}" type="pres">
      <dgm:prSet presAssocID="{9606FC8E-7FDA-465B-9FC6-7297EC984D2A}" presName="level2hierChild" presStyleCnt="0"/>
      <dgm:spPr/>
    </dgm:pt>
    <dgm:pt modelId="{CE2655E3-9601-4B94-ABA4-3E5F7B70828B}" type="pres">
      <dgm:prSet presAssocID="{8E200EB2-C881-4C48-83F2-188086367DCB}" presName="conn2-1" presStyleLbl="parChTrans1D2" presStyleIdx="0" presStyleCnt="8"/>
      <dgm:spPr/>
      <dgm:t>
        <a:bodyPr/>
        <a:lstStyle/>
        <a:p>
          <a:endParaRPr lang="el-GR"/>
        </a:p>
      </dgm:t>
    </dgm:pt>
    <dgm:pt modelId="{73FE0DE4-E139-4F31-A297-C590337631CA}" type="pres">
      <dgm:prSet presAssocID="{8E200EB2-C881-4C48-83F2-188086367DCB}" presName="connTx" presStyleLbl="parChTrans1D2" presStyleIdx="0" presStyleCnt="8"/>
      <dgm:spPr/>
      <dgm:t>
        <a:bodyPr/>
        <a:lstStyle/>
        <a:p>
          <a:endParaRPr lang="el-GR"/>
        </a:p>
      </dgm:t>
    </dgm:pt>
    <dgm:pt modelId="{6271D55F-11D7-4540-A856-727AC4F8D1F8}" type="pres">
      <dgm:prSet presAssocID="{C03DE300-6CBA-4E12-8146-55F9E6D5098A}" presName="root2" presStyleCnt="0"/>
      <dgm:spPr/>
    </dgm:pt>
    <dgm:pt modelId="{B29D5D53-4AB0-44D5-9C91-352D997101A1}" type="pres">
      <dgm:prSet presAssocID="{C03DE300-6CBA-4E12-8146-55F9E6D5098A}" presName="LevelTwoTextNode" presStyleLbl="node2" presStyleIdx="0" presStyleCnt="8" custScaleX="238216" custScaleY="103854" custLinFactNeighborX="45866" custLinFactNeighborY="-3927">
        <dgm:presLayoutVars>
          <dgm:chPref val="3"/>
        </dgm:presLayoutVars>
      </dgm:prSet>
      <dgm:spPr/>
      <dgm:t>
        <a:bodyPr/>
        <a:lstStyle/>
        <a:p>
          <a:endParaRPr lang="el-GR"/>
        </a:p>
      </dgm:t>
    </dgm:pt>
    <dgm:pt modelId="{A3EF5848-9190-44A2-8D98-8897EBDCACE9}" type="pres">
      <dgm:prSet presAssocID="{C03DE300-6CBA-4E12-8146-55F9E6D5098A}" presName="level3hierChild" presStyleCnt="0"/>
      <dgm:spPr/>
    </dgm:pt>
    <dgm:pt modelId="{A758B84D-A793-42CE-BDF7-83448125546C}" type="pres">
      <dgm:prSet presAssocID="{DFED7134-359C-42CC-BD27-451F14B8B99C}" presName="conn2-1" presStyleLbl="parChTrans1D2" presStyleIdx="1" presStyleCnt="8"/>
      <dgm:spPr/>
      <dgm:t>
        <a:bodyPr/>
        <a:lstStyle/>
        <a:p>
          <a:endParaRPr lang="el-GR"/>
        </a:p>
      </dgm:t>
    </dgm:pt>
    <dgm:pt modelId="{8E79E90D-2919-4CF8-8983-1DA36B74771D}" type="pres">
      <dgm:prSet presAssocID="{DFED7134-359C-42CC-BD27-451F14B8B99C}" presName="connTx" presStyleLbl="parChTrans1D2" presStyleIdx="1" presStyleCnt="8"/>
      <dgm:spPr/>
      <dgm:t>
        <a:bodyPr/>
        <a:lstStyle/>
        <a:p>
          <a:endParaRPr lang="el-GR"/>
        </a:p>
      </dgm:t>
    </dgm:pt>
    <dgm:pt modelId="{51AEF2AC-ACBA-47A3-A4A9-D114B86AD83B}" type="pres">
      <dgm:prSet presAssocID="{AE8DE7D3-17CB-491A-AD55-4A132F346EB0}" presName="root2" presStyleCnt="0"/>
      <dgm:spPr/>
    </dgm:pt>
    <dgm:pt modelId="{F8DFED76-7A1D-4BAC-BE84-0E7970EC7C8B}" type="pres">
      <dgm:prSet presAssocID="{AE8DE7D3-17CB-491A-AD55-4A132F346EB0}" presName="LevelTwoTextNode" presStyleLbl="node2" presStyleIdx="1" presStyleCnt="8" custScaleX="238216" custScaleY="103530" custLinFactNeighborX="45866" custLinFactNeighborY="-8370">
        <dgm:presLayoutVars>
          <dgm:chPref val="3"/>
        </dgm:presLayoutVars>
      </dgm:prSet>
      <dgm:spPr/>
      <dgm:t>
        <a:bodyPr/>
        <a:lstStyle/>
        <a:p>
          <a:endParaRPr lang="el-GR"/>
        </a:p>
      </dgm:t>
    </dgm:pt>
    <dgm:pt modelId="{64EE7FA1-93C5-46A3-9AB4-C808174C7E3D}" type="pres">
      <dgm:prSet presAssocID="{AE8DE7D3-17CB-491A-AD55-4A132F346EB0}" presName="level3hierChild" presStyleCnt="0"/>
      <dgm:spPr/>
    </dgm:pt>
    <dgm:pt modelId="{952907AE-07A7-4595-80EF-73587BABB7F5}" type="pres">
      <dgm:prSet presAssocID="{5E585CE9-E481-4778-BD77-80C9D02485DF}" presName="conn2-1" presStyleLbl="parChTrans1D2" presStyleIdx="2" presStyleCnt="8"/>
      <dgm:spPr/>
      <dgm:t>
        <a:bodyPr/>
        <a:lstStyle/>
        <a:p>
          <a:endParaRPr lang="el-GR"/>
        </a:p>
      </dgm:t>
    </dgm:pt>
    <dgm:pt modelId="{20CEF430-082F-4F05-82E0-C1FA1F300C0F}" type="pres">
      <dgm:prSet presAssocID="{5E585CE9-E481-4778-BD77-80C9D02485DF}" presName="connTx" presStyleLbl="parChTrans1D2" presStyleIdx="2" presStyleCnt="8"/>
      <dgm:spPr/>
      <dgm:t>
        <a:bodyPr/>
        <a:lstStyle/>
        <a:p>
          <a:endParaRPr lang="el-GR"/>
        </a:p>
      </dgm:t>
    </dgm:pt>
    <dgm:pt modelId="{1D63BF69-D150-4BB3-809A-D80B47134969}" type="pres">
      <dgm:prSet presAssocID="{0659546C-8560-4C91-97DB-1B4F05E6D2C0}" presName="root2" presStyleCnt="0"/>
      <dgm:spPr/>
    </dgm:pt>
    <dgm:pt modelId="{3512FFFE-B024-4D42-AFDC-2E2CF3DEB522}" type="pres">
      <dgm:prSet presAssocID="{0659546C-8560-4C91-97DB-1B4F05E6D2C0}" presName="LevelTwoTextNode" presStyleLbl="node2" presStyleIdx="2" presStyleCnt="8" custScaleX="238216" custScaleY="103962" custLinFactNeighborX="45866" custLinFactNeighborY="-8370">
        <dgm:presLayoutVars>
          <dgm:chPref val="3"/>
        </dgm:presLayoutVars>
      </dgm:prSet>
      <dgm:spPr/>
      <dgm:t>
        <a:bodyPr/>
        <a:lstStyle/>
        <a:p>
          <a:endParaRPr lang="el-GR"/>
        </a:p>
      </dgm:t>
    </dgm:pt>
    <dgm:pt modelId="{AC611FC9-C9B8-46CC-85B8-B034B9336541}" type="pres">
      <dgm:prSet presAssocID="{0659546C-8560-4C91-97DB-1B4F05E6D2C0}" presName="level3hierChild" presStyleCnt="0"/>
      <dgm:spPr/>
    </dgm:pt>
    <dgm:pt modelId="{4242A29C-1CBE-4DC5-97AE-BB3E3F264285}" type="pres">
      <dgm:prSet presAssocID="{056A33DF-C767-444E-B296-AA8663EEBCB9}" presName="conn2-1" presStyleLbl="parChTrans1D2" presStyleIdx="3" presStyleCnt="8"/>
      <dgm:spPr/>
      <dgm:t>
        <a:bodyPr/>
        <a:lstStyle/>
        <a:p>
          <a:endParaRPr lang="el-GR"/>
        </a:p>
      </dgm:t>
    </dgm:pt>
    <dgm:pt modelId="{D4EA3A07-A06E-44D9-8B86-EF73CFA319C7}" type="pres">
      <dgm:prSet presAssocID="{056A33DF-C767-444E-B296-AA8663EEBCB9}" presName="connTx" presStyleLbl="parChTrans1D2" presStyleIdx="3" presStyleCnt="8"/>
      <dgm:spPr/>
      <dgm:t>
        <a:bodyPr/>
        <a:lstStyle/>
        <a:p>
          <a:endParaRPr lang="el-GR"/>
        </a:p>
      </dgm:t>
    </dgm:pt>
    <dgm:pt modelId="{4B81F7FB-3349-42C1-B361-AE736DC4D90D}" type="pres">
      <dgm:prSet presAssocID="{5F52986F-267D-4F1F-B4BF-C40A8E0B0F19}" presName="root2" presStyleCnt="0"/>
      <dgm:spPr/>
    </dgm:pt>
    <dgm:pt modelId="{4EA71C4D-0ACB-4997-87E5-210622C932B9}" type="pres">
      <dgm:prSet presAssocID="{5F52986F-267D-4F1F-B4BF-C40A8E0B0F19}" presName="LevelTwoTextNode" presStyleLbl="node2" presStyleIdx="3" presStyleCnt="8" custScaleX="238216" custScaleY="102995" custLinFactNeighborX="45866" custLinFactNeighborY="-8370">
        <dgm:presLayoutVars>
          <dgm:chPref val="3"/>
        </dgm:presLayoutVars>
      </dgm:prSet>
      <dgm:spPr/>
      <dgm:t>
        <a:bodyPr/>
        <a:lstStyle/>
        <a:p>
          <a:endParaRPr lang="el-GR"/>
        </a:p>
      </dgm:t>
    </dgm:pt>
    <dgm:pt modelId="{A6F99BE6-7DD4-4D00-9AC2-3C8D35925DB0}" type="pres">
      <dgm:prSet presAssocID="{5F52986F-267D-4F1F-B4BF-C40A8E0B0F19}" presName="level3hierChild" presStyleCnt="0"/>
      <dgm:spPr/>
    </dgm:pt>
    <dgm:pt modelId="{1C220043-8861-4AF4-8FA1-C11627DE9375}" type="pres">
      <dgm:prSet presAssocID="{7B056C69-C921-48E8-ACF4-9E749AEDB729}" presName="conn2-1" presStyleLbl="parChTrans1D2" presStyleIdx="4" presStyleCnt="8"/>
      <dgm:spPr/>
      <dgm:t>
        <a:bodyPr/>
        <a:lstStyle/>
        <a:p>
          <a:endParaRPr lang="el-GR"/>
        </a:p>
      </dgm:t>
    </dgm:pt>
    <dgm:pt modelId="{14FA95D2-C4B4-4E02-AE0F-A996B9582EB8}" type="pres">
      <dgm:prSet presAssocID="{7B056C69-C921-48E8-ACF4-9E749AEDB729}" presName="connTx" presStyleLbl="parChTrans1D2" presStyleIdx="4" presStyleCnt="8"/>
      <dgm:spPr/>
      <dgm:t>
        <a:bodyPr/>
        <a:lstStyle/>
        <a:p>
          <a:endParaRPr lang="el-GR"/>
        </a:p>
      </dgm:t>
    </dgm:pt>
    <dgm:pt modelId="{DB97392D-A8D6-4870-BB31-AC6D4CD17307}" type="pres">
      <dgm:prSet presAssocID="{9EFC022E-559B-47F4-995F-7FE99A17F765}" presName="root2" presStyleCnt="0"/>
      <dgm:spPr/>
    </dgm:pt>
    <dgm:pt modelId="{83785C94-7F1C-422C-9352-6FAACC2DCC05}" type="pres">
      <dgm:prSet presAssocID="{9EFC022E-559B-47F4-995F-7FE99A17F765}" presName="LevelTwoTextNode" presStyleLbl="node2" presStyleIdx="4" presStyleCnt="8" custScaleX="238216" custScaleY="92369" custLinFactNeighborX="45866" custLinFactNeighborY="-8370">
        <dgm:presLayoutVars>
          <dgm:chPref val="3"/>
        </dgm:presLayoutVars>
      </dgm:prSet>
      <dgm:spPr/>
      <dgm:t>
        <a:bodyPr/>
        <a:lstStyle/>
        <a:p>
          <a:endParaRPr lang="el-GR"/>
        </a:p>
      </dgm:t>
    </dgm:pt>
    <dgm:pt modelId="{B168A70A-1DA1-479A-9E19-031EEFA6951B}" type="pres">
      <dgm:prSet presAssocID="{9EFC022E-559B-47F4-995F-7FE99A17F765}" presName="level3hierChild" presStyleCnt="0"/>
      <dgm:spPr/>
    </dgm:pt>
    <dgm:pt modelId="{88428482-946C-4DF5-9CBE-936B050BB26F}" type="pres">
      <dgm:prSet presAssocID="{E507FC03-30E6-462E-9F01-577AF8BCDE01}" presName="conn2-1" presStyleLbl="parChTrans1D2" presStyleIdx="5" presStyleCnt="8"/>
      <dgm:spPr/>
      <dgm:t>
        <a:bodyPr/>
        <a:lstStyle/>
        <a:p>
          <a:endParaRPr lang="el-GR"/>
        </a:p>
      </dgm:t>
    </dgm:pt>
    <dgm:pt modelId="{36496CAF-A73A-428D-B731-BEF88B391FC2}" type="pres">
      <dgm:prSet presAssocID="{E507FC03-30E6-462E-9F01-577AF8BCDE01}" presName="connTx" presStyleLbl="parChTrans1D2" presStyleIdx="5" presStyleCnt="8"/>
      <dgm:spPr/>
      <dgm:t>
        <a:bodyPr/>
        <a:lstStyle/>
        <a:p>
          <a:endParaRPr lang="el-GR"/>
        </a:p>
      </dgm:t>
    </dgm:pt>
    <dgm:pt modelId="{3C1FE49B-A6FD-442D-8CDA-7BF1F8A17B42}" type="pres">
      <dgm:prSet presAssocID="{03735474-10EE-44E9-B852-D060C5AFDB2D}" presName="root2" presStyleCnt="0"/>
      <dgm:spPr/>
    </dgm:pt>
    <dgm:pt modelId="{8A1AACDC-F613-437D-869D-01F91342B2B7}" type="pres">
      <dgm:prSet presAssocID="{03735474-10EE-44E9-B852-D060C5AFDB2D}" presName="LevelTwoTextNode" presStyleLbl="node2" presStyleIdx="5" presStyleCnt="8" custScaleX="238216" custScaleY="105170" custLinFactNeighborX="45866" custLinFactNeighborY="-8370">
        <dgm:presLayoutVars>
          <dgm:chPref val="3"/>
        </dgm:presLayoutVars>
      </dgm:prSet>
      <dgm:spPr/>
      <dgm:t>
        <a:bodyPr/>
        <a:lstStyle/>
        <a:p>
          <a:endParaRPr lang="el-GR"/>
        </a:p>
      </dgm:t>
    </dgm:pt>
    <dgm:pt modelId="{FB3FF3A5-08FD-4E59-AE2D-33F1E29ED6FF}" type="pres">
      <dgm:prSet presAssocID="{03735474-10EE-44E9-B852-D060C5AFDB2D}" presName="level3hierChild" presStyleCnt="0"/>
      <dgm:spPr/>
    </dgm:pt>
    <dgm:pt modelId="{6CEA7AC6-ED41-4377-B46A-44DD74285DE6}" type="pres">
      <dgm:prSet presAssocID="{D339FDE1-F9D8-46D3-871F-DD50E8EF97AD}" presName="conn2-1" presStyleLbl="parChTrans1D2" presStyleIdx="6" presStyleCnt="8"/>
      <dgm:spPr/>
      <dgm:t>
        <a:bodyPr/>
        <a:lstStyle/>
        <a:p>
          <a:endParaRPr lang="el-GR"/>
        </a:p>
      </dgm:t>
    </dgm:pt>
    <dgm:pt modelId="{C740CF76-C481-4287-805E-671E39E3A8C6}" type="pres">
      <dgm:prSet presAssocID="{D339FDE1-F9D8-46D3-871F-DD50E8EF97AD}" presName="connTx" presStyleLbl="parChTrans1D2" presStyleIdx="6" presStyleCnt="8"/>
      <dgm:spPr/>
      <dgm:t>
        <a:bodyPr/>
        <a:lstStyle/>
        <a:p>
          <a:endParaRPr lang="el-GR"/>
        </a:p>
      </dgm:t>
    </dgm:pt>
    <dgm:pt modelId="{704577A6-149B-4330-BFD1-D4FA1AF5380A}" type="pres">
      <dgm:prSet presAssocID="{5ECC75A9-EF53-4A3C-829E-FE75A2CC219A}" presName="root2" presStyleCnt="0"/>
      <dgm:spPr/>
    </dgm:pt>
    <dgm:pt modelId="{7038AE76-9AD5-4F44-93E8-7CFF1E7B46F0}" type="pres">
      <dgm:prSet presAssocID="{5ECC75A9-EF53-4A3C-829E-FE75A2CC219A}" presName="LevelTwoTextNode" presStyleLbl="node2" presStyleIdx="6" presStyleCnt="8" custScaleX="240226" custScaleY="105059" custLinFactNeighborX="45866" custLinFactNeighborY="-8370">
        <dgm:presLayoutVars>
          <dgm:chPref val="3"/>
        </dgm:presLayoutVars>
      </dgm:prSet>
      <dgm:spPr/>
      <dgm:t>
        <a:bodyPr/>
        <a:lstStyle/>
        <a:p>
          <a:endParaRPr lang="el-GR"/>
        </a:p>
      </dgm:t>
    </dgm:pt>
    <dgm:pt modelId="{9B06421E-6454-400C-85D9-7ED8BB722E95}" type="pres">
      <dgm:prSet presAssocID="{5ECC75A9-EF53-4A3C-829E-FE75A2CC219A}" presName="level3hierChild" presStyleCnt="0"/>
      <dgm:spPr/>
    </dgm:pt>
    <dgm:pt modelId="{0BC00F00-7904-48F5-B4E4-FEA62F695C60}" type="pres">
      <dgm:prSet presAssocID="{CB1EEE2F-8C78-453C-B9BD-6BEA826BF69E}" presName="conn2-1" presStyleLbl="parChTrans1D2" presStyleIdx="7" presStyleCnt="8"/>
      <dgm:spPr/>
      <dgm:t>
        <a:bodyPr/>
        <a:lstStyle/>
        <a:p>
          <a:endParaRPr lang="el-GR"/>
        </a:p>
      </dgm:t>
    </dgm:pt>
    <dgm:pt modelId="{E53209CA-93C7-400B-8A72-B5F3F5A3A7DA}" type="pres">
      <dgm:prSet presAssocID="{CB1EEE2F-8C78-453C-B9BD-6BEA826BF69E}" presName="connTx" presStyleLbl="parChTrans1D2" presStyleIdx="7" presStyleCnt="8"/>
      <dgm:spPr/>
      <dgm:t>
        <a:bodyPr/>
        <a:lstStyle/>
        <a:p>
          <a:endParaRPr lang="el-GR"/>
        </a:p>
      </dgm:t>
    </dgm:pt>
    <dgm:pt modelId="{BCCA8A4C-E35A-4BCC-8E84-8CB657F43073}" type="pres">
      <dgm:prSet presAssocID="{398693DA-42FA-4C46-9919-2CF206273AB4}" presName="root2" presStyleCnt="0"/>
      <dgm:spPr/>
    </dgm:pt>
    <dgm:pt modelId="{597C56A6-471A-43A1-83BD-A6E632CFD5BB}" type="pres">
      <dgm:prSet presAssocID="{398693DA-42FA-4C46-9919-2CF206273AB4}" presName="LevelTwoTextNode" presStyleLbl="node2" presStyleIdx="7" presStyleCnt="8" custScaleX="240226" custScaleY="104838" custLinFactNeighborX="45866" custLinFactNeighborY="-8370">
        <dgm:presLayoutVars>
          <dgm:chPref val="3"/>
        </dgm:presLayoutVars>
      </dgm:prSet>
      <dgm:spPr/>
      <dgm:t>
        <a:bodyPr/>
        <a:lstStyle/>
        <a:p>
          <a:endParaRPr lang="el-GR"/>
        </a:p>
      </dgm:t>
    </dgm:pt>
    <dgm:pt modelId="{014FF8CF-8DEB-4F86-821E-E990D6830137}" type="pres">
      <dgm:prSet presAssocID="{398693DA-42FA-4C46-9919-2CF206273AB4}" presName="level3hierChild" presStyleCnt="0"/>
      <dgm:spPr/>
    </dgm:pt>
  </dgm:ptLst>
  <dgm:cxnLst>
    <dgm:cxn modelId="{6073D5AE-19C9-449A-BB21-B3683ECE44B5}" srcId="{9606FC8E-7FDA-465B-9FC6-7297EC984D2A}" destId="{5F52986F-267D-4F1F-B4BF-C40A8E0B0F19}" srcOrd="3" destOrd="0" parTransId="{056A33DF-C767-444E-B296-AA8663EEBCB9}" sibTransId="{6E91D79F-4D1B-4B83-A5C6-13E091877A7A}"/>
    <dgm:cxn modelId="{C3DECA9F-DBD7-4D4D-AACE-B0303048AECA}" type="presOf" srcId="{398693DA-42FA-4C46-9919-2CF206273AB4}" destId="{597C56A6-471A-43A1-83BD-A6E632CFD5BB}" srcOrd="0" destOrd="0" presId="urn:microsoft.com/office/officeart/2008/layout/HorizontalMultiLevelHierarchy"/>
    <dgm:cxn modelId="{A1D23059-254A-4C8E-8E8E-B7BD1DC95189}" type="presOf" srcId="{7B056C69-C921-48E8-ACF4-9E749AEDB729}" destId="{14FA95D2-C4B4-4E02-AE0F-A996B9582EB8}" srcOrd="1" destOrd="0" presId="urn:microsoft.com/office/officeart/2008/layout/HorizontalMultiLevelHierarchy"/>
    <dgm:cxn modelId="{BDC4F472-BFA6-4975-B204-0E8A132F1473}" type="presOf" srcId="{E507FC03-30E6-462E-9F01-577AF8BCDE01}" destId="{36496CAF-A73A-428D-B731-BEF88B391FC2}" srcOrd="1" destOrd="0" presId="urn:microsoft.com/office/officeart/2008/layout/HorizontalMultiLevelHierarchy"/>
    <dgm:cxn modelId="{2BEE46BE-48EE-46F5-A546-7CD62C608FAF}" type="presOf" srcId="{5E585CE9-E481-4778-BD77-80C9D02485DF}" destId="{952907AE-07A7-4595-80EF-73587BABB7F5}" srcOrd="0" destOrd="0" presId="urn:microsoft.com/office/officeart/2008/layout/HorizontalMultiLevelHierarchy"/>
    <dgm:cxn modelId="{699310BC-7DA7-441A-8F62-550B7FC936E6}" type="presOf" srcId="{E507FC03-30E6-462E-9F01-577AF8BCDE01}" destId="{88428482-946C-4DF5-9CBE-936B050BB26F}" srcOrd="0" destOrd="0" presId="urn:microsoft.com/office/officeart/2008/layout/HorizontalMultiLevelHierarchy"/>
    <dgm:cxn modelId="{8E80A86E-7DED-4350-B096-40F162A5658E}" type="presOf" srcId="{D339FDE1-F9D8-46D3-871F-DD50E8EF97AD}" destId="{6CEA7AC6-ED41-4377-B46A-44DD74285DE6}" srcOrd="0" destOrd="0" presId="urn:microsoft.com/office/officeart/2008/layout/HorizontalMultiLevelHierarchy"/>
    <dgm:cxn modelId="{2139C25E-4A9A-48E7-926C-05BF1A9AD06F}" srcId="{9606FC8E-7FDA-465B-9FC6-7297EC984D2A}" destId="{9EFC022E-559B-47F4-995F-7FE99A17F765}" srcOrd="4" destOrd="0" parTransId="{7B056C69-C921-48E8-ACF4-9E749AEDB729}" sibTransId="{4D557F70-354E-49BA-AA10-B25103B68D20}"/>
    <dgm:cxn modelId="{4D5EB6EC-FCDD-48CD-81FA-E0038047D149}" srcId="{9606FC8E-7FDA-465B-9FC6-7297EC984D2A}" destId="{C03DE300-6CBA-4E12-8146-55F9E6D5098A}" srcOrd="0" destOrd="0" parTransId="{8E200EB2-C881-4C48-83F2-188086367DCB}" sibTransId="{1985DDED-0D53-4E18-908B-EAD55F1AD04F}"/>
    <dgm:cxn modelId="{5EB8ABFE-B74B-4A54-B50C-764239195564}" type="presOf" srcId="{8E200EB2-C881-4C48-83F2-188086367DCB}" destId="{73FE0DE4-E139-4F31-A297-C590337631CA}" srcOrd="1" destOrd="0" presId="urn:microsoft.com/office/officeart/2008/layout/HorizontalMultiLevelHierarchy"/>
    <dgm:cxn modelId="{0605E821-F5C2-435C-B9B0-83C57B63B89F}" type="presOf" srcId="{056A33DF-C767-444E-B296-AA8663EEBCB9}" destId="{D4EA3A07-A06E-44D9-8B86-EF73CFA319C7}" srcOrd="1" destOrd="0" presId="urn:microsoft.com/office/officeart/2008/layout/HorizontalMultiLevelHierarchy"/>
    <dgm:cxn modelId="{71B9437E-3D3A-42BD-B1AB-CBA8B6D0C81F}" type="presOf" srcId="{CB1EEE2F-8C78-453C-B9BD-6BEA826BF69E}" destId="{0BC00F00-7904-48F5-B4E4-FEA62F695C60}" srcOrd="0" destOrd="0" presId="urn:microsoft.com/office/officeart/2008/layout/HorizontalMultiLevelHierarchy"/>
    <dgm:cxn modelId="{486EEF90-F707-4040-A193-2DE294F84C1E}" type="presOf" srcId="{CC862B25-933F-4178-87AD-0BF7E1551315}" destId="{A641B9B7-F983-4406-9A40-FC0DE59E0341}" srcOrd="0" destOrd="0" presId="urn:microsoft.com/office/officeart/2008/layout/HorizontalMultiLevelHierarchy"/>
    <dgm:cxn modelId="{4AC2F07E-BC5D-4552-A70B-38EE1F285E3D}" type="presOf" srcId="{056A33DF-C767-444E-B296-AA8663EEBCB9}" destId="{4242A29C-1CBE-4DC5-97AE-BB3E3F264285}" srcOrd="0" destOrd="0" presId="urn:microsoft.com/office/officeart/2008/layout/HorizontalMultiLevelHierarchy"/>
    <dgm:cxn modelId="{0ABC0FBF-1BF7-43B1-B4CE-45D6BBDB0B0A}" type="presOf" srcId="{CB1EEE2F-8C78-453C-B9BD-6BEA826BF69E}" destId="{E53209CA-93C7-400B-8A72-B5F3F5A3A7DA}" srcOrd="1" destOrd="0" presId="urn:microsoft.com/office/officeart/2008/layout/HorizontalMultiLevelHierarchy"/>
    <dgm:cxn modelId="{AB9F88AC-4007-4A95-BDD0-640913250473}" type="presOf" srcId="{9EFC022E-559B-47F4-995F-7FE99A17F765}" destId="{83785C94-7F1C-422C-9352-6FAACC2DCC05}" srcOrd="0" destOrd="0" presId="urn:microsoft.com/office/officeart/2008/layout/HorizontalMultiLevelHierarchy"/>
    <dgm:cxn modelId="{9A26FFB4-0638-49AA-B4B9-E113E766509A}" srcId="{CC862B25-933F-4178-87AD-0BF7E1551315}" destId="{9606FC8E-7FDA-465B-9FC6-7297EC984D2A}" srcOrd="0" destOrd="0" parTransId="{A5B0712C-5FC9-4369-832F-6427E75BC926}" sibTransId="{210D571C-941E-4947-888E-C3F0C85CEF6F}"/>
    <dgm:cxn modelId="{40D6D217-D571-4A78-B782-B66DC775868E}" srcId="{9606FC8E-7FDA-465B-9FC6-7297EC984D2A}" destId="{03735474-10EE-44E9-B852-D060C5AFDB2D}" srcOrd="5" destOrd="0" parTransId="{E507FC03-30E6-462E-9F01-577AF8BCDE01}" sibTransId="{35E3D744-C615-4B20-8DC6-53C4C60DB992}"/>
    <dgm:cxn modelId="{80455E61-27AB-4102-AD85-A38D3A0A1D1C}" srcId="{9606FC8E-7FDA-465B-9FC6-7297EC984D2A}" destId="{5ECC75A9-EF53-4A3C-829E-FE75A2CC219A}" srcOrd="6" destOrd="0" parTransId="{D339FDE1-F9D8-46D3-871F-DD50E8EF97AD}" sibTransId="{261E1E5F-0996-430E-910B-526FD265275E}"/>
    <dgm:cxn modelId="{115DA097-495F-4E29-BB99-2852188EF876}" type="presOf" srcId="{7B056C69-C921-48E8-ACF4-9E749AEDB729}" destId="{1C220043-8861-4AF4-8FA1-C11627DE9375}" srcOrd="0" destOrd="0" presId="urn:microsoft.com/office/officeart/2008/layout/HorizontalMultiLevelHierarchy"/>
    <dgm:cxn modelId="{876224C9-E157-431A-8C1C-01B7F784DF59}" type="presOf" srcId="{C03DE300-6CBA-4E12-8146-55F9E6D5098A}" destId="{B29D5D53-4AB0-44D5-9C91-352D997101A1}" srcOrd="0" destOrd="0" presId="urn:microsoft.com/office/officeart/2008/layout/HorizontalMultiLevelHierarchy"/>
    <dgm:cxn modelId="{D85F66FB-8ED1-4A76-A242-C45C17CA0D02}" srcId="{9606FC8E-7FDA-465B-9FC6-7297EC984D2A}" destId="{AE8DE7D3-17CB-491A-AD55-4A132F346EB0}" srcOrd="1" destOrd="0" parTransId="{DFED7134-359C-42CC-BD27-451F14B8B99C}" sibTransId="{4B5536F4-25E1-4B06-BE21-29DE08282889}"/>
    <dgm:cxn modelId="{71F9A62B-0AFC-4E22-ADD8-12A8810D6907}" type="presOf" srcId="{D339FDE1-F9D8-46D3-871F-DD50E8EF97AD}" destId="{C740CF76-C481-4287-805E-671E39E3A8C6}" srcOrd="1" destOrd="0" presId="urn:microsoft.com/office/officeart/2008/layout/HorizontalMultiLevelHierarchy"/>
    <dgm:cxn modelId="{C9702916-9046-488B-839D-2244B158529E}" type="presOf" srcId="{5E585CE9-E481-4778-BD77-80C9D02485DF}" destId="{20CEF430-082F-4F05-82E0-C1FA1F300C0F}" srcOrd="1" destOrd="0" presId="urn:microsoft.com/office/officeart/2008/layout/HorizontalMultiLevelHierarchy"/>
    <dgm:cxn modelId="{4F75E0FD-12A5-4525-AF68-20AFDACBDB4C}" srcId="{9606FC8E-7FDA-465B-9FC6-7297EC984D2A}" destId="{398693DA-42FA-4C46-9919-2CF206273AB4}" srcOrd="7" destOrd="0" parTransId="{CB1EEE2F-8C78-453C-B9BD-6BEA826BF69E}" sibTransId="{3D04818F-AB3D-415E-ACB1-EFCBE584A872}"/>
    <dgm:cxn modelId="{1BD3ADD6-03C5-4529-9DBD-C3780238DE2A}" type="presOf" srcId="{9606FC8E-7FDA-465B-9FC6-7297EC984D2A}" destId="{F2B53B59-A6BF-421D-9AAC-EBCF48313EED}" srcOrd="0" destOrd="0" presId="urn:microsoft.com/office/officeart/2008/layout/HorizontalMultiLevelHierarchy"/>
    <dgm:cxn modelId="{4FD68A42-E5F6-4511-911E-243BBDDC48D4}" type="presOf" srcId="{5ECC75A9-EF53-4A3C-829E-FE75A2CC219A}" destId="{7038AE76-9AD5-4F44-93E8-7CFF1E7B46F0}" srcOrd="0" destOrd="0" presId="urn:microsoft.com/office/officeart/2008/layout/HorizontalMultiLevelHierarchy"/>
    <dgm:cxn modelId="{46299E45-B8E0-4581-8AA4-E121E57123CE}" srcId="{9606FC8E-7FDA-465B-9FC6-7297EC984D2A}" destId="{0659546C-8560-4C91-97DB-1B4F05E6D2C0}" srcOrd="2" destOrd="0" parTransId="{5E585CE9-E481-4778-BD77-80C9D02485DF}" sibTransId="{4D1E315B-7774-420E-BF35-014941FBACDE}"/>
    <dgm:cxn modelId="{12538A8B-0C5A-4154-8BAB-AC1E81588771}" type="presOf" srcId="{DFED7134-359C-42CC-BD27-451F14B8B99C}" destId="{8E79E90D-2919-4CF8-8983-1DA36B74771D}" srcOrd="1" destOrd="0" presId="urn:microsoft.com/office/officeart/2008/layout/HorizontalMultiLevelHierarchy"/>
    <dgm:cxn modelId="{68129C3D-1827-41A6-AFDA-154381C6AAC4}" type="presOf" srcId="{5F52986F-267D-4F1F-B4BF-C40A8E0B0F19}" destId="{4EA71C4D-0ACB-4997-87E5-210622C932B9}" srcOrd="0" destOrd="0" presId="urn:microsoft.com/office/officeart/2008/layout/HorizontalMultiLevelHierarchy"/>
    <dgm:cxn modelId="{04D98D2A-4156-4230-A5CA-D77D76814E8A}" type="presOf" srcId="{DFED7134-359C-42CC-BD27-451F14B8B99C}" destId="{A758B84D-A793-42CE-BDF7-83448125546C}" srcOrd="0" destOrd="0" presId="urn:microsoft.com/office/officeart/2008/layout/HorizontalMultiLevelHierarchy"/>
    <dgm:cxn modelId="{5E4FCA65-CD64-4C18-8953-0175A4EC2CA6}" type="presOf" srcId="{03735474-10EE-44E9-B852-D060C5AFDB2D}" destId="{8A1AACDC-F613-437D-869D-01F91342B2B7}" srcOrd="0" destOrd="0" presId="urn:microsoft.com/office/officeart/2008/layout/HorizontalMultiLevelHierarchy"/>
    <dgm:cxn modelId="{7317C0D6-DAEE-4876-918E-1F8AFA229B30}" type="presOf" srcId="{8E200EB2-C881-4C48-83F2-188086367DCB}" destId="{CE2655E3-9601-4B94-ABA4-3E5F7B70828B}" srcOrd="0" destOrd="0" presId="urn:microsoft.com/office/officeart/2008/layout/HorizontalMultiLevelHierarchy"/>
    <dgm:cxn modelId="{99CAC988-065B-4C54-A677-944AB1BD84CA}" type="presOf" srcId="{0659546C-8560-4C91-97DB-1B4F05E6D2C0}" destId="{3512FFFE-B024-4D42-AFDC-2E2CF3DEB522}" srcOrd="0" destOrd="0" presId="urn:microsoft.com/office/officeart/2008/layout/HorizontalMultiLevelHierarchy"/>
    <dgm:cxn modelId="{24855F4A-C2AE-4FA7-A997-B58F1D6A39F3}" type="presOf" srcId="{AE8DE7D3-17CB-491A-AD55-4A132F346EB0}" destId="{F8DFED76-7A1D-4BAC-BE84-0E7970EC7C8B}" srcOrd="0" destOrd="0" presId="urn:microsoft.com/office/officeart/2008/layout/HorizontalMultiLevelHierarchy"/>
    <dgm:cxn modelId="{CCEC200C-8757-4F4A-8D7B-C589A8532782}" type="presParOf" srcId="{A641B9B7-F983-4406-9A40-FC0DE59E0341}" destId="{0FF0E614-42EC-4BA5-9CA3-B34E7989EA32}" srcOrd="0" destOrd="0" presId="urn:microsoft.com/office/officeart/2008/layout/HorizontalMultiLevelHierarchy"/>
    <dgm:cxn modelId="{45BFC88D-F3CD-4680-9BE8-CFDDF2C7DD40}" type="presParOf" srcId="{0FF0E614-42EC-4BA5-9CA3-B34E7989EA32}" destId="{F2B53B59-A6BF-421D-9AAC-EBCF48313EED}" srcOrd="0" destOrd="0" presId="urn:microsoft.com/office/officeart/2008/layout/HorizontalMultiLevelHierarchy"/>
    <dgm:cxn modelId="{E6AA01E5-5861-49E7-AC1B-AE6EEC8F26D1}" type="presParOf" srcId="{0FF0E614-42EC-4BA5-9CA3-B34E7989EA32}" destId="{BEDA8ABA-3621-4DAF-9717-D8F3F1B8C69D}" srcOrd="1" destOrd="0" presId="urn:microsoft.com/office/officeart/2008/layout/HorizontalMultiLevelHierarchy"/>
    <dgm:cxn modelId="{3B16819F-4756-4734-8666-DC9EECAC9BCE}" type="presParOf" srcId="{BEDA8ABA-3621-4DAF-9717-D8F3F1B8C69D}" destId="{CE2655E3-9601-4B94-ABA4-3E5F7B70828B}" srcOrd="0" destOrd="0" presId="urn:microsoft.com/office/officeart/2008/layout/HorizontalMultiLevelHierarchy"/>
    <dgm:cxn modelId="{2B98C05C-87DF-47F5-B2B7-21CD42E0E0B4}" type="presParOf" srcId="{CE2655E3-9601-4B94-ABA4-3E5F7B70828B}" destId="{73FE0DE4-E139-4F31-A297-C590337631CA}" srcOrd="0" destOrd="0" presId="urn:microsoft.com/office/officeart/2008/layout/HorizontalMultiLevelHierarchy"/>
    <dgm:cxn modelId="{2B2F725E-C2C3-41E4-AD76-B74BFC065ECB}" type="presParOf" srcId="{BEDA8ABA-3621-4DAF-9717-D8F3F1B8C69D}" destId="{6271D55F-11D7-4540-A856-727AC4F8D1F8}" srcOrd="1" destOrd="0" presId="urn:microsoft.com/office/officeart/2008/layout/HorizontalMultiLevelHierarchy"/>
    <dgm:cxn modelId="{87E76504-D53E-4E51-BEFF-65593F634B7E}" type="presParOf" srcId="{6271D55F-11D7-4540-A856-727AC4F8D1F8}" destId="{B29D5D53-4AB0-44D5-9C91-352D997101A1}" srcOrd="0" destOrd="0" presId="urn:microsoft.com/office/officeart/2008/layout/HorizontalMultiLevelHierarchy"/>
    <dgm:cxn modelId="{F80CFFB7-D5DE-486F-84F4-C7212C0AE8A3}" type="presParOf" srcId="{6271D55F-11D7-4540-A856-727AC4F8D1F8}" destId="{A3EF5848-9190-44A2-8D98-8897EBDCACE9}" srcOrd="1" destOrd="0" presId="urn:microsoft.com/office/officeart/2008/layout/HorizontalMultiLevelHierarchy"/>
    <dgm:cxn modelId="{773F55BE-32FC-448C-A6C8-216A1AB29447}" type="presParOf" srcId="{BEDA8ABA-3621-4DAF-9717-D8F3F1B8C69D}" destId="{A758B84D-A793-42CE-BDF7-83448125546C}" srcOrd="2" destOrd="0" presId="urn:microsoft.com/office/officeart/2008/layout/HorizontalMultiLevelHierarchy"/>
    <dgm:cxn modelId="{E0A401FE-6853-43A5-A25C-11E3FAD2BB2C}" type="presParOf" srcId="{A758B84D-A793-42CE-BDF7-83448125546C}" destId="{8E79E90D-2919-4CF8-8983-1DA36B74771D}" srcOrd="0" destOrd="0" presId="urn:microsoft.com/office/officeart/2008/layout/HorizontalMultiLevelHierarchy"/>
    <dgm:cxn modelId="{343577AF-D0B4-445E-B9AE-BAF2EE9FB743}" type="presParOf" srcId="{BEDA8ABA-3621-4DAF-9717-D8F3F1B8C69D}" destId="{51AEF2AC-ACBA-47A3-A4A9-D114B86AD83B}" srcOrd="3" destOrd="0" presId="urn:microsoft.com/office/officeart/2008/layout/HorizontalMultiLevelHierarchy"/>
    <dgm:cxn modelId="{A05CDF69-14A9-41CC-AC4C-18445D0C4A19}" type="presParOf" srcId="{51AEF2AC-ACBA-47A3-A4A9-D114B86AD83B}" destId="{F8DFED76-7A1D-4BAC-BE84-0E7970EC7C8B}" srcOrd="0" destOrd="0" presId="urn:microsoft.com/office/officeart/2008/layout/HorizontalMultiLevelHierarchy"/>
    <dgm:cxn modelId="{E463CA60-4D55-4432-87DE-CD88ECA03B58}" type="presParOf" srcId="{51AEF2AC-ACBA-47A3-A4A9-D114B86AD83B}" destId="{64EE7FA1-93C5-46A3-9AB4-C808174C7E3D}" srcOrd="1" destOrd="0" presId="urn:microsoft.com/office/officeart/2008/layout/HorizontalMultiLevelHierarchy"/>
    <dgm:cxn modelId="{C67A5B14-8741-4EDB-ADA9-753842343608}" type="presParOf" srcId="{BEDA8ABA-3621-4DAF-9717-D8F3F1B8C69D}" destId="{952907AE-07A7-4595-80EF-73587BABB7F5}" srcOrd="4" destOrd="0" presId="urn:microsoft.com/office/officeart/2008/layout/HorizontalMultiLevelHierarchy"/>
    <dgm:cxn modelId="{858E82A3-B957-4105-A069-3D8BD2FF3BD0}" type="presParOf" srcId="{952907AE-07A7-4595-80EF-73587BABB7F5}" destId="{20CEF430-082F-4F05-82E0-C1FA1F300C0F}" srcOrd="0" destOrd="0" presId="urn:microsoft.com/office/officeart/2008/layout/HorizontalMultiLevelHierarchy"/>
    <dgm:cxn modelId="{57A98515-8C3F-417F-BC08-5B951BE552F0}" type="presParOf" srcId="{BEDA8ABA-3621-4DAF-9717-D8F3F1B8C69D}" destId="{1D63BF69-D150-4BB3-809A-D80B47134969}" srcOrd="5" destOrd="0" presId="urn:microsoft.com/office/officeart/2008/layout/HorizontalMultiLevelHierarchy"/>
    <dgm:cxn modelId="{F3F10871-4B3A-4552-AD70-4292DB868953}" type="presParOf" srcId="{1D63BF69-D150-4BB3-809A-D80B47134969}" destId="{3512FFFE-B024-4D42-AFDC-2E2CF3DEB522}" srcOrd="0" destOrd="0" presId="urn:microsoft.com/office/officeart/2008/layout/HorizontalMultiLevelHierarchy"/>
    <dgm:cxn modelId="{AD976DFA-E1F5-4A81-AD4D-8C0567C13779}" type="presParOf" srcId="{1D63BF69-D150-4BB3-809A-D80B47134969}" destId="{AC611FC9-C9B8-46CC-85B8-B034B9336541}" srcOrd="1" destOrd="0" presId="urn:microsoft.com/office/officeart/2008/layout/HorizontalMultiLevelHierarchy"/>
    <dgm:cxn modelId="{5AA99EF7-465B-463E-8332-00437DD21E80}" type="presParOf" srcId="{BEDA8ABA-3621-4DAF-9717-D8F3F1B8C69D}" destId="{4242A29C-1CBE-4DC5-97AE-BB3E3F264285}" srcOrd="6" destOrd="0" presId="urn:microsoft.com/office/officeart/2008/layout/HorizontalMultiLevelHierarchy"/>
    <dgm:cxn modelId="{B7C975B6-E677-4A53-A775-A17567944D02}" type="presParOf" srcId="{4242A29C-1CBE-4DC5-97AE-BB3E3F264285}" destId="{D4EA3A07-A06E-44D9-8B86-EF73CFA319C7}" srcOrd="0" destOrd="0" presId="urn:microsoft.com/office/officeart/2008/layout/HorizontalMultiLevelHierarchy"/>
    <dgm:cxn modelId="{6DB851FE-F284-4D4D-8338-B424BDA188CB}" type="presParOf" srcId="{BEDA8ABA-3621-4DAF-9717-D8F3F1B8C69D}" destId="{4B81F7FB-3349-42C1-B361-AE736DC4D90D}" srcOrd="7" destOrd="0" presId="urn:microsoft.com/office/officeart/2008/layout/HorizontalMultiLevelHierarchy"/>
    <dgm:cxn modelId="{7130ADD8-FA0D-4138-BC06-683BB2CA16E4}" type="presParOf" srcId="{4B81F7FB-3349-42C1-B361-AE736DC4D90D}" destId="{4EA71C4D-0ACB-4997-87E5-210622C932B9}" srcOrd="0" destOrd="0" presId="urn:microsoft.com/office/officeart/2008/layout/HorizontalMultiLevelHierarchy"/>
    <dgm:cxn modelId="{A94A83D4-6069-4916-BA5B-08786B32DFE6}" type="presParOf" srcId="{4B81F7FB-3349-42C1-B361-AE736DC4D90D}" destId="{A6F99BE6-7DD4-4D00-9AC2-3C8D35925DB0}" srcOrd="1" destOrd="0" presId="urn:microsoft.com/office/officeart/2008/layout/HorizontalMultiLevelHierarchy"/>
    <dgm:cxn modelId="{55A1BB02-DB74-42E9-90D3-46C4348CBB29}" type="presParOf" srcId="{BEDA8ABA-3621-4DAF-9717-D8F3F1B8C69D}" destId="{1C220043-8861-4AF4-8FA1-C11627DE9375}" srcOrd="8" destOrd="0" presId="urn:microsoft.com/office/officeart/2008/layout/HorizontalMultiLevelHierarchy"/>
    <dgm:cxn modelId="{D4EA0727-3A96-44E1-B791-CDC82580E949}" type="presParOf" srcId="{1C220043-8861-4AF4-8FA1-C11627DE9375}" destId="{14FA95D2-C4B4-4E02-AE0F-A996B9582EB8}" srcOrd="0" destOrd="0" presId="urn:microsoft.com/office/officeart/2008/layout/HorizontalMultiLevelHierarchy"/>
    <dgm:cxn modelId="{EFC76D6A-161C-4462-A46B-DDC8B5260901}" type="presParOf" srcId="{BEDA8ABA-3621-4DAF-9717-D8F3F1B8C69D}" destId="{DB97392D-A8D6-4870-BB31-AC6D4CD17307}" srcOrd="9" destOrd="0" presId="urn:microsoft.com/office/officeart/2008/layout/HorizontalMultiLevelHierarchy"/>
    <dgm:cxn modelId="{FB631811-4539-4502-85BE-035FFA3AB189}" type="presParOf" srcId="{DB97392D-A8D6-4870-BB31-AC6D4CD17307}" destId="{83785C94-7F1C-422C-9352-6FAACC2DCC05}" srcOrd="0" destOrd="0" presId="urn:microsoft.com/office/officeart/2008/layout/HorizontalMultiLevelHierarchy"/>
    <dgm:cxn modelId="{2686ED3E-3925-49E8-9C2C-55A76F63F06E}" type="presParOf" srcId="{DB97392D-A8D6-4870-BB31-AC6D4CD17307}" destId="{B168A70A-1DA1-479A-9E19-031EEFA6951B}" srcOrd="1" destOrd="0" presId="urn:microsoft.com/office/officeart/2008/layout/HorizontalMultiLevelHierarchy"/>
    <dgm:cxn modelId="{0A171BA9-78FB-446F-B142-25B6F1FF1DEA}" type="presParOf" srcId="{BEDA8ABA-3621-4DAF-9717-D8F3F1B8C69D}" destId="{88428482-946C-4DF5-9CBE-936B050BB26F}" srcOrd="10" destOrd="0" presId="urn:microsoft.com/office/officeart/2008/layout/HorizontalMultiLevelHierarchy"/>
    <dgm:cxn modelId="{9F666E0B-0EC1-4288-B694-FA9BEBCE1EC1}" type="presParOf" srcId="{88428482-946C-4DF5-9CBE-936B050BB26F}" destId="{36496CAF-A73A-428D-B731-BEF88B391FC2}" srcOrd="0" destOrd="0" presId="urn:microsoft.com/office/officeart/2008/layout/HorizontalMultiLevelHierarchy"/>
    <dgm:cxn modelId="{2C5AA18F-641F-479B-AE6E-BC67557730E4}" type="presParOf" srcId="{BEDA8ABA-3621-4DAF-9717-D8F3F1B8C69D}" destId="{3C1FE49B-A6FD-442D-8CDA-7BF1F8A17B42}" srcOrd="11" destOrd="0" presId="urn:microsoft.com/office/officeart/2008/layout/HorizontalMultiLevelHierarchy"/>
    <dgm:cxn modelId="{A0423531-AB12-43FC-84F7-7DDFF6BDEFA2}" type="presParOf" srcId="{3C1FE49B-A6FD-442D-8CDA-7BF1F8A17B42}" destId="{8A1AACDC-F613-437D-869D-01F91342B2B7}" srcOrd="0" destOrd="0" presId="urn:microsoft.com/office/officeart/2008/layout/HorizontalMultiLevelHierarchy"/>
    <dgm:cxn modelId="{11C9E132-EBEE-4389-A9FD-4B8B0037372E}" type="presParOf" srcId="{3C1FE49B-A6FD-442D-8CDA-7BF1F8A17B42}" destId="{FB3FF3A5-08FD-4E59-AE2D-33F1E29ED6FF}" srcOrd="1" destOrd="0" presId="urn:microsoft.com/office/officeart/2008/layout/HorizontalMultiLevelHierarchy"/>
    <dgm:cxn modelId="{877B588E-B722-41A5-8E3C-F036D508864F}" type="presParOf" srcId="{BEDA8ABA-3621-4DAF-9717-D8F3F1B8C69D}" destId="{6CEA7AC6-ED41-4377-B46A-44DD74285DE6}" srcOrd="12" destOrd="0" presId="urn:microsoft.com/office/officeart/2008/layout/HorizontalMultiLevelHierarchy"/>
    <dgm:cxn modelId="{AD8902DF-12DD-4969-BBBC-4BB075EFCB3E}" type="presParOf" srcId="{6CEA7AC6-ED41-4377-B46A-44DD74285DE6}" destId="{C740CF76-C481-4287-805E-671E39E3A8C6}" srcOrd="0" destOrd="0" presId="urn:microsoft.com/office/officeart/2008/layout/HorizontalMultiLevelHierarchy"/>
    <dgm:cxn modelId="{67CBF202-7880-4A17-846F-2BC4A65A3D78}" type="presParOf" srcId="{BEDA8ABA-3621-4DAF-9717-D8F3F1B8C69D}" destId="{704577A6-149B-4330-BFD1-D4FA1AF5380A}" srcOrd="13" destOrd="0" presId="urn:microsoft.com/office/officeart/2008/layout/HorizontalMultiLevelHierarchy"/>
    <dgm:cxn modelId="{39D0E03E-BE94-48EC-BDC5-B46FAFFDFCF4}" type="presParOf" srcId="{704577A6-149B-4330-BFD1-D4FA1AF5380A}" destId="{7038AE76-9AD5-4F44-93E8-7CFF1E7B46F0}" srcOrd="0" destOrd="0" presId="urn:microsoft.com/office/officeart/2008/layout/HorizontalMultiLevelHierarchy"/>
    <dgm:cxn modelId="{AABA1A1D-12A2-4F7E-8FF0-9C146CF1DA99}" type="presParOf" srcId="{704577A6-149B-4330-BFD1-D4FA1AF5380A}" destId="{9B06421E-6454-400C-85D9-7ED8BB722E95}" srcOrd="1" destOrd="0" presId="urn:microsoft.com/office/officeart/2008/layout/HorizontalMultiLevelHierarchy"/>
    <dgm:cxn modelId="{1AA70796-A6B0-4130-B371-EB2A69747AB2}" type="presParOf" srcId="{BEDA8ABA-3621-4DAF-9717-D8F3F1B8C69D}" destId="{0BC00F00-7904-48F5-B4E4-FEA62F695C60}" srcOrd="14" destOrd="0" presId="urn:microsoft.com/office/officeart/2008/layout/HorizontalMultiLevelHierarchy"/>
    <dgm:cxn modelId="{131127FE-327F-43A1-A6F0-414E7F6DB86E}" type="presParOf" srcId="{0BC00F00-7904-48F5-B4E4-FEA62F695C60}" destId="{E53209CA-93C7-400B-8A72-B5F3F5A3A7DA}" srcOrd="0" destOrd="0" presId="urn:microsoft.com/office/officeart/2008/layout/HorizontalMultiLevelHierarchy"/>
    <dgm:cxn modelId="{4AA12E7D-548C-4B4C-A3C3-0C8F671BF996}" type="presParOf" srcId="{BEDA8ABA-3621-4DAF-9717-D8F3F1B8C69D}" destId="{BCCA8A4C-E35A-4BCC-8E84-8CB657F43073}" srcOrd="15" destOrd="0" presId="urn:microsoft.com/office/officeart/2008/layout/HorizontalMultiLevelHierarchy"/>
    <dgm:cxn modelId="{BCC5CAA9-2368-46B2-89E5-1CF3139AA67C}" type="presParOf" srcId="{BCCA8A4C-E35A-4BCC-8E84-8CB657F43073}" destId="{597C56A6-471A-43A1-83BD-A6E632CFD5BB}" srcOrd="0" destOrd="0" presId="urn:microsoft.com/office/officeart/2008/layout/HorizontalMultiLevelHierarchy"/>
    <dgm:cxn modelId="{9DC4033E-4002-4BC6-8001-C56DE4CDAEB2}" type="presParOf" srcId="{BCCA8A4C-E35A-4BCC-8E84-8CB657F43073}" destId="{014FF8CF-8DEB-4F86-821E-E990D683013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00F00-7904-48F5-B4E4-FEA62F695C60}">
      <dsp:nvSpPr>
        <dsp:cNvPr id="0" name=""/>
        <dsp:cNvSpPr/>
      </dsp:nvSpPr>
      <dsp:spPr>
        <a:xfrm>
          <a:off x="2237270" y="2236370"/>
          <a:ext cx="1446163" cy="2052005"/>
        </a:xfrm>
        <a:custGeom>
          <a:avLst/>
          <a:gdLst/>
          <a:ahLst/>
          <a:cxnLst/>
          <a:rect l="0" t="0" r="0" b="0"/>
          <a:pathLst>
            <a:path>
              <a:moveTo>
                <a:pt x="0" y="0"/>
              </a:moveTo>
              <a:lnTo>
                <a:pt x="723081" y="0"/>
              </a:lnTo>
              <a:lnTo>
                <a:pt x="723081" y="2052005"/>
              </a:lnTo>
              <a:lnTo>
                <a:pt x="1446163" y="2052005"/>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2897592" y="3199613"/>
        <a:ext cx="125520" cy="125520"/>
      </dsp:txXfrm>
    </dsp:sp>
    <dsp:sp modelId="{6CEA7AC6-ED41-4377-B46A-44DD74285DE6}">
      <dsp:nvSpPr>
        <dsp:cNvPr id="0" name=""/>
        <dsp:cNvSpPr/>
      </dsp:nvSpPr>
      <dsp:spPr>
        <a:xfrm>
          <a:off x="2237270" y="2236370"/>
          <a:ext cx="1446163" cy="1529670"/>
        </a:xfrm>
        <a:custGeom>
          <a:avLst/>
          <a:gdLst/>
          <a:ahLst/>
          <a:cxnLst/>
          <a:rect l="0" t="0" r="0" b="0"/>
          <a:pathLst>
            <a:path>
              <a:moveTo>
                <a:pt x="0" y="0"/>
              </a:moveTo>
              <a:lnTo>
                <a:pt x="723081" y="0"/>
              </a:lnTo>
              <a:lnTo>
                <a:pt x="723081" y="1529670"/>
              </a:lnTo>
              <a:lnTo>
                <a:pt x="1446163" y="152967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a:off x="2907725" y="2948579"/>
        <a:ext cx="105253" cy="105253"/>
      </dsp:txXfrm>
    </dsp:sp>
    <dsp:sp modelId="{71DC67C0-1335-4D08-8A6E-70D805A1C17B}">
      <dsp:nvSpPr>
        <dsp:cNvPr id="0" name=""/>
        <dsp:cNvSpPr/>
      </dsp:nvSpPr>
      <dsp:spPr>
        <a:xfrm>
          <a:off x="2237270" y="2236370"/>
          <a:ext cx="1446163" cy="1007113"/>
        </a:xfrm>
        <a:custGeom>
          <a:avLst/>
          <a:gdLst/>
          <a:ahLst/>
          <a:cxnLst/>
          <a:rect l="0" t="0" r="0" b="0"/>
          <a:pathLst>
            <a:path>
              <a:moveTo>
                <a:pt x="0" y="0"/>
              </a:moveTo>
              <a:lnTo>
                <a:pt x="723081" y="0"/>
              </a:lnTo>
              <a:lnTo>
                <a:pt x="723081" y="1007113"/>
              </a:lnTo>
              <a:lnTo>
                <a:pt x="1446163" y="1007113"/>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2916294" y="2695869"/>
        <a:ext cx="88114" cy="88114"/>
      </dsp:txXfrm>
    </dsp:sp>
    <dsp:sp modelId="{88428482-946C-4DF5-9CBE-936B050BB26F}">
      <dsp:nvSpPr>
        <dsp:cNvPr id="0" name=""/>
        <dsp:cNvSpPr/>
      </dsp:nvSpPr>
      <dsp:spPr>
        <a:xfrm>
          <a:off x="2237270" y="2236370"/>
          <a:ext cx="1446163" cy="484333"/>
        </a:xfrm>
        <a:custGeom>
          <a:avLst/>
          <a:gdLst/>
          <a:ahLst/>
          <a:cxnLst/>
          <a:rect l="0" t="0" r="0" b="0"/>
          <a:pathLst>
            <a:path>
              <a:moveTo>
                <a:pt x="0" y="0"/>
              </a:moveTo>
              <a:lnTo>
                <a:pt x="723081" y="0"/>
              </a:lnTo>
              <a:lnTo>
                <a:pt x="723081" y="484333"/>
              </a:lnTo>
              <a:lnTo>
                <a:pt x="1446163" y="484333"/>
              </a:lnTo>
            </a:path>
          </a:pathLst>
        </a:custGeom>
        <a:noFill/>
        <a:ln w="25400" cap="flat" cmpd="sng" algn="ctr">
          <a:solidFill>
            <a:srgbClr val="5075BC"/>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922224" y="2440409"/>
        <a:ext cx="76255" cy="76255"/>
      </dsp:txXfrm>
    </dsp:sp>
    <dsp:sp modelId="{1C220043-8861-4AF4-8FA1-C11627DE9375}">
      <dsp:nvSpPr>
        <dsp:cNvPr id="0" name=""/>
        <dsp:cNvSpPr/>
      </dsp:nvSpPr>
      <dsp:spPr>
        <a:xfrm>
          <a:off x="2237270" y="2177484"/>
          <a:ext cx="1446163" cy="91440"/>
        </a:xfrm>
        <a:custGeom>
          <a:avLst/>
          <a:gdLst/>
          <a:ahLst/>
          <a:cxnLst/>
          <a:rect l="0" t="0" r="0" b="0"/>
          <a:pathLst>
            <a:path>
              <a:moveTo>
                <a:pt x="0" y="58885"/>
              </a:moveTo>
              <a:lnTo>
                <a:pt x="723081" y="58885"/>
              </a:lnTo>
              <a:lnTo>
                <a:pt x="723081" y="45720"/>
              </a:lnTo>
              <a:lnTo>
                <a:pt x="1446163" y="4572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924196" y="2187049"/>
        <a:ext cx="72311" cy="72311"/>
      </dsp:txXfrm>
    </dsp:sp>
    <dsp:sp modelId="{4242A29C-1CBE-4DC5-97AE-BB3E3F264285}">
      <dsp:nvSpPr>
        <dsp:cNvPr id="0" name=""/>
        <dsp:cNvSpPr/>
      </dsp:nvSpPr>
      <dsp:spPr>
        <a:xfrm>
          <a:off x="2237270" y="1730077"/>
          <a:ext cx="1446163" cy="506293"/>
        </a:xfrm>
        <a:custGeom>
          <a:avLst/>
          <a:gdLst/>
          <a:ahLst/>
          <a:cxnLst/>
          <a:rect l="0" t="0" r="0" b="0"/>
          <a:pathLst>
            <a:path>
              <a:moveTo>
                <a:pt x="0" y="506293"/>
              </a:moveTo>
              <a:lnTo>
                <a:pt x="723081" y="506293"/>
              </a:lnTo>
              <a:lnTo>
                <a:pt x="723081" y="0"/>
              </a:lnTo>
              <a:lnTo>
                <a:pt x="1446163"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922046" y="1944918"/>
        <a:ext cx="76611" cy="76611"/>
      </dsp:txXfrm>
    </dsp:sp>
    <dsp:sp modelId="{952907AE-07A7-4595-80EF-73587BABB7F5}">
      <dsp:nvSpPr>
        <dsp:cNvPr id="0" name=""/>
        <dsp:cNvSpPr/>
      </dsp:nvSpPr>
      <dsp:spPr>
        <a:xfrm>
          <a:off x="2237270" y="1213650"/>
          <a:ext cx="1446163" cy="1022720"/>
        </a:xfrm>
        <a:custGeom>
          <a:avLst/>
          <a:gdLst/>
          <a:ahLst/>
          <a:cxnLst/>
          <a:rect l="0" t="0" r="0" b="0"/>
          <a:pathLst>
            <a:path>
              <a:moveTo>
                <a:pt x="0" y="1022720"/>
              </a:moveTo>
              <a:lnTo>
                <a:pt x="723081" y="1022720"/>
              </a:lnTo>
              <a:lnTo>
                <a:pt x="723081" y="0"/>
              </a:lnTo>
              <a:lnTo>
                <a:pt x="1446163"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2916070" y="1680728"/>
        <a:ext cx="88562" cy="88562"/>
      </dsp:txXfrm>
    </dsp:sp>
    <dsp:sp modelId="{A758B84D-A793-42CE-BDF7-83448125546C}">
      <dsp:nvSpPr>
        <dsp:cNvPr id="0" name=""/>
        <dsp:cNvSpPr/>
      </dsp:nvSpPr>
      <dsp:spPr>
        <a:xfrm>
          <a:off x="2237270" y="696147"/>
          <a:ext cx="1446163" cy="1540222"/>
        </a:xfrm>
        <a:custGeom>
          <a:avLst/>
          <a:gdLst/>
          <a:ahLst/>
          <a:cxnLst/>
          <a:rect l="0" t="0" r="0" b="0"/>
          <a:pathLst>
            <a:path>
              <a:moveTo>
                <a:pt x="0" y="1540222"/>
              </a:moveTo>
              <a:lnTo>
                <a:pt x="723081" y="1540222"/>
              </a:lnTo>
              <a:lnTo>
                <a:pt x="723081" y="0"/>
              </a:lnTo>
              <a:lnTo>
                <a:pt x="1446163"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a:off x="2907533" y="1413440"/>
        <a:ext cx="105637" cy="105637"/>
      </dsp:txXfrm>
    </dsp:sp>
    <dsp:sp modelId="{CE2655E3-9601-4B94-ABA4-3E5F7B70828B}">
      <dsp:nvSpPr>
        <dsp:cNvPr id="0" name=""/>
        <dsp:cNvSpPr/>
      </dsp:nvSpPr>
      <dsp:spPr>
        <a:xfrm>
          <a:off x="2237270" y="208723"/>
          <a:ext cx="1446163" cy="2027646"/>
        </a:xfrm>
        <a:custGeom>
          <a:avLst/>
          <a:gdLst/>
          <a:ahLst/>
          <a:cxnLst/>
          <a:rect l="0" t="0" r="0" b="0"/>
          <a:pathLst>
            <a:path>
              <a:moveTo>
                <a:pt x="0" y="2027646"/>
              </a:moveTo>
              <a:lnTo>
                <a:pt x="723081" y="2027646"/>
              </a:lnTo>
              <a:lnTo>
                <a:pt x="723081" y="0"/>
              </a:lnTo>
              <a:lnTo>
                <a:pt x="1446163"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l-GR" sz="800" kern="1200"/>
        </a:p>
      </dsp:txBody>
      <dsp:txXfrm>
        <a:off x="2898088" y="1160283"/>
        <a:ext cx="124526" cy="124526"/>
      </dsp:txXfrm>
    </dsp:sp>
    <dsp:sp modelId="{F2B53B59-A6BF-421D-9AAC-EBCF48313EED}">
      <dsp:nvSpPr>
        <dsp:cNvPr id="0" name=""/>
        <dsp:cNvSpPr/>
      </dsp:nvSpPr>
      <dsp:spPr>
        <a:xfrm>
          <a:off x="961210" y="1674681"/>
          <a:ext cx="1428742" cy="112337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Method</a:t>
          </a:r>
        </a:p>
        <a:p>
          <a:pPr lvl="0" algn="ctr" defTabSz="1155700">
            <a:lnSpc>
              <a:spcPct val="90000"/>
            </a:lnSpc>
            <a:spcBef>
              <a:spcPct val="0"/>
            </a:spcBef>
            <a:spcAft>
              <a:spcPct val="35000"/>
            </a:spcAft>
          </a:pPr>
          <a:r>
            <a:rPr lang="en-US" sz="2600" kern="1200" dirty="0" smtClean="0"/>
            <a:t>Validation</a:t>
          </a:r>
          <a:endParaRPr lang="el-GR" sz="2600" kern="1200" dirty="0"/>
        </a:p>
      </dsp:txBody>
      <dsp:txXfrm>
        <a:off x="961210" y="1674681"/>
        <a:ext cx="1428742" cy="1123378"/>
      </dsp:txXfrm>
    </dsp:sp>
    <dsp:sp modelId="{B29D5D53-4AB0-44D5-9C91-352D997101A1}">
      <dsp:nvSpPr>
        <dsp:cNvPr id="0" name=""/>
        <dsp:cNvSpPr/>
      </dsp:nvSpPr>
      <dsp:spPr>
        <a:xfrm>
          <a:off x="3683433" y="0"/>
          <a:ext cx="3140677" cy="41744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Precision</a:t>
          </a:r>
          <a:endParaRPr lang="el-GR" sz="2400" kern="1200" dirty="0"/>
        </a:p>
      </dsp:txBody>
      <dsp:txXfrm>
        <a:off x="3683433" y="0"/>
        <a:ext cx="3140677" cy="417447"/>
      </dsp:txXfrm>
    </dsp:sp>
    <dsp:sp modelId="{F8DFED76-7A1D-4BAC-BE84-0E7970EC7C8B}">
      <dsp:nvSpPr>
        <dsp:cNvPr id="0" name=""/>
        <dsp:cNvSpPr/>
      </dsp:nvSpPr>
      <dsp:spPr>
        <a:xfrm>
          <a:off x="3683433" y="488075"/>
          <a:ext cx="3140677" cy="41614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Accuracy</a:t>
          </a:r>
          <a:endParaRPr lang="el-GR" sz="2400" kern="1200" dirty="0"/>
        </a:p>
      </dsp:txBody>
      <dsp:txXfrm>
        <a:off x="3683433" y="488075"/>
        <a:ext cx="3140677" cy="416145"/>
      </dsp:txXfrm>
    </dsp:sp>
    <dsp:sp modelId="{3512FFFE-B024-4D42-AFDC-2E2CF3DEB522}">
      <dsp:nvSpPr>
        <dsp:cNvPr id="0" name=""/>
        <dsp:cNvSpPr/>
      </dsp:nvSpPr>
      <dsp:spPr>
        <a:xfrm>
          <a:off x="3683433" y="1004709"/>
          <a:ext cx="3140677" cy="41788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Limit of Detection</a:t>
          </a:r>
          <a:endParaRPr lang="el-GR" sz="2400" kern="1200" dirty="0"/>
        </a:p>
      </dsp:txBody>
      <dsp:txXfrm>
        <a:off x="3683433" y="1004709"/>
        <a:ext cx="3140677" cy="417881"/>
      </dsp:txXfrm>
    </dsp:sp>
    <dsp:sp modelId="{4EA71C4D-0ACB-4997-87E5-210622C932B9}">
      <dsp:nvSpPr>
        <dsp:cNvPr id="0" name=""/>
        <dsp:cNvSpPr/>
      </dsp:nvSpPr>
      <dsp:spPr>
        <a:xfrm>
          <a:off x="3683433" y="1523079"/>
          <a:ext cx="3140677" cy="41399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Limit of Quantification</a:t>
          </a:r>
          <a:endParaRPr lang="el-GR" sz="2400" kern="1200" dirty="0"/>
        </a:p>
      </dsp:txBody>
      <dsp:txXfrm>
        <a:off x="3683433" y="1523079"/>
        <a:ext cx="3140677" cy="413994"/>
      </dsp:txXfrm>
    </dsp:sp>
    <dsp:sp modelId="{83785C94-7F1C-422C-9352-6FAACC2DCC05}">
      <dsp:nvSpPr>
        <dsp:cNvPr id="0" name=""/>
        <dsp:cNvSpPr/>
      </dsp:nvSpPr>
      <dsp:spPr>
        <a:xfrm>
          <a:off x="3683433" y="2037563"/>
          <a:ext cx="3140677" cy="37128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Specificity</a:t>
          </a:r>
          <a:endParaRPr lang="el-GR" sz="2400" kern="1200" dirty="0"/>
        </a:p>
      </dsp:txBody>
      <dsp:txXfrm>
        <a:off x="3683433" y="2037563"/>
        <a:ext cx="3140677" cy="371282"/>
      </dsp:txXfrm>
    </dsp:sp>
    <dsp:sp modelId="{8A1AACDC-F613-437D-869D-01F91342B2B7}">
      <dsp:nvSpPr>
        <dsp:cNvPr id="0" name=""/>
        <dsp:cNvSpPr/>
      </dsp:nvSpPr>
      <dsp:spPr>
        <a:xfrm>
          <a:off x="3683433" y="2509335"/>
          <a:ext cx="3140677" cy="422737"/>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Linearity</a:t>
          </a:r>
          <a:endParaRPr lang="el-GR" sz="2400" kern="1200" dirty="0"/>
        </a:p>
      </dsp:txBody>
      <dsp:txXfrm>
        <a:off x="3683433" y="2509335"/>
        <a:ext cx="3140677" cy="422737"/>
      </dsp:txXfrm>
    </dsp:sp>
    <dsp:sp modelId="{0896AD63-B263-4118-A992-0148299FD421}">
      <dsp:nvSpPr>
        <dsp:cNvPr id="0" name=""/>
        <dsp:cNvSpPr/>
      </dsp:nvSpPr>
      <dsp:spPr>
        <a:xfrm>
          <a:off x="3683433" y="3032561"/>
          <a:ext cx="3167177" cy="421844"/>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Range</a:t>
          </a:r>
          <a:endParaRPr lang="el-GR" sz="2400" kern="1200" dirty="0"/>
        </a:p>
      </dsp:txBody>
      <dsp:txXfrm>
        <a:off x="3683433" y="3032561"/>
        <a:ext cx="3167177" cy="421844"/>
      </dsp:txXfrm>
    </dsp:sp>
    <dsp:sp modelId="{7038AE76-9AD5-4F44-93E8-7CFF1E7B46F0}">
      <dsp:nvSpPr>
        <dsp:cNvPr id="0" name=""/>
        <dsp:cNvSpPr/>
      </dsp:nvSpPr>
      <dsp:spPr>
        <a:xfrm>
          <a:off x="3683433" y="3554895"/>
          <a:ext cx="3167177" cy="422290"/>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Robustness</a:t>
          </a:r>
          <a:endParaRPr lang="el-GR" sz="2400" kern="1200" dirty="0"/>
        </a:p>
      </dsp:txBody>
      <dsp:txXfrm>
        <a:off x="3683433" y="3554895"/>
        <a:ext cx="3167177" cy="422290"/>
      </dsp:txXfrm>
    </dsp:sp>
    <dsp:sp modelId="{597C56A6-471A-43A1-83BD-A6E632CFD5BB}">
      <dsp:nvSpPr>
        <dsp:cNvPr id="0" name=""/>
        <dsp:cNvSpPr/>
      </dsp:nvSpPr>
      <dsp:spPr>
        <a:xfrm>
          <a:off x="3683433" y="4077675"/>
          <a:ext cx="3167177" cy="42140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System Suitability</a:t>
          </a:r>
          <a:endParaRPr lang="el-GR" sz="2400" kern="1200" dirty="0"/>
        </a:p>
      </dsp:txBody>
      <dsp:txXfrm>
        <a:off x="3683433" y="4077675"/>
        <a:ext cx="3167177" cy="4214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00F00-7904-48F5-B4E4-FEA62F695C60}">
      <dsp:nvSpPr>
        <dsp:cNvPr id="0" name=""/>
        <dsp:cNvSpPr/>
      </dsp:nvSpPr>
      <dsp:spPr>
        <a:xfrm>
          <a:off x="2012680" y="2232235"/>
          <a:ext cx="1633740" cy="2023123"/>
        </a:xfrm>
        <a:custGeom>
          <a:avLst/>
          <a:gdLst/>
          <a:ahLst/>
          <a:cxnLst/>
          <a:rect l="0" t="0" r="0" b="0"/>
          <a:pathLst>
            <a:path>
              <a:moveTo>
                <a:pt x="0" y="0"/>
              </a:moveTo>
              <a:lnTo>
                <a:pt x="816870" y="0"/>
              </a:lnTo>
              <a:lnTo>
                <a:pt x="816870" y="2023123"/>
              </a:lnTo>
              <a:lnTo>
                <a:pt x="1633740" y="2023123"/>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l-GR" sz="900" kern="1200"/>
        </a:p>
      </dsp:txBody>
      <dsp:txXfrm>
        <a:off x="2764540" y="3178786"/>
        <a:ext cx="130020" cy="130020"/>
      </dsp:txXfrm>
    </dsp:sp>
    <dsp:sp modelId="{6CEA7AC6-ED41-4377-B46A-44DD74285DE6}">
      <dsp:nvSpPr>
        <dsp:cNvPr id="0" name=""/>
        <dsp:cNvSpPr/>
      </dsp:nvSpPr>
      <dsp:spPr>
        <a:xfrm>
          <a:off x="2012680" y="2232235"/>
          <a:ext cx="1633740" cy="1433036"/>
        </a:xfrm>
        <a:custGeom>
          <a:avLst/>
          <a:gdLst/>
          <a:ahLst/>
          <a:cxnLst/>
          <a:rect l="0" t="0" r="0" b="0"/>
          <a:pathLst>
            <a:path>
              <a:moveTo>
                <a:pt x="0" y="0"/>
              </a:moveTo>
              <a:lnTo>
                <a:pt x="816870" y="0"/>
              </a:lnTo>
              <a:lnTo>
                <a:pt x="816870" y="1433036"/>
              </a:lnTo>
              <a:lnTo>
                <a:pt x="1633740" y="1433036"/>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a:off x="2775221" y="2894424"/>
        <a:ext cx="108658" cy="108658"/>
      </dsp:txXfrm>
    </dsp:sp>
    <dsp:sp modelId="{88428482-946C-4DF5-9CBE-936B050BB26F}">
      <dsp:nvSpPr>
        <dsp:cNvPr id="0" name=""/>
        <dsp:cNvSpPr/>
      </dsp:nvSpPr>
      <dsp:spPr>
        <a:xfrm>
          <a:off x="2012680" y="2232235"/>
          <a:ext cx="1633740" cy="842196"/>
        </a:xfrm>
        <a:custGeom>
          <a:avLst/>
          <a:gdLst/>
          <a:ahLst/>
          <a:cxnLst/>
          <a:rect l="0" t="0" r="0" b="0"/>
          <a:pathLst>
            <a:path>
              <a:moveTo>
                <a:pt x="0" y="0"/>
              </a:moveTo>
              <a:lnTo>
                <a:pt x="816870" y="0"/>
              </a:lnTo>
              <a:lnTo>
                <a:pt x="816870" y="842196"/>
              </a:lnTo>
              <a:lnTo>
                <a:pt x="1633740" y="842196"/>
              </a:lnTo>
            </a:path>
          </a:pathLst>
        </a:custGeom>
        <a:noFill/>
        <a:ln w="25400" cap="flat" cmpd="sng" algn="ctr">
          <a:solidFill>
            <a:srgbClr val="5075BC"/>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2783599" y="2607382"/>
        <a:ext cx="91902" cy="91902"/>
      </dsp:txXfrm>
    </dsp:sp>
    <dsp:sp modelId="{1C220043-8861-4AF4-8FA1-C11627DE9375}">
      <dsp:nvSpPr>
        <dsp:cNvPr id="0" name=""/>
        <dsp:cNvSpPr/>
      </dsp:nvSpPr>
      <dsp:spPr>
        <a:xfrm>
          <a:off x="2012680" y="2232235"/>
          <a:ext cx="1633740" cy="280168"/>
        </a:xfrm>
        <a:custGeom>
          <a:avLst/>
          <a:gdLst/>
          <a:ahLst/>
          <a:cxnLst/>
          <a:rect l="0" t="0" r="0" b="0"/>
          <a:pathLst>
            <a:path>
              <a:moveTo>
                <a:pt x="0" y="0"/>
              </a:moveTo>
              <a:lnTo>
                <a:pt x="816870" y="0"/>
              </a:lnTo>
              <a:lnTo>
                <a:pt x="816870" y="280168"/>
              </a:lnTo>
              <a:lnTo>
                <a:pt x="1633740" y="280168"/>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788111" y="2330879"/>
        <a:ext cx="82879" cy="82879"/>
      </dsp:txXfrm>
    </dsp:sp>
    <dsp:sp modelId="{4242A29C-1CBE-4DC5-97AE-BB3E3F264285}">
      <dsp:nvSpPr>
        <dsp:cNvPr id="0" name=""/>
        <dsp:cNvSpPr/>
      </dsp:nvSpPr>
      <dsp:spPr>
        <a:xfrm>
          <a:off x="2012680" y="1955314"/>
          <a:ext cx="1633740" cy="276921"/>
        </a:xfrm>
        <a:custGeom>
          <a:avLst/>
          <a:gdLst/>
          <a:ahLst/>
          <a:cxnLst/>
          <a:rect l="0" t="0" r="0" b="0"/>
          <a:pathLst>
            <a:path>
              <a:moveTo>
                <a:pt x="0" y="276921"/>
              </a:moveTo>
              <a:lnTo>
                <a:pt x="816870" y="276921"/>
              </a:lnTo>
              <a:lnTo>
                <a:pt x="816870" y="0"/>
              </a:lnTo>
              <a:lnTo>
                <a:pt x="1633740"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2788124" y="2052348"/>
        <a:ext cx="82852" cy="82852"/>
      </dsp:txXfrm>
    </dsp:sp>
    <dsp:sp modelId="{952907AE-07A7-4595-80EF-73587BABB7F5}">
      <dsp:nvSpPr>
        <dsp:cNvPr id="0" name=""/>
        <dsp:cNvSpPr/>
      </dsp:nvSpPr>
      <dsp:spPr>
        <a:xfrm>
          <a:off x="2012680" y="1371902"/>
          <a:ext cx="1633740" cy="860332"/>
        </a:xfrm>
        <a:custGeom>
          <a:avLst/>
          <a:gdLst/>
          <a:ahLst/>
          <a:cxnLst/>
          <a:rect l="0" t="0" r="0" b="0"/>
          <a:pathLst>
            <a:path>
              <a:moveTo>
                <a:pt x="0" y="860332"/>
              </a:moveTo>
              <a:lnTo>
                <a:pt x="816870" y="860332"/>
              </a:lnTo>
              <a:lnTo>
                <a:pt x="816870" y="0"/>
              </a:lnTo>
              <a:lnTo>
                <a:pt x="1633740"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a:off x="2783390" y="1755908"/>
        <a:ext cx="92321" cy="92321"/>
      </dsp:txXfrm>
    </dsp:sp>
    <dsp:sp modelId="{A758B84D-A793-42CE-BDF7-83448125546C}">
      <dsp:nvSpPr>
        <dsp:cNvPr id="0" name=""/>
        <dsp:cNvSpPr/>
      </dsp:nvSpPr>
      <dsp:spPr>
        <a:xfrm>
          <a:off x="2012680" y="787276"/>
          <a:ext cx="1633740" cy="1444958"/>
        </a:xfrm>
        <a:custGeom>
          <a:avLst/>
          <a:gdLst/>
          <a:ahLst/>
          <a:cxnLst/>
          <a:rect l="0" t="0" r="0" b="0"/>
          <a:pathLst>
            <a:path>
              <a:moveTo>
                <a:pt x="0" y="1444958"/>
              </a:moveTo>
              <a:lnTo>
                <a:pt x="816870" y="1444958"/>
              </a:lnTo>
              <a:lnTo>
                <a:pt x="816870" y="0"/>
              </a:lnTo>
              <a:lnTo>
                <a:pt x="1633740"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a:off x="2775024" y="1455229"/>
        <a:ext cx="109052" cy="109052"/>
      </dsp:txXfrm>
    </dsp:sp>
    <dsp:sp modelId="{CE2655E3-9601-4B94-ABA4-3E5F7B70828B}">
      <dsp:nvSpPr>
        <dsp:cNvPr id="0" name=""/>
        <dsp:cNvSpPr/>
      </dsp:nvSpPr>
      <dsp:spPr>
        <a:xfrm>
          <a:off x="2012680" y="235796"/>
          <a:ext cx="1633740" cy="1996438"/>
        </a:xfrm>
        <a:custGeom>
          <a:avLst/>
          <a:gdLst/>
          <a:ahLst/>
          <a:cxnLst/>
          <a:rect l="0" t="0" r="0" b="0"/>
          <a:pathLst>
            <a:path>
              <a:moveTo>
                <a:pt x="0" y="1996438"/>
              </a:moveTo>
              <a:lnTo>
                <a:pt x="816870" y="1996438"/>
              </a:lnTo>
              <a:lnTo>
                <a:pt x="816870" y="0"/>
              </a:lnTo>
              <a:lnTo>
                <a:pt x="1633740" y="0"/>
              </a:lnTo>
            </a:path>
          </a:pathLst>
        </a:custGeom>
        <a:noFill/>
        <a:ln w="25400" cap="flat" cmpd="sng" algn="ctr">
          <a:solidFill>
            <a:srgbClr val="4F81BD"/>
          </a:solidFill>
          <a:prstDash val="solid"/>
          <a:tailEnd type="triangle" w="med"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l-GR" sz="900" kern="1200"/>
        </a:p>
      </dsp:txBody>
      <dsp:txXfrm>
        <a:off x="2765058" y="1169523"/>
        <a:ext cx="128985" cy="128985"/>
      </dsp:txXfrm>
    </dsp:sp>
    <dsp:sp modelId="{F2B53B59-A6BF-421D-9AAC-EBCF48313EED}">
      <dsp:nvSpPr>
        <dsp:cNvPr id="0" name=""/>
        <dsp:cNvSpPr/>
      </dsp:nvSpPr>
      <dsp:spPr>
        <a:xfrm>
          <a:off x="571106" y="1597690"/>
          <a:ext cx="1614060" cy="1269088"/>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Method</a:t>
          </a:r>
        </a:p>
        <a:p>
          <a:pPr lvl="0" algn="ctr" defTabSz="1289050">
            <a:lnSpc>
              <a:spcPct val="90000"/>
            </a:lnSpc>
            <a:spcBef>
              <a:spcPct val="0"/>
            </a:spcBef>
            <a:spcAft>
              <a:spcPct val="35000"/>
            </a:spcAft>
          </a:pPr>
          <a:r>
            <a:rPr lang="en-US" sz="2900" kern="1200" dirty="0" smtClean="0"/>
            <a:t>Validation</a:t>
          </a:r>
          <a:endParaRPr lang="el-GR" sz="2900" kern="1200" dirty="0"/>
        </a:p>
      </dsp:txBody>
      <dsp:txXfrm>
        <a:off x="571106" y="1597690"/>
        <a:ext cx="1614060" cy="1269088"/>
      </dsp:txXfrm>
    </dsp:sp>
    <dsp:sp modelId="{B29D5D53-4AB0-44D5-9C91-352D997101A1}">
      <dsp:nvSpPr>
        <dsp:cNvPr id="0" name=""/>
        <dsp:cNvSpPr/>
      </dsp:nvSpPr>
      <dsp:spPr>
        <a:xfrm>
          <a:off x="3646421" y="0"/>
          <a:ext cx="3548045" cy="47159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Precision</a:t>
          </a:r>
          <a:endParaRPr lang="el-GR" sz="2400" kern="1200" dirty="0"/>
        </a:p>
      </dsp:txBody>
      <dsp:txXfrm>
        <a:off x="3646421" y="0"/>
        <a:ext cx="3548045" cy="471593"/>
      </dsp:txXfrm>
    </dsp:sp>
    <dsp:sp modelId="{F8DFED76-7A1D-4BAC-BE84-0E7970EC7C8B}">
      <dsp:nvSpPr>
        <dsp:cNvPr id="0" name=""/>
        <dsp:cNvSpPr/>
      </dsp:nvSpPr>
      <dsp:spPr>
        <a:xfrm>
          <a:off x="3646421" y="552215"/>
          <a:ext cx="3548045" cy="47012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Accuracy</a:t>
          </a:r>
          <a:endParaRPr lang="el-GR" sz="2400" kern="1200" dirty="0"/>
        </a:p>
      </dsp:txBody>
      <dsp:txXfrm>
        <a:off x="3646421" y="552215"/>
        <a:ext cx="3548045" cy="470122"/>
      </dsp:txXfrm>
    </dsp:sp>
    <dsp:sp modelId="{3512FFFE-B024-4D42-AFDC-2E2CF3DEB522}">
      <dsp:nvSpPr>
        <dsp:cNvPr id="0" name=""/>
        <dsp:cNvSpPr/>
      </dsp:nvSpPr>
      <dsp:spPr>
        <a:xfrm>
          <a:off x="3646421" y="1135860"/>
          <a:ext cx="3548045" cy="472083"/>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Limit of Detection</a:t>
          </a:r>
          <a:endParaRPr lang="el-GR" sz="2400" kern="1200" dirty="0"/>
        </a:p>
      </dsp:txBody>
      <dsp:txXfrm>
        <a:off x="3646421" y="1135860"/>
        <a:ext cx="3548045" cy="472083"/>
      </dsp:txXfrm>
    </dsp:sp>
    <dsp:sp modelId="{4EA71C4D-0ACB-4997-87E5-210622C932B9}">
      <dsp:nvSpPr>
        <dsp:cNvPr id="0" name=""/>
        <dsp:cNvSpPr/>
      </dsp:nvSpPr>
      <dsp:spPr>
        <a:xfrm>
          <a:off x="3646421" y="1721467"/>
          <a:ext cx="3548045" cy="467692"/>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Limit of Quantification</a:t>
          </a:r>
          <a:endParaRPr lang="el-GR" sz="2400" kern="1200" dirty="0"/>
        </a:p>
      </dsp:txBody>
      <dsp:txXfrm>
        <a:off x="3646421" y="1721467"/>
        <a:ext cx="3548045" cy="467692"/>
      </dsp:txXfrm>
    </dsp:sp>
    <dsp:sp modelId="{83785C94-7F1C-422C-9352-6FAACC2DCC05}">
      <dsp:nvSpPr>
        <dsp:cNvPr id="0" name=""/>
        <dsp:cNvSpPr/>
      </dsp:nvSpPr>
      <dsp:spPr>
        <a:xfrm>
          <a:off x="3646421" y="2302683"/>
          <a:ext cx="3548045" cy="419440"/>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Specificity</a:t>
          </a:r>
          <a:endParaRPr lang="el-GR" sz="2400" kern="1200" dirty="0"/>
        </a:p>
      </dsp:txBody>
      <dsp:txXfrm>
        <a:off x="3646421" y="2302683"/>
        <a:ext cx="3548045" cy="419440"/>
      </dsp:txXfrm>
    </dsp:sp>
    <dsp:sp modelId="{8A1AACDC-F613-437D-869D-01F91342B2B7}">
      <dsp:nvSpPr>
        <dsp:cNvPr id="0" name=""/>
        <dsp:cNvSpPr/>
      </dsp:nvSpPr>
      <dsp:spPr>
        <a:xfrm>
          <a:off x="3646421" y="2835647"/>
          <a:ext cx="3548045" cy="477569"/>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Linearity  and range</a:t>
          </a:r>
          <a:endParaRPr lang="el-GR" sz="2400" kern="1200" dirty="0"/>
        </a:p>
      </dsp:txBody>
      <dsp:txXfrm>
        <a:off x="3646421" y="2835647"/>
        <a:ext cx="3548045" cy="477569"/>
      </dsp:txXfrm>
    </dsp:sp>
    <dsp:sp modelId="{7038AE76-9AD5-4F44-93E8-7CFF1E7B46F0}">
      <dsp:nvSpPr>
        <dsp:cNvPr id="0" name=""/>
        <dsp:cNvSpPr/>
      </dsp:nvSpPr>
      <dsp:spPr>
        <a:xfrm>
          <a:off x="3646421" y="3426739"/>
          <a:ext cx="3577982" cy="47706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Ruggedness</a:t>
          </a:r>
          <a:endParaRPr lang="el-GR" sz="2400" kern="1200" dirty="0"/>
        </a:p>
      </dsp:txBody>
      <dsp:txXfrm>
        <a:off x="3646421" y="3426739"/>
        <a:ext cx="3577982" cy="477065"/>
      </dsp:txXfrm>
    </dsp:sp>
    <dsp:sp modelId="{597C56A6-471A-43A1-83BD-A6E632CFD5BB}">
      <dsp:nvSpPr>
        <dsp:cNvPr id="0" name=""/>
        <dsp:cNvSpPr/>
      </dsp:nvSpPr>
      <dsp:spPr>
        <a:xfrm>
          <a:off x="3646421" y="4017327"/>
          <a:ext cx="3577982" cy="47606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Robustness</a:t>
          </a:r>
          <a:endParaRPr lang="el-GR" sz="2400" kern="1200" dirty="0"/>
        </a:p>
      </dsp:txBody>
      <dsp:txXfrm>
        <a:off x="3646421" y="4017327"/>
        <a:ext cx="3577982" cy="4760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821A8C-2F1B-4FA8-812A-C8CFDA22972C}" type="datetimeFigureOut">
              <a:rPr lang="el-GR" smtClean="0"/>
              <a:t>8/3/2016</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C6FBD0-D048-4F41-BB03-877CEC9E8AC7}" type="slidenum">
              <a:rPr lang="el-GR" smtClean="0"/>
              <a:t>‹#›</a:t>
            </a:fld>
            <a:endParaRPr lang="el-GR"/>
          </a:p>
        </p:txBody>
      </p:sp>
    </p:spTree>
    <p:extLst>
      <p:ext uri="{BB962C8B-B14F-4D97-AF65-F5344CB8AC3E}">
        <p14:creationId xmlns:p14="http://schemas.microsoft.com/office/powerpoint/2010/main" val="201106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BE919FF-3C70-4EBD-81C5-021ADC1E2ED6}" type="datetimeFigureOut">
              <a:rPr lang="el-GR"/>
              <a:pPr>
                <a:defRPr/>
              </a:pPr>
              <a:t>8/3/2016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CE53632-C16B-4CDC-A968-0EC25AF65112}" type="slidenum">
              <a:rPr lang="el-GR"/>
              <a:pPr>
                <a:defRPr/>
              </a:pPr>
              <a:t>‹#›</a:t>
            </a:fld>
            <a:endParaRPr lang="el-GR"/>
          </a:p>
        </p:txBody>
      </p:sp>
    </p:spTree>
    <p:extLst>
      <p:ext uri="{BB962C8B-B14F-4D97-AF65-F5344CB8AC3E}">
        <p14:creationId xmlns:p14="http://schemas.microsoft.com/office/powerpoint/2010/main" val="6049541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FA291-3C0E-4FE6-8BD9-6997748E4603}" type="slidenum">
              <a:rPr lang="el-GR"/>
              <a:pPr fontAlgn="base">
                <a:spcBef>
                  <a:spcPct val="0"/>
                </a:spcBef>
                <a:spcAft>
                  <a:spcPct val="0"/>
                </a:spcAft>
              </a:pPr>
              <a:t>1</a:t>
            </a:fld>
            <a:endParaRPr lang="el-GR"/>
          </a:p>
        </p:txBody>
      </p:sp>
    </p:spTree>
    <p:extLst>
      <p:ext uri="{BB962C8B-B14F-4D97-AF65-F5344CB8AC3E}">
        <p14:creationId xmlns:p14="http://schemas.microsoft.com/office/powerpoint/2010/main" val="53796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126ED-4A2A-497B-9CFE-A4D60B0ADCB3}" type="slidenum">
              <a:rPr lang="el-GR"/>
              <a:pPr fontAlgn="base">
                <a:spcBef>
                  <a:spcPct val="0"/>
                </a:spcBef>
                <a:spcAft>
                  <a:spcPct val="0"/>
                </a:spcAft>
              </a:pPr>
              <a:t>88</a:t>
            </a:fld>
            <a:endParaRPr lang="el-GR"/>
          </a:p>
        </p:txBody>
      </p:sp>
    </p:spTree>
    <p:extLst>
      <p:ext uri="{BB962C8B-B14F-4D97-AF65-F5344CB8AC3E}">
        <p14:creationId xmlns:p14="http://schemas.microsoft.com/office/powerpoint/2010/main" val="327749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8D0F30-DCB9-4F60-BD70-D95EE6A7DCD9}" type="slidenum">
              <a:rPr lang="el-GR"/>
              <a:pPr fontAlgn="base">
                <a:spcBef>
                  <a:spcPct val="0"/>
                </a:spcBef>
                <a:spcAft>
                  <a:spcPct val="0"/>
                </a:spcAft>
              </a:pPr>
              <a:t>89</a:t>
            </a:fld>
            <a:endParaRPr lang="el-GR"/>
          </a:p>
        </p:txBody>
      </p:sp>
    </p:spTree>
    <p:extLst>
      <p:ext uri="{BB962C8B-B14F-4D97-AF65-F5344CB8AC3E}">
        <p14:creationId xmlns:p14="http://schemas.microsoft.com/office/powerpoint/2010/main" val="2800971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164668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CE53632-C16B-4CDC-A968-0EC25AF65112}" type="slidenum">
              <a:rPr lang="el-GR" smtClean="0"/>
              <a:pPr>
                <a:defRPr/>
              </a:pPr>
              <a:t>2</a:t>
            </a:fld>
            <a:endParaRPr lang="el-GR"/>
          </a:p>
        </p:txBody>
      </p:sp>
    </p:spTree>
    <p:extLst>
      <p:ext uri="{BB962C8B-B14F-4D97-AF65-F5344CB8AC3E}">
        <p14:creationId xmlns:p14="http://schemas.microsoft.com/office/powerpoint/2010/main" val="279983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CE53632-C16B-4CDC-A968-0EC25AF65112}" type="slidenum">
              <a:rPr lang="el-GR" smtClean="0"/>
              <a:pPr>
                <a:defRPr/>
              </a:pPr>
              <a:t>40</a:t>
            </a:fld>
            <a:endParaRPr lang="el-GR"/>
          </a:p>
        </p:txBody>
      </p:sp>
    </p:spTree>
    <p:extLst>
      <p:ext uri="{BB962C8B-B14F-4D97-AF65-F5344CB8AC3E}">
        <p14:creationId xmlns:p14="http://schemas.microsoft.com/office/powerpoint/2010/main" val="2975818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CE53632-C16B-4CDC-A968-0EC25AF65112}" type="slidenum">
              <a:rPr lang="el-GR" smtClean="0"/>
              <a:pPr>
                <a:defRPr/>
              </a:pPr>
              <a:t>43</a:t>
            </a:fld>
            <a:endParaRPr lang="el-GR"/>
          </a:p>
        </p:txBody>
      </p:sp>
    </p:spTree>
    <p:extLst>
      <p:ext uri="{BB962C8B-B14F-4D97-AF65-F5344CB8AC3E}">
        <p14:creationId xmlns:p14="http://schemas.microsoft.com/office/powerpoint/2010/main" val="18107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CCE53632-C16B-4CDC-A968-0EC25AF65112}" type="slidenum">
              <a:rPr lang="el-GR" smtClean="0"/>
              <a:pPr>
                <a:defRPr/>
              </a:pPr>
              <a:t>44</a:t>
            </a:fld>
            <a:endParaRPr lang="el-GR"/>
          </a:p>
        </p:txBody>
      </p:sp>
    </p:spTree>
    <p:extLst>
      <p:ext uri="{BB962C8B-B14F-4D97-AF65-F5344CB8AC3E}">
        <p14:creationId xmlns:p14="http://schemas.microsoft.com/office/powerpoint/2010/main" val="258547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037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6041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98145B-BE34-435C-BCAF-4E6D5842D893}" type="slidenum">
              <a:rPr lang="el-GR"/>
              <a:pPr fontAlgn="base">
                <a:spcBef>
                  <a:spcPct val="0"/>
                </a:spcBef>
                <a:spcAft>
                  <a:spcPct val="0"/>
                </a:spcAft>
                <a:defRPr/>
              </a:pPr>
              <a:t>84</a:t>
            </a:fld>
            <a:endParaRPr lang="el-GR"/>
          </a:p>
        </p:txBody>
      </p:sp>
    </p:spTree>
    <p:extLst>
      <p:ext uri="{BB962C8B-B14F-4D97-AF65-F5344CB8AC3E}">
        <p14:creationId xmlns:p14="http://schemas.microsoft.com/office/powerpoint/2010/main" val="81237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624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6246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863DAB-8DDC-4D53-A2FD-BEB86AFB80F6}" type="slidenum">
              <a:rPr lang="el-GR"/>
              <a:pPr fontAlgn="base">
                <a:spcBef>
                  <a:spcPct val="0"/>
                </a:spcBef>
                <a:spcAft>
                  <a:spcPct val="0"/>
                </a:spcAft>
              </a:pPr>
              <a:t>85</a:t>
            </a:fld>
            <a:endParaRPr lang="el-GR"/>
          </a:p>
        </p:txBody>
      </p:sp>
    </p:spTree>
    <p:extLst>
      <p:ext uri="{BB962C8B-B14F-4D97-AF65-F5344CB8AC3E}">
        <p14:creationId xmlns:p14="http://schemas.microsoft.com/office/powerpoint/2010/main" val="362875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4922B-7BCF-4F78-A3BC-41B4F3C34415}" type="slidenum">
              <a:rPr lang="el-GR"/>
              <a:pPr fontAlgn="base">
                <a:spcBef>
                  <a:spcPct val="0"/>
                </a:spcBef>
                <a:spcAft>
                  <a:spcPct val="0"/>
                </a:spcAft>
              </a:pPr>
              <a:t>86</a:t>
            </a:fld>
            <a:endParaRPr lang="el-GR"/>
          </a:p>
        </p:txBody>
      </p:sp>
    </p:spTree>
    <p:extLst>
      <p:ext uri="{BB962C8B-B14F-4D97-AF65-F5344CB8AC3E}">
        <p14:creationId xmlns:p14="http://schemas.microsoft.com/office/powerpoint/2010/main" val="266966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4566A4-689B-40E8-ABAC-70BF2DB2FF57}" type="slidenum">
              <a:rPr lang="el-GR"/>
              <a:pPr fontAlgn="base">
                <a:spcBef>
                  <a:spcPct val="0"/>
                </a:spcBef>
                <a:spcAft>
                  <a:spcPct val="0"/>
                </a:spcAft>
              </a:pPr>
              <a:t>87</a:t>
            </a:fld>
            <a:endParaRPr lang="el-GR"/>
          </a:p>
        </p:txBody>
      </p:sp>
    </p:spTree>
    <p:extLst>
      <p:ext uri="{BB962C8B-B14F-4D97-AF65-F5344CB8AC3E}">
        <p14:creationId xmlns:p14="http://schemas.microsoft.com/office/powerpoint/2010/main" val="354822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a:prstGeom prst="rect">
            <a:avLst/>
          </a:prstGeom>
        </p:spPr>
        <p:txBody>
          <a:bodyPr/>
          <a:lstStyle>
            <a:lvl1pPr>
              <a:defRPr/>
            </a:lvl1pPr>
          </a:lstStyle>
          <a:p>
            <a:endParaRPr lang="en-GB" altLang="el-GR"/>
          </a:p>
        </p:txBody>
      </p:sp>
      <p:sp>
        <p:nvSpPr>
          <p:cNvPr id="6" name="Θέση υποσέλιδου 5"/>
          <p:cNvSpPr>
            <a:spLocks noGrp="1"/>
          </p:cNvSpPr>
          <p:nvPr>
            <p:ph type="ftr" sz="quarter" idx="11"/>
          </p:nvPr>
        </p:nvSpPr>
        <p:spPr>
          <a:xfrm>
            <a:off x="3124200" y="6248400"/>
            <a:ext cx="2895600" cy="457200"/>
          </a:xfrm>
          <a:prstGeom prst="rect">
            <a:avLst/>
          </a:prstGeom>
        </p:spPr>
        <p:txBody>
          <a:bodyPr/>
          <a:lstStyle>
            <a:lvl1pPr>
              <a:defRPr/>
            </a:lvl1pPr>
          </a:lstStyle>
          <a:p>
            <a:r>
              <a:rPr lang="el-GR" altLang="el-GR" smtClean="0"/>
              <a:t>:Επικύρωση / Επαλήθευση αναλυτικών μεθόδων </a:t>
            </a:r>
            <a:endParaRPr lang="en-GB" altLang="el-GR"/>
          </a:p>
        </p:txBody>
      </p:sp>
      <p:sp>
        <p:nvSpPr>
          <p:cNvPr id="7" name="Θέση αριθμού διαφάνειας 6"/>
          <p:cNvSpPr>
            <a:spLocks noGrp="1"/>
          </p:cNvSpPr>
          <p:nvPr>
            <p:ph type="sldNum" sz="quarter" idx="12"/>
          </p:nvPr>
        </p:nvSpPr>
        <p:spPr>
          <a:xfrm>
            <a:off x="6553200" y="6248400"/>
            <a:ext cx="1905000" cy="457200"/>
          </a:xfrm>
          <a:prstGeom prst="rect">
            <a:avLst/>
          </a:prstGeom>
        </p:spPr>
        <p:txBody>
          <a:bodyPr/>
          <a:lstStyle>
            <a:lvl1pPr>
              <a:defRPr/>
            </a:lvl1pPr>
          </a:lstStyle>
          <a:p>
            <a:fld id="{2E202949-D2BF-4CF9-B036-3C842D9149AE}" type="slidenum">
              <a:rPr lang="en-GB" altLang="el-GR"/>
              <a:pPr/>
              <a:t>‹#›</a:t>
            </a:fld>
            <a:endParaRPr lang="en-GB" altLang="el-GR"/>
          </a:p>
        </p:txBody>
      </p:sp>
    </p:spTree>
    <p:extLst>
      <p:ext uri="{BB962C8B-B14F-4D97-AF65-F5344CB8AC3E}">
        <p14:creationId xmlns:p14="http://schemas.microsoft.com/office/powerpoint/2010/main" val="29930357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94B0D26-9F49-49EF-9280-58C9CEB0EF10}"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Επικύρωση / Επαλήθευση αναλυτικών μεθόδων</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223724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extLst>
      <p:ext uri="{BB962C8B-B14F-4D97-AF65-F5344CB8AC3E}">
        <p14:creationId xmlns:p14="http://schemas.microsoft.com/office/powerpoint/2010/main" val="84123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9D1E21D1-F6DF-41D8-9725-64CE6B24F0A9}" type="slidenum">
              <a:rPr lang="el-GR" smtClean="0">
                <a:solidFill>
                  <a:srgbClr val="5075BC"/>
                </a:solidFill>
              </a:rPr>
              <a:pPr algn="ctr" fontAlgn="auto">
                <a:spcBef>
                  <a:spcPts val="0"/>
                </a:spcBef>
                <a:spcAft>
                  <a:spcPts val="0"/>
                </a:spcAft>
                <a:defRPr/>
              </a:pPr>
              <a:t>‹#›</a:t>
            </a:fld>
            <a:endParaRPr lang="el-GR" dirty="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a:solidFill>
                  <a:srgbClr val="5075BC"/>
                </a:solidFill>
                <a:latin typeface="+mn-lt"/>
              </a:rPr>
              <a:t>Τίτλος Ενότητας</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srcRect/>
          <a:stretch>
            <a:fillRect/>
          </a:stretch>
        </p:blipFill>
        <p:spPr bwMode="auto">
          <a:xfrm>
            <a:off x="58738" y="6254750"/>
            <a:ext cx="431800" cy="571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verTx">
  <p:cSld name="Τίτλος και Αντικείμενο επάνω από 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85800" y="4114800"/>
            <a:ext cx="77724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685800" y="6248400"/>
            <a:ext cx="1905000" cy="457200"/>
          </a:xfrm>
          <a:prstGeom prst="rect">
            <a:avLst/>
          </a:prstGeom>
        </p:spPr>
        <p:txBody>
          <a:bodyPr/>
          <a:lstStyle>
            <a:lvl1pPr>
              <a:defRPr/>
            </a:lvl1pPr>
          </a:lstStyle>
          <a:p>
            <a:endParaRPr lang="en-GB" altLang="el-GR"/>
          </a:p>
        </p:txBody>
      </p:sp>
      <p:sp>
        <p:nvSpPr>
          <p:cNvPr id="6" name="Θέση υποσέλιδου 5"/>
          <p:cNvSpPr>
            <a:spLocks noGrp="1"/>
          </p:cNvSpPr>
          <p:nvPr>
            <p:ph type="ftr" sz="quarter" idx="11"/>
          </p:nvPr>
        </p:nvSpPr>
        <p:spPr>
          <a:xfrm>
            <a:off x="3124200" y="6248400"/>
            <a:ext cx="2895600" cy="457200"/>
          </a:xfrm>
          <a:prstGeom prst="rect">
            <a:avLst/>
          </a:prstGeom>
        </p:spPr>
        <p:txBody>
          <a:bodyPr/>
          <a:lstStyle>
            <a:lvl1pPr>
              <a:defRPr/>
            </a:lvl1pPr>
          </a:lstStyle>
          <a:p>
            <a:r>
              <a:rPr lang="el-GR" altLang="el-GR" smtClean="0"/>
              <a:t>:Επικύρωση / Επαλήθευση αναλυτικών μεθόδων </a:t>
            </a:r>
            <a:endParaRPr lang="en-GB" altLang="el-GR"/>
          </a:p>
        </p:txBody>
      </p:sp>
      <p:sp>
        <p:nvSpPr>
          <p:cNvPr id="7" name="Θέση αριθμού διαφάνειας 6"/>
          <p:cNvSpPr>
            <a:spLocks noGrp="1"/>
          </p:cNvSpPr>
          <p:nvPr>
            <p:ph type="sldNum" sz="quarter" idx="12"/>
          </p:nvPr>
        </p:nvSpPr>
        <p:spPr>
          <a:xfrm>
            <a:off x="6553200" y="6248400"/>
            <a:ext cx="1905000" cy="457200"/>
          </a:xfrm>
          <a:prstGeom prst="rect">
            <a:avLst/>
          </a:prstGeom>
        </p:spPr>
        <p:txBody>
          <a:bodyPr/>
          <a:lstStyle>
            <a:lvl1pPr>
              <a:defRPr/>
            </a:lvl1pPr>
          </a:lstStyle>
          <a:p>
            <a:fld id="{CC4872DB-8CC2-4969-B63D-F1151FFA6F47}" type="slidenum">
              <a:rPr lang="en-GB" altLang="el-GR"/>
              <a:pPr/>
              <a:t>‹#›</a:t>
            </a:fld>
            <a:endParaRPr lang="en-GB" altLang="el-GR"/>
          </a:p>
        </p:txBody>
      </p:sp>
    </p:spTree>
    <p:extLst>
      <p:ext uri="{BB962C8B-B14F-4D97-AF65-F5344CB8AC3E}">
        <p14:creationId xmlns:p14="http://schemas.microsoft.com/office/powerpoint/2010/main" val="801858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3" r:id="rId3"/>
    <p:sldLayoutId id="2147483662" r:id="rId4"/>
    <p:sldLayoutId id="2147483658" r:id="rId5"/>
    <p:sldLayoutId id="2147483657" r:id="rId6"/>
    <p:sldLayoutId id="2147483661" r:id="rId7"/>
    <p:sldLayoutId id="2147483656" r:id="rId8"/>
    <p:sldLayoutId id="2147483664" r:id="rId9"/>
    <p:sldLayoutId id="2147483665" r:id="rId10"/>
  </p:sldLayoutIdLst>
  <p:timing>
    <p:tnLst>
      <p:par>
        <p:cTn id="1" dur="indefinite" restart="never" nodeType="tmRoot"/>
      </p:par>
    </p:tnLst>
  </p:timing>
  <p:hf sldNum="0" hdr="0" dt="0"/>
  <p:txStyles>
    <p:titleStyle>
      <a:lvl1pPr algn="ctr" rtl="0" fontAlgn="base">
        <a:spcBef>
          <a:spcPct val="0"/>
        </a:spcBef>
        <a:spcAft>
          <a:spcPct val="0"/>
        </a:spcAft>
        <a:defRPr sz="4400" kern="1200">
          <a:solidFill>
            <a:schemeClr val="accent1"/>
          </a:solidFill>
          <a:latin typeface="+mj-lt"/>
          <a:ea typeface="+mj-ea"/>
          <a:cs typeface="+mj-cs"/>
        </a:defRPr>
      </a:lvl1pPr>
      <a:lvl2pPr algn="ctr" rtl="0" fontAlgn="base">
        <a:spcBef>
          <a:spcPct val="0"/>
        </a:spcBef>
        <a:spcAft>
          <a:spcPct val="0"/>
        </a:spcAft>
        <a:defRPr sz="4400">
          <a:solidFill>
            <a:schemeClr val="accent1"/>
          </a:solidFill>
          <a:latin typeface="Calibri" pitchFamily="34" charset="0"/>
        </a:defRPr>
      </a:lvl2pPr>
      <a:lvl3pPr algn="ctr" rtl="0" fontAlgn="base">
        <a:spcBef>
          <a:spcPct val="0"/>
        </a:spcBef>
        <a:spcAft>
          <a:spcPct val="0"/>
        </a:spcAft>
        <a:defRPr sz="4400">
          <a:solidFill>
            <a:schemeClr val="accent1"/>
          </a:solidFill>
          <a:latin typeface="Calibri" pitchFamily="34" charset="0"/>
        </a:defRPr>
      </a:lvl3pPr>
      <a:lvl4pPr algn="ctr" rtl="0" fontAlgn="base">
        <a:spcBef>
          <a:spcPct val="0"/>
        </a:spcBef>
        <a:spcAft>
          <a:spcPct val="0"/>
        </a:spcAft>
        <a:defRPr sz="4400">
          <a:solidFill>
            <a:schemeClr val="accent1"/>
          </a:solidFill>
          <a:latin typeface="Calibri" pitchFamily="34" charset="0"/>
        </a:defRPr>
      </a:lvl4pPr>
      <a:lvl5pPr algn="ctr" rtl="0" fontAlgn="base">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5.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wmf"/></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5.wmf"/></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5.wmf"/></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5.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5.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5.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5.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5.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5.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wmf"/></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eclass.uoa.gr/courses/CHEM21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opencourses.uoa.gr/courses/CHEM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Local%20Settings/Temp/%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Λογότυπο Εθνικόν και Καποδιστριακόν Πανεπιστήμιον Αθηνών"/>
          <p:cNvPicPr>
            <a:picLocks noChangeAspect="1"/>
          </p:cNvPicPr>
          <p:nvPr/>
        </p:nvPicPr>
        <p:blipFill>
          <a:blip r:embed="rId3"/>
          <a:srcRect/>
          <a:stretch>
            <a:fillRect/>
          </a:stretch>
        </p:blipFill>
        <p:spPr bwMode="auto">
          <a:xfrm>
            <a:off x="179388" y="404813"/>
            <a:ext cx="4148137" cy="817562"/>
          </a:xfrm>
          <a:prstGeom prst="rect">
            <a:avLst/>
          </a:prstGeom>
          <a:noFill/>
          <a:ln w="9525">
            <a:noFill/>
            <a:miter lim="800000"/>
            <a:headEnd/>
            <a:tailEnd/>
          </a:ln>
        </p:spPr>
      </p:pic>
      <p:sp>
        <p:nvSpPr>
          <p:cNvPr id="14338" name="Τίτλος 1"/>
          <p:cNvSpPr>
            <a:spLocks noGrp="1"/>
          </p:cNvSpPr>
          <p:nvPr>
            <p:ph type="ctrTitle"/>
          </p:nvPr>
        </p:nvSpPr>
        <p:spPr>
          <a:xfrm>
            <a:off x="685800" y="2006600"/>
            <a:ext cx="7772400" cy="1470025"/>
          </a:xfrm>
        </p:spPr>
        <p:txBody>
          <a:bodyPr/>
          <a:lstStyle/>
          <a:p>
            <a:r>
              <a:rPr lang="el-GR" dirty="0" err="1" smtClean="0">
                <a:solidFill>
                  <a:srgbClr val="5075BC"/>
                </a:solidFill>
              </a:rPr>
              <a:t>Χημειομετρία</a:t>
            </a:r>
            <a:r>
              <a:rPr lang="el-GR" dirty="0" smtClean="0">
                <a:solidFill>
                  <a:srgbClr val="5075BC"/>
                </a:solidFill>
              </a:rPr>
              <a:t>-Στατιστική</a:t>
            </a:r>
          </a:p>
        </p:txBody>
      </p:sp>
      <p:sp>
        <p:nvSpPr>
          <p:cNvPr id="3" name="Υπότιτλος 2"/>
          <p:cNvSpPr>
            <a:spLocks noGrp="1"/>
          </p:cNvSpPr>
          <p:nvPr>
            <p:ph type="subTitle" idx="1"/>
          </p:nvPr>
        </p:nvSpPr>
        <p:spPr>
          <a:xfrm>
            <a:off x="684213" y="3384550"/>
            <a:ext cx="7775575" cy="2996778"/>
          </a:xfrm>
        </p:spPr>
        <p:txBody>
          <a:bodyPr>
            <a:noAutofit/>
          </a:bodyPr>
          <a:lstStyle/>
          <a:p>
            <a:r>
              <a:rPr lang="el-GR" sz="2800" dirty="0" smtClean="0">
                <a:solidFill>
                  <a:srgbClr val="5075BC"/>
                </a:solidFill>
              </a:rPr>
              <a:t>Ενότητα </a:t>
            </a:r>
            <a:r>
              <a:rPr lang="en-US" sz="2800" dirty="0" smtClean="0">
                <a:solidFill>
                  <a:srgbClr val="5075BC"/>
                </a:solidFill>
              </a:rPr>
              <a:t>3</a:t>
            </a:r>
            <a:r>
              <a:rPr lang="el-GR" sz="2800" dirty="0" smtClean="0">
                <a:solidFill>
                  <a:srgbClr val="5075BC"/>
                </a:solidFill>
              </a:rPr>
              <a:t>:</a:t>
            </a:r>
            <a:r>
              <a:rPr lang="el-GR" sz="2800" dirty="0" smtClean="0"/>
              <a:t>Επικύρωση / Επαλήθευση αναλυτικών μεθόδων</a:t>
            </a:r>
            <a:r>
              <a:rPr lang="en-US" sz="2800" dirty="0" smtClean="0"/>
              <a:t> (1)</a:t>
            </a:r>
            <a:endParaRPr lang="el-GR" dirty="0" smtClean="0"/>
          </a:p>
          <a:p>
            <a:r>
              <a:rPr lang="el-GR" dirty="0" smtClean="0"/>
              <a:t> </a:t>
            </a:r>
            <a:endParaRPr lang="el-GR" sz="2800" dirty="0" smtClean="0"/>
          </a:p>
          <a:p>
            <a:r>
              <a:rPr lang="el-GR" sz="2400" dirty="0" err="1" smtClean="0"/>
              <a:t>Κουππάρης</a:t>
            </a:r>
            <a:r>
              <a:rPr lang="el-GR" sz="2400" dirty="0" smtClean="0"/>
              <a:t> Μιχαήλ </a:t>
            </a:r>
          </a:p>
          <a:p>
            <a:r>
              <a:rPr lang="el-GR" sz="2400" dirty="0" smtClean="0"/>
              <a:t>Τμήμα Χημείας</a:t>
            </a:r>
          </a:p>
          <a:p>
            <a:r>
              <a:rPr lang="el-GR" sz="2400" dirty="0" smtClean="0"/>
              <a:t>Εργαστήριο Αναλυτικής Χημείας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9</a:t>
            </a:r>
            <a:r>
              <a:rPr lang="en-US" altLang="el-GR" sz="4000" dirty="0" smtClean="0"/>
              <a:t>)</a:t>
            </a:r>
            <a:endParaRPr lang="en-GB" altLang="el-GR" sz="4000" dirty="0" smtClean="0"/>
          </a:p>
        </p:txBody>
      </p:sp>
      <p:sp>
        <p:nvSpPr>
          <p:cNvPr id="36867" name="Rectangle 3"/>
          <p:cNvSpPr>
            <a:spLocks noGrp="1" noChangeArrowheads="1"/>
          </p:cNvSpPr>
          <p:nvPr>
            <p:ph idx="1"/>
          </p:nvPr>
        </p:nvSpPr>
        <p:spPr>
          <a:xfrm>
            <a:off x="473474" y="1386773"/>
            <a:ext cx="8229600" cy="4525963"/>
          </a:xfrm>
        </p:spPr>
        <p:txBody>
          <a:bodyPr/>
          <a:lstStyle/>
          <a:p>
            <a:pPr marL="0" indent="0" algn="l" eaLnBrk="1" hangingPunct="1">
              <a:buNone/>
            </a:pPr>
            <a:r>
              <a:rPr lang="el-GR" altLang="el-GR" sz="2400" u="sng" dirty="0" smtClean="0"/>
              <a:t>Παράδειγμα Συναρτήσεως Απόκρισης στις Μεθόδους </a:t>
            </a:r>
            <a:r>
              <a:rPr lang="en-US" altLang="el-GR" sz="2400" u="sng" dirty="0" smtClean="0"/>
              <a:t>HPLC</a:t>
            </a:r>
            <a:r>
              <a:rPr lang="en-US" altLang="el-GR" sz="2400" dirty="0" smtClean="0"/>
              <a:t>: Chromatographic Response Function (CRF)</a:t>
            </a:r>
          </a:p>
          <a:p>
            <a:pPr marL="0" indent="0" algn="l" eaLnBrk="1" hangingPunct="1">
              <a:buNone/>
            </a:pPr>
            <a:r>
              <a:rPr lang="en-US" altLang="el-GR" sz="2400" dirty="0" smtClean="0"/>
              <a:t>CRF = </a:t>
            </a:r>
            <a:r>
              <a:rPr lang="el-GR" altLang="el-GR" sz="2400" dirty="0" smtClean="0"/>
              <a:t>Σ</a:t>
            </a:r>
            <a:r>
              <a:rPr lang="en-US" altLang="el-GR" sz="2400" dirty="0" err="1" smtClean="0"/>
              <a:t>R</a:t>
            </a:r>
            <a:r>
              <a:rPr lang="en-US" altLang="el-GR" sz="2400" baseline="-25000" dirty="0" err="1" smtClean="0"/>
              <a:t>i</a:t>
            </a:r>
            <a:r>
              <a:rPr lang="en-US" altLang="el-GR" sz="2400" dirty="0" smtClean="0"/>
              <a:t> + f</a:t>
            </a:r>
            <a:r>
              <a:rPr lang="en-US" altLang="el-GR" sz="2400" baseline="-25000" dirty="0" smtClean="0"/>
              <a:t>1</a:t>
            </a:r>
            <a:r>
              <a:rPr lang="en-US" altLang="el-GR" sz="2400" dirty="0" smtClean="0"/>
              <a:t>N + f</a:t>
            </a:r>
            <a:r>
              <a:rPr lang="en-US" altLang="el-GR" sz="2400" baseline="-25000" dirty="0" smtClean="0"/>
              <a:t>2</a:t>
            </a:r>
            <a:r>
              <a:rPr lang="en-US" altLang="el-GR" sz="2400" dirty="0" smtClean="0"/>
              <a:t>(</a:t>
            </a:r>
            <a:r>
              <a:rPr lang="en-US" altLang="el-GR" sz="2400" dirty="0" err="1" smtClean="0"/>
              <a:t>t</a:t>
            </a:r>
            <a:r>
              <a:rPr lang="en-US" altLang="el-GR" sz="2400" baseline="-25000" dirty="0" err="1" smtClean="0"/>
              <a:t>A</a:t>
            </a:r>
            <a:r>
              <a:rPr lang="en-US" altLang="el-GR" sz="2400" dirty="0" smtClean="0"/>
              <a:t> – </a:t>
            </a:r>
            <a:r>
              <a:rPr lang="en-US" altLang="el-GR" sz="2400" dirty="0" err="1" smtClean="0"/>
              <a:t>t</a:t>
            </a:r>
            <a:r>
              <a:rPr lang="en-US" altLang="el-GR" sz="2400" baseline="-25000" dirty="0" err="1" smtClean="0"/>
              <a:t>n</a:t>
            </a:r>
            <a:r>
              <a:rPr lang="en-US" altLang="el-GR" sz="2400" dirty="0" smtClean="0"/>
              <a:t>) + f</a:t>
            </a:r>
            <a:r>
              <a:rPr lang="en-US" altLang="el-GR" sz="2400" baseline="-25000" dirty="0" smtClean="0"/>
              <a:t>3</a:t>
            </a:r>
            <a:r>
              <a:rPr lang="en-US" altLang="el-GR" sz="2400" dirty="0" smtClean="0"/>
              <a:t> (t</a:t>
            </a:r>
            <a:r>
              <a:rPr lang="en-US" altLang="el-GR" sz="2400" baseline="-25000" dirty="0" smtClean="0"/>
              <a:t>1</a:t>
            </a:r>
            <a:r>
              <a:rPr lang="en-US" altLang="el-GR" sz="2400" dirty="0" smtClean="0"/>
              <a:t>-t</a:t>
            </a:r>
            <a:r>
              <a:rPr lang="en-US" altLang="el-GR" sz="2400" baseline="-25000" dirty="0" smtClean="0"/>
              <a:t>o</a:t>
            </a:r>
            <a:r>
              <a:rPr lang="en-US" altLang="el-GR" sz="2400" dirty="0" smtClean="0"/>
              <a:t>)</a:t>
            </a:r>
          </a:p>
          <a:p>
            <a:pPr marL="0" indent="0" algn="l" eaLnBrk="1" hangingPunct="1">
              <a:buNone/>
            </a:pPr>
            <a:r>
              <a:rPr lang="en-US" altLang="el-GR" sz="2400" dirty="0" smtClean="0"/>
              <a:t>	</a:t>
            </a:r>
            <a:r>
              <a:rPr lang="en-US" altLang="el-GR" sz="2400" dirty="0" err="1" smtClean="0"/>
              <a:t>R</a:t>
            </a:r>
            <a:r>
              <a:rPr lang="en-US" altLang="el-GR" sz="2400" baseline="-25000" dirty="0" err="1" smtClean="0"/>
              <a:t>i</a:t>
            </a:r>
            <a:r>
              <a:rPr lang="en-US" altLang="el-GR" sz="2400" dirty="0" smtClean="0"/>
              <a:t> = </a:t>
            </a:r>
            <a:r>
              <a:rPr lang="el-GR" altLang="el-GR" sz="2400" dirty="0" smtClean="0"/>
              <a:t>διαχωριστικότητα μεταξύ γειτονικών κορυφών</a:t>
            </a:r>
          </a:p>
          <a:p>
            <a:pPr marL="0" indent="0" algn="l" eaLnBrk="1" hangingPunct="1">
              <a:buNone/>
            </a:pPr>
            <a:r>
              <a:rPr lang="el-GR" altLang="el-GR" sz="2400" dirty="0" smtClean="0"/>
              <a:t>	</a:t>
            </a:r>
            <a:r>
              <a:rPr lang="en-US" altLang="el-GR" sz="2400" dirty="0" smtClean="0"/>
              <a:t>N =</a:t>
            </a:r>
            <a:r>
              <a:rPr lang="el-GR" altLang="el-GR" sz="2400" dirty="0" smtClean="0"/>
              <a:t> αριθμός κορυφών</a:t>
            </a:r>
          </a:p>
          <a:p>
            <a:pPr marL="0" indent="0" algn="l" eaLnBrk="1" hangingPunct="1">
              <a:buNone/>
            </a:pPr>
            <a:r>
              <a:rPr lang="el-GR" altLang="el-GR" sz="2400" dirty="0" smtClean="0"/>
              <a:t>	</a:t>
            </a:r>
            <a:r>
              <a:rPr lang="en-US" altLang="el-GR" sz="2400" dirty="0" err="1" smtClean="0"/>
              <a:t>t</a:t>
            </a:r>
            <a:r>
              <a:rPr lang="en-US" altLang="el-GR" sz="2400" baseline="-25000" dirty="0" err="1" smtClean="0"/>
              <a:t>A</a:t>
            </a:r>
            <a:r>
              <a:rPr lang="en-US" altLang="el-GR" sz="2400" dirty="0" smtClean="0"/>
              <a:t> = </a:t>
            </a:r>
            <a:r>
              <a:rPr lang="el-GR" altLang="el-GR" sz="2400" dirty="0" smtClean="0"/>
              <a:t>επιθυμητός χρόνος ανάλυσης</a:t>
            </a:r>
          </a:p>
          <a:p>
            <a:pPr marL="0" indent="0" algn="l" eaLnBrk="1" hangingPunct="1">
              <a:buNone/>
            </a:pPr>
            <a:r>
              <a:rPr lang="el-GR" altLang="el-GR" sz="2400" dirty="0" smtClean="0"/>
              <a:t>	</a:t>
            </a:r>
            <a:r>
              <a:rPr lang="en-US" altLang="el-GR" sz="2400" dirty="0" err="1" smtClean="0"/>
              <a:t>t</a:t>
            </a:r>
            <a:r>
              <a:rPr lang="en-US" altLang="el-GR" sz="2400" baseline="-25000" dirty="0" err="1" smtClean="0"/>
              <a:t>n</a:t>
            </a:r>
            <a:r>
              <a:rPr lang="en-US" altLang="el-GR" sz="2400" dirty="0" smtClean="0"/>
              <a:t> = </a:t>
            </a:r>
            <a:r>
              <a:rPr lang="el-GR" altLang="el-GR" sz="2400" dirty="0" smtClean="0"/>
              <a:t>χρόνος </a:t>
            </a:r>
            <a:r>
              <a:rPr lang="el-GR" altLang="el-GR" sz="2400" dirty="0" err="1" smtClean="0"/>
              <a:t>έκλουσης</a:t>
            </a:r>
            <a:r>
              <a:rPr lang="el-GR" altLang="el-GR" sz="2400" dirty="0" smtClean="0"/>
              <a:t> τελευταίου συστατικού</a:t>
            </a:r>
          </a:p>
          <a:p>
            <a:pPr marL="0" indent="0" algn="l" eaLnBrk="1" hangingPunct="1">
              <a:buNone/>
            </a:pPr>
            <a:r>
              <a:rPr lang="el-GR" altLang="el-GR" sz="2400" dirty="0" smtClean="0"/>
              <a:t>	</a:t>
            </a:r>
            <a:r>
              <a:rPr lang="en-US" altLang="el-GR" sz="2400" dirty="0" smtClean="0"/>
              <a:t>t</a:t>
            </a:r>
            <a:r>
              <a:rPr lang="en-US" altLang="el-GR" sz="2400" baseline="-25000" dirty="0" smtClean="0"/>
              <a:t>1</a:t>
            </a:r>
            <a:r>
              <a:rPr lang="en-US" altLang="el-GR" sz="2400" dirty="0" smtClean="0"/>
              <a:t> = </a:t>
            </a:r>
            <a:r>
              <a:rPr lang="el-GR" altLang="el-GR" sz="2400" dirty="0" smtClean="0"/>
              <a:t>χρόνος </a:t>
            </a:r>
            <a:r>
              <a:rPr lang="el-GR" altLang="el-GR" sz="2400" dirty="0" err="1" smtClean="0"/>
              <a:t>έκλουσης</a:t>
            </a:r>
            <a:r>
              <a:rPr lang="el-GR" altLang="el-GR" sz="2400" dirty="0" smtClean="0"/>
              <a:t> πρώτου συστατικού</a:t>
            </a:r>
          </a:p>
          <a:p>
            <a:pPr marL="0" indent="0" algn="l" eaLnBrk="1" hangingPunct="1">
              <a:buNone/>
            </a:pPr>
            <a:r>
              <a:rPr lang="el-GR" altLang="el-GR" sz="2400" dirty="0" smtClean="0"/>
              <a:t>	</a:t>
            </a:r>
            <a:r>
              <a:rPr lang="en-US" altLang="el-GR" sz="2400" dirty="0" smtClean="0"/>
              <a:t>t</a:t>
            </a:r>
            <a:r>
              <a:rPr lang="en-US" altLang="el-GR" sz="2400" baseline="-25000" dirty="0" smtClean="0"/>
              <a:t>o</a:t>
            </a:r>
            <a:r>
              <a:rPr lang="en-US" altLang="el-GR" sz="2400" dirty="0" smtClean="0"/>
              <a:t> =</a:t>
            </a:r>
            <a:r>
              <a:rPr lang="el-GR" altLang="el-GR" sz="2400" dirty="0" smtClean="0"/>
              <a:t> επιθυμητός χρόνος </a:t>
            </a:r>
            <a:r>
              <a:rPr lang="el-GR" altLang="el-GR" sz="2400" dirty="0" err="1" smtClean="0"/>
              <a:t>έκλουσης</a:t>
            </a:r>
            <a:r>
              <a:rPr lang="el-GR" altLang="el-GR" sz="2400" dirty="0" smtClean="0"/>
              <a:t> 1ου συστατικού</a:t>
            </a:r>
          </a:p>
          <a:p>
            <a:pPr marL="0" indent="0" algn="l" eaLnBrk="1" hangingPunct="1">
              <a:buNone/>
            </a:pPr>
            <a:r>
              <a:rPr lang="el-GR" altLang="el-GR" sz="2400" dirty="0" smtClean="0"/>
              <a:t>	</a:t>
            </a:r>
            <a:r>
              <a:rPr lang="en-US" altLang="el-GR" sz="2400" dirty="0" smtClean="0"/>
              <a:t>f</a:t>
            </a:r>
            <a:r>
              <a:rPr lang="en-US" altLang="el-GR" sz="2400" baseline="-25000" dirty="0" smtClean="0"/>
              <a:t>1</a:t>
            </a:r>
            <a:r>
              <a:rPr lang="en-US" altLang="el-GR" sz="2400" dirty="0" smtClean="0"/>
              <a:t>, f</a:t>
            </a:r>
            <a:r>
              <a:rPr lang="en-US" altLang="el-GR" sz="2400" baseline="-25000" dirty="0" smtClean="0"/>
              <a:t>2</a:t>
            </a:r>
            <a:r>
              <a:rPr lang="en-US" altLang="el-GR" sz="2400" dirty="0" smtClean="0"/>
              <a:t>, f</a:t>
            </a:r>
            <a:r>
              <a:rPr lang="en-US" altLang="el-GR" sz="2400" baseline="-25000" dirty="0" smtClean="0"/>
              <a:t>3</a:t>
            </a:r>
            <a:r>
              <a:rPr lang="el-GR" altLang="el-GR" sz="2400" dirty="0" smtClean="0"/>
              <a:t>: εμπειρικοί συντελεστές βαρύτητας</a:t>
            </a:r>
            <a:endParaRPr lang="en-GB" altLang="el-GR" sz="2400" u="sng" dirty="0" smtClean="0"/>
          </a:p>
        </p:txBody>
      </p:sp>
    </p:spTree>
    <p:extLst>
      <p:ext uri="{BB962C8B-B14F-4D97-AF65-F5344CB8AC3E}">
        <p14:creationId xmlns:p14="http://schemas.microsoft.com/office/powerpoint/2010/main" val="2196685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10</a:t>
            </a:r>
            <a:r>
              <a:rPr lang="en-US" altLang="el-GR" sz="4000" dirty="0" smtClean="0"/>
              <a:t>)</a:t>
            </a:r>
            <a:endParaRPr lang="en-GB" altLang="el-GR" sz="4000" dirty="0" smtClean="0"/>
          </a:p>
        </p:txBody>
      </p:sp>
      <p:sp>
        <p:nvSpPr>
          <p:cNvPr id="37891" name="Rectangle 3"/>
          <p:cNvSpPr>
            <a:spLocks noGrp="1" noChangeArrowheads="1"/>
          </p:cNvSpPr>
          <p:nvPr>
            <p:ph idx="1"/>
          </p:nvPr>
        </p:nvSpPr>
        <p:spPr>
          <a:xfrm>
            <a:off x="457200" y="1417638"/>
            <a:ext cx="8229600" cy="4747666"/>
          </a:xfrm>
        </p:spPr>
        <p:txBody>
          <a:bodyPr/>
          <a:lstStyle/>
          <a:p>
            <a:pPr marL="0" indent="0" algn="l" eaLnBrk="1" hangingPunct="1">
              <a:lnSpc>
                <a:spcPct val="90000"/>
              </a:lnSpc>
              <a:buNone/>
            </a:pPr>
            <a:r>
              <a:rPr lang="el-GR" altLang="el-GR" sz="2800" u="sng" dirty="0" smtClean="0"/>
              <a:t>Παράδειγμα Συναρτήσεως Απόκρισης στις </a:t>
            </a:r>
            <a:r>
              <a:rPr lang="el-GR" altLang="el-GR" sz="2800" u="sng" dirty="0" err="1" smtClean="0"/>
              <a:t>Φασματοφωτομετρικές</a:t>
            </a:r>
            <a:r>
              <a:rPr lang="el-GR" altLang="el-GR" sz="2800" u="sng" dirty="0" smtClean="0"/>
              <a:t> Μεθόδους:</a:t>
            </a:r>
            <a:endParaRPr lang="el-GR" altLang="el-GR" sz="2800" dirty="0" smtClean="0"/>
          </a:p>
          <a:p>
            <a:pPr marL="0" indent="0" algn="l" eaLnBrk="1" hangingPunct="1">
              <a:lnSpc>
                <a:spcPct val="90000"/>
              </a:lnSpc>
              <a:buNone/>
            </a:pPr>
            <a:r>
              <a:rPr lang="el-GR" altLang="el-GR" sz="2800" dirty="0" smtClean="0"/>
              <a:t>Συνάρτηση που περιλαμβάνει την ευαισθησία (κλίση καμπύλης αναφοράς), το όριο ανίχνευσης και την ειδικότητα.</a:t>
            </a:r>
          </a:p>
          <a:p>
            <a:pPr marL="0" indent="0" algn="l" eaLnBrk="1" hangingPunct="1">
              <a:lnSpc>
                <a:spcPct val="90000"/>
              </a:lnSpc>
              <a:buNone/>
            </a:pPr>
            <a:r>
              <a:rPr lang="el-GR" altLang="el-GR" sz="2800" dirty="0" smtClean="0"/>
              <a:t>Η βελτιστοποίηση επιτυγχάνεται με τη μελέτη της επίδρασης των πειραματικών συνθηκών στη συνάρτηση απόκρισης.</a:t>
            </a:r>
          </a:p>
          <a:p>
            <a:pPr marL="0" indent="0" algn="l" eaLnBrk="1" hangingPunct="1">
              <a:lnSpc>
                <a:spcPct val="90000"/>
              </a:lnSpc>
              <a:buNone/>
            </a:pPr>
            <a:r>
              <a:rPr lang="el-GR" altLang="el-GR" sz="2800" dirty="0" smtClean="0"/>
              <a:t>Εκτελείται με μεταβολή μιας παραμέτρου κάθε φορά (</a:t>
            </a:r>
            <a:r>
              <a:rPr lang="en-US" altLang="el-GR" sz="2800" dirty="0" smtClean="0"/>
              <a:t>univariate procedure) </a:t>
            </a:r>
            <a:r>
              <a:rPr lang="el-GR" altLang="el-GR" sz="2800" dirty="0" smtClean="0"/>
              <a:t>ή περισσοτέρων της μιας συγχρόνως (</a:t>
            </a:r>
            <a:r>
              <a:rPr lang="en-US" altLang="el-GR" sz="2800" dirty="0" smtClean="0"/>
              <a:t>simplex procedure).</a:t>
            </a:r>
            <a:endParaRPr lang="en-GB" altLang="el-GR" sz="2800" u="sng" dirty="0" smtClean="0"/>
          </a:p>
        </p:txBody>
      </p:sp>
    </p:spTree>
    <p:extLst>
      <p:ext uri="{BB962C8B-B14F-4D97-AF65-F5344CB8AC3E}">
        <p14:creationId xmlns:p14="http://schemas.microsoft.com/office/powerpoint/2010/main" val="535026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11</a:t>
            </a:r>
            <a:r>
              <a:rPr lang="en-US" altLang="el-GR" sz="4000" dirty="0" smtClean="0"/>
              <a:t>)</a:t>
            </a:r>
            <a:endParaRPr lang="en-GB" altLang="el-GR" sz="4000" dirty="0" smtClean="0"/>
          </a:p>
        </p:txBody>
      </p:sp>
      <p:sp>
        <p:nvSpPr>
          <p:cNvPr id="38915" name="Rectangle 3"/>
          <p:cNvSpPr>
            <a:spLocks noGrp="1" noChangeArrowheads="1"/>
          </p:cNvSpPr>
          <p:nvPr>
            <p:ph idx="1"/>
          </p:nvPr>
        </p:nvSpPr>
        <p:spPr>
          <a:xfrm>
            <a:off x="457200" y="1196752"/>
            <a:ext cx="8229600" cy="4968552"/>
          </a:xfrm>
        </p:spPr>
        <p:txBody>
          <a:bodyPr/>
          <a:lstStyle/>
          <a:p>
            <a:pPr marL="0" indent="0" algn="l" eaLnBrk="1" hangingPunct="1">
              <a:buNone/>
            </a:pPr>
            <a:r>
              <a:rPr lang="el-GR" altLang="el-GR" sz="2400" b="1" dirty="0" smtClean="0"/>
              <a:t>Αναλυτική παράμετρος ή σήμα:</a:t>
            </a:r>
            <a:r>
              <a:rPr lang="el-GR" altLang="el-GR" sz="2400" dirty="0" smtClean="0"/>
              <a:t> η μετρούμενη φυσικοχημική ποσότητα που σχετίζεται με τη συγκέντρωση ή ποσότητα του </a:t>
            </a:r>
            <a:r>
              <a:rPr lang="el-GR" altLang="el-GR" sz="2400" dirty="0" err="1" smtClean="0"/>
              <a:t>αναλύτη</a:t>
            </a:r>
            <a:r>
              <a:rPr lang="el-GR" altLang="el-GR" sz="2400" dirty="0" smtClean="0"/>
              <a:t>.</a:t>
            </a:r>
          </a:p>
          <a:p>
            <a:pPr marL="0" indent="0" algn="l" eaLnBrk="1" hangingPunct="1">
              <a:buNone/>
            </a:pPr>
            <a:r>
              <a:rPr lang="el-GR" altLang="el-GR" sz="2400" u="sng" dirty="0" smtClean="0"/>
              <a:t>Παραδείγματα: </a:t>
            </a:r>
          </a:p>
          <a:p>
            <a:pPr marL="0" indent="0" algn="l" eaLnBrk="1" hangingPunct="1">
              <a:buNone/>
            </a:pPr>
            <a:r>
              <a:rPr lang="el-GR" altLang="el-GR" sz="2400" dirty="0" smtClean="0"/>
              <a:t>	Απορρόφηση (</a:t>
            </a:r>
            <a:r>
              <a:rPr lang="en-US" altLang="el-GR" sz="2400" dirty="0" smtClean="0"/>
              <a:t>A = </a:t>
            </a:r>
            <a:r>
              <a:rPr lang="el-GR" altLang="el-GR" sz="2400" dirty="0" smtClean="0"/>
              <a:t>ε </a:t>
            </a:r>
            <a:r>
              <a:rPr lang="en-US" altLang="el-GR" sz="2400" dirty="0" smtClean="0"/>
              <a:t>b c)</a:t>
            </a:r>
            <a:endParaRPr lang="el-GR" altLang="el-GR" sz="2400" dirty="0" smtClean="0"/>
          </a:p>
          <a:p>
            <a:pPr marL="0" indent="0" algn="l" eaLnBrk="1" hangingPunct="1">
              <a:buNone/>
            </a:pPr>
            <a:r>
              <a:rPr lang="el-GR" altLang="el-GR" sz="2400" dirty="0" smtClean="0"/>
              <a:t>	Εμβαδόν </a:t>
            </a:r>
            <a:r>
              <a:rPr lang="el-GR" altLang="el-GR" sz="2400" dirty="0" err="1" smtClean="0"/>
              <a:t>χρωματογραφικής</a:t>
            </a:r>
            <a:r>
              <a:rPr lang="el-GR" altLang="el-GR" sz="2400" dirty="0" smtClean="0"/>
              <a:t> κορυφής</a:t>
            </a:r>
          </a:p>
          <a:p>
            <a:pPr marL="0" indent="0" algn="l" eaLnBrk="1" hangingPunct="1">
              <a:buNone/>
            </a:pPr>
            <a:r>
              <a:rPr lang="el-GR" altLang="el-GR" sz="2400" dirty="0" smtClean="0"/>
              <a:t>		</a:t>
            </a:r>
            <a:r>
              <a:rPr lang="en-US" altLang="el-GR" sz="2400" dirty="0" smtClean="0"/>
              <a:t>(A = k c)</a:t>
            </a:r>
            <a:endParaRPr lang="el-GR" altLang="el-GR" sz="2400" dirty="0" smtClean="0"/>
          </a:p>
          <a:p>
            <a:pPr marL="0" indent="0" algn="l" eaLnBrk="1" hangingPunct="1">
              <a:buNone/>
            </a:pPr>
            <a:r>
              <a:rPr lang="el-GR" altLang="el-GR" sz="2400" dirty="0" smtClean="0"/>
              <a:t>	Όγκος </a:t>
            </a:r>
            <a:r>
              <a:rPr lang="el-GR" altLang="el-GR" sz="2400" dirty="0" err="1" smtClean="0"/>
              <a:t>τιτλοδότη</a:t>
            </a:r>
            <a:r>
              <a:rPr lang="en-US" altLang="el-GR" sz="2400" dirty="0" smtClean="0"/>
              <a:t> (m = N V EW)</a:t>
            </a:r>
            <a:endParaRPr lang="el-GR" altLang="el-GR" sz="2400" dirty="0" smtClean="0"/>
          </a:p>
          <a:p>
            <a:pPr marL="0" indent="0" algn="l" eaLnBrk="1" hangingPunct="1">
              <a:buNone/>
            </a:pPr>
            <a:r>
              <a:rPr lang="el-GR" altLang="el-GR" sz="2400" dirty="0" smtClean="0"/>
              <a:t>	Δυναμικό </a:t>
            </a:r>
            <a:r>
              <a:rPr lang="en-US" altLang="el-GR" sz="2400" dirty="0" smtClean="0"/>
              <a:t>(E = E’ + S log C)</a:t>
            </a:r>
            <a:endParaRPr lang="el-GR" altLang="el-GR" sz="2400" dirty="0" smtClean="0"/>
          </a:p>
          <a:p>
            <a:pPr marL="0" indent="0" algn="l" eaLnBrk="1" hangingPunct="1">
              <a:buNone/>
            </a:pPr>
            <a:r>
              <a:rPr lang="el-GR" altLang="el-GR" sz="2400" dirty="0" smtClean="0"/>
              <a:t>	Ισχύς εκπεμπόμενης ακτινοβολίας</a:t>
            </a:r>
            <a:r>
              <a:rPr lang="en-US" altLang="el-GR" sz="2400" dirty="0" smtClean="0"/>
              <a:t> (P = k c)</a:t>
            </a:r>
            <a:endParaRPr lang="en-GB" altLang="el-GR" sz="2400" u="sng" dirty="0" smtClean="0"/>
          </a:p>
        </p:txBody>
      </p:sp>
    </p:spTree>
    <p:extLst>
      <p:ext uri="{BB962C8B-B14F-4D97-AF65-F5344CB8AC3E}">
        <p14:creationId xmlns:p14="http://schemas.microsoft.com/office/powerpoint/2010/main" val="7189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12</a:t>
            </a:r>
            <a:r>
              <a:rPr lang="en-US" altLang="el-GR" sz="4000" dirty="0" smtClean="0"/>
              <a:t>)</a:t>
            </a:r>
            <a:endParaRPr lang="en-GB" altLang="el-GR" sz="4000" dirty="0" smtClean="0"/>
          </a:p>
        </p:txBody>
      </p:sp>
      <p:sp>
        <p:nvSpPr>
          <p:cNvPr id="39939" name="Rectangle 3"/>
          <p:cNvSpPr>
            <a:spLocks noGrp="1" noChangeArrowheads="1"/>
          </p:cNvSpPr>
          <p:nvPr>
            <p:ph idx="1"/>
          </p:nvPr>
        </p:nvSpPr>
        <p:spPr>
          <a:xfrm>
            <a:off x="464156" y="1556792"/>
            <a:ext cx="8229600" cy="4752528"/>
          </a:xfrm>
        </p:spPr>
        <p:txBody>
          <a:bodyPr/>
          <a:lstStyle/>
          <a:p>
            <a:pPr marL="0" indent="0" algn="l" eaLnBrk="1" hangingPunct="1">
              <a:buNone/>
            </a:pPr>
            <a:r>
              <a:rPr lang="el-GR" altLang="el-GR" sz="2400" b="1" dirty="0" smtClean="0"/>
              <a:t>Χημική Πληροφορία – Πληροφορία Χρήστη: </a:t>
            </a:r>
          </a:p>
          <a:p>
            <a:pPr marL="0" indent="0" algn="l" eaLnBrk="1" hangingPunct="1">
              <a:buNone/>
            </a:pPr>
            <a:r>
              <a:rPr lang="el-GR" altLang="el-GR" sz="2400" dirty="0" smtClean="0"/>
              <a:t>Το αναλυτικό σήμα με τη βοήθεια της βαθμονόμησης (</a:t>
            </a:r>
            <a:r>
              <a:rPr lang="en-US" altLang="el-GR" sz="2400" dirty="0" smtClean="0"/>
              <a:t>calibration)</a:t>
            </a:r>
            <a:r>
              <a:rPr lang="el-GR" altLang="el-GR" sz="2400" dirty="0" smtClean="0"/>
              <a:t> (καμπύλης αναφοράς ή βαθμονόμησης) μετατρέπεται σε χημική πληροφορία (συγκέντρωση ή περιεκτικότητα ουσίας, ταυτοποίηση).</a:t>
            </a:r>
          </a:p>
          <a:p>
            <a:pPr marL="0" indent="0" algn="l" eaLnBrk="1" hangingPunct="1">
              <a:buNone/>
            </a:pPr>
            <a:r>
              <a:rPr lang="el-GR" altLang="el-GR" sz="2400" dirty="0" smtClean="0"/>
              <a:t> Στη συνέχεια με βάση τη χημική πληροφορία συντάσσεται η απάντηση στο αναλυτικό πρόβλημα που έθεσε ο χρήστης, π.χ. εάν το δείγμα – πρώτη ύλη, όσον αφορά μια πρόσμειξη ανταποκρίνεται στα όρια της Φαρμακοποιίας.</a:t>
            </a:r>
          </a:p>
          <a:p>
            <a:pPr marL="0" indent="0" algn="l" eaLnBrk="1" hangingPunct="1">
              <a:buNone/>
            </a:pPr>
            <a:r>
              <a:rPr lang="el-GR" altLang="el-GR" sz="2400" dirty="0" smtClean="0"/>
              <a:t> Η απάντηση / γνωμάτευση (πιστοποιητικό ανάλυσης) αποτελεί την πληροφορία χρήστη.</a:t>
            </a:r>
          </a:p>
        </p:txBody>
      </p:sp>
    </p:spTree>
    <p:extLst>
      <p:ext uri="{BB962C8B-B14F-4D97-AF65-F5344CB8AC3E}">
        <p14:creationId xmlns:p14="http://schemas.microsoft.com/office/powerpoint/2010/main" val="361292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13</a:t>
            </a:r>
            <a:r>
              <a:rPr lang="en-US" altLang="el-GR" sz="4000" dirty="0" smtClean="0"/>
              <a:t>)</a:t>
            </a:r>
            <a:endParaRPr lang="en-GB" altLang="el-GR" sz="4000" dirty="0" smtClean="0"/>
          </a:p>
        </p:txBody>
      </p:sp>
      <p:sp>
        <p:nvSpPr>
          <p:cNvPr id="40963" name="Rectangle 3"/>
          <p:cNvSpPr>
            <a:spLocks noGrp="1" noChangeArrowheads="1"/>
          </p:cNvSpPr>
          <p:nvPr>
            <p:ph idx="1"/>
          </p:nvPr>
        </p:nvSpPr>
        <p:spPr>
          <a:xfrm>
            <a:off x="470192" y="1417638"/>
            <a:ext cx="8229600" cy="4525963"/>
          </a:xfrm>
        </p:spPr>
        <p:txBody>
          <a:bodyPr/>
          <a:lstStyle/>
          <a:p>
            <a:pPr marL="0" indent="0" algn="l" eaLnBrk="1" hangingPunct="1">
              <a:buNone/>
            </a:pPr>
            <a:r>
              <a:rPr lang="el-GR" altLang="el-GR" sz="2000" b="1" dirty="0" err="1" smtClean="0"/>
              <a:t>Χημειομετρία</a:t>
            </a:r>
            <a:r>
              <a:rPr lang="el-GR" altLang="el-GR" sz="2000" b="1" dirty="0" smtClean="0"/>
              <a:t> (</a:t>
            </a:r>
            <a:r>
              <a:rPr lang="en-US" altLang="el-GR" sz="2000" b="1" dirty="0" err="1" smtClean="0"/>
              <a:t>Chemometrics</a:t>
            </a:r>
            <a:r>
              <a:rPr lang="en-US" altLang="el-GR" sz="2000" b="1" dirty="0" smtClean="0"/>
              <a:t>)</a:t>
            </a:r>
            <a:r>
              <a:rPr lang="en-US" altLang="el-GR" sz="2000" dirty="0" smtClean="0"/>
              <a:t>: </a:t>
            </a:r>
            <a:r>
              <a:rPr lang="el-GR" altLang="el-GR" sz="2000" dirty="0" smtClean="0"/>
              <a:t>Ο κλάδος της Χημείας (τείνει να γίνει αυτόνομος επιστημονικός κλάδος), που ασχολείται με την εφαρμογή μεθόδων:</a:t>
            </a:r>
          </a:p>
          <a:p>
            <a:pPr marL="0" indent="0" algn="l" eaLnBrk="1" hangingPunct="1">
              <a:buNone/>
            </a:pPr>
            <a:r>
              <a:rPr lang="el-GR" altLang="el-GR" sz="2000" dirty="0" smtClean="0"/>
              <a:t>	- Στατιστικής</a:t>
            </a:r>
          </a:p>
          <a:p>
            <a:pPr marL="0" indent="0" algn="l" eaLnBrk="1" hangingPunct="1">
              <a:buNone/>
            </a:pPr>
            <a:r>
              <a:rPr lang="el-GR" altLang="el-GR" sz="2000" dirty="0" smtClean="0"/>
              <a:t>	- Μαθηματικών</a:t>
            </a:r>
          </a:p>
          <a:p>
            <a:pPr marL="0" indent="0" algn="l" eaLnBrk="1" hangingPunct="1">
              <a:buNone/>
            </a:pPr>
            <a:r>
              <a:rPr lang="el-GR" altLang="el-GR" sz="2000" dirty="0" smtClean="0"/>
              <a:t>	- Τυπικής Λογικής</a:t>
            </a:r>
          </a:p>
          <a:p>
            <a:pPr marL="0" indent="0" algn="l" eaLnBrk="1" hangingPunct="1">
              <a:buNone/>
            </a:pPr>
            <a:r>
              <a:rPr lang="el-GR" altLang="el-GR" sz="2000" dirty="0" smtClean="0"/>
              <a:t>στη Χημεία και άλλες επιστήμες, με στόχο:</a:t>
            </a:r>
          </a:p>
          <a:p>
            <a:pPr marL="0" indent="0" algn="l" eaLnBrk="1" hangingPunct="1">
              <a:buNone/>
            </a:pPr>
            <a:r>
              <a:rPr lang="el-GR" altLang="el-GR" sz="2000" dirty="0" smtClean="0"/>
              <a:t>	α) Σχεδιασμό πορειών (διαδικασιών) μετρήσεων και πειραμάτων</a:t>
            </a:r>
          </a:p>
          <a:p>
            <a:pPr marL="0" indent="0" algn="l" eaLnBrk="1" hangingPunct="1">
              <a:buNone/>
            </a:pPr>
            <a:r>
              <a:rPr lang="el-GR" altLang="el-GR" sz="2000" dirty="0" smtClean="0"/>
              <a:t>	β) Εξαγωγή της μέγιστης κατάλληλης χημικής πληροφορίας από την 	ανάλυση χημικών (γενικότερα πειραματικών) δεδομένων.</a:t>
            </a:r>
            <a:endParaRPr lang="en-GB" altLang="el-GR" sz="2000" b="1" dirty="0" smtClean="0"/>
          </a:p>
        </p:txBody>
      </p:sp>
    </p:spTree>
    <p:extLst>
      <p:ext uri="{BB962C8B-B14F-4D97-AF65-F5344CB8AC3E}">
        <p14:creationId xmlns:p14="http://schemas.microsoft.com/office/powerpoint/2010/main" val="2939816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(1</a:t>
            </a:r>
            <a:r>
              <a:rPr lang="el-GR" altLang="el-GR" sz="4000" dirty="0" smtClean="0"/>
              <a:t>4</a:t>
            </a:r>
            <a:r>
              <a:rPr lang="en-US" altLang="el-GR" sz="4000" dirty="0" smtClean="0"/>
              <a:t>)</a:t>
            </a:r>
            <a:endParaRPr lang="en-GB" altLang="el-GR" sz="4000" dirty="0" smtClean="0"/>
          </a:p>
        </p:txBody>
      </p:sp>
      <p:sp>
        <p:nvSpPr>
          <p:cNvPr id="41987" name="Rectangle 3"/>
          <p:cNvSpPr>
            <a:spLocks noGrp="1" noChangeArrowheads="1"/>
          </p:cNvSpPr>
          <p:nvPr>
            <p:ph idx="1"/>
          </p:nvPr>
        </p:nvSpPr>
        <p:spPr/>
        <p:txBody>
          <a:bodyPr/>
          <a:lstStyle/>
          <a:p>
            <a:pPr marL="0" indent="0" algn="l" eaLnBrk="1" hangingPunct="1">
              <a:buNone/>
            </a:pPr>
            <a:r>
              <a:rPr lang="el-GR" altLang="el-GR" sz="2000" b="1" dirty="0" smtClean="0"/>
              <a:t>Σχήμα πορείας επίλυσης δεδομένου αναλυτικού προβλήματος:</a:t>
            </a:r>
          </a:p>
          <a:p>
            <a:pPr marL="0" indent="0" algn="l" eaLnBrk="1" hangingPunct="1">
              <a:buNone/>
            </a:pPr>
            <a:r>
              <a:rPr lang="el-GR" altLang="el-GR" sz="2000" b="1" dirty="0" smtClean="0"/>
              <a:t>	</a:t>
            </a:r>
            <a:r>
              <a:rPr lang="el-GR" altLang="el-GR" sz="2000" dirty="0" smtClean="0"/>
              <a:t>1α. Επιλογή Μεθόδου</a:t>
            </a:r>
          </a:p>
          <a:p>
            <a:pPr marL="0" indent="0" algn="l" eaLnBrk="1" hangingPunct="1">
              <a:buNone/>
            </a:pPr>
            <a:r>
              <a:rPr lang="el-GR" altLang="el-GR" sz="2000" dirty="0" smtClean="0"/>
              <a:t>	1β. Βελτιστοποίηση Μεθόδου</a:t>
            </a:r>
          </a:p>
          <a:p>
            <a:pPr marL="0" indent="0" algn="l" eaLnBrk="1" hangingPunct="1">
              <a:buNone/>
            </a:pPr>
            <a:r>
              <a:rPr lang="el-GR" altLang="el-GR" sz="2000" dirty="0" smtClean="0"/>
              <a:t>	2α. Προετοιμασία Δείγματος</a:t>
            </a:r>
          </a:p>
          <a:p>
            <a:pPr marL="0" indent="0" algn="l" eaLnBrk="1" hangingPunct="1">
              <a:buNone/>
            </a:pPr>
            <a:r>
              <a:rPr lang="el-GR" altLang="el-GR" sz="2000" dirty="0" smtClean="0"/>
              <a:t>	2β. Μέτρηση Αναλυτικής Παραμέτρου (Σήματος)</a:t>
            </a:r>
          </a:p>
          <a:p>
            <a:pPr marL="0" indent="0" algn="l" eaLnBrk="1" hangingPunct="1">
              <a:buNone/>
            </a:pPr>
            <a:r>
              <a:rPr lang="el-GR" altLang="el-GR" sz="2000" dirty="0" smtClean="0"/>
              <a:t>	3α. Συλλογή Δεδομένων</a:t>
            </a:r>
          </a:p>
          <a:p>
            <a:pPr marL="0" indent="0" algn="l" eaLnBrk="1" hangingPunct="1">
              <a:buNone/>
            </a:pPr>
            <a:r>
              <a:rPr lang="el-GR" altLang="el-GR" sz="2000" dirty="0" smtClean="0"/>
              <a:t>	3β. Μετατροπή Σήματος σε Χημική Πληροφορία (από καμπύλη</a:t>
            </a:r>
          </a:p>
          <a:p>
            <a:pPr marL="0" indent="0" algn="l" eaLnBrk="1" hangingPunct="1">
              <a:spcBef>
                <a:spcPts val="0"/>
              </a:spcBef>
              <a:buNone/>
            </a:pPr>
            <a:r>
              <a:rPr lang="el-GR" altLang="el-GR" sz="2000" smtClean="0"/>
              <a:t>	       αναφοράς</a:t>
            </a:r>
            <a:r>
              <a:rPr lang="el-GR" altLang="el-GR" sz="2000" dirty="0" smtClean="0"/>
              <a:t>)</a:t>
            </a:r>
          </a:p>
          <a:p>
            <a:pPr marL="0" indent="0" algn="l" eaLnBrk="1" hangingPunct="1">
              <a:buNone/>
            </a:pPr>
            <a:r>
              <a:rPr lang="el-GR" altLang="el-GR" sz="2000" dirty="0" smtClean="0"/>
              <a:t>	3γ. Μετατροπή Χημικής Πληροφορίας σε Πληροφορία Χρήστη	</a:t>
            </a:r>
            <a:endParaRPr lang="el-GR" altLang="el-GR" sz="2000" b="1" dirty="0" smtClean="0"/>
          </a:p>
        </p:txBody>
      </p:sp>
    </p:spTree>
    <p:extLst>
      <p:ext uri="{BB962C8B-B14F-4D97-AF65-F5344CB8AC3E}">
        <p14:creationId xmlns:p14="http://schemas.microsoft.com/office/powerpoint/2010/main" val="12560810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l-GR" altLang="el-GR" sz="3200" dirty="0" smtClean="0"/>
              <a:t>ΧΑΡΑΚΤΗΡΙΣΤΙΚΑ ΠΟΙΟΤΗΤΑΣ ΑΝΑΛΥΤΙΚΩΝ ΜΕΘΟΔΩΝ (1)</a:t>
            </a:r>
            <a:endParaRPr lang="en-GB" altLang="el-GR" sz="3200" dirty="0" smtClean="0"/>
          </a:p>
        </p:txBody>
      </p:sp>
      <p:sp>
        <p:nvSpPr>
          <p:cNvPr id="43011" name="Rectangle 3"/>
          <p:cNvSpPr>
            <a:spLocks noGrp="1" noChangeArrowheads="1"/>
          </p:cNvSpPr>
          <p:nvPr>
            <p:ph idx="1"/>
          </p:nvPr>
        </p:nvSpPr>
        <p:spPr/>
        <p:txBody>
          <a:bodyPr/>
          <a:lstStyle/>
          <a:p>
            <a:pPr marL="0" indent="0" algn="l" eaLnBrk="1" hangingPunct="1">
              <a:buNone/>
            </a:pPr>
            <a:r>
              <a:rPr lang="el-GR" altLang="el-GR" b="1" dirty="0" smtClean="0"/>
              <a:t>Ορισμός:</a:t>
            </a:r>
            <a:r>
              <a:rPr lang="el-GR" altLang="el-GR" dirty="0" smtClean="0"/>
              <a:t> Παράμετροι, ιδιότητες, κριτήρια ή συμπεριφορές, που εμφανίζει μια αναλυτική μέθοδος κατά την εφαρμογή της στην ανάλυση ενός δείγματος, και επιτρέπουν να αξιολογηθεί για την </a:t>
            </a:r>
            <a:r>
              <a:rPr lang="el-GR" altLang="el-GR" dirty="0" err="1" smtClean="0"/>
              <a:t>καταλληλότητα</a:t>
            </a:r>
            <a:r>
              <a:rPr lang="el-GR" altLang="el-GR" dirty="0" smtClean="0"/>
              <a:t> (ποιότητα) της για το σκοπό που έχει αναπτυχθεί.</a:t>
            </a:r>
          </a:p>
        </p:txBody>
      </p:sp>
    </p:spTree>
    <p:extLst>
      <p:ext uri="{BB962C8B-B14F-4D97-AF65-F5344CB8AC3E}">
        <p14:creationId xmlns:p14="http://schemas.microsoft.com/office/powerpoint/2010/main" val="1365197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l-GR" altLang="el-GR" sz="3200" dirty="0" smtClean="0"/>
              <a:t>ΧΑΡΑΚΤΗΡΙΣΤΙΚΑ ΠΟΙΟΤΗΤΑΣ ΑΝΑΛΥΤΙΚΩΝ ΜΕΘΟΔΩΝ (2)</a:t>
            </a:r>
            <a:endParaRPr lang="en-GB" altLang="el-GR" sz="3200" dirty="0" smtClean="0"/>
          </a:p>
        </p:txBody>
      </p:sp>
      <p:sp>
        <p:nvSpPr>
          <p:cNvPr id="44035" name="Rectangle 3"/>
          <p:cNvSpPr>
            <a:spLocks noGrp="1" noChangeArrowheads="1"/>
          </p:cNvSpPr>
          <p:nvPr>
            <p:ph idx="1"/>
          </p:nvPr>
        </p:nvSpPr>
        <p:spPr/>
        <p:txBody>
          <a:bodyPr/>
          <a:lstStyle/>
          <a:p>
            <a:pPr marL="0" indent="0" algn="l" eaLnBrk="1" hangingPunct="1">
              <a:buNone/>
            </a:pPr>
            <a:r>
              <a:rPr lang="el-GR" altLang="el-GR" sz="2400" dirty="0" smtClean="0"/>
              <a:t>Τα χαρακτηριστικά ποιότητας, κατά κανόνα, </a:t>
            </a:r>
            <a:r>
              <a:rPr lang="el-GR" altLang="el-GR" sz="2400" dirty="0" err="1" smtClean="0"/>
              <a:t>ποσοτικοποιούν</a:t>
            </a:r>
            <a:r>
              <a:rPr lang="el-GR" altLang="el-GR" sz="2400" dirty="0" smtClean="0"/>
              <a:t> την </a:t>
            </a:r>
            <a:r>
              <a:rPr lang="el-GR" altLang="el-GR" sz="2400" dirty="0" err="1" smtClean="0"/>
              <a:t>καταλληλότητα</a:t>
            </a:r>
            <a:r>
              <a:rPr lang="el-GR" altLang="el-GR" sz="2400" dirty="0" smtClean="0"/>
              <a:t> / ποιότητα της μεθόδου και επιτρέπουν τη:</a:t>
            </a:r>
          </a:p>
          <a:p>
            <a:pPr marL="0" indent="0" algn="l" eaLnBrk="1" hangingPunct="1">
              <a:buNone/>
            </a:pPr>
            <a:r>
              <a:rPr lang="el-GR" altLang="el-GR" sz="2400" dirty="0" smtClean="0"/>
              <a:t>	α) Βελτιστοποίηση κατά το στάδιο ανάπτυξης ή μετά την</a:t>
            </a:r>
            <a:r>
              <a:rPr lang="en-US" altLang="el-GR" sz="2400" dirty="0" smtClean="0"/>
              <a:t> 	</a:t>
            </a:r>
            <a:r>
              <a:rPr lang="el-GR" altLang="el-GR" sz="2400" dirty="0" smtClean="0"/>
              <a:t>επιλογή</a:t>
            </a:r>
          </a:p>
          <a:p>
            <a:pPr marL="0" indent="0" algn="l" eaLnBrk="1" hangingPunct="1">
              <a:buNone/>
            </a:pPr>
            <a:r>
              <a:rPr lang="el-GR" altLang="el-GR" sz="2400" dirty="0" smtClean="0"/>
              <a:t>	β) Σύγκριση μεταξύ μεθόδων κατά την επιλογή για την </a:t>
            </a:r>
            <a:r>
              <a:rPr lang="en-US" altLang="el-GR" sz="2400" dirty="0" smtClean="0"/>
              <a:t>	</a:t>
            </a:r>
            <a:r>
              <a:rPr lang="el-GR" altLang="el-GR" sz="2400" dirty="0" smtClean="0"/>
              <a:t>επίλυση ενός	 αναλυτικού προβλήματος.</a:t>
            </a:r>
          </a:p>
          <a:p>
            <a:pPr marL="0" indent="0" algn="l" eaLnBrk="1" hangingPunct="1">
              <a:buNone/>
            </a:pPr>
            <a:r>
              <a:rPr lang="el-GR" altLang="el-GR" sz="2400" dirty="0" smtClean="0"/>
              <a:t>	γ) Την επικύρωση ή επαλήθευση της μεθόδου.</a:t>
            </a:r>
          </a:p>
          <a:p>
            <a:pPr marL="0" indent="0" algn="l" eaLnBrk="1" hangingPunct="1">
              <a:buNone/>
            </a:pPr>
            <a:r>
              <a:rPr lang="el-GR" altLang="el-GR" sz="2400" dirty="0" smtClean="0"/>
              <a:t>	δ) Την αποδοχή της μεθόδου από επιστημονικούς </a:t>
            </a:r>
            <a:r>
              <a:rPr lang="en-US" altLang="el-GR" sz="2400" dirty="0" smtClean="0"/>
              <a:t>	</a:t>
            </a:r>
            <a:r>
              <a:rPr lang="el-GR" altLang="el-GR" sz="2400" dirty="0" smtClean="0"/>
              <a:t>φορείς  (πρότυπη, αποδεκτή ή επιλογής).</a:t>
            </a:r>
            <a:endParaRPr lang="el-GR" altLang="el-GR" sz="2400" b="1" dirty="0" smtClean="0"/>
          </a:p>
        </p:txBody>
      </p:sp>
    </p:spTree>
    <p:extLst>
      <p:ext uri="{BB962C8B-B14F-4D97-AF65-F5344CB8AC3E}">
        <p14:creationId xmlns:p14="http://schemas.microsoft.com/office/powerpoint/2010/main" val="573434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l-GR" altLang="el-GR" sz="3200" dirty="0" smtClean="0"/>
              <a:t>ΧΑΡΑΚΤΗΡΙΣΤΙΚΑ ΠΟΙΟΤΗΤΑΣ ΑΝΑΛΥΤΙΚΩΝ ΜΕΘΟΔΩΝ (3)</a:t>
            </a:r>
            <a:endParaRPr lang="en-GB" altLang="el-GR" sz="3200" dirty="0" smtClean="0"/>
          </a:p>
        </p:txBody>
      </p:sp>
      <p:sp>
        <p:nvSpPr>
          <p:cNvPr id="45059" name="Rectangle 3"/>
          <p:cNvSpPr>
            <a:spLocks noGrp="1" noChangeArrowheads="1"/>
          </p:cNvSpPr>
          <p:nvPr>
            <p:ph idx="1"/>
          </p:nvPr>
        </p:nvSpPr>
        <p:spPr>
          <a:xfrm>
            <a:off x="442259" y="1340768"/>
            <a:ext cx="8229600" cy="4896544"/>
          </a:xfrm>
        </p:spPr>
        <p:txBody>
          <a:bodyPr/>
          <a:lstStyle/>
          <a:p>
            <a:pPr marL="0" indent="0" algn="l" eaLnBrk="1" hangingPunct="1">
              <a:buNone/>
            </a:pPr>
            <a:r>
              <a:rPr lang="el-GR" altLang="el-GR" sz="2400" b="1" dirty="0" smtClean="0"/>
              <a:t>Προσοχή:</a:t>
            </a:r>
            <a:r>
              <a:rPr lang="el-GR" altLang="el-GR" sz="2400" dirty="0" smtClean="0"/>
              <a:t> Τα χαρακτηριστικά ποιότητας της μεθόδου, κατά κανόνα, αφορούν την πλήρη εφαρμογή όλων των σταδίων της μεθόδου σε ένα δείγμα (π.χ. προσδιορισμός μιας δραστικής φαρμακευτικής ουσίας σε δισκία).</a:t>
            </a:r>
          </a:p>
          <a:p>
            <a:pPr marL="0" indent="0" algn="l" eaLnBrk="1" hangingPunct="1">
              <a:buNone/>
            </a:pPr>
            <a:r>
              <a:rPr lang="el-GR" altLang="el-GR" sz="2400" dirty="0" smtClean="0"/>
              <a:t>Μερικά χαρακτηριστικά μπορούν να αναφέρονται και σε επί μέρους στάδια.</a:t>
            </a:r>
          </a:p>
          <a:p>
            <a:pPr marL="0" indent="0" algn="l" eaLnBrk="1" hangingPunct="1">
              <a:buNone/>
            </a:pPr>
            <a:r>
              <a:rPr lang="el-GR" altLang="el-GR" sz="2400" dirty="0" smtClean="0"/>
              <a:t>Παραδείγματα:</a:t>
            </a:r>
          </a:p>
          <a:p>
            <a:r>
              <a:rPr lang="el-GR" altLang="el-GR" sz="2400" dirty="0" err="1" smtClean="0"/>
              <a:t>επαναληψιμότητα</a:t>
            </a:r>
            <a:r>
              <a:rPr lang="el-GR" altLang="el-GR" sz="2400" dirty="0" smtClean="0"/>
              <a:t> συστήματος (οργάνου),</a:t>
            </a:r>
          </a:p>
          <a:p>
            <a:r>
              <a:rPr lang="el-GR" altLang="el-GR" sz="2400" dirty="0" smtClean="0"/>
              <a:t>όριο ανιχνεύσεως οργάνου (σε αντιδιαστολή του ορίου ανιχνεύσεως μεθόδου)</a:t>
            </a:r>
          </a:p>
          <a:p>
            <a:r>
              <a:rPr lang="el-GR" altLang="el-GR" sz="2400" dirty="0" smtClean="0"/>
              <a:t>χαρακτηριστικά σταδίου εκχύλισης, κλπ.</a:t>
            </a:r>
            <a:endParaRPr lang="el-GR" altLang="el-GR" sz="2400" b="1" dirty="0" smtClean="0"/>
          </a:p>
        </p:txBody>
      </p:sp>
    </p:spTree>
    <p:extLst>
      <p:ext uri="{BB962C8B-B14F-4D97-AF65-F5344CB8AC3E}">
        <p14:creationId xmlns:p14="http://schemas.microsoft.com/office/powerpoint/2010/main" val="1667547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l-GR" altLang="el-GR" sz="2400" dirty="0" smtClean="0"/>
              <a:t>ΧΑΡΑΚΤΗΡΙΣΤΙΚΑ ΠΟΙΟΤΗΤΑΣ ΑΝΑΛΥΤΙΚΩΝ ΜΕΘΟΔΩΝ (4)</a:t>
            </a:r>
            <a:br>
              <a:rPr lang="el-GR" altLang="el-GR" sz="2400" dirty="0" smtClean="0"/>
            </a:br>
            <a:r>
              <a:rPr lang="el-GR" altLang="el-GR" sz="2400" dirty="0" smtClean="0"/>
              <a:t>ΕΛΛΗΝΙΚΗ ΟΡΟΛΟΓΙΑ</a:t>
            </a:r>
            <a:br>
              <a:rPr lang="el-GR" altLang="el-GR" sz="2400" dirty="0" smtClean="0"/>
            </a:br>
            <a:r>
              <a:rPr lang="el-GR" altLang="el-GR" sz="2400" dirty="0" smtClean="0"/>
              <a:t>(Ελληνικό Κείμενο Κοινοτικής Οδηγίας (2002/657/ΕΚ)</a:t>
            </a:r>
            <a:endParaRPr lang="en-GB" altLang="el-GR" sz="2400" dirty="0" smtClean="0"/>
          </a:p>
        </p:txBody>
      </p:sp>
      <p:sp>
        <p:nvSpPr>
          <p:cNvPr id="46083" name="Rectangle 3"/>
          <p:cNvSpPr>
            <a:spLocks noGrp="1" noChangeArrowheads="1"/>
          </p:cNvSpPr>
          <p:nvPr>
            <p:ph idx="1"/>
          </p:nvPr>
        </p:nvSpPr>
        <p:spPr>
          <a:xfrm>
            <a:off x="464156" y="1556792"/>
            <a:ext cx="8229600" cy="4752528"/>
          </a:xfrm>
        </p:spPr>
        <p:txBody>
          <a:bodyPr/>
          <a:lstStyle/>
          <a:p>
            <a:pPr marL="457200" lvl="1" indent="0">
              <a:spcBef>
                <a:spcPts val="0"/>
              </a:spcBef>
              <a:buNone/>
            </a:pPr>
            <a:r>
              <a:rPr lang="el-GR" altLang="el-GR" sz="2000" b="1" dirty="0" smtClean="0"/>
              <a:t>-</a:t>
            </a:r>
            <a:r>
              <a:rPr lang="en-US" altLang="el-GR" sz="2000" b="1" dirty="0" smtClean="0"/>
              <a:t>Accuracy: </a:t>
            </a:r>
            <a:r>
              <a:rPr lang="el-GR" altLang="el-GR" sz="2000" dirty="0" smtClean="0"/>
              <a:t>Ακρίβεια</a:t>
            </a:r>
          </a:p>
          <a:p>
            <a:pPr marL="457200" lvl="1" indent="0">
              <a:spcBef>
                <a:spcPts val="0"/>
              </a:spcBef>
              <a:buNone/>
            </a:pPr>
            <a:r>
              <a:rPr lang="el-GR" altLang="el-GR" sz="2000" dirty="0" smtClean="0"/>
              <a:t>	- </a:t>
            </a:r>
            <a:r>
              <a:rPr lang="en-US" altLang="el-GR" sz="2000" b="1" dirty="0" smtClean="0"/>
              <a:t>Trueness:</a:t>
            </a:r>
            <a:r>
              <a:rPr lang="el-GR" altLang="el-GR" sz="2000" b="1" dirty="0" smtClean="0"/>
              <a:t> </a:t>
            </a:r>
            <a:r>
              <a:rPr lang="el-GR" altLang="el-GR" sz="2000" dirty="0" smtClean="0"/>
              <a:t>Ορθότητα</a:t>
            </a:r>
          </a:p>
          <a:p>
            <a:pPr marL="457200" lvl="1" indent="0">
              <a:spcBef>
                <a:spcPts val="0"/>
              </a:spcBef>
              <a:buNone/>
            </a:pPr>
            <a:r>
              <a:rPr lang="el-GR" altLang="el-GR" sz="2000" dirty="0" smtClean="0"/>
              <a:t>-</a:t>
            </a:r>
            <a:r>
              <a:rPr lang="en-US" altLang="el-GR" sz="2000" b="1" dirty="0" smtClean="0"/>
              <a:t>Precision:</a:t>
            </a:r>
            <a:r>
              <a:rPr lang="en-US" altLang="el-GR" sz="2000" dirty="0" smtClean="0"/>
              <a:t> </a:t>
            </a:r>
            <a:r>
              <a:rPr lang="el-GR" altLang="el-GR" sz="2000" dirty="0" smtClean="0"/>
              <a:t>Πιστότητα</a:t>
            </a:r>
          </a:p>
          <a:p>
            <a:pPr marL="457200" lvl="1" indent="0">
              <a:spcBef>
                <a:spcPts val="0"/>
              </a:spcBef>
              <a:buNone/>
            </a:pPr>
            <a:r>
              <a:rPr lang="el-GR" altLang="el-GR" sz="2000" dirty="0" smtClean="0"/>
              <a:t>	- </a:t>
            </a:r>
            <a:r>
              <a:rPr lang="en-US" altLang="el-GR" sz="2000" b="1" dirty="0" smtClean="0"/>
              <a:t>Repeatability:</a:t>
            </a:r>
            <a:r>
              <a:rPr lang="el-GR" altLang="el-GR" sz="2000" b="1" dirty="0" smtClean="0"/>
              <a:t> </a:t>
            </a:r>
            <a:r>
              <a:rPr lang="el-GR" altLang="el-GR" sz="2000" dirty="0" err="1" smtClean="0"/>
              <a:t>Επαναληψιμότητα</a:t>
            </a:r>
            <a:endParaRPr lang="en-US" altLang="el-GR" sz="2000" b="1" dirty="0" smtClean="0"/>
          </a:p>
          <a:p>
            <a:pPr marL="457200" lvl="1" indent="0">
              <a:spcBef>
                <a:spcPts val="0"/>
              </a:spcBef>
              <a:buNone/>
            </a:pPr>
            <a:r>
              <a:rPr lang="en-US" altLang="el-GR" sz="2000" b="1" dirty="0" smtClean="0"/>
              <a:t>	- Reproducibility:</a:t>
            </a:r>
            <a:r>
              <a:rPr lang="el-GR" altLang="el-GR" sz="2000" b="1" dirty="0" smtClean="0"/>
              <a:t> </a:t>
            </a:r>
            <a:r>
              <a:rPr lang="el-GR" altLang="el-GR" sz="2000" dirty="0" err="1" smtClean="0"/>
              <a:t>Αναπαραγωγιμότητα</a:t>
            </a:r>
            <a:endParaRPr lang="en-US" altLang="el-GR" sz="2000" b="1" dirty="0" smtClean="0"/>
          </a:p>
          <a:p>
            <a:pPr marL="457200" lvl="1" indent="0">
              <a:spcBef>
                <a:spcPts val="0"/>
              </a:spcBef>
              <a:buNone/>
            </a:pPr>
            <a:r>
              <a:rPr lang="en-US" altLang="el-GR" sz="2000" b="1" dirty="0" smtClean="0"/>
              <a:t>		- Intra-laboratory</a:t>
            </a:r>
            <a:r>
              <a:rPr lang="el-GR" altLang="el-GR" sz="2000" b="1" dirty="0" smtClean="0"/>
              <a:t>: </a:t>
            </a:r>
            <a:r>
              <a:rPr lang="el-GR" altLang="el-GR" sz="2000" dirty="0" err="1" smtClean="0"/>
              <a:t>Ενδοεργαστηριακή</a:t>
            </a:r>
            <a:endParaRPr lang="en-US" altLang="el-GR" sz="2000" b="1" dirty="0" smtClean="0"/>
          </a:p>
          <a:p>
            <a:pPr marL="457200" lvl="1" indent="0">
              <a:spcBef>
                <a:spcPts val="0"/>
              </a:spcBef>
              <a:buNone/>
            </a:pPr>
            <a:r>
              <a:rPr lang="en-US" altLang="el-GR" sz="2000" b="1" dirty="0" smtClean="0"/>
              <a:t>		- Inter-laboratory:</a:t>
            </a:r>
            <a:r>
              <a:rPr lang="el-GR" altLang="el-GR" sz="2000" dirty="0" err="1" smtClean="0"/>
              <a:t>Διεργαστηριακή</a:t>
            </a:r>
            <a:endParaRPr lang="en-US" altLang="el-GR" sz="2000" b="1" dirty="0" smtClean="0"/>
          </a:p>
          <a:p>
            <a:pPr marL="457200" lvl="1" indent="0">
              <a:spcBef>
                <a:spcPts val="0"/>
              </a:spcBef>
              <a:buNone/>
            </a:pPr>
            <a:r>
              <a:rPr lang="en-US" altLang="el-GR" sz="2000" b="1" dirty="0" smtClean="0"/>
              <a:t>-Ruggedness: </a:t>
            </a:r>
            <a:r>
              <a:rPr lang="el-GR" altLang="el-GR" sz="2000" dirty="0" smtClean="0"/>
              <a:t>Ανθεκτικότητα</a:t>
            </a:r>
          </a:p>
          <a:p>
            <a:pPr marL="457200" lvl="1" indent="0">
              <a:spcBef>
                <a:spcPts val="0"/>
              </a:spcBef>
              <a:buNone/>
            </a:pPr>
            <a:r>
              <a:rPr lang="en-US" altLang="el-GR" sz="2000" dirty="0" smtClean="0"/>
              <a:t>-</a:t>
            </a:r>
            <a:r>
              <a:rPr lang="en-US" altLang="el-GR" sz="2000" b="1" dirty="0" smtClean="0"/>
              <a:t>Detectability:</a:t>
            </a:r>
            <a:r>
              <a:rPr lang="el-GR" altLang="el-GR" sz="2000" dirty="0" smtClean="0"/>
              <a:t> </a:t>
            </a:r>
            <a:r>
              <a:rPr lang="el-GR" altLang="el-GR" sz="2000" dirty="0" err="1" smtClean="0"/>
              <a:t>Ανιχνευσιμότητα</a:t>
            </a:r>
            <a:endParaRPr lang="en-US" altLang="el-GR" sz="2000" b="1" dirty="0" smtClean="0"/>
          </a:p>
          <a:p>
            <a:pPr marL="457200" lvl="1" indent="0">
              <a:spcBef>
                <a:spcPts val="0"/>
              </a:spcBef>
              <a:buNone/>
            </a:pPr>
            <a:r>
              <a:rPr lang="en-US" altLang="el-GR" sz="2000" b="1" dirty="0" smtClean="0"/>
              <a:t>	-Detection Limit:</a:t>
            </a:r>
            <a:r>
              <a:rPr lang="el-GR" altLang="el-GR" sz="2000" b="1" dirty="0" smtClean="0"/>
              <a:t> </a:t>
            </a:r>
            <a:r>
              <a:rPr lang="el-GR" altLang="el-GR" sz="2000" dirty="0" smtClean="0"/>
              <a:t>Όριο Ανίχνευσης</a:t>
            </a:r>
            <a:endParaRPr lang="en-US" altLang="el-GR" sz="2000" b="1" dirty="0" smtClean="0"/>
          </a:p>
          <a:p>
            <a:pPr marL="457200" lvl="1" indent="0">
              <a:spcBef>
                <a:spcPts val="0"/>
              </a:spcBef>
              <a:buNone/>
            </a:pPr>
            <a:r>
              <a:rPr lang="en-US" altLang="el-GR" sz="2000" b="1" dirty="0" smtClean="0"/>
              <a:t>	-Quantitation Limit:</a:t>
            </a:r>
            <a:r>
              <a:rPr lang="el-GR" altLang="el-GR" sz="2000" b="1" dirty="0" smtClean="0"/>
              <a:t> </a:t>
            </a:r>
            <a:r>
              <a:rPr lang="el-GR" altLang="el-GR" sz="2000" dirty="0" smtClean="0"/>
              <a:t>Όριο Ποσοτικοποίησης</a:t>
            </a:r>
            <a:endParaRPr lang="en-US" altLang="el-GR" sz="2000" b="1" dirty="0" smtClean="0"/>
          </a:p>
          <a:p>
            <a:pPr marL="457200" lvl="1" indent="0">
              <a:spcBef>
                <a:spcPts val="0"/>
              </a:spcBef>
              <a:buNone/>
            </a:pPr>
            <a:r>
              <a:rPr lang="en-US" altLang="el-GR" sz="2000" b="1" dirty="0" smtClean="0"/>
              <a:t>-Specificity</a:t>
            </a:r>
            <a:r>
              <a:rPr lang="el-GR" altLang="el-GR" sz="2000" b="1" dirty="0" smtClean="0"/>
              <a:t> / </a:t>
            </a:r>
            <a:r>
              <a:rPr lang="en-US" altLang="el-GR" sz="2000" b="1" dirty="0" smtClean="0"/>
              <a:t>Selectivity :</a:t>
            </a:r>
            <a:r>
              <a:rPr lang="el-GR" altLang="el-GR" sz="2000" b="1" dirty="0" smtClean="0"/>
              <a:t> </a:t>
            </a:r>
            <a:r>
              <a:rPr lang="el-GR" altLang="el-GR" sz="2000" dirty="0" smtClean="0"/>
              <a:t>Ειδικότητα</a:t>
            </a:r>
            <a:r>
              <a:rPr lang="en-US" altLang="el-GR" sz="2000" dirty="0" smtClean="0"/>
              <a:t> / </a:t>
            </a:r>
            <a:r>
              <a:rPr lang="el-GR" altLang="el-GR" sz="2000" dirty="0" smtClean="0"/>
              <a:t>Εκλεκτικότητα</a:t>
            </a:r>
            <a:endParaRPr lang="en-US" altLang="el-GR" sz="2000" b="1" dirty="0" smtClean="0"/>
          </a:p>
          <a:p>
            <a:pPr marL="457200" lvl="1" indent="0" algn="l" eaLnBrk="1" hangingPunct="1">
              <a:spcBef>
                <a:spcPts val="0"/>
              </a:spcBef>
              <a:buNone/>
            </a:pPr>
            <a:r>
              <a:rPr lang="en-US" altLang="el-GR" sz="2000" b="1" dirty="0" smtClean="0"/>
              <a:t>-Sensitivity:</a:t>
            </a:r>
            <a:r>
              <a:rPr lang="el-GR" altLang="el-GR" sz="2000" b="1" dirty="0" smtClean="0"/>
              <a:t> </a:t>
            </a:r>
            <a:r>
              <a:rPr lang="el-GR" altLang="el-GR" sz="2000" dirty="0" smtClean="0"/>
              <a:t>Ευαισθησία</a:t>
            </a:r>
          </a:p>
          <a:p>
            <a:pPr marL="457200" lvl="1" indent="0" algn="l" eaLnBrk="1" hangingPunct="1">
              <a:spcBef>
                <a:spcPts val="0"/>
              </a:spcBef>
              <a:buNone/>
            </a:pPr>
            <a:r>
              <a:rPr lang="el-GR" altLang="el-GR" sz="2000" dirty="0" smtClean="0"/>
              <a:t>-</a:t>
            </a:r>
            <a:r>
              <a:rPr lang="en-US" altLang="el-GR" sz="2000" b="1" dirty="0" smtClean="0"/>
              <a:t>Linearity:</a:t>
            </a:r>
            <a:r>
              <a:rPr lang="el-GR" altLang="el-GR" sz="2000" dirty="0" smtClean="0"/>
              <a:t>Γραμμικότητα</a:t>
            </a:r>
            <a:endParaRPr lang="en-US" altLang="el-GR" sz="2000" b="1" dirty="0" smtClean="0"/>
          </a:p>
          <a:p>
            <a:pPr marL="457200" lvl="1" indent="0" algn="l" eaLnBrk="1" hangingPunct="1">
              <a:spcBef>
                <a:spcPts val="0"/>
              </a:spcBef>
              <a:buNone/>
            </a:pPr>
            <a:r>
              <a:rPr lang="en-US" altLang="el-GR" sz="2000" b="1" dirty="0" smtClean="0"/>
              <a:t>- Working Range:</a:t>
            </a:r>
            <a:r>
              <a:rPr lang="el-GR" altLang="el-GR" sz="2000" dirty="0" smtClean="0"/>
              <a:t>Περιοχή Εργασίας</a:t>
            </a:r>
            <a:endParaRPr lang="en-US" altLang="el-GR" sz="2000" b="1" dirty="0" smtClean="0"/>
          </a:p>
          <a:p>
            <a:pPr marL="990600" lvl="1" indent="-533400" algn="l" eaLnBrk="1" hangingPunct="1"/>
            <a:endParaRPr lang="en-US" altLang="el-GR" sz="2000" b="1" dirty="0" smtClean="0"/>
          </a:p>
          <a:p>
            <a:pPr marL="990600" lvl="1" indent="-533400" algn="l" eaLnBrk="1" hangingPunct="1">
              <a:buFontTx/>
              <a:buChar char="-"/>
            </a:pPr>
            <a:endParaRPr lang="el-GR" altLang="el-GR" sz="2000" b="1" dirty="0" smtClean="0"/>
          </a:p>
        </p:txBody>
      </p:sp>
    </p:spTree>
    <p:extLst>
      <p:ext uri="{BB962C8B-B14F-4D97-AF65-F5344CB8AC3E}">
        <p14:creationId xmlns:p14="http://schemas.microsoft.com/office/powerpoint/2010/main" val="869804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(1)</a:t>
            </a:r>
            <a:endParaRPr lang="en-GB" altLang="el-GR" sz="4000" dirty="0" smtClean="0"/>
          </a:p>
        </p:txBody>
      </p:sp>
      <p:sp>
        <p:nvSpPr>
          <p:cNvPr id="28675" name="Rectangle 3"/>
          <p:cNvSpPr>
            <a:spLocks noGrp="1" noChangeArrowheads="1"/>
          </p:cNvSpPr>
          <p:nvPr>
            <p:ph idx="1"/>
          </p:nvPr>
        </p:nvSpPr>
        <p:spPr/>
        <p:txBody>
          <a:bodyPr/>
          <a:lstStyle/>
          <a:p>
            <a:pPr marL="0" indent="0" algn="l" eaLnBrk="1" hangingPunct="1">
              <a:lnSpc>
                <a:spcPct val="80000"/>
              </a:lnSpc>
              <a:buNone/>
            </a:pPr>
            <a:r>
              <a:rPr lang="el-GR" altLang="el-GR" b="1" dirty="0" smtClean="0"/>
              <a:t>Αναλυτική Τεχνική</a:t>
            </a:r>
            <a:r>
              <a:rPr lang="en-US" altLang="el-GR" b="1" dirty="0" smtClean="0"/>
              <a:t> (analytical technique)</a:t>
            </a:r>
            <a:r>
              <a:rPr lang="el-GR" altLang="el-GR" b="1" dirty="0" smtClean="0"/>
              <a:t>:</a:t>
            </a:r>
            <a:endParaRPr lang="el-GR" altLang="el-GR" dirty="0" smtClean="0"/>
          </a:p>
          <a:p>
            <a:pPr marL="0" indent="0" algn="l" eaLnBrk="1" hangingPunct="1">
              <a:lnSpc>
                <a:spcPct val="80000"/>
              </a:lnSpc>
              <a:buNone/>
            </a:pPr>
            <a:r>
              <a:rPr lang="el-GR" altLang="el-GR" dirty="0" smtClean="0"/>
              <a:t>Γενική εφαρμογή ενός φυσικοχημικού φαινομένου (π.χ. απορρόφηση, διαχωρισμός λόγω κατανομής σε δύο φάσεις, ανάπτυξη διαφοράς δυναμικού). </a:t>
            </a:r>
          </a:p>
          <a:p>
            <a:pPr marL="0" indent="0" algn="l" eaLnBrk="1" hangingPunct="1">
              <a:lnSpc>
                <a:spcPct val="80000"/>
              </a:lnSpc>
              <a:buNone/>
            </a:pPr>
            <a:endParaRPr lang="el-GR" altLang="el-GR" dirty="0" smtClean="0"/>
          </a:p>
          <a:p>
            <a:pPr marL="0" indent="0" algn="l" eaLnBrk="1" hangingPunct="1">
              <a:lnSpc>
                <a:spcPct val="80000"/>
              </a:lnSpc>
              <a:buNone/>
            </a:pPr>
            <a:r>
              <a:rPr lang="el-GR" altLang="el-GR" u="sng" dirty="0" smtClean="0"/>
              <a:t>Παραδείγματα</a:t>
            </a:r>
            <a:r>
              <a:rPr lang="el-GR" altLang="el-GR" dirty="0" smtClean="0"/>
              <a:t>: </a:t>
            </a:r>
            <a:r>
              <a:rPr lang="el-GR" altLang="el-GR" dirty="0" err="1" smtClean="0"/>
              <a:t>Φασματοφωτομετρία</a:t>
            </a:r>
            <a:r>
              <a:rPr lang="el-GR" altLang="el-GR" dirty="0" smtClean="0"/>
              <a:t>, Χρωματογραφία, </a:t>
            </a:r>
            <a:r>
              <a:rPr lang="el-GR" altLang="el-GR" dirty="0" err="1" smtClean="0"/>
              <a:t>Ποτενσιομετρία</a:t>
            </a:r>
            <a:r>
              <a:rPr lang="el-GR" altLang="el-GR" dirty="0" smtClean="0"/>
              <a:t>.</a:t>
            </a:r>
          </a:p>
          <a:p>
            <a:pPr algn="l" eaLnBrk="1" hangingPunct="1">
              <a:lnSpc>
                <a:spcPct val="80000"/>
              </a:lnSpc>
            </a:pPr>
            <a:endParaRPr lang="el-GR" altLang="el-GR" dirty="0" smtClean="0"/>
          </a:p>
          <a:p>
            <a:pPr algn="l" eaLnBrk="1" hangingPunct="1">
              <a:lnSpc>
                <a:spcPct val="80000"/>
              </a:lnSpc>
            </a:pPr>
            <a:endParaRPr lang="en-GB" altLang="el-GR" u="sng" dirty="0" smtClean="0"/>
          </a:p>
        </p:txBody>
      </p:sp>
    </p:spTree>
    <p:extLst>
      <p:ext uri="{BB962C8B-B14F-4D97-AF65-F5344CB8AC3E}">
        <p14:creationId xmlns:p14="http://schemas.microsoft.com/office/powerpoint/2010/main" val="3641171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l-GR" altLang="el-GR" sz="3200" dirty="0" smtClean="0"/>
              <a:t>ΕΠΙΚΥΡΩΣΗ / ΕΠΑΛΗΘΕΥΣΗ ΑΝΑΛΥΤΙΚΩΝ ΜΕΘΟΔΩΝ</a:t>
            </a:r>
            <a:r>
              <a:rPr lang="en-US" altLang="el-GR" sz="3200" dirty="0" smtClean="0"/>
              <a:t> – </a:t>
            </a:r>
            <a:r>
              <a:rPr lang="el-GR" altLang="el-GR" sz="3200" dirty="0" smtClean="0"/>
              <a:t>ΟΡΙΣΜΟΙ (1)</a:t>
            </a:r>
            <a:endParaRPr lang="en-GB" altLang="el-GR" sz="3200" dirty="0" smtClean="0"/>
          </a:p>
        </p:txBody>
      </p:sp>
      <p:sp>
        <p:nvSpPr>
          <p:cNvPr id="47107" name="Rectangle 3"/>
          <p:cNvSpPr>
            <a:spLocks noGrp="1" noChangeArrowheads="1"/>
          </p:cNvSpPr>
          <p:nvPr>
            <p:ph idx="1"/>
          </p:nvPr>
        </p:nvSpPr>
        <p:spPr/>
        <p:txBody>
          <a:bodyPr/>
          <a:lstStyle/>
          <a:p>
            <a:pPr marL="0" indent="0" algn="l" eaLnBrk="1" hangingPunct="1">
              <a:lnSpc>
                <a:spcPct val="80000"/>
              </a:lnSpc>
              <a:buNone/>
            </a:pPr>
            <a:r>
              <a:rPr lang="el-GR" altLang="el-GR" b="1" dirty="0" smtClean="0"/>
              <a:t>Επικύρωση (</a:t>
            </a:r>
            <a:r>
              <a:rPr lang="en-US" altLang="el-GR" b="1" dirty="0" smtClean="0"/>
              <a:t>Validation):</a:t>
            </a:r>
            <a:endParaRPr lang="el-GR" altLang="el-GR" dirty="0" smtClean="0"/>
          </a:p>
          <a:p>
            <a:pPr marL="0" indent="0" algn="l" eaLnBrk="1" hangingPunct="1">
              <a:lnSpc>
                <a:spcPct val="80000"/>
              </a:lnSpc>
              <a:buNone/>
            </a:pPr>
            <a:r>
              <a:rPr lang="el-GR" altLang="el-GR" dirty="0" smtClean="0"/>
              <a:t>Αξιολόγηση των χαρακτηριστικών ποιότητας της μεθόδου μέσω πειραματικής τεκμηρίωσης και η εξέταση της ανταπόκρισής της προς </a:t>
            </a:r>
            <a:r>
              <a:rPr lang="el-GR" altLang="el-GR" b="1" dirty="0" smtClean="0"/>
              <a:t>προδιαγραφές (</a:t>
            </a:r>
            <a:r>
              <a:rPr lang="en-US" altLang="el-GR" b="1" dirty="0" smtClean="0"/>
              <a:t>specifications) </a:t>
            </a:r>
            <a:r>
              <a:rPr lang="el-GR" altLang="el-GR" dirty="0" smtClean="0"/>
              <a:t>για να αποδειχθεί ότι είναι κατάλληλη για τον σκοπό για τον οποίο προορίζεται (</a:t>
            </a:r>
            <a:r>
              <a:rPr lang="en-US" altLang="el-GR" b="1" dirty="0" smtClean="0"/>
              <a:t>fitness for purpose</a:t>
            </a:r>
            <a:r>
              <a:rPr lang="en-US" altLang="el-GR" dirty="0" smtClean="0"/>
              <a:t>).</a:t>
            </a:r>
          </a:p>
          <a:p>
            <a:pPr marL="0" indent="0" algn="l" eaLnBrk="1" hangingPunct="1">
              <a:lnSpc>
                <a:spcPct val="80000"/>
              </a:lnSpc>
              <a:buNone/>
            </a:pPr>
            <a:endParaRPr lang="en-US" altLang="el-GR" dirty="0" smtClean="0"/>
          </a:p>
          <a:p>
            <a:pPr marL="0" indent="0" algn="l" eaLnBrk="1" hangingPunct="1">
              <a:lnSpc>
                <a:spcPct val="80000"/>
              </a:lnSpc>
              <a:buNone/>
            </a:pPr>
            <a:r>
              <a:rPr lang="el-GR" altLang="el-GR" sz="2000" dirty="0" smtClean="0"/>
              <a:t>.</a:t>
            </a:r>
            <a:endParaRPr lang="en-US" altLang="el-GR" sz="2000" b="1" dirty="0" smtClean="0"/>
          </a:p>
          <a:p>
            <a:pPr marL="609600" indent="-609600" algn="l" eaLnBrk="1" hangingPunct="1">
              <a:lnSpc>
                <a:spcPct val="80000"/>
              </a:lnSpc>
            </a:pPr>
            <a:endParaRPr lang="en-US" altLang="el-GR" sz="2000" b="1" dirty="0" smtClean="0"/>
          </a:p>
          <a:p>
            <a:pPr marL="800100" lvl="1" algn="l" eaLnBrk="1" hangingPunct="1">
              <a:lnSpc>
                <a:spcPct val="80000"/>
              </a:lnSpc>
              <a:buFontTx/>
              <a:buChar char="-"/>
            </a:pPr>
            <a:endParaRPr lang="el-GR" altLang="el-GR" sz="2400" b="1" dirty="0" smtClean="0"/>
          </a:p>
        </p:txBody>
      </p:sp>
    </p:spTree>
    <p:extLst>
      <p:ext uri="{BB962C8B-B14F-4D97-AF65-F5344CB8AC3E}">
        <p14:creationId xmlns:p14="http://schemas.microsoft.com/office/powerpoint/2010/main" val="722275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l-GR" altLang="el-GR" sz="3200" dirty="0" smtClean="0"/>
              <a:t>ΕΠΙΚΥΡΩΣΗ / ΕΠΑΛΗΘΕΥΣΗ ΑΝΑΛΥΤΙΚΩΝ ΜΕΘΟΔΩΝ</a:t>
            </a:r>
            <a:r>
              <a:rPr lang="en-US" altLang="el-GR" sz="3200" dirty="0" smtClean="0"/>
              <a:t> - </a:t>
            </a:r>
            <a:r>
              <a:rPr lang="el-GR" altLang="el-GR" sz="3200" dirty="0" smtClean="0"/>
              <a:t>ΟΡΙΣΜΟΙ (2)</a:t>
            </a:r>
            <a:endParaRPr lang="en-GB" altLang="el-GR" sz="3200" dirty="0" smtClean="0"/>
          </a:p>
        </p:txBody>
      </p:sp>
      <p:sp>
        <p:nvSpPr>
          <p:cNvPr id="48131" name="Rectangle 3"/>
          <p:cNvSpPr>
            <a:spLocks noGrp="1" noChangeArrowheads="1"/>
          </p:cNvSpPr>
          <p:nvPr>
            <p:ph idx="1"/>
          </p:nvPr>
        </p:nvSpPr>
        <p:spPr/>
        <p:txBody>
          <a:bodyPr/>
          <a:lstStyle/>
          <a:p>
            <a:pPr marL="0" indent="0" algn="l" eaLnBrk="1" hangingPunct="1">
              <a:buNone/>
            </a:pPr>
            <a:r>
              <a:rPr lang="el-GR" altLang="el-GR" b="1" dirty="0" smtClean="0"/>
              <a:t>Επαλήθευση (</a:t>
            </a:r>
            <a:r>
              <a:rPr lang="en-US" altLang="el-GR" b="1" dirty="0" smtClean="0"/>
              <a:t>Verification): </a:t>
            </a:r>
            <a:endParaRPr lang="el-GR" altLang="el-GR" b="1" dirty="0" smtClean="0"/>
          </a:p>
          <a:p>
            <a:pPr marL="0" indent="0" algn="l" eaLnBrk="1" hangingPunct="1">
              <a:buNone/>
            </a:pPr>
            <a:r>
              <a:rPr lang="el-GR" altLang="el-GR" dirty="0" smtClean="0"/>
              <a:t>Επιβεβαίωση μέσω πειραματικής τεκμηρίωσης ότι μια επικυρωμένη μέθοδος με συγκεκριμένα χαρακτηριστικά ποιότητας και χαρακτηριζόμενη ως κατάλληλη για τον σκοπό για τον οποίο αναπτύχθηκε, εφαρμοζόμενη στο Εργαστήριο εξακολουθεί να ανταποκρίνεται προς τις απαιτούμενες προδιαγραφές.</a:t>
            </a:r>
            <a:endParaRPr lang="en-US" altLang="el-GR" b="1" dirty="0" smtClean="0"/>
          </a:p>
          <a:p>
            <a:pPr marL="609600" indent="-609600" algn="l" eaLnBrk="1" hangingPunct="1"/>
            <a:endParaRPr lang="en-US" altLang="el-GR" b="1" dirty="0" smtClean="0"/>
          </a:p>
          <a:p>
            <a:pPr marL="800100" lvl="1" algn="l" eaLnBrk="1" hangingPunct="1">
              <a:buFontTx/>
              <a:buChar char="-"/>
            </a:pPr>
            <a:endParaRPr lang="el-GR" altLang="el-GR" sz="3200" b="1" dirty="0" smtClean="0"/>
          </a:p>
        </p:txBody>
      </p:sp>
    </p:spTree>
    <p:extLst>
      <p:ext uri="{BB962C8B-B14F-4D97-AF65-F5344CB8AC3E}">
        <p14:creationId xmlns:p14="http://schemas.microsoft.com/office/powerpoint/2010/main" val="1655797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l-GR" altLang="el-GR" sz="2000" dirty="0" smtClean="0"/>
              <a:t>ΑΠΑΙΤΗΣΕΙΣ  ΠΡΟΤΥΠΟΥ </a:t>
            </a:r>
            <a:r>
              <a:rPr lang="en-US" altLang="el-GR" sz="2000" dirty="0" smtClean="0"/>
              <a:t>EN/ISO/IEC 17025</a:t>
            </a:r>
            <a:br>
              <a:rPr lang="en-US" altLang="el-GR" sz="2000" dirty="0" smtClean="0"/>
            </a:br>
            <a:r>
              <a:rPr lang="en-US" altLang="el-GR" sz="2000" dirty="0" smtClean="0"/>
              <a:t>(</a:t>
            </a:r>
            <a:r>
              <a:rPr lang="el-GR" altLang="el-GR" sz="2000" dirty="0" smtClean="0"/>
              <a:t>Γενικές Απαιτήσεις για την Ικανότητα των </a:t>
            </a:r>
            <a:r>
              <a:rPr lang="el-GR" altLang="el-GR" sz="2000" dirty="0" err="1" smtClean="0"/>
              <a:t>ΕργαστηρίωνΔοκιμών</a:t>
            </a:r>
            <a:r>
              <a:rPr lang="el-GR" altLang="el-GR" sz="2000" dirty="0" smtClean="0"/>
              <a:t> και Διακριβώσεων)</a:t>
            </a:r>
            <a:br>
              <a:rPr lang="el-GR" altLang="el-GR" sz="2000" dirty="0" smtClean="0"/>
            </a:br>
            <a:r>
              <a:rPr lang="el-GR" altLang="el-GR" sz="2000" dirty="0" smtClean="0"/>
              <a:t>ΜΕΘΟΔΟΙ ΔΟΚΙΜΩΝ (</a:t>
            </a:r>
            <a:r>
              <a:rPr lang="el-GR" altLang="el-GR" sz="2000" dirty="0" smtClean="0">
                <a:cs typeface="Times New Roman" panose="02020603050405020304" pitchFamily="18" charset="0"/>
              </a:rPr>
              <a:t>§</a:t>
            </a:r>
            <a:r>
              <a:rPr lang="el-GR" altLang="el-GR" sz="2000" dirty="0" smtClean="0"/>
              <a:t> 5.4.1)</a:t>
            </a:r>
            <a:endParaRPr lang="en-GB" altLang="el-GR" sz="2000" dirty="0" smtClean="0"/>
          </a:p>
        </p:txBody>
      </p:sp>
      <p:sp>
        <p:nvSpPr>
          <p:cNvPr id="49155" name="Rectangle 3"/>
          <p:cNvSpPr>
            <a:spLocks noGrp="1" noChangeArrowheads="1"/>
          </p:cNvSpPr>
          <p:nvPr>
            <p:ph idx="1"/>
          </p:nvPr>
        </p:nvSpPr>
        <p:spPr/>
        <p:txBody>
          <a:bodyPr/>
          <a:lstStyle/>
          <a:p>
            <a:r>
              <a:rPr lang="el-GR" altLang="el-GR" dirty="0" smtClean="0"/>
              <a:t>Το Εργαστήριο πρέπει να χρησιμοποιεί </a:t>
            </a:r>
            <a:r>
              <a:rPr lang="el-GR" altLang="el-GR" u="sng" dirty="0" smtClean="0"/>
              <a:t>κατάλληλες μεθόδους και διαδικασίες</a:t>
            </a:r>
            <a:r>
              <a:rPr lang="el-GR" altLang="el-GR" dirty="0" smtClean="0"/>
              <a:t> για όλες τις δοκιμές που εμπίπτουν στο αντικείμενό του.</a:t>
            </a:r>
          </a:p>
          <a:p>
            <a:r>
              <a:rPr lang="el-GR" altLang="el-GR" dirty="0" smtClean="0"/>
              <a:t>Αποκλίσεις από τις μεθόδους δοκιμών επιτρέπονται μόνο εάν η απόκλιση έχει τεκμηριωθεί, έχει αιτιολογηθεί, έχει εγκριθεί αρμοδίως και έχει γίνει αποδεκτή από τον «πελάτη».</a:t>
            </a:r>
          </a:p>
          <a:p>
            <a:pPr marL="609600" indent="-609600" algn="l" eaLnBrk="1" hangingPunct="1">
              <a:buFontTx/>
              <a:buChar char="-"/>
            </a:pPr>
            <a:endParaRPr lang="el-GR" altLang="el-GR" dirty="0" smtClean="0"/>
          </a:p>
          <a:p>
            <a:pPr marL="609600" indent="-609600" algn="l" eaLnBrk="1" hangingPunct="1">
              <a:buFontTx/>
              <a:buChar char="-"/>
            </a:pPr>
            <a:endParaRPr lang="en-US" altLang="el-GR" sz="24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3063020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l-GR" altLang="el-GR" sz="2000" dirty="0" smtClean="0"/>
              <a:t>ΑΠΑΙΤΗΣΕΙΣ  ΠΡΟΤΥΠΟΥ </a:t>
            </a:r>
            <a:r>
              <a:rPr lang="en-US" altLang="el-GR" sz="2000" dirty="0" smtClean="0"/>
              <a:t>EN/ISO/IEC 17025</a:t>
            </a:r>
            <a:br>
              <a:rPr lang="en-US" altLang="el-GR" sz="2000" dirty="0" smtClean="0"/>
            </a:br>
            <a:r>
              <a:rPr lang="en-US" altLang="el-GR" sz="2000" dirty="0" smtClean="0"/>
              <a:t>(</a:t>
            </a:r>
            <a:r>
              <a:rPr lang="el-GR" altLang="el-GR" sz="2000" dirty="0" smtClean="0"/>
              <a:t>Γενικές Απαιτήσεις για την Ικανότητα των </a:t>
            </a:r>
            <a:r>
              <a:rPr lang="el-GR" altLang="el-GR" sz="2000" dirty="0" err="1" smtClean="0"/>
              <a:t>ΕργαστηρίωνΔοκιμών</a:t>
            </a:r>
            <a:r>
              <a:rPr lang="el-GR" altLang="el-GR" sz="2000" dirty="0" smtClean="0"/>
              <a:t> και Διακριβώσεων)</a:t>
            </a:r>
            <a:br>
              <a:rPr lang="el-GR" altLang="el-GR" sz="2000" dirty="0" smtClean="0"/>
            </a:br>
            <a:r>
              <a:rPr lang="el-GR" altLang="el-GR" sz="2000" dirty="0" smtClean="0"/>
              <a:t>ΜΕΘΟΔΟΙ ΔΟΚΙΜΩΝ (</a:t>
            </a:r>
            <a:r>
              <a:rPr lang="el-GR" altLang="el-GR" sz="2000" dirty="0" smtClean="0">
                <a:cs typeface="Times New Roman" panose="02020603050405020304" pitchFamily="18" charset="0"/>
              </a:rPr>
              <a:t>§</a:t>
            </a:r>
            <a:r>
              <a:rPr lang="el-GR" altLang="el-GR" sz="2000" dirty="0" smtClean="0"/>
              <a:t> 5.4.1)</a:t>
            </a:r>
            <a:endParaRPr lang="en-GB" altLang="el-GR" sz="2000" dirty="0" smtClean="0"/>
          </a:p>
        </p:txBody>
      </p:sp>
      <p:sp>
        <p:nvSpPr>
          <p:cNvPr id="50179" name="Rectangle 3"/>
          <p:cNvSpPr>
            <a:spLocks noGrp="1" noChangeArrowheads="1"/>
          </p:cNvSpPr>
          <p:nvPr>
            <p:ph idx="1"/>
          </p:nvPr>
        </p:nvSpPr>
        <p:spPr/>
        <p:txBody>
          <a:bodyPr/>
          <a:lstStyle/>
          <a:p>
            <a:r>
              <a:rPr lang="el-GR" altLang="el-GR" sz="2200" dirty="0" smtClean="0"/>
              <a:t>Το Εργαστήριο πρέπει να διαθέτει οδηγίες για την εκτέλεση κάθε μεθόδου.</a:t>
            </a:r>
          </a:p>
          <a:p>
            <a:r>
              <a:rPr lang="el-GR" altLang="el-GR" sz="2200" dirty="0" smtClean="0"/>
              <a:t>Διεθνή, περιφερειακά ή εθνικά πρότυπα ή άλλες αναγνωρισμένες προδιαγραφές που περιέχουν επαρκείς και περιεκτικές πληροφορίες για τον τρόπο εκτέλεσης των δοκιμών δεν </a:t>
            </a:r>
            <a:r>
              <a:rPr lang="el-GR" altLang="el-GR" sz="2200" dirty="0" smtClean="0"/>
              <a:t>χρειάζονται </a:t>
            </a:r>
            <a:r>
              <a:rPr lang="el-GR" altLang="el-GR" sz="2200" dirty="0" smtClean="0"/>
              <a:t>να συμπληρώνονται ή να ξαναγράφονται ως εσωτερικές διαδικασίες, με την προϋπόθεση ότι τα πρότυπα είναι γραμμένα με τρόπο που να μπορούν να χρησιμοποιηθούν όπως έχουν εκδοθεί από το προσωπικό λειτουργίας ενός Εργαστηρίου.</a:t>
            </a:r>
          </a:p>
          <a:p>
            <a:r>
              <a:rPr lang="el-GR" altLang="el-GR" sz="2200" dirty="0" smtClean="0"/>
              <a:t>Μπορεί να απαιτηθεί η παροχή πρόσθετης τεκμηρίωσης στην περίπτωση προαιρετικών βημάτων στη μέθοδο ή πρόσθετων λεπτομερειών.</a:t>
            </a:r>
          </a:p>
          <a:p>
            <a:pPr marL="609600" indent="-609600" algn="l" eaLnBrk="1" hangingPunct="1">
              <a:buFontTx/>
              <a:buChar char="-"/>
            </a:pPr>
            <a:endParaRPr lang="el-GR" altLang="el-GR" sz="2400" dirty="0" smtClean="0"/>
          </a:p>
          <a:p>
            <a:pPr marL="609600" indent="-609600" algn="l" eaLnBrk="1" hangingPunct="1">
              <a:buFontTx/>
              <a:buChar char="-"/>
            </a:pPr>
            <a:endParaRPr lang="el-GR" altLang="el-GR" sz="2000" dirty="0" smtClean="0"/>
          </a:p>
          <a:p>
            <a:pPr marL="609600" indent="-609600" algn="l" eaLnBrk="1" hangingPunct="1">
              <a:buFontTx/>
              <a:buChar char="-"/>
            </a:pPr>
            <a:endParaRPr lang="en-US" altLang="el-GR" sz="2000" b="1" dirty="0" smtClean="0"/>
          </a:p>
          <a:p>
            <a:pPr marL="800100" lvl="1" algn="l" eaLnBrk="1" hangingPunct="1">
              <a:buFontTx/>
              <a:buChar char="-"/>
            </a:pPr>
            <a:endParaRPr lang="el-GR" altLang="el-GR" sz="2000" b="1" dirty="0" smtClean="0"/>
          </a:p>
        </p:txBody>
      </p:sp>
    </p:spTree>
    <p:extLst>
      <p:ext uri="{BB962C8B-B14F-4D97-AF65-F5344CB8AC3E}">
        <p14:creationId xmlns:p14="http://schemas.microsoft.com/office/powerpoint/2010/main" val="2727640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ΕΠΙΛΟΓΗ ΜΕΘΟΔΩΝ  (</a:t>
            </a:r>
            <a:r>
              <a:rPr lang="el-GR" altLang="el-GR" sz="3200" dirty="0" smtClean="0">
                <a:cs typeface="Times New Roman" panose="02020603050405020304" pitchFamily="18" charset="0"/>
              </a:rPr>
              <a:t>§</a:t>
            </a:r>
            <a:r>
              <a:rPr lang="el-GR" altLang="el-GR" sz="3200" dirty="0" smtClean="0"/>
              <a:t> 5.4.2) (1)</a:t>
            </a:r>
            <a:endParaRPr lang="en-GB" altLang="el-GR" sz="3200" dirty="0" smtClean="0"/>
          </a:p>
        </p:txBody>
      </p:sp>
      <p:sp>
        <p:nvSpPr>
          <p:cNvPr id="51203" name="Rectangle 3"/>
          <p:cNvSpPr>
            <a:spLocks noGrp="1" noChangeArrowheads="1"/>
          </p:cNvSpPr>
          <p:nvPr>
            <p:ph idx="1"/>
          </p:nvPr>
        </p:nvSpPr>
        <p:spPr/>
        <p:txBody>
          <a:bodyPr/>
          <a:lstStyle/>
          <a:p>
            <a:r>
              <a:rPr lang="el-GR" altLang="el-GR" dirty="0" smtClean="0"/>
              <a:t>Το Εργαστήριο πρέπει να χρησιμοποιεί </a:t>
            </a:r>
            <a:r>
              <a:rPr lang="el-GR" altLang="el-GR" dirty="0" smtClean="0"/>
              <a:t>μεθόδους </a:t>
            </a:r>
            <a:r>
              <a:rPr lang="el-GR" altLang="el-GR" dirty="0" smtClean="0"/>
              <a:t>δοκιμών οι οποίες ικανοποιούν τον «πελάτη» και είναι </a:t>
            </a:r>
            <a:r>
              <a:rPr lang="el-GR" altLang="el-GR" u="sng" dirty="0" smtClean="0"/>
              <a:t>κατάλληλες για τις δοκιμές που αυτό αναλαμβάνει</a:t>
            </a:r>
            <a:r>
              <a:rPr lang="el-GR" altLang="el-GR" dirty="0" smtClean="0"/>
              <a:t>.</a:t>
            </a:r>
          </a:p>
          <a:p>
            <a:r>
              <a:rPr lang="el-GR" altLang="el-GR" dirty="0" smtClean="0"/>
              <a:t>Πρέπει κατά προτίμηση να χρησιμοποιούνται μέθοδοι δημοσιευμένες σε διεθνή, περιφερειακά ή εθνικά πρότυπα.</a:t>
            </a:r>
            <a:endParaRPr lang="el-GR" altLang="el-GR" b="1" dirty="0" smtClean="0"/>
          </a:p>
          <a:p>
            <a:pPr marL="609600" indent="-609600" algn="l" eaLnBrk="1" hangingPunct="1">
              <a:buFontTx/>
              <a:buChar char="-"/>
            </a:pPr>
            <a:endParaRPr lang="el-GR" altLang="el-GR" sz="2400" b="1" dirty="0" smtClean="0"/>
          </a:p>
          <a:p>
            <a:pPr marL="609600" indent="-609600" algn="l" eaLnBrk="1" hangingPunct="1">
              <a:buFontTx/>
              <a:buChar char="-"/>
            </a:pPr>
            <a:endParaRPr lang="el-GR" altLang="el-GR" sz="2400" b="1" dirty="0" smtClean="0"/>
          </a:p>
          <a:p>
            <a:pPr marL="609600" indent="-609600" algn="l" eaLnBrk="1" hangingPunct="1">
              <a:buFontTx/>
              <a:buChar char="-"/>
            </a:pPr>
            <a:endParaRPr lang="en-US" altLang="el-GR" sz="14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4149900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ΕΠΙΛΟΓΗ ΜΕΘΟΔΩΝ  (</a:t>
            </a:r>
            <a:r>
              <a:rPr lang="el-GR" altLang="el-GR" sz="3200" dirty="0" smtClean="0">
                <a:cs typeface="Times New Roman" panose="02020603050405020304" pitchFamily="18" charset="0"/>
              </a:rPr>
              <a:t>§</a:t>
            </a:r>
            <a:r>
              <a:rPr lang="el-GR" altLang="el-GR" sz="3200" dirty="0" smtClean="0"/>
              <a:t> 5.4.2) (2)</a:t>
            </a:r>
            <a:endParaRPr lang="en-GB" altLang="el-GR" sz="3200" dirty="0" smtClean="0"/>
          </a:p>
        </p:txBody>
      </p:sp>
      <p:sp>
        <p:nvSpPr>
          <p:cNvPr id="52227" name="Rectangle 3"/>
          <p:cNvSpPr>
            <a:spLocks noGrp="1" noChangeArrowheads="1"/>
          </p:cNvSpPr>
          <p:nvPr>
            <p:ph idx="1"/>
          </p:nvPr>
        </p:nvSpPr>
        <p:spPr/>
        <p:txBody>
          <a:bodyPr/>
          <a:lstStyle/>
          <a:p>
            <a:r>
              <a:rPr lang="el-GR" altLang="el-GR" dirty="0" smtClean="0"/>
              <a:t>Το Εργαστήριο πρέπει να εξασφαλίζει ότι χρησιμοποιεί την τελευταία έγκυρη έκδοση του προτύπου , εκτός εάν αυτό δεν ενδείκνυται ή είναι αδύνατο.</a:t>
            </a:r>
          </a:p>
          <a:p>
            <a:r>
              <a:rPr lang="el-GR" altLang="el-GR" dirty="0" smtClean="0"/>
              <a:t>Όπου χρειάζεται, το πρότυπο πρέπει να συμπληρώνεται με πρόσθετες λεπτομέρειες, ώστε να εξασφαλίζεται  η συνεπής εφαρμογή του.</a:t>
            </a:r>
          </a:p>
          <a:p>
            <a:pPr marL="609600" indent="-609600" algn="l" eaLnBrk="1" hangingPunct="1"/>
            <a:endParaRPr lang="el-GR" altLang="el-GR" dirty="0" smtClean="0"/>
          </a:p>
          <a:p>
            <a:pPr marL="609600" indent="-609600" algn="l" eaLnBrk="1" hangingPunct="1">
              <a:buFontTx/>
              <a:buChar char="-"/>
            </a:pPr>
            <a:endParaRPr lang="el-GR" altLang="el-GR" sz="2400" b="1" dirty="0" smtClean="0"/>
          </a:p>
          <a:p>
            <a:pPr marL="609600" indent="-609600" algn="l" eaLnBrk="1" hangingPunct="1">
              <a:buFontTx/>
              <a:buChar char="-"/>
            </a:pPr>
            <a:endParaRPr lang="el-GR" altLang="el-GR" sz="2400" b="1" dirty="0" smtClean="0"/>
          </a:p>
          <a:p>
            <a:pPr marL="609600" indent="-609600" algn="l" eaLnBrk="1" hangingPunct="1">
              <a:buFontTx/>
              <a:buChar char="-"/>
            </a:pPr>
            <a:endParaRPr lang="el-GR" altLang="el-GR" sz="1400" b="1" dirty="0" smtClean="0"/>
          </a:p>
          <a:p>
            <a:pPr marL="609600" indent="-609600" algn="l" eaLnBrk="1" hangingPunct="1">
              <a:buFontTx/>
              <a:buChar char="-"/>
            </a:pPr>
            <a:endParaRPr lang="en-US" altLang="el-GR" sz="14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8475269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ΕΠΙΛΟΓΗ ΜΕΘΟΔΩΝ  (</a:t>
            </a:r>
            <a:r>
              <a:rPr lang="el-GR" altLang="el-GR" sz="3200" dirty="0" smtClean="0">
                <a:cs typeface="Times New Roman" panose="02020603050405020304" pitchFamily="18" charset="0"/>
              </a:rPr>
              <a:t>§</a:t>
            </a:r>
            <a:r>
              <a:rPr lang="el-GR" altLang="el-GR" sz="3200" dirty="0" smtClean="0"/>
              <a:t> 5.4.2) (3)</a:t>
            </a:r>
            <a:endParaRPr lang="en-GB" altLang="el-GR" sz="3200" dirty="0" smtClean="0"/>
          </a:p>
        </p:txBody>
      </p:sp>
      <p:sp>
        <p:nvSpPr>
          <p:cNvPr id="53251" name="Rectangle 3"/>
          <p:cNvSpPr>
            <a:spLocks noGrp="1" noChangeArrowheads="1"/>
          </p:cNvSpPr>
          <p:nvPr>
            <p:ph idx="1"/>
          </p:nvPr>
        </p:nvSpPr>
        <p:spPr/>
        <p:txBody>
          <a:bodyPr/>
          <a:lstStyle/>
          <a:p>
            <a:pPr marL="0" indent="0" algn="l" eaLnBrk="1" hangingPunct="1">
              <a:buNone/>
            </a:pPr>
            <a:r>
              <a:rPr lang="el-GR" altLang="el-GR" sz="2400" dirty="0" smtClean="0"/>
              <a:t>Όταν ο «πελάτης» δεν καθορίζει τη μέθοδο, το Εργαστήριο επιλέγει ενδεδειγμένες μεθόδους: </a:t>
            </a:r>
          </a:p>
          <a:p>
            <a:pPr marL="857250" lvl="1" indent="-342900"/>
            <a:r>
              <a:rPr lang="el-GR" altLang="el-GR" sz="2400" dirty="0" smtClean="0"/>
              <a:t>Δημοσιευμένες σε διεθνή, περιφερειακά, τοπικά ή εθνικά πρότυπα</a:t>
            </a:r>
          </a:p>
          <a:p>
            <a:pPr marL="857250" lvl="1" indent="-342900"/>
            <a:r>
              <a:rPr lang="el-GR" altLang="el-GR" sz="2400" dirty="0" smtClean="0"/>
              <a:t>Δημοσιευμένες από αναγνωρισμένους τεχνικούς οργανισμούς.</a:t>
            </a:r>
          </a:p>
          <a:p>
            <a:pPr marL="857250" lvl="1" indent="-342900"/>
            <a:r>
              <a:rPr lang="el-GR" altLang="el-GR" sz="2400" dirty="0" smtClean="0"/>
              <a:t>Δημοσιευμένες σε επιστημονικά κείμενα ή περιοδικά</a:t>
            </a:r>
          </a:p>
          <a:p>
            <a:pPr marL="857250" lvl="1" indent="-342900"/>
            <a:r>
              <a:rPr lang="el-GR" altLang="el-GR" sz="2400" dirty="0" smtClean="0"/>
              <a:t>Καθοριζόμενες από τον κατασκευαστή του εξοπλισμού</a:t>
            </a:r>
          </a:p>
          <a:p>
            <a:pPr marL="857250" lvl="1" indent="-342900"/>
            <a:r>
              <a:rPr lang="el-GR" altLang="el-GR" sz="2400" dirty="0" smtClean="0"/>
              <a:t>Αναπτυγμένες ή υιοθετημένες από το Εργαστήριο (Εσωτερικές , </a:t>
            </a:r>
            <a:r>
              <a:rPr lang="en-US" altLang="el-GR" sz="2400" dirty="0" smtClean="0"/>
              <a:t>In House) (</a:t>
            </a:r>
            <a:r>
              <a:rPr lang="el-GR" altLang="el-GR" sz="2400" b="1" dirty="0" smtClean="0"/>
              <a:t>ΕΠΙΚΥΡΩΜΕΝΕΣ).</a:t>
            </a:r>
          </a:p>
          <a:p>
            <a:pPr marL="609600" indent="-609600" algn="l" eaLnBrk="1" hangingPunct="1">
              <a:buFontTx/>
              <a:buChar char="-"/>
            </a:pPr>
            <a:endParaRPr lang="el-GR" altLang="el-GR" sz="2400" b="1" dirty="0" smtClean="0"/>
          </a:p>
          <a:p>
            <a:pPr marL="609600" indent="-609600" algn="l" eaLnBrk="1" hangingPunct="1">
              <a:buFontTx/>
              <a:buChar char="-"/>
            </a:pPr>
            <a:endParaRPr lang="el-GR" altLang="el-GR" sz="2400" b="1" dirty="0" smtClean="0"/>
          </a:p>
          <a:p>
            <a:pPr marL="609600" indent="-609600" algn="l" eaLnBrk="1" hangingPunct="1">
              <a:buFontTx/>
              <a:buChar char="-"/>
            </a:pPr>
            <a:endParaRPr lang="en-US" altLang="el-GR" sz="2400" b="1" dirty="0" smtClean="0"/>
          </a:p>
          <a:p>
            <a:pPr marL="800100" lvl="1" algn="l" eaLnBrk="1" hangingPunct="1">
              <a:buFontTx/>
              <a:buChar char="-"/>
            </a:pPr>
            <a:endParaRPr lang="el-GR" altLang="el-GR" b="1" dirty="0" smtClean="0"/>
          </a:p>
        </p:txBody>
      </p:sp>
    </p:spTree>
    <p:extLst>
      <p:ext uri="{BB962C8B-B14F-4D97-AF65-F5344CB8AC3E}">
        <p14:creationId xmlns:p14="http://schemas.microsoft.com/office/powerpoint/2010/main" val="293089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ΕΠΙΛΟΓΗ ΜΕΘΟΔΩΝ  (</a:t>
            </a:r>
            <a:r>
              <a:rPr lang="el-GR" altLang="el-GR" sz="3200" dirty="0" smtClean="0">
                <a:cs typeface="Times New Roman" panose="02020603050405020304" pitchFamily="18" charset="0"/>
              </a:rPr>
              <a:t>§</a:t>
            </a:r>
            <a:r>
              <a:rPr lang="el-GR" altLang="el-GR" sz="3200" dirty="0" smtClean="0"/>
              <a:t> 5.4.2) (4)</a:t>
            </a:r>
            <a:endParaRPr lang="en-GB" altLang="el-GR" sz="3200" dirty="0" smtClean="0"/>
          </a:p>
        </p:txBody>
      </p:sp>
      <p:sp>
        <p:nvSpPr>
          <p:cNvPr id="54275" name="Rectangle 3"/>
          <p:cNvSpPr>
            <a:spLocks noGrp="1" noChangeArrowheads="1"/>
          </p:cNvSpPr>
          <p:nvPr>
            <p:ph idx="1"/>
          </p:nvPr>
        </p:nvSpPr>
        <p:spPr/>
        <p:txBody>
          <a:bodyPr/>
          <a:lstStyle/>
          <a:p>
            <a:r>
              <a:rPr lang="el-GR" altLang="el-GR" dirty="0" smtClean="0"/>
              <a:t>Ο «πελάτης» πρέπει να πληροφορείται τη μέθοδο που επιλέγεται.</a:t>
            </a:r>
          </a:p>
          <a:p>
            <a:r>
              <a:rPr lang="el-GR" altLang="el-GR" dirty="0" smtClean="0"/>
              <a:t>Το Εργαστήριο πρέπει να επιβεβαιώνει ότι μπορεί να εκτελεί ορθώς τις πρότυπες μεθόδους πριν τη διενέργεια των δοκιμών (ΕΠΑΛΗΘΕΥΣΗ)</a:t>
            </a:r>
          </a:p>
          <a:p>
            <a:r>
              <a:rPr lang="el-GR" altLang="el-GR" dirty="0" smtClean="0"/>
              <a:t>Όταν η πρότυπη μέθοδος αλλάζει η επαλήθευση πρέπει να επαναλαμβάνεται.</a:t>
            </a:r>
          </a:p>
          <a:p>
            <a:pPr marL="800100" lvl="1" algn="l" eaLnBrk="1" hangingPunct="1"/>
            <a:endParaRPr lang="el-GR" altLang="el-GR" sz="3200" dirty="0" smtClean="0"/>
          </a:p>
          <a:p>
            <a:pPr marL="609600" indent="-609600" algn="l" eaLnBrk="1" hangingPunct="1">
              <a:buFontTx/>
              <a:buChar char="-"/>
            </a:pPr>
            <a:endParaRPr lang="el-GR" altLang="el-GR" sz="2800" b="1" dirty="0" smtClean="0"/>
          </a:p>
          <a:p>
            <a:pPr marL="609600" indent="-609600" algn="l" eaLnBrk="1" hangingPunct="1">
              <a:buFontTx/>
              <a:buChar char="-"/>
            </a:pPr>
            <a:endParaRPr lang="el-GR" altLang="el-GR" sz="2800" b="1" dirty="0" smtClean="0"/>
          </a:p>
          <a:p>
            <a:pPr marL="609600" indent="-609600" algn="l" eaLnBrk="1" hangingPunct="1">
              <a:buFontTx/>
              <a:buChar char="-"/>
            </a:pPr>
            <a:endParaRPr lang="el-GR" altLang="el-GR" sz="2800" b="1" dirty="0" smtClean="0"/>
          </a:p>
          <a:p>
            <a:pPr marL="609600" indent="-609600" algn="l" eaLnBrk="1" hangingPunct="1">
              <a:buFontTx/>
              <a:buChar char="-"/>
            </a:pPr>
            <a:endParaRPr lang="en-US" altLang="el-GR" sz="2800" b="1" dirty="0" smtClean="0"/>
          </a:p>
          <a:p>
            <a:pPr marL="800100" lvl="1" algn="l" eaLnBrk="1" hangingPunct="1">
              <a:buFontTx/>
              <a:buChar char="-"/>
            </a:pPr>
            <a:endParaRPr lang="el-GR" altLang="el-GR" sz="3200" b="1" dirty="0" smtClean="0"/>
          </a:p>
        </p:txBody>
      </p:sp>
    </p:spTree>
    <p:extLst>
      <p:ext uri="{BB962C8B-B14F-4D97-AF65-F5344CB8AC3E}">
        <p14:creationId xmlns:p14="http://schemas.microsoft.com/office/powerpoint/2010/main" val="137623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l-GR" altLang="el-GR" sz="2800" dirty="0" smtClean="0"/>
              <a:t>ΑΠΑΙΤΗΣΕΙΣ  ΠΡΟΤΥΠΟΥ </a:t>
            </a:r>
            <a:r>
              <a:rPr lang="en-US" altLang="el-GR" sz="2800" dirty="0" smtClean="0"/>
              <a:t>EN/ISO/IEC 17025</a:t>
            </a:r>
            <a:br>
              <a:rPr lang="en-US" altLang="el-GR" sz="2800" dirty="0" smtClean="0"/>
            </a:br>
            <a:r>
              <a:rPr lang="el-GR" altLang="el-GR" sz="2800" dirty="0" smtClean="0"/>
              <a:t>ΜΕΘΟΔΟΙ ΠΟΥ ΑΝΑΠΤΥΣΣΟΝΤΑΙ ΑΠΟ ΤΟ ΕΡΓΑΣΤΗΡΙΟ (</a:t>
            </a:r>
            <a:r>
              <a:rPr lang="el-GR" altLang="el-GR" sz="2800" dirty="0" smtClean="0">
                <a:cs typeface="Times New Roman" panose="02020603050405020304" pitchFamily="18" charset="0"/>
              </a:rPr>
              <a:t>§</a:t>
            </a:r>
            <a:r>
              <a:rPr lang="el-GR" altLang="el-GR" sz="2800" dirty="0" smtClean="0"/>
              <a:t> 5.4.3)</a:t>
            </a:r>
            <a:endParaRPr lang="en-GB" altLang="el-GR" sz="2800" dirty="0" smtClean="0"/>
          </a:p>
        </p:txBody>
      </p:sp>
      <p:sp>
        <p:nvSpPr>
          <p:cNvPr id="55299" name="Rectangle 3"/>
          <p:cNvSpPr>
            <a:spLocks noGrp="1" noChangeArrowheads="1"/>
          </p:cNvSpPr>
          <p:nvPr>
            <p:ph idx="1"/>
          </p:nvPr>
        </p:nvSpPr>
        <p:spPr/>
        <p:txBody>
          <a:bodyPr/>
          <a:lstStyle/>
          <a:p>
            <a:pPr algn="l" eaLnBrk="1" hangingPunct="1">
              <a:buFont typeface="Arial" panose="020B0604020202020204" pitchFamily="34" charset="0"/>
              <a:buChar char="•"/>
            </a:pPr>
            <a:r>
              <a:rPr lang="el-GR" altLang="el-GR" dirty="0" smtClean="0"/>
              <a:t>Προσχεδιασμένη δραστηριότητα</a:t>
            </a:r>
          </a:p>
          <a:p>
            <a:pPr algn="l" eaLnBrk="1" hangingPunct="1">
              <a:buFont typeface="Arial" panose="020B0604020202020204" pitchFamily="34" charset="0"/>
              <a:buChar char="•"/>
            </a:pPr>
            <a:r>
              <a:rPr lang="el-GR" altLang="el-GR" dirty="0" smtClean="0"/>
              <a:t>Ανατίθεται σε προσωπικό αξιολογημένο ως κατάλληλο</a:t>
            </a:r>
          </a:p>
          <a:p>
            <a:pPr algn="l" eaLnBrk="1" hangingPunct="1">
              <a:buFont typeface="Arial" panose="020B0604020202020204" pitchFamily="34" charset="0"/>
              <a:buChar char="•"/>
            </a:pPr>
            <a:r>
              <a:rPr lang="el-GR" altLang="el-GR" dirty="0" smtClean="0"/>
              <a:t>Διάθεση κατάλληλων πόρων</a:t>
            </a:r>
          </a:p>
          <a:p>
            <a:pPr algn="l" eaLnBrk="1" hangingPunct="1">
              <a:buFont typeface="Arial" panose="020B0604020202020204" pitchFamily="34" charset="0"/>
              <a:buChar char="•"/>
            </a:pPr>
            <a:r>
              <a:rPr lang="el-GR" altLang="el-GR" dirty="0" smtClean="0"/>
              <a:t>Συνεχής ενημέρωση σχεδίου ανάπτυξης</a:t>
            </a:r>
          </a:p>
          <a:p>
            <a:pPr algn="l" eaLnBrk="1" hangingPunct="1">
              <a:buFont typeface="Arial" panose="020B0604020202020204" pitchFamily="34" charset="0"/>
              <a:buChar char="•"/>
            </a:pPr>
            <a:r>
              <a:rPr lang="el-GR" altLang="el-GR" dirty="0" smtClean="0"/>
              <a:t>Αποτελεσματική επικοινωνία όλου του εμπλεκόμενου προσωπικού.</a:t>
            </a:r>
          </a:p>
          <a:p>
            <a:pPr marL="800100" lvl="1" algn="l" eaLnBrk="1" hangingPunct="1"/>
            <a:endParaRPr lang="el-GR" altLang="el-GR" sz="3200" dirty="0" smtClean="0"/>
          </a:p>
          <a:p>
            <a:pPr marL="609600" indent="-609600" algn="l" eaLnBrk="1" hangingPunct="1">
              <a:buFontTx/>
              <a:buChar char="-"/>
            </a:pPr>
            <a:endParaRPr lang="el-GR" altLang="el-GR" sz="2000" b="1" dirty="0" smtClean="0"/>
          </a:p>
          <a:p>
            <a:pPr marL="609600" indent="-609600" algn="l" eaLnBrk="1" hangingPunct="1">
              <a:buFontTx/>
              <a:buChar char="-"/>
            </a:pPr>
            <a:endParaRPr lang="el-GR" altLang="el-GR" sz="2000" b="1" dirty="0" smtClean="0"/>
          </a:p>
          <a:p>
            <a:pPr marL="609600" indent="-609600" algn="l" eaLnBrk="1" hangingPunct="1">
              <a:buFontTx/>
              <a:buChar char="-"/>
            </a:pPr>
            <a:endParaRPr lang="el-GR" altLang="el-GR" sz="2000" b="1" dirty="0" smtClean="0"/>
          </a:p>
          <a:p>
            <a:pPr marL="609600" indent="-609600" algn="l" eaLnBrk="1" hangingPunct="1">
              <a:buFontTx/>
              <a:buChar char="-"/>
            </a:pPr>
            <a:endParaRPr lang="en-US" altLang="el-GR" sz="14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2031980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ΜΗ ΠΡΟΤΥΠΕΣ ΜΕΘΟΔΟΙ (</a:t>
            </a:r>
            <a:r>
              <a:rPr lang="el-GR" altLang="el-GR" sz="3200" dirty="0" smtClean="0">
                <a:cs typeface="Times New Roman" panose="02020603050405020304" pitchFamily="18" charset="0"/>
              </a:rPr>
              <a:t>§</a:t>
            </a:r>
            <a:r>
              <a:rPr lang="el-GR" altLang="el-GR" sz="3200" dirty="0" smtClean="0"/>
              <a:t> 5.4.4) (1)</a:t>
            </a:r>
            <a:endParaRPr lang="en-GB" altLang="el-GR" sz="3200" dirty="0" smtClean="0"/>
          </a:p>
        </p:txBody>
      </p:sp>
      <p:sp>
        <p:nvSpPr>
          <p:cNvPr id="56323" name="Rectangle 3"/>
          <p:cNvSpPr>
            <a:spLocks noGrp="1" noChangeArrowheads="1"/>
          </p:cNvSpPr>
          <p:nvPr>
            <p:ph idx="1"/>
          </p:nvPr>
        </p:nvSpPr>
        <p:spPr/>
        <p:txBody>
          <a:bodyPr/>
          <a:lstStyle/>
          <a:p>
            <a:r>
              <a:rPr lang="el-GR" altLang="el-GR" dirty="0" smtClean="0"/>
              <a:t>Συμφωνία με «πελάτη»</a:t>
            </a:r>
          </a:p>
          <a:p>
            <a:r>
              <a:rPr lang="el-GR" altLang="el-GR" dirty="0" smtClean="0"/>
              <a:t>Περιλαμβάνουν σαφή προδιαγραφή των απαιτήσεων του «πελάτη» και το σκοπό της δοκιμής.</a:t>
            </a:r>
          </a:p>
          <a:p>
            <a:r>
              <a:rPr lang="el-GR" altLang="el-GR" dirty="0" smtClean="0"/>
              <a:t>Οι αναπτυσσόμενες μέθοδοι πρέπει να ΕΠΙΚΥΡΩΝΟΝΤΑΙ κατάλληλα πριν από τη χρήση.</a:t>
            </a:r>
          </a:p>
          <a:p>
            <a:pPr marL="609600" indent="-609600" algn="l" eaLnBrk="1" hangingPunct="1">
              <a:buFontTx/>
              <a:buChar char="-"/>
            </a:pPr>
            <a:endParaRPr lang="el-GR" altLang="el-GR" sz="2800" b="1" dirty="0" smtClean="0"/>
          </a:p>
          <a:p>
            <a:pPr marL="609600" indent="-609600" algn="l" eaLnBrk="1" hangingPunct="1">
              <a:buFontTx/>
              <a:buChar char="-"/>
            </a:pPr>
            <a:endParaRPr lang="en-US" altLang="el-GR" sz="28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4084150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2</a:t>
            </a:r>
            <a:r>
              <a:rPr lang="en-US" altLang="el-GR" sz="4000" dirty="0" smtClean="0"/>
              <a:t>)</a:t>
            </a:r>
            <a:endParaRPr lang="en-GB" altLang="el-GR" sz="4000" dirty="0" smtClean="0"/>
          </a:p>
        </p:txBody>
      </p:sp>
      <p:sp>
        <p:nvSpPr>
          <p:cNvPr id="29699" name="Rectangle 3"/>
          <p:cNvSpPr>
            <a:spLocks noGrp="1" noChangeArrowheads="1"/>
          </p:cNvSpPr>
          <p:nvPr>
            <p:ph idx="1"/>
          </p:nvPr>
        </p:nvSpPr>
        <p:spPr>
          <a:xfrm>
            <a:off x="457200" y="1417638"/>
            <a:ext cx="8229600" cy="4891682"/>
          </a:xfrm>
        </p:spPr>
        <p:txBody>
          <a:bodyPr/>
          <a:lstStyle/>
          <a:p>
            <a:pPr marL="0" indent="0" algn="l" eaLnBrk="1" hangingPunct="1">
              <a:buNone/>
            </a:pPr>
            <a:r>
              <a:rPr lang="el-GR" altLang="el-GR" sz="2800" b="1" dirty="0" smtClean="0"/>
              <a:t>Αναλυτική Μέθοδος (</a:t>
            </a:r>
            <a:r>
              <a:rPr lang="en-US" altLang="el-GR" sz="2800" b="1" dirty="0" smtClean="0"/>
              <a:t>analytical method):</a:t>
            </a:r>
            <a:r>
              <a:rPr lang="en-US" altLang="el-GR" sz="2800" dirty="0" smtClean="0"/>
              <a:t> </a:t>
            </a:r>
            <a:r>
              <a:rPr lang="el-GR" altLang="el-GR" sz="2800" dirty="0" smtClean="0"/>
              <a:t>Χρησιμοποίηση μιας αναλυτικής τεχνικής για την επίλυση ενός </a:t>
            </a:r>
            <a:r>
              <a:rPr lang="el-GR" altLang="el-GR" sz="2800" u="sng" dirty="0" smtClean="0"/>
              <a:t>αναλυτικού προβλήματος</a:t>
            </a:r>
            <a:r>
              <a:rPr lang="el-GR" altLang="el-GR" sz="2800" dirty="0" smtClean="0"/>
              <a:t> (ποιοτικός ή/και ποσοτικός προσδιορισμός μιας </a:t>
            </a:r>
            <a:r>
              <a:rPr lang="el-GR" altLang="el-GR" sz="2800" u="sng" dirty="0" smtClean="0"/>
              <a:t>συγκεκριμένης ουσίας ή ομάδας ουσιών σε συγκεκριμένο δείγμα. </a:t>
            </a:r>
            <a:endParaRPr lang="el-GR" altLang="el-GR" sz="2800" dirty="0" smtClean="0"/>
          </a:p>
          <a:p>
            <a:pPr marL="0" indent="0" algn="l" eaLnBrk="1" hangingPunct="1">
              <a:buNone/>
            </a:pPr>
            <a:r>
              <a:rPr lang="el-GR" altLang="el-GR" sz="2800" u="sng" dirty="0" smtClean="0"/>
              <a:t>Παραδείγματα:</a:t>
            </a:r>
            <a:r>
              <a:rPr lang="el-GR" altLang="el-GR" sz="2800" dirty="0" smtClean="0"/>
              <a:t> Ταυτοποίηση </a:t>
            </a:r>
            <a:r>
              <a:rPr lang="el-GR" altLang="el-GR" sz="2800" dirty="0" err="1" smtClean="0"/>
              <a:t>διγιτοξίνης</a:t>
            </a:r>
            <a:r>
              <a:rPr lang="el-GR" altLang="el-GR" sz="2800" dirty="0" smtClean="0"/>
              <a:t> σε πρώτη ύλη με </a:t>
            </a:r>
            <a:r>
              <a:rPr lang="el-GR" altLang="el-GR" sz="2800" dirty="0" err="1" smtClean="0"/>
              <a:t>φασματοφωτομετρία</a:t>
            </a:r>
            <a:r>
              <a:rPr lang="el-GR" altLang="el-GR" sz="2800" dirty="0" smtClean="0"/>
              <a:t> </a:t>
            </a:r>
            <a:r>
              <a:rPr lang="el-GR" altLang="el-GR" sz="2800" dirty="0" err="1" smtClean="0"/>
              <a:t>υπερύθρου</a:t>
            </a:r>
            <a:r>
              <a:rPr lang="el-GR" altLang="el-GR" sz="2800" dirty="0" smtClean="0"/>
              <a:t>, ποσοτικός  προσδιορισμός </a:t>
            </a:r>
            <a:r>
              <a:rPr lang="el-GR" altLang="el-GR" sz="2800" dirty="0" err="1" smtClean="0"/>
              <a:t>ακετυλοσαλικυλικού</a:t>
            </a:r>
            <a:r>
              <a:rPr lang="el-GR" altLang="el-GR" sz="2800" dirty="0" smtClean="0"/>
              <a:t> οξέος σε πρώτη ύλη με υδατική </a:t>
            </a:r>
            <a:r>
              <a:rPr lang="el-GR" altLang="el-GR" sz="2800" dirty="0" err="1" smtClean="0"/>
              <a:t>επανογκομέτρηση</a:t>
            </a:r>
            <a:r>
              <a:rPr lang="el-GR" altLang="el-GR" sz="2800" dirty="0" smtClean="0"/>
              <a:t> με οξύ, προσδιορισμός συγγενών ουσιών </a:t>
            </a:r>
            <a:r>
              <a:rPr lang="el-GR" altLang="el-GR" sz="2800" dirty="0" err="1" smtClean="0"/>
              <a:t>διφλουνισαλίου</a:t>
            </a:r>
            <a:r>
              <a:rPr lang="el-GR" altLang="el-GR" sz="2800" dirty="0" smtClean="0"/>
              <a:t> με </a:t>
            </a:r>
            <a:r>
              <a:rPr lang="en-US" altLang="el-GR" sz="2800" dirty="0" smtClean="0"/>
              <a:t>HPLC.</a:t>
            </a:r>
            <a:endParaRPr lang="en-GB" altLang="el-GR" sz="2800" u="sng" dirty="0" smtClean="0"/>
          </a:p>
        </p:txBody>
      </p:sp>
    </p:spTree>
    <p:extLst>
      <p:ext uri="{BB962C8B-B14F-4D97-AF65-F5344CB8AC3E}">
        <p14:creationId xmlns:p14="http://schemas.microsoft.com/office/powerpoint/2010/main" val="2969758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ΜΗ ΠΡΟΤΥΠΕΣ ΜΕΘΟΔΟΙ (</a:t>
            </a:r>
            <a:r>
              <a:rPr lang="el-GR" altLang="el-GR" sz="3200" dirty="0" smtClean="0">
                <a:cs typeface="Times New Roman" panose="02020603050405020304" pitchFamily="18" charset="0"/>
              </a:rPr>
              <a:t>§</a:t>
            </a:r>
            <a:r>
              <a:rPr lang="el-GR" altLang="el-GR" sz="3200" dirty="0" smtClean="0"/>
              <a:t> 5.4.4) (2)</a:t>
            </a:r>
            <a:endParaRPr lang="en-GB" altLang="el-GR" sz="3200" dirty="0" smtClean="0"/>
          </a:p>
        </p:txBody>
      </p:sp>
      <p:sp>
        <p:nvSpPr>
          <p:cNvPr id="57347" name="Rectangle 3"/>
          <p:cNvSpPr>
            <a:spLocks noGrp="1" noChangeArrowheads="1"/>
          </p:cNvSpPr>
          <p:nvPr>
            <p:ph idx="1"/>
          </p:nvPr>
        </p:nvSpPr>
        <p:spPr/>
        <p:txBody>
          <a:bodyPr/>
          <a:lstStyle/>
          <a:p>
            <a:r>
              <a:rPr lang="el-GR" altLang="el-GR" sz="2400" dirty="0" smtClean="0"/>
              <a:t>Ανάπτυξη διαδικασίας / οδηγίας για νέες μεθόδους:</a:t>
            </a:r>
          </a:p>
          <a:p>
            <a:pPr marL="857250" lvl="1" indent="-342900"/>
            <a:r>
              <a:rPr lang="el-GR" altLang="el-GR" sz="2400" dirty="0" smtClean="0"/>
              <a:t>Αναγνώριση ταυτότητας μεθόδου</a:t>
            </a:r>
          </a:p>
          <a:p>
            <a:pPr marL="857250" lvl="1" indent="-342900"/>
            <a:r>
              <a:rPr lang="el-GR" altLang="el-GR" sz="2400" dirty="0" smtClean="0"/>
              <a:t>Αντικείμενο</a:t>
            </a:r>
          </a:p>
          <a:p>
            <a:pPr marL="857250" lvl="1" indent="-342900"/>
            <a:r>
              <a:rPr lang="el-GR" altLang="el-GR" sz="2400" dirty="0" smtClean="0"/>
              <a:t>Περιγραφή αντικειμένου που υποβάλλεται σε δοκιμή</a:t>
            </a:r>
          </a:p>
          <a:p>
            <a:pPr marL="857250" lvl="1" indent="-342900"/>
            <a:r>
              <a:rPr lang="el-GR" altLang="el-GR" sz="2400" dirty="0" smtClean="0"/>
              <a:t>Παράμετροι ή μεγέθη που προσδιορίζονται</a:t>
            </a:r>
          </a:p>
          <a:p>
            <a:pPr marL="857250" lvl="1" indent="-342900"/>
            <a:r>
              <a:rPr lang="el-GR" altLang="el-GR" sz="2400" dirty="0" smtClean="0"/>
              <a:t>Συσκευές και εξοπλισμός και </a:t>
            </a:r>
            <a:r>
              <a:rPr lang="el-GR" altLang="el-GR" sz="2400" dirty="0" err="1" smtClean="0"/>
              <a:t>απιτήσεις</a:t>
            </a:r>
            <a:r>
              <a:rPr lang="el-GR" altLang="el-GR" sz="2400" dirty="0" smtClean="0"/>
              <a:t> τεχνικής επίδοσης</a:t>
            </a:r>
          </a:p>
          <a:p>
            <a:pPr marL="857250" lvl="1" indent="-342900"/>
            <a:r>
              <a:rPr lang="el-GR" altLang="el-GR" sz="2400" dirty="0" smtClean="0"/>
              <a:t>Απαιτούμενα πρότυπα αναφοράς και υλικά αναφοράς</a:t>
            </a:r>
          </a:p>
          <a:p>
            <a:pPr marL="857250" lvl="1" indent="-342900"/>
            <a:r>
              <a:rPr lang="el-GR" altLang="el-GR" sz="2400" dirty="0" smtClean="0"/>
              <a:t>Απαιτούμενες περιβαλλοντικές συνθήκες, περίοδος σταθεροποίησης</a:t>
            </a:r>
          </a:p>
          <a:p>
            <a:pPr marL="800100" lvl="1" algn="l" eaLnBrk="1" hangingPunct="1">
              <a:buFontTx/>
              <a:buChar char="-"/>
            </a:pPr>
            <a:endParaRPr lang="el-GR" altLang="el-GR" sz="2400" dirty="0" smtClean="0"/>
          </a:p>
          <a:p>
            <a:pPr marL="609600" indent="-609600" algn="l" eaLnBrk="1" hangingPunct="1">
              <a:buFontTx/>
              <a:buChar char="-"/>
            </a:pPr>
            <a:endParaRPr lang="el-GR" altLang="el-GR" sz="2400" b="1" dirty="0" smtClean="0"/>
          </a:p>
          <a:p>
            <a:pPr marL="609600" indent="-609600" algn="l" eaLnBrk="1" hangingPunct="1">
              <a:buFontTx/>
              <a:buChar char="-"/>
            </a:pPr>
            <a:endParaRPr lang="en-US" altLang="el-GR" sz="14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1829491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l-GR" altLang="el-GR" sz="3200" dirty="0" smtClean="0"/>
              <a:t>ΑΠΑΙΤΗΣΕΙΣ  ΠΡΟΤΥΠΟΥ </a:t>
            </a:r>
            <a:r>
              <a:rPr lang="en-US" altLang="el-GR" sz="3200" dirty="0" smtClean="0"/>
              <a:t>EN/ISO/IEC 17025</a:t>
            </a:r>
            <a:br>
              <a:rPr lang="en-US" altLang="el-GR" sz="3200" dirty="0" smtClean="0"/>
            </a:br>
            <a:r>
              <a:rPr lang="el-GR" altLang="el-GR" sz="3200" dirty="0" smtClean="0"/>
              <a:t>ΜΗ ΠΡΟΤΥΠΕΣ ΜΕΘΟΔΟΙ (</a:t>
            </a:r>
            <a:r>
              <a:rPr lang="el-GR" altLang="el-GR" sz="3200" dirty="0" smtClean="0">
                <a:cs typeface="Times New Roman" panose="02020603050405020304" pitchFamily="18" charset="0"/>
              </a:rPr>
              <a:t>§</a:t>
            </a:r>
            <a:r>
              <a:rPr lang="el-GR" altLang="el-GR" sz="3200" dirty="0" smtClean="0"/>
              <a:t> 5.4.4) (3)</a:t>
            </a:r>
            <a:endParaRPr lang="en-GB" altLang="el-GR" sz="3200" dirty="0" smtClean="0"/>
          </a:p>
        </p:txBody>
      </p:sp>
      <p:sp>
        <p:nvSpPr>
          <p:cNvPr id="58371" name="Rectangle 3"/>
          <p:cNvSpPr>
            <a:spLocks noGrp="1" noChangeArrowheads="1"/>
          </p:cNvSpPr>
          <p:nvPr>
            <p:ph idx="1"/>
          </p:nvPr>
        </p:nvSpPr>
        <p:spPr/>
        <p:txBody>
          <a:bodyPr/>
          <a:lstStyle/>
          <a:p>
            <a:pPr marL="971550" lvl="1" indent="-457200"/>
            <a:r>
              <a:rPr lang="el-GR" altLang="el-GR" sz="2400" dirty="0" smtClean="0"/>
              <a:t>Περιγραφή διαδικασίας [χειρισμός δείγματος, έλεγχοι πριν την έναρξη, έλεγχος καλής λειτουργίας εξοπλισμού, καταχώριση σε αρχείο των παρατηρήσεων και αποτελεσμάτων, μέτρα ασφαλείας].</a:t>
            </a:r>
          </a:p>
          <a:p>
            <a:pPr marL="971550" lvl="1" indent="-457200"/>
            <a:r>
              <a:rPr lang="el-GR" altLang="el-GR" sz="2400" dirty="0" smtClean="0"/>
              <a:t>Κριτήρια ή/και απαιτήσεις έγκρισης  / απόρριψης</a:t>
            </a:r>
          </a:p>
          <a:p>
            <a:pPr marL="971550" lvl="1" indent="-457200"/>
            <a:r>
              <a:rPr lang="el-GR" altLang="el-GR" sz="2400" dirty="0" smtClean="0"/>
              <a:t>Δεδομένα που καταχωρούνται, μέθοδος στατιστικής ανάλυσης και παρουσίασης.</a:t>
            </a:r>
          </a:p>
          <a:p>
            <a:pPr marL="971550" lvl="1" indent="-457200"/>
            <a:r>
              <a:rPr lang="el-GR" altLang="el-GR" sz="2400" dirty="0" smtClean="0"/>
              <a:t>Αβεβαιότητα ή διαδικασία εκτίμησης της αβεβαιότητας.</a:t>
            </a:r>
          </a:p>
          <a:p>
            <a:pPr marL="609600" indent="-609600" algn="l" eaLnBrk="1" hangingPunct="1">
              <a:buFontTx/>
              <a:buChar char="-"/>
            </a:pPr>
            <a:endParaRPr lang="el-GR" altLang="el-GR" sz="2800" b="1" dirty="0" smtClean="0"/>
          </a:p>
          <a:p>
            <a:pPr marL="609600" indent="-609600" algn="l" eaLnBrk="1" hangingPunct="1">
              <a:buFontTx/>
              <a:buChar char="-"/>
            </a:pPr>
            <a:endParaRPr lang="en-US" altLang="el-GR" sz="2800" b="1" dirty="0" smtClean="0"/>
          </a:p>
          <a:p>
            <a:pPr marL="800100" lvl="1" algn="l" eaLnBrk="1" hangingPunct="1">
              <a:buFontTx/>
              <a:buChar char="-"/>
            </a:pPr>
            <a:endParaRPr lang="el-GR" altLang="el-GR" sz="1600" b="1" dirty="0" smtClean="0"/>
          </a:p>
        </p:txBody>
      </p:sp>
    </p:spTree>
    <p:extLst>
      <p:ext uri="{BB962C8B-B14F-4D97-AF65-F5344CB8AC3E}">
        <p14:creationId xmlns:p14="http://schemas.microsoft.com/office/powerpoint/2010/main" val="1835852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l-GR" altLang="el-GR" sz="2400" dirty="0" smtClean="0"/>
              <a:t>ΑΠΑΙΤΗΣΕΙΣ  ΠΡΟΤΥΠΟΥ </a:t>
            </a:r>
            <a:r>
              <a:rPr lang="en-US" altLang="el-GR" sz="2400" dirty="0" smtClean="0"/>
              <a:t>EN/ISO/IEC 17025</a:t>
            </a:r>
            <a:br>
              <a:rPr lang="en-US" altLang="el-GR" sz="2400" dirty="0" smtClean="0"/>
            </a:br>
            <a:r>
              <a:rPr lang="el-GR" altLang="el-GR" sz="2400" dirty="0" smtClean="0"/>
              <a:t>ΕΠΙΚΥΡΩΣΗ ΜΕΘΟΔΩΝ (</a:t>
            </a:r>
            <a:r>
              <a:rPr lang="en-US" altLang="el-GR" sz="2400" dirty="0" smtClean="0"/>
              <a:t>VALIDATION OF METHODS) (</a:t>
            </a:r>
            <a:r>
              <a:rPr lang="en-US" altLang="el-GR" sz="2400" dirty="0" smtClean="0">
                <a:cs typeface="Times New Roman" panose="02020603050405020304" pitchFamily="18" charset="0"/>
              </a:rPr>
              <a:t>§ 5.4.5)</a:t>
            </a:r>
            <a:r>
              <a:rPr lang="el-GR" altLang="el-GR" sz="2400" dirty="0" smtClean="0"/>
              <a:t> (1)</a:t>
            </a:r>
            <a:endParaRPr lang="en-GB" altLang="el-GR" sz="2400" dirty="0" smtClean="0"/>
          </a:p>
        </p:txBody>
      </p:sp>
      <p:sp>
        <p:nvSpPr>
          <p:cNvPr id="59395" name="Rectangle 3"/>
          <p:cNvSpPr>
            <a:spLocks noGrp="1" noChangeArrowheads="1"/>
          </p:cNvSpPr>
          <p:nvPr>
            <p:ph idx="1"/>
          </p:nvPr>
        </p:nvSpPr>
        <p:spPr/>
        <p:txBody>
          <a:bodyPr/>
          <a:lstStyle/>
          <a:p>
            <a:pPr marL="0" indent="0" algn="l" eaLnBrk="1" hangingPunct="1">
              <a:buNone/>
            </a:pPr>
            <a:r>
              <a:rPr lang="el-GR" altLang="el-GR" b="1" dirty="0" smtClean="0"/>
              <a:t>Επικύρωση:</a:t>
            </a:r>
            <a:r>
              <a:rPr lang="el-GR" altLang="el-GR" dirty="0" smtClean="0"/>
              <a:t> επιβεβαίωση, μέσω εξέτασης και παροχής αντικειμενικών αποδείξεων, ότι ικανοποιούνται οι ιδιαίτερες απαιτήσεις για συγκεκριμένη, σκοπούμενη χρήση.</a:t>
            </a:r>
          </a:p>
        </p:txBody>
      </p:sp>
    </p:spTree>
    <p:extLst>
      <p:ext uri="{BB962C8B-B14F-4D97-AF65-F5344CB8AC3E}">
        <p14:creationId xmlns:p14="http://schemas.microsoft.com/office/powerpoint/2010/main" val="13301741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l-GR" altLang="el-GR" sz="2400" dirty="0" smtClean="0"/>
              <a:t>ΑΠΑΙΤΗΣΕΙΣ  ΠΡΟΤΥΠΟΥ </a:t>
            </a:r>
            <a:r>
              <a:rPr lang="en-US" altLang="el-GR" sz="2400" dirty="0" smtClean="0"/>
              <a:t>EN/ISO/IEC 17025</a:t>
            </a:r>
            <a:br>
              <a:rPr lang="en-US" altLang="el-GR" sz="2400" dirty="0" smtClean="0"/>
            </a:br>
            <a:r>
              <a:rPr lang="el-GR" altLang="el-GR" sz="2400" dirty="0" smtClean="0"/>
              <a:t>ΕΠΙΚΥΡΩΣΗ ΜΕΘΟΔΩΝ (</a:t>
            </a:r>
            <a:r>
              <a:rPr lang="en-US" altLang="el-GR" sz="2400" dirty="0" smtClean="0"/>
              <a:t>VALIDATION OF METHODS) (</a:t>
            </a:r>
            <a:r>
              <a:rPr lang="en-US" altLang="el-GR" sz="2400" dirty="0" smtClean="0">
                <a:cs typeface="Times New Roman" panose="02020603050405020304" pitchFamily="18" charset="0"/>
              </a:rPr>
              <a:t>§ 5.4.5)</a:t>
            </a:r>
            <a:r>
              <a:rPr lang="el-GR" altLang="el-GR" sz="2400" dirty="0" smtClean="0"/>
              <a:t> (2)</a:t>
            </a:r>
            <a:endParaRPr lang="en-GB" altLang="el-GR" sz="2400" dirty="0" smtClean="0"/>
          </a:p>
        </p:txBody>
      </p:sp>
      <p:sp>
        <p:nvSpPr>
          <p:cNvPr id="60419" name="Rectangle 3"/>
          <p:cNvSpPr>
            <a:spLocks noGrp="1" noChangeArrowheads="1"/>
          </p:cNvSpPr>
          <p:nvPr>
            <p:ph idx="1"/>
          </p:nvPr>
        </p:nvSpPr>
        <p:spPr/>
        <p:txBody>
          <a:bodyPr/>
          <a:lstStyle/>
          <a:p>
            <a:pPr marL="0" indent="0" algn="l" eaLnBrk="1" hangingPunct="1">
              <a:buNone/>
            </a:pPr>
            <a:r>
              <a:rPr lang="el-GR" altLang="el-GR" sz="2400" b="1" dirty="0" smtClean="0"/>
              <a:t>Επικυρώνονται:</a:t>
            </a:r>
            <a:endParaRPr lang="el-GR" altLang="el-GR" sz="2400" dirty="0" smtClean="0"/>
          </a:p>
          <a:p>
            <a:pPr marL="800100" lvl="1" algn="l" eaLnBrk="1" hangingPunct="1">
              <a:buFontTx/>
              <a:buChar char="-"/>
            </a:pPr>
            <a:r>
              <a:rPr lang="el-GR" altLang="el-GR" sz="2400" dirty="0" smtClean="0"/>
              <a:t>Μη πρότυπες μέθοδοι</a:t>
            </a:r>
          </a:p>
          <a:p>
            <a:pPr marL="800100" lvl="1" algn="l" eaLnBrk="1" hangingPunct="1">
              <a:buFontTx/>
              <a:buChar char="-"/>
            </a:pPr>
            <a:r>
              <a:rPr lang="el-GR" altLang="el-GR" sz="2400" dirty="0" smtClean="0"/>
              <a:t>Μέθοδοι που σχεδιάζονται από το Εργαστήριο (</a:t>
            </a:r>
            <a:r>
              <a:rPr lang="en-US" altLang="el-GR" sz="2400" dirty="0" smtClean="0"/>
              <a:t>In house methods).</a:t>
            </a:r>
          </a:p>
          <a:p>
            <a:pPr marL="800100" lvl="1" algn="l" eaLnBrk="1" hangingPunct="1">
              <a:buFontTx/>
              <a:buChar char="-"/>
            </a:pPr>
            <a:r>
              <a:rPr lang="el-GR" altLang="el-GR" sz="2400" dirty="0" smtClean="0"/>
              <a:t>Πρότυπες μέθοδοι που χρησιμοποιούνται εκτός αντικειμένου</a:t>
            </a:r>
          </a:p>
          <a:p>
            <a:pPr marL="800100" lvl="1" algn="l" eaLnBrk="1" hangingPunct="1">
              <a:buFontTx/>
              <a:buChar char="-"/>
            </a:pPr>
            <a:r>
              <a:rPr lang="el-GR" altLang="el-GR" sz="2400" dirty="0" smtClean="0"/>
              <a:t>Ενισχυμένες και </a:t>
            </a:r>
            <a:r>
              <a:rPr lang="el-GR" altLang="el-GR" sz="2400" dirty="0" smtClean="0"/>
              <a:t>τροποποιημένες </a:t>
            </a:r>
            <a:r>
              <a:rPr lang="el-GR" altLang="el-GR" sz="2400" dirty="0" smtClean="0"/>
              <a:t>πρότυπες μέθοδοι.</a:t>
            </a:r>
          </a:p>
          <a:p>
            <a:pPr marL="0" indent="0" algn="l" eaLnBrk="1" hangingPunct="1">
              <a:buNone/>
            </a:pPr>
            <a:r>
              <a:rPr lang="el-GR" altLang="el-GR" sz="2400" b="1" dirty="0" smtClean="0"/>
              <a:t>Έκταση επικύρωσης:</a:t>
            </a:r>
            <a:r>
              <a:rPr lang="el-GR" altLang="el-GR" sz="2400" dirty="0" smtClean="0"/>
              <a:t> όσο είναι απαραίτητο για να ικανοποιήσει τις ανάγκες της δεδομένης εφαρμογής ή του πεδίου εφαρμογής.</a:t>
            </a:r>
          </a:p>
          <a:p>
            <a:pPr marL="609600" indent="-609600" algn="l" eaLnBrk="1" hangingPunct="1"/>
            <a:endParaRPr lang="en-US" altLang="el-GR" sz="2800" b="1" dirty="0" smtClean="0"/>
          </a:p>
          <a:p>
            <a:pPr marL="800100" lvl="1" algn="l" eaLnBrk="1" hangingPunct="1">
              <a:buFontTx/>
              <a:buChar char="-"/>
            </a:pPr>
            <a:endParaRPr lang="el-GR" altLang="el-GR" dirty="0" smtClean="0"/>
          </a:p>
        </p:txBody>
      </p:sp>
    </p:spTree>
    <p:extLst>
      <p:ext uri="{BB962C8B-B14F-4D97-AF65-F5344CB8AC3E}">
        <p14:creationId xmlns:p14="http://schemas.microsoft.com/office/powerpoint/2010/main" val="23379275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l-GR" altLang="el-GR" sz="2400" dirty="0" smtClean="0"/>
              <a:t>ΑΠΑΙΤΗΣΕΙΣ  ΠΡΟΤΥΠΟΥ </a:t>
            </a:r>
            <a:r>
              <a:rPr lang="en-US" altLang="el-GR" sz="2400" dirty="0" smtClean="0"/>
              <a:t>EN/ISO/IEC 17025</a:t>
            </a:r>
            <a:br>
              <a:rPr lang="en-US" altLang="el-GR" sz="2400" dirty="0" smtClean="0"/>
            </a:br>
            <a:r>
              <a:rPr lang="el-GR" altLang="el-GR" sz="2400" dirty="0" smtClean="0"/>
              <a:t>ΕΠΙΚΥΡΩΣΗ ΜΕΘΟΔΩΝ (</a:t>
            </a:r>
            <a:r>
              <a:rPr lang="en-US" altLang="el-GR" sz="2400" dirty="0" smtClean="0"/>
              <a:t>VALIDATION OF METHODS) (</a:t>
            </a:r>
            <a:r>
              <a:rPr lang="en-US" altLang="el-GR" sz="2400" dirty="0" smtClean="0">
                <a:cs typeface="Times New Roman" panose="02020603050405020304" pitchFamily="18" charset="0"/>
              </a:rPr>
              <a:t>§ 5.4.5)</a:t>
            </a:r>
            <a:r>
              <a:rPr lang="el-GR" altLang="el-GR" sz="2400" dirty="0" smtClean="0"/>
              <a:t> (3)</a:t>
            </a:r>
            <a:br>
              <a:rPr lang="el-GR" altLang="el-GR" sz="2400" dirty="0" smtClean="0"/>
            </a:br>
            <a:r>
              <a:rPr lang="el-GR" altLang="el-GR" sz="2400" dirty="0" smtClean="0"/>
              <a:t>ΤΕΧΝΙΚΕΣ ΕΠΙΚΥΡΩΣΗΣ</a:t>
            </a:r>
            <a:endParaRPr lang="en-GB" altLang="el-GR" sz="2400" dirty="0" smtClean="0"/>
          </a:p>
        </p:txBody>
      </p:sp>
      <p:sp>
        <p:nvSpPr>
          <p:cNvPr id="61443" name="Rectangle 3"/>
          <p:cNvSpPr>
            <a:spLocks noGrp="1" noChangeArrowheads="1"/>
          </p:cNvSpPr>
          <p:nvPr>
            <p:ph idx="1"/>
          </p:nvPr>
        </p:nvSpPr>
        <p:spPr/>
        <p:txBody>
          <a:bodyPr/>
          <a:lstStyle/>
          <a:p>
            <a:pPr marL="800100" lvl="1" algn="l" eaLnBrk="1" hangingPunct="1">
              <a:buFontTx/>
              <a:buChar char="-"/>
            </a:pPr>
            <a:r>
              <a:rPr lang="el-GR" altLang="el-GR" sz="3200" dirty="0" smtClean="0"/>
              <a:t>Χρήση προτύπων αναφοράς ή υλικών αναφοράς.</a:t>
            </a:r>
          </a:p>
          <a:p>
            <a:pPr marL="800100" lvl="1" algn="l" eaLnBrk="1" hangingPunct="1">
              <a:buFontTx/>
              <a:buChar char="-"/>
            </a:pPr>
            <a:r>
              <a:rPr lang="el-GR" altLang="el-GR" sz="3200" dirty="0" smtClean="0"/>
              <a:t>Σύγκριση αποτελεσμάτων με άλλες πρότυπες μεθόδους αναφοράς.</a:t>
            </a:r>
          </a:p>
          <a:p>
            <a:pPr marL="800100" lvl="1" algn="l" eaLnBrk="1" hangingPunct="1">
              <a:buFontTx/>
              <a:buChar char="-"/>
            </a:pPr>
            <a:r>
              <a:rPr lang="el-GR" altLang="el-GR" sz="3200" dirty="0" err="1" smtClean="0"/>
              <a:t>Διεργαστηριακές</a:t>
            </a:r>
            <a:r>
              <a:rPr lang="el-GR" altLang="el-GR" sz="3200" dirty="0" smtClean="0"/>
              <a:t> συγκρίσεις</a:t>
            </a:r>
          </a:p>
        </p:txBody>
      </p:sp>
    </p:spTree>
    <p:extLst>
      <p:ext uri="{BB962C8B-B14F-4D97-AF65-F5344CB8AC3E}">
        <p14:creationId xmlns:p14="http://schemas.microsoft.com/office/powerpoint/2010/main" val="3860265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l-GR" altLang="el-GR" sz="2400" dirty="0" smtClean="0"/>
              <a:t>ΑΠΑΙΤΗΣΕΙΣ  ΠΡΟΤΥΠΟΥ </a:t>
            </a:r>
            <a:r>
              <a:rPr lang="en-US" altLang="el-GR" sz="2400" dirty="0" smtClean="0"/>
              <a:t>EN/ISO/IEC 17025</a:t>
            </a:r>
            <a:br>
              <a:rPr lang="en-US" altLang="el-GR" sz="2400" dirty="0" smtClean="0"/>
            </a:br>
            <a:r>
              <a:rPr lang="el-GR" altLang="el-GR" sz="2400" dirty="0" smtClean="0"/>
              <a:t>ΕΠΙΚΥΡΩΣΗ ΜΕΘΟΔΩΝ (</a:t>
            </a:r>
            <a:r>
              <a:rPr lang="en-US" altLang="el-GR" sz="2400" dirty="0" smtClean="0"/>
              <a:t>VALIDATION OF METHODS) (</a:t>
            </a:r>
            <a:r>
              <a:rPr lang="en-US" altLang="el-GR" sz="2400" dirty="0" smtClean="0">
                <a:cs typeface="Times New Roman" panose="02020603050405020304" pitchFamily="18" charset="0"/>
              </a:rPr>
              <a:t>§ 5.4.5)</a:t>
            </a:r>
            <a:r>
              <a:rPr lang="el-GR" altLang="el-GR" sz="2400" dirty="0" smtClean="0"/>
              <a:t> (4)</a:t>
            </a:r>
            <a:br>
              <a:rPr lang="el-GR" altLang="el-GR" sz="2400" dirty="0" smtClean="0"/>
            </a:br>
            <a:r>
              <a:rPr lang="el-GR" altLang="el-GR" sz="2400" dirty="0" smtClean="0"/>
              <a:t>ΤΕΧΝΙΚΕΣ ΕΠΙΚΥΡΩΣΗΣ</a:t>
            </a:r>
            <a:endParaRPr lang="en-GB" altLang="el-GR" sz="2400" dirty="0" smtClean="0"/>
          </a:p>
        </p:txBody>
      </p:sp>
      <p:sp>
        <p:nvSpPr>
          <p:cNvPr id="62467" name="Rectangle 3"/>
          <p:cNvSpPr>
            <a:spLocks noGrp="1" noChangeArrowheads="1"/>
          </p:cNvSpPr>
          <p:nvPr>
            <p:ph idx="1"/>
          </p:nvPr>
        </p:nvSpPr>
        <p:spPr/>
        <p:txBody>
          <a:bodyPr/>
          <a:lstStyle/>
          <a:p>
            <a:pPr marL="800100" lvl="1" algn="l" eaLnBrk="1" hangingPunct="1">
              <a:buFontTx/>
              <a:buChar char="-"/>
            </a:pPr>
            <a:r>
              <a:rPr lang="el-GR" altLang="el-GR" sz="3200" dirty="0" smtClean="0"/>
              <a:t>Συστηματική αξιολόγηση παραγόντων που επηρεάζουν το αποτέλεσμα.</a:t>
            </a:r>
          </a:p>
          <a:p>
            <a:pPr marL="800100" lvl="1" algn="l" eaLnBrk="1" hangingPunct="1">
              <a:buFontTx/>
              <a:buChar char="-"/>
            </a:pPr>
            <a:r>
              <a:rPr lang="el-GR" altLang="el-GR" sz="3200" dirty="0" smtClean="0"/>
              <a:t>Αξιολόγηση αβεβαιότητας αποτελεσμάτων με βάση τις θεωρητικές αρχές και πρακτική εμπειρία.</a:t>
            </a:r>
          </a:p>
          <a:p>
            <a:pPr marL="0" indent="0" algn="l" eaLnBrk="1" hangingPunct="1">
              <a:buNone/>
            </a:pPr>
            <a:r>
              <a:rPr lang="el-GR" altLang="el-GR" dirty="0" smtClean="0"/>
              <a:t>Τεκμηρίωση επιρροής αλλαγών στις επικυρωμένες μη πρότυπες μεθόδους και ανάγκες για </a:t>
            </a:r>
            <a:r>
              <a:rPr lang="el-GR" altLang="el-GR" dirty="0" err="1" smtClean="0"/>
              <a:t>επανεπικύρωση</a:t>
            </a:r>
            <a:r>
              <a:rPr lang="el-GR" altLang="el-GR" sz="2800" dirty="0" smtClean="0"/>
              <a:t>.</a:t>
            </a:r>
          </a:p>
        </p:txBody>
      </p:sp>
    </p:spTree>
    <p:extLst>
      <p:ext uri="{BB962C8B-B14F-4D97-AF65-F5344CB8AC3E}">
        <p14:creationId xmlns:p14="http://schemas.microsoft.com/office/powerpoint/2010/main" val="28384912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l-GR" altLang="el-GR" sz="2400" dirty="0" smtClean="0"/>
              <a:t>ΑΠΑΙΤΗΣΕΙΣ  ΠΡΟΤΥΠΟΥ </a:t>
            </a:r>
            <a:r>
              <a:rPr lang="en-US" altLang="el-GR" sz="2400" dirty="0" smtClean="0"/>
              <a:t>EN/ISO/IEC 17025</a:t>
            </a:r>
            <a:br>
              <a:rPr lang="en-US" altLang="el-GR" sz="2400" dirty="0" smtClean="0"/>
            </a:br>
            <a:r>
              <a:rPr lang="el-GR" altLang="el-GR" sz="2400" dirty="0" smtClean="0"/>
              <a:t>ΕΠΙΚΥΡΩΣΗ ΜΕΘΟΔΩΝ (</a:t>
            </a:r>
            <a:r>
              <a:rPr lang="en-US" altLang="el-GR" sz="2400" dirty="0" smtClean="0"/>
              <a:t>VALIDATION OF METHODS) (</a:t>
            </a:r>
            <a:r>
              <a:rPr lang="en-US" altLang="el-GR" sz="2400" dirty="0" smtClean="0">
                <a:cs typeface="Times New Roman" panose="02020603050405020304" pitchFamily="18" charset="0"/>
              </a:rPr>
              <a:t>§ 5.4.5)</a:t>
            </a:r>
            <a:r>
              <a:rPr lang="el-GR" altLang="el-GR" sz="2400" dirty="0" smtClean="0"/>
              <a:t> (5)</a:t>
            </a:r>
            <a:br>
              <a:rPr lang="el-GR" altLang="el-GR" sz="2400" dirty="0" smtClean="0"/>
            </a:br>
            <a:r>
              <a:rPr lang="el-GR" altLang="el-GR" sz="2400" dirty="0" smtClean="0"/>
              <a:t>ΔΙΑΔΙΚΑΣΙΑ ΕΠΙΚΥΡΩΣΗΣ</a:t>
            </a:r>
            <a:endParaRPr lang="en-GB" altLang="el-GR" sz="2400" dirty="0" smtClean="0"/>
          </a:p>
        </p:txBody>
      </p:sp>
      <p:sp>
        <p:nvSpPr>
          <p:cNvPr id="63491" name="Rectangle 3"/>
          <p:cNvSpPr>
            <a:spLocks noGrp="1" noChangeArrowheads="1"/>
          </p:cNvSpPr>
          <p:nvPr>
            <p:ph idx="1"/>
          </p:nvPr>
        </p:nvSpPr>
        <p:spPr/>
        <p:txBody>
          <a:bodyPr/>
          <a:lstStyle/>
          <a:p>
            <a:pPr marL="609600" indent="-609600" algn="l" eaLnBrk="1" hangingPunct="1">
              <a:buFontTx/>
              <a:buAutoNum type="arabicPeriod"/>
            </a:pPr>
            <a:r>
              <a:rPr lang="el-GR" altLang="el-GR" sz="2400" dirty="0" smtClean="0"/>
              <a:t>Προδιαγραφή απαιτήσεων (</a:t>
            </a:r>
            <a:r>
              <a:rPr lang="el-GR" altLang="el-GR" sz="2400" dirty="0" smtClean="0"/>
              <a:t>Σημαντικ</a:t>
            </a:r>
            <a:r>
              <a:rPr lang="el-GR" altLang="el-GR" sz="2400" dirty="0" smtClean="0"/>
              <a:t>ές</a:t>
            </a:r>
            <a:r>
              <a:rPr lang="el-GR" altLang="el-GR" sz="2400" dirty="0" smtClean="0"/>
              <a:t> </a:t>
            </a:r>
            <a:r>
              <a:rPr lang="el-GR" altLang="el-GR" sz="2400" dirty="0" smtClean="0"/>
              <a:t>απαιτήσεις Φαρμακοποιίας και λοιπών Οδηγιών Φορέων).</a:t>
            </a:r>
          </a:p>
          <a:p>
            <a:pPr marL="609600" indent="-609600" algn="l" eaLnBrk="1" hangingPunct="1">
              <a:buFontTx/>
              <a:buAutoNum type="arabicPeriod"/>
            </a:pPr>
            <a:r>
              <a:rPr lang="el-GR" altLang="el-GR" sz="2400" dirty="0" smtClean="0"/>
              <a:t>Πειραματικός προσδιορισμός χαρακτηριστικών μεθόδου.</a:t>
            </a:r>
          </a:p>
          <a:p>
            <a:pPr marL="609600" indent="-609600" algn="l" eaLnBrk="1" hangingPunct="1">
              <a:buFontTx/>
              <a:buAutoNum type="arabicPeriod"/>
            </a:pPr>
            <a:r>
              <a:rPr lang="el-GR" altLang="el-GR" sz="2400" dirty="0" smtClean="0"/>
              <a:t>Έλεγχος ικανοποίησης (συμμόρφωσης) απαιτήσεων</a:t>
            </a:r>
          </a:p>
          <a:p>
            <a:pPr marL="609600" indent="-609600" algn="l" eaLnBrk="1" hangingPunct="1">
              <a:buFontTx/>
              <a:buAutoNum type="arabicPeriod"/>
            </a:pPr>
            <a:r>
              <a:rPr lang="el-GR" altLang="el-GR" sz="2400" dirty="0" smtClean="0"/>
              <a:t>Δήλωση Εγκυρότητας (</a:t>
            </a:r>
            <a:r>
              <a:rPr lang="el-GR" altLang="el-GR" sz="2400" dirty="0" err="1" smtClean="0"/>
              <a:t>καταλληλότητας</a:t>
            </a:r>
            <a:r>
              <a:rPr lang="el-GR" altLang="el-GR" sz="2400" dirty="0" smtClean="0"/>
              <a:t> για σκοπούμενη χρήση)</a:t>
            </a:r>
          </a:p>
          <a:p>
            <a:pPr marL="609600" indent="-609600" algn="l" eaLnBrk="1" hangingPunct="1">
              <a:buFontTx/>
              <a:buAutoNum type="arabicPeriod"/>
            </a:pPr>
            <a:r>
              <a:rPr lang="el-GR" altLang="el-GR" sz="2400" dirty="0" smtClean="0"/>
              <a:t>Τακτική ανασκόπηση για επαλήθευση συνεχούς ικανοποιήσεως απαιτήσεων του «πελάτη».</a:t>
            </a:r>
          </a:p>
          <a:p>
            <a:pPr marL="0" indent="0" algn="l" eaLnBrk="1" hangingPunct="1">
              <a:buNone/>
            </a:pPr>
            <a:r>
              <a:rPr lang="el-GR" altLang="el-GR" sz="2400" dirty="0" smtClean="0"/>
              <a:t>Επικύρωση είναι μια στάθμιση μεταξύ: </a:t>
            </a:r>
            <a:r>
              <a:rPr lang="el-GR" altLang="el-GR" sz="2400" dirty="0" smtClean="0"/>
              <a:t>κόστους, διακινδύνευσης </a:t>
            </a:r>
            <a:r>
              <a:rPr lang="el-GR" altLang="el-GR" sz="2400" dirty="0" smtClean="0"/>
              <a:t>και τεχνικών δυνατοτήτων.</a:t>
            </a:r>
          </a:p>
        </p:txBody>
      </p:sp>
    </p:spTree>
    <p:extLst>
      <p:ext uri="{BB962C8B-B14F-4D97-AF65-F5344CB8AC3E}">
        <p14:creationId xmlns:p14="http://schemas.microsoft.com/office/powerpoint/2010/main" val="2411108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l-GR" sz="1600" b="1" dirty="0" smtClean="0"/>
              <a:t/>
            </a:r>
            <a:br>
              <a:rPr lang="en-US" altLang="el-GR" sz="1600" b="1" dirty="0" smtClean="0"/>
            </a:br>
            <a:r>
              <a:rPr lang="el-GR" altLang="el-GR" sz="3600" dirty="0" smtClean="0"/>
              <a:t>ΕΠΙΚΥΡΩΣΗ ΜΕΘΟΔΩΝ</a:t>
            </a:r>
            <a:br>
              <a:rPr lang="el-GR" altLang="el-GR" sz="3600" dirty="0" smtClean="0"/>
            </a:br>
            <a:r>
              <a:rPr lang="el-GR" altLang="el-GR" sz="3600" dirty="0" smtClean="0"/>
              <a:t>ΤΕΚΜΗΡΙΩΣΗ</a:t>
            </a:r>
            <a:endParaRPr lang="en-GB" altLang="el-GR" sz="3600" dirty="0" smtClean="0"/>
          </a:p>
        </p:txBody>
      </p:sp>
      <p:sp>
        <p:nvSpPr>
          <p:cNvPr id="64515" name="Rectangle 3"/>
          <p:cNvSpPr>
            <a:spLocks noGrp="1" noChangeArrowheads="1"/>
          </p:cNvSpPr>
          <p:nvPr>
            <p:ph idx="1"/>
          </p:nvPr>
        </p:nvSpPr>
        <p:spPr/>
        <p:txBody>
          <a:bodyPr/>
          <a:lstStyle/>
          <a:p>
            <a:pPr marL="0" indent="0" algn="l" eaLnBrk="1" hangingPunct="1">
              <a:buNone/>
            </a:pPr>
            <a:r>
              <a:rPr lang="el-GR" altLang="el-GR" sz="2400" dirty="0" smtClean="0"/>
              <a:t>Συνίσταται:</a:t>
            </a:r>
          </a:p>
          <a:p>
            <a:pPr marL="609600" indent="-609600" algn="l" eaLnBrk="1" hangingPunct="1">
              <a:buFontTx/>
              <a:buChar char="-"/>
            </a:pPr>
            <a:r>
              <a:rPr lang="el-GR" altLang="el-GR" sz="2400" dirty="0" smtClean="0"/>
              <a:t>Πρωτόκολλο (</a:t>
            </a:r>
            <a:r>
              <a:rPr lang="en-US" altLang="el-GR" sz="2400" dirty="0" smtClean="0"/>
              <a:t>protocol)</a:t>
            </a:r>
            <a:r>
              <a:rPr lang="el-GR" altLang="el-GR" sz="2400" dirty="0" smtClean="0"/>
              <a:t> [γραπτό και εγκεκριμένο πριν την έναρξη, περιλαμβάνει κριτήρια αποδοχής]</a:t>
            </a:r>
            <a:endParaRPr lang="en-US" altLang="el-GR" sz="2400" dirty="0" smtClean="0"/>
          </a:p>
          <a:p>
            <a:pPr marL="609600" indent="-609600" algn="l" eaLnBrk="1" hangingPunct="1">
              <a:buFontTx/>
              <a:buChar char="-"/>
            </a:pPr>
            <a:r>
              <a:rPr lang="el-GR" altLang="el-GR" sz="2400" dirty="0" smtClean="0"/>
              <a:t>Δεδομένα ελέγχου (</a:t>
            </a:r>
            <a:r>
              <a:rPr lang="en-US" altLang="el-GR" sz="2400" dirty="0" smtClean="0"/>
              <a:t>test data)</a:t>
            </a:r>
          </a:p>
          <a:p>
            <a:pPr marL="609600" indent="-609600" algn="l" eaLnBrk="1" hangingPunct="1">
              <a:buFontTx/>
              <a:buChar char="-"/>
            </a:pPr>
            <a:r>
              <a:rPr lang="el-GR" altLang="el-GR" sz="2400" dirty="0" smtClean="0"/>
              <a:t>Έκθεση (</a:t>
            </a:r>
            <a:r>
              <a:rPr lang="en-US" altLang="el-GR" sz="2400" dirty="0" smtClean="0"/>
              <a:t>report)</a:t>
            </a:r>
            <a:endParaRPr lang="el-GR" altLang="el-GR" sz="2400" dirty="0" smtClean="0"/>
          </a:p>
          <a:p>
            <a:pPr marL="609600" indent="-609600" algn="l" eaLnBrk="1" hangingPunct="1"/>
            <a:r>
              <a:rPr lang="el-GR" altLang="el-GR" sz="2400" dirty="0" smtClean="0"/>
              <a:t>Καθιέρωση ενιαίου συστήματος αριθμήσεως / επισήμανσης πρωτοκόλλων και εκθέσεων.</a:t>
            </a:r>
          </a:p>
          <a:p>
            <a:pPr marL="609600" indent="-609600" algn="l" eaLnBrk="1" hangingPunct="1"/>
            <a:r>
              <a:rPr lang="el-GR" altLang="el-GR" sz="2400" dirty="0" smtClean="0"/>
              <a:t>Επικυρωμένη μέθοδος: ανταποκρίνεται στα κριτήρια αποδοχής του πρωτοκόλλου ή όταν υπάρχει επαρκής δικαιολογία </a:t>
            </a:r>
            <a:r>
              <a:rPr lang="el-GR" altLang="el-GR" sz="2400" dirty="0" err="1" smtClean="0"/>
              <a:t>γι</a:t>
            </a:r>
            <a:r>
              <a:rPr lang="en-US" altLang="el-GR" sz="2400" dirty="0" smtClean="0"/>
              <a:t>’</a:t>
            </a:r>
            <a:r>
              <a:rPr lang="el-GR" altLang="el-GR" sz="2400" dirty="0" smtClean="0"/>
              <a:t>αυτό.</a:t>
            </a:r>
          </a:p>
        </p:txBody>
      </p:sp>
    </p:spTree>
    <p:extLst>
      <p:ext uri="{BB962C8B-B14F-4D97-AF65-F5344CB8AC3E}">
        <p14:creationId xmlns:p14="http://schemas.microsoft.com/office/powerpoint/2010/main" val="3613647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l-GR" altLang="el-GR" sz="2800" dirty="0" smtClean="0"/>
              <a:t>ΕΠΙΚΥΡΩΣΗ ΜΕΘΟΔΩΝ</a:t>
            </a:r>
            <a:br>
              <a:rPr lang="el-GR" altLang="el-GR" sz="2800" dirty="0" smtClean="0"/>
            </a:br>
            <a:r>
              <a:rPr lang="el-GR" altLang="el-GR" sz="2800" dirty="0" smtClean="0"/>
              <a:t>ΤΑΞΙΝΟΜΗΣΗ ΜΕΘΟΔΩΝ</a:t>
            </a:r>
            <a:r>
              <a:rPr lang="en-US" altLang="el-GR" sz="2800" dirty="0" smtClean="0"/>
              <a:t/>
            </a:r>
            <a:br>
              <a:rPr lang="en-US" altLang="el-GR" sz="2800" dirty="0" smtClean="0"/>
            </a:br>
            <a:r>
              <a:rPr lang="en-US" altLang="el-GR" sz="2800" dirty="0" smtClean="0"/>
              <a:t>(</a:t>
            </a:r>
            <a:r>
              <a:rPr lang="el-GR" altLang="el-GR" sz="2800" dirty="0" smtClean="0"/>
              <a:t>ΔΙΕΘΝΕΣ ΣΥΝΕΔΡΙΟ ΕΝΑΡΜΟΝΗΣΗΣ , </a:t>
            </a:r>
            <a:r>
              <a:rPr lang="en-US" altLang="el-GR" sz="2800" dirty="0" smtClean="0"/>
              <a:t>ICH)</a:t>
            </a:r>
            <a:endParaRPr lang="en-GB" altLang="el-GR" sz="2800" dirty="0" smtClean="0"/>
          </a:p>
        </p:txBody>
      </p:sp>
      <p:sp>
        <p:nvSpPr>
          <p:cNvPr id="65539" name="Rectangle 3"/>
          <p:cNvSpPr>
            <a:spLocks noGrp="1" noChangeArrowheads="1"/>
          </p:cNvSpPr>
          <p:nvPr>
            <p:ph idx="1"/>
          </p:nvPr>
        </p:nvSpPr>
        <p:spPr/>
        <p:txBody>
          <a:bodyPr/>
          <a:lstStyle/>
          <a:p>
            <a:pPr marL="0" indent="0" algn="l" eaLnBrk="1" hangingPunct="1">
              <a:lnSpc>
                <a:spcPct val="80000"/>
              </a:lnSpc>
              <a:buNone/>
            </a:pPr>
            <a:r>
              <a:rPr lang="el-GR" altLang="el-GR" sz="2400" dirty="0" smtClean="0"/>
              <a:t>Οι αναλυτικές μέθοδοι, για τις απαιτήσεις της επικύρωσης, ταξινομούνται σε 4 ξεχωριστές κατηγορίες:</a:t>
            </a:r>
          </a:p>
          <a:p>
            <a:pPr marL="1333500" lvl="1" indent="-533400" algn="l" eaLnBrk="1" hangingPunct="1">
              <a:lnSpc>
                <a:spcPct val="80000"/>
              </a:lnSpc>
              <a:buFontTx/>
              <a:buAutoNum type="arabicPeriod"/>
            </a:pPr>
            <a:r>
              <a:rPr lang="el-GR" altLang="el-GR" sz="2400" dirty="0" smtClean="0"/>
              <a:t>Έλεγχοι ταυτοποίησης (</a:t>
            </a:r>
            <a:r>
              <a:rPr lang="en-US" altLang="el-GR" sz="2400" dirty="0" smtClean="0"/>
              <a:t>identification tests)</a:t>
            </a:r>
          </a:p>
          <a:p>
            <a:pPr marL="1333500" lvl="1" indent="-533400" algn="l" eaLnBrk="1" hangingPunct="1">
              <a:lnSpc>
                <a:spcPct val="80000"/>
              </a:lnSpc>
              <a:buFontTx/>
              <a:buAutoNum type="arabicPeriod"/>
            </a:pPr>
            <a:r>
              <a:rPr lang="el-GR" altLang="el-GR" sz="2400" dirty="0" smtClean="0"/>
              <a:t>Ποσοτικοί προσδιορισμοί για την περιεκτικότητα </a:t>
            </a:r>
            <a:r>
              <a:rPr lang="el-GR" altLang="el-GR" sz="2400" dirty="0" smtClean="0"/>
              <a:t>προσμίξεων </a:t>
            </a:r>
            <a:r>
              <a:rPr lang="el-GR" altLang="el-GR" sz="2400" dirty="0" smtClean="0"/>
              <a:t>(</a:t>
            </a:r>
            <a:r>
              <a:rPr lang="en-US" altLang="el-GR" sz="2400" dirty="0" smtClean="0"/>
              <a:t>quantitative measurements for impurity content).</a:t>
            </a:r>
          </a:p>
          <a:p>
            <a:pPr marL="1333500" lvl="1" indent="-533400" algn="l" eaLnBrk="1" hangingPunct="1">
              <a:lnSpc>
                <a:spcPct val="80000"/>
              </a:lnSpc>
              <a:buFontTx/>
              <a:buAutoNum type="arabicPeriod"/>
            </a:pPr>
            <a:r>
              <a:rPr lang="el-GR" altLang="el-GR" sz="2400" dirty="0" smtClean="0"/>
              <a:t>Έλεγχοι ορίων για προσμίξεις (</a:t>
            </a:r>
            <a:r>
              <a:rPr lang="en-US" altLang="el-GR" sz="2400" dirty="0" smtClean="0"/>
              <a:t>limit tests for impurities)</a:t>
            </a:r>
          </a:p>
          <a:p>
            <a:pPr marL="1333500" lvl="1" indent="-533400" algn="l" eaLnBrk="1" hangingPunct="1">
              <a:lnSpc>
                <a:spcPct val="80000"/>
              </a:lnSpc>
              <a:buFontTx/>
              <a:buAutoNum type="arabicPeriod"/>
            </a:pPr>
            <a:r>
              <a:rPr lang="el-GR" altLang="el-GR" sz="2400" dirty="0" smtClean="0"/>
              <a:t>Ποσοτικοί προσδιορισμοί δραστικών ουσιών (</a:t>
            </a:r>
            <a:r>
              <a:rPr lang="en-US" altLang="el-GR" sz="2400" dirty="0" smtClean="0"/>
              <a:t>assays of active moieties)</a:t>
            </a:r>
            <a:r>
              <a:rPr lang="el-GR" altLang="el-GR" sz="2400" dirty="0" smtClean="0"/>
              <a:t> </a:t>
            </a:r>
            <a:endParaRPr lang="en-US" altLang="el-GR" sz="2400" dirty="0" smtClean="0"/>
          </a:p>
          <a:p>
            <a:pPr marL="0" indent="0" algn="l" eaLnBrk="1" hangingPunct="1">
              <a:lnSpc>
                <a:spcPct val="80000"/>
              </a:lnSpc>
              <a:buNone/>
            </a:pPr>
            <a:r>
              <a:rPr lang="en-US" altLang="el-GR" sz="2400" dirty="0" smtClean="0"/>
              <a:t>H </a:t>
            </a:r>
            <a:r>
              <a:rPr lang="el-GR" altLang="el-GR" sz="2400" dirty="0" smtClean="0"/>
              <a:t>έκταση της επικύρωσης εξαρτάται από τον τύπο της μεθόδου.</a:t>
            </a:r>
          </a:p>
        </p:txBody>
      </p:sp>
    </p:spTree>
    <p:extLst>
      <p:ext uri="{BB962C8B-B14F-4D97-AF65-F5344CB8AC3E}">
        <p14:creationId xmlns:p14="http://schemas.microsoft.com/office/powerpoint/2010/main" val="19733514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l-GR" altLang="el-GR" sz="3200" dirty="0" smtClean="0"/>
              <a:t>ΕΚΤΑΣΗ ΑΞΙΟΛΟΓΗΣΗΣ ΑΝΑΛΥΤΙΚΩΝ ΜΕΘΟΔΩΝ ΓΙΑ ΕΠΙΚΥΡΩΣΗ</a:t>
            </a:r>
            <a:endParaRPr lang="en-GB" altLang="el-GR" sz="3200" dirty="0" smtClean="0"/>
          </a:p>
        </p:txBody>
      </p:sp>
      <p:graphicFrame>
        <p:nvGraphicFramePr>
          <p:cNvPr id="54394" name="Group 122"/>
          <p:cNvGraphicFramePr>
            <a:graphicFrameLocks noGrp="1"/>
          </p:cNvGraphicFramePr>
          <p:nvPr>
            <p:extLst>
              <p:ext uri="{D42A27DB-BD31-4B8C-83A1-F6EECF244321}">
                <p14:modId xmlns:p14="http://schemas.microsoft.com/office/powerpoint/2010/main" val="1661975539"/>
              </p:ext>
            </p:extLst>
          </p:nvPr>
        </p:nvGraphicFramePr>
        <p:xfrm>
          <a:off x="1247800" y="1446255"/>
          <a:ext cx="6648400" cy="4866117"/>
        </p:xfrm>
        <a:graphic>
          <a:graphicData uri="http://schemas.openxmlformats.org/drawingml/2006/table">
            <a:tbl>
              <a:tblPr/>
              <a:tblGrid>
                <a:gridCol w="1911415"/>
                <a:gridCol w="1124753"/>
                <a:gridCol w="1296144"/>
                <a:gridCol w="1080120"/>
                <a:gridCol w="1235968"/>
              </a:tblGrid>
              <a:tr h="7474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dirty="0" smtClean="0">
                          <a:ln>
                            <a:noFill/>
                          </a:ln>
                          <a:solidFill>
                            <a:schemeClr val="tx1"/>
                          </a:solidFill>
                          <a:effectLst/>
                          <a:latin typeface="+mj-lt"/>
                        </a:rPr>
                        <a:t>Χαρακτηριστικό Μεθόδου</a:t>
                      </a:r>
                      <a:endParaRPr kumimoji="0" lang="en-GB" sz="1200" b="1"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dirty="0" smtClean="0">
                          <a:ln>
                            <a:noFill/>
                          </a:ln>
                          <a:solidFill>
                            <a:schemeClr val="tx1"/>
                          </a:solidFill>
                          <a:effectLst/>
                          <a:latin typeface="+mj-lt"/>
                        </a:rPr>
                        <a:t>Έλεγχος Ταυτοποίησης</a:t>
                      </a:r>
                      <a:endParaRPr kumimoji="0" lang="en-GB" sz="12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dirty="0" smtClean="0">
                          <a:ln>
                            <a:noFill/>
                          </a:ln>
                          <a:solidFill>
                            <a:schemeClr val="tx1"/>
                          </a:solidFill>
                          <a:effectLst/>
                          <a:latin typeface="+mj-lt"/>
                        </a:rPr>
                        <a:t>Έλεγχος Προσμίξεων - Ποσοτικοποίηση</a:t>
                      </a:r>
                      <a:endParaRPr kumimoji="0" lang="en-GB" sz="12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dirty="0" smtClean="0">
                          <a:ln>
                            <a:noFill/>
                          </a:ln>
                          <a:solidFill>
                            <a:schemeClr val="tx1"/>
                          </a:solidFill>
                          <a:effectLst/>
                          <a:latin typeface="+mj-lt"/>
                        </a:rPr>
                        <a:t>Έλεγχος Προσμίξεων- Όρια</a:t>
                      </a:r>
                      <a:endParaRPr kumimoji="0" lang="en-GB" sz="12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1" i="0" u="none" strike="noStrike" cap="none" normalizeH="0" baseline="0" dirty="0" smtClean="0">
                          <a:ln>
                            <a:noFill/>
                          </a:ln>
                          <a:solidFill>
                            <a:schemeClr val="tx1"/>
                          </a:solidFill>
                          <a:effectLst/>
                          <a:latin typeface="+mj-lt"/>
                        </a:rPr>
                        <a:t>Ποσοτικός Προσδιορισμός Δραστικής Ουσίας</a:t>
                      </a:r>
                      <a:endParaRPr kumimoji="0" lang="en-GB" sz="1200" b="1"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Γραμμικότητα</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mj-lt"/>
                        </a:rPr>
                        <a:t>Επαναληψιμότητα</a:t>
                      </a:r>
                      <a:r>
                        <a:rPr kumimoji="0" lang="el-GR" sz="1200" b="0" i="0" u="none" strike="noStrike" cap="none" normalizeH="0" baseline="0" dirty="0" smtClean="0">
                          <a:ln>
                            <a:noFill/>
                          </a:ln>
                          <a:solidFill>
                            <a:schemeClr val="tx1"/>
                          </a:solidFill>
                          <a:effectLst/>
                          <a:latin typeface="+mj-lt"/>
                        </a:rPr>
                        <a:t> Συστήματος</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 (2)</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4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mj-lt"/>
                        </a:rPr>
                        <a:t>Επαναληψιμότητα</a:t>
                      </a:r>
                      <a:r>
                        <a:rPr kumimoji="0" lang="el-GR" sz="1200" b="0" i="0" u="none" strike="noStrike" cap="none" normalizeH="0" baseline="0" dirty="0" smtClean="0">
                          <a:ln>
                            <a:noFill/>
                          </a:ln>
                          <a:solidFill>
                            <a:schemeClr val="tx1"/>
                          </a:solidFill>
                          <a:effectLst/>
                          <a:latin typeface="+mj-lt"/>
                        </a:rPr>
                        <a:t> Μεθόδου</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 (2)</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err="1" smtClean="0">
                          <a:ln>
                            <a:noFill/>
                          </a:ln>
                          <a:solidFill>
                            <a:schemeClr val="tx1"/>
                          </a:solidFill>
                          <a:effectLst/>
                          <a:latin typeface="+mj-lt"/>
                        </a:rPr>
                        <a:t>Αναπαραγωγιμότητα</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Ακρίβεια</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Ειδικότητα (1)</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Όριο Ανίχνευσης</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Όριο Ποσοτικοποίησης</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Περιοχή</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smtClean="0">
                          <a:ln>
                            <a:noFill/>
                          </a:ln>
                          <a:solidFill>
                            <a:schemeClr val="tx1"/>
                          </a:solidFill>
                          <a:effectLst/>
                          <a:latin typeface="+mj-lt"/>
                        </a:rPr>
                        <a:t>+</a:t>
                      </a:r>
                      <a:endParaRPr kumimoji="0" lang="en-GB"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(1) Έλλειψη ειδικότητας σε μια μέθοδο μπορεί να αντιμετωπισθεί με μια άλλη υποστηρικτική αναλυτική μέθοδο</a:t>
                      </a:r>
                      <a:endParaRPr kumimoji="0" lang="en-GB" sz="1200" b="0" i="0" u="none" strike="noStrike" cap="none" normalizeH="0" baseline="0" dirty="0" smtClean="0">
                        <a:ln>
                          <a:noFill/>
                        </a:ln>
                        <a:solidFill>
                          <a:schemeClr val="tx1"/>
                        </a:solidFill>
                        <a:effectLst/>
                        <a:latin typeface="+mj-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1200" b="0" i="0" u="none" strike="noStrike" cap="none" normalizeH="0" baseline="0" dirty="0" smtClean="0">
                          <a:ln>
                            <a:noFill/>
                          </a:ln>
                          <a:solidFill>
                            <a:schemeClr val="tx1"/>
                          </a:solidFill>
                          <a:effectLst/>
                          <a:latin typeface="+mj-lt"/>
                        </a:rPr>
                        <a:t>(2) Μπορεί να απαιτηθεί σε μερικές περιπτώσεις</a:t>
                      </a:r>
                      <a:endParaRPr kumimoji="0" lang="en-GB"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j-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39920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3</a:t>
            </a:r>
            <a:r>
              <a:rPr lang="en-US" altLang="el-GR" sz="4000" dirty="0" smtClean="0"/>
              <a:t>)</a:t>
            </a:r>
            <a:endParaRPr lang="en-GB" altLang="el-GR" sz="4000" dirty="0" smtClean="0"/>
          </a:p>
        </p:txBody>
      </p:sp>
      <p:sp>
        <p:nvSpPr>
          <p:cNvPr id="30723" name="Rectangle 3"/>
          <p:cNvSpPr>
            <a:spLocks noGrp="1" noChangeArrowheads="1"/>
          </p:cNvSpPr>
          <p:nvPr>
            <p:ph idx="1"/>
          </p:nvPr>
        </p:nvSpPr>
        <p:spPr/>
        <p:txBody>
          <a:bodyPr/>
          <a:lstStyle/>
          <a:p>
            <a:pPr marL="0" indent="0" algn="l" eaLnBrk="1" hangingPunct="1">
              <a:buNone/>
            </a:pPr>
            <a:r>
              <a:rPr lang="el-GR" altLang="el-GR" b="1" dirty="0" smtClean="0"/>
              <a:t>Πορεία (</a:t>
            </a:r>
            <a:r>
              <a:rPr lang="en-US" altLang="el-GR" b="1" dirty="0" smtClean="0"/>
              <a:t>procedure):</a:t>
            </a:r>
            <a:r>
              <a:rPr lang="en-US" altLang="el-GR" dirty="0" smtClean="0"/>
              <a:t> </a:t>
            </a:r>
            <a:r>
              <a:rPr lang="el-GR" altLang="el-GR" dirty="0" smtClean="0"/>
              <a:t>Γενική περιγραφή των σταδίων για την εκτέλεση της μεθόδου.</a:t>
            </a:r>
            <a:endParaRPr lang="el-GR" altLang="el-GR" b="1" dirty="0" smtClean="0"/>
          </a:p>
          <a:p>
            <a:pPr marL="0" indent="0" algn="l" eaLnBrk="1" hangingPunct="1">
              <a:buNone/>
            </a:pPr>
            <a:r>
              <a:rPr lang="el-GR" altLang="el-GR" b="1" dirty="0" smtClean="0"/>
              <a:t>Πρωτόκολλο (</a:t>
            </a:r>
            <a:r>
              <a:rPr lang="en-US" altLang="el-GR" b="1" dirty="0" smtClean="0"/>
              <a:t>protocol):</a:t>
            </a:r>
            <a:r>
              <a:rPr lang="en-US" altLang="el-GR" dirty="0" smtClean="0"/>
              <a:t> </a:t>
            </a:r>
            <a:r>
              <a:rPr lang="el-GR" altLang="el-GR" dirty="0" smtClean="0"/>
              <a:t>Λεπτομερής περιγραφή της πορείας ενός συγκεκριμένου προσδιορισμού που περιλαμβάνει ποσότητες αντιδραστηρίων και δείγματος, χρόνους εκτελέσεως διαφόρων σταδίων, πειραματικές συνθήκες, κλπ.</a:t>
            </a:r>
          </a:p>
          <a:p>
            <a:pPr algn="l" eaLnBrk="1" hangingPunct="1"/>
            <a:endParaRPr lang="el-GR" altLang="el-GR" dirty="0" smtClean="0"/>
          </a:p>
          <a:p>
            <a:pPr algn="l" eaLnBrk="1" hangingPunct="1"/>
            <a:endParaRPr lang="el-GR" altLang="el-GR" sz="2400" dirty="0" smtClean="0"/>
          </a:p>
          <a:p>
            <a:pPr algn="l" eaLnBrk="1" hangingPunct="1"/>
            <a:endParaRPr lang="en-GB" altLang="el-GR" sz="1400" b="1" dirty="0" smtClean="0"/>
          </a:p>
        </p:txBody>
      </p:sp>
    </p:spTree>
    <p:extLst>
      <p:ext uri="{BB962C8B-B14F-4D97-AF65-F5344CB8AC3E}">
        <p14:creationId xmlns:p14="http://schemas.microsoft.com/office/powerpoint/2010/main" val="14590183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3600" dirty="0"/>
              <a:t>Χαρακτηριστικά Επικύρωσης της </a:t>
            </a:r>
            <a:r>
              <a:rPr lang="en-US" altLang="el-GR" sz="3600" dirty="0"/>
              <a:t>ICH</a:t>
            </a:r>
            <a:r>
              <a:rPr lang="el-GR" altLang="el-GR" sz="3600" dirty="0"/>
              <a:t> ως προς Τύπο Αναλυτικής Διαδικασίας</a:t>
            </a:r>
            <a:endParaRPr lang="el-GR" sz="3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902638803"/>
              </p:ext>
            </p:extLst>
          </p:nvPr>
        </p:nvGraphicFramePr>
        <p:xfrm>
          <a:off x="463550" y="1557338"/>
          <a:ext cx="8229600" cy="4251960"/>
        </p:xfrm>
        <a:graphic>
          <a:graphicData uri="http://schemas.openxmlformats.org/drawingml/2006/table">
            <a:tbl>
              <a:tblPr firstRow="1" bandRow="1">
                <a:tableStyleId>{3B4B98B0-60AC-42C2-AFA5-B58CD77FA1E5}</a:tableStyleId>
              </a:tblPr>
              <a:tblGrid>
                <a:gridCol w="2020218"/>
                <a:gridCol w="1512168"/>
                <a:gridCol w="1405374"/>
                <a:gridCol w="1645920"/>
                <a:gridCol w="1645920"/>
              </a:tblGrid>
              <a:tr h="457200">
                <a:tc rowSpan="2">
                  <a:txBody>
                    <a:bodyPr/>
                    <a:lstStyle/>
                    <a:p>
                      <a:pPr marL="0" algn="l" defTabSz="914400" rtl="0" eaLnBrk="1" latinLnBrk="0" hangingPunct="1"/>
                      <a:r>
                        <a:rPr lang="en-US" sz="1800" kern="1200" dirty="0" smtClean="0">
                          <a:solidFill>
                            <a:schemeClr val="tx1"/>
                          </a:solidFill>
                          <a:latin typeface="+mn-lt"/>
                          <a:ea typeface="+mn-ea"/>
                          <a:cs typeface="+mn-cs"/>
                        </a:rPr>
                        <a:t>Type of Analytical Procedure</a:t>
                      </a:r>
                      <a:endParaRPr lang="el-GR" sz="1800" kern="1200" dirty="0">
                        <a:solidFill>
                          <a:schemeClr val="tx1"/>
                        </a:solidFill>
                        <a:latin typeface="+mn-lt"/>
                        <a:ea typeface="+mn-ea"/>
                        <a:cs typeface="+mn-cs"/>
                      </a:endParaRPr>
                    </a:p>
                  </a:txBody>
                  <a:tcPr anchor="ctr">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algn="l" defTabSz="914400" rtl="0" eaLnBrk="1" latinLnBrk="0" hangingPunct="1"/>
                      <a:r>
                        <a:rPr lang="en-US" sz="1800" u="sng" kern="1200" dirty="0" smtClean="0">
                          <a:solidFill>
                            <a:schemeClr val="tx1"/>
                          </a:solidFill>
                          <a:latin typeface="+mn-lt"/>
                          <a:ea typeface="+mn-ea"/>
                          <a:cs typeface="+mn-cs"/>
                        </a:rPr>
                        <a:t>Impurity Testing</a:t>
                      </a:r>
                      <a:endParaRPr lang="el-GR" sz="1800" u="sng" kern="1200" dirty="0">
                        <a:solidFill>
                          <a:schemeClr val="tx1"/>
                        </a:solidFill>
                        <a:latin typeface="+mn-lt"/>
                        <a:ea typeface="+mn-ea"/>
                        <a:cs typeface="+mn-cs"/>
                      </a:endParaRPr>
                    </a:p>
                  </a:txBody>
                  <a:tcPr anchor="ctr" anchorCtr="1">
                    <a:lnL>
                      <a:noFill/>
                    </a:lnL>
                    <a:lnR>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457200">
                <a:tc vMerge="1">
                  <a:txBody>
                    <a:bodyPr/>
                    <a:lstStyle/>
                    <a:p>
                      <a:endParaRPr lang="el-GR"/>
                    </a:p>
                  </a:txBody>
                  <a:tcPr/>
                </a:tc>
                <a:tc>
                  <a:txBody>
                    <a:bodyPr/>
                    <a:lstStyle/>
                    <a:p>
                      <a:pPr marL="0" algn="l" defTabSz="914400" rtl="0" eaLnBrk="1" latinLnBrk="0" hangingPunct="1"/>
                      <a:r>
                        <a:rPr lang="en-US" sz="1800" b="1" kern="1200" dirty="0" smtClean="0">
                          <a:solidFill>
                            <a:schemeClr val="tx1"/>
                          </a:solidFill>
                          <a:latin typeface="+mn-lt"/>
                          <a:ea typeface="+mn-ea"/>
                          <a:cs typeface="+mn-cs"/>
                        </a:rPr>
                        <a:t>Identification</a:t>
                      </a:r>
                      <a:endParaRPr lang="el-GR" sz="1800" b="1" kern="1200" dirty="0">
                        <a:solidFill>
                          <a:schemeClr val="tx1"/>
                        </a:solidFill>
                        <a:latin typeface="+mn-lt"/>
                        <a:ea typeface="+mn-ea"/>
                        <a:cs typeface="+mn-cs"/>
                      </a:endParaRPr>
                    </a:p>
                  </a:txBody>
                  <a:tcPr anchor="ctr" anchorCtr="1">
                    <a:lnL w="12700" cmpd="sng">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800" b="1" kern="1200" dirty="0" smtClean="0">
                          <a:solidFill>
                            <a:schemeClr val="tx1"/>
                          </a:solidFill>
                          <a:latin typeface="+mn-lt"/>
                          <a:ea typeface="+mn-ea"/>
                          <a:cs typeface="+mn-cs"/>
                        </a:rPr>
                        <a:t>Quantitative</a:t>
                      </a:r>
                      <a:endParaRPr lang="el-GR" sz="1800" b="1" kern="1200" dirty="0">
                        <a:solidFill>
                          <a:schemeClr val="tx1"/>
                        </a:solidFill>
                        <a:latin typeface="+mn-lt"/>
                        <a:ea typeface="+mn-ea"/>
                        <a:cs typeface="+mn-cs"/>
                      </a:endParaRPr>
                    </a:p>
                  </a:txBody>
                  <a:tcPr anchor="ctr" anchorCtr="1">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800" b="1" kern="1200" dirty="0" smtClean="0">
                          <a:solidFill>
                            <a:schemeClr val="tx1"/>
                          </a:solidFill>
                          <a:latin typeface="+mn-lt"/>
                          <a:ea typeface="+mn-ea"/>
                          <a:cs typeface="+mn-cs"/>
                        </a:rPr>
                        <a:t>Limit Tests</a:t>
                      </a:r>
                      <a:endParaRPr lang="el-GR" sz="1800" b="1" kern="1200" dirty="0">
                        <a:solidFill>
                          <a:schemeClr val="tx1"/>
                        </a:solidFill>
                        <a:latin typeface="+mn-lt"/>
                        <a:ea typeface="+mn-ea"/>
                        <a:cs typeface="+mn-cs"/>
                      </a:endParaRPr>
                    </a:p>
                  </a:txBody>
                  <a:tcPr anchor="ctr" anchorCtr="1">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800" b="1" kern="1200" dirty="0" smtClean="0">
                          <a:solidFill>
                            <a:schemeClr val="tx1"/>
                          </a:solidFill>
                          <a:latin typeface="+mn-lt"/>
                          <a:ea typeface="+mn-ea"/>
                          <a:cs typeface="+mn-cs"/>
                        </a:rPr>
                        <a:t>Assay</a:t>
                      </a:r>
                      <a:endParaRPr lang="el-GR" sz="1800" b="1" kern="1200" dirty="0">
                        <a:solidFill>
                          <a:schemeClr val="tx1"/>
                        </a:solidFill>
                        <a:latin typeface="+mn-lt"/>
                        <a:ea typeface="+mn-ea"/>
                        <a:cs typeface="+mn-cs"/>
                      </a:endParaRPr>
                    </a:p>
                  </a:txBody>
                  <a:tcPr anchor="ctr" anchorCtr="1">
                    <a:lnL>
                      <a:noFill/>
                    </a:lnL>
                    <a:lnR>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algn="l" defTabSz="914400" rtl="0" eaLnBrk="1" latinLnBrk="0" hangingPunct="1"/>
                      <a:r>
                        <a:rPr lang="en-US" sz="1800" kern="1200" dirty="0" smtClean="0">
                          <a:solidFill>
                            <a:schemeClr val="tx1"/>
                          </a:solidFill>
                          <a:latin typeface="+mn-lt"/>
                          <a:ea typeface="+mn-ea"/>
                          <a:cs typeface="+mn-cs"/>
                        </a:rPr>
                        <a:t>Accuracy</a:t>
                      </a:r>
                      <a:endParaRPr lang="el-GR" sz="1800" kern="1200" dirty="0">
                        <a:solidFill>
                          <a:schemeClr val="tx1"/>
                        </a:solidFill>
                        <a:latin typeface="+mn-lt"/>
                        <a:ea typeface="+mn-ea"/>
                        <a:cs typeface="+mn-cs"/>
                      </a:endParaRPr>
                    </a:p>
                  </a:txBody>
                  <a:tcPr>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defTabSz="914400" rtl="0" eaLnBrk="1" latinLnBrk="0" hangingPunct="1"/>
                      <a:r>
                        <a:rPr lang="en-US" sz="1800" kern="1200" dirty="0" smtClean="0">
                          <a:solidFill>
                            <a:schemeClr val="tx1"/>
                          </a:solidFill>
                          <a:latin typeface="+mn-lt"/>
                          <a:ea typeface="+mn-ea"/>
                          <a:cs typeface="+mn-cs"/>
                        </a:rPr>
                        <a:t>No</a:t>
                      </a:r>
                      <a:endParaRPr lang="el-GR" sz="1800" kern="1200" dirty="0">
                        <a:solidFill>
                          <a:schemeClr val="tx1"/>
                        </a:solidFill>
                        <a:latin typeface="+mn-lt"/>
                        <a:ea typeface="+mn-ea"/>
                        <a:cs typeface="+mn-cs"/>
                      </a:endParaRPr>
                    </a:p>
                  </a:txBody>
                  <a:tcPr anchor="ctr" anchorCtr="1">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defTabSz="914400" rtl="0" eaLnBrk="1" latinLnBrk="0" hangingPunct="1"/>
                      <a:r>
                        <a:rPr lang="en-US" sz="1800" kern="1200" dirty="0" smtClean="0">
                          <a:solidFill>
                            <a:schemeClr val="tx1"/>
                          </a:solidFill>
                          <a:latin typeface="+mn-lt"/>
                          <a:ea typeface="+mn-ea"/>
                          <a:cs typeface="+mn-cs"/>
                        </a:rPr>
                        <a:t>Yes</a:t>
                      </a:r>
                      <a:endParaRPr lang="el-GR" sz="1800" kern="1200" dirty="0">
                        <a:solidFill>
                          <a:schemeClr val="tx1"/>
                        </a:solidFill>
                        <a:latin typeface="+mn-lt"/>
                        <a:ea typeface="+mn-ea"/>
                        <a:cs typeface="+mn-cs"/>
                      </a:endParaRPr>
                    </a:p>
                  </a:txBody>
                  <a:tcPr anchor="ctr" anchorCtr="1">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defTabSz="914400" rtl="0" eaLnBrk="1" latinLnBrk="0" hangingPunct="1"/>
                      <a:r>
                        <a:rPr lang="en-US" sz="1800" kern="1200" dirty="0" smtClean="0">
                          <a:solidFill>
                            <a:schemeClr val="tx1"/>
                          </a:solidFill>
                          <a:latin typeface="+mn-lt"/>
                          <a:ea typeface="+mn-ea"/>
                          <a:cs typeface="+mn-cs"/>
                        </a:rPr>
                        <a:t>No</a:t>
                      </a:r>
                      <a:endParaRPr lang="el-GR" sz="1800" kern="1200" dirty="0">
                        <a:solidFill>
                          <a:schemeClr val="tx1"/>
                        </a:solidFill>
                        <a:latin typeface="+mn-lt"/>
                        <a:ea typeface="+mn-ea"/>
                        <a:cs typeface="+mn-cs"/>
                      </a:endParaRPr>
                    </a:p>
                  </a:txBody>
                  <a:tcPr anchor="ctr" anchorCtr="1">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defTabSz="914400" rtl="0" eaLnBrk="1" latinLnBrk="0" hangingPunct="1"/>
                      <a:r>
                        <a:rPr lang="en-US" sz="1800" kern="1200" dirty="0" smtClean="0">
                          <a:solidFill>
                            <a:schemeClr val="tx1"/>
                          </a:solidFill>
                          <a:latin typeface="+mn-lt"/>
                          <a:ea typeface="+mn-ea"/>
                          <a:cs typeface="+mn-cs"/>
                        </a:rPr>
                        <a:t>Yes</a:t>
                      </a:r>
                      <a:endParaRPr lang="el-GR" sz="1800" kern="1200" dirty="0">
                        <a:solidFill>
                          <a:schemeClr val="tx1"/>
                        </a:solidFill>
                        <a:latin typeface="+mn-lt"/>
                        <a:ea typeface="+mn-ea"/>
                        <a:cs typeface="+mn-cs"/>
                      </a:endParaRPr>
                    </a:p>
                  </a:txBody>
                  <a:tcPr anchor="ctr" anchorCtr="1">
                    <a:lnL>
                      <a:noFill/>
                    </a:lnL>
                    <a:lnR>
                      <a:noFill/>
                    </a:lnR>
                    <a:lnT w="28575"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370840">
                <a:tc>
                  <a:txBody>
                    <a:bodyPr/>
                    <a:lstStyle/>
                    <a:p>
                      <a:r>
                        <a:rPr lang="en-US" dirty="0" smtClean="0"/>
                        <a:t>Precision</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     Repeatability</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     Intern. precision</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Specificity</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LOD</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LOQ</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Linearity</a:t>
                      </a:r>
                      <a:endParaRPr lang="el-GR"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a:noFill/>
                    </a:lnB>
                    <a:lnTlToBr w="12700" cmpd="sng">
                      <a:noFill/>
                      <a:prstDash val="solid"/>
                    </a:lnTlToBr>
                    <a:lnBlToTr w="12700" cmpd="sng">
                      <a:noFill/>
                      <a:prstDash val="solid"/>
                    </a:lnBlToTr>
                  </a:tcPr>
                </a:tc>
              </a:tr>
              <a:tr h="370840">
                <a:tc>
                  <a:txBody>
                    <a:bodyPr/>
                    <a:lstStyle/>
                    <a:p>
                      <a:r>
                        <a:rPr lang="en-US" dirty="0" smtClean="0"/>
                        <a:t>Range</a:t>
                      </a:r>
                      <a:endParaRPr lang="el-GR" dirty="0"/>
                    </a:p>
                  </a:txBody>
                  <a:tcPr>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No</a:t>
                      </a:r>
                      <a:endParaRPr lang="el-GR" dirty="0"/>
                    </a:p>
                  </a:txBody>
                  <a:tcPr anchor="ctr" anchorCtr="1">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kern="1200" dirty="0" smtClean="0">
                          <a:solidFill>
                            <a:schemeClr val="tx1"/>
                          </a:solidFill>
                          <a:latin typeface="+mn-lt"/>
                          <a:ea typeface="+mn-ea"/>
                          <a:cs typeface="+mn-cs"/>
                        </a:rPr>
                        <a:t>Yes</a:t>
                      </a:r>
                      <a:endParaRPr lang="el-GR" dirty="0"/>
                    </a:p>
                  </a:txBody>
                  <a:tcPr anchor="ctr" anchorCtr="1">
                    <a:lnL>
                      <a:noFill/>
                    </a:lnL>
                    <a:lnR>
                      <a:noFill/>
                    </a:lnR>
                    <a:lnT>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107340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l-GR" altLang="el-GR" sz="3200" dirty="0" smtClean="0"/>
              <a:t>ΕΠΑΝΕΠΙΚΥΡΩΣΗ (</a:t>
            </a:r>
            <a:r>
              <a:rPr lang="en-US" altLang="el-GR" sz="3200" dirty="0" smtClean="0"/>
              <a:t>REVALIDATION) </a:t>
            </a:r>
            <a:r>
              <a:rPr lang="el-GR" altLang="el-GR" sz="3200" dirty="0" smtClean="0"/>
              <a:t>ΑΝΑΛΥΤΙΚΩΝ ΜΕΘΟΔΩΝ</a:t>
            </a:r>
            <a:endParaRPr lang="en-GB" altLang="el-GR" sz="3200" dirty="0" smtClean="0"/>
          </a:p>
        </p:txBody>
      </p:sp>
      <p:sp>
        <p:nvSpPr>
          <p:cNvPr id="68611" name="Rectangle 3"/>
          <p:cNvSpPr>
            <a:spLocks noGrp="1" noChangeArrowheads="1"/>
          </p:cNvSpPr>
          <p:nvPr>
            <p:ph idx="1"/>
          </p:nvPr>
        </p:nvSpPr>
        <p:spPr/>
        <p:txBody>
          <a:bodyPr/>
          <a:lstStyle/>
          <a:p>
            <a:pPr>
              <a:lnSpc>
                <a:spcPct val="90000"/>
              </a:lnSpc>
            </a:pPr>
            <a:r>
              <a:rPr lang="el-GR" altLang="el-GR" sz="2400" dirty="0" smtClean="0"/>
              <a:t>Απαιτείται όταν γίνονται σημαντικές αλλαγές:</a:t>
            </a:r>
          </a:p>
          <a:p>
            <a:pPr lvl="1">
              <a:lnSpc>
                <a:spcPct val="90000"/>
              </a:lnSpc>
            </a:pPr>
            <a:r>
              <a:rPr lang="el-GR" altLang="el-GR" sz="2400" dirty="0" smtClean="0"/>
              <a:t>Στα όργανα</a:t>
            </a:r>
          </a:p>
          <a:p>
            <a:pPr lvl="1">
              <a:lnSpc>
                <a:spcPct val="90000"/>
              </a:lnSpc>
            </a:pPr>
            <a:r>
              <a:rPr lang="el-GR" altLang="el-GR" sz="2400" dirty="0" smtClean="0"/>
              <a:t>Ενός κρίσιμου προμηθευτή</a:t>
            </a:r>
          </a:p>
          <a:p>
            <a:pPr lvl="1">
              <a:lnSpc>
                <a:spcPct val="90000"/>
              </a:lnSpc>
            </a:pPr>
            <a:r>
              <a:rPr lang="el-GR" altLang="el-GR" sz="2400" dirty="0" smtClean="0"/>
              <a:t>Σύνθεση ενός προϊόντος</a:t>
            </a:r>
          </a:p>
          <a:p>
            <a:pPr lvl="1">
              <a:lnSpc>
                <a:spcPct val="90000"/>
              </a:lnSpc>
            </a:pPr>
            <a:r>
              <a:rPr lang="el-GR" altLang="el-GR" sz="2400" dirty="0" smtClean="0"/>
              <a:t>Της ίδιας της μεθόδου</a:t>
            </a:r>
          </a:p>
          <a:p>
            <a:pPr>
              <a:lnSpc>
                <a:spcPct val="90000"/>
              </a:lnSpc>
            </a:pPr>
            <a:r>
              <a:rPr lang="el-GR" altLang="el-GR" sz="2400" dirty="0" smtClean="0"/>
              <a:t>Η έκταση της </a:t>
            </a:r>
            <a:r>
              <a:rPr lang="el-GR" altLang="el-GR" sz="2400" dirty="0" err="1" smtClean="0"/>
              <a:t>επανεπικύρωσης</a:t>
            </a:r>
            <a:r>
              <a:rPr lang="el-GR" altLang="el-GR" sz="2400" dirty="0" smtClean="0"/>
              <a:t> εξαρτάται από τη φύση της αλλαγής.</a:t>
            </a:r>
          </a:p>
          <a:p>
            <a:pPr>
              <a:lnSpc>
                <a:spcPct val="90000"/>
              </a:lnSpc>
            </a:pPr>
            <a:r>
              <a:rPr lang="el-GR" altLang="el-GR" sz="2400" dirty="0" smtClean="0"/>
              <a:t>Η αιτία και η έκταση πρέπει να τεκμηριώνεται στο πρωτόκολλο επικύρωσης.</a:t>
            </a:r>
          </a:p>
          <a:p>
            <a:pPr lvl="1" eaLnBrk="1" hangingPunct="1">
              <a:lnSpc>
                <a:spcPct val="90000"/>
              </a:lnSpc>
            </a:pPr>
            <a:endParaRPr lang="en-GB" altLang="el-GR" sz="3200" dirty="0" smtClean="0"/>
          </a:p>
        </p:txBody>
      </p:sp>
    </p:spTree>
    <p:extLst>
      <p:ext uri="{BB962C8B-B14F-4D97-AF65-F5344CB8AC3E}">
        <p14:creationId xmlns:p14="http://schemas.microsoft.com/office/powerpoint/2010/main" val="3045367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l-GR" altLang="el-GR" sz="3200" dirty="0" smtClean="0"/>
              <a:t>ΣΧΕΔΙΑΣΜΟΣ ΕΛΕΓΧΟΥ </a:t>
            </a:r>
            <a:r>
              <a:rPr lang="en-US" altLang="el-GR" sz="3200" dirty="0" smtClean="0"/>
              <a:t> </a:t>
            </a:r>
            <a:r>
              <a:rPr lang="el-GR" altLang="el-GR" sz="3200" dirty="0" smtClean="0"/>
              <a:t>ΑΝΑΛΥΤΙΚΩΝ ΧΑΡΑΚΤΗΡΙΣΤΙΚΩΝ ΜΕΘΟΔΩΝ</a:t>
            </a:r>
            <a:endParaRPr lang="en-GB" altLang="el-GR" sz="3200" dirty="0" smtClean="0"/>
          </a:p>
        </p:txBody>
      </p:sp>
      <p:sp>
        <p:nvSpPr>
          <p:cNvPr id="69635" name="Rectangle 3"/>
          <p:cNvSpPr>
            <a:spLocks noGrp="1" noChangeArrowheads="1"/>
          </p:cNvSpPr>
          <p:nvPr>
            <p:ph idx="1"/>
          </p:nvPr>
        </p:nvSpPr>
        <p:spPr>
          <a:xfrm>
            <a:off x="457200" y="1556792"/>
            <a:ext cx="8229600" cy="4525963"/>
          </a:xfrm>
        </p:spPr>
        <p:txBody>
          <a:bodyPr/>
          <a:lstStyle/>
          <a:p>
            <a:pPr eaLnBrk="1" hangingPunct="1">
              <a:lnSpc>
                <a:spcPct val="90000"/>
              </a:lnSpc>
              <a:buFont typeface="Arial" panose="020B0604020202020204" pitchFamily="34" charset="0"/>
              <a:buChar char="•"/>
            </a:pPr>
            <a:r>
              <a:rPr lang="el-GR" altLang="el-GR" sz="2000" dirty="0" smtClean="0"/>
              <a:t>Σχεδιάζεται η πειραματική εργασία έτσι, ώστε τα κατάλληλα χαρακτηριστικά ελέγχου επικύρωσης να εξετάζονται συγχρόνως, παρέχοντας ορθολογική και συνολική γνώση των δυνατοτήτων της αναλυτικής μεθόδου.</a:t>
            </a:r>
          </a:p>
          <a:p>
            <a:pPr eaLnBrk="1" hangingPunct="1">
              <a:lnSpc>
                <a:spcPct val="90000"/>
              </a:lnSpc>
              <a:buFont typeface="Arial" panose="020B0604020202020204" pitchFamily="34" charset="0"/>
              <a:buChar char="•"/>
            </a:pPr>
            <a:r>
              <a:rPr lang="el-GR" altLang="el-GR" sz="2000" dirty="0" smtClean="0"/>
              <a:t>Παράδειγμα σειράς ελέγχου:</a:t>
            </a:r>
          </a:p>
          <a:p>
            <a:pPr lvl="1" eaLnBrk="1" hangingPunct="1">
              <a:lnSpc>
                <a:spcPct val="90000"/>
              </a:lnSpc>
              <a:buFontTx/>
              <a:buChar char="-"/>
            </a:pPr>
            <a:r>
              <a:rPr lang="el-GR" altLang="el-GR" sz="2000" dirty="0" smtClean="0"/>
              <a:t>Ειδικότητα</a:t>
            </a:r>
          </a:p>
          <a:p>
            <a:pPr lvl="1" eaLnBrk="1" hangingPunct="1">
              <a:lnSpc>
                <a:spcPct val="90000"/>
              </a:lnSpc>
              <a:buFontTx/>
              <a:buChar char="-"/>
            </a:pPr>
            <a:r>
              <a:rPr lang="el-GR" altLang="el-GR" sz="2000" dirty="0" smtClean="0"/>
              <a:t>Γραμμικότητα</a:t>
            </a:r>
          </a:p>
          <a:p>
            <a:pPr lvl="1" eaLnBrk="1" hangingPunct="1">
              <a:lnSpc>
                <a:spcPct val="90000"/>
              </a:lnSpc>
              <a:buFontTx/>
              <a:buChar char="-"/>
            </a:pPr>
            <a:r>
              <a:rPr lang="el-GR" altLang="el-GR" sz="2000" dirty="0" smtClean="0"/>
              <a:t>Περιοχή συγκεντρώσεων</a:t>
            </a:r>
          </a:p>
          <a:p>
            <a:pPr lvl="1" eaLnBrk="1" hangingPunct="1">
              <a:lnSpc>
                <a:spcPct val="90000"/>
              </a:lnSpc>
              <a:buFontTx/>
              <a:buChar char="-"/>
            </a:pPr>
            <a:r>
              <a:rPr lang="el-GR" altLang="el-GR" sz="2000" dirty="0" smtClean="0"/>
              <a:t>Όριο ανίχνευσης / Όριο ποσοτικοποίησης</a:t>
            </a:r>
          </a:p>
          <a:p>
            <a:pPr lvl="1" eaLnBrk="1" hangingPunct="1">
              <a:lnSpc>
                <a:spcPct val="90000"/>
              </a:lnSpc>
              <a:buFontTx/>
              <a:buChar char="-"/>
            </a:pPr>
            <a:r>
              <a:rPr lang="el-GR" altLang="el-GR" sz="2000" dirty="0" smtClean="0"/>
              <a:t>Ακρίβεια</a:t>
            </a:r>
          </a:p>
          <a:p>
            <a:pPr lvl="1" eaLnBrk="1" hangingPunct="1">
              <a:lnSpc>
                <a:spcPct val="90000"/>
              </a:lnSpc>
              <a:buFontTx/>
              <a:buChar char="-"/>
            </a:pPr>
            <a:r>
              <a:rPr lang="el-GR" altLang="el-GR" sz="2000" dirty="0" err="1" smtClean="0"/>
              <a:t>Επαναληψιμότητα</a:t>
            </a:r>
            <a:endParaRPr lang="el-GR" altLang="el-GR" sz="2000" dirty="0" smtClean="0"/>
          </a:p>
          <a:p>
            <a:pPr lvl="1" eaLnBrk="1" hangingPunct="1">
              <a:lnSpc>
                <a:spcPct val="90000"/>
              </a:lnSpc>
              <a:buFontTx/>
              <a:buChar char="-"/>
            </a:pPr>
            <a:r>
              <a:rPr lang="el-GR" altLang="el-GR" sz="2000" dirty="0" err="1" smtClean="0"/>
              <a:t>Αναπαραγωγιμότητα</a:t>
            </a:r>
            <a:endParaRPr lang="en-GB" altLang="el-GR" sz="2000" dirty="0" smtClean="0"/>
          </a:p>
        </p:txBody>
      </p:sp>
    </p:spTree>
    <p:extLst>
      <p:ext uri="{BB962C8B-B14F-4D97-AF65-F5344CB8AC3E}">
        <p14:creationId xmlns:p14="http://schemas.microsoft.com/office/powerpoint/2010/main" val="33344842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2600" dirty="0"/>
              <a:t>Παράμετροι Επικύρωσης Μεθόδων</a:t>
            </a:r>
            <a:br>
              <a:rPr lang="el-GR" altLang="el-GR" sz="2600" dirty="0"/>
            </a:br>
            <a:r>
              <a:rPr lang="el-GR" altLang="el-GR" sz="2600" dirty="0"/>
              <a:t>(Οδηγός </a:t>
            </a:r>
            <a:r>
              <a:rPr lang="en-US" altLang="el-GR" sz="2600" dirty="0"/>
              <a:t>International Committee for Harmonization, ICH) </a:t>
            </a:r>
            <a:endParaRPr lang="el-GR" sz="2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605853111"/>
              </p:ext>
            </p:extLst>
          </p:nvPr>
        </p:nvGraphicFramePr>
        <p:xfrm>
          <a:off x="603213" y="1700808"/>
          <a:ext cx="793757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607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sz="2800" dirty="0"/>
              <a:t>Τα 8 βήματα της </a:t>
            </a:r>
            <a:r>
              <a:rPr lang="en-US" altLang="el-GR" sz="2800" dirty="0"/>
              <a:t>USP</a:t>
            </a:r>
            <a:r>
              <a:rPr lang="el-GR" altLang="el-GR" sz="2800" dirty="0"/>
              <a:t> για επικύρωση μεθόδων</a:t>
            </a:r>
            <a:endParaRPr lang="el-GR" sz="2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776843994"/>
              </p:ext>
            </p:extLst>
          </p:nvPr>
        </p:nvGraphicFramePr>
        <p:xfrm>
          <a:off x="603213" y="1700808"/>
          <a:ext cx="793757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37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l-GR" altLang="el-GR" sz="3200" dirty="0" smtClean="0"/>
              <a:t>ΕΙΔΙΚΟΤΗΤΑ (</a:t>
            </a:r>
            <a:r>
              <a:rPr lang="en-US" altLang="el-GR" sz="3200" dirty="0" smtClean="0"/>
              <a:t>SPECIFICITY) </a:t>
            </a:r>
            <a:r>
              <a:rPr lang="el-GR" altLang="el-GR" sz="3200" dirty="0" smtClean="0"/>
              <a:t>ΚΑΙ ΕΚΛΕΚΤΙΚΟΤΗΤΑ (</a:t>
            </a:r>
            <a:r>
              <a:rPr lang="en-US" altLang="el-GR" sz="3200" dirty="0" smtClean="0"/>
              <a:t>SELECTIVITY)</a:t>
            </a:r>
            <a:r>
              <a:rPr lang="el-GR" altLang="el-GR" sz="3200" dirty="0" smtClean="0"/>
              <a:t> (1)</a:t>
            </a:r>
            <a:endParaRPr lang="en-GB" altLang="el-GR" sz="3200" dirty="0" smtClean="0"/>
          </a:p>
        </p:txBody>
      </p:sp>
      <p:sp>
        <p:nvSpPr>
          <p:cNvPr id="72707" name="Rectangle 3"/>
          <p:cNvSpPr>
            <a:spLocks noGrp="1" noChangeArrowheads="1"/>
          </p:cNvSpPr>
          <p:nvPr>
            <p:ph idx="1"/>
          </p:nvPr>
        </p:nvSpPr>
        <p:spPr/>
        <p:txBody>
          <a:bodyPr/>
          <a:lstStyle/>
          <a:p>
            <a:pPr marL="0" indent="0" algn="l" eaLnBrk="1" hangingPunct="1">
              <a:buNone/>
            </a:pPr>
            <a:r>
              <a:rPr lang="el-GR" altLang="el-GR" sz="2800" dirty="0" smtClean="0"/>
              <a:t>Εκφράζει την παρεμπόδιση στον προσδιορισμό ενός συστατικού σε ένα δείγμα από τα άλλα συστατικά του μείγματος</a:t>
            </a:r>
          </a:p>
          <a:p>
            <a:pPr marL="0" indent="0" algn="l" eaLnBrk="1" hangingPunct="1">
              <a:buNone/>
            </a:pPr>
            <a:r>
              <a:rPr lang="el-GR" altLang="el-GR" sz="2800" dirty="0" smtClean="0"/>
              <a:t>Μια μέθοδος είναι πλήρως </a:t>
            </a:r>
            <a:r>
              <a:rPr lang="el-GR" altLang="el-GR" sz="2800" b="1" dirty="0" smtClean="0"/>
              <a:t>ειδική (</a:t>
            </a:r>
            <a:r>
              <a:rPr lang="en-US" altLang="el-GR" sz="2800" b="1" dirty="0" smtClean="0"/>
              <a:t>specific)</a:t>
            </a:r>
            <a:r>
              <a:rPr lang="el-GR" altLang="el-GR" sz="2800" b="1" dirty="0" smtClean="0"/>
              <a:t> </a:t>
            </a:r>
            <a:r>
              <a:rPr lang="el-GR" altLang="el-GR" sz="2800" dirty="0" smtClean="0"/>
              <a:t>για ένα </a:t>
            </a:r>
            <a:r>
              <a:rPr lang="el-GR" altLang="el-GR" sz="2800" dirty="0" err="1" smtClean="0"/>
              <a:t>αναλύτη</a:t>
            </a:r>
            <a:r>
              <a:rPr lang="el-GR" altLang="el-GR" sz="2800" dirty="0" smtClean="0"/>
              <a:t>, εάν η συγκέντρωσή του μπορεί να προσδιορισθεί με ακρίβεια χωρίς επίδραση από τα άλλα συστατικά του δείγματος. Τα άλλα συστατικά δεν παράγουν αναλυτικό σήμα.</a:t>
            </a:r>
          </a:p>
        </p:txBody>
      </p:sp>
    </p:spTree>
    <p:extLst>
      <p:ext uri="{BB962C8B-B14F-4D97-AF65-F5344CB8AC3E}">
        <p14:creationId xmlns:p14="http://schemas.microsoft.com/office/powerpoint/2010/main" val="2287359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l-GR" altLang="el-GR" sz="2800" dirty="0" smtClean="0"/>
              <a:t>ΕΙΔΙΚΟΤΗΤΑ (</a:t>
            </a:r>
            <a:r>
              <a:rPr lang="en-US" altLang="el-GR" sz="2800" dirty="0" smtClean="0"/>
              <a:t>SPECIFICITY) </a:t>
            </a:r>
            <a:r>
              <a:rPr lang="el-GR" altLang="el-GR" sz="2800" dirty="0" smtClean="0"/>
              <a:t>ΚΑΙ ΕΚΛΕΚΤΙΚΟΤΗΤΑ (</a:t>
            </a:r>
            <a:r>
              <a:rPr lang="en-US" altLang="el-GR" sz="2800" dirty="0" smtClean="0"/>
              <a:t>SELECTIVITY)</a:t>
            </a:r>
            <a:r>
              <a:rPr lang="el-GR" altLang="el-GR" sz="2800" dirty="0" smtClean="0"/>
              <a:t> (2)</a:t>
            </a:r>
            <a:endParaRPr lang="en-GB" altLang="el-GR" sz="2800" dirty="0" smtClean="0"/>
          </a:p>
        </p:txBody>
      </p:sp>
      <p:sp>
        <p:nvSpPr>
          <p:cNvPr id="73731" name="Rectangle 3"/>
          <p:cNvSpPr>
            <a:spLocks noGrp="1" noChangeArrowheads="1"/>
          </p:cNvSpPr>
          <p:nvPr>
            <p:ph idx="1"/>
          </p:nvPr>
        </p:nvSpPr>
        <p:spPr/>
        <p:txBody>
          <a:bodyPr/>
          <a:lstStyle/>
          <a:p>
            <a:pPr marL="0" indent="0" algn="l" eaLnBrk="1" hangingPunct="1">
              <a:buNone/>
            </a:pPr>
            <a:r>
              <a:rPr lang="el-GR" altLang="el-GR" sz="2800" dirty="0" smtClean="0"/>
              <a:t>Μια μέθοδος είναι πλήρως </a:t>
            </a:r>
            <a:r>
              <a:rPr lang="el-GR" altLang="el-GR" sz="2800" b="1" dirty="0" smtClean="0"/>
              <a:t>εκλεκτική (</a:t>
            </a:r>
            <a:r>
              <a:rPr lang="en-US" altLang="el-GR" sz="2800" b="1" dirty="0" smtClean="0"/>
              <a:t>selective)</a:t>
            </a:r>
            <a:r>
              <a:rPr lang="el-GR" altLang="el-GR" sz="2800" b="1" dirty="0" smtClean="0"/>
              <a:t>, </a:t>
            </a:r>
            <a:r>
              <a:rPr lang="el-GR" altLang="el-GR" sz="2800" dirty="0" smtClean="0"/>
              <a:t>εάν παρέχει ορθά αναλυτικά αποτελέσματα για τα διάφορα συστατικά του μείγματος χωρίς αλληλεπίδραση μεταξύ τους. Μια εκλεκτική μέθοδος συνίσταται από μια σειρά ειδικών μετρήσεων.</a:t>
            </a:r>
          </a:p>
          <a:p>
            <a:pPr marL="0" indent="0" algn="l" eaLnBrk="1" hangingPunct="1">
              <a:buNone/>
            </a:pPr>
            <a:r>
              <a:rPr lang="el-GR" altLang="el-GR" sz="2800" dirty="0" smtClean="0"/>
              <a:t>Πολλές φορές δεν γίνεται διάκριση των δύο όρων και χρησιμοποιούνται ισοδύναμα</a:t>
            </a:r>
            <a:endParaRPr lang="el-GR" altLang="el-GR" sz="2800" b="1" dirty="0" smtClean="0"/>
          </a:p>
        </p:txBody>
      </p:sp>
    </p:spTree>
    <p:extLst>
      <p:ext uri="{BB962C8B-B14F-4D97-AF65-F5344CB8AC3E}">
        <p14:creationId xmlns:p14="http://schemas.microsoft.com/office/powerpoint/2010/main" val="1003670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l-GR" altLang="el-GR" sz="3200" dirty="0" smtClean="0"/>
              <a:t>ΕΙΔΙΚΟΤΗΤΑ (</a:t>
            </a:r>
            <a:r>
              <a:rPr lang="en-US" altLang="el-GR" sz="3200" dirty="0" smtClean="0"/>
              <a:t>SPECIFICITY) </a:t>
            </a:r>
            <a:r>
              <a:rPr lang="el-GR" altLang="el-GR" sz="3200" dirty="0" smtClean="0"/>
              <a:t>ΚΑΙ ΕΚΛΕΚΤΙΚΟΤΗΤΑ (</a:t>
            </a:r>
            <a:r>
              <a:rPr lang="en-US" altLang="el-GR" sz="3200" dirty="0" smtClean="0"/>
              <a:t>SELECTIVITY)</a:t>
            </a:r>
            <a:r>
              <a:rPr lang="el-GR" altLang="el-GR" sz="3200" dirty="0" smtClean="0"/>
              <a:t> (3)</a:t>
            </a:r>
            <a:endParaRPr lang="en-GB" altLang="el-GR" sz="3200" dirty="0" smtClean="0"/>
          </a:p>
        </p:txBody>
      </p:sp>
      <p:sp>
        <p:nvSpPr>
          <p:cNvPr id="74755" name="Rectangle 3"/>
          <p:cNvSpPr>
            <a:spLocks noGrp="1" noChangeArrowheads="1"/>
          </p:cNvSpPr>
          <p:nvPr>
            <p:ph idx="1"/>
          </p:nvPr>
        </p:nvSpPr>
        <p:spPr/>
        <p:txBody>
          <a:bodyPr/>
          <a:lstStyle/>
          <a:p>
            <a:pPr marL="0" indent="0" algn="l" eaLnBrk="1" hangingPunct="1">
              <a:buNone/>
            </a:pPr>
            <a:r>
              <a:rPr lang="el-GR" altLang="el-GR" sz="2400" b="1" dirty="0" smtClean="0"/>
              <a:t>Η έρευνα ειδικότητας απαιτείται στους ελέγχους (δοκιμασίες):</a:t>
            </a:r>
          </a:p>
          <a:p>
            <a:pPr marL="1333500" lvl="1" indent="-533400" algn="l" eaLnBrk="1" hangingPunct="1">
              <a:buFontTx/>
              <a:buChar char="-"/>
            </a:pPr>
            <a:r>
              <a:rPr lang="el-GR" altLang="el-GR" sz="2400" dirty="0" smtClean="0"/>
              <a:t>Ταυτοποίησης</a:t>
            </a:r>
          </a:p>
          <a:p>
            <a:pPr marL="1333500" lvl="1" indent="-533400" algn="l" eaLnBrk="1" hangingPunct="1">
              <a:buFontTx/>
              <a:buChar char="-"/>
            </a:pPr>
            <a:r>
              <a:rPr lang="el-GR" altLang="el-GR" sz="2400" dirty="0" smtClean="0"/>
              <a:t>Προσδιορισμών προσμίξεων</a:t>
            </a:r>
          </a:p>
          <a:p>
            <a:pPr marL="1333500" lvl="1" indent="-533400" algn="l" eaLnBrk="1" hangingPunct="1">
              <a:buFontTx/>
              <a:buChar char="-"/>
            </a:pPr>
            <a:r>
              <a:rPr lang="el-GR" altLang="el-GR" sz="2400" dirty="0" smtClean="0"/>
              <a:t>Ποσοτικών προσδιορισμών</a:t>
            </a:r>
          </a:p>
          <a:p>
            <a:pPr marL="0" indent="0" algn="l" eaLnBrk="1" hangingPunct="1">
              <a:buNone/>
            </a:pPr>
            <a:r>
              <a:rPr lang="el-GR" altLang="el-GR" sz="2400" dirty="0" smtClean="0"/>
              <a:t>Η πορεία για την απόδειξη ειδικότητας εξαρτάται από το σκοπό της μεθόδου.</a:t>
            </a:r>
          </a:p>
          <a:p>
            <a:pPr marL="0" indent="0" algn="l" eaLnBrk="1" hangingPunct="1">
              <a:buNone/>
            </a:pPr>
            <a:r>
              <a:rPr lang="el-GR" altLang="el-GR" sz="2400" dirty="0" smtClean="0"/>
              <a:t>Εάν δεν αποδειχθεί ειδικότητα συνιστάται συνδυασμός δύο ή περισσότερων αναλυτικών μεθόδων</a:t>
            </a:r>
          </a:p>
        </p:txBody>
      </p:sp>
    </p:spTree>
    <p:extLst>
      <p:ext uri="{BB962C8B-B14F-4D97-AF65-F5344CB8AC3E}">
        <p14:creationId xmlns:p14="http://schemas.microsoft.com/office/powerpoint/2010/main" val="3387611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l-GR" altLang="el-GR" sz="3200" dirty="0" smtClean="0"/>
              <a:t>ΕΙΔΙΚΟΤΗΤΑ (</a:t>
            </a:r>
            <a:r>
              <a:rPr lang="en-US" altLang="el-GR" sz="3200" dirty="0" smtClean="0"/>
              <a:t>SPECIFICITY) </a:t>
            </a:r>
            <a:r>
              <a:rPr lang="el-GR" altLang="el-GR" sz="3200" dirty="0" smtClean="0"/>
              <a:t>ΚΑΙ ΕΚΛΕΚΤΙΚΟΤΗΤΑ (</a:t>
            </a:r>
            <a:r>
              <a:rPr lang="en-US" altLang="el-GR" sz="3200" dirty="0" smtClean="0"/>
              <a:t>SELECTIVITY)</a:t>
            </a:r>
            <a:r>
              <a:rPr lang="el-GR" altLang="el-GR" sz="3200" dirty="0" smtClean="0"/>
              <a:t> (4)</a:t>
            </a:r>
            <a:endParaRPr lang="en-GB" altLang="el-GR" sz="3200" dirty="0" smtClean="0"/>
          </a:p>
        </p:txBody>
      </p:sp>
      <p:sp>
        <p:nvSpPr>
          <p:cNvPr id="75779" name="Rectangle 3"/>
          <p:cNvSpPr>
            <a:spLocks noGrp="1" noChangeArrowheads="1"/>
          </p:cNvSpPr>
          <p:nvPr>
            <p:ph idx="1"/>
          </p:nvPr>
        </p:nvSpPr>
        <p:spPr/>
        <p:txBody>
          <a:bodyPr/>
          <a:lstStyle/>
          <a:p>
            <a:pPr marL="0" indent="0" algn="l" eaLnBrk="1" hangingPunct="1">
              <a:buNone/>
            </a:pPr>
            <a:r>
              <a:rPr lang="el-GR" altLang="el-GR" sz="2800" dirty="0" smtClean="0"/>
              <a:t>Ο έλεγχος ειδικότητας συνίσταται στην αξιολόγηση της αναλυτικής μεθόδου να διακρίνει τον </a:t>
            </a:r>
            <a:r>
              <a:rPr lang="el-GR" altLang="el-GR" sz="2800" dirty="0" err="1" smtClean="0"/>
              <a:t>αναλύτη</a:t>
            </a:r>
            <a:r>
              <a:rPr lang="el-GR" altLang="el-GR" sz="2800" dirty="0" smtClean="0"/>
              <a:t> από:</a:t>
            </a:r>
          </a:p>
          <a:p>
            <a:pPr marL="1333500" lvl="1" indent="-533400" algn="l" eaLnBrk="1" hangingPunct="1">
              <a:buFontTx/>
              <a:buChar char="-"/>
            </a:pPr>
            <a:r>
              <a:rPr lang="el-GR" altLang="el-GR" dirty="0" smtClean="0"/>
              <a:t>Γνωστές προσμίξεις</a:t>
            </a:r>
          </a:p>
          <a:p>
            <a:pPr marL="1333500" lvl="1" indent="-533400" algn="l" eaLnBrk="1" hangingPunct="1">
              <a:buFontTx/>
              <a:buChar char="-"/>
            </a:pPr>
            <a:r>
              <a:rPr lang="el-GR" altLang="el-GR" dirty="0" smtClean="0"/>
              <a:t>Υπολείμματα </a:t>
            </a:r>
            <a:r>
              <a:rPr lang="el-GR" altLang="el-GR" dirty="0" smtClean="0"/>
              <a:t>πρώτων υλών της σύνθεσης</a:t>
            </a:r>
          </a:p>
          <a:p>
            <a:pPr marL="1333500" lvl="1" indent="-533400" algn="l" eaLnBrk="1" hangingPunct="1">
              <a:buFontTx/>
              <a:buChar char="-"/>
            </a:pPr>
            <a:r>
              <a:rPr lang="el-GR" altLang="el-GR" dirty="0" err="1" smtClean="0"/>
              <a:t>Μεταβολίτες</a:t>
            </a:r>
            <a:endParaRPr lang="el-GR" altLang="el-GR" dirty="0" smtClean="0"/>
          </a:p>
          <a:p>
            <a:pPr marL="1333500" lvl="1" indent="-533400" algn="l" eaLnBrk="1" hangingPunct="1">
              <a:buFontTx/>
              <a:buChar char="-"/>
            </a:pPr>
            <a:r>
              <a:rPr lang="el-GR" altLang="el-GR" dirty="0" smtClean="0"/>
              <a:t>Προϊόντα διασπάσεως</a:t>
            </a:r>
          </a:p>
          <a:p>
            <a:pPr marL="1333500" lvl="1" indent="-533400" algn="l" eaLnBrk="1" hangingPunct="1">
              <a:buFontTx/>
              <a:buChar char="-"/>
            </a:pPr>
            <a:r>
              <a:rPr lang="el-GR" altLang="el-GR" dirty="0" smtClean="0"/>
              <a:t>Συστατικά του μητρικού υλικού του δείγματος</a:t>
            </a:r>
          </a:p>
        </p:txBody>
      </p:sp>
    </p:spTree>
    <p:extLst>
      <p:ext uri="{BB962C8B-B14F-4D97-AF65-F5344CB8AC3E}">
        <p14:creationId xmlns:p14="http://schemas.microsoft.com/office/powerpoint/2010/main" val="9116738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l-GR" altLang="el-GR" sz="3200" dirty="0" smtClean="0"/>
              <a:t>ΕΙΔΙΚΟΤΗΤΑ ΜΕΘΟΔΩΝ ΕΛΕΓΧΟΥ ΤΑΥΤΟΠΟΙΗΣΗΣ (1)</a:t>
            </a:r>
            <a:endParaRPr lang="en-GB" altLang="el-GR" sz="3200" dirty="0" smtClean="0"/>
          </a:p>
        </p:txBody>
      </p:sp>
      <p:sp>
        <p:nvSpPr>
          <p:cNvPr id="76803" name="Rectangle 3"/>
          <p:cNvSpPr>
            <a:spLocks noGrp="1" noChangeArrowheads="1"/>
          </p:cNvSpPr>
          <p:nvPr>
            <p:ph idx="1"/>
          </p:nvPr>
        </p:nvSpPr>
        <p:spPr/>
        <p:txBody>
          <a:bodyPr/>
          <a:lstStyle/>
          <a:p>
            <a:pPr marL="0" indent="0" algn="l" eaLnBrk="1" hangingPunct="1">
              <a:buNone/>
            </a:pPr>
            <a:r>
              <a:rPr lang="el-GR" altLang="el-GR" dirty="0" smtClean="0"/>
              <a:t>Έλεγχος ικανότητας διάκρισης μεταξύ ενώσεων παραπλήσιας δομής.</a:t>
            </a:r>
          </a:p>
          <a:p>
            <a:pPr marL="0" indent="0" algn="l" eaLnBrk="1" hangingPunct="1">
              <a:buNone/>
            </a:pPr>
            <a:r>
              <a:rPr lang="el-GR" altLang="el-GR" dirty="0" smtClean="0"/>
              <a:t>Επιβεβαίωση ικανότητας διάκρισης με λήψη </a:t>
            </a:r>
            <a:r>
              <a:rPr lang="el-GR" altLang="el-GR" u="sng" dirty="0" smtClean="0"/>
              <a:t>θετικών αποτελεσμάτων</a:t>
            </a:r>
            <a:r>
              <a:rPr lang="el-GR" altLang="el-GR" dirty="0" smtClean="0"/>
              <a:t> από δείγματα που περιέχουν τον </a:t>
            </a:r>
            <a:r>
              <a:rPr lang="el-GR" altLang="el-GR" dirty="0" err="1" smtClean="0"/>
              <a:t>αναλύτη</a:t>
            </a:r>
            <a:r>
              <a:rPr lang="el-GR" altLang="el-GR" dirty="0" smtClean="0"/>
              <a:t> (</a:t>
            </a:r>
            <a:r>
              <a:rPr lang="el-GR" altLang="el-GR" dirty="0" err="1" smtClean="0"/>
              <a:t>π.χ</a:t>
            </a:r>
            <a:r>
              <a:rPr lang="el-GR" altLang="el-GR" dirty="0" smtClean="0"/>
              <a:t> γνωστά υλικά αναφοράς), σε συνδυασμό με </a:t>
            </a:r>
            <a:r>
              <a:rPr lang="el-GR" altLang="el-GR" u="sng" dirty="0" smtClean="0"/>
              <a:t>αρνητικά αποτελέσματα</a:t>
            </a:r>
            <a:r>
              <a:rPr lang="el-GR" altLang="el-GR" dirty="0" smtClean="0"/>
              <a:t> από δείγματα που δεν περιέχουν τον </a:t>
            </a:r>
            <a:r>
              <a:rPr lang="el-GR" altLang="el-GR" dirty="0" err="1" smtClean="0"/>
              <a:t>αναλύτη</a:t>
            </a:r>
            <a:r>
              <a:rPr lang="el-GR" altLang="el-GR" dirty="0" smtClean="0"/>
              <a:t>.</a:t>
            </a:r>
          </a:p>
        </p:txBody>
      </p:sp>
    </p:spTree>
    <p:extLst>
      <p:ext uri="{BB962C8B-B14F-4D97-AF65-F5344CB8AC3E}">
        <p14:creationId xmlns:p14="http://schemas.microsoft.com/office/powerpoint/2010/main" val="98508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4</a:t>
            </a:r>
            <a:r>
              <a:rPr lang="en-US" altLang="el-GR" sz="4000" dirty="0" smtClean="0"/>
              <a:t>)</a:t>
            </a:r>
            <a:endParaRPr lang="en-GB" altLang="el-GR" sz="4000" dirty="0" smtClean="0"/>
          </a:p>
        </p:txBody>
      </p:sp>
      <p:sp>
        <p:nvSpPr>
          <p:cNvPr id="31747" name="Rectangle 1027"/>
          <p:cNvSpPr>
            <a:spLocks noGrp="1" noChangeArrowheads="1"/>
          </p:cNvSpPr>
          <p:nvPr>
            <p:ph idx="1"/>
          </p:nvPr>
        </p:nvSpPr>
        <p:spPr>
          <a:xfrm>
            <a:off x="489015" y="1196752"/>
            <a:ext cx="8229600" cy="4525963"/>
          </a:xfrm>
        </p:spPr>
        <p:txBody>
          <a:bodyPr/>
          <a:lstStyle/>
          <a:p>
            <a:pPr marL="0" indent="0" algn="l" eaLnBrk="1" hangingPunct="1">
              <a:buNone/>
            </a:pPr>
            <a:r>
              <a:rPr lang="el-GR" altLang="el-GR" b="1" dirty="0" smtClean="0"/>
              <a:t>Αναλυτικό πρόβλημα (</a:t>
            </a:r>
            <a:r>
              <a:rPr lang="en-US" altLang="el-GR" b="1" dirty="0" smtClean="0"/>
              <a:t>analytical problem):</a:t>
            </a:r>
            <a:r>
              <a:rPr lang="el-GR" altLang="el-GR" b="1" dirty="0" smtClean="0"/>
              <a:t> </a:t>
            </a:r>
            <a:r>
              <a:rPr lang="el-GR" altLang="el-GR" dirty="0" smtClean="0"/>
              <a:t>Ερωτήματα που απευθύνονται προς το Εργαστήριο Ελέγχου (έλεγχος ταυτότητας, έλεγχος καθαρότητας, έλεγχος ορίων, ποσοτικός προσδιορισμός).</a:t>
            </a:r>
          </a:p>
          <a:p>
            <a:pPr marL="0" indent="0" algn="l" eaLnBrk="1" hangingPunct="1">
              <a:buNone/>
            </a:pPr>
            <a:r>
              <a:rPr lang="el-GR" altLang="el-GR" b="1" dirty="0" smtClean="0"/>
              <a:t>Ανάλυση </a:t>
            </a:r>
            <a:r>
              <a:rPr lang="en-US" altLang="el-GR" b="1" dirty="0" smtClean="0"/>
              <a:t>(analysis):</a:t>
            </a:r>
            <a:r>
              <a:rPr lang="en-US" altLang="el-GR" dirty="0" smtClean="0"/>
              <a:t> </a:t>
            </a:r>
            <a:r>
              <a:rPr lang="el-GR" altLang="el-GR" dirty="0" smtClean="0"/>
              <a:t>Εφαρμογή μιας ή περισσοτέρων αναλυτικών μεθόδων ή/και δοκιμασιών (δοκιμών) (</a:t>
            </a:r>
            <a:r>
              <a:rPr lang="en-US" altLang="el-GR" dirty="0" smtClean="0"/>
              <a:t>testing, tests)</a:t>
            </a:r>
            <a:r>
              <a:rPr lang="el-GR" altLang="el-GR" dirty="0" smtClean="0"/>
              <a:t> σε ένα συγκεκριμένο δείγμα για την απάντηση / επίλυση ενός αναλυτικού προβλήματος.</a:t>
            </a:r>
            <a:endParaRPr lang="el-GR" altLang="el-GR" b="1" dirty="0" smtClean="0"/>
          </a:p>
          <a:p>
            <a:pPr algn="l" eaLnBrk="1" hangingPunct="1"/>
            <a:endParaRPr lang="el-GR" altLang="el-GR" dirty="0" smtClean="0"/>
          </a:p>
          <a:p>
            <a:pPr algn="l" eaLnBrk="1" hangingPunct="1"/>
            <a:endParaRPr lang="en-GB" altLang="el-GR" sz="2400" b="1" dirty="0" smtClean="0"/>
          </a:p>
        </p:txBody>
      </p:sp>
    </p:spTree>
    <p:extLst>
      <p:ext uri="{BB962C8B-B14F-4D97-AF65-F5344CB8AC3E}">
        <p14:creationId xmlns:p14="http://schemas.microsoft.com/office/powerpoint/2010/main" val="23673927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pPr eaLnBrk="1" hangingPunct="1"/>
            <a:r>
              <a:rPr lang="el-GR" altLang="el-GR" sz="3200" dirty="0" smtClean="0"/>
              <a:t>ΕΙΔΙΚΟΤΗΤΑ ΜΕΘΟΔΩΝ ΕΛΕΓΧΟΥ ΤΑΥΤΟΠΟΙΗΣΗΣ</a:t>
            </a:r>
            <a:r>
              <a:rPr lang="en-US" altLang="el-GR" sz="3200" dirty="0" smtClean="0"/>
              <a:t> </a:t>
            </a:r>
            <a:r>
              <a:rPr lang="el-GR" altLang="el-GR" sz="3200" dirty="0" smtClean="0"/>
              <a:t>(2)</a:t>
            </a:r>
            <a:endParaRPr lang="en-GB" altLang="el-GR" sz="3200" dirty="0" smtClean="0"/>
          </a:p>
        </p:txBody>
      </p:sp>
      <p:sp>
        <p:nvSpPr>
          <p:cNvPr id="77827" name="Rectangle 1027"/>
          <p:cNvSpPr>
            <a:spLocks noGrp="1" noChangeArrowheads="1"/>
          </p:cNvSpPr>
          <p:nvPr>
            <p:ph idx="1"/>
          </p:nvPr>
        </p:nvSpPr>
        <p:spPr/>
        <p:txBody>
          <a:bodyPr/>
          <a:lstStyle/>
          <a:p>
            <a:pPr marL="0" indent="0" algn="l" eaLnBrk="1" hangingPunct="1">
              <a:buNone/>
            </a:pPr>
            <a:r>
              <a:rPr lang="el-GR" altLang="el-GR" dirty="0" smtClean="0"/>
              <a:t>Εφαρμογή του ελέγχου ταυτοποίησης  σε ουσίες με όμοια ή παραπλήσια δομή προς τον </a:t>
            </a:r>
            <a:r>
              <a:rPr lang="el-GR" altLang="el-GR" dirty="0" err="1" smtClean="0"/>
              <a:t>αναλύτη</a:t>
            </a:r>
            <a:r>
              <a:rPr lang="el-GR" altLang="el-GR" dirty="0" smtClean="0"/>
              <a:t> και επιβεβαίωση ότι δεν λαμβάνονται θετικά αποτελέσματα.</a:t>
            </a:r>
          </a:p>
          <a:p>
            <a:pPr marL="0" indent="0" algn="l" eaLnBrk="1" hangingPunct="1">
              <a:buNone/>
            </a:pPr>
            <a:r>
              <a:rPr lang="el-GR" altLang="el-GR" dirty="0" smtClean="0"/>
              <a:t> Η επιλογή των δυνητικά </a:t>
            </a:r>
            <a:r>
              <a:rPr lang="el-GR" altLang="el-GR" dirty="0" err="1" smtClean="0"/>
              <a:t>παρεμποδιζουσών</a:t>
            </a:r>
            <a:r>
              <a:rPr lang="el-GR" altLang="el-GR" dirty="0" smtClean="0"/>
              <a:t> ουσιών βασίζεται στην λογική επιστημονική κρίση σχετικά με πιθανή  παρουσία τους στο δείγμα.</a:t>
            </a:r>
          </a:p>
        </p:txBody>
      </p:sp>
    </p:spTree>
    <p:extLst>
      <p:ext uri="{BB962C8B-B14F-4D97-AF65-F5344CB8AC3E}">
        <p14:creationId xmlns:p14="http://schemas.microsoft.com/office/powerpoint/2010/main" val="417147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l-GR" altLang="el-GR" sz="2400" dirty="0" smtClean="0"/>
              <a:t>ΕΙΔΙΚΟΤΗΤΑ ΜΕΘΟΔΩΝ ΠΟΣΟΤΙΚΩΝ ΠΡΟΣΔΙΟΡΙΣΜΩΝ (</a:t>
            </a:r>
            <a:r>
              <a:rPr lang="en-GB" altLang="el-GR" sz="2400" dirty="0" smtClean="0"/>
              <a:t>ASSAY)</a:t>
            </a:r>
            <a:r>
              <a:rPr lang="el-GR" altLang="el-GR" sz="2400" dirty="0" smtClean="0"/>
              <a:t> ΚΑΙ ΕΛΕΓΧΩΝ ΠΡΟΣΜΙΞΕΩΝ (</a:t>
            </a:r>
            <a:r>
              <a:rPr lang="en-GB" altLang="el-GR" sz="2400" dirty="0" smtClean="0"/>
              <a:t>IMPURITY TESTS)</a:t>
            </a:r>
            <a:r>
              <a:rPr lang="el-GR" altLang="el-GR" sz="2400" dirty="0" smtClean="0"/>
              <a:t> (1)</a:t>
            </a:r>
            <a:endParaRPr lang="en-GB" altLang="el-GR" sz="2400" dirty="0" smtClean="0"/>
          </a:p>
        </p:txBody>
      </p:sp>
      <p:sp>
        <p:nvSpPr>
          <p:cNvPr id="78851" name="Rectangle 3"/>
          <p:cNvSpPr>
            <a:spLocks noGrp="1" noChangeArrowheads="1"/>
          </p:cNvSpPr>
          <p:nvPr>
            <p:ph idx="1"/>
          </p:nvPr>
        </p:nvSpPr>
        <p:spPr/>
        <p:txBody>
          <a:bodyPr/>
          <a:lstStyle/>
          <a:p>
            <a:pPr marL="0" indent="0" algn="l" eaLnBrk="1" hangingPunct="1">
              <a:buNone/>
            </a:pPr>
            <a:r>
              <a:rPr lang="el-GR" altLang="el-GR" dirty="0" smtClean="0"/>
              <a:t>Για τις </a:t>
            </a:r>
            <a:r>
              <a:rPr lang="el-GR" altLang="el-GR" dirty="0" err="1" smtClean="0"/>
              <a:t>χρωματογραφικές</a:t>
            </a:r>
            <a:r>
              <a:rPr lang="el-GR" altLang="el-GR" dirty="0" smtClean="0"/>
              <a:t> μεθόδους (μέθοδοι επιλογής για ελέγχους και προσδιορισμούς προσμίξεων (συγγενών ουσιών), απαιτούνται αντιπροσωπευτικά </a:t>
            </a:r>
            <a:r>
              <a:rPr lang="el-GR" altLang="el-GR" dirty="0" err="1" smtClean="0"/>
              <a:t>χρωματογραφήματα</a:t>
            </a:r>
            <a:r>
              <a:rPr lang="el-GR" altLang="el-GR" dirty="0" smtClean="0"/>
              <a:t> για την απόδειξη ειδικότητας και κάθε συστατικό πρέπει να επισημαίνεται κατάλληλα.</a:t>
            </a:r>
          </a:p>
          <a:p>
            <a:pPr marL="609600" indent="-609600" algn="l" eaLnBrk="1" hangingPunct="1"/>
            <a:endParaRPr lang="el-GR" altLang="el-GR" sz="2400" dirty="0" smtClean="0"/>
          </a:p>
        </p:txBody>
      </p:sp>
    </p:spTree>
    <p:extLst>
      <p:ext uri="{BB962C8B-B14F-4D97-AF65-F5344CB8AC3E}">
        <p14:creationId xmlns:p14="http://schemas.microsoft.com/office/powerpoint/2010/main" val="38016481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l-GR" altLang="el-GR" sz="2400" dirty="0" smtClean="0"/>
              <a:t>ΕΙΔΙΚΟΤΗΤΑ ΜΕΘΟΔΩΝ ΠΟΣΟΤΙΚΩΝ ΠΡΟΣΔΙΟΡΙΣΜΩΝ (</a:t>
            </a:r>
            <a:r>
              <a:rPr lang="en-GB" altLang="el-GR" sz="2400" dirty="0" smtClean="0"/>
              <a:t>ASSAY)</a:t>
            </a:r>
            <a:r>
              <a:rPr lang="el-GR" altLang="el-GR" sz="2400" dirty="0" smtClean="0"/>
              <a:t> ΚΑΙ ΕΛΕΓΧΩΝ ΠΡΟΣΜΙΞΕΩΝ (</a:t>
            </a:r>
            <a:r>
              <a:rPr lang="en-GB" altLang="el-GR" sz="2400" dirty="0" smtClean="0"/>
              <a:t>IMPURITY TESTS)</a:t>
            </a:r>
            <a:r>
              <a:rPr lang="el-GR" altLang="el-GR" sz="2400" dirty="0" smtClean="0"/>
              <a:t> (2)</a:t>
            </a:r>
            <a:endParaRPr lang="en-GB" altLang="el-GR" sz="2400" dirty="0" smtClean="0"/>
          </a:p>
        </p:txBody>
      </p:sp>
      <p:sp>
        <p:nvSpPr>
          <p:cNvPr id="79875" name="Rectangle 3"/>
          <p:cNvSpPr>
            <a:spLocks noGrp="1" noChangeArrowheads="1"/>
          </p:cNvSpPr>
          <p:nvPr>
            <p:ph idx="1"/>
          </p:nvPr>
        </p:nvSpPr>
        <p:spPr/>
        <p:txBody>
          <a:bodyPr/>
          <a:lstStyle/>
          <a:p>
            <a:pPr marL="0" indent="0" algn="l" eaLnBrk="1" hangingPunct="1">
              <a:buNone/>
            </a:pPr>
            <a:r>
              <a:rPr lang="el-GR" altLang="el-GR" dirty="0" smtClean="0"/>
              <a:t>Οι κρίσιμοι διαχωρισμοί στη χρωματογραφία πρέπει να ερευνώνται σε κατάλληλο επίπεδο συγκεντρώσεων.</a:t>
            </a:r>
          </a:p>
          <a:p>
            <a:pPr marL="0" indent="0" algn="l" eaLnBrk="1" hangingPunct="1">
              <a:buNone/>
            </a:pPr>
            <a:r>
              <a:rPr lang="el-GR" altLang="el-GR" dirty="0" smtClean="0"/>
              <a:t>Η ειδικότητα αυτών των </a:t>
            </a:r>
            <a:r>
              <a:rPr lang="el-GR" altLang="el-GR" dirty="0" err="1" smtClean="0"/>
              <a:t>χρωματογραφικών</a:t>
            </a:r>
            <a:r>
              <a:rPr lang="el-GR" altLang="el-GR" dirty="0" smtClean="0"/>
              <a:t> τεχνικών (λόγω </a:t>
            </a:r>
            <a:r>
              <a:rPr lang="el-GR" altLang="el-GR" dirty="0" err="1" smtClean="0"/>
              <a:t>συμπροσδιορισμού</a:t>
            </a:r>
            <a:r>
              <a:rPr lang="el-GR" altLang="el-GR" dirty="0" smtClean="0"/>
              <a:t> πολλών ουσιών καλείται και εκλεκτικότητα, </a:t>
            </a:r>
            <a:r>
              <a:rPr lang="en-GB" altLang="el-GR" dirty="0" smtClean="0"/>
              <a:t>selectivity) </a:t>
            </a:r>
            <a:r>
              <a:rPr lang="el-GR" altLang="el-GR" dirty="0" smtClean="0"/>
              <a:t>αποδεικνύεται με τη διαχωριστικότητα (</a:t>
            </a:r>
            <a:r>
              <a:rPr lang="en-GB" altLang="el-GR" dirty="0" smtClean="0"/>
              <a:t>Resolution, R)</a:t>
            </a:r>
            <a:r>
              <a:rPr lang="el-GR" altLang="el-GR" dirty="0" smtClean="0"/>
              <a:t> γειτονικών κορυφών.</a:t>
            </a:r>
            <a:r>
              <a:rPr lang="el-GR" altLang="el-GR" sz="2400" dirty="0" smtClean="0"/>
              <a:t> </a:t>
            </a:r>
          </a:p>
        </p:txBody>
      </p:sp>
    </p:spTree>
    <p:extLst>
      <p:ext uri="{BB962C8B-B14F-4D97-AF65-F5344CB8AC3E}">
        <p14:creationId xmlns:p14="http://schemas.microsoft.com/office/powerpoint/2010/main" val="330981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l-GR" altLang="el-GR" sz="2400" dirty="0" smtClean="0"/>
              <a:t>ΕΙΔΙΚΟΤΗΤΑ ΜΕΘΟΔΩΝ ΠΟΣΟΤΙΚΩΝ ΠΡΟΣΔΙΟΡΙΣΜΩΝ (</a:t>
            </a:r>
            <a:r>
              <a:rPr lang="en-GB" altLang="el-GR" sz="2400" dirty="0" smtClean="0"/>
              <a:t>ASSAY)</a:t>
            </a:r>
            <a:r>
              <a:rPr lang="el-GR" altLang="el-GR" sz="2400" dirty="0" smtClean="0"/>
              <a:t> ΚΑΙ ΕΛΕΓΧΩΝ ΠΡΟΣΜΙΞΕΩΝ (</a:t>
            </a:r>
            <a:r>
              <a:rPr lang="en-GB" altLang="el-GR" sz="2400" dirty="0" smtClean="0"/>
              <a:t>IMPURITY TESTS)</a:t>
            </a:r>
            <a:r>
              <a:rPr lang="el-GR" altLang="el-GR" sz="2400" dirty="0" smtClean="0"/>
              <a:t> (3)</a:t>
            </a:r>
            <a:endParaRPr lang="en-GB" altLang="el-GR" sz="2400" dirty="0" smtClean="0"/>
          </a:p>
        </p:txBody>
      </p:sp>
      <p:sp>
        <p:nvSpPr>
          <p:cNvPr id="1028" name="Rectangle 3"/>
          <p:cNvSpPr>
            <a:spLocks noGrp="1" noChangeArrowheads="1"/>
          </p:cNvSpPr>
          <p:nvPr>
            <p:ph idx="1"/>
          </p:nvPr>
        </p:nvSpPr>
        <p:spPr>
          <a:xfrm>
            <a:off x="464156" y="2954338"/>
            <a:ext cx="8229600" cy="3128417"/>
          </a:xfrm>
        </p:spPr>
        <p:txBody>
          <a:bodyPr/>
          <a:lstStyle/>
          <a:p>
            <a:pPr marL="0" indent="0" algn="l" eaLnBrk="1" hangingPunct="1">
              <a:buNone/>
            </a:pPr>
            <a:r>
              <a:rPr lang="en-GB" altLang="el-GR" dirty="0" err="1" smtClean="0"/>
              <a:t>t</a:t>
            </a:r>
            <a:r>
              <a:rPr lang="en-GB" altLang="el-GR" baseline="-25000" dirty="0" err="1" smtClean="0"/>
              <a:t>R</a:t>
            </a:r>
            <a:r>
              <a:rPr lang="en-GB" altLang="el-GR" dirty="0" smtClean="0"/>
              <a:t> = </a:t>
            </a:r>
            <a:r>
              <a:rPr lang="el-GR" altLang="el-GR" dirty="0" smtClean="0"/>
              <a:t>χρόνοι </a:t>
            </a:r>
            <a:r>
              <a:rPr lang="el-GR" altLang="el-GR" dirty="0" err="1" smtClean="0"/>
              <a:t>ανασχέσως</a:t>
            </a:r>
            <a:r>
              <a:rPr lang="el-GR" altLang="el-GR" dirty="0" smtClean="0"/>
              <a:t> (κατακρατήσεως)</a:t>
            </a:r>
          </a:p>
          <a:p>
            <a:pPr marL="0" indent="0" algn="l" eaLnBrk="1" hangingPunct="1">
              <a:buNone/>
            </a:pPr>
            <a:r>
              <a:rPr lang="en-GB" altLang="el-GR" dirty="0" smtClean="0"/>
              <a:t>w</a:t>
            </a:r>
            <a:r>
              <a:rPr lang="el-GR" altLang="el-GR" dirty="0" smtClean="0"/>
              <a:t>= εύρος κορυφών </a:t>
            </a:r>
          </a:p>
          <a:p>
            <a:pPr marL="0" indent="0" algn="l" eaLnBrk="1" hangingPunct="1">
              <a:buNone/>
            </a:pPr>
            <a:r>
              <a:rPr lang="en-US" altLang="el-GR" dirty="0" smtClean="0"/>
              <a:t>R </a:t>
            </a:r>
            <a:r>
              <a:rPr lang="en-US" altLang="el-GR" dirty="0" smtClean="0">
                <a:sym typeface="Symbol" panose="05050102010706020507" pitchFamily="18" charset="2"/>
              </a:rPr>
              <a:t> 2 , </a:t>
            </a:r>
            <a:r>
              <a:rPr lang="el-GR" altLang="el-GR" dirty="0" smtClean="0">
                <a:sym typeface="Symbol" panose="05050102010706020507" pitchFamily="18" charset="2"/>
              </a:rPr>
              <a:t>εάν </a:t>
            </a:r>
            <a:r>
              <a:rPr lang="en-US" altLang="el-GR" dirty="0" smtClean="0">
                <a:sym typeface="Symbol" panose="05050102010706020507" pitchFamily="18" charset="2"/>
              </a:rPr>
              <a:t>R  1,5 </a:t>
            </a:r>
            <a:r>
              <a:rPr lang="el-GR" altLang="el-GR" dirty="0" smtClean="0">
                <a:sym typeface="Symbol" panose="05050102010706020507" pitchFamily="18" charset="2"/>
              </a:rPr>
              <a:t>ελέγχεται ο λόγος ύψους κορυφής προς κοιλάδα (</a:t>
            </a:r>
            <a:r>
              <a:rPr lang="en-US" altLang="el-GR" dirty="0" smtClean="0">
                <a:sym typeface="Symbol" panose="05050102010706020507" pitchFamily="18" charset="2"/>
              </a:rPr>
              <a:t>peak to valley ratio)</a:t>
            </a:r>
            <a:endParaRPr lang="el-GR" altLang="el-GR" dirty="0" smtClean="0"/>
          </a:p>
        </p:txBody>
      </p:sp>
      <p:graphicFrame>
        <p:nvGraphicFramePr>
          <p:cNvPr id="1026" name="Object 5"/>
          <p:cNvGraphicFramePr>
            <a:graphicFrameLocks noChangeAspect="1"/>
          </p:cNvGraphicFramePr>
          <p:nvPr>
            <p:extLst>
              <p:ext uri="{D42A27DB-BD31-4B8C-83A1-F6EECF244321}">
                <p14:modId xmlns:p14="http://schemas.microsoft.com/office/powerpoint/2010/main" val="3341279268"/>
              </p:ext>
            </p:extLst>
          </p:nvPr>
        </p:nvGraphicFramePr>
        <p:xfrm>
          <a:off x="2483768" y="1699419"/>
          <a:ext cx="2971800" cy="973138"/>
        </p:xfrm>
        <a:graphic>
          <a:graphicData uri="http://schemas.openxmlformats.org/presentationml/2006/ole">
            <mc:AlternateContent xmlns:mc="http://schemas.openxmlformats.org/markup-compatibility/2006">
              <mc:Choice xmlns:v="urn:schemas-microsoft-com:vml" Requires="v">
                <p:oleObj spid="_x0000_s16404" name="Equation" r:id="rId3" imgW="1104840" imgH="457200" progId="Equation.3">
                  <p:embed/>
                </p:oleObj>
              </mc:Choice>
              <mc:Fallback>
                <p:oleObj name="Equation" r:id="rId3" imgW="11048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1699419"/>
                        <a:ext cx="2971800" cy="973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67712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l-GR" altLang="el-GR" sz="3200" dirty="0" smtClean="0"/>
              <a:t>ΥΠΟΛΟΓΙΣΜΟΣ «</a:t>
            </a:r>
            <a:r>
              <a:rPr lang="en-GB" altLang="el-GR" sz="3200" dirty="0" smtClean="0"/>
              <a:t>PEAK TO VALEY RATIO</a:t>
            </a:r>
            <a:r>
              <a:rPr lang="el-GR" altLang="el-GR" sz="3200" dirty="0" smtClean="0"/>
              <a:t>»</a:t>
            </a:r>
            <a:endParaRPr lang="en-GB" altLang="el-GR" sz="3200" dirty="0" smtClean="0"/>
          </a:p>
        </p:txBody>
      </p:sp>
      <p:graphicFrame>
        <p:nvGraphicFramePr>
          <p:cNvPr id="2050" name="Object 3"/>
          <p:cNvGraphicFramePr>
            <a:graphicFrameLocks noGrp="1" noChangeAspect="1"/>
          </p:cNvGraphicFramePr>
          <p:nvPr>
            <p:ph idx="1"/>
            <p:extLst>
              <p:ext uri="{D42A27DB-BD31-4B8C-83A1-F6EECF244321}">
                <p14:modId xmlns:p14="http://schemas.microsoft.com/office/powerpoint/2010/main" val="1673199565"/>
              </p:ext>
            </p:extLst>
          </p:nvPr>
        </p:nvGraphicFramePr>
        <p:xfrm>
          <a:off x="2339752" y="1094039"/>
          <a:ext cx="3370453" cy="3882696"/>
        </p:xfrm>
        <a:graphic>
          <a:graphicData uri="http://schemas.openxmlformats.org/presentationml/2006/ole">
            <mc:AlternateContent xmlns:mc="http://schemas.openxmlformats.org/markup-compatibility/2006">
              <mc:Choice xmlns:v="urn:schemas-microsoft-com:vml" Requires="v">
                <p:oleObj spid="_x0000_s17427" name="Scanned Photo" r:id="rId3" imgW="5630061" imgH="6485714" progId="MSPhotoEdScan.3">
                  <p:embed/>
                </p:oleObj>
              </mc:Choice>
              <mc:Fallback>
                <p:oleObj name="Scanned Photo" r:id="rId3" imgW="5630061" imgH="6485714" progId="MSPhotoEdSca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094039"/>
                        <a:ext cx="3370453" cy="3882696"/>
                      </a:xfrm>
                      <a:prstGeom prst="rect">
                        <a:avLst/>
                      </a:prstGeom>
                    </p:spPr>
                  </p:pic>
                </p:oleObj>
              </mc:Fallback>
            </mc:AlternateContent>
          </a:graphicData>
        </a:graphic>
      </p:graphicFrame>
      <p:sp>
        <p:nvSpPr>
          <p:cNvPr id="2052" name="Rectangle 4"/>
          <p:cNvSpPr>
            <a:spLocks noGrp="1" noChangeArrowheads="1"/>
          </p:cNvSpPr>
          <p:nvPr>
            <p:ph type="body" sz="half" idx="4294967295"/>
          </p:nvPr>
        </p:nvSpPr>
        <p:spPr>
          <a:xfrm>
            <a:off x="451570" y="4869160"/>
            <a:ext cx="8229600" cy="1368152"/>
          </a:xfrm>
        </p:spPr>
        <p:txBody>
          <a:bodyPr/>
          <a:lstStyle/>
          <a:p>
            <a:pPr algn="ctr" eaLnBrk="1" hangingPunct="1">
              <a:buFontTx/>
              <a:buNone/>
            </a:pPr>
            <a:r>
              <a:rPr lang="en-GB" altLang="el-GR" sz="2000" dirty="0" smtClean="0"/>
              <a:t>P/v =</a:t>
            </a:r>
            <a:r>
              <a:rPr lang="en-GB" altLang="el-GR" sz="2000" dirty="0" err="1" smtClean="0"/>
              <a:t>H</a:t>
            </a:r>
            <a:r>
              <a:rPr lang="en-GB" altLang="el-GR" sz="2000" baseline="-25000" dirty="0" err="1" smtClean="0"/>
              <a:t>p</a:t>
            </a:r>
            <a:r>
              <a:rPr lang="en-GB" altLang="el-GR" sz="2000" dirty="0" smtClean="0"/>
              <a:t>/</a:t>
            </a:r>
            <a:r>
              <a:rPr lang="en-GB" altLang="el-GR" sz="2000" dirty="0" err="1" smtClean="0"/>
              <a:t>H</a:t>
            </a:r>
            <a:r>
              <a:rPr lang="en-GB" altLang="el-GR" sz="2000" baseline="-25000" dirty="0" err="1" smtClean="0"/>
              <a:t>v</a:t>
            </a:r>
            <a:endParaRPr lang="en-GB" altLang="el-GR" sz="2000" baseline="-25000" dirty="0" smtClean="0"/>
          </a:p>
          <a:p>
            <a:pPr eaLnBrk="1" hangingPunct="1">
              <a:buFontTx/>
              <a:buNone/>
            </a:pPr>
            <a:r>
              <a:rPr lang="en-GB" altLang="el-GR" sz="2000" dirty="0" err="1" smtClean="0"/>
              <a:t>H</a:t>
            </a:r>
            <a:r>
              <a:rPr lang="en-GB" altLang="el-GR" sz="2000" baseline="-25000" dirty="0" err="1" smtClean="0"/>
              <a:t>p</a:t>
            </a:r>
            <a:r>
              <a:rPr lang="en-GB" altLang="el-GR" sz="2000" dirty="0" smtClean="0"/>
              <a:t> =</a:t>
            </a:r>
            <a:r>
              <a:rPr lang="el-GR" altLang="el-GR" sz="2000" dirty="0" smtClean="0"/>
              <a:t>ύψος υπεράνω προέκτασης γραμμής βάσης της μικρής κορυφής</a:t>
            </a:r>
          </a:p>
          <a:p>
            <a:pPr eaLnBrk="1" hangingPunct="1">
              <a:buFontTx/>
              <a:buNone/>
            </a:pPr>
            <a:r>
              <a:rPr lang="en-GB" altLang="el-GR" sz="2000" dirty="0" err="1" smtClean="0"/>
              <a:t>H</a:t>
            </a:r>
            <a:r>
              <a:rPr lang="en-GB" altLang="el-GR" sz="2000" baseline="-25000" dirty="0" err="1" smtClean="0"/>
              <a:t>v</a:t>
            </a:r>
            <a:r>
              <a:rPr lang="en-GB" altLang="el-GR" sz="2000" dirty="0" smtClean="0"/>
              <a:t> = </a:t>
            </a:r>
            <a:r>
              <a:rPr lang="el-GR" altLang="el-GR" sz="2000" dirty="0" smtClean="0"/>
              <a:t>ύψος υπεράνω προέκτασης γραμμής βάσης του χαμηλότερου σημείου της κοιλάδας που χωρίζει τη μικρή και μεγάλη κορυφή</a:t>
            </a:r>
            <a:endParaRPr lang="en-GB" altLang="el-GR" sz="2000" dirty="0" smtClean="0"/>
          </a:p>
        </p:txBody>
      </p:sp>
    </p:spTree>
    <p:extLst>
      <p:ext uri="{BB962C8B-B14F-4D97-AF65-F5344CB8AC3E}">
        <p14:creationId xmlns:p14="http://schemas.microsoft.com/office/powerpoint/2010/main" val="2337169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el-GR" altLang="el-GR" sz="2400" dirty="0" smtClean="0"/>
              <a:t>ΕΙΔΙΚΟΤΗΤΑ ΜΕΘΟΔΩΝ ΠΟΣΟΤΙΚΩΝ ΠΡΟΣΔΙΟΡΙΣΜΩΝ (</a:t>
            </a:r>
            <a:r>
              <a:rPr lang="en-GB" altLang="el-GR" sz="2400" dirty="0" smtClean="0"/>
              <a:t>ASSAY)</a:t>
            </a:r>
            <a:r>
              <a:rPr lang="el-GR" altLang="el-GR" sz="2400" dirty="0" smtClean="0"/>
              <a:t> ΚΑΙ ΕΛΕΓΧΩΝ ΠΡΟΣΜΙΞΕΩΝ (</a:t>
            </a:r>
            <a:r>
              <a:rPr lang="en-GB" altLang="el-GR" sz="2400" dirty="0" smtClean="0"/>
              <a:t>IMPURITY TESTS)</a:t>
            </a:r>
            <a:r>
              <a:rPr lang="el-GR" altLang="el-GR" sz="2400" dirty="0" smtClean="0"/>
              <a:t> (2)</a:t>
            </a:r>
            <a:endParaRPr lang="en-GB" altLang="el-GR" sz="2400" dirty="0" smtClean="0"/>
          </a:p>
        </p:txBody>
      </p:sp>
      <p:sp>
        <p:nvSpPr>
          <p:cNvPr id="3076" name="Rectangle 3"/>
          <p:cNvSpPr>
            <a:spLocks noGrp="1" noChangeArrowheads="1"/>
          </p:cNvSpPr>
          <p:nvPr>
            <p:ph idx="1"/>
          </p:nvPr>
        </p:nvSpPr>
        <p:spPr/>
        <p:txBody>
          <a:bodyPr/>
          <a:lstStyle/>
          <a:p>
            <a:pPr marL="0" indent="0" algn="l" eaLnBrk="1" hangingPunct="1">
              <a:buNone/>
            </a:pPr>
            <a:r>
              <a:rPr lang="el-GR" altLang="el-GR" sz="2800" dirty="0" smtClean="0"/>
              <a:t>Σε περιπτώσεις χρήσεως μη-ειδικής (</a:t>
            </a:r>
            <a:r>
              <a:rPr lang="en-GB" altLang="el-GR" sz="2800" dirty="0" smtClean="0"/>
              <a:t>non-specific) </a:t>
            </a:r>
            <a:r>
              <a:rPr lang="el-GR" altLang="el-GR" sz="2800" dirty="0" smtClean="0"/>
              <a:t>μεθόδων προσδιορισμού, απαιτούνται και άλλες  υποστηρικτικές αναλυτικές μέθοδοι για να αποδειχθεί </a:t>
            </a:r>
            <a:r>
              <a:rPr lang="el-GR" altLang="el-GR" sz="2800" b="1" dirty="0" smtClean="0"/>
              <a:t>ολική ειδικότητα (</a:t>
            </a:r>
            <a:r>
              <a:rPr lang="en-GB" altLang="el-GR" sz="2800" b="1" dirty="0" smtClean="0"/>
              <a:t>overall specificity).</a:t>
            </a:r>
          </a:p>
          <a:p>
            <a:pPr marL="0" indent="0" algn="l" eaLnBrk="1" hangingPunct="1">
              <a:buNone/>
            </a:pPr>
            <a:r>
              <a:rPr lang="el-GR" altLang="el-GR" sz="2800" u="sng" dirty="0" smtClean="0"/>
              <a:t>Παράδειγμα: </a:t>
            </a:r>
            <a:r>
              <a:rPr lang="el-GR" altLang="el-GR" sz="2800" dirty="0" smtClean="0"/>
              <a:t>Ογκομετρική μέθοδος προσδιορισμού πρέπει να συνδυασθεί με κατάλληλο έλεγχο προσμίξεων.</a:t>
            </a:r>
          </a:p>
          <a:p>
            <a:pPr marL="0" indent="0" algn="l" eaLnBrk="1" hangingPunct="1">
              <a:buNone/>
            </a:pPr>
            <a:r>
              <a:rPr lang="el-GR" altLang="el-GR" sz="2800" dirty="0" smtClean="0"/>
              <a:t>Η πορεία για απόδειξη ειδικότητας όμοια για μεθόδους ποσοτικού προσδιορισμού και ελέγχου προσμίξεων.</a:t>
            </a:r>
            <a:endParaRPr lang="el-GR" altLang="el-GR" sz="2800" u="sng" dirty="0" smtClean="0"/>
          </a:p>
        </p:txBody>
      </p:sp>
      <p:graphicFrame>
        <p:nvGraphicFramePr>
          <p:cNvPr id="3074"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8451"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18317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l-GR" altLang="el-GR" sz="2400" dirty="0" smtClean="0"/>
              <a:t>ΕΙΔΙΚΟΤΗΤΑ ΜΕΘΟΔΩΝ ΠΟΣΟΤΙΚΟΥ ΠΡΟΣΔΙΟΡΙΣΜΟΥ – ΔΙΑΘΕΣΙΜΕΣ ΠΡΟΣΜΙΞΕΙΣ</a:t>
            </a:r>
            <a:endParaRPr lang="en-GB" altLang="el-GR" sz="2400" dirty="0" smtClean="0"/>
          </a:p>
        </p:txBody>
      </p:sp>
      <p:sp>
        <p:nvSpPr>
          <p:cNvPr id="4100" name="Rectangle 3"/>
          <p:cNvSpPr>
            <a:spLocks noGrp="1" noChangeArrowheads="1"/>
          </p:cNvSpPr>
          <p:nvPr>
            <p:ph idx="1"/>
          </p:nvPr>
        </p:nvSpPr>
        <p:spPr/>
        <p:txBody>
          <a:bodyPr/>
          <a:lstStyle/>
          <a:p>
            <a:pPr marL="0" indent="0" algn="l" eaLnBrk="1" hangingPunct="1">
              <a:buNone/>
            </a:pPr>
            <a:r>
              <a:rPr lang="el-GR" altLang="el-GR" sz="2800" dirty="0" smtClean="0"/>
              <a:t>Απόδειξη διάκρισης </a:t>
            </a:r>
            <a:r>
              <a:rPr lang="el-GR" altLang="el-GR" sz="2800" dirty="0" err="1" smtClean="0"/>
              <a:t>αναλύτη</a:t>
            </a:r>
            <a:r>
              <a:rPr lang="el-GR" altLang="el-GR" sz="2800" dirty="0" smtClean="0"/>
              <a:t> παρουσία των προσμίξεων και/ή </a:t>
            </a:r>
            <a:r>
              <a:rPr lang="el-GR" altLang="el-GR" sz="2800" dirty="0" err="1" smtClean="0"/>
              <a:t>εκδόχων</a:t>
            </a:r>
            <a:r>
              <a:rPr lang="el-GR" altLang="el-GR" sz="2800" dirty="0" smtClean="0"/>
              <a:t> (</a:t>
            </a:r>
            <a:r>
              <a:rPr lang="en-GB" altLang="el-GR" sz="2800" dirty="0" smtClean="0"/>
              <a:t>excipients)</a:t>
            </a:r>
            <a:r>
              <a:rPr lang="el-GR" altLang="el-GR" sz="2800" dirty="0" smtClean="0"/>
              <a:t>.</a:t>
            </a:r>
          </a:p>
          <a:p>
            <a:pPr marL="0" indent="0" algn="l" eaLnBrk="1" hangingPunct="1">
              <a:buNone/>
            </a:pPr>
            <a:r>
              <a:rPr lang="el-GR" altLang="el-GR" sz="2800" dirty="0" smtClean="0"/>
              <a:t>Εμβολιασμός (</a:t>
            </a:r>
            <a:r>
              <a:rPr lang="en-GB" altLang="el-GR" sz="2800" dirty="0" smtClean="0"/>
              <a:t>spiking)</a:t>
            </a:r>
            <a:r>
              <a:rPr lang="el-GR" altLang="el-GR" sz="2800" dirty="0" smtClean="0"/>
              <a:t> καθαρής ουσίας ή σκευάσματος ή προϊόντος με κατάλληλα επίπεδα συγκεντρώσεων προσμίξεων ή/ και </a:t>
            </a:r>
            <a:r>
              <a:rPr lang="el-GR" altLang="el-GR" sz="2800" dirty="0" err="1" smtClean="0"/>
              <a:t>εκδόχων</a:t>
            </a:r>
            <a:r>
              <a:rPr lang="el-GR" altLang="el-GR" sz="2800" dirty="0" smtClean="0"/>
              <a:t>, και απόδειξη ότι το αποτέλεσμα του προσδιορισμού δεν επηρεάζεται από την παρουσία αυτών των υλικών (με σύγκριση προς το αποτέλεσμα του μη μολυσμένου δείγματος (</a:t>
            </a:r>
            <a:r>
              <a:rPr lang="en-GB" altLang="el-GR" sz="2800" dirty="0" err="1" smtClean="0"/>
              <a:t>unspiked</a:t>
            </a:r>
            <a:r>
              <a:rPr lang="en-GB" altLang="el-GR" sz="2800" dirty="0" smtClean="0"/>
              <a:t> sample).</a:t>
            </a:r>
            <a:endParaRPr lang="el-GR" altLang="el-GR" sz="2800" dirty="0" smtClean="0"/>
          </a:p>
        </p:txBody>
      </p:sp>
      <p:graphicFrame>
        <p:nvGraphicFramePr>
          <p:cNvPr id="409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9475"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1118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l-GR" altLang="el-GR" sz="2400" dirty="0" smtClean="0"/>
              <a:t>ΕΙΔΙΚΟΤΗΤΑ ΜΕΘΟΔΩΝ</a:t>
            </a:r>
            <a:r>
              <a:rPr lang="en-GB" altLang="el-GR" sz="2400" dirty="0" smtClean="0"/>
              <a:t> </a:t>
            </a:r>
            <a:r>
              <a:rPr lang="el-GR" altLang="el-GR" sz="2400" dirty="0" smtClean="0"/>
              <a:t>ΕΛΕΓΧΟΥ ΠΡΟΣΜΙΞΕΩΝ – ΔΙΑΘΕΣΙΜΕΣ ΠΡΟΣΜΙΞΕΙΣ</a:t>
            </a:r>
            <a:endParaRPr lang="en-GB" altLang="el-GR" sz="2400" dirty="0" smtClean="0"/>
          </a:p>
        </p:txBody>
      </p:sp>
      <p:sp>
        <p:nvSpPr>
          <p:cNvPr id="5124" name="Rectangle 3"/>
          <p:cNvSpPr>
            <a:spLocks noGrp="1" noChangeArrowheads="1"/>
          </p:cNvSpPr>
          <p:nvPr>
            <p:ph idx="1"/>
          </p:nvPr>
        </p:nvSpPr>
        <p:spPr/>
        <p:txBody>
          <a:bodyPr/>
          <a:lstStyle/>
          <a:p>
            <a:pPr marL="0" indent="0" algn="l" eaLnBrk="1" hangingPunct="1">
              <a:buNone/>
            </a:pPr>
            <a:r>
              <a:rPr lang="el-GR" altLang="el-GR" sz="2400" dirty="0" smtClean="0"/>
              <a:t>Εμβολιασμός της ουσίας ή του προϊόντος με κατάλληλα επίπεδα συγκεντρώσεων των προσμίξεων και απόδειξη αποτελεσματικού διαχωρισμού αυτών των προσμίξεων, κάθε μιας ξεχωριστά και/ή από τα άλλα συστατικά του μητρικού υλικού.</a:t>
            </a:r>
          </a:p>
          <a:p>
            <a:pPr marL="0" indent="0" algn="l" eaLnBrk="1" hangingPunct="1">
              <a:buNone/>
            </a:pPr>
            <a:r>
              <a:rPr lang="el-GR" altLang="el-GR" sz="2400" dirty="0" smtClean="0"/>
              <a:t>Εναλλακτικά, για μεθόδους μικρότερης διακριτικής ικανότητας μπορεί να γίνει αποδεκτή η απόδειξη ότι αυτές οι προσμίξεις μπορούν να προσδιορίζονται με κατάλληλη ακρίβεια και </a:t>
            </a:r>
            <a:r>
              <a:rPr lang="el-GR" altLang="el-GR" sz="2400" dirty="0" err="1" smtClean="0"/>
              <a:t>επαναληψιμότητα</a:t>
            </a:r>
            <a:r>
              <a:rPr lang="el-GR" altLang="el-GR" sz="2400" dirty="0" smtClean="0"/>
              <a:t>.</a:t>
            </a:r>
          </a:p>
        </p:txBody>
      </p:sp>
      <p:graphicFrame>
        <p:nvGraphicFramePr>
          <p:cNvPr id="512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499"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634439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l-GR" altLang="el-GR" sz="2400" dirty="0" smtClean="0"/>
              <a:t>ΕΙΔΙΚΟΤΗΤΑ ΜΕΘΟΔΩΝ</a:t>
            </a:r>
            <a:r>
              <a:rPr lang="en-GB" altLang="el-GR" sz="2400" dirty="0" smtClean="0"/>
              <a:t> </a:t>
            </a:r>
            <a:r>
              <a:rPr lang="el-GR" altLang="el-GR" sz="2400" dirty="0" smtClean="0"/>
              <a:t>ΠΟΣΟΤΙΚΟΥ ΠΡΟΣΔΙΟΡΙΣΜΟΥ ΚΑΙ ΕΛΕΓΧΟΥ ΠΡΟΣΜΙΞΕΩΝ – ΜΗ ΔΙΑΘΕΣΙΜΕΣ ΠΡΟΣΜΙΞΕΙΣ (1)</a:t>
            </a:r>
            <a:endParaRPr lang="en-GB" altLang="el-GR" sz="2400" dirty="0" smtClean="0"/>
          </a:p>
        </p:txBody>
      </p:sp>
      <p:sp>
        <p:nvSpPr>
          <p:cNvPr id="6148" name="Rectangle 3"/>
          <p:cNvSpPr>
            <a:spLocks noGrp="1" noChangeArrowheads="1"/>
          </p:cNvSpPr>
          <p:nvPr>
            <p:ph idx="1"/>
          </p:nvPr>
        </p:nvSpPr>
        <p:spPr/>
        <p:txBody>
          <a:bodyPr/>
          <a:lstStyle/>
          <a:p>
            <a:pPr marL="0" indent="0" algn="l" eaLnBrk="1" hangingPunct="1">
              <a:buNone/>
            </a:pPr>
            <a:r>
              <a:rPr lang="el-GR" altLang="el-GR" sz="2800" dirty="0" smtClean="0"/>
              <a:t>Η ειδικότητα αποδεικνύεται με σύγκριση των αποτελεσμάτων των μεθόδων προσδιορισμού ή ελέγχου, δειγμάτων που περιέχουν προσμίξεις ή προϊόντα </a:t>
            </a:r>
            <a:r>
              <a:rPr lang="el-GR" altLang="el-GR" sz="2800" dirty="0" smtClean="0"/>
              <a:t>διασπάσεως </a:t>
            </a:r>
            <a:r>
              <a:rPr lang="el-GR" altLang="el-GR" sz="2800" dirty="0" smtClean="0"/>
              <a:t>προς τα αποτελέσματα μιας δεύτερης καλώς χαρακτηρισμένης μεθόδου (Φαρμακοποιίας, </a:t>
            </a:r>
            <a:r>
              <a:rPr lang="en-GB" altLang="el-GR" sz="2800" dirty="0" smtClean="0"/>
              <a:t>AOAC</a:t>
            </a:r>
            <a:r>
              <a:rPr lang="el-GR" altLang="el-GR" sz="2800" dirty="0" smtClean="0"/>
              <a:t>, </a:t>
            </a:r>
            <a:r>
              <a:rPr lang="en-GB" altLang="el-GR" sz="2800" dirty="0" smtClean="0"/>
              <a:t>LC-MS)</a:t>
            </a:r>
            <a:r>
              <a:rPr lang="el-GR" altLang="el-GR" sz="2800" dirty="0" smtClean="0"/>
              <a:t>.</a:t>
            </a:r>
          </a:p>
          <a:p>
            <a:pPr marL="0" indent="0" algn="l" eaLnBrk="1" hangingPunct="1">
              <a:buNone/>
            </a:pPr>
            <a:r>
              <a:rPr lang="el-GR" altLang="el-GR" sz="2800" dirty="0" smtClean="0"/>
              <a:t>Η μελέτη αναλόγως περιλαμβάνει δείγματα υποβληθέντα σε σχετικά εξαναγκασμένες συνθήκες φωτός, θερμοκρασίας, υγρασίας, όξινης ή βασικής υδρόλυσης και οξείδωσης.</a:t>
            </a:r>
          </a:p>
        </p:txBody>
      </p:sp>
      <p:graphicFrame>
        <p:nvGraphicFramePr>
          <p:cNvPr id="614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523"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19618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l-GR" altLang="el-GR" sz="2400" dirty="0" smtClean="0"/>
              <a:t>ΕΙΔΙΚΟΤΗΤΑ ΜΕΘΟΔΩΝ</a:t>
            </a:r>
            <a:r>
              <a:rPr lang="en-GB" altLang="el-GR" sz="2400" dirty="0" smtClean="0"/>
              <a:t> </a:t>
            </a:r>
            <a:r>
              <a:rPr lang="el-GR" altLang="el-GR" sz="2400" dirty="0" smtClean="0"/>
              <a:t>ΠΟΣΟΤΙΚΟΥ ΠΡΟΣΔΙΟΡΙΣΜΟΥ ΚΑΙ ΕΛΕΓΧΟΥ ΠΡΟΣΜΙΞΕΩΝ – ΜΗ ΔΙΑΘΕΣΙΜΕΣ ΠΡΟΣΜΙΞΕΙΣ (2)</a:t>
            </a:r>
            <a:endParaRPr lang="en-GB" altLang="el-GR" sz="2400" dirty="0" smtClean="0"/>
          </a:p>
        </p:txBody>
      </p:sp>
      <p:sp>
        <p:nvSpPr>
          <p:cNvPr id="7172" name="Rectangle 3"/>
          <p:cNvSpPr>
            <a:spLocks noGrp="1" noChangeArrowheads="1"/>
          </p:cNvSpPr>
          <p:nvPr>
            <p:ph idx="1"/>
          </p:nvPr>
        </p:nvSpPr>
        <p:spPr/>
        <p:txBody>
          <a:bodyPr/>
          <a:lstStyle/>
          <a:p>
            <a:pPr marL="0" indent="0" algn="l" eaLnBrk="1" hangingPunct="1">
              <a:buNone/>
            </a:pPr>
            <a:r>
              <a:rPr lang="el-GR" altLang="el-GR" sz="2800" u="sng" dirty="0" smtClean="0"/>
              <a:t>Για ποσοτικούς προσδιορισμούς</a:t>
            </a:r>
            <a:r>
              <a:rPr lang="el-GR" altLang="el-GR" sz="2800" dirty="0" smtClean="0"/>
              <a:t>: Τα δύο αποτελέσματα πρέπει να είναι συγκρίσιμα.</a:t>
            </a:r>
          </a:p>
          <a:p>
            <a:pPr marL="0" indent="0" algn="l" eaLnBrk="1" hangingPunct="1">
              <a:buNone/>
            </a:pPr>
            <a:r>
              <a:rPr lang="el-GR" altLang="el-GR" sz="2800" u="sng" dirty="0" smtClean="0"/>
              <a:t>Για ελέγχους προσμίξεων</a:t>
            </a:r>
            <a:r>
              <a:rPr lang="el-GR" altLang="el-GR" sz="2800" dirty="0" smtClean="0"/>
              <a:t>: τα προφίλ των προσμίξεων πρέπει να είναι συγκρίσιμα.</a:t>
            </a:r>
          </a:p>
          <a:p>
            <a:pPr marL="0" indent="0" algn="l" eaLnBrk="1" hangingPunct="1">
              <a:buNone/>
            </a:pPr>
            <a:r>
              <a:rPr lang="el-GR" altLang="el-GR" sz="2800" u="sng" dirty="0" smtClean="0"/>
              <a:t>Για </a:t>
            </a:r>
            <a:r>
              <a:rPr lang="el-GR" altLang="el-GR" sz="2800" u="sng" dirty="0" err="1" smtClean="0"/>
              <a:t>χρωματογραφικές</a:t>
            </a:r>
            <a:r>
              <a:rPr lang="el-GR" altLang="el-GR" sz="2800" u="sng" dirty="0" smtClean="0"/>
              <a:t> μεθόδους</a:t>
            </a:r>
            <a:r>
              <a:rPr lang="el-GR" altLang="el-GR" sz="2800" dirty="0" smtClean="0"/>
              <a:t>: Έλεγχος καθαρότητας (</a:t>
            </a:r>
            <a:r>
              <a:rPr lang="en-GB" altLang="el-GR" sz="2800" dirty="0" smtClean="0"/>
              <a:t>peak purity test)</a:t>
            </a:r>
            <a:r>
              <a:rPr lang="el-GR" altLang="el-GR" sz="2800" dirty="0" smtClean="0"/>
              <a:t> του </a:t>
            </a:r>
            <a:r>
              <a:rPr lang="el-GR" altLang="el-GR" sz="2800" dirty="0" err="1" smtClean="0"/>
              <a:t>αναλύτη</a:t>
            </a:r>
            <a:r>
              <a:rPr lang="el-GR" altLang="el-GR" sz="2800" dirty="0" smtClean="0"/>
              <a:t> (</a:t>
            </a:r>
            <a:r>
              <a:rPr lang="el-GR" altLang="el-GR" sz="2800" dirty="0" err="1" smtClean="0"/>
              <a:t>φασματοφωτομετρικός</a:t>
            </a:r>
            <a:r>
              <a:rPr lang="el-GR" altLang="el-GR" sz="2800" dirty="0" smtClean="0"/>
              <a:t> ανιχνευτής σειράς </a:t>
            </a:r>
            <a:r>
              <a:rPr lang="el-GR" altLang="el-GR" sz="2800" dirty="0" err="1" smtClean="0"/>
              <a:t>φωτοδιόδων</a:t>
            </a:r>
            <a:r>
              <a:rPr lang="el-GR" altLang="el-GR" sz="2800" dirty="0" smtClean="0"/>
              <a:t>, </a:t>
            </a:r>
            <a:r>
              <a:rPr lang="en-GB" altLang="el-GR" sz="2800" dirty="0" smtClean="0"/>
              <a:t>PDA)</a:t>
            </a:r>
            <a:r>
              <a:rPr lang="el-GR" altLang="el-GR" sz="2800" dirty="0" smtClean="0"/>
              <a:t>, αποδεικνύει κορυφή προερχόμενη από ένα μόνο συστατικό.</a:t>
            </a:r>
          </a:p>
        </p:txBody>
      </p:sp>
      <p:graphicFrame>
        <p:nvGraphicFramePr>
          <p:cNvPr id="717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47"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4840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5</a:t>
            </a:r>
            <a:r>
              <a:rPr lang="en-US" altLang="el-GR" sz="4000" dirty="0" smtClean="0"/>
              <a:t>)</a:t>
            </a:r>
            <a:endParaRPr lang="en-GB" altLang="el-GR" sz="4000" dirty="0" smtClean="0"/>
          </a:p>
        </p:txBody>
      </p:sp>
      <p:sp>
        <p:nvSpPr>
          <p:cNvPr id="32771" name="Rectangle 3"/>
          <p:cNvSpPr>
            <a:spLocks noGrp="1" noChangeArrowheads="1"/>
          </p:cNvSpPr>
          <p:nvPr>
            <p:ph idx="1"/>
          </p:nvPr>
        </p:nvSpPr>
        <p:spPr>
          <a:xfrm>
            <a:off x="491763" y="1417638"/>
            <a:ext cx="8229600" cy="4525963"/>
          </a:xfrm>
        </p:spPr>
        <p:txBody>
          <a:bodyPr/>
          <a:lstStyle/>
          <a:p>
            <a:pPr marL="0" indent="0" algn="l" eaLnBrk="1" hangingPunct="1">
              <a:lnSpc>
                <a:spcPct val="90000"/>
              </a:lnSpc>
              <a:buNone/>
            </a:pPr>
            <a:r>
              <a:rPr lang="el-GR" altLang="el-GR" u="sng" dirty="0" smtClean="0"/>
              <a:t>Προσοχή:</a:t>
            </a:r>
            <a:r>
              <a:rPr lang="el-GR" altLang="el-GR" dirty="0" smtClean="0"/>
              <a:t> Οι όροι «ανάλυση» και «αναλύεται» αναφέρεται μόνο στο δείγμα και ποτέ στις ουσίες. Το δείγμα αναλύεται και οι ουσίες προσδιορίζονται.</a:t>
            </a:r>
          </a:p>
          <a:p>
            <a:pPr marL="0" indent="0" algn="l" eaLnBrk="1" hangingPunct="1">
              <a:lnSpc>
                <a:spcPct val="90000"/>
              </a:lnSpc>
              <a:buNone/>
            </a:pPr>
            <a:r>
              <a:rPr lang="el-GR" altLang="el-GR" dirty="0" smtClean="0"/>
              <a:t>Όμως ο αγγλικός όρος «</a:t>
            </a:r>
            <a:r>
              <a:rPr lang="en-US" altLang="el-GR" dirty="0" err="1" smtClean="0"/>
              <a:t>analyte</a:t>
            </a:r>
            <a:r>
              <a:rPr lang="el-GR" altLang="el-GR" dirty="0" smtClean="0"/>
              <a:t>», αποδίδεται και ως «</a:t>
            </a:r>
            <a:r>
              <a:rPr lang="el-GR" altLang="el-GR" dirty="0" err="1" smtClean="0"/>
              <a:t>αναλύτης</a:t>
            </a:r>
            <a:r>
              <a:rPr lang="el-GR" altLang="el-GR" dirty="0" smtClean="0"/>
              <a:t>» αντί της «προσδιοριζόμενης ή υπό προσδιορισμό ουσίας».</a:t>
            </a:r>
            <a:r>
              <a:rPr lang="en-US" altLang="el-GR" dirty="0" smtClean="0"/>
              <a:t> </a:t>
            </a:r>
            <a:r>
              <a:rPr lang="el-GR" altLang="el-GR" dirty="0" smtClean="0"/>
              <a:t>Προσοχή επίσης στους όρους: </a:t>
            </a:r>
            <a:r>
              <a:rPr lang="en-US" altLang="el-GR" dirty="0" smtClean="0"/>
              <a:t>analyst (</a:t>
            </a:r>
            <a:r>
              <a:rPr lang="el-GR" altLang="el-GR" dirty="0" smtClean="0"/>
              <a:t>αναλυτής / αναλυτικός επιστήμονας) και </a:t>
            </a:r>
            <a:r>
              <a:rPr lang="en-US" altLang="el-GR" dirty="0" smtClean="0"/>
              <a:t>analyzer </a:t>
            </a:r>
            <a:r>
              <a:rPr lang="el-GR" altLang="el-GR" dirty="0" smtClean="0"/>
              <a:t>(αναλυτής / αυτοματοποιημένο αναλυτικό όργανο).</a:t>
            </a:r>
          </a:p>
          <a:p>
            <a:pPr algn="l" eaLnBrk="1" hangingPunct="1">
              <a:lnSpc>
                <a:spcPct val="90000"/>
              </a:lnSpc>
            </a:pPr>
            <a:endParaRPr lang="el-GR" altLang="el-GR" dirty="0" smtClean="0"/>
          </a:p>
        </p:txBody>
      </p:sp>
    </p:spTree>
    <p:extLst>
      <p:ext uri="{BB962C8B-B14F-4D97-AF65-F5344CB8AC3E}">
        <p14:creationId xmlns:p14="http://schemas.microsoft.com/office/powerpoint/2010/main" val="13138540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l-GR" altLang="el-GR" sz="3600" dirty="0" smtClean="0"/>
              <a:t>ΕΙΔΙΚΟΤΗΤΑ ΜΕΘΟΔΩΝ</a:t>
            </a:r>
            <a:endParaRPr lang="en-GB" altLang="el-GR" sz="3600" dirty="0" smtClean="0"/>
          </a:p>
        </p:txBody>
      </p:sp>
      <p:sp>
        <p:nvSpPr>
          <p:cNvPr id="8196" name="Rectangle 3"/>
          <p:cNvSpPr>
            <a:spLocks noGrp="1" noChangeArrowheads="1"/>
          </p:cNvSpPr>
          <p:nvPr>
            <p:ph idx="1"/>
          </p:nvPr>
        </p:nvSpPr>
        <p:spPr/>
        <p:txBody>
          <a:bodyPr/>
          <a:lstStyle/>
          <a:p>
            <a:pPr marL="0" indent="0" algn="l" eaLnBrk="1" hangingPunct="1">
              <a:buNone/>
            </a:pPr>
            <a:r>
              <a:rPr lang="el-GR" altLang="el-GR" sz="2000" b="1" dirty="0" smtClean="0"/>
              <a:t>Έγγραφα τεκμηρίωσης:</a:t>
            </a:r>
            <a:r>
              <a:rPr lang="el-GR" altLang="el-GR" sz="2000" dirty="0" smtClean="0"/>
              <a:t> </a:t>
            </a:r>
            <a:r>
              <a:rPr lang="el-GR" altLang="el-GR" sz="2000" dirty="0" err="1" smtClean="0"/>
              <a:t>Χρωματογραφήματα</a:t>
            </a:r>
            <a:r>
              <a:rPr lang="el-GR" altLang="el-GR" sz="2000" dirty="0" smtClean="0"/>
              <a:t> και δεδομένα που αποδεικνύουν αποδεκτή διαχωριστική ικανότητα.</a:t>
            </a:r>
          </a:p>
          <a:p>
            <a:pPr marL="0" indent="0" algn="l" eaLnBrk="1" hangingPunct="1">
              <a:buNone/>
            </a:pPr>
            <a:r>
              <a:rPr lang="el-GR" altLang="el-GR" sz="2000" b="1" dirty="0" smtClean="0"/>
              <a:t>Κριτήρια αποδοχής – Σχόλια:</a:t>
            </a:r>
            <a:r>
              <a:rPr lang="el-GR" altLang="el-GR" sz="2000" dirty="0" smtClean="0"/>
              <a:t> Οι συνυπάρχουσες ουσίες δεν πρέπει να παρεμποδίζουν τον προσδιορισμό του </a:t>
            </a:r>
            <a:r>
              <a:rPr lang="el-GR" altLang="el-GR" sz="2000" dirty="0" err="1" smtClean="0"/>
              <a:t>αναλύτη</a:t>
            </a:r>
            <a:r>
              <a:rPr lang="el-GR" altLang="el-GR" sz="2000" dirty="0" smtClean="0"/>
              <a:t>.</a:t>
            </a:r>
          </a:p>
          <a:p>
            <a:pPr marL="0" indent="0" algn="l" eaLnBrk="1" hangingPunct="1">
              <a:buNone/>
            </a:pPr>
            <a:r>
              <a:rPr lang="el-GR" altLang="el-GR" sz="2000" b="1" dirty="0" smtClean="0"/>
              <a:t>Σε περίπτωση παρεμποδίσεως:</a:t>
            </a:r>
            <a:r>
              <a:rPr lang="el-GR" altLang="el-GR" sz="2000" dirty="0" smtClean="0"/>
              <a:t> Αναλυτικές μέθοδοι μιας διαστάσεως δεν είναι κατάλληλες.</a:t>
            </a:r>
          </a:p>
          <a:p>
            <a:pPr marL="0" indent="0" algn="l" eaLnBrk="1" hangingPunct="1">
              <a:buNone/>
            </a:pPr>
            <a:r>
              <a:rPr lang="el-GR" altLang="el-GR" sz="2000" b="1" dirty="0" smtClean="0"/>
              <a:t>Τεχνικές δύο διαστάσεων:</a:t>
            </a:r>
            <a:endParaRPr lang="el-GR" altLang="el-GR" sz="2000" dirty="0" smtClean="0"/>
          </a:p>
          <a:p>
            <a:pPr marL="0" indent="0" algn="l" eaLnBrk="1" hangingPunct="1">
              <a:buNone/>
            </a:pPr>
            <a:r>
              <a:rPr lang="el-GR" altLang="el-GR" sz="2000" dirty="0" smtClean="0"/>
              <a:t>-</a:t>
            </a:r>
            <a:r>
              <a:rPr lang="el-GR" altLang="el-GR" sz="2000" dirty="0" err="1" smtClean="0"/>
              <a:t>Αεριοχρωματογραφία</a:t>
            </a:r>
            <a:r>
              <a:rPr lang="el-GR" altLang="el-GR" sz="2000" dirty="0" smtClean="0"/>
              <a:t> – </a:t>
            </a:r>
            <a:r>
              <a:rPr lang="el-GR" altLang="el-GR" sz="2000" dirty="0" err="1" smtClean="0"/>
              <a:t>φασματομετρία</a:t>
            </a:r>
            <a:r>
              <a:rPr lang="el-GR" altLang="el-GR" sz="2000" dirty="0" smtClean="0"/>
              <a:t> μαζών (</a:t>
            </a:r>
            <a:r>
              <a:rPr lang="en-GB" altLang="el-GR" sz="2000" dirty="0" smtClean="0"/>
              <a:t>GC-MS</a:t>
            </a:r>
            <a:endParaRPr lang="el-GR" altLang="el-GR" sz="2000" dirty="0" smtClean="0"/>
          </a:p>
          <a:p>
            <a:pPr marL="0" indent="0" algn="l" eaLnBrk="1" hangingPunct="1">
              <a:buNone/>
            </a:pPr>
            <a:r>
              <a:rPr lang="en-GB" altLang="el-GR" sz="2000" dirty="0" smtClean="0"/>
              <a:t>-</a:t>
            </a:r>
            <a:r>
              <a:rPr lang="el-GR" altLang="el-GR" sz="2000" dirty="0" smtClean="0"/>
              <a:t>Πολλαπλές στήλες επιβεβαίωσης (διαφορετικής πολικότητας)</a:t>
            </a:r>
          </a:p>
          <a:p>
            <a:pPr marL="0" indent="0" algn="l" eaLnBrk="1" hangingPunct="1">
              <a:buNone/>
            </a:pPr>
            <a:r>
              <a:rPr lang="el-GR" altLang="el-GR" sz="2000" dirty="0" smtClean="0"/>
              <a:t>-</a:t>
            </a:r>
            <a:r>
              <a:rPr lang="el-GR" altLang="el-GR" sz="2000" dirty="0" err="1" smtClean="0"/>
              <a:t>Υγροχρωματογραφία</a:t>
            </a:r>
            <a:r>
              <a:rPr lang="el-GR" altLang="el-GR" sz="2000" dirty="0" smtClean="0"/>
              <a:t> – ανιχνευτής σειράς </a:t>
            </a:r>
            <a:r>
              <a:rPr lang="el-GR" altLang="el-GR" sz="2000" dirty="0" err="1" smtClean="0"/>
              <a:t>φωτοδιόδων</a:t>
            </a:r>
            <a:r>
              <a:rPr lang="el-GR" altLang="el-GR" sz="2000" dirty="0" smtClean="0"/>
              <a:t> (</a:t>
            </a:r>
            <a:r>
              <a:rPr lang="en-GB" altLang="el-GR" sz="2000" dirty="0" smtClean="0"/>
              <a:t>HPLC –PDA</a:t>
            </a:r>
            <a:r>
              <a:rPr lang="el-GR" altLang="el-GR" sz="2000" dirty="0" smtClean="0"/>
              <a:t>)</a:t>
            </a:r>
          </a:p>
          <a:p>
            <a:pPr marL="0" indent="0" algn="l" eaLnBrk="1" hangingPunct="1">
              <a:buNone/>
            </a:pPr>
            <a:r>
              <a:rPr lang="el-GR" altLang="el-GR" sz="2000" dirty="0" smtClean="0"/>
              <a:t>- </a:t>
            </a:r>
            <a:r>
              <a:rPr lang="el-GR" altLang="el-GR" sz="2000" dirty="0" err="1" smtClean="0"/>
              <a:t>Αεριοχρωματογραφία</a:t>
            </a:r>
            <a:r>
              <a:rPr lang="el-GR" altLang="el-GR" sz="2000" dirty="0" smtClean="0"/>
              <a:t> – </a:t>
            </a:r>
            <a:r>
              <a:rPr lang="en-GB" altLang="el-GR" sz="2000" dirty="0" smtClean="0"/>
              <a:t>FTIR</a:t>
            </a:r>
          </a:p>
          <a:p>
            <a:pPr marL="1333500" lvl="1" indent="-533400" algn="l" eaLnBrk="1" hangingPunct="1"/>
            <a:endParaRPr lang="el-GR" altLang="el-GR" sz="2000" dirty="0" smtClean="0"/>
          </a:p>
        </p:txBody>
      </p:sp>
      <p:graphicFrame>
        <p:nvGraphicFramePr>
          <p:cNvPr id="8194"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3571"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36033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l-GR" altLang="el-GR" sz="3200" dirty="0" smtClean="0"/>
              <a:t>ΕΙΔΙΚΟΤΗΤΑ ΜΕΘΟΔΩΝ</a:t>
            </a:r>
            <a:r>
              <a:rPr lang="en-GB" altLang="el-GR" sz="3200" dirty="0" smtClean="0"/>
              <a:t> </a:t>
            </a:r>
            <a:r>
              <a:rPr lang="el-GR" altLang="el-GR" sz="3200" dirty="0" smtClean="0"/>
              <a:t>–ΤΡΟΠΟΣ ΕΚΦΡΑΣΗΣ (1)</a:t>
            </a:r>
            <a:endParaRPr lang="en-GB" altLang="el-GR" sz="3200" dirty="0" smtClean="0"/>
          </a:p>
        </p:txBody>
      </p:sp>
      <p:sp>
        <p:nvSpPr>
          <p:cNvPr id="9220" name="Rectangle 3"/>
          <p:cNvSpPr>
            <a:spLocks noGrp="1" noChangeArrowheads="1"/>
          </p:cNvSpPr>
          <p:nvPr>
            <p:ph idx="1"/>
          </p:nvPr>
        </p:nvSpPr>
        <p:spPr/>
        <p:txBody>
          <a:bodyPr/>
          <a:lstStyle/>
          <a:p>
            <a:pPr marL="0" indent="0" algn="l" eaLnBrk="1" hangingPunct="1">
              <a:buNone/>
            </a:pPr>
            <a:r>
              <a:rPr lang="el-GR" altLang="el-GR" sz="2800" u="sng" dirty="0" smtClean="0"/>
              <a:t>Γενικά</a:t>
            </a:r>
            <a:r>
              <a:rPr lang="el-GR" altLang="el-GR" sz="2800" dirty="0" smtClean="0"/>
              <a:t>: Λόγος συγκεντρώσεως </a:t>
            </a:r>
            <a:r>
              <a:rPr lang="el-GR" altLang="el-GR" sz="2800" dirty="0" err="1" smtClean="0"/>
              <a:t>παρεμποδιστή</a:t>
            </a:r>
            <a:r>
              <a:rPr lang="el-GR" altLang="el-GR" sz="2800" dirty="0" smtClean="0"/>
              <a:t> προς συγκέντρωση </a:t>
            </a:r>
            <a:r>
              <a:rPr lang="el-GR" altLang="el-GR" sz="2800" dirty="0" err="1" smtClean="0"/>
              <a:t>αναλύτη</a:t>
            </a:r>
            <a:r>
              <a:rPr lang="el-GR" altLang="el-GR" sz="2800" dirty="0" smtClean="0"/>
              <a:t> για πρόκληση σφάλματος (συνήθως) 5%. Η προκαλούμενη παρεμπόδιση εξαρτάται από συγκέντρωση </a:t>
            </a:r>
            <a:r>
              <a:rPr lang="el-GR" altLang="el-GR" sz="2800" dirty="0" err="1" smtClean="0"/>
              <a:t>αναλύτη</a:t>
            </a:r>
            <a:r>
              <a:rPr lang="el-GR" altLang="el-GR" sz="2800" dirty="0" smtClean="0"/>
              <a:t>.</a:t>
            </a:r>
          </a:p>
          <a:p>
            <a:pPr marL="0" indent="0" algn="l" eaLnBrk="1" hangingPunct="1">
              <a:buNone/>
            </a:pPr>
            <a:endParaRPr lang="el-GR" altLang="el-GR" sz="2800" dirty="0" smtClean="0"/>
          </a:p>
          <a:p>
            <a:pPr marL="0" indent="0" algn="l" eaLnBrk="1" hangingPunct="1">
              <a:buNone/>
            </a:pPr>
            <a:r>
              <a:rPr lang="el-GR" altLang="el-GR" sz="2800" u="sng" dirty="0" err="1" smtClean="0"/>
              <a:t>Ποτενσιομετρία</a:t>
            </a:r>
            <a:r>
              <a:rPr lang="el-GR" altLang="el-GR" sz="2800" u="sng" dirty="0" smtClean="0"/>
              <a:t> Εκλεκτικών Ηλεκτροδίων Ιόντων</a:t>
            </a:r>
            <a:r>
              <a:rPr lang="el-GR" altLang="el-GR" sz="2800" dirty="0" smtClean="0"/>
              <a:t>: </a:t>
            </a:r>
            <a:r>
              <a:rPr lang="el-GR" altLang="el-GR" sz="2800" dirty="0" err="1" smtClean="0"/>
              <a:t>Ποτενσιομετρικός</a:t>
            </a:r>
            <a:r>
              <a:rPr lang="el-GR" altLang="el-GR" sz="2800" dirty="0" smtClean="0"/>
              <a:t> Συντελεστής Εκλεκτικότητας</a:t>
            </a:r>
          </a:p>
          <a:p>
            <a:pPr marL="0" indent="0" eaLnBrk="1" hangingPunct="1">
              <a:buNone/>
            </a:pPr>
            <a:r>
              <a:rPr lang="en-GB" altLang="el-GR" sz="2800" dirty="0" smtClean="0"/>
              <a:t>E = </a:t>
            </a:r>
            <a:r>
              <a:rPr lang="en-GB" altLang="el-GR" sz="2800" dirty="0" err="1" smtClean="0"/>
              <a:t>E</a:t>
            </a:r>
            <a:r>
              <a:rPr lang="en-GB" altLang="el-GR" sz="2800" baseline="-25000" dirty="0" err="1" smtClean="0"/>
              <a:t>const</a:t>
            </a:r>
            <a:r>
              <a:rPr lang="en-GB" altLang="el-GR" sz="2800" dirty="0" err="1" smtClean="0"/>
              <a:t>+S</a:t>
            </a:r>
            <a:r>
              <a:rPr lang="en-GB" altLang="el-GR" sz="2800" dirty="0" smtClean="0"/>
              <a:t> log[</a:t>
            </a:r>
            <a:r>
              <a:rPr lang="en-GB" altLang="el-GR" sz="2800" dirty="0" err="1" smtClean="0"/>
              <a:t>C</a:t>
            </a:r>
            <a:r>
              <a:rPr lang="en-GB" altLang="el-GR" sz="2800" baseline="-25000" dirty="0" err="1" smtClean="0"/>
              <a:t>A</a:t>
            </a:r>
            <a:r>
              <a:rPr lang="en-GB" altLang="el-GR" sz="2800" dirty="0" err="1" smtClean="0"/>
              <a:t>+K</a:t>
            </a:r>
            <a:r>
              <a:rPr lang="en-GB" altLang="el-GR" sz="2800" baseline="30000" dirty="0" err="1" smtClean="0"/>
              <a:t>pot</a:t>
            </a:r>
            <a:r>
              <a:rPr lang="en-GB" altLang="el-GR" sz="2800" baseline="-25000" dirty="0" err="1" smtClean="0"/>
              <a:t>A,B</a:t>
            </a:r>
            <a:r>
              <a:rPr lang="en-GB" altLang="el-GR" sz="2800" dirty="0" smtClean="0"/>
              <a:t> x C</a:t>
            </a:r>
            <a:r>
              <a:rPr lang="en-GB" altLang="el-GR" sz="2800" baseline="30000" dirty="0" smtClean="0"/>
              <a:t>ZA/ZB</a:t>
            </a:r>
            <a:r>
              <a:rPr lang="en-GB" altLang="el-GR" sz="2800" baseline="-25000" dirty="0" smtClean="0"/>
              <a:t>B</a:t>
            </a:r>
            <a:r>
              <a:rPr lang="en-GB" altLang="el-GR" sz="2800" dirty="0" smtClean="0"/>
              <a:t>]</a:t>
            </a:r>
          </a:p>
        </p:txBody>
      </p:sp>
      <p:graphicFrame>
        <p:nvGraphicFramePr>
          <p:cNvPr id="9218"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595"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571647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a:ln>
            <a:noFill/>
          </a:ln>
        </p:spPr>
        <p:txBody>
          <a:bodyPr/>
          <a:lstStyle/>
          <a:p>
            <a:pPr eaLnBrk="1" hangingPunct="1"/>
            <a:r>
              <a:rPr lang="el-GR" altLang="el-GR" sz="2800" dirty="0" smtClean="0"/>
              <a:t>ΠΡΟΣΔΙΟΡΙΣΜΟΣ ΣΥΝΤΕΛΕΣΤΗ ΕΚΛΕΚΤΙΚΟΤΗΤΑΣ Κ</a:t>
            </a:r>
            <a:r>
              <a:rPr lang="en-US" altLang="el-GR" sz="2800" baseline="30000" dirty="0" smtClean="0"/>
              <a:t>POT</a:t>
            </a:r>
            <a:r>
              <a:rPr lang="en-US" altLang="el-GR" sz="2800" baseline="-25000" dirty="0" smtClean="0"/>
              <a:t>MN</a:t>
            </a:r>
            <a:endParaRPr lang="en-GB" altLang="el-GR" sz="2800" dirty="0" smtClean="0"/>
          </a:p>
        </p:txBody>
      </p:sp>
      <p:pic>
        <p:nvPicPr>
          <p:cNvPr id="80901" name="Picture 5" descr="msoF59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17638"/>
            <a:ext cx="7696200"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35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l-GR" altLang="el-GR" sz="3200" dirty="0" smtClean="0"/>
              <a:t>ΕΙΔΙΚΟΤΗΤΑ ΜΕΘΟΔΩΝ</a:t>
            </a:r>
            <a:r>
              <a:rPr lang="en-GB" altLang="el-GR" sz="3200" dirty="0" smtClean="0"/>
              <a:t> </a:t>
            </a:r>
            <a:r>
              <a:rPr lang="el-GR" altLang="el-GR" sz="3200" dirty="0" smtClean="0"/>
              <a:t>–ΤΡΟΠΟΣ ΕΚΦΡΑΣΗΣ</a:t>
            </a:r>
            <a:endParaRPr lang="en-GB" altLang="el-GR" sz="3200" dirty="0" smtClean="0"/>
          </a:p>
        </p:txBody>
      </p:sp>
      <p:sp>
        <p:nvSpPr>
          <p:cNvPr id="10244" name="Rectangle 3"/>
          <p:cNvSpPr>
            <a:spLocks noGrp="1" noChangeArrowheads="1"/>
          </p:cNvSpPr>
          <p:nvPr>
            <p:ph idx="1"/>
          </p:nvPr>
        </p:nvSpPr>
        <p:spPr/>
        <p:txBody>
          <a:bodyPr/>
          <a:lstStyle/>
          <a:p>
            <a:pPr marL="0" indent="0" algn="l" eaLnBrk="1" hangingPunct="1">
              <a:buNone/>
            </a:pPr>
            <a:r>
              <a:rPr lang="el-GR" altLang="el-GR" u="sng" dirty="0" err="1" smtClean="0"/>
              <a:t>Ανοσοχημικοί</a:t>
            </a:r>
            <a:r>
              <a:rPr lang="el-GR" altLang="el-GR" u="sng" dirty="0" smtClean="0"/>
              <a:t> Προσδιορισμοί:</a:t>
            </a:r>
          </a:p>
          <a:p>
            <a:pPr marL="0" indent="0" algn="l" eaLnBrk="1" hangingPunct="1">
              <a:buNone/>
            </a:pPr>
            <a:r>
              <a:rPr lang="el-GR" altLang="el-GR" dirty="0" smtClean="0"/>
              <a:t>Διασταυρούμενη Δραστικότητα (</a:t>
            </a:r>
            <a:r>
              <a:rPr lang="en-GB" altLang="el-GR" dirty="0" smtClean="0"/>
              <a:t>Cross Reactivity)</a:t>
            </a:r>
          </a:p>
          <a:p>
            <a:pPr marL="0" indent="0" algn="l" eaLnBrk="1" hangingPunct="1">
              <a:buNone/>
            </a:pPr>
            <a:r>
              <a:rPr lang="el-GR" altLang="el-GR" dirty="0" smtClean="0"/>
              <a:t>(Λόγος συγκεντρώσεως </a:t>
            </a:r>
            <a:r>
              <a:rPr lang="el-GR" altLang="el-GR" dirty="0" err="1" smtClean="0"/>
              <a:t>παρεμποδιστή</a:t>
            </a:r>
            <a:r>
              <a:rPr lang="el-GR" altLang="el-GR" dirty="0" smtClean="0"/>
              <a:t> προς συγκέντρωση </a:t>
            </a:r>
            <a:r>
              <a:rPr lang="el-GR" altLang="el-GR" dirty="0" err="1" smtClean="0"/>
              <a:t>αναλύτη</a:t>
            </a:r>
            <a:r>
              <a:rPr lang="el-GR" altLang="el-GR" dirty="0" smtClean="0"/>
              <a:t> για εκτόπιση ιχνηθέτη 50%)</a:t>
            </a:r>
          </a:p>
        </p:txBody>
      </p:sp>
      <p:graphicFrame>
        <p:nvGraphicFramePr>
          <p:cNvPr id="10242"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5619"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24595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a:noFill/>
          </a:ln>
        </p:spPr>
        <p:txBody>
          <a:bodyPr/>
          <a:lstStyle/>
          <a:p>
            <a:pPr eaLnBrk="1" hangingPunct="1"/>
            <a:r>
              <a:rPr lang="el-GR" altLang="el-GR" sz="2400" dirty="0" smtClean="0"/>
              <a:t>ΠΡΟΣΔΙΟΡΙΣΜΟΣ ΔΙΑΣΤΑΥΡΟΥΜΕΝΗΣ ΔΡΑΣΤΙΚΟΤΗΤΑΣ ΣΕ ΑΝΟΣΟΧΗΜΙΚΟ ΠΡΟΣΔΙΟΡΙΣΜΟ</a:t>
            </a:r>
            <a:endParaRPr lang="en-GB" altLang="el-GR" sz="2400" dirty="0" smtClean="0"/>
          </a:p>
        </p:txBody>
      </p:sp>
      <p:pic>
        <p:nvPicPr>
          <p:cNvPr id="81925" name="Picture 5" descr="msoB0A7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513" y="1447800"/>
            <a:ext cx="7546975" cy="4648200"/>
          </a:xfrm>
          <a:prstGeom prst="rect">
            <a:avLst/>
          </a:prstGeom>
          <a:noFill/>
          <a:ln>
            <a:noFill/>
          </a:ln>
          <a:scene3d>
            <a:camera prst="orthographicFront">
              <a:rot lat="0" lon="0" rev="6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353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LINEARITY)</a:t>
            </a:r>
            <a:r>
              <a:rPr lang="el-GR" altLang="el-GR" sz="3200" dirty="0" smtClean="0"/>
              <a:t> (1)</a:t>
            </a:r>
            <a:endParaRPr lang="en-GB" altLang="el-GR" sz="3200" dirty="0" smtClean="0"/>
          </a:p>
        </p:txBody>
      </p:sp>
      <p:sp>
        <p:nvSpPr>
          <p:cNvPr id="11268" name="Rectangle 3"/>
          <p:cNvSpPr>
            <a:spLocks noGrp="1" noChangeArrowheads="1"/>
          </p:cNvSpPr>
          <p:nvPr>
            <p:ph idx="1"/>
          </p:nvPr>
        </p:nvSpPr>
        <p:spPr/>
        <p:txBody>
          <a:bodyPr/>
          <a:lstStyle/>
          <a:p>
            <a:pPr marL="0" indent="0" algn="l" eaLnBrk="1" hangingPunct="1">
              <a:buNone/>
            </a:pPr>
            <a:r>
              <a:rPr lang="el-GR" altLang="el-GR" sz="2400" dirty="0" smtClean="0"/>
              <a:t>Εξετάζεται σε όλο το εύρος της περιοχής συγκεντρώσεων </a:t>
            </a:r>
            <a:r>
              <a:rPr lang="en-GB" altLang="el-GR" sz="2400" dirty="0" smtClean="0"/>
              <a:t>(range) </a:t>
            </a:r>
            <a:r>
              <a:rPr lang="el-GR" altLang="el-GR" sz="2400" dirty="0" smtClean="0"/>
              <a:t>της αναλυτικής μεθόδου.</a:t>
            </a:r>
          </a:p>
          <a:p>
            <a:pPr marL="0" indent="0" algn="l" eaLnBrk="1" hangingPunct="1">
              <a:buNone/>
            </a:pPr>
            <a:r>
              <a:rPr lang="el-GR" altLang="el-GR" sz="2400" dirty="0" smtClean="0"/>
              <a:t>Αποδεικνύεται:</a:t>
            </a:r>
          </a:p>
          <a:p>
            <a:pPr lvl="1"/>
            <a:r>
              <a:rPr lang="el-GR" altLang="el-GR" sz="2400" dirty="0" smtClean="0"/>
              <a:t>Απευθείας στην καθαρή προσδιοριζόμενη ουσία (αραιώσεις ενός προτύπου διαλύματος παρακαταθήκης)</a:t>
            </a:r>
          </a:p>
          <a:p>
            <a:pPr lvl="1"/>
            <a:r>
              <a:rPr lang="el-GR" altLang="el-GR" sz="2400" dirty="0" smtClean="0"/>
              <a:t>η/και</a:t>
            </a:r>
          </a:p>
          <a:p>
            <a:pPr lvl="1"/>
            <a:r>
              <a:rPr lang="el-GR" altLang="el-GR" sz="2400" dirty="0" smtClean="0"/>
              <a:t>Ξεχωριστές ζυγίσεις συνθετικού μείγματος των συστατικών ενός προϊόντος, και εφαρμογή της ελεγχόμενης αναλυτικής μεθόδου (εξετάζεται κατά τον έλεγχο της περιοχής συγκεντρώσεων)</a:t>
            </a:r>
          </a:p>
        </p:txBody>
      </p:sp>
      <p:graphicFrame>
        <p:nvGraphicFramePr>
          <p:cNvPr id="11266"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43"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00528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LINEARITY)</a:t>
            </a:r>
            <a:r>
              <a:rPr lang="el-GR" altLang="el-GR" sz="3200" dirty="0" smtClean="0"/>
              <a:t> (2)</a:t>
            </a:r>
            <a:endParaRPr lang="en-GB" altLang="el-GR" sz="3200" dirty="0" smtClean="0"/>
          </a:p>
        </p:txBody>
      </p:sp>
      <p:sp>
        <p:nvSpPr>
          <p:cNvPr id="12292" name="Rectangle 3"/>
          <p:cNvSpPr>
            <a:spLocks noGrp="1" noChangeArrowheads="1"/>
          </p:cNvSpPr>
          <p:nvPr>
            <p:ph idx="1"/>
          </p:nvPr>
        </p:nvSpPr>
        <p:spPr/>
        <p:txBody>
          <a:bodyPr/>
          <a:lstStyle/>
          <a:p>
            <a:pPr marL="0" indent="0" algn="l" eaLnBrk="1" hangingPunct="1">
              <a:buNone/>
            </a:pPr>
            <a:r>
              <a:rPr lang="el-GR" altLang="el-GR" sz="2400" dirty="0" smtClean="0"/>
              <a:t>Αποδεικνύεται με οπτική εξέταση του διαγράμματος αναλυτικό σήμα ως προς συγκέντρωση ή περιεκτικότητα του </a:t>
            </a:r>
            <a:r>
              <a:rPr lang="el-GR" altLang="el-GR" sz="2400" dirty="0" err="1" smtClean="0"/>
              <a:t>αναλύτη</a:t>
            </a:r>
            <a:r>
              <a:rPr lang="el-GR" altLang="el-GR" sz="2400" dirty="0" smtClean="0"/>
              <a:t>.</a:t>
            </a:r>
          </a:p>
          <a:p>
            <a:pPr marL="0" indent="0" algn="l" eaLnBrk="1" hangingPunct="1">
              <a:buNone/>
            </a:pPr>
            <a:r>
              <a:rPr lang="el-GR" altLang="el-GR" sz="2400" dirty="0" smtClean="0"/>
              <a:t>Αξιολογείται με στατιστικές μεθόδους </a:t>
            </a:r>
            <a:r>
              <a:rPr lang="en-GB" altLang="el-GR" sz="2400" dirty="0" smtClean="0"/>
              <a:t>(</a:t>
            </a:r>
            <a:r>
              <a:rPr lang="el-GR" altLang="el-GR" sz="2400" dirty="0" smtClean="0"/>
              <a:t>ανάλυση παλινδρόμησης ελαχίστων τετραγώνων, </a:t>
            </a:r>
            <a:r>
              <a:rPr lang="en-GB" altLang="el-GR" sz="2400" dirty="0" smtClean="0"/>
              <a:t>least squares regression analysis) </a:t>
            </a:r>
            <a:r>
              <a:rPr lang="el-GR" altLang="el-GR" sz="2400" dirty="0" smtClean="0"/>
              <a:t>και υπολογίζεται η εξίσωση της ευθείας παλινδρόμησης.</a:t>
            </a:r>
          </a:p>
          <a:p>
            <a:pPr marL="0" indent="0" algn="l" eaLnBrk="1" hangingPunct="1">
              <a:buNone/>
            </a:pPr>
            <a:r>
              <a:rPr lang="el-GR" altLang="el-GR" sz="2400" dirty="0" smtClean="0"/>
              <a:t>Ο συντελεστής συσχετίσεως (</a:t>
            </a:r>
            <a:r>
              <a:rPr lang="en-GB" altLang="el-GR" sz="2400" dirty="0" smtClean="0"/>
              <a:t>correlation coefficient), </a:t>
            </a:r>
            <a:r>
              <a:rPr lang="el-GR" altLang="el-GR" sz="2400" dirty="0" smtClean="0"/>
              <a:t>η τομή στον άξονα των </a:t>
            </a:r>
            <a:r>
              <a:rPr lang="en-GB" altLang="el-GR" sz="2400" dirty="0" smtClean="0"/>
              <a:t>y (y-intercept)</a:t>
            </a:r>
            <a:r>
              <a:rPr lang="el-GR" altLang="el-GR" sz="2400" dirty="0" smtClean="0"/>
              <a:t>, η κλίση (</a:t>
            </a:r>
            <a:r>
              <a:rPr lang="en-GB" altLang="el-GR" sz="2400" dirty="0" smtClean="0"/>
              <a:t>slope)</a:t>
            </a:r>
            <a:r>
              <a:rPr lang="el-GR" altLang="el-GR" sz="2400" dirty="0" smtClean="0"/>
              <a:t> της ευθείας παλινδρόμησης και η τυπική απόκλιση των υπολοίπων (</a:t>
            </a:r>
            <a:r>
              <a:rPr lang="en-GB" altLang="el-GR" sz="2400" dirty="0" err="1" smtClean="0"/>
              <a:t>S</a:t>
            </a:r>
            <a:r>
              <a:rPr lang="en-GB" altLang="el-GR" sz="2400" baseline="-25000" dirty="0" err="1" smtClean="0"/>
              <a:t>y</a:t>
            </a:r>
            <a:r>
              <a:rPr lang="en-GB" altLang="el-GR" sz="2400" baseline="-25000" dirty="0" smtClean="0"/>
              <a:t>/x</a:t>
            </a:r>
            <a:r>
              <a:rPr lang="en-GB" altLang="el-GR" sz="2400" dirty="0" smtClean="0"/>
              <a:t>) (</a:t>
            </a:r>
            <a:r>
              <a:rPr lang="el-GR" altLang="el-GR" sz="2400" dirty="0" smtClean="0"/>
              <a:t>τυπικό σφάλμα) περιλαμβάνονται στο φάκελο της μεθόδου.</a:t>
            </a:r>
          </a:p>
          <a:p>
            <a:pPr marL="0" indent="0" eaLnBrk="1" hangingPunct="1">
              <a:buNone/>
            </a:pPr>
            <a:r>
              <a:rPr lang="en-GB" altLang="el-GR" sz="2400" dirty="0" smtClean="0"/>
              <a:t>		Y = a (</a:t>
            </a:r>
            <a:r>
              <a:rPr lang="en-GB" altLang="el-GR" sz="2400" dirty="0" smtClean="0">
                <a:cs typeface="Times New Roman" panose="02020603050405020304" pitchFamily="18" charset="0"/>
              </a:rPr>
              <a:t>± S</a:t>
            </a:r>
            <a:r>
              <a:rPr lang="en-GB" altLang="el-GR" sz="2400" baseline="-25000" dirty="0" smtClean="0">
                <a:cs typeface="Times New Roman" panose="02020603050405020304" pitchFamily="18" charset="0"/>
              </a:rPr>
              <a:t>a</a:t>
            </a:r>
            <a:r>
              <a:rPr lang="en-GB" altLang="el-GR" sz="2400" dirty="0" smtClean="0">
                <a:cs typeface="Times New Roman" panose="02020603050405020304" pitchFamily="18" charset="0"/>
              </a:rPr>
              <a:t>) +b (±S</a:t>
            </a:r>
            <a:r>
              <a:rPr lang="en-GB" altLang="el-GR" sz="2400" baseline="-25000" dirty="0" smtClean="0">
                <a:cs typeface="Times New Roman" panose="02020603050405020304" pitchFamily="18" charset="0"/>
              </a:rPr>
              <a:t>b</a:t>
            </a:r>
            <a:r>
              <a:rPr lang="en-GB" altLang="el-GR" sz="2400" dirty="0" smtClean="0">
                <a:cs typeface="Times New Roman" panose="02020603050405020304" pitchFamily="18" charset="0"/>
              </a:rPr>
              <a:t>) X, r =……., </a:t>
            </a:r>
            <a:r>
              <a:rPr lang="en-GB" altLang="el-GR" sz="2400" dirty="0" err="1" smtClean="0">
                <a:cs typeface="Times New Roman" panose="02020603050405020304" pitchFamily="18" charset="0"/>
              </a:rPr>
              <a:t>S</a:t>
            </a:r>
            <a:r>
              <a:rPr lang="en-GB" altLang="el-GR" sz="2400" baseline="-25000" dirty="0" err="1" smtClean="0">
                <a:cs typeface="Times New Roman" panose="02020603050405020304" pitchFamily="18" charset="0"/>
              </a:rPr>
              <a:t>y</a:t>
            </a:r>
            <a:r>
              <a:rPr lang="en-GB" altLang="el-GR" sz="2400" baseline="-25000" dirty="0" smtClean="0">
                <a:cs typeface="Times New Roman" panose="02020603050405020304" pitchFamily="18" charset="0"/>
              </a:rPr>
              <a:t>/x</a:t>
            </a:r>
            <a:r>
              <a:rPr lang="en-GB" altLang="el-GR" sz="2400" dirty="0" smtClean="0">
                <a:cs typeface="Times New Roman" panose="02020603050405020304" pitchFamily="18" charset="0"/>
              </a:rPr>
              <a:t>=……</a:t>
            </a:r>
            <a:endParaRPr lang="el-GR" altLang="el-GR" sz="2400" dirty="0" smtClean="0"/>
          </a:p>
        </p:txBody>
      </p:sp>
      <p:graphicFrame>
        <p:nvGraphicFramePr>
          <p:cNvPr id="12290"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7667"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123626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noFill/>
          <a:ln>
            <a:noFill/>
          </a:ln>
        </p:spPr>
        <p:txBody>
          <a:bodyPr/>
          <a:lstStyle/>
          <a:p>
            <a:pPr eaLnBrk="1" hangingPunct="1"/>
            <a:r>
              <a:rPr lang="el-GR" altLang="el-GR" sz="2800" dirty="0" smtClean="0"/>
              <a:t>ΑΡΧΗ ΠΑΛΙΝΔΡΟΜΗΣ ΕΛΑΧΙΣΤΩΝ ΤΕΤΡΑΓΩΝΩΝ</a:t>
            </a:r>
            <a:endParaRPr lang="en-GB" altLang="el-GR" sz="2800" dirty="0" smtClean="0"/>
          </a:p>
        </p:txBody>
      </p:sp>
      <p:pic>
        <p:nvPicPr>
          <p:cNvPr id="82948" name="Picture 4" descr="mso33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17638"/>
            <a:ext cx="80772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2967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 </a:t>
            </a:r>
            <a:r>
              <a:rPr lang="el-GR" altLang="el-GR" sz="3200" dirty="0" smtClean="0"/>
              <a:t>ΠΟΡΕΙΑ ΕΛΕΓΧΟΥ (1)</a:t>
            </a:r>
            <a:endParaRPr lang="en-GB" altLang="el-GR" sz="3200" dirty="0" smtClean="0"/>
          </a:p>
        </p:txBody>
      </p:sp>
      <p:sp>
        <p:nvSpPr>
          <p:cNvPr id="13316" name="Rectangle 3"/>
          <p:cNvSpPr>
            <a:spLocks noGrp="1" noChangeArrowheads="1"/>
          </p:cNvSpPr>
          <p:nvPr>
            <p:ph idx="1"/>
          </p:nvPr>
        </p:nvSpPr>
        <p:spPr/>
        <p:txBody>
          <a:bodyPr/>
          <a:lstStyle/>
          <a:p>
            <a:r>
              <a:rPr lang="el-GR" altLang="el-GR" sz="2400" dirty="0" smtClean="0"/>
              <a:t>Παρασκευάζεται περιοχή προτύπων, τουλάχιστον 5 διαφορετικών συγκεντρώσεων του </a:t>
            </a:r>
            <a:r>
              <a:rPr lang="el-GR" altLang="el-GR" sz="2400" dirty="0" err="1" smtClean="0"/>
              <a:t>αναλύτη</a:t>
            </a:r>
            <a:r>
              <a:rPr lang="el-GR" altLang="el-GR" sz="2400" dirty="0" smtClean="0"/>
              <a:t>, κατανεμημένων περίπου ομοιόμορφα και που καλύπτουν 50 – 150% την αναμενόμενη περιοχή εργασίας. Για προϊόντα ακριβώς γνωστής σύστασης μπορεί να καλυφθεί </a:t>
            </a:r>
            <a:r>
              <a:rPr lang="el-GR" altLang="el-GR" sz="2400" dirty="0" smtClean="0"/>
              <a:t>περιοχή </a:t>
            </a:r>
            <a:r>
              <a:rPr lang="el-GR" altLang="el-GR" sz="2400" dirty="0" smtClean="0"/>
              <a:t>75 – 125%.</a:t>
            </a:r>
          </a:p>
          <a:p>
            <a:r>
              <a:rPr lang="el-GR" altLang="el-GR" sz="2400" dirty="0" smtClean="0"/>
              <a:t>Εκτελούνται τουλάχιστον 6 επαναλαμβανόμενες μετρήσεις για κάθε συγκέντρωση. </a:t>
            </a:r>
          </a:p>
          <a:p>
            <a:r>
              <a:rPr lang="el-GR" altLang="el-GR" sz="2400" dirty="0" smtClean="0"/>
              <a:t>Τα πρότυπα παρασκευάζονται αν είναι δυνατόν στο ίδιο μητρικό υλικό με τα δείγματα.</a:t>
            </a:r>
          </a:p>
          <a:p>
            <a:r>
              <a:rPr lang="el-GR" altLang="el-GR" sz="2400" dirty="0" smtClean="0"/>
              <a:t>Τα πρότυπα αναλύονται με την αξιολογούμενη μέθοδο.</a:t>
            </a:r>
          </a:p>
        </p:txBody>
      </p:sp>
      <p:graphicFrame>
        <p:nvGraphicFramePr>
          <p:cNvPr id="13314"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691"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255338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 </a:t>
            </a:r>
            <a:r>
              <a:rPr lang="el-GR" altLang="el-GR" sz="3200" dirty="0" smtClean="0"/>
              <a:t>ΠΟΡΕΙΑ ΕΛΕΓΧΟΥ (2)</a:t>
            </a:r>
            <a:endParaRPr lang="en-GB" altLang="el-GR" sz="3200" dirty="0" smtClean="0"/>
          </a:p>
        </p:txBody>
      </p:sp>
      <p:sp>
        <p:nvSpPr>
          <p:cNvPr id="14340" name="Rectangle 3"/>
          <p:cNvSpPr>
            <a:spLocks noGrp="1" noChangeArrowheads="1"/>
          </p:cNvSpPr>
          <p:nvPr>
            <p:ph idx="1"/>
          </p:nvPr>
        </p:nvSpPr>
        <p:spPr/>
        <p:txBody>
          <a:bodyPr/>
          <a:lstStyle/>
          <a:p>
            <a:pPr marL="0" indent="0" algn="l" eaLnBrk="1" hangingPunct="1">
              <a:buNone/>
            </a:pPr>
            <a:r>
              <a:rPr lang="el-GR" altLang="el-GR" sz="2400" dirty="0" smtClean="0"/>
              <a:t>Υπολογίζεται ο μέσος όρος (</a:t>
            </a:r>
            <a:r>
              <a:rPr lang="en-GB" altLang="el-GR" sz="2400" dirty="0" smtClean="0"/>
              <a:t>mean)</a:t>
            </a:r>
            <a:r>
              <a:rPr lang="el-GR" altLang="el-GR" sz="2400" dirty="0" smtClean="0"/>
              <a:t>, η τυπική απόκλιση (</a:t>
            </a:r>
            <a:r>
              <a:rPr lang="en-GB" altLang="el-GR" sz="2400" dirty="0" smtClean="0"/>
              <a:t>standard deviation, SD),</a:t>
            </a:r>
            <a:r>
              <a:rPr lang="el-GR" altLang="el-GR" sz="2400" dirty="0" smtClean="0"/>
              <a:t> και η σχετική τυπική απόκλιση (</a:t>
            </a:r>
            <a:r>
              <a:rPr lang="en-GB" altLang="el-GR" sz="2400" dirty="0" smtClean="0"/>
              <a:t>relative standard deviation, RSD)</a:t>
            </a:r>
            <a:r>
              <a:rPr lang="el-GR" altLang="el-GR" sz="2400" dirty="0" smtClean="0"/>
              <a:t> για κάθε συγκέντρωση.</a:t>
            </a:r>
          </a:p>
          <a:p>
            <a:pPr marL="0" indent="0" algn="l" eaLnBrk="1" hangingPunct="1">
              <a:buNone/>
            </a:pPr>
            <a:r>
              <a:rPr lang="el-GR" altLang="el-GR" sz="2400" dirty="0" smtClean="0"/>
              <a:t>Γίνεται το διάγραμμα </a:t>
            </a:r>
            <a:r>
              <a:rPr lang="en-GB" altLang="el-GR" sz="2400" dirty="0" smtClean="0"/>
              <a:t>(plot)</a:t>
            </a:r>
            <a:r>
              <a:rPr lang="el-GR" altLang="el-GR" sz="2400" dirty="0" smtClean="0"/>
              <a:t> μέσης απόκρισης (</a:t>
            </a:r>
            <a:r>
              <a:rPr lang="en-GB" altLang="el-GR" sz="2400" dirty="0" smtClean="0"/>
              <a:t>mean response) (y-</a:t>
            </a:r>
            <a:r>
              <a:rPr lang="el-GR" altLang="el-GR" sz="2400" dirty="0" smtClean="0"/>
              <a:t>άξονας) ως προς τη συγκέντρωση (</a:t>
            </a:r>
            <a:r>
              <a:rPr lang="en-GB" altLang="el-GR" sz="2400" dirty="0" smtClean="0"/>
              <a:t>x-</a:t>
            </a:r>
            <a:r>
              <a:rPr lang="el-GR" altLang="el-GR" sz="2400" dirty="0" smtClean="0"/>
              <a:t>άξονας). Υπολογίζεται η εξίσωση παλινδρόμησης (</a:t>
            </a:r>
            <a:r>
              <a:rPr lang="en-GB" altLang="el-GR" sz="2400" dirty="0" smtClean="0"/>
              <a:t>regression equation)</a:t>
            </a:r>
            <a:endParaRPr lang="el-GR" altLang="el-GR" sz="2400" dirty="0" smtClean="0"/>
          </a:p>
          <a:p>
            <a:pPr marL="0" indent="0" eaLnBrk="1" hangingPunct="1">
              <a:buNone/>
            </a:pPr>
            <a:r>
              <a:rPr lang="en-GB" altLang="el-GR" sz="2400" dirty="0" smtClean="0"/>
              <a:t>Y = a + b X</a:t>
            </a:r>
          </a:p>
          <a:p>
            <a:pPr marL="0" indent="0" algn="l" eaLnBrk="1" hangingPunct="1">
              <a:buNone/>
            </a:pPr>
            <a:r>
              <a:rPr lang="el-GR" altLang="el-GR" sz="2400" dirty="0" smtClean="0"/>
              <a:t>Και ο συντελεστής προσδιορισμού (</a:t>
            </a:r>
            <a:r>
              <a:rPr lang="en-GB" altLang="el-GR" sz="2400" dirty="0" smtClean="0"/>
              <a:t>coefficient of determination) r</a:t>
            </a:r>
            <a:r>
              <a:rPr lang="en-GB" altLang="el-GR" sz="2400" baseline="30000" dirty="0" smtClean="0"/>
              <a:t>2</a:t>
            </a:r>
            <a:r>
              <a:rPr lang="en-GB" altLang="el-GR" sz="2400" dirty="0" smtClean="0"/>
              <a:t> </a:t>
            </a:r>
            <a:r>
              <a:rPr lang="el-GR" altLang="el-GR" sz="2400" dirty="0" smtClean="0"/>
              <a:t>και ο συντελεστής συσχέτισης </a:t>
            </a:r>
            <a:r>
              <a:rPr lang="en-GB" altLang="el-GR" sz="2400" dirty="0" smtClean="0"/>
              <a:t>(r).</a:t>
            </a:r>
          </a:p>
          <a:p>
            <a:pPr marL="0" indent="0" algn="l" eaLnBrk="1" hangingPunct="1">
              <a:buNone/>
            </a:pPr>
            <a:r>
              <a:rPr lang="el-GR" altLang="el-GR" sz="2400" dirty="0" smtClean="0"/>
              <a:t>Οι υπολογισμοί αναγράφονται στο φύλλο δεδομένων.</a:t>
            </a:r>
          </a:p>
        </p:txBody>
      </p:sp>
      <p:graphicFrame>
        <p:nvGraphicFramePr>
          <p:cNvPr id="14338"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9715"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13742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6</a:t>
            </a:r>
            <a:r>
              <a:rPr lang="en-US" altLang="el-GR" sz="4000" dirty="0" smtClean="0"/>
              <a:t>)</a:t>
            </a:r>
            <a:endParaRPr lang="en-GB" altLang="el-GR" sz="4000" dirty="0" smtClean="0"/>
          </a:p>
        </p:txBody>
      </p:sp>
      <p:sp>
        <p:nvSpPr>
          <p:cNvPr id="33795" name="Rectangle 1027"/>
          <p:cNvSpPr>
            <a:spLocks noGrp="1" noChangeArrowheads="1"/>
          </p:cNvSpPr>
          <p:nvPr>
            <p:ph idx="1"/>
          </p:nvPr>
        </p:nvSpPr>
        <p:spPr/>
        <p:txBody>
          <a:bodyPr/>
          <a:lstStyle/>
          <a:p>
            <a:pPr marL="0" indent="0" algn="l" eaLnBrk="1" hangingPunct="1">
              <a:buNone/>
            </a:pPr>
            <a:r>
              <a:rPr lang="el-GR" altLang="el-GR" b="1" dirty="0" smtClean="0"/>
              <a:t>Προσδιορισμός </a:t>
            </a:r>
            <a:r>
              <a:rPr lang="en-US" altLang="el-GR" b="1" dirty="0" smtClean="0"/>
              <a:t>(determination):</a:t>
            </a:r>
            <a:r>
              <a:rPr lang="en-US" altLang="el-GR" dirty="0" smtClean="0"/>
              <a:t> </a:t>
            </a:r>
            <a:r>
              <a:rPr lang="el-GR" altLang="el-GR" dirty="0" smtClean="0"/>
              <a:t>Το εργαλείο της ανάλυσης και αναφέρεται στις ουσίες του δείγματος.</a:t>
            </a:r>
          </a:p>
          <a:p>
            <a:pPr marL="0" indent="0" algn="l" eaLnBrk="1" hangingPunct="1">
              <a:buNone/>
            </a:pPr>
            <a:r>
              <a:rPr lang="el-GR" altLang="el-GR" dirty="0" smtClean="0"/>
              <a:t>Μπορεί να είναι:</a:t>
            </a:r>
          </a:p>
          <a:p>
            <a:pPr marL="0" indent="0" algn="l" eaLnBrk="1" hangingPunct="1">
              <a:buNone/>
            </a:pPr>
            <a:r>
              <a:rPr lang="el-GR" altLang="el-GR" dirty="0" smtClean="0"/>
              <a:t>	Ποιοτικός (ταυτοποίηση) (</a:t>
            </a:r>
            <a:r>
              <a:rPr lang="en-US" altLang="el-GR" dirty="0" smtClean="0"/>
              <a:t>identification)</a:t>
            </a:r>
          </a:p>
          <a:p>
            <a:pPr marL="0" indent="0" algn="l" eaLnBrk="1" hangingPunct="1">
              <a:buNone/>
            </a:pPr>
            <a:r>
              <a:rPr lang="en-US" altLang="el-GR" dirty="0" smtClean="0"/>
              <a:t>	</a:t>
            </a:r>
            <a:r>
              <a:rPr lang="el-GR" altLang="el-GR" dirty="0" smtClean="0"/>
              <a:t>Ποσοτικός (</a:t>
            </a:r>
            <a:r>
              <a:rPr lang="en-US" altLang="el-GR" dirty="0" smtClean="0"/>
              <a:t>assay)</a:t>
            </a:r>
          </a:p>
          <a:p>
            <a:pPr marL="0" indent="0" algn="l" eaLnBrk="1" hangingPunct="1">
              <a:buNone/>
            </a:pPr>
            <a:r>
              <a:rPr lang="en-US" altLang="el-GR" dirty="0" smtClean="0"/>
              <a:t>	</a:t>
            </a:r>
            <a:r>
              <a:rPr lang="el-GR" altLang="el-GR" dirty="0" smtClean="0"/>
              <a:t>Έλεγχος ορίου (</a:t>
            </a:r>
            <a:r>
              <a:rPr lang="en-US" altLang="el-GR" dirty="0" smtClean="0"/>
              <a:t>limit test)</a:t>
            </a:r>
            <a:endParaRPr lang="en-GB" altLang="el-GR" b="1" dirty="0" smtClean="0"/>
          </a:p>
        </p:txBody>
      </p:sp>
    </p:spTree>
    <p:extLst>
      <p:ext uri="{BB962C8B-B14F-4D97-AF65-F5344CB8AC3E}">
        <p14:creationId xmlns:p14="http://schemas.microsoft.com/office/powerpoint/2010/main" val="15867076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 </a:t>
            </a:r>
            <a:r>
              <a:rPr lang="el-GR" altLang="el-GR" sz="3200" dirty="0" smtClean="0"/>
              <a:t>ΠΟΡΕΙΑ ΕΛΕΓΧΟΥ (3)</a:t>
            </a:r>
            <a:endParaRPr lang="en-GB" altLang="el-GR" sz="3200" dirty="0" smtClean="0"/>
          </a:p>
        </p:txBody>
      </p:sp>
      <p:sp>
        <p:nvSpPr>
          <p:cNvPr id="15364" name="Rectangle 3"/>
          <p:cNvSpPr>
            <a:spLocks noGrp="1" noChangeArrowheads="1"/>
          </p:cNvSpPr>
          <p:nvPr>
            <p:ph idx="1"/>
          </p:nvPr>
        </p:nvSpPr>
        <p:spPr/>
        <p:txBody>
          <a:bodyPr/>
          <a:lstStyle/>
          <a:p>
            <a:pPr marL="0" indent="0" algn="l" eaLnBrk="1" hangingPunct="1">
              <a:buNone/>
            </a:pPr>
            <a:r>
              <a:rPr lang="el-GR" altLang="el-GR" sz="2800" dirty="0" smtClean="0"/>
              <a:t>Εκτός από το διάγραμμα </a:t>
            </a:r>
            <a:r>
              <a:rPr lang="en-GB" altLang="el-GR" sz="2800" dirty="0" smtClean="0"/>
              <a:t>y </a:t>
            </a:r>
            <a:r>
              <a:rPr lang="el-GR" altLang="el-GR" sz="2800" dirty="0" smtClean="0"/>
              <a:t>ως προς </a:t>
            </a:r>
            <a:r>
              <a:rPr lang="en-GB" altLang="el-GR" sz="2800" dirty="0" smtClean="0"/>
              <a:t>x</a:t>
            </a:r>
            <a:r>
              <a:rPr lang="el-GR" altLang="el-GR" sz="2800" dirty="0" smtClean="0"/>
              <a:t> (διάγραμμα απόκρισης) γίνεται και το διάγραμμα του λόγου (απόκριση / </a:t>
            </a:r>
            <a:r>
              <a:rPr lang="el-GR" altLang="el-GR" sz="2800" dirty="0" smtClean="0"/>
              <a:t>συγκέντρωση) </a:t>
            </a:r>
            <a:r>
              <a:rPr lang="el-GR" altLang="el-GR" sz="2800" dirty="0" smtClean="0"/>
              <a:t>(</a:t>
            </a:r>
            <a:r>
              <a:rPr lang="en-GB" altLang="el-GR" sz="2800" dirty="0" smtClean="0"/>
              <a:t>response ratio)</a:t>
            </a:r>
            <a:r>
              <a:rPr lang="el-GR" altLang="el-GR" sz="2800" dirty="0" smtClean="0"/>
              <a:t> (</a:t>
            </a:r>
            <a:r>
              <a:rPr lang="en-GB" altLang="el-GR" sz="2800" dirty="0" smtClean="0"/>
              <a:t>y</a:t>
            </a:r>
            <a:r>
              <a:rPr lang="el-GR" altLang="el-GR" sz="2800" dirty="0" smtClean="0"/>
              <a:t>-άξονας) ως προς συγκέντρωση (</a:t>
            </a:r>
            <a:r>
              <a:rPr lang="en-GB" altLang="el-GR" sz="2800" dirty="0" smtClean="0"/>
              <a:t>x – </a:t>
            </a:r>
            <a:r>
              <a:rPr lang="el-GR" altLang="el-GR" sz="2800" dirty="0" smtClean="0"/>
              <a:t>άξονας). Ελέγχεται να είναι μία ευθεία γραμμή.</a:t>
            </a:r>
          </a:p>
          <a:p>
            <a:pPr marL="0" indent="0" algn="l" eaLnBrk="1" hangingPunct="1">
              <a:buNone/>
            </a:pPr>
            <a:r>
              <a:rPr lang="el-GR" altLang="el-GR" sz="2800" dirty="0" smtClean="0"/>
              <a:t>Εάν στο διάγραμμα απόκρισης – συγκέντρωσης, η τομή (</a:t>
            </a:r>
            <a:r>
              <a:rPr lang="en-GB" altLang="el-GR" sz="2800" dirty="0" smtClean="0"/>
              <a:t>intercept, a)</a:t>
            </a:r>
            <a:r>
              <a:rPr lang="el-GR" altLang="el-GR" sz="2800" dirty="0" smtClean="0"/>
              <a:t> είναι σημαντικά διαφορετική από το μηδέν (</a:t>
            </a:r>
            <a:r>
              <a:rPr lang="en-GB" altLang="el-GR" sz="2800" dirty="0" smtClean="0"/>
              <a:t>t-test, a/S</a:t>
            </a:r>
            <a:r>
              <a:rPr lang="en-GB" altLang="el-GR" sz="2800" baseline="-25000" dirty="0" smtClean="0"/>
              <a:t>a</a:t>
            </a:r>
            <a:r>
              <a:rPr lang="en-GB" altLang="el-GR" sz="2800" dirty="0" smtClean="0"/>
              <a:t>), </a:t>
            </a:r>
            <a:r>
              <a:rPr lang="el-GR" altLang="el-GR" sz="2800" dirty="0" smtClean="0"/>
              <a:t>πρώτα αφαιρείται από κάθε απόκριση η τομή και στη συνέχεια διαιρείται με τη συγκέντρωση.</a:t>
            </a:r>
          </a:p>
        </p:txBody>
      </p:sp>
      <p:graphicFrame>
        <p:nvGraphicFramePr>
          <p:cNvPr id="15362"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39"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67433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 </a:t>
            </a:r>
            <a:r>
              <a:rPr lang="el-GR" altLang="el-GR" sz="3200" dirty="0" smtClean="0"/>
              <a:t>ΚΡΙΤΗΡΙΑ ΑΠΟΔΟΧΗΣ (1)</a:t>
            </a:r>
            <a:endParaRPr lang="en-GB" altLang="el-GR" sz="3200" dirty="0" smtClean="0"/>
          </a:p>
        </p:txBody>
      </p:sp>
      <p:sp>
        <p:nvSpPr>
          <p:cNvPr id="16388" name="Rectangle 3"/>
          <p:cNvSpPr>
            <a:spLocks noGrp="1" noChangeArrowheads="1"/>
          </p:cNvSpPr>
          <p:nvPr>
            <p:ph idx="1"/>
          </p:nvPr>
        </p:nvSpPr>
        <p:spPr/>
        <p:txBody>
          <a:bodyPr/>
          <a:lstStyle/>
          <a:p>
            <a:r>
              <a:rPr lang="el-GR" altLang="el-GR" sz="2400" dirty="0" smtClean="0"/>
              <a:t>Το διάγραμμα απόκριση – συγκέντρωση πρέπει να είναι ευθεία γραμμή με συντελεστή προσδιορισμού </a:t>
            </a:r>
            <a:r>
              <a:rPr lang="en-GB" altLang="el-GR" sz="2400" dirty="0" smtClean="0"/>
              <a:t>r</a:t>
            </a:r>
            <a:r>
              <a:rPr lang="en-GB" altLang="el-GR" sz="2400" baseline="30000" dirty="0" smtClean="0"/>
              <a:t>2</a:t>
            </a:r>
            <a:r>
              <a:rPr lang="en-GB" altLang="el-GR" sz="2400" dirty="0" smtClean="0">
                <a:sym typeface="Symbol" panose="05050102010706020507" pitchFamily="18" charset="2"/>
              </a:rPr>
              <a:t>0,98 (</a:t>
            </a:r>
            <a:r>
              <a:rPr lang="el-GR" altLang="el-GR" sz="2400" dirty="0" smtClean="0">
                <a:sym typeface="Symbol" panose="05050102010706020507" pitchFamily="18" charset="2"/>
              </a:rPr>
              <a:t>προτιμάται 0,99 αλλά και 0,98 είναι αποδεκτό εξαρτώμενο από τις ανάγκες της μεθόδου).</a:t>
            </a:r>
          </a:p>
          <a:p>
            <a:r>
              <a:rPr lang="el-GR" altLang="el-GR" sz="2400" dirty="0" smtClean="0">
                <a:sym typeface="Symbol" panose="05050102010706020507" pitchFamily="18" charset="2"/>
              </a:rPr>
              <a:t>Οι αποκλίσεις των σημείων μακρά του μηδενός επηρεάζουν την κλίση περισσότερο από ό,τι οι αποκλίσεις των σημείων </a:t>
            </a:r>
            <a:r>
              <a:rPr lang="el-GR" altLang="el-GR" sz="2400" dirty="0" smtClean="0">
                <a:sym typeface="Symbol" panose="05050102010706020507" pitchFamily="18" charset="2"/>
              </a:rPr>
              <a:t>κοντά </a:t>
            </a:r>
            <a:r>
              <a:rPr lang="el-GR" altLang="el-GR" sz="2400" dirty="0" smtClean="0">
                <a:sym typeface="Symbol" panose="05050102010706020507" pitchFamily="18" charset="2"/>
              </a:rPr>
              <a:t>στο μηδέν.</a:t>
            </a:r>
          </a:p>
          <a:p>
            <a:r>
              <a:rPr lang="el-GR" altLang="el-GR" sz="2400" dirty="0" smtClean="0">
                <a:sym typeface="Symbol" panose="05050102010706020507" pitchFamily="18" charset="2"/>
              </a:rPr>
              <a:t>Εάν η καμπύλη δεν είναι γραμμική περιορίζεται η περιοχή έως ότου η απόκριση είναι γραμμική με τη συγκέντρωση.</a:t>
            </a:r>
            <a:r>
              <a:rPr lang="en-US" altLang="el-GR" sz="2400" dirty="0" smtClean="0">
                <a:sym typeface="Symbol" panose="05050102010706020507" pitchFamily="18" charset="2"/>
              </a:rPr>
              <a:t> </a:t>
            </a:r>
            <a:r>
              <a:rPr lang="el-GR" altLang="el-GR" sz="2400" dirty="0" smtClean="0">
                <a:sym typeface="Symbol" panose="05050102010706020507" pitchFamily="18" charset="2"/>
              </a:rPr>
              <a:t>Τουλάχιστον 4 συγκεντρώσεις πρέπει να χρησιμοποιηθούν για την καμπύλη των προτύπων.</a:t>
            </a:r>
            <a:endParaRPr lang="el-GR" altLang="el-GR" sz="2400" dirty="0" smtClean="0"/>
          </a:p>
        </p:txBody>
      </p:sp>
      <p:graphicFrame>
        <p:nvGraphicFramePr>
          <p:cNvPr id="16386"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763"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40016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 </a:t>
            </a:r>
            <a:r>
              <a:rPr lang="el-GR" altLang="el-GR" sz="3200" dirty="0" smtClean="0"/>
              <a:t>ΚΡΙΤΗΡΙΑ ΑΠΟΔΟΧΗΣ (2)</a:t>
            </a:r>
            <a:endParaRPr lang="en-GB" altLang="el-GR" sz="3200" dirty="0" smtClean="0"/>
          </a:p>
        </p:txBody>
      </p:sp>
      <p:sp>
        <p:nvSpPr>
          <p:cNvPr id="17412" name="Rectangle 3"/>
          <p:cNvSpPr>
            <a:spLocks noGrp="1" noChangeArrowheads="1"/>
          </p:cNvSpPr>
          <p:nvPr>
            <p:ph idx="1"/>
          </p:nvPr>
        </p:nvSpPr>
        <p:spPr/>
        <p:txBody>
          <a:bodyPr/>
          <a:lstStyle/>
          <a:p>
            <a:pPr marL="609600" indent="-609600" algn="l" eaLnBrk="1" hangingPunct="1"/>
            <a:r>
              <a:rPr lang="el-GR" altLang="el-GR" dirty="0" smtClean="0"/>
              <a:t>Στο διάγραμμα λόγων απόκρισης οι τιμές πρέπει να βρίσκονται σε μια στενή οριζόντια ζώνη</a:t>
            </a:r>
            <a:r>
              <a:rPr lang="el-GR" altLang="el-GR" dirty="0" smtClean="0"/>
              <a:t>. Τιμές </a:t>
            </a:r>
            <a:r>
              <a:rPr lang="el-GR" altLang="el-GR" dirty="0" smtClean="0"/>
              <a:t>που είναι έξω από τη ζώνη είναι μη αποδεκτές για μια κανονική περιοχή εργασίας.</a:t>
            </a:r>
          </a:p>
          <a:p>
            <a:pPr marL="609600" indent="-609600" algn="l" eaLnBrk="1" hangingPunct="1"/>
            <a:r>
              <a:rPr lang="el-GR" altLang="el-GR" dirty="0" smtClean="0"/>
              <a:t>Στο διάγραμμα των υπολοίπων (</a:t>
            </a:r>
            <a:r>
              <a:rPr lang="en-GB" altLang="el-GR" dirty="0" smtClean="0"/>
              <a:t>residual plot) </a:t>
            </a:r>
            <a:r>
              <a:rPr lang="el-GR" altLang="el-GR" dirty="0" smtClean="0"/>
              <a:t>ελέγχεται η εμφάνιση έκτροπων τιμών και η περιοχή γραμμικότητας.</a:t>
            </a:r>
          </a:p>
        </p:txBody>
      </p:sp>
      <p:graphicFrame>
        <p:nvGraphicFramePr>
          <p:cNvPr id="17410"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786"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304063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l-GR" altLang="el-GR" sz="3200" dirty="0" smtClean="0"/>
              <a:t>ΓΡΑΜΜΙΚΟΤΗΤΑ </a:t>
            </a:r>
            <a:r>
              <a:rPr lang="en-GB" altLang="el-GR" sz="3200" dirty="0" smtClean="0"/>
              <a:t>– </a:t>
            </a:r>
            <a:r>
              <a:rPr lang="el-GR" altLang="el-GR" sz="3200" dirty="0" smtClean="0"/>
              <a:t>ΚΡΙΤΗΡΙΑ ΑΠΟΔΟΧΗΣ (3)</a:t>
            </a:r>
            <a:endParaRPr lang="en-GB" altLang="el-GR" sz="3200" dirty="0" smtClean="0"/>
          </a:p>
        </p:txBody>
      </p:sp>
      <p:sp>
        <p:nvSpPr>
          <p:cNvPr id="18436" name="Rectangle 3"/>
          <p:cNvSpPr>
            <a:spLocks noGrp="1" noChangeArrowheads="1"/>
          </p:cNvSpPr>
          <p:nvPr>
            <p:ph idx="1"/>
          </p:nvPr>
        </p:nvSpPr>
        <p:spPr/>
        <p:txBody>
          <a:bodyPr/>
          <a:lstStyle/>
          <a:p>
            <a:pPr marL="609600" indent="-609600" algn="l" eaLnBrk="1" hangingPunct="1"/>
            <a:r>
              <a:rPr lang="el-GR" altLang="el-GR" dirty="0" smtClean="0"/>
              <a:t>Το Καναδικό Τμήμα Προστασίας της Υγείας (</a:t>
            </a:r>
            <a:r>
              <a:rPr lang="en-GB" altLang="el-GR" dirty="0" smtClean="0"/>
              <a:t>CHPB</a:t>
            </a:r>
            <a:r>
              <a:rPr lang="el-GR" altLang="el-GR" dirty="0" smtClean="0"/>
              <a:t>) έθεσε κριτήρια συντελεστή προσδιορισμού </a:t>
            </a:r>
            <a:r>
              <a:rPr lang="en-GB" altLang="el-GR" dirty="0" smtClean="0"/>
              <a:t>r</a:t>
            </a:r>
            <a:r>
              <a:rPr lang="en-GB" altLang="el-GR" baseline="30000" dirty="0" smtClean="0"/>
              <a:t>2</a:t>
            </a:r>
            <a:r>
              <a:rPr lang="en-GB" altLang="el-GR" dirty="0" smtClean="0"/>
              <a:t> </a:t>
            </a:r>
            <a:r>
              <a:rPr lang="en-GB" altLang="el-GR" dirty="0" smtClean="0">
                <a:sym typeface="Symbol" panose="05050102010706020507" pitchFamily="18" charset="2"/>
              </a:rPr>
              <a:t>0,997</a:t>
            </a:r>
            <a:r>
              <a:rPr lang="el-GR" altLang="el-GR" dirty="0" smtClean="0">
                <a:sym typeface="Symbol" panose="05050102010706020507" pitchFamily="18" charset="2"/>
              </a:rPr>
              <a:t> για δραστική ουσία και </a:t>
            </a:r>
            <a:r>
              <a:rPr lang="en-GB" altLang="el-GR" dirty="0" smtClean="0">
                <a:sym typeface="Symbol" panose="05050102010706020507" pitchFamily="18" charset="2"/>
              </a:rPr>
              <a:t>r</a:t>
            </a:r>
            <a:r>
              <a:rPr lang="en-GB" altLang="el-GR" baseline="30000" dirty="0" smtClean="0">
                <a:sym typeface="Symbol" panose="05050102010706020507" pitchFamily="18" charset="2"/>
              </a:rPr>
              <a:t>2</a:t>
            </a:r>
            <a:r>
              <a:rPr lang="en-GB" altLang="el-GR" dirty="0" smtClean="0">
                <a:sym typeface="Symbol" panose="05050102010706020507" pitchFamily="18" charset="2"/>
              </a:rPr>
              <a:t>0,98 </a:t>
            </a:r>
            <a:r>
              <a:rPr lang="el-GR" altLang="el-GR" dirty="0" smtClean="0">
                <a:sym typeface="Symbol" panose="05050102010706020507" pitchFamily="18" charset="2"/>
              </a:rPr>
              <a:t>για προσμίξεις.</a:t>
            </a:r>
          </a:p>
          <a:p>
            <a:pPr marL="609600" indent="-609600" algn="l" eaLnBrk="1" hangingPunct="1"/>
            <a:r>
              <a:rPr lang="el-GR" altLang="el-GR" dirty="0" smtClean="0">
                <a:sym typeface="Symbol" panose="05050102010706020507" pitchFamily="18" charset="2"/>
              </a:rPr>
              <a:t>Λόγος τυπικών αποκλίσεων μικρότερου – μεγαλύτερου προτύπου εκτός της περιοχής 0,8-1,2 υποδηλώνει </a:t>
            </a:r>
            <a:r>
              <a:rPr lang="el-GR" altLang="el-GR" dirty="0" err="1" smtClean="0">
                <a:sym typeface="Symbol" panose="05050102010706020507" pitchFamily="18" charset="2"/>
              </a:rPr>
              <a:t>ετεροσκεδαστικότητα</a:t>
            </a:r>
            <a:r>
              <a:rPr lang="el-GR" altLang="el-GR" dirty="0" smtClean="0">
                <a:sym typeface="Symbol" panose="05050102010706020507" pitchFamily="18" charset="2"/>
              </a:rPr>
              <a:t> και απαιτεί χρήση </a:t>
            </a:r>
            <a:r>
              <a:rPr lang="el-GR" altLang="el-GR" b="1" dirty="0" smtClean="0">
                <a:sym typeface="Symbol" panose="05050102010706020507" pitchFamily="18" charset="2"/>
              </a:rPr>
              <a:t>ζυγισμένης παλινδρόμησης.</a:t>
            </a:r>
            <a:endParaRPr lang="el-GR" altLang="el-GR" b="1" dirty="0" smtClean="0"/>
          </a:p>
        </p:txBody>
      </p:sp>
      <p:graphicFrame>
        <p:nvGraphicFramePr>
          <p:cNvPr id="18434"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810"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34914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l-GR" altLang="el-GR" sz="3200" dirty="0" smtClean="0"/>
              <a:t>ΠΕΡΙΟΧΗ (ΣΥΓΚΕΝΤΡΩΣΕΩΝ / ΠΟΣΟΤΗΤΩΝ) </a:t>
            </a:r>
            <a:r>
              <a:rPr lang="en-GB" altLang="el-GR" sz="3200" dirty="0" smtClean="0"/>
              <a:t>(RANGE)</a:t>
            </a:r>
            <a:r>
              <a:rPr lang="el-GR" altLang="el-GR" sz="3200" dirty="0" smtClean="0"/>
              <a:t> (1)</a:t>
            </a:r>
            <a:endParaRPr lang="en-GB" altLang="el-GR" sz="3200" dirty="0" smtClean="0"/>
          </a:p>
        </p:txBody>
      </p:sp>
      <p:sp>
        <p:nvSpPr>
          <p:cNvPr id="19460" name="Rectangle 3"/>
          <p:cNvSpPr>
            <a:spLocks noGrp="1" noChangeArrowheads="1"/>
          </p:cNvSpPr>
          <p:nvPr>
            <p:ph idx="1"/>
          </p:nvPr>
        </p:nvSpPr>
        <p:spPr/>
        <p:txBody>
          <a:bodyPr/>
          <a:lstStyle/>
          <a:p>
            <a:pPr marL="609600" indent="-609600" algn="l" eaLnBrk="1" hangingPunct="1"/>
            <a:r>
              <a:rPr lang="el-GR" altLang="el-GR" sz="2800" dirty="0" smtClean="0"/>
              <a:t>Προκύπτει από τη μελέτη γραμμικότητας και εξαρτάται από τη σκοπούμενη εφαρμογή της μεθόδου.</a:t>
            </a:r>
          </a:p>
          <a:p>
            <a:pPr marL="609600" indent="-609600" algn="l" eaLnBrk="1" hangingPunct="1"/>
            <a:r>
              <a:rPr lang="el-GR" altLang="el-GR" sz="2800" dirty="0" smtClean="0"/>
              <a:t>Αποδεικνύεται με την επιβεβαίωση ότι η αναλυτική μέθοδος παρέχει ένα αποδεκτό βαθμό γραμμικότητας, ακρίβειας και </a:t>
            </a:r>
            <a:r>
              <a:rPr lang="el-GR" altLang="el-GR" sz="2800" dirty="0" err="1" smtClean="0"/>
              <a:t>επαναληψιμότητας</a:t>
            </a:r>
            <a:r>
              <a:rPr lang="el-GR" altLang="el-GR" sz="2800" dirty="0" smtClean="0"/>
              <a:t>, όταν εφαρμόζεται σε δείγματα που περιέχουν ποσότητες/συγκεντρώσεις εντός ή στα άκρα της καθοριζόμενης περιοχής της αναλυτικής μεθόδου.</a:t>
            </a:r>
          </a:p>
        </p:txBody>
      </p:sp>
      <p:graphicFrame>
        <p:nvGraphicFramePr>
          <p:cNvPr id="19458"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34"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6610230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l-GR" altLang="el-GR" sz="3200" dirty="0" smtClean="0"/>
              <a:t>ΠΕΡΙΟΧΗ (ΣΥΓΚΕΝΤΡΩΣΕΩΝ / ΠΟΣΟΤΗΤΩΝ) </a:t>
            </a:r>
            <a:r>
              <a:rPr lang="en-GB" altLang="el-GR" sz="3200" dirty="0" smtClean="0"/>
              <a:t>(RANGE) (2)</a:t>
            </a:r>
          </a:p>
        </p:txBody>
      </p:sp>
      <p:sp>
        <p:nvSpPr>
          <p:cNvPr id="20484" name="Rectangle 3"/>
          <p:cNvSpPr>
            <a:spLocks noGrp="1" noChangeArrowheads="1"/>
          </p:cNvSpPr>
          <p:nvPr>
            <p:ph idx="1"/>
          </p:nvPr>
        </p:nvSpPr>
        <p:spPr/>
        <p:txBody>
          <a:bodyPr/>
          <a:lstStyle/>
          <a:p>
            <a:pPr marL="609600" indent="-609600" algn="l" eaLnBrk="1" hangingPunct="1"/>
            <a:r>
              <a:rPr lang="el-GR" altLang="el-GR" dirty="0" smtClean="0"/>
              <a:t>Ιδανικά οι διάφορες συγκεντρώσεις παρασκευάζονται ανεξάρτητα και όχι από τμήματα του ιδίου αρχικού διαλύματος.</a:t>
            </a:r>
          </a:p>
          <a:p>
            <a:pPr marL="609600" indent="-609600" algn="l" eaLnBrk="1" hangingPunct="1"/>
            <a:r>
              <a:rPr lang="el-GR" altLang="el-GR" dirty="0" smtClean="0"/>
              <a:t>Γενικά η περιοχή συγκεντρώσεων μιας αναλυτικής μεθόδου εκτείνεται από το όριο ποσοτικοποίησης μέχρι τη συγκέντρωση που παρατηρείται απόκλιση από τη γραμμικότητα κατά 1-2%.</a:t>
            </a:r>
          </a:p>
        </p:txBody>
      </p:sp>
      <p:graphicFrame>
        <p:nvGraphicFramePr>
          <p:cNvPr id="20482"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585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24283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l-GR" altLang="el-GR" sz="3200" dirty="0" smtClean="0"/>
              <a:t>ΕΛΑΧΙΣΤΕΣ ΚΑΘΟΡΙΖΟΜΕΝΕΣ ΠΕΡΙΟΧΕΣ (1)</a:t>
            </a:r>
            <a:endParaRPr lang="en-GB" altLang="el-GR" sz="3200" dirty="0" smtClean="0"/>
          </a:p>
        </p:txBody>
      </p:sp>
      <p:sp>
        <p:nvSpPr>
          <p:cNvPr id="21508" name="Rectangle 3"/>
          <p:cNvSpPr>
            <a:spLocks noGrp="1" noChangeArrowheads="1"/>
          </p:cNvSpPr>
          <p:nvPr>
            <p:ph idx="1"/>
          </p:nvPr>
        </p:nvSpPr>
        <p:spPr>
          <a:xfrm>
            <a:off x="464156" y="1556792"/>
            <a:ext cx="8229600" cy="4752528"/>
          </a:xfrm>
        </p:spPr>
        <p:txBody>
          <a:bodyPr/>
          <a:lstStyle/>
          <a:p>
            <a:pPr marL="0" indent="0" algn="l" eaLnBrk="1" hangingPunct="1">
              <a:buNone/>
            </a:pPr>
            <a:r>
              <a:rPr lang="el-GR" altLang="el-GR" b="1" dirty="0" smtClean="0"/>
              <a:t>Ποσοτικός προσδιορισμός δραστικής σε πρώτη ύλη ή έτοιμο προϊόν: </a:t>
            </a:r>
            <a:r>
              <a:rPr lang="el-GR" altLang="el-GR" dirty="0" smtClean="0"/>
              <a:t>80 – 120% αναμενόμενης συγκεντρώσεως / περιεκτικότητας του δείγματος.</a:t>
            </a:r>
          </a:p>
          <a:p>
            <a:pPr marL="0" indent="0" algn="l" eaLnBrk="1" hangingPunct="1">
              <a:buNone/>
            </a:pPr>
            <a:r>
              <a:rPr lang="el-GR" altLang="el-GR" b="1" dirty="0" smtClean="0"/>
              <a:t>Προσδιορισμός πρόσμιξης:</a:t>
            </a:r>
            <a:endParaRPr lang="el-GR" altLang="el-GR" dirty="0" smtClean="0"/>
          </a:p>
          <a:p>
            <a:pPr lvl="1"/>
            <a:r>
              <a:rPr lang="el-GR" altLang="el-GR" dirty="0" smtClean="0"/>
              <a:t>Από το όριο ποσοτικοποίησης (</a:t>
            </a:r>
            <a:r>
              <a:rPr lang="en-GB" altLang="el-GR" dirty="0" smtClean="0"/>
              <a:t>QL)</a:t>
            </a:r>
            <a:r>
              <a:rPr lang="el-GR" altLang="el-GR" dirty="0" smtClean="0"/>
              <a:t> της μεθόδου – 120% του ορίου</a:t>
            </a:r>
          </a:p>
          <a:p>
            <a:pPr lvl="1"/>
            <a:r>
              <a:rPr lang="el-GR" altLang="el-GR" dirty="0" smtClean="0"/>
              <a:t>Από το 50%  - 120% του ορίου (όποιο είναι μεγαλύτερο)</a:t>
            </a:r>
          </a:p>
        </p:txBody>
      </p:sp>
      <p:graphicFrame>
        <p:nvGraphicFramePr>
          <p:cNvPr id="21506"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6882"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103446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l-GR" altLang="el-GR" sz="3200" dirty="0" smtClean="0"/>
              <a:t>ΕΛΑΧΙΣΤΕΣ ΚΑΘΟΡΙΖΟΜΕΝΕΣ ΠΕΡΙΟΧΕΣ (2)</a:t>
            </a:r>
            <a:endParaRPr lang="en-GB" altLang="el-GR" sz="3200" dirty="0" smtClean="0"/>
          </a:p>
        </p:txBody>
      </p:sp>
      <p:sp>
        <p:nvSpPr>
          <p:cNvPr id="22532" name="Rectangle 3"/>
          <p:cNvSpPr>
            <a:spLocks noGrp="1" noChangeArrowheads="1"/>
          </p:cNvSpPr>
          <p:nvPr>
            <p:ph idx="1"/>
          </p:nvPr>
        </p:nvSpPr>
        <p:spPr/>
        <p:txBody>
          <a:bodyPr/>
          <a:lstStyle/>
          <a:p>
            <a:pPr marL="0" indent="0" algn="l" eaLnBrk="1" hangingPunct="1">
              <a:buNone/>
            </a:pPr>
            <a:r>
              <a:rPr lang="el-GR" altLang="el-GR" b="1" dirty="0" smtClean="0"/>
              <a:t>Προσμίξεις πολύ δραστικές ή που προκαλούν τοξικές ή μη </a:t>
            </a:r>
            <a:r>
              <a:rPr lang="el-GR" altLang="el-GR" b="1" dirty="0" smtClean="0"/>
              <a:t>αναμενόμενες </a:t>
            </a:r>
            <a:r>
              <a:rPr lang="el-GR" altLang="el-GR" b="1" dirty="0" smtClean="0"/>
              <a:t>φαρμακολογικές δράσεις:</a:t>
            </a:r>
            <a:r>
              <a:rPr lang="el-GR" altLang="el-GR" dirty="0" smtClean="0"/>
              <a:t> </a:t>
            </a:r>
          </a:p>
          <a:p>
            <a:pPr marL="0" indent="0" algn="l" eaLnBrk="1" hangingPunct="1">
              <a:buNone/>
            </a:pPr>
            <a:r>
              <a:rPr lang="el-GR" altLang="el-GR" dirty="0" smtClean="0"/>
              <a:t>Το όριο ανίχνευσης / ποσοτικοποίησης πρέπει να είναι ανάλογο με το ελεγχόμενο όριο των προσμίξεων.</a:t>
            </a:r>
            <a:endParaRPr lang="el-GR" altLang="el-GR" b="1" dirty="0" smtClean="0"/>
          </a:p>
        </p:txBody>
      </p:sp>
      <p:graphicFrame>
        <p:nvGraphicFramePr>
          <p:cNvPr id="22530"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06"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284446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l-GR" altLang="el-GR" sz="3200" dirty="0" smtClean="0"/>
              <a:t>ΕΛΑΧΙΣΤΕΣ ΚΑΘΟΡΙΖΟΜΕΝΕΣ ΠΕΡΙΟΧΕΣ (3)</a:t>
            </a:r>
            <a:endParaRPr lang="en-GB" altLang="el-GR" sz="3200" dirty="0" smtClean="0"/>
          </a:p>
        </p:txBody>
      </p:sp>
      <p:sp>
        <p:nvSpPr>
          <p:cNvPr id="23556" name="Rectangle 3"/>
          <p:cNvSpPr>
            <a:spLocks noGrp="1" noChangeArrowheads="1"/>
          </p:cNvSpPr>
          <p:nvPr>
            <p:ph idx="1"/>
          </p:nvPr>
        </p:nvSpPr>
        <p:spPr/>
        <p:txBody>
          <a:bodyPr/>
          <a:lstStyle/>
          <a:p>
            <a:pPr marL="0" indent="0" algn="l" eaLnBrk="1" hangingPunct="1">
              <a:buNone/>
            </a:pPr>
            <a:r>
              <a:rPr lang="el-GR" altLang="el-GR" sz="2800" b="1" dirty="0" smtClean="0"/>
              <a:t>Σύγχρονη εκτέλεση ποσοτικού προσδιορισμού (</a:t>
            </a:r>
            <a:r>
              <a:rPr lang="en-GB" altLang="el-GR" sz="2800" b="1" dirty="0" smtClean="0"/>
              <a:t>assay)</a:t>
            </a:r>
            <a:r>
              <a:rPr lang="el-GR" altLang="el-GR" sz="2800" b="1" dirty="0" smtClean="0"/>
              <a:t> ουσίας  σε πρώτη ύλη και έλεγχος καθαρότητας (</a:t>
            </a:r>
            <a:r>
              <a:rPr lang="en-GB" altLang="el-GR" sz="2800" b="1" dirty="0" smtClean="0"/>
              <a:t>purity)</a:t>
            </a:r>
            <a:r>
              <a:rPr lang="el-GR" altLang="el-GR" sz="2800" b="1" dirty="0" smtClean="0"/>
              <a:t> με </a:t>
            </a:r>
            <a:r>
              <a:rPr lang="en-GB" altLang="el-GR" sz="2800" b="1" dirty="0" smtClean="0"/>
              <a:t>HPLC</a:t>
            </a:r>
            <a:r>
              <a:rPr lang="el-GR" altLang="el-GR" sz="2800" b="1" dirty="0" smtClean="0"/>
              <a:t>:</a:t>
            </a:r>
            <a:endParaRPr lang="el-GR" altLang="el-GR" sz="2800" dirty="0" smtClean="0"/>
          </a:p>
          <a:p>
            <a:pPr lvl="1"/>
            <a:r>
              <a:rPr lang="el-GR" altLang="el-GR" dirty="0" smtClean="0"/>
              <a:t>Χρησιμοποιείται μόνο ένα πρότυπο περιεκτικότητας 100%</a:t>
            </a:r>
          </a:p>
          <a:p>
            <a:pPr lvl="1"/>
            <a:r>
              <a:rPr lang="el-GR" altLang="el-GR" dirty="0" smtClean="0"/>
              <a:t>Η γραμμικότητα καλύπτει την περιοχή από το όριο ποσοτικοποίησης </a:t>
            </a:r>
            <a:r>
              <a:rPr lang="en-GB" altLang="el-GR" dirty="0" smtClean="0"/>
              <a:t>QL</a:t>
            </a:r>
            <a:r>
              <a:rPr lang="el-GR" altLang="el-GR" dirty="0" smtClean="0"/>
              <a:t> ή το 50% του ορίου κάθε πρόσμιξης (όποιο είναι μεγαλύτερο) έως το 120% του ορίου περιεκτικότητας της ουσίας </a:t>
            </a:r>
            <a:r>
              <a:rPr lang="el-GR" altLang="el-GR" sz="2400" dirty="0" smtClean="0"/>
              <a:t>στην πρώτη ύλη.</a:t>
            </a:r>
          </a:p>
        </p:txBody>
      </p:sp>
      <p:graphicFrame>
        <p:nvGraphicFramePr>
          <p:cNvPr id="23554"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30"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75710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l-GR" altLang="el-GR" sz="3200" dirty="0" smtClean="0"/>
              <a:t>ΕΛΑΧΙΣΤΕΣ ΚΑΘΟΡΙΖΟΜΕΝΕΣ ΠΕΡΙΟΧΕΣ (4)</a:t>
            </a:r>
            <a:endParaRPr lang="en-GB" altLang="el-GR" sz="3200" dirty="0" smtClean="0"/>
          </a:p>
        </p:txBody>
      </p:sp>
      <p:sp>
        <p:nvSpPr>
          <p:cNvPr id="24580" name="Rectangle 3"/>
          <p:cNvSpPr>
            <a:spLocks noGrp="1" noChangeArrowheads="1"/>
          </p:cNvSpPr>
          <p:nvPr>
            <p:ph idx="1"/>
          </p:nvPr>
        </p:nvSpPr>
        <p:spPr/>
        <p:txBody>
          <a:bodyPr/>
          <a:lstStyle/>
          <a:p>
            <a:pPr marL="0" indent="0" algn="l" eaLnBrk="1" hangingPunct="1">
              <a:buNone/>
            </a:pPr>
            <a:r>
              <a:rPr lang="el-GR" altLang="el-GR" sz="2800" b="1" dirty="0" smtClean="0"/>
              <a:t>Έλεγχος ομοιομορφίας περιεχομένου (</a:t>
            </a:r>
            <a:r>
              <a:rPr lang="en-GB" altLang="el-GR" sz="2800" b="1" dirty="0" smtClean="0"/>
              <a:t>content uniformity) </a:t>
            </a:r>
            <a:r>
              <a:rPr lang="el-GR" altLang="el-GR" sz="2800" b="1" dirty="0" smtClean="0"/>
              <a:t>σκευασμάτων:</a:t>
            </a:r>
          </a:p>
          <a:p>
            <a:pPr lvl="1"/>
            <a:r>
              <a:rPr lang="el-GR" altLang="el-GR" dirty="0" smtClean="0"/>
              <a:t>Τουλάχιστον το 70 – 120% της ελεγχόμενης περιεκτικότητας, εκτός εάν κρίνεται απαραίτητο να καλυφθεί μια ευρύτερη περιοχή, εξαρτώμενη από τη φύση της </a:t>
            </a:r>
            <a:r>
              <a:rPr lang="el-GR" altLang="el-GR" dirty="0" err="1" smtClean="0"/>
              <a:t>δοσομετρικής</a:t>
            </a:r>
            <a:r>
              <a:rPr lang="el-GR" altLang="el-GR" dirty="0" smtClean="0"/>
              <a:t> μορφής (</a:t>
            </a:r>
            <a:r>
              <a:rPr lang="el-GR" altLang="el-GR" dirty="0" err="1" smtClean="0"/>
              <a:t>π.χ</a:t>
            </a:r>
            <a:r>
              <a:rPr lang="el-GR" altLang="el-GR" dirty="0" smtClean="0"/>
              <a:t> συσκευές εισπνοών μετρούμενων δόσεων).</a:t>
            </a:r>
            <a:endParaRPr lang="el-GR" altLang="el-GR" b="1" dirty="0" smtClean="0"/>
          </a:p>
        </p:txBody>
      </p:sp>
      <p:graphicFrame>
        <p:nvGraphicFramePr>
          <p:cNvPr id="24578" name="Object 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9954"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41792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7</a:t>
            </a:r>
            <a:r>
              <a:rPr lang="en-US" altLang="el-GR" sz="4000" dirty="0" smtClean="0"/>
              <a:t>)</a:t>
            </a:r>
            <a:endParaRPr lang="en-GB" altLang="el-GR" sz="4000" dirty="0" smtClean="0"/>
          </a:p>
        </p:txBody>
      </p:sp>
      <p:sp>
        <p:nvSpPr>
          <p:cNvPr id="34819" name="Rectangle 3"/>
          <p:cNvSpPr>
            <a:spLocks noGrp="1" noChangeArrowheads="1"/>
          </p:cNvSpPr>
          <p:nvPr>
            <p:ph idx="1"/>
          </p:nvPr>
        </p:nvSpPr>
        <p:spPr>
          <a:xfrm>
            <a:off x="457200" y="1417638"/>
            <a:ext cx="8229600" cy="4525963"/>
          </a:xfrm>
        </p:spPr>
        <p:txBody>
          <a:bodyPr/>
          <a:lstStyle/>
          <a:p>
            <a:pPr marL="0" indent="0" algn="l" eaLnBrk="1" hangingPunct="1">
              <a:buNone/>
            </a:pPr>
            <a:r>
              <a:rPr lang="el-GR" altLang="el-GR" sz="2400" b="1" dirty="0" smtClean="0"/>
              <a:t>Μέτρηση (</a:t>
            </a:r>
            <a:r>
              <a:rPr lang="en-US" altLang="el-GR" sz="2400" b="1" dirty="0" smtClean="0"/>
              <a:t>measurement):</a:t>
            </a:r>
            <a:r>
              <a:rPr lang="en-US" altLang="el-GR" sz="2400" dirty="0" smtClean="0"/>
              <a:t> </a:t>
            </a:r>
            <a:r>
              <a:rPr lang="el-GR" altLang="el-GR" sz="2400" dirty="0" smtClean="0"/>
              <a:t>Εισαγωγή του </a:t>
            </a:r>
            <a:r>
              <a:rPr lang="el-GR" altLang="el-GR" sz="2400" u="sng" dirty="0" smtClean="0"/>
              <a:t>διαλύματος εργασίας του δείγματος</a:t>
            </a:r>
            <a:r>
              <a:rPr lang="el-GR" altLang="el-GR" sz="2400" dirty="0" smtClean="0"/>
              <a:t> στο αναλυτικό σύστημα και ανάγνωση / λήψη της προκαλούμενης τιμής του αναλυτικού σήματος. Δεν περιλαμβάνει το στάδιο προετοιμασίας του δείγματος.</a:t>
            </a:r>
          </a:p>
          <a:p>
            <a:pPr marL="0" indent="0" algn="l" eaLnBrk="1" hangingPunct="1">
              <a:buNone/>
            </a:pPr>
            <a:r>
              <a:rPr lang="el-GR" altLang="el-GR" sz="2400" dirty="0" smtClean="0"/>
              <a:t> Ανταποκρίνεται ακριβώς στην έννοια του  αγγλικού όρου «</a:t>
            </a:r>
            <a:r>
              <a:rPr lang="en-US" altLang="el-GR" sz="2400" dirty="0" smtClean="0"/>
              <a:t>run</a:t>
            </a:r>
            <a:r>
              <a:rPr lang="el-GR" altLang="el-GR" sz="2400" dirty="0" smtClean="0"/>
              <a:t>».</a:t>
            </a:r>
          </a:p>
          <a:p>
            <a:pPr marL="0" indent="0" algn="l" eaLnBrk="1" hangingPunct="1">
              <a:buNone/>
            </a:pPr>
            <a:r>
              <a:rPr lang="el-GR" altLang="el-GR" sz="2400" dirty="0" smtClean="0"/>
              <a:t> Εάν περιλαμβάνεται και το στάδιο προετοιμασίας του δείγματος χρησιμοποιείται ο όρος «προσδιορισμός».</a:t>
            </a:r>
          </a:p>
          <a:p>
            <a:pPr marL="0" indent="0" algn="l" eaLnBrk="1" hangingPunct="1">
              <a:buNone/>
            </a:pPr>
            <a:r>
              <a:rPr lang="el-GR" altLang="el-GR" sz="2400" dirty="0" smtClean="0"/>
              <a:t>Επαναλαμβανόμενες μετρήσεις ή προσδιορισμοί αναφέρονται με τον αγγλικό όρο </a:t>
            </a:r>
            <a:r>
              <a:rPr lang="en-US" altLang="el-GR" sz="2400" dirty="0" smtClean="0"/>
              <a:t>“replicates”</a:t>
            </a:r>
            <a:r>
              <a:rPr lang="el-GR" altLang="el-GR" sz="2400" dirty="0" smtClean="0"/>
              <a:t>.</a:t>
            </a:r>
          </a:p>
        </p:txBody>
      </p:sp>
    </p:spTree>
    <p:extLst>
      <p:ext uri="{BB962C8B-B14F-4D97-AF65-F5344CB8AC3E}">
        <p14:creationId xmlns:p14="http://schemas.microsoft.com/office/powerpoint/2010/main" val="24357382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l-GR" altLang="el-GR" sz="3200" dirty="0" smtClean="0"/>
              <a:t>ΕΛΑΧΙΣΤΕΣ ΚΑΘΟΡΙΖΟΜΕΝΕΣ ΠΕΡΙΟΧΕΣ (5)</a:t>
            </a:r>
            <a:endParaRPr lang="en-GB" altLang="el-GR" sz="3200" dirty="0" smtClean="0"/>
          </a:p>
        </p:txBody>
      </p:sp>
      <p:sp>
        <p:nvSpPr>
          <p:cNvPr id="25604" name="Rectangle 3"/>
          <p:cNvSpPr>
            <a:spLocks noGrp="1" noChangeArrowheads="1"/>
          </p:cNvSpPr>
          <p:nvPr>
            <p:ph idx="1"/>
          </p:nvPr>
        </p:nvSpPr>
        <p:spPr/>
        <p:txBody>
          <a:bodyPr/>
          <a:lstStyle/>
          <a:p>
            <a:pPr marL="0" indent="0" algn="l" eaLnBrk="1" hangingPunct="1">
              <a:buNone/>
            </a:pPr>
            <a:r>
              <a:rPr lang="el-GR" altLang="el-GR" sz="2800" b="1" dirty="0" smtClean="0"/>
              <a:t>Έλεγχοι </a:t>
            </a:r>
            <a:r>
              <a:rPr lang="el-GR" altLang="el-GR" sz="2800" b="1" dirty="0" err="1" smtClean="0"/>
              <a:t>διαλυτοποίησης</a:t>
            </a:r>
            <a:r>
              <a:rPr lang="el-GR" altLang="el-GR" sz="2800" b="1" dirty="0" smtClean="0"/>
              <a:t> (</a:t>
            </a:r>
            <a:r>
              <a:rPr lang="en-GB" altLang="el-GR" sz="2800" b="1" dirty="0" smtClean="0"/>
              <a:t>dissolution testing)</a:t>
            </a:r>
            <a:r>
              <a:rPr lang="el-GR" altLang="el-GR" sz="2800" b="1" dirty="0" smtClean="0"/>
              <a:t> στερεών σκευασμάτων:</a:t>
            </a:r>
          </a:p>
          <a:p>
            <a:pPr marL="0" indent="0" algn="l" eaLnBrk="1" hangingPunct="1">
              <a:buNone/>
            </a:pPr>
            <a:r>
              <a:rPr lang="el-GR" altLang="el-GR" sz="2800" dirty="0" smtClean="0"/>
              <a:t>	 </a:t>
            </a:r>
            <a:r>
              <a:rPr lang="el-GR" altLang="el-GR" sz="2800" dirty="0" smtClean="0">
                <a:cs typeface="Times New Roman" panose="02020603050405020304" pitchFamily="18" charset="0"/>
              </a:rPr>
              <a:t>±</a:t>
            </a:r>
            <a:r>
              <a:rPr lang="el-GR" altLang="el-GR" sz="2800" dirty="0" smtClean="0"/>
              <a:t> 20% της καθοριζόμενης περιοχής.</a:t>
            </a:r>
          </a:p>
          <a:p>
            <a:pPr marL="0" indent="0" algn="l" eaLnBrk="1" hangingPunct="1">
              <a:buNone/>
            </a:pPr>
            <a:r>
              <a:rPr lang="el-GR" altLang="el-GR" sz="2800" dirty="0" smtClean="0"/>
              <a:t>Π.χ.  </a:t>
            </a:r>
            <a:r>
              <a:rPr lang="el-GR" altLang="el-GR" sz="2800" dirty="0" smtClean="0"/>
              <a:t>εάν οι προδιαγραφές ενός προϊόντος ελεγχόμενης αποδέσμευσης καλύπτουν μια περιοχή από 20%, μετά την 1η ώρα, έως 90% της περιεκτικότητας, μετά 24 ώρες, η ελεγχόμενη περιοχή πρέπει να είναι από 0 –110% της αναγραφόμενης τιμής περιεκτικότητας.</a:t>
            </a:r>
          </a:p>
        </p:txBody>
      </p:sp>
      <p:graphicFrame>
        <p:nvGraphicFramePr>
          <p:cNvPr id="2560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0978"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21878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a:ln>
            <a:noFill/>
          </a:ln>
        </p:spPr>
        <p:txBody>
          <a:bodyPr/>
          <a:lstStyle/>
          <a:p>
            <a:pPr eaLnBrk="1" hangingPunct="1"/>
            <a:r>
              <a:rPr lang="el-GR" altLang="el-GR" sz="3200" dirty="0" smtClean="0"/>
              <a:t>ΚΑΜΠΥΛΕΣ ΑΝΑΦΟΡΑΣ</a:t>
            </a:r>
            <a:endParaRPr lang="en-GB" altLang="el-GR" sz="3200" dirty="0" smtClean="0"/>
          </a:p>
        </p:txBody>
      </p:sp>
      <p:pic>
        <p:nvPicPr>
          <p:cNvPr id="83973" name="Picture 5" descr="mso9A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4053" y="1124744"/>
            <a:ext cx="3375893" cy="5240686"/>
          </a:xfrm>
          <a:prstGeom prst="rect">
            <a:avLst/>
          </a:prstGeom>
          <a:noFill/>
          <a:ln>
            <a:noFill/>
          </a:ln>
          <a:scene3d>
            <a:camera prst="orthographicFront">
              <a:rot lat="0" lon="0" rev="2154000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7664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219200"/>
          </a:xfrm>
          <a:noFill/>
        </p:spPr>
        <p:txBody>
          <a:bodyPr/>
          <a:lstStyle/>
          <a:p>
            <a:pPr eaLnBrk="1" hangingPunct="1"/>
            <a:r>
              <a:rPr lang="el-GR" altLang="el-GR" sz="2800" dirty="0" smtClean="0"/>
              <a:t>ΚΑΜΠΥΛΗ ΑΝΑΦΟΡΑΣ ΚΑΙ ΔΙΑΣΤΗΜΑΤΑ ΕΜΠΙΣΤΟΣΥΝΗΣ</a:t>
            </a:r>
            <a:endParaRPr lang="en-GB" altLang="el-GR" sz="2800" dirty="0" smtClean="0"/>
          </a:p>
        </p:txBody>
      </p:sp>
      <p:pic>
        <p:nvPicPr>
          <p:cNvPr id="2" name="Εικόνα 1"/>
          <p:cNvPicPr>
            <a:picLocks noChangeAspect="1"/>
          </p:cNvPicPr>
          <p:nvPr/>
        </p:nvPicPr>
        <p:blipFill>
          <a:blip r:embed="rId2"/>
          <a:stretch>
            <a:fillRect/>
          </a:stretch>
        </p:blipFill>
        <p:spPr>
          <a:xfrm>
            <a:off x="1243295" y="1700808"/>
            <a:ext cx="6657409" cy="4298053"/>
          </a:xfrm>
          <a:prstGeom prst="rect">
            <a:avLst/>
          </a:prstGeom>
        </p:spPr>
      </p:pic>
    </p:spTree>
    <p:extLst>
      <p:ext uri="{BB962C8B-B14F-4D97-AF65-F5344CB8AC3E}">
        <p14:creationId xmlns:p14="http://schemas.microsoft.com/office/powerpoint/2010/main" val="4666253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228600"/>
            <a:ext cx="7772400" cy="1371600"/>
          </a:xfrm>
          <a:noFill/>
        </p:spPr>
        <p:txBody>
          <a:bodyPr/>
          <a:lstStyle/>
          <a:p>
            <a:pPr eaLnBrk="1" hangingPunct="1"/>
            <a:r>
              <a:rPr lang="el-GR" altLang="el-GR" sz="2800" dirty="0" smtClean="0"/>
              <a:t>ΚΑΜΠΥΛΗ ΓΡΑΜΜΙΚΗΣ ΠΑΛΙΝΔΡΟΜΗΣΗΣ ΜΕ ΟΡΙΑ ΕΜΠΙΣΤΟΣΥΝΗΣ ΚΑΙ ΑΒΕΒΑΙΟΤΗΤΑ</a:t>
            </a:r>
            <a:endParaRPr lang="en-GB" altLang="el-GR" sz="2800" dirty="0" smtClean="0"/>
          </a:p>
        </p:txBody>
      </p:sp>
      <p:pic>
        <p:nvPicPr>
          <p:cNvPr id="86020" name="Picture 4" descr="msoEFF8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2425"/>
            <a:ext cx="77724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6252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txBody>
          <a:bodyPr/>
          <a:lstStyle/>
          <a:p>
            <a:pPr marL="0" indent="0" algn="ctr">
              <a:buNone/>
            </a:pPr>
            <a:endParaRPr lang="en-US" sz="4800" dirty="0" smtClean="0">
              <a:solidFill>
                <a:srgbClr val="5075BC"/>
              </a:solidFill>
              <a:latin typeface="Calibri" pitchFamily="34" charset="0"/>
            </a:endParaRPr>
          </a:p>
          <a:p>
            <a:pPr marL="0" indent="0" algn="ctr">
              <a:buNone/>
            </a:pPr>
            <a:r>
              <a:rPr lang="el-GR" sz="4400" dirty="0" smtClean="0">
                <a:solidFill>
                  <a:srgbClr val="5075BC"/>
                </a:solidFill>
                <a:latin typeface="Calibri" pitchFamily="34" charset="0"/>
              </a:rPr>
              <a:t>Τέλος</a:t>
            </a:r>
            <a:endParaRPr lang="el-GR" sz="4400" dirty="0"/>
          </a:p>
        </p:txBody>
      </p:sp>
    </p:spTree>
    <p:extLst>
      <p:ext uri="{BB962C8B-B14F-4D97-AF65-F5344CB8AC3E}">
        <p14:creationId xmlns:p14="http://schemas.microsoft.com/office/powerpoint/2010/main" val="13029026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l-GR" smtClean="0"/>
              <a:t>Χρηματοδότηση</a:t>
            </a:r>
          </a:p>
        </p:txBody>
      </p:sp>
      <p:sp>
        <p:nvSpPr>
          <p:cNvPr id="61442" name="Content Placeholder 2"/>
          <p:cNvSpPr>
            <a:spLocks noGrp="1"/>
          </p:cNvSpPr>
          <p:nvPr>
            <p:ph idx="1"/>
          </p:nvPr>
        </p:nvSpPr>
        <p:spPr>
          <a:xfrm>
            <a:off x="457200" y="1341438"/>
            <a:ext cx="8229600" cy="4525962"/>
          </a:xfrm>
        </p:spPr>
        <p:txBody>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61443" name="Picture 6" descr="Λογότυπο Επιχειρησιακού Προγράμματος Εκπαίδευση και Δια βίου Μάθηση"/>
          <p:cNvPicPr>
            <a:picLocks noChangeAspect="1"/>
          </p:cNvPicPr>
          <p:nvPr/>
        </p:nvPicPr>
        <p:blipFill>
          <a:blip r:embed="rId3"/>
          <a:srcRect/>
          <a:stretch>
            <a:fillRect/>
          </a:stretch>
        </p:blipFill>
        <p:spPr bwMode="auto">
          <a:xfrm>
            <a:off x="1619250" y="4652963"/>
            <a:ext cx="5502275" cy="1387475"/>
          </a:xfrm>
          <a:prstGeom prst="rect">
            <a:avLst/>
          </a:prstGeom>
          <a:noFill/>
          <a:ln w="9525">
            <a:noFill/>
            <a:miter lim="800000"/>
            <a:headEnd/>
            <a:tailEnd/>
          </a:ln>
        </p:spPr>
      </p:pic>
    </p:spTree>
    <p:extLst>
      <p:ext uri="{BB962C8B-B14F-4D97-AF65-F5344CB8AC3E}">
        <p14:creationId xmlns:p14="http://schemas.microsoft.com/office/powerpoint/2010/main" val="25248800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3"/>
          <p:cNvSpPr>
            <a:spLocks noGrp="1"/>
          </p:cNvSpPr>
          <p:nvPr>
            <p:ph type="title"/>
          </p:nvPr>
        </p:nvSpPr>
        <p:spPr/>
        <p:txBody>
          <a:bodyPr/>
          <a:lstStyle/>
          <a:p>
            <a:r>
              <a:rPr lang="el-GR" sz="4400" dirty="0" smtClean="0"/>
              <a:t>Σημειώματα</a:t>
            </a:r>
          </a:p>
        </p:txBody>
      </p:sp>
      <p:sp>
        <p:nvSpPr>
          <p:cNvPr id="63490" name="Text Placeholder 4"/>
          <p:cNvSpPr>
            <a:spLocks noGrp="1"/>
          </p:cNvSpPr>
          <p:nvPr>
            <p:ph type="body" idx="1"/>
          </p:nvPr>
        </p:nvSpPr>
        <p:spPr/>
        <p:txBody>
          <a:bodyPr/>
          <a:lstStyle/>
          <a:p>
            <a:endParaRPr lang="el-GR" smtClean="0"/>
          </a:p>
        </p:txBody>
      </p:sp>
    </p:spTree>
    <p:extLst>
      <p:ext uri="{BB962C8B-B14F-4D97-AF65-F5344CB8AC3E}">
        <p14:creationId xmlns:p14="http://schemas.microsoft.com/office/powerpoint/2010/main" val="338079554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0" y="274638"/>
            <a:ext cx="9144000" cy="1143000"/>
          </a:xfrm>
        </p:spPr>
        <p:txBody>
          <a:bodyPr/>
          <a:lstStyle/>
          <a:p>
            <a:r>
              <a:rPr lang="el-GR" dirty="0" smtClean="0"/>
              <a:t>Σημείωμα Ιστορικού Εκδόσεων</a:t>
            </a:r>
            <a:r>
              <a:rPr lang="en-US" dirty="0" smtClean="0"/>
              <a:t> </a:t>
            </a:r>
            <a:r>
              <a:rPr lang="el-GR" dirty="0" smtClean="0"/>
              <a:t>Έργου</a:t>
            </a:r>
          </a:p>
        </p:txBody>
      </p:sp>
      <p:sp>
        <p:nvSpPr>
          <p:cNvPr id="5" name="Content Placeholder 4"/>
          <p:cNvSpPr>
            <a:spLocks noGrp="1"/>
          </p:cNvSpPr>
          <p:nvPr>
            <p:ph idx="1"/>
          </p:nvPr>
        </p:nvSpPr>
        <p:spPr>
          <a:xfrm>
            <a:off x="234950" y="1557338"/>
            <a:ext cx="8585200" cy="4525962"/>
          </a:xfrm>
        </p:spPr>
        <p:txBody>
          <a:bodyPr rtlCol="0">
            <a:normAutofit/>
          </a:bodyPr>
          <a:lstStyle/>
          <a:p>
            <a:pPr marL="0" indent="0" fontAlgn="auto">
              <a:spcAft>
                <a:spcPts val="0"/>
              </a:spcAft>
              <a:buFont typeface="Arial" pitchFamily="34" charset="0"/>
              <a:buNone/>
              <a:defRPr/>
            </a:pPr>
            <a:r>
              <a:rPr lang="el-GR" sz="2000" dirty="0" smtClean="0"/>
              <a:t>Το </a:t>
            </a:r>
            <a:r>
              <a:rPr lang="el-GR" sz="2000" dirty="0"/>
              <a:t>παρόν έργο αποτελεί την </a:t>
            </a:r>
            <a:r>
              <a:rPr lang="el-GR" sz="2000" dirty="0" smtClean="0"/>
              <a:t>έκδοση</a:t>
            </a:r>
            <a:r>
              <a:rPr lang="en-US" sz="2000" dirty="0" smtClean="0"/>
              <a:t> 1.0.</a:t>
            </a:r>
          </a:p>
          <a:p>
            <a:pPr marL="0" indent="0" fontAlgn="auto">
              <a:spcAft>
                <a:spcPts val="0"/>
              </a:spcAft>
              <a:buNone/>
              <a:defRPr/>
            </a:pPr>
            <a:r>
              <a:rPr lang="el-GR" sz="2000" dirty="0">
                <a:latin typeface="Calibri" panose="020F0502020204030204" pitchFamily="34" charset="0"/>
              </a:rPr>
              <a:t>Έχουν προηγηθεί οι κάτωθι εκδόσεις</a:t>
            </a:r>
            <a:r>
              <a:rPr lang="el-GR" sz="2000" dirty="0" smtClean="0">
                <a:latin typeface="Calibri" panose="020F0502020204030204" pitchFamily="34" charset="0"/>
              </a:rPr>
              <a:t>:</a:t>
            </a:r>
            <a:endParaRPr lang="en-US" sz="2000" dirty="0">
              <a:solidFill>
                <a:srgbClr val="FF0000"/>
              </a:solidFill>
            </a:endParaRPr>
          </a:p>
          <a:p>
            <a:pPr fontAlgn="auto">
              <a:spcAft>
                <a:spcPts val="0"/>
              </a:spcAft>
              <a:defRPr/>
            </a:pPr>
            <a:r>
              <a:rPr lang="el-GR" sz="2000" dirty="0">
                <a:latin typeface="Calibri" panose="020F0502020204030204" pitchFamily="34" charset="0"/>
              </a:rPr>
              <a:t>Έκδοση διαθέσιμη </a:t>
            </a:r>
            <a:r>
              <a:rPr lang="el-GR" sz="2000" dirty="0">
                <a:latin typeface="Calibri" panose="020F0502020204030204" pitchFamily="34" charset="0"/>
                <a:hlinkClick r:id="rId3"/>
              </a:rPr>
              <a:t>εδώ</a:t>
            </a:r>
            <a:r>
              <a:rPr lang="el-GR" sz="2000" dirty="0">
                <a:latin typeface="Calibri" panose="020F0502020204030204" pitchFamily="34" charset="0"/>
              </a:rPr>
              <a:t>. </a:t>
            </a:r>
          </a:p>
          <a:p>
            <a:pPr marL="0" indent="0" fontAlgn="auto">
              <a:spcAft>
                <a:spcPts val="0"/>
              </a:spcAft>
              <a:buFont typeface="Arial" pitchFamily="34" charset="0"/>
              <a:buNone/>
              <a:defRPr/>
            </a:pPr>
            <a:endParaRPr lang="el-GR" sz="2000" dirty="0"/>
          </a:p>
        </p:txBody>
      </p:sp>
    </p:spTree>
    <p:extLst>
      <p:ext uri="{BB962C8B-B14F-4D97-AF65-F5344CB8AC3E}">
        <p14:creationId xmlns:p14="http://schemas.microsoft.com/office/powerpoint/2010/main" val="331529005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l-GR" dirty="0"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err="1" smtClean="0"/>
              <a:t>Κουππάρης</a:t>
            </a:r>
            <a:r>
              <a:rPr lang="el-GR" sz="2000" dirty="0" smtClean="0"/>
              <a:t> Μιχαήλ </a:t>
            </a:r>
            <a:r>
              <a:rPr lang="en-US" sz="2000" dirty="0" smtClean="0"/>
              <a:t>2015</a:t>
            </a:r>
            <a:r>
              <a:rPr lang="el-GR" sz="2000" dirty="0" smtClean="0"/>
              <a:t>.</a:t>
            </a:r>
            <a:r>
              <a:rPr lang="en-US" sz="2000" dirty="0" smtClean="0"/>
              <a:t> </a:t>
            </a:r>
            <a:r>
              <a:rPr lang="el-GR" sz="2000" dirty="0" err="1"/>
              <a:t>Κουππάρης</a:t>
            </a:r>
            <a:r>
              <a:rPr lang="el-GR" sz="2000" dirty="0"/>
              <a:t> </a:t>
            </a:r>
            <a:r>
              <a:rPr lang="el-GR" sz="2000" dirty="0" smtClean="0"/>
              <a:t>Μιχαήλ</a:t>
            </a:r>
            <a:r>
              <a:rPr lang="en-US" sz="2000" dirty="0" smtClean="0"/>
              <a:t>.</a:t>
            </a:r>
            <a:r>
              <a:rPr lang="el-GR" sz="2000" dirty="0" smtClean="0"/>
              <a:t> «</a:t>
            </a:r>
            <a:r>
              <a:rPr lang="el-GR" sz="2000" dirty="0" err="1" smtClean="0"/>
              <a:t>Χημειομετρία</a:t>
            </a:r>
            <a:r>
              <a:rPr lang="el-GR" sz="2000" dirty="0" smtClean="0"/>
              <a:t>-Στατιστική». </a:t>
            </a:r>
            <a:r>
              <a:rPr lang="el-GR" sz="2000" dirty="0"/>
              <a:t>Έκδοση: </a:t>
            </a:r>
            <a:r>
              <a:rPr lang="el-GR" sz="2000" dirty="0" smtClean="0"/>
              <a:t>1.0</a:t>
            </a:r>
            <a:r>
              <a:rPr lang="el-GR" sz="2000" dirty="0"/>
              <a:t>. Αθήνα </a:t>
            </a:r>
            <a:r>
              <a:rPr lang="el-GR" sz="2000" dirty="0" smtClean="0"/>
              <a:t>201</a:t>
            </a:r>
            <a:r>
              <a:rPr lang="en-US" sz="2000" dirty="0" smtClean="0"/>
              <a:t>5</a:t>
            </a:r>
            <a:r>
              <a:rPr lang="el-GR" sz="2000" dirty="0" smtClean="0"/>
              <a:t>.</a:t>
            </a:r>
            <a:r>
              <a:rPr lang="en-US" sz="2000" dirty="0" smtClean="0"/>
              <a:t/>
            </a:r>
            <a:br>
              <a:rPr lang="en-US" sz="2000" dirty="0" smtClean="0"/>
            </a:br>
            <a:r>
              <a:rPr lang="el-GR" sz="2000" dirty="0" smtClean="0"/>
              <a:t>Διαθέσιμο </a:t>
            </a:r>
            <a:r>
              <a:rPr lang="el-GR" sz="2000" dirty="0"/>
              <a:t>από τη δικτυακή </a:t>
            </a:r>
            <a:r>
              <a:rPr lang="el-GR" sz="2000" dirty="0" smtClean="0"/>
              <a:t>διεύθυνση:</a:t>
            </a:r>
            <a:r>
              <a:rPr lang="en-US" sz="2000" dirty="0" smtClean="0"/>
              <a:t/>
            </a:r>
            <a:br>
              <a:rPr lang="en-US" sz="2000" dirty="0" smtClean="0"/>
            </a:br>
            <a:r>
              <a:rPr lang="en-US" sz="2000" dirty="0" smtClean="0">
                <a:hlinkClick r:id="rId3"/>
              </a:rPr>
              <a:t>http</a:t>
            </a:r>
            <a:r>
              <a:rPr lang="en-US" sz="2000" dirty="0">
                <a:hlinkClick r:id="rId3"/>
              </a:rPr>
              <a:t>://opencourses.uoa.gr/courses/CHEM100/</a:t>
            </a:r>
            <a:endParaRPr lang="el-GR" sz="2000" dirty="0"/>
          </a:p>
        </p:txBody>
      </p:sp>
    </p:spTree>
    <p:extLst>
      <p:ext uri="{BB962C8B-B14F-4D97-AF65-F5344CB8AC3E}">
        <p14:creationId xmlns:p14="http://schemas.microsoft.com/office/powerpoint/2010/main" val="30585772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161925"/>
            <a:ext cx="8229600" cy="1143000"/>
          </a:xfrm>
        </p:spPr>
        <p:txBody>
          <a:bodyPr/>
          <a:lstStyle/>
          <a:p>
            <a:r>
              <a:rPr lang="el-GR" dirty="0" smtClean="0"/>
              <a:t>Σημείωμα </a:t>
            </a:r>
            <a:r>
              <a:rPr lang="el-GR" dirty="0" err="1" smtClean="0"/>
              <a:t>Αδειοδότησης</a:t>
            </a:r>
            <a:endParaRPr lang="el-GR" dirty="0" smtClean="0"/>
          </a:p>
        </p:txBody>
      </p:sp>
      <p:sp>
        <p:nvSpPr>
          <p:cNvPr id="69634" name="Content Placeholder 2"/>
          <p:cNvSpPr>
            <a:spLocks noGrp="1"/>
          </p:cNvSpPr>
          <p:nvPr>
            <p:ph idx="1"/>
          </p:nvPr>
        </p:nvSpPr>
        <p:spPr>
          <a:xfrm>
            <a:off x="107950" y="765175"/>
            <a:ext cx="8928100" cy="1439863"/>
          </a:xfrm>
        </p:spPr>
        <p:txBody>
          <a:bodyPr/>
          <a:lstStyle/>
          <a:p>
            <a:pPr marL="0" indent="0">
              <a:buFont typeface="Arial" charset="0"/>
              <a:buNone/>
            </a:pPr>
            <a:r>
              <a:rPr lang="el-GR" sz="2000" dirty="0" smtClean="0"/>
              <a:t>Το παρόν υλικό διατίθεται με τους όρους της άδειας χρήσης </a:t>
            </a:r>
            <a:r>
              <a:rPr lang="el-GR" sz="2000" dirty="0" err="1" smtClean="0"/>
              <a:t>Creative</a:t>
            </a:r>
            <a:r>
              <a:rPr lang="el-GR" sz="2000" dirty="0" smtClean="0"/>
              <a:t> </a:t>
            </a:r>
            <a:r>
              <a:rPr lang="el-GR" sz="2000" dirty="0" err="1" smtClean="0"/>
              <a:t>Commons</a:t>
            </a:r>
            <a:r>
              <a:rPr lang="el-GR" sz="2000" dirty="0" smtClean="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smtClean="0"/>
              <a:t>κ.λ.π</a:t>
            </a:r>
            <a:r>
              <a:rPr lang="el-GR" sz="2000" dirty="0" smtClean="0"/>
              <a:t>.,  τα οποία εμπεριέχονται σε αυτό και τα οποία αναφέρονται μαζί με τους όρους χρήσης τους στο «Σημείωμα Χρήσης Έργων Τρίτων».                     </a:t>
            </a:r>
          </a:p>
          <a:p>
            <a:pPr marL="0" indent="0">
              <a:buFont typeface="Arial" charset="0"/>
              <a:buNone/>
            </a:pPr>
            <a:endParaRPr lang="el-GR" sz="2000" dirty="0" smtClean="0"/>
          </a:p>
        </p:txBody>
      </p:sp>
      <p:pic>
        <p:nvPicPr>
          <p:cNvPr id="69635" name="Picture 22" descr="Λογότυπο για Άδειες χρήσης Creative Commons BY-NC-ND">
            <a:hlinkClick r:id="rId3"/>
          </p:cNvPr>
          <p:cNvPicPr>
            <a:picLocks noChangeAspect="1" noChangeArrowheads="1"/>
          </p:cNvPicPr>
          <p:nvPr/>
        </p:nvPicPr>
        <p:blipFill>
          <a:blip r:embed="rId4"/>
          <a:srcRect/>
          <a:stretch>
            <a:fillRect/>
          </a:stretch>
        </p:blipFill>
        <p:spPr bwMode="auto">
          <a:xfrm>
            <a:off x="3748088" y="2420938"/>
            <a:ext cx="1647825" cy="576262"/>
          </a:xfrm>
          <a:prstGeom prst="rect">
            <a:avLst/>
          </a:prstGeom>
          <a:noFill/>
          <a:ln w="9525">
            <a:noFill/>
            <a:miter lim="800000"/>
            <a:headEnd/>
            <a:tailEnd/>
          </a:ln>
        </p:spPr>
      </p:pic>
      <p:sp>
        <p:nvSpPr>
          <p:cNvPr id="6" name="TextBox 5"/>
          <p:cNvSpPr txBox="1"/>
          <p:nvPr/>
        </p:nvSpPr>
        <p:spPr>
          <a:xfrm>
            <a:off x="107950" y="2924175"/>
            <a:ext cx="9036050" cy="3457575"/>
          </a:xfrm>
          <a:prstGeom prst="rect">
            <a:avLst/>
          </a:prstGeom>
        </p:spPr>
        <p:txBody>
          <a:bodyPr anchor="ctr">
            <a:normAutofit/>
          </a:bodyPr>
          <a:lstStyle/>
          <a:p>
            <a:pPr fontAlgn="auto">
              <a:spcBef>
                <a:spcPts val="0"/>
              </a:spcBef>
              <a:spcAft>
                <a:spcPts val="0"/>
              </a:spcAft>
              <a:defRPr/>
            </a:pPr>
            <a:r>
              <a:rPr lang="el-GR" dirty="0">
                <a:latin typeface="+mn-lt"/>
              </a:rPr>
              <a:t>[1] http://creativecommons.org/licenses/by-nc-sa/4.0/ </a:t>
            </a:r>
            <a:endParaRPr lang="en-US" dirty="0">
              <a:latin typeface="+mn-lt"/>
            </a:endParaRPr>
          </a:p>
          <a:p>
            <a:pPr fontAlgn="auto">
              <a:spcBef>
                <a:spcPts val="0"/>
              </a:spcBef>
              <a:spcAft>
                <a:spcPts val="0"/>
              </a:spcAft>
              <a:defRPr/>
            </a:pPr>
            <a:endParaRPr lang="el-GR" dirty="0">
              <a:latin typeface="+mn-lt"/>
            </a:endParaRPr>
          </a:p>
          <a:p>
            <a:pPr fontAlgn="auto">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fontAlgn="auto">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indent="-342900" fontAlgn="auto">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fontAlgn="auto">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fontAlgn="auto">
              <a:spcBef>
                <a:spcPts val="0"/>
              </a:spcBef>
              <a:spcAft>
                <a:spcPts val="0"/>
              </a:spcAft>
              <a:buFont typeface="Arial" panose="020B0604020202020204" pitchFamily="34" charset="0"/>
              <a:buChar char="•"/>
              <a:defRPr/>
            </a:pPr>
            <a:endParaRPr lang="el-GR" dirty="0">
              <a:latin typeface="+mn-lt"/>
            </a:endParaRPr>
          </a:p>
          <a:p>
            <a:pPr fontAlgn="auto">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1321599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p:txBody>
          <a:bodyPr/>
          <a:lstStyle/>
          <a:p>
            <a:pPr eaLnBrk="1" hangingPunct="1"/>
            <a:r>
              <a:rPr lang="el-GR" altLang="el-GR" sz="4000" dirty="0" smtClean="0"/>
              <a:t>ΟΡΙΣΜΟΙ</a:t>
            </a:r>
            <a:r>
              <a:rPr lang="en-US" altLang="el-GR" sz="4000" dirty="0" smtClean="0"/>
              <a:t> (</a:t>
            </a:r>
            <a:r>
              <a:rPr lang="el-GR" altLang="el-GR" sz="4000" dirty="0" smtClean="0"/>
              <a:t>8</a:t>
            </a:r>
            <a:r>
              <a:rPr lang="en-US" altLang="el-GR" sz="4000" dirty="0" smtClean="0"/>
              <a:t>)</a:t>
            </a:r>
            <a:endParaRPr lang="en-GB" altLang="el-GR" sz="4000" dirty="0" smtClean="0"/>
          </a:p>
        </p:txBody>
      </p:sp>
      <p:sp>
        <p:nvSpPr>
          <p:cNvPr id="35843" name="Rectangle 1027"/>
          <p:cNvSpPr>
            <a:spLocks noGrp="1" noChangeArrowheads="1"/>
          </p:cNvSpPr>
          <p:nvPr>
            <p:ph idx="1"/>
          </p:nvPr>
        </p:nvSpPr>
        <p:spPr/>
        <p:txBody>
          <a:bodyPr/>
          <a:lstStyle/>
          <a:p>
            <a:pPr marL="0" indent="0" algn="l" eaLnBrk="1" hangingPunct="1">
              <a:buNone/>
            </a:pPr>
            <a:r>
              <a:rPr lang="el-GR" altLang="el-GR" sz="2800" b="1" dirty="0" smtClean="0"/>
              <a:t>Βελτιστοποίηση (</a:t>
            </a:r>
            <a:r>
              <a:rPr lang="en-US" altLang="el-GR" sz="2800" b="1" dirty="0" smtClean="0"/>
              <a:t>optimization) </a:t>
            </a:r>
            <a:r>
              <a:rPr lang="el-GR" altLang="el-GR" sz="2800" b="1" dirty="0" smtClean="0"/>
              <a:t>μεθόδου:</a:t>
            </a:r>
            <a:r>
              <a:rPr lang="el-GR" altLang="el-GR" sz="2800" dirty="0" smtClean="0"/>
              <a:t> Εύρεση εκείνων των πειραματικών συνθηκών που θα επιτρέψουν στην αναλυτική μέθοδο να έχει τη </a:t>
            </a:r>
            <a:r>
              <a:rPr lang="el-GR" altLang="el-GR" sz="2800" u="sng" dirty="0" smtClean="0"/>
              <a:t>βέλτιστη απόκριση</a:t>
            </a:r>
            <a:r>
              <a:rPr lang="el-GR" altLang="el-GR" sz="2800" dirty="0" smtClean="0"/>
              <a:t>.</a:t>
            </a:r>
          </a:p>
          <a:p>
            <a:pPr marL="0" indent="0" algn="l" eaLnBrk="1" hangingPunct="1">
              <a:buNone/>
            </a:pPr>
            <a:r>
              <a:rPr lang="el-GR" altLang="el-GR" sz="2800" b="1" dirty="0" smtClean="0"/>
              <a:t>Βέλτιστη απόκριση (</a:t>
            </a:r>
            <a:r>
              <a:rPr lang="en-US" altLang="el-GR" sz="2800" b="1" dirty="0" smtClean="0"/>
              <a:t>optimum response)</a:t>
            </a:r>
            <a:r>
              <a:rPr lang="el-GR" altLang="el-GR" sz="2800" b="1" dirty="0" smtClean="0"/>
              <a:t>: </a:t>
            </a:r>
            <a:r>
              <a:rPr lang="el-GR" altLang="el-GR" sz="2800" dirty="0" smtClean="0"/>
              <a:t>αναφέρεται σε ένα ή περισσότερα χαρακτηριστικά ποιότητας, τα οποία συνδυάζονται στη λεγόμενη </a:t>
            </a:r>
            <a:r>
              <a:rPr lang="el-GR" altLang="el-GR" sz="2800" u="sng" dirty="0" smtClean="0"/>
              <a:t>συνάρτηση απόκρισης (</a:t>
            </a:r>
            <a:r>
              <a:rPr lang="en-US" altLang="el-GR" sz="2800" u="sng" dirty="0" smtClean="0"/>
              <a:t>response function, RF)</a:t>
            </a:r>
            <a:r>
              <a:rPr lang="el-GR" altLang="el-GR" sz="2800" u="sng" dirty="0" smtClean="0"/>
              <a:t> </a:t>
            </a:r>
            <a:r>
              <a:rPr lang="el-GR" altLang="el-GR" sz="2800" dirty="0" smtClean="0"/>
              <a:t>με τον αντίστοιχο συντελεστή βαρύτητας.</a:t>
            </a:r>
            <a:endParaRPr lang="el-GR" altLang="el-GR" sz="2800" b="1" u="sng" dirty="0" smtClean="0"/>
          </a:p>
          <a:p>
            <a:pPr algn="l" eaLnBrk="1" hangingPunct="1"/>
            <a:endParaRPr lang="en-GB" altLang="el-GR" sz="2800" b="1" u="sng" dirty="0" smtClean="0"/>
          </a:p>
        </p:txBody>
      </p:sp>
    </p:spTree>
    <p:extLst>
      <p:ext uri="{BB962C8B-B14F-4D97-AF65-F5344CB8AC3E}">
        <p14:creationId xmlns:p14="http://schemas.microsoft.com/office/powerpoint/2010/main" val="5769274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795234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4377</Words>
  <Application>Microsoft Office PowerPoint</Application>
  <PresentationFormat>Προβολή στην οθόνη (4:3)</PresentationFormat>
  <Paragraphs>557</Paragraphs>
  <Slides>90</Slides>
  <Notes>12</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90</vt:i4>
      </vt:variant>
    </vt:vector>
  </HeadingPairs>
  <TitlesOfParts>
    <vt:vector size="99" baseType="lpstr">
      <vt:lpstr>ＭＳ Ｐゴシック</vt:lpstr>
      <vt:lpstr>Arial</vt:lpstr>
      <vt:lpstr>Calibri</vt:lpstr>
      <vt:lpstr>Symbol</vt:lpstr>
      <vt:lpstr>Times New Roman</vt:lpstr>
      <vt:lpstr>Wingdings</vt:lpstr>
      <vt:lpstr>Θέμα του Office</vt:lpstr>
      <vt:lpstr>Equation</vt:lpstr>
      <vt:lpstr>Scanned Photo</vt:lpstr>
      <vt:lpstr>Χημειομετρία-Στατιστική</vt:lpstr>
      <vt:lpstr>ΟΡΙΣΜΟΙ (1)</vt:lpstr>
      <vt:lpstr>ΟΡΙΣΜΟΙ (2)</vt:lpstr>
      <vt:lpstr>ΟΡΙΣΜΟΙ (3)</vt:lpstr>
      <vt:lpstr>ΟΡΙΣΜΟΙ (4)</vt:lpstr>
      <vt:lpstr>ΟΡΙΣΜΟΙ (5)</vt:lpstr>
      <vt:lpstr>ΟΡΙΣΜΟΙ (6)</vt:lpstr>
      <vt:lpstr>ΟΡΙΣΜΟΙ (7)</vt:lpstr>
      <vt:lpstr>ΟΡΙΣΜΟΙ (8)</vt:lpstr>
      <vt:lpstr>ΟΡΙΣΜΟΙ (9)</vt:lpstr>
      <vt:lpstr>ΟΡΙΣΜΟΙ (10)</vt:lpstr>
      <vt:lpstr>ΟΡΙΣΜΟΙ (11)</vt:lpstr>
      <vt:lpstr>ΟΡΙΣΜΟΙ (12)</vt:lpstr>
      <vt:lpstr>ΟΡΙΣΜΟΙ (13)</vt:lpstr>
      <vt:lpstr>ΟΡΙΣΜΟΙ (14)</vt:lpstr>
      <vt:lpstr>ΧΑΡΑΚΤΗΡΙΣΤΙΚΑ ΠΟΙΟΤΗΤΑΣ ΑΝΑΛΥΤΙΚΩΝ ΜΕΘΟΔΩΝ (1)</vt:lpstr>
      <vt:lpstr>ΧΑΡΑΚΤΗΡΙΣΤΙΚΑ ΠΟΙΟΤΗΤΑΣ ΑΝΑΛΥΤΙΚΩΝ ΜΕΘΟΔΩΝ (2)</vt:lpstr>
      <vt:lpstr>ΧΑΡΑΚΤΗΡΙΣΤΙΚΑ ΠΟΙΟΤΗΤΑΣ ΑΝΑΛΥΤΙΚΩΝ ΜΕΘΟΔΩΝ (3)</vt:lpstr>
      <vt:lpstr>ΧΑΡΑΚΤΗΡΙΣΤΙΚΑ ΠΟΙΟΤΗΤΑΣ ΑΝΑΛΥΤΙΚΩΝ ΜΕΘΟΔΩΝ (4) ΕΛΛΗΝΙΚΗ ΟΡΟΛΟΓΙΑ (Ελληνικό Κείμενο Κοινοτικής Οδηγίας (2002/657/ΕΚ)</vt:lpstr>
      <vt:lpstr>ΕΠΙΚΥΡΩΣΗ / ΕΠΑΛΗΘΕΥΣΗ ΑΝΑΛΥΤΙΚΩΝ ΜΕΘΟΔΩΝ – ΟΡΙΣΜΟΙ (1)</vt:lpstr>
      <vt:lpstr>ΕΠΙΚΥΡΩΣΗ / ΕΠΑΛΗΘΕΥΣΗ ΑΝΑΛΥΤΙΚΩΝ ΜΕΘΟΔΩΝ - ΟΡΙΣΜΟΙ (2)</vt:lpstr>
      <vt:lpstr>ΑΠΑΙΤΗΣΕΙΣ  ΠΡΟΤΥΠΟΥ EN/ISO/IEC 17025 (Γενικές Απαιτήσεις για την Ικανότητα των ΕργαστηρίωνΔοκιμών και Διακριβώσεων) ΜΕΘΟΔΟΙ ΔΟΚΙΜΩΝ (§ 5.4.1)</vt:lpstr>
      <vt:lpstr>ΑΠΑΙΤΗΣΕΙΣ  ΠΡΟΤΥΠΟΥ EN/ISO/IEC 17025 (Γενικές Απαιτήσεις για την Ικανότητα των ΕργαστηρίωνΔοκιμών και Διακριβώσεων) ΜΕΘΟΔΟΙ ΔΟΚΙΜΩΝ (§ 5.4.1)</vt:lpstr>
      <vt:lpstr>ΑΠΑΙΤΗΣΕΙΣ  ΠΡΟΤΥΠΟΥ EN/ISO/IEC 17025 ΕΠΙΛΟΓΗ ΜΕΘΟΔΩΝ  (§ 5.4.2) (1)</vt:lpstr>
      <vt:lpstr>ΑΠΑΙΤΗΣΕΙΣ  ΠΡΟΤΥΠΟΥ EN/ISO/IEC 17025 ΕΠΙΛΟΓΗ ΜΕΘΟΔΩΝ  (§ 5.4.2) (2)</vt:lpstr>
      <vt:lpstr>ΑΠΑΙΤΗΣΕΙΣ  ΠΡΟΤΥΠΟΥ EN/ISO/IEC 17025 ΕΠΙΛΟΓΗ ΜΕΘΟΔΩΝ  (§ 5.4.2) (3)</vt:lpstr>
      <vt:lpstr>ΑΠΑΙΤΗΣΕΙΣ  ΠΡΟΤΥΠΟΥ EN/ISO/IEC 17025 ΕΠΙΛΟΓΗ ΜΕΘΟΔΩΝ  (§ 5.4.2) (4)</vt:lpstr>
      <vt:lpstr>ΑΠΑΙΤΗΣΕΙΣ  ΠΡΟΤΥΠΟΥ EN/ISO/IEC 17025 ΜΕΘΟΔΟΙ ΠΟΥ ΑΝΑΠΤΥΣΣΟΝΤΑΙ ΑΠΟ ΤΟ ΕΡΓΑΣΤΗΡΙΟ (§ 5.4.3)</vt:lpstr>
      <vt:lpstr>ΑΠΑΙΤΗΣΕΙΣ  ΠΡΟΤΥΠΟΥ EN/ISO/IEC 17025 ΜΗ ΠΡΟΤΥΠΕΣ ΜΕΘΟΔΟΙ (§ 5.4.4) (1)</vt:lpstr>
      <vt:lpstr>ΑΠΑΙΤΗΣΕΙΣ  ΠΡΟΤΥΠΟΥ EN/ISO/IEC 17025 ΜΗ ΠΡΟΤΥΠΕΣ ΜΕΘΟΔΟΙ (§ 5.4.4) (2)</vt:lpstr>
      <vt:lpstr>ΑΠΑΙΤΗΣΕΙΣ  ΠΡΟΤΥΠΟΥ EN/ISO/IEC 17025 ΜΗ ΠΡΟΤΥΠΕΣ ΜΕΘΟΔΟΙ (§ 5.4.4) (3)</vt:lpstr>
      <vt:lpstr>ΑΠΑΙΤΗΣΕΙΣ  ΠΡΟΤΥΠΟΥ EN/ISO/IEC 17025 ΕΠΙΚΥΡΩΣΗ ΜΕΘΟΔΩΝ (VALIDATION OF METHODS) (§ 5.4.5) (1)</vt:lpstr>
      <vt:lpstr>ΑΠΑΙΤΗΣΕΙΣ  ΠΡΟΤΥΠΟΥ EN/ISO/IEC 17025 ΕΠΙΚΥΡΩΣΗ ΜΕΘΟΔΩΝ (VALIDATION OF METHODS) (§ 5.4.5) (2)</vt:lpstr>
      <vt:lpstr>ΑΠΑΙΤΗΣΕΙΣ  ΠΡΟΤΥΠΟΥ EN/ISO/IEC 17025 ΕΠΙΚΥΡΩΣΗ ΜΕΘΟΔΩΝ (VALIDATION OF METHODS) (§ 5.4.5) (3) ΤΕΧΝΙΚΕΣ ΕΠΙΚΥΡΩΣΗΣ</vt:lpstr>
      <vt:lpstr>ΑΠΑΙΤΗΣΕΙΣ  ΠΡΟΤΥΠΟΥ EN/ISO/IEC 17025 ΕΠΙΚΥΡΩΣΗ ΜΕΘΟΔΩΝ (VALIDATION OF METHODS) (§ 5.4.5) (4) ΤΕΧΝΙΚΕΣ ΕΠΙΚΥΡΩΣΗΣ</vt:lpstr>
      <vt:lpstr>ΑΠΑΙΤΗΣΕΙΣ  ΠΡΟΤΥΠΟΥ EN/ISO/IEC 17025 ΕΠΙΚΥΡΩΣΗ ΜΕΘΟΔΩΝ (VALIDATION OF METHODS) (§ 5.4.5) (5) ΔΙΑΔΙΚΑΣΙΑ ΕΠΙΚΥΡΩΣΗΣ</vt:lpstr>
      <vt:lpstr> ΕΠΙΚΥΡΩΣΗ ΜΕΘΟΔΩΝ ΤΕΚΜΗΡΙΩΣΗ</vt:lpstr>
      <vt:lpstr>ΕΠΙΚΥΡΩΣΗ ΜΕΘΟΔΩΝ ΤΑΞΙΝΟΜΗΣΗ ΜΕΘΟΔΩΝ (ΔΙΕΘΝΕΣ ΣΥΝΕΔΡΙΟ ΕΝΑΡΜΟΝΗΣΗΣ , ICH)</vt:lpstr>
      <vt:lpstr>ΕΚΤΑΣΗ ΑΞΙΟΛΟΓΗΣΗΣ ΑΝΑΛΥΤΙΚΩΝ ΜΕΘΟΔΩΝ ΓΙΑ ΕΠΙΚΥΡΩΣΗ</vt:lpstr>
      <vt:lpstr>Χαρακτηριστικά Επικύρωσης της ICH ως προς Τύπο Αναλυτικής Διαδικασίας</vt:lpstr>
      <vt:lpstr>ΕΠΑΝΕΠΙΚΥΡΩΣΗ (REVALIDATION) ΑΝΑΛΥΤΙΚΩΝ ΜΕΘΟΔΩΝ</vt:lpstr>
      <vt:lpstr>ΣΧΕΔΙΑΣΜΟΣ ΕΛΕΓΧΟΥ  ΑΝΑΛΥΤΙΚΩΝ ΧΑΡΑΚΤΗΡΙΣΤΙΚΩΝ ΜΕΘΟΔΩΝ</vt:lpstr>
      <vt:lpstr>Παράμετροι Επικύρωσης Μεθόδων (Οδηγός International Committee for Harmonization, ICH) </vt:lpstr>
      <vt:lpstr>Τα 8 βήματα της USP για επικύρωση μεθόδων</vt:lpstr>
      <vt:lpstr>ΕΙΔΙΚΟΤΗΤΑ (SPECIFICITY) ΚΑΙ ΕΚΛΕΚΤΙΚΟΤΗΤΑ (SELECTIVITY) (1)</vt:lpstr>
      <vt:lpstr>ΕΙΔΙΚΟΤΗΤΑ (SPECIFICITY) ΚΑΙ ΕΚΛΕΚΤΙΚΟΤΗΤΑ (SELECTIVITY) (2)</vt:lpstr>
      <vt:lpstr>ΕΙΔΙΚΟΤΗΤΑ (SPECIFICITY) ΚΑΙ ΕΚΛΕΚΤΙΚΟΤΗΤΑ (SELECTIVITY) (3)</vt:lpstr>
      <vt:lpstr>ΕΙΔΙΚΟΤΗΤΑ (SPECIFICITY) ΚΑΙ ΕΚΛΕΚΤΙΚΟΤΗΤΑ (SELECTIVITY) (4)</vt:lpstr>
      <vt:lpstr>ΕΙΔΙΚΟΤΗΤΑ ΜΕΘΟΔΩΝ ΕΛΕΓΧΟΥ ΤΑΥΤΟΠΟΙΗΣΗΣ (1)</vt:lpstr>
      <vt:lpstr>ΕΙΔΙΚΟΤΗΤΑ ΜΕΘΟΔΩΝ ΕΛΕΓΧΟΥ ΤΑΥΤΟΠΟΙΗΣΗΣ (2)</vt:lpstr>
      <vt:lpstr>ΕΙΔΙΚΟΤΗΤΑ ΜΕΘΟΔΩΝ ΠΟΣΟΤΙΚΩΝ ΠΡΟΣΔΙΟΡΙΣΜΩΝ (ASSAY) ΚΑΙ ΕΛΕΓΧΩΝ ΠΡΟΣΜΙΞΕΩΝ (IMPURITY TESTS) (1)</vt:lpstr>
      <vt:lpstr>ΕΙΔΙΚΟΤΗΤΑ ΜΕΘΟΔΩΝ ΠΟΣΟΤΙΚΩΝ ΠΡΟΣΔΙΟΡΙΣΜΩΝ (ASSAY) ΚΑΙ ΕΛΕΓΧΩΝ ΠΡΟΣΜΙΞΕΩΝ (IMPURITY TESTS) (2)</vt:lpstr>
      <vt:lpstr>ΕΙΔΙΚΟΤΗΤΑ ΜΕΘΟΔΩΝ ΠΟΣΟΤΙΚΩΝ ΠΡΟΣΔΙΟΡΙΣΜΩΝ (ASSAY) ΚΑΙ ΕΛΕΓΧΩΝ ΠΡΟΣΜΙΞΕΩΝ (IMPURITY TESTS) (3)</vt:lpstr>
      <vt:lpstr>ΥΠΟΛΟΓΙΣΜΟΣ «PEAK TO VALEY RATIO»</vt:lpstr>
      <vt:lpstr>ΕΙΔΙΚΟΤΗΤΑ ΜΕΘΟΔΩΝ ΠΟΣΟΤΙΚΩΝ ΠΡΟΣΔΙΟΡΙΣΜΩΝ (ASSAY) ΚΑΙ ΕΛΕΓΧΩΝ ΠΡΟΣΜΙΞΕΩΝ (IMPURITY TESTS) (2)</vt:lpstr>
      <vt:lpstr>ΕΙΔΙΚΟΤΗΤΑ ΜΕΘΟΔΩΝ ΠΟΣΟΤΙΚΟΥ ΠΡΟΣΔΙΟΡΙΣΜΟΥ – ΔΙΑΘΕΣΙΜΕΣ ΠΡΟΣΜΙΞΕΙΣ</vt:lpstr>
      <vt:lpstr>ΕΙΔΙΚΟΤΗΤΑ ΜΕΘΟΔΩΝ ΕΛΕΓΧΟΥ ΠΡΟΣΜΙΞΕΩΝ – ΔΙΑΘΕΣΙΜΕΣ ΠΡΟΣΜΙΞΕΙΣ</vt:lpstr>
      <vt:lpstr>ΕΙΔΙΚΟΤΗΤΑ ΜΕΘΟΔΩΝ ΠΟΣΟΤΙΚΟΥ ΠΡΟΣΔΙΟΡΙΣΜΟΥ ΚΑΙ ΕΛΕΓΧΟΥ ΠΡΟΣΜΙΞΕΩΝ – ΜΗ ΔΙΑΘΕΣΙΜΕΣ ΠΡΟΣΜΙΞΕΙΣ (1)</vt:lpstr>
      <vt:lpstr>ΕΙΔΙΚΟΤΗΤΑ ΜΕΘΟΔΩΝ ΠΟΣΟΤΙΚΟΥ ΠΡΟΣΔΙΟΡΙΣΜΟΥ ΚΑΙ ΕΛΕΓΧΟΥ ΠΡΟΣΜΙΞΕΩΝ – ΜΗ ΔΙΑΘΕΣΙΜΕΣ ΠΡΟΣΜΙΞΕΙΣ (2)</vt:lpstr>
      <vt:lpstr>ΕΙΔΙΚΟΤΗΤΑ ΜΕΘΟΔΩΝ</vt:lpstr>
      <vt:lpstr>ΕΙΔΙΚΟΤΗΤΑ ΜΕΘΟΔΩΝ –ΤΡΟΠΟΣ ΕΚΦΡΑΣΗΣ (1)</vt:lpstr>
      <vt:lpstr>ΠΡΟΣΔΙΟΡΙΣΜΟΣ ΣΥΝΤΕΛΕΣΤΗ ΕΚΛΕΚΤΙΚΟΤΗΤΑΣ ΚPOTMN</vt:lpstr>
      <vt:lpstr>ΕΙΔΙΚΟΤΗΤΑ ΜΕΘΟΔΩΝ –ΤΡΟΠΟΣ ΕΚΦΡΑΣΗΣ</vt:lpstr>
      <vt:lpstr>ΠΡΟΣΔΙΟΡΙΣΜΟΣ ΔΙΑΣΤΑΥΡΟΥΜΕΝΗΣ ΔΡΑΣΤΙΚΟΤΗΤΑΣ ΣΕ ΑΝΟΣΟΧΗΜΙΚΟ ΠΡΟΣΔΙΟΡΙΣΜΟ</vt:lpstr>
      <vt:lpstr>ΓΡΑΜΜΙΚΟΤΗΤΑ (LINEARITY) (1)</vt:lpstr>
      <vt:lpstr>ΓΡΑΜΜΙΚΟΤΗΤΑ (LINEARITY) (2)</vt:lpstr>
      <vt:lpstr>ΑΡΧΗ ΠΑΛΙΝΔΡΟΜΗΣ ΕΛΑΧΙΣΤΩΝ ΤΕΤΡΑΓΩΝΩΝ</vt:lpstr>
      <vt:lpstr>ΓΡΑΜΜΙΚΟΤΗΤΑ – ΠΟΡΕΙΑ ΕΛΕΓΧΟΥ (1)</vt:lpstr>
      <vt:lpstr>ΓΡΑΜΜΙΚΟΤΗΤΑ – ΠΟΡΕΙΑ ΕΛΕΓΧΟΥ (2)</vt:lpstr>
      <vt:lpstr>ΓΡΑΜΜΙΚΟΤΗΤΑ – ΠΟΡΕΙΑ ΕΛΕΓΧΟΥ (3)</vt:lpstr>
      <vt:lpstr>ΓΡΑΜΜΙΚΟΤΗΤΑ – ΚΡΙΤΗΡΙΑ ΑΠΟΔΟΧΗΣ (1)</vt:lpstr>
      <vt:lpstr>ΓΡΑΜΜΙΚΟΤΗΤΑ – ΚΡΙΤΗΡΙΑ ΑΠΟΔΟΧΗΣ (2)</vt:lpstr>
      <vt:lpstr>ΓΡΑΜΜΙΚΟΤΗΤΑ – ΚΡΙΤΗΡΙΑ ΑΠΟΔΟΧΗΣ (3)</vt:lpstr>
      <vt:lpstr>ΠΕΡΙΟΧΗ (ΣΥΓΚΕΝΤΡΩΣΕΩΝ / ΠΟΣΟΤΗΤΩΝ) (RANGE) (1)</vt:lpstr>
      <vt:lpstr>ΠΕΡΙΟΧΗ (ΣΥΓΚΕΝΤΡΩΣΕΩΝ / ΠΟΣΟΤΗΤΩΝ) (RANGE) (2)</vt:lpstr>
      <vt:lpstr>ΕΛΑΧΙΣΤΕΣ ΚΑΘΟΡΙΖΟΜΕΝΕΣ ΠΕΡΙΟΧΕΣ (1)</vt:lpstr>
      <vt:lpstr>ΕΛΑΧΙΣΤΕΣ ΚΑΘΟΡΙΖΟΜΕΝΕΣ ΠΕΡΙΟΧΕΣ (2)</vt:lpstr>
      <vt:lpstr>ΕΛΑΧΙΣΤΕΣ ΚΑΘΟΡΙΖΟΜΕΝΕΣ ΠΕΡΙΟΧΕΣ (3)</vt:lpstr>
      <vt:lpstr>ΕΛΑΧΙΣΤΕΣ ΚΑΘΟΡΙΖΟΜΕΝΕΣ ΠΕΡΙΟΧΕΣ (4)</vt:lpstr>
      <vt:lpstr>ΕΛΑΧΙΣΤΕΣ ΚΑΘΟΡΙΖΟΜΕΝΕΣ ΠΕΡΙΟΧΕΣ (5)</vt:lpstr>
      <vt:lpstr>ΚΑΜΠΥΛΕΣ ΑΝΑΦΟΡΑΣ</vt:lpstr>
      <vt:lpstr>ΚΑΜΠΥΛΗ ΑΝΑΦΟΡΑΣ ΚΑΙ ΔΙΑΣΤΗΜΑΤΑ ΕΜΠΙΣΤΟΣΥΝΗΣ</vt:lpstr>
      <vt:lpstr>ΚΑΜΠΥΛΗ ΓΡΑΜΜΙΚΗΣ ΠΑΛΙΝΔΡΟΜΗΣΗΣ ΜΕ ΟΡΙΑ ΕΜΠΙΣΤΟΣΥΝΗΣ ΚΑΙ ΑΒΕΒΑΙΟΤΗΤΑ</vt:lpstr>
      <vt:lpstr>Παρουσίαση του PowerPoint</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Giota</cp:lastModifiedBy>
  <cp:revision>223</cp:revision>
  <dcterms:created xsi:type="dcterms:W3CDTF">2012-09-06T09:03:05Z</dcterms:created>
  <dcterms:modified xsi:type="dcterms:W3CDTF">2016-03-08T19:12:05Z</dcterms:modified>
</cp:coreProperties>
</file>