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7"/>
  </p:notesMasterIdLst>
  <p:sldIdLst>
    <p:sldId id="256" r:id="rId2"/>
    <p:sldId id="265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274" r:id="rId16"/>
    <p:sldId id="314" r:id="rId17"/>
    <p:sldId id="315" r:id="rId18"/>
    <p:sldId id="316" r:id="rId19"/>
    <p:sldId id="317" r:id="rId20"/>
    <p:sldId id="318" r:id="rId21"/>
    <p:sldId id="319" r:id="rId22"/>
    <p:sldId id="344" r:id="rId23"/>
    <p:sldId id="345" r:id="rId24"/>
    <p:sldId id="346" r:id="rId25"/>
    <p:sldId id="347" r:id="rId26"/>
    <p:sldId id="320" r:id="rId27"/>
    <p:sldId id="321" r:id="rId28"/>
    <p:sldId id="322" r:id="rId29"/>
    <p:sldId id="323" r:id="rId30"/>
    <p:sldId id="348" r:id="rId31"/>
    <p:sldId id="349" r:id="rId32"/>
    <p:sldId id="350" r:id="rId33"/>
    <p:sldId id="351" r:id="rId34"/>
    <p:sldId id="352" r:id="rId35"/>
    <p:sldId id="375" r:id="rId36"/>
    <p:sldId id="376" r:id="rId37"/>
    <p:sldId id="377" r:id="rId38"/>
    <p:sldId id="324" r:id="rId39"/>
    <p:sldId id="325" r:id="rId40"/>
    <p:sldId id="326" r:id="rId41"/>
    <p:sldId id="327" r:id="rId42"/>
    <p:sldId id="353" r:id="rId43"/>
    <p:sldId id="328" r:id="rId44"/>
    <p:sldId id="329" r:id="rId45"/>
    <p:sldId id="330" r:id="rId46"/>
    <p:sldId id="331" r:id="rId47"/>
    <p:sldId id="332" r:id="rId48"/>
    <p:sldId id="333" r:id="rId49"/>
    <p:sldId id="354" r:id="rId50"/>
    <p:sldId id="334" r:id="rId51"/>
    <p:sldId id="335" r:id="rId52"/>
    <p:sldId id="336" r:id="rId53"/>
    <p:sldId id="337" r:id="rId54"/>
    <p:sldId id="338" r:id="rId55"/>
    <p:sldId id="339" r:id="rId56"/>
    <p:sldId id="340" r:id="rId57"/>
    <p:sldId id="341" r:id="rId58"/>
    <p:sldId id="342" r:id="rId59"/>
    <p:sldId id="343" r:id="rId60"/>
    <p:sldId id="355" r:id="rId61"/>
    <p:sldId id="356" r:id="rId62"/>
    <p:sldId id="357" r:id="rId63"/>
    <p:sldId id="358" r:id="rId64"/>
    <p:sldId id="359" r:id="rId65"/>
    <p:sldId id="360" r:id="rId66"/>
    <p:sldId id="362" r:id="rId67"/>
    <p:sldId id="363" r:id="rId68"/>
    <p:sldId id="364" r:id="rId69"/>
    <p:sldId id="365" r:id="rId70"/>
    <p:sldId id="366" r:id="rId71"/>
    <p:sldId id="367" r:id="rId72"/>
    <p:sldId id="373" r:id="rId73"/>
    <p:sldId id="369" r:id="rId74"/>
    <p:sldId id="370" r:id="rId75"/>
    <p:sldId id="371" r:id="rId76"/>
    <p:sldId id="372" r:id="rId77"/>
    <p:sldId id="280" r:id="rId78"/>
    <p:sldId id="290" r:id="rId79"/>
    <p:sldId id="295" r:id="rId80"/>
    <p:sldId id="299" r:id="rId81"/>
    <p:sldId id="292" r:id="rId82"/>
    <p:sldId id="291" r:id="rId83"/>
    <p:sldId id="294" r:id="rId84"/>
    <p:sldId id="293" r:id="rId85"/>
    <p:sldId id="300" r:id="rId8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5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274"/>
            <p14:sldId id="314"/>
            <p14:sldId id="315"/>
            <p14:sldId id="316"/>
            <p14:sldId id="317"/>
            <p14:sldId id="318"/>
            <p14:sldId id="319"/>
            <p14:sldId id="344"/>
            <p14:sldId id="345"/>
            <p14:sldId id="346"/>
            <p14:sldId id="347"/>
            <p14:sldId id="320"/>
            <p14:sldId id="321"/>
            <p14:sldId id="322"/>
            <p14:sldId id="323"/>
            <p14:sldId id="348"/>
            <p14:sldId id="349"/>
            <p14:sldId id="350"/>
            <p14:sldId id="351"/>
            <p14:sldId id="352"/>
            <p14:sldId id="375"/>
            <p14:sldId id="376"/>
            <p14:sldId id="377"/>
            <p14:sldId id="324"/>
            <p14:sldId id="325"/>
            <p14:sldId id="326"/>
            <p14:sldId id="327"/>
            <p14:sldId id="353"/>
            <p14:sldId id="328"/>
            <p14:sldId id="329"/>
            <p14:sldId id="330"/>
            <p14:sldId id="331"/>
            <p14:sldId id="332"/>
            <p14:sldId id="333"/>
            <p14:sldId id="354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55"/>
            <p14:sldId id="356"/>
            <p14:sldId id="357"/>
            <p14:sldId id="358"/>
            <p14:sldId id="359"/>
            <p14:sldId id="360"/>
            <p14:sldId id="362"/>
            <p14:sldId id="363"/>
            <p14:sldId id="364"/>
            <p14:sldId id="365"/>
            <p14:sldId id="366"/>
            <p14:sldId id="367"/>
            <p14:sldId id="373"/>
            <p14:sldId id="369"/>
            <p14:sldId id="370"/>
            <p14:sldId id="371"/>
            <p14:sldId id="372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71" d="100"/>
          <a:sy n="71" d="100"/>
        </p:scale>
        <p:origin x="92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commentAuthors" Target="commentAuthors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26/1/2016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8000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2543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8123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1929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0005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498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6310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7188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8160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861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7279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4101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02980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73684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13522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63926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81698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0723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93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54442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69030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06523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31476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21086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89027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48551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6239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15146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81484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4760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84028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77265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33367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36744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37940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64709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81331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64837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08837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2477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0169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0735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67414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95500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63599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420883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395150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133130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501943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718380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469638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4924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502437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635453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524158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70796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90954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606994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611755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455130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160289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155677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2085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573322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068779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038180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850873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46694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790404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462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Επικύρωση/Επαλήθευση αναλυτικών μεθόδων</a:t>
            </a:r>
            <a:endParaRPr lang="el-GR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Έλεγχος Διασφάλισης Ποιότητας - Διαπίστευση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980281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3</a:t>
            </a: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>
                <a:latin typeface="+mj-lt"/>
                <a:ea typeface="+mj-ea"/>
                <a:cs typeface="+mj-cs"/>
              </a:rPr>
              <a:t>Επικύρωση/Επαλήθευση αναλυτικών μεθόδων (2)</a:t>
            </a:r>
          </a:p>
          <a:p>
            <a:endParaRPr lang="en-US" sz="2800" dirty="0" smtClean="0"/>
          </a:p>
          <a:p>
            <a:r>
              <a:rPr lang="el-GR" sz="2800" dirty="0" err="1" smtClean="0"/>
              <a:t>Κουππάρης</a:t>
            </a:r>
            <a:r>
              <a:rPr lang="en-US" sz="2800" dirty="0" smtClean="0"/>
              <a:t> </a:t>
            </a:r>
            <a:r>
              <a:rPr lang="el-GR" sz="2800" dirty="0" smtClean="0"/>
              <a:t>Μιχαήλ </a:t>
            </a:r>
            <a:endParaRPr lang="el-GR" sz="2800" dirty="0"/>
          </a:p>
          <a:p>
            <a:r>
              <a:rPr lang="el-GR" sz="2800" dirty="0"/>
              <a:t>Τμήμα Χημείας</a:t>
            </a:r>
          </a:p>
          <a:p>
            <a:r>
              <a:rPr lang="el-GR" sz="2800" dirty="0"/>
              <a:t>Εργαστήριο Αναλυτικής </a:t>
            </a:r>
            <a:r>
              <a:rPr lang="el-GR" sz="2800" dirty="0" smtClean="0"/>
              <a:t>Χημείας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ΕΛΕΓΧΟΣ ΑΚΡΙΒΕΙΑΣ ΜΕΘΟΔΟΥ ΠΟΣΟΤΙΚΟΥ ΠΡΟΣΔΙΟΡΙΣΜΟΥ (ASSAY) ΜΕΘΟΔΟΙ ΠΟΣΟΤΙΚΟΥ ΠΡΟΣΔΙΟΡΙΣΜΟΥ ΠΡΟΣΜΙΞΕΩΝ </a:t>
            </a:r>
            <a:r>
              <a:rPr lang="el-GR" sz="2800" dirty="0" smtClean="0"/>
              <a:t>(2)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Στις </a:t>
            </a:r>
            <a:r>
              <a:rPr lang="el-GR" sz="2800" dirty="0" err="1"/>
              <a:t>χρωματογραφικές</a:t>
            </a:r>
            <a:r>
              <a:rPr lang="el-GR" sz="2800" dirty="0"/>
              <a:t> μεθόδους για </a:t>
            </a:r>
            <a:r>
              <a:rPr lang="el-GR" sz="2800" dirty="0" smtClean="0"/>
              <a:t>τον ποσοτικό </a:t>
            </a:r>
            <a:r>
              <a:rPr lang="el-GR" sz="2800" dirty="0"/>
              <a:t>προσδιορισμό των προσμίξεων </a:t>
            </a:r>
            <a:r>
              <a:rPr lang="el-GR" sz="2800" dirty="0" smtClean="0"/>
              <a:t>μιας ουσίας </a:t>
            </a:r>
            <a:r>
              <a:rPr lang="el-GR" sz="2800" dirty="0"/>
              <a:t>μπορεί να </a:t>
            </a:r>
            <a:r>
              <a:rPr lang="el-GR" sz="2800" dirty="0" smtClean="0"/>
              <a:t>χρησιμοποιηθεί ο παράγοντας </a:t>
            </a:r>
            <a:r>
              <a:rPr lang="el-GR" sz="2800" dirty="0"/>
              <a:t>απόκρισης (</a:t>
            </a:r>
            <a:r>
              <a:rPr lang="el-GR" sz="2800" dirty="0" err="1"/>
              <a:t>response</a:t>
            </a:r>
            <a:r>
              <a:rPr lang="el-GR" sz="2800" dirty="0"/>
              <a:t> </a:t>
            </a:r>
            <a:r>
              <a:rPr lang="el-GR" sz="2800" dirty="0" err="1"/>
              <a:t>factor</a:t>
            </a:r>
            <a:r>
              <a:rPr lang="el-GR" sz="2800" dirty="0"/>
              <a:t>) </a:t>
            </a:r>
            <a:r>
              <a:rPr lang="el-GR" sz="2800" dirty="0" smtClean="0"/>
              <a:t>της ουσίας αυτής.</a:t>
            </a:r>
          </a:p>
          <a:p>
            <a:r>
              <a:rPr lang="el-GR" sz="2800" dirty="0" smtClean="0"/>
              <a:t>Όταν </a:t>
            </a:r>
            <a:r>
              <a:rPr lang="el-GR" sz="2800" dirty="0"/>
              <a:t>είναι αδύνατη ή </a:t>
            </a:r>
            <a:r>
              <a:rPr lang="el-GR" sz="2800" dirty="0" smtClean="0"/>
              <a:t>δύσκολη η Παρασκευή γνωστών </a:t>
            </a:r>
            <a:r>
              <a:rPr lang="el-GR" sz="2800" dirty="0"/>
              <a:t>λευκών δειγμάτων (</a:t>
            </a:r>
            <a:r>
              <a:rPr lang="el-GR" sz="2800" dirty="0" err="1"/>
              <a:t>placebos</a:t>
            </a:r>
            <a:r>
              <a:rPr lang="el-GR" sz="2800" dirty="0"/>
              <a:t>), </a:t>
            </a:r>
            <a:r>
              <a:rPr lang="el-GR" sz="2800" dirty="0" smtClean="0"/>
              <a:t>μπορεί </a:t>
            </a:r>
            <a:r>
              <a:rPr lang="el-GR" sz="2800" dirty="0"/>
              <a:t>να χρησιμοποιηθεί ένα </a:t>
            </a:r>
            <a:r>
              <a:rPr lang="el-GR" sz="2800" dirty="0" smtClean="0"/>
              <a:t>χαμηλής συγκεντρώσεως </a:t>
            </a:r>
            <a:r>
              <a:rPr lang="el-GR" sz="2800" dirty="0"/>
              <a:t>γνωστό πρότυπο.</a:t>
            </a:r>
          </a:p>
        </p:txBody>
      </p:sp>
    </p:spTree>
    <p:extLst>
      <p:ext uri="{BB962C8B-B14F-4D97-AF65-F5344CB8AC3E}">
        <p14:creationId xmlns:p14="http://schemas.microsoft.com/office/powerpoint/2010/main" val="315601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ΕΛΕΓΧΟΣ ΑΚΡΙΒΕΙΣ – </a:t>
            </a:r>
            <a:r>
              <a:rPr lang="el-GR" dirty="0" smtClean="0"/>
              <a:t>ΣΥΝΙΣΤΩΜΕΝΑ ΔΕΔΟΜΕΝΑ </a:t>
            </a:r>
            <a:r>
              <a:rPr lang="el-GR" dirty="0"/>
              <a:t>(1)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Η ακρίβεια ελέγχεται χρησιμοποιώντας τουλάχιστον 9 </a:t>
            </a:r>
            <a:r>
              <a:rPr lang="el-GR" sz="2400" dirty="0" smtClean="0"/>
              <a:t> προσδιορισμούς</a:t>
            </a:r>
            <a:r>
              <a:rPr lang="el-GR" sz="2400" dirty="0"/>
              <a:t>, σε τρία τουλάχιστον επίπεδα </a:t>
            </a:r>
            <a:r>
              <a:rPr lang="el-GR" sz="2400" dirty="0" smtClean="0"/>
              <a:t>που καλύπτουν </a:t>
            </a:r>
            <a:r>
              <a:rPr lang="el-GR" sz="2400" dirty="0"/>
              <a:t>την καθοριζόμενη </a:t>
            </a:r>
            <a:r>
              <a:rPr lang="el-GR" sz="2400" dirty="0" smtClean="0"/>
              <a:t>περιοχή συγκεντρώσεων (π.χ. </a:t>
            </a:r>
            <a:r>
              <a:rPr lang="el-GR" sz="2400" dirty="0"/>
              <a:t>3 συγκεντρώσεις x </a:t>
            </a:r>
            <a:r>
              <a:rPr lang="el-GR" sz="2400" dirty="0" smtClean="0"/>
              <a:t>3 προσδιορισμούς </a:t>
            </a:r>
            <a:r>
              <a:rPr lang="el-GR" sz="2400" dirty="0"/>
              <a:t>κάθε μια). Μπορεί επίσης </a:t>
            </a:r>
            <a:r>
              <a:rPr lang="el-GR" sz="2400" dirty="0" smtClean="0"/>
              <a:t>να χρησιμοποιηθεί </a:t>
            </a:r>
            <a:r>
              <a:rPr lang="el-GR" sz="2400" dirty="0"/>
              <a:t>σειρά 5 τουλάχιστον </a:t>
            </a:r>
            <a:r>
              <a:rPr lang="el-GR" sz="2400" dirty="0" smtClean="0"/>
              <a:t>διαφορετικών συγκεντρώσεων </a:t>
            </a:r>
            <a:r>
              <a:rPr lang="el-GR" sz="2400" dirty="0"/>
              <a:t>του αναλύτη, </a:t>
            </a:r>
            <a:r>
              <a:rPr lang="el-GR" sz="2400" dirty="0" smtClean="0"/>
              <a:t>κατανεμημένων περίπου </a:t>
            </a:r>
            <a:r>
              <a:rPr lang="el-GR" sz="2400" dirty="0"/>
              <a:t>ομοιόμορφα και περιλαμβάνουν το </a:t>
            </a:r>
            <a:r>
              <a:rPr lang="el-GR" sz="2400" dirty="0" smtClean="0"/>
              <a:t>50–150</a:t>
            </a:r>
            <a:r>
              <a:rPr lang="el-GR" sz="2400" dirty="0"/>
              <a:t>% της αναμενόμενης περιοχής εργασίας. </a:t>
            </a:r>
            <a:r>
              <a:rPr lang="el-GR" sz="2400" dirty="0" smtClean="0"/>
              <a:t>Εάν ο έλεγχος </a:t>
            </a:r>
            <a:r>
              <a:rPr lang="el-GR" sz="2400" dirty="0"/>
              <a:t>γίνει παράλληλα με τον </a:t>
            </a:r>
            <a:r>
              <a:rPr lang="el-GR" sz="2400" dirty="0" smtClean="0"/>
              <a:t>έλεγχο </a:t>
            </a:r>
            <a:r>
              <a:rPr lang="el-GR" sz="2400" dirty="0" err="1" smtClean="0"/>
              <a:t>επαναληψιμότητας</a:t>
            </a:r>
            <a:r>
              <a:rPr lang="el-GR" sz="2400" dirty="0" smtClean="0"/>
              <a:t> </a:t>
            </a:r>
            <a:r>
              <a:rPr lang="el-GR" sz="2400" dirty="0"/>
              <a:t>μπορούν να γίνουν 6 </a:t>
            </a:r>
            <a:r>
              <a:rPr lang="el-GR" sz="2400" dirty="0" smtClean="0"/>
              <a:t>τουλάχιστον προσδιορισμοί </a:t>
            </a:r>
            <a:r>
              <a:rPr lang="el-GR" sz="2400" dirty="0"/>
              <a:t>ανά συγκέντρωση.</a:t>
            </a:r>
          </a:p>
        </p:txBody>
      </p:sp>
    </p:spTree>
    <p:extLst>
      <p:ext uri="{BB962C8B-B14F-4D97-AF65-F5344CB8AC3E}">
        <p14:creationId xmlns:p14="http://schemas.microsoft.com/office/powerpoint/2010/main" val="29366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ΕΛΕΓΧΟΣ ΑΚΡΙΒΕΙΣ – ΣΥΝΙΣΤΩΜΕΝΑ ΔΕΔΟΜΕΝΑ </a:t>
            </a:r>
            <a:r>
              <a:rPr lang="el-GR" dirty="0" smtClean="0"/>
              <a:t>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2800" b="1" dirty="0"/>
              <a:t>Παρουσίαση </a:t>
            </a:r>
            <a:r>
              <a:rPr lang="el-GR" sz="2800" b="1" dirty="0" smtClean="0"/>
              <a:t>ακρίβειας:</a:t>
            </a:r>
          </a:p>
          <a:p>
            <a:r>
              <a:rPr lang="el-GR" sz="2800" dirty="0" smtClean="0"/>
              <a:t>Ως </a:t>
            </a:r>
            <a:r>
              <a:rPr lang="el-GR" sz="2800" dirty="0"/>
              <a:t>εκατοστιαία ανάκτηση (%</a:t>
            </a:r>
            <a:r>
              <a:rPr lang="el-GR" sz="2800" dirty="0" err="1"/>
              <a:t>Recovery</a:t>
            </a:r>
            <a:r>
              <a:rPr lang="el-GR" sz="2800" dirty="0"/>
              <a:t>) </a:t>
            </a:r>
            <a:r>
              <a:rPr lang="el-GR" sz="2800" dirty="0" smtClean="0"/>
              <a:t>της γνωστής </a:t>
            </a:r>
            <a:r>
              <a:rPr lang="el-GR" sz="2800" dirty="0"/>
              <a:t>ποσότητας του αναλύτη που </a:t>
            </a:r>
            <a:r>
              <a:rPr lang="el-GR" sz="2800" dirty="0" smtClean="0"/>
              <a:t>προστέθηκε στο δείγμα.</a:t>
            </a:r>
          </a:p>
          <a:p>
            <a:r>
              <a:rPr lang="el-GR" sz="2800" dirty="0" smtClean="0"/>
              <a:t>Ως </a:t>
            </a:r>
            <a:r>
              <a:rPr lang="el-GR" sz="2800" dirty="0"/>
              <a:t>η διαφορά μεταξύ του μέσου όρου των </a:t>
            </a:r>
            <a:r>
              <a:rPr lang="el-GR" sz="2800" dirty="0" smtClean="0"/>
              <a:t>τιμών που </a:t>
            </a:r>
            <a:r>
              <a:rPr lang="el-GR" sz="2800" dirty="0"/>
              <a:t>βρέθηκαν από την εφαρμογή της </a:t>
            </a:r>
            <a:r>
              <a:rPr lang="el-GR" sz="2800" dirty="0" smtClean="0"/>
              <a:t>ελεγχόμενης μεθόδου </a:t>
            </a:r>
            <a:r>
              <a:rPr lang="el-GR" sz="2800" dirty="0"/>
              <a:t>σε ένα δείγμα και της παραδεκτής </a:t>
            </a:r>
            <a:r>
              <a:rPr lang="el-GR" sz="2800" dirty="0" smtClean="0"/>
              <a:t>αληθούς τιμής </a:t>
            </a:r>
            <a:r>
              <a:rPr lang="el-GR" sz="2800" dirty="0"/>
              <a:t>(</a:t>
            </a:r>
            <a:r>
              <a:rPr lang="el-GR" sz="2800" dirty="0" err="1"/>
              <a:t>accepted</a:t>
            </a:r>
            <a:r>
              <a:rPr lang="el-GR" sz="2800" dirty="0"/>
              <a:t> </a:t>
            </a:r>
            <a:r>
              <a:rPr lang="el-GR" sz="2800" dirty="0" err="1"/>
              <a:t>true</a:t>
            </a:r>
            <a:r>
              <a:rPr lang="el-GR" sz="2800" dirty="0"/>
              <a:t> </a:t>
            </a:r>
            <a:r>
              <a:rPr lang="el-GR" sz="2800" dirty="0" err="1"/>
              <a:t>value</a:t>
            </a:r>
            <a:r>
              <a:rPr lang="el-GR" sz="2800" dirty="0" smtClean="0"/>
              <a:t>) (</a:t>
            </a:r>
            <a:r>
              <a:rPr lang="el-GR" sz="2800" dirty="0"/>
              <a:t>τιμή του </a:t>
            </a:r>
            <a:r>
              <a:rPr lang="el-GR" sz="2800" dirty="0" smtClean="0"/>
              <a:t>δείγματος αναφοράς </a:t>
            </a:r>
            <a:r>
              <a:rPr lang="el-GR" sz="2800" dirty="0"/>
              <a:t>ή τιμή που βρέθηκε από την </a:t>
            </a:r>
            <a:r>
              <a:rPr lang="el-GR" sz="2800" dirty="0" smtClean="0"/>
              <a:t>εφαρμογή μιας </a:t>
            </a:r>
            <a:r>
              <a:rPr lang="el-GR" sz="2800" dirty="0"/>
              <a:t>ανεξάρτητης μεθόδου) μαζί με τα </a:t>
            </a:r>
            <a:r>
              <a:rPr lang="el-GR" sz="2800" dirty="0" smtClean="0"/>
              <a:t>όρια εμπιστοσύνης</a:t>
            </a:r>
            <a:r>
              <a:rPr lang="el-G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734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ΕΛΕΓΧΟΣ ΑΚΡΙΒΕΙΣ – ΕΓΓΡΑΦΑ ΤΕΚΜΗΡΙΩΣΗΣ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sz="2800" dirty="0"/>
              <a:t>Για κάθε δείγμα </a:t>
            </a:r>
            <a:r>
              <a:rPr lang="el-GR" sz="2800" dirty="0" smtClean="0"/>
              <a:t>αναγράφεται:</a:t>
            </a:r>
          </a:p>
          <a:p>
            <a:pPr lvl="1"/>
            <a:r>
              <a:rPr lang="el-GR" dirty="0" smtClean="0"/>
              <a:t>Η </a:t>
            </a:r>
            <a:r>
              <a:rPr lang="el-GR" dirty="0"/>
              <a:t>θεωρητική τιμή (μ) (</a:t>
            </a:r>
            <a:r>
              <a:rPr lang="el-GR" dirty="0" err="1"/>
              <a:t>theoretical</a:t>
            </a:r>
            <a:r>
              <a:rPr lang="el-GR" dirty="0"/>
              <a:t>  </a:t>
            </a:r>
            <a:r>
              <a:rPr lang="el-GR" dirty="0" err="1" smtClean="0"/>
              <a:t>value</a:t>
            </a:r>
            <a:r>
              <a:rPr lang="el-GR" dirty="0" smtClean="0"/>
              <a:t>)</a:t>
            </a:r>
          </a:p>
          <a:p>
            <a:pPr lvl="1"/>
            <a:r>
              <a:rPr lang="el-GR" dirty="0" smtClean="0"/>
              <a:t>Η </a:t>
            </a:r>
            <a:r>
              <a:rPr lang="el-GR" dirty="0"/>
              <a:t>τιμή προσδιορισμού (x) (</a:t>
            </a:r>
            <a:r>
              <a:rPr lang="el-GR" dirty="0" err="1"/>
              <a:t>assay</a:t>
            </a:r>
            <a:r>
              <a:rPr lang="el-GR" dirty="0"/>
              <a:t> </a:t>
            </a:r>
            <a:r>
              <a:rPr lang="el-GR" dirty="0" err="1" smtClean="0"/>
              <a:t>value</a:t>
            </a:r>
            <a:r>
              <a:rPr lang="el-GR" dirty="0" smtClean="0"/>
              <a:t>)</a:t>
            </a:r>
          </a:p>
          <a:p>
            <a:pPr lvl="1"/>
            <a:r>
              <a:rPr lang="el-GR" dirty="0" smtClean="0"/>
              <a:t>Η </a:t>
            </a:r>
            <a:r>
              <a:rPr lang="el-GR" dirty="0"/>
              <a:t>εκατοστιαία ανάκτηση (</a:t>
            </a:r>
            <a:r>
              <a:rPr lang="el-GR" dirty="0" err="1"/>
              <a:t>percent</a:t>
            </a:r>
            <a:r>
              <a:rPr lang="el-GR" dirty="0"/>
              <a:t> </a:t>
            </a:r>
            <a:r>
              <a:rPr lang="el-GR" dirty="0" err="1"/>
              <a:t>recovery</a:t>
            </a:r>
            <a:r>
              <a:rPr lang="el-GR" dirty="0"/>
              <a:t>) </a:t>
            </a:r>
            <a:r>
              <a:rPr lang="el-GR" dirty="0" smtClean="0"/>
              <a:t> (</a:t>
            </a:r>
            <a:r>
              <a:rPr lang="el-GR" dirty="0"/>
              <a:t>x/μ).</a:t>
            </a:r>
            <a:r>
              <a:rPr lang="el-GR" dirty="0" smtClean="0"/>
              <a:t>100</a:t>
            </a:r>
          </a:p>
          <a:p>
            <a:r>
              <a:rPr lang="el-GR" sz="2800" dirty="0" smtClean="0"/>
              <a:t>Υπολογίζεται </a:t>
            </a:r>
            <a:r>
              <a:rPr lang="el-GR" sz="2800" dirty="0"/>
              <a:t>ο μέσος όρος, η τυπική απόκλιση, </a:t>
            </a:r>
            <a:r>
              <a:rPr lang="el-GR" sz="2800" dirty="0" smtClean="0"/>
              <a:t>η σχετική </a:t>
            </a:r>
            <a:r>
              <a:rPr lang="el-GR" sz="2800" dirty="0"/>
              <a:t>τυπική απόκλιση , και η </a:t>
            </a:r>
            <a:r>
              <a:rPr lang="el-GR" sz="2800" dirty="0" smtClean="0"/>
              <a:t>εκατοστιαία ανάκτηση </a:t>
            </a:r>
            <a:r>
              <a:rPr lang="el-GR" sz="2800" dirty="0"/>
              <a:t>όλων των </a:t>
            </a:r>
            <a:r>
              <a:rPr lang="el-GR" sz="2800" dirty="0" smtClean="0"/>
              <a:t>δειγμάτων</a:t>
            </a:r>
          </a:p>
          <a:p>
            <a:r>
              <a:rPr lang="el-GR" sz="2800" dirty="0" smtClean="0"/>
              <a:t>Αναγράφονται </a:t>
            </a:r>
            <a:r>
              <a:rPr lang="el-GR" sz="2800" dirty="0"/>
              <a:t>τα αποτελέσματα στο φύλλο δεδομένων.</a:t>
            </a:r>
          </a:p>
        </p:txBody>
      </p:sp>
    </p:spTree>
    <p:extLst>
      <p:ext uri="{BB962C8B-B14F-4D97-AF65-F5344CB8AC3E}">
        <p14:creationId xmlns:p14="http://schemas.microsoft.com/office/powerpoint/2010/main" val="156547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ΕΛΕΓΧΟΣ ΑΚΡΙΒΕΙΑΣ– ΚΡΙΤΗΡΙΑ ΑΠΟΔΟΧΗΣ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800" dirty="0"/>
              <a:t>Για την Αμερικανική και Ευρωπαϊκή </a:t>
            </a:r>
            <a:r>
              <a:rPr lang="el-GR" sz="2800" dirty="0" err="1" smtClean="0"/>
              <a:t>Φαρμακοποία</a:t>
            </a:r>
            <a:r>
              <a:rPr lang="el-GR" sz="2800" dirty="0" smtClean="0"/>
              <a:t>, τα όρια </a:t>
            </a:r>
            <a:r>
              <a:rPr lang="el-GR" sz="2800" dirty="0"/>
              <a:t>είναι 98%-102% για τους </a:t>
            </a:r>
            <a:r>
              <a:rPr lang="el-GR" sz="2800" dirty="0" smtClean="0"/>
              <a:t>ποσοτικούς προσδιορισμούς </a:t>
            </a:r>
            <a:r>
              <a:rPr lang="el-GR" sz="2800" dirty="0"/>
              <a:t>δραστικών σε </a:t>
            </a:r>
            <a:r>
              <a:rPr lang="el-GR" sz="2800" dirty="0" smtClean="0"/>
              <a:t>φαρμακευτικά σκευάσματα.</a:t>
            </a:r>
          </a:p>
          <a:p>
            <a:pPr marL="0" indent="0">
              <a:buNone/>
            </a:pPr>
            <a:r>
              <a:rPr lang="el-GR" sz="2800" dirty="0" smtClean="0"/>
              <a:t>Για </a:t>
            </a:r>
            <a:r>
              <a:rPr lang="el-GR" sz="2800" dirty="0"/>
              <a:t>προϊόντα άνευ κανονισμών ελέγχου </a:t>
            </a:r>
            <a:r>
              <a:rPr lang="el-GR" sz="2800" dirty="0" smtClean="0"/>
              <a:t>γίνεται αποδεκτή </a:t>
            </a:r>
            <a:r>
              <a:rPr lang="el-GR" sz="2800" dirty="0"/>
              <a:t>ανάκτηση 90%-110</a:t>
            </a:r>
            <a:r>
              <a:rPr lang="el-GR" sz="2800" dirty="0" smtClean="0"/>
              <a:t>%.</a:t>
            </a:r>
          </a:p>
          <a:p>
            <a:pPr marL="0" indent="0">
              <a:buNone/>
            </a:pPr>
            <a:r>
              <a:rPr lang="el-GR" sz="2800" dirty="0" smtClean="0"/>
              <a:t>Από </a:t>
            </a:r>
            <a:r>
              <a:rPr lang="el-GR" sz="2800" dirty="0"/>
              <a:t>μερικούς προτείνεται ανεκτό σφάλμα ίσο με 4 </a:t>
            </a:r>
            <a:r>
              <a:rPr lang="el-GR" sz="2800" dirty="0" smtClean="0"/>
              <a:t>φορές </a:t>
            </a:r>
            <a:r>
              <a:rPr lang="el-GR" sz="2800" dirty="0"/>
              <a:t>την τυπική </a:t>
            </a:r>
            <a:r>
              <a:rPr lang="el-GR" sz="2800" dirty="0" smtClean="0"/>
              <a:t>απόκλιση.</a:t>
            </a:r>
          </a:p>
          <a:p>
            <a:pPr marL="0" indent="0">
              <a:buNone/>
            </a:pPr>
            <a:r>
              <a:rPr lang="el-GR" sz="2800" dirty="0" smtClean="0"/>
              <a:t>Σε </a:t>
            </a:r>
            <a:r>
              <a:rPr lang="el-GR" sz="2800" dirty="0"/>
              <a:t>κάθε περίπτωση το Εργαστήριο πρέπει </a:t>
            </a:r>
            <a:r>
              <a:rPr lang="el-GR" sz="2800" dirty="0" smtClean="0"/>
              <a:t>να ενημερώνεται </a:t>
            </a:r>
            <a:r>
              <a:rPr lang="el-GR" sz="2800" dirty="0"/>
              <a:t>για τα κριτήρια αποδοχής </a:t>
            </a:r>
            <a:r>
              <a:rPr lang="el-GR" sz="2800" dirty="0" smtClean="0"/>
              <a:t>των</a:t>
            </a:r>
          </a:p>
          <a:p>
            <a:pPr marL="0" indent="0">
              <a:buNone/>
            </a:pPr>
            <a:r>
              <a:rPr lang="el-GR" sz="2800" dirty="0" smtClean="0"/>
              <a:t>Ευρωπαϊκών </a:t>
            </a:r>
            <a:r>
              <a:rPr lang="el-GR" sz="2800" dirty="0"/>
              <a:t>και Εθνικών φορέων.</a:t>
            </a:r>
          </a:p>
        </p:txBody>
      </p:sp>
    </p:spTree>
    <p:extLst>
      <p:ext uri="{BB962C8B-B14F-4D97-AF65-F5344CB8AC3E}">
        <p14:creationId xmlns:p14="http://schemas.microsoft.com/office/powerpoint/2010/main" val="5266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ΠΙΣΤΟΤΗΤΑ (</a:t>
            </a:r>
            <a:r>
              <a:rPr lang="en-US" dirty="0"/>
              <a:t>PRECISION)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800" dirty="0"/>
              <a:t>Είναι το πλέον χρησιμοποιούμενο-και μερικές </a:t>
            </a:r>
            <a:r>
              <a:rPr lang="el-GR" sz="2800" dirty="0" smtClean="0"/>
              <a:t>φορές (κακώς</a:t>
            </a:r>
            <a:r>
              <a:rPr lang="el-GR" sz="2800" dirty="0"/>
              <a:t>) το αποκλειστικό –</a:t>
            </a:r>
            <a:r>
              <a:rPr lang="el-GR" sz="2800" dirty="0" smtClean="0"/>
              <a:t>χαρακτηριστικό ποιότητας </a:t>
            </a:r>
            <a:r>
              <a:rPr lang="el-GR" sz="2800" dirty="0"/>
              <a:t>(κριτήριο) ποιότητας μιας </a:t>
            </a:r>
            <a:r>
              <a:rPr lang="el-GR" sz="2800" dirty="0" smtClean="0"/>
              <a:t>αναλυτικής μεθόδου.</a:t>
            </a:r>
          </a:p>
          <a:p>
            <a:pPr marL="0" indent="0">
              <a:buNone/>
            </a:pPr>
            <a:r>
              <a:rPr lang="el-GR" sz="2800" b="1" dirty="0" smtClean="0"/>
              <a:t>Η </a:t>
            </a:r>
            <a:r>
              <a:rPr lang="el-GR" sz="2800" b="1" dirty="0"/>
              <a:t>πιστότητα εκφράζει την προσέγγιση </a:t>
            </a:r>
            <a:r>
              <a:rPr lang="el-GR" sz="2800" b="1" dirty="0" smtClean="0"/>
              <a:t>της συμφωνίας </a:t>
            </a:r>
            <a:r>
              <a:rPr lang="el-GR" sz="2800" b="1" dirty="0"/>
              <a:t>μεταξύ των </a:t>
            </a:r>
            <a:r>
              <a:rPr lang="el-GR" sz="2800" b="1" dirty="0" smtClean="0"/>
              <a:t>επαναλαμβανομένων αποτελεσμάτων </a:t>
            </a:r>
            <a:r>
              <a:rPr lang="el-GR" sz="2800" b="1" dirty="0"/>
              <a:t>της </a:t>
            </a:r>
            <a:r>
              <a:rPr lang="el-GR" sz="2800" b="1" dirty="0" smtClean="0"/>
              <a:t>μεθόδου.</a:t>
            </a:r>
          </a:p>
          <a:p>
            <a:pPr marL="0" indent="0">
              <a:buNone/>
            </a:pPr>
            <a:r>
              <a:rPr lang="el-GR" sz="2800" dirty="0" smtClean="0"/>
              <a:t>Η </a:t>
            </a:r>
            <a:r>
              <a:rPr lang="el-GR" sz="2800" dirty="0"/>
              <a:t>πιστότητα μπορεί να </a:t>
            </a:r>
            <a:r>
              <a:rPr lang="el-GR" sz="2800" dirty="0" err="1"/>
              <a:t>περιγραφεί</a:t>
            </a:r>
            <a:r>
              <a:rPr lang="el-GR" sz="2800" dirty="0"/>
              <a:t> ως η ποσότητα </a:t>
            </a:r>
            <a:r>
              <a:rPr lang="el-GR" sz="2800" dirty="0" smtClean="0"/>
              <a:t>που μετρά </a:t>
            </a:r>
            <a:r>
              <a:rPr lang="el-GR" sz="2800" dirty="0"/>
              <a:t>τη διασπορά (</a:t>
            </a:r>
            <a:r>
              <a:rPr lang="el-GR" sz="2800" dirty="0" err="1"/>
              <a:t>dispersion</a:t>
            </a:r>
            <a:r>
              <a:rPr lang="el-GR" sz="2800" dirty="0"/>
              <a:t>) των </a:t>
            </a:r>
            <a:r>
              <a:rPr lang="el-GR" sz="2800" dirty="0" smtClean="0"/>
              <a:t>αποτελεσμάτων όταν </a:t>
            </a:r>
            <a:r>
              <a:rPr lang="el-GR" sz="2800" dirty="0"/>
              <a:t>η αναλυτική μεθοδολογία επαναλαμβάνεται </a:t>
            </a:r>
            <a:r>
              <a:rPr lang="el-GR" sz="2800" dirty="0" smtClean="0"/>
              <a:t>σε ένα </a:t>
            </a:r>
            <a:r>
              <a:rPr lang="el-GR" sz="2800" dirty="0"/>
              <a:t>δείγμα.</a:t>
            </a:r>
          </a:p>
        </p:txBody>
      </p:sp>
    </p:spTree>
    <p:extLst>
      <p:ext uri="{BB962C8B-B14F-4D97-AF65-F5344CB8AC3E}">
        <p14:creationId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ΠΙΣΤΟΤΗΤΑ (</a:t>
            </a:r>
            <a:r>
              <a:rPr lang="en-US" dirty="0"/>
              <a:t>PRECISION) </a:t>
            </a:r>
            <a:r>
              <a:rPr lang="en-US" dirty="0" smtClean="0"/>
              <a:t>(</a:t>
            </a:r>
            <a:r>
              <a:rPr lang="el-GR" dirty="0" smtClean="0"/>
              <a:t>2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Η διασπορά των αποτελεσμάτων προκαλείται </a:t>
            </a:r>
            <a:r>
              <a:rPr lang="el-GR" sz="2800" dirty="0" smtClean="0"/>
              <a:t>από διάφορες </a:t>
            </a:r>
            <a:r>
              <a:rPr lang="el-GR" sz="2800" dirty="0"/>
              <a:t>τυχαίες πηγές και θα βρίσκεται γύρω </a:t>
            </a:r>
            <a:r>
              <a:rPr lang="el-GR" sz="2800" dirty="0" smtClean="0"/>
              <a:t>από την </a:t>
            </a:r>
            <a:r>
              <a:rPr lang="el-GR" sz="2800" dirty="0"/>
              <a:t>αναμενόμενη τιμή του αποτελέσματος εάν </a:t>
            </a:r>
            <a:r>
              <a:rPr lang="el-GR" sz="2800" dirty="0" smtClean="0"/>
              <a:t>δεν υπάρχει </a:t>
            </a:r>
            <a:r>
              <a:rPr lang="el-GR" sz="2800" dirty="0"/>
              <a:t>συστηματικό </a:t>
            </a:r>
            <a:r>
              <a:rPr lang="el-GR" sz="2800" dirty="0" smtClean="0"/>
              <a:t>σφάλμα.</a:t>
            </a:r>
          </a:p>
          <a:p>
            <a:pPr marL="0" indent="0">
              <a:buNone/>
            </a:pPr>
            <a:r>
              <a:rPr lang="el-GR" sz="2800" dirty="0" smtClean="0"/>
              <a:t>Στην </a:t>
            </a:r>
            <a:r>
              <a:rPr lang="el-GR" sz="2800" dirty="0"/>
              <a:t>ανάλυση θεωρείται ότι η διασπορά είναι </a:t>
            </a:r>
            <a:r>
              <a:rPr lang="el-GR" sz="2800" dirty="0" smtClean="0"/>
              <a:t>τέτοια έτσι</a:t>
            </a:r>
            <a:r>
              <a:rPr lang="el-GR" sz="2800" dirty="0"/>
              <a:t>, ώστε να περιγράφεται ως μια </a:t>
            </a:r>
            <a:r>
              <a:rPr lang="el-GR" sz="2800" dirty="0" smtClean="0"/>
              <a:t>τυχαία κατανομή </a:t>
            </a:r>
            <a:r>
              <a:rPr lang="el-GR" sz="2800" dirty="0"/>
              <a:t>(</a:t>
            </a:r>
            <a:r>
              <a:rPr lang="el-GR" sz="2800" dirty="0" err="1"/>
              <a:t>normal</a:t>
            </a:r>
            <a:r>
              <a:rPr lang="el-GR" sz="2800" dirty="0"/>
              <a:t> </a:t>
            </a:r>
            <a:r>
              <a:rPr lang="el-GR" sz="2800" dirty="0" err="1"/>
              <a:t>distribution</a:t>
            </a:r>
            <a:r>
              <a:rPr lang="el-GR" sz="2800" dirty="0"/>
              <a:t> ή </a:t>
            </a:r>
            <a:r>
              <a:rPr lang="el-GR" sz="2800" dirty="0" err="1"/>
              <a:t>Gaussian</a:t>
            </a:r>
            <a:r>
              <a:rPr lang="el-GR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349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ΠΙΣΤΟΤΗΤΑ (</a:t>
            </a:r>
            <a:r>
              <a:rPr lang="en-US" dirty="0"/>
              <a:t>PRECISION) </a:t>
            </a:r>
            <a:r>
              <a:rPr lang="en-US" dirty="0" smtClean="0"/>
              <a:t>(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Στην πράξη γίνονται περιορισμένες </a:t>
            </a:r>
            <a:r>
              <a:rPr lang="el-GR" sz="2800" dirty="0" smtClean="0"/>
              <a:t>παρατηρήσεις (μετρήσεις</a:t>
            </a:r>
            <a:r>
              <a:rPr lang="el-GR" sz="2800" dirty="0"/>
              <a:t>) και λαμβάνονται ως </a:t>
            </a:r>
            <a:r>
              <a:rPr lang="el-GR" sz="2800" dirty="0" smtClean="0"/>
              <a:t>εκτιμήτριες των:</a:t>
            </a:r>
          </a:p>
          <a:p>
            <a:r>
              <a:rPr lang="el-GR" sz="2800" dirty="0" smtClean="0"/>
              <a:t>μ </a:t>
            </a:r>
            <a:r>
              <a:rPr lang="el-GR" sz="2800" dirty="0"/>
              <a:t>(αληθής τιμή): ο μέσος όρος (</a:t>
            </a:r>
            <a:r>
              <a:rPr lang="el-GR" sz="2800" dirty="0" err="1" smtClean="0"/>
              <a:t>mean</a:t>
            </a:r>
            <a:r>
              <a:rPr lang="el-GR" sz="2800" dirty="0" smtClean="0"/>
              <a:t>) </a:t>
            </a:r>
            <a:r>
              <a:rPr lang="el-GR" sz="2800" dirty="0" err="1" smtClean="0"/>
              <a:t>x</a:t>
            </a:r>
            <a:r>
              <a:rPr lang="el-GR" sz="2800" baseline="-25000" dirty="0" err="1" smtClean="0"/>
              <a:t>mean</a:t>
            </a:r>
            <a:endParaRPr lang="el-GR" sz="2800" baseline="-25000" dirty="0" smtClean="0"/>
          </a:p>
          <a:p>
            <a:r>
              <a:rPr lang="el-GR" sz="2800" dirty="0" smtClean="0"/>
              <a:t>σ </a:t>
            </a:r>
            <a:r>
              <a:rPr lang="el-GR" sz="2800" dirty="0"/>
              <a:t>(τυπική απόκλιση πληθυσμού): η </a:t>
            </a:r>
            <a:r>
              <a:rPr lang="el-GR" sz="2800" dirty="0" smtClean="0"/>
              <a:t>τυπική απόκλιση </a:t>
            </a:r>
            <a:r>
              <a:rPr lang="el-GR" sz="2800" dirty="0"/>
              <a:t>s ή SD</a:t>
            </a:r>
          </a:p>
          <a:p>
            <a:pPr marL="0" indent="0">
              <a:buNone/>
            </a:pPr>
            <a:r>
              <a:rPr lang="el-GR" sz="2800" dirty="0"/>
              <a:t>Συχνά ως εκτιμήτρια της s μπορεί να </a:t>
            </a:r>
            <a:r>
              <a:rPr lang="el-GR" sz="2800" dirty="0" smtClean="0"/>
              <a:t>ληφθεί από </a:t>
            </a:r>
            <a:r>
              <a:rPr lang="el-GR" sz="2800" dirty="0"/>
              <a:t>το εύρος (</a:t>
            </a:r>
            <a:r>
              <a:rPr lang="el-GR" sz="2800" dirty="0" err="1"/>
              <a:t>range</a:t>
            </a:r>
            <a:r>
              <a:rPr lang="el-GR" sz="2800" dirty="0"/>
              <a:t>) των μετρήσεων.</a:t>
            </a:r>
          </a:p>
        </p:txBody>
      </p:sp>
    </p:spTree>
    <p:extLst>
      <p:ext uri="{BB962C8B-B14F-4D97-AF65-F5344CB8AC3E}">
        <p14:creationId xmlns:p14="http://schemas.microsoft.com/office/powerpoint/2010/main" val="111767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ΠΙΣΤΟΤΗΤΑ (</a:t>
            </a:r>
            <a:r>
              <a:rPr lang="en-US" dirty="0"/>
              <a:t>PRECISION) </a:t>
            </a:r>
            <a:r>
              <a:rPr lang="en-US" dirty="0" smtClean="0"/>
              <a:t>(</a:t>
            </a:r>
            <a:r>
              <a:rPr lang="el-GR" dirty="0" smtClean="0"/>
              <a:t>4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dirty="0"/>
              <a:t>Υποσύνολα της πιστότητας:</a:t>
            </a:r>
          </a:p>
          <a:p>
            <a:pPr marL="0" indent="0" algn="ctr">
              <a:buNone/>
            </a:pPr>
            <a:r>
              <a:rPr lang="el-GR" sz="2800" dirty="0"/>
              <a:t>Επαναληψιμότητα (</a:t>
            </a:r>
            <a:r>
              <a:rPr lang="el-GR" sz="2800" dirty="0" err="1"/>
              <a:t>Repeatability</a:t>
            </a:r>
            <a:r>
              <a:rPr lang="el-GR" sz="2800" dirty="0"/>
              <a:t>)</a:t>
            </a:r>
          </a:p>
          <a:p>
            <a:pPr marL="0" indent="0" algn="ctr">
              <a:buNone/>
            </a:pPr>
            <a:r>
              <a:rPr lang="el-GR" sz="2800" dirty="0" err="1"/>
              <a:t>Αναπαραγωγιμότητα</a:t>
            </a:r>
            <a:endParaRPr lang="el-GR" sz="2800" dirty="0"/>
          </a:p>
          <a:p>
            <a:pPr marL="0" indent="0" algn="ctr">
              <a:buNone/>
            </a:pPr>
            <a:r>
              <a:rPr lang="el-GR" sz="2800" dirty="0"/>
              <a:t>(</a:t>
            </a:r>
            <a:r>
              <a:rPr lang="el-GR" sz="2800" dirty="0" err="1"/>
              <a:t>Reproducibility</a:t>
            </a:r>
            <a:r>
              <a:rPr lang="el-GR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96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ΕΠΑΝΑΛΗΨΙΜΟΤΗΤΑ – </a:t>
            </a:r>
            <a:r>
              <a:rPr lang="en-US" sz="3200" dirty="0" smtClean="0"/>
              <a:t>REPEATABILITY</a:t>
            </a:r>
            <a:r>
              <a:rPr lang="el-GR" sz="3200" dirty="0" smtClean="0"/>
              <a:t> ΑΝΑΠΑΡΑΓΩΓΙΜΟΤΗΤΑ – </a:t>
            </a:r>
            <a:r>
              <a:rPr lang="en-US" sz="3200" dirty="0" smtClean="0"/>
              <a:t>REPRODUCIBILITY </a:t>
            </a:r>
            <a:r>
              <a:rPr lang="en-US" sz="3200" dirty="0"/>
              <a:t>(</a:t>
            </a:r>
            <a:r>
              <a:rPr lang="en-US" sz="3200" dirty="0" smtClean="0"/>
              <a:t>1</a:t>
            </a:r>
            <a:r>
              <a:rPr lang="el-GR" sz="3200" dirty="0" smtClean="0"/>
              <a:t>)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/>
              <a:t>Επαναληψιμότητα</a:t>
            </a:r>
            <a:r>
              <a:rPr lang="el-GR" sz="2800" dirty="0"/>
              <a:t>: Το μέτρο της </a:t>
            </a:r>
            <a:r>
              <a:rPr lang="el-GR" sz="2800" dirty="0" smtClean="0"/>
              <a:t>διασποράς των </a:t>
            </a:r>
            <a:r>
              <a:rPr lang="el-GR" sz="2800" dirty="0"/>
              <a:t>αποτελεσμάτων διαδοχικών </a:t>
            </a:r>
            <a:r>
              <a:rPr lang="el-GR" sz="2800" dirty="0" smtClean="0"/>
              <a:t>ελέγχων στο </a:t>
            </a:r>
            <a:r>
              <a:rPr lang="el-GR" sz="2800" dirty="0"/>
              <a:t>ίδιο δείγμα, που εκτελούνται </a:t>
            </a:r>
            <a:r>
              <a:rPr lang="el-GR" sz="2800" dirty="0" smtClean="0"/>
              <a:t>κάτω από </a:t>
            </a:r>
            <a:r>
              <a:rPr lang="el-GR" sz="2800" dirty="0"/>
              <a:t>τις ίδιες συνθήκες, δηλ. ίδια </a:t>
            </a:r>
            <a:r>
              <a:rPr lang="el-GR" sz="2800" dirty="0" smtClean="0"/>
              <a:t>μέθοδος ελέγχου</a:t>
            </a:r>
            <a:r>
              <a:rPr lang="el-GR" sz="2800" dirty="0"/>
              <a:t>, ίδιος αναλυτής, ίδια </a:t>
            </a:r>
            <a:r>
              <a:rPr lang="el-GR" sz="2800" dirty="0" smtClean="0"/>
              <a:t>συσκευή, ίδιο </a:t>
            </a:r>
            <a:r>
              <a:rPr lang="el-GR" sz="2800" dirty="0"/>
              <a:t>εργαστήριο και βραχύ </a:t>
            </a:r>
            <a:r>
              <a:rPr lang="el-GR" sz="2800" dirty="0" smtClean="0"/>
              <a:t>χρονικό διάστημα</a:t>
            </a:r>
            <a:r>
              <a:rPr lang="el-G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2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ΑΚΡΙΒΕΙΑ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dirty="0"/>
              <a:t>ACCURACY) (1)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sz="2200" dirty="0"/>
              <a:t>Αναφέρεται στη διαφορά (σφάλμα, </a:t>
            </a:r>
            <a:r>
              <a:rPr lang="el-GR" sz="2200" dirty="0" err="1"/>
              <a:t>error</a:t>
            </a:r>
            <a:r>
              <a:rPr lang="el-GR" sz="2200" dirty="0"/>
              <a:t> ή </a:t>
            </a:r>
            <a:r>
              <a:rPr lang="el-GR" sz="2200" dirty="0" err="1"/>
              <a:t>bias</a:t>
            </a:r>
            <a:r>
              <a:rPr lang="el-GR" sz="2200" dirty="0"/>
              <a:t>) </a:t>
            </a:r>
            <a:r>
              <a:rPr lang="el-GR" sz="2200" dirty="0" smtClean="0"/>
              <a:t>μεταξύ</a:t>
            </a:r>
            <a:r>
              <a:rPr lang="en-US" sz="2200" dirty="0" smtClean="0"/>
              <a:t> </a:t>
            </a:r>
            <a:r>
              <a:rPr lang="el-GR" sz="2200" dirty="0" smtClean="0"/>
              <a:t>του </a:t>
            </a:r>
            <a:r>
              <a:rPr lang="el-GR" sz="2200" dirty="0"/>
              <a:t>μέσου όρου (</a:t>
            </a:r>
            <a:r>
              <a:rPr lang="el-GR" sz="2200" dirty="0" err="1"/>
              <a:t>mean</a:t>
            </a:r>
            <a:r>
              <a:rPr lang="el-GR" sz="2200" dirty="0"/>
              <a:t>) </a:t>
            </a:r>
            <a:r>
              <a:rPr lang="el-GR" sz="2200" dirty="0" err="1"/>
              <a:t>x</a:t>
            </a:r>
            <a:r>
              <a:rPr lang="el-GR" sz="2200" baseline="-25000" dirty="0" err="1"/>
              <a:t>mean</a:t>
            </a:r>
            <a:r>
              <a:rPr lang="el-GR" sz="2200" dirty="0"/>
              <a:t>, μιας σειράς μετρήσεων </a:t>
            </a:r>
            <a:r>
              <a:rPr lang="el-GR" sz="2200" dirty="0" smtClean="0"/>
              <a:t>και της</a:t>
            </a:r>
            <a:r>
              <a:rPr lang="en-US" sz="2200" dirty="0" smtClean="0"/>
              <a:t> </a:t>
            </a:r>
            <a:r>
              <a:rPr lang="el-GR" sz="2200" dirty="0" smtClean="0"/>
              <a:t>τιμής</a:t>
            </a:r>
            <a:r>
              <a:rPr lang="en-US" sz="2200" dirty="0" smtClean="0"/>
              <a:t> </a:t>
            </a:r>
            <a:r>
              <a:rPr lang="el-GR" sz="2200" dirty="0" smtClean="0"/>
              <a:t>μ</a:t>
            </a:r>
            <a:r>
              <a:rPr lang="el-GR" sz="2200" dirty="0"/>
              <a:t>, η </a:t>
            </a:r>
            <a:r>
              <a:rPr lang="el-GR" sz="2200" dirty="0" smtClean="0"/>
              <a:t>οποία</a:t>
            </a:r>
            <a:r>
              <a:rPr lang="en-US" sz="2200" dirty="0" smtClean="0"/>
              <a:t> </a:t>
            </a:r>
            <a:r>
              <a:rPr lang="el-GR" sz="2200" dirty="0" smtClean="0"/>
              <a:t>γίνεται </a:t>
            </a:r>
            <a:r>
              <a:rPr lang="el-GR" sz="2200" dirty="0"/>
              <a:t>αποδεκτή </a:t>
            </a:r>
            <a:r>
              <a:rPr lang="el-GR" sz="2200" dirty="0" smtClean="0"/>
              <a:t>ως</a:t>
            </a:r>
            <a:r>
              <a:rPr lang="en-US" sz="2200" dirty="0" smtClean="0"/>
              <a:t> </a:t>
            </a:r>
            <a:r>
              <a:rPr lang="el-GR" sz="2200" dirty="0" smtClean="0"/>
              <a:t>η </a:t>
            </a:r>
            <a:r>
              <a:rPr lang="el-GR" sz="2200" dirty="0"/>
              <a:t>αληθής </a:t>
            </a:r>
            <a:r>
              <a:rPr lang="el-GR" sz="2200" dirty="0" smtClean="0"/>
              <a:t>(</a:t>
            </a:r>
            <a:r>
              <a:rPr lang="el-GR" sz="2200" dirty="0" err="1"/>
              <a:t>true</a:t>
            </a:r>
            <a:r>
              <a:rPr lang="el-GR" sz="2200" dirty="0"/>
              <a:t>) ή ορθή (</a:t>
            </a:r>
            <a:r>
              <a:rPr lang="el-GR" sz="2200" dirty="0" err="1"/>
              <a:t>correct</a:t>
            </a:r>
            <a:r>
              <a:rPr lang="el-GR" sz="2200" dirty="0"/>
              <a:t>) τιμή της </a:t>
            </a:r>
            <a:r>
              <a:rPr lang="el-GR" sz="2200" dirty="0" smtClean="0"/>
              <a:t>μετρούμενης</a:t>
            </a:r>
            <a:r>
              <a:rPr lang="en-US" sz="2200" dirty="0" smtClean="0"/>
              <a:t> </a:t>
            </a:r>
            <a:r>
              <a:rPr lang="el-GR" sz="2200" dirty="0" smtClean="0"/>
              <a:t>ποσότητας</a:t>
            </a:r>
            <a:r>
              <a:rPr lang="el-GR" sz="2200" dirty="0"/>
              <a:t>. </a:t>
            </a:r>
            <a:endParaRPr lang="en-US" sz="22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l-GR" sz="2200" dirty="0" smtClean="0"/>
              <a:t>Χρησιμοποιείται επίσης</a:t>
            </a:r>
            <a:r>
              <a:rPr lang="en-US" sz="2200" dirty="0" smtClean="0"/>
              <a:t> </a:t>
            </a:r>
            <a:r>
              <a:rPr lang="el-GR" sz="2200" dirty="0" smtClean="0"/>
              <a:t>για</a:t>
            </a:r>
            <a:r>
              <a:rPr lang="en-US" sz="2200" dirty="0" smtClean="0"/>
              <a:t> </a:t>
            </a:r>
            <a:r>
              <a:rPr lang="el-GR" sz="2200" dirty="0" smtClean="0"/>
              <a:t>τη </a:t>
            </a:r>
            <a:r>
              <a:rPr lang="el-GR" sz="2200" dirty="0"/>
              <a:t>διαφορά μεταξύ </a:t>
            </a:r>
            <a:r>
              <a:rPr lang="el-GR" sz="2200" dirty="0" smtClean="0"/>
              <a:t>μιας</a:t>
            </a:r>
            <a:r>
              <a:rPr lang="en-US" sz="2200" dirty="0" smtClean="0"/>
              <a:t> </a:t>
            </a:r>
            <a:r>
              <a:rPr lang="el-GR" sz="2200" dirty="0" smtClean="0"/>
              <a:t>τιμής x</a:t>
            </a:r>
            <a:r>
              <a:rPr lang="en-US" sz="2200" baseline="-25000" dirty="0" err="1" smtClean="0"/>
              <a:t>i</a:t>
            </a:r>
            <a:r>
              <a:rPr lang="en-US" sz="2200" dirty="0" smtClean="0"/>
              <a:t> </a:t>
            </a:r>
            <a:r>
              <a:rPr lang="el-GR" sz="2200" dirty="0" smtClean="0"/>
              <a:t>και της</a:t>
            </a:r>
            <a:r>
              <a:rPr lang="en-US" sz="2200" dirty="0" smtClean="0"/>
              <a:t> </a:t>
            </a:r>
            <a:r>
              <a:rPr lang="el-GR" sz="2200" dirty="0" smtClean="0"/>
              <a:t>μ.</a:t>
            </a:r>
            <a:endParaRPr lang="en-US" sz="22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l-GR" sz="2200" dirty="0" smtClean="0"/>
              <a:t>Η </a:t>
            </a:r>
            <a:r>
              <a:rPr lang="el-GR" sz="2200" dirty="0"/>
              <a:t>απόλυτη </a:t>
            </a:r>
            <a:r>
              <a:rPr lang="el-GR" sz="2200" dirty="0" smtClean="0"/>
              <a:t>ακρίβεια</a:t>
            </a:r>
            <a:r>
              <a:rPr lang="en-US" sz="2200" dirty="0" smtClean="0"/>
              <a:t> </a:t>
            </a:r>
            <a:r>
              <a:rPr lang="el-GR" sz="2200" dirty="0" smtClean="0"/>
              <a:t>του </a:t>
            </a:r>
            <a:r>
              <a:rPr lang="el-GR" sz="2200" dirty="0"/>
              <a:t>μέσου όρου δίνεται </a:t>
            </a:r>
            <a:r>
              <a:rPr lang="el-GR" sz="2200" dirty="0" smtClean="0"/>
              <a:t>από</a:t>
            </a:r>
            <a:r>
              <a:rPr lang="en-US" sz="2200" dirty="0" smtClean="0"/>
              <a:t> </a:t>
            </a:r>
            <a:r>
              <a:rPr lang="el-GR" sz="2200" dirty="0" smtClean="0"/>
              <a:t>τη διαφορά</a:t>
            </a:r>
            <a:endParaRPr lang="en-US" sz="22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l-GR" sz="2200" dirty="0" smtClean="0"/>
              <a:t>                                  </a:t>
            </a:r>
            <a:r>
              <a:rPr lang="el-GR" sz="2200" dirty="0"/>
              <a:t>X</a:t>
            </a:r>
            <a:r>
              <a:rPr lang="el-GR" sz="2200" baseline="-25000" dirty="0"/>
              <a:t>mean</a:t>
            </a:r>
            <a:r>
              <a:rPr lang="el-GR" sz="2200" dirty="0"/>
              <a:t> – μ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2200" dirty="0"/>
              <a:t> Και </a:t>
            </a:r>
            <a:r>
              <a:rPr lang="el-GR" sz="2200" dirty="0" smtClean="0"/>
              <a:t>μιας</a:t>
            </a:r>
            <a:r>
              <a:rPr lang="en-US" sz="2200" dirty="0" smtClean="0"/>
              <a:t> </a:t>
            </a:r>
            <a:r>
              <a:rPr lang="el-GR" sz="2200" dirty="0" smtClean="0"/>
              <a:t>ιδιαίτερης</a:t>
            </a:r>
            <a:r>
              <a:rPr lang="en-US" sz="2200" dirty="0" smtClean="0"/>
              <a:t> </a:t>
            </a:r>
            <a:r>
              <a:rPr lang="el-GR" sz="2200" dirty="0" smtClean="0"/>
              <a:t>τιμής από τη διαφορά</a:t>
            </a:r>
            <a:endParaRPr lang="el-GR" sz="2200" dirty="0"/>
          </a:p>
          <a:p>
            <a:pPr marL="0" indent="0">
              <a:spcBef>
                <a:spcPts val="600"/>
              </a:spcBef>
              <a:buNone/>
            </a:pPr>
            <a:r>
              <a:rPr lang="el-GR" sz="2200" dirty="0"/>
              <a:t>                                    </a:t>
            </a:r>
            <a:r>
              <a:rPr lang="el-GR" sz="2200" dirty="0" smtClean="0"/>
              <a:t>X</a:t>
            </a:r>
            <a:r>
              <a:rPr lang="en-US" sz="2200" baseline="-25000" dirty="0" err="1" smtClean="0"/>
              <a:t>i</a:t>
            </a:r>
            <a:r>
              <a:rPr lang="el-GR" sz="2200" dirty="0" smtClean="0"/>
              <a:t>  </a:t>
            </a:r>
            <a:r>
              <a:rPr lang="el-GR" sz="2200" dirty="0"/>
              <a:t>– μ </a:t>
            </a:r>
            <a:endParaRPr lang="en-US" sz="22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l-GR" sz="2200" dirty="0" smtClean="0"/>
              <a:t>Η </a:t>
            </a:r>
            <a:r>
              <a:rPr lang="el-GR" sz="2200" dirty="0"/>
              <a:t>ακρίβεια σχετίζεται </a:t>
            </a:r>
            <a:r>
              <a:rPr lang="el-GR" sz="2200" dirty="0" smtClean="0"/>
              <a:t>με</a:t>
            </a:r>
            <a:r>
              <a:rPr lang="en-US" sz="2200" dirty="0" smtClean="0"/>
              <a:t> </a:t>
            </a:r>
            <a:r>
              <a:rPr lang="el-GR" sz="2200" dirty="0" smtClean="0"/>
              <a:t>τη </a:t>
            </a:r>
            <a:r>
              <a:rPr lang="el-GR" sz="2200" dirty="0"/>
              <a:t>συμφωνία μεταξύ </a:t>
            </a:r>
            <a:r>
              <a:rPr lang="el-GR" sz="2200" dirty="0" smtClean="0"/>
              <a:t>της</a:t>
            </a:r>
            <a:r>
              <a:rPr lang="en-US" sz="2200" dirty="0" smtClean="0"/>
              <a:t> </a:t>
            </a:r>
            <a:r>
              <a:rPr lang="el-GR" sz="2200" dirty="0" smtClean="0"/>
              <a:t>μετρούμενης συγκεντρώσεως</a:t>
            </a:r>
            <a:r>
              <a:rPr lang="en-US" sz="2200" dirty="0" smtClean="0"/>
              <a:t> </a:t>
            </a:r>
            <a:r>
              <a:rPr lang="el-GR" sz="2200" dirty="0" smtClean="0"/>
              <a:t>και </a:t>
            </a:r>
            <a:r>
              <a:rPr lang="el-GR" sz="2200" dirty="0"/>
              <a:t>της «</a:t>
            </a:r>
            <a:r>
              <a:rPr lang="el-GR" sz="2200" dirty="0" smtClean="0"/>
              <a:t>αληθούς</a:t>
            </a:r>
            <a:r>
              <a:rPr lang="en-US" sz="2200" dirty="0" smtClean="0"/>
              <a:t> </a:t>
            </a:r>
            <a:r>
              <a:rPr lang="el-GR" sz="2200" dirty="0" smtClean="0"/>
              <a:t>τιμής</a:t>
            </a:r>
            <a:r>
              <a:rPr lang="el-GR" sz="2200" dirty="0"/>
              <a:t>» (</a:t>
            </a:r>
            <a:r>
              <a:rPr lang="el-GR" sz="2200" dirty="0" err="1" smtClean="0"/>
              <a:t>true</a:t>
            </a:r>
            <a:r>
              <a:rPr lang="en-US" sz="2200" dirty="0" smtClean="0"/>
              <a:t> v</a:t>
            </a:r>
            <a:r>
              <a:rPr lang="el-GR" sz="2200" dirty="0" err="1" smtClean="0"/>
              <a:t>alue</a:t>
            </a:r>
            <a:r>
              <a:rPr lang="el-GR" sz="22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ΕΠΑΝΑΛΗΨΙΜΟΤΗΤΑ – </a:t>
            </a:r>
            <a:r>
              <a:rPr lang="en-US" sz="3200" dirty="0"/>
              <a:t>REPEATABILITY</a:t>
            </a:r>
            <a:r>
              <a:rPr lang="el-GR" sz="3200" dirty="0"/>
              <a:t> ΑΝΑΠΑΡΑΓΩΓΙΜΟΤΗΤΑ – </a:t>
            </a:r>
            <a:r>
              <a:rPr lang="en-US" sz="3200" dirty="0"/>
              <a:t>REPRODUCIBILITY </a:t>
            </a:r>
            <a:r>
              <a:rPr lang="en-US" sz="3200" dirty="0" smtClean="0"/>
              <a:t>(</a:t>
            </a:r>
            <a:r>
              <a:rPr lang="el-GR" sz="3200" dirty="0" smtClean="0"/>
              <a:t>2)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800" b="1" dirty="0" err="1"/>
              <a:t>Αναπαραγωγιμότητα</a:t>
            </a:r>
            <a:r>
              <a:rPr lang="el-GR" sz="2800" dirty="0"/>
              <a:t>: Το μέτρο της διασποράς μεταξύ </a:t>
            </a:r>
            <a:r>
              <a:rPr lang="el-GR" sz="2800" dirty="0" smtClean="0"/>
              <a:t>των αποτελεσμάτων </a:t>
            </a:r>
            <a:r>
              <a:rPr lang="el-GR" sz="2800" dirty="0"/>
              <a:t>που </a:t>
            </a:r>
            <a:r>
              <a:rPr lang="el-GR" sz="2800" dirty="0" smtClean="0"/>
              <a:t>λαμβάνονται </a:t>
            </a:r>
            <a:r>
              <a:rPr lang="el-GR" sz="2800" dirty="0"/>
              <a:t>με την ίδια μέθοδο </a:t>
            </a:r>
            <a:r>
              <a:rPr lang="el-GR" sz="2800" dirty="0" smtClean="0"/>
              <a:t>στο ίδιο </a:t>
            </a:r>
            <a:r>
              <a:rPr lang="el-GR" sz="2800" dirty="0"/>
              <a:t>δείγμα, κάτω από διαφορετικές συνθήκες, δηλ. </a:t>
            </a:r>
            <a:r>
              <a:rPr lang="el-GR" sz="2800" dirty="0" smtClean="0"/>
              <a:t>διαφορετικός </a:t>
            </a:r>
            <a:r>
              <a:rPr lang="el-GR" sz="2800" dirty="0"/>
              <a:t>αναλυτής, διαφορετικές συσκευές, </a:t>
            </a:r>
            <a:r>
              <a:rPr lang="el-GR" sz="2800" dirty="0" smtClean="0"/>
              <a:t>διαφορετικές </a:t>
            </a:r>
            <a:r>
              <a:rPr lang="el-GR" sz="2800" dirty="0"/>
              <a:t>παρτίδες αντιδραστηρίων, </a:t>
            </a:r>
            <a:r>
              <a:rPr lang="el-GR" sz="2800" dirty="0" smtClean="0"/>
              <a:t>διαφορετικούς χρόνους.</a:t>
            </a:r>
          </a:p>
          <a:p>
            <a:r>
              <a:rPr lang="el-GR" sz="2800" b="1" dirty="0" smtClean="0"/>
              <a:t>Ενδοεργαστηριακή </a:t>
            </a:r>
            <a:r>
              <a:rPr lang="el-GR" sz="2800" b="1" dirty="0" err="1"/>
              <a:t>αναπαραγωγιμότητα</a:t>
            </a:r>
            <a:r>
              <a:rPr lang="el-GR" sz="2800" b="1" dirty="0"/>
              <a:t> </a:t>
            </a:r>
            <a:r>
              <a:rPr lang="el-GR" sz="2800" dirty="0"/>
              <a:t>(στο </a:t>
            </a:r>
            <a:r>
              <a:rPr lang="el-GR" sz="2800" dirty="0" smtClean="0"/>
              <a:t>ίδιο εργαστήριο) [</a:t>
            </a:r>
            <a:r>
              <a:rPr lang="el-GR" sz="2800" dirty="0"/>
              <a:t>στις Φαρμακοποιίες αναφέρεται και </a:t>
            </a:r>
            <a:r>
              <a:rPr lang="el-GR" sz="2800" dirty="0" smtClean="0"/>
              <a:t>ως </a:t>
            </a:r>
            <a:r>
              <a:rPr lang="el-GR" sz="2800" b="1" dirty="0" err="1" smtClean="0"/>
              <a:t>IntermediatePrecision</a:t>
            </a:r>
            <a:r>
              <a:rPr lang="el-GR" sz="2800" b="1" dirty="0"/>
              <a:t>– Ενδιάμεση </a:t>
            </a:r>
            <a:r>
              <a:rPr lang="el-GR" sz="2800" b="1" dirty="0" smtClean="0"/>
              <a:t>Πιστότητα</a:t>
            </a:r>
            <a:r>
              <a:rPr lang="el-GR" sz="2800" dirty="0" smtClean="0"/>
              <a:t>]</a:t>
            </a:r>
          </a:p>
          <a:p>
            <a:r>
              <a:rPr lang="el-GR" sz="2800" b="1" dirty="0" err="1" smtClean="0"/>
              <a:t>Διεργαστηριακή</a:t>
            </a:r>
            <a:r>
              <a:rPr lang="el-GR" sz="2800" b="1" dirty="0" smtClean="0"/>
              <a:t> </a:t>
            </a:r>
            <a:r>
              <a:rPr lang="el-GR" sz="2800" b="1" dirty="0" err="1"/>
              <a:t>αναπαραγωγιμότητα</a:t>
            </a:r>
            <a:r>
              <a:rPr lang="el-GR" sz="2800" b="1" dirty="0"/>
              <a:t> </a:t>
            </a:r>
            <a:r>
              <a:rPr lang="el-GR" sz="2800" dirty="0"/>
              <a:t>(σε </a:t>
            </a:r>
            <a:r>
              <a:rPr lang="el-GR" sz="2800" dirty="0" smtClean="0"/>
              <a:t>διαφορετικά εργαστήρια</a:t>
            </a:r>
            <a:r>
              <a:rPr lang="el-GR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6768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ΕΠΑΝΑΛΗΨΙΜΟΤΗΤΑ – </a:t>
            </a:r>
            <a:r>
              <a:rPr lang="en-US" sz="3200" dirty="0"/>
              <a:t>REPEATABILITY</a:t>
            </a:r>
            <a:r>
              <a:rPr lang="el-GR" sz="3200" dirty="0"/>
              <a:t> ΑΝΑΠΑΡΑΓΩΓΙΜΟΤΗΤΑ – </a:t>
            </a:r>
            <a:r>
              <a:rPr lang="en-US" sz="3200" dirty="0"/>
              <a:t>REPRODUCIBILITY </a:t>
            </a:r>
            <a:r>
              <a:rPr lang="en-US" sz="3200" dirty="0" smtClean="0"/>
              <a:t>(</a:t>
            </a:r>
            <a:r>
              <a:rPr lang="el-GR" sz="3200" dirty="0" smtClean="0"/>
              <a:t>3)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8693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sz="35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ΑΛΛΟΙ </a:t>
            </a:r>
            <a:r>
              <a:rPr lang="el-GR" sz="35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ΟΡΟΙ</a:t>
            </a:r>
          </a:p>
          <a:p>
            <a:pPr marL="0" indent="0">
              <a:buNone/>
            </a:pPr>
            <a:r>
              <a:rPr lang="el-GR" b="1" dirty="0" err="1" smtClean="0">
                <a:ea typeface="+mj-ea"/>
                <a:cs typeface="+mj-cs"/>
              </a:rPr>
              <a:t>Within</a:t>
            </a:r>
            <a:r>
              <a:rPr lang="el-GR" b="1" dirty="0" smtClean="0">
                <a:ea typeface="+mj-ea"/>
                <a:cs typeface="+mj-cs"/>
              </a:rPr>
              <a:t> </a:t>
            </a:r>
            <a:r>
              <a:rPr lang="el-GR" b="1" dirty="0" err="1" smtClean="0">
                <a:ea typeface="+mj-ea"/>
                <a:cs typeface="+mj-cs"/>
              </a:rPr>
              <a:t>run</a:t>
            </a:r>
            <a:r>
              <a:rPr lang="el-GR" b="1" dirty="0" smtClean="0">
                <a:ea typeface="+mj-ea"/>
                <a:cs typeface="+mj-cs"/>
              </a:rPr>
              <a:t> </a:t>
            </a:r>
            <a:r>
              <a:rPr lang="el-GR" b="1" dirty="0" err="1">
                <a:ea typeface="+mj-ea"/>
                <a:cs typeface="+mj-cs"/>
              </a:rPr>
              <a:t>precision</a:t>
            </a:r>
            <a:r>
              <a:rPr lang="el-GR" dirty="0">
                <a:ea typeface="+mj-ea"/>
                <a:cs typeface="+mj-cs"/>
              </a:rPr>
              <a:t>: Εντός </a:t>
            </a:r>
            <a:r>
              <a:rPr lang="el-GR" dirty="0" smtClean="0">
                <a:ea typeface="+mj-ea"/>
                <a:cs typeface="+mj-cs"/>
              </a:rPr>
              <a:t>προσδιορισμού επαναληψιμότητα</a:t>
            </a:r>
            <a:r>
              <a:rPr lang="el-GR" dirty="0">
                <a:ea typeface="+mj-ea"/>
                <a:cs typeface="+mj-cs"/>
              </a:rPr>
              <a:t>: αναφέρεται </a:t>
            </a:r>
            <a:r>
              <a:rPr lang="el-GR" dirty="0" smtClean="0">
                <a:ea typeface="+mj-ea"/>
                <a:cs typeface="+mj-cs"/>
              </a:rPr>
              <a:t>στην επαναληψιμότητα </a:t>
            </a:r>
            <a:r>
              <a:rPr lang="el-GR" dirty="0">
                <a:ea typeface="+mj-ea"/>
                <a:cs typeface="+mj-cs"/>
              </a:rPr>
              <a:t>σειράς μετρήσεων </a:t>
            </a:r>
            <a:r>
              <a:rPr lang="el-GR" dirty="0" smtClean="0">
                <a:ea typeface="+mj-ea"/>
                <a:cs typeface="+mj-cs"/>
              </a:rPr>
              <a:t>του ιδίου </a:t>
            </a:r>
            <a:r>
              <a:rPr lang="el-GR" dirty="0">
                <a:ea typeface="+mj-ea"/>
                <a:cs typeface="+mj-cs"/>
              </a:rPr>
              <a:t>διαλύματος εργασίας ενός </a:t>
            </a:r>
            <a:r>
              <a:rPr lang="el-GR" dirty="0" smtClean="0">
                <a:ea typeface="+mj-ea"/>
                <a:cs typeface="+mj-cs"/>
              </a:rPr>
              <a:t>δείγματος (επομένως </a:t>
            </a:r>
            <a:r>
              <a:rPr lang="el-GR" dirty="0">
                <a:ea typeface="+mj-ea"/>
                <a:cs typeface="+mj-cs"/>
              </a:rPr>
              <a:t>είναι μέτρο της διασποράς </a:t>
            </a:r>
            <a:r>
              <a:rPr lang="el-GR" dirty="0" smtClean="0">
                <a:ea typeface="+mj-ea"/>
                <a:cs typeface="+mj-cs"/>
              </a:rPr>
              <a:t>των αποτελεσμάτων </a:t>
            </a:r>
            <a:r>
              <a:rPr lang="el-GR" dirty="0">
                <a:ea typeface="+mj-ea"/>
                <a:cs typeface="+mj-cs"/>
              </a:rPr>
              <a:t>του σταδίου της </a:t>
            </a:r>
            <a:r>
              <a:rPr lang="el-GR" dirty="0" smtClean="0">
                <a:ea typeface="+mj-ea"/>
                <a:cs typeface="+mj-cs"/>
              </a:rPr>
              <a:t>μέτρησης της </a:t>
            </a:r>
            <a:r>
              <a:rPr lang="el-GR" dirty="0">
                <a:ea typeface="+mj-ea"/>
                <a:cs typeface="+mj-cs"/>
              </a:rPr>
              <a:t>αναλυτικής παραμέτρου). </a:t>
            </a:r>
          </a:p>
          <a:p>
            <a:pPr marL="0" indent="0">
              <a:buNone/>
            </a:pPr>
            <a:r>
              <a:rPr lang="el-GR" dirty="0">
                <a:ea typeface="+mj-ea"/>
                <a:cs typeface="+mj-cs"/>
              </a:rPr>
              <a:t>Αναφέρεται και ως </a:t>
            </a:r>
            <a:r>
              <a:rPr lang="el-GR" u="sng" dirty="0">
                <a:ea typeface="+mj-ea"/>
                <a:cs typeface="+mj-cs"/>
              </a:rPr>
              <a:t>Επαναληψιμότητα</a:t>
            </a:r>
          </a:p>
          <a:p>
            <a:pPr marL="0" indent="0">
              <a:buNone/>
            </a:pPr>
            <a:r>
              <a:rPr lang="el-GR" u="sng" dirty="0">
                <a:ea typeface="+mj-ea"/>
                <a:cs typeface="+mj-cs"/>
              </a:rPr>
              <a:t>Συστήματος (</a:t>
            </a:r>
            <a:r>
              <a:rPr lang="el-GR" u="sng" dirty="0" err="1">
                <a:ea typeface="+mj-ea"/>
                <a:cs typeface="+mj-cs"/>
              </a:rPr>
              <a:t>System</a:t>
            </a:r>
            <a:r>
              <a:rPr lang="el-GR" u="sng" dirty="0">
                <a:ea typeface="+mj-ea"/>
                <a:cs typeface="+mj-cs"/>
              </a:rPr>
              <a:t> </a:t>
            </a:r>
            <a:r>
              <a:rPr lang="el-GR" u="sng" dirty="0" err="1">
                <a:ea typeface="+mj-ea"/>
                <a:cs typeface="+mj-cs"/>
              </a:rPr>
              <a:t>Precision</a:t>
            </a:r>
            <a:r>
              <a:rPr lang="el-GR" u="sng" dirty="0">
                <a:ea typeface="+mj-ea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56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ΕΠΑΝΑΛΗΨΙΜΟΤΗΤΑ – </a:t>
            </a:r>
            <a:r>
              <a:rPr lang="en-US" sz="3200" dirty="0"/>
              <a:t>REPEATABILITY</a:t>
            </a:r>
            <a:r>
              <a:rPr lang="el-GR" sz="3200" dirty="0"/>
              <a:t> ΑΝΑΠΑΡΑΓΩΓΙΜΟΤΗΤΑ – </a:t>
            </a:r>
            <a:r>
              <a:rPr lang="en-US" sz="3200" dirty="0"/>
              <a:t>REPRODUCIBILITY </a:t>
            </a:r>
            <a:r>
              <a:rPr lang="en-US" sz="3200" dirty="0" smtClean="0"/>
              <a:t>(</a:t>
            </a:r>
            <a:r>
              <a:rPr lang="el-GR" sz="3200" dirty="0"/>
              <a:t>4</a:t>
            </a:r>
            <a:r>
              <a:rPr lang="el-GR" sz="3200" dirty="0" smtClean="0"/>
              <a:t>)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8693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l-GR" sz="41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ΑΛΛΟΙ </a:t>
            </a:r>
            <a:r>
              <a:rPr lang="el-GR" sz="41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ΟΡΟΙ</a:t>
            </a:r>
          </a:p>
          <a:p>
            <a:pPr marL="0" indent="0">
              <a:buNone/>
            </a:pPr>
            <a:r>
              <a:rPr lang="el-GR" b="1" dirty="0" err="1">
                <a:ea typeface="+mj-ea"/>
                <a:cs typeface="+mj-cs"/>
              </a:rPr>
              <a:t>Between</a:t>
            </a:r>
            <a:r>
              <a:rPr lang="el-GR" b="1" dirty="0">
                <a:ea typeface="+mj-ea"/>
                <a:cs typeface="+mj-cs"/>
              </a:rPr>
              <a:t> </a:t>
            </a:r>
            <a:r>
              <a:rPr lang="el-GR" b="1" dirty="0" err="1">
                <a:ea typeface="+mj-ea"/>
                <a:cs typeface="+mj-cs"/>
              </a:rPr>
              <a:t>run</a:t>
            </a:r>
            <a:r>
              <a:rPr lang="el-GR" b="1" dirty="0">
                <a:ea typeface="+mj-ea"/>
                <a:cs typeface="+mj-cs"/>
              </a:rPr>
              <a:t>  </a:t>
            </a:r>
            <a:r>
              <a:rPr lang="el-GR" b="1" dirty="0" err="1">
                <a:ea typeface="+mj-ea"/>
                <a:cs typeface="+mj-cs"/>
              </a:rPr>
              <a:t>precision</a:t>
            </a:r>
            <a:r>
              <a:rPr lang="el-GR" dirty="0">
                <a:ea typeface="+mj-ea"/>
                <a:cs typeface="+mj-cs"/>
              </a:rPr>
              <a:t>: </a:t>
            </a:r>
            <a:r>
              <a:rPr lang="el-GR" u="sng" dirty="0">
                <a:ea typeface="+mj-ea"/>
                <a:cs typeface="+mj-cs"/>
              </a:rPr>
              <a:t>Μεταξύ </a:t>
            </a:r>
            <a:r>
              <a:rPr lang="el-GR" u="sng" dirty="0" smtClean="0">
                <a:ea typeface="+mj-ea"/>
                <a:cs typeface="+mj-cs"/>
              </a:rPr>
              <a:t>προσδιορισμών επαναληψιμότητα</a:t>
            </a:r>
            <a:r>
              <a:rPr lang="el-GR" dirty="0">
                <a:ea typeface="+mj-ea"/>
                <a:cs typeface="+mj-cs"/>
              </a:rPr>
              <a:t>: αναφέρεται σε </a:t>
            </a:r>
            <a:r>
              <a:rPr lang="el-GR" dirty="0" smtClean="0">
                <a:ea typeface="+mj-ea"/>
                <a:cs typeface="+mj-cs"/>
              </a:rPr>
              <a:t>σειρά προσδιορισμών </a:t>
            </a:r>
            <a:r>
              <a:rPr lang="el-GR" dirty="0">
                <a:ea typeface="+mj-ea"/>
                <a:cs typeface="+mj-cs"/>
              </a:rPr>
              <a:t>διαφορετικών τμημάτων του </a:t>
            </a:r>
            <a:r>
              <a:rPr lang="el-GR" dirty="0" smtClean="0">
                <a:ea typeface="+mj-ea"/>
                <a:cs typeface="+mj-cs"/>
              </a:rPr>
              <a:t>ιδίου δείγματος </a:t>
            </a:r>
            <a:r>
              <a:rPr lang="el-GR" dirty="0">
                <a:ea typeface="+mj-ea"/>
                <a:cs typeface="+mj-cs"/>
              </a:rPr>
              <a:t>στα οποία εφαρμόζονται όλα τα </a:t>
            </a:r>
            <a:r>
              <a:rPr lang="el-GR" dirty="0" smtClean="0">
                <a:ea typeface="+mj-ea"/>
                <a:cs typeface="+mj-cs"/>
              </a:rPr>
              <a:t>στάδια της </a:t>
            </a:r>
            <a:r>
              <a:rPr lang="el-GR" dirty="0">
                <a:ea typeface="+mj-ea"/>
                <a:cs typeface="+mj-cs"/>
              </a:rPr>
              <a:t>αναλυτικής </a:t>
            </a:r>
            <a:r>
              <a:rPr lang="el-GR" dirty="0" smtClean="0">
                <a:ea typeface="+mj-ea"/>
                <a:cs typeface="+mj-cs"/>
              </a:rPr>
              <a:t>μεθόδου.</a:t>
            </a:r>
          </a:p>
          <a:p>
            <a:pPr marL="0" indent="0">
              <a:buNone/>
            </a:pPr>
            <a:r>
              <a:rPr lang="el-GR" dirty="0" smtClean="0">
                <a:ea typeface="+mj-ea"/>
                <a:cs typeface="+mj-cs"/>
              </a:rPr>
              <a:t>Για </a:t>
            </a:r>
            <a:r>
              <a:rPr lang="el-GR" dirty="0">
                <a:ea typeface="+mj-ea"/>
                <a:cs typeface="+mj-cs"/>
              </a:rPr>
              <a:t>μεθόδους ρουτίνας που εκτελούνται σε </a:t>
            </a:r>
            <a:r>
              <a:rPr lang="el-GR" dirty="0" smtClean="0">
                <a:ea typeface="+mj-ea"/>
                <a:cs typeface="+mj-cs"/>
              </a:rPr>
              <a:t>μεγάλο αριθμό </a:t>
            </a:r>
            <a:r>
              <a:rPr lang="el-GR" dirty="0">
                <a:ea typeface="+mj-ea"/>
                <a:cs typeface="+mj-cs"/>
              </a:rPr>
              <a:t>δειγμάτων, </a:t>
            </a:r>
            <a:r>
              <a:rPr lang="el-GR" dirty="0" err="1" smtClean="0">
                <a:ea typeface="+mj-ea"/>
                <a:cs typeface="+mj-cs"/>
              </a:rPr>
              <a:t>π.χ</a:t>
            </a:r>
            <a:r>
              <a:rPr lang="el-GR" dirty="0" smtClean="0">
                <a:ea typeface="+mj-ea"/>
                <a:cs typeface="+mj-cs"/>
              </a:rPr>
              <a:t> </a:t>
            </a:r>
            <a:r>
              <a:rPr lang="el-GR" dirty="0">
                <a:ea typeface="+mj-ea"/>
                <a:cs typeface="+mj-cs"/>
              </a:rPr>
              <a:t>σε κλινικά εργαστήρια, </a:t>
            </a:r>
            <a:r>
              <a:rPr lang="el-GR" dirty="0" smtClean="0">
                <a:ea typeface="+mj-ea"/>
                <a:cs typeface="+mj-cs"/>
              </a:rPr>
              <a:t>είναι χρήσιμοι </a:t>
            </a:r>
            <a:r>
              <a:rPr lang="el-GR" dirty="0">
                <a:ea typeface="+mj-ea"/>
                <a:cs typeface="+mj-cs"/>
              </a:rPr>
              <a:t>οι όροι:</a:t>
            </a:r>
          </a:p>
          <a:p>
            <a:pPr marL="0" indent="0">
              <a:buNone/>
            </a:pPr>
            <a:r>
              <a:rPr lang="el-GR" b="1" dirty="0" err="1">
                <a:ea typeface="+mj-ea"/>
                <a:cs typeface="+mj-cs"/>
              </a:rPr>
              <a:t>Within</a:t>
            </a:r>
            <a:r>
              <a:rPr lang="el-GR" b="1" dirty="0">
                <a:ea typeface="+mj-ea"/>
                <a:cs typeface="+mj-cs"/>
              </a:rPr>
              <a:t> a </a:t>
            </a:r>
            <a:r>
              <a:rPr lang="el-GR" b="1" dirty="0" err="1">
                <a:ea typeface="+mj-ea"/>
                <a:cs typeface="+mj-cs"/>
              </a:rPr>
              <a:t>day</a:t>
            </a:r>
            <a:r>
              <a:rPr lang="el-GR" b="1" dirty="0">
                <a:ea typeface="+mj-ea"/>
                <a:cs typeface="+mj-cs"/>
              </a:rPr>
              <a:t>  </a:t>
            </a:r>
            <a:r>
              <a:rPr lang="el-GR" b="1" dirty="0" err="1">
                <a:ea typeface="+mj-ea"/>
                <a:cs typeface="+mj-cs"/>
              </a:rPr>
              <a:t>precision</a:t>
            </a:r>
            <a:r>
              <a:rPr lang="el-GR" dirty="0">
                <a:ea typeface="+mj-ea"/>
                <a:cs typeface="+mj-cs"/>
              </a:rPr>
              <a:t>: </a:t>
            </a:r>
            <a:r>
              <a:rPr lang="el-GR" u="sng" dirty="0">
                <a:ea typeface="+mj-ea"/>
                <a:cs typeface="+mj-cs"/>
              </a:rPr>
              <a:t>Εντός της </a:t>
            </a:r>
            <a:r>
              <a:rPr lang="el-GR" u="sng" dirty="0" smtClean="0">
                <a:ea typeface="+mj-ea"/>
                <a:cs typeface="+mj-cs"/>
              </a:rPr>
              <a:t>ημέρας </a:t>
            </a:r>
            <a:r>
              <a:rPr lang="el-GR" u="sng" dirty="0" err="1" smtClean="0">
                <a:ea typeface="+mj-ea"/>
                <a:cs typeface="+mj-cs"/>
              </a:rPr>
              <a:t>επαναναληψιμότητα</a:t>
            </a:r>
            <a:endParaRPr lang="el-GR" u="sng" dirty="0">
              <a:ea typeface="+mj-ea"/>
              <a:cs typeface="+mj-cs"/>
            </a:endParaRPr>
          </a:p>
          <a:p>
            <a:pPr marL="0" indent="0">
              <a:buNone/>
            </a:pPr>
            <a:r>
              <a:rPr lang="el-GR" b="1" dirty="0" err="1">
                <a:ea typeface="+mj-ea"/>
                <a:cs typeface="+mj-cs"/>
              </a:rPr>
              <a:t>Between</a:t>
            </a:r>
            <a:r>
              <a:rPr lang="el-GR" b="1" dirty="0">
                <a:ea typeface="+mj-ea"/>
                <a:cs typeface="+mj-cs"/>
              </a:rPr>
              <a:t>  </a:t>
            </a:r>
            <a:r>
              <a:rPr lang="el-GR" b="1" dirty="0" err="1">
                <a:ea typeface="+mj-ea"/>
                <a:cs typeface="+mj-cs"/>
              </a:rPr>
              <a:t>days</a:t>
            </a:r>
            <a:r>
              <a:rPr lang="el-GR" b="1" dirty="0">
                <a:ea typeface="+mj-ea"/>
                <a:cs typeface="+mj-cs"/>
              </a:rPr>
              <a:t> </a:t>
            </a:r>
            <a:r>
              <a:rPr lang="el-GR" b="1" dirty="0" err="1">
                <a:ea typeface="+mj-ea"/>
                <a:cs typeface="+mj-cs"/>
              </a:rPr>
              <a:t>precision</a:t>
            </a:r>
            <a:r>
              <a:rPr lang="el-GR" dirty="0">
                <a:ea typeface="+mj-ea"/>
                <a:cs typeface="+mj-cs"/>
              </a:rPr>
              <a:t>: </a:t>
            </a:r>
            <a:r>
              <a:rPr lang="el-GR" u="sng" dirty="0">
                <a:ea typeface="+mj-ea"/>
                <a:cs typeface="+mj-cs"/>
              </a:rPr>
              <a:t>Μεταξύ </a:t>
            </a:r>
            <a:r>
              <a:rPr lang="el-GR" u="sng" dirty="0" smtClean="0">
                <a:ea typeface="+mj-ea"/>
                <a:cs typeface="+mj-cs"/>
              </a:rPr>
              <a:t>ημερών (</a:t>
            </a:r>
            <a:r>
              <a:rPr lang="el-GR" u="sng" dirty="0" err="1" smtClean="0">
                <a:ea typeface="+mj-ea"/>
                <a:cs typeface="+mj-cs"/>
              </a:rPr>
              <a:t>αναπαραγωγιμότητα</a:t>
            </a:r>
            <a:r>
              <a:rPr lang="el-GR" u="sng" dirty="0">
                <a:ea typeface="+mj-ea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020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ΕΠΑΝΑΛΗΨΙΜΟΤΗΤΑ – </a:t>
            </a:r>
            <a:r>
              <a:rPr lang="en-US" sz="3200" dirty="0"/>
              <a:t>REPEATABILITY</a:t>
            </a:r>
            <a:r>
              <a:rPr lang="el-GR" sz="3200" dirty="0"/>
              <a:t> ΑΝΑΠΑΡΑΓΩΓΙΜΟΤΗΤΑ – </a:t>
            </a:r>
            <a:r>
              <a:rPr lang="en-US" sz="3200" dirty="0"/>
              <a:t>REPRODUCIBILITY </a:t>
            </a:r>
            <a:r>
              <a:rPr lang="en-US" sz="3200" dirty="0" smtClean="0"/>
              <a:t>(</a:t>
            </a:r>
            <a:r>
              <a:rPr lang="el-GR" sz="3200" dirty="0" smtClean="0"/>
              <a:t>4α)</a:t>
            </a:r>
            <a:endParaRPr lang="el-G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86930"/>
                <a:ext cx="8229600" cy="452596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spcBef>
                    <a:spcPts val="600"/>
                  </a:spcBef>
                  <a:buNone/>
                </a:pPr>
                <a:r>
                  <a:rPr lang="el-GR" dirty="0">
                    <a:solidFill>
                      <a:srgbClr val="5075BC"/>
                    </a:solidFill>
                    <a:latin typeface="+mj-lt"/>
                    <a:ea typeface="+mj-ea"/>
                    <a:cs typeface="+mj-cs"/>
                  </a:rPr>
                  <a:t>ΑΛΛΟΙ ΟΡΟΙ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l-GR" sz="2600" b="1" dirty="0">
                    <a:ea typeface="+mj-ea"/>
                    <a:cs typeface="+mj-cs"/>
                  </a:rPr>
                  <a:t>Όριο </a:t>
                </a:r>
                <a:r>
                  <a:rPr lang="el-GR" sz="2600" b="1" dirty="0" err="1">
                    <a:ea typeface="+mj-ea"/>
                    <a:cs typeface="+mj-cs"/>
                  </a:rPr>
                  <a:t>επαναληψιμότητας</a:t>
                </a:r>
                <a:r>
                  <a:rPr lang="el-GR" sz="2600" b="1" dirty="0">
                    <a:ea typeface="+mj-ea"/>
                    <a:cs typeface="+mj-cs"/>
                  </a:rPr>
                  <a:t> (</a:t>
                </a:r>
                <a:r>
                  <a:rPr lang="el-GR" sz="2600" b="1" dirty="0" err="1">
                    <a:ea typeface="+mj-ea"/>
                    <a:cs typeface="+mj-cs"/>
                  </a:rPr>
                  <a:t>Repeatability</a:t>
                </a:r>
                <a:r>
                  <a:rPr lang="el-GR" sz="2600" b="1" dirty="0">
                    <a:ea typeface="+mj-ea"/>
                    <a:cs typeface="+mj-cs"/>
                  </a:rPr>
                  <a:t> </a:t>
                </a:r>
                <a:r>
                  <a:rPr lang="el-GR" sz="2600" b="1" dirty="0" err="1">
                    <a:ea typeface="+mj-ea"/>
                    <a:cs typeface="+mj-cs"/>
                  </a:rPr>
                  <a:t>Limit</a:t>
                </a:r>
                <a:r>
                  <a:rPr lang="el-GR" sz="2600" b="1" dirty="0">
                    <a:ea typeface="+mj-ea"/>
                    <a:cs typeface="+mj-cs"/>
                  </a:rPr>
                  <a:t> “r”)</a:t>
                </a:r>
              </a:p>
              <a:p>
                <a:pPr marL="0" indent="0">
                  <a:buNone/>
                </a:pPr>
                <a:r>
                  <a:rPr lang="el-GR" sz="2600" dirty="0">
                    <a:ea typeface="+mj-ea"/>
                    <a:cs typeface="+mj-cs"/>
                  </a:rPr>
                  <a:t>Η μέγιστη απόλυτη διαφορά μεταξύ </a:t>
                </a:r>
                <a:r>
                  <a:rPr lang="el-GR" sz="2600" dirty="0" smtClean="0">
                    <a:ea typeface="+mj-ea"/>
                    <a:cs typeface="+mj-cs"/>
                  </a:rPr>
                  <a:t>δύο αποτελεσμάτων δοκιμών </a:t>
                </a:r>
                <a:r>
                  <a:rPr lang="el-GR" sz="2600" dirty="0">
                    <a:ea typeface="+mj-ea"/>
                    <a:cs typeface="+mj-cs"/>
                  </a:rPr>
                  <a:t>με συνθήκες </a:t>
                </a:r>
                <a:r>
                  <a:rPr lang="el-GR" sz="2600" dirty="0" err="1" smtClean="0">
                    <a:ea typeface="+mj-ea"/>
                    <a:cs typeface="+mj-cs"/>
                  </a:rPr>
                  <a:t>επαναληψιμότητας</a:t>
                </a:r>
                <a:r>
                  <a:rPr lang="el-GR" sz="2600" dirty="0" smtClean="0">
                    <a:ea typeface="+mj-ea"/>
                    <a:cs typeface="+mj-cs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𝑟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𝑡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∞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radPr>
                        <m:deg/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2</m:t>
                          </m:r>
                        </m:e>
                      </m:rad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×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sSubPr>
                        <m:e>
                          <m:r>
                            <a:rPr lang="el-G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𝜎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l-GR" sz="2600" dirty="0"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r>
                  <a:rPr lang="el-GR" sz="2600" dirty="0">
                    <a:ea typeface="+mj-ea"/>
                    <a:cs typeface="+mj-cs"/>
                  </a:rPr>
                  <a:t>Όπου </a:t>
                </a:r>
                <a:r>
                  <a:rPr lang="el-GR" sz="2600" dirty="0" smtClean="0">
                    <a:ea typeface="+mj-ea"/>
                    <a:cs typeface="+mj-cs"/>
                  </a:rPr>
                  <a:t>t</a:t>
                </a:r>
                <a:r>
                  <a:rPr lang="el-GR" sz="2600" baseline="-25000" dirty="0" smtClean="0">
                    <a:latin typeface="Calibri" panose="020F0502020204030204" pitchFamily="34" charset="0"/>
                    <a:ea typeface="+mj-ea"/>
                    <a:cs typeface="+mj-cs"/>
                  </a:rPr>
                  <a:t>∞</a:t>
                </a:r>
                <a:r>
                  <a:rPr lang="en-US" sz="2600" baseline="-25000" dirty="0" smtClean="0">
                    <a:latin typeface="Calibri" panose="020F0502020204030204" pitchFamily="34" charset="0"/>
                    <a:ea typeface="+mj-ea"/>
                    <a:cs typeface="+mj-cs"/>
                  </a:rPr>
                  <a:t> </a:t>
                </a:r>
                <a:r>
                  <a:rPr lang="el-GR" sz="2600" dirty="0" smtClean="0">
                    <a:ea typeface="+mj-ea"/>
                    <a:cs typeface="+mj-cs"/>
                  </a:rPr>
                  <a:t>η </a:t>
                </a:r>
                <a:r>
                  <a:rPr lang="el-GR" sz="2600" dirty="0">
                    <a:ea typeface="+mj-ea"/>
                    <a:cs typeface="+mj-cs"/>
                  </a:rPr>
                  <a:t>τιμή κριτηρίου </a:t>
                </a:r>
                <a:r>
                  <a:rPr lang="el-GR" sz="2600" dirty="0" err="1">
                    <a:ea typeface="+mj-ea"/>
                    <a:cs typeface="+mj-cs"/>
                  </a:rPr>
                  <a:t>Students</a:t>
                </a:r>
                <a:r>
                  <a:rPr lang="el-GR" sz="2600" dirty="0">
                    <a:ea typeface="+mj-ea"/>
                    <a:cs typeface="+mj-cs"/>
                  </a:rPr>
                  <a:t> δύο άκρων </a:t>
                </a:r>
                <a:r>
                  <a:rPr lang="el-GR" sz="2600" dirty="0" smtClean="0">
                    <a:ea typeface="+mj-ea"/>
                    <a:cs typeface="+mj-cs"/>
                  </a:rPr>
                  <a:t>για</a:t>
                </a:r>
                <a:r>
                  <a:rPr lang="en-US" sz="2600" dirty="0" smtClean="0">
                    <a:ea typeface="+mj-ea"/>
                    <a:cs typeface="+mj-cs"/>
                  </a:rPr>
                  <a:t> </a:t>
                </a:r>
                <a:r>
                  <a:rPr lang="el-GR" sz="2600" dirty="0" smtClean="0">
                    <a:ea typeface="+mj-ea"/>
                    <a:cs typeface="+mj-cs"/>
                  </a:rPr>
                  <a:t>ν </a:t>
                </a:r>
                <a:r>
                  <a:rPr lang="el-GR" sz="2600" dirty="0">
                    <a:ea typeface="+mj-ea"/>
                    <a:cs typeface="+mj-cs"/>
                  </a:rPr>
                  <a:t>= </a:t>
                </a:r>
                <a:r>
                  <a:rPr lang="el-GR" sz="2600" dirty="0" smtClean="0">
                    <a:latin typeface="Calibri" panose="020F0502020204030204" pitchFamily="34" charset="0"/>
                    <a:ea typeface="+mj-ea"/>
                    <a:cs typeface="+mj-cs"/>
                  </a:rPr>
                  <a:t>∞</a:t>
                </a:r>
                <a:r>
                  <a:rPr lang="en-US" sz="2600" dirty="0" smtClean="0">
                    <a:latin typeface="Calibri" panose="020F0502020204030204" pitchFamily="34" charset="0"/>
                    <a:ea typeface="+mj-ea"/>
                    <a:cs typeface="+mj-cs"/>
                  </a:rPr>
                  <a:t> </a:t>
                </a:r>
                <a:r>
                  <a:rPr lang="el-GR" sz="2600" dirty="0" smtClean="0">
                    <a:ea typeface="+mj-ea"/>
                    <a:cs typeface="+mj-cs"/>
                  </a:rPr>
                  <a:t>για </a:t>
                </a:r>
                <a:r>
                  <a:rPr lang="el-GR" sz="2600" dirty="0">
                    <a:ea typeface="+mj-ea"/>
                    <a:cs typeface="+mj-cs"/>
                  </a:rPr>
                  <a:t>στάθμη εμπιστοσύνης 95%, ίση με 1,96 </a:t>
                </a:r>
                <a:r>
                  <a:rPr lang="el-GR" sz="2600" dirty="0" smtClean="0">
                    <a:ea typeface="+mj-ea"/>
                    <a:cs typeface="+mj-cs"/>
                  </a:rPr>
                  <a:t>και</a:t>
                </a:r>
                <a:r>
                  <a:rPr lang="en-US" sz="2600" dirty="0" smtClean="0">
                    <a:ea typeface="+mj-ea"/>
                    <a:cs typeface="+mj-cs"/>
                  </a:rPr>
                  <a:t> </a:t>
                </a:r>
                <a:r>
                  <a:rPr lang="el-GR" sz="2600" dirty="0" err="1" smtClean="0">
                    <a:ea typeface="+mj-ea"/>
                    <a:cs typeface="+mj-cs"/>
                  </a:rPr>
                  <a:t>σ</a:t>
                </a:r>
                <a:r>
                  <a:rPr lang="el-GR" sz="2600" baseline="-25000" dirty="0" err="1" smtClean="0">
                    <a:ea typeface="+mj-ea"/>
                    <a:cs typeface="+mj-cs"/>
                  </a:rPr>
                  <a:t>r</a:t>
                </a:r>
                <a:r>
                  <a:rPr lang="en-US" sz="2600" dirty="0" smtClean="0">
                    <a:ea typeface="+mj-ea"/>
                    <a:cs typeface="+mj-cs"/>
                  </a:rPr>
                  <a:t> </a:t>
                </a:r>
                <a:r>
                  <a:rPr lang="el-GR" sz="2600" dirty="0" smtClean="0">
                    <a:ea typeface="+mj-ea"/>
                    <a:cs typeface="+mj-cs"/>
                  </a:rPr>
                  <a:t>η</a:t>
                </a:r>
                <a:r>
                  <a:rPr lang="en-US" sz="2600" dirty="0" smtClean="0">
                    <a:ea typeface="+mj-ea"/>
                    <a:cs typeface="+mj-cs"/>
                  </a:rPr>
                  <a:t> </a:t>
                </a:r>
                <a:r>
                  <a:rPr lang="el-GR" sz="2600" dirty="0" smtClean="0">
                    <a:ea typeface="+mj-ea"/>
                    <a:cs typeface="+mj-cs"/>
                  </a:rPr>
                  <a:t>τυπική </a:t>
                </a:r>
                <a:r>
                  <a:rPr lang="el-GR" sz="2600" dirty="0">
                    <a:ea typeface="+mj-ea"/>
                    <a:cs typeface="+mj-cs"/>
                  </a:rPr>
                  <a:t>απόκλιση σε συνθήκες </a:t>
                </a:r>
                <a:r>
                  <a:rPr lang="el-GR" sz="2600" dirty="0" err="1">
                    <a:ea typeface="+mj-ea"/>
                    <a:cs typeface="+mj-cs"/>
                  </a:rPr>
                  <a:t>επαναληψιμότητας</a:t>
                </a:r>
                <a:r>
                  <a:rPr lang="el-GR" sz="2600" dirty="0">
                    <a:ea typeface="+mj-ea"/>
                    <a:cs typeface="+mj-cs"/>
                  </a:rPr>
                  <a:t>. </a:t>
                </a:r>
                <a:r>
                  <a:rPr lang="en-US" sz="2600" dirty="0" smtClean="0">
                    <a:ea typeface="+mj-ea"/>
                    <a:cs typeface="+mj-cs"/>
                  </a:rPr>
                  <a:t> </a:t>
                </a:r>
                <a:r>
                  <a:rPr lang="el-GR" sz="2600" dirty="0" smtClean="0">
                    <a:ea typeface="+mj-ea"/>
                    <a:cs typeface="+mj-cs"/>
                  </a:rPr>
                  <a:t>Επομένως:</a:t>
                </a:r>
                <a:endParaRPr lang="en-US" sz="2600" dirty="0" smtClean="0">
                  <a:ea typeface="+mj-ea"/>
                  <a:cs typeface="+mj-cs"/>
                </a:endParaRPr>
              </a:p>
              <a:p>
                <a:pPr marL="0" indent="0" algn="ctr">
                  <a:buNone/>
                </a:pPr>
                <a:r>
                  <a:rPr lang="el-GR" sz="2600" dirty="0" smtClean="0">
                    <a:ea typeface="+mj-ea"/>
                    <a:cs typeface="+mj-cs"/>
                  </a:rPr>
                  <a:t>r </a:t>
                </a:r>
                <a:r>
                  <a:rPr lang="el-GR" sz="2600" dirty="0">
                    <a:ea typeface="+mj-ea"/>
                    <a:cs typeface="+mj-cs"/>
                  </a:rPr>
                  <a:t>=2,77 x </a:t>
                </a:r>
                <a:r>
                  <a:rPr lang="el-GR" sz="2600" dirty="0" err="1" smtClean="0">
                    <a:ea typeface="+mj-ea"/>
                    <a:cs typeface="+mj-cs"/>
                  </a:rPr>
                  <a:t>σ</a:t>
                </a:r>
                <a:r>
                  <a:rPr lang="el-GR" sz="2600" baseline="-25000" dirty="0" err="1" smtClean="0">
                    <a:ea typeface="+mj-ea"/>
                    <a:cs typeface="+mj-cs"/>
                  </a:rPr>
                  <a:t>r</a:t>
                </a:r>
                <a:endParaRPr lang="el-GR" sz="2600" dirty="0" smtClean="0"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86930"/>
                <a:ext cx="8229600" cy="4525963"/>
              </a:xfrm>
              <a:blipFill rotWithShape="0">
                <a:blip r:embed="rId3"/>
                <a:stretch>
                  <a:fillRect l="-1333" t="-1752" r="-21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29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ΕΠΑΝΑΛΗΨΙΜΟΤΗΤΑ – </a:t>
            </a:r>
            <a:r>
              <a:rPr lang="en-US" sz="3200" dirty="0"/>
              <a:t>REPEATABILITY</a:t>
            </a:r>
            <a:r>
              <a:rPr lang="el-GR" sz="3200" dirty="0"/>
              <a:t> ΑΝΑΠΑΡΑΓΩΓΙΜΟΤΗΤΑ – </a:t>
            </a:r>
            <a:r>
              <a:rPr lang="en-US" sz="3200" dirty="0"/>
              <a:t>REPRODUCIBILITY </a:t>
            </a:r>
            <a:r>
              <a:rPr lang="en-US" sz="3200" dirty="0" smtClean="0"/>
              <a:t>(</a:t>
            </a:r>
            <a:r>
              <a:rPr lang="el-GR" sz="3200" dirty="0" smtClean="0"/>
              <a:t>4</a:t>
            </a:r>
            <a:r>
              <a:rPr lang="el-GR" sz="3200" dirty="0"/>
              <a:t>β</a:t>
            </a:r>
            <a:r>
              <a:rPr lang="el-GR" sz="3200" dirty="0" smtClean="0"/>
              <a:t>)</a:t>
            </a:r>
            <a:endParaRPr lang="el-G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7638"/>
                <a:ext cx="82296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l-GR" sz="3500" dirty="0" smtClean="0">
                    <a:solidFill>
                      <a:srgbClr val="5075BC"/>
                    </a:solidFill>
                    <a:ea typeface="+mj-ea"/>
                    <a:cs typeface="+mj-cs"/>
                  </a:rPr>
                  <a:t>ΑΛΛΟΙ ΟΡΟΙ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l-GR" sz="2600" b="1" dirty="0">
                    <a:ea typeface="+mj-ea"/>
                    <a:cs typeface="+mj-cs"/>
                  </a:rPr>
                  <a:t>Όριο </a:t>
                </a:r>
                <a:r>
                  <a:rPr lang="el-GR" sz="2600" b="1" dirty="0" err="1">
                    <a:ea typeface="+mj-ea"/>
                    <a:cs typeface="+mj-cs"/>
                  </a:rPr>
                  <a:t>αναπαραγωγιμότητας</a:t>
                </a:r>
                <a:r>
                  <a:rPr lang="el-GR" sz="2600" b="1" dirty="0">
                    <a:ea typeface="+mj-ea"/>
                    <a:cs typeface="+mj-cs"/>
                  </a:rPr>
                  <a:t> (</a:t>
                </a:r>
                <a:r>
                  <a:rPr lang="el-GR" sz="2600" b="1" dirty="0" err="1">
                    <a:ea typeface="+mj-ea"/>
                    <a:cs typeface="+mj-cs"/>
                  </a:rPr>
                  <a:t>Reproducibility</a:t>
                </a:r>
                <a:r>
                  <a:rPr lang="el-GR" sz="2600" b="1" dirty="0">
                    <a:ea typeface="+mj-ea"/>
                    <a:cs typeface="+mj-cs"/>
                  </a:rPr>
                  <a:t> </a:t>
                </a:r>
                <a:r>
                  <a:rPr lang="el-GR" sz="2600" b="1" dirty="0" err="1">
                    <a:ea typeface="+mj-ea"/>
                    <a:cs typeface="+mj-cs"/>
                  </a:rPr>
                  <a:t>Limit</a:t>
                </a:r>
                <a:r>
                  <a:rPr lang="el-GR" sz="2600" b="1" dirty="0">
                    <a:ea typeface="+mj-ea"/>
                    <a:cs typeface="+mj-cs"/>
                  </a:rPr>
                  <a:t> </a:t>
                </a:r>
                <a:r>
                  <a:rPr lang="el-GR" sz="2600" b="1" dirty="0" smtClean="0">
                    <a:ea typeface="+mj-ea"/>
                    <a:cs typeface="+mj-cs"/>
                  </a:rPr>
                  <a:t>“</a:t>
                </a:r>
                <a:r>
                  <a:rPr lang="el-GR" sz="2600" b="1" dirty="0">
                    <a:ea typeface="+mj-ea"/>
                    <a:cs typeface="+mj-cs"/>
                  </a:rPr>
                  <a:t>R”)</a:t>
                </a:r>
              </a:p>
              <a:p>
                <a:pPr marL="0" indent="0">
                  <a:buNone/>
                </a:pPr>
                <a:r>
                  <a:rPr lang="el-GR" sz="2600" dirty="0">
                    <a:ea typeface="+mj-ea"/>
                    <a:cs typeface="+mj-cs"/>
                  </a:rPr>
                  <a:t>Η μέγιστη απόλυτη διαφορά μεταξύ δύο </a:t>
                </a:r>
                <a:r>
                  <a:rPr lang="el-GR" sz="2600" dirty="0" smtClean="0">
                    <a:ea typeface="+mj-ea"/>
                    <a:cs typeface="+mj-cs"/>
                  </a:rPr>
                  <a:t>αποτελεσμάτων δοκιμών </a:t>
                </a:r>
                <a:r>
                  <a:rPr lang="el-GR" sz="2600" dirty="0">
                    <a:ea typeface="+mj-ea"/>
                    <a:cs typeface="+mj-cs"/>
                  </a:rPr>
                  <a:t>με συνθήκες </a:t>
                </a:r>
                <a:r>
                  <a:rPr lang="el-GR" sz="2600" dirty="0" err="1" smtClean="0">
                    <a:ea typeface="+mj-ea"/>
                    <a:cs typeface="+mj-cs"/>
                  </a:rPr>
                  <a:t>αναπαραγωγιμότητας</a:t>
                </a:r>
                <a:r>
                  <a:rPr lang="el-GR" sz="2600" dirty="0" smtClean="0">
                    <a:ea typeface="+mj-ea"/>
                    <a:cs typeface="+mj-cs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l-GR" sz="2600" dirty="0"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r>
                  <a:rPr lang="el-GR" sz="2600" dirty="0">
                    <a:ea typeface="+mj-ea"/>
                    <a:cs typeface="+mj-cs"/>
                  </a:rPr>
                  <a:t>Όπου </a:t>
                </a:r>
                <a:r>
                  <a:rPr lang="el-GR" sz="2600" dirty="0"/>
                  <a:t>t</a:t>
                </a:r>
                <a:r>
                  <a:rPr lang="el-GR" sz="2600" baseline="-25000" dirty="0">
                    <a:latin typeface="Calibri" panose="020F0502020204030204" pitchFamily="34" charset="0"/>
                  </a:rPr>
                  <a:t>∞ </a:t>
                </a:r>
                <a:r>
                  <a:rPr lang="en-US" sz="2600" baseline="-25000" dirty="0" smtClean="0">
                    <a:latin typeface="Calibri" panose="020F0502020204030204" pitchFamily="34" charset="0"/>
                  </a:rPr>
                  <a:t> </a:t>
                </a:r>
                <a:r>
                  <a:rPr lang="el-GR" sz="2600" dirty="0" smtClean="0">
                    <a:ea typeface="+mj-ea"/>
                    <a:cs typeface="+mj-cs"/>
                  </a:rPr>
                  <a:t>η </a:t>
                </a:r>
                <a:r>
                  <a:rPr lang="el-GR" sz="2600" dirty="0">
                    <a:ea typeface="+mj-ea"/>
                    <a:cs typeface="+mj-cs"/>
                  </a:rPr>
                  <a:t>τιμή κριτηρίου </a:t>
                </a:r>
                <a:r>
                  <a:rPr lang="el-GR" sz="2600" dirty="0" err="1">
                    <a:ea typeface="+mj-ea"/>
                    <a:cs typeface="+mj-cs"/>
                  </a:rPr>
                  <a:t>Students</a:t>
                </a:r>
                <a:r>
                  <a:rPr lang="el-GR" sz="2600" dirty="0">
                    <a:ea typeface="+mj-ea"/>
                    <a:cs typeface="+mj-cs"/>
                  </a:rPr>
                  <a:t> δύο άκρων </a:t>
                </a:r>
                <a:r>
                  <a:rPr lang="el-GR" sz="2600" dirty="0" smtClean="0">
                    <a:ea typeface="+mj-ea"/>
                    <a:cs typeface="+mj-cs"/>
                  </a:rPr>
                  <a:t>για</a:t>
                </a:r>
                <a:r>
                  <a:rPr lang="en-US" sz="2600" dirty="0" smtClean="0">
                    <a:ea typeface="+mj-ea"/>
                    <a:cs typeface="+mj-cs"/>
                  </a:rPr>
                  <a:t> </a:t>
                </a:r>
                <a:r>
                  <a:rPr lang="el-GR" sz="2600" dirty="0" smtClean="0">
                    <a:ea typeface="+mj-ea"/>
                    <a:cs typeface="+mj-cs"/>
                  </a:rPr>
                  <a:t>ν </a:t>
                </a:r>
                <a:r>
                  <a:rPr lang="el-GR" sz="2600" dirty="0">
                    <a:ea typeface="+mj-ea"/>
                    <a:cs typeface="+mj-cs"/>
                  </a:rPr>
                  <a:t>= </a:t>
                </a:r>
                <a:r>
                  <a:rPr lang="el-GR" sz="2600" dirty="0" smtClean="0">
                    <a:latin typeface="Calibri" panose="020F0502020204030204" pitchFamily="34" charset="0"/>
                    <a:ea typeface="+mj-ea"/>
                    <a:cs typeface="+mj-cs"/>
                  </a:rPr>
                  <a:t>∞</a:t>
                </a:r>
                <a:r>
                  <a:rPr lang="el-GR" sz="2600" dirty="0" smtClean="0">
                    <a:ea typeface="+mj-ea"/>
                    <a:cs typeface="+mj-cs"/>
                  </a:rPr>
                  <a:t> για </a:t>
                </a:r>
                <a:r>
                  <a:rPr lang="el-GR" sz="2600" dirty="0">
                    <a:ea typeface="+mj-ea"/>
                    <a:cs typeface="+mj-cs"/>
                  </a:rPr>
                  <a:t>στάθμη εμπιστοσύνης 95%, ίση με 1,96 </a:t>
                </a:r>
                <a:r>
                  <a:rPr lang="el-GR" sz="2600" dirty="0" smtClean="0">
                    <a:ea typeface="+mj-ea"/>
                    <a:cs typeface="+mj-cs"/>
                  </a:rPr>
                  <a:t>και </a:t>
                </a:r>
                <a:r>
                  <a:rPr lang="el-GR" sz="2600" dirty="0" err="1" smtClean="0">
                    <a:ea typeface="+mj-ea"/>
                    <a:cs typeface="+mj-cs"/>
                  </a:rPr>
                  <a:t>σ</a:t>
                </a:r>
                <a:r>
                  <a:rPr lang="el-GR" sz="2600" baseline="-25000" dirty="0" err="1" smtClean="0">
                    <a:ea typeface="+mj-ea"/>
                    <a:cs typeface="+mj-cs"/>
                  </a:rPr>
                  <a:t>R</a:t>
                </a:r>
                <a:r>
                  <a:rPr lang="el-GR" sz="2600" dirty="0" smtClean="0">
                    <a:ea typeface="+mj-ea"/>
                    <a:cs typeface="+mj-cs"/>
                  </a:rPr>
                  <a:t> η τυπική </a:t>
                </a:r>
                <a:r>
                  <a:rPr lang="el-GR" sz="2600" dirty="0">
                    <a:ea typeface="+mj-ea"/>
                    <a:cs typeface="+mj-cs"/>
                  </a:rPr>
                  <a:t>απόκλιση σε συνθήκες </a:t>
                </a:r>
                <a:r>
                  <a:rPr lang="el-GR" sz="2600" dirty="0" err="1">
                    <a:ea typeface="+mj-ea"/>
                    <a:cs typeface="+mj-cs"/>
                  </a:rPr>
                  <a:t>αναπαραγωγιμότητας</a:t>
                </a:r>
                <a:r>
                  <a:rPr lang="el-GR" sz="2600" dirty="0">
                    <a:ea typeface="+mj-ea"/>
                    <a:cs typeface="+mj-cs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l-GR" sz="2600" dirty="0" smtClean="0">
                    <a:ea typeface="+mj-ea"/>
                    <a:cs typeface="+mj-cs"/>
                  </a:rPr>
                  <a:t>Επομένως:</a:t>
                </a:r>
                <a:endParaRPr lang="en-US" sz="2600" dirty="0" smtClean="0">
                  <a:ea typeface="+mj-ea"/>
                  <a:cs typeface="+mj-cs"/>
                </a:endParaRPr>
              </a:p>
              <a:p>
                <a:pPr marL="0" indent="0" algn="ctr">
                  <a:buNone/>
                </a:pPr>
                <a:r>
                  <a:rPr lang="el-GR" sz="2600" dirty="0" smtClean="0"/>
                  <a:t>r =2,77 x σ</a:t>
                </a:r>
                <a:r>
                  <a:rPr lang="en-US" sz="2600" baseline="-25000" dirty="0" smtClean="0"/>
                  <a:t>R</a:t>
                </a:r>
                <a:endParaRPr lang="el-GR" sz="26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7638"/>
                <a:ext cx="8229600" cy="4525963"/>
              </a:xfrm>
              <a:blipFill rotWithShape="0">
                <a:blip r:embed="rId3"/>
                <a:stretch>
                  <a:fillRect l="-1111" t="-28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74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ΕΛΕΓΧΟΣ </a:t>
            </a:r>
            <a:r>
              <a:rPr lang="el-GR" sz="3200" dirty="0" smtClean="0"/>
              <a:t>ΕΠΑΝΑΛΗΨΙΜΟΤΗΤ</a:t>
            </a:r>
            <a:r>
              <a:rPr lang="el-GR" sz="3200" dirty="0"/>
              <a:t>Α</a:t>
            </a:r>
            <a:r>
              <a:rPr lang="el-GR" sz="3200" dirty="0" smtClean="0"/>
              <a:t>Σ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8693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l-GR" sz="2800" dirty="0">
                <a:ea typeface="+mj-ea"/>
                <a:cs typeface="+mj-cs"/>
              </a:rPr>
              <a:t>Ελέγχεται με τουλάχιστον 9 προσδιορισμούς </a:t>
            </a:r>
            <a:r>
              <a:rPr lang="el-GR" sz="2800" dirty="0" smtClean="0">
                <a:ea typeface="+mj-ea"/>
                <a:cs typeface="+mj-cs"/>
              </a:rPr>
              <a:t>που</a:t>
            </a:r>
            <a:r>
              <a:rPr lang="en-US" sz="2800" dirty="0" smtClean="0">
                <a:ea typeface="+mj-ea"/>
                <a:cs typeface="+mj-cs"/>
              </a:rPr>
              <a:t> </a:t>
            </a:r>
            <a:r>
              <a:rPr lang="el-GR" sz="2800" dirty="0" smtClean="0">
                <a:ea typeface="+mj-ea"/>
                <a:cs typeface="+mj-cs"/>
              </a:rPr>
              <a:t>καλύπτουν </a:t>
            </a:r>
            <a:r>
              <a:rPr lang="el-GR" sz="2800" dirty="0">
                <a:ea typeface="+mj-ea"/>
                <a:cs typeface="+mj-cs"/>
              </a:rPr>
              <a:t>την καθοριζόμενη </a:t>
            </a:r>
            <a:r>
              <a:rPr lang="el-GR" sz="2800" dirty="0" smtClean="0">
                <a:ea typeface="+mj-ea"/>
                <a:cs typeface="+mj-cs"/>
              </a:rPr>
              <a:t>περιοχή</a:t>
            </a:r>
            <a:r>
              <a:rPr lang="en-US" sz="2800" dirty="0" smtClean="0">
                <a:ea typeface="+mj-ea"/>
                <a:cs typeface="+mj-cs"/>
              </a:rPr>
              <a:t> </a:t>
            </a:r>
            <a:r>
              <a:rPr lang="el-GR" sz="2800" dirty="0" smtClean="0">
                <a:ea typeface="+mj-ea"/>
                <a:cs typeface="+mj-cs"/>
              </a:rPr>
              <a:t>συγκεντρώσεων </a:t>
            </a:r>
            <a:r>
              <a:rPr lang="el-GR" sz="2800" dirty="0">
                <a:ea typeface="+mj-ea"/>
                <a:cs typeface="+mj-cs"/>
              </a:rPr>
              <a:t>της μεθόδου </a:t>
            </a:r>
            <a:r>
              <a:rPr lang="el-GR" sz="2800" dirty="0" smtClean="0">
                <a:ea typeface="+mj-ea"/>
                <a:cs typeface="+mj-cs"/>
              </a:rPr>
              <a:t>(π.χ. </a:t>
            </a:r>
            <a:r>
              <a:rPr lang="el-GR" sz="2800" dirty="0">
                <a:ea typeface="+mj-ea"/>
                <a:cs typeface="+mj-cs"/>
              </a:rPr>
              <a:t>3 </a:t>
            </a:r>
            <a:r>
              <a:rPr lang="el-GR" sz="2800" dirty="0" smtClean="0">
                <a:ea typeface="+mj-ea"/>
                <a:cs typeface="+mj-cs"/>
              </a:rPr>
              <a:t>επίπεδα</a:t>
            </a:r>
            <a:r>
              <a:rPr lang="en-US" sz="2800" dirty="0" smtClean="0">
                <a:ea typeface="+mj-ea"/>
                <a:cs typeface="+mj-cs"/>
              </a:rPr>
              <a:t> </a:t>
            </a:r>
            <a:r>
              <a:rPr lang="el-GR" sz="2800" dirty="0" smtClean="0">
                <a:ea typeface="+mj-ea"/>
                <a:cs typeface="+mj-cs"/>
              </a:rPr>
              <a:t>συγκεντρώσεων </a:t>
            </a:r>
            <a:r>
              <a:rPr lang="el-GR" sz="2800" dirty="0">
                <a:ea typeface="+mj-ea"/>
                <a:cs typeface="+mj-cs"/>
              </a:rPr>
              <a:t>x 3 προσδιορισμούς κάθε </a:t>
            </a:r>
            <a:r>
              <a:rPr lang="el-GR" sz="2800" dirty="0" smtClean="0">
                <a:ea typeface="+mj-ea"/>
                <a:cs typeface="+mj-cs"/>
              </a:rPr>
              <a:t>μια</a:t>
            </a:r>
            <a:r>
              <a:rPr lang="en-US" sz="2800" dirty="0" smtClean="0">
                <a:ea typeface="+mj-ea"/>
                <a:cs typeface="+mj-cs"/>
              </a:rPr>
              <a:t> </a:t>
            </a:r>
            <a:r>
              <a:rPr lang="el-GR" sz="2800" dirty="0" smtClean="0">
                <a:ea typeface="+mj-ea"/>
                <a:cs typeface="+mj-cs"/>
              </a:rPr>
              <a:t>ή</a:t>
            </a:r>
            <a:r>
              <a:rPr lang="en-US" sz="2800" dirty="0" smtClean="0">
                <a:ea typeface="+mj-ea"/>
                <a:cs typeface="+mj-cs"/>
              </a:rPr>
              <a:t> </a:t>
            </a:r>
            <a:r>
              <a:rPr lang="el-GR" sz="2800" dirty="0" smtClean="0">
                <a:ea typeface="+mj-ea"/>
                <a:cs typeface="+mj-cs"/>
              </a:rPr>
              <a:t>τουλάχιστον </a:t>
            </a:r>
            <a:r>
              <a:rPr lang="el-GR" sz="2800" dirty="0">
                <a:ea typeface="+mj-ea"/>
                <a:cs typeface="+mj-cs"/>
              </a:rPr>
              <a:t>6 προσδιορισμούς στο 100% </a:t>
            </a:r>
            <a:r>
              <a:rPr lang="el-GR" sz="2800" dirty="0" smtClean="0">
                <a:ea typeface="+mj-ea"/>
                <a:cs typeface="+mj-cs"/>
              </a:rPr>
              <a:t>της</a:t>
            </a:r>
            <a:r>
              <a:rPr lang="en-US" sz="2800" dirty="0" smtClean="0">
                <a:ea typeface="+mj-ea"/>
                <a:cs typeface="+mj-cs"/>
              </a:rPr>
              <a:t> </a:t>
            </a:r>
            <a:r>
              <a:rPr lang="el-GR" sz="2800" dirty="0" smtClean="0">
                <a:ea typeface="+mj-ea"/>
                <a:cs typeface="+mj-cs"/>
              </a:rPr>
              <a:t>συγκεντρώσεως ελέγχου.</a:t>
            </a:r>
            <a:endParaRPr lang="en-US" sz="2800" dirty="0" smtClean="0">
              <a:ea typeface="+mj-ea"/>
              <a:cs typeface="+mj-cs"/>
            </a:endParaRPr>
          </a:p>
          <a:p>
            <a:r>
              <a:rPr lang="el-GR" sz="2800" dirty="0" smtClean="0">
                <a:ea typeface="+mj-ea"/>
                <a:cs typeface="+mj-cs"/>
              </a:rPr>
              <a:t>Εάν </a:t>
            </a:r>
            <a:r>
              <a:rPr lang="el-GR" sz="2800" dirty="0">
                <a:ea typeface="+mj-ea"/>
                <a:cs typeface="+mj-cs"/>
              </a:rPr>
              <a:t>απαιτείται υπολογίζεται και η </a:t>
            </a:r>
            <a:r>
              <a:rPr lang="el-GR" sz="2800" dirty="0" smtClean="0">
                <a:ea typeface="+mj-ea"/>
                <a:cs typeface="+mj-cs"/>
              </a:rPr>
              <a:t>ενδιάμεση</a:t>
            </a:r>
            <a:r>
              <a:rPr lang="en-US" sz="2800" dirty="0" smtClean="0">
                <a:ea typeface="+mj-ea"/>
                <a:cs typeface="+mj-cs"/>
              </a:rPr>
              <a:t> </a:t>
            </a:r>
            <a:r>
              <a:rPr lang="el-GR" sz="2800" dirty="0" smtClean="0">
                <a:ea typeface="+mj-ea"/>
                <a:cs typeface="+mj-cs"/>
              </a:rPr>
              <a:t>επαναληψιμότητα</a:t>
            </a:r>
            <a:r>
              <a:rPr lang="en-US" sz="2800" dirty="0" smtClean="0">
                <a:ea typeface="+mj-ea"/>
                <a:cs typeface="+mj-cs"/>
              </a:rPr>
              <a:t> </a:t>
            </a:r>
            <a:r>
              <a:rPr lang="el-GR" sz="2800" dirty="0" smtClean="0">
                <a:ea typeface="+mj-ea"/>
                <a:cs typeface="+mj-cs"/>
              </a:rPr>
              <a:t>ή </a:t>
            </a:r>
            <a:r>
              <a:rPr lang="el-GR" sz="2800" dirty="0">
                <a:ea typeface="+mj-ea"/>
                <a:cs typeface="+mj-cs"/>
              </a:rPr>
              <a:t>επαναληψιμότητα </a:t>
            </a:r>
            <a:r>
              <a:rPr lang="el-GR" sz="2800" dirty="0" smtClean="0">
                <a:ea typeface="+mj-ea"/>
                <a:cs typeface="+mj-cs"/>
              </a:rPr>
              <a:t>συστήματος.</a:t>
            </a:r>
            <a:endParaRPr lang="en-US" sz="2800" dirty="0" smtClean="0">
              <a:ea typeface="+mj-ea"/>
              <a:cs typeface="+mj-cs"/>
            </a:endParaRPr>
          </a:p>
          <a:p>
            <a:r>
              <a:rPr lang="el-GR" sz="2800" dirty="0" smtClean="0">
                <a:ea typeface="+mj-ea"/>
                <a:cs typeface="+mj-cs"/>
              </a:rPr>
              <a:t>Εκτελείται </a:t>
            </a:r>
            <a:r>
              <a:rPr lang="el-GR" sz="2800" dirty="0">
                <a:ea typeface="+mj-ea"/>
                <a:cs typeface="+mj-cs"/>
              </a:rPr>
              <a:t>από ένα αναλυτή, στο ίδιο όργανο, </a:t>
            </a:r>
            <a:r>
              <a:rPr lang="el-GR" sz="2800" dirty="0" smtClean="0">
                <a:ea typeface="+mj-ea"/>
                <a:cs typeface="+mj-cs"/>
              </a:rPr>
              <a:t>σε</a:t>
            </a:r>
            <a:r>
              <a:rPr lang="en-US" sz="2800" dirty="0" smtClean="0">
                <a:ea typeface="+mj-ea"/>
                <a:cs typeface="+mj-cs"/>
              </a:rPr>
              <a:t> </a:t>
            </a:r>
            <a:r>
              <a:rPr lang="el-GR" sz="2800" dirty="0" smtClean="0">
                <a:ea typeface="+mj-ea"/>
                <a:cs typeface="+mj-cs"/>
              </a:rPr>
              <a:t>βραχύ </a:t>
            </a:r>
            <a:r>
              <a:rPr lang="el-GR" sz="2800" dirty="0">
                <a:ea typeface="+mj-ea"/>
                <a:cs typeface="+mj-cs"/>
              </a:rPr>
              <a:t>χρονικό διάστημα, με την ίδια </a:t>
            </a:r>
            <a:r>
              <a:rPr lang="el-GR" sz="2800" dirty="0" smtClean="0">
                <a:ea typeface="+mj-ea"/>
                <a:cs typeface="+mj-cs"/>
              </a:rPr>
              <a:t>παρτίδα</a:t>
            </a:r>
            <a:r>
              <a:rPr lang="en-US" sz="2800" dirty="0" smtClean="0">
                <a:ea typeface="+mj-ea"/>
                <a:cs typeface="+mj-cs"/>
              </a:rPr>
              <a:t> </a:t>
            </a:r>
            <a:r>
              <a:rPr lang="el-GR" sz="2800" dirty="0" smtClean="0">
                <a:ea typeface="+mj-ea"/>
                <a:cs typeface="+mj-cs"/>
              </a:rPr>
              <a:t>αντιδραστηρίων</a:t>
            </a:r>
            <a:endParaRPr lang="el-GR" sz="28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961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ΕΛΕΓΧΟΣ ΕΝΔΟΕΡΓΑΣΤΗΡΙΑΚΗΣ ΑΝΑΠΑΡΑΓΩΓΙΜΟΤΗΤΣ</a:t>
            </a:r>
            <a:br>
              <a:rPr lang="el-GR" sz="2800" dirty="0"/>
            </a:br>
            <a:r>
              <a:rPr lang="el-GR" sz="2800" dirty="0"/>
              <a:t>(</a:t>
            </a:r>
            <a:r>
              <a:rPr lang="en-US" sz="2800" dirty="0"/>
              <a:t>INTERMEDIATE PRECISION)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Ελέγχεται η επίδραση τυχαίων γεγονότων </a:t>
            </a:r>
            <a:r>
              <a:rPr lang="el-GR" sz="2400" dirty="0" smtClean="0"/>
              <a:t>στην</a:t>
            </a:r>
            <a:r>
              <a:rPr lang="en-US" sz="2400" dirty="0" smtClean="0"/>
              <a:t> </a:t>
            </a:r>
            <a:r>
              <a:rPr lang="el-GR" sz="2400" dirty="0" smtClean="0"/>
              <a:t>πιστότητα </a:t>
            </a:r>
            <a:r>
              <a:rPr lang="el-GR" sz="2400" dirty="0"/>
              <a:t>της μεθόδου εντός του </a:t>
            </a:r>
            <a:r>
              <a:rPr lang="el-GR" sz="2400" dirty="0" smtClean="0"/>
              <a:t>ιδίου</a:t>
            </a:r>
            <a:r>
              <a:rPr lang="en-US" sz="2400" dirty="0" smtClean="0"/>
              <a:t> </a:t>
            </a:r>
            <a:r>
              <a:rPr lang="el-GR" sz="2400" dirty="0" smtClean="0"/>
              <a:t>εργαστηρίου.</a:t>
            </a:r>
            <a:endParaRPr lang="en-US" sz="2400" dirty="0" smtClean="0"/>
          </a:p>
          <a:p>
            <a:r>
              <a:rPr lang="el-GR" sz="2400" dirty="0" smtClean="0"/>
              <a:t>Τυπικές </a:t>
            </a:r>
            <a:r>
              <a:rPr lang="el-GR" sz="2400" dirty="0"/>
              <a:t>μεταβολές που </a:t>
            </a:r>
            <a:r>
              <a:rPr lang="el-GR" sz="2400" dirty="0" err="1"/>
              <a:t>μελετούνται</a:t>
            </a:r>
            <a:r>
              <a:rPr lang="el-GR" sz="2400" dirty="0"/>
              <a:t> </a:t>
            </a:r>
            <a:r>
              <a:rPr lang="el-GR" sz="2400" dirty="0" smtClean="0"/>
              <a:t>περιλαμβάνουν:</a:t>
            </a:r>
            <a:endParaRPr lang="en-US" sz="2400" dirty="0" smtClean="0"/>
          </a:p>
          <a:p>
            <a:pPr lvl="1"/>
            <a:r>
              <a:rPr lang="el-GR" sz="2400" dirty="0" smtClean="0"/>
              <a:t>Διαφορετικές ημέρες</a:t>
            </a:r>
            <a:endParaRPr lang="en-US" sz="2400" dirty="0" smtClean="0"/>
          </a:p>
          <a:p>
            <a:pPr lvl="1"/>
            <a:r>
              <a:rPr lang="el-GR" sz="2400" dirty="0" smtClean="0"/>
              <a:t>Διαφορετικοί αναλυτές</a:t>
            </a:r>
            <a:endParaRPr lang="en-US" sz="2400" dirty="0" smtClean="0"/>
          </a:p>
          <a:p>
            <a:pPr lvl="1"/>
            <a:r>
              <a:rPr lang="el-GR" sz="2400" dirty="0" smtClean="0"/>
              <a:t>Διαφορετικά όργανα</a:t>
            </a:r>
            <a:endParaRPr lang="en-US" sz="2400" dirty="0" smtClean="0"/>
          </a:p>
          <a:p>
            <a:pPr lvl="1"/>
            <a:r>
              <a:rPr lang="el-GR" sz="2400" dirty="0" smtClean="0"/>
              <a:t>Διαφορετικές </a:t>
            </a:r>
            <a:r>
              <a:rPr lang="el-GR" sz="2400" dirty="0"/>
              <a:t>παρτίδες αντιδραστηρίων / </a:t>
            </a:r>
            <a:r>
              <a:rPr lang="el-GR" sz="2400" dirty="0" smtClean="0"/>
              <a:t>αναλωσίμων (π.χ. </a:t>
            </a:r>
            <a:r>
              <a:rPr lang="el-GR" sz="2400" dirty="0"/>
              <a:t>στήλες </a:t>
            </a:r>
            <a:r>
              <a:rPr lang="el-GR" sz="2400" dirty="0" smtClean="0"/>
              <a:t>χρωματογραφίας)</a:t>
            </a:r>
            <a:endParaRPr lang="en-US" sz="2400" dirty="0" smtClean="0"/>
          </a:p>
          <a:p>
            <a:r>
              <a:rPr lang="el-GR" sz="2400" dirty="0" smtClean="0"/>
              <a:t>Η </a:t>
            </a:r>
            <a:r>
              <a:rPr lang="el-GR" sz="2400" dirty="0"/>
              <a:t>μελέτη όλων των επιδράσεων γίνεται με </a:t>
            </a:r>
            <a:r>
              <a:rPr lang="el-GR" sz="2400" dirty="0" smtClean="0"/>
              <a:t>πειραματικό</a:t>
            </a:r>
            <a:r>
              <a:rPr lang="en-US" sz="2400" dirty="0" smtClean="0"/>
              <a:t> </a:t>
            </a:r>
            <a:r>
              <a:rPr lang="el-GR" sz="2400" dirty="0" smtClean="0"/>
              <a:t>σχεδιασμό </a:t>
            </a:r>
            <a:r>
              <a:rPr lang="el-GR" sz="2400" dirty="0"/>
              <a:t>και όχι κάθε μια χωριστά.</a:t>
            </a:r>
          </a:p>
        </p:txBody>
      </p:sp>
    </p:spTree>
    <p:extLst>
      <p:ext uri="{BB962C8B-B14F-4D97-AF65-F5344CB8AC3E}">
        <p14:creationId xmlns:p14="http://schemas.microsoft.com/office/powerpoint/2010/main" val="2474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ΕΛΕΓΧΟΣ ΔΙΕΡΓΑΣΤΗΡΙΑΚΗΣ </a:t>
            </a:r>
            <a:r>
              <a:rPr lang="el-GR" dirty="0" smtClean="0"/>
              <a:t>ΑΝΑΠΑΡΑΓΩΓΙΜΟΤΗΤ</a:t>
            </a:r>
            <a:r>
              <a:rPr lang="en-US" dirty="0" smtClean="0"/>
              <a:t>A</a:t>
            </a:r>
            <a:r>
              <a:rPr lang="el-GR" dirty="0" smtClean="0"/>
              <a:t>Σ</a:t>
            </a:r>
            <a:r>
              <a:rPr lang="en-US" dirty="0" smtClean="0"/>
              <a:t>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Ελέγχεται η επίδραση τυχαίων γεγονότων </a:t>
            </a:r>
            <a:r>
              <a:rPr lang="el-GR" sz="2800" dirty="0" smtClean="0"/>
              <a:t>στην</a:t>
            </a:r>
            <a:r>
              <a:rPr lang="en-US" sz="2800" dirty="0" smtClean="0"/>
              <a:t> </a:t>
            </a:r>
            <a:r>
              <a:rPr lang="el-GR" sz="2800" dirty="0" smtClean="0"/>
              <a:t>πιστότητα </a:t>
            </a:r>
            <a:r>
              <a:rPr lang="el-GR" sz="2800" dirty="0"/>
              <a:t>της μεθόδου σε </a:t>
            </a:r>
            <a:r>
              <a:rPr lang="el-GR" sz="2800" dirty="0" smtClean="0"/>
              <a:t>διαφορετικά</a:t>
            </a:r>
            <a:r>
              <a:rPr lang="en-US" sz="2800" dirty="0" smtClean="0"/>
              <a:t> </a:t>
            </a:r>
            <a:r>
              <a:rPr lang="el-GR" sz="2800" dirty="0" smtClean="0"/>
              <a:t>εργαστήρια</a:t>
            </a:r>
            <a:r>
              <a:rPr lang="el-GR" sz="2800" dirty="0"/>
              <a:t>. </a:t>
            </a:r>
            <a:endParaRPr lang="en-US" sz="2800" dirty="0" smtClean="0"/>
          </a:p>
          <a:p>
            <a:r>
              <a:rPr lang="el-GR" sz="2800" dirty="0" smtClean="0"/>
              <a:t>Διεξάγεται </a:t>
            </a:r>
            <a:r>
              <a:rPr lang="el-GR" sz="2800" dirty="0"/>
              <a:t>κυρίως για </a:t>
            </a:r>
            <a:r>
              <a:rPr lang="el-GR" sz="2800" dirty="0" smtClean="0"/>
              <a:t>προτυποποίηση</a:t>
            </a:r>
            <a:r>
              <a:rPr lang="en-US" sz="2800" dirty="0" smtClean="0"/>
              <a:t> </a:t>
            </a:r>
            <a:r>
              <a:rPr lang="el-GR" sz="2800" dirty="0" smtClean="0"/>
              <a:t>(</a:t>
            </a:r>
            <a:r>
              <a:rPr lang="el-GR" sz="2800" dirty="0" err="1" smtClean="0"/>
              <a:t>standardization</a:t>
            </a:r>
            <a:r>
              <a:rPr lang="el-GR" sz="2800" dirty="0"/>
              <a:t>)  μεθόδων </a:t>
            </a:r>
            <a:r>
              <a:rPr lang="el-GR" sz="2800" dirty="0" smtClean="0"/>
              <a:t>από</a:t>
            </a:r>
            <a:r>
              <a:rPr lang="en-US" sz="2800" dirty="0" smtClean="0"/>
              <a:t> </a:t>
            </a:r>
            <a:r>
              <a:rPr lang="el-GR" sz="2800" dirty="0" smtClean="0"/>
              <a:t>επιστημονικούς </a:t>
            </a:r>
            <a:r>
              <a:rPr lang="el-GR" sz="2800" dirty="0"/>
              <a:t>φορείς προκειμένου </a:t>
            </a:r>
            <a:r>
              <a:rPr lang="el-GR" sz="2800" dirty="0" smtClean="0"/>
              <a:t>να</a:t>
            </a:r>
            <a:r>
              <a:rPr lang="en-US" sz="2800" dirty="0" smtClean="0"/>
              <a:t> </a:t>
            </a:r>
            <a:r>
              <a:rPr lang="el-GR" sz="2800" dirty="0" smtClean="0"/>
              <a:t>γίνουν </a:t>
            </a:r>
            <a:r>
              <a:rPr lang="el-GR" sz="2800" dirty="0"/>
              <a:t>αποδεκτές ως επίσημες, π.χ. </a:t>
            </a:r>
            <a:r>
              <a:rPr lang="el-GR" sz="2800" dirty="0" smtClean="0"/>
              <a:t>Φαρμακοποιία</a:t>
            </a:r>
            <a:r>
              <a:rPr lang="el-GR" sz="2800" dirty="0"/>
              <a:t>, AOAC, κλπ.</a:t>
            </a:r>
          </a:p>
        </p:txBody>
      </p:sp>
    </p:spTree>
    <p:extLst>
      <p:ext uri="{BB962C8B-B14F-4D97-AF65-F5344CB8AC3E}">
        <p14:creationId xmlns:p14="http://schemas.microsoft.com/office/powerpoint/2010/main" val="353474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ΕΛΕΓΧΟΣ ΔΙΕΡΓΑΣΤΗΡΙΑΚΗΣ ΑΝΑΠΑΡΑΓΩΓΙΜΟΤΗΤ</a:t>
            </a:r>
            <a:r>
              <a:rPr lang="en-US" dirty="0"/>
              <a:t>A</a:t>
            </a:r>
            <a:r>
              <a:rPr lang="el-GR" dirty="0"/>
              <a:t>Σ</a:t>
            </a:r>
            <a:r>
              <a:rPr lang="en-US" dirty="0"/>
              <a:t> </a:t>
            </a:r>
            <a:r>
              <a:rPr lang="en-US" dirty="0" smtClean="0"/>
              <a:t>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Πληροφορίες για τη </a:t>
            </a:r>
            <a:r>
              <a:rPr lang="el-GR" sz="2800" dirty="0" err="1" smtClean="0"/>
              <a:t>διεργαστηριακή</a:t>
            </a:r>
            <a:r>
              <a:rPr lang="en-US" sz="2800" dirty="0" smtClean="0"/>
              <a:t> </a:t>
            </a:r>
            <a:r>
              <a:rPr lang="el-GR" sz="2800" dirty="0" err="1" smtClean="0"/>
              <a:t>αναπαραγωγιμότητα</a:t>
            </a:r>
            <a:r>
              <a:rPr lang="el-GR" sz="2800" dirty="0" smtClean="0"/>
              <a:t> </a:t>
            </a:r>
            <a:r>
              <a:rPr lang="el-GR" sz="2800" dirty="0"/>
              <a:t>λαμβάνονται από </a:t>
            </a:r>
            <a:r>
              <a:rPr lang="el-GR" sz="2800" dirty="0" smtClean="0"/>
              <a:t>τα</a:t>
            </a:r>
            <a:r>
              <a:rPr lang="en-US" sz="2800" dirty="0" smtClean="0"/>
              <a:t> </a:t>
            </a:r>
            <a:r>
              <a:rPr lang="el-GR" sz="2800" dirty="0" err="1" smtClean="0"/>
              <a:t>διεργαστηριακά</a:t>
            </a:r>
            <a:r>
              <a:rPr lang="el-GR" sz="2800" dirty="0" smtClean="0"/>
              <a:t> </a:t>
            </a:r>
            <a:r>
              <a:rPr lang="el-GR" sz="2800" dirty="0"/>
              <a:t>προγράμματα </a:t>
            </a:r>
            <a:r>
              <a:rPr lang="el-GR" sz="2800" dirty="0" smtClean="0"/>
              <a:t>ελέγχου</a:t>
            </a:r>
            <a:r>
              <a:rPr lang="en-US" sz="2800" dirty="0" smtClean="0"/>
              <a:t> </a:t>
            </a:r>
            <a:r>
              <a:rPr lang="el-GR" sz="2800" dirty="0" smtClean="0"/>
              <a:t>ικανότητας </a:t>
            </a:r>
            <a:r>
              <a:rPr lang="el-GR" sz="2800" dirty="0"/>
              <a:t>(εξωτερικός έλεγχος ποιότητας</a:t>
            </a:r>
            <a:r>
              <a:rPr lang="el-GR" sz="2800" dirty="0" smtClean="0"/>
              <a:t>).</a:t>
            </a:r>
            <a:endParaRPr lang="en-US" sz="2800" dirty="0" smtClean="0"/>
          </a:p>
          <a:p>
            <a:r>
              <a:rPr lang="el-GR" sz="2800" dirty="0" smtClean="0"/>
              <a:t>Παρέχει </a:t>
            </a:r>
            <a:r>
              <a:rPr lang="el-GR" sz="2800" dirty="0"/>
              <a:t>τις ίδιες πληροφορίες με την </a:t>
            </a:r>
            <a:r>
              <a:rPr lang="el-GR" sz="2800" dirty="0" smtClean="0"/>
              <a:t>έννοια</a:t>
            </a:r>
            <a:r>
              <a:rPr lang="en-US" sz="2800" dirty="0" smtClean="0"/>
              <a:t> </a:t>
            </a:r>
            <a:r>
              <a:rPr lang="el-GR" sz="2800" dirty="0" smtClean="0"/>
              <a:t>«</a:t>
            </a:r>
            <a:r>
              <a:rPr lang="el-GR" sz="2800" dirty="0" err="1" smtClean="0"/>
              <a:t>robustness</a:t>
            </a:r>
            <a:r>
              <a:rPr lang="el-GR" sz="2800" dirty="0"/>
              <a:t>»(αντοχή), δηλαδή κάτω </a:t>
            </a:r>
            <a:r>
              <a:rPr lang="el-GR" sz="2800" dirty="0" smtClean="0"/>
              <a:t>από</a:t>
            </a:r>
            <a:r>
              <a:rPr lang="en-US" sz="2800" dirty="0" smtClean="0"/>
              <a:t> </a:t>
            </a:r>
            <a:r>
              <a:rPr lang="el-GR" sz="2800" dirty="0" smtClean="0"/>
              <a:t>κανονικές </a:t>
            </a:r>
            <a:r>
              <a:rPr lang="el-GR" sz="2800" dirty="0"/>
              <a:t>μεν, αλλά διαφορετικές συνθήκες.</a:t>
            </a:r>
          </a:p>
        </p:txBody>
      </p:sp>
    </p:spTree>
    <p:extLst>
      <p:ext uri="{BB962C8B-B14F-4D97-AF65-F5344CB8AC3E}">
        <p14:creationId xmlns:p14="http://schemas.microsoft.com/office/powerpoint/2010/main" val="359293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ΣΥΝΙΣΤΩΜΕΝΑ ΔΕΔΟΜΕΝΑ – ΚΡΙΤΗΡΙΑ ΑΠΟΔΟΧΗΣ (1)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Για κάθε τύπο πιστότητας </a:t>
            </a:r>
            <a:r>
              <a:rPr lang="el-GR" sz="2800" dirty="0" smtClean="0"/>
              <a:t>υπολογίζονται</a:t>
            </a:r>
            <a:r>
              <a:rPr lang="en-US" sz="2800" dirty="0" smtClean="0"/>
              <a:t> </a:t>
            </a:r>
            <a:r>
              <a:rPr lang="el-GR" sz="2800" dirty="0" smtClean="0"/>
              <a:t>η</a:t>
            </a:r>
            <a:r>
              <a:rPr lang="en-US" sz="2800" dirty="0" smtClean="0"/>
              <a:t> </a:t>
            </a:r>
            <a:r>
              <a:rPr lang="el-GR" sz="2800" dirty="0" smtClean="0"/>
              <a:t>τυπική </a:t>
            </a:r>
            <a:r>
              <a:rPr lang="el-GR" sz="2800" dirty="0"/>
              <a:t>απόκλιση (s ή SD), η </a:t>
            </a:r>
            <a:r>
              <a:rPr lang="el-GR" sz="2800" dirty="0" smtClean="0"/>
              <a:t>σχετική</a:t>
            </a:r>
            <a:r>
              <a:rPr lang="en-US" sz="2800" dirty="0" smtClean="0"/>
              <a:t> </a:t>
            </a:r>
            <a:r>
              <a:rPr lang="el-GR" sz="2800" dirty="0" smtClean="0"/>
              <a:t>τυπική </a:t>
            </a:r>
            <a:r>
              <a:rPr lang="el-GR" sz="2800" dirty="0"/>
              <a:t>απόκλιση (</a:t>
            </a:r>
            <a:r>
              <a:rPr lang="el-GR" sz="2800" dirty="0" err="1" smtClean="0"/>
              <a:t>s</a:t>
            </a:r>
            <a:r>
              <a:rPr lang="el-GR" sz="2800" baseline="-25000" dirty="0" err="1" smtClean="0"/>
              <a:t>r</a:t>
            </a:r>
            <a:r>
              <a:rPr lang="en-US" sz="2800" dirty="0" smtClean="0"/>
              <a:t> </a:t>
            </a:r>
            <a:r>
              <a:rPr lang="el-GR" sz="2800" dirty="0" smtClean="0"/>
              <a:t>ή </a:t>
            </a:r>
            <a:r>
              <a:rPr lang="el-GR" sz="2800" dirty="0"/>
              <a:t>RSD) και </a:t>
            </a:r>
            <a:r>
              <a:rPr lang="el-GR" sz="2800" dirty="0" smtClean="0"/>
              <a:t>το</a:t>
            </a:r>
            <a:r>
              <a:rPr lang="en-US" sz="2800" dirty="0" smtClean="0"/>
              <a:t> </a:t>
            </a:r>
            <a:r>
              <a:rPr lang="el-GR" sz="2800" dirty="0" smtClean="0"/>
              <a:t>διάστημα </a:t>
            </a:r>
            <a:r>
              <a:rPr lang="el-GR" sz="2800" dirty="0"/>
              <a:t>εμπιστοσύνης. Αναγράφονται </a:t>
            </a:r>
            <a:r>
              <a:rPr lang="el-GR" sz="2800" dirty="0" smtClean="0"/>
              <a:t>τα</a:t>
            </a:r>
            <a:r>
              <a:rPr lang="en-US" sz="2800" dirty="0" smtClean="0"/>
              <a:t> </a:t>
            </a:r>
            <a:r>
              <a:rPr lang="el-GR" sz="2800" dirty="0" smtClean="0"/>
              <a:t>αποτελέσματα </a:t>
            </a:r>
            <a:r>
              <a:rPr lang="el-GR" sz="2800" dirty="0"/>
              <a:t>στο φύλλο </a:t>
            </a:r>
            <a:r>
              <a:rPr lang="el-GR" sz="2800" dirty="0" smtClean="0"/>
              <a:t>δεδομένων</a:t>
            </a:r>
            <a:r>
              <a:rPr lang="en-US" sz="2800" dirty="0" smtClean="0"/>
              <a:t> </a:t>
            </a:r>
            <a:r>
              <a:rPr lang="el-GR" sz="2800" dirty="0" smtClean="0"/>
              <a:t>τεκμηρίωσης</a:t>
            </a:r>
            <a:r>
              <a:rPr lang="el-GR" sz="2800" dirty="0"/>
              <a:t>. Τα μέτρα </a:t>
            </a:r>
            <a:r>
              <a:rPr lang="el-GR" sz="2800" dirty="0" smtClean="0"/>
              <a:t>πιστότητας</a:t>
            </a:r>
            <a:r>
              <a:rPr lang="en-US" sz="2800" dirty="0" smtClean="0"/>
              <a:t> </a:t>
            </a:r>
            <a:r>
              <a:rPr lang="el-GR" sz="2800" dirty="0" smtClean="0"/>
              <a:t>σχετίζονται </a:t>
            </a:r>
            <a:r>
              <a:rPr lang="el-GR" sz="2800" dirty="0"/>
              <a:t>και χρησιμοποιούνται </a:t>
            </a:r>
            <a:r>
              <a:rPr lang="el-GR" sz="2800" dirty="0" smtClean="0"/>
              <a:t>στον</a:t>
            </a:r>
            <a:r>
              <a:rPr lang="en-US" sz="2800" dirty="0" smtClean="0"/>
              <a:t> </a:t>
            </a:r>
            <a:r>
              <a:rPr lang="el-GR" sz="2800" dirty="0" smtClean="0"/>
              <a:t>υπολογισμό </a:t>
            </a:r>
            <a:r>
              <a:rPr lang="el-GR" sz="2800" dirty="0"/>
              <a:t>της αβεβαιότητας (</a:t>
            </a:r>
            <a:r>
              <a:rPr lang="el-GR" sz="2800" dirty="0" err="1"/>
              <a:t>uncertainty</a:t>
            </a:r>
            <a:r>
              <a:rPr lang="el-GR" sz="2800" dirty="0"/>
              <a:t>) </a:t>
            </a:r>
            <a:r>
              <a:rPr lang="el-GR" sz="2800" dirty="0" smtClean="0"/>
              <a:t>και </a:t>
            </a:r>
            <a:r>
              <a:rPr lang="el-GR" sz="2800" dirty="0"/>
              <a:t>το διάστημα εμπιστοσύνης.</a:t>
            </a:r>
          </a:p>
        </p:txBody>
      </p:sp>
    </p:spTree>
    <p:extLst>
      <p:ext uri="{BB962C8B-B14F-4D97-AF65-F5344CB8AC3E}">
        <p14:creationId xmlns:p14="http://schemas.microsoft.com/office/powerpoint/2010/main" val="22069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ΑΚΡΙΒΕΙΑ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dirty="0"/>
              <a:t>ACCURACY) </a:t>
            </a:r>
            <a:r>
              <a:rPr lang="en-US" dirty="0" smtClean="0"/>
              <a:t>(2)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sz="2000" dirty="0"/>
              <a:t>Οι κύριοι περιορισμοί στην ακρίβεια προέρχονται </a:t>
            </a:r>
            <a:r>
              <a:rPr lang="el-GR" sz="2000" dirty="0" smtClean="0"/>
              <a:t>από:</a:t>
            </a:r>
            <a:endParaRPr lang="en-US" sz="2000" dirty="0" smtClean="0"/>
          </a:p>
          <a:p>
            <a:pPr marL="400050" lvl="1" indent="0">
              <a:spcBef>
                <a:spcPts val="600"/>
              </a:spcBef>
              <a:buNone/>
            </a:pPr>
            <a:r>
              <a:rPr lang="el-GR" sz="2000" dirty="0" smtClean="0"/>
              <a:t>α</a:t>
            </a:r>
            <a:r>
              <a:rPr lang="el-GR" sz="2000" dirty="0"/>
              <a:t>) Τα τυχαία σφάλματα (</a:t>
            </a:r>
            <a:r>
              <a:rPr lang="el-GR" sz="2000" dirty="0" err="1"/>
              <a:t>random</a:t>
            </a:r>
            <a:r>
              <a:rPr lang="el-GR" sz="2000" dirty="0"/>
              <a:t> </a:t>
            </a:r>
            <a:r>
              <a:rPr lang="el-GR" sz="2000" dirty="0" err="1" smtClean="0"/>
              <a:t>errors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 marL="400050" lvl="1" indent="0">
              <a:spcBef>
                <a:spcPts val="600"/>
              </a:spcBef>
              <a:buNone/>
            </a:pPr>
            <a:r>
              <a:rPr lang="el-GR" sz="2000" dirty="0" smtClean="0"/>
              <a:t>β</a:t>
            </a:r>
            <a:r>
              <a:rPr lang="el-GR" sz="2000" dirty="0"/>
              <a:t>) Τα συστηματικά σφάλματα (</a:t>
            </a:r>
            <a:r>
              <a:rPr lang="el-GR" sz="2000" dirty="0" err="1"/>
              <a:t>bias</a:t>
            </a:r>
            <a:r>
              <a:rPr lang="el-GR" sz="2000" dirty="0"/>
              <a:t>) μιας </a:t>
            </a:r>
            <a:r>
              <a:rPr lang="el-GR" sz="2000" dirty="0" smtClean="0"/>
              <a:t>αναλυτικής</a:t>
            </a:r>
            <a:r>
              <a:rPr lang="en-US" sz="2000" dirty="0" smtClean="0"/>
              <a:t> </a:t>
            </a:r>
            <a:r>
              <a:rPr lang="el-GR" sz="2000" dirty="0" smtClean="0"/>
              <a:t>μεθόδου </a:t>
            </a:r>
            <a:r>
              <a:rPr lang="el-GR" sz="2000" dirty="0"/>
              <a:t>(</a:t>
            </a:r>
            <a:r>
              <a:rPr lang="el-GR" sz="2000" dirty="0" smtClean="0"/>
              <a:t>θετική</a:t>
            </a:r>
            <a:r>
              <a:rPr lang="en-US" sz="2000" dirty="0" smtClean="0"/>
              <a:t> </a:t>
            </a:r>
            <a:r>
              <a:rPr lang="el-GR" sz="2000" dirty="0" smtClean="0"/>
              <a:t>ή </a:t>
            </a:r>
            <a:r>
              <a:rPr lang="el-GR" sz="2000" dirty="0"/>
              <a:t>αρνητική απόκλιση του μέσου </a:t>
            </a:r>
            <a:r>
              <a:rPr lang="el-GR" sz="2000" dirty="0" smtClean="0"/>
              <a:t>αναλυτικού</a:t>
            </a:r>
            <a:r>
              <a:rPr lang="en-US" sz="2000" dirty="0" smtClean="0"/>
              <a:t> </a:t>
            </a:r>
            <a:r>
              <a:rPr lang="el-GR" sz="2000" dirty="0" smtClean="0"/>
              <a:t>αποτελέσματος </a:t>
            </a:r>
            <a:r>
              <a:rPr lang="el-GR" sz="2000" dirty="0"/>
              <a:t>από τη γνωστή ή θεωρούμενη αληθή τιμή</a:t>
            </a:r>
            <a:r>
              <a:rPr lang="el-GR" sz="2000" dirty="0" smtClean="0"/>
              <a:t>).</a:t>
            </a:r>
            <a:endParaRPr lang="en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el-GR" sz="2000" dirty="0" smtClean="0"/>
              <a:t>Μια </a:t>
            </a:r>
            <a:r>
              <a:rPr lang="el-GR" sz="2000" dirty="0"/>
              <a:t>ακριβής (</a:t>
            </a:r>
            <a:r>
              <a:rPr lang="el-GR" sz="2000" dirty="0" err="1"/>
              <a:t>accurate</a:t>
            </a:r>
            <a:r>
              <a:rPr lang="el-GR" sz="2000" dirty="0"/>
              <a:t>) μέτρηση είναι αυτή που </a:t>
            </a:r>
            <a:r>
              <a:rPr lang="el-GR" sz="2000" dirty="0" smtClean="0"/>
              <a:t>στερείται</a:t>
            </a:r>
            <a:r>
              <a:rPr lang="en-US" sz="2000" dirty="0" smtClean="0"/>
              <a:t> </a:t>
            </a:r>
            <a:r>
              <a:rPr lang="el-GR" sz="2000" dirty="0" smtClean="0"/>
              <a:t>συστηματικού </a:t>
            </a:r>
            <a:r>
              <a:rPr lang="el-GR" sz="2000" dirty="0"/>
              <a:t>σφάλματος και είναι </a:t>
            </a:r>
            <a:r>
              <a:rPr lang="el-GR" sz="2000" dirty="0" err="1"/>
              <a:t>επαναλήψιμη</a:t>
            </a:r>
            <a:r>
              <a:rPr lang="el-GR" sz="2000" dirty="0"/>
              <a:t> (</a:t>
            </a:r>
            <a:r>
              <a:rPr lang="el-GR" sz="2000" dirty="0" err="1" smtClean="0"/>
              <a:t>precise</a:t>
            </a:r>
            <a:r>
              <a:rPr lang="el-GR" sz="2000" dirty="0" smtClean="0"/>
              <a:t>).</a:t>
            </a:r>
            <a:endParaRPr lang="en-US" sz="2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l-GR" sz="2000" dirty="0" smtClean="0"/>
              <a:t>Η </a:t>
            </a:r>
            <a:r>
              <a:rPr lang="el-GR" sz="2000" dirty="0"/>
              <a:t>διαφορά (</a:t>
            </a:r>
            <a:r>
              <a:rPr lang="el-GR" sz="2000" dirty="0" err="1" smtClean="0"/>
              <a:t>x</a:t>
            </a:r>
            <a:r>
              <a:rPr lang="el-GR" sz="2000" baseline="-25000" dirty="0" err="1" smtClean="0"/>
              <a:t>mean</a:t>
            </a:r>
            <a:r>
              <a:rPr lang="en-US" sz="2000" dirty="0" smtClean="0"/>
              <a:t> </a:t>
            </a:r>
            <a:r>
              <a:rPr lang="el-GR" sz="2000" dirty="0" smtClean="0"/>
              <a:t>– </a:t>
            </a:r>
            <a:r>
              <a:rPr lang="el-GR" sz="2000" dirty="0"/>
              <a:t>μ</a:t>
            </a:r>
            <a:r>
              <a:rPr lang="el-GR" sz="2000" dirty="0" smtClean="0"/>
              <a:t>)</a:t>
            </a:r>
            <a:r>
              <a:rPr lang="en-US" sz="2000" dirty="0" smtClean="0"/>
              <a:t> </a:t>
            </a:r>
            <a:r>
              <a:rPr lang="el-GR" sz="2000" dirty="0" smtClean="0"/>
              <a:t>(</a:t>
            </a:r>
            <a:r>
              <a:rPr lang="el-GR" sz="2000" dirty="0"/>
              <a:t>συστηματικό σφάλμα, </a:t>
            </a:r>
            <a:r>
              <a:rPr lang="el-GR" sz="2000" dirty="0" err="1" smtClean="0"/>
              <a:t>bias</a:t>
            </a:r>
            <a:r>
              <a:rPr lang="el-GR" sz="2000" dirty="0"/>
              <a:t>) της </a:t>
            </a:r>
            <a:r>
              <a:rPr lang="el-GR" sz="2000" dirty="0" smtClean="0"/>
              <a:t>μεθόδου</a:t>
            </a:r>
            <a:r>
              <a:rPr lang="en-US" sz="2000" dirty="0" smtClean="0"/>
              <a:t> </a:t>
            </a:r>
            <a:r>
              <a:rPr lang="el-GR" sz="2000" dirty="0" smtClean="0"/>
              <a:t>εκφράζει </a:t>
            </a:r>
            <a:r>
              <a:rPr lang="el-GR" sz="2000" dirty="0"/>
              <a:t>την ορθότητα (</a:t>
            </a:r>
            <a:r>
              <a:rPr lang="el-GR" sz="2000" dirty="0" err="1"/>
              <a:t>truness</a:t>
            </a:r>
            <a:r>
              <a:rPr lang="el-GR" sz="2000" dirty="0"/>
              <a:t>) της μεθόδου.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2000" dirty="0"/>
              <a:t>Σφάλμα μέτρησης = (</a:t>
            </a:r>
            <a:r>
              <a:rPr lang="el-GR" sz="2000" dirty="0" err="1" smtClean="0"/>
              <a:t>x</a:t>
            </a:r>
            <a:r>
              <a:rPr lang="el-GR" sz="2000" baseline="-25000" dirty="0" err="1" smtClean="0"/>
              <a:t>i</a:t>
            </a:r>
            <a:r>
              <a:rPr lang="en-US" sz="2000" dirty="0" smtClean="0"/>
              <a:t> </a:t>
            </a:r>
            <a:r>
              <a:rPr lang="el-GR" sz="2000" dirty="0" smtClean="0"/>
              <a:t>– </a:t>
            </a:r>
            <a:r>
              <a:rPr lang="el-GR" sz="2000" dirty="0"/>
              <a:t>μ) = (</a:t>
            </a:r>
            <a:r>
              <a:rPr lang="el-GR" sz="2000" dirty="0" err="1" smtClean="0"/>
              <a:t>x</a:t>
            </a:r>
            <a:r>
              <a:rPr lang="el-GR" sz="2000" baseline="-25000" dirty="0" err="1" smtClean="0"/>
              <a:t>i</a:t>
            </a:r>
            <a:r>
              <a:rPr lang="en-US" sz="2000" dirty="0" smtClean="0"/>
              <a:t> </a:t>
            </a:r>
            <a:r>
              <a:rPr lang="el-GR" sz="2000" dirty="0" smtClean="0"/>
              <a:t>–</a:t>
            </a:r>
            <a:r>
              <a:rPr lang="en-US" sz="2000" dirty="0" smtClean="0"/>
              <a:t> </a:t>
            </a:r>
            <a:r>
              <a:rPr lang="el-GR" sz="2000" dirty="0" err="1" smtClean="0"/>
              <a:t>x</a:t>
            </a:r>
            <a:r>
              <a:rPr lang="el-GR" sz="2000" baseline="-25000" dirty="0" err="1" smtClean="0"/>
              <a:t>mean</a:t>
            </a:r>
            <a:r>
              <a:rPr lang="el-GR" sz="2000" dirty="0" smtClean="0"/>
              <a:t>) </a:t>
            </a:r>
            <a:r>
              <a:rPr lang="el-GR" sz="2000" dirty="0"/>
              <a:t>+ (</a:t>
            </a:r>
            <a:r>
              <a:rPr lang="el-GR" sz="2000" dirty="0" err="1" smtClean="0"/>
              <a:t>x</a:t>
            </a:r>
            <a:r>
              <a:rPr lang="el-GR" sz="2000" baseline="-25000" dirty="0" err="1" smtClean="0"/>
              <a:t>mean</a:t>
            </a:r>
            <a:r>
              <a:rPr lang="el-GR" sz="2000" dirty="0" smtClean="0"/>
              <a:t>– </a:t>
            </a:r>
            <a:r>
              <a:rPr lang="el-GR" sz="2000" dirty="0"/>
              <a:t>μ) =(τυχαίο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2000" dirty="0"/>
              <a:t>σφάλμα) + (</a:t>
            </a:r>
            <a:r>
              <a:rPr lang="el-GR" sz="2000" dirty="0" err="1" smtClean="0"/>
              <a:t>bias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l-GR" sz="2000" dirty="0" smtClean="0"/>
              <a:t>Ακρίβεια </a:t>
            </a:r>
            <a:r>
              <a:rPr lang="el-GR" sz="2000" dirty="0"/>
              <a:t>μέτρησης </a:t>
            </a:r>
            <a:r>
              <a:rPr lang="el-GR" sz="2000" dirty="0" smtClean="0"/>
              <a:t>=</a:t>
            </a:r>
            <a:r>
              <a:rPr lang="en-US" sz="2000" dirty="0" smtClean="0"/>
              <a:t> </a:t>
            </a:r>
            <a:r>
              <a:rPr lang="el-GR" sz="2000" dirty="0" smtClean="0"/>
              <a:t>(</a:t>
            </a:r>
            <a:r>
              <a:rPr lang="el-GR" sz="2000" dirty="0"/>
              <a:t>επαναληψιμότητα μεθόδου) +(ορθότητα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2000" dirty="0"/>
              <a:t>μεθόδου)</a:t>
            </a:r>
          </a:p>
        </p:txBody>
      </p:sp>
    </p:spTree>
    <p:extLst>
      <p:ext uri="{BB962C8B-B14F-4D97-AF65-F5344CB8AC3E}">
        <p14:creationId xmlns:p14="http://schemas.microsoft.com/office/powerpoint/2010/main" val="349530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ΣΥΝΙΣΤΩΜΕΝΑ ΔΕΔΟΜΕΝΑ – ΚΡΙΤΗΡΙΑ ΑΠΟΔΟΧΗΣ </a:t>
            </a:r>
            <a:r>
              <a:rPr lang="el-GR" dirty="0" smtClean="0"/>
              <a:t>(</a:t>
            </a:r>
            <a:r>
              <a:rPr lang="en-US" dirty="0" smtClean="0"/>
              <a:t>2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dirty="0"/>
              <a:t>Για την </a:t>
            </a:r>
            <a:r>
              <a:rPr lang="el-GR" sz="2600" u="sng" dirty="0"/>
              <a:t>επαναληψιμότητα της μεθόδου</a:t>
            </a:r>
            <a:r>
              <a:rPr lang="el-GR" sz="2600" dirty="0"/>
              <a:t>: </a:t>
            </a:r>
            <a:endParaRPr lang="en-US" sz="2600" dirty="0" smtClean="0"/>
          </a:p>
          <a:p>
            <a:pPr marL="0" indent="0">
              <a:buNone/>
            </a:pPr>
            <a:r>
              <a:rPr lang="el-GR" sz="2600" dirty="0" smtClean="0"/>
              <a:t>Παρασκευάζεται </a:t>
            </a:r>
            <a:r>
              <a:rPr lang="el-GR" sz="2600" dirty="0"/>
              <a:t>αντιπροσωπευτικό </a:t>
            </a:r>
            <a:r>
              <a:rPr lang="el-GR" sz="2600" dirty="0" smtClean="0"/>
              <a:t>συνθετικό</a:t>
            </a:r>
            <a:r>
              <a:rPr lang="en-US" sz="2600" dirty="0" smtClean="0"/>
              <a:t> </a:t>
            </a:r>
            <a:r>
              <a:rPr lang="el-GR" sz="2600" dirty="0" smtClean="0"/>
              <a:t>δείγμα </a:t>
            </a:r>
            <a:r>
              <a:rPr lang="el-GR" sz="2600" dirty="0"/>
              <a:t>χρησιμοποιώντας το μητρικό υλικό </a:t>
            </a:r>
            <a:r>
              <a:rPr lang="el-GR" sz="2600" dirty="0" smtClean="0"/>
              <a:t>στο</a:t>
            </a:r>
            <a:r>
              <a:rPr lang="en-US" sz="2600" dirty="0" smtClean="0"/>
              <a:t> </a:t>
            </a:r>
            <a:r>
              <a:rPr lang="el-GR" sz="2600" dirty="0" smtClean="0"/>
              <a:t>οποίο θα</a:t>
            </a:r>
            <a:r>
              <a:rPr lang="en-US" sz="2600" dirty="0" smtClean="0"/>
              <a:t> </a:t>
            </a:r>
            <a:r>
              <a:rPr lang="el-GR" sz="2600" dirty="0" smtClean="0"/>
              <a:t>εφαρμοσθεί </a:t>
            </a:r>
            <a:r>
              <a:rPr lang="el-GR" sz="2600" dirty="0"/>
              <a:t>η μέθοδος. </a:t>
            </a:r>
          </a:p>
          <a:p>
            <a:pPr marL="0" indent="0">
              <a:buNone/>
            </a:pPr>
            <a:r>
              <a:rPr lang="el-GR" sz="2600" dirty="0"/>
              <a:t>Η ποσότητα του δείγματος αντιστοιχεί τουλάχιστον </a:t>
            </a:r>
            <a:r>
              <a:rPr lang="el-GR" sz="2600" dirty="0" smtClean="0"/>
              <a:t>στο</a:t>
            </a:r>
            <a:r>
              <a:rPr lang="en-US" sz="2600" dirty="0" smtClean="0"/>
              <a:t> </a:t>
            </a:r>
            <a:r>
              <a:rPr lang="el-GR" sz="2600" dirty="0" smtClean="0"/>
              <a:t>20πλασιο </a:t>
            </a:r>
            <a:r>
              <a:rPr lang="el-GR" sz="2600" dirty="0"/>
              <a:t>της ποσότητας για ένα προσδιορισμό. </a:t>
            </a:r>
            <a:r>
              <a:rPr lang="en-US" sz="2600" dirty="0" smtClean="0"/>
              <a:t> </a:t>
            </a:r>
            <a:r>
              <a:rPr lang="el-GR" sz="2600" dirty="0" smtClean="0"/>
              <a:t>Χρησιμοποιείται </a:t>
            </a:r>
            <a:r>
              <a:rPr lang="el-GR" sz="2600" dirty="0"/>
              <a:t>η μεσαία συγκέντρωση </a:t>
            </a:r>
            <a:r>
              <a:rPr lang="el-GR" sz="2600" dirty="0" smtClean="0"/>
              <a:t>της</a:t>
            </a:r>
            <a:r>
              <a:rPr lang="en-US" sz="2600" dirty="0" smtClean="0"/>
              <a:t> </a:t>
            </a:r>
            <a:r>
              <a:rPr lang="el-GR" sz="2600" dirty="0" smtClean="0"/>
              <a:t>αναμενόμενης </a:t>
            </a:r>
            <a:r>
              <a:rPr lang="el-GR" sz="2600" dirty="0"/>
              <a:t>περιοχής εργασίας.</a:t>
            </a:r>
          </a:p>
          <a:p>
            <a:pPr marL="0" indent="0">
              <a:buNone/>
            </a:pPr>
            <a:r>
              <a:rPr lang="el-GR" sz="2600" dirty="0"/>
              <a:t>Γίνονται 6-7 μετρήσεις (προσδιορισμοί).</a:t>
            </a:r>
          </a:p>
        </p:txBody>
      </p:sp>
    </p:spTree>
    <p:extLst>
      <p:ext uri="{BB962C8B-B14F-4D97-AF65-F5344CB8AC3E}">
        <p14:creationId xmlns:p14="http://schemas.microsoft.com/office/powerpoint/2010/main" val="257994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ΣΥΝΙΣΤΩΜΕΝΑ ΔΕΔΟΜΕΝΑ – ΚΡΙΤΗΡΙΑ ΑΠΟΔΟΧΗΣ </a:t>
            </a:r>
            <a:r>
              <a:rPr lang="el-GR" dirty="0" smtClean="0"/>
              <a:t>(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Κριτήρια αποδοχής (διάφορες επιλογές):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Σχετική </a:t>
            </a:r>
            <a:r>
              <a:rPr lang="el-GR" sz="2800" dirty="0"/>
              <a:t>τυπική απόκλιση μικρότερη </a:t>
            </a:r>
            <a:r>
              <a:rPr lang="el-GR" sz="2800" dirty="0" smtClean="0"/>
              <a:t>2%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Σχετική </a:t>
            </a:r>
            <a:r>
              <a:rPr lang="el-GR" sz="2800" dirty="0"/>
              <a:t>τυπική απόκλιση </a:t>
            </a:r>
            <a:r>
              <a:rPr lang="el-GR" sz="2800" dirty="0" smtClean="0"/>
              <a:t>μικρότερη</a:t>
            </a:r>
            <a:r>
              <a:rPr lang="en-US" sz="2800" dirty="0" smtClean="0"/>
              <a:t> </a:t>
            </a:r>
            <a:r>
              <a:rPr lang="el-GR" sz="2800" dirty="0" smtClean="0"/>
              <a:t>τιμών </a:t>
            </a:r>
            <a:r>
              <a:rPr lang="el-GR" sz="2800" dirty="0"/>
              <a:t>από πίνακες ανάλογα με την </a:t>
            </a:r>
            <a:r>
              <a:rPr lang="el-GR" sz="2800" dirty="0" smtClean="0"/>
              <a:t>περιοχή</a:t>
            </a:r>
            <a:r>
              <a:rPr lang="en-US" sz="2800" dirty="0" smtClean="0"/>
              <a:t> </a:t>
            </a:r>
            <a:r>
              <a:rPr lang="el-GR" sz="2800" dirty="0" smtClean="0"/>
              <a:t>συγκεντρώσεων.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Ρεαλιστικές </a:t>
            </a:r>
            <a:r>
              <a:rPr lang="el-GR" sz="2800" dirty="0"/>
              <a:t>σχετικές τυπικές </a:t>
            </a:r>
            <a:r>
              <a:rPr lang="el-GR" sz="2800" dirty="0" smtClean="0"/>
              <a:t>αποκλίσεις</a:t>
            </a:r>
            <a:r>
              <a:rPr lang="en-US" sz="2800" dirty="0" smtClean="0"/>
              <a:t> </a:t>
            </a:r>
            <a:r>
              <a:rPr lang="el-GR" sz="2800" dirty="0" smtClean="0"/>
              <a:t>βασισμένες </a:t>
            </a:r>
            <a:r>
              <a:rPr lang="el-GR" sz="2800" dirty="0"/>
              <a:t>στις ανάγκες της μεθόδου </a:t>
            </a:r>
            <a:r>
              <a:rPr lang="el-GR" sz="2800" dirty="0" smtClean="0"/>
              <a:t>και/ή</a:t>
            </a:r>
            <a:r>
              <a:rPr lang="en-US" sz="2800" dirty="0" smtClean="0"/>
              <a:t> </a:t>
            </a:r>
            <a:r>
              <a:rPr lang="el-GR" sz="2800" dirty="0" smtClean="0"/>
              <a:t>των </a:t>
            </a:r>
            <a:r>
              <a:rPr lang="el-GR" sz="2800" dirty="0"/>
              <a:t>κανονισμών.</a:t>
            </a:r>
          </a:p>
        </p:txBody>
      </p:sp>
    </p:spTree>
    <p:extLst>
      <p:ext uri="{BB962C8B-B14F-4D97-AF65-F5344CB8AC3E}">
        <p14:creationId xmlns:p14="http://schemas.microsoft.com/office/powerpoint/2010/main" val="380436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ΣΥΝΙΣΤΩΜΕΝΑ ΔΕΔΟΜΕΝΑ – ΚΡΙΤΗΡΙΑ ΑΠΟΔΟΧΗΣ </a:t>
            </a:r>
            <a:r>
              <a:rPr lang="el-GR" dirty="0" smtClean="0"/>
              <a:t>(</a:t>
            </a:r>
            <a:r>
              <a:rPr lang="en-US" dirty="0" smtClean="0"/>
              <a:t>4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/>
              <a:t>Καναδικό CHPB </a:t>
            </a:r>
            <a:r>
              <a:rPr lang="el-GR" sz="2200" dirty="0" smtClean="0"/>
              <a:t>καθορίζει </a:t>
            </a:r>
            <a:r>
              <a:rPr lang="el-GR" sz="2200" dirty="0"/>
              <a:t>RSD για </a:t>
            </a:r>
            <a:r>
              <a:rPr lang="el-GR" sz="2200" dirty="0" err="1" smtClean="0"/>
              <a:t>χρωματογραφικές</a:t>
            </a:r>
            <a:r>
              <a:rPr lang="en-US" sz="2200" dirty="0" smtClean="0"/>
              <a:t> </a:t>
            </a:r>
            <a:r>
              <a:rPr lang="el-GR" sz="2200" dirty="0" smtClean="0"/>
              <a:t>μεθόδους:</a:t>
            </a:r>
            <a:endParaRPr lang="en-US" sz="2200" dirty="0" smtClean="0"/>
          </a:p>
          <a:p>
            <a:pPr lvl="1"/>
            <a:r>
              <a:rPr lang="el-GR" sz="2200" dirty="0" smtClean="0"/>
              <a:t>μικρότερη </a:t>
            </a:r>
            <a:r>
              <a:rPr lang="el-GR" sz="2200" dirty="0"/>
              <a:t>1,5% για φαρμακευτικές </a:t>
            </a:r>
            <a:r>
              <a:rPr lang="el-GR" sz="2200" dirty="0" smtClean="0"/>
              <a:t>ουσίες</a:t>
            </a:r>
            <a:endParaRPr lang="en-US" sz="2200" dirty="0" smtClean="0"/>
          </a:p>
          <a:p>
            <a:pPr lvl="1"/>
            <a:r>
              <a:rPr lang="el-GR" sz="2200" dirty="0" smtClean="0"/>
              <a:t>2,5</a:t>
            </a:r>
            <a:r>
              <a:rPr lang="el-GR" sz="2200" dirty="0"/>
              <a:t>% για φαρμακευτικά </a:t>
            </a:r>
            <a:r>
              <a:rPr lang="el-GR" sz="2200" dirty="0" smtClean="0"/>
              <a:t>σκευάσματα</a:t>
            </a:r>
            <a:endParaRPr lang="en-US" sz="2200" dirty="0" smtClean="0"/>
          </a:p>
          <a:p>
            <a:r>
              <a:rPr lang="el-GR" sz="2200" u="sng" dirty="0" smtClean="0"/>
              <a:t>Επαναληψιμότητα συστήματος</a:t>
            </a:r>
            <a:endParaRPr lang="en-US" sz="2200" u="sng" dirty="0" smtClean="0"/>
          </a:p>
          <a:p>
            <a:r>
              <a:rPr lang="el-GR" sz="2200" dirty="0" smtClean="0"/>
              <a:t>Διάλυμα </a:t>
            </a:r>
            <a:r>
              <a:rPr lang="el-GR" sz="2200" dirty="0"/>
              <a:t>προτύπου με τη μεσαία συγκέντρωση </a:t>
            </a:r>
            <a:r>
              <a:rPr lang="el-GR" sz="2200" dirty="0" smtClean="0"/>
              <a:t>της</a:t>
            </a:r>
            <a:r>
              <a:rPr lang="en-US" sz="2200" dirty="0" smtClean="0"/>
              <a:t> </a:t>
            </a:r>
            <a:r>
              <a:rPr lang="el-GR" sz="2200" dirty="0" smtClean="0"/>
              <a:t>αναμενόμενης </a:t>
            </a:r>
            <a:r>
              <a:rPr lang="el-GR" sz="2200" dirty="0"/>
              <a:t>περιοχής εργασίας, </a:t>
            </a:r>
            <a:r>
              <a:rPr lang="el-GR" sz="2200" dirty="0" smtClean="0"/>
              <a:t>μετρείται</a:t>
            </a:r>
            <a:r>
              <a:rPr lang="en-US" sz="2200" dirty="0" smtClean="0"/>
              <a:t> </a:t>
            </a:r>
            <a:r>
              <a:rPr lang="el-GR" sz="2200" dirty="0" smtClean="0"/>
              <a:t>τουλάχιστον </a:t>
            </a:r>
            <a:r>
              <a:rPr lang="el-GR" sz="2200" dirty="0"/>
              <a:t>6 φορές. Μπορεί να </a:t>
            </a:r>
            <a:r>
              <a:rPr lang="el-GR" sz="2200" dirty="0" smtClean="0"/>
              <a:t>χρησιμοποιηθεί</a:t>
            </a:r>
            <a:r>
              <a:rPr lang="en-US" sz="2200" dirty="0" smtClean="0"/>
              <a:t> </a:t>
            </a:r>
            <a:r>
              <a:rPr lang="el-GR" sz="2200" dirty="0" smtClean="0"/>
              <a:t>και </a:t>
            </a:r>
            <a:r>
              <a:rPr lang="el-GR" sz="2200" dirty="0"/>
              <a:t>το διάλυμα εργασίας του μεσαίου </a:t>
            </a:r>
            <a:r>
              <a:rPr lang="el-GR" sz="2200" dirty="0" smtClean="0"/>
              <a:t>προτύπου</a:t>
            </a:r>
            <a:r>
              <a:rPr lang="en-US" sz="2200" dirty="0" smtClean="0"/>
              <a:t> </a:t>
            </a:r>
            <a:r>
              <a:rPr lang="el-GR" sz="2200" dirty="0" smtClean="0"/>
              <a:t>δείγματος </a:t>
            </a:r>
            <a:r>
              <a:rPr lang="el-GR" sz="2200" dirty="0"/>
              <a:t>που χρησιμοποιήθηκε στον </a:t>
            </a:r>
            <a:r>
              <a:rPr lang="el-GR" sz="2200" dirty="0" smtClean="0"/>
              <a:t>έλεγχο</a:t>
            </a:r>
            <a:r>
              <a:rPr lang="en-US" sz="2200" dirty="0" smtClean="0"/>
              <a:t> </a:t>
            </a:r>
            <a:r>
              <a:rPr lang="el-GR" sz="2200" dirty="0" smtClean="0"/>
              <a:t>επαναληψιμότητα </a:t>
            </a:r>
            <a:r>
              <a:rPr lang="el-GR" sz="2200" dirty="0"/>
              <a:t>της μεθόδου. </a:t>
            </a:r>
            <a:r>
              <a:rPr lang="el-GR" sz="2200" dirty="0" smtClean="0"/>
              <a:t>Εναλλακτικά</a:t>
            </a:r>
            <a:r>
              <a:rPr lang="en-US" sz="2200" dirty="0" smtClean="0"/>
              <a:t> </a:t>
            </a:r>
            <a:r>
              <a:rPr lang="el-GR" sz="2200" dirty="0" smtClean="0"/>
              <a:t>μπορεί </a:t>
            </a:r>
            <a:r>
              <a:rPr lang="el-GR" sz="2200" dirty="0"/>
              <a:t>να χρησιμοποιηθεί ένα δείγμα </a:t>
            </a:r>
            <a:r>
              <a:rPr lang="el-GR" sz="2200" dirty="0" smtClean="0"/>
              <a:t>ενδιάμεσης</a:t>
            </a:r>
            <a:r>
              <a:rPr lang="en-US" sz="2200" dirty="0" smtClean="0"/>
              <a:t> </a:t>
            </a:r>
            <a:r>
              <a:rPr lang="el-GR" sz="2200" dirty="0" smtClean="0"/>
              <a:t>συγκέντρωσης</a:t>
            </a:r>
            <a:r>
              <a:rPr lang="el-GR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682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ΣΥΝΙΣΤΩΜΕΝΑ ΔΕΔΟΜΕΝΑ – ΚΡΙΤΗΡΙΑ ΑΠΟΔΟΧΗΣ </a:t>
            </a:r>
            <a:r>
              <a:rPr lang="el-GR" dirty="0" smtClean="0"/>
              <a:t>(</a:t>
            </a:r>
            <a:r>
              <a:rPr lang="en-US" dirty="0" smtClean="0"/>
              <a:t>5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Κριτήρια </a:t>
            </a:r>
            <a:r>
              <a:rPr lang="el-GR" sz="2800" dirty="0"/>
              <a:t>αποδοχής </a:t>
            </a:r>
            <a:r>
              <a:rPr lang="el-GR" sz="2800" dirty="0" smtClean="0"/>
              <a:t>RSD(για </a:t>
            </a:r>
            <a:r>
              <a:rPr lang="el-GR" sz="2800" dirty="0" err="1" smtClean="0"/>
              <a:t>χρωματογραφικές</a:t>
            </a:r>
            <a:r>
              <a:rPr lang="el-GR" sz="2800" dirty="0" smtClean="0"/>
              <a:t> </a:t>
            </a:r>
            <a:r>
              <a:rPr lang="el-GR" sz="2800" dirty="0"/>
              <a:t>μεθόδους, </a:t>
            </a:r>
            <a:r>
              <a:rPr lang="el-GR" sz="2800" dirty="0" smtClean="0"/>
              <a:t>Καναδικό CHPB):</a:t>
            </a:r>
          </a:p>
          <a:p>
            <a:pPr lvl="1"/>
            <a:r>
              <a:rPr lang="el-GR" dirty="0" smtClean="0"/>
              <a:t>1</a:t>
            </a:r>
            <a:r>
              <a:rPr lang="el-GR" dirty="0"/>
              <a:t>% για φαρμακευτικές </a:t>
            </a:r>
            <a:r>
              <a:rPr lang="el-GR" dirty="0" smtClean="0"/>
              <a:t>ουσίες</a:t>
            </a:r>
          </a:p>
          <a:p>
            <a:pPr lvl="1"/>
            <a:r>
              <a:rPr lang="el-GR" dirty="0" smtClean="0"/>
              <a:t>2</a:t>
            </a:r>
            <a:r>
              <a:rPr lang="el-GR" dirty="0"/>
              <a:t>% η για φαρμακευτικά </a:t>
            </a:r>
            <a:r>
              <a:rPr lang="el-GR" dirty="0" smtClean="0"/>
              <a:t>σκευάσματα</a:t>
            </a:r>
          </a:p>
          <a:p>
            <a:pPr lvl="1"/>
            <a:r>
              <a:rPr lang="el-GR" dirty="0" smtClean="0"/>
              <a:t>5</a:t>
            </a:r>
            <a:r>
              <a:rPr lang="el-GR" dirty="0"/>
              <a:t>% για μικρές συγκεντρώσεις</a:t>
            </a:r>
          </a:p>
          <a:p>
            <a:pPr lvl="1"/>
            <a:r>
              <a:rPr lang="el-GR" dirty="0" smtClean="0"/>
              <a:t>μέχρι </a:t>
            </a:r>
            <a:r>
              <a:rPr lang="el-GR" dirty="0"/>
              <a:t>και 10% κοντά στο </a:t>
            </a:r>
            <a:r>
              <a:rPr lang="el-GR" dirty="0" smtClean="0"/>
              <a:t>όριο ποσοτικοποίησης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287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ΣΥΝΙΣΤΩΜΕΝΑ ΔΕΔΟΜΕΝΑ – ΚΡΙΤΗΡΙΑ ΑΠΟΔΟΧΗΣ </a:t>
            </a:r>
            <a:r>
              <a:rPr lang="el-GR" dirty="0" smtClean="0"/>
              <a:t>(</a:t>
            </a:r>
            <a:r>
              <a:rPr lang="en-US" dirty="0" smtClean="0"/>
              <a:t>6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u="sng" dirty="0"/>
              <a:t>Ενδοεργαστηριακή </a:t>
            </a:r>
            <a:r>
              <a:rPr lang="el-GR" sz="2400" u="sng" dirty="0" err="1" smtClean="0"/>
              <a:t>αναπαραγωγιμότητα</a:t>
            </a:r>
            <a:r>
              <a:rPr lang="el-GR" sz="2400" dirty="0" smtClean="0"/>
              <a:t>:</a:t>
            </a:r>
          </a:p>
          <a:p>
            <a:r>
              <a:rPr lang="el-GR" sz="2400" dirty="0" smtClean="0"/>
              <a:t>Παρασκευάζεται </a:t>
            </a:r>
            <a:r>
              <a:rPr lang="el-GR" sz="2400" dirty="0"/>
              <a:t>σειρά διαφορετικών </a:t>
            </a:r>
            <a:r>
              <a:rPr lang="el-GR" sz="2400" dirty="0" smtClean="0"/>
              <a:t>συγκεντρώσεων δειγμάτων </a:t>
            </a:r>
            <a:r>
              <a:rPr lang="el-GR" sz="2400" dirty="0"/>
              <a:t>που κατανέμονται ομοιόμορφα </a:t>
            </a:r>
            <a:r>
              <a:rPr lang="el-GR" sz="2400" dirty="0" smtClean="0"/>
              <a:t>στην αναμενόμενη </a:t>
            </a:r>
            <a:r>
              <a:rPr lang="el-GR" sz="2400" dirty="0"/>
              <a:t>περιοχή συγκεντρώσεων </a:t>
            </a:r>
            <a:r>
              <a:rPr lang="el-GR" sz="2400" dirty="0" smtClean="0"/>
              <a:t>της μεθόδου</a:t>
            </a:r>
            <a:r>
              <a:rPr lang="el-GR" sz="2400" dirty="0"/>
              <a:t>, σε ποσότητα τουλάχιστον 10-πλάσια </a:t>
            </a:r>
            <a:r>
              <a:rPr lang="el-GR" sz="2400" dirty="0" smtClean="0"/>
              <a:t>της απαιτούμενης </a:t>
            </a:r>
            <a:r>
              <a:rPr lang="el-GR" sz="2400" dirty="0"/>
              <a:t>για ένα προσδιορισμό.</a:t>
            </a:r>
          </a:p>
          <a:p>
            <a:r>
              <a:rPr lang="el-GR" sz="2400" dirty="0" smtClean="0"/>
              <a:t>Αναλύονται </a:t>
            </a:r>
            <a:r>
              <a:rPr lang="el-GR" sz="2400" dirty="0"/>
              <a:t>από διαφορετικούς αναλυτές, </a:t>
            </a:r>
            <a:r>
              <a:rPr lang="el-GR" sz="2400" dirty="0" smtClean="0"/>
              <a:t>σε διαφορετικές </a:t>
            </a:r>
            <a:r>
              <a:rPr lang="el-GR" sz="2400" dirty="0"/>
              <a:t>μέρες, με διαφορετικά όργανα (</a:t>
            </a:r>
            <a:r>
              <a:rPr lang="el-GR" sz="2400" dirty="0" smtClean="0"/>
              <a:t>εάν είναι </a:t>
            </a:r>
            <a:r>
              <a:rPr lang="el-GR" sz="2400" dirty="0"/>
              <a:t>δυνατόν) και με διαφορετικές </a:t>
            </a:r>
            <a:r>
              <a:rPr lang="el-GR" sz="2400" dirty="0" smtClean="0"/>
              <a:t>παρτίδες αντιδραστηρίων/αναλωσίμων</a:t>
            </a:r>
            <a:r>
              <a:rPr lang="el-G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154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875493"/>
              </p:ext>
            </p:extLst>
          </p:nvPr>
        </p:nvGraphicFramePr>
        <p:xfrm>
          <a:off x="1547664" y="332656"/>
          <a:ext cx="6120705" cy="599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5843"/>
                <a:gridCol w="969617"/>
                <a:gridCol w="2545245"/>
              </a:tblGrid>
              <a:tr h="494208"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>
                          <a:solidFill>
                            <a:schemeClr val="tx1"/>
                          </a:solidFill>
                        </a:rPr>
                        <a:t>Day 1</a:t>
                      </a:r>
                      <a:endParaRPr lang="el-GR" sz="2800" u="sng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>
                          <a:solidFill>
                            <a:schemeClr val="tx1"/>
                          </a:solidFill>
                        </a:rPr>
                        <a:t>Day 2</a:t>
                      </a:r>
                      <a:endParaRPr lang="el-GR" sz="2800" u="sng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60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100.6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99.5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60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100.8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99.9</a:t>
                      </a:r>
                      <a:endParaRPr lang="el-GR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60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100.1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98.9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60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100.3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99.2</a:t>
                      </a:r>
                      <a:endParaRPr lang="el-GR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60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100.5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99.7</a:t>
                      </a:r>
                      <a:endParaRPr lang="el-GR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60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100.4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99.6</a:t>
                      </a:r>
                      <a:endParaRPr lang="el-GR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3491">
                <a:tc>
                  <a:txBody>
                    <a:bodyPr/>
                    <a:lstStyle/>
                    <a:p>
                      <a:pPr algn="ctr"/>
                      <a:endParaRPr lang="el-GR" sz="8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8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8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60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Mean=100.5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Mean=99.5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60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RSD=0.24%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RSD=0.36%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9941">
                <a:tc>
                  <a:txBody>
                    <a:bodyPr/>
                    <a:lstStyle/>
                    <a:p>
                      <a:pPr algn="ctr"/>
                      <a:endParaRPr lang="el-GR" sz="8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8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8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6064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Grand</a:t>
                      </a: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l-GR" sz="2600" dirty="0"/>
                    </a:p>
                  </a:txBody>
                  <a:tcPr/>
                </a:tc>
              </a:tr>
              <a:tr h="436064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Mean=100.0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l-GR" sz="2600" dirty="0"/>
                    </a:p>
                  </a:txBody>
                  <a:tcPr/>
                </a:tc>
              </a:tr>
              <a:tr h="436064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RSD=0.59%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l-GR" sz="2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17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l-GR" sz="3600" dirty="0">
                <a:solidFill>
                  <a:srgbClr val="5075BC"/>
                </a:solidFill>
              </a:rPr>
              <a:t>Intermediate precision – Japanese style</a:t>
            </a:r>
            <a:endParaRPr lang="el-GR" altLang="el-GR" sz="3600" dirty="0">
              <a:solidFill>
                <a:srgbClr val="5075BC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 algn="l" eaLnBrk="1" hangingPunct="1"/>
            <a:endParaRPr lang="en-GB" altLang="el-GR" sz="2800" dirty="0" smtClean="0"/>
          </a:p>
          <a:p>
            <a:pPr marL="609600" indent="-609600" algn="l" eaLnBrk="1" hangingPunct="1"/>
            <a:endParaRPr lang="en-GB" altLang="el-GR" sz="2800" dirty="0" smtClean="0"/>
          </a:p>
          <a:p>
            <a:pPr marL="609600" indent="-609600" algn="l" eaLnBrk="1" hangingPunct="1"/>
            <a:endParaRPr lang="en-GB" altLang="el-GR" sz="2800" dirty="0" smtClean="0"/>
          </a:p>
          <a:p>
            <a:pPr marL="609600" indent="-609600" algn="l" eaLnBrk="1" hangingPunct="1"/>
            <a:endParaRPr lang="en-GB" altLang="el-GR" sz="2800" dirty="0" smtClean="0"/>
          </a:p>
          <a:p>
            <a:pPr marL="0" indent="0" algn="l" eaLnBrk="1" hangingPunct="1">
              <a:buNone/>
            </a:pPr>
            <a:endParaRPr lang="en-GB" altLang="el-GR" sz="2800" dirty="0" smtClean="0"/>
          </a:p>
          <a:p>
            <a:pPr marL="0" indent="0" algn="l" eaLnBrk="1" hangingPunct="1">
              <a:buNone/>
            </a:pPr>
            <a:r>
              <a:rPr lang="en-GB" altLang="el-GR" sz="2800" dirty="0" smtClean="0"/>
              <a:t>Experiments are concluded on deferent days with each analyst using each instrument/column combination in turn</a:t>
            </a:r>
          </a:p>
          <a:p>
            <a:pPr marL="0" indent="0" algn="l" eaLnBrk="1" hangingPunct="1">
              <a:buNone/>
            </a:pPr>
            <a:r>
              <a:rPr lang="en-GB" altLang="el-GR" sz="2800" dirty="0" smtClean="0"/>
              <a:t>Report results: overall mean, overall standard and relative standard deviation and 95% CI of </a:t>
            </a:r>
            <a:r>
              <a:rPr lang="en-GB" altLang="el-GR" sz="2800" dirty="0" err="1" smtClean="0"/>
              <a:t>sd</a:t>
            </a:r>
            <a:endParaRPr lang="en-GB" altLang="el-GR" sz="2800" dirty="0" smtClean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153693"/>
              </p:ext>
            </p:extLst>
          </p:nvPr>
        </p:nvGraphicFramePr>
        <p:xfrm>
          <a:off x="560388" y="1268413"/>
          <a:ext cx="7897810" cy="19446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79562"/>
                <a:gridCol w="789781"/>
                <a:gridCol w="789781"/>
                <a:gridCol w="789781"/>
                <a:gridCol w="789781"/>
                <a:gridCol w="789781"/>
                <a:gridCol w="789781"/>
                <a:gridCol w="789781"/>
                <a:gridCol w="789781"/>
              </a:tblGrid>
              <a:tr h="504178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Expt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No</a:t>
                      </a:r>
                      <a:endParaRPr lang="el-GR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17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Operator</a:t>
                      </a:r>
                      <a:endParaRPr lang="el-GR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31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GC</a:t>
                      </a:r>
                      <a:endParaRPr lang="el-GR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902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Column</a:t>
                      </a:r>
                      <a:endParaRPr lang="el-GR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80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endParaRPr lang="en-GB" altLang="el-GR" smtClean="0"/>
          </a:p>
          <a:p>
            <a:pPr marL="609600" indent="-609600" eaLnBrk="1" hangingPunct="1"/>
            <a:endParaRPr lang="en-GB" altLang="el-GR" smtClean="0"/>
          </a:p>
        </p:txBody>
      </p:sp>
      <p:sp>
        <p:nvSpPr>
          <p:cNvPr id="38916" name="Θέση περιεχομένου 2"/>
          <p:cNvSpPr>
            <a:spLocks noGrp="1"/>
          </p:cNvSpPr>
          <p:nvPr>
            <p:ph sz="half" idx="4294967295"/>
          </p:nvPr>
        </p:nvSpPr>
        <p:spPr>
          <a:xfrm>
            <a:off x="0" y="1412875"/>
            <a:ext cx="3384550" cy="3748088"/>
          </a:xfrm>
        </p:spPr>
        <p:txBody>
          <a:bodyPr/>
          <a:lstStyle/>
          <a:p>
            <a:pPr marL="0" indent="0">
              <a:buNone/>
            </a:pPr>
            <a:r>
              <a:rPr lang="en-US" altLang="el-GR" sz="2400" dirty="0" smtClean="0"/>
              <a:t>Definition: Ability reproduce data within predefined precision</a:t>
            </a:r>
          </a:p>
          <a:p>
            <a:pPr marL="0" indent="0">
              <a:buNone/>
            </a:pPr>
            <a:r>
              <a:rPr lang="en-US" altLang="el-GR" sz="2400" dirty="0" smtClean="0"/>
              <a:t>Determination: SD, RSD and confidence interval</a:t>
            </a:r>
          </a:p>
          <a:p>
            <a:pPr lvl="1"/>
            <a:r>
              <a:rPr lang="en-US" altLang="el-GR" dirty="0" smtClean="0"/>
              <a:t>Repeatability test at two different labs</a:t>
            </a:r>
            <a:endParaRPr lang="el-GR" altLang="el-GR" dirty="0" smtClean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372444"/>
              </p:ext>
            </p:extLst>
          </p:nvPr>
        </p:nvGraphicFramePr>
        <p:xfrm>
          <a:off x="3492499" y="1412776"/>
          <a:ext cx="5472114" cy="33194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2019"/>
                <a:gridCol w="912019"/>
                <a:gridCol w="912019"/>
                <a:gridCol w="912019"/>
                <a:gridCol w="912019"/>
                <a:gridCol w="912019"/>
              </a:tblGrid>
              <a:tr h="82986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Lab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Lab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32" marR="91432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Lab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32" marR="91432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98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Day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l-GR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Day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32" marR="91432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Day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l-GR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Day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32" marR="91432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Day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l-GR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Day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32" marR="91432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98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Man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Man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Man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Man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Man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Man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98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Prep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Prep</a:t>
                      </a:r>
                      <a:endParaRPr lang="el-GR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Prep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Prep</a:t>
                      </a:r>
                      <a:endParaRPr lang="el-GR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Prep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Prep</a:t>
                      </a:r>
                      <a:endParaRPr lang="el-GR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37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ΕΞΙΣΩΣΗ HORWITZ ΓΙΑ </a:t>
            </a:r>
            <a:r>
              <a:rPr lang="el-GR" sz="3200" dirty="0" smtClean="0"/>
              <a:t>ΔΙΕΡΓΑΣΤΗΡΙΑΚΗ</a:t>
            </a:r>
            <a:r>
              <a:rPr lang="el-GR" sz="3200" dirty="0"/>
              <a:t/>
            </a:r>
            <a:br>
              <a:rPr lang="el-GR" sz="3200" dirty="0"/>
            </a:br>
            <a:r>
              <a:rPr lang="el-GR" sz="3200" dirty="0"/>
              <a:t>ΑΝΑΠΑΡΑΓΩΓΙΜΟΤΗΤΑ ΑΝΑΛΥΤΙΚΩΝ ΜΕΘΟΔΩΝ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51125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l-GR" sz="2800" dirty="0" smtClean="0"/>
          </a:p>
          <a:p>
            <a:pPr marL="0" indent="0" algn="ctr">
              <a:buNone/>
            </a:pPr>
            <a:endParaRPr lang="el-GR" sz="2400" dirty="0" smtClean="0"/>
          </a:p>
          <a:p>
            <a:pPr marL="0" indent="0" algn="ctr">
              <a:buNone/>
            </a:pPr>
            <a:endParaRPr lang="el-GR" sz="2400" dirty="0" smtClean="0"/>
          </a:p>
          <a:p>
            <a:pPr marL="0" indent="0" algn="ctr">
              <a:buNone/>
            </a:pPr>
            <a:endParaRPr lang="el-GR" sz="2400" dirty="0"/>
          </a:p>
          <a:p>
            <a:pPr marL="0" indent="0" algn="ctr">
              <a:spcBef>
                <a:spcPts val="0"/>
              </a:spcBef>
              <a:buNone/>
            </a:pPr>
            <a:endParaRPr lang="el-GR" sz="2400" dirty="0" smtClean="0"/>
          </a:p>
          <a:p>
            <a:pPr marL="0" indent="0" algn="ctr">
              <a:spcBef>
                <a:spcPts val="0"/>
              </a:spcBef>
              <a:buNone/>
            </a:pPr>
            <a:endParaRPr lang="el-GR" sz="2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l-GR" sz="2600" dirty="0" smtClean="0"/>
              <a:t>RSD=CV=2</a:t>
            </a:r>
            <a:r>
              <a:rPr lang="el-GR" sz="2600" baseline="30000" dirty="0" smtClean="0"/>
              <a:t>(1-0,5 </a:t>
            </a:r>
            <a:r>
              <a:rPr lang="el-GR" sz="2600" baseline="30000" dirty="0" err="1"/>
              <a:t>log</a:t>
            </a:r>
            <a:r>
              <a:rPr lang="el-GR" sz="2600" baseline="30000" dirty="0"/>
              <a:t> C</a:t>
            </a:r>
            <a:r>
              <a:rPr lang="el-GR" sz="2600" baseline="30000" dirty="0" smtClean="0"/>
              <a:t>)</a:t>
            </a:r>
            <a:r>
              <a:rPr lang="el-GR" sz="2600" dirty="0" smtClean="0"/>
              <a:t>, </a:t>
            </a:r>
            <a:r>
              <a:rPr lang="el-GR" sz="2600" dirty="0"/>
              <a:t>όπου C υπό μορφή δυνάμεως 10, </a:t>
            </a:r>
            <a:r>
              <a:rPr lang="el-GR" sz="2600" dirty="0" err="1" smtClean="0"/>
              <a:t>π.χ</a:t>
            </a:r>
            <a:r>
              <a:rPr lang="el-GR" sz="2600" dirty="0" smtClean="0"/>
              <a:t> συγκέντρωση </a:t>
            </a:r>
            <a:r>
              <a:rPr lang="el-GR" sz="2600" dirty="0"/>
              <a:t>1 </a:t>
            </a:r>
            <a:r>
              <a:rPr lang="el-GR" sz="2600" dirty="0" err="1"/>
              <a:t>mg</a:t>
            </a:r>
            <a:r>
              <a:rPr lang="el-GR" sz="2600" dirty="0"/>
              <a:t>/g γράφεται ως </a:t>
            </a:r>
            <a:r>
              <a:rPr lang="el-GR" sz="2600" dirty="0" smtClean="0"/>
              <a:t>10</a:t>
            </a:r>
            <a:r>
              <a:rPr lang="el-GR" sz="2600" baseline="30000" dirty="0" smtClean="0"/>
              <a:t>-3</a:t>
            </a:r>
            <a:endParaRPr lang="el-GR" sz="2600" baseline="30000" dirty="0"/>
          </a:p>
        </p:txBody>
      </p:sp>
      <p:sp>
        <p:nvSpPr>
          <p:cNvPr id="5" name="AutoShape 2" descr="Image result for Horwitz curve f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183" y="1556792"/>
            <a:ext cx="4205634" cy="4171442"/>
          </a:xfrm>
          <a:prstGeom prst="rect">
            <a:avLst/>
          </a:prstGeom>
          <a:scene3d>
            <a:camera prst="orthographicFront">
              <a:rot lat="0" lon="0" rev="12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5563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ΕΠΙΠΕΔΑ ΠΙΣΤΟΤΗΤΑΣ – ΣΥΝΕΙΣΦΕΡΟΝΤΕΣ ΠΑΡΑΓΟΝΤΕΣ</a:t>
            </a:r>
            <a:endParaRPr lang="el-GR" dirty="0"/>
          </a:p>
        </p:txBody>
      </p:sp>
      <p:pic>
        <p:nvPicPr>
          <p:cNvPr id="4" name="Picture 4" descr="mso154D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448" y="1417638"/>
            <a:ext cx="6123103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41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ΑΚΡΙΒΕΙΑ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dirty="0"/>
              <a:t>ACCURACY) </a:t>
            </a:r>
            <a:r>
              <a:rPr lang="en-US" dirty="0" smtClean="0"/>
              <a:t>(3)</a:t>
            </a:r>
            <a:br>
              <a:rPr lang="en-US" dirty="0" smtClean="0"/>
            </a:br>
            <a:r>
              <a:rPr lang="el-GR" dirty="0"/>
              <a:t>ΟΛΙΚΟ ΣΦΑΛΜΑ (</a:t>
            </a:r>
            <a:r>
              <a:rPr lang="en-US" dirty="0"/>
              <a:t>TOTAL ERROR)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600"/>
              </a:spcBef>
              <a:buNone/>
            </a:pPr>
            <a:endParaRPr lang="en-US" sz="2200" dirty="0" smtClean="0"/>
          </a:p>
          <a:p>
            <a:pPr marL="0" indent="0">
              <a:spcBef>
                <a:spcPts val="600"/>
              </a:spcBef>
              <a:buNone/>
            </a:pPr>
            <a:endParaRPr lang="en-US" sz="2200" dirty="0"/>
          </a:p>
          <a:p>
            <a:pPr marL="0" indent="0">
              <a:spcBef>
                <a:spcPts val="600"/>
              </a:spcBef>
              <a:buNone/>
            </a:pPr>
            <a:r>
              <a:rPr lang="el-GR" sz="2200" dirty="0" smtClean="0"/>
              <a:t>X</a:t>
            </a:r>
            <a:r>
              <a:rPr lang="el-GR" sz="2200" baseline="-25000" dirty="0" smtClean="0"/>
              <a:t>mean</a:t>
            </a:r>
            <a:r>
              <a:rPr lang="el-GR" sz="2200" dirty="0" smtClean="0"/>
              <a:t> – </a:t>
            </a:r>
            <a:r>
              <a:rPr lang="el-GR" sz="2200" dirty="0"/>
              <a:t>μ = συστηματικό σφάλμα (</a:t>
            </a:r>
            <a:r>
              <a:rPr lang="el-GR" sz="2200" dirty="0" err="1" smtClean="0"/>
              <a:t>bias</a:t>
            </a:r>
            <a:r>
              <a:rPr lang="el-GR" sz="2200" dirty="0"/>
              <a:t>) μέτρο </a:t>
            </a:r>
            <a:r>
              <a:rPr lang="el-GR" sz="2200" dirty="0" smtClean="0"/>
              <a:t>ορθότητας μεθόδου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2200" dirty="0" smtClean="0"/>
              <a:t>S </a:t>
            </a:r>
            <a:r>
              <a:rPr lang="el-GR" sz="2200" dirty="0"/>
              <a:t>= τυπική απόκλιση μεθόδου, μέτρο </a:t>
            </a:r>
            <a:r>
              <a:rPr lang="el-GR" sz="2200" dirty="0" err="1" smtClean="0"/>
              <a:t>επαναληψιμότητας</a:t>
            </a:r>
            <a:endParaRPr lang="el-GR" sz="22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l-GR" sz="2200" dirty="0" smtClean="0"/>
              <a:t>Η </a:t>
            </a:r>
            <a:r>
              <a:rPr lang="el-GR" sz="2200" dirty="0"/>
              <a:t>αποδεκτή τιμή μ μπορεί να </a:t>
            </a:r>
            <a:r>
              <a:rPr lang="el-GR" sz="2200" dirty="0" smtClean="0"/>
              <a:t>ληφθεί:</a:t>
            </a:r>
          </a:p>
          <a:p>
            <a:pPr>
              <a:spcBef>
                <a:spcPts val="600"/>
              </a:spcBef>
            </a:pPr>
            <a:r>
              <a:rPr lang="el-GR" sz="2200" dirty="0" smtClean="0"/>
              <a:t>Από </a:t>
            </a:r>
            <a:r>
              <a:rPr lang="el-GR" sz="2200" dirty="0"/>
              <a:t>υλικό αναφοράς (</a:t>
            </a:r>
            <a:r>
              <a:rPr lang="el-GR" sz="2200" dirty="0" err="1"/>
              <a:t>reference</a:t>
            </a:r>
            <a:r>
              <a:rPr lang="el-GR" sz="2200" dirty="0"/>
              <a:t> </a:t>
            </a:r>
            <a:r>
              <a:rPr lang="el-GR" sz="2200" dirty="0" err="1" smtClean="0"/>
              <a:t>material</a:t>
            </a:r>
            <a:r>
              <a:rPr lang="el-GR" sz="2200" dirty="0"/>
              <a:t>) γνωστής ή </a:t>
            </a:r>
            <a:r>
              <a:rPr lang="el-GR" sz="2200" dirty="0" smtClean="0"/>
              <a:t>γενικά αποδεκτής σύνθεσης</a:t>
            </a:r>
          </a:p>
          <a:p>
            <a:pPr>
              <a:spcBef>
                <a:spcPts val="600"/>
              </a:spcBef>
            </a:pPr>
            <a:r>
              <a:rPr lang="el-GR" sz="2200" dirty="0" smtClean="0"/>
              <a:t>Από </a:t>
            </a:r>
            <a:r>
              <a:rPr lang="el-GR" sz="2200" dirty="0"/>
              <a:t>ειδικά παρασκευασμένο (εμβολιασμένο, </a:t>
            </a:r>
            <a:r>
              <a:rPr lang="el-GR" sz="2200" dirty="0" err="1" smtClean="0"/>
              <a:t>spiked</a:t>
            </a:r>
            <a:r>
              <a:rPr lang="el-GR" sz="2200" dirty="0"/>
              <a:t>) </a:t>
            </a:r>
            <a:r>
              <a:rPr lang="el-GR" sz="2200" dirty="0" smtClean="0"/>
              <a:t>δείγμα</a:t>
            </a:r>
          </a:p>
          <a:p>
            <a:pPr>
              <a:spcBef>
                <a:spcPts val="600"/>
              </a:spcBef>
            </a:pPr>
            <a:r>
              <a:rPr lang="el-GR" sz="2200" dirty="0" smtClean="0"/>
              <a:t>Από </a:t>
            </a:r>
            <a:r>
              <a:rPr lang="el-GR" sz="2200" dirty="0"/>
              <a:t>τα αποτελέσματα μιας άλλης μεθόδου, γνωστής ακρίβειας </a:t>
            </a:r>
            <a:r>
              <a:rPr lang="el-GR" sz="2200" dirty="0" smtClean="0"/>
              <a:t>και </a:t>
            </a:r>
            <a:r>
              <a:rPr lang="el-GR" sz="2200" dirty="0" err="1" smtClean="0"/>
              <a:t>επαναληψιμότητας</a:t>
            </a:r>
            <a:endParaRPr lang="el-GR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095" y="1628800"/>
            <a:ext cx="3145809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ΔΙΑΔΟΣΗ ΣΦΑΛΜΑΤΩΝ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373" y="1617712"/>
            <a:ext cx="3231165" cy="440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ΑΝΙΧΝΕΥΣΙΜΟΤΗΤΑ (</a:t>
            </a:r>
            <a:r>
              <a:rPr lang="en-US" altLang="el-GR" sz="3600" dirty="0"/>
              <a:t>DETECTABILITY) (1</a:t>
            </a:r>
            <a:r>
              <a:rPr lang="en-US" altLang="el-GR" sz="3600" dirty="0" smtClean="0"/>
              <a:t>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600" dirty="0"/>
              <a:t>Εκφράζει την ικανότητα της μεθόδου να ανιχνεύει / </a:t>
            </a:r>
            <a:r>
              <a:rPr lang="el-GR" altLang="el-GR" sz="2600" dirty="0" err="1" smtClean="0"/>
              <a:t>ποσοτικοποιεί</a:t>
            </a:r>
            <a:r>
              <a:rPr lang="el-GR" altLang="el-GR" sz="2600" dirty="0" smtClean="0"/>
              <a:t> </a:t>
            </a:r>
            <a:r>
              <a:rPr lang="el-GR" altLang="el-GR" sz="2600" dirty="0"/>
              <a:t>χαμηλές συγκεντρώσεις του </a:t>
            </a:r>
            <a:r>
              <a:rPr lang="el-GR" altLang="el-GR" sz="2600" dirty="0" smtClean="0"/>
              <a:t>αναλύτη.</a:t>
            </a:r>
          </a:p>
          <a:p>
            <a:pPr marL="0" indent="0">
              <a:buNone/>
            </a:pPr>
            <a:r>
              <a:rPr lang="el-GR" altLang="el-GR" sz="2600" dirty="0" smtClean="0"/>
              <a:t>Η </a:t>
            </a:r>
            <a:r>
              <a:rPr lang="el-GR" altLang="el-GR" sz="2600" dirty="0"/>
              <a:t>ικανότητα αυτή </a:t>
            </a:r>
            <a:r>
              <a:rPr lang="el-GR" altLang="el-GR" sz="2600" dirty="0" err="1"/>
              <a:t>ποσοτικοιείται</a:t>
            </a:r>
            <a:r>
              <a:rPr lang="el-GR" altLang="el-GR" sz="2600" dirty="0"/>
              <a:t> με δύο </a:t>
            </a:r>
            <a:r>
              <a:rPr lang="el-GR" altLang="el-GR" sz="2600" dirty="0" smtClean="0"/>
              <a:t>εκφράσεις:</a:t>
            </a:r>
          </a:p>
          <a:p>
            <a:pPr marL="0" lvl="1" indent="0">
              <a:buNone/>
            </a:pPr>
            <a:r>
              <a:rPr lang="el-GR" altLang="el-GR" sz="2600" dirty="0" smtClean="0"/>
              <a:t>α) </a:t>
            </a:r>
            <a:r>
              <a:rPr lang="el-GR" altLang="el-GR" sz="2600" b="1" dirty="0"/>
              <a:t>Όριο ανιχνεύσεως (</a:t>
            </a:r>
            <a:r>
              <a:rPr lang="en-US" altLang="el-GR" sz="2600" b="1" dirty="0"/>
              <a:t>Detection Limit, DL </a:t>
            </a:r>
            <a:r>
              <a:rPr lang="el-GR" altLang="el-GR" sz="2600" b="1" dirty="0"/>
              <a:t>ή </a:t>
            </a:r>
            <a:r>
              <a:rPr lang="en-US" altLang="el-GR" sz="2600" b="1" dirty="0"/>
              <a:t>LOD)</a:t>
            </a:r>
            <a:endParaRPr lang="el-GR" altLang="el-GR" sz="2600" b="1" dirty="0"/>
          </a:p>
          <a:p>
            <a:pPr marL="0" lvl="1" indent="0">
              <a:buNone/>
            </a:pPr>
            <a:r>
              <a:rPr lang="el-GR" altLang="el-GR" sz="2600" dirty="0" smtClean="0"/>
              <a:t>β) </a:t>
            </a:r>
            <a:r>
              <a:rPr lang="el-GR" altLang="el-GR" sz="2600" b="1" dirty="0"/>
              <a:t>Όριο ποσοτικοποίησης (</a:t>
            </a:r>
            <a:r>
              <a:rPr lang="en-US" altLang="el-GR" sz="2600" b="1" dirty="0"/>
              <a:t>Quantitation Limit, QL </a:t>
            </a:r>
            <a:r>
              <a:rPr lang="el-GR" altLang="el-GR" sz="2600" b="1" dirty="0"/>
              <a:t>ή </a:t>
            </a:r>
            <a:r>
              <a:rPr lang="en-US" altLang="el-GR" sz="2600" b="1" dirty="0"/>
              <a:t>LOQ</a:t>
            </a:r>
            <a:r>
              <a:rPr lang="el-GR" altLang="el-GR" sz="2600" b="1" dirty="0"/>
              <a:t>)</a:t>
            </a:r>
            <a:endParaRPr lang="en-US" altLang="el-GR" sz="2600" b="1" dirty="0"/>
          </a:p>
          <a:p>
            <a:pPr marL="0" indent="0">
              <a:buNone/>
            </a:pPr>
            <a:r>
              <a:rPr lang="el-GR" altLang="el-GR" sz="2600" dirty="0"/>
              <a:t>Ο ορισμός αυτών των ορίων βασίζεται στην ικανότητα της μεθόδου να διακρίνει το σήμα του αναλύτη από το σήμα του υποβάθρου ή θορύβου και τα επιτρεπόμενα σφάλματα πρώτου και δευτέρου είδους.</a:t>
            </a:r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81095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ΑΝΙΧΝΕΥΣΙΜΟΤΗΤΑ (</a:t>
            </a:r>
            <a:r>
              <a:rPr lang="en-US" altLang="el-GR" sz="3600" dirty="0"/>
              <a:t>DETECTABILITY) </a:t>
            </a:r>
            <a:r>
              <a:rPr lang="en-US" altLang="el-GR" sz="3600" dirty="0" smtClean="0"/>
              <a:t>(</a:t>
            </a:r>
            <a:r>
              <a:rPr lang="el-GR" altLang="el-GR" sz="3600" dirty="0" smtClean="0"/>
              <a:t>2</a:t>
            </a:r>
            <a:r>
              <a:rPr lang="en-US" altLang="el-GR" sz="3600" dirty="0" smtClean="0"/>
              <a:t>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400" dirty="0"/>
              <a:t>Η περιοχή των σημάτων / συγκεντρώσεων χωρίζεται σε τρεις </a:t>
            </a:r>
            <a:r>
              <a:rPr lang="el-GR" altLang="el-GR" sz="2400" dirty="0" smtClean="0"/>
              <a:t>περιοχές: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sz="2400" dirty="0" smtClean="0"/>
              <a:t>Περιοχή </a:t>
            </a:r>
            <a:r>
              <a:rPr lang="el-GR" altLang="el-GR" sz="2400" dirty="0"/>
              <a:t>στην οποία η ανίχνευση του αναλύτη δεν είναι δυνατή (θόρυβος)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sz="2400" dirty="0" smtClean="0"/>
              <a:t>Περιοχή </a:t>
            </a:r>
            <a:r>
              <a:rPr lang="el-GR" altLang="el-GR" sz="2400" dirty="0"/>
              <a:t>στην οποία η ανίχνευση του αναλύτη είναι αξιόπιστη και το σήμα του αναλύτη διακρίνεται από το θόρυβο.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sz="2400" dirty="0" smtClean="0"/>
              <a:t>Περιοχή </a:t>
            </a:r>
            <a:r>
              <a:rPr lang="el-GR" altLang="el-GR" sz="2400" dirty="0"/>
              <a:t>στην οποία η ποσοτικοποίηση του αναλύτη είναι αξιόπιστη (ξεκάθαρη διάκριση σήματος αναλύτη από θόρυβο).</a:t>
            </a:r>
            <a:endParaRPr lang="en-GB" altLang="el-GR" sz="24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5234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ΑΠΟΦΑΣΗ ΜΕΤΡΗΣΕΩΝ (</a:t>
            </a:r>
            <a:r>
              <a:rPr lang="en-US" altLang="el-GR" dirty="0"/>
              <a:t>MEASUREMENT DECISION)</a:t>
            </a:r>
            <a:endParaRPr lang="el-GR" dirty="0"/>
          </a:p>
        </p:txBody>
      </p:sp>
      <p:pic>
        <p:nvPicPr>
          <p:cNvPr id="4" name="Picture 5" descr="mso44B4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33" y="1700808"/>
            <a:ext cx="5488134" cy="4348387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2400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99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ΑΝΙΧΝΕΥΣΙΜΟΤΗΤΑ (</a:t>
            </a:r>
            <a:r>
              <a:rPr lang="en-US" altLang="el-GR" sz="3600" dirty="0"/>
              <a:t>DETECTABILITY) </a:t>
            </a:r>
            <a:r>
              <a:rPr lang="en-US" altLang="el-GR" sz="3600" dirty="0" smtClean="0"/>
              <a:t>(</a:t>
            </a:r>
            <a:r>
              <a:rPr lang="el-GR" altLang="el-GR" sz="3600" dirty="0" smtClean="0"/>
              <a:t>3</a:t>
            </a:r>
            <a:r>
              <a:rPr lang="en-US" altLang="el-GR" sz="3600" dirty="0" smtClean="0"/>
              <a:t>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/>
              <a:t>Κατά την εκτίμηση παρουσίας ή μη αναλύτη (απόφαση εάν το μετρούμενο σήμα προέρχεται από αναλύτη) μπορούν να γίνουν δύο ειδών </a:t>
            </a:r>
            <a:r>
              <a:rPr lang="el-GR" altLang="el-GR" sz="2800" dirty="0" smtClean="0"/>
              <a:t>σφάλματα:</a:t>
            </a:r>
          </a:p>
          <a:p>
            <a:r>
              <a:rPr lang="el-GR" altLang="el-GR" sz="2800" b="1" dirty="0" smtClean="0"/>
              <a:t>Σφάλμα </a:t>
            </a:r>
            <a:r>
              <a:rPr lang="el-GR" altLang="el-GR" sz="2800" b="1" dirty="0"/>
              <a:t>πρώτου είδους: </a:t>
            </a:r>
            <a:r>
              <a:rPr lang="el-GR" altLang="el-GR" sz="2800" dirty="0"/>
              <a:t>Να αποφασισθεί ότι υπάρχει αναλύτης χωρίς να </a:t>
            </a:r>
            <a:r>
              <a:rPr lang="el-GR" altLang="el-GR" sz="2800" dirty="0" smtClean="0"/>
              <a:t>υπάρχει.</a:t>
            </a:r>
          </a:p>
          <a:p>
            <a:r>
              <a:rPr lang="el-GR" altLang="el-GR" sz="2800" b="1" dirty="0" smtClean="0"/>
              <a:t>Σφάλμα </a:t>
            </a:r>
            <a:r>
              <a:rPr lang="el-GR" altLang="el-GR" sz="2800" b="1" dirty="0"/>
              <a:t>δευτέρου είδους:</a:t>
            </a:r>
            <a:r>
              <a:rPr lang="el-GR" altLang="el-GR" sz="2800" dirty="0"/>
              <a:t> Να αποφασισθεί ότι δεν υπάρχει αναλύτης ενώ υπάρχει</a:t>
            </a:r>
            <a:r>
              <a:rPr lang="el-GR" altLang="el-GR" sz="2800" dirty="0" smtClean="0"/>
              <a:t>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9521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ΑΝΙΧΝΕΥΣΙΜΟΤΗΤΑ (</a:t>
            </a:r>
            <a:r>
              <a:rPr lang="en-US" altLang="el-GR" sz="3600" dirty="0"/>
              <a:t>DETECTABILITY) </a:t>
            </a:r>
            <a:r>
              <a:rPr lang="en-US" altLang="el-GR" sz="3600" dirty="0" smtClean="0"/>
              <a:t>(</a:t>
            </a:r>
            <a:r>
              <a:rPr lang="el-GR" altLang="el-GR" sz="3600" dirty="0" smtClean="0"/>
              <a:t>4</a:t>
            </a:r>
            <a:r>
              <a:rPr lang="en-US" altLang="el-GR" sz="3600" dirty="0" smtClean="0"/>
              <a:t>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u="sng" dirty="0"/>
              <a:t>Στατιστικός Ορισμός:</a:t>
            </a:r>
            <a:r>
              <a:rPr lang="el-GR" altLang="el-GR" sz="2800" dirty="0"/>
              <a:t> Όριο ανιχνεύσεως είναι το ελάχιστο παρατηρούμενο σήμα</a:t>
            </a:r>
            <a:r>
              <a:rPr lang="en-US" altLang="el-GR" sz="2800" dirty="0"/>
              <a:t> (x)</a:t>
            </a:r>
            <a:r>
              <a:rPr lang="el-GR" altLang="el-GR" sz="2800" dirty="0"/>
              <a:t>, το οποίο με αξιοπιστία (1-α) μπορεί να </a:t>
            </a:r>
            <a:r>
              <a:rPr lang="el-GR" altLang="el-GR" sz="2800" dirty="0" smtClean="0"/>
              <a:t>θεωρηθεί </a:t>
            </a:r>
            <a:r>
              <a:rPr lang="el-GR" altLang="el-GR" sz="2800" dirty="0"/>
              <a:t>ότι είναι σήμα προκαλούμενο από τον αναλύτη. Το (α) είναι η πιθανότητα σφάλματος πρώτου είδους.</a:t>
            </a:r>
          </a:p>
          <a:p>
            <a:r>
              <a:rPr lang="el-GR" altLang="el-GR" sz="2800" dirty="0" smtClean="0"/>
              <a:t>Για </a:t>
            </a:r>
            <a:r>
              <a:rPr lang="el-GR" altLang="el-GR" sz="2800" dirty="0"/>
              <a:t>τη μείωση του σφάλματος πρώτου είδους σε ανεκτό επίπεδο πρέπει να τεθεί μια απόσταση ασφαλείας μεταξύ του σήματος υποβάθρου (θορύβου) και του σήματος αναλύτη.</a:t>
            </a:r>
            <a:endParaRPr lang="en-GB" altLang="el-GR" sz="2800" u="sng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20455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ΑΝΙΧΝΕΥΣΙΜΟΤΗΤΑ (</a:t>
            </a:r>
            <a:r>
              <a:rPr lang="en-US" altLang="el-GR" sz="3600" dirty="0"/>
              <a:t>DETECTABILITY) </a:t>
            </a:r>
            <a:r>
              <a:rPr lang="en-US" altLang="el-GR" sz="3600" dirty="0" smtClean="0"/>
              <a:t>(</a:t>
            </a:r>
            <a:r>
              <a:rPr lang="el-GR" altLang="el-GR" sz="3600" dirty="0" smtClean="0"/>
              <a:t>5</a:t>
            </a:r>
            <a:r>
              <a:rPr lang="en-US" altLang="el-GR" sz="3600" dirty="0" smtClean="0"/>
              <a:t>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altLang="el-GR" sz="2800" u="sng" dirty="0"/>
              <a:t>Νέος Ορισμός Ορίου Ανιχνεύσεως </a:t>
            </a:r>
            <a:r>
              <a:rPr lang="el-GR" altLang="el-GR" sz="2800" u="sng" dirty="0" smtClean="0"/>
              <a:t> </a:t>
            </a:r>
            <a:r>
              <a:rPr lang="en-US" altLang="el-GR" sz="2800" u="sng" dirty="0" smtClean="0"/>
              <a:t>x</a:t>
            </a:r>
            <a:r>
              <a:rPr lang="en-US" altLang="el-GR" sz="2800" u="sng" dirty="0"/>
              <a:t>:</a:t>
            </a:r>
            <a:endParaRPr lang="en-US" altLang="el-GR" sz="2800" dirty="0"/>
          </a:p>
          <a:p>
            <a:pPr marL="0" indent="0">
              <a:buNone/>
            </a:pPr>
            <a:r>
              <a:rPr lang="en-US" altLang="el-GR" sz="2800" u="sng" dirty="0"/>
              <a:t> </a:t>
            </a:r>
            <a:r>
              <a:rPr lang="en-US" altLang="el-GR" sz="2800" dirty="0"/>
              <a:t>x = x</a:t>
            </a:r>
            <a:r>
              <a:rPr lang="en-US" altLang="el-GR" sz="2800" baseline="-25000" dirty="0"/>
              <a:t>o</a:t>
            </a:r>
            <a:r>
              <a:rPr lang="en-US" altLang="el-GR" sz="2800" dirty="0"/>
              <a:t> + k</a:t>
            </a:r>
            <a:r>
              <a:rPr lang="el-GR" altLang="el-GR" sz="2800" dirty="0" err="1"/>
              <a:t>σ</a:t>
            </a:r>
            <a:r>
              <a:rPr lang="el-GR" altLang="el-GR" sz="2800" baseline="-25000" dirty="0" err="1"/>
              <a:t>ο</a:t>
            </a:r>
            <a:endParaRPr lang="el-GR" altLang="el-GR" sz="2800" dirty="0"/>
          </a:p>
          <a:p>
            <a:pPr marL="0" indent="0">
              <a:buNone/>
            </a:pPr>
            <a:r>
              <a:rPr lang="el-GR" altLang="el-GR" sz="2800" dirty="0"/>
              <a:t>Όπου</a:t>
            </a:r>
          </a:p>
          <a:p>
            <a:r>
              <a:rPr lang="el-GR" altLang="el-GR" sz="2800" dirty="0"/>
              <a:t> </a:t>
            </a:r>
            <a:r>
              <a:rPr lang="en-US" altLang="el-GR" sz="2800" dirty="0"/>
              <a:t>x</a:t>
            </a:r>
            <a:r>
              <a:rPr lang="en-US" altLang="el-GR" sz="2800" baseline="-25000" dirty="0"/>
              <a:t>o</a:t>
            </a:r>
            <a:r>
              <a:rPr lang="en-US" altLang="el-GR" sz="2800" dirty="0"/>
              <a:t> = </a:t>
            </a:r>
            <a:r>
              <a:rPr lang="el-GR" altLang="el-GR" sz="2800" dirty="0"/>
              <a:t>μέσος όρος σημάτων του λευκού δείγματος (</a:t>
            </a:r>
            <a:r>
              <a:rPr lang="en-US" altLang="el-GR" sz="2800" dirty="0"/>
              <a:t>blank)</a:t>
            </a:r>
            <a:r>
              <a:rPr lang="el-GR" altLang="el-GR" sz="2800" dirty="0"/>
              <a:t> (σήμα υποβάθρου / θόρυβος)</a:t>
            </a:r>
          </a:p>
          <a:p>
            <a:r>
              <a:rPr lang="el-GR" altLang="el-GR" sz="2800" dirty="0" err="1"/>
              <a:t>σ</a:t>
            </a:r>
            <a:r>
              <a:rPr lang="el-GR" altLang="el-GR" sz="2800" baseline="-25000" dirty="0" err="1"/>
              <a:t>ο</a:t>
            </a:r>
            <a:r>
              <a:rPr lang="el-GR" altLang="el-GR" sz="2800" dirty="0"/>
              <a:t> = τυπική απόκλιση σημάτων λευκού δείγματος</a:t>
            </a:r>
          </a:p>
          <a:p>
            <a:r>
              <a:rPr lang="en-US" altLang="el-GR" sz="2800" dirty="0"/>
              <a:t>k= </a:t>
            </a:r>
            <a:r>
              <a:rPr lang="el-GR" altLang="el-GR" sz="2800" dirty="0"/>
              <a:t>παράγοντας για επιθυμητή τιμή 1-α  (πιθανότητα σφάλματος πρώτου είδους)</a:t>
            </a:r>
          </a:p>
          <a:p>
            <a:pPr marL="0" indent="0">
              <a:buNone/>
            </a:pPr>
            <a:r>
              <a:rPr lang="el-GR" altLang="el-GR" sz="2800" dirty="0"/>
              <a:t>Η συγκέντρωση </a:t>
            </a:r>
            <a:r>
              <a:rPr lang="en-US" altLang="el-GR" sz="2800" dirty="0"/>
              <a:t>C = [ x</a:t>
            </a:r>
            <a:r>
              <a:rPr lang="en-US" altLang="el-GR" sz="2800" baseline="-25000" dirty="0"/>
              <a:t>o</a:t>
            </a:r>
            <a:r>
              <a:rPr lang="en-US" altLang="el-GR" sz="2800" dirty="0"/>
              <a:t> + k</a:t>
            </a:r>
            <a:r>
              <a:rPr lang="el-GR" altLang="el-GR" sz="2800" dirty="0" err="1"/>
              <a:t>σ</a:t>
            </a:r>
            <a:r>
              <a:rPr lang="el-GR" altLang="el-GR" sz="2800" baseline="-25000" dirty="0" err="1"/>
              <a:t>ο</a:t>
            </a:r>
            <a:r>
              <a:rPr lang="en-US" altLang="el-GR" sz="2800" dirty="0"/>
              <a:t>] / S </a:t>
            </a:r>
            <a:endParaRPr lang="el-GR" altLang="el-GR" sz="2800" dirty="0" smtClean="0"/>
          </a:p>
          <a:p>
            <a:pPr marL="0" indent="0">
              <a:buNone/>
            </a:pPr>
            <a:r>
              <a:rPr lang="el-GR" altLang="el-GR" sz="2800" dirty="0" smtClean="0"/>
              <a:t>όπου </a:t>
            </a:r>
            <a:r>
              <a:rPr lang="en-US" altLang="el-GR" sz="2800" dirty="0"/>
              <a:t>S </a:t>
            </a:r>
            <a:r>
              <a:rPr lang="el-GR" altLang="el-GR" sz="2800" dirty="0"/>
              <a:t>η κλίση της καμπύλης απόκρισης (ευαισθησία της </a:t>
            </a:r>
            <a:r>
              <a:rPr lang="el-GR" altLang="el-GR" sz="2800" dirty="0" smtClean="0"/>
              <a:t>μεθόδου) αντιστοιχεί </a:t>
            </a:r>
            <a:r>
              <a:rPr lang="el-GR" altLang="el-GR" sz="2800" dirty="0"/>
              <a:t>στο </a:t>
            </a:r>
            <a:r>
              <a:rPr lang="el-GR" altLang="el-GR" sz="2800" b="1" dirty="0"/>
              <a:t>Όριο Ανιχνεύσεως της Μεθόδου</a:t>
            </a:r>
            <a:r>
              <a:rPr lang="el-GR" altLang="el-GR" sz="2800" b="1" dirty="0" smtClean="0"/>
              <a:t>.</a:t>
            </a:r>
            <a:endParaRPr lang="el-GR" alt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149089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ΕΝΝΟΙΑ ΟΡΙΟΥ ΑΝΙΧΝΕΥΣΗΣ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2800" dirty="0" smtClean="0"/>
          </a:p>
          <a:p>
            <a:pPr>
              <a:lnSpc>
                <a:spcPct val="90000"/>
              </a:lnSpc>
            </a:pPr>
            <a:endParaRPr lang="el-GR" altLang="el-GR" sz="2800" dirty="0" smtClean="0"/>
          </a:p>
          <a:p>
            <a:pPr>
              <a:lnSpc>
                <a:spcPct val="90000"/>
              </a:lnSpc>
            </a:pPr>
            <a:endParaRPr lang="el-GR" altLang="el-GR" sz="2800" dirty="0"/>
          </a:p>
          <a:p>
            <a:pPr>
              <a:lnSpc>
                <a:spcPct val="90000"/>
              </a:lnSpc>
            </a:pPr>
            <a:endParaRPr lang="el-GR" altLang="el-GR" sz="2000" dirty="0" smtClean="0"/>
          </a:p>
          <a:p>
            <a:pPr>
              <a:lnSpc>
                <a:spcPct val="90000"/>
              </a:lnSpc>
            </a:pPr>
            <a:endParaRPr lang="el-GR" altLang="el-GR" sz="2000" dirty="0"/>
          </a:p>
          <a:p>
            <a:pPr>
              <a:lnSpc>
                <a:spcPct val="90000"/>
              </a:lnSpc>
            </a:pPr>
            <a:endParaRPr lang="el-GR" altLang="el-GR" sz="2000" dirty="0" smtClean="0"/>
          </a:p>
          <a:p>
            <a:pPr>
              <a:lnSpc>
                <a:spcPct val="90000"/>
              </a:lnSpc>
            </a:pPr>
            <a:endParaRPr lang="el-GR" altLang="el-GR" sz="2000" dirty="0" smtClean="0"/>
          </a:p>
          <a:p>
            <a:pPr>
              <a:lnSpc>
                <a:spcPct val="90000"/>
              </a:lnSpc>
            </a:pPr>
            <a:endParaRPr lang="el-GR" altLang="el-GR" sz="18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l-GR" altLang="el-GR" sz="1800" dirty="0" smtClean="0"/>
              <a:t>Χ</a:t>
            </a:r>
            <a:r>
              <a:rPr lang="el-GR" altLang="el-GR" sz="1800" baseline="-25000" dirty="0" smtClean="0"/>
              <a:t>ο</a:t>
            </a:r>
            <a:r>
              <a:rPr lang="el-GR" altLang="el-GR" sz="1800" dirty="0" smtClean="0"/>
              <a:t> = Μέσο σήμα λευκού δείγματος, Χ</a:t>
            </a:r>
            <a:r>
              <a:rPr lang="el-GR" altLang="el-GR" sz="1800" baseline="-25000" dirty="0" smtClean="0"/>
              <a:t>1</a:t>
            </a:r>
            <a:r>
              <a:rPr lang="el-GR" altLang="el-GR" sz="1800" dirty="0" smtClean="0"/>
              <a:t> = Μέσο σήμα δείγματος,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l-GR" altLang="el-GR" sz="1800" dirty="0"/>
              <a:t>	 </a:t>
            </a:r>
            <a:r>
              <a:rPr lang="el-GR" altLang="el-GR" sz="1800" dirty="0" err="1"/>
              <a:t>Χ</a:t>
            </a:r>
            <a:r>
              <a:rPr lang="el-GR" altLang="el-GR" sz="1800" baseline="-25000" dirty="0" err="1"/>
              <a:t>κ</a:t>
            </a:r>
            <a:r>
              <a:rPr lang="el-GR" altLang="el-GR" sz="1800" dirty="0"/>
              <a:t> = τιμή κριτηρίου, α= πιθανότητα ότι το σήμα του λευκού θεωρείται ως σήμα αναλύτη, β=πιθανότητα ότι το σήμα του δείγματος θεωρείται ως σήμα λευκού </a:t>
            </a:r>
            <a:r>
              <a:rPr lang="el-GR" altLang="el-GR" sz="1800" dirty="0" smtClean="0"/>
              <a:t>δείγματος</a:t>
            </a:r>
            <a:endParaRPr lang="en-GB" altLang="el-GR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861" y="1549850"/>
            <a:ext cx="6148278" cy="359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ΑΝΙΧΝΕΥΣΙΜΟΤΗΤΑ (</a:t>
            </a:r>
            <a:r>
              <a:rPr lang="en-US" altLang="el-GR" sz="3600" dirty="0"/>
              <a:t>DETECTABILITY) (</a:t>
            </a:r>
            <a:r>
              <a:rPr lang="el-GR" altLang="el-GR" sz="3600" dirty="0"/>
              <a:t>6</a:t>
            </a:r>
            <a:r>
              <a:rPr lang="en-US" altLang="el-GR" sz="3600" dirty="0" smtClean="0"/>
              <a:t>)</a:t>
            </a:r>
            <a:endParaRPr lang="el-GR" sz="3600" dirty="0"/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602875"/>
              </p:ext>
            </p:extLst>
          </p:nvPr>
        </p:nvGraphicFramePr>
        <p:xfrm>
          <a:off x="1043608" y="2060848"/>
          <a:ext cx="7056784" cy="165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098"/>
                <a:gridCol w="882098"/>
                <a:gridCol w="882098"/>
                <a:gridCol w="882098"/>
                <a:gridCol w="882098"/>
                <a:gridCol w="882098"/>
                <a:gridCol w="882098"/>
                <a:gridCol w="882098"/>
              </a:tblGrid>
              <a:tr h="828092">
                <a:tc>
                  <a:txBody>
                    <a:bodyPr/>
                    <a:lstStyle/>
                    <a:p>
                      <a:pPr algn="ctr"/>
                      <a:r>
                        <a:rPr lang="el-GR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</a:t>
                      </a:r>
                      <a:endParaRPr lang="el-GR" sz="1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0,500</a:t>
                      </a:r>
                      <a:endParaRPr lang="el-GR" sz="1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0,1587</a:t>
                      </a:r>
                      <a:endParaRPr lang="el-GR" sz="1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0,0228</a:t>
                      </a:r>
                      <a:endParaRPr lang="el-GR" sz="1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0,0062</a:t>
                      </a:r>
                      <a:endParaRPr lang="el-GR" sz="1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0,0026</a:t>
                      </a:r>
                      <a:endParaRPr lang="el-GR" sz="1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0,0013</a:t>
                      </a:r>
                      <a:endParaRPr lang="el-GR" sz="1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0,0005</a:t>
                      </a:r>
                      <a:endParaRPr lang="el-GR" sz="1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8092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endParaRPr lang="el-GR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l-GR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lang="el-GR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  <a:endParaRPr lang="el-GR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  <a:endParaRPr lang="el-GR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2,8</a:t>
                      </a:r>
                      <a:endParaRPr lang="el-GR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endParaRPr lang="el-GR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  <a:endParaRPr lang="el-GR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6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ΑΝΙΧΝΕΥΣΙΜΟΤΗΤΑ (</a:t>
            </a:r>
            <a:r>
              <a:rPr lang="en-US" altLang="el-GR" sz="3600" dirty="0"/>
              <a:t>DETECTABILITY) </a:t>
            </a:r>
            <a:r>
              <a:rPr lang="en-US" altLang="el-GR" sz="3600" dirty="0" smtClean="0"/>
              <a:t>(</a:t>
            </a:r>
            <a:r>
              <a:rPr lang="el-GR" altLang="el-GR" sz="3600" dirty="0" smtClean="0"/>
              <a:t>7</a:t>
            </a:r>
            <a:r>
              <a:rPr lang="en-US" altLang="el-GR" sz="3600" dirty="0" smtClean="0"/>
              <a:t>)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400" dirty="0"/>
              <a:t>Για </a:t>
            </a:r>
            <a:r>
              <a:rPr lang="en-US" altLang="el-GR" sz="2400" dirty="0"/>
              <a:t>k = </a:t>
            </a:r>
            <a:r>
              <a:rPr lang="el-GR" altLang="el-GR" sz="2400" dirty="0"/>
              <a:t>3,3 προκύπτει ότι α = 0,0005 δηλαδή μόνο 0,05% πιθανότητα σφάλματος πρώτου είδους</a:t>
            </a:r>
          </a:p>
          <a:p>
            <a:pPr marL="0" indent="0">
              <a:buNone/>
            </a:pPr>
            <a:r>
              <a:rPr lang="el-GR" altLang="el-GR" sz="2400" dirty="0"/>
              <a:t>Τελικοί ορισμοί:</a:t>
            </a:r>
          </a:p>
          <a:p>
            <a:pPr marL="0" indent="0">
              <a:buNone/>
            </a:pPr>
            <a:r>
              <a:rPr lang="el-GR" altLang="el-GR" sz="2400" b="1" dirty="0"/>
              <a:t>Όριο ανιχνεύσεως: </a:t>
            </a:r>
            <a:r>
              <a:rPr lang="el-GR" altLang="el-GR" sz="2400" dirty="0"/>
              <a:t>Η συγκέντρωση του αναλύτη της οποίας το αναλυτικό σήμα διαφέρει από το σήμα του λευκού δείγματος κατά 3,3 φορές την τυπική απόκλιση του σήματος του λευκού.</a:t>
            </a:r>
          </a:p>
          <a:p>
            <a:pPr marL="0" indent="0">
              <a:buNone/>
            </a:pPr>
            <a:r>
              <a:rPr lang="el-GR" altLang="el-GR" sz="2400" b="1" dirty="0"/>
              <a:t>Όριο ποσοτικοποίησης : </a:t>
            </a:r>
            <a:r>
              <a:rPr lang="el-GR" altLang="el-GR" sz="2400" dirty="0"/>
              <a:t>Η συγκέντρωση του αναλύτη της οποίας το αναλυτικό σήμα διαφέρει από το σήμα του λευκού δείγματος κατά 10 φορές την τυπική απόκλιση του σήματος του λευκού.</a:t>
            </a:r>
          </a:p>
        </p:txBody>
      </p:sp>
    </p:spTree>
    <p:extLst>
      <p:ext uri="{BB962C8B-B14F-4D97-AF65-F5344CB8AC3E}">
        <p14:creationId xmlns:p14="http://schemas.microsoft.com/office/powerpoint/2010/main" val="266060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Σχέση ακρίβειας (</a:t>
            </a:r>
            <a:r>
              <a:rPr lang="el-GR" dirty="0" err="1"/>
              <a:t>accuracy</a:t>
            </a:r>
            <a:r>
              <a:rPr lang="el-GR" dirty="0"/>
              <a:t>) και πιστότητας (</a:t>
            </a:r>
            <a:r>
              <a:rPr lang="el-GR" dirty="0" err="1" smtClean="0"/>
              <a:t>precision</a:t>
            </a:r>
            <a:r>
              <a:rPr lang="el-GR" dirty="0"/>
              <a:t>)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0426" y="2204864"/>
            <a:ext cx="5683148" cy="328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ΟΡΙΣΜΟΣ ΟΡΙΟΥ ΑΝΙΧΝΕΥΣΗΣ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752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 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altLang="el-GR" sz="2400" dirty="0"/>
              <a:t>Όριο ανίχνευσης για κ = 3.Η πιθανότητα β να εκληφθεί σήμα από τον αναλύτη ότι προέρχεται από το λευκό δείγμα είναι 50</a:t>
            </a:r>
            <a:r>
              <a:rPr lang="el-GR" altLang="el-GR" sz="2400" dirty="0" smtClean="0"/>
              <a:t>%.</a:t>
            </a:r>
            <a:endParaRPr lang="en-GB" altLang="el-GR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772816"/>
            <a:ext cx="7092591" cy="34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ΟΡΙΣΜΟΣ ΟΡΙΟΥ ΕΓΓΥΗΜΕΝΗΣ ΚΑΘΑΡΟΤΗΤΑΣ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l-GR" altLang="el-GR" sz="2800" dirty="0" smtClean="0"/>
          </a:p>
          <a:p>
            <a:pPr marL="0" indent="0">
              <a:buNone/>
            </a:pPr>
            <a:r>
              <a:rPr lang="el-GR" altLang="el-GR" sz="2600" dirty="0" smtClean="0"/>
              <a:t>Όριο </a:t>
            </a:r>
            <a:r>
              <a:rPr lang="el-GR" altLang="el-GR" sz="2600" dirty="0"/>
              <a:t>Εγγυημένης Καθαρότητας, </a:t>
            </a:r>
            <a:r>
              <a:rPr lang="en-US" altLang="el-GR" sz="2600" dirty="0"/>
              <a:t>k</a:t>
            </a:r>
            <a:r>
              <a:rPr lang="el-GR" altLang="el-GR" sz="2600" dirty="0"/>
              <a:t> = </a:t>
            </a:r>
            <a:r>
              <a:rPr lang="el-GR" altLang="el-GR" sz="2600" dirty="0" smtClean="0"/>
              <a:t>6</a:t>
            </a:r>
            <a:endParaRPr lang="en-GB" altLang="el-GR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202" y="2168723"/>
            <a:ext cx="6567508" cy="330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1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ΑΝΑΛΥΤΙΚΑ ΟΡΙΑ ΓΙΑ ΥΠΟΛΛΕΙΜΑΤΑ ΟΥΣΙΩΝ ΠΟΥ ΔΕΝ ΕΧΕΙ ΚΑΘΟΡΙΣΘΕΙ ΕΠΙΤΡΕΠΟΜΕΝΟ ΟΡΙΟ</a:t>
            </a:r>
            <a:endParaRPr lang="el-G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2"/>
                <a:ext cx="8229600" cy="4824536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500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l-GR" sz="1500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l-GR" sz="15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l-GR" sz="1500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5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500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9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l-GR" sz="19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l-GR" sz="19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l-GR" sz="21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l-GR" sz="21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l-GR" sz="21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100" dirty="0" smtClean="0"/>
                  <a:t>	</a:t>
                </a:r>
                <a:r>
                  <a:rPr lang="el-GR" sz="2100" dirty="0" smtClean="0"/>
                  <a:t>μέση τιμή απόκρισης του μολυσμένου δείγματος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100" dirty="0" smtClean="0"/>
                  <a:t>S</a:t>
                </a:r>
                <a:r>
                  <a:rPr lang="en-US" sz="2100" baseline="-25000" dirty="0" smtClean="0"/>
                  <a:t>b</a:t>
                </a:r>
                <a:r>
                  <a:rPr lang="en-US" sz="2100" dirty="0"/>
                  <a:t>	</a:t>
                </a:r>
                <a:r>
                  <a:rPr lang="el-GR" sz="2100" dirty="0" smtClean="0"/>
                  <a:t>τυπική απόκλιση του τυφλού δείγματος (προσδιορισμένη υπό συνθήκες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sz="2100" dirty="0"/>
                  <a:t>	</a:t>
                </a:r>
                <a:r>
                  <a:rPr lang="el-GR" sz="2100" dirty="0" err="1" smtClean="0"/>
                  <a:t>ενδοεργαστηριακής</a:t>
                </a:r>
                <a:r>
                  <a:rPr lang="el-GR" sz="2100" dirty="0" smtClean="0"/>
                  <a:t> </a:t>
                </a:r>
                <a:r>
                  <a:rPr lang="el-GR" sz="2100" dirty="0" err="1" smtClean="0"/>
                  <a:t>αναπαραγωγιμότητας</a:t>
                </a:r>
                <a:r>
                  <a:rPr lang="el-GR" sz="2100" dirty="0" smtClean="0"/>
                  <a:t>)</a:t>
                </a:r>
                <a:endParaRPr lang="en-US" sz="2100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100" dirty="0" err="1" smtClean="0"/>
                  <a:t>S</a:t>
                </a:r>
                <a:r>
                  <a:rPr lang="en-US" sz="2100" baseline="-25000" dirty="0" err="1" smtClean="0"/>
                  <a:t>s</a:t>
                </a:r>
                <a:r>
                  <a:rPr lang="en-US" sz="2100" dirty="0"/>
                  <a:t>	</a:t>
                </a:r>
                <a:r>
                  <a:rPr lang="el-GR" sz="2100" dirty="0"/>
                  <a:t>τυπική απόκλιση του </a:t>
                </a:r>
                <a:r>
                  <a:rPr lang="el-GR" sz="2100" dirty="0" smtClean="0"/>
                  <a:t>μολυσμένου δείγματος </a:t>
                </a:r>
                <a:r>
                  <a:rPr lang="el-GR" sz="2100" dirty="0"/>
                  <a:t>(προσδιορισμένη </a:t>
                </a:r>
                <a:r>
                  <a:rPr lang="el-GR" sz="2100" dirty="0" smtClean="0"/>
                  <a:t>υπό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sz="2100" dirty="0"/>
                  <a:t>	</a:t>
                </a:r>
                <a:r>
                  <a:rPr lang="el-GR" sz="2100" dirty="0" err="1" smtClean="0"/>
                  <a:t>ενδοεργαστηριακές</a:t>
                </a:r>
                <a:r>
                  <a:rPr lang="el-GR" sz="2100" dirty="0" smtClean="0"/>
                  <a:t> συνθήκες </a:t>
                </a:r>
                <a:r>
                  <a:rPr lang="el-GR" sz="2100" dirty="0" err="1" smtClean="0"/>
                  <a:t>αναπαραγωγιμότητας</a:t>
                </a:r>
                <a:r>
                  <a:rPr lang="el-GR" sz="2100" dirty="0" smtClean="0"/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sz="2100" dirty="0" smtClean="0"/>
                  <a:t>α	ποσοστό ψευδώς μη συμμορφούμενων αποτελεσμάτων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sz="2100" dirty="0" smtClean="0"/>
                  <a:t>β	</a:t>
                </a:r>
                <a:r>
                  <a:rPr lang="el-GR" sz="2100" dirty="0"/>
                  <a:t>ποσοστό ψευδώς </a:t>
                </a:r>
                <a:r>
                  <a:rPr lang="el-GR" sz="2100" dirty="0" smtClean="0"/>
                  <a:t>συμμορφούμενων αποτελεσμάτων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100" dirty="0" smtClean="0"/>
                  <a:t>C</a:t>
                </a:r>
                <a:r>
                  <a:rPr lang="en-US" sz="2100" dirty="0"/>
                  <a:t>C</a:t>
                </a:r>
                <a:r>
                  <a:rPr lang="el-GR" sz="2100" dirty="0" smtClean="0"/>
                  <a:t>α	απόκριση με δεδομένο σφάλμα α και 50% σφάλμα β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100" dirty="0" smtClean="0"/>
                  <a:t>CC</a:t>
                </a:r>
                <a:r>
                  <a:rPr lang="el-GR" sz="2100" dirty="0" smtClean="0"/>
                  <a:t>β</a:t>
                </a:r>
                <a:r>
                  <a:rPr lang="en-US" sz="2100" dirty="0" smtClean="0"/>
                  <a:t>	</a:t>
                </a:r>
                <a:r>
                  <a:rPr lang="el-GR" sz="2100" dirty="0" smtClean="0"/>
                  <a:t>απόκριση με πολύ μικρό σφάλμα α και δεδομένο σφάλμα β</a:t>
                </a:r>
                <a:endParaRPr lang="el-GR" sz="2100" baseline="-250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2"/>
                <a:ext cx="8229600" cy="4824536"/>
              </a:xfrm>
              <a:blipFill rotWithShape="0">
                <a:blip r:embed="rId3"/>
                <a:stretch>
                  <a:fillRect l="-593" b="-11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42" y="1345068"/>
            <a:ext cx="7564228" cy="292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ΠΡΟΣΔΙΟΡΙΣΜΟΣ ΟΡΙΩΝ ΑΝΙΧΝΕΥΣΕΩΣ ΚΑΙ ΠΟΣΟΤΙΚΟΠΟΙΗΣΗΣ</a:t>
            </a:r>
            <a:r>
              <a:rPr lang="en-US" altLang="el-GR" sz="3600" dirty="0"/>
              <a:t> (1</a:t>
            </a:r>
            <a:r>
              <a:rPr lang="el-GR" altLang="el-GR" sz="3600" dirty="0"/>
              <a:t>α</a:t>
            </a:r>
            <a:r>
              <a:rPr lang="en-US" altLang="el-GR" sz="3600" dirty="0" smtClean="0"/>
              <a:t>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/>
              <a:t>Χρησιμοποιούνται διάφορες προσεγγίσεις, ανάλογα εάν η αναλυτική μέθοδος είναι ενόργανη ή όχι.</a:t>
            </a:r>
          </a:p>
          <a:p>
            <a:pPr marL="0" indent="0">
              <a:buNone/>
            </a:pPr>
            <a:r>
              <a:rPr lang="el-GR" altLang="el-GR" sz="2800" b="1" dirty="0"/>
              <a:t>- Με βάση οπτική αξιολόγηση (</a:t>
            </a:r>
            <a:r>
              <a:rPr lang="en-US" altLang="el-GR" sz="2800" b="1" dirty="0"/>
              <a:t>visual evaluation)</a:t>
            </a:r>
            <a:r>
              <a:rPr lang="el-GR" altLang="el-GR" sz="2800" b="1" dirty="0"/>
              <a:t>:</a:t>
            </a:r>
            <a:endParaRPr lang="en-US" altLang="el-GR" sz="2800" dirty="0"/>
          </a:p>
          <a:p>
            <a:pPr marL="0" indent="0">
              <a:buNone/>
            </a:pPr>
            <a:r>
              <a:rPr lang="el-GR" altLang="el-GR" sz="2800" dirty="0" smtClean="0"/>
              <a:t>Για </a:t>
            </a:r>
            <a:r>
              <a:rPr lang="el-GR" altLang="el-GR" sz="2800" dirty="0"/>
              <a:t>μη ενόργανες μεθόδους αναλύσεως. Αναλύονται δείγματα γνωστών συγκεντρώσεων του αναλύτη και καθορίζεται το </a:t>
            </a:r>
            <a:r>
              <a:rPr lang="el-GR" altLang="el-GR" sz="2800" dirty="0" smtClean="0"/>
              <a:t>επίπεδο </a:t>
            </a:r>
            <a:r>
              <a:rPr lang="el-GR" altLang="el-GR" sz="2800" dirty="0"/>
              <a:t>συγκέντρωσης , στο οποίο ο αναλύτης ανιχνεύεται αξιόπιστα</a:t>
            </a:r>
            <a:r>
              <a:rPr lang="el-GR" altLang="el-GR" sz="2800" dirty="0" smtClean="0"/>
              <a:t>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75599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ΠΡΟΣΔΙΟΡΙΣΜΟΣ ΟΡΙΩΝ ΑΝΙΧΝΕΥΣΕΩΣ ΚΑΙ ΠΟΣΟΤΙΚΟΠΟΙΗΣΗΣ</a:t>
            </a:r>
            <a:r>
              <a:rPr lang="en-US" altLang="el-GR" sz="3600" dirty="0"/>
              <a:t> (1</a:t>
            </a:r>
            <a:r>
              <a:rPr lang="el-GR" altLang="el-GR" sz="3600" dirty="0"/>
              <a:t>β</a:t>
            </a:r>
            <a:r>
              <a:rPr lang="en-US" altLang="el-GR" sz="3600" dirty="0" smtClean="0"/>
              <a:t>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b="1" dirty="0"/>
              <a:t>Με βάση το λόγο σήμα προς θόρυβο (</a:t>
            </a:r>
            <a:r>
              <a:rPr lang="en-US" altLang="el-GR" sz="2800" b="1" dirty="0"/>
              <a:t>signal to noise ratio, S/N):</a:t>
            </a:r>
            <a:endParaRPr lang="en-US" altLang="el-GR" sz="2800" dirty="0"/>
          </a:p>
          <a:p>
            <a:pPr marL="0" indent="0">
              <a:buNone/>
            </a:pPr>
            <a:r>
              <a:rPr lang="el-GR" altLang="el-GR" sz="2800" dirty="0" smtClean="0"/>
              <a:t>Εφαρμόζεται </a:t>
            </a:r>
            <a:r>
              <a:rPr lang="el-GR" altLang="el-GR" sz="2800" dirty="0"/>
              <a:t>μόνο σε αναλυτικές μεθόδους που παρουσιάζουν θόρυβο γραμμής βάσης (</a:t>
            </a:r>
            <a:r>
              <a:rPr lang="en-US" altLang="el-GR" sz="2800" dirty="0"/>
              <a:t>baseline noise). </a:t>
            </a:r>
            <a:r>
              <a:rPr lang="el-GR" altLang="el-GR" sz="2800" dirty="0"/>
              <a:t>Γίνεται σύγκριση των σημάτων λευκού δείγματος (θόρυβος) και δειγμάτων με γνωστές χαμηλές συγκεντρώσεις. Για λόγο </a:t>
            </a:r>
            <a:r>
              <a:rPr lang="en-US" altLang="el-GR" sz="2800" dirty="0"/>
              <a:t>S/N = 3,3 </a:t>
            </a:r>
            <a:r>
              <a:rPr lang="el-GR" altLang="el-GR" sz="2800" dirty="0"/>
              <a:t>ή 3 (δηλώνεται) αντιστοιχεί το </a:t>
            </a:r>
            <a:r>
              <a:rPr lang="en-US" altLang="el-GR" sz="2800" dirty="0"/>
              <a:t>LOD</a:t>
            </a:r>
            <a:r>
              <a:rPr lang="el-GR" altLang="el-GR" sz="2800" dirty="0"/>
              <a:t> και για λόγο </a:t>
            </a:r>
            <a:r>
              <a:rPr lang="en-US" altLang="el-GR" sz="2800" dirty="0"/>
              <a:t>S/N= 10 </a:t>
            </a:r>
            <a:r>
              <a:rPr lang="el-GR" altLang="el-GR" sz="2800" dirty="0"/>
              <a:t>το </a:t>
            </a:r>
            <a:r>
              <a:rPr lang="en-US" altLang="el-GR" sz="2800" dirty="0"/>
              <a:t>LOQ.</a:t>
            </a:r>
            <a:endParaRPr lang="el-GR" altLang="el-GR" sz="28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85161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ΘΟΡΥΒΟΣ – ΟΡΙΟ ΑΝΙΧΝΕΥΣΗΣ ΚΑΙ ΠΟΣΟΤΙΚΟΠΟΙΗΣΗΣ</a:t>
            </a:r>
            <a:endParaRPr lang="el-GR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612" y="1648073"/>
            <a:ext cx="391477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6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ΠΡΟΣΔΙΟΡΙΣΜΟΣ ΟΡΙΩΝ ΑΝΙΧΝΕΥΣΕΩΣ ΚΑΙ ΠΟΣΟΤΙΚΟΠΟΙΗΣΗΣ</a:t>
            </a:r>
            <a:r>
              <a:rPr lang="en-US" altLang="el-GR" sz="3600" dirty="0"/>
              <a:t> (2</a:t>
            </a:r>
            <a:r>
              <a:rPr lang="en-US" altLang="el-GR" sz="3600" dirty="0" smtClean="0"/>
              <a:t>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200" b="1" dirty="0"/>
              <a:t>Με βάση την τυπική απόκλιση (</a:t>
            </a:r>
            <a:r>
              <a:rPr lang="en-US" altLang="el-GR" sz="2200" b="1" dirty="0"/>
              <a:t>SD) </a:t>
            </a:r>
            <a:r>
              <a:rPr lang="el-GR" altLang="el-GR" sz="2200" b="1" dirty="0"/>
              <a:t>της αναλυτικής απόκρισης (</a:t>
            </a:r>
            <a:r>
              <a:rPr lang="en-US" altLang="el-GR" sz="2200" b="1" dirty="0"/>
              <a:t>response)</a:t>
            </a:r>
            <a:r>
              <a:rPr lang="el-GR" altLang="el-GR" sz="2200" b="1" dirty="0"/>
              <a:t> και την κλίση </a:t>
            </a:r>
            <a:r>
              <a:rPr lang="en-US" altLang="el-GR" sz="2200" b="1" dirty="0"/>
              <a:t>(slope) (b) </a:t>
            </a:r>
            <a:r>
              <a:rPr lang="el-GR" altLang="el-GR" sz="2200" b="1" dirty="0"/>
              <a:t>της καμπύλης απόκρισης:</a:t>
            </a:r>
            <a:r>
              <a:rPr lang="en-US" altLang="el-GR" sz="2200" dirty="0"/>
              <a:t> 	</a:t>
            </a:r>
          </a:p>
          <a:p>
            <a:pPr marL="0" indent="0">
              <a:buNone/>
            </a:pPr>
            <a:r>
              <a:rPr lang="en-US" altLang="el-GR" sz="2200" dirty="0"/>
              <a:t>	LOD = [3,3 x SD] / b</a:t>
            </a:r>
          </a:p>
          <a:p>
            <a:pPr marL="0" indent="0">
              <a:buNone/>
            </a:pPr>
            <a:r>
              <a:rPr lang="en-US" altLang="el-GR" sz="2200" dirty="0"/>
              <a:t>	LOQ = [10 X SD]/b</a:t>
            </a:r>
          </a:p>
          <a:p>
            <a:pPr marL="0" indent="0">
              <a:buNone/>
            </a:pPr>
            <a:r>
              <a:rPr lang="el-GR" altLang="el-GR" sz="2200" dirty="0"/>
              <a:t>Η κλίση μπορεί να υπολογισθεί από καμπύλη αναφοράς του αναλύτη (στις χαμηλές συγκεντρώσεις)</a:t>
            </a:r>
          </a:p>
          <a:p>
            <a:pPr marL="0" indent="0">
              <a:buNone/>
            </a:pPr>
            <a:r>
              <a:rPr lang="el-GR" altLang="el-GR" sz="2200" dirty="0"/>
              <a:t>Η εκτιμήτρια της </a:t>
            </a:r>
            <a:r>
              <a:rPr lang="en-US" altLang="el-GR" sz="2200" dirty="0"/>
              <a:t>SD </a:t>
            </a:r>
            <a:r>
              <a:rPr lang="el-GR" altLang="el-GR" sz="2200" dirty="0"/>
              <a:t>της απόκρισης μπορεί να εξαχθεί με διάφορους τρόπους: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altLang="el-GR" sz="2200" dirty="0" smtClean="0"/>
              <a:t>Τυπική </a:t>
            </a:r>
            <a:r>
              <a:rPr lang="el-GR" altLang="el-GR" sz="2200" dirty="0"/>
              <a:t>απόκλιση του λευκού δείγματος (</a:t>
            </a:r>
            <a:r>
              <a:rPr lang="en-US" altLang="el-GR" sz="2200" dirty="0"/>
              <a:t>blank)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altLang="el-GR" sz="2200" dirty="0" smtClean="0"/>
              <a:t>Τυπική </a:t>
            </a:r>
            <a:r>
              <a:rPr lang="el-GR" altLang="el-GR" sz="2200" dirty="0"/>
              <a:t>απόκλιση ενός αγνώστου </a:t>
            </a:r>
            <a:r>
              <a:rPr lang="el-GR" altLang="el-GR" sz="2200" dirty="0" smtClean="0"/>
              <a:t>δείγματος  χαμηλής συγκέντρωσης </a:t>
            </a:r>
            <a:r>
              <a:rPr lang="el-GR" altLang="el-GR" sz="2200" dirty="0"/>
              <a:t>(κοντά στο μηδέν). </a:t>
            </a:r>
          </a:p>
        </p:txBody>
      </p:sp>
    </p:spTree>
    <p:extLst>
      <p:ext uri="{BB962C8B-B14F-4D97-AF65-F5344CB8AC3E}">
        <p14:creationId xmlns:p14="http://schemas.microsoft.com/office/powerpoint/2010/main" val="98746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ΠΡΟΣΔΙΟΡΙΣΜΟΣ ΟΡΙΩΝ ΑΝΙΧΝΕΥΣΕΩΣ ΚΑΙ ΠΟΣΟΤΙΚΟΠΟΙΗΣΗΣ</a:t>
            </a:r>
            <a:r>
              <a:rPr lang="en-US" altLang="el-GR" sz="3600" dirty="0"/>
              <a:t> (</a:t>
            </a:r>
            <a:r>
              <a:rPr lang="el-GR" altLang="el-GR" sz="3600" dirty="0"/>
              <a:t>3</a:t>
            </a:r>
            <a:r>
              <a:rPr lang="en-US" altLang="el-GR" sz="3600" dirty="0" smtClean="0"/>
              <a:t>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 startAt="3"/>
            </a:pPr>
            <a:r>
              <a:rPr lang="el-GR" altLang="el-GR" sz="2800" dirty="0" smtClean="0"/>
              <a:t>Ανάλυση </a:t>
            </a:r>
            <a:r>
              <a:rPr lang="el-GR" altLang="el-GR" sz="2800" dirty="0"/>
              <a:t>σειράς αγνώστων ή συνθετικών προτύπων, κατασκευή του διαγράμματος </a:t>
            </a:r>
            <a:r>
              <a:rPr lang="en-US" altLang="el-GR" sz="2800" dirty="0"/>
              <a:t>SD </a:t>
            </a:r>
            <a:r>
              <a:rPr lang="el-GR" altLang="el-GR" sz="2800" dirty="0"/>
              <a:t>ως προς συγκέντρωση (συνήθως γραμμική σχέση) και υπολογισμός της τομής (</a:t>
            </a:r>
            <a:r>
              <a:rPr lang="en-US" altLang="el-GR" sz="2800" dirty="0"/>
              <a:t>SD</a:t>
            </a:r>
            <a:r>
              <a:rPr lang="el-GR" altLang="el-GR" sz="2800" dirty="0"/>
              <a:t> μηδενικού προτύπου) με </a:t>
            </a:r>
            <a:r>
              <a:rPr lang="el-GR" altLang="el-GR" sz="2800" dirty="0" smtClean="0"/>
              <a:t>προέκταση.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 startAt="3"/>
            </a:pPr>
            <a:r>
              <a:rPr lang="el-GR" altLang="el-GR" sz="2800" dirty="0" smtClean="0"/>
              <a:t>Από </a:t>
            </a:r>
            <a:r>
              <a:rPr lang="el-GR" altLang="el-GR" sz="2800" dirty="0"/>
              <a:t>την τυπική απόκλιση της τομής α (</a:t>
            </a:r>
            <a:r>
              <a:rPr lang="en-US" altLang="el-GR" sz="2800" dirty="0"/>
              <a:t>S</a:t>
            </a:r>
            <a:r>
              <a:rPr lang="en-US" altLang="el-GR" sz="2800" baseline="-25000" dirty="0"/>
              <a:t>a</a:t>
            </a:r>
            <a:r>
              <a:rPr lang="en-US" altLang="el-GR" sz="2800" dirty="0"/>
              <a:t>) </a:t>
            </a:r>
            <a:r>
              <a:rPr lang="el-GR" altLang="el-GR" sz="2800" dirty="0"/>
              <a:t>καμπύλης αναφοράς (χαμηλές συγκεντρώσεις), για προκαταρκτικό υπολογισμό, απαιτεί επιβεβαίωση.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 startAt="3"/>
            </a:pPr>
            <a:r>
              <a:rPr lang="el-GR" altLang="el-GR" sz="2800" dirty="0" smtClean="0"/>
              <a:t>Από </a:t>
            </a:r>
            <a:r>
              <a:rPr lang="el-GR" altLang="el-GR" sz="2800" dirty="0"/>
              <a:t>την τυπική απόκλιση των υπολοίπων (</a:t>
            </a:r>
            <a:r>
              <a:rPr lang="en-US" altLang="el-GR" sz="2800" dirty="0" err="1"/>
              <a:t>S</a:t>
            </a:r>
            <a:r>
              <a:rPr lang="en-US" altLang="el-GR" sz="2800" baseline="-25000" dirty="0" err="1"/>
              <a:t>y</a:t>
            </a:r>
            <a:r>
              <a:rPr lang="en-US" altLang="el-GR" sz="2800" baseline="-25000" dirty="0"/>
              <a:t>/x</a:t>
            </a:r>
            <a:r>
              <a:rPr lang="en-US" altLang="el-GR" sz="2800" dirty="0"/>
              <a:t>) </a:t>
            </a:r>
            <a:r>
              <a:rPr lang="el-GR" altLang="el-GR" sz="2800" dirty="0"/>
              <a:t>καμπύλης αναφοράς (χαμηλές συγκεντρώσεις), για προκαταρκτικό υπολογισμό, απαιτεί επιβεβαίωση.</a:t>
            </a:r>
          </a:p>
        </p:txBody>
      </p:sp>
    </p:spTree>
    <p:extLst>
      <p:ext uri="{BB962C8B-B14F-4D97-AF65-F5344CB8AC3E}">
        <p14:creationId xmlns:p14="http://schemas.microsoft.com/office/powerpoint/2010/main" val="16644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ΟΡΙΟ ΑΝΙΧΝΕΥΣΗΣ ΠΟΤΕΝΣΙΟΜΕΤΡΙΑΣ ΕΚΛΕΚΤΙΚΩΝ ΗΛΕΚΤΡΟΔΙΩΝ ΙΟΝΤΩΝ</a:t>
            </a:r>
            <a:endParaRPr lang="el-GR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710903"/>
            <a:ext cx="5591517" cy="421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5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ΟΡΙΟ ΑΝΙΧΝΕΥΣΗΣ ΑΝΟΣΟΧΗΜΙΚΟΥ ΠΡΟΣΔΙΟΡΙΣΜΟΥ</a:t>
            </a:r>
            <a:endParaRPr lang="el-GR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695537"/>
            <a:ext cx="567216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ΕΛΕΓΧΟΣ ΑΚΡΙΒΕΙΑΣ ΜΕΘΟΔΟΥ </a:t>
            </a:r>
            <a:r>
              <a:rPr lang="el-GR" sz="2400" dirty="0" smtClean="0"/>
              <a:t>ΠΟΣΟΤΙΚΟΥ ΠΡΟΣΔΙΟΡΙΣΜΟΥ </a:t>
            </a:r>
            <a:r>
              <a:rPr lang="el-GR" sz="2400" dirty="0"/>
              <a:t>(</a:t>
            </a:r>
            <a:r>
              <a:rPr lang="el-GR" sz="2400" dirty="0" smtClean="0"/>
              <a:t>ASSAY) ΜΕΘΟΔΟΙ ΕΛΕΓΧΟΥ ΚΑΘΑΡΟΤΗΤΑΣ </a:t>
            </a:r>
            <a:r>
              <a:rPr lang="el-GR" sz="2400" dirty="0"/>
              <a:t>ΠΡΩΤΩΝ ΥΛΩΝ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17638"/>
            <a:ext cx="8435280" cy="4881562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400" dirty="0"/>
              <a:t>Εφαρμογή της αναλυτικής μεθόδου σε δείγμα </a:t>
            </a:r>
            <a:r>
              <a:rPr lang="el-GR" sz="2400" dirty="0" smtClean="0"/>
              <a:t>του αναλύτη </a:t>
            </a:r>
            <a:r>
              <a:rPr lang="el-GR" sz="2400" dirty="0"/>
              <a:t>γνωστής καθαρότητας (υλικό αναφοράς, </a:t>
            </a:r>
            <a:r>
              <a:rPr lang="el-GR" sz="2400" dirty="0" err="1" smtClean="0"/>
              <a:t>reference</a:t>
            </a:r>
            <a:r>
              <a:rPr lang="el-GR" sz="2400" dirty="0" smtClean="0"/>
              <a:t> </a:t>
            </a:r>
            <a:r>
              <a:rPr lang="el-GR" sz="2400" dirty="0" err="1"/>
              <a:t>material</a:t>
            </a:r>
            <a:r>
              <a:rPr lang="el-GR" sz="2400" dirty="0"/>
              <a:t>)(</a:t>
            </a:r>
            <a:r>
              <a:rPr lang="el-GR" sz="2400" dirty="0" smtClean="0"/>
              <a:t>t-</a:t>
            </a:r>
            <a:r>
              <a:rPr lang="el-GR" sz="2400" dirty="0" err="1" smtClean="0"/>
              <a:t>test</a:t>
            </a:r>
            <a:r>
              <a:rPr lang="el-GR" sz="2400" dirty="0" smtClean="0"/>
              <a:t>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400" dirty="0" smtClean="0"/>
              <a:t>Σύγκριση </a:t>
            </a:r>
            <a:r>
              <a:rPr lang="el-GR" sz="2400" dirty="0"/>
              <a:t>των αποτελεσμάτων της </a:t>
            </a:r>
            <a:r>
              <a:rPr lang="el-GR" sz="2400" dirty="0" smtClean="0"/>
              <a:t>αξιολογούμενης μεθόδου </a:t>
            </a:r>
            <a:r>
              <a:rPr lang="el-GR" sz="2400" dirty="0"/>
              <a:t>με αυτά που λαμβάνονται από μια </a:t>
            </a:r>
            <a:r>
              <a:rPr lang="el-GR" sz="2400" dirty="0" smtClean="0"/>
              <a:t>δεύτερη καλώς </a:t>
            </a:r>
            <a:r>
              <a:rPr lang="el-GR" sz="2400" dirty="0"/>
              <a:t>χαρακτηρισμένη (επικυρωμένη) μέθοδο, </a:t>
            </a:r>
            <a:r>
              <a:rPr lang="el-GR" sz="2400" dirty="0" smtClean="0"/>
              <a:t>η ακρίβεια </a:t>
            </a:r>
            <a:r>
              <a:rPr lang="el-GR" sz="2400" dirty="0"/>
              <a:t>της οποίας αναφέρεται και/ή </a:t>
            </a:r>
            <a:r>
              <a:rPr lang="el-GR" sz="2400" dirty="0" smtClean="0"/>
              <a:t>είναι καθορισμένη </a:t>
            </a:r>
            <a:r>
              <a:rPr lang="el-GR" sz="2400" dirty="0"/>
              <a:t>(ανεξάρτητη μέθοδος)  (t-</a:t>
            </a:r>
            <a:r>
              <a:rPr lang="el-GR" sz="2400" dirty="0" err="1"/>
              <a:t>test</a:t>
            </a:r>
            <a:r>
              <a:rPr lang="el-GR" sz="2400" dirty="0" smtClean="0"/>
              <a:t>).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400" dirty="0" smtClean="0"/>
              <a:t>Η </a:t>
            </a:r>
            <a:r>
              <a:rPr lang="el-GR" sz="2400" dirty="0"/>
              <a:t>ακρίβεια ελέγχεται συγχρόνως κατά τη </a:t>
            </a:r>
            <a:r>
              <a:rPr lang="el-GR" sz="2400" dirty="0" smtClean="0"/>
              <a:t>συλλογή των </a:t>
            </a:r>
            <a:r>
              <a:rPr lang="el-GR" sz="2400" dirty="0"/>
              <a:t>δεδομένων της </a:t>
            </a:r>
            <a:r>
              <a:rPr lang="el-GR" sz="2400" dirty="0" err="1"/>
              <a:t>επαναληψιμότητας</a:t>
            </a:r>
            <a:r>
              <a:rPr lang="el-GR" sz="2400" dirty="0"/>
              <a:t>, </a:t>
            </a:r>
            <a:r>
              <a:rPr lang="el-GR" sz="2400" dirty="0" smtClean="0"/>
              <a:t>γραμμικότητας </a:t>
            </a:r>
            <a:r>
              <a:rPr lang="el-GR" sz="2400" dirty="0"/>
              <a:t>και ειδικότητας.</a:t>
            </a:r>
          </a:p>
        </p:txBody>
      </p:sp>
    </p:spTree>
    <p:extLst>
      <p:ext uri="{BB962C8B-B14F-4D97-AF65-F5344CB8AC3E}">
        <p14:creationId xmlns:p14="http://schemas.microsoft.com/office/powerpoint/2010/main" val="361442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ΕΠΙΔΡΑΣΗ ΣΧΗΜΑΤΟΣ ΚΟΡΥΦΗΣ </a:t>
            </a:r>
            <a:r>
              <a:rPr lang="en-US" altLang="el-GR" sz="3600" dirty="0"/>
              <a:t>HPLC </a:t>
            </a:r>
            <a:r>
              <a:rPr lang="el-GR" altLang="el-GR" sz="3600" dirty="0"/>
              <a:t>ΣΕ </a:t>
            </a:r>
            <a:r>
              <a:rPr lang="en-US" altLang="el-GR" sz="3600" dirty="0"/>
              <a:t>LOD/LOQ</a:t>
            </a:r>
            <a:endParaRPr lang="el-GR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916832"/>
            <a:ext cx="7380151" cy="387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200" dirty="0"/>
              <a:t>ΠΡΟΣΔΙΟΡΙΣΜΟΣ ΟΡΙΩΝ ΑΝΙΧΝΕΥΣΕΩΣ ΚΑΙ ΠΟΣΟΤΙΚΟΠΟΙΗΣΗΣ</a:t>
            </a:r>
            <a:r>
              <a:rPr lang="en-US" altLang="el-GR" sz="3200" dirty="0"/>
              <a:t> (</a:t>
            </a:r>
            <a:r>
              <a:rPr lang="el-GR" altLang="el-GR" sz="3200" dirty="0"/>
              <a:t>4</a:t>
            </a:r>
            <a:r>
              <a:rPr lang="en-US" altLang="el-GR" sz="3200" dirty="0"/>
              <a:t>)</a:t>
            </a:r>
            <a:br>
              <a:rPr lang="en-US" altLang="el-GR" sz="3200" dirty="0"/>
            </a:br>
            <a:r>
              <a:rPr lang="el-GR" altLang="el-GR" sz="3200" dirty="0"/>
              <a:t>ΣΥΝΙΣΤΩΜΕΝΑ ΔΕΔΟΜΕΝΑ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/>
              <a:t>Παρουσιάζονται το όριο ανίχνευσης, το όριο </a:t>
            </a:r>
            <a:r>
              <a:rPr lang="el-GR" altLang="el-GR" sz="2800" dirty="0" smtClean="0"/>
              <a:t>ποσοτικοποίησης </a:t>
            </a:r>
            <a:r>
              <a:rPr lang="el-GR" altLang="el-GR" sz="2800" dirty="0"/>
              <a:t>και η μέθοδος που χρησιμοποιήθηκε</a:t>
            </a:r>
            <a:r>
              <a:rPr lang="el-GR" altLang="el-GR" sz="2800" dirty="0" smtClean="0"/>
              <a:t>.</a:t>
            </a:r>
            <a:endParaRPr lang="el-GR" altLang="el-GR" sz="2800" dirty="0"/>
          </a:p>
          <a:p>
            <a:pPr marL="0" indent="0">
              <a:buNone/>
            </a:pPr>
            <a:r>
              <a:rPr lang="el-GR" altLang="el-GR" sz="2800" dirty="0"/>
              <a:t>Σε περιπτώσεις που τα όρια προέκυψαν από υπολογισμό ή προέκταση, αυτά είναι προκαταρκτικά και πρέπει να επιβεβαιώνονται με αναλύσεις συνθετικών δειγμάτων στην περιοχή του υπολογισθέντος ορίου.</a:t>
            </a:r>
          </a:p>
          <a:p>
            <a:pPr marL="609600" indent="-609600"/>
            <a:endParaRPr lang="en-GB" alt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226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ΑΝΘΕΚΤΙΚΟΤΗΤΑ (</a:t>
            </a:r>
            <a:r>
              <a:rPr lang="en-US" altLang="el-GR" sz="3600" dirty="0"/>
              <a:t>Ruggedness)</a:t>
            </a:r>
            <a:r>
              <a:rPr lang="el-GR" altLang="el-GR" sz="3600" dirty="0"/>
              <a:t> (1)</a:t>
            </a:r>
            <a:r>
              <a:rPr lang="en-US" altLang="el-GR" sz="3600" dirty="0"/>
              <a:t/>
            </a:r>
            <a:br>
              <a:rPr lang="en-US" altLang="el-GR" sz="3600" dirty="0"/>
            </a:br>
            <a:r>
              <a:rPr lang="en-US" altLang="el-GR" sz="3600" dirty="0"/>
              <a:t>(</a:t>
            </a:r>
            <a:r>
              <a:rPr lang="el-GR" altLang="el-GR" sz="3600" dirty="0"/>
              <a:t>για τη </a:t>
            </a:r>
            <a:r>
              <a:rPr lang="el-GR" altLang="el-GR" sz="3600" dirty="0" smtClean="0"/>
              <a:t>φαρμακοποιία </a:t>
            </a:r>
            <a:r>
              <a:rPr lang="en-US" altLang="el-GR" sz="3600" dirty="0" smtClean="0"/>
              <a:t>ROBUSTNESS</a:t>
            </a:r>
            <a:r>
              <a:rPr lang="el-GR" altLang="el-GR" sz="3600" dirty="0" smtClean="0"/>
              <a:t>)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/>
              <a:t>Εξετάζεται στη φάση της ανάπτυξης της μεθόδου και περιγράφει την ανθεκτικότητά της σε προσχεδιασμένες σκοπούμενες </a:t>
            </a:r>
            <a:r>
              <a:rPr lang="el-GR" altLang="el-GR" sz="2800" dirty="0" err="1"/>
              <a:t>μικρομεταβολές</a:t>
            </a:r>
            <a:r>
              <a:rPr lang="el-GR" altLang="el-GR" sz="2800" dirty="0"/>
              <a:t> των πειραματικών παραμέτρων.</a:t>
            </a:r>
          </a:p>
          <a:p>
            <a:pPr marL="0" indent="0">
              <a:buNone/>
            </a:pPr>
            <a:r>
              <a:rPr lang="el-GR" altLang="el-GR" sz="2800" dirty="0"/>
              <a:t>Σχετίζεται με την αντοχή (</a:t>
            </a:r>
            <a:r>
              <a:rPr lang="en-US" altLang="el-GR" sz="2800" dirty="0"/>
              <a:t>robustness) </a:t>
            </a:r>
            <a:r>
              <a:rPr lang="el-GR" altLang="el-GR" sz="2800" dirty="0"/>
              <a:t>της μεθόδου</a:t>
            </a:r>
            <a:r>
              <a:rPr lang="en-US" altLang="el-GR" sz="2800" dirty="0"/>
              <a:t> </a:t>
            </a:r>
            <a:r>
              <a:rPr lang="el-GR" altLang="el-GR" sz="2800" dirty="0"/>
              <a:t>σε τυχαίες μη σκοπούμενες </a:t>
            </a:r>
            <a:r>
              <a:rPr lang="el-GR" altLang="el-GR" sz="2800" dirty="0" err="1"/>
              <a:t>μικρομεταβολές</a:t>
            </a:r>
            <a:r>
              <a:rPr lang="el-GR" altLang="el-GR" sz="2800" dirty="0"/>
              <a:t> των πειραματικών παραμέτρων που αντιστοιχούν στον έλεγχο της </a:t>
            </a:r>
            <a:r>
              <a:rPr lang="el-GR" altLang="el-GR" sz="2800" dirty="0" err="1"/>
              <a:t>διεργαστηριακής</a:t>
            </a:r>
            <a:r>
              <a:rPr lang="el-GR" altLang="el-GR" sz="2800" dirty="0"/>
              <a:t> </a:t>
            </a:r>
            <a:r>
              <a:rPr lang="el-GR" altLang="el-GR" sz="2800" dirty="0" err="1"/>
              <a:t>αναπαραγωγιμότητας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96205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4000" dirty="0"/>
              <a:t>ΑΝΘΕΚΤΙΚΟΤΗΤΑ</a:t>
            </a:r>
            <a:r>
              <a:rPr lang="el-GR" altLang="el-GR" dirty="0"/>
              <a:t> (</a:t>
            </a:r>
            <a:r>
              <a:rPr lang="en-US" altLang="el-GR" dirty="0"/>
              <a:t>Ruggedness)</a:t>
            </a:r>
            <a:r>
              <a:rPr lang="el-GR" altLang="el-GR" dirty="0"/>
              <a:t> (2)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n-US" altLang="el-GR" dirty="0"/>
              <a:t>(</a:t>
            </a:r>
            <a:r>
              <a:rPr lang="el-GR" altLang="el-GR" dirty="0"/>
              <a:t>για τη </a:t>
            </a:r>
            <a:r>
              <a:rPr lang="el-GR" altLang="el-GR" dirty="0" smtClean="0"/>
              <a:t>φαρμακοποιία </a:t>
            </a:r>
            <a:r>
              <a:rPr lang="en-US" altLang="el-GR" dirty="0"/>
              <a:t>ROBUSTNESS)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3000" dirty="0"/>
              <a:t>Γίνεται πειραματικός σχεδιασμός για να μελετηθούν διάφορες μεταβολές των πειραματικών παραμέτρων και εντοπίζονται </a:t>
            </a:r>
            <a:r>
              <a:rPr lang="el-GR" altLang="el-GR" sz="3000" dirty="0" smtClean="0"/>
              <a:t>ποιες </a:t>
            </a:r>
            <a:r>
              <a:rPr lang="el-GR" altLang="el-GR" sz="3000" dirty="0"/>
              <a:t>από αυτές επηρεάζουν τη μέθοδο ώστε να τεθούν αυστηρές ανοχές και μέτρα ελέγχου τους.</a:t>
            </a:r>
          </a:p>
          <a:p>
            <a:pPr marL="0" indent="0">
              <a:buNone/>
            </a:pPr>
            <a:r>
              <a:rPr lang="el-GR" altLang="el-GR" sz="3000" dirty="0" smtClean="0"/>
              <a:t>Από </a:t>
            </a:r>
            <a:r>
              <a:rPr lang="el-GR" altLang="el-GR" sz="3000" dirty="0"/>
              <a:t>τα αποτελέσματα της ανθεκτικότητας θα διαμορφωθούν και οι έλεγχοι </a:t>
            </a:r>
            <a:r>
              <a:rPr lang="el-GR" altLang="el-GR" sz="3000" dirty="0" err="1"/>
              <a:t>καταλληλότητας</a:t>
            </a:r>
            <a:r>
              <a:rPr lang="el-GR" altLang="el-GR" sz="3000" dirty="0"/>
              <a:t> συστήματος για να εξασφαλισθεί η αξιοπιστία της μεθόδου κατά την εφαρμογή της.</a:t>
            </a:r>
            <a:endParaRPr lang="en-GB" altLang="el-GR" sz="3000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380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ΑΝΘΕΚΤΙΚΟΤΗΤΑ</a:t>
            </a:r>
            <a:r>
              <a:rPr lang="el-GR" altLang="el-GR" dirty="0"/>
              <a:t> (</a:t>
            </a:r>
            <a:r>
              <a:rPr lang="en-US" altLang="el-GR" dirty="0"/>
              <a:t>Ruggedness)</a:t>
            </a:r>
            <a:r>
              <a:rPr lang="el-GR" altLang="el-GR" dirty="0"/>
              <a:t> (3)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u="sng" dirty="0"/>
              <a:t>Τυπικές μεταβολές παραμέτρων:</a:t>
            </a:r>
          </a:p>
          <a:p>
            <a:pPr marL="0" indent="0">
              <a:buNone/>
            </a:pPr>
            <a:r>
              <a:rPr lang="el-GR" altLang="el-GR" sz="2800" dirty="0"/>
              <a:t>	- Σταθερότητα αναλυτικών διαλυμάτων</a:t>
            </a:r>
          </a:p>
          <a:p>
            <a:pPr marL="0" indent="0">
              <a:buNone/>
            </a:pPr>
            <a:r>
              <a:rPr lang="el-GR" altLang="el-GR" sz="2800" dirty="0"/>
              <a:t>	- Διαφορετικά όργανα</a:t>
            </a:r>
          </a:p>
          <a:p>
            <a:pPr marL="0" indent="0">
              <a:buNone/>
            </a:pPr>
            <a:r>
              <a:rPr lang="el-GR" altLang="el-GR" sz="2800" dirty="0"/>
              <a:t>	- Διαφορετικοί </a:t>
            </a:r>
            <a:r>
              <a:rPr lang="el-GR" altLang="el-GR" sz="2800" dirty="0" smtClean="0"/>
              <a:t>αναλυτές</a:t>
            </a:r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18050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4000" dirty="0"/>
              <a:t>ΑΝΘΕΚΤΙΚΟΤΗΤΑ</a:t>
            </a:r>
            <a:r>
              <a:rPr lang="el-GR" altLang="el-GR" dirty="0"/>
              <a:t> (</a:t>
            </a:r>
            <a:r>
              <a:rPr lang="en-US" altLang="el-GR" dirty="0"/>
              <a:t>Ruggedness)</a:t>
            </a:r>
            <a:r>
              <a:rPr lang="el-GR" altLang="el-GR" dirty="0"/>
              <a:t> (4)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u="sng" dirty="0"/>
              <a:t>Περίπτωση </a:t>
            </a:r>
            <a:r>
              <a:rPr lang="en-US" altLang="el-GR" sz="2800" u="sng" dirty="0"/>
              <a:t>HPLC:</a:t>
            </a:r>
            <a:endParaRPr lang="en-US" altLang="el-GR" sz="2800" dirty="0"/>
          </a:p>
          <a:p>
            <a:pPr lvl="1"/>
            <a:r>
              <a:rPr lang="el-GR" altLang="el-GR" dirty="0" smtClean="0"/>
              <a:t>Επίδραση </a:t>
            </a:r>
            <a:r>
              <a:rPr lang="el-GR" altLang="el-GR" dirty="0"/>
              <a:t>μεταβολών </a:t>
            </a:r>
            <a:r>
              <a:rPr lang="en-US" altLang="el-GR" dirty="0"/>
              <a:t>pH </a:t>
            </a:r>
            <a:r>
              <a:rPr lang="el-GR" altLang="el-GR" dirty="0"/>
              <a:t>κινητής φάσης</a:t>
            </a:r>
          </a:p>
          <a:p>
            <a:pPr lvl="1"/>
            <a:r>
              <a:rPr lang="el-GR" altLang="el-GR" dirty="0" smtClean="0"/>
              <a:t>Επίδραση </a:t>
            </a:r>
            <a:r>
              <a:rPr lang="el-GR" altLang="el-GR" dirty="0"/>
              <a:t>μεταβολών σύστασης κινητής φάσης</a:t>
            </a:r>
          </a:p>
          <a:p>
            <a:pPr lvl="1"/>
            <a:r>
              <a:rPr lang="el-GR" altLang="el-GR" dirty="0" smtClean="0"/>
              <a:t>Διαφορετικές </a:t>
            </a:r>
            <a:r>
              <a:rPr lang="el-GR" altLang="el-GR" dirty="0"/>
              <a:t>στήλες (παρτίδες </a:t>
            </a:r>
            <a:r>
              <a:rPr lang="el-GR" altLang="el-GR" dirty="0" smtClean="0"/>
              <a:t>ή/και προμηθευτής</a:t>
            </a:r>
            <a:r>
              <a:rPr lang="el-GR" altLang="el-GR" dirty="0"/>
              <a:t>)</a:t>
            </a:r>
          </a:p>
          <a:p>
            <a:pPr lvl="1"/>
            <a:r>
              <a:rPr lang="el-GR" altLang="el-GR" dirty="0" smtClean="0"/>
              <a:t>Θερμοκρασία</a:t>
            </a:r>
            <a:endParaRPr lang="el-GR" altLang="el-GR" dirty="0"/>
          </a:p>
          <a:p>
            <a:pPr lvl="1"/>
            <a:r>
              <a:rPr lang="el-GR" altLang="el-GR" dirty="0" smtClean="0"/>
              <a:t>Ταχύτητα ροής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542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4000" dirty="0"/>
              <a:t>ΑΝΘΕΚΤΙΚΟΤΗΤΑ</a:t>
            </a:r>
            <a:r>
              <a:rPr lang="el-GR" altLang="el-GR" dirty="0"/>
              <a:t> (</a:t>
            </a:r>
            <a:r>
              <a:rPr lang="en-US" altLang="el-GR" dirty="0"/>
              <a:t>Ruggedness)</a:t>
            </a:r>
            <a:r>
              <a:rPr lang="el-GR" altLang="el-GR" dirty="0"/>
              <a:t> </a:t>
            </a:r>
            <a:r>
              <a:rPr lang="el-GR" altLang="el-GR" dirty="0" smtClean="0"/>
              <a:t>(5)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u="sng" dirty="0"/>
              <a:t>Περίπτωση </a:t>
            </a:r>
            <a:r>
              <a:rPr lang="en-US" altLang="el-GR" sz="2800" u="sng" dirty="0"/>
              <a:t>GC</a:t>
            </a:r>
            <a:r>
              <a:rPr lang="en-US" altLang="el-GR" sz="2800" dirty="0"/>
              <a:t>:</a:t>
            </a:r>
            <a:r>
              <a:rPr lang="el-GR" altLang="el-GR" sz="2800" dirty="0"/>
              <a:t>	</a:t>
            </a:r>
          </a:p>
          <a:p>
            <a:pPr marL="0" indent="0">
              <a:buNone/>
            </a:pPr>
            <a:endParaRPr lang="en-US" altLang="el-GR" sz="2800" dirty="0"/>
          </a:p>
          <a:p>
            <a:pPr lvl="1"/>
            <a:r>
              <a:rPr lang="el-GR" altLang="el-GR" dirty="0" smtClean="0"/>
              <a:t>Διαφορετικές </a:t>
            </a:r>
            <a:r>
              <a:rPr lang="el-GR" altLang="el-GR" dirty="0"/>
              <a:t>στήλες (παρτίδες ή/και προμηθευτής)</a:t>
            </a:r>
          </a:p>
          <a:p>
            <a:pPr lvl="1"/>
            <a:r>
              <a:rPr lang="el-GR" altLang="el-GR" dirty="0" smtClean="0"/>
              <a:t>Θερμοκρασία</a:t>
            </a:r>
            <a:endParaRPr lang="el-GR" altLang="el-GR" dirty="0"/>
          </a:p>
          <a:p>
            <a:pPr lvl="1"/>
            <a:r>
              <a:rPr lang="el-GR" altLang="el-GR" dirty="0" smtClean="0"/>
              <a:t>Ταχύτητα </a:t>
            </a:r>
            <a:r>
              <a:rPr lang="el-GR" altLang="el-GR" dirty="0"/>
              <a:t>ροής </a:t>
            </a:r>
            <a:r>
              <a:rPr lang="el-GR" altLang="el-GR" dirty="0" smtClean="0"/>
              <a:t>φέροντος </a:t>
            </a:r>
            <a:r>
              <a:rPr lang="el-GR" altLang="el-GR" dirty="0"/>
              <a:t>αερίου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245462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4000" dirty="0"/>
              <a:t>ΑΝΘΕΚΤΙΚΟΤΗΤΑ</a:t>
            </a:r>
            <a:r>
              <a:rPr lang="en-US" altLang="el-GR" dirty="0"/>
              <a:t> (</a:t>
            </a:r>
            <a:r>
              <a:rPr lang="el-GR" altLang="el-GR" dirty="0"/>
              <a:t>ΕΥΣΤΑΘΕΙΑ) (</a:t>
            </a:r>
            <a:r>
              <a:rPr lang="en-US" altLang="el-GR" dirty="0"/>
              <a:t>RUGGEDNESS)</a:t>
            </a:r>
            <a:endParaRPr lang="el-G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65412" y="1844824"/>
            <a:ext cx="4613175" cy="41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7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4000" dirty="0"/>
              <a:t>ΕΥΑΙΣΘΗΣΙΑ</a:t>
            </a:r>
            <a:r>
              <a:rPr lang="el-GR" altLang="el-GR" dirty="0"/>
              <a:t> (</a:t>
            </a:r>
            <a:r>
              <a:rPr lang="en-US" altLang="el-GR" dirty="0"/>
              <a:t>SENSITIVITY)</a:t>
            </a:r>
            <a:r>
              <a:rPr lang="el-GR" altLang="el-GR" dirty="0"/>
              <a:t> (1)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/>
              <a:t>Εκφράζει τη μεταβολή του σήματος προς τη μεταβολή της συγκέντρωσης του αναλύτη, και έχει μονάδες σήματος προς συγκέντρωση.</a:t>
            </a:r>
          </a:p>
          <a:p>
            <a:pPr marL="0" indent="0">
              <a:buNone/>
            </a:pPr>
            <a:r>
              <a:rPr lang="el-GR" altLang="el-GR" sz="2800" dirty="0"/>
              <a:t>Εκφράζεται από την κλίση (</a:t>
            </a:r>
            <a:r>
              <a:rPr lang="en-US" altLang="el-GR" sz="2800" dirty="0"/>
              <a:t>slope) </a:t>
            </a:r>
            <a:r>
              <a:rPr lang="el-GR" altLang="el-GR" sz="2800" dirty="0"/>
              <a:t>της καμπύλης απόκρισης.</a:t>
            </a:r>
          </a:p>
          <a:p>
            <a:pPr marL="0" indent="0">
              <a:buNone/>
            </a:pPr>
            <a:r>
              <a:rPr lang="el-GR" altLang="el-GR" sz="2800" dirty="0"/>
              <a:t>Η περιοχή στην οποία υπάρχει ευαισθησία και έχει μια σαφή τιμή, καλείται </a:t>
            </a:r>
            <a:r>
              <a:rPr lang="el-GR" altLang="el-GR" sz="2800" b="1" dirty="0"/>
              <a:t>δυναμική περιοχή (</a:t>
            </a:r>
            <a:r>
              <a:rPr lang="en-US" altLang="el-GR" sz="2800" b="1" dirty="0"/>
              <a:t>dynamic range)</a:t>
            </a:r>
            <a:r>
              <a:rPr lang="el-GR" altLang="el-GR" sz="2800" b="1" dirty="0"/>
              <a:t>.</a:t>
            </a:r>
            <a:endParaRPr lang="el-GR" altLang="el-GR" sz="2800" dirty="0"/>
          </a:p>
          <a:p>
            <a:pPr marL="0" indent="0">
              <a:buNone/>
            </a:pP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3960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4000" dirty="0"/>
              <a:t>ΕΥΑΙΣΘΗΣΙΑ</a:t>
            </a:r>
            <a:r>
              <a:rPr lang="el-GR" altLang="el-GR" dirty="0"/>
              <a:t> (</a:t>
            </a:r>
            <a:r>
              <a:rPr lang="en-US" altLang="el-GR" dirty="0"/>
              <a:t>SENSITIVITY)</a:t>
            </a:r>
            <a:r>
              <a:rPr lang="el-GR" altLang="el-GR" dirty="0"/>
              <a:t> </a:t>
            </a:r>
            <a:r>
              <a:rPr lang="el-GR" altLang="el-GR" dirty="0" smtClean="0"/>
              <a:t>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/>
              <a:t>Η περιοχή στην οποία η ευαισθησία έχει σταθερή τιμή ονομάζεται </a:t>
            </a:r>
            <a:r>
              <a:rPr lang="el-GR" altLang="el-GR" sz="2800" b="1" dirty="0"/>
              <a:t>γραμμική δυναμική περιοχή (</a:t>
            </a:r>
            <a:r>
              <a:rPr lang="en-US" altLang="el-GR" sz="2800" b="1" dirty="0"/>
              <a:t>linear dynamic range)</a:t>
            </a:r>
            <a:r>
              <a:rPr lang="el-GR" altLang="el-GR" sz="2800" b="1" dirty="0"/>
              <a:t>.</a:t>
            </a:r>
          </a:p>
          <a:p>
            <a:pPr marL="0" indent="0">
              <a:buNone/>
            </a:pPr>
            <a:r>
              <a:rPr lang="el-GR" altLang="el-GR" sz="2800" dirty="0"/>
              <a:t>Παρόλο που σχετίζεται με </a:t>
            </a:r>
            <a:r>
              <a:rPr lang="el-GR" altLang="el-GR" sz="2800" dirty="0" smtClean="0"/>
              <a:t>το </a:t>
            </a:r>
            <a:r>
              <a:rPr lang="el-GR" altLang="el-GR" sz="2800" dirty="0"/>
              <a:t>όριο ανίχνευσης (κατά κανόνα μεγάλη κλίση συνεπάγεται χαμηλό όριο ανίχνευσης) δεν πρέπει να συγχέονται</a:t>
            </a:r>
            <a:r>
              <a:rPr lang="el-GR" altLang="el-GR" sz="2800" dirty="0" smtClean="0"/>
              <a:t>.</a:t>
            </a:r>
            <a:endParaRPr lang="en-GB" altLang="el-GR" sz="2800" dirty="0"/>
          </a:p>
        </p:txBody>
      </p:sp>
    </p:spTree>
    <p:extLst>
      <p:ext uri="{BB962C8B-B14F-4D97-AF65-F5344CB8AC3E}">
        <p14:creationId xmlns:p14="http://schemas.microsoft.com/office/powerpoint/2010/main" val="121087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ΕΛΕΓΧΟΣ ΑΚΡΙΒΕΙΑΣ ΜΕΘΟΔΟΥ </a:t>
            </a:r>
            <a:r>
              <a:rPr lang="el-GR" sz="2400" dirty="0" smtClean="0"/>
              <a:t>ΠΟΣΟΤΙΚΟΥ ΠΡΟΣΔΙΟΡΙΣΜΟΥ </a:t>
            </a:r>
            <a:r>
              <a:rPr lang="el-GR" sz="2400" dirty="0"/>
              <a:t>(</a:t>
            </a:r>
            <a:r>
              <a:rPr lang="el-GR" sz="2400" dirty="0" smtClean="0"/>
              <a:t>ASSAY) ΜΕΘΟΔΟΙ </a:t>
            </a:r>
            <a:r>
              <a:rPr lang="el-GR" sz="2400" dirty="0"/>
              <a:t>ΠΟΣΟΤΙΚΟΥ ΠΡΟΣΔΙΟΡΙΣΜΟΥ </a:t>
            </a:r>
            <a:r>
              <a:rPr lang="el-GR" sz="2400" dirty="0" smtClean="0"/>
              <a:t>ΠΡΟΪΟΝΤΩΝ (ΣΚΕΥΑΣΜΑΤΩΝ</a:t>
            </a:r>
            <a:r>
              <a:rPr lang="el-GR" sz="2400" dirty="0"/>
              <a:t>) </a:t>
            </a:r>
            <a:r>
              <a:rPr lang="en-US" sz="2400" dirty="0" smtClean="0"/>
              <a:t> </a:t>
            </a:r>
            <a:r>
              <a:rPr lang="el-GR" sz="2400" dirty="0" smtClean="0"/>
              <a:t>(</a:t>
            </a:r>
            <a:r>
              <a:rPr lang="el-GR" sz="2400" dirty="0"/>
              <a:t>1)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42793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400" dirty="0"/>
              <a:t>Εφαρμογή της αναλυτικής μεθόδου σε </a:t>
            </a:r>
            <a:r>
              <a:rPr lang="el-GR" sz="2400" dirty="0" smtClean="0"/>
              <a:t>συνθετικά μείγματα </a:t>
            </a:r>
            <a:r>
              <a:rPr lang="el-GR" sz="2400" dirty="0"/>
              <a:t>των συστατικών του προϊόντος στα </a:t>
            </a:r>
            <a:r>
              <a:rPr lang="el-GR" sz="2400" dirty="0" smtClean="0"/>
              <a:t>οποία έχουν </a:t>
            </a:r>
            <a:r>
              <a:rPr lang="el-GR" sz="2400" dirty="0"/>
              <a:t>προστεθεί γνωστές ποσότητες της </a:t>
            </a:r>
            <a:r>
              <a:rPr lang="el-GR" sz="2400" dirty="0" smtClean="0"/>
              <a:t>προς προσδιορισμό </a:t>
            </a:r>
            <a:r>
              <a:rPr lang="el-GR" sz="2400" dirty="0"/>
              <a:t>ουσίας. Υπολογισμός σφάλματος </a:t>
            </a:r>
            <a:r>
              <a:rPr lang="el-GR" sz="2400" dirty="0" smtClean="0"/>
              <a:t>για κάθε </a:t>
            </a:r>
            <a:r>
              <a:rPr lang="el-GR" sz="2400" dirty="0"/>
              <a:t>δείγμα. Εάν η περιοχή είναι ευρεία, </a:t>
            </a:r>
            <a:r>
              <a:rPr lang="el-GR" sz="2400" dirty="0" smtClean="0"/>
              <a:t>κατασκευή του </a:t>
            </a:r>
            <a:r>
              <a:rPr lang="el-GR" sz="2400" dirty="0"/>
              <a:t>διαγράμματος </a:t>
            </a:r>
            <a:r>
              <a:rPr lang="el-GR" sz="2400" dirty="0" err="1" smtClean="0"/>
              <a:t>x</a:t>
            </a:r>
            <a:r>
              <a:rPr lang="el-GR" sz="2400" baseline="-25000" dirty="0" err="1" smtClean="0"/>
              <a:t>i</a:t>
            </a:r>
            <a:r>
              <a:rPr lang="el-GR" sz="2400" dirty="0" smtClean="0"/>
              <a:t> ως προς </a:t>
            </a:r>
            <a:r>
              <a:rPr lang="el-GR" sz="2400" dirty="0" err="1" smtClean="0"/>
              <a:t>μ</a:t>
            </a:r>
            <a:r>
              <a:rPr lang="el-GR" sz="2400" baseline="-25000" dirty="0" err="1" smtClean="0"/>
              <a:t>i</a:t>
            </a:r>
            <a:r>
              <a:rPr lang="el-GR" sz="2400" dirty="0" smtClean="0"/>
              <a:t>. </a:t>
            </a:r>
            <a:r>
              <a:rPr lang="el-GR" sz="2400" dirty="0"/>
              <a:t>Η τομή (</a:t>
            </a:r>
            <a:r>
              <a:rPr lang="el-GR" sz="2400" dirty="0" err="1"/>
              <a:t>intercept</a:t>
            </a:r>
            <a:r>
              <a:rPr lang="el-GR" sz="2400" dirty="0"/>
              <a:t>, a) </a:t>
            </a:r>
            <a:r>
              <a:rPr lang="el-GR" sz="2400" dirty="0" smtClean="0"/>
              <a:t>διάφορη </a:t>
            </a:r>
            <a:r>
              <a:rPr lang="el-GR" sz="2400" dirty="0"/>
              <a:t>του μηδενός είναι μέτρο του </a:t>
            </a:r>
            <a:r>
              <a:rPr lang="el-GR" sz="2400" dirty="0" smtClean="0"/>
              <a:t>σταθερού συστηματικού </a:t>
            </a:r>
            <a:r>
              <a:rPr lang="el-GR" sz="2400" dirty="0"/>
              <a:t>σφάλματος, η ποσότητα (</a:t>
            </a:r>
            <a:r>
              <a:rPr lang="el-GR" sz="2400" dirty="0" smtClean="0"/>
              <a:t>b-1)x100 είναι </a:t>
            </a:r>
            <a:r>
              <a:rPr lang="el-GR" sz="2400" dirty="0"/>
              <a:t>μέτρο του σχετικού αναλογικού σφάλματος </a:t>
            </a:r>
            <a:r>
              <a:rPr lang="el-GR" sz="2400" dirty="0" smtClean="0"/>
              <a:t>και το </a:t>
            </a:r>
            <a:r>
              <a:rPr lang="el-GR" sz="2400" dirty="0" err="1" smtClean="0"/>
              <a:t>S</a:t>
            </a:r>
            <a:r>
              <a:rPr lang="el-GR" sz="2400" baseline="-25000" dirty="0" err="1" smtClean="0"/>
              <a:t>y</a:t>
            </a:r>
            <a:r>
              <a:rPr lang="el-GR" sz="2400" baseline="-25000" dirty="0" smtClean="0"/>
              <a:t>/x</a:t>
            </a:r>
            <a:r>
              <a:rPr lang="el-GR" sz="2400" dirty="0" smtClean="0"/>
              <a:t> είναι </a:t>
            </a:r>
            <a:r>
              <a:rPr lang="el-GR" sz="2400" dirty="0"/>
              <a:t>μέτρο του τυχαίου σφάλματος.</a:t>
            </a:r>
          </a:p>
        </p:txBody>
      </p:sp>
    </p:spTree>
    <p:extLst>
      <p:ext uri="{BB962C8B-B14F-4D97-AF65-F5344CB8AC3E}">
        <p14:creationId xmlns:p14="http://schemas.microsoft.com/office/powerpoint/2010/main" val="64726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ΕΥΑΙΣΘΗΣΙΑ ΚΑΙ ΓΡΑΜΜΙΚΗ ΔΥΝΑΜΙΚΗ ΠΕΡΙΟΧΗ</a:t>
            </a:r>
            <a:endParaRPr lang="el-GR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760" y="1586632"/>
            <a:ext cx="5478391" cy="41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ΚΑΜΠΥΛΕΣ </a:t>
            </a:r>
            <a:r>
              <a:rPr lang="el-GR" altLang="el-GR" sz="3600" dirty="0"/>
              <a:t>ΑΠΟΚΡΙΣΗΣ ΑΝΙΧΝΕΥΤΗ – ΔΥΝΑΜΙΚΗ ΠΕΡΙΟΧΗ ΣΥΓΚΕΝΤΡΩΣΕΩΝ</a:t>
            </a:r>
            <a:endParaRPr lang="el-GR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982" y="1578744"/>
            <a:ext cx="480603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4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7737"/>
            <a:ext cx="8229600" cy="1143000"/>
          </a:xfrm>
        </p:spPr>
        <p:txBody>
          <a:bodyPr>
            <a:noAutofit/>
          </a:bodyPr>
          <a:lstStyle/>
          <a:p>
            <a:r>
              <a:rPr lang="el-GR" altLang="el-GR" sz="3600" dirty="0"/>
              <a:t>ΣΤΑΔΙΑΚΟ ΠΡΩΤΟΚΟΛΛΟ </a:t>
            </a:r>
            <a:r>
              <a:rPr lang="el-GR" altLang="el-GR" sz="3600" dirty="0" smtClean="0"/>
              <a:t>ΕΠΙΚΥΡΩΣΗΣ</a:t>
            </a:r>
            <a:r>
              <a:rPr lang="en-US" altLang="el-GR" sz="3600" dirty="0" smtClean="0"/>
              <a:t> </a:t>
            </a:r>
            <a:r>
              <a:rPr lang="el-GR" altLang="el-GR" sz="3600" dirty="0" smtClean="0"/>
              <a:t>ΜΕΘΟΔΩΝ </a:t>
            </a:r>
            <a:r>
              <a:rPr lang="el-GR" altLang="el-GR" sz="3600" dirty="0" smtClean="0"/>
              <a:t>(</a:t>
            </a:r>
            <a:r>
              <a:rPr lang="en-US" altLang="el-GR" sz="3600" dirty="0" smtClean="0"/>
              <a:t>1</a:t>
            </a:r>
            <a:r>
              <a:rPr lang="el-GR" altLang="el-GR" sz="3600" dirty="0" smtClean="0"/>
              <a:t>)</a:t>
            </a:r>
            <a:endParaRPr lang="el-GR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5649665" y="1484784"/>
            <a:ext cx="2448272" cy="3420384"/>
            <a:chOff x="1187624" y="1556792"/>
            <a:chExt cx="2448272" cy="3420384"/>
          </a:xfrm>
        </p:grpSpPr>
        <p:sp>
          <p:nvSpPr>
            <p:cNvPr id="8" name="Rectangle 7"/>
            <p:cNvSpPr/>
            <p:nvPr/>
          </p:nvSpPr>
          <p:spPr>
            <a:xfrm>
              <a:off x="1187624" y="1556792"/>
              <a:ext cx="2448272" cy="54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Linearity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Day 1-3</a:t>
              </a:r>
              <a:endParaRPr lang="el-GR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75656" y="2204864"/>
              <a:ext cx="1872208" cy="46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Level 1: 60%</a:t>
              </a: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Bulk and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Formul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.</a:t>
              </a:r>
              <a:endParaRPr lang="el-GR" sz="1400" dirty="0"/>
            </a:p>
          </p:txBody>
        </p:sp>
        <p:cxnSp>
          <p:nvCxnSpPr>
            <p:cNvPr id="11" name="Straight Connector 10"/>
            <p:cNvCxnSpPr>
              <a:stCxn id="8" idx="2"/>
              <a:endCxn id="9" idx="0"/>
            </p:cNvCxnSpPr>
            <p:nvPr/>
          </p:nvCxnSpPr>
          <p:spPr>
            <a:xfrm>
              <a:off x="2411760" y="2096792"/>
              <a:ext cx="0" cy="10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1475656" y="2780928"/>
              <a:ext cx="1872208" cy="46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Level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2: 80</a:t>
              </a:r>
              <a:r>
                <a:rPr lang="en-US" sz="1400" b="1" dirty="0">
                  <a:solidFill>
                    <a:schemeClr val="tx1"/>
                  </a:solidFill>
                </a:rPr>
                <a:t>%</a:t>
              </a:r>
            </a:p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Bulk and </a:t>
              </a:r>
              <a:r>
                <a:rPr lang="en-US" sz="1400" b="1" dirty="0" err="1">
                  <a:solidFill>
                    <a:schemeClr val="tx1"/>
                  </a:solidFill>
                </a:rPr>
                <a:t>Formul</a:t>
              </a:r>
              <a:r>
                <a:rPr lang="en-US" sz="1400" b="1" dirty="0">
                  <a:solidFill>
                    <a:schemeClr val="tx1"/>
                  </a:solidFill>
                </a:rPr>
                <a:t>.</a:t>
              </a:r>
              <a:endParaRPr lang="el-GR" sz="1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74937" y="3356992"/>
              <a:ext cx="1872208" cy="46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Level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3: 100%</a:t>
              </a:r>
              <a:endParaRPr lang="en-US" sz="14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Bulk and </a:t>
              </a:r>
              <a:r>
                <a:rPr lang="en-US" sz="1400" b="1" dirty="0" err="1">
                  <a:solidFill>
                    <a:schemeClr val="tx1"/>
                  </a:solidFill>
                </a:rPr>
                <a:t>Formul</a:t>
              </a:r>
              <a:r>
                <a:rPr lang="en-US" sz="1400" b="1" dirty="0">
                  <a:solidFill>
                    <a:schemeClr val="tx1"/>
                  </a:solidFill>
                </a:rPr>
                <a:t>.</a:t>
              </a:r>
              <a:endParaRPr lang="el-GR" sz="1400" dirty="0"/>
            </a:p>
          </p:txBody>
        </p:sp>
        <p:cxnSp>
          <p:nvCxnSpPr>
            <p:cNvPr id="18" name="Straight Connector 17"/>
            <p:cNvCxnSpPr>
              <a:stCxn id="9" idx="2"/>
              <a:endCxn id="13" idx="0"/>
            </p:cNvCxnSpPr>
            <p:nvPr/>
          </p:nvCxnSpPr>
          <p:spPr>
            <a:xfrm>
              <a:off x="2411760" y="2672864"/>
              <a:ext cx="0" cy="108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2"/>
              <a:endCxn id="14" idx="0"/>
            </p:cNvCxnSpPr>
            <p:nvPr/>
          </p:nvCxnSpPr>
          <p:spPr>
            <a:xfrm flipH="1">
              <a:off x="2411041" y="3248928"/>
              <a:ext cx="719" cy="108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1474937" y="3933112"/>
              <a:ext cx="1872208" cy="46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Level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4: 120</a:t>
              </a:r>
              <a:r>
                <a:rPr lang="en-US" sz="1400" b="1" dirty="0">
                  <a:solidFill>
                    <a:schemeClr val="tx1"/>
                  </a:solidFill>
                </a:rPr>
                <a:t>%</a:t>
              </a:r>
            </a:p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Bulk and </a:t>
              </a:r>
              <a:r>
                <a:rPr lang="en-US" sz="1400" b="1" dirty="0" err="1">
                  <a:solidFill>
                    <a:schemeClr val="tx1"/>
                  </a:solidFill>
                </a:rPr>
                <a:t>Formul</a:t>
              </a:r>
              <a:r>
                <a:rPr lang="en-US" sz="1400" b="1" dirty="0">
                  <a:solidFill>
                    <a:schemeClr val="tx1"/>
                  </a:solidFill>
                </a:rPr>
                <a:t>.</a:t>
              </a:r>
              <a:endParaRPr lang="el-GR" sz="14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474937" y="4509176"/>
              <a:ext cx="1872208" cy="46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Level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5: 140</a:t>
              </a:r>
              <a:r>
                <a:rPr lang="en-US" sz="1400" b="1" dirty="0">
                  <a:solidFill>
                    <a:schemeClr val="tx1"/>
                  </a:solidFill>
                </a:rPr>
                <a:t>%</a:t>
              </a:r>
            </a:p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Bulk and </a:t>
              </a:r>
              <a:r>
                <a:rPr lang="en-US" sz="1400" b="1" dirty="0" err="1">
                  <a:solidFill>
                    <a:schemeClr val="tx1"/>
                  </a:solidFill>
                </a:rPr>
                <a:t>Formul</a:t>
              </a:r>
              <a:r>
                <a:rPr lang="en-US" sz="1400" b="1" dirty="0">
                  <a:solidFill>
                    <a:schemeClr val="tx1"/>
                  </a:solidFill>
                </a:rPr>
                <a:t>.</a:t>
              </a:r>
              <a:endParaRPr lang="el-GR" sz="1400" dirty="0"/>
            </a:p>
          </p:txBody>
        </p:sp>
        <p:cxnSp>
          <p:nvCxnSpPr>
            <p:cNvPr id="50" name="Straight Connector 49"/>
            <p:cNvCxnSpPr>
              <a:stCxn id="14" idx="2"/>
              <a:endCxn id="47" idx="0"/>
            </p:cNvCxnSpPr>
            <p:nvPr/>
          </p:nvCxnSpPr>
          <p:spPr>
            <a:xfrm>
              <a:off x="2411041" y="3824992"/>
              <a:ext cx="0" cy="108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2"/>
              <a:endCxn id="48" idx="0"/>
            </p:cNvCxnSpPr>
            <p:nvPr/>
          </p:nvCxnSpPr>
          <p:spPr>
            <a:xfrm>
              <a:off x="2411041" y="4401112"/>
              <a:ext cx="0" cy="108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5649665" y="5157192"/>
            <a:ext cx="2448272" cy="1224136"/>
            <a:chOff x="5977477" y="4977176"/>
            <a:chExt cx="2448272" cy="1224136"/>
          </a:xfrm>
        </p:grpSpPr>
        <p:sp>
          <p:nvSpPr>
            <p:cNvPr id="63" name="Rectangle 62"/>
            <p:cNvSpPr/>
            <p:nvPr/>
          </p:nvSpPr>
          <p:spPr>
            <a:xfrm>
              <a:off x="5977477" y="4977176"/>
              <a:ext cx="2448272" cy="54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Precision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Day 1-3</a:t>
              </a:r>
              <a:endParaRPr lang="el-GR" b="1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263054" y="5697312"/>
              <a:ext cx="1872208" cy="504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Six Reps., 100%</a:t>
              </a:r>
            </a:p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Bulk Drug</a:t>
              </a:r>
              <a:endParaRPr lang="el-GR" sz="1600" dirty="0"/>
            </a:p>
          </p:txBody>
        </p:sp>
        <p:cxnSp>
          <p:nvCxnSpPr>
            <p:cNvPr id="71" name="Straight Connector 70"/>
            <p:cNvCxnSpPr>
              <a:stCxn id="63" idx="2"/>
              <a:endCxn id="64" idx="0"/>
            </p:cNvCxnSpPr>
            <p:nvPr/>
          </p:nvCxnSpPr>
          <p:spPr>
            <a:xfrm flipH="1">
              <a:off x="7199158" y="5517176"/>
              <a:ext cx="2455" cy="180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1130697" y="1641413"/>
            <a:ext cx="2448272" cy="2844320"/>
            <a:chOff x="5652120" y="1556792"/>
            <a:chExt cx="2448272" cy="2844320"/>
          </a:xfrm>
        </p:grpSpPr>
        <p:sp>
          <p:nvSpPr>
            <p:cNvPr id="23" name="Rectangle 22"/>
            <p:cNvSpPr/>
            <p:nvPr/>
          </p:nvSpPr>
          <p:spPr>
            <a:xfrm>
              <a:off x="5652120" y="1556792"/>
              <a:ext cx="2448272" cy="54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Robustness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940152" y="2204864"/>
              <a:ext cx="1872208" cy="46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Parameter 1</a:t>
              </a: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Mix and Max</a:t>
              </a:r>
              <a:endParaRPr lang="el-GR" sz="1400" dirty="0"/>
            </a:p>
          </p:txBody>
        </p:sp>
        <p:cxnSp>
          <p:nvCxnSpPr>
            <p:cNvPr id="25" name="Straight Connector 24"/>
            <p:cNvCxnSpPr>
              <a:stCxn id="23" idx="2"/>
              <a:endCxn id="24" idx="0"/>
            </p:cNvCxnSpPr>
            <p:nvPr/>
          </p:nvCxnSpPr>
          <p:spPr>
            <a:xfrm>
              <a:off x="6876256" y="2096792"/>
              <a:ext cx="0" cy="10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940152" y="2780928"/>
              <a:ext cx="1872208" cy="46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Parameter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2</a:t>
              </a:r>
              <a:endParaRPr lang="en-US" sz="14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Mix and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Max</a:t>
              </a:r>
              <a:endParaRPr lang="el-GR" sz="14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939433" y="3356992"/>
              <a:ext cx="1872208" cy="46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Parameter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3</a:t>
              </a:r>
              <a:endParaRPr lang="en-US" sz="14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Mix and Max</a:t>
              </a:r>
              <a:endParaRPr lang="el-GR" sz="1400" dirty="0"/>
            </a:p>
          </p:txBody>
        </p:sp>
        <p:cxnSp>
          <p:nvCxnSpPr>
            <p:cNvPr id="28" name="Straight Connector 27"/>
            <p:cNvCxnSpPr>
              <a:stCxn id="24" idx="2"/>
              <a:endCxn id="26" idx="0"/>
            </p:cNvCxnSpPr>
            <p:nvPr/>
          </p:nvCxnSpPr>
          <p:spPr>
            <a:xfrm>
              <a:off x="6876256" y="2672864"/>
              <a:ext cx="0" cy="108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6" idx="2"/>
              <a:endCxn id="27" idx="0"/>
            </p:cNvCxnSpPr>
            <p:nvPr/>
          </p:nvCxnSpPr>
          <p:spPr>
            <a:xfrm flipH="1">
              <a:off x="6875537" y="3248928"/>
              <a:ext cx="719" cy="108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5939433" y="3933112"/>
              <a:ext cx="1872208" cy="46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Parameter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4</a:t>
              </a:r>
              <a:endParaRPr lang="en-US" sz="14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Mix and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Max</a:t>
              </a:r>
              <a:endParaRPr lang="el-GR" sz="1400" dirty="0"/>
            </a:p>
          </p:txBody>
        </p:sp>
        <p:cxnSp>
          <p:nvCxnSpPr>
            <p:cNvPr id="32" name="Straight Connector 31"/>
            <p:cNvCxnSpPr>
              <a:stCxn id="27" idx="2"/>
              <a:endCxn id="30" idx="0"/>
            </p:cNvCxnSpPr>
            <p:nvPr/>
          </p:nvCxnSpPr>
          <p:spPr>
            <a:xfrm>
              <a:off x="6875537" y="3824992"/>
              <a:ext cx="0" cy="108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812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ΣΤΑΔΙΑΚΟ ΠΡΩΤΟΚΟΛΛΟ ΕΠΙΚΥΡΩΣΗΣ ΜΕΘΟΔΩΝ (2)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1187624" y="1556792"/>
            <a:ext cx="2448272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LOQ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5656" y="2204864"/>
            <a:ext cx="1872208" cy="46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Level 1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Bulk Drug</a:t>
            </a:r>
            <a:endParaRPr lang="el-GR" sz="1400" dirty="0"/>
          </a:p>
        </p:txBody>
      </p:sp>
      <p:cxnSp>
        <p:nvCxnSpPr>
          <p:cNvPr id="11" name="Straight Connector 10"/>
          <p:cNvCxnSpPr>
            <a:stCxn id="8" idx="2"/>
            <a:endCxn id="9" idx="0"/>
          </p:cNvCxnSpPr>
          <p:nvPr/>
        </p:nvCxnSpPr>
        <p:spPr>
          <a:xfrm>
            <a:off x="2411760" y="2096792"/>
            <a:ext cx="0" cy="10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475656" y="2780928"/>
            <a:ext cx="1872208" cy="46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Level </a:t>
            </a:r>
            <a:r>
              <a:rPr lang="en-US" sz="1400" b="1" dirty="0" smtClean="0">
                <a:solidFill>
                  <a:schemeClr val="tx1"/>
                </a:solidFill>
              </a:rPr>
              <a:t> 2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Bulk Drug</a:t>
            </a:r>
            <a:endParaRPr lang="el-GR" sz="1400" dirty="0"/>
          </a:p>
        </p:txBody>
      </p:sp>
      <p:sp>
        <p:nvSpPr>
          <p:cNvPr id="14" name="Rectangle 13"/>
          <p:cNvSpPr/>
          <p:nvPr/>
        </p:nvSpPr>
        <p:spPr>
          <a:xfrm>
            <a:off x="1474937" y="3356992"/>
            <a:ext cx="1872208" cy="46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Level </a:t>
            </a:r>
            <a:r>
              <a:rPr lang="en-US" sz="1400" b="1" dirty="0" smtClean="0">
                <a:solidFill>
                  <a:schemeClr val="tx1"/>
                </a:solidFill>
              </a:rPr>
              <a:t> 3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Bulk </a:t>
            </a:r>
            <a:r>
              <a:rPr lang="en-US" sz="1400" b="1" dirty="0" smtClean="0">
                <a:solidFill>
                  <a:schemeClr val="tx1"/>
                </a:solidFill>
              </a:rPr>
              <a:t>Drug</a:t>
            </a:r>
            <a:endParaRPr lang="el-GR" sz="1400" dirty="0"/>
          </a:p>
        </p:txBody>
      </p:sp>
      <p:cxnSp>
        <p:nvCxnSpPr>
          <p:cNvPr id="18" name="Straight Connector 17"/>
          <p:cNvCxnSpPr>
            <a:stCxn id="9" idx="2"/>
            <a:endCxn id="13" idx="0"/>
          </p:cNvCxnSpPr>
          <p:nvPr/>
        </p:nvCxnSpPr>
        <p:spPr>
          <a:xfrm>
            <a:off x="2411760" y="2672864"/>
            <a:ext cx="0" cy="108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2"/>
            <a:endCxn id="14" idx="0"/>
          </p:cNvCxnSpPr>
          <p:nvPr/>
        </p:nvCxnSpPr>
        <p:spPr>
          <a:xfrm flipH="1">
            <a:off x="2411041" y="3248928"/>
            <a:ext cx="719" cy="108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474937" y="3933112"/>
            <a:ext cx="1872208" cy="46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Level </a:t>
            </a:r>
            <a:r>
              <a:rPr lang="en-US" sz="1400" b="1" dirty="0" smtClean="0">
                <a:solidFill>
                  <a:schemeClr val="tx1"/>
                </a:solidFill>
              </a:rPr>
              <a:t> 4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Bulk </a:t>
            </a:r>
            <a:r>
              <a:rPr lang="en-US" sz="1400" b="1" dirty="0" smtClean="0">
                <a:solidFill>
                  <a:schemeClr val="tx1"/>
                </a:solidFill>
              </a:rPr>
              <a:t>Drug</a:t>
            </a:r>
            <a:endParaRPr lang="el-GR" sz="1400" dirty="0"/>
          </a:p>
        </p:txBody>
      </p:sp>
      <p:sp>
        <p:nvSpPr>
          <p:cNvPr id="48" name="Rectangle 47"/>
          <p:cNvSpPr/>
          <p:nvPr/>
        </p:nvSpPr>
        <p:spPr>
          <a:xfrm>
            <a:off x="1474937" y="4509176"/>
            <a:ext cx="1872208" cy="46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Level </a:t>
            </a:r>
            <a:r>
              <a:rPr lang="en-US" sz="1400" b="1" dirty="0" smtClean="0">
                <a:solidFill>
                  <a:schemeClr val="tx1"/>
                </a:solidFill>
              </a:rPr>
              <a:t> 5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Bulk </a:t>
            </a:r>
            <a:r>
              <a:rPr lang="en-US" sz="1400" b="1" dirty="0" smtClean="0">
                <a:solidFill>
                  <a:schemeClr val="tx1"/>
                </a:solidFill>
              </a:rPr>
              <a:t>Drug</a:t>
            </a:r>
            <a:endParaRPr lang="el-GR" sz="1400" dirty="0"/>
          </a:p>
        </p:txBody>
      </p:sp>
      <p:cxnSp>
        <p:nvCxnSpPr>
          <p:cNvPr id="50" name="Straight Connector 49"/>
          <p:cNvCxnSpPr>
            <a:stCxn id="14" idx="2"/>
            <a:endCxn id="47" idx="0"/>
          </p:cNvCxnSpPr>
          <p:nvPr/>
        </p:nvCxnSpPr>
        <p:spPr>
          <a:xfrm>
            <a:off x="2411041" y="3824992"/>
            <a:ext cx="0" cy="108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7" idx="2"/>
            <a:endCxn id="48" idx="0"/>
          </p:cNvCxnSpPr>
          <p:nvPr/>
        </p:nvCxnSpPr>
        <p:spPr>
          <a:xfrm>
            <a:off x="2411041" y="4401112"/>
            <a:ext cx="0" cy="108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1186905" y="5085184"/>
            <a:ext cx="2448272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LOQ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Precision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472482" y="5805320"/>
            <a:ext cx="1872208" cy="50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LOQ Level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Bulk Drug</a:t>
            </a:r>
            <a:endParaRPr lang="el-GR" sz="1600" dirty="0"/>
          </a:p>
        </p:txBody>
      </p:sp>
      <p:cxnSp>
        <p:nvCxnSpPr>
          <p:cNvPr id="71" name="Straight Connector 70"/>
          <p:cNvCxnSpPr>
            <a:stCxn id="63" idx="2"/>
            <a:endCxn id="64" idx="0"/>
          </p:cNvCxnSpPr>
          <p:nvPr/>
        </p:nvCxnSpPr>
        <p:spPr>
          <a:xfrm flipH="1">
            <a:off x="2408586" y="5625184"/>
            <a:ext cx="2455" cy="180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4860032" y="1556792"/>
            <a:ext cx="2448272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LOD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145609" y="2276928"/>
            <a:ext cx="1872208" cy="50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Six Blanks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Baseline Noise</a:t>
            </a:r>
            <a:endParaRPr lang="el-GR" sz="1600" dirty="0"/>
          </a:p>
        </p:txBody>
      </p:sp>
      <p:cxnSp>
        <p:nvCxnSpPr>
          <p:cNvPr id="77" name="Straight Connector 76"/>
          <p:cNvCxnSpPr>
            <a:stCxn id="75" idx="2"/>
            <a:endCxn id="76" idx="0"/>
          </p:cNvCxnSpPr>
          <p:nvPr/>
        </p:nvCxnSpPr>
        <p:spPr>
          <a:xfrm flipH="1">
            <a:off x="6081713" y="2096792"/>
            <a:ext cx="2455" cy="180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69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200" dirty="0"/>
              <a:t>ΑΠΑΡΑΙΤΗΤΕΣ ΠΡΟΔΙΑΓΡΑΦΕΣ ΓΙΑ ΤΗΝ ΕΠΙΤΥΧΗ ΕΦΑΡΜΟΓΗ ΜΙΑΣ ΜΕΘΟΔΟΥ </a:t>
            </a:r>
            <a:r>
              <a:rPr lang="en-US" altLang="el-GR" sz="3200" dirty="0"/>
              <a:t>HPLC</a:t>
            </a:r>
            <a:endParaRPr lang="el-GR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Sampling, sample storage, sample preparation</a:t>
            </a:r>
          </a:p>
          <a:p>
            <a:pPr marL="0" indent="0">
              <a:buNone/>
            </a:pPr>
            <a:r>
              <a:rPr lang="en-US" sz="2800" dirty="0" smtClean="0"/>
              <a:t>Sample solvent</a:t>
            </a:r>
          </a:p>
          <a:p>
            <a:pPr marL="0" indent="0">
              <a:buNone/>
            </a:pPr>
            <a:r>
              <a:rPr lang="en-US" sz="2800" dirty="0" smtClean="0"/>
              <a:t>Mobile phase preparation, reagent quality</a:t>
            </a:r>
          </a:p>
          <a:p>
            <a:pPr marL="0" indent="0">
              <a:buNone/>
            </a:pPr>
            <a:r>
              <a:rPr lang="en-US" sz="2800" dirty="0" smtClean="0"/>
              <a:t>Temperature</a:t>
            </a:r>
          </a:p>
          <a:p>
            <a:pPr marL="0" indent="0">
              <a:buNone/>
            </a:pPr>
            <a:r>
              <a:rPr lang="en-US" sz="2800" dirty="0" smtClean="0"/>
              <a:t>Extra-column volumes</a:t>
            </a:r>
          </a:p>
          <a:p>
            <a:pPr marL="0" indent="0">
              <a:buNone/>
            </a:pPr>
            <a:r>
              <a:rPr lang="en-US" sz="2800" dirty="0" smtClean="0"/>
              <a:t>Dwell volume of gradient separation</a:t>
            </a:r>
          </a:p>
          <a:p>
            <a:pPr marL="0" indent="0">
              <a:buNone/>
            </a:pPr>
            <a:r>
              <a:rPr lang="en-US" sz="2800" dirty="0" smtClean="0"/>
              <a:t>Column dimensions</a:t>
            </a:r>
          </a:p>
          <a:p>
            <a:pPr marL="0" indent="0">
              <a:buNone/>
            </a:pPr>
            <a:r>
              <a:rPr lang="en-US" sz="2800" dirty="0" smtClean="0"/>
              <a:t>Volume flow rate of the mobile phase</a:t>
            </a:r>
          </a:p>
          <a:p>
            <a:pPr marL="0" indent="0">
              <a:buNone/>
            </a:pPr>
            <a:r>
              <a:rPr lang="en-US" sz="2800" dirty="0" smtClean="0"/>
              <a:t>Detailed identity of the stationary phase</a:t>
            </a:r>
          </a:p>
          <a:p>
            <a:pPr marL="0" indent="0">
              <a:buNone/>
            </a:pPr>
            <a:r>
              <a:rPr lang="en-US" sz="2800" dirty="0" smtClean="0"/>
              <a:t>Detector data</a:t>
            </a:r>
          </a:p>
          <a:p>
            <a:pPr marL="0" indent="0">
              <a:buNone/>
            </a:pPr>
            <a:r>
              <a:rPr lang="en-US" sz="2800" dirty="0" smtClean="0"/>
              <a:t>Integration parameters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00009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ΚΑΝΟΝΕΣ ΓΙΑ ΑΚΡΙΒΗ ΠΟΣΟΤΙΚΗ ΑΝΑΛΥΣΗ ΣΤΗ ΧΡΩΜΑΤΟΓΡΑΦΙΑ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Accurate Quantitative Analysis:</a:t>
            </a:r>
          </a:p>
          <a:p>
            <a:r>
              <a:rPr lang="en-US" sz="2800" dirty="0" smtClean="0"/>
              <a:t>Baseline resolution</a:t>
            </a:r>
          </a:p>
          <a:p>
            <a:r>
              <a:rPr lang="en-US" sz="2800" dirty="0" smtClean="0"/>
              <a:t>Avoid tailing</a:t>
            </a:r>
          </a:p>
          <a:p>
            <a:r>
              <a:rPr lang="en-US" sz="2800" dirty="0" smtClean="0"/>
              <a:t>Height determination for small peaks</a:t>
            </a:r>
          </a:p>
          <a:p>
            <a:r>
              <a:rPr lang="en-US" sz="2800" dirty="0" smtClean="0"/>
              <a:t>Small peaks must be eluted in frond of large ones if baseline resolution is not possible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64012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ΜΕΙΩΣΗ ΕΠΑΝΑΛΗΨΙΜΟΤΗΤΑΣ ΩΣ ΑΠΟΤΕΛΕΣΜΑ ΤΟΥ ΘΟΡΥΒΟΥ</a:t>
            </a:r>
            <a:endParaRPr lang="el-GR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800" y="1700808"/>
            <a:ext cx="4290311" cy="397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3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Τέλος Ενότητας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ΕΛΕΓΧΟΣ ΑΚΡΙΒΕΙΑΣ ΜΕΘΟΔΟΥ </a:t>
            </a:r>
            <a:r>
              <a:rPr lang="el-GR" sz="2400" dirty="0" smtClean="0"/>
              <a:t>ΠΟΣΟΤΙΚΟΥ ΠΡΟΣΔΙΟΡΙΣΜΟΥ </a:t>
            </a:r>
            <a:r>
              <a:rPr lang="el-GR" sz="2400" dirty="0"/>
              <a:t>(</a:t>
            </a:r>
            <a:r>
              <a:rPr lang="el-GR" sz="2400" dirty="0" smtClean="0"/>
              <a:t>ASSAY) ΜΕΘΟΔΟΙ </a:t>
            </a:r>
            <a:r>
              <a:rPr lang="el-GR" sz="2400" dirty="0"/>
              <a:t>ΠΟΣΟΤΙΚΟΥ ΠΡΟΣΔΙΟΡΙΣΜΟΥ </a:t>
            </a:r>
            <a:r>
              <a:rPr lang="el-GR" sz="2400" dirty="0" smtClean="0"/>
              <a:t>ΠΡΟΪΟΝΤΩΝ (ΣΚΕΥΑΣΜΑΤΩΝ)</a:t>
            </a:r>
            <a:r>
              <a:rPr lang="en-US" sz="2400" dirty="0" smtClean="0"/>
              <a:t> </a:t>
            </a:r>
            <a:r>
              <a:rPr lang="el-GR" sz="2400" dirty="0" smtClean="0"/>
              <a:t>(2)</a:t>
            </a:r>
            <a:endParaRPr lang="el-GR" sz="24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4279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l-GR" sz="2400" dirty="0"/>
              <a:t>Προσθήκη γνωστών ποσοτήτων αναλύτη </a:t>
            </a:r>
            <a:r>
              <a:rPr lang="el-GR" sz="2400" dirty="0" smtClean="0"/>
              <a:t>σε προϊόν </a:t>
            </a:r>
            <a:r>
              <a:rPr lang="el-GR" sz="2400" dirty="0"/>
              <a:t>και υπολογισμός της ανάκτησης</a:t>
            </a:r>
            <a:r>
              <a:rPr lang="el-GR" sz="2400" dirty="0" smtClean="0"/>
              <a:t>:</a:t>
            </a:r>
          </a:p>
          <a:p>
            <a:pPr marL="0" indent="0" algn="ctr">
              <a:buNone/>
            </a:pPr>
            <a:r>
              <a:rPr lang="el-GR" sz="2400" dirty="0" smtClean="0"/>
              <a:t>%</a:t>
            </a:r>
            <a:r>
              <a:rPr lang="el-GR" sz="2400" dirty="0"/>
              <a:t>R=[</a:t>
            </a:r>
            <a:r>
              <a:rPr lang="el-GR" sz="2400" dirty="0" err="1" smtClean="0"/>
              <a:t>Cspiked</a:t>
            </a:r>
            <a:r>
              <a:rPr lang="el-GR" sz="2400" dirty="0" smtClean="0"/>
              <a:t> / </a:t>
            </a:r>
            <a:r>
              <a:rPr lang="el-GR" sz="2400" dirty="0"/>
              <a:t>(</a:t>
            </a:r>
            <a:r>
              <a:rPr lang="el-GR" sz="2400" dirty="0" smtClean="0"/>
              <a:t>Co + </a:t>
            </a:r>
            <a:r>
              <a:rPr lang="el-GR" sz="2400" dirty="0"/>
              <a:t>ΔC)] x </a:t>
            </a:r>
            <a:r>
              <a:rPr lang="el-GR" sz="2400" dirty="0" smtClean="0"/>
              <a:t>100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l-GR" sz="2400" dirty="0" smtClean="0"/>
              <a:t>Σύγκριση </a:t>
            </a:r>
            <a:r>
              <a:rPr lang="el-GR" sz="2400" dirty="0"/>
              <a:t>αποτελεσμάτων με αυτά </a:t>
            </a:r>
            <a:r>
              <a:rPr lang="el-GR" sz="2400" dirty="0" smtClean="0"/>
              <a:t>που λαμβάνονται </a:t>
            </a:r>
            <a:r>
              <a:rPr lang="el-GR" sz="2400" dirty="0"/>
              <a:t>με μια δεύτερη, </a:t>
            </a:r>
            <a:r>
              <a:rPr lang="el-GR" sz="2400" dirty="0" smtClean="0"/>
              <a:t>καλώς χαρακτηρισμένη </a:t>
            </a:r>
            <a:r>
              <a:rPr lang="el-GR" sz="2400" dirty="0"/>
              <a:t>(ανεξάρτητη) μέθοδο.</a:t>
            </a:r>
          </a:p>
        </p:txBody>
      </p:sp>
    </p:spTree>
    <p:extLst>
      <p:ext uri="{BB962C8B-B14F-4D97-AF65-F5344CB8AC3E}">
        <p14:creationId xmlns:p14="http://schemas.microsoft.com/office/powerpoint/2010/main" val="211570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>
                <a:solidFill>
                  <a:srgbClr val="FF0000"/>
                </a:solidFill>
              </a:rPr>
              <a:t>Χ.ΥΖ</a:t>
            </a:r>
            <a:r>
              <a:rPr lang="el-GR" sz="2000" dirty="0"/>
              <a:t>.  </a:t>
            </a:r>
          </a:p>
          <a:p>
            <a:pPr marL="0" indent="0">
              <a:buNone/>
            </a:pPr>
            <a:r>
              <a:rPr lang="el-GR" sz="2000" dirty="0"/>
              <a:t>Έχουν προηγηθεί οι κάτωθι εκδόσεις:</a:t>
            </a:r>
          </a:p>
          <a:p>
            <a:r>
              <a:rPr lang="el-GR" sz="2000" dirty="0" smtClean="0"/>
              <a:t>Έκδοση </a:t>
            </a:r>
            <a:r>
              <a:rPr lang="el-GR" sz="2000" dirty="0">
                <a:solidFill>
                  <a:srgbClr val="FF0000"/>
                </a:solidFill>
              </a:rPr>
              <a:t>Χ1.Υ1Ζ1</a:t>
            </a:r>
            <a:r>
              <a:rPr lang="el-GR" sz="2000" dirty="0"/>
              <a:t> διαθέσιμη εδώ. </a:t>
            </a:r>
            <a:r>
              <a:rPr lang="el-GR" sz="2000" dirty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>
                <a:solidFill>
                  <a:srgbClr val="92D050"/>
                </a:solidFill>
              </a:rPr>
              <a:t>υπερσύνδεσμο</a:t>
            </a:r>
            <a:r>
              <a:rPr lang="el-GR" sz="2000" dirty="0">
                <a:solidFill>
                  <a:srgbClr val="92D050"/>
                </a:solidFill>
              </a:rPr>
              <a:t>). </a:t>
            </a:r>
          </a:p>
          <a:p>
            <a:r>
              <a:rPr lang="el-GR" sz="2000" dirty="0" smtClean="0"/>
              <a:t>Έκδοση </a:t>
            </a:r>
            <a:r>
              <a:rPr lang="el-GR" sz="2000" dirty="0">
                <a:solidFill>
                  <a:srgbClr val="FF0000"/>
                </a:solidFill>
              </a:rPr>
              <a:t>Χ2.Υ2Ζ2</a:t>
            </a:r>
            <a:r>
              <a:rPr lang="el-GR" sz="2000" dirty="0"/>
              <a:t> διαθέσιμη εδώ. </a:t>
            </a:r>
            <a:r>
              <a:rPr lang="el-GR" sz="2000" dirty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>
                <a:solidFill>
                  <a:srgbClr val="92D050"/>
                </a:solidFill>
              </a:rPr>
              <a:t>υπερσύνδεσμο</a:t>
            </a:r>
            <a:r>
              <a:rPr lang="el-GR" sz="2000" dirty="0">
                <a:solidFill>
                  <a:srgbClr val="92D050"/>
                </a:solidFill>
              </a:rPr>
              <a:t>). </a:t>
            </a:r>
          </a:p>
          <a:p>
            <a:r>
              <a:rPr lang="el-GR" sz="2000" dirty="0" smtClean="0"/>
              <a:t>Έκδοση </a:t>
            </a:r>
            <a:r>
              <a:rPr lang="el-GR" sz="2000" dirty="0">
                <a:solidFill>
                  <a:srgbClr val="FF0000"/>
                </a:solidFill>
              </a:rPr>
              <a:t>Χ3.Υ3Ζ3</a:t>
            </a:r>
            <a:r>
              <a:rPr lang="el-GR" sz="2000" dirty="0"/>
              <a:t> διαθέσιμη εδώ. </a:t>
            </a:r>
            <a:r>
              <a:rPr lang="el-GR" sz="2000" dirty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>
                <a:solidFill>
                  <a:srgbClr val="92D050"/>
                </a:solidFill>
              </a:rPr>
              <a:t>υπερσύνδεσμο</a:t>
            </a:r>
            <a:r>
              <a:rPr lang="el-GR" sz="2000" dirty="0">
                <a:solidFill>
                  <a:srgbClr val="92D050"/>
                </a:solidFill>
              </a:rPr>
              <a:t>).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smtClean="0">
                <a:solidFill>
                  <a:srgbClr val="FF0000"/>
                </a:solidFill>
              </a:rPr>
              <a:t>Μιχαήλ </a:t>
            </a:r>
            <a:r>
              <a:rPr lang="el-GR" sz="2000" dirty="0" err="1" smtClean="0">
                <a:solidFill>
                  <a:srgbClr val="FF0000"/>
                </a:solidFill>
              </a:rPr>
              <a:t>Κουππάρης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2014</a:t>
            </a:r>
            <a:r>
              <a:rPr lang="el-GR" sz="2000" dirty="0" smtClean="0"/>
              <a:t>. </a:t>
            </a:r>
            <a:r>
              <a:rPr lang="el-GR" sz="2000" dirty="0">
                <a:solidFill>
                  <a:srgbClr val="FF0000"/>
                </a:solidFill>
              </a:rPr>
              <a:t>«Έλεγχος Διασφάλισης Ποιότητας – Διαπίστευση, Επικύρωση/Επαλήθευση αναλυτικών μεθόδων (2)»</a:t>
            </a:r>
            <a:r>
              <a:rPr lang="el-GR" sz="2000" dirty="0"/>
              <a:t>.</a:t>
            </a:r>
            <a:r>
              <a:rPr lang="el-GR" sz="2000" dirty="0">
                <a:solidFill>
                  <a:srgbClr val="FF0000"/>
                </a:solidFill>
              </a:rPr>
              <a:t> </a:t>
            </a:r>
            <a:r>
              <a:rPr lang="el-GR" sz="2000" dirty="0"/>
              <a:t>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/>
              <a:t>. Αθήνα </a:t>
            </a:r>
            <a:r>
              <a:rPr lang="el-GR" sz="2000" dirty="0" smtClean="0">
                <a:solidFill>
                  <a:srgbClr val="FF0000"/>
                </a:solidFill>
              </a:rPr>
              <a:t>2014</a:t>
            </a:r>
            <a:r>
              <a:rPr lang="el-GR" sz="2000" dirty="0" smtClean="0"/>
              <a:t>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l-GR" sz="2000" dirty="0" smtClean="0">
                <a:solidFill>
                  <a:srgbClr val="FF0000"/>
                </a:solidFill>
              </a:rPr>
              <a:t>σύνδεσμο μαθήματος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1: &lt;αναφορά</a:t>
            </a:r>
            <a:r>
              <a:rPr lang="el-GR" sz="2000" dirty="0">
                <a:solidFill>
                  <a:srgbClr val="FF0000"/>
                </a:solidFill>
              </a:rPr>
              <a:t>&gt;&lt;άδεια με την οποία διατίθεται&gt; </a:t>
            </a:r>
            <a:r>
              <a:rPr lang="el-GR" sz="2000" dirty="0" smtClean="0">
                <a:solidFill>
                  <a:srgbClr val="FF0000"/>
                </a:solidFill>
              </a:rPr>
              <a:t>&lt;σύνδεσμος&gt;&lt;πηγή&gt;&lt;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2: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>
                <a:solidFill>
                  <a:srgbClr val="FF0000"/>
                </a:solidFill>
              </a:rPr>
              <a:t>πηγή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3: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4: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5: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6: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7: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>
                <a:solidFill>
                  <a:srgbClr val="FF0000"/>
                </a:solidFill>
              </a:rPr>
              <a:t> πηγή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1: &lt;αναφορά</a:t>
            </a:r>
            <a:r>
              <a:rPr lang="el-GR" sz="2000" dirty="0">
                <a:solidFill>
                  <a:srgbClr val="FF0000"/>
                </a:solidFill>
              </a:rPr>
              <a:t>&gt;&lt;άδεια με την οποία διατίθεται&gt; </a:t>
            </a:r>
            <a:r>
              <a:rPr lang="el-GR" sz="2000" dirty="0" smtClean="0">
                <a:solidFill>
                  <a:srgbClr val="FF0000"/>
                </a:solidFill>
              </a:rPr>
              <a:t>&lt;σύνδεσμος&gt;&lt;πηγή&gt;&lt;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2: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3: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ΕΛΕΓΧΟΣ ΑΚΡΙΒΕΙΑΣ </a:t>
            </a:r>
            <a:r>
              <a:rPr lang="el-GR" sz="2800" dirty="0" smtClean="0"/>
              <a:t>ΜΕΘΟΔΟΥ ΠΟΣΟΤΙΚΟΥ </a:t>
            </a:r>
            <a:r>
              <a:rPr lang="el-GR" sz="2800" dirty="0"/>
              <a:t>ΠΡΟΣΔΙΟΡΙΣΜΟΥ (</a:t>
            </a:r>
            <a:r>
              <a:rPr lang="el-GR" sz="2800" dirty="0" smtClean="0"/>
              <a:t>ASSAY) ΜΕΘΟΔΟΙ ΠΟΣΟΤΙΚΟΥ ΠΡΟΣΔΙΟΡΙΣΜΟΥ </a:t>
            </a:r>
            <a:r>
              <a:rPr lang="el-GR" sz="2800" dirty="0"/>
              <a:t>ΠΡΟΣΜΙΞΕΩΝ (</a:t>
            </a:r>
            <a:r>
              <a:rPr lang="el-GR" sz="2800" dirty="0" smtClean="0"/>
              <a:t>1)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Προσδιορίζεται με εφαρμογή της μεθόδου </a:t>
            </a:r>
            <a:r>
              <a:rPr lang="el-GR" sz="2400" dirty="0" smtClean="0"/>
              <a:t>σε δείγματα </a:t>
            </a:r>
            <a:r>
              <a:rPr lang="el-GR" sz="2400" dirty="0"/>
              <a:t>πρώτων υλών ουσιών ή </a:t>
            </a:r>
            <a:r>
              <a:rPr lang="el-GR" sz="2400" dirty="0" smtClean="0"/>
              <a:t>προϊόντων τους</a:t>
            </a:r>
            <a:r>
              <a:rPr lang="el-GR" sz="2400" dirty="0"/>
              <a:t>, τα οποία έχουν εμβολιασθεί (</a:t>
            </a:r>
            <a:r>
              <a:rPr lang="el-GR" sz="2400" dirty="0" err="1" smtClean="0"/>
              <a:t>spiked</a:t>
            </a:r>
            <a:r>
              <a:rPr lang="el-GR" sz="2400" dirty="0" smtClean="0"/>
              <a:t>) με </a:t>
            </a:r>
            <a:r>
              <a:rPr lang="el-GR" sz="2400" dirty="0"/>
              <a:t>γνωστές ποσότητες των </a:t>
            </a:r>
            <a:r>
              <a:rPr lang="el-GR" sz="2400" dirty="0" smtClean="0"/>
              <a:t>προσμείξεων.</a:t>
            </a:r>
          </a:p>
          <a:p>
            <a:r>
              <a:rPr lang="el-GR" sz="2400" dirty="0" smtClean="0"/>
              <a:t>Εάν </a:t>
            </a:r>
            <a:r>
              <a:rPr lang="el-GR" sz="2400" dirty="0"/>
              <a:t>είναι </a:t>
            </a:r>
            <a:r>
              <a:rPr lang="el-GR" sz="2400" dirty="0" smtClean="0"/>
              <a:t>αδύνατη η </a:t>
            </a:r>
            <a:r>
              <a:rPr lang="el-GR" sz="2400" dirty="0"/>
              <a:t>διάθεση </a:t>
            </a:r>
            <a:r>
              <a:rPr lang="el-GR" sz="2400" dirty="0" smtClean="0"/>
              <a:t>ορισμένων προσμίξεων </a:t>
            </a:r>
            <a:r>
              <a:rPr lang="el-GR" sz="2400" dirty="0"/>
              <a:t>ή προϊόντων διασπάσεως </a:t>
            </a:r>
            <a:r>
              <a:rPr lang="el-GR" sz="2400" dirty="0" smtClean="0"/>
              <a:t>μιας ουσίας</a:t>
            </a:r>
            <a:r>
              <a:rPr lang="el-GR" sz="2400" dirty="0"/>
              <a:t>, είναι </a:t>
            </a:r>
            <a:r>
              <a:rPr lang="el-GR" sz="2400" dirty="0" smtClean="0"/>
              <a:t>αποδεκτή η </a:t>
            </a:r>
            <a:r>
              <a:rPr lang="el-GR" sz="2400" dirty="0"/>
              <a:t>σύγκριση με </a:t>
            </a:r>
            <a:r>
              <a:rPr lang="el-GR" sz="2400" dirty="0" smtClean="0"/>
              <a:t>τα αποτελέσματα </a:t>
            </a:r>
            <a:r>
              <a:rPr lang="el-GR" sz="2400" dirty="0"/>
              <a:t>που λαμβάνονται με </a:t>
            </a:r>
            <a:r>
              <a:rPr lang="el-GR" sz="2400" dirty="0" smtClean="0"/>
              <a:t>μια ανεξάρτητη </a:t>
            </a:r>
            <a:r>
              <a:rPr lang="el-GR" sz="2400" dirty="0"/>
              <a:t>μέθοδο.</a:t>
            </a:r>
          </a:p>
        </p:txBody>
      </p:sp>
    </p:spTree>
    <p:extLst>
      <p:ext uri="{BB962C8B-B14F-4D97-AF65-F5344CB8AC3E}">
        <p14:creationId xmlns:p14="http://schemas.microsoft.com/office/powerpoint/2010/main" val="217906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</TotalTime>
  <Words>4374</Words>
  <Application>Microsoft Office PowerPoint</Application>
  <PresentationFormat>Προβολή στην οθόνη (4:3)</PresentationFormat>
  <Paragraphs>718</Paragraphs>
  <Slides>85</Slides>
  <Notes>82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85</vt:i4>
      </vt:variant>
    </vt:vector>
  </HeadingPairs>
  <TitlesOfParts>
    <vt:vector size="91" baseType="lpstr">
      <vt:lpstr>ＭＳ Ｐゴシック</vt:lpstr>
      <vt:lpstr>Arial</vt:lpstr>
      <vt:lpstr>Calibri</vt:lpstr>
      <vt:lpstr>Cambria Math</vt:lpstr>
      <vt:lpstr>Wingdings</vt:lpstr>
      <vt:lpstr>Θέμα του Office</vt:lpstr>
      <vt:lpstr>Έλεγχος Διασφάλισης Ποιότητας - Διαπίστευση</vt:lpstr>
      <vt:lpstr>ΑΚΡΙΒΕΙΑ (ACCURACY) (1)</vt:lpstr>
      <vt:lpstr>ΑΚΡΙΒΕΙΑ (ACCURACY) (2)</vt:lpstr>
      <vt:lpstr>ΑΚΡΙΒΕΙΑ (ACCURACY) (3) ΟΛΙΚΟ ΣΦΑΛΜΑ (TOTAL ERROR)</vt:lpstr>
      <vt:lpstr>Σχέση ακρίβειας (accuracy) και πιστότητας (precision)</vt:lpstr>
      <vt:lpstr>ΕΛΕΓΧΟΣ ΑΚΡΙΒΕΙΑΣ ΜΕΘΟΔΟΥ ΠΟΣΟΤΙΚΟΥ ΠΡΟΣΔΙΟΡΙΣΜΟΥ (ASSAY) ΜΕΘΟΔΟΙ ΕΛΕΓΧΟΥ ΚΑΘΑΡΟΤΗΤΑΣ ΠΡΩΤΩΝ ΥΛΩΝ</vt:lpstr>
      <vt:lpstr>ΕΛΕΓΧΟΣ ΑΚΡΙΒΕΙΑΣ ΜΕΘΟΔΟΥ ΠΟΣΟΤΙΚΟΥ ΠΡΟΣΔΙΟΡΙΣΜΟΥ (ASSAY) ΜΕΘΟΔΟΙ ΠΟΣΟΤΙΚΟΥ ΠΡΟΣΔΙΟΡΙΣΜΟΥ ΠΡΟΪΟΝΤΩΝ (ΣΚΕΥΑΣΜΑΤΩΝ)  (1)</vt:lpstr>
      <vt:lpstr>ΕΛΕΓΧΟΣ ΑΚΡΙΒΕΙΑΣ ΜΕΘΟΔΟΥ ΠΟΣΟΤΙΚΟΥ ΠΡΟΣΔΙΟΡΙΣΜΟΥ (ASSAY) ΜΕΘΟΔΟΙ ΠΟΣΟΤΙΚΟΥ ΠΡΟΣΔΙΟΡΙΣΜΟΥ ΠΡΟΪΟΝΤΩΝ (ΣΚΕΥΑΣΜΑΤΩΝ) (2)</vt:lpstr>
      <vt:lpstr>ΕΛΕΓΧΟΣ ΑΚΡΙΒΕΙΑΣ ΜΕΘΟΔΟΥ ΠΟΣΟΤΙΚΟΥ ΠΡΟΣΔΙΟΡΙΣΜΟΥ (ASSAY) ΜΕΘΟΔΟΙ ΠΟΣΟΤΙΚΟΥ ΠΡΟΣΔΙΟΡΙΣΜΟΥ ΠΡΟΣΜΙΞΕΩΝ (1)</vt:lpstr>
      <vt:lpstr>ΕΛΕΓΧΟΣ ΑΚΡΙΒΕΙΑΣ ΜΕΘΟΔΟΥ ΠΟΣΟΤΙΚΟΥ ΠΡΟΣΔΙΟΡΙΣΜΟΥ (ASSAY) ΜΕΘΟΔΟΙ ΠΟΣΟΤΙΚΟΥ ΠΡΟΣΔΙΟΡΙΣΜΟΥ ΠΡΟΣΜΙΞΕΩΝ (2)</vt:lpstr>
      <vt:lpstr>ΕΛΕΓΧΟΣ ΑΚΡΙΒΕΙΣ – ΣΥΝΙΣΤΩΜΕΝΑ ΔΕΔΟΜΕΝΑ (1)</vt:lpstr>
      <vt:lpstr>ΕΛΕΓΧΟΣ ΑΚΡΙΒΕΙΣ – ΣΥΝΙΣΤΩΜΕΝΑ ΔΕΔΟΜΕΝΑ (2)</vt:lpstr>
      <vt:lpstr>ΕΛΕΓΧΟΣ ΑΚΡΙΒΕΙΣ – ΕΓΓΡΑΦΑ ΤΕΚΜΗΡΙΩΣΗΣ</vt:lpstr>
      <vt:lpstr>ΕΛΕΓΧΟΣ ΑΚΡΙΒΕΙΑΣ– ΚΡΙΤΗΡΙΑ ΑΠΟΔΟΧΗΣ </vt:lpstr>
      <vt:lpstr>ΠΙΣΤΟΤΗΤΑ (PRECISION) (1)</vt:lpstr>
      <vt:lpstr>ΠΙΣΤΟΤΗΤΑ (PRECISION) (2)</vt:lpstr>
      <vt:lpstr>ΠΙΣΤΟΤΗΤΑ (PRECISION) (3)</vt:lpstr>
      <vt:lpstr>ΠΙΣΤΟΤΗΤΑ (PRECISION) (4)</vt:lpstr>
      <vt:lpstr>ΕΠΑΝΑΛΗΨΙΜΟΤΗΤΑ – REPEATABILITY ΑΝΑΠΑΡΑΓΩΓΙΜΟΤΗΤΑ – REPRODUCIBILITY (1)</vt:lpstr>
      <vt:lpstr>ΕΠΑΝΑΛΗΨΙΜΟΤΗΤΑ – REPEATABILITY ΑΝΑΠΑΡΑΓΩΓΙΜΟΤΗΤΑ – REPRODUCIBILITY (2)</vt:lpstr>
      <vt:lpstr>ΕΠΑΝΑΛΗΨΙΜΟΤΗΤΑ – REPEATABILITY ΑΝΑΠΑΡΑΓΩΓΙΜΟΤΗΤΑ – REPRODUCIBILITY (3)</vt:lpstr>
      <vt:lpstr>ΕΠΑΝΑΛΗΨΙΜΟΤΗΤΑ – REPEATABILITY ΑΝΑΠΑΡΑΓΩΓΙΜΟΤΗΤΑ – REPRODUCIBILITY (4)</vt:lpstr>
      <vt:lpstr>ΕΠΑΝΑΛΗΨΙΜΟΤΗΤΑ – REPEATABILITY ΑΝΑΠΑΡΑΓΩΓΙΜΟΤΗΤΑ – REPRODUCIBILITY (4α)</vt:lpstr>
      <vt:lpstr>ΕΠΑΝΑΛΗΨΙΜΟΤΗΤΑ – REPEATABILITY ΑΝΑΠΑΡΑΓΩΓΙΜΟΤΗΤΑ – REPRODUCIBILITY (4β)</vt:lpstr>
      <vt:lpstr>ΕΛΕΓΧΟΣ ΕΠΑΝΑΛΗΨΙΜΟΤΗΤΑΣ</vt:lpstr>
      <vt:lpstr>ΕΛΕΓΧΟΣ ΕΝΔΟΕΡΓΑΣΤΗΡΙΑΚΗΣ ΑΝΑΠΑΡΑΓΩΓΙΜΟΤΗΤΣ (INTERMEDIATE PRECISION)</vt:lpstr>
      <vt:lpstr>ΕΛΕΓΧΟΣ ΔΙΕΡΓΑΣΤΗΡΙΑΚΗΣ ΑΝΑΠΑΡΑΓΩΓΙΜΟΤΗΤAΣ (1)</vt:lpstr>
      <vt:lpstr>ΕΛΕΓΧΟΣ ΔΙΕΡΓΑΣΤΗΡΙΑΚΗΣ ΑΝΑΠΑΡΑΓΩΓΙΜΟΤΗΤAΣ (2)</vt:lpstr>
      <vt:lpstr>ΣΥΝΙΣΤΩΜΕΝΑ ΔΕΔΟΜΕΝΑ – ΚΡΙΤΗΡΙΑ ΑΠΟΔΟΧΗΣ (1)</vt:lpstr>
      <vt:lpstr>ΣΥΝΙΣΤΩΜΕΝΑ ΔΕΔΟΜΕΝΑ – ΚΡΙΤΗΡΙΑ ΑΠΟΔΟΧΗΣ (2)</vt:lpstr>
      <vt:lpstr>ΣΥΝΙΣΤΩΜΕΝΑ ΔΕΔΟΜΕΝΑ – ΚΡΙΤΗΡΙΑ ΑΠΟΔΟΧΗΣ (3)</vt:lpstr>
      <vt:lpstr>ΣΥΝΙΣΤΩΜΕΝΑ ΔΕΔΟΜΕΝΑ – ΚΡΙΤΗΡΙΑ ΑΠΟΔΟΧΗΣ (4)</vt:lpstr>
      <vt:lpstr>ΣΥΝΙΣΤΩΜΕΝΑ ΔΕΔΟΜΕΝΑ – ΚΡΙΤΗΡΙΑ ΑΠΟΔΟΧΗΣ (5)</vt:lpstr>
      <vt:lpstr>ΣΥΝΙΣΤΩΜΕΝΑ ΔΕΔΟΜΕΝΑ – ΚΡΙΤΗΡΙΑ ΑΠΟΔΟΧΗΣ (6)</vt:lpstr>
      <vt:lpstr>Παρουσίαση του PowerPoint</vt:lpstr>
      <vt:lpstr>Intermediate precision – Japanese style</vt:lpstr>
      <vt:lpstr>Παρουσίαση του PowerPoint</vt:lpstr>
      <vt:lpstr>ΕΞΙΣΩΣΗ HORWITZ ΓΙΑ ΔΙΕΡΓΑΣΤΗΡΙΑΚΗ ΑΝΑΠΑΡΑΓΩΓΙΜΟΤΗΤΑ ΑΝΑΛΥΤΙΚΩΝ ΜΕΘΟΔΩΝ</vt:lpstr>
      <vt:lpstr>ΕΠΙΠΕΔΑ ΠΙΣΤΟΤΗΤΑΣ – ΣΥΝΕΙΣΦΕΡΟΝΤΕΣ ΠΑΡΑΓΟΝΤΕΣ</vt:lpstr>
      <vt:lpstr>ΔΙΑΔΟΣΗ ΣΦΑΛΜΑΤΩΝ</vt:lpstr>
      <vt:lpstr>ΑΝΙΧΝΕΥΣΙΜΟΤΗΤΑ (DETECTABILITY) (1)</vt:lpstr>
      <vt:lpstr>ΑΝΙΧΝΕΥΣΙΜΟΤΗΤΑ (DETECTABILITY) (2)</vt:lpstr>
      <vt:lpstr>ΑΠΟΦΑΣΗ ΜΕΤΡΗΣΕΩΝ (MEASUREMENT DECISION)</vt:lpstr>
      <vt:lpstr>ΑΝΙΧΝΕΥΣΙΜΟΤΗΤΑ (DETECTABILITY) (3)</vt:lpstr>
      <vt:lpstr>ΑΝΙΧΝΕΥΣΙΜΟΤΗΤΑ (DETECTABILITY) (4)</vt:lpstr>
      <vt:lpstr>ΑΝΙΧΝΕΥΣΙΜΟΤΗΤΑ (DETECTABILITY) (5)</vt:lpstr>
      <vt:lpstr>ΕΝΝΟΙΑ ΟΡΙΟΥ ΑΝΙΧΝΕΥΣΗΣ</vt:lpstr>
      <vt:lpstr>ΑΝΙΧΝΕΥΣΙΜΟΤΗΤΑ (DETECTABILITY) (6)</vt:lpstr>
      <vt:lpstr>ΑΝΙΧΝΕΥΣΙΜΟΤΗΤΑ (DETECTABILITY) (7)</vt:lpstr>
      <vt:lpstr>ΟΡΙΣΜΟΣ ΟΡΙΟΥ ΑΝΙΧΝΕΥΣΗΣ</vt:lpstr>
      <vt:lpstr>ΟΡΙΣΜΟΣ ΟΡΙΟΥ ΕΓΓΥΗΜΕΝΗΣ ΚΑΘΑΡΟΤΗΤΑΣ</vt:lpstr>
      <vt:lpstr>ΑΝΑΛΥΤΙΚΑ ΟΡΙΑ ΓΙΑ ΥΠΟΛΛΕΙΜΑΤΑ ΟΥΣΙΩΝ ΠΟΥ ΔΕΝ ΕΧΕΙ ΚΑΘΟΡΙΣΘΕΙ ΕΠΙΤΡΕΠΟΜΕΝΟ ΟΡΙΟ</vt:lpstr>
      <vt:lpstr>ΠΡΟΣΔΙΟΡΙΣΜΟΣ ΟΡΙΩΝ ΑΝΙΧΝΕΥΣΕΩΣ ΚΑΙ ΠΟΣΟΤΙΚΟΠΟΙΗΣΗΣ (1α)</vt:lpstr>
      <vt:lpstr>ΠΡΟΣΔΙΟΡΙΣΜΟΣ ΟΡΙΩΝ ΑΝΙΧΝΕΥΣΕΩΣ ΚΑΙ ΠΟΣΟΤΙΚΟΠΟΙΗΣΗΣ (1β)</vt:lpstr>
      <vt:lpstr>ΘΟΡΥΒΟΣ – ΟΡΙΟ ΑΝΙΧΝΕΥΣΗΣ ΚΑΙ ΠΟΣΟΤΙΚΟΠΟΙΗΣΗΣ</vt:lpstr>
      <vt:lpstr>ΠΡΟΣΔΙΟΡΙΣΜΟΣ ΟΡΙΩΝ ΑΝΙΧΝΕΥΣΕΩΣ ΚΑΙ ΠΟΣΟΤΙΚΟΠΟΙΗΣΗΣ (2)</vt:lpstr>
      <vt:lpstr>ΠΡΟΣΔΙΟΡΙΣΜΟΣ ΟΡΙΩΝ ΑΝΙΧΝΕΥΣΕΩΣ ΚΑΙ ΠΟΣΟΤΙΚΟΠΟΙΗΣΗΣ (3)</vt:lpstr>
      <vt:lpstr>ΟΡΙΟ ΑΝΙΧΝΕΥΣΗΣ ΠΟΤΕΝΣΙΟΜΕΤΡΙΑΣ ΕΚΛΕΚΤΙΚΩΝ ΗΛΕΚΤΡΟΔΙΩΝ ΙΟΝΤΩΝ</vt:lpstr>
      <vt:lpstr>ΟΡΙΟ ΑΝΙΧΝΕΥΣΗΣ ΑΝΟΣΟΧΗΜΙΚΟΥ ΠΡΟΣΔΙΟΡΙΣΜΟΥ</vt:lpstr>
      <vt:lpstr>ΕΠΙΔΡΑΣΗ ΣΧΗΜΑΤΟΣ ΚΟΡΥΦΗΣ HPLC ΣΕ LOD/LOQ</vt:lpstr>
      <vt:lpstr>ΠΡΟΣΔΙΟΡΙΣΜΟΣ ΟΡΙΩΝ ΑΝΙΧΝΕΥΣΕΩΣ ΚΑΙ ΠΟΣΟΤΙΚΟΠΟΙΗΣΗΣ (4) ΣΥΝΙΣΤΩΜΕΝΑ ΔΕΔΟΜΕΝΑ</vt:lpstr>
      <vt:lpstr>ΑΝΘΕΚΤΙΚΟΤΗΤΑ (Ruggedness) (1) (για τη φαρμακοποιία ROBUSTNESS)</vt:lpstr>
      <vt:lpstr>ΑΝΘΕΚΤΙΚΟΤΗΤΑ (Ruggedness) (2) (για τη φαρμακοποιία ROBUSTNESS)</vt:lpstr>
      <vt:lpstr>ΑΝΘΕΚΤΙΚΟΤΗΤΑ (Ruggedness) (3)</vt:lpstr>
      <vt:lpstr>ΑΝΘΕΚΤΙΚΟΤΗΤΑ (Ruggedness) (4)</vt:lpstr>
      <vt:lpstr>ΑΝΘΕΚΤΙΚΟΤΗΤΑ (Ruggedness) (5)</vt:lpstr>
      <vt:lpstr>ΑΝΘΕΚΤΙΚΟΤΗΤΑ (ΕΥΣΤΑΘΕΙΑ) (RUGGEDNESS)</vt:lpstr>
      <vt:lpstr>ΕΥΑΙΣΘΗΣΙΑ (SENSITIVITY) (1)</vt:lpstr>
      <vt:lpstr>ΕΥΑΙΣΘΗΣΙΑ (SENSITIVITY) (2)</vt:lpstr>
      <vt:lpstr>ΕΥΑΙΣΘΗΣΙΑ ΚΑΙ ΓΡΑΜΜΙΚΗ ΔΥΝΑΜΙΚΗ ΠΕΡΙΟΧΗ</vt:lpstr>
      <vt:lpstr>ΚΑΜΠΥΛΕΣ ΑΠΟΚΡΙΣΗΣ ΑΝΙΧΝΕΥΤΗ – ΔΥΝΑΜΙΚΗ ΠΕΡΙΟΧΗ ΣΥΓΚΕΝΤΡΩΣΕΩΝ</vt:lpstr>
      <vt:lpstr>ΣΤΑΔΙΑΚΟ ΠΡΩΤΟΚΟΛΛΟ ΕΠΙΚΥΡΩΣΗΣ ΜΕΘΟΔΩΝ (1)</vt:lpstr>
      <vt:lpstr>ΣΤΑΔΙΑΚΟ ΠΡΩΤΟΚΟΛΛΟ ΕΠΙΚΥΡΩΣΗΣ ΜΕΘΟΔΩΝ (2)</vt:lpstr>
      <vt:lpstr>ΑΠΑΡΑΙΤΗΤΕΣ ΠΡΟΔΙΑΓΡΑΦΕΣ ΓΙΑ ΤΗΝ ΕΠΙΤΥΧΗ ΕΦΑΡΜΟΓΗ ΜΙΑΣ ΜΕΘΟΔΟΥ HPLC</vt:lpstr>
      <vt:lpstr>ΚΑΝΟΝΕΣ ΓΙΑ ΑΚΡΙΒΗ ΠΟΣΟΤΙΚΗ ΑΝΑΛΥΣΗ ΣΤΗ ΧΡΩΜΑΤΟΓΡΑΦΙΑ</vt:lpstr>
      <vt:lpstr>ΜΕΙΩΣΗ ΕΠΑΝΑΛΗΨΙΜΟΤΗΤΑΣ ΩΣ ΑΠΟΤΕΛΕΣΜΑ ΤΟΥ ΘΟΡΥΒΟΥ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Giota</cp:lastModifiedBy>
  <cp:revision>230</cp:revision>
  <dcterms:created xsi:type="dcterms:W3CDTF">2012-09-06T09:03:05Z</dcterms:created>
  <dcterms:modified xsi:type="dcterms:W3CDTF">2016-01-26T21:08:26Z</dcterms:modified>
</cp:coreProperties>
</file>