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499" r:id="rId3"/>
    <p:sldId id="500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2" r:id="rId15"/>
    <p:sldId id="513" r:id="rId16"/>
    <p:sldId id="514" r:id="rId17"/>
    <p:sldId id="515" r:id="rId18"/>
    <p:sldId id="516" r:id="rId19"/>
    <p:sldId id="517" r:id="rId20"/>
    <p:sldId id="518" r:id="rId21"/>
    <p:sldId id="519" r:id="rId22"/>
    <p:sldId id="520" r:id="rId23"/>
    <p:sldId id="521" r:id="rId24"/>
    <p:sldId id="522" r:id="rId25"/>
    <p:sldId id="523" r:id="rId26"/>
    <p:sldId id="524" r:id="rId27"/>
    <p:sldId id="525" r:id="rId28"/>
    <p:sldId id="526" r:id="rId29"/>
    <p:sldId id="527" r:id="rId30"/>
    <p:sldId id="528" r:id="rId31"/>
    <p:sldId id="529" r:id="rId32"/>
    <p:sldId id="530" r:id="rId33"/>
    <p:sldId id="531" r:id="rId34"/>
    <p:sldId id="532" r:id="rId35"/>
    <p:sldId id="533" r:id="rId36"/>
    <p:sldId id="534" r:id="rId37"/>
    <p:sldId id="535" r:id="rId38"/>
    <p:sldId id="536" r:id="rId39"/>
    <p:sldId id="537" r:id="rId40"/>
    <p:sldId id="538" r:id="rId41"/>
    <p:sldId id="539" r:id="rId42"/>
    <p:sldId id="540" r:id="rId43"/>
    <p:sldId id="541" r:id="rId44"/>
    <p:sldId id="542" r:id="rId45"/>
    <p:sldId id="543" r:id="rId46"/>
    <p:sldId id="544" r:id="rId47"/>
    <p:sldId id="545" r:id="rId48"/>
    <p:sldId id="546" r:id="rId49"/>
    <p:sldId id="547" r:id="rId50"/>
    <p:sldId id="548" r:id="rId51"/>
    <p:sldId id="549" r:id="rId52"/>
    <p:sldId id="558" r:id="rId53"/>
    <p:sldId id="551" r:id="rId54"/>
    <p:sldId id="552" r:id="rId55"/>
    <p:sldId id="553" r:id="rId56"/>
    <p:sldId id="554" r:id="rId57"/>
    <p:sldId id="555" r:id="rId58"/>
    <p:sldId id="556" r:id="rId59"/>
    <p:sldId id="557" r:id="rId60"/>
    <p:sldId id="559" r:id="rId61"/>
    <p:sldId id="560" r:id="rId62"/>
    <p:sldId id="561" r:id="rId63"/>
    <p:sldId id="562" r:id="rId64"/>
    <p:sldId id="563" r:id="rId65"/>
    <p:sldId id="564" r:id="rId66"/>
    <p:sldId id="565" r:id="rId6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5075BC"/>
    <a:srgbClr val="A9F7F3"/>
    <a:srgbClr val="A4FCF4"/>
    <a:srgbClr val="009900"/>
    <a:srgbClr val="FFFF00"/>
    <a:srgbClr val="FF0000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87" autoAdjust="0"/>
    <p:restoredTop sz="86474" autoAdjust="0"/>
  </p:normalViewPr>
  <p:slideViewPr>
    <p:cSldViewPr>
      <p:cViewPr varScale="1">
        <p:scale>
          <a:sx n="71" d="100"/>
          <a:sy n="71" d="100"/>
        </p:scale>
        <p:origin x="43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5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21A8C-2F1B-4FA8-812A-C8CFDA22972C}" type="datetimeFigureOut">
              <a:rPr lang="el-GR" smtClean="0"/>
              <a:t>8/3/2016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6FBD0-D048-4F41-BB03-877CEC9E8A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061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E919FF-3C70-4EBD-81C5-021ADC1E2ED6}" type="datetimeFigureOut">
              <a:rPr lang="el-GR"/>
              <a:pPr>
                <a:defRPr/>
              </a:pPr>
              <a:t>8/3/2016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E53632-C16B-4CDC-A968-0EC25AF651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4954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AFA291-3C0E-4FE6-8BD9-6997748E460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796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041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8145B-BE34-435C-BCAF-4E6D5842D89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788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6246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863DAB-8DDC-4D53-A2FD-BEB86AFB80F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35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14922B-7BCF-4F78-A3BC-41B4F3C3441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1725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4566A4-689B-40E8-ABAC-70BF2DB2FF5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4620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0126ED-4A2A-497B-9CFE-A4D60B0ADCB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48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8D0F30-DCB9-4F60-BD70-D95EE6A7DCD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8251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388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:Επικύρωση / Επαλήθευση αναλυτικών μεθόδων </a:t>
            </a:r>
            <a:endParaRPr lang="en-GB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4872DB-8CC2-4969-B63D-F1151FFA6F47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80185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altLang="el-GR" smtClean="0"/>
              <a:t>:Επικύρωση / Επαλήθευση αναλυτικών μεθόδων </a:t>
            </a:r>
            <a:endParaRPr lang="en-GB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202949-D2BF-4CF9-B036-3C842D9149AE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99303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D174B3-59D7-4738-9F0C-E90DF02D66C8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38492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5525" y="6442075"/>
            <a:ext cx="431800" cy="26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94B0D26-9F49-49EF-9280-58C9CEB0EF10}" type="slidenum">
              <a:rPr lang="el-GR" smtClean="0">
                <a:solidFill>
                  <a:srgbClr val="5075BC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750" y="6442075"/>
            <a:ext cx="7993063" cy="268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+mn-cs"/>
              </a:rPr>
              <a:t>Βελτιστοποίηση αναλυτικών μεθόδων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254750"/>
            <a:ext cx="431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88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24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23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5525" y="6442075"/>
            <a:ext cx="431800" cy="26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D1E21D1-F6DF-41D8-9725-64CE6B24F0A9}" type="slidenum">
              <a:rPr lang="el-GR" smtClean="0">
                <a:solidFill>
                  <a:srgbClr val="5075BC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750" y="6442075"/>
            <a:ext cx="7993063" cy="268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  <a:latin typeface="+mn-lt"/>
              </a:rPr>
              <a:t>Τίτλος Ενότητας</a:t>
            </a:r>
            <a:endParaRPr lang="en-US" sz="1000" dirty="0">
              <a:solidFill>
                <a:srgbClr val="5075BC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254750"/>
            <a:ext cx="431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7" r:id="rId3"/>
    <p:sldLayoutId id="2147483663" r:id="rId4"/>
    <p:sldLayoutId id="2147483662" r:id="rId5"/>
    <p:sldLayoutId id="2147483658" r:id="rId6"/>
    <p:sldLayoutId id="2147483657" r:id="rId7"/>
    <p:sldLayoutId id="2147483661" r:id="rId8"/>
    <p:sldLayoutId id="2147483656" r:id="rId9"/>
    <p:sldLayoutId id="2147483664" r:id="rId10"/>
    <p:sldLayoutId id="2147483665" r:id="rId11"/>
    <p:sldLayoutId id="214748366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CHEM21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CHEM10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../Local%20Settings/Temp/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4813"/>
            <a:ext cx="4148137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Τίτλος 1"/>
          <p:cNvSpPr>
            <a:spLocks noGrp="1"/>
          </p:cNvSpPr>
          <p:nvPr>
            <p:ph type="ctrTitle"/>
          </p:nvPr>
        </p:nvSpPr>
        <p:spPr>
          <a:xfrm>
            <a:off x="685800" y="2006600"/>
            <a:ext cx="7772400" cy="1470025"/>
          </a:xfrm>
        </p:spPr>
        <p:txBody>
          <a:bodyPr/>
          <a:lstStyle/>
          <a:p>
            <a:r>
              <a:rPr lang="el-GR" dirty="0" err="1" smtClean="0">
                <a:solidFill>
                  <a:srgbClr val="5075BC"/>
                </a:solidFill>
              </a:rPr>
              <a:t>Χημειομετρία</a:t>
            </a:r>
            <a:r>
              <a:rPr lang="el-GR" dirty="0" smtClean="0">
                <a:solidFill>
                  <a:srgbClr val="5075BC"/>
                </a:solidFill>
              </a:rPr>
              <a:t>-Στατιστική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384550"/>
            <a:ext cx="7775575" cy="2996778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</a:rPr>
              <a:t>Ενότητα </a:t>
            </a:r>
            <a:r>
              <a:rPr lang="en-US" sz="2800" smtClean="0">
                <a:solidFill>
                  <a:srgbClr val="5075BC"/>
                </a:solidFill>
              </a:rPr>
              <a:t>4</a:t>
            </a:r>
            <a:r>
              <a:rPr lang="el-GR" sz="2800" smtClean="0">
                <a:solidFill>
                  <a:srgbClr val="5075BC"/>
                </a:solidFill>
              </a:rPr>
              <a:t>:</a:t>
            </a:r>
            <a:r>
              <a:rPr lang="en-US" sz="2800" dirty="0" smtClean="0">
                <a:solidFill>
                  <a:srgbClr val="5075BC"/>
                </a:solidFill>
              </a:rPr>
              <a:t> </a:t>
            </a:r>
            <a:r>
              <a:rPr lang="el-GR" sz="2800" dirty="0" smtClean="0"/>
              <a:t>Βελτιστοποίηση αναλυτικών μεθόδων</a:t>
            </a:r>
            <a:endParaRPr lang="el-GR" dirty="0" smtClean="0"/>
          </a:p>
          <a:p>
            <a:r>
              <a:rPr lang="el-GR" dirty="0" smtClean="0"/>
              <a:t> </a:t>
            </a:r>
            <a:endParaRPr lang="el-GR" sz="2800" dirty="0" smtClean="0"/>
          </a:p>
          <a:p>
            <a:r>
              <a:rPr lang="el-GR" sz="2400" dirty="0" err="1" smtClean="0"/>
              <a:t>Κουππάρης</a:t>
            </a:r>
            <a:r>
              <a:rPr lang="el-GR" sz="2400" dirty="0" smtClean="0"/>
              <a:t> Μιχαήλ </a:t>
            </a:r>
          </a:p>
          <a:p>
            <a:r>
              <a:rPr lang="el-GR" sz="2400" dirty="0" smtClean="0"/>
              <a:t>Τμήμα Χημείας</a:t>
            </a:r>
          </a:p>
          <a:p>
            <a:r>
              <a:rPr lang="el-GR" sz="2400" dirty="0" smtClean="0"/>
              <a:t>Εργαστήριο Αναλυτικής Χημείας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200" dirty="0" smtClean="0"/>
              <a:t>ΠΑΡΑΔΕΙΓΜΑ </a:t>
            </a:r>
            <a:r>
              <a:rPr lang="el-GR" altLang="el-GR" sz="3200" dirty="0"/>
              <a:t>ΑΠΛΟΥ ΑΝΑΛΥΤΙΚΟΥ ΣΥΣΤΗΜΑΤΟΣ ΠΡΟΣ ΒΕΛΤΙΣΤΟΠΟΙΗΣΗ</a:t>
            </a:r>
            <a:endParaRPr lang="en-GB" altLang="el-GR" sz="320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Κάθε σημείο (</a:t>
            </a:r>
            <a:r>
              <a:rPr lang="en-US" altLang="el-GR" dirty="0"/>
              <a:t>pH</a:t>
            </a:r>
            <a:r>
              <a:rPr lang="el-GR" altLang="el-GR" dirty="0"/>
              <a:t>, θ) του επιπέδου αντιστοιχεί σε μία τιμή Α.</a:t>
            </a:r>
          </a:p>
          <a:p>
            <a:r>
              <a:rPr lang="el-GR" altLang="el-GR" dirty="0"/>
              <a:t>Ορίζεται </a:t>
            </a:r>
            <a:r>
              <a:rPr lang="el-GR" altLang="el-GR" b="1" dirty="0"/>
              <a:t>επιφάνεια απόκρισης </a:t>
            </a:r>
            <a:r>
              <a:rPr lang="el-GR" altLang="el-GR" dirty="0"/>
              <a:t>(</a:t>
            </a:r>
            <a:r>
              <a:rPr lang="en-US" altLang="el-GR" dirty="0"/>
              <a:t>response surface</a:t>
            </a:r>
            <a:r>
              <a:rPr lang="el-GR" altLang="el-GR" dirty="0"/>
              <a:t>) με μορφή λόφου που η κορυφή του με ύψος </a:t>
            </a:r>
            <a:r>
              <a:rPr lang="en-US" altLang="el-GR" dirty="0"/>
              <a:t>Amax</a:t>
            </a:r>
            <a:r>
              <a:rPr lang="el-GR" altLang="el-GR" dirty="0"/>
              <a:t>, αντιστοιχεί στο βέλτιστο σημείο (</a:t>
            </a:r>
            <a:r>
              <a:rPr lang="en-US" altLang="el-GR" dirty="0" err="1"/>
              <a:t>pH</a:t>
            </a:r>
            <a:r>
              <a:rPr lang="en-US" altLang="el-GR" baseline="-25000" dirty="0" err="1"/>
              <a:t>opt</a:t>
            </a:r>
            <a:r>
              <a:rPr lang="el-GR" altLang="el-GR" dirty="0"/>
              <a:t>, θ</a:t>
            </a:r>
            <a:r>
              <a:rPr lang="en-US" altLang="el-GR" baseline="-25000" dirty="0"/>
              <a:t>opt</a:t>
            </a:r>
            <a:r>
              <a:rPr lang="el-GR" altLang="el-GR" dirty="0"/>
              <a:t>).</a:t>
            </a: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21767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ΕΠΙΦΑΝΕΙΑ </a:t>
            </a:r>
            <a:r>
              <a:rPr lang="el-GR" altLang="el-GR" sz="3600" dirty="0"/>
              <a:t>ΑΠΟΚΡΙΣΗΣ</a:t>
            </a:r>
            <a:endParaRPr lang="en-GB" altLang="el-GR" sz="3600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l-GR" altLang="el-GR"/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2051050" y="1700213"/>
            <a:ext cx="5111750" cy="4454043"/>
            <a:chOff x="5277" y="2010"/>
            <a:chExt cx="4827" cy="4433"/>
          </a:xfrm>
        </p:grpSpPr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" y="2271"/>
              <a:ext cx="4509" cy="1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6437" y="2010"/>
              <a:ext cx="1072" cy="23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just">
                <a:lnSpc>
                  <a:spcPct val="101000"/>
                </a:lnSpc>
              </a:pPr>
              <a:r>
                <a:rPr lang="el-GR" altLang="el-GR" sz="900" dirty="0" err="1"/>
                <a:t>Απορρόφησ</a:t>
              </a:r>
              <a:r>
                <a:rPr lang="el-GR" altLang="el-GR" sz="1000" dirty="0" err="1"/>
                <a:t>ηη</a:t>
              </a:r>
              <a:endParaRPr lang="en-GB" altLang="el-GR" dirty="0"/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5277" y="4465"/>
              <a:ext cx="4827" cy="197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el-GR" altLang="el-GR" sz="2000" dirty="0">
                  <a:latin typeface="+mn-lt"/>
                </a:rPr>
                <a:t>Επιφάνεια απόκρισης συστήματος εξαρτώμενο από δύο παραμέτρους.</a:t>
              </a:r>
            </a:p>
            <a:p>
              <a:pPr>
                <a:lnSpc>
                  <a:spcPct val="90000"/>
                </a:lnSpc>
              </a:pPr>
              <a:r>
                <a:rPr lang="el-GR" altLang="el-GR" sz="2000" dirty="0">
                  <a:latin typeface="+mn-lt"/>
                </a:rPr>
                <a:t>Για συστήματα με περισσότερες από </a:t>
              </a:r>
              <a:r>
                <a:rPr lang="el-GR" altLang="el-GR" sz="2000" dirty="0" smtClean="0">
                  <a:latin typeface="+mn-lt"/>
                </a:rPr>
                <a:t>δύο παραμέτρους </a:t>
              </a:r>
              <a:r>
                <a:rPr lang="el-GR" altLang="el-GR" sz="2000" dirty="0">
                  <a:latin typeface="+mn-lt"/>
                </a:rPr>
                <a:t>γίνεται </a:t>
              </a:r>
              <a:r>
                <a:rPr lang="el-GR" altLang="el-GR" sz="2000" b="1" dirty="0" err="1" smtClean="0">
                  <a:latin typeface="+mn-lt"/>
                </a:rPr>
                <a:t>υπερεπιφάνεια</a:t>
              </a:r>
              <a:r>
                <a:rPr lang="el-GR" altLang="el-GR" sz="2000" b="1" dirty="0" smtClean="0">
                  <a:latin typeface="+mn-lt"/>
                </a:rPr>
                <a:t> </a:t>
              </a:r>
              <a:r>
                <a:rPr lang="el-GR" altLang="el-GR" sz="2000" dirty="0" smtClean="0">
                  <a:latin typeface="+mn-lt"/>
                </a:rPr>
                <a:t>(</a:t>
              </a:r>
              <a:r>
                <a:rPr lang="en-US" altLang="el-GR" sz="2000" dirty="0" smtClean="0">
                  <a:latin typeface="+mn-lt"/>
                </a:rPr>
                <a:t>hypersurface</a:t>
              </a:r>
              <a:r>
                <a:rPr lang="el-GR" altLang="el-GR" sz="2000" dirty="0" smtClean="0">
                  <a:latin typeface="+mn-lt"/>
                </a:rPr>
                <a:t>) του </a:t>
              </a:r>
              <a:r>
                <a:rPr lang="el-GR" altLang="el-GR" sz="2000" b="1" dirty="0" err="1" smtClean="0">
                  <a:latin typeface="+mn-lt"/>
                </a:rPr>
                <a:t>υπερχώρου</a:t>
              </a:r>
              <a:r>
                <a:rPr lang="el-GR" altLang="el-GR" sz="2000" b="1" dirty="0" smtClean="0">
                  <a:latin typeface="+mn-lt"/>
                </a:rPr>
                <a:t> </a:t>
              </a:r>
              <a:r>
                <a:rPr lang="el-GR" altLang="el-GR" sz="2000" dirty="0" smtClean="0">
                  <a:latin typeface="+mn-lt"/>
                </a:rPr>
                <a:t>(</a:t>
              </a:r>
              <a:r>
                <a:rPr lang="en-US" altLang="el-GR" sz="2000" dirty="0">
                  <a:latin typeface="+mn-lt"/>
                </a:rPr>
                <a:t>hyperspace</a:t>
              </a:r>
              <a:r>
                <a:rPr lang="el-GR" altLang="el-GR" sz="2000" dirty="0">
                  <a:latin typeface="+mn-lt"/>
                </a:rPr>
                <a:t>), του οποίου η γραφική παρουσίαση είναι αδύνατη.</a:t>
              </a:r>
              <a:endParaRPr lang="en-GB" altLang="el-GR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14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altLang="el-GR" sz="3600" dirty="0" smtClean="0"/>
              <a:t>ΤΕΧΝΙΚΕΣ </a:t>
            </a:r>
            <a:r>
              <a:rPr lang="el-GR" altLang="el-GR" sz="3600" dirty="0"/>
              <a:t>ΒΕΛΤΙΣΤΟΠΟΙΗΣΗΣ –ΣΤΟΧΟΣ - ΙΔΙΟΤΗΤΕΣ</a:t>
            </a:r>
            <a:endParaRPr lang="en-GB" altLang="el-GR" sz="36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Τεχνικές βελτιστοποίησης δείχνουν τον τρόπο αναρρίχησης στο λόφο από το συντομότερο δυνατό "δρόμο".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Ο τρόπος "αναρρίχησης" πρέπει να είναι: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Αποτελεσματικός (μικρότερος  αριθμός δοκιμών)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Αξιόπιστος (εντοπισμός </a:t>
            </a:r>
            <a:r>
              <a:rPr lang="el-GR" altLang="el-GR" b="1" dirty="0"/>
              <a:t>παγκόσμιου </a:t>
            </a:r>
            <a:r>
              <a:rPr lang="el-GR" altLang="el-GR" dirty="0"/>
              <a:t>(</a:t>
            </a:r>
            <a:r>
              <a:rPr lang="en-US" altLang="el-GR" dirty="0"/>
              <a:t>global</a:t>
            </a:r>
            <a:r>
              <a:rPr lang="el-GR" altLang="el-GR" dirty="0"/>
              <a:t>) </a:t>
            </a:r>
            <a:r>
              <a:rPr lang="el-GR" altLang="el-GR" b="1" dirty="0"/>
              <a:t>μέγιστου </a:t>
            </a:r>
            <a:r>
              <a:rPr lang="el-GR" altLang="el-GR" dirty="0"/>
              <a:t>(ή </a:t>
            </a:r>
            <a:r>
              <a:rPr lang="el-GR" altLang="el-GR" b="1" dirty="0"/>
              <a:t>ελάχιστου) </a:t>
            </a:r>
            <a:r>
              <a:rPr lang="el-GR" altLang="el-GR" dirty="0"/>
              <a:t>της επιφάνειας και μη "παγίδευση" σε ένα </a:t>
            </a:r>
            <a:r>
              <a:rPr lang="el-GR" altLang="el-GR" b="1" dirty="0"/>
              <a:t>τοπικό </a:t>
            </a:r>
            <a:r>
              <a:rPr lang="el-GR" altLang="el-GR" dirty="0"/>
              <a:t>(</a:t>
            </a:r>
            <a:r>
              <a:rPr lang="en-US" altLang="el-GR" dirty="0"/>
              <a:t>local</a:t>
            </a:r>
            <a:r>
              <a:rPr lang="el-GR" altLang="el-GR" dirty="0"/>
              <a:t>) </a:t>
            </a:r>
            <a:r>
              <a:rPr lang="el-GR" altLang="el-GR" b="1" dirty="0"/>
              <a:t>μέγιστο </a:t>
            </a:r>
            <a:r>
              <a:rPr lang="el-GR" altLang="el-GR" dirty="0"/>
              <a:t>(ή </a:t>
            </a:r>
            <a:r>
              <a:rPr lang="el-GR" altLang="el-GR" b="1" dirty="0"/>
              <a:t>ελάχιστο), </a:t>
            </a:r>
            <a:r>
              <a:rPr lang="el-GR" altLang="el-GR" dirty="0"/>
              <a:t>εάν υπάρχει. </a:t>
            </a: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40497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ΤΕΧΝΙΚΕΣ ΒΕΛΤΙΣΤΟΠΟΙΗΣΗΣ </a:t>
            </a:r>
            <a:r>
              <a:rPr lang="el-GR" altLang="el-GR" sz="3600" dirty="0"/>
              <a:t>–ΚΑΤΗΓΟΡΙΕΣ</a:t>
            </a:r>
            <a:endParaRPr lang="en-GB" altLang="el-GR" sz="36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l-GR" altLang="el-GR" dirty="0"/>
              <a:t>Αναζήτηση βέλτιστου σημείου </a:t>
            </a:r>
            <a:r>
              <a:rPr lang="el-GR" altLang="el-GR" dirty="0" err="1"/>
              <a:t>σχηματομορφής</a:t>
            </a:r>
            <a:r>
              <a:rPr lang="el-GR" altLang="el-GR" dirty="0"/>
              <a:t> (</a:t>
            </a:r>
            <a:r>
              <a:rPr lang="en-US" altLang="el-GR" dirty="0"/>
              <a:t>pattern search)</a:t>
            </a:r>
          </a:p>
          <a:p>
            <a:pPr marL="609600" indent="-609600">
              <a:buFontTx/>
              <a:buAutoNum type="arabicPeriod"/>
            </a:pPr>
            <a:r>
              <a:rPr lang="el-GR" altLang="el-GR" dirty="0"/>
              <a:t>Διαδοχική μεταβολή ενός παράγοντα (</a:t>
            </a:r>
            <a:r>
              <a:rPr lang="en-US" altLang="el-GR" dirty="0"/>
              <a:t>single-factor-at –a-time sequential  (</a:t>
            </a:r>
            <a:r>
              <a:rPr lang="en-US" altLang="el-GR" dirty="0" err="1"/>
              <a:t>univariant</a:t>
            </a:r>
            <a:r>
              <a:rPr lang="en-US" altLang="el-GR" dirty="0"/>
              <a:t>) optimization)</a:t>
            </a:r>
            <a:r>
              <a:rPr lang="el-GR" altLang="el-GR" dirty="0"/>
              <a:t> – Αλλαγή και Ελπίδα</a:t>
            </a:r>
            <a:endParaRPr lang="en-US" altLang="el-GR" dirty="0"/>
          </a:p>
          <a:p>
            <a:pPr marL="609600" indent="-609600">
              <a:buFontTx/>
              <a:buAutoNum type="arabicPeriod"/>
            </a:pPr>
            <a:r>
              <a:rPr lang="el-GR" altLang="el-GR" dirty="0"/>
              <a:t>Διαδοχική </a:t>
            </a:r>
            <a:r>
              <a:rPr lang="el-GR" altLang="el-GR" dirty="0" err="1"/>
              <a:t>πολυπαραμετρική</a:t>
            </a:r>
            <a:r>
              <a:rPr lang="el-GR" altLang="el-GR" dirty="0"/>
              <a:t> μέθοδος </a:t>
            </a:r>
            <a:r>
              <a:rPr lang="en-US" altLang="el-GR" dirty="0"/>
              <a:t>Simplex</a:t>
            </a: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368337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ΑΝΑΖΗΤΗΣΗ </a:t>
            </a:r>
            <a:r>
              <a:rPr lang="el-GR" altLang="el-GR" sz="3600" dirty="0"/>
              <a:t>ΒΕΛΤΙΣΤΟΥ ΣΗΜΕΙΟΥ ΣΧΗΜΑΤΟΜΟΡΦΗΣ (</a:t>
            </a:r>
            <a:r>
              <a:rPr lang="en-US" altLang="el-GR" sz="3600" dirty="0"/>
              <a:t>PATTERN SEARCH)</a:t>
            </a:r>
            <a:endParaRPr lang="en-GB" altLang="el-GR" sz="36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609600" indent="-609600"/>
            <a:r>
              <a:rPr lang="el-GR" altLang="el-GR" dirty="0"/>
              <a:t>Εάν </a:t>
            </a:r>
            <a:r>
              <a:rPr lang="en-US" altLang="el-GR" dirty="0"/>
              <a:t>k </a:t>
            </a:r>
            <a:r>
              <a:rPr lang="el-GR" altLang="el-GR" dirty="0"/>
              <a:t>= 8 ακόμα και για δύο παραμέτρους απαιτούνται 64 πειράματα, αριθμός υπερβολικά μεγάλος</a:t>
            </a:r>
            <a:r>
              <a:rPr lang="en-US" altLang="el-GR" dirty="0"/>
              <a:t> (</a:t>
            </a:r>
            <a:r>
              <a:rPr lang="el-GR" altLang="el-GR" dirty="0"/>
              <a:t>κυριότερο μειονέκτημα της μεθόδου</a:t>
            </a:r>
            <a:r>
              <a:rPr lang="en-US" altLang="el-GR" dirty="0"/>
              <a:t>)</a:t>
            </a:r>
          </a:p>
          <a:p>
            <a:pPr marL="609600" indent="-609600"/>
            <a:r>
              <a:rPr lang="el-GR" altLang="el-GR" dirty="0"/>
              <a:t>Σε συστήματα με </a:t>
            </a:r>
            <a:r>
              <a:rPr lang="en-US" altLang="el-GR" dirty="0"/>
              <a:t>n</a:t>
            </a:r>
            <a:r>
              <a:rPr lang="el-GR" altLang="el-GR" dirty="0"/>
              <a:t>&gt;2 παρουσιάζονται συχνά απότομες μεταβολές στην απόκριση και είναι πιθανό να μην εντοπισθεί το βέλτιστο σημείο. 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45930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ΤΥΠΙΚΗ </a:t>
            </a:r>
            <a:r>
              <a:rPr lang="el-GR" altLang="el-GR" sz="3600" dirty="0"/>
              <a:t>ΜΟΡΦΗ ΧΑΡΤΟΓΡΑΦΗΣΗΣ ΣΧΗΜΑΤΟΜΟΡΦΗΣ (</a:t>
            </a:r>
            <a:r>
              <a:rPr lang="en-US" altLang="el-GR" sz="3600" dirty="0"/>
              <a:t>PATTERN SEARCH)</a:t>
            </a:r>
            <a:endParaRPr lang="en-GB" altLang="el-GR" sz="3600" dirty="0"/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1692275" y="1700213"/>
            <a:ext cx="5257800" cy="4393129"/>
            <a:chOff x="5301" y="6997"/>
            <a:chExt cx="4726" cy="6374"/>
          </a:xfrm>
        </p:grpSpPr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" y="6997"/>
              <a:ext cx="4233" cy="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5301" y="11211"/>
              <a:ext cx="4726" cy="216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el-GR" altLang="el-GR" sz="2000" dirty="0" smtClean="0">
                  <a:latin typeface="+mn-lt"/>
                </a:rPr>
                <a:t>Εντοπισμός </a:t>
              </a:r>
              <a:r>
                <a:rPr lang="el-GR" altLang="el-GR" sz="2000" dirty="0">
                  <a:latin typeface="+mn-lt"/>
                </a:rPr>
                <a:t>βέλτιστων τιμών παραμέτρων </a:t>
              </a:r>
              <a:r>
                <a:rPr lang="en-US" altLang="el-GR" sz="2000" dirty="0">
                  <a:latin typeface="+mn-lt"/>
                </a:rPr>
                <a:t>pH</a:t>
              </a:r>
              <a:r>
                <a:rPr lang="el-GR" altLang="el-GR" sz="2000" dirty="0">
                  <a:latin typeface="+mn-lt"/>
                </a:rPr>
                <a:t> και θ για μεγιστοποίηση απορρόφησης.</a:t>
              </a:r>
            </a:p>
            <a:p>
              <a:pPr>
                <a:lnSpc>
                  <a:spcPct val="90000"/>
                </a:lnSpc>
              </a:pPr>
              <a:r>
                <a:rPr lang="en-US" altLang="el-GR" sz="2000" dirty="0">
                  <a:latin typeface="+mn-lt"/>
                </a:rPr>
                <a:t>k</a:t>
              </a:r>
              <a:r>
                <a:rPr lang="el-GR" altLang="el-GR" sz="2000" dirty="0">
                  <a:latin typeface="+mn-lt"/>
                </a:rPr>
                <a:t> = 8 και πραγματοποιούνται </a:t>
              </a:r>
              <a:r>
                <a:rPr lang="en-US" altLang="el-GR" sz="2000" dirty="0">
                  <a:latin typeface="+mn-lt"/>
                </a:rPr>
                <a:t>k</a:t>
              </a:r>
              <a:r>
                <a:rPr lang="el-GR" altLang="el-GR" sz="2000" baseline="30000" dirty="0">
                  <a:latin typeface="+mn-lt"/>
                </a:rPr>
                <a:t>2</a:t>
              </a:r>
              <a:r>
                <a:rPr lang="el-GR" altLang="el-GR" sz="2000" dirty="0">
                  <a:latin typeface="+mn-lt"/>
                </a:rPr>
                <a:t> = 64 πειράματα. Το σημείο μέγιστης απορρόφησης εμφανίζεται για </a:t>
              </a:r>
              <a:r>
                <a:rPr lang="en-US" altLang="el-GR" sz="2000" dirty="0">
                  <a:latin typeface="+mn-lt"/>
                </a:rPr>
                <a:t>pH </a:t>
              </a:r>
              <a:r>
                <a:rPr lang="el-GR" altLang="el-GR" sz="2000" dirty="0">
                  <a:latin typeface="+mn-lt"/>
                </a:rPr>
                <a:t>= 7,9 και θ = </a:t>
              </a:r>
              <a:r>
                <a:rPr lang="en-US" altLang="el-GR" sz="2000" dirty="0">
                  <a:latin typeface="+mn-lt"/>
                </a:rPr>
                <a:t>60°C.</a:t>
              </a:r>
              <a:endParaRPr lang="en-GB" altLang="el-GR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906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800" dirty="0"/>
              <a:t> ΕΠΙΛΟΓΗ – ΜΕΙΩΣΗ ΠΑΡΑΜΕΤΡΩΝ ΣΤΗ ΑΝΑΖΗΤΗΣΗ ΒΕΛΤΙΣΤΟΥ ΣΗΜΕΙΟΥ ΣΧΗΜΑΤΟΜΟΡΦΗΣ</a:t>
            </a:r>
            <a:endParaRPr lang="en-GB" altLang="el-GR" sz="28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Η αρχική επιλογή των κρίσιμων παραμέτρων και η μείωση του αριθμού τους σε δύο (</a:t>
            </a:r>
            <a:r>
              <a:rPr lang="en-US" altLang="el-GR" dirty="0"/>
              <a:t>n </a:t>
            </a:r>
            <a:r>
              <a:rPr lang="el-GR" altLang="el-GR" dirty="0"/>
              <a:t>= 2) αποτελεί τη βάση του </a:t>
            </a:r>
            <a:r>
              <a:rPr lang="el-GR" altLang="el-GR" b="1" dirty="0"/>
              <a:t>παραγοντικού σχεδιασμού </a:t>
            </a:r>
            <a:r>
              <a:rPr lang="el-GR" altLang="el-GR" dirty="0"/>
              <a:t>(</a:t>
            </a:r>
            <a:r>
              <a:rPr lang="en-US" altLang="el-GR" dirty="0"/>
              <a:t>factorial design</a:t>
            </a:r>
            <a:r>
              <a:rPr lang="el-GR" altLang="el-GR" dirty="0"/>
              <a:t>).</a:t>
            </a:r>
          </a:p>
          <a:p>
            <a:r>
              <a:rPr lang="el-GR" altLang="el-GR" dirty="0"/>
              <a:t>Ο αριθμός των απαιτούμενων πειραμάτων είναι </a:t>
            </a:r>
            <a:r>
              <a:rPr lang="el-GR" altLang="el-GR" dirty="0" smtClean="0"/>
              <a:t>2</a:t>
            </a:r>
            <a:r>
              <a:rPr lang="en-US" altLang="el-GR" baseline="30000" dirty="0" smtClean="0"/>
              <a:t>n</a:t>
            </a:r>
            <a:r>
              <a:rPr lang="el-GR" alt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6025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800" dirty="0" smtClean="0"/>
              <a:t>ΕΠΙΛΟΓΗ </a:t>
            </a:r>
            <a:r>
              <a:rPr lang="el-GR" altLang="el-GR" sz="2800" dirty="0"/>
              <a:t>– ΜΕΙΩΣΗ ΠΑΡΑΜΕΤΡΩΝ ΣΤΗ ΑΝΑΖΗΤΗΣΗ ΒΕΛΤΙΣΤΟΥ ΣΗΜΕΙΟΥ ΣΧΗΜΑΤΟΜΟΡΦΗΣ</a:t>
            </a:r>
            <a:endParaRPr lang="en-GB" altLang="el-GR" sz="28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l-GR" altLang="el-GR" dirty="0"/>
              <a:t>Ο παραγοντικός σχεδιασμός και ο σχετικός με αυτόν κλασματικός παραγοντικός σχεδιασμός (</a:t>
            </a:r>
            <a:r>
              <a:rPr lang="en-US" altLang="el-GR" dirty="0"/>
              <a:t>fractional factorial design</a:t>
            </a:r>
            <a:r>
              <a:rPr lang="el-GR" altLang="el-GR" dirty="0"/>
              <a:t>) που απαιτεί (1/2)</a:t>
            </a:r>
            <a:r>
              <a:rPr lang="en-US" altLang="el-GR" dirty="0"/>
              <a:t>x</a:t>
            </a:r>
            <a:r>
              <a:rPr lang="el-GR" altLang="el-GR" dirty="0" smtClean="0"/>
              <a:t>2</a:t>
            </a:r>
            <a:r>
              <a:rPr lang="en-US" altLang="el-GR" baseline="30000" dirty="0" smtClean="0"/>
              <a:t>n</a:t>
            </a:r>
            <a:r>
              <a:rPr lang="en-US" altLang="el-GR" dirty="0" smtClean="0"/>
              <a:t> </a:t>
            </a:r>
            <a:r>
              <a:rPr lang="el-GR" altLang="el-GR" dirty="0"/>
              <a:t>πειράματα, αναφέρονται σε ένα λογικό αριθμό πειραμάτων και προϋποθέτουν κάποια γνώση του τρόπου επίδρασης των παραμέτρων στο εξεταζόμενο σύστημα</a:t>
            </a:r>
            <a:r>
              <a:rPr lang="en-GB" alt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31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600" dirty="0" smtClean="0"/>
              <a:t>ΔΙΑΔΟΧΙΚΗ </a:t>
            </a:r>
            <a:r>
              <a:rPr lang="el-GR" altLang="el-GR" sz="2600" dirty="0"/>
              <a:t>ΜΕΤΑΒΟΛΗ ΕΝΟΣ ΠΑΡΑΓΟΝΤΑ</a:t>
            </a:r>
            <a:br>
              <a:rPr lang="el-GR" altLang="el-GR" sz="2600" dirty="0"/>
            </a:br>
            <a:r>
              <a:rPr lang="el-GR" altLang="el-GR" sz="2600" dirty="0"/>
              <a:t> (</a:t>
            </a:r>
            <a:r>
              <a:rPr lang="en-US" altLang="el-GR" sz="2600" dirty="0" smtClean="0"/>
              <a:t>SINGLE-FACTOR-AT-A-TIME SEQUENTIAL OPTIMIZATION</a:t>
            </a:r>
            <a:r>
              <a:rPr lang="en-US" altLang="el-GR" sz="2600" dirty="0"/>
              <a:t>)</a:t>
            </a:r>
            <a:r>
              <a:rPr lang="el-GR" altLang="el-GR" sz="2600" dirty="0"/>
              <a:t> (1</a:t>
            </a:r>
            <a:r>
              <a:rPr lang="el-GR" altLang="el-GR" sz="2600" dirty="0" smtClean="0"/>
              <a:t>)</a:t>
            </a:r>
            <a:endParaRPr lang="en-GB" altLang="el-GR" sz="2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Όλες οι </a:t>
            </a:r>
            <a:r>
              <a:rPr lang="en-US" altLang="el-GR" b="1" dirty="0"/>
              <a:t>n </a:t>
            </a:r>
            <a:r>
              <a:rPr lang="el-GR" altLang="el-GR" dirty="0"/>
              <a:t>παράμετροι εκτός από μία διατηρούνται σταθερές και από </a:t>
            </a:r>
            <a:r>
              <a:rPr lang="en-US" altLang="el-GR" dirty="0"/>
              <a:t>k </a:t>
            </a:r>
            <a:r>
              <a:rPr lang="el-GR" altLang="el-GR" dirty="0"/>
              <a:t>πειράματα προσδιορίζεται η βέλτιστη τιμή της.</a:t>
            </a:r>
          </a:p>
          <a:p>
            <a:r>
              <a:rPr lang="el-GR" altLang="el-GR" dirty="0"/>
              <a:t>Στη συνέχεια μεταβάλλεται η επόμενη παράμετρος κατά αντίστοιχο τρόπο χρησιμοποιώντας τη βέλτιστη τιμή των προηγούμενων.</a:t>
            </a:r>
          </a:p>
        </p:txBody>
      </p:sp>
    </p:spTree>
    <p:extLst>
      <p:ext uri="{BB962C8B-B14F-4D97-AF65-F5344CB8AC3E}">
        <p14:creationId xmlns:p14="http://schemas.microsoft.com/office/powerpoint/2010/main" val="1032233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600" dirty="0" smtClean="0"/>
              <a:t>ΔΙΑΔΟΧΙΚΗ </a:t>
            </a:r>
            <a:r>
              <a:rPr lang="el-GR" altLang="el-GR" sz="2600" dirty="0"/>
              <a:t>ΜΕΤΑΒΟΛΗ ΕΝΟΣ ΠΑΡΑΓΟΝΤΑ</a:t>
            </a:r>
            <a:br>
              <a:rPr lang="el-GR" altLang="el-GR" sz="2600" dirty="0"/>
            </a:br>
            <a:r>
              <a:rPr lang="el-GR" altLang="el-GR" sz="2600" dirty="0"/>
              <a:t> (</a:t>
            </a:r>
            <a:r>
              <a:rPr lang="en-US" altLang="el-GR" sz="2600" dirty="0" smtClean="0"/>
              <a:t>SINGLE-FACTOR-AT-A-TIME SEQUENTIAL OPTIMIZATION</a:t>
            </a:r>
            <a:r>
              <a:rPr lang="en-US" altLang="el-GR" sz="2600" dirty="0"/>
              <a:t>)</a:t>
            </a:r>
            <a:r>
              <a:rPr lang="el-GR" altLang="el-GR" sz="2600" dirty="0"/>
              <a:t> (</a:t>
            </a:r>
            <a:r>
              <a:rPr lang="en-GB" altLang="el-GR" sz="2600" dirty="0"/>
              <a:t>2</a:t>
            </a:r>
            <a:r>
              <a:rPr lang="el-GR" altLang="el-GR" sz="2600" dirty="0" smtClean="0"/>
              <a:t>)</a:t>
            </a:r>
            <a:endParaRPr lang="en-GB" altLang="el-GR" sz="26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Η όλη διαδικασία μπορεί να επαναληφθεί (για μεγαλύτερη αξιοπιστία) </a:t>
            </a:r>
            <a:r>
              <a:rPr lang="en-US" altLang="el-GR" b="1" dirty="0"/>
              <a:t>r </a:t>
            </a:r>
            <a:r>
              <a:rPr lang="el-GR" altLang="el-GR" dirty="0"/>
              <a:t>φορές (απαιτούμενος αριθμός πειραμάτων είναι και πάλι μεγάλος (</a:t>
            </a:r>
            <a:r>
              <a:rPr lang="en-US" altLang="el-GR" dirty="0"/>
              <a:t>r x n x k</a:t>
            </a:r>
            <a:r>
              <a:rPr lang="el-GR" altLang="el-GR" dirty="0"/>
              <a:t>)).</a:t>
            </a:r>
          </a:p>
          <a:p>
            <a:pPr>
              <a:lnSpc>
                <a:spcPct val="90000"/>
              </a:lnSpc>
            </a:pPr>
            <a:r>
              <a:rPr lang="el-GR" altLang="el-GR" u="sng" dirty="0"/>
              <a:t>Μειονέκτημα</a:t>
            </a:r>
            <a:r>
              <a:rPr lang="el-GR" altLang="el-GR" dirty="0"/>
              <a:t>: δεν λαμβάνονται υπόψη οι τυχόν αλληλεπιδράσεις μεταξύ των παραμέτρων (η βελτιστοποίηση μιας παραμέτρου αλλάζει τη βέλτιστη τιμή μιας άλλης παραμέτρου).</a:t>
            </a:r>
          </a:p>
        </p:txBody>
      </p:sp>
    </p:spTree>
    <p:extLst>
      <p:ext uri="{BB962C8B-B14F-4D97-AF65-F5344CB8AC3E}">
        <p14:creationId xmlns:p14="http://schemas.microsoft.com/office/powerpoint/2010/main" val="243908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/>
              <a:t>ΒΕΛΤΙΣΤΟΠΟΙΗΣΗ ΑΝΑΛΥΤΙΚΩΝ  ΜΕΘΟΔΩΝ</a:t>
            </a:r>
            <a:r>
              <a:rPr lang="en-GB" altLang="el-GR" sz="3600" dirty="0"/>
              <a:t> (1)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Κατά την ανάπτυξη μιας νέας αναλυτικής μεθόδου ή την προσαρμογή μιας ήδη υπάρχουσας σε άλλους τύπους δειγμάτων, απαιτείται βελτιστοποίηση (</a:t>
            </a:r>
            <a:r>
              <a:rPr lang="en-US" altLang="el-GR" sz="2800" dirty="0"/>
              <a:t>Optimization).</a:t>
            </a:r>
          </a:p>
          <a:p>
            <a:pPr>
              <a:lnSpc>
                <a:spcPct val="90000"/>
              </a:lnSpc>
            </a:pPr>
            <a:r>
              <a:rPr lang="el-GR" altLang="el-GR" sz="2800" dirty="0" err="1">
                <a:solidFill>
                  <a:srgbClr val="FF0066"/>
                </a:solidFill>
              </a:rPr>
              <a:t>Βελτιστοποποίηση</a:t>
            </a:r>
            <a:r>
              <a:rPr lang="el-GR" altLang="el-GR" sz="2800" dirty="0"/>
              <a:t>: εύρεση των τιμών των πειραματικών παραμέτρων της μεθόδου που δίνουν τα καλύτερα αποτελέσματα για τη μέθοδο.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Μια αναλυτική μέθοδος επηρεάζεται από πολλές αριθμήσιμες παραμέτρους.</a:t>
            </a:r>
            <a:endParaRPr lang="en-GB" altLang="el-GR" sz="2800" dirty="0"/>
          </a:p>
        </p:txBody>
      </p:sp>
    </p:spTree>
    <p:extLst>
      <p:ext uri="{BB962C8B-B14F-4D97-AF65-F5344CB8AC3E}">
        <p14:creationId xmlns:p14="http://schemas.microsoft.com/office/powerpoint/2010/main" val="681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600" dirty="0" smtClean="0"/>
              <a:t>ΔΙΑΔΟΧΙΚΗ </a:t>
            </a:r>
            <a:r>
              <a:rPr lang="el-GR" altLang="el-GR" sz="2600" dirty="0"/>
              <a:t>ΜΕΤΑΒΟΛΗ ΕΝΟΣ </a:t>
            </a:r>
            <a:r>
              <a:rPr lang="el-GR" altLang="el-GR" sz="2600" dirty="0" smtClean="0"/>
              <a:t>ΠΑΡΑΓΟΝΤΑ</a:t>
            </a:r>
            <a:r>
              <a:rPr lang="en-US" altLang="el-GR" sz="2600" dirty="0" smtClean="0"/>
              <a:t/>
            </a:r>
            <a:br>
              <a:rPr lang="en-US" altLang="el-GR" sz="2600" dirty="0" smtClean="0"/>
            </a:br>
            <a:r>
              <a:rPr lang="el-GR" altLang="el-GR" sz="2600" dirty="0" smtClean="0"/>
              <a:t>(</a:t>
            </a:r>
            <a:r>
              <a:rPr lang="en-US" altLang="el-GR" sz="2600" dirty="0" smtClean="0"/>
              <a:t>SINGLE-FACTOR-AT-A-TIME SEQUENTIAL OPTIMIZATION) </a:t>
            </a:r>
            <a:r>
              <a:rPr lang="el-GR" altLang="el-GR" sz="2600" dirty="0" smtClean="0"/>
              <a:t>(</a:t>
            </a:r>
            <a:r>
              <a:rPr lang="el-GR" altLang="el-GR" sz="2600" dirty="0"/>
              <a:t>3</a:t>
            </a:r>
            <a:r>
              <a:rPr lang="el-GR" altLang="el-GR" sz="2600" dirty="0" smtClean="0"/>
              <a:t>)</a:t>
            </a:r>
            <a:endParaRPr lang="en-GB" altLang="el-GR" sz="26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Στις περιπτώσεις αυτές είναι πολύ δύσκολο να εντοπισθεί η πραγματικά βέλτιστη ομάδα τιμών των πειραματικών παραμέτρων.</a:t>
            </a: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29493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400" dirty="0"/>
              <a:t>ΠΑΡΑΔΕΙΓΜΑ ΒΕΛΤΙΣΤΟΠΟΙΗΣΗΣ ΜΕ ΤΗ ΜΕΘΟΔΟ ΤΗΣ ΔΙΑΔΟΧΙΚΗΣ ΜΕΤΑΒΟΛΗΣ ΕΝΟΣ ΠΑΡΑΓΟΝΤΑ ΧΩΡΙΣ ΑΛΛΗΛΕΠΙΔΡΑΣΗ (ΕΠΙΤΥΧΗΣ)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916832"/>
            <a:ext cx="4752528" cy="351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89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400" dirty="0" smtClean="0"/>
              <a:t>ΠΑΡΑΔΕΙΓΜΑ </a:t>
            </a:r>
            <a:r>
              <a:rPr lang="el-GR" altLang="el-GR" sz="2400" dirty="0"/>
              <a:t>ΒΕΛΤΙΣΤΟΠΟΙΗΣΗΣ ΜΕ ΤΗ ΜΕΘΟΔΟ </a:t>
            </a:r>
            <a:r>
              <a:rPr lang="el-GR" altLang="el-GR" sz="2400" dirty="0" smtClean="0"/>
              <a:t>ΤΗΣ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ΔΙΑΔΟΧΙΚΗΣ </a:t>
            </a:r>
            <a:r>
              <a:rPr lang="el-GR" altLang="el-GR" sz="2400" dirty="0"/>
              <a:t>ΜΕΤΑΒΟΛΗΣ ΕΝΟΣ ΠΑΡΑΓΟΝΤΑ </a:t>
            </a:r>
            <a:r>
              <a:rPr lang="el-GR" altLang="el-GR" sz="2400" dirty="0" smtClean="0"/>
              <a:t>ΜΕ </a:t>
            </a:r>
            <a:r>
              <a:rPr lang="el-GR" altLang="el-GR" sz="2400" dirty="0"/>
              <a:t>ΑΛΛΗΛΕΠΙΔΡΑΣΗ (ΑΝΕΠΙΤΥΧΗΣ)</a:t>
            </a:r>
          </a:p>
        </p:txBody>
      </p:sp>
      <p:pic>
        <p:nvPicPr>
          <p:cNvPr id="73742" name="Picture 14" descr="SYNEDRIO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4790384" cy="3902880"/>
          </a:xfrm>
          <a:noFill/>
          <a:ln/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148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ΜΕΘΟΔΟΣ </a:t>
            </a:r>
            <a:r>
              <a:rPr lang="en-US" altLang="el-GR" sz="3600" dirty="0"/>
              <a:t>SIMPLEX</a:t>
            </a:r>
            <a:r>
              <a:rPr lang="el-GR" altLang="el-GR" sz="3600" dirty="0"/>
              <a:t> (1</a:t>
            </a:r>
            <a:r>
              <a:rPr lang="el-GR" altLang="el-GR" sz="3600" dirty="0" smtClean="0"/>
              <a:t>)</a:t>
            </a:r>
            <a:endParaRPr lang="en-GB" altLang="el-GR" sz="36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sz="2800" dirty="0"/>
              <a:t>Επιτακτική ανάγκη χρήσης κάποιας άλλης μεθόδου που να επιτρέπει:</a:t>
            </a:r>
          </a:p>
          <a:p>
            <a:pPr lvl="1"/>
            <a:r>
              <a:rPr lang="el-GR" altLang="el-GR" sz="2400" dirty="0"/>
              <a:t>Ταυτόχρονη μεταβολή των τιμών όλων των παραμέτρων (σε αντίθεση με τη </a:t>
            </a:r>
            <a:r>
              <a:rPr lang="el-GR" altLang="el-GR" sz="2400" dirty="0" err="1"/>
              <a:t>μονοπαραμετρική</a:t>
            </a:r>
            <a:r>
              <a:rPr lang="el-GR" altLang="el-GR" sz="2400" dirty="0"/>
              <a:t> διαδοχική μέθοδο), αυξάνοντας την αποτελεσματικότητα της μεθόδου.</a:t>
            </a:r>
          </a:p>
          <a:p>
            <a:pPr lvl="1"/>
            <a:r>
              <a:rPr lang="el-GR" altLang="el-GR" sz="2400" dirty="0"/>
              <a:t>Ταχεία αναρρίχηση στο μέγιστο της επιφάνειας απόκρισης ακολουθώντας ένα απλό αλγόριθμο που να κωδικοποιείται εύκολα σε κάποια γλώσσα </a:t>
            </a:r>
            <a:r>
              <a:rPr lang="el-GR" altLang="el-GR" sz="2400" dirty="0" smtClean="0"/>
              <a:t>προγραμματισμού</a:t>
            </a:r>
            <a:r>
              <a:rPr lang="en-US" altLang="el-GR" sz="2400" dirty="0" smtClean="0"/>
              <a:t>.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3615702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/>
              <a:t>ΜΕΘΟΔΟΣ </a:t>
            </a:r>
            <a:r>
              <a:rPr lang="en-US" altLang="el-GR" sz="3600" dirty="0"/>
              <a:t>SIMPLEX</a:t>
            </a:r>
            <a:r>
              <a:rPr lang="el-GR" altLang="el-GR" sz="3600" dirty="0"/>
              <a:t> </a:t>
            </a:r>
            <a:r>
              <a:rPr lang="el-GR" altLang="el-GR" sz="3600" dirty="0" smtClean="0"/>
              <a:t>(</a:t>
            </a:r>
            <a:r>
              <a:rPr lang="en-US" altLang="el-GR" sz="3600" dirty="0" smtClean="0"/>
              <a:t>2</a:t>
            </a:r>
            <a:r>
              <a:rPr lang="el-GR" altLang="el-GR" sz="3600" dirty="0" smtClean="0"/>
              <a:t>)</a:t>
            </a:r>
            <a:endParaRPr lang="en-GB" altLang="el-GR" sz="3600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lvl="1"/>
            <a:r>
              <a:rPr lang="el-GR" altLang="el-GR" dirty="0"/>
              <a:t>Δυνατότητα αξιόπιστης και αποτελεσματικής βελτιστοποίησης παραμέτρων που αλληλεπιδρούν και</a:t>
            </a:r>
          </a:p>
          <a:p>
            <a:pPr lvl="1"/>
            <a:r>
              <a:rPr lang="el-GR" altLang="el-GR" dirty="0"/>
              <a:t>Κάποιο μηχανισμό ανάδρασης για αποφυγή εξακολουθητικά λανθασμένων "κινήσεων</a:t>
            </a:r>
            <a:r>
              <a:rPr lang="en-US" altLang="el-GR" dirty="0" smtClean="0"/>
              <a:t>”.</a:t>
            </a: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1525411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altLang="el-GR" sz="3600" dirty="0" smtClean="0"/>
              <a:t>ΜΕΘΟΔΟΣ </a:t>
            </a:r>
            <a:r>
              <a:rPr lang="en-US" altLang="el-GR" sz="3600" dirty="0"/>
              <a:t>SIMPLEX</a:t>
            </a:r>
            <a:r>
              <a:rPr lang="el-GR" altLang="el-GR" sz="3600" dirty="0"/>
              <a:t> (</a:t>
            </a:r>
            <a:r>
              <a:rPr lang="en-GB" altLang="el-GR" sz="3600" dirty="0"/>
              <a:t>3</a:t>
            </a:r>
            <a:r>
              <a:rPr lang="el-GR" altLang="el-GR" sz="3600" dirty="0" smtClean="0"/>
              <a:t>)</a:t>
            </a:r>
            <a:endParaRPr lang="en-GB" altLang="el-GR" sz="36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Η μέθοδος </a:t>
            </a:r>
            <a:r>
              <a:rPr lang="en-US" altLang="el-GR" sz="2800" dirty="0"/>
              <a:t>Simplex </a:t>
            </a:r>
            <a:r>
              <a:rPr lang="el-GR" altLang="el-GR" sz="2800" dirty="0"/>
              <a:t>εμφανίσθηκε αρχικά το 1962 (</a:t>
            </a:r>
            <a:r>
              <a:rPr lang="en-US" altLang="el-GR" sz="2800" dirty="0" err="1"/>
              <a:t>Nelder</a:t>
            </a:r>
            <a:r>
              <a:rPr lang="en-US" altLang="el-GR" sz="2800" dirty="0"/>
              <a:t> – Mead)</a:t>
            </a:r>
            <a:r>
              <a:rPr lang="el-GR" altLang="el-GR" sz="2800" dirty="0"/>
              <a:t> ως αλγόριθμος για τον εντοπισμό μεγίστων ή ελαχίστων μαθηματικών συναρτήσεων. </a:t>
            </a:r>
            <a:endParaRPr lang="en-US" altLang="el-GR" sz="2800" dirty="0"/>
          </a:p>
          <a:p>
            <a:pPr>
              <a:lnSpc>
                <a:spcPct val="90000"/>
              </a:lnSpc>
            </a:pPr>
            <a:r>
              <a:rPr lang="el-GR" altLang="el-GR" sz="2800" dirty="0"/>
              <a:t>Εφαρμόσθηκε για πρώτη φορά στην Αναλυτική Χημεία από τον </a:t>
            </a:r>
            <a:r>
              <a:rPr lang="en-US" altLang="el-GR" sz="2800" dirty="0"/>
              <a:t>Long </a:t>
            </a:r>
            <a:r>
              <a:rPr lang="el-GR" altLang="el-GR" sz="2800" dirty="0"/>
              <a:t>το 1969.</a:t>
            </a:r>
            <a:endParaRPr lang="en-US" altLang="el-GR" sz="2800" dirty="0"/>
          </a:p>
          <a:p>
            <a:pPr>
              <a:lnSpc>
                <a:spcPct val="90000"/>
              </a:lnSpc>
            </a:pPr>
            <a:r>
              <a:rPr lang="el-GR" altLang="el-GR" sz="2800" dirty="0"/>
              <a:t>Μεγάλο ενδιαφέρον των αναλυτικών χημικών για τη μέθοδο (μεγάλος αριθμός άρθρων σε επιστημονικά περιοδικά με εφαρμογές και τροποποιήσεις του αλγόριθμου της μεθόδου).</a:t>
            </a:r>
            <a:endParaRPr lang="en-GB" altLang="el-GR" sz="2800" dirty="0"/>
          </a:p>
        </p:txBody>
      </p:sp>
    </p:spTree>
    <p:extLst>
      <p:ext uri="{BB962C8B-B14F-4D97-AF65-F5344CB8AC3E}">
        <p14:creationId xmlns:p14="http://schemas.microsoft.com/office/powerpoint/2010/main" val="6218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200" dirty="0" smtClean="0"/>
              <a:t>ΜΕΘΟΔΟΣ </a:t>
            </a:r>
            <a:r>
              <a:rPr lang="en-US" altLang="el-GR" sz="3200" dirty="0"/>
              <a:t>SIMPLEX</a:t>
            </a:r>
            <a:r>
              <a:rPr lang="el-GR" altLang="el-GR" sz="3200" dirty="0"/>
              <a:t> – ΑΡΧΗ ΑΠΛΗΣ (</a:t>
            </a:r>
            <a:r>
              <a:rPr lang="en-US" altLang="el-GR" sz="3200" dirty="0"/>
              <a:t>FIXED) </a:t>
            </a:r>
            <a:r>
              <a:rPr lang="el-GR" altLang="el-GR" sz="3200" dirty="0"/>
              <a:t>ΜΕΘΟΔΟΥ (1</a:t>
            </a:r>
            <a:r>
              <a:rPr lang="el-GR" altLang="el-GR" sz="3200" dirty="0" smtClean="0"/>
              <a:t>)</a:t>
            </a:r>
            <a:endParaRPr lang="en-GB" altLang="el-GR" sz="32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altLang="el-GR" dirty="0"/>
              <a:t>Έστω χώρος </a:t>
            </a:r>
            <a:r>
              <a:rPr lang="en-US" altLang="el-GR" b="1" dirty="0"/>
              <a:t>n </a:t>
            </a:r>
            <a:r>
              <a:rPr lang="el-GR" altLang="el-GR" dirty="0"/>
              <a:t>διαστάσεων (τόσων όσες και οι υπό ρύθμιση παράμετροι που επηρεάζουν το πείραμα).</a:t>
            </a:r>
          </a:p>
          <a:p>
            <a:r>
              <a:rPr lang="en-US" altLang="el-GR" b="1" dirty="0"/>
              <a:t>Simplex </a:t>
            </a:r>
            <a:r>
              <a:rPr lang="el-GR" altLang="el-GR" dirty="0"/>
              <a:t>ονομάζεται ένα γεωμετρικό σχήμα που ορίζεται από </a:t>
            </a:r>
            <a:r>
              <a:rPr lang="en-US" altLang="el-GR" b="1" dirty="0"/>
              <a:t>n</a:t>
            </a:r>
            <a:r>
              <a:rPr lang="el-GR" altLang="el-GR" b="1" dirty="0"/>
              <a:t>+1 </a:t>
            </a:r>
            <a:r>
              <a:rPr lang="el-GR" altLang="el-GR" dirty="0"/>
              <a:t>σημεία του </a:t>
            </a:r>
            <a:r>
              <a:rPr lang="en-US" altLang="el-GR" dirty="0"/>
              <a:t>n</a:t>
            </a:r>
            <a:r>
              <a:rPr lang="el-GR" altLang="el-GR" dirty="0" smtClean="0"/>
              <a:t>-</a:t>
            </a:r>
            <a:r>
              <a:rPr lang="el-GR" altLang="el-GR" dirty="0" err="1" smtClean="0"/>
              <a:t>διάστατου</a:t>
            </a:r>
            <a:r>
              <a:rPr lang="el-GR" altLang="el-GR" dirty="0" smtClean="0"/>
              <a:t> </a:t>
            </a:r>
            <a:r>
              <a:rPr lang="el-GR" altLang="el-GR" dirty="0"/>
              <a:t>χώρου.</a:t>
            </a:r>
          </a:p>
          <a:p>
            <a:r>
              <a:rPr lang="el-GR" altLang="el-GR" dirty="0"/>
              <a:t>Κάθε σημείο ονομάζεται </a:t>
            </a:r>
            <a:r>
              <a:rPr lang="el-GR" altLang="el-GR" b="1" dirty="0"/>
              <a:t>κορυφή </a:t>
            </a:r>
            <a:r>
              <a:rPr lang="el-GR" altLang="el-GR" dirty="0"/>
              <a:t>(</a:t>
            </a:r>
            <a:r>
              <a:rPr lang="en-US" altLang="el-GR" dirty="0"/>
              <a:t>vertex</a:t>
            </a:r>
            <a:r>
              <a:rPr lang="el-GR" altLang="el-G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0345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200" dirty="0" smtClean="0"/>
              <a:t>ΜΕΘΟΔΟΣ </a:t>
            </a:r>
            <a:r>
              <a:rPr lang="en-US" altLang="el-GR" sz="3200" dirty="0"/>
              <a:t>SIMPLEX</a:t>
            </a:r>
            <a:r>
              <a:rPr lang="el-GR" altLang="el-GR" sz="3200" dirty="0"/>
              <a:t> – ΑΡΧΗ ΑΠΛΗΣ (</a:t>
            </a:r>
            <a:r>
              <a:rPr lang="en-US" altLang="el-GR" sz="3200" dirty="0"/>
              <a:t>FIXED) </a:t>
            </a:r>
            <a:r>
              <a:rPr lang="el-GR" altLang="el-GR" sz="3200" dirty="0"/>
              <a:t>ΜΕΘΟΔΟΥ (</a:t>
            </a:r>
            <a:r>
              <a:rPr lang="en-GB" altLang="el-GR" sz="3200" dirty="0"/>
              <a:t>2</a:t>
            </a:r>
            <a:r>
              <a:rPr lang="el-GR" altLang="el-GR" sz="3200" dirty="0" smtClean="0"/>
              <a:t>)</a:t>
            </a:r>
            <a:endParaRPr lang="en-GB" altLang="el-GR" sz="32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altLang="el-GR" dirty="0"/>
              <a:t>Στο χώρο των δύο διαστάσεων το </a:t>
            </a:r>
            <a:r>
              <a:rPr lang="en-US" altLang="el-GR" dirty="0"/>
              <a:t>Simplex </a:t>
            </a:r>
            <a:r>
              <a:rPr lang="el-GR" altLang="el-GR" dirty="0"/>
              <a:t>είναι ένα τρίγωνο, ενώ στον χώρο των τριών διαστάσεων είναι ένα τετράεδρο.</a:t>
            </a:r>
          </a:p>
          <a:p>
            <a:r>
              <a:rPr lang="el-GR" altLang="el-GR" dirty="0"/>
              <a:t>Για χώρους περισσότερων διαστάσεων </a:t>
            </a:r>
            <a:r>
              <a:rPr lang="el-GR" altLang="el-GR" b="1" dirty="0"/>
              <a:t>(</a:t>
            </a:r>
            <a:r>
              <a:rPr lang="el-GR" altLang="el-GR" b="1" dirty="0" err="1"/>
              <a:t>υπερχώροι</a:t>
            </a:r>
            <a:r>
              <a:rPr lang="el-GR" altLang="el-GR" b="1" dirty="0"/>
              <a:t>, </a:t>
            </a:r>
            <a:r>
              <a:rPr lang="en-US" altLang="el-GR" dirty="0"/>
              <a:t>hyperspaces</a:t>
            </a:r>
            <a:r>
              <a:rPr lang="el-GR" altLang="el-GR" dirty="0"/>
              <a:t>) δεν είναι δυνατή η οπτική αντίληψη του σχήματος του </a:t>
            </a:r>
            <a:r>
              <a:rPr lang="en-US" altLang="el-GR" dirty="0"/>
              <a:t>Simplex</a:t>
            </a:r>
            <a:r>
              <a:rPr lang="el-GR" altLang="el-GR" dirty="0"/>
              <a:t>, αλλά αυτό δεν αποτελεί εμπόδιο στη χρήση της μεθόδου.</a:t>
            </a: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322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200" dirty="0" smtClean="0"/>
              <a:t>ΟΠΤΙΚΗ </a:t>
            </a:r>
            <a:r>
              <a:rPr lang="el-GR" altLang="el-GR" sz="3200" dirty="0"/>
              <a:t>ΘΕΩΡΗΣΗ </a:t>
            </a:r>
            <a:r>
              <a:rPr lang="en-US" altLang="el-GR" sz="3200" dirty="0"/>
              <a:t>SIMPLEX </a:t>
            </a:r>
            <a:r>
              <a:rPr lang="el-GR" altLang="el-GR" sz="3200" dirty="0"/>
              <a:t>ΣΤΟ ΧΩΡΟ </a:t>
            </a:r>
            <a:br>
              <a:rPr lang="el-GR" altLang="el-GR" sz="3200" dirty="0"/>
            </a:br>
            <a:r>
              <a:rPr lang="el-GR" altLang="el-GR" sz="3200" dirty="0"/>
              <a:t>(α): Δύο διαστάσεων, (β): Τριών διαστάσεων</a:t>
            </a:r>
            <a:endParaRPr lang="en-GB" altLang="el-GR" sz="3200" b="1" dirty="0"/>
          </a:p>
        </p:txBody>
      </p:sp>
      <p:pic>
        <p:nvPicPr>
          <p:cNvPr id="2560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1954412"/>
            <a:ext cx="8229600" cy="3731814"/>
          </a:xfrm>
          <a:solidFill>
            <a:srgbClr val="ADF1E9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216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200" dirty="0" smtClean="0"/>
              <a:t>ΜΕΘΟΔΟΣ </a:t>
            </a:r>
            <a:r>
              <a:rPr lang="en-US" altLang="el-GR" sz="3200" dirty="0"/>
              <a:t>SIMPLEX</a:t>
            </a:r>
            <a:r>
              <a:rPr lang="el-GR" altLang="el-GR" sz="3200" dirty="0"/>
              <a:t> – ΑΡΧΗ ΑΠΛΗΣ (</a:t>
            </a:r>
            <a:r>
              <a:rPr lang="en-US" altLang="el-GR" sz="3200" dirty="0"/>
              <a:t>FIXED) </a:t>
            </a:r>
            <a:r>
              <a:rPr lang="el-GR" altLang="el-GR" sz="3200" dirty="0"/>
              <a:t>ΜΕΘΟΔΟΥ (</a:t>
            </a:r>
            <a:r>
              <a:rPr lang="en-GB" altLang="el-GR" sz="3200" dirty="0"/>
              <a:t>3</a:t>
            </a:r>
            <a:r>
              <a:rPr lang="el-GR" altLang="el-GR" sz="3200" dirty="0"/>
              <a:t>)</a:t>
            </a:r>
            <a:endParaRPr lang="en-GB" altLang="el-GR" sz="32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Κάθε κορυφή (</a:t>
            </a:r>
            <a:r>
              <a:rPr lang="en-US" altLang="el-GR" dirty="0"/>
              <a:t>vertex) </a:t>
            </a:r>
            <a:r>
              <a:rPr lang="el-GR" altLang="el-GR" dirty="0"/>
              <a:t>καθορίζεται από ένα σύνολο τιμών των </a:t>
            </a:r>
            <a:r>
              <a:rPr lang="en-US" altLang="el-GR" dirty="0"/>
              <a:t>n </a:t>
            </a:r>
            <a:r>
              <a:rPr lang="el-GR" altLang="el-GR" dirty="0"/>
              <a:t>παραμέτρων που επηρεάζουν το πείραμα, είναι δηλαδή ένα διάνυσμα [</a:t>
            </a:r>
            <a:r>
              <a:rPr lang="en-US" altLang="el-GR" dirty="0"/>
              <a:t>p</a:t>
            </a:r>
            <a:r>
              <a:rPr lang="el-GR" altLang="el-GR" baseline="-25000" dirty="0"/>
              <a:t>1</a:t>
            </a:r>
            <a:r>
              <a:rPr lang="el-GR" altLang="el-GR" dirty="0"/>
              <a:t>, </a:t>
            </a:r>
            <a:r>
              <a:rPr lang="en-US" altLang="el-GR" dirty="0"/>
              <a:t>p</a:t>
            </a:r>
            <a:r>
              <a:rPr lang="el-GR" altLang="el-GR" baseline="-25000" dirty="0"/>
              <a:t>2</a:t>
            </a:r>
            <a:r>
              <a:rPr lang="el-GR" altLang="el-GR" dirty="0"/>
              <a:t>, ... </a:t>
            </a:r>
            <a:r>
              <a:rPr lang="en-US" altLang="el-GR" dirty="0" err="1"/>
              <a:t>p</a:t>
            </a:r>
            <a:r>
              <a:rPr lang="en-US" altLang="el-GR" baseline="-25000" dirty="0" err="1"/>
              <a:t>n</a:t>
            </a:r>
            <a:r>
              <a:rPr lang="el-GR" altLang="el-GR" dirty="0"/>
              <a:t>] του </a:t>
            </a:r>
            <a:r>
              <a:rPr lang="en-US" altLang="el-GR" dirty="0"/>
              <a:t>n</a:t>
            </a:r>
            <a:r>
              <a:rPr lang="el-GR" altLang="el-GR" dirty="0"/>
              <a:t>-</a:t>
            </a:r>
            <a:r>
              <a:rPr lang="el-GR" altLang="el-GR" dirty="0" err="1"/>
              <a:t>διάστατου</a:t>
            </a:r>
            <a:r>
              <a:rPr lang="el-GR" altLang="el-GR" dirty="0"/>
              <a:t> χώρου, όπου κάθε συντεταγμένη του είναι μια πειραματική παράμετρος.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Χρησιμοποιώντας μια αρχική ομάδα τιμών παραμέτρων εκτελείται το πείραμα και μετρείται η απόκριση.</a:t>
            </a:r>
            <a:endParaRPr lang="en-US" altLang="el-GR" dirty="0"/>
          </a:p>
          <a:p>
            <a:pPr>
              <a:lnSpc>
                <a:spcPct val="90000"/>
              </a:lnSpc>
              <a:buFontTx/>
              <a:buNone/>
            </a:pP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17612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/>
              <a:t>ΒΕΛΤΙΣΤΟΠΟΙΗΣΗ ΑΝΑΛΥΤΙΚΩΝ  ΜΕΘΟΔΩΝ</a:t>
            </a:r>
            <a:r>
              <a:rPr lang="en-GB" altLang="el-GR" sz="3600" dirty="0"/>
              <a:t> (2)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l-GR" altLang="el-GR" dirty="0"/>
              <a:t>Οι μέθοδοι </a:t>
            </a:r>
            <a:r>
              <a:rPr lang="el-GR" altLang="el-GR" b="1" dirty="0"/>
              <a:t>βελτιστοποίησης </a:t>
            </a:r>
            <a:r>
              <a:rPr lang="el-GR" altLang="el-GR" dirty="0"/>
              <a:t>παρέχουν τη δυνατότητα να εντοπισθούν οι τιμές των παραμέτρων που παρέχουν τη βέλτιστη </a:t>
            </a:r>
            <a:r>
              <a:rPr lang="el-GR" altLang="el-GR" b="1" dirty="0"/>
              <a:t>απόκριση </a:t>
            </a:r>
            <a:r>
              <a:rPr lang="el-GR" altLang="el-GR" dirty="0"/>
              <a:t>(</a:t>
            </a:r>
            <a:r>
              <a:rPr lang="en-US" altLang="el-GR" dirty="0"/>
              <a:t>response</a:t>
            </a:r>
            <a:r>
              <a:rPr lang="el-GR" altLang="el-GR" dirty="0"/>
              <a:t>).</a:t>
            </a:r>
          </a:p>
          <a:p>
            <a:r>
              <a:rPr lang="el-GR" altLang="el-GR" dirty="0"/>
              <a:t>Ως βέλτιστη θεωρείται μια ακρότατη (μέγιστη ή ελάχιστη) τιμή, ανάλογα με το ποιο μέγεθος εκπροσωπεί την απόκριση. </a:t>
            </a: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7699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200" dirty="0" smtClean="0"/>
              <a:t>ΜΕΘΟΔΟΣ </a:t>
            </a:r>
            <a:r>
              <a:rPr lang="en-US" altLang="el-GR" sz="3200" dirty="0"/>
              <a:t>SIMPLEX</a:t>
            </a:r>
            <a:r>
              <a:rPr lang="el-GR" altLang="el-GR" sz="3200" dirty="0"/>
              <a:t> – ΑΡΧΗ ΑΠΛΗΣ (</a:t>
            </a:r>
            <a:r>
              <a:rPr lang="en-US" altLang="el-GR" sz="3200" dirty="0"/>
              <a:t>FIXED) </a:t>
            </a:r>
            <a:r>
              <a:rPr lang="el-GR" altLang="el-GR" sz="3200" dirty="0"/>
              <a:t>ΜΕΘΟΔΟΥ (</a:t>
            </a:r>
            <a:r>
              <a:rPr lang="en-GB" altLang="el-GR" sz="3200" dirty="0"/>
              <a:t>4</a:t>
            </a:r>
            <a:r>
              <a:rPr lang="el-GR" altLang="el-GR" sz="3200" dirty="0"/>
              <a:t>)</a:t>
            </a:r>
            <a:endParaRPr lang="en-GB" altLang="el-GR" sz="32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Μετά από </a:t>
            </a:r>
            <a:r>
              <a:rPr lang="en-US" altLang="el-GR" dirty="0"/>
              <a:t>n</a:t>
            </a:r>
            <a:r>
              <a:rPr lang="el-GR" altLang="el-GR" dirty="0" smtClean="0"/>
              <a:t>+1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πειράματα </a:t>
            </a:r>
            <a:r>
              <a:rPr lang="el-GR" altLang="el-GR" dirty="0"/>
              <a:t>ώστε να ορισθούν οι θέσεις των </a:t>
            </a:r>
            <a:r>
              <a:rPr lang="en-US" altLang="el-GR" dirty="0"/>
              <a:t>n</a:t>
            </a:r>
            <a:r>
              <a:rPr lang="el-GR" altLang="el-GR" dirty="0"/>
              <a:t>+1 κορυφών του </a:t>
            </a:r>
            <a:r>
              <a:rPr lang="en-US" altLang="el-GR" dirty="0"/>
              <a:t>Simplex</a:t>
            </a:r>
            <a:r>
              <a:rPr lang="el-GR" altLang="el-GR" dirty="0"/>
              <a:t>, επιλέγεται η κορυφή με τη χειρότερη απόκριση (</a:t>
            </a:r>
            <a:r>
              <a:rPr lang="en-US" altLang="el-GR" dirty="0"/>
              <a:t>W-worst) </a:t>
            </a:r>
            <a:r>
              <a:rPr lang="el-GR" altLang="el-GR" dirty="0"/>
              <a:t>και αντικαθίσταται με το συμμετρικό (</a:t>
            </a:r>
            <a:r>
              <a:rPr lang="en-US" altLang="el-GR" dirty="0"/>
              <a:t>R-reflection)</a:t>
            </a:r>
            <a:r>
              <a:rPr lang="el-GR" altLang="el-GR" dirty="0"/>
              <a:t> του ως προς το </a:t>
            </a:r>
            <a:r>
              <a:rPr lang="el-GR" altLang="el-GR" b="1" dirty="0" err="1"/>
              <a:t>κεντροειδές</a:t>
            </a:r>
            <a:r>
              <a:rPr lang="en-GB" altLang="el-GR" b="1" dirty="0"/>
              <a:t> (</a:t>
            </a:r>
            <a:r>
              <a:rPr lang="en-US" altLang="el-GR" b="1" dirty="0"/>
              <a:t>P)</a:t>
            </a:r>
            <a:r>
              <a:rPr lang="el-GR" altLang="el-GR" b="1" dirty="0"/>
              <a:t> </a:t>
            </a:r>
            <a:r>
              <a:rPr lang="el-GR" altLang="el-GR" dirty="0"/>
              <a:t>(</a:t>
            </a:r>
            <a:r>
              <a:rPr lang="en-US" altLang="el-GR" dirty="0"/>
              <a:t>centroid</a:t>
            </a:r>
            <a:r>
              <a:rPr lang="el-GR" altLang="el-GR" dirty="0"/>
              <a:t>) σημείο της </a:t>
            </a:r>
            <a:r>
              <a:rPr lang="el-GR" altLang="el-GR" b="1" dirty="0" err="1"/>
              <a:t>υπερεπιφάνειας</a:t>
            </a:r>
            <a:r>
              <a:rPr lang="el-GR" altLang="el-GR" b="1" dirty="0"/>
              <a:t> </a:t>
            </a:r>
            <a:r>
              <a:rPr lang="el-GR" altLang="el-GR" dirty="0"/>
              <a:t>(</a:t>
            </a:r>
            <a:r>
              <a:rPr lang="en-US" altLang="el-GR" dirty="0"/>
              <a:t>hypersurface</a:t>
            </a:r>
            <a:r>
              <a:rPr lang="el-GR" altLang="el-GR" dirty="0"/>
              <a:t>) που προκύπτει από τις υπόλοιπες </a:t>
            </a:r>
            <a:r>
              <a:rPr lang="en-US" altLang="el-GR" dirty="0"/>
              <a:t>n </a:t>
            </a:r>
            <a:r>
              <a:rPr lang="el-GR" altLang="el-GR" dirty="0"/>
              <a:t>κορυφές.</a:t>
            </a:r>
            <a:endParaRPr lang="en-US" altLang="el-GR" dirty="0"/>
          </a:p>
          <a:p>
            <a:pPr>
              <a:buFontTx/>
              <a:buNone/>
            </a:pP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16529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200" dirty="0" smtClean="0"/>
              <a:t>ΜΕΘΟΔΟΣ </a:t>
            </a:r>
            <a:r>
              <a:rPr lang="en-US" altLang="el-GR" sz="3200" dirty="0"/>
              <a:t>SIMPLEX</a:t>
            </a:r>
            <a:r>
              <a:rPr lang="el-GR" altLang="el-GR" sz="3200" dirty="0"/>
              <a:t> – ΑΡΧΗ ΑΠΛΗΣ (</a:t>
            </a:r>
            <a:r>
              <a:rPr lang="en-US" altLang="el-GR" sz="3200" dirty="0"/>
              <a:t>FIXED) </a:t>
            </a:r>
            <a:r>
              <a:rPr lang="el-GR" altLang="el-GR" sz="3200" dirty="0"/>
              <a:t>ΜΕΘΟΔΟΥ (</a:t>
            </a:r>
            <a:r>
              <a:rPr lang="en-US" altLang="el-GR" sz="3200" dirty="0"/>
              <a:t>5</a:t>
            </a:r>
            <a:r>
              <a:rPr lang="el-GR" altLang="el-GR" sz="3200" dirty="0"/>
              <a:t>)</a:t>
            </a:r>
            <a:endParaRPr lang="en-GB" altLang="el-GR" sz="32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 err="1"/>
              <a:t>Κεντροειδές</a:t>
            </a:r>
            <a:r>
              <a:rPr lang="el-GR" altLang="el-GR" dirty="0"/>
              <a:t> </a:t>
            </a:r>
            <a:r>
              <a:rPr lang="el-GR" altLang="el-GR" dirty="0" err="1"/>
              <a:t>υπερεπιφάνειας</a:t>
            </a:r>
            <a:r>
              <a:rPr lang="el-GR" altLang="el-GR" dirty="0"/>
              <a:t>: σημείο με συντεταγμένες τις μέσες τιμές των αντίστοιχων </a:t>
            </a:r>
            <a:r>
              <a:rPr lang="en-US" altLang="el-GR" dirty="0"/>
              <a:t>n </a:t>
            </a:r>
            <a:r>
              <a:rPr lang="el-GR" altLang="el-GR" dirty="0"/>
              <a:t>σημείων.</a:t>
            </a:r>
            <a:endParaRPr lang="en-GB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Η θέση της νέας κορυφής καθορίζει μια νέα ομάδα τιμών παραμέτρων που επηρεάζουν το πείραμα.</a:t>
            </a:r>
            <a:endParaRPr lang="en-GB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Εκτελείται το πείραμα χρησιμοποιώντας τις νέες αυτές τιμές και μετρείται η απόκριση.</a:t>
            </a:r>
          </a:p>
        </p:txBody>
      </p:sp>
    </p:spTree>
    <p:extLst>
      <p:ext uri="{BB962C8B-B14F-4D97-AF65-F5344CB8AC3E}">
        <p14:creationId xmlns:p14="http://schemas.microsoft.com/office/powerpoint/2010/main" val="706398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200" dirty="0" smtClean="0"/>
              <a:t>ΜΕΘΟΔΟΣ </a:t>
            </a:r>
            <a:r>
              <a:rPr lang="en-US" altLang="el-GR" sz="3200" dirty="0"/>
              <a:t>SIMPLEX</a:t>
            </a:r>
            <a:r>
              <a:rPr lang="el-GR" altLang="el-GR" sz="3200" dirty="0"/>
              <a:t> – ΑΡΧΗ ΑΠΛΗΣ (</a:t>
            </a:r>
            <a:r>
              <a:rPr lang="en-US" altLang="el-GR" sz="3200" dirty="0"/>
              <a:t>FIXED) </a:t>
            </a:r>
            <a:r>
              <a:rPr lang="el-GR" altLang="el-GR" sz="3200" dirty="0"/>
              <a:t>ΜΕΘΟΔΟΥ (</a:t>
            </a:r>
            <a:r>
              <a:rPr lang="en-US" altLang="el-GR" sz="3200" dirty="0"/>
              <a:t>6</a:t>
            </a:r>
            <a:r>
              <a:rPr lang="el-GR" altLang="el-GR" sz="3200" dirty="0"/>
              <a:t>)</a:t>
            </a:r>
            <a:endParaRPr lang="en-GB" altLang="el-GR" sz="3200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Στη συνέχεια αντικαθίσταται η προηγούμενη κορυφή με τη χειρότερη απόκριση </a:t>
            </a:r>
            <a:r>
              <a:rPr lang="en-US" altLang="el-GR" dirty="0"/>
              <a:t>(W) </a:t>
            </a:r>
            <a:r>
              <a:rPr lang="el-GR" altLang="el-GR" dirty="0"/>
              <a:t>με τη συμμετρική της</a:t>
            </a:r>
            <a:r>
              <a:rPr lang="en-GB" altLang="el-GR" dirty="0"/>
              <a:t> (R)</a:t>
            </a:r>
            <a:r>
              <a:rPr lang="el-GR" altLang="el-GR" dirty="0"/>
              <a:t>.</a:t>
            </a:r>
            <a:endParaRPr lang="en-US" altLang="el-GR" dirty="0"/>
          </a:p>
          <a:p>
            <a:r>
              <a:rPr lang="el-GR" altLang="el-GR" dirty="0"/>
              <a:t>Έτσι ολοκληρώνεται ένας κύκλος και δημιουργείται ένα νέο </a:t>
            </a:r>
            <a:r>
              <a:rPr lang="en-US" altLang="el-GR" dirty="0"/>
              <a:t>Simplex</a:t>
            </a:r>
            <a:r>
              <a:rPr lang="el-GR" altLang="el-GR" dirty="0"/>
              <a:t>.</a:t>
            </a: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129756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600" dirty="0" smtClean="0"/>
              <a:t>ΜΕΘΟΔΟΣ </a:t>
            </a:r>
            <a:r>
              <a:rPr lang="en-US" altLang="el-GR" sz="2600" dirty="0"/>
              <a:t>SIMPLEX</a:t>
            </a:r>
            <a:r>
              <a:rPr lang="el-GR" altLang="el-GR" sz="2600" dirty="0"/>
              <a:t> – ΑΡΧΗ ΑΠΛΗΣ (</a:t>
            </a:r>
            <a:r>
              <a:rPr lang="en-US" altLang="el-GR" sz="2600" dirty="0"/>
              <a:t>FIXED) </a:t>
            </a:r>
            <a:r>
              <a:rPr lang="el-GR" altLang="el-GR" sz="2600" dirty="0"/>
              <a:t>ΜΕΘΟΔΟΥ (</a:t>
            </a:r>
            <a:r>
              <a:rPr lang="en-GB" altLang="el-GR" sz="2600" dirty="0"/>
              <a:t>7</a:t>
            </a:r>
            <a:r>
              <a:rPr lang="el-GR" altLang="el-GR" sz="2600" dirty="0" smtClean="0"/>
              <a:t>)</a:t>
            </a:r>
            <a:r>
              <a:rPr lang="en-US" altLang="el-GR" sz="2600" dirty="0" smtClean="0"/>
              <a:t/>
            </a:r>
            <a:br>
              <a:rPr lang="en-US" altLang="el-GR" sz="2600" dirty="0" smtClean="0"/>
            </a:br>
            <a:r>
              <a:rPr lang="el-GR" altLang="el-GR" sz="2600" dirty="0" smtClean="0"/>
              <a:t>ΠΑΡΑΔΕΙΓΜΑ </a:t>
            </a:r>
            <a:r>
              <a:rPr lang="el-GR" altLang="el-GR" sz="2600" dirty="0"/>
              <a:t>2 ΠΑΡΑΜΕΤΡΩΝ (1)</a:t>
            </a:r>
            <a:endParaRPr lang="en-GB" altLang="el-GR" sz="26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sz="2800" dirty="0"/>
              <a:t>Παράδειγμα 2 παραμέτρων</a:t>
            </a:r>
            <a:r>
              <a:rPr lang="en-US" altLang="el-GR" sz="2800" dirty="0"/>
              <a:t> </a:t>
            </a:r>
            <a:r>
              <a:rPr lang="el-GR" altLang="el-GR" sz="2800" dirty="0"/>
              <a:t> </a:t>
            </a:r>
            <a:r>
              <a:rPr lang="en-US" altLang="el-GR" sz="2800" dirty="0"/>
              <a:t>pH </a:t>
            </a:r>
            <a:r>
              <a:rPr lang="el-GR" altLang="el-GR" sz="2800" dirty="0"/>
              <a:t>και  θερμοκρασία (θ).</a:t>
            </a:r>
          </a:p>
          <a:p>
            <a:r>
              <a:rPr lang="el-GR" altLang="el-GR" sz="2800" dirty="0"/>
              <a:t>Παράγεται έγχρωμο προϊόν του οποίου την απορρόφηση θέλουμε να μεγιστοποιήσουμε.</a:t>
            </a:r>
          </a:p>
          <a:p>
            <a:r>
              <a:rPr lang="el-GR" altLang="el-GR" sz="2800" dirty="0"/>
              <a:t>Αρχικά εκτελούμε 2+1 πειράματα για να "ξεκινήσει" ο αλγόριθμος.</a:t>
            </a:r>
          </a:p>
        </p:txBody>
      </p:sp>
    </p:spTree>
    <p:extLst>
      <p:ext uri="{BB962C8B-B14F-4D97-AF65-F5344CB8AC3E}">
        <p14:creationId xmlns:p14="http://schemas.microsoft.com/office/powerpoint/2010/main" val="32134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600" dirty="0"/>
              <a:t>ΜΕΘΟΔΟΣ </a:t>
            </a:r>
            <a:r>
              <a:rPr lang="en-US" altLang="el-GR" sz="2600" dirty="0"/>
              <a:t>SIMPLEX</a:t>
            </a:r>
            <a:r>
              <a:rPr lang="el-GR" altLang="el-GR" sz="2600" dirty="0"/>
              <a:t> – ΑΡΧΗ ΑΠΛΗΣ (</a:t>
            </a:r>
            <a:r>
              <a:rPr lang="en-US" altLang="el-GR" sz="2600" dirty="0"/>
              <a:t>FIXED) </a:t>
            </a:r>
            <a:r>
              <a:rPr lang="el-GR" altLang="el-GR" sz="2600" dirty="0"/>
              <a:t>ΜΕΘΟΔΟΥ (</a:t>
            </a:r>
            <a:r>
              <a:rPr lang="en-GB" altLang="el-GR" sz="2600" dirty="0"/>
              <a:t>8</a:t>
            </a:r>
            <a:r>
              <a:rPr lang="el-GR" altLang="el-GR" sz="2600" dirty="0"/>
              <a:t>)</a:t>
            </a:r>
            <a:br>
              <a:rPr lang="el-GR" altLang="el-GR" sz="2600" dirty="0"/>
            </a:br>
            <a:r>
              <a:rPr lang="el-GR" altLang="el-GR" sz="2600" dirty="0"/>
              <a:t>ΠΑΡΑΔΕΙΓΜΑ 2 ΠΑΡΑΜΕΤΡΩΝ (</a:t>
            </a:r>
            <a:r>
              <a:rPr lang="en-GB" altLang="el-GR" sz="2600" dirty="0"/>
              <a:t>2</a:t>
            </a:r>
            <a:r>
              <a:rPr lang="el-GR" altLang="el-GR" sz="2600" dirty="0"/>
              <a:t>)</a:t>
            </a:r>
            <a:endParaRPr lang="en-GB" altLang="el-GR" sz="26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sz="2800" dirty="0"/>
              <a:t>Επιλέγονται (τυχαία) τα ακόλουθα τρία ζεύγη τιμών:</a:t>
            </a:r>
          </a:p>
          <a:p>
            <a:pPr lvl="1"/>
            <a:r>
              <a:rPr lang="el-GR" altLang="el-GR" dirty="0"/>
              <a:t>Σημείο 1: (</a:t>
            </a:r>
            <a:r>
              <a:rPr lang="en-US" altLang="el-GR" dirty="0"/>
              <a:t>pH</a:t>
            </a:r>
            <a:r>
              <a:rPr lang="el-GR" altLang="el-GR" baseline="-25000" dirty="0"/>
              <a:t>1</a:t>
            </a:r>
            <a:r>
              <a:rPr lang="el-GR" altLang="el-GR" dirty="0"/>
              <a:t> = 9,0, θ</a:t>
            </a:r>
            <a:r>
              <a:rPr lang="el-GR" altLang="el-GR" baseline="-25000" dirty="0"/>
              <a:t>1</a:t>
            </a:r>
            <a:r>
              <a:rPr lang="el-GR" altLang="el-GR" dirty="0"/>
              <a:t>  = 70 </a:t>
            </a:r>
            <a:r>
              <a:rPr lang="en-US" altLang="el-GR" dirty="0"/>
              <a:t>°C</a:t>
            </a:r>
            <a:r>
              <a:rPr lang="el-GR" altLang="el-GR" dirty="0"/>
              <a:t>) </a:t>
            </a:r>
          </a:p>
          <a:p>
            <a:pPr lvl="1"/>
            <a:r>
              <a:rPr lang="el-GR" altLang="el-GR" dirty="0"/>
              <a:t>Σημείο 2: (</a:t>
            </a:r>
            <a:r>
              <a:rPr lang="en-US" altLang="el-GR" dirty="0"/>
              <a:t>pH</a:t>
            </a:r>
            <a:r>
              <a:rPr lang="el-GR" altLang="el-GR" baseline="-25000" dirty="0"/>
              <a:t>2</a:t>
            </a:r>
            <a:r>
              <a:rPr lang="el-GR" altLang="el-GR" b="1" dirty="0"/>
              <a:t> </a:t>
            </a:r>
            <a:r>
              <a:rPr lang="el-GR" altLang="el-GR" dirty="0"/>
              <a:t>= 8,5, θ</a:t>
            </a:r>
            <a:r>
              <a:rPr lang="el-GR" altLang="el-GR" baseline="-25000" dirty="0"/>
              <a:t>2</a:t>
            </a:r>
            <a:r>
              <a:rPr lang="el-GR" altLang="el-GR" dirty="0"/>
              <a:t> = 40 </a:t>
            </a:r>
            <a:r>
              <a:rPr lang="en-US" altLang="el-GR" dirty="0"/>
              <a:t>°C</a:t>
            </a:r>
            <a:r>
              <a:rPr lang="el-GR" altLang="el-GR" dirty="0"/>
              <a:t>) </a:t>
            </a:r>
          </a:p>
          <a:p>
            <a:pPr lvl="1"/>
            <a:r>
              <a:rPr lang="el-GR" altLang="el-GR" dirty="0"/>
              <a:t>Σημείο 3: (</a:t>
            </a:r>
            <a:r>
              <a:rPr lang="en-US" altLang="el-GR" dirty="0"/>
              <a:t>pH</a:t>
            </a:r>
            <a:r>
              <a:rPr lang="el-GR" altLang="el-GR" baseline="-25000" dirty="0"/>
              <a:t>3</a:t>
            </a:r>
            <a:r>
              <a:rPr lang="el-GR" altLang="el-GR" b="1" dirty="0"/>
              <a:t> </a:t>
            </a:r>
            <a:r>
              <a:rPr lang="el-GR" altLang="el-GR" dirty="0"/>
              <a:t>= 7,5, θ</a:t>
            </a:r>
            <a:r>
              <a:rPr lang="el-GR" altLang="el-GR" baseline="-25000" dirty="0"/>
              <a:t>3</a:t>
            </a:r>
            <a:r>
              <a:rPr lang="el-GR" altLang="el-GR" dirty="0"/>
              <a:t> = 60 </a:t>
            </a:r>
            <a:r>
              <a:rPr lang="en-US" altLang="el-GR" dirty="0"/>
              <a:t>°C</a:t>
            </a:r>
            <a:r>
              <a:rPr lang="el-GR" altLang="el-GR" dirty="0"/>
              <a:t>)</a:t>
            </a:r>
          </a:p>
          <a:p>
            <a:r>
              <a:rPr lang="el-GR" altLang="el-GR" sz="2800" dirty="0"/>
              <a:t>Οι αντίστοιχες τιμές απορρόφησης είναι:</a:t>
            </a:r>
          </a:p>
          <a:p>
            <a:pPr>
              <a:buFontTx/>
              <a:buNone/>
            </a:pPr>
            <a:r>
              <a:rPr lang="el-GR" altLang="el-GR" sz="2800" dirty="0"/>
              <a:t>	</a:t>
            </a:r>
            <a:r>
              <a:rPr lang="en-US" altLang="el-GR" sz="2800" dirty="0"/>
              <a:t>A</a:t>
            </a:r>
            <a:r>
              <a:rPr lang="el-GR" altLang="el-GR" sz="2800" baseline="-25000" dirty="0"/>
              <a:t>1</a:t>
            </a:r>
            <a:r>
              <a:rPr lang="el-GR" altLang="el-GR" sz="2800" dirty="0"/>
              <a:t> = 0,25, </a:t>
            </a:r>
            <a:r>
              <a:rPr lang="en-US" altLang="el-GR" sz="2800" dirty="0"/>
              <a:t>A</a:t>
            </a:r>
            <a:r>
              <a:rPr lang="el-GR" altLang="el-GR" sz="2800" baseline="-25000" dirty="0"/>
              <a:t>2</a:t>
            </a:r>
            <a:r>
              <a:rPr lang="el-GR" altLang="el-GR" sz="2800" dirty="0"/>
              <a:t> = 0,34 και A</a:t>
            </a:r>
            <a:r>
              <a:rPr lang="el-GR" altLang="el-GR" sz="2800" baseline="-25000" dirty="0"/>
              <a:t>3</a:t>
            </a:r>
            <a:r>
              <a:rPr lang="el-GR" altLang="el-GR" sz="2800" dirty="0"/>
              <a:t> = 0,40.</a:t>
            </a:r>
            <a:endParaRPr lang="en-GB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037748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600" dirty="0" smtClean="0"/>
              <a:t>ΜΕΘΟΔΟΣ </a:t>
            </a:r>
            <a:r>
              <a:rPr lang="en-US" altLang="el-GR" sz="2600" dirty="0"/>
              <a:t>SIMPLEX</a:t>
            </a:r>
            <a:r>
              <a:rPr lang="el-GR" altLang="el-GR" sz="2600" dirty="0"/>
              <a:t> – ΑΡΧΗ ΑΠΛΗΣ (</a:t>
            </a:r>
            <a:r>
              <a:rPr lang="en-US" altLang="el-GR" sz="2600" dirty="0"/>
              <a:t>FIXED) </a:t>
            </a:r>
            <a:r>
              <a:rPr lang="el-GR" altLang="el-GR" sz="2600" dirty="0"/>
              <a:t>ΜΕΘΟΔΟΥ (</a:t>
            </a:r>
            <a:r>
              <a:rPr lang="en-GB" altLang="el-GR" sz="2600" dirty="0"/>
              <a:t>9</a:t>
            </a:r>
            <a:r>
              <a:rPr lang="el-GR" altLang="el-GR" sz="2600" dirty="0"/>
              <a:t>)</a:t>
            </a:r>
            <a:br>
              <a:rPr lang="el-GR" altLang="el-GR" sz="2600" dirty="0"/>
            </a:br>
            <a:r>
              <a:rPr lang="el-GR" altLang="el-GR" sz="2600" dirty="0"/>
              <a:t>ΠΑΡΑΔΕΙΓΜΑ 2 ΠΑΡΑΜΕΤΡΩΝ (</a:t>
            </a:r>
            <a:r>
              <a:rPr lang="en-GB" altLang="el-GR" sz="2600" dirty="0"/>
              <a:t>3</a:t>
            </a:r>
            <a:r>
              <a:rPr lang="el-GR" altLang="el-GR" sz="2600" dirty="0"/>
              <a:t>)</a:t>
            </a:r>
            <a:endParaRPr lang="en-GB" altLang="el-GR" sz="26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sz="2800" dirty="0"/>
              <a:t>Αξιολόγηση</a:t>
            </a:r>
          </a:p>
          <a:p>
            <a:pPr lvl="1"/>
            <a:r>
              <a:rPr lang="el-GR" altLang="el-GR" dirty="0"/>
              <a:t>Σημείο 1: </a:t>
            </a:r>
            <a:r>
              <a:rPr lang="en-US" altLang="el-GR" b="1" dirty="0"/>
              <a:t>W </a:t>
            </a:r>
            <a:r>
              <a:rPr lang="el-GR" altLang="el-GR" dirty="0"/>
              <a:t>(</a:t>
            </a:r>
            <a:r>
              <a:rPr lang="en-US" altLang="el-GR" dirty="0"/>
              <a:t>worst</a:t>
            </a:r>
            <a:r>
              <a:rPr lang="el-GR" altLang="el-GR" dirty="0"/>
              <a:t>: χειρότερο), με τη μικρότερη απορρόφηση.</a:t>
            </a:r>
          </a:p>
          <a:p>
            <a:pPr lvl="1"/>
            <a:r>
              <a:rPr lang="el-GR" altLang="el-GR" dirty="0"/>
              <a:t>Σημείο 2: </a:t>
            </a:r>
            <a:r>
              <a:rPr lang="en-US" altLang="el-GR" b="1" dirty="0"/>
              <a:t>N </a:t>
            </a:r>
            <a:r>
              <a:rPr lang="el-GR" altLang="el-GR" dirty="0"/>
              <a:t>(</a:t>
            </a:r>
            <a:r>
              <a:rPr lang="en-US" altLang="el-GR" dirty="0"/>
              <a:t>next to worst</a:t>
            </a:r>
            <a:r>
              <a:rPr lang="el-GR" altLang="el-GR" dirty="0"/>
              <a:t>: αμέσως μετά το χειρότερο), με την ενδιάμεση απορρόφηση.</a:t>
            </a:r>
          </a:p>
          <a:p>
            <a:pPr lvl="1"/>
            <a:r>
              <a:rPr lang="el-GR" altLang="el-GR" dirty="0"/>
              <a:t>Σημείο 3: </a:t>
            </a:r>
            <a:r>
              <a:rPr lang="en-US" altLang="el-GR" b="1" dirty="0"/>
              <a:t>B </a:t>
            </a:r>
            <a:r>
              <a:rPr lang="el-GR" altLang="el-GR" dirty="0"/>
              <a:t>(</a:t>
            </a:r>
            <a:r>
              <a:rPr lang="en-US" altLang="el-GR" dirty="0"/>
              <a:t>best</a:t>
            </a:r>
            <a:r>
              <a:rPr lang="el-GR" altLang="el-GR" dirty="0"/>
              <a:t>: καλύτερο), με τη μεγαλύτερη απορρόφηση.</a:t>
            </a:r>
          </a:p>
          <a:p>
            <a:pPr>
              <a:buFontTx/>
              <a:buNone/>
            </a:pP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1879545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600" dirty="0"/>
              <a:t>ΜΕΘΟΔΟΣ </a:t>
            </a:r>
            <a:r>
              <a:rPr lang="en-US" altLang="el-GR" sz="2600" dirty="0"/>
              <a:t>SIMPLEX</a:t>
            </a:r>
            <a:r>
              <a:rPr lang="el-GR" altLang="el-GR" sz="2600" dirty="0"/>
              <a:t> – ΑΡΧΗ ΑΠΛΗΣ (</a:t>
            </a:r>
            <a:r>
              <a:rPr lang="en-US" altLang="el-GR" sz="2600" dirty="0"/>
              <a:t>FIXED) </a:t>
            </a:r>
            <a:r>
              <a:rPr lang="el-GR" altLang="el-GR" sz="2600" dirty="0"/>
              <a:t>ΜΕΘΟΔΟΥ (</a:t>
            </a:r>
            <a:r>
              <a:rPr lang="en-GB" altLang="el-GR" sz="2600" dirty="0"/>
              <a:t>10</a:t>
            </a:r>
            <a:r>
              <a:rPr lang="el-GR" altLang="el-GR" sz="2600" dirty="0"/>
              <a:t>)</a:t>
            </a:r>
            <a:br>
              <a:rPr lang="el-GR" altLang="el-GR" sz="2600" dirty="0"/>
            </a:br>
            <a:r>
              <a:rPr lang="el-GR" altLang="el-GR" sz="2600" dirty="0"/>
              <a:t>ΠΑΡΑΔΕΙΓΜΑ 2 ΠΑΡΑΜΕΤΡΩΝ (</a:t>
            </a:r>
            <a:r>
              <a:rPr lang="en-GB" altLang="el-GR" sz="2600" dirty="0"/>
              <a:t>4</a:t>
            </a:r>
            <a:r>
              <a:rPr lang="el-GR" altLang="el-GR" sz="2600" dirty="0"/>
              <a:t>)</a:t>
            </a:r>
            <a:endParaRPr lang="en-GB" altLang="el-GR" sz="26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sz="2800" dirty="0"/>
              <a:t>Υπολογισμός συντεταγμένων του </a:t>
            </a:r>
            <a:r>
              <a:rPr lang="el-GR" altLang="el-GR" sz="2800" dirty="0" err="1"/>
              <a:t>κεντροειδούς</a:t>
            </a:r>
            <a:r>
              <a:rPr lang="el-GR" altLang="el-GR" sz="2800" dirty="0"/>
              <a:t> της επιφάνειας που προκύπτει μετά την αφαίρεση του χειρότερου σημείου.</a:t>
            </a:r>
            <a:endParaRPr lang="en-US" altLang="el-GR" sz="2800" dirty="0"/>
          </a:p>
          <a:p>
            <a:r>
              <a:rPr lang="el-GR" altLang="el-GR" sz="2800" dirty="0"/>
              <a:t>Όταν αφαιρεθεί το χειρότερο σημείο </a:t>
            </a:r>
            <a:r>
              <a:rPr lang="el-GR" altLang="el-GR" sz="2800" b="1" dirty="0"/>
              <a:t>(</a:t>
            </a:r>
            <a:r>
              <a:rPr lang="en-US" altLang="el-GR" sz="2800" b="1" dirty="0"/>
              <a:t>W</a:t>
            </a:r>
            <a:r>
              <a:rPr lang="el-GR" altLang="el-GR" sz="2800" b="1" dirty="0"/>
              <a:t>) </a:t>
            </a:r>
            <a:r>
              <a:rPr lang="el-GR" altLang="el-GR" sz="2800" dirty="0"/>
              <a:t>η επιφάνεια που προκύπτει είναι η ευθεία </a:t>
            </a:r>
            <a:r>
              <a:rPr lang="en-US" altLang="el-GR" sz="2800" b="1" dirty="0"/>
              <a:t>BN</a:t>
            </a:r>
            <a:r>
              <a:rPr lang="el-GR" altLang="el-GR" sz="2800" b="1" dirty="0"/>
              <a:t>.</a:t>
            </a:r>
          </a:p>
          <a:p>
            <a:pPr>
              <a:buFontTx/>
              <a:buNone/>
            </a:pP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3616105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600" dirty="0"/>
              <a:t>ΜΕΘΟΔΟΣ </a:t>
            </a:r>
            <a:r>
              <a:rPr lang="en-US" altLang="el-GR" sz="2600" dirty="0"/>
              <a:t>SIMPLEX</a:t>
            </a:r>
            <a:r>
              <a:rPr lang="el-GR" altLang="el-GR" sz="2600" dirty="0"/>
              <a:t> – ΑΡΧΗ ΑΠΛΗΣ (</a:t>
            </a:r>
            <a:r>
              <a:rPr lang="en-US" altLang="el-GR" sz="2600" dirty="0"/>
              <a:t>FIXED) </a:t>
            </a:r>
            <a:r>
              <a:rPr lang="el-GR" altLang="el-GR" sz="2600" dirty="0"/>
              <a:t>ΜΕΘΟΔΟΥ (</a:t>
            </a:r>
            <a:r>
              <a:rPr lang="en-US" altLang="el-GR" sz="2600" dirty="0"/>
              <a:t>11</a:t>
            </a:r>
            <a:r>
              <a:rPr lang="el-GR" altLang="el-GR" sz="2600" dirty="0"/>
              <a:t>)</a:t>
            </a:r>
            <a:br>
              <a:rPr lang="el-GR" altLang="el-GR" sz="2600" dirty="0"/>
            </a:br>
            <a:r>
              <a:rPr lang="el-GR" altLang="el-GR" sz="2600" dirty="0"/>
              <a:t>ΠΑΡΑΔΕΙΓΜΑ 2 ΠΑΡΑΜΕΤΡΩΝ (</a:t>
            </a:r>
            <a:r>
              <a:rPr lang="en-US" altLang="el-GR" sz="2600" dirty="0"/>
              <a:t>5</a:t>
            </a:r>
            <a:r>
              <a:rPr lang="el-GR" altLang="el-GR" sz="2600" dirty="0"/>
              <a:t>)</a:t>
            </a:r>
            <a:endParaRPr lang="en-GB" altLang="el-GR" sz="26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sz="2800" dirty="0"/>
              <a:t>Το </a:t>
            </a:r>
            <a:r>
              <a:rPr lang="el-GR" altLang="el-GR" sz="2800" dirty="0" err="1"/>
              <a:t>κεντροειδές</a:t>
            </a:r>
            <a:r>
              <a:rPr lang="el-GR" altLang="el-GR" sz="2800" dirty="0"/>
              <a:t> αυτής της ευθείας είναι:</a:t>
            </a:r>
            <a:endParaRPr lang="en-US" altLang="el-GR" sz="2800" b="1" dirty="0"/>
          </a:p>
          <a:p>
            <a:pPr lvl="1"/>
            <a:r>
              <a:rPr lang="en-US" altLang="el-GR" b="1" dirty="0"/>
              <a:t>P </a:t>
            </a:r>
            <a:r>
              <a:rPr lang="el-GR" altLang="el-GR" dirty="0"/>
              <a:t>= (1/2) </a:t>
            </a:r>
            <a:r>
              <a:rPr lang="el-GR" altLang="el-GR" b="1" dirty="0"/>
              <a:t>(</a:t>
            </a:r>
            <a:r>
              <a:rPr lang="en-US" altLang="el-GR" b="1" dirty="0"/>
              <a:t>B </a:t>
            </a:r>
            <a:r>
              <a:rPr lang="el-GR" altLang="el-GR" dirty="0"/>
              <a:t>+ </a:t>
            </a:r>
            <a:r>
              <a:rPr lang="en-US" altLang="el-GR" b="1" dirty="0"/>
              <a:t>N</a:t>
            </a:r>
            <a:r>
              <a:rPr lang="el-GR" altLang="el-GR" b="1" dirty="0"/>
              <a:t>),       </a:t>
            </a:r>
            <a:r>
              <a:rPr lang="el-GR" altLang="el-GR" dirty="0"/>
              <a:t>δηλαδή </a:t>
            </a:r>
            <a:r>
              <a:rPr lang="el-GR" altLang="el-GR" b="1" dirty="0"/>
              <a:t> </a:t>
            </a:r>
            <a:r>
              <a:rPr lang="en-US" altLang="el-GR" b="1" dirty="0"/>
              <a:t>P </a:t>
            </a:r>
            <a:r>
              <a:rPr lang="el-GR" altLang="el-GR" dirty="0"/>
              <a:t>= [ (</a:t>
            </a:r>
            <a:r>
              <a:rPr lang="en-US" altLang="el-GR" dirty="0"/>
              <a:t>pH</a:t>
            </a:r>
            <a:r>
              <a:rPr lang="el-GR" altLang="el-GR" baseline="-25000" dirty="0"/>
              <a:t>3</a:t>
            </a:r>
            <a:r>
              <a:rPr lang="el-GR" altLang="el-GR" dirty="0"/>
              <a:t> + </a:t>
            </a:r>
            <a:r>
              <a:rPr lang="en-US" altLang="el-GR" dirty="0"/>
              <a:t>pH</a:t>
            </a:r>
            <a:r>
              <a:rPr lang="el-GR" altLang="el-GR" baseline="-25000" dirty="0"/>
              <a:t>2</a:t>
            </a:r>
            <a:r>
              <a:rPr lang="el-GR" altLang="el-GR" dirty="0"/>
              <a:t>)/2 , (θ</a:t>
            </a:r>
            <a:r>
              <a:rPr lang="el-GR" altLang="el-GR" baseline="-25000" dirty="0"/>
              <a:t>3</a:t>
            </a:r>
            <a:r>
              <a:rPr lang="el-GR" altLang="el-GR" dirty="0"/>
              <a:t> + θ</a:t>
            </a:r>
            <a:r>
              <a:rPr lang="el-GR" altLang="el-GR" baseline="-25000" dirty="0"/>
              <a:t>2</a:t>
            </a:r>
            <a:r>
              <a:rPr lang="el-GR" altLang="el-GR" dirty="0"/>
              <a:t>)/2 ], οπότε:</a:t>
            </a:r>
            <a:endParaRPr lang="en-US" altLang="el-GR" dirty="0"/>
          </a:p>
          <a:p>
            <a:pPr lvl="1"/>
            <a:r>
              <a:rPr lang="en-US" altLang="el-GR" dirty="0" err="1"/>
              <a:t>pH</a:t>
            </a:r>
            <a:r>
              <a:rPr lang="en-US" altLang="el-GR" baseline="-25000" dirty="0" err="1"/>
              <a:t>p</a:t>
            </a:r>
            <a:r>
              <a:rPr lang="en-US" altLang="el-GR" dirty="0"/>
              <a:t> </a:t>
            </a:r>
            <a:r>
              <a:rPr lang="el-GR" altLang="el-GR" dirty="0"/>
              <a:t>= (7,5 + 8,5)/2 = 8,0  και</a:t>
            </a:r>
          </a:p>
          <a:p>
            <a:pPr lvl="1"/>
            <a:r>
              <a:rPr lang="el-GR" altLang="el-GR" dirty="0"/>
              <a:t>θ</a:t>
            </a:r>
            <a:r>
              <a:rPr lang="en-US" altLang="el-GR" baseline="-25000" dirty="0"/>
              <a:t>p</a:t>
            </a:r>
            <a:r>
              <a:rPr lang="el-GR" altLang="el-GR" dirty="0"/>
              <a:t> = (60 + 40)/2 = 50</a:t>
            </a:r>
            <a:r>
              <a:rPr lang="en-US" altLang="el-GR" dirty="0"/>
              <a:t> °C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084555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600" dirty="0"/>
              <a:t>ΜΕΘΟΔΟΣ </a:t>
            </a:r>
            <a:r>
              <a:rPr lang="en-US" altLang="el-GR" sz="2600" dirty="0"/>
              <a:t>SIMPLEX</a:t>
            </a:r>
            <a:r>
              <a:rPr lang="el-GR" altLang="el-GR" sz="2600" dirty="0"/>
              <a:t> – ΑΡΧΗ ΑΠΛΗΣ (</a:t>
            </a:r>
            <a:r>
              <a:rPr lang="en-US" altLang="el-GR" sz="2600" dirty="0"/>
              <a:t>FIXED) </a:t>
            </a:r>
            <a:r>
              <a:rPr lang="el-GR" altLang="el-GR" sz="2600" dirty="0"/>
              <a:t>ΜΕΘΟΔΟΥ (</a:t>
            </a:r>
            <a:r>
              <a:rPr lang="en-US" altLang="el-GR" sz="2600" dirty="0"/>
              <a:t>12</a:t>
            </a:r>
            <a:r>
              <a:rPr lang="el-GR" altLang="el-GR" sz="2600" dirty="0"/>
              <a:t>)</a:t>
            </a:r>
            <a:br>
              <a:rPr lang="el-GR" altLang="el-GR" sz="2600" dirty="0"/>
            </a:br>
            <a:r>
              <a:rPr lang="el-GR" altLang="el-GR" sz="2600" dirty="0"/>
              <a:t>ΠΑΡΑΔΕΙΓΜΑ 2 ΠΑΡΑΜΕΤΡΩΝ (</a:t>
            </a:r>
            <a:r>
              <a:rPr lang="en-US" altLang="el-GR" sz="2600" dirty="0"/>
              <a:t>6</a:t>
            </a:r>
            <a:r>
              <a:rPr lang="el-GR" altLang="el-GR" sz="2600" dirty="0"/>
              <a:t>)</a:t>
            </a:r>
            <a:endParaRPr lang="en-GB" altLang="el-GR" sz="26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Υπολογισμός συμμετρικού σημείου </a:t>
            </a:r>
            <a:r>
              <a:rPr lang="en-US" altLang="el-GR" b="1" dirty="0"/>
              <a:t>R </a:t>
            </a:r>
            <a:r>
              <a:rPr lang="el-GR" altLang="el-GR" dirty="0"/>
              <a:t>(</a:t>
            </a:r>
            <a:r>
              <a:rPr lang="en-US" altLang="el-GR" dirty="0"/>
              <a:t>reflection</a:t>
            </a:r>
            <a:r>
              <a:rPr lang="el-GR" altLang="el-GR" dirty="0"/>
              <a:t>: σημείο ανάκλασης) του σημείου </a:t>
            </a:r>
            <a:r>
              <a:rPr lang="en-US" altLang="el-GR" b="1" dirty="0"/>
              <a:t>W </a:t>
            </a:r>
            <a:r>
              <a:rPr lang="el-GR" altLang="el-GR" dirty="0"/>
              <a:t>ως προς το </a:t>
            </a:r>
            <a:r>
              <a:rPr lang="el-GR" altLang="el-GR" dirty="0" err="1"/>
              <a:t>κεντροειδές</a:t>
            </a:r>
            <a:r>
              <a:rPr lang="el-GR" altLang="el-GR" dirty="0"/>
              <a:t> </a:t>
            </a:r>
            <a:r>
              <a:rPr lang="el-GR" altLang="el-GR" b="1" dirty="0"/>
              <a:t>(</a:t>
            </a:r>
            <a:r>
              <a:rPr lang="en-US" altLang="el-GR" b="1" dirty="0"/>
              <a:t>P</a:t>
            </a:r>
            <a:r>
              <a:rPr lang="el-GR" altLang="el-GR" b="1" dirty="0"/>
              <a:t>) </a:t>
            </a:r>
            <a:r>
              <a:rPr lang="el-GR" altLang="el-GR" dirty="0"/>
              <a:t>της ευθείας </a:t>
            </a:r>
            <a:r>
              <a:rPr lang="el-GR" altLang="el-GR" b="1" dirty="0"/>
              <a:t>ΒΝ. </a:t>
            </a:r>
            <a:r>
              <a:rPr lang="el-GR" altLang="el-GR" dirty="0"/>
              <a:t>Το σημείο αυτό είναι το:</a:t>
            </a:r>
            <a:endParaRPr lang="en-US" altLang="el-GR" b="1" dirty="0"/>
          </a:p>
          <a:p>
            <a:pPr lvl="1"/>
            <a:r>
              <a:rPr lang="en-US" altLang="el-GR" b="1" dirty="0"/>
              <a:t>R </a:t>
            </a:r>
            <a:r>
              <a:rPr lang="el-GR" altLang="el-GR" dirty="0"/>
              <a:t>= </a:t>
            </a:r>
            <a:r>
              <a:rPr lang="en-US" altLang="el-GR" b="1" dirty="0"/>
              <a:t>P </a:t>
            </a:r>
            <a:r>
              <a:rPr lang="el-GR" altLang="el-GR" dirty="0"/>
              <a:t>+ </a:t>
            </a:r>
            <a:r>
              <a:rPr lang="el-GR" altLang="el-GR" b="1" dirty="0"/>
              <a:t>(</a:t>
            </a:r>
            <a:r>
              <a:rPr lang="en-US" altLang="el-GR" b="1" dirty="0"/>
              <a:t>P </a:t>
            </a:r>
            <a:r>
              <a:rPr lang="el-GR" altLang="el-GR" dirty="0"/>
              <a:t>- </a:t>
            </a:r>
            <a:r>
              <a:rPr lang="en-US" altLang="el-GR" b="1" dirty="0"/>
              <a:t>W</a:t>
            </a:r>
            <a:r>
              <a:rPr lang="el-GR" altLang="el-GR" b="1" dirty="0" smtClean="0"/>
              <a:t>),</a:t>
            </a:r>
            <a:r>
              <a:rPr lang="en-US" altLang="el-GR" b="1" dirty="0"/>
              <a:t> </a:t>
            </a:r>
            <a:r>
              <a:rPr lang="el-GR" altLang="el-GR" dirty="0" smtClean="0"/>
              <a:t>δηλαδή:</a:t>
            </a:r>
            <a:r>
              <a:rPr lang="en-US" altLang="el-GR" dirty="0" smtClean="0"/>
              <a:t> </a:t>
            </a:r>
            <a:r>
              <a:rPr lang="en-US" altLang="el-GR" b="1" dirty="0" smtClean="0"/>
              <a:t>R </a:t>
            </a:r>
            <a:r>
              <a:rPr lang="el-GR" altLang="el-GR" dirty="0"/>
              <a:t>= [ </a:t>
            </a:r>
            <a:r>
              <a:rPr lang="en-US" altLang="el-GR" dirty="0" err="1"/>
              <a:t>pH</a:t>
            </a:r>
            <a:r>
              <a:rPr lang="en-US" altLang="el-GR" baseline="-25000" dirty="0" err="1"/>
              <a:t>p</a:t>
            </a:r>
            <a:r>
              <a:rPr lang="en-US" altLang="el-GR" dirty="0"/>
              <a:t> </a:t>
            </a:r>
            <a:r>
              <a:rPr lang="el-GR" altLang="el-GR" dirty="0"/>
              <a:t>+ (</a:t>
            </a:r>
            <a:r>
              <a:rPr lang="en-US" altLang="el-GR" dirty="0" err="1"/>
              <a:t>pH</a:t>
            </a:r>
            <a:r>
              <a:rPr lang="en-US" altLang="el-GR" baseline="-25000" dirty="0" err="1"/>
              <a:t>p</a:t>
            </a:r>
            <a:r>
              <a:rPr lang="en-US" altLang="el-GR" dirty="0"/>
              <a:t> </a:t>
            </a:r>
            <a:r>
              <a:rPr lang="el-GR" altLang="el-GR" dirty="0"/>
              <a:t>- </a:t>
            </a:r>
            <a:r>
              <a:rPr lang="en-US" altLang="el-GR" dirty="0"/>
              <a:t>pH</a:t>
            </a:r>
            <a:r>
              <a:rPr lang="el-GR" altLang="el-GR" baseline="-25000" dirty="0"/>
              <a:t>3</a:t>
            </a:r>
            <a:r>
              <a:rPr lang="el-GR" altLang="el-GR" dirty="0" smtClean="0"/>
              <a:t>), </a:t>
            </a:r>
            <a:r>
              <a:rPr lang="en-US" altLang="el-GR" dirty="0" smtClean="0"/>
              <a:t>  </a:t>
            </a:r>
            <a:r>
              <a:rPr lang="el-GR" altLang="el-GR" dirty="0" smtClean="0"/>
              <a:t>θ</a:t>
            </a:r>
            <a:r>
              <a:rPr lang="en-US" altLang="el-GR" baseline="-25000" dirty="0"/>
              <a:t>p</a:t>
            </a:r>
            <a:r>
              <a:rPr lang="el-GR" altLang="el-GR" dirty="0"/>
              <a:t> + (θ</a:t>
            </a:r>
            <a:r>
              <a:rPr lang="en-US" altLang="el-GR" baseline="-25000" dirty="0"/>
              <a:t>p</a:t>
            </a:r>
            <a:r>
              <a:rPr lang="el-GR" altLang="el-GR" dirty="0"/>
              <a:t> - θ</a:t>
            </a:r>
            <a:r>
              <a:rPr lang="el-GR" altLang="el-GR" baseline="-25000" dirty="0"/>
              <a:t>3</a:t>
            </a:r>
            <a:r>
              <a:rPr lang="el-GR" altLang="el-GR" dirty="0"/>
              <a:t>) ], οπότε:</a:t>
            </a:r>
            <a:endParaRPr lang="en-US" altLang="el-GR" dirty="0"/>
          </a:p>
          <a:p>
            <a:pPr lvl="1"/>
            <a:r>
              <a:rPr lang="en-US" altLang="el-GR" dirty="0" err="1"/>
              <a:t>pH</a:t>
            </a:r>
            <a:r>
              <a:rPr lang="en-US" altLang="el-GR" baseline="-25000" dirty="0" err="1"/>
              <a:t>R</a:t>
            </a:r>
            <a:r>
              <a:rPr lang="en-US" altLang="el-GR" dirty="0"/>
              <a:t> </a:t>
            </a:r>
            <a:r>
              <a:rPr lang="el-GR" altLang="el-GR" dirty="0"/>
              <a:t>= [8,0 + (8,0 - 9,0)] = 7,0  και</a:t>
            </a:r>
            <a:r>
              <a:rPr lang="en-US" altLang="el-GR" dirty="0"/>
              <a:t> </a:t>
            </a:r>
            <a:r>
              <a:rPr lang="en-US" altLang="el-GR" dirty="0" smtClean="0"/>
              <a:t>                            </a:t>
            </a:r>
            <a:r>
              <a:rPr lang="el-GR" altLang="el-GR" dirty="0" smtClean="0"/>
              <a:t>θ</a:t>
            </a:r>
            <a:r>
              <a:rPr lang="en-US" altLang="el-GR" baseline="-25000" dirty="0"/>
              <a:t>R</a:t>
            </a:r>
            <a:r>
              <a:rPr lang="el-GR" altLang="el-GR" dirty="0"/>
              <a:t> = [50 + (50 - 70)] = 30</a:t>
            </a:r>
            <a:r>
              <a:rPr lang="en-GB" altLang="el-GR" dirty="0"/>
              <a:t> </a:t>
            </a:r>
            <a:r>
              <a:rPr lang="el-GR" altLang="el-GR" dirty="0"/>
              <a:t>°</a:t>
            </a:r>
            <a:r>
              <a:rPr lang="en-US" altLang="el-GR" dirty="0"/>
              <a:t>C</a:t>
            </a:r>
            <a:r>
              <a:rPr lang="el-GR" altLang="el-GR" dirty="0"/>
              <a:t>.</a:t>
            </a: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302240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600" dirty="0"/>
              <a:t>ΜΕΘΟΔΟΣ </a:t>
            </a:r>
            <a:r>
              <a:rPr lang="en-US" altLang="el-GR" sz="2600" dirty="0"/>
              <a:t>SIMPLEX</a:t>
            </a:r>
            <a:r>
              <a:rPr lang="el-GR" altLang="el-GR" sz="2600" dirty="0"/>
              <a:t> – ΑΡΧΗ ΑΠΛΗΣ (</a:t>
            </a:r>
            <a:r>
              <a:rPr lang="en-US" altLang="el-GR" sz="2600" dirty="0"/>
              <a:t>FIXED) </a:t>
            </a:r>
            <a:r>
              <a:rPr lang="el-GR" altLang="el-GR" sz="2600" dirty="0"/>
              <a:t>ΜΕΘΟΔΟΥ (</a:t>
            </a:r>
            <a:r>
              <a:rPr lang="en-US" altLang="el-GR" sz="2600" dirty="0"/>
              <a:t>13</a:t>
            </a:r>
            <a:r>
              <a:rPr lang="el-GR" altLang="el-GR" sz="2600" dirty="0"/>
              <a:t>)</a:t>
            </a:r>
            <a:br>
              <a:rPr lang="el-GR" altLang="el-GR" sz="2600" dirty="0"/>
            </a:br>
            <a:r>
              <a:rPr lang="el-GR" altLang="el-GR" sz="2600" dirty="0"/>
              <a:t>ΠΑΡΑΔΕΙΓΜΑ 2 ΠΑΡΑΜΕΤΡΩΝ </a:t>
            </a:r>
            <a:r>
              <a:rPr lang="en-US" altLang="el-GR" sz="2600" dirty="0"/>
              <a:t>– </a:t>
            </a:r>
            <a:r>
              <a:rPr lang="el-GR" altLang="el-GR" sz="2600" dirty="0"/>
              <a:t>ΣΧΗΜΑ </a:t>
            </a:r>
            <a:endParaRPr lang="en-GB" altLang="el-GR" sz="2600" dirty="0"/>
          </a:p>
        </p:txBody>
      </p:sp>
      <p:pic>
        <p:nvPicPr>
          <p:cNvPr id="327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49" y="1557338"/>
            <a:ext cx="5540401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11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ΕΠΙΔΡΑΣΗ </a:t>
            </a:r>
            <a:r>
              <a:rPr lang="el-GR" altLang="el-GR" sz="3600" dirty="0"/>
              <a:t>ΠΑΡΑΜΕΤΡΩΝ </a:t>
            </a:r>
            <a:endParaRPr lang="en-GB" altLang="el-GR" sz="3600" dirty="0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1259681" y="1556792"/>
            <a:ext cx="6624637" cy="3457575"/>
            <a:chOff x="5417" y="6010"/>
            <a:chExt cx="5603" cy="2426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" y="6010"/>
              <a:ext cx="5603" cy="1658"/>
            </a:xfrm>
            <a:prstGeom prst="rect">
              <a:avLst/>
            </a:prstGeom>
            <a:solidFill>
              <a:srgbClr val="ADF1E9"/>
            </a:solidFill>
          </p:spPr>
        </p:pic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5579" y="7751"/>
              <a:ext cx="5436" cy="68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el-GR" altLang="el-GR" sz="2400" dirty="0">
                  <a:latin typeface="+mn-lt"/>
                </a:rPr>
                <a:t>Επίδραση παραμέτρων </a:t>
              </a:r>
              <a:r>
                <a:rPr lang="en-US" altLang="el-GR" sz="2400" dirty="0">
                  <a:latin typeface="+mn-lt"/>
                </a:rPr>
                <a:t>P</a:t>
              </a:r>
              <a:r>
                <a:rPr lang="en-US" altLang="el-GR" sz="2400" baseline="-25000" dirty="0">
                  <a:latin typeface="+mn-lt"/>
                </a:rPr>
                <a:t>1</a:t>
              </a:r>
              <a:r>
                <a:rPr lang="el-GR" altLang="el-GR" sz="2400" dirty="0">
                  <a:latin typeface="+mn-lt"/>
                </a:rPr>
                <a:t>, </a:t>
              </a:r>
              <a:r>
                <a:rPr lang="en-US" altLang="el-GR" sz="2400" dirty="0">
                  <a:latin typeface="+mn-lt"/>
                </a:rPr>
                <a:t>P</a:t>
              </a:r>
              <a:r>
                <a:rPr lang="el-GR" altLang="el-GR" sz="2400" baseline="-25000" dirty="0">
                  <a:latin typeface="+mn-lt"/>
                </a:rPr>
                <a:t>2</a:t>
              </a:r>
              <a:r>
                <a:rPr lang="el-GR" altLang="el-GR" sz="2400" dirty="0">
                  <a:latin typeface="+mn-lt"/>
                </a:rPr>
                <a:t>, ., </a:t>
              </a:r>
              <a:r>
                <a:rPr lang="en-US" altLang="el-GR" sz="2400" dirty="0" err="1" smtClean="0">
                  <a:latin typeface="+mn-lt"/>
                </a:rPr>
                <a:t>P</a:t>
              </a:r>
              <a:r>
                <a:rPr lang="en-US" altLang="el-GR" sz="2400" baseline="-25000" dirty="0" err="1" smtClean="0">
                  <a:latin typeface="+mn-lt"/>
                </a:rPr>
                <a:t>n</a:t>
              </a:r>
              <a:r>
                <a:rPr lang="el-GR" altLang="el-GR" sz="2400" dirty="0" smtClean="0">
                  <a:latin typeface="+mn-lt"/>
                </a:rPr>
                <a:t> </a:t>
              </a:r>
              <a:r>
                <a:rPr lang="el-GR" altLang="el-GR" sz="2400" dirty="0">
                  <a:latin typeface="+mn-lt"/>
                </a:rPr>
                <a:t>στην απόκριση αναλυτικής διεργασίας</a:t>
              </a:r>
              <a:r>
                <a:rPr lang="en-GB" altLang="el-GR" sz="2400" dirty="0">
                  <a:latin typeface="+mn-lt"/>
                </a:rPr>
                <a:t>.</a:t>
              </a:r>
              <a:r>
                <a:rPr lang="el-GR" altLang="el-GR" sz="2400" dirty="0">
                  <a:latin typeface="+mn-lt"/>
                </a:rPr>
                <a:t> Π.χ. </a:t>
              </a:r>
              <a:r>
                <a:rPr lang="en-US" altLang="el-GR" sz="2400" dirty="0">
                  <a:latin typeface="+mn-lt"/>
                </a:rPr>
                <a:t>P</a:t>
              </a:r>
              <a:r>
                <a:rPr lang="el-GR" altLang="el-GR" sz="2400" baseline="-25000" dirty="0">
                  <a:latin typeface="+mn-lt"/>
                </a:rPr>
                <a:t>1</a:t>
              </a:r>
              <a:r>
                <a:rPr lang="en-US" altLang="el-GR" sz="2400" dirty="0">
                  <a:latin typeface="+mn-lt"/>
                </a:rPr>
                <a:t> = pH, P</a:t>
              </a:r>
              <a:r>
                <a:rPr lang="en-US" altLang="el-GR" sz="2400" baseline="-25000" dirty="0">
                  <a:latin typeface="+mn-lt"/>
                </a:rPr>
                <a:t>2</a:t>
              </a:r>
              <a:r>
                <a:rPr lang="en-US" altLang="el-GR" sz="2400" dirty="0">
                  <a:latin typeface="+mn-lt"/>
                </a:rPr>
                <a:t> = </a:t>
              </a:r>
              <a:r>
                <a:rPr lang="el-GR" altLang="el-GR" sz="2400" dirty="0">
                  <a:latin typeface="+mn-lt"/>
                </a:rPr>
                <a:t>θερμοκρασία, </a:t>
              </a:r>
              <a:r>
                <a:rPr lang="en-US" altLang="el-GR" sz="2400" dirty="0">
                  <a:latin typeface="+mn-lt"/>
                </a:rPr>
                <a:t>... </a:t>
              </a:r>
              <a:r>
                <a:rPr lang="el-GR" altLang="el-GR" sz="2400" dirty="0">
                  <a:latin typeface="+mn-lt"/>
                </a:rPr>
                <a:t>κλπ.</a:t>
              </a:r>
              <a:endParaRPr lang="en-GB" altLang="el-GR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2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ΜΕΘΟΔΟΣ </a:t>
            </a:r>
            <a:r>
              <a:rPr lang="en-US" altLang="el-GR" sz="3600" dirty="0"/>
              <a:t>SIMPLEX</a:t>
            </a:r>
            <a:r>
              <a:rPr lang="el-GR" altLang="el-GR" sz="3600" dirty="0"/>
              <a:t> –ΚΑΝΟΝΕΣ (1)</a:t>
            </a:r>
            <a:endParaRPr lang="en-GB" altLang="el-GR" sz="36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l-GR" altLang="el-GR" sz="2800" b="1" dirty="0"/>
              <a:t>Κανόνας 1: </a:t>
            </a:r>
            <a:r>
              <a:rPr lang="el-GR" altLang="el-GR" sz="2800" dirty="0"/>
              <a:t>Μία κίνηση γίνεται μετά από κάθε μέτρηση της απόκρισης και λαμβάνεται απόφαση για τη διεύθυνση της κίνησης. Νέο </a:t>
            </a:r>
            <a:r>
              <a:rPr lang="en-US" altLang="el-GR" sz="2800" dirty="0"/>
              <a:t>Simplex </a:t>
            </a:r>
            <a:r>
              <a:rPr lang="el-GR" altLang="el-GR" sz="2800" dirty="0"/>
              <a:t>δημιουργείται πάντοτε με μια νέα μέτρηση </a:t>
            </a:r>
            <a:r>
              <a:rPr lang="el-GR" altLang="el-GR" sz="2800" b="1" dirty="0"/>
              <a:t>(</a:t>
            </a:r>
            <a:r>
              <a:rPr lang="en-US" altLang="el-GR" sz="2800" b="1" dirty="0"/>
              <a:t>R</a:t>
            </a:r>
            <a:r>
              <a:rPr lang="el-GR" altLang="el-GR" sz="2800" b="1" dirty="0"/>
              <a:t>).</a:t>
            </a:r>
            <a:endParaRPr lang="en-GB" altLang="el-GR" sz="2800" b="1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l-GR" altLang="el-GR" sz="2800" b="1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l-GR" altLang="el-GR" sz="2800" b="1" dirty="0"/>
              <a:t>Κανόνας 2: </a:t>
            </a:r>
            <a:r>
              <a:rPr lang="el-GR" altLang="el-GR" sz="2800" dirty="0"/>
              <a:t>Το νέο </a:t>
            </a:r>
            <a:r>
              <a:rPr lang="en-US" altLang="el-GR" sz="2800" dirty="0"/>
              <a:t>Simplex </a:t>
            </a:r>
            <a:r>
              <a:rPr lang="el-GR" altLang="el-GR" sz="2800" dirty="0"/>
              <a:t>δημιουργείται μετά την απόρριψη του χειρότερου σημείου </a:t>
            </a:r>
            <a:r>
              <a:rPr lang="el-GR" altLang="el-GR" sz="2800" b="1" dirty="0"/>
              <a:t>(</a:t>
            </a:r>
            <a:r>
              <a:rPr lang="en-US" altLang="el-GR" sz="2800" b="1" dirty="0"/>
              <a:t>W</a:t>
            </a:r>
            <a:r>
              <a:rPr lang="el-GR" altLang="el-GR" sz="2800" b="1" dirty="0"/>
              <a:t>) </a:t>
            </a:r>
            <a:r>
              <a:rPr lang="el-GR" altLang="el-GR" sz="2800" dirty="0"/>
              <a:t>του προηγούμενου </a:t>
            </a:r>
            <a:r>
              <a:rPr lang="en-US" altLang="el-GR" sz="2800" dirty="0"/>
              <a:t>Simplex </a:t>
            </a:r>
            <a:r>
              <a:rPr lang="el-GR" altLang="el-GR" sz="2800" dirty="0"/>
              <a:t>και αντικατάσταση με το συμμετρικό του </a:t>
            </a:r>
            <a:r>
              <a:rPr lang="el-GR" altLang="el-GR" sz="2800" b="1" dirty="0"/>
              <a:t>(</a:t>
            </a:r>
            <a:r>
              <a:rPr lang="en-US" altLang="el-GR" sz="2800" b="1" dirty="0"/>
              <a:t>R</a:t>
            </a:r>
            <a:r>
              <a:rPr lang="el-GR" altLang="el-GR" sz="2800" b="1" dirty="0"/>
              <a:t>) </a:t>
            </a:r>
            <a:r>
              <a:rPr lang="el-GR" altLang="el-GR" sz="2800" dirty="0"/>
              <a:t>ως προς το </a:t>
            </a:r>
            <a:r>
              <a:rPr lang="el-GR" altLang="el-GR" sz="2800" dirty="0" err="1"/>
              <a:t>κεντροειδές</a:t>
            </a:r>
            <a:r>
              <a:rPr lang="el-GR" altLang="el-GR" sz="2800" dirty="0"/>
              <a:t> </a:t>
            </a:r>
            <a:r>
              <a:rPr lang="el-GR" altLang="el-GR" sz="2800" b="1" dirty="0"/>
              <a:t>(</a:t>
            </a:r>
            <a:r>
              <a:rPr lang="en-US" altLang="el-GR" sz="2800" b="1" dirty="0"/>
              <a:t>P</a:t>
            </a:r>
            <a:r>
              <a:rPr lang="el-GR" altLang="el-GR" sz="2800" b="1" dirty="0"/>
              <a:t>) </a:t>
            </a:r>
            <a:r>
              <a:rPr lang="el-GR" altLang="el-GR" sz="2800" dirty="0"/>
              <a:t>της </a:t>
            </a:r>
            <a:r>
              <a:rPr lang="el-GR" altLang="el-GR" sz="2800" dirty="0" err="1"/>
              <a:t>υπερεπιφάνειας</a:t>
            </a:r>
            <a:r>
              <a:rPr lang="el-GR" altLang="el-GR" sz="2800" dirty="0"/>
              <a:t>.</a:t>
            </a:r>
            <a:endParaRPr lang="el-GR" alt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26211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ΜΕΘΟΔΟΣ </a:t>
            </a:r>
            <a:r>
              <a:rPr lang="en-US" altLang="el-GR" sz="3600" dirty="0"/>
              <a:t>SIMPLEX</a:t>
            </a:r>
            <a:r>
              <a:rPr lang="el-GR" altLang="el-GR" sz="3600" dirty="0"/>
              <a:t> –ΚΑΝΟΝΕΣ (</a:t>
            </a:r>
            <a:r>
              <a:rPr lang="en-GB" altLang="el-GR" sz="3600" dirty="0"/>
              <a:t>2</a:t>
            </a:r>
            <a:r>
              <a:rPr lang="el-GR" altLang="el-GR" sz="3600" dirty="0"/>
              <a:t>)</a:t>
            </a:r>
            <a:endParaRPr lang="en-GB" altLang="el-GR" sz="36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l-GR" altLang="el-GR" sz="2800" b="1" dirty="0"/>
              <a:t>Κανόνας 3: </a:t>
            </a:r>
            <a:r>
              <a:rPr lang="el-GR" altLang="el-GR" sz="2800" dirty="0"/>
              <a:t>Εάν η νέα κορυφή </a:t>
            </a:r>
            <a:r>
              <a:rPr lang="el-GR" altLang="el-GR" sz="2800" b="1" dirty="0"/>
              <a:t>(</a:t>
            </a:r>
            <a:r>
              <a:rPr lang="en-US" altLang="el-GR" sz="2800" b="1" dirty="0"/>
              <a:t>R</a:t>
            </a:r>
            <a:r>
              <a:rPr lang="el-GR" altLang="el-GR" sz="2800" b="1" dirty="0"/>
              <a:t>) </a:t>
            </a:r>
            <a:r>
              <a:rPr lang="el-GR" altLang="el-GR" sz="2800" dirty="0"/>
              <a:t>έχει απόκριση χειρότερη από τις αποκρίσεις των σημείων </a:t>
            </a:r>
            <a:r>
              <a:rPr lang="en-US" altLang="el-GR" sz="2800" b="1" dirty="0"/>
              <a:t>B </a:t>
            </a:r>
            <a:r>
              <a:rPr lang="el-GR" altLang="el-GR" sz="2800" dirty="0"/>
              <a:t>και </a:t>
            </a:r>
            <a:r>
              <a:rPr lang="el-GR" altLang="el-GR" sz="2800" b="1" dirty="0"/>
              <a:t>Ν </a:t>
            </a:r>
            <a:r>
              <a:rPr lang="el-GR" altLang="el-GR" sz="2800" dirty="0"/>
              <a:t>(του νέου </a:t>
            </a:r>
            <a:r>
              <a:rPr lang="en-US" altLang="el-GR" sz="2800" dirty="0"/>
              <a:t>Simplex</a:t>
            </a:r>
            <a:r>
              <a:rPr lang="el-GR" altLang="el-GR" sz="2800" dirty="0"/>
              <a:t>), τότε  απορρίπτεται το σημείο με την επόμενη χειρότερη απόκριση </a:t>
            </a:r>
            <a:r>
              <a:rPr lang="el-GR" altLang="el-GR" sz="2800" b="1" dirty="0"/>
              <a:t>(Ν) </a:t>
            </a:r>
            <a:r>
              <a:rPr lang="el-GR" altLang="el-GR" sz="2800" dirty="0"/>
              <a:t>και αντικαθίσταται από το συμμετρικό του ως προς το </a:t>
            </a:r>
            <a:r>
              <a:rPr lang="el-GR" altLang="el-GR" sz="2800" dirty="0" err="1"/>
              <a:t>κεντροειδές</a:t>
            </a:r>
            <a:r>
              <a:rPr lang="el-GR" altLang="el-GR" sz="2800" dirty="0"/>
              <a:t> της </a:t>
            </a:r>
            <a:r>
              <a:rPr lang="el-GR" altLang="el-GR" sz="2800" dirty="0" err="1"/>
              <a:t>υπερεπιφάνειας</a:t>
            </a:r>
            <a:r>
              <a:rPr lang="el-GR" altLang="el-GR" sz="2800" dirty="0"/>
              <a:t> των υπόλοιπων σημείων.</a:t>
            </a:r>
            <a:endParaRPr lang="en-GB" alt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2811729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ΜΕΘΟΔΟΣ </a:t>
            </a:r>
            <a:r>
              <a:rPr lang="en-US" altLang="el-GR" sz="3600" dirty="0"/>
              <a:t>SIMPLEX</a:t>
            </a:r>
            <a:r>
              <a:rPr lang="el-GR" altLang="el-GR" sz="3600" dirty="0"/>
              <a:t> –ΚΑΝΟΝΕΣ (</a:t>
            </a:r>
            <a:r>
              <a:rPr lang="en-GB" altLang="el-GR" sz="3600" dirty="0"/>
              <a:t>3</a:t>
            </a:r>
            <a:r>
              <a:rPr lang="el-GR" altLang="el-GR" sz="3600" dirty="0"/>
              <a:t>)</a:t>
            </a:r>
            <a:endParaRPr lang="en-GB" altLang="el-GR" sz="36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l-GR" altLang="el-GR" sz="2800" b="1" dirty="0"/>
              <a:t>Κανόνας 4: </a:t>
            </a:r>
            <a:r>
              <a:rPr lang="el-GR" altLang="el-GR" sz="2800" dirty="0"/>
              <a:t>Εάν ένα σημείο έχει διατηρηθεί σε </a:t>
            </a:r>
            <a:r>
              <a:rPr lang="en-US" altLang="el-GR" sz="2800" dirty="0"/>
              <a:t>n</a:t>
            </a:r>
            <a:r>
              <a:rPr lang="el-GR" altLang="el-GR" sz="2800" dirty="0"/>
              <a:t>+1 διαδοχικά </a:t>
            </a:r>
            <a:r>
              <a:rPr lang="en-US" altLang="el-GR" sz="2800" dirty="0"/>
              <a:t>Simplex</a:t>
            </a:r>
            <a:r>
              <a:rPr lang="el-GR" altLang="el-GR" sz="2800" dirty="0"/>
              <a:t>, πριν εφαρμοσθεί ο 2ος κανόνας </a:t>
            </a:r>
            <a:r>
              <a:rPr lang="el-GR" altLang="el-GR" sz="2800" dirty="0" err="1"/>
              <a:t>ξαναμετράται</a:t>
            </a:r>
            <a:r>
              <a:rPr lang="el-GR" altLang="el-GR" sz="2800" dirty="0"/>
              <a:t> η απόκρισή του  για να ελεγχθεί η ορθότητά του.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l-GR" altLang="el-GR" sz="28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l-GR" altLang="el-GR" sz="2800" b="1" dirty="0"/>
              <a:t>Κανόνας 5: </a:t>
            </a:r>
            <a:r>
              <a:rPr lang="el-GR" altLang="el-GR" sz="2800" dirty="0"/>
              <a:t>Εάν το υπολογιζόμενο σημείο </a:t>
            </a:r>
            <a:r>
              <a:rPr lang="el-GR" altLang="el-GR" sz="2800" b="1" dirty="0"/>
              <a:t>(</a:t>
            </a:r>
            <a:r>
              <a:rPr lang="en-US" altLang="el-GR" sz="2800" b="1" dirty="0"/>
              <a:t>R</a:t>
            </a:r>
            <a:r>
              <a:rPr lang="el-GR" altLang="el-GR" sz="2800" b="1" dirty="0"/>
              <a:t>) </a:t>
            </a:r>
            <a:r>
              <a:rPr lang="el-GR" altLang="el-GR" sz="2800" dirty="0"/>
              <a:t>έχει συντεταγμένες έξω από τα </a:t>
            </a:r>
            <a:r>
              <a:rPr lang="el-GR" altLang="el-GR" sz="2800" b="1" dirty="0"/>
              <a:t>επιτρεπτά όρια</a:t>
            </a:r>
            <a:r>
              <a:rPr lang="en-US" altLang="el-GR" sz="2800" b="1" dirty="0"/>
              <a:t> </a:t>
            </a:r>
            <a:r>
              <a:rPr lang="el-GR" altLang="el-GR" sz="2800" dirty="0"/>
              <a:t>για κάποια ή κάποιες από τις παραμέτρους αποδίδεται στην απόκρισή του μια πολύ κακή τιμή (π.χ. απορρόφηση = -1).</a:t>
            </a:r>
            <a:endParaRPr lang="en-GB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76199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200" dirty="0" smtClean="0"/>
              <a:t>ΜΕΘΟΔΟΣ </a:t>
            </a:r>
            <a:r>
              <a:rPr lang="en-US" altLang="el-GR" sz="3200" dirty="0"/>
              <a:t>SIMPLEX</a:t>
            </a:r>
            <a:r>
              <a:rPr lang="el-GR" altLang="el-GR" sz="3200" dirty="0"/>
              <a:t> – ΠΑΡΑΒΙΑΣΗ ΟΡΙΩΝ ΠΑΡΑΜΕΤΡΩΝ</a:t>
            </a:r>
            <a:endParaRPr lang="en-GB" altLang="el-GR" sz="3200" dirty="0"/>
          </a:p>
        </p:txBody>
      </p:sp>
      <p:pic>
        <p:nvPicPr>
          <p:cNvPr id="3687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49" y="1557338"/>
            <a:ext cx="5540401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149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ΤΕΡΜΑΤΙΣΜΟΣ </a:t>
            </a:r>
            <a:r>
              <a:rPr lang="el-GR" altLang="el-GR" sz="3600" dirty="0"/>
              <a:t>ΑΛΓΟΡΙΘΜΟΥ</a:t>
            </a:r>
            <a:endParaRPr lang="en-GB" altLang="el-GR" sz="3600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sz="2800" dirty="0"/>
              <a:t>Τερματίζεται όταν δεν επιτυγχάνεται στατιστικά σημαντική βελτίωση της απόκρισης από πείραμα σε πείραμα (μικρότερη από ένα προκαθορισμένο όριο π.χ. 1 - 2%)</a:t>
            </a:r>
          </a:p>
          <a:p>
            <a:r>
              <a:rPr lang="el-GR" altLang="el-GR" sz="2800" dirty="0"/>
              <a:t>Δημιουργείται ένα εξάγωνο στην περίπτωση δύο παραμέτρων (τρίγωνο </a:t>
            </a:r>
            <a:r>
              <a:rPr lang="en-US" altLang="el-GR" sz="2800" dirty="0"/>
              <a:t>Simplex).</a:t>
            </a:r>
            <a:endParaRPr lang="en-GB" altLang="el-GR" sz="2800" dirty="0"/>
          </a:p>
        </p:txBody>
      </p:sp>
    </p:spTree>
    <p:extLst>
      <p:ext uri="{BB962C8B-B14F-4D97-AF65-F5344CB8AC3E}">
        <p14:creationId xmlns:p14="http://schemas.microsoft.com/office/powerpoint/2010/main" val="683910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l-GR" sz="3200" dirty="0" smtClean="0"/>
              <a:t>MEIONEKTHMA </a:t>
            </a:r>
            <a:r>
              <a:rPr lang="el-GR" altLang="el-GR" sz="3200" dirty="0"/>
              <a:t>ΑΠΛΗΣ (</a:t>
            </a:r>
            <a:r>
              <a:rPr lang="en-US" altLang="el-GR" sz="3200" dirty="0"/>
              <a:t>FIXED) SIMPLEX</a:t>
            </a:r>
            <a:endParaRPr lang="en-GB" altLang="el-GR" sz="3200" b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Μη δυνατότητα καθορισμού του βέλτιστου σημείου αφού όλα τα παραγόμενα </a:t>
            </a:r>
            <a:r>
              <a:rPr lang="en-US" altLang="el-GR" sz="2800" dirty="0"/>
              <a:t>Simplex </a:t>
            </a:r>
            <a:r>
              <a:rPr lang="el-GR" altLang="el-GR" sz="2800" dirty="0"/>
              <a:t>έχουν πάντοτε το ίδιο μέγεθος με το αρχικό.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Δυνατή η έναρξη νέου κύκλου του αλγορίθμου με επιλογή αρχικών σημείων που να ορίζουν ένα </a:t>
            </a:r>
            <a:r>
              <a:rPr lang="en-US" altLang="el-GR" sz="2800" dirty="0"/>
              <a:t>Simplex </a:t>
            </a:r>
            <a:r>
              <a:rPr lang="el-GR" altLang="el-GR" sz="2800" dirty="0"/>
              <a:t>μικρότερου μεγέθους, που να βρίσκεται μέσα στο τελικό </a:t>
            </a:r>
            <a:r>
              <a:rPr lang="en-US" altLang="el-GR" sz="2800" dirty="0"/>
              <a:t>Simplex </a:t>
            </a:r>
            <a:r>
              <a:rPr lang="el-GR" altLang="el-GR" sz="2800" dirty="0"/>
              <a:t>της αρχικής εφαρμογής του αλγορίθμου.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Μη δυνατότητα επιτάχυνσης για λιγότερα πειράματα ακολουθώντας διαδρομή με ταχύτερο ρυθμό βελτίωσης της απόκρισης.</a:t>
            </a:r>
            <a:endParaRPr lang="en-GB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051148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ΕΠΑΝΑΛΗΨΗ </a:t>
            </a:r>
            <a:r>
              <a:rPr lang="el-GR" altLang="el-GR" sz="3600" dirty="0"/>
              <a:t>ΑΠΛΗΣ (</a:t>
            </a:r>
            <a:r>
              <a:rPr lang="en-US" altLang="el-GR" sz="3600" dirty="0"/>
              <a:t>FIXED) SIMPLEX</a:t>
            </a:r>
            <a:endParaRPr lang="en-GB" altLang="el-GR" sz="3600" dirty="0"/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684213" y="1916114"/>
            <a:ext cx="8064500" cy="4305636"/>
            <a:chOff x="708" y="10045"/>
            <a:chExt cx="9492" cy="4620"/>
          </a:xfrm>
        </p:grpSpPr>
        <p:pic>
          <p:nvPicPr>
            <p:cNvPr id="43015" name="Picture 7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10045"/>
              <a:ext cx="7284" cy="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2796" y="12661"/>
              <a:ext cx="1141" cy="23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just">
                <a:lnSpc>
                  <a:spcPct val="101000"/>
                </a:lnSpc>
              </a:pPr>
              <a:r>
                <a:rPr lang="el-GR" altLang="el-GR" sz="1000"/>
                <a:t>Θερμοκρασία</a:t>
              </a:r>
              <a:endParaRPr lang="en-GB" altLang="el-GR"/>
            </a:p>
          </p:txBody>
        </p:sp>
        <p:sp>
          <p:nvSpPr>
            <p:cNvPr id="43017" name="Text Box 9"/>
            <p:cNvSpPr txBox="1">
              <a:spLocks noChangeArrowheads="1"/>
            </p:cNvSpPr>
            <p:nvPr/>
          </p:nvSpPr>
          <p:spPr bwMode="auto">
            <a:xfrm>
              <a:off x="708" y="13109"/>
              <a:ext cx="9492" cy="155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93000"/>
                </a:lnSpc>
              </a:pPr>
              <a:r>
                <a:rPr lang="el-GR" altLang="el-GR" sz="2000" b="1" dirty="0" smtClean="0">
                  <a:latin typeface="+mn-lt"/>
                </a:rPr>
                <a:t>Αριστερά</a:t>
              </a:r>
              <a:r>
                <a:rPr lang="el-GR" altLang="el-GR" sz="2000" b="1" dirty="0">
                  <a:latin typeface="+mn-lt"/>
                </a:rPr>
                <a:t>: </a:t>
              </a:r>
              <a:r>
                <a:rPr lang="el-GR" altLang="el-GR" sz="2000" dirty="0">
                  <a:latin typeface="+mn-lt"/>
                </a:rPr>
                <a:t>Ο πρώτος (χονδρικός) κύκλος αποτελείται από 6 </a:t>
              </a:r>
              <a:r>
                <a:rPr lang="en-US" altLang="el-GR" sz="2000" dirty="0">
                  <a:latin typeface="+mn-lt"/>
                </a:rPr>
                <a:t>Simplexes</a:t>
              </a:r>
              <a:r>
                <a:rPr lang="el-GR" altLang="el-GR" sz="2000" dirty="0">
                  <a:latin typeface="+mn-lt"/>
                </a:rPr>
                <a:t> και επομένως χρειάστηκαν τουλάχιστον: 3 + (6 - 1) = 8 </a:t>
              </a:r>
              <a:r>
                <a:rPr lang="el-GR" altLang="el-GR" sz="2000" dirty="0" smtClean="0">
                  <a:latin typeface="+mn-lt"/>
                </a:rPr>
                <a:t>πειράματα.</a:t>
              </a:r>
              <a:endParaRPr lang="en-US" altLang="el-GR" sz="2000" dirty="0" smtClean="0">
                <a:latin typeface="+mn-lt"/>
              </a:endParaRPr>
            </a:p>
            <a:p>
              <a:pPr>
                <a:lnSpc>
                  <a:spcPct val="93000"/>
                </a:lnSpc>
              </a:pPr>
              <a:r>
                <a:rPr lang="el-GR" altLang="el-GR" sz="2000" b="1" dirty="0" smtClean="0">
                  <a:latin typeface="+mn-lt"/>
                </a:rPr>
                <a:t>Δεξιά</a:t>
              </a:r>
              <a:r>
                <a:rPr lang="el-GR" altLang="el-GR" sz="2000" b="1" dirty="0">
                  <a:latin typeface="+mn-lt"/>
                </a:rPr>
                <a:t>: </a:t>
              </a:r>
              <a:r>
                <a:rPr lang="el-GR" altLang="el-GR" sz="2000" dirty="0">
                  <a:latin typeface="+mn-lt"/>
                </a:rPr>
                <a:t>Ο δεύτερος (λεπτότερος) κύκλος αποτελείται από 7 </a:t>
              </a:r>
              <a:r>
                <a:rPr lang="en-US" altLang="el-GR" sz="2000" dirty="0">
                  <a:latin typeface="+mn-lt"/>
                </a:rPr>
                <a:t>Simplex</a:t>
              </a:r>
              <a:r>
                <a:rPr lang="en-GB" altLang="el-GR" sz="2000" dirty="0" err="1">
                  <a:latin typeface="+mn-lt"/>
                </a:rPr>
                <a:t>es</a:t>
              </a:r>
              <a:r>
                <a:rPr lang="el-GR" altLang="el-GR" sz="2000" dirty="0">
                  <a:latin typeface="+mn-lt"/>
                </a:rPr>
                <a:t> και επομένως χρειάστηκαν τουλάχιστον: 3 + (7 - 1) = 9 πειράματα. Επομένως συνολικά χρειάστηκαν 8 + 9 = 17 πειράματα τουλάχιστον</a:t>
              </a:r>
              <a:r>
                <a:rPr lang="en-GB" altLang="el-GR" sz="2000" dirty="0">
                  <a:latin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7665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ΤΡΟΠΟΠΟΙΗΜΕΝΗ </a:t>
            </a:r>
            <a:r>
              <a:rPr lang="el-GR" altLang="el-GR" sz="3600" dirty="0"/>
              <a:t>ΜΕΘΟΔΟΣ</a:t>
            </a:r>
            <a:r>
              <a:rPr lang="en-US" altLang="el-GR" sz="3600" dirty="0"/>
              <a:t> SIMPLEX</a:t>
            </a:r>
            <a:r>
              <a:rPr lang="el-GR" altLang="el-GR" sz="3600" dirty="0"/>
              <a:t> (1)</a:t>
            </a:r>
            <a:endParaRPr lang="en-GB" altLang="el-GR" sz="36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Τα μειονεκτήματα της απλής </a:t>
            </a:r>
            <a:r>
              <a:rPr lang="en-US" altLang="el-GR" sz="2800" dirty="0"/>
              <a:t>Simplex </a:t>
            </a:r>
            <a:r>
              <a:rPr lang="el-GR" altLang="el-GR" sz="2800" dirty="0"/>
              <a:t>εξαλείφθηκαν με τις τροποποιήσεις των </a:t>
            </a:r>
            <a:r>
              <a:rPr lang="en-US" altLang="el-GR" sz="2800" dirty="0" err="1"/>
              <a:t>Nelder</a:t>
            </a:r>
            <a:r>
              <a:rPr lang="en-US" altLang="el-GR" sz="2800" dirty="0"/>
              <a:t> </a:t>
            </a:r>
            <a:r>
              <a:rPr lang="el-GR" altLang="el-GR" sz="2800" dirty="0"/>
              <a:t>και </a:t>
            </a:r>
            <a:r>
              <a:rPr lang="en-US" altLang="el-GR" sz="2800" dirty="0"/>
              <a:t>Mead</a:t>
            </a:r>
            <a:r>
              <a:rPr lang="el-GR" altLang="el-GR" sz="2800" dirty="0"/>
              <a:t>. 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Το νέο σημείο που θα αντικαταστήσει εκείνο με τη χειρότερη απόκριση (</a:t>
            </a:r>
            <a:r>
              <a:rPr lang="en-US" altLang="el-GR" sz="2800" dirty="0"/>
              <a:t>W</a:t>
            </a:r>
            <a:r>
              <a:rPr lang="el-GR" altLang="el-GR" sz="2800" dirty="0"/>
              <a:t>) μπορεί να είναι:</a:t>
            </a:r>
          </a:p>
          <a:p>
            <a:pPr lvl="1">
              <a:lnSpc>
                <a:spcPct val="90000"/>
              </a:lnSpc>
            </a:pPr>
            <a:r>
              <a:rPr lang="el-GR" altLang="el-GR" sz="2400" b="1" dirty="0"/>
              <a:t>Σημείο ανάκλασης </a:t>
            </a:r>
            <a:r>
              <a:rPr lang="en-US" altLang="el-GR" sz="2400" b="1" dirty="0"/>
              <a:t>R</a:t>
            </a:r>
            <a:r>
              <a:rPr lang="el-GR" altLang="el-GR" sz="2400" dirty="0"/>
              <a:t> (</a:t>
            </a:r>
            <a:r>
              <a:rPr lang="en-US" altLang="el-GR" sz="2400" dirty="0"/>
              <a:t>reflection</a:t>
            </a:r>
            <a:r>
              <a:rPr lang="el-GR" altLang="el-GR" sz="2400" dirty="0"/>
              <a:t>): </a:t>
            </a:r>
            <a:r>
              <a:rPr lang="en-US" altLang="el-GR" sz="2400" dirty="0"/>
              <a:t>R </a:t>
            </a:r>
            <a:r>
              <a:rPr lang="el-GR" altLang="el-GR" sz="2400" dirty="0"/>
              <a:t>= </a:t>
            </a:r>
            <a:r>
              <a:rPr lang="en-US" altLang="el-GR" sz="2400" dirty="0"/>
              <a:t>P </a:t>
            </a:r>
            <a:r>
              <a:rPr lang="el-GR" altLang="el-GR" sz="2400" dirty="0"/>
              <a:t>+ (</a:t>
            </a:r>
            <a:r>
              <a:rPr lang="en-US" altLang="el-GR" sz="2400" dirty="0"/>
              <a:t>P </a:t>
            </a:r>
            <a:r>
              <a:rPr lang="el-GR" altLang="el-GR" sz="2400" dirty="0"/>
              <a:t>- </a:t>
            </a:r>
            <a:r>
              <a:rPr lang="en-US" altLang="el-GR" sz="2400" dirty="0"/>
              <a:t>W</a:t>
            </a:r>
            <a:r>
              <a:rPr lang="el-GR" altLang="el-GR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sz="2400" b="1" dirty="0"/>
              <a:t>Σημείο επέκτασης Ε</a:t>
            </a:r>
            <a:r>
              <a:rPr lang="el-GR" altLang="el-GR" sz="2400" dirty="0"/>
              <a:t> (</a:t>
            </a:r>
            <a:r>
              <a:rPr lang="en-US" altLang="el-GR" sz="2400" dirty="0"/>
              <a:t>expansion</a:t>
            </a:r>
            <a:r>
              <a:rPr lang="el-GR" altLang="el-GR" sz="2400" dirty="0"/>
              <a:t>): </a:t>
            </a:r>
            <a:r>
              <a:rPr lang="en-US" altLang="el-GR" sz="2400" dirty="0"/>
              <a:t>E </a:t>
            </a:r>
            <a:r>
              <a:rPr lang="el-GR" altLang="el-GR" sz="2400" dirty="0"/>
              <a:t>= </a:t>
            </a:r>
            <a:r>
              <a:rPr lang="en-US" altLang="el-GR" sz="2400" dirty="0"/>
              <a:t>P </a:t>
            </a:r>
            <a:r>
              <a:rPr lang="el-GR" altLang="el-GR" sz="2400" dirty="0"/>
              <a:t>+ 2</a:t>
            </a:r>
            <a:r>
              <a:rPr lang="en-US" altLang="el-GR" sz="2400" dirty="0"/>
              <a:t>x</a:t>
            </a:r>
            <a:r>
              <a:rPr lang="el-GR" altLang="el-GR" sz="2400" dirty="0"/>
              <a:t>(</a:t>
            </a:r>
            <a:r>
              <a:rPr lang="en-US" altLang="el-GR" sz="2400" dirty="0"/>
              <a:t>P </a:t>
            </a:r>
            <a:r>
              <a:rPr lang="el-GR" altLang="el-GR" sz="2400" dirty="0"/>
              <a:t>- </a:t>
            </a:r>
            <a:r>
              <a:rPr lang="en-US" altLang="el-GR" sz="2400" dirty="0"/>
              <a:t>W</a:t>
            </a:r>
            <a:r>
              <a:rPr lang="el-GR" altLang="el-GR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sz="2400" b="1" dirty="0"/>
              <a:t>Σημείο θετικής σύμπτυξης</a:t>
            </a:r>
            <a:r>
              <a:rPr lang="el-GR" altLang="el-GR" sz="2400" dirty="0"/>
              <a:t> </a:t>
            </a:r>
            <a:r>
              <a:rPr lang="en-US" altLang="el-GR" sz="2400" dirty="0"/>
              <a:t>PC</a:t>
            </a:r>
            <a:r>
              <a:rPr lang="el-GR" altLang="el-GR" sz="2400" dirty="0"/>
              <a:t> (</a:t>
            </a:r>
            <a:r>
              <a:rPr lang="en-US" altLang="el-GR" sz="2400" dirty="0"/>
              <a:t>positive contraction</a:t>
            </a:r>
            <a:r>
              <a:rPr lang="el-GR" altLang="el-GR" sz="2400" dirty="0" smtClean="0"/>
              <a:t>):</a:t>
            </a:r>
            <a:endParaRPr lang="en-US" altLang="el-GR" sz="2400" dirty="0" smtClean="0"/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l-GR" sz="2400" dirty="0"/>
              <a:t>	</a:t>
            </a:r>
            <a:r>
              <a:rPr lang="en-US" altLang="el-GR" sz="2400" dirty="0" smtClean="0"/>
              <a:t>				     E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= </a:t>
            </a:r>
            <a:r>
              <a:rPr lang="en-US" altLang="el-GR" sz="2400" dirty="0"/>
              <a:t>P</a:t>
            </a:r>
            <a:r>
              <a:rPr lang="el-GR" altLang="el-GR" sz="2400" dirty="0"/>
              <a:t> + (1/2)</a:t>
            </a:r>
            <a:r>
              <a:rPr lang="en-US" altLang="el-GR" sz="2400" dirty="0"/>
              <a:t>x</a:t>
            </a:r>
            <a:r>
              <a:rPr lang="el-GR" altLang="el-GR" sz="2400" dirty="0"/>
              <a:t>(</a:t>
            </a:r>
            <a:r>
              <a:rPr lang="en-US" altLang="el-GR" sz="2400" dirty="0"/>
              <a:t>P </a:t>
            </a:r>
            <a:r>
              <a:rPr lang="el-GR" altLang="el-GR" sz="2400" dirty="0"/>
              <a:t>- </a:t>
            </a:r>
            <a:r>
              <a:rPr lang="en-US" altLang="el-GR" sz="2400" dirty="0"/>
              <a:t>W</a:t>
            </a:r>
            <a:r>
              <a:rPr lang="el-GR" altLang="el-GR" sz="2400" dirty="0"/>
              <a:t>).</a:t>
            </a:r>
          </a:p>
          <a:p>
            <a:pPr lvl="1">
              <a:lnSpc>
                <a:spcPct val="90000"/>
              </a:lnSpc>
            </a:pPr>
            <a:r>
              <a:rPr lang="el-GR" altLang="el-GR" sz="2400" b="1" dirty="0"/>
              <a:t>Σημείο αρνητικής σύμπτυξης</a:t>
            </a:r>
            <a:r>
              <a:rPr lang="el-GR" altLang="el-GR" sz="2400" dirty="0"/>
              <a:t> </a:t>
            </a:r>
            <a:r>
              <a:rPr lang="el-GR" altLang="el-GR" sz="2400" b="1" dirty="0"/>
              <a:t>Ν</a:t>
            </a:r>
            <a:r>
              <a:rPr lang="en-US" altLang="el-GR" sz="2400" b="1" dirty="0"/>
              <a:t>C</a:t>
            </a:r>
            <a:r>
              <a:rPr lang="el-GR" altLang="el-GR" sz="2400" dirty="0"/>
              <a:t>(</a:t>
            </a:r>
            <a:r>
              <a:rPr lang="en-US" altLang="el-GR" sz="2400" dirty="0"/>
              <a:t>negative contraction</a:t>
            </a:r>
            <a:r>
              <a:rPr lang="el-GR" altLang="el-GR" sz="2400" dirty="0" smtClean="0"/>
              <a:t>):</a:t>
            </a:r>
            <a:endParaRPr lang="en-US" altLang="el-GR" sz="2400" dirty="0" smtClean="0"/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l-GR" sz="2400" dirty="0"/>
              <a:t>	</a:t>
            </a:r>
            <a:r>
              <a:rPr lang="en-US" altLang="el-GR" sz="2400" dirty="0" smtClean="0"/>
              <a:t>				     E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= </a:t>
            </a:r>
            <a:r>
              <a:rPr lang="en-US" altLang="el-GR" sz="2400" dirty="0"/>
              <a:t>P</a:t>
            </a:r>
            <a:r>
              <a:rPr lang="el-GR" altLang="el-GR" sz="2400" dirty="0"/>
              <a:t> – (1/2) </a:t>
            </a:r>
            <a:r>
              <a:rPr lang="en-US" altLang="el-GR" sz="2400" dirty="0"/>
              <a:t>x</a:t>
            </a:r>
            <a:r>
              <a:rPr lang="el-GR" altLang="el-GR" sz="2400" dirty="0"/>
              <a:t> (</a:t>
            </a:r>
            <a:r>
              <a:rPr lang="en-US" altLang="el-GR" sz="2400" b="1" dirty="0"/>
              <a:t>P</a:t>
            </a:r>
            <a:r>
              <a:rPr lang="el-GR" altLang="el-GR" sz="2400" dirty="0"/>
              <a:t>-</a:t>
            </a:r>
            <a:r>
              <a:rPr lang="en-US" altLang="el-GR" sz="2400" b="1" dirty="0"/>
              <a:t>W</a:t>
            </a:r>
            <a:r>
              <a:rPr lang="el-GR" altLang="el-GR" sz="2400" dirty="0"/>
              <a:t>).</a:t>
            </a:r>
            <a:endParaRPr lang="en-GB" altLang="el-GR" sz="2400" dirty="0"/>
          </a:p>
        </p:txBody>
      </p:sp>
    </p:spTree>
    <p:extLst>
      <p:ext uri="{BB962C8B-B14F-4D97-AF65-F5344CB8AC3E}">
        <p14:creationId xmlns:p14="http://schemas.microsoft.com/office/powerpoint/2010/main" val="40943677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200" dirty="0" smtClean="0"/>
              <a:t>ΔΥΝΑΤΕΣ </a:t>
            </a:r>
            <a:r>
              <a:rPr lang="el-GR" altLang="el-GR" sz="3200" dirty="0"/>
              <a:t>«ΚΙΝΗΣΕΙΣ» ΣΤΗΝ ΤΡΟΠΟΠΟΙΗΜΕΝΗ </a:t>
            </a:r>
            <a:r>
              <a:rPr lang="en-US" altLang="el-GR" sz="3200" dirty="0"/>
              <a:t>SIMPLEX</a:t>
            </a:r>
            <a:endParaRPr lang="en-GB" altLang="el-GR" sz="3200" dirty="0"/>
          </a:p>
        </p:txBody>
      </p: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1258888" y="1700213"/>
            <a:ext cx="5975350" cy="4537075"/>
            <a:chOff x="6651" y="2336"/>
            <a:chExt cx="4077" cy="3864"/>
          </a:xfrm>
        </p:grpSpPr>
        <p:pic>
          <p:nvPicPr>
            <p:cNvPr id="46087" name="Picture 7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" y="2336"/>
              <a:ext cx="4077" cy="3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6656" y="5731"/>
              <a:ext cx="4013" cy="47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just">
                <a:lnSpc>
                  <a:spcPct val="93000"/>
                </a:lnSpc>
              </a:pPr>
              <a:r>
                <a:rPr lang="el-GR" altLang="el-GR" sz="1000" b="1"/>
                <a:t> </a:t>
              </a:r>
              <a:endParaRPr lang="en-GB" altLang="el-GR"/>
            </a:p>
          </p:txBody>
        </p:sp>
      </p:grpSp>
    </p:spTree>
    <p:extLst>
      <p:ext uri="{BB962C8B-B14F-4D97-AF65-F5344CB8AC3E}">
        <p14:creationId xmlns:p14="http://schemas.microsoft.com/office/powerpoint/2010/main" val="95515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200" dirty="0" smtClean="0"/>
              <a:t>ΔΙΑΓΡΑΜΜΑ </a:t>
            </a:r>
            <a:r>
              <a:rPr lang="el-GR" altLang="el-GR" sz="3200" dirty="0"/>
              <a:t>ΡΟΗΣ ΤΡΟΠΟΠΟΙΗΜΕΝΗΣ </a:t>
            </a:r>
            <a:r>
              <a:rPr lang="en-US" altLang="el-GR" sz="3200" dirty="0"/>
              <a:t>SIMPLEX</a:t>
            </a:r>
            <a:endParaRPr lang="en-GB" altLang="el-GR" sz="3200" dirty="0"/>
          </a:p>
        </p:txBody>
      </p:sp>
      <p:pic>
        <p:nvPicPr>
          <p:cNvPr id="4813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09" y="1557338"/>
            <a:ext cx="4141282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10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Τυπικές </a:t>
            </a:r>
            <a:r>
              <a:rPr lang="el-GR" altLang="el-GR" sz="3600" dirty="0"/>
              <a:t>αποκρίσεις προς βελτιστοποίηση</a:t>
            </a:r>
            <a:endParaRPr lang="en-GB" altLang="el-GR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Τυπικές αποκρίσεις προς μεγιστοποίηση:</a:t>
            </a:r>
          </a:p>
          <a:p>
            <a:pPr lvl="1"/>
            <a:r>
              <a:rPr lang="el-GR" altLang="el-GR" dirty="0"/>
              <a:t>Τιμή μετρούμενου αναλυτικού σήματος (π.χ. απορρόφηση) για δεδομένη ποσότητα ή συγκέντρωση </a:t>
            </a:r>
            <a:r>
              <a:rPr lang="el-GR" altLang="el-GR" dirty="0" err="1"/>
              <a:t>αναλύτη</a:t>
            </a:r>
            <a:r>
              <a:rPr lang="el-GR" altLang="el-GR" dirty="0"/>
              <a:t> (αύξηση ευαισθησίας)</a:t>
            </a:r>
          </a:p>
          <a:p>
            <a:pPr lvl="1"/>
            <a:r>
              <a:rPr lang="el-GR" altLang="el-GR" dirty="0"/>
              <a:t>Εύρος γραμμικής περιοχής καμπύλης αναφοράς (αύξηση περιοχής χρησιμότητας)</a:t>
            </a:r>
          </a:p>
          <a:p>
            <a:pPr lvl="1"/>
            <a:r>
              <a:rPr lang="el-GR" altLang="el-GR" dirty="0"/>
              <a:t>Αύξηση του διαχωρισμού δύο </a:t>
            </a:r>
            <a:r>
              <a:rPr lang="el-GR" altLang="el-GR" dirty="0" err="1"/>
              <a:t>χρωματογραφικών</a:t>
            </a:r>
            <a:r>
              <a:rPr lang="el-GR" altLang="el-GR" dirty="0"/>
              <a:t> κορυφών. </a:t>
            </a:r>
          </a:p>
        </p:txBody>
      </p:sp>
    </p:spTree>
    <p:extLst>
      <p:ext uri="{BB962C8B-B14F-4D97-AF65-F5344CB8AC3E}">
        <p14:creationId xmlns:p14="http://schemas.microsoft.com/office/powerpoint/2010/main" val="23213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200" dirty="0" smtClean="0"/>
              <a:t>ΤΥΠΙΚΕΣ </a:t>
            </a:r>
            <a:r>
              <a:rPr lang="el-GR" altLang="el-GR" sz="3200" dirty="0"/>
              <a:t>ΠΕΡΙΠΤΩΣΕΙΣ ΕΠΙΛΟΓΗΣ ΕΠΟΜΕΝΗΣ ΘΕΣΗΣ </a:t>
            </a:r>
            <a:r>
              <a:rPr lang="en-US" altLang="el-GR" sz="3200" dirty="0"/>
              <a:t>SIMPLEX</a:t>
            </a:r>
            <a:endParaRPr lang="en-GB" altLang="el-GR" sz="3200" dirty="0"/>
          </a:p>
        </p:txBody>
      </p:sp>
      <p:pic>
        <p:nvPicPr>
          <p:cNvPr id="5120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3397"/>
            <a:ext cx="8229600" cy="19646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939117"/>
            <a:ext cx="8229600" cy="2192338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dirty="0"/>
              <a:t> Οι ισοϋψείς (</a:t>
            </a:r>
            <a:r>
              <a:rPr lang="el-GR" altLang="el-GR" sz="2000" dirty="0" err="1"/>
              <a:t>contours</a:t>
            </a:r>
            <a:r>
              <a:rPr lang="el-GR" altLang="el-GR" sz="2000" dirty="0"/>
              <a:t>)  είναι ενδεικτικές της επιφάνειας απόκρισης όπου το σημείο βέλτιστης απόκρισης σημειώνεται με </a:t>
            </a:r>
            <a:r>
              <a:rPr lang="el-GR" altLang="el-GR" sz="2000" b="1" dirty="0"/>
              <a:t>+</a:t>
            </a:r>
            <a:r>
              <a:rPr lang="el-GR" altLang="el-GR" sz="2000" dirty="0"/>
              <a:t>.</a:t>
            </a:r>
            <a:r>
              <a:rPr lang="el-GR" altLang="el-GR" sz="18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dirty="0"/>
              <a:t>Το αρχικό </a:t>
            </a:r>
            <a:r>
              <a:rPr lang="el-GR" altLang="el-GR" sz="2000" dirty="0" err="1"/>
              <a:t>Simplex</a:t>
            </a:r>
            <a:r>
              <a:rPr lang="el-GR" altLang="el-GR" sz="2000" dirty="0"/>
              <a:t> σε όλες τις περιπτώσεις σημειώνεται ως </a:t>
            </a:r>
            <a:r>
              <a:rPr lang="el-GR" altLang="el-GR" sz="2000" b="1" dirty="0"/>
              <a:t>BNW</a:t>
            </a:r>
            <a:r>
              <a:rPr lang="el-GR" altLang="el-GR" sz="20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 dirty="0"/>
              <a:t> </a:t>
            </a:r>
            <a:r>
              <a:rPr lang="en-US" altLang="el-GR" sz="2000" dirty="0" smtClean="0"/>
              <a:t>    </a:t>
            </a:r>
            <a:r>
              <a:rPr lang="el-GR" altLang="el-GR" sz="2000" dirty="0" smtClean="0"/>
              <a:t>(</a:t>
            </a:r>
            <a:r>
              <a:rPr lang="el-GR" altLang="el-GR" sz="2000" dirty="0"/>
              <a:t>α) Ανάκλαση (</a:t>
            </a:r>
            <a:r>
              <a:rPr lang="el-GR" altLang="el-GR" sz="2000" b="1" dirty="0"/>
              <a:t>W </a:t>
            </a:r>
            <a:r>
              <a:rPr lang="el-GR" altLang="el-GR" sz="2000" dirty="0"/>
              <a:t>← </a:t>
            </a:r>
            <a:r>
              <a:rPr lang="el-GR" altLang="el-GR" sz="2000" b="1" dirty="0"/>
              <a:t>R</a:t>
            </a:r>
            <a:r>
              <a:rPr lang="el-GR" altLang="el-GR" sz="2000" dirty="0"/>
              <a:t>), (β) Επέκταση (</a:t>
            </a:r>
            <a:r>
              <a:rPr lang="el-GR" altLang="el-GR" sz="2000" b="1" dirty="0"/>
              <a:t>W </a:t>
            </a:r>
            <a:r>
              <a:rPr lang="el-GR" altLang="el-GR" sz="2000" dirty="0"/>
              <a:t>← </a:t>
            </a:r>
            <a:r>
              <a:rPr lang="el-GR" altLang="el-GR" sz="2000" b="1" dirty="0"/>
              <a:t>Ε</a:t>
            </a:r>
            <a:r>
              <a:rPr lang="el-GR" altLang="el-GR" sz="2000" dirty="0" smtClean="0"/>
              <a:t>),</a:t>
            </a:r>
            <a:endParaRPr lang="en-US" altLang="el-GR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l-GR" sz="2000" dirty="0"/>
              <a:t> </a:t>
            </a:r>
            <a:r>
              <a:rPr lang="en-US" altLang="el-GR" sz="2000" dirty="0" smtClean="0"/>
              <a:t>    </a:t>
            </a:r>
            <a:r>
              <a:rPr lang="el-GR" altLang="el-GR" sz="2000" dirty="0" smtClean="0"/>
              <a:t>(</a:t>
            </a:r>
            <a:r>
              <a:rPr lang="el-GR" altLang="el-GR" sz="2000" dirty="0"/>
              <a:t>γ) Θετική σύμπτυξη (</a:t>
            </a:r>
            <a:r>
              <a:rPr lang="el-GR" altLang="el-GR" sz="2000" b="1" dirty="0"/>
              <a:t>W </a:t>
            </a:r>
            <a:r>
              <a:rPr lang="el-GR" altLang="el-GR" sz="2000" dirty="0"/>
              <a:t>← </a:t>
            </a:r>
            <a:r>
              <a:rPr lang="el-GR" altLang="el-GR" sz="2000" b="1" dirty="0"/>
              <a:t>PC</a:t>
            </a:r>
            <a:r>
              <a:rPr lang="el-GR" altLang="el-GR" sz="2000" dirty="0"/>
              <a:t>) και (γ) Αρνητική σύμπτυξη (</a:t>
            </a:r>
            <a:r>
              <a:rPr lang="el-GR" altLang="el-GR" sz="2000" b="1" dirty="0"/>
              <a:t>W </a:t>
            </a:r>
            <a:r>
              <a:rPr lang="el-GR" altLang="el-GR" sz="2000" dirty="0"/>
              <a:t>← </a:t>
            </a:r>
            <a:r>
              <a:rPr lang="el-GR" altLang="el-GR" sz="2000" b="1" dirty="0"/>
              <a:t>ΝC</a:t>
            </a:r>
            <a:r>
              <a:rPr lang="el-GR" altLang="el-GR" sz="2000" dirty="0"/>
              <a:t>).</a:t>
            </a:r>
            <a:endParaRPr lang="en-GB" altLang="el-GR" sz="2000" dirty="0"/>
          </a:p>
        </p:txBody>
      </p:sp>
    </p:spTree>
    <p:extLst>
      <p:ext uri="{BB962C8B-B14F-4D97-AF65-F5344CB8AC3E}">
        <p14:creationId xmlns:p14="http://schemas.microsoft.com/office/powerpoint/2010/main" val="7686321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  <a:extLst/>
        </p:spPr>
        <p:txBody>
          <a:bodyPr/>
          <a:lstStyle/>
          <a:p>
            <a:r>
              <a:rPr lang="el-GR" altLang="el-GR" sz="2800" dirty="0" smtClean="0"/>
              <a:t>ΠΑΡΑΓΟΝΤΑΣ </a:t>
            </a:r>
            <a:r>
              <a:rPr lang="el-GR" altLang="el-GR" sz="2800" dirty="0"/>
              <a:t>ΧΡΩΜΑΤΟΓΡΑΦΙΚΗΣ ΑΠΟΚΡΙΣΗΣ ΓΙΑ ΒΕΛΤΙΣΤΟΠΟΙΗΣΗ ΜΕΘΟΔΩΝ </a:t>
            </a:r>
            <a:r>
              <a:rPr lang="en-US" altLang="el-GR" sz="2800" dirty="0"/>
              <a:t>HPLC</a:t>
            </a:r>
            <a:endParaRPr lang="el-GR" altLang="el-GR" sz="2800" dirty="0"/>
          </a:p>
        </p:txBody>
      </p:sp>
      <p:sp>
        <p:nvSpPr>
          <p:cNvPr id="60426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2560638"/>
            <a:ext cx="8229600" cy="359412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sz="2400" dirty="0" err="1"/>
              <a:t>R</a:t>
            </a:r>
            <a:r>
              <a:rPr lang="en-US" altLang="el-GR" sz="2400" baseline="-25000" dirty="0" err="1"/>
              <a:t>i</a:t>
            </a:r>
            <a:r>
              <a:rPr lang="en-US" altLang="el-GR" sz="2400" dirty="0"/>
              <a:t> =</a:t>
            </a:r>
            <a:r>
              <a:rPr lang="el-GR" altLang="el-GR" sz="2400" dirty="0"/>
              <a:t>Διαχωριστικότητα μεταξύ γειτονικών κορυφών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Ν = Αριθμός κορυφών στο </a:t>
            </a:r>
            <a:r>
              <a:rPr lang="el-GR" altLang="el-GR" sz="2400" dirty="0" err="1"/>
              <a:t>χρωματογράφημα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n-US" altLang="el-GR" sz="2400" dirty="0" err="1"/>
              <a:t>t</a:t>
            </a:r>
            <a:r>
              <a:rPr lang="en-US" altLang="el-GR" sz="2400" baseline="-25000" dirty="0" err="1"/>
              <a:t>A</a:t>
            </a:r>
            <a:r>
              <a:rPr lang="el-GR" altLang="el-GR" sz="2400" dirty="0"/>
              <a:t> = Επιθυμητός μέγιστος χρόνος ανάλυσης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n-US" altLang="el-GR" sz="2400" dirty="0" err="1"/>
              <a:t>t</a:t>
            </a:r>
            <a:r>
              <a:rPr lang="en-US" altLang="el-GR" sz="2400" baseline="-25000" dirty="0" err="1"/>
              <a:t>n</a:t>
            </a:r>
            <a:r>
              <a:rPr lang="el-GR" altLang="el-GR" sz="2400" dirty="0"/>
              <a:t> = Χρόνος </a:t>
            </a:r>
            <a:r>
              <a:rPr lang="el-GR" altLang="el-GR" sz="2400" dirty="0" err="1"/>
              <a:t>έκλουσης</a:t>
            </a:r>
            <a:r>
              <a:rPr lang="el-GR" altLang="el-GR" sz="2400" dirty="0"/>
              <a:t> τελευταίου συστατικού 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n-US" altLang="el-GR" sz="2400" dirty="0"/>
              <a:t>t</a:t>
            </a:r>
            <a:r>
              <a:rPr lang="en-US" altLang="el-GR" sz="2400" baseline="-25000" dirty="0"/>
              <a:t>1</a:t>
            </a:r>
            <a:r>
              <a:rPr lang="el-GR" altLang="el-GR" sz="2400" dirty="0"/>
              <a:t> = Χρόνος </a:t>
            </a:r>
            <a:r>
              <a:rPr lang="el-GR" altLang="el-GR" sz="2400" dirty="0" err="1"/>
              <a:t>έκλουσης</a:t>
            </a:r>
            <a:r>
              <a:rPr lang="el-GR" altLang="el-GR" sz="2400" dirty="0"/>
              <a:t> πρώτου συστατικού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n-US" altLang="el-GR" sz="2400" dirty="0"/>
              <a:t>t</a:t>
            </a:r>
            <a:r>
              <a:rPr lang="en-US" altLang="el-GR" sz="2400" baseline="-25000" dirty="0"/>
              <a:t>o</a:t>
            </a:r>
            <a:r>
              <a:rPr lang="el-GR" altLang="el-GR" sz="2400" dirty="0"/>
              <a:t> = Χρόνος </a:t>
            </a:r>
            <a:r>
              <a:rPr lang="el-GR" altLang="el-GR" sz="2400" dirty="0" err="1"/>
              <a:t>έκλουσης</a:t>
            </a:r>
            <a:r>
              <a:rPr lang="el-GR" altLang="el-GR" sz="2400" dirty="0"/>
              <a:t> διαλύτη (νεκρός χρόνος)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n-US" altLang="el-GR" sz="2400" dirty="0"/>
              <a:t>f</a:t>
            </a:r>
            <a:r>
              <a:rPr lang="en-US" altLang="el-GR" sz="2400" baseline="-25000" dirty="0"/>
              <a:t>1</a:t>
            </a:r>
            <a:r>
              <a:rPr lang="en-US" altLang="el-GR" sz="2400" dirty="0"/>
              <a:t>, f</a:t>
            </a:r>
            <a:r>
              <a:rPr lang="en-US" altLang="el-GR" sz="2400" baseline="-25000" dirty="0"/>
              <a:t>2</a:t>
            </a:r>
            <a:r>
              <a:rPr lang="en-US" altLang="el-GR" sz="2400" dirty="0"/>
              <a:t>, f</a:t>
            </a:r>
            <a:r>
              <a:rPr lang="en-US" altLang="el-GR" sz="2400" baseline="-25000" dirty="0"/>
              <a:t>3</a:t>
            </a:r>
            <a:r>
              <a:rPr lang="el-GR" altLang="el-GR" sz="2400" dirty="0"/>
              <a:t> = εμπειρικοί συντελεστές βαρύτητας και εξομάλυνσης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04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703507"/>
              </p:ext>
            </p:extLst>
          </p:nvPr>
        </p:nvGraphicFramePr>
        <p:xfrm>
          <a:off x="1150937" y="1417638"/>
          <a:ext cx="684212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Equation" r:id="rId3" imgW="2679700" imgH="431800" progId="Equation.3">
                  <p:embed/>
                </p:oleObj>
              </mc:Choice>
              <mc:Fallback>
                <p:oleObj name="Equation" r:id="rId3" imgW="2679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7" y="1417638"/>
                        <a:ext cx="6842125" cy="1096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9497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 dirty="0"/>
              <a:t>ΒΕΛΤΙΣΤΟΠΟΙΗΣΗ ΜΕΘΟΔΟΥ </a:t>
            </a:r>
            <a:r>
              <a:rPr lang="en-US" altLang="el-GR" sz="2800" dirty="0"/>
              <a:t>HPLC </a:t>
            </a:r>
            <a:r>
              <a:rPr lang="el-GR" altLang="el-GR" sz="2800" dirty="0"/>
              <a:t>ΜΕΙΓΜΑΤΟΣ ΓΕΝΤΑΜΥΚΙΝΩΝ (</a:t>
            </a:r>
            <a:r>
              <a:rPr lang="el-GR" altLang="el-GR" sz="2800" dirty="0" smtClean="0"/>
              <a:t>1)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r>
              <a:rPr lang="el-GR" altLang="el-GR" sz="2800" dirty="0" smtClean="0"/>
              <a:t>ΠΑΡΑΓΟΝΤΕΣ </a:t>
            </a:r>
            <a:r>
              <a:rPr lang="el-GR" altLang="el-GR" sz="2800" dirty="0"/>
              <a:t>ΧΡΩΜΑΤΟΓΡΑΦΙΚΗΣ ΑΠΟΚΡΙΣΗΣ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608642"/>
              </p:ext>
            </p:extLst>
          </p:nvPr>
        </p:nvGraphicFramePr>
        <p:xfrm>
          <a:off x="463550" y="1557338"/>
          <a:ext cx="8229599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122"/>
                <a:gridCol w="1195192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of peak areas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of  %</a:t>
                      </a:r>
                      <a:r>
                        <a:rPr lang="en-US" dirty="0" err="1" smtClean="0"/>
                        <a:t>RSD</a:t>
                      </a:r>
                      <a:r>
                        <a:rPr lang="en-US" baseline="30000" dirty="0" err="1" smtClean="0"/>
                        <a:t>b</a:t>
                      </a:r>
                      <a:endParaRPr lang="el-GR" baseline="30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</a:p>
                    <a:p>
                      <a:pPr algn="ctr"/>
                      <a:r>
                        <a:rPr lang="en-US" dirty="0" smtClean="0"/>
                        <a:t>[AF-1]</a:t>
                      </a:r>
                      <a:r>
                        <a:rPr lang="en-US" baseline="30000" dirty="0" smtClean="0"/>
                        <a:t>d</a:t>
                      </a:r>
                      <a:endParaRPr lang="el-GR" baseline="30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t(SO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 - 1.5 min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min – t(C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Rs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e</a:t>
                      </a:r>
                      <a:endParaRPr lang="el-GR" baseline="30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Target</a:t>
                      </a:r>
                      <a:endParaRPr lang="el-GR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Maximization</a:t>
                      </a:r>
                      <a:endParaRPr lang="el-GR" sz="14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/>
                        <a:t>Minimizatio</a:t>
                      </a:r>
                      <a:r>
                        <a:rPr lang="en-US" sz="1400" b="0" baseline="30000" dirty="0" err="1" smtClean="0"/>
                        <a:t>c</a:t>
                      </a:r>
                      <a:endParaRPr lang="el-GR" sz="1400" b="0" baseline="30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minimization</a:t>
                      </a:r>
                      <a:r>
                        <a:rPr lang="en-US" sz="1400" b="0" baseline="30000" dirty="0" err="1" smtClean="0"/>
                        <a:t>c</a:t>
                      </a:r>
                      <a:endParaRPr lang="el-GR" sz="1400" b="0" baseline="30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Maximization</a:t>
                      </a:r>
                      <a:endParaRPr lang="el-GR" sz="14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Maximization</a:t>
                      </a:r>
                      <a:endParaRPr lang="el-GR" sz="14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Maximization</a:t>
                      </a:r>
                      <a:endParaRPr lang="el-GR" sz="1400" b="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Influence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l-GR" b="1" baseline="0" dirty="0" smtClean="0"/>
                        <a:t>β</a:t>
                      </a:r>
                      <a:r>
                        <a:rPr lang="en-US" b="1" baseline="-25000" dirty="0" err="1" smtClean="0"/>
                        <a:t>i</a:t>
                      </a:r>
                      <a:endParaRPr lang="el-GR" b="1" baseline="-25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Low</a:t>
                      </a:r>
                      <a:endParaRPr lang="en-US" b="1" baseline="0" dirty="0" smtClean="0"/>
                    </a:p>
                    <a:p>
                      <a:pPr algn="ctr"/>
                      <a:r>
                        <a:rPr lang="en-US" b="1" baseline="0" dirty="0" smtClean="0"/>
                        <a:t>limit</a:t>
                      </a:r>
                      <a:endParaRPr lang="el-GR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r>
                        <a:rPr lang="en-US" baseline="30000" dirty="0" smtClean="0"/>
                        <a:t>a</a:t>
                      </a:r>
                      <a:endParaRPr lang="el-GR" baseline="30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High limit</a:t>
                      </a:r>
                      <a:endParaRPr lang="el-GR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330</a:t>
                      </a:r>
                      <a:r>
                        <a:rPr lang="en-US" baseline="30000" dirty="0" smtClean="0"/>
                        <a:t>a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l-GR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</a:t>
                      </a:r>
                      <a:endParaRPr lang="el-GR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2480" y="5004118"/>
            <a:ext cx="8194319" cy="116118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en-US" dirty="0" smtClean="0">
                <a:latin typeface="+mn-lt"/>
              </a:rPr>
              <a:t>a. Arbitrary units</a:t>
            </a:r>
          </a:p>
          <a:p>
            <a:r>
              <a:rPr lang="en-US" dirty="0" smtClean="0">
                <a:latin typeface="+mn-lt"/>
              </a:rPr>
              <a:t>b. %RSD of peak areas (n=3)</a:t>
            </a:r>
          </a:p>
          <a:p>
            <a:r>
              <a:rPr lang="en-US" dirty="0" smtClean="0">
                <a:latin typeface="+mn-lt"/>
              </a:rPr>
              <a:t>c. Minimization of </a:t>
            </a:r>
            <a:r>
              <a:rPr lang="en-US" dirty="0" err="1" smtClean="0">
                <a:latin typeface="+mn-lt"/>
              </a:rPr>
              <a:t>y</a:t>
            </a:r>
            <a:r>
              <a:rPr lang="en-US" baseline="-25000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is equivalent of maximization of -</a:t>
            </a:r>
            <a:r>
              <a:rPr lang="en-US" dirty="0" err="1" smtClean="0">
                <a:latin typeface="+mn-lt"/>
              </a:rPr>
              <a:t>y</a:t>
            </a:r>
            <a:r>
              <a:rPr lang="en-US" baseline="-25000" dirty="0" err="1" smtClean="0">
                <a:latin typeface="+mn-lt"/>
              </a:rPr>
              <a:t>i</a:t>
            </a:r>
            <a:endParaRPr lang="en-US" baseline="-25000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d. Mean value of the deviation of the asymmetry factor (AF) from unity </a:t>
            </a:r>
          </a:p>
          <a:p>
            <a:r>
              <a:rPr lang="en-US" dirty="0" smtClean="0">
                <a:latin typeface="+mn-lt"/>
              </a:rPr>
              <a:t>e. Sum of the two worst resolutions</a:t>
            </a:r>
            <a:endParaRPr lang="el-GR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6708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800" dirty="0"/>
              <a:t>ΒΕΛΤΙΣΤΟΠΟΙΗΣΗ ΜΕΘΟΔΟΥ </a:t>
            </a:r>
            <a:r>
              <a:rPr lang="en-US" altLang="el-GR" sz="2800" dirty="0"/>
              <a:t>HPLC </a:t>
            </a:r>
            <a:r>
              <a:rPr lang="el-GR" altLang="el-GR" sz="2800" dirty="0"/>
              <a:t>ΜΕΙΓΜΑΤΟΣ ΓΕΝΤΑΜΥΚΙΝΩΝ (2)</a:t>
            </a:r>
            <a:br>
              <a:rPr lang="el-GR" altLang="el-GR" sz="2800" dirty="0"/>
            </a:br>
            <a:r>
              <a:rPr lang="el-GR" altLang="el-GR" sz="2800" dirty="0"/>
              <a:t>ΠΑΡΑΜΕΤΡΟΙ ΠΡΟΣ ΒΕΛΤΙΣΤΟΠΟΙΗΣΗ</a:t>
            </a:r>
          </a:p>
        </p:txBody>
      </p:sp>
      <p:pic>
        <p:nvPicPr>
          <p:cNvPr id="65542" name="Picture 6" descr="SYNEDRIO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8229600" cy="3249058"/>
          </a:xfrm>
          <a:noFill/>
          <a:ln/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0497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2800" dirty="0"/>
              <a:t>ΒΕΛΤΙΣΤΟΠΟΙΗΣΗ ΜΕΘΟΔΟΥ </a:t>
            </a:r>
            <a:r>
              <a:rPr lang="en-US" altLang="el-GR" sz="2800" dirty="0"/>
              <a:t>HPLC </a:t>
            </a:r>
            <a:r>
              <a:rPr lang="el-GR" altLang="el-GR" sz="2800" dirty="0"/>
              <a:t>ΜΕΙΓΜΑΤΟΣ ΓΕΝΤΑΜΥΚΙΝΩΝ (</a:t>
            </a:r>
            <a:r>
              <a:rPr lang="el-GR" altLang="el-GR" sz="2800" dirty="0" smtClean="0"/>
              <a:t>3)</a:t>
            </a:r>
            <a:r>
              <a:rPr lang="en-US" altLang="el-GR" sz="2800" dirty="0"/>
              <a:t/>
            </a:r>
            <a:br>
              <a:rPr lang="en-US" altLang="el-GR" sz="2800" dirty="0"/>
            </a:br>
            <a:r>
              <a:rPr lang="el-GR" altLang="el-GR" sz="2800" dirty="0" smtClean="0"/>
              <a:t>ΧΡΩΜΑΤΟΓΡΑΦΗΜΑ </a:t>
            </a:r>
            <a:r>
              <a:rPr lang="el-GR" altLang="el-GR" sz="2800" dirty="0"/>
              <a:t>ΣΕ ΒΕΛΤΙΣΤΟΠΟΙΗΜΕΝΕΣ ΣΥΝΘΗΚΕΣ</a:t>
            </a:r>
          </a:p>
        </p:txBody>
      </p:sp>
      <p:pic>
        <p:nvPicPr>
          <p:cNvPr id="67590" name="Picture 6" descr="SYNEDRIO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08" y="1916832"/>
            <a:ext cx="5510784" cy="28254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7668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ΠΛΕΟΝΕΚΤΗΜΑΤΑ </a:t>
            </a:r>
            <a:r>
              <a:rPr lang="en-US" altLang="el-GR" sz="3600" dirty="0"/>
              <a:t>SIMPLEX</a:t>
            </a:r>
            <a:r>
              <a:rPr lang="el-GR" altLang="el-GR" sz="3600" dirty="0"/>
              <a:t> (1)</a:t>
            </a:r>
            <a:endParaRPr lang="en-GB" altLang="el-GR" sz="36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800" dirty="0"/>
              <a:t>Βελτιστοποίηση χημικών συστημάτων για τα οποία δεν υπάρχει θεωρητική ή εμπειρική σχέση που να συνδέει τις τιμές των παραμέτρων με την απόκριση.</a:t>
            </a:r>
          </a:p>
          <a:p>
            <a:pPr>
              <a:lnSpc>
                <a:spcPct val="80000"/>
              </a:lnSpc>
            </a:pPr>
            <a:r>
              <a:rPr lang="el-GR" altLang="el-GR" sz="2800" dirty="0"/>
              <a:t>Βελτιστοποίηση συστημάτων για τα οποία υπάρχει αλληλεπίδραση των πειραματικών παραμέτρων.</a:t>
            </a:r>
          </a:p>
          <a:p>
            <a:pPr>
              <a:lnSpc>
                <a:spcPct val="80000"/>
              </a:lnSpc>
            </a:pPr>
            <a:r>
              <a:rPr lang="el-GR" altLang="el-GR" sz="2800" dirty="0"/>
              <a:t>Όταν η επιφάνεια απόκρισης είναι πολύπλοκη μπορεί μερικές φορές, να μας οδηγήσει σε ένα "τοπικό" και όχι στο "παγκόσμιο" βέλτιστο σημείο.</a:t>
            </a:r>
          </a:p>
        </p:txBody>
      </p:sp>
    </p:spTree>
    <p:extLst>
      <p:ext uri="{BB962C8B-B14F-4D97-AF65-F5344CB8AC3E}">
        <p14:creationId xmlns:p14="http://schemas.microsoft.com/office/powerpoint/2010/main" val="21388846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ΠΛΕΟΝΕΚΤΗΜΑΤΑ </a:t>
            </a:r>
            <a:r>
              <a:rPr lang="en-US" altLang="el-GR" sz="3600" dirty="0"/>
              <a:t>SIMPLEX</a:t>
            </a:r>
            <a:r>
              <a:rPr lang="el-GR" altLang="el-GR" sz="3600" dirty="0"/>
              <a:t> (2)</a:t>
            </a:r>
            <a:endParaRPr lang="en-GB" altLang="el-GR" sz="36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80460" y="1423422"/>
            <a:ext cx="8229600" cy="4824536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800" dirty="0"/>
              <a:t>Η πιθανότητα αυτή ελαχιστοποιείται με:</a:t>
            </a:r>
          </a:p>
          <a:p>
            <a:pPr lvl="1">
              <a:lnSpc>
                <a:spcPct val="80000"/>
              </a:lnSpc>
            </a:pPr>
            <a:r>
              <a:rPr lang="el-GR" altLang="el-GR" dirty="0"/>
              <a:t>προσεκτική επιλογή των </a:t>
            </a:r>
            <a:r>
              <a:rPr lang="en-US" altLang="el-GR" dirty="0"/>
              <a:t>n </a:t>
            </a:r>
            <a:r>
              <a:rPr lang="el-GR" altLang="el-GR" dirty="0"/>
              <a:t>+ 1 σημείων του αρχικού </a:t>
            </a:r>
            <a:r>
              <a:rPr lang="en-US" altLang="el-GR" dirty="0"/>
              <a:t>Simplex </a:t>
            </a:r>
            <a:r>
              <a:rPr lang="el-GR" altLang="el-GR" dirty="0"/>
              <a:t>έτσι, ώστε να καλύπτονται όσο το δυνατόν μεγαλύτερες περιοχές τιμών των παραμέτρων</a:t>
            </a:r>
          </a:p>
          <a:p>
            <a:pPr lvl="1">
              <a:lnSpc>
                <a:spcPct val="80000"/>
              </a:lnSpc>
            </a:pPr>
            <a:r>
              <a:rPr lang="el-GR" altLang="el-GR" dirty="0"/>
              <a:t>εκτέλεση και δεύτερης σειράς πειραμάτων ξεκινώντας από τελείως διαφορετικές τιμές των παραμέτρων για τα </a:t>
            </a:r>
            <a:r>
              <a:rPr lang="en-US" altLang="el-GR" dirty="0"/>
              <a:t>n </a:t>
            </a:r>
            <a:r>
              <a:rPr lang="el-GR" altLang="el-GR" dirty="0"/>
              <a:t>+ 1 σημεία του αρχικού </a:t>
            </a:r>
            <a:r>
              <a:rPr lang="en-US" altLang="el-GR" dirty="0" smtClean="0"/>
              <a:t>Simplex</a:t>
            </a:r>
            <a:endParaRPr lang="el-GR" altLang="el-GR" dirty="0"/>
          </a:p>
          <a:p>
            <a:pPr>
              <a:lnSpc>
                <a:spcPct val="80000"/>
              </a:lnSpc>
            </a:pPr>
            <a:r>
              <a:rPr lang="el-GR" altLang="el-GR" sz="2800" dirty="0"/>
              <a:t> Εάν και για τη δεύτερη αυτή σειρά καταλήξουμε στο ίδιο βέλτιστο σημείο, τότε έχουμε μια πολύ ισχυρή ένδειξη ότι έχουμε οδηγηθεί στο παγκόσμιο βέλτιστο</a:t>
            </a:r>
            <a:r>
              <a:rPr lang="el-GR" altLang="el-GR" sz="2800" dirty="0" smtClean="0"/>
              <a:t>.</a:t>
            </a:r>
          </a:p>
          <a:p>
            <a:pPr>
              <a:lnSpc>
                <a:spcPct val="80000"/>
              </a:lnSpc>
            </a:pP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25809754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ΑΛΛΕΣ </a:t>
            </a:r>
            <a:r>
              <a:rPr lang="el-GR" altLang="el-GR" sz="3600" dirty="0"/>
              <a:t>ΕΦΑΡΜΟΓΕΣ </a:t>
            </a:r>
            <a:r>
              <a:rPr lang="en-US" altLang="el-GR" sz="3600" dirty="0"/>
              <a:t>SIMPLEX</a:t>
            </a:r>
            <a:r>
              <a:rPr lang="el-GR" altLang="el-GR" sz="3600" dirty="0"/>
              <a:t> (1)</a:t>
            </a:r>
            <a:endParaRPr lang="en-GB" altLang="el-GR" sz="36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800" dirty="0"/>
              <a:t>Βελτιστοποίηση πειραματικών συναρτήσεων για άλλες χημικές διεργασίες (σύνθεση, βιομηχανική παραγωγή κ.λπ.).</a:t>
            </a:r>
          </a:p>
          <a:p>
            <a:pPr>
              <a:lnSpc>
                <a:spcPct val="80000"/>
              </a:lnSpc>
            </a:pPr>
            <a:r>
              <a:rPr lang="el-GR" altLang="el-GR" sz="2800" dirty="0"/>
              <a:t>Εφαρμογή στην ανεύρεση μεγίστων ή ελαχίστων μαθηματικών συναρτήσεων</a:t>
            </a:r>
            <a:r>
              <a:rPr lang="en-US" altLang="el-GR" sz="2800" dirty="0"/>
              <a:t>.</a:t>
            </a:r>
            <a:endParaRPr lang="el-GR" altLang="el-GR" sz="2800" dirty="0"/>
          </a:p>
          <a:p>
            <a:pPr>
              <a:lnSpc>
                <a:spcPct val="80000"/>
              </a:lnSpc>
            </a:pPr>
            <a:r>
              <a:rPr lang="el-GR" altLang="el-GR" sz="2800" dirty="0"/>
              <a:t>Χρήση στη μη γραμμική προσαρμογή θεωρητικής εξίσωσης σε πειραματικά σημεία, εάν ως απόκριση τεθεί το άθροισμα των τετραγώνων των υπολοίπων, το οποίο πρέπει να ελαχιστοποιηθεί.</a:t>
            </a:r>
            <a:endParaRPr lang="en-GB" altLang="el-GR" sz="2800" dirty="0"/>
          </a:p>
        </p:txBody>
      </p:sp>
    </p:spTree>
    <p:extLst>
      <p:ext uri="{BB962C8B-B14F-4D97-AF65-F5344CB8AC3E}">
        <p14:creationId xmlns:p14="http://schemas.microsoft.com/office/powerpoint/2010/main" val="1109532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200" dirty="0" smtClean="0"/>
              <a:t>ΑΛΛΕΣ </a:t>
            </a:r>
            <a:r>
              <a:rPr lang="el-GR" altLang="el-GR" sz="3200" dirty="0"/>
              <a:t>ΠΑΡΑΛΛΑΓΕΣ ΑΛΓΟΡΙΘΜΟΥ </a:t>
            </a:r>
            <a:r>
              <a:rPr lang="en-US" altLang="el-GR" sz="3200" dirty="0"/>
              <a:t>SIMPLEX (1)</a:t>
            </a:r>
            <a:endParaRPr lang="en-GB" altLang="el-GR" sz="32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800" b="1" dirty="0" err="1"/>
              <a:t>Υπερτροποποιημένη</a:t>
            </a:r>
            <a:r>
              <a:rPr lang="el-GR" altLang="el-GR" sz="2800" b="1" dirty="0"/>
              <a:t> </a:t>
            </a:r>
            <a:r>
              <a:rPr lang="en-US" altLang="el-GR" sz="2800" b="1" dirty="0"/>
              <a:t>Simplex </a:t>
            </a:r>
            <a:r>
              <a:rPr lang="el-GR" altLang="el-GR" sz="2800" dirty="0"/>
              <a:t>(</a:t>
            </a:r>
            <a:r>
              <a:rPr lang="en-US" altLang="el-GR" sz="2800" dirty="0" err="1"/>
              <a:t>supermodified</a:t>
            </a:r>
            <a:r>
              <a:rPr lang="en-US" altLang="el-GR" sz="2800" dirty="0"/>
              <a:t> Simplex</a:t>
            </a:r>
            <a:r>
              <a:rPr lang="el-GR" altLang="el-GR" sz="2800" dirty="0"/>
              <a:t>), </a:t>
            </a:r>
          </a:p>
          <a:p>
            <a:pPr>
              <a:lnSpc>
                <a:spcPct val="80000"/>
              </a:lnSpc>
            </a:pPr>
            <a:r>
              <a:rPr lang="en-US" altLang="el-GR" sz="2800" b="1" dirty="0"/>
              <a:t>Simplex </a:t>
            </a:r>
            <a:r>
              <a:rPr lang="el-GR" altLang="el-GR" sz="2800" b="1" dirty="0"/>
              <a:t>με ζυγισμένο </a:t>
            </a:r>
            <a:r>
              <a:rPr lang="el-GR" altLang="el-GR" sz="2800" b="1" dirty="0" err="1"/>
              <a:t>κεντροειδές</a:t>
            </a:r>
            <a:r>
              <a:rPr lang="el-GR" altLang="el-GR" sz="2800" b="1" dirty="0"/>
              <a:t> </a:t>
            </a:r>
            <a:r>
              <a:rPr lang="el-GR" altLang="el-GR" sz="2800" dirty="0"/>
              <a:t>(</a:t>
            </a:r>
            <a:r>
              <a:rPr lang="en-US" altLang="el-GR" sz="2800" dirty="0"/>
              <a:t>weighted centroid Simplex</a:t>
            </a:r>
            <a:r>
              <a:rPr lang="el-GR" altLang="el-GR" sz="2800" dirty="0"/>
              <a:t>),</a:t>
            </a:r>
          </a:p>
          <a:p>
            <a:pPr>
              <a:lnSpc>
                <a:spcPct val="80000"/>
              </a:lnSpc>
            </a:pPr>
            <a:r>
              <a:rPr lang="el-GR" altLang="el-GR" sz="2800" dirty="0"/>
              <a:t> </a:t>
            </a:r>
            <a:r>
              <a:rPr lang="en-US" altLang="el-GR" sz="2800" b="1" dirty="0"/>
              <a:t>Simplex </a:t>
            </a:r>
            <a:r>
              <a:rPr lang="el-GR" altLang="el-GR" sz="2800" b="1" dirty="0"/>
              <a:t>με ελεγχόμενο ζυγισμένο </a:t>
            </a:r>
            <a:r>
              <a:rPr lang="el-GR" altLang="el-GR" sz="2800" b="1" dirty="0" err="1"/>
              <a:t>κεντροειδές</a:t>
            </a:r>
            <a:r>
              <a:rPr lang="el-GR" altLang="el-GR" sz="2800" b="1" dirty="0"/>
              <a:t> </a:t>
            </a:r>
            <a:r>
              <a:rPr lang="el-GR" altLang="el-GR" sz="2800" dirty="0"/>
              <a:t>(</a:t>
            </a:r>
            <a:r>
              <a:rPr lang="en-US" altLang="el-GR" sz="2800" dirty="0"/>
              <a:t>controlled weighted centroid Simplex</a:t>
            </a:r>
            <a:r>
              <a:rPr lang="el-GR" altLang="el-GR" sz="2800" dirty="0"/>
              <a:t>),</a:t>
            </a:r>
          </a:p>
          <a:p>
            <a:pPr>
              <a:lnSpc>
                <a:spcPct val="80000"/>
              </a:lnSpc>
            </a:pPr>
            <a:r>
              <a:rPr lang="el-GR" altLang="el-GR" sz="2800" dirty="0"/>
              <a:t> </a:t>
            </a:r>
            <a:r>
              <a:rPr lang="en-US" altLang="el-GR" sz="2800" b="1" dirty="0"/>
              <a:t>Simplex </a:t>
            </a:r>
            <a:r>
              <a:rPr lang="el-GR" altLang="el-GR" sz="2800" b="1" dirty="0"/>
              <a:t>με ζυγισμένο </a:t>
            </a:r>
            <a:r>
              <a:rPr lang="el-GR" altLang="el-GR" sz="2800" b="1" dirty="0" err="1"/>
              <a:t>κεντροειδές</a:t>
            </a:r>
            <a:r>
              <a:rPr lang="el-GR" altLang="el-GR" sz="2800" b="1" dirty="0"/>
              <a:t> και ορθογώνια επέκταση </a:t>
            </a:r>
            <a:r>
              <a:rPr lang="el-GR" altLang="el-GR" sz="2800" dirty="0"/>
              <a:t>(</a:t>
            </a:r>
            <a:r>
              <a:rPr lang="en-US" altLang="el-GR" sz="2800" dirty="0"/>
              <a:t>orthogonal jump weighted centroid Simplex</a:t>
            </a:r>
            <a:r>
              <a:rPr lang="el-GR" altLang="el-G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44308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200" dirty="0" smtClean="0"/>
              <a:t>ΑΛΛΕΣ </a:t>
            </a:r>
            <a:r>
              <a:rPr lang="el-GR" altLang="el-GR" sz="3200" dirty="0"/>
              <a:t>ΠΑΡΑΛΛΑΓΕΣ ΑΛΓΟΡΙΘΜΟΥ </a:t>
            </a:r>
            <a:r>
              <a:rPr lang="en-US" altLang="el-GR" sz="3200" dirty="0"/>
              <a:t>SIMPLEX (2)</a:t>
            </a:r>
            <a:endParaRPr lang="en-GB" altLang="el-GR" sz="32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l-GR" sz="2800" b="1" dirty="0"/>
              <a:t>Simplex </a:t>
            </a:r>
            <a:r>
              <a:rPr lang="el-GR" altLang="el-GR" sz="2800" b="1" dirty="0"/>
              <a:t>με ελεγχόμενη συμμετρία </a:t>
            </a:r>
            <a:r>
              <a:rPr lang="el-GR" altLang="el-GR" sz="2800" dirty="0"/>
              <a:t>(</a:t>
            </a:r>
            <a:r>
              <a:rPr lang="en-US" altLang="el-GR" sz="2800" dirty="0"/>
              <a:t>symmetry controlled Simplex</a:t>
            </a:r>
            <a:r>
              <a:rPr lang="el-GR" altLang="el-GR" sz="2800" dirty="0"/>
              <a:t>).</a:t>
            </a:r>
            <a:endParaRPr lang="en-GB" altLang="el-GR" sz="2800" dirty="0"/>
          </a:p>
          <a:p>
            <a:pPr>
              <a:lnSpc>
                <a:spcPct val="80000"/>
              </a:lnSpc>
              <a:buFontTx/>
              <a:buNone/>
            </a:pPr>
            <a:endParaRPr lang="el-GR" altLang="el-GR" sz="2800" dirty="0"/>
          </a:p>
          <a:p>
            <a:pPr>
              <a:lnSpc>
                <a:spcPct val="80000"/>
              </a:lnSpc>
            </a:pPr>
            <a:r>
              <a:rPr lang="el-GR" altLang="el-GR" sz="2800" dirty="0"/>
              <a:t>Καμία από τις τεχνικές αυτές, παρόλα τα επιπλέον βήματα που εισάγουν στον αλγόριθμο της </a:t>
            </a:r>
            <a:r>
              <a:rPr lang="en-US" altLang="el-GR" sz="2800" dirty="0"/>
              <a:t>Simplex</a:t>
            </a:r>
            <a:r>
              <a:rPr lang="el-GR" altLang="el-GR" sz="2800" dirty="0"/>
              <a:t>, δεν παρέχει καλύτερα αποτελέσματα  από την τροποποιημένη </a:t>
            </a:r>
            <a:r>
              <a:rPr lang="en-US" altLang="el-GR" sz="2800" dirty="0"/>
              <a:t>Simplex</a:t>
            </a:r>
            <a:r>
              <a:rPr lang="el-GR" altLang="el-GR" sz="2800" dirty="0"/>
              <a:t>.</a:t>
            </a:r>
            <a:endParaRPr lang="en-GB" altLang="el-GR" sz="2800" dirty="0"/>
          </a:p>
        </p:txBody>
      </p:sp>
    </p:spTree>
    <p:extLst>
      <p:ext uri="{BB962C8B-B14F-4D97-AF65-F5344CB8AC3E}">
        <p14:creationId xmlns:p14="http://schemas.microsoft.com/office/powerpoint/2010/main" val="124379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Τυπικές </a:t>
            </a:r>
            <a:r>
              <a:rPr lang="el-GR" altLang="el-GR" sz="3600" dirty="0"/>
              <a:t>αποκρίσεις προς βελτιστοποίηση</a:t>
            </a:r>
            <a:endParaRPr lang="en-GB" altLang="el-GR" sz="36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l-GR" altLang="el-GR" dirty="0"/>
              <a:t>Τυπικές αποκρίσεις προς ελαχιστοποίηση:</a:t>
            </a:r>
          </a:p>
          <a:p>
            <a:pPr lvl="1"/>
            <a:r>
              <a:rPr lang="el-GR" altLang="el-GR" dirty="0"/>
              <a:t>Σχετική τυπική απόκλιση μετρήσεων (βελτίωση της </a:t>
            </a:r>
            <a:r>
              <a:rPr lang="el-GR" altLang="el-GR" dirty="0" err="1"/>
              <a:t>επαναληψιμότητας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/>
              <a:t>Όριο ποσοτικοποίησης</a:t>
            </a:r>
          </a:p>
          <a:p>
            <a:pPr lvl="1"/>
            <a:r>
              <a:rPr lang="el-GR" altLang="el-GR" dirty="0"/>
              <a:t>Χρόνος ανάλυσης</a:t>
            </a:r>
          </a:p>
          <a:p>
            <a:pPr lvl="1"/>
            <a:r>
              <a:rPr lang="el-GR" altLang="el-GR" dirty="0"/>
              <a:t>Κόστος ανάλυσης</a:t>
            </a:r>
          </a:p>
          <a:p>
            <a:pPr lvl="1"/>
            <a:r>
              <a:rPr lang="el-GR" altLang="el-GR" dirty="0"/>
              <a:t>Απόλυτη τιμή αναλυτικού σφάλματος λόγω </a:t>
            </a:r>
            <a:r>
              <a:rPr lang="el-GR" altLang="el-GR" dirty="0" err="1"/>
              <a:t>παρεμποδιστών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0263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 smtClean="0">
              <a:solidFill>
                <a:srgbClr val="5075BC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l-GR" sz="4400" dirty="0" smtClean="0">
                <a:solidFill>
                  <a:srgbClr val="5075BC"/>
                </a:solidFill>
                <a:latin typeface="Calibri" pitchFamily="34" charset="0"/>
              </a:rPr>
              <a:t>Τέλος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5165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61443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91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Σημειώματα</a:t>
            </a:r>
          </a:p>
        </p:txBody>
      </p:sp>
      <p:sp>
        <p:nvSpPr>
          <p:cNvPr id="63490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979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dirty="0" smtClean="0"/>
              <a:t>Σημείωμα Ιστορικού 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950" y="1557338"/>
            <a:ext cx="85852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</a:t>
            </a:r>
            <a:r>
              <a:rPr lang="el-GR" sz="2000" dirty="0" smtClean="0"/>
              <a:t>έκδοση</a:t>
            </a:r>
            <a:r>
              <a:rPr lang="en-US" sz="2000" dirty="0" smtClean="0"/>
              <a:t> 1.0.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>
                <a:latin typeface="Calibri" panose="020F0502020204030204" pitchFamily="34" charset="0"/>
              </a:rPr>
              <a:t>Έχουν προηγηθεί οι κάτωθι εκδόσεις</a:t>
            </a:r>
            <a:r>
              <a:rPr lang="el-GR" sz="2000" dirty="0" smtClean="0">
                <a:latin typeface="Calibri" panose="020F0502020204030204" pitchFamily="34" charset="0"/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l-GR" sz="2000" dirty="0">
                <a:latin typeface="Calibri" panose="020F0502020204030204" pitchFamily="34" charset="0"/>
              </a:rPr>
              <a:t>Έκδοση διαθέσιμη </a:t>
            </a:r>
            <a:r>
              <a:rPr lang="el-GR" sz="2000" dirty="0">
                <a:latin typeface="Calibri" panose="020F0502020204030204" pitchFamily="34" charset="0"/>
                <a:hlinkClick r:id="rId3"/>
              </a:rPr>
              <a:t>εδώ</a:t>
            </a:r>
            <a:r>
              <a:rPr lang="el-GR" sz="2000" dirty="0">
                <a:latin typeface="Calibri" panose="020F0502020204030204" pitchFamily="34" charset="0"/>
              </a:rPr>
              <a:t>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660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557338"/>
            <a:ext cx="8229600" cy="452596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err="1" smtClean="0"/>
              <a:t>Κουππάρης</a:t>
            </a:r>
            <a:r>
              <a:rPr lang="el-GR" sz="2000" dirty="0" smtClean="0"/>
              <a:t> Μιχαήλ </a:t>
            </a:r>
            <a:r>
              <a:rPr lang="en-US" sz="2000" dirty="0" smtClean="0"/>
              <a:t>2015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l-GR" sz="2000" dirty="0" err="1"/>
              <a:t>Κουππάρης</a:t>
            </a:r>
            <a:r>
              <a:rPr lang="el-GR" sz="2000" dirty="0"/>
              <a:t> </a:t>
            </a:r>
            <a:r>
              <a:rPr lang="el-GR" sz="2000" dirty="0" smtClean="0"/>
              <a:t>Μιχαήλ</a:t>
            </a:r>
            <a:r>
              <a:rPr lang="en-US" sz="2000" dirty="0" smtClean="0"/>
              <a:t>.</a:t>
            </a:r>
            <a:r>
              <a:rPr lang="el-GR" sz="2000" dirty="0" smtClean="0"/>
              <a:t> «</a:t>
            </a:r>
            <a:r>
              <a:rPr lang="el-GR" sz="2000" dirty="0" err="1" smtClean="0"/>
              <a:t>Χημειομετρία</a:t>
            </a:r>
            <a:r>
              <a:rPr lang="el-GR" sz="2000" dirty="0" smtClean="0"/>
              <a:t>-Στατιστική».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</a:t>
            </a:r>
            <a:r>
              <a:rPr lang="en-US" sz="2000" dirty="0" smtClean="0"/>
              <a:t>5</a:t>
            </a:r>
            <a:r>
              <a:rPr lang="el-GR" sz="2000" dirty="0" smtClean="0"/>
              <a:t>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Διαθέσιμο </a:t>
            </a:r>
            <a:r>
              <a:rPr lang="el-GR" sz="2000" dirty="0"/>
              <a:t>από τη δικτυακή </a:t>
            </a:r>
            <a:r>
              <a:rPr lang="el-GR" sz="2000" dirty="0" smtClean="0"/>
              <a:t>διεύθυνση: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://opencourses.uoa.gr/courses/CHEM100/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819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 smtClean="0"/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107950" y="765175"/>
            <a:ext cx="8928100" cy="14398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l-GR" sz="2000" dirty="0" smtClean="0"/>
              <a:t>Το παρόν υλικό διατίθεται με τους όρους της άδειας χρήσης </a:t>
            </a:r>
            <a:r>
              <a:rPr lang="el-GR" sz="2000" dirty="0" err="1" smtClean="0"/>
              <a:t>Creative</a:t>
            </a:r>
            <a:r>
              <a:rPr lang="el-GR" sz="2000" dirty="0" smtClean="0"/>
              <a:t> </a:t>
            </a:r>
            <a:r>
              <a:rPr lang="el-GR" sz="2000" dirty="0" err="1" smtClean="0"/>
              <a:t>Commons</a:t>
            </a:r>
            <a:r>
              <a:rPr lang="el-GR" sz="2000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 smtClean="0"/>
              <a:t>κ.λ.π</a:t>
            </a:r>
            <a:r>
              <a:rPr lang="el-GR" sz="2000" dirty="0" smtClean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Font typeface="Arial" charset="0"/>
              <a:buNone/>
            </a:pPr>
            <a:endParaRPr lang="el-GR" sz="2000" dirty="0" smtClean="0"/>
          </a:p>
        </p:txBody>
      </p:sp>
      <p:pic>
        <p:nvPicPr>
          <p:cNvPr id="69635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8088" y="2420938"/>
            <a:ext cx="16478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950" y="2924175"/>
            <a:ext cx="9036050" cy="34575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τόπο</a:t>
            </a:r>
            <a:endParaRPr lang="en-US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Ο 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724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372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 smtClean="0"/>
              <a:t>Τυπικές </a:t>
            </a:r>
            <a:r>
              <a:rPr lang="el-GR" altLang="el-GR" sz="3600" dirty="0"/>
              <a:t>αποκρίσεις προς βελτιστοποίηση</a:t>
            </a:r>
            <a:endParaRPr lang="en-GB" altLang="el-GR" sz="36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Συχνά ως απόκριση θεωρείται ένας γραμμικός συνδυασμός πολλών από τα προηγούμενα μεγέθη (άθροισμα γινομένων με συντελεστές βαρύτητας ανάλογα με τη σημασία τους και για την εξομάλυνση των μεγεθών τους</a:t>
            </a:r>
            <a:r>
              <a:rPr lang="en-US" altLang="el-GR" dirty="0"/>
              <a:t>)</a:t>
            </a:r>
            <a:r>
              <a:rPr lang="el-GR" altLang="el-GR" dirty="0"/>
              <a:t>.</a:t>
            </a: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29211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altLang="el-GR" sz="3200" dirty="0" smtClean="0"/>
              <a:t>ΠΑΡΑΔΕΙΓΜΑ </a:t>
            </a:r>
            <a:r>
              <a:rPr lang="el-GR" altLang="el-GR" sz="3200" dirty="0"/>
              <a:t>ΑΠΛΟΥ </a:t>
            </a:r>
            <a:r>
              <a:rPr lang="el-GR" altLang="el-GR" sz="3200" dirty="0" smtClean="0"/>
              <a:t>ΑΝΑΛΥΤΙΚΟΥ</a:t>
            </a:r>
            <a:r>
              <a:rPr lang="en-US" altLang="el-GR" sz="3200" dirty="0" smtClean="0"/>
              <a:t> </a:t>
            </a:r>
            <a:r>
              <a:rPr lang="el-GR" altLang="el-GR" sz="3200" dirty="0" smtClean="0"/>
              <a:t>ΣΥΣΤΗΜΑΤΟΣ </a:t>
            </a:r>
            <a:r>
              <a:rPr lang="el-GR" altLang="el-GR" sz="3200" dirty="0"/>
              <a:t>ΠΡΟΣ ΒΕΛΤΙΣΤΟΠΟΙΗΣΗ</a:t>
            </a:r>
            <a:endParaRPr lang="en-GB" altLang="el-GR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sz="2800" u="sng" dirty="0"/>
              <a:t>Απόκριση</a:t>
            </a:r>
            <a:r>
              <a:rPr lang="el-GR" altLang="el-GR" sz="2800" dirty="0"/>
              <a:t>: Απορρόφηση </a:t>
            </a:r>
            <a:r>
              <a:rPr lang="el-GR" altLang="el-GR" sz="2800" b="1" dirty="0"/>
              <a:t>Α </a:t>
            </a:r>
            <a:r>
              <a:rPr lang="el-GR" altLang="el-GR" sz="2800" dirty="0"/>
              <a:t>διαλύματος που προκύπτει με ανάμιξη διαλύματος δεδομένης συγκέντρωσης </a:t>
            </a:r>
            <a:r>
              <a:rPr lang="el-GR" altLang="el-GR" sz="2800" dirty="0" err="1"/>
              <a:t>αναλύτη</a:t>
            </a:r>
            <a:r>
              <a:rPr lang="el-GR" altLang="el-GR" sz="2800" dirty="0"/>
              <a:t> με διάλυμα ενός χρωμογόνου αντιδραστηρίου που ακολουθείται με ρύθμιση του </a:t>
            </a:r>
            <a:r>
              <a:rPr lang="en-US" altLang="el-GR" sz="2800" b="1" dirty="0"/>
              <a:t>pH </a:t>
            </a:r>
            <a:r>
              <a:rPr lang="el-GR" altLang="el-GR" sz="2800" dirty="0"/>
              <a:t>του μίγματος σε δεδομένη τιμή και θέρμανση σε δεδομένη θερμοκρασία </a:t>
            </a:r>
            <a:r>
              <a:rPr lang="el-GR" altLang="el-GR" sz="2800" b="1" dirty="0"/>
              <a:t>θ </a:t>
            </a:r>
            <a:r>
              <a:rPr lang="el-GR" altLang="el-GR" sz="2800" dirty="0"/>
              <a:t>(</a:t>
            </a:r>
            <a:r>
              <a:rPr lang="en-US" altLang="el-GR" sz="2800" dirty="0"/>
              <a:t>°C</a:t>
            </a:r>
            <a:r>
              <a:rPr lang="el-GR" altLang="el-GR" sz="2800" dirty="0"/>
              <a:t>) για ορισμένο χρονικό διάστημα (π.χ. 5 </a:t>
            </a:r>
            <a:r>
              <a:rPr lang="en-US" altLang="el-GR" sz="2800" dirty="0"/>
              <a:t>min</a:t>
            </a:r>
            <a:r>
              <a:rPr lang="el-GR" altLang="el-GR" sz="2800" dirty="0"/>
              <a:t>).</a:t>
            </a:r>
          </a:p>
          <a:p>
            <a:r>
              <a:rPr lang="el-GR" altLang="el-GR" sz="2800" u="sng" dirty="0"/>
              <a:t>Ζητούμενο</a:t>
            </a:r>
            <a:r>
              <a:rPr lang="el-GR" altLang="el-GR" sz="2800" dirty="0"/>
              <a:t>: εύρεση  κατάλληλων τιμών </a:t>
            </a:r>
            <a:r>
              <a:rPr lang="en-US" altLang="el-GR" sz="2800" dirty="0"/>
              <a:t>pH </a:t>
            </a:r>
            <a:r>
              <a:rPr lang="el-GR" altLang="el-GR" sz="2800" dirty="0"/>
              <a:t>και θ που θα οδηγήσουν στη μέγιστη τιμή </a:t>
            </a:r>
            <a:r>
              <a:rPr lang="el-GR" altLang="el-GR" sz="2800" b="1" dirty="0"/>
              <a:t>Α.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0001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200" dirty="0" smtClean="0"/>
              <a:t>ΠΑΡΑΔΕΙΓΜΑ </a:t>
            </a:r>
            <a:r>
              <a:rPr lang="el-GR" altLang="el-GR" sz="3200" dirty="0"/>
              <a:t>ΑΠΛΟΥ ΑΝΑΛΥΤΙΚΟΥ ΣΥΣΤΗΜΑΤΟΣ ΠΡΟΣ ΒΕΛΤΙΣΤΟΠΟΙΗΣΗ</a:t>
            </a:r>
            <a:r>
              <a:rPr lang="en-GB" altLang="el-GR" sz="3200" dirty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Συνάρτηση της μορφής </a:t>
            </a:r>
            <a:r>
              <a:rPr lang="en-US" altLang="el-GR" dirty="0"/>
              <a:t>A </a:t>
            </a:r>
            <a:r>
              <a:rPr lang="el-GR" altLang="el-GR" dirty="0"/>
              <a:t>= </a:t>
            </a:r>
            <a:r>
              <a:rPr lang="en-US" altLang="el-GR" dirty="0"/>
              <a:t>f</a:t>
            </a:r>
            <a:r>
              <a:rPr lang="el-GR" altLang="el-GR" dirty="0"/>
              <a:t>(</a:t>
            </a:r>
            <a:r>
              <a:rPr lang="en-US" altLang="el-GR" dirty="0"/>
              <a:t>pH</a:t>
            </a:r>
            <a:r>
              <a:rPr lang="el-GR" altLang="el-GR" dirty="0"/>
              <a:t>, θ), είναι άγνωστη και προσπαθούμε να βρούμε τιμές των ανεξάρτητων μεταβλητών (</a:t>
            </a:r>
            <a:r>
              <a:rPr lang="en-US" altLang="el-GR" dirty="0"/>
              <a:t>pH</a:t>
            </a:r>
            <a:r>
              <a:rPr lang="el-GR" altLang="el-GR" dirty="0"/>
              <a:t>, θ) που τη μεγιστοποιούν.</a:t>
            </a:r>
          </a:p>
          <a:p>
            <a:r>
              <a:rPr lang="el-GR" altLang="el-GR" dirty="0"/>
              <a:t>Παράσταση των δύο παραμέτρων σε δύο άξονες ενός επιπέδου του τρισδιάστατου χώρου.</a:t>
            </a:r>
          </a:p>
          <a:p>
            <a:pPr>
              <a:buFontTx/>
              <a:buNone/>
            </a:pP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40902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3162</Words>
  <Application>Microsoft Office PowerPoint</Application>
  <PresentationFormat>Προβολή στην οθόνη (4:3)</PresentationFormat>
  <Paragraphs>290</Paragraphs>
  <Slides>66</Slides>
  <Notes>8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66</vt:i4>
      </vt:variant>
    </vt:vector>
  </HeadingPairs>
  <TitlesOfParts>
    <vt:vector size="72" baseType="lpstr">
      <vt:lpstr>ＭＳ Ｐゴシック</vt:lpstr>
      <vt:lpstr>Arial</vt:lpstr>
      <vt:lpstr>Calibri</vt:lpstr>
      <vt:lpstr>Wingdings</vt:lpstr>
      <vt:lpstr>Θέμα του Office</vt:lpstr>
      <vt:lpstr>Equation</vt:lpstr>
      <vt:lpstr>Χημειομετρία-Στατιστική</vt:lpstr>
      <vt:lpstr>ΒΕΛΤΙΣΤΟΠΟΙΗΣΗ ΑΝΑΛΥΤΙΚΩΝ  ΜΕΘΟΔΩΝ (1)</vt:lpstr>
      <vt:lpstr>ΒΕΛΤΙΣΤΟΠΟΙΗΣΗ ΑΝΑΛΥΤΙΚΩΝ  ΜΕΘΟΔΩΝ (2)</vt:lpstr>
      <vt:lpstr>ΕΠΙΔΡΑΣΗ ΠΑΡΑΜΕΤΡΩΝ </vt:lpstr>
      <vt:lpstr>Τυπικές αποκρίσεις προς βελτιστοποίηση</vt:lpstr>
      <vt:lpstr>Τυπικές αποκρίσεις προς βελτιστοποίηση</vt:lpstr>
      <vt:lpstr>Τυπικές αποκρίσεις προς βελτιστοποίηση</vt:lpstr>
      <vt:lpstr>ΠΑΡΑΔΕΙΓΜΑ ΑΠΛΟΥ ΑΝΑΛΥΤΙΚΟΥ ΣΥΣΤΗΜΑΤΟΣ ΠΡΟΣ ΒΕΛΤΙΣΤΟΠΟΙΗΣΗ</vt:lpstr>
      <vt:lpstr>ΠΑΡΑΔΕΙΓΜΑ ΑΠΛΟΥ ΑΝΑΛΥΤΙΚΟΥ ΣΥΣΤΗΜΑΤΟΣ ΠΡΟΣ ΒΕΛΤΙΣΤΟΠΟΙΗΣΗ </vt:lpstr>
      <vt:lpstr>ΠΑΡΑΔΕΙΓΜΑ ΑΠΛΟΥ ΑΝΑΛΥΤΙΚΟΥ ΣΥΣΤΗΜΑΤΟΣ ΠΡΟΣ ΒΕΛΤΙΣΤΟΠΟΙΗΣΗ</vt:lpstr>
      <vt:lpstr>ΕΠΙΦΑΝΕΙΑ ΑΠΟΚΡΙΣΗΣ</vt:lpstr>
      <vt:lpstr>ΤΕΧΝΙΚΕΣ ΒΕΛΤΙΣΤΟΠΟΙΗΣΗΣ –ΣΤΟΧΟΣ - ΙΔΙΟΤΗΤΕΣ</vt:lpstr>
      <vt:lpstr>ΤΕΧΝΙΚΕΣ ΒΕΛΤΙΣΤΟΠΟΙΗΣΗΣ –ΚΑΤΗΓΟΡΙΕΣ</vt:lpstr>
      <vt:lpstr>ΑΝΑΖΗΤΗΣΗ ΒΕΛΤΙΣΤΟΥ ΣΗΜΕΙΟΥ ΣΧΗΜΑΤΟΜΟΡΦΗΣ (PATTERN SEARCH)</vt:lpstr>
      <vt:lpstr>ΤΥΠΙΚΗ ΜΟΡΦΗ ΧΑΡΤΟΓΡΑΦΗΣΗΣ ΣΧΗΜΑΤΟΜΟΡΦΗΣ (PATTERN SEARCH)</vt:lpstr>
      <vt:lpstr> ΕΠΙΛΟΓΗ – ΜΕΙΩΣΗ ΠΑΡΑΜΕΤΡΩΝ ΣΤΗ ΑΝΑΖΗΤΗΣΗ ΒΕΛΤΙΣΤΟΥ ΣΗΜΕΙΟΥ ΣΧΗΜΑΤΟΜΟΡΦΗΣ</vt:lpstr>
      <vt:lpstr>ΕΠΙΛΟΓΗ – ΜΕΙΩΣΗ ΠΑΡΑΜΕΤΡΩΝ ΣΤΗ ΑΝΑΖΗΤΗΣΗ ΒΕΛΤΙΣΤΟΥ ΣΗΜΕΙΟΥ ΣΧΗΜΑΤΟΜΟΡΦΗΣ</vt:lpstr>
      <vt:lpstr>ΔΙΑΔΟΧΙΚΗ ΜΕΤΑΒΟΛΗ ΕΝΟΣ ΠΑΡΑΓΟΝΤΑ  (SINGLE-FACTOR-AT-A-TIME SEQUENTIAL OPTIMIZATION) (1)</vt:lpstr>
      <vt:lpstr>ΔΙΑΔΟΧΙΚΗ ΜΕΤΑΒΟΛΗ ΕΝΟΣ ΠΑΡΑΓΟΝΤΑ  (SINGLE-FACTOR-AT-A-TIME SEQUENTIAL OPTIMIZATION) (2)</vt:lpstr>
      <vt:lpstr>ΔΙΑΔΟΧΙΚΗ ΜΕΤΑΒΟΛΗ ΕΝΟΣ ΠΑΡΑΓΟΝΤΑ (SINGLE-FACTOR-AT-A-TIME SEQUENTIAL OPTIMIZATION) (3)</vt:lpstr>
      <vt:lpstr>ΠΑΡΑΔΕΙΓΜΑ ΒΕΛΤΙΣΤΟΠΟΙΗΣΗΣ ΜΕ ΤΗ ΜΕΘΟΔΟ ΤΗΣ ΔΙΑΔΟΧΙΚΗΣ ΜΕΤΑΒΟΛΗΣ ΕΝΟΣ ΠΑΡΑΓΟΝΤΑ ΧΩΡΙΣ ΑΛΛΗΛΕΠΙΔΡΑΣΗ (ΕΠΙΤΥΧΗΣ)</vt:lpstr>
      <vt:lpstr>ΠΑΡΑΔΕΙΓΜΑ ΒΕΛΤΙΣΤΟΠΟΙΗΣΗΣ ΜΕ ΤΗ ΜΕΘΟΔΟ ΤΗΣ ΔΙΑΔΟΧΙΚΗΣ ΜΕΤΑΒΟΛΗΣ ΕΝΟΣ ΠΑΡΑΓΟΝΤΑ ΜΕ ΑΛΛΗΛΕΠΙΔΡΑΣΗ (ΑΝΕΠΙΤΥΧΗΣ)</vt:lpstr>
      <vt:lpstr>ΜΕΘΟΔΟΣ SIMPLEX (1)</vt:lpstr>
      <vt:lpstr>ΜΕΘΟΔΟΣ SIMPLEX (2)</vt:lpstr>
      <vt:lpstr>ΜΕΘΟΔΟΣ SIMPLEX (3)</vt:lpstr>
      <vt:lpstr>ΜΕΘΟΔΟΣ SIMPLEX – ΑΡΧΗ ΑΠΛΗΣ (FIXED) ΜΕΘΟΔΟΥ (1)</vt:lpstr>
      <vt:lpstr>ΜΕΘΟΔΟΣ SIMPLEX – ΑΡΧΗ ΑΠΛΗΣ (FIXED) ΜΕΘΟΔΟΥ (2)</vt:lpstr>
      <vt:lpstr>ΟΠΤΙΚΗ ΘΕΩΡΗΣΗ SIMPLEX ΣΤΟ ΧΩΡΟ  (α): Δύο διαστάσεων, (β): Τριών διαστάσεων</vt:lpstr>
      <vt:lpstr>ΜΕΘΟΔΟΣ SIMPLEX – ΑΡΧΗ ΑΠΛΗΣ (FIXED) ΜΕΘΟΔΟΥ (3)</vt:lpstr>
      <vt:lpstr>ΜΕΘΟΔΟΣ SIMPLEX – ΑΡΧΗ ΑΠΛΗΣ (FIXED) ΜΕΘΟΔΟΥ (4)</vt:lpstr>
      <vt:lpstr>ΜΕΘΟΔΟΣ SIMPLEX – ΑΡΧΗ ΑΠΛΗΣ (FIXED) ΜΕΘΟΔΟΥ (5)</vt:lpstr>
      <vt:lpstr>ΜΕΘΟΔΟΣ SIMPLEX – ΑΡΧΗ ΑΠΛΗΣ (FIXED) ΜΕΘΟΔΟΥ (6)</vt:lpstr>
      <vt:lpstr>ΜΕΘΟΔΟΣ SIMPLEX – ΑΡΧΗ ΑΠΛΗΣ (FIXED) ΜΕΘΟΔΟΥ (7) ΠΑΡΑΔΕΙΓΜΑ 2 ΠΑΡΑΜΕΤΡΩΝ (1)</vt:lpstr>
      <vt:lpstr>ΜΕΘΟΔΟΣ SIMPLEX – ΑΡΧΗ ΑΠΛΗΣ (FIXED) ΜΕΘΟΔΟΥ (8) ΠΑΡΑΔΕΙΓΜΑ 2 ΠΑΡΑΜΕΤΡΩΝ (2)</vt:lpstr>
      <vt:lpstr>ΜΕΘΟΔΟΣ SIMPLEX – ΑΡΧΗ ΑΠΛΗΣ (FIXED) ΜΕΘΟΔΟΥ (9) ΠΑΡΑΔΕΙΓΜΑ 2 ΠΑΡΑΜΕΤΡΩΝ (3)</vt:lpstr>
      <vt:lpstr>ΜΕΘΟΔΟΣ SIMPLEX – ΑΡΧΗ ΑΠΛΗΣ (FIXED) ΜΕΘΟΔΟΥ (10) ΠΑΡΑΔΕΙΓΜΑ 2 ΠΑΡΑΜΕΤΡΩΝ (4)</vt:lpstr>
      <vt:lpstr>ΜΕΘΟΔΟΣ SIMPLEX – ΑΡΧΗ ΑΠΛΗΣ (FIXED) ΜΕΘΟΔΟΥ (11) ΠΑΡΑΔΕΙΓΜΑ 2 ΠΑΡΑΜΕΤΡΩΝ (5)</vt:lpstr>
      <vt:lpstr>ΜΕΘΟΔΟΣ SIMPLEX – ΑΡΧΗ ΑΠΛΗΣ (FIXED) ΜΕΘΟΔΟΥ (12) ΠΑΡΑΔΕΙΓΜΑ 2 ΠΑΡΑΜΕΤΡΩΝ (6)</vt:lpstr>
      <vt:lpstr>ΜΕΘΟΔΟΣ SIMPLEX – ΑΡΧΗ ΑΠΛΗΣ (FIXED) ΜΕΘΟΔΟΥ (13) ΠΑΡΑΔΕΙΓΜΑ 2 ΠΑΡΑΜΕΤΡΩΝ – ΣΧΗΜΑ </vt:lpstr>
      <vt:lpstr>ΜΕΘΟΔΟΣ SIMPLEX –ΚΑΝΟΝΕΣ (1)</vt:lpstr>
      <vt:lpstr>ΜΕΘΟΔΟΣ SIMPLEX –ΚΑΝΟΝΕΣ (2)</vt:lpstr>
      <vt:lpstr>ΜΕΘΟΔΟΣ SIMPLEX –ΚΑΝΟΝΕΣ (3)</vt:lpstr>
      <vt:lpstr>ΜΕΘΟΔΟΣ SIMPLEX – ΠΑΡΑΒΙΑΣΗ ΟΡΙΩΝ ΠΑΡΑΜΕΤΡΩΝ</vt:lpstr>
      <vt:lpstr>ΤΕΡΜΑΤΙΣΜΟΣ ΑΛΓΟΡΙΘΜΟΥ</vt:lpstr>
      <vt:lpstr>MEIONEKTHMA ΑΠΛΗΣ (FIXED) SIMPLEX</vt:lpstr>
      <vt:lpstr>ΕΠΑΝΑΛΗΨΗ ΑΠΛΗΣ (FIXED) SIMPLEX</vt:lpstr>
      <vt:lpstr>ΤΡΟΠΟΠΟΙΗΜΕΝΗ ΜΕΘΟΔΟΣ SIMPLEX (1)</vt:lpstr>
      <vt:lpstr>ΔΥΝΑΤΕΣ «ΚΙΝΗΣΕΙΣ» ΣΤΗΝ ΤΡΟΠΟΠΟΙΗΜΕΝΗ SIMPLEX</vt:lpstr>
      <vt:lpstr>ΔΙΑΓΡΑΜΜΑ ΡΟΗΣ ΤΡΟΠΟΠΟΙΗΜΕΝΗΣ SIMPLEX</vt:lpstr>
      <vt:lpstr>ΤΥΠΙΚΕΣ ΠΕΡΙΠΤΩΣΕΙΣ ΕΠΙΛΟΓΗΣ ΕΠΟΜΕΝΗΣ ΘΕΣΗΣ SIMPLEX</vt:lpstr>
      <vt:lpstr>ΠΑΡΑΓΟΝΤΑΣ ΧΡΩΜΑΤΟΓΡΑΦΙΚΗΣ ΑΠΟΚΡΙΣΗΣ ΓΙΑ ΒΕΛΤΙΣΤΟΠΟΙΗΣΗ ΜΕΘΟΔΩΝ HPLC</vt:lpstr>
      <vt:lpstr>ΒΕΛΤΙΣΤΟΠΟΙΗΣΗ ΜΕΘΟΔΟΥ HPLC ΜΕΙΓΜΑΤΟΣ ΓΕΝΤΑΜΥΚΙΝΩΝ (1) ΠΑΡΑΓΟΝΤΕΣ ΧΡΩΜΑΤΟΓΡΑΦΙΚΗΣ ΑΠΟΚΡΙΣΗΣ</vt:lpstr>
      <vt:lpstr>ΒΕΛΤΙΣΤΟΠΟΙΗΣΗ ΜΕΘΟΔΟΥ HPLC ΜΕΙΓΜΑΤΟΣ ΓΕΝΤΑΜΥΚΙΝΩΝ (2) ΠΑΡΑΜΕΤΡΟΙ ΠΡΟΣ ΒΕΛΤΙΣΤΟΠΟΙΗΣΗ</vt:lpstr>
      <vt:lpstr>ΒΕΛΤΙΣΤΟΠΟΙΗΣΗ ΜΕΘΟΔΟΥ HPLC ΜΕΙΓΜΑΤΟΣ ΓΕΝΤΑΜΥΚΙΝΩΝ (3) ΧΡΩΜΑΤΟΓΡΑΦΗΜΑ ΣΕ ΒΕΛΤΙΣΤΟΠΟΙΗΜΕΝΕΣ ΣΥΝΘΗΚΕΣ</vt:lpstr>
      <vt:lpstr>ΠΛΕΟΝΕΚΤΗΜΑΤΑ SIMPLEX (1)</vt:lpstr>
      <vt:lpstr>ΠΛΕΟΝΕΚΤΗΜΑΤΑ SIMPLEX (2)</vt:lpstr>
      <vt:lpstr>ΑΛΛΕΣ ΕΦΑΡΜΟΓΕΣ SIMPLEX (1)</vt:lpstr>
      <vt:lpstr>ΑΛΛΕΣ ΠΑΡΑΛΛΑΓΕΣ ΑΛΓΟΡΙΘΜΟΥ SIMPLEX (1)</vt:lpstr>
      <vt:lpstr>ΑΛΛΕΣ ΠΑΡΑΛΛΑΓΕΣ ΑΛΓΟΡΙΘΜΟΥ SIMPLEX (2)</vt:lpstr>
      <vt:lpstr>Παρουσίαση του PowerPoint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Giota</cp:lastModifiedBy>
  <cp:revision>244</cp:revision>
  <dcterms:created xsi:type="dcterms:W3CDTF">2012-09-06T09:03:05Z</dcterms:created>
  <dcterms:modified xsi:type="dcterms:W3CDTF">2016-03-08T19:40:21Z</dcterms:modified>
</cp:coreProperties>
</file>