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62"/>
  </p:notesMasterIdLst>
  <p:sldIdLst>
    <p:sldId id="311" r:id="rId2"/>
    <p:sldId id="328" r:id="rId3"/>
    <p:sldId id="329" r:id="rId4"/>
    <p:sldId id="283" r:id="rId5"/>
    <p:sldId id="285" r:id="rId6"/>
    <p:sldId id="284" r:id="rId7"/>
    <p:sldId id="295" r:id="rId8"/>
    <p:sldId id="287" r:id="rId9"/>
    <p:sldId id="332" r:id="rId10"/>
    <p:sldId id="286" r:id="rId11"/>
    <p:sldId id="296" r:id="rId12"/>
    <p:sldId id="289" r:id="rId13"/>
    <p:sldId id="300" r:id="rId14"/>
    <p:sldId id="312" r:id="rId15"/>
    <p:sldId id="337" r:id="rId16"/>
    <p:sldId id="292" r:id="rId17"/>
    <p:sldId id="272" r:id="rId18"/>
    <p:sldId id="275" r:id="rId19"/>
    <p:sldId id="303" r:id="rId20"/>
    <p:sldId id="298" r:id="rId21"/>
    <p:sldId id="339" r:id="rId22"/>
    <p:sldId id="340" r:id="rId23"/>
    <p:sldId id="341" r:id="rId24"/>
    <p:sldId id="342" r:id="rId25"/>
    <p:sldId id="265" r:id="rId26"/>
    <p:sldId id="327" r:id="rId27"/>
    <p:sldId id="278" r:id="rId28"/>
    <p:sldId id="301" r:id="rId29"/>
    <p:sldId id="314" r:id="rId30"/>
    <p:sldId id="315" r:id="rId31"/>
    <p:sldId id="316" r:id="rId32"/>
    <p:sldId id="317" r:id="rId33"/>
    <p:sldId id="270" r:id="rId34"/>
    <p:sldId id="302" r:id="rId35"/>
    <p:sldId id="318" r:id="rId36"/>
    <p:sldId id="277" r:id="rId37"/>
    <p:sldId id="306" r:id="rId38"/>
    <p:sldId id="326" r:id="rId39"/>
    <p:sldId id="331" r:id="rId40"/>
    <p:sldId id="276" r:id="rId41"/>
    <p:sldId id="294" r:id="rId42"/>
    <p:sldId id="334" r:id="rId43"/>
    <p:sldId id="293" r:id="rId44"/>
    <p:sldId id="335" r:id="rId45"/>
    <p:sldId id="322" r:id="rId46"/>
    <p:sldId id="323" r:id="rId47"/>
    <p:sldId id="324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CC66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00"/>
    <a:srgbClr val="FFCC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3032" autoAdjust="0"/>
  </p:normalViewPr>
  <p:slideViewPr>
    <p:cSldViewPr showGuides="1"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9F5166-58EE-4CAE-ACF9-19A14043302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9913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8774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19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9617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20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750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21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5256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22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29349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23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3975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24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2000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dirty="0" smtClean="0"/>
              <a:t>Εικόνα 1. </a:t>
            </a:r>
            <a:r>
              <a:rPr lang="en-US" altLang="el-GR" dirty="0" smtClean="0"/>
              <a:t>Biology 1151. Principles of Biological </a:t>
            </a:r>
            <a:r>
              <a:rPr lang="en-US" altLang="el-GR" dirty="0" err="1" smtClean="0"/>
              <a:t>Sience</a:t>
            </a:r>
            <a:r>
              <a:rPr lang="en-US" altLang="el-GR" dirty="0" smtClean="0"/>
              <a:t>. College of </a:t>
            </a:r>
            <a:r>
              <a:rPr lang="en-US" altLang="el-GR" dirty="0" err="1" smtClean="0"/>
              <a:t>DuPage</a:t>
            </a:r>
            <a:r>
              <a:rPr lang="en-US" altLang="el-GR" dirty="0" smtClean="0"/>
              <a:t>.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http://bio1151.nicerweb.com/Locked/media/ch06/06_07SurfaceVolumeRatio_L.jpg.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http://bio1151.nicerweb.com/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2. </a:t>
            </a:r>
            <a:r>
              <a:rPr lang="en-US" altLang="el-GR" dirty="0" smtClean="0"/>
              <a:t>Copyright © 2014.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http://science.kennesaw.edu/~jdirnber/InvertZoo/LecProtoz/Protoz.html.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Kennesaw State University. http://science.kennesaw.edu/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3. </a:t>
            </a:r>
            <a:r>
              <a:rPr lang="en-US" altLang="el-GR" dirty="0" smtClean="0"/>
              <a:t>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4. </a:t>
            </a:r>
            <a:r>
              <a:rPr lang="en-US" altLang="el-GR" dirty="0" smtClean="0"/>
              <a:t>Copyright © Pearson Education Inc. publishing as Benjamin Cummings. 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http://faculty.uca.edu/johnc/heterotrophy%20in%20protista%20and%20invertebrates.htmTheory%20of%20the%20colonial%20flagellate%20ancestor.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http://faculty.uca.edu.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5. </a:t>
            </a:r>
            <a:r>
              <a:rPr lang="en-US" altLang="el-GR" dirty="0" smtClean="0"/>
              <a:t>Phylum &amp; Class.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http://cueflash.com/decks/invertebrate_biology_oregon_state_university.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http://cueflash.com.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6. Ελληνικό Κέντρο Θαλασσίων Ερευνών. Σύνδεσμος: </a:t>
            </a:r>
            <a:r>
              <a:rPr lang="en-US" altLang="el-GR" dirty="0" smtClean="0"/>
              <a:t>http://www.hcmr.gr/gr/listview2_el.php?id=926.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www.hcmr.gr.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7. </a:t>
            </a:r>
            <a:r>
              <a:rPr lang="en-US" altLang="el-GR" dirty="0" err="1" smtClean="0"/>
              <a:t>Fotosearch</a:t>
            </a:r>
            <a:r>
              <a:rPr lang="en-US" altLang="el-GR" dirty="0" smtClean="0"/>
              <a:t> and </a:t>
            </a:r>
            <a:r>
              <a:rPr lang="en-US" altLang="el-GR" dirty="0" err="1" smtClean="0"/>
              <a:t>Photosearch</a:t>
            </a:r>
            <a:r>
              <a:rPr lang="en-US" altLang="el-GR" dirty="0" smtClean="0"/>
              <a:t> are trademarks of </a:t>
            </a:r>
            <a:r>
              <a:rPr lang="en-US" altLang="el-GR" dirty="0" err="1" smtClean="0"/>
              <a:t>Fotosearch</a:t>
            </a:r>
            <a:r>
              <a:rPr lang="en-US" altLang="el-GR" dirty="0" smtClean="0"/>
              <a:t>, LLC</a:t>
            </a:r>
          </a:p>
          <a:p>
            <a:r>
              <a:rPr lang="en-US" altLang="el-GR" dirty="0" smtClean="0"/>
              <a:t>All rights reserved © 05/05/2015.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http://www.fotosearch.com/GLW371/gwn102014/.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http://www.fotosearch.com.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8. Σύνδεσμος: </a:t>
            </a:r>
            <a:r>
              <a:rPr lang="en-US" altLang="el-GR" dirty="0" smtClean="0"/>
              <a:t>http://horsesmouth.typepad.com/.a/6a00d83451cb8069e20134860762fd970c-pi</a:t>
            </a:r>
          </a:p>
          <a:p>
            <a:r>
              <a:rPr lang="el-GR" altLang="el-GR" dirty="0" smtClean="0"/>
              <a:t>Πηγή: </a:t>
            </a:r>
            <a:r>
              <a:rPr lang="en-US" altLang="el-GR" dirty="0" smtClean="0"/>
              <a:t>http://horsesmouth.typepad.com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9. </a:t>
            </a:r>
            <a:r>
              <a:rPr lang="en-US" altLang="el-GR" dirty="0" smtClean="0"/>
              <a:t>Copyright A. </a:t>
            </a:r>
            <a:r>
              <a:rPr lang="en-US" altLang="el-GR" dirty="0" err="1" smtClean="0"/>
              <a:t>Nikolaidou</a:t>
            </a:r>
            <a:r>
              <a:rPr lang="en-US" altLang="el-GR" dirty="0" smtClean="0"/>
              <a:t>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10. </a:t>
            </a:r>
            <a:r>
              <a:rPr lang="en-US" altLang="el-GR" dirty="0" smtClean="0"/>
              <a:t>Les </a:t>
            </a:r>
            <a:r>
              <a:rPr lang="en-US" altLang="el-GR" dirty="0" err="1" smtClean="0"/>
              <a:t>Textes</a:t>
            </a:r>
            <a:r>
              <a:rPr lang="en-US" altLang="el-GR" dirty="0" smtClean="0"/>
              <a:t> et </a:t>
            </a:r>
            <a:r>
              <a:rPr lang="en-US" altLang="el-GR" dirty="0" err="1" smtClean="0"/>
              <a:t>seules</a:t>
            </a:r>
            <a:r>
              <a:rPr lang="en-US" altLang="el-GR" dirty="0" smtClean="0"/>
              <a:t> les </a:t>
            </a:r>
            <a:r>
              <a:rPr lang="en-US" altLang="el-GR" dirty="0" err="1" smtClean="0"/>
              <a:t>photographies</a:t>
            </a:r>
            <a:r>
              <a:rPr lang="en-US" altLang="el-GR" dirty="0" smtClean="0"/>
              <a:t> qui portent </a:t>
            </a:r>
            <a:r>
              <a:rPr lang="en-US" altLang="el-GR" dirty="0" err="1" smtClean="0"/>
              <a:t>mon</a:t>
            </a:r>
            <a:r>
              <a:rPr lang="en-US" altLang="el-GR" dirty="0" smtClean="0"/>
              <a:t> nom </a:t>
            </a:r>
            <a:r>
              <a:rPr lang="en-US" altLang="el-GR" dirty="0" err="1" smtClean="0"/>
              <a:t>sont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libres</a:t>
            </a:r>
            <a:r>
              <a:rPr lang="en-US" altLang="el-GR" dirty="0" smtClean="0"/>
              <a:t> de droit à des fins </a:t>
            </a:r>
            <a:r>
              <a:rPr lang="en-US" altLang="el-GR" dirty="0" err="1" smtClean="0"/>
              <a:t>pédagogiques</a:t>
            </a:r>
            <a:r>
              <a:rPr lang="en-US" altLang="el-GR" dirty="0" smtClean="0"/>
              <a:t> non </a:t>
            </a:r>
            <a:r>
              <a:rPr lang="en-US" altLang="el-GR" dirty="0" err="1" smtClean="0"/>
              <a:t>lucratives</a:t>
            </a:r>
            <a:r>
              <a:rPr lang="en-US" altLang="el-GR" dirty="0" smtClean="0"/>
              <a:t>.  </a:t>
            </a:r>
          </a:p>
          <a:p>
            <a:r>
              <a:rPr lang="en-US" altLang="el-GR" dirty="0" err="1" smtClean="0"/>
              <a:t>Toute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autre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utilisation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doit</a:t>
            </a:r>
            <a:r>
              <a:rPr lang="en-US" altLang="el-GR" dirty="0" smtClean="0"/>
              <a:t> faire </a:t>
            </a:r>
            <a:r>
              <a:rPr lang="en-US" altLang="el-GR" dirty="0" err="1" smtClean="0"/>
              <a:t>l'objet</a:t>
            </a:r>
            <a:r>
              <a:rPr lang="en-US" altLang="el-GR" dirty="0" smtClean="0"/>
              <a:t> d'un accord avec </a:t>
            </a:r>
            <a:r>
              <a:rPr lang="en-US" altLang="el-GR" dirty="0" err="1" smtClean="0"/>
              <a:t>l'auteur</a:t>
            </a:r>
            <a:r>
              <a:rPr lang="en-US" altLang="el-GR" dirty="0" smtClean="0"/>
              <a:t>. 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http://www.cotebleue.org/Images/ciliatum5.jpg.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http://www.cotebleue.org/.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11. </a:t>
            </a:r>
            <a:r>
              <a:rPr lang="en-US" altLang="el-GR" dirty="0" err="1" smtClean="0"/>
              <a:t>Deepsea</a:t>
            </a:r>
            <a:r>
              <a:rPr lang="en-US" altLang="el-GR" dirty="0" smtClean="0"/>
              <a:t> glass sponge 2 View full size </a:t>
            </a:r>
          </a:p>
          <a:p>
            <a:r>
              <a:rPr lang="en-US" altLang="el-GR" dirty="0" smtClean="0"/>
              <a:t>Photographer: C Bento © Australian Museum.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http://australianmuseum.net.au/invertebrates-collection-deepsea-glass-sponge.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http://australianmuseum.net.au.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12. </a:t>
            </a:r>
            <a:r>
              <a:rPr lang="en-US" altLang="el-GR" dirty="0" err="1" smtClean="0"/>
              <a:t>Deepsea</a:t>
            </a:r>
            <a:r>
              <a:rPr lang="en-US" altLang="el-GR" dirty="0" smtClean="0"/>
              <a:t> glass sponge 2 View full size </a:t>
            </a:r>
          </a:p>
          <a:p>
            <a:r>
              <a:rPr lang="en-US" altLang="el-GR" dirty="0" smtClean="0"/>
              <a:t>Photographer: C Bento © Australian Museum.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http://australianmuseum.net.au/invertebrates-collection-deepsea-glass-sponge.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http://australianmuseum.net.au.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13. </a:t>
            </a:r>
            <a:r>
              <a:rPr lang="en-US" altLang="el-GR" dirty="0" smtClean="0"/>
              <a:t>Pal Mortensen © MAREANO, IMR, Norway, 2006.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http://www.ices.dk/community/groups/Pages/WGDEC.aspx.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http://www.ices.dk.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14. </a:t>
            </a:r>
            <a:r>
              <a:rPr lang="en-US" altLang="el-GR" dirty="0" smtClean="0"/>
              <a:t>Copyright © The McGraw – Hill Companies, Inc. </a:t>
            </a:r>
            <a:r>
              <a:rPr lang="el-GR" altLang="el-GR" dirty="0" smtClean="0"/>
              <a:t>Σύνδεσμος: </a:t>
            </a:r>
            <a:r>
              <a:rPr lang="en-US" altLang="el-GR" dirty="0" smtClean="0"/>
              <a:t>http://insectanatomy.com/tag/sponge-diagram. </a:t>
            </a:r>
            <a:r>
              <a:rPr lang="el-GR" altLang="el-GR" dirty="0" smtClean="0"/>
              <a:t>Πηγή: </a:t>
            </a:r>
            <a:r>
              <a:rPr lang="en-US" altLang="el-GR" dirty="0" smtClean="0"/>
              <a:t>http://insectanatomy.com.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15. </a:t>
            </a:r>
            <a:r>
              <a:rPr lang="en-US" altLang="el-GR" dirty="0" smtClean="0"/>
              <a:t>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16. </a:t>
            </a:r>
            <a:r>
              <a:rPr lang="en-US" altLang="el-GR" dirty="0" smtClean="0"/>
              <a:t>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17. </a:t>
            </a:r>
            <a:r>
              <a:rPr lang="en-US" altLang="el-GR" dirty="0" smtClean="0"/>
              <a:t>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</a:p>
          <a:p>
            <a:endParaRPr lang="en-US" altLang="el-GR" dirty="0" smtClean="0"/>
          </a:p>
          <a:p>
            <a:r>
              <a:rPr lang="el-GR" altLang="el-GR" dirty="0" smtClean="0"/>
              <a:t>Εικόνα 18.</a:t>
            </a:r>
            <a:r>
              <a:rPr lang="en-US" altLang="el-GR" dirty="0" smtClean="0"/>
              <a:t> 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  <a:endParaRPr lang="el-GR" altLang="el-GR" dirty="0" smtClean="0"/>
          </a:p>
          <a:p>
            <a:endParaRPr lang="el-GR" altLang="el-GR" dirty="0" smtClean="0"/>
          </a:p>
          <a:p>
            <a:r>
              <a:rPr lang="el-GR" altLang="el-GR" dirty="0" smtClean="0"/>
              <a:t>Εικόνα 19.</a:t>
            </a:r>
            <a:r>
              <a:rPr lang="en-US" altLang="el-GR" dirty="0" smtClean="0"/>
              <a:t> 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dirty="0" smtClean="0"/>
              <a:t>, ISBN: 978-960-99280-3-8. </a:t>
            </a:r>
            <a:endParaRPr lang="el-GR" altLang="el-GR" dirty="0" smtClean="0"/>
          </a:p>
          <a:p>
            <a:endParaRPr lang="el-GR" altLang="el-GR" dirty="0" smtClean="0"/>
          </a:p>
          <a:p>
            <a:r>
              <a:rPr lang="el-GR" altLang="el-GR" dirty="0" smtClean="0"/>
              <a:t>Εικόνα 20</a:t>
            </a:r>
            <a:r>
              <a:rPr lang="el-GR" altLang="el-GR" baseline="0" dirty="0" smtClean="0"/>
              <a:t>.</a:t>
            </a:r>
            <a:r>
              <a:rPr lang="en-US" altLang="el-GR" baseline="0" dirty="0" smtClean="0"/>
              <a:t> Copyright 2010 E</a:t>
            </a:r>
            <a:r>
              <a:rPr lang="el-GR" altLang="el-GR" baseline="0" dirty="0" err="1" smtClean="0"/>
              <a:t>κδόσεις</a:t>
            </a:r>
            <a:r>
              <a:rPr lang="el-GR" altLang="el-GR" baseline="0" dirty="0" smtClean="0"/>
              <a:t> </a:t>
            </a:r>
            <a:r>
              <a:rPr lang="en-US" altLang="el-GR" baseline="0" dirty="0" smtClean="0"/>
              <a:t>Utopia E.</a:t>
            </a:r>
            <a:r>
              <a:rPr lang="el-GR" altLang="el-GR" baseline="0" dirty="0" smtClean="0"/>
              <a:t>Π.Ε. Πηγή: Ζωολογία: Ολοκληρωμένες Αρχές, </a:t>
            </a:r>
            <a:r>
              <a:rPr lang="en-US" altLang="el-GR" baseline="0" dirty="0" smtClean="0"/>
              <a:t>Hickman, Roberts, Keen, Larson, </a:t>
            </a:r>
            <a:r>
              <a:rPr lang="en-US" altLang="el-GR" baseline="0" dirty="0" err="1" smtClean="0"/>
              <a:t>L’Anson</a:t>
            </a:r>
            <a:r>
              <a:rPr lang="en-US" altLang="el-GR" baseline="0" dirty="0" smtClean="0"/>
              <a:t>, </a:t>
            </a:r>
            <a:r>
              <a:rPr lang="en-US" altLang="el-GR" baseline="0" dirty="0" err="1" smtClean="0"/>
              <a:t>Eisenhour</a:t>
            </a:r>
            <a:r>
              <a:rPr lang="en-US" altLang="el-GR" baseline="0" dirty="0" smtClean="0"/>
              <a:t>, ISBN: 978-960-99280-3-8. </a:t>
            </a:r>
            <a:endParaRPr lang="el-GR" altLang="el-GR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D01EB16-42FC-49E8-8608-EF348B76F1CF}" type="slidenum">
              <a:rPr lang="en-GB" altLang="el-GR" sz="1200">
                <a:latin typeface="Arial" panose="020B0604020202020204" pitchFamily="34" charset="0"/>
              </a:rPr>
              <a:pPr eaLnBrk="1" hangingPunct="1"/>
              <a:t>25</a:t>
            </a:fld>
            <a:endParaRPr lang="en-GB" altLang="el-G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FFF1D23-D4FD-4F7B-A219-BD78FDA922A8}" type="slidenum">
              <a:rPr lang="en-GB" altLang="el-GR" sz="1200">
                <a:latin typeface="Arial" panose="020B0604020202020204" pitchFamily="34" charset="0"/>
              </a:rPr>
              <a:pPr eaLnBrk="1" hangingPunct="1"/>
              <a:t>26</a:t>
            </a:fld>
            <a:endParaRPr lang="en-GB" altLang="el-G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7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6359036D-1184-4521-BD15-6EAEBED63B37}" type="slidenum">
              <a:rPr lang="en-GB" altLang="el-GR" sz="1200">
                <a:latin typeface="Arial" panose="020B0604020202020204" pitchFamily="34" charset="0"/>
              </a:rPr>
              <a:pPr eaLnBrk="1" hangingPunct="1"/>
              <a:t>28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l-GR" dirty="0" err="1" smtClean="0"/>
              <a:t>Leucosolenia</a:t>
            </a:r>
            <a:r>
              <a:rPr lang="el-GR" altLang="el-GR" dirty="0" smtClean="0"/>
              <a:t>: !0</a:t>
            </a:r>
            <a:r>
              <a:rPr lang="en-GB" altLang="el-GR" dirty="0" smtClean="0"/>
              <a:t>cm</a:t>
            </a:r>
            <a:r>
              <a:rPr lang="el-GR" altLang="el-GR" dirty="0" smtClean="0"/>
              <a:t> ύψος</a:t>
            </a:r>
            <a:r>
              <a:rPr lang="en-GB" altLang="el-GR" dirty="0" smtClean="0"/>
              <a:t> </a:t>
            </a:r>
            <a:r>
              <a:rPr lang="el-GR" altLang="el-GR" dirty="0" smtClean="0"/>
              <a:t>1</a:t>
            </a:r>
            <a:r>
              <a:rPr lang="en-GB" altLang="el-GR" dirty="0" smtClean="0"/>
              <a:t>cm </a:t>
            </a:r>
            <a:r>
              <a:rPr lang="el-GR" altLang="el-GR" dirty="0" smtClean="0"/>
              <a:t>διάμετρο είσοδος 0.1</a:t>
            </a:r>
            <a:r>
              <a:rPr lang="en-GB" altLang="el-GR" dirty="0" smtClean="0"/>
              <a:t> </a:t>
            </a:r>
            <a:r>
              <a:rPr lang="el-GR" altLang="el-GR" dirty="0" smtClean="0"/>
              <a:t> </a:t>
            </a:r>
            <a:r>
              <a:rPr lang="en-GB" altLang="el-GR" dirty="0" smtClean="0"/>
              <a:t>cm</a:t>
            </a:r>
            <a:r>
              <a:rPr lang="el-GR" altLang="el-GR" dirty="0" smtClean="0"/>
              <a:t>/</a:t>
            </a:r>
            <a:r>
              <a:rPr lang="en-GB" altLang="el-GR" dirty="0" smtClean="0"/>
              <a:t> sec</a:t>
            </a:r>
            <a:r>
              <a:rPr lang="el-GR" altLang="el-GR" dirty="0" smtClean="0"/>
              <a:t> είσοδος 8.5 </a:t>
            </a:r>
            <a:r>
              <a:rPr lang="en-GB" altLang="el-GR" dirty="0" smtClean="0"/>
              <a:t>cm</a:t>
            </a:r>
            <a:r>
              <a:rPr lang="el-GR" altLang="el-GR" dirty="0" smtClean="0"/>
              <a:t>/</a:t>
            </a:r>
            <a:r>
              <a:rPr lang="en-GB" altLang="el-GR" dirty="0" smtClean="0"/>
              <a:t> sec</a:t>
            </a:r>
            <a:r>
              <a:rPr lang="el-GR" altLang="el-GR" dirty="0" smtClean="0"/>
              <a:t> έξοδος μεταφέρει άχρηστα </a:t>
            </a:r>
            <a:r>
              <a:rPr lang="el-GR" altLang="el-GR" dirty="0" err="1" smtClean="0"/>
              <a:t>μακρια</a:t>
            </a:r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39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10326C5-65A1-4D4F-B262-51A5068573C5}" type="slidenum">
              <a:rPr lang="en-GB" altLang="el-GR" sz="1200">
                <a:latin typeface="Arial" panose="020B0604020202020204" pitchFamily="34" charset="0"/>
              </a:rPr>
              <a:pPr eaLnBrk="1" hangingPunct="1"/>
              <a:t>29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l-GR" smtClean="0"/>
              <a:t>Leucosolenia</a:t>
            </a:r>
            <a:r>
              <a:rPr lang="el-GR" altLang="el-GR" smtClean="0"/>
              <a:t>: 10</a:t>
            </a:r>
            <a:r>
              <a:rPr lang="en-GB" altLang="el-GR" smtClean="0"/>
              <a:t>cm</a:t>
            </a:r>
            <a:r>
              <a:rPr lang="el-GR" altLang="el-GR" smtClean="0"/>
              <a:t> ύψος</a:t>
            </a:r>
            <a:r>
              <a:rPr lang="en-GB" altLang="el-GR" smtClean="0"/>
              <a:t> </a:t>
            </a:r>
            <a:r>
              <a:rPr lang="el-GR" altLang="el-GR" smtClean="0"/>
              <a:t>1</a:t>
            </a:r>
            <a:r>
              <a:rPr lang="en-GB" altLang="el-GR" smtClean="0"/>
              <a:t>cm </a:t>
            </a:r>
            <a:r>
              <a:rPr lang="el-GR" altLang="el-GR" smtClean="0"/>
              <a:t>διάμετρο, είσοδος 0.1</a:t>
            </a:r>
            <a:r>
              <a:rPr lang="en-GB" altLang="el-GR" smtClean="0"/>
              <a:t> </a:t>
            </a:r>
            <a:r>
              <a:rPr lang="el-GR" altLang="el-GR" smtClean="0"/>
              <a:t> </a:t>
            </a:r>
            <a:r>
              <a:rPr lang="en-GB" altLang="el-GR" smtClean="0"/>
              <a:t>cm</a:t>
            </a:r>
            <a:r>
              <a:rPr lang="el-GR" altLang="el-GR" smtClean="0"/>
              <a:t>/</a:t>
            </a:r>
            <a:r>
              <a:rPr lang="en-GB" altLang="el-GR" smtClean="0"/>
              <a:t> sec</a:t>
            </a:r>
            <a:r>
              <a:rPr lang="el-GR" altLang="el-GR" smtClean="0"/>
              <a:t> είσοδος 8.5 </a:t>
            </a:r>
            <a:r>
              <a:rPr lang="en-GB" altLang="el-GR" smtClean="0"/>
              <a:t>cm</a:t>
            </a:r>
            <a:r>
              <a:rPr lang="el-GR" altLang="el-GR" smtClean="0"/>
              <a:t>/</a:t>
            </a:r>
            <a:r>
              <a:rPr lang="en-GB" altLang="el-GR" smtClean="0"/>
              <a:t> sec</a:t>
            </a:r>
            <a:r>
              <a:rPr lang="el-GR" altLang="el-GR" smtClean="0"/>
              <a:t> έξοδος μεταφέρει άχρηστα μακρια</a:t>
            </a:r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7249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8059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9E74EE0-496D-42A6-BB27-7F054E0C599B}" type="slidenum">
              <a:rPr lang="en-GB" altLang="el-GR" sz="1200">
                <a:latin typeface="Arial" panose="020B0604020202020204" pitchFamily="34" charset="0"/>
              </a:rPr>
              <a:pPr eaLnBrk="1" hangingPunct="1"/>
              <a:t>30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35228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99D93EC-364A-431C-8417-F6716209C620}" type="slidenum">
              <a:rPr lang="en-GB" altLang="el-GR" sz="1200">
                <a:latin typeface="Arial" panose="020B0604020202020204" pitchFamily="34" charset="0"/>
              </a:rPr>
              <a:pPr eaLnBrk="1" hangingPunct="1"/>
              <a:t>31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7515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32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89254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D28A567-3A08-40F8-880C-3974FC99199B}" type="slidenum">
              <a:rPr lang="en-GB" altLang="el-GR" sz="1200">
                <a:latin typeface="Arial" panose="020B0604020202020204" pitchFamily="34" charset="0"/>
              </a:rPr>
              <a:pPr eaLnBrk="1" hangingPunct="1"/>
              <a:t>33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46203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34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189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46043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38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94340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39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12153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Εικόνα 35. </a:t>
            </a:r>
            <a:r>
              <a:rPr lang="en-US" dirty="0" smtClean="0"/>
              <a:t>© 2015   Created by Atheist Universe. </a:t>
            </a:r>
            <a:r>
              <a:rPr lang="el-GR" dirty="0" smtClean="0"/>
              <a:t>Σύνδεσμος</a:t>
            </a:r>
            <a:r>
              <a:rPr lang="en-US" dirty="0" smtClean="0"/>
              <a:t>: http://atheistuniverse.net/profiles/blog/show?id=6381005%3ABlogPost%3A306289&amp;commentId=6381005%3AComment%3A306550&amp;xg_source=activit. </a:t>
            </a:r>
            <a:r>
              <a:rPr lang="el-GR" dirty="0" smtClean="0"/>
              <a:t>Πηγή: </a:t>
            </a:r>
            <a:r>
              <a:rPr lang="en-US" dirty="0" smtClean="0"/>
              <a:t>http://atheistuniverse.net/page/about-us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46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33384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FAC72FE-C255-4F9F-8E41-41EA438CADEB}" type="slidenum">
              <a:rPr lang="en-GB" altLang="el-GR" sz="1200">
                <a:latin typeface="Arial" panose="020B0604020202020204" pitchFamily="34" charset="0"/>
              </a:rPr>
              <a:pPr eaLnBrk="1" hangingPunct="1"/>
              <a:t>47</a:t>
            </a:fld>
            <a:endParaRPr lang="en-GB" altLang="el-GR" sz="12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dirty="0" smtClean="0"/>
              <a:t>Εικόνα 36. </a:t>
            </a:r>
            <a:r>
              <a:rPr lang="en-US" altLang="el-GR" dirty="0" smtClean="0"/>
              <a:t>Copyright 2010 E</a:t>
            </a:r>
            <a:r>
              <a:rPr lang="el-GR" altLang="el-GR" dirty="0" err="1" smtClean="0"/>
              <a:t>κδόσεις</a:t>
            </a:r>
            <a:r>
              <a:rPr lang="el-GR" altLang="el-GR" dirty="0" smtClean="0"/>
              <a:t> </a:t>
            </a:r>
            <a:r>
              <a:rPr lang="en-US" altLang="el-GR" dirty="0" smtClean="0"/>
              <a:t>Utopia E.</a:t>
            </a:r>
            <a:r>
              <a:rPr lang="el-GR" altLang="el-GR" dirty="0" smtClean="0"/>
              <a:t>Π.Ε. Πηγή: Ζωολογία: Ολοκληρωμένες Αρχές, </a:t>
            </a:r>
            <a:r>
              <a:rPr lang="en-US" altLang="el-GR" dirty="0" smtClean="0"/>
              <a:t>Hickman, Roberts, Keen, Larson, </a:t>
            </a:r>
            <a:r>
              <a:rPr lang="en-US" altLang="el-GR" dirty="0" err="1" smtClean="0"/>
              <a:t>L’Anson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Eisenhour</a:t>
            </a:r>
            <a:r>
              <a:rPr lang="en-US" altLang="el-GR" smtClean="0"/>
              <a:t>, ISBN: 978-960-99280-3-8. </a:t>
            </a:r>
          </a:p>
          <a:p>
            <a:pPr eaLnBrk="1" hangingPunct="1"/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9590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36860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364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6608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8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354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39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9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12876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9630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061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2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11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0736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763E61-B6D5-4881-BBA9-5AAC3F312244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177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16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1456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17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3862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F5166-58EE-4CAE-ACF9-19A140433028}" type="slidenum">
              <a:rPr lang="en-GB" altLang="el-GR" smtClean="0"/>
              <a:pPr/>
              <a:t>18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4698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51819"/>
            <a:ext cx="7772400" cy="1415846"/>
          </a:xfr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rgbClr val="5075BC"/>
                </a:solidFill>
                <a:latin typeface="+mj-lt"/>
              </a:defRPr>
            </a:lvl1pPr>
          </a:lstStyle>
          <a:p>
            <a:r>
              <a:rPr lang="en-US" dirty="0" smtClean="0"/>
              <a:t>Z</a:t>
            </a:r>
            <a:r>
              <a:rPr lang="el-GR" dirty="0" err="1" smtClean="0"/>
              <a:t>ωολογία</a:t>
            </a:r>
            <a:r>
              <a:rPr lang="el-GR" dirty="0" smtClean="0"/>
              <a:t> Ι</a:t>
            </a:r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  <p:sp>
        <p:nvSpPr>
          <p:cNvPr id="5" name="Θέση κειμένου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573463"/>
            <a:ext cx="7272338" cy="2087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 smtClean="0"/>
              <a:t>Ενότητα #</a:t>
            </a:r>
            <a:r>
              <a:rPr lang="en-US" dirty="0" smtClean="0"/>
              <a:t>: </a:t>
            </a:r>
            <a:r>
              <a:rPr lang="el-GR" dirty="0" smtClean="0"/>
              <a:t>Τίτλος Ενότητας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Όνομα Καθηγητή</a:t>
            </a:r>
          </a:p>
          <a:p>
            <a:pPr lvl="0"/>
            <a:r>
              <a:rPr lang="el-GR" dirty="0" smtClean="0"/>
              <a:t>Σχολή</a:t>
            </a:r>
          </a:p>
          <a:p>
            <a:pPr lvl="0"/>
            <a:r>
              <a:rPr lang="el-GR" dirty="0" smtClean="0"/>
              <a:t>Τμήμα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81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Αντικείμενο αριστερά 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2991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αντικείμενα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0763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0763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1167606" y="5861649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5"/>
          </p:nvPr>
        </p:nvSpPr>
        <p:spPr>
          <a:xfrm>
            <a:off x="5168106" y="5849154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71104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93288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-2 Αντικείμενα -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60776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κάθετε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2"/>
          </p:nvPr>
        </p:nvSpPr>
        <p:spPr>
          <a:xfrm>
            <a:off x="395536" y="1916832"/>
            <a:ext cx="2376264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1" name="Θέση εικόνας 10"/>
          <p:cNvSpPr>
            <a:spLocks noGrp="1"/>
          </p:cNvSpPr>
          <p:nvPr>
            <p:ph type="pic" sz="quarter" idx="13"/>
          </p:nvPr>
        </p:nvSpPr>
        <p:spPr>
          <a:xfrm>
            <a:off x="3347864" y="1916832"/>
            <a:ext cx="2448223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5" name="Θέση εικόνας 14"/>
          <p:cNvSpPr>
            <a:spLocks noGrp="1"/>
          </p:cNvSpPr>
          <p:nvPr>
            <p:ph type="pic" sz="quarter" idx="14"/>
          </p:nvPr>
        </p:nvSpPr>
        <p:spPr>
          <a:xfrm>
            <a:off x="6372200" y="1916832"/>
            <a:ext cx="2376264" cy="30972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9" name="Θέση κειμένου 18"/>
          <p:cNvSpPr>
            <a:spLocks noGrp="1"/>
          </p:cNvSpPr>
          <p:nvPr>
            <p:ph type="body" sz="quarter" idx="15"/>
          </p:nvPr>
        </p:nvSpPr>
        <p:spPr>
          <a:xfrm>
            <a:off x="395288" y="5300663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Θέση κειμένου 18"/>
          <p:cNvSpPr>
            <a:spLocks noGrp="1"/>
          </p:cNvSpPr>
          <p:nvPr>
            <p:ph type="body" sz="quarter" idx="16"/>
          </p:nvPr>
        </p:nvSpPr>
        <p:spPr>
          <a:xfrm>
            <a:off x="3347865" y="5305786"/>
            <a:ext cx="2445994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1" name="Θέση κειμένου 18"/>
          <p:cNvSpPr>
            <a:spLocks noGrp="1"/>
          </p:cNvSpPr>
          <p:nvPr>
            <p:ph type="body" sz="quarter" idx="17"/>
          </p:nvPr>
        </p:nvSpPr>
        <p:spPr>
          <a:xfrm>
            <a:off x="6372088" y="5282636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34619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οριζόντι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3590" y="1734473"/>
            <a:ext cx="3507730" cy="1916007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5007009" y="1734475"/>
            <a:ext cx="3508341" cy="1912004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973311" y="3766255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5"/>
          </p:nvPr>
        </p:nvSpPr>
        <p:spPr>
          <a:xfrm>
            <a:off x="5357035" y="3766254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Θέση εικόνας 7"/>
          <p:cNvSpPr>
            <a:spLocks noGrp="1"/>
          </p:cNvSpPr>
          <p:nvPr>
            <p:ph type="pic" sz="quarter" idx="16"/>
          </p:nvPr>
        </p:nvSpPr>
        <p:spPr>
          <a:xfrm>
            <a:off x="4131320" y="4276416"/>
            <a:ext cx="3508341" cy="1912004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7" name="Θέση κειμένου 9"/>
          <p:cNvSpPr>
            <a:spLocks noGrp="1"/>
          </p:cNvSpPr>
          <p:nvPr>
            <p:ph type="body" sz="quarter" idx="17"/>
          </p:nvPr>
        </p:nvSpPr>
        <p:spPr>
          <a:xfrm>
            <a:off x="973311" y="5817401"/>
            <a:ext cx="2808287" cy="3603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11201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2221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Κατηγορίες μ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1133889" y="1872753"/>
            <a:ext cx="4878271" cy="847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1133888" y="3243144"/>
            <a:ext cx="4878271" cy="9683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16"/>
          </p:nvPr>
        </p:nvSpPr>
        <p:spPr>
          <a:xfrm>
            <a:off x="1133887" y="4757121"/>
            <a:ext cx="4878271" cy="8747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7"/>
          </p:nvPr>
        </p:nvSpPr>
        <p:spPr>
          <a:xfrm>
            <a:off x="6444208" y="1841699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3" name="Θέση εικόνας 6"/>
          <p:cNvSpPr>
            <a:spLocks noGrp="1"/>
          </p:cNvSpPr>
          <p:nvPr>
            <p:ph type="pic" sz="quarter" idx="18"/>
          </p:nvPr>
        </p:nvSpPr>
        <p:spPr>
          <a:xfrm>
            <a:off x="6444208" y="3302684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15" name="Θέση εικόνας 6"/>
          <p:cNvSpPr>
            <a:spLocks noGrp="1"/>
          </p:cNvSpPr>
          <p:nvPr>
            <p:ph type="pic" sz="quarter" idx="19"/>
          </p:nvPr>
        </p:nvSpPr>
        <p:spPr>
          <a:xfrm>
            <a:off x="6445448" y="4757121"/>
            <a:ext cx="1295400" cy="114081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251520" y="1769616"/>
            <a:ext cx="3486150" cy="180340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4067944" y="1772816"/>
            <a:ext cx="2016224" cy="180340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0" name="Θέση εικόνας 9"/>
          <p:cNvSpPr>
            <a:spLocks noGrp="1"/>
          </p:cNvSpPr>
          <p:nvPr>
            <p:ph type="pic" sz="quarter" idx="14"/>
          </p:nvPr>
        </p:nvSpPr>
        <p:spPr>
          <a:xfrm>
            <a:off x="6437313" y="1772816"/>
            <a:ext cx="2311151" cy="2465387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" name="Θέση εικόνας 11"/>
          <p:cNvSpPr>
            <a:spLocks noGrp="1"/>
          </p:cNvSpPr>
          <p:nvPr>
            <p:ph type="pic" sz="quarter" idx="15"/>
          </p:nvPr>
        </p:nvSpPr>
        <p:spPr>
          <a:xfrm>
            <a:off x="2498740" y="4139745"/>
            <a:ext cx="2145268" cy="1593511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4" name="Θέση εικόνας 13"/>
          <p:cNvSpPr>
            <a:spLocks noGrp="1"/>
          </p:cNvSpPr>
          <p:nvPr>
            <p:ph type="pic" sz="quarter" idx="16"/>
          </p:nvPr>
        </p:nvSpPr>
        <p:spPr>
          <a:xfrm>
            <a:off x="251520" y="4076824"/>
            <a:ext cx="1894074" cy="1593512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7"/>
          </p:nvPr>
        </p:nvSpPr>
        <p:spPr>
          <a:xfrm>
            <a:off x="4997154" y="4710718"/>
            <a:ext cx="3751310" cy="1179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13" name="Θέση κειμένου 18"/>
          <p:cNvSpPr>
            <a:spLocks noGrp="1"/>
          </p:cNvSpPr>
          <p:nvPr>
            <p:ph type="body" sz="quarter" idx="18"/>
          </p:nvPr>
        </p:nvSpPr>
        <p:spPr>
          <a:xfrm>
            <a:off x="806351" y="3645272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Θέση κειμένου 18"/>
          <p:cNvSpPr>
            <a:spLocks noGrp="1"/>
          </p:cNvSpPr>
          <p:nvPr>
            <p:ph type="body" sz="quarter" idx="19"/>
          </p:nvPr>
        </p:nvSpPr>
        <p:spPr>
          <a:xfrm>
            <a:off x="3899248" y="3645024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7" name="Θέση κειμένου 18"/>
          <p:cNvSpPr>
            <a:spLocks noGrp="1"/>
          </p:cNvSpPr>
          <p:nvPr>
            <p:ph type="body" sz="quarter" idx="20"/>
          </p:nvPr>
        </p:nvSpPr>
        <p:spPr>
          <a:xfrm>
            <a:off x="6404644" y="4312204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8" name="Θέση κειμένου 18"/>
          <p:cNvSpPr>
            <a:spLocks noGrp="1"/>
          </p:cNvSpPr>
          <p:nvPr>
            <p:ph type="body" sz="quarter" idx="21"/>
          </p:nvPr>
        </p:nvSpPr>
        <p:spPr>
          <a:xfrm>
            <a:off x="116683" y="5795928"/>
            <a:ext cx="216374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Θέση κειμένου 18"/>
          <p:cNvSpPr>
            <a:spLocks noGrp="1"/>
          </p:cNvSpPr>
          <p:nvPr>
            <p:ph type="body" sz="quarter" idx="22"/>
          </p:nvPr>
        </p:nvSpPr>
        <p:spPr>
          <a:xfrm>
            <a:off x="2498741" y="5795928"/>
            <a:ext cx="2429512" cy="4113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Θέση κειμένου 18"/>
          <p:cNvSpPr>
            <a:spLocks noGrp="1"/>
          </p:cNvSpPr>
          <p:nvPr>
            <p:ph type="body" sz="quarter" idx="23"/>
          </p:nvPr>
        </p:nvSpPr>
        <p:spPr>
          <a:xfrm>
            <a:off x="5550473" y="5893368"/>
            <a:ext cx="2376487" cy="431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5314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Εισαγωγή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6" name="Θέση πολυμέσων 5"/>
          <p:cNvSpPr>
            <a:spLocks noGrp="1"/>
          </p:cNvSpPr>
          <p:nvPr>
            <p:ph type="media" sz="quarter" idx="12"/>
          </p:nvPr>
        </p:nvSpPr>
        <p:spPr>
          <a:xfrm>
            <a:off x="771525" y="1846747"/>
            <a:ext cx="7600950" cy="369790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πολυμέσα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771525" y="5657223"/>
            <a:ext cx="7600950" cy="555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89397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"/>
          <a:srcRect l="1" r="85167"/>
          <a:stretch/>
        </p:blipFill>
        <p:spPr>
          <a:xfrm>
            <a:off x="692851" y="6235059"/>
            <a:ext cx="374778" cy="4616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8" y="3842102"/>
            <a:ext cx="672093" cy="6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Γράφημα 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28650" y="1916287"/>
            <a:ext cx="7886700" cy="3384376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γράφημα</a:t>
            </a:r>
            <a:endParaRPr lang="el-GR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5526261"/>
            <a:ext cx="7886700" cy="5048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56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ένα γραφικό SmartArt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0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8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3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6358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972230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395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967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z="4400" b="1" dirty="0" smtClean="0">
                <a:solidFill>
                  <a:schemeClr val="accent1">
                    <a:lumMod val="75000"/>
                  </a:schemeClr>
                </a:solidFill>
              </a:rPr>
              <a:t>Ζωολογία Ι</a:t>
            </a:r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  <p:sp>
        <p:nvSpPr>
          <p:cNvPr id="5" name="Θέση κειμένου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573463"/>
            <a:ext cx="7272338" cy="208756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 smtClean="0"/>
              <a:t>Ενότητα #</a:t>
            </a:r>
            <a:r>
              <a:rPr lang="en-US" dirty="0" smtClean="0"/>
              <a:t>: </a:t>
            </a:r>
            <a:r>
              <a:rPr lang="el-GR" dirty="0" smtClean="0"/>
              <a:t>Τίτλος Ενότητας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Όνομα Καθηγητή</a:t>
            </a:r>
          </a:p>
          <a:p>
            <a:pPr lvl="0"/>
            <a:r>
              <a:rPr lang="el-GR" dirty="0" smtClean="0"/>
              <a:t>Σχολή</a:t>
            </a:r>
          </a:p>
          <a:p>
            <a:pPr lvl="0"/>
            <a:r>
              <a:rPr lang="el-GR" dirty="0" smtClean="0"/>
              <a:t>Τμήμα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59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625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97770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Κείμενο (πάνω κάτ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1466639" y="1794694"/>
            <a:ext cx="6264696" cy="2282378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4292600"/>
            <a:ext cx="7940675" cy="192881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7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εικόνα (πάνω κάτ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916113"/>
            <a:ext cx="7759700" cy="20891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1012031" y="4157277"/>
            <a:ext cx="6992938" cy="2016125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αριστερά 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461857" y="1778793"/>
            <a:ext cx="4072043" cy="445851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4793711" y="1778793"/>
            <a:ext cx="3888432" cy="44585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68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αριστερά εικόν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650" y="3397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4589636" y="1772816"/>
            <a:ext cx="4072043" cy="4458519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3888432" cy="44585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41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ίμενο αριστερά αντικείμενο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35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078" y="6325416"/>
            <a:ext cx="418272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0CE49A6-3628-42C4-9256-7A029C426C32}" type="slidenum">
              <a:rPr lang="en-GB" altLang="el-GR" smtClean="0"/>
              <a:pPr/>
              <a:t>‹#›</a:t>
            </a:fld>
            <a:endParaRPr lang="en-GB" altLang="el-GR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 rotWithShape="1">
          <a:blip r:embed="rId29"/>
          <a:srcRect l="1" r="85167"/>
          <a:stretch/>
        </p:blipFill>
        <p:spPr>
          <a:xfrm>
            <a:off x="692851" y="6235059"/>
            <a:ext cx="374778" cy="4616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1" y="365126"/>
            <a:ext cx="672093" cy="6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663" r:id="rId2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75BC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</a:pPr>
            <a:r>
              <a:rPr lang="el-GR" altLang="el-GR" sz="4400" dirty="0" smtClean="0">
                <a:solidFill>
                  <a:srgbClr val="0070C0"/>
                </a:solidFill>
              </a:rPr>
              <a:t>Ζ</a:t>
            </a:r>
            <a:r>
              <a:rPr lang="el-GR" altLang="el-GR" dirty="0" smtClean="0">
                <a:solidFill>
                  <a:srgbClr val="0070C0"/>
                </a:solidFill>
              </a:rPr>
              <a:t>ωολογία</a:t>
            </a:r>
            <a:r>
              <a:rPr lang="el-GR" altLang="el-GR" sz="4400" dirty="0" smtClean="0">
                <a:solidFill>
                  <a:srgbClr val="0070C0"/>
                </a:solidFill>
              </a:rPr>
              <a:t> Ι</a:t>
            </a:r>
          </a:p>
        </p:txBody>
      </p:sp>
      <p:sp>
        <p:nvSpPr>
          <p:cNvPr id="4" name="Θέση κειμένου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l-GR" dirty="0" smtClean="0">
                <a:solidFill>
                  <a:srgbClr val="0070C0"/>
                </a:solidFill>
              </a:rPr>
              <a:t>Ενότητα 9</a:t>
            </a:r>
            <a:r>
              <a:rPr lang="en-US" dirty="0" smtClean="0"/>
              <a:t>: </a:t>
            </a:r>
            <a:r>
              <a:rPr lang="el-GR" dirty="0" smtClean="0"/>
              <a:t>Σπόγγοι - </a:t>
            </a:r>
            <a:r>
              <a:rPr lang="el-GR" dirty="0" err="1" smtClean="0"/>
              <a:t>Πλακόζωα</a:t>
            </a:r>
            <a:endParaRPr lang="el-GR" dirty="0" smtClean="0"/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Άρτεμις</a:t>
            </a:r>
            <a:r>
              <a:rPr lang="en-US" dirty="0" smtClean="0"/>
              <a:t> </a:t>
            </a:r>
            <a:r>
              <a:rPr lang="el-GR" dirty="0" smtClean="0"/>
              <a:t>Νικολαΐδου, Καθηγήτρια</a:t>
            </a:r>
          </a:p>
          <a:p>
            <a:pPr lvl="0"/>
            <a:r>
              <a:rPr lang="el-GR" dirty="0" smtClean="0"/>
              <a:t>Σχολή Θετικών Επιστημών</a:t>
            </a:r>
          </a:p>
          <a:p>
            <a:pPr lvl="0"/>
            <a:r>
              <a:rPr lang="el-GR" dirty="0" smtClean="0"/>
              <a:t>Τμήμα Βιολογίας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Θεωρία του αποικιακού μαστιγοφόρου </a:t>
            </a:r>
            <a:r>
              <a:rPr lang="el-GR" altLang="el-GR" sz="4000" dirty="0" smtClean="0">
                <a:solidFill>
                  <a:srgbClr val="0070C0"/>
                </a:solidFill>
              </a:rPr>
              <a:t>προγόνου 1/2</a:t>
            </a:r>
            <a:r>
              <a:rPr lang="en-GB" altLang="el-GR" sz="4000" dirty="0" smtClean="0">
                <a:solidFill>
                  <a:srgbClr val="0070C0"/>
                </a:solidFill>
              </a:rPr>
              <a:t> 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Τα </a:t>
            </a:r>
            <a:r>
              <a:rPr lang="el-GR" altLang="el-GR" dirty="0" err="1" smtClean="0"/>
              <a:t>μετάζωα</a:t>
            </a:r>
            <a:r>
              <a:rPr lang="el-GR" altLang="el-GR" dirty="0" smtClean="0"/>
              <a:t> προήλθαν από προγόνους που χαρακτηριζόταν από μια κοίλη σφαιρική αποικία μαστιγοφόρων κυττάρων. </a:t>
            </a:r>
          </a:p>
          <a:p>
            <a:pPr eaLnBrk="1" hangingPunct="1">
              <a:lnSpc>
                <a:spcPct val="10000"/>
              </a:lnSpc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Τα κύτταρα  μέσα σ’ αυτή την αποικία διαφοροποιήθηκαν για να επιτελέσουν διάφορους λειτουργικούς ρόλους. </a:t>
            </a:r>
          </a:p>
          <a:p>
            <a:pPr eaLnBrk="1" hangingPunct="1"/>
            <a:r>
              <a:rPr lang="el-GR" altLang="el-GR" dirty="0" smtClean="0"/>
              <a:t>Η προγονική αποικιακή μορφή, η </a:t>
            </a:r>
            <a:r>
              <a:rPr lang="el-GR" altLang="el-GR" b="1" dirty="0" err="1" smtClean="0"/>
              <a:t>βλασταία</a:t>
            </a:r>
            <a:r>
              <a:rPr lang="el-GR" altLang="el-GR" dirty="0" smtClean="0"/>
              <a:t>, είχε αρχικά ακτινωτή συμμετρία, σαν </a:t>
            </a:r>
            <a:r>
              <a:rPr lang="el-GR" altLang="el-GR" dirty="0" err="1" smtClean="0"/>
              <a:t>βλαστίδιο</a:t>
            </a:r>
            <a:r>
              <a:rPr lang="el-GR" altLang="el-GR" dirty="0" smtClean="0"/>
              <a:t>.</a:t>
            </a:r>
          </a:p>
          <a:p>
            <a:pPr eaLnBrk="1" hangingPunct="1">
              <a:buFontTx/>
              <a:buNone/>
            </a:pPr>
            <a:r>
              <a:rPr lang="el-GR" altLang="el-GR" dirty="0" smtClean="0"/>
              <a:t>	</a:t>
            </a:r>
            <a:r>
              <a:rPr lang="el-GR" altLang="el-GR" dirty="0" err="1" smtClean="0"/>
              <a:t>Ισως</a:t>
            </a:r>
            <a:r>
              <a:rPr lang="el-GR" altLang="el-GR" dirty="0" smtClean="0"/>
              <a:t> υπήρξαν και πρόγονοι σαν </a:t>
            </a:r>
            <a:r>
              <a:rPr lang="el-GR" altLang="el-GR" dirty="0" err="1" smtClean="0"/>
              <a:t>γαστρίδιο</a:t>
            </a:r>
            <a:r>
              <a:rPr lang="el-GR" altLang="el-GR" dirty="0" smtClean="0"/>
              <a:t>, </a:t>
            </a:r>
            <a:r>
              <a:rPr lang="el-GR" altLang="el-GR" b="1" dirty="0" err="1" smtClean="0"/>
              <a:t>γαστραία</a:t>
            </a:r>
            <a:endParaRPr lang="el-GR" altLang="el-GR" b="1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10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Θεωρία του αποικιακού μαστιγοφόρου </a:t>
            </a:r>
            <a:r>
              <a:rPr lang="el-GR" altLang="el-GR" sz="4000" dirty="0" smtClean="0">
                <a:solidFill>
                  <a:srgbClr val="0070C0"/>
                </a:solidFill>
              </a:rPr>
              <a:t>προγόνου 2/2</a:t>
            </a:r>
            <a:r>
              <a:rPr lang="en-GB" altLang="el-GR" sz="4000" dirty="0" smtClean="0">
                <a:solidFill>
                  <a:srgbClr val="0070C0"/>
                </a:solidFill>
              </a:rPr>
              <a:t> 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11</a:t>
            </a:fld>
            <a:endParaRPr lang="en-GB" alt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" y="2398034"/>
            <a:ext cx="8016563" cy="3046294"/>
          </a:xfrm>
        </p:spPr>
      </p:pic>
      <p:sp>
        <p:nvSpPr>
          <p:cNvPr id="7" name="Ορθογώνιο 6"/>
          <p:cNvSpPr/>
          <p:nvPr/>
        </p:nvSpPr>
        <p:spPr>
          <a:xfrm>
            <a:off x="8097078" y="4941168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4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Θεωρία πολυφυλετικής </a:t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προέλευσης 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14339" name="Rectangle 10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</a:t>
            </a:r>
            <a:r>
              <a:rPr lang="el-GR" altLang="el-GR" dirty="0" err="1" smtClean="0"/>
              <a:t>Ευμετάζωα</a:t>
            </a:r>
            <a:r>
              <a:rPr lang="el-GR" altLang="el-GR" dirty="0" smtClean="0"/>
              <a:t> εξελίχθηκαν ανεξάρτητα μεταξύ τους και δεν  μπορεί να υπάρξει ένα και μόνο σχήμα υπεύθυνο για όλα.</a:t>
            </a:r>
            <a:r>
              <a:rPr lang="en-GB" altLang="el-GR" dirty="0" smtClean="0"/>
              <a:t>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12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  <a:cs typeface="Arial" panose="020B0604020202020204" pitchFamily="34" charset="0"/>
              </a:rPr>
              <a:t>Η Προέλευση των </a:t>
            </a:r>
            <a:r>
              <a:rPr lang="el-GR" altLang="el-G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Μεταζώων</a:t>
            </a:r>
            <a:endParaRPr lang="en-GB" altLang="el-GR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 smtClean="0"/>
              <a:t>Μοριακές και βιοχημικές ενδείξεις απορρίπτουν: </a:t>
            </a:r>
          </a:p>
          <a:p>
            <a:pPr eaLnBrk="1" hangingPunct="1"/>
            <a:r>
              <a:rPr lang="el-GR" altLang="el-GR" dirty="0" smtClean="0"/>
              <a:t>την πολυφυλετική προέλευση </a:t>
            </a:r>
          </a:p>
          <a:p>
            <a:pPr eaLnBrk="1" hangingPunct="1"/>
            <a:r>
              <a:rPr lang="el-GR" altLang="el-GR" dirty="0" smtClean="0"/>
              <a:t>την υπόθεση του </a:t>
            </a:r>
            <a:r>
              <a:rPr lang="el-GR" altLang="el-GR" dirty="0" err="1" smtClean="0"/>
              <a:t>συγκυτιακού</a:t>
            </a:r>
            <a:r>
              <a:rPr lang="el-GR" altLang="el-GR" dirty="0" smtClean="0"/>
              <a:t> βλεφαριδοφόρου</a:t>
            </a: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13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>
                <a:solidFill>
                  <a:srgbClr val="0070C0"/>
                </a:solidFill>
              </a:rPr>
              <a:t>Φύλο ΠΟΡΟΦΟΡΑ </a:t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 ή   ΣΠΟΓΓΟΙ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14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Θέση εικόνας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2" t="-468" r="-1292" b="-468"/>
          <a:stretch/>
        </p:blipFill>
        <p:spPr>
          <a:xfrm>
            <a:off x="4180750" y="1542018"/>
            <a:ext cx="3847634" cy="4542947"/>
          </a:xfrm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n-US" dirty="0">
                <a:solidFill>
                  <a:srgbClr val="0070C0"/>
                </a:solidFill>
              </a:rPr>
              <a:t>Φύλο </a:t>
            </a:r>
            <a:r>
              <a:rPr lang="el-GR" altLang="en-US" dirty="0" err="1">
                <a:solidFill>
                  <a:srgbClr val="0070C0"/>
                </a:solidFill>
              </a:rPr>
              <a:t>Ποροφόρα</a:t>
            </a:r>
            <a:r>
              <a:rPr lang="el-GR" altLang="en-US" dirty="0">
                <a:solidFill>
                  <a:srgbClr val="0070C0"/>
                </a:solidFill>
              </a:rPr>
              <a:t>: Σπόγγοι </a:t>
            </a:r>
            <a:r>
              <a:rPr lang="el-GR" altLang="en-US" dirty="0" smtClean="0">
                <a:solidFill>
                  <a:srgbClr val="0070C0"/>
                </a:solidFill>
              </a:rPr>
              <a:t>1/6</a:t>
            </a:r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D7D842-89F6-4631-963D-80C795BD01DC}" type="slidenum">
              <a:rPr lang="en-GB" altLang="en-US"/>
              <a:pPr>
                <a:defRPr/>
              </a:pPr>
              <a:t>15</a:t>
            </a:fld>
            <a:endParaRPr lang="en-GB" altLang="en-US" dirty="0"/>
          </a:p>
        </p:txBody>
      </p:sp>
      <p:pic>
        <p:nvPicPr>
          <p:cNvPr id="10" name="Θέση εικόνας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" t="-1176" r="-749" b="-1176"/>
          <a:stretch/>
        </p:blipFill>
        <p:spPr>
          <a:xfrm>
            <a:off x="1176441" y="1849835"/>
            <a:ext cx="2802086" cy="1916007"/>
          </a:xfrm>
        </p:spPr>
      </p:pic>
      <p:pic>
        <p:nvPicPr>
          <p:cNvPr id="11" name="Θέση εικόνας 1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-1062" r="-920" b="-1062"/>
          <a:stretch/>
        </p:blipFill>
        <p:spPr>
          <a:xfrm>
            <a:off x="1455382" y="4049657"/>
            <a:ext cx="2220219" cy="1838222"/>
          </a:xfrm>
        </p:spPr>
      </p:pic>
      <p:sp>
        <p:nvSpPr>
          <p:cNvPr id="13" name="Ορθογώνιο 12"/>
          <p:cNvSpPr/>
          <p:nvPr/>
        </p:nvSpPr>
        <p:spPr>
          <a:xfrm>
            <a:off x="3661159" y="3429000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n-lt"/>
              </a:rPr>
              <a:t>5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312414" y="5576662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6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701906" y="560078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7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0070C0"/>
                </a:solidFill>
              </a:rPr>
              <a:t>Φύλο </a:t>
            </a:r>
            <a:r>
              <a:rPr lang="el-GR" altLang="el-GR" dirty="0" err="1">
                <a:solidFill>
                  <a:srgbClr val="0070C0"/>
                </a:solidFill>
              </a:rPr>
              <a:t>Ποροφόρα</a:t>
            </a:r>
            <a:r>
              <a:rPr lang="el-GR" altLang="el-GR" dirty="0">
                <a:solidFill>
                  <a:srgbClr val="0070C0"/>
                </a:solidFill>
              </a:rPr>
              <a:t>: Σπόγγοι </a:t>
            </a:r>
            <a:r>
              <a:rPr lang="el-GR" altLang="el-GR" dirty="0" smtClean="0">
                <a:solidFill>
                  <a:srgbClr val="0070C0"/>
                </a:solidFill>
              </a:rPr>
              <a:t>2/6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4572000" y="1981200"/>
            <a:ext cx="432048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Φέρουν μυριάδες μικροσκοπικούς πόρους και αγωγούς που αποτελούν ένα σύστημα διήθησης νερού για πρόσληψη τροφής</a:t>
            </a:r>
            <a:r>
              <a:rPr lang="en-GB" altLang="el-GR" sz="2400" dirty="0"/>
              <a:t> </a:t>
            </a:r>
            <a:endParaRPr lang="el-GR" altLang="el-GR" sz="2400" dirty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σώμα τους αποτελείται από μάζες κυττάρων βυθισμένων  σε ζελατινώδες υπόστρωμα που στηρίζονται σε σκελετό από μικροσκοπικές βελόνες από ανθρακικό ασβέστιο ή πυρίτιο</a:t>
            </a:r>
            <a:endParaRPr lang="en-US" sz="2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100" b="0" smtClean="0">
                <a:latin typeface="Calibri" panose="020F0502020204030204" pitchFamily="34" charset="0"/>
              </a:rPr>
              <a:t>Ενότητα 9. Σπόγγοι - Πλακόζωα</a:t>
            </a:r>
            <a:endParaRPr lang="en-GB" sz="1100" b="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z="1100" b="0" smtClean="0">
                <a:latin typeface="Calibri" panose="020F0502020204030204" pitchFamily="34" charset="0"/>
              </a:rPr>
              <a:pPr/>
              <a:t>16</a:t>
            </a:fld>
            <a:endParaRPr lang="en-GB" altLang="el-GR" sz="1100" b="0" dirty="0">
              <a:latin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0" y="2399143"/>
            <a:ext cx="3810000" cy="2296438"/>
          </a:xfrm>
        </p:spPr>
      </p:pic>
      <p:sp>
        <p:nvSpPr>
          <p:cNvPr id="7" name="Ορθογώνιο 6"/>
          <p:cNvSpPr/>
          <p:nvPr/>
        </p:nvSpPr>
        <p:spPr>
          <a:xfrm>
            <a:off x="4125761" y="4418582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8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0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rgbClr val="0070C0"/>
                </a:solidFill>
              </a:rPr>
              <a:t>Φύλο </a:t>
            </a:r>
            <a:r>
              <a:rPr lang="el-GR" altLang="el-GR" dirty="0" err="1">
                <a:solidFill>
                  <a:srgbClr val="0070C0"/>
                </a:solidFill>
              </a:rPr>
              <a:t>Ποροφόρα</a:t>
            </a:r>
            <a:r>
              <a:rPr lang="el-GR" altLang="el-GR" dirty="0">
                <a:solidFill>
                  <a:srgbClr val="0070C0"/>
                </a:solidFill>
              </a:rPr>
              <a:t>: Σπόγγοι </a:t>
            </a:r>
            <a:r>
              <a:rPr lang="el-GR" altLang="el-GR" dirty="0" smtClean="0">
                <a:solidFill>
                  <a:srgbClr val="0070C0"/>
                </a:solidFill>
              </a:rPr>
              <a:t>3/6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29312"/>
            <a:ext cx="6377621" cy="366562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17</a:t>
            </a:fld>
            <a:endParaRPr lang="en-GB" altLang="el-GR"/>
          </a:p>
        </p:txBody>
      </p:sp>
      <p:sp>
        <p:nvSpPr>
          <p:cNvPr id="6" name="Ορθογώνιο 5"/>
          <p:cNvSpPr/>
          <p:nvPr/>
        </p:nvSpPr>
        <p:spPr>
          <a:xfrm>
            <a:off x="7400612" y="5073128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9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943" y="5460064"/>
            <a:ext cx="62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dirty="0">
                <a:solidFill>
                  <a:schemeClr val="tx1"/>
                </a:solidFill>
                <a:latin typeface="+mn-lt"/>
              </a:rPr>
              <a:t>Μερικοί Σπόγγοι </a:t>
            </a:r>
            <a:r>
              <a:rPr lang="el-GR" sz="1800" b="0" dirty="0" smtClean="0">
                <a:solidFill>
                  <a:schemeClr val="tx1"/>
                </a:solidFill>
                <a:latin typeface="+mn-lt"/>
              </a:rPr>
              <a:t>σχηματίζουν </a:t>
            </a:r>
            <a:r>
              <a:rPr lang="el-GR" sz="1800" b="0" dirty="0">
                <a:solidFill>
                  <a:schemeClr val="tx1"/>
                </a:solidFill>
                <a:latin typeface="+mn-lt"/>
              </a:rPr>
              <a:t>επιστρώματα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>
                <a:solidFill>
                  <a:srgbClr val="0070C0"/>
                </a:solidFill>
              </a:rPr>
              <a:t>Φύλο </a:t>
            </a:r>
            <a:r>
              <a:rPr lang="el-GR" altLang="el-GR" dirty="0" err="1">
                <a:solidFill>
                  <a:srgbClr val="0070C0"/>
                </a:solidFill>
              </a:rPr>
              <a:t>Ποροφόρα</a:t>
            </a:r>
            <a:r>
              <a:rPr lang="el-GR" altLang="el-GR" dirty="0">
                <a:solidFill>
                  <a:srgbClr val="0070C0"/>
                </a:solidFill>
              </a:rPr>
              <a:t>: Σπόγγοι </a:t>
            </a:r>
            <a:r>
              <a:rPr lang="el-GR" altLang="el-GR" dirty="0" smtClean="0">
                <a:solidFill>
                  <a:srgbClr val="0070C0"/>
                </a:solidFill>
              </a:rPr>
              <a:t>4/6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6632"/>
            <a:ext cx="4262799" cy="3197099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4932040" y="1916584"/>
            <a:ext cx="3810000" cy="4114800"/>
          </a:xfrm>
        </p:spPr>
        <p:txBody>
          <a:bodyPr/>
          <a:lstStyle/>
          <a:p>
            <a:r>
              <a:rPr lang="el-GR" dirty="0"/>
              <a:t>Οι πιο πρωτόγονοι με ακτινωτή </a:t>
            </a:r>
            <a:br>
              <a:rPr lang="el-GR" dirty="0"/>
            </a:br>
            <a:r>
              <a:rPr lang="el-GR" dirty="0"/>
              <a:t>συμμετρία, άλλοι με ακανόνιστα </a:t>
            </a:r>
            <a:r>
              <a:rPr lang="el-GR" dirty="0" smtClean="0"/>
              <a:t>σχήματα.</a:t>
            </a:r>
            <a:endParaRPr lang="el-GR" dirty="0"/>
          </a:p>
          <a:p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18</a:t>
            </a:fld>
            <a:endParaRPr lang="en-GB" altLang="el-GR"/>
          </a:p>
        </p:txBody>
      </p:sp>
      <p:sp>
        <p:nvSpPr>
          <p:cNvPr id="8" name="Ορθογώνιο 7"/>
          <p:cNvSpPr/>
          <p:nvPr/>
        </p:nvSpPr>
        <p:spPr>
          <a:xfrm>
            <a:off x="4450584" y="496021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10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690116" y="546035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16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Φύλο </a:t>
            </a:r>
            <a:r>
              <a:rPr lang="el-GR" dirty="0" err="1">
                <a:solidFill>
                  <a:srgbClr val="0070C0"/>
                </a:solidFill>
              </a:rPr>
              <a:t>Ποροφόρα</a:t>
            </a:r>
            <a:r>
              <a:rPr lang="el-GR" dirty="0">
                <a:solidFill>
                  <a:srgbClr val="0070C0"/>
                </a:solidFill>
              </a:rPr>
              <a:t>: Σπόγγοι </a:t>
            </a:r>
            <a:r>
              <a:rPr lang="el-GR" dirty="0" smtClean="0">
                <a:solidFill>
                  <a:srgbClr val="0070C0"/>
                </a:solidFill>
              </a:rPr>
              <a:t>5/6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2" y="1825625"/>
            <a:ext cx="2338116" cy="4351338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9" y="1825625"/>
            <a:ext cx="3687278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19</a:t>
            </a:fld>
            <a:endParaRPr lang="en-GB" altLang="el-GR"/>
          </a:p>
        </p:txBody>
      </p:sp>
      <p:sp>
        <p:nvSpPr>
          <p:cNvPr id="9" name="Ορθογώνιο 8"/>
          <p:cNvSpPr/>
          <p:nvPr/>
        </p:nvSpPr>
        <p:spPr>
          <a:xfrm>
            <a:off x="6084168" y="583569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25135" y="586877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11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998757" y="586877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12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Η  εμφάνιση </a:t>
            </a:r>
            <a:r>
              <a:rPr lang="en-US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l-GR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των πολυκύτταρων ζώων</a:t>
            </a:r>
            <a:endParaRPr lang="en-GB" altLang="el-GR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H </a:t>
            </a:r>
            <a:r>
              <a:rPr lang="el-GR" altLang="el-GR" dirty="0" smtClean="0">
                <a:cs typeface="Arial" panose="020B0604020202020204" pitchFamily="34" charset="0"/>
              </a:rPr>
              <a:t>πολυκύτταρη δομή είναι μία πολύ  καλή προσαρμοστική οδός προς την αύξηση του μεγέθους του σώματος.</a:t>
            </a:r>
            <a:r>
              <a:rPr lang="en-GB" altLang="el-GR" dirty="0" smtClean="0"/>
              <a:t> </a:t>
            </a:r>
          </a:p>
          <a:p>
            <a:pPr eaLnBrk="1" hangingPunct="1">
              <a:buFontTx/>
              <a:buNone/>
            </a:pPr>
            <a:endParaRPr lang="en-GB" altLang="el-GR" dirty="0" smtClean="0"/>
          </a:p>
          <a:p>
            <a:pPr eaLnBrk="1" hangingPunct="1">
              <a:buFontTx/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200" b="0" smtClean="0">
                <a:latin typeface="Calibri" panose="020F0502020204030204" pitchFamily="34" charset="0"/>
              </a:rPr>
              <a:t>Ενότητα 9. Σπόγγοι - Πλακόζωα</a:t>
            </a:r>
            <a:endParaRPr lang="en-GB" sz="1200" b="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z="1200" b="0" smtClean="0">
                <a:latin typeface="Calibri" panose="020F0502020204030204" pitchFamily="34" charset="0"/>
              </a:rPr>
              <a:pPr/>
              <a:t>2</a:t>
            </a:fld>
            <a:endParaRPr lang="en-GB" altLang="el-GR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46125" y="1163638"/>
            <a:ext cx="1997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Φύλο </a:t>
            </a:r>
            <a:r>
              <a:rPr lang="el-GR" dirty="0" err="1">
                <a:solidFill>
                  <a:srgbClr val="0070C0"/>
                </a:solidFill>
              </a:rPr>
              <a:t>Ποροφόρα</a:t>
            </a:r>
            <a:r>
              <a:rPr lang="el-GR" dirty="0">
                <a:solidFill>
                  <a:srgbClr val="0070C0"/>
                </a:solidFill>
              </a:rPr>
              <a:t>: Σπόγγοι </a:t>
            </a:r>
            <a:r>
              <a:rPr lang="el-GR" dirty="0" smtClean="0">
                <a:solidFill>
                  <a:srgbClr val="0070C0"/>
                </a:solidFill>
              </a:rPr>
              <a:t>6/6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20</a:t>
            </a:fld>
            <a:endParaRPr lang="en-GB" altLang="el-GR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51488" y="2146855"/>
            <a:ext cx="4996685" cy="2808947"/>
          </a:xfrm>
        </p:spPr>
      </p:pic>
      <p:sp>
        <p:nvSpPr>
          <p:cNvPr id="10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383252" y="2146855"/>
            <a:ext cx="3101975" cy="4410075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Arial" panose="020B0604020202020204" pitchFamily="34" charset="0"/>
              </a:rPr>
              <a:t>Διάμετρος από λίγα χιλιοστά ως και 2 μέτρα</a:t>
            </a:r>
            <a:r>
              <a:rPr lang="en-US" altLang="el-GR" sz="2400" dirty="0">
                <a:latin typeface="Arial" panose="020B0604020202020204" pitchFamily="34" charset="0"/>
              </a:rPr>
              <a:t>.</a:t>
            </a:r>
            <a:endParaRPr lang="el-GR" altLang="el-GR" sz="24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Arial" panose="020B0604020202020204" pitchFamily="34" charset="0"/>
              </a:rPr>
              <a:t>5000 και πλέον είδη τα 150 σε</a:t>
            </a:r>
            <a:r>
              <a:rPr lang="en-GB" altLang="el-GR" sz="2400" dirty="0">
                <a:latin typeface="Arial" panose="020B0604020202020204" pitchFamily="34" charset="0"/>
              </a:rPr>
              <a:t> </a:t>
            </a:r>
            <a:r>
              <a:rPr lang="el-GR" altLang="el-GR" sz="2400" dirty="0">
                <a:latin typeface="Arial" panose="020B0604020202020204" pitchFamily="34" charset="0"/>
              </a:rPr>
              <a:t>γλυκά νερά</a:t>
            </a:r>
            <a:r>
              <a:rPr lang="en-US" altLang="el-GR" sz="2400" dirty="0" smtClean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9" name="Ορθογώνιο 8"/>
          <p:cNvSpPr/>
          <p:nvPr/>
        </p:nvSpPr>
        <p:spPr>
          <a:xfrm>
            <a:off x="8173590" y="464363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13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Ανατομία απλούστερης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 μορφής  Σπόγγων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513079" y="1848211"/>
            <a:ext cx="6425970" cy="431968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21</a:t>
            </a:fld>
            <a:endParaRPr lang="en-GB" altLang="el-GR"/>
          </a:p>
        </p:txBody>
      </p:sp>
      <p:sp>
        <p:nvSpPr>
          <p:cNvPr id="10" name="Ορθογώνιο 8"/>
          <p:cNvSpPr/>
          <p:nvPr/>
        </p:nvSpPr>
        <p:spPr>
          <a:xfrm>
            <a:off x="7597289" y="551723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14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60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Τύποι συστήματος </a:t>
            </a:r>
            <a:r>
              <a:rPr lang="el-GR" dirty="0" smtClean="0">
                <a:solidFill>
                  <a:srgbClr val="0070C0"/>
                </a:solidFill>
              </a:rPr>
              <a:t>αγωγών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1/2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22</a:t>
            </a:fld>
            <a:endParaRPr lang="en-GB" altLang="el-G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/>
          <a:stretch/>
        </p:blipFill>
        <p:spPr>
          <a:xfrm>
            <a:off x="1475656" y="1844824"/>
            <a:ext cx="4110324" cy="4247779"/>
          </a:xfrm>
        </p:spPr>
      </p:pic>
      <p:sp>
        <p:nvSpPr>
          <p:cNvPr id="11" name="Θέση κειμένου 8"/>
          <p:cNvSpPr txBox="1">
            <a:spLocks/>
          </p:cNvSpPr>
          <p:nvPr/>
        </p:nvSpPr>
        <p:spPr>
          <a:xfrm>
            <a:off x="4572000" y="4365104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dirty="0" err="1" smtClean="0"/>
              <a:t>Ασκώδης</a:t>
            </a:r>
            <a:r>
              <a:rPr lang="el-GR" dirty="0" smtClean="0"/>
              <a:t> τύπος</a:t>
            </a:r>
            <a:r>
              <a:rPr lang="el-GR" b="0" dirty="0" smtClean="0"/>
              <a:t>: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b="0" dirty="0" smtClean="0"/>
              <a:t>μαστιγοφόρο </a:t>
            </a:r>
            <a:r>
              <a:rPr lang="el-GR" b="0" dirty="0" err="1" smtClean="0"/>
              <a:t>σπογγόκοιλο</a:t>
            </a:r>
            <a:endParaRPr lang="en-US" b="0" dirty="0"/>
          </a:p>
        </p:txBody>
      </p:sp>
      <p:sp>
        <p:nvSpPr>
          <p:cNvPr id="12" name="Ορθογώνιο 8"/>
          <p:cNvSpPr/>
          <p:nvPr/>
        </p:nvSpPr>
        <p:spPr>
          <a:xfrm>
            <a:off x="4788024" y="561871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15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39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Τύποι συστήματος </a:t>
            </a:r>
            <a:r>
              <a:rPr lang="el-GR" dirty="0" smtClean="0">
                <a:solidFill>
                  <a:srgbClr val="0070C0"/>
                </a:solidFill>
              </a:rPr>
              <a:t>αγωγών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2/2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23</a:t>
            </a:fld>
            <a:endParaRPr lang="en-GB" altLang="el-GR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61580"/>
            <a:ext cx="6706181" cy="4322439"/>
          </a:xfrm>
        </p:spPr>
      </p:pic>
      <p:sp>
        <p:nvSpPr>
          <p:cNvPr id="12" name="Θέση κειμένου 10"/>
          <p:cNvSpPr txBox="1">
            <a:spLocks/>
          </p:cNvSpPr>
          <p:nvPr/>
        </p:nvSpPr>
        <p:spPr>
          <a:xfrm>
            <a:off x="616577" y="1690689"/>
            <a:ext cx="3887391" cy="10299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 err="1" smtClean="0"/>
              <a:t>Συκώδης</a:t>
            </a:r>
            <a:r>
              <a:rPr lang="el-GR" sz="2400" dirty="0" smtClean="0"/>
              <a:t> τύπος: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0" dirty="0" smtClean="0"/>
              <a:t>μαστιγοφόροι αγωγοί</a:t>
            </a:r>
            <a:endParaRPr lang="en-US" sz="2400" b="0" dirty="0"/>
          </a:p>
        </p:txBody>
      </p:sp>
      <p:sp>
        <p:nvSpPr>
          <p:cNvPr id="13" name="Ορθογώνιο 8"/>
          <p:cNvSpPr/>
          <p:nvPr/>
        </p:nvSpPr>
        <p:spPr>
          <a:xfrm>
            <a:off x="7524328" y="581463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16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93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Εξέλιξη της μορφής </a:t>
            </a:r>
            <a:br>
              <a:rPr lang="el-GR" dirty="0">
                <a:solidFill>
                  <a:srgbClr val="0070C0"/>
                </a:solidFill>
              </a:rPr>
            </a:br>
            <a:r>
              <a:rPr lang="el-GR" dirty="0">
                <a:solidFill>
                  <a:srgbClr val="0070C0"/>
                </a:solidFill>
              </a:rPr>
              <a:t>των Σπόγγων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24</a:t>
            </a:fld>
            <a:endParaRPr lang="en-GB" altLang="el-G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60" y="1636005"/>
            <a:ext cx="6679654" cy="4674100"/>
          </a:xfrm>
        </p:spPr>
      </p:pic>
      <p:sp>
        <p:nvSpPr>
          <p:cNvPr id="12" name="Θέση κειμένου 10"/>
          <p:cNvSpPr txBox="1">
            <a:spLocks/>
          </p:cNvSpPr>
          <p:nvPr/>
        </p:nvSpPr>
        <p:spPr>
          <a:xfrm>
            <a:off x="684609" y="1931652"/>
            <a:ext cx="3095303" cy="10299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 err="1" smtClean="0"/>
              <a:t>Λευκώδης</a:t>
            </a:r>
            <a:r>
              <a:rPr lang="el-GR" sz="2400" dirty="0" smtClean="0"/>
              <a:t> τύπος: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0" dirty="0" smtClean="0"/>
              <a:t>μαστιγοφόροι θάλαμοι</a:t>
            </a:r>
            <a:endParaRPr lang="en-US" sz="2400" b="0" dirty="0"/>
          </a:p>
        </p:txBody>
      </p:sp>
      <p:sp>
        <p:nvSpPr>
          <p:cNvPr id="13" name="Ορθογώνιο 8"/>
          <p:cNvSpPr/>
          <p:nvPr/>
        </p:nvSpPr>
        <p:spPr>
          <a:xfrm>
            <a:off x="7755318" y="573325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17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336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Τομή σε </a:t>
            </a:r>
            <a:r>
              <a:rPr lang="en-US" altLang="el-GR" dirty="0" smtClean="0">
                <a:solidFill>
                  <a:srgbClr val="0070C0"/>
                </a:solidFill>
              </a:rPr>
              <a:t/>
            </a:r>
            <a:br>
              <a:rPr lang="en-US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μικρό τμήμα Σπόγγου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25</a:t>
            </a:fld>
            <a:endParaRPr lang="en-GB" altLang="el-GR"/>
          </a:p>
        </p:txBody>
      </p:sp>
      <p:pic>
        <p:nvPicPr>
          <p:cNvPr id="12" name="Θέση εικόνας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4" t="-1108" r="-4804" b="-1108"/>
          <a:stretch/>
        </p:blipFill>
        <p:spPr>
          <a:xfrm>
            <a:off x="468313" y="1566863"/>
            <a:ext cx="4103687" cy="4305300"/>
          </a:xfrm>
        </p:spPr>
      </p:pic>
      <p:pic>
        <p:nvPicPr>
          <p:cNvPr id="13" name="Θέση εικόνας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2" t="-2095" r="-1292" b="-2095"/>
          <a:stretch/>
        </p:blipFill>
        <p:spPr>
          <a:xfrm>
            <a:off x="5006975" y="1566863"/>
            <a:ext cx="3508375" cy="1912937"/>
          </a:xfrm>
        </p:spPr>
      </p:pic>
      <p:pic>
        <p:nvPicPr>
          <p:cNvPr id="14" name="Θέση εικόνας 1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96" t="-2095" r="-38596" b="-2095"/>
          <a:stretch/>
        </p:blipFill>
        <p:spPr>
          <a:xfrm>
            <a:off x="5006975" y="4029075"/>
            <a:ext cx="3508375" cy="1912938"/>
          </a:xfrm>
        </p:spPr>
      </p:pic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352925" y="2168525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l-GR" altLang="el-GR" sz="2400" b="0">
              <a:solidFill>
                <a:schemeClr val="tx1"/>
              </a:solidFill>
            </a:endParaRPr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V="1">
            <a:off x="1476375" y="2420888"/>
            <a:ext cx="4391769" cy="1681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>
            <a:off x="3608388" y="4752246"/>
            <a:ext cx="2362200" cy="180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4011165" y="598769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18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212864" y="312299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19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8165867" y="557914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20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060" y="377777"/>
            <a:ext cx="7886700" cy="1325563"/>
          </a:xfrm>
        </p:spPr>
        <p:txBody>
          <a:bodyPr/>
          <a:lstStyle/>
          <a:p>
            <a:r>
              <a:rPr lang="el-GR" altLang="el-GR" dirty="0" err="1" smtClean="0">
                <a:solidFill>
                  <a:srgbClr val="0070C0"/>
                </a:solidFill>
              </a:rPr>
              <a:t>Μικρολάχνες</a:t>
            </a:r>
            <a:r>
              <a:rPr lang="el-GR" altLang="el-GR" dirty="0" smtClean="0">
                <a:solidFill>
                  <a:srgbClr val="0070C0"/>
                </a:solidFill>
              </a:rPr>
              <a:t> προεκβολές </a:t>
            </a:r>
            <a:r>
              <a:rPr lang="el-GR" altLang="el-GR" dirty="0">
                <a:solidFill>
                  <a:srgbClr val="0070C0"/>
                </a:solidFill>
              </a:rPr>
              <a:t>της κυτταρικής μεμβράνης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23" y="1837097"/>
            <a:ext cx="6044774" cy="4478835"/>
          </a:xfrm>
          <a:ln>
            <a:solidFill>
              <a:srgbClr val="0070C0"/>
            </a:solidFill>
          </a:ln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26</a:t>
            </a:fld>
            <a:endParaRPr lang="en-GB" altLang="el-GR"/>
          </a:p>
        </p:txBody>
      </p:sp>
      <p:sp>
        <p:nvSpPr>
          <p:cNvPr id="6" name="Ορθογώνιο 5"/>
          <p:cNvSpPr/>
          <p:nvPr/>
        </p:nvSpPr>
        <p:spPr>
          <a:xfrm>
            <a:off x="7281037" y="590517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21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Τα</a:t>
            </a:r>
            <a:r>
              <a:rPr lang="en-US" altLang="el-GR" dirty="0" smtClean="0">
                <a:solidFill>
                  <a:srgbClr val="0070C0"/>
                </a:solidFill>
              </a:rPr>
              <a:t> </a:t>
            </a:r>
            <a:r>
              <a:rPr lang="el-GR" altLang="el-GR" dirty="0" smtClean="0">
                <a:solidFill>
                  <a:srgbClr val="0070C0"/>
                </a:solidFill>
              </a:rPr>
              <a:t>κύτταρα των Σπόγγων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Πινακοκύτταρα</a:t>
            </a:r>
            <a:r>
              <a:rPr lang="el-GR" altLang="el-GR" dirty="0" smtClean="0"/>
              <a:t> (Μερικά διαφοροποιημένα σε </a:t>
            </a:r>
            <a:r>
              <a:rPr lang="el-GR" altLang="el-GR" dirty="0" err="1" smtClean="0"/>
              <a:t>μυοκύτταρα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err="1" smtClean="0"/>
              <a:t>Ποροκύτταρα</a:t>
            </a: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Αρχαιοκύτταρα</a:t>
            </a:r>
            <a:r>
              <a:rPr lang="el-GR" altLang="el-GR" dirty="0" smtClean="0"/>
              <a:t>  (</a:t>
            </a:r>
            <a:r>
              <a:rPr lang="el-GR" altLang="el-GR" dirty="0" err="1" smtClean="0"/>
              <a:t>Σκληροκύτταρα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σπογγοκύτταρα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κολλοκύταρα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err="1" smtClean="0"/>
              <a:t>Χοανοκύτταρα</a:t>
            </a:r>
            <a:endParaRPr lang="el-GR" altLang="el-GR" dirty="0" smtClean="0"/>
          </a:p>
          <a:p>
            <a:pPr eaLnBrk="1" hangingPunct="1">
              <a:buFontTx/>
              <a:buNone/>
            </a:pP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27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Οι λειτουργίες των Σπόγγων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Χαρακτηριστική η κίνηση και διήθηση νερού (Μερικοί μεγάλοι 1500 </a:t>
            </a:r>
            <a:r>
              <a:rPr lang="en-GB" altLang="el-GR" dirty="0" smtClean="0"/>
              <a:t>l/</a:t>
            </a:r>
            <a:r>
              <a:rPr lang="el-GR" altLang="el-GR" dirty="0" smtClean="0"/>
              <a:t>ημέρα</a:t>
            </a:r>
            <a:r>
              <a:rPr lang="el-GR" altLang="el-GR" dirty="0" smtClean="0"/>
              <a:t>).</a:t>
            </a: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28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Κυκλοφορία του νερού</a:t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μέσα στους σπόγγους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Βίντεο</a:t>
            </a:r>
            <a:r>
              <a:rPr lang="en-US" sz="2400" dirty="0" smtClean="0"/>
              <a:t> 1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Esponjas-circulacao</a:t>
            </a:r>
            <a:r>
              <a:rPr lang="en-US" sz="2400" dirty="0"/>
              <a:t> da </a:t>
            </a:r>
            <a:r>
              <a:rPr lang="en-US" sz="2400" dirty="0" smtClean="0"/>
              <a:t>agua.wmv</a:t>
            </a:r>
          </a:p>
          <a:p>
            <a:pPr marL="0" indent="0">
              <a:buNone/>
            </a:pPr>
            <a:r>
              <a:rPr lang="en-US" sz="2400" dirty="0"/>
              <a:t>http://www.youtube.com/watch?v=FypFJ7_KwPU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29</a:t>
            </a:fld>
            <a:endParaRPr lang="en-GB" altLang="el-GR"/>
          </a:p>
        </p:txBody>
      </p:sp>
      <p:sp>
        <p:nvSpPr>
          <p:cNvPr id="7" name="Ορθογώνιο 6"/>
          <p:cNvSpPr/>
          <p:nvPr/>
        </p:nvSpPr>
        <p:spPr>
          <a:xfrm>
            <a:off x="7248735" y="5125236"/>
            <a:ext cx="707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+mn-lt"/>
              </a:rPr>
              <a:t>Video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z="1200" smtClean="0"/>
              <a:t>Ενότητα 9. Σπόγγοι - Πλακόζωα</a:t>
            </a:r>
            <a:endParaRPr lang="en-GB" sz="1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z="1200" smtClean="0"/>
              <a:pPr/>
              <a:t>3</a:t>
            </a:fld>
            <a:endParaRPr lang="en-GB" altLang="el-GR" sz="1200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821025"/>
            <a:ext cx="4724400" cy="3555973"/>
          </a:xfrm>
          <a:ln>
            <a:solidFill>
              <a:schemeClr val="accent1"/>
            </a:solidFill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</a:t>
            </a:r>
            <a:r>
              <a:rPr lang="el-GR" altLang="el-GR" dirty="0">
                <a:cs typeface="Arial" panose="020B0604020202020204" pitchFamily="34" charset="0"/>
              </a:rPr>
              <a:t>Όσο μεγαλώνει το μέγεθος τόσο μικραίνει η σχέση επιφάνειας προς </a:t>
            </a:r>
            <a:r>
              <a:rPr lang="el-GR" altLang="el-GR" dirty="0" smtClean="0">
                <a:cs typeface="Arial" panose="020B0604020202020204" pitchFamily="34" charset="0"/>
              </a:rPr>
              <a:t>όγκο.</a:t>
            </a:r>
            <a:endParaRPr lang="en-GB" altLang="el-GR" dirty="0" smtClean="0">
              <a:cs typeface="Arial" panose="020B0604020202020204" pitchFamily="34" charset="0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Σχέση επιφάνειας προς όγκο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6214" y="5430674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1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Οι λειτουργίες των </a:t>
            </a:r>
            <a:r>
              <a:rPr lang="el-GR" altLang="el-GR" dirty="0" smtClean="0">
                <a:solidFill>
                  <a:srgbClr val="0070C0"/>
                </a:solidFill>
              </a:rPr>
              <a:t>Σπόγγων </a:t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2/2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mtClean="0"/>
              <a:t>	</a:t>
            </a: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30</a:t>
            </a:fld>
            <a:endParaRPr lang="en-GB" altLang="el-GR"/>
          </a:p>
        </p:txBody>
      </p:sp>
      <p:sp>
        <p:nvSpPr>
          <p:cNvPr id="15" name="Θέση κειμένου 4"/>
          <p:cNvSpPr txBox="1">
            <a:spLocks/>
          </p:cNvSpPr>
          <p:nvPr/>
        </p:nvSpPr>
        <p:spPr>
          <a:xfrm>
            <a:off x="774232" y="5352664"/>
            <a:ext cx="7772400" cy="89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l-GR" altLang="el-GR" sz="1900" b="0" dirty="0" smtClean="0"/>
              <a:t>Πρόσληψη τροφής: αιωρούμενα σωματίδια (θρύμματα, </a:t>
            </a:r>
            <a:r>
              <a:rPr lang="el-GR" altLang="el-GR" sz="1900" b="0" dirty="0" err="1" smtClean="0"/>
              <a:t>πλαγκτό</a:t>
            </a:r>
            <a:r>
              <a:rPr lang="el-GR" altLang="el-GR" sz="1900" b="0" dirty="0" smtClean="0"/>
              <a:t>, βακτήρια μεγέθους ως 50 μικρά) με </a:t>
            </a:r>
            <a:r>
              <a:rPr lang="el-GR" altLang="el-GR" sz="1900" b="1" dirty="0" smtClean="0"/>
              <a:t>φαγοκυττάρωση </a:t>
            </a:r>
            <a:r>
              <a:rPr lang="el-GR" altLang="el-GR" sz="1900" b="0" dirty="0" smtClean="0"/>
              <a:t>και  διαλυμένο οργανικό υλικό (μόρια πρωτεϊνών) με </a:t>
            </a:r>
            <a:r>
              <a:rPr lang="el-GR" altLang="el-GR" sz="1900" b="1" dirty="0" err="1" smtClean="0"/>
              <a:t>πινοκυττάρωση</a:t>
            </a:r>
            <a:r>
              <a:rPr lang="en-US" altLang="el-GR" sz="1900" b="1" dirty="0" smtClean="0"/>
              <a:t>.</a:t>
            </a:r>
            <a:endParaRPr lang="el-GR" altLang="el-GR" sz="1900" b="1" dirty="0" smtClean="0"/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2" y="1676736"/>
            <a:ext cx="6948575" cy="365835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8" name="Ορθογώνιο 5"/>
          <p:cNvSpPr/>
          <p:nvPr/>
        </p:nvSpPr>
        <p:spPr>
          <a:xfrm>
            <a:off x="7622797" y="4994925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22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Οι λειτουργίες των </a:t>
            </a:r>
            <a:r>
              <a:rPr lang="el-GR" altLang="el-GR" dirty="0" smtClean="0">
                <a:solidFill>
                  <a:srgbClr val="0070C0"/>
                </a:solidFill>
              </a:rPr>
              <a:t>Σπόγγων </a:t>
            </a:r>
            <a:br>
              <a:rPr lang="el-GR" altLang="el-GR" dirty="0" smtClean="0">
                <a:solidFill>
                  <a:srgbClr val="0070C0"/>
                </a:solidFill>
              </a:rPr>
            </a:br>
            <a:r>
              <a:rPr lang="el-GR" altLang="el-GR" dirty="0" smtClean="0">
                <a:solidFill>
                  <a:srgbClr val="0070C0"/>
                </a:solidFill>
              </a:rPr>
              <a:t>1/2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Χαρακτηριστική η κίνηση και διήθηση νερού (Μερικοί μεγάλοι 1500 </a:t>
            </a:r>
            <a:r>
              <a:rPr lang="en-GB" altLang="el-GR" dirty="0" smtClean="0"/>
              <a:t>l/</a:t>
            </a:r>
            <a:r>
              <a:rPr lang="el-GR" altLang="el-GR" dirty="0" smtClean="0"/>
              <a:t>ημέρα)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Πρόσληψη τροφής: αιωρούμενα σωματίδια (θρύμματα, </a:t>
            </a:r>
            <a:r>
              <a:rPr lang="el-GR" altLang="el-GR" dirty="0" err="1" smtClean="0"/>
              <a:t>πλαγκτό</a:t>
            </a:r>
            <a:r>
              <a:rPr lang="el-GR" altLang="el-GR" dirty="0" smtClean="0"/>
              <a:t>, βακτήρια μεγέθους ως 50 μικρά) με </a:t>
            </a:r>
            <a:r>
              <a:rPr lang="el-GR" altLang="el-GR" b="1" dirty="0" smtClean="0"/>
              <a:t>φαγοκυττάρωση</a:t>
            </a:r>
            <a:r>
              <a:rPr lang="el-GR" altLang="el-GR" dirty="0" smtClean="0"/>
              <a:t> και  διαλυμένο οργανικό υλικό (μόρια πρωτεϊνών) με </a:t>
            </a:r>
            <a:r>
              <a:rPr lang="el-GR" altLang="el-GR" b="1" dirty="0" err="1" smtClean="0"/>
              <a:t>πινοκυττάρωση</a:t>
            </a:r>
            <a:r>
              <a:rPr lang="en-US" altLang="el-GR" b="1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dirty="0" smtClean="0"/>
              <a:t>Πέψη ενδοκυτταρική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Αναπνοή, απέκκριση με διάχυση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>
              <a:buFontTx/>
              <a:buNone/>
            </a:pP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31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Αναπαραγωγή 1/4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72971" y="1694272"/>
            <a:ext cx="38862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Αγενής αναπαραγωγή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dirty="0" smtClean="0"/>
              <a:t>Εκβλαστήματα εξωτερικά</a:t>
            </a:r>
          </a:p>
          <a:p>
            <a:pPr lvl="1" eaLnBrk="1" hangingPunct="1"/>
            <a:r>
              <a:rPr lang="el-GR" altLang="el-GR" dirty="0" smtClean="0"/>
              <a:t>Εκβλαστήματα εσωτερικά (</a:t>
            </a:r>
            <a:r>
              <a:rPr lang="el-GR" altLang="el-GR" dirty="0" err="1" smtClean="0"/>
              <a:t>αποβλαστήματα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51" y="2282924"/>
            <a:ext cx="4828789" cy="3174034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32</a:t>
            </a:fld>
            <a:endParaRPr lang="en-GB" altLang="el-GR"/>
          </a:p>
        </p:txBody>
      </p:sp>
      <p:sp>
        <p:nvSpPr>
          <p:cNvPr id="8" name="Ορθογώνιο 7"/>
          <p:cNvSpPr/>
          <p:nvPr/>
        </p:nvSpPr>
        <p:spPr>
          <a:xfrm>
            <a:off x="8344531" y="508518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23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Αναπαραγωγή 2/4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49690"/>
            <a:ext cx="3382144" cy="2758620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half" idx="3"/>
          </p:nvPr>
        </p:nvSpPr>
        <p:spPr>
          <a:xfrm>
            <a:off x="1045840" y="5298065"/>
            <a:ext cx="7772400" cy="532583"/>
          </a:xfrm>
        </p:spPr>
        <p:txBody>
          <a:bodyPr/>
          <a:lstStyle/>
          <a:p>
            <a:r>
              <a:rPr lang="el-GR" altLang="el-GR" sz="2800" dirty="0"/>
              <a:t>Αγενής αναπαραγωγή  (</a:t>
            </a:r>
            <a:r>
              <a:rPr lang="el-GR" altLang="el-GR" sz="2800" dirty="0" err="1"/>
              <a:t>Αποβλάστημα</a:t>
            </a:r>
            <a:r>
              <a:rPr lang="el-GR" altLang="el-GR" sz="2800" dirty="0"/>
              <a:t>)</a:t>
            </a:r>
          </a:p>
          <a:p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4" y="1957327"/>
            <a:ext cx="3834415" cy="2822097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33</a:t>
            </a:fld>
            <a:endParaRPr lang="en-GB" altLang="el-GR"/>
          </a:p>
        </p:txBody>
      </p:sp>
      <p:sp>
        <p:nvSpPr>
          <p:cNvPr id="8" name="Ορθογώνιο 7"/>
          <p:cNvSpPr/>
          <p:nvPr/>
        </p:nvSpPr>
        <p:spPr>
          <a:xfrm>
            <a:off x="4100679" y="443711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24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840301" y="443711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25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Αναπαραγωγή 3/4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4096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179512" y="1825625"/>
            <a:ext cx="3886200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l-GR" altLang="el-GR" b="1" dirty="0" smtClean="0"/>
              <a:t>Εγγενής αναπαραγωγή (</a:t>
            </a:r>
            <a:r>
              <a:rPr lang="el-GR" altLang="el-GR" b="1" dirty="0" err="1" smtClean="0"/>
              <a:t>μόνοικοι</a:t>
            </a:r>
            <a:r>
              <a:rPr lang="el-GR" altLang="el-GR" b="1" dirty="0" smtClean="0"/>
              <a:t>)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dirty="0" smtClean="0"/>
              <a:t>Σπέρμα από </a:t>
            </a:r>
            <a:r>
              <a:rPr lang="el-GR" altLang="el-GR" dirty="0" err="1" smtClean="0"/>
              <a:t>χοανοκύτταρα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Ωοκύτταρα από </a:t>
            </a:r>
            <a:r>
              <a:rPr lang="el-GR" altLang="el-GR" dirty="0" err="1" smtClean="0"/>
              <a:t>αρχαιοκύτταρα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χοανοκύτταρα</a:t>
            </a: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34</a:t>
            </a:fld>
            <a:endParaRPr lang="en-GB" altLang="el-GR"/>
          </a:p>
        </p:txBody>
      </p:sp>
      <p:sp>
        <p:nvSpPr>
          <p:cNvPr id="7" name="Ορθογώνιο 6"/>
          <p:cNvSpPr/>
          <p:nvPr/>
        </p:nvSpPr>
        <p:spPr>
          <a:xfrm>
            <a:off x="7341039" y="5835691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39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590112"/>
            <a:ext cx="5550667" cy="4245579"/>
          </a:xfrm>
        </p:spPr>
      </p:pic>
      <p:sp>
        <p:nvSpPr>
          <p:cNvPr id="10" name="Ορθογώνιο 8"/>
          <p:cNvSpPr/>
          <p:nvPr/>
        </p:nvSpPr>
        <p:spPr>
          <a:xfrm>
            <a:off x="8515350" y="530120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26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Αναπαραγωγή 4/4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Βίντεο</a:t>
            </a:r>
            <a:r>
              <a:rPr lang="en-US" sz="2400" dirty="0" smtClean="0"/>
              <a:t> 2: </a:t>
            </a:r>
            <a:r>
              <a:rPr lang="en-US" sz="2400" dirty="0"/>
              <a:t>Sponge Reproduction.wmv/</a:t>
            </a:r>
            <a:r>
              <a:rPr lang="en-US" sz="2400" dirty="0" err="1"/>
              <a:t>mov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http://www.youtube.com/watch?v=mVavqt4Sbyo</a:t>
            </a:r>
          </a:p>
          <a:p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35</a:t>
            </a:fld>
            <a:endParaRPr lang="en-GB" altLang="el-GR"/>
          </a:p>
        </p:txBody>
      </p:sp>
      <p:sp>
        <p:nvSpPr>
          <p:cNvPr id="7" name="Ορθογώνιο 6"/>
          <p:cNvSpPr/>
          <p:nvPr/>
        </p:nvSpPr>
        <p:spPr>
          <a:xfrm>
            <a:off x="6444208" y="4925459"/>
            <a:ext cx="671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+mn-lt"/>
              </a:rPr>
              <a:t>Video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>
                <a:solidFill>
                  <a:srgbClr val="0070C0"/>
                </a:solidFill>
              </a:rPr>
              <a:t>Ανάλογα με το είδος του σκελετού </a:t>
            </a:r>
            <a:r>
              <a:rPr lang="el-GR" altLang="el-GR" sz="3600" dirty="0" smtClean="0">
                <a:solidFill>
                  <a:srgbClr val="0070C0"/>
                </a:solidFill>
              </a:rPr>
              <a:t/>
            </a:r>
            <a:br>
              <a:rPr lang="el-GR" altLang="el-GR" sz="3600" dirty="0" smtClean="0">
                <a:solidFill>
                  <a:srgbClr val="0070C0"/>
                </a:solidFill>
              </a:rPr>
            </a:br>
            <a:r>
              <a:rPr lang="el-GR" altLang="el-GR" sz="3600" dirty="0" smtClean="0">
                <a:solidFill>
                  <a:srgbClr val="0070C0"/>
                </a:solidFill>
              </a:rPr>
              <a:t>οι </a:t>
            </a:r>
            <a:r>
              <a:rPr lang="el-GR" altLang="el-GR" sz="3600" dirty="0" smtClean="0">
                <a:solidFill>
                  <a:srgbClr val="0070C0"/>
                </a:solidFill>
              </a:rPr>
              <a:t>Σπόγγοι διακρίνονται στις Ομοταξίες:</a:t>
            </a:r>
            <a:endParaRPr lang="en-GB" altLang="el-GR" sz="3600" dirty="0" smtClean="0">
              <a:solidFill>
                <a:srgbClr val="0070C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Ασβεστόσπογγοι</a:t>
            </a:r>
            <a:r>
              <a:rPr lang="el-GR" altLang="el-GR" dirty="0" smtClean="0"/>
              <a:t> (</a:t>
            </a:r>
            <a:r>
              <a:rPr lang="el-GR" altLang="el-GR" u="sng" dirty="0" smtClean="0"/>
              <a:t>ασβεστολιθικές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μονοαξονικές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τριαξονικές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τετραξονικές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b="1" dirty="0" err="1" smtClean="0"/>
              <a:t>Εξακτινελλίδες</a:t>
            </a:r>
            <a:r>
              <a:rPr lang="el-GR" altLang="el-GR" dirty="0" smtClean="0"/>
              <a:t> </a:t>
            </a:r>
            <a:r>
              <a:rPr lang="el-GR" altLang="el-GR" b="1" dirty="0" smtClean="0"/>
              <a:t>ή</a:t>
            </a:r>
            <a:r>
              <a:rPr lang="el-GR" altLang="el-GR" dirty="0" smtClean="0">
                <a:solidFill>
                  <a:schemeClr val="hlink"/>
                </a:solidFill>
              </a:rPr>
              <a:t> </a:t>
            </a:r>
            <a:r>
              <a:rPr lang="el-GR" altLang="el-GR" b="1" dirty="0" err="1" smtClean="0"/>
              <a:t>Υαλόσπογγοι</a:t>
            </a:r>
            <a:r>
              <a:rPr lang="el-GR" altLang="el-GR" dirty="0" smtClean="0"/>
              <a:t> (</a:t>
            </a:r>
            <a:r>
              <a:rPr lang="el-GR" altLang="el-GR" u="sng" dirty="0" smtClean="0"/>
              <a:t>Πυριτικές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εξαξονικές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b="1" dirty="0" err="1" smtClean="0"/>
              <a:t>Δημόσπογγοι</a:t>
            </a:r>
            <a:r>
              <a:rPr lang="el-GR" altLang="el-GR" dirty="0" smtClean="0"/>
              <a:t> (</a:t>
            </a:r>
            <a:r>
              <a:rPr lang="el-GR" altLang="el-GR" u="sng" dirty="0" err="1" smtClean="0"/>
              <a:t>Ινες</a:t>
            </a:r>
            <a:r>
              <a:rPr lang="el-GR" altLang="el-GR" u="sng" dirty="0" smtClean="0"/>
              <a:t> </a:t>
            </a:r>
            <a:r>
              <a:rPr lang="el-GR" altLang="el-GR" u="sng" dirty="0" err="1" smtClean="0"/>
              <a:t>σπογγίνης</a:t>
            </a:r>
            <a:r>
              <a:rPr lang="el-GR" altLang="el-GR" dirty="0" smtClean="0"/>
              <a:t> με ή χωρίς πυριτικές βελόνες, </a:t>
            </a:r>
            <a:r>
              <a:rPr lang="el-GR" altLang="el-GR" dirty="0" err="1" smtClean="0"/>
              <a:t>μονο</a:t>
            </a:r>
            <a:r>
              <a:rPr lang="el-GR" altLang="el-GR" dirty="0" smtClean="0"/>
              <a:t>- </a:t>
            </a:r>
            <a:r>
              <a:rPr lang="el-GR" altLang="el-GR" dirty="0" err="1" smtClean="0"/>
              <a:t>τετραξονικές</a:t>
            </a:r>
            <a:r>
              <a:rPr lang="el-GR" altLang="el-GR" dirty="0" smtClean="0"/>
              <a:t>,)</a:t>
            </a:r>
          </a:p>
          <a:p>
            <a:pPr eaLnBrk="1" hangingPunct="1"/>
            <a:r>
              <a:rPr lang="el-GR" altLang="el-GR" b="1" dirty="0" smtClean="0"/>
              <a:t>{</a:t>
            </a:r>
            <a:r>
              <a:rPr lang="el-GR" altLang="el-GR" b="1" dirty="0" err="1" smtClean="0"/>
              <a:t>Σκληρόσπογγοι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(Σα </a:t>
            </a:r>
            <a:r>
              <a:rPr lang="el-GR" altLang="el-GR" dirty="0" err="1" smtClean="0"/>
              <a:t>Δημόσπογγοι</a:t>
            </a:r>
            <a:r>
              <a:rPr lang="el-GR" altLang="el-GR" dirty="0" smtClean="0"/>
              <a:t> με βάση από ανθρακικό ασβέστιο)</a:t>
            </a:r>
            <a:r>
              <a:rPr lang="el-GR" altLang="el-GR" b="1" dirty="0" smtClean="0"/>
              <a:t>}</a:t>
            </a:r>
          </a:p>
          <a:p>
            <a:pPr eaLnBrk="1" hangingPunct="1"/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36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" t="-1849" r="-1705" b="-1849"/>
          <a:stretch/>
        </p:blipFill>
        <p:spPr>
          <a:xfrm>
            <a:off x="6113738" y="3215679"/>
            <a:ext cx="2742197" cy="2465387"/>
          </a:xfr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0070C0"/>
                </a:solidFill>
              </a:rPr>
              <a:t>Οι ομοταξίες των </a:t>
            </a:r>
            <a:r>
              <a:rPr lang="el-GR" altLang="el-GR" dirty="0" smtClean="0">
                <a:solidFill>
                  <a:srgbClr val="0070C0"/>
                </a:solidFill>
              </a:rPr>
              <a:t>Σπόγγων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37</a:t>
            </a:fld>
            <a:endParaRPr lang="en-GB" altLang="el-GR"/>
          </a:p>
        </p:txBody>
      </p:sp>
      <p:pic>
        <p:nvPicPr>
          <p:cNvPr id="10" name="Θέση εικόνας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3" b="25903"/>
          <a:stretch>
            <a:fillRect/>
          </a:stretch>
        </p:blipFill>
        <p:spPr>
          <a:xfrm>
            <a:off x="3923928" y="1767866"/>
            <a:ext cx="2016224" cy="3925640"/>
          </a:xfrm>
        </p:spPr>
      </p:pic>
      <p:pic>
        <p:nvPicPr>
          <p:cNvPr id="11" name="Θέση εικόνας 1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b="18662"/>
          <a:stretch>
            <a:fillRect/>
          </a:stretch>
        </p:blipFill>
        <p:spPr>
          <a:xfrm>
            <a:off x="3576755" y="4077072"/>
            <a:ext cx="1400596" cy="1626099"/>
          </a:xfrm>
        </p:spPr>
      </p:pic>
      <p:sp>
        <p:nvSpPr>
          <p:cNvPr id="12" name="Θέση κειμένου 11"/>
          <p:cNvSpPr>
            <a:spLocks noGrp="1"/>
          </p:cNvSpPr>
          <p:nvPr>
            <p:ph type="body" sz="quarter" idx="18"/>
          </p:nvPr>
        </p:nvSpPr>
        <p:spPr>
          <a:xfrm>
            <a:off x="819023" y="4095562"/>
            <a:ext cx="2376487" cy="431800"/>
          </a:xfrm>
        </p:spPr>
        <p:txBody>
          <a:bodyPr/>
          <a:lstStyle/>
          <a:p>
            <a:pPr algn="ctr"/>
            <a:r>
              <a:rPr lang="el-GR" b="1" dirty="0" err="1" smtClean="0"/>
              <a:t>Ασβεστόσπογγος</a:t>
            </a:r>
            <a:endParaRPr lang="el-GR" b="1" dirty="0"/>
          </a:p>
        </p:txBody>
      </p:sp>
      <p:sp>
        <p:nvSpPr>
          <p:cNvPr id="14" name="Θέση κειμένου 13"/>
          <p:cNvSpPr>
            <a:spLocks noGrp="1"/>
          </p:cNvSpPr>
          <p:nvPr>
            <p:ph type="body" sz="quarter" idx="20"/>
          </p:nvPr>
        </p:nvSpPr>
        <p:spPr>
          <a:xfrm>
            <a:off x="6200732" y="5770981"/>
            <a:ext cx="2376487" cy="431800"/>
          </a:xfrm>
        </p:spPr>
        <p:txBody>
          <a:bodyPr/>
          <a:lstStyle/>
          <a:p>
            <a:pPr algn="ctr"/>
            <a:r>
              <a:rPr lang="el-GR" b="1" dirty="0" err="1" smtClean="0"/>
              <a:t>Δημόσπογγος</a:t>
            </a:r>
            <a:endParaRPr lang="el-GR" b="1" dirty="0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22"/>
          </p:nvPr>
        </p:nvSpPr>
        <p:spPr>
          <a:xfrm>
            <a:off x="3576755" y="5791419"/>
            <a:ext cx="2429512" cy="411362"/>
          </a:xfrm>
        </p:spPr>
        <p:txBody>
          <a:bodyPr/>
          <a:lstStyle/>
          <a:p>
            <a:pPr algn="ctr"/>
            <a:r>
              <a:rPr lang="el-GR" b="1" dirty="0" err="1" smtClean="0"/>
              <a:t>Υαλόσπογγος</a:t>
            </a:r>
            <a:endParaRPr lang="el-GR" b="1" dirty="0"/>
          </a:p>
        </p:txBody>
      </p:sp>
      <p:sp>
        <p:nvSpPr>
          <p:cNvPr id="18" name="Ορθογώνιο 17"/>
          <p:cNvSpPr/>
          <p:nvPr/>
        </p:nvSpPr>
        <p:spPr>
          <a:xfrm>
            <a:off x="5652120" y="540406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29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4674865" y="541650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28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8406339" y="5265567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30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4017"/>
          <a:stretch>
            <a:fillRect/>
          </a:stretch>
        </p:blipFill>
        <p:spPr>
          <a:xfrm>
            <a:off x="264192" y="2162037"/>
            <a:ext cx="3486150" cy="1803400"/>
          </a:xfrm>
        </p:spPr>
      </p:pic>
      <p:sp>
        <p:nvSpPr>
          <p:cNvPr id="17" name="Ορθογώνιο 16"/>
          <p:cNvSpPr/>
          <p:nvPr/>
        </p:nvSpPr>
        <p:spPr>
          <a:xfrm>
            <a:off x="3264566" y="359255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27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70C0"/>
                </a:solidFill>
              </a:rPr>
              <a:t>Κλαδόγραμμα</a:t>
            </a:r>
            <a:r>
              <a:rPr lang="el-GR" dirty="0" smtClean="0">
                <a:solidFill>
                  <a:srgbClr val="0070C0"/>
                </a:solidFill>
              </a:rPr>
              <a:t> σχέσεων 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>ομοταξιών Σπόγγων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15" y="1690688"/>
            <a:ext cx="6751829" cy="4615161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38</a:t>
            </a:fld>
            <a:endParaRPr lang="en-GB" altLang="el-GR"/>
          </a:p>
        </p:txBody>
      </p:sp>
      <p:sp>
        <p:nvSpPr>
          <p:cNvPr id="6" name="Ορθογώνιο 5"/>
          <p:cNvSpPr/>
          <p:nvPr/>
        </p:nvSpPr>
        <p:spPr>
          <a:xfrm>
            <a:off x="6804248" y="566124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31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Σαρκοφάγοι Σπόγγοι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39</a:t>
            </a:fld>
            <a:endParaRPr lang="en-GB" alt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b="6771"/>
          <a:stretch>
            <a:fillRect/>
          </a:stretch>
        </p:blipFill>
        <p:spPr/>
      </p:pic>
      <p:pic>
        <p:nvPicPr>
          <p:cNvPr id="9" name="Θέση περιεχομένου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r="18931"/>
          <a:stretch>
            <a:fillRect/>
          </a:stretch>
        </p:blipFill>
        <p:spPr/>
      </p:pic>
      <p:pic>
        <p:nvPicPr>
          <p:cNvPr id="10" name="Θέση περιεχομένου 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" b="1005"/>
          <a:stretch>
            <a:fillRect/>
          </a:stretch>
        </p:blipFill>
        <p:spPr/>
      </p:pic>
      <p:sp>
        <p:nvSpPr>
          <p:cNvPr id="11" name="Ορθογώνιο 10"/>
          <p:cNvSpPr/>
          <p:nvPr/>
        </p:nvSpPr>
        <p:spPr>
          <a:xfrm>
            <a:off x="2228471" y="456921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32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24815" y="4569209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33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266941" y="456164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  <a:latin typeface="+mn-lt"/>
              </a:rPr>
              <a:t>34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Η  εμφάνιση </a:t>
            </a:r>
            <a:br>
              <a:rPr lang="el-GR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l-GR" altLang="el-GR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των πολυκύτταρων ζώων</a:t>
            </a:r>
            <a:endParaRPr lang="en-GB" altLang="el-GR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H </a:t>
            </a:r>
            <a:r>
              <a:rPr lang="el-GR" altLang="el-GR" dirty="0" smtClean="0">
                <a:cs typeface="Arial" panose="020B0604020202020204" pitchFamily="34" charset="0"/>
              </a:rPr>
              <a:t>πολυκύτταρη δομή είναι μία πολύ  καλή προσαρμοστική οδός προς την αύξηση του μεγέθους του σώματος.</a:t>
            </a:r>
            <a:r>
              <a:rPr lang="en-GB" altLang="el-GR" dirty="0" smtClean="0"/>
              <a:t> </a:t>
            </a:r>
          </a:p>
          <a:p>
            <a:pPr eaLnBrk="1" hangingPunct="1">
              <a:buFontTx/>
              <a:buNone/>
            </a:pPr>
            <a:endParaRPr lang="en-GB" altLang="el-GR" dirty="0" smtClean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</a:t>
            </a:r>
            <a:r>
              <a:rPr lang="el-GR" altLang="el-GR" dirty="0" smtClean="0">
                <a:cs typeface="Arial" panose="020B0604020202020204" pitchFamily="34" charset="0"/>
              </a:rPr>
              <a:t>Επειδή οι ανταλλαγές συμβαίνουν στην επιφάνεια του κυττάρου, η διαίρεση μιας μάζας σε μικρότερες μονάδες αυξάνει την επιφάνεια που διατίθεται για μεταβολικές δραστηριότητες. </a:t>
            </a:r>
            <a:endParaRPr lang="en-GB" altLang="el-GR" dirty="0" smtClean="0">
              <a:cs typeface="Arial" panose="020B0604020202020204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Χαρακτηριστικά</a:t>
            </a:r>
            <a:r>
              <a:rPr lang="en-US" altLang="el-GR" sz="4000" dirty="0" smtClean="0">
                <a:solidFill>
                  <a:srgbClr val="0070C0"/>
                </a:solidFill>
              </a:rPr>
              <a:t> </a:t>
            </a:r>
            <a:r>
              <a:rPr lang="el-GR" altLang="el-GR" sz="4000" dirty="0" smtClean="0">
                <a:solidFill>
                  <a:srgbClr val="0070C0"/>
                </a:solidFill>
              </a:rPr>
              <a:t/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των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Ποροφόρων</a:t>
            </a:r>
            <a:r>
              <a:rPr lang="el-GR" altLang="el-GR" sz="4000" dirty="0" smtClean="0">
                <a:solidFill>
                  <a:srgbClr val="0070C0"/>
                </a:solidFill>
              </a:rPr>
              <a:t> 1/5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815009" y="1832383"/>
            <a:ext cx="7468428" cy="4351338"/>
          </a:xfrm>
        </p:spPr>
        <p:txBody>
          <a:bodyPr>
            <a:normAutofit/>
          </a:bodyPr>
          <a:lstStyle/>
          <a:p>
            <a:pPr>
              <a:buSzPct val="130000"/>
            </a:pPr>
            <a:r>
              <a:rPr lang="el-GR" altLang="el-GR" dirty="0"/>
              <a:t>Πολυκύτταρα. Χαλαρή συγκέντρωση κυττάρων </a:t>
            </a:r>
            <a:r>
              <a:rPr lang="el-GR" altLang="el-GR" dirty="0" err="1"/>
              <a:t>μεσεγχυματικής</a:t>
            </a:r>
            <a:r>
              <a:rPr lang="el-GR" altLang="el-GR" dirty="0"/>
              <a:t> προέλευσης.</a:t>
            </a:r>
          </a:p>
          <a:p>
            <a:pPr>
              <a:buSzPct val="130000"/>
            </a:pPr>
            <a:r>
              <a:rPr lang="el-GR" altLang="el-GR" dirty="0"/>
              <a:t>Σώμα με πόρους (</a:t>
            </a:r>
            <a:r>
              <a:rPr lang="el-GR" altLang="el-GR" dirty="0" err="1"/>
              <a:t>όστια</a:t>
            </a:r>
            <a:r>
              <a:rPr lang="el-GR" altLang="el-GR" dirty="0"/>
              <a:t>), αγωγούς και θαλάμους που εξυπηρετούν τη δίοδο του νερού.</a:t>
            </a:r>
          </a:p>
          <a:p>
            <a:pPr>
              <a:buSzPct val="130000"/>
            </a:pPr>
            <a:r>
              <a:rPr lang="el-GR" altLang="el-GR" dirty="0"/>
              <a:t>Οι περισσότεροι θαλάσσιοι, όλοι υδρόβιοι.</a:t>
            </a:r>
          </a:p>
          <a:p>
            <a:pPr>
              <a:buSzPct val="130000"/>
            </a:pPr>
            <a:r>
              <a:rPr lang="el-GR" altLang="el-GR" dirty="0"/>
              <a:t>Ακτινωτή ή καθόλου συμμετρία</a:t>
            </a:r>
            <a:r>
              <a:rPr lang="en-US" altLang="el-GR" dirty="0"/>
              <a:t>.</a:t>
            </a:r>
            <a:endParaRPr lang="en-GB" altLang="el-GR" dirty="0"/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120000"/>
            </a:pPr>
            <a:endParaRPr lang="en-GB" altLang="el-GR" dirty="0" smtClean="0"/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120000"/>
              <a:buFontTx/>
              <a:buNone/>
            </a:pP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40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Χαρακτηριστικά </a:t>
            </a:r>
            <a:r>
              <a:rPr lang="el-GR" altLang="el-GR" sz="4000" dirty="0" smtClean="0">
                <a:solidFill>
                  <a:srgbClr val="0070C0"/>
                </a:solidFill>
              </a:rPr>
              <a:t/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των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Ποροφόρων</a:t>
            </a:r>
            <a:r>
              <a:rPr lang="el-GR" altLang="el-GR" sz="4000" dirty="0" smtClean="0">
                <a:solidFill>
                  <a:srgbClr val="0070C0"/>
                </a:solidFill>
              </a:rPr>
              <a:t> </a:t>
            </a:r>
            <a:r>
              <a:rPr lang="el-GR" altLang="el-GR" sz="4000" dirty="0" smtClean="0">
                <a:solidFill>
                  <a:srgbClr val="0070C0"/>
                </a:solidFill>
              </a:rPr>
              <a:t>2/5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SzPct val="130000"/>
            </a:pPr>
            <a:r>
              <a:rPr lang="el-GR" altLang="el-GR" sz="3500" dirty="0" smtClean="0">
                <a:cs typeface="Arial" panose="020B0604020202020204" pitchFamily="34" charset="0"/>
              </a:rPr>
              <a:t>Επιδερμίδα από </a:t>
            </a:r>
            <a:r>
              <a:rPr lang="el-GR" altLang="el-GR" sz="3500" dirty="0" err="1" smtClean="0">
                <a:cs typeface="Arial" panose="020B0604020202020204" pitchFamily="34" charset="0"/>
              </a:rPr>
              <a:t>πινακοκύτταρα</a:t>
            </a:r>
            <a:r>
              <a:rPr lang="el-GR" altLang="el-GR" sz="3500" dirty="0" smtClean="0">
                <a:cs typeface="Arial" panose="020B0604020202020204" pitchFamily="34" charset="0"/>
              </a:rPr>
              <a:t>. Οι εσωτερικές επιφάνειες καλυπτόμενες από μαστιγοφόρα </a:t>
            </a:r>
            <a:r>
              <a:rPr lang="el-GR" altLang="el-GR" sz="3500" dirty="0" err="1" smtClean="0">
                <a:cs typeface="Arial" panose="020B0604020202020204" pitchFamily="34" charset="0"/>
              </a:rPr>
              <a:t>χοανοκύτταρα</a:t>
            </a:r>
            <a:r>
              <a:rPr lang="el-GR" altLang="el-GR" sz="3500" dirty="0" smtClean="0">
                <a:cs typeface="Arial" panose="020B0604020202020204" pitchFamily="34" charset="0"/>
              </a:rPr>
              <a:t> που δημιουργούν ρεύματα νερού. Υπόβαθρο από ζελατινώδη πρωτεΐνη που ονομάζεται </a:t>
            </a:r>
            <a:r>
              <a:rPr lang="el-GR" altLang="el-GR" sz="3500" dirty="0" err="1" smtClean="0">
                <a:cs typeface="Arial" panose="020B0604020202020204" pitchFamily="34" charset="0"/>
              </a:rPr>
              <a:t>μεσογλοία</a:t>
            </a:r>
            <a:r>
              <a:rPr lang="el-GR" altLang="el-GR" sz="3500" dirty="0" smtClean="0">
                <a:cs typeface="Arial" panose="020B0604020202020204" pitchFamily="34" charset="0"/>
              </a:rPr>
              <a:t> περιλαμβάνει </a:t>
            </a:r>
            <a:r>
              <a:rPr lang="el-GR" altLang="el-GR" sz="3500" dirty="0" err="1" smtClean="0">
                <a:cs typeface="Arial" panose="020B0604020202020204" pitchFamily="34" charset="0"/>
              </a:rPr>
              <a:t>αμοιβαδοκύτταρα</a:t>
            </a:r>
            <a:r>
              <a:rPr lang="el-GR" altLang="el-GR" sz="3500" dirty="0" smtClean="0">
                <a:cs typeface="Arial" panose="020B0604020202020204" pitchFamily="34" charset="0"/>
              </a:rPr>
              <a:t> διαφόρων τύπων και σκελετικά στοιχεία</a:t>
            </a:r>
            <a:r>
              <a:rPr lang="el-GR" altLang="el-GR" dirty="0" smtClean="0">
                <a:cs typeface="Arial" panose="020B0604020202020204" pitchFamily="34" charset="0"/>
              </a:rPr>
              <a:t>. </a:t>
            </a:r>
            <a:endParaRPr lang="el-GR" altLang="el-GR" dirty="0" smtClean="0"/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130000"/>
              <a:buFontTx/>
              <a:buNone/>
            </a:pPr>
            <a:endParaRPr lang="en-GB" altLang="el-GR" sz="1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41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Χαρακτηριστικά </a:t>
            </a:r>
            <a:r>
              <a:rPr lang="el-GR" altLang="el-GR" sz="4000" dirty="0" smtClean="0">
                <a:solidFill>
                  <a:srgbClr val="0070C0"/>
                </a:solidFill>
              </a:rPr>
              <a:t/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των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Ποροφόρων</a:t>
            </a:r>
            <a:r>
              <a:rPr lang="el-GR" altLang="el-GR" sz="4000" dirty="0" smtClean="0">
                <a:solidFill>
                  <a:srgbClr val="0070C0"/>
                </a:solidFill>
              </a:rPr>
              <a:t> 3/5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SzPct val="130000"/>
            </a:pPr>
            <a:r>
              <a:rPr lang="el-GR" altLang="el-GR" sz="3600" dirty="0">
                <a:cs typeface="Arial" panose="020B0604020202020204" pitchFamily="34" charset="0"/>
              </a:rPr>
              <a:t>Σκελετική δομή από ινώδες κολλαγόνο (μια πρωτεΐνη) και ασβεστολιθικές ή πυριτικές κρυσταλλικές βελόνες, συχνά σε συνδυασμό με ποικιλοτρόπως διαφοροποιημένο κολλαγόνο (</a:t>
            </a:r>
            <a:r>
              <a:rPr lang="el-GR" altLang="el-GR" sz="3600" dirty="0" err="1">
                <a:cs typeface="Arial" panose="020B0604020202020204" pitchFamily="34" charset="0"/>
              </a:rPr>
              <a:t>σπογγίνη</a:t>
            </a:r>
            <a:r>
              <a:rPr lang="el-GR" altLang="el-GR" sz="3600" dirty="0" smtClean="0">
                <a:cs typeface="Arial" panose="020B0604020202020204" pitchFamily="34" charset="0"/>
              </a:rPr>
              <a:t>).</a:t>
            </a:r>
            <a:r>
              <a:rPr lang="el-GR" altLang="el-GR" dirty="0" smtClean="0">
                <a:cs typeface="Arial" panose="020B0604020202020204" pitchFamily="34" charset="0"/>
              </a:rPr>
              <a:t> </a:t>
            </a:r>
            <a:endParaRPr lang="el-GR" altLang="el-GR" dirty="0" smtClean="0"/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130000"/>
              <a:buFontTx/>
              <a:buNone/>
            </a:pPr>
            <a:endParaRPr lang="en-GB" altLang="el-GR" sz="1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42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03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Χαρακτηριστικά </a:t>
            </a:r>
            <a:r>
              <a:rPr lang="el-GR" altLang="el-GR" sz="4000" dirty="0" smtClean="0">
                <a:solidFill>
                  <a:srgbClr val="0070C0"/>
                </a:solidFill>
              </a:rPr>
              <a:t/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των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Ποροφόρων</a:t>
            </a:r>
            <a:r>
              <a:rPr lang="el-GR" altLang="el-GR" sz="4000" dirty="0" smtClean="0">
                <a:solidFill>
                  <a:srgbClr val="0070C0"/>
                </a:solidFill>
              </a:rPr>
              <a:t> 4/5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30000"/>
            </a:pPr>
            <a:r>
              <a:rPr lang="el-GR" altLang="el-GR" dirty="0">
                <a:cs typeface="Arial" panose="020B0604020202020204" pitchFamily="34" charset="0"/>
              </a:rPr>
              <a:t>Δεν υπάρχουν όργανα, ούτε διαφοροποιημένοι ιστοί. Πέψη </a:t>
            </a:r>
            <a:r>
              <a:rPr lang="el-GR" altLang="el-GR" dirty="0" err="1">
                <a:cs typeface="Arial" panose="020B0604020202020204" pitchFamily="34" charset="0"/>
              </a:rPr>
              <a:t>εσωκυτταρική</a:t>
            </a:r>
            <a:r>
              <a:rPr lang="el-GR" altLang="el-GR" dirty="0">
                <a:cs typeface="Arial" panose="020B0604020202020204" pitchFamily="34" charset="0"/>
              </a:rPr>
              <a:t>. Απέκκριση και αναπνοή με διάχυση.</a:t>
            </a:r>
            <a:endParaRPr lang="el-GR" altLang="el-GR" dirty="0"/>
          </a:p>
          <a:p>
            <a:pPr>
              <a:lnSpc>
                <a:spcPct val="20000"/>
              </a:lnSpc>
              <a:buClr>
                <a:schemeClr val="tx1"/>
              </a:buClr>
              <a:buSzPct val="130000"/>
            </a:pPr>
            <a:endParaRPr lang="en-GB" altLang="el-GR" dirty="0"/>
          </a:p>
          <a:p>
            <a:pPr>
              <a:buClr>
                <a:schemeClr val="tx1"/>
              </a:buClr>
              <a:buSzPct val="130000"/>
            </a:pPr>
            <a:r>
              <a:rPr lang="el-GR" altLang="el-GR" dirty="0">
                <a:cs typeface="Arial" panose="020B0604020202020204" pitchFamily="34" charset="0"/>
              </a:rPr>
              <a:t>Αντίδραση σε ερεθίσματα προφανώς τοπική και ανεξάρτητη. Νευρικό σύστημα μάλλον ελλείπει.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43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Χαρακτηριστικά </a:t>
            </a:r>
            <a:r>
              <a:rPr lang="el-GR" altLang="el-GR" sz="4000" dirty="0" smtClean="0">
                <a:solidFill>
                  <a:srgbClr val="0070C0"/>
                </a:solidFill>
              </a:rPr>
              <a:t/>
            </a:r>
            <a:br>
              <a:rPr lang="el-GR" altLang="el-GR" sz="4000" dirty="0" smtClean="0">
                <a:solidFill>
                  <a:srgbClr val="0070C0"/>
                </a:solidFill>
              </a:rPr>
            </a:br>
            <a:r>
              <a:rPr lang="el-GR" altLang="el-GR" sz="4000" dirty="0" smtClean="0">
                <a:solidFill>
                  <a:srgbClr val="0070C0"/>
                </a:solidFill>
              </a:rPr>
              <a:t>των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Ποροφόρων</a:t>
            </a:r>
            <a:r>
              <a:rPr lang="el-GR" altLang="el-GR" sz="4000" dirty="0" smtClean="0">
                <a:solidFill>
                  <a:srgbClr val="0070C0"/>
                </a:solidFill>
              </a:rPr>
              <a:t> 5/5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buClr>
                <a:schemeClr val="tx1"/>
              </a:buClr>
              <a:buSzPct val="130000"/>
            </a:pPr>
            <a:r>
              <a:rPr lang="el-GR" altLang="el-GR" dirty="0">
                <a:cs typeface="Arial" panose="020B0604020202020204" pitchFamily="34" charset="0"/>
              </a:rPr>
              <a:t>Όλα τα ενήλικα εδραία και προσκολλημένα σε υπόστρωμα.</a:t>
            </a:r>
            <a:endParaRPr lang="el-GR" altLang="el-GR" dirty="0"/>
          </a:p>
          <a:p>
            <a:pPr marL="609600" indent="-609600">
              <a:lnSpc>
                <a:spcPct val="30000"/>
              </a:lnSpc>
              <a:buClr>
                <a:schemeClr val="tx1"/>
              </a:buClr>
              <a:buSzPct val="130000"/>
              <a:buNone/>
            </a:pPr>
            <a:endParaRPr lang="en-GB" altLang="el-GR" dirty="0"/>
          </a:p>
          <a:p>
            <a:pPr marL="609600" indent="-609600">
              <a:buClr>
                <a:schemeClr val="tx1"/>
              </a:buClr>
              <a:buSzPct val="130000"/>
            </a:pPr>
            <a:r>
              <a:rPr lang="el-GR" altLang="el-GR" dirty="0">
                <a:cs typeface="Arial" panose="020B0604020202020204" pitchFamily="34" charset="0"/>
              </a:rPr>
              <a:t>Αγενής αναπαραγωγή με εκβλάστηση ή </a:t>
            </a:r>
            <a:r>
              <a:rPr lang="el-GR" altLang="el-GR" dirty="0" err="1">
                <a:cs typeface="Arial" panose="020B0604020202020204" pitchFamily="34" charset="0"/>
              </a:rPr>
              <a:t>αποβλαστήματα</a:t>
            </a:r>
            <a:r>
              <a:rPr lang="el-GR" altLang="el-GR" dirty="0">
                <a:cs typeface="Arial" panose="020B0604020202020204" pitchFamily="34" charset="0"/>
              </a:rPr>
              <a:t> και εγγενής με ωάρια και σπερματοζωάρια. Ελευθέρως </a:t>
            </a:r>
            <a:r>
              <a:rPr lang="el-GR" altLang="el-GR" dirty="0" err="1">
                <a:cs typeface="Arial" panose="020B0604020202020204" pitchFamily="34" charset="0"/>
              </a:rPr>
              <a:t>κολυμβώσα</a:t>
            </a:r>
            <a:r>
              <a:rPr lang="el-GR" altLang="el-GR" dirty="0">
                <a:cs typeface="Arial" panose="020B0604020202020204" pitchFamily="34" charset="0"/>
              </a:rPr>
              <a:t> βλεφαριδοφόρος </a:t>
            </a:r>
            <a:r>
              <a:rPr lang="el-GR" altLang="el-GR" dirty="0" smtClean="0">
                <a:cs typeface="Arial" panose="020B0604020202020204" pitchFamily="34" charset="0"/>
              </a:rPr>
              <a:t>προνύμφη</a:t>
            </a:r>
            <a:r>
              <a:rPr lang="en-US" altLang="el-GR" dirty="0" smtClean="0">
                <a:cs typeface="Arial" panose="020B0604020202020204" pitchFamily="34" charset="0"/>
              </a:rPr>
              <a:t>.</a:t>
            </a:r>
            <a:endParaRPr lang="en-GB" altLang="el-GR" dirty="0"/>
          </a:p>
          <a:p>
            <a:pPr marL="609600" indent="-609600" eaLnBrk="1" hangingPunct="1">
              <a:lnSpc>
                <a:spcPct val="30000"/>
              </a:lnSpc>
              <a:buClr>
                <a:srgbClr val="FF0000"/>
              </a:buClr>
              <a:buSzPct val="130000"/>
              <a:buFontTx/>
              <a:buNone/>
            </a:pP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44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657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l-GR" altLang="el-GR" dirty="0" smtClean="0">
                <a:solidFill>
                  <a:srgbClr val="0070C0"/>
                </a:solidFill>
              </a:rPr>
              <a:t>ΦΥΛΟ: ΠΛΑΚΟΖΩΑ</a:t>
            </a: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45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Φύλο </a:t>
            </a:r>
            <a:r>
              <a:rPr lang="el-GR" altLang="el-GR" dirty="0" err="1" smtClean="0">
                <a:solidFill>
                  <a:srgbClr val="0070C0"/>
                </a:solidFill>
              </a:rPr>
              <a:t>Πλακόζωα</a:t>
            </a:r>
            <a:r>
              <a:rPr lang="el-GR" altLang="el-GR" dirty="0" smtClean="0">
                <a:solidFill>
                  <a:srgbClr val="0070C0"/>
                </a:solidFill>
              </a:rPr>
              <a:t> 1/2</a:t>
            </a:r>
            <a:endParaRPr lang="el-GR" altLang="el-GR" dirty="0" smtClean="0">
              <a:solidFill>
                <a:srgbClr val="0070C0"/>
              </a:solidFill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1844824"/>
            <a:ext cx="5166000" cy="4018001"/>
          </a:xfrm>
        </p:spPr>
      </p:pic>
      <p:sp>
        <p:nvSpPr>
          <p:cNvPr id="4" name="Ορθογώνιο 3"/>
          <p:cNvSpPr/>
          <p:nvPr/>
        </p:nvSpPr>
        <p:spPr>
          <a:xfrm>
            <a:off x="6548951" y="544522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35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46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Φύλο </a:t>
            </a:r>
            <a:r>
              <a:rPr lang="el-GR" altLang="el-GR" dirty="0" err="1" smtClean="0">
                <a:solidFill>
                  <a:srgbClr val="0070C0"/>
                </a:solidFill>
              </a:rPr>
              <a:t>Πλακόζωα</a:t>
            </a:r>
            <a:r>
              <a:rPr lang="el-GR" altLang="el-GR" dirty="0" smtClean="0">
                <a:solidFill>
                  <a:srgbClr val="0070C0"/>
                </a:solidFill>
              </a:rPr>
              <a:t> 2/2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47</a:t>
            </a:fld>
            <a:endParaRPr lang="en-GB" altLang="el-GR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/>
        </p:blipFill>
        <p:spPr>
          <a:xfrm>
            <a:off x="1466639" y="1412777"/>
            <a:ext cx="6264696" cy="2934694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quarter" idx="14"/>
          </p:nvPr>
        </p:nvSpPr>
        <p:spPr>
          <a:xfrm>
            <a:off x="628650" y="4372038"/>
            <a:ext cx="7940675" cy="1928811"/>
          </a:xfrm>
        </p:spPr>
        <p:txBody>
          <a:bodyPr>
            <a:normAutofit fontScale="92500"/>
          </a:bodyPr>
          <a:lstStyle/>
          <a:p>
            <a:r>
              <a:rPr lang="el-GR" altLang="el-GR" sz="2600" dirty="0"/>
              <a:t>Τα </a:t>
            </a:r>
            <a:r>
              <a:rPr lang="el-GR" altLang="el-GR" sz="2600" dirty="0" err="1"/>
              <a:t>Πλακόζωα</a:t>
            </a:r>
            <a:r>
              <a:rPr lang="el-GR" altLang="el-GR" sz="2600" dirty="0"/>
              <a:t> αποτελούνται από ραχιαίο και κοιλιακό επιθήλιο, και μεταξύ τους υγρό και κάποια ινώδη κύτταρα.</a:t>
            </a:r>
            <a:r>
              <a:rPr lang="en-GB" altLang="el-GR" sz="2600" dirty="0"/>
              <a:t> </a:t>
            </a:r>
            <a:endParaRPr lang="el-GR" altLang="el-GR" sz="2600" dirty="0"/>
          </a:p>
          <a:p>
            <a:r>
              <a:rPr lang="el-GR" altLang="el-GR" sz="2600" dirty="0"/>
              <a:t>Ένα μόνο είδος, (μικρή θαλάσσια μορφή 2 ως 3 </a:t>
            </a:r>
            <a:r>
              <a:rPr lang="el-GR" altLang="el-GR" sz="2600" dirty="0" err="1"/>
              <a:t>mm</a:t>
            </a:r>
            <a:r>
              <a:rPr lang="el-GR" altLang="el-GR" sz="2600" dirty="0"/>
              <a:t>) αλλά γενετικές ενδείξεις δείχνουν 8 εξελικτικές γραμμές αντίστοιχες με είδη</a:t>
            </a:r>
            <a:endParaRPr lang="en-GB" altLang="el-GR" sz="2600" dirty="0"/>
          </a:p>
          <a:p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7308304" y="4070472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36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>
                <a:solidFill>
                  <a:srgbClr val="0070C0"/>
                </a:solidFill>
              </a:rPr>
              <a:t>Τέλος Ενότητας</a:t>
            </a:r>
            <a:endParaRPr lang="el-GR" sz="4400" b="1" dirty="0">
              <a:solidFill>
                <a:srgbClr val="0070C0"/>
              </a:solidFill>
            </a:endParaRP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Χρηματοδότηση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l-GR" sz="2000" dirty="0"/>
              <a:t>α</a:t>
            </a:r>
            <a:r>
              <a:rPr lang="el-GR" sz="2000" dirty="0" smtClean="0"/>
              <a:t> πλαίσια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17" y="4165993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Η Προέλευση των </a:t>
            </a:r>
            <a:r>
              <a:rPr lang="el-GR" altLang="el-GR" dirty="0" err="1" smtClean="0">
                <a:solidFill>
                  <a:srgbClr val="0070C0"/>
                </a:solidFill>
              </a:rPr>
              <a:t>Μεταζώων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mtClean="0"/>
              <a:t>Τα μετάζωα προήλθαν από μια βλεφαριδοφόρο συγκοιτιακή  μορφή όπου αργότερα σχηματίστηκαν κυτταρικά τοιχώματα </a:t>
            </a:r>
            <a:endParaRPr lang="en-US" altLang="el-GR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altLang="el-GR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mtClean="0"/>
              <a:t>Προέκυψαν από μια αποικιακή μαστιγοφόρο μορφή, από την οποία τα κύτταρα βαθμιαία απέκτησαν εξειδίκευση και αλληλεξάρτηση</a:t>
            </a:r>
            <a:endParaRPr lang="en-US" altLang="el-GR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altLang="el-GR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mtClean="0"/>
              <a:t>Τα μετάζωα είναι πολυφυλετικά, έχουν προκύψει δηλαδή  ανεξάρτητα, από περισσότερες της μιας ομάδες μονοκύτταρων οργανισμών.</a:t>
            </a:r>
            <a:endParaRPr lang="en-GB" altLang="el-GR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5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Σημείωμα </a:t>
            </a:r>
            <a:r>
              <a:rPr lang="el-GR" b="1" dirty="0" smtClean="0">
                <a:solidFill>
                  <a:srgbClr val="0070C0"/>
                </a:solidFill>
              </a:rPr>
              <a:t/>
            </a:r>
            <a:br>
              <a:rPr lang="el-GR" b="1" dirty="0" smtClean="0">
                <a:solidFill>
                  <a:srgbClr val="0070C0"/>
                </a:solidFill>
              </a:rPr>
            </a:br>
            <a:r>
              <a:rPr lang="el-GR" b="1" dirty="0" smtClean="0">
                <a:solidFill>
                  <a:srgbClr val="0070C0"/>
                </a:solidFill>
              </a:rPr>
              <a:t>Ιστορικού Εκδόσεων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Έργου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  </a:t>
            </a:r>
            <a:endParaRPr lang="el-GR" sz="2000" dirty="0"/>
          </a:p>
          <a:p>
            <a:pPr algn="ctr"/>
            <a:endParaRPr lang="el-GR" sz="20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Σημείωμα </a:t>
            </a:r>
            <a:r>
              <a:rPr lang="el-GR" dirty="0" smtClean="0">
                <a:solidFill>
                  <a:srgbClr val="0070C0"/>
                </a:solidFill>
              </a:rPr>
              <a:t>Αναφοράς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Νικολαΐδου Άρτεμις, Καθηγήτρια. «Ζωολογία Ι. 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. Σπόγγοι - </a:t>
            </a:r>
            <a:r>
              <a:rPr lang="el-GR" sz="2000" dirty="0" err="1" smtClean="0"/>
              <a:t>Πλακόζωα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1.0. </a:t>
            </a:r>
            <a:r>
              <a:rPr lang="el-GR" sz="2000" dirty="0"/>
              <a:t>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/>
              <a:t>http://opencourses.uoa.gr/courses/BIOL3/.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9. Σπόγγοι - </a:t>
            </a:r>
            <a:r>
              <a:rPr lang="el-GR" smtClean="0"/>
              <a:t>Πλακόζωα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19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Σημείωμα </a:t>
            </a:r>
            <a:r>
              <a:rPr lang="el-GR" b="1" dirty="0" smtClean="0">
                <a:solidFill>
                  <a:srgbClr val="0070C0"/>
                </a:solidFill>
              </a:rPr>
              <a:t>Αδειοδότησης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23" y="1135733"/>
            <a:ext cx="8229600" cy="1323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53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83" y="2588917"/>
            <a:ext cx="1496682" cy="5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1" y="3111878"/>
            <a:ext cx="8229600" cy="31395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[1] http://creativecommons.org/licenses/by-nc-sa/4.0/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Ως </a:t>
            </a:r>
            <a:r>
              <a:rPr lang="el-GR" b="1" dirty="0">
                <a:solidFill>
                  <a:schemeClr val="tx1"/>
                </a:solidFill>
                <a:latin typeface="+mn-lt"/>
              </a:rPr>
              <a:t>Μη Εμπορική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ορίζεται η χρήση: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αδειοδόχο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που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 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που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 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δεν προσπορίζει στο διανομέα του έργου και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 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αδειοδόχο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 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τόπο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Ο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δικαιούχος μπορεί να παρέχει στον </a:t>
            </a:r>
            <a:r>
              <a:rPr lang="el-GR" dirty="0" err="1">
                <a:solidFill>
                  <a:schemeClr val="tx1"/>
                </a:solidFill>
                <a:latin typeface="+mn-lt"/>
              </a:rPr>
              <a:t>αδειοδόχο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.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Διατήρηση </a:t>
            </a:r>
            <a:r>
              <a:rPr lang="el-GR" b="1" dirty="0" smtClean="0">
                <a:solidFill>
                  <a:srgbClr val="0070C0"/>
                </a:solidFill>
              </a:rPr>
              <a:t>Σημειωμάτων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(1/6)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Το </a:t>
            </a:r>
            <a:r>
              <a:rPr lang="el-GR" sz="16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1. </a:t>
            </a:r>
            <a:r>
              <a:rPr lang="en-US" sz="1600" dirty="0"/>
              <a:t>Biology 1151. Principles of Biological </a:t>
            </a:r>
            <a:r>
              <a:rPr lang="en-US" sz="1600" dirty="0" err="1"/>
              <a:t>Sience</a:t>
            </a:r>
            <a:r>
              <a:rPr lang="en-US" sz="1600" dirty="0"/>
              <a:t>. College of </a:t>
            </a:r>
            <a:r>
              <a:rPr lang="en-US" sz="1600" dirty="0" err="1"/>
              <a:t>DuPage</a:t>
            </a:r>
            <a:r>
              <a:rPr lang="en-US" sz="1600" dirty="0"/>
              <a:t>.</a:t>
            </a:r>
            <a:r>
              <a:rPr lang="el-GR" sz="1600" dirty="0"/>
              <a:t>Σύνδεσμος: </a:t>
            </a:r>
            <a:r>
              <a:rPr lang="en-US" sz="1600" dirty="0"/>
              <a:t>http://bio1151.nicerweb.com/Locked/media/ch06/06_07SurfaceVolumeRatio_L.jpg. </a:t>
            </a:r>
            <a:r>
              <a:rPr lang="el-GR" sz="1600" dirty="0"/>
              <a:t>Πηγή: </a:t>
            </a:r>
            <a:r>
              <a:rPr lang="en-US" sz="1600" dirty="0"/>
              <a:t>http://bio1151.nicerweb.com/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n-US" sz="1600" dirty="0"/>
              <a:t>Copyright © 2014. </a:t>
            </a:r>
            <a:r>
              <a:rPr lang="el-GR" sz="1600" dirty="0"/>
              <a:t>Σύνδεσμος: </a:t>
            </a:r>
            <a:r>
              <a:rPr lang="en-US" sz="1600" dirty="0"/>
              <a:t>http://science.kennesaw.edu/~jdirnber/InvertZoo/LecProtoz/Protoz.html. </a:t>
            </a:r>
            <a:r>
              <a:rPr lang="el-GR" sz="1600" dirty="0"/>
              <a:t>Πηγή: </a:t>
            </a:r>
            <a:r>
              <a:rPr lang="en-US" sz="1600" dirty="0"/>
              <a:t>Kennesaw State University. http://science.kennesaw.edu/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n-US" sz="1600" dirty="0"/>
              <a:t>Copyright © Pearson Education Inc. publishing as Benjamin Cummings.  </a:t>
            </a:r>
            <a:r>
              <a:rPr lang="el-GR" sz="1600" dirty="0"/>
              <a:t>Σύνδεσμος: </a:t>
            </a:r>
            <a:r>
              <a:rPr lang="en-US" sz="1600" dirty="0"/>
              <a:t>http://faculty.uca.edu/johnc/heterotrophy%20in%20protista%20and%20invertebrates.htmTheory%20of%20the%20colonial%20flagellate%20ancestor. </a:t>
            </a:r>
            <a:r>
              <a:rPr lang="el-GR" sz="1600" dirty="0"/>
              <a:t>Πηγή: </a:t>
            </a:r>
            <a:r>
              <a:rPr lang="en-US" sz="1600" dirty="0"/>
              <a:t>http://faculty.uca.edu.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n-US" sz="1600" dirty="0"/>
              <a:t>Phylum &amp; Class. </a:t>
            </a:r>
            <a:r>
              <a:rPr lang="el-GR" sz="1600" dirty="0"/>
              <a:t>Σύνδεσμος: </a:t>
            </a:r>
            <a:r>
              <a:rPr lang="en-US" sz="1600" dirty="0"/>
              <a:t>http://cueflash.com/decks/invertebrate_biology_oregon_state_university. </a:t>
            </a:r>
            <a:r>
              <a:rPr lang="el-GR" sz="1600" dirty="0"/>
              <a:t>Πηγή: </a:t>
            </a:r>
            <a:r>
              <a:rPr lang="en-US" sz="1600" dirty="0"/>
              <a:t>http://cueflash.com.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l-GR" sz="1600" dirty="0"/>
              <a:t>Ελληνικό Κέντρο Θαλασσίων Ερευνών. Σύνδεσμος: </a:t>
            </a:r>
            <a:r>
              <a:rPr lang="en-US" sz="1600" dirty="0"/>
              <a:t>http://www.hcmr.gr/gr/listview2_el.php?id=926. </a:t>
            </a:r>
            <a:r>
              <a:rPr lang="el-GR" sz="1600" dirty="0"/>
              <a:t>Πηγή: </a:t>
            </a:r>
            <a:r>
              <a:rPr lang="en-US" sz="1600" dirty="0"/>
              <a:t>www.hcmr.gr.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(2/6)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7. </a:t>
            </a:r>
            <a:r>
              <a:rPr lang="en-US" sz="1600" dirty="0" err="1"/>
              <a:t>Fotosearch</a:t>
            </a:r>
            <a:r>
              <a:rPr lang="en-US" sz="1600" dirty="0"/>
              <a:t> and </a:t>
            </a:r>
            <a:r>
              <a:rPr lang="en-US" sz="1600" dirty="0" err="1"/>
              <a:t>Photosearch</a:t>
            </a:r>
            <a:r>
              <a:rPr lang="en-US" sz="1600" dirty="0"/>
              <a:t> are trademarks of </a:t>
            </a:r>
            <a:r>
              <a:rPr lang="en-US" sz="1600" dirty="0" err="1"/>
              <a:t>Fotosearch</a:t>
            </a:r>
            <a:r>
              <a:rPr lang="en-US" sz="1600" dirty="0"/>
              <a:t>, </a:t>
            </a:r>
            <a:r>
              <a:rPr lang="en-US" sz="1600" dirty="0" err="1" smtClean="0"/>
              <a:t>LLCAll</a:t>
            </a:r>
            <a:r>
              <a:rPr lang="en-US" sz="1600" dirty="0" smtClean="0"/>
              <a:t> </a:t>
            </a:r>
            <a:r>
              <a:rPr lang="en-US" sz="1600" dirty="0"/>
              <a:t>rights reserved © 05/05/2015. </a:t>
            </a:r>
            <a:r>
              <a:rPr lang="el-GR" sz="1600" dirty="0"/>
              <a:t>Σύνδεσμος: </a:t>
            </a:r>
            <a:r>
              <a:rPr lang="en-US" sz="1600" dirty="0"/>
              <a:t>http://www.fotosearch.com/GLW371/gwn102014/. </a:t>
            </a:r>
            <a:r>
              <a:rPr lang="el-GR" sz="1600" dirty="0"/>
              <a:t>Πηγή: </a:t>
            </a:r>
            <a:r>
              <a:rPr lang="en-US" sz="1600" dirty="0"/>
              <a:t>http://www.fotosearch.com.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l-GR" sz="1600" dirty="0" smtClean="0"/>
              <a:t>Σύνδεσμος:</a:t>
            </a:r>
            <a:r>
              <a:rPr lang="en-US" sz="1600" dirty="0"/>
              <a:t>http://horsesmouth.typepad.com/.a/6a00d83451cb8069e20134860762fd970c-pi. </a:t>
            </a:r>
            <a:r>
              <a:rPr lang="el-GR" sz="1600" dirty="0" smtClean="0"/>
              <a:t>Πηγή</a:t>
            </a:r>
            <a:r>
              <a:rPr lang="el-GR" sz="1600" dirty="0"/>
              <a:t>: </a:t>
            </a:r>
            <a:r>
              <a:rPr lang="en-US" sz="1600" dirty="0"/>
              <a:t>http://horsesmouth.typepad.com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Copyright A. </a:t>
            </a:r>
            <a:r>
              <a:rPr lang="en-US" sz="1600" dirty="0" err="1"/>
              <a:t>Nikolaidou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n-US" sz="1600" dirty="0"/>
              <a:t>Les </a:t>
            </a:r>
            <a:r>
              <a:rPr lang="en-US" sz="1600" dirty="0" err="1"/>
              <a:t>Textes</a:t>
            </a:r>
            <a:r>
              <a:rPr lang="en-US" sz="1600" dirty="0"/>
              <a:t> et </a:t>
            </a:r>
            <a:r>
              <a:rPr lang="en-US" sz="1600" dirty="0" err="1"/>
              <a:t>seules</a:t>
            </a:r>
            <a:r>
              <a:rPr lang="en-US" sz="1600" dirty="0"/>
              <a:t> les </a:t>
            </a:r>
            <a:r>
              <a:rPr lang="en-US" sz="1600" dirty="0" err="1"/>
              <a:t>photographies</a:t>
            </a:r>
            <a:r>
              <a:rPr lang="en-US" sz="1600" dirty="0"/>
              <a:t> qui portent </a:t>
            </a:r>
            <a:r>
              <a:rPr lang="en-US" sz="1600" dirty="0" err="1"/>
              <a:t>mon</a:t>
            </a:r>
            <a:r>
              <a:rPr lang="en-US" sz="1600" dirty="0"/>
              <a:t> nom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libres</a:t>
            </a:r>
            <a:r>
              <a:rPr lang="en-US" sz="1600" dirty="0"/>
              <a:t> de droit à des fins </a:t>
            </a:r>
            <a:r>
              <a:rPr lang="en-US" sz="1600" dirty="0" err="1"/>
              <a:t>pédagogiques</a:t>
            </a:r>
            <a:r>
              <a:rPr lang="en-US" sz="1600" dirty="0"/>
              <a:t> non </a:t>
            </a:r>
            <a:r>
              <a:rPr lang="en-US" sz="1600" dirty="0" err="1"/>
              <a:t>lucratives</a:t>
            </a:r>
            <a:r>
              <a:rPr lang="en-US" sz="1600" dirty="0"/>
              <a:t>.  </a:t>
            </a:r>
            <a:r>
              <a:rPr lang="en-US" sz="1600" dirty="0" err="1" smtClean="0"/>
              <a:t>Toute</a:t>
            </a:r>
            <a:r>
              <a:rPr lang="en-US" sz="1600" dirty="0" smtClean="0"/>
              <a:t> </a:t>
            </a:r>
            <a:r>
              <a:rPr lang="en-US" sz="1600" dirty="0" err="1"/>
              <a:t>autre</a:t>
            </a:r>
            <a:r>
              <a:rPr lang="en-US" sz="1600" dirty="0"/>
              <a:t> </a:t>
            </a:r>
            <a:r>
              <a:rPr lang="en-US" sz="1600" dirty="0" err="1"/>
              <a:t>utilisation</a:t>
            </a:r>
            <a:r>
              <a:rPr lang="en-US" sz="1600" dirty="0"/>
              <a:t> </a:t>
            </a:r>
            <a:r>
              <a:rPr lang="en-US" sz="1600" dirty="0" err="1"/>
              <a:t>doit</a:t>
            </a:r>
            <a:r>
              <a:rPr lang="en-US" sz="1600" dirty="0"/>
              <a:t> faire </a:t>
            </a:r>
            <a:r>
              <a:rPr lang="en-US" sz="1600" dirty="0" err="1"/>
              <a:t>l'objet</a:t>
            </a:r>
            <a:r>
              <a:rPr lang="en-US" sz="1600" dirty="0"/>
              <a:t> d'un accord avec </a:t>
            </a:r>
            <a:r>
              <a:rPr lang="en-US" sz="1600" dirty="0" err="1"/>
              <a:t>l'auteur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http://www.cotebleue.org/Images/ciliatum5.jpg. </a:t>
            </a:r>
            <a:r>
              <a:rPr lang="el-GR" sz="1600" dirty="0"/>
              <a:t>Πηγή: </a:t>
            </a:r>
            <a:r>
              <a:rPr lang="en-US" sz="1600" dirty="0"/>
              <a:t>http://www.cotebleue.org/.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n-US" sz="1600" dirty="0" err="1"/>
              <a:t>Deepsea</a:t>
            </a:r>
            <a:r>
              <a:rPr lang="en-US" sz="1600" dirty="0"/>
              <a:t> glass sponge 2 View full </a:t>
            </a:r>
            <a:r>
              <a:rPr lang="en-US" sz="1600" dirty="0" smtClean="0"/>
              <a:t>size. Photographer</a:t>
            </a:r>
            <a:r>
              <a:rPr lang="en-US" sz="1600" dirty="0"/>
              <a:t>: C Bento © Australian Museum.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http://australianmuseum.net.au/invertebrates-collection-deepsea-glass-sponge.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n-US" sz="1600" dirty="0" err="1"/>
              <a:t>Deepsea</a:t>
            </a:r>
            <a:r>
              <a:rPr lang="en-US" sz="1600" dirty="0"/>
              <a:t> glass sponge 2 View full </a:t>
            </a:r>
            <a:r>
              <a:rPr lang="en-US" sz="1600" dirty="0" err="1" smtClean="0"/>
              <a:t>size.Photographer</a:t>
            </a:r>
            <a:r>
              <a:rPr lang="en-US" sz="1600" dirty="0"/>
              <a:t>: C Bento © Australian Museum.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http://australianmuseum.net.au/invertebrates-collection-deepsea-glass-sponge.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(3/6)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13. </a:t>
            </a:r>
            <a:r>
              <a:rPr lang="en-US" sz="1600" dirty="0"/>
              <a:t>Pal Mortensen © MAREANO, IMR, Norway, 2006. </a:t>
            </a:r>
            <a:r>
              <a:rPr lang="el-GR" sz="1600" dirty="0"/>
              <a:t>Σύνδεσμος: </a:t>
            </a:r>
            <a:r>
              <a:rPr lang="en-US" sz="1600" dirty="0"/>
              <a:t>http://www.ices.dk/community/groups/Pages/WGDEC.aspx. </a:t>
            </a:r>
            <a:r>
              <a:rPr lang="el-GR" sz="1600" dirty="0"/>
              <a:t>Πηγή: </a:t>
            </a:r>
            <a:r>
              <a:rPr lang="en-US" sz="1600" dirty="0"/>
              <a:t>http://www.ices.dk.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14. </a:t>
            </a:r>
            <a:r>
              <a:rPr lang="en-US" sz="1600" dirty="0"/>
              <a:t>Copyright © The McGraw – Hill Companies, Inc. </a:t>
            </a:r>
            <a:r>
              <a:rPr lang="el-GR" sz="1600" dirty="0"/>
              <a:t>Σύνδεσμος: </a:t>
            </a:r>
            <a:r>
              <a:rPr lang="en-US" sz="1600" dirty="0"/>
              <a:t>http://insectanatomy.com/tag/sponge-diagram. </a:t>
            </a:r>
            <a:r>
              <a:rPr lang="el-GR" sz="1600" dirty="0"/>
              <a:t>Πηγή: </a:t>
            </a:r>
            <a:r>
              <a:rPr lang="en-US" sz="1600" dirty="0"/>
              <a:t>http://insectanatomy.com.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19.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(4/6)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20.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21: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22. </a:t>
            </a:r>
            <a:r>
              <a:rPr lang="en-US" sz="1600" dirty="0"/>
              <a:t>Copyright © Pearson Education Inc., publishing as Benjamin Cummings. </a:t>
            </a:r>
            <a:r>
              <a:rPr lang="el-GR" sz="1600" dirty="0"/>
              <a:t>Σύνδεση: </a:t>
            </a:r>
            <a:r>
              <a:rPr lang="en-US" sz="1600" dirty="0"/>
              <a:t>http://insectanatomy.com/tag/sponge-diagram. </a:t>
            </a:r>
            <a:r>
              <a:rPr lang="el-GR" sz="1600" dirty="0"/>
              <a:t>Πηγή:  </a:t>
            </a:r>
            <a:r>
              <a:rPr lang="en-US" sz="1600" dirty="0"/>
              <a:t>http://insectanatomy.com.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23. </a:t>
            </a:r>
            <a:r>
              <a:rPr lang="en-US" sz="1600" dirty="0" err="1"/>
              <a:t>Ephydatia</a:t>
            </a:r>
            <a:r>
              <a:rPr lang="en-US" sz="1600" dirty="0"/>
              <a:t> (</a:t>
            </a:r>
            <a:r>
              <a:rPr lang="en-US" sz="1600" dirty="0" err="1"/>
              <a:t>Meyenia</a:t>
            </a:r>
            <a:r>
              <a:rPr lang="en-US" sz="1600" dirty="0"/>
              <a:t>) </a:t>
            </a:r>
            <a:r>
              <a:rPr lang="en-US" sz="1600" dirty="0" err="1"/>
              <a:t>fluviatilis</a:t>
            </a:r>
            <a:r>
              <a:rPr lang="en-US" sz="1600" dirty="0"/>
              <a:t> </a:t>
            </a:r>
            <a:r>
              <a:rPr lang="en-US" sz="1600" dirty="0" err="1"/>
              <a:t>Linneaus</a:t>
            </a:r>
            <a:r>
              <a:rPr lang="en-US" sz="1600" dirty="0"/>
              <a:t>, 1758 (River Sponge). Creative Commons </a:t>
            </a:r>
            <a:r>
              <a:rPr lang="en-US" sz="1600" dirty="0" err="1"/>
              <a:t>Licence</a:t>
            </a:r>
            <a:r>
              <a:rPr lang="en-US" sz="1600" dirty="0"/>
              <a:t> </a:t>
            </a:r>
            <a:r>
              <a:rPr lang="en-US" sz="1600" dirty="0" smtClean="0"/>
              <a:t>. Unless </a:t>
            </a:r>
            <a:r>
              <a:rPr lang="en-US" sz="1600" dirty="0"/>
              <a:t>otherwise expressly stated, all original material on the </a:t>
            </a:r>
            <a:r>
              <a:rPr lang="en-US" sz="1600" dirty="0" err="1"/>
              <a:t>BioImages</a:t>
            </a:r>
            <a:r>
              <a:rPr lang="en-US" sz="1600" dirty="0"/>
              <a:t> website by Malcolm </a:t>
            </a:r>
            <a:r>
              <a:rPr lang="en-US" sz="1600" dirty="0" err="1"/>
              <a:t>Storey</a:t>
            </a:r>
            <a:r>
              <a:rPr lang="en-US" sz="1600" dirty="0"/>
              <a:t> is licensed under a Creative Commons Attribution-</a:t>
            </a:r>
            <a:r>
              <a:rPr lang="en-US" sz="1600" dirty="0" err="1"/>
              <a:t>NonCommercial</a:t>
            </a:r>
            <a:r>
              <a:rPr lang="en-US" sz="1600" dirty="0"/>
              <a:t>-</a:t>
            </a:r>
            <a:r>
              <a:rPr lang="en-US" sz="1600" dirty="0" err="1"/>
              <a:t>ShareAlike</a:t>
            </a:r>
            <a:r>
              <a:rPr lang="en-US" sz="1600" dirty="0"/>
              <a:t> 2.0 UK: England &amp; Wales </a:t>
            </a:r>
            <a:r>
              <a:rPr lang="en-US" sz="1600" dirty="0" err="1"/>
              <a:t>Licence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http://www.bioimages.org.uk/html/r152067.htm. </a:t>
            </a:r>
            <a:r>
              <a:rPr lang="el-GR" sz="1600" dirty="0"/>
              <a:t>Πηγή: </a:t>
            </a:r>
            <a:r>
              <a:rPr lang="en-US" sz="1600" dirty="0"/>
              <a:t>http://www.bioimages.org.uk.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24.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(5/6)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25. </a:t>
            </a:r>
            <a:r>
              <a:rPr lang="en-US" sz="1600" dirty="0"/>
              <a:t>BIODIDAC © J. Houseman. </a:t>
            </a:r>
            <a:r>
              <a:rPr lang="el-GR" sz="1600" dirty="0"/>
              <a:t>Σύνδεσμος: </a:t>
            </a:r>
            <a:r>
              <a:rPr lang="en-US" sz="1600" dirty="0"/>
              <a:t>http://pixshark.com/spongilla-porifera.htm. </a:t>
            </a:r>
            <a:r>
              <a:rPr lang="el-GR" sz="1600" dirty="0"/>
              <a:t>Πηγή: </a:t>
            </a:r>
            <a:r>
              <a:rPr lang="en-US" sz="1600" dirty="0"/>
              <a:t>http://pixshark.com/.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l-GR" sz="1600" dirty="0"/>
              <a:t>Σύνδεσμος: </a:t>
            </a:r>
            <a:r>
              <a:rPr lang="en-US" sz="1600" dirty="0"/>
              <a:t>http://pixgood.com/sponge-sexual-reproduction.html. </a:t>
            </a:r>
            <a:r>
              <a:rPr lang="el-GR" sz="1600" dirty="0"/>
              <a:t>Πηγή: </a:t>
            </a:r>
            <a:r>
              <a:rPr lang="en-US" sz="1600" dirty="0"/>
              <a:t>http://pixgood.com.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n-US" sz="1600" dirty="0"/>
              <a:t>All content copyright Government of Western Australia, All rights reserved.</a:t>
            </a:r>
            <a:r>
              <a:rPr lang="el-GR" sz="1600" dirty="0"/>
              <a:t>Σύνδεσμος: </a:t>
            </a:r>
            <a:r>
              <a:rPr lang="en-US" sz="1600" dirty="0"/>
              <a:t>http://museum.wa.gov.au/research/collections/aquatic-zoology/marine-invertebrates-section/porifera-sponges-class-calcarea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28. </a:t>
            </a:r>
            <a:r>
              <a:rPr lang="en-US" sz="1600" dirty="0" err="1"/>
              <a:t>Deepsea</a:t>
            </a:r>
            <a:r>
              <a:rPr lang="en-US" sz="1600" dirty="0"/>
              <a:t> glass sponge 2 View full </a:t>
            </a:r>
            <a:r>
              <a:rPr lang="en-US" sz="1600" dirty="0" err="1" smtClean="0"/>
              <a:t>size.Photographer</a:t>
            </a:r>
            <a:r>
              <a:rPr lang="en-US" sz="1600" dirty="0"/>
              <a:t>: C Bento © Australian Museum.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http://australianmuseum.net.au/invertebrates-collection-deepsea-glass-sponge.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29. </a:t>
            </a:r>
            <a:r>
              <a:rPr lang="en-US" sz="1600" dirty="0" err="1"/>
              <a:t>Deepsea</a:t>
            </a:r>
            <a:r>
              <a:rPr lang="en-US" sz="1600" dirty="0"/>
              <a:t> glass sponge 2 View full </a:t>
            </a:r>
            <a:r>
              <a:rPr lang="en-US" sz="1600" dirty="0" err="1" smtClean="0"/>
              <a:t>size.Photographer</a:t>
            </a:r>
            <a:r>
              <a:rPr lang="en-US" sz="1600" dirty="0"/>
              <a:t>: C Bento © Australian Museum.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http://australianmuseum.net.au/invertebrates-collection-deepsea-glass-sponge.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30. </a:t>
            </a:r>
            <a:r>
              <a:rPr lang="el-GR" sz="1600" dirty="0"/>
              <a:t>Σύνδεσμος: </a:t>
            </a:r>
            <a:r>
              <a:rPr lang="en-US" sz="1600" dirty="0"/>
              <a:t>http://www.taxateca.com/clasedemospongiae.html. </a:t>
            </a:r>
            <a:r>
              <a:rPr lang="el-GR" sz="1600" dirty="0"/>
              <a:t>Πηγή: </a:t>
            </a:r>
            <a:r>
              <a:rPr lang="en-US" sz="1600" dirty="0"/>
              <a:t>http://www.taxateca.com/.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Θεωρία του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συγκυτιακού</a:t>
            </a:r>
            <a:r>
              <a:rPr lang="el-GR" altLang="el-GR" sz="4000" dirty="0" smtClean="0">
                <a:solidFill>
                  <a:srgbClr val="0070C0"/>
                </a:solidFill>
              </a:rPr>
              <a:t> βλεφαριδοφόρου </a:t>
            </a:r>
            <a:r>
              <a:rPr lang="el-GR" altLang="el-GR" sz="4000" dirty="0" smtClean="0">
                <a:solidFill>
                  <a:srgbClr val="0070C0"/>
                </a:solidFill>
              </a:rPr>
              <a:t>1/2</a:t>
            </a:r>
            <a:endParaRPr lang="en-GB" altLang="el-GR" sz="4000" dirty="0" smtClean="0">
              <a:solidFill>
                <a:srgbClr val="0070C0"/>
              </a:solidFill>
            </a:endParaRPr>
          </a:p>
        </p:txBody>
      </p:sp>
      <p:sp>
        <p:nvSpPr>
          <p:cNvPr id="8195" name="Rectangle 10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</a:t>
            </a:r>
            <a:r>
              <a:rPr lang="el-GR" altLang="el-GR" dirty="0" err="1" smtClean="0"/>
              <a:t>μετάζωα</a:t>
            </a:r>
            <a:r>
              <a:rPr lang="el-GR" altLang="el-GR" dirty="0" smtClean="0"/>
              <a:t> προέκυψαν από πρόγονο κοινό με τα μονοκύτταρα Βλεφαριδοφόρα. </a:t>
            </a:r>
          </a:p>
          <a:p>
            <a:pPr eaLnBrk="1" hangingPunct="1"/>
            <a:r>
              <a:rPr lang="el-GR" altLang="el-GR" dirty="0" smtClean="0"/>
              <a:t>Επομένως, τα πρώτα </a:t>
            </a:r>
            <a:r>
              <a:rPr lang="el-GR" altLang="el-GR" dirty="0" err="1" smtClean="0"/>
              <a:t>μετάζωα</a:t>
            </a:r>
            <a:r>
              <a:rPr lang="el-GR" altLang="el-GR" dirty="0" smtClean="0"/>
              <a:t> θα ήταν </a:t>
            </a:r>
            <a:r>
              <a:rPr lang="el-GR" altLang="el-GR" dirty="0" err="1" smtClean="0"/>
              <a:t>αμφιπλευροσυμμετρικά</a:t>
            </a:r>
            <a:r>
              <a:rPr lang="el-GR" altLang="el-GR" dirty="0" smtClean="0"/>
              <a:t> και θα έμοιαζαν με τους σύγχρονους </a:t>
            </a:r>
            <a:r>
              <a:rPr lang="el-GR" altLang="el-GR" dirty="0" err="1" smtClean="0"/>
              <a:t>Πλατυέλμινθες</a:t>
            </a:r>
            <a:r>
              <a:rPr lang="el-GR" altLang="el-GR" dirty="0" smtClean="0"/>
              <a:t>. </a:t>
            </a:r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6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0070C0"/>
                </a:solidFill>
              </a:rPr>
              <a:t>Σημείωμα </a:t>
            </a:r>
            <a:r>
              <a:rPr lang="el-GR" sz="4000" b="1" dirty="0" smtClean="0">
                <a:solidFill>
                  <a:srgbClr val="0070C0"/>
                </a:solidFill>
              </a:rPr>
              <a:t/>
            </a:r>
            <a:br>
              <a:rPr lang="el-GR" sz="4000" b="1" dirty="0" smtClean="0">
                <a:solidFill>
                  <a:srgbClr val="0070C0"/>
                </a:solidFill>
              </a:rPr>
            </a:br>
            <a:r>
              <a:rPr lang="el-GR" sz="4000" b="1" dirty="0" smtClean="0">
                <a:solidFill>
                  <a:srgbClr val="0070C0"/>
                </a:solidFill>
              </a:rPr>
              <a:t>Χρήσης </a:t>
            </a:r>
            <a:r>
              <a:rPr lang="el-GR" sz="4000" b="1" dirty="0">
                <a:solidFill>
                  <a:srgbClr val="0070C0"/>
                </a:solidFill>
              </a:rPr>
              <a:t>Έργων </a:t>
            </a:r>
            <a:r>
              <a:rPr lang="el-GR" sz="4000" b="1" dirty="0" smtClean="0">
                <a:solidFill>
                  <a:srgbClr val="0070C0"/>
                </a:solidFill>
              </a:rPr>
              <a:t>Τρίτων</a:t>
            </a:r>
            <a:r>
              <a:rPr lang="en-US" sz="4000" b="1" dirty="0" smtClean="0">
                <a:solidFill>
                  <a:srgbClr val="0070C0"/>
                </a:solidFill>
              </a:rPr>
              <a:t> (6/6)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 smtClean="0"/>
              <a:t>Εικόνες</a:t>
            </a:r>
            <a:r>
              <a:rPr lang="en-US" sz="1600" b="1" dirty="0" smtClean="0"/>
              <a:t> </a:t>
            </a:r>
            <a:endParaRPr lang="el-GR" sz="1600" b="1" dirty="0" smtClean="0"/>
          </a:p>
          <a:p>
            <a:pPr marL="0" indent="0">
              <a:buNone/>
            </a:pPr>
            <a:r>
              <a:rPr lang="el-GR" sz="1600" b="1" dirty="0"/>
              <a:t>Εικόνα 31. </a:t>
            </a:r>
            <a:r>
              <a:rPr lang="en-US" sz="1600" dirty="0"/>
              <a:t>Copyright 2010 E</a:t>
            </a:r>
            <a:r>
              <a:rPr lang="el-GR" sz="1600" dirty="0" err="1"/>
              <a:t>κδόσεις</a:t>
            </a:r>
            <a:r>
              <a:rPr lang="el-GR" sz="1600" dirty="0"/>
              <a:t> </a:t>
            </a:r>
            <a:r>
              <a:rPr lang="en-US" sz="1600" dirty="0"/>
              <a:t>Utopia E.</a:t>
            </a:r>
            <a:r>
              <a:rPr lang="el-GR" sz="1600" dirty="0"/>
              <a:t>Π.Ε. Πηγή: Ζωολογία: Ολοκληρωμένες Αρχές,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, ISBN: 978-960-99280-3-8. 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32. </a:t>
            </a:r>
            <a:r>
              <a:rPr lang="en-US" sz="1600" dirty="0" err="1"/>
              <a:t>Asbestopluma</a:t>
            </a:r>
            <a:r>
              <a:rPr lang="en-US" sz="1600" dirty="0"/>
              <a:t> hypogea. S</a:t>
            </a:r>
            <a:r>
              <a:rPr lang="el-GR" sz="1600" dirty="0"/>
              <a:t>Ι</a:t>
            </a:r>
            <a:r>
              <a:rPr lang="en-US" sz="1600" dirty="0"/>
              <a:t>ENCEPHOTOLIBRARY. </a:t>
            </a:r>
            <a:r>
              <a:rPr lang="el-GR" sz="1600" dirty="0"/>
              <a:t>Σύνδεσμος: </a:t>
            </a:r>
            <a:r>
              <a:rPr lang="en-US" sz="1600" dirty="0"/>
              <a:t>https://www.pinterest.com/pin/565905509399742647/. </a:t>
            </a:r>
            <a:r>
              <a:rPr lang="el-GR" sz="1600" dirty="0"/>
              <a:t>Πηγή: </a:t>
            </a:r>
            <a:r>
              <a:rPr lang="en-US" sz="1600" dirty="0"/>
              <a:t>https://www.pinterest.com.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33. </a:t>
            </a:r>
            <a:r>
              <a:rPr lang="el-GR" sz="1600" dirty="0"/>
              <a:t>© </a:t>
            </a:r>
            <a:r>
              <a:rPr lang="en-US" sz="1600" dirty="0"/>
              <a:t>MARSEILLE OCEANOGRAPHY CENTER . </a:t>
            </a:r>
            <a:r>
              <a:rPr lang="el-GR" sz="1600" dirty="0"/>
              <a:t>Σύνδεσμος: </a:t>
            </a:r>
            <a:r>
              <a:rPr lang="en-US" sz="1600" dirty="0"/>
              <a:t>http://www.sponges.fr/all-about-sponges-cypreos.php. </a:t>
            </a:r>
            <a:r>
              <a:rPr lang="el-GR" sz="1600" dirty="0"/>
              <a:t>Πηγή: </a:t>
            </a:r>
            <a:r>
              <a:rPr lang="en-US" sz="1600" dirty="0"/>
              <a:t>http://www.sponges.fr.</a:t>
            </a:r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el-GR" sz="1600" b="1" dirty="0"/>
              <a:t>34. </a:t>
            </a:r>
            <a:r>
              <a:rPr lang="el-GR" sz="1600" dirty="0"/>
              <a:t>Σύνδεσμος: </a:t>
            </a:r>
            <a:r>
              <a:rPr lang="en-US" sz="1600" dirty="0"/>
              <a:t>https://www.pinterest.com/pin/400327854351555383/. </a:t>
            </a:r>
            <a:r>
              <a:rPr lang="el-GR" sz="1600" dirty="0"/>
              <a:t>Πηγή: </a:t>
            </a:r>
            <a:r>
              <a:rPr lang="en-US" sz="1600" dirty="0"/>
              <a:t>https://www.pinterest.com.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l-GR" sz="1600" b="1" dirty="0" smtClean="0"/>
              <a:t>Βίντεο</a:t>
            </a:r>
          </a:p>
          <a:p>
            <a:pPr marL="0" indent="0">
              <a:buNone/>
            </a:pPr>
            <a:r>
              <a:rPr lang="el-GR" sz="1600" b="1" dirty="0" smtClean="0"/>
              <a:t>Βίντεο 1. </a:t>
            </a:r>
            <a:r>
              <a:rPr lang="pt-BR" sz="1600" dirty="0" smtClean="0"/>
              <a:t>Esponjas-circulacao </a:t>
            </a:r>
            <a:r>
              <a:rPr lang="pt-BR" sz="1600" dirty="0"/>
              <a:t>da </a:t>
            </a:r>
            <a:r>
              <a:rPr lang="pt-BR" sz="1600" dirty="0" smtClean="0"/>
              <a:t>agua.wmv</a:t>
            </a:r>
            <a:r>
              <a:rPr lang="el-GR" sz="1600" dirty="0" smtClean="0"/>
              <a:t>. Πηγή:</a:t>
            </a:r>
            <a:r>
              <a:rPr lang="en-US" sz="1600" dirty="0"/>
              <a:t>http://www.youtube.com/watch?v=FypFJ7_KwPU</a:t>
            </a:r>
          </a:p>
          <a:p>
            <a:pPr marL="0" indent="0">
              <a:buNone/>
            </a:pPr>
            <a:r>
              <a:rPr lang="el-GR" sz="1600" b="1" dirty="0" smtClean="0"/>
              <a:t>Βίντεο 2. </a:t>
            </a:r>
            <a:r>
              <a:rPr lang="it-IT" sz="1600" dirty="0" smtClean="0"/>
              <a:t>Sponge Reproduction.wmv/mov</a:t>
            </a:r>
            <a:r>
              <a:rPr lang="el-GR" sz="1600" dirty="0" smtClean="0"/>
              <a:t>. Πηγή: </a:t>
            </a:r>
            <a:r>
              <a:rPr lang="it-IT" sz="1600" dirty="0" smtClean="0"/>
              <a:t>http://www.youtube.com/watch?v=mVavqt4Sbyo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9. Σπόγγοι - Πλακόζωα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solidFill>
                  <a:srgbClr val="0070C0"/>
                </a:solidFill>
              </a:rPr>
              <a:t>Θεωρία του </a:t>
            </a:r>
            <a:r>
              <a:rPr lang="el-GR" altLang="el-GR" sz="4000" dirty="0" err="1">
                <a:solidFill>
                  <a:srgbClr val="0070C0"/>
                </a:solidFill>
              </a:rPr>
              <a:t>συγκυτιακού</a:t>
            </a:r>
            <a:r>
              <a:rPr lang="el-GR" altLang="el-GR" sz="4000" dirty="0">
                <a:solidFill>
                  <a:srgbClr val="0070C0"/>
                </a:solidFill>
              </a:rPr>
              <a:t> </a:t>
            </a:r>
            <a:r>
              <a:rPr lang="el-GR" altLang="el-GR" sz="4000" dirty="0" smtClean="0">
                <a:solidFill>
                  <a:srgbClr val="0070C0"/>
                </a:solidFill>
              </a:rPr>
              <a:t>βλεφαριδοφόρου 2/2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9218" name="Picture 1028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141" y="1825625"/>
            <a:ext cx="3729718" cy="4351338"/>
          </a:xfrm>
          <a:noFill/>
          <a:ln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7</a:t>
            </a:fld>
            <a:endParaRPr lang="en-GB" altLang="el-GR"/>
          </a:p>
        </p:txBody>
      </p:sp>
      <p:sp>
        <p:nvSpPr>
          <p:cNvPr id="9219" name="Rectangle 1030"/>
          <p:cNvSpPr>
            <a:spLocks noChangeArrowheads="1"/>
          </p:cNvSpPr>
          <p:nvPr/>
        </p:nvSpPr>
        <p:spPr bwMode="auto">
          <a:xfrm>
            <a:off x="304800" y="2286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CC66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GB" altLang="el-GR" sz="4000" b="0" dirty="0">
              <a:latin typeface="Arial" panose="020B0604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084168" y="5835691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2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solidFill>
                  <a:srgbClr val="0070C0"/>
                </a:solidFill>
              </a:rPr>
              <a:t>Αντιρρήσεις στη θεωρία του </a:t>
            </a:r>
            <a:r>
              <a:rPr lang="el-GR" altLang="el-GR" sz="4000" dirty="0" err="1" smtClean="0">
                <a:solidFill>
                  <a:srgbClr val="0070C0"/>
                </a:solidFill>
              </a:rPr>
              <a:t>συγκυτιακού</a:t>
            </a:r>
            <a:r>
              <a:rPr lang="el-GR" altLang="el-GR" sz="4000" dirty="0" smtClean="0">
                <a:solidFill>
                  <a:srgbClr val="0070C0"/>
                </a:solidFill>
              </a:rPr>
              <a:t> βλεφαριδοφόρου 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dirty="0" smtClean="0"/>
              <a:t>Αγνοεί την εμβρυϊκή ανάπτυξη των </a:t>
            </a:r>
            <a:r>
              <a:rPr lang="el-GR" altLang="el-GR" dirty="0" err="1" smtClean="0"/>
              <a:t>Πλατυελμίνθων</a:t>
            </a:r>
            <a:r>
              <a:rPr lang="el-GR" altLang="el-GR" dirty="0" smtClean="0"/>
              <a:t> κατά την οποία δεν εμφανίζεται </a:t>
            </a:r>
            <a:r>
              <a:rPr lang="el-GR" altLang="el-GR" dirty="0" err="1" smtClean="0"/>
              <a:t>κυτταροποίηση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dirty="0" smtClean="0"/>
              <a:t>Δεν εξηγεί την ύπαρξη μαστιγοφόρων σπερματοζωαρίων στα </a:t>
            </a:r>
            <a:r>
              <a:rPr lang="el-GR" altLang="el-GR" dirty="0" err="1" smtClean="0"/>
              <a:t>μετάζωα</a:t>
            </a:r>
            <a:r>
              <a:rPr lang="el-GR" altLang="el-GR" dirty="0" smtClean="0"/>
              <a:t>.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dirty="0" smtClean="0"/>
              <a:t>Υπονοεί ότι η ακτινωτή συμμετρία των </a:t>
            </a:r>
            <a:r>
              <a:rPr lang="el-GR" altLang="el-GR" dirty="0" err="1" smtClean="0"/>
              <a:t>Κνιδοζώων</a:t>
            </a:r>
            <a:r>
              <a:rPr lang="el-GR" altLang="el-GR" dirty="0" smtClean="0"/>
              <a:t> προέκυψε από αρχική αμφίπλευρη συμμετρία, πράγμα για το οποίο δεν υπάρχουν ενδείξεις</a:t>
            </a:r>
            <a:r>
              <a:rPr lang="en-GB" altLang="el-GR" dirty="0" smtClean="0"/>
              <a:t>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8</a:t>
            </a:fld>
            <a:endParaRPr lang="en-GB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Χοανομαστιγωτά</a:t>
            </a:r>
            <a:endParaRPr lang="en-GB" altLang="el-GR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9. Σπόγγοι - Πλακόζωα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E49A6-3628-42C4-9256-7A029C426C32}" type="slidenum">
              <a:rPr lang="en-GB" altLang="el-GR" smtClean="0"/>
              <a:pPr/>
              <a:t>9</a:t>
            </a:fld>
            <a:endParaRPr lang="en-GB" altLang="el-GR"/>
          </a:p>
        </p:txBody>
      </p:sp>
      <p:pic>
        <p:nvPicPr>
          <p:cNvPr id="8" name="Θέση εικόνας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-27405" r="-496" b="-27405"/>
          <a:stretch/>
        </p:blipFill>
        <p:spPr>
          <a:xfrm>
            <a:off x="466695" y="1199740"/>
            <a:ext cx="4072043" cy="4458519"/>
          </a:xfrm>
        </p:spPr>
      </p:pic>
      <p:sp>
        <p:nvSpPr>
          <p:cNvPr id="6" name="Θέση περιεχομένου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dirty="0"/>
              <a:t>Μονήρη ή αποικιακά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dirty="0"/>
              <a:t>Μαστίγιο περιβαλλόμενο από περιλαίμιο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l-GR" altLang="el-GR" dirty="0"/>
              <a:t>Συνήθως στερεωμένα σε σκληρές επιφάνειες, μερικά κολυμπούν</a:t>
            </a:r>
          </a:p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19600" y="1828800"/>
            <a:ext cx="4724400" cy="43799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l-GR" dirty="0" smtClean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156387" y="4509120"/>
            <a:ext cx="263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  <a:latin typeface="+mn-lt"/>
              </a:rPr>
              <a:t>3</a:t>
            </a:r>
            <a:endParaRPr lang="el-GR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" id="{BB0ACB66-0541-4332-98D6-877FBAC55C5D}" vid="{F49EE7C6-F92E-4C6C-99F5-A3E282C3037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</Template>
  <TotalTime>4358</TotalTime>
  <Words>3257</Words>
  <Application>Microsoft Office PowerPoint</Application>
  <PresentationFormat>Προβολή στην οθόνη (4:3)</PresentationFormat>
  <Paragraphs>467</Paragraphs>
  <Slides>60</Slides>
  <Notes>42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9" baseType="lpstr">
      <vt:lpstr>ＭＳ Ｐゴシック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General</vt:lpstr>
      <vt:lpstr>Ζωολογία Ι</vt:lpstr>
      <vt:lpstr>Η  εμφάνιση  των πολυκύτταρων ζώων</vt:lpstr>
      <vt:lpstr>Σχέση επιφάνειας προς όγκο</vt:lpstr>
      <vt:lpstr>Η  εμφάνιση  των πολυκύτταρων ζώων</vt:lpstr>
      <vt:lpstr>Η Προέλευση των Μεταζώων</vt:lpstr>
      <vt:lpstr>Θεωρία του συγκυτιακού βλεφαριδοφόρου 1/2</vt:lpstr>
      <vt:lpstr>Θεωρία του συγκυτιακού βλεφαριδοφόρου 2/2 </vt:lpstr>
      <vt:lpstr>Αντιρρήσεις στη θεωρία του συγκυτιακού βλεφαριδοφόρου </vt:lpstr>
      <vt:lpstr>Χοανομαστιγωτά</vt:lpstr>
      <vt:lpstr>Θεωρία του αποικιακού μαστιγοφόρου προγόνου 1/2 </vt:lpstr>
      <vt:lpstr>Θεωρία του αποικιακού μαστιγοφόρου προγόνου 2/2 </vt:lpstr>
      <vt:lpstr>Θεωρία πολυφυλετικής  προέλευσης </vt:lpstr>
      <vt:lpstr>Η Προέλευση των Μεταζώων</vt:lpstr>
      <vt:lpstr>Φύλο ΠΟΡΟΦΟΡΑ   ή   ΣΠΟΓΓΟΙ</vt:lpstr>
      <vt:lpstr> Φύλο Ποροφόρα: Σπόγγοι 1/6</vt:lpstr>
      <vt:lpstr>Φύλο Ποροφόρα: Σπόγγοι 2/6</vt:lpstr>
      <vt:lpstr>Φύλο Ποροφόρα: Σπόγγοι 3/6</vt:lpstr>
      <vt:lpstr>Φύλο Ποροφόρα: Σπόγγοι 4/6</vt:lpstr>
      <vt:lpstr>Φύλο Ποροφόρα: Σπόγγοι 5/6</vt:lpstr>
      <vt:lpstr>Φύλο Ποροφόρα: Σπόγγοι 6/6</vt:lpstr>
      <vt:lpstr>Ανατομία απλούστερης  μορφής  Σπόγγων</vt:lpstr>
      <vt:lpstr>Τύποι συστήματος αγωγών  1/2</vt:lpstr>
      <vt:lpstr>Τύποι συστήματος αγωγών  2/2</vt:lpstr>
      <vt:lpstr>Εξέλιξη της μορφής  των Σπόγγων</vt:lpstr>
      <vt:lpstr>Τομή σε  μικρό τμήμα Σπόγγου</vt:lpstr>
      <vt:lpstr>Μικρολάχνες προεκβολές της κυτταρικής μεμβράνης</vt:lpstr>
      <vt:lpstr>Τα κύτταρα των Σπόγγων</vt:lpstr>
      <vt:lpstr>Οι λειτουργίες των Σπόγγων</vt:lpstr>
      <vt:lpstr>Κυκλοφορία του νερού μέσα στους σπόγγους</vt:lpstr>
      <vt:lpstr>Οι λειτουργίες των Σπόγγων  2/2</vt:lpstr>
      <vt:lpstr>Οι λειτουργίες των Σπόγγων  1/2</vt:lpstr>
      <vt:lpstr>Αναπαραγωγή 1/4</vt:lpstr>
      <vt:lpstr>Αναπαραγωγή 2/4</vt:lpstr>
      <vt:lpstr>Αναπαραγωγή 3/4</vt:lpstr>
      <vt:lpstr>Αναπαραγωγή 4/4</vt:lpstr>
      <vt:lpstr>Ανάλογα με το είδος του σκελετού  οι Σπόγγοι διακρίνονται στις Ομοταξίες:</vt:lpstr>
      <vt:lpstr>Οι ομοταξίες των Σπόγγων</vt:lpstr>
      <vt:lpstr>Κλαδόγραμμα σχέσεων  ομοταξιών Σπόγγων</vt:lpstr>
      <vt:lpstr>Σαρκοφάγοι Σπόγγοι</vt:lpstr>
      <vt:lpstr>Χαρακτηριστικά  των Ποροφόρων 1/5</vt:lpstr>
      <vt:lpstr>Χαρακτηριστικά  των Ποροφόρων 2/5</vt:lpstr>
      <vt:lpstr>Χαρακτηριστικά  των Ποροφόρων 3/5</vt:lpstr>
      <vt:lpstr>Χαρακτηριστικά  των Ποροφόρων 4/5</vt:lpstr>
      <vt:lpstr>Χαρακτηριστικά  των Ποροφόρων 5/5</vt:lpstr>
      <vt:lpstr>ΦΥΛΟ: ΠΛΑΚΟΖΩΑ</vt:lpstr>
      <vt:lpstr>Φύλο Πλακόζωα 1/2</vt:lpstr>
      <vt:lpstr>Φύλο Πλακόζωα 2/2</vt:lpstr>
      <vt:lpstr>Τέλος Ενότητας</vt:lpstr>
      <vt:lpstr>Χρηματοδότηση</vt:lpstr>
      <vt:lpstr>Σημειώματα</vt:lpstr>
      <vt:lpstr>Σημείωμα 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(1/6)</vt:lpstr>
      <vt:lpstr>Σημείωμα  Χρήσης Έργων Τρίτων (2/6)</vt:lpstr>
      <vt:lpstr>Σημείωμα  Χρήσης Έργων Τρίτων (3/6)</vt:lpstr>
      <vt:lpstr>Σημείωμα  Χρήσης Έργων Τρίτων (4/6)</vt:lpstr>
      <vt:lpstr>Σημείωμα  Χρήσης Έργων Τρίτων (5/6)</vt:lpstr>
      <vt:lpstr>Σημείωμα  Χρήσης Έργων Τρίτων (6/6)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ΣΠΟΓΓΟΙ</dc:title>
  <dc:creator>_||_</dc:creator>
  <cp:lastModifiedBy>Guest</cp:lastModifiedBy>
  <cp:revision>172</cp:revision>
  <dcterms:created xsi:type="dcterms:W3CDTF">2000-10-11T16:55:16Z</dcterms:created>
  <dcterms:modified xsi:type="dcterms:W3CDTF">2015-05-08T06:43:48Z</dcterms:modified>
</cp:coreProperties>
</file>