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2"/>
  </p:notesMasterIdLst>
  <p:sldIdLst>
    <p:sldId id="417" r:id="rId2"/>
    <p:sldId id="555" r:id="rId3"/>
    <p:sldId id="419" r:id="rId4"/>
    <p:sldId id="512" r:id="rId5"/>
    <p:sldId id="513" r:id="rId6"/>
    <p:sldId id="514" r:id="rId7"/>
    <p:sldId id="515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516" r:id="rId20"/>
    <p:sldId id="436" r:id="rId21"/>
    <p:sldId id="437" r:id="rId22"/>
    <p:sldId id="438" r:id="rId23"/>
    <p:sldId id="517" r:id="rId24"/>
    <p:sldId id="518" r:id="rId25"/>
    <p:sldId id="441" r:id="rId26"/>
    <p:sldId id="442" r:id="rId27"/>
    <p:sldId id="443" r:id="rId28"/>
    <p:sldId id="444" r:id="rId29"/>
    <p:sldId id="445" r:id="rId30"/>
    <p:sldId id="446" r:id="rId31"/>
    <p:sldId id="447" r:id="rId32"/>
    <p:sldId id="448" r:id="rId33"/>
    <p:sldId id="519" r:id="rId34"/>
    <p:sldId id="449" r:id="rId35"/>
    <p:sldId id="520" r:id="rId36"/>
    <p:sldId id="521" r:id="rId37"/>
    <p:sldId id="522" r:id="rId38"/>
    <p:sldId id="453" r:id="rId39"/>
    <p:sldId id="454" r:id="rId40"/>
    <p:sldId id="523" r:id="rId41"/>
    <p:sldId id="456" r:id="rId42"/>
    <p:sldId id="457" r:id="rId43"/>
    <p:sldId id="525" r:id="rId44"/>
    <p:sldId id="526" r:id="rId45"/>
    <p:sldId id="527" r:id="rId46"/>
    <p:sldId id="461" r:id="rId47"/>
    <p:sldId id="462" r:id="rId48"/>
    <p:sldId id="463" r:id="rId49"/>
    <p:sldId id="528" r:id="rId50"/>
    <p:sldId id="530" r:id="rId51"/>
    <p:sldId id="529" r:id="rId52"/>
    <p:sldId id="531" r:id="rId53"/>
    <p:sldId id="532" r:id="rId54"/>
    <p:sldId id="533" r:id="rId55"/>
    <p:sldId id="534" r:id="rId56"/>
    <p:sldId id="535" r:id="rId57"/>
    <p:sldId id="473" r:id="rId58"/>
    <p:sldId id="472" r:id="rId59"/>
    <p:sldId id="474" r:id="rId60"/>
    <p:sldId id="536" r:id="rId61"/>
    <p:sldId id="475" r:id="rId62"/>
    <p:sldId id="537" r:id="rId63"/>
    <p:sldId id="538" r:id="rId64"/>
    <p:sldId id="539" r:id="rId65"/>
    <p:sldId id="540" r:id="rId66"/>
    <p:sldId id="479" r:id="rId67"/>
    <p:sldId id="480" r:id="rId68"/>
    <p:sldId id="481" r:id="rId69"/>
    <p:sldId id="541" r:id="rId70"/>
    <p:sldId id="542" r:id="rId71"/>
    <p:sldId id="484" r:id="rId72"/>
    <p:sldId id="543" r:id="rId73"/>
    <p:sldId id="544" r:id="rId74"/>
    <p:sldId id="545" r:id="rId75"/>
    <p:sldId id="546" r:id="rId76"/>
    <p:sldId id="547" r:id="rId77"/>
    <p:sldId id="490" r:id="rId78"/>
    <p:sldId id="491" r:id="rId79"/>
    <p:sldId id="492" r:id="rId80"/>
    <p:sldId id="493" r:id="rId81"/>
    <p:sldId id="548" r:id="rId82"/>
    <p:sldId id="549" r:id="rId83"/>
    <p:sldId id="550" r:id="rId84"/>
    <p:sldId id="551" r:id="rId85"/>
    <p:sldId id="552" r:id="rId86"/>
    <p:sldId id="553" r:id="rId87"/>
    <p:sldId id="500" r:id="rId88"/>
    <p:sldId id="554" r:id="rId89"/>
    <p:sldId id="501" r:id="rId90"/>
    <p:sldId id="502" r:id="rId91"/>
    <p:sldId id="503" r:id="rId92"/>
    <p:sldId id="504" r:id="rId93"/>
    <p:sldId id="505" r:id="rId94"/>
    <p:sldId id="506" r:id="rId95"/>
    <p:sldId id="507" r:id="rId96"/>
    <p:sldId id="508" r:id="rId97"/>
    <p:sldId id="509" r:id="rId98"/>
    <p:sldId id="510" r:id="rId99"/>
    <p:sldId id="410" r:id="rId100"/>
    <p:sldId id="411" r:id="rId101"/>
    <p:sldId id="412" r:id="rId102"/>
    <p:sldId id="556" r:id="rId103"/>
    <p:sldId id="557" r:id="rId104"/>
    <p:sldId id="414" r:id="rId105"/>
    <p:sldId id="415" r:id="rId106"/>
    <p:sldId id="416" r:id="rId107"/>
    <p:sldId id="558" r:id="rId108"/>
    <p:sldId id="559" r:id="rId109"/>
    <p:sldId id="560" r:id="rId110"/>
    <p:sldId id="561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CC"/>
    <a:srgbClr val="006699"/>
    <a:srgbClr val="F2F1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673" autoAdjust="0"/>
    <p:restoredTop sz="94434" autoAdjust="0"/>
  </p:normalViewPr>
  <p:slideViewPr>
    <p:cSldViewPr snapToGrid="0">
      <p:cViewPr varScale="1">
        <p:scale>
          <a:sx n="96" d="100"/>
          <a:sy n="96" d="100"/>
        </p:scale>
        <p:origin x="-108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2" Type="http://schemas.openxmlformats.org/officeDocument/2006/relationships/slide" Target="slides/slide10.xml"/><Relationship Id="rId1" Type="http://schemas.openxmlformats.org/officeDocument/2006/relationships/slide" Target="slides/slide9.xml"/><Relationship Id="rId6" Type="http://schemas.openxmlformats.org/officeDocument/2006/relationships/slide" Target="slides/slide96.xml"/><Relationship Id="rId5" Type="http://schemas.openxmlformats.org/officeDocument/2006/relationships/slide" Target="slides/slide95.xml"/><Relationship Id="rId4" Type="http://schemas.openxmlformats.org/officeDocument/2006/relationships/slide" Target="slides/slide9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19-Oct-16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723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6952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5381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609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0813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1573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785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.</a:t>
            </a:r>
            <a:endParaRPr lang="en-US" dirty="0" smtClean="0"/>
          </a:p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0393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5838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360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674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8707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2837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7852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630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055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59608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1300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8124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99644A-94A8-4DE9-BA0B-08FF471E359C}" type="slidenum">
              <a:rPr lang="el-GR" altLang="el-GR" sz="1200"/>
              <a:pPr/>
              <a:t>41</a:t>
            </a:fld>
            <a:endParaRPr lang="el-GR" altLang="el-GR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l-GR" dirty="0" smtClean="0"/>
          </a:p>
        </p:txBody>
      </p:sp>
    </p:spTree>
    <p:extLst>
      <p:ext uri="{BB962C8B-B14F-4D97-AF65-F5344CB8AC3E}">
        <p14:creationId xmlns:p14="http://schemas.microsoft.com/office/powerpoint/2010/main" xmlns="" val="524576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7615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871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2049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6133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0955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5423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0092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1705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25704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0784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59711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89398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360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9959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707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2946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59373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1397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97731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40845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48783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69965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62970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39302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3146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022421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55764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730069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132558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4827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707582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43236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68879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157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8AB4105-F7CE-44F2-9A9D-517D33A95F11}" type="slidenum">
              <a:rPr lang="el-GR" altLang="el-GR" sz="1200"/>
              <a:pPr/>
              <a:t>14</a:t>
            </a:fld>
            <a:endParaRPr lang="el-GR" altLang="el-GR" sz="12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0"/>
              </a:spcBef>
            </a:pPr>
            <a:endParaRPr lang="el-GR" alt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982232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477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AA80E3-AB53-4FE8-B3AF-F6FB9D80156A}" type="slidenum">
              <a:rPr lang="el-GR" altLang="el-GR" sz="1200"/>
              <a:pPr/>
              <a:t>18</a:t>
            </a:fld>
            <a:endParaRPr lang="el-GR" altLang="el-GR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0"/>
              </a:spcBef>
            </a:pPr>
            <a:endParaRPr lang="el-GR" alt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xmlns="" val="366353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6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Τίτλος και Διάγραμμα ή Οργανόγραμ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SmartArt"/>
          <p:cNvSpPr>
            <a:spLocks noGrp="1"/>
          </p:cNvSpPr>
          <p:nvPr>
            <p:ph type="dgm" idx="1"/>
          </p:nvPr>
        </p:nvSpPr>
        <p:spPr>
          <a:xfrm>
            <a:off x="685800" y="2147888"/>
            <a:ext cx="77724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5η. Χαρακτηριστικά Πληθυσμών</a:t>
            </a:r>
            <a:endParaRPr lang="el-G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084C1-8FBF-4818-AD80-D542893E057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94635859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Τίτλος, Κείμενο και Γράφημ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γραφήματος"/>
          <p:cNvSpPr>
            <a:spLocks noGrp="1"/>
          </p:cNvSpPr>
          <p:nvPr>
            <p:ph type="chart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5η. Χαρακτηριστικά Πληθυσμών</a:t>
            </a:r>
            <a:endParaRPr lang="el-GR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CF31-5684-479B-A7B0-B91390C3436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02573600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Τίτλος, Γράφημ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γραφήματος"/>
          <p:cNvSpPr>
            <a:spLocks noGrp="1"/>
          </p:cNvSpPr>
          <p:nvPr>
            <p:ph type="chart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5η. Χαρακτηριστικά Πληθυσμών</a:t>
            </a:r>
            <a:endParaRPr lang="el-GR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B019F-AD8E-4AA8-85EC-9A67F434793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72471814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Τίτλος, Clip Art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ClipArt"/>
          <p:cNvSpPr>
            <a:spLocks noGrp="1"/>
          </p:cNvSpPr>
          <p:nvPr>
            <p:ph type="clipArt" sz="half" idx="1"/>
          </p:nvPr>
        </p:nvSpPr>
        <p:spPr>
          <a:xfrm>
            <a:off x="685800" y="2147888"/>
            <a:ext cx="38100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648200" y="2147888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5η. Χαρακτηριστικά Πληθυσμών</a:t>
            </a:r>
            <a:endParaRPr lang="el-GR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4341C-47F8-4C74-BF6C-5154579FDA7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9618307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6063" y="930275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685800" y="2147888"/>
            <a:ext cx="7772400" cy="4114800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/>
              <a:t>Ενότητα 5η. Χαρακτηριστικά Πληθυσμών</a:t>
            </a:r>
            <a:endParaRPr lang="el-G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CA9DB-5C15-4059-9C0F-57BBD09F5C2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31160146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0713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8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1133889" y="6261916"/>
            <a:ext cx="7381461" cy="0"/>
          </a:xfrm>
          <a:prstGeom prst="line">
            <a:avLst/>
          </a:prstGeom>
          <a:ln w="38100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  <p:sldLayoutId id="2147483689" r:id="rId22"/>
    <p:sldLayoutId id="2147483691" r:id="rId23"/>
    <p:sldLayoutId id="2147483692" r:id="rId24"/>
    <p:sldLayoutId id="2147483693" r:id="rId25"/>
    <p:sldLayoutId id="2147483694" r:id="rId2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6CC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Microsoft_Office_Excel_Chart3.xls"/><Relationship Id="rId5" Type="http://schemas.openxmlformats.org/officeDocument/2006/relationships/image" Target="../media/image51.wmf"/><Relationship Id="rId4" Type="http://schemas.openxmlformats.org/officeDocument/2006/relationships/oleObject" Target="../embeddings/Microsoft_Office_Excel_Chart2.xls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Ιχθυολογία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rgbClr val="0066CC"/>
                </a:solidFill>
              </a:rPr>
              <a:t>Ενότητα </a:t>
            </a:r>
            <a:r>
              <a:rPr lang="el-GR" dirty="0" smtClean="0">
                <a:solidFill>
                  <a:srgbClr val="0066CC"/>
                </a:solidFill>
              </a:rPr>
              <a:t>5</a:t>
            </a:r>
            <a:r>
              <a:rPr lang="el-GR" baseline="30000" dirty="0" smtClean="0">
                <a:solidFill>
                  <a:srgbClr val="0066CC"/>
                </a:solidFill>
              </a:rPr>
              <a:t>η</a:t>
            </a:r>
            <a:r>
              <a:rPr lang="en-US" dirty="0" smtClean="0">
                <a:solidFill>
                  <a:srgbClr val="0066CC"/>
                </a:solidFill>
              </a:rPr>
              <a:t>.</a:t>
            </a:r>
            <a:r>
              <a:rPr lang="el-GR" dirty="0" smtClean="0">
                <a:solidFill>
                  <a:srgbClr val="0066CC"/>
                </a:solidFill>
              </a:rPr>
              <a:t> Χαρακτηριστικά Πληθυσμών</a:t>
            </a:r>
          </a:p>
          <a:p>
            <a:endParaRPr lang="el-GR" dirty="0"/>
          </a:p>
          <a:p>
            <a:r>
              <a:rPr lang="el-GR" dirty="0"/>
              <a:t>Περσεφόνη Μεγαλοφώνου, </a:t>
            </a:r>
            <a:r>
              <a:rPr lang="el-GR" dirty="0" smtClean="0"/>
              <a:t>Αναπλ. </a:t>
            </a:r>
            <a:r>
              <a:rPr lang="el-GR" dirty="0"/>
              <a:t>Καθηγήτρια</a:t>
            </a:r>
          </a:p>
          <a:p>
            <a:r>
              <a:rPr lang="el-GR" dirty="0"/>
              <a:t>Σχολή Θετικών Επιστημών</a:t>
            </a:r>
          </a:p>
          <a:p>
            <a:r>
              <a:rPr lang="el-GR" dirty="0"/>
              <a:t>Τμήμα Βιολογίας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27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Ηλικιακή δομή</a:t>
            </a:r>
            <a:endParaRPr lang="en-GB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421" y="1784807"/>
            <a:ext cx="3406322" cy="4351338"/>
          </a:xfrm>
        </p:spPr>
        <p:txBody>
          <a:bodyPr>
            <a:normAutofit/>
          </a:bodyPr>
          <a:lstStyle/>
          <a:p>
            <a:r>
              <a:rPr lang="el-GR" sz="2000" dirty="0"/>
              <a:t>Οι πληθυσμοί των ψαριών που περιλαμβάνουν πολλαπλές </a:t>
            </a:r>
            <a:r>
              <a:rPr lang="el-GR" sz="2000" dirty="0" smtClean="0"/>
              <a:t>κοόρτες.</a:t>
            </a:r>
            <a:endParaRPr lang="el-GR" sz="2000" dirty="0"/>
          </a:p>
          <a:p>
            <a:r>
              <a:rPr lang="el-GR" sz="2000" dirty="0" smtClean="0"/>
              <a:t>Παρουσιάζουν </a:t>
            </a:r>
            <a:r>
              <a:rPr lang="el-GR" sz="2000" dirty="0"/>
              <a:t>ηλικιακή </a:t>
            </a:r>
            <a:r>
              <a:rPr lang="el-GR" sz="2000" dirty="0" smtClean="0"/>
              <a:t>δομή.</a:t>
            </a:r>
            <a:endParaRPr lang="el-GR" sz="2000" dirty="0"/>
          </a:p>
          <a:p>
            <a:pPr marL="457200" indent="0">
              <a:buNone/>
            </a:pPr>
            <a:r>
              <a:rPr lang="el-GR" sz="2000" dirty="0"/>
              <a:t> </a:t>
            </a:r>
            <a:r>
              <a:rPr lang="el-GR" sz="2000" b="1" dirty="0"/>
              <a:t>π.χ. ξιφίας</a:t>
            </a:r>
          </a:p>
          <a:p>
            <a:pPr marL="457200" indent="0">
              <a:buNone/>
            </a:pPr>
            <a:r>
              <a:rPr lang="el-GR" sz="2000" b="1" dirty="0"/>
              <a:t> π.χ. γαλανός καρχαρίας</a:t>
            </a:r>
          </a:p>
          <a:p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2743" y="2133600"/>
            <a:ext cx="4772831" cy="2440244"/>
          </a:xfrm>
        </p:spPr>
      </p:pic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3974646" y="4719892"/>
            <a:ext cx="4368800" cy="5937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l-GR" altLang="el-GR" sz="1600" dirty="0">
                <a:latin typeface="+mn-lt"/>
              </a:rPr>
              <a:t>Εκατοστιαία συχνότητα σε κάθε ηλικιακή τάξη του πληθυσμού του γαλανού καρχαρία στη </a:t>
            </a:r>
            <a:r>
              <a:rPr lang="el-GR" altLang="el-GR" sz="1600" dirty="0" smtClean="0">
                <a:latin typeface="+mn-lt"/>
              </a:rPr>
              <a:t>Μεσόγειο.</a:t>
            </a:r>
            <a:endParaRPr lang="en-GB" altLang="el-GR" sz="1600" dirty="0">
              <a:latin typeface="+mn-lt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5η. Χαρακτηριστικά Πληθυσμών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102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Περσεφόνη Μεγαλοφώνου, Επίκουρη Καθηγήτρια. «Ιχθυολογία.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</a:t>
            </a:r>
            <a:r>
              <a:rPr lang="en-US" altLang="en-US" sz="2000" dirty="0" smtClean="0"/>
              <a:t> 5</a:t>
            </a:r>
            <a:r>
              <a:rPr lang="el-GR" altLang="en-US" sz="2000" dirty="0" smtClean="0"/>
              <a:t>η. Χαρακτηριστικά Πληθυσμών».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</a:t>
            </a:r>
            <a:r>
              <a:rPr lang="en-US" altLang="en-US" sz="2000" dirty="0"/>
              <a:t>http://opencourses.uoa.gr/courses/BIOL101/</a:t>
            </a:r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5η. Χαρακτηριστικά Πληθυσμών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103</a:t>
            </a:fld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Χρήσης </a:t>
            </a:r>
            <a:r>
              <a:rPr lang="el-GR" b="1" dirty="0"/>
              <a:t>Έργων </a:t>
            </a:r>
            <a:r>
              <a:rPr lang="el-GR" b="1" dirty="0" smtClean="0"/>
              <a:t>Τρίτων</a:t>
            </a:r>
            <a:r>
              <a:rPr lang="en-US" b="1" dirty="0" smtClean="0"/>
              <a:t> (1/5)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 err="1"/>
              <a:t>Deposito</a:t>
            </a:r>
            <a:r>
              <a:rPr lang="en-US" sz="1600" dirty="0"/>
              <a:t> de </a:t>
            </a:r>
            <a:r>
              <a:rPr lang="en-US" sz="1600" dirty="0" err="1"/>
              <a:t>documentos</a:t>
            </a:r>
            <a:r>
              <a:rPr lang="en-US" sz="1600" dirty="0"/>
              <a:t> de la FAO. </a:t>
            </a:r>
            <a:r>
              <a:rPr lang="en-US" sz="1600" dirty="0" err="1"/>
              <a:t>Título</a:t>
            </a:r>
            <a:r>
              <a:rPr lang="en-US" sz="1600" dirty="0"/>
              <a:t>:  </a:t>
            </a:r>
            <a:r>
              <a:rPr lang="en-US" sz="1600" dirty="0" err="1"/>
              <a:t>Puntos</a:t>
            </a:r>
            <a:r>
              <a:rPr lang="en-US" sz="1600" dirty="0"/>
              <a:t> de </a:t>
            </a:r>
            <a:r>
              <a:rPr lang="en-US" sz="1600" dirty="0" err="1"/>
              <a:t>referencia</a:t>
            </a:r>
            <a:r>
              <a:rPr lang="en-US" sz="1600" dirty="0"/>
              <a:t> para la </a:t>
            </a:r>
            <a:r>
              <a:rPr lang="en-US" sz="1600" dirty="0" err="1"/>
              <a:t>ordenación</a:t>
            </a:r>
            <a:r>
              <a:rPr lang="en-US" sz="1600" dirty="0"/>
              <a:t> </a:t>
            </a:r>
            <a:r>
              <a:rPr lang="en-US" sz="1600" dirty="0" err="1"/>
              <a:t>pesquera</a:t>
            </a:r>
            <a:r>
              <a:rPr lang="en-US" sz="1600" dirty="0"/>
              <a:t>. </a:t>
            </a:r>
            <a:r>
              <a:rPr lang="en-US" sz="1600" dirty="0" err="1"/>
              <a:t>Producido</a:t>
            </a:r>
            <a:r>
              <a:rPr lang="en-US" sz="1600" dirty="0"/>
              <a:t> </a:t>
            </a:r>
            <a:r>
              <a:rPr lang="en-US" sz="1600" dirty="0" err="1"/>
              <a:t>por</a:t>
            </a:r>
            <a:r>
              <a:rPr lang="en-US" sz="1600" dirty="0"/>
              <a:t>:  </a:t>
            </a:r>
            <a:r>
              <a:rPr lang="en-US" sz="1600" dirty="0" err="1"/>
              <a:t>Departamento</a:t>
            </a:r>
            <a:r>
              <a:rPr lang="en-US" sz="1600" dirty="0"/>
              <a:t> de </a:t>
            </a:r>
            <a:r>
              <a:rPr lang="en-US" sz="1600" dirty="0" err="1" smtClean="0"/>
              <a:t>Pesca</a:t>
            </a:r>
            <a:r>
              <a:rPr lang="en-US" sz="1600" dirty="0" smtClean="0"/>
              <a:t>. </a:t>
            </a:r>
            <a:r>
              <a:rPr lang="el-GR" sz="1600" dirty="0" smtClean="0"/>
              <a:t>Σύνδεσμος</a:t>
            </a:r>
            <a:r>
              <a:rPr lang="el-GR" sz="1600" dirty="0"/>
              <a:t>: </a:t>
            </a:r>
            <a:r>
              <a:rPr lang="en-US" sz="1600" dirty="0"/>
              <a:t>http://www.fao.org/docrep/v8400s/v8400s04.htm. </a:t>
            </a:r>
            <a:r>
              <a:rPr lang="el-GR" sz="1600" dirty="0"/>
              <a:t>Πηγή:</a:t>
            </a:r>
            <a:r>
              <a:rPr lang="en-US" sz="1600" dirty="0"/>
              <a:t>http://www.fao.org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2.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3. </a:t>
            </a:r>
            <a:r>
              <a:rPr lang="en-US" sz="1600" dirty="0"/>
              <a:t>Copyright (C) 2003 K-ENGINEERING CO.,LTD.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http://www.k-engineering.co.jp/ETC/FLOY.htm. </a:t>
            </a:r>
            <a:r>
              <a:rPr lang="el-GR" sz="1600" dirty="0"/>
              <a:t>Πηγή:</a:t>
            </a:r>
            <a:r>
              <a:rPr lang="en-US" sz="1600" dirty="0"/>
              <a:t>http://www.k-engineering.co.jp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Εικόνες 4- 8.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9. </a:t>
            </a:r>
            <a:r>
              <a:rPr lang="el-GR" sz="1600" dirty="0"/>
              <a:t>Σύνδεσμος:</a:t>
            </a:r>
            <a:r>
              <a:rPr lang="en-US" sz="1600" dirty="0"/>
              <a:t>http://www.photolib.noaa.gov/brs/fsind59.htm </a:t>
            </a:r>
            <a:r>
              <a:rPr lang="el-GR" sz="1600" dirty="0"/>
              <a:t>Πηγή: </a:t>
            </a:r>
            <a:r>
              <a:rPr lang="en-US" sz="1600" dirty="0"/>
              <a:t>Publication of the U.S. Department of Commerce, National Oceanic &amp; Atmospheric </a:t>
            </a:r>
            <a:r>
              <a:rPr lang="en-US" sz="1600" dirty="0" err="1"/>
              <a:t>Adminstration</a:t>
            </a:r>
            <a:r>
              <a:rPr lang="en-US" sz="1600" dirty="0"/>
              <a:t> (NOAA), NOAA Central Library. http://www.photolib.noaa.gov/index.html.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Εικόνες  </a:t>
            </a:r>
            <a:r>
              <a:rPr lang="el-GR" sz="1600" b="1" dirty="0"/>
              <a:t>10 - 14</a:t>
            </a:r>
            <a:r>
              <a:rPr lang="el-GR" sz="1600" dirty="0"/>
              <a:t>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 smtClean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(2/5)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15. </a:t>
            </a:r>
            <a:r>
              <a:rPr lang="en-US" sz="1600" dirty="0"/>
              <a:t>One of three pairs of fish otoliths. From: http://perso.club-internet.fr/jflhomme/otolithes/desc_otolithe.html. </a:t>
            </a:r>
            <a:r>
              <a:rPr lang="el-GR" sz="1600" dirty="0"/>
              <a:t>Σύνδεσμος: </a:t>
            </a:r>
            <a:r>
              <a:rPr lang="en-US" sz="1600" dirty="0"/>
              <a:t>http://misclab.umeoce.maine.edu/boss/classes/SMS_491_2003/Week_10.htm. </a:t>
            </a:r>
            <a:r>
              <a:rPr lang="el-GR" sz="1600" dirty="0"/>
              <a:t>Πηγή:</a:t>
            </a:r>
            <a:r>
              <a:rPr lang="en-US" sz="1600" dirty="0"/>
              <a:t>http://misclab.umeoce.maine.edu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16. </a:t>
            </a:r>
            <a:r>
              <a:rPr lang="en-US" sz="1600" dirty="0"/>
              <a:t>Fig 1. Fish otoliths. By Alice Evans.  </a:t>
            </a:r>
            <a:r>
              <a:rPr lang="el-GR" sz="1600" dirty="0"/>
              <a:t>Σύνδεσμος: </a:t>
            </a:r>
            <a:r>
              <a:rPr lang="en-US" sz="1600" dirty="0"/>
              <a:t>http://workjournal.archipelago.gr/tag/archipelagos/. </a:t>
            </a:r>
            <a:r>
              <a:rPr lang="el-GR" sz="1600" dirty="0"/>
              <a:t>Πηγή: </a:t>
            </a:r>
            <a:r>
              <a:rPr lang="en-US" sz="1600" dirty="0"/>
              <a:t>http://workjournal.archipelago.gr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17. </a:t>
            </a:r>
            <a:r>
              <a:rPr lang="el-GR" sz="1600" dirty="0"/>
              <a:t>© 2005-2012 </a:t>
            </a:r>
            <a:r>
              <a:rPr lang="en-US" sz="1600" dirty="0" err="1"/>
              <a:t>Esox</a:t>
            </a:r>
            <a:r>
              <a:rPr lang="en-US" sz="1600" dirty="0"/>
              <a:t> 2000 Pike Angling and Conservation. </a:t>
            </a:r>
            <a:r>
              <a:rPr lang="el-GR" sz="1600" dirty="0"/>
              <a:t>Σύνδεσμος: </a:t>
            </a:r>
            <a:r>
              <a:rPr lang="en-US" sz="1600" dirty="0"/>
              <a:t>http://esox2000.blogspot.gr/2008/07/i-sensi-del-luccio.html. </a:t>
            </a:r>
            <a:r>
              <a:rPr lang="el-GR" sz="1600" dirty="0"/>
              <a:t>Πηγή:</a:t>
            </a:r>
            <a:r>
              <a:rPr lang="en-US" sz="1600" dirty="0"/>
              <a:t>Popper and Coombs, 1982</a:t>
            </a:r>
            <a:r>
              <a:rPr lang="en-US" sz="1600" dirty="0" smtClean="0"/>
              <a:t>).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18. </a:t>
            </a:r>
            <a:r>
              <a:rPr lang="el-GR" sz="1600" dirty="0"/>
              <a:t>Σύνδεσμος:</a:t>
            </a:r>
            <a:r>
              <a:rPr lang="en-US" sz="1600" dirty="0"/>
              <a:t>http://www.bio-iob.gc.ca/otoliths/students-etudiants/remove-supprimer-en.php. </a:t>
            </a:r>
            <a:r>
              <a:rPr lang="el-GR" sz="1600" dirty="0"/>
              <a:t>Πηγή: </a:t>
            </a:r>
            <a:r>
              <a:rPr lang="en-US" sz="1600" dirty="0"/>
              <a:t>Bedford Institute of Oceanography , Canada. http://www.bio-iob.gc.ca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19. </a:t>
            </a:r>
            <a:r>
              <a:rPr lang="el-GR" sz="1600" dirty="0" smtClean="0"/>
              <a:t>Σύνδεσος</a:t>
            </a:r>
            <a:r>
              <a:rPr lang="el-GR" sz="1600" dirty="0"/>
              <a:t>: </a:t>
            </a:r>
            <a:r>
              <a:rPr lang="en-US" sz="1600" dirty="0"/>
              <a:t>http://www.cbl.umces.edu/~secor/otolith-manual.html. </a:t>
            </a:r>
            <a:r>
              <a:rPr lang="el-GR" sz="1600" dirty="0"/>
              <a:t>Πηγή:</a:t>
            </a:r>
            <a:r>
              <a:rPr lang="en-US" sz="1600" dirty="0"/>
              <a:t>Otolith Removal and </a:t>
            </a:r>
            <a:r>
              <a:rPr lang="en-US" sz="1600" dirty="0" smtClean="0"/>
              <a:t>Preparation for </a:t>
            </a:r>
            <a:r>
              <a:rPr lang="en-US" sz="1600" dirty="0"/>
              <a:t>Microstructural Examination: A Users Manual (1991) by D.H. </a:t>
            </a:r>
            <a:r>
              <a:rPr lang="en-US" sz="1600" dirty="0" err="1"/>
              <a:t>Secor</a:t>
            </a:r>
            <a:r>
              <a:rPr lang="en-US" sz="1600" dirty="0"/>
              <a:t>, J.M. Dean, and E.H. Laban. Bedford Institute of Oceanography , Canada. http://www.bio-iob.gc.ca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20.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21. </a:t>
            </a:r>
            <a:r>
              <a:rPr lang="en-US" sz="1600" dirty="0"/>
              <a:t>Morphological diversity (size and shape) of otolith </a:t>
            </a:r>
            <a:r>
              <a:rPr lang="en-US" sz="1600" dirty="0" err="1"/>
              <a:t>sagittae</a:t>
            </a:r>
            <a:r>
              <a:rPr lang="en-US" sz="1600" dirty="0"/>
              <a:t>. © 2013-2015 CMIMA. </a:t>
            </a:r>
            <a:r>
              <a:rPr lang="el-GR" sz="1600" dirty="0"/>
              <a:t>Σύνδεσμος:</a:t>
            </a:r>
            <a:r>
              <a:rPr lang="en-US" sz="1600" dirty="0"/>
              <a:t>http://www.cmima.csic.es/aforo/oto-why.jsp </a:t>
            </a:r>
            <a:r>
              <a:rPr lang="el-GR" sz="1600" dirty="0"/>
              <a:t>Πηγή:</a:t>
            </a:r>
            <a:r>
              <a:rPr lang="en-US" sz="1600" dirty="0"/>
              <a:t>MEDITERRANEAN CENTER FOR MARINE AND ENVIRONMENTAL RESEARCH (CMIMA). http://www.cmima.csic.es/.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384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(3/5)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 22. </a:t>
            </a:r>
            <a:r>
              <a:rPr lang="el-GR" sz="1600" dirty="0"/>
              <a:t>© 2013-2015 </a:t>
            </a:r>
            <a:r>
              <a:rPr lang="en-US" sz="1600" dirty="0"/>
              <a:t>CMIMA. </a:t>
            </a:r>
            <a:r>
              <a:rPr lang="el-GR" sz="1600" dirty="0"/>
              <a:t>Σύνδεσμος: </a:t>
            </a:r>
            <a:r>
              <a:rPr lang="en-US" sz="1600" dirty="0"/>
              <a:t>http://www.cmima.csic.es/aforo/oto-how.jsp. </a:t>
            </a:r>
            <a:r>
              <a:rPr lang="el-GR" sz="1600" dirty="0"/>
              <a:t>Πηγή:</a:t>
            </a:r>
            <a:r>
              <a:rPr lang="en-US" sz="1600" dirty="0"/>
              <a:t>MEDITERRANEAN CENTER FOR MARINE AND ENVIRONMENTAL RESEARCH (CMIMA). </a:t>
            </a:r>
            <a:r>
              <a:rPr lang="en-US" sz="1600" dirty="0" smtClean="0"/>
              <a:t>http</a:t>
            </a:r>
            <a:r>
              <a:rPr lang="en-US" sz="1600" dirty="0"/>
              <a:t>://www.cmima.csic.es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Εικόνες 23, 24.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25. </a:t>
            </a:r>
            <a:r>
              <a:rPr lang="el-GR" sz="1600" dirty="0"/>
              <a:t>© 2013-2015 </a:t>
            </a:r>
            <a:r>
              <a:rPr lang="en-US" sz="1600" dirty="0"/>
              <a:t>CMIMA. </a:t>
            </a:r>
            <a:r>
              <a:rPr lang="el-GR" sz="1600" dirty="0"/>
              <a:t>Σύνδεσμος: </a:t>
            </a:r>
            <a:r>
              <a:rPr lang="en-US" sz="1600" dirty="0"/>
              <a:t>http://www.cmima.csic.es/aforo/startDB_en.jsp </a:t>
            </a:r>
            <a:r>
              <a:rPr lang="el-GR" sz="1600" dirty="0"/>
              <a:t>Πηγή:</a:t>
            </a:r>
            <a:r>
              <a:rPr lang="en-US" sz="1600" dirty="0"/>
              <a:t>MEDITERRANEAN CENTER FOR MARINE AND ENVIRONMENTAL RESEARCH (CMIMA). http://www.cmima.csic.es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26. </a:t>
            </a:r>
            <a:r>
              <a:rPr lang="el-GR" sz="1600" dirty="0"/>
              <a:t>© 2013-2015 </a:t>
            </a:r>
            <a:r>
              <a:rPr lang="en-US" sz="1600" dirty="0"/>
              <a:t>CMIMA. </a:t>
            </a:r>
            <a:r>
              <a:rPr lang="el-GR" sz="1600" dirty="0"/>
              <a:t>Σύνδεσμος: </a:t>
            </a:r>
            <a:r>
              <a:rPr lang="en-US" sz="1600" dirty="0"/>
              <a:t>http://www.cmima.csic.es/aforo/oto-how.jsp. </a:t>
            </a:r>
            <a:r>
              <a:rPr lang="el-GR" sz="1600" dirty="0"/>
              <a:t>Πηγή:</a:t>
            </a:r>
            <a:r>
              <a:rPr lang="en-US" sz="1600" dirty="0"/>
              <a:t>MEDITERRANEAN CENTER FOR MARINE AND ENVIRONMENTAL RESEARCH (CMIMA). http://www.cmima.csic.es/.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Εικόνες  27, 28.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Εικόνες 29 - 32</a:t>
            </a:r>
            <a:r>
              <a:rPr lang="el-GR" sz="1600" dirty="0"/>
              <a:t>. Εργαστήριο Ιχθυολογίας. Τμήμα Βιολογίας Πανεπιστημίου Αθηνών</a:t>
            </a:r>
            <a:r>
              <a:rPr lang="el-GR" sz="1600" dirty="0" smtClean="0"/>
              <a:t>.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33. </a:t>
            </a:r>
            <a:r>
              <a:rPr lang="el-GR" sz="1600" dirty="0"/>
              <a:t>© 2015 </a:t>
            </a:r>
            <a:r>
              <a:rPr lang="en-US" sz="1600" dirty="0"/>
              <a:t>The best online collection of FREE to use clipart.  </a:t>
            </a:r>
            <a:r>
              <a:rPr lang="el-GR" sz="1600" dirty="0"/>
              <a:t>Σύνδεσμος: </a:t>
            </a:r>
            <a:r>
              <a:rPr lang="en-US" sz="1600" dirty="0"/>
              <a:t>http://www.cliparthut.com/screen-beans-clip-art-clipart-zVlHar.html. </a:t>
            </a:r>
            <a:r>
              <a:rPr lang="el-GR" sz="1600" dirty="0"/>
              <a:t>Πηγή: </a:t>
            </a:r>
            <a:r>
              <a:rPr lang="en-US" sz="1600" dirty="0"/>
              <a:t>http://www.cliparthut.com.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Εικόνα  34. </a:t>
            </a:r>
            <a:r>
              <a:rPr lang="en-US" sz="1600" dirty="0"/>
              <a:t>Daily growth rings of a juvenile Fraser River sockeye otolith (400X magnification). Sean Godwin. </a:t>
            </a:r>
            <a:r>
              <a:rPr lang="el-GR" sz="1600" dirty="0"/>
              <a:t>Σύνδεσμος:</a:t>
            </a:r>
            <a:r>
              <a:rPr lang="en-US" sz="1600" dirty="0"/>
              <a:t>http://www.seangodwin.org/research.html.  </a:t>
            </a:r>
            <a:r>
              <a:rPr lang="el-GR" sz="1600" dirty="0"/>
              <a:t>Πηγή:</a:t>
            </a:r>
            <a:r>
              <a:rPr lang="en-US" sz="1600" dirty="0"/>
              <a:t>http://www.seangodwin.org/.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505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(4/5)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35 - 44.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45. </a:t>
            </a:r>
            <a:r>
              <a:rPr lang="el-GR" sz="1600" dirty="0"/>
              <a:t>Ίδια εικόνα με εικόνα 2</a:t>
            </a:r>
            <a:r>
              <a:rPr lang="el-GR" sz="1600" dirty="0" smtClean="0"/>
              <a:t>.</a:t>
            </a:r>
            <a:endParaRPr lang="el-GR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46.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47. </a:t>
            </a:r>
            <a:r>
              <a:rPr lang="en-US" sz="1600" dirty="0"/>
              <a:t>Copyright© 2010 Randy's Fishing Trips, </a:t>
            </a:r>
            <a:r>
              <a:rPr lang="en-US" sz="1600" dirty="0" err="1"/>
              <a:t>Inc</a:t>
            </a:r>
            <a:r>
              <a:rPr lang="en-US" sz="1600" dirty="0"/>
              <a:t>  </a:t>
            </a:r>
            <a:r>
              <a:rPr lang="el-GR" sz="1600" dirty="0"/>
              <a:t>Σύνδεσμος: </a:t>
            </a:r>
            <a:r>
              <a:rPr lang="en-US" sz="1600" dirty="0"/>
              <a:t>http://www.randysfishingtrips.com/albacore.html. </a:t>
            </a:r>
            <a:r>
              <a:rPr lang="el-GR" sz="1600" dirty="0"/>
              <a:t>Πηγή:</a:t>
            </a:r>
            <a:r>
              <a:rPr lang="en-US" sz="1600" dirty="0"/>
              <a:t>http://www.randysfishingtrips.com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48. </a:t>
            </a:r>
            <a:r>
              <a:rPr lang="el-GR" sz="1600" dirty="0"/>
              <a:t>© </a:t>
            </a:r>
            <a:r>
              <a:rPr lang="en-US" sz="1600" dirty="0"/>
              <a:t>Tiscali Italia S.p.A. 2015  P.IVA 02508100928 </a:t>
            </a:r>
            <a:r>
              <a:rPr lang="el-GR" sz="1600" dirty="0"/>
              <a:t>Σύνδεσμος: </a:t>
            </a:r>
            <a:r>
              <a:rPr lang="en-US" sz="1600" dirty="0"/>
              <a:t>http://web.tiscali.it/suchislife3/galleria_fotografica.html. </a:t>
            </a:r>
            <a:r>
              <a:rPr lang="el-GR" sz="1600" dirty="0"/>
              <a:t>Πηγή:</a:t>
            </a:r>
            <a:r>
              <a:rPr lang="en-US" sz="1600" dirty="0"/>
              <a:t>http://webspace.tiscali.it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49.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50. </a:t>
            </a:r>
            <a:r>
              <a:rPr lang="en-US" sz="1600" dirty="0"/>
              <a:t>Fig 3. Age/size relationship equation. By Alice Evans.  </a:t>
            </a:r>
            <a:r>
              <a:rPr lang="el-GR" sz="1600" dirty="0"/>
              <a:t>Σύνδεσμος: </a:t>
            </a:r>
            <a:r>
              <a:rPr lang="en-US" sz="1600" dirty="0"/>
              <a:t>http://workjournal.archipelago.gr/tag/archipelagos/. </a:t>
            </a:r>
            <a:r>
              <a:rPr lang="el-GR" sz="1600" dirty="0"/>
              <a:t>Πηγή: </a:t>
            </a:r>
            <a:r>
              <a:rPr lang="en-US" sz="1600" dirty="0"/>
              <a:t>http://workjournal.archipelago.gr</a:t>
            </a:r>
            <a:r>
              <a:rPr lang="en-US" sz="1600" dirty="0" smtClean="0"/>
              <a:t>/.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Εικόνες 51 – 55.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/>
              <a:t>Εικόνες 56, 57. </a:t>
            </a:r>
            <a:r>
              <a:rPr lang="en-US" sz="1600" dirty="0"/>
              <a:t>Screenshots </a:t>
            </a:r>
            <a:r>
              <a:rPr lang="el-GR" sz="1600" dirty="0"/>
              <a:t>από το πρόγραμμα </a:t>
            </a:r>
            <a:r>
              <a:rPr lang="en-US" sz="1600" dirty="0" err="1"/>
              <a:t>Statgraphics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58, 59. </a:t>
            </a:r>
            <a:r>
              <a:rPr lang="en-US" sz="1600" dirty="0"/>
              <a:t>Copyrighted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60. </a:t>
            </a:r>
            <a:r>
              <a:rPr lang="en-US" sz="1600" dirty="0"/>
              <a:t>COPYRIGHT 2015 - AMSICORA.NET - P.IVA 01159890951 - MEDITERRANEWS NETWORK. </a:t>
            </a:r>
            <a:r>
              <a:rPr lang="el-GR" sz="1600" dirty="0"/>
              <a:t>Σύνδεσμος: </a:t>
            </a:r>
            <a:r>
              <a:rPr lang="en-US" sz="1600" dirty="0"/>
              <a:t>http://www.amsicora.net/tag/ricercatore/. </a:t>
            </a:r>
            <a:r>
              <a:rPr lang="el-GR" sz="1600" dirty="0"/>
              <a:t>Πηγή: </a:t>
            </a:r>
            <a:r>
              <a:rPr lang="en-US" sz="1600" dirty="0"/>
              <a:t>http://www.amsicora.net.</a:t>
            </a: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04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l-GR" altLang="el-GR" dirty="0" smtClean="0"/>
              <a:t>Μελέτη ηλικίας</a:t>
            </a:r>
            <a:endParaRPr lang="en-GB" altLang="el-GR" dirty="0" smtClean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918" y="2055815"/>
            <a:ext cx="3175334" cy="3535655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64000" y="1574800"/>
            <a:ext cx="4905829" cy="52832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3600" dirty="0"/>
              <a:t>Ανάλογα με το είδος του πληθυσμού που μελετάμε χρησιμοποιούμε διαφορετικές μεθόδους εκτίμησης ηλικίας.</a:t>
            </a:r>
          </a:p>
          <a:p>
            <a:pPr marL="914400">
              <a:lnSpc>
                <a:spcPct val="110000"/>
              </a:lnSpc>
            </a:pPr>
            <a:r>
              <a:rPr lang="el-GR" sz="3600" b="1" dirty="0" smtClean="0"/>
              <a:t>Λέπια</a:t>
            </a:r>
            <a:endParaRPr lang="el-GR" sz="3600" b="1" dirty="0"/>
          </a:p>
          <a:p>
            <a:pPr marL="914400">
              <a:lnSpc>
                <a:spcPct val="110000"/>
              </a:lnSpc>
            </a:pPr>
            <a:r>
              <a:rPr lang="el-GR" sz="3600" b="1" dirty="0"/>
              <a:t>Ωτόλιθοι</a:t>
            </a:r>
          </a:p>
          <a:p>
            <a:pPr marL="914400">
              <a:lnSpc>
                <a:spcPct val="110000"/>
              </a:lnSpc>
            </a:pPr>
            <a:r>
              <a:rPr lang="el-GR" sz="3600" b="1" dirty="0"/>
              <a:t>Άκανθες πτερυγίων</a:t>
            </a:r>
          </a:p>
          <a:p>
            <a:pPr marL="914400">
              <a:lnSpc>
                <a:spcPct val="110000"/>
              </a:lnSpc>
            </a:pPr>
            <a:r>
              <a:rPr lang="el-GR" sz="3600" b="1" dirty="0"/>
              <a:t>Σπόνδυλοι κλπ</a:t>
            </a:r>
          </a:p>
          <a:p>
            <a:pPr>
              <a:lnSpc>
                <a:spcPct val="110000"/>
              </a:lnSpc>
            </a:pPr>
            <a:r>
              <a:rPr lang="el-GR" sz="3600" dirty="0" smtClean="0"/>
              <a:t>Την </a:t>
            </a:r>
            <a:r>
              <a:rPr lang="el-GR" sz="3600" dirty="0"/>
              <a:t>ηλικία συχνά τη συσχετίζουμε με το μέγεθος των οργανισμών, το μήκος ή το βάρος τους, για να εκτιμήσουμε την αύξησή </a:t>
            </a:r>
            <a:r>
              <a:rPr lang="el-GR" sz="3600" dirty="0" smtClean="0"/>
              <a:t>τους.</a:t>
            </a:r>
            <a:endParaRPr lang="el-GR" sz="3600" dirty="0"/>
          </a:p>
          <a:p>
            <a:pPr>
              <a:lnSpc>
                <a:spcPct val="110000"/>
              </a:lnSpc>
            </a:pPr>
            <a:r>
              <a:rPr lang="el-GR" sz="3600" dirty="0" smtClean="0"/>
              <a:t>Η </a:t>
            </a:r>
            <a:r>
              <a:rPr lang="el-GR" sz="3600" dirty="0"/>
              <a:t>ηλικία και η αύξηση μπορεί να διαφέρει μεταξύ πληθυσμών του ίδιου είδους αλλά και μεταξύ των δύο φύλων. 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45171" y="530180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(5/5)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Εικόνες 61 - 63. </a:t>
            </a:r>
            <a:r>
              <a:rPr lang="en-US" sz="1600" dirty="0"/>
              <a:t>Age structure and growth of </a:t>
            </a:r>
            <a:r>
              <a:rPr lang="en-US" sz="1600" dirty="0" err="1"/>
              <a:t>bluefin</a:t>
            </a:r>
            <a:r>
              <a:rPr lang="en-US" sz="1600" dirty="0"/>
              <a:t> tuna (</a:t>
            </a:r>
            <a:r>
              <a:rPr lang="en-US" sz="1600" dirty="0" err="1"/>
              <a:t>Thunnus</a:t>
            </a:r>
            <a:r>
              <a:rPr lang="en-US" sz="1600" dirty="0"/>
              <a:t> </a:t>
            </a:r>
            <a:r>
              <a:rPr lang="en-US" sz="1600" dirty="0" err="1"/>
              <a:t>thynnus</a:t>
            </a:r>
            <a:r>
              <a:rPr lang="en-US" sz="1600" dirty="0"/>
              <a:t>, L.) in the capture-based aquaculture in the Mediterranean Sea. ARTICLE in AQUACULTURE AQUACULTURE(424–425):35–44 · MARCH 2014. Faculty of Biology, Department of Zoology-Marine Biology, University of Athens. Authors: </a:t>
            </a:r>
            <a:r>
              <a:rPr lang="en-US" sz="1600" dirty="0" err="1"/>
              <a:t>Niki</a:t>
            </a:r>
            <a:r>
              <a:rPr lang="en-US" sz="1600" dirty="0"/>
              <a:t> </a:t>
            </a:r>
            <a:r>
              <a:rPr lang="en-US" sz="1600" dirty="0" err="1"/>
              <a:t>Milatou</a:t>
            </a:r>
            <a:r>
              <a:rPr lang="en-US" sz="1600" dirty="0"/>
              <a:t> and </a:t>
            </a:r>
            <a:r>
              <a:rPr lang="en-US" sz="1600" dirty="0" err="1"/>
              <a:t>Persefoni</a:t>
            </a:r>
            <a:r>
              <a:rPr lang="en-US" sz="1600" dirty="0"/>
              <a:t> </a:t>
            </a:r>
            <a:r>
              <a:rPr lang="en-US" sz="1600" dirty="0" err="1"/>
              <a:t>Megalofonou</a:t>
            </a:r>
            <a:r>
              <a:rPr lang="en-US" sz="1600" dirty="0"/>
              <a:t>, National and </a:t>
            </a:r>
            <a:r>
              <a:rPr lang="en-US" sz="1600" dirty="0" err="1"/>
              <a:t>Kapodistrian</a:t>
            </a:r>
            <a:r>
              <a:rPr lang="en-US" sz="1600" dirty="0"/>
              <a:t> University of </a:t>
            </a:r>
            <a:r>
              <a:rPr lang="en-US" sz="1600" dirty="0" smtClean="0"/>
              <a:t>Athens.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 64. </a:t>
            </a:r>
            <a:r>
              <a:rPr lang="en-US" sz="1600" dirty="0"/>
              <a:t>Atlantic </a:t>
            </a:r>
            <a:r>
              <a:rPr lang="en-US" sz="1600" dirty="0" err="1"/>
              <a:t>bluefin</a:t>
            </a:r>
            <a:r>
              <a:rPr lang="en-US" sz="1600" dirty="0"/>
              <a:t> tuna (</a:t>
            </a:r>
            <a:r>
              <a:rPr lang="en-US" sz="1600" dirty="0" err="1"/>
              <a:t>Thunnus</a:t>
            </a:r>
            <a:r>
              <a:rPr lang="en-US" sz="1600" dirty="0"/>
              <a:t> </a:t>
            </a:r>
            <a:r>
              <a:rPr lang="en-US" sz="1600" dirty="0" err="1"/>
              <a:t>thynnus</a:t>
            </a:r>
            <a:r>
              <a:rPr lang="en-US" sz="1600" dirty="0"/>
              <a:t>) feeding in the Mediterranean Sea. </a:t>
            </a:r>
            <a:r>
              <a:rPr lang="el-GR" sz="1600" dirty="0"/>
              <a:t>Σύνδεσμος: </a:t>
            </a:r>
            <a:r>
              <a:rPr lang="en-US" sz="1600" dirty="0"/>
              <a:t>https://www.worldwildlife.org/photos/atlantic-bluefin-tuna--5.  </a:t>
            </a:r>
            <a:r>
              <a:rPr lang="el-GR" sz="1600" dirty="0"/>
              <a:t>Πηγή: </a:t>
            </a:r>
            <a:r>
              <a:rPr lang="en-US" sz="1600" dirty="0"/>
              <a:t>https://www.worldwildlife.org</a:t>
            </a:r>
            <a:r>
              <a:rPr lang="en-US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r>
              <a:rPr lang="el-GR" sz="1600" b="1" dirty="0"/>
              <a:t>Εικόνα 65. </a:t>
            </a:r>
            <a:r>
              <a:rPr lang="en-US" sz="1600" dirty="0"/>
              <a:t>Screenshot </a:t>
            </a:r>
            <a:r>
              <a:rPr lang="el-GR" sz="1600" dirty="0"/>
              <a:t>από μέτρηση ωτολίθων με το πρόγραμμα </a:t>
            </a:r>
            <a:r>
              <a:rPr lang="en-US" sz="1600" dirty="0"/>
              <a:t>Image Analysis.</a:t>
            </a:r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79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Μέθοδοι εκτίμησης ηλικίας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979" y="1943715"/>
            <a:ext cx="6950042" cy="4115157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algn="ctr" eaLnBrk="1" hangingPunct="1">
              <a:defRPr/>
            </a:pPr>
            <a:r>
              <a:rPr lang="el-GR" sz="4000" dirty="0" smtClean="0"/>
              <a:t>Μέθοδος Ιχνηθέτησης - Mαρκάρισμα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solidFill>
            <a:schemeClr val="bg1"/>
          </a:solidFill>
          <a:ln w="57150" cmpd="thinThick">
            <a:solidFill>
              <a:srgbClr val="00CCFF"/>
            </a:solidFill>
            <a:miter lim="800000"/>
            <a:headEnd/>
            <a:tailEnd/>
          </a:ln>
        </p:spPr>
        <p:txBody>
          <a:bodyPr lIns="92075" tIns="46038" rIns="92075" bIns="46038"/>
          <a:lstStyle/>
          <a:p>
            <a:pPr eaLnBrk="1" hangingPunct="1">
              <a:spcBef>
                <a:spcPct val="50000"/>
              </a:spcBef>
            </a:pPr>
            <a:endParaRPr lang="el-GR" altLang="el-GR" sz="2400" dirty="0" smtClean="0"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altLang="el-GR" sz="2200" dirty="0" smtClean="0"/>
              <a:t>Υπολογισμός της αύξησης κατά το διάστημα ελευθερίας.</a:t>
            </a:r>
          </a:p>
          <a:p>
            <a:pPr eaLnBrk="1" hangingPunct="1">
              <a:spcBef>
                <a:spcPct val="50000"/>
              </a:spcBef>
            </a:pPr>
            <a:r>
              <a:rPr lang="el-GR" altLang="el-GR" sz="2200" dirty="0" smtClean="0"/>
              <a:t>Επικύρωση των έμμεσων μεθόδων εκτίμησης της ηλικίας.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561355"/>
            <a:ext cx="3886200" cy="2879878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9145" y="508167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sz="2800" b="1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r>
              <a:rPr lang="el-GR" altLang="el-GR" sz="4000" b="1" dirty="0" smtClean="0"/>
              <a:t>Μέθοδος </a:t>
            </a:r>
            <a:r>
              <a:rPr lang="en-US" altLang="el-GR" sz="4000" b="1" dirty="0" smtClean="0"/>
              <a:t>Petersen</a:t>
            </a:r>
            <a:r>
              <a:rPr lang="el-GR" altLang="el-GR" sz="4000" b="1" dirty="0" smtClean="0"/>
              <a:t/>
            </a:r>
            <a:br>
              <a:rPr lang="el-GR" altLang="el-GR" sz="4000" b="1" dirty="0" smtClean="0"/>
            </a:br>
            <a:r>
              <a:rPr lang="el-GR" altLang="el-GR" sz="4000" b="1" dirty="0" smtClean="0"/>
              <a:t> Iστογράμματα συχνότητας μηκών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93794" y="1690689"/>
            <a:ext cx="3886200" cy="4351338"/>
          </a:xfrm>
          <a:solidFill>
            <a:schemeClr val="bg1"/>
          </a:solidFill>
          <a:ln w="38100" cmpd="dbl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marL="0" indent="0" eaLnBrk="1" hangingPunct="1">
              <a:lnSpc>
                <a:spcPct val="90000"/>
              </a:lnSpc>
            </a:pPr>
            <a:endParaRPr lang="el-GR" altLang="el-GR" sz="2000" dirty="0" smtClean="0">
              <a:latin typeface="Comic Sans MS" panose="030F0702030302020204" pitchFamily="66" charset="0"/>
            </a:endParaRPr>
          </a:p>
          <a:p>
            <a:pPr marL="548640" indent="-548640" eaLnBrk="1" hangingPunct="1">
              <a:lnSpc>
                <a:spcPct val="90000"/>
              </a:lnSpc>
            </a:pPr>
            <a:r>
              <a:rPr lang="el-GR" altLang="el-GR" sz="2000" dirty="0" smtClean="0"/>
              <a:t>Είδος με βραχεία αναπαραγωγική περίοδο και υψηλό τάχος αύξησης</a:t>
            </a:r>
            <a:r>
              <a:rPr lang="en-US" altLang="el-GR" sz="2000" dirty="0" smtClean="0"/>
              <a:t>.</a:t>
            </a:r>
            <a:endParaRPr lang="el-GR" altLang="el-GR" sz="2000" dirty="0" smtClean="0"/>
          </a:p>
          <a:p>
            <a:pPr marL="548640" indent="-548640" eaLnBrk="1" hangingPunct="1">
              <a:lnSpc>
                <a:spcPct val="90000"/>
              </a:lnSpc>
            </a:pPr>
            <a:r>
              <a:rPr lang="el-GR" altLang="el-GR" sz="2000" dirty="0" smtClean="0"/>
              <a:t>Είδος με μεγάλη αναπαραγωγική περίοδο και χαμηλότερο τάχος αύξησης</a:t>
            </a:r>
            <a:r>
              <a:rPr lang="en-US" altLang="el-GR" sz="2000" dirty="0" smtClean="0"/>
              <a:t>.</a:t>
            </a:r>
            <a:endParaRPr lang="el-GR" altLang="el-GR" sz="2000" dirty="0" smtClean="0"/>
          </a:p>
          <a:p>
            <a:pPr marL="548640" indent="-548640" eaLnBrk="1" hangingPunct="1">
              <a:lnSpc>
                <a:spcPct val="90000"/>
              </a:lnSpc>
            </a:pPr>
            <a:r>
              <a:rPr lang="el-GR" altLang="el-GR" sz="2000" dirty="0" smtClean="0"/>
              <a:t>Είδος με μεγάλη αναπαραγωγική περίοδο και χαμηλό τάχος αύξησης</a:t>
            </a:r>
            <a:r>
              <a:rPr lang="en-US" altLang="el-GR" sz="2000" dirty="0" smtClean="0"/>
              <a:t>.</a:t>
            </a:r>
            <a:endParaRPr lang="el-GR" altLang="el-GR" sz="2000" dirty="0" smtClean="0"/>
          </a:p>
          <a:p>
            <a:pPr marL="0" indent="0" eaLnBrk="1" hangingPunct="1">
              <a:lnSpc>
                <a:spcPct val="90000"/>
              </a:lnSpc>
            </a:pPr>
            <a:endParaRPr lang="el-GR" altLang="el-GR" sz="20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2629" y="1690689"/>
            <a:ext cx="3590086" cy="3786113"/>
          </a:xfrm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4504102" y="5476802"/>
            <a:ext cx="46736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l-GR" altLang="el-GR" sz="1600" dirty="0">
                <a:latin typeface="+mn-lt"/>
              </a:rPr>
              <a:t>Τα βέλη δεικνύουν τις κορυφές των κανονικών </a:t>
            </a:r>
            <a:r>
              <a:rPr lang="el-GR" altLang="el-GR" sz="1600" dirty="0" smtClean="0">
                <a:latin typeface="+mn-lt"/>
              </a:rPr>
              <a:t>κατανομών </a:t>
            </a:r>
            <a:r>
              <a:rPr lang="el-GR" altLang="el-GR" sz="1600" dirty="0">
                <a:latin typeface="+mn-lt"/>
              </a:rPr>
              <a:t>που αντιστοιχούν σε κλάσεις ηλικίας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16823" y="519980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  <a:miter lim="800000"/>
            <a:headEnd/>
            <a:tailEnd/>
          </a:ln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sz="4000" b="1" dirty="0" smtClean="0"/>
              <a:t>Μ</a:t>
            </a:r>
            <a:r>
              <a:rPr lang="el-GR" altLang="el-GR" sz="4000" dirty="0" smtClean="0"/>
              <a:t>έθοδος </a:t>
            </a:r>
            <a:r>
              <a:rPr lang="el-GR" altLang="el-GR" sz="4000" b="1" dirty="0" smtClean="0"/>
              <a:t>Σκελετικών δομών </a:t>
            </a:r>
            <a:r>
              <a:rPr lang="en-US" altLang="el-GR" sz="4000" b="1" dirty="0" smtClean="0"/>
              <a:t/>
            </a:r>
            <a:br>
              <a:rPr lang="en-US" altLang="el-GR" sz="4000" b="1" dirty="0" smtClean="0"/>
            </a:br>
            <a:r>
              <a:rPr lang="el-GR" altLang="el-GR" sz="4000" b="1" dirty="0" smtClean="0"/>
              <a:t>των ψαριών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08954" y="2218142"/>
            <a:ext cx="3556984" cy="36994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400" b="1" dirty="0"/>
              <a:t>Οστειχθύες</a:t>
            </a:r>
          </a:p>
          <a:p>
            <a:r>
              <a:rPr lang="el-GR" sz="2400" dirty="0" smtClean="0"/>
              <a:t>Λέπια</a:t>
            </a:r>
            <a:endParaRPr lang="el-GR" sz="2400" dirty="0"/>
          </a:p>
          <a:p>
            <a:r>
              <a:rPr lang="el-GR" sz="2400" dirty="0"/>
              <a:t>Ωτόλιθοι</a:t>
            </a:r>
          </a:p>
          <a:p>
            <a:r>
              <a:rPr lang="el-GR" sz="2400" dirty="0"/>
              <a:t>Άκανθες</a:t>
            </a:r>
          </a:p>
          <a:p>
            <a:r>
              <a:rPr lang="el-GR" sz="2400" dirty="0"/>
              <a:t>Σπόνδυλοι</a:t>
            </a:r>
          </a:p>
          <a:p>
            <a:r>
              <a:rPr lang="el-GR" sz="2400" dirty="0"/>
              <a:t>Βραγχιακά επικαλύμματα</a:t>
            </a:r>
          </a:p>
          <a:p>
            <a:endParaRPr lang="el-GR" sz="2400" dirty="0"/>
          </a:p>
          <a:p>
            <a:pPr marL="0" indent="0">
              <a:buNone/>
            </a:pPr>
            <a:r>
              <a:rPr lang="el-GR" sz="2400" b="1" dirty="0"/>
              <a:t>  Χονδριχθύες</a:t>
            </a:r>
          </a:p>
          <a:p>
            <a:r>
              <a:rPr lang="el-GR" sz="2400" dirty="0" smtClean="0"/>
              <a:t>Σπόνδυλοι</a:t>
            </a:r>
            <a:endParaRPr lang="el-GR" sz="2400" dirty="0"/>
          </a:p>
          <a:p>
            <a:r>
              <a:rPr lang="el-GR" sz="2400" dirty="0"/>
              <a:t>Άκανθες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304738"/>
            <a:ext cx="3886200" cy="33931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52136" y="54208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Ετήσιοι δακτύλιοι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548640" indent="-548640" eaLnBrk="1" hangingPunct="1">
              <a:spcBef>
                <a:spcPts val="1200"/>
              </a:spcBef>
            </a:pPr>
            <a:r>
              <a:rPr lang="el-GR" altLang="el-GR" sz="2200" dirty="0" smtClean="0"/>
              <a:t>Η βάση για τη χρησιμοποίηση των σκελετικών δομών στην εκτίμηση της ηλικίας των ψαριών είναι η </a:t>
            </a:r>
            <a:r>
              <a:rPr lang="el-GR" altLang="el-GR" sz="2200" b="1" dirty="0" smtClean="0"/>
              <a:t>αρίθμηση</a:t>
            </a:r>
            <a:r>
              <a:rPr lang="el-GR" altLang="el-GR" sz="2200" dirty="0" smtClean="0">
                <a:solidFill>
                  <a:schemeClr val="tx2"/>
                </a:solidFill>
              </a:rPr>
              <a:t> </a:t>
            </a:r>
            <a:r>
              <a:rPr lang="el-GR" altLang="el-GR" sz="2200" dirty="0" smtClean="0"/>
              <a:t>των ανακοπών (δακτυλίων) που παρατηρούνται.</a:t>
            </a:r>
          </a:p>
          <a:p>
            <a:pPr marL="548640" indent="-548640" eaLnBrk="1" hangingPunct="1">
              <a:spcBef>
                <a:spcPts val="1200"/>
              </a:spcBef>
            </a:pPr>
            <a:r>
              <a:rPr lang="el-GR" altLang="el-GR" sz="2200" dirty="0" smtClean="0"/>
              <a:t>Οι δακτύλιοι σχηματίζονται κατά τη διάρκεια διαδοχικών περιόδων ταχείας και βραδείας αύξησης και συμπίπτουν με την </a:t>
            </a:r>
            <a:r>
              <a:rPr lang="el-GR" altLang="el-GR" sz="2200" b="1" dirty="0" smtClean="0"/>
              <a:t>περίοδο βραδείας αύξησης </a:t>
            </a:r>
            <a:r>
              <a:rPr lang="el-GR" altLang="el-GR" sz="2200" dirty="0" smtClean="0"/>
              <a:t>των ψαριών.</a:t>
            </a:r>
          </a:p>
          <a:p>
            <a:pPr marL="548640" indent="-548640" eaLnBrk="1" hangingPunct="1">
              <a:spcBef>
                <a:spcPts val="1200"/>
              </a:spcBef>
            </a:pPr>
            <a:r>
              <a:rPr lang="el-GR" altLang="el-GR" sz="2200" dirty="0" smtClean="0"/>
              <a:t>Τα ψάρια που ζουν σε </a:t>
            </a:r>
            <a:r>
              <a:rPr lang="el-GR" altLang="el-GR" sz="2200" b="1" dirty="0" smtClean="0"/>
              <a:t>εύκρατα μέρη </a:t>
            </a:r>
            <a:r>
              <a:rPr lang="el-GR" altLang="el-GR" sz="2200" dirty="0" smtClean="0"/>
              <a:t>μεγαλώνουν γρήγορα το καλοκαίρι, όταν οι θερμοκρασίες είναι υψηλές και η τροφή είναι άφθονη, αλλά σχεδόν σταματούν να αναπτύσσονται το χειμώνα.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Αύξηση των λεπιών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l-GR" altLang="el-GR" sz="2200" dirty="0" smtClean="0"/>
              <a:t>Τα λέπια των ψαριών εμφανίζουν εποχικές αλλαγές στο ρυθμό αύξησης.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l-GR" altLang="el-GR" sz="2200" dirty="0" smtClean="0"/>
              <a:t>Η αύξηση διακόπτεται κατά τη διάρκεια του χειμώνα, προκαλώντας ετήσια σημάδια, ασυνέχειες (ετήσιοι δακτύλιοι).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l-GR" altLang="el-GR" sz="2200" dirty="0" smtClean="0"/>
              <a:t>Κάθε ετήσια αύξηση στην αύξηση των λεπιών αναλογεί στην ετήσια αύξηση του μήκους του σώματος.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sz="4000" dirty="0" smtClean="0"/>
              <a:t>Σχέσεις μήκους λεπιών </a:t>
            </a:r>
            <a:r>
              <a:rPr lang="en-US" altLang="el-GR" sz="4000" dirty="0" smtClean="0"/>
              <a:t/>
            </a:r>
            <a:br>
              <a:rPr lang="en-US" altLang="el-GR" sz="4000" dirty="0" smtClean="0"/>
            </a:br>
            <a:r>
              <a:rPr lang="el-GR" altLang="el-GR" sz="4000" dirty="0" smtClean="0"/>
              <a:t>και μήκους ψαριών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544" y="1690688"/>
            <a:ext cx="3045312" cy="4557711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157" y="2091581"/>
            <a:ext cx="3886200" cy="3293963"/>
          </a:xfrm>
        </p:spPr>
      </p:pic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3233057" y="5911850"/>
            <a:ext cx="2362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 sz="1600" b="1" i="1" dirty="0" err="1" smtClean="0">
                <a:latin typeface="+mn-lt"/>
              </a:rPr>
              <a:t>Sillaginoides</a:t>
            </a:r>
            <a:r>
              <a:rPr lang="el-GR" altLang="el-GR" sz="1600" b="1" i="1" dirty="0" smtClean="0">
                <a:latin typeface="+mn-lt"/>
              </a:rPr>
              <a:t> </a:t>
            </a:r>
            <a:r>
              <a:rPr lang="el-GR" altLang="el-GR" sz="1600" b="1" i="1" dirty="0">
                <a:latin typeface="+mn-lt"/>
              </a:rPr>
              <a:t>punctatus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6292" y="56348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Σπόνδυλοι τόνου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2546460"/>
            <a:ext cx="3886200" cy="290966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667115"/>
            <a:ext cx="3886200" cy="266835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51636" y="51128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220386" y="505847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68383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873" y="1569921"/>
            <a:ext cx="7886700" cy="349840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377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Τομές ακανθών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6068" y="1842183"/>
            <a:ext cx="2927126" cy="217011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8090" y="4310743"/>
            <a:ext cx="2715773" cy="190891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933" y="2549411"/>
            <a:ext cx="3836988" cy="2760125"/>
          </a:xfrm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61542" y="492340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1434" y="366805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l-GR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981656" y="58570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Τομές ακανθών</a:t>
            </a:r>
            <a:endParaRPr lang="en-US" dirty="0"/>
          </a:p>
        </p:txBody>
      </p:sp>
      <p:graphicFrame>
        <p:nvGraphicFramePr>
          <p:cNvPr id="229380" name="Object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78304688"/>
              </p:ext>
            </p:extLst>
          </p:nvPr>
        </p:nvGraphicFramePr>
        <p:xfrm>
          <a:off x="1717903" y="1973943"/>
          <a:ext cx="5582783" cy="3637189"/>
        </p:xfrm>
        <a:graphic>
          <a:graphicData uri="http://schemas.openxmlformats.org/presentationml/2006/ole">
            <p:oleObj spid="_x0000_s4167" name="CorelDRAW!" r:id="rId4" imgW="6002280" imgH="4401000" progId="">
              <p:embed/>
            </p:oleObj>
          </a:graphicData>
        </a:graphic>
      </p:graphicFrame>
      <p:sp>
        <p:nvSpPr>
          <p:cNvPr id="4099" name="5 - Ορθογώνιο"/>
          <p:cNvSpPr>
            <a:spLocks noChangeArrowheads="1"/>
          </p:cNvSpPr>
          <p:nvPr/>
        </p:nvSpPr>
        <p:spPr bwMode="auto">
          <a:xfrm>
            <a:off x="1151731" y="5663404"/>
            <a:ext cx="6840538" cy="42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</a:pPr>
            <a:r>
              <a:rPr lang="en-GB" altLang="el-GR" sz="1600" dirty="0" err="1">
                <a:latin typeface="+mn-lt"/>
              </a:rPr>
              <a:t>Ri</a:t>
            </a:r>
            <a:r>
              <a:rPr lang="en-GB" altLang="el-GR" sz="1600" dirty="0">
                <a:latin typeface="+mn-lt"/>
              </a:rPr>
              <a:t>= α</a:t>
            </a:r>
            <a:r>
              <a:rPr lang="en-GB" altLang="el-GR" sz="1600" dirty="0" err="1">
                <a:latin typeface="+mn-lt"/>
              </a:rPr>
              <a:t>κτίν</a:t>
            </a:r>
            <a:r>
              <a:rPr lang="en-GB" altLang="el-GR" sz="1600" dirty="0">
                <a:latin typeface="+mn-lt"/>
              </a:rPr>
              <a:t>α του i δακτυλίου</a:t>
            </a:r>
            <a:r>
              <a:rPr lang="el-GR" altLang="el-GR" sz="1600" dirty="0">
                <a:latin typeface="+mn-lt"/>
              </a:rPr>
              <a:t>,   </a:t>
            </a:r>
            <a:r>
              <a:rPr lang="en-GB" altLang="el-GR" sz="1600" dirty="0">
                <a:latin typeface="+mn-lt"/>
              </a:rPr>
              <a:t>R= α</a:t>
            </a:r>
            <a:r>
              <a:rPr lang="en-GB" altLang="el-GR" sz="1600" dirty="0" err="1">
                <a:latin typeface="+mn-lt"/>
              </a:rPr>
              <a:t>κτίν</a:t>
            </a:r>
            <a:r>
              <a:rPr lang="en-GB" altLang="el-GR" sz="1600" dirty="0">
                <a:latin typeface="+mn-lt"/>
              </a:rPr>
              <a:t>α τομής</a:t>
            </a:r>
            <a:r>
              <a:rPr lang="el-GR" altLang="el-GR" sz="1600" dirty="0">
                <a:latin typeface="+mn-lt"/>
              </a:rPr>
              <a:t>,   </a:t>
            </a:r>
            <a:r>
              <a:rPr lang="en-US" altLang="el-GR" sz="1600" dirty="0">
                <a:latin typeface="+mn-lt"/>
              </a:rPr>
              <a:t>D= </a:t>
            </a:r>
            <a:r>
              <a:rPr lang="el-GR" altLang="el-GR" sz="1600" dirty="0">
                <a:latin typeface="+mn-lt"/>
              </a:rPr>
              <a:t>διάμετρος τομής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58926" y="53341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n-GB" altLang="el-GR" sz="4000" i="0" dirty="0" err="1" smtClean="0"/>
              <a:t>Αν</a:t>
            </a:r>
            <a:r>
              <a:rPr lang="en-GB" altLang="el-GR" sz="4000" i="0" dirty="0" smtClean="0"/>
              <a:t>αδρομικός υπολογισμός </a:t>
            </a:r>
            <a:r>
              <a:rPr lang="el-GR" altLang="el-GR" sz="4000" i="0" dirty="0" smtClean="0"/>
              <a:t/>
            </a:r>
            <a:br>
              <a:rPr lang="el-GR" altLang="el-GR" sz="4000" i="0" dirty="0" smtClean="0"/>
            </a:br>
            <a:r>
              <a:rPr lang="en-GB" altLang="el-GR" sz="4000" i="0" dirty="0" err="1" smtClean="0"/>
              <a:t>του</a:t>
            </a:r>
            <a:r>
              <a:rPr lang="en-GB" altLang="el-GR" sz="4000" i="0" dirty="0" smtClean="0"/>
              <a:t> μήκους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 fontScale="92500" lnSpcReduction="20000"/>
          </a:bodyPr>
          <a:lstStyle/>
          <a:p>
            <a:pPr lvl="1" eaLnBrk="1" hangingPunct="1">
              <a:lnSpc>
                <a:spcPct val="150000"/>
              </a:lnSpc>
              <a:buFontTx/>
              <a:buNone/>
              <a:defRPr/>
            </a:pPr>
            <a:r>
              <a:rPr lang="en-GB" b="1" dirty="0" smtClean="0"/>
              <a:t>F</a:t>
            </a:r>
            <a:r>
              <a:rPr lang="en-US" b="1" dirty="0" smtClean="0"/>
              <a:t>L</a:t>
            </a:r>
            <a:r>
              <a:rPr lang="en-GB" b="1" baseline="-25000" dirty="0" err="1" smtClean="0"/>
              <a:t>i</a:t>
            </a:r>
            <a:r>
              <a:rPr lang="en-GB" b="1" dirty="0" smtClean="0"/>
              <a:t>=a + (FL-a) </a:t>
            </a:r>
            <a:r>
              <a:rPr lang="en-GB" b="1" dirty="0" err="1" smtClean="0"/>
              <a:t>Ri</a:t>
            </a:r>
            <a:r>
              <a:rPr lang="en-GB" b="1" dirty="0" smtClean="0"/>
              <a:t>/R     </a:t>
            </a:r>
            <a:r>
              <a:rPr lang="el-GR" b="1" dirty="0" smtClean="0"/>
              <a:t>			</a:t>
            </a:r>
            <a:r>
              <a:rPr lang="en-GB" b="1" dirty="0" smtClean="0"/>
              <a:t>(Lee, 1920)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endParaRPr lang="el-GR" sz="180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GB" sz="2200" dirty="0" err="1" smtClean="0"/>
              <a:t>Fli</a:t>
            </a:r>
            <a:r>
              <a:rPr lang="el-GR" sz="2200" dirty="0" smtClean="0"/>
              <a:t> </a:t>
            </a:r>
            <a:r>
              <a:rPr lang="en-GB" sz="2200" dirty="0" smtClean="0"/>
              <a:t>= </a:t>
            </a:r>
            <a:r>
              <a:rPr lang="en-GB" sz="2200" dirty="0" err="1" smtClean="0"/>
              <a:t>μήκος</a:t>
            </a:r>
            <a:r>
              <a:rPr lang="en-GB" sz="2200" dirty="0" smtClean="0"/>
              <a:t> ψα</a:t>
            </a:r>
            <a:r>
              <a:rPr lang="en-GB" sz="2200" dirty="0" err="1" smtClean="0"/>
              <a:t>ριού</a:t>
            </a:r>
            <a:r>
              <a:rPr lang="en-GB" sz="2200" dirty="0" smtClean="0"/>
              <a:t> </a:t>
            </a:r>
            <a:r>
              <a:rPr lang="en-GB" sz="2200" dirty="0" err="1" smtClean="0"/>
              <a:t>στο</a:t>
            </a:r>
            <a:r>
              <a:rPr lang="en-GB" sz="2200" dirty="0" smtClean="0"/>
              <a:t> </a:t>
            </a:r>
            <a:r>
              <a:rPr lang="en-GB" sz="2200" dirty="0" err="1" smtClean="0"/>
              <a:t>χρόνο</a:t>
            </a:r>
            <a:r>
              <a:rPr lang="en-GB" sz="2200" dirty="0" smtClean="0"/>
              <a:t> </a:t>
            </a:r>
            <a:r>
              <a:rPr lang="en-GB" sz="2200" dirty="0" err="1" smtClean="0"/>
              <a:t>i</a:t>
            </a:r>
            <a:r>
              <a:rPr lang="el-GR" sz="2200" dirty="0" smtClean="0"/>
              <a:t>.</a:t>
            </a:r>
            <a:endParaRPr lang="en-GB" sz="2200" dirty="0" smtClean="0"/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GB" sz="2200" dirty="0" smtClean="0"/>
              <a:t>FL</a:t>
            </a:r>
            <a:r>
              <a:rPr lang="el-GR" sz="2200" dirty="0" smtClean="0"/>
              <a:t> </a:t>
            </a:r>
            <a:r>
              <a:rPr lang="en-GB" sz="2200" dirty="0" smtClean="0"/>
              <a:t>=παρα</a:t>
            </a:r>
            <a:r>
              <a:rPr lang="en-GB" sz="2200" dirty="0" err="1" smtClean="0"/>
              <a:t>τηρούμενο</a:t>
            </a:r>
            <a:r>
              <a:rPr lang="en-GB" sz="2200" dirty="0" smtClean="0"/>
              <a:t> </a:t>
            </a:r>
            <a:r>
              <a:rPr lang="en-GB" sz="2200" dirty="0" err="1" smtClean="0"/>
              <a:t>μήκος</a:t>
            </a:r>
            <a:r>
              <a:rPr lang="en-GB" sz="2200" dirty="0" smtClean="0"/>
              <a:t> ψα</a:t>
            </a:r>
            <a:r>
              <a:rPr lang="en-GB" sz="2200" dirty="0" err="1" smtClean="0"/>
              <a:t>ριού</a:t>
            </a:r>
            <a:r>
              <a:rPr lang="el-GR" sz="2200" dirty="0" smtClean="0"/>
              <a:t>.</a:t>
            </a:r>
            <a:endParaRPr lang="en-GB" sz="2200" dirty="0" smtClean="0"/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GB" sz="2200" dirty="0" err="1" smtClean="0"/>
              <a:t>Ri</a:t>
            </a:r>
            <a:r>
              <a:rPr lang="el-GR" sz="2200" dirty="0" smtClean="0"/>
              <a:t> </a:t>
            </a:r>
            <a:r>
              <a:rPr lang="en-GB" sz="2200" dirty="0" smtClean="0"/>
              <a:t>= α</a:t>
            </a:r>
            <a:r>
              <a:rPr lang="en-GB" sz="2200" dirty="0" err="1" smtClean="0"/>
              <a:t>κτίν</a:t>
            </a:r>
            <a:r>
              <a:rPr lang="en-GB" sz="2200" dirty="0" smtClean="0"/>
              <a:t>α του i δακτυλίου</a:t>
            </a:r>
            <a:r>
              <a:rPr lang="el-GR" sz="2200" dirty="0" smtClean="0"/>
              <a:t>.</a:t>
            </a:r>
            <a:endParaRPr lang="en-GB" sz="2200" dirty="0" smtClean="0"/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GB" sz="2200" dirty="0" smtClean="0"/>
              <a:t>R</a:t>
            </a:r>
            <a:r>
              <a:rPr lang="el-GR" sz="2200" dirty="0" smtClean="0"/>
              <a:t> </a:t>
            </a:r>
            <a:r>
              <a:rPr lang="en-GB" sz="2200" dirty="0" smtClean="0"/>
              <a:t>= α</a:t>
            </a:r>
            <a:r>
              <a:rPr lang="en-GB" sz="2200" dirty="0" err="1" smtClean="0"/>
              <a:t>κτίν</a:t>
            </a:r>
            <a:r>
              <a:rPr lang="en-GB" sz="2200" dirty="0" smtClean="0"/>
              <a:t>α τομής άκανθας </a:t>
            </a:r>
            <a:r>
              <a:rPr lang="el-GR" sz="2200" dirty="0" smtClean="0"/>
              <a:t>.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l-GR" sz="2200" dirty="0" smtClean="0"/>
              <a:t>α </a:t>
            </a:r>
            <a:r>
              <a:rPr lang="en-GB" sz="2200" dirty="0" smtClean="0"/>
              <a:t>=</a:t>
            </a:r>
            <a:r>
              <a:rPr lang="en-GB" sz="2200" dirty="0" err="1" smtClean="0"/>
              <a:t>διορθωτική</a:t>
            </a:r>
            <a:r>
              <a:rPr lang="en-GB" sz="2200" dirty="0" smtClean="0"/>
              <a:t> </a:t>
            </a:r>
            <a:r>
              <a:rPr lang="en-GB" sz="2200" dirty="0" err="1" smtClean="0"/>
              <a:t>παράμετρος</a:t>
            </a:r>
            <a:r>
              <a:rPr lang="el-GR" sz="2200" dirty="0" smtClean="0"/>
              <a:t> (εξίσωση μήκους ψαριού-ακτίνας τομής άκανθας.</a:t>
            </a:r>
          </a:p>
          <a:p>
            <a:pPr lvl="1" eaLnBrk="1" hangingPunct="1">
              <a:lnSpc>
                <a:spcPct val="150000"/>
              </a:lnSpc>
              <a:spcBef>
                <a:spcPts val="600"/>
              </a:spcBef>
              <a:buFontTx/>
              <a:buNone/>
              <a:defRPr/>
            </a:pPr>
            <a:r>
              <a:rPr lang="en-GB" sz="2200" dirty="0" smtClean="0"/>
              <a:t>	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Ωτόλιθοι</a:t>
            </a:r>
            <a:r>
              <a:rPr lang="el-GR" dirty="0" smtClean="0"/>
              <a:t> 1/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2514546"/>
            <a:ext cx="3886200" cy="297349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706695"/>
            <a:ext cx="3886200" cy="2589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60246" y="51573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13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4755" y="50019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09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Ωτόλιθοι</a:t>
            </a:r>
            <a:r>
              <a:rPr lang="el-GR" dirty="0" smtClean="0"/>
              <a:t> 2/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34853" y="2114537"/>
            <a:ext cx="38862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2000" dirty="0"/>
              <a:t>Οι ωτόλιθοι είναι συμπαγείς ασβεστολιθικές δομές που βρίσκονται σε ζεύγη στο εσωτερικό αυτί σε όλους τους Τελεόστεους. </a:t>
            </a:r>
          </a:p>
          <a:p>
            <a:pPr>
              <a:lnSpc>
                <a:spcPct val="100000"/>
              </a:lnSpc>
            </a:pPr>
            <a:r>
              <a:rPr lang="el-GR" sz="2000" dirty="0"/>
              <a:t>Δημιουργούνται με την εναπόθεση/σύμπηξη ανθρακικού ασβεστίου (CaCO3) και πρωτεΐνης (οτολίνης).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1771" y="2734872"/>
            <a:ext cx="4683579" cy="271008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03869" y="52281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18577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sz="4000" dirty="0" smtClean="0"/>
              <a:t>Το ακουστικό σύστημα των ψαριών</a:t>
            </a:r>
          </a:p>
        </p:txBody>
      </p:sp>
      <p:sp>
        <p:nvSpPr>
          <p:cNvPr id="41987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275771" y="1493949"/>
            <a:ext cx="4353379" cy="468301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l-GR" sz="2400" dirty="0" smtClean="0"/>
              <a:t>Αποτελείται </a:t>
            </a:r>
            <a:r>
              <a:rPr lang="el-GR" altLang="el-GR" sz="2400" dirty="0"/>
              <a:t>από το εσωτερικό αυτί και την πλευρική γραμμή.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l-GR" sz="2400" dirty="0"/>
              <a:t>Κάτω από τους τρεις </a:t>
            </a:r>
            <a:r>
              <a:rPr lang="el-GR" altLang="el-GR" sz="2400" b="1" dirty="0"/>
              <a:t>ημικυκλικούς αγωγούς</a:t>
            </a:r>
            <a:r>
              <a:rPr lang="el-GR" altLang="el-GR" sz="2400" dirty="0">
                <a:solidFill>
                  <a:srgbClr val="00B0F0"/>
                </a:solidFill>
              </a:rPr>
              <a:t> </a:t>
            </a:r>
            <a:r>
              <a:rPr lang="el-GR" altLang="el-GR" sz="2400" dirty="0"/>
              <a:t>του </a:t>
            </a:r>
            <a:r>
              <a:rPr lang="el-GR" altLang="el-GR" sz="2400" b="1" dirty="0"/>
              <a:t>υμενώδους λαβύρινθου </a:t>
            </a:r>
            <a:r>
              <a:rPr lang="el-GR" altLang="el-GR" sz="2400" dirty="0"/>
              <a:t>υπάρχουν τρεις διογκώσεις, </a:t>
            </a:r>
            <a:r>
              <a:rPr lang="el-GR" altLang="el-GR" sz="2400" b="1" dirty="0"/>
              <a:t>τα ακουστικά </a:t>
            </a:r>
            <a:r>
              <a:rPr lang="el-GR" altLang="el-GR" sz="2400" b="1" dirty="0" smtClean="0"/>
              <a:t>κυστίδια.</a:t>
            </a:r>
            <a:endParaRPr lang="el-GR" altLang="el-GR" sz="2400" b="1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l-GR" sz="2400" dirty="0" smtClean="0"/>
              <a:t>Κάθε </a:t>
            </a:r>
            <a:r>
              <a:rPr lang="el-GR" altLang="el-GR" sz="2400" dirty="0"/>
              <a:t>κυστίδιο αποτελείται από κύτταρα που φέρουν </a:t>
            </a:r>
            <a:r>
              <a:rPr lang="el-GR" altLang="el-GR" sz="2400" b="1" dirty="0"/>
              <a:t>τριχίδια</a:t>
            </a:r>
            <a:r>
              <a:rPr lang="el-GR" altLang="el-GR" sz="2400" dirty="0"/>
              <a:t>, πάνω στα οποία ακουμπούν τρεις μικροί κρύσταλλοι οι οποίοι καλούνται ωτόλιθοι.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altLang="el-GR" sz="2400" dirty="0"/>
              <a:t>Οι </a:t>
            </a:r>
            <a:r>
              <a:rPr lang="el-GR" altLang="el-GR" sz="2400" b="1" dirty="0"/>
              <a:t>ωτόλιθοι</a:t>
            </a:r>
            <a:r>
              <a:rPr lang="el-GR" altLang="el-GR" sz="2400" dirty="0"/>
              <a:t> είναι συμπαγείς, ακυτταρικές δομές που αποτελούνται από πρωτεΐνη και άλατα ανθρακικού </a:t>
            </a:r>
            <a:r>
              <a:rPr lang="el-GR" altLang="el-GR" sz="2400" dirty="0" smtClean="0"/>
              <a:t>ασβεστίου. </a:t>
            </a:r>
            <a:endParaRPr lang="el-GR" altLang="el-GR" sz="2400" dirty="0"/>
          </a:p>
          <a:p>
            <a:pPr eaLnBrk="1" hangingPunct="1">
              <a:spcBef>
                <a:spcPts val="1200"/>
              </a:spcBef>
            </a:pPr>
            <a:endParaRPr lang="el-GR" altLang="el-GR" sz="16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1968042"/>
            <a:ext cx="3886200" cy="406650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73590" y="575754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16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l-GR" altLang="el-GR" sz="28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> </a:t>
            </a:r>
            <a:br>
              <a:rPr lang="el-GR" altLang="el-GR" sz="2800" dirty="0" smtClean="0">
                <a:solidFill>
                  <a:srgbClr val="CC0000"/>
                </a:solidFill>
                <a:latin typeface="Comic Sans MS" panose="030F0702030302020204" pitchFamily="66" charset="0"/>
              </a:rPr>
            </a:br>
            <a:r>
              <a:rPr lang="el-GR" altLang="el-GR" sz="2800" dirty="0" smtClean="0">
                <a:solidFill>
                  <a:srgbClr val="CC0000"/>
                </a:solidFill>
                <a:latin typeface="Comic Sans MS" panose="030F0702030302020204" pitchFamily="66" charset="0"/>
              </a:rPr>
              <a:t/>
            </a:r>
            <a:br>
              <a:rPr lang="el-GR" altLang="el-GR" sz="2800" dirty="0" smtClean="0">
                <a:solidFill>
                  <a:srgbClr val="CC0000"/>
                </a:solidFill>
                <a:latin typeface="Comic Sans MS" panose="030F0702030302020204" pitchFamily="66" charset="0"/>
              </a:rPr>
            </a:br>
            <a:r>
              <a:rPr lang="el-GR" altLang="el-GR" dirty="0" smtClean="0"/>
              <a:t>Εσωτερικό αυτί των ψαριών</a:t>
            </a:r>
            <a:r>
              <a:rPr lang="en-US" altLang="el-GR" dirty="0" smtClean="0"/>
              <a:t/>
            </a:r>
            <a:br>
              <a:rPr lang="en-US" altLang="el-GR" dirty="0" smtClean="0"/>
            </a:br>
            <a:r>
              <a:rPr lang="en-US" altLang="el-GR" sz="2000" dirty="0" smtClean="0">
                <a:latin typeface="Comic Sans MS" panose="030F0702030302020204" pitchFamily="66" charset="0"/>
              </a:rPr>
              <a:t/>
            </a:r>
            <a:br>
              <a:rPr lang="en-US" altLang="el-GR" sz="2000" dirty="0" smtClean="0">
                <a:latin typeface="Comic Sans MS" panose="030F0702030302020204" pitchFamily="66" charset="0"/>
              </a:rPr>
            </a:br>
            <a:endParaRPr lang="el-GR" altLang="el-GR" sz="4000" dirty="0" smtClean="0">
              <a:latin typeface="Comic Sans MS" panose="030F0702030302020204" pitchFamily="66" charset="0"/>
            </a:endParaRP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75" y="2282032"/>
            <a:ext cx="3409950" cy="3156390"/>
          </a:xfr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237263" y="1690689"/>
            <a:ext cx="4732565" cy="505845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SC = </a:t>
            </a:r>
            <a:r>
              <a:rPr lang="el-GR" dirty="0"/>
              <a:t>Ημικυκλικοί σωλήνες, 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n-US" dirty="0"/>
              <a:t>U = </a:t>
            </a:r>
            <a:r>
              <a:rPr lang="el-GR" dirty="0"/>
              <a:t>Ελλειπτικό κυστίδιο , </a:t>
            </a:r>
            <a:br>
              <a:rPr lang="el-GR" dirty="0"/>
            </a:br>
            <a:r>
              <a:rPr lang="en-US" dirty="0"/>
              <a:t>UO =</a:t>
            </a:r>
            <a:r>
              <a:rPr lang="el-GR" dirty="0"/>
              <a:t>Ωτόλιθος του ελλειπτικού κυστιδίου </a:t>
            </a:r>
            <a:r>
              <a:rPr lang="en-US" dirty="0"/>
              <a:t>Lapillus,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 = </a:t>
            </a:r>
            <a:r>
              <a:rPr lang="el-GR" dirty="0"/>
              <a:t>Λάγηνος  </a:t>
            </a:r>
            <a:br>
              <a:rPr lang="el-GR" dirty="0"/>
            </a:br>
            <a:r>
              <a:rPr lang="en-US" dirty="0"/>
              <a:t>LO =</a:t>
            </a:r>
            <a:r>
              <a:rPr lang="el-GR" dirty="0"/>
              <a:t>Ωτόλιθος της λαγήνου ή    </a:t>
            </a:r>
            <a:r>
              <a:rPr lang="en-US" dirty="0" err="1"/>
              <a:t>Asteriscus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 =</a:t>
            </a:r>
            <a:r>
              <a:rPr lang="el-GR" dirty="0"/>
              <a:t>Σφαιρικό κυστίδιο , </a:t>
            </a:r>
            <a:br>
              <a:rPr lang="el-GR" dirty="0"/>
            </a:br>
            <a:r>
              <a:rPr lang="en-US" dirty="0"/>
              <a:t>SO =</a:t>
            </a:r>
            <a:r>
              <a:rPr lang="el-GR" dirty="0"/>
              <a:t>Ωτόλιθος του σφαιρικού κυστιδίου ή  </a:t>
            </a:r>
            <a:r>
              <a:rPr lang="en-US" dirty="0"/>
              <a:t>Sagitta,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M = Macula (</a:t>
            </a:r>
            <a:r>
              <a:rPr lang="el-GR" dirty="0"/>
              <a:t>επιθήλιο), </a:t>
            </a:r>
            <a:br>
              <a:rPr lang="el-GR" dirty="0"/>
            </a:br>
            <a:r>
              <a:rPr lang="en-US" dirty="0"/>
              <a:t>SU = Sulcus, </a:t>
            </a:r>
            <a:br>
              <a:rPr lang="en-US" dirty="0"/>
            </a:br>
            <a:endParaRPr lang="en-US" dirty="0"/>
          </a:p>
        </p:txBody>
      </p:sp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1156165" y="5554536"/>
            <a:ext cx="25535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( Popper and Coombs</a:t>
            </a:r>
            <a:r>
              <a:rPr lang="el-GR" sz="1600" dirty="0"/>
              <a:t>,</a:t>
            </a:r>
            <a:r>
              <a:rPr lang="en-US" sz="1600" dirty="0"/>
              <a:t> 1982)</a:t>
            </a:r>
            <a:endParaRPr lang="el-GR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82565" y="51614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l-GR" altLang="el-GR" sz="3200" i="0" dirty="0" smtClean="0"/>
              <a:t>Τοπογραφική σχέση των ωτολίθων με τους οφθαλμούς και τον εγκέφαλο των ψαριών </a:t>
            </a:r>
          </a:p>
        </p:txBody>
      </p:sp>
      <p:pic>
        <p:nvPicPr>
          <p:cNvPr id="44035" name="Picture 3" descr="brai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1472" y="1940266"/>
            <a:ext cx="5401056" cy="3657600"/>
          </a:xfrm>
          <a:noFill/>
          <a:ln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07716" y="52870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Προετοιμασία των ωτολίθων </a:t>
            </a:r>
            <a:br>
              <a:rPr lang="el-GR" sz="4000" dirty="0" smtClean="0"/>
            </a:br>
            <a:r>
              <a:rPr lang="el-GR" sz="4000" dirty="0" smtClean="0"/>
              <a:t>για παρατήρηση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l-GR" b="1" dirty="0"/>
              <a:t>Α. </a:t>
            </a:r>
            <a:r>
              <a:rPr lang="el-GR" b="1" dirty="0" smtClean="0"/>
              <a:t>Ολόκληροι    </a:t>
            </a:r>
            <a:endParaRPr lang="el-GR" b="1" dirty="0"/>
          </a:p>
          <a:p>
            <a:r>
              <a:rPr lang="el-GR" dirty="0"/>
              <a:t>Διατήρηση : ξηροί ή σε διάλυμμα αλκοόλης </a:t>
            </a:r>
            <a:r>
              <a:rPr lang="el-GR" dirty="0" smtClean="0"/>
              <a:t>γλυκερίνης.</a:t>
            </a:r>
            <a:endParaRPr lang="el-GR" dirty="0"/>
          </a:p>
          <a:p>
            <a:r>
              <a:rPr lang="el-GR" dirty="0" smtClean="0"/>
              <a:t>Κάψιμο.</a:t>
            </a:r>
            <a:endParaRPr lang="el-GR" dirty="0"/>
          </a:p>
          <a:p>
            <a:r>
              <a:rPr lang="el-GR" dirty="0"/>
              <a:t>Παρατήρηση σε μαύρο υπόβαθρο και προσπίπτοντα </a:t>
            </a:r>
            <a:r>
              <a:rPr lang="el-GR" dirty="0" smtClean="0"/>
              <a:t>φωτισμό.</a:t>
            </a:r>
            <a:endParaRPr lang="el-GR" dirty="0"/>
          </a:p>
          <a:p>
            <a:r>
              <a:rPr lang="el-GR" dirty="0"/>
              <a:t>Αδιαφανής ζώνη (άσπρος </a:t>
            </a:r>
            <a:r>
              <a:rPr lang="el-GR" dirty="0" smtClean="0"/>
              <a:t>δακτύλιος). </a:t>
            </a:r>
            <a:endParaRPr lang="el-GR" dirty="0"/>
          </a:p>
          <a:p>
            <a:r>
              <a:rPr lang="el-GR" dirty="0"/>
              <a:t>Διαφανής ζώνη (μαύρος δακτύλιος) </a:t>
            </a:r>
            <a:r>
              <a:rPr lang="el-GR" dirty="0" smtClean="0"/>
              <a:t>άνοιξη-καλοκαίρι.</a:t>
            </a:r>
            <a:endParaRPr lang="el-GR" dirty="0"/>
          </a:p>
          <a:p>
            <a:endParaRPr lang="el-GR" dirty="0"/>
          </a:p>
          <a:p>
            <a:pPr marL="0" indent="0">
              <a:buNone/>
            </a:pPr>
            <a:r>
              <a:rPr lang="el-GR" b="1" dirty="0"/>
              <a:t>Β. Τομές</a:t>
            </a:r>
          </a:p>
          <a:p>
            <a:r>
              <a:rPr lang="el-GR" dirty="0"/>
              <a:t>Έγκλιση η </a:t>
            </a:r>
            <a:r>
              <a:rPr lang="el-GR" dirty="0" smtClean="0"/>
              <a:t>σκήνωση.</a:t>
            </a:r>
            <a:endParaRPr lang="el-GR" dirty="0"/>
          </a:p>
          <a:p>
            <a:r>
              <a:rPr lang="el-GR" dirty="0"/>
              <a:t>Δημιουργία τομών και λείανση τους  (ISOMET, METASERV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Φύλαξη  των τομών των </a:t>
            </a:r>
            <a:r>
              <a:rPr lang="el-GR" dirty="0" err="1" smtClean="0"/>
              <a:t>ωτολίθων</a:t>
            </a:r>
            <a:r>
              <a:rPr lang="el-GR" dirty="0" smtClean="0"/>
              <a:t>.</a:t>
            </a:r>
            <a:r>
              <a:rPr lang="el-GR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l-GR" dirty="0" smtClean="0"/>
              <a:t>φαίρεση ωτολίθων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807" y="1825625"/>
            <a:ext cx="5962386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11433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19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6" name="Rectangle 4"/>
          <p:cNvSpPr>
            <a:spLocks noChangeArrowheads="1"/>
          </p:cNvSpPr>
          <p:nvPr/>
        </p:nvSpPr>
        <p:spPr bwMode="auto">
          <a:xfrm>
            <a:off x="684213" y="1412875"/>
            <a:ext cx="8064500" cy="1655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el-G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l-GR" sz="3200" b="1" dirty="0" smtClean="0">
                <a:solidFill>
                  <a:srgbClr val="0066CC"/>
                </a:solidFill>
              </a:rPr>
              <a:t>Ποιά είναι η σημασία του προσδιορισμού της ηλικίας και της αύξησης των ψαριών</a:t>
            </a:r>
            <a:r>
              <a:rPr lang="en-US" sz="3200" b="1" dirty="0" smtClean="0">
                <a:solidFill>
                  <a:srgbClr val="0066CC"/>
                </a:solidFill>
              </a:rPr>
              <a:t>;</a:t>
            </a:r>
            <a:endParaRPr lang="el-GR" sz="3200" b="1" dirty="0">
              <a:solidFill>
                <a:srgbClr val="0066CC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Επίπεδα τομής ωτόλιθου</a:t>
            </a:r>
            <a:endParaRPr lang="en-US" dirty="0"/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clrChange>
              <a:clrFrom>
                <a:srgbClr val="FFFEE5"/>
              </a:clrFrom>
              <a:clrTo>
                <a:srgbClr val="FFFE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43" t="2039" r="1728" b="1955"/>
          <a:stretch/>
        </p:blipFill>
        <p:spPr>
          <a:xfrm>
            <a:off x="814388" y="1360115"/>
            <a:ext cx="3657600" cy="4809067"/>
          </a:xfrm>
          <a:noFill/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661610"/>
            <a:ext cx="3886200" cy="4351338"/>
          </a:xfrm>
        </p:spPr>
        <p:txBody>
          <a:bodyPr>
            <a:normAutofit/>
          </a:bodyPr>
          <a:lstStyle/>
          <a:p>
            <a:r>
              <a:rPr lang="el-GR" sz="2200" dirty="0"/>
              <a:t>Τυπικός ωτόλιθος </a:t>
            </a:r>
            <a:br>
              <a:rPr lang="el-GR" sz="2200" dirty="0"/>
            </a:br>
            <a:r>
              <a:rPr lang="el-GR" sz="2200" dirty="0"/>
              <a:t>και τα διάφορα </a:t>
            </a:r>
            <a:br>
              <a:rPr lang="el-GR" sz="2200" dirty="0"/>
            </a:br>
            <a:r>
              <a:rPr lang="el-GR" sz="2200" dirty="0"/>
              <a:t>επίπεδα τομής </a:t>
            </a:r>
            <a:r>
              <a:rPr lang="el-GR" sz="2200" dirty="0" smtClean="0"/>
              <a:t>του:</a:t>
            </a:r>
            <a:r>
              <a:rPr lang="el-GR" sz="2200" dirty="0"/>
              <a:t/>
            </a:r>
            <a:br>
              <a:rPr lang="el-GR" sz="2200" dirty="0"/>
            </a:br>
            <a:r>
              <a:rPr lang="el-GR" sz="2200" dirty="0"/>
              <a:t/>
            </a:r>
            <a:br>
              <a:rPr lang="el-GR" sz="2200" dirty="0"/>
            </a:br>
            <a:r>
              <a:rPr lang="el-GR" sz="2200" b="1" dirty="0"/>
              <a:t>ΟΒΕΛΙΑΙΟ</a:t>
            </a:r>
            <a:r>
              <a:rPr lang="el-GR" sz="2200" dirty="0"/>
              <a:t/>
            </a:r>
            <a:br>
              <a:rPr lang="el-GR" sz="2200" dirty="0"/>
            </a:br>
            <a:r>
              <a:rPr lang="el-GR" sz="2200" dirty="0"/>
              <a:t> (δεξί + αριστερό ήμισυ)</a:t>
            </a:r>
            <a:br>
              <a:rPr lang="el-GR" sz="2200" dirty="0"/>
            </a:br>
            <a:r>
              <a:rPr lang="el-GR" sz="2200" dirty="0"/>
              <a:t/>
            </a:r>
            <a:br>
              <a:rPr lang="el-GR" sz="2200" dirty="0"/>
            </a:br>
            <a:r>
              <a:rPr lang="el-GR" sz="2200" b="1" dirty="0"/>
              <a:t>ΕΓΚΑΡΣΙΟ</a:t>
            </a:r>
            <a:r>
              <a:rPr lang="el-GR" sz="2200" dirty="0"/>
              <a:t/>
            </a:r>
            <a:br>
              <a:rPr lang="el-GR" sz="2200" dirty="0"/>
            </a:br>
            <a:r>
              <a:rPr lang="el-GR" sz="2200" dirty="0"/>
              <a:t> (πρόσθιο + οπίσθιο ήμισυ) </a:t>
            </a:r>
            <a:br>
              <a:rPr lang="el-GR" sz="2200" dirty="0"/>
            </a:br>
            <a:r>
              <a:rPr lang="el-GR" sz="2200" dirty="0"/>
              <a:t/>
            </a:r>
            <a:br>
              <a:rPr lang="el-GR" sz="2200" dirty="0"/>
            </a:br>
            <a:r>
              <a:rPr lang="el-GR" sz="2200" b="1" dirty="0"/>
              <a:t>ΜΕΤΩΠΙΑΙΟ </a:t>
            </a:r>
            <a:r>
              <a:rPr lang="el-GR" sz="2200" dirty="0"/>
              <a:t/>
            </a:r>
            <a:br>
              <a:rPr lang="el-GR" sz="2200" dirty="0"/>
            </a:br>
            <a:r>
              <a:rPr lang="el-GR" sz="2200" dirty="0"/>
              <a:t>(ραχιαίο + κοιλιακό ήμισυ)</a:t>
            </a:r>
            <a:endParaRPr lang="en-US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52217" y="560711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Ωτόλιθοι Τελεόστεων</a:t>
            </a:r>
            <a:endParaRPr lang="en-US" dirty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sz="half" idx="1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spcBef>
                <a:spcPct val="50000"/>
              </a:spcBef>
            </a:pPr>
            <a:endParaRPr lang="el-GR" altLang="el-GR" sz="200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altLang="el-GR" sz="2200" b="1" dirty="0" smtClean="0"/>
              <a:t>E. Koken (1884)</a:t>
            </a:r>
          </a:p>
          <a:p>
            <a:pPr eaLnBrk="1" hangingPunct="1">
              <a:spcBef>
                <a:spcPct val="50000"/>
              </a:spcBef>
            </a:pPr>
            <a:endParaRPr lang="el-GR" altLang="el-GR" sz="2200" dirty="0" smtClean="0"/>
          </a:p>
          <a:p>
            <a:pPr eaLnBrk="1" hangingPunct="1">
              <a:spcBef>
                <a:spcPct val="50000"/>
              </a:spcBef>
            </a:pPr>
            <a:r>
              <a:rPr lang="el-GR" altLang="el-GR" sz="2200" dirty="0" smtClean="0"/>
              <a:t>Παρατήρησε ότι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200" dirty="0" smtClean="0"/>
              <a:t>	κάθε είδος Τελεόστεου χαρακτηρίζεται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200" dirty="0" smtClean="0"/>
              <a:t>	από ωτολίθους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l-GR" altLang="el-GR" sz="2200" dirty="0" smtClean="0"/>
              <a:t>	με ιδιαίτερο μέγεθος και μορφολογία.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146420"/>
            <a:ext cx="3886200" cy="370974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73590" y="557916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dirty="0" smtClean="0"/>
              <a:t>Χρησιμότητα 1/2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el-GR" altLang="el-GR" sz="2000" dirty="0"/>
              <a:t>Από τότε η </a:t>
            </a:r>
            <a:r>
              <a:rPr lang="el-GR" altLang="el-GR" sz="2000" b="1" dirty="0"/>
              <a:t>μορφολογία</a:t>
            </a:r>
            <a:r>
              <a:rPr lang="el-GR" altLang="el-GR" sz="2000" dirty="0">
                <a:solidFill>
                  <a:srgbClr val="FFFF00"/>
                </a:solidFill>
              </a:rPr>
              <a:t> </a:t>
            </a:r>
            <a:r>
              <a:rPr lang="el-GR" altLang="el-GR" sz="2000" dirty="0"/>
              <a:t>των ωτολίθων μελετάται για να προσδιορισθούν </a:t>
            </a:r>
          </a:p>
          <a:p>
            <a:pPr lvl="1">
              <a:lnSpc>
                <a:spcPct val="100000"/>
              </a:lnSpc>
              <a:spcBef>
                <a:spcPct val="35000"/>
              </a:spcBef>
            </a:pPr>
            <a:r>
              <a:rPr lang="el-GR" altLang="el-GR" sz="2000" dirty="0"/>
              <a:t>είδη σε απολιθώματα, </a:t>
            </a:r>
          </a:p>
          <a:p>
            <a:pPr lvl="1">
              <a:lnSpc>
                <a:spcPct val="100000"/>
              </a:lnSpc>
              <a:spcBef>
                <a:spcPct val="35000"/>
              </a:spcBef>
            </a:pPr>
            <a:r>
              <a:rPr lang="el-GR" altLang="el-GR" sz="2000" dirty="0"/>
              <a:t>η διατροφή ιχθυοφάγων ειδών από το στομαχικό τους περιεχόμενο</a:t>
            </a:r>
          </a:p>
          <a:p>
            <a:pPr lvl="1">
              <a:lnSpc>
                <a:spcPct val="100000"/>
              </a:lnSpc>
              <a:spcBef>
                <a:spcPct val="35000"/>
              </a:spcBef>
            </a:pPr>
            <a:r>
              <a:rPr lang="el-GR" altLang="el-GR" sz="2000" dirty="0"/>
              <a:t>χρησιμοποιείται  σε αρχαιολογικές μελέτες   </a:t>
            </a:r>
          </a:p>
          <a:p>
            <a:pPr lvl="1">
              <a:lnSpc>
                <a:spcPct val="100000"/>
              </a:lnSpc>
              <a:spcBef>
                <a:spcPct val="35000"/>
              </a:spcBef>
            </a:pPr>
            <a:r>
              <a:rPr lang="el-GR" altLang="el-GR" sz="2000" dirty="0"/>
              <a:t>χρησιμοποιούνται για να προσδιοριστούν ενδοειδικές διαφορές (πληθυσμιακές)  και διαειδικές διαφορές και σχέσεις.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dirty="0" smtClean="0"/>
              <a:t>Χρησιμότητα 2/2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el-GR" altLang="el-GR" sz="2000" dirty="0"/>
              <a:t>Η αύξηση των ωτολίθων σχετίζεται στενά με την αύξηση των ψαριών και τις περιβαλλοντικές αλλαγές. Η διακύμανση στην αναλογία των συστατικών από τα οποία αποτελούνται οι ωτόλιθοι προκαλούν τους αυξητικούς δακτυλίους οι οποίοι ακολουθούν ημερήσια και εποχική περιοδικότητα. Αυτοί χρησιμοποιούνται για </a:t>
            </a:r>
            <a:r>
              <a:rPr lang="el-GR" altLang="el-GR" sz="2000" dirty="0" smtClean="0"/>
              <a:t>τον </a:t>
            </a:r>
            <a:r>
              <a:rPr lang="el-GR" altLang="el-GR" sz="2000" dirty="0"/>
              <a:t>προσδιορισμό της ηλικίας και της </a:t>
            </a:r>
            <a:r>
              <a:rPr lang="el-GR" altLang="el-GR" sz="2000" dirty="0" smtClean="0"/>
              <a:t>αύξησης. </a:t>
            </a:r>
            <a:endParaRPr lang="el-GR" altLang="el-GR" sz="2000" dirty="0"/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el-GR" altLang="el-GR" sz="2000" dirty="0"/>
              <a:t>Άλλες μελέτες επικεντρώνουν στη χημική σύσταση και τη μικροδομή των ωτολίθων και στη σχέση τους με το περιβάλλον.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385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Κλασικές περιγραφές </a:t>
            </a:r>
            <a:br>
              <a:rPr lang="el-GR" sz="4000" dirty="0"/>
            </a:br>
            <a:r>
              <a:rPr lang="el-GR" sz="4000" dirty="0"/>
              <a:t>της μορφολογίας των ωτολίθων </a:t>
            </a:r>
            <a:endParaRPr lang="en-US" sz="4000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79267" y="1911690"/>
            <a:ext cx="4659800" cy="465989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l-GR" altLang="el-GR" sz="2000" dirty="0" smtClean="0"/>
              <a:t>Οι πρώτες μελέτες της μορφολογίας των ωτολίθων επικέντρωναν σε ανατομικές περιγραφές, χρησιμοποιώντας </a:t>
            </a:r>
            <a:r>
              <a:rPr lang="el-GR" altLang="el-GR" sz="2000" b="1" dirty="0" smtClean="0"/>
              <a:t>σχήματα</a:t>
            </a:r>
            <a:r>
              <a:rPr lang="el-GR" altLang="el-GR" sz="2000" dirty="0" smtClean="0"/>
              <a:t>.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endParaRPr lang="el-GR" altLang="el-GR" sz="2000" dirty="0" smtClean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l-GR" altLang="el-GR" sz="2000" dirty="0" smtClean="0"/>
              <a:t>Κατά τη δεκαετία των ‘80 αναπτύχθηκε μια </a:t>
            </a:r>
            <a:r>
              <a:rPr lang="el-GR" altLang="el-GR" sz="2000" b="1" dirty="0" smtClean="0"/>
              <a:t>κοινή ορολογία </a:t>
            </a:r>
            <a:r>
              <a:rPr lang="el-GR" altLang="el-GR" sz="2000" dirty="0" smtClean="0"/>
              <a:t>για τα διάφορα μέρη του ωτολίθου και τους ανατομικούς τύπους.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endParaRPr lang="el-GR" altLang="el-GR" sz="2000" dirty="0" smtClean="0"/>
          </a:p>
          <a:p>
            <a:pPr eaLnBrk="1" hangingPunct="1">
              <a:lnSpc>
                <a:spcPct val="100000"/>
              </a:lnSpc>
              <a:spcBef>
                <a:spcPts val="600"/>
              </a:spcBef>
            </a:pPr>
            <a:r>
              <a:rPr lang="el-GR" altLang="el-GR" sz="2000" dirty="0" smtClean="0"/>
              <a:t>Τελευταία οι ωτόλιθοι περιγράφονται και αναπαράγονται το ίδιο όπως παλαιότερα με μαυρόασπρα σχήματα, αλλά και με </a:t>
            </a:r>
            <a:r>
              <a:rPr lang="el-GR" altLang="el-GR" sz="2000" b="1" dirty="0" smtClean="0"/>
              <a:t>ηλεκτρονικές φωτογραφίες </a:t>
            </a:r>
            <a:r>
              <a:rPr lang="el-GR" altLang="el-GR" sz="2000" dirty="0" smtClean="0"/>
              <a:t>από οπτικό ή ηλεκτρονικό μικροσκόπιο.</a:t>
            </a:r>
          </a:p>
          <a:p>
            <a:pPr eaLnBrk="1" hangingPunct="1">
              <a:buFontTx/>
              <a:buNone/>
            </a:pPr>
            <a:endParaRPr lang="el-GR" altLang="el-GR" sz="1600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103" y="2545193"/>
            <a:ext cx="3234363" cy="2442444"/>
          </a:xfrm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5607878" y="5257366"/>
            <a:ext cx="2892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l-GR" altLang="el-GR" sz="1600" dirty="0">
                <a:latin typeface="+mn-lt"/>
              </a:rPr>
              <a:t>Κλασικές περιγραφές </a:t>
            </a:r>
          </a:p>
          <a:p>
            <a:pPr algn="ctr" eaLnBrk="1" hangingPunct="1"/>
            <a:r>
              <a:rPr lang="el-GR" altLang="el-GR" sz="1600" dirty="0">
                <a:latin typeface="+mn-lt"/>
              </a:rPr>
              <a:t>της μορφολογίας των ωτολίθων</a:t>
            </a:r>
            <a:r>
              <a:rPr lang="en-US" altLang="el-GR" sz="1600" dirty="0">
                <a:latin typeface="+mn-lt"/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58706" y="47070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Διαφοροποίηση σχήματος  και  μεγέθους με την ηλικία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162" y="2151751"/>
            <a:ext cx="3651633" cy="306045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1912" y="2179185"/>
            <a:ext cx="1749704" cy="300558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2 - Θέση περιεχομένου"/>
          <p:cNvSpPr txBox="1">
            <a:spLocks/>
          </p:cNvSpPr>
          <p:nvPr/>
        </p:nvSpPr>
        <p:spPr>
          <a:xfrm>
            <a:off x="1486162" y="5280153"/>
            <a:ext cx="6251225" cy="1104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l-GR" altLang="el-GR" sz="1600" dirty="0" smtClean="0"/>
              <a:t>Μορφή ωτολίθων και ζώνες εναπόθεσης υλικού </a:t>
            </a:r>
          </a:p>
          <a:p>
            <a:pPr>
              <a:spcBef>
                <a:spcPts val="600"/>
              </a:spcBef>
            </a:pPr>
            <a:r>
              <a:rPr lang="el-GR" altLang="el-GR" sz="1600" dirty="0" smtClean="0"/>
              <a:t>στο είδος </a:t>
            </a:r>
            <a:r>
              <a:rPr lang="el-GR" altLang="el-GR" sz="1600" i="1" dirty="0" smtClean="0"/>
              <a:t>Boops boops</a:t>
            </a:r>
            <a:endParaRPr lang="el-GR" altLang="el-GR" sz="1600" dirty="0" smtClean="0"/>
          </a:p>
          <a:p>
            <a:pPr>
              <a:spcBef>
                <a:spcPts val="600"/>
              </a:spcBef>
            </a:pPr>
            <a:r>
              <a:rPr lang="el-GR" altLang="el-GR" sz="1600" dirty="0" smtClean="0"/>
              <a:t>Με αριθμούς σημειώνονται οι ηλικίες</a:t>
            </a:r>
          </a:p>
          <a:p>
            <a:endParaRPr lang="el-GR" altLang="el-GR" sz="1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7795" y="49073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23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19856" y="49073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13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Βάσεις Δεδομένων Ωτολίθων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0388" y="1825625"/>
            <a:ext cx="6963224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08673" y="55612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r>
              <a:rPr lang="el-GR" sz="1200" dirty="0" smtClean="0"/>
              <a:t>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94302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AFORO Collection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90285" y="1690689"/>
            <a:ext cx="4760686" cy="522831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altLang="el-GR" sz="4200" dirty="0"/>
              <a:t>AFORO website offers an open </a:t>
            </a:r>
            <a:br>
              <a:rPr lang="el-GR" altLang="el-GR" sz="4200" dirty="0"/>
            </a:br>
            <a:r>
              <a:rPr lang="en-US" altLang="el-GR" sz="4200" b="1" dirty="0"/>
              <a:t>online catalogue of otolith images </a:t>
            </a:r>
            <a:r>
              <a:rPr lang="el-GR" altLang="el-GR" sz="4200" b="1" dirty="0"/>
              <a:t/>
            </a:r>
            <a:br>
              <a:rPr lang="el-GR" altLang="el-GR" sz="4200" b="1" dirty="0"/>
            </a:br>
            <a:r>
              <a:rPr lang="el-GR" altLang="el-GR" sz="4200" dirty="0"/>
              <a:t>and its associated shape analysis through pattern recognition techniques applying </a:t>
            </a:r>
            <a:br>
              <a:rPr lang="el-GR" altLang="el-GR" sz="4200" dirty="0"/>
            </a:br>
            <a:r>
              <a:rPr lang="el-GR" altLang="el-GR" sz="4200" dirty="0"/>
              <a:t>- Fourier transform (FT), </a:t>
            </a:r>
            <a:br>
              <a:rPr lang="el-GR" altLang="el-GR" sz="4200" dirty="0"/>
            </a:br>
            <a:r>
              <a:rPr lang="el-GR" altLang="el-GR" sz="4200" dirty="0"/>
              <a:t>- curvature space scale (CSS) and </a:t>
            </a:r>
            <a:br>
              <a:rPr lang="el-GR" altLang="el-GR" sz="4200" dirty="0"/>
            </a:br>
            <a:r>
              <a:rPr lang="el-GR" altLang="el-GR" sz="4200" dirty="0"/>
              <a:t>- wavelet analysis (WT). </a:t>
            </a:r>
            <a:br>
              <a:rPr lang="el-GR" altLang="el-GR" sz="4200" dirty="0"/>
            </a:br>
            <a:r>
              <a:rPr lang="el-GR" altLang="el-GR" sz="4200" dirty="0"/>
              <a:t/>
            </a:r>
            <a:br>
              <a:rPr lang="el-GR" altLang="el-GR" sz="4200" dirty="0"/>
            </a:br>
            <a:r>
              <a:rPr lang="el-GR" altLang="el-GR" sz="4200" dirty="0"/>
              <a:t>This site also allows to </a:t>
            </a:r>
            <a:r>
              <a:rPr lang="en-US" altLang="el-GR" sz="4200" b="1" dirty="0"/>
              <a:t>search and identify </a:t>
            </a:r>
            <a:r>
              <a:rPr lang="el-GR" altLang="el-GR" sz="4200" dirty="0" smtClean="0"/>
              <a:t>directly </a:t>
            </a:r>
            <a:r>
              <a:rPr lang="el-GR" altLang="el-GR" sz="4200" dirty="0"/>
              <a:t>using query images of otholits. </a:t>
            </a:r>
            <a:r>
              <a:rPr lang="el-GR" altLang="el-GR" dirty="0">
                <a:latin typeface="Arial" panose="020B0604020202020204" pitchFamily="34" charset="0"/>
              </a:rPr>
              <a:t/>
            </a:r>
            <a:br>
              <a:rPr lang="el-GR" altLang="el-GR" dirty="0">
                <a:latin typeface="Arial" panose="020B0604020202020204" pitchFamily="34" charset="0"/>
              </a:rPr>
            </a:br>
            <a:r>
              <a:rPr lang="el-GR" altLang="el-GR" sz="3400" dirty="0"/>
              <a:t/>
            </a:r>
            <a:br>
              <a:rPr lang="el-GR" altLang="el-GR" sz="3400" dirty="0"/>
            </a:br>
            <a:r>
              <a:rPr lang="el-GR" altLang="el-GR" sz="3400" dirty="0"/>
              <a:t>Lombarte, A., Ò. Chic, V. Parisi-Baradad, R. Olivella, J. Piera &amp; E. García-Ladona. 2006. A web-based environment from shape analysis of fish otoliths. The AFORO database. Scientia Marina 70: 147-152. </a:t>
            </a:r>
            <a:r>
              <a:rPr lang="el-GR" altLang="el-GR" sz="2400" dirty="0">
                <a:solidFill>
                  <a:srgbClr val="00FFFF"/>
                </a:solidFill>
                <a:latin typeface="Arial" panose="020B0604020202020204" pitchFamily="34" charset="0"/>
              </a:rPr>
              <a:t/>
            </a:r>
            <a:br>
              <a:rPr lang="el-GR" altLang="el-GR" sz="2400" dirty="0">
                <a:solidFill>
                  <a:srgbClr val="00FFFF"/>
                </a:solidFill>
                <a:latin typeface="Arial" panose="020B0604020202020204" pitchFamily="34" charset="0"/>
              </a:rPr>
            </a:br>
            <a:r>
              <a:rPr lang="el-GR" altLang="el-GR" sz="2400" dirty="0">
                <a:solidFill>
                  <a:srgbClr val="00FFFF"/>
                </a:solidFill>
                <a:latin typeface="Arial" panose="020B0604020202020204" pitchFamily="34" charset="0"/>
              </a:rPr>
              <a:t/>
            </a:r>
            <a:br>
              <a:rPr lang="el-GR" altLang="el-GR" sz="2400" dirty="0">
                <a:solidFill>
                  <a:srgbClr val="00FFFF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0139" y="1690689"/>
            <a:ext cx="3265211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22791" y="572014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6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8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sz="4000" b="1" i="0" dirty="0" smtClean="0"/>
              <a:t>Σύγχρονες τάσεις </a:t>
            </a:r>
            <a:br>
              <a:rPr lang="el-GR" sz="4000" b="1" i="0" dirty="0" smtClean="0"/>
            </a:br>
            <a:r>
              <a:rPr lang="el-GR" sz="4000" b="1" i="0" dirty="0" smtClean="0"/>
              <a:t>στην εκτίμηση ηλικίας των ψαριών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b="1" i="0" dirty="0" smtClean="0"/>
              <a:t>Μικροτόμηση ωτολίθων</a:t>
            </a:r>
            <a:r>
              <a:rPr lang="el-GR" altLang="el-GR" i="0" dirty="0" smtClean="0"/>
              <a:t> </a:t>
            </a:r>
          </a:p>
        </p:txBody>
      </p:sp>
      <p:pic>
        <p:nvPicPr>
          <p:cNvPr id="552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24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946" y="2087493"/>
            <a:ext cx="3886200" cy="2914650"/>
          </a:xfr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bright="-18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406" y="1957309"/>
            <a:ext cx="2629688" cy="4087969"/>
          </a:xfr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28685" y="5398947"/>
            <a:ext cx="482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εξέλιξη και τα αποτελέσματα της διαδικασίας παρακολουθούνται  στο μικροσκόπιο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30240" y="460255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</a:t>
            </a:r>
            <a:r>
              <a:rPr lang="el-GR" sz="1200" dirty="0" smtClean="0">
                <a:solidFill>
                  <a:schemeClr val="bg1"/>
                </a:solidFill>
              </a:rPr>
              <a:t>7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0789" y="55836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28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σημασία της ηλικίας</a:t>
            </a:r>
            <a:r>
              <a:rPr lang="en-US" dirty="0" smtClean="0"/>
              <a:t> 1/2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1"/>
          </p:nvPr>
        </p:nvSpPr>
        <p:spPr>
          <a:xfrm>
            <a:off x="148003" y="1690689"/>
            <a:ext cx="3886200" cy="4351338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/>
              <a:t>Βασικός παράγοντας στη μελέτη και επίλυση προβλημάτων που χαρακτηρίζουν τον </a:t>
            </a:r>
            <a:r>
              <a:rPr lang="el-GR" altLang="el-GR" sz="2000" b="1" dirty="0"/>
              <a:t>κύκλο ζωής </a:t>
            </a:r>
            <a:r>
              <a:rPr lang="el-GR" altLang="el-GR" sz="2000" dirty="0"/>
              <a:t>των ψαριών όπως</a:t>
            </a:r>
            <a:r>
              <a:rPr lang="en-US" altLang="el-GR" sz="2000" dirty="0"/>
              <a:t>:</a:t>
            </a:r>
            <a:endParaRPr lang="el-GR" altLang="el-GR" sz="2000" dirty="0"/>
          </a:p>
          <a:p>
            <a:pPr lvl="1">
              <a:lnSpc>
                <a:spcPct val="120000"/>
              </a:lnSpc>
              <a:spcBef>
                <a:spcPct val="30000"/>
              </a:spcBef>
              <a:buSzPct val="90000"/>
            </a:pPr>
            <a:r>
              <a:rPr lang="el-GR" altLang="el-GR" sz="2000" b="1" dirty="0"/>
              <a:t>η διάρκεια ζωής τους, 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SzPct val="90000"/>
            </a:pPr>
            <a:r>
              <a:rPr lang="el-GR" altLang="el-GR" sz="2000" b="1" dirty="0"/>
              <a:t>η ηλικία της πρώτης αναπαραγωγής, </a:t>
            </a:r>
          </a:p>
          <a:p>
            <a:pPr lvl="1">
              <a:lnSpc>
                <a:spcPct val="120000"/>
              </a:lnSpc>
              <a:spcBef>
                <a:spcPct val="30000"/>
              </a:spcBef>
              <a:buSzPct val="90000"/>
            </a:pPr>
            <a:r>
              <a:rPr lang="el-GR" altLang="el-GR" sz="2000" b="1" dirty="0"/>
              <a:t>ο χρόνος εισόδου </a:t>
            </a:r>
            <a:r>
              <a:rPr lang="el-GR" altLang="el-GR" sz="2000" b="1" dirty="0" smtClean="0"/>
              <a:t>τους </a:t>
            </a:r>
            <a:r>
              <a:rPr lang="el-GR" altLang="el-GR" sz="2000" b="1" dirty="0"/>
              <a:t>στην αλιευτική φάση </a:t>
            </a:r>
          </a:p>
          <a:p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4203" y="2085570"/>
            <a:ext cx="4831097" cy="2732101"/>
          </a:xfr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7882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Μελέτη τομών ωτολίθων</a:t>
            </a:r>
            <a:br>
              <a:rPr lang="el-GR" sz="4000" dirty="0"/>
            </a:br>
            <a:r>
              <a:rPr lang="el-GR" sz="4000" dirty="0" smtClean="0"/>
              <a:t>σε </a:t>
            </a:r>
            <a:r>
              <a:rPr lang="el-GR" sz="4000" dirty="0"/>
              <a:t>σύστημα ανάλυσης εικόνας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1675" y="1758625"/>
            <a:ext cx="3063984" cy="230717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2885" y="4141671"/>
            <a:ext cx="2027138" cy="203200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1705284"/>
            <a:ext cx="3135086" cy="2349225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047" y="4164279"/>
            <a:ext cx="2599040" cy="1951013"/>
          </a:xfrm>
        </p:spPr>
      </p:pic>
      <p:sp>
        <p:nvSpPr>
          <p:cNvPr id="16" name="TextBox 15"/>
          <p:cNvSpPr txBox="1"/>
          <p:nvPr/>
        </p:nvSpPr>
        <p:spPr>
          <a:xfrm>
            <a:off x="723305" y="4774464"/>
            <a:ext cx="2024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Workshop Santander </a:t>
            </a:r>
            <a:br>
              <a:rPr lang="en-US" sz="1600" b="1" dirty="0"/>
            </a:br>
            <a:r>
              <a:rPr lang="el-GR" sz="1600" b="1" dirty="0"/>
              <a:t>Ισπανία 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2006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41190" y="37261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5327" y="372617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30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8263" y="570365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31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1461" y="571031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15243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r>
              <a:rPr lang="el-GR" altLang="el-GR" dirty="0"/>
              <a:t>Ημερήσιοι  δακτύλιοι αύξησης</a:t>
            </a:r>
            <a:endParaRPr lang="el-GR" altLang="el-GR" i="0" dirty="0" smtClean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93108" y="2003425"/>
            <a:ext cx="4146550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2200" dirty="0" smtClean="0"/>
              <a:t>Τι είναι </a:t>
            </a:r>
            <a:r>
              <a:rPr lang="en-US" altLang="el-GR" sz="2200" dirty="0" smtClean="0"/>
              <a:t>;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Πως σχηματίζονται </a:t>
            </a:r>
            <a:r>
              <a:rPr lang="en-US" altLang="el-GR" sz="2200" dirty="0" smtClean="0"/>
              <a:t>;</a:t>
            </a:r>
            <a:endParaRPr lang="el-GR" altLang="el-GR" sz="2200" dirty="0" smtClean="0"/>
          </a:p>
          <a:p>
            <a:pPr eaLnBrk="1" hangingPunct="1"/>
            <a:r>
              <a:rPr lang="el-GR" altLang="el-GR" sz="2200" dirty="0" smtClean="0"/>
              <a:t>Ποιοι παράγοντες τους επηρεάζουν</a:t>
            </a:r>
            <a:r>
              <a:rPr lang="en-US" altLang="el-GR" sz="2200" dirty="0" smtClean="0"/>
              <a:t> ;</a:t>
            </a:r>
            <a:r>
              <a:rPr lang="el-GR" altLang="el-GR" sz="2200" dirty="0" smtClean="0"/>
              <a:t> </a:t>
            </a:r>
          </a:p>
          <a:p>
            <a:pPr eaLnBrk="1" hangingPunct="1"/>
            <a:r>
              <a:rPr lang="el-GR" altLang="el-GR" sz="2200" dirty="0" smtClean="0"/>
              <a:t>Που χρησιμοποιούνται </a:t>
            </a:r>
            <a:r>
              <a:rPr lang="en-US" altLang="el-GR" sz="2200" dirty="0" smtClean="0"/>
              <a:t>;</a:t>
            </a:r>
            <a:endParaRPr lang="el-GR" altLang="el-GR" sz="2200" dirty="0" smtClean="0"/>
          </a:p>
        </p:txBody>
      </p:sp>
      <p:graphicFrame>
        <p:nvGraphicFramePr>
          <p:cNvPr id="5123" name="Object 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558659056"/>
              </p:ext>
            </p:extLst>
          </p:nvPr>
        </p:nvGraphicFramePr>
        <p:xfrm>
          <a:off x="5643563" y="2003425"/>
          <a:ext cx="1671637" cy="3596163"/>
        </p:xfrm>
        <a:graphic>
          <a:graphicData uri="http://schemas.openxmlformats.org/presentationml/2006/ole">
            <p:oleObj spid="_x0000_s5204" name="Clip" r:id="rId4" imgW="1857375" imgH="3995738" progId="">
              <p:embed/>
            </p:oleObj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48225" y="532258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3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500062"/>
            <a:ext cx="7886700" cy="1325563"/>
          </a:xfrm>
        </p:spPr>
        <p:txBody>
          <a:bodyPr/>
          <a:lstStyle/>
          <a:p>
            <a:r>
              <a:rPr lang="el-GR" dirty="0" smtClean="0"/>
              <a:t>Ημερήσιοι δακτύλιοι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612" y="1825625"/>
            <a:ext cx="5554773" cy="3956278"/>
          </a:xfrm>
        </p:spPr>
      </p:pic>
      <p:sp>
        <p:nvSpPr>
          <p:cNvPr id="8" name="TextBox 7"/>
          <p:cNvSpPr txBox="1"/>
          <p:nvPr/>
        </p:nvSpPr>
        <p:spPr>
          <a:xfrm>
            <a:off x="7007625" y="53093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2296432"/>
          </a:xfrm>
        </p:spPr>
        <p:txBody>
          <a:bodyPr>
            <a:normAutofit/>
          </a:bodyPr>
          <a:lstStyle/>
          <a:p>
            <a:r>
              <a:rPr lang="el-GR" sz="2200" dirty="0"/>
              <a:t>Δακτύλιοι στη μικροδομή των ωτολίθων </a:t>
            </a:r>
            <a:r>
              <a:rPr lang="el-GR" sz="2200" dirty="0" smtClean="0"/>
              <a:t>.                             </a:t>
            </a:r>
            <a:endParaRPr lang="el-GR" sz="2200" dirty="0"/>
          </a:p>
          <a:p>
            <a:r>
              <a:rPr lang="el-GR" sz="2200" dirty="0" smtClean="0"/>
              <a:t>ΗΔΑ </a:t>
            </a:r>
            <a:r>
              <a:rPr lang="el-GR" sz="2200" dirty="0"/>
              <a:t>=  Αυξητική ζώνη  </a:t>
            </a:r>
            <a:endParaRPr lang="el-GR" sz="2200" dirty="0" smtClean="0"/>
          </a:p>
          <a:p>
            <a:pPr marL="0" indent="0">
              <a:buNone/>
            </a:pPr>
            <a:r>
              <a:rPr lang="el-GR" sz="2200" dirty="0"/>
              <a:t> </a:t>
            </a:r>
            <a:r>
              <a:rPr lang="el-GR" sz="2200" dirty="0" smtClean="0"/>
              <a:t>                           +   </a:t>
            </a:r>
          </a:p>
          <a:p>
            <a:pPr marL="0" indent="0">
              <a:buNone/>
            </a:pPr>
            <a:r>
              <a:rPr lang="el-GR" sz="2200" dirty="0"/>
              <a:t> </a:t>
            </a:r>
            <a:r>
              <a:rPr lang="el-GR" sz="2200" dirty="0" smtClean="0"/>
              <a:t>              Ασυνεχής ζώνη. </a:t>
            </a:r>
          </a:p>
          <a:p>
            <a:endParaRPr lang="en-US" sz="2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4802" y="2973841"/>
            <a:ext cx="3224784" cy="242620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6796" y="4263578"/>
            <a:ext cx="1213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/>
              <a:t>Κρύσταλοι</a:t>
            </a:r>
          </a:p>
          <a:p>
            <a:pPr algn="ctr"/>
            <a:r>
              <a:rPr lang="en-US" b="1" dirty="0"/>
              <a:t>CaCO3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0285" y="4267658"/>
            <a:ext cx="15247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/>
              <a:t>Οργανική ύλη</a:t>
            </a:r>
          </a:p>
          <a:p>
            <a:pPr algn="ctr"/>
            <a:r>
              <a:rPr lang="el-GR" b="1" dirty="0"/>
              <a:t>Πρωτείνη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2289" y="51738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r>
              <a:rPr lang="el-GR" sz="1200" dirty="0" smtClean="0"/>
              <a:t>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2907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Πως σχηματίζονται </a:t>
            </a:r>
            <a:r>
              <a:rPr lang="en-US" dirty="0" smtClean="0"/>
              <a:t>;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1801" y="1973943"/>
            <a:ext cx="2917685" cy="4107903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556907" cy="3414032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10000"/>
              </a:lnSpc>
            </a:pPr>
            <a:r>
              <a:rPr lang="el-GR" altLang="el-GR" sz="2600" dirty="0"/>
              <a:t>Σε ημερήσια βάση</a:t>
            </a:r>
          </a:p>
          <a:p>
            <a:pPr lvl="2">
              <a:lnSpc>
                <a:spcPct val="110000"/>
              </a:lnSpc>
            </a:pPr>
            <a:r>
              <a:rPr lang="el-GR" altLang="el-GR" b="1" dirty="0"/>
              <a:t>Πειράματα με προνύμφες σκομβροειδών </a:t>
            </a:r>
          </a:p>
          <a:p>
            <a:pPr lvl="2">
              <a:lnSpc>
                <a:spcPct val="110000"/>
              </a:lnSpc>
            </a:pPr>
            <a:r>
              <a:rPr lang="el-GR" altLang="el-GR" b="1" dirty="0"/>
              <a:t>(</a:t>
            </a:r>
            <a:r>
              <a:rPr lang="en-US" altLang="el-GR" b="1" i="1" dirty="0" err="1"/>
              <a:t>Scomber</a:t>
            </a:r>
            <a:r>
              <a:rPr lang="en-US" altLang="el-GR" b="1" i="1" dirty="0"/>
              <a:t> </a:t>
            </a:r>
            <a:r>
              <a:rPr lang="en-US" altLang="el-GR" b="1" i="1" dirty="0" err="1"/>
              <a:t>japonicus</a:t>
            </a:r>
            <a:r>
              <a:rPr lang="en-US" altLang="el-GR" b="1" dirty="0" smtClean="0"/>
              <a:t>)</a:t>
            </a:r>
            <a:r>
              <a:rPr lang="el-GR" altLang="el-GR" b="1" dirty="0" smtClean="0"/>
              <a:t>.</a:t>
            </a:r>
          </a:p>
          <a:p>
            <a:pPr lvl="2">
              <a:lnSpc>
                <a:spcPct val="110000"/>
              </a:lnSpc>
            </a:pPr>
            <a:endParaRPr lang="el-GR" altLang="el-GR" dirty="0"/>
          </a:p>
          <a:p>
            <a:pPr lvl="1">
              <a:lnSpc>
                <a:spcPct val="110000"/>
              </a:lnSpc>
            </a:pPr>
            <a:r>
              <a:rPr lang="el-GR" altLang="el-GR" sz="2600" dirty="0"/>
              <a:t>Συσχετίζονται με τον κύκλο του ασβεστίου στα </a:t>
            </a:r>
            <a:r>
              <a:rPr lang="el-GR" altLang="el-GR" sz="2600" dirty="0" smtClean="0"/>
              <a:t>ψάρια. </a:t>
            </a:r>
            <a:endParaRPr lang="el-GR" altLang="el-GR" sz="260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07855" y="5229453"/>
            <a:ext cx="12135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/>
              <a:t>Κρύσταλοι</a:t>
            </a:r>
          </a:p>
          <a:p>
            <a:pPr algn="ctr"/>
            <a:r>
              <a:rPr lang="en-US" b="1" dirty="0" smtClean="0"/>
              <a:t>CaCO3</a:t>
            </a:r>
            <a:endParaRPr lang="el-GR" b="1" dirty="0" smtClean="0"/>
          </a:p>
          <a:p>
            <a:pPr algn="ctr"/>
            <a:r>
              <a:rPr lang="el-GR" b="1" dirty="0" smtClean="0"/>
              <a:t>ΗΜΕΡΑ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61344" y="5233533"/>
            <a:ext cx="152471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b="1" dirty="0"/>
              <a:t>Οργανική ύλη</a:t>
            </a:r>
          </a:p>
          <a:p>
            <a:pPr algn="ctr"/>
            <a:r>
              <a:rPr lang="el-GR" b="1" dirty="0" smtClean="0"/>
              <a:t>Πρωτείνη</a:t>
            </a:r>
          </a:p>
          <a:p>
            <a:pPr algn="ctr"/>
            <a:r>
              <a:rPr lang="el-GR" b="1" dirty="0" smtClean="0"/>
              <a:t>ΝΥΧΤΑ</a:t>
            </a:r>
            <a:endParaRPr lang="el-GR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97558" y="35326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36</a:t>
            </a:r>
            <a:endParaRPr lang="el-GR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997558" y="574343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19386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Ποιοί παράγοντες τους επηρεάζουν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2144938"/>
            <a:ext cx="7886700" cy="3472089"/>
          </a:xfrm>
        </p:spPr>
        <p:txBody>
          <a:bodyPr/>
          <a:lstStyle/>
          <a:p>
            <a:pPr lvl="1"/>
            <a:r>
              <a:rPr lang="el-GR" altLang="el-GR" sz="2200" dirty="0"/>
              <a:t>Ενδογενής ρυθμός του </a:t>
            </a:r>
            <a:r>
              <a:rPr lang="el-GR" altLang="el-GR" sz="2200" dirty="0" smtClean="0"/>
              <a:t>ψαριού. </a:t>
            </a:r>
            <a:endParaRPr lang="el-GR" altLang="el-GR" sz="2200" dirty="0"/>
          </a:p>
          <a:p>
            <a:pPr lvl="1"/>
            <a:endParaRPr lang="el-GR" altLang="el-GR" sz="2200" dirty="0"/>
          </a:p>
          <a:p>
            <a:pPr lvl="1"/>
            <a:r>
              <a:rPr lang="el-GR" altLang="el-GR" sz="2200" dirty="0"/>
              <a:t>Εξωτερικοί παράγοντες του </a:t>
            </a:r>
            <a:r>
              <a:rPr lang="el-GR" altLang="el-GR" sz="2200" dirty="0" smtClean="0"/>
              <a:t>περιβάλλοντος. </a:t>
            </a:r>
            <a:endParaRPr lang="el-GR" altLang="el-GR" sz="2200" dirty="0"/>
          </a:p>
          <a:p>
            <a:pPr lvl="2"/>
            <a:r>
              <a:rPr lang="el-GR" altLang="el-GR" sz="2000" dirty="0"/>
              <a:t>φωτοπερίοδος, </a:t>
            </a:r>
          </a:p>
          <a:p>
            <a:pPr lvl="2"/>
            <a:r>
              <a:rPr lang="el-GR" altLang="el-GR" sz="2000" dirty="0"/>
              <a:t>θερμοκρασία, </a:t>
            </a:r>
          </a:p>
          <a:p>
            <a:pPr lvl="2"/>
            <a:r>
              <a:rPr lang="el-GR" altLang="el-GR" sz="2000" dirty="0"/>
              <a:t>ρυθμός διατροφής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18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Που χρησιμοποιούνται 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6144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b="1" dirty="0" smtClean="0"/>
              <a:t>Εκτίμηση ηλικίας</a:t>
            </a:r>
          </a:p>
          <a:p>
            <a:pPr lvl="2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b="1" dirty="0" smtClean="0"/>
              <a:t> </a:t>
            </a:r>
            <a:r>
              <a:rPr lang="el-GR" altLang="el-GR" sz="2000" dirty="0" smtClean="0"/>
              <a:t>προνυμφών, </a:t>
            </a:r>
          </a:p>
          <a:p>
            <a:pPr lvl="2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 smtClean="0"/>
              <a:t>νεαρών ατόμων, </a:t>
            </a:r>
          </a:p>
          <a:p>
            <a:pPr lvl="2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 smtClean="0"/>
              <a:t>τροπικών ειδών.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b="1" dirty="0" smtClean="0"/>
              <a:t>Χρόνος αλλαγής συμπεριφοράς νεαρών ατόμων.</a:t>
            </a:r>
          </a:p>
          <a:p>
            <a:pPr lvl="2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 smtClean="0"/>
              <a:t>Πέρασμα από πελαγικό  σε </a:t>
            </a:r>
            <a:r>
              <a:rPr lang="el-GR" altLang="el-GR" sz="2000" dirty="0" err="1" smtClean="0"/>
              <a:t>βενθικό</a:t>
            </a:r>
            <a:r>
              <a:rPr lang="el-GR" altLang="el-GR" sz="2000" dirty="0" smtClean="0"/>
              <a:t> περιβάλλον.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b="1" dirty="0" smtClean="0"/>
              <a:t>Θέση πρώτου ετήσιου δακτυλίου.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b="1" dirty="0" smtClean="0"/>
              <a:t>Επικύρωση ηλικιών στα νεαρότερα άτομα.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eaLnBrk="1" hangingPunct="1">
              <a:defRPr/>
            </a:pPr>
            <a:r>
              <a:rPr lang="el-GR" sz="4000" i="0" dirty="0" smtClean="0"/>
              <a:t>Φθίνουσα εμπιστοσύνη στα λέπια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b="1" dirty="0" smtClean="0"/>
              <a:t>Μελέτες δεικνύουν ότι τα λέπια των μεγαλύτερων σε ηλικία ψαριών υποεκτιμούν την ηλικία τους.</a:t>
            </a:r>
          </a:p>
          <a:p>
            <a:pPr lvl="2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Η αύξηση των λεπιών αντανακλά το πρότυπο αύξησης των ψαριών.</a:t>
            </a:r>
          </a:p>
          <a:p>
            <a:pPr lvl="2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Μειωμένη ή μηδενική αύξηση του ψαριού συνεπάγεται ελάχιστη ή μηδενική αύξηση των λεπιών</a:t>
            </a:r>
          </a:p>
          <a:p>
            <a:pPr lvl="2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200" dirty="0" smtClean="0"/>
              <a:t>Συνεπώς, η μέθοδος γίνεται ανακριβής από το σημείο που η αύξηση του ψαριού γίνεται </a:t>
            </a:r>
            <a:r>
              <a:rPr lang="el-GR" altLang="el-GR" sz="2200" dirty="0" err="1" smtClean="0"/>
              <a:t>ασυμπτωτική</a:t>
            </a:r>
            <a:r>
              <a:rPr lang="el-GR" altLang="el-GR" sz="2200" dirty="0" smtClean="0"/>
              <a:t>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36097"/>
            <a:ext cx="7886700" cy="1325563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sz="4000" dirty="0" smtClean="0"/>
              <a:t>Τι δείχνει η εκτίμηση ηλικίας από ωτόλιθους </a:t>
            </a:r>
            <a:endParaRPr lang="el-GR" altLang="el-GR" sz="4000" i="0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348343" y="1825625"/>
            <a:ext cx="8167007" cy="4351338"/>
          </a:xfrm>
          <a:noFill/>
        </p:spPr>
        <p:txBody>
          <a:bodyPr lIns="92075" tIns="46038" rIns="92075" bIns="46038">
            <a:normAutofit/>
          </a:bodyPr>
          <a:lstStyle/>
          <a:p>
            <a:pPr lvl="2" eaLnBrk="1" hangingPunct="1">
              <a:lnSpc>
                <a:spcPct val="100000"/>
              </a:lnSpc>
              <a:spcBef>
                <a:spcPct val="30000"/>
              </a:spcBef>
            </a:pPr>
            <a:r>
              <a:rPr lang="el-GR" altLang="el-GR" sz="2200" dirty="0" smtClean="0"/>
              <a:t>Οι ωτόλιθοι σε αντίθεση με τα λέπια ,αυξάνονται σε όλη τη διάρκεια ζωής των ψαριών.</a:t>
            </a:r>
          </a:p>
          <a:p>
            <a:pPr lvl="2" eaLnBrk="1" hangingPunct="1">
              <a:lnSpc>
                <a:spcPct val="100000"/>
              </a:lnSpc>
              <a:spcBef>
                <a:spcPct val="30000"/>
              </a:spcBef>
            </a:pPr>
            <a:r>
              <a:rPr lang="el-GR" altLang="el-GR" sz="2200" dirty="0" smtClean="0"/>
              <a:t>Η αύξησή τους είναι </a:t>
            </a:r>
            <a:r>
              <a:rPr lang="el-GR" altLang="el-GR" sz="2200" dirty="0" err="1" smtClean="0"/>
              <a:t>αλλομετρική</a:t>
            </a:r>
            <a:r>
              <a:rPr lang="el-GR" altLang="el-GR" sz="2200" dirty="0" smtClean="0"/>
              <a:t>, διότι η απόθεση του νέου υλικού στα μεγαλύτερα ψάρια γίνεται στην εσωτερική επιφάνεια.</a:t>
            </a:r>
          </a:p>
          <a:p>
            <a:pPr lvl="2" eaLnBrk="1" hangingPunct="1">
              <a:lnSpc>
                <a:spcPct val="100000"/>
              </a:lnSpc>
              <a:spcBef>
                <a:spcPct val="30000"/>
              </a:spcBef>
            </a:pPr>
            <a:r>
              <a:rPr lang="el-GR" altLang="el-GR" sz="2200" dirty="0" smtClean="0"/>
              <a:t>Συνεπώς, οι ωτόλιθοι μεγαλύτερων ψαριών είναι παχύτεροι από ότι νεαρότερων.</a:t>
            </a:r>
            <a:endParaRPr lang="en-US" altLang="el-GR" sz="2200" dirty="0" smtClean="0"/>
          </a:p>
          <a:p>
            <a:pPr marL="0" lvl="2" indent="0">
              <a:lnSpc>
                <a:spcPct val="100000"/>
              </a:lnSpc>
              <a:spcBef>
                <a:spcPts val="600"/>
              </a:spcBef>
              <a:buNone/>
            </a:pPr>
            <a:endParaRPr lang="el-GR" altLang="el-GR" sz="2200" dirty="0" smtClean="0"/>
          </a:p>
          <a:p>
            <a:pPr marL="0" lvl="2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l-GR" altLang="el-GR" sz="2200" b="1" dirty="0" smtClean="0"/>
              <a:t>Κάποια  </a:t>
            </a:r>
            <a:r>
              <a:rPr lang="el-GR" altLang="el-GR" sz="2200" b="1" dirty="0"/>
              <a:t>είδη  είναι  μακροβιέστερα από ότι </a:t>
            </a:r>
            <a:r>
              <a:rPr lang="el-GR" altLang="el-GR" sz="2200" b="1" dirty="0" smtClean="0"/>
              <a:t>θεωρείτο προηγουμένως.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Μορφομετρία</a:t>
            </a:r>
            <a:r>
              <a:rPr lang="el-GR" dirty="0" smtClean="0"/>
              <a:t> </a:t>
            </a:r>
            <a:r>
              <a:rPr lang="el-GR" dirty="0" err="1" smtClean="0"/>
              <a:t>ωτολίθων</a:t>
            </a:r>
            <a:r>
              <a:rPr lang="el-GR" dirty="0" smtClean="0"/>
              <a:t> 1/2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28" y="1786988"/>
            <a:ext cx="7335907" cy="341607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600" dirty="0" smtClean="0"/>
              <a:t>Οι </a:t>
            </a:r>
            <a:r>
              <a:rPr lang="el-GR" sz="2600" b="1" dirty="0"/>
              <a:t>πίνακες μήκους - ηλικίας </a:t>
            </a:r>
            <a:r>
              <a:rPr lang="el-GR" sz="2600" dirty="0"/>
              <a:t>στηρίζονται στη σχέση μεταξύ της ηλικίας και του μήκους των ψαριών, 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600" dirty="0" smtClean="0"/>
              <a:t>Μια </a:t>
            </a:r>
            <a:r>
              <a:rPr lang="el-GR" sz="2600" b="1" dirty="0"/>
              <a:t>εναλλακτική προσέγγιση </a:t>
            </a:r>
            <a:r>
              <a:rPr lang="el-GR" sz="2600" dirty="0"/>
              <a:t>είναι </a:t>
            </a:r>
            <a:r>
              <a:rPr lang="el-GR" sz="2600" dirty="0" smtClean="0"/>
              <a:t>να </a:t>
            </a:r>
            <a:r>
              <a:rPr lang="el-GR" sz="2600" dirty="0"/>
              <a:t>αξιοποιήσουμε  την καλά τεκμηριωμένη </a:t>
            </a:r>
            <a:r>
              <a:rPr lang="el-GR" sz="2600" dirty="0" smtClean="0"/>
              <a:t>αναλογικότητα μεταξύ </a:t>
            </a:r>
            <a:r>
              <a:rPr lang="el-GR" sz="2600" dirty="0"/>
              <a:t>του μεγέθους του ωτολίθου και του μεγέθους και της ηλικίας των ψαριών.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endParaRPr lang="el-GR" sz="2600" dirty="0"/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l-GR" sz="2600" b="1" dirty="0"/>
              <a:t>Το</a:t>
            </a:r>
            <a:r>
              <a:rPr lang="de-DE" sz="2600" b="1" dirty="0"/>
              <a:t> 1985,  o Boehlert (Fish. </a:t>
            </a:r>
            <a:r>
              <a:rPr lang="el-GR" sz="2600" b="1" dirty="0"/>
              <a:t>Bull. 83: 103–117) πρότεινε ότι η ηλικία των ψαριών θα μπορούσε να υπολογιστεί από τις μετρήσεις των ωτολίθων.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4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σημασία της ηλικίας</a:t>
            </a:r>
            <a:r>
              <a:rPr lang="en-US" dirty="0" smtClean="0"/>
              <a:t> 2/2</a:t>
            </a:r>
            <a:endParaRPr lang="el-GR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534865" y="1585181"/>
            <a:ext cx="8105042" cy="44862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/>
              <a:t>Η κατανομή των ατόμων σε ηλικιακές κλάσεις είναι βασική προϋπόθεση για τη μελέτη σημαντικών </a:t>
            </a:r>
            <a:r>
              <a:rPr lang="el-GR" altLang="el-GR" sz="2000" b="1" dirty="0"/>
              <a:t>χαρακτηριστικών των πληθυσμών </a:t>
            </a:r>
            <a:r>
              <a:rPr lang="el-GR" altLang="el-GR" sz="2000" dirty="0" smtClean="0"/>
              <a:t>όπως:</a:t>
            </a:r>
            <a:endParaRPr lang="el-GR" altLang="el-GR" sz="2000" dirty="0"/>
          </a:p>
          <a:p>
            <a:pPr lvl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b="1" dirty="0" smtClean="0"/>
              <a:t>οι </a:t>
            </a:r>
            <a:r>
              <a:rPr lang="el-GR" altLang="el-GR" sz="2000" b="1" dirty="0"/>
              <a:t>ρυθμοί </a:t>
            </a:r>
            <a:r>
              <a:rPr lang="el-GR" altLang="el-GR" sz="2000" b="1" dirty="0" smtClean="0"/>
              <a:t>γεννήσεων,</a:t>
            </a:r>
            <a:endParaRPr lang="el-GR" altLang="el-GR" sz="2000" b="1" dirty="0"/>
          </a:p>
          <a:p>
            <a:pPr lvl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b="1" dirty="0" smtClean="0"/>
              <a:t>οι </a:t>
            </a:r>
            <a:r>
              <a:rPr lang="el-GR" altLang="el-GR" sz="2000" b="1" dirty="0"/>
              <a:t>ρυθμοί </a:t>
            </a:r>
            <a:r>
              <a:rPr lang="el-GR" altLang="el-GR" sz="2000" b="1" dirty="0" smtClean="0"/>
              <a:t>θανάτων,</a:t>
            </a:r>
            <a:endParaRPr lang="el-GR" altLang="el-GR" sz="2000" b="1" dirty="0"/>
          </a:p>
          <a:p>
            <a:pPr lvl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b="1" dirty="0" smtClean="0"/>
              <a:t>ο </a:t>
            </a:r>
            <a:r>
              <a:rPr lang="el-GR" altLang="el-GR" sz="2000" b="1" dirty="0"/>
              <a:t>ρυθμός </a:t>
            </a:r>
            <a:r>
              <a:rPr lang="el-GR" altLang="el-GR" sz="2000" b="1" dirty="0" smtClean="0"/>
              <a:t>αύξησης.</a:t>
            </a:r>
            <a:endParaRPr lang="el-GR" altLang="el-GR" sz="2000" b="1" dirty="0"/>
          </a:p>
          <a:p>
            <a:pPr lvl="1">
              <a:lnSpc>
                <a:spcPct val="120000"/>
              </a:lnSpc>
              <a:spcBef>
                <a:spcPct val="30000"/>
              </a:spcBef>
              <a:buNone/>
            </a:pPr>
            <a:endParaRPr lang="el-GR" altLang="el-GR" sz="2000" dirty="0"/>
          </a:p>
          <a:p>
            <a:pPr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 smtClean="0"/>
              <a:t>Σημαντική </a:t>
            </a:r>
            <a:r>
              <a:rPr lang="el-GR" altLang="el-GR" sz="2000" dirty="0"/>
              <a:t>συνιστώσα για </a:t>
            </a:r>
            <a:r>
              <a:rPr lang="el-GR" altLang="el-GR" sz="2000" dirty="0" smtClean="0"/>
              <a:t>την </a:t>
            </a:r>
            <a:r>
              <a:rPr lang="el-GR" altLang="el-GR" sz="2000" dirty="0"/>
              <a:t>κατανόηση της </a:t>
            </a:r>
            <a:r>
              <a:rPr lang="el-GR" altLang="el-GR" sz="2000" b="1" dirty="0"/>
              <a:t>δυναμικής των πληθυσμών</a:t>
            </a:r>
            <a:r>
              <a:rPr lang="el-GR" altLang="el-GR" sz="2000" dirty="0"/>
              <a:t> και την ανάπτυξη των μοντέλων εκτίμησης των </a:t>
            </a:r>
            <a:r>
              <a:rPr lang="el-GR" altLang="el-GR" sz="2000" dirty="0" err="1" smtClean="0"/>
              <a:t>ιχθυαποθεμάτων</a:t>
            </a:r>
            <a:r>
              <a:rPr lang="el-GR" altLang="el-GR" sz="2000" dirty="0" smtClean="0"/>
              <a:t>.  </a:t>
            </a:r>
            <a:endParaRPr lang="el-GR" altLang="el-GR" sz="2000" dirty="0"/>
          </a:p>
          <a:p>
            <a:pPr lvl="1">
              <a:lnSpc>
                <a:spcPct val="120000"/>
              </a:lnSpc>
              <a:spcBef>
                <a:spcPct val="30000"/>
              </a:spcBef>
            </a:pPr>
            <a:r>
              <a:rPr lang="el-GR" altLang="el-GR" sz="2000" dirty="0"/>
              <a:t>Η ανάλυση της ηλικιακής δομής </a:t>
            </a:r>
            <a:r>
              <a:rPr lang="el-GR" altLang="el-GR" sz="2000" dirty="0" smtClean="0"/>
              <a:t>αποκαλύπτει, </a:t>
            </a:r>
            <a:r>
              <a:rPr lang="el-GR" altLang="el-GR" sz="2000" dirty="0"/>
              <a:t>αν ο πληθυσμός αυξάνει, είναι σταθερός ή φθίνει.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7150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Μορφομετρία</a:t>
            </a:r>
            <a:r>
              <a:rPr lang="el-GR" dirty="0" smtClean="0"/>
              <a:t> </a:t>
            </a:r>
            <a:r>
              <a:rPr lang="el-GR" dirty="0" err="1" smtClean="0"/>
              <a:t>ωτολίθων</a:t>
            </a:r>
            <a:r>
              <a:rPr lang="el-GR" dirty="0" smtClean="0"/>
              <a:t> 2/2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3658" y="1879481"/>
            <a:ext cx="2883658" cy="2017951"/>
          </a:xfrm>
        </p:spPr>
      </p:pic>
      <p:pic>
        <p:nvPicPr>
          <p:cNvPr id="21" name="Content Placeholder 20"/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7667" y="1879481"/>
            <a:ext cx="2804403" cy="2017951"/>
          </a:xfrm>
        </p:spPr>
      </p:pic>
      <p:pic>
        <p:nvPicPr>
          <p:cNvPr id="22" name="Content Placeholder 21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4619" y="4120810"/>
            <a:ext cx="2810500" cy="1969179"/>
          </a:xfrm>
        </p:spPr>
      </p:pic>
      <p:sp>
        <p:nvSpPr>
          <p:cNvPr id="24" name="TextBox 23"/>
          <p:cNvSpPr txBox="1"/>
          <p:nvPr/>
        </p:nvSpPr>
        <p:spPr>
          <a:xfrm>
            <a:off x="557853" y="4442010"/>
            <a:ext cx="203427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100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l-GR" b="1" dirty="0"/>
              <a:t>Lo:</a:t>
            </a:r>
            <a:r>
              <a:rPr lang="el-GR" altLang="el-GR" b="1" dirty="0"/>
              <a:t> Μήκος</a:t>
            </a:r>
            <a:endParaRPr lang="en-US" altLang="el-GR" b="1" dirty="0"/>
          </a:p>
          <a:p>
            <a:pPr marL="38100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l-GR" b="1" dirty="0"/>
              <a:t>Wo: </a:t>
            </a:r>
            <a:r>
              <a:rPr lang="el-GR" altLang="el-GR" b="1" dirty="0"/>
              <a:t>Πλάτος</a:t>
            </a:r>
            <a:endParaRPr lang="en-US" altLang="el-GR" b="1" dirty="0"/>
          </a:p>
          <a:p>
            <a:pPr marL="38100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l-GR" b="1" dirty="0" err="1"/>
              <a:t>Ao</a:t>
            </a:r>
            <a:r>
              <a:rPr lang="en-US" altLang="el-GR" b="1" dirty="0"/>
              <a:t>: </a:t>
            </a:r>
            <a:r>
              <a:rPr lang="el-GR" altLang="el-GR" b="1" dirty="0"/>
              <a:t>Επιφάνεια</a:t>
            </a:r>
            <a:endParaRPr lang="en-US" altLang="el-GR" b="1" baseline="30000" dirty="0"/>
          </a:p>
          <a:p>
            <a:pPr marL="38100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l-GR" b="1" dirty="0"/>
              <a:t>Po: </a:t>
            </a:r>
            <a:r>
              <a:rPr lang="el-GR" altLang="el-GR" b="1" dirty="0"/>
              <a:t>Περίμετρος</a:t>
            </a:r>
            <a:endParaRPr lang="en-US" altLang="el-GR" b="1" dirty="0"/>
          </a:p>
          <a:p>
            <a:pPr marL="38100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l-GR" b="1" dirty="0"/>
              <a:t>Mo: </a:t>
            </a:r>
            <a:r>
              <a:rPr lang="el-GR" altLang="el-GR" b="1" dirty="0"/>
              <a:t>Βάρος</a:t>
            </a:r>
            <a:endParaRPr lang="en-US" dirty="0"/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2750552" y="4132859"/>
            <a:ext cx="2255643" cy="14398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FFFF66"/>
              </a:buClr>
              <a:buFont typeface="Wingdings" panose="05000000000000000000" pitchFamily="2" charset="2"/>
              <a:buChar char="Ø"/>
            </a:pPr>
            <a:endParaRPr lang="el-GR" altLang="el-GR" sz="1800" b="1" dirty="0" smtClean="0">
              <a:latin typeface="Comic Sans MS" panose="030F0702030302020204" pitchFamily="66" charset="0"/>
            </a:endParaRPr>
          </a:p>
          <a:p>
            <a:r>
              <a:rPr lang="el-GR" altLang="el-GR" sz="1800" b="1" dirty="0" smtClean="0"/>
              <a:t>Κυκλικότητα:</a:t>
            </a:r>
          </a:p>
          <a:p>
            <a:r>
              <a:rPr lang="el-GR" altLang="el-GR" sz="1800" b="1" dirty="0" smtClean="0"/>
              <a:t>Ορθογωνικότητα: </a:t>
            </a:r>
          </a:p>
          <a:p>
            <a:r>
              <a:rPr lang="el-GR" altLang="el-GR" sz="1800" b="1" dirty="0" smtClean="0"/>
              <a:t>Τιμή Ε:)</a:t>
            </a:r>
          </a:p>
          <a:p>
            <a:pPr>
              <a:lnSpc>
                <a:spcPct val="80000"/>
              </a:lnSpc>
              <a:buClr>
                <a:srgbClr val="FFFF66"/>
              </a:buClr>
              <a:buFont typeface="Wingdings" panose="05000000000000000000" pitchFamily="2" charset="2"/>
              <a:buNone/>
            </a:pPr>
            <a:endParaRPr lang="el-GR" altLang="el-GR" sz="1800" b="1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8373" y="35409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3</a:t>
            </a:r>
            <a:r>
              <a:rPr lang="el-GR" sz="1200" dirty="0" smtClean="0">
                <a:solidFill>
                  <a:schemeClr val="bg1"/>
                </a:solidFill>
              </a:rPr>
              <a:t>8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0310" y="357152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39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30310" y="58129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265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Σύγκριση μεθόδων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3100" dirty="0"/>
              <a:t>Είναι η </a:t>
            </a:r>
            <a:r>
              <a:rPr lang="el-GR" sz="3100" b="1" dirty="0"/>
              <a:t>μέθοδος μέτρησης των ωτολίθων </a:t>
            </a:r>
            <a:r>
              <a:rPr lang="el-GR" sz="3100" dirty="0"/>
              <a:t>συγκρίσιμη ή καλύτερη  </a:t>
            </a:r>
            <a:r>
              <a:rPr lang="el-GR" sz="3100" dirty="0" smtClean="0"/>
              <a:t>από </a:t>
            </a:r>
            <a:r>
              <a:rPr lang="el-GR" sz="3100" dirty="0"/>
              <a:t>τη </a:t>
            </a:r>
            <a:r>
              <a:rPr lang="el-GR" sz="3100" b="1" dirty="0"/>
              <a:t>μέθοδο αρίθμησης δακτυλίων </a:t>
            </a:r>
            <a:r>
              <a:rPr lang="en-US" sz="3100" b="1" dirty="0" smtClean="0"/>
              <a:t>;</a:t>
            </a:r>
            <a:endParaRPr lang="el-GR" sz="31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3100" dirty="0"/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3100" b="1" dirty="0"/>
              <a:t>Τότε είναι </a:t>
            </a:r>
            <a:r>
              <a:rPr lang="el-GR" sz="3100" b="1" dirty="0" smtClean="0"/>
              <a:t>προτιμητέα, </a:t>
            </a:r>
            <a:r>
              <a:rPr lang="el-GR" sz="3100" b="1" dirty="0"/>
              <a:t>επειδή είναι φτηνότερη!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endParaRPr lang="el-GR" sz="3100" b="1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3100" dirty="0"/>
              <a:t>Στην αναζήτηση μιας απλούστερης μεθόδου από εκείνη της </a:t>
            </a:r>
            <a:r>
              <a:rPr lang="el-GR" sz="3100" dirty="0" smtClean="0"/>
              <a:t>καταμέτρησης </a:t>
            </a:r>
            <a:r>
              <a:rPr lang="el-GR" sz="3100" dirty="0"/>
              <a:t>των αυξητικών δακτυλίων σε τομές ωτολίθων, </a:t>
            </a:r>
            <a:r>
              <a:rPr lang="el-GR" sz="3100" dirty="0" smtClean="0"/>
              <a:t>δίνει </a:t>
            </a:r>
            <a:r>
              <a:rPr lang="el-GR" sz="3100" dirty="0"/>
              <a:t>εν μέρει λύση η χρήση της τεχνολογίας ανάλυσης εικόνας.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3100" dirty="0"/>
              <a:t>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  <a:defRPr/>
            </a:pPr>
            <a:r>
              <a:rPr lang="el-GR" sz="3100" dirty="0"/>
              <a:t>Έχει ήδη αποδειχθεί για διάφορα είδη ιχθύων η σχέση </a:t>
            </a:r>
            <a:r>
              <a:rPr lang="el-GR" sz="3100" dirty="0" smtClean="0"/>
              <a:t>μεταξύ</a:t>
            </a:r>
            <a:r>
              <a:rPr lang="en-US" sz="3100" dirty="0" smtClean="0"/>
              <a:t>:</a:t>
            </a:r>
            <a:endParaRPr lang="el-GR" sz="3100" dirty="0"/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3100" b="1" dirty="0"/>
              <a:t>των μορφολογικών χαρακτηριστικών των ωτολίθων – ηλικίας 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3100" b="1" dirty="0"/>
              <a:t>της μάζας του ωτολίθου -ηλικίας </a:t>
            </a:r>
            <a:r>
              <a:rPr lang="el-GR" sz="3100" dirty="0"/>
              <a:t>(Μεγαλοφώνου, 2006).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1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Δείκτης ορθογωνικότητας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dirty="0"/>
              <a:t>Ο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δείκτης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ορθογωνικότητ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ας</a:t>
            </a:r>
            <a:r>
              <a:rPr lang="en-US" b="1" dirty="0"/>
              <a:t> </a:t>
            </a:r>
            <a:r>
              <a:rPr lang="en-US" dirty="0"/>
              <a:t>(rectangularity) </a:t>
            </a:r>
            <a:endParaRPr lang="el-GR" dirty="0"/>
          </a:p>
          <a:p>
            <a:pPr>
              <a:lnSpc>
                <a:spcPct val="110000"/>
              </a:lnSpc>
              <a:spcBef>
                <a:spcPct val="30000"/>
              </a:spcBef>
              <a:buNone/>
              <a:defRPr/>
            </a:pPr>
            <a:r>
              <a:rPr lang="el-GR" dirty="0"/>
              <a:t>	</a:t>
            </a:r>
            <a:r>
              <a:rPr lang="en-US" dirty="0" err="1"/>
              <a:t>δίνετ</a:t>
            </a:r>
            <a:r>
              <a:rPr lang="en-US" dirty="0"/>
              <a:t>αι από τον τύπο </a:t>
            </a:r>
            <a:endParaRPr lang="el-GR" dirty="0"/>
          </a:p>
          <a:p>
            <a:pPr algn="ctr">
              <a:lnSpc>
                <a:spcPct val="110000"/>
              </a:lnSpc>
              <a:spcBef>
                <a:spcPct val="30000"/>
              </a:spcBef>
              <a:buNone/>
              <a:defRPr/>
            </a:pPr>
            <a:r>
              <a:rPr lang="en-US" b="1" dirty="0"/>
              <a:t>R</a:t>
            </a:r>
            <a:r>
              <a:rPr lang="en-US" b="1" baseline="-25000" dirty="0"/>
              <a:t>o</a:t>
            </a:r>
            <a:r>
              <a:rPr lang="en-US" b="1" dirty="0"/>
              <a:t>=</a:t>
            </a:r>
            <a:r>
              <a:rPr lang="en-US" b="1" dirty="0" err="1"/>
              <a:t>A</a:t>
            </a:r>
            <a:r>
              <a:rPr lang="en-US" b="1" baseline="-25000" dirty="0" err="1"/>
              <a:t>o</a:t>
            </a:r>
            <a:r>
              <a:rPr lang="en-US" b="1" dirty="0"/>
              <a:t>(</a:t>
            </a:r>
            <a:r>
              <a:rPr lang="en-US" b="1" dirty="0" err="1"/>
              <a:t>L</a:t>
            </a:r>
            <a:r>
              <a:rPr lang="en-US" b="1" baseline="-25000" dirty="0" err="1"/>
              <a:t>o</a:t>
            </a:r>
            <a:r>
              <a:rPr lang="en-US" b="1" dirty="0" err="1"/>
              <a:t>W</a:t>
            </a:r>
            <a:r>
              <a:rPr lang="en-US" b="1" baseline="-25000" dirty="0" err="1"/>
              <a:t>o</a:t>
            </a:r>
            <a:r>
              <a:rPr lang="en-US" b="1" dirty="0"/>
              <a:t>)</a:t>
            </a:r>
            <a:r>
              <a:rPr lang="el-GR" b="1" dirty="0"/>
              <a:t> </a:t>
            </a:r>
            <a:r>
              <a:rPr lang="en-US" b="1" baseline="30000" dirty="0"/>
              <a:t>-1</a:t>
            </a:r>
            <a:r>
              <a:rPr lang="en-US" b="1" dirty="0"/>
              <a:t> </a:t>
            </a:r>
            <a:endParaRPr lang="el-GR" b="1" dirty="0"/>
          </a:p>
          <a:p>
            <a:pPr>
              <a:lnSpc>
                <a:spcPct val="110000"/>
              </a:lnSpc>
              <a:spcBef>
                <a:spcPct val="30000"/>
              </a:spcBef>
              <a:buNone/>
              <a:defRPr/>
            </a:pPr>
            <a:r>
              <a:rPr lang="el-GR" dirty="0"/>
              <a:t>	όπου </a:t>
            </a:r>
            <a:r>
              <a:rPr lang="en-US" dirty="0" err="1"/>
              <a:t>A</a:t>
            </a:r>
            <a:r>
              <a:rPr lang="en-US" baseline="-25000" dirty="0" err="1"/>
              <a:t>o</a:t>
            </a:r>
            <a:r>
              <a:rPr lang="en-US" dirty="0"/>
              <a:t> </a:t>
            </a:r>
            <a:r>
              <a:rPr lang="en-US" dirty="0" err="1"/>
              <a:t>εμ</a:t>
            </a:r>
            <a:r>
              <a:rPr lang="en-US" dirty="0"/>
              <a:t>βαδόν, L</a:t>
            </a:r>
            <a:r>
              <a:rPr lang="en-US" baseline="-25000" dirty="0"/>
              <a:t>o</a:t>
            </a:r>
            <a:r>
              <a:rPr lang="en-US" dirty="0"/>
              <a:t> μήκος, W</a:t>
            </a:r>
            <a:r>
              <a:rPr lang="en-US" baseline="-25000" dirty="0"/>
              <a:t>o</a:t>
            </a:r>
            <a:r>
              <a:rPr lang="en-US" dirty="0"/>
              <a:t> πλάτος </a:t>
            </a:r>
            <a:r>
              <a:rPr lang="el-GR" dirty="0" smtClean="0"/>
              <a:t>.</a:t>
            </a:r>
            <a:endParaRPr lang="el-GR" dirty="0"/>
          </a:p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endParaRPr lang="el-GR" dirty="0"/>
          </a:p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l-GR" dirty="0" smtClean="0"/>
              <a:t>Είναι </a:t>
            </a:r>
            <a:r>
              <a:rPr lang="el-GR" dirty="0"/>
              <a:t>ένα κλάσμα μεταξύ του </a:t>
            </a:r>
            <a:r>
              <a:rPr lang="en-US" dirty="0" err="1"/>
              <a:t>εμ</a:t>
            </a:r>
            <a:r>
              <a:rPr lang="en-US" dirty="0"/>
              <a:t>βαδού του ωτολίθου A</a:t>
            </a:r>
            <a:r>
              <a:rPr lang="en-US" baseline="-25000" dirty="0"/>
              <a:t>o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dirty="0" err="1"/>
              <a:t>του</a:t>
            </a:r>
            <a:r>
              <a:rPr lang="en-US" dirty="0"/>
              <a:t> </a:t>
            </a:r>
            <a:r>
              <a:rPr lang="en-US" dirty="0" err="1"/>
              <a:t>εμ</a:t>
            </a:r>
            <a:r>
              <a:rPr lang="en-US" dirty="0"/>
              <a:t>βαδού ενός ορθογώνιου παραλληλογράμμου με μήκος L</a:t>
            </a:r>
            <a:r>
              <a:rPr lang="en-US" baseline="-25000" dirty="0"/>
              <a:t>o</a:t>
            </a:r>
            <a:r>
              <a:rPr lang="en-US" dirty="0"/>
              <a:t> και πλάτος </a:t>
            </a:r>
            <a:r>
              <a:rPr lang="en-US" dirty="0" smtClean="0"/>
              <a:t>W</a:t>
            </a:r>
            <a:r>
              <a:rPr lang="en-US" baseline="-25000" dirty="0" smtClean="0"/>
              <a:t>o</a:t>
            </a:r>
            <a:r>
              <a:rPr lang="el-GR" baseline="-25000" dirty="0" smtClean="0"/>
              <a:t>.</a:t>
            </a:r>
            <a:endParaRPr lang="el-GR" baseline="-25000" dirty="0"/>
          </a:p>
          <a:p>
            <a:pPr>
              <a:lnSpc>
                <a:spcPct val="110000"/>
              </a:lnSpc>
              <a:spcBef>
                <a:spcPct val="30000"/>
              </a:spcBef>
              <a:defRPr/>
            </a:pPr>
            <a:r>
              <a:rPr lang="en-US" dirty="0"/>
              <a:t> </a:t>
            </a:r>
            <a:r>
              <a:rPr lang="el-GR" dirty="0" smtClean="0"/>
              <a:t>Δ</a:t>
            </a:r>
            <a:r>
              <a:rPr lang="en-US" dirty="0" err="1" smtClean="0"/>
              <a:t>είχνει</a:t>
            </a:r>
            <a:r>
              <a:rPr lang="en-US" dirty="0" smtClean="0"/>
              <a:t> </a:t>
            </a:r>
            <a:r>
              <a:rPr lang="en-US" dirty="0" err="1"/>
              <a:t>το</a:t>
            </a:r>
            <a:r>
              <a:rPr lang="en-US" dirty="0"/>
              <a:t> βα</a:t>
            </a:r>
            <a:r>
              <a:rPr lang="en-US" dirty="0" err="1"/>
              <a:t>θμό</a:t>
            </a:r>
            <a:r>
              <a:rPr lang="en-US" dirty="0"/>
              <a:t> τα</a:t>
            </a:r>
            <a:r>
              <a:rPr lang="en-US" dirty="0" err="1"/>
              <a:t>ύτισης</a:t>
            </a:r>
            <a:r>
              <a:rPr lang="en-US" dirty="0"/>
              <a:t> </a:t>
            </a:r>
            <a:r>
              <a:rPr lang="en-US" dirty="0" err="1"/>
              <a:t>του</a:t>
            </a:r>
            <a:r>
              <a:rPr lang="en-US" dirty="0"/>
              <a:t> </a:t>
            </a:r>
            <a:r>
              <a:rPr lang="en-US" dirty="0" err="1"/>
              <a:t>εμ</a:t>
            </a:r>
            <a:r>
              <a:rPr lang="en-US" dirty="0"/>
              <a:t>βαδού του ωτολίθου με το εμβαδό ενός ορθογώνιου παραλληλογράμμου</a:t>
            </a:r>
            <a:endParaRPr lang="en-US" baseline="-25000" dirty="0"/>
          </a:p>
          <a:p>
            <a:pPr marL="274320" indent="0">
              <a:lnSpc>
                <a:spcPct val="110000"/>
              </a:lnSpc>
              <a:spcBef>
                <a:spcPct val="30000"/>
              </a:spcBef>
              <a:buNone/>
              <a:defRPr/>
            </a:pPr>
            <a:r>
              <a:rPr lang="el-GR" dirty="0"/>
              <a:t>Τιμές &lt; 1</a:t>
            </a:r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19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Δείκτης κυκλικότητας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2200" b="1" dirty="0"/>
              <a:t>Ο </a:t>
            </a:r>
            <a:r>
              <a:rPr lang="en-US" sz="2200" b="1" dirty="0" err="1"/>
              <a:t>δείκτης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200" b="1" dirty="0"/>
              <a:t>κυκλικότητας </a:t>
            </a:r>
            <a:r>
              <a:rPr lang="en-US" sz="2200" b="1" dirty="0"/>
              <a:t>(</a:t>
            </a:r>
            <a:r>
              <a:rPr lang="el-GR" sz="2200" b="1" dirty="0"/>
              <a:t>circularity</a:t>
            </a:r>
            <a:r>
              <a:rPr lang="en-US" sz="2200" b="1" dirty="0"/>
              <a:t>)</a:t>
            </a:r>
            <a:r>
              <a:rPr lang="en-US" sz="2200" dirty="0"/>
              <a:t> </a:t>
            </a:r>
            <a:endParaRPr lang="el-GR" sz="2200" dirty="0"/>
          </a:p>
          <a:p>
            <a:pPr>
              <a:spcBef>
                <a:spcPct val="30000"/>
              </a:spcBef>
              <a:buNone/>
              <a:defRPr/>
            </a:pPr>
            <a:r>
              <a:rPr lang="el-GR" sz="2200" dirty="0"/>
              <a:t>	</a:t>
            </a:r>
            <a:r>
              <a:rPr lang="en-US" sz="2200" dirty="0" err="1"/>
              <a:t>δίνετ</a:t>
            </a:r>
            <a:r>
              <a:rPr lang="en-US" sz="2200" dirty="0"/>
              <a:t>αι από τον τύπο </a:t>
            </a:r>
            <a:endParaRPr lang="el-GR" sz="2200" dirty="0"/>
          </a:p>
          <a:p>
            <a:pPr algn="ctr">
              <a:spcBef>
                <a:spcPct val="30000"/>
              </a:spcBef>
              <a:buNone/>
              <a:defRPr/>
            </a:pPr>
            <a:r>
              <a:rPr lang="en-US" sz="2200" dirty="0"/>
              <a:t>C</a:t>
            </a:r>
            <a:r>
              <a:rPr lang="en-US" sz="2200" baseline="-25000" dirty="0"/>
              <a:t>o</a:t>
            </a:r>
            <a:r>
              <a:rPr lang="en-US" sz="2200" dirty="0"/>
              <a:t>=P</a:t>
            </a:r>
            <a:r>
              <a:rPr lang="en-US" sz="2200" baseline="-25000" dirty="0"/>
              <a:t>o</a:t>
            </a:r>
            <a:r>
              <a:rPr lang="en-US" sz="2200" baseline="30000" dirty="0"/>
              <a:t>2</a:t>
            </a:r>
            <a:r>
              <a:rPr lang="en-US" sz="2200" dirty="0"/>
              <a:t>A</a:t>
            </a:r>
            <a:r>
              <a:rPr lang="en-US" sz="2200" baseline="-25000" dirty="0"/>
              <a:t>o</a:t>
            </a:r>
            <a:r>
              <a:rPr lang="el-GR" sz="2200" dirty="0"/>
              <a:t> </a:t>
            </a:r>
            <a:r>
              <a:rPr lang="en-US" sz="2200" baseline="30000" dirty="0"/>
              <a:t>-1</a:t>
            </a:r>
            <a:r>
              <a:rPr lang="en-US" sz="2200" dirty="0"/>
              <a:t> </a:t>
            </a:r>
          </a:p>
          <a:p>
            <a:pPr>
              <a:spcBef>
                <a:spcPct val="30000"/>
              </a:spcBef>
              <a:buNone/>
              <a:defRPr/>
            </a:pPr>
            <a:r>
              <a:rPr lang="en-US" sz="2200" dirty="0"/>
              <a:t>	</a:t>
            </a:r>
            <a:r>
              <a:rPr lang="el-GR" sz="2200" dirty="0"/>
              <a:t>όπου </a:t>
            </a:r>
            <a:r>
              <a:rPr lang="en-US" sz="2200" dirty="0" err="1"/>
              <a:t>A</a:t>
            </a:r>
            <a:r>
              <a:rPr lang="en-US" sz="2200" baseline="-25000" dirty="0" err="1"/>
              <a:t>o</a:t>
            </a:r>
            <a:r>
              <a:rPr lang="en-US" sz="2200" dirty="0"/>
              <a:t> </a:t>
            </a:r>
            <a:r>
              <a:rPr lang="en-US" sz="2200" dirty="0" err="1"/>
              <a:t>εμ</a:t>
            </a:r>
            <a:r>
              <a:rPr lang="en-US" sz="2200" dirty="0"/>
              <a:t>βαδόν, P</a:t>
            </a:r>
            <a:r>
              <a:rPr lang="en-US" sz="2200" baseline="-25000" dirty="0"/>
              <a:t>o</a:t>
            </a:r>
            <a:r>
              <a:rPr lang="en-US" sz="2200" dirty="0"/>
              <a:t> </a:t>
            </a:r>
            <a:r>
              <a:rPr lang="el-GR" sz="2200" dirty="0" smtClean="0"/>
              <a:t>περίμετρος. </a:t>
            </a:r>
            <a:r>
              <a:rPr lang="en-US" sz="2200" dirty="0" smtClean="0"/>
              <a:t> </a:t>
            </a:r>
            <a:endParaRPr lang="el-GR" sz="2200" dirty="0"/>
          </a:p>
          <a:p>
            <a:pPr>
              <a:spcBef>
                <a:spcPct val="30000"/>
              </a:spcBef>
              <a:defRPr/>
            </a:pPr>
            <a:endParaRPr lang="el-GR" sz="2200" dirty="0"/>
          </a:p>
          <a:p>
            <a:pPr>
              <a:spcBef>
                <a:spcPct val="30000"/>
              </a:spcBef>
              <a:defRPr/>
            </a:pPr>
            <a:r>
              <a:rPr lang="el-GR" sz="2200" dirty="0" smtClean="0"/>
              <a:t>Είναι </a:t>
            </a:r>
            <a:r>
              <a:rPr lang="el-GR" sz="2200" dirty="0"/>
              <a:t>ένα κλάσμα μεταξύ της περιμέτρου </a:t>
            </a:r>
            <a:r>
              <a:rPr lang="en-US" sz="2200" dirty="0"/>
              <a:t>P</a:t>
            </a:r>
            <a:r>
              <a:rPr lang="en-US" sz="2200" baseline="-25000" dirty="0"/>
              <a:t>o</a:t>
            </a:r>
            <a:r>
              <a:rPr lang="el-GR" sz="2200" dirty="0"/>
              <a:t>  και του εμβαδού Α</a:t>
            </a:r>
            <a:r>
              <a:rPr lang="en-US" sz="2200" baseline="-25000" dirty="0"/>
              <a:t>o</a:t>
            </a:r>
            <a:r>
              <a:rPr lang="el-GR" sz="2200" baseline="-25000" dirty="0"/>
              <a:t> </a:t>
            </a:r>
            <a:r>
              <a:rPr lang="el-GR" sz="2200" dirty="0"/>
              <a:t>του </a:t>
            </a:r>
            <a:r>
              <a:rPr lang="el-GR" sz="2200" dirty="0" err="1" smtClean="0"/>
              <a:t>ωτολίθου</a:t>
            </a:r>
            <a:r>
              <a:rPr lang="el-GR" sz="2200" dirty="0" smtClean="0"/>
              <a:t>.</a:t>
            </a:r>
            <a:endParaRPr lang="el-GR" sz="2200" dirty="0"/>
          </a:p>
          <a:p>
            <a:pPr>
              <a:spcBef>
                <a:spcPct val="30000"/>
              </a:spcBef>
              <a:defRPr/>
            </a:pPr>
            <a:r>
              <a:rPr lang="el-GR" sz="2200" dirty="0" smtClean="0"/>
              <a:t>Δείχνει </a:t>
            </a:r>
            <a:r>
              <a:rPr lang="el-GR" sz="2200" dirty="0"/>
              <a:t>τον βαθμό ομοιότητας του σχήματος του ωτολίθου με έναν κύκλο.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33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Δείκτης αναλογίας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sz="2200" dirty="0"/>
              <a:t>Ο </a:t>
            </a:r>
            <a:r>
              <a:rPr lang="en-US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δείκτης</a:t>
            </a:r>
            <a:r>
              <a:rPr lang="en-US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αναλογίας Ε</a:t>
            </a:r>
            <a:r>
              <a:rPr lang="en-US" sz="2200" dirty="0"/>
              <a:t> (</a:t>
            </a:r>
            <a:r>
              <a:rPr lang="el-GR" sz="2200" dirty="0"/>
              <a:t>E ratio</a:t>
            </a:r>
            <a:r>
              <a:rPr lang="en-US" sz="2200" dirty="0"/>
              <a:t>) </a:t>
            </a:r>
            <a:endParaRPr lang="el-GR" sz="2200" dirty="0"/>
          </a:p>
          <a:p>
            <a:pPr>
              <a:spcBef>
                <a:spcPct val="30000"/>
              </a:spcBef>
              <a:buNone/>
              <a:defRPr/>
            </a:pPr>
            <a:r>
              <a:rPr lang="el-GR" sz="2200" dirty="0"/>
              <a:t>	</a:t>
            </a:r>
            <a:r>
              <a:rPr lang="en-US" sz="2200" dirty="0" err="1"/>
              <a:t>δίνετ</a:t>
            </a:r>
            <a:r>
              <a:rPr lang="en-US" sz="2200" dirty="0"/>
              <a:t>αι από τον τύπο </a:t>
            </a:r>
            <a:endParaRPr lang="el-GR" sz="2200" dirty="0"/>
          </a:p>
          <a:p>
            <a:pPr algn="ctr">
              <a:spcBef>
                <a:spcPct val="30000"/>
              </a:spcBef>
              <a:buNone/>
              <a:defRPr/>
            </a:pPr>
            <a:r>
              <a:rPr lang="el-GR" sz="2200" b="1" dirty="0"/>
              <a:t>Ε</a:t>
            </a:r>
            <a:r>
              <a:rPr lang="en-US" sz="2200" b="1" baseline="-25000" dirty="0"/>
              <a:t>o</a:t>
            </a:r>
            <a:r>
              <a:rPr lang="en-US" sz="2200" b="1" dirty="0"/>
              <a:t>=</a:t>
            </a:r>
            <a:r>
              <a:rPr lang="el-GR" sz="2200" b="1" dirty="0"/>
              <a:t> </a:t>
            </a:r>
            <a:r>
              <a:rPr lang="en-US" sz="2200" b="1" dirty="0"/>
              <a:t>W</a:t>
            </a:r>
            <a:r>
              <a:rPr lang="en-US" sz="2200" b="1" baseline="-25000" dirty="0"/>
              <a:t>o</a:t>
            </a:r>
            <a:r>
              <a:rPr lang="el-GR" sz="2200" b="1" baseline="-25000" dirty="0"/>
              <a:t> </a:t>
            </a:r>
            <a:r>
              <a:rPr lang="en-US" sz="2200" b="1" dirty="0"/>
              <a:t>L</a:t>
            </a:r>
            <a:r>
              <a:rPr lang="en-US" sz="2200" b="1" baseline="-25000" dirty="0"/>
              <a:t>o</a:t>
            </a:r>
            <a:r>
              <a:rPr lang="en-US" sz="2200" b="1" baseline="30000" dirty="0"/>
              <a:t>-1</a:t>
            </a:r>
            <a:r>
              <a:rPr lang="en-US" sz="2200" dirty="0"/>
              <a:t> </a:t>
            </a:r>
            <a:endParaRPr lang="el-GR" sz="2200" dirty="0"/>
          </a:p>
          <a:p>
            <a:pPr>
              <a:spcBef>
                <a:spcPct val="30000"/>
              </a:spcBef>
              <a:buNone/>
              <a:defRPr/>
            </a:pPr>
            <a:r>
              <a:rPr lang="el-GR" sz="2200" dirty="0"/>
              <a:t>	όπου </a:t>
            </a:r>
            <a:r>
              <a:rPr lang="en-US" sz="2200" dirty="0"/>
              <a:t>L</a:t>
            </a:r>
            <a:r>
              <a:rPr lang="en-US" sz="2200" baseline="-25000" dirty="0"/>
              <a:t>o</a:t>
            </a:r>
            <a:r>
              <a:rPr lang="en-US" sz="2200" dirty="0"/>
              <a:t> </a:t>
            </a:r>
            <a:r>
              <a:rPr lang="en-US" sz="2200" dirty="0" err="1"/>
              <a:t>μήκος</a:t>
            </a:r>
            <a:r>
              <a:rPr lang="en-US" sz="2200" dirty="0"/>
              <a:t>, W</a:t>
            </a:r>
            <a:r>
              <a:rPr lang="en-US" sz="2200" baseline="-25000" dirty="0"/>
              <a:t>o</a:t>
            </a:r>
            <a:r>
              <a:rPr lang="en-US" sz="2200" dirty="0"/>
              <a:t> π</a:t>
            </a:r>
            <a:r>
              <a:rPr lang="en-US" sz="2200" dirty="0" err="1"/>
              <a:t>λάτος</a:t>
            </a:r>
            <a:r>
              <a:rPr lang="en-US" sz="2200" dirty="0"/>
              <a:t> </a:t>
            </a:r>
            <a:endParaRPr lang="el-GR" sz="2200" dirty="0"/>
          </a:p>
          <a:p>
            <a:pPr>
              <a:spcBef>
                <a:spcPct val="30000"/>
              </a:spcBef>
              <a:defRPr/>
            </a:pPr>
            <a:endParaRPr lang="el-GR" sz="2200" dirty="0"/>
          </a:p>
          <a:p>
            <a:pPr>
              <a:spcBef>
                <a:spcPct val="30000"/>
              </a:spcBef>
              <a:defRPr/>
            </a:pPr>
            <a:r>
              <a:rPr lang="el-GR" sz="2200" dirty="0" smtClean="0"/>
              <a:t>Είναι </a:t>
            </a:r>
            <a:r>
              <a:rPr lang="el-GR" sz="2200" dirty="0"/>
              <a:t>ένα κλάσμα μεταξύ του μήκους </a:t>
            </a:r>
            <a:r>
              <a:rPr lang="en-US" sz="2200" dirty="0"/>
              <a:t>L</a:t>
            </a:r>
            <a:r>
              <a:rPr lang="en-US" sz="2200" baseline="-25000" dirty="0"/>
              <a:t>o</a:t>
            </a:r>
            <a:r>
              <a:rPr lang="el-GR" sz="2200" dirty="0"/>
              <a:t> και του πλάτους </a:t>
            </a:r>
            <a:r>
              <a:rPr lang="en-US" sz="2200" dirty="0"/>
              <a:t>W</a:t>
            </a:r>
            <a:r>
              <a:rPr lang="en-US" sz="2200" baseline="-25000" dirty="0"/>
              <a:t>o</a:t>
            </a:r>
            <a:r>
              <a:rPr lang="el-GR" sz="2200" baseline="-25000" dirty="0"/>
              <a:t> </a:t>
            </a:r>
            <a:r>
              <a:rPr lang="el-GR" sz="2200" dirty="0"/>
              <a:t>του ωτολίθου και </a:t>
            </a:r>
            <a:r>
              <a:rPr lang="el-GR" sz="2200" dirty="0" smtClean="0"/>
              <a:t>εκφράζει </a:t>
            </a:r>
            <a:r>
              <a:rPr lang="el-GR" sz="2200" dirty="0"/>
              <a:t>την τάση του ωτολίθου να έχει σχήμα περισσότερο ή λιγότερο επίμηκες</a:t>
            </a:r>
            <a:r>
              <a:rPr lang="el-GR" sz="2200" baseline="-25000" dirty="0"/>
              <a:t>. </a:t>
            </a:r>
          </a:p>
          <a:p>
            <a:pPr marL="274320" indent="0">
              <a:spcBef>
                <a:spcPct val="30000"/>
              </a:spcBef>
              <a:buNone/>
              <a:defRPr/>
            </a:pPr>
            <a:r>
              <a:rPr lang="el-GR" sz="2200" dirty="0"/>
              <a:t>Τιμές &lt; 1</a:t>
            </a:r>
            <a:endParaRPr lang="el-GR" sz="2200" baseline="-25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96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Στατιστική επεξεργασία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</a:pPr>
            <a:r>
              <a:rPr lang="el-GR" altLang="el-GR" sz="2200" b="1" dirty="0"/>
              <a:t>Σύγκριση </a:t>
            </a:r>
            <a:r>
              <a:rPr lang="en-US" altLang="el-GR" sz="2200" b="1" dirty="0" err="1"/>
              <a:t>δεδομέν</a:t>
            </a:r>
            <a:r>
              <a:rPr lang="el-GR" altLang="el-GR" sz="2200" b="1" dirty="0"/>
              <a:t>ων</a:t>
            </a:r>
            <a:r>
              <a:rPr lang="en-US" altLang="el-GR" sz="2200" b="1" dirty="0"/>
              <a:t> </a:t>
            </a:r>
            <a:r>
              <a:rPr lang="en-US" altLang="el-GR" sz="2200" b="1" dirty="0" err="1"/>
              <a:t>ζεύγους</a:t>
            </a:r>
            <a:r>
              <a:rPr lang="en-US" altLang="el-GR" sz="2200" b="1" dirty="0"/>
              <a:t> </a:t>
            </a:r>
            <a:r>
              <a:rPr lang="en-US" altLang="el-GR" sz="2200" b="1" dirty="0" err="1" smtClean="0"/>
              <a:t>ωτολίθων</a:t>
            </a:r>
            <a:r>
              <a:rPr lang="el-GR" altLang="el-GR" sz="2200" b="1" dirty="0" smtClean="0"/>
              <a:t>.</a:t>
            </a:r>
            <a:endParaRPr lang="el-GR" altLang="el-GR" sz="2200" b="1" dirty="0"/>
          </a:p>
          <a:p>
            <a:pPr lvl="1">
              <a:spcBef>
                <a:spcPct val="30000"/>
              </a:spcBef>
            </a:pPr>
            <a:r>
              <a:rPr lang="en-US" altLang="el-GR" sz="2000" dirty="0"/>
              <a:t>Student test (t-test</a:t>
            </a:r>
            <a:r>
              <a:rPr lang="en-US" altLang="el-GR" sz="2000" dirty="0" smtClean="0"/>
              <a:t>)</a:t>
            </a:r>
            <a:r>
              <a:rPr lang="el-GR" altLang="el-GR" sz="2000" dirty="0" smtClean="0"/>
              <a:t>.</a:t>
            </a:r>
            <a:endParaRPr lang="en-US" altLang="el-GR" sz="2000" dirty="0"/>
          </a:p>
          <a:p>
            <a:pPr>
              <a:spcBef>
                <a:spcPts val="1800"/>
              </a:spcBef>
            </a:pPr>
            <a:r>
              <a:rPr lang="en-US" altLang="el-GR" sz="2200" b="1" dirty="0" err="1"/>
              <a:t>Στ</a:t>
            </a:r>
            <a:r>
              <a:rPr lang="en-US" altLang="el-GR" sz="2200" b="1" dirty="0"/>
              <a:t>ατιστική επεξεργασία δεδομένων μορφομετρίας ωτολίθων, εύρεση </a:t>
            </a:r>
            <a:r>
              <a:rPr lang="en-US" altLang="el-GR" sz="2200" b="1" dirty="0" smtClean="0"/>
              <a:t>συσχετίσεων</a:t>
            </a:r>
            <a:r>
              <a:rPr lang="el-GR" altLang="el-GR" sz="2200" b="1" dirty="0" smtClean="0"/>
              <a:t>.</a:t>
            </a:r>
            <a:r>
              <a:rPr lang="en-US" altLang="el-GR" sz="2200" b="1" dirty="0" smtClean="0"/>
              <a:t>  </a:t>
            </a:r>
            <a:endParaRPr lang="el-GR" altLang="el-GR" sz="2200" b="1" dirty="0"/>
          </a:p>
          <a:p>
            <a:pPr lvl="1">
              <a:spcBef>
                <a:spcPct val="30000"/>
              </a:spcBef>
            </a:pPr>
            <a:r>
              <a:rPr lang="el-GR" altLang="el-GR" sz="2000" dirty="0" smtClean="0"/>
              <a:t>Μ</a:t>
            </a:r>
            <a:r>
              <a:rPr lang="en-US" altLang="el-GR" sz="2000" dirty="0" smtClean="0"/>
              <a:t>ε </a:t>
            </a:r>
            <a:r>
              <a:rPr lang="en-US" altLang="el-GR" sz="2000" dirty="0" err="1"/>
              <a:t>γρ</a:t>
            </a:r>
            <a:r>
              <a:rPr lang="en-US" altLang="el-GR" sz="2000" dirty="0"/>
              <a:t>αμμικές εξισώσεις παλινδρόμησης</a:t>
            </a:r>
            <a:r>
              <a:rPr lang="el-GR" altLang="el-GR" sz="2000" dirty="0"/>
              <a:t> </a:t>
            </a:r>
            <a:r>
              <a:rPr lang="en-US" altLang="el-GR" sz="2000" dirty="0"/>
              <a:t>(y= a + </a:t>
            </a:r>
            <a:r>
              <a:rPr lang="en-US" altLang="el-GR" sz="2000" dirty="0" err="1"/>
              <a:t>bx</a:t>
            </a:r>
            <a:r>
              <a:rPr lang="en-US" altLang="el-GR" sz="2000" dirty="0" smtClean="0"/>
              <a:t>)</a:t>
            </a:r>
            <a:r>
              <a:rPr lang="el-GR" altLang="el-GR" sz="2000" dirty="0" smtClean="0"/>
              <a:t>.</a:t>
            </a:r>
            <a:endParaRPr lang="el-GR" altLang="el-GR" sz="2000" dirty="0"/>
          </a:p>
          <a:p>
            <a:pPr lvl="1">
              <a:spcBef>
                <a:spcPct val="30000"/>
              </a:spcBef>
            </a:pPr>
            <a:r>
              <a:rPr lang="el-GR" altLang="el-GR" sz="2000" dirty="0" smtClean="0"/>
              <a:t>Μ</a:t>
            </a:r>
            <a:r>
              <a:rPr lang="en-US" altLang="el-GR" sz="2000" dirty="0" smtClean="0"/>
              <a:t>ε </a:t>
            </a:r>
            <a:r>
              <a:rPr lang="en-US" altLang="el-GR" sz="2000" dirty="0" err="1"/>
              <a:t>εκθετικές</a:t>
            </a:r>
            <a:r>
              <a:rPr lang="en-US" altLang="el-GR" sz="2000" dirty="0"/>
              <a:t> </a:t>
            </a:r>
            <a:r>
              <a:rPr lang="en-US" altLang="el-GR" sz="2000" dirty="0" err="1"/>
              <a:t>εξισώσεις</a:t>
            </a:r>
            <a:r>
              <a:rPr lang="en-US" altLang="el-GR" sz="2000" dirty="0"/>
              <a:t> πα</a:t>
            </a:r>
            <a:r>
              <a:rPr lang="en-US" altLang="el-GR" sz="2000" dirty="0" err="1"/>
              <a:t>λινδρόμησης</a:t>
            </a:r>
            <a:r>
              <a:rPr lang="en-US" altLang="el-GR" sz="2000" dirty="0"/>
              <a:t>  (y= </a:t>
            </a:r>
            <a:r>
              <a:rPr lang="en-US" altLang="el-GR" sz="2000" dirty="0" err="1"/>
              <a:t>ax</a:t>
            </a:r>
            <a:r>
              <a:rPr lang="en-US" altLang="el-GR" sz="2000" baseline="30000" dirty="0" err="1"/>
              <a:t>b</a:t>
            </a:r>
            <a:r>
              <a:rPr lang="en-US" altLang="el-GR" sz="2000" dirty="0" smtClean="0"/>
              <a:t>)</a:t>
            </a:r>
            <a:r>
              <a:rPr lang="el-GR" altLang="el-GR" sz="2000" dirty="0" smtClean="0"/>
              <a:t>.</a:t>
            </a:r>
            <a:endParaRPr lang="en-US" altLang="el-GR" sz="2000" dirty="0"/>
          </a:p>
          <a:p>
            <a:pPr>
              <a:spcBef>
                <a:spcPts val="1800"/>
              </a:spcBef>
            </a:pPr>
            <a:r>
              <a:rPr lang="en-US" altLang="el-GR" sz="2200" b="1" dirty="0" err="1"/>
              <a:t>Συσχέτιση</a:t>
            </a:r>
            <a:r>
              <a:rPr lang="en-US" altLang="el-GR" sz="2200" b="1" dirty="0"/>
              <a:t> </a:t>
            </a:r>
            <a:r>
              <a:rPr lang="en-US" altLang="el-GR" sz="2200" b="1" dirty="0" err="1"/>
              <a:t>μορφομετρί</a:t>
            </a:r>
            <a:r>
              <a:rPr lang="en-US" altLang="el-GR" sz="2200" b="1" dirty="0"/>
              <a:t>ας ωτολίθων </a:t>
            </a:r>
            <a:r>
              <a:rPr lang="el-GR" altLang="el-GR" sz="2200" b="1" dirty="0"/>
              <a:t>με μήκος </a:t>
            </a:r>
            <a:r>
              <a:rPr lang="el-GR" altLang="el-GR" sz="2200" b="1" dirty="0" smtClean="0"/>
              <a:t>ψαριού.</a:t>
            </a:r>
            <a:endParaRPr lang="el-GR" altLang="el-GR" sz="2200" b="1" dirty="0"/>
          </a:p>
          <a:p>
            <a:pPr lvl="1">
              <a:spcBef>
                <a:spcPct val="30000"/>
              </a:spcBef>
            </a:pPr>
            <a:r>
              <a:rPr lang="el-GR" altLang="el-GR" sz="2000" dirty="0" smtClean="0"/>
              <a:t>Μ</a:t>
            </a:r>
            <a:r>
              <a:rPr lang="en-US" altLang="el-GR" sz="2000" dirty="0" smtClean="0"/>
              <a:t>ε </a:t>
            </a:r>
            <a:r>
              <a:rPr lang="en-US" altLang="el-GR" sz="2000" dirty="0" err="1"/>
              <a:t>γρ</a:t>
            </a:r>
            <a:r>
              <a:rPr lang="en-US" altLang="el-GR" sz="2000" dirty="0"/>
              <a:t>αμμικές εξισώσεις παλινδρόμησης.</a:t>
            </a:r>
          </a:p>
          <a:p>
            <a:pPr>
              <a:spcBef>
                <a:spcPts val="1800"/>
              </a:spcBef>
            </a:pPr>
            <a:r>
              <a:rPr lang="en-US" altLang="el-GR" sz="2200" b="1" dirty="0" err="1"/>
              <a:t>Συσχέτιση</a:t>
            </a:r>
            <a:r>
              <a:rPr lang="en-US" altLang="el-GR" sz="2200" b="1" dirty="0"/>
              <a:t> </a:t>
            </a:r>
            <a:r>
              <a:rPr lang="en-US" altLang="el-GR" sz="2200" b="1" dirty="0" err="1"/>
              <a:t>μορφομετρί</a:t>
            </a:r>
            <a:r>
              <a:rPr lang="en-US" altLang="el-GR" sz="2200" b="1" dirty="0"/>
              <a:t>ας ωτολίθων </a:t>
            </a:r>
            <a:r>
              <a:rPr lang="el-GR" altLang="el-GR" sz="2200" b="1" dirty="0"/>
              <a:t>με </a:t>
            </a:r>
            <a:r>
              <a:rPr lang="el-GR" altLang="el-GR" sz="2200" b="1" dirty="0" smtClean="0"/>
              <a:t>ηλικία.</a:t>
            </a:r>
            <a:endParaRPr lang="el-GR" altLang="el-GR" sz="2200" b="1" dirty="0"/>
          </a:p>
          <a:p>
            <a:pPr lvl="1">
              <a:spcBef>
                <a:spcPct val="30000"/>
              </a:spcBef>
            </a:pPr>
            <a:r>
              <a:rPr lang="el-GR" altLang="el-GR" sz="2000" dirty="0" smtClean="0"/>
              <a:t>Μ</a:t>
            </a:r>
            <a:r>
              <a:rPr lang="en-US" altLang="el-GR" sz="2000" dirty="0" smtClean="0"/>
              <a:t>ε </a:t>
            </a:r>
            <a:r>
              <a:rPr lang="en-US" altLang="el-GR" sz="2000" dirty="0" err="1"/>
              <a:t>γρ</a:t>
            </a:r>
            <a:r>
              <a:rPr lang="en-US" altLang="el-GR" sz="2000" dirty="0"/>
              <a:t>αμμικές εξισώσεις παλινδρόμησης.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75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Μορφομετρία ωτολίθων τσιπούρας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52450" indent="-457200">
              <a:lnSpc>
                <a:spcPct val="80000"/>
              </a:lnSpc>
            </a:pPr>
            <a:r>
              <a:rPr lang="en-US" altLang="el-GR" sz="2200" b="1" dirty="0"/>
              <a:t>Lo: 1.09 - 9.15</a:t>
            </a:r>
            <a:r>
              <a:rPr lang="el-GR" altLang="el-GR" sz="2200" b="1" dirty="0"/>
              <a:t> </a:t>
            </a:r>
            <a:r>
              <a:rPr lang="en-US" altLang="el-GR" sz="2200" b="1" dirty="0"/>
              <a:t>mm</a:t>
            </a:r>
          </a:p>
          <a:p>
            <a:pPr marL="552450" indent="-457200">
              <a:lnSpc>
                <a:spcPct val="80000"/>
              </a:lnSpc>
            </a:pPr>
            <a:r>
              <a:rPr lang="en-US" altLang="el-GR" sz="2200" b="1" dirty="0"/>
              <a:t>Wo: 0.75 - 5.29</a:t>
            </a:r>
            <a:r>
              <a:rPr lang="el-GR" altLang="el-GR" sz="2200" b="1" dirty="0"/>
              <a:t> </a:t>
            </a:r>
            <a:r>
              <a:rPr lang="en-US" altLang="el-GR" sz="2200" b="1" dirty="0"/>
              <a:t>mm</a:t>
            </a:r>
          </a:p>
          <a:p>
            <a:pPr marL="552450" indent="-457200">
              <a:lnSpc>
                <a:spcPct val="80000"/>
              </a:lnSpc>
            </a:pPr>
            <a:r>
              <a:rPr lang="en-US" altLang="el-GR" sz="2200" b="1" dirty="0" err="1"/>
              <a:t>Ao</a:t>
            </a:r>
            <a:r>
              <a:rPr lang="en-US" altLang="el-GR" sz="2200" b="1" dirty="0"/>
              <a:t>: 0.575 - 31.58</a:t>
            </a:r>
            <a:r>
              <a:rPr lang="el-GR" altLang="el-GR" sz="2200" b="1" dirty="0"/>
              <a:t>  </a:t>
            </a:r>
            <a:r>
              <a:rPr lang="en-US" altLang="el-GR" sz="2200" b="1" dirty="0"/>
              <a:t>mm</a:t>
            </a:r>
            <a:r>
              <a:rPr lang="en-US" altLang="el-GR" sz="2200" b="1" baseline="30000" dirty="0"/>
              <a:t>2</a:t>
            </a:r>
          </a:p>
          <a:p>
            <a:pPr marL="552450" indent="-457200">
              <a:lnSpc>
                <a:spcPct val="80000"/>
              </a:lnSpc>
            </a:pPr>
            <a:r>
              <a:rPr lang="en-US" altLang="el-GR" sz="2200" b="1" dirty="0"/>
              <a:t>Po: 3.0 - 25.76</a:t>
            </a:r>
            <a:r>
              <a:rPr lang="el-GR" altLang="el-GR" sz="2200" b="1" dirty="0"/>
              <a:t>  </a:t>
            </a:r>
            <a:r>
              <a:rPr lang="en-US" altLang="el-GR" sz="2200" b="1" dirty="0"/>
              <a:t>mm</a:t>
            </a:r>
          </a:p>
          <a:p>
            <a:pPr marL="552450" indent="-457200">
              <a:lnSpc>
                <a:spcPct val="80000"/>
              </a:lnSpc>
            </a:pPr>
            <a:r>
              <a:rPr lang="en-US" altLang="el-GR" sz="2200" b="1" dirty="0"/>
              <a:t>Mo: 0.276 - 55.9</a:t>
            </a:r>
            <a:r>
              <a:rPr lang="el-GR" altLang="el-GR" sz="2200" b="1" dirty="0"/>
              <a:t> </a:t>
            </a:r>
            <a:r>
              <a:rPr lang="en-US" altLang="el-GR" sz="2200" b="1" dirty="0"/>
              <a:t>mg</a:t>
            </a:r>
            <a:endParaRPr lang="el-GR" altLang="el-GR" sz="2200" b="1" dirty="0"/>
          </a:p>
          <a:p>
            <a:pPr marL="552450" indent="-457200">
              <a:lnSpc>
                <a:spcPct val="80000"/>
              </a:lnSpc>
            </a:pPr>
            <a:endParaRPr lang="el-GR" altLang="el-GR" sz="2200" b="1" dirty="0" smtClean="0"/>
          </a:p>
          <a:p>
            <a:pPr marL="1371600"/>
            <a:r>
              <a:rPr lang="el-GR" altLang="el-GR" sz="2200" b="1" dirty="0"/>
              <a:t>Κυκλικότητα: 19,26 (μ.ο)</a:t>
            </a:r>
          </a:p>
          <a:p>
            <a:pPr marL="1371600"/>
            <a:r>
              <a:rPr lang="el-GR" altLang="el-GR" sz="2200" b="1" dirty="0"/>
              <a:t>Ορθογωνικότητα: 0,69 (μ.ο)</a:t>
            </a:r>
          </a:p>
          <a:p>
            <a:pPr marL="1371600"/>
            <a:r>
              <a:rPr lang="el-GR" altLang="el-GR" sz="2200" b="1" dirty="0"/>
              <a:t>Τιμή Ε: 0,63 (μ.ο)</a:t>
            </a:r>
          </a:p>
          <a:p>
            <a:pPr marL="630238" indent="-534988">
              <a:lnSpc>
                <a:spcPct val="80000"/>
              </a:lnSpc>
              <a:buClr>
                <a:srgbClr val="FFFF66"/>
              </a:buClr>
              <a:buNone/>
            </a:pPr>
            <a:endParaRPr lang="el-GR" altLang="el-GR" b="1" dirty="0">
              <a:solidFill>
                <a:srgbClr val="66FFFF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669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/>
              <a:t>Συσχέτιση μορφομετρικών ωτολίθου με την ηλικία </a:t>
            </a:r>
            <a:br>
              <a:rPr lang="el-GR" sz="2800" dirty="0"/>
            </a:br>
            <a:r>
              <a:rPr lang="el-GR" sz="2800" dirty="0"/>
              <a:t>με τη βοήθεια γραμμικών καμπυλών (y=a+βx) </a:t>
            </a:r>
            <a:endParaRPr lang="en-US" sz="2800" dirty="0"/>
          </a:p>
        </p:txBody>
      </p:sp>
      <p:graphicFrame>
        <p:nvGraphicFramePr>
          <p:cNvPr id="7171" name="Object 6"/>
          <p:cNvGraphicFramePr>
            <a:graphicFrameLocks noGrp="1" noChangeAspect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xmlns="" val="827708695"/>
              </p:ext>
            </p:extLst>
          </p:nvPr>
        </p:nvGraphicFramePr>
        <p:xfrm>
          <a:off x="759158" y="1550194"/>
          <a:ext cx="3543300" cy="2032000"/>
        </p:xfrm>
        <a:graphic>
          <a:graphicData uri="http://schemas.openxmlformats.org/presentationml/2006/ole">
            <p:oleObj spid="_x0000_s7374" name="Γράφημα" r:id="rId3" imgW="4667138" imgH="2676391" progId="Excel.Chart.8">
              <p:embed/>
            </p:oleObj>
          </a:graphicData>
        </a:graphic>
      </p:graphicFrame>
      <p:graphicFrame>
        <p:nvGraphicFramePr>
          <p:cNvPr id="7172" name="Object 7"/>
          <p:cNvGraphicFramePr>
            <a:graphicFrameLocks noGrp="1" noChangeAspect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xmlns="" val="3207685822"/>
              </p:ext>
            </p:extLst>
          </p:nvPr>
        </p:nvGraphicFramePr>
        <p:xfrm>
          <a:off x="693450" y="3881211"/>
          <a:ext cx="3644900" cy="2032000"/>
        </p:xfrm>
        <a:graphic>
          <a:graphicData uri="http://schemas.openxmlformats.org/presentationml/2006/ole">
            <p:oleObj spid="_x0000_s7375" name="Γράφημα" r:id="rId4" imgW="4733873" imgH="2638331" progId="Excel.Chart.8">
              <p:embed/>
            </p:oleObj>
          </a:graphicData>
        </a:graphic>
      </p:graphicFrame>
      <p:pic>
        <p:nvPicPr>
          <p:cNvPr id="7175" name="Picture 8"/>
          <p:cNvPicPr>
            <a:picLocks noGrp="1" noChangeAspect="1" noChangeArrowheads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857" y="1557226"/>
            <a:ext cx="3343625" cy="2032000"/>
          </a:xfrm>
          <a:noFill/>
        </p:spPr>
      </p:pic>
      <p:graphicFrame>
        <p:nvGraphicFramePr>
          <p:cNvPr id="7170" name="Object 5"/>
          <p:cNvGraphicFramePr>
            <a:graphicFrameLocks noGrp="1" noChangeAspect="1"/>
          </p:cNvGraphicFramePr>
          <p:nvPr>
            <p:ph sz="quarter" idx="19"/>
            <p:extLst>
              <p:ext uri="{D42A27DB-BD31-4B8C-83A1-F6EECF244321}">
                <p14:modId xmlns:p14="http://schemas.microsoft.com/office/powerpoint/2010/main" xmlns="" val="2718416540"/>
              </p:ext>
            </p:extLst>
          </p:nvPr>
        </p:nvGraphicFramePr>
        <p:xfrm>
          <a:off x="4859843" y="3881211"/>
          <a:ext cx="3543300" cy="2032000"/>
        </p:xfrm>
        <a:graphic>
          <a:graphicData uri="http://schemas.openxmlformats.org/presentationml/2006/ole">
            <p:oleObj spid="_x0000_s7376" name="Γράφημα" r:id="rId6" imgW="4667138" imgH="2676391" progId="Excel.Chart.8">
              <p:embed/>
            </p:oleObj>
          </a:graphicData>
        </a:graphic>
      </p:graphicFrame>
      <p:sp>
        <p:nvSpPr>
          <p:cNvPr id="717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8987" y="3582194"/>
            <a:ext cx="4043363" cy="30686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l-GR" sz="1800" b="1" dirty="0" smtClean="0"/>
              <a:t>       y=18.851x – 42.424, r</a:t>
            </a:r>
            <a:r>
              <a:rPr lang="en-US" altLang="el-GR" sz="1800" b="1" baseline="30000" dirty="0" smtClean="0"/>
              <a:t>2</a:t>
            </a:r>
            <a:r>
              <a:rPr lang="en-US" altLang="el-GR" sz="1800" b="1" dirty="0" smtClean="0"/>
              <a:t>=0.7</a:t>
            </a:r>
            <a:r>
              <a:rPr lang="el-GR" altLang="el-GR" sz="1800" b="1" dirty="0" smtClean="0"/>
              <a:t>8</a:t>
            </a:r>
            <a:endParaRPr lang="en-US" altLang="el-GR" sz="1800" b="1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l-GR" sz="1800" b="1" dirty="0" smtClean="0">
                <a:solidFill>
                  <a:srgbClr val="FFFF66"/>
                </a:solidFill>
              </a:rPr>
              <a:t>        </a:t>
            </a:r>
            <a:r>
              <a:rPr lang="en-US" altLang="el-GR" sz="1800" b="1" dirty="0" smtClean="0"/>
              <a:t> y=2.043x – 7.489, r</a:t>
            </a:r>
            <a:r>
              <a:rPr lang="en-US" altLang="el-GR" sz="1800" b="1" baseline="30000" dirty="0" smtClean="0"/>
              <a:t>2</a:t>
            </a:r>
            <a:r>
              <a:rPr lang="en-US" altLang="el-GR" sz="1800" b="1" dirty="0" smtClean="0"/>
              <a:t>=0.71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1800" b="1" dirty="0" smtClean="0">
              <a:solidFill>
                <a:srgbClr val="FFFF66"/>
              </a:solidFill>
            </a:endParaRPr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74749" y="3582194"/>
            <a:ext cx="4038600" cy="30686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l-GR" sz="1800" b="1" dirty="0" smtClean="0"/>
              <a:t>         y=0.617x – 1.015, r</a:t>
            </a:r>
            <a:r>
              <a:rPr lang="en-US" altLang="el-GR" sz="1800" b="1" baseline="30000" dirty="0" smtClean="0"/>
              <a:t>2</a:t>
            </a:r>
            <a:r>
              <a:rPr lang="en-US" altLang="el-GR" sz="1800" b="1" dirty="0" smtClean="0"/>
              <a:t>=0.79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l-GR" sz="1800" b="1" dirty="0" smtClean="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l-GR" sz="1800" b="1" dirty="0" smtClean="0"/>
              <a:t>        y=0.032x + 0.423, r</a:t>
            </a:r>
            <a:r>
              <a:rPr lang="en-US" altLang="el-GR" sz="1800" b="1" baseline="30000" dirty="0" smtClean="0"/>
              <a:t>2</a:t>
            </a:r>
            <a:r>
              <a:rPr lang="en-US" altLang="el-GR" sz="1800" b="1" dirty="0" smtClean="0"/>
              <a:t>=0.99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l-GR" altLang="el-GR" sz="18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Επικύρωση των μεθόδων</a:t>
            </a:r>
            <a:endParaRPr lang="en-US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ct val="30000"/>
              </a:spcBef>
              <a:buFontTx/>
              <a:buNone/>
              <a:defRPr/>
            </a:pPr>
            <a:r>
              <a:rPr lang="el-GR" sz="2200" b="1" dirty="0" smtClean="0"/>
              <a:t>Επικύρωση ή εγκυρότητα μιας μεθόδου σημαίνει να αποδειχθεί ότι αυτή είναι ακριβής. </a:t>
            </a:r>
          </a:p>
          <a:p>
            <a:pPr eaLnBrk="1" hangingPunct="1">
              <a:spcBef>
                <a:spcPct val="30000"/>
              </a:spcBef>
              <a:buFontTx/>
              <a:buNone/>
              <a:defRPr/>
            </a:pPr>
            <a:r>
              <a:rPr lang="el-GR" sz="2400" dirty="0" smtClean="0"/>
              <a:t>                                                     </a:t>
            </a:r>
          </a:p>
          <a:p>
            <a:pPr eaLnBrk="1" hangingPunct="1">
              <a:spcBef>
                <a:spcPct val="30000"/>
              </a:spcBef>
              <a:buFontTx/>
              <a:buNone/>
              <a:defRPr/>
            </a:pPr>
            <a:r>
              <a:rPr lang="el-GR" sz="2800" b="1" dirty="0" smtClean="0"/>
              <a:t>ΠΩΣ </a:t>
            </a:r>
            <a:r>
              <a:rPr lang="en-US" sz="2800" b="1" dirty="0" smtClean="0"/>
              <a:t>;</a:t>
            </a:r>
            <a:r>
              <a:rPr lang="el-GR" sz="2800" b="1" dirty="0" smtClean="0"/>
              <a:t>  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200" b="1" dirty="0" smtClean="0"/>
              <a:t>Με έλεγχο της συχνότητας κατανομής των μηκών ως προς τη συμφωνία τους με τις κλάσεις ηλικίας.</a:t>
            </a:r>
          </a:p>
          <a:p>
            <a:pPr eaLnBrk="1" hangingPunct="1">
              <a:spcBef>
                <a:spcPct val="30000"/>
              </a:spcBef>
              <a:defRPr/>
            </a:pPr>
            <a:r>
              <a:rPr lang="el-GR" sz="2200" b="1" dirty="0" smtClean="0"/>
              <a:t>Με εξέταση των σκελετικών δομών .</a:t>
            </a:r>
          </a:p>
          <a:p>
            <a:pPr lvl="1" eaLnBrk="1" hangingPunct="1">
              <a:spcBef>
                <a:spcPct val="30000"/>
              </a:spcBef>
              <a:defRPr/>
            </a:pPr>
            <a:r>
              <a:rPr lang="el-GR" sz="2200" dirty="0" smtClean="0"/>
              <a:t>σε ψάρια γνωστής ηλικίας, ψάρια που μεγαλώνουν ελεγχόμενα σε φυσικές ή σχεδόν φυσικές συνθήκες. </a:t>
            </a:r>
          </a:p>
          <a:p>
            <a:pPr lvl="1" eaLnBrk="1" hangingPunct="1">
              <a:spcBef>
                <a:spcPct val="30000"/>
              </a:spcBef>
              <a:defRPr/>
            </a:pPr>
            <a:r>
              <a:rPr lang="el-GR" sz="2200" dirty="0" smtClean="0"/>
              <a:t>σε ψάρια που ένα τμήμα της ζωής τους είναι γνωστό, πχ. ψάρια που μαρκάρονται.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 smtClean="0"/>
              <a:t>Αριθμός ημερήσιων δακτυλίων σε τομές ωτολίθων σε ανώριμα άτομα τσιπούρας</a:t>
            </a:r>
            <a:endParaRPr lang="en-US" sz="3200" dirty="0"/>
          </a:p>
        </p:txBody>
      </p:sp>
      <p:graphicFrame>
        <p:nvGraphicFramePr>
          <p:cNvPr id="314371" name="Group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699" cy="4249740"/>
        </p:xfrm>
        <a:graphic>
          <a:graphicData uri="http://schemas.openxmlformats.org/drawingml/2006/table">
            <a:tbl>
              <a:tblPr/>
              <a:tblGrid>
                <a:gridCol w="1455624"/>
                <a:gridCol w="1870451"/>
                <a:gridCol w="1358749"/>
                <a:gridCol w="1475496"/>
                <a:gridCol w="1726379"/>
              </a:tblGrid>
              <a:tr h="6651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Κωδικός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Μονάδα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FL (mm)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Ηλικία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Αριθμός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δακτυλίων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103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Ιχθ.σταθμός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27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92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119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99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Ιχθ.σταθμός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39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116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122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84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Ιχθ.σταθμός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164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184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115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Εντατική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300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265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28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Εκτατική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179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270 ημ.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247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64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Εκτατική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212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330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279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55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Εντατική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145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330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290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58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Εντατική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113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330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293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20 (L)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Εντατική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202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360 ημ.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10179"/>
                          </a:solidFill>
                          <a:effectLst/>
                          <a:latin typeface="Tahoma" pitchFamily="34" charset="0"/>
                        </a:rPr>
                        <a:t>315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1017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43078" marR="14307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2778" name="Rectangle 74"/>
          <p:cNvSpPr>
            <a:spLocks noChangeArrowheads="1"/>
          </p:cNvSpPr>
          <p:nvPr/>
        </p:nvSpPr>
        <p:spPr bwMode="auto">
          <a:xfrm flipV="1">
            <a:off x="0" y="333375"/>
            <a:ext cx="9144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Διάρκεια και κύκλος ζωής</a:t>
            </a:r>
            <a:r>
              <a:rPr lang="en-US" dirty="0" smtClean="0"/>
              <a:t> 1/2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651" y="1647296"/>
            <a:ext cx="3487214" cy="4029805"/>
          </a:xfrm>
        </p:spPr>
      </p:pic>
      <p:sp>
        <p:nvSpPr>
          <p:cNvPr id="7" name="Θέση περιεχομένου 6"/>
          <p:cNvSpPr>
            <a:spLocks noGrp="1"/>
          </p:cNvSpPr>
          <p:nvPr>
            <p:ph sz="half" idx="2"/>
          </p:nvPr>
        </p:nvSpPr>
        <p:spPr>
          <a:xfrm>
            <a:off x="4514850" y="1487673"/>
            <a:ext cx="4372612" cy="5755481"/>
          </a:xfrm>
        </p:spPr>
        <p:txBody>
          <a:bodyPr>
            <a:normAutofit/>
          </a:bodyPr>
          <a:lstStyle/>
          <a:p>
            <a:pPr marL="216000" lvl="1" indent="0" eaLnBrk="0" hangingPunct="0">
              <a:lnSpc>
                <a:spcPct val="10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dirty="0"/>
              <a:t>Η διάρκεια ζωής ποικίλει </a:t>
            </a:r>
            <a:r>
              <a:rPr lang="el-GR" sz="1800" dirty="0" smtClean="0"/>
              <a:t>πολύ:</a:t>
            </a:r>
            <a:endParaRPr lang="en-US" sz="1800" dirty="0"/>
          </a:p>
          <a:p>
            <a:pPr marL="216000" lvl="1" indent="0" eaLnBrk="0" hangingPunct="0">
              <a:spcBef>
                <a:spcPts val="600"/>
              </a:spcBef>
              <a:tabLst>
                <a:tab pos="190500" algn="l"/>
                <a:tab pos="571500" algn="l"/>
              </a:tabLst>
              <a:defRPr/>
            </a:pPr>
            <a:r>
              <a:rPr lang="el-GR" sz="1800" dirty="0"/>
              <a:t> </a:t>
            </a:r>
            <a:r>
              <a:rPr lang="el-GR" sz="1800" dirty="0" smtClean="0"/>
              <a:t>    Λιγότερο </a:t>
            </a:r>
            <a:r>
              <a:rPr lang="el-GR" sz="1800" dirty="0"/>
              <a:t>από ένα </a:t>
            </a:r>
            <a:r>
              <a:rPr lang="el-GR" sz="1800" dirty="0" smtClean="0"/>
              <a:t>χρόνο,</a:t>
            </a:r>
            <a:endParaRPr lang="el-GR" sz="1800" dirty="0"/>
          </a:p>
          <a:p>
            <a:pPr marL="216000" lvl="1" indent="0" eaLnBrk="0" hangingPunct="0">
              <a:spcBef>
                <a:spcPts val="600"/>
              </a:spcBef>
              <a:buNone/>
              <a:tabLst>
                <a:tab pos="190500" algn="l"/>
                <a:tab pos="571500" algn="l"/>
              </a:tabLst>
              <a:defRPr/>
            </a:pPr>
            <a:r>
              <a:rPr lang="en-US" sz="1800" dirty="0"/>
              <a:t>	</a:t>
            </a:r>
            <a:r>
              <a:rPr lang="el-GR" sz="1800" dirty="0" smtClean="0"/>
              <a:t>Είδη  </a:t>
            </a:r>
            <a:r>
              <a:rPr lang="en-US" sz="1800" dirty="0" err="1"/>
              <a:t>Gobiidae</a:t>
            </a:r>
            <a:r>
              <a:rPr lang="en-US" sz="1800" dirty="0"/>
              <a:t>, </a:t>
            </a:r>
            <a:r>
              <a:rPr lang="en-US" sz="1800" dirty="0" err="1"/>
              <a:t>Scopelidae</a:t>
            </a:r>
            <a:endParaRPr lang="en-US" sz="1800" dirty="0"/>
          </a:p>
          <a:p>
            <a:pPr marL="216000" lvl="1" indent="0" eaLnBrk="0" hangingPunct="0">
              <a:spcBef>
                <a:spcPts val="600"/>
              </a:spcBef>
              <a:tabLst>
                <a:tab pos="190500" algn="l"/>
                <a:tab pos="571500" algn="l"/>
              </a:tabLst>
              <a:defRPr/>
            </a:pPr>
            <a:r>
              <a:rPr lang="el-GR" sz="1800" dirty="0" smtClean="0"/>
              <a:t>      Περισσότερο </a:t>
            </a:r>
            <a:r>
              <a:rPr lang="el-GR" sz="1800" dirty="0"/>
              <a:t>από 100 </a:t>
            </a:r>
            <a:r>
              <a:rPr lang="el-GR" sz="1800" dirty="0" smtClean="0"/>
              <a:t>χρόνια,</a:t>
            </a:r>
            <a:endParaRPr lang="el-GR" sz="1800" dirty="0"/>
          </a:p>
          <a:p>
            <a:pPr marL="216000" lvl="1" indent="0" eaLnBrk="0" hangingPunct="0">
              <a:spcBef>
                <a:spcPts val="600"/>
              </a:spcBef>
              <a:buNone/>
              <a:tabLst>
                <a:tab pos="190500" algn="l"/>
                <a:tab pos="571500" algn="l"/>
              </a:tabLst>
              <a:defRPr/>
            </a:pPr>
            <a:r>
              <a:rPr lang="en-US" sz="1800" dirty="0"/>
              <a:t>	</a:t>
            </a:r>
            <a:r>
              <a:rPr lang="el-GR" sz="1800" dirty="0" smtClean="0"/>
              <a:t> </a:t>
            </a:r>
            <a:r>
              <a:rPr lang="en-US" sz="1800" dirty="0" err="1" smtClean="0"/>
              <a:t>Huso</a:t>
            </a:r>
            <a:r>
              <a:rPr lang="en-US" sz="1800" dirty="0" smtClean="0"/>
              <a:t> </a:t>
            </a:r>
            <a:r>
              <a:rPr lang="en-US" sz="1800" dirty="0" err="1"/>
              <a:t>huso</a:t>
            </a:r>
            <a:endParaRPr lang="el-GR" sz="1800" dirty="0"/>
          </a:p>
          <a:p>
            <a:pPr marL="216000" lvl="1" indent="-216000" eaLnBrk="0" hangingPunct="0">
              <a:lnSpc>
                <a:spcPct val="10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l-GR" sz="1800" dirty="0"/>
          </a:p>
          <a:p>
            <a:pPr marL="216000" lvl="1" indent="0" eaLnBrk="0" hangingPunct="0"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dirty="0" smtClean="0"/>
              <a:t>Πολλά </a:t>
            </a:r>
            <a:r>
              <a:rPr lang="el-GR" sz="1800" dirty="0"/>
              <a:t>ψάρια επιβιώνουν για να </a:t>
            </a:r>
            <a:r>
              <a:rPr lang="el-GR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αναπαραχθούν μια φορά</a:t>
            </a:r>
            <a:r>
              <a:rPr lang="el-GR" sz="1800" dirty="0" smtClean="0"/>
              <a:t> πριν πεθάνουν, </a:t>
            </a:r>
          </a:p>
          <a:p>
            <a:pPr marL="216000" lvl="2" indent="0" algn="ctr" eaLnBrk="0" hangingPunct="0"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dirty="0" smtClean="0"/>
              <a:t>π.χ. Σολομός.</a:t>
            </a:r>
          </a:p>
          <a:p>
            <a:pPr marL="216000" lvl="1" indent="-216000" eaLnBrk="0" hangingPunct="0"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dirty="0"/>
              <a:t>	Άλλα ψάρια επιβιώνουν για αρκετό </a:t>
            </a:r>
            <a:r>
              <a:rPr lang="el-GR" sz="1800" dirty="0" smtClean="0"/>
              <a:t>χρόνο, </a:t>
            </a:r>
            <a:r>
              <a:rPr lang="el-GR" sz="1800" dirty="0"/>
              <a:t>ώστε να </a:t>
            </a:r>
            <a:r>
              <a:rPr lang="el-GR" sz="1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παράγουν περισσότερες από μια </a:t>
            </a:r>
            <a:r>
              <a:rPr lang="el-GR" sz="1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κοόρτες</a:t>
            </a:r>
            <a:r>
              <a:rPr lang="el-GR" sz="1800" dirty="0"/>
              <a:t> (ηλικιακές ομάδες) απογόνων     που ωριμάζουν και </a:t>
            </a:r>
            <a:r>
              <a:rPr lang="el-GR" sz="1800" dirty="0" smtClean="0"/>
              <a:t>αναπαράγονται, </a:t>
            </a:r>
            <a:r>
              <a:rPr lang="el-GR" sz="1800" dirty="0"/>
              <a:t>ενώ οι γονείς τους είναι ακόμα ζωντανοί και αναπαραγωγικά </a:t>
            </a:r>
            <a:r>
              <a:rPr lang="el-GR" sz="1800" dirty="0" smtClean="0"/>
              <a:t>ενεργοί,</a:t>
            </a:r>
            <a:endParaRPr lang="el-GR" sz="1800" dirty="0"/>
          </a:p>
          <a:p>
            <a:pPr marL="216000" lvl="1" indent="-216000" algn="ctr" eaLnBrk="0" hangingPunct="0"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dirty="0"/>
              <a:t>	 π.χ. </a:t>
            </a:r>
            <a:r>
              <a:rPr lang="el-GR" sz="1800" dirty="0" smtClean="0"/>
              <a:t>Μπακαλιάρος.</a:t>
            </a:r>
            <a:endParaRPr lang="el-GR" sz="1800" dirty="0"/>
          </a:p>
          <a:p>
            <a:pPr marL="647700" lvl="1" indent="-457200" eaLnBrk="0" hangingPunct="0"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dirty="0">
                <a:solidFill>
                  <a:schemeClr val="bg2"/>
                </a:solidFill>
                <a:latin typeface="Comic Sans MS" pitchFamily="66" charset="0"/>
              </a:rPr>
              <a:t>	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89970" y="538316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27345175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Ωτόλιθοι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226" y="2955739"/>
            <a:ext cx="3603048" cy="209110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5348" y="2329310"/>
            <a:ext cx="4130002" cy="33574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31514" y="476984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41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173590" y="54097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42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48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algn="ctr" eaLnBrk="1" hangingPunct="1"/>
            <a:r>
              <a:rPr lang="el-GR" altLang="el-GR" sz="4000" i="0" dirty="0" smtClean="0"/>
              <a:t>Τομές άκανθας ατόμου ιχνηθετημένου με οξυτετρακυκλίνη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678" y="1825625"/>
            <a:ext cx="6366644" cy="4351338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78343" y="35925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3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401120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4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Σύνοψη των κυριότερων σύγχρονων τάσεων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825625"/>
            <a:ext cx="8050893" cy="4052661"/>
          </a:xfrm>
        </p:spPr>
        <p:txBody>
          <a:bodyPr>
            <a:normAutofit fontScale="62500" lnSpcReduction="20000"/>
          </a:bodyPr>
          <a:lstStyle/>
          <a:p>
            <a:pPr marL="609600" indent="-609600">
              <a:lnSpc>
                <a:spcPct val="110000"/>
              </a:lnSpc>
              <a:buFont typeface="Wingdings" panose="05000000000000000000" pitchFamily="2" charset="2"/>
              <a:buAutoNum type="arabicPeriod"/>
            </a:pPr>
            <a:r>
              <a:rPr lang="el-GR" altLang="el-GR" sz="3500" b="1" dirty="0"/>
              <a:t>Αναγνώριση των ημερήσιων δακτυλίων </a:t>
            </a:r>
            <a:r>
              <a:rPr lang="el-GR" altLang="el-GR" sz="3500" b="1" dirty="0" smtClean="0"/>
              <a:t>αύξησης.</a:t>
            </a:r>
            <a:endParaRPr lang="el-GR" altLang="el-GR" sz="3500" b="1" dirty="0"/>
          </a:p>
          <a:p>
            <a:pPr marL="609600" indent="-609600">
              <a:lnSpc>
                <a:spcPct val="110000"/>
              </a:lnSpc>
              <a:buFont typeface="Wingdings" panose="05000000000000000000" pitchFamily="2" charset="2"/>
              <a:buAutoNum type="arabicPeriod"/>
            </a:pPr>
            <a:r>
              <a:rPr lang="el-GR" altLang="el-GR" sz="3500" dirty="0"/>
              <a:t>Μείωση της εμπιστοσύνης στην μέθοδο των </a:t>
            </a:r>
            <a:r>
              <a:rPr lang="el-GR" altLang="el-GR" sz="3500" dirty="0" smtClean="0"/>
              <a:t>λεπιών.</a:t>
            </a:r>
            <a:endParaRPr lang="el-GR" altLang="el-GR" sz="3500" dirty="0"/>
          </a:p>
          <a:p>
            <a:pPr marL="609600" indent="-609600">
              <a:lnSpc>
                <a:spcPct val="110000"/>
              </a:lnSpc>
              <a:buFont typeface="Wingdings" panose="05000000000000000000" pitchFamily="2" charset="2"/>
              <a:buAutoNum type="arabicPeriod"/>
            </a:pPr>
            <a:r>
              <a:rPr lang="el-GR" altLang="el-GR" sz="3500" b="1" dirty="0"/>
              <a:t>Αναγνώριση ότι ορισμένα είδη ψαριών διαβιούν περισσότερα </a:t>
            </a:r>
            <a:r>
              <a:rPr lang="el-GR" altLang="el-GR" sz="3500" b="1" dirty="0" smtClean="0"/>
              <a:t>χρόνια.</a:t>
            </a:r>
            <a:endParaRPr lang="el-GR" altLang="el-GR" sz="3500" b="1" dirty="0"/>
          </a:p>
          <a:p>
            <a:pPr marL="609600" indent="-609600">
              <a:lnSpc>
                <a:spcPct val="110000"/>
              </a:lnSpc>
              <a:buFont typeface="Wingdings" panose="05000000000000000000" pitchFamily="2" charset="2"/>
              <a:buAutoNum type="arabicPeriod"/>
            </a:pPr>
            <a:r>
              <a:rPr lang="el-GR" altLang="el-GR" sz="3500" dirty="0"/>
              <a:t>Αναγνώριση της σημασίας της εκτίμησης του σφάλματος στον προσδιορισμό της </a:t>
            </a:r>
            <a:r>
              <a:rPr lang="el-GR" altLang="el-GR" sz="3500" dirty="0" smtClean="0"/>
              <a:t>ηλικίας.</a:t>
            </a:r>
            <a:endParaRPr lang="el-GR" altLang="el-GR" sz="3500" dirty="0"/>
          </a:p>
          <a:p>
            <a:pPr marL="609600" indent="-609600">
              <a:lnSpc>
                <a:spcPct val="110000"/>
              </a:lnSpc>
              <a:buFont typeface="Wingdings" panose="05000000000000000000" pitchFamily="2" charset="2"/>
              <a:buAutoNum type="arabicPeriod"/>
            </a:pPr>
            <a:r>
              <a:rPr lang="el-GR" altLang="el-GR" sz="3500" b="1" dirty="0"/>
              <a:t>Αύξηση του ενδιαφέροντος για την επικύρωση των </a:t>
            </a:r>
            <a:r>
              <a:rPr lang="el-GR" altLang="el-GR" sz="3500" b="1" dirty="0" smtClean="0"/>
              <a:t>μεθόδων.</a:t>
            </a:r>
            <a:endParaRPr lang="el-GR" altLang="el-GR" sz="3500" b="1" dirty="0"/>
          </a:p>
          <a:p>
            <a:pPr marL="609600" indent="-609600">
              <a:lnSpc>
                <a:spcPct val="110000"/>
              </a:lnSpc>
              <a:buFont typeface="Wingdings" panose="05000000000000000000" pitchFamily="2" charset="2"/>
              <a:buAutoNum type="arabicPeriod"/>
            </a:pPr>
            <a:r>
              <a:rPr lang="el-GR" altLang="el-GR" sz="3500" dirty="0"/>
              <a:t>Αύξηση του ενδιαφέροντος στη χρήση δομών που δεν χρησιμοποιούνταν συχνά στο </a:t>
            </a:r>
            <a:r>
              <a:rPr lang="el-GR" altLang="el-GR" sz="3500" dirty="0" smtClean="0"/>
              <a:t>παρελθόν.</a:t>
            </a:r>
            <a:endParaRPr lang="el-GR" altLang="el-GR" sz="3500" dirty="0"/>
          </a:p>
          <a:p>
            <a:pPr marL="609600" indent="-609600">
              <a:lnSpc>
                <a:spcPct val="110000"/>
              </a:lnSpc>
              <a:buFont typeface="Wingdings" panose="05000000000000000000" pitchFamily="2" charset="2"/>
              <a:buAutoNum type="arabicPeriod"/>
            </a:pPr>
            <a:r>
              <a:rPr lang="el-GR" altLang="el-GR" sz="3500" b="1" dirty="0"/>
              <a:t>Αύξηση του ενδιαφέροντος για </a:t>
            </a:r>
            <a:r>
              <a:rPr lang="el-GR" altLang="el-GR" sz="3500" b="1" dirty="0" smtClean="0"/>
              <a:t>αυτοματοποίηση. </a:t>
            </a:r>
            <a:endParaRPr lang="el-GR" altLang="el-GR" sz="3500" b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9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Διαδικασία εκτίμησης </a:t>
            </a:r>
            <a:br>
              <a:rPr lang="el-GR" sz="4000" dirty="0" smtClean="0"/>
            </a:br>
            <a:r>
              <a:rPr lang="el-GR" sz="4000" dirty="0" smtClean="0"/>
              <a:t>ηλικιακών κατανομών 1/2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12740" y="1809571"/>
            <a:ext cx="3886200" cy="4351338"/>
          </a:xfrm>
        </p:spPr>
        <p:txBody>
          <a:bodyPr>
            <a:normAutofit/>
          </a:bodyPr>
          <a:lstStyle/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Συλλογή δειγμάτων.</a:t>
            </a:r>
            <a:endParaRPr lang="el-GR" sz="2200" dirty="0"/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Επεξεργασία </a:t>
            </a:r>
            <a:r>
              <a:rPr lang="el-GR" sz="2200" dirty="0"/>
              <a:t>σκληρών </a:t>
            </a:r>
            <a:r>
              <a:rPr lang="el-GR" sz="2200" dirty="0" smtClean="0"/>
              <a:t>δομών.</a:t>
            </a:r>
            <a:endParaRPr lang="el-GR" sz="2200" dirty="0"/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Προσδιορισμός </a:t>
            </a:r>
            <a:r>
              <a:rPr lang="el-GR" sz="2200" dirty="0"/>
              <a:t>περιοδικότητας σχηματισμού </a:t>
            </a:r>
            <a:r>
              <a:rPr lang="el-GR" sz="2200" dirty="0" smtClean="0"/>
              <a:t>δακτυλίων.</a:t>
            </a:r>
            <a:endParaRPr lang="el-GR" sz="2200" dirty="0"/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Προσδιορισμός </a:t>
            </a:r>
            <a:r>
              <a:rPr lang="el-GR" sz="2200" dirty="0"/>
              <a:t>πρώτου ετήσιου </a:t>
            </a:r>
            <a:r>
              <a:rPr lang="el-GR" sz="2200" dirty="0" smtClean="0"/>
              <a:t>δακτυλίου.</a:t>
            </a:r>
            <a:endParaRPr lang="el-GR" sz="2200" dirty="0"/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Καταμέτρηση </a:t>
            </a:r>
            <a:r>
              <a:rPr lang="el-GR" sz="2200" dirty="0"/>
              <a:t>δακτυλίων και εκτίμηση ηλικίας </a:t>
            </a:r>
            <a:r>
              <a:rPr lang="el-GR" sz="2200" dirty="0" smtClean="0"/>
              <a:t>ατόμων.</a:t>
            </a:r>
            <a:endParaRPr lang="el-GR" sz="2200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b="1" dirty="0"/>
              <a:t>Προβλήματα</a:t>
            </a:r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Χάσιμο </a:t>
            </a:r>
            <a:r>
              <a:rPr lang="el-GR" sz="2200" dirty="0"/>
              <a:t>πρώτου </a:t>
            </a:r>
            <a:r>
              <a:rPr lang="el-GR" sz="2200" dirty="0" smtClean="0"/>
              <a:t>δακτυλίου</a:t>
            </a:r>
            <a:r>
              <a:rPr lang="en-US" sz="2200" dirty="0" smtClean="0"/>
              <a:t>.</a:t>
            </a:r>
            <a:endParaRPr lang="el-GR" sz="2200" dirty="0"/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Συσσώρευση </a:t>
            </a:r>
            <a:r>
              <a:rPr lang="el-GR" sz="2200" dirty="0"/>
              <a:t>δακτυλίων με το πέρας της </a:t>
            </a:r>
            <a:r>
              <a:rPr lang="el-GR" sz="2200" dirty="0" smtClean="0"/>
              <a:t>ηλικίας</a:t>
            </a:r>
            <a:r>
              <a:rPr lang="en-US" sz="2200" dirty="0" smtClean="0"/>
              <a:t>.</a:t>
            </a:r>
            <a:endParaRPr lang="el-GR" sz="2200" dirty="0"/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Ύπαρξη </a:t>
            </a:r>
            <a:r>
              <a:rPr lang="el-GR" sz="2200" dirty="0" err="1" smtClean="0"/>
              <a:t>ψευδοδακτυλίων</a:t>
            </a:r>
            <a:r>
              <a:rPr lang="en-US" sz="2200" dirty="0" smtClean="0"/>
              <a:t>.</a:t>
            </a:r>
            <a:endParaRPr lang="el-GR" sz="2200" dirty="0"/>
          </a:p>
          <a:p>
            <a:pPr marL="381000" lvl="2" indent="190500" eaLnBrk="0" hangingPunct="0">
              <a:spcBef>
                <a:spcPct val="50000"/>
              </a:spcBef>
              <a:buFont typeface="Symbol" pitchFamily="18" charset="2"/>
              <a:buAutoNum type="arabicPeriod"/>
              <a:tabLst>
                <a:tab pos="190500" algn="l"/>
                <a:tab pos="571500" algn="l"/>
              </a:tabLst>
              <a:defRPr/>
            </a:pPr>
            <a:r>
              <a:rPr lang="en-US" sz="2200" dirty="0" smtClean="0"/>
              <a:t> </a:t>
            </a:r>
            <a:r>
              <a:rPr lang="el-GR" sz="2200" dirty="0" smtClean="0"/>
              <a:t>Χάσιμο </a:t>
            </a:r>
            <a:r>
              <a:rPr lang="el-GR" sz="2200" dirty="0"/>
              <a:t>δακτυλίων στο κέντρο ή </a:t>
            </a:r>
            <a:r>
              <a:rPr lang="el-GR" sz="2200" dirty="0" smtClean="0"/>
              <a:t>περιφερειακά</a:t>
            </a:r>
            <a:r>
              <a:rPr lang="en-US" sz="2200" dirty="0" smtClean="0"/>
              <a:t>.</a:t>
            </a:r>
            <a:endParaRPr lang="el-GR" sz="2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19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Διαδικασία εκτίμησης </a:t>
            </a:r>
            <a:br>
              <a:rPr lang="el-GR" sz="4000" dirty="0" smtClean="0"/>
            </a:br>
            <a:r>
              <a:rPr lang="el-GR" sz="4000" dirty="0" smtClean="0"/>
              <a:t>ηλικιακών κατανομών 2/2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7564" y="1779852"/>
            <a:ext cx="4596721" cy="4397111"/>
          </a:xfrm>
        </p:spPr>
      </p:pic>
      <p:sp>
        <p:nvSpPr>
          <p:cNvPr id="7" name="TextBox 6"/>
          <p:cNvSpPr txBox="1"/>
          <p:nvPr/>
        </p:nvSpPr>
        <p:spPr>
          <a:xfrm>
            <a:off x="5869244" y="428899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5316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Πίνακες συχνότητας ατόμων ανά κλάση ηλικίας και μήκους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115" y="1828801"/>
            <a:ext cx="4254313" cy="4351338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904921" y="1835966"/>
            <a:ext cx="38862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altLang="el-GR" sz="2200" dirty="0"/>
              <a:t>Τι γίνεται στην περίπτωση που </a:t>
            </a:r>
            <a:r>
              <a:rPr lang="el-GR" altLang="el-GR" sz="2200" dirty="0" smtClean="0"/>
              <a:t>τα </a:t>
            </a:r>
            <a:r>
              <a:rPr lang="el-GR" altLang="el-GR" sz="2200" dirty="0"/>
              <a:t>δείγματά δεν περιέχουν άτομα </a:t>
            </a:r>
            <a:r>
              <a:rPr lang="el-GR" altLang="el-GR" sz="2200" dirty="0" smtClean="0"/>
              <a:t>από </a:t>
            </a:r>
            <a:r>
              <a:rPr lang="el-GR" altLang="el-GR" sz="2200" dirty="0"/>
              <a:t>τις πρώτες ηλικιακές κλάσεις </a:t>
            </a:r>
            <a:r>
              <a:rPr lang="en-US" altLang="el-GR" sz="2200" dirty="0" smtClean="0"/>
              <a:t>;</a:t>
            </a:r>
            <a:endParaRPr lang="el-GR" altLang="el-GR" sz="2200" dirty="0"/>
          </a:p>
          <a:p>
            <a:pPr>
              <a:buNone/>
            </a:pPr>
            <a:r>
              <a:rPr lang="el-GR" altLang="el-GR" sz="2200" b="1" dirty="0"/>
              <a:t>	Ανάδρομος </a:t>
            </a:r>
            <a:r>
              <a:rPr lang="el-GR" altLang="el-GR" sz="2200" b="1" dirty="0" smtClean="0"/>
              <a:t>υπολογισμός</a:t>
            </a:r>
            <a:r>
              <a:rPr lang="en-US" altLang="el-GR" sz="2200" b="1" dirty="0" smtClean="0"/>
              <a:t>.</a:t>
            </a:r>
            <a:endParaRPr lang="el-GR" altLang="el-GR" sz="2200" b="1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65668" y="59174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95698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ChangeArrowheads="1"/>
          </p:cNvSpPr>
          <p:nvPr/>
        </p:nvSpPr>
        <p:spPr bwMode="auto">
          <a:xfrm>
            <a:off x="1547813" y="1125538"/>
            <a:ext cx="608488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120000"/>
              </a:lnSpc>
              <a:spcBef>
                <a:spcPct val="100000"/>
              </a:spcBef>
              <a:defRPr/>
            </a:pPr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   	</a:t>
            </a:r>
            <a:endParaRPr lang="el-G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 Greek" charset="-95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23" y="458082"/>
            <a:ext cx="8686800" cy="1325563"/>
          </a:xfrm>
        </p:spPr>
        <p:txBody>
          <a:bodyPr>
            <a:noAutofit/>
          </a:bodyPr>
          <a:lstStyle/>
          <a:p>
            <a:r>
              <a:rPr lang="el-GR" sz="3200" dirty="0"/>
              <a:t>Κατανομή μηκών και ηλικιακή σύνθεση</a:t>
            </a:r>
            <a:br>
              <a:rPr lang="el-GR" sz="3200" dirty="0"/>
            </a:br>
            <a:r>
              <a:rPr lang="el-GR" sz="3200" dirty="0"/>
              <a:t>τόννου μακρόπτερου </a:t>
            </a:r>
            <a:r>
              <a:rPr lang="el-GR" sz="3200" dirty="0" smtClean="0"/>
              <a:t>στο </a:t>
            </a:r>
            <a:r>
              <a:rPr lang="el-GR" sz="3200" dirty="0"/>
              <a:t>Αιγαίο </a:t>
            </a:r>
            <a:r>
              <a:rPr lang="el-GR" sz="3200" dirty="0" smtClean="0"/>
              <a:t>πέλαγος</a:t>
            </a:r>
            <a:r>
              <a:rPr lang="en-US" sz="3200" dirty="0" smtClean="0"/>
              <a:t> 1/2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557" y="2294392"/>
            <a:ext cx="3392557" cy="254725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728724"/>
            <a:ext cx="3886200" cy="2545139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81086" y="48509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7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73590" y="52486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8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651" y="1553029"/>
            <a:ext cx="6166697" cy="462393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9" y="365126"/>
            <a:ext cx="8229600" cy="1325563"/>
          </a:xfrm>
        </p:spPr>
        <p:txBody>
          <a:bodyPr>
            <a:noAutofit/>
          </a:bodyPr>
          <a:lstStyle/>
          <a:p>
            <a:r>
              <a:rPr lang="el-GR" sz="3200" dirty="0"/>
              <a:t>Κατανομή μηκών και ηλικιακή σύνθεση</a:t>
            </a:r>
            <a:br>
              <a:rPr lang="el-GR" sz="3200" dirty="0"/>
            </a:br>
            <a:r>
              <a:rPr lang="el-GR" sz="3200" dirty="0"/>
              <a:t>τόννου μακρόπτερου </a:t>
            </a:r>
            <a:r>
              <a:rPr lang="el-GR" sz="3200" dirty="0" smtClean="0"/>
              <a:t>στο </a:t>
            </a:r>
            <a:r>
              <a:rPr lang="el-GR" sz="3200" dirty="0"/>
              <a:t>Αιγαίο </a:t>
            </a:r>
            <a:r>
              <a:rPr lang="el-GR" sz="3200" dirty="0" smtClean="0"/>
              <a:t>πέλαγος</a:t>
            </a:r>
            <a:r>
              <a:rPr lang="en-US" sz="3200" dirty="0" smtClean="0"/>
              <a:t> 2/2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55348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49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b="1" dirty="0" smtClean="0"/>
              <a:t>Α</a:t>
            </a:r>
            <a:r>
              <a:rPr lang="el-GR" dirty="0" smtClean="0"/>
              <a:t>ύξηση</a:t>
            </a:r>
            <a:endParaRPr lang="el-GR" b="1" dirty="0" smtClean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1356" y="1690689"/>
            <a:ext cx="7383994" cy="43907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73590" y="57879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50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635" y="351609"/>
            <a:ext cx="8126730" cy="1325563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Μελέτη ρυθμού αύξησης ιχθύων 1/2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n-GB" altLang="el-GR" dirty="0"/>
              <a:t>Η </a:t>
            </a:r>
            <a:r>
              <a:rPr lang="en-GB" altLang="el-GR" dirty="0" err="1"/>
              <a:t>μελέτη</a:t>
            </a:r>
            <a:r>
              <a:rPr lang="en-GB" altLang="el-GR" dirty="0"/>
              <a:t> </a:t>
            </a:r>
            <a:r>
              <a:rPr lang="en-GB" altLang="el-GR" dirty="0" err="1"/>
              <a:t>του</a:t>
            </a:r>
            <a:r>
              <a:rPr lang="en-GB" altLang="el-GR" dirty="0"/>
              <a:t> </a:t>
            </a:r>
            <a:r>
              <a:rPr lang="en-GB" altLang="el-GR" dirty="0" err="1"/>
              <a:t>ρυθμού</a:t>
            </a:r>
            <a:r>
              <a:rPr lang="en-GB" altLang="el-GR" dirty="0"/>
              <a:t> α</a:t>
            </a:r>
            <a:r>
              <a:rPr lang="en-GB" altLang="el-GR" dirty="0" err="1"/>
              <a:t>ύξησης</a:t>
            </a:r>
            <a:r>
              <a:rPr lang="en-GB" altLang="el-GR" dirty="0"/>
              <a:t> </a:t>
            </a:r>
            <a:r>
              <a:rPr lang="en-GB" altLang="el-GR" dirty="0" err="1"/>
              <a:t>των</a:t>
            </a:r>
            <a:r>
              <a:rPr lang="en-GB" altLang="el-GR" dirty="0"/>
              <a:t> ψα</a:t>
            </a:r>
            <a:r>
              <a:rPr lang="en-GB" altLang="el-GR" dirty="0" err="1"/>
              <a:t>ριών</a:t>
            </a:r>
            <a:r>
              <a:rPr lang="en-GB" altLang="el-GR" dirty="0"/>
              <a:t> </a:t>
            </a:r>
            <a:r>
              <a:rPr lang="en-GB" altLang="el-GR" dirty="0" err="1"/>
              <a:t>έγκειτ</a:t>
            </a:r>
            <a:r>
              <a:rPr lang="en-GB" altLang="el-GR" dirty="0"/>
              <a:t>αι στο να προσδιοριστεί το </a:t>
            </a:r>
            <a:r>
              <a:rPr lang="en-GB" altLang="el-GR" b="1" dirty="0"/>
              <a:t>μέγεθος </a:t>
            </a:r>
            <a:r>
              <a:rPr lang="en-GB" altLang="el-GR" dirty="0"/>
              <a:t>του ζώου </a:t>
            </a:r>
            <a:r>
              <a:rPr lang="el-GR" altLang="el-GR" dirty="0"/>
              <a:t>ως</a:t>
            </a:r>
            <a:r>
              <a:rPr lang="en-GB" altLang="el-GR" dirty="0"/>
              <a:t> </a:t>
            </a:r>
            <a:r>
              <a:rPr lang="en-GB" altLang="el-GR" b="1" dirty="0" err="1"/>
              <a:t>συνάρτηση</a:t>
            </a:r>
            <a:r>
              <a:rPr lang="en-GB" altLang="el-GR" b="1" dirty="0"/>
              <a:t> </a:t>
            </a:r>
            <a:r>
              <a:rPr lang="en-GB" altLang="el-GR" b="1" dirty="0" err="1"/>
              <a:t>της</a:t>
            </a:r>
            <a:r>
              <a:rPr lang="en-GB" altLang="el-GR" b="1" dirty="0"/>
              <a:t> </a:t>
            </a:r>
            <a:r>
              <a:rPr lang="en-GB" altLang="el-GR" b="1" dirty="0" err="1"/>
              <a:t>ηλικί</a:t>
            </a:r>
            <a:r>
              <a:rPr lang="en-GB" altLang="el-GR" b="1" dirty="0"/>
              <a:t>ας </a:t>
            </a:r>
            <a:r>
              <a:rPr lang="en-GB" altLang="el-GR" dirty="0"/>
              <a:t>του. </a:t>
            </a:r>
            <a:endParaRPr lang="el-GR" altLang="el-GR" dirty="0"/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l-GR" altLang="el-GR" dirty="0"/>
              <a:t>Μία από τις πιο διαδεδομένες μεθόδους εκτίμησης του ρυθμού αύξησης ζωντανών οργανισμών αποτελεί η αυξητική </a:t>
            </a:r>
            <a:r>
              <a:rPr lang="el-GR" altLang="el-GR" b="1" dirty="0"/>
              <a:t>εξίσωση του </a:t>
            </a:r>
            <a:r>
              <a:rPr lang="en-GB" altLang="el-GR" b="1" dirty="0"/>
              <a:t>von </a:t>
            </a:r>
            <a:r>
              <a:rPr lang="en-GB" altLang="el-GR" b="1" dirty="0" err="1"/>
              <a:t>Bertalanffy</a:t>
            </a:r>
            <a:r>
              <a:rPr lang="el-GR" altLang="el-GR" b="1" dirty="0"/>
              <a:t> </a:t>
            </a:r>
            <a:r>
              <a:rPr lang="el-GR" altLang="el-GR" dirty="0"/>
              <a:t>(1934). </a:t>
            </a:r>
          </a:p>
          <a:p>
            <a:pPr>
              <a:lnSpc>
                <a:spcPct val="120000"/>
              </a:lnSpc>
              <a:spcBef>
                <a:spcPts val="1800"/>
              </a:spcBef>
            </a:pPr>
            <a:r>
              <a:rPr lang="el-GR" altLang="el-GR" dirty="0"/>
              <a:t>Αποτέλεσε τον ακρογωνιαίο λίθο στην δυναμική των ιχθυοπληθυσμών για πολλά έτη και ακόμα και σήμερα αποτελεί στοιχειώδες κομμάτι πιο πολύπλοκων και εξελιγμένων μοντέλων.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88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Διάρκεια και κύκλος ζωής</a:t>
            </a:r>
            <a:r>
              <a:rPr lang="en-US" dirty="0" smtClean="0"/>
              <a:t> 2/2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7700" lvl="1" indent="-457200" eaLnBrk="0" hangingPunct="0"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2000" b="1" dirty="0"/>
              <a:t>Στάδια ανάπτυξης των ψαριών</a:t>
            </a:r>
            <a:endParaRPr lang="en-US" sz="2000" b="1" dirty="0"/>
          </a:p>
          <a:p>
            <a:pPr marL="647700" lvl="1" indent="-457200" eaLnBrk="0" hangingPunct="0"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endParaRPr lang="en-US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190500" lvl="1" indent="0" eaLnBrk="0" hangingPunct="0">
              <a:spcBef>
                <a:spcPts val="600"/>
              </a:spcBef>
              <a:buNone/>
              <a:tabLst>
                <a:tab pos="190500" algn="l"/>
                <a:tab pos="571500" algn="l"/>
              </a:tabLst>
              <a:defRPr/>
            </a:pPr>
            <a:r>
              <a:rPr lang="en-US" sz="2000" dirty="0" smtClean="0"/>
              <a:t>-   </a:t>
            </a:r>
            <a:r>
              <a:rPr lang="el-GR" sz="2000" dirty="0" smtClean="0"/>
              <a:t>Έμβρυα</a:t>
            </a:r>
            <a:r>
              <a:rPr lang="en-US" sz="2000" dirty="0" smtClean="0"/>
              <a:t> </a:t>
            </a:r>
            <a:r>
              <a:rPr lang="en-US" sz="2000" dirty="0"/>
              <a:t>(</a:t>
            </a:r>
            <a:r>
              <a:rPr lang="el-GR" sz="2000" dirty="0"/>
              <a:t>πριν την εκκόλαψη)</a:t>
            </a:r>
          </a:p>
          <a:p>
            <a:pPr marL="190500" lvl="1" indent="0" eaLnBrk="0" hangingPunct="0">
              <a:spcBef>
                <a:spcPts val="600"/>
              </a:spcBef>
              <a:buNone/>
              <a:tabLst>
                <a:tab pos="190500" algn="l"/>
                <a:tab pos="571500" algn="l"/>
              </a:tabLst>
              <a:defRPr/>
            </a:pPr>
            <a:r>
              <a:rPr lang="en-US" sz="2000" dirty="0"/>
              <a:t>-   </a:t>
            </a:r>
            <a:r>
              <a:rPr lang="el-GR" sz="2000" dirty="0"/>
              <a:t>Προνύμφες ή </a:t>
            </a:r>
            <a:r>
              <a:rPr lang="el-GR" sz="2000" dirty="0" err="1"/>
              <a:t>λεκιθοφόρα</a:t>
            </a:r>
            <a:r>
              <a:rPr lang="el-GR" sz="2000" dirty="0"/>
              <a:t> </a:t>
            </a:r>
            <a:r>
              <a:rPr lang="el-GR" sz="2000" dirty="0" err="1"/>
              <a:t>ιχθύδια</a:t>
            </a:r>
            <a:endParaRPr lang="el-GR" sz="2000" dirty="0"/>
          </a:p>
          <a:p>
            <a:pPr marL="476250" lvl="1" indent="-285750" eaLnBrk="0" hangingPunct="0">
              <a:spcBef>
                <a:spcPts val="600"/>
              </a:spcBef>
              <a:buFontTx/>
              <a:buChar char="-"/>
              <a:tabLst>
                <a:tab pos="190500" algn="l"/>
                <a:tab pos="571500" algn="l"/>
              </a:tabLst>
              <a:defRPr/>
            </a:pPr>
            <a:r>
              <a:rPr lang="el-GR" sz="2000" dirty="0" smtClean="0"/>
              <a:t>Ατελή </a:t>
            </a:r>
            <a:r>
              <a:rPr lang="el-GR" sz="2000" dirty="0" err="1" smtClean="0"/>
              <a:t>ιχθύδια</a:t>
            </a:r>
            <a:endParaRPr lang="el-GR" sz="2000" dirty="0" smtClean="0"/>
          </a:p>
          <a:p>
            <a:pPr marL="476250" lvl="1" indent="-285750" eaLnBrk="0" hangingPunct="0">
              <a:spcBef>
                <a:spcPts val="600"/>
              </a:spcBef>
              <a:buFontTx/>
              <a:buChar char="-"/>
              <a:tabLst>
                <a:tab pos="190500" algn="l"/>
                <a:tab pos="571500" algn="l"/>
              </a:tabLst>
              <a:defRPr/>
            </a:pPr>
            <a:endParaRPr lang="el-GR" sz="2000" dirty="0"/>
          </a:p>
          <a:p>
            <a:pPr marL="190500" lvl="1" indent="0" eaLnBrk="0" hangingPunct="0">
              <a:spcBef>
                <a:spcPts val="600"/>
              </a:spcBef>
              <a:buNone/>
              <a:tabLst>
                <a:tab pos="190500" algn="l"/>
                <a:tab pos="571500" algn="l"/>
              </a:tabLst>
              <a:defRPr/>
            </a:pPr>
            <a:r>
              <a:rPr lang="en-US" sz="2000" dirty="0" smtClean="0"/>
              <a:t>1</a:t>
            </a:r>
            <a:r>
              <a:rPr lang="en-US" sz="2000" dirty="0"/>
              <a:t>.  </a:t>
            </a:r>
            <a:r>
              <a:rPr lang="el-GR" sz="2000" dirty="0"/>
              <a:t>Νεαρά άτομα ή τέλεια </a:t>
            </a:r>
            <a:r>
              <a:rPr lang="el-GR" sz="2000" dirty="0" err="1"/>
              <a:t>ιχθύδια</a:t>
            </a:r>
            <a:endParaRPr lang="el-GR" sz="2000" dirty="0"/>
          </a:p>
          <a:p>
            <a:pPr marL="533400" lvl="1" indent="-342900" eaLnBrk="0" hangingPunct="0">
              <a:spcBef>
                <a:spcPts val="600"/>
              </a:spcBef>
              <a:buAutoNum type="arabicPeriod" startAt="2"/>
              <a:tabLst>
                <a:tab pos="190500" algn="l"/>
                <a:tab pos="571500" algn="l"/>
              </a:tabLst>
              <a:defRPr/>
            </a:pPr>
            <a:r>
              <a:rPr lang="el-GR" sz="2000" dirty="0" smtClean="0"/>
              <a:t>Ανώριμα</a:t>
            </a:r>
          </a:p>
          <a:p>
            <a:pPr marL="533400" lvl="1" indent="-342900" eaLnBrk="0" hangingPunct="0">
              <a:spcBef>
                <a:spcPts val="600"/>
              </a:spcBef>
              <a:buAutoNum type="arabicPeriod" startAt="2"/>
              <a:tabLst>
                <a:tab pos="190500" algn="l"/>
                <a:tab pos="571500" algn="l"/>
              </a:tabLst>
              <a:defRPr/>
            </a:pPr>
            <a:r>
              <a:rPr lang="el-GR" sz="2000" dirty="0" smtClean="0"/>
              <a:t>Ώριμα</a:t>
            </a:r>
            <a:endParaRPr lang="en-US" sz="2000" dirty="0"/>
          </a:p>
          <a:p>
            <a:pPr marL="216000" lvl="1" indent="-216000" algn="ctr" eaLnBrk="0" hangingPunct="0"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endParaRPr lang="el-GR" sz="1800" dirty="0"/>
          </a:p>
          <a:p>
            <a:pPr marL="647700" lvl="1" indent="-457200" eaLnBrk="0" hangingPunct="0"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sz="1800" dirty="0">
                <a:solidFill>
                  <a:schemeClr val="bg2"/>
                </a:solidFill>
                <a:latin typeface="Comic Sans MS" pitchFamily="66" charset="0"/>
              </a:rPr>
              <a:t>	</a:t>
            </a:r>
          </a:p>
          <a:p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1511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48" y="353696"/>
            <a:ext cx="8515350" cy="1325563"/>
          </a:xfrm>
        </p:spPr>
        <p:txBody>
          <a:bodyPr>
            <a:normAutofit/>
          </a:bodyPr>
          <a:lstStyle/>
          <a:p>
            <a:r>
              <a:rPr lang="el-GR" sz="4000" dirty="0"/>
              <a:t>Μελέτη ρυθμού αύξησης </a:t>
            </a:r>
            <a:r>
              <a:rPr lang="el-GR" sz="4000" dirty="0" smtClean="0"/>
              <a:t>ιχθύων 2/2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017" y="1275008"/>
            <a:ext cx="8320412" cy="505040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altLang="el-GR" sz="2600" b="1" dirty="0"/>
              <a:t>ΑΠΟΛΥΤΗ ΑΥΞΗΣΗ. </a:t>
            </a:r>
            <a:r>
              <a:rPr lang="el-GR" altLang="el-GR" sz="2600" dirty="0"/>
              <a:t>Είναι η μέση αύξηση του ψαριού σε κάθε ηλικία.</a:t>
            </a:r>
            <a:r>
              <a:rPr lang="en-GB" altLang="el-GR" sz="2600" dirty="0"/>
              <a:t> </a:t>
            </a:r>
            <a:r>
              <a:rPr lang="el-GR" altLang="el-GR" sz="2600" dirty="0"/>
              <a:t>Δίδεται από την καμπύλη αύξησης.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el-GR" altLang="el-GR" sz="2600" dirty="0"/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altLang="el-GR" sz="2600" b="1" dirty="0"/>
              <a:t>ΕΤΗΣΙΑ ή ΕΠΟΧΙΚΗ ΑΥΞΗΣΗ. </a:t>
            </a:r>
            <a:r>
              <a:rPr lang="el-GR" altLang="el-GR" sz="2600" dirty="0"/>
              <a:t>Είναι η αύξηση που επιτυγχάνει το ψάρι μεταξύ δύο διαδοχικών περιόδων.</a:t>
            </a:r>
            <a:r>
              <a:rPr lang="en-US" altLang="el-GR" sz="2600" dirty="0"/>
              <a:t> </a:t>
            </a:r>
          </a:p>
          <a:p>
            <a:pPr lvl="1">
              <a:lnSpc>
                <a:spcPct val="120000"/>
              </a:lnSpc>
              <a:spcBef>
                <a:spcPct val="50000"/>
              </a:spcBef>
            </a:pPr>
            <a:r>
              <a:rPr lang="el-GR" altLang="el-GR" sz="2600" dirty="0"/>
              <a:t>Δίδεται από τον τύπο </a:t>
            </a:r>
            <a:r>
              <a:rPr lang="en-US" altLang="el-GR" sz="2600" dirty="0"/>
              <a:t> </a:t>
            </a:r>
            <a:r>
              <a:rPr lang="en-US" altLang="el-GR" sz="2600" b="1" dirty="0"/>
              <a:t>G</a:t>
            </a:r>
            <a:r>
              <a:rPr lang="en-US" altLang="el-GR" sz="2600" b="1" baseline="-25000" dirty="0"/>
              <a:t>a</a:t>
            </a:r>
            <a:r>
              <a:rPr lang="en-US" altLang="el-GR" sz="2600" b="1" dirty="0"/>
              <a:t> = (L</a:t>
            </a:r>
            <a:r>
              <a:rPr lang="en-US" altLang="el-GR" sz="2600" b="1" baseline="-25000" dirty="0"/>
              <a:t>2</a:t>
            </a:r>
            <a:r>
              <a:rPr lang="en-US" altLang="el-GR" sz="2600" b="1" dirty="0"/>
              <a:t>-L</a:t>
            </a:r>
            <a:r>
              <a:rPr lang="en-US" altLang="el-GR" sz="2600" b="1" baseline="-25000" dirty="0"/>
              <a:t>1 </a:t>
            </a:r>
            <a:r>
              <a:rPr lang="en-US" altLang="el-GR" sz="2600" b="1" dirty="0" smtClean="0"/>
              <a:t>).</a:t>
            </a:r>
            <a:endParaRPr lang="en-US" altLang="el-GR" sz="2600" b="1" dirty="0"/>
          </a:p>
          <a:p>
            <a:pPr lvl="1">
              <a:lnSpc>
                <a:spcPct val="120000"/>
              </a:lnSpc>
              <a:spcBef>
                <a:spcPct val="50000"/>
              </a:spcBef>
            </a:pPr>
            <a:r>
              <a:rPr lang="en-US" altLang="el-GR" sz="2600" dirty="0"/>
              <a:t>L</a:t>
            </a:r>
            <a:r>
              <a:rPr lang="en-US" altLang="el-GR" sz="2600" baseline="-25000" dirty="0"/>
              <a:t>1</a:t>
            </a:r>
            <a:r>
              <a:rPr lang="en-US" altLang="el-GR" sz="2600" dirty="0"/>
              <a:t> </a:t>
            </a:r>
            <a:r>
              <a:rPr lang="el-GR" altLang="el-GR" sz="2600" dirty="0"/>
              <a:t>το μήκος στην αρχή της </a:t>
            </a:r>
            <a:r>
              <a:rPr lang="el-GR" altLang="el-GR" sz="2600" dirty="0" smtClean="0"/>
              <a:t>περιόδου</a:t>
            </a:r>
            <a:r>
              <a:rPr lang="en-US" altLang="el-GR" sz="2600" dirty="0" smtClean="0"/>
              <a:t>.</a:t>
            </a:r>
            <a:endParaRPr lang="el-GR" altLang="el-GR" sz="2600" dirty="0"/>
          </a:p>
          <a:p>
            <a:pPr lvl="1">
              <a:lnSpc>
                <a:spcPct val="120000"/>
              </a:lnSpc>
              <a:spcBef>
                <a:spcPct val="50000"/>
              </a:spcBef>
            </a:pPr>
            <a:r>
              <a:rPr lang="en-US" altLang="el-GR" sz="2600" dirty="0"/>
              <a:t>L</a:t>
            </a:r>
            <a:r>
              <a:rPr lang="el-GR" altLang="el-GR" sz="2600" baseline="-25000" dirty="0"/>
              <a:t>2</a:t>
            </a:r>
            <a:r>
              <a:rPr lang="el-GR" altLang="el-GR" sz="2600" dirty="0"/>
              <a:t> το μήκος στην αρχή της </a:t>
            </a:r>
            <a:r>
              <a:rPr lang="el-GR" altLang="el-GR" sz="2600" dirty="0" smtClean="0"/>
              <a:t>περιόδου</a:t>
            </a:r>
            <a:r>
              <a:rPr lang="en-US" altLang="el-GR" sz="2600" dirty="0" smtClean="0"/>
              <a:t>.</a:t>
            </a:r>
            <a:endParaRPr lang="el-GR" altLang="el-GR" sz="2600" dirty="0"/>
          </a:p>
          <a:p>
            <a:pPr lvl="1">
              <a:lnSpc>
                <a:spcPct val="120000"/>
              </a:lnSpc>
              <a:spcBef>
                <a:spcPct val="0"/>
              </a:spcBef>
              <a:buNone/>
            </a:pPr>
            <a:endParaRPr lang="el-GR" altLang="el-GR" sz="2600" dirty="0"/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l-GR" altLang="el-GR" sz="2600" b="1" dirty="0"/>
              <a:t>ΣΧΕΤΙΚΗ ΑΥΞΗΣΗ. </a:t>
            </a:r>
            <a:r>
              <a:rPr lang="el-GR" altLang="el-GR" sz="2600" dirty="0"/>
              <a:t>Είναι η αύξηση που επιτυγχάνει το ψάρι μεταξύ δύο διαδοχικών περιόδων, διαιρεμένη με το μέγεθος που είχε στην αρχή της περιόδου. </a:t>
            </a:r>
            <a:endParaRPr lang="en-US" altLang="el-GR" sz="2600" dirty="0"/>
          </a:p>
          <a:p>
            <a:pPr lvl="1">
              <a:lnSpc>
                <a:spcPct val="120000"/>
              </a:lnSpc>
              <a:spcBef>
                <a:spcPct val="50000"/>
              </a:spcBef>
            </a:pPr>
            <a:r>
              <a:rPr lang="el-GR" altLang="el-GR" sz="2600" dirty="0"/>
              <a:t>Δίδεται από τον τύπο </a:t>
            </a:r>
            <a:r>
              <a:rPr lang="en-US" altLang="el-GR" sz="2600" dirty="0"/>
              <a:t> </a:t>
            </a:r>
            <a:r>
              <a:rPr lang="en-US" altLang="el-GR" sz="2600" b="1" dirty="0"/>
              <a:t>G</a:t>
            </a:r>
            <a:r>
              <a:rPr lang="en-US" altLang="el-GR" sz="2600" b="1" baseline="-25000" dirty="0"/>
              <a:t>r</a:t>
            </a:r>
            <a:r>
              <a:rPr lang="en-US" altLang="el-GR" sz="2600" b="1" dirty="0"/>
              <a:t> = (L</a:t>
            </a:r>
            <a:r>
              <a:rPr lang="en-US" altLang="el-GR" sz="2600" b="1" baseline="-25000" dirty="0"/>
              <a:t>2</a:t>
            </a:r>
            <a:r>
              <a:rPr lang="en-US" altLang="el-GR" sz="2600" b="1" dirty="0"/>
              <a:t>-L</a:t>
            </a:r>
            <a:r>
              <a:rPr lang="en-US" altLang="el-GR" sz="2600" b="1" baseline="-25000" dirty="0"/>
              <a:t>1 </a:t>
            </a:r>
            <a:r>
              <a:rPr lang="en-US" altLang="el-GR" sz="2600" b="1" dirty="0"/>
              <a:t>)/</a:t>
            </a:r>
            <a:r>
              <a:rPr lang="en-US" altLang="el-GR" sz="2600" b="1" dirty="0" smtClean="0"/>
              <a:t>L</a:t>
            </a:r>
            <a:r>
              <a:rPr lang="en-US" altLang="el-GR" sz="2600" b="1" baseline="-25000" dirty="0" smtClean="0"/>
              <a:t>1.</a:t>
            </a:r>
            <a:endParaRPr lang="el-GR" altLang="el-GR" sz="2600" b="1" baseline="-25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14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4000" dirty="0" smtClean="0"/>
              <a:t>Καμπύλες αύξησης </a:t>
            </a:r>
            <a:r>
              <a:rPr lang="el-GR" sz="3200" dirty="0" smtClean="0"/>
              <a:t/>
            </a:r>
            <a:br>
              <a:rPr lang="el-GR" sz="3200" dirty="0" smtClean="0"/>
            </a:br>
            <a:r>
              <a:rPr lang="el-GR" sz="2800" dirty="0" smtClean="0"/>
              <a:t>Χαράχθηκαν με βάση τις εποχιακές διακυμάνσεις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882506"/>
            <a:ext cx="3886200" cy="354089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0" y="2219874"/>
            <a:ext cx="3886200" cy="3562839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73090" y="543316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51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173590" y="57770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52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Καμπ</a:t>
            </a:r>
            <a:r>
              <a:rPr lang="en-GB" sz="4000" dirty="0" err="1"/>
              <a:t>ύλη</a:t>
            </a:r>
            <a:r>
              <a:rPr lang="en-GB" sz="4000" dirty="0"/>
              <a:t> </a:t>
            </a:r>
            <a:r>
              <a:rPr lang="el-GR" sz="4000" dirty="0"/>
              <a:t>αύξησης</a:t>
            </a:r>
            <a:br>
              <a:rPr lang="el-GR" sz="4000" dirty="0"/>
            </a:br>
            <a:r>
              <a:rPr lang="en-GB" sz="4000" dirty="0"/>
              <a:t>Von </a:t>
            </a:r>
            <a:r>
              <a:rPr lang="en-GB" sz="4000" dirty="0" err="1"/>
              <a:t>Bertalanffy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932906"/>
            <a:ext cx="3943350" cy="2572203"/>
          </a:xfrm>
        </p:spPr>
        <p:txBody>
          <a:bodyPr/>
          <a:lstStyle/>
          <a:p>
            <a:pPr marL="0" indent="0" algn="r">
              <a:buNone/>
            </a:pPr>
            <a:r>
              <a:rPr lang="el-GR" sz="2400" dirty="0"/>
              <a:t> </a:t>
            </a:r>
            <a:r>
              <a:rPr lang="en-US" b="1" dirty="0"/>
              <a:t>L</a:t>
            </a:r>
            <a:r>
              <a:rPr lang="en-US" b="1" baseline="-25000" dirty="0"/>
              <a:t>t</a:t>
            </a:r>
            <a:r>
              <a:rPr lang="en-US" b="1" dirty="0"/>
              <a:t> = L</a:t>
            </a:r>
            <a:r>
              <a:rPr lang="en-US" b="1" baseline="-25000" dirty="0">
                <a:sym typeface="Symbol" pitchFamily="18" charset="2"/>
              </a:rPr>
              <a:t></a:t>
            </a:r>
            <a:r>
              <a:rPr lang="en-US" b="1" dirty="0">
                <a:sym typeface="Symbol" pitchFamily="18" charset="2"/>
              </a:rPr>
              <a:t> ( 1-e</a:t>
            </a:r>
            <a:r>
              <a:rPr lang="el-GR" b="1" dirty="0">
                <a:sym typeface="Symbol" pitchFamily="18" charset="2"/>
              </a:rPr>
              <a:t> </a:t>
            </a:r>
            <a:r>
              <a:rPr lang="en-US" b="1" baseline="30000" dirty="0">
                <a:sym typeface="Symbol" pitchFamily="18" charset="2"/>
              </a:rPr>
              <a:t>-K(t-to)</a:t>
            </a:r>
            <a:r>
              <a:rPr lang="en-US" b="1" dirty="0">
                <a:sym typeface="Symbol" pitchFamily="18" charset="2"/>
              </a:rPr>
              <a:t>)</a:t>
            </a:r>
            <a:br>
              <a:rPr lang="en-US" b="1" dirty="0">
                <a:sym typeface="Symbol" pitchFamily="18" charset="2"/>
              </a:rPr>
            </a:br>
            <a:r>
              <a:rPr lang="en-US" b="1" dirty="0">
                <a:sym typeface="Symbol" pitchFamily="18" charset="2"/>
              </a:rPr>
              <a:t/>
            </a:r>
            <a:br>
              <a:rPr lang="en-US" b="1" dirty="0">
                <a:sym typeface="Symbol" pitchFamily="18" charset="2"/>
              </a:rPr>
            </a:br>
            <a:r>
              <a:rPr lang="en-US" b="1" dirty="0">
                <a:sym typeface="Symbol" pitchFamily="18" charset="2"/>
              </a:rPr>
              <a:t/>
            </a:r>
            <a:br>
              <a:rPr lang="en-US" b="1" dirty="0">
                <a:sym typeface="Symbol" pitchFamily="18" charset="2"/>
              </a:rPr>
            </a:br>
            <a:r>
              <a:rPr lang="en-US" b="1" dirty="0" err="1"/>
              <a:t>W</a:t>
            </a:r>
            <a:r>
              <a:rPr lang="en-US" b="1" baseline="-25000" dirty="0" err="1"/>
              <a:t>t</a:t>
            </a:r>
            <a:r>
              <a:rPr lang="el-GR" b="1" baseline="-25000" dirty="0"/>
              <a:t> </a:t>
            </a:r>
            <a:r>
              <a:rPr lang="en-US" b="1" dirty="0"/>
              <a:t>=</a:t>
            </a:r>
            <a:r>
              <a:rPr lang="el-GR" b="1" dirty="0"/>
              <a:t> </a:t>
            </a:r>
            <a:r>
              <a:rPr lang="en-US" b="1" dirty="0"/>
              <a:t>W</a:t>
            </a:r>
            <a:r>
              <a:rPr lang="en-US" b="1" baseline="-25000" dirty="0">
                <a:sym typeface="Symbol" pitchFamily="18" charset="2"/>
              </a:rPr>
              <a:t></a:t>
            </a:r>
            <a:r>
              <a:rPr lang="el-GR" b="1" baseline="-25000" dirty="0">
                <a:sym typeface="Symbol" pitchFamily="18" charset="2"/>
              </a:rPr>
              <a:t> </a:t>
            </a:r>
            <a:r>
              <a:rPr lang="en-US" b="1" dirty="0">
                <a:sym typeface="Symbol" pitchFamily="18" charset="2"/>
              </a:rPr>
              <a:t>( 1-e</a:t>
            </a:r>
            <a:r>
              <a:rPr lang="el-GR" b="1" dirty="0">
                <a:sym typeface="Symbol" pitchFamily="18" charset="2"/>
              </a:rPr>
              <a:t> </a:t>
            </a:r>
            <a:r>
              <a:rPr lang="en-US" b="1" baseline="30000" dirty="0">
                <a:sym typeface="Symbol" pitchFamily="18" charset="2"/>
              </a:rPr>
              <a:t>-K(t-to)</a:t>
            </a:r>
            <a:r>
              <a:rPr lang="en-US" b="1" dirty="0">
                <a:sym typeface="Symbol" pitchFamily="18" charset="2"/>
              </a:rPr>
              <a:t>)</a:t>
            </a:r>
            <a:r>
              <a:rPr lang="en-US" b="1" baseline="30000" dirty="0">
                <a:sym typeface="Symbol" pitchFamily="18" charset="2"/>
              </a:rPr>
              <a:t>3</a:t>
            </a:r>
            <a:r>
              <a:rPr lang="en-US" baseline="300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/>
            </a:r>
            <a:br>
              <a:rPr lang="en-US" baseline="3000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4062" y="1614149"/>
            <a:ext cx="2890452" cy="456281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292754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3628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Εξίσωση </a:t>
            </a:r>
            <a:r>
              <a:rPr lang="en-GB" dirty="0" smtClean="0"/>
              <a:t>Von </a:t>
            </a:r>
            <a:r>
              <a:rPr lang="en-GB" dirty="0" err="1" smtClean="0"/>
              <a:t>Bertalanffy</a:t>
            </a:r>
            <a:r>
              <a:rPr lang="el-GR" dirty="0" smtClean="0"/>
              <a:t> 1/4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l-GR" altLang="el-GR" dirty="0"/>
              <a:t>Η παρακάτω μαθηματική παράσταση, εκφράζει </a:t>
            </a:r>
            <a:r>
              <a:rPr lang="el-GR" altLang="el-GR" b="1" dirty="0"/>
              <a:t>το μήκος (</a:t>
            </a:r>
            <a:r>
              <a:rPr lang="en-GB" altLang="el-GR" b="1" dirty="0"/>
              <a:t>L</a:t>
            </a:r>
            <a:r>
              <a:rPr lang="el-GR" altLang="el-GR" b="1" dirty="0"/>
              <a:t>) </a:t>
            </a:r>
            <a:r>
              <a:rPr lang="el-GR" altLang="el-GR" dirty="0"/>
              <a:t>συναρτήσει της ηλικίας του ψαριού (</a:t>
            </a:r>
            <a:r>
              <a:rPr lang="en-GB" altLang="el-GR" dirty="0"/>
              <a:t>t</a:t>
            </a:r>
            <a:r>
              <a:rPr lang="el-GR" altLang="el-GR" dirty="0"/>
              <a:t>), όπου:</a:t>
            </a:r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endParaRPr lang="el-GR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endParaRPr lang="el-GR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L</a:t>
            </a:r>
            <a:r>
              <a:rPr lang="en-GB" altLang="el-GR" baseline="-25000" dirty="0"/>
              <a:t>t</a:t>
            </a:r>
            <a:r>
              <a:rPr lang="el-GR" altLang="el-GR" dirty="0"/>
              <a:t> : Το μήκος του ψαριού στην ηλικία </a:t>
            </a:r>
            <a:r>
              <a:rPr lang="en-GB" altLang="el-GR" dirty="0" smtClean="0"/>
              <a:t>t.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L</a:t>
            </a:r>
            <a:r>
              <a:rPr lang="el-GR" altLang="el-GR" dirty="0"/>
              <a:t>∞ : το μέσο μήκος που θα προσέγγιζαν τα άτομα άπειρης ηλικίας, αν συνέχιζαν να μεγαλώνουν επ’ </a:t>
            </a:r>
            <a:r>
              <a:rPr lang="el-GR" altLang="el-GR" dirty="0" smtClean="0"/>
              <a:t>αόριστο</a:t>
            </a:r>
            <a:r>
              <a:rPr lang="en-US" altLang="el-GR" dirty="0" smtClean="0"/>
              <a:t>.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k</a:t>
            </a:r>
            <a:r>
              <a:rPr lang="el-GR" altLang="el-GR" dirty="0"/>
              <a:t>  : ο ρυθμός με τον οποίο το ψάρι προσεγγίζει το  </a:t>
            </a:r>
            <a:r>
              <a:rPr lang="en-GB" altLang="el-GR" dirty="0"/>
              <a:t>L</a:t>
            </a:r>
            <a:r>
              <a:rPr lang="el-GR" altLang="el-GR" dirty="0" smtClean="0"/>
              <a:t>∞</a:t>
            </a:r>
            <a:r>
              <a:rPr lang="en-US" altLang="el-GR" dirty="0" smtClean="0"/>
              <a:t>.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t</a:t>
            </a:r>
            <a:r>
              <a:rPr lang="el-GR" altLang="el-GR" baseline="-25000" dirty="0"/>
              <a:t>ο</a:t>
            </a:r>
            <a:r>
              <a:rPr lang="el-GR" altLang="el-GR" dirty="0"/>
              <a:t> : η στιγμή στον χρόνο (η ηλικία) όπου το ψάρι θα έχει μηδενικό μήκος </a:t>
            </a:r>
            <a:r>
              <a:rPr lang="en-US" altLang="el-GR" dirty="0" smtClean="0"/>
              <a:t>.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e</a:t>
            </a:r>
            <a:r>
              <a:rPr lang="el-GR" altLang="el-GR" dirty="0"/>
              <a:t> </a:t>
            </a:r>
            <a:r>
              <a:rPr lang="el-GR" altLang="el-GR" dirty="0" smtClean="0"/>
              <a:t>:  ο </a:t>
            </a:r>
            <a:r>
              <a:rPr lang="el-GR" altLang="el-GR" dirty="0"/>
              <a:t>αριθμός </a:t>
            </a:r>
            <a:r>
              <a:rPr lang="en-GB" altLang="el-GR" dirty="0"/>
              <a:t>Euler</a:t>
            </a:r>
            <a:r>
              <a:rPr lang="el-GR" altLang="el-GR" dirty="0"/>
              <a:t> (2,71828</a:t>
            </a:r>
            <a:r>
              <a:rPr lang="el-GR" altLang="el-GR" dirty="0" smtClean="0"/>
              <a:t>…)</a:t>
            </a:r>
            <a:r>
              <a:rPr lang="en-US" altLang="el-GR" dirty="0" smtClean="0"/>
              <a:t>.</a:t>
            </a:r>
            <a:endParaRPr lang="el-GR" altLang="el-GR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98174280"/>
              </p:ext>
            </p:extLst>
          </p:nvPr>
        </p:nvGraphicFramePr>
        <p:xfrm>
          <a:off x="2353710" y="2591253"/>
          <a:ext cx="4391025" cy="790575"/>
        </p:xfrm>
        <a:graphic>
          <a:graphicData uri="http://schemas.openxmlformats.org/presentationml/2006/ole">
            <p:oleObj spid="_x0000_s19503" name="Εξίσωση" r:id="rId3" imgW="1688367" imgH="304668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0506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Εξίσωση </a:t>
            </a:r>
            <a:r>
              <a:rPr lang="en-GB" dirty="0" smtClean="0"/>
              <a:t>Von </a:t>
            </a:r>
            <a:r>
              <a:rPr lang="en-GB" dirty="0" err="1" smtClean="0"/>
              <a:t>Bertalanffy</a:t>
            </a:r>
            <a:r>
              <a:rPr lang="el-GR" dirty="0" smtClean="0"/>
              <a:t> 2/4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l-GR" altLang="el-GR" dirty="0"/>
              <a:t>Η παρακάτω μαθηματική παράσταση, εκφράζει </a:t>
            </a:r>
            <a:r>
              <a:rPr lang="el-GR" altLang="el-GR" b="1" dirty="0"/>
              <a:t>το βάρος (</a:t>
            </a:r>
            <a:r>
              <a:rPr lang="en-US" altLang="el-GR" b="1" dirty="0"/>
              <a:t>W</a:t>
            </a:r>
            <a:r>
              <a:rPr lang="el-GR" altLang="el-GR" b="1" dirty="0"/>
              <a:t>) </a:t>
            </a:r>
            <a:r>
              <a:rPr lang="el-GR" altLang="el-GR" dirty="0"/>
              <a:t>συναρτήσει της ηλικίας του ψαριού (</a:t>
            </a:r>
            <a:r>
              <a:rPr lang="en-GB" altLang="el-GR" dirty="0"/>
              <a:t>t</a:t>
            </a:r>
            <a:r>
              <a:rPr lang="el-GR" altLang="el-GR" dirty="0"/>
              <a:t>), όπου:</a:t>
            </a:r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endParaRPr lang="el-GR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endParaRPr lang="el-GR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US" altLang="el-GR" dirty="0"/>
              <a:t>W</a:t>
            </a:r>
            <a:r>
              <a:rPr lang="en-GB" altLang="el-GR" baseline="-25000" dirty="0"/>
              <a:t>t</a:t>
            </a:r>
            <a:r>
              <a:rPr lang="el-GR" altLang="el-GR" dirty="0"/>
              <a:t> : Το βάρος του ψαριού στην ηλικία </a:t>
            </a:r>
            <a:r>
              <a:rPr lang="en-GB" altLang="el-GR" dirty="0" smtClean="0"/>
              <a:t>t.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W</a:t>
            </a:r>
            <a:r>
              <a:rPr lang="el-GR" altLang="el-GR" dirty="0"/>
              <a:t>∞ : το μέσο βάρος που θα προσέγγιζαν τα άτομα άπειρης ηλικίας, αν συνέχιζαν να μεγαλώνουν επ’ </a:t>
            </a:r>
            <a:r>
              <a:rPr lang="el-GR" altLang="el-GR" dirty="0" smtClean="0"/>
              <a:t>αόριστο</a:t>
            </a:r>
            <a:r>
              <a:rPr lang="en-US" altLang="el-GR" dirty="0" smtClean="0"/>
              <a:t>.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k</a:t>
            </a:r>
            <a:r>
              <a:rPr lang="el-GR" altLang="el-GR" dirty="0"/>
              <a:t>  : ο ρυθμός με τον οποίο το ψάρι προσεγγίζει το  </a:t>
            </a:r>
            <a:r>
              <a:rPr lang="en-GB" altLang="el-GR" dirty="0"/>
              <a:t>W</a:t>
            </a:r>
            <a:r>
              <a:rPr lang="el-GR" altLang="el-GR" dirty="0" smtClean="0"/>
              <a:t>∞</a:t>
            </a:r>
            <a:r>
              <a:rPr lang="en-US" altLang="el-GR" dirty="0" smtClean="0"/>
              <a:t>.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t</a:t>
            </a:r>
            <a:r>
              <a:rPr lang="el-GR" altLang="el-GR" baseline="-25000" dirty="0"/>
              <a:t>ο</a:t>
            </a:r>
            <a:r>
              <a:rPr lang="el-GR" altLang="el-GR" dirty="0"/>
              <a:t> : η στιγμή στον χρόνο (η ηλικία) όπου το ψάρι θα έχει μηδενικό </a:t>
            </a:r>
            <a:r>
              <a:rPr lang="el-GR" altLang="el-GR" dirty="0" smtClean="0"/>
              <a:t>μήκος</a:t>
            </a:r>
            <a:r>
              <a:rPr lang="en-US" altLang="el-GR" dirty="0" smtClean="0"/>
              <a:t>.</a:t>
            </a:r>
            <a:r>
              <a:rPr lang="el-GR" altLang="el-GR" dirty="0" smtClean="0"/>
              <a:t> </a:t>
            </a:r>
            <a:endParaRPr lang="en-GB" altLang="el-GR" dirty="0"/>
          </a:p>
          <a:p>
            <a:pPr>
              <a:lnSpc>
                <a:spcPct val="120000"/>
              </a:lnSpc>
              <a:spcBef>
                <a:spcPct val="30000"/>
              </a:spcBef>
              <a:buNone/>
            </a:pPr>
            <a:r>
              <a:rPr lang="en-GB" altLang="el-GR" dirty="0"/>
              <a:t>e</a:t>
            </a:r>
            <a:r>
              <a:rPr lang="el-GR" altLang="el-GR" dirty="0"/>
              <a:t> :	ο αριθμός </a:t>
            </a:r>
            <a:r>
              <a:rPr lang="en-GB" altLang="el-GR" dirty="0"/>
              <a:t>Euler</a:t>
            </a:r>
            <a:r>
              <a:rPr lang="el-GR" altLang="el-GR" dirty="0"/>
              <a:t> (2,71828</a:t>
            </a:r>
            <a:r>
              <a:rPr lang="el-GR" altLang="el-GR" dirty="0" smtClean="0"/>
              <a:t>…)</a:t>
            </a:r>
            <a:r>
              <a:rPr lang="en-US" altLang="el-GR" dirty="0" smtClean="0"/>
              <a:t>.</a:t>
            </a:r>
            <a:endParaRPr lang="el-GR" alt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99765107"/>
              </p:ext>
            </p:extLst>
          </p:nvPr>
        </p:nvGraphicFramePr>
        <p:xfrm>
          <a:off x="2618029" y="2782661"/>
          <a:ext cx="3862388" cy="725488"/>
        </p:xfrm>
        <a:graphic>
          <a:graphicData uri="http://schemas.openxmlformats.org/presentationml/2006/ole">
            <p:oleObj spid="_x0000_s20526" name="Εξίσωση" r:id="rId3" imgW="1485900" imgH="2794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7094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Εξίσωση </a:t>
            </a:r>
            <a:r>
              <a:rPr lang="en-GB" dirty="0"/>
              <a:t>Von </a:t>
            </a:r>
            <a:r>
              <a:rPr lang="en-GB" dirty="0" err="1" smtClean="0"/>
              <a:t>Bertalanffy</a:t>
            </a:r>
            <a:r>
              <a:rPr lang="el-GR" dirty="0" smtClean="0"/>
              <a:t> 3/4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28650" y="1690689"/>
            <a:ext cx="6367236" cy="2252889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5000"/>
            </a:pPr>
            <a:r>
              <a:rPr lang="el-GR" altLang="el-GR" sz="2000" i="1" dirty="0"/>
              <a:t>Penaeus latisulcatus</a:t>
            </a:r>
            <a:r>
              <a:rPr lang="el-GR" altLang="el-GR" sz="2000" dirty="0"/>
              <a:t> 	</a:t>
            </a:r>
            <a:r>
              <a:rPr lang="el-GR" altLang="el-GR" sz="2000" dirty="0" smtClean="0"/>
              <a:t>	(</a:t>
            </a:r>
            <a:r>
              <a:rPr lang="el-GR" altLang="el-GR" sz="2000" dirty="0"/>
              <a:t>K=1.04yr-1)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5000"/>
            </a:pPr>
            <a:r>
              <a:rPr lang="el-GR" altLang="el-GR" sz="2000" i="1" dirty="0"/>
              <a:t>Haliotis laevigata</a:t>
            </a:r>
            <a:r>
              <a:rPr lang="el-GR" altLang="el-GR" sz="2000" dirty="0"/>
              <a:t> 	</a:t>
            </a:r>
            <a:r>
              <a:rPr lang="el-GR" altLang="el-GR" sz="2000" dirty="0" smtClean="0"/>
              <a:t>	(</a:t>
            </a:r>
            <a:r>
              <a:rPr lang="el-GR" altLang="el-GR" sz="2000" dirty="0"/>
              <a:t>K=0.48 yr-1)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5000"/>
            </a:pPr>
            <a:r>
              <a:rPr lang="el-GR" altLang="el-GR" sz="2000" i="1" dirty="0"/>
              <a:t>Jasus edwarsii</a:t>
            </a:r>
            <a:r>
              <a:rPr lang="el-GR" altLang="el-GR" sz="2000" dirty="0"/>
              <a:t> 	</a:t>
            </a:r>
            <a:r>
              <a:rPr lang="el-GR" altLang="el-GR" sz="2000" dirty="0" smtClean="0"/>
              <a:t>	</a:t>
            </a:r>
            <a:r>
              <a:rPr lang="en-US" altLang="el-GR" sz="2000" dirty="0" smtClean="0"/>
              <a:t>                </a:t>
            </a:r>
            <a:r>
              <a:rPr lang="el-GR" altLang="el-GR" sz="2000" dirty="0" smtClean="0"/>
              <a:t>(</a:t>
            </a:r>
            <a:r>
              <a:rPr lang="el-GR" altLang="el-GR" sz="2000" dirty="0"/>
              <a:t>K=0.22 yr-1)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5000"/>
            </a:pPr>
            <a:r>
              <a:rPr lang="el-GR" altLang="el-GR" sz="2000" i="1" dirty="0"/>
              <a:t>Nemadactylus macropterus</a:t>
            </a:r>
            <a:r>
              <a:rPr lang="el-GR" altLang="el-GR" sz="2000" dirty="0"/>
              <a:t> 	</a:t>
            </a:r>
            <a:r>
              <a:rPr lang="el-GR" altLang="el-GR" sz="2000" dirty="0" smtClean="0"/>
              <a:t>(</a:t>
            </a:r>
            <a:r>
              <a:rPr lang="el-GR" altLang="el-GR" sz="2000" dirty="0"/>
              <a:t>K=0.13 yr-1)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5000"/>
            </a:pPr>
            <a:r>
              <a:rPr lang="el-GR" altLang="el-GR" sz="2000" i="1" dirty="0"/>
              <a:t>Galeorhinus australis</a:t>
            </a:r>
            <a:r>
              <a:rPr lang="el-GR" altLang="el-GR" sz="2000" dirty="0"/>
              <a:t> 		(K=0.16 yr-1)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2778" y="3615299"/>
            <a:ext cx="5171779" cy="260220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1998" y="59406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125421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Εξίσωση </a:t>
            </a:r>
            <a:r>
              <a:rPr lang="en-GB" dirty="0"/>
              <a:t>Von </a:t>
            </a:r>
            <a:r>
              <a:rPr lang="en-GB" dirty="0" err="1" smtClean="0"/>
              <a:t>Bertalanffy</a:t>
            </a:r>
            <a:r>
              <a:rPr lang="el-GR" dirty="0" smtClean="0"/>
              <a:t> 4/4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30000"/>
              </a:spcBef>
            </a:pPr>
            <a:r>
              <a:rPr lang="el-GR" altLang="el-GR" sz="2200" b="1" dirty="0"/>
              <a:t>Π.χ</a:t>
            </a:r>
            <a:r>
              <a:rPr lang="el-GR" altLang="el-GR" sz="2200" dirty="0"/>
              <a:t>. έστω ότι με έχουν εκτιμηθεί οι τρεις άγνωστες παράμετροι της εξίσωσης σε ένα είδος και έλαβαν τιμές: </a:t>
            </a:r>
          </a:p>
          <a:p>
            <a:pPr>
              <a:spcBef>
                <a:spcPct val="30000"/>
              </a:spcBef>
              <a:buNone/>
            </a:pPr>
            <a:r>
              <a:rPr lang="el-GR" altLang="el-GR" sz="2200" dirty="0"/>
              <a:t>	</a:t>
            </a:r>
            <a:r>
              <a:rPr lang="en-GB" altLang="el-GR" sz="2200" dirty="0"/>
              <a:t>L</a:t>
            </a:r>
            <a:r>
              <a:rPr lang="el-GR" altLang="el-GR" sz="2200" dirty="0"/>
              <a:t>∞=35 </a:t>
            </a:r>
            <a:r>
              <a:rPr lang="en-GB" altLang="el-GR" sz="2200" dirty="0"/>
              <a:t>cm</a:t>
            </a:r>
            <a:r>
              <a:rPr lang="el-GR" altLang="el-GR" sz="2200" dirty="0"/>
              <a:t>,	 </a:t>
            </a:r>
            <a:r>
              <a:rPr lang="en-GB" altLang="el-GR" sz="2200" dirty="0"/>
              <a:t>k</a:t>
            </a:r>
            <a:r>
              <a:rPr lang="el-GR" altLang="el-GR" sz="2200" dirty="0"/>
              <a:t> = 0.3 ανά έτος,   </a:t>
            </a:r>
            <a:r>
              <a:rPr lang="en-GB" altLang="el-GR" sz="2200" dirty="0"/>
              <a:t>t</a:t>
            </a:r>
            <a:r>
              <a:rPr lang="el-GR" altLang="el-GR" sz="2200" dirty="0"/>
              <a:t>ο =-0.2 έτη</a:t>
            </a:r>
          </a:p>
          <a:p>
            <a:pPr>
              <a:spcBef>
                <a:spcPct val="30000"/>
              </a:spcBef>
            </a:pPr>
            <a:r>
              <a:rPr lang="el-GR" altLang="el-GR" sz="2200" dirty="0"/>
              <a:t>Αντικαθιστώντας στην εξίσωση,</a:t>
            </a:r>
          </a:p>
          <a:p>
            <a:pPr>
              <a:spcBef>
                <a:spcPct val="30000"/>
              </a:spcBef>
              <a:buNone/>
            </a:pPr>
            <a:r>
              <a:rPr lang="el-GR" altLang="el-GR" sz="2200" dirty="0"/>
              <a:t>	το μέσο μήκος ενός ψαριού ηλικίας 2 ετών θα είναι:</a:t>
            </a:r>
          </a:p>
          <a:p>
            <a:endParaRPr lang="en-US" sz="2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  <p:graphicFrame>
        <p:nvGraphicFramePr>
          <p:cNvPr id="9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20795321"/>
              </p:ext>
            </p:extLst>
          </p:nvPr>
        </p:nvGraphicFramePr>
        <p:xfrm>
          <a:off x="1133889" y="4373335"/>
          <a:ext cx="6697663" cy="752475"/>
        </p:xfrm>
        <a:graphic>
          <a:graphicData uri="http://schemas.openxmlformats.org/presentationml/2006/ole">
            <p:oleObj spid="_x0000_s21550" name="Εξίσωση" r:id="rId3" imgW="2705100" imgH="304800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355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i="0" dirty="0" smtClean="0"/>
              <a:t>Υπολογισμός  των παραμέτρων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solidFill>
            <a:schemeClr val="bg1"/>
          </a:solidFill>
          <a:ln w="76200" cmpd="tri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l-GR" sz="2200" b="1" dirty="0" smtClean="0"/>
              <a:t>M</a:t>
            </a:r>
            <a:r>
              <a:rPr lang="el-GR" altLang="el-GR" sz="2200" b="1" dirty="0" smtClean="0"/>
              <a:t>ε γραμμικές μεθόδους ( Ford-Walford plot)  </a:t>
            </a:r>
            <a:r>
              <a:rPr lang="en-US" altLang="el-GR" sz="2200" b="1" dirty="0" smtClean="0"/>
              <a:t> </a:t>
            </a:r>
            <a:r>
              <a:rPr lang="el-GR" altLang="el-GR" sz="2200" dirty="0" smtClean="0"/>
              <a:t>στις οποίες, αφού μετατραπεί η εξίσωση αύξησης σε γραμμική μορφή, χρησιμοποιείται ανάλυση γραμμικής παλινδρόμησης.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el-GR" sz="2200" b="1" dirty="0" smtClean="0"/>
              <a:t>M</a:t>
            </a:r>
            <a:r>
              <a:rPr lang="el-GR" altLang="el-GR" sz="2200" b="1" dirty="0" smtClean="0"/>
              <a:t>ε μη γραμμικές μεθόδους  </a:t>
            </a:r>
            <a:r>
              <a:rPr lang="en-US" altLang="el-GR" sz="2200" dirty="0" smtClean="0"/>
              <a:t>(HY)</a:t>
            </a:r>
            <a:r>
              <a:rPr lang="el-GR" altLang="el-GR" sz="2200" dirty="0" smtClean="0"/>
              <a:t> , οι οποίες βασίζονται σε μία άμεση αναζήτηση των παραμέτρων αύξησης που αποδίδουν καλύτερα τα δεδομένα μήκους-ηλικίας στην καμπύλη αύξησης του von Bertalanffy.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algn="ctr" eaLnBrk="1" hangingPunct="1"/>
            <a:r>
              <a:rPr lang="el-GR" altLang="el-GR" i="0" dirty="0" smtClean="0"/>
              <a:t>Ford-Walford plot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1368879" y="1796596"/>
            <a:ext cx="6730093" cy="4351338"/>
          </a:xfrm>
          <a:solidFill>
            <a:schemeClr val="bg1"/>
          </a:solidFill>
          <a:ln w="76200" cmpd="tri">
            <a:noFill/>
          </a:ln>
        </p:spPr>
        <p:txBody>
          <a:bodyPr lIns="92075" tIns="46038" rIns="92075" bIns="46038">
            <a:normAutofit fontScale="77500" lnSpcReduction="20000"/>
          </a:bodyPr>
          <a:lstStyle/>
          <a:p>
            <a:pPr algn="just" eaLnBrk="1" hangingPunct="1">
              <a:buFontTx/>
              <a:buNone/>
              <a:defRPr/>
            </a:pPr>
            <a:r>
              <a:rPr lang="el-GR" sz="1800" b="1" dirty="0" smtClean="0">
                <a:latin typeface="Times New Roman" pitchFamily="18" charset="0"/>
              </a:rPr>
              <a:t>Το διάγραμμα βασίζεται στην εξίσωση αύξησης </a:t>
            </a:r>
            <a:r>
              <a:rPr lang="en-US" sz="1800" b="1" dirty="0" smtClean="0">
                <a:latin typeface="Times New Roman" pitchFamily="18" charset="0"/>
              </a:rPr>
              <a:t>von </a:t>
            </a:r>
            <a:r>
              <a:rPr lang="en-US" sz="1800" b="1" dirty="0" err="1" smtClean="0">
                <a:latin typeface="Times New Roman" pitchFamily="18" charset="0"/>
              </a:rPr>
              <a:t>Bertalanffy</a:t>
            </a:r>
            <a:r>
              <a:rPr lang="en-US" sz="1800" b="1" dirty="0" smtClean="0">
                <a:latin typeface="Times New Roman" pitchFamily="18" charset="0"/>
              </a:rPr>
              <a:t> </a:t>
            </a:r>
          </a:p>
          <a:p>
            <a:pPr algn="just" eaLnBrk="1" hangingPunct="1">
              <a:buFontTx/>
              <a:buNone/>
              <a:defRPr/>
            </a:pPr>
            <a:r>
              <a:rPr lang="el-GR" sz="1800" b="1" dirty="0" smtClean="0">
                <a:latin typeface="Times New Roman" pitchFamily="18" charset="0"/>
              </a:rPr>
              <a:t>με t</a:t>
            </a:r>
            <a:r>
              <a:rPr lang="el-GR" sz="1800" b="1" baseline="-25000" dirty="0" smtClean="0">
                <a:latin typeface="Times New Roman" pitchFamily="18" charset="0"/>
              </a:rPr>
              <a:t>o</a:t>
            </a:r>
            <a:r>
              <a:rPr lang="el-GR" sz="1800" b="1" dirty="0" smtClean="0">
                <a:latin typeface="Times New Roman" pitchFamily="18" charset="0"/>
              </a:rPr>
              <a:t> ίσον με 0:</a:t>
            </a:r>
            <a:endParaRPr lang="el-GR" sz="1800" dirty="0" smtClean="0">
              <a:latin typeface="Times New Roman" pitchFamily="18" charset="0"/>
            </a:endParaRPr>
          </a:p>
          <a:p>
            <a:pPr lvl="2" algn="just" eaLnBrk="1" hangingPunct="1">
              <a:buFontTx/>
              <a:buNone/>
              <a:defRPr/>
            </a:pPr>
            <a:r>
              <a:rPr lang="el-GR" sz="1800" dirty="0" smtClean="0"/>
              <a:t>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=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( 1 - e</a:t>
            </a:r>
            <a:r>
              <a:rPr lang="el-GR" sz="1800" baseline="30000" dirty="0" smtClean="0"/>
              <a:t>[-Kt]</a:t>
            </a:r>
            <a:r>
              <a:rPr lang="el-GR" sz="1800" dirty="0" smtClean="0"/>
              <a:t> )				(4)</a:t>
            </a:r>
          </a:p>
          <a:p>
            <a:pPr lvl="2" algn="just" eaLnBrk="1" hangingPunct="1">
              <a:buFontTx/>
              <a:buNone/>
              <a:defRPr/>
            </a:pPr>
            <a:r>
              <a:rPr lang="el-GR" sz="1800" dirty="0" smtClean="0"/>
              <a:t>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=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-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e</a:t>
            </a:r>
            <a:r>
              <a:rPr lang="el-GR" sz="1800" baseline="30000" dirty="0" smtClean="0"/>
              <a:t>[-Kt]</a:t>
            </a:r>
            <a:r>
              <a:rPr lang="el-GR" sz="1800" dirty="0" smtClean="0"/>
              <a:t> 		</a:t>
            </a:r>
          </a:p>
          <a:p>
            <a:pPr lvl="2" algn="just" eaLnBrk="1" hangingPunct="1">
              <a:buFontTx/>
              <a:buNone/>
              <a:defRPr/>
            </a:pPr>
            <a:r>
              <a:rPr lang="el-GR" sz="1800" dirty="0" smtClean="0"/>
              <a:t>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-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 =  </a:t>
            </a:r>
            <a:r>
              <a:rPr lang="el-GR" sz="1800" b="1" dirty="0" smtClean="0"/>
              <a:t>L</a:t>
            </a:r>
            <a:r>
              <a:rPr lang="el-GR" sz="1800" b="1" dirty="0" smtClean="0">
                <a:sym typeface="Symbol" pitchFamily="18" charset="2"/>
              </a:rPr>
              <a:t></a:t>
            </a:r>
            <a:r>
              <a:rPr lang="el-GR" sz="1800" b="1" dirty="0" smtClean="0"/>
              <a:t> e</a:t>
            </a:r>
            <a:r>
              <a:rPr lang="el-GR" sz="1800" b="1" baseline="30000" dirty="0" smtClean="0"/>
              <a:t>[-Kt]</a:t>
            </a:r>
            <a:r>
              <a:rPr lang="el-GR" sz="1800" b="1" dirty="0" smtClean="0"/>
              <a:t> 				(5)</a:t>
            </a:r>
          </a:p>
          <a:p>
            <a:pPr algn="just" eaLnBrk="1" hangingPunct="1">
              <a:buFontTx/>
              <a:buNone/>
              <a:defRPr/>
            </a:pPr>
            <a:endParaRPr lang="en-US" sz="1800" b="1" dirty="0" smtClean="0">
              <a:latin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l-GR" sz="1800" b="1" dirty="0" smtClean="0">
                <a:latin typeface="Times New Roman" pitchFamily="18" charset="0"/>
              </a:rPr>
              <a:t>Αν στην εξίσωση (4) αντικαταστήσουμε το </a:t>
            </a:r>
            <a:r>
              <a:rPr lang="el-GR" sz="1800" b="1" dirty="0" smtClean="0"/>
              <a:t>L</a:t>
            </a:r>
            <a:r>
              <a:rPr lang="el-GR" sz="1800" b="1" dirty="0" smtClean="0">
                <a:latin typeface="Times New Roman" pitchFamily="18" charset="0"/>
              </a:rPr>
              <a:t>t με </a:t>
            </a:r>
            <a:r>
              <a:rPr lang="el-GR" sz="1800" b="1" dirty="0" smtClean="0"/>
              <a:t>L</a:t>
            </a:r>
            <a:r>
              <a:rPr lang="el-GR" sz="1800" b="1" dirty="0" smtClean="0">
                <a:latin typeface="Times New Roman" pitchFamily="18" charset="0"/>
              </a:rPr>
              <a:t>t+1 η διαφορά </a:t>
            </a:r>
          </a:p>
          <a:p>
            <a:pPr algn="just" eaLnBrk="1" hangingPunct="1">
              <a:buFontTx/>
              <a:buNone/>
              <a:defRPr/>
            </a:pPr>
            <a:r>
              <a:rPr lang="el-GR" sz="1800" b="1" dirty="0" smtClean="0">
                <a:latin typeface="Times New Roman" pitchFamily="18" charset="0"/>
              </a:rPr>
              <a:t>μεταξύ της νέας εξίσωσης και της (4) γίνεται:</a:t>
            </a:r>
            <a:endParaRPr lang="el-GR" sz="1800" dirty="0" smtClean="0">
              <a:latin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l-GR" sz="1800" dirty="0" smtClean="0">
                <a:latin typeface="Times New Roman" pitchFamily="18" charset="0"/>
              </a:rPr>
              <a:t>	 </a:t>
            </a:r>
            <a:r>
              <a:rPr lang="el-GR" sz="1800" dirty="0" smtClean="0"/>
              <a:t>L</a:t>
            </a:r>
            <a:r>
              <a:rPr lang="el-GR" sz="1800" baseline="-25000" dirty="0" smtClean="0"/>
              <a:t>t+1</a:t>
            </a:r>
            <a:r>
              <a:rPr lang="el-GR" sz="1800" dirty="0" smtClean="0"/>
              <a:t> -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=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( 1 - e</a:t>
            </a:r>
            <a:r>
              <a:rPr lang="el-GR" sz="1800" baseline="30000" dirty="0" smtClean="0"/>
              <a:t>[-K(t+1)]</a:t>
            </a:r>
            <a:r>
              <a:rPr lang="el-GR" sz="1800" dirty="0" smtClean="0"/>
              <a:t> ) -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( 1 - e</a:t>
            </a:r>
            <a:r>
              <a:rPr lang="el-GR" sz="1800" baseline="30000" dirty="0" smtClean="0"/>
              <a:t>[-Kt]</a:t>
            </a:r>
            <a:r>
              <a:rPr lang="el-GR" sz="1800" dirty="0" smtClean="0"/>
              <a:t> )	</a:t>
            </a:r>
          </a:p>
          <a:p>
            <a:pPr algn="just" eaLnBrk="1" hangingPunct="1">
              <a:buFontTx/>
              <a:buNone/>
              <a:defRPr/>
            </a:pPr>
            <a:r>
              <a:rPr lang="el-GR" sz="1800" dirty="0" smtClean="0"/>
              <a:t>      L</a:t>
            </a:r>
            <a:r>
              <a:rPr lang="el-GR" sz="1800" baseline="-25000" dirty="0" smtClean="0"/>
              <a:t>t+1</a:t>
            </a:r>
            <a:r>
              <a:rPr lang="el-GR" sz="1800" dirty="0" smtClean="0"/>
              <a:t> -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=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e</a:t>
            </a:r>
            <a:r>
              <a:rPr lang="el-GR" sz="1800" baseline="30000" dirty="0" smtClean="0"/>
              <a:t>[-K(t+1)]</a:t>
            </a:r>
            <a:r>
              <a:rPr lang="el-GR" sz="1800" dirty="0" smtClean="0"/>
              <a:t>  +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e</a:t>
            </a:r>
            <a:r>
              <a:rPr lang="el-GR" sz="1800" baseline="30000" dirty="0" smtClean="0"/>
              <a:t>[-Kt]</a:t>
            </a:r>
            <a:r>
              <a:rPr lang="el-GR" sz="1800" dirty="0" smtClean="0"/>
              <a:t> 		</a:t>
            </a:r>
          </a:p>
          <a:p>
            <a:pPr algn="just" eaLnBrk="1" hangingPunct="1">
              <a:buFontTx/>
              <a:buNone/>
              <a:defRPr/>
            </a:pPr>
            <a:r>
              <a:rPr lang="el-GR" sz="1800" dirty="0" smtClean="0"/>
              <a:t>      L</a:t>
            </a:r>
            <a:r>
              <a:rPr lang="el-GR" sz="1800" baseline="-25000" dirty="0" smtClean="0"/>
              <a:t>t+1</a:t>
            </a:r>
            <a:r>
              <a:rPr lang="el-GR" sz="1800" dirty="0" smtClean="0"/>
              <a:t> -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= </a:t>
            </a:r>
            <a:r>
              <a:rPr lang="el-GR" sz="1800" b="1" dirty="0" smtClean="0"/>
              <a:t>L</a:t>
            </a:r>
            <a:r>
              <a:rPr lang="el-GR" sz="1800" b="1" dirty="0" smtClean="0">
                <a:sym typeface="Symbol" pitchFamily="18" charset="2"/>
              </a:rPr>
              <a:t></a:t>
            </a:r>
            <a:r>
              <a:rPr lang="el-GR" sz="1800" b="1" dirty="0" smtClean="0"/>
              <a:t> e</a:t>
            </a:r>
            <a:r>
              <a:rPr lang="el-GR" sz="1800" b="1" baseline="30000" dirty="0" smtClean="0"/>
              <a:t>[-Kt] </a:t>
            </a:r>
            <a:r>
              <a:rPr lang="el-GR" sz="1800" dirty="0" smtClean="0"/>
              <a:t>(1 - e</a:t>
            </a:r>
            <a:r>
              <a:rPr lang="el-GR" sz="1800" baseline="30000" dirty="0" smtClean="0"/>
              <a:t>[-K]</a:t>
            </a:r>
            <a:r>
              <a:rPr lang="el-GR" sz="1800" dirty="0" smtClean="0"/>
              <a:t>)			</a:t>
            </a:r>
            <a:r>
              <a:rPr lang="en-US" sz="1800" dirty="0" smtClean="0"/>
              <a:t>	</a:t>
            </a:r>
            <a:r>
              <a:rPr lang="el-GR" sz="1800" dirty="0" smtClean="0"/>
              <a:t>(6) </a:t>
            </a:r>
          </a:p>
          <a:p>
            <a:pPr algn="just" eaLnBrk="1" hangingPunct="1">
              <a:buFontTx/>
              <a:buNone/>
              <a:defRPr/>
            </a:pPr>
            <a:endParaRPr lang="en-US" sz="1800" b="1" dirty="0" smtClean="0">
              <a:latin typeface="Times New Roman" pitchFamily="18" charset="0"/>
            </a:endParaRPr>
          </a:p>
          <a:p>
            <a:pPr algn="just" eaLnBrk="1" hangingPunct="1">
              <a:buFontTx/>
              <a:buNone/>
              <a:defRPr/>
            </a:pPr>
            <a:r>
              <a:rPr lang="el-GR" sz="1800" b="1" dirty="0" smtClean="0">
                <a:latin typeface="Times New Roman" pitchFamily="18" charset="0"/>
              </a:rPr>
              <a:t>Αν στην εξίσωση (6) αντικαταστήσουμε την (5) τότε:</a:t>
            </a:r>
          </a:p>
          <a:p>
            <a:pPr algn="just" eaLnBrk="1" hangingPunct="1">
              <a:buFontTx/>
              <a:buNone/>
              <a:defRPr/>
            </a:pPr>
            <a:r>
              <a:rPr lang="el-GR" sz="1800" dirty="0" smtClean="0"/>
              <a:t>       L</a:t>
            </a:r>
            <a:r>
              <a:rPr lang="el-GR" sz="1800" baseline="-25000" dirty="0" smtClean="0"/>
              <a:t>t+1</a:t>
            </a:r>
            <a:r>
              <a:rPr lang="el-GR" sz="1800" dirty="0" smtClean="0"/>
              <a:t> -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= </a:t>
            </a:r>
            <a:r>
              <a:rPr lang="el-GR" sz="1800" b="1" dirty="0" smtClean="0"/>
              <a:t>(L</a:t>
            </a:r>
            <a:r>
              <a:rPr lang="el-GR" sz="1800" b="1" dirty="0" smtClean="0">
                <a:sym typeface="Symbol" pitchFamily="18" charset="2"/>
              </a:rPr>
              <a:t></a:t>
            </a:r>
            <a:r>
              <a:rPr lang="el-GR" sz="1800" b="1" dirty="0" smtClean="0"/>
              <a:t> - L</a:t>
            </a:r>
            <a:r>
              <a:rPr lang="el-GR" sz="1800" b="1" baseline="-25000" dirty="0" smtClean="0"/>
              <a:t>t</a:t>
            </a:r>
            <a:r>
              <a:rPr lang="el-GR" sz="1800" b="1" dirty="0" smtClean="0"/>
              <a:t> )(</a:t>
            </a:r>
            <a:r>
              <a:rPr lang="el-GR" sz="1800" dirty="0" smtClean="0"/>
              <a:t>1 - e</a:t>
            </a:r>
            <a:r>
              <a:rPr lang="el-GR" sz="1800" baseline="30000" dirty="0" smtClean="0"/>
              <a:t>[-K]</a:t>
            </a:r>
            <a:r>
              <a:rPr lang="el-GR" sz="1800" dirty="0" smtClean="0"/>
              <a:t>)	</a:t>
            </a:r>
          </a:p>
          <a:p>
            <a:pPr algn="just" eaLnBrk="1" hangingPunct="1">
              <a:buFontTx/>
              <a:buNone/>
              <a:defRPr/>
            </a:pPr>
            <a:r>
              <a:rPr lang="el-GR" sz="1800" dirty="0" smtClean="0"/>
              <a:t>       L</a:t>
            </a:r>
            <a:r>
              <a:rPr lang="el-GR" sz="1800" baseline="-25000" dirty="0" smtClean="0"/>
              <a:t>t+1</a:t>
            </a:r>
            <a:r>
              <a:rPr lang="el-GR" sz="1800" dirty="0" smtClean="0"/>
              <a:t> -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= L</a:t>
            </a:r>
            <a:r>
              <a:rPr lang="el-GR" sz="1800" dirty="0" smtClean="0">
                <a:sym typeface="Symbol" pitchFamily="18" charset="2"/>
              </a:rPr>
              <a:t></a:t>
            </a:r>
            <a:r>
              <a:rPr lang="el-GR" sz="1800" dirty="0" smtClean="0"/>
              <a:t> (1 - e</a:t>
            </a:r>
            <a:r>
              <a:rPr lang="el-GR" sz="1800" baseline="30000" dirty="0" smtClean="0"/>
              <a:t>[-K]</a:t>
            </a:r>
            <a:r>
              <a:rPr lang="el-GR" sz="1800" dirty="0" smtClean="0"/>
              <a:t>) -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 + L</a:t>
            </a:r>
            <a:r>
              <a:rPr lang="el-GR" sz="1800" baseline="-25000" dirty="0" smtClean="0"/>
              <a:t>t</a:t>
            </a:r>
            <a:r>
              <a:rPr lang="el-GR" sz="1800" dirty="0" smtClean="0"/>
              <a:t> e</a:t>
            </a:r>
            <a:r>
              <a:rPr lang="el-GR" sz="1800" baseline="30000" dirty="0" smtClean="0"/>
              <a:t>[-K]</a:t>
            </a:r>
          </a:p>
          <a:p>
            <a:pPr algn="just" eaLnBrk="1" hangingPunct="1">
              <a:buFontTx/>
              <a:buNone/>
              <a:defRPr/>
            </a:pPr>
            <a:r>
              <a:rPr lang="el-GR" sz="1800" dirty="0" smtClean="0"/>
              <a:t>       </a:t>
            </a:r>
            <a:r>
              <a:rPr lang="el-GR" sz="1800" b="1" dirty="0" smtClean="0"/>
              <a:t>L</a:t>
            </a:r>
            <a:r>
              <a:rPr lang="el-GR" sz="1800" b="1" baseline="-25000" dirty="0" smtClean="0"/>
              <a:t>t+1</a:t>
            </a:r>
            <a:r>
              <a:rPr lang="el-GR" sz="1800" b="1" dirty="0" smtClean="0"/>
              <a:t> = L</a:t>
            </a:r>
            <a:r>
              <a:rPr lang="el-GR" sz="1800" b="1" dirty="0" smtClean="0">
                <a:sym typeface="Symbol" pitchFamily="18" charset="2"/>
              </a:rPr>
              <a:t></a:t>
            </a:r>
            <a:r>
              <a:rPr lang="el-GR" sz="1800" b="1" dirty="0" smtClean="0"/>
              <a:t> (1 - e</a:t>
            </a:r>
            <a:r>
              <a:rPr lang="el-GR" sz="1800" b="1" baseline="30000" dirty="0" smtClean="0"/>
              <a:t>[-K]</a:t>
            </a:r>
            <a:r>
              <a:rPr lang="el-GR" sz="1800" b="1" dirty="0" smtClean="0"/>
              <a:t>) + L</a:t>
            </a:r>
            <a:r>
              <a:rPr lang="el-GR" sz="1800" b="1" baseline="-25000" dirty="0" smtClean="0"/>
              <a:t>t</a:t>
            </a:r>
            <a:r>
              <a:rPr lang="el-GR" sz="1800" b="1" dirty="0" smtClean="0"/>
              <a:t> e</a:t>
            </a:r>
            <a:r>
              <a:rPr lang="el-GR" sz="1800" b="1" baseline="30000" dirty="0" smtClean="0"/>
              <a:t>[-K]</a:t>
            </a:r>
            <a:r>
              <a:rPr lang="el-G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el-GR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	(7)</a:t>
            </a:r>
          </a:p>
          <a:p>
            <a:pPr eaLnBrk="1" hangingPunct="1">
              <a:buFontTx/>
              <a:buNone/>
              <a:defRPr/>
            </a:pPr>
            <a:endParaRPr lang="el-GR" sz="1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i="1" dirty="0"/>
              <a:t>L</a:t>
            </a:r>
            <a:r>
              <a:rPr lang="el-GR" altLang="el-GR" i="1" baseline="-25000" dirty="0"/>
              <a:t>t+1</a:t>
            </a:r>
            <a:r>
              <a:rPr lang="el-GR" altLang="el-GR" i="1" dirty="0"/>
              <a:t>= L</a:t>
            </a:r>
            <a:r>
              <a:rPr lang="el-GR" altLang="el-GR" i="1" baseline="-25000" dirty="0">
                <a:sym typeface="Symbol" panose="05050102010706020507" pitchFamily="18" charset="2"/>
              </a:rPr>
              <a:t></a:t>
            </a:r>
            <a:r>
              <a:rPr lang="el-GR" altLang="el-GR" i="1" dirty="0"/>
              <a:t>(1-e</a:t>
            </a:r>
            <a:r>
              <a:rPr lang="el-GR" altLang="el-GR" i="1" baseline="30000" dirty="0"/>
              <a:t>[-K]</a:t>
            </a:r>
            <a:r>
              <a:rPr lang="el-GR" altLang="el-GR" i="1" dirty="0"/>
              <a:t>) + L</a:t>
            </a:r>
            <a:r>
              <a:rPr lang="el-GR" altLang="el-GR" i="1" baseline="-25000" dirty="0"/>
              <a:t>t</a:t>
            </a:r>
            <a:r>
              <a:rPr lang="el-GR" altLang="el-GR" i="1" dirty="0"/>
              <a:t>e</a:t>
            </a:r>
            <a:r>
              <a:rPr lang="el-GR" altLang="el-GR" i="1" baseline="30000" dirty="0"/>
              <a:t>[-K</a:t>
            </a:r>
            <a:r>
              <a:rPr lang="el-GR" altLang="el-GR" i="1" baseline="30000" dirty="0" smtClean="0"/>
              <a:t>]</a:t>
            </a:r>
            <a:endParaRPr lang="en-US" dirty="0"/>
          </a:p>
        </p:txBody>
      </p:sp>
      <p:sp>
        <p:nvSpPr>
          <p:cNvPr id="288770" name="Rectangle 2"/>
          <p:cNvSpPr>
            <a:spLocks noGrp="1" noChangeArrowheads="1"/>
          </p:cNvSpPr>
          <p:nvPr>
            <p:ph idx="1"/>
          </p:nvPr>
        </p:nvSpPr>
        <p:spPr>
          <a:xfrm>
            <a:off x="605873" y="1426380"/>
            <a:ext cx="7886700" cy="4351338"/>
          </a:xfrm>
          <a:noFill/>
          <a:ln w="76200" cmpd="tri">
            <a:noFill/>
          </a:ln>
        </p:spPr>
        <p:txBody>
          <a:bodyPr>
            <a:noAutofit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dirty="0" smtClean="0"/>
              <a:t>Η ευθεία γραμμή παλινδρόμησης θα έχει 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dirty="0" smtClean="0"/>
              <a:t>μια κλίση 	b= </a:t>
            </a:r>
            <a:r>
              <a:rPr lang="el-GR" sz="2000" b="1" dirty="0" smtClean="0"/>
              <a:t>e</a:t>
            </a:r>
            <a:r>
              <a:rPr lang="el-GR" sz="2000" b="1" baseline="30000" dirty="0" smtClean="0"/>
              <a:t>[-K]</a:t>
            </a:r>
            <a:endParaRPr lang="el-GR" sz="2000" b="1" dirty="0" smtClean="0"/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dirty="0" smtClean="0"/>
              <a:t>			a= L</a:t>
            </a:r>
            <a:r>
              <a:rPr lang="el-GR" sz="2000" dirty="0" smtClean="0">
                <a:sym typeface="Symbol" pitchFamily="18" charset="2"/>
              </a:rPr>
              <a:t></a:t>
            </a:r>
            <a:r>
              <a:rPr lang="el-GR" sz="2000" dirty="0" smtClean="0"/>
              <a:t> (1 - </a:t>
            </a:r>
            <a:r>
              <a:rPr lang="el-GR" sz="2000" b="1" dirty="0" smtClean="0"/>
              <a:t>e</a:t>
            </a:r>
            <a:r>
              <a:rPr lang="el-GR" sz="2000" b="1" baseline="30000" dirty="0" smtClean="0"/>
              <a:t>[-K]</a:t>
            </a:r>
            <a:r>
              <a:rPr lang="el-GR" sz="2000" b="1" dirty="0" smtClean="0"/>
              <a:t>)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/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dirty="0" smtClean="0"/>
              <a:t>Από τα a και b μπορούν να υπολογισθούν οι παράμετροι αύξησης ως ακολούθως: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dirty="0" smtClean="0"/>
              <a:t>			</a:t>
            </a:r>
            <a:r>
              <a:rPr lang="el-GR" sz="2000" b="1" dirty="0" smtClean="0"/>
              <a:t>Κ</a:t>
            </a:r>
            <a:r>
              <a:rPr lang="en-US" sz="2000" b="1" dirty="0" smtClean="0"/>
              <a:t> </a:t>
            </a:r>
            <a:r>
              <a:rPr lang="el-GR" sz="2000" b="1" dirty="0" smtClean="0"/>
              <a:t>= </a:t>
            </a:r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-ln[b]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r>
              <a:rPr lang="el-GR" sz="2000" b="1" dirty="0" smtClean="0"/>
              <a:t>L</a:t>
            </a:r>
            <a:r>
              <a:rPr lang="el-GR" sz="2000" b="1" dirty="0" smtClean="0">
                <a:sym typeface="Symbol" pitchFamily="18" charset="2"/>
              </a:rPr>
              <a:t></a:t>
            </a:r>
            <a:r>
              <a:rPr lang="en-US" sz="2000" b="1" dirty="0" smtClean="0">
                <a:sym typeface="Symbol" pitchFamily="18" charset="2"/>
              </a:rPr>
              <a:t> </a:t>
            </a:r>
            <a:r>
              <a:rPr lang="el-GR" sz="2000" b="1" dirty="0" smtClean="0"/>
              <a:t>= a/(1-b)</a:t>
            </a:r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/>
          </a:p>
          <a:p>
            <a:pPr algn="just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dirty="0" smtClean="0"/>
              <a:t>Όταν είναι γνωστές οι παράμετροι αύξησης </a:t>
            </a:r>
            <a:r>
              <a:rPr lang="en-US" sz="2000" dirty="0" smtClean="0"/>
              <a:t>K </a:t>
            </a:r>
            <a:r>
              <a:rPr lang="el-GR" sz="2000" dirty="0" smtClean="0"/>
              <a:t>και L</a:t>
            </a:r>
            <a:r>
              <a:rPr lang="el-GR" sz="2000" dirty="0" smtClean="0">
                <a:sym typeface="Symbol" pitchFamily="18" charset="2"/>
              </a:rPr>
              <a:t></a:t>
            </a:r>
            <a:r>
              <a:rPr lang="el-GR" sz="2000" dirty="0" smtClean="0"/>
              <a:t> τότε είναι δυνατόν να υπολογισθεί και το </a:t>
            </a:r>
            <a:r>
              <a:rPr lang="el-GR" sz="2000" b="1" dirty="0" smtClean="0"/>
              <a:t>t</a:t>
            </a:r>
            <a:r>
              <a:rPr lang="el-GR" sz="2000" b="1" baseline="-25000" dirty="0" smtClean="0"/>
              <a:t>o</a:t>
            </a:r>
            <a:r>
              <a:rPr lang="el-GR" sz="2000" dirty="0" smtClean="0"/>
              <a:t> λύνοντας την εξίσωση </a:t>
            </a:r>
            <a:r>
              <a:rPr lang="en-US" sz="2000" dirty="0" smtClean="0"/>
              <a:t>von </a:t>
            </a:r>
            <a:r>
              <a:rPr lang="en-US" sz="2000" dirty="0" err="1" smtClean="0"/>
              <a:t>Bertalanffy</a:t>
            </a:r>
            <a:r>
              <a:rPr lang="el-GR" sz="2000" dirty="0" smtClean="0"/>
              <a:t> ως προς t</a:t>
            </a:r>
            <a:r>
              <a:rPr lang="el-GR" sz="2000" baseline="-25000" dirty="0" smtClean="0"/>
              <a:t>o</a:t>
            </a:r>
            <a:r>
              <a:rPr lang="el-GR" sz="2000" dirty="0" smtClean="0"/>
              <a:t>. Ήτοι: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l-GR" sz="2000" b="1" dirty="0" smtClean="0"/>
              <a:t>t</a:t>
            </a:r>
            <a:r>
              <a:rPr lang="el-GR" sz="2000" b="1" baseline="-25000" dirty="0" smtClean="0"/>
              <a:t>o</a:t>
            </a:r>
            <a:r>
              <a:rPr lang="el-GR" sz="2000" b="1" dirty="0" smtClean="0"/>
              <a:t> = t + (1/K)( ln[(L</a:t>
            </a:r>
            <a:r>
              <a:rPr lang="el-GR" sz="2000" b="1" dirty="0" smtClean="0">
                <a:sym typeface="Symbol" pitchFamily="18" charset="2"/>
              </a:rPr>
              <a:t></a:t>
            </a:r>
            <a:r>
              <a:rPr lang="el-GR" sz="2000" b="1" dirty="0" smtClean="0"/>
              <a:t> -</a:t>
            </a:r>
            <a:r>
              <a:rPr lang="en-US" sz="2000" b="1" dirty="0" smtClean="0"/>
              <a:t> </a:t>
            </a:r>
            <a:r>
              <a:rPr lang="el-GR" sz="2000" b="1" dirty="0" smtClean="0"/>
              <a:t>Lt)/ L</a:t>
            </a:r>
            <a:r>
              <a:rPr lang="el-GR" sz="2000" b="1" dirty="0" smtClean="0">
                <a:sym typeface="Symbol" pitchFamily="18" charset="2"/>
              </a:rPr>
              <a:t></a:t>
            </a:r>
            <a:r>
              <a:rPr lang="el-GR" sz="2000" b="1" dirty="0" smtClean="0"/>
              <a:t> ] )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6394677" y="2284866"/>
            <a:ext cx="4664982" cy="79216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92075" tIns="46038" rIns="92075" bIns="46038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 sz="3200" i="1" baseline="30000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15232"/>
            <a:ext cx="7886700" cy="1325563"/>
          </a:xfrm>
        </p:spPr>
        <p:txBody>
          <a:bodyPr/>
          <a:lstStyle/>
          <a:p>
            <a:r>
              <a:rPr lang="el-GR" dirty="0" smtClean="0"/>
              <a:t>Κατανομές μεγεθών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7258" y="1825625"/>
            <a:ext cx="6609483" cy="4351338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Στοιχεία συχνοτήτων μηκών</a:t>
            </a:r>
            <a:endParaRPr lang="en-US" dirty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sz="half" idx="1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sz="2000" b="1" dirty="0" smtClean="0"/>
              <a:t>Στοιχεία συχνοτήτων μηκών</a:t>
            </a:r>
          </a:p>
          <a:p>
            <a:pPr eaLnBrk="1" hangingPunct="1">
              <a:buFontTx/>
              <a:buNone/>
            </a:pPr>
            <a:r>
              <a:rPr lang="el-GR" altLang="el-GR" sz="2000" dirty="0" smtClean="0"/>
              <a:t>     τιμές κορυφών 18, 24, 29, 32, 35 cm</a:t>
            </a:r>
          </a:p>
          <a:p>
            <a:pPr eaLnBrk="1" hangingPunct="1">
              <a:buFontTx/>
              <a:buNone/>
            </a:pPr>
            <a:endParaRPr lang="el-GR" altLang="el-GR" sz="2000" b="1" dirty="0" smtClean="0"/>
          </a:p>
          <a:p>
            <a:pPr eaLnBrk="1" hangingPunct="1"/>
            <a:r>
              <a:rPr lang="el-GR" altLang="el-GR" sz="2000" b="1" dirty="0" smtClean="0"/>
              <a:t>Ford-Walford plot	</a:t>
            </a:r>
            <a:r>
              <a:rPr lang="el-GR" altLang="el-GR" sz="2000" dirty="0" smtClean="0"/>
              <a:t>                              </a:t>
            </a:r>
          </a:p>
          <a:p>
            <a:pPr eaLnBrk="1" hangingPunct="1">
              <a:buFontTx/>
              <a:buNone/>
            </a:pPr>
            <a:r>
              <a:rPr lang="el-GR" altLang="el-GR" sz="2000" dirty="0" smtClean="0"/>
              <a:t>    b =   0.763</a:t>
            </a:r>
          </a:p>
          <a:p>
            <a:pPr eaLnBrk="1" hangingPunct="1">
              <a:buFontTx/>
              <a:buNone/>
            </a:pPr>
            <a:r>
              <a:rPr lang="el-GR" altLang="el-GR" sz="2000" dirty="0" smtClean="0"/>
              <a:t>     α = 10.359</a:t>
            </a:r>
          </a:p>
          <a:p>
            <a:pPr eaLnBrk="1" hangingPunct="1">
              <a:buFontTx/>
              <a:buNone/>
            </a:pPr>
            <a:endParaRPr lang="el-GR" altLang="el-GR" sz="2000" dirty="0" smtClean="0"/>
          </a:p>
          <a:p>
            <a:pPr eaLnBrk="1" hangingPunct="1"/>
            <a:r>
              <a:rPr lang="el-GR" altLang="el-GR" sz="2000" b="1" dirty="0" smtClean="0"/>
              <a:t>Καμπύλη αύξησης</a:t>
            </a:r>
          </a:p>
          <a:p>
            <a:pPr eaLnBrk="1" hangingPunct="1">
              <a:buFontTx/>
              <a:buNone/>
            </a:pPr>
            <a:r>
              <a:rPr lang="el-GR" altLang="el-GR" sz="2000" dirty="0" smtClean="0"/>
              <a:t>     Κ  = - ln (b) = 0.27 yr </a:t>
            </a:r>
            <a:r>
              <a:rPr lang="el-GR" altLang="el-GR" sz="2000" baseline="30000" dirty="0" smtClean="0"/>
              <a:t>-1</a:t>
            </a:r>
            <a:endParaRPr lang="el-GR" altLang="el-GR" sz="2000" dirty="0" smtClean="0"/>
          </a:p>
          <a:p>
            <a:pPr eaLnBrk="1" hangingPunct="1">
              <a:buFontTx/>
              <a:buNone/>
            </a:pPr>
            <a:r>
              <a:rPr lang="el-GR" altLang="el-GR" sz="2000" dirty="0" smtClean="0"/>
              <a:t>      L</a:t>
            </a:r>
            <a:r>
              <a:rPr lang="el-GR" altLang="el-GR" sz="2000" baseline="-25000" dirty="0" smtClean="0">
                <a:sym typeface="Symbol" panose="05050102010706020507" pitchFamily="18" charset="2"/>
              </a:rPr>
              <a:t> </a:t>
            </a:r>
            <a:r>
              <a:rPr lang="el-GR" altLang="el-GR" sz="2000" dirty="0" smtClean="0"/>
              <a:t>= a/(1-b) = 43.7 cm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5622" y="1333152"/>
            <a:ext cx="3166893" cy="4843811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73596" y="580182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55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Πρόγραμμα </a:t>
            </a:r>
            <a:r>
              <a:rPr lang="el-GR" sz="4000" dirty="0"/>
              <a:t>VONBER </a:t>
            </a:r>
            <a:r>
              <a:rPr lang="el-GR" sz="4000" dirty="0" smtClean="0"/>
              <a:t/>
            </a:r>
            <a:br>
              <a:rPr lang="el-GR" sz="4000" dirty="0" smtClean="0"/>
            </a:br>
            <a:r>
              <a:rPr lang="el-GR" sz="4000" dirty="0" smtClean="0"/>
              <a:t>του </a:t>
            </a:r>
            <a:r>
              <a:rPr lang="el-GR" sz="4000" dirty="0"/>
              <a:t>πακέτου LFSA 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8640" indent="-548640" algn="just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65000"/>
              <a:buNone/>
            </a:pPr>
            <a:r>
              <a:rPr lang="el-GR" altLang="el-GR" sz="2000" b="1" dirty="0" smtClean="0"/>
              <a:t>Μη </a:t>
            </a:r>
            <a:r>
              <a:rPr lang="el-GR" altLang="el-GR" sz="2000" b="1" dirty="0"/>
              <a:t>γραμμική διαδικασία ελαχίστων τετραγώνων </a:t>
            </a:r>
            <a:r>
              <a:rPr lang="el-GR" altLang="el-GR" sz="2000" dirty="0"/>
              <a:t>κατά την οποία αναζητείται εκείνος ο συνδυασμός των παραμέτρων αύξησης που ελαχιστοποιεί το άθροισμα των τετραγώνων των διαφορών μεταξύ των στοιχείων μήκους-ηλικίας και της δεδομένης καμπύλης αύξησης.</a:t>
            </a:r>
          </a:p>
          <a:p>
            <a:pPr marL="548640" indent="-548640" algn="just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65000"/>
              <a:buNone/>
            </a:pPr>
            <a:r>
              <a:rPr lang="el-GR" altLang="el-GR" sz="2000" dirty="0"/>
              <a:t>			  </a:t>
            </a:r>
            <a:r>
              <a:rPr lang="el-GR" altLang="el-GR" sz="2000" baseline="-25000" dirty="0"/>
              <a:t>n</a:t>
            </a:r>
            <a:endParaRPr lang="el-GR" altLang="el-GR" sz="2000" dirty="0"/>
          </a:p>
          <a:p>
            <a:pPr marL="548640" lvl="2" indent="-548640" algn="just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65000"/>
              <a:buNone/>
            </a:pPr>
            <a:r>
              <a:rPr lang="el-GR" altLang="el-GR" sz="2000" dirty="0"/>
              <a:t>	SSD   = Σ ( L</a:t>
            </a:r>
            <a:r>
              <a:rPr lang="el-GR" altLang="el-GR" sz="2000" baseline="-25000" dirty="0"/>
              <a:t>i</a:t>
            </a:r>
            <a:r>
              <a:rPr lang="el-GR" altLang="el-GR" sz="2000" dirty="0"/>
              <a:t> - L</a:t>
            </a:r>
            <a:r>
              <a:rPr lang="el-GR" altLang="el-GR" sz="2000" dirty="0">
                <a:sym typeface="Symbol" panose="05050102010706020507" pitchFamily="18" charset="2"/>
              </a:rPr>
              <a:t></a:t>
            </a:r>
            <a:r>
              <a:rPr lang="el-GR" altLang="el-GR" sz="2000" dirty="0"/>
              <a:t>*(1-exp[-K*(t</a:t>
            </a:r>
            <a:r>
              <a:rPr lang="el-GR" altLang="el-GR" sz="2000" baseline="-25000" dirty="0"/>
              <a:t>i</a:t>
            </a:r>
            <a:r>
              <a:rPr lang="el-GR" altLang="el-GR" sz="2000" dirty="0"/>
              <a:t>-t</a:t>
            </a:r>
            <a:r>
              <a:rPr lang="el-GR" altLang="el-GR" sz="2000" baseline="-25000" dirty="0"/>
              <a:t>o</a:t>
            </a:r>
            <a:r>
              <a:rPr lang="el-GR" altLang="el-GR" sz="2000" dirty="0"/>
              <a:t>)]) )</a:t>
            </a:r>
            <a:r>
              <a:rPr lang="el-GR" altLang="el-GR" sz="2000" baseline="30000" dirty="0"/>
              <a:t>2</a:t>
            </a:r>
          </a:p>
          <a:p>
            <a:pPr marL="548640" indent="-548640" algn="just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65000"/>
              <a:buNone/>
            </a:pPr>
            <a:r>
              <a:rPr lang="el-GR" altLang="el-GR" sz="2000" dirty="0"/>
              <a:t> 			  </a:t>
            </a:r>
            <a:r>
              <a:rPr lang="el-GR" altLang="el-GR" sz="2000" baseline="30000" dirty="0"/>
              <a:t>i=1</a:t>
            </a:r>
            <a:endParaRPr lang="el-GR" altLang="el-GR" sz="2000" dirty="0"/>
          </a:p>
          <a:p>
            <a:pPr marL="548640" indent="-548640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SzPct val="65000"/>
              <a:buNone/>
            </a:pPr>
            <a:r>
              <a:rPr lang="el-GR" altLang="el-GR" sz="2000" dirty="0"/>
              <a:t>      </a:t>
            </a:r>
            <a:r>
              <a:rPr lang="el-GR" altLang="el-GR" sz="2000" dirty="0" smtClean="0"/>
              <a:t>  Το </a:t>
            </a:r>
            <a:r>
              <a:rPr lang="el-GR" altLang="el-GR" sz="2000" dirty="0"/>
              <a:t>συγκεκριμένο πρόγραμμα μπορεί να ψάξει έναν μεγάλο αριθμό διαφορετικών συνδυασμών τιμών των παραμέτρων αφού του δοθεί μια </a:t>
            </a:r>
            <a:r>
              <a:rPr lang="el-GR" altLang="el-GR" sz="2000" b="1" dirty="0"/>
              <a:t>αρχική πρόβλεψη για το L</a:t>
            </a:r>
            <a:r>
              <a:rPr lang="el-GR" altLang="el-GR" sz="2000" b="1" dirty="0">
                <a:sym typeface="Symbol" panose="05050102010706020507" pitchFamily="18" charset="2"/>
              </a:rPr>
              <a:t></a:t>
            </a:r>
            <a:r>
              <a:rPr lang="el-GR" altLang="el-GR" sz="2000" b="1" dirty="0"/>
              <a:t> χρησιμοποιώντας την επαναληπτική μέθοδο του </a:t>
            </a:r>
            <a:r>
              <a:rPr lang="el-GR" altLang="el-GR" sz="2000" b="1" dirty="0" smtClean="0"/>
              <a:t>Newton.</a:t>
            </a:r>
            <a:endParaRPr lang="el-GR" altLang="el-GR" sz="2000" b="1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55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Μη </a:t>
            </a:r>
            <a:r>
              <a:rPr lang="el-GR" sz="4000" dirty="0"/>
              <a:t>γραμμική ανάλυση του πακέτου </a:t>
            </a:r>
            <a:r>
              <a:rPr lang="el-GR" sz="4000" dirty="0" smtClean="0"/>
              <a:t>STATGRAPHICS 1/</a:t>
            </a:r>
            <a:r>
              <a:rPr lang="en-US" sz="4000" dirty="0" smtClean="0"/>
              <a:t>2</a:t>
            </a:r>
            <a:r>
              <a:rPr lang="el-GR" sz="4000" dirty="0" smtClean="0"/>
              <a:t> 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2187220"/>
            <a:ext cx="7886700" cy="36281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6600" y="4384675"/>
            <a:ext cx="4546600" cy="1072696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None/>
            </a:pPr>
            <a:r>
              <a:rPr lang="el-GR" altLang="el-GR" sz="1600" dirty="0">
                <a:latin typeface="+mn-lt"/>
              </a:rPr>
              <a:t>   </a:t>
            </a:r>
            <a:r>
              <a:rPr lang="el-GR" altLang="el-GR" sz="1600" dirty="0">
                <a:solidFill>
                  <a:schemeClr val="bg1"/>
                </a:solidFill>
                <a:latin typeface="+mn-lt"/>
              </a:rPr>
              <a:t>προσδιορίζει τις παραμέτρους L</a:t>
            </a:r>
            <a:r>
              <a:rPr lang="el-GR" altLang="el-GR" sz="1600" baseline="-25000" dirty="0">
                <a:solidFill>
                  <a:schemeClr val="bg1"/>
                </a:solidFill>
                <a:latin typeface="+mn-lt"/>
                <a:sym typeface="Symbol" panose="05050102010706020507" pitchFamily="18" charset="2"/>
              </a:rPr>
              <a:t></a:t>
            </a:r>
            <a:r>
              <a:rPr lang="el-GR" altLang="el-GR" sz="1600" dirty="0">
                <a:solidFill>
                  <a:schemeClr val="bg1"/>
                </a:solidFill>
                <a:latin typeface="+mn-lt"/>
              </a:rPr>
              <a:t>, Κ, t</a:t>
            </a:r>
            <a:r>
              <a:rPr lang="el-GR" altLang="el-GR" sz="1600" baseline="-25000" dirty="0">
                <a:solidFill>
                  <a:schemeClr val="bg1"/>
                </a:solidFill>
                <a:latin typeface="+mn-lt"/>
              </a:rPr>
              <a:t>o</a:t>
            </a:r>
            <a:r>
              <a:rPr lang="el-GR" altLang="el-GR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altLang="el-GR" sz="1600" baseline="-25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altLang="el-GR" sz="1600" dirty="0">
                <a:solidFill>
                  <a:schemeClr val="bg1"/>
                </a:solidFill>
                <a:latin typeface="+mn-lt"/>
              </a:rPr>
              <a:t>με μια </a:t>
            </a:r>
            <a:r>
              <a:rPr lang="en-US" altLang="el-GR" sz="1600" dirty="0">
                <a:solidFill>
                  <a:schemeClr val="bg1"/>
                </a:solidFill>
                <a:latin typeface="+mn-lt"/>
              </a:rPr>
              <a:t>    </a:t>
            </a:r>
            <a:r>
              <a:rPr lang="el-GR" altLang="el-GR" sz="1600" dirty="0">
                <a:solidFill>
                  <a:schemeClr val="bg1"/>
                </a:solidFill>
                <a:latin typeface="+mn-lt"/>
              </a:rPr>
              <a:t>μη γραμμική διαδικασία ελαχίστων τετραγώνων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3590" y="583953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r>
              <a:rPr lang="el-GR" sz="1200" dirty="0" smtClean="0"/>
              <a:t>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250343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Μη </a:t>
            </a:r>
            <a:r>
              <a:rPr lang="el-GR" sz="4000" dirty="0"/>
              <a:t>γραμμική ανάλυση του πακέτου STATGRAPHICS </a:t>
            </a:r>
            <a:r>
              <a:rPr lang="el-GR" sz="4000" dirty="0" smtClean="0"/>
              <a:t> 2/</a:t>
            </a:r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406" y="1825625"/>
            <a:ext cx="5779188" cy="4351338"/>
          </a:xfrm>
        </p:spPr>
      </p:pic>
      <p:sp>
        <p:nvSpPr>
          <p:cNvPr id="7" name="TextBox 6"/>
          <p:cNvSpPr txBox="1"/>
          <p:nvPr/>
        </p:nvSpPr>
        <p:spPr>
          <a:xfrm>
            <a:off x="7569084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17395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Ηλικία και αύξηση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717781"/>
            <a:ext cx="7886700" cy="3980079"/>
          </a:xfr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49223" y="1795025"/>
            <a:ext cx="25712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</a:rPr>
              <a:t>L</a:t>
            </a:r>
            <a:r>
              <a:rPr lang="en-US" sz="2800" b="1" i="1" baseline="-25000" dirty="0">
                <a:solidFill>
                  <a:srgbClr val="FFFF00"/>
                </a:solidFill>
              </a:rPr>
              <a:t>t</a:t>
            </a:r>
            <a:r>
              <a:rPr lang="en-US" sz="2800" b="1" dirty="0">
                <a:solidFill>
                  <a:srgbClr val="FFFF00"/>
                </a:solidFill>
              </a:rPr>
              <a:t> = </a:t>
            </a:r>
            <a:r>
              <a:rPr lang="en-US" sz="2800" b="1" i="1" dirty="0" err="1">
                <a:solidFill>
                  <a:srgbClr val="FFFF00"/>
                </a:solidFill>
              </a:rPr>
              <a:t>L</a:t>
            </a:r>
            <a:r>
              <a:rPr lang="en-US" sz="2800" b="1" baseline="-25000" dirty="0" err="1">
                <a:solidFill>
                  <a:srgbClr val="FFFF00"/>
                </a:solidFill>
                <a:sym typeface="Symbol" pitchFamily="18" charset="2"/>
              </a:rPr>
              <a:t>inf</a:t>
            </a:r>
            <a:r>
              <a:rPr lang="en-US" sz="2800" b="1" dirty="0">
                <a:solidFill>
                  <a:srgbClr val="FFFF00"/>
                </a:solidFill>
              </a:rPr>
              <a:t>(1-e</a:t>
            </a:r>
            <a:r>
              <a:rPr lang="en-US" sz="2800" b="1" baseline="30000" dirty="0">
                <a:solidFill>
                  <a:srgbClr val="FFFF00"/>
                </a:solidFill>
              </a:rPr>
              <a:t>-</a:t>
            </a:r>
            <a:r>
              <a:rPr lang="en-US" sz="2800" b="1" i="1" baseline="30000" dirty="0">
                <a:solidFill>
                  <a:srgbClr val="FFFF00"/>
                </a:solidFill>
              </a:rPr>
              <a:t>k</a:t>
            </a:r>
            <a:r>
              <a:rPr lang="en-US" sz="2800" b="1" baseline="30000" dirty="0">
                <a:solidFill>
                  <a:srgbClr val="FFFF00"/>
                </a:solidFill>
              </a:rPr>
              <a:t>(</a:t>
            </a:r>
            <a:r>
              <a:rPr lang="en-US" sz="2800" b="1" i="1" baseline="30000" dirty="0">
                <a:solidFill>
                  <a:srgbClr val="FFFF00"/>
                </a:solidFill>
              </a:rPr>
              <a:t>t-t0</a:t>
            </a:r>
            <a:r>
              <a:rPr lang="en-US" sz="2800" b="1" baseline="30000" dirty="0">
                <a:solidFill>
                  <a:srgbClr val="FFFF00"/>
                </a:solidFill>
              </a:rPr>
              <a:t>)</a:t>
            </a:r>
            <a:r>
              <a:rPr lang="en-US" sz="2800" b="1" dirty="0">
                <a:solidFill>
                  <a:srgbClr val="FFFF00"/>
                </a:solidFill>
              </a:rPr>
              <a:t>)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75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Θηκόγραμμα ολικού μήκους για τα 3 αλιευτικά εργαλεία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832621"/>
            <a:ext cx="7886700" cy="404706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50040" y="5879682"/>
            <a:ext cx="2843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dirty="0"/>
              <a:t>PRIONACE GLAUCA </a:t>
            </a:r>
            <a:r>
              <a:rPr lang="el-GR" b="1" i="1" dirty="0"/>
              <a:t>   </a:t>
            </a:r>
            <a:r>
              <a:rPr lang="el-GR" b="1" dirty="0"/>
              <a:t>Ν=116</a:t>
            </a:r>
          </a:p>
        </p:txBody>
      </p:sp>
    </p:spTree>
    <p:extLst>
      <p:ext uri="{BB962C8B-B14F-4D97-AF65-F5344CB8AC3E}">
        <p14:creationId xmlns:p14="http://schemas.microsoft.com/office/powerpoint/2010/main" xmlns="" val="38220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Θηκόγραμμα</a:t>
            </a:r>
            <a:r>
              <a:rPr lang="el-GR" sz="4000" dirty="0" smtClean="0"/>
              <a:t> ηλικίας για τα τρία αλιευτικά εργαλεία</a:t>
            </a:r>
            <a:endParaRPr lang="en-US" sz="4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2550" y="4374136"/>
            <a:ext cx="3213345" cy="175509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322" y="1690689"/>
            <a:ext cx="6865055" cy="2487262"/>
          </a:xfrm>
        </p:spPr>
      </p:pic>
      <p:sp>
        <p:nvSpPr>
          <p:cNvPr id="7" name="TextBox 6"/>
          <p:cNvSpPr txBox="1"/>
          <p:nvPr/>
        </p:nvSpPr>
        <p:spPr>
          <a:xfrm>
            <a:off x="6155895" y="585223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413922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257" y="2134735"/>
            <a:ext cx="8621486" cy="359109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Σύγκριση παραμέτρων αύξησης</a:t>
            </a:r>
            <a:br>
              <a:rPr lang="el-GR" sz="4000" dirty="0"/>
            </a:br>
            <a:r>
              <a:rPr lang="el-GR" sz="4000" dirty="0"/>
              <a:t>Εξίσωση </a:t>
            </a:r>
            <a:r>
              <a:rPr lang="en-US" sz="4000" dirty="0"/>
              <a:t>Von </a:t>
            </a:r>
            <a:r>
              <a:rPr lang="en-US" sz="4000" dirty="0" err="1"/>
              <a:t>Bertalanfy</a:t>
            </a:r>
            <a:r>
              <a:rPr lang="en-US" sz="4000" dirty="0"/>
              <a:t> </a:t>
            </a:r>
            <a:r>
              <a:rPr lang="en-US" sz="4000" dirty="0" smtClean="0"/>
              <a:t>1/2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7" descr="A"/>
          <p:cNvPicPr>
            <a:picLocks noChangeAspect="1" noChangeArrowheads="1"/>
          </p:cNvPicPr>
          <p:nvPr/>
        </p:nvPicPr>
        <p:blipFill>
          <a:blip r:embed="rId3" cstate="print">
            <a:lum bright="-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2449" y="1926002"/>
            <a:ext cx="1772902" cy="132967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73" y="2047290"/>
            <a:ext cx="6442771" cy="397536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970" b="10823"/>
          <a:stretch>
            <a:fillRect/>
          </a:stretch>
        </p:blipFill>
        <p:spPr bwMode="auto">
          <a:xfrm>
            <a:off x="6715063" y="3255679"/>
            <a:ext cx="1827673" cy="58140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1143" name="Text Box 6"/>
          <p:cNvSpPr txBox="1">
            <a:spLocks noChangeArrowheads="1"/>
          </p:cNvSpPr>
          <p:nvPr/>
        </p:nvSpPr>
        <p:spPr bwMode="auto">
          <a:xfrm>
            <a:off x="6656555" y="3892497"/>
            <a:ext cx="1944687" cy="2849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75000"/>
              </a:lnSpc>
            </a:pPr>
            <a:r>
              <a:rPr lang="en-US" altLang="el-GR" sz="1600" i="1" dirty="0" err="1">
                <a:latin typeface="+mn-lt"/>
              </a:rPr>
              <a:t>Prionace</a:t>
            </a:r>
            <a:r>
              <a:rPr lang="en-US" altLang="el-GR" sz="1600" i="1" dirty="0">
                <a:latin typeface="+mn-lt"/>
              </a:rPr>
              <a:t> </a:t>
            </a:r>
            <a:r>
              <a:rPr lang="en-US" altLang="el-GR" sz="1600" i="1" dirty="0" err="1">
                <a:latin typeface="+mn-lt"/>
              </a:rPr>
              <a:t>glauca</a:t>
            </a:r>
            <a:endParaRPr lang="el-GR" altLang="el-GR" sz="1600" i="1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Σύγκριση παραμέτρων αύξησης</a:t>
            </a:r>
            <a:br>
              <a:rPr lang="el-GR" sz="4000" dirty="0" smtClean="0"/>
            </a:br>
            <a:r>
              <a:rPr lang="el-GR" sz="4000" dirty="0" smtClean="0"/>
              <a:t>Εξίσωση </a:t>
            </a:r>
            <a:r>
              <a:rPr lang="en-US" sz="4000" dirty="0" smtClean="0"/>
              <a:t>Von </a:t>
            </a:r>
            <a:r>
              <a:rPr lang="en-US" sz="4000" dirty="0" err="1" smtClean="0"/>
              <a:t>Bertalanfy</a:t>
            </a:r>
            <a:r>
              <a:rPr lang="en-US" sz="4000" dirty="0" smtClean="0"/>
              <a:t> 2/2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515350" y="29786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5</a:t>
            </a:r>
            <a:r>
              <a:rPr lang="en-US" sz="1200" dirty="0" smtClean="0"/>
              <a:t>9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508299" y="35600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xmlns="" val="35442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Σύγκριση μέσου μήκους </a:t>
            </a:r>
            <a:br>
              <a:rPr lang="el-GR" sz="4000" dirty="0" smtClean="0"/>
            </a:br>
            <a:r>
              <a:rPr lang="el-GR" sz="4000" dirty="0" smtClean="0"/>
              <a:t>ανά ηλικία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0" y="1878934"/>
            <a:ext cx="7886700" cy="4244719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Κατανομή ηλικιών</a:t>
            </a:r>
            <a:endParaRPr lang="en-GB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361167"/>
            <a:ext cx="8515350" cy="5170261"/>
          </a:xfrm>
        </p:spPr>
        <p:txBody>
          <a:bodyPr>
            <a:normAutofit fontScale="55000" lnSpcReduction="20000"/>
          </a:bodyPr>
          <a:lstStyle/>
          <a:p>
            <a:pPr marL="548640" indent="-548640">
              <a:lnSpc>
                <a:spcPct val="110000"/>
              </a:lnSpc>
              <a:buNone/>
            </a:pPr>
            <a:r>
              <a:rPr lang="el-GR" sz="4000" dirty="0" smtClean="0"/>
              <a:t>Σε </a:t>
            </a:r>
            <a:r>
              <a:rPr lang="el-GR" sz="4000" dirty="0"/>
              <a:t>ένα πληθυσμό διακρίνουμε </a:t>
            </a:r>
            <a:r>
              <a:rPr lang="el-GR" sz="4000" dirty="0" smtClean="0"/>
              <a:t>άτομα:</a:t>
            </a:r>
            <a:endParaRPr lang="el-GR" sz="4000" dirty="0"/>
          </a:p>
          <a:p>
            <a:pPr marL="548640" indent="-548640">
              <a:lnSpc>
                <a:spcPct val="110000"/>
              </a:lnSpc>
            </a:pPr>
            <a:r>
              <a:rPr lang="el-GR" sz="4000" dirty="0"/>
              <a:t>νεαρής ηλικίας</a:t>
            </a:r>
          </a:p>
          <a:p>
            <a:pPr marL="548640" indent="-548640">
              <a:lnSpc>
                <a:spcPct val="110000"/>
              </a:lnSpc>
            </a:pPr>
            <a:r>
              <a:rPr lang="el-GR" sz="4000" dirty="0"/>
              <a:t>μεγάλης ηλικίας </a:t>
            </a:r>
          </a:p>
          <a:p>
            <a:pPr marL="548640" indent="-548640">
              <a:lnSpc>
                <a:spcPct val="110000"/>
              </a:lnSpc>
            </a:pPr>
            <a:r>
              <a:rPr lang="el-GR" sz="4000" dirty="0"/>
              <a:t>ενδιάμεσων ηλικιών</a:t>
            </a:r>
          </a:p>
          <a:p>
            <a:pPr marL="548640" indent="-548640">
              <a:lnSpc>
                <a:spcPct val="110000"/>
              </a:lnSpc>
              <a:buNone/>
            </a:pPr>
            <a:r>
              <a:rPr lang="el-GR" sz="4000" dirty="0" smtClean="0"/>
              <a:t>Τα </a:t>
            </a:r>
            <a:r>
              <a:rPr lang="el-GR" sz="4000" dirty="0"/>
              <a:t>άτομα των πληθυσμών μπορούν να ταξινομηθούν σε </a:t>
            </a:r>
            <a:r>
              <a:rPr lang="el-GR" sz="4000" b="1" dirty="0"/>
              <a:t>ομάδες ή τάξεις </a:t>
            </a:r>
            <a:r>
              <a:rPr lang="el-GR" sz="4000" b="1" dirty="0" smtClean="0"/>
              <a:t>ηλικίας.</a:t>
            </a:r>
            <a:endParaRPr lang="el-GR" sz="4000" b="1" dirty="0"/>
          </a:p>
          <a:p>
            <a:pPr marL="548640" indent="-548640">
              <a:lnSpc>
                <a:spcPct val="110000"/>
              </a:lnSpc>
              <a:buNone/>
            </a:pPr>
            <a:r>
              <a:rPr lang="el-GR" sz="4000" dirty="0" smtClean="0"/>
              <a:t>Ο </a:t>
            </a:r>
            <a:r>
              <a:rPr lang="el-GR" sz="4000" dirty="0"/>
              <a:t>αριθμός ατόμων ή τα ποσοστά ατόμων ενός πληθυσμού που ανήκουν στις διαφορετικές κατηγορίες ηλικίας αποτελούν την </a:t>
            </a:r>
            <a:r>
              <a:rPr lang="el-GR" sz="4000" b="1" dirty="0"/>
              <a:t>ηλικιακή κατανομή </a:t>
            </a:r>
            <a:r>
              <a:rPr lang="el-GR" sz="4000" dirty="0"/>
              <a:t>ή ηλικιακή δομή του πληθυσμού.</a:t>
            </a:r>
          </a:p>
          <a:p>
            <a:pPr marL="548640" indent="-548640">
              <a:lnSpc>
                <a:spcPct val="110000"/>
              </a:lnSpc>
              <a:buNone/>
            </a:pPr>
            <a:r>
              <a:rPr lang="el-GR" sz="4000" b="1" dirty="0" smtClean="0"/>
              <a:t>Η </a:t>
            </a:r>
            <a:r>
              <a:rPr lang="el-GR" sz="4000" b="1" dirty="0"/>
              <a:t>κλίμακα του χρόνου </a:t>
            </a:r>
            <a:r>
              <a:rPr lang="el-GR" sz="4000" dirty="0"/>
              <a:t>που χρησιμοποιείται για τον καθορισμό κλασμάτων ηλικίας δεν είναι η ίδια για όλους τους πληθυσμούς </a:t>
            </a:r>
          </a:p>
          <a:p>
            <a:pPr marL="548640" indent="-548640" algn="ctr">
              <a:lnSpc>
                <a:spcPct val="110000"/>
              </a:lnSpc>
              <a:buNone/>
            </a:pPr>
            <a:r>
              <a:rPr lang="el-GR" sz="4000" dirty="0"/>
              <a:t>	(κριτήριο είναι η διάρκεια ζωής</a:t>
            </a:r>
            <a:r>
              <a:rPr lang="el-GR" sz="4000" dirty="0" smtClean="0"/>
              <a:t>).</a:t>
            </a:r>
            <a:endParaRPr lang="el-GR" sz="4000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i="0" dirty="0" smtClean="0"/>
              <a:t>Καμπύλες von Bertalanffy</a:t>
            </a:r>
          </a:p>
        </p:txBody>
      </p:sp>
      <p:graphicFrame>
        <p:nvGraphicFramePr>
          <p:cNvPr id="296963" name="Object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2494197213"/>
              </p:ext>
            </p:extLst>
          </p:nvPr>
        </p:nvGraphicFramePr>
        <p:xfrm>
          <a:off x="736374" y="1825625"/>
          <a:ext cx="3438525" cy="4349750"/>
        </p:xfrm>
        <a:graphic>
          <a:graphicData uri="http://schemas.openxmlformats.org/presentationml/2006/ole">
            <p:oleObj spid="_x0000_s16453" name="Document" r:id="rId3" imgW="6497280" imgH="8242560" progId="Word.Document.8">
              <p:embed/>
            </p:oleObj>
          </a:graphicData>
        </a:graphic>
      </p:graphicFrame>
      <p:sp>
        <p:nvSpPr>
          <p:cNvPr id="29696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40464" y="1791833"/>
            <a:ext cx="3886200" cy="4351338"/>
          </a:xfrm>
          <a:solidFill>
            <a:schemeClr val="bg2"/>
          </a:solidFill>
          <a:ln w="12700" cap="flat">
            <a:solidFill>
              <a:schemeClr val="tx2"/>
            </a:solidFill>
            <a:miter lim="800000"/>
            <a:headEnd/>
            <a:tailEnd/>
          </a:ln>
        </p:spPr>
        <p:txBody>
          <a:bodyPr lIns="92075" tIns="46038" rIns="92075" bIns="46038">
            <a:normAutofit fontScale="85000" lnSpcReduction="10000"/>
          </a:bodyPr>
          <a:lstStyle/>
          <a:p>
            <a:pPr eaLnBrk="1" hangingPunct="1">
              <a:spcBef>
                <a:spcPct val="48000"/>
              </a:spcBef>
              <a:spcAft>
                <a:spcPct val="100000"/>
              </a:spcAft>
            </a:pPr>
            <a:r>
              <a:rPr lang="el-GR" altLang="el-GR" sz="2400" b="1" dirty="0" smtClean="0">
                <a:solidFill>
                  <a:schemeClr val="tx2"/>
                </a:solidFill>
              </a:rPr>
              <a:t>Α. Μέθοδος Ford-Walford</a:t>
            </a:r>
            <a:r>
              <a:rPr lang="el-GR" altLang="el-GR" sz="2800" dirty="0" smtClean="0">
                <a:solidFill>
                  <a:schemeClr val="tx2"/>
                </a:solidFill>
              </a:rPr>
              <a:t>.</a:t>
            </a:r>
            <a:r>
              <a:rPr lang="el-GR" altLang="el-GR" sz="2800" dirty="0" smtClean="0"/>
              <a:t> 	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l-GR" altLang="el-GR" sz="1600" dirty="0" smtClean="0">
                <a:latin typeface="Arial" panose="020B0604020202020204" pitchFamily="34" charset="0"/>
              </a:rPr>
              <a:t>L= 90.8,   Κ= 0.361,   to= -0.524  </a:t>
            </a:r>
            <a:r>
              <a:rPr lang="el-GR" altLang="el-GR" sz="1600" dirty="0" smtClean="0">
                <a:solidFill>
                  <a:schemeClr val="tx2"/>
                </a:solidFill>
                <a:latin typeface="Arial" panose="020B0604020202020204" pitchFamily="34" charset="0"/>
              </a:rPr>
              <a:t>Σύνολο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l-GR" altLang="el-GR" sz="1600" dirty="0" smtClean="0">
                <a:latin typeface="Arial" panose="020B0604020202020204" pitchFamily="34" charset="0"/>
              </a:rPr>
              <a:t>L=87.9,    Κ= 0.412,   to= -0.822  </a:t>
            </a:r>
            <a:r>
              <a:rPr lang="el-GR" altLang="el-GR" sz="1600" dirty="0" smtClean="0">
                <a:solidFill>
                  <a:schemeClr val="tx2"/>
                </a:solidFill>
                <a:latin typeface="Arial" panose="020B0604020202020204" pitchFamily="34" charset="0"/>
              </a:rPr>
              <a:t>Αρσενικά</a:t>
            </a:r>
            <a:r>
              <a:rPr lang="el-GR" altLang="el-GR" sz="1600" dirty="0" smtClean="0">
                <a:latin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l-GR" altLang="el-GR" sz="1600" dirty="0" smtClean="0">
                <a:latin typeface="Arial" panose="020B0604020202020204" pitchFamily="34" charset="0"/>
              </a:rPr>
              <a:t>L=76.0,    Κ= 0.704,   to= -0.171</a:t>
            </a:r>
            <a:r>
              <a:rPr lang="el-GR" altLang="el-GR" sz="1600" dirty="0" smtClean="0"/>
              <a:t>  </a:t>
            </a:r>
            <a:r>
              <a:rPr lang="el-GR" altLang="el-GR" sz="1600" dirty="0" smtClean="0">
                <a:solidFill>
                  <a:schemeClr val="tx2"/>
                </a:solidFill>
              </a:rPr>
              <a:t>Θηλυκά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FontTx/>
              <a:buNone/>
            </a:pPr>
            <a:endParaRPr lang="el-GR" altLang="el-GR" sz="1800" dirty="0" smtClean="0"/>
          </a:p>
          <a:p>
            <a:pPr eaLnBrk="1" hangingPunct="1">
              <a:lnSpc>
                <a:spcPct val="80000"/>
              </a:lnSpc>
              <a:spcAft>
                <a:spcPct val="20000"/>
              </a:spcAft>
              <a:buFontTx/>
              <a:buNone/>
            </a:pPr>
            <a:r>
              <a:rPr lang="el-GR" altLang="el-GR" sz="1800" dirty="0" smtClean="0"/>
              <a:t>	</a:t>
            </a:r>
            <a:endParaRPr lang="el-GR" altLang="el-GR" sz="2800" dirty="0" smtClean="0"/>
          </a:p>
          <a:p>
            <a:pPr eaLnBrk="1" hangingPunct="1">
              <a:spcBef>
                <a:spcPct val="48000"/>
              </a:spcBef>
              <a:spcAft>
                <a:spcPct val="100000"/>
              </a:spcAft>
            </a:pPr>
            <a:r>
              <a:rPr lang="el-GR" altLang="el-GR" sz="2400" b="1" dirty="0" smtClean="0">
                <a:solidFill>
                  <a:schemeClr val="tx2"/>
                </a:solidFill>
              </a:rPr>
              <a:t>Β. Μέθοδος Sparre.</a:t>
            </a:r>
            <a:r>
              <a:rPr lang="el-GR" altLang="el-GR" sz="2800" b="1" dirty="0" smtClean="0">
                <a:solidFill>
                  <a:schemeClr val="tx2"/>
                </a:solidFill>
              </a:rPr>
              <a:t>	 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l-GR" altLang="el-GR" sz="1600" dirty="0" smtClean="0">
                <a:latin typeface="Arial" panose="020B0604020202020204" pitchFamily="34" charset="0"/>
              </a:rPr>
              <a:t>L=94.67,   Κ=0.258,    to= -1.354  </a:t>
            </a:r>
            <a:r>
              <a:rPr lang="el-GR" altLang="el-GR" sz="1600" dirty="0" smtClean="0">
                <a:solidFill>
                  <a:schemeClr val="tx2"/>
                </a:solidFill>
                <a:latin typeface="Arial" panose="020B0604020202020204" pitchFamily="34" charset="0"/>
              </a:rPr>
              <a:t>Σύνολο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l-GR" altLang="el-GR" sz="1600" dirty="0" smtClean="0">
                <a:latin typeface="Arial" panose="020B0604020202020204" pitchFamily="34" charset="0"/>
              </a:rPr>
              <a:t>L=90.46,   Κ=0.314,    to= -1.012  </a:t>
            </a:r>
            <a:r>
              <a:rPr lang="el-GR" altLang="el-GR" sz="1600" dirty="0" smtClean="0">
                <a:solidFill>
                  <a:schemeClr val="tx2"/>
                </a:solidFill>
                <a:latin typeface="Arial" panose="020B0604020202020204" pitchFamily="34" charset="0"/>
              </a:rPr>
              <a:t>Αρσενικά </a:t>
            </a:r>
          </a:p>
          <a:p>
            <a:pPr eaLnBrk="1" hangingPunct="1">
              <a:lnSpc>
                <a:spcPct val="80000"/>
              </a:lnSpc>
              <a:spcAft>
                <a:spcPct val="20000"/>
              </a:spcAft>
            </a:pPr>
            <a:r>
              <a:rPr lang="el-GR" altLang="el-GR" sz="1600" dirty="0" smtClean="0">
                <a:latin typeface="Arial" panose="020B0604020202020204" pitchFamily="34" charset="0"/>
              </a:rPr>
              <a:t>L=78.23,   Κ=0.540,    to= -0.375</a:t>
            </a:r>
            <a:r>
              <a:rPr lang="el-GR" altLang="el-GR" sz="1600" dirty="0" smtClean="0"/>
              <a:t>  </a:t>
            </a:r>
            <a:r>
              <a:rPr lang="el-GR" altLang="el-GR" sz="1600" dirty="0" smtClean="0">
                <a:solidFill>
                  <a:schemeClr val="tx2"/>
                </a:solidFill>
              </a:rPr>
              <a:t>Θηλυκά</a:t>
            </a:r>
            <a:r>
              <a:rPr lang="el-GR" altLang="el-GR" sz="1800" dirty="0" smtClean="0">
                <a:solidFill>
                  <a:schemeClr val="tx2"/>
                </a:solidFill>
              </a:rPr>
              <a:t>	 </a:t>
            </a:r>
            <a:r>
              <a:rPr lang="el-GR" altLang="el-GR" sz="1800" b="1" dirty="0" smtClean="0">
                <a:solidFill>
                  <a:schemeClr val="tx2"/>
                </a:solidFill>
              </a:rPr>
              <a:t>	</a:t>
            </a:r>
            <a:endParaRPr lang="el-GR" altLang="el-GR" sz="1800" b="1" dirty="0" smtClean="0">
              <a:solidFill>
                <a:schemeClr val="tx2"/>
              </a:solidFill>
              <a:latin typeface="Times New Roman Greek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sz="4000" i="0" dirty="0" smtClean="0"/>
              <a:t>Σύγκριση εκτιμήσεων ηλικίας με άκανθες και λέπια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sz="quarter" idx="12"/>
          </p:nvPr>
        </p:nvSpPr>
        <p:spPr>
          <a:xfrm>
            <a:off x="522514" y="1853430"/>
            <a:ext cx="7992836" cy="2069283"/>
          </a:xfrm>
          <a:noFill/>
        </p:spPr>
        <p:txBody>
          <a:bodyPr lIns="92075" tIns="46038" rIns="92075" bIns="46038">
            <a:normAutofit/>
          </a:bodyPr>
          <a:lstStyle/>
          <a:p>
            <a:pPr eaLnBrk="1" hangingPunct="1"/>
            <a:r>
              <a:rPr lang="el-GR" altLang="el-GR" sz="2000" dirty="0" smtClean="0"/>
              <a:t>Σε </a:t>
            </a:r>
            <a:r>
              <a:rPr lang="el-GR" altLang="el-GR" sz="2000" b="1" dirty="0" smtClean="0"/>
              <a:t>192 </a:t>
            </a:r>
            <a:r>
              <a:rPr lang="el-GR" altLang="el-GR" sz="2000" dirty="0" smtClean="0"/>
              <a:t>άτομα έγινε παράλληλη εκτίμηση της ηλικίας.  Το ποσοστό συμφωνίας ήταν </a:t>
            </a:r>
            <a:r>
              <a:rPr lang="el-GR" altLang="el-GR" sz="2000" b="1" dirty="0" smtClean="0"/>
              <a:t>58%.</a:t>
            </a:r>
          </a:p>
          <a:p>
            <a:pPr eaLnBrk="1" hangingPunct="1"/>
            <a:r>
              <a:rPr lang="el-GR" altLang="el-GR" sz="2000" dirty="0" smtClean="0"/>
              <a:t>Δεν διαπιστώθηκαν σημαντικές διαφορές κατά τη σύγκριση των μέσων μηκών ανά ηλικία που εκτιμήθηκαν με τις δύο μεθόδους</a:t>
            </a:r>
            <a:r>
              <a:rPr lang="en-US" altLang="el-GR" sz="2000" dirty="0" smtClean="0"/>
              <a:t> (</a:t>
            </a:r>
            <a:r>
              <a:rPr lang="el-GR" altLang="el-GR" sz="2000" dirty="0" smtClean="0"/>
              <a:t>εκτός κλάσης ηλικίας ΙΙ).</a:t>
            </a:r>
            <a:r>
              <a:rPr lang="en-US" altLang="el-GR" sz="2000" dirty="0" smtClean="0"/>
              <a:t> </a:t>
            </a:r>
            <a:endParaRPr lang="el-GR" altLang="el-GR" sz="2000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1791" y="3615667"/>
            <a:ext cx="6065042" cy="251922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468" b="34020"/>
          <a:stretch/>
        </p:blipFill>
        <p:spPr>
          <a:xfrm>
            <a:off x="3748762" y="4332196"/>
            <a:ext cx="4182329" cy="1802697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>
            <a:normAutofit/>
          </a:bodyPr>
          <a:lstStyle/>
          <a:p>
            <a:pPr algn="ctr" eaLnBrk="1" hangingPunct="1">
              <a:lnSpc>
                <a:spcPct val="90000"/>
              </a:lnSpc>
              <a:spcBef>
                <a:spcPct val="30000"/>
              </a:spcBef>
            </a:pPr>
            <a:r>
              <a:rPr lang="el-GR" altLang="el-GR" sz="4000" i="0" dirty="0" smtClean="0"/>
              <a:t>Σύγκριση παραμέτρων αύξησης</a:t>
            </a:r>
            <a:r>
              <a:rPr lang="en-US" altLang="el-GR" sz="4000" i="0" dirty="0" smtClean="0"/>
              <a:t> - </a:t>
            </a:r>
            <a:r>
              <a:rPr lang="el-GR" altLang="el-GR" sz="4000" i="0" dirty="0" smtClean="0"/>
              <a:t>Δείκτης Φ=</a:t>
            </a:r>
            <a:r>
              <a:rPr lang="en-US" altLang="el-GR" sz="4000" i="0" dirty="0" err="1" smtClean="0"/>
              <a:t>lnK</a:t>
            </a:r>
            <a:r>
              <a:rPr lang="en-US" altLang="el-GR" sz="4000" i="0" dirty="0" smtClean="0"/>
              <a:t> + 2lnL</a:t>
            </a:r>
            <a:r>
              <a:rPr lang="en-US" altLang="el-GR" sz="4000" i="0" baseline="-25000" dirty="0" smtClean="0"/>
              <a:t>∞</a:t>
            </a:r>
            <a:r>
              <a:rPr lang="en-US" altLang="el-GR" sz="4000" i="0" dirty="0" smtClean="0"/>
              <a:t>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534"/>
          <a:stretch/>
        </p:blipFill>
        <p:spPr>
          <a:xfrm>
            <a:off x="783940" y="1850346"/>
            <a:ext cx="7576120" cy="42703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l-GR" dirty="0" smtClean="0"/>
              <a:t>Συσχέτιση μήκους – βάρους 1/</a:t>
            </a:r>
            <a:r>
              <a:rPr lang="en-US" dirty="0" smtClean="0"/>
              <a:t>2</a:t>
            </a:r>
            <a:endParaRPr lang="en-GB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6143" y="1511596"/>
            <a:ext cx="8091714" cy="4992914"/>
          </a:xfrm>
        </p:spPr>
        <p:txBody>
          <a:bodyPr>
            <a:normAutofit fontScale="85000" lnSpcReduction="20000"/>
          </a:bodyPr>
          <a:lstStyle/>
          <a:p>
            <a:pPr marL="548640" lvl="2" indent="548640" eaLnBrk="0" hangingPunct="0">
              <a:lnSpc>
                <a:spcPct val="11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dirty="0">
                <a:solidFill>
                  <a:srgbClr val="000000"/>
                </a:solidFill>
              </a:rPr>
              <a:t>Για διαχειριστικούς σκοπούς οι βιολόγοι συχνά ερευνούν την σχέση μήκους-βάρους </a:t>
            </a:r>
          </a:p>
          <a:p>
            <a:pPr marL="1005840" lvl="2" indent="-457200" eaLnBrk="0" hangingPunct="0">
              <a:lnSpc>
                <a:spcPct val="110000"/>
              </a:lnSpc>
              <a:spcBef>
                <a:spcPts val="600"/>
              </a:spcBef>
              <a:tabLst>
                <a:tab pos="190500" algn="l"/>
                <a:tab pos="571500" algn="l"/>
              </a:tabLst>
              <a:defRPr/>
            </a:pPr>
            <a:r>
              <a:rPr lang="el-G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ανά έτος </a:t>
            </a:r>
          </a:p>
          <a:p>
            <a:pPr marL="1005840" lvl="2" indent="-457200" eaLnBrk="0" hangingPunct="0">
              <a:lnSpc>
                <a:spcPct val="110000"/>
              </a:lnSpc>
              <a:spcBef>
                <a:spcPts val="600"/>
              </a:spcBef>
              <a:tabLst>
                <a:tab pos="190500" algn="l"/>
                <a:tab pos="571500" algn="l"/>
              </a:tabLst>
              <a:defRPr/>
            </a:pPr>
            <a:r>
              <a:rPr lang="el-G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ανά εποχή</a:t>
            </a:r>
          </a:p>
          <a:p>
            <a:pPr marL="1005840" lvl="2" indent="-457200" eaLnBrk="0" hangingPunct="0">
              <a:lnSpc>
                <a:spcPct val="110000"/>
              </a:lnSpc>
              <a:spcBef>
                <a:spcPts val="600"/>
              </a:spcBef>
              <a:tabLst>
                <a:tab pos="190500" algn="l"/>
                <a:tab pos="571500" algn="l"/>
              </a:tabLst>
              <a:defRPr/>
            </a:pPr>
            <a:r>
              <a:rPr lang="el-GR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και ανά φύλο</a:t>
            </a:r>
            <a:r>
              <a:rPr lang="el-GR" b="1" dirty="0">
                <a:solidFill>
                  <a:srgbClr val="000000"/>
                </a:solidFill>
              </a:rPr>
              <a:t> </a:t>
            </a:r>
          </a:p>
          <a:p>
            <a:pPr marL="548640" lvl="2" indent="548640" eaLnBrk="0" hangingPunct="0">
              <a:lnSpc>
                <a:spcPct val="11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dirty="0" smtClean="0">
                <a:solidFill>
                  <a:srgbClr val="000000"/>
                </a:solidFill>
              </a:rPr>
              <a:t>με </a:t>
            </a:r>
            <a:r>
              <a:rPr lang="el-GR" dirty="0">
                <a:solidFill>
                  <a:srgbClr val="000000"/>
                </a:solidFill>
              </a:rPr>
              <a:t>βάση την εξίσωση</a:t>
            </a:r>
            <a:r>
              <a:rPr lang="el-GR" dirty="0" smtClean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el-GR" b="1" dirty="0" smtClean="0"/>
              <a:t>W </a:t>
            </a:r>
            <a:r>
              <a:rPr lang="el-GR" b="1" dirty="0"/>
              <a:t>= a.L</a:t>
            </a:r>
            <a:r>
              <a:rPr lang="el-GR" b="1" baseline="30000" dirty="0"/>
              <a:t>b</a:t>
            </a:r>
          </a:p>
          <a:p>
            <a:pPr marL="548640" lvl="2" indent="548640" eaLnBrk="0" hangingPunct="0">
              <a:lnSpc>
                <a:spcPct val="11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b="1" dirty="0" smtClean="0"/>
              <a:t>Όπου</a:t>
            </a:r>
            <a:r>
              <a:rPr lang="en-US" b="1" dirty="0"/>
              <a:t>:</a:t>
            </a:r>
            <a:endParaRPr lang="el-GR" b="1" dirty="0"/>
          </a:p>
          <a:p>
            <a:pPr marL="548640" lvl="2" indent="548640" eaLnBrk="0" hangingPunct="0">
              <a:lnSpc>
                <a:spcPct val="11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b="1" dirty="0"/>
              <a:t>W =</a:t>
            </a:r>
            <a:r>
              <a:rPr lang="el-G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ολικό βάρος (kg)  </a:t>
            </a:r>
          </a:p>
          <a:p>
            <a:pPr marL="548640" lvl="2" indent="548640" eaLnBrk="0" hangingPunct="0">
              <a:lnSpc>
                <a:spcPct val="11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b="1" dirty="0"/>
              <a:t> L  = </a:t>
            </a:r>
            <a:r>
              <a:rPr lang="el-G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μεσουραίο μήκος (cm)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548640" lvl="2" indent="548640" eaLnBrk="0" hangingPunct="0">
              <a:lnSpc>
                <a:spcPct val="11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b="1" dirty="0"/>
              <a:t> α και β = </a:t>
            </a:r>
            <a:r>
              <a:rPr lang="el-G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σταθερές</a:t>
            </a:r>
          </a:p>
          <a:p>
            <a:pPr marL="548640" lvl="2" indent="548640" eaLnBrk="0" hangingPunct="0">
              <a:lnSpc>
                <a:spcPct val="110000"/>
              </a:lnSpc>
              <a:spcBef>
                <a:spcPts val="600"/>
              </a:spcBef>
              <a:buFont typeface="Symbol" pitchFamily="18" charset="2"/>
              <a:buNone/>
              <a:tabLst>
                <a:tab pos="190500" algn="l"/>
                <a:tab pos="571500" algn="l"/>
              </a:tabLst>
              <a:defRPr/>
            </a:pPr>
            <a:r>
              <a:rPr lang="el-GR" dirty="0" smtClean="0">
                <a:solidFill>
                  <a:srgbClr val="000000"/>
                </a:solidFill>
              </a:rPr>
              <a:t>Ο </a:t>
            </a:r>
            <a:r>
              <a:rPr lang="el-GR" dirty="0">
                <a:solidFill>
                  <a:srgbClr val="000000"/>
                </a:solidFill>
              </a:rPr>
              <a:t>συντελεστής </a:t>
            </a:r>
            <a:r>
              <a:rPr lang="el-GR" b="1" dirty="0"/>
              <a:t>β </a:t>
            </a:r>
            <a:r>
              <a:rPr lang="el-GR" dirty="0">
                <a:solidFill>
                  <a:srgbClr val="000000"/>
                </a:solidFill>
              </a:rPr>
              <a:t>λαμβάνει τιμές συνήθως από 2-4, </a:t>
            </a:r>
            <a:br>
              <a:rPr lang="el-GR" dirty="0">
                <a:solidFill>
                  <a:srgbClr val="000000"/>
                </a:solidFill>
              </a:rPr>
            </a:br>
            <a:r>
              <a:rPr lang="el-GR" dirty="0">
                <a:solidFill>
                  <a:srgbClr val="000000"/>
                </a:solidFill>
              </a:rPr>
              <a:t>	</a:t>
            </a:r>
            <a:r>
              <a:rPr lang="el-GR" dirty="0" smtClean="0">
                <a:solidFill>
                  <a:srgbClr val="000000"/>
                </a:solidFill>
              </a:rPr>
              <a:t>όταν </a:t>
            </a:r>
            <a:r>
              <a:rPr lang="el-GR" dirty="0">
                <a:solidFill>
                  <a:srgbClr val="000000"/>
                </a:solidFill>
              </a:rPr>
              <a:t>β=3 ισομετρική αύξηση,</a:t>
            </a:r>
            <a:br>
              <a:rPr lang="el-GR" dirty="0">
                <a:solidFill>
                  <a:srgbClr val="000000"/>
                </a:solidFill>
              </a:rPr>
            </a:br>
            <a:r>
              <a:rPr lang="el-GR" dirty="0">
                <a:solidFill>
                  <a:srgbClr val="000000"/>
                </a:solidFill>
              </a:rPr>
              <a:t>	όταν β≠3 </a:t>
            </a:r>
            <a:r>
              <a:rPr lang="el-GR" dirty="0" err="1">
                <a:solidFill>
                  <a:srgbClr val="000000"/>
                </a:solidFill>
              </a:rPr>
              <a:t>αλλομετρική</a:t>
            </a:r>
            <a:r>
              <a:rPr lang="el-GR" dirty="0">
                <a:solidFill>
                  <a:srgbClr val="000000"/>
                </a:solidFill>
              </a:rPr>
              <a:t> </a:t>
            </a:r>
            <a:r>
              <a:rPr lang="el-GR" dirty="0" smtClean="0">
                <a:solidFill>
                  <a:srgbClr val="000000"/>
                </a:solidFill>
              </a:rPr>
              <a:t>αύξηση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r>
              <a:rPr lang="el-GR" dirty="0">
                <a:solidFill>
                  <a:srgbClr val="000000"/>
                </a:solidFill>
                <a:latin typeface="Comic Sans MS" pitchFamily="66" charset="0"/>
              </a:rPr>
              <a:t/>
            </a:r>
            <a:br>
              <a:rPr lang="el-GR" dirty="0">
                <a:solidFill>
                  <a:srgbClr val="000000"/>
                </a:solidFill>
                <a:latin typeface="Comic Sans MS" pitchFamily="66" charset="0"/>
              </a:rPr>
            </a:br>
            <a:endParaRPr lang="el-GR" dirty="0">
              <a:solidFill>
                <a:srgbClr val="000000"/>
              </a:solidFill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Συσχέτιση μήκους – βάρους </a:t>
            </a:r>
            <a:r>
              <a:rPr lang="el-GR" dirty="0" smtClean="0"/>
              <a:t>2/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0918" y="1825625"/>
            <a:ext cx="4782163" cy="43513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Δείκτης Ευρωστίας</a:t>
            </a:r>
            <a:endParaRPr lang="en-GB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4325" y="1524000"/>
            <a:ext cx="8515350" cy="472553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l-GR" dirty="0"/>
              <a:t>Ο δείκτης αυτός στηρίζεται στην υπόθεση ότι </a:t>
            </a:r>
            <a: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τα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ψάρια που έχουν μεγαλύτερο βάρος σε ένα δεδομένο μήκος βρίσκονται σε καλύτερη </a:t>
            </a:r>
            <a:r>
              <a:rPr lang="el-G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κατάσταση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el-GR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endParaRPr lang="el-GR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ctr">
              <a:buNone/>
              <a:defRPr/>
            </a:pPr>
            <a:r>
              <a:rPr lang="el-G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Κ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= 100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W</a:t>
            </a:r>
            <a:r>
              <a:rPr lang="pl-PL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</a:t>
            </a:r>
            <a:r>
              <a:rPr lang="en-US" b="1" baseline="30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</a:t>
            </a:r>
            <a:endParaRPr lang="pl-PL" b="1" baseline="30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r>
              <a:rPr lang="el-GR" b="1" dirty="0" smtClean="0"/>
              <a:t> </a:t>
            </a:r>
            <a:r>
              <a:rPr lang="en-US" b="1" dirty="0"/>
              <a:t>W</a:t>
            </a:r>
            <a:r>
              <a:rPr lang="el-GR" b="1" dirty="0"/>
              <a:t> = </a:t>
            </a:r>
            <a:r>
              <a:rPr lang="el-GR" dirty="0"/>
              <a:t>το βάρος του ψαριού 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l-GR" b="1" dirty="0"/>
              <a:t>  </a:t>
            </a:r>
            <a:r>
              <a:rPr lang="en-US" b="1" dirty="0"/>
              <a:t>L </a:t>
            </a:r>
            <a:r>
              <a:rPr lang="el-GR" b="1" dirty="0"/>
              <a:t> </a:t>
            </a:r>
            <a:r>
              <a:rPr lang="en-US" b="1" dirty="0"/>
              <a:t>=</a:t>
            </a:r>
            <a:r>
              <a:rPr lang="el-GR" b="1" dirty="0"/>
              <a:t> </a:t>
            </a:r>
            <a:r>
              <a:rPr lang="el-GR" dirty="0"/>
              <a:t>το μήκος του ψαριού σε </a:t>
            </a:r>
            <a:r>
              <a:rPr lang="en-US" dirty="0"/>
              <a:t>cm</a:t>
            </a:r>
            <a:r>
              <a:rPr lang="el-GR" dirty="0"/>
              <a:t> </a:t>
            </a:r>
            <a:endParaRPr lang="en-US" dirty="0"/>
          </a:p>
          <a:p>
            <a:pPr>
              <a:defRPr/>
            </a:pPr>
            <a:r>
              <a:rPr lang="el-GR" b="1" dirty="0"/>
              <a:t>  </a:t>
            </a:r>
            <a:r>
              <a:rPr lang="en-US" b="1" dirty="0"/>
              <a:t>b = </a:t>
            </a:r>
            <a:r>
              <a:rPr lang="en-US" dirty="0"/>
              <a:t>o </a:t>
            </a:r>
            <a:r>
              <a:rPr lang="el-GR" dirty="0"/>
              <a:t>συντελεστής από τη σχέση    	μήκους –βάρους</a:t>
            </a:r>
          </a:p>
          <a:p>
            <a:pPr>
              <a:defRPr/>
            </a:pPr>
            <a:endParaRPr lang="el-GR" dirty="0"/>
          </a:p>
          <a:p>
            <a:pPr>
              <a:buFontTx/>
              <a:buChar char="•"/>
              <a:defRPr/>
            </a:pP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Επηρεάζεται από τις γονάδες και το στομαχικό περιεχόμενο των ψαριών.</a:t>
            </a:r>
          </a:p>
          <a:p>
            <a:pPr>
              <a:buFontTx/>
              <a:buChar char="•"/>
              <a:defRPr/>
            </a:pP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Εξηγεί πολλά βιολογικά χαρακτηριστικά</a:t>
            </a:r>
          </a:p>
          <a:p>
            <a:pPr marL="640080">
              <a:defRPr/>
            </a:pPr>
            <a:r>
              <a:rPr lang="el-GR" dirty="0"/>
              <a:t> πχ. αν είναι χαμηλός σημαίνει ότι </a:t>
            </a:r>
          </a:p>
          <a:p>
            <a:pPr marL="640080">
              <a:defRPr/>
            </a:pPr>
            <a:r>
              <a:rPr lang="el-GR" dirty="0"/>
              <a:t>το μήκος αυξάνεται ταχύτερα του βάρους, ή ότι δεν υπάρχει αφθονία της τροφής 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4000" dirty="0" smtClean="0"/>
              <a:t>Σχετικός </a:t>
            </a:r>
            <a:br>
              <a:rPr lang="el-GR" sz="4000" dirty="0" smtClean="0"/>
            </a:br>
            <a:r>
              <a:rPr lang="el-GR" sz="4000" dirty="0" smtClean="0"/>
              <a:t>Δείκτης Ευρωστίας</a:t>
            </a:r>
            <a:endParaRPr lang="en-GB" sz="4000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l-GR" sz="2800" dirty="0"/>
              <a:t>Ο δείκτης αυτός δείχνει την κατάσταση ομάδας ψαριών σε ένα συγκεκριμένο χρονικό </a:t>
            </a:r>
            <a:r>
              <a:rPr lang="el-GR" sz="2800" dirty="0" smtClean="0"/>
              <a:t>διάστημα.</a:t>
            </a:r>
            <a:endParaRPr lang="el-GR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defRPr/>
            </a:pPr>
            <a:endParaRPr lang="el-GR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l-GR" sz="2800" b="1" dirty="0"/>
              <a:t>Κ</a:t>
            </a:r>
            <a:r>
              <a:rPr lang="en-US" sz="2800" b="1" dirty="0"/>
              <a:t> </a:t>
            </a:r>
            <a:r>
              <a:rPr lang="el-GR" sz="2800" b="1" dirty="0"/>
              <a:t>= 100 </a:t>
            </a:r>
            <a:r>
              <a:rPr lang="en-US" sz="2800" b="1" dirty="0"/>
              <a:t>Wm</a:t>
            </a:r>
            <a:r>
              <a:rPr lang="pl-PL" sz="2800" b="1" dirty="0"/>
              <a:t>/</a:t>
            </a:r>
            <a:r>
              <a:rPr lang="en-US" sz="2800" b="1" dirty="0"/>
              <a:t>Wo</a:t>
            </a:r>
            <a:endParaRPr lang="pl-PL" sz="2800" b="1" baseline="30000" dirty="0"/>
          </a:p>
          <a:p>
            <a:pPr>
              <a:lnSpc>
                <a:spcPct val="110000"/>
              </a:lnSpc>
              <a:defRPr/>
            </a:pPr>
            <a:endParaRPr lang="pl-PL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defRPr/>
            </a:pPr>
            <a:r>
              <a:rPr lang="el-GR" sz="2800" b="1" dirty="0"/>
              <a:t>W</a:t>
            </a:r>
            <a:r>
              <a:rPr lang="en-US" sz="2800" b="1" dirty="0"/>
              <a:t>m </a:t>
            </a:r>
            <a:r>
              <a:rPr lang="el-GR" sz="2800" b="1" dirty="0"/>
              <a:t>= </a:t>
            </a:r>
            <a:r>
              <a:rPr lang="el-GR" sz="2800" dirty="0"/>
              <a:t>το μέσο βάρος των ψαριών που συλλέχθηκαν κατά το διάστημα πχ. ενός </a:t>
            </a:r>
            <a:r>
              <a:rPr lang="el-GR" sz="2800" dirty="0" smtClean="0"/>
              <a:t>μήνα. </a:t>
            </a:r>
            <a:endParaRPr lang="en-US" sz="2800" dirty="0"/>
          </a:p>
          <a:p>
            <a:pPr>
              <a:lnSpc>
                <a:spcPct val="110000"/>
              </a:lnSpc>
              <a:defRPr/>
            </a:pPr>
            <a:endParaRPr lang="el-GR" sz="2800" dirty="0"/>
          </a:p>
          <a:p>
            <a:pPr>
              <a:lnSpc>
                <a:spcPct val="110000"/>
              </a:lnSpc>
              <a:defRPr/>
            </a:pPr>
            <a:r>
              <a:rPr lang="en-US" sz="2800" b="1" dirty="0"/>
              <a:t>Wo</a:t>
            </a:r>
            <a:r>
              <a:rPr lang="el-GR" sz="2800" b="1" dirty="0"/>
              <a:t>= </a:t>
            </a:r>
            <a:r>
              <a:rPr lang="el-GR" sz="2800" dirty="0"/>
              <a:t>το υπολογιζόμενο βάρος ψαριού, μήκους ίσου με το μέσο μήκος της εξεταζόμενης ομάδας, από την εξίσωση μήκους βάρους ενός </a:t>
            </a:r>
            <a:r>
              <a:rPr lang="el-GR" sz="2800" dirty="0" smtClean="0"/>
              <a:t>έτους. </a:t>
            </a:r>
            <a:endParaRPr lang="en-US" sz="2800" dirty="0"/>
          </a:p>
          <a:p>
            <a:pPr>
              <a:defRPr/>
            </a:pPr>
            <a:r>
              <a:rPr lang="el-GR" dirty="0">
                <a:solidFill>
                  <a:schemeClr val="bg2"/>
                </a:solidFill>
                <a:latin typeface="Comic Sans MS" pitchFamily="66" charset="0"/>
              </a:rPr>
              <a:t>  </a:t>
            </a:r>
          </a:p>
          <a:p>
            <a:pPr>
              <a:defRPr/>
            </a:pPr>
            <a:endParaRPr lang="el-GR" dirty="0">
              <a:solidFill>
                <a:schemeClr val="bg2"/>
              </a:solidFill>
              <a:latin typeface="Comic Sans MS" pitchFamily="66" charset="0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896640" y="1866900"/>
            <a:ext cx="3829929" cy="24003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1169278" y="4092330"/>
            <a:ext cx="3284651" cy="196898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1769" y="1962990"/>
            <a:ext cx="3380672" cy="203200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3994990"/>
            <a:ext cx="3432432" cy="2032000"/>
          </a:xfrm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849099" y="613471"/>
            <a:ext cx="7445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Age structure and growth of </a:t>
            </a:r>
            <a:r>
              <a:rPr lang="en-US" sz="1600" b="1" dirty="0" err="1"/>
              <a:t>bluefin</a:t>
            </a:r>
            <a:r>
              <a:rPr lang="en-US" sz="1600" b="1" dirty="0"/>
              <a:t> tuna (</a:t>
            </a:r>
            <a:r>
              <a:rPr lang="en-US" sz="1600" b="1" dirty="0" err="1"/>
              <a:t>Thunnus</a:t>
            </a:r>
            <a:r>
              <a:rPr lang="en-US" sz="1600" b="1" dirty="0"/>
              <a:t> </a:t>
            </a:r>
            <a:r>
              <a:rPr lang="en-US" sz="1600" b="1" dirty="0" err="1"/>
              <a:t>thynnus</a:t>
            </a:r>
            <a:r>
              <a:rPr lang="en-US" sz="1600" b="1" dirty="0"/>
              <a:t>, L.) in the capture-based aquaculture in the Mediterranean Sea</a:t>
            </a:r>
            <a:br>
              <a:rPr lang="en-US" sz="1600" b="1" dirty="0"/>
            </a:br>
            <a:r>
              <a:rPr lang="en-US" sz="1600" b="1" dirty="0"/>
              <a:t>Aquaculture,  2014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K=105xW/FL3  (Froese, 2006), where W is the weight in kg and FL the length in cm. 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30239" y="362988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61</a:t>
            </a:r>
            <a:endParaRPr lang="el-GR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928648" y="362988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62</a:t>
            </a:r>
            <a:endParaRPr lang="el-GR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888479" y="53928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63</a:t>
            </a:r>
            <a:endParaRPr lang="el-G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002556" y="57843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64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Απεικόνιση </a:t>
            </a:r>
            <a:r>
              <a:rPr lang="el-GR" sz="4000" dirty="0" err="1" smtClean="0"/>
              <a:t>ωτολίθων</a:t>
            </a:r>
            <a:r>
              <a:rPr lang="el-GR" sz="4000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l-GR" sz="4000" dirty="0" smtClean="0"/>
              <a:t>στο </a:t>
            </a:r>
            <a:r>
              <a:rPr lang="en-US" sz="4000" dirty="0" smtClean="0"/>
              <a:t>Image Analysis</a:t>
            </a:r>
            <a:endParaRPr lang="en-US" sz="4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7544" y="1596460"/>
            <a:ext cx="6052456" cy="4536959"/>
          </a:xfr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2797" y="585642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</a:t>
            </a:r>
            <a:endParaRPr lang="el-GR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Τέλος Παρουσίασης</a:t>
            </a:r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5η. Χαρακτηριστικά Πληθυσμών</a:t>
            </a:r>
            <a:endParaRPr lang="en-US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Πρασινοκίτρινο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3261</TotalTime>
  <Words>4722</Words>
  <Application>Microsoft Office PowerPoint</Application>
  <PresentationFormat>On-screen Show (4:3)</PresentationFormat>
  <Paragraphs>981</Paragraphs>
  <Slides>110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110</vt:i4>
      </vt:variant>
    </vt:vector>
  </HeadingPairs>
  <TitlesOfParts>
    <vt:vector size="116" baseType="lpstr">
      <vt:lpstr>Θέμα του Office</vt:lpstr>
      <vt:lpstr>CorelDRAW!</vt:lpstr>
      <vt:lpstr>Clip</vt:lpstr>
      <vt:lpstr>Γράφημα</vt:lpstr>
      <vt:lpstr>Εξίσωση</vt:lpstr>
      <vt:lpstr>Document</vt:lpstr>
      <vt:lpstr>Ιχθυολογία</vt:lpstr>
      <vt:lpstr>Slide 2</vt:lpstr>
      <vt:lpstr>Slide 3</vt:lpstr>
      <vt:lpstr>Η σημασία της ηλικίας 1/2</vt:lpstr>
      <vt:lpstr>Η σημασία της ηλικίας 2/2</vt:lpstr>
      <vt:lpstr>Διάρκεια και κύκλος ζωής 1/2</vt:lpstr>
      <vt:lpstr>Διάρκεια και κύκλος ζωής 2/2</vt:lpstr>
      <vt:lpstr>Κατανομές μεγεθών</vt:lpstr>
      <vt:lpstr>Κατανομή ηλικιών</vt:lpstr>
      <vt:lpstr>Ηλικιακή δομή</vt:lpstr>
      <vt:lpstr>Μελέτη ηλικίας</vt:lpstr>
      <vt:lpstr>Μέθοδοι εκτίμησης ηλικίας</vt:lpstr>
      <vt:lpstr>Μέθοδος Ιχνηθέτησης - Mαρκάρισμα</vt:lpstr>
      <vt:lpstr> Μέθοδος Petersen  Iστογράμματα συχνότητας μηκών</vt:lpstr>
      <vt:lpstr>Μέθοδος Σκελετικών δομών  των ψαριών</vt:lpstr>
      <vt:lpstr>Ετήσιοι δακτύλιοι</vt:lpstr>
      <vt:lpstr>Αύξηση των λεπιών</vt:lpstr>
      <vt:lpstr>Σχέσεις μήκους λεπιών  και μήκους ψαριών</vt:lpstr>
      <vt:lpstr>Σπόνδυλοι τόνου</vt:lpstr>
      <vt:lpstr>Τομές ακανθών</vt:lpstr>
      <vt:lpstr>Τομές ακανθών</vt:lpstr>
      <vt:lpstr>Αναδρομικός υπολογισμός  του μήκους</vt:lpstr>
      <vt:lpstr>Ωτόλιθοι 1/2</vt:lpstr>
      <vt:lpstr>Ωτόλιθοι 2/2</vt:lpstr>
      <vt:lpstr>Το ακουστικό σύστημα των ψαριών</vt:lpstr>
      <vt:lpstr>   Εσωτερικό αυτί των ψαριών  </vt:lpstr>
      <vt:lpstr>Τοπογραφική σχέση των ωτολίθων με τους οφθαλμούς και τον εγκέφαλο των ψαριών </vt:lpstr>
      <vt:lpstr>Προετοιμασία των ωτολίθων  για παρατήρηση</vt:lpstr>
      <vt:lpstr>Aφαίρεση ωτολίθων</vt:lpstr>
      <vt:lpstr>Επίπεδα τομής ωτόλιθου</vt:lpstr>
      <vt:lpstr>Ωτόλιθοι Τελεόστεων</vt:lpstr>
      <vt:lpstr>Χρησιμότητα 1/2</vt:lpstr>
      <vt:lpstr>Χρησιμότητα 2/2</vt:lpstr>
      <vt:lpstr>Κλασικές περιγραφές  της μορφολογίας των ωτολίθων </vt:lpstr>
      <vt:lpstr>Διαφοροποίηση σχήματος  και  μεγέθους με την ηλικία</vt:lpstr>
      <vt:lpstr>Βάσεις Δεδομένων Ωτολίθων</vt:lpstr>
      <vt:lpstr>The AFORO Collection</vt:lpstr>
      <vt:lpstr>Σύγχρονες τάσεις  στην εκτίμηση ηλικίας των ψαριών</vt:lpstr>
      <vt:lpstr>Μικροτόμηση ωτολίθων </vt:lpstr>
      <vt:lpstr>Μελέτη τομών ωτολίθων σε σύστημα ανάλυσης εικόνας</vt:lpstr>
      <vt:lpstr>Ημερήσιοι  δακτύλιοι αύξησης</vt:lpstr>
      <vt:lpstr>Ημερήσιοι δακτύλιοι</vt:lpstr>
      <vt:lpstr>Τι είναι ;</vt:lpstr>
      <vt:lpstr>Πως σχηματίζονται ;</vt:lpstr>
      <vt:lpstr>Ποιοί παράγοντες τους επηρεάζουν;</vt:lpstr>
      <vt:lpstr>Που χρησιμοποιούνται ;</vt:lpstr>
      <vt:lpstr>Φθίνουσα εμπιστοσύνη στα λέπια </vt:lpstr>
      <vt:lpstr>Τι δείχνει η εκτίμηση ηλικίας από ωτόλιθους </vt:lpstr>
      <vt:lpstr>Μορφομετρία ωτολίθων 1/2 </vt:lpstr>
      <vt:lpstr>Μορφομετρία ωτολίθων 2/2</vt:lpstr>
      <vt:lpstr>Σύγκριση μεθόδων </vt:lpstr>
      <vt:lpstr>Δείκτης ορθογωνικότητας</vt:lpstr>
      <vt:lpstr>Δείκτης κυκλικότητας</vt:lpstr>
      <vt:lpstr>Δείκτης αναλογίας</vt:lpstr>
      <vt:lpstr>Στατιστική επεξεργασία</vt:lpstr>
      <vt:lpstr>Μορφομετρία ωτολίθων τσιπούρας </vt:lpstr>
      <vt:lpstr>Συσχέτιση μορφομετρικών ωτολίθου με την ηλικία  με τη βοήθεια γραμμικών καμπυλών (y=a+βx) </vt:lpstr>
      <vt:lpstr>Επικύρωση των μεθόδων</vt:lpstr>
      <vt:lpstr>Αριθμός ημερήσιων δακτυλίων σε τομές ωτολίθων σε ανώριμα άτομα τσιπούρας</vt:lpstr>
      <vt:lpstr>Ωτόλιθοι</vt:lpstr>
      <vt:lpstr>Τομές άκανθας ατόμου ιχνηθετημένου με οξυτετρακυκλίνη</vt:lpstr>
      <vt:lpstr>Σύνοψη των κυριότερων σύγχρονων τάσεων</vt:lpstr>
      <vt:lpstr>Διαδικασία εκτίμησης  ηλικιακών κατανομών 1/2</vt:lpstr>
      <vt:lpstr>Διαδικασία εκτίμησης  ηλικιακών κατανομών 2/2</vt:lpstr>
      <vt:lpstr>Πίνακες συχνότητας ατόμων ανά κλάση ηλικίας και μήκους</vt:lpstr>
      <vt:lpstr>Κατανομή μηκών και ηλικιακή σύνθεση τόννου μακρόπτερου στο Αιγαίο πέλαγος 1/2</vt:lpstr>
      <vt:lpstr>Κατανομή μηκών και ηλικιακή σύνθεση τόννου μακρόπτερου στο Αιγαίο πέλαγος 2/2</vt:lpstr>
      <vt:lpstr>Αύξηση</vt:lpstr>
      <vt:lpstr>Μελέτη ρυθμού αύξησης ιχθύων 1/2</vt:lpstr>
      <vt:lpstr>Μελέτη ρυθμού αύξησης ιχθύων 2/2</vt:lpstr>
      <vt:lpstr>Καμπύλες αύξησης  Χαράχθηκαν με βάση τις εποχιακές διακυμάνσεις</vt:lpstr>
      <vt:lpstr>Καμπύλη αύξησης Von Bertalanffy</vt:lpstr>
      <vt:lpstr>Εξίσωση Von Bertalanffy 1/4  </vt:lpstr>
      <vt:lpstr>Εξίσωση Von Bertalanffy 2/4  </vt:lpstr>
      <vt:lpstr>Εξίσωση Von Bertalanffy 3/4 </vt:lpstr>
      <vt:lpstr>Εξίσωση Von Bertalanffy 4/4 </vt:lpstr>
      <vt:lpstr>Υπολογισμός  των παραμέτρων</vt:lpstr>
      <vt:lpstr>Ford-Walford plot</vt:lpstr>
      <vt:lpstr>Lt+1= L(1-e[-K]) + Lte[-K]</vt:lpstr>
      <vt:lpstr>Στοιχεία συχνοτήτων μηκών</vt:lpstr>
      <vt:lpstr>Πρόγραμμα VONBER  του πακέτου LFSA </vt:lpstr>
      <vt:lpstr>Μη γραμμική ανάλυση του πακέτου STATGRAPHICS 1/2 </vt:lpstr>
      <vt:lpstr>Μη γραμμική ανάλυση του πακέτου STATGRAPHICS  2/2</vt:lpstr>
      <vt:lpstr>Ηλικία και αύξηση</vt:lpstr>
      <vt:lpstr>Θηκόγραμμα ολικού μήκους για τα 3 αλιευτικά εργαλεία</vt:lpstr>
      <vt:lpstr>Θηκόγραμμα ηλικίας για τα τρία αλιευτικά εργαλεία</vt:lpstr>
      <vt:lpstr>Σύγκριση παραμέτρων αύξησης Εξίσωση Von Bertalanfy 1/2</vt:lpstr>
      <vt:lpstr>Σύγκριση παραμέτρων αύξησης Εξίσωση Von Bertalanfy 2/2</vt:lpstr>
      <vt:lpstr>Σύγκριση μέσου μήκους  ανά ηλικία</vt:lpstr>
      <vt:lpstr>Καμπύλες von Bertalanffy</vt:lpstr>
      <vt:lpstr>Σύγκριση εκτιμήσεων ηλικίας με άκανθες και λέπια</vt:lpstr>
      <vt:lpstr>Σύγκριση παραμέτρων αύξησης - Δείκτης Φ=lnK + 2lnL∞ </vt:lpstr>
      <vt:lpstr>Συσχέτιση μήκους – βάρους 1/2</vt:lpstr>
      <vt:lpstr>Συσχέτιση μήκους – βάρους 2/2</vt:lpstr>
      <vt:lpstr>Δείκτης Ευρωστίας</vt:lpstr>
      <vt:lpstr>Σχετικός  Δείκτης Ευρωστίας</vt:lpstr>
      <vt:lpstr> </vt:lpstr>
      <vt:lpstr>Απεικόνιση ωτολίθων  στο Image Analysis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 Χρήσης Έργων Τρίτων (1/5)</vt:lpstr>
      <vt:lpstr>Σημείωμα  Χρήσης Έργων Τρίτων (2/5)</vt:lpstr>
      <vt:lpstr>Σημείωμα  Χρήσης Έργων Τρίτων (3/5)</vt:lpstr>
      <vt:lpstr>Σημείωμα  Χρήσης Έργων Τρίτων (4/5)</vt:lpstr>
      <vt:lpstr>Σημείωμα  Χρήσης Έργων Τρίτων (5/5)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Grammateia</cp:lastModifiedBy>
  <cp:revision>288</cp:revision>
  <dcterms:created xsi:type="dcterms:W3CDTF">2015-03-24T06:43:16Z</dcterms:created>
  <dcterms:modified xsi:type="dcterms:W3CDTF">2016-10-19T12:34:09Z</dcterms:modified>
</cp:coreProperties>
</file>