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2"/>
  </p:notesMasterIdLst>
  <p:sldIdLst>
    <p:sldId id="417" r:id="rId2"/>
    <p:sldId id="466" r:id="rId3"/>
    <p:sldId id="467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29" r:id="rId14"/>
    <p:sldId id="430" r:id="rId15"/>
    <p:sldId id="432" r:id="rId16"/>
    <p:sldId id="433" r:id="rId17"/>
    <p:sldId id="434" r:id="rId18"/>
    <p:sldId id="435" r:id="rId19"/>
    <p:sldId id="477" r:id="rId20"/>
    <p:sldId id="478" r:id="rId21"/>
    <p:sldId id="479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49" r:id="rId33"/>
    <p:sldId id="450" r:id="rId34"/>
    <p:sldId id="451" r:id="rId35"/>
    <p:sldId id="480" r:id="rId36"/>
    <p:sldId id="453" r:id="rId37"/>
    <p:sldId id="454" r:id="rId38"/>
    <p:sldId id="481" r:id="rId39"/>
    <p:sldId id="456" r:id="rId40"/>
    <p:sldId id="457" r:id="rId41"/>
    <p:sldId id="458" r:id="rId42"/>
    <p:sldId id="482" r:id="rId43"/>
    <p:sldId id="483" r:id="rId44"/>
    <p:sldId id="484" r:id="rId45"/>
    <p:sldId id="486" r:id="rId46"/>
    <p:sldId id="487" r:id="rId47"/>
    <p:sldId id="488" r:id="rId48"/>
    <p:sldId id="489" r:id="rId49"/>
    <p:sldId id="410" r:id="rId50"/>
    <p:sldId id="411" r:id="rId51"/>
    <p:sldId id="412" r:id="rId52"/>
    <p:sldId id="494" r:id="rId53"/>
    <p:sldId id="495" r:id="rId54"/>
    <p:sldId id="414" r:id="rId55"/>
    <p:sldId id="415" r:id="rId56"/>
    <p:sldId id="416" r:id="rId57"/>
    <p:sldId id="490" r:id="rId58"/>
    <p:sldId id="491" r:id="rId59"/>
    <p:sldId id="492" r:id="rId60"/>
    <p:sldId id="493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CC"/>
    <a:srgbClr val="006699"/>
    <a:srgbClr val="F2F1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34" autoAdjust="0"/>
    <p:restoredTop sz="93178" autoAdjust="0"/>
  </p:normalViewPr>
  <p:slideViewPr>
    <p:cSldViewPr snapToGrid="0">
      <p:cViewPr varScale="1">
        <p:scale>
          <a:sx n="97" d="100"/>
          <a:sy n="97" d="100"/>
        </p:scale>
        <p:origin x="-10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06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3.xml"/><Relationship Id="rId3" Type="http://schemas.openxmlformats.org/officeDocument/2006/relationships/slide" Target="slides/slide32.xml"/><Relationship Id="rId7" Type="http://schemas.openxmlformats.org/officeDocument/2006/relationships/slide" Target="slides/slide42.xml"/><Relationship Id="rId2" Type="http://schemas.openxmlformats.org/officeDocument/2006/relationships/slide" Target="slides/slide17.xml"/><Relationship Id="rId1" Type="http://schemas.openxmlformats.org/officeDocument/2006/relationships/slide" Target="slides/slide16.xml"/><Relationship Id="rId6" Type="http://schemas.openxmlformats.org/officeDocument/2006/relationships/slide" Target="slides/slide41.xml"/><Relationship Id="rId5" Type="http://schemas.openxmlformats.org/officeDocument/2006/relationships/slide" Target="slides/slide37.xml"/><Relationship Id="rId4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pPr/>
              <a:t>19-Oct-16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0847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3875580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3064164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1500742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040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3694084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3589172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1308067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2185508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3908959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147747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989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1816711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2824509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3501137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4151393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4004218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3420632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2673559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7073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4023207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1017925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0653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7336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32596061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36278709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5424015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19106766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22230182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1851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50862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07492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297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38647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393025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022421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45183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55764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30069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132558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893453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832379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034145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1764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3947694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3711223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21083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2139973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63766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36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0118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66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54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83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393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47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8603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02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25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3η. Συμπεριφορά Ιχθύων - Τακτισμοί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47914-858A-42D9-B8AF-D191B8C32A6F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xmlns="" val="3837728368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3η. Συμπεριφορά Ιχθύων - Τακτισμοί</a:t>
            </a: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EE2CC-27C3-4C8F-BF7E-7F354086C1FE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xmlns="" val="1608506929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3η. Συμπεριφορά Ιχθύων - Τακτισμοί</a:t>
            </a: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3DAD52-7973-4D92-BB91-397AF0932652}" type="slidenum">
              <a:rPr lang="en-GB" altLang="el-GR"/>
              <a:pPr/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xmlns="" val="10272817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71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295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8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913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9660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1513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3088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6" cstate="print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133889" y="6261916"/>
            <a:ext cx="7381461" cy="0"/>
          </a:xfrm>
          <a:prstGeom prst="line">
            <a:avLst/>
          </a:prstGeom>
          <a:ln w="381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86" r:id="rId6"/>
    <p:sldLayoutId id="2147483666" r:id="rId7"/>
    <p:sldLayoutId id="2147483671" r:id="rId8"/>
    <p:sldLayoutId id="2147483672" r:id="rId9"/>
    <p:sldLayoutId id="2147483673" r:id="rId10"/>
    <p:sldLayoutId id="2147483674" r:id="rId11"/>
    <p:sldLayoutId id="2147483685" r:id="rId12"/>
    <p:sldLayoutId id="2147483681" r:id="rId13"/>
    <p:sldLayoutId id="2147483682" r:id="rId14"/>
    <p:sldLayoutId id="2147483680" r:id="rId15"/>
    <p:sldLayoutId id="2147483669" r:id="rId16"/>
    <p:sldLayoutId id="2147483675" r:id="rId17"/>
    <p:sldLayoutId id="2147483676" r:id="rId18"/>
    <p:sldLayoutId id="2147483678" r:id="rId19"/>
    <p:sldLayoutId id="2147483677" r:id="rId20"/>
    <p:sldLayoutId id="2147483683" r:id="rId21"/>
    <p:sldLayoutId id="2147483689" r:id="rId22"/>
    <p:sldLayoutId id="2147483690" r:id="rId23"/>
    <p:sldLayoutId id="2147483691" r:id="rId2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CC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oleObject" Target="../embeddings/oleObject4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jpe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ci-toys.com/scitoys/scitoys/biology/electric_fish/elephant_nose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Ιχθυολογία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>
                <a:solidFill>
                  <a:srgbClr val="0066CC"/>
                </a:solidFill>
              </a:rPr>
              <a:t>Ενότητα  </a:t>
            </a:r>
            <a:r>
              <a:rPr lang="el-GR" dirty="0" smtClean="0">
                <a:solidFill>
                  <a:srgbClr val="0066CC"/>
                </a:solidFill>
              </a:rPr>
              <a:t>3</a:t>
            </a:r>
            <a:r>
              <a:rPr lang="el-GR" baseline="30000" dirty="0" smtClean="0">
                <a:solidFill>
                  <a:srgbClr val="0066CC"/>
                </a:solidFill>
              </a:rPr>
              <a:t>η</a:t>
            </a:r>
            <a:r>
              <a:rPr lang="en-US" dirty="0" smtClean="0">
                <a:solidFill>
                  <a:srgbClr val="0066CC"/>
                </a:solidFill>
              </a:rPr>
              <a:t>. </a:t>
            </a:r>
            <a:r>
              <a:rPr lang="el-GR" dirty="0" smtClean="0">
                <a:solidFill>
                  <a:srgbClr val="0066CC"/>
                </a:solidFill>
              </a:rPr>
              <a:t>Συμπεριφορά Ιχθύων - Τακτισμοί</a:t>
            </a:r>
            <a:endParaRPr lang="en-US" dirty="0" smtClean="0">
              <a:solidFill>
                <a:srgbClr val="0066CC"/>
              </a:solidFill>
            </a:endParaRPr>
          </a:p>
          <a:p>
            <a:endParaRPr lang="el-GR" dirty="0"/>
          </a:p>
          <a:p>
            <a:r>
              <a:rPr lang="el-GR" dirty="0"/>
              <a:t>Περσεφόνη Μεγαλοφώνου</a:t>
            </a:r>
            <a:r>
              <a:rPr lang="el-GR"/>
              <a:t>, </a:t>
            </a:r>
            <a:r>
              <a:rPr lang="el-GR" smtClean="0"/>
              <a:t>Αναπλ. </a:t>
            </a:r>
            <a:r>
              <a:rPr lang="el-GR" dirty="0"/>
              <a:t>Καθηγήτρια</a:t>
            </a:r>
          </a:p>
          <a:p>
            <a:r>
              <a:rPr lang="el-GR" dirty="0"/>
              <a:t>Σχολή Θετικών Επιστημών</a:t>
            </a:r>
          </a:p>
          <a:p>
            <a:r>
              <a:rPr lang="el-GR" dirty="0"/>
              <a:t>Τμήμα Βιολογίας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27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Θετικός φωτοτακτισμός</a:t>
            </a:r>
            <a:r>
              <a:rPr lang="en-US" dirty="0" smtClean="0"/>
              <a:t> 1/3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200" dirty="0" smtClean="0"/>
              <a:t>Κίνηση </a:t>
            </a:r>
            <a:r>
              <a:rPr lang="el-GR" altLang="el-GR" sz="2200" dirty="0"/>
              <a:t>προς το φως στη διάρκεια της </a:t>
            </a:r>
            <a:r>
              <a:rPr lang="el-GR" altLang="el-GR" sz="2200" dirty="0" smtClean="0"/>
              <a:t>νύχτας.</a:t>
            </a:r>
            <a:endParaRPr lang="el-GR" altLang="el-GR" sz="2200" dirty="0"/>
          </a:p>
          <a:p>
            <a:r>
              <a:rPr lang="el-GR" altLang="el-GR" sz="2200" dirty="0" smtClean="0"/>
              <a:t>Τεχνική ψαρέματος.</a:t>
            </a:r>
            <a:endParaRPr lang="el-GR" altLang="el-GR" sz="2200" dirty="0"/>
          </a:p>
          <a:p>
            <a:r>
              <a:rPr lang="el-GR" altLang="el-GR" sz="2200" dirty="0" smtClean="0"/>
              <a:t>Εκμετάλλευση </a:t>
            </a:r>
            <a:r>
              <a:rPr lang="el-GR" altLang="el-GR" sz="2200" dirty="0"/>
              <a:t>σε </a:t>
            </a:r>
            <a:r>
              <a:rPr lang="el-GR" altLang="el-GR" sz="2200" dirty="0" smtClean="0"/>
              <a:t>ιχθυοτροφεία.</a:t>
            </a:r>
            <a:endParaRPr lang="el-GR" altLang="el-GR" sz="22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GB" altLang="el-GR" sz="2800" dirty="0"/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28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Θετικός φωτοτακτισμός</a:t>
            </a:r>
            <a:r>
              <a:rPr lang="en-US" dirty="0" smtClean="0"/>
              <a:t> 2/3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4962" y="1690689"/>
            <a:ext cx="4572396" cy="3886537"/>
          </a:xfrm>
        </p:spPr>
      </p:pic>
      <p:sp>
        <p:nvSpPr>
          <p:cNvPr id="9" name="Ορθογώνιο 8"/>
          <p:cNvSpPr/>
          <p:nvPr/>
        </p:nvSpPr>
        <p:spPr>
          <a:xfrm>
            <a:off x="2403421" y="5879307"/>
            <a:ext cx="5561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l-GR" b="1" i="1" dirty="0" err="1"/>
              <a:t>Chalcalburnus</a:t>
            </a:r>
            <a:r>
              <a:rPr lang="es-ES" altLang="el-GR" b="1" i="1" dirty="0"/>
              <a:t> </a:t>
            </a:r>
            <a:r>
              <a:rPr lang="es-ES" altLang="el-GR" b="1" i="1" dirty="0" err="1"/>
              <a:t>tarichi</a:t>
            </a:r>
            <a:r>
              <a:rPr lang="es-ES" altLang="el-GR" b="1" i="1" dirty="0"/>
              <a:t> </a:t>
            </a:r>
            <a:r>
              <a:rPr lang="es-ES" altLang="el-GR" b="1" dirty="0"/>
              <a:t>(Pallas 1811</a:t>
            </a:r>
            <a:r>
              <a:rPr lang="el-GR" altLang="el-GR" b="1" dirty="0"/>
              <a:t>),  </a:t>
            </a:r>
            <a:r>
              <a:rPr lang="en-US" altLang="el-GR" b="1" dirty="0" err="1">
                <a:solidFill>
                  <a:srgbClr val="0070C0"/>
                </a:solidFill>
              </a:rPr>
              <a:t>Cyprinidae</a:t>
            </a:r>
            <a:r>
              <a:rPr lang="en-US" altLang="el-GR" b="1" dirty="0">
                <a:solidFill>
                  <a:srgbClr val="0070C0"/>
                </a:solidFill>
              </a:rPr>
              <a:t> </a:t>
            </a:r>
            <a:endParaRPr lang="el-GR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017358" y="5167074"/>
            <a:ext cx="2908300" cy="3381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+mj-lt"/>
              </a:rPr>
              <a:t>pearl mullet </a:t>
            </a:r>
            <a:r>
              <a:rPr lang="el-GR" sz="1600" b="1" dirty="0">
                <a:latin typeface="+mj-lt"/>
              </a:rPr>
              <a:t>στη Λίμνη</a:t>
            </a:r>
            <a:r>
              <a:rPr lang="en-US" sz="1600" b="1" dirty="0">
                <a:latin typeface="+mj-lt"/>
              </a:rPr>
              <a:t> Van</a:t>
            </a:r>
            <a:r>
              <a:rPr lang="en-GB" sz="1600" b="1" dirty="0">
                <a:latin typeface="+mj-lt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54144" y="55255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903321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Θετικός φωτοτακτισμός</a:t>
            </a:r>
            <a:r>
              <a:rPr lang="en-US" dirty="0" smtClean="0"/>
              <a:t> 3/3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Ορθογώνιο 8"/>
          <p:cNvSpPr/>
          <p:nvPr/>
        </p:nvSpPr>
        <p:spPr>
          <a:xfrm>
            <a:off x="2403421" y="5879307"/>
            <a:ext cx="5561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l-GR" b="1" i="1" dirty="0" err="1"/>
              <a:t>Chalcalburnus</a:t>
            </a:r>
            <a:r>
              <a:rPr lang="es-ES" altLang="el-GR" b="1" i="1" dirty="0"/>
              <a:t> </a:t>
            </a:r>
            <a:r>
              <a:rPr lang="es-ES" altLang="el-GR" b="1" i="1" dirty="0" err="1"/>
              <a:t>tarichi</a:t>
            </a:r>
            <a:r>
              <a:rPr lang="es-ES" altLang="el-GR" b="1" i="1" dirty="0"/>
              <a:t> (Pallas 1811),  </a:t>
            </a:r>
            <a:r>
              <a:rPr lang="es-ES" altLang="el-GR" b="1" i="1" dirty="0" err="1"/>
              <a:t>Cyprinidae</a:t>
            </a:r>
            <a:r>
              <a:rPr lang="es-ES" altLang="el-GR" b="1" i="1" dirty="0"/>
              <a:t> </a:t>
            </a:r>
            <a:endParaRPr lang="el-GR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017358" y="5167074"/>
            <a:ext cx="2908300" cy="3381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+mj-lt"/>
              </a:rPr>
              <a:t>pearl mullet </a:t>
            </a:r>
            <a:r>
              <a:rPr lang="el-GR" sz="1600" b="1" dirty="0">
                <a:latin typeface="+mj-lt"/>
              </a:rPr>
              <a:t>στη Λίμνη</a:t>
            </a:r>
            <a:r>
              <a:rPr lang="en-US" sz="1600" b="1" dirty="0">
                <a:latin typeface="+mj-lt"/>
              </a:rPr>
              <a:t> Van</a:t>
            </a:r>
            <a:r>
              <a:rPr lang="en-GB" sz="1600" b="1" dirty="0">
                <a:latin typeface="+mj-lt"/>
              </a:rPr>
              <a:t> 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833" y="1935665"/>
            <a:ext cx="5190525" cy="3905253"/>
          </a:xfrm>
        </p:spPr>
      </p:pic>
      <p:sp>
        <p:nvSpPr>
          <p:cNvPr id="8" name="TextBox 7"/>
          <p:cNvSpPr txBox="1"/>
          <p:nvPr/>
        </p:nvSpPr>
        <p:spPr>
          <a:xfrm>
            <a:off x="5754144" y="550521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006090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Αρνητικός </a:t>
            </a:r>
            <a:r>
              <a:rPr lang="el-GR" altLang="el-GR" dirty="0" err="1" smtClean="0"/>
              <a:t>Φωτοτακτισμός</a:t>
            </a:r>
            <a:endParaRPr lang="el-GR" altLang="el-GR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l-GR" altLang="el-GR" sz="2200" b="1" dirty="0" smtClean="0"/>
              <a:t>Κάθετες μετατοπίσεις </a:t>
            </a:r>
            <a:r>
              <a:rPr lang="el-GR" altLang="el-GR" sz="2200" b="1" dirty="0" err="1" smtClean="0"/>
              <a:t>μεσοπελαγικών</a:t>
            </a:r>
            <a:r>
              <a:rPr lang="el-GR" altLang="el-GR" sz="2200" b="1" dirty="0" smtClean="0"/>
              <a:t> ψαριών.</a:t>
            </a:r>
          </a:p>
          <a:p>
            <a:pPr lvl="1" eaLnBrk="1" hangingPunct="1">
              <a:spcBef>
                <a:spcPts val="1200"/>
              </a:spcBef>
            </a:pPr>
            <a:r>
              <a:rPr lang="el-GR" altLang="el-GR" sz="2000" dirty="0" err="1" smtClean="0"/>
              <a:t>Υπερσυγκέντρωση</a:t>
            </a:r>
            <a:r>
              <a:rPr lang="el-GR" altLang="el-GR" sz="2000" dirty="0" smtClean="0"/>
              <a:t> στην επιφάνεια της θάλασσας τη νύχτα.</a:t>
            </a:r>
          </a:p>
          <a:p>
            <a:pPr lvl="1" eaLnBrk="1" hangingPunct="1">
              <a:spcBef>
                <a:spcPts val="1200"/>
              </a:spcBef>
            </a:pPr>
            <a:r>
              <a:rPr lang="el-GR" altLang="el-GR" sz="2000" dirty="0" smtClean="0"/>
              <a:t>επιστροφή σε μεγάλα βάθη το πρωί.</a:t>
            </a:r>
          </a:p>
          <a:p>
            <a:pPr lvl="1" eaLnBrk="1" hangingPunct="1">
              <a:spcBef>
                <a:spcPts val="1200"/>
              </a:spcBef>
            </a:pPr>
            <a:endParaRPr lang="el-GR" altLang="el-GR" sz="2000" dirty="0" smtClean="0"/>
          </a:p>
          <a:p>
            <a:pPr eaLnBrk="1" hangingPunct="1">
              <a:spcBef>
                <a:spcPts val="1200"/>
              </a:spcBef>
            </a:pPr>
            <a:r>
              <a:rPr lang="el-GR" altLang="el-GR" sz="2200" b="1" dirty="0" err="1" smtClean="0"/>
              <a:t>Κρυπτική</a:t>
            </a:r>
            <a:r>
              <a:rPr lang="el-GR" altLang="el-GR" sz="2200" b="1" dirty="0" smtClean="0"/>
              <a:t> συμπεριφορά.</a:t>
            </a:r>
          </a:p>
          <a:p>
            <a:pPr lvl="1" eaLnBrk="1" hangingPunct="1">
              <a:spcBef>
                <a:spcPts val="1200"/>
              </a:spcBef>
            </a:pPr>
            <a:r>
              <a:rPr lang="el-GR" altLang="el-GR" sz="2000" dirty="0" smtClean="0"/>
              <a:t>Ψάρια γλυκών νερών </a:t>
            </a:r>
            <a:r>
              <a:rPr lang="en-US" altLang="el-GR" sz="2000" dirty="0" smtClean="0"/>
              <a:t>(</a:t>
            </a:r>
            <a:r>
              <a:rPr lang="en-US" altLang="el-GR" sz="2000" dirty="0" err="1" smtClean="0"/>
              <a:t>Rercopsis</a:t>
            </a:r>
            <a:r>
              <a:rPr lang="en-US" altLang="el-GR" sz="2000" dirty="0" smtClean="0"/>
              <a:t> spp., </a:t>
            </a:r>
            <a:r>
              <a:rPr lang="en-US" altLang="el-GR" sz="2000" dirty="0" err="1" smtClean="0"/>
              <a:t>Noturus</a:t>
            </a:r>
            <a:r>
              <a:rPr lang="en-US" altLang="el-GR" sz="2000" dirty="0" smtClean="0"/>
              <a:t>)</a:t>
            </a:r>
            <a:r>
              <a:rPr lang="el-GR" altLang="el-GR" sz="2000" dirty="0" smtClean="0"/>
              <a:t>.</a:t>
            </a:r>
            <a:endParaRPr lang="en-US" altLang="el-GR" sz="2000" dirty="0" smtClean="0"/>
          </a:p>
          <a:p>
            <a:pPr lvl="1" eaLnBrk="1" hangingPunct="1">
              <a:spcBef>
                <a:spcPts val="1200"/>
              </a:spcBef>
            </a:pPr>
            <a:r>
              <a:rPr lang="el-GR" altLang="el-GR" sz="2000" dirty="0" smtClean="0"/>
              <a:t>Ρύπανση </a:t>
            </a:r>
            <a:r>
              <a:rPr lang="en-US" altLang="el-GR" sz="2000" dirty="0" smtClean="0"/>
              <a:t>  </a:t>
            </a:r>
            <a:r>
              <a:rPr lang="el-GR" altLang="el-GR" sz="2000" dirty="0" smtClean="0"/>
              <a:t>	               αύξηση ειδών με </a:t>
            </a:r>
            <a:r>
              <a:rPr lang="el-GR" altLang="el-GR" sz="2000" dirty="0" err="1" smtClean="0"/>
              <a:t>κρυπτική</a:t>
            </a:r>
            <a:r>
              <a:rPr lang="el-GR" altLang="el-GR" sz="2000" dirty="0" smtClean="0"/>
              <a:t> συμπεριφορά.</a:t>
            </a:r>
          </a:p>
        </p:txBody>
      </p:sp>
      <p:sp>
        <p:nvSpPr>
          <p:cNvPr id="21508" name="3 - Δεξιό βέλος"/>
          <p:cNvSpPr>
            <a:spLocks noChangeArrowheads="1"/>
          </p:cNvSpPr>
          <p:nvPr/>
        </p:nvSpPr>
        <p:spPr bwMode="auto">
          <a:xfrm>
            <a:off x="2723784" y="4591294"/>
            <a:ext cx="431800" cy="188913"/>
          </a:xfrm>
          <a:prstGeom prst="rightArrow">
            <a:avLst>
              <a:gd name="adj1" fmla="val 50000"/>
              <a:gd name="adj2" fmla="val 5019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Ρύθμιση Ενδογενών Ρυθμών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22435" y="1520825"/>
            <a:ext cx="7987812" cy="2511913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200" dirty="0" err="1" smtClean="0"/>
              <a:t>Φωτοπερίοδος</a:t>
            </a:r>
            <a:r>
              <a:rPr lang="el-GR" altLang="el-GR" sz="2200" dirty="0" smtClean="0"/>
              <a:t>.</a:t>
            </a:r>
          </a:p>
          <a:p>
            <a:pPr eaLnBrk="1" hangingPunct="1"/>
            <a:r>
              <a:rPr lang="el-GR" altLang="el-GR" sz="2200" dirty="0" smtClean="0"/>
              <a:t>Αναπαραγωγική φυσιολογία - </a:t>
            </a:r>
            <a:r>
              <a:rPr lang="el-GR" altLang="el-GR" sz="2200" dirty="0" err="1" smtClean="0"/>
              <a:t>π.χ</a:t>
            </a:r>
            <a:r>
              <a:rPr lang="el-GR" altLang="el-GR" sz="2200" dirty="0" smtClean="0"/>
              <a:t>  χέλια.</a:t>
            </a:r>
          </a:p>
          <a:p>
            <a:pPr eaLnBrk="1" hangingPunct="1"/>
            <a:r>
              <a:rPr lang="el-GR" altLang="el-GR" sz="2200" dirty="0" smtClean="0"/>
              <a:t>Ευαισθησία στο φως καθορίζει πότε θα είναι ενεργό το ψάρι.</a:t>
            </a:r>
          </a:p>
          <a:p>
            <a:pPr eaLnBrk="1" hangingPunct="1"/>
            <a:r>
              <a:rPr lang="el-GR" altLang="el-GR" sz="2200" dirty="0" smtClean="0"/>
              <a:t>«Νυχτερινή βάρδια» - π.χ. σμέρνες.</a:t>
            </a:r>
          </a:p>
          <a:p>
            <a:pPr eaLnBrk="1" hangingPunct="1"/>
            <a:r>
              <a:rPr lang="el-GR" altLang="el-GR" sz="2200" dirty="0" smtClean="0"/>
              <a:t>Βιοφωσφορισμός.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4409235"/>
            <a:ext cx="8120955" cy="1558403"/>
          </a:xfrm>
        </p:spPr>
      </p:pic>
      <p:pic>
        <p:nvPicPr>
          <p:cNvPr id="22534" name="Picture 8" descr="http://www.biomar.com/Countries/Greece/Fish/e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325" y="-2192338"/>
            <a:ext cx="4714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 descr="http://www.biomar.com/Countries/Greece/Fish/e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325" y="-2192338"/>
            <a:ext cx="47148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29672" y="596763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076424" y="596763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515350" y="59676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err="1" smtClean="0"/>
              <a:t>Γεωτακτισμός</a:t>
            </a:r>
            <a:endParaRPr lang="en-GB" altLang="el-GR" b="1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2200" b="1" dirty="0" err="1" smtClean="0"/>
              <a:t>Γεωτακτισμός</a:t>
            </a:r>
            <a:r>
              <a:rPr lang="el-GR" altLang="el-GR" sz="2200" dirty="0" smtClean="0"/>
              <a:t> είναι η κατευθυνόμενη κίνηση ενός οργανισμού, ανταποκρινόμενη στο ερέθισμα της βαρύτητας.</a:t>
            </a:r>
          </a:p>
          <a:p>
            <a:pPr eaLnBrk="1" hangingPunct="1"/>
            <a:endParaRPr lang="el-GR" altLang="el-GR" sz="22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2200" dirty="0" smtClean="0"/>
              <a:t>Η θέση των ψαριών εξαρτάται</a:t>
            </a:r>
            <a:r>
              <a:rPr lang="en-US" altLang="el-GR" sz="2200" dirty="0" smtClean="0"/>
              <a:t>: </a:t>
            </a:r>
            <a:endParaRPr lang="el-GR" altLang="el-GR" sz="2200" dirty="0" smtClean="0"/>
          </a:p>
          <a:p>
            <a:pPr>
              <a:buClr>
                <a:schemeClr val="tx1"/>
              </a:buClr>
            </a:pPr>
            <a:r>
              <a:rPr lang="el-GR" altLang="el-GR" sz="2200" b="1" dirty="0" smtClean="0"/>
              <a:t>φωτεινά ερεθίσματα .</a:t>
            </a:r>
          </a:p>
          <a:p>
            <a:pPr>
              <a:buClr>
                <a:schemeClr val="tx1"/>
              </a:buClr>
            </a:pPr>
            <a:r>
              <a:rPr lang="el-GR" altLang="el-GR" sz="2200" b="1" dirty="0" smtClean="0"/>
              <a:t>βαρύτητα (μεμβρανώδης λαβύρινθος).</a:t>
            </a:r>
            <a:endParaRPr lang="en-GB" altLang="el-GR" sz="2200" b="1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Ραχιαία αντίδραση στο φως</a:t>
            </a:r>
            <a:endParaRPr lang="en-GB" altLang="el-GR" dirty="0" smtClean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603" y="1580245"/>
            <a:ext cx="6949440" cy="4279392"/>
          </a:xfrm>
        </p:spPr>
      </p:pic>
      <p:sp>
        <p:nvSpPr>
          <p:cNvPr id="4" name="Ορθογώνιο 3"/>
          <p:cNvSpPr/>
          <p:nvPr/>
        </p:nvSpPr>
        <p:spPr>
          <a:xfrm>
            <a:off x="912202" y="5674971"/>
            <a:ext cx="73195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i="1" dirty="0"/>
              <a:t>Ο </a:t>
            </a:r>
            <a:r>
              <a:rPr lang="el-GR" altLang="el-GR" i="1" dirty="0" err="1"/>
              <a:t>γεωτακτισμός</a:t>
            </a:r>
            <a:r>
              <a:rPr lang="el-GR" altLang="el-GR" i="1" dirty="0"/>
              <a:t> εμποδίζει το ψάρι από το να πετύχει γωνίες μεγάλης κλίσης</a:t>
            </a:r>
            <a:endParaRPr lang="en-GB" altLang="el-GR" i="1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74436" y="511685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l-GR" altLang="el-GR" sz="4000" dirty="0" smtClean="0"/>
              <a:t>Ρόλος του λαβυρινθικού οργάνου </a:t>
            </a:r>
            <a:br>
              <a:rPr lang="el-GR" altLang="el-GR" sz="4000" dirty="0" smtClean="0"/>
            </a:br>
            <a:r>
              <a:rPr lang="el-GR" altLang="el-GR" sz="4000" dirty="0" smtClean="0"/>
              <a:t>του έσω αυτιού</a:t>
            </a:r>
            <a:endParaRPr lang="en-GB" altLang="el-GR" sz="4000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2400" dirty="0" smtClean="0"/>
              <a:t>	</a:t>
            </a:r>
            <a:endParaRPr lang="en-GB" altLang="el-GR" sz="2400" dirty="0" smtClean="0">
              <a:solidFill>
                <a:schemeClr val="hlink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1775" y="1606528"/>
            <a:ext cx="5580449" cy="4012343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153258" y="5574752"/>
            <a:ext cx="7362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Εξαίρεση αποτελούν ορισμένα ψάρια που διατηρούν τη θέση του σώματός τους  </a:t>
            </a:r>
            <a:r>
              <a:rPr lang="el-GR" dirty="0" smtClean="0"/>
              <a:t>με </a:t>
            </a:r>
            <a:r>
              <a:rPr lang="el-GR" dirty="0"/>
              <a:t>την </a:t>
            </a:r>
            <a:r>
              <a:rPr lang="el-GR" dirty="0" err="1"/>
              <a:t>εδρική</a:t>
            </a:r>
            <a:r>
              <a:rPr lang="el-GR" dirty="0"/>
              <a:t> επιφάνεια προς τα </a:t>
            </a:r>
            <a:r>
              <a:rPr lang="el-GR" dirty="0" smtClean="0"/>
              <a:t>πάνω.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23673" y="508502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Ηλεκτροτακτισμός</a:t>
            </a:r>
            <a:r>
              <a:rPr lang="en-US" altLang="el-GR" b="1" dirty="0" smtClean="0"/>
              <a:t> 1/3</a:t>
            </a:r>
            <a:endParaRPr lang="en-GB" altLang="el-GR" b="1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l-GR" altLang="el-GR" sz="2200" dirty="0" smtClean="0"/>
              <a:t>Μυστηριώδης αίσθηση ψαριών.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200" dirty="0" smtClean="0"/>
              <a:t>Εντοπισμός εκπομπής ηλεκτρικών σημάτων.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200" dirty="0" smtClean="0"/>
              <a:t>Μέσο προσανατολισμού και επικοινωνίας.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l-GR" altLang="el-GR" sz="22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200" dirty="0" smtClean="0"/>
              <a:t>Παραδείγματα </a:t>
            </a:r>
            <a:r>
              <a:rPr lang="el-GR" altLang="el-GR" sz="2200" dirty="0" err="1" smtClean="0"/>
              <a:t>ηλεκτροτακτισμού</a:t>
            </a:r>
            <a:r>
              <a:rPr lang="en-US" altLang="el-GR" sz="2200" dirty="0" smtClean="0"/>
              <a:t>: </a:t>
            </a:r>
            <a:r>
              <a:rPr lang="el-GR" altLang="el-GR" sz="2200" dirty="0" smtClean="0"/>
              <a:t>Ράγες, ηλεκτροφόρα χέλια.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200" dirty="0" smtClean="0"/>
              <a:t>Συνδέεται με μεγάλη παρεγκεφαλίδα (</a:t>
            </a:r>
            <a:r>
              <a:rPr lang="en-US" altLang="el-GR" sz="2200" dirty="0" err="1" smtClean="0"/>
              <a:t>Mormyridae</a:t>
            </a:r>
            <a:r>
              <a:rPr lang="en-US" altLang="el-GR" sz="2200" dirty="0" smtClean="0"/>
              <a:t>)</a:t>
            </a:r>
            <a:r>
              <a:rPr lang="el-GR" altLang="el-GR" sz="2200" dirty="0" smtClean="0"/>
              <a:t>.</a:t>
            </a:r>
            <a:endParaRPr lang="en-US" altLang="el-GR" sz="22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200" dirty="0" smtClean="0"/>
              <a:t>Χρησιμότητα σε αλιεία (θετικός πόλος).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l-GR" sz="2400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Ηλεκτροτακτισμός</a:t>
            </a:r>
            <a:r>
              <a:rPr lang="en-US" altLang="el-GR" b="1" dirty="0" smtClean="0"/>
              <a:t> 2/3</a:t>
            </a:r>
            <a:endParaRPr lang="en-GB" altLang="el-GR" b="1" dirty="0" smtClean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2355710"/>
            <a:ext cx="3886200" cy="2962921"/>
          </a:xfrm>
        </p:spPr>
      </p:pic>
      <p:sp>
        <p:nvSpPr>
          <p:cNvPr id="2" name="Θέση περιεχομένου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altLang="el-GR" sz="2000" b="1" dirty="0"/>
              <a:t>Ικανότητα ανίχνευσης </a:t>
            </a:r>
            <a:r>
              <a:rPr lang="el-GR" altLang="el-GR" sz="2000" dirty="0"/>
              <a:t>(μέσω της πλευρικής γραμμής του ψαριού) και  ικανότητα εκπομπής ηλεκτρικών </a:t>
            </a:r>
            <a:r>
              <a:rPr lang="el-GR" altLang="el-GR" sz="2000" dirty="0" smtClean="0"/>
              <a:t>σημάτων.</a:t>
            </a:r>
          </a:p>
          <a:p>
            <a:endParaRPr lang="el-GR" altLang="el-GR" sz="2400" dirty="0" smtClean="0"/>
          </a:p>
          <a:p>
            <a:pPr>
              <a:spcBef>
                <a:spcPct val="20000"/>
              </a:spcBef>
              <a:buSzPct val="80000"/>
              <a:defRPr/>
            </a:pPr>
            <a:r>
              <a:rPr lang="el-GR" sz="2000" b="1" dirty="0" err="1"/>
              <a:t>Ηλεκτροταξία</a:t>
            </a:r>
            <a:r>
              <a:rPr lang="el-GR" sz="2000" b="1" dirty="0"/>
              <a:t> ως μέσο:</a:t>
            </a:r>
          </a:p>
          <a:p>
            <a:pPr marL="548640">
              <a:spcBef>
                <a:spcPct val="20000"/>
              </a:spcBef>
              <a:buSzPct val="80000"/>
              <a:defRPr/>
            </a:pPr>
            <a:r>
              <a:rPr lang="el-GR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Θήρευσης.</a:t>
            </a:r>
          </a:p>
          <a:p>
            <a:pPr marL="548640">
              <a:spcBef>
                <a:spcPct val="20000"/>
              </a:spcBef>
              <a:buSzPct val="80000"/>
              <a:defRPr/>
            </a:pPr>
            <a:r>
              <a:rPr lang="el-GR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Προσανατολισμού &amp; επικοινωνίας.</a:t>
            </a:r>
          </a:p>
          <a:p>
            <a:pPr marL="548640">
              <a:spcBef>
                <a:spcPct val="20000"/>
              </a:spcBef>
              <a:buSzPct val="80000"/>
              <a:defRPr/>
            </a:pPr>
            <a:r>
              <a:rPr lang="el-GR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Ανίχνευσης χωρητικών ιδιοτήτων.</a:t>
            </a:r>
          </a:p>
          <a:p>
            <a:endParaRPr lang="el-GR" altLang="el-GR" dirty="0" smtClean="0">
              <a:latin typeface="Arial" panose="020B0604020202020204" pitchFamily="34" charset="0"/>
            </a:endParaRPr>
          </a:p>
          <a:p>
            <a:endParaRPr lang="el-GR" altLang="el-GR" dirty="0">
              <a:latin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29672" y="504163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69597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Συμπεριφορά</a:t>
            </a:r>
            <a:r>
              <a:rPr lang="en-US" dirty="0" smtClean="0"/>
              <a:t> 1/2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altLang="el-GR" sz="2200" dirty="0"/>
              <a:t>Το σύνολο των αποκρίσεων ενός ψαριού </a:t>
            </a:r>
            <a:endParaRPr lang="en-US" altLang="el-GR" sz="2200" dirty="0"/>
          </a:p>
          <a:p>
            <a:pPr>
              <a:buNone/>
            </a:pPr>
            <a:r>
              <a:rPr lang="el-GR" altLang="el-GR" sz="2200" dirty="0"/>
              <a:t>σε όλα τα εξωτερικά και εσωτερικά ερεθίσματα </a:t>
            </a:r>
          </a:p>
          <a:p>
            <a:pPr>
              <a:buNone/>
            </a:pPr>
            <a:r>
              <a:rPr lang="el-GR" altLang="el-GR" sz="2200" dirty="0"/>
              <a:t>(χημικά, φυσικά, βιολογικά</a:t>
            </a:r>
            <a:r>
              <a:rPr lang="el-GR" altLang="el-GR" sz="2200" dirty="0" smtClean="0"/>
              <a:t>).</a:t>
            </a:r>
            <a:endParaRPr lang="en-US" altLang="el-GR" sz="2200" dirty="0"/>
          </a:p>
          <a:p>
            <a:pPr>
              <a:buNone/>
            </a:pPr>
            <a:endParaRPr lang="el-GR" altLang="el-GR" sz="2200" dirty="0"/>
          </a:p>
          <a:p>
            <a:r>
              <a:rPr lang="el-GR" altLang="el-GR" sz="2200" dirty="0" smtClean="0"/>
              <a:t>Κινητική απόκριση.</a:t>
            </a:r>
            <a:endParaRPr lang="el-GR" altLang="el-GR" sz="2200" dirty="0"/>
          </a:p>
          <a:p>
            <a:r>
              <a:rPr lang="el-GR" altLang="el-GR" sz="2200" dirty="0"/>
              <a:t>Αλλαγή στο χρώμα ή στην </a:t>
            </a:r>
            <a:r>
              <a:rPr lang="el-GR" altLang="el-GR" sz="2200" dirty="0" smtClean="0"/>
              <a:t>εμφάνιση.</a:t>
            </a:r>
            <a:endParaRPr lang="el-GR" altLang="el-GR" sz="2200" dirty="0"/>
          </a:p>
          <a:p>
            <a:r>
              <a:rPr lang="el-GR" altLang="el-GR" sz="2200" dirty="0"/>
              <a:t>Έκκριση ουσιών για άμυνα ή προσέλκυση του αντιθέτου </a:t>
            </a:r>
            <a:r>
              <a:rPr lang="el-GR" altLang="el-GR" sz="2200" dirty="0" smtClean="0"/>
              <a:t>φύλου.</a:t>
            </a:r>
            <a:endParaRPr lang="el-GR" altLang="el-GR" sz="22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6548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Ηλεκτροτακτισμός</a:t>
            </a:r>
            <a:r>
              <a:rPr lang="en-US" altLang="el-GR" b="1" dirty="0" smtClean="0"/>
              <a:t> 3/3</a:t>
            </a:r>
            <a:endParaRPr lang="en-GB" altLang="el-GR" b="1" dirty="0" smtClean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650" y="1690689"/>
            <a:ext cx="4984699" cy="3661978"/>
          </a:xfrm>
        </p:spPr>
      </p:pic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64349" y="494764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51198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Όργανα παραγωγής ηλεκτρισμού</a:t>
            </a:r>
            <a:endParaRPr lang="el-GR" sz="4000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5731" y="1532548"/>
            <a:ext cx="5872537" cy="4351338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76046" y="5514554"/>
            <a:ext cx="19046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FFFF00"/>
                </a:solidFill>
              </a:rPr>
              <a:t>Torpedo </a:t>
            </a:r>
            <a:r>
              <a:rPr lang="en-US" sz="1600" b="1" i="1" dirty="0" err="1">
                <a:solidFill>
                  <a:srgbClr val="FFFF00"/>
                </a:solidFill>
              </a:rPr>
              <a:t>marmorata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2411" y="557610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11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3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/>
              <a:t>Ηλεκτρισμός </a:t>
            </a:r>
            <a:br>
              <a:rPr lang="el-GR" altLang="el-GR" sz="4000" dirty="0" smtClean="0"/>
            </a:br>
            <a:r>
              <a:rPr lang="el-GR" altLang="el-GR" sz="4000" dirty="0" smtClean="0"/>
              <a:t>(παραγωγή ηλεκτρικών πεδίων)</a:t>
            </a:r>
            <a:r>
              <a:rPr lang="en-US" altLang="el-GR" sz="4000" dirty="0" smtClean="0"/>
              <a:t> 1/2</a:t>
            </a:r>
            <a:endParaRPr lang="en-GB" altLang="el-GR" sz="4000" dirty="0" smtClean="0"/>
          </a:p>
        </p:txBody>
      </p:sp>
      <p:graphicFrame>
        <p:nvGraphicFramePr>
          <p:cNvPr id="92166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824774796"/>
              </p:ext>
            </p:extLst>
          </p:nvPr>
        </p:nvGraphicFramePr>
        <p:xfrm>
          <a:off x="710712" y="2195513"/>
          <a:ext cx="5477300" cy="3371850"/>
        </p:xfrm>
        <a:graphic>
          <a:graphicData uri="http://schemas.openxmlformats.org/presentationml/2006/ole">
            <p:oleObj spid="_x0000_s1063" name="Bitmap Image" r:id="rId5" imgW="7876190" imgH="4847619" progId="PBrush">
              <p:embed/>
            </p:oleObj>
          </a:graphicData>
        </a:graphic>
      </p:graphicFrame>
      <p:sp>
        <p:nvSpPr>
          <p:cNvPr id="9216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188012" y="2549281"/>
            <a:ext cx="2568819" cy="2664313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000" dirty="0" smtClean="0"/>
              <a:t>Ηλεκτρικά όργανα.</a:t>
            </a:r>
          </a:p>
          <a:p>
            <a:pPr eaLnBrk="1" hangingPunct="1"/>
            <a:r>
              <a:rPr lang="el-GR" altLang="el-GR" sz="2000" dirty="0" err="1" smtClean="0"/>
              <a:t>Ηλεκτροκύτταρα</a:t>
            </a:r>
            <a:r>
              <a:rPr lang="el-GR" altLang="el-GR" sz="2000" dirty="0" smtClean="0"/>
              <a:t>: έχουν εξελιχθεί από μυϊκά κύτταρα (με εξαίρεση </a:t>
            </a:r>
            <a:r>
              <a:rPr lang="en-US" altLang="el-GR" sz="2000" dirty="0" err="1" smtClean="0"/>
              <a:t>Apteronotidae</a:t>
            </a:r>
            <a:r>
              <a:rPr lang="en-US" altLang="el-GR" sz="2000" dirty="0" smtClean="0"/>
              <a:t>)</a:t>
            </a:r>
            <a:r>
              <a:rPr lang="el-GR" altLang="el-GR" sz="2000" dirty="0" smtClean="0"/>
              <a:t>.</a:t>
            </a:r>
            <a:endParaRPr lang="en-GB" altLang="el-GR" sz="2000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19731" y="525197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12</a:t>
            </a:r>
            <a:endParaRPr lang="en-US" sz="1200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/>
              <a:t>Ηλεκτρισμός </a:t>
            </a:r>
            <a:br>
              <a:rPr lang="el-GR" altLang="el-GR" sz="4000" dirty="0"/>
            </a:br>
            <a:r>
              <a:rPr lang="el-GR" altLang="el-GR" sz="4000" dirty="0"/>
              <a:t>(παραγωγή ηλεκτρικών πεδίων</a:t>
            </a:r>
            <a:r>
              <a:rPr lang="el-GR" altLang="el-GR" sz="4000" dirty="0" smtClean="0"/>
              <a:t>)</a:t>
            </a:r>
            <a:r>
              <a:rPr lang="en-US" altLang="el-GR" sz="4000" dirty="0" smtClean="0"/>
              <a:t> 2/2</a:t>
            </a:r>
            <a:endParaRPr lang="el-GR" altLang="el-GR" sz="4000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001471"/>
            <a:ext cx="7886700" cy="435133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2200" b="1" dirty="0" smtClean="0"/>
              <a:t>Ισχυρά ηλεκτρικά ψάρια: </a:t>
            </a:r>
          </a:p>
          <a:p>
            <a:pPr eaLnBrk="1" hangingPunct="1"/>
            <a:r>
              <a:rPr lang="el-GR" altLang="el-GR" sz="2200" dirty="0" smtClean="0"/>
              <a:t>ηλεκτρικές </a:t>
            </a:r>
            <a:r>
              <a:rPr lang="el-GR" altLang="el-GR" sz="2200" dirty="0" err="1" smtClean="0"/>
              <a:t>ράγιες</a:t>
            </a:r>
            <a:r>
              <a:rPr lang="el-GR" altLang="el-GR" sz="2200" dirty="0" smtClean="0"/>
              <a:t>, τα ηλεκτρικά γατόψαρα, τα ηλεκτρικά χέλια και οι ηλεκτρικές </a:t>
            </a:r>
            <a:r>
              <a:rPr lang="el-GR" altLang="el-GR" sz="2200" dirty="0" err="1" smtClean="0"/>
              <a:t>μουδιάστρες</a:t>
            </a:r>
            <a:r>
              <a:rPr lang="el-GR" altLang="el-GR" sz="2200" dirty="0" smtClean="0"/>
              <a:t>.</a:t>
            </a:r>
          </a:p>
          <a:p>
            <a:pPr eaLnBrk="1" hangingPunct="1"/>
            <a:endParaRPr lang="el-GR" altLang="el-GR" sz="22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2200" b="1" dirty="0" smtClean="0"/>
              <a:t>Ψάρια με ασθενή ηλεκτρισμό: </a:t>
            </a:r>
          </a:p>
          <a:p>
            <a:pPr eaLnBrk="1" hangingPunct="1"/>
            <a:r>
              <a:rPr lang="el-GR" altLang="el-GR" sz="2200" dirty="0" smtClean="0"/>
              <a:t>συναντώνται συνήθως στα τροπικά γλυκά νερά, αλλά υπάρχει και θαλάσσια είδη (π.χ. σαλάχια).</a:t>
            </a:r>
            <a:endParaRPr lang="en-GB" altLang="el-GR" sz="2200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Ηλεκτρικές </a:t>
            </a:r>
            <a:r>
              <a:rPr lang="el-GR" altLang="el-GR" dirty="0" err="1" smtClean="0"/>
              <a:t>ράγιες</a:t>
            </a:r>
            <a:endParaRPr lang="en-GB" altLang="el-GR" dirty="0" smtClean="0"/>
          </a:p>
        </p:txBody>
      </p:sp>
      <p:graphicFrame>
        <p:nvGraphicFramePr>
          <p:cNvPr id="94211" name="Object 3"/>
          <p:cNvGraphicFramePr>
            <a:graphicFrameLocks noGrp="1" noChangeAspect="1"/>
          </p:cNvGraphicFramePr>
          <p:nvPr>
            <p:ph sz="quarter" idx="12"/>
          </p:nvPr>
        </p:nvGraphicFramePr>
        <p:xfrm>
          <a:off x="5191125" y="1854200"/>
          <a:ext cx="2757488" cy="2068513"/>
        </p:xfrm>
        <a:graphic>
          <a:graphicData uri="http://schemas.openxmlformats.org/presentationml/2006/ole">
            <p:oleObj spid="_x0000_s2167" name="Bitmap Image" r:id="rId5" imgW="5714286" imgH="4285714" progId="PBrush">
              <p:embed/>
            </p:oleObj>
          </a:graphicData>
        </a:graphic>
      </p:graphicFrame>
      <p:graphicFrame>
        <p:nvGraphicFramePr>
          <p:cNvPr id="94212" name="Object 4"/>
          <p:cNvGraphicFramePr>
            <a:graphicFrameLocks noGrp="1" noChangeAspect="1"/>
          </p:cNvGraphicFramePr>
          <p:nvPr>
            <p:ph sz="quarter" idx="13"/>
          </p:nvPr>
        </p:nvGraphicFramePr>
        <p:xfrm>
          <a:off x="5160963" y="4048125"/>
          <a:ext cx="2819400" cy="2114550"/>
        </p:xfrm>
        <a:graphic>
          <a:graphicData uri="http://schemas.openxmlformats.org/presentationml/2006/ole">
            <p:oleObj spid="_x0000_s2168" name="Bitmap Image" r:id="rId6" imgW="5714286" imgH="4285714" progId="PBrush">
              <p:embed/>
            </p:oleObj>
          </a:graphicData>
        </a:graphic>
      </p:graphicFrame>
      <p:graphicFrame>
        <p:nvGraphicFramePr>
          <p:cNvPr id="94213" name="Object 5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xmlns="" val="2222493597"/>
              </p:ext>
            </p:extLst>
          </p:nvPr>
        </p:nvGraphicFramePr>
        <p:xfrm>
          <a:off x="888146" y="2466853"/>
          <a:ext cx="3833812" cy="2286000"/>
        </p:xfrm>
        <a:graphic>
          <a:graphicData uri="http://schemas.openxmlformats.org/presentationml/2006/ole">
            <p:oleObj spid="_x0000_s2169" name="Bitmap Image" r:id="rId7" imgW="4458322" imgH="2657846" progId="PBrush">
              <p:embed/>
            </p:oleObj>
          </a:graphicData>
        </a:graphic>
      </p:graphicFrame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6516688" y="5300663"/>
            <a:ext cx="1368425" cy="144462"/>
          </a:xfrm>
          <a:prstGeom prst="rightArrow">
            <a:avLst>
              <a:gd name="adj1" fmla="val 50000"/>
              <a:gd name="adj2" fmla="val 23681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01120" y="448737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3706" y="362377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34139" y="588567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Ηλεκτρικά γατόψαρα</a:t>
            </a:r>
            <a:endParaRPr lang="en-GB" altLang="el-GR" dirty="0" smtClean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150" y="2313171"/>
            <a:ext cx="3886200" cy="3009859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3352801"/>
            <a:ext cx="3965698" cy="954246"/>
          </a:xfrm>
        </p:spPr>
      </p:pic>
      <p:sp>
        <p:nvSpPr>
          <p:cNvPr id="7" name="TextBox 6"/>
          <p:cNvSpPr txBox="1"/>
          <p:nvPr/>
        </p:nvSpPr>
        <p:spPr>
          <a:xfrm>
            <a:off x="4138152" y="430704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16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108346" y="484603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Ηλεκτρικά χέλια</a:t>
            </a:r>
            <a:endParaRPr lang="en-GB" altLang="el-GR" dirty="0" smtClean="0"/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1724663023"/>
              </p:ext>
            </p:extLst>
          </p:nvPr>
        </p:nvGraphicFramePr>
        <p:xfrm>
          <a:off x="1157342" y="1656063"/>
          <a:ext cx="3446060" cy="2296787"/>
        </p:xfrm>
        <a:graphic>
          <a:graphicData uri="http://schemas.openxmlformats.org/presentationml/2006/ole">
            <p:oleObj spid="_x0000_s4201" name="Bitmap Image" r:id="rId4" imgW="5714286" imgH="3809524" progId="PBrush">
              <p:embed/>
            </p:oleObj>
          </a:graphicData>
        </a:graphic>
      </p:graphicFrame>
      <p:graphicFrame>
        <p:nvGraphicFramePr>
          <p:cNvPr id="5123" name="Object 4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286802972"/>
              </p:ext>
            </p:extLst>
          </p:nvPr>
        </p:nvGraphicFramePr>
        <p:xfrm>
          <a:off x="4861786" y="2561310"/>
          <a:ext cx="3786107" cy="2533589"/>
        </p:xfrm>
        <a:graphic>
          <a:graphicData uri="http://schemas.openxmlformats.org/presentationml/2006/ole">
            <p:oleObj spid="_x0000_s4202" name="Bitmap Image" r:id="rId5" imgW="17142857" imgH="11476190" progId="PBrush">
              <p:embed/>
            </p:oleObj>
          </a:graphicData>
        </a:graphic>
      </p:graphicFrame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878" y="4101394"/>
            <a:ext cx="3836988" cy="1987011"/>
          </a:xfrm>
        </p:spPr>
      </p:pic>
      <p:sp>
        <p:nvSpPr>
          <p:cNvPr id="8" name="TextBox 7"/>
          <p:cNvSpPr txBox="1"/>
          <p:nvPr/>
        </p:nvSpPr>
        <p:spPr>
          <a:xfrm>
            <a:off x="4286009" y="355110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2136" y="481790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19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8866" y="582702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Ηλεκτρικές </a:t>
            </a:r>
            <a:r>
              <a:rPr lang="el-GR" altLang="el-GR" dirty="0" err="1" smtClean="0"/>
              <a:t>μουδιάστρες</a:t>
            </a:r>
            <a:endParaRPr lang="en-GB" altLang="el-GR" dirty="0" smtClean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2577087"/>
            <a:ext cx="6944458" cy="3565806"/>
          </a:xfrm>
        </p:spPr>
      </p:pic>
      <p:graphicFrame>
        <p:nvGraphicFramePr>
          <p:cNvPr id="6147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248047248"/>
              </p:ext>
            </p:extLst>
          </p:nvPr>
        </p:nvGraphicFramePr>
        <p:xfrm>
          <a:off x="6458032" y="1690689"/>
          <a:ext cx="2230152" cy="2351356"/>
        </p:xfrm>
        <a:graphic>
          <a:graphicData uri="http://schemas.openxmlformats.org/presentationml/2006/ole">
            <p:oleObj spid="_x0000_s5166" name="Bitmap Image" r:id="rId5" imgW="2629080" imgH="2771640" progId="PBrush">
              <p:embed/>
            </p:oleObj>
          </a:graphicData>
        </a:graphic>
      </p:graphicFrame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1348" y="58186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44470" y="376504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22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4000" dirty="0" smtClean="0"/>
              <a:t>Ψάρια με ασθενή ηλεκτρισμό</a:t>
            </a:r>
            <a:r>
              <a:rPr lang="en-US" altLang="el-GR" sz="4000" dirty="0" smtClean="0"/>
              <a:t> 1/2</a:t>
            </a:r>
            <a:endParaRPr lang="en-GB" altLang="el-GR" sz="4000" dirty="0" smtClean="0"/>
          </a:p>
        </p:txBody>
      </p:sp>
      <p:pic>
        <p:nvPicPr>
          <p:cNvPr id="32771" name="Picture 3" descr="small_elephant_nose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6667" y="2356338"/>
            <a:ext cx="7400195" cy="236806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876667" y="4876800"/>
            <a:ext cx="7251700" cy="39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l-GR" altLang="el-GR" sz="1600" dirty="0">
                <a:latin typeface="+mn-lt"/>
              </a:rPr>
              <a:t>Τα όργανα παραγωγής ηλεκτρικών εκκενώσεων βρίσκονται στο ουραίο πτερύγιο</a:t>
            </a:r>
            <a:endParaRPr lang="en-GB" altLang="el-GR" sz="1600" dirty="0">
              <a:latin typeface="+mn-lt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64557" y="43851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/>
              <a:t>Ψάρια με ασθενή </a:t>
            </a:r>
            <a:r>
              <a:rPr lang="el-GR" altLang="el-GR" sz="4000" dirty="0" smtClean="0"/>
              <a:t>ηλεκτρισμό</a:t>
            </a:r>
            <a:r>
              <a:rPr lang="en-US" altLang="el-GR" sz="4000" dirty="0" smtClean="0"/>
              <a:t> 2/2</a:t>
            </a:r>
            <a:endParaRPr lang="el-GR" sz="4000" dirty="0"/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025650" y="1825625"/>
          <a:ext cx="5092700" cy="4351338"/>
        </p:xfrm>
        <a:graphic>
          <a:graphicData uri="http://schemas.openxmlformats.org/presentationml/2006/ole">
            <p:oleObj spid="_x0000_s6184" name="Bitmap Image" r:id="rId4" imgW="7380952" imgH="6304762" progId="PBrush">
              <p:embed/>
            </p:oleObj>
          </a:graphicData>
        </a:graphic>
      </p:graphicFrame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76590" y="589996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24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Συμπεριφορά</a:t>
            </a:r>
            <a:r>
              <a:rPr lang="en-US" dirty="0" smtClean="0"/>
              <a:t> 2/2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7652" y="1467930"/>
            <a:ext cx="6696905" cy="3519642"/>
          </a:xfrm>
        </p:spPr>
      </p:pic>
      <p:sp>
        <p:nvSpPr>
          <p:cNvPr id="8" name="Ορθογώνιο 7"/>
          <p:cNvSpPr/>
          <p:nvPr/>
        </p:nvSpPr>
        <p:spPr>
          <a:xfrm>
            <a:off x="1009331" y="5142436"/>
            <a:ext cx="7506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1600" dirty="0"/>
              <a:t>Καθώς τα ψάρια δεν μπορούν να σκεφτούν τι είναι καλό για αυτά, βασίζονται σε αυτόματα ενδογενή πρότυπα </a:t>
            </a:r>
            <a:r>
              <a:rPr lang="el-GR" altLang="el-GR" sz="1600" dirty="0" smtClean="0"/>
              <a:t>συμπεριφοράς.</a:t>
            </a:r>
          </a:p>
          <a:p>
            <a:r>
              <a:rPr lang="el-GR" altLang="el-GR" sz="1600" dirty="0" smtClean="0"/>
              <a:t>Περίπλοκη </a:t>
            </a:r>
            <a:r>
              <a:rPr lang="el-GR" altLang="el-GR" sz="1600" dirty="0"/>
              <a:t>συμπεριφορά σε σχέση με τα </a:t>
            </a:r>
            <a:r>
              <a:rPr lang="el-GR" altLang="el-GR" sz="1600" dirty="0" smtClean="0"/>
              <a:t>ασπόνδυλα. Απλοϊκή </a:t>
            </a:r>
            <a:r>
              <a:rPr lang="el-GR" altLang="el-GR" sz="1600" dirty="0"/>
              <a:t>συγκρινόμενη με αυτή των </a:t>
            </a:r>
            <a:r>
              <a:rPr lang="el-GR" altLang="el-GR" sz="1600" dirty="0" smtClean="0"/>
              <a:t>θηλαστικών.</a:t>
            </a:r>
            <a:r>
              <a:rPr lang="el-GR" altLang="el-GR" sz="1600" dirty="0"/>
              <a:t/>
            </a:r>
            <a:br>
              <a:rPr lang="el-GR" altLang="el-GR" sz="1600" dirty="0"/>
            </a:br>
            <a:endParaRPr lang="en-GB" altLang="el-GR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976739" y="471057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094315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Λειτουργίες</a:t>
            </a:r>
            <a:endParaRPr lang="en-GB" altLang="el-GR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2200" b="1" dirty="0" smtClean="0"/>
              <a:t>Στα ισχυρά ηλεκτρικά ψάρια </a:t>
            </a:r>
          </a:p>
          <a:p>
            <a:pPr eaLnBrk="1" hangingPunct="1"/>
            <a:r>
              <a:rPr lang="el-GR" altLang="el-GR" sz="2200" dirty="0" smtClean="0"/>
              <a:t>ο αιφνιδιασμός της λείας και η αποθάρρυνση των εισβολέων ή θηρευτών.</a:t>
            </a:r>
          </a:p>
          <a:p>
            <a:pPr eaLnBrk="1" hangingPunct="1"/>
            <a:endParaRPr lang="el-GR" altLang="el-GR" sz="22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l-GR" altLang="el-GR" sz="2200" b="1" dirty="0" smtClean="0"/>
              <a:t>Στα ψάρια με ασθενή ηλεκτρισμό </a:t>
            </a:r>
          </a:p>
          <a:p>
            <a:pPr eaLnBrk="1" hangingPunct="1"/>
            <a:r>
              <a:rPr lang="el-GR" altLang="el-GR" sz="2200" dirty="0" smtClean="0"/>
              <a:t>Ο </a:t>
            </a:r>
            <a:r>
              <a:rPr lang="el-GR" altLang="el-GR" sz="2200" dirty="0" err="1" smtClean="0"/>
              <a:t>ηλεκτροεντοπισμός</a:t>
            </a:r>
            <a:r>
              <a:rPr lang="el-GR" altLang="el-GR" sz="2200" dirty="0" smtClean="0"/>
              <a:t> κοντινών αντικειμένων και η επικοινωνία με άλλα ψάρια.</a:t>
            </a:r>
            <a:endParaRPr lang="en-GB" altLang="el-GR" sz="2200" dirty="0" smtClean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3918" y="2039815"/>
            <a:ext cx="3629967" cy="3640458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32125" y="540327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25</a:t>
            </a:r>
            <a:endParaRPr lang="en-US" sz="1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Ρύθμιση παραγωγής </a:t>
            </a:r>
            <a:br>
              <a:rPr lang="el-GR" sz="4000" dirty="0" smtClean="0"/>
            </a:br>
            <a:r>
              <a:rPr lang="el-GR" sz="4000" dirty="0" smtClean="0"/>
              <a:t>ηλεκτρικών εκπολώσεων</a:t>
            </a:r>
            <a:endParaRPr lang="el-GR" sz="40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16000" indent="-216000" eaLnBrk="1" hangingPunct="1">
              <a:lnSpc>
                <a:spcPct val="110000"/>
              </a:lnSpc>
            </a:pPr>
            <a:r>
              <a:rPr lang="el-GR" altLang="el-GR" sz="2200" dirty="0" smtClean="0"/>
              <a:t>Μέσω νευρικού ελέγχου.</a:t>
            </a:r>
          </a:p>
          <a:p>
            <a:pPr marL="216000" indent="-216000" eaLnBrk="1" hangingPunct="1">
              <a:lnSpc>
                <a:spcPct val="100000"/>
              </a:lnSpc>
            </a:pPr>
            <a:r>
              <a:rPr lang="el-GR" altLang="el-GR" sz="2200" dirty="0" smtClean="0"/>
              <a:t>Μέσω ορμονικού ελέγχου (π.χ. τα ανδρογόνα μειώνουν τη συχνότητα παραγωγής ηλεκτρικών </a:t>
            </a:r>
            <a:r>
              <a:rPr lang="el-GR" altLang="el-GR" sz="2200" dirty="0" err="1" smtClean="0"/>
              <a:t>εκπολώσεων</a:t>
            </a:r>
            <a:r>
              <a:rPr lang="el-GR" altLang="el-GR" sz="2200" dirty="0" smtClean="0"/>
              <a:t>).</a:t>
            </a:r>
            <a:endParaRPr lang="en-GB" altLang="el-GR" sz="2200" dirty="0" smtClean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8038" y="2803427"/>
            <a:ext cx="3328423" cy="2395733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94701" y="492216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26</a:t>
            </a:r>
            <a:endParaRPr lang="en-US" sz="1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Μ</a:t>
            </a:r>
            <a:r>
              <a:rPr lang="el-GR" altLang="el-GR" dirty="0" smtClean="0"/>
              <a:t>αγνητοτακτισμός</a:t>
            </a:r>
            <a:endParaRPr lang="en-GB" altLang="el-GR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l-GR" sz="2200" b="1" dirty="0" err="1" smtClean="0"/>
              <a:t>Μαγνητοτακτισμός</a:t>
            </a:r>
            <a:r>
              <a:rPr lang="el-GR" sz="2200" b="1" dirty="0" smtClean="0"/>
              <a:t> </a:t>
            </a:r>
            <a:r>
              <a:rPr lang="el-GR" sz="2200" dirty="0" smtClean="0"/>
              <a:t>ονομάζεται η τάση που έχουν κάποια ψάρια για συγκεκριμένο προσανατολισμό με βάση μαγνητικά πεδία.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l-GR" sz="2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Εφαρμογή σε</a:t>
            </a:r>
            <a:r>
              <a:rPr lang="en-US" sz="2200" b="1" dirty="0" smtClean="0"/>
              <a:t>:</a:t>
            </a:r>
            <a:endParaRPr lang="el-GR" sz="2200" b="1" dirty="0" smtClean="0"/>
          </a:p>
          <a:p>
            <a:pPr lvl="1">
              <a:spcBef>
                <a:spcPts val="1200"/>
              </a:spcBef>
              <a:buClr>
                <a:schemeClr val="tx1"/>
              </a:buClr>
              <a:defRPr/>
            </a:pPr>
            <a:r>
              <a:rPr lang="el-GR" sz="2200" b="1" dirty="0" smtClean="0"/>
              <a:t>Μετανάστευση </a:t>
            </a:r>
            <a:r>
              <a:rPr lang="el-GR" sz="2200" dirty="0" smtClean="0"/>
              <a:t> κίτρινος τόνος-σολομός Ατλαντικού ρύγχος με </a:t>
            </a:r>
            <a:r>
              <a:rPr lang="el-GR" sz="2200" b="1" dirty="0" smtClean="0"/>
              <a:t>μαγνητικά μόρια.</a:t>
            </a:r>
          </a:p>
          <a:p>
            <a:pPr lvl="1">
              <a:spcBef>
                <a:spcPts val="1200"/>
              </a:spcBef>
              <a:buClr>
                <a:schemeClr val="tx1"/>
              </a:buClr>
              <a:defRPr/>
            </a:pPr>
            <a:r>
              <a:rPr lang="el-GR" sz="2200" b="1" dirty="0" smtClean="0"/>
              <a:t>Θήρευση</a:t>
            </a:r>
            <a:r>
              <a:rPr lang="en-US" sz="2200" b="1" dirty="0" smtClean="0"/>
              <a:t> </a:t>
            </a:r>
            <a:r>
              <a:rPr lang="el-GR" sz="2200" dirty="0" smtClean="0"/>
              <a:t> καρχαρίες αντίληψη μαγνητικών πεδίων μέσω </a:t>
            </a:r>
            <a:r>
              <a:rPr lang="el-GR" sz="2200" b="1" dirty="0" err="1" smtClean="0"/>
              <a:t>ηλεκτροδεκτών</a:t>
            </a:r>
            <a:r>
              <a:rPr lang="el-GR" sz="2200" dirty="0" smtClean="0"/>
              <a:t>).</a:t>
            </a:r>
          </a:p>
          <a:p>
            <a:pPr>
              <a:buClr>
                <a:schemeClr val="tx1"/>
              </a:buClr>
              <a:defRPr/>
            </a:pPr>
            <a:endParaRPr lang="en-GB" sz="2800" u="sng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Καρχαρίες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419" y="1866900"/>
            <a:ext cx="3182711" cy="2032000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quarter" idx="17"/>
          </p:nvPr>
        </p:nvSpPr>
        <p:spPr>
          <a:xfrm>
            <a:off x="811213" y="4305307"/>
            <a:ext cx="3619500" cy="1543036"/>
          </a:xfrm>
        </p:spPr>
        <p:txBody>
          <a:bodyPr>
            <a:normAutofit/>
          </a:bodyPr>
          <a:lstStyle/>
          <a:p>
            <a:r>
              <a:rPr lang="en-GB" sz="2200" dirty="0"/>
              <a:t>Επ</a:t>
            </a:r>
            <a:r>
              <a:rPr lang="en-GB" sz="2200" dirty="0" err="1"/>
              <a:t>ιτρέ</a:t>
            </a:r>
            <a:r>
              <a:rPr lang="en-GB" sz="2200" dirty="0"/>
              <a:t>πουν τον εντοπισμό ασθενέστατων ηλεκτρομαγνητικών πεδίων.</a:t>
            </a:r>
          </a:p>
          <a:p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8"/>
          </p:nvPr>
        </p:nvSpPr>
        <p:spPr>
          <a:xfrm>
            <a:off x="4737100" y="2028595"/>
            <a:ext cx="3778250" cy="2032000"/>
          </a:xfrm>
        </p:spPr>
        <p:txBody>
          <a:bodyPr>
            <a:normAutofit/>
          </a:bodyPr>
          <a:lstStyle/>
          <a:p>
            <a:r>
              <a:rPr lang="en-GB" sz="2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Οι</a:t>
            </a:r>
            <a:r>
              <a:rPr lang="en-GB" sz="2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α</a:t>
            </a:r>
            <a:r>
              <a:rPr lang="en-GB" sz="2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ισθήσεις</a:t>
            </a:r>
            <a:r>
              <a:rPr lang="en-GB" sz="2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τους</a:t>
            </a:r>
            <a:r>
              <a:rPr lang="en-GB" sz="2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θεωρούντ</a:t>
            </a:r>
            <a:r>
              <a:rPr lang="en-GB" sz="2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αι εξαιρετικές. Χαρα</a:t>
            </a:r>
            <a:r>
              <a:rPr lang="en-GB" sz="2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κτηριστικό</a:t>
            </a:r>
            <a:r>
              <a:rPr lang="en-GB" sz="2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τους</a:t>
            </a:r>
            <a:r>
              <a:rPr lang="en-GB" sz="2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α</a:t>
            </a:r>
            <a:r>
              <a:rPr lang="en-GB" sz="2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ισθητήριο</a:t>
            </a:r>
            <a:r>
              <a:rPr lang="en-GB" sz="2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όργ</a:t>
            </a:r>
            <a:r>
              <a:rPr lang="en-GB" sz="2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ανο οι </a:t>
            </a:r>
            <a:r>
              <a:rPr lang="en-GB" sz="2200" b="1" dirty="0" smtClean="0"/>
              <a:t>φύσιγγες του Lorenzini.</a:t>
            </a:r>
            <a:r>
              <a:rPr lang="en-GB" sz="2400" b="1" dirty="0" smtClean="0"/>
              <a:t> </a:t>
            </a:r>
          </a:p>
          <a:p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2225" y="4060825"/>
            <a:ext cx="3047999" cy="2032000"/>
          </a:xfrm>
        </p:spPr>
      </p:pic>
      <p:sp>
        <p:nvSpPr>
          <p:cNvPr id="9" name="Θέση υποσέλιδου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67370" y="359255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27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9573" y="570984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28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err="1" smtClean="0"/>
              <a:t>Θιγμοτακτισμός</a:t>
            </a:r>
            <a:endParaRPr lang="en-GB" altLang="el-GR" b="1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l-GR" sz="2200" b="1" dirty="0" err="1" smtClean="0"/>
              <a:t>Θιγμοτακτισμός</a:t>
            </a:r>
            <a:r>
              <a:rPr lang="el-GR" sz="2200" b="1" dirty="0" smtClean="0"/>
              <a:t> </a:t>
            </a:r>
            <a:r>
              <a:rPr lang="el-GR" sz="2200" dirty="0" smtClean="0"/>
              <a:t>ονομάζεται η τάση που έχουν τα ψάρια για συγκεκριμένο προσανατολισμό στο περιβάλλον με βάση την επαφή με κάποιο αντικείμενο,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l-GR" sz="22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l-GR" sz="2200" b="1" dirty="0" smtClean="0"/>
              <a:t>Ο </a:t>
            </a:r>
            <a:r>
              <a:rPr lang="el-GR" sz="2200" b="1" dirty="0" err="1" smtClean="0"/>
              <a:t>θιγμοτακτισμός</a:t>
            </a:r>
            <a:r>
              <a:rPr lang="el-GR" sz="2200" b="1" dirty="0" smtClean="0"/>
              <a:t> μπορεί να αναφέρεται</a:t>
            </a:r>
            <a:r>
              <a:rPr lang="en-US" sz="2200" b="1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200" u="sng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Clr>
                <a:schemeClr val="tx1"/>
              </a:buClr>
              <a:defRPr/>
            </a:pPr>
            <a:r>
              <a:rPr lang="el-GR" sz="2200" dirty="0" smtClean="0"/>
              <a:t>Σε ανόργανα υποστρώματα.</a:t>
            </a:r>
          </a:p>
          <a:p>
            <a:pPr>
              <a:buClr>
                <a:schemeClr val="tx1"/>
              </a:buClr>
              <a:defRPr/>
            </a:pPr>
            <a:r>
              <a:rPr lang="el-GR" sz="2200" dirty="0" smtClean="0"/>
              <a:t>Σε ζωντανά υποστρώματα.</a:t>
            </a:r>
          </a:p>
          <a:p>
            <a:pPr>
              <a:buClr>
                <a:schemeClr val="tx1"/>
              </a:buClr>
              <a:defRPr/>
            </a:pPr>
            <a:r>
              <a:rPr lang="el-GR" sz="2200" dirty="0" smtClean="0"/>
              <a:t>Σε ομοειδή άτομα.</a:t>
            </a:r>
            <a:endParaRPr lang="en-GB" sz="2200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Παρατήρηση </a:t>
            </a:r>
            <a:r>
              <a:rPr lang="el-GR" dirty="0" err="1" smtClean="0"/>
              <a:t>Θιγμοτακτισμού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012" y="1956409"/>
            <a:ext cx="3886200" cy="2914650"/>
          </a:xfrm>
        </p:spPr>
      </p:pic>
      <p:sp>
        <p:nvSpPr>
          <p:cNvPr id="7" name="Θέση περιεχομένου 6"/>
          <p:cNvSpPr>
            <a:spLocks noGrp="1"/>
          </p:cNvSpPr>
          <p:nvPr>
            <p:ph sz="half" idx="2"/>
          </p:nvPr>
        </p:nvSpPr>
        <p:spPr>
          <a:xfrm>
            <a:off x="4986608" y="3145046"/>
            <a:ext cx="3253345" cy="2324344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tx1"/>
              </a:buClr>
              <a:buSzPct val="60000"/>
              <a:defRPr/>
            </a:pPr>
            <a:r>
              <a:rPr lang="el-GR" sz="2400" dirty="0" smtClean="0"/>
              <a:t>Ωοτοκία.</a:t>
            </a:r>
            <a:endParaRPr lang="el-GR" sz="2400" dirty="0"/>
          </a:p>
          <a:p>
            <a:pPr>
              <a:spcBef>
                <a:spcPct val="50000"/>
              </a:spcBef>
              <a:buClr>
                <a:schemeClr val="tx1"/>
              </a:buClr>
              <a:buSzPct val="60000"/>
              <a:defRPr/>
            </a:pPr>
            <a:r>
              <a:rPr lang="el-GR" sz="2400" dirty="0" err="1" smtClean="0"/>
              <a:t>Τροφοληψία</a:t>
            </a:r>
            <a:r>
              <a:rPr lang="el-GR" sz="2400" dirty="0" smtClean="0"/>
              <a:t>.</a:t>
            </a:r>
            <a:endParaRPr lang="el-GR" sz="2400" dirty="0"/>
          </a:p>
          <a:p>
            <a:pPr>
              <a:spcBef>
                <a:spcPct val="50000"/>
              </a:spcBef>
              <a:buClr>
                <a:schemeClr val="tx1"/>
              </a:buClr>
              <a:buSzPct val="60000"/>
              <a:defRPr/>
            </a:pPr>
            <a:r>
              <a:rPr lang="el-GR" sz="2400" dirty="0" smtClean="0"/>
              <a:t>Θήρευση.</a:t>
            </a:r>
            <a:endParaRPr lang="el-GR" sz="2400" dirty="0"/>
          </a:p>
          <a:p>
            <a:pPr>
              <a:spcBef>
                <a:spcPct val="50000"/>
              </a:spcBef>
              <a:buClr>
                <a:schemeClr val="tx1"/>
              </a:buClr>
              <a:buSzPct val="60000"/>
              <a:defRPr/>
            </a:pPr>
            <a:r>
              <a:rPr lang="el-GR" sz="2400" dirty="0"/>
              <a:t>Αποφυγή </a:t>
            </a:r>
            <a:r>
              <a:rPr lang="el-GR" sz="2400" dirty="0" smtClean="0"/>
              <a:t>θηρευτών.</a:t>
            </a:r>
            <a:endParaRPr lang="en-GB" sz="24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36270" y="459406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29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0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6550" y="1690689"/>
            <a:ext cx="2917383" cy="2184178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0476" y="4052142"/>
            <a:ext cx="2863457" cy="1897554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sz="2200" dirty="0" smtClean="0"/>
              <a:t>Ανάμεσα </a:t>
            </a:r>
            <a:r>
              <a:rPr lang="el-GR" altLang="el-GR" sz="2200" dirty="0"/>
              <a:t>σε βράχους και πυκνή </a:t>
            </a:r>
            <a:r>
              <a:rPr lang="el-GR" altLang="el-GR" sz="2200" dirty="0" smtClean="0"/>
              <a:t>βλάστηση: </a:t>
            </a:r>
            <a:endParaRPr lang="el-GR" altLang="el-GR" sz="2200" dirty="0"/>
          </a:p>
          <a:p>
            <a:pPr lvl="1"/>
            <a:r>
              <a:rPr lang="el-GR" altLang="el-GR" sz="2200" dirty="0" smtClean="0"/>
              <a:t>σκόρπαινες</a:t>
            </a:r>
            <a:r>
              <a:rPr lang="el-GR" altLang="el-GR" sz="2200" dirty="0"/>
              <a:t>, </a:t>
            </a:r>
          </a:p>
          <a:p>
            <a:pPr lvl="1"/>
            <a:r>
              <a:rPr lang="el-GR" altLang="el-GR" sz="2200" dirty="0" smtClean="0"/>
              <a:t>χέλια</a:t>
            </a:r>
            <a:r>
              <a:rPr lang="el-GR" altLang="el-GR" sz="2200" dirty="0"/>
              <a:t>,</a:t>
            </a:r>
          </a:p>
          <a:p>
            <a:pPr lvl="1"/>
            <a:r>
              <a:rPr lang="el-GR" altLang="el-GR" sz="2200" dirty="0" smtClean="0"/>
              <a:t>είδη </a:t>
            </a:r>
            <a:r>
              <a:rPr lang="el-GR" altLang="el-GR" sz="2200" dirty="0"/>
              <a:t>των οικογενειών </a:t>
            </a:r>
            <a:r>
              <a:rPr lang="en-US" altLang="el-GR" sz="2200" dirty="0" err="1"/>
              <a:t>Percidae</a:t>
            </a:r>
            <a:r>
              <a:rPr lang="en-US" altLang="el-GR" sz="2200" dirty="0"/>
              <a:t> </a:t>
            </a:r>
            <a:r>
              <a:rPr lang="el-GR" altLang="el-GR" sz="2200" dirty="0"/>
              <a:t>και </a:t>
            </a:r>
            <a:r>
              <a:rPr lang="en-US" altLang="el-GR" sz="2200" dirty="0" err="1" smtClean="0"/>
              <a:t>Capitidae</a:t>
            </a:r>
            <a:r>
              <a:rPr lang="el-GR" altLang="el-GR" sz="2200" dirty="0" smtClean="0"/>
              <a:t>.</a:t>
            </a:r>
          </a:p>
          <a:p>
            <a:pPr lvl="1"/>
            <a:endParaRPr lang="el-GR" altLang="el-GR" sz="2200" dirty="0"/>
          </a:p>
          <a:p>
            <a:r>
              <a:rPr lang="el-GR" altLang="el-GR" sz="2200" dirty="0" smtClean="0"/>
              <a:t>Θάβονται </a:t>
            </a:r>
            <a:r>
              <a:rPr lang="el-GR" altLang="el-GR" sz="2200" dirty="0"/>
              <a:t>σε χαλαρά ιζήματα </a:t>
            </a:r>
          </a:p>
          <a:p>
            <a:pPr lvl="1"/>
            <a:r>
              <a:rPr lang="el-GR" altLang="el-GR" sz="2200" dirty="0" smtClean="0"/>
              <a:t>ράγες</a:t>
            </a:r>
            <a:r>
              <a:rPr lang="el-GR" altLang="el-GR" sz="2200" dirty="0"/>
              <a:t>, </a:t>
            </a:r>
          </a:p>
          <a:p>
            <a:pPr lvl="1"/>
            <a:r>
              <a:rPr lang="el-GR" altLang="el-GR" sz="2200" dirty="0" smtClean="0"/>
              <a:t>είδη </a:t>
            </a:r>
            <a:r>
              <a:rPr lang="el-GR" altLang="el-GR" sz="2200" dirty="0"/>
              <a:t>των οικογενειών </a:t>
            </a:r>
            <a:r>
              <a:rPr lang="en-US" altLang="el-GR" sz="2200" dirty="0" err="1"/>
              <a:t>Pleuronictidae</a:t>
            </a:r>
            <a:r>
              <a:rPr lang="en-US" altLang="el-GR" sz="2200" dirty="0"/>
              <a:t>,</a:t>
            </a:r>
            <a:endParaRPr lang="el-GR" altLang="el-GR" sz="2200" dirty="0"/>
          </a:p>
          <a:p>
            <a:pPr lvl="1"/>
            <a:r>
              <a:rPr lang="el-GR" altLang="el-GR" sz="2200" dirty="0" smtClean="0"/>
              <a:t>είδη </a:t>
            </a:r>
            <a:r>
              <a:rPr lang="el-GR" altLang="el-GR" sz="2200" dirty="0"/>
              <a:t>του γένους </a:t>
            </a:r>
            <a:r>
              <a:rPr lang="en-US" altLang="el-GR" sz="2200" i="1" dirty="0" err="1" smtClean="0"/>
              <a:t>Trachinus</a:t>
            </a:r>
            <a:r>
              <a:rPr lang="el-GR" altLang="el-GR" sz="2200" i="1" dirty="0" smtClean="0"/>
              <a:t>.</a:t>
            </a:r>
            <a:endParaRPr lang="en-GB" altLang="el-GR" sz="2200" i="1" dirty="0"/>
          </a:p>
          <a:p>
            <a:endParaRPr lang="el-GR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34872" y="353792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4145" y="558360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31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Ειδικότερα για τις σκόρπαινες</a:t>
            </a:r>
            <a:endParaRPr lang="el-GR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8231" y="2055815"/>
            <a:ext cx="4130919" cy="4351338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altLang="el-GR" sz="2200" dirty="0" smtClean="0"/>
              <a:t>Τάση για συγκέντρωση σε ενυδρεία χωρίς κάλυμμα.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200" dirty="0" smtClean="0"/>
              <a:t>Δοκιμές με πειραματικά τυφλωμένες σκόρπαινες</a:t>
            </a:r>
            <a:r>
              <a:rPr lang="el-GR" altLang="el-GR" sz="2400" dirty="0" smtClean="0"/>
              <a:t>.</a:t>
            </a:r>
            <a:endParaRPr lang="en-GB" altLang="el-GR" sz="2400" dirty="0" smtClean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4769" y="2519302"/>
            <a:ext cx="3863985" cy="2575990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98193" y="465977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32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Ρεοτακτισμός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None/>
            </a:pPr>
            <a:r>
              <a:rPr lang="el-GR" altLang="el-GR" sz="2200" b="1" dirty="0" smtClean="0">
                <a:solidFill>
                  <a:prstClr val="black"/>
                </a:solidFill>
              </a:rPr>
              <a:t>Ορισμός</a:t>
            </a:r>
          </a:p>
          <a:p>
            <a:r>
              <a:rPr lang="el-GR" altLang="el-GR" sz="2200" dirty="0" smtClean="0">
                <a:solidFill>
                  <a:prstClr val="black"/>
                </a:solidFill>
              </a:rPr>
              <a:t>Ο </a:t>
            </a:r>
            <a:r>
              <a:rPr lang="el-GR" altLang="el-GR" sz="2200" dirty="0" err="1">
                <a:solidFill>
                  <a:prstClr val="black"/>
                </a:solidFill>
              </a:rPr>
              <a:t>ρεοτακτισμός</a:t>
            </a:r>
            <a:r>
              <a:rPr lang="el-GR" altLang="el-GR" sz="2200" dirty="0">
                <a:solidFill>
                  <a:prstClr val="black"/>
                </a:solidFill>
              </a:rPr>
              <a:t> υποδηλώνει τον τρόπο με τον οποίο ένας θαλάσσιος οργανισμός προσανατολίζει την κίνησή του σε σχέση με την </a:t>
            </a:r>
            <a:r>
              <a:rPr lang="el-GR" altLang="el-GR" sz="2200" b="1" dirty="0"/>
              <a:t>ροή του </a:t>
            </a:r>
            <a:r>
              <a:rPr lang="el-GR" altLang="el-GR" sz="2200" b="1" dirty="0" smtClean="0"/>
              <a:t>ύδατος</a:t>
            </a:r>
            <a:r>
              <a:rPr lang="el-GR" altLang="el-GR" sz="2200" dirty="0" smtClean="0"/>
              <a:t>.</a:t>
            </a:r>
            <a:endParaRPr lang="el-GR" altLang="el-GR" sz="2200" dirty="0"/>
          </a:p>
          <a:p>
            <a:pPr lvl="0"/>
            <a:r>
              <a:rPr lang="el-GR" altLang="el-GR" sz="2200" dirty="0"/>
              <a:t>Καθορίζεται </a:t>
            </a:r>
            <a:r>
              <a:rPr lang="el-GR" altLang="el-GR" sz="2200" dirty="0" smtClean="0"/>
              <a:t>γενετικά.</a:t>
            </a:r>
            <a:endParaRPr lang="en-GB" altLang="el-GR" sz="2200" dirty="0"/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7507" y="1576388"/>
            <a:ext cx="3067050" cy="4600575"/>
          </a:xfrm>
        </p:spPr>
      </p:pic>
      <p:sp>
        <p:nvSpPr>
          <p:cNvPr id="7" name="TextBox 6"/>
          <p:cNvSpPr txBox="1"/>
          <p:nvPr/>
        </p:nvSpPr>
        <p:spPr>
          <a:xfrm>
            <a:off x="7605633" y="583569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5870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Παρατηρήσεις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3889" y="1808018"/>
            <a:ext cx="6326188" cy="36576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altLang="el-GR" sz="2200" dirty="0" smtClean="0"/>
              <a:t>Στην πέστροφα.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200" dirty="0" smtClean="0"/>
              <a:t>Στο χέλι.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200" dirty="0" smtClean="0"/>
              <a:t>Επιρροή του ρεύματος του κόλπου.</a:t>
            </a:r>
          </a:p>
          <a:p>
            <a:pPr eaLnBrk="1" hangingPunct="1">
              <a:spcBef>
                <a:spcPts val="1200"/>
              </a:spcBef>
            </a:pPr>
            <a:r>
              <a:rPr lang="el-GR" altLang="el-GR" sz="2200" dirty="0" smtClean="0"/>
              <a:t>Παρατηρήσεις στη ρέγκα.</a:t>
            </a:r>
            <a:endParaRPr lang="en-GB" altLang="el-GR" sz="2200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Ποιος μελετά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l-GR" sz="4000" dirty="0" smtClean="0"/>
              <a:t>την συμπεριφορά των ψαριών</a:t>
            </a:r>
            <a:r>
              <a:rPr lang="en-US" sz="4000" dirty="0" smtClean="0"/>
              <a:t>;</a:t>
            </a:r>
            <a:endParaRPr lang="el-GR" sz="40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l-GR" altLang="el-GR" sz="2200" dirty="0"/>
              <a:t>Εμπειρική  </a:t>
            </a:r>
            <a:r>
              <a:rPr lang="el-GR" altLang="el-GR" sz="2200" dirty="0" smtClean="0"/>
              <a:t>γνώση</a:t>
            </a:r>
            <a:r>
              <a:rPr lang="en-US" altLang="el-GR" sz="2200" dirty="0" smtClean="0"/>
              <a:t>.</a:t>
            </a:r>
            <a:r>
              <a:rPr lang="el-GR" altLang="el-GR" sz="2200" dirty="0" smtClean="0"/>
              <a:t> </a:t>
            </a:r>
            <a:endParaRPr lang="el-GR" altLang="el-GR" sz="2200" dirty="0"/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l-GR" altLang="el-GR" sz="2200" dirty="0"/>
              <a:t>Ηθολογία  (</a:t>
            </a:r>
            <a:r>
              <a:rPr lang="el-GR" altLang="el-GR" sz="2200" dirty="0" smtClean="0"/>
              <a:t>κλασικές </a:t>
            </a:r>
            <a:r>
              <a:rPr lang="el-GR" altLang="el-GR" sz="2200" dirty="0"/>
              <a:t>ηθολογικές μελέτες</a:t>
            </a:r>
            <a:r>
              <a:rPr lang="el-GR" altLang="el-GR" sz="2200" dirty="0" smtClean="0"/>
              <a:t>)</a:t>
            </a:r>
            <a:r>
              <a:rPr lang="en-US" altLang="el-GR" sz="2200" dirty="0" smtClean="0"/>
              <a:t>.</a:t>
            </a:r>
            <a:endParaRPr lang="el-GR" altLang="el-GR" sz="2200" dirty="0"/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r>
              <a:rPr lang="el-GR" altLang="el-GR" sz="2200" dirty="0"/>
              <a:t>Οικολογία &amp; Εξέλιξη  (προσαρμογές στο περιβάλλον</a:t>
            </a:r>
            <a:r>
              <a:rPr lang="el-GR" altLang="el-GR" sz="2200" dirty="0" smtClean="0"/>
              <a:t>)</a:t>
            </a:r>
            <a:r>
              <a:rPr lang="en-US" altLang="el-GR" sz="2200" dirty="0" smtClean="0"/>
              <a:t>.</a:t>
            </a:r>
            <a:endParaRPr lang="el-GR" altLang="el-GR" sz="2200" dirty="0"/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</a:pPr>
            <a:endParaRPr lang="el-GR" altLang="el-GR" dirty="0">
              <a:latin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5818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Εφαρμογές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90689"/>
            <a:ext cx="7772400" cy="41148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l-GR" altLang="el-GR" sz="2200" dirty="0" smtClean="0"/>
              <a:t>Στις τεχνικές συγκομιδής (παράδειγμα κυπρίνου).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l-GR" altLang="el-GR" sz="2200" dirty="0" smtClean="0"/>
              <a:t>Ο ρόλος του </a:t>
            </a:r>
            <a:r>
              <a:rPr lang="el-GR" altLang="el-GR" sz="2200" dirty="0" err="1" smtClean="0"/>
              <a:t>ρεοτακτισμού</a:t>
            </a:r>
            <a:r>
              <a:rPr lang="el-GR" altLang="el-GR" sz="2200" dirty="0" smtClean="0"/>
              <a:t> σε μονάδες ιχθυοκαλλιέργειας.</a:t>
            </a:r>
          </a:p>
          <a:p>
            <a:pPr eaLnBrk="1" hangingPunct="1">
              <a:spcBef>
                <a:spcPts val="1200"/>
              </a:spcBef>
              <a:buClr>
                <a:schemeClr val="tx1"/>
              </a:buClr>
            </a:pPr>
            <a:r>
              <a:rPr lang="el-GR" altLang="el-GR" sz="2200" dirty="0" smtClean="0"/>
              <a:t>Μείωση θνησιμότητας στα φράγματα.</a:t>
            </a:r>
          </a:p>
          <a:p>
            <a:pPr eaLnBrk="1" hangingPunct="1"/>
            <a:endParaRPr lang="en-GB" altLang="el-GR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Οπτικο-κινητική απόκριση 1/3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5873" y="1690689"/>
            <a:ext cx="7886700" cy="4351338"/>
          </a:xfrm>
        </p:spPr>
        <p:txBody>
          <a:bodyPr/>
          <a:lstStyle/>
          <a:p>
            <a:pPr marL="0" indent="0">
              <a:spcBef>
                <a:spcPct val="95000"/>
              </a:spcBef>
              <a:buNone/>
            </a:pPr>
            <a:r>
              <a:rPr lang="el-GR" altLang="el-GR" sz="2200" dirty="0"/>
              <a:t>Η </a:t>
            </a:r>
            <a:r>
              <a:rPr lang="el-GR" altLang="el-GR" sz="2200" dirty="0" err="1"/>
              <a:t>οπτικο</a:t>
            </a:r>
            <a:r>
              <a:rPr lang="el-GR" altLang="el-GR" sz="2200" dirty="0"/>
              <a:t>-κινητική απόκριση </a:t>
            </a:r>
            <a:r>
              <a:rPr lang="el-GR" altLang="el-GR" sz="2200" dirty="0" smtClean="0"/>
              <a:t>αποσκοπεί στο:</a:t>
            </a:r>
            <a:endParaRPr lang="el-GR" altLang="el-GR" sz="2200" dirty="0"/>
          </a:p>
          <a:p>
            <a:pPr>
              <a:spcBef>
                <a:spcPct val="95000"/>
              </a:spcBef>
            </a:pPr>
            <a:r>
              <a:rPr lang="el-GR" altLang="el-GR" sz="2200" dirty="0"/>
              <a:t>να κρατήσουν μια θέση σε ένα ρεύμα εστιάζοντας οπτικά σε ένα </a:t>
            </a:r>
            <a:r>
              <a:rPr lang="el-GR" altLang="el-GR" sz="2200" dirty="0" smtClean="0"/>
              <a:t>αντικείμενο. </a:t>
            </a:r>
            <a:endParaRPr lang="el-GR" altLang="el-GR" sz="2200" dirty="0"/>
          </a:p>
          <a:p>
            <a:pPr>
              <a:spcBef>
                <a:spcPct val="95000"/>
              </a:spcBef>
            </a:pPr>
            <a:r>
              <a:rPr lang="el-GR" altLang="el-GR" sz="2200" dirty="0"/>
              <a:t>στον πυθμένα ή στο πλάι του ρεύματος.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Οπτικο-κινητική απόκριση 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23143" y="1913427"/>
            <a:ext cx="7886700" cy="435133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altLang="el-GR" sz="2200" dirty="0"/>
              <a:t>Συνδυασμός </a:t>
            </a:r>
            <a:r>
              <a:rPr lang="el-GR" altLang="el-GR" sz="2200" b="1" dirty="0" err="1"/>
              <a:t>φωτοτακτικής</a:t>
            </a:r>
            <a:r>
              <a:rPr lang="el-GR" altLang="el-GR" sz="2200" dirty="0"/>
              <a:t> και </a:t>
            </a:r>
            <a:r>
              <a:rPr lang="el-GR" altLang="el-GR" sz="2200" b="1" dirty="0" err="1"/>
              <a:t>ρεοτακτικής</a:t>
            </a:r>
            <a:r>
              <a:rPr lang="el-GR" altLang="el-GR" sz="2200" dirty="0"/>
              <a:t> συμπεριφοράς.</a:t>
            </a:r>
          </a:p>
          <a:p>
            <a:pPr>
              <a:spcBef>
                <a:spcPts val="1800"/>
              </a:spcBef>
            </a:pPr>
            <a:r>
              <a:rPr lang="el-GR" altLang="el-GR" sz="2200" dirty="0"/>
              <a:t>Χρήση </a:t>
            </a:r>
            <a:r>
              <a:rPr lang="el-GR" altLang="el-GR" sz="2200" dirty="0" err="1"/>
              <a:t>Οπτικο</a:t>
            </a:r>
            <a:r>
              <a:rPr lang="el-GR" altLang="el-GR" sz="2200" dirty="0"/>
              <a:t>-κινητικής απόκρισης για μεταβολή ταχύτητας ψαριού.</a:t>
            </a:r>
          </a:p>
          <a:p>
            <a:pPr>
              <a:spcBef>
                <a:spcPts val="1800"/>
              </a:spcBef>
            </a:pPr>
            <a:r>
              <a:rPr lang="el-GR" altLang="el-GR" sz="2200" dirty="0"/>
              <a:t>Πείραμα κυκλικής δεξαμενής με περιστρεφόμενη κυκλική κουρτίνα.</a:t>
            </a:r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66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Οπτικο-κινητική απόκριση 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23143" y="1913427"/>
            <a:ext cx="7886700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l-GR" sz="2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Η </a:t>
            </a:r>
            <a:r>
              <a:rPr lang="el-GR" sz="22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οπτικο</a:t>
            </a:r>
            <a:r>
              <a:rPr lang="el-GR" sz="2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-κινητική απόκριση είναι ανεπτυγμένη σε ψάρια</a:t>
            </a:r>
            <a:r>
              <a:rPr lang="en-US" sz="22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r>
              <a:rPr lang="en-US" sz="2200" u="sng" dirty="0"/>
              <a:t> </a:t>
            </a:r>
            <a:endParaRPr lang="el-GR" sz="2200" u="sng" dirty="0"/>
          </a:p>
          <a:p>
            <a:pPr>
              <a:buNone/>
              <a:defRPr/>
            </a:pPr>
            <a:endParaRPr lang="en-US" sz="2200" u="sng" dirty="0"/>
          </a:p>
          <a:p>
            <a:pPr>
              <a:buClr>
                <a:schemeClr val="tx1"/>
              </a:buClr>
              <a:defRPr/>
            </a:pPr>
            <a:r>
              <a:rPr lang="el-GR" sz="2200" dirty="0"/>
              <a:t>που ζουν σε ρυάκια και </a:t>
            </a:r>
            <a:r>
              <a:rPr lang="el-GR" sz="2200" dirty="0" smtClean="0"/>
              <a:t>ποτάμια.</a:t>
            </a:r>
            <a:endParaRPr lang="el-GR" sz="2200" dirty="0"/>
          </a:p>
          <a:p>
            <a:pPr>
              <a:buClr>
                <a:schemeClr val="tx1"/>
              </a:buClr>
              <a:defRPr/>
            </a:pPr>
            <a:r>
              <a:rPr lang="el-GR" sz="2200" dirty="0"/>
              <a:t>που ζουν σε στάσιμα νερά (πέρκες</a:t>
            </a:r>
            <a:r>
              <a:rPr lang="el-GR" sz="2200" dirty="0" smtClean="0"/>
              <a:t>).</a:t>
            </a:r>
            <a:endParaRPr lang="el-GR" sz="2200" dirty="0"/>
          </a:p>
          <a:p>
            <a:pPr>
              <a:buClr>
                <a:schemeClr val="tx1"/>
              </a:buClr>
              <a:defRPr/>
            </a:pPr>
            <a:r>
              <a:rPr lang="el-GR" sz="2200" dirty="0"/>
              <a:t>σε θαλάσσια είδη (ρέγκες, μπακαλιάροι</a:t>
            </a:r>
            <a:r>
              <a:rPr lang="el-GR" sz="2200" dirty="0" smtClean="0"/>
              <a:t>).</a:t>
            </a:r>
            <a:endParaRPr lang="el-GR" sz="2200" dirty="0"/>
          </a:p>
          <a:p>
            <a:pPr>
              <a:buClr>
                <a:schemeClr val="tx1"/>
              </a:buClr>
              <a:defRPr/>
            </a:pPr>
            <a:r>
              <a:rPr lang="el-GR" sz="2200" dirty="0"/>
              <a:t>σε νεαρά </a:t>
            </a:r>
            <a:r>
              <a:rPr lang="el-GR" sz="2200" dirty="0" smtClean="0"/>
              <a:t>άτομα.</a:t>
            </a:r>
            <a:endParaRPr lang="el-GR" sz="22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endParaRPr lang="el-GR" sz="2200" dirty="0"/>
          </a:p>
          <a:p>
            <a:pPr>
              <a:buClr>
                <a:schemeClr val="tx1"/>
              </a:buClr>
              <a:buNone/>
              <a:defRPr/>
            </a:pPr>
            <a:r>
              <a:rPr lang="el-GR" sz="2200" b="1" i="1" dirty="0"/>
              <a:t>Εξαίρεση</a:t>
            </a:r>
            <a:r>
              <a:rPr lang="el-GR" sz="2200" i="1" dirty="0"/>
              <a:t> αποτελούν τα </a:t>
            </a:r>
            <a:r>
              <a:rPr lang="el-GR" sz="2200" i="1" dirty="0" err="1"/>
              <a:t>βενθικά</a:t>
            </a:r>
            <a:r>
              <a:rPr lang="el-GR" sz="2200" i="1" dirty="0"/>
              <a:t> </a:t>
            </a:r>
            <a:r>
              <a:rPr lang="el-GR" sz="2200" i="1" dirty="0" smtClean="0"/>
              <a:t>είδη.</a:t>
            </a:r>
            <a:endParaRPr lang="el-GR" sz="2200" i="1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625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Χημειοτακτισμός 1/2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half" idx="2"/>
          </p:nvPr>
        </p:nvSpPr>
        <p:spPr>
          <a:xfrm>
            <a:off x="4900916" y="2681409"/>
            <a:ext cx="3886200" cy="1972652"/>
          </a:xfrm>
        </p:spPr>
        <p:txBody>
          <a:bodyPr/>
          <a:lstStyle/>
          <a:p>
            <a:pPr>
              <a:buFontTx/>
              <a:buChar char="•"/>
            </a:pPr>
            <a:r>
              <a:rPr lang="el-GR" altLang="el-GR" sz="2200" dirty="0"/>
              <a:t>Αποφυγή </a:t>
            </a:r>
            <a:r>
              <a:rPr lang="el-GR" altLang="el-GR" sz="2200" dirty="0" err="1" smtClean="0"/>
              <a:t>έχθρων</a:t>
            </a:r>
            <a:r>
              <a:rPr lang="el-GR" altLang="el-GR" sz="2200" dirty="0" smtClean="0"/>
              <a:t>.</a:t>
            </a:r>
            <a:endParaRPr lang="en-US" altLang="el-GR" sz="2200" dirty="0"/>
          </a:p>
          <a:p>
            <a:pPr>
              <a:buFontTx/>
              <a:buChar char="•"/>
            </a:pPr>
            <a:r>
              <a:rPr lang="el-GR" altLang="el-GR" sz="2200" dirty="0"/>
              <a:t>Εύρεση </a:t>
            </a:r>
            <a:r>
              <a:rPr lang="el-GR" altLang="el-GR" sz="2200" dirty="0" smtClean="0"/>
              <a:t>τροφής.</a:t>
            </a:r>
            <a:endParaRPr lang="el-GR" altLang="el-GR" sz="2200" dirty="0"/>
          </a:p>
          <a:p>
            <a:pPr>
              <a:buFontTx/>
              <a:buChar char="•"/>
            </a:pPr>
            <a:r>
              <a:rPr lang="el-GR" altLang="el-GR" sz="2200" dirty="0" smtClean="0"/>
              <a:t>Αναπαραγωγή.</a:t>
            </a:r>
            <a:endParaRPr lang="el-GR" altLang="el-GR" sz="22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608" y="1825625"/>
            <a:ext cx="3254284" cy="4351338"/>
          </a:xfrm>
        </p:spPr>
      </p:pic>
      <p:sp>
        <p:nvSpPr>
          <p:cNvPr id="7" name="TextBox 6"/>
          <p:cNvSpPr txBox="1"/>
          <p:nvPr/>
        </p:nvSpPr>
        <p:spPr>
          <a:xfrm>
            <a:off x="3574072" y="521273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3157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Χημειοτακτισμός 2/2</a:t>
            </a:r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6000">
              <a:spcBef>
                <a:spcPts val="600"/>
              </a:spcBef>
              <a:buClr>
                <a:schemeClr val="tx1"/>
              </a:buClr>
              <a:buSzPct val="80000"/>
              <a:buFontTx/>
              <a:buChar char="•"/>
              <a:defRPr/>
            </a:pPr>
            <a:r>
              <a:rPr lang="el-GR" sz="2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Αντίδραση διαφυγής του </a:t>
            </a:r>
            <a:r>
              <a:rPr lang="el-GR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σολομού.</a:t>
            </a:r>
            <a:endParaRPr lang="en-US" sz="2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40000" lvl="1">
              <a:spcBef>
                <a:spcPts val="600"/>
              </a:spcBef>
              <a:buSzPct val="55000"/>
              <a:defRPr/>
            </a:pPr>
            <a:r>
              <a:rPr lang="el-GR" sz="2200" dirty="0"/>
              <a:t>διατάραξη μεταναστευτικής </a:t>
            </a:r>
            <a:r>
              <a:rPr lang="el-GR" sz="2200" dirty="0" smtClean="0"/>
              <a:t>πορείας.</a:t>
            </a:r>
          </a:p>
          <a:p>
            <a:pPr marL="216000" lvl="1">
              <a:spcBef>
                <a:spcPts val="600"/>
              </a:spcBef>
              <a:buSzPct val="55000"/>
              <a:defRPr/>
            </a:pPr>
            <a:endParaRPr lang="el-GR" sz="2200" dirty="0"/>
          </a:p>
          <a:p>
            <a:pPr marL="216000">
              <a:spcBef>
                <a:spcPts val="600"/>
              </a:spcBef>
              <a:buClr>
                <a:schemeClr val="tx1"/>
              </a:buClr>
              <a:buSzPct val="80000"/>
              <a:buFontTx/>
              <a:buChar char="•"/>
              <a:defRPr/>
            </a:pPr>
            <a:r>
              <a:rPr lang="el-GR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Στρες-Προειδοποίηση</a:t>
            </a:r>
            <a:r>
              <a:rPr lang="el-GR" sz="2200" b="1" dirty="0" smtClean="0"/>
              <a:t>.</a:t>
            </a:r>
            <a:endParaRPr lang="el-GR" sz="2200" b="1" dirty="0"/>
          </a:p>
          <a:p>
            <a:pPr marL="540000" lvl="1">
              <a:spcBef>
                <a:spcPts val="600"/>
              </a:spcBef>
              <a:buSzPct val="55000"/>
              <a:defRPr/>
            </a:pPr>
            <a:r>
              <a:rPr lang="el-GR" sz="2200" dirty="0"/>
              <a:t>έκκριση χημικής </a:t>
            </a:r>
            <a:r>
              <a:rPr lang="el-GR" sz="2200" dirty="0" smtClean="0"/>
              <a:t>ουσίας.</a:t>
            </a:r>
          </a:p>
          <a:p>
            <a:pPr marL="216000" lvl="1">
              <a:spcBef>
                <a:spcPts val="600"/>
              </a:spcBef>
              <a:buClr>
                <a:schemeClr val="hlink"/>
              </a:buClr>
              <a:buSzPct val="55000"/>
              <a:defRPr/>
            </a:pPr>
            <a:endParaRPr lang="el-GR" sz="2200" dirty="0"/>
          </a:p>
          <a:p>
            <a:pPr marL="216000">
              <a:spcBef>
                <a:spcPts val="600"/>
              </a:spcBef>
              <a:buClr>
                <a:schemeClr val="tx1"/>
              </a:buClr>
              <a:buSzPct val="80000"/>
              <a:buFontTx/>
              <a:buChar char="•"/>
              <a:defRPr/>
            </a:pPr>
            <a:r>
              <a:rPr lang="el-GR" sz="2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Φερορμόνες</a:t>
            </a:r>
            <a:r>
              <a:rPr lang="el-GR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n-US" sz="2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40000" lvl="1">
              <a:spcBef>
                <a:spcPts val="600"/>
              </a:spcBef>
              <a:buSzPct val="55000"/>
              <a:defRPr/>
            </a:pPr>
            <a:r>
              <a:rPr lang="el-GR" sz="2200" dirty="0"/>
              <a:t>Προσέλκυση άλλου </a:t>
            </a:r>
            <a:r>
              <a:rPr lang="el-GR" sz="2200" dirty="0" smtClean="0"/>
              <a:t>φύλου.</a:t>
            </a:r>
            <a:endParaRPr lang="el-GR" sz="22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0576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Εντοπισμός ζωτικού χώρου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l-GR" altLang="el-GR" sz="2000" dirty="0"/>
              <a:t>Τα ψάρια αναζητούν και διατηρούν ζωτικούς </a:t>
            </a:r>
            <a:r>
              <a:rPr lang="el-GR" altLang="el-GR" sz="2000" dirty="0" smtClean="0"/>
              <a:t>χώρους.</a:t>
            </a:r>
            <a:endParaRPr lang="el-GR" altLang="el-GR" sz="2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l-GR" altLang="el-GR" sz="2000" dirty="0"/>
              <a:t>Ικανότητα επιστροφής στον χώρο διαβίωσης μετά από μετανάστευση ή μηχανική </a:t>
            </a:r>
            <a:r>
              <a:rPr lang="el-GR" altLang="el-GR" sz="2000" dirty="0" smtClean="0"/>
              <a:t>απομάκρυνση.</a:t>
            </a:r>
            <a:endParaRPr lang="el-GR" altLang="el-GR" sz="2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l-GR" altLang="el-GR" sz="2000" dirty="0"/>
              <a:t>Ο μηχανισμός εντοπισμού περιλαμβάνει </a:t>
            </a:r>
            <a:r>
              <a:rPr lang="el-GR" altLang="el-GR" sz="2000" dirty="0" smtClean="0"/>
              <a:t>:</a:t>
            </a:r>
            <a:endParaRPr lang="el-GR" altLang="el-GR" sz="20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l-GR" sz="2000" dirty="0"/>
              <a:t>ένα συνδυασμό φυσικών και χημικών παραμέτρων καθώς και τυχαία πρότυπα </a:t>
            </a:r>
            <a:r>
              <a:rPr lang="el-GR" altLang="el-GR" sz="2000" dirty="0" smtClean="0"/>
              <a:t>αναζήτησης.</a:t>
            </a:r>
            <a:endParaRPr lang="el-GR" altLang="el-GR" sz="2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l-GR" altLang="el-GR" sz="2000" dirty="0"/>
              <a:t>Μερικά είδη μπορούν να βρουν τον δρόμο της επιστροφής ακόμα και αν χρειαστεί να ταξιδεύσουν </a:t>
            </a:r>
            <a:r>
              <a:rPr lang="el-GR" altLang="el-GR" sz="2000" dirty="0" smtClean="0"/>
              <a:t>χιλιόμετρα.</a:t>
            </a:r>
            <a:endParaRPr lang="el-GR" altLang="el-GR" sz="2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l-GR" altLang="el-GR" sz="2000" dirty="0"/>
              <a:t>Άλλα είδη διατηρούν την ικανότητα εντοπισμού ακόμα και αν έχουν κρατηθεί περιορισμένα σε τεχνητά περιβάλλοντα για πολλούς </a:t>
            </a:r>
            <a:r>
              <a:rPr lang="el-GR" altLang="el-GR" sz="2000" dirty="0" smtClean="0"/>
              <a:t>μήνες.</a:t>
            </a:r>
            <a:endParaRPr lang="el-GR" altLang="el-GR" sz="2000" dirty="0"/>
          </a:p>
          <a:p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14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Μια περίπτωση εντοπισμού ζωτικού χώρου 1/2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30695" y="1690689"/>
            <a:ext cx="7400319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200" b="1" dirty="0" smtClean="0"/>
              <a:t>Ο Σολομός</a:t>
            </a:r>
          </a:p>
          <a:p>
            <a:pPr>
              <a:defRPr/>
            </a:pPr>
            <a:r>
              <a:rPr lang="el-GR" sz="2200" b="1" dirty="0" smtClean="0"/>
              <a:t>Άμεσοι </a:t>
            </a:r>
            <a:r>
              <a:rPr lang="el-GR" sz="2200" b="1" dirty="0"/>
              <a:t>παράγοντες</a:t>
            </a:r>
            <a:r>
              <a:rPr lang="el-GR" sz="2200" dirty="0">
                <a:sym typeface="Symbol" pitchFamily="18" charset="2"/>
              </a:rPr>
              <a:t></a:t>
            </a:r>
            <a:r>
              <a:rPr lang="el-GR" sz="2200" dirty="0"/>
              <a:t> ενεργοποιούν και καθοδηγούν την μεταναστευτική </a:t>
            </a:r>
            <a:r>
              <a:rPr lang="el-GR" sz="2200" dirty="0" smtClean="0"/>
              <a:t>αντίδραση.</a:t>
            </a:r>
            <a:endParaRPr lang="el-GR" sz="2200" dirty="0"/>
          </a:p>
          <a:p>
            <a:pPr>
              <a:defRPr/>
            </a:pPr>
            <a:r>
              <a:rPr lang="el-GR" sz="2200" b="1" dirty="0"/>
              <a:t>Στοιχειώδεις παράγοντες</a:t>
            </a:r>
            <a:r>
              <a:rPr lang="el-GR" sz="2200" dirty="0">
                <a:sym typeface="Symbol" pitchFamily="18" charset="2"/>
              </a:rPr>
              <a:t></a:t>
            </a:r>
            <a:r>
              <a:rPr lang="el-GR" sz="2200" dirty="0"/>
              <a:t> ιστορικοί και παράγοντες επιλογής του </a:t>
            </a:r>
            <a:r>
              <a:rPr lang="el-GR" sz="2200" dirty="0" smtClean="0"/>
              <a:t>περιβάλλοντος.</a:t>
            </a:r>
            <a:endParaRPr lang="el-GR" sz="2200" dirty="0"/>
          </a:p>
          <a:p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3753" y="3446394"/>
            <a:ext cx="3886200" cy="2595633"/>
          </a:xfrm>
        </p:spPr>
      </p:pic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03876" y="576502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35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4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4000" dirty="0"/>
              <a:t>Μια περίπτωση εντοπισμού ζωτικού χώρου </a:t>
            </a:r>
            <a:r>
              <a:rPr lang="el-GR" altLang="el-GR" sz="4000" dirty="0" smtClean="0"/>
              <a:t>2/2</a:t>
            </a:r>
            <a:endParaRPr lang="en-GB" altLang="el-GR" sz="40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02723" y="1512277"/>
            <a:ext cx="4963258" cy="5345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000" b="1" dirty="0" smtClean="0"/>
              <a:t>Άμεσοι παράγοντες</a:t>
            </a:r>
          </a:p>
          <a:p>
            <a:r>
              <a:rPr lang="en-US" altLang="el-GR" sz="2000" dirty="0" smtClean="0"/>
              <a:t>“</a:t>
            </a:r>
            <a:r>
              <a:rPr lang="el-GR" altLang="el-GR" sz="2000" dirty="0" smtClean="0"/>
              <a:t>Μνημονικό αποτύπωμα</a:t>
            </a:r>
            <a:r>
              <a:rPr lang="en-US" altLang="el-GR" sz="2000" dirty="0" smtClean="0"/>
              <a:t>”</a:t>
            </a:r>
            <a:endParaRPr lang="el-GR" altLang="el-GR" sz="2000" dirty="0" smtClean="0"/>
          </a:p>
          <a:p>
            <a:r>
              <a:rPr lang="el-GR" altLang="el-GR" sz="2000" dirty="0" smtClean="0"/>
              <a:t>Οσμή των νερών</a:t>
            </a:r>
          </a:p>
          <a:p>
            <a:r>
              <a:rPr lang="el-GR" altLang="el-GR" sz="2000" dirty="0" smtClean="0"/>
              <a:t>Παρουσία χημικών ουσιών</a:t>
            </a:r>
          </a:p>
          <a:p>
            <a:r>
              <a:rPr lang="el-GR" altLang="el-GR" sz="2000" dirty="0" smtClean="0"/>
              <a:t>Θαλάσσια ρεύματα</a:t>
            </a:r>
          </a:p>
          <a:p>
            <a:r>
              <a:rPr lang="el-GR" altLang="el-GR" sz="2000" dirty="0" smtClean="0"/>
              <a:t>Θερμοκρασία</a:t>
            </a:r>
          </a:p>
          <a:p>
            <a:r>
              <a:rPr lang="el-GR" altLang="el-GR" sz="2000" dirty="0" err="1" smtClean="0"/>
              <a:t>Αλατότητα</a:t>
            </a:r>
            <a:endParaRPr lang="el-GR" altLang="el-GR" sz="2000" dirty="0" smtClean="0"/>
          </a:p>
          <a:p>
            <a:r>
              <a:rPr lang="el-GR" altLang="el-GR" sz="2000" dirty="0" smtClean="0"/>
              <a:t>Θέση του ήλιου/αστεριών</a:t>
            </a:r>
          </a:p>
          <a:p>
            <a:r>
              <a:rPr lang="el-GR" altLang="el-GR" sz="2000" dirty="0" smtClean="0"/>
              <a:t>Πόλωση του φωτός</a:t>
            </a:r>
          </a:p>
          <a:p>
            <a:r>
              <a:rPr lang="el-GR" altLang="el-GR" sz="2000" dirty="0" smtClean="0"/>
              <a:t>Μαγνητικό πεδίο της γης</a:t>
            </a:r>
          </a:p>
          <a:p>
            <a:r>
              <a:rPr lang="el-GR" altLang="el-GR" sz="2000" dirty="0" smtClean="0"/>
              <a:t>Τυχαία αναζήτηση</a:t>
            </a:r>
          </a:p>
          <a:p>
            <a:r>
              <a:rPr lang="el-GR" altLang="el-GR" sz="2000" dirty="0" smtClean="0"/>
              <a:t>Άλλοι παράγοντες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l-GR" altLang="el-GR" sz="21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GB" altLang="el-GR" sz="2100" dirty="0" smtClean="0">
              <a:latin typeface="Comic Sans MS" panose="030F0702030302020204" pitchFamily="66" charset="0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29150" y="1749690"/>
            <a:ext cx="38862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altLang="el-GR" sz="2000" b="1" dirty="0" smtClean="0"/>
              <a:t>Στοιχειώδεις παράγοντες</a:t>
            </a:r>
          </a:p>
          <a:p>
            <a:pPr>
              <a:lnSpc>
                <a:spcPct val="110000"/>
              </a:lnSpc>
            </a:pPr>
            <a:r>
              <a:rPr lang="el-GR" altLang="el-GR" sz="2000" dirty="0" smtClean="0"/>
              <a:t>Εκμετάλλευση παραγωγικών περιοχών.</a:t>
            </a:r>
          </a:p>
          <a:p>
            <a:pPr>
              <a:lnSpc>
                <a:spcPct val="110000"/>
              </a:lnSpc>
            </a:pPr>
            <a:r>
              <a:rPr lang="el-GR" altLang="el-GR" sz="2000" dirty="0" smtClean="0"/>
              <a:t>Αποφυγή αντίξοων συνθηκών.</a:t>
            </a:r>
          </a:p>
          <a:p>
            <a:pPr>
              <a:lnSpc>
                <a:spcPct val="110000"/>
              </a:lnSpc>
            </a:pPr>
            <a:r>
              <a:rPr lang="el-GR" altLang="el-GR" sz="2000" dirty="0" smtClean="0"/>
              <a:t>Βελτιστοποίηση αναπαραγωγικής επιτυχίας.</a:t>
            </a:r>
          </a:p>
          <a:p>
            <a:pPr>
              <a:lnSpc>
                <a:spcPct val="110000"/>
              </a:lnSpc>
            </a:pPr>
            <a:r>
              <a:rPr lang="el-GR" altLang="el-GR" sz="2000" dirty="0" smtClean="0"/>
              <a:t>Γεωλογική ιστορία της γης (διαχωρισμός ηπείρων, παγετώνες).</a:t>
            </a:r>
            <a:endParaRPr lang="en-GB" altLang="el-GR" sz="2000" dirty="0" smtClean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Τέλος Παρουσίασης</a:t>
            </a:r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Θέματα Μελέτης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l-GR" altLang="el-GR" sz="2200" dirty="0"/>
              <a:t>Κινητική απόκριση σε διαφορετικά ερεθίσματα.</a:t>
            </a:r>
          </a:p>
          <a:p>
            <a:pPr>
              <a:spcBef>
                <a:spcPts val="1200"/>
              </a:spcBef>
            </a:pPr>
            <a:r>
              <a:rPr lang="el-GR" altLang="el-GR" sz="2200" dirty="0"/>
              <a:t>Συμπεριφορές αυτοσυντήρησης. </a:t>
            </a:r>
          </a:p>
          <a:p>
            <a:pPr>
              <a:spcBef>
                <a:spcPts val="1200"/>
              </a:spcBef>
            </a:pPr>
            <a:r>
              <a:rPr lang="el-GR" altLang="el-GR" sz="2200" dirty="0"/>
              <a:t>Εξελικτική και οικολογική προσαρμογή.</a:t>
            </a:r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5103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Ιστορικού Εκδόσεων</a:t>
            </a:r>
            <a:r>
              <a:rPr lang="en-US" altLang="en-US" sz="4000" smtClean="0"/>
              <a:t> </a:t>
            </a:r>
            <a:r>
              <a:rPr lang="el-GR" altLang="en-US" sz="4000" smtClean="0"/>
              <a:t>Έργου</a:t>
            </a:r>
            <a:endParaRPr lang="en-US" altLang="en-US" sz="4000" smtClean="0"/>
          </a:p>
        </p:txBody>
      </p:sp>
      <p:sp useBgFill="1">
        <p:nvSpPr>
          <p:cNvPr id="1126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000" smtClean="0"/>
              <a:t>Το παρόν έργο αποτελεί την έκδοση 1.0.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3η. Συμπεριφορά Ιχθύων - Τακτισμοί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1F546-0C8F-4432-ACA8-6C0ADB8BBB42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Αναφοράς</a:t>
            </a:r>
            <a:endParaRPr lang="en-US" altLang="en-US" sz="4000" smtClean="0"/>
          </a:p>
        </p:txBody>
      </p:sp>
      <p:sp useBgFill="1">
        <p:nvSpPr>
          <p:cNvPr id="1136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Εθνικόν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Καποδιστριακόν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smtClean="0"/>
              <a:t>Περσεφόνη Μεγαλοφώνου, Επίκουρη Καθηγήτρια. «Ιχθυολογία.</a:t>
            </a:r>
            <a:r>
              <a:rPr lang="el-GR" altLang="en-US" sz="2000" dirty="0" smtClean="0">
                <a:solidFill>
                  <a:srgbClr val="FF0000"/>
                </a:solidFill>
              </a:rPr>
              <a:t> </a:t>
            </a:r>
            <a:r>
              <a:rPr lang="el-GR" altLang="en-US" sz="2000" dirty="0" smtClean="0"/>
              <a:t>Ενότητα </a:t>
            </a:r>
            <a:r>
              <a:rPr lang="en-US" altLang="en-US" sz="2000" dirty="0" smtClean="0"/>
              <a:t>3</a:t>
            </a:r>
            <a:r>
              <a:rPr lang="el-GR" altLang="en-US" sz="2000" dirty="0" smtClean="0"/>
              <a:t>. Συμπεριφορά Ιχθύων - Τακτισμοί». Έκδοση: 1.0. Αθήνα 201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Διαθέσιμο από τη δικτυακή διεύθυνση: </a:t>
            </a:r>
            <a:r>
              <a:rPr lang="en-GB" altLang="en-US" sz="2000" dirty="0"/>
              <a:t>http://</a:t>
            </a:r>
            <a:r>
              <a:rPr lang="en-GB" altLang="en-US" sz="2000" dirty="0" smtClean="0"/>
              <a:t>opencourses.uoa.gr/courses/BIOL1</a:t>
            </a:r>
            <a:r>
              <a:rPr lang="el-GR" altLang="en-US" sz="2000" dirty="0" smtClean="0"/>
              <a:t>01</a:t>
            </a:r>
            <a:r>
              <a:rPr lang="en-GB" altLang="en-US" sz="2000" dirty="0" smtClean="0"/>
              <a:t>/</a:t>
            </a:r>
            <a:r>
              <a:rPr lang="el-GR" altLang="en-US" sz="2000" dirty="0" smtClean="0"/>
              <a:t>.</a:t>
            </a:r>
          </a:p>
          <a:p>
            <a:pPr marL="0" indent="0"/>
            <a:endParaRPr lang="el-GR" altLang="en-US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3η. Συμπεριφορά Ιχθύων - Τακτισμοί</a:t>
            </a:r>
            <a:endParaRPr lang="el-GR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EBA9A-717F-4E81-A601-969B4396BD57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1/5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1. </a:t>
            </a:r>
            <a:r>
              <a:rPr lang="en-US" sz="1600" dirty="0"/>
              <a:t>Copyright Rubes by Leigh Rubin. </a:t>
            </a:r>
            <a:r>
              <a:rPr lang="el-GR" sz="1600" dirty="0"/>
              <a:t>Σύνδεσμος: </a:t>
            </a:r>
            <a:r>
              <a:rPr lang="en-US" sz="1600" dirty="0"/>
              <a:t>http://www.taringa.net/post/humor/4700864/Humor-grafico-Animales.html. </a:t>
            </a:r>
            <a:r>
              <a:rPr lang="el-GR" sz="1600" dirty="0"/>
              <a:t>Πηγή: </a:t>
            </a:r>
            <a:r>
              <a:rPr lang="en-US" sz="1600" dirty="0"/>
              <a:t>http://www.taringa.net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2. </a:t>
            </a:r>
            <a:r>
              <a:rPr lang="el-GR" sz="1600" dirty="0"/>
              <a:t>Σύνδεσμος: </a:t>
            </a:r>
            <a:r>
              <a:rPr lang="en-US" sz="1600" dirty="0"/>
              <a:t>http:// www.incikefali.net/dagilim-en.htm.  </a:t>
            </a:r>
            <a:r>
              <a:rPr lang="el-GR" sz="1600" dirty="0"/>
              <a:t>Πηγή: </a:t>
            </a:r>
            <a:r>
              <a:rPr lang="en-US" sz="1600" dirty="0"/>
              <a:t>www.incikefali.net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3. </a:t>
            </a:r>
            <a:r>
              <a:rPr lang="el-GR" sz="1600" dirty="0"/>
              <a:t>Σύνδεσμος: </a:t>
            </a:r>
            <a:r>
              <a:rPr lang="en-US" sz="1600" dirty="0"/>
              <a:t>http:// www.incikefali.net/dagilim-en.htm.  </a:t>
            </a:r>
            <a:r>
              <a:rPr lang="el-GR" sz="1600" dirty="0"/>
              <a:t>Πηγή: </a:t>
            </a:r>
            <a:r>
              <a:rPr lang="en-US" sz="1600" dirty="0"/>
              <a:t>www.incikefali.net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4. </a:t>
            </a:r>
            <a:r>
              <a:rPr lang="el-GR" sz="1600" dirty="0"/>
              <a:t>Σύνδεσμος: </a:t>
            </a:r>
            <a:r>
              <a:rPr lang="en-US" sz="1600" dirty="0"/>
              <a:t>http://www.biomar.com/es/BioMar-Iberia/Piensos-y-servicios/Piensos-segun-especie/Anguila1/. </a:t>
            </a:r>
            <a:r>
              <a:rPr lang="el-GR" sz="1600" dirty="0"/>
              <a:t>Πηγή: </a:t>
            </a:r>
            <a:r>
              <a:rPr lang="en-US" sz="1600" dirty="0"/>
              <a:t>http://www.biomar.com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5. </a:t>
            </a:r>
            <a:r>
              <a:rPr lang="el-GR" sz="1600" dirty="0"/>
              <a:t>Σύνδεσμος: </a:t>
            </a:r>
            <a:r>
              <a:rPr lang="en-US" sz="1600" dirty="0"/>
              <a:t>http://www.eirinika.gr/article/38445/mia-apisteyti-mahi-gia-epiviosi-dyo-smernes-monamahoyn-mehri-thanatoy-vinteo. </a:t>
            </a:r>
            <a:r>
              <a:rPr lang="el-GR" sz="1600" dirty="0"/>
              <a:t>Πηγή: </a:t>
            </a:r>
            <a:r>
              <a:rPr lang="en-US" sz="1600" dirty="0"/>
              <a:t>http://www.eirinika.gr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6. </a:t>
            </a:r>
            <a:r>
              <a:rPr lang="el-GR" sz="1600" dirty="0"/>
              <a:t>© </a:t>
            </a:r>
            <a:r>
              <a:rPr lang="en-US" sz="1600" dirty="0"/>
              <a:t>E. </a:t>
            </a:r>
            <a:r>
              <a:rPr lang="en-US" sz="1600" dirty="0" err="1"/>
              <a:t>Widder</a:t>
            </a:r>
            <a:r>
              <a:rPr lang="en-US" sz="1600" dirty="0"/>
              <a:t> / Harbor Branch Oceanographic Institute. </a:t>
            </a:r>
            <a:r>
              <a:rPr lang="el-GR" sz="1600" dirty="0"/>
              <a:t>Σύνδεσμος: </a:t>
            </a:r>
            <a:r>
              <a:rPr lang="en-US" sz="1600" dirty="0"/>
              <a:t>http://www.gwinnett.k12.ga.us/CooperES/Teacher_Websites/Watson_Web/fifth_tuesday_marine_biology_site/tayloro.html. </a:t>
            </a:r>
            <a:r>
              <a:rPr lang="el-GR" sz="1600" dirty="0"/>
              <a:t>Πηγή: </a:t>
            </a:r>
            <a:r>
              <a:rPr lang="en-US" sz="1600" dirty="0"/>
              <a:t>http://www.gwinnett.k12.ga.us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7.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l-GR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2/5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n-US" sz="1600" b="1" dirty="0" smtClean="0"/>
              <a:t>8</a:t>
            </a:r>
            <a:r>
              <a:rPr lang="el-GR" sz="1600" b="1" dirty="0" smtClean="0"/>
              <a:t>. </a:t>
            </a:r>
            <a:r>
              <a:rPr lang="en-US" sz="1600" dirty="0"/>
              <a:t>Dorsal light reaction of fish. Arrows indicate direction of light beams. </a:t>
            </a:r>
            <a:r>
              <a:rPr lang="el-GR" sz="1600" dirty="0"/>
              <a:t>Σύνδεσμος: </a:t>
            </a:r>
            <a:r>
              <a:rPr lang="en-US" sz="1600" dirty="0"/>
              <a:t>http://www.ableweb.org/volumes/vol-6/1-glase/1-glase.htm.  </a:t>
            </a:r>
            <a:r>
              <a:rPr lang="el-GR" sz="1600" dirty="0"/>
              <a:t>Πηγή: </a:t>
            </a:r>
            <a:r>
              <a:rPr lang="en-US" sz="1600" dirty="0"/>
              <a:t>http://www.ableweb.org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n-US" sz="1600" b="1" dirty="0" smtClean="0"/>
              <a:t>9</a:t>
            </a:r>
            <a:r>
              <a:rPr lang="el-GR" sz="1600" b="1" dirty="0" smtClean="0"/>
              <a:t>. </a:t>
            </a:r>
            <a:r>
              <a:rPr lang="en-US" sz="1600" dirty="0"/>
              <a:t>Powered by </a:t>
            </a:r>
            <a:r>
              <a:rPr lang="en-US" sz="1600" dirty="0" err="1"/>
              <a:t>MyBB</a:t>
            </a:r>
            <a:r>
              <a:rPr lang="en-US" sz="1600" dirty="0"/>
              <a:t>, © 2002-2013 </a:t>
            </a:r>
            <a:r>
              <a:rPr lang="en-US" sz="1600" dirty="0" err="1"/>
              <a:t>MyBB</a:t>
            </a:r>
            <a:r>
              <a:rPr lang="en-US" sz="1600" dirty="0"/>
              <a:t> Group. </a:t>
            </a:r>
            <a:r>
              <a:rPr lang="el-GR" sz="1600" dirty="0"/>
              <a:t>Σύνδεσμος: </a:t>
            </a:r>
            <a:r>
              <a:rPr lang="en-US" sz="1600" dirty="0"/>
              <a:t>http://forum.mahieman.com/showthread.php?tid=259. </a:t>
            </a:r>
            <a:r>
              <a:rPr lang="el-GR" sz="1600" dirty="0"/>
              <a:t>Πηγή: </a:t>
            </a:r>
            <a:r>
              <a:rPr lang="en-US" sz="1600" dirty="0"/>
              <a:t>http://forum.mahieman.com/.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1</a:t>
            </a:r>
            <a:r>
              <a:rPr lang="en-US" sz="1600" b="1" dirty="0" smtClean="0"/>
              <a:t>0</a:t>
            </a:r>
            <a:r>
              <a:rPr lang="el-GR" sz="1600" b="1" dirty="0" smtClean="0"/>
              <a:t>. </a:t>
            </a:r>
            <a:r>
              <a:rPr lang="en-US" sz="1600" dirty="0"/>
              <a:t>Copyrighted.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1</a:t>
            </a:r>
            <a:r>
              <a:rPr lang="en-US" sz="1600" b="1" dirty="0" smtClean="0"/>
              <a:t>1</a:t>
            </a:r>
            <a:r>
              <a:rPr lang="el-GR" sz="1600" b="1" dirty="0" smtClean="0"/>
              <a:t>. </a:t>
            </a:r>
            <a:r>
              <a:rPr lang="en-US" sz="1600" dirty="0"/>
              <a:t>Torpedo </a:t>
            </a:r>
            <a:r>
              <a:rPr lang="en-US" sz="1600" dirty="0" err="1"/>
              <a:t>panthera</a:t>
            </a:r>
            <a:r>
              <a:rPr lang="en-US" sz="1600" dirty="0"/>
              <a:t>. Picture by Field, R. This work is licensed under a Creative Commons Attribution-Noncommercial 3.0 </a:t>
            </a:r>
            <a:r>
              <a:rPr lang="en-US" sz="1600" dirty="0" err="1"/>
              <a:t>Unported</a:t>
            </a:r>
            <a:r>
              <a:rPr lang="en-US" sz="1600" dirty="0"/>
              <a:t> License. (CC-BY-NC). </a:t>
            </a:r>
            <a:r>
              <a:rPr lang="el-GR" sz="1600" dirty="0"/>
              <a:t>Σύνδεσμος: </a:t>
            </a:r>
            <a:r>
              <a:rPr lang="en-US" sz="1600" dirty="0"/>
              <a:t>http://www.fishbase.org/summary/Torpedo-panthera.html.  </a:t>
            </a:r>
            <a:r>
              <a:rPr lang="el-GR" sz="1600" dirty="0"/>
              <a:t>Πηγή: </a:t>
            </a:r>
            <a:r>
              <a:rPr lang="en-US" sz="1600" dirty="0"/>
              <a:t>http://www.fishbase.org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1</a:t>
            </a:r>
            <a:r>
              <a:rPr lang="en-US" sz="1600" b="1" dirty="0" smtClean="0"/>
              <a:t>2</a:t>
            </a:r>
            <a:r>
              <a:rPr lang="el-GR" sz="1600" b="1" dirty="0" smtClean="0"/>
              <a:t>.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1</a:t>
            </a:r>
            <a:r>
              <a:rPr lang="en-US" sz="1600" b="1" dirty="0" smtClean="0"/>
              <a:t>3</a:t>
            </a:r>
            <a:r>
              <a:rPr lang="el-GR" sz="1600" b="1" dirty="0" smtClean="0"/>
              <a:t>. </a:t>
            </a:r>
            <a:r>
              <a:rPr lang="en-US" sz="1600" dirty="0"/>
              <a:t>Copyrighted.  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1</a:t>
            </a:r>
            <a:r>
              <a:rPr lang="en-US" sz="1600" b="1" dirty="0" smtClean="0"/>
              <a:t>4</a:t>
            </a:r>
            <a:r>
              <a:rPr lang="el-GR" sz="1600" dirty="0" smtClean="0"/>
              <a:t>. </a:t>
            </a:r>
            <a:r>
              <a:rPr lang="en-US" sz="1600" dirty="0"/>
              <a:t>electric1.JPG.  </a:t>
            </a:r>
            <a:r>
              <a:rPr lang="el-GR" sz="1600" dirty="0"/>
              <a:t>Σύνδεσμος:</a:t>
            </a:r>
            <a:r>
              <a:rPr lang="en-US" sz="1600" dirty="0"/>
              <a:t>Types Of Electric Rays. http://becuo.com/types-of-electric-rays. </a:t>
            </a:r>
            <a:r>
              <a:rPr lang="el-GR" sz="1600" dirty="0"/>
              <a:t>Πηγή: </a:t>
            </a:r>
            <a:r>
              <a:rPr lang="en-US" sz="1600" dirty="0"/>
              <a:t>http://becuo.com.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1</a:t>
            </a:r>
            <a:r>
              <a:rPr lang="en-US" sz="1600" b="1" dirty="0" smtClean="0"/>
              <a:t>5</a:t>
            </a:r>
            <a:r>
              <a:rPr lang="el-GR" sz="1600" b="1" dirty="0" smtClean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Index of /faculty/</a:t>
            </a:r>
            <a:r>
              <a:rPr lang="en-US" sz="1600" dirty="0" err="1"/>
              <a:t>jim</a:t>
            </a:r>
            <a:r>
              <a:rPr lang="en-US" sz="1600" dirty="0"/>
              <a:t>/cozjan600. http://chemistry.csudh.edu/faculty/jim/cozjan600/. </a:t>
            </a:r>
            <a:r>
              <a:rPr lang="el-GR" sz="1600" dirty="0"/>
              <a:t>Πηγή: </a:t>
            </a:r>
            <a:r>
              <a:rPr lang="en-US" sz="1600" dirty="0"/>
              <a:t>http://chemistry.csudh.edu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1</a:t>
            </a:r>
            <a:r>
              <a:rPr lang="en-US" sz="1600" b="1" dirty="0" smtClean="0"/>
              <a:t>6</a:t>
            </a:r>
            <a:r>
              <a:rPr lang="el-GR" sz="1600" b="1" dirty="0" smtClean="0"/>
              <a:t>. </a:t>
            </a:r>
            <a:r>
              <a:rPr lang="en-US" sz="1600" dirty="0"/>
              <a:t>Copyright © 2004–2015 Florida Center for Instructional Technology. ClipArt ETC is a part of the Educational Technology Clearinghouse and is produced by the Florida Center for Instructional Technology, College of Education, University of South Florida. </a:t>
            </a:r>
            <a:r>
              <a:rPr lang="el-GR" sz="1600" dirty="0"/>
              <a:t>Σύνδεσμος:</a:t>
            </a:r>
            <a:r>
              <a:rPr lang="en-US" sz="1600" dirty="0"/>
              <a:t>http://etc.usf.edu/clipart/73000/73035/73035_catfish.htm </a:t>
            </a:r>
            <a:r>
              <a:rPr lang="el-GR" sz="1600" dirty="0"/>
              <a:t>Πηγή: </a:t>
            </a:r>
            <a:r>
              <a:rPr lang="en-US" sz="1600" dirty="0"/>
              <a:t>http://etc.usf.edu.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2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3/5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1</a:t>
            </a:r>
            <a:r>
              <a:rPr lang="en-US" sz="1600" b="1" dirty="0" smtClean="0"/>
              <a:t>7</a:t>
            </a:r>
            <a:r>
              <a:rPr lang="el-GR" sz="1600" dirty="0" smtClean="0"/>
              <a:t>. </a:t>
            </a:r>
            <a:r>
              <a:rPr lang="en-US" sz="1600" dirty="0"/>
              <a:t>Catfish electric. </a:t>
            </a:r>
            <a:r>
              <a:rPr lang="el-GR" sz="1600" dirty="0"/>
              <a:t>Σύνδεσμος:</a:t>
            </a:r>
            <a:r>
              <a:rPr lang="en-US" sz="1600" dirty="0"/>
              <a:t>http://palingseru.com/6131/7-hewan-yang-mempunyai-sengatan-listrik-mematikan </a:t>
            </a:r>
            <a:r>
              <a:rPr lang="el-GR" sz="1600" dirty="0"/>
              <a:t>Πηγή: </a:t>
            </a:r>
            <a:r>
              <a:rPr lang="en-US" sz="1600" dirty="0"/>
              <a:t>http://palingseru.com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1</a:t>
            </a:r>
            <a:r>
              <a:rPr lang="en-US" sz="1600" b="1" dirty="0" smtClean="0"/>
              <a:t>8</a:t>
            </a:r>
            <a:r>
              <a:rPr lang="el-GR" sz="1600" b="1" dirty="0" smtClean="0"/>
              <a:t>. </a:t>
            </a:r>
            <a:r>
              <a:rPr lang="en-US" sz="1600" dirty="0" err="1"/>
              <a:t>Električna</a:t>
            </a:r>
            <a:r>
              <a:rPr lang="en-US" sz="1600" dirty="0"/>
              <a:t> </a:t>
            </a:r>
            <a:r>
              <a:rPr lang="en-US" sz="1600" dirty="0" err="1"/>
              <a:t>Jegulja</a:t>
            </a:r>
            <a:r>
              <a:rPr lang="en-US" sz="1600" dirty="0"/>
              <a:t>. </a:t>
            </a:r>
            <a:r>
              <a:rPr lang="en-US" sz="1600" dirty="0" err="1"/>
              <a:t>CARNetov</a:t>
            </a:r>
            <a:r>
              <a:rPr lang="en-US" sz="1600" dirty="0"/>
              <a:t> CMS </a:t>
            </a:r>
            <a:r>
              <a:rPr lang="en-US" sz="1600" dirty="0" err="1"/>
              <a:t>za</a:t>
            </a:r>
            <a:r>
              <a:rPr lang="en-US" sz="1600" dirty="0"/>
              <a:t> </a:t>
            </a:r>
            <a:r>
              <a:rPr lang="en-US" sz="1600" dirty="0" smtClean="0"/>
              <a:t>škole©2006-2009</a:t>
            </a:r>
            <a:r>
              <a:rPr lang="en-US" sz="1600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http://www.os-skolara-hercegovac.skole.hr/_ivotinjsko_carstvo.  </a:t>
            </a:r>
            <a:r>
              <a:rPr lang="el-GR" sz="1600" dirty="0"/>
              <a:t>Πηγή: </a:t>
            </a:r>
            <a:r>
              <a:rPr lang="en-US" sz="1600" dirty="0"/>
              <a:t>http://</a:t>
            </a:r>
            <a:r>
              <a:rPr lang="en-US" sz="1600" dirty="0" smtClean="0"/>
              <a:t>www.os-skolara-hercegovac.skole.hr.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n-US" sz="1600" b="1" dirty="0" smtClean="0"/>
              <a:t>19.</a:t>
            </a:r>
            <a:r>
              <a:rPr lang="el-GR" sz="1600" b="1" dirty="0" smtClean="0"/>
              <a:t> </a:t>
            </a:r>
            <a:r>
              <a:rPr lang="el-GR" sz="1600" dirty="0"/>
              <a:t>Σύνδεσμος:</a:t>
            </a:r>
            <a:r>
              <a:rPr lang="en-US" sz="1600" dirty="0"/>
              <a:t>http://www.diaforetiko.gr/dite-to-megalitero-ilektroforo-cheli-ston-kosmo-vinteo/.  </a:t>
            </a:r>
            <a:r>
              <a:rPr lang="el-GR" sz="1600" dirty="0"/>
              <a:t>Πηγή: </a:t>
            </a:r>
            <a:r>
              <a:rPr lang="en-US" sz="1600" dirty="0"/>
              <a:t>http://www.diaforetiko.gr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2</a:t>
            </a:r>
            <a:r>
              <a:rPr lang="en-US" sz="1600" b="1" dirty="0" smtClean="0"/>
              <a:t>0</a:t>
            </a:r>
            <a:r>
              <a:rPr lang="el-GR" sz="1600" b="1" dirty="0" smtClean="0"/>
              <a:t>. </a:t>
            </a:r>
            <a:r>
              <a:rPr lang="en-US" sz="1600" dirty="0"/>
              <a:t>Electric Eel.  Copyright ©1999-2015 EnchantedLearning.com.  </a:t>
            </a:r>
            <a:r>
              <a:rPr lang="el-GR" sz="1600" dirty="0"/>
              <a:t>Σύνδεσμος: </a:t>
            </a:r>
            <a:r>
              <a:rPr lang="en-US" sz="1600" dirty="0"/>
              <a:t>http://www.enchantedlearning.com/cgi-bin/paint/fa/subjects/fish/printouts/Electriceelprintout.shtml. </a:t>
            </a:r>
            <a:r>
              <a:rPr lang="el-GR" sz="1600" dirty="0"/>
              <a:t>Πηγή:</a:t>
            </a:r>
            <a:r>
              <a:rPr lang="en-US" sz="1600" dirty="0"/>
              <a:t>http://www.enchantedlearning.com/Home.html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2</a:t>
            </a:r>
            <a:r>
              <a:rPr lang="en-US" sz="1600" b="1" dirty="0" smtClean="0"/>
              <a:t>1</a:t>
            </a:r>
            <a:r>
              <a:rPr lang="el-GR" sz="1600" b="1" dirty="0" smtClean="0"/>
              <a:t>. </a:t>
            </a:r>
            <a:r>
              <a:rPr lang="en-US" sz="1600" dirty="0"/>
              <a:t>Southern Stargazer. Photo by David Snyder. © 1996-2011, Server Solutions, Inc. </a:t>
            </a:r>
            <a:r>
              <a:rPr lang="el-GR" sz="1600" dirty="0"/>
              <a:t>Σύνδεσμος: Πηγή: </a:t>
            </a:r>
            <a:r>
              <a:rPr lang="en-US" sz="1600" dirty="0"/>
              <a:t>http://www.aquaessence.com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2</a:t>
            </a:r>
            <a:r>
              <a:rPr lang="en-US" sz="1600" b="1" dirty="0" smtClean="0"/>
              <a:t>2</a:t>
            </a:r>
            <a:r>
              <a:rPr lang="el-GR" sz="1600" b="1" dirty="0" smtClean="0"/>
              <a:t>. </a:t>
            </a:r>
            <a:r>
              <a:rPr lang="en-US" sz="1600" dirty="0"/>
              <a:t>Copyrighted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2</a:t>
            </a:r>
            <a:r>
              <a:rPr lang="en-US" sz="1600" b="1" dirty="0" smtClean="0"/>
              <a:t>3</a:t>
            </a:r>
            <a:r>
              <a:rPr lang="el-GR" sz="1600" b="1" dirty="0" smtClean="0"/>
              <a:t>. </a:t>
            </a:r>
            <a:r>
              <a:rPr lang="el-GR" sz="1600" dirty="0"/>
              <a:t>© </a:t>
            </a:r>
            <a:r>
              <a:rPr lang="en-US" sz="1600" dirty="0"/>
              <a:t>scitoys.com. All rights reserved. </a:t>
            </a:r>
            <a:r>
              <a:rPr lang="el-GR" sz="1600" dirty="0"/>
              <a:t>Σύνδεσμος:</a:t>
            </a:r>
            <a:r>
              <a:rPr lang="en-US" sz="1600" dirty="0"/>
              <a:t>http://scitoys.com/scitoys/scitoys/biology/electric_fish/electric_fish.html.  </a:t>
            </a:r>
            <a:r>
              <a:rPr lang="el-GR" sz="1600" dirty="0"/>
              <a:t>Πηγή: </a:t>
            </a:r>
            <a:r>
              <a:rPr lang="en-US" sz="1600" dirty="0"/>
              <a:t>http://scitoys.com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2</a:t>
            </a:r>
            <a:r>
              <a:rPr lang="en-US" sz="1600" b="1" dirty="0" smtClean="0"/>
              <a:t>4</a:t>
            </a:r>
            <a:r>
              <a:rPr lang="el-GR" sz="1600" b="1" dirty="0" smtClean="0"/>
              <a:t>. </a:t>
            </a:r>
            <a:r>
              <a:rPr lang="en-US" sz="1600" dirty="0"/>
              <a:t>Copyrighted.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91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4/5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2</a:t>
            </a:r>
            <a:r>
              <a:rPr lang="en-US" sz="1600" b="1" dirty="0" smtClean="0"/>
              <a:t>5</a:t>
            </a:r>
            <a:r>
              <a:rPr lang="el-GR" sz="1600" b="1" dirty="0" smtClean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http://nelson.beckman.illinois.edu/electrolocation.html. </a:t>
            </a:r>
            <a:r>
              <a:rPr lang="el-GR" sz="1600" dirty="0"/>
              <a:t>Πηγή: </a:t>
            </a:r>
            <a:r>
              <a:rPr lang="en-US" sz="1600" dirty="0" err="1"/>
              <a:t>Electrosensory</a:t>
            </a:r>
            <a:r>
              <a:rPr lang="en-US" sz="1600" dirty="0"/>
              <a:t> Signal Processing Lab. Mark E. Nelson (m-nelson at uiuc.edu) Beckman Institute Neuroscience Program University of Illinois, Urbana-Champaign. http://nelson.beckman.illinois.edu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2</a:t>
            </a:r>
            <a:r>
              <a:rPr lang="en-US" sz="1600" b="1" dirty="0" smtClean="0"/>
              <a:t>6</a:t>
            </a:r>
            <a:r>
              <a:rPr lang="el-GR" sz="1600" b="1" dirty="0" smtClean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The Research of Dr. Harold </a:t>
            </a:r>
            <a:r>
              <a:rPr lang="en-US" sz="1600" dirty="0" err="1"/>
              <a:t>Zakon</a:t>
            </a:r>
            <a:r>
              <a:rPr lang="en-US" sz="1600" dirty="0"/>
              <a:t>. http://www.biosci.utexas.edu/neuroscience/HaroldZakon/research.html.  </a:t>
            </a:r>
            <a:r>
              <a:rPr lang="el-GR" sz="1600" dirty="0"/>
              <a:t>Πηγή: </a:t>
            </a:r>
            <a:r>
              <a:rPr lang="en-US" sz="1600" dirty="0"/>
              <a:t>http://www.biosci.utexas.edu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2</a:t>
            </a:r>
            <a:r>
              <a:rPr lang="en-US" sz="1600" b="1" dirty="0" smtClean="0"/>
              <a:t>7</a:t>
            </a:r>
            <a:r>
              <a:rPr lang="el-GR" sz="1600" b="1" dirty="0" smtClean="0"/>
              <a:t>. </a:t>
            </a:r>
            <a:r>
              <a:rPr lang="el-GR" sz="1600" dirty="0"/>
              <a:t>© 2003 </a:t>
            </a:r>
            <a:r>
              <a:rPr lang="en-US" sz="1600" dirty="0"/>
              <a:t>Canadian Shark Research Lab.  </a:t>
            </a:r>
            <a:r>
              <a:rPr lang="el-GR" sz="1600" dirty="0"/>
              <a:t>Σύνδεσμος: </a:t>
            </a:r>
            <a:r>
              <a:rPr lang="en-US" sz="1600" dirty="0"/>
              <a:t>http://www.bio.gc.ca/sharks/anatomy-anatomie/ampullae-ampoules-fr.php. </a:t>
            </a:r>
            <a:r>
              <a:rPr lang="el-GR" sz="1600" dirty="0"/>
              <a:t>Πηγή: </a:t>
            </a:r>
            <a:r>
              <a:rPr lang="en-US" sz="1600" dirty="0"/>
              <a:t>http://www.bio.gc.ca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2</a:t>
            </a:r>
            <a:r>
              <a:rPr lang="en-US" sz="1600" b="1" dirty="0" smtClean="0"/>
              <a:t>8</a:t>
            </a:r>
            <a:r>
              <a:rPr lang="el-GR" sz="1600" b="1" dirty="0" smtClean="0"/>
              <a:t>. </a:t>
            </a:r>
            <a:r>
              <a:rPr lang="el-GR" sz="1600" dirty="0"/>
              <a:t>© 2015 </a:t>
            </a:r>
            <a:r>
              <a:rPr lang="en-US" sz="1600" dirty="0"/>
              <a:t>Biomimetic Design. </a:t>
            </a:r>
            <a:r>
              <a:rPr lang="el-GR" sz="1600" dirty="0"/>
              <a:t>Σύνδεσμος:</a:t>
            </a:r>
            <a:r>
              <a:rPr lang="en-US" sz="1600" dirty="0"/>
              <a:t>http://www.levinegabriella.com/exploringbiomimicry/itp/electroreception-locator/. </a:t>
            </a:r>
            <a:r>
              <a:rPr lang="el-GR" sz="1600" dirty="0"/>
              <a:t>Πηγή: </a:t>
            </a:r>
            <a:r>
              <a:rPr lang="en-US" sz="1600" dirty="0"/>
              <a:t>http://www.levinegabriella.com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n-US" sz="1600" b="1" dirty="0" smtClean="0"/>
              <a:t>29</a:t>
            </a:r>
            <a:r>
              <a:rPr lang="el-GR" sz="1600" b="1" dirty="0" smtClean="0"/>
              <a:t>. </a:t>
            </a:r>
            <a:r>
              <a:rPr lang="en-US" sz="1600" dirty="0"/>
              <a:t>Copyright Prof. Dr. Robert A. </a:t>
            </a:r>
            <a:r>
              <a:rPr lang="en-US" sz="1600" dirty="0" err="1"/>
              <a:t>Patzner</a:t>
            </a:r>
            <a:r>
              <a:rPr lang="en-US" sz="1600" dirty="0"/>
              <a:t> </a:t>
            </a:r>
            <a:r>
              <a:rPr lang="en-US" sz="1600" dirty="0" err="1"/>
              <a:t>Eingestellt</a:t>
            </a:r>
            <a:r>
              <a:rPr lang="en-US" sz="1600" dirty="0"/>
              <a:t> von </a:t>
            </a:r>
            <a:r>
              <a:rPr lang="en-US" sz="1600" dirty="0" err="1"/>
              <a:t>AndiV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https://www.meerwasser-lexikon.de/tiere/81_Ecsenius_bicolor.htm.  </a:t>
            </a:r>
            <a:r>
              <a:rPr lang="el-GR" sz="1600" dirty="0"/>
              <a:t>Πηγή: </a:t>
            </a:r>
            <a:r>
              <a:rPr lang="en-US" sz="1600" dirty="0"/>
              <a:t>https://www.meerwasser-lexikon.de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3</a:t>
            </a:r>
            <a:r>
              <a:rPr lang="en-US" sz="1600" b="1" dirty="0" smtClean="0"/>
              <a:t>0</a:t>
            </a:r>
            <a:r>
              <a:rPr lang="el-GR" sz="1600" b="1" dirty="0" smtClean="0"/>
              <a:t>. </a:t>
            </a:r>
            <a:r>
              <a:rPr lang="en-US" sz="1600" dirty="0"/>
              <a:t>California Scorpionfish, </a:t>
            </a:r>
            <a:r>
              <a:rPr lang="en-US" sz="1600" dirty="0" err="1"/>
              <a:t>Scorpaena</a:t>
            </a:r>
            <a:r>
              <a:rPr lang="en-US" sz="1600" dirty="0"/>
              <a:t> </a:t>
            </a:r>
            <a:r>
              <a:rPr lang="en-US" sz="1600" dirty="0" err="1"/>
              <a:t>guttata</a:t>
            </a:r>
            <a:r>
              <a:rPr lang="en-US" sz="1600" dirty="0"/>
              <a:t>. Neal Atkinson 10/9/2009 Catalina Island Casino Point Underwater </a:t>
            </a:r>
            <a:r>
              <a:rPr lang="en-US" sz="1600" dirty="0" smtClean="0"/>
              <a:t>Park Content </a:t>
            </a:r>
            <a:r>
              <a:rPr lang="en-US" sz="1600" dirty="0"/>
              <a:t>and images © 1999–2015 Divebums.com and John H. Moore, unless otherwise noted. All rights reserved worldwide. </a:t>
            </a:r>
            <a:r>
              <a:rPr lang="el-GR" sz="1600" dirty="0"/>
              <a:t>Σύνδεσμος: </a:t>
            </a:r>
            <a:r>
              <a:rPr lang="en-US" sz="1600" dirty="0"/>
              <a:t>http://www.divebums.com/week/2009/Oct12-2009/index.html. </a:t>
            </a:r>
            <a:r>
              <a:rPr lang="el-GR" sz="1600" dirty="0"/>
              <a:t>Πηγή:</a:t>
            </a:r>
            <a:r>
              <a:rPr lang="en-US" sz="1600" dirty="0"/>
              <a:t>http://www.divebums.com/. 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6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335090" y="351609"/>
            <a:ext cx="8428264" cy="132556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Κινητική απόκριση σε ερεθίσματα</a:t>
            </a:r>
            <a:r>
              <a:rPr lang="en-US" sz="4000" dirty="0" smtClean="0"/>
              <a:t> 1/2</a:t>
            </a:r>
            <a:endParaRPr lang="el-GR" sz="4000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659565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altLang="el-GR" sz="2200" dirty="0"/>
              <a:t>Τα ψάρια έλκονται ή απωθούνται από μια ποικιλία εξωτερικών περιβαλλοντικών </a:t>
            </a:r>
            <a:r>
              <a:rPr lang="el-GR" altLang="el-GR" sz="2200" dirty="0" smtClean="0"/>
              <a:t>προτροπών, </a:t>
            </a:r>
            <a:r>
              <a:rPr lang="el-GR" altLang="el-GR" sz="2200" dirty="0"/>
              <a:t>όπως επίσης και από εσωτερικά σήματα. </a:t>
            </a:r>
          </a:p>
          <a:p>
            <a:pPr>
              <a:buNone/>
            </a:pPr>
            <a:r>
              <a:rPr lang="el-GR" altLang="el-GR" sz="2200" dirty="0"/>
              <a:t>	</a:t>
            </a:r>
            <a:r>
              <a:rPr lang="el-GR" altLang="el-GR" sz="2200" b="1" dirty="0"/>
              <a:t>Η πιο απλή και προβλέψιμη απόκριση σε ερέθισμα είναι η Κίνηση.</a:t>
            </a:r>
          </a:p>
          <a:p>
            <a:endParaRPr lang="el-GR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409" y="3778556"/>
            <a:ext cx="7099627" cy="2310605"/>
          </a:xfrm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5697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5/5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3</a:t>
            </a:r>
            <a:r>
              <a:rPr lang="en-US" sz="1600" b="1" dirty="0" smtClean="0"/>
              <a:t>1</a:t>
            </a:r>
            <a:r>
              <a:rPr lang="el-GR" sz="1600" b="1" dirty="0" smtClean="0"/>
              <a:t>. </a:t>
            </a:r>
            <a:r>
              <a:rPr lang="en-US" sz="1600" dirty="0"/>
              <a:t>Asturias, </a:t>
            </a:r>
            <a:r>
              <a:rPr lang="en-US" sz="1600" dirty="0" err="1"/>
              <a:t>Cudillero</a:t>
            </a:r>
            <a:r>
              <a:rPr lang="en-US" sz="1600" dirty="0"/>
              <a:t>, </a:t>
            </a:r>
            <a:r>
              <a:rPr lang="en-US" sz="1600" dirty="0" err="1"/>
              <a:t>Margen</a:t>
            </a:r>
            <a:r>
              <a:rPr lang="en-US" sz="1600" dirty="0"/>
              <a:t> </a:t>
            </a:r>
            <a:r>
              <a:rPr lang="en-US" sz="1600" dirty="0" err="1"/>
              <a:t>oeste</a:t>
            </a:r>
            <a:r>
              <a:rPr lang="en-US" sz="1600" dirty="0"/>
              <a:t> de la Concha de </a:t>
            </a:r>
            <a:r>
              <a:rPr lang="en-US" sz="1600" dirty="0" err="1"/>
              <a:t>Artedo</a:t>
            </a:r>
            <a:r>
              <a:rPr lang="en-US" sz="1600" dirty="0"/>
              <a:t>. 23-6-2012. Copyright Ricardo R. </a:t>
            </a:r>
            <a:r>
              <a:rPr lang="en-US" sz="1600" dirty="0" err="1"/>
              <a:t>Fdez</a:t>
            </a:r>
            <a:r>
              <a:rPr lang="en-US" sz="1600" dirty="0"/>
              <a:t>.  </a:t>
            </a:r>
            <a:r>
              <a:rPr lang="el-GR" sz="1600" dirty="0"/>
              <a:t>Σύνδεσμος: </a:t>
            </a:r>
            <a:r>
              <a:rPr lang="en-US" sz="1600" dirty="0"/>
              <a:t>http://www.asturnatura.com/especie/trachinus-draco.html. </a:t>
            </a:r>
            <a:r>
              <a:rPr lang="el-GR" sz="1600" dirty="0"/>
              <a:t>Πηγή: </a:t>
            </a:r>
            <a:r>
              <a:rPr lang="en-US" sz="1600" dirty="0"/>
              <a:t>http://www.asturnatura.com/.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3</a:t>
            </a:r>
            <a:r>
              <a:rPr lang="en-US" sz="1600" b="1" dirty="0" smtClean="0"/>
              <a:t>2</a:t>
            </a:r>
            <a:r>
              <a:rPr lang="el-GR" sz="1600" b="1" dirty="0" smtClean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http://imgadvisor.com/pages/r/red-scorpion-fish.html. </a:t>
            </a:r>
            <a:r>
              <a:rPr lang="el-GR" sz="1600" dirty="0"/>
              <a:t>Πηγή: </a:t>
            </a:r>
            <a:r>
              <a:rPr lang="en-US" sz="1600" dirty="0"/>
              <a:t>http://imgadvisor.com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3</a:t>
            </a:r>
            <a:r>
              <a:rPr lang="en-US" sz="1600" b="1" dirty="0" smtClean="0"/>
              <a:t>3</a:t>
            </a:r>
            <a:r>
              <a:rPr lang="el-GR" sz="1600" b="1" dirty="0" smtClean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Sockeye Salmon Jumping. http://www.zwallpix.com/sockeye-salmon-jumping.html. </a:t>
            </a:r>
            <a:r>
              <a:rPr lang="el-GR" sz="1600" dirty="0" smtClean="0"/>
              <a:t>Πηγή</a:t>
            </a:r>
            <a:r>
              <a:rPr lang="el-GR" sz="1600" dirty="0"/>
              <a:t>: </a:t>
            </a:r>
            <a:r>
              <a:rPr lang="en-US" sz="1600" dirty="0"/>
              <a:t>http://www.zwallpix.com/. </a:t>
            </a:r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3</a:t>
            </a:r>
            <a:r>
              <a:rPr lang="en-US" sz="1600" b="1" dirty="0" smtClean="0"/>
              <a:t>4</a:t>
            </a:r>
            <a:r>
              <a:rPr lang="el-GR" sz="1600" b="1" dirty="0" smtClean="0"/>
              <a:t>. </a:t>
            </a:r>
            <a:r>
              <a:rPr lang="en-US" sz="1600" dirty="0"/>
              <a:t>Humour.com - © 1997- 2014 </a:t>
            </a:r>
            <a:r>
              <a:rPr lang="en-US" sz="1600" dirty="0" err="1"/>
              <a:t>nabil</a:t>
            </a:r>
            <a:r>
              <a:rPr lang="en-US" sz="1600" dirty="0"/>
              <a:t> </a:t>
            </a:r>
            <a:r>
              <a:rPr lang="en-US" sz="1600" dirty="0" err="1" smtClean="0"/>
              <a:t>lazzaz</a:t>
            </a:r>
            <a:r>
              <a:rPr lang="en-US" sz="1600" dirty="0" smtClean="0"/>
              <a:t> Read </a:t>
            </a:r>
            <a:r>
              <a:rPr lang="en-US" sz="1600" dirty="0"/>
              <a:t>more at http://www.humour.com/photos/la-plongee-sous-marine.htm#7qSih3L2j0r558oT.99. </a:t>
            </a:r>
            <a:r>
              <a:rPr lang="el-GR" sz="1600" dirty="0"/>
              <a:t>Σύνδεσμος: </a:t>
            </a:r>
            <a:r>
              <a:rPr lang="en-US" sz="1600" dirty="0"/>
              <a:t>http://www.humour.com/photos/la-plongee-sous-marine.htm. </a:t>
            </a:r>
            <a:r>
              <a:rPr lang="el-GR" sz="1600" dirty="0"/>
              <a:t>Πηγή: </a:t>
            </a:r>
            <a:r>
              <a:rPr lang="en-US" sz="1600" dirty="0"/>
              <a:t>http://www.humour.com</a:t>
            </a:r>
            <a:r>
              <a:rPr lang="en-US" sz="1600" dirty="0" smtClean="0"/>
              <a:t>/.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l-GR" sz="1600" b="1" dirty="0"/>
              <a:t>Εικόνα </a:t>
            </a:r>
            <a:r>
              <a:rPr lang="el-GR" sz="1600" b="1" dirty="0" smtClean="0"/>
              <a:t>3</a:t>
            </a:r>
            <a:r>
              <a:rPr lang="en-US" sz="1600" b="1" dirty="0" smtClean="0"/>
              <a:t>5</a:t>
            </a:r>
            <a:r>
              <a:rPr lang="el-GR" sz="1600" b="1" dirty="0" smtClean="0"/>
              <a:t>. </a:t>
            </a:r>
            <a:r>
              <a:rPr lang="en-US" sz="1600" dirty="0"/>
              <a:t>Russia, by </a:t>
            </a:r>
            <a:r>
              <a:rPr lang="en-US" sz="1600" dirty="0" err="1"/>
              <a:t>Dresler</a:t>
            </a:r>
            <a:r>
              <a:rPr lang="en-US" sz="1600" dirty="0"/>
              <a:t>, B. (Sasal_u9.jpg). This work is licensed under a Creative Commons Attribution-Noncommercial 3.0 </a:t>
            </a:r>
            <a:r>
              <a:rPr lang="en-US" sz="1600" dirty="0" err="1"/>
              <a:t>Unported</a:t>
            </a:r>
            <a:r>
              <a:rPr lang="en-US" sz="1600" dirty="0"/>
              <a:t> License. (CC-BY-NC).</a:t>
            </a:r>
            <a:r>
              <a:rPr lang="el-GR" sz="1600" dirty="0"/>
              <a:t>Σύνδεσμος:</a:t>
            </a:r>
            <a:r>
              <a:rPr lang="en-US" sz="1600" dirty="0"/>
              <a:t>http://www.fishbase.org/photos/ThumbnailsSummary.php?id=236.  </a:t>
            </a:r>
            <a:r>
              <a:rPr lang="el-GR" sz="1600" dirty="0"/>
              <a:t>Πηγή: </a:t>
            </a:r>
            <a:r>
              <a:rPr lang="en-US" sz="1600" dirty="0"/>
              <a:t>http://www.fishbase.org/search.php.</a:t>
            </a:r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73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248005" y="351609"/>
            <a:ext cx="8602436" cy="132556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Κινητική απόκριση σε ερεθίσματα</a:t>
            </a:r>
            <a:r>
              <a:rPr lang="en-US" sz="4000" dirty="0" smtClean="0"/>
              <a:t> 2/2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altLang="el-GR" sz="2400" b="1" i="1" dirty="0"/>
              <a:t>Τακτισμός (</a:t>
            </a:r>
            <a:r>
              <a:rPr lang="it-IT" altLang="el-GR" sz="2400" b="1" i="1" dirty="0"/>
              <a:t>Taxis</a:t>
            </a:r>
            <a:r>
              <a:rPr lang="el-GR" altLang="el-GR" sz="2400" b="1" i="1" dirty="0"/>
              <a:t>)</a:t>
            </a:r>
          </a:p>
          <a:p>
            <a:pPr>
              <a:buNone/>
            </a:pPr>
            <a:r>
              <a:rPr lang="el-GR" altLang="el-GR" sz="2400" dirty="0"/>
              <a:t>	Κατευθυνόμενη, μη τυχαία, αντανακλαστική </a:t>
            </a:r>
            <a:r>
              <a:rPr lang="el-GR" altLang="el-GR" sz="2400" dirty="0" smtClean="0"/>
              <a:t>κίνηση, </a:t>
            </a:r>
            <a:r>
              <a:rPr lang="el-GR" altLang="el-GR" sz="2400" dirty="0"/>
              <a:t>ως απόκριση σε κάποιο </a:t>
            </a:r>
            <a:r>
              <a:rPr lang="el-GR" altLang="el-GR" sz="2400" dirty="0" smtClean="0"/>
              <a:t>ερέθισμα. </a:t>
            </a:r>
            <a:endParaRPr lang="el-GR" altLang="el-GR" sz="2400" dirty="0"/>
          </a:p>
          <a:p>
            <a:pPr>
              <a:buNone/>
            </a:pPr>
            <a:endParaRPr lang="el-GR" altLang="el-GR" sz="2400" i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el-GR" altLang="el-GR" sz="2400" b="1" i="1" dirty="0"/>
              <a:t>Τροπισμός (Τ</a:t>
            </a:r>
            <a:r>
              <a:rPr lang="it-IT" altLang="el-GR" sz="2400" b="1" i="1" dirty="0"/>
              <a:t>ropism</a:t>
            </a:r>
            <a:r>
              <a:rPr lang="el-GR" altLang="el-GR" sz="2400" b="1" i="1" dirty="0"/>
              <a:t>)</a:t>
            </a:r>
          </a:p>
          <a:p>
            <a:pPr>
              <a:buNone/>
            </a:pPr>
            <a:r>
              <a:rPr lang="el-GR" altLang="el-GR" sz="2400" dirty="0"/>
              <a:t>	Βραδύς, σχετικός με την ανάπτυξη </a:t>
            </a:r>
            <a:r>
              <a:rPr lang="el-GR" altLang="el-GR" sz="2400" dirty="0" smtClean="0"/>
              <a:t>προσανατολισμός, </a:t>
            </a:r>
            <a:r>
              <a:rPr lang="el-GR" altLang="el-GR" sz="2400" dirty="0"/>
              <a:t>ως απόκριση σε κάποιο </a:t>
            </a:r>
            <a:r>
              <a:rPr lang="el-GR" altLang="el-GR" sz="2400" dirty="0" smtClean="0"/>
              <a:t>ερέθισμα.</a:t>
            </a:r>
          </a:p>
          <a:p>
            <a:pPr>
              <a:buNone/>
            </a:pPr>
            <a:endParaRPr lang="el-GR" altLang="el-GR" sz="2400" dirty="0"/>
          </a:p>
          <a:p>
            <a:pPr algn="ctr">
              <a:spcBef>
                <a:spcPct val="50000"/>
              </a:spcBef>
              <a:buNone/>
            </a:pPr>
            <a:r>
              <a:rPr lang="el-GR" altLang="el-GR" sz="2400" dirty="0"/>
              <a:t>Οι κινήσεις αυτές μπορεί  να </a:t>
            </a:r>
            <a:r>
              <a:rPr lang="el-GR" altLang="el-GR" sz="2400" dirty="0" smtClean="0"/>
              <a:t>είναι:            </a:t>
            </a:r>
            <a:endParaRPr lang="el-GR" altLang="el-GR" sz="2400" dirty="0"/>
          </a:p>
          <a:p>
            <a:pPr algn="ctr">
              <a:spcBef>
                <a:spcPct val="50000"/>
              </a:spcBef>
              <a:buNone/>
            </a:pPr>
            <a:r>
              <a:rPr lang="el-GR" altLang="el-GR" sz="2400" b="1" dirty="0"/>
              <a:t>θετικές ή </a:t>
            </a:r>
            <a:r>
              <a:rPr lang="el-GR" altLang="el-GR" sz="2400" b="1" dirty="0" smtClean="0"/>
              <a:t>αρνητικές                                 </a:t>
            </a:r>
            <a:endParaRPr lang="el-GR" altLang="el-GR" sz="2400" b="1" dirty="0"/>
          </a:p>
          <a:p>
            <a:pPr algn="ctr">
              <a:spcBef>
                <a:spcPct val="50000"/>
              </a:spcBef>
              <a:buNone/>
            </a:pPr>
            <a:r>
              <a:rPr lang="el-GR" altLang="el-GR" sz="2400" dirty="0"/>
              <a:t>σε σχέση με το ερέθισμα που τις προκαλεί.</a:t>
            </a:r>
          </a:p>
          <a:p>
            <a:pPr>
              <a:buNone/>
            </a:pPr>
            <a:endParaRPr lang="el-GR" altLang="el-GR" sz="2600" dirty="0"/>
          </a:p>
          <a:p>
            <a:endParaRPr lang="el-GR" sz="26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260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Χαρακτηριστικοί τακτισμοί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45000"/>
              </a:lnSpc>
              <a:buClr>
                <a:schemeClr val="tx1"/>
              </a:buClr>
              <a:buSzPct val="80000"/>
              <a:defRPr/>
            </a:pPr>
            <a:r>
              <a:rPr lang="en-US" sz="2400" b="1" dirty="0" err="1"/>
              <a:t>Φωτοτ</a:t>
            </a:r>
            <a:r>
              <a:rPr lang="en-US" sz="2400" b="1" dirty="0"/>
              <a:t>ακτισμός</a:t>
            </a:r>
          </a:p>
          <a:p>
            <a:pPr>
              <a:lnSpc>
                <a:spcPct val="145000"/>
              </a:lnSpc>
              <a:buClr>
                <a:schemeClr val="tx1"/>
              </a:buClr>
              <a:buSzPct val="80000"/>
              <a:defRPr/>
            </a:pPr>
            <a:r>
              <a:rPr lang="en-US" sz="2400" b="1" dirty="0" err="1"/>
              <a:t>Γεωτ</a:t>
            </a:r>
            <a:r>
              <a:rPr lang="en-US" sz="2400" b="1" dirty="0"/>
              <a:t>ακτισμός</a:t>
            </a:r>
          </a:p>
          <a:p>
            <a:pPr>
              <a:lnSpc>
                <a:spcPct val="145000"/>
              </a:lnSpc>
              <a:buClr>
                <a:schemeClr val="tx1"/>
              </a:buClr>
              <a:buSzPct val="80000"/>
              <a:defRPr/>
            </a:pPr>
            <a:r>
              <a:rPr lang="en-US" sz="2400" b="1" dirty="0" err="1"/>
              <a:t>Ηλεκτροτ</a:t>
            </a:r>
            <a:r>
              <a:rPr lang="en-US" sz="2400" b="1" dirty="0"/>
              <a:t>ακτισμός</a:t>
            </a:r>
          </a:p>
          <a:p>
            <a:pPr>
              <a:lnSpc>
                <a:spcPct val="145000"/>
              </a:lnSpc>
              <a:buClr>
                <a:schemeClr val="tx1"/>
              </a:buClr>
              <a:buSzPct val="80000"/>
              <a:defRPr/>
            </a:pPr>
            <a:r>
              <a:rPr lang="en-US" sz="2400" b="1" dirty="0"/>
              <a:t>Μα</a:t>
            </a:r>
            <a:r>
              <a:rPr lang="en-US" sz="2400" b="1" dirty="0" err="1"/>
              <a:t>γνητοτ</a:t>
            </a:r>
            <a:r>
              <a:rPr lang="en-US" sz="2400" b="1" dirty="0"/>
              <a:t>ακτισμός</a:t>
            </a:r>
          </a:p>
          <a:p>
            <a:pPr marL="514350" indent="-514350">
              <a:buFont typeface="+mj-lt"/>
              <a:buAutoNum type="arabicPeriod"/>
            </a:pPr>
            <a:endParaRPr lang="el-GR" b="1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45000"/>
              </a:lnSpc>
              <a:buSzPct val="80000"/>
              <a:defRPr/>
            </a:pPr>
            <a:r>
              <a:rPr lang="en-US" sz="2400" b="1" dirty="0" err="1"/>
              <a:t>Θιγμοτ</a:t>
            </a:r>
            <a:r>
              <a:rPr lang="en-US" sz="2400" b="1" dirty="0"/>
              <a:t>ακτισμός</a:t>
            </a:r>
          </a:p>
          <a:p>
            <a:pPr>
              <a:lnSpc>
                <a:spcPct val="145000"/>
              </a:lnSpc>
              <a:buSzPct val="80000"/>
              <a:defRPr/>
            </a:pPr>
            <a:r>
              <a:rPr lang="en-US" sz="2400" b="1" dirty="0" err="1"/>
              <a:t>Ρεοτ</a:t>
            </a:r>
            <a:r>
              <a:rPr lang="en-US" sz="2400" b="1" dirty="0"/>
              <a:t>ακτισμός</a:t>
            </a:r>
          </a:p>
          <a:p>
            <a:pPr>
              <a:lnSpc>
                <a:spcPct val="145000"/>
              </a:lnSpc>
              <a:buSzPct val="80000"/>
              <a:defRPr/>
            </a:pPr>
            <a:r>
              <a:rPr lang="en-US" sz="2400" b="1" dirty="0"/>
              <a:t>Οπ</a:t>
            </a:r>
            <a:r>
              <a:rPr lang="en-US" sz="2400" b="1" dirty="0" err="1"/>
              <a:t>τικοκινητική</a:t>
            </a:r>
            <a:r>
              <a:rPr lang="en-US" sz="2400" b="1" dirty="0"/>
              <a:t> α</a:t>
            </a:r>
            <a:r>
              <a:rPr lang="en-US" sz="2400" b="1" dirty="0" err="1"/>
              <a:t>ντίδρ</a:t>
            </a:r>
            <a:r>
              <a:rPr lang="en-US" sz="2400" b="1" dirty="0"/>
              <a:t>αση</a:t>
            </a:r>
          </a:p>
          <a:p>
            <a:pPr>
              <a:lnSpc>
                <a:spcPct val="145000"/>
              </a:lnSpc>
              <a:buSzPct val="80000"/>
              <a:defRPr/>
            </a:pPr>
            <a:r>
              <a:rPr lang="en-US" sz="2400" b="1" dirty="0" err="1"/>
              <a:t>Χημειοτ</a:t>
            </a:r>
            <a:r>
              <a:rPr lang="en-US" sz="2400" b="1" dirty="0"/>
              <a:t>ακτισμός</a:t>
            </a:r>
          </a:p>
          <a:p>
            <a:pPr>
              <a:lnSpc>
                <a:spcPct val="145000"/>
              </a:lnSpc>
              <a:buSzPct val="80000"/>
              <a:defRPr/>
            </a:pPr>
            <a:r>
              <a:rPr lang="en-US" sz="2400" b="1" dirty="0" err="1"/>
              <a:t>Εντο</a:t>
            </a:r>
            <a:r>
              <a:rPr lang="en-US" sz="2400" b="1" dirty="0"/>
              <a:t>πισμός κατοικίας</a:t>
            </a:r>
          </a:p>
          <a:p>
            <a:endParaRPr lang="el-GR" sz="2400" b="1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514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Φωτοτακτισμός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</a:pPr>
            <a:r>
              <a:rPr lang="el-GR" altLang="el-GR" sz="2200" dirty="0" smtClean="0"/>
              <a:t>Είναι </a:t>
            </a:r>
            <a:r>
              <a:rPr lang="el-GR" altLang="el-GR" sz="2200" dirty="0"/>
              <a:t>ο προσανατολισμός σε σχέση με το φως (θετικός-αρνητικός</a:t>
            </a:r>
            <a:r>
              <a:rPr lang="el-GR" altLang="el-GR" sz="2200" dirty="0" smtClean="0"/>
              <a:t>).</a:t>
            </a:r>
            <a:endParaRPr lang="el-GR" altLang="el-GR" sz="2200" dirty="0"/>
          </a:p>
          <a:p>
            <a:pPr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</a:pPr>
            <a:r>
              <a:rPr lang="el-GR" altLang="el-GR" sz="2200" dirty="0" smtClean="0"/>
              <a:t>Παίζει </a:t>
            </a:r>
            <a:r>
              <a:rPr lang="el-GR" altLang="el-GR" sz="2200" dirty="0"/>
              <a:t>πολύ σημαντικό ρόλο </a:t>
            </a:r>
            <a:r>
              <a:rPr lang="el-GR" altLang="el-GR" sz="2200" dirty="0" smtClean="0"/>
              <a:t>στη </a:t>
            </a:r>
            <a:r>
              <a:rPr lang="el-GR" altLang="el-GR" sz="2200" dirty="0"/>
              <a:t>ζωή των ψαριών, αφού τα  </a:t>
            </a:r>
            <a:r>
              <a:rPr lang="el-GR" altLang="el-GR" sz="2200" dirty="0" smtClean="0"/>
              <a:t>ψάρια:</a:t>
            </a:r>
          </a:p>
          <a:p>
            <a:pPr marL="320040" indent="0">
              <a:lnSpc>
                <a:spcPct val="100000"/>
              </a:lnSpc>
              <a:spcBef>
                <a:spcPts val="1800"/>
              </a:spcBef>
              <a:buClr>
                <a:schemeClr val="tx1"/>
              </a:buClr>
              <a:buNone/>
            </a:pPr>
            <a:r>
              <a:rPr lang="el-GR" altLang="el-GR" sz="2200" dirty="0" smtClean="0"/>
              <a:t>είναι </a:t>
            </a:r>
            <a:r>
              <a:rPr lang="el-GR" altLang="el-GR" sz="2200" dirty="0"/>
              <a:t>οργανισμοί που εξαρτώνται πολύ από τα φωτεινά </a:t>
            </a:r>
            <a:r>
              <a:rPr lang="el-GR" altLang="el-GR" sz="2200" dirty="0" smtClean="0"/>
              <a:t>ερεθίσματα και προτιμούν </a:t>
            </a:r>
            <a:r>
              <a:rPr lang="el-GR" altLang="el-GR" sz="2200" dirty="0"/>
              <a:t>συγκεκριμένη ένταση και χρώμα </a:t>
            </a:r>
            <a:r>
              <a:rPr lang="el-GR" altLang="el-GR" sz="2200" dirty="0" smtClean="0"/>
              <a:t>φωτός.</a:t>
            </a:r>
            <a:endParaRPr lang="el-GR" altLang="el-GR" sz="2200" dirty="0"/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endParaRPr lang="en-GB" altLang="el-GR" sz="2800" dirty="0"/>
          </a:p>
          <a:p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3η. Συμπεριφορά Ιχθύων - Τακτισμοί</a:t>
            </a: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26871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|7.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1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|5.|3."/>
</p:tagLst>
</file>

<file path=ppt/theme/theme1.xml><?xml version="1.0" encoding="utf-8"?>
<a:theme xmlns:a="http://schemas.openxmlformats.org/drawingml/2006/main" name="Θέμα του Office">
  <a:themeElements>
    <a:clrScheme name="Πρασινοκίτρινο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</TotalTime>
  <Words>2575</Words>
  <Application>Microsoft Office PowerPoint</Application>
  <PresentationFormat>On-screen Show (4:3)</PresentationFormat>
  <Paragraphs>482</Paragraphs>
  <Slides>60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Θέμα του Office</vt:lpstr>
      <vt:lpstr>Bitmap Image</vt:lpstr>
      <vt:lpstr>Ιχθυολογία</vt:lpstr>
      <vt:lpstr>Συμπεριφορά 1/2</vt:lpstr>
      <vt:lpstr>Συμπεριφορά 2/2</vt:lpstr>
      <vt:lpstr>Ποιος μελετά  την συμπεριφορά των ψαριών;</vt:lpstr>
      <vt:lpstr>Θέματα Μελέτης</vt:lpstr>
      <vt:lpstr>Κινητική απόκριση σε ερεθίσματα 1/2</vt:lpstr>
      <vt:lpstr>Κινητική απόκριση σε ερεθίσματα 2/2</vt:lpstr>
      <vt:lpstr>Χαρακτηριστικοί τακτισμοί</vt:lpstr>
      <vt:lpstr>Φωτοτακτισμός</vt:lpstr>
      <vt:lpstr>Θετικός φωτοτακτισμός 1/3</vt:lpstr>
      <vt:lpstr>Θετικός φωτοτακτισμός 2/3</vt:lpstr>
      <vt:lpstr>Θετικός φωτοτακτισμός 3/3</vt:lpstr>
      <vt:lpstr>Αρνητικός Φωτοτακτισμός</vt:lpstr>
      <vt:lpstr>Ρύθμιση Ενδογενών Ρυθμών</vt:lpstr>
      <vt:lpstr>Γεωτακτισμός</vt:lpstr>
      <vt:lpstr>Ραχιαία αντίδραση στο φως</vt:lpstr>
      <vt:lpstr>Ρόλος του λαβυρινθικού οργάνου  του έσω αυτιού</vt:lpstr>
      <vt:lpstr>Ηλεκτροτακτισμός 1/3</vt:lpstr>
      <vt:lpstr>Ηλεκτροτακτισμός 2/3</vt:lpstr>
      <vt:lpstr>Ηλεκτροτακτισμός 3/3</vt:lpstr>
      <vt:lpstr>Όργανα παραγωγής ηλεκτρισμού</vt:lpstr>
      <vt:lpstr>Ηλεκτρισμός  (παραγωγή ηλεκτρικών πεδίων) 1/2</vt:lpstr>
      <vt:lpstr>Ηλεκτρισμός  (παραγωγή ηλεκτρικών πεδίων) 2/2</vt:lpstr>
      <vt:lpstr>Ηλεκτρικές ράγιες</vt:lpstr>
      <vt:lpstr>Ηλεκτρικά γατόψαρα</vt:lpstr>
      <vt:lpstr>Ηλεκτρικά χέλια</vt:lpstr>
      <vt:lpstr>Ηλεκτρικές μουδιάστρες</vt:lpstr>
      <vt:lpstr>Ψάρια με ασθενή ηλεκτρισμό 1/2</vt:lpstr>
      <vt:lpstr>Ψάρια με ασθενή ηλεκτρισμό 2/2</vt:lpstr>
      <vt:lpstr>Λειτουργίες</vt:lpstr>
      <vt:lpstr>Ρύθμιση παραγωγής  ηλεκτρικών εκπολώσεων</vt:lpstr>
      <vt:lpstr>Μαγνητοτακτισμός</vt:lpstr>
      <vt:lpstr>Καρχαρίες</vt:lpstr>
      <vt:lpstr>Θιγμοτακτισμός</vt:lpstr>
      <vt:lpstr>Παρατήρηση Θιγμοτακτισμού</vt:lpstr>
      <vt:lpstr>Παραδείγματα</vt:lpstr>
      <vt:lpstr>Ειδικότερα για τις σκόρπαινες</vt:lpstr>
      <vt:lpstr>Ρεοτακτισμός</vt:lpstr>
      <vt:lpstr>Παρατηρήσεις</vt:lpstr>
      <vt:lpstr>Εφαρμογές</vt:lpstr>
      <vt:lpstr>Οπτικο-κινητική απόκριση 1/3</vt:lpstr>
      <vt:lpstr>Οπτικο-κινητική απόκριση 2/3</vt:lpstr>
      <vt:lpstr>Οπτικο-κινητική απόκριση 3/3</vt:lpstr>
      <vt:lpstr>Χημειοτακτισμός 1/2</vt:lpstr>
      <vt:lpstr>Χημειοτακτισμός 2/2</vt:lpstr>
      <vt:lpstr>Εντοπισμός ζωτικού χώρου</vt:lpstr>
      <vt:lpstr>Μια περίπτωση εντοπισμού ζωτικού χώρου 1/2</vt:lpstr>
      <vt:lpstr>Μια περίπτωση εντοπισμού ζωτικού χώρου 2/2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1/5</vt:lpstr>
      <vt:lpstr>Σημείωμα  Χρήσης Έργων Τρίτων 2/5</vt:lpstr>
      <vt:lpstr>Σημείωμα  Χρήσης Έργων Τρίτων 3/5</vt:lpstr>
      <vt:lpstr>Σημείωμα  Χρήσης Έργων Τρίτων 4/5</vt:lpstr>
      <vt:lpstr>Σημείωμα  Χρήσης Έργων Τρίτων 5/5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Grammateia</cp:lastModifiedBy>
  <cp:revision>247</cp:revision>
  <dcterms:created xsi:type="dcterms:W3CDTF">2015-03-24T06:43:16Z</dcterms:created>
  <dcterms:modified xsi:type="dcterms:W3CDTF">2016-10-19T12:33:47Z</dcterms:modified>
</cp:coreProperties>
</file>