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417"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10" r:id="rId37"/>
    <p:sldId id="411" r:id="rId38"/>
    <p:sldId id="412" r:id="rId39"/>
    <p:sldId id="492" r:id="rId40"/>
    <p:sldId id="493" r:id="rId41"/>
    <p:sldId id="414" r:id="rId42"/>
    <p:sldId id="415" r:id="rId43"/>
    <p:sldId id="416" r:id="rId44"/>
    <p:sldId id="487" r:id="rId45"/>
    <p:sldId id="488" r:id="rId46"/>
    <p:sldId id="489" r:id="rId47"/>
    <p:sldId id="490" r:id="rId48"/>
    <p:sldId id="4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CC"/>
    <a:srgbClr val="006699"/>
    <a:srgbClr val="F2F1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61" autoAdjust="0"/>
    <p:restoredTop sz="67864" autoAdjust="0"/>
  </p:normalViewPr>
  <p:slideViewPr>
    <p:cSldViewPr snapToGrid="0">
      <p:cViewPr varScale="1">
        <p:scale>
          <a:sx n="72" d="100"/>
          <a:sy n="72" d="100"/>
        </p:scale>
        <p:origin x="-822" y="-102"/>
      </p:cViewPr>
      <p:guideLst>
        <p:guide orient="horz" pos="2160"/>
        <p:guide pos="2880"/>
      </p:guideLst>
    </p:cSldViewPr>
  </p:slideViewPr>
  <p:outlineViewPr>
    <p:cViewPr>
      <p:scale>
        <a:sx n="33" d="100"/>
        <a:sy n="33" d="100"/>
      </p:scale>
      <p:origin x="0" y="-28062"/>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pPr/>
              <a:t>19-Oct-16</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pPr/>
              <a:t>‹#›</a:t>
            </a:fld>
            <a:endParaRPr lang="en-US"/>
          </a:p>
        </p:txBody>
      </p:sp>
    </p:spTree>
    <p:extLst>
      <p:ext uri="{BB962C8B-B14F-4D97-AF65-F5344CB8AC3E}">
        <p14:creationId xmlns=""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a:t>
            </a:fld>
            <a:endParaRPr lang="en-US"/>
          </a:p>
        </p:txBody>
      </p:sp>
    </p:spTree>
    <p:extLst>
      <p:ext uri="{BB962C8B-B14F-4D97-AF65-F5344CB8AC3E}">
        <p14:creationId xmlns="" xmlns:p14="http://schemas.microsoft.com/office/powerpoint/2010/main" val="184189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13</a:t>
            </a:fld>
            <a:endParaRPr lang="en-US"/>
          </a:p>
        </p:txBody>
      </p:sp>
    </p:spTree>
    <p:extLst>
      <p:ext uri="{BB962C8B-B14F-4D97-AF65-F5344CB8AC3E}">
        <p14:creationId xmlns="" xmlns:p14="http://schemas.microsoft.com/office/powerpoint/2010/main" val="80551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15</a:t>
            </a:fld>
            <a:endParaRPr lang="en-US"/>
          </a:p>
        </p:txBody>
      </p:sp>
    </p:spTree>
    <p:extLst>
      <p:ext uri="{BB962C8B-B14F-4D97-AF65-F5344CB8AC3E}">
        <p14:creationId xmlns="" xmlns:p14="http://schemas.microsoft.com/office/powerpoint/2010/main" val="62561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pPr/>
              <a:t>16</a:t>
            </a:fld>
            <a:endParaRPr lang="en-US"/>
          </a:p>
        </p:txBody>
      </p:sp>
    </p:spTree>
    <p:extLst>
      <p:ext uri="{BB962C8B-B14F-4D97-AF65-F5344CB8AC3E}">
        <p14:creationId xmlns="" xmlns:p14="http://schemas.microsoft.com/office/powerpoint/2010/main" val="390240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17</a:t>
            </a:fld>
            <a:endParaRPr lang="en-US"/>
          </a:p>
        </p:txBody>
      </p:sp>
    </p:spTree>
    <p:extLst>
      <p:ext uri="{BB962C8B-B14F-4D97-AF65-F5344CB8AC3E}">
        <p14:creationId xmlns="" xmlns:p14="http://schemas.microsoft.com/office/powerpoint/2010/main" val="369506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18</a:t>
            </a:fld>
            <a:endParaRPr lang="en-US"/>
          </a:p>
        </p:txBody>
      </p:sp>
    </p:spTree>
    <p:extLst>
      <p:ext uri="{BB962C8B-B14F-4D97-AF65-F5344CB8AC3E}">
        <p14:creationId xmlns="" xmlns:p14="http://schemas.microsoft.com/office/powerpoint/2010/main" val="214806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19</a:t>
            </a:fld>
            <a:endParaRPr lang="en-US"/>
          </a:p>
        </p:txBody>
      </p:sp>
    </p:spTree>
    <p:extLst>
      <p:ext uri="{BB962C8B-B14F-4D97-AF65-F5344CB8AC3E}">
        <p14:creationId xmlns="" xmlns:p14="http://schemas.microsoft.com/office/powerpoint/2010/main" val="339279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pPr/>
              <a:t>20</a:t>
            </a:fld>
            <a:endParaRPr lang="en-US"/>
          </a:p>
        </p:txBody>
      </p:sp>
    </p:spTree>
    <p:extLst>
      <p:ext uri="{BB962C8B-B14F-4D97-AF65-F5344CB8AC3E}">
        <p14:creationId xmlns="" xmlns:p14="http://schemas.microsoft.com/office/powerpoint/2010/main" val="231009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22</a:t>
            </a:fld>
            <a:endParaRPr lang="en-US"/>
          </a:p>
        </p:txBody>
      </p:sp>
    </p:spTree>
    <p:extLst>
      <p:ext uri="{BB962C8B-B14F-4D97-AF65-F5344CB8AC3E}">
        <p14:creationId xmlns="" xmlns:p14="http://schemas.microsoft.com/office/powerpoint/2010/main" val="186268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23</a:t>
            </a:fld>
            <a:endParaRPr lang="en-US"/>
          </a:p>
        </p:txBody>
      </p:sp>
    </p:spTree>
    <p:extLst>
      <p:ext uri="{BB962C8B-B14F-4D97-AF65-F5344CB8AC3E}">
        <p14:creationId xmlns="" xmlns:p14="http://schemas.microsoft.com/office/powerpoint/2010/main" val="35832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24</a:t>
            </a:fld>
            <a:endParaRPr lang="en-US"/>
          </a:p>
        </p:txBody>
      </p:sp>
    </p:spTree>
    <p:extLst>
      <p:ext uri="{BB962C8B-B14F-4D97-AF65-F5344CB8AC3E}">
        <p14:creationId xmlns="" xmlns:p14="http://schemas.microsoft.com/office/powerpoint/2010/main" val="334508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5</a:t>
            </a:fld>
            <a:endParaRPr lang="en-US"/>
          </a:p>
        </p:txBody>
      </p:sp>
    </p:spTree>
    <p:extLst>
      <p:ext uri="{BB962C8B-B14F-4D97-AF65-F5344CB8AC3E}">
        <p14:creationId xmlns="" xmlns:p14="http://schemas.microsoft.com/office/powerpoint/2010/main" val="190538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25</a:t>
            </a:fld>
            <a:endParaRPr lang="en-US"/>
          </a:p>
        </p:txBody>
      </p:sp>
    </p:spTree>
    <p:extLst>
      <p:ext uri="{BB962C8B-B14F-4D97-AF65-F5344CB8AC3E}">
        <p14:creationId xmlns="" xmlns:p14="http://schemas.microsoft.com/office/powerpoint/2010/main" val="100648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26</a:t>
            </a:fld>
            <a:endParaRPr lang="en-US"/>
          </a:p>
        </p:txBody>
      </p:sp>
    </p:spTree>
    <p:extLst>
      <p:ext uri="{BB962C8B-B14F-4D97-AF65-F5344CB8AC3E}">
        <p14:creationId xmlns="" xmlns:p14="http://schemas.microsoft.com/office/powerpoint/2010/main" val="371255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27</a:t>
            </a:fld>
            <a:endParaRPr lang="en-US"/>
          </a:p>
        </p:txBody>
      </p:sp>
    </p:spTree>
    <p:extLst>
      <p:ext uri="{BB962C8B-B14F-4D97-AF65-F5344CB8AC3E}">
        <p14:creationId xmlns="" xmlns:p14="http://schemas.microsoft.com/office/powerpoint/2010/main" val="354133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28</a:t>
            </a:fld>
            <a:endParaRPr lang="en-US"/>
          </a:p>
        </p:txBody>
      </p:sp>
    </p:spTree>
    <p:extLst>
      <p:ext uri="{BB962C8B-B14F-4D97-AF65-F5344CB8AC3E}">
        <p14:creationId xmlns="" xmlns:p14="http://schemas.microsoft.com/office/powerpoint/2010/main" val="165546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29</a:t>
            </a:fld>
            <a:endParaRPr lang="en-US"/>
          </a:p>
        </p:txBody>
      </p:sp>
    </p:spTree>
    <p:extLst>
      <p:ext uri="{BB962C8B-B14F-4D97-AF65-F5344CB8AC3E}">
        <p14:creationId xmlns="" xmlns:p14="http://schemas.microsoft.com/office/powerpoint/2010/main" val="91129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pPr/>
              <a:t>30</a:t>
            </a:fld>
            <a:endParaRPr lang="en-US"/>
          </a:p>
        </p:txBody>
      </p:sp>
    </p:spTree>
    <p:extLst>
      <p:ext uri="{BB962C8B-B14F-4D97-AF65-F5344CB8AC3E}">
        <p14:creationId xmlns="" xmlns:p14="http://schemas.microsoft.com/office/powerpoint/2010/main" val="1408555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31</a:t>
            </a:fld>
            <a:endParaRPr lang="en-US"/>
          </a:p>
        </p:txBody>
      </p:sp>
    </p:spTree>
    <p:extLst>
      <p:ext uri="{BB962C8B-B14F-4D97-AF65-F5344CB8AC3E}">
        <p14:creationId xmlns="" xmlns:p14="http://schemas.microsoft.com/office/powerpoint/2010/main" val="2393524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33</a:t>
            </a:fld>
            <a:endParaRPr lang="en-US"/>
          </a:p>
        </p:txBody>
      </p:sp>
    </p:spTree>
    <p:extLst>
      <p:ext uri="{BB962C8B-B14F-4D97-AF65-F5344CB8AC3E}">
        <p14:creationId xmlns="" xmlns:p14="http://schemas.microsoft.com/office/powerpoint/2010/main" val="3431057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34</a:t>
            </a:fld>
            <a:endParaRPr lang="en-US"/>
          </a:p>
        </p:txBody>
      </p:sp>
    </p:spTree>
    <p:extLst>
      <p:ext uri="{BB962C8B-B14F-4D97-AF65-F5344CB8AC3E}">
        <p14:creationId xmlns="" xmlns:p14="http://schemas.microsoft.com/office/powerpoint/2010/main" val="4235630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35</a:t>
            </a:fld>
            <a:endParaRPr lang="en-US"/>
          </a:p>
        </p:txBody>
      </p:sp>
    </p:spTree>
    <p:extLst>
      <p:ext uri="{BB962C8B-B14F-4D97-AF65-F5344CB8AC3E}">
        <p14:creationId xmlns="" xmlns:p14="http://schemas.microsoft.com/office/powerpoint/2010/main" val="186376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6</a:t>
            </a:fld>
            <a:endParaRPr lang="en-US"/>
          </a:p>
        </p:txBody>
      </p:sp>
    </p:spTree>
    <p:extLst>
      <p:ext uri="{BB962C8B-B14F-4D97-AF65-F5344CB8AC3E}">
        <p14:creationId xmlns="" xmlns:p14="http://schemas.microsoft.com/office/powerpoint/2010/main" val="1219557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pPr/>
              <a:t>36</a:t>
            </a:fld>
            <a:endParaRPr lang="en-US"/>
          </a:p>
        </p:txBody>
      </p:sp>
    </p:spTree>
    <p:extLst>
      <p:ext uri="{BB962C8B-B14F-4D97-AF65-F5344CB8AC3E}">
        <p14:creationId xmlns="" xmlns:p14="http://schemas.microsoft.com/office/powerpoint/2010/main" val="1216297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1039302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 xmlns:p14="http://schemas.microsoft.com/office/powerpoint/2010/main" val="3702242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40</a:t>
            </a:fld>
            <a:endParaRPr lang="en-US"/>
          </a:p>
        </p:txBody>
      </p:sp>
    </p:spTree>
    <p:extLst>
      <p:ext uri="{BB962C8B-B14F-4D97-AF65-F5344CB8AC3E}">
        <p14:creationId xmlns="" xmlns:p14="http://schemas.microsoft.com/office/powerpoint/2010/main" val="1869451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3315576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 xmlns:p14="http://schemas.microsoft.com/office/powerpoint/2010/main" val="1873006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 xmlns:p14="http://schemas.microsoft.com/office/powerpoint/2010/main" val="1813255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1518472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 xmlns:p14="http://schemas.microsoft.com/office/powerpoint/2010/main" val="1298470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209210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7</a:t>
            </a:fld>
            <a:endParaRPr lang="en-US"/>
          </a:p>
        </p:txBody>
      </p:sp>
    </p:spTree>
    <p:extLst>
      <p:ext uri="{BB962C8B-B14F-4D97-AF65-F5344CB8AC3E}">
        <p14:creationId xmlns="" xmlns:p14="http://schemas.microsoft.com/office/powerpoint/2010/main" val="672925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125032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350236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8</a:t>
            </a:fld>
            <a:endParaRPr lang="en-US"/>
          </a:p>
        </p:txBody>
      </p:sp>
    </p:spTree>
    <p:extLst>
      <p:ext uri="{BB962C8B-B14F-4D97-AF65-F5344CB8AC3E}">
        <p14:creationId xmlns="" xmlns:p14="http://schemas.microsoft.com/office/powerpoint/2010/main" val="196745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9</a:t>
            </a:fld>
            <a:endParaRPr lang="en-US"/>
          </a:p>
        </p:txBody>
      </p:sp>
    </p:spTree>
    <p:extLst>
      <p:ext uri="{BB962C8B-B14F-4D97-AF65-F5344CB8AC3E}">
        <p14:creationId xmlns="" xmlns:p14="http://schemas.microsoft.com/office/powerpoint/2010/main" val="237137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10</a:t>
            </a:fld>
            <a:endParaRPr lang="en-US"/>
          </a:p>
        </p:txBody>
      </p:sp>
    </p:spTree>
    <p:extLst>
      <p:ext uri="{BB962C8B-B14F-4D97-AF65-F5344CB8AC3E}">
        <p14:creationId xmlns="" xmlns:p14="http://schemas.microsoft.com/office/powerpoint/2010/main" val="277404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11</a:t>
            </a:fld>
            <a:endParaRPr lang="en-US"/>
          </a:p>
        </p:txBody>
      </p:sp>
    </p:spTree>
    <p:extLst>
      <p:ext uri="{BB962C8B-B14F-4D97-AF65-F5344CB8AC3E}">
        <p14:creationId xmlns="" xmlns:p14="http://schemas.microsoft.com/office/powerpoint/2010/main" val="264491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12</a:t>
            </a:fld>
            <a:endParaRPr lang="en-US"/>
          </a:p>
        </p:txBody>
      </p:sp>
    </p:spTree>
    <p:extLst>
      <p:ext uri="{BB962C8B-B14F-4D97-AF65-F5344CB8AC3E}">
        <p14:creationId xmlns="" xmlns:p14="http://schemas.microsoft.com/office/powerpoint/2010/main" val="412550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cstate="print"/>
          <a:stretch>
            <a:fillRect/>
          </a:stretch>
        </p:blipFill>
        <p:spPr>
          <a:xfrm>
            <a:off x="685800" y="621594"/>
            <a:ext cx="4147938" cy="817388"/>
          </a:xfrm>
          <a:prstGeom prst="rect">
            <a:avLst/>
          </a:prstGeom>
        </p:spPr>
      </p:pic>
    </p:spTree>
    <p:extLst>
      <p:ext uri="{BB962C8B-B14F-4D97-AF65-F5344CB8AC3E}">
        <p14:creationId xmlns="" xmlns:p14="http://schemas.microsoft.com/office/powerpoint/2010/main" val="1153619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27011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Tree>
    <p:extLst>
      <p:ext uri="{BB962C8B-B14F-4D97-AF65-F5344CB8AC3E}">
        <p14:creationId xmlns="" xmlns:p14="http://schemas.microsoft.com/office/powerpoint/2010/main" val="23440220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εικόνας 7"/>
          <p:cNvSpPr>
            <a:spLocks noGrp="1"/>
          </p:cNvSpPr>
          <p:nvPr>
            <p:ph type="pic" sz="quarter" idx="13"/>
          </p:nvPr>
        </p:nvSpPr>
        <p:spPr>
          <a:xfrm>
            <a:off x="628650" y="4214813"/>
            <a:ext cx="7886700" cy="1947862"/>
          </a:xfrm>
        </p:spPr>
        <p:txBody>
          <a:bodyPr/>
          <a:lstStyle/>
          <a:p>
            <a:endParaRPr lang="en-US"/>
          </a:p>
        </p:txBody>
      </p:sp>
    </p:spTree>
    <p:extLst>
      <p:ext uri="{BB962C8B-B14F-4D97-AF65-F5344CB8AC3E}">
        <p14:creationId xmlns="" xmlns:p14="http://schemas.microsoft.com/office/powerpoint/2010/main" val="15094792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22266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8115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 xmlns:p14="http://schemas.microsoft.com/office/powerpoint/2010/main" val="240283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 xmlns:p14="http://schemas.microsoft.com/office/powerpoint/2010/main" val="353739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 xmlns:p14="http://schemas.microsoft.com/office/powerpoint/2010/main" val="12814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83860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 xmlns:p14="http://schemas.microsoft.com/office/powerpoint/2010/main" val="217402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 xmlns:p14="http://schemas.microsoft.com/office/powerpoint/2010/main" val="24872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 xmlns:p14="http://schemas.microsoft.com/office/powerpoint/2010/main" val="3565753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 xmlns:p14="http://schemas.microsoft.com/office/powerpoint/2010/main" val="4230713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3η. Μετακίνηση - Πλευστότητα</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pPr/>
              <a:t>‹#›</a:t>
            </a:fld>
            <a:endParaRPr lang="en-US"/>
          </a:p>
        </p:txBody>
      </p:sp>
    </p:spTree>
    <p:extLst>
      <p:ext uri="{BB962C8B-B14F-4D97-AF65-F5344CB8AC3E}">
        <p14:creationId xmlns=""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Tree>
    <p:extLst>
      <p:ext uri="{BB962C8B-B14F-4D97-AF65-F5344CB8AC3E}">
        <p14:creationId xmlns="" xmlns:p14="http://schemas.microsoft.com/office/powerpoint/2010/main" val="1902953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pPr/>
              <a:t>‹#›</a:t>
            </a:fld>
            <a:endParaRPr lang="en-US" dirty="0"/>
          </a:p>
        </p:txBody>
      </p:sp>
    </p:spTree>
    <p:extLst>
      <p:ext uri="{BB962C8B-B14F-4D97-AF65-F5344CB8AC3E}">
        <p14:creationId xmlns="" xmlns:p14="http://schemas.microsoft.com/office/powerpoint/2010/main" val="2079135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3η. Μετακίνηση - Πλευστότητα</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pPr/>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 xmlns:p14="http://schemas.microsoft.com/office/powerpoint/2010/main" val="189660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 xmlns:p14="http://schemas.microsoft.com/office/powerpoint/2010/main" val="211513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pPr/>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 xmlns:p14="http://schemas.microsoft.com/office/powerpoint/2010/main" val="303088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accent6">
              <a:lumMod val="20000"/>
              <a:lumOff val="80000"/>
            </a:schemeClr>
          </a:solidFill>
        </p:spPr>
        <p:txBody>
          <a:bodyPr vert="horz" lIns="91440" tIns="45720" rIns="91440" bIns="45720" rtlCol="0" anchor="ctr"/>
          <a:lstStyle>
            <a:lvl1pPr algn="l">
              <a:defRPr sz="1200">
                <a:solidFill>
                  <a:schemeClr val="tx1">
                    <a:tint val="75000"/>
                  </a:schemeClr>
                </a:solidFill>
              </a:defRPr>
            </a:lvl1pPr>
          </a:lstStyle>
          <a:p>
            <a:r>
              <a:rPr lang="el-GR" smtClean="0"/>
              <a:t>Ενότητα 3η. Μετακίνηση - Πλευστότητα</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accent6">
              <a:lumMod val="20000"/>
              <a:lumOff val="80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pPr/>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3" cstate="print"/>
          <a:srcRect l="1" r="85167"/>
          <a:stretch/>
        </p:blipFill>
        <p:spPr>
          <a:xfrm>
            <a:off x="628650" y="6164722"/>
            <a:ext cx="505239" cy="622325"/>
          </a:xfrm>
          <a:prstGeom prst="rect">
            <a:avLst/>
          </a:prstGeom>
        </p:spPr>
      </p:pic>
      <p:cxnSp>
        <p:nvCxnSpPr>
          <p:cNvPr id="18" name="Straight Connector 17"/>
          <p:cNvCxnSpPr/>
          <p:nvPr userDrawn="1"/>
        </p:nvCxnSpPr>
        <p:spPr>
          <a:xfrm>
            <a:off x="1133889" y="6261916"/>
            <a:ext cx="7381461" cy="0"/>
          </a:xfrm>
          <a:prstGeom prst="line">
            <a:avLst/>
          </a:prstGeom>
          <a:ln w="38100">
            <a:solidFill>
              <a:srgbClr val="00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86" r:id="rId6"/>
    <p:sldLayoutId id="2147483666" r:id="rId7"/>
    <p:sldLayoutId id="2147483671" r:id="rId8"/>
    <p:sldLayoutId id="2147483672" r:id="rId9"/>
    <p:sldLayoutId id="2147483673" r:id="rId10"/>
    <p:sldLayoutId id="2147483674" r:id="rId11"/>
    <p:sldLayoutId id="2147483685" r:id="rId12"/>
    <p:sldLayoutId id="2147483681" r:id="rId13"/>
    <p:sldLayoutId id="2147483682" r:id="rId14"/>
    <p:sldLayoutId id="2147483680" r:id="rId15"/>
    <p:sldLayoutId id="2147483669" r:id="rId16"/>
    <p:sldLayoutId id="2147483675" r:id="rId17"/>
    <p:sldLayoutId id="2147483676" r:id="rId18"/>
    <p:sldLayoutId id="2147483678" r:id="rId19"/>
    <p:sldLayoutId id="2147483677" r:id="rId20"/>
    <p:sldLayoutId id="2147483683" r:id="rId21"/>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4400" b="1" kern="1200">
          <a:solidFill>
            <a:srgbClr val="0066CC"/>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smtClean="0"/>
              <a:t>Ιχθυολογία</a:t>
            </a:r>
            <a:endParaRPr lang="en-US" sz="4400" dirty="0"/>
          </a:p>
        </p:txBody>
      </p:sp>
      <p:sp>
        <p:nvSpPr>
          <p:cNvPr id="3" name="Subtitle 2"/>
          <p:cNvSpPr>
            <a:spLocks noGrp="1"/>
          </p:cNvSpPr>
          <p:nvPr>
            <p:ph type="subTitle" idx="1"/>
          </p:nvPr>
        </p:nvSpPr>
        <p:spPr/>
        <p:txBody>
          <a:bodyPr/>
          <a:lstStyle/>
          <a:p>
            <a:r>
              <a:rPr lang="el-GR" dirty="0">
                <a:solidFill>
                  <a:srgbClr val="0066CC"/>
                </a:solidFill>
              </a:rPr>
              <a:t>Ενότητα </a:t>
            </a:r>
            <a:r>
              <a:rPr lang="el-GR" dirty="0" smtClean="0">
                <a:solidFill>
                  <a:srgbClr val="0066CC"/>
                </a:solidFill>
              </a:rPr>
              <a:t> 3</a:t>
            </a:r>
            <a:r>
              <a:rPr lang="el-GR" baseline="30000" dirty="0" smtClean="0">
                <a:solidFill>
                  <a:srgbClr val="0066CC"/>
                </a:solidFill>
              </a:rPr>
              <a:t>η</a:t>
            </a:r>
            <a:r>
              <a:rPr lang="el-GR" dirty="0" smtClean="0">
                <a:solidFill>
                  <a:srgbClr val="0066CC"/>
                </a:solidFill>
              </a:rPr>
              <a:t>.</a:t>
            </a:r>
            <a:r>
              <a:rPr lang="en-US" dirty="0" smtClean="0">
                <a:solidFill>
                  <a:srgbClr val="0066CC"/>
                </a:solidFill>
              </a:rPr>
              <a:t> </a:t>
            </a:r>
            <a:r>
              <a:rPr lang="el-GR" dirty="0" smtClean="0">
                <a:solidFill>
                  <a:srgbClr val="0066CC"/>
                </a:solidFill>
              </a:rPr>
              <a:t>Μετακίνηση – Πλευστότητα</a:t>
            </a:r>
          </a:p>
          <a:p>
            <a:endParaRPr lang="el-GR" dirty="0"/>
          </a:p>
          <a:p>
            <a:r>
              <a:rPr lang="el-GR" dirty="0"/>
              <a:t>Περσεφόνη Μεγαλοφώνου, </a:t>
            </a:r>
            <a:r>
              <a:rPr lang="el-GR" dirty="0" smtClean="0"/>
              <a:t>Αναπλ. </a:t>
            </a:r>
            <a:r>
              <a:rPr lang="el-GR" dirty="0"/>
              <a:t>Καθηγήτρια</a:t>
            </a:r>
          </a:p>
          <a:p>
            <a:r>
              <a:rPr lang="el-GR" dirty="0"/>
              <a:t>Σχολή Θετικών Επιστημών</a:t>
            </a:r>
          </a:p>
          <a:p>
            <a:r>
              <a:rPr lang="el-GR" dirty="0"/>
              <a:t>Τμήμα Βιολογίας</a:t>
            </a:r>
          </a:p>
          <a:p>
            <a:endParaRPr lang="en-US" dirty="0"/>
          </a:p>
        </p:txBody>
      </p:sp>
    </p:spTree>
    <p:extLst>
      <p:ext uri="{BB962C8B-B14F-4D97-AF65-F5344CB8AC3E}">
        <p14:creationId xmlns="" xmlns:p14="http://schemas.microsoft.com/office/powerpoint/2010/main" val="1422743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7/9</a:t>
            </a: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10</a:t>
            </a:fld>
            <a:endParaRPr lang="en-US"/>
          </a:p>
        </p:txBody>
      </p:sp>
      <p:sp>
        <p:nvSpPr>
          <p:cNvPr id="3" name="Θέση περιεχομένου 2"/>
          <p:cNvSpPr>
            <a:spLocks noGrp="1"/>
          </p:cNvSpPr>
          <p:nvPr>
            <p:ph sz="half" idx="1"/>
          </p:nvPr>
        </p:nvSpPr>
        <p:spPr/>
        <p:txBody>
          <a:bodyPr>
            <a:normAutofit fontScale="55000" lnSpcReduction="20000"/>
          </a:bodyPr>
          <a:lstStyle/>
          <a:p>
            <a:pPr>
              <a:lnSpc>
                <a:spcPct val="110000"/>
              </a:lnSpc>
              <a:spcBef>
                <a:spcPts val="600"/>
              </a:spcBef>
              <a:defRPr/>
            </a:pPr>
            <a:r>
              <a:rPr lang="el-GR" sz="3600" dirty="0"/>
              <a:t>Το εμπρόσθιο άκρο του σώματος κάμπτεται λιγότερο από το οπίσθιο και επομένως κάθε κυματισμός αποκτά μεγαλύτερο εύρος, καθώς προωθείται κατά μήκος του σώματος. </a:t>
            </a:r>
          </a:p>
          <a:p>
            <a:pPr>
              <a:lnSpc>
                <a:spcPct val="110000"/>
              </a:lnSpc>
              <a:spcBef>
                <a:spcPts val="600"/>
              </a:spcBef>
              <a:defRPr/>
            </a:pPr>
            <a:endParaRPr lang="el-GR" sz="3600" dirty="0"/>
          </a:p>
          <a:p>
            <a:pPr>
              <a:lnSpc>
                <a:spcPct val="110000"/>
              </a:lnSpc>
              <a:spcBef>
                <a:spcPts val="600"/>
              </a:spcBef>
              <a:defRPr/>
            </a:pPr>
            <a:r>
              <a:rPr lang="el-GR" sz="3600" dirty="0"/>
              <a:t>Ενώ οι κυματισμοί κινούνται προς τα πίσω, η κάμψη του σώματος ωθεί το νερό πλευρικά, προκαλώντας μια δύναμη αντίδρασης που κατευθύνεται προς τα μπροστά, αλλά υπό γωνία. </a:t>
            </a:r>
          </a:p>
          <a:p>
            <a:endParaRPr lang="el-GR" dirty="0"/>
          </a:p>
        </p:txBody>
      </p:sp>
      <p:pic>
        <p:nvPicPr>
          <p:cNvPr id="8" name="Θέση περιεχομένου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29150" y="3029744"/>
            <a:ext cx="3886200" cy="1943100"/>
          </a:xfrm>
        </p:spPr>
      </p:pic>
      <p:sp>
        <p:nvSpPr>
          <p:cNvPr id="7" name="TextBox 6"/>
          <p:cNvSpPr txBox="1"/>
          <p:nvPr/>
        </p:nvSpPr>
        <p:spPr>
          <a:xfrm>
            <a:off x="8239953" y="4972844"/>
            <a:ext cx="263214" cy="276999"/>
          </a:xfrm>
          <a:prstGeom prst="rect">
            <a:avLst/>
          </a:prstGeom>
          <a:noFill/>
        </p:spPr>
        <p:txBody>
          <a:bodyPr wrap="none" rtlCol="0">
            <a:spAutoFit/>
          </a:bodyPr>
          <a:lstStyle/>
          <a:p>
            <a:r>
              <a:rPr lang="en-US" sz="1200" dirty="0" smtClean="0"/>
              <a:t>9</a:t>
            </a:r>
            <a:endParaRPr lang="en-US" sz="1200" dirty="0"/>
          </a:p>
        </p:txBody>
      </p:sp>
    </p:spTree>
    <p:extLst>
      <p:ext uri="{BB962C8B-B14F-4D97-AF65-F5344CB8AC3E}">
        <p14:creationId xmlns="" xmlns:p14="http://schemas.microsoft.com/office/powerpoint/2010/main" val="194222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8/9</a:t>
            </a: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11</a:t>
            </a:fld>
            <a:endParaRPr lang="en-US"/>
          </a:p>
        </p:txBody>
      </p:sp>
      <p:sp>
        <p:nvSpPr>
          <p:cNvPr id="2" name="Θέση περιεχομένου 1"/>
          <p:cNvSpPr>
            <a:spLocks noGrp="1"/>
          </p:cNvSpPr>
          <p:nvPr>
            <p:ph sz="half" idx="1"/>
          </p:nvPr>
        </p:nvSpPr>
        <p:spPr/>
        <p:txBody>
          <a:bodyPr>
            <a:normAutofit fontScale="62500" lnSpcReduction="20000"/>
          </a:bodyPr>
          <a:lstStyle/>
          <a:p>
            <a:pPr>
              <a:lnSpc>
                <a:spcPct val="110000"/>
              </a:lnSpc>
              <a:spcBef>
                <a:spcPts val="600"/>
              </a:spcBef>
            </a:pPr>
            <a:r>
              <a:rPr lang="el-GR" dirty="0"/>
              <a:t>Αυτή μπορούμε να την αναλύσουμε σαν να έχουμε 2 συνιστώσες: </a:t>
            </a:r>
            <a:endParaRPr lang="en-US" dirty="0"/>
          </a:p>
          <a:p>
            <a:pPr>
              <a:lnSpc>
                <a:spcPct val="110000"/>
              </a:lnSpc>
              <a:spcBef>
                <a:spcPts val="600"/>
              </a:spcBef>
              <a:defRPr/>
            </a:pPr>
            <a:r>
              <a:rPr lang="el-GR" dirty="0"/>
              <a:t>την </a:t>
            </a:r>
            <a:r>
              <a:rPr lang="el-GR" b="1" dirty="0"/>
              <a:t>ωστική δύναμη </a:t>
            </a:r>
            <a:r>
              <a:rPr lang="el-GR" dirty="0"/>
              <a:t>που χρησιμεύει για να </a:t>
            </a:r>
            <a:r>
              <a:rPr lang="el-GR" dirty="0" err="1"/>
              <a:t>υπερσκελίζει</a:t>
            </a:r>
            <a:r>
              <a:rPr lang="el-GR" dirty="0"/>
              <a:t> τα εμπόδια και προωθεί το ψάρι προς τα εμπρός, και</a:t>
            </a:r>
            <a:endParaRPr lang="en-US" dirty="0"/>
          </a:p>
          <a:p>
            <a:pPr>
              <a:lnSpc>
                <a:spcPct val="110000"/>
              </a:lnSpc>
              <a:spcBef>
                <a:spcPts val="600"/>
              </a:spcBef>
              <a:defRPr/>
            </a:pPr>
            <a:r>
              <a:rPr lang="el-GR" dirty="0" smtClean="0"/>
              <a:t> </a:t>
            </a:r>
            <a:r>
              <a:rPr lang="el-GR" dirty="0"/>
              <a:t>την </a:t>
            </a:r>
            <a:r>
              <a:rPr lang="el-GR" b="1" dirty="0"/>
              <a:t>πλευρική δύναμη </a:t>
            </a:r>
            <a:r>
              <a:rPr lang="el-GR" dirty="0"/>
              <a:t>η οποία τείνει να κάνει το κεφάλι του ψαριού να εκτρέπεται ασταθώς ή να παρεκκλίνει από την πορεία προς την ίδια κατεύθυνση με την ουρά. </a:t>
            </a:r>
          </a:p>
          <a:p>
            <a:endParaRPr lang="el-GR" dirty="0"/>
          </a:p>
        </p:txBody>
      </p:sp>
      <p:pic>
        <p:nvPicPr>
          <p:cNvPr id="9" name="Θέση περιεχομένου 8"/>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72000" y="2268711"/>
            <a:ext cx="3886200" cy="2654986"/>
          </a:xfrm>
        </p:spPr>
      </p:pic>
      <p:sp>
        <p:nvSpPr>
          <p:cNvPr id="7" name="TextBox 6"/>
          <p:cNvSpPr txBox="1"/>
          <p:nvPr/>
        </p:nvSpPr>
        <p:spPr>
          <a:xfrm>
            <a:off x="8108346" y="4923697"/>
            <a:ext cx="341760" cy="276999"/>
          </a:xfrm>
          <a:prstGeom prst="rect">
            <a:avLst/>
          </a:prstGeom>
          <a:noFill/>
        </p:spPr>
        <p:txBody>
          <a:bodyPr wrap="none" rtlCol="0">
            <a:spAutoFit/>
          </a:bodyPr>
          <a:lstStyle/>
          <a:p>
            <a:r>
              <a:rPr lang="en-US" sz="1200" dirty="0" smtClean="0"/>
              <a:t>10</a:t>
            </a:r>
            <a:endParaRPr lang="en-US" sz="1200" dirty="0"/>
          </a:p>
        </p:txBody>
      </p:sp>
    </p:spTree>
    <p:extLst>
      <p:ext uri="{BB962C8B-B14F-4D97-AF65-F5344CB8AC3E}">
        <p14:creationId xmlns="" xmlns:p14="http://schemas.microsoft.com/office/powerpoint/2010/main" val="26615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9/9</a:t>
            </a: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12</a:t>
            </a:fld>
            <a:endParaRPr lang="en-US"/>
          </a:p>
        </p:txBody>
      </p:sp>
      <p:sp>
        <p:nvSpPr>
          <p:cNvPr id="2" name="Θέση περιεχομένου 1"/>
          <p:cNvSpPr>
            <a:spLocks noGrp="1"/>
          </p:cNvSpPr>
          <p:nvPr>
            <p:ph sz="half" idx="1"/>
          </p:nvPr>
        </p:nvSpPr>
        <p:spPr/>
        <p:txBody>
          <a:bodyPr>
            <a:normAutofit fontScale="62500" lnSpcReduction="20000"/>
          </a:bodyPr>
          <a:lstStyle/>
          <a:p>
            <a:pPr>
              <a:lnSpc>
                <a:spcPct val="135000"/>
              </a:lnSpc>
              <a:spcBef>
                <a:spcPct val="40000"/>
              </a:spcBef>
              <a:defRPr/>
            </a:pPr>
            <a:r>
              <a:rPr lang="el-GR" dirty="0"/>
              <a:t>Αυτή η κίνηση του κεφαλιού από τη μια πλευρά στην άλλη είναι εμφανέστατη σ’ ένα χέλι που κολυμπά ή σε έναν καρχαρία</a:t>
            </a:r>
            <a:r>
              <a:rPr lang="el-GR" dirty="0" smtClean="0"/>
              <a:t>,</a:t>
            </a:r>
            <a:r>
              <a:rPr lang="el-GR" dirty="0"/>
              <a:t> </a:t>
            </a:r>
            <a:endParaRPr lang="el-GR" dirty="0" smtClean="0"/>
          </a:p>
          <a:p>
            <a:pPr indent="0">
              <a:lnSpc>
                <a:spcPct val="135000"/>
              </a:lnSpc>
              <a:spcBef>
                <a:spcPct val="40000"/>
              </a:spcBef>
              <a:buNone/>
              <a:defRPr/>
            </a:pPr>
            <a:r>
              <a:rPr lang="el-GR" dirty="0" smtClean="0"/>
              <a:t>αλλά </a:t>
            </a:r>
            <a:r>
              <a:rPr lang="el-GR" dirty="0"/>
              <a:t>πολλά ψάρια έχουν μεγάλο και άκαμπτο κεφάλι με αρκετή επιφάνεια αντίστασης που ελαχιστοποιεί την ασταθή εκτροπή. </a:t>
            </a:r>
          </a:p>
          <a:p>
            <a:pPr indent="0">
              <a:lnSpc>
                <a:spcPct val="135000"/>
              </a:lnSpc>
              <a:spcBef>
                <a:spcPct val="40000"/>
              </a:spcBef>
              <a:buNone/>
              <a:defRPr/>
            </a:pPr>
            <a:r>
              <a:rPr lang="el-GR" dirty="0" smtClean="0"/>
              <a:t> </a:t>
            </a:r>
          </a:p>
          <a:p>
            <a:pPr algn="ctr">
              <a:lnSpc>
                <a:spcPct val="135000"/>
              </a:lnSpc>
              <a:spcBef>
                <a:spcPct val="40000"/>
              </a:spcBef>
              <a:buNone/>
              <a:defRPr/>
            </a:pPr>
            <a:endParaRPr lang="en-US" dirty="0">
              <a:solidFill>
                <a:srgbClr val="FFFF99"/>
              </a:solidFill>
              <a:effectLst>
                <a:outerShdw blurRad="38100" dist="38100" dir="2700000" algn="tl">
                  <a:srgbClr val="000000"/>
                </a:outerShdw>
              </a:effectLst>
            </a:endParaRPr>
          </a:p>
          <a:p>
            <a:endParaRPr lang="el-GR" dirty="0"/>
          </a:p>
        </p:txBody>
      </p:sp>
      <p:pic>
        <p:nvPicPr>
          <p:cNvPr id="8"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057775" y="1934369"/>
            <a:ext cx="3028950" cy="4133850"/>
          </a:xfrm>
        </p:spPr>
      </p:pic>
      <p:sp>
        <p:nvSpPr>
          <p:cNvPr id="7" name="TextBox 6"/>
          <p:cNvSpPr txBox="1"/>
          <p:nvPr/>
        </p:nvSpPr>
        <p:spPr>
          <a:xfrm>
            <a:off x="8134350" y="5899964"/>
            <a:ext cx="341760" cy="276999"/>
          </a:xfrm>
          <a:prstGeom prst="rect">
            <a:avLst/>
          </a:prstGeom>
          <a:noFill/>
        </p:spPr>
        <p:txBody>
          <a:bodyPr wrap="none" rtlCol="0">
            <a:spAutoFit/>
          </a:bodyPr>
          <a:lstStyle/>
          <a:p>
            <a:r>
              <a:rPr lang="en-US" sz="1200" dirty="0" smtClean="0"/>
              <a:t>11</a:t>
            </a:r>
            <a:endParaRPr lang="en-US" sz="1200" dirty="0"/>
          </a:p>
        </p:txBody>
      </p:sp>
    </p:spTree>
    <p:extLst>
      <p:ext uri="{BB962C8B-B14F-4D97-AF65-F5344CB8AC3E}">
        <p14:creationId xmlns="" xmlns:p14="http://schemas.microsoft.com/office/powerpoint/2010/main" val="287172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Κολύμβηση χελιού</a:t>
            </a:r>
            <a:r>
              <a:rPr lang="en-US" dirty="0" smtClean="0"/>
              <a:t>  1/2</a:t>
            </a:r>
            <a:endParaRPr lang="el-GR" dirty="0"/>
          </a:p>
        </p:txBody>
      </p:sp>
      <p:sp>
        <p:nvSpPr>
          <p:cNvPr id="3" name="Θέση περιεχομένου 2"/>
          <p:cNvSpPr>
            <a:spLocks noGrp="1"/>
          </p:cNvSpPr>
          <p:nvPr>
            <p:ph sz="half" idx="1"/>
          </p:nvPr>
        </p:nvSpPr>
        <p:spPr/>
        <p:txBody>
          <a:bodyPr>
            <a:normAutofit fontScale="47500" lnSpcReduction="20000"/>
          </a:bodyPr>
          <a:lstStyle/>
          <a:p>
            <a:pPr>
              <a:lnSpc>
                <a:spcPct val="110000"/>
              </a:lnSpc>
              <a:spcBef>
                <a:spcPts val="1200"/>
              </a:spcBef>
              <a:defRPr/>
            </a:pPr>
            <a:r>
              <a:rPr lang="el-GR" sz="4200" dirty="0"/>
              <a:t>Η μελέτη της κίνησης ενός πολύ εύκαμπτου ψαριού, όπως είναι το </a:t>
            </a:r>
            <a:r>
              <a:rPr lang="el-GR" sz="4200" b="1" dirty="0"/>
              <a:t>χέλι</a:t>
            </a:r>
            <a:r>
              <a:rPr lang="el-GR" sz="4200" dirty="0"/>
              <a:t>, μπορεί να βοηθήσει να κατανοήσουμε  καλύτερα πώς κολυμπούν τα ψάρια. </a:t>
            </a:r>
          </a:p>
          <a:p>
            <a:pPr>
              <a:lnSpc>
                <a:spcPct val="110000"/>
              </a:lnSpc>
              <a:spcBef>
                <a:spcPts val="1200"/>
              </a:spcBef>
              <a:defRPr/>
            </a:pPr>
            <a:r>
              <a:rPr lang="el-GR" sz="4200" dirty="0"/>
              <a:t>Οι </a:t>
            </a:r>
            <a:r>
              <a:rPr lang="el-GR" sz="4200" b="1" dirty="0"/>
              <a:t>κινήσεις είναι οφιοειδείς</a:t>
            </a:r>
            <a:r>
              <a:rPr lang="el-GR" sz="4200" dirty="0"/>
              <a:t>, όχι διαφορετικές από αυτές του φιδιού, με </a:t>
            </a:r>
            <a:r>
              <a:rPr lang="el-GR" sz="4200" b="1" dirty="0"/>
              <a:t>κύματα σύσπασης που κινούνται προς τα πίσω</a:t>
            </a:r>
            <a:r>
              <a:rPr lang="el-GR" sz="4200" dirty="0"/>
              <a:t>, κατά μήκος του </a:t>
            </a:r>
            <a:r>
              <a:rPr lang="el-GR" sz="4200" dirty="0" smtClean="0"/>
              <a:t>σώματος, </a:t>
            </a:r>
            <a:r>
              <a:rPr lang="el-GR" sz="4200" dirty="0"/>
              <a:t>με εναλλακτική συστολή των </a:t>
            </a:r>
            <a:r>
              <a:rPr lang="el-GR" sz="4200" dirty="0" err="1"/>
              <a:t>μυομεριδίων</a:t>
            </a:r>
            <a:r>
              <a:rPr lang="el-GR" sz="4200" dirty="0"/>
              <a:t> σε κάθε πλευρά</a:t>
            </a:r>
            <a:r>
              <a:rPr lang="el-GR" b="1" dirty="0">
                <a:solidFill>
                  <a:srgbClr val="FFFF99"/>
                </a:solidFill>
                <a:effectLst>
                  <a:outerShdw blurRad="38100" dist="38100" dir="2700000" algn="tl">
                    <a:srgbClr val="000000"/>
                  </a:outerShdw>
                </a:effectLst>
              </a:rPr>
              <a:t>. </a:t>
            </a:r>
          </a:p>
          <a:p>
            <a:pPr>
              <a:spcBef>
                <a:spcPts val="1200"/>
              </a:spcBef>
            </a:pPr>
            <a:endParaRPr lang="el-GR" dirty="0"/>
          </a:p>
        </p:txBody>
      </p:sp>
      <p:pic>
        <p:nvPicPr>
          <p:cNvPr id="7" name="Θέση περιεχομένου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72000" y="2316180"/>
            <a:ext cx="3886200" cy="2338597"/>
          </a:xfrm>
        </p:spPr>
      </p:pic>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13</a:t>
            </a:fld>
            <a:endParaRPr lang="en-US"/>
          </a:p>
        </p:txBody>
      </p:sp>
      <p:sp>
        <p:nvSpPr>
          <p:cNvPr id="8" name="TextBox 7"/>
          <p:cNvSpPr txBox="1"/>
          <p:nvPr/>
        </p:nvSpPr>
        <p:spPr>
          <a:xfrm>
            <a:off x="8108346" y="4654777"/>
            <a:ext cx="341760" cy="276999"/>
          </a:xfrm>
          <a:prstGeom prst="rect">
            <a:avLst/>
          </a:prstGeom>
          <a:noFill/>
        </p:spPr>
        <p:txBody>
          <a:bodyPr wrap="none" rtlCol="0">
            <a:spAutoFit/>
          </a:bodyPr>
          <a:lstStyle/>
          <a:p>
            <a:r>
              <a:rPr lang="en-US" sz="1200" dirty="0" smtClean="0"/>
              <a:t>12</a:t>
            </a:r>
            <a:endParaRPr lang="en-US" sz="1200" dirty="0"/>
          </a:p>
        </p:txBody>
      </p:sp>
    </p:spTree>
    <p:extLst>
      <p:ext uri="{BB962C8B-B14F-4D97-AF65-F5344CB8AC3E}">
        <p14:creationId xmlns="" xmlns:p14="http://schemas.microsoft.com/office/powerpoint/2010/main" val="234628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Κολύμβηση χελιού</a:t>
            </a:r>
            <a:r>
              <a:rPr lang="en-US" dirty="0" smtClean="0"/>
              <a:t>  2/2</a:t>
            </a:r>
            <a:endParaRPr lang="el-GR" dirty="0"/>
          </a:p>
        </p:txBody>
      </p:sp>
      <p:sp>
        <p:nvSpPr>
          <p:cNvPr id="3" name="Θέση περιεχομένου 2"/>
          <p:cNvSpPr>
            <a:spLocks noGrp="1"/>
          </p:cNvSpPr>
          <p:nvPr>
            <p:ph idx="1"/>
          </p:nvPr>
        </p:nvSpPr>
        <p:spPr>
          <a:xfrm>
            <a:off x="628650" y="1825625"/>
            <a:ext cx="7600950" cy="2964089"/>
          </a:xfrm>
        </p:spPr>
        <p:txBody>
          <a:bodyPr>
            <a:normAutofit/>
          </a:bodyPr>
          <a:lstStyle/>
          <a:p>
            <a:pPr>
              <a:lnSpc>
                <a:spcPct val="110000"/>
              </a:lnSpc>
              <a:spcBef>
                <a:spcPts val="1200"/>
              </a:spcBef>
              <a:defRPr/>
            </a:pPr>
            <a:r>
              <a:rPr lang="el-GR" sz="2400" dirty="0"/>
              <a:t>Η κίνηση του χελιού είναι αρκετά </a:t>
            </a:r>
            <a:r>
              <a:rPr lang="el-GR" sz="2400" b="1" dirty="0"/>
              <a:t>αποτελεσματική σε χαμηλή ταχύτητα</a:t>
            </a:r>
            <a:r>
              <a:rPr lang="el-GR" sz="2400" dirty="0"/>
              <a:t>. </a:t>
            </a:r>
          </a:p>
          <a:p>
            <a:pPr>
              <a:lnSpc>
                <a:spcPct val="110000"/>
              </a:lnSpc>
              <a:spcBef>
                <a:spcPts val="1200"/>
              </a:spcBef>
              <a:defRPr/>
            </a:pPr>
            <a:r>
              <a:rPr lang="el-GR" sz="2400" dirty="0" smtClean="0"/>
              <a:t>Όμως</a:t>
            </a:r>
            <a:r>
              <a:rPr lang="el-GR" sz="2400" dirty="0"/>
              <a:t>, το σχήμα του σώματός του προκαλεί </a:t>
            </a:r>
            <a:br>
              <a:rPr lang="el-GR" sz="2400" dirty="0"/>
            </a:br>
            <a:r>
              <a:rPr lang="el-GR" sz="2400" dirty="0"/>
              <a:t>πάρα πολλά </a:t>
            </a:r>
            <a:r>
              <a:rPr lang="el-GR" sz="2400" dirty="0" smtClean="0"/>
              <a:t>κωλύματα, </a:t>
            </a:r>
            <a:r>
              <a:rPr lang="el-GR" sz="2400" dirty="0"/>
              <a:t>λόγω </a:t>
            </a:r>
            <a:r>
              <a:rPr lang="el-GR" sz="2400" dirty="0" smtClean="0"/>
              <a:t>τριβής, τα </a:t>
            </a:r>
            <a:r>
              <a:rPr lang="el-GR" sz="2400" dirty="0"/>
              <a:t>οποία εμποδίζουν τη γρήγορη κολύμβηση. </a:t>
            </a:r>
            <a:br>
              <a:rPr lang="el-GR" sz="2400" dirty="0"/>
            </a:br>
            <a:endParaRPr lang="el-GR" sz="2400" dirty="0"/>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14</a:t>
            </a:fld>
            <a:endParaRPr lang="en-US"/>
          </a:p>
        </p:txBody>
      </p:sp>
    </p:spTree>
    <p:extLst>
      <p:ext uri="{BB962C8B-B14F-4D97-AF65-F5344CB8AC3E}">
        <p14:creationId xmlns="" xmlns:p14="http://schemas.microsoft.com/office/powerpoint/2010/main" val="13945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Κολύμβηση πέστροφας</a:t>
            </a:r>
            <a:endParaRPr lang="el-GR" dirty="0"/>
          </a:p>
        </p:txBody>
      </p:sp>
      <p:sp>
        <p:nvSpPr>
          <p:cNvPr id="3" name="Θέση περιεχομένου 2"/>
          <p:cNvSpPr>
            <a:spLocks noGrp="1"/>
          </p:cNvSpPr>
          <p:nvPr>
            <p:ph idx="1"/>
          </p:nvPr>
        </p:nvSpPr>
        <p:spPr/>
        <p:txBody>
          <a:bodyPr>
            <a:normAutofit/>
          </a:bodyPr>
          <a:lstStyle/>
          <a:p>
            <a:pPr>
              <a:lnSpc>
                <a:spcPct val="110000"/>
              </a:lnSpc>
              <a:spcBef>
                <a:spcPts val="1200"/>
              </a:spcBef>
              <a:defRPr/>
            </a:pPr>
            <a:r>
              <a:rPr lang="el-GR" sz="2400" dirty="0"/>
              <a:t>Ψάρια που κολυμπούν γρήγορα, όπως είναι η </a:t>
            </a:r>
            <a:r>
              <a:rPr lang="el-GR" sz="2400" b="1" dirty="0"/>
              <a:t>πέστροφα</a:t>
            </a:r>
            <a:r>
              <a:rPr lang="el-GR" sz="2400" dirty="0"/>
              <a:t>, είναι λιγότερο εύκαμπτα και οι κυματοειδείς κινήσεις του σώματος περιορίζονται στην περιοχή της ουράς. </a:t>
            </a:r>
            <a:endParaRPr lang="el-GR" sz="2400" dirty="0" smtClean="0"/>
          </a:p>
          <a:p>
            <a:pPr>
              <a:lnSpc>
                <a:spcPct val="110000"/>
              </a:lnSpc>
              <a:spcBef>
                <a:spcPts val="1200"/>
              </a:spcBef>
              <a:defRPr/>
            </a:pPr>
            <a:endParaRPr lang="el-GR" sz="2400" dirty="0" smtClean="0"/>
          </a:p>
          <a:p>
            <a:pPr>
              <a:lnSpc>
                <a:spcPct val="110000"/>
              </a:lnSpc>
              <a:spcBef>
                <a:spcPts val="1200"/>
              </a:spcBef>
              <a:defRPr/>
            </a:pPr>
            <a:r>
              <a:rPr lang="el-GR" sz="2400" dirty="0" smtClean="0"/>
              <a:t>Η </a:t>
            </a:r>
            <a:r>
              <a:rPr lang="el-GR" sz="2400" dirty="0"/>
              <a:t>δύναμη που προκαλείται στη μεγάλη μυϊκή μάζα του εμπρόσθιου τμήματος του σώματος μεταφέρεται μέσω των τενόντων στο λιγότερο μυώδη ουραίο μίσχο και στην ουρά, εκεί που δημιουργείται ωστική δύναμη. </a:t>
            </a:r>
            <a:r>
              <a:rPr lang="el-GR" sz="2400" dirty="0">
                <a:solidFill>
                  <a:schemeClr val="bg2"/>
                </a:solidFill>
              </a:rPr>
              <a:t/>
            </a:r>
            <a:br>
              <a:rPr lang="el-GR" sz="2400" dirty="0">
                <a:solidFill>
                  <a:schemeClr val="bg2"/>
                </a:solidFill>
              </a:rPr>
            </a:br>
            <a:endParaRPr lang="el-GR" sz="2400" dirty="0"/>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15</a:t>
            </a:fld>
            <a:endParaRPr lang="en-US"/>
          </a:p>
        </p:txBody>
      </p:sp>
    </p:spTree>
    <p:extLst>
      <p:ext uri="{BB962C8B-B14F-4D97-AF65-F5344CB8AC3E}">
        <p14:creationId xmlns="" xmlns:p14="http://schemas.microsoft.com/office/powerpoint/2010/main" val="382154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Κολύμβηση </a:t>
            </a:r>
            <a:r>
              <a:rPr lang="el-GR" dirty="0" err="1" smtClean="0"/>
              <a:t>τοννοειδών</a:t>
            </a:r>
            <a:endParaRPr lang="el-GR" dirty="0"/>
          </a:p>
        </p:txBody>
      </p:sp>
      <p:sp>
        <p:nvSpPr>
          <p:cNvPr id="3" name="Θέση περιεχομένου 2"/>
          <p:cNvSpPr>
            <a:spLocks noGrp="1"/>
          </p:cNvSpPr>
          <p:nvPr>
            <p:ph sz="half" idx="1"/>
          </p:nvPr>
        </p:nvSpPr>
        <p:spPr>
          <a:xfrm>
            <a:off x="628650" y="1610939"/>
            <a:ext cx="7886700" cy="3094411"/>
          </a:xfrm>
        </p:spPr>
        <p:txBody>
          <a:bodyPr>
            <a:normAutofit/>
          </a:bodyPr>
          <a:lstStyle/>
          <a:p>
            <a:pPr>
              <a:lnSpc>
                <a:spcPct val="110000"/>
              </a:lnSpc>
              <a:spcBef>
                <a:spcPts val="1200"/>
              </a:spcBef>
              <a:defRPr/>
            </a:pPr>
            <a:r>
              <a:rPr lang="el-GR" sz="2200" dirty="0"/>
              <a:t>Αυτό το είδος κολύμβησης φτάνει στην τέλεια ανάπτυξή του στα </a:t>
            </a:r>
            <a:r>
              <a:rPr lang="el-GR" sz="2200" b="1" dirty="0" err="1" smtClean="0"/>
              <a:t>τοννοειδή</a:t>
            </a:r>
            <a:r>
              <a:rPr lang="el-GR" sz="2200" dirty="0" smtClean="0"/>
              <a:t> </a:t>
            </a:r>
            <a:r>
              <a:rPr lang="el-GR" sz="2200" dirty="0"/>
              <a:t>των οποίων τα σώματα δε λυγίζουν καθόλου. </a:t>
            </a:r>
            <a:endParaRPr lang="el-GR" sz="2200" dirty="0" smtClean="0"/>
          </a:p>
          <a:p>
            <a:pPr>
              <a:lnSpc>
                <a:spcPct val="110000"/>
              </a:lnSpc>
              <a:spcBef>
                <a:spcPts val="1200"/>
              </a:spcBef>
              <a:defRPr/>
            </a:pPr>
            <a:r>
              <a:rPr lang="el-GR" sz="2200" dirty="0" smtClean="0"/>
              <a:t>Ουσιαστικά</a:t>
            </a:r>
            <a:r>
              <a:rPr lang="el-GR" sz="2200" dirty="0"/>
              <a:t>, όλη η ώθηση προκαλείται από τους ισχυρούς κτύπους του ουραίου πτερυγίου. </a:t>
            </a:r>
            <a:endParaRPr lang="el-GR" sz="2200" dirty="0" smtClean="0"/>
          </a:p>
          <a:p>
            <a:pPr>
              <a:lnSpc>
                <a:spcPct val="110000"/>
              </a:lnSpc>
              <a:spcBef>
                <a:spcPts val="1200"/>
              </a:spcBef>
              <a:defRPr/>
            </a:pPr>
            <a:r>
              <a:rPr lang="el-GR" sz="2200" dirty="0" smtClean="0"/>
              <a:t>Πολλά</a:t>
            </a:r>
            <a:r>
              <a:rPr lang="el-GR" sz="2200" dirty="0"/>
              <a:t>, γρήγορα ψάρια του ωκεανού, όπως </a:t>
            </a:r>
            <a:r>
              <a:rPr lang="en-US" sz="2200" dirty="0"/>
              <a:t/>
            </a:r>
            <a:br>
              <a:rPr lang="en-US" sz="2200" dirty="0"/>
            </a:br>
            <a:r>
              <a:rPr lang="el-GR" sz="2200" b="1" dirty="0"/>
              <a:t>το</a:t>
            </a:r>
            <a:r>
              <a:rPr lang="el-GR" sz="2200" dirty="0"/>
              <a:t> </a:t>
            </a:r>
            <a:r>
              <a:rPr lang="el-GR" sz="2200" b="1" dirty="0" err="1"/>
              <a:t>μάρλιν</a:t>
            </a:r>
            <a:r>
              <a:rPr lang="el-GR" sz="2200" b="1" dirty="0"/>
              <a:t>, ο ξιφίας, το μαγιάτικο και το </a:t>
            </a:r>
            <a:r>
              <a:rPr lang="el-GR" sz="2200" b="1" dirty="0" err="1"/>
              <a:t>ακανθορίκι</a:t>
            </a:r>
            <a:r>
              <a:rPr lang="el-GR" sz="2200" b="1" dirty="0"/>
              <a:t>, </a:t>
            </a:r>
            <a:r>
              <a:rPr lang="en-US" sz="2200" b="1" dirty="0"/>
              <a:t/>
            </a:r>
            <a:br>
              <a:rPr lang="en-US" sz="2200" b="1" dirty="0"/>
            </a:br>
            <a:r>
              <a:rPr lang="el-GR" sz="2200" dirty="0"/>
              <a:t>διαθέτουν ουραία πτερύγια σε σχήμα δρεπανιού.</a:t>
            </a:r>
          </a:p>
        </p:txBody>
      </p:sp>
      <p:pic>
        <p:nvPicPr>
          <p:cNvPr id="4" name="Θέση περιεχομένου 3"/>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1767644" y="4554004"/>
            <a:ext cx="5608711" cy="1620066"/>
          </a:xfrm>
        </p:spPr>
      </p:pic>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16</a:t>
            </a:fld>
            <a:endParaRPr lang="en-US"/>
          </a:p>
        </p:txBody>
      </p:sp>
      <p:sp>
        <p:nvSpPr>
          <p:cNvPr id="7" name="TextBox 6"/>
          <p:cNvSpPr txBox="1"/>
          <p:nvPr/>
        </p:nvSpPr>
        <p:spPr>
          <a:xfrm>
            <a:off x="7018117" y="5908058"/>
            <a:ext cx="341760" cy="276999"/>
          </a:xfrm>
          <a:prstGeom prst="rect">
            <a:avLst/>
          </a:prstGeom>
          <a:noFill/>
        </p:spPr>
        <p:txBody>
          <a:bodyPr wrap="none" rtlCol="0">
            <a:spAutoFit/>
          </a:bodyPr>
          <a:lstStyle/>
          <a:p>
            <a:r>
              <a:rPr lang="en-US" sz="1200" dirty="0" smtClean="0"/>
              <a:t>13</a:t>
            </a:r>
            <a:endParaRPr lang="en-US" sz="1200" dirty="0"/>
          </a:p>
        </p:txBody>
      </p:sp>
    </p:spTree>
    <p:extLst>
      <p:ext uri="{BB962C8B-B14F-4D97-AF65-F5344CB8AC3E}">
        <p14:creationId xmlns="" xmlns:p14="http://schemas.microsoft.com/office/powerpoint/2010/main" val="1255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Κολύμβηση καρχαρία</a:t>
            </a:r>
            <a:endParaRPr lang="el-GR" dirty="0"/>
          </a:p>
        </p:txBody>
      </p:sp>
      <p:sp>
        <p:nvSpPr>
          <p:cNvPr id="3" name="Θέση περιεχομένου 2"/>
          <p:cNvSpPr>
            <a:spLocks noGrp="1"/>
          </p:cNvSpPr>
          <p:nvPr>
            <p:ph sz="half" idx="1"/>
          </p:nvPr>
        </p:nvSpPr>
        <p:spPr>
          <a:xfrm>
            <a:off x="464527" y="1308826"/>
            <a:ext cx="5361842" cy="5297509"/>
          </a:xfrm>
        </p:spPr>
        <p:txBody>
          <a:bodyPr>
            <a:normAutofit fontScale="25000" lnSpcReduction="20000"/>
          </a:bodyPr>
          <a:lstStyle/>
          <a:p>
            <a:pPr marL="0" indent="0">
              <a:lnSpc>
                <a:spcPct val="110000"/>
              </a:lnSpc>
              <a:buNone/>
              <a:defRPr/>
            </a:pPr>
            <a:r>
              <a:rPr lang="el-GR" sz="8000" dirty="0"/>
              <a:t>Οι </a:t>
            </a:r>
            <a:r>
              <a:rPr lang="el-GR" sz="8000" b="1" dirty="0"/>
              <a:t>καρχαρίες</a:t>
            </a:r>
            <a:r>
              <a:rPr lang="el-GR" sz="8000" dirty="0"/>
              <a:t> διατηρούν υψηλή θερμοκρασία στους κόκκινους μύες τους </a:t>
            </a:r>
            <a:r>
              <a:rPr lang="el-GR" sz="8000" dirty="0" smtClean="0"/>
              <a:t>που </a:t>
            </a:r>
            <a:r>
              <a:rPr lang="el-GR" sz="8000" dirty="0"/>
              <a:t>βρίσκονται κοντά στη σπονδυλική στήλη στο κέντρο του σώματός τους</a:t>
            </a:r>
            <a:r>
              <a:rPr lang="el-GR" sz="8000" dirty="0" smtClean="0"/>
              <a:t>.</a:t>
            </a:r>
          </a:p>
          <a:p>
            <a:pPr marL="0" indent="0">
              <a:lnSpc>
                <a:spcPct val="110000"/>
              </a:lnSpc>
              <a:spcBef>
                <a:spcPts val="2400"/>
              </a:spcBef>
              <a:buNone/>
              <a:defRPr/>
            </a:pPr>
            <a:r>
              <a:rPr lang="el-GR" sz="8000" dirty="0" smtClean="0"/>
              <a:t>Αυτή </a:t>
            </a:r>
            <a:r>
              <a:rPr lang="el-GR" sz="8000" dirty="0"/>
              <a:t>η ανατομική ιδιαιτερότητα τους </a:t>
            </a:r>
            <a:r>
              <a:rPr lang="el-GR" sz="8000" dirty="0" smtClean="0"/>
              <a:t>επιτρέπει: </a:t>
            </a:r>
          </a:p>
          <a:p>
            <a:pPr>
              <a:lnSpc>
                <a:spcPct val="110000"/>
              </a:lnSpc>
              <a:defRPr/>
            </a:pPr>
            <a:r>
              <a:rPr lang="el-GR" sz="8000" dirty="0" smtClean="0"/>
              <a:t> </a:t>
            </a:r>
            <a:r>
              <a:rPr lang="el-GR" sz="8000" dirty="0"/>
              <a:t>να </a:t>
            </a:r>
            <a:r>
              <a:rPr lang="el-GR" sz="8000" b="1" dirty="0"/>
              <a:t>κολυμπούν γρήγορα και </a:t>
            </a:r>
            <a:r>
              <a:rPr lang="el-GR" sz="8000" b="1" dirty="0" smtClean="0"/>
              <a:t>συνεχώς, </a:t>
            </a:r>
            <a:endParaRPr lang="el-GR" sz="8000" b="1" dirty="0"/>
          </a:p>
          <a:p>
            <a:pPr>
              <a:lnSpc>
                <a:spcPct val="110000"/>
              </a:lnSpc>
              <a:defRPr/>
            </a:pPr>
            <a:r>
              <a:rPr lang="el-GR" sz="8000" dirty="0" smtClean="0"/>
              <a:t> να </a:t>
            </a:r>
            <a:r>
              <a:rPr lang="el-GR" sz="8000" dirty="0"/>
              <a:t>διατηρούν υψηλή θερμοκρασία στη περιοχή της καρδιάς</a:t>
            </a:r>
            <a:r>
              <a:rPr lang="el-GR" sz="8000" dirty="0" smtClean="0"/>
              <a:t>.</a:t>
            </a:r>
            <a:endParaRPr lang="el-GR" sz="8000" dirty="0"/>
          </a:p>
          <a:p>
            <a:pPr marL="216000" indent="-216000">
              <a:lnSpc>
                <a:spcPct val="110000"/>
              </a:lnSpc>
              <a:spcBef>
                <a:spcPts val="1800"/>
              </a:spcBef>
              <a:buNone/>
              <a:defRPr/>
            </a:pPr>
            <a:r>
              <a:rPr lang="el-GR" sz="8000" b="1" dirty="0"/>
              <a:t>Στα περισσότερα ψάρια </a:t>
            </a:r>
            <a:r>
              <a:rPr lang="el-GR" sz="8000" dirty="0"/>
              <a:t>οι κόκκινοι μύες βρίσκονται κοντά στο δέρμα </a:t>
            </a:r>
            <a:r>
              <a:rPr lang="el-GR" sz="8000" dirty="0" smtClean="0"/>
              <a:t>τους:</a:t>
            </a:r>
            <a:endParaRPr lang="el-GR" sz="8000" dirty="0"/>
          </a:p>
          <a:p>
            <a:pPr>
              <a:lnSpc>
                <a:spcPct val="110000"/>
              </a:lnSpc>
              <a:defRPr/>
            </a:pPr>
            <a:r>
              <a:rPr lang="el-GR" sz="8000" dirty="0"/>
              <a:t> είναι επομένως πλήρως ψυχρόαιμα και </a:t>
            </a:r>
          </a:p>
          <a:p>
            <a:pPr>
              <a:lnSpc>
                <a:spcPct val="110000"/>
              </a:lnSpc>
              <a:defRPr/>
            </a:pPr>
            <a:r>
              <a:rPr lang="el-GR" sz="8000" dirty="0"/>
              <a:t> εμφανίζουν μόνο </a:t>
            </a:r>
            <a:r>
              <a:rPr lang="el-GR" sz="8000" b="1" dirty="0"/>
              <a:t>μικρής διάρκειας γρήγορο και δυνατό κολύμπι.</a:t>
            </a:r>
          </a:p>
          <a:p>
            <a:pPr marL="0" indent="0">
              <a:buNone/>
              <a:defRPr/>
            </a:pPr>
            <a:endParaRPr lang="el-GR" dirty="0">
              <a:effectLst>
                <a:outerShdw blurRad="38100" dist="38100" dir="2700000" algn="tl">
                  <a:srgbClr val="000000"/>
                </a:outerShdw>
              </a:effectLst>
              <a:latin typeface="Verdana" pitchFamily="34" charset="0"/>
            </a:endParaRPr>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17</a:t>
            </a:fld>
            <a:endParaRPr lang="en-US"/>
          </a:p>
        </p:txBody>
      </p:sp>
      <p:pic>
        <p:nvPicPr>
          <p:cNvPr id="8" name="Θέση περιεχομένου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079484" y="3150206"/>
            <a:ext cx="3435866" cy="2148626"/>
          </a:xfrm>
        </p:spPr>
      </p:pic>
      <p:sp>
        <p:nvSpPr>
          <p:cNvPr id="7" name="TextBox 6"/>
          <p:cNvSpPr txBox="1"/>
          <p:nvPr/>
        </p:nvSpPr>
        <p:spPr>
          <a:xfrm>
            <a:off x="8145843" y="5021833"/>
            <a:ext cx="341760" cy="276999"/>
          </a:xfrm>
          <a:prstGeom prst="rect">
            <a:avLst/>
          </a:prstGeom>
          <a:noFill/>
        </p:spPr>
        <p:txBody>
          <a:bodyPr wrap="none" rtlCol="0">
            <a:spAutoFit/>
          </a:bodyPr>
          <a:lstStyle/>
          <a:p>
            <a:r>
              <a:rPr lang="en-US" sz="1200" dirty="0" smtClean="0">
                <a:solidFill>
                  <a:schemeClr val="bg1"/>
                </a:solidFill>
              </a:rPr>
              <a:t>14</a:t>
            </a:r>
            <a:endParaRPr lang="en-US" sz="1200" dirty="0">
              <a:solidFill>
                <a:schemeClr val="bg1"/>
              </a:solidFill>
            </a:endParaRPr>
          </a:p>
        </p:txBody>
      </p:sp>
    </p:spTree>
    <p:extLst>
      <p:ext uri="{BB962C8B-B14F-4D97-AF65-F5344CB8AC3E}">
        <p14:creationId xmlns="" xmlns:p14="http://schemas.microsoft.com/office/powerpoint/2010/main" val="95545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κολυμβητική κίνηση</a:t>
            </a:r>
            <a:r>
              <a:rPr lang="en-US" dirty="0" smtClean="0"/>
              <a:t>  1/2</a:t>
            </a:r>
            <a:endParaRPr lang="el-GR" dirty="0"/>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18</a:t>
            </a:fld>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28650" y="1945823"/>
            <a:ext cx="7886700" cy="4110942"/>
          </a:xfrm>
        </p:spPr>
      </p:pic>
      <p:sp>
        <p:nvSpPr>
          <p:cNvPr id="7" name="TextBox 6"/>
          <p:cNvSpPr txBox="1"/>
          <p:nvPr/>
        </p:nvSpPr>
        <p:spPr>
          <a:xfrm>
            <a:off x="7976739" y="5775592"/>
            <a:ext cx="341760" cy="276999"/>
          </a:xfrm>
          <a:prstGeom prst="rect">
            <a:avLst/>
          </a:prstGeom>
          <a:noFill/>
        </p:spPr>
        <p:txBody>
          <a:bodyPr wrap="none" rtlCol="0">
            <a:spAutoFit/>
          </a:bodyPr>
          <a:lstStyle/>
          <a:p>
            <a:r>
              <a:rPr lang="en-US" sz="1200" dirty="0" smtClean="0"/>
              <a:t>15</a:t>
            </a:r>
            <a:endParaRPr lang="en-US" sz="1200" dirty="0"/>
          </a:p>
        </p:txBody>
      </p:sp>
    </p:spTree>
    <p:extLst>
      <p:ext uri="{BB962C8B-B14F-4D97-AF65-F5344CB8AC3E}">
        <p14:creationId xmlns="" xmlns:p14="http://schemas.microsoft.com/office/powerpoint/2010/main" val="130981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κολυμβητική κίνηση</a:t>
            </a:r>
            <a:r>
              <a:rPr lang="en-US" dirty="0" smtClean="0"/>
              <a:t>  2/2</a:t>
            </a:r>
            <a:endParaRPr lang="el-GR" dirty="0"/>
          </a:p>
        </p:txBody>
      </p:sp>
      <p:pic>
        <p:nvPicPr>
          <p:cNvPr id="7" name="Θέση περιεχομένου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696778" y="3925229"/>
            <a:ext cx="3068081" cy="1828200"/>
          </a:xfrm>
        </p:spPr>
      </p:pic>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19</a:t>
            </a:fld>
            <a:endParaRPr lang="en-US"/>
          </a:p>
        </p:txBody>
      </p:sp>
      <p:sp>
        <p:nvSpPr>
          <p:cNvPr id="4" name="Θέση περιεχομένου 3"/>
          <p:cNvSpPr>
            <a:spLocks noGrp="1"/>
          </p:cNvSpPr>
          <p:nvPr>
            <p:ph sz="half" idx="1"/>
          </p:nvPr>
        </p:nvSpPr>
        <p:spPr>
          <a:xfrm>
            <a:off x="393424" y="1395373"/>
            <a:ext cx="5303354" cy="4644049"/>
          </a:xfrm>
        </p:spPr>
        <p:txBody>
          <a:bodyPr>
            <a:normAutofit fontScale="92500" lnSpcReduction="20000"/>
          </a:bodyPr>
          <a:lstStyle/>
          <a:p>
            <a:pPr>
              <a:lnSpc>
                <a:spcPct val="125000"/>
              </a:lnSpc>
              <a:defRPr/>
            </a:pPr>
            <a:r>
              <a:rPr lang="en-US" sz="2200" dirty="0"/>
              <a:t>H </a:t>
            </a:r>
            <a:r>
              <a:rPr lang="en-US" sz="2200" dirty="0" err="1"/>
              <a:t>μη</a:t>
            </a:r>
            <a:r>
              <a:rPr lang="en-US" sz="2200" dirty="0"/>
              <a:t> </a:t>
            </a:r>
            <a:r>
              <a:rPr lang="en-US" sz="2200" dirty="0" err="1"/>
              <a:t>κολυμ</a:t>
            </a:r>
            <a:r>
              <a:rPr lang="en-US" sz="2200" dirty="0"/>
              <a:t>βητική κίνηση επιτρέπει σε οικολογικά σημαντικές ομάδες ψαριών να εξερευνούν περιοχές του </a:t>
            </a:r>
            <a:r>
              <a:rPr lang="en-US" sz="2200" dirty="0" smtClean="0"/>
              <a:t>ενδιαιτήματος</a:t>
            </a:r>
            <a:r>
              <a:rPr lang="el-GR" sz="2200" dirty="0" smtClean="0"/>
              <a:t>,</a:t>
            </a:r>
            <a:r>
              <a:rPr lang="en-US" sz="2200" dirty="0" smtClean="0"/>
              <a:t> </a:t>
            </a:r>
            <a:r>
              <a:rPr lang="en-US" sz="2200" dirty="0"/>
              <a:t>τις οποίες δεν μπορούν να προσεγγίσουν οι «αποκλειστικοί κολυμβητές».  </a:t>
            </a:r>
          </a:p>
          <a:p>
            <a:pPr>
              <a:lnSpc>
                <a:spcPct val="125000"/>
              </a:lnSpc>
              <a:defRPr/>
            </a:pPr>
            <a:r>
              <a:rPr lang="en-US" sz="2200" dirty="0" err="1" smtClean="0"/>
              <a:t>Βέ</a:t>
            </a:r>
            <a:r>
              <a:rPr lang="en-US" sz="2200" dirty="0" smtClean="0"/>
              <a:t>βαια </a:t>
            </a:r>
            <a:r>
              <a:rPr lang="en-US" sz="2200" dirty="0"/>
              <a:t>τα ψάρια που χρησιμοποιούν μη κολυμβητικούς τρόπους κίνησης, δεν σημαίνει απαραίτητα πως δεν έχουν καμιά ικανότητα κολύμβησης. </a:t>
            </a:r>
          </a:p>
          <a:p>
            <a:pPr>
              <a:lnSpc>
                <a:spcPct val="125000"/>
              </a:lnSpc>
              <a:defRPr/>
            </a:pPr>
            <a:r>
              <a:rPr lang="en-US" sz="2200" dirty="0" smtClean="0"/>
              <a:t>Απ</a:t>
            </a:r>
            <a:r>
              <a:rPr lang="en-US" sz="2200" dirty="0" err="1" smtClean="0"/>
              <a:t>λά</a:t>
            </a:r>
            <a:r>
              <a:rPr lang="en-US" sz="2200" dirty="0" smtClean="0"/>
              <a:t> </a:t>
            </a:r>
            <a:r>
              <a:rPr lang="en-US" sz="2200" dirty="0"/>
              <a:t>τα π</a:t>
            </a:r>
            <a:r>
              <a:rPr lang="en-US" sz="2200" dirty="0" err="1"/>
              <a:t>ερισσότερ</a:t>
            </a:r>
            <a:r>
              <a:rPr lang="en-US" sz="2200" dirty="0"/>
              <a:t>α από αυτά, έχουν τη δυνατότητα να </a:t>
            </a:r>
            <a:r>
              <a:rPr lang="en-US" sz="2200" dirty="0" smtClean="0"/>
              <a:t>χρησιμοποιούν</a:t>
            </a:r>
            <a:r>
              <a:rPr lang="el-GR" sz="2200" dirty="0" smtClean="0"/>
              <a:t> </a:t>
            </a:r>
            <a:r>
              <a:rPr lang="en-US" sz="2200" b="1" dirty="0" err="1" smtClean="0"/>
              <a:t>εν</a:t>
            </a:r>
            <a:r>
              <a:rPr lang="en-US" sz="2200" b="1" dirty="0" smtClean="0"/>
              <a:t>αλλακτικούς </a:t>
            </a:r>
            <a:r>
              <a:rPr lang="en-US" sz="2200" b="1" dirty="0"/>
              <a:t>τρόπους μετακίνησης </a:t>
            </a:r>
            <a:r>
              <a:rPr lang="en-US" sz="2200" dirty="0"/>
              <a:t>και δεν είναι  «αποκλειστικοί κολυμβητές». </a:t>
            </a:r>
          </a:p>
          <a:p>
            <a:endParaRPr lang="el-GR" sz="2000" dirty="0"/>
          </a:p>
        </p:txBody>
      </p:sp>
      <p:sp>
        <p:nvSpPr>
          <p:cNvPr id="8" name="TextBox 7"/>
          <p:cNvSpPr txBox="1"/>
          <p:nvPr/>
        </p:nvSpPr>
        <p:spPr>
          <a:xfrm>
            <a:off x="8383743" y="5476430"/>
            <a:ext cx="341760" cy="276999"/>
          </a:xfrm>
          <a:prstGeom prst="rect">
            <a:avLst/>
          </a:prstGeom>
          <a:noFill/>
        </p:spPr>
        <p:txBody>
          <a:bodyPr wrap="none" rtlCol="0">
            <a:spAutoFit/>
          </a:bodyPr>
          <a:lstStyle/>
          <a:p>
            <a:r>
              <a:rPr lang="en-US" sz="1200" dirty="0" smtClean="0"/>
              <a:t>16</a:t>
            </a:r>
            <a:endParaRPr lang="en-US" sz="1200" dirty="0"/>
          </a:p>
        </p:txBody>
      </p:sp>
    </p:spTree>
    <p:extLst>
      <p:ext uri="{BB962C8B-B14F-4D97-AF65-F5344CB8AC3E}">
        <p14:creationId xmlns="" xmlns:p14="http://schemas.microsoft.com/office/powerpoint/2010/main" val="256130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Μετακίνηση και Πλευστότητα</a:t>
            </a:r>
            <a:endParaRPr lang="el-GR"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2</a:t>
            </a:fld>
            <a:endParaRPr lang="en-US"/>
          </a:p>
        </p:txBody>
      </p:sp>
      <p:pic>
        <p:nvPicPr>
          <p:cNvPr id="8" name="Θέση περιεχομένου 7"/>
          <p:cNvPicPr>
            <a:picLocks noGrp="1" noChangeAspect="1"/>
          </p:cNvPicPr>
          <p:nvPr>
            <p:ph sz="quarter" idx="12"/>
          </p:nvPr>
        </p:nvPicPr>
        <p:blipFill>
          <a:blip r:embed="rId3" cstate="print">
            <a:extLst>
              <a:ext uri="{28A0092B-C50C-407E-A947-70E740481C1C}">
                <a14:useLocalDpi xmlns="" xmlns:a14="http://schemas.microsoft.com/office/drawing/2010/main" val="0"/>
              </a:ext>
            </a:extLst>
          </a:blip>
          <a:stretch>
            <a:fillRect/>
          </a:stretch>
        </p:blipFill>
        <p:spPr>
          <a:xfrm>
            <a:off x="4820716" y="1854200"/>
            <a:ext cx="3498306" cy="2068513"/>
          </a:xfrm>
        </p:spPr>
      </p:pic>
      <p:pic>
        <p:nvPicPr>
          <p:cNvPr id="9" name="Θέση περιεχομένου 8"/>
          <p:cNvPicPr>
            <a:picLocks noGrp="1" noChangeAspect="1"/>
          </p:cNvPicPr>
          <p:nvPr>
            <p:ph sz="quarter" idx="13"/>
          </p:nvPr>
        </p:nvPicPr>
        <p:blipFill>
          <a:blip r:embed="rId4" cstate="print">
            <a:extLst>
              <a:ext uri="{28A0092B-C50C-407E-A947-70E740481C1C}">
                <a14:useLocalDpi xmlns="" xmlns:a14="http://schemas.microsoft.com/office/drawing/2010/main" val="0"/>
              </a:ext>
            </a:extLst>
          </a:blip>
          <a:stretch>
            <a:fillRect/>
          </a:stretch>
        </p:blipFill>
        <p:spPr>
          <a:xfrm>
            <a:off x="5173111" y="4048125"/>
            <a:ext cx="2793516" cy="2114550"/>
          </a:xfrm>
        </p:spPr>
      </p:pic>
      <p:sp>
        <p:nvSpPr>
          <p:cNvPr id="7" name="Θέση περιεχομένου 6"/>
          <p:cNvSpPr>
            <a:spLocks noGrp="1"/>
          </p:cNvSpPr>
          <p:nvPr>
            <p:ph sz="quarter" idx="14"/>
          </p:nvPr>
        </p:nvSpPr>
        <p:spPr>
          <a:xfrm>
            <a:off x="628650" y="1853431"/>
            <a:ext cx="3779228" cy="3855708"/>
          </a:xfrm>
        </p:spPr>
        <p:txBody>
          <a:bodyPr>
            <a:normAutofit lnSpcReduction="10000"/>
          </a:bodyPr>
          <a:lstStyle/>
          <a:p>
            <a:pPr marL="216000" indent="-216000">
              <a:lnSpc>
                <a:spcPct val="110000"/>
              </a:lnSpc>
              <a:spcBef>
                <a:spcPts val="600"/>
              </a:spcBef>
              <a:buNone/>
            </a:pPr>
            <a:r>
              <a:rPr lang="el-GR" sz="2400" dirty="0">
                <a:cs typeface="Arial" charset="0"/>
              </a:rPr>
              <a:t>Η μετακίνηση παίζει σημαντικό ρόλο στη ζωή των ψαριών:</a:t>
            </a:r>
          </a:p>
          <a:p>
            <a:pPr marL="216000" indent="-216000">
              <a:lnSpc>
                <a:spcPct val="110000"/>
              </a:lnSpc>
              <a:spcBef>
                <a:spcPts val="600"/>
              </a:spcBef>
              <a:buNone/>
            </a:pPr>
            <a:endParaRPr lang="el-GR" sz="2400" dirty="0">
              <a:cs typeface="Arial" charset="0"/>
            </a:endParaRPr>
          </a:p>
          <a:p>
            <a:pPr marL="216000" indent="-216000">
              <a:lnSpc>
                <a:spcPct val="110000"/>
              </a:lnSpc>
              <a:spcBef>
                <a:spcPts val="600"/>
              </a:spcBef>
            </a:pPr>
            <a:r>
              <a:rPr lang="el-GR" sz="2400" dirty="0" smtClean="0">
                <a:cs typeface="Arial" charset="0"/>
              </a:rPr>
              <a:t>στην </a:t>
            </a:r>
            <a:r>
              <a:rPr lang="el-GR" sz="2400" dirty="0">
                <a:cs typeface="Arial" charset="0"/>
              </a:rPr>
              <a:t>απόκτηση τροφής, </a:t>
            </a:r>
          </a:p>
          <a:p>
            <a:pPr marL="216000" indent="-216000">
              <a:lnSpc>
                <a:spcPct val="110000"/>
              </a:lnSpc>
              <a:spcBef>
                <a:spcPts val="600"/>
              </a:spcBef>
            </a:pPr>
            <a:r>
              <a:rPr lang="el-GR" sz="2400" dirty="0" smtClean="0">
                <a:cs typeface="Arial" charset="0"/>
              </a:rPr>
              <a:t>στην </a:t>
            </a:r>
            <a:r>
              <a:rPr lang="el-GR" sz="2400" dirty="0">
                <a:cs typeface="Arial" charset="0"/>
              </a:rPr>
              <a:t>ανεύρεση ζευγαριού για αναπαραγωγή και </a:t>
            </a:r>
          </a:p>
          <a:p>
            <a:pPr marL="216000" indent="-216000">
              <a:lnSpc>
                <a:spcPct val="110000"/>
              </a:lnSpc>
              <a:spcBef>
                <a:spcPts val="600"/>
              </a:spcBef>
            </a:pPr>
            <a:r>
              <a:rPr lang="el-GR" sz="2400" dirty="0" smtClean="0">
                <a:cs typeface="Arial" charset="0"/>
              </a:rPr>
              <a:t>στη </a:t>
            </a:r>
            <a:r>
              <a:rPr lang="el-GR" sz="2400" dirty="0">
                <a:cs typeface="Arial" charset="0"/>
              </a:rPr>
              <a:t>πραγματοποίηση μεταναστεύσεων</a:t>
            </a:r>
            <a:endParaRPr lang="el-GR" sz="2400" dirty="0"/>
          </a:p>
          <a:p>
            <a:endParaRPr lang="el-GR" sz="2400" dirty="0"/>
          </a:p>
        </p:txBody>
      </p:sp>
      <p:sp>
        <p:nvSpPr>
          <p:cNvPr id="3" name="TextBox 2"/>
          <p:cNvSpPr txBox="1"/>
          <p:nvPr/>
        </p:nvSpPr>
        <p:spPr>
          <a:xfrm>
            <a:off x="7976739" y="3599536"/>
            <a:ext cx="263214" cy="276999"/>
          </a:xfrm>
          <a:prstGeom prst="rect">
            <a:avLst/>
          </a:prstGeom>
          <a:noFill/>
        </p:spPr>
        <p:txBody>
          <a:bodyPr wrap="none" rtlCol="0">
            <a:spAutoFit/>
          </a:bodyPr>
          <a:lstStyle/>
          <a:p>
            <a:r>
              <a:rPr lang="en-US" sz="1200" dirty="0" smtClean="0"/>
              <a:t>1</a:t>
            </a:r>
            <a:endParaRPr lang="en-US" sz="1200" dirty="0"/>
          </a:p>
        </p:txBody>
      </p:sp>
      <p:sp>
        <p:nvSpPr>
          <p:cNvPr id="10" name="TextBox 9"/>
          <p:cNvSpPr txBox="1"/>
          <p:nvPr/>
        </p:nvSpPr>
        <p:spPr>
          <a:xfrm>
            <a:off x="7701343" y="5878778"/>
            <a:ext cx="263214" cy="276999"/>
          </a:xfrm>
          <a:prstGeom prst="rect">
            <a:avLst/>
          </a:prstGeom>
          <a:noFill/>
        </p:spPr>
        <p:txBody>
          <a:bodyPr wrap="none" rtlCol="0">
            <a:spAutoFit/>
          </a:bodyPr>
          <a:lstStyle/>
          <a:p>
            <a:r>
              <a:rPr lang="en-US" sz="1200" dirty="0">
                <a:solidFill>
                  <a:schemeClr val="bg1"/>
                </a:solidFill>
              </a:rPr>
              <a:t>2</a:t>
            </a:r>
          </a:p>
        </p:txBody>
      </p:sp>
    </p:spTree>
    <p:extLst>
      <p:ext uri="{BB962C8B-B14F-4D97-AF65-F5344CB8AC3E}">
        <p14:creationId xmlns="" xmlns:p14="http://schemas.microsoft.com/office/powerpoint/2010/main" val="339444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Παθητική μετακίνηση</a:t>
            </a:r>
            <a:endParaRPr lang="el-GR" dirty="0"/>
          </a:p>
        </p:txBody>
      </p:sp>
      <p:sp>
        <p:nvSpPr>
          <p:cNvPr id="3" name="Θέση περιεχομένου 2"/>
          <p:cNvSpPr>
            <a:spLocks noGrp="1"/>
          </p:cNvSpPr>
          <p:nvPr>
            <p:ph sz="half" idx="1"/>
          </p:nvPr>
        </p:nvSpPr>
        <p:spPr>
          <a:xfrm>
            <a:off x="583095" y="1500554"/>
            <a:ext cx="4891581" cy="4982307"/>
          </a:xfrm>
        </p:spPr>
        <p:txBody>
          <a:bodyPr>
            <a:normAutofit fontScale="47500" lnSpcReduction="20000"/>
          </a:bodyPr>
          <a:lstStyle/>
          <a:p>
            <a:pPr>
              <a:lnSpc>
                <a:spcPct val="125000"/>
              </a:lnSpc>
              <a:defRPr/>
            </a:pPr>
            <a:r>
              <a:rPr lang="el-GR" sz="4200" b="1" dirty="0"/>
              <a:t>Δεν είναι σπάνιο φαινόμενο κυρίως στα </a:t>
            </a:r>
            <a:r>
              <a:rPr lang="el-GR" sz="4200" b="1" dirty="0" err="1"/>
              <a:t>προνυμφικά</a:t>
            </a:r>
            <a:r>
              <a:rPr lang="el-GR" sz="4200" b="1" dirty="0"/>
              <a:t> στάδια των ψαριών</a:t>
            </a:r>
            <a:r>
              <a:rPr lang="el-GR" sz="4200" dirty="0"/>
              <a:t>. </a:t>
            </a:r>
          </a:p>
          <a:p>
            <a:pPr>
              <a:lnSpc>
                <a:spcPct val="125000"/>
              </a:lnSpc>
              <a:defRPr/>
            </a:pPr>
            <a:r>
              <a:rPr lang="en-US" sz="4200" dirty="0" smtClean="0"/>
              <a:t>K</a:t>
            </a:r>
            <a:r>
              <a:rPr lang="el-GR" sz="4200" dirty="0" err="1"/>
              <a:t>άποια</a:t>
            </a:r>
            <a:r>
              <a:rPr lang="el-GR" sz="4200" dirty="0"/>
              <a:t> είδη της οικογένειας </a:t>
            </a:r>
            <a:r>
              <a:rPr lang="el-GR" sz="4200" b="1" dirty="0" err="1" smtClean="0"/>
              <a:t>Lobotidae</a:t>
            </a:r>
            <a:r>
              <a:rPr lang="el-GR" sz="4200" b="1" dirty="0" smtClean="0"/>
              <a:t>,</a:t>
            </a:r>
            <a:r>
              <a:rPr lang="el-GR" sz="4200" dirty="0" smtClean="0"/>
              <a:t> </a:t>
            </a:r>
            <a:r>
              <a:rPr lang="el-GR" sz="4200" dirty="0"/>
              <a:t>που δεν έχουν ιδιαίτερες ικανότητες στην </a:t>
            </a:r>
            <a:r>
              <a:rPr lang="el-GR" sz="4200" dirty="0" smtClean="0"/>
              <a:t>κολύμβηση, </a:t>
            </a:r>
            <a:r>
              <a:rPr lang="el-GR" sz="4200" dirty="0"/>
              <a:t>μπορεί να παραμένουν παθητικά στην κολώνα του νερού για να βρουν τροφή, είτε κινούνται παθητικά με τη βοήθεια των ρευμάτων. </a:t>
            </a:r>
            <a:endParaRPr lang="en-US" sz="4200" dirty="0"/>
          </a:p>
          <a:p>
            <a:pPr>
              <a:lnSpc>
                <a:spcPct val="125000"/>
              </a:lnSpc>
              <a:defRPr/>
            </a:pPr>
            <a:r>
              <a:rPr lang="el-GR" sz="4200" dirty="0"/>
              <a:t> </a:t>
            </a:r>
            <a:r>
              <a:rPr lang="el-GR" sz="4200" dirty="0" smtClean="0"/>
              <a:t>Παρόλο </a:t>
            </a:r>
            <a:r>
              <a:rPr lang="el-GR" sz="4200" dirty="0"/>
              <a:t>που υπάρχει ώθηση λόγω της εξόδου του νερού από τα βράγχια, αυτή δεν είναι αρκετή για την κίνηση του ψαριού στις περισσότερες περιπτώσεις. </a:t>
            </a:r>
            <a:endParaRPr lang="en-US" sz="4200" dirty="0"/>
          </a:p>
          <a:p>
            <a:endParaRPr lang="el-GR" dirty="0"/>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20</a:t>
            </a:fld>
            <a:endParaRPr lang="en-US"/>
          </a:p>
        </p:txBody>
      </p:sp>
      <p:pic>
        <p:nvPicPr>
          <p:cNvPr id="7" name="Content Placeholder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302250" y="3048794"/>
            <a:ext cx="3398824" cy="2549118"/>
          </a:xfrm>
        </p:spPr>
      </p:pic>
      <p:sp>
        <p:nvSpPr>
          <p:cNvPr id="8" name="TextBox 7"/>
          <p:cNvSpPr txBox="1"/>
          <p:nvPr/>
        </p:nvSpPr>
        <p:spPr>
          <a:xfrm>
            <a:off x="8306167" y="5320913"/>
            <a:ext cx="341760" cy="276999"/>
          </a:xfrm>
          <a:prstGeom prst="rect">
            <a:avLst/>
          </a:prstGeom>
          <a:noFill/>
        </p:spPr>
        <p:txBody>
          <a:bodyPr wrap="none" rtlCol="0">
            <a:spAutoFit/>
          </a:bodyPr>
          <a:lstStyle/>
          <a:p>
            <a:r>
              <a:rPr lang="en-US" sz="1200" dirty="0" smtClean="0">
                <a:solidFill>
                  <a:schemeClr val="bg1"/>
                </a:solidFill>
              </a:rPr>
              <a:t>17</a:t>
            </a:r>
            <a:endParaRPr lang="en-US" sz="1200" dirty="0">
              <a:solidFill>
                <a:schemeClr val="bg1"/>
              </a:solidFill>
            </a:endParaRPr>
          </a:p>
        </p:txBody>
      </p:sp>
    </p:spTree>
    <p:extLst>
      <p:ext uri="{BB962C8B-B14F-4D97-AF65-F5344CB8AC3E}">
        <p14:creationId xmlns="" xmlns:p14="http://schemas.microsoft.com/office/powerpoint/2010/main" val="3429267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Μετακίνηση με προσκόλληση</a:t>
            </a:r>
            <a:r>
              <a:rPr lang="en-US" sz="4000" dirty="0" smtClean="0"/>
              <a:t> 1/3</a:t>
            </a:r>
            <a:endParaRPr lang="el-GR" sz="4000" dirty="0"/>
          </a:p>
        </p:txBody>
      </p:sp>
      <p:sp>
        <p:nvSpPr>
          <p:cNvPr id="3" name="Θέση περιεχομένου 2"/>
          <p:cNvSpPr>
            <a:spLocks noGrp="1"/>
          </p:cNvSpPr>
          <p:nvPr>
            <p:ph idx="1"/>
          </p:nvPr>
        </p:nvSpPr>
        <p:spPr>
          <a:xfrm>
            <a:off x="783248" y="1690689"/>
            <a:ext cx="7732102" cy="4634727"/>
          </a:xfrm>
        </p:spPr>
        <p:txBody>
          <a:bodyPr>
            <a:normAutofit fontScale="40000" lnSpcReduction="20000"/>
          </a:bodyPr>
          <a:lstStyle/>
          <a:p>
            <a:pPr>
              <a:lnSpc>
                <a:spcPct val="125000"/>
              </a:lnSpc>
              <a:defRPr/>
            </a:pPr>
            <a:r>
              <a:rPr lang="el-GR" sz="5500" dirty="0"/>
              <a:t>Κάποια ψάρια φέρουν </a:t>
            </a:r>
            <a:r>
              <a:rPr lang="el-GR" sz="5500" dirty="0" smtClean="0"/>
              <a:t>: </a:t>
            </a:r>
            <a:r>
              <a:rPr lang="el-GR" sz="5500" b="1" dirty="0" smtClean="0"/>
              <a:t>μυζητήρες</a:t>
            </a:r>
            <a:r>
              <a:rPr lang="el-GR" sz="5500" dirty="0" smtClean="0"/>
              <a:t> </a:t>
            </a:r>
            <a:r>
              <a:rPr lang="el-GR" sz="5500" dirty="0"/>
              <a:t>ή </a:t>
            </a:r>
            <a:r>
              <a:rPr lang="el-GR" sz="5500" b="1" dirty="0"/>
              <a:t>εξειδικευμένες μυϊκές </a:t>
            </a:r>
            <a:r>
              <a:rPr lang="el-GR" sz="5500" dirty="0" smtClean="0"/>
              <a:t>κατασκευές, </a:t>
            </a:r>
            <a:r>
              <a:rPr lang="el-GR" sz="5500" dirty="0"/>
              <a:t>με τις οποίες μπορούν να προσκολληθούν στο υπόστρωμα, σε αντικείμενα ή άλλους οργανισμούς (</a:t>
            </a:r>
            <a:r>
              <a:rPr lang="el-GR" sz="5500" b="1" dirty="0" err="1"/>
              <a:t>κολησσόψαρο</a:t>
            </a:r>
            <a:r>
              <a:rPr lang="el-GR" sz="5500" dirty="0"/>
              <a:t>). </a:t>
            </a:r>
          </a:p>
          <a:p>
            <a:pPr>
              <a:lnSpc>
                <a:spcPct val="125000"/>
              </a:lnSpc>
              <a:defRPr/>
            </a:pPr>
            <a:r>
              <a:rPr lang="el-GR" sz="5500" dirty="0" smtClean="0"/>
              <a:t>Πολλά </a:t>
            </a:r>
            <a:r>
              <a:rPr lang="el-GR" sz="5500" b="1" dirty="0" err="1"/>
              <a:t>βενθικά</a:t>
            </a:r>
            <a:r>
              <a:rPr lang="el-GR" sz="5500" b="1" dirty="0"/>
              <a:t> ψάρια</a:t>
            </a:r>
            <a:r>
              <a:rPr lang="el-GR" sz="5500" dirty="0"/>
              <a:t>, σε πρώτο </a:t>
            </a:r>
            <a:r>
              <a:rPr lang="el-GR" sz="5500" dirty="0" smtClean="0"/>
              <a:t>στάδιο, </a:t>
            </a:r>
            <a:r>
              <a:rPr lang="el-GR" sz="5500" dirty="0"/>
              <a:t>χρησιμοποιούν τους μυζητήρες για να προσκολληθούν σε κάποιο σημείο του υποστρώματος και προωθούν το σώμα τους προς το σημείο αυτό.   </a:t>
            </a:r>
            <a:endParaRPr lang="en-US" sz="5500" dirty="0"/>
          </a:p>
          <a:p>
            <a:pPr>
              <a:lnSpc>
                <a:spcPct val="125000"/>
              </a:lnSpc>
              <a:defRPr/>
            </a:pPr>
            <a:r>
              <a:rPr lang="el-GR" sz="5500" dirty="0" smtClean="0"/>
              <a:t>Στη </a:t>
            </a:r>
            <a:r>
              <a:rPr lang="el-GR" sz="5500" dirty="0"/>
              <a:t>συνέχεια </a:t>
            </a:r>
            <a:r>
              <a:rPr lang="el-GR" sz="5500" dirty="0" err="1"/>
              <a:t>αποκολλούνται</a:t>
            </a:r>
            <a:r>
              <a:rPr lang="el-GR" sz="5500" dirty="0"/>
              <a:t> και με τη βοήθεια των μυζητήρων </a:t>
            </a:r>
            <a:r>
              <a:rPr lang="el-GR" sz="5500" dirty="0" err="1"/>
              <a:t>προσκολλούνται</a:t>
            </a:r>
            <a:r>
              <a:rPr lang="el-GR" sz="5500" dirty="0"/>
              <a:t> στο επόμενο σημείο της κατεύθυνσης που έχουν επιλέξει. </a:t>
            </a:r>
          </a:p>
          <a:p>
            <a:pPr>
              <a:lnSpc>
                <a:spcPct val="125000"/>
              </a:lnSpc>
              <a:defRPr/>
            </a:pPr>
            <a:endParaRPr lang="en-US" sz="4400" b="1" dirty="0">
              <a:solidFill>
                <a:srgbClr val="FFFF99"/>
              </a:solidFill>
              <a:effectLst>
                <a:outerShdw blurRad="38100" dist="38100" dir="2700000" algn="tl">
                  <a:srgbClr val="000000"/>
                </a:outerShdw>
              </a:effectLst>
              <a:latin typeface="Arial" charset="0"/>
            </a:endParaRPr>
          </a:p>
        </p:txBody>
      </p:sp>
      <p:sp>
        <p:nvSpPr>
          <p:cNvPr id="5" name="Θέση υποσέλιδου 4"/>
          <p:cNvSpPr>
            <a:spLocks noGrp="1"/>
          </p:cNvSpPr>
          <p:nvPr>
            <p:ph type="ftr" sz="quarter" idx="11"/>
          </p:nvPr>
        </p:nvSpPr>
        <p:spPr/>
        <p:txBody>
          <a:bodyPr/>
          <a:lstStyle/>
          <a:p>
            <a:r>
              <a:rPr lang="el-GR" smtClean="0"/>
              <a:t>Ενότητα 3η. Μετακίνηση - Πλευστότητα</a:t>
            </a:r>
            <a:endParaRPr lang="en-US"/>
          </a:p>
        </p:txBody>
      </p:sp>
      <p:sp>
        <p:nvSpPr>
          <p:cNvPr id="6" name="Θέση αριθμού διαφάνειας 5"/>
          <p:cNvSpPr>
            <a:spLocks noGrp="1"/>
          </p:cNvSpPr>
          <p:nvPr>
            <p:ph type="sldNum" sz="quarter" idx="12"/>
          </p:nvPr>
        </p:nvSpPr>
        <p:spPr/>
        <p:txBody>
          <a:bodyPr/>
          <a:lstStyle/>
          <a:p>
            <a:fld id="{58A56277-EA16-4AF5-BFB5-E5ECBBB39490}" type="slidenum">
              <a:rPr lang="en-US" smtClean="0"/>
              <a:pPr/>
              <a:t>21</a:t>
            </a:fld>
            <a:endParaRPr lang="en-US"/>
          </a:p>
        </p:txBody>
      </p:sp>
    </p:spTree>
    <p:extLst>
      <p:ext uri="{BB962C8B-B14F-4D97-AF65-F5344CB8AC3E}">
        <p14:creationId xmlns="" xmlns:p14="http://schemas.microsoft.com/office/powerpoint/2010/main" val="182731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Μετακίνηση με </a:t>
            </a:r>
            <a:r>
              <a:rPr lang="el-GR" sz="4000" dirty="0" smtClean="0"/>
              <a:t>προσκόλληση</a:t>
            </a:r>
            <a:r>
              <a:rPr lang="en-US" sz="4000" dirty="0" smtClean="0"/>
              <a:t> 2/3</a:t>
            </a:r>
            <a:endParaRPr lang="el-GR" sz="4000" dirty="0"/>
          </a:p>
        </p:txBody>
      </p:sp>
      <p:pic>
        <p:nvPicPr>
          <p:cNvPr id="8" name="Θέση περιεχομένου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947425" y="1690689"/>
            <a:ext cx="5203596" cy="3846136"/>
          </a:xfrm>
        </p:spPr>
      </p:pic>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22</a:t>
            </a:fld>
            <a:endParaRPr lang="en-US"/>
          </a:p>
        </p:txBody>
      </p:sp>
      <p:sp>
        <p:nvSpPr>
          <p:cNvPr id="10" name="Ορθογώνιο 9"/>
          <p:cNvSpPr/>
          <p:nvPr/>
        </p:nvSpPr>
        <p:spPr>
          <a:xfrm>
            <a:off x="1258506" y="5536825"/>
            <a:ext cx="6581433" cy="584775"/>
          </a:xfrm>
          <a:prstGeom prst="rect">
            <a:avLst/>
          </a:prstGeom>
        </p:spPr>
        <p:txBody>
          <a:bodyPr wrap="square">
            <a:spAutoFit/>
          </a:bodyPr>
          <a:lstStyle/>
          <a:p>
            <a:r>
              <a:rPr lang="el-GR" sz="1600" dirty="0"/>
              <a:t>Ένας καρχαρίας λεοπάρδαλη </a:t>
            </a:r>
            <a:r>
              <a:rPr lang="el-GR" sz="1600" dirty="0">
                <a:cs typeface="Arial" charset="0"/>
              </a:rPr>
              <a:t>συνταξιδεύει </a:t>
            </a:r>
            <a:r>
              <a:rPr lang="el-GR" sz="1600" dirty="0"/>
              <a:t>με ένα κολησόψαρο </a:t>
            </a:r>
            <a:r>
              <a:rPr lang="el-GR" sz="1600" dirty="0" smtClean="0"/>
              <a:t>που </a:t>
            </a:r>
            <a:r>
              <a:rPr lang="el-GR" sz="1600" dirty="0" smtClean="0">
                <a:cs typeface="Arial" charset="0"/>
              </a:rPr>
              <a:t> </a:t>
            </a:r>
            <a:r>
              <a:rPr lang="el-GR" sz="1600" dirty="0">
                <a:cs typeface="Arial" charset="0"/>
              </a:rPr>
              <a:t>είναι αγκιστρωμέν</a:t>
            </a:r>
            <a:r>
              <a:rPr lang="el-GR" sz="1600" dirty="0"/>
              <a:t>ο</a:t>
            </a:r>
            <a:r>
              <a:rPr lang="el-GR" sz="1600" dirty="0">
                <a:cs typeface="Arial" charset="0"/>
              </a:rPr>
              <a:t> πάνω </a:t>
            </a:r>
            <a:r>
              <a:rPr lang="el-GR" sz="1600" dirty="0" smtClean="0">
                <a:cs typeface="Arial" charset="0"/>
              </a:rPr>
              <a:t>του</a:t>
            </a:r>
            <a:r>
              <a:rPr lang="en-US" sz="1600" dirty="0" smtClean="0">
                <a:cs typeface="Arial" charset="0"/>
              </a:rPr>
              <a:t>.</a:t>
            </a:r>
            <a:endParaRPr lang="el-GR" sz="1600" dirty="0"/>
          </a:p>
        </p:txBody>
      </p:sp>
      <p:sp>
        <p:nvSpPr>
          <p:cNvPr id="7" name="TextBox 6"/>
          <p:cNvSpPr txBox="1"/>
          <p:nvPr/>
        </p:nvSpPr>
        <p:spPr>
          <a:xfrm>
            <a:off x="6809261" y="5223235"/>
            <a:ext cx="341760" cy="276999"/>
          </a:xfrm>
          <a:prstGeom prst="rect">
            <a:avLst/>
          </a:prstGeom>
          <a:noFill/>
        </p:spPr>
        <p:txBody>
          <a:bodyPr wrap="none" rtlCol="0">
            <a:spAutoFit/>
          </a:bodyPr>
          <a:lstStyle/>
          <a:p>
            <a:r>
              <a:rPr lang="en-US" sz="1200" dirty="0" smtClean="0"/>
              <a:t>18</a:t>
            </a:r>
            <a:endParaRPr lang="en-US" sz="1200" dirty="0"/>
          </a:p>
        </p:txBody>
      </p:sp>
    </p:spTree>
    <p:extLst>
      <p:ext uri="{BB962C8B-B14F-4D97-AF65-F5344CB8AC3E}">
        <p14:creationId xmlns="" xmlns:p14="http://schemas.microsoft.com/office/powerpoint/2010/main" val="236271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Μετακίνηση με </a:t>
            </a:r>
            <a:r>
              <a:rPr lang="el-GR" sz="4000" dirty="0" smtClean="0"/>
              <a:t>προσκόλληση</a:t>
            </a:r>
            <a:r>
              <a:rPr lang="en-US" sz="4000" dirty="0" smtClean="0"/>
              <a:t> 3/3</a:t>
            </a:r>
            <a:endParaRPr lang="el-GR" sz="4000"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23</a:t>
            </a:fld>
            <a:endParaRPr lang="en-US"/>
          </a:p>
        </p:txBody>
      </p:sp>
      <p:sp>
        <p:nvSpPr>
          <p:cNvPr id="6" name="Θέση περιεχομένου 5"/>
          <p:cNvSpPr>
            <a:spLocks noGrp="1"/>
          </p:cNvSpPr>
          <p:nvPr>
            <p:ph sz="half" idx="1"/>
          </p:nvPr>
        </p:nvSpPr>
        <p:spPr>
          <a:xfrm>
            <a:off x="871298" y="1544706"/>
            <a:ext cx="4324350" cy="4780710"/>
          </a:xfrm>
        </p:spPr>
        <p:txBody>
          <a:bodyPr>
            <a:normAutofit fontScale="55000" lnSpcReduction="20000"/>
          </a:bodyPr>
          <a:lstStyle/>
          <a:p>
            <a:pPr>
              <a:lnSpc>
                <a:spcPct val="125000"/>
              </a:lnSpc>
              <a:spcBef>
                <a:spcPct val="60000"/>
              </a:spcBef>
              <a:defRPr/>
            </a:pPr>
            <a:r>
              <a:rPr lang="el-GR" sz="3600" dirty="0"/>
              <a:t>Ορισμένα είδη των οικογενειών </a:t>
            </a:r>
            <a:r>
              <a:rPr lang="en-US" sz="3600" b="1" dirty="0" err="1" smtClean="0"/>
              <a:t>Triglidae</a:t>
            </a:r>
            <a:r>
              <a:rPr lang="el-GR" sz="3600" b="1" dirty="0"/>
              <a:t>, </a:t>
            </a:r>
            <a:r>
              <a:rPr lang="el-GR" sz="3600" b="1" dirty="0" err="1"/>
              <a:t>Orcephalidae</a:t>
            </a:r>
            <a:r>
              <a:rPr lang="el-GR" sz="3600" b="1" dirty="0"/>
              <a:t>, </a:t>
            </a:r>
            <a:r>
              <a:rPr lang="el-GR" sz="3600" b="1" dirty="0" err="1" smtClean="0"/>
              <a:t>Antenaridae</a:t>
            </a:r>
            <a:r>
              <a:rPr lang="el-GR" sz="3600" b="1" dirty="0" smtClean="0"/>
              <a:t>,</a:t>
            </a:r>
            <a:r>
              <a:rPr lang="el-GR" sz="3600" dirty="0" smtClean="0"/>
              <a:t> </a:t>
            </a:r>
            <a:r>
              <a:rPr lang="el-GR" sz="3600" dirty="0"/>
              <a:t>μπορούν να </a:t>
            </a:r>
            <a:r>
              <a:rPr lang="el-GR" sz="3600" dirty="0" smtClean="0"/>
              <a:t>:</a:t>
            </a:r>
            <a:endParaRPr lang="en-US" sz="3600" dirty="0"/>
          </a:p>
          <a:p>
            <a:pPr indent="0">
              <a:lnSpc>
                <a:spcPct val="125000"/>
              </a:lnSpc>
              <a:spcBef>
                <a:spcPct val="60000"/>
              </a:spcBef>
              <a:buNone/>
              <a:defRPr/>
            </a:pPr>
            <a:r>
              <a:rPr lang="el-GR" sz="3600" b="1" dirty="0"/>
              <a:t>«περπατούν»</a:t>
            </a:r>
            <a:r>
              <a:rPr lang="el-GR" sz="3600" dirty="0"/>
              <a:t> στο βυθό ή να </a:t>
            </a:r>
            <a:r>
              <a:rPr lang="el-GR" sz="3600" b="1" dirty="0"/>
              <a:t>«σκαρφαλώνουν» </a:t>
            </a:r>
            <a:r>
              <a:rPr lang="el-GR" sz="3600" dirty="0"/>
              <a:t>σε υδρόβια φυτά με τη βοήθεια των τροποποιημένων, σκληρών, κοιλιακών πτερυγίων τους. </a:t>
            </a:r>
          </a:p>
          <a:p>
            <a:pPr>
              <a:lnSpc>
                <a:spcPct val="125000"/>
              </a:lnSpc>
              <a:spcBef>
                <a:spcPct val="60000"/>
              </a:spcBef>
              <a:defRPr/>
            </a:pPr>
            <a:r>
              <a:rPr lang="el-GR" sz="3600" dirty="0"/>
              <a:t>Τόσο τα ιδιαίτερα ισχυρά θωρακικά </a:t>
            </a:r>
            <a:r>
              <a:rPr lang="el-GR" sz="3600" dirty="0" smtClean="0"/>
              <a:t>πτερύγια, </a:t>
            </a:r>
            <a:r>
              <a:rPr lang="el-GR" sz="3600" dirty="0"/>
              <a:t>όσο και τα </a:t>
            </a:r>
            <a:r>
              <a:rPr lang="el-GR" sz="3600" dirty="0" smtClean="0"/>
              <a:t>κοιλιακά, </a:t>
            </a:r>
            <a:r>
              <a:rPr lang="el-GR" sz="3600" dirty="0"/>
              <a:t>χρησιμοποιούνται βοηθητικά για να ωθούν το ψάρι στην επιθυμητή κατεύθυνση. </a:t>
            </a:r>
            <a:endParaRPr lang="en-US" sz="3600" dirty="0"/>
          </a:p>
          <a:p>
            <a:endParaRPr lang="el-GR" dirty="0"/>
          </a:p>
        </p:txBody>
      </p:sp>
      <p:pic>
        <p:nvPicPr>
          <p:cNvPr id="14" name="Θέση περιεχομένου 13"/>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438295" y="1556034"/>
            <a:ext cx="2427890" cy="4588189"/>
          </a:xfrm>
        </p:spPr>
      </p:pic>
      <p:sp>
        <p:nvSpPr>
          <p:cNvPr id="7" name="TextBox 6"/>
          <p:cNvSpPr txBox="1"/>
          <p:nvPr/>
        </p:nvSpPr>
        <p:spPr>
          <a:xfrm>
            <a:off x="7866185" y="3161386"/>
            <a:ext cx="341760" cy="276999"/>
          </a:xfrm>
          <a:prstGeom prst="rect">
            <a:avLst/>
          </a:prstGeom>
          <a:noFill/>
        </p:spPr>
        <p:txBody>
          <a:bodyPr wrap="none" rtlCol="0">
            <a:spAutoFit/>
          </a:bodyPr>
          <a:lstStyle/>
          <a:p>
            <a:r>
              <a:rPr lang="en-US" sz="1200" dirty="0" smtClean="0"/>
              <a:t>19</a:t>
            </a:r>
            <a:endParaRPr lang="en-US" sz="1200" dirty="0"/>
          </a:p>
        </p:txBody>
      </p:sp>
      <p:sp>
        <p:nvSpPr>
          <p:cNvPr id="8" name="TextBox 7"/>
          <p:cNvSpPr txBox="1"/>
          <p:nvPr/>
        </p:nvSpPr>
        <p:spPr>
          <a:xfrm>
            <a:off x="7866185" y="4300721"/>
            <a:ext cx="341760" cy="276999"/>
          </a:xfrm>
          <a:prstGeom prst="rect">
            <a:avLst/>
          </a:prstGeom>
          <a:noFill/>
        </p:spPr>
        <p:txBody>
          <a:bodyPr wrap="none" rtlCol="0">
            <a:spAutoFit/>
          </a:bodyPr>
          <a:lstStyle/>
          <a:p>
            <a:r>
              <a:rPr lang="en-US" sz="1200" dirty="0" smtClean="0"/>
              <a:t>20</a:t>
            </a:r>
            <a:endParaRPr lang="en-US" sz="1200" dirty="0"/>
          </a:p>
        </p:txBody>
      </p:sp>
      <p:sp>
        <p:nvSpPr>
          <p:cNvPr id="9" name="TextBox 8"/>
          <p:cNvSpPr txBox="1"/>
          <p:nvPr/>
        </p:nvSpPr>
        <p:spPr>
          <a:xfrm>
            <a:off x="7849007" y="5867224"/>
            <a:ext cx="341760" cy="276999"/>
          </a:xfrm>
          <a:prstGeom prst="rect">
            <a:avLst/>
          </a:prstGeom>
          <a:noFill/>
        </p:spPr>
        <p:txBody>
          <a:bodyPr wrap="none" rtlCol="0">
            <a:spAutoFit/>
          </a:bodyPr>
          <a:lstStyle/>
          <a:p>
            <a:r>
              <a:rPr lang="en-US" sz="1200" dirty="0" smtClean="0"/>
              <a:t>21</a:t>
            </a:r>
            <a:endParaRPr lang="en-US" sz="1200" dirty="0"/>
          </a:p>
        </p:txBody>
      </p:sp>
    </p:spTree>
    <p:extLst>
      <p:ext uri="{BB962C8B-B14F-4D97-AF65-F5344CB8AC3E}">
        <p14:creationId xmlns="" xmlns:p14="http://schemas.microsoft.com/office/powerpoint/2010/main" val="4869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Μετακίνηση με </a:t>
            </a:r>
            <a:r>
              <a:rPr lang="el-GR" sz="4000" dirty="0" smtClean="0"/>
              <a:t>μικρά άλματα</a:t>
            </a:r>
            <a:r>
              <a:rPr lang="en-US" sz="4000" dirty="0" smtClean="0"/>
              <a:t> 1/2</a:t>
            </a:r>
            <a:endParaRPr lang="el-GR" sz="4000"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24</a:t>
            </a:fld>
            <a:endParaRPr lang="en-US"/>
          </a:p>
        </p:txBody>
      </p:sp>
      <p:sp>
        <p:nvSpPr>
          <p:cNvPr id="6" name="Θέση περιεχομένου 5"/>
          <p:cNvSpPr>
            <a:spLocks noGrp="1"/>
          </p:cNvSpPr>
          <p:nvPr>
            <p:ph sz="half" idx="1"/>
          </p:nvPr>
        </p:nvSpPr>
        <p:spPr>
          <a:xfrm>
            <a:off x="918191" y="2529445"/>
            <a:ext cx="3431071" cy="2335632"/>
          </a:xfrm>
        </p:spPr>
        <p:txBody>
          <a:bodyPr>
            <a:normAutofit/>
          </a:bodyPr>
          <a:lstStyle/>
          <a:p>
            <a:pPr>
              <a:lnSpc>
                <a:spcPct val="100000"/>
              </a:lnSpc>
              <a:spcBef>
                <a:spcPts val="600"/>
              </a:spcBef>
              <a:defRPr/>
            </a:pPr>
            <a:r>
              <a:rPr lang="el-GR" sz="2000" dirty="0"/>
              <a:t>Αρκετά ψάρια μπορούν να κινηθούν εκτελώντας μικρά άλματα, χρησιμοποιώντας το ουραίο πτερύγιο για να προωθούν το σώμα τους με ελαφρά κτυπήματα αυτού στο νερό. </a:t>
            </a:r>
          </a:p>
          <a:p>
            <a:endParaRPr lang="el-GR" dirty="0"/>
          </a:p>
        </p:txBody>
      </p:sp>
      <p:pic>
        <p:nvPicPr>
          <p:cNvPr id="7" name="Θέση περιεχομένου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49223" y="1706904"/>
            <a:ext cx="3727938" cy="3457303"/>
          </a:xfrm>
        </p:spPr>
      </p:pic>
      <p:sp>
        <p:nvSpPr>
          <p:cNvPr id="8" name="TextBox 7"/>
          <p:cNvSpPr txBox="1"/>
          <p:nvPr/>
        </p:nvSpPr>
        <p:spPr>
          <a:xfrm>
            <a:off x="7964557" y="5180422"/>
            <a:ext cx="341760" cy="276999"/>
          </a:xfrm>
          <a:prstGeom prst="rect">
            <a:avLst/>
          </a:prstGeom>
          <a:noFill/>
        </p:spPr>
        <p:txBody>
          <a:bodyPr wrap="none" rtlCol="0">
            <a:spAutoFit/>
          </a:bodyPr>
          <a:lstStyle/>
          <a:p>
            <a:r>
              <a:rPr lang="en-US" sz="1200" dirty="0" smtClean="0"/>
              <a:t>22</a:t>
            </a:r>
            <a:endParaRPr lang="en-US" sz="1200" dirty="0"/>
          </a:p>
        </p:txBody>
      </p:sp>
    </p:spTree>
    <p:extLst>
      <p:ext uri="{BB962C8B-B14F-4D97-AF65-F5344CB8AC3E}">
        <p14:creationId xmlns="" xmlns:p14="http://schemas.microsoft.com/office/powerpoint/2010/main" val="184367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a:t>Μετακίνηση με </a:t>
            </a:r>
            <a:r>
              <a:rPr lang="el-GR" sz="4000" dirty="0" smtClean="0"/>
              <a:t>μικρά άλματα</a:t>
            </a:r>
            <a:r>
              <a:rPr lang="en-US" sz="4000" dirty="0" smtClean="0"/>
              <a:t> 2/2</a:t>
            </a:r>
            <a:endParaRPr lang="el-GR" sz="4000"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25</a:t>
            </a:fld>
            <a:endParaRPr lang="en-US"/>
          </a:p>
        </p:txBody>
      </p:sp>
      <p:sp>
        <p:nvSpPr>
          <p:cNvPr id="3" name="Θέση περιεχομένου 2"/>
          <p:cNvSpPr>
            <a:spLocks noGrp="1"/>
          </p:cNvSpPr>
          <p:nvPr>
            <p:ph sz="quarter" idx="14"/>
          </p:nvPr>
        </p:nvSpPr>
        <p:spPr>
          <a:xfrm>
            <a:off x="628650" y="1669025"/>
            <a:ext cx="3995738" cy="4887339"/>
          </a:xfrm>
        </p:spPr>
        <p:txBody>
          <a:bodyPr>
            <a:normAutofit fontScale="55000" lnSpcReduction="20000"/>
          </a:bodyPr>
          <a:lstStyle/>
          <a:p>
            <a:pPr>
              <a:lnSpc>
                <a:spcPct val="125000"/>
              </a:lnSpc>
              <a:defRPr/>
            </a:pPr>
            <a:r>
              <a:rPr lang="el-GR" sz="3600" dirty="0"/>
              <a:t>Ο τρόπος αυτός μετακίνησης φαίνεται αρκετά </a:t>
            </a:r>
            <a:r>
              <a:rPr lang="el-GR" sz="3600" b="1" dirty="0"/>
              <a:t>παρακινδυνευμένος</a:t>
            </a:r>
            <a:r>
              <a:rPr lang="el-GR" sz="3600" dirty="0"/>
              <a:t> από την άποψη </a:t>
            </a:r>
            <a:r>
              <a:rPr lang="el-GR" sz="3600" dirty="0" smtClean="0"/>
              <a:t>ότι, </a:t>
            </a:r>
            <a:r>
              <a:rPr lang="el-GR" sz="3600" dirty="0"/>
              <a:t>ορισμένα ψάρια δεν μπορούν να καθορίσουν με ακρίβεια το μήκος και την κατεύθυνση των αλμάτων. </a:t>
            </a:r>
            <a:endParaRPr lang="en-US" sz="3600" dirty="0"/>
          </a:p>
          <a:p>
            <a:pPr>
              <a:lnSpc>
                <a:spcPct val="125000"/>
              </a:lnSpc>
              <a:defRPr/>
            </a:pPr>
            <a:r>
              <a:rPr lang="el-GR" sz="3600" dirty="0" smtClean="0"/>
              <a:t>Κάποια </a:t>
            </a:r>
            <a:r>
              <a:rPr lang="el-GR" sz="3600" dirty="0"/>
              <a:t>είδη των οικογενειών </a:t>
            </a:r>
            <a:r>
              <a:rPr lang="el-GR" sz="3600" dirty="0" err="1"/>
              <a:t>Gobiidae</a:t>
            </a:r>
            <a:r>
              <a:rPr lang="el-GR" sz="3600" dirty="0"/>
              <a:t>, </a:t>
            </a:r>
            <a:r>
              <a:rPr lang="el-GR" sz="3600" dirty="0" err="1"/>
              <a:t>Eleotridae</a:t>
            </a:r>
            <a:r>
              <a:rPr lang="el-GR" sz="3600" dirty="0"/>
              <a:t> και </a:t>
            </a:r>
            <a:r>
              <a:rPr lang="el-GR" sz="3600" dirty="0" err="1"/>
              <a:t>Clinidae</a:t>
            </a:r>
            <a:r>
              <a:rPr lang="el-GR" sz="3600" dirty="0"/>
              <a:t> μπορούν να κινούνται με μεγάλη ακρίβεια χρησιμοποιώντας τέτοιου είδους άλματα. </a:t>
            </a:r>
            <a:endParaRPr lang="en-US" sz="3600" dirty="0"/>
          </a:p>
          <a:p>
            <a:endParaRPr lang="el-GR" dirty="0"/>
          </a:p>
        </p:txBody>
      </p:sp>
      <p:pic>
        <p:nvPicPr>
          <p:cNvPr id="9" name="Θέση περιεχομένου 8"/>
          <p:cNvPicPr>
            <a:picLocks noGrp="1" noChangeAspect="1"/>
          </p:cNvPicPr>
          <p:nvPr>
            <p:ph sz="quarter" idx="12"/>
          </p:nvPr>
        </p:nvPicPr>
        <p:blipFill>
          <a:blip r:embed="rId3" cstate="print">
            <a:extLst>
              <a:ext uri="{28A0092B-C50C-407E-A947-70E740481C1C}">
                <a14:useLocalDpi xmlns="" xmlns:a14="http://schemas.microsoft.com/office/drawing/2010/main" val="0"/>
              </a:ext>
            </a:extLst>
          </a:blip>
          <a:stretch>
            <a:fillRect/>
          </a:stretch>
        </p:blipFill>
        <p:spPr>
          <a:xfrm>
            <a:off x="5134392" y="1854200"/>
            <a:ext cx="2870953" cy="2068513"/>
          </a:xfrm>
        </p:spPr>
      </p:pic>
      <p:pic>
        <p:nvPicPr>
          <p:cNvPr id="11" name="Θέση περιεχομένου 10"/>
          <p:cNvPicPr>
            <a:picLocks noGrp="1" noChangeAspect="1"/>
          </p:cNvPicPr>
          <p:nvPr>
            <p:ph sz="quarter" idx="13"/>
          </p:nvPr>
        </p:nvPicPr>
        <p:blipFill>
          <a:blip r:embed="rId4" cstate="print">
            <a:extLst>
              <a:ext uri="{28A0092B-C50C-407E-A947-70E740481C1C}">
                <a14:useLocalDpi xmlns="" xmlns:a14="http://schemas.microsoft.com/office/drawing/2010/main" val="0"/>
              </a:ext>
            </a:extLst>
          </a:blip>
          <a:stretch>
            <a:fillRect/>
          </a:stretch>
        </p:blipFill>
        <p:spPr>
          <a:xfrm>
            <a:off x="4724970" y="4323008"/>
            <a:ext cx="3689797" cy="1564783"/>
          </a:xfrm>
        </p:spPr>
      </p:pic>
      <p:sp>
        <p:nvSpPr>
          <p:cNvPr id="8" name="TextBox 7"/>
          <p:cNvSpPr txBox="1"/>
          <p:nvPr/>
        </p:nvSpPr>
        <p:spPr>
          <a:xfrm>
            <a:off x="7976739" y="3680960"/>
            <a:ext cx="341760" cy="276999"/>
          </a:xfrm>
          <a:prstGeom prst="rect">
            <a:avLst/>
          </a:prstGeom>
          <a:noFill/>
        </p:spPr>
        <p:txBody>
          <a:bodyPr wrap="none" rtlCol="0">
            <a:spAutoFit/>
          </a:bodyPr>
          <a:lstStyle/>
          <a:p>
            <a:r>
              <a:rPr lang="en-US" sz="1200" dirty="0" smtClean="0"/>
              <a:t>23</a:t>
            </a:r>
            <a:endParaRPr lang="en-US" sz="1200" dirty="0"/>
          </a:p>
        </p:txBody>
      </p:sp>
      <p:sp>
        <p:nvSpPr>
          <p:cNvPr id="10" name="TextBox 9"/>
          <p:cNvSpPr txBox="1"/>
          <p:nvPr/>
        </p:nvSpPr>
        <p:spPr>
          <a:xfrm>
            <a:off x="8016012" y="5610792"/>
            <a:ext cx="341760" cy="276999"/>
          </a:xfrm>
          <a:prstGeom prst="rect">
            <a:avLst/>
          </a:prstGeom>
          <a:noFill/>
        </p:spPr>
        <p:txBody>
          <a:bodyPr wrap="none" rtlCol="0">
            <a:spAutoFit/>
          </a:bodyPr>
          <a:lstStyle/>
          <a:p>
            <a:r>
              <a:rPr lang="en-US" sz="1200" dirty="0" smtClean="0"/>
              <a:t>24</a:t>
            </a:r>
            <a:endParaRPr lang="en-US" sz="1200" dirty="0"/>
          </a:p>
        </p:txBody>
      </p:sp>
    </p:spTree>
    <p:extLst>
      <p:ext uri="{BB962C8B-B14F-4D97-AF65-F5344CB8AC3E}">
        <p14:creationId xmlns="" xmlns:p14="http://schemas.microsoft.com/office/powerpoint/2010/main" val="21729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Μετακίνηση με </a:t>
            </a:r>
            <a:r>
              <a:rPr lang="el-GR" dirty="0" smtClean="0"/>
              <a:t>πτήση</a:t>
            </a:r>
            <a:r>
              <a:rPr lang="en-US" dirty="0" smtClean="0"/>
              <a:t> 1/3</a:t>
            </a:r>
            <a:endParaRPr lang="el-GR" dirty="0"/>
          </a:p>
        </p:txBody>
      </p:sp>
      <p:sp>
        <p:nvSpPr>
          <p:cNvPr id="3" name="Θέση περιεχομένου 2"/>
          <p:cNvSpPr>
            <a:spLocks noGrp="1"/>
          </p:cNvSpPr>
          <p:nvPr>
            <p:ph sz="half" idx="1"/>
          </p:nvPr>
        </p:nvSpPr>
        <p:spPr>
          <a:xfrm>
            <a:off x="534865" y="1415317"/>
            <a:ext cx="5725258" cy="4351338"/>
          </a:xfrm>
        </p:spPr>
        <p:txBody>
          <a:bodyPr>
            <a:normAutofit fontScale="25000" lnSpcReduction="20000"/>
          </a:bodyPr>
          <a:lstStyle/>
          <a:p>
            <a:pPr marL="0" indent="0">
              <a:lnSpc>
                <a:spcPct val="125000"/>
              </a:lnSpc>
              <a:buNone/>
              <a:defRPr/>
            </a:pPr>
            <a:r>
              <a:rPr lang="en-US" sz="8000" b="1" dirty="0" smtClean="0"/>
              <a:t>I</a:t>
            </a:r>
            <a:r>
              <a:rPr lang="el-GR" sz="8000" b="1" dirty="0" err="1" smtClean="0"/>
              <a:t>πτάμενα</a:t>
            </a:r>
            <a:r>
              <a:rPr lang="el-GR" sz="8000" b="1" dirty="0" smtClean="0"/>
              <a:t> </a:t>
            </a:r>
            <a:r>
              <a:rPr lang="el-GR" sz="8000" b="1" dirty="0"/>
              <a:t>ψάρια</a:t>
            </a:r>
            <a:endParaRPr lang="en-US" sz="8000" b="1" dirty="0"/>
          </a:p>
          <a:p>
            <a:pPr>
              <a:lnSpc>
                <a:spcPct val="125000"/>
              </a:lnSpc>
              <a:defRPr/>
            </a:pPr>
            <a:r>
              <a:rPr lang="el-GR" sz="8000" dirty="0"/>
              <a:t>Πολλά πελαγικά είδη ψαριών των οικογενειών </a:t>
            </a:r>
            <a:r>
              <a:rPr lang="el-GR" sz="8000" b="1" dirty="0" err="1"/>
              <a:t>Belonidae</a:t>
            </a:r>
            <a:r>
              <a:rPr lang="el-GR" sz="8000" b="1" dirty="0"/>
              <a:t>, </a:t>
            </a:r>
            <a:r>
              <a:rPr lang="el-GR" sz="8000" b="1" dirty="0" err="1"/>
              <a:t>Scombridae</a:t>
            </a:r>
            <a:r>
              <a:rPr lang="el-GR" sz="8000" b="1" dirty="0"/>
              <a:t>, </a:t>
            </a:r>
            <a:r>
              <a:rPr lang="el-GR" sz="8000" b="1" dirty="0" err="1"/>
              <a:t>Myliobatidae</a:t>
            </a:r>
            <a:r>
              <a:rPr lang="el-GR" sz="8000" b="1" dirty="0"/>
              <a:t> και </a:t>
            </a:r>
            <a:r>
              <a:rPr lang="el-GR" sz="8000" b="1" dirty="0" err="1"/>
              <a:t>Mobulidae</a:t>
            </a:r>
            <a:r>
              <a:rPr lang="el-GR" sz="8000" b="1" dirty="0"/>
              <a:t> </a:t>
            </a:r>
            <a:r>
              <a:rPr lang="el-GR" sz="8000" dirty="0"/>
              <a:t>που ζουν κοντά στην επιφάνεια της θάλασσας έχουν ικανότητα πτήσης. </a:t>
            </a:r>
          </a:p>
          <a:p>
            <a:pPr>
              <a:lnSpc>
                <a:spcPct val="125000"/>
              </a:lnSpc>
              <a:defRPr/>
            </a:pPr>
            <a:r>
              <a:rPr lang="el-GR" sz="8000" dirty="0"/>
              <a:t>Πολλές φορές μάλιστα η επιστροφή στο νερό γίνεται με μία από τις πλευρές του ψαριού με αποτέλεσμα να παράγεται δυνατός ήχος. </a:t>
            </a:r>
          </a:p>
          <a:p>
            <a:pPr marL="0" indent="0">
              <a:lnSpc>
                <a:spcPct val="125000"/>
              </a:lnSpc>
              <a:buNone/>
              <a:defRPr/>
            </a:pPr>
            <a:r>
              <a:rPr lang="el-GR" sz="8000" b="1" dirty="0" smtClean="0"/>
              <a:t>Ο </a:t>
            </a:r>
            <a:r>
              <a:rPr lang="el-GR" sz="8000" b="1" dirty="0"/>
              <a:t>τρόπος αυτός μετακίνησης χρησιμοποιείται για </a:t>
            </a:r>
            <a:r>
              <a:rPr lang="en-US" sz="8000" b="1" dirty="0"/>
              <a:t>:</a:t>
            </a:r>
            <a:endParaRPr lang="el-GR" sz="8000" b="1" dirty="0"/>
          </a:p>
          <a:p>
            <a:pPr>
              <a:lnSpc>
                <a:spcPct val="110000"/>
              </a:lnSpc>
              <a:spcBef>
                <a:spcPts val="600"/>
              </a:spcBef>
              <a:defRPr/>
            </a:pPr>
            <a:r>
              <a:rPr lang="en-US" sz="8000" dirty="0"/>
              <a:t> </a:t>
            </a:r>
            <a:r>
              <a:rPr lang="el-GR" sz="8000" dirty="0"/>
              <a:t>αποφυγή των θηρευτών, </a:t>
            </a:r>
          </a:p>
          <a:p>
            <a:pPr>
              <a:lnSpc>
                <a:spcPct val="110000"/>
              </a:lnSpc>
              <a:spcBef>
                <a:spcPts val="600"/>
              </a:spcBef>
              <a:defRPr/>
            </a:pPr>
            <a:r>
              <a:rPr lang="en-US" sz="8000" dirty="0"/>
              <a:t> </a:t>
            </a:r>
            <a:r>
              <a:rPr lang="el-GR" sz="8000" dirty="0" smtClean="0"/>
              <a:t>σύλληψη </a:t>
            </a:r>
            <a:r>
              <a:rPr lang="el-GR" sz="8000" dirty="0"/>
              <a:t>τροφής, </a:t>
            </a:r>
          </a:p>
          <a:p>
            <a:pPr>
              <a:lnSpc>
                <a:spcPct val="110000"/>
              </a:lnSpc>
              <a:spcBef>
                <a:spcPts val="600"/>
              </a:spcBef>
              <a:defRPr/>
            </a:pPr>
            <a:r>
              <a:rPr lang="en-US" sz="8000" dirty="0"/>
              <a:t> </a:t>
            </a:r>
            <a:r>
              <a:rPr lang="el-GR" sz="8000" dirty="0"/>
              <a:t>αποκόλληση παρασίτων από το σώμα του </a:t>
            </a:r>
            <a:r>
              <a:rPr lang="el-GR" sz="8000" dirty="0" smtClean="0"/>
              <a:t>ψαριού, </a:t>
            </a:r>
            <a:endParaRPr lang="el-GR" sz="8000" dirty="0"/>
          </a:p>
          <a:p>
            <a:pPr>
              <a:lnSpc>
                <a:spcPct val="110000"/>
              </a:lnSpc>
              <a:spcBef>
                <a:spcPts val="600"/>
              </a:spcBef>
              <a:defRPr/>
            </a:pPr>
            <a:r>
              <a:rPr lang="en-US" sz="8000" dirty="0"/>
              <a:t> </a:t>
            </a:r>
            <a:r>
              <a:rPr lang="el-GR" sz="8000" dirty="0"/>
              <a:t>για άλλους λόγους που δεν είναι γνωστοί.</a:t>
            </a:r>
          </a:p>
          <a:p>
            <a:endParaRPr lang="el-GR" dirty="0"/>
          </a:p>
        </p:txBody>
      </p:sp>
      <p:pic>
        <p:nvPicPr>
          <p:cNvPr id="10" name="Θέση περιεχομένου 9"/>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154615" y="2049746"/>
            <a:ext cx="2360735" cy="2430856"/>
          </a:xfrm>
        </p:spPr>
      </p:pic>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26</a:t>
            </a:fld>
            <a:endParaRPr lang="en-US"/>
          </a:p>
        </p:txBody>
      </p:sp>
      <p:sp>
        <p:nvSpPr>
          <p:cNvPr id="7" name="TextBox 6"/>
          <p:cNvSpPr txBox="1"/>
          <p:nvPr/>
        </p:nvSpPr>
        <p:spPr>
          <a:xfrm>
            <a:off x="8239953" y="4480602"/>
            <a:ext cx="341760" cy="276999"/>
          </a:xfrm>
          <a:prstGeom prst="rect">
            <a:avLst/>
          </a:prstGeom>
          <a:noFill/>
        </p:spPr>
        <p:txBody>
          <a:bodyPr wrap="none" rtlCol="0">
            <a:spAutoFit/>
          </a:bodyPr>
          <a:lstStyle/>
          <a:p>
            <a:r>
              <a:rPr lang="en-US" sz="1200" dirty="0" smtClean="0"/>
              <a:t>25</a:t>
            </a:r>
            <a:endParaRPr lang="en-US" sz="1200" dirty="0"/>
          </a:p>
        </p:txBody>
      </p:sp>
    </p:spTree>
    <p:extLst>
      <p:ext uri="{BB962C8B-B14F-4D97-AF65-F5344CB8AC3E}">
        <p14:creationId xmlns="" xmlns:p14="http://schemas.microsoft.com/office/powerpoint/2010/main" val="63675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Μετακίνηση με </a:t>
            </a:r>
            <a:r>
              <a:rPr lang="el-GR" dirty="0" smtClean="0"/>
              <a:t>πτήση</a:t>
            </a:r>
            <a:r>
              <a:rPr lang="en-US" dirty="0" smtClean="0"/>
              <a:t> 2/3</a:t>
            </a:r>
            <a:endParaRPr lang="el-GR"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27</a:t>
            </a:fld>
            <a:endParaRPr lang="en-US"/>
          </a:p>
        </p:txBody>
      </p:sp>
      <p:pic>
        <p:nvPicPr>
          <p:cNvPr id="12" name="Θέση περιεχομένου 11"/>
          <p:cNvPicPr>
            <a:picLocks noGrp="1" noChangeAspect="1"/>
          </p:cNvPicPr>
          <p:nvPr>
            <p:ph sz="quarter" idx="18"/>
          </p:nvPr>
        </p:nvPicPr>
        <p:blipFill>
          <a:blip r:embed="rId3" cstate="print">
            <a:extLst>
              <a:ext uri="{28A0092B-C50C-407E-A947-70E740481C1C}">
                <a14:useLocalDpi xmlns="" xmlns:a14="http://schemas.microsoft.com/office/drawing/2010/main" val="0"/>
              </a:ext>
            </a:extLst>
          </a:blip>
          <a:stretch>
            <a:fillRect/>
          </a:stretch>
        </p:blipFill>
        <p:spPr>
          <a:xfrm>
            <a:off x="4474222" y="1690689"/>
            <a:ext cx="2698750" cy="2032000"/>
          </a:xfrm>
        </p:spPr>
      </p:pic>
      <p:pic>
        <p:nvPicPr>
          <p:cNvPr id="14" name="Θέση περιεχομένου 13"/>
          <p:cNvPicPr>
            <a:picLocks noGrp="1" noChangeAspect="1"/>
          </p:cNvPicPr>
          <p:nvPr>
            <p:ph sz="quarter" idx="19"/>
          </p:nvPr>
        </p:nvPicPr>
        <p:blipFill>
          <a:blip r:embed="rId4" cstate="print">
            <a:extLst>
              <a:ext uri="{28A0092B-C50C-407E-A947-70E740481C1C}">
                <a14:useLocalDpi xmlns="" xmlns:a14="http://schemas.microsoft.com/office/drawing/2010/main" val="0"/>
              </a:ext>
            </a:extLst>
          </a:blip>
          <a:stretch>
            <a:fillRect/>
          </a:stretch>
        </p:blipFill>
        <p:spPr>
          <a:xfrm>
            <a:off x="5364507" y="3955280"/>
            <a:ext cx="1820052" cy="2032000"/>
          </a:xfrm>
        </p:spPr>
      </p:pic>
      <p:pic>
        <p:nvPicPr>
          <p:cNvPr id="11" name="Θέση περιεχομένου 10"/>
          <p:cNvPicPr>
            <a:picLocks noGrp="1" noChangeAspect="1"/>
          </p:cNvPicPr>
          <p:nvPr>
            <p:ph sz="quarter" idx="16"/>
          </p:nvPr>
        </p:nvPicPr>
        <p:blipFill>
          <a:blip r:embed="rId5" cstate="print">
            <a:extLst>
              <a:ext uri="{28A0092B-C50C-407E-A947-70E740481C1C}">
                <a14:useLocalDpi xmlns="" xmlns:a14="http://schemas.microsoft.com/office/drawing/2010/main" val="0"/>
              </a:ext>
            </a:extLst>
          </a:blip>
          <a:stretch>
            <a:fillRect/>
          </a:stretch>
        </p:blipFill>
        <p:spPr>
          <a:xfrm>
            <a:off x="2010060" y="1723582"/>
            <a:ext cx="2000167" cy="2032000"/>
          </a:xfrm>
        </p:spPr>
      </p:pic>
      <p:pic>
        <p:nvPicPr>
          <p:cNvPr id="13" name="Θέση περιεχομένου 12"/>
          <p:cNvPicPr>
            <a:picLocks noGrp="1" noChangeAspect="1"/>
          </p:cNvPicPr>
          <p:nvPr>
            <p:ph sz="quarter" idx="17"/>
          </p:nvPr>
        </p:nvPicPr>
        <p:blipFill>
          <a:blip r:embed="rId6" cstate="print">
            <a:extLst>
              <a:ext uri="{28A0092B-C50C-407E-A947-70E740481C1C}">
                <a14:useLocalDpi xmlns="" xmlns:a14="http://schemas.microsoft.com/office/drawing/2010/main" val="0"/>
              </a:ext>
            </a:extLst>
          </a:blip>
          <a:stretch>
            <a:fillRect/>
          </a:stretch>
        </p:blipFill>
        <p:spPr>
          <a:xfrm>
            <a:off x="1775549" y="3955280"/>
            <a:ext cx="3102234" cy="2032000"/>
          </a:xfrm>
        </p:spPr>
      </p:pic>
      <p:sp>
        <p:nvSpPr>
          <p:cNvPr id="9" name="TextBox 8"/>
          <p:cNvSpPr txBox="1"/>
          <p:nvPr/>
        </p:nvSpPr>
        <p:spPr>
          <a:xfrm>
            <a:off x="3847403" y="3509151"/>
            <a:ext cx="341760" cy="276999"/>
          </a:xfrm>
          <a:prstGeom prst="rect">
            <a:avLst/>
          </a:prstGeom>
          <a:noFill/>
        </p:spPr>
        <p:txBody>
          <a:bodyPr wrap="none" rtlCol="0">
            <a:spAutoFit/>
          </a:bodyPr>
          <a:lstStyle/>
          <a:p>
            <a:r>
              <a:rPr lang="en-US" sz="1200" dirty="0" smtClean="0"/>
              <a:t>26</a:t>
            </a:r>
            <a:endParaRPr lang="en-US" sz="1200" dirty="0"/>
          </a:p>
        </p:txBody>
      </p:sp>
      <p:sp>
        <p:nvSpPr>
          <p:cNvPr id="10" name="TextBox 9"/>
          <p:cNvSpPr txBox="1"/>
          <p:nvPr/>
        </p:nvSpPr>
        <p:spPr>
          <a:xfrm>
            <a:off x="6848243" y="3340145"/>
            <a:ext cx="341760" cy="276999"/>
          </a:xfrm>
          <a:prstGeom prst="rect">
            <a:avLst/>
          </a:prstGeom>
          <a:noFill/>
        </p:spPr>
        <p:txBody>
          <a:bodyPr wrap="none" rtlCol="0">
            <a:spAutoFit/>
          </a:bodyPr>
          <a:lstStyle/>
          <a:p>
            <a:r>
              <a:rPr lang="en-US" sz="1200" dirty="0" smtClean="0"/>
              <a:t>27</a:t>
            </a:r>
            <a:endParaRPr lang="en-US" sz="1200" dirty="0"/>
          </a:p>
        </p:txBody>
      </p:sp>
      <p:sp>
        <p:nvSpPr>
          <p:cNvPr id="15" name="TextBox 14"/>
          <p:cNvSpPr txBox="1"/>
          <p:nvPr/>
        </p:nvSpPr>
        <p:spPr>
          <a:xfrm>
            <a:off x="4489545" y="5710281"/>
            <a:ext cx="341760" cy="276999"/>
          </a:xfrm>
          <a:prstGeom prst="rect">
            <a:avLst/>
          </a:prstGeom>
          <a:noFill/>
        </p:spPr>
        <p:txBody>
          <a:bodyPr wrap="none" rtlCol="0">
            <a:spAutoFit/>
          </a:bodyPr>
          <a:lstStyle/>
          <a:p>
            <a:r>
              <a:rPr lang="en-US" sz="1200" dirty="0" smtClean="0">
                <a:solidFill>
                  <a:schemeClr val="bg1"/>
                </a:solidFill>
              </a:rPr>
              <a:t>28</a:t>
            </a:r>
            <a:endParaRPr lang="en-US" sz="1200" dirty="0">
              <a:solidFill>
                <a:schemeClr val="bg1"/>
              </a:solidFill>
            </a:endParaRPr>
          </a:p>
        </p:txBody>
      </p:sp>
      <p:sp>
        <p:nvSpPr>
          <p:cNvPr id="16" name="TextBox 15"/>
          <p:cNvSpPr txBox="1"/>
          <p:nvPr/>
        </p:nvSpPr>
        <p:spPr>
          <a:xfrm>
            <a:off x="6821730" y="5710281"/>
            <a:ext cx="341760" cy="276999"/>
          </a:xfrm>
          <a:prstGeom prst="rect">
            <a:avLst/>
          </a:prstGeom>
          <a:noFill/>
        </p:spPr>
        <p:txBody>
          <a:bodyPr wrap="none" rtlCol="0">
            <a:spAutoFit/>
          </a:bodyPr>
          <a:lstStyle/>
          <a:p>
            <a:r>
              <a:rPr lang="en-US" sz="1200" dirty="0" smtClean="0"/>
              <a:t>29</a:t>
            </a:r>
            <a:endParaRPr lang="en-US" sz="1200" dirty="0"/>
          </a:p>
        </p:txBody>
      </p:sp>
    </p:spTree>
    <p:extLst>
      <p:ext uri="{BB962C8B-B14F-4D97-AF65-F5344CB8AC3E}">
        <p14:creationId xmlns="" xmlns:p14="http://schemas.microsoft.com/office/powerpoint/2010/main" val="414754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Μετακίνηση με </a:t>
            </a:r>
            <a:r>
              <a:rPr lang="el-GR" dirty="0" smtClean="0"/>
              <a:t>πτήση</a:t>
            </a:r>
            <a:r>
              <a:rPr lang="en-US" dirty="0" smtClean="0"/>
              <a:t> 3/3</a:t>
            </a: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28</a:t>
            </a:fld>
            <a:endParaRPr lang="en-US"/>
          </a:p>
        </p:txBody>
      </p:sp>
      <p:sp>
        <p:nvSpPr>
          <p:cNvPr id="7" name="Ορθογώνιο 6"/>
          <p:cNvSpPr/>
          <p:nvPr/>
        </p:nvSpPr>
        <p:spPr>
          <a:xfrm>
            <a:off x="1387911" y="5634952"/>
            <a:ext cx="6576646" cy="584775"/>
          </a:xfrm>
          <a:prstGeom prst="rect">
            <a:avLst/>
          </a:prstGeom>
        </p:spPr>
        <p:txBody>
          <a:bodyPr wrap="square">
            <a:spAutoFit/>
          </a:bodyPr>
          <a:lstStyle/>
          <a:p>
            <a:pPr algn="ctr">
              <a:defRPr/>
            </a:pPr>
            <a:r>
              <a:rPr lang="el-GR" sz="1600" dirty="0"/>
              <a:t>Ο </a:t>
            </a:r>
            <a:r>
              <a:rPr lang="el-GR" sz="1600" dirty="0" err="1"/>
              <a:t>γαλαζόπτερος</a:t>
            </a:r>
            <a:r>
              <a:rPr lang="el-GR" sz="1600" dirty="0"/>
              <a:t> τόνος </a:t>
            </a:r>
          </a:p>
          <a:p>
            <a:pPr algn="ctr">
              <a:defRPr/>
            </a:pPr>
            <a:r>
              <a:rPr lang="el-GR" sz="1600" dirty="0"/>
              <a:t>στο κυνήγι του ιπτάμενου ψαριού που προσπαθεί να διαφύγει</a:t>
            </a:r>
          </a:p>
        </p:txBody>
      </p:sp>
      <p:pic>
        <p:nvPicPr>
          <p:cNvPr id="8" name="Content Placeholder 7"/>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876639" y="1690689"/>
            <a:ext cx="5599190" cy="3838575"/>
          </a:xfrm>
        </p:spPr>
      </p:pic>
      <p:sp>
        <p:nvSpPr>
          <p:cNvPr id="9" name="TextBox 8"/>
          <p:cNvSpPr txBox="1"/>
          <p:nvPr/>
        </p:nvSpPr>
        <p:spPr>
          <a:xfrm>
            <a:off x="7043289" y="5166609"/>
            <a:ext cx="341760" cy="276999"/>
          </a:xfrm>
          <a:prstGeom prst="rect">
            <a:avLst/>
          </a:prstGeom>
          <a:noFill/>
        </p:spPr>
        <p:txBody>
          <a:bodyPr wrap="none" rtlCol="0">
            <a:spAutoFit/>
          </a:bodyPr>
          <a:lstStyle/>
          <a:p>
            <a:r>
              <a:rPr lang="en-US" sz="1200" dirty="0" smtClean="0"/>
              <a:t>30</a:t>
            </a:r>
            <a:endParaRPr lang="en-US" sz="1200" dirty="0"/>
          </a:p>
        </p:txBody>
      </p:sp>
    </p:spTree>
    <p:extLst>
      <p:ext uri="{BB962C8B-B14F-4D97-AF65-F5344CB8AC3E}">
        <p14:creationId xmlns="" xmlns:p14="http://schemas.microsoft.com/office/powerpoint/2010/main" val="324999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Πλευστότητα</a:t>
            </a:r>
            <a:r>
              <a:rPr lang="en-US" dirty="0" smtClean="0"/>
              <a:t> 1/2</a:t>
            </a:r>
            <a:endParaRPr lang="el-GR" dirty="0"/>
          </a:p>
        </p:txBody>
      </p:sp>
      <p:pic>
        <p:nvPicPr>
          <p:cNvPr id="6" name="Θέση περιεχομένου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751202" y="1520527"/>
            <a:ext cx="3602706" cy="4632990"/>
          </a:xfrm>
        </p:spPr>
      </p:pic>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29</a:t>
            </a:fld>
            <a:endParaRPr lang="en-US"/>
          </a:p>
        </p:txBody>
      </p:sp>
      <p:sp>
        <p:nvSpPr>
          <p:cNvPr id="7" name="TextBox 6"/>
          <p:cNvSpPr txBox="1"/>
          <p:nvPr/>
        </p:nvSpPr>
        <p:spPr>
          <a:xfrm>
            <a:off x="6012148" y="5823968"/>
            <a:ext cx="341760" cy="276999"/>
          </a:xfrm>
          <a:prstGeom prst="rect">
            <a:avLst/>
          </a:prstGeom>
          <a:noFill/>
        </p:spPr>
        <p:txBody>
          <a:bodyPr wrap="none" rtlCol="0">
            <a:spAutoFit/>
          </a:bodyPr>
          <a:lstStyle/>
          <a:p>
            <a:r>
              <a:rPr lang="en-US" sz="1200" dirty="0" smtClean="0"/>
              <a:t>31</a:t>
            </a:r>
            <a:endParaRPr lang="en-US" sz="1200" dirty="0"/>
          </a:p>
        </p:txBody>
      </p:sp>
    </p:spTree>
    <p:extLst>
      <p:ext uri="{BB962C8B-B14F-4D97-AF65-F5344CB8AC3E}">
        <p14:creationId xmlns="" xmlns:p14="http://schemas.microsoft.com/office/powerpoint/2010/main" val="5375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κολυμπούν τα ψάρια</a:t>
            </a:r>
            <a:r>
              <a:rPr lang="en-US" dirty="0" smtClean="0"/>
              <a:t>;</a:t>
            </a:r>
            <a:endParaRPr lang="el-GR" dirty="0"/>
          </a:p>
        </p:txBody>
      </p:sp>
      <p:sp>
        <p:nvSpPr>
          <p:cNvPr id="3" name="Θέση περιεχομένου 2"/>
          <p:cNvSpPr>
            <a:spLocks noGrp="1"/>
          </p:cNvSpPr>
          <p:nvPr>
            <p:ph idx="1"/>
          </p:nvPr>
        </p:nvSpPr>
        <p:spPr/>
        <p:txBody>
          <a:bodyPr/>
          <a:lstStyle/>
          <a:p>
            <a:pPr>
              <a:spcBef>
                <a:spcPct val="100000"/>
              </a:spcBef>
              <a:defRPr/>
            </a:pPr>
            <a:r>
              <a:rPr lang="en-US" sz="2400" b="1" dirty="0" err="1"/>
              <a:t>Μετ</a:t>
            </a:r>
            <a:r>
              <a:rPr lang="en-US" sz="2400" b="1" dirty="0"/>
              <a:t>ακινήσεις με κολύμβηση</a:t>
            </a:r>
            <a:r>
              <a:rPr lang="en-US" sz="2000" b="1" dirty="0"/>
              <a:t> </a:t>
            </a:r>
            <a:endParaRPr lang="el-GR" sz="2000" b="1" dirty="0"/>
          </a:p>
          <a:p>
            <a:pPr lvl="1">
              <a:spcBef>
                <a:spcPct val="100000"/>
              </a:spcBef>
              <a:defRPr/>
            </a:pPr>
            <a:r>
              <a:rPr lang="el-GR" sz="2000" b="1" dirty="0" smtClean="0"/>
              <a:t>Μ</a:t>
            </a:r>
            <a:r>
              <a:rPr lang="en-US" sz="2000" b="1" dirty="0" smtClean="0"/>
              <a:t>ε </a:t>
            </a:r>
            <a:r>
              <a:rPr lang="en-US" sz="2000" b="1" dirty="0" err="1"/>
              <a:t>τη</a:t>
            </a:r>
            <a:r>
              <a:rPr lang="en-US" sz="2000" b="1" dirty="0"/>
              <a:t> β</a:t>
            </a:r>
            <a:r>
              <a:rPr lang="en-US" sz="2000" b="1" dirty="0" err="1"/>
              <a:t>οήθει</a:t>
            </a:r>
            <a:r>
              <a:rPr lang="en-US" sz="2000" b="1" dirty="0"/>
              <a:t>α κυματοειδών κινήσεων του σώματος </a:t>
            </a:r>
            <a:endParaRPr lang="el-GR" sz="2000" b="1" dirty="0"/>
          </a:p>
          <a:p>
            <a:pPr lvl="1">
              <a:spcBef>
                <a:spcPct val="100000"/>
              </a:spcBef>
              <a:defRPr/>
            </a:pPr>
            <a:r>
              <a:rPr lang="el-GR" sz="2000" b="1" dirty="0" smtClean="0"/>
              <a:t>Μη </a:t>
            </a:r>
            <a:r>
              <a:rPr lang="en-US" sz="2000" b="1" dirty="0" err="1" smtClean="0"/>
              <a:t>την</a:t>
            </a:r>
            <a:r>
              <a:rPr lang="en-US" sz="2000" b="1" dirty="0" smtClean="0"/>
              <a:t> </a:t>
            </a:r>
            <a:r>
              <a:rPr lang="en-US" sz="2000" b="1" dirty="0"/>
              <a:t>π</a:t>
            </a:r>
            <a:r>
              <a:rPr lang="en-US" sz="2000" b="1" dirty="0" err="1"/>
              <a:t>ροωθητική</a:t>
            </a:r>
            <a:r>
              <a:rPr lang="en-US" sz="2000" b="1" dirty="0"/>
              <a:t> </a:t>
            </a:r>
            <a:r>
              <a:rPr lang="en-US" sz="2000" b="1" dirty="0" err="1"/>
              <a:t>κίνηση</a:t>
            </a:r>
            <a:r>
              <a:rPr lang="en-US" sz="2000" b="1" dirty="0"/>
              <a:t> </a:t>
            </a:r>
            <a:r>
              <a:rPr lang="en-US" sz="2000" b="1" dirty="0" err="1"/>
              <a:t>του</a:t>
            </a:r>
            <a:r>
              <a:rPr lang="en-US" sz="2000" b="1" dirty="0"/>
              <a:t> </a:t>
            </a:r>
            <a:r>
              <a:rPr lang="en-US" sz="2000" b="1" dirty="0" err="1"/>
              <a:t>ουρ</a:t>
            </a:r>
            <a:r>
              <a:rPr lang="en-US" sz="2000" b="1" dirty="0"/>
              <a:t>αίου πτερύγιου </a:t>
            </a:r>
            <a:endParaRPr lang="el-GR" sz="2000" b="1" dirty="0" smtClean="0"/>
          </a:p>
          <a:p>
            <a:pPr marL="457200" lvl="1" indent="0">
              <a:spcBef>
                <a:spcPct val="100000"/>
              </a:spcBef>
              <a:buNone/>
              <a:defRPr/>
            </a:pPr>
            <a:r>
              <a:rPr lang="en-US" sz="2000" b="1" dirty="0" smtClean="0"/>
              <a:t>(</a:t>
            </a:r>
            <a:r>
              <a:rPr lang="en-US" sz="2000" b="1" dirty="0"/>
              <a:t>στα περισσότερα είδη ψαριών).</a:t>
            </a:r>
          </a:p>
          <a:p>
            <a:pPr>
              <a:spcBef>
                <a:spcPct val="100000"/>
              </a:spcBef>
              <a:defRPr/>
            </a:pPr>
            <a:r>
              <a:rPr lang="en-US" sz="2400" b="1" dirty="0" err="1"/>
              <a:t>Μετ</a:t>
            </a:r>
            <a:r>
              <a:rPr lang="en-US" sz="2400" b="1" dirty="0"/>
              <a:t>ακινήσεις με μη κολυμβητική κίνηση</a:t>
            </a:r>
            <a:r>
              <a:rPr lang="en-US" sz="2000" b="1" dirty="0"/>
              <a:t> </a:t>
            </a:r>
            <a:endParaRPr lang="el-GR" sz="2000" b="1" dirty="0"/>
          </a:p>
          <a:p>
            <a:pPr marL="457200" lvl="1" indent="0">
              <a:spcBef>
                <a:spcPct val="100000"/>
              </a:spcBef>
              <a:buNone/>
              <a:defRPr/>
            </a:pPr>
            <a:r>
              <a:rPr lang="en-US" sz="2000" b="1" dirty="0"/>
              <a:t>(</a:t>
            </a:r>
            <a:r>
              <a:rPr lang="en-US" sz="2000" b="1" dirty="0" err="1"/>
              <a:t>κυρίως</a:t>
            </a:r>
            <a:r>
              <a:rPr lang="en-US" sz="2000" b="1" dirty="0"/>
              <a:t> </a:t>
            </a:r>
            <a:r>
              <a:rPr lang="en-US" sz="2000" b="1" dirty="0" err="1"/>
              <a:t>εν</a:t>
            </a:r>
            <a:r>
              <a:rPr lang="en-US" sz="2000" b="1" dirty="0"/>
              <a:t>αλλακτικοί τρόποι μετακίνησης).</a:t>
            </a:r>
          </a:p>
          <a:p>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a:t>
            </a:fld>
            <a:endParaRPr lang="en-US"/>
          </a:p>
        </p:txBody>
      </p:sp>
    </p:spTree>
    <p:extLst>
      <p:ext uri="{BB962C8B-B14F-4D97-AF65-F5344CB8AC3E}">
        <p14:creationId xmlns="" xmlns:p14="http://schemas.microsoft.com/office/powerpoint/2010/main" val="3376063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Πλευστότητα</a:t>
            </a:r>
            <a:r>
              <a:rPr lang="en-US" dirty="0" smtClean="0"/>
              <a:t> 2/2</a:t>
            </a:r>
            <a:endParaRPr lang="el-GR" dirty="0"/>
          </a:p>
        </p:txBody>
      </p:sp>
      <p:sp>
        <p:nvSpPr>
          <p:cNvPr id="7" name="Θέση περιεχομένου 6"/>
          <p:cNvSpPr>
            <a:spLocks noGrp="1"/>
          </p:cNvSpPr>
          <p:nvPr>
            <p:ph sz="half" idx="1"/>
          </p:nvPr>
        </p:nvSpPr>
        <p:spPr>
          <a:xfrm>
            <a:off x="628650" y="1978025"/>
            <a:ext cx="3619500" cy="4079875"/>
          </a:xfrm>
        </p:spPr>
        <p:txBody>
          <a:bodyPr>
            <a:normAutofit fontScale="70000" lnSpcReduction="20000"/>
          </a:bodyPr>
          <a:lstStyle/>
          <a:p>
            <a:pPr>
              <a:lnSpc>
                <a:spcPct val="125000"/>
              </a:lnSpc>
              <a:defRPr/>
            </a:pPr>
            <a:r>
              <a:rPr lang="el-GR" sz="2900" dirty="0"/>
              <a:t>Όλα τα ψάρια είναι λίγο βαρύτερα από το νερό, </a:t>
            </a:r>
            <a:r>
              <a:rPr lang="el-GR" sz="2900" dirty="0" smtClean="0"/>
              <a:t>επειδή </a:t>
            </a:r>
            <a:r>
              <a:rPr lang="el-GR" sz="2900" dirty="0"/>
              <a:t>ο σκελετός τους αλλά και άλλοι ιστοί τους περιέχουν βαριά </a:t>
            </a:r>
            <a:r>
              <a:rPr lang="el-GR" sz="2900" dirty="0" smtClean="0"/>
              <a:t>στοιχεία, </a:t>
            </a:r>
            <a:r>
              <a:rPr lang="el-GR" sz="2900" dirty="0"/>
              <a:t>τα οποία στα φυσικά νερά υπάρχουν μόνο σε πάρα πολύ μικρές ποσότητες. </a:t>
            </a:r>
          </a:p>
          <a:p>
            <a:pPr>
              <a:lnSpc>
                <a:spcPct val="125000"/>
              </a:lnSpc>
              <a:defRPr/>
            </a:pPr>
            <a:r>
              <a:rPr lang="el-GR" sz="2900" b="1" dirty="0" smtClean="0"/>
              <a:t>Για </a:t>
            </a:r>
            <a:r>
              <a:rPr lang="el-GR" sz="2900" b="1" dirty="0"/>
              <a:t>να αποφύγουν </a:t>
            </a:r>
            <a:r>
              <a:rPr lang="el-GR" sz="2900" b="1" dirty="0" smtClean="0"/>
              <a:t>τη </a:t>
            </a:r>
            <a:r>
              <a:rPr lang="el-GR" sz="2900" b="1" dirty="0"/>
              <a:t>βύθιση </a:t>
            </a:r>
            <a:r>
              <a:rPr lang="el-GR" sz="2900" b="1" dirty="0" smtClean="0"/>
              <a:t>τα </a:t>
            </a:r>
            <a:r>
              <a:rPr lang="el-GR" sz="2900" b="1" dirty="0"/>
              <a:t>ψάρια χρησιμοποιούν διαφορετικούς μηχανισμούς. </a:t>
            </a:r>
            <a:r>
              <a:rPr lang="el-GR" sz="2900" b="1" dirty="0" smtClean="0">
                <a:effectLst>
                  <a:outerShdw blurRad="38100" dist="38100" dir="2700000" algn="tl">
                    <a:srgbClr val="000000"/>
                  </a:outerShdw>
                </a:effectLst>
              </a:rPr>
              <a:t> </a:t>
            </a:r>
            <a:endParaRPr lang="en-US" sz="2900" b="1" dirty="0">
              <a:effectLst>
                <a:outerShdw blurRad="38100" dist="38100" dir="2700000" algn="tl">
                  <a:srgbClr val="000000"/>
                </a:outerShdw>
              </a:effectLst>
            </a:endParaRPr>
          </a:p>
          <a:p>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30</a:t>
            </a:fld>
            <a:endParaRPr lang="en-US"/>
          </a:p>
        </p:txBody>
      </p:sp>
      <p:pic>
        <p:nvPicPr>
          <p:cNvPr id="10" name="Content Placeholder 9"/>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514850" y="2430967"/>
            <a:ext cx="3792244" cy="2631687"/>
          </a:xfrm>
        </p:spPr>
      </p:pic>
      <p:sp>
        <p:nvSpPr>
          <p:cNvPr id="8" name="TextBox 7"/>
          <p:cNvSpPr txBox="1"/>
          <p:nvPr/>
        </p:nvSpPr>
        <p:spPr>
          <a:xfrm>
            <a:off x="7965334" y="5062654"/>
            <a:ext cx="341760" cy="276999"/>
          </a:xfrm>
          <a:prstGeom prst="rect">
            <a:avLst/>
          </a:prstGeom>
          <a:noFill/>
        </p:spPr>
        <p:txBody>
          <a:bodyPr wrap="none" rtlCol="0">
            <a:spAutoFit/>
          </a:bodyPr>
          <a:lstStyle/>
          <a:p>
            <a:r>
              <a:rPr lang="en-US" sz="1200" dirty="0" smtClean="0"/>
              <a:t>32</a:t>
            </a:r>
            <a:endParaRPr lang="en-US" sz="1200" dirty="0"/>
          </a:p>
        </p:txBody>
      </p:sp>
    </p:spTree>
    <p:extLst>
      <p:ext uri="{BB962C8B-B14F-4D97-AF65-F5344CB8AC3E}">
        <p14:creationId xmlns="" xmlns:p14="http://schemas.microsoft.com/office/powerpoint/2010/main" val="3881137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Ουδέτερη πλευστότητα </a:t>
            </a:r>
            <a:r>
              <a:rPr lang="en-US" sz="4000" dirty="0" smtClean="0"/>
              <a:t/>
            </a:r>
            <a:br>
              <a:rPr lang="en-US" sz="4000" dirty="0" smtClean="0"/>
            </a:br>
            <a:r>
              <a:rPr lang="el-GR" sz="4000" dirty="0" smtClean="0"/>
              <a:t>και νηκτική κύστη</a:t>
            </a:r>
            <a:r>
              <a:rPr lang="en-US" sz="4000" dirty="0" smtClean="0"/>
              <a:t> 1/3</a:t>
            </a:r>
            <a:endParaRPr lang="el-GR" sz="4000" dirty="0"/>
          </a:p>
        </p:txBody>
      </p:sp>
      <p:sp>
        <p:nvSpPr>
          <p:cNvPr id="7" name="Θέση περιεχομένου 6"/>
          <p:cNvSpPr>
            <a:spLocks noGrp="1"/>
          </p:cNvSpPr>
          <p:nvPr>
            <p:ph sz="half" idx="1"/>
          </p:nvPr>
        </p:nvSpPr>
        <p:spPr>
          <a:xfrm>
            <a:off x="534830" y="1666878"/>
            <a:ext cx="5448301" cy="5272819"/>
          </a:xfrm>
        </p:spPr>
        <p:txBody>
          <a:bodyPr>
            <a:normAutofit fontScale="40000" lnSpcReduction="20000"/>
          </a:bodyPr>
          <a:lstStyle/>
          <a:p>
            <a:pPr>
              <a:lnSpc>
                <a:spcPct val="125000"/>
              </a:lnSpc>
              <a:defRPr/>
            </a:pPr>
            <a:r>
              <a:rPr lang="el-GR" sz="5000" dirty="0"/>
              <a:t>Αναμφίβολα, ο πιο αποτελεσματικός μηχανισμός επίπλευσης είναι ένας χώρος γεμάτος αέρα. </a:t>
            </a:r>
          </a:p>
          <a:p>
            <a:pPr>
              <a:lnSpc>
                <a:spcPct val="125000"/>
              </a:lnSpc>
              <a:defRPr/>
            </a:pPr>
            <a:r>
              <a:rPr lang="el-GR" sz="5000" b="1" dirty="0"/>
              <a:t>Η νηκτική κύστη </a:t>
            </a:r>
            <a:r>
              <a:rPr lang="el-GR" sz="5000" dirty="0"/>
              <a:t>εξυπηρετεί αυτόν ακριβώς τον σκοπό στους </a:t>
            </a:r>
            <a:r>
              <a:rPr lang="el-GR" sz="5000" dirty="0" err="1"/>
              <a:t>Οστεϊχθύες</a:t>
            </a:r>
            <a:r>
              <a:rPr lang="el-GR" sz="5000" dirty="0"/>
              <a:t>. </a:t>
            </a:r>
          </a:p>
          <a:p>
            <a:pPr>
              <a:lnSpc>
                <a:spcPct val="125000"/>
              </a:lnSpc>
              <a:spcBef>
                <a:spcPts val="1800"/>
              </a:spcBef>
              <a:defRPr/>
            </a:pPr>
            <a:r>
              <a:rPr lang="el-GR" sz="5000" b="1" dirty="0" smtClean="0"/>
              <a:t>Η </a:t>
            </a:r>
            <a:r>
              <a:rPr lang="el-GR" sz="5000" b="1" dirty="0"/>
              <a:t>νηκτική κύστη </a:t>
            </a:r>
            <a:r>
              <a:rPr lang="el-GR" sz="5000" b="1" dirty="0" smtClean="0"/>
              <a:t>απαντά στους </a:t>
            </a:r>
            <a:r>
              <a:rPr lang="el-GR" sz="5000" b="1" dirty="0"/>
              <a:t>περισσότερους πελαγικούς </a:t>
            </a:r>
            <a:r>
              <a:rPr lang="el-GR" sz="5000" b="1" dirty="0" err="1" smtClean="0"/>
              <a:t>Οστεϊχθύες</a:t>
            </a:r>
            <a:r>
              <a:rPr lang="el-GR" sz="5000" b="1" dirty="0" smtClean="0"/>
              <a:t>, </a:t>
            </a:r>
            <a:endParaRPr lang="el-GR" sz="5000" b="1" dirty="0"/>
          </a:p>
          <a:p>
            <a:pPr indent="0">
              <a:lnSpc>
                <a:spcPct val="125000"/>
              </a:lnSpc>
              <a:buNone/>
              <a:defRPr/>
            </a:pPr>
            <a:r>
              <a:rPr lang="el-GR" sz="5000" b="1" dirty="0"/>
              <a:t>αλλά απουσιάζει </a:t>
            </a:r>
            <a:r>
              <a:rPr lang="el-GR" sz="5000" dirty="0"/>
              <a:t>από τους </a:t>
            </a:r>
            <a:r>
              <a:rPr lang="el-GR" sz="5000" b="1" dirty="0"/>
              <a:t>τόνους</a:t>
            </a:r>
            <a:r>
              <a:rPr lang="el-GR" sz="5000" dirty="0"/>
              <a:t>, </a:t>
            </a:r>
            <a:r>
              <a:rPr lang="el-GR" sz="5000" dirty="0" smtClean="0"/>
              <a:t>τα </a:t>
            </a:r>
            <a:r>
              <a:rPr lang="el-GR" sz="5000" dirty="0"/>
              <a:t>περισσότερα </a:t>
            </a:r>
            <a:r>
              <a:rPr lang="el-GR" sz="5000" b="1" dirty="0"/>
              <a:t>ψάρια της αβύσσου </a:t>
            </a:r>
            <a:r>
              <a:rPr lang="el-GR" sz="5000" dirty="0" smtClean="0"/>
              <a:t>και </a:t>
            </a:r>
            <a:r>
              <a:rPr lang="el-GR" sz="5000" dirty="0"/>
              <a:t>από τα </a:t>
            </a:r>
            <a:r>
              <a:rPr lang="el-GR" sz="5000" b="1" dirty="0" err="1"/>
              <a:t>βενθικά</a:t>
            </a:r>
            <a:r>
              <a:rPr lang="el-GR" sz="5000" b="1" dirty="0"/>
              <a:t> ψάρια </a:t>
            </a:r>
            <a:r>
              <a:rPr lang="el-GR" sz="5000" dirty="0"/>
              <a:t>που διεισδύουν στον θαλάσσιο πυθμένα, όπως οι </a:t>
            </a:r>
            <a:r>
              <a:rPr lang="el-GR" sz="5000" dirty="0" err="1"/>
              <a:t>πλευρονήκτες</a:t>
            </a:r>
            <a:r>
              <a:rPr lang="el-GR" sz="5000" dirty="0"/>
              <a:t> και τα </a:t>
            </a:r>
            <a:r>
              <a:rPr lang="el-GR" sz="5000" dirty="0" err="1"/>
              <a:t>σκορπινόμορφα</a:t>
            </a:r>
            <a:r>
              <a:rPr lang="el-GR" sz="5000" dirty="0"/>
              <a:t> </a:t>
            </a:r>
            <a:r>
              <a:rPr lang="el-GR" sz="5000" dirty="0" err="1"/>
              <a:t>βαθύβια</a:t>
            </a:r>
            <a:r>
              <a:rPr lang="el-GR" sz="5000" dirty="0"/>
              <a:t> ψάρια. </a:t>
            </a:r>
            <a:endParaRPr lang="en-US" sz="5000" dirty="0"/>
          </a:p>
          <a:p>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31</a:t>
            </a:fld>
            <a:endParaRPr lang="en-US"/>
          </a:p>
        </p:txBody>
      </p:sp>
      <p:sp>
        <p:nvSpPr>
          <p:cNvPr id="8" name="TextBox 7"/>
          <p:cNvSpPr txBox="1"/>
          <p:nvPr/>
        </p:nvSpPr>
        <p:spPr>
          <a:xfrm>
            <a:off x="8383743" y="5096025"/>
            <a:ext cx="341760" cy="276999"/>
          </a:xfrm>
          <a:prstGeom prst="rect">
            <a:avLst/>
          </a:prstGeom>
          <a:noFill/>
        </p:spPr>
        <p:txBody>
          <a:bodyPr wrap="none" rtlCol="0">
            <a:spAutoFit/>
          </a:bodyPr>
          <a:lstStyle/>
          <a:p>
            <a:r>
              <a:rPr lang="en-US" sz="1200" dirty="0" smtClean="0"/>
              <a:t>33</a:t>
            </a:r>
            <a:endParaRPr lang="en-US" sz="1200" dirty="0"/>
          </a:p>
        </p:txBody>
      </p:sp>
      <p:pic>
        <p:nvPicPr>
          <p:cNvPr id="9" name="Content Placeholder 8"/>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917894" y="3007510"/>
            <a:ext cx="2771166" cy="2083917"/>
          </a:xfrm>
        </p:spPr>
      </p:pic>
    </p:spTree>
    <p:extLst>
      <p:ext uri="{BB962C8B-B14F-4D97-AF65-F5344CB8AC3E}">
        <p14:creationId xmlns="" xmlns:p14="http://schemas.microsoft.com/office/powerpoint/2010/main" val="386647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Ουδέτερη πλευστότητα </a:t>
            </a:r>
            <a:r>
              <a:rPr lang="en-US" sz="4000" dirty="0" smtClean="0"/>
              <a:t/>
            </a:r>
            <a:br>
              <a:rPr lang="en-US" sz="4000" dirty="0" smtClean="0"/>
            </a:br>
            <a:r>
              <a:rPr lang="el-GR" sz="4000" dirty="0" smtClean="0"/>
              <a:t>και νηκτική κύστη</a:t>
            </a:r>
            <a:r>
              <a:rPr lang="en-US" sz="4000" dirty="0" smtClean="0"/>
              <a:t> 2/3</a:t>
            </a:r>
            <a:endParaRPr lang="el-GR" sz="4000" dirty="0"/>
          </a:p>
        </p:txBody>
      </p:sp>
      <p:sp>
        <p:nvSpPr>
          <p:cNvPr id="7" name="Θέση περιεχομένου 6"/>
          <p:cNvSpPr>
            <a:spLocks noGrp="1"/>
          </p:cNvSpPr>
          <p:nvPr>
            <p:ph idx="1"/>
          </p:nvPr>
        </p:nvSpPr>
        <p:spPr>
          <a:xfrm>
            <a:off x="628650" y="1974078"/>
            <a:ext cx="7886700" cy="3131322"/>
          </a:xfrm>
        </p:spPr>
        <p:txBody>
          <a:bodyPr>
            <a:normAutofit fontScale="55000" lnSpcReduction="20000"/>
          </a:bodyPr>
          <a:lstStyle/>
          <a:p>
            <a:pPr>
              <a:lnSpc>
                <a:spcPct val="125000"/>
              </a:lnSpc>
              <a:defRPr/>
            </a:pPr>
            <a:r>
              <a:rPr lang="el-GR" sz="4400" dirty="0"/>
              <a:t>Η </a:t>
            </a:r>
            <a:r>
              <a:rPr lang="el-GR" sz="4400" b="1" dirty="0"/>
              <a:t>νηκτική κύστη </a:t>
            </a:r>
            <a:r>
              <a:rPr lang="el-GR" sz="4400" dirty="0"/>
              <a:t>προέκυψε από το ζεύγος των πνευμόνων των πρωτόγονων </a:t>
            </a:r>
            <a:r>
              <a:rPr lang="el-GR" sz="4400" dirty="0" err="1"/>
              <a:t>Οστεϊχθύων</a:t>
            </a:r>
            <a:r>
              <a:rPr lang="el-GR" sz="4400" dirty="0"/>
              <a:t> κατά το </a:t>
            </a:r>
            <a:r>
              <a:rPr lang="el-GR" sz="4400" dirty="0" err="1"/>
              <a:t>Δεβόνιο</a:t>
            </a:r>
            <a:r>
              <a:rPr lang="el-GR" sz="4400" dirty="0"/>
              <a:t>. </a:t>
            </a:r>
          </a:p>
          <a:p>
            <a:pPr>
              <a:lnSpc>
                <a:spcPct val="125000"/>
              </a:lnSpc>
              <a:defRPr/>
            </a:pPr>
            <a:r>
              <a:rPr lang="el-GR" sz="4400" dirty="0" smtClean="0"/>
              <a:t>Οι </a:t>
            </a:r>
            <a:r>
              <a:rPr lang="el-GR" sz="4400" dirty="0"/>
              <a:t>πνεύμονες πιθανώς αποτελούσαν ένα κοινό γνώρισμα για τους </a:t>
            </a:r>
            <a:r>
              <a:rPr lang="el-GR" sz="4400" dirty="0" err="1"/>
              <a:t>Οστεϊχθύες</a:t>
            </a:r>
            <a:r>
              <a:rPr lang="el-GR" sz="4400" dirty="0"/>
              <a:t> των γλυκών νερών του </a:t>
            </a:r>
            <a:r>
              <a:rPr lang="el-GR" sz="4400" dirty="0" err="1" smtClean="0"/>
              <a:t>Δεβονίου</a:t>
            </a:r>
            <a:r>
              <a:rPr lang="el-GR" sz="4400" dirty="0" smtClean="0"/>
              <a:t>. </a:t>
            </a:r>
            <a:endParaRPr lang="el-GR" sz="4400" dirty="0"/>
          </a:p>
          <a:p>
            <a:pPr>
              <a:lnSpc>
                <a:spcPct val="125000"/>
              </a:lnSpc>
              <a:defRPr/>
            </a:pPr>
            <a:r>
              <a:rPr lang="el-GR" sz="4400" dirty="0" smtClean="0"/>
              <a:t>Σε </a:t>
            </a:r>
            <a:r>
              <a:rPr lang="el-GR" sz="4400" dirty="0"/>
              <a:t>θερμά και βαλτώδη ενδιαιτήματα </a:t>
            </a:r>
            <a:r>
              <a:rPr lang="el-GR" sz="4400" dirty="0" smtClean="0"/>
              <a:t>μια </a:t>
            </a:r>
            <a:r>
              <a:rPr lang="el-GR" sz="4400" dirty="0"/>
              <a:t>τέτοια πρόσθετη αναπνευστική δομή </a:t>
            </a:r>
            <a:r>
              <a:rPr lang="el-GR" sz="4400" dirty="0" smtClean="0"/>
              <a:t>αποτελούσε </a:t>
            </a:r>
            <a:r>
              <a:rPr lang="el-GR" sz="4400" dirty="0"/>
              <a:t>πλεονέκτημα. </a:t>
            </a:r>
          </a:p>
          <a:p>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32</a:t>
            </a:fld>
            <a:endParaRPr lang="en-US"/>
          </a:p>
        </p:txBody>
      </p:sp>
    </p:spTree>
    <p:extLst>
      <p:ext uri="{BB962C8B-B14F-4D97-AF65-F5344CB8AC3E}">
        <p14:creationId xmlns="" xmlns:p14="http://schemas.microsoft.com/office/powerpoint/2010/main" val="224876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Ουδέτερη πλευστότητα </a:t>
            </a:r>
            <a:r>
              <a:rPr lang="en-US" sz="4000" dirty="0" smtClean="0"/>
              <a:t/>
            </a:r>
            <a:br>
              <a:rPr lang="en-US" sz="4000" dirty="0" smtClean="0"/>
            </a:br>
            <a:r>
              <a:rPr lang="el-GR" sz="4000" dirty="0" smtClean="0"/>
              <a:t>και νηκτική κύστη</a:t>
            </a:r>
            <a:r>
              <a:rPr lang="en-US" sz="4000" dirty="0" smtClean="0"/>
              <a:t> 3/3</a:t>
            </a:r>
            <a:endParaRPr lang="el-GR" sz="4000"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33</a:t>
            </a:fld>
            <a:endParaRPr lang="en-US"/>
          </a:p>
        </p:txBody>
      </p:sp>
      <p:pic>
        <p:nvPicPr>
          <p:cNvPr id="8" name="Θέση περιεχομένου 7"/>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969764" y="2301918"/>
            <a:ext cx="6740737" cy="3412268"/>
          </a:xfrm>
        </p:spPr>
      </p:pic>
      <p:pic>
        <p:nvPicPr>
          <p:cNvPr id="9" name="Θέση περιεχομένου 8"/>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6055553" y="1849766"/>
            <a:ext cx="2184400" cy="1667933"/>
          </a:xfrm>
        </p:spPr>
      </p:pic>
      <p:sp>
        <p:nvSpPr>
          <p:cNvPr id="7" name="TextBox 6"/>
          <p:cNvSpPr txBox="1"/>
          <p:nvPr/>
        </p:nvSpPr>
        <p:spPr>
          <a:xfrm>
            <a:off x="7898193" y="3240700"/>
            <a:ext cx="341760" cy="276999"/>
          </a:xfrm>
          <a:prstGeom prst="rect">
            <a:avLst/>
          </a:prstGeom>
          <a:noFill/>
        </p:spPr>
        <p:txBody>
          <a:bodyPr wrap="none" rtlCol="0">
            <a:spAutoFit/>
          </a:bodyPr>
          <a:lstStyle/>
          <a:p>
            <a:r>
              <a:rPr lang="en-US" sz="1200" dirty="0" smtClean="0">
                <a:solidFill>
                  <a:schemeClr val="bg1"/>
                </a:solidFill>
              </a:rPr>
              <a:t>34</a:t>
            </a:r>
            <a:endParaRPr lang="en-US" sz="1200" dirty="0">
              <a:solidFill>
                <a:schemeClr val="bg1"/>
              </a:solidFill>
            </a:endParaRPr>
          </a:p>
        </p:txBody>
      </p:sp>
      <p:sp>
        <p:nvSpPr>
          <p:cNvPr id="10" name="TextBox 9"/>
          <p:cNvSpPr txBox="1"/>
          <p:nvPr/>
        </p:nvSpPr>
        <p:spPr>
          <a:xfrm>
            <a:off x="7362324" y="5437187"/>
            <a:ext cx="341760" cy="276999"/>
          </a:xfrm>
          <a:prstGeom prst="rect">
            <a:avLst/>
          </a:prstGeom>
          <a:noFill/>
        </p:spPr>
        <p:txBody>
          <a:bodyPr wrap="none" rtlCol="0">
            <a:spAutoFit/>
          </a:bodyPr>
          <a:lstStyle/>
          <a:p>
            <a:r>
              <a:rPr lang="en-US" sz="1200" dirty="0" smtClean="0"/>
              <a:t>35</a:t>
            </a:r>
            <a:endParaRPr lang="en-US" sz="1200" dirty="0"/>
          </a:p>
        </p:txBody>
      </p:sp>
    </p:spTree>
    <p:extLst>
      <p:ext uri="{BB962C8B-B14F-4D97-AF65-F5344CB8AC3E}">
        <p14:creationId xmlns="" xmlns:p14="http://schemas.microsoft.com/office/powerpoint/2010/main" val="268521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Ουδέτερη πλευστότητα </a:t>
            </a:r>
            <a:r>
              <a:rPr lang="en-US" sz="4000" dirty="0" smtClean="0"/>
              <a:t/>
            </a:r>
            <a:br>
              <a:rPr lang="en-US" sz="4000" dirty="0" smtClean="0"/>
            </a:br>
            <a:r>
              <a:rPr lang="el-GR" sz="4000" dirty="0" smtClean="0"/>
              <a:t>και καρχαρίες</a:t>
            </a:r>
            <a:r>
              <a:rPr lang="en-US" sz="4000" dirty="0" smtClean="0"/>
              <a:t> 1/2</a:t>
            </a:r>
            <a:endParaRPr lang="el-GR" sz="4000"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34</a:t>
            </a:fld>
            <a:endParaRPr lang="en-US"/>
          </a:p>
        </p:txBody>
      </p:sp>
      <p:sp>
        <p:nvSpPr>
          <p:cNvPr id="3" name="Θέση περιεχομένου 2"/>
          <p:cNvSpPr>
            <a:spLocks noGrp="1"/>
          </p:cNvSpPr>
          <p:nvPr>
            <p:ph sz="half" idx="1"/>
          </p:nvPr>
        </p:nvSpPr>
        <p:spPr>
          <a:xfrm>
            <a:off x="863110" y="1704978"/>
            <a:ext cx="4236427" cy="4780710"/>
          </a:xfrm>
        </p:spPr>
        <p:txBody>
          <a:bodyPr>
            <a:normAutofit fontScale="55000" lnSpcReduction="20000"/>
          </a:bodyPr>
          <a:lstStyle/>
          <a:p>
            <a:pPr>
              <a:lnSpc>
                <a:spcPct val="125000"/>
              </a:lnSpc>
              <a:defRPr/>
            </a:pPr>
            <a:r>
              <a:rPr lang="el-GR" sz="3600" dirty="0"/>
              <a:t>Για να αποφύγουν </a:t>
            </a:r>
            <a:r>
              <a:rPr lang="el-GR" sz="3600" dirty="0" smtClean="0"/>
              <a:t>τη </a:t>
            </a:r>
            <a:r>
              <a:rPr lang="el-GR" sz="3600" dirty="0"/>
              <a:t>βύθιση, οι καρχαρίες πρέπει συνεχώς να κινούνται προς τα εμπρός στο νερό. </a:t>
            </a:r>
          </a:p>
          <a:p>
            <a:pPr>
              <a:lnSpc>
                <a:spcPct val="125000"/>
              </a:lnSpc>
              <a:defRPr/>
            </a:pPr>
            <a:r>
              <a:rPr lang="el-GR" sz="3600" dirty="0"/>
              <a:t>Η ασύμμετρη (</a:t>
            </a:r>
            <a:r>
              <a:rPr lang="el-GR" sz="3600" dirty="0" err="1"/>
              <a:t>ετερόκερκη</a:t>
            </a:r>
            <a:r>
              <a:rPr lang="el-GR" sz="3600" dirty="0"/>
              <a:t>) ουρά του </a:t>
            </a:r>
            <a:r>
              <a:rPr lang="el-GR" sz="3600" dirty="0" smtClean="0"/>
              <a:t>καρχαρία, δημιουργεί </a:t>
            </a:r>
            <a:r>
              <a:rPr lang="el-GR" sz="3600" dirty="0"/>
              <a:t>την απαραίτητη </a:t>
            </a:r>
            <a:r>
              <a:rPr lang="el-GR" sz="3600" dirty="0" smtClean="0"/>
              <a:t>ανύψωσή της, </a:t>
            </a:r>
            <a:r>
              <a:rPr lang="el-GR" sz="3600" dirty="0"/>
              <a:t>καθώς αυτή </a:t>
            </a:r>
            <a:r>
              <a:rPr lang="el-GR" sz="3600" dirty="0" smtClean="0"/>
              <a:t>ταλαντεύεται </a:t>
            </a:r>
            <a:r>
              <a:rPr lang="el-GR" sz="3600" dirty="0"/>
              <a:t>μέσα στο νερό, </a:t>
            </a:r>
          </a:p>
          <a:p>
            <a:pPr>
              <a:lnSpc>
                <a:spcPct val="125000"/>
              </a:lnSpc>
              <a:defRPr/>
            </a:pPr>
            <a:r>
              <a:rPr lang="el-GR" sz="3600" dirty="0" smtClean="0"/>
              <a:t>Το </a:t>
            </a:r>
            <a:r>
              <a:rPr lang="el-GR" sz="3600" dirty="0"/>
              <a:t>φαρδύ κεφάλι και τα επίπεδα θωρακικά πτερύγια δρουν σαν κεκλιμένα επίπεδα που υποβοηθούν την ανύψωση της κεφαλής. </a:t>
            </a:r>
          </a:p>
          <a:p>
            <a:pPr>
              <a:lnSpc>
                <a:spcPct val="125000"/>
              </a:lnSpc>
              <a:defRPr/>
            </a:pPr>
            <a:endParaRPr lang="en-US" b="1" dirty="0">
              <a:solidFill>
                <a:srgbClr val="FFFF99"/>
              </a:solidFill>
              <a:effectLst>
                <a:outerShdw blurRad="38100" dist="38100" dir="2700000" algn="tl">
                  <a:srgbClr val="000000"/>
                </a:outerShdw>
              </a:effectLst>
              <a:latin typeface="Arial" charset="0"/>
            </a:endParaRPr>
          </a:p>
          <a:p>
            <a:endParaRPr lang="el-GR" dirty="0"/>
          </a:p>
        </p:txBody>
      </p:sp>
      <p:pic>
        <p:nvPicPr>
          <p:cNvPr id="7" name="Θέση περιεχομένου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277485" y="2904935"/>
            <a:ext cx="2855742" cy="2005149"/>
          </a:xfrm>
        </p:spPr>
      </p:pic>
      <p:sp>
        <p:nvSpPr>
          <p:cNvPr id="8" name="TextBox 7"/>
          <p:cNvSpPr txBox="1"/>
          <p:nvPr/>
        </p:nvSpPr>
        <p:spPr>
          <a:xfrm>
            <a:off x="7795470" y="4633085"/>
            <a:ext cx="341760" cy="276999"/>
          </a:xfrm>
          <a:prstGeom prst="rect">
            <a:avLst/>
          </a:prstGeom>
          <a:noFill/>
        </p:spPr>
        <p:txBody>
          <a:bodyPr wrap="none" rtlCol="0">
            <a:spAutoFit/>
          </a:bodyPr>
          <a:lstStyle/>
          <a:p>
            <a:r>
              <a:rPr lang="en-US" sz="1200" dirty="0" smtClean="0"/>
              <a:t>36</a:t>
            </a:r>
            <a:endParaRPr lang="en-US" sz="1200" dirty="0"/>
          </a:p>
        </p:txBody>
      </p:sp>
    </p:spTree>
    <p:extLst>
      <p:ext uri="{BB962C8B-B14F-4D97-AF65-F5344CB8AC3E}">
        <p14:creationId xmlns="" xmlns:p14="http://schemas.microsoft.com/office/powerpoint/2010/main" val="330996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Ουδέτερη πλευστότητα </a:t>
            </a:r>
            <a:r>
              <a:rPr lang="en-US" sz="4000" dirty="0" smtClean="0"/>
              <a:t/>
            </a:r>
            <a:br>
              <a:rPr lang="en-US" sz="4000" dirty="0" smtClean="0"/>
            </a:br>
            <a:r>
              <a:rPr lang="el-GR" sz="4000" dirty="0" smtClean="0"/>
              <a:t>και καρχαρίες</a:t>
            </a:r>
            <a:r>
              <a:rPr lang="en-US" sz="4000" dirty="0" smtClean="0"/>
              <a:t> 2/2</a:t>
            </a:r>
            <a:endParaRPr lang="el-GR" sz="4000"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35</a:t>
            </a:fld>
            <a:endParaRPr lang="en-US"/>
          </a:p>
        </p:txBody>
      </p:sp>
      <p:sp>
        <p:nvSpPr>
          <p:cNvPr id="6" name="Θέση περιεχομένου 5"/>
          <p:cNvSpPr>
            <a:spLocks noGrp="1"/>
          </p:cNvSpPr>
          <p:nvPr>
            <p:ph sz="quarter" idx="14"/>
          </p:nvPr>
        </p:nvSpPr>
        <p:spPr>
          <a:xfrm>
            <a:off x="476248" y="1690689"/>
            <a:ext cx="4670181" cy="5004570"/>
          </a:xfrm>
        </p:spPr>
        <p:txBody>
          <a:bodyPr>
            <a:normAutofit fontScale="92500"/>
          </a:bodyPr>
          <a:lstStyle/>
          <a:p>
            <a:pPr>
              <a:lnSpc>
                <a:spcPct val="125000"/>
              </a:lnSpc>
              <a:defRPr/>
            </a:pPr>
            <a:r>
              <a:rPr lang="el-GR" sz="2200" dirty="0"/>
              <a:t>Οι καρχαρίες, για να αυξήσουν την πλευστότητα τους, </a:t>
            </a:r>
          </a:p>
          <a:p>
            <a:pPr indent="0">
              <a:lnSpc>
                <a:spcPct val="125000"/>
              </a:lnSpc>
              <a:buNone/>
              <a:defRPr/>
            </a:pPr>
            <a:r>
              <a:rPr lang="el-GR" sz="2200" dirty="0"/>
              <a:t>διαθέτουν ένα πολύ </a:t>
            </a:r>
            <a:r>
              <a:rPr lang="el-GR" sz="2200" b="1" dirty="0"/>
              <a:t>μεγάλο συκώτι </a:t>
            </a:r>
            <a:r>
              <a:rPr lang="el-GR" sz="2200" dirty="0"/>
              <a:t>που περιέχει ένα ειδικό λιπαρό υδατάνθρακα που λέγεται </a:t>
            </a:r>
            <a:r>
              <a:rPr lang="el-GR" sz="2200" b="1" dirty="0" err="1"/>
              <a:t>σκουαλένιο</a:t>
            </a:r>
            <a:r>
              <a:rPr lang="el-GR" sz="2200" dirty="0"/>
              <a:t>, με πυκνότητα 0,86 μόνο. </a:t>
            </a:r>
          </a:p>
          <a:p>
            <a:pPr>
              <a:lnSpc>
                <a:spcPct val="125000"/>
              </a:lnSpc>
              <a:defRPr/>
            </a:pPr>
            <a:r>
              <a:rPr lang="el-GR" sz="2200" dirty="0" smtClean="0"/>
              <a:t>Το </a:t>
            </a:r>
            <a:r>
              <a:rPr lang="el-GR" sz="2200" dirty="0"/>
              <a:t>συκώτι ενεργεί σαν ένας μεγάλος σάκος με ελαφρύ λάδι </a:t>
            </a:r>
          </a:p>
          <a:p>
            <a:pPr lvl="1">
              <a:lnSpc>
                <a:spcPct val="125000"/>
              </a:lnSpc>
              <a:defRPr/>
            </a:pPr>
            <a:r>
              <a:rPr lang="el-GR" sz="2200" dirty="0" smtClean="0"/>
              <a:t>που </a:t>
            </a:r>
            <a:r>
              <a:rPr lang="el-GR" sz="2200" dirty="0"/>
              <a:t>επιτρέπει την επίπλευση και </a:t>
            </a:r>
          </a:p>
          <a:p>
            <a:pPr lvl="1">
              <a:lnSpc>
                <a:spcPct val="125000"/>
              </a:lnSpc>
              <a:defRPr/>
            </a:pPr>
            <a:r>
              <a:rPr lang="el-GR" sz="2200" dirty="0" smtClean="0"/>
              <a:t>βοηθά </a:t>
            </a:r>
            <a:r>
              <a:rPr lang="el-GR" sz="2200" dirty="0"/>
              <a:t>στην αντιστάθμιση του βάρους του καρχαρία. </a:t>
            </a:r>
            <a:endParaRPr lang="en-US" sz="2200" dirty="0"/>
          </a:p>
          <a:p>
            <a:endParaRPr lang="el-GR" dirty="0"/>
          </a:p>
        </p:txBody>
      </p:sp>
      <p:pic>
        <p:nvPicPr>
          <p:cNvPr id="11" name="Θέση περιεχομένου 10"/>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4891231" y="4001290"/>
            <a:ext cx="3624119" cy="2114550"/>
          </a:xfrm>
        </p:spPr>
      </p:pic>
      <p:pic>
        <p:nvPicPr>
          <p:cNvPr id="10" name="Θέση περιεχομένου 9"/>
          <p:cNvPicPr>
            <a:picLocks noGrp="1" noChangeAspect="1"/>
          </p:cNvPicPr>
          <p:nvPr>
            <p:ph sz="quarter" idx="12"/>
          </p:nvPr>
        </p:nvPicPr>
        <p:blipFill>
          <a:blip r:embed="rId4" cstate="print">
            <a:extLst>
              <a:ext uri="{28A0092B-C50C-407E-A947-70E740481C1C}">
                <a14:useLocalDpi xmlns="" xmlns:a14="http://schemas.microsoft.com/office/drawing/2010/main" val="0"/>
              </a:ext>
            </a:extLst>
          </a:blip>
          <a:stretch>
            <a:fillRect/>
          </a:stretch>
        </p:blipFill>
        <p:spPr>
          <a:xfrm>
            <a:off x="5146429" y="1848250"/>
            <a:ext cx="3403185" cy="1943465"/>
          </a:xfrm>
        </p:spPr>
      </p:pic>
      <p:sp>
        <p:nvSpPr>
          <p:cNvPr id="8" name="TextBox 7"/>
          <p:cNvSpPr txBox="1"/>
          <p:nvPr/>
        </p:nvSpPr>
        <p:spPr>
          <a:xfrm>
            <a:off x="8239953" y="3481004"/>
            <a:ext cx="341760" cy="276999"/>
          </a:xfrm>
          <a:prstGeom prst="rect">
            <a:avLst/>
          </a:prstGeom>
          <a:noFill/>
        </p:spPr>
        <p:txBody>
          <a:bodyPr wrap="none" rtlCol="0">
            <a:spAutoFit/>
          </a:bodyPr>
          <a:lstStyle/>
          <a:p>
            <a:r>
              <a:rPr lang="en-US" sz="1200" dirty="0" smtClean="0">
                <a:solidFill>
                  <a:schemeClr val="bg1"/>
                </a:solidFill>
              </a:rPr>
              <a:t>37</a:t>
            </a:r>
            <a:endParaRPr lang="en-US" sz="1200" dirty="0">
              <a:solidFill>
                <a:schemeClr val="bg1"/>
              </a:solidFill>
            </a:endParaRPr>
          </a:p>
        </p:txBody>
      </p:sp>
      <p:sp>
        <p:nvSpPr>
          <p:cNvPr id="9" name="TextBox 8"/>
          <p:cNvSpPr txBox="1"/>
          <p:nvPr/>
        </p:nvSpPr>
        <p:spPr>
          <a:xfrm>
            <a:off x="8173757" y="5805130"/>
            <a:ext cx="341760" cy="276999"/>
          </a:xfrm>
          <a:prstGeom prst="rect">
            <a:avLst/>
          </a:prstGeom>
          <a:noFill/>
        </p:spPr>
        <p:txBody>
          <a:bodyPr wrap="none" rtlCol="0">
            <a:spAutoFit/>
          </a:bodyPr>
          <a:lstStyle/>
          <a:p>
            <a:r>
              <a:rPr lang="en-US" sz="1200" dirty="0" smtClean="0">
                <a:solidFill>
                  <a:schemeClr val="bg1"/>
                </a:solidFill>
              </a:rPr>
              <a:t>38</a:t>
            </a:r>
            <a:endParaRPr lang="en-US" sz="1200" dirty="0">
              <a:solidFill>
                <a:schemeClr val="bg1"/>
              </a:solidFill>
            </a:endParaRPr>
          </a:p>
        </p:txBody>
      </p:sp>
    </p:spTree>
    <p:extLst>
      <p:ext uri="{BB962C8B-B14F-4D97-AF65-F5344CB8AC3E}">
        <p14:creationId xmlns="" xmlns:p14="http://schemas.microsoft.com/office/powerpoint/2010/main" val="2858476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Τέλος Παρουσίασης</a:t>
            </a:r>
            <a:endParaRPr lang="en-US"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36</a:t>
            </a:fld>
            <a:endParaRPr lang="en-US"/>
          </a:p>
        </p:txBody>
      </p:sp>
    </p:spTree>
    <p:extLst>
      <p:ext uri="{BB962C8B-B14F-4D97-AF65-F5344CB8AC3E}">
        <p14:creationId xmlns="" xmlns:p14="http://schemas.microsoft.com/office/powerpoint/2010/main" val="1108164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a:p>
        </p:txBody>
      </p:sp>
      <p:sp>
        <p:nvSpPr>
          <p:cNvPr id="9" name="Θέση αριθμού διαφάνειας 8"/>
          <p:cNvSpPr>
            <a:spLocks noGrp="1"/>
          </p:cNvSpPr>
          <p:nvPr>
            <p:ph type="sldNum" sz="quarter" idx="12"/>
          </p:nvPr>
        </p:nvSpPr>
        <p:spPr/>
        <p:txBody>
          <a:bodyPr/>
          <a:lstStyle/>
          <a:p>
            <a:fld id="{58A56277-EA16-4AF5-BFB5-E5ECBBB39490}" type="slidenum">
              <a:rPr lang="en-US" smtClean="0"/>
              <a:pPr/>
              <a:t>37</a:t>
            </a:fld>
            <a:endParaRPr lang="en-US"/>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1160476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2" name="Θέση υποσέλιδου 1"/>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3" name="Θέση αριθμού διαφάνειας 2"/>
          <p:cNvSpPr>
            <a:spLocks noGrp="1"/>
          </p:cNvSpPr>
          <p:nvPr>
            <p:ph type="sldNum" sz="quarter" idx="11"/>
          </p:nvPr>
        </p:nvSpPr>
        <p:spPr/>
        <p:txBody>
          <a:bodyPr/>
          <a:lstStyle/>
          <a:p>
            <a:fld id="{58A56277-EA16-4AF5-BFB5-E5ECBBB39490}" type="slidenum">
              <a:rPr lang="en-US" smtClean="0"/>
              <a:pPr/>
              <a:t>38</a:t>
            </a:fld>
            <a:endParaRPr lang="en-US"/>
          </a:p>
        </p:txBody>
      </p:sp>
    </p:spTree>
    <p:extLst>
      <p:ext uri="{BB962C8B-B14F-4D97-AF65-F5344CB8AC3E}">
        <p14:creationId xmlns="" xmlns:p14="http://schemas.microsoft.com/office/powerpoint/2010/main" val="2531627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3η. Μετακίνηση - Πλευστότητα</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911F546-0C8F-4432-ACA8-6C0ADB8BBB42}" type="slidenum">
              <a:rPr lang="el-GR" smtClean="0"/>
              <a:pPr>
                <a:defRPr/>
              </a:pPr>
              <a:t>39</a:t>
            </a:fld>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1/9</a:t>
            </a:r>
            <a:endParaRPr lang="el-GR" dirty="0"/>
          </a:p>
        </p:txBody>
      </p:sp>
      <p:sp>
        <p:nvSpPr>
          <p:cNvPr id="7" name="Θέση περιεχομένου 6"/>
          <p:cNvSpPr>
            <a:spLocks noGrp="1"/>
          </p:cNvSpPr>
          <p:nvPr>
            <p:ph idx="1"/>
          </p:nvPr>
        </p:nvSpPr>
        <p:spPr/>
        <p:txBody>
          <a:bodyPr>
            <a:normAutofit/>
          </a:bodyPr>
          <a:lstStyle/>
          <a:p>
            <a:pPr>
              <a:lnSpc>
                <a:spcPct val="110000"/>
              </a:lnSpc>
              <a:spcBef>
                <a:spcPts val="600"/>
              </a:spcBef>
              <a:defRPr/>
            </a:pPr>
            <a:r>
              <a:rPr lang="el-GR" sz="2200" dirty="0">
                <a:cs typeface="Arial" charset="0"/>
              </a:rPr>
              <a:t>Η κολύμβηση είναι η πιο οικονομική μορφή μετακίνησης των ζώων</a:t>
            </a:r>
            <a:r>
              <a:rPr lang="el-GR" sz="2200" dirty="0"/>
              <a:t>.</a:t>
            </a:r>
            <a:r>
              <a:rPr lang="el-GR" sz="2200" dirty="0">
                <a:cs typeface="Arial" charset="0"/>
              </a:rPr>
              <a:t> </a:t>
            </a:r>
            <a:endParaRPr lang="el-GR" sz="2200" dirty="0" smtClean="0">
              <a:cs typeface="Arial" charset="0"/>
            </a:endParaRPr>
          </a:p>
          <a:p>
            <a:pPr>
              <a:lnSpc>
                <a:spcPct val="110000"/>
              </a:lnSpc>
              <a:spcBef>
                <a:spcPts val="600"/>
              </a:spcBef>
              <a:defRPr/>
            </a:pPr>
            <a:endParaRPr lang="el-GR" sz="2200" dirty="0"/>
          </a:p>
          <a:p>
            <a:pPr>
              <a:lnSpc>
                <a:spcPct val="110000"/>
              </a:lnSpc>
              <a:spcBef>
                <a:spcPts val="600"/>
              </a:spcBef>
              <a:defRPr/>
            </a:pPr>
            <a:r>
              <a:rPr lang="el-GR" sz="2200" dirty="0"/>
              <a:t>Ο</a:t>
            </a:r>
            <a:r>
              <a:rPr lang="el-GR" sz="2200" dirty="0">
                <a:cs typeface="Arial" charset="0"/>
              </a:rPr>
              <a:t>ι θαλάσσιοι οργανισμοί υποστηρίζονται άψογα από το περιβάλλον τους και απαιτείται ελάχιστη ενέργεια, </a:t>
            </a:r>
            <a:r>
              <a:rPr lang="el-GR" sz="2200" dirty="0" smtClean="0">
                <a:cs typeface="Arial" charset="0"/>
              </a:rPr>
              <a:t>για </a:t>
            </a:r>
            <a:r>
              <a:rPr lang="el-GR" sz="2200" dirty="0">
                <a:cs typeface="Arial" charset="0"/>
              </a:rPr>
              <a:t>να υπερνικήσουν τη δύναμη της βαρύτητας. </a:t>
            </a:r>
            <a:endParaRPr lang="el-GR" sz="2200" dirty="0" smtClean="0">
              <a:cs typeface="Arial" charset="0"/>
            </a:endParaRPr>
          </a:p>
          <a:p>
            <a:pPr>
              <a:lnSpc>
                <a:spcPct val="110000"/>
              </a:lnSpc>
              <a:spcBef>
                <a:spcPts val="600"/>
              </a:spcBef>
              <a:defRPr/>
            </a:pPr>
            <a:endParaRPr lang="pl-PL" sz="2200" dirty="0"/>
          </a:p>
          <a:p>
            <a:pPr>
              <a:lnSpc>
                <a:spcPct val="110000"/>
              </a:lnSpc>
              <a:spcBef>
                <a:spcPts val="600"/>
              </a:spcBef>
              <a:defRPr/>
            </a:pPr>
            <a:r>
              <a:rPr lang="el-GR" sz="2200" dirty="0">
                <a:cs typeface="Arial" charset="0"/>
              </a:rPr>
              <a:t>Στο </a:t>
            </a:r>
            <a:r>
              <a:rPr lang="el-GR" sz="2200" dirty="0" err="1" smtClean="0">
                <a:cs typeface="Arial" charset="0"/>
              </a:rPr>
              <a:t>σολωμό</a:t>
            </a:r>
            <a:r>
              <a:rPr lang="el-GR" sz="2200" dirty="0">
                <a:cs typeface="Arial" charset="0"/>
              </a:rPr>
              <a:t>, κατά τη κολύμβηση μιας πορείας 1 </a:t>
            </a:r>
            <a:r>
              <a:rPr lang="en-US" sz="2200" dirty="0">
                <a:cs typeface="Arial" charset="0"/>
              </a:rPr>
              <a:t>Km</a:t>
            </a:r>
            <a:r>
              <a:rPr lang="el-GR" sz="2200" dirty="0">
                <a:cs typeface="Arial" charset="0"/>
              </a:rPr>
              <a:t> απαιτείται ενέργεια ίση με 0,39 </a:t>
            </a:r>
            <a:r>
              <a:rPr lang="en-US" sz="2200" dirty="0">
                <a:cs typeface="Arial" charset="0"/>
              </a:rPr>
              <a:t>kcal</a:t>
            </a:r>
            <a:r>
              <a:rPr lang="el-GR" sz="2200" dirty="0">
                <a:cs typeface="Arial" charset="0"/>
              </a:rPr>
              <a:t> μόνο. </a:t>
            </a:r>
            <a:endParaRPr lang="el-GR" sz="2200" dirty="0"/>
          </a:p>
          <a:p>
            <a:pPr>
              <a:lnSpc>
                <a:spcPct val="110000"/>
              </a:lnSpc>
              <a:spcBef>
                <a:spcPts val="600"/>
              </a:spcBef>
            </a:pP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a:t>
            </a:fld>
            <a:endParaRPr lang="en-US"/>
          </a:p>
        </p:txBody>
      </p:sp>
    </p:spTree>
    <p:extLst>
      <p:ext uri="{BB962C8B-B14F-4D97-AF65-F5344CB8AC3E}">
        <p14:creationId xmlns="" xmlns:p14="http://schemas.microsoft.com/office/powerpoint/2010/main" val="190229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Περσεφόνη Μεγαλοφώνου, Επίκουρη Καθηγήτρια. «Ιχθυολογία.</a:t>
            </a:r>
            <a:r>
              <a:rPr lang="el-GR" altLang="en-US" sz="2000" dirty="0" smtClean="0">
                <a:solidFill>
                  <a:srgbClr val="FF0000"/>
                </a:solidFill>
              </a:rPr>
              <a:t> </a:t>
            </a:r>
            <a:r>
              <a:rPr lang="el-GR" altLang="en-US" sz="2000" dirty="0" smtClean="0"/>
              <a:t>Ενότητα </a:t>
            </a:r>
            <a:r>
              <a:rPr lang="en-US" altLang="en-US" sz="2000" dirty="0" smtClean="0"/>
              <a:t>3</a:t>
            </a:r>
            <a:r>
              <a:rPr lang="el-GR" altLang="en-US" sz="2000" dirty="0" smtClean="0"/>
              <a:t>. Μετακίνηση - Πλευστότητα». Έκδοση: 1.0. Αθήνα 201</a:t>
            </a:r>
            <a:r>
              <a:rPr lang="en-US" altLang="en-US" sz="2000" dirty="0" smtClean="0"/>
              <a:t>5</a:t>
            </a:r>
            <a:r>
              <a:rPr lang="el-GR" altLang="en-US" sz="2000" dirty="0" smtClean="0"/>
              <a:t>. Διαθέσιμο από τη δικτυακή διεύθυνση: </a:t>
            </a:r>
            <a:r>
              <a:rPr lang="en-GB" altLang="en-US" sz="2000" dirty="0"/>
              <a:t>http://</a:t>
            </a:r>
            <a:r>
              <a:rPr lang="en-GB" altLang="en-US" sz="2000" dirty="0" smtClean="0"/>
              <a:t>opencourses.uoa.gr/courses/BIOL1</a:t>
            </a:r>
            <a:r>
              <a:rPr lang="el-GR" altLang="en-US" sz="2000" dirty="0" smtClean="0"/>
              <a:t>01</a:t>
            </a:r>
            <a:r>
              <a:rPr lang="en-GB" altLang="en-US" sz="2000" dirty="0" smtClean="0"/>
              <a:t>/</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3η. Μετακίνηση - Πλευστότητα</a:t>
            </a:r>
            <a:endParaRPr lang="el-GR" altLang="en-US" dirty="0">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681EBA9A-717F-4E81-A601-969B4396BD57}" type="slidenum">
              <a:rPr lang="el-GR" smtClean="0"/>
              <a:pPr>
                <a:defRPr/>
              </a:pPr>
              <a:t>40</a:t>
            </a:fld>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41</a:t>
            </a:fld>
            <a:endParaRPr lang="en-US"/>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 xmlns:p14="http://schemas.microsoft.com/office/powerpoint/2010/main" val="210100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7" name="Θέση υποσέλιδου 6"/>
          <p:cNvSpPr>
            <a:spLocks noGrp="1"/>
          </p:cNvSpPr>
          <p:nvPr>
            <p:ph type="ftr" sz="quarter" idx="11"/>
          </p:nvPr>
        </p:nvSpPr>
        <p:spPr/>
        <p:txBody>
          <a:bodyPr/>
          <a:lstStyle/>
          <a:p>
            <a:r>
              <a:rPr lang="el-GR" smtClean="0"/>
              <a:t>Ενότητα 3η. Μετακίνηση - Πλευστότητα</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42</a:t>
            </a:fld>
            <a:endParaRPr lang="en-US"/>
          </a:p>
        </p:txBody>
      </p:sp>
    </p:spTree>
    <p:extLst>
      <p:ext uri="{BB962C8B-B14F-4D97-AF65-F5344CB8AC3E}">
        <p14:creationId xmlns="" xmlns:p14="http://schemas.microsoft.com/office/powerpoint/2010/main" val="3401694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pPr>
              <a:spcBef>
                <a:spcPts val="600"/>
              </a:spcBef>
            </a:pPr>
            <a:r>
              <a:rPr lang="el-GR" sz="1600" b="1" dirty="0" smtClean="0"/>
              <a:t>Εικόνα 1. </a:t>
            </a:r>
            <a:r>
              <a:rPr lang="en-US" sz="1600" dirty="0"/>
              <a:t>Logo © 2010 </a:t>
            </a:r>
            <a:r>
              <a:rPr lang="el-GR" sz="1600" dirty="0"/>
              <a:t>Δίκτυο Φαρμακείων </a:t>
            </a:r>
            <a:r>
              <a:rPr lang="en-US" sz="1600" dirty="0"/>
              <a:t>Advance Pharmacies. </a:t>
            </a:r>
            <a:r>
              <a:rPr lang="el-GR" sz="1600" dirty="0"/>
              <a:t>Σύνδεσμος: </a:t>
            </a:r>
            <a:r>
              <a:rPr lang="en-US" sz="1600" dirty="0"/>
              <a:t>http://www.advancehealth.gr/el/sections/2/articles/2789--pharmako-to-kolumpi-gia-tis-arthroseis. </a:t>
            </a:r>
            <a:r>
              <a:rPr lang="el-GR" sz="1600" dirty="0"/>
              <a:t>Πηγή: </a:t>
            </a:r>
            <a:r>
              <a:rPr lang="en-US" sz="1600" dirty="0"/>
              <a:t>http://www.advancehealth.gr</a:t>
            </a:r>
            <a:r>
              <a:rPr lang="en-US" sz="1600" dirty="0" smtClean="0"/>
              <a:t>.</a:t>
            </a:r>
            <a:endParaRPr lang="en-US" sz="1600" dirty="0"/>
          </a:p>
          <a:p>
            <a:pPr>
              <a:spcBef>
                <a:spcPts val="600"/>
              </a:spcBef>
            </a:pPr>
            <a:r>
              <a:rPr lang="el-GR" sz="1600" b="1" dirty="0"/>
              <a:t>Εικόνα 2. </a:t>
            </a:r>
            <a:r>
              <a:rPr lang="en-US" sz="1600" dirty="0"/>
              <a:t>Copyright © Kent Garden of England. All Rights Reserved.</a:t>
            </a:r>
            <a:r>
              <a:rPr lang="el-GR" sz="1600" dirty="0"/>
              <a:t>Σύνδεσμος : </a:t>
            </a:r>
            <a:r>
              <a:rPr lang="en-US" sz="1600" dirty="0"/>
              <a:t>http://www.maritimeheritagetrail.co.uk/EN/trails.php. </a:t>
            </a:r>
            <a:r>
              <a:rPr lang="el-GR" sz="1600" dirty="0"/>
              <a:t>Πηγή: </a:t>
            </a:r>
            <a:r>
              <a:rPr lang="en-US" sz="1600" dirty="0"/>
              <a:t>www.maritimeheritagetrail.co.uk</a:t>
            </a:r>
            <a:r>
              <a:rPr lang="en-US" sz="1600" dirty="0" smtClean="0"/>
              <a:t>.</a:t>
            </a:r>
            <a:endParaRPr lang="en-US" sz="1600" dirty="0"/>
          </a:p>
          <a:p>
            <a:pPr>
              <a:spcBef>
                <a:spcPts val="600"/>
              </a:spcBef>
            </a:pPr>
            <a:r>
              <a:rPr lang="el-GR" sz="1600" b="1" dirty="0"/>
              <a:t>Εικόνα 3</a:t>
            </a:r>
            <a:r>
              <a:rPr lang="el-GR" sz="1600" dirty="0"/>
              <a:t>. 28 </a:t>
            </a:r>
            <a:r>
              <a:rPr lang="en-US" sz="1600" dirty="0"/>
              <a:t>November 2003 "State of the Planet«. © 2015 American Association for the Advancement of Science. All Rights Reserved. </a:t>
            </a:r>
            <a:r>
              <a:rPr lang="el-GR" sz="1600" dirty="0"/>
              <a:t>Σύνδεσμος : </a:t>
            </a:r>
            <a:r>
              <a:rPr lang="en-US" sz="1600" dirty="0"/>
              <a:t>https://www.sciencemag.org/content/by/year/2003. </a:t>
            </a:r>
            <a:r>
              <a:rPr lang="el-GR" sz="1600" dirty="0"/>
              <a:t>Πηγή: </a:t>
            </a:r>
            <a:r>
              <a:rPr lang="en-US" sz="1600" dirty="0"/>
              <a:t>https://www.sciencemag.org</a:t>
            </a:r>
            <a:r>
              <a:rPr lang="en-US" sz="1600" dirty="0" smtClean="0"/>
              <a:t>/.</a:t>
            </a:r>
            <a:endParaRPr lang="en-US" sz="1600" dirty="0"/>
          </a:p>
          <a:p>
            <a:pPr>
              <a:spcBef>
                <a:spcPts val="600"/>
              </a:spcBef>
            </a:pPr>
            <a:r>
              <a:rPr lang="el-GR" sz="1600" b="1" dirty="0"/>
              <a:t>Εικόνα 4. </a:t>
            </a:r>
            <a:r>
              <a:rPr lang="el-GR" sz="1600" dirty="0"/>
              <a:t>Σύνδεσμος :</a:t>
            </a:r>
            <a:r>
              <a:rPr lang="en-US" sz="1600" dirty="0"/>
              <a:t>http://kayjayr-akshay.blogspot.gr/2014/02/mechanics-and-dynamics-of-how-fishes.html.  </a:t>
            </a:r>
            <a:r>
              <a:rPr lang="el-GR" sz="1600" dirty="0"/>
              <a:t>Πηγή: </a:t>
            </a:r>
            <a:r>
              <a:rPr lang="en-US" sz="1600" dirty="0"/>
              <a:t>http://kayjayr-akshay.blogspot.gr</a:t>
            </a:r>
            <a:r>
              <a:rPr lang="en-US" sz="1600" dirty="0" smtClean="0"/>
              <a:t>.</a:t>
            </a:r>
            <a:endParaRPr lang="en-US" sz="1600" dirty="0"/>
          </a:p>
          <a:p>
            <a:pPr>
              <a:spcBef>
                <a:spcPts val="600"/>
              </a:spcBef>
            </a:pPr>
            <a:r>
              <a:rPr lang="el-GR" sz="1600" b="1" dirty="0"/>
              <a:t>Εικόνα 5. </a:t>
            </a:r>
            <a:r>
              <a:rPr lang="en-US" sz="1600" dirty="0"/>
              <a:t>A living muscle </a:t>
            </a:r>
            <a:r>
              <a:rPr lang="en-US" sz="1600" dirty="0" err="1" smtClean="0"/>
              <a:t>actuator!http</a:t>
            </a:r>
            <a:r>
              <a:rPr lang="en-US" sz="1600" dirty="0"/>
              <a:t>://www.newscientisttech.com/channel/tech/robots/dn450. </a:t>
            </a:r>
            <a:r>
              <a:rPr lang="el-GR" sz="1600" dirty="0"/>
              <a:t>Σύνδεσμος :</a:t>
            </a:r>
            <a:r>
              <a:rPr lang="en-US" sz="1600" dirty="0"/>
              <a:t>http://ffden-2.phys.uaf.edu/212_spring2007.web.dir/neal_everson/neal_everson_006.htm.  </a:t>
            </a:r>
            <a:r>
              <a:rPr lang="el-GR" sz="1600" dirty="0"/>
              <a:t>Πηγή: </a:t>
            </a:r>
            <a:r>
              <a:rPr lang="en-US" sz="1600" dirty="0"/>
              <a:t>http://ffden-2.phys.uaf.edu/.</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43</a:t>
            </a:fld>
            <a:endParaRPr lang="en-US"/>
          </a:p>
        </p:txBody>
      </p:sp>
    </p:spTree>
    <p:extLst>
      <p:ext uri="{BB962C8B-B14F-4D97-AF65-F5344CB8AC3E}">
        <p14:creationId xmlns="" xmlns:p14="http://schemas.microsoft.com/office/powerpoint/2010/main" val="2623078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2/6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6. </a:t>
            </a:r>
            <a:r>
              <a:rPr lang="en-US" sz="1600" dirty="0"/>
              <a:t>Copyright © 2015 Regents of the University of California. All rights reserved. Media Contacts: Mario Aguilera or Cindy Clark. </a:t>
            </a:r>
            <a:r>
              <a:rPr lang="el-GR" sz="1600" dirty="0"/>
              <a:t>Σύνδεσμος :</a:t>
            </a:r>
            <a:r>
              <a:rPr lang="en-US" sz="1600" dirty="0"/>
              <a:t>http://ucsdnews.ucsd.edu/archive/newsrel/science/Tuna_Shark.asp. Scripps Scientists Look Deep Inside Sharks And Their High-Performance Swimming System. By Mario Aguilera. </a:t>
            </a:r>
            <a:r>
              <a:rPr lang="el-GR" sz="1600" dirty="0"/>
              <a:t>Πηγή: </a:t>
            </a:r>
            <a:r>
              <a:rPr lang="en-US" sz="1600" dirty="0"/>
              <a:t>http://ucsdnews.ucsd.edu</a:t>
            </a:r>
            <a:r>
              <a:rPr lang="en-US" sz="1600" dirty="0" smtClean="0"/>
              <a:t>/.</a:t>
            </a:r>
            <a:endParaRPr lang="en-US" sz="1600" dirty="0"/>
          </a:p>
          <a:p>
            <a:pPr>
              <a:spcBef>
                <a:spcPts val="600"/>
              </a:spcBef>
            </a:pPr>
            <a:r>
              <a:rPr lang="el-GR" sz="1600" b="1" dirty="0"/>
              <a:t>Εικόνα 7. </a:t>
            </a:r>
            <a:r>
              <a:rPr lang="en-US" sz="1600" dirty="0"/>
              <a:t>Copyright © 2015 Regents of the University of California. All rights reserved. Media Contacts: Mario Aguilera or Cindy Clark. </a:t>
            </a:r>
            <a:r>
              <a:rPr lang="el-GR" sz="1600" dirty="0"/>
              <a:t>Σύνδεσμος :</a:t>
            </a:r>
            <a:r>
              <a:rPr lang="en-US" sz="1600" dirty="0"/>
              <a:t>http://ucsdnews.ucsd.edu/archive/newsrel/science/Tuna_Shark.asp. Scripps Scientists Look Deep Inside Sharks And Their High-Performance Swimming System. By Mario Aguilera. </a:t>
            </a:r>
            <a:r>
              <a:rPr lang="el-GR" sz="1600" dirty="0"/>
              <a:t>Πηγή: </a:t>
            </a:r>
            <a:r>
              <a:rPr lang="en-US" sz="1600" dirty="0"/>
              <a:t>http://ucsdnews.ucsd.edu</a:t>
            </a:r>
            <a:r>
              <a:rPr lang="en-US" sz="1600" dirty="0" smtClean="0"/>
              <a:t>/.</a:t>
            </a:r>
            <a:endParaRPr lang="en-US" sz="1600" dirty="0"/>
          </a:p>
          <a:p>
            <a:pPr>
              <a:spcBef>
                <a:spcPts val="600"/>
              </a:spcBef>
            </a:pPr>
            <a:r>
              <a:rPr lang="el-GR" sz="1600" b="1" dirty="0"/>
              <a:t>Εικόνα 8</a:t>
            </a:r>
            <a:r>
              <a:rPr lang="el-GR" sz="1600" dirty="0"/>
              <a:t>. </a:t>
            </a:r>
            <a:r>
              <a:rPr lang="en-US" sz="1600" dirty="0"/>
              <a:t>Copyright 2011-2012 </a:t>
            </a:r>
            <a:r>
              <a:rPr lang="en-US" sz="1600" dirty="0" err="1"/>
              <a:t>Preste</a:t>
            </a:r>
            <a:r>
              <a:rPr lang="en-US" sz="1600" dirty="0"/>
              <a:t> Global Limited. </a:t>
            </a:r>
            <a:r>
              <a:rPr lang="el-GR" sz="1600" dirty="0"/>
              <a:t>Σύνδεσμος : </a:t>
            </a:r>
            <a:r>
              <a:rPr lang="en-US" sz="1600" dirty="0"/>
              <a:t>http://presteglobal.com/muscle-fish. </a:t>
            </a:r>
            <a:r>
              <a:rPr lang="el-GR" sz="1600" dirty="0"/>
              <a:t>Πηγή: </a:t>
            </a:r>
            <a:r>
              <a:rPr lang="en-US" sz="1600" dirty="0"/>
              <a:t>http://presteglobal.com</a:t>
            </a:r>
            <a:r>
              <a:rPr lang="en-US" sz="1600" dirty="0" smtClean="0"/>
              <a:t>.</a:t>
            </a:r>
            <a:endParaRPr lang="en-US" sz="1600" dirty="0"/>
          </a:p>
          <a:p>
            <a:pPr>
              <a:spcBef>
                <a:spcPts val="600"/>
              </a:spcBef>
            </a:pPr>
            <a:r>
              <a:rPr lang="el-GR" sz="1600" b="1" dirty="0"/>
              <a:t>Εικόνα 9. </a:t>
            </a:r>
            <a:r>
              <a:rPr lang="en-US" sz="1600" dirty="0"/>
              <a:t>Copyright © 1995-2015 by Florida Museum of Natural History, University of Florida. All rights reserved. Text, images and other media are for nonprofit, educational, and personal use of students, scholars and the public. </a:t>
            </a:r>
            <a:r>
              <a:rPr lang="el-GR" sz="1600" dirty="0"/>
              <a:t>Σύνδεσμος :</a:t>
            </a:r>
            <a:r>
              <a:rPr lang="en-US" sz="1600" dirty="0"/>
              <a:t>http://www.flmnh.ufl.edu/fish/education/HowSwim/HowSwim.html.  </a:t>
            </a:r>
            <a:r>
              <a:rPr lang="el-GR" sz="1600" dirty="0"/>
              <a:t>Πηγή: </a:t>
            </a:r>
            <a:r>
              <a:rPr lang="en-US" sz="1600" dirty="0"/>
              <a:t>http://www.flmnh.ufl.edu</a:t>
            </a:r>
            <a:r>
              <a:rPr lang="en-US" sz="1600" dirty="0" smtClean="0"/>
              <a:t>/.</a:t>
            </a:r>
            <a:endParaRPr lang="en-US" sz="1600" dirty="0"/>
          </a:p>
          <a:p>
            <a:pPr>
              <a:spcBef>
                <a:spcPts val="600"/>
              </a:spcBef>
            </a:pPr>
            <a:r>
              <a:rPr lang="el-GR" sz="1600" b="1" dirty="0"/>
              <a:t>Εικόνα 10. </a:t>
            </a:r>
            <a:r>
              <a:rPr lang="el-GR" sz="1600" dirty="0"/>
              <a:t>© </a:t>
            </a:r>
            <a:r>
              <a:rPr lang="en-US" sz="1600" dirty="0"/>
              <a:t>Copyright D G </a:t>
            </a:r>
            <a:r>
              <a:rPr lang="en-US" sz="1600" dirty="0" err="1"/>
              <a:t>Mackean</a:t>
            </a:r>
            <a:r>
              <a:rPr lang="en-US" sz="1600" dirty="0"/>
              <a:t> </a:t>
            </a:r>
            <a:r>
              <a:rPr lang="el-GR" sz="1600" dirty="0"/>
              <a:t>Σύνδεσμος : </a:t>
            </a:r>
            <a:r>
              <a:rPr lang="en-US" sz="1600" dirty="0"/>
              <a:t>http://www.biology-resources.com/drawing-fish-swimming.html. </a:t>
            </a:r>
            <a:r>
              <a:rPr lang="el-GR" sz="1600" dirty="0"/>
              <a:t>Πηγή: </a:t>
            </a:r>
            <a:r>
              <a:rPr lang="en-US" sz="1600" dirty="0"/>
              <a:t>http://www.biology-resources.com</a:t>
            </a:r>
            <a:r>
              <a:rPr lang="en-US" sz="1600" dirty="0" smtClean="0"/>
              <a:t>/.</a:t>
            </a:r>
            <a:endParaRPr lang="en-US" sz="1600" dirty="0"/>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44</a:t>
            </a:fld>
            <a:endParaRPr lang="en-US"/>
          </a:p>
        </p:txBody>
      </p:sp>
    </p:spTree>
    <p:extLst>
      <p:ext uri="{BB962C8B-B14F-4D97-AF65-F5344CB8AC3E}">
        <p14:creationId xmlns="" xmlns:p14="http://schemas.microsoft.com/office/powerpoint/2010/main" val="2698318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3/6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11. </a:t>
            </a:r>
            <a:r>
              <a:rPr lang="el-GR" sz="1600" dirty="0"/>
              <a:t>Σύνδεσμος :</a:t>
            </a:r>
            <a:r>
              <a:rPr lang="en-US" sz="1600" dirty="0"/>
              <a:t>http://kayjayr-akshay.blogspot.gr/2014/02/mechanics-and-dynamics-of-how-fishes.html.  </a:t>
            </a:r>
            <a:r>
              <a:rPr lang="el-GR" sz="1600" dirty="0"/>
              <a:t>Πηγή: </a:t>
            </a:r>
            <a:r>
              <a:rPr lang="en-US" sz="1600" dirty="0"/>
              <a:t>http://kayjayr-akshay.blogspot.gr</a:t>
            </a:r>
            <a:r>
              <a:rPr lang="en-US" sz="1600" dirty="0" smtClean="0"/>
              <a:t>.</a:t>
            </a:r>
            <a:endParaRPr lang="en-US" sz="1600" dirty="0"/>
          </a:p>
          <a:p>
            <a:pPr>
              <a:spcBef>
                <a:spcPts val="600"/>
              </a:spcBef>
            </a:pPr>
            <a:r>
              <a:rPr lang="el-GR" sz="1600" b="1" dirty="0"/>
              <a:t>Εικόνα 12. </a:t>
            </a:r>
            <a:r>
              <a:rPr lang="el-GR" sz="1600" dirty="0"/>
              <a:t>©2015 </a:t>
            </a:r>
            <a:r>
              <a:rPr lang="en-US" sz="1600" dirty="0"/>
              <a:t>PecheMer.com - </a:t>
            </a:r>
            <a:r>
              <a:rPr lang="en-US" sz="1600" dirty="0" err="1"/>
              <a:t>Peche</a:t>
            </a:r>
            <a:r>
              <a:rPr lang="en-US" sz="1600" dirty="0"/>
              <a:t> </a:t>
            </a:r>
            <a:r>
              <a:rPr lang="en-US" sz="1600" dirty="0" err="1"/>
              <a:t>en</a:t>
            </a:r>
            <a:r>
              <a:rPr lang="en-US" sz="1600" dirty="0"/>
              <a:t> Mer. </a:t>
            </a:r>
            <a:r>
              <a:rPr lang="el-GR" sz="1600" dirty="0"/>
              <a:t>Σύνδεσμος :</a:t>
            </a:r>
            <a:r>
              <a:rPr lang="en-US" sz="1600" dirty="0"/>
              <a:t>http://www.pechemer.com/poissons/anguille-23.  </a:t>
            </a:r>
            <a:r>
              <a:rPr lang="el-GR" sz="1600" dirty="0"/>
              <a:t>Πηγή: </a:t>
            </a:r>
            <a:r>
              <a:rPr lang="en-US" sz="1600" dirty="0"/>
              <a:t>http://www.pechemer.com</a:t>
            </a:r>
            <a:r>
              <a:rPr lang="en-US" sz="1600" dirty="0" smtClean="0"/>
              <a:t>.</a:t>
            </a:r>
            <a:endParaRPr lang="en-US" sz="1600" dirty="0"/>
          </a:p>
          <a:p>
            <a:pPr>
              <a:spcBef>
                <a:spcPts val="600"/>
              </a:spcBef>
            </a:pPr>
            <a:r>
              <a:rPr lang="el-GR" sz="1600" b="1" dirty="0"/>
              <a:t>Εικόνα  13. </a:t>
            </a:r>
            <a:r>
              <a:rPr lang="en-US" sz="1600" dirty="0"/>
              <a:t>Copyright © 2015 Regents of the University of California. All rights reserved. Media Contacts: Mario Aguilera or Cindy Clark. </a:t>
            </a:r>
            <a:r>
              <a:rPr lang="el-GR" sz="1600" dirty="0"/>
              <a:t>Σύνδεσμος :</a:t>
            </a:r>
            <a:r>
              <a:rPr lang="en-US" sz="1600" dirty="0"/>
              <a:t>http://ucsdnews.ucsd.edu/archive/newsrel/science/Tuna_Shark.asp. Scripps Scientists Look Deep Inside Sharks And Their High-Performance Swimming System. By Mario Aguilera. </a:t>
            </a:r>
            <a:r>
              <a:rPr lang="el-GR" sz="1600" dirty="0"/>
              <a:t>Πηγή: </a:t>
            </a:r>
            <a:r>
              <a:rPr lang="en-US" sz="1600" dirty="0"/>
              <a:t>http://ucsdnews.ucsd.edu</a:t>
            </a:r>
            <a:r>
              <a:rPr lang="en-US" sz="1600" dirty="0" smtClean="0"/>
              <a:t>/.</a:t>
            </a:r>
            <a:endParaRPr lang="en-US" sz="1600" dirty="0"/>
          </a:p>
          <a:p>
            <a:pPr>
              <a:spcBef>
                <a:spcPts val="600"/>
              </a:spcBef>
            </a:pPr>
            <a:r>
              <a:rPr lang="el-GR" sz="1600" b="1" dirty="0"/>
              <a:t>Εικόνα  14</a:t>
            </a:r>
            <a:r>
              <a:rPr lang="el-GR" sz="1600" dirty="0"/>
              <a:t>. © </a:t>
            </a:r>
            <a:r>
              <a:rPr lang="en-US" sz="1600" dirty="0"/>
              <a:t>Phys.org 2003 - 2015, Science X network. </a:t>
            </a:r>
            <a:r>
              <a:rPr lang="el-GR" sz="1600" dirty="0"/>
              <a:t>Σύνδεσμος :</a:t>
            </a:r>
            <a:r>
              <a:rPr lang="en-US" sz="1600" dirty="0"/>
              <a:t>http://phys.org/news/2005-10-hot-tuna-sharks.html. How Hot Tuna (and Some Sharks) Stay Warm. </a:t>
            </a:r>
            <a:r>
              <a:rPr lang="el-GR" sz="1600" dirty="0"/>
              <a:t>Πηγή: </a:t>
            </a:r>
            <a:r>
              <a:rPr lang="en-US" sz="1600" dirty="0"/>
              <a:t>http://phys.org</a:t>
            </a:r>
            <a:r>
              <a:rPr lang="en-US" sz="1600" dirty="0" smtClean="0"/>
              <a:t>/.</a:t>
            </a:r>
            <a:endParaRPr lang="en-US" sz="1600" dirty="0"/>
          </a:p>
          <a:p>
            <a:pPr>
              <a:spcBef>
                <a:spcPts val="600"/>
              </a:spcBef>
            </a:pPr>
            <a:r>
              <a:rPr lang="el-GR" sz="1600" b="1" dirty="0"/>
              <a:t>Εικόνα 15. </a:t>
            </a:r>
            <a:r>
              <a:rPr lang="en-US" sz="1600" dirty="0"/>
              <a:t>That Flying Fish Bicycles. </a:t>
            </a:r>
            <a:r>
              <a:rPr lang="el-GR" sz="1600" dirty="0"/>
              <a:t>Σύνδεσμος : </a:t>
            </a:r>
            <a:r>
              <a:rPr lang="en-US" sz="1600" dirty="0"/>
              <a:t>http://picshype.com/flying-fish-bikes/flying-fish-bikes-and-my/60831. </a:t>
            </a:r>
            <a:r>
              <a:rPr lang="el-GR" sz="1600" dirty="0"/>
              <a:t>Πηγή: </a:t>
            </a:r>
            <a:r>
              <a:rPr lang="en-US" sz="1600" dirty="0"/>
              <a:t>http://picshype.com</a:t>
            </a:r>
            <a:r>
              <a:rPr lang="en-US" sz="1600" dirty="0" smtClean="0"/>
              <a:t>.</a:t>
            </a:r>
            <a:endParaRPr lang="en-US" sz="1600" dirty="0"/>
          </a:p>
          <a:p>
            <a:pPr>
              <a:spcBef>
                <a:spcPts val="600"/>
              </a:spcBef>
            </a:pPr>
            <a:r>
              <a:rPr lang="el-GR" sz="1600" b="1" dirty="0"/>
              <a:t>Εικόνα  16. </a:t>
            </a:r>
            <a:r>
              <a:rPr lang="en-US" sz="1600" dirty="0"/>
              <a:t>Northern Sea Robin. ©2012 Chesapeake Bay Program | All Rights Reserved. </a:t>
            </a:r>
            <a:r>
              <a:rPr lang="el-GR" sz="1600" dirty="0"/>
              <a:t>Σύνδεσμος : </a:t>
            </a:r>
            <a:r>
              <a:rPr lang="en-US" sz="1600" dirty="0"/>
              <a:t>http://www.chesapeakebay.net/fieldguide/categories/category/fish. </a:t>
            </a:r>
            <a:r>
              <a:rPr lang="el-GR" sz="1600" dirty="0"/>
              <a:t>Πηγή: </a:t>
            </a:r>
            <a:r>
              <a:rPr lang="en-US" sz="1600" dirty="0"/>
              <a:t>http://www.chesapeakebay.net</a:t>
            </a:r>
            <a:r>
              <a:rPr lang="en-US" sz="1600" dirty="0" smtClean="0"/>
              <a:t>/.</a:t>
            </a:r>
            <a:endParaRPr lang="en-US" sz="1600" dirty="0"/>
          </a:p>
          <a:p>
            <a:pPr>
              <a:spcBef>
                <a:spcPts val="600"/>
              </a:spcBef>
            </a:pPr>
            <a:r>
              <a:rPr lang="el-GR" sz="1600" b="1" dirty="0"/>
              <a:t>Εικόνα  17</a:t>
            </a:r>
            <a:r>
              <a:rPr lang="el-GR" sz="1600" dirty="0"/>
              <a:t>. Σύνδεσμος : </a:t>
            </a:r>
            <a:r>
              <a:rPr lang="en-US" sz="1600" dirty="0"/>
              <a:t>http://predatorsandprey.weebly.com/open-ocean.html. </a:t>
            </a:r>
            <a:r>
              <a:rPr lang="el-GR" sz="1600" dirty="0"/>
              <a:t>Πηγή: </a:t>
            </a:r>
            <a:r>
              <a:rPr lang="en-US" sz="1600" dirty="0"/>
              <a:t>http://predatorsandprey.weebly.com/.</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45</a:t>
            </a:fld>
            <a:endParaRPr lang="en-US"/>
          </a:p>
        </p:txBody>
      </p:sp>
    </p:spTree>
    <p:extLst>
      <p:ext uri="{BB962C8B-B14F-4D97-AF65-F5344CB8AC3E}">
        <p14:creationId xmlns="" xmlns:p14="http://schemas.microsoft.com/office/powerpoint/2010/main" val="2552386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4/6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18. </a:t>
            </a:r>
            <a:r>
              <a:rPr lang="el-GR" sz="1600" dirty="0"/>
              <a:t>Σύνδεσμος :</a:t>
            </a:r>
            <a:r>
              <a:rPr lang="en-US" sz="1600" dirty="0"/>
              <a:t>https://sites.google.com/site/lipe82/Home/diaadia/estudo-das-populacoes-e-relacoes-harmonicas-na-ecologia.  </a:t>
            </a:r>
            <a:r>
              <a:rPr lang="el-GR" sz="1600" dirty="0"/>
              <a:t>Πηγή: </a:t>
            </a:r>
            <a:r>
              <a:rPr lang="en-US" sz="1600" dirty="0"/>
              <a:t>https://sites.google.com/site/lipe82/Home</a:t>
            </a:r>
            <a:r>
              <a:rPr lang="en-US" sz="1600" dirty="0" smtClean="0"/>
              <a:t>/.</a:t>
            </a:r>
            <a:endParaRPr lang="en-US" sz="1600" dirty="0"/>
          </a:p>
          <a:p>
            <a:pPr>
              <a:spcBef>
                <a:spcPts val="600"/>
              </a:spcBef>
            </a:pPr>
            <a:r>
              <a:rPr lang="el-GR" sz="1600" b="1" dirty="0"/>
              <a:t>Εικόνα 19 . </a:t>
            </a:r>
            <a:r>
              <a:rPr lang="en-US" sz="1600" dirty="0" err="1"/>
              <a:t>Roter</a:t>
            </a:r>
            <a:r>
              <a:rPr lang="en-US" sz="1600" dirty="0"/>
              <a:t> </a:t>
            </a:r>
            <a:r>
              <a:rPr lang="en-US" sz="1600" dirty="0" err="1"/>
              <a:t>Knurrhahn</a:t>
            </a:r>
            <a:r>
              <a:rPr lang="en-US" sz="1600" dirty="0"/>
              <a:t>. Wikipedia the Free Encyclopedia. Creative Commons Attribution/Share Alike. </a:t>
            </a:r>
            <a:r>
              <a:rPr lang="el-GR" sz="1600" dirty="0"/>
              <a:t>Σύνδεσμος :</a:t>
            </a:r>
            <a:r>
              <a:rPr lang="en-US" sz="1600" dirty="0"/>
              <a:t>https://de.wikipedia.org/wiki/Roter_Knurrhahn.  </a:t>
            </a:r>
            <a:r>
              <a:rPr lang="el-GR" sz="1600" dirty="0"/>
              <a:t>Πηγή: </a:t>
            </a:r>
            <a:r>
              <a:rPr lang="en-US" sz="1600" dirty="0"/>
              <a:t>https://de.wikipedia.org</a:t>
            </a:r>
            <a:r>
              <a:rPr lang="en-US" sz="1600" dirty="0" smtClean="0"/>
              <a:t>.</a:t>
            </a:r>
            <a:endParaRPr lang="en-US" sz="1600" dirty="0"/>
          </a:p>
          <a:p>
            <a:pPr>
              <a:spcBef>
                <a:spcPts val="600"/>
              </a:spcBef>
            </a:pPr>
            <a:r>
              <a:rPr lang="el-GR" sz="1600" b="1" dirty="0"/>
              <a:t>Εικόνα  20. </a:t>
            </a:r>
            <a:r>
              <a:rPr lang="en-US" sz="1600" dirty="0"/>
              <a:t>Northern Sea Robin. ©2012 Chesapeake Bay Program | All Rights Reserved. </a:t>
            </a:r>
            <a:r>
              <a:rPr lang="el-GR" sz="1600" dirty="0"/>
              <a:t>Σύνδεσμος : </a:t>
            </a:r>
            <a:r>
              <a:rPr lang="en-US" sz="1600" dirty="0"/>
              <a:t>http://www.chesapeakebay.net/fieldguide/categories/category/fish. </a:t>
            </a:r>
            <a:r>
              <a:rPr lang="el-GR" sz="1600" dirty="0"/>
              <a:t>Πηγή: </a:t>
            </a:r>
            <a:r>
              <a:rPr lang="en-US" sz="1600" dirty="0"/>
              <a:t>http://www.chesapeakebay.net</a:t>
            </a:r>
            <a:r>
              <a:rPr lang="en-US" sz="1600" dirty="0" smtClean="0"/>
              <a:t>/.</a:t>
            </a:r>
            <a:endParaRPr lang="en-US" sz="1600" dirty="0"/>
          </a:p>
          <a:p>
            <a:pPr>
              <a:spcBef>
                <a:spcPts val="600"/>
              </a:spcBef>
            </a:pPr>
            <a:r>
              <a:rPr lang="el-GR" sz="1600" b="1" dirty="0"/>
              <a:t>Εικόνα  21. </a:t>
            </a:r>
            <a:r>
              <a:rPr lang="en-US" sz="1600" dirty="0" err="1"/>
              <a:t>Prionotus</a:t>
            </a:r>
            <a:r>
              <a:rPr lang="en-US" sz="1600" dirty="0"/>
              <a:t> </a:t>
            </a:r>
            <a:r>
              <a:rPr lang="en-US" sz="1600" dirty="0" err="1"/>
              <a:t>horrens</a:t>
            </a:r>
            <a:r>
              <a:rPr lang="en-US" sz="1600" dirty="0"/>
              <a:t>. © Copyright Ross Robertson, 2006 · 12.  </a:t>
            </a:r>
            <a:r>
              <a:rPr lang="el-GR" sz="1600" dirty="0"/>
              <a:t>Σύνδεσμος : </a:t>
            </a:r>
            <a:r>
              <a:rPr lang="en-US" sz="1600" dirty="0"/>
              <a:t>http://www.discoverlife.org/mp/20q?search=Prionotus. </a:t>
            </a:r>
            <a:r>
              <a:rPr lang="el-GR" sz="1600" dirty="0"/>
              <a:t>Πηγή: </a:t>
            </a:r>
            <a:r>
              <a:rPr lang="en-US" sz="1600" dirty="0"/>
              <a:t>http://www.discoverlife.org</a:t>
            </a:r>
            <a:r>
              <a:rPr lang="en-US" sz="1600" dirty="0" smtClean="0"/>
              <a:t>/.</a:t>
            </a:r>
            <a:endParaRPr lang="en-US" sz="1600" dirty="0"/>
          </a:p>
          <a:p>
            <a:pPr>
              <a:spcBef>
                <a:spcPts val="600"/>
              </a:spcBef>
            </a:pPr>
            <a:r>
              <a:rPr lang="el-GR" sz="1600" b="1" dirty="0"/>
              <a:t>Εικόνα 22. </a:t>
            </a:r>
            <a:r>
              <a:rPr lang="el-GR" sz="1600" dirty="0"/>
              <a:t>©</a:t>
            </a:r>
            <a:r>
              <a:rPr lang="en-US" sz="1600" dirty="0"/>
              <a:t>Copyright 2014.NonProfitEasy®. All rights reserved. </a:t>
            </a:r>
            <a:r>
              <a:rPr lang="el-GR" sz="1600" dirty="0"/>
              <a:t>Σύνδεσμος : </a:t>
            </a:r>
            <a:r>
              <a:rPr lang="en-US" sz="1600" dirty="0"/>
              <a:t>http://www.nonprofiteasy.com/services/data-cleanup-and-migration. </a:t>
            </a:r>
            <a:r>
              <a:rPr lang="el-GR" sz="1600" dirty="0"/>
              <a:t>Πηγή: </a:t>
            </a:r>
            <a:r>
              <a:rPr lang="en-US" sz="1600" dirty="0"/>
              <a:t>http://www.nonprofiteasy.com</a:t>
            </a:r>
            <a:r>
              <a:rPr lang="en-US" sz="1600" dirty="0" smtClean="0"/>
              <a:t>/.</a:t>
            </a:r>
            <a:endParaRPr lang="en-US" sz="1600" dirty="0"/>
          </a:p>
          <a:p>
            <a:pPr>
              <a:spcBef>
                <a:spcPts val="600"/>
              </a:spcBef>
            </a:pPr>
            <a:r>
              <a:rPr lang="el-GR" sz="1600" b="1" dirty="0"/>
              <a:t>Εικόνα 23 . </a:t>
            </a:r>
            <a:r>
              <a:rPr lang="en-US" sz="1600" dirty="0"/>
              <a:t>Invasion de </a:t>
            </a:r>
            <a:r>
              <a:rPr lang="en-US" sz="1600" dirty="0" err="1"/>
              <a:t>carpes</a:t>
            </a:r>
            <a:r>
              <a:rPr lang="en-US" sz="1600" dirty="0"/>
              <a:t> </a:t>
            </a:r>
            <a:r>
              <a:rPr lang="en-US" sz="1600" dirty="0" err="1"/>
              <a:t>asiatiques</a:t>
            </a:r>
            <a:r>
              <a:rPr lang="en-US" sz="1600" dirty="0"/>
              <a:t> </a:t>
            </a:r>
            <a:r>
              <a:rPr lang="en-US" sz="1600" dirty="0" err="1"/>
              <a:t>dans</a:t>
            </a:r>
            <a:r>
              <a:rPr lang="en-US" sz="1600" dirty="0"/>
              <a:t> le Mississippi. </a:t>
            </a:r>
            <a:r>
              <a:rPr lang="en-US" sz="1600" dirty="0" err="1"/>
              <a:t>Tous</a:t>
            </a:r>
            <a:r>
              <a:rPr lang="en-US" sz="1600" dirty="0"/>
              <a:t> droits </a:t>
            </a:r>
            <a:r>
              <a:rPr lang="en-US" sz="1600" dirty="0" err="1"/>
              <a:t>réservés</a:t>
            </a:r>
            <a:r>
              <a:rPr lang="en-US" sz="1600" dirty="0"/>
              <a:t> © </a:t>
            </a:r>
            <a:r>
              <a:rPr lang="en-US" sz="1600" dirty="0" err="1"/>
              <a:t>Société</a:t>
            </a:r>
            <a:r>
              <a:rPr lang="en-US" sz="1600" dirty="0"/>
              <a:t> Radio-Canada 2015. </a:t>
            </a:r>
            <a:r>
              <a:rPr lang="el-GR" sz="1600" dirty="0"/>
              <a:t>Σύνδεσμος :</a:t>
            </a:r>
            <a:r>
              <a:rPr lang="en-US" sz="1600" dirty="0"/>
              <a:t>http://ici.radio-canada.ca/emissions/decouverte/2010-2011/reportage.asp?idDoc=151582. </a:t>
            </a:r>
            <a:r>
              <a:rPr lang="el-GR" sz="1600" dirty="0"/>
              <a:t>Πηγή: </a:t>
            </a:r>
            <a:r>
              <a:rPr lang="en-US" sz="1600" dirty="0"/>
              <a:t>http://medias-wm.radio-canada.ca/diffusion/2011/medianet/CBFT/Decouverte201105081830_3.wmv</a:t>
            </a:r>
            <a:r>
              <a:rPr lang="en-US" sz="1600" dirty="0" smtClean="0"/>
              <a:t>.</a:t>
            </a:r>
            <a:endParaRPr lang="en-US" sz="1600" dirty="0"/>
          </a:p>
          <a:p>
            <a:pPr>
              <a:spcBef>
                <a:spcPts val="600"/>
              </a:spcBef>
            </a:pPr>
            <a:r>
              <a:rPr lang="el-GR" sz="1600" b="1" dirty="0"/>
              <a:t>Εικόνα 24. </a:t>
            </a:r>
            <a:r>
              <a:rPr lang="en-US" sz="1600" dirty="0"/>
              <a:t>Secretary Blenny, </a:t>
            </a:r>
            <a:r>
              <a:rPr lang="en-US" sz="1600" dirty="0" err="1"/>
              <a:t>Acanthemblemaria</a:t>
            </a:r>
            <a:r>
              <a:rPr lang="en-US" sz="1600" dirty="0"/>
              <a:t> </a:t>
            </a:r>
            <a:r>
              <a:rPr lang="en-US" sz="1600" dirty="0" err="1"/>
              <a:t>maria</a:t>
            </a:r>
            <a:r>
              <a:rPr lang="en-US" sz="1600" dirty="0"/>
              <a:t>.  </a:t>
            </a:r>
            <a:r>
              <a:rPr lang="el-GR" sz="1600" dirty="0"/>
              <a:t>Σύνδεσμος :</a:t>
            </a:r>
            <a:r>
              <a:rPr lang="en-US" sz="1600" dirty="0"/>
              <a:t>http://animaldiversity.org/accounts/Actinopterygii/pictures/.  </a:t>
            </a:r>
            <a:r>
              <a:rPr lang="el-GR" sz="1600" dirty="0"/>
              <a:t>Πηγή: </a:t>
            </a:r>
            <a:r>
              <a:rPr lang="en-US" sz="1600" dirty="0"/>
              <a:t>http://animaldiversity.org. </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46</a:t>
            </a:fld>
            <a:endParaRPr lang="en-US"/>
          </a:p>
        </p:txBody>
      </p:sp>
    </p:spTree>
    <p:extLst>
      <p:ext uri="{BB962C8B-B14F-4D97-AF65-F5344CB8AC3E}">
        <p14:creationId xmlns="" xmlns:p14="http://schemas.microsoft.com/office/powerpoint/2010/main" val="2935621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5/6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25. </a:t>
            </a:r>
            <a:r>
              <a:rPr lang="el-GR" sz="1600" dirty="0"/>
              <a:t>Σύνδεσμος :</a:t>
            </a:r>
            <a:r>
              <a:rPr lang="en-US" sz="1600" dirty="0"/>
              <a:t>http://winnerfoodsgroup.com/more-swordfish.html.  </a:t>
            </a:r>
            <a:r>
              <a:rPr lang="el-GR" sz="1600" dirty="0"/>
              <a:t>Πηγή: </a:t>
            </a:r>
            <a:r>
              <a:rPr lang="en-US" sz="1600" dirty="0"/>
              <a:t>http://winnerfoodsgroup.com</a:t>
            </a:r>
            <a:r>
              <a:rPr lang="en-US" sz="1600" dirty="0" smtClean="0"/>
              <a:t>.</a:t>
            </a:r>
            <a:endParaRPr lang="en-US" sz="1600" dirty="0"/>
          </a:p>
          <a:p>
            <a:pPr>
              <a:spcBef>
                <a:spcPts val="600"/>
              </a:spcBef>
            </a:pPr>
            <a:r>
              <a:rPr lang="el-GR" sz="1600" b="1" dirty="0"/>
              <a:t>Εικόνα  26</a:t>
            </a:r>
            <a:r>
              <a:rPr lang="el-GR" sz="1600" dirty="0"/>
              <a:t>. ©2015 </a:t>
            </a:r>
            <a:r>
              <a:rPr lang="en-US" sz="1600" dirty="0" err="1"/>
              <a:t>iStockphoto</a:t>
            </a:r>
            <a:r>
              <a:rPr lang="en-US" sz="1600" dirty="0"/>
              <a:t> LP. The </a:t>
            </a:r>
            <a:r>
              <a:rPr lang="en-US" sz="1600" dirty="0" err="1"/>
              <a:t>iStock</a:t>
            </a:r>
            <a:r>
              <a:rPr lang="en-US" sz="1600" dirty="0"/>
              <a:t> design is a trademark of </a:t>
            </a:r>
            <a:r>
              <a:rPr lang="en-US" sz="1600" dirty="0" err="1"/>
              <a:t>iStockphoto</a:t>
            </a:r>
            <a:r>
              <a:rPr lang="en-US" sz="1600" dirty="0"/>
              <a:t> LP. </a:t>
            </a:r>
            <a:r>
              <a:rPr lang="el-GR" sz="1600" dirty="0"/>
              <a:t>Σύνδεσμος : </a:t>
            </a:r>
            <a:r>
              <a:rPr lang="en-US" sz="1600" dirty="0"/>
              <a:t>http://www.istockphoto.com/vector/flying-fish-1774099. </a:t>
            </a:r>
            <a:r>
              <a:rPr lang="el-GR" sz="1600" dirty="0"/>
              <a:t>Πηγή: </a:t>
            </a:r>
            <a:r>
              <a:rPr lang="en-US" sz="1600" dirty="0"/>
              <a:t>http://www.istockphoto.com</a:t>
            </a:r>
            <a:r>
              <a:rPr lang="en-US" sz="1600" dirty="0" smtClean="0"/>
              <a:t>/.</a:t>
            </a:r>
            <a:endParaRPr lang="en-US" sz="1600" dirty="0"/>
          </a:p>
          <a:p>
            <a:pPr>
              <a:spcBef>
                <a:spcPts val="600"/>
              </a:spcBef>
            </a:pPr>
            <a:r>
              <a:rPr lang="el-GR" sz="1600" b="1" dirty="0"/>
              <a:t>Εικόνα 27. </a:t>
            </a:r>
            <a:r>
              <a:rPr lang="en-US" sz="1600" dirty="0"/>
              <a:t>Photo courtesy of NOAA. </a:t>
            </a:r>
            <a:r>
              <a:rPr lang="el-GR" sz="1600" dirty="0"/>
              <a:t>Σύνδεσμος :</a:t>
            </a:r>
            <a:r>
              <a:rPr lang="en-US" sz="1600" dirty="0"/>
              <a:t>http://akhawat.islamway.net/forum/index.php?showtopic=215538.  </a:t>
            </a:r>
            <a:r>
              <a:rPr lang="el-GR" sz="1600" dirty="0"/>
              <a:t>Πηγή: </a:t>
            </a:r>
            <a:r>
              <a:rPr lang="en-US" sz="1600" dirty="0"/>
              <a:t>http://akhawat.islamway.net</a:t>
            </a:r>
            <a:r>
              <a:rPr lang="en-US" sz="1600" dirty="0" smtClean="0"/>
              <a:t>.</a:t>
            </a:r>
            <a:endParaRPr lang="en-US" sz="1600" dirty="0"/>
          </a:p>
          <a:p>
            <a:pPr>
              <a:spcBef>
                <a:spcPts val="600"/>
              </a:spcBef>
            </a:pPr>
            <a:r>
              <a:rPr lang="el-GR" sz="1600" b="1" dirty="0"/>
              <a:t>Εικόνα 28. </a:t>
            </a:r>
            <a:r>
              <a:rPr lang="el-GR" sz="1600" dirty="0"/>
              <a:t>(</a:t>
            </a:r>
            <a:r>
              <a:rPr lang="en-US" sz="1600" dirty="0" err="1"/>
              <a:t>Exocoetus</a:t>
            </a:r>
            <a:r>
              <a:rPr lang="en-US" sz="1600" dirty="0"/>
              <a:t> </a:t>
            </a:r>
            <a:r>
              <a:rPr lang="en-US" sz="1600" dirty="0" err="1"/>
              <a:t>volitans</a:t>
            </a:r>
            <a:r>
              <a:rPr lang="en-US" sz="1600" dirty="0"/>
              <a:t>) Tropical two-wing </a:t>
            </a:r>
            <a:r>
              <a:rPr lang="en-US" sz="1600" dirty="0" err="1"/>
              <a:t>flyingfish</a:t>
            </a:r>
            <a:r>
              <a:rPr lang="en-US" sz="1600" dirty="0"/>
              <a:t>. Photo by </a:t>
            </a:r>
            <a:r>
              <a:rPr lang="en-US" sz="1600" dirty="0" err="1"/>
              <a:t>Jessen</a:t>
            </a:r>
            <a:r>
              <a:rPr lang="en-US" sz="1600" dirty="0"/>
              <a:t>, Claus </a:t>
            </a:r>
            <a:r>
              <a:rPr lang="en-US" sz="1600" dirty="0" err="1"/>
              <a:t>Qvist</a:t>
            </a:r>
            <a:r>
              <a:rPr lang="en-US" sz="1600" dirty="0"/>
              <a:t>. </a:t>
            </a:r>
            <a:r>
              <a:rPr lang="el-GR" sz="1600" dirty="0"/>
              <a:t>Σύνδεσμος : </a:t>
            </a:r>
            <a:r>
              <a:rPr lang="en-US" sz="1600" dirty="0"/>
              <a:t>http://users.sch.gr/tsilivar/ta-psaria-sthn-ellada.html. </a:t>
            </a:r>
            <a:r>
              <a:rPr lang="el-GR" sz="1600" dirty="0"/>
              <a:t>Πηγή: </a:t>
            </a:r>
            <a:r>
              <a:rPr lang="en-US" sz="1600" dirty="0"/>
              <a:t>http://users.sch.gr</a:t>
            </a:r>
            <a:r>
              <a:rPr lang="en-US" sz="1600" dirty="0" smtClean="0"/>
              <a:t>.</a:t>
            </a:r>
            <a:endParaRPr lang="en-US" sz="1600" dirty="0"/>
          </a:p>
          <a:p>
            <a:pPr>
              <a:spcBef>
                <a:spcPts val="600"/>
              </a:spcBef>
            </a:pPr>
            <a:r>
              <a:rPr lang="el-GR" sz="1600" b="1" dirty="0"/>
              <a:t>Εικόνα 29. </a:t>
            </a:r>
            <a:r>
              <a:rPr lang="el-GR" sz="1600" dirty="0"/>
              <a:t>Σύνδεσμος :</a:t>
            </a:r>
            <a:r>
              <a:rPr lang="en-US" sz="1600" dirty="0"/>
              <a:t>http://www.planitikos.gr/2011/05/video_5331.html.  </a:t>
            </a:r>
            <a:r>
              <a:rPr lang="el-GR" sz="1600" dirty="0"/>
              <a:t>Πηγή: </a:t>
            </a:r>
            <a:r>
              <a:rPr lang="en-US" sz="1600" dirty="0"/>
              <a:t>http://www.planitikos.gr</a:t>
            </a:r>
            <a:r>
              <a:rPr lang="en-US" sz="1600" dirty="0" smtClean="0"/>
              <a:t>.</a:t>
            </a:r>
            <a:endParaRPr lang="en-US" sz="1600" dirty="0"/>
          </a:p>
          <a:p>
            <a:pPr>
              <a:spcBef>
                <a:spcPts val="600"/>
              </a:spcBef>
            </a:pPr>
            <a:r>
              <a:rPr lang="el-GR" sz="1600" b="1" dirty="0"/>
              <a:t>Εικόνα 30. </a:t>
            </a:r>
            <a:r>
              <a:rPr lang="el-GR" sz="1600" dirty="0"/>
              <a:t>Σύνδεσμος : </a:t>
            </a:r>
            <a:r>
              <a:rPr lang="en-US" sz="1600" dirty="0"/>
              <a:t>https://www.pinterest.com/pin/108930884707724409/. </a:t>
            </a:r>
            <a:r>
              <a:rPr lang="el-GR" sz="1600" dirty="0"/>
              <a:t>Πηγή: Βρέθηκε στο </a:t>
            </a:r>
            <a:r>
              <a:rPr lang="en-US" sz="1600" dirty="0"/>
              <a:t>stellentyachts.com</a:t>
            </a:r>
            <a:r>
              <a:rPr lang="en-US" sz="1600" dirty="0" smtClean="0"/>
              <a:t>.</a:t>
            </a:r>
            <a:endParaRPr lang="en-US" sz="1600" dirty="0"/>
          </a:p>
          <a:p>
            <a:pPr>
              <a:spcBef>
                <a:spcPts val="600"/>
              </a:spcBef>
            </a:pPr>
            <a:r>
              <a:rPr lang="el-GR" sz="1600" b="1" dirty="0"/>
              <a:t>Εικόνα 31. </a:t>
            </a:r>
            <a:r>
              <a:rPr lang="el-GR" sz="1600" dirty="0"/>
              <a:t>Σύνδεσμος : </a:t>
            </a:r>
            <a:r>
              <a:rPr lang="en-US" sz="1600" dirty="0"/>
              <a:t>http://vintageprintable.swivelchairmedia.com/animal/animal-fish/animal-fish-3/animal-catesby-fish-flying-fish/. </a:t>
            </a:r>
            <a:r>
              <a:rPr lang="el-GR" sz="1600" dirty="0"/>
              <a:t>Πηγή: : </a:t>
            </a:r>
            <a:r>
              <a:rPr lang="en-US" sz="1600" dirty="0"/>
              <a:t>http://vintageprintable.swivelchairmedia.com</a:t>
            </a:r>
            <a:r>
              <a:rPr lang="en-US" sz="1600" dirty="0" smtClean="0"/>
              <a:t>.</a:t>
            </a:r>
            <a:endParaRPr lang="en-US" sz="1600" dirty="0"/>
          </a:p>
          <a:p>
            <a:pPr>
              <a:spcBef>
                <a:spcPts val="600"/>
              </a:spcBef>
            </a:pPr>
            <a:r>
              <a:rPr lang="el-GR" sz="1600" b="1" dirty="0"/>
              <a:t>Εικόνα 32. </a:t>
            </a:r>
            <a:r>
              <a:rPr lang="el-GR" sz="1600" dirty="0"/>
              <a:t>Σύνδεσμος :</a:t>
            </a:r>
            <a:r>
              <a:rPr lang="en-US" sz="1600" dirty="0"/>
              <a:t>http://kayjayr-akshay.blogspot.gr/2014/02/mechanics-and-dynamics-of-how-fishes.html.  </a:t>
            </a:r>
            <a:r>
              <a:rPr lang="el-GR" sz="1600" dirty="0"/>
              <a:t>Πηγή: </a:t>
            </a:r>
            <a:r>
              <a:rPr lang="en-US" sz="1600" dirty="0"/>
              <a:t>http://kayjayr-akshay.blogspot.gr.</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47</a:t>
            </a:fld>
            <a:endParaRPr lang="en-US"/>
          </a:p>
        </p:txBody>
      </p:sp>
    </p:spTree>
    <p:extLst>
      <p:ext uri="{BB962C8B-B14F-4D97-AF65-F5344CB8AC3E}">
        <p14:creationId xmlns="" xmlns:p14="http://schemas.microsoft.com/office/powerpoint/2010/main" val="3069763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smtClean="0"/>
              <a:t> 6/6</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33. </a:t>
            </a:r>
            <a:r>
              <a:rPr lang="en-US" sz="1600" dirty="0"/>
              <a:t>All text and photos copyright 2013 by Scott </a:t>
            </a:r>
            <a:r>
              <a:rPr lang="en-US" sz="1600" dirty="0" err="1"/>
              <a:t>Gietler</a:t>
            </a:r>
            <a:r>
              <a:rPr lang="en-US" sz="1600" dirty="0"/>
              <a:t> unless otherwise noted. © Aziz </a:t>
            </a:r>
            <a:r>
              <a:rPr lang="en-US" sz="1600" dirty="0" err="1"/>
              <a:t>Saltik</a:t>
            </a:r>
            <a:r>
              <a:rPr lang="en-US" sz="1600" dirty="0"/>
              <a:t> UWPhotographyguide.com. </a:t>
            </a:r>
            <a:r>
              <a:rPr lang="el-GR" sz="1600" dirty="0"/>
              <a:t>Σύνδεσμος : </a:t>
            </a:r>
            <a:r>
              <a:rPr lang="en-US" sz="1600" dirty="0"/>
              <a:t>http://www.uwphotographyguide.com/save-bluefin-tuna. </a:t>
            </a:r>
            <a:r>
              <a:rPr lang="el-GR" sz="1600" dirty="0"/>
              <a:t>Πηγή: </a:t>
            </a:r>
            <a:r>
              <a:rPr lang="en-US" sz="1600" dirty="0"/>
              <a:t>http://www.uwphotographyguide.com</a:t>
            </a:r>
            <a:r>
              <a:rPr lang="en-US" sz="1600" dirty="0" smtClean="0"/>
              <a:t>.</a:t>
            </a:r>
            <a:endParaRPr lang="en-US" sz="1600" dirty="0"/>
          </a:p>
          <a:p>
            <a:pPr>
              <a:spcBef>
                <a:spcPts val="600"/>
              </a:spcBef>
            </a:pPr>
            <a:r>
              <a:rPr lang="el-GR" sz="1600" b="1" dirty="0"/>
              <a:t>Εικόνα 34. </a:t>
            </a:r>
            <a:r>
              <a:rPr lang="el-GR" sz="1600" dirty="0"/>
              <a:t>© </a:t>
            </a:r>
            <a:r>
              <a:rPr lang="en-US" sz="1600" dirty="0"/>
              <a:t>Biology-Online.org. All Rights Reserved. </a:t>
            </a:r>
            <a:r>
              <a:rPr lang="el-GR" sz="1600" dirty="0"/>
              <a:t>Σύνδεσμος : </a:t>
            </a:r>
            <a:r>
              <a:rPr lang="en-US" sz="1600" dirty="0"/>
              <a:t>http://www.biology-online.org/articles/swim_bladder_ideas_anatomy.html. </a:t>
            </a:r>
            <a:r>
              <a:rPr lang="el-GR" sz="1600" dirty="0"/>
              <a:t>Πηγή: </a:t>
            </a:r>
            <a:r>
              <a:rPr lang="en-US" sz="1600" dirty="0"/>
              <a:t>http://www.biology-online.org</a:t>
            </a:r>
            <a:r>
              <a:rPr lang="en-US" sz="1600" dirty="0" smtClean="0"/>
              <a:t>.</a:t>
            </a:r>
            <a:endParaRPr lang="en-US" sz="1600" dirty="0"/>
          </a:p>
          <a:p>
            <a:pPr>
              <a:spcBef>
                <a:spcPts val="600"/>
              </a:spcBef>
            </a:pPr>
            <a:r>
              <a:rPr lang="el-GR" sz="1600" b="1" dirty="0"/>
              <a:t>Εικόνα 35. </a:t>
            </a:r>
            <a:r>
              <a:rPr lang="en-US" sz="1600" dirty="0"/>
              <a:t>Copyrighted</a:t>
            </a:r>
            <a:r>
              <a:rPr lang="en-US" sz="1600" dirty="0" smtClean="0"/>
              <a:t>.</a:t>
            </a:r>
            <a:endParaRPr lang="en-US" sz="1600" dirty="0"/>
          </a:p>
          <a:p>
            <a:pPr>
              <a:spcBef>
                <a:spcPts val="600"/>
              </a:spcBef>
            </a:pPr>
            <a:r>
              <a:rPr lang="el-GR" sz="1600" b="1" dirty="0"/>
              <a:t>Εικόνα 36. </a:t>
            </a:r>
            <a:r>
              <a:rPr lang="en-US" sz="1600" dirty="0"/>
              <a:t>Copyright (c) lanzaroteholiday.com 2006.  </a:t>
            </a:r>
            <a:r>
              <a:rPr lang="el-GR" sz="1600" dirty="0"/>
              <a:t>Σύνδεσμος :</a:t>
            </a:r>
            <a:r>
              <a:rPr lang="en-US" sz="1600" dirty="0"/>
              <a:t>https://se.pinterest.com/pin/314970567662427044/. </a:t>
            </a:r>
            <a:r>
              <a:rPr lang="el-GR" sz="1600" dirty="0"/>
              <a:t>Πηγή: </a:t>
            </a:r>
            <a:r>
              <a:rPr lang="en-US" sz="1600" dirty="0"/>
              <a:t>http://</a:t>
            </a:r>
            <a:r>
              <a:rPr lang="en-US" sz="1600" dirty="0" smtClean="0"/>
              <a:t>www.lanzaroteholiday.com/citrus_pools.htm.</a:t>
            </a:r>
            <a:endParaRPr lang="en-US" sz="1600" dirty="0"/>
          </a:p>
          <a:p>
            <a:pPr>
              <a:spcBef>
                <a:spcPts val="600"/>
              </a:spcBef>
            </a:pPr>
            <a:r>
              <a:rPr lang="el-GR" sz="1600" b="1" dirty="0"/>
              <a:t>Εικόνα 37. </a:t>
            </a:r>
            <a:r>
              <a:rPr lang="el-GR" sz="1600" dirty="0"/>
              <a:t>© 2002 </a:t>
            </a:r>
            <a:r>
              <a:rPr lang="en-US" sz="1600" dirty="0"/>
              <a:t>Mariner Thai Dot Com Mariner Thai Dot Net. All rights reserved. </a:t>
            </a:r>
            <a:r>
              <a:rPr lang="el-GR" sz="1600" dirty="0"/>
              <a:t>Σύνδεσμος :</a:t>
            </a:r>
            <a:r>
              <a:rPr lang="en-US" sz="1600" dirty="0"/>
              <a:t>http://www.marinerthai.net/sara/viewsara1165.php.  </a:t>
            </a:r>
            <a:r>
              <a:rPr lang="el-GR" sz="1600" dirty="0"/>
              <a:t>Πηγή: </a:t>
            </a:r>
            <a:r>
              <a:rPr lang="en-US" sz="1600" dirty="0"/>
              <a:t>http://www.marinerthai.net/mrthome.php</a:t>
            </a:r>
            <a:r>
              <a:rPr lang="en-US" sz="1600" dirty="0" smtClean="0"/>
              <a:t>.</a:t>
            </a:r>
            <a:endParaRPr lang="en-US" sz="1600" dirty="0"/>
          </a:p>
          <a:p>
            <a:pPr>
              <a:spcBef>
                <a:spcPts val="600"/>
              </a:spcBef>
            </a:pPr>
            <a:r>
              <a:rPr lang="el-GR" sz="1600" b="1" dirty="0"/>
              <a:t>Εικόνα 38. </a:t>
            </a:r>
            <a:r>
              <a:rPr lang="el-GR" sz="1600" dirty="0"/>
              <a:t>© 2015. Σύνδεσμος :</a:t>
            </a:r>
            <a:r>
              <a:rPr lang="en-US" sz="1600" dirty="0"/>
              <a:t>http://www.protection-requins.org/anatomie/le-foie-du-requin-et-le-squalene.  </a:t>
            </a:r>
            <a:r>
              <a:rPr lang="el-GR" sz="1600" dirty="0"/>
              <a:t>Πηγή: </a:t>
            </a:r>
            <a:r>
              <a:rPr lang="en-US" sz="1600" dirty="0"/>
              <a:t>http://www.protection-requins.org/.</a:t>
            </a:r>
          </a:p>
          <a:p>
            <a:pPr>
              <a:spcBef>
                <a:spcPts val="600"/>
              </a:spcBef>
            </a:pPr>
            <a:endParaRPr lang="en-US" sz="1600" dirty="0"/>
          </a:p>
          <a:p>
            <a:pPr>
              <a:spcBef>
                <a:spcPts val="600"/>
              </a:spcBef>
            </a:pPr>
            <a:endParaRPr lang="en-US" sz="1600" dirty="0"/>
          </a:p>
          <a:p>
            <a:pPr>
              <a:spcBef>
                <a:spcPts val="600"/>
              </a:spcBef>
            </a:pPr>
            <a:endParaRPr lang="en-US" sz="1600" dirty="0"/>
          </a:p>
          <a:p>
            <a:pPr>
              <a:spcBef>
                <a:spcPts val="600"/>
              </a:spcBef>
            </a:pPr>
            <a:endParaRPr lang="en-US" sz="1600" dirty="0"/>
          </a:p>
          <a:p>
            <a:pPr>
              <a:spcBef>
                <a:spcPts val="600"/>
              </a:spcBef>
            </a:pPr>
            <a:endParaRPr lang="en-US" sz="1600" dirty="0"/>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3η. Μετακίνηση - Πλευστότητα</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48</a:t>
            </a:fld>
            <a:endParaRPr lang="en-US"/>
          </a:p>
        </p:txBody>
      </p:sp>
    </p:spTree>
    <p:extLst>
      <p:ext uri="{BB962C8B-B14F-4D97-AF65-F5344CB8AC3E}">
        <p14:creationId xmlns="" xmlns:p14="http://schemas.microsoft.com/office/powerpoint/2010/main" val="7396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2/9</a:t>
            </a:r>
            <a:endParaRPr lang="el-GR" dirty="0"/>
          </a:p>
        </p:txBody>
      </p:sp>
      <p:sp>
        <p:nvSpPr>
          <p:cNvPr id="7" name="Θέση περιεχομένου 6"/>
          <p:cNvSpPr>
            <a:spLocks noGrp="1"/>
          </p:cNvSpPr>
          <p:nvPr>
            <p:ph sz="half" idx="1"/>
          </p:nvPr>
        </p:nvSpPr>
        <p:spPr/>
        <p:txBody>
          <a:bodyPr>
            <a:normAutofit/>
          </a:bodyPr>
          <a:lstStyle/>
          <a:p>
            <a:pPr>
              <a:lnSpc>
                <a:spcPct val="110000"/>
              </a:lnSpc>
              <a:spcBef>
                <a:spcPts val="600"/>
              </a:spcBef>
              <a:defRPr/>
            </a:pPr>
            <a:r>
              <a:rPr lang="el-GR" sz="2000" dirty="0"/>
              <a:t>Η κατανόηση του πώς τα ψάρια κινούνται μέσα στο νερό, </a:t>
            </a:r>
            <a:r>
              <a:rPr lang="el-GR" sz="2000" dirty="0" smtClean="0"/>
              <a:t>χωρίς </a:t>
            </a:r>
            <a:r>
              <a:rPr lang="el-GR" sz="2000" dirty="0"/>
              <a:t>να δημιουργούν τον παραμικρό </a:t>
            </a:r>
            <a:r>
              <a:rPr lang="el-GR" sz="2000" dirty="0" smtClean="0"/>
              <a:t>στροβιλισμό, </a:t>
            </a:r>
            <a:r>
              <a:rPr lang="en-US" sz="2000" dirty="0"/>
              <a:t/>
            </a:r>
            <a:br>
              <a:rPr lang="en-US" sz="2000" dirty="0"/>
            </a:br>
            <a:r>
              <a:rPr lang="el-GR" sz="2000" dirty="0"/>
              <a:t>είναι ένα από τα θέματα που απασχόλησε κατά καιρούς πολλούς επιστήμονες. </a:t>
            </a:r>
            <a:br>
              <a:rPr lang="el-GR" sz="2000" dirty="0"/>
            </a:br>
            <a:r>
              <a:rPr lang="el-GR" sz="2400" b="1" dirty="0">
                <a:solidFill>
                  <a:srgbClr val="CCECFF"/>
                </a:solidFill>
                <a:effectLst>
                  <a:outerShdw blurRad="38100" dist="38100" dir="2700000" algn="tl">
                    <a:srgbClr val="000000"/>
                  </a:outerShdw>
                </a:effectLst>
              </a:rPr>
              <a:t/>
            </a:r>
            <a:br>
              <a:rPr lang="el-GR" sz="2400" b="1" dirty="0">
                <a:solidFill>
                  <a:srgbClr val="CCECFF"/>
                </a:solidFill>
                <a:effectLst>
                  <a:outerShdw blurRad="38100" dist="38100" dir="2700000" algn="tl">
                    <a:srgbClr val="000000"/>
                  </a:outerShdw>
                </a:effectLst>
              </a:rPr>
            </a:br>
            <a:endParaRPr lang="el-GR" dirty="0"/>
          </a:p>
        </p:txBody>
      </p:sp>
      <p:pic>
        <p:nvPicPr>
          <p:cNvPr id="3" name="Θέση περιεχομένου 2"/>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946068" y="1825625"/>
            <a:ext cx="2826332" cy="3781350"/>
          </a:xfrm>
        </p:spPr>
      </p:pic>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5</a:t>
            </a:fld>
            <a:endParaRPr lang="en-US"/>
          </a:p>
        </p:txBody>
      </p:sp>
      <p:sp>
        <p:nvSpPr>
          <p:cNvPr id="8" name="TextBox 7"/>
          <p:cNvSpPr txBox="1"/>
          <p:nvPr/>
        </p:nvSpPr>
        <p:spPr>
          <a:xfrm>
            <a:off x="7329039" y="5142586"/>
            <a:ext cx="263214" cy="276999"/>
          </a:xfrm>
          <a:prstGeom prst="rect">
            <a:avLst/>
          </a:prstGeom>
          <a:noFill/>
        </p:spPr>
        <p:txBody>
          <a:bodyPr wrap="none" rtlCol="0">
            <a:spAutoFit/>
          </a:bodyPr>
          <a:lstStyle/>
          <a:p>
            <a:r>
              <a:rPr lang="en-US" sz="1200" dirty="0" smtClean="0"/>
              <a:t>3</a:t>
            </a:r>
            <a:endParaRPr lang="en-US" sz="1200" dirty="0"/>
          </a:p>
        </p:txBody>
      </p:sp>
    </p:spTree>
    <p:extLst>
      <p:ext uri="{BB962C8B-B14F-4D97-AF65-F5344CB8AC3E}">
        <p14:creationId xmlns="" xmlns:p14="http://schemas.microsoft.com/office/powerpoint/2010/main" val="201753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3/9</a:t>
            </a:r>
            <a:endParaRPr lang="el-GR" dirty="0"/>
          </a:p>
        </p:txBody>
      </p:sp>
      <p:sp>
        <p:nvSpPr>
          <p:cNvPr id="7" name="Θέση περιεχομένου 6"/>
          <p:cNvSpPr>
            <a:spLocks noGrp="1"/>
          </p:cNvSpPr>
          <p:nvPr>
            <p:ph sz="half" idx="1"/>
          </p:nvPr>
        </p:nvSpPr>
        <p:spPr/>
        <p:txBody>
          <a:bodyPr>
            <a:normAutofit/>
          </a:bodyPr>
          <a:lstStyle/>
          <a:p>
            <a:pPr>
              <a:lnSpc>
                <a:spcPct val="110000"/>
              </a:lnSpc>
              <a:spcBef>
                <a:spcPts val="600"/>
              </a:spcBef>
              <a:defRPr/>
            </a:pPr>
            <a:r>
              <a:rPr lang="el-GR" sz="2000" dirty="0"/>
              <a:t>Φαίνεται ότι το μυστικό βρίσκεται </a:t>
            </a:r>
            <a:br>
              <a:rPr lang="el-GR" sz="2000" dirty="0"/>
            </a:br>
            <a:r>
              <a:rPr lang="el-GR" sz="2000" dirty="0"/>
              <a:t>στον τρόπο με τον οποίο τα ψάρια κάμπτουν τα σώματα και τα πτερύγιά τους για να κολυμπούν και </a:t>
            </a:r>
            <a:br>
              <a:rPr lang="el-GR" sz="2000" dirty="0"/>
            </a:br>
            <a:r>
              <a:rPr lang="el-GR" sz="2000" dirty="0"/>
              <a:t>στις ιδιότητες που διαθέτει η επιφάνεια του σώματος τους για να μειώνει την τριβή.</a:t>
            </a:r>
            <a:br>
              <a:rPr lang="el-GR" sz="2000" dirty="0"/>
            </a:b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6</a:t>
            </a:fld>
            <a:endParaRPr lang="en-US"/>
          </a:p>
        </p:txBody>
      </p:sp>
      <p:pic>
        <p:nvPicPr>
          <p:cNvPr id="3" name="Content Placeholder 2"/>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06646" y="2051824"/>
            <a:ext cx="4016353" cy="2547337"/>
          </a:xfrm>
        </p:spPr>
      </p:pic>
      <p:sp>
        <p:nvSpPr>
          <p:cNvPr id="8" name="TextBox 7"/>
          <p:cNvSpPr txBox="1"/>
          <p:nvPr/>
        </p:nvSpPr>
        <p:spPr>
          <a:xfrm>
            <a:off x="8255838" y="4322162"/>
            <a:ext cx="263214" cy="276999"/>
          </a:xfrm>
          <a:prstGeom prst="rect">
            <a:avLst/>
          </a:prstGeom>
          <a:noFill/>
        </p:spPr>
        <p:txBody>
          <a:bodyPr wrap="none" rtlCol="0">
            <a:spAutoFit/>
          </a:bodyPr>
          <a:lstStyle/>
          <a:p>
            <a:r>
              <a:rPr lang="en-US" sz="1200" dirty="0" smtClean="0"/>
              <a:t>4</a:t>
            </a:r>
            <a:endParaRPr lang="en-US" sz="1200" dirty="0"/>
          </a:p>
        </p:txBody>
      </p:sp>
    </p:spTree>
    <p:extLst>
      <p:ext uri="{BB962C8B-B14F-4D97-AF65-F5344CB8AC3E}">
        <p14:creationId xmlns="" xmlns:p14="http://schemas.microsoft.com/office/powerpoint/2010/main" val="426233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4/9</a:t>
            </a:r>
            <a:endParaRPr lang="el-GR" dirty="0"/>
          </a:p>
        </p:txBody>
      </p:sp>
      <p:sp>
        <p:nvSpPr>
          <p:cNvPr id="7" name="Θέση περιεχομένου 6"/>
          <p:cNvSpPr>
            <a:spLocks noGrp="1"/>
          </p:cNvSpPr>
          <p:nvPr>
            <p:ph sz="half" idx="1"/>
          </p:nvPr>
        </p:nvSpPr>
        <p:spPr>
          <a:xfrm>
            <a:off x="628650" y="1606062"/>
            <a:ext cx="5479073" cy="2121876"/>
          </a:xfrm>
        </p:spPr>
        <p:txBody>
          <a:bodyPr>
            <a:normAutofit/>
          </a:bodyPr>
          <a:lstStyle/>
          <a:p>
            <a:pPr>
              <a:lnSpc>
                <a:spcPct val="110000"/>
              </a:lnSpc>
              <a:spcBef>
                <a:spcPts val="600"/>
              </a:spcBef>
              <a:defRPr/>
            </a:pPr>
            <a:r>
              <a:rPr lang="el-GR" sz="2000" dirty="0">
                <a:cs typeface="Arial" charset="0"/>
              </a:rPr>
              <a:t>Κατά την κολύμβηση </a:t>
            </a:r>
            <a:br>
              <a:rPr lang="el-GR" sz="2000" dirty="0">
                <a:cs typeface="Arial" charset="0"/>
              </a:rPr>
            </a:br>
            <a:r>
              <a:rPr lang="el-GR" sz="2000" b="1" dirty="0">
                <a:cs typeface="Arial" charset="0"/>
              </a:rPr>
              <a:t>ο προωθητικός μηχανισμός ενός ψαριού </a:t>
            </a:r>
            <a:br>
              <a:rPr lang="el-GR" sz="2000" b="1" dirty="0">
                <a:cs typeface="Arial" charset="0"/>
              </a:rPr>
            </a:br>
            <a:r>
              <a:rPr lang="el-GR" sz="2000" b="1" dirty="0">
                <a:cs typeface="Arial" charset="0"/>
              </a:rPr>
              <a:t>είναι οι μύες του κορμού και της ουράς του. </a:t>
            </a:r>
            <a:r>
              <a:rPr lang="el-GR" sz="2000" b="1" dirty="0"/>
              <a:t/>
            </a:r>
            <a:br>
              <a:rPr lang="el-GR" sz="2000" b="1" dirty="0"/>
            </a:br>
            <a:r>
              <a:rPr lang="el-GR" sz="2000" b="1" dirty="0">
                <a:solidFill>
                  <a:srgbClr val="CCECFF"/>
                </a:solidFill>
                <a:effectLst>
                  <a:outerShdw blurRad="38100" dist="38100" dir="2700000" algn="tl">
                    <a:srgbClr val="000000"/>
                  </a:outerShdw>
                </a:effectLst>
              </a:rPr>
              <a:t/>
            </a:r>
            <a:br>
              <a:rPr lang="el-GR" sz="2000" b="1" dirty="0">
                <a:solidFill>
                  <a:srgbClr val="CCECFF"/>
                </a:solidFill>
                <a:effectLst>
                  <a:outerShdw blurRad="38100" dist="38100" dir="2700000" algn="tl">
                    <a:srgbClr val="000000"/>
                  </a:outerShdw>
                </a:effectLst>
              </a:rPr>
            </a:b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7</a:t>
            </a:fld>
            <a:endParaRPr lang="en-US"/>
          </a:p>
        </p:txBody>
      </p:sp>
      <p:pic>
        <p:nvPicPr>
          <p:cNvPr id="3" name="Θέση περιεχομένου 2"/>
          <p:cNvPicPr>
            <a:picLocks noGrp="1" noChangeAspect="1"/>
          </p:cNvPicPr>
          <p:nvPr>
            <p:ph sz="half" idx="2"/>
          </p:nvPr>
        </p:nvPicPr>
        <p:blipFill>
          <a:blip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693891" y="2631688"/>
            <a:ext cx="7821459" cy="3456878"/>
          </a:xfrm>
        </p:spPr>
      </p:pic>
      <p:sp>
        <p:nvSpPr>
          <p:cNvPr id="8" name="TextBox 7"/>
          <p:cNvSpPr txBox="1"/>
          <p:nvPr/>
        </p:nvSpPr>
        <p:spPr>
          <a:xfrm>
            <a:off x="8108346" y="5791493"/>
            <a:ext cx="263214" cy="276999"/>
          </a:xfrm>
          <a:prstGeom prst="rect">
            <a:avLst/>
          </a:prstGeom>
          <a:noFill/>
        </p:spPr>
        <p:txBody>
          <a:bodyPr wrap="none" rtlCol="0">
            <a:spAutoFit/>
          </a:bodyPr>
          <a:lstStyle/>
          <a:p>
            <a:r>
              <a:rPr lang="en-US" sz="1200" dirty="0" smtClean="0"/>
              <a:t>5</a:t>
            </a:r>
            <a:endParaRPr lang="en-US" sz="1200" dirty="0"/>
          </a:p>
        </p:txBody>
      </p:sp>
    </p:spTree>
    <p:extLst>
      <p:ext uri="{BB962C8B-B14F-4D97-AF65-F5344CB8AC3E}">
        <p14:creationId xmlns="" xmlns:p14="http://schemas.microsoft.com/office/powerpoint/2010/main" val="376772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5/9</a:t>
            </a:r>
            <a:endParaRPr lang="el-GR" dirty="0"/>
          </a:p>
        </p:txBody>
      </p:sp>
      <p:sp>
        <p:nvSpPr>
          <p:cNvPr id="7" name="Θέση περιεχομένου 6"/>
          <p:cNvSpPr>
            <a:spLocks noGrp="1"/>
          </p:cNvSpPr>
          <p:nvPr>
            <p:ph sz="half" idx="1"/>
          </p:nvPr>
        </p:nvSpPr>
        <p:spPr>
          <a:xfrm>
            <a:off x="628650" y="1606062"/>
            <a:ext cx="3673719" cy="4513384"/>
          </a:xfrm>
        </p:spPr>
        <p:txBody>
          <a:bodyPr>
            <a:normAutofit fontScale="92500" lnSpcReduction="20000"/>
          </a:bodyPr>
          <a:lstStyle/>
          <a:p>
            <a:pPr>
              <a:lnSpc>
                <a:spcPct val="110000"/>
              </a:lnSpc>
              <a:spcBef>
                <a:spcPts val="600"/>
              </a:spcBef>
              <a:defRPr/>
            </a:pPr>
            <a:r>
              <a:rPr lang="el-GR" sz="2200" dirty="0">
                <a:cs typeface="Arial" charset="0"/>
              </a:rPr>
              <a:t>Οι αξονικοί μύες που χρησιμεύουν για την κίνηση σχηματίζουν </a:t>
            </a:r>
            <a:r>
              <a:rPr lang="el-GR" sz="2200" dirty="0" err="1">
                <a:cs typeface="Arial" charset="0"/>
              </a:rPr>
              <a:t>γωνιόγραμμες</a:t>
            </a:r>
            <a:r>
              <a:rPr lang="el-GR" sz="2200" dirty="0">
                <a:cs typeface="Arial" charset="0"/>
              </a:rPr>
              <a:t> ταινίες που λέγονται </a:t>
            </a:r>
            <a:r>
              <a:rPr lang="el-GR" sz="2200" b="1" dirty="0" err="1">
                <a:cs typeface="Arial" charset="0"/>
              </a:rPr>
              <a:t>μυομερίδια</a:t>
            </a:r>
            <a:r>
              <a:rPr lang="el-GR" sz="2200" dirty="0">
                <a:cs typeface="Arial" charset="0"/>
              </a:rPr>
              <a:t>. </a:t>
            </a:r>
            <a:endParaRPr lang="el-GR" sz="2200" dirty="0" smtClean="0">
              <a:cs typeface="Arial" charset="0"/>
            </a:endParaRPr>
          </a:p>
          <a:p>
            <a:pPr>
              <a:lnSpc>
                <a:spcPct val="110000"/>
              </a:lnSpc>
              <a:spcBef>
                <a:spcPts val="600"/>
              </a:spcBef>
              <a:defRPr/>
            </a:pPr>
            <a:endParaRPr lang="el-GR" sz="2200" dirty="0">
              <a:cs typeface="Arial" charset="0"/>
            </a:endParaRPr>
          </a:p>
          <a:p>
            <a:pPr>
              <a:lnSpc>
                <a:spcPct val="110000"/>
              </a:lnSpc>
              <a:spcBef>
                <a:spcPts val="600"/>
              </a:spcBef>
              <a:defRPr/>
            </a:pPr>
            <a:r>
              <a:rPr lang="el-GR" sz="2200" dirty="0" smtClean="0">
                <a:cs typeface="Arial" charset="0"/>
              </a:rPr>
              <a:t>Οι </a:t>
            </a:r>
            <a:r>
              <a:rPr lang="el-GR" sz="2200" dirty="0">
                <a:cs typeface="Arial" charset="0"/>
              </a:rPr>
              <a:t>μυϊκές ίνες σε κάθε </a:t>
            </a:r>
            <a:r>
              <a:rPr lang="el-GR" sz="2200" dirty="0" err="1">
                <a:cs typeface="Arial" charset="0"/>
              </a:rPr>
              <a:t>μυομερίδιο</a:t>
            </a:r>
            <a:r>
              <a:rPr lang="el-GR" sz="2200" dirty="0">
                <a:cs typeface="Arial" charset="0"/>
              </a:rPr>
              <a:t> είναι σχετικά μικρές και συνδέουν τμήματα του σκληρού συνδετικού ιστού που χωρίζουν το ένα </a:t>
            </a:r>
            <a:r>
              <a:rPr lang="el-GR" sz="2200" dirty="0" err="1">
                <a:cs typeface="Arial" charset="0"/>
              </a:rPr>
              <a:t>μυομερίδιο</a:t>
            </a:r>
            <a:r>
              <a:rPr lang="el-GR" sz="2200" dirty="0">
                <a:cs typeface="Arial" charset="0"/>
              </a:rPr>
              <a:t> από το επόμενο. </a:t>
            </a:r>
            <a:r>
              <a:rPr lang="el-GR" sz="2000" b="1" dirty="0">
                <a:solidFill>
                  <a:srgbClr val="CCECFF"/>
                </a:solidFill>
                <a:effectLst>
                  <a:outerShdw blurRad="38100" dist="38100" dir="2700000" algn="tl">
                    <a:srgbClr val="000000"/>
                  </a:outerShdw>
                </a:effectLst>
              </a:rPr>
              <a:t/>
            </a:r>
            <a:br>
              <a:rPr lang="el-GR" sz="2000" b="1" dirty="0">
                <a:solidFill>
                  <a:srgbClr val="CCECFF"/>
                </a:solidFill>
                <a:effectLst>
                  <a:outerShdw blurRad="38100" dist="38100" dir="2700000" algn="tl">
                    <a:srgbClr val="000000"/>
                  </a:outerShdw>
                </a:effectLst>
              </a:rPr>
            </a:br>
            <a:r>
              <a:rPr lang="el-GR" sz="2000" b="1" dirty="0"/>
              <a:t/>
            </a:r>
            <a:br>
              <a:rPr lang="el-GR" sz="2000" b="1" dirty="0"/>
            </a:br>
            <a:r>
              <a:rPr lang="el-GR" sz="2000" b="1" dirty="0">
                <a:solidFill>
                  <a:srgbClr val="CCECFF"/>
                </a:solidFill>
                <a:effectLst>
                  <a:outerShdw blurRad="38100" dist="38100" dir="2700000" algn="tl">
                    <a:srgbClr val="000000"/>
                  </a:outerShdw>
                </a:effectLst>
              </a:rPr>
              <a:t/>
            </a:r>
            <a:br>
              <a:rPr lang="el-GR" sz="2000" b="1" dirty="0">
                <a:solidFill>
                  <a:srgbClr val="CCECFF"/>
                </a:solidFill>
                <a:effectLst>
                  <a:outerShdw blurRad="38100" dist="38100" dir="2700000" algn="tl">
                    <a:srgbClr val="000000"/>
                  </a:outerShdw>
                </a:effectLst>
              </a:rPr>
            </a:br>
            <a:endParaRPr lang="el-GR" dirty="0"/>
          </a:p>
        </p:txBody>
      </p:sp>
      <p:sp>
        <p:nvSpPr>
          <p:cNvPr id="4" name="Θέση υποσέλιδου 3"/>
          <p:cNvSpPr>
            <a:spLocks noGrp="1"/>
          </p:cNvSpPr>
          <p:nvPr>
            <p:ph type="ftr" sz="quarter" idx="11"/>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8</a:t>
            </a:fld>
            <a:endParaRPr lang="en-US"/>
          </a:p>
        </p:txBody>
      </p:sp>
      <p:pic>
        <p:nvPicPr>
          <p:cNvPr id="8" name="Θέση περιεχομένου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29150" y="2006503"/>
            <a:ext cx="3886200" cy="3487285"/>
          </a:xfrm>
        </p:spPr>
      </p:pic>
      <p:sp>
        <p:nvSpPr>
          <p:cNvPr id="9" name="TextBox 8"/>
          <p:cNvSpPr txBox="1"/>
          <p:nvPr/>
        </p:nvSpPr>
        <p:spPr>
          <a:xfrm>
            <a:off x="8222646" y="5216789"/>
            <a:ext cx="263214" cy="276999"/>
          </a:xfrm>
          <a:prstGeom prst="rect">
            <a:avLst/>
          </a:prstGeom>
          <a:noFill/>
        </p:spPr>
        <p:txBody>
          <a:bodyPr wrap="none" rtlCol="0">
            <a:spAutoFit/>
          </a:bodyPr>
          <a:lstStyle/>
          <a:p>
            <a:r>
              <a:rPr lang="en-US" sz="1200" dirty="0" smtClean="0"/>
              <a:t>6</a:t>
            </a:r>
            <a:endParaRPr lang="en-US" sz="1200" dirty="0"/>
          </a:p>
        </p:txBody>
      </p:sp>
    </p:spTree>
    <p:extLst>
      <p:ext uri="{BB962C8B-B14F-4D97-AF65-F5344CB8AC3E}">
        <p14:creationId xmlns="" xmlns:p14="http://schemas.microsoft.com/office/powerpoint/2010/main" val="401700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Κολύμβηση</a:t>
            </a:r>
            <a:r>
              <a:rPr lang="en-US" dirty="0" smtClean="0"/>
              <a:t>  6/9</a:t>
            </a:r>
            <a:endParaRPr lang="el-GR" dirty="0"/>
          </a:p>
        </p:txBody>
      </p:sp>
      <p:sp>
        <p:nvSpPr>
          <p:cNvPr id="4" name="Θέση υποσέλιδου 3"/>
          <p:cNvSpPr>
            <a:spLocks noGrp="1"/>
          </p:cNvSpPr>
          <p:nvPr>
            <p:ph type="ftr" sz="quarter" idx="10"/>
          </p:nvPr>
        </p:nvSpPr>
        <p:spPr/>
        <p:txBody>
          <a:bodyPr/>
          <a:lstStyle/>
          <a:p>
            <a:r>
              <a:rPr lang="el-GR" smtClean="0"/>
              <a:t>Ενότητα 3η. Μετακίνηση - Πλευστότητα</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9</a:t>
            </a:fld>
            <a:endParaRPr lang="en-US"/>
          </a:p>
        </p:txBody>
      </p:sp>
      <p:sp>
        <p:nvSpPr>
          <p:cNvPr id="2" name="Θέση περιεχομένου 1"/>
          <p:cNvSpPr>
            <a:spLocks noGrp="1"/>
          </p:cNvSpPr>
          <p:nvPr>
            <p:ph sz="quarter" idx="14"/>
          </p:nvPr>
        </p:nvSpPr>
        <p:spPr>
          <a:xfrm>
            <a:off x="384013" y="1326121"/>
            <a:ext cx="3604958" cy="5193649"/>
          </a:xfrm>
        </p:spPr>
        <p:txBody>
          <a:bodyPr>
            <a:normAutofit fontScale="62500" lnSpcReduction="20000"/>
          </a:bodyPr>
          <a:lstStyle/>
          <a:p>
            <a:pPr>
              <a:lnSpc>
                <a:spcPct val="110000"/>
              </a:lnSpc>
              <a:spcBef>
                <a:spcPts val="600"/>
              </a:spcBef>
            </a:pPr>
            <a:r>
              <a:rPr lang="el-GR" dirty="0">
                <a:cs typeface="Arial" charset="0"/>
              </a:rPr>
              <a:t>Επιφανειακά, </a:t>
            </a:r>
            <a:r>
              <a:rPr lang="el-GR" b="1" dirty="0">
                <a:cs typeface="Arial" charset="0"/>
              </a:rPr>
              <a:t>τα </a:t>
            </a:r>
            <a:r>
              <a:rPr lang="el-GR" b="1" dirty="0" err="1">
                <a:cs typeface="Arial" charset="0"/>
              </a:rPr>
              <a:t>μυομερίδια</a:t>
            </a:r>
            <a:r>
              <a:rPr lang="el-GR" b="1" dirty="0">
                <a:cs typeface="Arial" charset="0"/>
              </a:rPr>
              <a:t> </a:t>
            </a:r>
            <a:br>
              <a:rPr lang="el-GR" b="1" dirty="0">
                <a:cs typeface="Arial" charset="0"/>
              </a:rPr>
            </a:br>
            <a:r>
              <a:rPr lang="el-GR" b="1" dirty="0">
                <a:cs typeface="Arial" charset="0"/>
              </a:rPr>
              <a:t>έχουν το σχήμα W γυρισμένο </a:t>
            </a:r>
            <a:r>
              <a:rPr lang="el-GR" b="1" dirty="0" smtClean="0">
                <a:cs typeface="Arial" charset="0"/>
              </a:rPr>
              <a:t>πλάγια, </a:t>
            </a:r>
            <a:r>
              <a:rPr lang="el-GR" b="1" dirty="0">
                <a:cs typeface="Arial" charset="0"/>
              </a:rPr>
              <a:t/>
            </a:r>
            <a:br>
              <a:rPr lang="el-GR" b="1" dirty="0">
                <a:cs typeface="Arial" charset="0"/>
              </a:rPr>
            </a:br>
            <a:r>
              <a:rPr lang="el-GR" dirty="0">
                <a:cs typeface="Arial" charset="0"/>
              </a:rPr>
              <a:t>αλλά εσωτερικά οι ταινίες αναδιπλώνονται με πολύπλοκο τρόπο και αλληλεπικαλύπτονται τόσο, </a:t>
            </a:r>
            <a:br>
              <a:rPr lang="el-GR" dirty="0">
                <a:cs typeface="Arial" charset="0"/>
              </a:rPr>
            </a:br>
            <a:r>
              <a:rPr lang="el-GR" dirty="0">
                <a:cs typeface="Arial" charset="0"/>
              </a:rPr>
              <a:t>ώστε η ισχύς έλξης κάθε </a:t>
            </a:r>
            <a:r>
              <a:rPr lang="el-GR" dirty="0" err="1">
                <a:cs typeface="Arial" charset="0"/>
              </a:rPr>
              <a:t>μυομεριδίου</a:t>
            </a:r>
            <a:r>
              <a:rPr lang="el-GR" dirty="0">
                <a:cs typeface="Arial" charset="0"/>
              </a:rPr>
              <a:t> να εκτείνεται σε αρκετούς  σπονδύλους. </a:t>
            </a:r>
            <a:endParaRPr lang="el-GR" dirty="0" smtClean="0">
              <a:cs typeface="Arial" charset="0"/>
            </a:endParaRPr>
          </a:p>
          <a:p>
            <a:pPr>
              <a:lnSpc>
                <a:spcPct val="110000"/>
              </a:lnSpc>
              <a:spcBef>
                <a:spcPts val="1200"/>
              </a:spcBef>
            </a:pPr>
            <a:r>
              <a:rPr lang="el-GR" dirty="0" smtClean="0">
                <a:cs typeface="Arial" charset="0"/>
              </a:rPr>
              <a:t>Αυτή </a:t>
            </a:r>
            <a:r>
              <a:rPr lang="el-GR" dirty="0">
                <a:cs typeface="Arial" charset="0"/>
              </a:rPr>
              <a:t>η διάταξη προκαλεί μεγαλύτερη δύναμη και καλύτερο έλεγχο της κίνησης, εφόσον </a:t>
            </a:r>
            <a:r>
              <a:rPr lang="el-GR" b="1" dirty="0">
                <a:cs typeface="Arial" charset="0"/>
              </a:rPr>
              <a:t>πολλά </a:t>
            </a:r>
            <a:r>
              <a:rPr lang="el-GR" b="1" dirty="0" err="1">
                <a:cs typeface="Arial" charset="0"/>
              </a:rPr>
              <a:t>μυομερίδια</a:t>
            </a:r>
            <a:r>
              <a:rPr lang="el-GR" b="1" dirty="0">
                <a:cs typeface="Arial" charset="0"/>
              </a:rPr>
              <a:t> εμπλέκονται στην κάμψη ενός δεδομένου τμήματος του σώματος.</a:t>
            </a:r>
            <a:br>
              <a:rPr lang="el-GR" b="1" dirty="0">
                <a:cs typeface="Arial" charset="0"/>
              </a:rPr>
            </a:br>
            <a:endParaRPr lang="el-GR" b="1" dirty="0"/>
          </a:p>
        </p:txBody>
      </p:sp>
      <p:pic>
        <p:nvPicPr>
          <p:cNvPr id="9" name="Θέση περιεχομένου 8"/>
          <p:cNvPicPr>
            <a:picLocks noGrp="1" noChangeAspect="1"/>
          </p:cNvPicPr>
          <p:nvPr>
            <p:ph sz="quarter" idx="12"/>
          </p:nvPr>
        </p:nvPicPr>
        <p:blipFill>
          <a:blip r:embed="rId3" cstate="print">
            <a:extLst>
              <a:ext uri="{28A0092B-C50C-407E-A947-70E740481C1C}">
                <a14:useLocalDpi xmlns="" xmlns:a14="http://schemas.microsoft.com/office/drawing/2010/main" val="0"/>
              </a:ext>
            </a:extLst>
          </a:blip>
          <a:stretch>
            <a:fillRect/>
          </a:stretch>
        </p:blipFill>
        <p:spPr>
          <a:xfrm>
            <a:off x="3988971" y="2504873"/>
            <a:ext cx="2506824" cy="1735494"/>
          </a:xfrm>
        </p:spPr>
      </p:pic>
      <p:pic>
        <p:nvPicPr>
          <p:cNvPr id="11" name="Θέση περιεχομένου 10"/>
          <p:cNvPicPr>
            <a:picLocks noGrp="1" noChangeAspect="1"/>
          </p:cNvPicPr>
          <p:nvPr>
            <p:ph sz="quarter" idx="13"/>
          </p:nvPr>
        </p:nvPicPr>
        <p:blipFill>
          <a:blip r:embed="rId4" cstate="print">
            <a:extLst>
              <a:ext uri="{28A0092B-C50C-407E-A947-70E740481C1C}">
                <a14:useLocalDpi xmlns="" xmlns:a14="http://schemas.microsoft.com/office/drawing/2010/main" val="0"/>
              </a:ext>
            </a:extLst>
          </a:blip>
          <a:stretch>
            <a:fillRect/>
          </a:stretch>
        </p:blipFill>
        <p:spPr>
          <a:xfrm>
            <a:off x="6349039" y="1179310"/>
            <a:ext cx="2460083" cy="5054356"/>
          </a:xfrm>
        </p:spPr>
      </p:pic>
      <p:sp>
        <p:nvSpPr>
          <p:cNvPr id="8" name="TextBox 7"/>
          <p:cNvSpPr txBox="1"/>
          <p:nvPr/>
        </p:nvSpPr>
        <p:spPr>
          <a:xfrm>
            <a:off x="6085825" y="4332117"/>
            <a:ext cx="263214" cy="276999"/>
          </a:xfrm>
          <a:prstGeom prst="rect">
            <a:avLst/>
          </a:prstGeom>
          <a:noFill/>
        </p:spPr>
        <p:txBody>
          <a:bodyPr wrap="none" rtlCol="0">
            <a:spAutoFit/>
          </a:bodyPr>
          <a:lstStyle/>
          <a:p>
            <a:r>
              <a:rPr lang="en-US" sz="1200" dirty="0" smtClean="0"/>
              <a:t>7</a:t>
            </a:r>
            <a:endParaRPr lang="en-US" sz="1200" dirty="0"/>
          </a:p>
        </p:txBody>
      </p:sp>
      <p:sp>
        <p:nvSpPr>
          <p:cNvPr id="10" name="TextBox 9"/>
          <p:cNvSpPr txBox="1"/>
          <p:nvPr/>
        </p:nvSpPr>
        <p:spPr>
          <a:xfrm>
            <a:off x="6085825" y="5864043"/>
            <a:ext cx="263214" cy="276999"/>
          </a:xfrm>
          <a:prstGeom prst="rect">
            <a:avLst/>
          </a:prstGeom>
          <a:noFill/>
        </p:spPr>
        <p:txBody>
          <a:bodyPr wrap="none" rtlCol="0">
            <a:spAutoFit/>
          </a:bodyPr>
          <a:lstStyle/>
          <a:p>
            <a:r>
              <a:rPr lang="en-US" sz="1200" dirty="0" smtClean="0"/>
              <a:t>8</a:t>
            </a:r>
            <a:endParaRPr lang="en-US" sz="1200" dirty="0"/>
          </a:p>
        </p:txBody>
      </p:sp>
    </p:spTree>
    <p:extLst>
      <p:ext uri="{BB962C8B-B14F-4D97-AF65-F5344CB8AC3E}">
        <p14:creationId xmlns="" xmlns:p14="http://schemas.microsoft.com/office/powerpoint/2010/main" val="3989861645"/>
      </p:ext>
    </p:extLst>
  </p:cSld>
  <p:clrMapOvr>
    <a:masterClrMapping/>
  </p:clrMapOvr>
</p:sld>
</file>

<file path=ppt/theme/theme1.xml><?xml version="1.0" encoding="utf-8"?>
<a:theme xmlns:a="http://schemas.openxmlformats.org/drawingml/2006/main" name="Θέμα του Office">
  <a:themeElements>
    <a:clrScheme name="Πρασινοκίτρινο">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1479</TotalTime>
  <Words>3072</Words>
  <Application>Microsoft Office PowerPoint</Application>
  <PresentationFormat>On-screen Show (4:3)</PresentationFormat>
  <Paragraphs>383</Paragraphs>
  <Slides>48</Slides>
  <Notes>41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Θέμα του Office</vt:lpstr>
      <vt:lpstr>Ιχθυολογία</vt:lpstr>
      <vt:lpstr>Μετακίνηση και Πλευστότητα</vt:lpstr>
      <vt:lpstr>Πως κολυμπούν τα ψάρια;</vt:lpstr>
      <vt:lpstr>Κολύμβηση  1/9</vt:lpstr>
      <vt:lpstr>Κολύμβηση  2/9</vt:lpstr>
      <vt:lpstr>Κολύμβηση  3/9</vt:lpstr>
      <vt:lpstr>Κολύμβηση  4/9</vt:lpstr>
      <vt:lpstr>Κολύμβηση  5/9</vt:lpstr>
      <vt:lpstr>Κολύμβηση  6/9</vt:lpstr>
      <vt:lpstr>Κολύμβηση  7/9</vt:lpstr>
      <vt:lpstr>Κολύμβηση  8/9</vt:lpstr>
      <vt:lpstr>Κολύμβηση  9/9</vt:lpstr>
      <vt:lpstr>Κολύμβηση χελιού  1/2</vt:lpstr>
      <vt:lpstr>Κολύμβηση χελιού  2/2</vt:lpstr>
      <vt:lpstr>Κολύμβηση πέστροφας</vt:lpstr>
      <vt:lpstr>Κολύμβηση τοννοειδών</vt:lpstr>
      <vt:lpstr>Κολύμβηση καρχαρία</vt:lpstr>
      <vt:lpstr>Μη κολυμβητική κίνηση  1/2</vt:lpstr>
      <vt:lpstr>Μη κολυμβητική κίνηση  2/2</vt:lpstr>
      <vt:lpstr>Παθητική μετακίνηση</vt:lpstr>
      <vt:lpstr>Μετακίνηση με προσκόλληση 1/3</vt:lpstr>
      <vt:lpstr>Μετακίνηση με προσκόλληση 2/3</vt:lpstr>
      <vt:lpstr>Μετακίνηση με προσκόλληση 3/3</vt:lpstr>
      <vt:lpstr>Μετακίνηση με μικρά άλματα 1/2</vt:lpstr>
      <vt:lpstr>Μετακίνηση με μικρά άλματα 2/2</vt:lpstr>
      <vt:lpstr>Μετακίνηση με πτήση 1/3</vt:lpstr>
      <vt:lpstr>Μετακίνηση με πτήση 2/3</vt:lpstr>
      <vt:lpstr>Μετακίνηση με πτήση 3/3</vt:lpstr>
      <vt:lpstr>Πλευστότητα 1/2</vt:lpstr>
      <vt:lpstr>Πλευστότητα 2/2</vt:lpstr>
      <vt:lpstr>Ουδέτερη πλευστότητα  και νηκτική κύστη 1/3</vt:lpstr>
      <vt:lpstr>Ουδέτερη πλευστότητα  και νηκτική κύστη 2/3</vt:lpstr>
      <vt:lpstr>Ουδέτερη πλευστότητα  και νηκτική κύστη 3/3</vt:lpstr>
      <vt:lpstr>Ουδέτερη πλευστότητα  και καρχαρίες 1/2</vt:lpstr>
      <vt:lpstr>Ουδέτερη πλευστότητα  και καρχαρίες 2/2</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1/6</vt:lpstr>
      <vt:lpstr>Σημείωμα  Χρήσης Έργων Τρίτων 2/6</vt:lpstr>
      <vt:lpstr>Σημείωμα  Χρήσης Έργων Τρίτων 3/6</vt:lpstr>
      <vt:lpstr>Σημείωμα  Χρήσης Έργων Τρίτων 4/6</vt:lpstr>
      <vt:lpstr>Σημείωμα  Χρήσης Έργων Τρίτων 5/6</vt:lpstr>
      <vt:lpstr>Σημείωμα  Χρήσης Έργων Τρίτων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Grammateia</cp:lastModifiedBy>
  <cp:revision>246</cp:revision>
  <dcterms:created xsi:type="dcterms:W3CDTF">2015-03-24T06:43:16Z</dcterms:created>
  <dcterms:modified xsi:type="dcterms:W3CDTF">2016-10-19T12:32:49Z</dcterms:modified>
</cp:coreProperties>
</file>