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sldIdLst>
    <p:sldId id="417" r:id="rId2"/>
    <p:sldId id="419" r:id="rId3"/>
    <p:sldId id="42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4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10" r:id="rId33"/>
    <p:sldId id="411" r:id="rId34"/>
    <p:sldId id="412" r:id="rId35"/>
    <p:sldId id="490" r:id="rId36"/>
    <p:sldId id="491" r:id="rId37"/>
    <p:sldId id="413" r:id="rId38"/>
    <p:sldId id="414" r:id="rId39"/>
    <p:sldId id="415" r:id="rId40"/>
    <p:sldId id="416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487" r:id="rId50"/>
    <p:sldId id="488" r:id="rId51"/>
    <p:sldId id="48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0033CC"/>
    <a:srgbClr val="0099CC"/>
    <a:srgbClr val="F2F1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6" autoAdjust="0"/>
    <p:restoredTop sz="95501" autoAdjust="0"/>
  </p:normalViewPr>
  <p:slideViewPr>
    <p:cSldViewPr snapToGrid="0">
      <p:cViewPr varScale="1">
        <p:scale>
          <a:sx n="97" d="100"/>
          <a:sy n="97" d="100"/>
        </p:scale>
        <p:origin x="-102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19-Oct-16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256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620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27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723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083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684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5797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.</a:t>
            </a:r>
          </a:p>
          <a:p>
            <a:endParaRPr lang="el-GR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8161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981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234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32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022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6443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3757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743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5318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900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191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718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867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297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30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071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2242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451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6608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5576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006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3255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14120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61080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28329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7977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8753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25155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2409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189920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64900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6412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963379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57224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6433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146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001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324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002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C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Ιχθυολογία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rgbClr val="0066CC"/>
                </a:solidFill>
              </a:rPr>
              <a:t>Ενότητα </a:t>
            </a:r>
            <a:r>
              <a:rPr lang="el-GR" dirty="0" smtClean="0">
                <a:solidFill>
                  <a:srgbClr val="0066CC"/>
                </a:solidFill>
              </a:rPr>
              <a:t>1</a:t>
            </a:r>
            <a:r>
              <a:rPr lang="el-GR" baseline="30000" dirty="0" smtClean="0">
                <a:solidFill>
                  <a:srgbClr val="0066CC"/>
                </a:solidFill>
              </a:rPr>
              <a:t>η</a:t>
            </a:r>
            <a:r>
              <a:rPr lang="en-US" dirty="0" smtClean="0">
                <a:solidFill>
                  <a:srgbClr val="0066CC"/>
                </a:solidFill>
              </a:rPr>
              <a:t>. </a:t>
            </a:r>
            <a:r>
              <a:rPr lang="el-GR" dirty="0" smtClean="0">
                <a:solidFill>
                  <a:srgbClr val="0066CC"/>
                </a:solidFill>
              </a:rPr>
              <a:t>Χρώμα</a:t>
            </a:r>
          </a:p>
          <a:p>
            <a:endParaRPr lang="el-GR" dirty="0"/>
          </a:p>
          <a:p>
            <a:r>
              <a:rPr lang="el-GR" dirty="0"/>
              <a:t>Περσεφόνη Μεγαλοφώνου, </a:t>
            </a:r>
            <a:r>
              <a:rPr lang="el-GR" dirty="0" smtClean="0"/>
              <a:t>Αναπλ. </a:t>
            </a:r>
            <a:r>
              <a:rPr lang="el-GR" dirty="0"/>
              <a:t>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27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Γνωστοποίηση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274566" y="1591512"/>
            <a:ext cx="4142642" cy="47807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Γνωστοποίηση της ταυτότητας ενός ψαριού (ψάρια καθαριστές</a:t>
            </a:r>
            <a:r>
              <a:rPr lang="el-GR" altLang="el-GR" sz="2600" dirty="0" smtClean="0"/>
              <a:t>).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Γνωστοποίηση άσχημης </a:t>
            </a:r>
            <a:r>
              <a:rPr lang="el-GR" altLang="el-GR" sz="2600" dirty="0" smtClean="0"/>
              <a:t>γεύσης.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Γνωστοποίηση </a:t>
            </a:r>
            <a:r>
              <a:rPr lang="el-GR" altLang="el-GR" sz="2600" dirty="0" smtClean="0"/>
              <a:t>δηλητηρίου.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Βοηθά τα άτομα που σχηματίζουν αγέλες να μένουν με το είδος </a:t>
            </a:r>
            <a:r>
              <a:rPr lang="el-GR" altLang="el-GR" sz="2600" dirty="0" smtClean="0"/>
              <a:t>τους.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sz="3600" dirty="0"/>
              <a:t>Επιτυγχάνεται με</a:t>
            </a:r>
            <a:r>
              <a:rPr lang="en-US" altLang="el-GR" sz="3600" dirty="0"/>
              <a:t>:</a:t>
            </a:r>
            <a:r>
              <a:rPr lang="el-GR" altLang="el-GR" sz="2400" dirty="0"/>
              <a:t> </a:t>
            </a:r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Έντονα </a:t>
            </a:r>
            <a:r>
              <a:rPr lang="el-GR" altLang="el-GR" sz="2600" dirty="0" smtClean="0"/>
              <a:t>χρώματα.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Σκούρα </a:t>
            </a:r>
            <a:r>
              <a:rPr lang="el-GR" altLang="el-GR" sz="2600" dirty="0" smtClean="0"/>
              <a:t>χρώματα.</a:t>
            </a:r>
            <a:endParaRPr lang="el-GR" altLang="el-GR" sz="26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600" dirty="0"/>
              <a:t>Περίβλεπτα </a:t>
            </a:r>
            <a:r>
              <a:rPr lang="el-GR" altLang="el-GR" sz="2600" dirty="0" smtClean="0"/>
              <a:t>σχέδια.</a:t>
            </a:r>
            <a:endParaRPr lang="el-GR" altLang="el-GR" sz="2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93092" y="251223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93092" y="360399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493092" y="46112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13874" y="57720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10</a:t>
            </a:r>
            <a:endParaRPr lang="en-US" sz="12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9884" y="1643948"/>
            <a:ext cx="1773990" cy="4636925"/>
          </a:xfrm>
        </p:spPr>
      </p:pic>
    </p:spTree>
    <p:extLst>
      <p:ext uri="{BB962C8B-B14F-4D97-AF65-F5344CB8AC3E}">
        <p14:creationId xmlns:p14="http://schemas.microsoft.com/office/powerpoint/2010/main" xmlns="" val="34296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Συγκάλυψη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274566" y="1591512"/>
            <a:ext cx="4142642" cy="478071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l-GR" altLang="el-GR" sz="2400" dirty="0"/>
              <a:t>Αντίθετη </a:t>
            </a:r>
            <a:r>
              <a:rPr lang="el-GR" altLang="el-GR" sz="2400" dirty="0" smtClean="0"/>
              <a:t>σκίαση.</a:t>
            </a:r>
            <a:endParaRPr lang="el-GR" altLang="el-GR" sz="2400" dirty="0"/>
          </a:p>
          <a:p>
            <a:pPr>
              <a:spcBef>
                <a:spcPts val="600"/>
              </a:spcBef>
            </a:pPr>
            <a:r>
              <a:rPr lang="el-GR" altLang="el-GR" sz="2400" dirty="0"/>
              <a:t>Πελαγικός </a:t>
            </a:r>
            <a:r>
              <a:rPr lang="el-GR" altLang="el-GR" sz="2400" dirty="0" smtClean="0"/>
              <a:t>χρωματισμός.</a:t>
            </a:r>
            <a:endParaRPr lang="el-GR" altLang="el-GR" sz="2400" dirty="0"/>
          </a:p>
          <a:p>
            <a:pPr>
              <a:spcBef>
                <a:spcPts val="600"/>
              </a:spcBef>
            </a:pPr>
            <a:r>
              <a:rPr lang="el-GR" altLang="el-GR" sz="2400" dirty="0" smtClean="0"/>
              <a:t>Διαφάνεια.</a:t>
            </a:r>
            <a:endParaRPr lang="en-US" altLang="el-GR" sz="2400" dirty="0"/>
          </a:p>
          <a:p>
            <a:pPr>
              <a:spcBef>
                <a:spcPts val="600"/>
              </a:spcBef>
            </a:pPr>
            <a:r>
              <a:rPr lang="el-GR" altLang="el-GR" sz="2400" dirty="0"/>
              <a:t>Ομοιότητα με το περιβάλλον (βλάστηση, άλγη, κογχύλια, πέτρες</a:t>
            </a:r>
            <a:r>
              <a:rPr lang="el-GR" altLang="el-GR" sz="2400" dirty="0" smtClean="0"/>
              <a:t>).</a:t>
            </a:r>
            <a:endParaRPr lang="el-GR" altLang="el-GR" sz="24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2512" y="1539734"/>
            <a:ext cx="2045588" cy="4637229"/>
          </a:xfrm>
        </p:spPr>
      </p:pic>
      <p:sp>
        <p:nvSpPr>
          <p:cNvPr id="8" name="TextBox 7"/>
          <p:cNvSpPr txBox="1"/>
          <p:nvPr/>
        </p:nvSpPr>
        <p:spPr>
          <a:xfrm>
            <a:off x="7626927" y="25882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599492" y="35183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6536" y="4740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9492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510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Παραδείγματα </a:t>
            </a:r>
            <a:br>
              <a:rPr lang="el-GR" dirty="0" smtClean="0"/>
            </a:br>
            <a:r>
              <a:rPr lang="el-GR" dirty="0" smtClean="0"/>
              <a:t>διάφανων ψαριών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81" y="2465450"/>
            <a:ext cx="5135904" cy="2639950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8564" y="1690689"/>
            <a:ext cx="2719557" cy="1783524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8469" y="4048125"/>
            <a:ext cx="2479745" cy="2114550"/>
          </a:xfr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32523" y="3474213"/>
            <a:ext cx="2646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600" i="1" dirty="0">
                <a:latin typeface="+mn-lt"/>
              </a:rPr>
              <a:t>Anguilla </a:t>
            </a:r>
            <a:r>
              <a:rPr lang="en-US" altLang="el-GR" sz="1600" i="1" dirty="0" err="1">
                <a:latin typeface="+mn-lt"/>
              </a:rPr>
              <a:t>rostrata</a:t>
            </a:r>
            <a:r>
              <a:rPr lang="el-GR" altLang="el-GR" sz="1600" i="1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: ενήλικο άτομο &amp; προνύμφες</a:t>
            </a:r>
            <a:endParaRPr lang="el-GR" altLang="el-GR" sz="1600" i="1" dirty="0"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462795" y="5105400"/>
            <a:ext cx="31092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600" i="1" dirty="0">
                <a:latin typeface="+mn-lt"/>
              </a:rPr>
              <a:t>Conger </a:t>
            </a:r>
            <a:r>
              <a:rPr lang="en-US" altLang="el-GR" sz="1600" i="1" dirty="0" err="1">
                <a:latin typeface="+mn-lt"/>
              </a:rPr>
              <a:t>oceanicus</a:t>
            </a:r>
            <a:r>
              <a:rPr lang="el-GR" altLang="el-GR" sz="1600" i="1" dirty="0">
                <a:latin typeface="+mn-lt"/>
              </a:rPr>
              <a:t> </a:t>
            </a:r>
            <a:r>
              <a:rPr lang="el-GR" altLang="el-GR" sz="1600" dirty="0">
                <a:latin typeface="+mn-lt"/>
              </a:rPr>
              <a:t> ενήλικο άτομο</a:t>
            </a:r>
            <a:endParaRPr lang="el-GR" altLang="el-GR" sz="1600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0135" y="47613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</a:t>
            </a:r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1899" y="31972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262535" y="58285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r>
              <a:rPr lang="en-US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7956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Πελαγικός χρωματισμός</a:t>
            </a:r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996655"/>
            <a:ext cx="3886200" cy="2274264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454265"/>
            <a:ext cx="3886200" cy="2175180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3875" y="4380083"/>
            <a:ext cx="4105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Sarda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sarda</a:t>
            </a:r>
            <a:r>
              <a:rPr lang="el-GR" altLang="el-GR" sz="1600" b="1" i="1" dirty="0">
                <a:latin typeface="+mn-lt"/>
              </a:rPr>
              <a:t> 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l-GR" altLang="el-GR" sz="1600" b="1" dirty="0">
                <a:latin typeface="+mn-lt"/>
              </a:rPr>
              <a:t>(παλαμίδα)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24754" y="4738609"/>
            <a:ext cx="4176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Thunnus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alalunga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3090" y="39939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</a:t>
            </a:r>
            <a:r>
              <a:rPr lang="en-US" sz="1200" dirty="0" smtClean="0">
                <a:solidFill>
                  <a:schemeClr val="bg1"/>
                </a:solidFill>
              </a:rPr>
              <a:t>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3590" y="43524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</a:t>
            </a: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3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Βενθικός</a:t>
            </a:r>
            <a:r>
              <a:rPr lang="el-GR" dirty="0" smtClean="0"/>
              <a:t> χρωματισμός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444" y="3977654"/>
            <a:ext cx="3169721" cy="2032000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654" y="1577355"/>
            <a:ext cx="3102983" cy="2032000"/>
          </a:xfr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61264" y="5983670"/>
            <a:ext cx="36718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Myliobatis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aquila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15566" y="3540838"/>
            <a:ext cx="3673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Gymnachirus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melas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745201" y="5946718"/>
            <a:ext cx="36718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Scuatina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australis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600739" y="3639335"/>
            <a:ext cx="3960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Synanceia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verrycosa</a:t>
            </a:r>
            <a:endParaRPr lang="el-GR" altLang="el-GR" sz="1600" b="1" i="1" dirty="0">
              <a:latin typeface="+mn-lt"/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88" y="1568458"/>
            <a:ext cx="3048765" cy="1970784"/>
          </a:xfrm>
        </p:spPr>
      </p:pic>
      <p:sp>
        <p:nvSpPr>
          <p:cNvPr id="21" name="TextBox 20"/>
          <p:cNvSpPr txBox="1"/>
          <p:nvPr/>
        </p:nvSpPr>
        <p:spPr>
          <a:xfrm>
            <a:off x="3840894" y="32508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881" y="4060825"/>
            <a:ext cx="3155998" cy="1948829"/>
          </a:xfrm>
        </p:spPr>
      </p:pic>
      <p:sp>
        <p:nvSpPr>
          <p:cNvPr id="22" name="TextBox 21"/>
          <p:cNvSpPr txBox="1"/>
          <p:nvPr/>
        </p:nvSpPr>
        <p:spPr>
          <a:xfrm>
            <a:off x="7811353" y="3269108"/>
            <a:ext cx="34176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872518" y="57050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64344" y="56798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34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colors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6182" y="5060039"/>
            <a:ext cx="3024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Paracanthurus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hepatus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403967" y="4970236"/>
            <a:ext cx="417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1600" b="1" dirty="0">
                <a:latin typeface="+mn-lt"/>
              </a:rPr>
              <a:t>Πολύχρωμο είδος των κοραλλιογενών υφάλων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309" y="2809702"/>
            <a:ext cx="3377615" cy="2250337"/>
          </a:xfrm>
        </p:spPr>
      </p:pic>
      <p:sp>
        <p:nvSpPr>
          <p:cNvPr id="9" name="TextBox 8"/>
          <p:cNvSpPr txBox="1"/>
          <p:nvPr/>
        </p:nvSpPr>
        <p:spPr>
          <a:xfrm>
            <a:off x="3762806" y="45724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748" y="1985001"/>
            <a:ext cx="3863821" cy="2897866"/>
          </a:xfrm>
        </p:spPr>
      </p:pic>
      <p:sp>
        <p:nvSpPr>
          <p:cNvPr id="10" name="TextBox 9"/>
          <p:cNvSpPr txBox="1"/>
          <p:nvPr/>
        </p:nvSpPr>
        <p:spPr>
          <a:xfrm>
            <a:off x="7975048" y="43080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8359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Μεταμφίεση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09796" y="1485972"/>
            <a:ext cx="6089245" cy="595532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5000" b="1" dirty="0"/>
              <a:t>Ομοιότητα των ψαριών με </a:t>
            </a:r>
            <a:r>
              <a:rPr lang="el-GR" sz="5000" b="1" dirty="0" smtClean="0"/>
              <a:t>ορισμένα </a:t>
            </a:r>
            <a:r>
              <a:rPr lang="el-GR" sz="5000" b="1" dirty="0"/>
              <a:t>αντικείμενα</a:t>
            </a:r>
            <a:r>
              <a:rPr lang="el-GR" sz="5000" dirty="0"/>
              <a:t>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/>
              <a:t>Σχήμα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/>
              <a:t>Χρώμα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/>
              <a:t>Συμπεριφορά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/>
              <a:t>Κηλίδες στο σώμα (</a:t>
            </a:r>
            <a:r>
              <a:rPr lang="el-GR" sz="5000" dirty="0" err="1"/>
              <a:t>οcelli</a:t>
            </a:r>
            <a:r>
              <a:rPr lang="el-GR" sz="5000" dirty="0"/>
              <a:t>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5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</a:t>
            </a:r>
            <a:r>
              <a:rPr lang="el-GR" sz="5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ποσκοπεί να:</a:t>
            </a:r>
            <a:endParaRPr lang="el-GR" sz="5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/>
              <a:t>Αποφέρει ουδέτερες αντιδράσεις στους θηρευτές ή στη λεία.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5000" dirty="0" smtClean="0"/>
              <a:t>Αποπροσανατολίσει </a:t>
            </a:r>
            <a:r>
              <a:rPr lang="el-GR" sz="5000" dirty="0"/>
              <a:t>την κατεύθυνση των θηρευτών.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5000" b="1" dirty="0"/>
              <a:t>Διακρίνεται συνήθως δύσκολα από το πρότυπο απόκρυψης κι εξομοίωσης με το περιβάλλον.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l-GR" sz="5000" b="1" dirty="0" smtClean="0"/>
              <a:t>Ειδική </a:t>
            </a:r>
            <a:r>
              <a:rPr lang="el-GR" sz="5000" b="1" dirty="0"/>
              <a:t>περίπτωσή της συνιστά ο μιμητισμός</a:t>
            </a:r>
            <a:r>
              <a:rPr lang="el-GR" sz="5000" dirty="0">
                <a:solidFill>
                  <a:srgbClr val="000099"/>
                </a:solidFill>
              </a:rPr>
              <a:t>.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41"/>
          <a:stretch/>
        </p:blipFill>
        <p:spPr>
          <a:xfrm>
            <a:off x="6113156" y="2400300"/>
            <a:ext cx="2515541" cy="3371692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39953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286937" y="53055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27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7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ομοιότητας </a:t>
            </a:r>
            <a:br>
              <a:rPr lang="el-GR" sz="4000" dirty="0" smtClean="0"/>
            </a:br>
            <a:r>
              <a:rPr lang="el-GR" sz="4000" dirty="0" smtClean="0"/>
              <a:t>με βλάστηση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89" y="1643857"/>
            <a:ext cx="3220339" cy="2032000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371" y="4008052"/>
            <a:ext cx="3139935" cy="2032000"/>
          </a:xfr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74647" y="5958703"/>
            <a:ext cx="3887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b="1" i="1" dirty="0" err="1">
                <a:latin typeface="+mn-lt"/>
              </a:rPr>
              <a:t>Monocirrhus</a:t>
            </a:r>
            <a:r>
              <a:rPr lang="en-US" altLang="el-GR" b="1" i="1" dirty="0">
                <a:latin typeface="+mn-lt"/>
              </a:rPr>
              <a:t> </a:t>
            </a:r>
            <a:r>
              <a:rPr lang="en-US" altLang="el-GR" b="1" i="1" dirty="0" err="1">
                <a:latin typeface="+mn-lt"/>
              </a:rPr>
              <a:t>polyacanthus</a:t>
            </a:r>
            <a:endParaRPr lang="el-GR" altLang="el-GR" b="1" i="1" dirty="0">
              <a:latin typeface="+mn-lt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805776" y="5976391"/>
            <a:ext cx="39608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b="1" i="1" dirty="0" err="1">
                <a:latin typeface="+mn-lt"/>
              </a:rPr>
              <a:t>Hemipteronotus</a:t>
            </a:r>
            <a:r>
              <a:rPr lang="en-US" altLang="el-GR" b="1" i="1" dirty="0">
                <a:latin typeface="+mn-lt"/>
              </a:rPr>
              <a:t> </a:t>
            </a:r>
            <a:r>
              <a:rPr lang="en-US" altLang="el-GR" b="1" i="1" dirty="0" err="1">
                <a:latin typeface="+mn-lt"/>
              </a:rPr>
              <a:t>pavo</a:t>
            </a:r>
            <a:endParaRPr lang="el-GR" altLang="el-GR" b="1" i="1" dirty="0">
              <a:latin typeface="+mn-lt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987925" y="3595506"/>
            <a:ext cx="352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b="1" i="1" dirty="0" err="1" smtClean="0">
                <a:latin typeface="+mn-lt"/>
              </a:rPr>
              <a:t>Chirolophis</a:t>
            </a:r>
            <a:r>
              <a:rPr lang="en-US" altLang="el-GR" b="1" i="1" dirty="0" smtClean="0">
                <a:latin typeface="+mn-lt"/>
              </a:rPr>
              <a:t> </a:t>
            </a:r>
            <a:r>
              <a:rPr lang="en-US" altLang="el-GR" b="1" i="1" dirty="0" err="1" smtClean="0">
                <a:latin typeface="+mn-lt"/>
              </a:rPr>
              <a:t>nugator</a:t>
            </a:r>
            <a:endParaRPr lang="el-GR" altLang="el-GR" b="1" i="1" dirty="0">
              <a:latin typeface="+mn-lt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016064" y="3594508"/>
            <a:ext cx="3455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b="1" i="1" dirty="0" err="1">
                <a:latin typeface="+mn-lt"/>
              </a:rPr>
              <a:t>Histrio</a:t>
            </a:r>
            <a:r>
              <a:rPr lang="en-US" altLang="el-GR" b="1" i="1" dirty="0">
                <a:latin typeface="+mn-lt"/>
              </a:rPr>
              <a:t> </a:t>
            </a:r>
            <a:r>
              <a:rPr lang="en-US" altLang="el-GR" b="1" i="1" dirty="0" err="1">
                <a:latin typeface="+mn-lt"/>
              </a:rPr>
              <a:t>histrio</a:t>
            </a:r>
            <a:endParaRPr lang="el-GR" altLang="el-GR" b="1" i="1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4857" y="1652428"/>
            <a:ext cx="2679700" cy="2006600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329" y="4056838"/>
            <a:ext cx="3265455" cy="1934427"/>
          </a:xfrm>
        </p:spPr>
      </p:pic>
      <p:sp>
        <p:nvSpPr>
          <p:cNvPr id="13" name="TextBox 12"/>
          <p:cNvSpPr txBox="1"/>
          <p:nvPr/>
        </p:nvSpPr>
        <p:spPr>
          <a:xfrm>
            <a:off x="4018473" y="33603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2797" y="32955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12468" y="564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60546" y="56851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9104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ομοιότητας </a:t>
            </a:r>
            <a:br>
              <a:rPr lang="el-GR" sz="4000" dirty="0" smtClean="0"/>
            </a:br>
            <a:r>
              <a:rPr lang="el-GR" sz="4000" dirty="0" smtClean="0"/>
              <a:t>με βλάστηση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1" name="Θέση περιεχομένου 20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873" y="1720282"/>
            <a:ext cx="3127989" cy="2068513"/>
          </a:xfrm>
        </p:spPr>
      </p:pic>
      <p:pic>
        <p:nvPicPr>
          <p:cNvPr id="22" name="Θέση περιεχομένου 2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8379" y="4031681"/>
            <a:ext cx="3016971" cy="2114550"/>
          </a:xfrm>
        </p:spPr>
      </p:pic>
      <p:pic>
        <p:nvPicPr>
          <p:cNvPr id="20" name="Θέση περιεχομένου 19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679" y="1720282"/>
            <a:ext cx="2663952" cy="3596640"/>
          </a:xfr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913923" y="3749183"/>
            <a:ext cx="4464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1600" b="1" dirty="0">
                <a:latin typeface="+mn-lt"/>
              </a:rPr>
              <a:t>Είδος ψαριού που θυμίζει βλάστηση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964421" y="5522623"/>
            <a:ext cx="2510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Pterophyllum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 smtClean="0">
                <a:latin typeface="+mn-lt"/>
              </a:rPr>
              <a:t>scalare</a:t>
            </a:r>
            <a:r>
              <a:rPr lang="el-GR" altLang="el-GR" sz="1600" b="1" i="1" dirty="0" smtClean="0">
                <a:latin typeface="+mn-lt"/>
              </a:rPr>
              <a:t> </a:t>
            </a:r>
            <a:r>
              <a:rPr lang="el-GR" altLang="el-GR" sz="1600" b="1" dirty="0" smtClean="0">
                <a:latin typeface="+mn-lt"/>
              </a:rPr>
              <a:t>(αγγελόψαρο </a:t>
            </a:r>
            <a:r>
              <a:rPr lang="el-GR" altLang="el-GR" sz="1600" b="1" dirty="0">
                <a:latin typeface="+mn-lt"/>
              </a:rPr>
              <a:t>ενυδρείων)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33889" y="5326830"/>
            <a:ext cx="2808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Platax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teira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4959" y="49408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2102" y="34220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40768" y="5820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err="1"/>
              <a:t>Syngnathidae</a:t>
            </a:r>
            <a:r>
              <a:rPr lang="en-US" altLang="el-GR" sz="4800" dirty="0"/>
              <a:t> </a:t>
            </a:r>
            <a:r>
              <a:rPr lang="el-GR" altLang="el-GR" dirty="0"/>
              <a:t>(</a:t>
            </a:r>
            <a:r>
              <a:rPr lang="el-GR" altLang="el-GR" dirty="0" err="1" smtClean="0"/>
              <a:t>σύγναθοι</a:t>
            </a:r>
            <a:r>
              <a:rPr lang="el-GR" altLang="el-GR" dirty="0"/>
              <a:t>)</a:t>
            </a:r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799150"/>
            <a:ext cx="3886200" cy="2215661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893463"/>
            <a:ext cx="3886200" cy="221566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17185" y="4078125"/>
            <a:ext cx="27091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Syngnathoides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biaculeatus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62953" y="5172438"/>
            <a:ext cx="2176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Indostomus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paradoxus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7463" y="37242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7179" y="48321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Χρώμα του δέρματος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50" y="1634464"/>
            <a:ext cx="4429858" cy="4351338"/>
          </a:xfrm>
        </p:spPr>
        <p:txBody>
          <a:bodyPr>
            <a:no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Η </a:t>
            </a:r>
            <a:r>
              <a:rPr lang="el-GR" sz="2000" b="1" dirty="0" smtClean="0"/>
              <a:t>ικανότητα χρωματικής προσαρμογής </a:t>
            </a:r>
            <a:r>
              <a:rPr lang="el-GR" sz="2000" dirty="0" smtClean="0"/>
              <a:t>των ψαριών στο περιβάλλον που ζουν είναι πολύ εντυπωσιακή.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Λίγα μόνο ψάρια στερούνται χρωμάτων  στο δέρμα τους.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 Αξιοσημείωτο παράδειγμα είναι τα είδη ψαριών που ζουν σε σπηλιές, δηλαδή στο σκοτάδι κι έτσι είναι άσπρα ή ελαφρά χρωματισμένα από το αίμα ή άλλα σωματικά υγρά.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000" dirty="0" smtClean="0"/>
              <a:t> Επίσης οι προνύμφες των ψαριών είναι συνήθως διαφανείς ή φέρουν μόνο λίγα χρωματοφόρα κύτταρα στο κεφάλι ή στον </a:t>
            </a:r>
            <a:r>
              <a:rPr lang="el-GR" sz="2000" dirty="0" err="1" smtClean="0"/>
              <a:t>ωόσακο</a:t>
            </a:r>
            <a:r>
              <a:rPr lang="el-GR" sz="2000" dirty="0" smtClean="0"/>
              <a:t>.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668" y="1690689"/>
            <a:ext cx="3215682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93296" y="580111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dirty="0" err="1"/>
              <a:t>Syngnathidae</a:t>
            </a:r>
            <a:r>
              <a:rPr lang="en-US" altLang="el-GR" sz="4800" dirty="0"/>
              <a:t> </a:t>
            </a:r>
            <a:r>
              <a:rPr lang="el-GR" altLang="el-GR" dirty="0" smtClean="0"/>
              <a:t>(ιππόκαμποι)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8" name="Θέση περιεχομένου 1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244" y="1825625"/>
            <a:ext cx="7053512" cy="4351338"/>
          </a:xfrm>
        </p:spPr>
      </p:pic>
      <p:sp>
        <p:nvSpPr>
          <p:cNvPr id="19" name="TextBox 18"/>
          <p:cNvSpPr txBox="1"/>
          <p:nvPr/>
        </p:nvSpPr>
        <p:spPr>
          <a:xfrm>
            <a:off x="3129668" y="34754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9448" y="34696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415236" y="30649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793658" y="55448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654322" y="55448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756996" y="5580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0923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dirty="0"/>
              <a:t>Απόκρυψη με στρατηγική διάσπασης του περιγράμματος του </a:t>
            </a:r>
            <a:r>
              <a:rPr lang="el-GR" altLang="el-GR" sz="3600" dirty="0" smtClean="0"/>
              <a:t>ψαριού</a:t>
            </a:r>
            <a:r>
              <a:rPr lang="en-US" altLang="el-GR" sz="3600" dirty="0" smtClean="0"/>
              <a:t> 1/3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altLang="el-GR" sz="2200" dirty="0"/>
              <a:t>Συχνά δύσκολη η διάκριση από τη χρωματική εξομοίωση με το περιβάλλον. </a:t>
            </a: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altLang="el-GR" sz="2200" b="1" dirty="0"/>
              <a:t>Τα δύο πρότυπα συχνά συνυπάρχουν και αλληλοσυμπληρώνονται.</a:t>
            </a: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altLang="el-GR" sz="2200" dirty="0"/>
              <a:t>Περιλαμβάνει </a:t>
            </a:r>
            <a:r>
              <a:rPr lang="el-GR" altLang="el-GR" sz="2200" b="1" dirty="0"/>
              <a:t>ραβδώσεις, καμπύλες κι οφθαλμικές κηλίδες</a:t>
            </a:r>
            <a:r>
              <a:rPr lang="el-GR" altLang="el-GR" sz="2200" dirty="0"/>
              <a:t>, που αλλοιώνουν τη φιγούρα του ψαριού ή συγκαλύπτουν τα μάτια κι άλλα αναγνωρίσιμα χαρακτηριστικά του. </a:t>
            </a: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r>
              <a:rPr lang="el-GR" altLang="el-GR" sz="2200" b="1" dirty="0"/>
              <a:t>Στα είδη που δημιουργούν κοπάδια διαμορφώνουν εικόνα που μπερδεύει τους θηρευτές.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7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dirty="0"/>
              <a:t>Απόκρυψη με στρατηγική διάσπασης του περιγράμματος του </a:t>
            </a:r>
            <a:r>
              <a:rPr lang="el-GR" altLang="el-GR" sz="3600" dirty="0" smtClean="0"/>
              <a:t>ψαριού</a:t>
            </a:r>
            <a:r>
              <a:rPr lang="en-US" altLang="el-GR" sz="3600" dirty="0" smtClean="0"/>
              <a:t> 2/3</a:t>
            </a:r>
            <a:endParaRPr lang="el-GR" sz="36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9838" y="1695265"/>
            <a:ext cx="2953111" cy="2032000"/>
          </a:xfrm>
        </p:spPr>
      </p:pic>
      <p:pic>
        <p:nvPicPr>
          <p:cNvPr id="13" name="Θέση περιεχομένου 12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8878" y="4008053"/>
            <a:ext cx="3094071" cy="2032000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137" y="1690689"/>
            <a:ext cx="3324657" cy="2032000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137" y="4008052"/>
            <a:ext cx="3165138" cy="2032000"/>
          </a:xfr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5994" y="6000295"/>
            <a:ext cx="37798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Paracheilinus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octotaenia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10940" y="5993579"/>
            <a:ext cx="3529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Pomacanthus</a:t>
            </a:r>
            <a:r>
              <a:rPr lang="en-US" altLang="el-GR" sz="1600" b="1" i="1" dirty="0">
                <a:latin typeface="+mn-lt"/>
              </a:rPr>
              <a:t> imperator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83938" y="3669498"/>
            <a:ext cx="3744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Cromileptes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altivelis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28849" y="3669498"/>
            <a:ext cx="4032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Grammistes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sexlineatus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9340" y="33960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2111" y="33924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5648" y="57077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1231" y="568454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944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 dirty="0"/>
              <a:t>Απόκρυψη με στρατηγική διάσπασης του περιγράμματος του </a:t>
            </a:r>
            <a:r>
              <a:rPr lang="el-GR" altLang="el-GR" sz="3600" dirty="0" smtClean="0"/>
              <a:t>ψαριού</a:t>
            </a:r>
            <a:r>
              <a:rPr lang="en-US" altLang="el-GR" sz="3600" dirty="0" smtClean="0"/>
              <a:t> 3/3</a:t>
            </a:r>
            <a:endParaRPr lang="el-GR" sz="36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913313"/>
            <a:ext cx="3886200" cy="2816086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123144"/>
            <a:ext cx="3886200" cy="2746033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98500" y="4782746"/>
            <a:ext cx="3816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Pterois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volitans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06925" y="4834816"/>
            <a:ext cx="3816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Alectis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ciliaris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47906" y="5301632"/>
            <a:ext cx="8448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sz="1600" dirty="0"/>
              <a:t>Συχνά το πρότυπο </a:t>
            </a:r>
            <a:r>
              <a:rPr lang="en-US" altLang="el-GR" sz="1600" dirty="0" err="1"/>
              <a:t>διάσ</a:t>
            </a:r>
            <a:r>
              <a:rPr lang="en-US" altLang="el-GR" sz="1600" dirty="0"/>
              <a:t>πασης του περιγράμματος </a:t>
            </a:r>
            <a:r>
              <a:rPr lang="el-GR" altLang="el-GR" sz="1600" dirty="0"/>
              <a:t>ενισχύεται και συμπληρώνεται με σωματικές δομές που αλλοιώνουν </a:t>
            </a:r>
            <a:r>
              <a:rPr lang="el-GR" altLang="el-GR" sz="1600" dirty="0" smtClean="0"/>
              <a:t>το </a:t>
            </a:r>
            <a:r>
              <a:rPr lang="el-GR" altLang="el-GR" sz="1600" dirty="0"/>
              <a:t>περίγραμμα του ψαριού ή θυμίζουν βλάστηση.</a:t>
            </a:r>
            <a:endParaRPr lang="el-GR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73090" y="43581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81515" y="45306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8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 smtClean="0"/>
              <a:t>Συγκάλυψη ματιού </a:t>
            </a:r>
            <a:br>
              <a:rPr lang="el-GR" altLang="el-GR" sz="4000" b="1" dirty="0" smtClean="0"/>
            </a:br>
            <a:r>
              <a:rPr lang="el-GR" altLang="el-GR" sz="4000" b="1" dirty="0" smtClean="0"/>
              <a:t>&amp; οφθαλμικές κηλίδες</a:t>
            </a:r>
            <a:r>
              <a:rPr lang="en-US" altLang="el-GR" sz="4000" b="1" dirty="0" smtClean="0"/>
              <a:t> 1/2</a:t>
            </a:r>
            <a:endParaRPr lang="el-GR" altLang="el-GR" sz="4000" b="1" dirty="0" smtClean="0"/>
          </a:p>
        </p:txBody>
      </p:sp>
      <p:pic>
        <p:nvPicPr>
          <p:cNvPr id="25604" name="Picture 4" descr="Paracha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3" y="2392652"/>
            <a:ext cx="3886200" cy="3029714"/>
          </a:xfr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95288" y="4797425"/>
            <a:ext cx="4105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>
                <a:latin typeface="+mn-lt"/>
              </a:rPr>
              <a:t>Sebastes </a:t>
            </a:r>
            <a:r>
              <a:rPr lang="en-US" altLang="el-GR" sz="1600" b="1" i="1" dirty="0" err="1">
                <a:latin typeface="+mn-lt"/>
              </a:rPr>
              <a:t>serriceps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497388" y="5448499"/>
            <a:ext cx="3889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Parachaetodon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ocellatus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586" y="2593739"/>
            <a:ext cx="3252527" cy="2168351"/>
          </a:xfrm>
        </p:spPr>
      </p:pic>
      <p:sp>
        <p:nvSpPr>
          <p:cNvPr id="11" name="TextBox 10"/>
          <p:cNvSpPr txBox="1"/>
          <p:nvPr/>
        </p:nvSpPr>
        <p:spPr>
          <a:xfrm>
            <a:off x="3781353" y="43897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0108" y="501368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Συγκάλυψη ματιού </a:t>
            </a:r>
            <a:br>
              <a:rPr lang="el-GR" sz="4000" dirty="0"/>
            </a:br>
            <a:r>
              <a:rPr lang="el-GR" sz="4000" dirty="0"/>
              <a:t>&amp; οφθαλμικές </a:t>
            </a:r>
            <a:r>
              <a:rPr lang="el-GR" sz="4000" dirty="0" smtClean="0"/>
              <a:t>κηλίδες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383" y="1866900"/>
            <a:ext cx="2934783" cy="2032000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265" y="4060825"/>
            <a:ext cx="3027020" cy="2032000"/>
          </a:xfrm>
        </p:spPr>
      </p:pic>
      <p:pic>
        <p:nvPicPr>
          <p:cNvPr id="13" name="Θέση περιεχομένου 12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7361" y="1847850"/>
            <a:ext cx="2992328" cy="2032000"/>
          </a:xfr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109281" y="3563908"/>
            <a:ext cx="21947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i="1" dirty="0" err="1">
                <a:solidFill>
                  <a:schemeClr val="bg1"/>
                </a:solidFill>
                <a:latin typeface="+mn-lt"/>
              </a:rPr>
              <a:t>Chaetodipterus</a:t>
            </a:r>
            <a:r>
              <a:rPr lang="el-GR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zonatus</a:t>
            </a:r>
            <a:r>
              <a:rPr lang="el-GR" altLang="el-GR" sz="1600" i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588348" y="5769629"/>
            <a:ext cx="3529013" cy="338554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l-GR" sz="1600" i="1" dirty="0" err="1">
                <a:solidFill>
                  <a:schemeClr val="bg1"/>
                </a:solidFill>
                <a:latin typeface="+mn-lt"/>
              </a:rPr>
              <a:t>Crenicichla</a:t>
            </a:r>
            <a:r>
              <a:rPr lang="fr-FR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l-GR" sz="1600" i="1" dirty="0" err="1">
                <a:solidFill>
                  <a:schemeClr val="bg1"/>
                </a:solidFill>
                <a:latin typeface="+mn-lt"/>
              </a:rPr>
              <a:t>notophthalmus</a:t>
            </a:r>
            <a:r>
              <a:rPr lang="el-GR" altLang="el-GR" sz="1600" i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9" name="Rectangle 11"/>
          <p:cNvSpPr txBox="1">
            <a:spLocks noChangeArrowheads="1"/>
          </p:cNvSpPr>
          <p:nvPr/>
        </p:nvSpPr>
        <p:spPr>
          <a:xfrm>
            <a:off x="1004265" y="3718591"/>
            <a:ext cx="2519363" cy="2889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l-GR" altLang="el-GR" sz="1600" b="0" i="1" dirty="0" err="1" smtClean="0">
                <a:solidFill>
                  <a:schemeClr val="bg1"/>
                </a:solidFill>
              </a:rPr>
              <a:t>Gymnachirus</a:t>
            </a:r>
            <a:r>
              <a:rPr lang="el-GR" altLang="el-GR" sz="1600" b="0" i="1" dirty="0" smtClean="0">
                <a:solidFill>
                  <a:schemeClr val="bg1"/>
                </a:solidFill>
              </a:rPr>
              <a:t> </a:t>
            </a:r>
            <a:r>
              <a:rPr lang="el-GR" altLang="el-GR" sz="1600" b="0" i="1" dirty="0" err="1" smtClean="0">
                <a:solidFill>
                  <a:schemeClr val="bg1"/>
                </a:solidFill>
              </a:rPr>
              <a:t>melas</a:t>
            </a:r>
            <a:r>
              <a:rPr lang="el-GR" altLang="el-GR" sz="1600" i="1" dirty="0" smtClean="0">
                <a:solidFill>
                  <a:schemeClr val="bg1"/>
                </a:solidFill>
              </a:rPr>
              <a:t> </a:t>
            </a:r>
            <a:br>
              <a:rPr lang="el-GR" altLang="el-GR" sz="1600" i="1" dirty="0" smtClean="0">
                <a:solidFill>
                  <a:schemeClr val="bg1"/>
                </a:solidFill>
              </a:rPr>
            </a:br>
            <a:endParaRPr lang="el-GR" altLang="el-GR" sz="1600" i="1" dirty="0" smtClean="0">
              <a:solidFill>
                <a:schemeClr val="bg1"/>
              </a:solidFill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7361" y="3931729"/>
            <a:ext cx="2783949" cy="2176454"/>
          </a:xfr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238702" y="5769629"/>
            <a:ext cx="2879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l-GR" sz="1600" i="1" dirty="0" err="1">
                <a:solidFill>
                  <a:schemeClr val="bg1"/>
                </a:solidFill>
                <a:latin typeface="+mn-lt"/>
              </a:rPr>
              <a:t>Forciger</a:t>
            </a:r>
            <a:r>
              <a:rPr lang="fr-FR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altLang="el-GR" sz="1600" i="1" dirty="0" err="1">
                <a:solidFill>
                  <a:schemeClr val="bg1"/>
                </a:solidFill>
                <a:latin typeface="+mn-lt"/>
              </a:rPr>
              <a:t>longirostris</a:t>
            </a:r>
            <a:r>
              <a:rPr lang="el-GR" altLang="el-GR" sz="1600" i="1" u="sng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51486" y="35996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6009" y="35996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7830" y="55514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3154" y="56472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1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Μίμηση</a:t>
            </a:r>
            <a:endParaRPr lang="el-GR" dirty="0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half" idx="1"/>
          </p:nvPr>
        </p:nvSpPr>
        <p:spPr>
          <a:xfrm>
            <a:off x="583096" y="1457164"/>
            <a:ext cx="5690089" cy="486825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4200" b="1" dirty="0"/>
              <a:t>Ειδική περίπτωση μεταμφίεσης</a:t>
            </a:r>
            <a:r>
              <a:rPr lang="el-GR" sz="4200" dirty="0"/>
              <a:t>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4200" dirty="0"/>
              <a:t>Δεν είναι διαδεδομένη ανάμεσα στα ψάρια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4200" dirty="0"/>
              <a:t>Δημιουργεί συνεργικές αλληλεπιδράσεις μεταξύ δύο διαφορετικών ειδών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4200" dirty="0"/>
              <a:t>Προσέγγιση της λείας τους-ξεγελώντας την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sz="4200" dirty="0"/>
              <a:t>Προστασία από τους θηρευτές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4200" b="1" dirty="0" err="1" smtClean="0"/>
              <a:t>Βατεσιανός</a:t>
            </a:r>
            <a:r>
              <a:rPr lang="el-GR" sz="4200" b="1" dirty="0" smtClean="0"/>
              <a:t> </a:t>
            </a:r>
            <a:r>
              <a:rPr lang="el-GR" sz="4200" b="1" dirty="0"/>
              <a:t>μιμητισμός:</a:t>
            </a:r>
            <a:r>
              <a:rPr lang="el-GR" sz="4200" dirty="0"/>
              <a:t> κάποια ψάρια μιμούνται άλλα (μοντέλα), που είναι επικίνδυνα ή γενικά πρέπει να αποφεύγονται.</a:t>
            </a:r>
            <a:r>
              <a:rPr lang="el-GR" sz="4200" dirty="0">
                <a:solidFill>
                  <a:srgbClr val="FFFF66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4200" b="1" dirty="0" err="1"/>
              <a:t>Μουλλεριανός</a:t>
            </a:r>
            <a:r>
              <a:rPr lang="el-GR" sz="4200" b="1" dirty="0"/>
              <a:t> μιμητισμός:</a:t>
            </a:r>
            <a:r>
              <a:rPr lang="el-GR" sz="4200" dirty="0">
                <a:solidFill>
                  <a:srgbClr val="FFFF66"/>
                </a:solidFill>
              </a:rPr>
              <a:t> </a:t>
            </a:r>
            <a:r>
              <a:rPr lang="el-GR" sz="4200" dirty="0"/>
              <a:t>όλα τα είδη μιας μιμητικής ομάδας είναι επιβλαβή.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4200" b="1" dirty="0"/>
              <a:t>Επιθετικός μιμητισμός:</a:t>
            </a:r>
            <a:r>
              <a:rPr lang="el-GR" sz="4200" dirty="0"/>
              <a:t> ένα είδος μιμείται κάποιο άλλο για να αποκομίσει οφέλη από το μοντέλο.</a:t>
            </a:r>
            <a:r>
              <a:rPr lang="en-US" sz="4200" dirty="0"/>
              <a:t> </a:t>
            </a:r>
            <a:endParaRPr lang="el-GR" sz="4200" dirty="0"/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825" y="1535724"/>
            <a:ext cx="2080128" cy="4694890"/>
          </a:xfrm>
        </p:spPr>
      </p:pic>
      <p:sp>
        <p:nvSpPr>
          <p:cNvPr id="7" name="TextBox 6"/>
          <p:cNvSpPr txBox="1"/>
          <p:nvPr/>
        </p:nvSpPr>
        <p:spPr>
          <a:xfrm>
            <a:off x="8206772" y="27227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964557" y="39410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56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3363" y="58625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5784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</a:t>
            </a:r>
            <a:r>
              <a:rPr lang="el-GR" sz="4000" dirty="0" err="1" smtClean="0"/>
              <a:t>Βατεσιανού</a:t>
            </a:r>
            <a:r>
              <a:rPr lang="el-GR" sz="4000" dirty="0" smtClean="0"/>
              <a:t> μιμητισμού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0878" y="1690689"/>
            <a:ext cx="3086524" cy="2068513"/>
          </a:xfrm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435" y="2061235"/>
            <a:ext cx="3836988" cy="2358369"/>
          </a:xfr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420826" y="5950964"/>
            <a:ext cx="256121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Calloplesiops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altivelis</a:t>
            </a:r>
            <a:r>
              <a:rPr lang="en-US" altLang="el-GR" sz="1600" b="1" i="1" dirty="0">
                <a:latin typeface="+mn-lt"/>
              </a:rPr>
              <a:t>  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83682" y="4419604"/>
            <a:ext cx="2270493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Gymnothorax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meleagris</a:t>
            </a:r>
            <a:endParaRPr lang="el-GR" altLang="el-GR" sz="1600" b="1" i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0878" y="3882451"/>
            <a:ext cx="3259931" cy="2149665"/>
          </a:xfrm>
        </p:spPr>
      </p:pic>
      <p:sp>
        <p:nvSpPr>
          <p:cNvPr id="12" name="TextBox 11"/>
          <p:cNvSpPr txBox="1"/>
          <p:nvPr/>
        </p:nvSpPr>
        <p:spPr>
          <a:xfrm>
            <a:off x="4401120" y="41184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1165" y="34269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0233" y="57356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3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Παραδείγματα </a:t>
            </a:r>
            <a:r>
              <a:rPr lang="el-GR" sz="4000" dirty="0" err="1"/>
              <a:t>Βατεσιανού</a:t>
            </a:r>
            <a:r>
              <a:rPr lang="el-GR" sz="4000" dirty="0"/>
              <a:t> </a:t>
            </a:r>
            <a:r>
              <a:rPr lang="el-GR" sz="4000" dirty="0" smtClean="0"/>
              <a:t>μιμητισμού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588" y="1718648"/>
            <a:ext cx="3538005" cy="2032000"/>
          </a:xfr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1049" y="4060825"/>
            <a:ext cx="2711436" cy="1918796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344" y="1711603"/>
            <a:ext cx="3227609" cy="2032000"/>
          </a:xfr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65469" y="3743603"/>
            <a:ext cx="4103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Ecsinius</a:t>
            </a:r>
            <a:r>
              <a:rPr lang="en-US" altLang="el-GR" sz="1600" b="1" i="1" dirty="0">
                <a:latin typeface="+mn-lt"/>
              </a:rPr>
              <a:t> bicolor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754485" y="3678207"/>
            <a:ext cx="3743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Meiacanthus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atrodorsalis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844085" y="5963819"/>
            <a:ext cx="3744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Myrichthys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colubrinus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754485" y="5983262"/>
            <a:ext cx="3960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Laticauda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dirty="0">
                <a:latin typeface="+mn-lt"/>
              </a:rPr>
              <a:t>spp.</a:t>
            </a:r>
            <a:endParaRPr lang="el-GR" altLang="el-GR" sz="1600" b="1" i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7521" y="4060825"/>
            <a:ext cx="3057407" cy="2032000"/>
          </a:xfrm>
        </p:spPr>
      </p:pic>
      <p:sp>
        <p:nvSpPr>
          <p:cNvPr id="16" name="TextBox 15"/>
          <p:cNvSpPr txBox="1"/>
          <p:nvPr/>
        </p:nvSpPr>
        <p:spPr>
          <a:xfrm>
            <a:off x="3991235" y="34610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61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901359" y="34426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0725" y="565248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93677" y="57514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</a:t>
            </a:r>
            <a:r>
              <a:rPr lang="el-GR" sz="4000" dirty="0" err="1" smtClean="0"/>
              <a:t>Μουλλεριανού</a:t>
            </a:r>
            <a:r>
              <a:rPr lang="el-GR" sz="4000" dirty="0" smtClean="0"/>
              <a:t> μιμητισμού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235" y="1874116"/>
            <a:ext cx="3836988" cy="2527539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5965" y="1747874"/>
            <a:ext cx="3156397" cy="2068513"/>
          </a:xfr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1172" y="4086224"/>
            <a:ext cx="3624178" cy="2114550"/>
          </a:xfr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12235" y="4427178"/>
            <a:ext cx="3816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i="1" dirty="0" err="1">
                <a:cs typeface="Arial" charset="0"/>
              </a:rPr>
              <a:t>Meiacanthus</a:t>
            </a:r>
            <a:r>
              <a:rPr lang="en-US" sz="1600" b="1" i="1" dirty="0">
                <a:cs typeface="Arial" charset="0"/>
              </a:rPr>
              <a:t> </a:t>
            </a:r>
            <a:r>
              <a:rPr lang="en-US" sz="1600" b="1" i="1" dirty="0" err="1">
                <a:cs typeface="Arial" charset="0"/>
              </a:rPr>
              <a:t>nigrolineatus</a:t>
            </a:r>
            <a:endParaRPr lang="el-GR" sz="1600" b="1" i="1" dirty="0"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830805" y="3760852"/>
            <a:ext cx="37449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Ecsenius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gravieri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66985" y="5857174"/>
            <a:ext cx="3024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l-GR" sz="1600" b="1" i="1" dirty="0" err="1">
                <a:latin typeface="+mn-lt"/>
              </a:rPr>
              <a:t>Plagiotremus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townsendi</a:t>
            </a:r>
            <a:endParaRPr lang="el-GR" altLang="el-GR" sz="1600" b="1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8155" y="40862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2797" y="34632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069073" y="58707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8766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 dirty="0" smtClean="0"/>
              <a:t>Η εμφάνιση του χρώματος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l-GR" sz="4000" dirty="0" smtClean="0"/>
              <a:t>στα ψάρια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0004" y="1825625"/>
            <a:ext cx="38862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dirty="0" smtClean="0"/>
              <a:t>Όλα σχεδόν τα ψάρια έχουν </a:t>
            </a:r>
            <a:r>
              <a:rPr lang="el-GR" sz="2000" b="1" dirty="0" smtClean="0"/>
              <a:t>χρωστικές</a:t>
            </a:r>
            <a:r>
              <a:rPr lang="en-US" sz="2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l-GR" sz="2000" dirty="0" smtClean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dirty="0" smtClean="0"/>
              <a:t>Οι χρωστικές μπορούν είτε να περιέχονται σε κύτταρα, που ονομάζονται </a:t>
            </a:r>
            <a:r>
              <a:rPr lang="el-GR" sz="2000" b="1" dirty="0" smtClean="0"/>
              <a:t>χρωματοφόρα</a:t>
            </a:r>
            <a:r>
              <a:rPr lang="el-GR" sz="2000" dirty="0" smtClean="0"/>
              <a:t> </a:t>
            </a:r>
            <a:r>
              <a:rPr lang="en-US" sz="2000" dirty="0" smtClean="0"/>
              <a:t>.</a:t>
            </a:r>
            <a:endParaRPr lang="el-GR" sz="2000" dirty="0" smtClean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dirty="0" smtClean="0"/>
              <a:t>ή να βρίσκονται ελεύθερες στο δέρμα, στα εσωτερικά όργανα και στα κόκαλα</a:t>
            </a:r>
            <a:r>
              <a:rPr lang="en-US" sz="2000" dirty="0" smtClean="0"/>
              <a:t>.</a:t>
            </a:r>
            <a:endParaRPr lang="el-GR" sz="2000" dirty="0" smtClean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000" dirty="0" smtClean="0"/>
              <a:t>Τα χρωματοφόρα κύτταρα ταξινομούνται ανάλογα με τη χρωστική που φέρουν</a:t>
            </a:r>
            <a:r>
              <a:rPr lang="en-US" sz="2000" dirty="0" smtClean="0"/>
              <a:t>.</a:t>
            </a:r>
            <a:endParaRPr lang="el-GR" sz="2000" dirty="0" smtClean="0"/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defRPr/>
            </a:pPr>
            <a:endParaRPr lang="el-GR" sz="2000" dirty="0" smtClean="0"/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defRPr/>
            </a:pPr>
            <a:endParaRPr lang="el-GR" sz="1800" dirty="0" smtClean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451" y="1825625"/>
            <a:ext cx="2471597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14948" y="373105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4948" y="577498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</a:t>
            </a:r>
            <a:r>
              <a:rPr lang="el-GR" sz="4000" dirty="0" err="1" smtClean="0"/>
              <a:t>Μουλλεριανού</a:t>
            </a:r>
            <a:r>
              <a:rPr lang="el-GR" sz="4000" dirty="0" smtClean="0"/>
              <a:t> μιμητισμού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1" name="Θέση περιεχομένου 20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9223" y="1900952"/>
            <a:ext cx="2807541" cy="1840794"/>
          </a:xfrm>
        </p:spPr>
      </p:pic>
      <p:pic>
        <p:nvPicPr>
          <p:cNvPr id="22" name="Θέση περιεχομένου 2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6076" y="4027571"/>
            <a:ext cx="3287585" cy="2114550"/>
          </a:xfr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40769" y="4573587"/>
            <a:ext cx="324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l-GR" sz="1600" i="1" dirty="0" err="1">
                <a:latin typeface="+mn-lt"/>
              </a:rPr>
              <a:t>Meiacanthus</a:t>
            </a:r>
            <a:r>
              <a:rPr lang="en-US" altLang="el-GR" sz="1600" i="1" dirty="0">
                <a:latin typeface="+mn-lt"/>
              </a:rPr>
              <a:t> </a:t>
            </a:r>
            <a:r>
              <a:rPr lang="en-US" altLang="el-GR" sz="1600" i="1" dirty="0" err="1">
                <a:latin typeface="+mn-lt"/>
              </a:rPr>
              <a:t>nigrolineatus</a:t>
            </a:r>
            <a:r>
              <a:rPr lang="el-GR" altLang="el-GR" sz="1600" dirty="0">
                <a:latin typeface="+mn-lt"/>
              </a:rPr>
              <a:t> </a:t>
            </a:r>
          </a:p>
          <a:p>
            <a:pPr algn="ctr" eaLnBrk="1" hangingPunct="1"/>
            <a:r>
              <a:rPr lang="el-GR" altLang="el-GR" sz="1600" dirty="0">
                <a:latin typeface="+mn-lt"/>
              </a:rPr>
              <a:t>(Δηλητηριώδες)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4574164" y="3669498"/>
            <a:ext cx="41241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l-GR" sz="1600" i="1" dirty="0" err="1">
                <a:latin typeface="+mn-lt"/>
              </a:rPr>
              <a:t>Ecsenius</a:t>
            </a:r>
            <a:r>
              <a:rPr lang="en-US" altLang="el-GR" sz="1600" i="1" dirty="0">
                <a:latin typeface="+mn-lt"/>
              </a:rPr>
              <a:t> </a:t>
            </a:r>
            <a:r>
              <a:rPr lang="en-US" altLang="el-GR" sz="1600" i="1" dirty="0" err="1" smtClean="0">
                <a:latin typeface="+mn-lt"/>
              </a:rPr>
              <a:t>gravieri</a:t>
            </a:r>
            <a:r>
              <a:rPr lang="el-GR" altLang="el-GR" sz="1600" i="1" dirty="0" smtClean="0">
                <a:latin typeface="+mn-lt"/>
              </a:rPr>
              <a:t>  </a:t>
            </a:r>
            <a:r>
              <a:rPr lang="el-GR" altLang="el-GR" sz="1600" dirty="0" smtClean="0">
                <a:latin typeface="+mn-lt"/>
              </a:rPr>
              <a:t>(Μη </a:t>
            </a:r>
            <a:r>
              <a:rPr lang="el-GR" altLang="el-GR" sz="1600" dirty="0">
                <a:latin typeface="+mn-lt"/>
              </a:rPr>
              <a:t>επιθετικό)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005990" y="5641444"/>
            <a:ext cx="3457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l-GR" sz="1600" dirty="0">
                <a:latin typeface="+mn-lt"/>
              </a:rPr>
              <a:t> </a:t>
            </a:r>
            <a:r>
              <a:rPr lang="en-US" altLang="el-GR" sz="1600" i="1" dirty="0" err="1">
                <a:latin typeface="+mn-lt"/>
              </a:rPr>
              <a:t>Plagiotremus</a:t>
            </a:r>
            <a:r>
              <a:rPr lang="en-US" altLang="el-GR" sz="1600" i="1" dirty="0">
                <a:latin typeface="+mn-lt"/>
              </a:rPr>
              <a:t> </a:t>
            </a:r>
            <a:r>
              <a:rPr lang="en-US" altLang="el-GR" sz="1600" i="1" dirty="0" err="1">
                <a:latin typeface="+mn-lt"/>
              </a:rPr>
              <a:t>townsendi</a:t>
            </a:r>
            <a:r>
              <a:rPr lang="el-GR" altLang="el-GR" sz="1600" dirty="0">
                <a:latin typeface="+mn-lt"/>
              </a:rPr>
              <a:t> </a:t>
            </a:r>
            <a:endParaRPr lang="en-US" altLang="el-GR" sz="1600" dirty="0">
              <a:latin typeface="+mn-lt"/>
            </a:endParaRPr>
          </a:p>
          <a:p>
            <a:pPr algn="ctr" eaLnBrk="1" hangingPunct="1"/>
            <a:r>
              <a:rPr lang="el-GR" altLang="el-GR" sz="1600" dirty="0">
                <a:latin typeface="+mn-lt"/>
              </a:rPr>
              <a:t>(επιθετικό)</a:t>
            </a:r>
            <a:endParaRPr lang="en-US" altLang="el-GR" sz="1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89" y="1789886"/>
            <a:ext cx="2845336" cy="2840594"/>
          </a:xfrm>
        </p:spPr>
      </p:pic>
      <p:sp>
        <p:nvSpPr>
          <p:cNvPr id="11" name="TextBox 10"/>
          <p:cNvSpPr txBox="1"/>
          <p:nvPr/>
        </p:nvSpPr>
        <p:spPr>
          <a:xfrm>
            <a:off x="3637465" y="42965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9945" y="34178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57012" y="57686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6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 επιθετικού μιμητισμού</a:t>
            </a:r>
            <a:endParaRPr lang="el-GR" sz="4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813" y="1866900"/>
            <a:ext cx="3437924" cy="2032000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519" y="4060825"/>
            <a:ext cx="3142511" cy="2032000"/>
          </a:xfrm>
        </p:spPr>
      </p:pic>
      <p:pic>
        <p:nvPicPr>
          <p:cNvPr id="13" name="Θέση περιεχομένου 12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153" y="1847850"/>
            <a:ext cx="3608743" cy="2032000"/>
          </a:xfr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876" y="4060825"/>
            <a:ext cx="3288698" cy="2032000"/>
          </a:xfr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-218098" y="3577037"/>
            <a:ext cx="3889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Labroides</a:t>
            </a:r>
            <a:r>
              <a:rPr lang="en-US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dimitiatus</a:t>
            </a:r>
            <a:endParaRPr lang="el-GR" altLang="el-GR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551000" y="3541296"/>
            <a:ext cx="3889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Aspidontus</a:t>
            </a:r>
            <a:r>
              <a:rPr lang="en-US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taeniatus</a:t>
            </a:r>
            <a:endParaRPr lang="el-GR" altLang="el-GR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-124314" y="5770962"/>
            <a:ext cx="3816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i="1" dirty="0">
                <a:solidFill>
                  <a:schemeClr val="bg1"/>
                </a:solidFill>
                <a:latin typeface="+mn-lt"/>
              </a:rPr>
              <a:t>Astyanax </a:t>
            </a: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fasciatus</a:t>
            </a:r>
            <a:endParaRPr lang="el-GR" altLang="el-GR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184775" y="5770962"/>
            <a:ext cx="3959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Probolobus</a:t>
            </a:r>
            <a:r>
              <a:rPr lang="en-US" altLang="el-GR" sz="16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1600" i="1" dirty="0" err="1">
                <a:solidFill>
                  <a:schemeClr val="bg1"/>
                </a:solidFill>
                <a:latin typeface="+mn-lt"/>
              </a:rPr>
              <a:t>heterostomus</a:t>
            </a:r>
            <a:endParaRPr lang="el-GR" altLang="el-GR" sz="1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8150" y="35912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6136" y="33861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6690" y="5768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98193" y="55706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3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Χρώμα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«Ιχθυολογία.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1. Χρώμα».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01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1η. Χρώμα</a:t>
            </a:r>
            <a:endParaRPr lang="el-GR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Ιστορικού Εκδόσεων</a:t>
            </a:r>
            <a:r>
              <a:rPr lang="en-US" b="1" dirty="0" smtClean="0"/>
              <a:t> </a:t>
            </a:r>
            <a:r>
              <a:rPr lang="el-GR" b="1" dirty="0" smtClean="0"/>
              <a:t>Έργου</a:t>
            </a:r>
            <a:endParaRPr lang="el-GR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 smtClean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  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7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Χρωματοφόρα κύτταρα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b="1" dirty="0"/>
              <a:t>ΟΝΟΜΑΣΙΑ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b="1" dirty="0" err="1"/>
              <a:t>Μελανοφόρα</a:t>
            </a:r>
            <a:r>
              <a:rPr lang="en-US" dirty="0"/>
              <a:t>:</a:t>
            </a:r>
            <a:r>
              <a:rPr lang="el-GR" dirty="0"/>
              <a:t>  </a:t>
            </a:r>
            <a:r>
              <a:rPr lang="el-GR" dirty="0" smtClean="0"/>
              <a:t>Μελανίνη.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b="1" dirty="0" err="1"/>
              <a:t>Ερυθροφόρα</a:t>
            </a:r>
            <a:r>
              <a:rPr lang="en-US" dirty="0"/>
              <a:t>:</a:t>
            </a:r>
            <a:r>
              <a:rPr lang="el-GR" dirty="0"/>
              <a:t>  </a:t>
            </a:r>
            <a:r>
              <a:rPr lang="el-GR" dirty="0" err="1"/>
              <a:t>Καροτινοειδή</a:t>
            </a:r>
            <a:r>
              <a:rPr lang="el-GR" dirty="0"/>
              <a:t> και </a:t>
            </a:r>
            <a:r>
              <a:rPr lang="el-GR" dirty="0" err="1" smtClean="0"/>
              <a:t>πτεριδίνες</a:t>
            </a:r>
            <a:r>
              <a:rPr lang="el-GR" dirty="0" smtClean="0"/>
              <a:t>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b="1" dirty="0" err="1"/>
              <a:t>Ξανθοφόρα</a:t>
            </a:r>
            <a:r>
              <a:rPr lang="en-US" dirty="0"/>
              <a:t>:</a:t>
            </a:r>
            <a:r>
              <a:rPr lang="el-GR" dirty="0"/>
              <a:t> 	  </a:t>
            </a:r>
            <a:r>
              <a:rPr lang="el-GR" dirty="0" err="1" smtClean="0"/>
              <a:t>Καροτινοειδή</a:t>
            </a:r>
            <a:r>
              <a:rPr lang="el-GR" dirty="0" smtClean="0"/>
              <a:t>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b="1" dirty="0"/>
              <a:t>Λευκοφόρα</a:t>
            </a:r>
            <a:r>
              <a:rPr lang="en-US" dirty="0"/>
              <a:t>:</a:t>
            </a:r>
            <a:r>
              <a:rPr lang="el-GR" dirty="0"/>
              <a:t>    </a:t>
            </a:r>
            <a:r>
              <a:rPr lang="el-GR" dirty="0" err="1"/>
              <a:t>Γουανίνη</a:t>
            </a:r>
            <a:r>
              <a:rPr lang="el-GR" dirty="0"/>
              <a:t> και </a:t>
            </a:r>
            <a:r>
              <a:rPr lang="el-GR" dirty="0" err="1" smtClean="0"/>
              <a:t>υποξανθίνη</a:t>
            </a:r>
            <a:r>
              <a:rPr lang="el-GR" dirty="0" smtClean="0"/>
              <a:t>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b="1" dirty="0" err="1"/>
              <a:t>Ιριδοφόρα</a:t>
            </a:r>
            <a:r>
              <a:rPr lang="en-US" dirty="0"/>
              <a:t>:</a:t>
            </a:r>
            <a:r>
              <a:rPr lang="el-GR" dirty="0"/>
              <a:t>      </a:t>
            </a:r>
            <a:r>
              <a:rPr lang="el-GR" dirty="0" err="1" smtClean="0"/>
              <a:t>Γουανίνη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46381" y="3373071"/>
            <a:ext cx="3886200" cy="17499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>
                <a:cs typeface="Arial" charset="0"/>
              </a:rPr>
              <a:t>Τα χρωματοφόρα έχουν αστεροειδή μορφή. Από συνδυασμούς τους προκύπτει μεγάλη  ποικιλία αποχρώσεων.</a:t>
            </a:r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02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</a:t>
            </a:r>
            <a:r>
              <a:rPr lang="el-GR" sz="2000" b="1" dirty="0"/>
              <a:t>ς</a:t>
            </a:r>
            <a:endParaRPr lang="el-GR" sz="1600" b="1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1.</a:t>
            </a:r>
            <a:r>
              <a:rPr lang="el-GR" sz="1600" dirty="0"/>
              <a:t> </a:t>
            </a:r>
            <a:r>
              <a:rPr lang="en-US" sz="1600" dirty="0"/>
              <a:t>Tropical Fish. </a:t>
            </a:r>
            <a:r>
              <a:rPr lang="el-GR" sz="1600" dirty="0"/>
              <a:t>Σύνδεσμος: </a:t>
            </a:r>
            <a:r>
              <a:rPr lang="en-US" sz="1600" dirty="0"/>
              <a:t>Animals and Sea Life. http://b-muse.com/Collage-Sheets-Animals.htm. </a:t>
            </a:r>
            <a:r>
              <a:rPr lang="el-GR" sz="1600" dirty="0"/>
              <a:t>Πηγή:</a:t>
            </a:r>
            <a:r>
              <a:rPr lang="en-US" sz="1600" dirty="0"/>
              <a:t>http://b-muse.com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2.</a:t>
            </a:r>
            <a:r>
              <a:rPr lang="el-GR" sz="1600" dirty="0"/>
              <a:t> Σύνδεσμος:</a:t>
            </a:r>
            <a:r>
              <a:rPr lang="en-US" sz="1600" dirty="0"/>
              <a:t>http://curiousanimals.net/tag/exotic-fish/. </a:t>
            </a:r>
            <a:r>
              <a:rPr lang="el-GR" sz="1600" dirty="0"/>
              <a:t>Πηγή:</a:t>
            </a:r>
            <a:r>
              <a:rPr lang="en-US" sz="1600" dirty="0"/>
              <a:t>http://curiousanimals.net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</a:t>
            </a:r>
            <a:r>
              <a:rPr lang="el-GR" sz="1600" dirty="0"/>
              <a:t> </a:t>
            </a:r>
            <a:r>
              <a:rPr lang="en-US" sz="1600" dirty="0"/>
              <a:t>Fish, Underwater Photography, </a:t>
            </a:r>
            <a:r>
              <a:rPr lang="en-US" sz="1600" dirty="0" err="1"/>
              <a:t>Keefers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http://s415.photobucket.com/user/Keefers_/media/Keefers_Fish/Keefers_Fish4.jpg.html?sort=3&amp;o=5. </a:t>
            </a:r>
            <a:r>
              <a:rPr lang="el-GR" sz="1600" dirty="0"/>
              <a:t>Πηγή:</a:t>
            </a:r>
            <a:r>
              <a:rPr lang="en-US" sz="1600" dirty="0"/>
              <a:t>http://s415.photobucket.com/.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4. </a:t>
            </a:r>
            <a:r>
              <a:rPr lang="en-US" sz="1600" dirty="0" err="1"/>
              <a:t>Zebrasoma</a:t>
            </a:r>
            <a:r>
              <a:rPr lang="en-US" sz="1600" dirty="0"/>
              <a:t> </a:t>
            </a:r>
            <a:r>
              <a:rPr lang="en-US" sz="1600" dirty="0" err="1"/>
              <a:t>flaviscens</a:t>
            </a:r>
            <a:r>
              <a:rPr lang="en-US" sz="1600" dirty="0"/>
              <a:t>. ©2002 Robert M. </a:t>
            </a:r>
            <a:r>
              <a:rPr lang="en-US" sz="1600" dirty="0" err="1"/>
              <a:t>Terner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http://www.bluezooaquatics.com/productDetail.asp?did=1&amp;pid=882&amp;cid=287. </a:t>
            </a:r>
            <a:r>
              <a:rPr lang="el-GR" sz="1600" dirty="0"/>
              <a:t>Πηγή:</a:t>
            </a:r>
            <a:r>
              <a:rPr lang="en-US" sz="1600" dirty="0"/>
              <a:t>http://www.bluezooaquatics.com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5. </a:t>
            </a:r>
            <a:r>
              <a:rPr lang="en-US" sz="1600" dirty="0"/>
              <a:t>Copyright Prof. Dr. Robert </a:t>
            </a:r>
            <a:r>
              <a:rPr lang="en-US" sz="1600" dirty="0" err="1"/>
              <a:t>Patzner</a:t>
            </a:r>
            <a:r>
              <a:rPr lang="en-US" sz="1600" dirty="0"/>
              <a:t>, Milne Bay, Papua </a:t>
            </a:r>
            <a:r>
              <a:rPr lang="en-US" sz="1600" dirty="0" err="1"/>
              <a:t>Neuguinea</a:t>
            </a:r>
            <a:r>
              <a:rPr lang="en-US" sz="1600" dirty="0"/>
              <a:t>.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https://www.meerwasser-lexikon.de/tiere/463_Chaetodon_lunula.htm. 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6.</a:t>
            </a:r>
            <a:r>
              <a:rPr lang="el-GR" sz="1600" dirty="0"/>
              <a:t> </a:t>
            </a:r>
            <a:r>
              <a:rPr lang="en-US" sz="1600" dirty="0"/>
              <a:t>Picture of the Pecos Pupfish courtesy of Dr. Robert Rice of the Native Fish Conservancy website. </a:t>
            </a:r>
            <a:r>
              <a:rPr lang="el-GR" sz="1600" dirty="0"/>
              <a:t>Σύνδεσμος: </a:t>
            </a:r>
            <a:r>
              <a:rPr lang="en-US" sz="1600" dirty="0"/>
              <a:t>http://whozoo.org/AnlifeSS2001/rachwood/RW_PecosPupfish.htm. </a:t>
            </a:r>
            <a:r>
              <a:rPr lang="el-GR" sz="1600" dirty="0"/>
              <a:t>Πηγή: </a:t>
            </a:r>
            <a:r>
              <a:rPr lang="en-US" sz="1600" dirty="0"/>
              <a:t>http://whozoo.org/.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7.</a:t>
            </a:r>
            <a:r>
              <a:rPr lang="el-GR" sz="1600" dirty="0"/>
              <a:t> </a:t>
            </a:r>
            <a:r>
              <a:rPr lang="en-US" sz="1600" dirty="0" err="1"/>
              <a:t>CopyLeft</a:t>
            </a:r>
            <a:r>
              <a:rPr lang="en-US" sz="1600" dirty="0"/>
              <a:t> © since 1995. </a:t>
            </a:r>
            <a:r>
              <a:rPr lang="el-GR" sz="1600" dirty="0"/>
              <a:t>Σύνδεσμος: </a:t>
            </a:r>
            <a:r>
              <a:rPr lang="en-US" sz="1600" dirty="0"/>
              <a:t>http://animal.memozee.com/list.php?qry=Meiacanthus%20atrodorsalis. </a:t>
            </a:r>
            <a:r>
              <a:rPr lang="el-GR" sz="1600" dirty="0"/>
              <a:t>Πηγή:</a:t>
            </a:r>
            <a:r>
              <a:rPr lang="en-US" sz="1600" dirty="0"/>
              <a:t>http://animal.memozee.com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/>
              <a:t>Panama, by Allen, G.R. (Kyele_u1.jpg).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</a:t>
            </a:r>
            <a:r>
              <a:rPr lang="en-US" sz="1600" dirty="0"/>
              <a:t>http://www.fishbase.org/identification/SpeciesList.php?genus=Kyphosus. 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www.fishbase.org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9.</a:t>
            </a:r>
            <a:r>
              <a:rPr lang="el-GR" sz="1600" dirty="0"/>
              <a:t> </a:t>
            </a:r>
            <a:r>
              <a:rPr lang="en-US" sz="1600" dirty="0" err="1"/>
              <a:t>Kyphosus</a:t>
            </a:r>
            <a:r>
              <a:rPr lang="en-US" sz="1600" dirty="0"/>
              <a:t> </a:t>
            </a:r>
            <a:r>
              <a:rPr lang="en-US" sz="1600" dirty="0" err="1"/>
              <a:t>elegans</a:t>
            </a:r>
            <a:r>
              <a:rPr lang="en-US" sz="1600" dirty="0"/>
              <a:t>   picture (Kyele_u0.jpg) by Jimenez Prado, P.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</a:t>
            </a:r>
            <a:r>
              <a:rPr lang="en-US" sz="1600" dirty="0"/>
              <a:t>http://www.fishbase.org/photos/PicturesSummary.php?resultPage=2&amp;ID=12230&amp;what=species.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10. </a:t>
            </a:r>
            <a:r>
              <a:rPr lang="en-US" sz="1600" dirty="0" err="1"/>
              <a:t>Pterois</a:t>
            </a:r>
            <a:r>
              <a:rPr lang="en-US" sz="1600" dirty="0"/>
              <a:t> volitans.003 - Zoo Aquarium de Madrid.JPG. Creative Commons Attribution/Share-Alike License;.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https://commons.wikimedia.org/wiki/File:Pterois_volitans.003_-_Zoo_Aquarium_de_Madrid.JPG.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n-US" sz="1600" dirty="0" err="1"/>
              <a:t>Synanceia</a:t>
            </a:r>
            <a:r>
              <a:rPr lang="en-US" sz="1600" dirty="0"/>
              <a:t> </a:t>
            </a:r>
            <a:r>
              <a:rPr lang="en-US" sz="1600" dirty="0" err="1"/>
              <a:t>horrida</a:t>
            </a:r>
            <a:r>
              <a:rPr lang="en-US" sz="1600" dirty="0"/>
              <a:t> - </a:t>
            </a:r>
            <a:r>
              <a:rPr lang="en-US" sz="1600" dirty="0" err="1"/>
              <a:t>Warzen-Steinfisch</a:t>
            </a:r>
            <a:r>
              <a:rPr lang="en-US" sz="1600" dirty="0"/>
              <a:t>.  Copyright Jeff </a:t>
            </a:r>
            <a:r>
              <a:rPr lang="en-US" sz="1600" dirty="0" err="1"/>
              <a:t>Dubosc</a:t>
            </a:r>
            <a:r>
              <a:rPr lang="en-US" sz="1600" dirty="0"/>
              <a:t>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https://www.meerwasser-lexikon.de/tiere/5198_Synanceia_horrida.htm.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33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12. </a:t>
            </a:r>
            <a:r>
              <a:rPr lang="en-US" sz="1600" dirty="0" err="1"/>
              <a:t>Uranoscopus</a:t>
            </a:r>
            <a:r>
              <a:rPr lang="en-US" sz="1600" dirty="0"/>
              <a:t> </a:t>
            </a:r>
            <a:r>
              <a:rPr lang="en-US" sz="1600" dirty="0" err="1"/>
              <a:t>bicinctus</a:t>
            </a:r>
            <a:r>
              <a:rPr lang="en-US" sz="1600" dirty="0"/>
              <a:t> Jack Randall </a:t>
            </a:r>
            <a:r>
              <a:rPr lang="en-US" sz="1600" dirty="0" err="1"/>
              <a:t>Maumere</a:t>
            </a:r>
            <a:r>
              <a:rPr lang="en-US" sz="1600" dirty="0"/>
              <a:t> Bay Flores. Copyright © 1999-2015 by </a:t>
            </a:r>
            <a:r>
              <a:rPr lang="en-US" sz="1600" dirty="0" err="1"/>
              <a:t>FishWise</a:t>
            </a:r>
            <a:r>
              <a:rPr lang="en-US" sz="1600" dirty="0"/>
              <a:t> CC. All rights reserved. </a:t>
            </a:r>
            <a:r>
              <a:rPr lang="el-GR" sz="1600" dirty="0"/>
              <a:t>Σύνδεσμος:</a:t>
            </a:r>
            <a:r>
              <a:rPr lang="en-US" sz="1600" dirty="0"/>
              <a:t>http://www.fishwisepro.com/pictures/default.aspx?Fid=497.  </a:t>
            </a:r>
            <a:r>
              <a:rPr lang="el-GR" sz="1600" dirty="0"/>
              <a:t>Πηγή:</a:t>
            </a:r>
            <a:r>
              <a:rPr lang="en-US" sz="1600" dirty="0"/>
              <a:t>http://www.fishwisepro.com.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13. </a:t>
            </a:r>
            <a:r>
              <a:rPr lang="en-US" sz="1600" dirty="0" err="1"/>
              <a:t>Pseudamiops</a:t>
            </a:r>
            <a:r>
              <a:rPr lang="en-US" sz="1600" dirty="0"/>
              <a:t> </a:t>
            </a:r>
            <a:r>
              <a:rPr lang="en-US" sz="1600" dirty="0" err="1"/>
              <a:t>diaphanes</a:t>
            </a:r>
            <a:r>
              <a:rPr lang="en-US" sz="1600" dirty="0"/>
              <a:t> Picture by Randall, J.E.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</a:t>
            </a:r>
            <a:r>
              <a:rPr lang="en-US" sz="1600" dirty="0"/>
              <a:t>http://fishbase.sinica.edu.tw/summary/SpeciesSummary.php?id=51826&amp;lang=Chinese.  </a:t>
            </a:r>
            <a:r>
              <a:rPr lang="el-GR" sz="1600" dirty="0"/>
              <a:t>Πηγή:</a:t>
            </a:r>
            <a:r>
              <a:rPr lang="en-US" sz="1600" dirty="0"/>
              <a:t>http://fishbase.sinica.edu.tw.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14. </a:t>
            </a:r>
            <a:r>
              <a:rPr lang="en-US" sz="1600" dirty="0" err="1"/>
              <a:t>Cottus</a:t>
            </a:r>
            <a:r>
              <a:rPr lang="en-US" sz="1600" dirty="0"/>
              <a:t> </a:t>
            </a:r>
            <a:r>
              <a:rPr lang="en-US" sz="1600" dirty="0" err="1"/>
              <a:t>carolinae</a:t>
            </a:r>
            <a:r>
              <a:rPr lang="en-US" sz="1600" dirty="0"/>
              <a:t>. Banded sculpin. © 2014 Regents of the University of Michigan.  </a:t>
            </a:r>
            <a:r>
              <a:rPr lang="el-GR" sz="1600" dirty="0"/>
              <a:t>Σύνδεσμος: </a:t>
            </a:r>
            <a:r>
              <a:rPr lang="en-US" sz="1600" dirty="0"/>
              <a:t>http://animaldiversity.org/accounts/Cottus_carolinae/. </a:t>
            </a:r>
            <a:r>
              <a:rPr lang="el-GR" sz="1600" dirty="0"/>
              <a:t>Πηγή: </a:t>
            </a:r>
            <a:r>
              <a:rPr lang="en-US" sz="1600" dirty="0"/>
              <a:t>http://animaldiversity.org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GNU Free Documentation License.  </a:t>
            </a:r>
            <a:r>
              <a:rPr lang="el-GR" sz="1600" dirty="0"/>
              <a:t>Σύνδεσμος: </a:t>
            </a:r>
            <a:r>
              <a:rPr lang="en-US" sz="1600" dirty="0"/>
              <a:t>http://www.factbook.org/wikipedia/de/w/we/weidenblattlarve.html. </a:t>
            </a:r>
            <a:r>
              <a:rPr lang="el-GR" sz="1600" dirty="0"/>
              <a:t>Πηγή:</a:t>
            </a:r>
            <a:r>
              <a:rPr lang="en-US" sz="1600" dirty="0"/>
              <a:t>http://www.factbook.org/. FactBook.org is using data from Wikipedia, the free encyclopedia and from the CIA World </a:t>
            </a:r>
            <a:r>
              <a:rPr lang="en-US" sz="1600" dirty="0" err="1"/>
              <a:t>Factbook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n-US" sz="1600" dirty="0" err="1"/>
              <a:t>Politique</a:t>
            </a:r>
            <a:r>
              <a:rPr lang="en-US" sz="1600" dirty="0"/>
              <a:t> de </a:t>
            </a:r>
            <a:r>
              <a:rPr lang="en-US" sz="1600" dirty="0" err="1"/>
              <a:t>confidentialité</a:t>
            </a:r>
            <a:r>
              <a:rPr lang="en-US" sz="1600" dirty="0"/>
              <a:t> | Conditions </a:t>
            </a:r>
            <a:r>
              <a:rPr lang="en-US" sz="1600" dirty="0" err="1"/>
              <a:t>d’utilisation</a:t>
            </a:r>
            <a:r>
              <a:rPr lang="en-US" sz="1600" dirty="0"/>
              <a:t>. Droit d\'auteur © 2015 GrandQuebec.com. </a:t>
            </a:r>
            <a:r>
              <a:rPr lang="en-US" sz="1600" dirty="0" err="1"/>
              <a:t>Tous</a:t>
            </a:r>
            <a:r>
              <a:rPr lang="en-US" sz="1600" dirty="0"/>
              <a:t> les droits </a:t>
            </a:r>
            <a:r>
              <a:rPr lang="en-US" sz="1600" dirty="0" err="1"/>
              <a:t>sont</a:t>
            </a:r>
            <a:r>
              <a:rPr lang="en-US" sz="1600" dirty="0"/>
              <a:t> </a:t>
            </a:r>
            <a:r>
              <a:rPr lang="en-US" sz="1600" dirty="0" err="1"/>
              <a:t>réservés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http://grandquebec.com/faune-quebecoise/anguille-amerique/.  </a:t>
            </a:r>
            <a:r>
              <a:rPr lang="el-GR" sz="1600" dirty="0"/>
              <a:t>Πηγή: </a:t>
            </a:r>
            <a:r>
              <a:rPr lang="en-US" sz="1600" dirty="0"/>
              <a:t>http://grandquebec.com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n-US" sz="1600" dirty="0"/>
              <a:t>Copyright by </a:t>
            </a:r>
            <a:r>
              <a:rPr lang="en-US" sz="1600" dirty="0" err="1"/>
              <a:t>Wai</a:t>
            </a:r>
            <a:r>
              <a:rPr lang="en-US" sz="1600" dirty="0"/>
              <a:t> </a:t>
            </a:r>
            <a:r>
              <a:rPr lang="en-US" sz="1600" dirty="0" err="1"/>
              <a:t>Kee</a:t>
            </a:r>
            <a:r>
              <a:rPr lang="en-US" sz="1600" dirty="0"/>
              <a:t> Industrial Co.  </a:t>
            </a:r>
            <a:r>
              <a:rPr lang="el-GR" sz="1600" dirty="0"/>
              <a:t>Σύνδεσμος: </a:t>
            </a:r>
            <a:r>
              <a:rPr lang="en-US" sz="1600" dirty="0"/>
              <a:t>http://www.eelfry.com/france/intro/index.shtml. </a:t>
            </a:r>
            <a:r>
              <a:rPr lang="el-GR" sz="1600" dirty="0"/>
              <a:t>Πηγή:</a:t>
            </a:r>
            <a:r>
              <a:rPr lang="en-US" sz="1600" dirty="0"/>
              <a:t>http://www.eelfry.com. 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1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l-GR" sz="1600" dirty="0"/>
              <a:t>Σύνδεσμος: </a:t>
            </a:r>
            <a:r>
              <a:rPr lang="en-US" sz="1600" dirty="0"/>
              <a:t>http://www.discover-tt.net/marinas/marine_wildlife_tobagos_shores/s.html.  </a:t>
            </a:r>
            <a:r>
              <a:rPr lang="el-GR" sz="1600" dirty="0"/>
              <a:t>Πηγή:</a:t>
            </a:r>
            <a:r>
              <a:rPr lang="en-US" sz="1600" dirty="0"/>
              <a:t>http://www.discover-tt.net/. </a:t>
            </a: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19. </a:t>
            </a:r>
            <a:r>
              <a:rPr lang="el-GR" sz="1600" dirty="0" smtClean="0"/>
              <a:t>Σύνδεσμος: </a:t>
            </a:r>
            <a:r>
              <a:rPr lang="en-US" sz="1600" dirty="0" smtClean="0"/>
              <a:t>http://www.fao.org/fishery/statistics/tuna-catches/en. </a:t>
            </a:r>
            <a:r>
              <a:rPr lang="el-GR" sz="1600" dirty="0" smtClean="0"/>
              <a:t>Πηγή: </a:t>
            </a:r>
            <a:r>
              <a:rPr lang="en-US" sz="1600" dirty="0" smtClean="0"/>
              <a:t>http://www.fao.org.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n-US" sz="1600" dirty="0"/>
              <a:t>Gulf of Mexico Fringed Sole (G. </a:t>
            </a:r>
            <a:r>
              <a:rPr lang="en-US" sz="1600" dirty="0" err="1"/>
              <a:t>texae</a:t>
            </a:r>
            <a:r>
              <a:rPr lang="en-US" sz="1600" dirty="0"/>
              <a:t>).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License. 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https://en.wikipedia.org/wiki/Gymnachirus.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en.wikipedia.org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/>
              <a:t>Stone_fish_186.jpg. </a:t>
            </a:r>
            <a:r>
              <a:rPr lang="el-GR" sz="1600" dirty="0"/>
              <a:t>Σύνδεσμος:</a:t>
            </a:r>
            <a:r>
              <a:rPr lang="en-US" sz="1600" dirty="0"/>
              <a:t>http://www.coralreefinfo.com/coralglossary/glossary_s.htm.</a:t>
            </a:r>
            <a:r>
              <a:rPr lang="el-GR" sz="1600" dirty="0"/>
              <a:t>Πηγή:</a:t>
            </a:r>
            <a:r>
              <a:rPr lang="en-US" sz="1600" dirty="0" smtClean="0"/>
              <a:t>www.coralreefinfo.com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l-GR" sz="1600" dirty="0"/>
              <a:t>Αετός (ψάρι). </a:t>
            </a:r>
            <a:r>
              <a:rPr lang="en-US" sz="1600" dirty="0"/>
              <a:t>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License.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https://el.wikipedia.org/wiki/%CE%91%CE%B5%CF%84%CF%8C%CF%82_(%CF%88%CE%AC%CF%81%CE%B9). </a:t>
            </a:r>
            <a:r>
              <a:rPr lang="el-GR" sz="1600" dirty="0"/>
              <a:t>Πηγή:</a:t>
            </a:r>
            <a:r>
              <a:rPr lang="en-US" sz="1600" dirty="0"/>
              <a:t>https://</a:t>
            </a:r>
            <a:r>
              <a:rPr lang="en-US" sz="1600" dirty="0" smtClean="0"/>
              <a:t>el.wikipedia.org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23. </a:t>
            </a:r>
            <a:r>
              <a:rPr lang="en-US" sz="1600" dirty="0" err="1"/>
              <a:t>Squatina</a:t>
            </a:r>
            <a:r>
              <a:rPr lang="en-US" sz="1600" dirty="0"/>
              <a:t> australis.jpg. Creative Commons Attribution/Share-Alike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https://commons.wikimedia.org/wiki/File:Squatina_australis.jpg.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 err="1"/>
              <a:t>Paracanthurus</a:t>
            </a:r>
            <a:r>
              <a:rPr lang="en-US" sz="1600" dirty="0"/>
              <a:t> </a:t>
            </a:r>
            <a:r>
              <a:rPr lang="en-US" sz="1600" dirty="0" err="1"/>
              <a:t>hepatus</a:t>
            </a:r>
            <a:r>
              <a:rPr lang="en-US" sz="1600" dirty="0"/>
              <a:t> 6.jpg. Creative Commons Attribution/Share-Alike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https://commons.wikimedia.org/wiki/File:Paracanthurus_hepatus_6.jpg. </a:t>
            </a:r>
            <a:r>
              <a:rPr lang="el-GR" sz="1600" dirty="0"/>
              <a:t>Πηγή: </a:t>
            </a:r>
            <a:r>
              <a:rPr lang="en-US" sz="1600" dirty="0"/>
              <a:t>https://commons.wikimedia.org. 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7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/>
              <a:t>Beautiful coral reef and fish in Red sea. © Dreamstime.com.  </a:t>
            </a:r>
            <a:r>
              <a:rPr lang="el-GR" sz="1600" dirty="0"/>
              <a:t>Σύνδεσμος: </a:t>
            </a:r>
            <a:r>
              <a:rPr lang="en-US" sz="1600" dirty="0"/>
              <a:t>http://www.naturepictures.co/coral-reefs/beautiful-coral-reef-and-fish-in-red-sea/.  </a:t>
            </a:r>
            <a:r>
              <a:rPr lang="el-GR" sz="1600" dirty="0"/>
              <a:t>Πηγή:</a:t>
            </a:r>
            <a:r>
              <a:rPr lang="en-US" sz="1600" dirty="0"/>
              <a:t>http://www.naturepictures.co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n-US" sz="1600" dirty="0"/>
              <a:t>Peacock wrasse, </a:t>
            </a:r>
            <a:r>
              <a:rPr lang="en-US" sz="1600" dirty="0" err="1"/>
              <a:t>Iniistius</a:t>
            </a:r>
            <a:r>
              <a:rPr lang="en-US" sz="1600" dirty="0"/>
              <a:t> </a:t>
            </a:r>
            <a:r>
              <a:rPr lang="en-US" sz="1600" dirty="0" err="1"/>
              <a:t>pavo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http://www.dafni.com/edreserve/labridae.html. </a:t>
            </a:r>
            <a:r>
              <a:rPr lang="el-GR" sz="1600" dirty="0"/>
              <a:t>Πηγή:</a:t>
            </a:r>
            <a:r>
              <a:rPr lang="en-US" sz="1600" dirty="0"/>
              <a:t>http://www.dafni.com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27. </a:t>
            </a:r>
            <a:r>
              <a:rPr lang="el-GR" sz="1600" dirty="0"/>
              <a:t>Σύνδεσμος: </a:t>
            </a:r>
            <a:r>
              <a:rPr lang="en-US" sz="1600" dirty="0"/>
              <a:t>http://renotonna.yolasite.com/atlantic-tripletail.php.  </a:t>
            </a:r>
            <a:r>
              <a:rPr lang="el-GR" sz="1600" dirty="0"/>
              <a:t>Πηγή: </a:t>
            </a:r>
            <a:r>
              <a:rPr lang="en-US" sz="1600" dirty="0"/>
              <a:t>http://renotonna.yolasite.com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28. </a:t>
            </a:r>
            <a:r>
              <a:rPr lang="en-US" sz="1600" dirty="0"/>
              <a:t>Photo Credit: David Cook. Copyright © 2015 CoralImports.com.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https://www.coralimports.com/fish/anglers/sargassum-anglerfish-histrio-histrio/. </a:t>
            </a:r>
            <a:r>
              <a:rPr lang="el-GR" sz="1600" dirty="0"/>
              <a:t>Πηγή:</a:t>
            </a:r>
            <a:r>
              <a:rPr lang="en-US" sz="1600" dirty="0"/>
              <a:t>https://www.coralimports.com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29. </a:t>
            </a:r>
            <a:r>
              <a:rPr lang="en-US" sz="1600" dirty="0" err="1"/>
              <a:t>Chirolophis</a:t>
            </a:r>
            <a:r>
              <a:rPr lang="en-US" sz="1600" dirty="0"/>
              <a:t> </a:t>
            </a:r>
            <a:r>
              <a:rPr lang="en-US" sz="1600" dirty="0" err="1"/>
              <a:t>nugator</a:t>
            </a:r>
            <a:r>
              <a:rPr lang="en-US" sz="1600" dirty="0"/>
              <a:t>, Picture by Nichols, J.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http://fishbase.mnhn.fr/Summary/SpeciesSummary.php?ID=3781&amp;genusname=Chirolophis&amp;speciesname=nugatory.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fishbase.mnhn.fr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30. </a:t>
            </a:r>
            <a:r>
              <a:rPr lang="en-US" sz="1600" dirty="0"/>
              <a:t>Blattfisch.JPG. This file is licensed under the Creative Commons Attribution-Share Alike 3.0 </a:t>
            </a:r>
            <a:r>
              <a:rPr lang="en-US" sz="1600" dirty="0" err="1"/>
              <a:t>Unported</a:t>
            </a:r>
            <a:r>
              <a:rPr lang="en-US" sz="1600" dirty="0"/>
              <a:t>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https://commons.wikimedia.org/wiki/File:Blattfisch.JPG.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9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/>
              <a:t>Copyright © 2010 ·Aquaria Systems. </a:t>
            </a:r>
            <a:r>
              <a:rPr lang="el-GR" sz="1600" dirty="0"/>
              <a:t>Σύνδεσμος:</a:t>
            </a:r>
            <a:r>
              <a:rPr lang="en-US" sz="1600" dirty="0"/>
              <a:t>Batfish. http://aquaria-systems.com/?page_id=280.  </a:t>
            </a:r>
            <a:r>
              <a:rPr lang="el-GR" sz="1600" dirty="0"/>
              <a:t>Πηγή: </a:t>
            </a:r>
            <a:r>
              <a:rPr lang="en-US" sz="1600" dirty="0"/>
              <a:t>http://aquaria-systems.com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n-US" sz="1600" dirty="0"/>
              <a:t>BSKU 67250 2003/11/18 </a:t>
            </a:r>
            <a:r>
              <a:rPr lang="en-US" sz="1600" dirty="0" err="1"/>
              <a:t>Karyougou</a:t>
            </a:r>
            <a:r>
              <a:rPr lang="en-US" sz="1600" dirty="0"/>
              <a:t>, </a:t>
            </a:r>
            <a:r>
              <a:rPr lang="en-US" sz="1600" dirty="0" err="1"/>
              <a:t>Nahari</a:t>
            </a:r>
            <a:r>
              <a:rPr lang="en-US" sz="1600" dirty="0"/>
              <a:t>. Copyright (C) 2010 Kochi University.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http://www.kochi-u.ac.jp/w3museum/Fish_Labo/FishCatalog/Fishlist/image/Cpeni67250M.jpg. </a:t>
            </a:r>
            <a:r>
              <a:rPr lang="el-GR" sz="1600" dirty="0"/>
              <a:t>Πηγή:</a:t>
            </a:r>
            <a:r>
              <a:rPr lang="en-US" sz="1600" dirty="0"/>
              <a:t>http://www.kochi-u.ac.jp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34. </a:t>
            </a:r>
            <a:r>
              <a:rPr lang="en-US" sz="1600" dirty="0"/>
              <a:t>Copyright © 2007-2008 </a:t>
            </a:r>
            <a:r>
              <a:rPr lang="en-US" sz="1600" dirty="0" err="1"/>
              <a:t>Tropische-Aquariumvissen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http://tropische-aquariumvissen.nl/maanvisalgemeen.htm. </a:t>
            </a:r>
            <a:r>
              <a:rPr lang="el-GR" sz="1600" dirty="0"/>
              <a:t>Πηγή: </a:t>
            </a:r>
            <a:r>
              <a:rPr lang="en-US" sz="1600" dirty="0"/>
              <a:t>http://tropische-aquariumvissen.nl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35. </a:t>
            </a:r>
            <a:r>
              <a:rPr lang="en-US" sz="1600" dirty="0"/>
              <a:t>Alligator Pipefish, </a:t>
            </a:r>
            <a:r>
              <a:rPr lang="en-US" sz="1600" dirty="0" err="1"/>
              <a:t>Syngnathoides</a:t>
            </a:r>
            <a:r>
              <a:rPr lang="en-US" sz="1600" dirty="0"/>
              <a:t> </a:t>
            </a:r>
            <a:r>
              <a:rPr lang="en-US" sz="1600" dirty="0" err="1"/>
              <a:t>biaculeatus</a:t>
            </a:r>
            <a:r>
              <a:rPr lang="en-US" sz="1600" dirty="0"/>
              <a:t>. Copyright © 2005 </a:t>
            </a:r>
            <a:r>
              <a:rPr lang="en-US" sz="1600" dirty="0" err="1"/>
              <a:t>Morske</a:t>
            </a:r>
            <a:r>
              <a:rPr lang="en-US" sz="1600" dirty="0"/>
              <a:t> </a:t>
            </a:r>
            <a:r>
              <a:rPr lang="en-US" sz="1600" dirty="0" err="1"/>
              <a:t>Acvarium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http://www.morskeakvarium.cz/main.php?pageid=6&amp;lang=102&amp;product_id=4&amp;cat3=14&amp;p=1. </a:t>
            </a:r>
            <a:r>
              <a:rPr lang="el-GR" sz="1600" dirty="0"/>
              <a:t>Πηγή:</a:t>
            </a:r>
            <a:r>
              <a:rPr lang="en-US" sz="1600" dirty="0"/>
              <a:t>http://www.morskeakvarium.cz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36. </a:t>
            </a:r>
            <a:r>
              <a:rPr lang="el-GR" sz="1600" dirty="0"/>
              <a:t>Σύνδεσμος:</a:t>
            </a:r>
            <a:r>
              <a:rPr lang="en-US" sz="1600" dirty="0"/>
              <a:t>http://www.floranimal.ru/families/3783.html.  </a:t>
            </a:r>
            <a:r>
              <a:rPr lang="el-GR" sz="1600" dirty="0"/>
              <a:t>Πηγή:</a:t>
            </a:r>
            <a:r>
              <a:rPr lang="en-US" sz="1600" dirty="0"/>
              <a:t>http://www.floranimal.ru.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37. </a:t>
            </a:r>
            <a:r>
              <a:rPr lang="en-US" sz="1600" dirty="0"/>
              <a:t>Hippocampus </a:t>
            </a:r>
            <a:r>
              <a:rPr lang="en-US" sz="1600" dirty="0" err="1"/>
              <a:t>bargibanti</a:t>
            </a:r>
            <a:r>
              <a:rPr lang="en-US" sz="1600" dirty="0"/>
              <a:t> Whitley, 1970. BSKU 103123. Copyright (C) 2010 Kochi University.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http://www.kochi-u.ac.jp/w3museum/Fish_Labo/TopPageFishes/TopPageFishes.html/201201Cover.html. </a:t>
            </a:r>
            <a:r>
              <a:rPr lang="el-GR" sz="1600" dirty="0"/>
              <a:t>Πηγή:</a:t>
            </a:r>
            <a:r>
              <a:rPr lang="en-US" sz="1600" dirty="0"/>
              <a:t>http://www.kochi-u.ac.jp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31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38. </a:t>
            </a:r>
            <a:r>
              <a:rPr lang="en-US" sz="1600" dirty="0"/>
              <a:t>Hippocampus </a:t>
            </a:r>
            <a:r>
              <a:rPr lang="en-US" sz="1600" dirty="0" err="1"/>
              <a:t>denise</a:t>
            </a:r>
            <a:r>
              <a:rPr lang="en-US" sz="1600" dirty="0"/>
              <a:t> rødhvit.jpg. </a:t>
            </a:r>
            <a:r>
              <a:rPr lang="en-US" sz="1600" dirty="0" err="1"/>
              <a:t>O.J.Brett</a:t>
            </a:r>
            <a:r>
              <a:rPr lang="en-US" sz="1600" dirty="0"/>
              <a:t>, Norway. This file is licensed under the Creative Commons Attribution-Share Alike 3.0 </a:t>
            </a:r>
            <a:r>
              <a:rPr lang="en-US" sz="1600" dirty="0" err="1"/>
              <a:t>Unported</a:t>
            </a:r>
            <a:r>
              <a:rPr lang="en-US" sz="1600" dirty="0"/>
              <a:t> license. </a:t>
            </a:r>
            <a:r>
              <a:rPr lang="el-GR" sz="1600" dirty="0"/>
              <a:t>Σύνδεσμος:</a:t>
            </a:r>
            <a:r>
              <a:rPr lang="en-US" sz="1600" dirty="0"/>
              <a:t>https://commons.wikimedia.org/wiki/File:Hippocampus_denise_r%C3%B8dhvit.jpg.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39. </a:t>
            </a:r>
            <a:r>
              <a:rPr lang="el-GR" sz="1600" dirty="0"/>
              <a:t>© </a:t>
            </a:r>
            <a:r>
              <a:rPr lang="en-US" sz="1600" dirty="0"/>
              <a:t>Copyright 2008  -   </a:t>
            </a:r>
            <a:r>
              <a:rPr lang="en-US" sz="1600" dirty="0" err="1"/>
              <a:t>DeAnimalia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http://deanimalia.com/marcaballitodemar.html.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deanimalia.com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40. </a:t>
            </a:r>
            <a:r>
              <a:rPr lang="el-GR" sz="1600" dirty="0"/>
              <a:t>Σύνδεσμος: </a:t>
            </a:r>
            <a:r>
              <a:rPr lang="en-US" sz="1600" dirty="0"/>
              <a:t>http://waters-worlds.com/sea-horse/. This entry was posted in marine life and tagged Maritime on March 17, 2013. </a:t>
            </a:r>
            <a:r>
              <a:rPr lang="el-GR" sz="1600" dirty="0"/>
              <a:t>Πηγή:</a:t>
            </a:r>
            <a:r>
              <a:rPr lang="en-US" sz="1600" dirty="0"/>
              <a:t>http://waters-worlds.com</a:t>
            </a:r>
            <a:r>
              <a:rPr lang="en-US" sz="1600" dirty="0" smtClean="0"/>
              <a:t>/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41. </a:t>
            </a:r>
            <a:r>
              <a:rPr lang="en-US" sz="1600" dirty="0"/>
              <a:t>Long-snouted seahorse.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License;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https://en.wikipedia.org/wiki/Long-snouted_seahorse. </a:t>
            </a:r>
            <a:r>
              <a:rPr lang="el-GR" sz="1600" dirty="0"/>
              <a:t>Πηγή: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42. </a:t>
            </a:r>
            <a:r>
              <a:rPr lang="en-US" sz="1600" dirty="0"/>
              <a:t>Spiny seahorse.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https://en.wikipedia.org/wiki/Spiny_seahorse. </a:t>
            </a:r>
            <a:r>
              <a:rPr lang="el-GR" sz="1600" dirty="0"/>
              <a:t>Πηγή:</a:t>
            </a:r>
            <a:r>
              <a:rPr lang="en-US" sz="1600" dirty="0"/>
              <a:t>https://en.wikipedia.org</a:t>
            </a:r>
            <a:r>
              <a:rPr lang="el-GR" sz="1600" dirty="0"/>
              <a:t>Εικόνα 43. </a:t>
            </a:r>
            <a:r>
              <a:rPr lang="en-US" sz="1600" dirty="0" err="1"/>
              <a:t>Chromileptis</a:t>
            </a:r>
            <a:r>
              <a:rPr lang="en-US" sz="1600" dirty="0"/>
              <a:t> </a:t>
            </a:r>
            <a:r>
              <a:rPr lang="en-US" sz="1600" dirty="0" err="1"/>
              <a:t>altevelis</a:t>
            </a:r>
            <a:r>
              <a:rPr lang="en-US" sz="1600" dirty="0"/>
              <a:t>. </a:t>
            </a:r>
            <a:r>
              <a:rPr lang="en-US" sz="1600" dirty="0" err="1"/>
              <a:t>Aquaflux</a:t>
            </a:r>
            <a:r>
              <a:rPr lang="en-US" sz="1600" dirty="0"/>
              <a:t> </a:t>
            </a:r>
            <a:r>
              <a:rPr lang="en-US" sz="1600" dirty="0" err="1"/>
              <a:t>Aquarismo</a:t>
            </a:r>
            <a:r>
              <a:rPr lang="en-US" sz="1600" dirty="0"/>
              <a:t> e </a:t>
            </a:r>
            <a:r>
              <a:rPr lang="en-US" sz="1600" dirty="0" err="1"/>
              <a:t>Aquapaisagismo</a:t>
            </a:r>
            <a:r>
              <a:rPr lang="en-US" sz="1600" dirty="0"/>
              <a:t> © 2008 / 2015.  </a:t>
            </a:r>
            <a:r>
              <a:rPr lang="el-GR" sz="1600" dirty="0"/>
              <a:t>Σύνδεσμος: </a:t>
            </a:r>
            <a:r>
              <a:rPr lang="en-US" sz="1600" dirty="0"/>
              <a:t>http://www.aquaflux.com.br/conteudo/peixes-marinho/chromileptis-altevelis.php.  </a:t>
            </a:r>
            <a:r>
              <a:rPr lang="el-GR" sz="1600" dirty="0"/>
              <a:t>Πηγή:</a:t>
            </a:r>
            <a:r>
              <a:rPr lang="en-US" sz="1600" dirty="0"/>
              <a:t>http://www.aquaflux.com.br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44. </a:t>
            </a:r>
            <a:r>
              <a:rPr lang="en-US" sz="1600" dirty="0" err="1"/>
              <a:t>Grammistes</a:t>
            </a:r>
            <a:r>
              <a:rPr lang="en-US" sz="1600" dirty="0"/>
              <a:t> </a:t>
            </a:r>
            <a:r>
              <a:rPr lang="en-US" sz="1600" dirty="0" err="1"/>
              <a:t>sexlineatus</a:t>
            </a:r>
            <a:r>
              <a:rPr lang="en-US" sz="1600" dirty="0"/>
              <a:t>. Picture by Randall, J.E.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http://www.fishbase.org/summary/4925.  </a:t>
            </a:r>
            <a:r>
              <a:rPr lang="el-GR" sz="1600" dirty="0"/>
              <a:t>Πηγή: </a:t>
            </a:r>
            <a:r>
              <a:rPr lang="en-US" sz="1600" dirty="0"/>
              <a:t>http://www.fishbase.org.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45. </a:t>
            </a:r>
            <a:r>
              <a:rPr lang="en-US" sz="1600" dirty="0" err="1"/>
              <a:t>Paracheilinus</a:t>
            </a:r>
            <a:r>
              <a:rPr lang="en-US" sz="1600" dirty="0"/>
              <a:t> </a:t>
            </a:r>
            <a:r>
              <a:rPr lang="en-US" sz="1600" dirty="0" err="1"/>
              <a:t>octotaenia</a:t>
            </a:r>
            <a:r>
              <a:rPr lang="en-US" sz="1600" dirty="0"/>
              <a:t> - </a:t>
            </a:r>
            <a:r>
              <a:rPr lang="en-US" sz="1600" dirty="0" err="1"/>
              <a:t>Rotmeer</a:t>
            </a:r>
            <a:r>
              <a:rPr lang="en-US" sz="1600" dirty="0"/>
              <a:t> – </a:t>
            </a:r>
            <a:r>
              <a:rPr lang="en-US" sz="1600" dirty="0" err="1"/>
              <a:t>Zwerglippfisch</a:t>
            </a:r>
            <a:r>
              <a:rPr lang="en-US" sz="1600" dirty="0"/>
              <a:t>. Copyright J.E. Randall, Rotes Meer.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https://www.meerwasser-lexikon.de/tiere/185_Paracheilinus_octotaenia.htm.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46. </a:t>
            </a:r>
            <a:r>
              <a:rPr lang="en-US" sz="1600" dirty="0"/>
              <a:t>Copyright Richard &amp; Mary Field, Rotes Meer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https://www.meerwasser-lexikon.de/tiere/325_Pomacanthus_imperator.htm.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47. </a:t>
            </a:r>
            <a:r>
              <a:rPr lang="el-GR" sz="1600" dirty="0"/>
              <a:t>© </a:t>
            </a:r>
            <a:r>
              <a:rPr lang="en-US" sz="1600" dirty="0"/>
              <a:t>Copyright 2008 - 2015 by </a:t>
            </a:r>
            <a:r>
              <a:rPr lang="en-US" sz="1600" dirty="0" err="1"/>
              <a:t>Hinzie</a:t>
            </a:r>
            <a:r>
              <a:rPr lang="en-US" sz="1600" dirty="0"/>
              <a:t> Media Inc. </a:t>
            </a:r>
            <a:r>
              <a:rPr lang="el-GR" sz="1600" dirty="0"/>
              <a:t>Σύνδεσμος: </a:t>
            </a:r>
            <a:r>
              <a:rPr lang="en-US" sz="1600" dirty="0"/>
              <a:t>http://www.infobarrel.com/The_Lionfish_-_King_of_the_Sea_or_Maritime_Pest_. </a:t>
            </a:r>
            <a:r>
              <a:rPr lang="el-GR" sz="1600" dirty="0"/>
              <a:t>Πηγή:</a:t>
            </a:r>
            <a:r>
              <a:rPr lang="en-US" sz="1600" dirty="0"/>
              <a:t>http://www.infobarrel.com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48. </a:t>
            </a:r>
            <a:r>
              <a:rPr lang="en-US" sz="1600" dirty="0" err="1"/>
              <a:t>Alectis</a:t>
            </a:r>
            <a:r>
              <a:rPr lang="en-US" sz="1600" dirty="0"/>
              <a:t> </a:t>
            </a:r>
            <a:r>
              <a:rPr lang="en-US" sz="1600" dirty="0" err="1"/>
              <a:t>ciliaris</a:t>
            </a:r>
            <a:r>
              <a:rPr lang="en-US" sz="1600" dirty="0"/>
              <a:t> </a:t>
            </a:r>
            <a:r>
              <a:rPr lang="en-US" sz="1600" dirty="0" err="1"/>
              <a:t>jg.</a:t>
            </a:r>
            <a:r>
              <a:rPr lang="en-US" sz="1600" dirty="0"/>
              <a:t> Copyrights </a:t>
            </a:r>
            <a:r>
              <a:rPr lang="en-US" sz="1600" dirty="0" err="1"/>
              <a:t>Vijverflora</a:t>
            </a:r>
            <a:r>
              <a:rPr lang="en-US" sz="1600" dirty="0"/>
              <a:t> </a:t>
            </a:r>
            <a:r>
              <a:rPr lang="en-US" sz="1600" dirty="0" err="1"/>
              <a:t>Swogen</a:t>
            </a:r>
            <a:r>
              <a:rPr lang="en-US" sz="1600" dirty="0"/>
              <a:t>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http://www.vijverflora.nl/carangidae.html. </a:t>
            </a:r>
            <a:r>
              <a:rPr lang="el-GR" sz="1600" dirty="0"/>
              <a:t>Πηγή: </a:t>
            </a:r>
            <a:r>
              <a:rPr lang="en-US" sz="1600" dirty="0"/>
              <a:t>http://www.vijverflora.nl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49. </a:t>
            </a:r>
            <a:r>
              <a:rPr lang="el-GR" sz="1600" dirty="0"/>
              <a:t>©2000 </a:t>
            </a:r>
            <a:r>
              <a:rPr lang="en-US" sz="1600" dirty="0"/>
              <a:t>Garry McCarthy. </a:t>
            </a:r>
            <a:r>
              <a:rPr lang="el-GR" sz="1600" dirty="0"/>
              <a:t>Σύνδεσμος:</a:t>
            </a:r>
            <a:r>
              <a:rPr lang="en-US" sz="1600" dirty="0"/>
              <a:t>http://www.underwater-photos.com/pw059.html. </a:t>
            </a:r>
            <a:r>
              <a:rPr lang="el-GR" sz="1600" dirty="0"/>
              <a:t>Πηγή:</a:t>
            </a:r>
            <a:r>
              <a:rPr lang="en-US" sz="1600" dirty="0"/>
              <a:t>http://www.underwater-photos.com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50. </a:t>
            </a:r>
            <a:r>
              <a:rPr lang="en-US" sz="1600" dirty="0"/>
              <a:t>Copyright © 1999-2015 by </a:t>
            </a:r>
            <a:r>
              <a:rPr lang="en-US" sz="1600" dirty="0" err="1"/>
              <a:t>FishWise</a:t>
            </a:r>
            <a:r>
              <a:rPr lang="en-US" sz="1600" dirty="0"/>
              <a:t> CC. All rights reserved.  </a:t>
            </a:r>
            <a:r>
              <a:rPr lang="el-GR" sz="1600" dirty="0"/>
              <a:t>Σύνδεσμος: </a:t>
            </a:r>
            <a:r>
              <a:rPr lang="en-US" sz="1600" dirty="0"/>
              <a:t>http://www.fishwisepro.com/pictures/default.aspx?seoctl00_ContentPlaceHolder1_dv=page260. </a:t>
            </a:r>
            <a:r>
              <a:rPr lang="el-GR" sz="1600" dirty="0"/>
              <a:t>Πηγή:</a:t>
            </a:r>
            <a:r>
              <a:rPr lang="en-US" sz="1600" dirty="0"/>
              <a:t>http://www.fishwisepro.com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51. </a:t>
            </a:r>
            <a:r>
              <a:rPr lang="en-US" sz="1600" dirty="0" err="1"/>
              <a:t>Gymnachirus</a:t>
            </a:r>
            <a:r>
              <a:rPr lang="en-US" sz="1600" dirty="0"/>
              <a:t> </a:t>
            </a:r>
            <a:r>
              <a:rPr lang="en-US" sz="1600" dirty="0" err="1"/>
              <a:t>melas</a:t>
            </a:r>
            <a:r>
              <a:rPr lang="en-US" sz="1600" dirty="0"/>
              <a:t>. Picture by </a:t>
            </a:r>
            <a:r>
              <a:rPr lang="en-US" sz="1600" dirty="0" err="1"/>
              <a:t>Flescher</a:t>
            </a:r>
            <a:r>
              <a:rPr lang="en-US" sz="1600" dirty="0"/>
              <a:t>, D.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http://www.fishbase.se/summary/Gymnachirus-melas.html. </a:t>
            </a:r>
            <a:r>
              <a:rPr lang="el-GR" sz="1600" dirty="0"/>
              <a:t>Πηγή:</a:t>
            </a:r>
            <a:r>
              <a:rPr lang="en-US" sz="1600" dirty="0"/>
              <a:t>http://www.fishbase.se/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8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9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52. </a:t>
            </a:r>
            <a:r>
              <a:rPr lang="en-US" sz="1600" dirty="0" err="1"/>
              <a:t>Chaetodipterus</a:t>
            </a:r>
            <a:r>
              <a:rPr lang="en-US" sz="1600" dirty="0"/>
              <a:t> </a:t>
            </a:r>
            <a:r>
              <a:rPr lang="en-US" sz="1600" dirty="0" err="1"/>
              <a:t>zonatus</a:t>
            </a:r>
            <a:r>
              <a:rPr lang="en-US" sz="1600" dirty="0"/>
              <a:t>. © Copyright Ross Robertson, 2006 · 12. </a:t>
            </a:r>
            <a:r>
              <a:rPr lang="el-GR" sz="1600" dirty="0"/>
              <a:t>Σύνδεσμος:</a:t>
            </a:r>
            <a:r>
              <a:rPr lang="en-US" sz="1600" dirty="0"/>
              <a:t>http://www.discoverlife.org/mp/20q?search=Ephippidae. </a:t>
            </a:r>
            <a:r>
              <a:rPr lang="el-GR" sz="1600" dirty="0"/>
              <a:t>Πηγή:</a:t>
            </a:r>
            <a:r>
              <a:rPr lang="en-US" sz="1600" dirty="0"/>
              <a:t>http://www.discoverlife.org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53. </a:t>
            </a:r>
            <a:r>
              <a:rPr lang="en-US" sz="1600" dirty="0" err="1"/>
              <a:t>Crenicichla</a:t>
            </a:r>
            <a:r>
              <a:rPr lang="en-US" sz="1600" dirty="0"/>
              <a:t> </a:t>
            </a:r>
            <a:r>
              <a:rPr lang="en-US" sz="1600" dirty="0" err="1"/>
              <a:t>notophthalmus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http://www.aquahobby.com/zeco/especie_g.php?gen=Crenicichla&amp;esp=notophthalmus. </a:t>
            </a:r>
            <a:r>
              <a:rPr lang="el-GR" sz="1600" dirty="0"/>
              <a:t>Πηγή:</a:t>
            </a:r>
            <a:r>
              <a:rPr lang="en-US" sz="1600" dirty="0"/>
              <a:t>http://www.aquahobby.com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54. </a:t>
            </a:r>
            <a:r>
              <a:rPr lang="en-US" sz="1600" dirty="0" err="1"/>
              <a:t>Forcipiger</a:t>
            </a:r>
            <a:r>
              <a:rPr lang="en-US" sz="1600" dirty="0"/>
              <a:t> </a:t>
            </a:r>
            <a:r>
              <a:rPr lang="en-US" sz="1600" dirty="0" err="1"/>
              <a:t>longirostris</a:t>
            </a:r>
            <a:r>
              <a:rPr lang="en-US" sz="1600" dirty="0"/>
              <a:t>. Picture by Randall, J.E.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http://www.fishbase.se/summary/Forcipiger-longirostris.html. </a:t>
            </a:r>
            <a:r>
              <a:rPr lang="el-GR" sz="1600" dirty="0"/>
              <a:t>Πηγή:</a:t>
            </a:r>
            <a:r>
              <a:rPr lang="en-US" sz="1600" dirty="0"/>
              <a:t>http://www.fishbase.se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55. </a:t>
            </a:r>
            <a:r>
              <a:rPr lang="en-US" sz="1600" dirty="0"/>
              <a:t>Egypt, by </a:t>
            </a:r>
            <a:r>
              <a:rPr lang="en-US" sz="1600" dirty="0" err="1"/>
              <a:t>Pais</a:t>
            </a:r>
            <a:r>
              <a:rPr lang="en-US" sz="1600" dirty="0"/>
              <a:t>, M. (Ladim_uc.jpg).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</a:t>
            </a:r>
            <a:r>
              <a:rPr lang="en-US" sz="1600" dirty="0" smtClean="0"/>
              <a:t>Image </a:t>
            </a:r>
            <a:r>
              <a:rPr lang="en-US" sz="1600" dirty="0"/>
              <a:t>can be freely copied and altered but may be used only for non-commercial purposes. Original author and source must be properly </a:t>
            </a:r>
            <a:r>
              <a:rPr lang="en-US" sz="1600" dirty="0" smtClean="0"/>
              <a:t>acknowledged.</a:t>
            </a:r>
            <a:r>
              <a:rPr lang="el-GR" sz="1600" dirty="0" smtClean="0"/>
              <a:t> Σύνδεσμος:</a:t>
            </a:r>
            <a:r>
              <a:rPr lang="en-US" sz="1600" dirty="0"/>
              <a:t>http://www.fishbase.org/photos/thumbnailssummary.php?Genus=Labroides&amp;Species=dimidiatus.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56. </a:t>
            </a:r>
            <a:r>
              <a:rPr lang="en-US" sz="1600" dirty="0"/>
              <a:t>Copyright Prof. Dr. Robert A. </a:t>
            </a:r>
            <a:r>
              <a:rPr lang="en-US" sz="1600" dirty="0" err="1"/>
              <a:t>Patzner.Eingestellt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https://www.meerwasser-lexikon.de/tiere/1839_Plotosus_lineatus.htm.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57. </a:t>
            </a:r>
            <a:r>
              <a:rPr lang="en-US" sz="1600" dirty="0"/>
              <a:t>Creative Commons </a:t>
            </a:r>
            <a:r>
              <a:rPr lang="en-US" sz="1600" dirty="0" err="1"/>
              <a:t>Naamsvermelding</a:t>
            </a:r>
            <a:r>
              <a:rPr lang="en-US" sz="1600" dirty="0"/>
              <a:t>/</a:t>
            </a:r>
            <a:r>
              <a:rPr lang="en-US" sz="1600" dirty="0" err="1"/>
              <a:t>Gelijk</a:t>
            </a:r>
            <a:r>
              <a:rPr lang="en-US" sz="1600" dirty="0"/>
              <a:t> </a:t>
            </a:r>
            <a:r>
              <a:rPr lang="en-US" sz="1600" dirty="0" err="1"/>
              <a:t>delen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https://nl.wikipedia.org/wiki/Valse_poetsvis. </a:t>
            </a:r>
            <a:r>
              <a:rPr lang="el-GR" sz="1600" dirty="0"/>
              <a:t>Πηγή:</a:t>
            </a:r>
            <a:r>
              <a:rPr lang="en-US" sz="1600" dirty="0"/>
              <a:t>https://nl.wikipedia.org/.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05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10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58. </a:t>
            </a:r>
            <a:r>
              <a:rPr lang="en-US" sz="1600" dirty="0"/>
              <a:t>Copyright J.E. Randall, Honolulu, Hawaii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https://www.meerwasser-lexikon.de/tiere/2753_Gymnothorax_meleagris.htm.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59. </a:t>
            </a:r>
            <a:r>
              <a:rPr lang="el-GR" sz="1600" dirty="0"/>
              <a:t>©2007 - 2015 </a:t>
            </a:r>
            <a:r>
              <a:rPr lang="en-US" sz="1600" dirty="0"/>
              <a:t>saltwater aquarium fish database (terms of use), the part of aqua-fish.net project. </a:t>
            </a:r>
            <a:r>
              <a:rPr lang="el-GR" sz="1600" dirty="0"/>
              <a:t>Σύνδεσμος:</a:t>
            </a:r>
            <a:r>
              <a:rPr lang="en-US" sz="1600" dirty="0"/>
              <a:t>https://saltwater.aqua-fish.net/?marine-betta-grouper.  </a:t>
            </a:r>
            <a:r>
              <a:rPr lang="el-GR" sz="1600" dirty="0"/>
              <a:t>Πηγή:</a:t>
            </a:r>
            <a:r>
              <a:rPr lang="en-US" sz="1600" dirty="0"/>
              <a:t>https://saltwater.aqua-fish.net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60. </a:t>
            </a:r>
            <a:r>
              <a:rPr lang="en-US" sz="1600" dirty="0"/>
              <a:t>Copyright © 2002-2015 by </a:t>
            </a:r>
            <a:r>
              <a:rPr lang="en-US" sz="1600" dirty="0" err="1"/>
              <a:t>Pomacanthus</a:t>
            </a:r>
            <a:r>
              <a:rPr lang="en-US" sz="1600" dirty="0"/>
              <a:t> Publications, LLC,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http://www.advancedaquarist.com/2002/9/fish. </a:t>
            </a:r>
            <a:r>
              <a:rPr lang="el-GR" sz="1600" dirty="0"/>
              <a:t>Πηγή:</a:t>
            </a:r>
            <a:r>
              <a:rPr lang="en-US" sz="1600" dirty="0"/>
              <a:t>http://www.advancedaquarist.com.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61. </a:t>
            </a:r>
            <a:r>
              <a:rPr lang="el-GR" sz="1600" dirty="0"/>
              <a:t>© 2015 </a:t>
            </a:r>
            <a:r>
              <a:rPr lang="en-US" sz="1600" dirty="0"/>
              <a:t>AquariumDomain.com All Rights Reserved. </a:t>
            </a:r>
            <a:r>
              <a:rPr lang="el-GR" sz="1600" dirty="0"/>
              <a:t>Σύνδεσμος:</a:t>
            </a:r>
            <a:r>
              <a:rPr lang="en-US" sz="1600" dirty="0"/>
              <a:t>http://www.aquariumdomain.com/viewSpeciesMarine.php?id=99.  </a:t>
            </a:r>
            <a:r>
              <a:rPr lang="el-GR" sz="1600" dirty="0"/>
              <a:t>Πηγή:</a:t>
            </a:r>
            <a:r>
              <a:rPr lang="en-US" sz="1600" dirty="0"/>
              <a:t>http://www.aquariumdomain.com.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62. </a:t>
            </a:r>
            <a:r>
              <a:rPr lang="en-US" sz="1600" dirty="0"/>
              <a:t>Module Fiches </a:t>
            </a:r>
            <a:r>
              <a:rPr lang="en-US" sz="1600" dirty="0" err="1"/>
              <a:t>poissons</a:t>
            </a:r>
            <a:r>
              <a:rPr lang="en-US" sz="1600" dirty="0"/>
              <a:t> v1.03 - ©</a:t>
            </a:r>
            <a:r>
              <a:rPr lang="en-US" sz="1600" dirty="0" err="1"/>
              <a:t>Stéphane</a:t>
            </a:r>
            <a:r>
              <a:rPr lang="en-US" sz="1600" dirty="0"/>
              <a:t> TARDY – </a:t>
            </a:r>
            <a:r>
              <a:rPr lang="en-US" sz="1600" dirty="0" err="1"/>
              <a:t>Reefguardian</a:t>
            </a:r>
            <a:r>
              <a:rPr lang="en-US" sz="1600" dirty="0"/>
              <a:t>. Copyright © Reef-guardian.com.  </a:t>
            </a:r>
            <a:r>
              <a:rPr lang="el-GR" sz="1600" dirty="0"/>
              <a:t>Σύνδεσμος:</a:t>
            </a:r>
            <a:r>
              <a:rPr lang="en-US" sz="1600" dirty="0"/>
              <a:t>http://www.reef-guardian.com/meiacanthus-atrodorsalis-27-poisson-marin.html. </a:t>
            </a:r>
            <a:r>
              <a:rPr lang="el-GR" sz="1600" dirty="0"/>
              <a:t>Πηγή:</a:t>
            </a:r>
            <a:r>
              <a:rPr lang="en-US" sz="1600" dirty="0"/>
              <a:t>http://www.reef-guardian.com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63. </a:t>
            </a:r>
            <a:r>
              <a:rPr lang="en-US" sz="1600" dirty="0"/>
              <a:t>Snake Eel.jpg. This file is licensed under the Creative Commons Attribution 2.0 Generic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https://commons.wikimedia.org/wiki/File:Snake_Eel.jpg.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43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Αλλαγές στο χρώμα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3500" b="1" dirty="0"/>
              <a:t>ΦΥΣΙΟΛΟΓΙΚΕΣ Η ΝΕΥΡΙΚΕΣ </a:t>
            </a:r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Οφείλονται στην κίνηση των χρωστικών μέσα στα </a:t>
            </a:r>
            <a:r>
              <a:rPr lang="el-GR" dirty="0" smtClean="0"/>
              <a:t>χρωματοφόρα.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Είναι </a:t>
            </a:r>
            <a:r>
              <a:rPr lang="el-GR" b="1" dirty="0" smtClean="0"/>
              <a:t>βραχύχρονες.</a:t>
            </a:r>
            <a:endParaRPr lang="en-US" b="1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Είναι αποτέλεσμα της απόκρισης ενός ψαριού στο χρώμα του περιβάλλοντός </a:t>
            </a:r>
            <a:r>
              <a:rPr lang="el-GR" dirty="0" smtClean="0"/>
              <a:t>του.</a:t>
            </a:r>
            <a:endParaRPr lang="el-GR" dirty="0"/>
          </a:p>
          <a:p>
            <a:pPr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Είναι απόκριση ενός χημικού </a:t>
            </a:r>
            <a:r>
              <a:rPr lang="el-GR" dirty="0" smtClean="0"/>
              <a:t>ερεθίσματος.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22935" y="1825625"/>
            <a:ext cx="3682511" cy="3669322"/>
          </a:xfrm>
        </p:spPr>
        <p:txBody>
          <a:bodyPr>
            <a:normAutofit fontScale="62500" lnSpcReduction="20000"/>
          </a:bodyPr>
          <a:lstStyle/>
          <a:p>
            <a:pPr marL="381000" indent="-381000" algn="ctr">
              <a:lnSpc>
                <a:spcPct val="120000"/>
              </a:lnSpc>
              <a:spcBef>
                <a:spcPct val="30000"/>
              </a:spcBef>
              <a:buNone/>
              <a:defRPr/>
            </a:pPr>
            <a:r>
              <a:rPr lang="el-GR" sz="3500" b="1" dirty="0"/>
              <a:t>ΜΟΡΦΟΛΟΓΙΚΕΣ</a:t>
            </a:r>
          </a:p>
          <a:p>
            <a:pPr marL="381000" indent="-38100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Οφείλονται στην αύξηση των χρωματοφόρων και κατά συνέπεια σε αλλαγή στην κατανομή των </a:t>
            </a:r>
            <a:r>
              <a:rPr lang="el-GR" dirty="0" smtClean="0"/>
              <a:t>χρωστικών. </a:t>
            </a:r>
            <a:endParaRPr lang="el-GR" dirty="0"/>
          </a:p>
          <a:p>
            <a:pPr marL="381000" indent="-38100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Είναι </a:t>
            </a:r>
            <a:r>
              <a:rPr lang="el-GR" b="1" dirty="0" smtClean="0"/>
              <a:t>μακρόχρονες.</a:t>
            </a:r>
            <a:endParaRPr lang="el-GR" b="1" dirty="0"/>
          </a:p>
          <a:p>
            <a:pPr marL="381000" indent="-381000">
              <a:lnSpc>
                <a:spcPct val="120000"/>
              </a:lnSpc>
              <a:spcBef>
                <a:spcPct val="30000"/>
              </a:spcBef>
              <a:defRPr/>
            </a:pPr>
            <a:r>
              <a:rPr lang="el-GR" dirty="0"/>
              <a:t>Συχνά είναι εμφανείς σε διάφορα στάδια στη ζωή ενός </a:t>
            </a:r>
            <a:r>
              <a:rPr lang="el-GR" dirty="0" smtClean="0"/>
              <a:t>ατόμου.</a:t>
            </a:r>
            <a:endParaRPr lang="el-GR" dirty="0"/>
          </a:p>
          <a:p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6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1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64</a:t>
            </a:r>
            <a:r>
              <a:rPr lang="el-GR" sz="1600" dirty="0"/>
              <a:t>. </a:t>
            </a:r>
            <a:r>
              <a:rPr lang="en-US" sz="1600" dirty="0"/>
              <a:t>Black-banded sea krait (</a:t>
            </a:r>
            <a:r>
              <a:rPr lang="en-US" sz="1600" dirty="0" err="1"/>
              <a:t>Laticauda</a:t>
            </a:r>
            <a:r>
              <a:rPr lang="en-US" sz="1600" dirty="0"/>
              <a:t> </a:t>
            </a:r>
            <a:r>
              <a:rPr lang="en-US" sz="1600" dirty="0" err="1"/>
              <a:t>semifasciata</a:t>
            </a:r>
            <a:r>
              <a:rPr lang="en-US" sz="1600" dirty="0"/>
              <a:t>). Copyright Ken Lucas/ www.ardea.com.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http://www.arkive.org/black-banded-sea-krait/laticauda-semifasciata/image-G79304.html. </a:t>
            </a:r>
            <a:r>
              <a:rPr lang="el-GR" sz="1600" dirty="0"/>
              <a:t>Πηγή: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65</a:t>
            </a:r>
            <a:r>
              <a:rPr lang="el-GR" sz="1600" dirty="0"/>
              <a:t>. </a:t>
            </a:r>
            <a:r>
              <a:rPr lang="en-US" sz="1600" dirty="0"/>
              <a:t>Copyright J.E. Randall, Rotes Meer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https://www.meerwasser-lexikon.de/tiere/3466_Meiacanthus_nigrolineatus.htm.  </a:t>
            </a:r>
            <a:r>
              <a:rPr lang="el-GR" sz="1600" dirty="0"/>
              <a:t>Πηγή:</a:t>
            </a:r>
            <a:r>
              <a:rPr lang="en-US" sz="1600" dirty="0"/>
              <a:t>https://www.meerwasser-lexikon.de.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66. </a:t>
            </a:r>
            <a:r>
              <a:rPr lang="el-GR" sz="1600" dirty="0"/>
              <a:t>1995 </a:t>
            </a:r>
            <a:r>
              <a:rPr lang="en-US" sz="1600" dirty="0"/>
              <a:t>Gulf of Aqaba ©Randall, John E.  (via </a:t>
            </a:r>
            <a:r>
              <a:rPr lang="en-US" sz="1600" dirty="0" err="1"/>
              <a:t>fishbase</a:t>
            </a:r>
            <a:r>
              <a:rPr lang="en-US" sz="1600" dirty="0"/>
              <a:t>).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http://www.pageconcept.org/perciformes/blennies/ecsenius.htm.  </a:t>
            </a:r>
            <a:r>
              <a:rPr lang="el-GR" sz="1600" dirty="0"/>
              <a:t>Πηγή:</a:t>
            </a:r>
            <a:r>
              <a:rPr lang="en-US" sz="1600" dirty="0"/>
              <a:t>http://www.pageconcept.org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67. </a:t>
            </a:r>
            <a:r>
              <a:rPr lang="en-US" sz="1600" dirty="0"/>
              <a:t>Copyright © 1999-2015 by </a:t>
            </a:r>
            <a:r>
              <a:rPr lang="en-US" sz="1600" dirty="0" err="1"/>
              <a:t>FishWise</a:t>
            </a:r>
            <a:r>
              <a:rPr lang="en-US" sz="1600" dirty="0"/>
              <a:t> CC.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http://www.fishwisepro.com/pictures/default.aspx?Fid=71&amp;seoctl00_ContentPlaceHolder1_dv=page11.  </a:t>
            </a:r>
            <a:r>
              <a:rPr lang="el-GR" sz="1600" dirty="0"/>
              <a:t>Πηγή:</a:t>
            </a:r>
            <a:r>
              <a:rPr lang="en-US" sz="1600" dirty="0"/>
              <a:t>http://www.fishwisepro.com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68. </a:t>
            </a:r>
            <a:r>
              <a:rPr lang="el-GR" sz="1600" dirty="0"/>
              <a:t>3278 - </a:t>
            </a:r>
            <a:r>
              <a:rPr lang="en-US" sz="1600" dirty="0"/>
              <a:t>Blackline </a:t>
            </a:r>
            <a:r>
              <a:rPr lang="en-US" sz="1600" dirty="0" err="1"/>
              <a:t>Fangblenny</a:t>
            </a:r>
            <a:r>
              <a:rPr lang="en-US" sz="1600" dirty="0"/>
              <a:t> - </a:t>
            </a:r>
            <a:r>
              <a:rPr lang="en-US" sz="1600" dirty="0" err="1"/>
              <a:t>Meiacanthus</a:t>
            </a:r>
            <a:r>
              <a:rPr lang="en-US" sz="1600" dirty="0"/>
              <a:t> </a:t>
            </a:r>
            <a:r>
              <a:rPr lang="en-US" sz="1600" dirty="0" err="1"/>
              <a:t>nigrolineatus</a:t>
            </a:r>
            <a:r>
              <a:rPr lang="en-US" sz="1600" dirty="0"/>
              <a:t> - 9cm. Rate Photo </a:t>
            </a:r>
            <a:r>
              <a:rPr lang="en-US" sz="1600" dirty="0" err="1"/>
              <a:t>Marsa</a:t>
            </a:r>
            <a:r>
              <a:rPr lang="en-US" sz="1600" dirty="0"/>
              <a:t> </a:t>
            </a:r>
            <a:r>
              <a:rPr lang="en-US" sz="1600" dirty="0" err="1"/>
              <a:t>Shagra</a:t>
            </a:r>
            <a:r>
              <a:rPr lang="en-US" sz="1600" dirty="0"/>
              <a:t> South/</a:t>
            </a:r>
            <a:r>
              <a:rPr lang="en-US" sz="1600" dirty="0" err="1"/>
              <a:t>Marsa</a:t>
            </a:r>
            <a:r>
              <a:rPr lang="en-US" sz="1600" dirty="0"/>
              <a:t> </a:t>
            </a:r>
            <a:r>
              <a:rPr lang="en-US" sz="1600" dirty="0" err="1"/>
              <a:t>Alam</a:t>
            </a:r>
            <a:r>
              <a:rPr lang="en-US" sz="1600" dirty="0"/>
              <a:t>/Egypt - Red </a:t>
            </a:r>
            <a:r>
              <a:rPr lang="en-US" sz="1600" dirty="0" err="1" smtClean="0"/>
              <a:t>SeaPhotographer</a:t>
            </a:r>
            <a:r>
              <a:rPr lang="en-US" sz="1600" dirty="0"/>
              <a:t>: Dave Cullen. Copyright of photos belongs to the individual contributor. </a:t>
            </a:r>
            <a:r>
              <a:rPr lang="el-GR" sz="1600" dirty="0" smtClean="0"/>
              <a:t>Σύνδεσμος:</a:t>
            </a:r>
            <a:r>
              <a:rPr lang="en-US" sz="1600" dirty="0"/>
              <a:t>http://www.fishdb.co.uk/findpicture.php?top=true&amp;family=Blennies&amp;range=5. </a:t>
            </a:r>
            <a:r>
              <a:rPr lang="el-GR" sz="1600" dirty="0"/>
              <a:t>Πηγή:</a:t>
            </a:r>
            <a:r>
              <a:rPr lang="en-US" sz="1600" dirty="0"/>
              <a:t>http://www.fishdb.co.uk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69. </a:t>
            </a:r>
            <a:r>
              <a:rPr lang="el-GR" sz="1600" dirty="0"/>
              <a:t>Ίδια με εικόνα 66 .</a:t>
            </a:r>
          </a:p>
          <a:p>
            <a:pPr>
              <a:spcBef>
                <a:spcPts val="600"/>
              </a:spcBef>
            </a:pPr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4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70. </a:t>
            </a:r>
            <a:r>
              <a:rPr lang="en-US" sz="1600" dirty="0"/>
              <a:t>Photo by Field, R. </a:t>
            </a:r>
            <a:r>
              <a:rPr lang="en-US" sz="1600" dirty="0" err="1"/>
              <a:t>Plagiotremus</a:t>
            </a:r>
            <a:r>
              <a:rPr lang="en-US" sz="1600" dirty="0"/>
              <a:t> </a:t>
            </a:r>
            <a:r>
              <a:rPr lang="en-US" sz="1600" dirty="0" err="1"/>
              <a:t>townsendi</a:t>
            </a:r>
            <a:r>
              <a:rPr lang="en-US" sz="1600" dirty="0"/>
              <a:t>[Townsend's </a:t>
            </a:r>
            <a:r>
              <a:rPr lang="en-US" sz="1600" dirty="0" err="1"/>
              <a:t>fangblenny</a:t>
            </a:r>
            <a:r>
              <a:rPr lang="en-US" sz="1600" dirty="0"/>
              <a:t>]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http://www.fishbase.org/identification/SpeciesList.php?genus=Plagiotremus. 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71. </a:t>
            </a:r>
            <a:r>
              <a:rPr lang="el-GR" sz="1600" dirty="0"/>
              <a:t>© </a:t>
            </a:r>
            <a:r>
              <a:rPr lang="en-US" sz="1600" dirty="0"/>
              <a:t>Kasper Thy </a:t>
            </a:r>
            <a:r>
              <a:rPr lang="en-US" sz="1600" dirty="0" err="1"/>
              <a:t>Tygesen</a:t>
            </a:r>
            <a:r>
              <a:rPr lang="en-US" sz="1600" dirty="0"/>
              <a:t> (me@klabbe.net). © JJPhoto.dk.  </a:t>
            </a:r>
            <a:r>
              <a:rPr lang="el-GR" sz="1600" dirty="0"/>
              <a:t>Σύνδεσμος: </a:t>
            </a:r>
            <a:r>
              <a:rPr lang="en-US" sz="1600" dirty="0"/>
              <a:t>https://reefapp.net/en/lex/details/labroides-dimidiatus. </a:t>
            </a:r>
            <a:r>
              <a:rPr lang="el-GR" sz="1600" dirty="0"/>
              <a:t>Πηγή:</a:t>
            </a:r>
            <a:r>
              <a:rPr lang="en-US" sz="1600" dirty="0"/>
              <a:t>https://reefapp.net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72. </a:t>
            </a:r>
            <a:r>
              <a:rPr lang="el-GR" sz="1600" dirty="0"/>
              <a:t>© </a:t>
            </a:r>
            <a:r>
              <a:rPr lang="en-US" sz="1600" dirty="0"/>
              <a:t>J.E. Randall.  </a:t>
            </a:r>
            <a:r>
              <a:rPr lang="el-GR" sz="1600" dirty="0"/>
              <a:t>Σύνδεσμος: </a:t>
            </a:r>
            <a:r>
              <a:rPr lang="en-US" sz="1600" dirty="0"/>
              <a:t>http://cookislands.bishopmuseum.org/species.asp?id=13476. 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73. </a:t>
            </a:r>
            <a:r>
              <a:rPr lang="en-US" sz="1600" dirty="0"/>
              <a:t>Astyanax </a:t>
            </a:r>
            <a:r>
              <a:rPr lang="en-US" sz="1600" dirty="0" err="1"/>
              <a:t>fasciatus</a:t>
            </a:r>
            <a:r>
              <a:rPr lang="en-US" sz="1600" dirty="0"/>
              <a:t> Picture by </a:t>
            </a:r>
            <a:r>
              <a:rPr lang="en-US" sz="1600" dirty="0" err="1"/>
              <a:t>Galtier</a:t>
            </a:r>
            <a:r>
              <a:rPr lang="en-US" sz="1600" dirty="0"/>
              <a:t> </a:t>
            </a:r>
            <a:r>
              <a:rPr lang="en-US" sz="1600" dirty="0" err="1"/>
              <a:t>Delbosc</a:t>
            </a:r>
            <a:r>
              <a:rPr lang="en-US" sz="1600" dirty="0"/>
              <a:t>, M. 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http://www.fishbase.org/summary/8080.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74. </a:t>
            </a:r>
            <a:r>
              <a:rPr lang="en-US" sz="1600" dirty="0"/>
              <a:t>Photo by </a:t>
            </a:r>
            <a:r>
              <a:rPr lang="en-US" sz="1600" dirty="0" err="1"/>
              <a:t>Sazima</a:t>
            </a:r>
            <a:r>
              <a:rPr lang="en-US" sz="1600" dirty="0"/>
              <a:t>, I. </a:t>
            </a:r>
            <a:r>
              <a:rPr lang="en-US" sz="1600" dirty="0" err="1"/>
              <a:t>Probolodus</a:t>
            </a:r>
            <a:r>
              <a:rPr lang="en-US" sz="1600" dirty="0"/>
              <a:t> </a:t>
            </a:r>
            <a:r>
              <a:rPr lang="en-US" sz="1600" dirty="0" err="1"/>
              <a:t>heterostomus</a:t>
            </a:r>
            <a:r>
              <a:rPr lang="en-US" sz="1600" dirty="0"/>
              <a:t>. This work is licensed under a 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http://fishbase.sinica.edu.tw/identification/SpeciesList.php?class=Actinopterygii&amp;order=Characiformes&amp;famcode=102&amp;subfamily=Incertae&amp;genus=Probolodus&amp;areacode=3&amp;c_code=&amp;spines=&amp;fins=&amp;resultPage=1. </a:t>
            </a:r>
            <a:r>
              <a:rPr lang="el-GR" sz="1600" dirty="0"/>
              <a:t>Πηγή: </a:t>
            </a:r>
            <a:r>
              <a:rPr lang="en-US" sz="1600" dirty="0"/>
              <a:t>http://fishbase.sinica.edu.tw.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l-GR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0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Έλεγχος της αλλαγής χρώματος</a:t>
            </a:r>
            <a:r>
              <a:rPr lang="en-US" sz="4000" dirty="0" smtClean="0"/>
              <a:t> 1/2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l-GR" sz="3100" b="1" dirty="0"/>
              <a:t>Υπόφυση</a:t>
            </a:r>
            <a:r>
              <a:rPr lang="en-US" sz="3100" b="1" dirty="0"/>
              <a:t>:</a:t>
            </a:r>
            <a:r>
              <a:rPr lang="el-GR" sz="3100" b="1" dirty="0"/>
              <a:t>  </a:t>
            </a:r>
            <a:r>
              <a:rPr lang="en-US" sz="3100" dirty="0" smtClean="0"/>
              <a:t>MSH </a:t>
            </a:r>
            <a:r>
              <a:rPr lang="en-US" sz="3100" dirty="0"/>
              <a:t>(melanocyte-stimulating hormone)</a:t>
            </a:r>
            <a:r>
              <a:rPr lang="el-GR" sz="3100" dirty="0"/>
              <a:t> κίνηση των </a:t>
            </a:r>
            <a:r>
              <a:rPr lang="el-GR" sz="3100" dirty="0" err="1" smtClean="0"/>
              <a:t>μελανοσωμάτων</a:t>
            </a:r>
            <a:r>
              <a:rPr lang="el-GR" sz="3100" dirty="0" smtClean="0"/>
              <a:t>.</a:t>
            </a:r>
            <a:endParaRPr lang="el-GR" sz="3100" dirty="0"/>
          </a:p>
          <a:p>
            <a:pPr>
              <a:buNone/>
              <a:defRPr/>
            </a:pPr>
            <a:endParaRPr lang="en-US" sz="3100" dirty="0"/>
          </a:p>
          <a:p>
            <a:pPr>
              <a:defRPr/>
            </a:pPr>
            <a:r>
              <a:rPr lang="el-GR" sz="3100" b="1" dirty="0"/>
              <a:t>Υποθάλαμος</a:t>
            </a:r>
            <a:r>
              <a:rPr lang="en-US" sz="3100" b="1" dirty="0"/>
              <a:t>:</a:t>
            </a:r>
            <a:r>
              <a:rPr lang="el-GR" sz="3100" b="1" dirty="0"/>
              <a:t>   </a:t>
            </a:r>
            <a:r>
              <a:rPr lang="en-US" sz="3100" dirty="0" smtClean="0"/>
              <a:t>MCH </a:t>
            </a:r>
            <a:r>
              <a:rPr lang="en-US" sz="3100" dirty="0"/>
              <a:t>(</a:t>
            </a:r>
            <a:r>
              <a:rPr lang="en-US" sz="3100" dirty="0" err="1"/>
              <a:t>melanophore</a:t>
            </a:r>
            <a:r>
              <a:rPr lang="en-US" sz="3100" dirty="0"/>
              <a:t>-concentrating hormone</a:t>
            </a:r>
            <a:r>
              <a:rPr lang="en-US" sz="3100" dirty="0" smtClean="0"/>
              <a:t>)</a:t>
            </a:r>
            <a:r>
              <a:rPr lang="el-GR" sz="3100" dirty="0" smtClean="0"/>
              <a:t>.</a:t>
            </a:r>
            <a:endParaRPr lang="el-GR" sz="3100" dirty="0"/>
          </a:p>
          <a:p>
            <a:pPr>
              <a:buNone/>
              <a:defRPr/>
            </a:pPr>
            <a:endParaRPr lang="en-US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l-G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Αδρεναλίνη – </a:t>
            </a:r>
            <a:r>
              <a:rPr lang="el-GR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Μελατονίνη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100" dirty="0"/>
              <a:t>Συγκέντρωση της </a:t>
            </a:r>
            <a:r>
              <a:rPr lang="el-GR" sz="3100" dirty="0" smtClean="0"/>
              <a:t>χρωστικής.</a:t>
            </a:r>
            <a:endParaRPr lang="el-GR" sz="3100" dirty="0"/>
          </a:p>
          <a:p>
            <a:pPr>
              <a:buNone/>
              <a:defRPr/>
            </a:pPr>
            <a:endParaRPr lang="el-GR" sz="3100" dirty="0"/>
          </a:p>
          <a:p>
            <a:pPr>
              <a:defRPr/>
            </a:pPr>
            <a:r>
              <a:rPr lang="el-GR" sz="3100" b="1" dirty="0"/>
              <a:t>Νευρικός </a:t>
            </a:r>
            <a:r>
              <a:rPr lang="el-GR" sz="3100" b="1" dirty="0" smtClean="0"/>
              <a:t>έλεγχος.</a:t>
            </a:r>
            <a:endParaRPr lang="el-GR" sz="3100" b="1" dirty="0"/>
          </a:p>
          <a:p>
            <a:pPr>
              <a:buNone/>
              <a:defRPr/>
            </a:pPr>
            <a:endParaRPr lang="el-GR" sz="3100" b="1" dirty="0"/>
          </a:p>
          <a:p>
            <a:pPr>
              <a:defRPr/>
            </a:pPr>
            <a:r>
              <a:rPr lang="el-GR" sz="3100" b="1" dirty="0" smtClean="0"/>
              <a:t>Διατροφή.</a:t>
            </a:r>
            <a:endParaRPr lang="el-GR" sz="3100" b="1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  <a:defRPr/>
            </a:pP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Έλεγχος της αλλαγής χρώματος</a:t>
            </a:r>
            <a:r>
              <a:rPr lang="en-US" sz="4000" dirty="0" smtClean="0"/>
              <a:t> 2/2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altLang="el-GR" sz="2400" dirty="0"/>
              <a:t>Γίνεται χλωμό και αποκτά κηλίδες, όταν η</a:t>
            </a:r>
            <a:r>
              <a:rPr lang="el-GR" altLang="el-GR" sz="2400" b="1" dirty="0"/>
              <a:t> διατροφή </a:t>
            </a:r>
            <a:r>
              <a:rPr lang="el-GR" altLang="el-GR" sz="2400" dirty="0"/>
              <a:t>του δεν είναι πλούσια σε χρωστικές.</a:t>
            </a:r>
            <a:endParaRPr lang="el-GR" sz="24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019" y="2384444"/>
            <a:ext cx="4105331" cy="2951545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00" y="5484442"/>
            <a:ext cx="3816350" cy="33855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600" i="1" dirty="0" err="1">
                <a:latin typeface="+mn-lt"/>
                <a:ea typeface="SimSun" panose="02010600030101010101" pitchFamily="2" charset="-122"/>
              </a:rPr>
              <a:t>Zebrasoma</a:t>
            </a:r>
            <a:r>
              <a:rPr lang="en-US" altLang="zh-CN" sz="1600" i="1" dirty="0">
                <a:latin typeface="+mn-lt"/>
                <a:ea typeface="SimSun" panose="02010600030101010101" pitchFamily="2" charset="-122"/>
              </a:rPr>
              <a:t> </a:t>
            </a:r>
            <a:r>
              <a:rPr lang="en-US" altLang="zh-CN" sz="1600" i="1" dirty="0" err="1">
                <a:latin typeface="+mn-lt"/>
                <a:ea typeface="SimSun" panose="02010600030101010101" pitchFamily="2" charset="-122"/>
              </a:rPr>
              <a:t>flaviscens</a:t>
            </a:r>
            <a:r>
              <a:rPr lang="el-GR" altLang="zh-CN" sz="1600" i="1" dirty="0">
                <a:latin typeface="+mn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5136" y="495623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6537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σημασία του χρωματισμού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sz="2400" dirty="0" smtClean="0"/>
              <a:t>Αναπαραγωγή.</a:t>
            </a:r>
            <a:endParaRPr lang="el-GR" sz="2400" dirty="0"/>
          </a:p>
          <a:p>
            <a:pPr>
              <a:spcBef>
                <a:spcPts val="600"/>
              </a:spcBef>
              <a:defRPr/>
            </a:pPr>
            <a:r>
              <a:rPr lang="el-GR" sz="2400" dirty="0"/>
              <a:t>Προστασία από την υπεριώδη </a:t>
            </a:r>
            <a:r>
              <a:rPr lang="el-GR" sz="2400" dirty="0" smtClean="0"/>
              <a:t>ακτινοβολία.</a:t>
            </a:r>
            <a:endParaRPr lang="el-GR" sz="2400" dirty="0"/>
          </a:p>
          <a:p>
            <a:pPr>
              <a:spcBef>
                <a:spcPts val="600"/>
              </a:spcBef>
              <a:defRPr/>
            </a:pPr>
            <a:r>
              <a:rPr lang="el-GR" sz="2400" dirty="0"/>
              <a:t>Προστασία από τους θηρευτές (συγκάλυψη, μεταμφίεση, μίμηση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600"/>
              </a:spcBef>
              <a:defRPr/>
            </a:pPr>
            <a:r>
              <a:rPr lang="el-GR" sz="2400" dirty="0"/>
              <a:t>Γνωστοποίηση (πχ. τοξινών</a:t>
            </a:r>
            <a:r>
              <a:rPr lang="el-GR" sz="2400" dirty="0" smtClean="0"/>
              <a:t>). </a:t>
            </a:r>
            <a:endParaRPr lang="el-GR" sz="24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7723" y="2862304"/>
            <a:ext cx="3449053" cy="2277979"/>
          </a:xfr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807903" y="5196149"/>
            <a:ext cx="1833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cs typeface="Arial" charset="0"/>
              </a:rPr>
              <a:t>Chaetodon</a:t>
            </a:r>
            <a:r>
              <a:rPr lang="en-US" i="1" dirty="0">
                <a:cs typeface="Arial" charset="0"/>
              </a:rPr>
              <a:t> </a:t>
            </a:r>
            <a:r>
              <a:rPr lang="en-US" i="1" dirty="0" err="1">
                <a:cs typeface="Arial" charset="0"/>
              </a:rPr>
              <a:t>lunula</a:t>
            </a:r>
            <a:endParaRPr lang="el-GR" i="1" dirty="0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4557" y="475271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Αναπαραγωγή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Διαφορετικός χρωματισμός ανάμεσα στα φύλα των ψαριών, βοηθά στην εύρεση συντρόφου. </a:t>
            </a:r>
          </a:p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Το χρώμα επηρεάζει σημαντικά την επιτυχία της αναπαραγωγικής φάσης</a:t>
            </a:r>
          </a:p>
          <a:p>
            <a:pPr>
              <a:lnSpc>
                <a:spcPct val="100000"/>
              </a:lnSpc>
              <a:spcBef>
                <a:spcPct val="30000"/>
              </a:spcBef>
              <a:defRPr/>
            </a:pPr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Στο είδος, </a:t>
            </a:r>
            <a:r>
              <a:rPr lang="el-GR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Cyprinodon</a:t>
            </a:r>
            <a:r>
              <a:rPr lang="el-GR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pecosensis</a:t>
            </a:r>
            <a:r>
              <a:rPr lang="el-G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τα σκουρόχρωμα αρσενικά ζευγαρώνουν με τριπλάσιο αριθμό θηλυκών ατόμων την ώρα από ότι  τα ανοιχτόχρωμα αρσενικά.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1η. Χρώμα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850" y="2366242"/>
            <a:ext cx="4011007" cy="2589965"/>
          </a:xfrm>
        </p:spPr>
      </p:pic>
      <p:sp>
        <p:nvSpPr>
          <p:cNvPr id="8" name="TextBox 7"/>
          <p:cNvSpPr txBox="1"/>
          <p:nvPr/>
        </p:nvSpPr>
        <p:spPr>
          <a:xfrm>
            <a:off x="8239953" y="46792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51611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</TotalTime>
  <Words>3430</Words>
  <Application>Microsoft Office PowerPoint</Application>
  <PresentationFormat>On-screen Show (4:3)</PresentationFormat>
  <Paragraphs>510</Paragraphs>
  <Slides>51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Θέμα του Office</vt:lpstr>
      <vt:lpstr>Ιχθυολογία</vt:lpstr>
      <vt:lpstr>Χρώμα του δέρματος</vt:lpstr>
      <vt:lpstr>Η εμφάνιση του χρώματος  στα ψάρια</vt:lpstr>
      <vt:lpstr>Χρωματοφόρα κύτταρα</vt:lpstr>
      <vt:lpstr>Αλλαγές στο χρώμα</vt:lpstr>
      <vt:lpstr>Έλεγχος της αλλαγής χρώματος 1/2</vt:lpstr>
      <vt:lpstr>Έλεγχος της αλλαγής χρώματος 2/2</vt:lpstr>
      <vt:lpstr>Η σημασία του χρωματισμού</vt:lpstr>
      <vt:lpstr>Αναπαραγωγή</vt:lpstr>
      <vt:lpstr>Γνωστοποίηση</vt:lpstr>
      <vt:lpstr>Συγκάλυψη</vt:lpstr>
      <vt:lpstr>Παραδείγματα  διάφανων ψαριών</vt:lpstr>
      <vt:lpstr>Πελαγικός χρωματισμός</vt:lpstr>
      <vt:lpstr>Βενθικός χρωματισμός</vt:lpstr>
      <vt:lpstr>Poster colors</vt:lpstr>
      <vt:lpstr>Μεταμφίεση</vt:lpstr>
      <vt:lpstr>Παραδείγματα ομοιότητας  με βλάστηση 1/2</vt:lpstr>
      <vt:lpstr>Παραδείγματα ομοιότητας  με βλάστηση 2/2</vt:lpstr>
      <vt:lpstr>Syngnathidae (σύγναθοι)</vt:lpstr>
      <vt:lpstr>Syngnathidae (ιππόκαμποι)</vt:lpstr>
      <vt:lpstr>Απόκρυψη με στρατηγική διάσπασης του περιγράμματος του ψαριού 1/3</vt:lpstr>
      <vt:lpstr>Απόκρυψη με στρατηγική διάσπασης του περιγράμματος του ψαριού 2/3</vt:lpstr>
      <vt:lpstr>Απόκρυψη με στρατηγική διάσπασης του περιγράμματος του ψαριού 3/3</vt:lpstr>
      <vt:lpstr>Συγκάλυψη ματιού  &amp; οφθαλμικές κηλίδες 1/2</vt:lpstr>
      <vt:lpstr>Συγκάλυψη ματιού  &amp; οφθαλμικές κηλίδες 2/2</vt:lpstr>
      <vt:lpstr>Μίμηση</vt:lpstr>
      <vt:lpstr>Παραδείγματα Βατεσιανού μιμητισμού 1/2</vt:lpstr>
      <vt:lpstr>Παραδείγματα Βατεσιανού μιμητισμού 2/2</vt:lpstr>
      <vt:lpstr>Παραδείγματα Μουλλεριανού μιμητισμού 1/2</vt:lpstr>
      <vt:lpstr>Παραδείγματα Μουλλεριανού μιμητισμού 2/2</vt:lpstr>
      <vt:lpstr>Παραδείγματα επιθετικού μιμητισμού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 Ιστορικού Εκδόσεων Έργου</vt:lpstr>
      <vt:lpstr>Σημείωμα Αδειοδότησης</vt:lpstr>
      <vt:lpstr>Διατήρηση Σημειωμάτων</vt:lpstr>
      <vt:lpstr>Σημείωμα  Χρήσης Έργων Τρίτων 1/12</vt:lpstr>
      <vt:lpstr>Σημείωμα  Χρήσης Έργων Τρίτων 2/12</vt:lpstr>
      <vt:lpstr>Σημείωμα  Χρήσης Έργων Τρίτων 3/12</vt:lpstr>
      <vt:lpstr>Σημείωμα  Χρήσης Έργων Τρίτων 4/12</vt:lpstr>
      <vt:lpstr>Σημείωμα  Χρήσης Έργων Τρίτων 5/12</vt:lpstr>
      <vt:lpstr>Σημείωμα  Χρήσης Έργων Τρίτων 6/12</vt:lpstr>
      <vt:lpstr>Σημείωμα  Χρήσης Έργων Τρίτων 7/12</vt:lpstr>
      <vt:lpstr>Σημείωμα  Χρήσης Έργων Τρίτων 8/12</vt:lpstr>
      <vt:lpstr>Σημείωμα  Χρήσης Έργων Τρίτων 9/12</vt:lpstr>
      <vt:lpstr>Σημείωμα  Χρήσης Έργων Τρίτων 10/12</vt:lpstr>
      <vt:lpstr>Σημείωμα  Χρήσης Έργων Τρίτων 11/12</vt:lpstr>
      <vt:lpstr>Σημείωμα  Χρήσης Έργων Τρίτων 12/12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Grammateia</cp:lastModifiedBy>
  <cp:revision>295</cp:revision>
  <dcterms:created xsi:type="dcterms:W3CDTF">2015-03-24T06:43:16Z</dcterms:created>
  <dcterms:modified xsi:type="dcterms:W3CDTF">2016-10-19T12:30:49Z</dcterms:modified>
</cp:coreProperties>
</file>