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417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43" r:id="rId10"/>
    <p:sldId id="427" r:id="rId11"/>
    <p:sldId id="444" r:id="rId12"/>
    <p:sldId id="429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45" r:id="rId22"/>
    <p:sldId id="440" r:id="rId23"/>
    <p:sldId id="441" r:id="rId24"/>
    <p:sldId id="442" r:id="rId25"/>
    <p:sldId id="410" r:id="rId26"/>
    <p:sldId id="411" r:id="rId27"/>
    <p:sldId id="412" r:id="rId28"/>
    <p:sldId id="446" r:id="rId29"/>
    <p:sldId id="447" r:id="rId30"/>
    <p:sldId id="414" r:id="rId31"/>
    <p:sldId id="415" r:id="rId32"/>
    <p:sldId id="416" r:id="rId33"/>
    <p:sldId id="4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220" autoAdjust="0"/>
    <p:restoredTop sz="82729" autoAdjust="0"/>
  </p:normalViewPr>
  <p:slideViewPr>
    <p:cSldViewPr snapToGrid="0">
      <p:cViewPr varScale="1">
        <p:scale>
          <a:sx n="60" d="100"/>
          <a:sy n="6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77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501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01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07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74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47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39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92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4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70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37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34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2η. Εργαστηριακή Άσκηση Προσδιορισμού Γεννητικής Ωριμότητας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EF342-2835-42A0-82E7-8F11B41EFF7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962269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2η. Εργαστηριακή Άσκηση Προσδιορισμού Γεννητικής Ωριμότητας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1905F-30DF-4D45-B058-D71E67DAD70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07226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2η. Εργαστηριακή Άσκηση Προσδιορισμού Γεννητικής Ωριμότητας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5016B-D418-45B5-BBE3-24BC475F8F4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4883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6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7" r:id="rId22"/>
    <p:sldLayoutId id="2147483688" r:id="rId23"/>
    <p:sldLayoutId id="2147483689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589" y="3607452"/>
            <a:ext cx="7502822" cy="2710273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rgbClr val="0066CC"/>
                </a:solidFill>
              </a:rPr>
              <a:t>Ενότητα </a:t>
            </a:r>
            <a:r>
              <a:rPr lang="en-US" sz="2800" dirty="0" smtClean="0">
                <a:solidFill>
                  <a:srgbClr val="0066CC"/>
                </a:solidFill>
              </a:rPr>
              <a:t>2</a:t>
            </a:r>
            <a:r>
              <a:rPr lang="el-GR" sz="2800" dirty="0" smtClean="0">
                <a:solidFill>
                  <a:srgbClr val="0066CC"/>
                </a:solidFill>
              </a:rPr>
              <a:t>η</a:t>
            </a:r>
            <a:r>
              <a:rPr lang="en-US" sz="2800" dirty="0" smtClean="0">
                <a:solidFill>
                  <a:srgbClr val="0066CC"/>
                </a:solidFill>
              </a:rPr>
              <a:t>. </a:t>
            </a:r>
            <a:r>
              <a:rPr lang="el-GR" sz="2800" dirty="0" smtClean="0">
                <a:solidFill>
                  <a:srgbClr val="0066CC"/>
                </a:solidFill>
              </a:rPr>
              <a:t>Εργαστηριακή Άσκηση </a:t>
            </a:r>
            <a:endParaRPr lang="el-GR" sz="2800" dirty="0" smtClean="0">
              <a:solidFill>
                <a:srgbClr val="0066CC"/>
              </a:solidFill>
            </a:endParaRPr>
          </a:p>
          <a:p>
            <a:r>
              <a:rPr lang="el-GR" sz="2800" dirty="0" smtClean="0">
                <a:solidFill>
                  <a:srgbClr val="0066CC"/>
                </a:solidFill>
              </a:rPr>
              <a:t>Προσδιορισμός </a:t>
            </a:r>
            <a:r>
              <a:rPr lang="el-GR" sz="2800" dirty="0" smtClean="0">
                <a:solidFill>
                  <a:srgbClr val="0066CC"/>
                </a:solidFill>
              </a:rPr>
              <a:t>Γεννητικής Ωριμότητας</a:t>
            </a:r>
          </a:p>
          <a:p>
            <a:endParaRPr lang="el-GR" dirty="0"/>
          </a:p>
          <a:p>
            <a:r>
              <a:rPr lang="el-GR" dirty="0"/>
              <a:t>Περσεφόνη Μεγαλοφώνου, </a:t>
            </a:r>
            <a:r>
              <a:rPr lang="el-GR" dirty="0" smtClean="0"/>
              <a:t>Αναπλ. </a:t>
            </a:r>
            <a:r>
              <a:rPr lang="el-GR" dirty="0"/>
              <a:t>Καθηγήτρια</a:t>
            </a:r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Μακροσκοπική παρατήρηση </a:t>
            </a:r>
            <a:r>
              <a:rPr lang="el-GR" sz="4000" dirty="0" smtClean="0"/>
              <a:t>γονάδων </a:t>
            </a:r>
            <a:endParaRPr lang="el-GR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Αν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ασηκώστε με προσοχή το μυϊκό τοίχωμα και παρατηρείστε το περιτόναιο που καλύπτει τα τοιχώματα .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Αφ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αιρέστε με προσοχή τα όργανα της σπλαχνικής κοιλότητας.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Παρα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τηρείστε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τα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όργ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ανα αναπαραγωγής που βρίσκονται πάνω </a:t>
            </a:r>
            <a:r>
              <a:rPr lang="el-GR" altLang="en-US" sz="2400" dirty="0" smtClean="0">
                <a:solidFill>
                  <a:srgbClr val="000000"/>
                </a:solidFill>
                <a:effectLst/>
              </a:rPr>
              <a:t>και πίσω 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από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στομάχι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και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έντερο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buClr>
                <a:srgbClr val="FF9933"/>
              </a:buClr>
              <a:buFont typeface="Wingdings" panose="05000000000000000000" pitchFamily="2" charset="2"/>
              <a:buChar char="Ø"/>
            </a:pPr>
            <a:endParaRPr lang="en-US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GB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Μετρήσεις γονάδων</a:t>
            </a:r>
            <a:endParaRPr lang="el-GR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400" dirty="0" err="1">
                <a:solidFill>
                  <a:srgbClr val="000000"/>
                </a:solidFill>
              </a:rPr>
              <a:t>Αφ</a:t>
            </a:r>
            <a:r>
              <a:rPr lang="en-US" sz="2400" dirty="0">
                <a:solidFill>
                  <a:srgbClr val="000000"/>
                </a:solidFill>
              </a:rPr>
              <a:t>αιρέστε με προσοχή τις γονάδες και προσδιορίστε μακροσκοπικά το</a:t>
            </a:r>
            <a:r>
              <a:rPr lang="en-US" sz="2400" b="1" dirty="0"/>
              <a:t> φύλο </a:t>
            </a:r>
            <a:r>
              <a:rPr lang="en-US" sz="2400" dirty="0">
                <a:solidFill>
                  <a:srgbClr val="000000"/>
                </a:solidFill>
              </a:rPr>
              <a:t>του ατόμου.  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>
                <a:solidFill>
                  <a:srgbClr val="000000"/>
                </a:solidFill>
              </a:rPr>
              <a:t>Μετρήστε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/>
              <a:t>μήκος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των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γονάδων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σε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χιλιοστά</a:t>
            </a:r>
            <a:r>
              <a:rPr lang="en-US" sz="2400" dirty="0">
                <a:solidFill>
                  <a:srgbClr val="000000"/>
                </a:solidFill>
              </a:rPr>
              <a:t> και </a:t>
            </a:r>
            <a:r>
              <a:rPr lang="en-US" sz="2400" dirty="0" err="1">
                <a:solidFill>
                  <a:srgbClr val="000000"/>
                </a:solidFill>
              </a:rPr>
              <a:t>το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/>
              <a:t>β</a:t>
            </a:r>
            <a:r>
              <a:rPr lang="en-US" sz="2400" b="1" dirty="0" err="1"/>
              <a:t>άρος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000000"/>
                </a:solidFill>
              </a:rPr>
              <a:t>τους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σε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γρ</a:t>
            </a:r>
            <a:r>
              <a:rPr lang="en-US" sz="2400" dirty="0">
                <a:solidFill>
                  <a:srgbClr val="000000"/>
                </a:solidFill>
              </a:rPr>
              <a:t>αμμάρια.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>
                <a:solidFill>
                  <a:srgbClr val="000000"/>
                </a:solidFill>
              </a:rPr>
              <a:t>Προσδιορίστε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/>
              <a:t>στάδιο</a:t>
            </a:r>
            <a:r>
              <a:rPr lang="en-US" sz="2400" b="1" dirty="0"/>
              <a:t> </a:t>
            </a:r>
            <a:r>
              <a:rPr lang="en-US" sz="2400" b="1" dirty="0" err="1"/>
              <a:t>γεννητικής</a:t>
            </a:r>
            <a:r>
              <a:rPr lang="en-US" sz="2400" b="1" dirty="0"/>
              <a:t> </a:t>
            </a:r>
            <a:r>
              <a:rPr lang="en-US" sz="2400" b="1" dirty="0" err="1"/>
              <a:t>ωριμότητ</a:t>
            </a:r>
            <a:r>
              <a:rPr lang="en-US" sz="2400" b="1" dirty="0"/>
              <a:t>ας </a:t>
            </a:r>
            <a:r>
              <a:rPr lang="en-US" sz="2400" dirty="0">
                <a:solidFill>
                  <a:srgbClr val="000000"/>
                </a:solidFill>
              </a:rPr>
              <a:t>σύμφωνα με την κλίμακα γεννητικής ωριμότητας.</a:t>
            </a:r>
          </a:p>
          <a:p>
            <a:pPr>
              <a:lnSpc>
                <a:spcPct val="150000"/>
              </a:lnSpc>
              <a:buClr>
                <a:srgbClr val="FF9933"/>
              </a:buClr>
              <a:buFont typeface="Wingdings" panose="05000000000000000000" pitchFamily="2" charset="2"/>
              <a:buChar char="Ø"/>
            </a:pPr>
            <a:endParaRPr lang="en-US" altLang="en-US" sz="200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GB" altLang="en-US" sz="200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7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γονάδων</a:t>
            </a:r>
            <a:endParaRPr lang="el-GR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Είν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αι δύο επιμήκη όργανα το μήκος, το βάρος, και η μορφή των  οποίων ποικίλει ανάλογα με το φύλο και το στάδιο γεννητικής ωριμότητας. </a:t>
            </a:r>
          </a:p>
          <a:p>
            <a:pPr>
              <a:spcBef>
                <a:spcPts val="1200"/>
              </a:spcBef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Αυτές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υποβα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στάζοντ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αι από το ραχιαίο τοίχωμα της σπλαχνικής κοιλότητας με την μεσεντέριο μεμβράνη </a:t>
            </a:r>
          </a:p>
          <a:p>
            <a:pPr lvl="1">
              <a:spcBef>
                <a:spcPts val="1200"/>
              </a:spcBef>
              <a:buSzPct val="75000"/>
            </a:pPr>
            <a:r>
              <a:rPr lang="en-US" altLang="en-US" sz="2200" b="1" dirty="0" err="1" smtClean="0">
                <a:effectLst/>
              </a:rPr>
              <a:t>μεσοωοθήκη</a:t>
            </a:r>
            <a:r>
              <a:rPr lang="en-US" altLang="en-US" sz="2200" b="1" dirty="0" smtClean="0">
                <a:effectLst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στ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 θηλυκά και </a:t>
            </a:r>
          </a:p>
          <a:p>
            <a:pPr lvl="1">
              <a:spcBef>
                <a:spcPts val="1200"/>
              </a:spcBef>
              <a:buSzPct val="75000"/>
            </a:pPr>
            <a:r>
              <a:rPr lang="en-US" altLang="en-US" sz="2200" b="1" dirty="0" err="1" smtClean="0">
                <a:effectLst/>
              </a:rPr>
              <a:t>μεσόρχιο</a:t>
            </a:r>
            <a:r>
              <a:rPr lang="en-US" altLang="en-US" sz="2200" b="1" dirty="0" smtClean="0">
                <a:effectLst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στ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 αρσενικά άτομα.  </a:t>
            </a:r>
          </a:p>
          <a:p>
            <a:pPr>
              <a:spcBef>
                <a:spcPts val="1200"/>
              </a:spcBef>
            </a:pP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Η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μεμ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βράνη αυτή είναι χαλαρή, με μεγάλα κύτταρα, λεπτά τοιχώματα, περιέχει λιπώδη ιστό  και είναι πλούσια σε αιμοφόρα αγγεία. </a:t>
            </a:r>
          </a:p>
          <a:p>
            <a:pPr>
              <a:lnSpc>
                <a:spcPct val="150000"/>
              </a:lnSpc>
              <a:buClr>
                <a:srgbClr val="FF9933"/>
              </a:buClr>
              <a:buFont typeface="Wingdings" panose="05000000000000000000" pitchFamily="2" charset="2"/>
              <a:buChar char="Ø"/>
            </a:pPr>
            <a:endParaRPr lang="en-US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9933"/>
              </a:buClr>
              <a:buFont typeface="Wingdings" panose="05000000000000000000" pitchFamily="2" charset="2"/>
              <a:buChar char="Ø"/>
            </a:pPr>
            <a:endParaRPr lang="en-GB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Ωοθήκες</a:t>
            </a:r>
            <a:endParaRPr lang="el-GR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l-GR" sz="2200" dirty="0" smtClean="0">
                <a:solidFill>
                  <a:srgbClr val="000000"/>
                </a:solidFill>
                <a:effectLst/>
              </a:rPr>
              <a:t>Θέση γονάδων στη σπλαχνική κοιλότητα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.</a:t>
            </a:r>
            <a:endParaRPr lang="el-GR" sz="22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  <a:defRPr/>
            </a:pPr>
            <a:endParaRPr lang="el-GR" sz="22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  <a:defRPr/>
            </a:pPr>
            <a:r>
              <a:rPr lang="el-G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Παρατηρούμε το χρώμα, την υφή και την παρουσία αγγείων επιφανειακά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  <a:defRPr/>
            </a:pPr>
            <a:endParaRPr lang="el-GR" sz="22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  <a:defRPr/>
            </a:pPr>
            <a:r>
              <a:rPr lang="el-GR" sz="2200" dirty="0" smtClean="0">
                <a:solidFill>
                  <a:srgbClr val="000000"/>
                </a:solidFill>
                <a:effectLst/>
              </a:rPr>
              <a:t>Γονάδες που έχουν αφαιρεθεί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.</a:t>
            </a:r>
            <a:r>
              <a:rPr lang="el-G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Clr>
                <a:srgbClr val="FF9933"/>
              </a:buClr>
              <a:buFont typeface="Wingdings" pitchFamily="2" charset="2"/>
              <a:buChar char="Ø"/>
              <a:defRPr/>
            </a:pPr>
            <a:endParaRPr lang="el-GR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367088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767" y="1825625"/>
            <a:ext cx="3034966" cy="4351338"/>
          </a:xfrm>
        </p:spPr>
      </p:pic>
      <p:sp>
        <p:nvSpPr>
          <p:cNvPr id="9" name="TextBox 8"/>
          <p:cNvSpPr txBox="1"/>
          <p:nvPr/>
        </p:nvSpPr>
        <p:spPr>
          <a:xfrm>
            <a:off x="7675874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5874" y="37905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Αρσενικά άτομα</a:t>
            </a:r>
            <a:endParaRPr lang="el-GR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Οι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200" b="1" dirty="0" err="1" smtClean="0">
                <a:effectLst/>
              </a:rPr>
              <a:t>όρχεις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στ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 αρσενικά άτομα, έχουν συνήθως ροδόχρουν </a:t>
            </a: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χρώμα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και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λεί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 υφή. </a:t>
            </a:r>
            <a:endParaRPr lang="el-GR" altLang="en-US" sz="22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Είν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αι πιο πεπλατυσμένοι από τις ωοθήκες και ενώνονται σε μερικά είδη στο πίσω τμήμα τους. </a:t>
            </a:r>
            <a:endParaRPr lang="el-GR" altLang="en-US" sz="22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Οι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σπ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ερμ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αταγωγοί εκβάλουν δια μέσου του </a:t>
            </a:r>
            <a:r>
              <a:rPr lang="el-GR" altLang="en-US" sz="2200" dirty="0" err="1" smtClean="0">
                <a:solidFill>
                  <a:srgbClr val="000000"/>
                </a:solidFill>
                <a:effectLst/>
              </a:rPr>
              <a:t>ουρο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γεννητικού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όρου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, 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κρι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βώς πίσω από την έδρα.  </a:t>
            </a:r>
            <a:endParaRPr lang="el-GR" altLang="en-US" sz="22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Πριν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αναπαρα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γωγική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ερίοδο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υξάνοντ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αι σε μήκος και πάχος</a:t>
            </a: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,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ροσλ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αμβάνουν δε λευκό χρώμα.</a:t>
            </a:r>
          </a:p>
          <a:p>
            <a:pPr>
              <a:lnSpc>
                <a:spcPct val="150000"/>
              </a:lnSpc>
              <a:buClr>
                <a:srgbClr val="FF9933"/>
              </a:buClr>
              <a:buFont typeface="Wingdings" panose="05000000000000000000" pitchFamily="2" charset="2"/>
              <a:buChar char="Ø"/>
            </a:pPr>
            <a:endParaRPr lang="el-GR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Όρχεις</a:t>
            </a:r>
            <a:endParaRPr lang="el-GR" dirty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971098"/>
            <a:ext cx="3886200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l-GR" altLang="en-US" sz="2000" dirty="0" smtClean="0">
                <a:solidFill>
                  <a:srgbClr val="000000"/>
                </a:solidFill>
                <a:effectLst/>
              </a:rPr>
              <a:t>Θέση </a:t>
            </a:r>
            <a:r>
              <a:rPr lang="el-GR" altLang="en-US" sz="2000" dirty="0" err="1" smtClean="0">
                <a:solidFill>
                  <a:srgbClr val="000000"/>
                </a:solidFill>
                <a:effectLst/>
              </a:rPr>
              <a:t>γονάδων</a:t>
            </a:r>
            <a:r>
              <a:rPr lang="el-GR" altLang="en-US" sz="2000" dirty="0" smtClean="0">
                <a:solidFill>
                  <a:srgbClr val="000000"/>
                </a:solidFill>
                <a:effectLst/>
              </a:rPr>
              <a:t> στη σπλαχνική κοιλότητα.</a:t>
            </a:r>
          </a:p>
          <a:p>
            <a:pPr>
              <a:buClr>
                <a:schemeClr val="tx1"/>
              </a:buClr>
            </a:pPr>
            <a:endParaRPr lang="el-GR" altLang="en-US" sz="20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</a:pPr>
            <a:endParaRPr lang="el-GR" altLang="en-US" sz="20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</a:pPr>
            <a:endParaRPr lang="el-GR" altLang="en-US" sz="20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</a:pPr>
            <a:endParaRPr lang="el-GR" altLang="en-US" sz="2000" dirty="0" smtClean="0">
              <a:solidFill>
                <a:srgbClr val="000000"/>
              </a:solidFill>
              <a:effectLst/>
            </a:endParaRPr>
          </a:p>
          <a:p>
            <a:pPr>
              <a:buClr>
                <a:schemeClr val="tx1"/>
              </a:buClr>
            </a:pPr>
            <a:r>
              <a:rPr lang="el-GR" altLang="en-US" sz="2000" dirty="0" err="1" smtClean="0">
                <a:solidFill>
                  <a:srgbClr val="000000"/>
                </a:solidFill>
                <a:effectLst/>
              </a:rPr>
              <a:t>Γονάδες</a:t>
            </a:r>
            <a:r>
              <a:rPr lang="el-GR" altLang="en-US" sz="2000" dirty="0" smtClean="0">
                <a:solidFill>
                  <a:srgbClr val="000000"/>
                </a:solidFill>
                <a:effectLst/>
              </a:rPr>
              <a:t> που έχουν αφαιρεθεί .</a:t>
            </a:r>
            <a:endParaRPr lang="en-GB" altLang="en-US" sz="20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367088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817" y="1825625"/>
            <a:ext cx="3350865" cy="4351338"/>
          </a:xfrm>
        </p:spPr>
      </p:pic>
      <p:sp>
        <p:nvSpPr>
          <p:cNvPr id="8" name="TextBox 7"/>
          <p:cNvSpPr txBox="1"/>
          <p:nvPr/>
        </p:nvSpPr>
        <p:spPr>
          <a:xfrm>
            <a:off x="7901220" y="32794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4557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5907739"/>
              </p:ext>
            </p:extLst>
          </p:nvPr>
        </p:nvGraphicFramePr>
        <p:xfrm>
          <a:off x="1173523" y="1768339"/>
          <a:ext cx="6796953" cy="4776924"/>
        </p:xfrm>
        <a:graphic>
          <a:graphicData uri="http://schemas.openxmlformats.org/presentationml/2006/ole">
            <p:oleObj spid="_x0000_s5153" name="Document" r:id="rId3" imgW="7705471" imgH="5429012" progId="Word.Document.8">
              <p:embed/>
            </p:oleObj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Κλίμακα σταδίων γεννητικής </a:t>
            </a:r>
            <a:r>
              <a:rPr lang="el-GR" sz="4000" dirty="0" smtClean="0"/>
              <a:t>ωριμότητας 1/2</a:t>
            </a:r>
            <a:endParaRPr lang="el-GR" sz="400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5726079"/>
              </p:ext>
            </p:extLst>
          </p:nvPr>
        </p:nvGraphicFramePr>
        <p:xfrm>
          <a:off x="1350577" y="1690689"/>
          <a:ext cx="6442845" cy="4727429"/>
        </p:xfrm>
        <a:graphic>
          <a:graphicData uri="http://schemas.openxmlformats.org/presentationml/2006/ole">
            <p:oleObj spid="_x0000_s6177" name="Document" r:id="rId3" imgW="7705471" imgH="5666593" progId="Word.Document.8">
              <p:embed/>
            </p:oleObj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Κλίμακα σταδίων γεννητικής </a:t>
            </a:r>
            <a:r>
              <a:rPr lang="el-GR" sz="4000" dirty="0" smtClean="0"/>
              <a:t>ωριμότητας 2/2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Γοναδοσωματικός</a:t>
            </a:r>
            <a:r>
              <a:rPr lang="el-GR" dirty="0"/>
              <a:t> δείκτης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28650" y="1825625"/>
            <a:ext cx="7742840" cy="38814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altLang="en-US" sz="4000" dirty="0">
                <a:solidFill>
                  <a:srgbClr val="000000"/>
                </a:solidFill>
              </a:rPr>
              <a:t>Ο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γον</a:t>
            </a:r>
            <a:r>
              <a:rPr lang="en-US" altLang="en-US" sz="4000" dirty="0" smtClean="0">
                <a:solidFill>
                  <a:srgbClr val="000000"/>
                </a:solidFill>
              </a:rPr>
              <a:t>αδοσωματικός </a:t>
            </a:r>
            <a:r>
              <a:rPr lang="en-US" altLang="en-US" sz="4000" dirty="0">
                <a:solidFill>
                  <a:srgbClr val="000000"/>
                </a:solidFill>
              </a:rPr>
              <a:t>δείκτης, ως δείκτης της γεννητικής ωριμότητας, </a:t>
            </a:r>
            <a:r>
              <a:rPr lang="en-US" altLang="en-US" sz="4000" dirty="0" smtClean="0">
                <a:solidFill>
                  <a:srgbClr val="000000"/>
                </a:solidFill>
              </a:rPr>
              <a:t>υπολογίζεται με βάση </a:t>
            </a:r>
            <a:r>
              <a:rPr lang="en-US" altLang="en-US" sz="4000" dirty="0">
                <a:solidFill>
                  <a:srgbClr val="000000"/>
                </a:solidFill>
              </a:rPr>
              <a:t>την εξίσωση</a:t>
            </a:r>
            <a:r>
              <a:rPr lang="en-US" altLang="en-US" sz="4000" dirty="0" smtClean="0">
                <a:solidFill>
                  <a:srgbClr val="000000"/>
                </a:solidFill>
              </a:rPr>
              <a:t>:</a:t>
            </a:r>
            <a:endParaRPr lang="el-GR" altLang="en-US" sz="4000" dirty="0" smtClean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n-US" altLang="en-US" sz="40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		</a:t>
            </a:r>
            <a:r>
              <a:rPr lang="en-US" altLang="en-US" sz="4000" b="1" dirty="0"/>
              <a:t>GSI = </a:t>
            </a:r>
            <a:r>
              <a:rPr lang="en-US" altLang="en-US" sz="4000" b="1" u="sng" dirty="0" err="1"/>
              <a:t>Wg</a:t>
            </a:r>
            <a:r>
              <a:rPr lang="en-US" altLang="en-US" sz="4000" b="1" u="sng" dirty="0"/>
              <a:t>  x  100</a:t>
            </a:r>
            <a:endParaRPr lang="en-US" altLang="en-US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4000" b="1" dirty="0"/>
              <a:t>                                  </a:t>
            </a:r>
            <a:r>
              <a:rPr lang="el-GR" altLang="en-US" sz="4000" b="1" dirty="0" smtClean="0"/>
              <a:t>             </a:t>
            </a:r>
            <a:r>
              <a:rPr lang="en-US" altLang="en-US" sz="4000" b="1" dirty="0" smtClean="0"/>
              <a:t>W</a:t>
            </a:r>
            <a:endParaRPr lang="en-US" altLang="en-US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el-GR" altLang="en-US" sz="4000" dirty="0" smtClean="0">
                <a:solidFill>
                  <a:srgbClr val="000000"/>
                </a:solidFill>
              </a:rPr>
              <a:t>       </a:t>
            </a:r>
            <a:r>
              <a:rPr lang="en-US" altLang="en-US" sz="4000" dirty="0" smtClean="0">
                <a:solidFill>
                  <a:srgbClr val="000000"/>
                </a:solidFill>
              </a:rPr>
              <a:t>όπ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ου</a:t>
            </a:r>
            <a:r>
              <a:rPr lang="en-US" altLang="en-US" sz="4000" dirty="0" smtClean="0">
                <a:solidFill>
                  <a:srgbClr val="000000"/>
                </a:solidFill>
              </a:rPr>
              <a:t>:  GSI  =  ο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γον</a:t>
            </a:r>
            <a:r>
              <a:rPr lang="en-US" altLang="en-US" sz="4000" dirty="0" smtClean="0">
                <a:solidFill>
                  <a:srgbClr val="000000"/>
                </a:solidFill>
              </a:rPr>
              <a:t>αδοσωματικός δείκτης,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 	     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Wg</a:t>
            </a:r>
            <a:r>
              <a:rPr lang="en-US" altLang="en-US" sz="4000" dirty="0" smtClean="0">
                <a:solidFill>
                  <a:srgbClr val="000000"/>
                </a:solidFill>
              </a:rPr>
              <a:t>  </a:t>
            </a:r>
            <a:r>
              <a:rPr lang="el-GR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smtClean="0">
                <a:solidFill>
                  <a:srgbClr val="000000"/>
                </a:solidFill>
              </a:rPr>
              <a:t>=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το</a:t>
            </a:r>
            <a:r>
              <a:rPr lang="en-US" altLang="en-US" sz="4000" dirty="0" smtClean="0">
                <a:solidFill>
                  <a:srgbClr val="000000"/>
                </a:solidFill>
              </a:rPr>
              <a:t> β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άρος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των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δύο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γονάδων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σε</a:t>
            </a:r>
            <a:r>
              <a:rPr lang="en-US" altLang="en-US" sz="4000" dirty="0" smtClean="0">
                <a:solidFill>
                  <a:srgbClr val="000000"/>
                </a:solidFill>
              </a:rPr>
              <a:t> 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	       W    =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το</a:t>
            </a:r>
            <a:r>
              <a:rPr lang="en-US" altLang="en-US" sz="4000" dirty="0" smtClean="0">
                <a:solidFill>
                  <a:srgbClr val="000000"/>
                </a:solidFill>
              </a:rPr>
              <a:t> καθα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ρό</a:t>
            </a:r>
            <a:r>
              <a:rPr lang="en-US" altLang="en-US" sz="4000" dirty="0" smtClean="0">
                <a:solidFill>
                  <a:srgbClr val="000000"/>
                </a:solidFill>
              </a:rPr>
              <a:t> β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άρος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του</a:t>
            </a:r>
            <a:r>
              <a:rPr lang="en-US" altLang="en-US" sz="4000" dirty="0" smtClean="0">
                <a:solidFill>
                  <a:srgbClr val="000000"/>
                </a:solidFill>
              </a:rPr>
              <a:t> α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τόμου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σε</a:t>
            </a:r>
            <a:r>
              <a:rPr lang="en-US" altLang="en-US" sz="4000" dirty="0" smtClean="0">
                <a:solidFill>
                  <a:srgbClr val="000000"/>
                </a:solidFill>
              </a:rPr>
              <a:t> g</a:t>
            </a:r>
            <a:endParaRPr lang="el-GR" altLang="en-US" sz="4000" dirty="0" smtClean="0">
              <a:solidFill>
                <a:schemeClr val="bg2"/>
              </a:solidFill>
            </a:endParaRPr>
          </a:p>
          <a:p>
            <a:endParaRPr lang="el-GR" sz="51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33375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Μικροσκοπική </a:t>
            </a:r>
            <a:r>
              <a:rPr lang="el-GR" dirty="0" smtClean="0"/>
              <a:t>παρατήρηση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5548" y="1854200"/>
            <a:ext cx="3028641" cy="2068513"/>
          </a:xfrm>
        </p:spPr>
      </p:pic>
      <p:pic>
        <p:nvPicPr>
          <p:cNvPr id="90121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004990" y="4048125"/>
            <a:ext cx="3129758" cy="2114550"/>
          </a:xfrm>
          <a:ln w="12700" cap="flat">
            <a:solidFill>
              <a:schemeClr val="accent2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Θέση περιεχομένου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sz="2900" dirty="0">
                <a:solidFill>
                  <a:srgbClr val="000000"/>
                </a:solidFill>
              </a:rPr>
              <a:t>Η </a:t>
            </a:r>
            <a:r>
              <a:rPr lang="en-US" sz="2900" dirty="0" err="1">
                <a:solidFill>
                  <a:srgbClr val="000000"/>
                </a:solidFill>
              </a:rPr>
              <a:t>μικροσκο</a:t>
            </a:r>
            <a:r>
              <a:rPr lang="en-US" sz="2900" dirty="0">
                <a:solidFill>
                  <a:srgbClr val="000000"/>
                </a:solidFill>
              </a:rPr>
              <a:t>πική παρατήρηση των οργάνων αναπαραγωγής εξασφαλίζει μεγαλύτερη σιγουριά στον προσδιορισμό του φύλου των ιχθύων και του σταδίου γεννητικής ωριμότητας αυτών. </a:t>
            </a:r>
            <a:endParaRPr lang="el-GR" sz="29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sz="2900" dirty="0">
                <a:solidFill>
                  <a:srgbClr val="000000"/>
                </a:solidFill>
              </a:rPr>
              <a:t>Επ</a:t>
            </a:r>
            <a:r>
              <a:rPr lang="en-US" sz="2900" dirty="0" err="1">
                <a:solidFill>
                  <a:srgbClr val="000000"/>
                </a:solidFill>
              </a:rPr>
              <a:t>ίσης</a:t>
            </a:r>
            <a:r>
              <a:rPr lang="en-US" sz="2900" dirty="0">
                <a:solidFill>
                  <a:srgbClr val="000000"/>
                </a:solidFill>
              </a:rPr>
              <a:t>, πα</a:t>
            </a:r>
            <a:r>
              <a:rPr lang="en-US" sz="2900" dirty="0" err="1">
                <a:solidFill>
                  <a:srgbClr val="000000"/>
                </a:solidFill>
              </a:rPr>
              <a:t>ρέχει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την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δυν</a:t>
            </a:r>
            <a:r>
              <a:rPr lang="en-US" sz="2900" dirty="0">
                <a:solidFill>
                  <a:srgbClr val="000000"/>
                </a:solidFill>
              </a:rPr>
              <a:t>ατότητα, με τον κατάλληλο εξοπλισμό, να μετρηθεί εύκολα η διάμετρος των ωοκυττάρων. </a:t>
            </a:r>
          </a:p>
          <a:p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01343" y="35512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53732" y="587011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114300" indent="-342900">
              <a:spcBef>
                <a:spcPts val="12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effectLst/>
              </a:rPr>
              <a:t>Η </a:t>
            </a:r>
            <a:r>
              <a:rPr lang="en-US" sz="2200" b="1" dirty="0" smtClean="0"/>
              <a:t>αναπαρα</a:t>
            </a:r>
            <a:r>
              <a:rPr lang="en-US" sz="2200" b="1" dirty="0" err="1" smtClean="0"/>
              <a:t>γωγή</a:t>
            </a:r>
            <a:r>
              <a:rPr lang="en-US" sz="2200" dirty="0" smtClean="0">
                <a:solidFill>
                  <a:srgbClr val="FF9933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είν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αι ένας κρίκος στον κύκλο ζωής κάθε οργανισμού, απαραίτητος για την εξασφάλιση της συνέχισης των ειδών. </a:t>
            </a:r>
            <a:endParaRPr lang="el-GR" sz="2200" dirty="0" smtClean="0">
              <a:solidFill>
                <a:srgbClr val="000000"/>
              </a:solidFill>
              <a:effectLst/>
            </a:endParaRPr>
          </a:p>
          <a:p>
            <a:pPr marL="114300" indent="-342900">
              <a:spcBef>
                <a:spcPts val="1200"/>
              </a:spcBef>
              <a:defRPr/>
            </a:pPr>
            <a:endParaRPr lang="en-US" sz="2200" dirty="0" smtClean="0">
              <a:solidFill>
                <a:srgbClr val="000000"/>
              </a:solidFill>
              <a:effectLst/>
            </a:endParaRPr>
          </a:p>
          <a:p>
            <a:pPr marL="114300" indent="-342900">
              <a:spcBef>
                <a:spcPts val="1200"/>
              </a:spcBef>
              <a:defRPr/>
            </a:pPr>
            <a:r>
              <a:rPr lang="en-US" sz="2200" dirty="0" err="1" smtClean="0">
                <a:solidFill>
                  <a:srgbClr val="000000"/>
                </a:solidFill>
                <a:effectLst/>
              </a:rPr>
              <a:t>Οι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β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ιολογικές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γνώσεις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π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ου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α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φορούν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αναπαρα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γωγή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των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ψα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ριών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στο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 π</a:t>
            </a:r>
            <a:r>
              <a:rPr lang="en-US" sz="2200" dirty="0" err="1" smtClean="0">
                <a:solidFill>
                  <a:srgbClr val="000000"/>
                </a:solidFill>
                <a:effectLst/>
              </a:rPr>
              <a:t>ερι</a:t>
            </a:r>
            <a:r>
              <a:rPr lang="en-US" sz="2200" dirty="0" smtClean="0">
                <a:solidFill>
                  <a:srgbClr val="000000"/>
                </a:solidFill>
                <a:effectLst/>
              </a:rPr>
              <a:t>βάλλον που ζουν, τόσο για πρακτικούς όσο και για θεωρητικούς σκοπούς συγκαταλέγονται μεταξύ των σημαντικότερων στόχων των ιχθυολογικών ερευνών. </a:t>
            </a:r>
            <a:endParaRPr lang="en-GB" sz="22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89" y="1815722"/>
            <a:ext cx="8324422" cy="3632475"/>
          </a:xfrm>
        </p:spPr>
      </p:pic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Μικροσκοπική παρατήρηση </a:t>
            </a:r>
            <a:r>
              <a:rPr lang="el-GR" dirty="0" smtClean="0"/>
              <a:t>Ωοθηκών</a:t>
            </a:r>
            <a:endParaRPr lang="el-GR" dirty="0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45248" y="5584544"/>
            <a:ext cx="8253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1600" dirty="0" smtClean="0"/>
              <a:t>Ιστολογικές μεταβολές στην ανάπτυξη των </a:t>
            </a:r>
            <a:r>
              <a:rPr lang="el-GR" sz="1600" dirty="0" err="1" smtClean="0"/>
              <a:t>γονάδων</a:t>
            </a:r>
            <a:r>
              <a:rPr lang="el-GR" sz="1600" dirty="0" smtClean="0"/>
              <a:t> του κολιού (θηλυκό άτομο).                            Α-</a:t>
            </a:r>
            <a:r>
              <a:rPr lang="en-US" sz="1600" dirty="0" smtClean="0"/>
              <a:t>C</a:t>
            </a:r>
            <a:r>
              <a:rPr lang="el-GR" sz="1600" dirty="0"/>
              <a:t> ανάπτυξη των ωοθηκών και </a:t>
            </a:r>
            <a:r>
              <a:rPr lang="el-GR" sz="1600" dirty="0" smtClean="0"/>
              <a:t>ωογένεση.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692402" y="52393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7"/>
          <a:stretch/>
        </p:blipFill>
        <p:spPr>
          <a:xfrm>
            <a:off x="628650" y="1747666"/>
            <a:ext cx="7827409" cy="3469631"/>
          </a:xfrm>
        </p:spPr>
      </p:pic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Μικροσκοπική </a:t>
            </a:r>
            <a:r>
              <a:rPr lang="el-GR" dirty="0" smtClean="0"/>
              <a:t>παρατήρηση Όρχεων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1369" y="5350404"/>
            <a:ext cx="7644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/>
              <a:t>Ιστολογικές μεταβολές στην ανάπτυξη των </a:t>
            </a:r>
            <a:r>
              <a:rPr lang="el-GR" sz="1600" dirty="0" err="1"/>
              <a:t>γονάδων</a:t>
            </a:r>
            <a:r>
              <a:rPr lang="el-GR" sz="1600" dirty="0"/>
              <a:t> του κολιού </a:t>
            </a:r>
            <a:r>
              <a:rPr lang="el-GR" sz="1600" dirty="0" smtClean="0"/>
              <a:t>(αρσενικό </a:t>
            </a:r>
            <a:r>
              <a:rPr lang="el-GR" sz="1600" dirty="0"/>
              <a:t>άτομο</a:t>
            </a:r>
            <a:r>
              <a:rPr lang="el-GR" sz="1600" dirty="0" smtClean="0"/>
              <a:t>).            </a:t>
            </a:r>
            <a:r>
              <a:rPr lang="en-US" sz="1600" dirty="0" smtClean="0"/>
              <a:t>D-F, </a:t>
            </a:r>
            <a:r>
              <a:rPr lang="el-GR" sz="1600" dirty="0" smtClean="0"/>
              <a:t>ορχικά </a:t>
            </a:r>
            <a:r>
              <a:rPr lang="el-GR" sz="1600" dirty="0" err="1" smtClean="0"/>
              <a:t>κυστίδια</a:t>
            </a:r>
            <a:r>
              <a:rPr lang="el-GR" sz="1600" dirty="0" smtClean="0"/>
              <a:t>, </a:t>
            </a:r>
            <a:r>
              <a:rPr lang="el-GR" sz="1600" dirty="0" err="1" smtClean="0"/>
              <a:t>σπερματογόνια</a:t>
            </a:r>
            <a:r>
              <a:rPr lang="el-GR" sz="1600" dirty="0" smtClean="0"/>
              <a:t>, σπερματοζωάρια.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456059" y="49601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21631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Παρατήρηση </a:t>
            </a:r>
            <a:r>
              <a:rPr lang="el-GR" dirty="0" smtClean="0"/>
              <a:t>ωοκυττάρων</a:t>
            </a:r>
            <a:endParaRPr lang="el-GR" dirty="0"/>
          </a:p>
        </p:txBody>
      </p:sp>
      <p:sp>
        <p:nvSpPr>
          <p:cNvPr id="93220" name="Rectangle 3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Παρατηρήστε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στο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μικροσκόπιο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ιστολογικά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παρασκευάσματα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θηλυκών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γονάδων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και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περιγράψτε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ωοκύτταρα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παρατηρείτε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Μετρ</a:t>
            </a:r>
            <a:r>
              <a:rPr lang="el-GR" sz="2400" dirty="0" smtClean="0">
                <a:solidFill>
                  <a:srgbClr val="000000"/>
                </a:solidFill>
                <a:effectLst/>
              </a:rPr>
              <a:t>ή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διάμετρο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των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ωοκυττάρων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στο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σύστημα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ανάλυσης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εικόνας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Υπολογίστε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ελάχιστη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μέγιστη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μέση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τιμή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καθώς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επίσης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σταθερή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απόκλιση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στα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ωοκύτταρα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μετρήσατε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  <a:defRPr/>
            </a:pPr>
            <a:endParaRPr lang="en-GB" sz="2000" dirty="0" smtClean="0">
              <a:solidFill>
                <a:schemeClr val="bg2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Παρατήρηση </a:t>
            </a:r>
            <a:r>
              <a:rPr lang="el-GR" sz="4000" dirty="0" smtClean="0"/>
              <a:t>φρέσκων παρασκευασμάτων</a:t>
            </a:r>
            <a:endParaRPr lang="el-GR" sz="4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Αφ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αιρέστε ένα μικρό κομμάτι από τις γονάδες, τοποθετήστε το επί υάλινης αντικειμενοφόρου πλάκας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l-GR" altLang="en-US" sz="2400" dirty="0" smtClean="0">
                <a:solidFill>
                  <a:srgbClr val="000000"/>
                </a:solidFill>
                <a:effectLst/>
              </a:rPr>
              <a:t>Μ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ε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σύνθλιψη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σε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μί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α-δυο σταγόνες θαλασσινού νερού ετοιμάστε ένα φρέσκο παρασκεύασμα.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Παρα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τηρήστε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παρα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σκεύ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ασμα στο μικροσκόπιο. Μπ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ορείτε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να ανα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γνωρίσετε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φύλο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Ωοκύτταρα ξιφία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214942"/>
            <a:ext cx="7886700" cy="3572703"/>
          </a:xfr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31988" y="54257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l-GR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Προσδιορισμού Γεννητικής Ωριμότητας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3</a:t>
            </a:r>
            <a:r>
              <a:rPr lang="el-GR" altLang="en-US" sz="2000" dirty="0" smtClean="0"/>
              <a:t>η. Εργαστηριακή Άσκηση Προσδιορισμού Γεννητικής Ωριμότητας».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Προσδιορισμού Γεννητικής Ωριμότητας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8410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Θα γίνει ανατομή και περιγραφή των γονάδων ενός 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οστεϊχθύος.</a:t>
            </a:r>
            <a:endParaRPr lang="en-GB" sz="24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Θα προσδιοριστεί το 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φύλο.</a:t>
            </a:r>
            <a:endParaRPr lang="en-GB" sz="24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Θα </a:t>
            </a:r>
            <a:r>
              <a:rPr lang="el-GR" sz="2400" dirty="0" smtClean="0">
                <a:solidFill>
                  <a:srgbClr val="000000"/>
                </a:solidFill>
                <a:effectLst/>
              </a:rPr>
              <a:t>γίνουν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 μετρήσεις του ιχθύος και των γονάδων 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του.  </a:t>
            </a:r>
            <a:endParaRPr lang="en-US" sz="2400" dirty="0" smtClean="0">
              <a:solidFill>
                <a:srgbClr val="000000"/>
              </a:solidFill>
              <a:effectLst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</a:rPr>
              <a:t>Θ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α  υπολογισθεί ο γοναδοσωματικός 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δείκτης.</a:t>
            </a:r>
            <a:endParaRPr lang="en-US" sz="2400" dirty="0" smtClean="0">
              <a:solidFill>
                <a:srgbClr val="000000"/>
              </a:solidFill>
              <a:effectLst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Θα εκτιμηθεί το στάδιο γεννητικής ωριμότητας του </a:t>
            </a: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ιχθύος.</a:t>
            </a:r>
            <a:endParaRPr lang="el-GR" sz="240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  <a:cs typeface="Arial" pitchFamily="34" charset="0"/>
              </a:rPr>
              <a:t>Θα παρατηρηθούν ιστολογικά παρασκευάσματα γονάδων ιχθύων και θα γίνουν μετρήσεις ωοκυττάρων.</a:t>
            </a:r>
            <a:endParaRPr lang="en-GB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en-GB" sz="2000" dirty="0" smtClean="0">
              <a:solidFill>
                <a:schemeClr val="bg2"/>
              </a:solidFill>
            </a:endParaRPr>
          </a:p>
          <a:p>
            <a:pPr marL="533400" indent="-533400">
              <a:lnSpc>
                <a:spcPct val="150000"/>
              </a:lnSpc>
              <a:defRPr/>
            </a:pPr>
            <a:endParaRPr lang="el-GR" sz="2000" b="1" dirty="0" smtClean="0">
              <a:solidFill>
                <a:schemeClr val="bg2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Εργασίες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(1/2)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 smtClean="0"/>
              <a:t>Εικόνα 1</a:t>
            </a:r>
            <a:r>
              <a:rPr lang="en-US" sz="1600" b="1" dirty="0" smtClean="0"/>
              <a:t>.</a:t>
            </a:r>
            <a:r>
              <a:rPr lang="el-GR" sz="1600" dirty="0"/>
              <a:t> </a:t>
            </a:r>
            <a:r>
              <a:rPr lang="en-US" sz="1600" dirty="0" smtClean="0"/>
              <a:t>Kummel </a:t>
            </a:r>
            <a:r>
              <a:rPr lang="en-US" sz="1600" dirty="0"/>
              <a:t>(</a:t>
            </a:r>
            <a:r>
              <a:rPr lang="en-US" sz="1600" dirty="0" err="1"/>
              <a:t>Merluccius</a:t>
            </a:r>
            <a:r>
              <a:rPr lang="en-US" sz="1600" dirty="0"/>
              <a:t> </a:t>
            </a:r>
            <a:r>
              <a:rPr lang="en-US" sz="1600" dirty="0" err="1"/>
              <a:t>merluccius</a:t>
            </a:r>
            <a:r>
              <a:rPr lang="en-US" sz="1600" dirty="0"/>
              <a:t>). </a:t>
            </a:r>
            <a:r>
              <a:rPr lang="el-GR" sz="1600" dirty="0"/>
              <a:t>Σύνδεσμος: </a:t>
            </a:r>
            <a:r>
              <a:rPr lang="en-US" sz="1600" dirty="0"/>
              <a:t>http://ec.europa.eu/fisheries/marine_species/wild_species/index_sv.htm. </a:t>
            </a:r>
            <a:r>
              <a:rPr lang="el-GR" sz="1600" dirty="0"/>
              <a:t>Πηγή: </a:t>
            </a:r>
            <a:r>
              <a:rPr lang="en-US" sz="1600" dirty="0"/>
              <a:t>http://ec.europa.eu/.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n-US" sz="1600" dirty="0"/>
              <a:t>Copyright © 2012 Information &amp; Communication Technology Centre, University Of </a:t>
            </a:r>
            <a:r>
              <a:rPr lang="en-US" sz="1600" dirty="0" err="1"/>
              <a:t>Kelaniya</a:t>
            </a:r>
            <a:r>
              <a:rPr lang="en-US" sz="1600" dirty="0"/>
              <a:t>, Sri Lanka.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http://www.kln.ac.lk/science/depts/zoology/index.php?option=com_content&amp;view=article&amp;id=51&amp;Itemid=10. </a:t>
            </a:r>
            <a:r>
              <a:rPr lang="el-GR" sz="1600" dirty="0"/>
              <a:t>Πηγή: </a:t>
            </a:r>
            <a:r>
              <a:rPr lang="en-US" sz="1600" dirty="0"/>
              <a:t>http://www.kln.ac.lk. </a:t>
            </a:r>
          </a:p>
          <a:p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3. </a:t>
            </a:r>
            <a:r>
              <a:rPr lang="en-US" sz="1600" dirty="0" err="1"/>
              <a:t>Sphyraena</a:t>
            </a:r>
            <a:r>
              <a:rPr lang="en-US" sz="1600" dirty="0"/>
              <a:t> </a:t>
            </a:r>
            <a:r>
              <a:rPr lang="en-US" sz="1600" dirty="0" err="1"/>
              <a:t>sphyraena</a:t>
            </a:r>
            <a:r>
              <a:rPr lang="en-US" sz="1600" dirty="0"/>
              <a:t> (Linnaeus, </a:t>
            </a:r>
            <a:r>
              <a:rPr lang="en-US" sz="1600" dirty="0" smtClean="0"/>
              <a:t>1758). Details </a:t>
            </a:r>
            <a:r>
              <a:rPr lang="en-US" sz="1600" dirty="0"/>
              <a:t>of the female gonads. Photos by MCH/Andreas I. Iliopoulos. Malawi Cichlid Homepage © 1999-2006.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http://www.malawicichlidhomepage.com/other/sphyraena_sphyraena.html. </a:t>
            </a:r>
            <a:r>
              <a:rPr lang="el-GR" sz="1600" dirty="0"/>
              <a:t>Πηγή: </a:t>
            </a:r>
            <a:r>
              <a:rPr lang="en-US" sz="1600" dirty="0"/>
              <a:t>http://www.malawicichlidhomepage.com.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n-US" sz="1600" dirty="0"/>
              <a:t>Copyrighted.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n-US" sz="1600" dirty="0"/>
              <a:t>Blue Salmon. </a:t>
            </a:r>
            <a:r>
              <a:rPr lang="el-GR" sz="1600" dirty="0"/>
              <a:t>Σύνδεσμος: </a:t>
            </a:r>
            <a:r>
              <a:rPr lang="en-US" sz="1600" dirty="0"/>
              <a:t>https://aapgai.wordpress.com/2010/04/02/note-on-blue-salmon-caught-at-upper-mertoun-22nd-march-2010/. </a:t>
            </a:r>
            <a:r>
              <a:rPr lang="el-GR" sz="1600" dirty="0"/>
              <a:t>Πηγή:</a:t>
            </a:r>
            <a:r>
              <a:rPr lang="en-US" sz="1600" dirty="0"/>
              <a:t>https://aapgai.wordpress.com.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(2/2)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1600" b="1" dirty="0"/>
              <a:t>Εικόνα 6. </a:t>
            </a:r>
            <a:r>
              <a:rPr lang="en-US" sz="1600" dirty="0"/>
              <a:t>A typical male salmon with its gonads for scale. Copyright 2015 </a:t>
            </a:r>
            <a:r>
              <a:rPr lang="en-US" sz="1600" dirty="0" err="1"/>
              <a:t>Sciblogs</a:t>
            </a:r>
            <a:r>
              <a:rPr lang="en-US" sz="1600" dirty="0"/>
              <a:t>.  </a:t>
            </a:r>
            <a:r>
              <a:rPr lang="el-GR" sz="1600" dirty="0"/>
              <a:t>Σύνδεσμος: </a:t>
            </a:r>
            <a:r>
              <a:rPr lang="en-US" sz="1600" dirty="0"/>
              <a:t>http://sciblogs.co.nz/ice-doctor/2015/03/06/triple-s-rated-sex-salmon-and-scicomm/. </a:t>
            </a:r>
            <a:r>
              <a:rPr lang="el-GR" sz="1600" dirty="0"/>
              <a:t>Πηγή: </a:t>
            </a:r>
            <a:r>
              <a:rPr lang="en-US" sz="1600" dirty="0"/>
              <a:t>http://sciblogs.co.nz. 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7 και 8</a:t>
            </a:r>
            <a:r>
              <a:rPr lang="el-GR" sz="1600" dirty="0"/>
              <a:t>. </a:t>
            </a:r>
            <a:r>
              <a:rPr lang="en-US" sz="1600" dirty="0"/>
              <a:t>Copyrighted.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Copyright © 2003-2008 Kinki University. Japan.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http://www.flku.jp/coe/finalreport/chapter1/12.html.  </a:t>
            </a:r>
            <a:r>
              <a:rPr lang="el-GR" sz="1600" dirty="0"/>
              <a:t>Πηγή: </a:t>
            </a:r>
            <a:r>
              <a:rPr lang="en-US" sz="1600" dirty="0"/>
              <a:t>http://www.flku.jp.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n-US" sz="1600" dirty="0"/>
              <a:t>Copyright © 2003-2008 Kinki University. Japan.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http://www.flku.jp/coe/finalreport/chapter1/12.html.  </a:t>
            </a:r>
            <a:r>
              <a:rPr lang="el-GR" sz="1600" dirty="0"/>
              <a:t>Πηγή: </a:t>
            </a:r>
            <a:r>
              <a:rPr lang="en-US" sz="1600" dirty="0"/>
              <a:t>http://www.flku.jp.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1200"/>
              </a:spcBef>
            </a:pPr>
            <a:r>
              <a:rPr lang="el-GR" altLang="en-US" sz="2400" dirty="0" smtClean="0">
                <a:solidFill>
                  <a:srgbClr val="000000"/>
                </a:solidFill>
                <a:effectLst/>
              </a:rPr>
              <a:t>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εξοικείωση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των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φοιτητών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με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παρα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τήρηση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συλλογή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και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μονιμο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ποίηση γονάδων ιχθύων, </a:t>
            </a:r>
          </a:p>
          <a:p>
            <a:pPr marL="0">
              <a:spcBef>
                <a:spcPts val="1200"/>
              </a:spcBef>
            </a:pPr>
            <a:endParaRPr lang="en-US" altLang="en-US" sz="2400" dirty="0" smtClean="0">
              <a:solidFill>
                <a:srgbClr val="000000"/>
              </a:solidFill>
              <a:effectLst/>
            </a:endParaRPr>
          </a:p>
          <a:p>
            <a:pPr marL="0">
              <a:spcBef>
                <a:spcPts val="1200"/>
              </a:spcBef>
            </a:pPr>
            <a:r>
              <a:rPr lang="el-GR" altLang="en-US" sz="2400" dirty="0" smtClean="0">
                <a:solidFill>
                  <a:srgbClr val="000000"/>
                </a:solidFill>
                <a:effectLst/>
              </a:rPr>
              <a:t>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εξάσκησή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τους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στη</a:t>
            </a:r>
            <a:r>
              <a:rPr lang="el-GR" altLang="en-US" sz="2400" dirty="0" smtClean="0">
                <a:solidFill>
                  <a:srgbClr val="000000"/>
                </a:solidFill>
                <a:effectLst/>
              </a:rPr>
              <a:t>ν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εκτίμηση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των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effectLst/>
              </a:rPr>
              <a:t>σταδίων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 γεννητικής ωριμότητας και στον υπολογισμό του γοναδοσωματικού δείκτη.</a:t>
            </a:r>
          </a:p>
          <a:p>
            <a:pPr>
              <a:lnSpc>
                <a:spcPct val="150000"/>
              </a:lnSpc>
              <a:buFont typeface="Monotype Sorts" charset="2"/>
              <a:buNone/>
            </a:pPr>
            <a:endParaRPr lang="en-GB" altLang="en-US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της άσκησης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Θα εξετασθεί ένας αντιπρόσωπος </a:t>
            </a:r>
            <a:br>
              <a:rPr lang="el-GR" dirty="0"/>
            </a:br>
            <a:r>
              <a:rPr lang="el-GR" dirty="0"/>
              <a:t>της οικογένειας </a:t>
            </a:r>
            <a:r>
              <a:rPr lang="el-GR" dirty="0" err="1"/>
              <a:t>Merlucidae</a:t>
            </a:r>
            <a:endParaRPr lang="el-GR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63895" y="5067992"/>
            <a:ext cx="3113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l-GR" sz="1600" dirty="0"/>
              <a:t>Μπακαλιάρος, </a:t>
            </a:r>
            <a:r>
              <a:rPr kumimoji="1" lang="en-US" sz="1600" i="1" dirty="0" err="1"/>
              <a:t>Merlucius</a:t>
            </a:r>
            <a:r>
              <a:rPr kumimoji="1" lang="en-US" sz="1600" i="1" dirty="0"/>
              <a:t> </a:t>
            </a:r>
            <a:r>
              <a:rPr kumimoji="1" lang="en-US" sz="1600" i="1" dirty="0" err="1"/>
              <a:t>merlucius</a:t>
            </a:r>
            <a:endParaRPr kumimoji="1" lang="en-GB" sz="1600" i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4419" y="57166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682" y="2447364"/>
            <a:ext cx="7487515" cy="2620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Για την άσκηση </a:t>
            </a:r>
            <a:r>
              <a:rPr lang="el-GR" sz="4000" dirty="0" smtClean="0"/>
              <a:t>είναι απαραίτητα: </a:t>
            </a:r>
            <a:endParaRPr lang="en-GB" sz="40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5873" y="152608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Ζυγός</a:t>
            </a:r>
            <a:endParaRPr lang="en-US" altLang="en-US" sz="22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Ιχθυόμετρο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χάρ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ακας,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μεγενθυτικός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φα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κός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λαβ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ίδ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κα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ρφίτσες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ντικειμενοφόροι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 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</a:rPr>
              <a:t>λάκες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GB" altLang="en-US" sz="22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Στα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effectLst/>
              </a:rPr>
              <a:t>ψ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άρια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σπάνιες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είναι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οι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περιπτώσεις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δύο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φύλα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διακρίνονται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από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εξωτερικούς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δευτερογενείς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φυλετικούς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χαρακτήρες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φυλετικός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διμορφισμός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). </a:t>
            </a:r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Για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προσδιορισμό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φύλου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τις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περισσότερες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φορές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είναι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απαραίτητη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η </a:t>
            </a:r>
            <a:r>
              <a:rPr lang="en-US" sz="2400" b="1" dirty="0" err="1" smtClean="0"/>
              <a:t>ανατομή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του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ιχθύος</a:t>
            </a:r>
            <a:r>
              <a:rPr lang="en-US" sz="2400" b="1" dirty="0" smtClean="0"/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και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η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μακροσκοπική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παρατήρηση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των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γονάδων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defRPr/>
            </a:pPr>
            <a:endParaRPr lang="en-GB" sz="2000" b="1" dirty="0" smtClean="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φύλου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Ανατομή </a:t>
            </a:r>
            <a:r>
              <a:rPr lang="el-GR" dirty="0" smtClean="0"/>
              <a:t>Ιχθύος </a:t>
            </a:r>
            <a:endParaRPr lang="el-GR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Τοποθετήστε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ιχθύ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κεφάλι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τα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αριστερά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σας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και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κοιλιά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μέρος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σας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Αν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ασηκώνοντας τον οργανισμό, εντοπίστε την  ουρογεννητική οπή.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 smtClean="0">
                <a:solidFill>
                  <a:srgbClr val="000000"/>
                </a:solidFill>
                <a:effectLst/>
              </a:rPr>
              <a:t>Ξ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εκινώντας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από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αυτό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σημείο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κόψτε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κατά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μήκος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μέσης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κοιλιακής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γραμμής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κεφάλι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effectLst/>
              </a:rPr>
              <a:t>Κατόπιν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εκτελέστε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δύο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κάθετες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προηγούμενη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τομές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προς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την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άνω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πλευρά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του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ιχθύος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buClr>
                <a:srgbClr val="FF9933"/>
              </a:buClr>
              <a:buFont typeface="Wingdings" pitchFamily="2" charset="2"/>
              <a:buChar char="Ø"/>
              <a:defRPr/>
            </a:pPr>
            <a:endParaRPr lang="el-GR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ανατομής Πέρκας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177" y="1825625"/>
            <a:ext cx="5911645" cy="435133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Προσδιορισμού Γεννητικής Ωριμότητας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2654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41043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1598</Words>
  <Application>Microsoft Office PowerPoint</Application>
  <PresentationFormat>On-screen Show (4:3)</PresentationFormat>
  <Paragraphs>236</Paragraphs>
  <Slides>33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Θέμα του Office</vt:lpstr>
      <vt:lpstr>Document</vt:lpstr>
      <vt:lpstr>Ιχθυολογία</vt:lpstr>
      <vt:lpstr>Γενικά</vt:lpstr>
      <vt:lpstr>Εργασίες</vt:lpstr>
      <vt:lpstr>Σκοπός της άσκησης</vt:lpstr>
      <vt:lpstr>Θα εξετασθεί ένας αντιπρόσωπος  της οικογένειας Merlucidae</vt:lpstr>
      <vt:lpstr>Για την άσκηση είναι απαραίτητα: </vt:lpstr>
      <vt:lpstr>Προσδιορισμός φύλου</vt:lpstr>
      <vt:lpstr>Ανατομή Ιχθύος </vt:lpstr>
      <vt:lpstr>Εικόνα ανατομής Πέρκας</vt:lpstr>
      <vt:lpstr>Μακροσκοπική παρατήρηση γονάδων </vt:lpstr>
      <vt:lpstr>Μετρήσεις γονάδων</vt:lpstr>
      <vt:lpstr>Περιγραφή γονάδων</vt:lpstr>
      <vt:lpstr>Ωοθήκες</vt:lpstr>
      <vt:lpstr>Αρσενικά άτομα</vt:lpstr>
      <vt:lpstr>Όρχεις</vt:lpstr>
      <vt:lpstr>Κλίμακα σταδίων γεννητικής ωριμότητας 1/2</vt:lpstr>
      <vt:lpstr>Κλίμακα σταδίων γεννητικής ωριμότητας 2/2</vt:lpstr>
      <vt:lpstr>Γοναδοσωματικός δείκτης</vt:lpstr>
      <vt:lpstr>Μικροσκοπική παρατήρηση</vt:lpstr>
      <vt:lpstr>Μικροσκοπική παρατήρηση Ωοθηκών</vt:lpstr>
      <vt:lpstr>Μικροσκοπική παρατήρηση Όρχεων</vt:lpstr>
      <vt:lpstr>Παρατήρηση ωοκυττάρων</vt:lpstr>
      <vt:lpstr>Παρατήρηση φρέσκων παρασκευασμάτων</vt:lpstr>
      <vt:lpstr>Ωοκύτταρα ξιφία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(1/2)</vt:lpstr>
      <vt:lpstr>Σημείωμα  Χρήσης Έργων Τρίτων (2/2)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Πανεπιστημιο</cp:lastModifiedBy>
  <cp:revision>233</cp:revision>
  <dcterms:created xsi:type="dcterms:W3CDTF">2015-03-24T06:43:16Z</dcterms:created>
  <dcterms:modified xsi:type="dcterms:W3CDTF">2016-10-18T03:12:49Z</dcterms:modified>
</cp:coreProperties>
</file>