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417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40" r:id="rId10"/>
    <p:sldId id="439" r:id="rId11"/>
    <p:sldId id="441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42" r:id="rId22"/>
    <p:sldId id="435" r:id="rId23"/>
    <p:sldId id="436" r:id="rId24"/>
    <p:sldId id="437" r:id="rId25"/>
    <p:sldId id="438" r:id="rId26"/>
    <p:sldId id="410" r:id="rId27"/>
    <p:sldId id="411" r:id="rId28"/>
    <p:sldId id="412" r:id="rId29"/>
    <p:sldId id="443" r:id="rId30"/>
    <p:sldId id="444" r:id="rId31"/>
    <p:sldId id="414" r:id="rId32"/>
    <p:sldId id="415" r:id="rId33"/>
    <p:sldId id="41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CC"/>
    <a:srgbClr val="006699"/>
    <a:srgbClr val="F2F1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295" autoAdjust="0"/>
    <p:restoredTop sz="95501" autoAdjust="0"/>
  </p:normalViewPr>
  <p:slideViewPr>
    <p:cSldViewPr snapToGrid="0">
      <p:cViewPr varScale="1">
        <p:scale>
          <a:sx n="70" d="100"/>
          <a:sy n="70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91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040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060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3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922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760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6297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39302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02242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451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557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3554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73006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1325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567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408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8153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085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42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1501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400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36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1η. Εργαστηριακή Άσκηση Μορφομετρίας Οστεϊχθύος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2FAF9-6D9A-4A0F-A4E1-5E3EEECFBB7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="" xmlns:p14="http://schemas.microsoft.com/office/powerpoint/2010/main" val="84216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1η. Εργαστηριακή Άσκηση Μορφομετρίας Οστεϊχθύος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6B8A1-E636-4CCE-A48D-5E278B57D80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="" xmlns:p14="http://schemas.microsoft.com/office/powerpoint/2010/main" val="3854565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1η. Εργαστηριακή Άσκηση Μορφομετρίας Οστεϊχθύος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5656E-A153-4419-A961-45980CEEF0F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="" xmlns:p14="http://schemas.microsoft.com/office/powerpoint/2010/main" val="235591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71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6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  <p:sldLayoutId id="2147483687" r:id="rId22"/>
    <p:sldLayoutId id="2147483688" r:id="rId23"/>
    <p:sldLayoutId id="2147483689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CC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2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Ιχθυολογία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351" y="3383672"/>
            <a:ext cx="6894871" cy="2710273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rgbClr val="006699"/>
                </a:solidFill>
              </a:rPr>
              <a:t>Ενότητα </a:t>
            </a:r>
            <a:r>
              <a:rPr lang="el-GR" sz="2800" dirty="0" smtClean="0">
                <a:solidFill>
                  <a:srgbClr val="006699"/>
                </a:solidFill>
              </a:rPr>
              <a:t>1</a:t>
            </a:r>
            <a:r>
              <a:rPr lang="el-GR" sz="2800" baseline="30000" dirty="0" smtClean="0">
                <a:solidFill>
                  <a:srgbClr val="006699"/>
                </a:solidFill>
              </a:rPr>
              <a:t>η</a:t>
            </a:r>
            <a:r>
              <a:rPr lang="en-US" sz="2800" dirty="0" smtClean="0">
                <a:solidFill>
                  <a:srgbClr val="006699"/>
                </a:solidFill>
              </a:rPr>
              <a:t>. </a:t>
            </a:r>
            <a:r>
              <a:rPr lang="el-GR" sz="2800" dirty="0" smtClean="0">
                <a:solidFill>
                  <a:srgbClr val="006699"/>
                </a:solidFill>
              </a:rPr>
              <a:t>Εργαστηριακή Άσκηση </a:t>
            </a:r>
          </a:p>
          <a:p>
            <a:r>
              <a:rPr lang="el-GR" sz="2800" smtClean="0">
                <a:solidFill>
                  <a:srgbClr val="006699"/>
                </a:solidFill>
              </a:rPr>
              <a:t>Μορφομετρία </a:t>
            </a:r>
            <a:r>
              <a:rPr lang="el-GR" sz="2800" dirty="0" smtClean="0">
                <a:solidFill>
                  <a:srgbClr val="006699"/>
                </a:solidFill>
              </a:rPr>
              <a:t>Οστεϊχθύος</a:t>
            </a:r>
          </a:p>
          <a:p>
            <a:endParaRPr lang="el-GR" i="1" dirty="0" smtClean="0"/>
          </a:p>
          <a:p>
            <a:r>
              <a:rPr lang="el-GR" dirty="0" smtClean="0"/>
              <a:t>Περσεφόνη Μεγαλοφώνου, Αναπλ. Καθηγήτρια</a:t>
            </a:r>
          </a:p>
          <a:p>
            <a:r>
              <a:rPr lang="el-GR" dirty="0" smtClean="0"/>
              <a:t>Σχολή </a:t>
            </a:r>
            <a:r>
              <a:rPr lang="el-GR" dirty="0"/>
              <a:t>Θετικών Επιστημών</a:t>
            </a:r>
          </a:p>
          <a:p>
            <a:r>
              <a:rPr lang="el-GR" dirty="0"/>
              <a:t>Τμήμα Βιολογίας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27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4479925" y="3622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/>
          </a:p>
        </p:txBody>
      </p:sp>
      <p:sp>
        <p:nvSpPr>
          <p:cNvPr id="20" name="Τίτλος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Σωματομετρικά </a:t>
            </a:r>
            <a:r>
              <a:rPr lang="el-GR" sz="4000" dirty="0" smtClean="0"/>
              <a:t>χαρακτηριστικά</a:t>
            </a:r>
            <a:r>
              <a:rPr lang="en-US" sz="4000" dirty="0" smtClean="0"/>
              <a:t> 3/5</a:t>
            </a:r>
            <a:endParaRPr lang="el-GR" sz="4000" dirty="0"/>
          </a:p>
        </p:txBody>
      </p:sp>
      <p:pic>
        <p:nvPicPr>
          <p:cNvPr id="22" name="Θέση περιεχομένου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63853"/>
            <a:ext cx="7886700" cy="4274882"/>
          </a:xfrm>
        </p:spPr>
      </p:pic>
      <p:sp>
        <p:nvSpPr>
          <p:cNvPr id="23" name="Θέση υποσέλιδου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24" name="Θέση αριθμού διαφάνειας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32950" y="56281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l-GR" sz="1200" dirty="0"/>
          </a:p>
        </p:txBody>
      </p:sp>
    </p:spTree>
    <p:extLst>
      <p:ext uri="{BB962C8B-B14F-4D97-AF65-F5344CB8AC3E}">
        <p14:creationId xmlns="" xmlns:p14="http://schemas.microsoft.com/office/powerpoint/2010/main" val="26773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4479925" y="3622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/>
          </a:p>
        </p:txBody>
      </p:sp>
      <p:sp>
        <p:nvSpPr>
          <p:cNvPr id="19" name="Τίτλος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Σωματομετρικά </a:t>
            </a:r>
            <a:r>
              <a:rPr lang="el-GR" sz="4000" dirty="0" smtClean="0"/>
              <a:t>χαρακτηριστικά</a:t>
            </a:r>
            <a:r>
              <a:rPr lang="en-US" sz="4000" dirty="0" smtClean="0"/>
              <a:t> 4/5</a:t>
            </a:r>
            <a:endParaRPr lang="el-GR" sz="4000" dirty="0"/>
          </a:p>
        </p:txBody>
      </p:sp>
      <p:pic>
        <p:nvPicPr>
          <p:cNvPr id="21" name="Θέση περιεχομένου 2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01047"/>
            <a:ext cx="7886700" cy="3800494"/>
          </a:xfrm>
        </p:spPr>
      </p:pic>
      <p:sp>
        <p:nvSpPr>
          <p:cNvPr id="22" name="Θέση υποσέλιδου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32950" y="53819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l-GR" sz="1200" dirty="0"/>
          </a:p>
        </p:txBody>
      </p:sp>
    </p:spTree>
    <p:extLst>
      <p:ext uri="{BB962C8B-B14F-4D97-AF65-F5344CB8AC3E}">
        <p14:creationId xmlns="" xmlns:p14="http://schemas.microsoft.com/office/powerpoint/2010/main" val="30532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Σωματομετρικά </a:t>
            </a:r>
            <a:r>
              <a:rPr lang="el-GR" sz="4000" dirty="0" smtClean="0"/>
              <a:t>χαρακτηριστικά</a:t>
            </a:r>
            <a:r>
              <a:rPr lang="en-US" sz="4000" dirty="0" smtClean="0"/>
              <a:t> 5/5</a:t>
            </a:r>
            <a:endParaRPr lang="el-GR" sz="4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96" y="1825625"/>
            <a:ext cx="6233607" cy="4351338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40581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Τι είναι Μεριστικά χαρακτηριστικά </a:t>
            </a:r>
            <a:r>
              <a:rPr lang="en-US" sz="4000" dirty="0" smtClean="0"/>
              <a:t>;</a:t>
            </a:r>
            <a:endParaRPr lang="el-GR" sz="40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200"/>
              </a:spcBef>
            </a:pPr>
            <a:r>
              <a:rPr lang="el-GR" altLang="en-US" sz="2200" dirty="0" smtClean="0">
                <a:effectLst/>
              </a:rPr>
              <a:t>Ο αριθμός των </a:t>
            </a:r>
            <a:r>
              <a:rPr lang="el-GR" altLang="en-US" sz="2200" dirty="0" err="1" smtClean="0">
                <a:effectLst/>
              </a:rPr>
              <a:t>ακτίνων</a:t>
            </a:r>
            <a:r>
              <a:rPr lang="el-GR" altLang="en-US" sz="2200" dirty="0" smtClean="0">
                <a:effectLst/>
              </a:rPr>
              <a:t> των πτερυγίων,</a:t>
            </a:r>
          </a:p>
          <a:p>
            <a:pPr marL="216000" indent="-216000">
              <a:lnSpc>
                <a:spcPct val="100000"/>
              </a:lnSpc>
              <a:spcBef>
                <a:spcPts val="1200"/>
              </a:spcBef>
            </a:pPr>
            <a:r>
              <a:rPr lang="el-GR" altLang="en-US" sz="2200" dirty="0" smtClean="0">
                <a:effectLst/>
              </a:rPr>
              <a:t>ο αριθμός των σπονδύλων, </a:t>
            </a:r>
          </a:p>
          <a:p>
            <a:pPr marL="216000" indent="-216000">
              <a:lnSpc>
                <a:spcPct val="100000"/>
              </a:lnSpc>
              <a:spcBef>
                <a:spcPts val="1200"/>
              </a:spcBef>
            </a:pPr>
            <a:r>
              <a:rPr lang="el-GR" altLang="en-US" sz="2200" dirty="0" smtClean="0">
                <a:effectLst/>
              </a:rPr>
              <a:t>ο αριθμός των </a:t>
            </a:r>
            <a:r>
              <a:rPr lang="el-GR" altLang="en-US" sz="2200" dirty="0" err="1" smtClean="0">
                <a:effectLst/>
              </a:rPr>
              <a:t>βραγχιακών</a:t>
            </a:r>
            <a:r>
              <a:rPr lang="el-GR" altLang="en-US" sz="2200" dirty="0" smtClean="0">
                <a:effectLst/>
              </a:rPr>
              <a:t> ακανθών, </a:t>
            </a:r>
          </a:p>
          <a:p>
            <a:pPr marL="216000" indent="-216000">
              <a:lnSpc>
                <a:spcPct val="100000"/>
              </a:lnSpc>
              <a:spcBef>
                <a:spcPts val="1200"/>
              </a:spcBef>
            </a:pPr>
            <a:r>
              <a:rPr lang="el-GR" altLang="en-US" sz="2200" dirty="0" smtClean="0">
                <a:effectLst/>
              </a:rPr>
              <a:t>ο αριθμός των </a:t>
            </a:r>
            <a:r>
              <a:rPr lang="el-GR" altLang="en-US" sz="2200" dirty="0" err="1" smtClean="0">
                <a:effectLst/>
              </a:rPr>
              <a:t>πτερυγιδίων</a:t>
            </a:r>
            <a:r>
              <a:rPr lang="el-GR" altLang="en-US" sz="2200" dirty="0" smtClean="0">
                <a:effectLst/>
              </a:rPr>
              <a:t> καθώς επίσης και </a:t>
            </a:r>
          </a:p>
          <a:p>
            <a:pPr marL="216000" indent="-216000">
              <a:lnSpc>
                <a:spcPct val="100000"/>
              </a:lnSpc>
              <a:spcBef>
                <a:spcPts val="1200"/>
              </a:spcBef>
            </a:pPr>
            <a:r>
              <a:rPr lang="el-GR" altLang="en-US" sz="2200" dirty="0" smtClean="0">
                <a:effectLst/>
              </a:rPr>
              <a:t>ο αριθμός των λεπιών κατά μήκος της πλευρικής γραμμής</a:t>
            </a:r>
            <a:r>
              <a:rPr lang="en-US" altLang="en-US" sz="2200" dirty="0" smtClean="0">
                <a:effectLst/>
              </a:rPr>
              <a:t>.</a:t>
            </a:r>
          </a:p>
          <a:p>
            <a:pPr marL="216000" indent="-216000">
              <a:lnSpc>
                <a:spcPct val="100000"/>
              </a:lnSpc>
              <a:spcBef>
                <a:spcPts val="1200"/>
              </a:spcBef>
            </a:pPr>
            <a:endParaRPr lang="el-GR" altLang="en-US" sz="2200" dirty="0" smtClean="0">
              <a:effectLst/>
            </a:endParaRPr>
          </a:p>
          <a:p>
            <a:pPr>
              <a:spcBef>
                <a:spcPts val="1200"/>
              </a:spcBef>
            </a:pPr>
            <a:r>
              <a:rPr lang="el-GR" altLang="en-US" sz="2200" dirty="0" smtClean="0">
                <a:effectLst/>
              </a:rPr>
              <a:t>Είναι ιδιαίτερα χρήσιμα όχι μόνο στην </a:t>
            </a:r>
            <a:r>
              <a:rPr lang="el-GR" altLang="en-US" sz="2200" dirty="0" err="1" smtClean="0">
                <a:effectLst/>
              </a:rPr>
              <a:t>αναγώριση</a:t>
            </a:r>
            <a:r>
              <a:rPr lang="el-GR" altLang="en-US" sz="2200" dirty="0" smtClean="0">
                <a:effectLst/>
              </a:rPr>
              <a:t> των ειδών αλλά και στη μελέτη των ποικιλιών και των πληθυσμών.</a:t>
            </a:r>
            <a:endParaRPr lang="en-GB" altLang="en-US" sz="2200" dirty="0" smtClean="0">
              <a:effectLst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Βραγχιακές</a:t>
            </a:r>
            <a:r>
              <a:rPr lang="el-GR" dirty="0"/>
              <a:t> </a:t>
            </a:r>
            <a:r>
              <a:rPr lang="el-GR" dirty="0" smtClean="0"/>
              <a:t>άκανθες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Clr>
                <a:srgbClr val="FF6600"/>
              </a:buClr>
              <a:buSzTx/>
              <a:buFont typeface="Monotype Sorts" pitchFamily="2" charset="2"/>
              <a:buNone/>
            </a:pPr>
            <a:r>
              <a:rPr lang="el-GR" altLang="en-US" sz="2000" dirty="0" smtClean="0">
                <a:effectLst/>
              </a:rPr>
              <a:t>Άνω </a:t>
            </a:r>
            <a:r>
              <a:rPr lang="el-GR" altLang="en-US" sz="2000" dirty="0" err="1" smtClean="0">
                <a:effectLst/>
              </a:rPr>
              <a:t>βραγχιακές</a:t>
            </a:r>
            <a:r>
              <a:rPr lang="el-GR" altLang="en-US" sz="2000" dirty="0" smtClean="0">
                <a:effectLst/>
              </a:rPr>
              <a:t> άκανθες</a:t>
            </a:r>
            <a:r>
              <a:rPr lang="en-US" altLang="en-US" sz="2000" dirty="0" smtClean="0">
                <a:effectLst/>
              </a:rPr>
              <a:t> </a:t>
            </a:r>
            <a:endParaRPr lang="el-GR" altLang="en-US" sz="2000" dirty="0" smtClean="0">
              <a:effectLst/>
            </a:endParaRPr>
          </a:p>
          <a:p>
            <a:pPr marL="0" indent="0" algn="ctr">
              <a:buClr>
                <a:srgbClr val="FF6600"/>
              </a:buClr>
              <a:buSzTx/>
              <a:buFont typeface="Monotype Sorts" pitchFamily="2" charset="2"/>
              <a:buNone/>
            </a:pPr>
            <a:r>
              <a:rPr lang="en-US" altLang="en-US" sz="2000" dirty="0" smtClean="0">
                <a:effectLst/>
              </a:rPr>
              <a:t>(x)</a:t>
            </a:r>
            <a:endParaRPr lang="el-GR" altLang="en-US" sz="2000" dirty="0" smtClean="0">
              <a:effectLst/>
            </a:endParaRPr>
          </a:p>
          <a:p>
            <a:pPr marL="0" indent="0" algn="ctr">
              <a:buClr>
                <a:srgbClr val="FF6600"/>
              </a:buClr>
              <a:buSzTx/>
              <a:buFont typeface="Monotype Sorts" pitchFamily="2" charset="2"/>
              <a:buNone/>
            </a:pPr>
            <a:endParaRPr lang="el-GR" altLang="en-US" sz="2000" dirty="0" smtClean="0">
              <a:effectLst/>
            </a:endParaRPr>
          </a:p>
          <a:p>
            <a:pPr marL="0" indent="0" algn="ctr">
              <a:buClr>
                <a:srgbClr val="FF6600"/>
              </a:buClr>
              <a:buSzTx/>
              <a:buFont typeface="Monotype Sorts" pitchFamily="2" charset="2"/>
              <a:buNone/>
            </a:pPr>
            <a:r>
              <a:rPr lang="el-GR" altLang="en-US" sz="2000" dirty="0" smtClean="0">
                <a:effectLst/>
              </a:rPr>
              <a:t>Κάτω </a:t>
            </a:r>
            <a:r>
              <a:rPr lang="el-GR" altLang="en-US" sz="2000" dirty="0" err="1" smtClean="0">
                <a:effectLst/>
              </a:rPr>
              <a:t>βραγχιακές</a:t>
            </a:r>
            <a:r>
              <a:rPr lang="el-GR" altLang="en-US" sz="2000" dirty="0" smtClean="0">
                <a:effectLst/>
              </a:rPr>
              <a:t> άκανθες</a:t>
            </a:r>
            <a:r>
              <a:rPr lang="en-US" altLang="en-US" sz="2000" dirty="0" smtClean="0">
                <a:effectLst/>
              </a:rPr>
              <a:t> </a:t>
            </a:r>
            <a:endParaRPr lang="el-GR" altLang="en-US" sz="2000" dirty="0" smtClean="0">
              <a:effectLst/>
            </a:endParaRPr>
          </a:p>
          <a:p>
            <a:pPr marL="0" indent="0" algn="ctr">
              <a:buClr>
                <a:srgbClr val="FF6600"/>
              </a:buClr>
              <a:buSzTx/>
              <a:buFont typeface="Monotype Sorts" pitchFamily="2" charset="2"/>
              <a:buNone/>
            </a:pPr>
            <a:r>
              <a:rPr lang="en-US" altLang="en-US" sz="2000" dirty="0" smtClean="0">
                <a:effectLst/>
              </a:rPr>
              <a:t>(y)</a:t>
            </a:r>
            <a:endParaRPr lang="el-GR" altLang="en-US" sz="2000" dirty="0" smtClean="0">
              <a:effectLst/>
            </a:endParaRPr>
          </a:p>
          <a:p>
            <a:pPr marL="0" indent="0" algn="ctr">
              <a:buClr>
                <a:srgbClr val="FF6600"/>
              </a:buClr>
              <a:buSzTx/>
              <a:buFont typeface="Monotype Sorts" pitchFamily="2" charset="2"/>
              <a:buNone/>
            </a:pPr>
            <a:endParaRPr lang="el-GR" altLang="en-US" sz="2000" dirty="0" smtClean="0">
              <a:effectLst/>
            </a:endParaRPr>
          </a:p>
          <a:p>
            <a:pPr marL="0" indent="0" algn="ctr">
              <a:buClr>
                <a:srgbClr val="FF6600"/>
              </a:buClr>
              <a:buSzTx/>
              <a:buFont typeface="Monotype Sorts" pitchFamily="2" charset="2"/>
              <a:buNone/>
            </a:pPr>
            <a:r>
              <a:rPr lang="el-GR" altLang="en-US" sz="2000" dirty="0" smtClean="0">
                <a:effectLst/>
              </a:rPr>
              <a:t>Αριθμός </a:t>
            </a:r>
            <a:r>
              <a:rPr lang="el-GR" altLang="en-US" sz="2000" dirty="0" err="1" smtClean="0">
                <a:effectLst/>
              </a:rPr>
              <a:t>βραγχιακών</a:t>
            </a:r>
            <a:r>
              <a:rPr lang="el-GR" altLang="en-US" sz="2000" dirty="0" smtClean="0">
                <a:effectLst/>
              </a:rPr>
              <a:t> </a:t>
            </a:r>
            <a:r>
              <a:rPr lang="el-GR" altLang="en-US" sz="2000" dirty="0" err="1" smtClean="0">
                <a:effectLst/>
              </a:rPr>
              <a:t>ακτίνων</a:t>
            </a:r>
            <a:r>
              <a:rPr lang="el-GR" altLang="en-US" sz="2000" dirty="0" smtClean="0">
                <a:effectLst/>
              </a:rPr>
              <a:t> </a:t>
            </a:r>
          </a:p>
          <a:p>
            <a:pPr marL="0" indent="0" algn="ctr">
              <a:buClr>
                <a:srgbClr val="FF6600"/>
              </a:buClr>
              <a:buSzTx/>
              <a:buFont typeface="Monotype Sorts" pitchFamily="2" charset="2"/>
              <a:buNone/>
            </a:pPr>
            <a:r>
              <a:rPr lang="el-GR" altLang="en-US" sz="2000" b="1" dirty="0" smtClean="0">
                <a:effectLst/>
              </a:rPr>
              <a:t>(</a:t>
            </a:r>
            <a:r>
              <a:rPr lang="en-US" altLang="en-US" sz="2000" b="1" dirty="0" smtClean="0">
                <a:effectLst/>
              </a:rPr>
              <a:t>x</a:t>
            </a:r>
            <a:r>
              <a:rPr lang="el-GR" altLang="en-US" sz="2000" b="1" dirty="0" smtClean="0">
                <a:effectLst/>
              </a:rPr>
              <a:t> + 1 + </a:t>
            </a:r>
            <a:r>
              <a:rPr lang="en-US" altLang="en-US" sz="2000" b="1" dirty="0" smtClean="0">
                <a:effectLst/>
              </a:rPr>
              <a:t>y</a:t>
            </a:r>
            <a:r>
              <a:rPr lang="el-GR" altLang="en-US" sz="2000" b="1" dirty="0" smtClean="0">
                <a:effectLst/>
              </a:rPr>
              <a:t>)</a:t>
            </a:r>
            <a:endParaRPr lang="en-GB" altLang="en-US" sz="2000" b="1" dirty="0" smtClean="0">
              <a:effectLst/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0689"/>
            <a:ext cx="3886200" cy="4111566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08346" y="54171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Βραγχιακές</a:t>
            </a:r>
            <a:r>
              <a:rPr lang="el-GR" dirty="0"/>
              <a:t> </a:t>
            </a:r>
            <a:r>
              <a:rPr lang="el-GR" dirty="0" smtClean="0"/>
              <a:t>άκανθες</a:t>
            </a:r>
            <a:r>
              <a:rPr lang="en-US" dirty="0" smtClean="0"/>
              <a:t> 2/2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70" y="1825625"/>
            <a:ext cx="5436459" cy="4351338"/>
          </a:xfrm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190750" y="1524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27015" y="58817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Ακτίνες πτερυγίων</a:t>
            </a:r>
          </a:p>
        </p:txBody>
      </p:sp>
      <p:sp>
        <p:nvSpPr>
          <p:cNvPr id="69642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000" b="1" dirty="0" smtClean="0">
                <a:effectLst/>
              </a:rPr>
              <a:t>Οι μαλακές ακτίνες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</a:rPr>
              <a:t>A</a:t>
            </a:r>
            <a:r>
              <a:rPr lang="el-GR" sz="2000" dirty="0" err="1" smtClean="0">
                <a:solidFill>
                  <a:srgbClr val="000000"/>
                </a:solidFill>
                <a:effectLst/>
              </a:rPr>
              <a:t>ποτελούνται</a:t>
            </a:r>
            <a:r>
              <a:rPr lang="el-GR" sz="2000" dirty="0" smtClean="0">
                <a:solidFill>
                  <a:srgbClr val="000000"/>
                </a:solidFill>
                <a:effectLst/>
              </a:rPr>
              <a:t> από δύο στελέχη ενωμένα κατά μήκος μεταξύ τους (διακλαδισμένα ή μη) και τα οποία αποτελούνται από μία σειρά </a:t>
            </a:r>
            <a:r>
              <a:rPr lang="el-GR" sz="2000" dirty="0" err="1" smtClean="0">
                <a:solidFill>
                  <a:srgbClr val="000000"/>
                </a:solidFill>
                <a:effectLst/>
              </a:rPr>
              <a:t>μεταμερικών</a:t>
            </a:r>
            <a:r>
              <a:rPr lang="el-GR" sz="2000" dirty="0" smtClean="0">
                <a:solidFill>
                  <a:srgbClr val="000000"/>
                </a:solidFill>
                <a:effectLst/>
              </a:rPr>
              <a:t> τμημάτων.</a:t>
            </a:r>
          </a:p>
          <a:p>
            <a:pPr>
              <a:buClr>
                <a:schemeClr val="tx1"/>
              </a:buClr>
              <a:defRPr/>
            </a:pPr>
            <a:endParaRPr lang="el-GR" sz="20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000" b="1" dirty="0" smtClean="0">
                <a:effectLst/>
              </a:rPr>
              <a:t>Οι άκανθες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</a:rPr>
              <a:t>A</a:t>
            </a:r>
            <a:r>
              <a:rPr lang="el-GR" sz="2000" dirty="0" err="1" smtClean="0">
                <a:solidFill>
                  <a:srgbClr val="000000"/>
                </a:solidFill>
                <a:effectLst/>
              </a:rPr>
              <a:t>ποτελούνται</a:t>
            </a:r>
            <a:r>
              <a:rPr lang="el-GR" sz="2000" dirty="0" smtClean="0">
                <a:solidFill>
                  <a:srgbClr val="000000"/>
                </a:solidFill>
                <a:effectLst/>
              </a:rPr>
              <a:t> από ένα μόνο στέλεχος, το οποίο είναι σκληρό και δεν αποτελείται από </a:t>
            </a:r>
            <a:r>
              <a:rPr lang="el-GR" sz="2000" dirty="0" err="1" smtClean="0">
                <a:solidFill>
                  <a:srgbClr val="000000"/>
                </a:solidFill>
                <a:effectLst/>
              </a:rPr>
              <a:t>μεταμερικά</a:t>
            </a:r>
            <a:r>
              <a:rPr lang="el-GR" sz="2000" dirty="0" smtClean="0">
                <a:solidFill>
                  <a:srgbClr val="000000"/>
                </a:solidFill>
                <a:effectLst/>
              </a:rPr>
              <a:t> τμήματα.</a:t>
            </a:r>
            <a:endParaRPr lang="en-GB" sz="2000" dirty="0" smtClean="0">
              <a:solidFill>
                <a:schemeClr val="bg2"/>
              </a:solidFill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36720"/>
            <a:ext cx="3886200" cy="3129148"/>
          </a:xfr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37051" y="520680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Πτερυγίδια</a:t>
            </a:r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1831118"/>
            <a:ext cx="5394960" cy="4340352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71657" y="583294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μελέτης </a:t>
            </a:r>
            <a:r>
              <a:rPr lang="el-GR" dirty="0" err="1" smtClean="0"/>
              <a:t>μορφομετρίας</a:t>
            </a:r>
            <a:r>
              <a:rPr lang="el-GR" dirty="0" smtClean="0"/>
              <a:t> του είδους </a:t>
            </a:r>
            <a:r>
              <a:rPr lang="en-US" i="1" dirty="0" err="1" smtClean="0"/>
              <a:t>Thunnus</a:t>
            </a:r>
            <a:r>
              <a:rPr lang="en-US" i="1" dirty="0" smtClean="0"/>
              <a:t> </a:t>
            </a:r>
            <a:r>
              <a:rPr lang="en-US" i="1" dirty="0" err="1" smtClean="0"/>
              <a:t>alalunga</a:t>
            </a:r>
            <a:endParaRPr lang="el-GR" i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/>
          </a:bodyPr>
          <a:lstStyle/>
          <a:p>
            <a:pPr>
              <a:spcAft>
                <a:spcPct val="50000"/>
              </a:spcAft>
              <a:buFont typeface="Monotype Sorts" pitchFamily="2" charset="2"/>
              <a:buNone/>
              <a:defRPr/>
            </a:pPr>
            <a:r>
              <a:rPr lang="en-GB" sz="2200" b="1" dirty="0" err="1" smtClean="0"/>
              <a:t>Μελετήθηκαν</a:t>
            </a:r>
            <a:r>
              <a:rPr lang="en-GB" sz="2200" b="1" dirty="0" smtClean="0"/>
              <a:t> </a:t>
            </a:r>
            <a:r>
              <a:rPr lang="en-GB" sz="2200" dirty="0" smtClean="0"/>
              <a:t>:</a:t>
            </a:r>
          </a:p>
          <a:p>
            <a:pPr>
              <a:spcAft>
                <a:spcPct val="50000"/>
              </a:spcAft>
              <a:buClr>
                <a:schemeClr val="tx1"/>
              </a:buClr>
              <a:defRPr/>
            </a:pPr>
            <a:r>
              <a:rPr lang="en-GB" sz="2200" dirty="0" err="1" smtClean="0">
                <a:effectLst/>
              </a:rPr>
              <a:t>οι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μεριστικοί</a:t>
            </a:r>
            <a:r>
              <a:rPr lang="en-GB" sz="2200" dirty="0" smtClean="0">
                <a:effectLst/>
              </a:rPr>
              <a:t> χαρα</a:t>
            </a:r>
            <a:r>
              <a:rPr lang="en-GB" sz="2200" dirty="0" err="1" smtClean="0">
                <a:effectLst/>
              </a:rPr>
              <a:t>κτήρες</a:t>
            </a:r>
            <a:r>
              <a:rPr lang="el-GR" sz="2200" dirty="0" smtClean="0">
                <a:effectLst/>
              </a:rPr>
              <a:t>,</a:t>
            </a:r>
            <a:endParaRPr lang="en-GB" sz="2200" dirty="0" smtClean="0">
              <a:effectLst/>
            </a:endParaRPr>
          </a:p>
          <a:p>
            <a:pPr>
              <a:spcAft>
                <a:spcPct val="50000"/>
              </a:spcAft>
              <a:buClr>
                <a:schemeClr val="tx1"/>
              </a:buClr>
              <a:defRPr/>
            </a:pPr>
            <a:r>
              <a:rPr lang="en-GB" sz="2200" dirty="0" err="1" smtClean="0">
                <a:effectLst/>
              </a:rPr>
              <a:t>οι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σχέσεις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των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μορφομετρικών</a:t>
            </a:r>
            <a:r>
              <a:rPr lang="en-GB" sz="2200" dirty="0" smtClean="0">
                <a:effectLst/>
              </a:rPr>
              <a:t> χαρα</a:t>
            </a:r>
            <a:r>
              <a:rPr lang="en-GB" sz="2200" dirty="0" err="1" smtClean="0">
                <a:effectLst/>
              </a:rPr>
              <a:t>κτηριστικών</a:t>
            </a:r>
            <a:r>
              <a:rPr lang="en-GB" sz="2200" dirty="0" smtClean="0">
                <a:effectLst/>
              </a:rPr>
              <a:t> και </a:t>
            </a:r>
            <a:r>
              <a:rPr lang="en-GB" sz="2200" dirty="0" err="1" smtClean="0">
                <a:effectLst/>
              </a:rPr>
              <a:t>του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μήκους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σώμ</a:t>
            </a:r>
            <a:r>
              <a:rPr lang="en-GB" sz="2200" dirty="0" smtClean="0">
                <a:effectLst/>
              </a:rPr>
              <a:t>ατος</a:t>
            </a:r>
            <a:r>
              <a:rPr lang="el-GR" sz="2200" dirty="0" smtClean="0">
                <a:effectLst/>
              </a:rPr>
              <a:t>,</a:t>
            </a:r>
            <a:endParaRPr lang="en-GB" sz="2200" dirty="0" smtClean="0">
              <a:effectLst/>
            </a:endParaRPr>
          </a:p>
          <a:p>
            <a:pPr>
              <a:spcAft>
                <a:spcPct val="50000"/>
              </a:spcAft>
              <a:buClr>
                <a:schemeClr val="tx1"/>
              </a:buClr>
              <a:defRPr/>
            </a:pPr>
            <a:r>
              <a:rPr lang="en-GB" sz="2200" dirty="0" err="1" smtClean="0">
                <a:effectLst/>
              </a:rPr>
              <a:t>οι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σχέσεις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μήκους</a:t>
            </a:r>
            <a:r>
              <a:rPr lang="en-GB" sz="2200" dirty="0" smtClean="0">
                <a:effectLst/>
              </a:rPr>
              <a:t> - β</a:t>
            </a:r>
            <a:r>
              <a:rPr lang="en-GB" sz="2200" dirty="0" err="1" smtClean="0">
                <a:effectLst/>
              </a:rPr>
              <a:t>άρους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σώμ</a:t>
            </a:r>
            <a:r>
              <a:rPr lang="en-GB" sz="2200" dirty="0" smtClean="0">
                <a:effectLst/>
              </a:rPr>
              <a:t>ατος</a:t>
            </a:r>
            <a:r>
              <a:rPr lang="el-GR" sz="2200" dirty="0" smtClean="0">
                <a:effectLst/>
              </a:rPr>
              <a:t>.</a:t>
            </a:r>
            <a:endParaRPr lang="en-GB" sz="2200" dirty="0" smtClean="0">
              <a:effectLst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Σχέσεις μήκους - βάρους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/>
          </a:bodyPr>
          <a:lstStyle/>
          <a:p>
            <a:pPr algn="just">
              <a:spcBef>
                <a:spcPct val="48000"/>
              </a:spcBef>
              <a:buClr>
                <a:schemeClr val="tx1"/>
              </a:buClr>
              <a:defRPr/>
            </a:pPr>
            <a:r>
              <a:rPr lang="en-GB" sz="2200" dirty="0" err="1" smtClean="0">
                <a:effectLst/>
              </a:rPr>
              <a:t>Έγιναν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μετρήσεις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του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μεσ</a:t>
            </a:r>
            <a:r>
              <a:rPr lang="el-GR" sz="2200" dirty="0" smtClean="0">
                <a:effectLst/>
              </a:rPr>
              <a:t>ο</a:t>
            </a:r>
            <a:r>
              <a:rPr lang="en-GB" sz="2200" dirty="0" err="1" smtClean="0">
                <a:effectLst/>
              </a:rPr>
              <a:t>ουραίου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μήκους</a:t>
            </a:r>
            <a:r>
              <a:rPr lang="en-GB" sz="2200" dirty="0" smtClean="0">
                <a:effectLst/>
              </a:rPr>
              <a:t> (FL) </a:t>
            </a:r>
            <a:r>
              <a:rPr lang="en-GB" sz="2200" dirty="0" err="1" smtClean="0">
                <a:effectLst/>
              </a:rPr>
              <a:t>και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του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ολικού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βάρους</a:t>
            </a:r>
            <a:r>
              <a:rPr lang="en-GB" sz="2200" dirty="0" smtClean="0">
                <a:effectLst/>
              </a:rPr>
              <a:t> (RW) </a:t>
            </a:r>
            <a:r>
              <a:rPr lang="en-GB" sz="2200" dirty="0" err="1" smtClean="0">
                <a:effectLst/>
              </a:rPr>
              <a:t>σε</a:t>
            </a:r>
            <a:r>
              <a:rPr lang="en-GB" sz="2200" b="1" dirty="0" smtClean="0">
                <a:effectLst/>
              </a:rPr>
              <a:t> </a:t>
            </a:r>
            <a:r>
              <a:rPr lang="en-GB" sz="2200" b="1" dirty="0" smtClean="0"/>
              <a:t>2887</a:t>
            </a:r>
            <a:r>
              <a:rPr lang="en-GB" sz="2200" b="1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άτομα</a:t>
            </a:r>
            <a:r>
              <a:rPr lang="en-GB" sz="2200" dirty="0" smtClean="0">
                <a:effectLst/>
              </a:rPr>
              <a:t>. </a:t>
            </a:r>
          </a:p>
          <a:p>
            <a:pPr algn="just">
              <a:spcBef>
                <a:spcPct val="48000"/>
              </a:spcBef>
              <a:buClr>
                <a:schemeClr val="tx1"/>
              </a:buClr>
              <a:defRPr/>
            </a:pPr>
            <a:r>
              <a:rPr lang="en-GB" sz="2200" dirty="0" err="1" smtClean="0">
                <a:effectLst/>
              </a:rPr>
              <a:t>Σε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κάθε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περιοχή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εξετάσθηκαν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οι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σχέσεις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μήκους-βάρους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ανά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έτος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και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ανά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φύλο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με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βάση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την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εξίσωση</a:t>
            </a:r>
            <a:r>
              <a:rPr lang="en-GB" sz="2200" dirty="0" smtClean="0">
                <a:effectLst/>
              </a:rPr>
              <a:t>: 	</a:t>
            </a:r>
          </a:p>
          <a:p>
            <a:pPr algn="ctr">
              <a:spcBef>
                <a:spcPct val="48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GB" sz="2200" b="1" dirty="0" smtClean="0"/>
              <a:t>W = </a:t>
            </a:r>
            <a:r>
              <a:rPr lang="en-GB" sz="2200" b="1" dirty="0" err="1" smtClean="0"/>
              <a:t>a.L</a:t>
            </a:r>
            <a:r>
              <a:rPr lang="en-GB" sz="2200" b="1" baseline="29000" dirty="0" err="1" smtClean="0"/>
              <a:t>b</a:t>
            </a:r>
            <a:endParaRPr lang="en-GB" sz="2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48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GB" sz="2200" dirty="0" smtClean="0">
                <a:effectLst/>
              </a:rPr>
              <a:t> </a:t>
            </a:r>
            <a:r>
              <a:rPr lang="el-GR" sz="2200" dirty="0" smtClean="0">
                <a:effectLst/>
              </a:rPr>
              <a:t>	</a:t>
            </a:r>
            <a:r>
              <a:rPr lang="en-GB" sz="2200" dirty="0" smtClean="0">
                <a:effectLst/>
              </a:rPr>
              <a:t>W= </a:t>
            </a:r>
            <a:r>
              <a:rPr lang="en-GB" sz="2200" dirty="0" err="1" smtClean="0">
                <a:effectLst/>
              </a:rPr>
              <a:t>ολικό</a:t>
            </a:r>
            <a:r>
              <a:rPr lang="en-GB" sz="2200" dirty="0" smtClean="0">
                <a:effectLst/>
              </a:rPr>
              <a:t> </a:t>
            </a:r>
            <a:r>
              <a:rPr lang="en-GB" sz="2200" dirty="0" err="1" smtClean="0">
                <a:effectLst/>
              </a:rPr>
              <a:t>βάρος</a:t>
            </a:r>
            <a:r>
              <a:rPr lang="en-GB" sz="2200" dirty="0" smtClean="0">
                <a:effectLst/>
              </a:rPr>
              <a:t> (kg)  </a:t>
            </a:r>
          </a:p>
          <a:p>
            <a:pPr>
              <a:spcBef>
                <a:spcPct val="48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l-GR" sz="2200" dirty="0" smtClean="0">
                <a:effectLst/>
              </a:rPr>
              <a:t>	</a:t>
            </a:r>
            <a:r>
              <a:rPr lang="en-GB" sz="2200" dirty="0" smtClean="0">
                <a:effectLst/>
              </a:rPr>
              <a:t> L= </a:t>
            </a:r>
            <a:r>
              <a:rPr lang="en-GB" sz="2200" dirty="0" err="1" smtClean="0">
                <a:effectLst/>
              </a:rPr>
              <a:t>μεσουρ</a:t>
            </a:r>
            <a:r>
              <a:rPr lang="en-GB" sz="2200" dirty="0" smtClean="0">
                <a:effectLst/>
              </a:rPr>
              <a:t>αίο μήκος (cm)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Εργασίες Άσκησης</a:t>
            </a:r>
            <a:endParaRPr lang="el-GR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200" dirty="0" smtClean="0">
                <a:effectLst/>
              </a:rPr>
              <a:t>Θα γίνει εξέταση των εξωτερικών μορφολογικών </a:t>
            </a:r>
            <a:r>
              <a:rPr lang="el-GR" sz="2200" dirty="0" smtClean="0">
                <a:effectLst/>
              </a:rPr>
              <a:t>γνωρισμάτων Ακτινοπτερύγιων ιχθύων.</a:t>
            </a:r>
            <a:endParaRPr lang="el-GR" sz="2200" dirty="0" smtClean="0">
              <a:effectLst/>
            </a:endParaRPr>
          </a:p>
          <a:p>
            <a:pPr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200" dirty="0" smtClean="0">
                <a:effectLst/>
              </a:rPr>
              <a:t>Θα περιγραφούν τα σωματομετρικά &amp; μεριστικά χαρακτηριστικά.</a:t>
            </a:r>
          </a:p>
          <a:p>
            <a:pPr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200" dirty="0" smtClean="0">
                <a:effectLst/>
              </a:rPr>
              <a:t>Θα πραγματοποιηθούν μετρήσεις των σωματομετρικών &amp; μεριστικών χαρακτηριστικών.  </a:t>
            </a:r>
          </a:p>
          <a:p>
            <a:pPr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200" dirty="0" smtClean="0">
                <a:effectLst/>
              </a:rPr>
              <a:t>Θα καταχωρηθούν οι μετρήσεις σε πίνακα καταγραφής στοιχείων και μετρήσεων.</a:t>
            </a:r>
          </a:p>
          <a:p>
            <a:pPr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200" dirty="0" smtClean="0">
                <a:effectLst/>
              </a:rPr>
              <a:t>Θα υπολογισθούν οι αναλογίες των σωματομετρικών μετρήσεων με το μήκος του ψαριού.</a:t>
            </a:r>
            <a:endParaRPr lang="el-GR" sz="2200" dirty="0" smtClean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Μορφομετρικοί</a:t>
            </a:r>
            <a:r>
              <a:rPr lang="el-GR" dirty="0" smtClean="0"/>
              <a:t> χαρακτήρες</a:t>
            </a:r>
            <a:endParaRPr lang="el-GR" dirty="0"/>
          </a:p>
        </p:txBody>
      </p:sp>
      <p:sp>
        <p:nvSpPr>
          <p:cNvPr id="39948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314325" y="1690689"/>
            <a:ext cx="5279781" cy="4351338"/>
          </a:xfrm>
        </p:spPr>
        <p:txBody>
          <a:bodyPr lIns="92075" tIns="46038" rIns="92075" bIns="46038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  <a:defRPr/>
            </a:pPr>
            <a:endParaRPr lang="en-GB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ts val="600"/>
              </a:spcBef>
              <a:defRPr/>
            </a:pPr>
            <a:r>
              <a:rPr lang="en-GB" sz="2000" dirty="0" err="1" smtClean="0">
                <a:effectLst/>
              </a:rPr>
              <a:t>Μεσουρ</a:t>
            </a:r>
            <a:r>
              <a:rPr lang="en-GB" sz="2000" dirty="0" smtClean="0">
                <a:effectLst/>
              </a:rPr>
              <a:t>αίο μήκος σώματος</a:t>
            </a:r>
            <a:r>
              <a:rPr lang="el-GR" sz="2000" dirty="0" smtClean="0">
                <a:effectLst/>
              </a:rPr>
              <a:t>.</a:t>
            </a:r>
            <a:r>
              <a:rPr lang="en-GB" sz="2000" dirty="0" smtClean="0">
                <a:effectLst/>
              </a:rPr>
              <a:t>	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err="1" smtClean="0">
                <a:effectLst/>
              </a:rPr>
              <a:t>Μήκος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κεφ</a:t>
            </a:r>
            <a:r>
              <a:rPr lang="en-GB" sz="2000" dirty="0" smtClean="0">
                <a:effectLst/>
              </a:rPr>
              <a:t>αλής</a:t>
            </a:r>
            <a:r>
              <a:rPr lang="el-GR" sz="2000" dirty="0" smtClean="0">
                <a:effectLst/>
              </a:rPr>
              <a:t>.</a:t>
            </a:r>
            <a:r>
              <a:rPr lang="en-GB" sz="2000" dirty="0" smtClean="0">
                <a:effectLst/>
              </a:rPr>
              <a:t>	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err="1" smtClean="0">
                <a:effectLst/>
              </a:rPr>
              <a:t>Μέγιστο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ύψος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σώμ</a:t>
            </a:r>
            <a:r>
              <a:rPr lang="en-GB" sz="2000" dirty="0" smtClean="0">
                <a:effectLst/>
              </a:rPr>
              <a:t>ατος</a:t>
            </a:r>
            <a:r>
              <a:rPr lang="el-GR" sz="2000" dirty="0" smtClean="0">
                <a:effectLst/>
              </a:rPr>
              <a:t>.</a:t>
            </a:r>
            <a:r>
              <a:rPr lang="en-GB" sz="2000" dirty="0" smtClean="0">
                <a:effectLst/>
              </a:rPr>
              <a:t>	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err="1" smtClean="0">
                <a:effectLst/>
              </a:rPr>
              <a:t>Μήκος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θωρ</a:t>
            </a:r>
            <a:r>
              <a:rPr lang="en-GB" sz="2000" dirty="0" smtClean="0">
                <a:effectLst/>
              </a:rPr>
              <a:t>ακικού πτερυγίου</a:t>
            </a:r>
            <a:r>
              <a:rPr lang="el-GR" sz="2000" dirty="0" smtClean="0">
                <a:effectLst/>
              </a:rPr>
              <a:t>.</a:t>
            </a:r>
            <a:r>
              <a:rPr lang="en-GB" sz="2000" dirty="0" smtClean="0">
                <a:effectLst/>
              </a:rPr>
              <a:t>	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err="1" smtClean="0">
                <a:effectLst/>
              </a:rPr>
              <a:t>Μήκος</a:t>
            </a:r>
            <a:r>
              <a:rPr lang="en-GB" sz="2000" dirty="0" smtClean="0">
                <a:effectLst/>
              </a:rPr>
              <a:t> β</a:t>
            </a:r>
            <a:r>
              <a:rPr lang="en-GB" sz="2000" dirty="0" err="1" smtClean="0">
                <a:effectLst/>
              </a:rPr>
              <a:t>άσης</a:t>
            </a:r>
            <a:r>
              <a:rPr lang="en-GB" sz="2000" dirty="0" smtClean="0">
                <a:effectLst/>
              </a:rPr>
              <a:t> 1ου ρα</a:t>
            </a:r>
            <a:r>
              <a:rPr lang="en-GB" sz="2000" dirty="0" err="1" smtClean="0">
                <a:effectLst/>
              </a:rPr>
              <a:t>χι</a:t>
            </a:r>
            <a:r>
              <a:rPr lang="en-GB" sz="2000" dirty="0" smtClean="0">
                <a:effectLst/>
              </a:rPr>
              <a:t>αίου πτερυγίου</a:t>
            </a:r>
            <a:r>
              <a:rPr lang="el-GR" sz="2000" dirty="0" smtClean="0">
                <a:effectLst/>
              </a:rPr>
              <a:t>.</a:t>
            </a:r>
            <a:r>
              <a:rPr lang="en-GB" sz="2000" dirty="0" smtClean="0">
                <a:effectLst/>
              </a:rPr>
              <a:t>	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err="1" smtClean="0">
                <a:effectLst/>
              </a:rPr>
              <a:t>Μήκος</a:t>
            </a:r>
            <a:r>
              <a:rPr lang="en-GB" sz="2000" dirty="0" smtClean="0">
                <a:effectLst/>
              </a:rPr>
              <a:t> β</a:t>
            </a:r>
            <a:r>
              <a:rPr lang="en-GB" sz="2000" dirty="0" err="1" smtClean="0">
                <a:effectLst/>
              </a:rPr>
              <a:t>άσης</a:t>
            </a:r>
            <a:r>
              <a:rPr lang="en-GB" sz="2000" dirty="0" smtClean="0">
                <a:effectLst/>
              </a:rPr>
              <a:t> 2ου ρα</a:t>
            </a:r>
            <a:r>
              <a:rPr lang="en-GB" sz="2000" dirty="0" err="1" smtClean="0">
                <a:effectLst/>
              </a:rPr>
              <a:t>χι</a:t>
            </a:r>
            <a:r>
              <a:rPr lang="en-GB" sz="2000" dirty="0" smtClean="0">
                <a:effectLst/>
              </a:rPr>
              <a:t>αίου πτερυγίου</a:t>
            </a:r>
            <a:r>
              <a:rPr lang="el-GR" sz="2000" dirty="0" smtClean="0">
                <a:effectLst/>
              </a:rPr>
              <a:t>.</a:t>
            </a:r>
            <a:r>
              <a:rPr lang="en-GB" sz="2000" dirty="0" smtClean="0">
                <a:effectLst/>
              </a:rPr>
              <a:t>	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err="1" smtClean="0">
                <a:effectLst/>
              </a:rPr>
              <a:t>Μήκος</a:t>
            </a:r>
            <a:r>
              <a:rPr lang="en-GB" sz="2000" dirty="0" smtClean="0">
                <a:effectLst/>
              </a:rPr>
              <a:t> β</a:t>
            </a:r>
            <a:r>
              <a:rPr lang="en-GB" sz="2000" dirty="0" err="1" smtClean="0">
                <a:effectLst/>
              </a:rPr>
              <a:t>άσης</a:t>
            </a:r>
            <a:r>
              <a:rPr lang="en-GB" sz="2000" dirty="0" smtClean="0">
                <a:effectLst/>
              </a:rPr>
              <a:t> </a:t>
            </a:r>
            <a:r>
              <a:rPr lang="en-GB" sz="2000" dirty="0" err="1" smtClean="0">
                <a:effectLst/>
              </a:rPr>
              <a:t>εδρικού</a:t>
            </a:r>
            <a:r>
              <a:rPr lang="en-GB" sz="2000" dirty="0" smtClean="0">
                <a:effectLst/>
              </a:rPr>
              <a:t> π</a:t>
            </a:r>
            <a:r>
              <a:rPr lang="en-GB" sz="2000" dirty="0" err="1" smtClean="0">
                <a:effectLst/>
              </a:rPr>
              <a:t>τερυγίου</a:t>
            </a:r>
            <a:r>
              <a:rPr lang="el-GR" sz="2000" dirty="0" smtClean="0">
                <a:effectLst/>
              </a:rPr>
              <a:t>.</a:t>
            </a:r>
            <a:r>
              <a:rPr lang="en-GB" sz="2000" dirty="0" smtClean="0">
                <a:effectLst/>
              </a:rPr>
              <a:t>	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err="1" smtClean="0">
                <a:effectLst/>
              </a:rPr>
              <a:t>Διάμετρος</a:t>
            </a:r>
            <a:r>
              <a:rPr lang="en-GB" sz="2000" dirty="0" smtClean="0">
                <a:effectLst/>
              </a:rPr>
              <a:t> μα</a:t>
            </a:r>
            <a:r>
              <a:rPr lang="en-GB" sz="2000" dirty="0" err="1" smtClean="0">
                <a:effectLst/>
              </a:rPr>
              <a:t>τιού</a:t>
            </a:r>
            <a:r>
              <a:rPr lang="el-GR" sz="2000" dirty="0" smtClean="0">
                <a:effectLst/>
              </a:rPr>
              <a:t>.</a:t>
            </a:r>
            <a:r>
              <a:rPr lang="en-GB" sz="2000" dirty="0" smtClean="0">
                <a:effectLst/>
              </a:rPr>
              <a:t>	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smtClean="0">
                <a:effectLst/>
              </a:rPr>
              <a:t>Απ</a:t>
            </a:r>
            <a:r>
              <a:rPr lang="en-GB" sz="2000" dirty="0" err="1" smtClean="0">
                <a:effectLst/>
              </a:rPr>
              <a:t>όστ</a:t>
            </a:r>
            <a:r>
              <a:rPr lang="en-GB" sz="2000" dirty="0" smtClean="0">
                <a:effectLst/>
              </a:rPr>
              <a:t>αση ρύγχους έως 1ο ραχιαίο πτερύγιo</a:t>
            </a:r>
            <a:r>
              <a:rPr lang="el-GR" sz="2000" dirty="0" smtClean="0">
                <a:effectLst/>
              </a:rPr>
              <a:t>.</a:t>
            </a:r>
            <a:endParaRPr lang="en-GB" sz="2000" dirty="0" smtClean="0">
              <a:effectLst/>
            </a:endParaRPr>
          </a:p>
          <a:p>
            <a:pPr>
              <a:spcBef>
                <a:spcPts val="600"/>
              </a:spcBef>
              <a:defRPr/>
            </a:pPr>
            <a:r>
              <a:rPr lang="en-GB" sz="2000" dirty="0" smtClean="0">
                <a:effectLst/>
              </a:rPr>
              <a:t>Απ</a:t>
            </a:r>
            <a:r>
              <a:rPr lang="en-GB" sz="2000" dirty="0" err="1" smtClean="0">
                <a:effectLst/>
              </a:rPr>
              <a:t>όστ</a:t>
            </a:r>
            <a:r>
              <a:rPr lang="en-GB" sz="2000" dirty="0" smtClean="0">
                <a:effectLst/>
              </a:rPr>
              <a:t>αση ρύγχους έως κοιλιακά πτερύγια</a:t>
            </a:r>
            <a:r>
              <a:rPr lang="el-GR" sz="2000" dirty="0" smtClean="0">
                <a:effectLst/>
              </a:rPr>
              <a:t>.</a:t>
            </a:r>
            <a:endParaRPr lang="en-GB" sz="2000" dirty="0" smtClean="0">
              <a:effectLst/>
            </a:endParaRPr>
          </a:p>
          <a:p>
            <a:pPr>
              <a:spcBef>
                <a:spcPts val="600"/>
              </a:spcBef>
              <a:defRPr/>
            </a:pPr>
            <a:r>
              <a:rPr lang="en-GB" sz="2000" dirty="0" smtClean="0">
                <a:effectLst/>
              </a:rPr>
              <a:t>Απ</a:t>
            </a:r>
            <a:r>
              <a:rPr lang="en-GB" sz="2000" dirty="0" err="1" smtClean="0">
                <a:effectLst/>
              </a:rPr>
              <a:t>όστ</a:t>
            </a:r>
            <a:r>
              <a:rPr lang="en-GB" sz="2000" dirty="0" smtClean="0">
                <a:effectLst/>
              </a:rPr>
              <a:t>αση ρύγχους έως εδρικό πτερύγιο</a:t>
            </a:r>
            <a:r>
              <a:rPr lang="el-GR" sz="2000" dirty="0" smtClean="0">
                <a:effectLst/>
              </a:rPr>
              <a:t>.</a:t>
            </a:r>
            <a:endParaRPr lang="en-GB" sz="2000" dirty="0" smtClean="0">
              <a:effectLst/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2375803"/>
            <a:ext cx="3886200" cy="1870168"/>
          </a:xfrm>
        </p:spPr>
      </p:pic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9144000" y="262887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">
              <a:defRPr/>
            </a:pPr>
            <a:endParaRPr lang="en-GB" sz="1600" b="1" dirty="0">
              <a:latin typeface="Arial" pitchFamily="34" charset="0"/>
            </a:endParaRPr>
          </a:p>
          <a:p>
            <a:pPr marL="342900" indent="-342900" algn="just">
              <a:defRPr/>
            </a:pPr>
            <a:endParaRPr lang="en-GB" sz="1600" b="1" dirty="0">
              <a:latin typeface="Arial" pitchFamily="34" charset="0"/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65804" y="393380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Μεριστικοί χαρακτήρες</a:t>
            </a:r>
            <a:endParaRPr lang="el-GR" dirty="0"/>
          </a:p>
        </p:txBody>
      </p:sp>
      <p:sp>
        <p:nvSpPr>
          <p:cNvPr id="39948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419833" y="1690689"/>
            <a:ext cx="5279781" cy="4351338"/>
          </a:xfrm>
        </p:spPr>
        <p:txBody>
          <a:bodyPr lIns="92075" tIns="46038" rIns="92075" bIns="46038">
            <a:noAutofit/>
          </a:bodyPr>
          <a:lstStyle/>
          <a:p>
            <a:pPr marL="0" indent="0" algn="just">
              <a:spcBef>
                <a:spcPts val="600"/>
              </a:spcBef>
              <a:buNone/>
              <a:defRPr/>
            </a:pPr>
            <a:endParaRPr lang="en-GB" sz="2400" b="1" dirty="0" smtClean="0"/>
          </a:p>
          <a:p>
            <a:pPr marL="342900" indent="-342900">
              <a:spcBef>
                <a:spcPts val="600"/>
              </a:spcBef>
              <a:defRPr/>
            </a:pPr>
            <a:r>
              <a:rPr lang="en-GB" sz="2000" dirty="0" err="1" smtClean="0"/>
              <a:t>Αριθμός</a:t>
            </a:r>
            <a:r>
              <a:rPr lang="en-GB" sz="2000" dirty="0" smtClean="0"/>
              <a:t> </a:t>
            </a:r>
            <a:r>
              <a:rPr lang="en-GB" sz="2000" dirty="0"/>
              <a:t>ακα</a:t>
            </a:r>
            <a:r>
              <a:rPr lang="en-GB" sz="2000" dirty="0" err="1"/>
              <a:t>νθών</a:t>
            </a:r>
            <a:r>
              <a:rPr lang="en-GB" sz="2000" dirty="0"/>
              <a:t> 1ου ρα</a:t>
            </a:r>
            <a:r>
              <a:rPr lang="en-GB" sz="2000" dirty="0" err="1"/>
              <a:t>χι</a:t>
            </a:r>
            <a:r>
              <a:rPr lang="en-GB" sz="2000" dirty="0"/>
              <a:t>αίου </a:t>
            </a:r>
            <a:r>
              <a:rPr lang="en-GB" sz="2000" dirty="0" smtClean="0"/>
              <a:t>πτερυγίου</a:t>
            </a:r>
            <a:r>
              <a:rPr lang="el-GR" sz="2000" dirty="0" smtClean="0"/>
              <a:t>.</a:t>
            </a:r>
            <a:endParaRPr lang="en-GB" sz="2000" dirty="0"/>
          </a:p>
          <a:p>
            <a:pPr marL="342900" indent="-342900">
              <a:spcBef>
                <a:spcPts val="600"/>
              </a:spcBef>
              <a:defRPr/>
            </a:pPr>
            <a:r>
              <a:rPr lang="en-GB" sz="2000" dirty="0" err="1"/>
              <a:t>Αριθμός</a:t>
            </a:r>
            <a:r>
              <a:rPr lang="en-GB" sz="2000" dirty="0"/>
              <a:t> ακα</a:t>
            </a:r>
            <a:r>
              <a:rPr lang="en-GB" sz="2000" dirty="0" err="1"/>
              <a:t>νθών</a:t>
            </a:r>
            <a:r>
              <a:rPr lang="en-GB" sz="2000" dirty="0"/>
              <a:t> 2ου ρα</a:t>
            </a:r>
            <a:r>
              <a:rPr lang="en-GB" sz="2000" dirty="0" err="1"/>
              <a:t>χι</a:t>
            </a:r>
            <a:r>
              <a:rPr lang="en-GB" sz="2000" dirty="0"/>
              <a:t>αίου </a:t>
            </a:r>
            <a:r>
              <a:rPr lang="en-GB" sz="2000" dirty="0" smtClean="0"/>
              <a:t>πτερυγίο</a:t>
            </a:r>
            <a:r>
              <a:rPr lang="el-GR" sz="2000" dirty="0" smtClean="0"/>
              <a:t>.</a:t>
            </a:r>
            <a:endParaRPr lang="en-GB" sz="2000" dirty="0"/>
          </a:p>
          <a:p>
            <a:pPr marL="342900" indent="-342900">
              <a:spcBef>
                <a:spcPts val="600"/>
              </a:spcBef>
              <a:defRPr/>
            </a:pPr>
            <a:r>
              <a:rPr lang="en-GB" sz="2000" dirty="0" err="1"/>
              <a:t>Αριθμός</a:t>
            </a:r>
            <a:r>
              <a:rPr lang="en-GB" sz="2000" dirty="0"/>
              <a:t> ακα</a:t>
            </a:r>
            <a:r>
              <a:rPr lang="en-GB" sz="2000" dirty="0" err="1"/>
              <a:t>νθών</a:t>
            </a:r>
            <a:r>
              <a:rPr lang="en-GB" sz="2000" dirty="0"/>
              <a:t> </a:t>
            </a:r>
            <a:r>
              <a:rPr lang="en-GB" sz="2000" dirty="0" err="1"/>
              <a:t>εδρικού</a:t>
            </a:r>
            <a:r>
              <a:rPr lang="en-GB" sz="2000" dirty="0"/>
              <a:t> </a:t>
            </a:r>
            <a:r>
              <a:rPr lang="en-GB" sz="2000" dirty="0" smtClean="0"/>
              <a:t>π</a:t>
            </a:r>
            <a:r>
              <a:rPr lang="en-GB" sz="2000" dirty="0" err="1" smtClean="0"/>
              <a:t>τερυγίου</a:t>
            </a:r>
            <a:r>
              <a:rPr lang="el-GR" sz="2000" dirty="0" smtClean="0"/>
              <a:t>.</a:t>
            </a:r>
            <a:r>
              <a:rPr lang="en-GB" sz="2000" dirty="0"/>
              <a:t>	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en-GB" sz="2000" dirty="0" err="1"/>
              <a:t>Αριθμός</a:t>
            </a:r>
            <a:r>
              <a:rPr lang="en-GB" sz="2000" dirty="0"/>
              <a:t> ρα</a:t>
            </a:r>
            <a:r>
              <a:rPr lang="en-GB" sz="2000" dirty="0" err="1"/>
              <a:t>χι</a:t>
            </a:r>
            <a:r>
              <a:rPr lang="en-GB" sz="2000" dirty="0"/>
              <a:t>αίων </a:t>
            </a:r>
            <a:r>
              <a:rPr lang="en-GB" sz="2000" dirty="0" smtClean="0"/>
              <a:t>πτερυγιδίων</a:t>
            </a:r>
            <a:r>
              <a:rPr lang="el-GR" sz="2000" dirty="0" smtClean="0"/>
              <a:t>.</a:t>
            </a:r>
            <a:r>
              <a:rPr lang="en-GB" sz="2000" dirty="0"/>
              <a:t>	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en-GB" sz="2000" dirty="0" err="1"/>
              <a:t>Αριθμός</a:t>
            </a:r>
            <a:r>
              <a:rPr lang="en-GB" sz="2000" dirty="0"/>
              <a:t> </a:t>
            </a:r>
            <a:r>
              <a:rPr lang="en-GB" sz="2000" dirty="0" err="1"/>
              <a:t>εδρικών</a:t>
            </a:r>
            <a:r>
              <a:rPr lang="en-GB" sz="2000" dirty="0"/>
              <a:t> </a:t>
            </a:r>
            <a:r>
              <a:rPr lang="en-GB" sz="2000" dirty="0" smtClean="0"/>
              <a:t>π</a:t>
            </a:r>
            <a:r>
              <a:rPr lang="en-GB" sz="2000" dirty="0" err="1" smtClean="0"/>
              <a:t>τερυγιδίων</a:t>
            </a:r>
            <a:r>
              <a:rPr lang="el-GR" sz="2000" dirty="0" smtClean="0"/>
              <a:t>.</a:t>
            </a:r>
            <a:r>
              <a:rPr lang="en-GB" sz="2000" dirty="0"/>
              <a:t>	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en-GB" sz="2000" dirty="0" err="1"/>
              <a:t>Αριθμός</a:t>
            </a:r>
            <a:r>
              <a:rPr lang="en-GB" sz="2000" dirty="0"/>
              <a:t> </a:t>
            </a:r>
            <a:r>
              <a:rPr lang="en-GB" sz="2000" dirty="0" err="1"/>
              <a:t>άνω</a:t>
            </a:r>
            <a:r>
              <a:rPr lang="en-GB" sz="2000" dirty="0"/>
              <a:t> βρα</a:t>
            </a:r>
            <a:r>
              <a:rPr lang="en-GB" sz="2000" dirty="0" err="1"/>
              <a:t>γχι</a:t>
            </a:r>
            <a:r>
              <a:rPr lang="en-GB" sz="2000" dirty="0"/>
              <a:t>ακών </a:t>
            </a:r>
            <a:r>
              <a:rPr lang="en-GB" sz="2000" dirty="0" smtClean="0"/>
              <a:t>ακανθών</a:t>
            </a:r>
            <a:r>
              <a:rPr lang="el-GR" sz="2000" dirty="0" smtClean="0"/>
              <a:t>.</a:t>
            </a:r>
            <a:r>
              <a:rPr lang="en-GB" sz="2000" dirty="0"/>
              <a:t>	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en-GB" sz="2000" dirty="0" err="1"/>
              <a:t>Αριθμός</a:t>
            </a:r>
            <a:r>
              <a:rPr lang="en-GB" sz="2000" dirty="0"/>
              <a:t> </a:t>
            </a:r>
            <a:r>
              <a:rPr lang="en-GB" sz="2000" dirty="0" err="1"/>
              <a:t>κάτω</a:t>
            </a:r>
            <a:r>
              <a:rPr lang="en-GB" sz="2000" dirty="0"/>
              <a:t> βρα</a:t>
            </a:r>
            <a:r>
              <a:rPr lang="en-GB" sz="2000" dirty="0" err="1"/>
              <a:t>γχι</a:t>
            </a:r>
            <a:r>
              <a:rPr lang="en-GB" sz="2000" dirty="0"/>
              <a:t>ακών </a:t>
            </a:r>
            <a:r>
              <a:rPr lang="en-GB" sz="2000" dirty="0" smtClean="0"/>
              <a:t>ακανθών</a:t>
            </a:r>
            <a:r>
              <a:rPr lang="el-GR" sz="2000" dirty="0" smtClean="0"/>
              <a:t>.</a:t>
            </a:r>
            <a:r>
              <a:rPr lang="en-GB" sz="2000" dirty="0"/>
              <a:t>	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en-GB" sz="2000" dirty="0" err="1"/>
              <a:t>Αριθμός</a:t>
            </a:r>
            <a:r>
              <a:rPr lang="en-GB" sz="2000" dirty="0"/>
              <a:t> βρα</a:t>
            </a:r>
            <a:r>
              <a:rPr lang="en-GB" sz="2000" dirty="0" err="1"/>
              <a:t>γχι</a:t>
            </a:r>
            <a:r>
              <a:rPr lang="en-GB" sz="2000" dirty="0"/>
              <a:t>ακών </a:t>
            </a:r>
            <a:r>
              <a:rPr lang="en-GB" sz="2000" dirty="0" smtClean="0"/>
              <a:t>ακανθών</a:t>
            </a:r>
            <a:r>
              <a:rPr lang="el-GR" sz="2000" dirty="0" smtClean="0"/>
              <a:t>.</a:t>
            </a:r>
            <a:r>
              <a:rPr lang="en-GB" sz="2000" dirty="0"/>
              <a:t>	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67" y="3466050"/>
            <a:ext cx="3886200" cy="1870168"/>
          </a:xfrm>
        </p:spPr>
      </p:pic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9144000" y="262887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">
              <a:defRPr/>
            </a:pPr>
            <a:endParaRPr lang="en-GB" sz="1600" b="1" dirty="0">
              <a:latin typeface="Arial" pitchFamily="34" charset="0"/>
            </a:endParaRPr>
          </a:p>
          <a:p>
            <a:pPr marL="342900" indent="-342900" algn="just">
              <a:defRPr/>
            </a:pPr>
            <a:endParaRPr lang="en-GB" sz="1600" b="1" dirty="0">
              <a:latin typeface="Arial" pitchFamily="34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8574" y="503577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l-GR" sz="1200" dirty="0"/>
          </a:p>
        </p:txBody>
      </p:sp>
    </p:spTree>
    <p:extLst>
      <p:ext uri="{BB962C8B-B14F-4D97-AF65-F5344CB8AC3E}">
        <p14:creationId xmlns="" xmlns:p14="http://schemas.microsoft.com/office/powerpoint/2010/main" val="12638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01186937"/>
              </p:ext>
            </p:extLst>
          </p:nvPr>
        </p:nvGraphicFramePr>
        <p:xfrm>
          <a:off x="2276598" y="3053861"/>
          <a:ext cx="4534510" cy="3048000"/>
        </p:xfrm>
        <a:graphic>
          <a:graphicData uri="http://schemas.openxmlformats.org/presentationml/2006/ole">
            <p:oleObj spid="_x0000_s2102" name="Document" r:id="rId3" imgW="7329600" imgH="4623840" progId="Word.Document.8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24983818"/>
              </p:ext>
            </p:extLst>
          </p:nvPr>
        </p:nvGraphicFramePr>
        <p:xfrm>
          <a:off x="1256323" y="1690689"/>
          <a:ext cx="6970713" cy="1905000"/>
        </p:xfrm>
        <a:graphic>
          <a:graphicData uri="http://schemas.openxmlformats.org/presentationml/2006/ole">
            <p:oleObj spid="_x0000_s2103" name="Έγγραφο" r:id="rId4" imgW="7012080" imgH="1499040" progId="Word.Document.8">
              <p:embed/>
            </p:oleObj>
          </a:graphicData>
        </a:graphic>
      </p:graphicFrame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Εξισώσεις μήκους-βάρους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64373" y="1681773"/>
            <a:ext cx="5121275" cy="4487862"/>
            <a:chOff x="780" y="1097"/>
            <a:chExt cx="3226" cy="2827"/>
          </a:xfrm>
        </p:grpSpPr>
        <p:graphicFrame>
          <p:nvGraphicFramePr>
            <p:cNvPr id="3074" name="Object 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786970011"/>
                </p:ext>
              </p:extLst>
            </p:nvPr>
          </p:nvGraphicFramePr>
          <p:xfrm>
            <a:off x="780" y="1097"/>
            <a:ext cx="3226" cy="2827"/>
          </p:xfrm>
          <a:graphic>
            <a:graphicData uri="http://schemas.openxmlformats.org/presentationml/2006/ole">
              <p:oleObj spid="_x0000_s3100" name="Chart" r:id="rId3" imgW="5334120" imgH="4857840" progId="Excel.Sheet.8">
                <p:embed followColorScheme="full"/>
              </p:oleObj>
            </a:graphicData>
          </a:graphic>
        </p:graphicFrame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2326" y="2588"/>
              <a:ext cx="816" cy="192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2518" y="2108"/>
              <a:ext cx="816" cy="192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1496" y="2473"/>
              <a:ext cx="978" cy="23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3333CC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1800" b="1">
                  <a:solidFill>
                    <a:srgbClr val="330099"/>
                  </a:solidFill>
                  <a:latin typeface="Arial" panose="020B0604020202020204" pitchFamily="34" charset="0"/>
                </a:rPr>
                <a:t>Μεσόγειος</a:t>
              </a:r>
              <a:endParaRPr lang="en-GB" altLang="en-US" sz="1800" b="1">
                <a:solidFill>
                  <a:srgbClr val="330099"/>
                </a:solidFill>
                <a:latin typeface="Arial Greek" panose="020B0604020202020204" pitchFamily="34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1688" y="1912"/>
              <a:ext cx="1122" cy="23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3333CC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1800" b="1">
                  <a:solidFill>
                    <a:srgbClr val="330099"/>
                  </a:solidFill>
                  <a:latin typeface="Arial" panose="020B0604020202020204" pitchFamily="34" charset="0"/>
                </a:rPr>
                <a:t>Ατλαντικός</a:t>
              </a:r>
              <a:endParaRPr lang="en-GB" altLang="en-US" sz="1800" b="1">
                <a:solidFill>
                  <a:srgbClr val="330099"/>
                </a:solidFill>
                <a:latin typeface="Arial Greek" panose="020B0604020202020204" pitchFamily="34" charset="0"/>
              </a:endParaRP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Σύγκριση σχέσεων μήκους - βάρους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1η. Εργαστηριακή Άσκηση Μορφομετρίας Οστεϊχθύος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656E-A153-4419-A961-45980CEEF0F2}" type="slidenum">
              <a:rPr lang="el-GR" altLang="en-US" smtClean="0"/>
              <a:pPr/>
              <a:t>23</a:t>
            </a:fld>
            <a:endParaRPr lang="el-GR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no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GB" altLang="en-US" sz="2200" dirty="0" smtClean="0">
                <a:effectLst/>
              </a:rPr>
              <a:t>Η </a:t>
            </a:r>
            <a:r>
              <a:rPr lang="en-GB" altLang="en-US" sz="2200" dirty="0" err="1" smtClean="0">
                <a:effectLst/>
              </a:rPr>
              <a:t>σύγκριση</a:t>
            </a:r>
            <a:r>
              <a:rPr lang="en-GB" altLang="en-US" sz="2200" dirty="0" smtClean="0">
                <a:effectLst/>
              </a:rPr>
              <a:t> </a:t>
            </a:r>
            <a:r>
              <a:rPr lang="en-GB" altLang="en-US" sz="2200" dirty="0" err="1" smtClean="0">
                <a:effectLst/>
              </a:rPr>
              <a:t>των</a:t>
            </a:r>
            <a:r>
              <a:rPr lang="en-GB" altLang="en-US" sz="2200" dirty="0" smtClean="0">
                <a:effectLst/>
              </a:rPr>
              <a:t> </a:t>
            </a:r>
            <a:r>
              <a:rPr lang="en-GB" altLang="en-US" sz="2200" dirty="0" err="1" smtClean="0">
                <a:effectLst/>
              </a:rPr>
              <a:t>σχέσεων</a:t>
            </a:r>
            <a:r>
              <a:rPr lang="en-GB" altLang="en-US" sz="2200" dirty="0" smtClean="0">
                <a:effectLst/>
              </a:rPr>
              <a:t> </a:t>
            </a:r>
            <a:r>
              <a:rPr lang="en-GB" altLang="en-US" sz="2200" dirty="0" err="1" smtClean="0">
                <a:effectLst/>
              </a:rPr>
              <a:t>μήκους</a:t>
            </a:r>
            <a:r>
              <a:rPr lang="en-GB" altLang="en-US" sz="2200" dirty="0" smtClean="0">
                <a:effectLst/>
              </a:rPr>
              <a:t>-β</a:t>
            </a:r>
            <a:r>
              <a:rPr lang="en-GB" altLang="en-US" sz="2200" dirty="0" err="1" smtClean="0">
                <a:effectLst/>
              </a:rPr>
              <a:t>άρους</a:t>
            </a:r>
            <a:r>
              <a:rPr lang="en-GB" altLang="en-US" sz="2200" dirty="0" smtClean="0">
                <a:effectLst/>
              </a:rPr>
              <a:t> και </a:t>
            </a:r>
            <a:r>
              <a:rPr lang="en-GB" altLang="en-US" sz="2200" dirty="0" err="1" smtClean="0">
                <a:effectLst/>
              </a:rPr>
              <a:t>άλλων</a:t>
            </a:r>
            <a:r>
              <a:rPr lang="en-GB" altLang="en-US" sz="2200" dirty="0" smtClean="0">
                <a:effectLst/>
              </a:rPr>
              <a:t> </a:t>
            </a:r>
            <a:r>
              <a:rPr lang="en-GB" altLang="en-US" sz="2200" dirty="0" err="1" smtClean="0">
                <a:effectLst/>
              </a:rPr>
              <a:t>σχέσεων</a:t>
            </a:r>
            <a:r>
              <a:rPr lang="en-GB" altLang="en-US" sz="2200" dirty="0" smtClean="0">
                <a:effectLst/>
              </a:rPr>
              <a:t> </a:t>
            </a:r>
            <a:r>
              <a:rPr lang="en-GB" altLang="en-US" sz="2200" dirty="0" err="1" smtClean="0">
                <a:effectLst/>
              </a:rPr>
              <a:t>μορφομετρί</a:t>
            </a:r>
            <a:r>
              <a:rPr lang="en-GB" altLang="en-US" sz="2200" dirty="0" smtClean="0">
                <a:effectLst/>
              </a:rPr>
              <a:t>ας δεν ανάδειξαν σημαντικές διαφορές στα άτομα των δύο περιοχών της Ανατολικής Μεσογείου. 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GB" altLang="en-US" sz="2200" dirty="0" err="1" smtClean="0">
                <a:effectLst/>
              </a:rPr>
              <a:t>Αντίθετ</a:t>
            </a:r>
            <a:r>
              <a:rPr lang="en-GB" altLang="en-US" sz="2200" dirty="0" smtClean="0">
                <a:effectLst/>
              </a:rPr>
              <a:t>α, σημειώθηκαν διαφορές σε σχέση με τα άτομα του Ατλαντικού, γεγονός που ενισχύει την υπόθεση ότι ο πληθυσμός της Μεσογείου είναι ξεχωριστός πληθυσμός.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GB" altLang="en-US" sz="2200" dirty="0" err="1" smtClean="0">
                <a:effectLst/>
              </a:rPr>
              <a:t>Ειδικότερ</a:t>
            </a:r>
            <a:r>
              <a:rPr lang="en-GB" altLang="en-US" sz="2200" dirty="0" smtClean="0">
                <a:effectLst/>
              </a:rPr>
              <a:t>α, το μήκος του θωρακικού πτερυγίου, το οποίο αποτελεί σημαντικό χαρακτηριστικό για την ταξινομική κατάταξη του μακρόπτερου τόνου, θα μπορούσε να χρησιμοποιηθεί σε μελέτες ανάμιξης των αποθεμάτων.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Εργασία εργαστηρίου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normAutofit/>
          </a:bodyPr>
          <a:lstStyle/>
          <a:p>
            <a:pPr marL="216000" indent="-2160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l-GR" altLang="en-US" sz="2200" dirty="0" smtClean="0">
                <a:solidFill>
                  <a:srgbClr val="000000"/>
                </a:solidFill>
                <a:effectLst/>
              </a:rPr>
              <a:t> Περιγράψτε τα δύο είδη με βάση τα παρακάτω χαρακτηριστικά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:</a:t>
            </a:r>
            <a:r>
              <a:rPr lang="el-GR" altLang="en-US" sz="2200" dirty="0" smtClean="0">
                <a:solidFill>
                  <a:srgbClr val="000000"/>
                </a:solidFill>
                <a:effectLst/>
              </a:rPr>
              <a:t> σχήμα σώματος, μέγεθος, χρώμα, πτερύγια, λέπια, στόμα, δόντια, </a:t>
            </a:r>
            <a:r>
              <a:rPr lang="el-GR" altLang="en-US" sz="2200" dirty="0" err="1" smtClean="0">
                <a:solidFill>
                  <a:srgbClr val="000000"/>
                </a:solidFill>
                <a:effectLst/>
              </a:rPr>
              <a:t>βραγχιακές</a:t>
            </a:r>
            <a:r>
              <a:rPr lang="el-GR" altLang="en-US" sz="2200" dirty="0" smtClean="0">
                <a:solidFill>
                  <a:srgbClr val="000000"/>
                </a:solidFill>
                <a:effectLst/>
              </a:rPr>
              <a:t> άκανθες, οφθαλμοί, </a:t>
            </a:r>
            <a:r>
              <a:rPr lang="el-GR" altLang="en-US" sz="2200" dirty="0" err="1" smtClean="0">
                <a:solidFill>
                  <a:srgbClr val="000000"/>
                </a:solidFill>
                <a:effectLst/>
              </a:rPr>
              <a:t>ρώθωνες</a:t>
            </a:r>
            <a:r>
              <a:rPr lang="en-GB" altLang="en-US" sz="2200" dirty="0" smtClean="0">
                <a:solidFill>
                  <a:srgbClr val="000000"/>
                </a:solidFill>
                <a:effectLst/>
              </a:rPr>
              <a:t>. </a:t>
            </a:r>
          </a:p>
          <a:p>
            <a:pPr marL="216000" indent="-2160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l-GR" altLang="en-US" sz="2200" dirty="0" smtClean="0">
                <a:solidFill>
                  <a:srgbClr val="000000"/>
                </a:solidFill>
                <a:effectLst/>
              </a:rPr>
              <a:t> Συγκρίνετε τα δύο είδη παραθέτοντας σε πίνακα βασικές μορφολογικές και </a:t>
            </a:r>
            <a:r>
              <a:rPr lang="el-GR" altLang="en-US" sz="2200" dirty="0" err="1" smtClean="0">
                <a:solidFill>
                  <a:srgbClr val="000000"/>
                </a:solidFill>
                <a:effectLst/>
              </a:rPr>
              <a:t>μορφομετρικές</a:t>
            </a:r>
            <a:r>
              <a:rPr lang="el-GR" altLang="en-US" sz="2200" dirty="0" smtClean="0">
                <a:solidFill>
                  <a:srgbClr val="000000"/>
                </a:solidFill>
                <a:effectLst/>
              </a:rPr>
              <a:t> ομοιότητες και διαφορές. </a:t>
            </a:r>
            <a:endParaRPr lang="en-GB" altLang="en-US" sz="2200" dirty="0" smtClean="0">
              <a:solidFill>
                <a:srgbClr val="000000"/>
              </a:solidFill>
              <a:effectLst/>
            </a:endParaRPr>
          </a:p>
          <a:p>
            <a:pPr marL="216000" indent="-2160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l-GR" altLang="en-US" sz="2200" dirty="0" smtClean="0">
                <a:solidFill>
                  <a:srgbClr val="000000"/>
                </a:solidFill>
                <a:effectLst/>
              </a:rPr>
              <a:t> Συσχετίστε το σχήμα με την ικανότητα κολύμβησης και τον τύπο ζωής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.</a:t>
            </a:r>
            <a:endParaRPr lang="el-GR" altLang="en-US" sz="2200" dirty="0" smtClean="0">
              <a:solidFill>
                <a:srgbClr val="000000"/>
              </a:solidFill>
              <a:effectLst/>
            </a:endParaRPr>
          </a:p>
          <a:p>
            <a:pPr marL="216000" indent="-2160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l-GR" altLang="en-US" sz="2200" dirty="0" smtClean="0">
                <a:solidFill>
                  <a:srgbClr val="000000"/>
                </a:solidFill>
                <a:effectLst/>
              </a:rPr>
              <a:t> Τι προσαρμοστικό πλεονέκτημα προσδίδουν τα λέπια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;</a:t>
            </a:r>
            <a:endParaRPr lang="el-GR" altLang="en-US" sz="2200" dirty="0" smtClean="0">
              <a:solidFill>
                <a:srgbClr val="000000"/>
              </a:solidFill>
              <a:effectLst/>
            </a:endParaRPr>
          </a:p>
          <a:p>
            <a:pPr marL="216000" indent="-2160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l-GR" altLang="en-US" sz="2200" dirty="0" smtClean="0">
                <a:solidFill>
                  <a:srgbClr val="000000"/>
                </a:solidFill>
                <a:effectLst/>
              </a:rPr>
              <a:t> Ποιο είναι το πιθανό ενδιαίτημα και το είδος τροφής του κάθε είδους</a:t>
            </a:r>
            <a:r>
              <a:rPr lang="en-US" altLang="en-US" sz="2200" dirty="0" smtClean="0">
                <a:solidFill>
                  <a:srgbClr val="000000"/>
                </a:solidFill>
                <a:effectLst/>
              </a:rPr>
              <a:t>;</a:t>
            </a:r>
            <a:endParaRPr lang="el-GR" altLang="en-US" sz="22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1η. Εργαστηριακή Άσκηση Μορφομετρίας Οστεϊχθύος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της άσκησης</a:t>
            </a:r>
            <a:endParaRPr lang="el-GR" dirty="0"/>
          </a:p>
        </p:txBody>
      </p:sp>
      <p:sp>
        <p:nvSpPr>
          <p:cNvPr id="5734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200" dirty="0" smtClean="0">
                <a:effectLst/>
              </a:rPr>
              <a:t>Η εξοικείωση των φοιτητών με τα βασικά μορφολογικά χαρακτηριστικά των </a:t>
            </a:r>
            <a:r>
              <a:rPr lang="el-GR" altLang="en-US" sz="2200" dirty="0" err="1" smtClean="0">
                <a:effectLst/>
              </a:rPr>
              <a:t>Οστεϊχθύων</a:t>
            </a:r>
            <a:r>
              <a:rPr lang="el-GR" altLang="en-US" sz="2200" dirty="0" smtClean="0">
                <a:effectLst/>
              </a:rPr>
              <a:t> που χρησιμοποιούνται στις κλείδες για τον προσδιορισμό των ειδών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200" dirty="0" smtClean="0">
                <a:effectLst/>
              </a:rPr>
              <a:t>Η συσχέτιση των μορφολογικών χαρακτηριστικών των ψαριών με το ενδιαίτημα και τον τρόπο ζωής  τους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200" dirty="0" smtClean="0">
                <a:effectLst/>
              </a:rPr>
              <a:t>Η εξοικείωση των φοιτητών με τις μετρήσεις </a:t>
            </a:r>
            <a:r>
              <a:rPr lang="el-GR" altLang="en-US" sz="2200" dirty="0" err="1" smtClean="0">
                <a:effectLst/>
              </a:rPr>
              <a:t>μορφομετρίας</a:t>
            </a:r>
            <a:r>
              <a:rPr lang="el-GR" altLang="en-US" sz="2200" dirty="0" smtClean="0">
                <a:effectLst/>
              </a:rPr>
              <a:t>,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200" dirty="0" smtClean="0">
                <a:effectLst/>
              </a:rPr>
              <a:t>Η πρακτική εξάσκησή τους στη λήψη και ανάλυση των μετρήσεων αυτών.</a:t>
            </a:r>
          </a:p>
          <a:p>
            <a:pPr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endParaRPr lang="el-GR" altLang="en-US" sz="1800" b="1" dirty="0" smtClean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endParaRPr lang="el-GR" altLang="en-US" sz="1800" b="1" dirty="0" smtClean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endParaRPr lang="en-GB" altLang="en-US" sz="1800" b="1" dirty="0" smtClean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Περσεφόνη Μεγαλοφώνου, Επίκουρη Καθηγήτρια. «Ιχθυολογία.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</a:t>
            </a:r>
            <a:r>
              <a:rPr lang="en-US" altLang="en-US" sz="2000" dirty="0" smtClean="0"/>
              <a:t> </a:t>
            </a:r>
            <a:r>
              <a:rPr lang="el-GR" altLang="en-US" sz="2000" dirty="0" smtClean="0"/>
              <a:t>1η. Εργαστηριακή Άσκηση </a:t>
            </a:r>
            <a:r>
              <a:rPr lang="el-GR" altLang="en-US" sz="2000" dirty="0" err="1" smtClean="0"/>
              <a:t>Μορφομετρίας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Οστεϊχθύος</a:t>
            </a:r>
            <a:r>
              <a:rPr lang="el-GR" altLang="en-US" sz="2000" dirty="0" smtClean="0"/>
              <a:t>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dirty="0" smtClean="0"/>
              <a:t>01</a:t>
            </a:r>
            <a:r>
              <a:rPr lang="en-GB" altLang="en-US" sz="2000" dirty="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1η. Εργαστηριακή Άσκηση Μορφομετρίας Οστεϊχθύος</a:t>
            </a:r>
            <a:endParaRPr lang="el-GR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1. </a:t>
            </a:r>
            <a:r>
              <a:rPr lang="el-GR" sz="1600" dirty="0"/>
              <a:t>Σύνδεσμος: </a:t>
            </a:r>
            <a:r>
              <a:rPr lang="en-US" sz="1600" dirty="0"/>
              <a:t>http://www.andreafumenti.com/pesca/pesci_di_mare/sgombro.htm. </a:t>
            </a:r>
            <a:r>
              <a:rPr lang="el-GR" sz="1600" dirty="0"/>
              <a:t>Πηγή: </a:t>
            </a:r>
            <a:r>
              <a:rPr lang="en-US" sz="1600" dirty="0"/>
              <a:t>http://www.andreafumenti.com/.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2. </a:t>
            </a:r>
            <a:r>
              <a:rPr lang="el-GR" sz="1600" dirty="0"/>
              <a:t>Σύνδεσμος: </a:t>
            </a:r>
            <a:r>
              <a:rPr lang="en-US" sz="1600" dirty="0"/>
              <a:t>http://www.gmalicante.org/paleontologia/ANDRES/DIENTES/COLEANDRESFOSIL.html. </a:t>
            </a:r>
            <a:r>
              <a:rPr lang="el-GR" sz="1600" dirty="0"/>
              <a:t>Πηγή: </a:t>
            </a:r>
            <a:r>
              <a:rPr lang="en-US" sz="1600" dirty="0"/>
              <a:t>http://www.gmalicante.org.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3 - 6 . </a:t>
            </a:r>
            <a:r>
              <a:rPr lang="el-GR" sz="1600" dirty="0"/>
              <a:t>‘</a:t>
            </a:r>
            <a:r>
              <a:rPr lang="el-GR" sz="1600" dirty="0" err="1"/>
              <a:t>Ιδια</a:t>
            </a:r>
            <a:r>
              <a:rPr lang="el-GR" sz="1600" dirty="0"/>
              <a:t> με εικόνα 1.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7 - 8.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9. </a:t>
            </a:r>
            <a:r>
              <a:rPr lang="en-US" sz="1600" dirty="0"/>
              <a:t>Image courtesy of Alaska Department of Fish and Game. </a:t>
            </a:r>
            <a:r>
              <a:rPr lang="el-GR" sz="1600" dirty="0"/>
              <a:t>Σύνδεσμος: </a:t>
            </a:r>
            <a:r>
              <a:rPr lang="en-US" sz="1600" dirty="0"/>
              <a:t>http://elearning.uaf.edu/cc/otolith/extraction/rockfish.htm. </a:t>
            </a:r>
            <a:r>
              <a:rPr lang="el-GR" sz="1600" dirty="0"/>
              <a:t>Πηγή: </a:t>
            </a:r>
            <a:r>
              <a:rPr lang="en-US" sz="1600" dirty="0"/>
              <a:t>http://elearning.uaf.edu.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10 -11.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12. </a:t>
            </a:r>
            <a:r>
              <a:rPr lang="el-GR" sz="1600" dirty="0"/>
              <a:t>Σύνδεσμος: </a:t>
            </a:r>
            <a:r>
              <a:rPr lang="en-US" sz="1600" dirty="0"/>
              <a:t>http://oceanviewer.org/report-sighting/fish. </a:t>
            </a:r>
            <a:r>
              <a:rPr lang="el-GR" sz="1600" dirty="0"/>
              <a:t>Πηγή: </a:t>
            </a:r>
            <a:r>
              <a:rPr lang="en-US" sz="1600" dirty="0"/>
              <a:t>http://oceanviewer.org.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13. </a:t>
            </a:r>
            <a:r>
              <a:rPr lang="el-GR" sz="1600" dirty="0"/>
              <a:t>Ίδια με την εικόνα 12.</a:t>
            </a:r>
          </a:p>
          <a:p>
            <a:pPr>
              <a:spcBef>
                <a:spcPts val="600"/>
              </a:spcBef>
            </a:pPr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Θα εξετασθεί ένας αντιπρόσωπος </a:t>
            </a:r>
            <a:br>
              <a:rPr lang="el-GR" dirty="0"/>
            </a:br>
            <a:r>
              <a:rPr lang="el-GR" dirty="0"/>
              <a:t>της οικογένειας </a:t>
            </a:r>
            <a:r>
              <a:rPr lang="el-GR" dirty="0" err="1"/>
              <a:t>Scombridae</a:t>
            </a:r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2" y="2660174"/>
            <a:ext cx="7138416" cy="2682240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32950" y="50536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…και ένας αντιπρόσωπος </a:t>
            </a:r>
            <a:br>
              <a:rPr lang="el-GR" sz="4000" dirty="0"/>
            </a:br>
            <a:r>
              <a:rPr lang="el-GR" sz="4000" dirty="0"/>
              <a:t>της οικογένειας </a:t>
            </a:r>
            <a:r>
              <a:rPr lang="el-GR" sz="4000" dirty="0" err="1" smtClean="0"/>
              <a:t>Sparidae</a:t>
            </a:r>
            <a:endParaRPr lang="el-GR" sz="40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81006" y="545949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l-GR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8" y="2137459"/>
            <a:ext cx="5953470" cy="33220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l-GR" sz="2200" dirty="0" err="1" smtClean="0">
                <a:effectLst/>
              </a:rPr>
              <a:t>Ιχθυόμετρο</a:t>
            </a:r>
            <a:r>
              <a:rPr lang="el-GR" sz="2200" dirty="0" smtClean="0">
                <a:effectLst/>
              </a:rPr>
              <a:t>.</a:t>
            </a:r>
            <a:r>
              <a:rPr lang="el-GR" sz="2200" dirty="0" smtClean="0">
                <a:cs typeface="Times New Roman" pitchFamily="18" charset="0"/>
              </a:rPr>
              <a:t> </a:t>
            </a:r>
            <a:endParaRPr lang="el-GR" sz="22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l-GR" sz="2200" dirty="0" smtClean="0">
                <a:effectLst/>
              </a:rPr>
              <a:t>Χάρακας.</a:t>
            </a:r>
            <a:r>
              <a:rPr lang="el-GR" sz="2200" dirty="0" smtClean="0">
                <a:cs typeface="Times New Roman" pitchFamily="18" charset="0"/>
              </a:rPr>
              <a:t> </a:t>
            </a:r>
            <a:endParaRPr lang="el-GR" sz="22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l-GR" sz="2200" dirty="0" smtClean="0">
                <a:effectLst/>
              </a:rPr>
              <a:t>Μεγεθυντικός φακός.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l-GR" sz="2200" dirty="0" smtClean="0">
                <a:effectLst/>
              </a:rPr>
              <a:t>Λαβίδα.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l-GR" sz="2200" dirty="0" smtClean="0">
                <a:effectLst/>
              </a:rPr>
              <a:t>Καρφίτσες.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el-GR" sz="2200" dirty="0" err="1" smtClean="0">
                <a:effectLst/>
              </a:rPr>
              <a:t>Αντικειμενοφόροι</a:t>
            </a:r>
            <a:r>
              <a:rPr lang="el-GR" sz="2200" dirty="0" smtClean="0">
                <a:effectLst/>
              </a:rPr>
              <a:t> πλάκες.</a:t>
            </a:r>
            <a:endParaRPr lang="en-GB" sz="22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Για την άσκηση είναι απαραίτητα:</a:t>
            </a:r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Τι είναι </a:t>
            </a:r>
            <a:r>
              <a:rPr lang="el-GR" sz="4000" dirty="0" smtClean="0"/>
              <a:t>τα </a:t>
            </a:r>
            <a:r>
              <a:rPr lang="el-GR" sz="4000" dirty="0"/>
              <a:t>σωματομετρικά χαρακτηριστικά </a:t>
            </a:r>
            <a:r>
              <a:rPr lang="en-US" sz="4000" dirty="0" smtClean="0"/>
              <a:t>;</a:t>
            </a:r>
            <a:endParaRPr lang="el-GR" sz="40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Font typeface="Monotype Sorts" pitchFamily="2" charset="2"/>
              <a:buNone/>
            </a:pPr>
            <a:r>
              <a:rPr lang="el-GR" altLang="en-US" sz="2200" dirty="0" smtClean="0">
                <a:effectLst/>
              </a:rPr>
              <a:t>Οι μετρήσεις των γραμμικών διαστάσεων των χαρακτηριστικών του σώματος των ιχθύων, όπως :</a:t>
            </a:r>
          </a:p>
          <a:p>
            <a:pPr marL="0" indent="0">
              <a:spcBef>
                <a:spcPts val="1200"/>
              </a:spcBef>
              <a:buFont typeface="Monotype Sorts" pitchFamily="2" charset="2"/>
              <a:buNone/>
            </a:pPr>
            <a:endParaRPr lang="el-GR" altLang="en-US" sz="2200" dirty="0" smtClean="0">
              <a:effectLst/>
            </a:endParaRPr>
          </a:p>
          <a:p>
            <a:pPr marL="216000" indent="-216000">
              <a:spcBef>
                <a:spcPts val="1200"/>
              </a:spcBef>
            </a:pPr>
            <a:r>
              <a:rPr lang="el-GR" altLang="en-US" sz="2200" dirty="0" smtClean="0">
                <a:effectLst/>
              </a:rPr>
              <a:t>ολικό μήκος,</a:t>
            </a:r>
          </a:p>
          <a:p>
            <a:pPr marL="216000" indent="-216000">
              <a:spcBef>
                <a:spcPts val="1200"/>
              </a:spcBef>
            </a:pPr>
            <a:r>
              <a:rPr lang="el-GR" altLang="en-US" sz="2200" dirty="0" err="1" smtClean="0">
                <a:effectLst/>
              </a:rPr>
              <a:t>μεσουραίο</a:t>
            </a:r>
            <a:r>
              <a:rPr lang="el-GR" altLang="en-US" sz="2200" dirty="0" smtClean="0">
                <a:effectLst/>
              </a:rPr>
              <a:t> μήκος, </a:t>
            </a:r>
          </a:p>
          <a:p>
            <a:pPr marL="216000" indent="-216000">
              <a:spcBef>
                <a:spcPts val="1200"/>
              </a:spcBef>
            </a:pPr>
            <a:r>
              <a:rPr lang="el-GR" altLang="en-US" sz="2200" dirty="0" smtClean="0">
                <a:effectLst/>
              </a:rPr>
              <a:t>μήκος κεφαλής, </a:t>
            </a:r>
          </a:p>
          <a:p>
            <a:pPr marL="216000" indent="-216000">
              <a:spcBef>
                <a:spcPts val="1200"/>
              </a:spcBef>
            </a:pPr>
            <a:r>
              <a:rPr lang="el-GR" altLang="en-US" sz="2200" dirty="0" smtClean="0">
                <a:effectLst/>
              </a:rPr>
              <a:t>ύψος σώματος,</a:t>
            </a:r>
          </a:p>
          <a:p>
            <a:pPr marL="216000" indent="-216000">
              <a:spcBef>
                <a:spcPts val="1200"/>
              </a:spcBef>
            </a:pPr>
            <a:r>
              <a:rPr lang="el-GR" altLang="en-US" sz="2200" dirty="0" smtClean="0">
                <a:effectLst/>
              </a:rPr>
              <a:t>διάμετρος οφθαλμού.</a:t>
            </a:r>
            <a:endParaRPr lang="en-GB" altLang="en-US" sz="2200" dirty="0" smtClean="0">
              <a:effectLst/>
              <a:cs typeface="Times New Roman" panose="02020603050405020304" pitchFamily="18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4479925" y="3622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/>
          </a:p>
        </p:txBody>
      </p:sp>
      <p:sp>
        <p:nvSpPr>
          <p:cNvPr id="19" name="Τίτλος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Σωματομετρικά χαρακτηριστικά</a:t>
            </a:r>
            <a:r>
              <a:rPr lang="en-US" sz="4000" dirty="0" smtClean="0"/>
              <a:t> 1/5</a:t>
            </a:r>
            <a:endParaRPr lang="el-GR" sz="4000" dirty="0"/>
          </a:p>
        </p:txBody>
      </p:sp>
      <p:pic>
        <p:nvPicPr>
          <p:cNvPr id="21" name="Θέση περιεχομένου 2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60887"/>
            <a:ext cx="7886700" cy="4080814"/>
          </a:xfrm>
        </p:spPr>
      </p:pic>
      <p:sp>
        <p:nvSpPr>
          <p:cNvPr id="22" name="Θέση υποσέλιδου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32950" y="57647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4479925" y="3622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/>
          </a:p>
        </p:txBody>
      </p:sp>
      <p:sp>
        <p:nvSpPr>
          <p:cNvPr id="19" name="Τίτλος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Σωματομετρικά </a:t>
            </a:r>
            <a:r>
              <a:rPr lang="el-GR" sz="4000" dirty="0" smtClean="0"/>
              <a:t>χαρακτηριστικά</a:t>
            </a:r>
            <a:r>
              <a:rPr lang="en-US" sz="4000" dirty="0" smtClean="0"/>
              <a:t> 2/5</a:t>
            </a:r>
            <a:endParaRPr lang="el-GR" sz="4000" dirty="0"/>
          </a:p>
        </p:txBody>
      </p:sp>
      <p:pic>
        <p:nvPicPr>
          <p:cNvPr id="21" name="Θέση περιεχομένου 2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9" y="1532188"/>
            <a:ext cx="6789642" cy="4562713"/>
          </a:xfrm>
        </p:spPr>
      </p:pic>
      <p:sp>
        <p:nvSpPr>
          <p:cNvPr id="22" name="Θέση υποσέλιδου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1η. Εργαστηριακή Άσκηση Μορφομετρίας Οστεϊχθύος</a:t>
            </a:r>
            <a:endParaRPr lang="en-US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43829" y="56750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l-GR" sz="1200" dirty="0"/>
          </a:p>
        </p:txBody>
      </p:sp>
    </p:spTree>
    <p:extLst>
      <p:ext uri="{BB962C8B-B14F-4D97-AF65-F5344CB8AC3E}">
        <p14:creationId xmlns="" xmlns:p14="http://schemas.microsoft.com/office/powerpoint/2010/main" val="23704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1295</Words>
  <Application>Microsoft Office PowerPoint</Application>
  <PresentationFormat>On-screen Show (4:3)</PresentationFormat>
  <Paragraphs>250</Paragraphs>
  <Slides>33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Θέμα του Office</vt:lpstr>
      <vt:lpstr>Document</vt:lpstr>
      <vt:lpstr>Έγγραφο</vt:lpstr>
      <vt:lpstr>Chart</vt:lpstr>
      <vt:lpstr>Ιχθυολογία</vt:lpstr>
      <vt:lpstr>Εργασίες Άσκησης</vt:lpstr>
      <vt:lpstr>Σκοπός της άσκησης</vt:lpstr>
      <vt:lpstr>Θα εξετασθεί ένας αντιπρόσωπος  της οικογένειας Scombridae</vt:lpstr>
      <vt:lpstr>…και ένας αντιπρόσωπος  της οικογένειας Sparidae</vt:lpstr>
      <vt:lpstr>Για την άσκηση είναι απαραίτητα:</vt:lpstr>
      <vt:lpstr>Τι είναι τα σωματομετρικά χαρακτηριστικά ;</vt:lpstr>
      <vt:lpstr>Σωματομετρικά χαρακτηριστικά 1/5</vt:lpstr>
      <vt:lpstr>Σωματομετρικά χαρακτηριστικά 2/5</vt:lpstr>
      <vt:lpstr>Σωματομετρικά χαρακτηριστικά 3/5</vt:lpstr>
      <vt:lpstr>Σωματομετρικά χαρακτηριστικά 4/5</vt:lpstr>
      <vt:lpstr>Σωματομετρικά χαρακτηριστικά 5/5</vt:lpstr>
      <vt:lpstr>Τι είναι Μεριστικά χαρακτηριστικά ;</vt:lpstr>
      <vt:lpstr>Βραγχιακές άκανθες 1/2</vt:lpstr>
      <vt:lpstr>Βραγχιακές άκανθες 2/2</vt:lpstr>
      <vt:lpstr>Ακτίνες πτερυγίων</vt:lpstr>
      <vt:lpstr>Πτερυγίδια</vt:lpstr>
      <vt:lpstr>Παράδειγμα μελέτης μορφομετρίας του είδους Thunnus alalunga</vt:lpstr>
      <vt:lpstr>Σχέσεις μήκους - βάρους</vt:lpstr>
      <vt:lpstr>Μορφομετρικοί χαρακτήρες</vt:lpstr>
      <vt:lpstr>Μεριστικοί χαρακτήρες</vt:lpstr>
      <vt:lpstr>Εξισώσεις μήκους-βάρους</vt:lpstr>
      <vt:lpstr>Σύγκριση σχέσεων μήκους - βάρους</vt:lpstr>
      <vt:lpstr>Συμπεράσματα</vt:lpstr>
      <vt:lpstr>Εργασία εργαστηρίου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Πανεπιστημιο</cp:lastModifiedBy>
  <cp:revision>231</cp:revision>
  <dcterms:created xsi:type="dcterms:W3CDTF">2015-03-24T06:43:16Z</dcterms:created>
  <dcterms:modified xsi:type="dcterms:W3CDTF">2016-10-18T02:40:40Z</dcterms:modified>
</cp:coreProperties>
</file>