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456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10" r:id="rId21"/>
    <p:sldId id="411" r:id="rId22"/>
    <p:sldId id="412" r:id="rId23"/>
    <p:sldId id="475" r:id="rId24"/>
    <p:sldId id="476" r:id="rId25"/>
    <p:sldId id="414" r:id="rId26"/>
    <p:sldId id="415" r:id="rId27"/>
    <p:sldId id="416" r:id="rId28"/>
    <p:sldId id="477" r:id="rId29"/>
    <p:sldId id="4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28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2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9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495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32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9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6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4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 smtClean="0"/>
              <a:t>Ενότητα  8. Προσαρμογές Ι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74A0A-A10C-4402-A632-7D72440B0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6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 8. Προσαρμογές Ι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B89D-600B-42E3-8A55-F1F3B0F1C60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22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4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  <p:sldLayoutId id="2147483684" r:id="rId21"/>
    <p:sldLayoutId id="2147483686" r:id="rId2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2037"/>
            <a:ext cx="8001001" cy="2710273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8.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Προσαρμογές Ι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dirty="0" err="1" smtClean="0"/>
              <a:t>Ρόζα</a:t>
            </a:r>
            <a:r>
              <a:rPr lang="el-GR" dirty="0" smtClean="0"/>
              <a:t> Μαρία </a:t>
            </a:r>
            <a:r>
              <a:rPr lang="el-GR" dirty="0" err="1" smtClean="0"/>
              <a:t>Τζαννετάτου</a:t>
            </a:r>
            <a:r>
              <a:rPr lang="el-GR" dirty="0" smtClean="0"/>
              <a:t> </a:t>
            </a:r>
            <a:r>
              <a:rPr lang="el-GR" dirty="0" err="1" smtClean="0"/>
              <a:t>Πολυμένη</a:t>
            </a:r>
            <a:r>
              <a:rPr lang="el-GR" dirty="0" smtClean="0"/>
              <a:t>, Επίκουρη Καθηγήτρια</a:t>
            </a:r>
            <a:endParaRPr lang="el-GR" dirty="0"/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Αρμοστικότητα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ικανότητα ενός οργανισμού να επιβιώσει και να κληροδοτήσει τον γονότυπό του αυξάνοντας τη συχνότητά του σε σύγκριση με κάποιον άλλον γονότυπο. </a:t>
            </a:r>
          </a:p>
          <a:p>
            <a:pPr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Ουσιαστικά περιγράφει την αναπαραγωγική επιτυχία ενός οργανισμού.</a:t>
            </a:r>
          </a:p>
          <a:p>
            <a:pPr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ίναι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μέγεθος σχετικό, μεταβάλλεται ανάλογα με τις συνθήκες που επικρατούν σε ένα δεδομένο χρονικό διάστημα.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l-GR" dirty="0" smtClean="0">
              <a:solidFill>
                <a:srgbClr val="8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Τύποι φυσικής επιλογής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φυσική επιλογή δρα όπου υπάρχουν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φαινοτυπικές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διαφορές.</a:t>
            </a:r>
          </a:p>
          <a:p>
            <a:pPr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Γ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ια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να είναι αποτελεσματική η επιλογή, θα πρέπει η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φαινοτυπική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διαφορά να αντικατοπτρίζεται στο γονότυπο.</a:t>
            </a:r>
          </a:p>
          <a:p>
            <a:pPr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Ο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ρίζονται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ανάλογα με τη σχέση φαινοτύπου και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αρμοστικότητας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 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Δ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ιακρίνονται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τρεις περιπτώσεις: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Κ</a:t>
            </a:r>
            <a:r>
              <a:rPr lang="el-GR" altLang="el-GR" b="1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ατευθύνουσα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>
          <a:xfrm>
            <a:off x="4528359" y="1843781"/>
            <a:ext cx="3640381" cy="2069283"/>
          </a:xfrm>
        </p:spPr>
        <p:txBody>
          <a:bodyPr>
            <a:normAutofit lnSpcReduction="10000"/>
          </a:bodyPr>
          <a:lstStyle/>
          <a:p>
            <a:pPr indent="0" eaLnBrk="1" hangingPunct="1"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σχέση είναι μονοτονική και ο ακραίος φαινότυπος παρουσιάζει τη μεγαλύτερη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αρμοστικότητα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6" name="Content Placeholder 6" descr="directional.gi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81750" y="3922713"/>
            <a:ext cx="4333600" cy="2146163"/>
          </a:xfr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7" y="1753505"/>
            <a:ext cx="3121452" cy="4315371"/>
          </a:xfrm>
        </p:spPr>
      </p:pic>
      <p:sp>
        <p:nvSpPr>
          <p:cNvPr id="9" name="TextBox 8"/>
          <p:cNvSpPr txBox="1"/>
          <p:nvPr/>
        </p:nvSpPr>
        <p:spPr>
          <a:xfrm>
            <a:off x="3712424" y="57091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7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3743" y="576775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8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Σταθεροποιούσα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2"/>
          </p:nvPr>
        </p:nvSpPr>
        <p:spPr>
          <a:xfrm>
            <a:off x="4814296" y="1985254"/>
            <a:ext cx="3890962" cy="2069283"/>
          </a:xfrm>
        </p:spPr>
        <p:txBody>
          <a:bodyPr>
            <a:normAutofit/>
          </a:bodyPr>
          <a:lstStyle/>
          <a:p>
            <a:pPr indent="0" eaLnBrk="1" hangingPunct="1"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Οι μέσες τιμές εμφανίζουν την υψηλότερη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αρμοστικότητα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340" name="Content Placeholder 4" descr="stable.gi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14296" y="3676803"/>
            <a:ext cx="3587977" cy="2374900"/>
          </a:xfr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1" y="1985254"/>
            <a:ext cx="3936635" cy="3698532"/>
          </a:xfrm>
        </p:spPr>
      </p:pic>
      <p:sp>
        <p:nvSpPr>
          <p:cNvPr id="8" name="TextBox 7"/>
          <p:cNvSpPr txBox="1"/>
          <p:nvPr/>
        </p:nvSpPr>
        <p:spPr>
          <a:xfrm>
            <a:off x="4551082" y="53105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9059" y="57441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10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Διασπαστική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indent="0" eaLnBrk="1" hangingPunct="1"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Ευνοούνται οι δύο ακραίες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φαινοτυπικές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τιμές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disruptiveSelection2.gif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63016" y="3428962"/>
            <a:ext cx="4357851" cy="2657475"/>
          </a:xfr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" y="1837189"/>
            <a:ext cx="3307796" cy="4308475"/>
          </a:xfrm>
        </p:spPr>
      </p:pic>
      <p:sp>
        <p:nvSpPr>
          <p:cNvPr id="8" name="TextBox 7"/>
          <p:cNvSpPr txBox="1"/>
          <p:nvPr/>
        </p:nvSpPr>
        <p:spPr>
          <a:xfrm>
            <a:off x="3799802" y="570055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11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57653" y="56609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12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l-GR" altLang="el-GR" b="1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ύγκριση</a:t>
            </a:r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387" name="Content Placeholder 6" descr="selection modes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13212" y="1477108"/>
            <a:ext cx="5317575" cy="4727993"/>
          </a:xfrm>
        </p:spPr>
      </p:pic>
      <p:sp>
        <p:nvSpPr>
          <p:cNvPr id="4" name="TextBox 3"/>
          <p:cNvSpPr txBox="1"/>
          <p:nvPr/>
        </p:nvSpPr>
        <p:spPr>
          <a:xfrm>
            <a:off x="6889027" y="59281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13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Γενετική Ποικιλότητα</a:t>
            </a:r>
            <a:endParaRPr lang="en-US" altLang="el-GR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Εάν ίσχυε αποκλειστικά η κατευθύνουσα </a:t>
            </a:r>
            <a:r>
              <a:rPr lang="el-GR" altLang="el-GR" sz="26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επιλογή, </a:t>
            </a:r>
            <a:r>
              <a:rPr lang="el-GR" altLang="el-GR" sz="26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όλοι οι πληθυσμοί θα παρουσίαζαν έναν </a:t>
            </a:r>
            <a:r>
              <a:rPr lang="el-GR" altLang="el-GR" sz="26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φαινότυπο.</a:t>
            </a:r>
          </a:p>
          <a:p>
            <a:pPr marL="0" indent="0">
              <a:buNone/>
            </a:pPr>
            <a:endParaRPr lang="el-GR" altLang="el-GR" sz="2600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υχαία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παρέκλιση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αλληλομόρφων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μεταξύ επιλεκτικά ισοδύναμων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γονοτυπών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Παροδικοί πολυμορφισμοί (εν εξελίξει καταστάσεις).</a:t>
            </a:r>
          </a:p>
          <a:p>
            <a:pPr eaLnBrk="1" hangingPunct="1"/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Μεταλλάξεις (εμφάνιση γονιδίων).</a:t>
            </a:r>
          </a:p>
          <a:p>
            <a:pPr eaLnBrk="1" hangingPunct="1"/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Γονιδιακή ροή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(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επάνοδος γονιδίων).</a:t>
            </a:r>
          </a:p>
          <a:p>
            <a:pPr eaLnBrk="1" hangingPunct="1"/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Εξισορροπημένος πολυμορφισμός (</a:t>
            </a:r>
            <a:r>
              <a:rPr lang="en-US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Dobzhansky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Ζωολογία μετά τον άνθρωπο 1/3</a:t>
            </a:r>
            <a:endParaRPr lang="en-US" altLang="el-GR" sz="40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435" name="Content Placeholder 5" descr="cover_01-244x300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42467" y="1690689"/>
            <a:ext cx="3659066" cy="4498852"/>
          </a:xfrm>
        </p:spPr>
      </p:pic>
      <p:sp>
        <p:nvSpPr>
          <p:cNvPr id="4" name="TextBox 3"/>
          <p:cNvSpPr txBox="1"/>
          <p:nvPr/>
        </p:nvSpPr>
        <p:spPr>
          <a:xfrm>
            <a:off x="5906233" y="53600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14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Ζωολογία μετά τον </a:t>
            </a:r>
            <a:r>
              <a:rPr lang="el-GR" altLang="el-GR" sz="40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άνθρωπο 2/3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0" y="1825625"/>
            <a:ext cx="3558559" cy="435133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07" y="1825625"/>
            <a:ext cx="3532886" cy="4351338"/>
          </a:xfrm>
        </p:spPr>
      </p:pic>
      <p:sp>
        <p:nvSpPr>
          <p:cNvPr id="10" name="TextBox 9"/>
          <p:cNvSpPr txBox="1"/>
          <p:nvPr/>
        </p:nvSpPr>
        <p:spPr>
          <a:xfrm>
            <a:off x="3996566" y="587537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15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4557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16</a:t>
            </a:r>
            <a:endParaRPr lang="el-GR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Ζωολογία μετά τον </a:t>
            </a:r>
            <a:r>
              <a:rPr lang="el-GR" altLang="el-GR" sz="40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άνθρωπο 3/3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89" y="1825625"/>
            <a:ext cx="3544721" cy="435133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02" y="1825625"/>
            <a:ext cx="3542295" cy="4351338"/>
          </a:xfrm>
        </p:spPr>
      </p:pic>
      <p:sp>
        <p:nvSpPr>
          <p:cNvPr id="10" name="TextBox 9"/>
          <p:cNvSpPr txBox="1"/>
          <p:nvPr/>
        </p:nvSpPr>
        <p:spPr>
          <a:xfrm>
            <a:off x="4059966" y="60329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17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4557" y="60329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18</a:t>
            </a:r>
            <a:endParaRPr lang="el-GR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>
                <a:ea typeface="ＭＳ Ｐゴシック" panose="020B0600070205080204" pitchFamily="34" charset="-128"/>
                <a:cs typeface="Shruti" panose="020B0502040204020203" pitchFamily="34" charset="0"/>
              </a:rPr>
              <a:t>Προσαρμογή: ο συμβιβασμός του οργανισμού με το περιβάλλον του (</a:t>
            </a:r>
            <a:r>
              <a:rPr lang="en-US" altLang="el-GR" sz="3200" b="1" dirty="0" err="1" smtClean="0">
                <a:ea typeface="ＭＳ Ｐゴシック" panose="020B0600070205080204" pitchFamily="34" charset="-128"/>
                <a:cs typeface="Shruti" panose="020B0502040204020203" pitchFamily="34" charset="0"/>
              </a:rPr>
              <a:t>Pianka</a:t>
            </a:r>
            <a:r>
              <a:rPr lang="en-US" altLang="el-GR" sz="3200" b="1" dirty="0" smtClean="0">
                <a:ea typeface="ＭＳ Ｐゴシック" panose="020B0600070205080204" pitchFamily="34" charset="-128"/>
                <a:cs typeface="Shruti" panose="020B0502040204020203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>
              <a:spcBef>
                <a:spcPts val="2400"/>
              </a:spcBef>
            </a:pPr>
            <a:r>
              <a:rPr lang="el-GR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Αφορά τη γενετική σύσταση καθώς και τη φυσιολογική, </a:t>
            </a:r>
            <a:r>
              <a:rPr lang="el-GR" altLang="el-GR" sz="24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συμπεριφορική</a:t>
            </a:r>
            <a:r>
              <a:rPr lang="el-GR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και αναπτυξιακή ευελιξία. </a:t>
            </a:r>
            <a:endParaRPr lang="en-US" altLang="el-GR" sz="24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71500" indent="-342900">
              <a:spcBef>
                <a:spcPts val="2400"/>
              </a:spcBef>
            </a:pPr>
            <a:r>
              <a:rPr lang="el-GR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Οι παράμετροι που σμιλεύουν τις προσαρμογές είναι το φυσικό περιβάλλον (θερμοκρασία, υγρασία, </a:t>
            </a:r>
            <a:r>
              <a:rPr lang="el-GR" altLang="el-GR" sz="24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αλατότητα</a:t>
            </a:r>
            <a:r>
              <a:rPr lang="el-GR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) και οι αλληλεπιδράσεις των οργανισμών με άτομα του ίδιου ή άλλου είδους (ανταγωνισμός, θήρευση).</a:t>
            </a:r>
          </a:p>
          <a:p>
            <a:pPr marL="571500" indent="-342900">
              <a:spcBef>
                <a:spcPts val="2400"/>
              </a:spcBef>
            </a:pPr>
            <a:r>
              <a:rPr lang="en-US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Ο</a:t>
            </a:r>
            <a:r>
              <a:rPr lang="el-GR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ι οικολογικές και περιβαλλοντικές απαιτήσεις μπορεί να είναι αντιτιθέμενες</a:t>
            </a:r>
            <a:r>
              <a:rPr lang="en-US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l-GR" sz="24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με αποτέλεσμα ο οργανισμός να πρέπει να συνδυάσει κατάλληλα προσαρμοστικές αποκρίσεις προκειμένου να επιβιώσει.</a:t>
            </a:r>
            <a:endParaRPr lang="en-US" altLang="el-GR" sz="24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dirty="0" smtClean="0"/>
              <a:t>Σημείωμα Ιστορικού Εκδόσεων</a:t>
            </a:r>
            <a:r>
              <a:rPr lang="en-US" altLang="en-US" sz="4000" dirty="0" smtClean="0"/>
              <a:t> </a:t>
            </a:r>
            <a:r>
              <a:rPr lang="el-GR" altLang="en-US" sz="4000" dirty="0" smtClean="0"/>
              <a:t>Έργου</a:t>
            </a:r>
            <a:endParaRPr lang="en-US" altLang="en-US" sz="4000" dirty="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 8. Προσαρμογές Ι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Ρόζα – Μαρία Τζαννετάτου Πολυμένη, Επίκουρη Καθηγήτρια. «Ζωική Ποικιλότητα.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8</a:t>
            </a:r>
            <a:r>
              <a:rPr lang="el-GR" altLang="en-US" sz="2000" dirty="0" smtClean="0"/>
              <a:t>. Προσαρμογές Ι».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00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 8. Προσαρμογές Ι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(1/3)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l-GR" sz="1600" dirty="0"/>
              <a:t>© </a:t>
            </a:r>
            <a:r>
              <a:rPr lang="en-US" sz="1600" dirty="0" err="1"/>
              <a:t>Koolworks</a:t>
            </a:r>
            <a:r>
              <a:rPr lang="en-US" sz="1600" dirty="0"/>
              <a:t> S.A./ Jenny.gr 2015.  </a:t>
            </a:r>
            <a:r>
              <a:rPr lang="el-GR" sz="1600" dirty="0"/>
              <a:t>Σύνδεσμος: </a:t>
            </a:r>
            <a:r>
              <a:rPr lang="en-US" sz="1600" dirty="0"/>
              <a:t>http://www.jenny.gr/min-xasete-tis-teleutaies-parastaseis-tou-athens-open-air-film-festival/. </a:t>
            </a:r>
            <a:r>
              <a:rPr lang="el-GR" sz="1600" dirty="0"/>
              <a:t>Πηγή: </a:t>
            </a:r>
            <a:r>
              <a:rPr lang="en-US" sz="1600" dirty="0"/>
              <a:t>http://www.jenny.gr.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2. </a:t>
            </a:r>
            <a:r>
              <a:rPr lang="el-GR" sz="1600" dirty="0"/>
              <a:t>Σύνδεσμος:</a:t>
            </a:r>
            <a:r>
              <a:rPr lang="en-US" sz="1600" dirty="0"/>
              <a:t>http://www.isfm.ch/news/2015/09/%CE%BD%CE%AD%CE%BF-%CF%81%CF%89%CF%83%CE%B9%CE%BA%CF%8C-%CE%B5%CF%81%CE%B3%CE%B1%CF%83%CF%84%CE%AE%CF%81%CE%B9%CE%BF-%CE%B8%CE%B1-%CE%B5%CF%80%CE%B9%CF%87%CE%B5%CE%B9%CF%81%CE%AE%CF%83%CE%B5%CE%B9/.  </a:t>
            </a:r>
            <a:r>
              <a:rPr lang="el-GR" sz="1600" dirty="0"/>
              <a:t>Πηγή: </a:t>
            </a:r>
            <a:r>
              <a:rPr lang="en-US" sz="1600" dirty="0"/>
              <a:t>In gr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3. </a:t>
            </a:r>
            <a:r>
              <a:rPr lang="el-GR" sz="1600" dirty="0"/>
              <a:t>Σύνδεσμος: </a:t>
            </a:r>
            <a:r>
              <a:rPr lang="en-US" sz="1600" dirty="0"/>
              <a:t>http://www.geometer.org/Brazil2006/best.html. </a:t>
            </a:r>
            <a:r>
              <a:rPr lang="el-GR" sz="1600" dirty="0"/>
              <a:t>Πηγή: </a:t>
            </a:r>
            <a:r>
              <a:rPr lang="en-US" sz="1600" dirty="0"/>
              <a:t>http://www.geometer.org/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4. </a:t>
            </a:r>
            <a:r>
              <a:rPr lang="el-GR" sz="1600" dirty="0"/>
              <a:t>© 2015 </a:t>
            </a:r>
            <a:r>
              <a:rPr lang="en-US" sz="1600" dirty="0" err="1"/>
              <a:t>StudyBlue</a:t>
            </a:r>
            <a:r>
              <a:rPr lang="en-US" sz="1600" dirty="0"/>
              <a:t> Inc.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https://www.studyblue.com/notes/note/n/aves/deck/4625538. </a:t>
            </a:r>
            <a:r>
              <a:rPr lang="el-GR" sz="1600" dirty="0"/>
              <a:t>Πηγή: </a:t>
            </a:r>
            <a:r>
              <a:rPr lang="en-US" sz="1600" dirty="0"/>
              <a:t>https://www.studyblue.com.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5. </a:t>
            </a:r>
            <a:r>
              <a:rPr lang="el-GR" sz="1600" dirty="0"/>
              <a:t>© </a:t>
            </a:r>
            <a:r>
              <a:rPr lang="en-US" sz="1600" dirty="0"/>
              <a:t>SCRIGROUP 2015 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http://www.scrigroup.com/geografie/Australia12734.php. </a:t>
            </a:r>
            <a:r>
              <a:rPr lang="el-GR" sz="1600" dirty="0"/>
              <a:t>Πηγή: </a:t>
            </a:r>
            <a:r>
              <a:rPr lang="en-US" sz="1600" dirty="0"/>
              <a:t>http://www.scrigroup.com.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(2/3)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6. </a:t>
            </a:r>
            <a:r>
              <a:rPr lang="en-US" sz="1600" dirty="0"/>
              <a:t>Public Domain Image. </a:t>
            </a:r>
            <a:r>
              <a:rPr lang="el-GR" sz="1600" dirty="0"/>
              <a:t>Σύνδεσμος: </a:t>
            </a:r>
            <a:r>
              <a:rPr lang="en-US" sz="1600" dirty="0"/>
              <a:t>http://beautyofbirds.com/finchspecies.htm. </a:t>
            </a:r>
            <a:r>
              <a:rPr lang="el-GR" sz="1600" dirty="0"/>
              <a:t>Πηγή: </a:t>
            </a:r>
            <a:r>
              <a:rPr lang="en-US" sz="1600" dirty="0"/>
              <a:t>Walter Rothschild. The Avifauna of Laysan and the </a:t>
            </a:r>
            <a:r>
              <a:rPr lang="en-US" sz="1600" dirty="0" err="1"/>
              <a:t>neighbouring</a:t>
            </a:r>
            <a:r>
              <a:rPr lang="en-US" sz="1600" dirty="0"/>
              <a:t> islands with a complete history to date of the birds of the Hawaiian possession. </a:t>
            </a:r>
            <a:r>
              <a:rPr lang="en-US" sz="1600" dirty="0" err="1"/>
              <a:t>LondonQ</a:t>
            </a:r>
            <a:r>
              <a:rPr lang="en-US" sz="1600" dirty="0"/>
              <a:t> R.H. Porter, 1893-1900.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7. </a:t>
            </a:r>
            <a:r>
              <a:rPr lang="el-GR" sz="1600" dirty="0"/>
              <a:t>© 2015 </a:t>
            </a:r>
            <a:r>
              <a:rPr lang="en-US" sz="1600" dirty="0"/>
              <a:t>Encyclopedia Britannica , Inc. </a:t>
            </a:r>
            <a:r>
              <a:rPr lang="el-GR" sz="1600" dirty="0"/>
              <a:t>Σύνδεσμος: </a:t>
            </a:r>
            <a:r>
              <a:rPr lang="en-US" sz="1600" dirty="0"/>
              <a:t>http://www.britannica.com/animal/peppered-moth.  </a:t>
            </a:r>
            <a:r>
              <a:rPr lang="el-GR" sz="1600" dirty="0"/>
              <a:t>Πηγή: </a:t>
            </a:r>
            <a:r>
              <a:rPr lang="en-US" sz="1600" dirty="0"/>
              <a:t>http://www.britannica.com.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8. </a:t>
            </a:r>
            <a:r>
              <a:rPr lang="el-GR" sz="1600" dirty="0"/>
              <a:t>© 2015 </a:t>
            </a:r>
            <a:r>
              <a:rPr lang="en-US" sz="1600" dirty="0" err="1"/>
              <a:t>SparkNotes</a:t>
            </a:r>
            <a:r>
              <a:rPr lang="en-US" sz="1600" dirty="0"/>
              <a:t> LLC,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http://www.sparknotes.com/biology/evolution/naturalselection/section1.rhtml. </a:t>
            </a:r>
            <a:r>
              <a:rPr lang="el-GR" sz="1600" dirty="0"/>
              <a:t>Πηγή: </a:t>
            </a:r>
            <a:r>
              <a:rPr lang="en-US" sz="1600" dirty="0"/>
              <a:t>http://www.sparknotes.com/.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9. </a:t>
            </a:r>
            <a:r>
              <a:rPr lang="el-GR" sz="1600" dirty="0"/>
              <a:t>Σύνδεσμος: </a:t>
            </a:r>
            <a:r>
              <a:rPr lang="en-US" sz="1600" dirty="0"/>
              <a:t>https://www.pinterest.com/pin/392376186259503021/ </a:t>
            </a:r>
            <a:r>
              <a:rPr lang="el-GR" sz="1600" dirty="0"/>
              <a:t>Πηγή: Βρέθηκε στο </a:t>
            </a:r>
            <a:r>
              <a:rPr lang="en-US" sz="1600" dirty="0"/>
              <a:t>buzzscience.files.wordpress.com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l-GR" sz="1600" dirty="0"/>
              <a:t>© 2015 </a:t>
            </a:r>
            <a:r>
              <a:rPr lang="en-US" sz="1600" dirty="0" err="1"/>
              <a:t>SparkNotes</a:t>
            </a:r>
            <a:r>
              <a:rPr lang="en-US" sz="1600" dirty="0"/>
              <a:t> LLC,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http://www.sparknotes.com/biology/evolution/naturalselection/section1.rhtml. </a:t>
            </a:r>
            <a:r>
              <a:rPr lang="el-GR" sz="1600" dirty="0"/>
              <a:t>Πηγή: </a:t>
            </a:r>
            <a:r>
              <a:rPr lang="en-US" sz="1600" dirty="0"/>
              <a:t>http://www.sparknotes.com/.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11. </a:t>
            </a:r>
            <a:r>
              <a:rPr lang="el-GR" sz="1600" dirty="0"/>
              <a:t>Σύνδεσμος: </a:t>
            </a:r>
            <a:r>
              <a:rPr lang="en-US" sz="1600" dirty="0"/>
              <a:t>http://www.biokurs.de/skripten/13/bs13-35.htm. </a:t>
            </a:r>
            <a:r>
              <a:rPr lang="el-GR" sz="1600" dirty="0"/>
              <a:t>Πηγή: </a:t>
            </a:r>
            <a:r>
              <a:rPr lang="en-US" sz="1600" dirty="0"/>
              <a:t>http://www.biokurs.de.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12</a:t>
            </a:r>
            <a:r>
              <a:rPr lang="el-GR" sz="1600" dirty="0"/>
              <a:t>. © 2015 </a:t>
            </a:r>
            <a:r>
              <a:rPr lang="en-US" sz="1600" dirty="0" err="1"/>
              <a:t>SparkNotes</a:t>
            </a:r>
            <a:r>
              <a:rPr lang="en-US" sz="1600" dirty="0"/>
              <a:t> LLC,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http://www.sparknotes.com/biology/evolution/naturalselection/section1.rhtml. </a:t>
            </a:r>
            <a:r>
              <a:rPr lang="el-GR" sz="1600" dirty="0"/>
              <a:t>Πηγή: </a:t>
            </a:r>
            <a:r>
              <a:rPr lang="en-US" sz="1600" dirty="0"/>
              <a:t>http://www.sparknotes.com/.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(3/3)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556792"/>
            <a:ext cx="8719789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 13. </a:t>
            </a:r>
            <a:r>
              <a:rPr lang="el-GR" sz="1600" dirty="0"/>
              <a:t>Σύνδεσμος: </a:t>
            </a:r>
            <a:r>
              <a:rPr lang="en-US" sz="1600" dirty="0"/>
              <a:t>https://www.pinterest.com/pin/127578601919114346/. </a:t>
            </a:r>
            <a:r>
              <a:rPr lang="el-GR" sz="1600" dirty="0"/>
              <a:t>Πηγή: </a:t>
            </a:r>
            <a:r>
              <a:rPr lang="en-US" sz="1600" dirty="0"/>
              <a:t>http://evoled.dbs.umt.edu/lessons/causes.htm.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 </a:t>
            </a:r>
            <a:r>
              <a:rPr lang="el-GR" sz="1600" b="1" dirty="0"/>
              <a:t>14. </a:t>
            </a:r>
            <a:r>
              <a:rPr lang="el-GR" sz="1600" dirty="0"/>
              <a:t>Σύνδεσμος: </a:t>
            </a:r>
            <a:r>
              <a:rPr lang="en-US" sz="1600" dirty="0"/>
              <a:t>http://www.sivatherium.narod.ru/library/Dixon/main_en.htm. </a:t>
            </a:r>
            <a:r>
              <a:rPr lang="el-GR" sz="1600" dirty="0"/>
              <a:t>Πηγή:  </a:t>
            </a:r>
            <a:r>
              <a:rPr lang="en-US" sz="1600" dirty="0"/>
              <a:t>After Man. A Zoology of the Future. By </a:t>
            </a:r>
            <a:r>
              <a:rPr lang="en-US" sz="1600" dirty="0" err="1"/>
              <a:t>Dougal</a:t>
            </a:r>
            <a:r>
              <a:rPr lang="en-US" sz="1600" dirty="0"/>
              <a:t> Dixon. Published in the United States of America in 1981 by St. Martin's Press. Library of Congress Number 81-56345, ISBN 0-312-01163-6.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15</a:t>
            </a:r>
            <a:r>
              <a:rPr lang="el-GR" sz="1600" dirty="0"/>
              <a:t>. Σύνδεσμος: </a:t>
            </a:r>
            <a:r>
              <a:rPr lang="en-US" sz="1600" dirty="0"/>
              <a:t>http://monsterbrains.blogspot.gr/2010/12/dougal-dixon-after-man-zoology-of.html. </a:t>
            </a:r>
            <a:r>
              <a:rPr lang="el-GR" sz="1600" dirty="0"/>
              <a:t>Πηγή: </a:t>
            </a:r>
            <a:r>
              <a:rPr lang="en-US" sz="1600" dirty="0"/>
              <a:t>After Man. A Zoology of the Future. By </a:t>
            </a:r>
            <a:r>
              <a:rPr lang="en-US" sz="1600" dirty="0" err="1"/>
              <a:t>Dougal</a:t>
            </a:r>
            <a:r>
              <a:rPr lang="en-US" sz="1600" dirty="0"/>
              <a:t> Dixon. Published in the United States of America in 1981 by St. Martin's Press. Library of Congress Number 81-56345, ISBN 0-312-01163-6.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16</a:t>
            </a:r>
            <a:r>
              <a:rPr lang="el-GR" sz="1600" dirty="0"/>
              <a:t>. Σύνδεσμος:</a:t>
            </a:r>
            <a:r>
              <a:rPr lang="en-US" sz="1600" dirty="0"/>
              <a:t>http://monsterbrains.blogspot.gr/2010/12/dougal-dixon-after-man-zoology-of.html.  </a:t>
            </a:r>
            <a:r>
              <a:rPr lang="el-GR" sz="1600" dirty="0"/>
              <a:t>Πηγή: </a:t>
            </a:r>
            <a:r>
              <a:rPr lang="en-US" sz="1600" dirty="0"/>
              <a:t>After Man. A Zoology of the Future. By </a:t>
            </a:r>
            <a:r>
              <a:rPr lang="en-US" sz="1600" dirty="0" err="1"/>
              <a:t>Dougal</a:t>
            </a:r>
            <a:r>
              <a:rPr lang="en-US" sz="1600" dirty="0"/>
              <a:t> Dixon. Published in the United States of America in 1981 by St. Martin's Press. Library of Congress Number 81-56345, ISBN 0-312-01163-6.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17. </a:t>
            </a:r>
            <a:r>
              <a:rPr lang="el-GR" sz="1600" dirty="0"/>
              <a:t>Σύνδεσμος:</a:t>
            </a:r>
            <a:r>
              <a:rPr lang="en-US" sz="1600" dirty="0"/>
              <a:t>http://monsterbrains.blogspot.gr/2010/12/dougal-dixon-after-man-zoology-of.html </a:t>
            </a:r>
            <a:r>
              <a:rPr lang="el-GR" sz="1600" dirty="0"/>
              <a:t>Πηγή: </a:t>
            </a:r>
            <a:r>
              <a:rPr lang="en-US" sz="1600" dirty="0"/>
              <a:t>After Man. A Zoology of the Future. By </a:t>
            </a:r>
            <a:r>
              <a:rPr lang="en-US" sz="1600" dirty="0" err="1"/>
              <a:t>Dougal</a:t>
            </a:r>
            <a:r>
              <a:rPr lang="en-US" sz="1600" dirty="0"/>
              <a:t> Dixon. Published in the United States of America in 1981 by St. Martin's Press. Library of Congress Number 81-56345, ISBN 0-312-01163-6.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18. </a:t>
            </a:r>
            <a:r>
              <a:rPr lang="el-GR" sz="1600" dirty="0"/>
              <a:t>Σύνδεσμος:</a:t>
            </a:r>
            <a:r>
              <a:rPr lang="en-US" sz="1600" dirty="0"/>
              <a:t>http://monsterbrains.blogspot.gr/2010/12/dougal-dixon-after-man-zoology-of.html </a:t>
            </a:r>
            <a:r>
              <a:rPr lang="el-GR" sz="1600" dirty="0"/>
              <a:t>Πηγή: </a:t>
            </a:r>
            <a:r>
              <a:rPr lang="en-US" sz="1600" dirty="0"/>
              <a:t>After Man. A Zoology of the Future. By </a:t>
            </a:r>
            <a:r>
              <a:rPr lang="en-US" sz="1600" dirty="0" err="1"/>
              <a:t>Dougal</a:t>
            </a:r>
            <a:r>
              <a:rPr lang="en-US" sz="1600" dirty="0"/>
              <a:t> Dixon. Published in the United States of America in 1981 by St. Martin's Press. Library of Congress Number 81-56345, ISBN 0-312-01163-6.</a:t>
            </a:r>
          </a:p>
          <a:p>
            <a:pPr>
              <a:spcBef>
                <a:spcPts val="600"/>
              </a:spcBef>
            </a:pPr>
            <a:endParaRPr lang="el-GR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</a:t>
            </a:r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φύση των προσαρμογών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99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6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«Εξελικτική», </a:t>
            </a:r>
            <a:r>
              <a:rPr lang="el-GR" altLang="el-GR" sz="26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λλαγή του γονοτύπου (κληρονομήσιμη)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  <a:endParaRPr lang="el-GR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6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«Παροδική»,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φαινοτυπική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απόκριση σε ιδιαίτερες συνθήκες (συμπεριφορά, φυσιολογία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-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εγκλιματισμός)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4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Το υλικό της εξέλιξης είναι οι μεταλλάξεις και το κριτήριο η φυσική επιλογή... 1/2</a:t>
            </a:r>
            <a:endParaRPr lang="en-US" altLang="el-GR" sz="3400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457200"/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εξέλιξη δεν στηρίζεται μόνο στην ανάπτυξη προσαρμογών από τη φυσική επιλογή.</a:t>
            </a:r>
          </a:p>
          <a:p>
            <a:pPr marL="685800" indent="-457200"/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Π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αράγοντες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όπως η τύχη, επηρεάζουν την εξέλιξη.</a:t>
            </a:r>
          </a:p>
          <a:p>
            <a:pPr marL="685800" indent="-457200"/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Τ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 χαρακτηριστικά που ευνοούνται από τη φυσική επιλογή θα πρέπει να ικανοποιούν τους περιορισμούς των βιοχημικών διαδικασιών. 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685800" indent="-457200"/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Δ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ρα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σε φαινοτύπους.</a:t>
            </a:r>
          </a:p>
          <a:p>
            <a:pPr eaLnBrk="1" hangingPunct="1"/>
            <a:endParaRPr lang="en-US" altLang="el-GR" dirty="0" smtClean="0">
              <a:solidFill>
                <a:srgbClr val="8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4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Το υλικό της εξέλιξης είναι οι μεταλλάξεις και το κριτήριο η φυσική επιλογή... 2/2</a:t>
            </a:r>
            <a:endParaRPr lang="en-US" altLang="el-GR" sz="3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Τα χαρακτηριστικά των οργανισμών ΔΕΝ είναι απαραίτητα προϊόν προσαρμογών!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endParaRPr lang="el-GR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Δ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εν υπάρχει κάποιος σκοπός ή πρόνοια στη δράση της φυσικής επιλογής.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 descr="213899.1020.A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66121" y="1690689"/>
            <a:ext cx="2835703" cy="4351338"/>
          </a:xfrm>
        </p:spPr>
      </p:pic>
      <p:sp>
        <p:nvSpPr>
          <p:cNvPr id="2" name="TextBox 1"/>
          <p:cNvSpPr txBox="1"/>
          <p:nvPr/>
        </p:nvSpPr>
        <p:spPr>
          <a:xfrm>
            <a:off x="7701343" y="56594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endParaRPr lang="el-GR" sz="12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a typeface="ＭＳ Ｐゴシック" panose="020B0600070205080204" pitchFamily="34" charset="-128"/>
              </a:rPr>
              <a:t>Φυσική επιλογή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1/2</a:t>
            </a:r>
            <a:endParaRPr lang="el-GR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Content Placeholder 8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00500" cy="3144960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φυσική επιλογή είναι έννοια δυναμική. Εξαρτάται από τις ιδιαίτερες συνθήκες που επικρατούν σε συγκεκριμένη θέση για ένα ορισμένο χρονικό παράθυρο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1" name="Content Placeholder 9" descr="mammoth2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2719840"/>
            <a:ext cx="3886200" cy="2680137"/>
          </a:xfrm>
        </p:spPr>
      </p:pic>
      <p:sp>
        <p:nvSpPr>
          <p:cNvPr id="5" name="TextBox 4"/>
          <p:cNvSpPr txBox="1"/>
          <p:nvPr/>
        </p:nvSpPr>
        <p:spPr>
          <a:xfrm>
            <a:off x="8175936" y="51229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l-GR" sz="12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a typeface="ＭＳ Ｐゴシック" panose="020B0600070205080204" pitchFamily="34" charset="-128"/>
              </a:rPr>
              <a:t>Φυσική επιλογή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2/2</a:t>
            </a:r>
            <a:endParaRPr lang="el-GR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6"/>
          </p:nvPr>
        </p:nvSpPr>
        <p:spPr>
          <a:xfrm>
            <a:off x="932244" y="1690689"/>
            <a:ext cx="3778250" cy="2032000"/>
          </a:xfrm>
        </p:spPr>
        <p:txBody>
          <a:bodyPr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φυσική επιλογή δεν είναι πανάκεια. 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Ακαρινωτά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πουλιά: φυλογένεση </a:t>
            </a: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vs. 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εξελικτικής σύγκλισης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196" name="Content Placeholder 4" descr="ostrich_653_600x450.jpg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00" y="3862363"/>
            <a:ext cx="1763107" cy="2350809"/>
          </a:xfr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18" y="1456011"/>
            <a:ext cx="2699697" cy="2406352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95" y="4181172"/>
            <a:ext cx="1767479" cy="2032000"/>
          </a:xfrm>
        </p:spPr>
      </p:pic>
      <p:sp>
        <p:nvSpPr>
          <p:cNvPr id="11" name="TextBox 10"/>
          <p:cNvSpPr txBox="1"/>
          <p:nvPr/>
        </p:nvSpPr>
        <p:spPr>
          <a:xfrm>
            <a:off x="7379281" y="35841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4093" y="59404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1455" y="59257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5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40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</a:t>
            </a:r>
            <a:r>
              <a:rPr lang="el-GR" altLang="el-GR" sz="4000" b="1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κτινωτή</a:t>
            </a:r>
            <a:r>
              <a:rPr lang="el-GR" altLang="el-GR" sz="4000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προσαρμογή</a:t>
            </a:r>
            <a:endParaRPr lang="en-US" altLang="el-GR" sz="4000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8" t="-1002" r="-11738" b="-1002"/>
          <a:stretch/>
        </p:blipFill>
        <p:spPr>
          <a:xfrm>
            <a:off x="3886200" y="228001"/>
            <a:ext cx="4876800" cy="599398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61625" y="2326014"/>
            <a:ext cx="2949178" cy="3811588"/>
          </a:xfrm>
        </p:spPr>
        <p:txBody>
          <a:bodyPr/>
          <a:lstStyle/>
          <a:p>
            <a:r>
              <a:rPr lang="el-GR" sz="2000" dirty="0"/>
              <a:t>H διαφοροποίηση σε διαφορετικές </a:t>
            </a:r>
            <a:r>
              <a:rPr lang="el-GR" sz="2000" dirty="0" err="1"/>
              <a:t>οικοθέσεις</a:t>
            </a:r>
            <a:r>
              <a:rPr lang="el-GR" sz="2000" dirty="0"/>
              <a:t> ειδών που προέρχονται από έναν κοινό πρόγονο.</a:t>
            </a:r>
          </a:p>
          <a:p>
            <a:endParaRPr lang="en-US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52136" y="559390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Προσαρμοστικότητα</a:t>
            </a:r>
            <a:endParaRPr lang="en-US" altLang="el-GR" b="1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hangingPunct="1">
              <a:buFont typeface="Arial" panose="020B0604020202020204" pitchFamily="34" charset="0"/>
              <a:buNone/>
            </a:pP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Η επιτυχία ενός οργανισμού στην προσπάθεια του να επιβιώσει και να αναπαραχθεί σε δεδομένο περιβάλλον.</a:t>
            </a:r>
          </a:p>
          <a:p>
            <a:pPr indent="0" eaLnBrk="1" hangingPunct="1">
              <a:buFont typeface="Arial" panose="020B0604020202020204" pitchFamily="34" charset="0"/>
              <a:buNone/>
            </a:pPr>
            <a:endParaRPr lang="el-GR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indent="0" eaLnBrk="1" hangingPunct="1">
              <a:buFont typeface="Arial" panose="020B0604020202020204" pitchFamily="34" charset="0"/>
              <a:buNone/>
            </a:pPr>
            <a:r>
              <a:rPr lang="en-US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χετίζεται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με την ικανότητά του να μεταβάλλει την </a:t>
            </a:r>
            <a:r>
              <a:rPr lang="el-GR" altLang="el-GR" sz="2600" dirty="0" err="1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αρμοστικότητά</a:t>
            </a:r>
            <a:r>
              <a:rPr lang="el-GR" altLang="el-GR" sz="26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 του.</a:t>
            </a:r>
            <a:endParaRPr lang="en-US" altLang="el-GR" sz="26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8. Προσαρμογές Ι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1463</Words>
  <Application>Microsoft Office PowerPoint</Application>
  <PresentationFormat>On-screen Show (4:3)</PresentationFormat>
  <Paragraphs>205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MS PGothic</vt:lpstr>
      <vt:lpstr>MS PGothic</vt:lpstr>
      <vt:lpstr>Shruti</vt:lpstr>
      <vt:lpstr>Tahoma</vt:lpstr>
      <vt:lpstr>Times New Roman</vt:lpstr>
      <vt:lpstr>Wingdings</vt:lpstr>
      <vt:lpstr>Θέμα του Office</vt:lpstr>
      <vt:lpstr>Ζωική Ποικιλότητα</vt:lpstr>
      <vt:lpstr>Προσαρμογή: ο συμβιβασμός του οργανισμού με το περιβάλλον του (Pianka)</vt:lpstr>
      <vt:lpstr>Η φύση των προσαρμογών</vt:lpstr>
      <vt:lpstr>Το υλικό της εξέλιξης είναι οι μεταλλάξεις και το κριτήριο η φυσική επιλογή... 1/2</vt:lpstr>
      <vt:lpstr>Το υλικό της εξέλιξης είναι οι μεταλλάξεις και το κριτήριο η φυσική επιλογή... 2/2</vt:lpstr>
      <vt:lpstr>Φυσική επιλογή 1/2</vt:lpstr>
      <vt:lpstr>Φυσική επιλογή 2/2</vt:lpstr>
      <vt:lpstr>Ακτινωτή προσαρμογή</vt:lpstr>
      <vt:lpstr>Προσαρμοστικότητα</vt:lpstr>
      <vt:lpstr>Αρμοστικότητα</vt:lpstr>
      <vt:lpstr>Τύποι φυσικής επιλογής</vt:lpstr>
      <vt:lpstr>Κατευθύνουσα</vt:lpstr>
      <vt:lpstr>Σταθεροποιούσα</vt:lpstr>
      <vt:lpstr>Διασπαστική</vt:lpstr>
      <vt:lpstr>Σύγκριση </vt:lpstr>
      <vt:lpstr>Γενετική Ποικιλότητα</vt:lpstr>
      <vt:lpstr>Η Ζωολογία μετά τον άνθρωπο 1/3</vt:lpstr>
      <vt:lpstr>Η Ζωολογία μετά τον άνθρωπο 2/3</vt:lpstr>
      <vt:lpstr>Η Ζωολογία μετά τον άνθρωπο 3/3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(1/3)</vt:lpstr>
      <vt:lpstr>Σημείωμα  Χρήσης Έργων Τρίτων (2/3)</vt:lpstr>
      <vt:lpstr>Σημείωμα  Χρήσης Έργων Τρίτων (3/3)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156</cp:revision>
  <dcterms:created xsi:type="dcterms:W3CDTF">2015-03-24T06:43:16Z</dcterms:created>
  <dcterms:modified xsi:type="dcterms:W3CDTF">2015-11-22T21:17:02Z</dcterms:modified>
</cp:coreProperties>
</file>