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55"/>
  </p:notesMasterIdLst>
  <p:sldIdLst>
    <p:sldId id="456" r:id="rId2"/>
    <p:sldId id="457" r:id="rId3"/>
    <p:sldId id="458" r:id="rId4"/>
    <p:sldId id="459" r:id="rId5"/>
    <p:sldId id="460" r:id="rId6"/>
    <p:sldId id="461" r:id="rId7"/>
    <p:sldId id="462" r:id="rId8"/>
    <p:sldId id="463" r:id="rId9"/>
    <p:sldId id="464" r:id="rId10"/>
    <p:sldId id="465" r:id="rId11"/>
    <p:sldId id="466" r:id="rId12"/>
    <p:sldId id="467" r:id="rId13"/>
    <p:sldId id="468" r:id="rId14"/>
    <p:sldId id="470" r:id="rId15"/>
    <p:sldId id="471" r:id="rId16"/>
    <p:sldId id="472" r:id="rId17"/>
    <p:sldId id="473" r:id="rId18"/>
    <p:sldId id="474" r:id="rId19"/>
    <p:sldId id="475" r:id="rId20"/>
    <p:sldId id="476" r:id="rId21"/>
    <p:sldId id="480" r:id="rId22"/>
    <p:sldId id="478" r:id="rId23"/>
    <p:sldId id="481" r:id="rId24"/>
    <p:sldId id="482" r:id="rId25"/>
    <p:sldId id="483" r:id="rId26"/>
    <p:sldId id="485" r:id="rId27"/>
    <p:sldId id="486" r:id="rId28"/>
    <p:sldId id="487" r:id="rId29"/>
    <p:sldId id="488" r:id="rId30"/>
    <p:sldId id="490" r:id="rId31"/>
    <p:sldId id="491" r:id="rId32"/>
    <p:sldId id="492" r:id="rId33"/>
    <p:sldId id="493" r:id="rId34"/>
    <p:sldId id="495" r:id="rId35"/>
    <p:sldId id="497" r:id="rId36"/>
    <p:sldId id="498" r:id="rId37"/>
    <p:sldId id="499" r:id="rId38"/>
    <p:sldId id="501" r:id="rId39"/>
    <p:sldId id="502" r:id="rId40"/>
    <p:sldId id="411" r:id="rId41"/>
    <p:sldId id="412" r:id="rId42"/>
    <p:sldId id="503" r:id="rId43"/>
    <p:sldId id="504" r:id="rId44"/>
    <p:sldId id="414" r:id="rId45"/>
    <p:sldId id="415" r:id="rId46"/>
    <p:sldId id="416" r:id="rId47"/>
    <p:sldId id="505" r:id="rId48"/>
    <p:sldId id="506" r:id="rId49"/>
    <p:sldId id="507" r:id="rId50"/>
    <p:sldId id="508" r:id="rId51"/>
    <p:sldId id="509" r:id="rId52"/>
    <p:sldId id="510" r:id="rId53"/>
    <p:sldId id="511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1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5721" autoAdjust="0"/>
    <p:restoredTop sz="85133" autoAdjust="0"/>
  </p:normalViewPr>
  <p:slideViewPr>
    <p:cSldViewPr snapToGrid="0">
      <p:cViewPr varScale="1">
        <p:scale>
          <a:sx n="63" d="100"/>
          <a:sy n="63" d="100"/>
        </p:scale>
        <p:origin x="222" y="72"/>
      </p:cViewPr>
      <p:guideLst/>
    </p:cSldViewPr>
  </p:slideViewPr>
  <p:outlineViewPr>
    <p:cViewPr>
      <p:scale>
        <a:sx n="33" d="100"/>
        <a:sy n="33" d="100"/>
      </p:scale>
      <p:origin x="0" y="-2806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5A15CB-E518-42D0-B086-3B1AF5864A87}" type="datetimeFigureOut">
              <a:rPr lang="en-US" smtClean="0"/>
              <a:t>11/15/2015</a:t>
            </a:fld>
            <a:endParaRPr lang="en-US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CDB2FB-1A1E-483C-8906-5BB705B55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658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8360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9751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6101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1774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8132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4288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9862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3374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043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6590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020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844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7348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9411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9600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5754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533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9704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BBDF14D-63BC-4235-A428-F740AD64E63E}" type="slidenum">
              <a:rPr lang="en-US" altLang="en-US" sz="1200"/>
              <a:pPr eaLnBrk="1" hangingPunct="1"/>
              <a:t>32</a:t>
            </a:fld>
            <a:endParaRPr lang="en-US" altLang="en-US" sz="1200"/>
          </a:p>
        </p:txBody>
      </p:sp>
      <p:sp>
        <p:nvSpPr>
          <p:cNvPr id="48131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dirty="0" smtClean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180810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5573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3489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2111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1763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8059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4662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2970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40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3930250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41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0224211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45183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44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1557642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45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7300693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46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1325582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47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542908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40938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48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9556015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49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8369396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50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6238148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51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2582784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52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7096627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53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081831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5850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4463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629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8525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178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51819"/>
            <a:ext cx="7772400" cy="1415846"/>
          </a:xfrm>
        </p:spPr>
        <p:txBody>
          <a:bodyPr anchor="b"/>
          <a:lstStyle>
            <a:lvl1pPr algn="ctr">
              <a:defRPr sz="6000"/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2999" y="3602037"/>
            <a:ext cx="6894871" cy="2710273"/>
          </a:xfrm>
        </p:spPr>
        <p:txBody>
          <a:bodyPr/>
          <a:lstStyle>
            <a:lvl1pPr marL="0" indent="0" algn="ctr">
              <a:buNone/>
              <a:defRPr lang="en-US" sz="2400" b="1" smtClean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l-GR" sz="2800" dirty="0" smtClean="0"/>
          </a:p>
        </p:txBody>
      </p:sp>
      <p:pic>
        <p:nvPicPr>
          <p:cNvPr id="7" name="Picture 6" descr="Λογότυπο Εθνικόν και Καποδιστριακόν Πανεπιστήμιον Αθηνών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5800" y="621594"/>
            <a:ext cx="4147938" cy="81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61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9. Ερπετά και Αμφίβια της Ελλάδας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022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9. Ερπετά και Αμφίβια της Ελλάδας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Θέση κειμένου 5"/>
          <p:cNvSpPr>
            <a:spLocks noGrp="1"/>
          </p:cNvSpPr>
          <p:nvPr>
            <p:ph type="body" sz="quarter" idx="12"/>
          </p:nvPr>
        </p:nvSpPr>
        <p:spPr>
          <a:xfrm>
            <a:off x="628650" y="1855788"/>
            <a:ext cx="7886700" cy="230505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8" name="Θέση εικόνας 7"/>
          <p:cNvSpPr>
            <a:spLocks noGrp="1"/>
          </p:cNvSpPr>
          <p:nvPr>
            <p:ph type="pic" sz="quarter" idx="13"/>
          </p:nvPr>
        </p:nvSpPr>
        <p:spPr>
          <a:xfrm>
            <a:off x="628650" y="4214813"/>
            <a:ext cx="7886700" cy="19478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479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9. Ερπετά και Αμφίβια της Ελλάδας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624388" y="1853430"/>
            <a:ext cx="3890962" cy="206928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624388" y="4048124"/>
            <a:ext cx="3890962" cy="211455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28650" y="1854200"/>
            <a:ext cx="3890963" cy="43084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6686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9. Ερπετά και Αμφίβια της Ελλάδας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624388" y="1853430"/>
            <a:ext cx="3890962" cy="206928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624388" y="4048124"/>
            <a:ext cx="3890962" cy="211455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628650" y="1853430"/>
            <a:ext cx="3836988" cy="430924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548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9. Ερπετά και Αμφίβια της Ελλάδας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30238" y="2160588"/>
            <a:ext cx="2949575" cy="37004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8333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9. Ερπετά και Αμφίβια της Ελλάδας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3930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9. Ερπετά και Αμφίβια της Ελλάδας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Media Placeholder 5"/>
          <p:cNvSpPr>
            <a:spLocks noGrp="1"/>
          </p:cNvSpPr>
          <p:nvPr>
            <p:ph type="media" sz="quarter" idx="12"/>
          </p:nvPr>
        </p:nvSpPr>
        <p:spPr>
          <a:xfrm>
            <a:off x="628650" y="1854200"/>
            <a:ext cx="7886700" cy="3860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476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9. Ερπετά και Αμφίβια της Ελλάδας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628650" y="1866900"/>
            <a:ext cx="3778250" cy="203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9"/>
          <p:cNvSpPr>
            <a:spLocks noGrp="1"/>
          </p:cNvSpPr>
          <p:nvPr>
            <p:ph sz="quarter" idx="17"/>
          </p:nvPr>
        </p:nvSpPr>
        <p:spPr>
          <a:xfrm>
            <a:off x="628650" y="4060595"/>
            <a:ext cx="3778250" cy="203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9"/>
          <p:cNvSpPr>
            <a:spLocks noGrp="1"/>
          </p:cNvSpPr>
          <p:nvPr>
            <p:ph sz="quarter" idx="18"/>
          </p:nvPr>
        </p:nvSpPr>
        <p:spPr>
          <a:xfrm>
            <a:off x="4724400" y="1848335"/>
            <a:ext cx="3778250" cy="203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9"/>
          <p:cNvSpPr>
            <a:spLocks noGrp="1"/>
          </p:cNvSpPr>
          <p:nvPr>
            <p:ph sz="quarter" idx="19"/>
          </p:nvPr>
        </p:nvSpPr>
        <p:spPr>
          <a:xfrm>
            <a:off x="4737100" y="4060595"/>
            <a:ext cx="3778250" cy="203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6030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9. Ερπετά και Αμφίβια της Ελλάδας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8650" y="1866900"/>
            <a:ext cx="3778250" cy="20320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4737100" y="1854200"/>
            <a:ext cx="3778250" cy="20447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2682875" y="4075111"/>
            <a:ext cx="3778250" cy="2032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0261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9. Ερπετά και Αμφίβια της Ελλάδας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527050" y="2311400"/>
            <a:ext cx="2520950" cy="31877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3302000" y="2311400"/>
            <a:ext cx="2501900" cy="318770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6076950" y="2311400"/>
            <a:ext cx="2495550" cy="31877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252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9. Ερπετά και Αμφίβια της Ελλάδας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919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5075BC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9. Ερπετά και Αμφίβια της Ελλάδας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1458">
            <a:off x="858904" y="3912368"/>
            <a:ext cx="864017" cy="571191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1458">
            <a:off x="858904" y="3912368"/>
            <a:ext cx="864017" cy="57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753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altLang="en-US" smtClean="0"/>
              <a:t>Ενότητα 9. Ερπετά και Αμφίβια της Ελλάδας</a:t>
            </a: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1B1735-2DB4-4A5D-8125-90C527128E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3250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9. Ερπετά και Αμφίβια της Ελλάδας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713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9. Ερπετά και Αμφίβια της Ελλάδας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78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415" y="3386622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9. Ερπετά και Αμφίβια της Ελλάδας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953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9. Ερπετά και Αμφίβια της Ελλάδας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Θέση εικόνας 6"/>
          <p:cNvSpPr>
            <a:spLocks noGrp="1"/>
          </p:cNvSpPr>
          <p:nvPr>
            <p:ph type="pic" sz="quarter" idx="13"/>
          </p:nvPr>
        </p:nvSpPr>
        <p:spPr>
          <a:xfrm>
            <a:off x="628651" y="1794694"/>
            <a:ext cx="7886699" cy="3836937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l-GR" dirty="0"/>
          </a:p>
        </p:txBody>
      </p:sp>
      <p:sp>
        <p:nvSpPr>
          <p:cNvPr id="9" name="Θέση κειμένου 8"/>
          <p:cNvSpPr>
            <a:spLocks noGrp="1"/>
          </p:cNvSpPr>
          <p:nvPr>
            <p:ph type="body" sz="quarter" idx="14"/>
          </p:nvPr>
        </p:nvSpPr>
        <p:spPr>
          <a:xfrm>
            <a:off x="628650" y="5735636"/>
            <a:ext cx="7940675" cy="485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96607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9. Ερπετά και Αμφίβια της Ελλάδας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Θέση SmartArt 5"/>
          <p:cNvSpPr>
            <a:spLocks noGrp="1"/>
          </p:cNvSpPr>
          <p:nvPr>
            <p:ph type="dgm" sz="quarter" idx="12"/>
          </p:nvPr>
        </p:nvSpPr>
        <p:spPr>
          <a:xfrm>
            <a:off x="628650" y="1858963"/>
            <a:ext cx="7886700" cy="4261618"/>
          </a:xfrm>
        </p:spPr>
        <p:txBody>
          <a:bodyPr/>
          <a:lstStyle/>
          <a:p>
            <a:r>
              <a:rPr lang="en-US" smtClean="0"/>
              <a:t>Click icon to add SmartArt graphic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15136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9. Ερπετά και Αμφίβια της Ελλάδας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Θέση εικόνας 5"/>
          <p:cNvSpPr>
            <a:spLocks noGrp="1"/>
          </p:cNvSpPr>
          <p:nvPr>
            <p:ph type="pic" sz="quarter" idx="12"/>
          </p:nvPr>
        </p:nvSpPr>
        <p:spPr>
          <a:xfrm>
            <a:off x="628650" y="1843088"/>
            <a:ext cx="5300663" cy="4262437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l-GR"/>
          </a:p>
        </p:txBody>
      </p:sp>
      <p:sp>
        <p:nvSpPr>
          <p:cNvPr id="8" name="Θέση κειμένου 7"/>
          <p:cNvSpPr>
            <a:spLocks noGrp="1"/>
          </p:cNvSpPr>
          <p:nvPr>
            <p:ph type="body" sz="quarter" idx="13"/>
          </p:nvPr>
        </p:nvSpPr>
        <p:spPr>
          <a:xfrm>
            <a:off x="6091238" y="1843088"/>
            <a:ext cx="2595562" cy="42338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30882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9. Ερπετά και Αμφίβια της Ελλάδας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12"/>
          </p:nvPr>
        </p:nvSpPr>
        <p:spPr>
          <a:xfrm>
            <a:off x="3790950" y="1828800"/>
            <a:ext cx="4724400" cy="43799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8" name="Θέση κειμένου 7"/>
          <p:cNvSpPr>
            <a:spLocks noGrp="1"/>
          </p:cNvSpPr>
          <p:nvPr>
            <p:ph type="body" sz="quarter" idx="13"/>
          </p:nvPr>
        </p:nvSpPr>
        <p:spPr>
          <a:xfrm>
            <a:off x="628650" y="1798638"/>
            <a:ext cx="3101975" cy="4410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01184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dirty="0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dirty="0" smtClean="0"/>
              <a:t>Στυλ υποδείγματος κειμένου</a:t>
            </a:r>
          </a:p>
          <a:p>
            <a:pPr lvl="1"/>
            <a:r>
              <a:rPr lang="el-GR" dirty="0" smtClean="0"/>
              <a:t>Δεύτερου επιπέδου</a:t>
            </a:r>
          </a:p>
          <a:p>
            <a:pPr lvl="2"/>
            <a:r>
              <a:rPr lang="el-GR" dirty="0" smtClean="0"/>
              <a:t>Τρίτου επιπέδου</a:t>
            </a:r>
          </a:p>
          <a:p>
            <a:pPr lvl="3"/>
            <a:r>
              <a:rPr lang="el-GR" dirty="0" smtClean="0"/>
              <a:t>Τέταρτου επιπέδου</a:t>
            </a:r>
          </a:p>
          <a:p>
            <a:pPr lvl="4"/>
            <a:r>
              <a:rPr lang="el-GR" dirty="0" smtClean="0"/>
              <a:t>Πέμπτου επιπέδου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33889" y="6325416"/>
            <a:ext cx="6830668" cy="2809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l-GR" smtClean="0"/>
              <a:t>Ενότητα 9. Ερπετά και Αμφίβια της Ελλάδας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64557" y="6325416"/>
            <a:ext cx="550793" cy="2809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A56277-EA16-4AF5-BFB5-E5ECBBB3949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Λογότυπο Εθνικόν και Καποδιστριακόν Πανεπιστήμιον Αθηνών"/>
          <p:cNvPicPr>
            <a:picLocks noChangeAspect="1"/>
          </p:cNvPicPr>
          <p:nvPr userDrawn="1"/>
        </p:nvPicPr>
        <p:blipFill rotWithShape="1">
          <a:blip r:embed="rId23"/>
          <a:srcRect l="1" r="85167"/>
          <a:stretch/>
        </p:blipFill>
        <p:spPr>
          <a:xfrm>
            <a:off x="628650" y="6164722"/>
            <a:ext cx="505239" cy="62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85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79" r:id="rId5"/>
    <p:sldLayoutId id="2147483666" r:id="rId6"/>
    <p:sldLayoutId id="2147483671" r:id="rId7"/>
    <p:sldLayoutId id="2147483672" r:id="rId8"/>
    <p:sldLayoutId id="2147483673" r:id="rId9"/>
    <p:sldLayoutId id="2147483674" r:id="rId10"/>
    <p:sldLayoutId id="2147483685" r:id="rId11"/>
    <p:sldLayoutId id="2147483681" r:id="rId12"/>
    <p:sldLayoutId id="2147483682" r:id="rId13"/>
    <p:sldLayoutId id="2147483680" r:id="rId14"/>
    <p:sldLayoutId id="2147483669" r:id="rId15"/>
    <p:sldLayoutId id="2147483675" r:id="rId16"/>
    <p:sldLayoutId id="2147483676" r:id="rId17"/>
    <p:sldLayoutId id="2147483678" r:id="rId18"/>
    <p:sldLayoutId id="2147483677" r:id="rId19"/>
    <p:sldLayoutId id="2147483683" r:id="rId20"/>
    <p:sldLayoutId id="2147483687" r:id="rId21"/>
  </p:sldLayoutIdLs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6">
              <a:lumMod val="75000"/>
            </a:schemeClr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4.jpe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44.png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6.jpg"/><Relationship Id="rId4" Type="http://schemas.microsoft.com/office/2007/relationships/hdphoto" Target="../media/hdphoto3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4400" dirty="0" err="1"/>
              <a:t>Ζωϊκή</a:t>
            </a:r>
            <a:r>
              <a:rPr lang="el-GR" sz="4400" dirty="0"/>
              <a:t> Ποικιλότητα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7029" y="3628931"/>
            <a:ext cx="8269941" cy="2710273"/>
          </a:xfrm>
        </p:spPr>
        <p:txBody>
          <a:bodyPr>
            <a:normAutofit/>
          </a:bodyPr>
          <a:lstStyle/>
          <a:p>
            <a:r>
              <a:rPr lang="el-GR" sz="2800" dirty="0" smtClean="0">
                <a:solidFill>
                  <a:schemeClr val="accent6">
                    <a:lumMod val="75000"/>
                  </a:schemeClr>
                </a:solidFill>
              </a:rPr>
              <a:t>Ενότητα 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9. </a:t>
            </a:r>
            <a:r>
              <a:rPr lang="el-GR" sz="2800" dirty="0" smtClean="0">
                <a:solidFill>
                  <a:schemeClr val="accent6">
                    <a:lumMod val="75000"/>
                  </a:schemeClr>
                </a:solidFill>
              </a:rPr>
              <a:t>Ερπετά και Αμφίβια της Ελλάδας</a:t>
            </a:r>
          </a:p>
          <a:p>
            <a:endParaRPr lang="el-GR" sz="2800" dirty="0" smtClean="0"/>
          </a:p>
          <a:p>
            <a:r>
              <a:rPr lang="el-GR" sz="2800" dirty="0" smtClean="0"/>
              <a:t>Παναγιώτης</a:t>
            </a:r>
            <a:r>
              <a:rPr lang="en-US" sz="2800" dirty="0" smtClean="0"/>
              <a:t> </a:t>
            </a:r>
            <a:r>
              <a:rPr lang="el-GR" sz="2800" dirty="0" err="1" smtClean="0"/>
              <a:t>Παφίλης</a:t>
            </a:r>
            <a:r>
              <a:rPr lang="el-GR" sz="2800" dirty="0" smtClean="0"/>
              <a:t>, </a:t>
            </a:r>
            <a:r>
              <a:rPr lang="el-GR" sz="2800" dirty="0" err="1" smtClean="0"/>
              <a:t>Επικ</a:t>
            </a:r>
            <a:r>
              <a:rPr lang="el-GR" sz="2800" dirty="0" smtClean="0"/>
              <a:t>. Καθηγητής</a:t>
            </a:r>
            <a:endParaRPr lang="el-GR" sz="2800" dirty="0"/>
          </a:p>
          <a:p>
            <a:r>
              <a:rPr lang="el-GR" sz="2800" dirty="0"/>
              <a:t>Σχολή Θετικών Επιστημών</a:t>
            </a:r>
          </a:p>
          <a:p>
            <a:r>
              <a:rPr lang="el-GR" sz="2800" dirty="0" smtClean="0"/>
              <a:t>Τμήμα Βιολογίας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2857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n-US" dirty="0">
                <a:latin typeface="Calibri" panose="020F0502020204030204" pitchFamily="34" charset="0"/>
              </a:rPr>
              <a:t>Τα επίπεδα ενδημισμού στο Αιγαίο</a:t>
            </a:r>
            <a:r>
              <a:rPr lang="el-GR" altLang="en-US" dirty="0" smtClean="0">
                <a:latin typeface="Calibri" panose="020F0502020204030204" pitchFamily="34" charset="0"/>
              </a:rPr>
              <a:t>...</a:t>
            </a:r>
            <a:r>
              <a:rPr lang="en-US" altLang="en-US" dirty="0" smtClean="0">
                <a:latin typeface="Calibri" panose="020F0502020204030204" pitchFamily="34" charset="0"/>
              </a:rPr>
              <a:t>1/2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437" t="-89" r="-12437" b="-89"/>
          <a:stretch/>
        </p:blipFill>
        <p:spPr>
          <a:xfrm>
            <a:off x="3579019" y="53787"/>
            <a:ext cx="5439475" cy="613092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215262"/>
            <a:ext cx="2949178" cy="38115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9. Ερπετά και Αμφίβια της Ελλάδας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10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108346" y="5839566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</a:rPr>
              <a:t>4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n-US" dirty="0">
                <a:latin typeface="Calibri" panose="020F0502020204030204" pitchFamily="34" charset="0"/>
              </a:rPr>
              <a:t>Τα επίπεδα ενδημισμού στο Αιγαίο</a:t>
            </a:r>
            <a:r>
              <a:rPr lang="el-GR" altLang="en-US" dirty="0" smtClean="0">
                <a:latin typeface="Calibri" panose="020F0502020204030204" pitchFamily="34" charset="0"/>
              </a:rPr>
              <a:t>...</a:t>
            </a:r>
            <a:r>
              <a:rPr lang="en-US" altLang="en-US" dirty="0" smtClean="0">
                <a:latin typeface="Calibri" panose="020F0502020204030204" pitchFamily="34" charset="0"/>
              </a:rPr>
              <a:t> 2/2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215262"/>
            <a:ext cx="2949178" cy="3811588"/>
          </a:xfrm>
        </p:spPr>
        <p:txBody>
          <a:bodyPr/>
          <a:lstStyle/>
          <a:p>
            <a:r>
              <a:rPr lang="el-GR" altLang="en-US" sz="2800" dirty="0">
                <a:latin typeface="Calibri" panose="020F0502020204030204" pitchFamily="34" charset="0"/>
              </a:rPr>
              <a:t>...εξαρτώνται από την ηλικία των </a:t>
            </a:r>
            <a:r>
              <a:rPr lang="el-GR" altLang="en-US" sz="2800" dirty="0" smtClean="0">
                <a:latin typeface="Calibri" panose="020F0502020204030204" pitchFamily="34" charset="0"/>
              </a:rPr>
              <a:t>νησιών.</a:t>
            </a:r>
            <a:endParaRPr lang="en-US" altLang="en-US" sz="2800" dirty="0">
              <a:latin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814" t="-389" r="-10814" b="-389"/>
          <a:stretch/>
        </p:blipFill>
        <p:spPr>
          <a:xfrm>
            <a:off x="3579018" y="71720"/>
            <a:ext cx="5385687" cy="6095064"/>
          </a:xfr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9. Ερπετά και Αμφίβια της Ελλάδας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11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172718" y="5830602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</a:rPr>
              <a:t>5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63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ea typeface="ＭＳ Ｐゴシック" panose="020B0600070205080204" pitchFamily="34" charset="-128"/>
              </a:rPr>
              <a:t>Ε</a:t>
            </a:r>
            <a:r>
              <a:rPr lang="el-GR" altLang="en-US" dirty="0" err="1" smtClean="0">
                <a:ea typeface="ＭＳ Ｐゴシック" panose="020B0600070205080204" pitchFamily="34" charset="-128"/>
              </a:rPr>
              <a:t>νδημικά</a:t>
            </a:r>
            <a:r>
              <a:rPr lang="el-GR" altLang="en-US" dirty="0" smtClean="0">
                <a:ea typeface="ＭＳ Ｐゴシック" panose="020B0600070205080204" pitchFamily="34" charset="-128"/>
              </a:rPr>
              <a:t> είδη</a:t>
            </a:r>
            <a:endParaRPr lang="en-US" altLang="en-US" dirty="0" smtClean="0">
              <a:ea typeface="ＭＳ Ｐゴシック" panose="020B0600070205080204" pitchFamily="34" charset="-128"/>
            </a:endParaRPr>
          </a:p>
        </p:txBody>
      </p:sp>
      <p:pic>
        <p:nvPicPr>
          <p:cNvPr id="26627" name="Content Placeholder 5" descr="Picture 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38" y="1435448"/>
            <a:ext cx="6935019" cy="4741515"/>
          </a:xfr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9. Ερπετά και Αμφίβια της Ελλάδας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4000" dirty="0" err="1" smtClean="0">
                <a:ea typeface="ＭＳ Ｐゴシック" panose="020B0600070205080204" pitchFamily="34" charset="-128"/>
              </a:rPr>
              <a:t>Είδη</a:t>
            </a:r>
            <a:r>
              <a:rPr lang="en-US" altLang="en-US" sz="4000" dirty="0" smtClean="0">
                <a:ea typeface="ＭＳ Ｐゴシック" panose="020B0600070205080204" pitchFamily="34" charset="-128"/>
              </a:rPr>
              <a:t> </a:t>
            </a:r>
            <a:r>
              <a:rPr lang="en-US" altLang="en-US" sz="4000" dirty="0" err="1" smtClean="0">
                <a:ea typeface="ＭＳ Ｐゴシック" panose="020B0600070205080204" pitchFamily="34" charset="-128"/>
              </a:rPr>
              <a:t>των</a:t>
            </a:r>
            <a:r>
              <a:rPr lang="en-US" altLang="en-US" sz="4000" dirty="0" smtClean="0">
                <a:ea typeface="ＭＳ Ｐゴシック" panose="020B0600070205080204" pitchFamily="34" charset="-128"/>
              </a:rPr>
              <a:t> οπ</a:t>
            </a:r>
            <a:r>
              <a:rPr lang="en-US" altLang="en-US" sz="4000" dirty="0" err="1" smtClean="0">
                <a:ea typeface="ＭＳ Ｐゴシック" panose="020B0600070205080204" pitchFamily="34" charset="-128"/>
              </a:rPr>
              <a:t>οίων</a:t>
            </a:r>
            <a:r>
              <a:rPr lang="en-US" altLang="en-US" sz="4000" dirty="0" smtClean="0">
                <a:ea typeface="ＭＳ Ｐゴシック" panose="020B0600070205080204" pitchFamily="34" charset="-128"/>
              </a:rPr>
              <a:t> η πα</a:t>
            </a:r>
            <a:r>
              <a:rPr lang="en-US" altLang="en-US" sz="4000" dirty="0" err="1" smtClean="0">
                <a:ea typeface="ＭＳ Ｐゴシック" panose="020B0600070205080204" pitchFamily="34" charset="-128"/>
              </a:rPr>
              <a:t>ρουσί</a:t>
            </a:r>
            <a:r>
              <a:rPr lang="en-US" altLang="en-US" sz="4000" dirty="0" smtClean="0">
                <a:ea typeface="ＭＳ Ｐゴシック" panose="020B0600070205080204" pitchFamily="34" charset="-128"/>
              </a:rPr>
              <a:t>α στην Ευρώπη</a:t>
            </a:r>
            <a:r>
              <a:rPr lang="el-GR" altLang="en-US" sz="4000" dirty="0" smtClean="0">
                <a:ea typeface="ＭＳ Ｐゴシック" panose="020B0600070205080204" pitchFamily="34" charset="-128"/>
              </a:rPr>
              <a:t>,</a:t>
            </a:r>
            <a:r>
              <a:rPr lang="en-US" altLang="en-US" sz="4000" dirty="0" smtClean="0">
                <a:ea typeface="ＭＳ Ｐゴシック" panose="020B0600070205080204" pitchFamily="34" charset="-128"/>
              </a:rPr>
              <a:t> π</a:t>
            </a:r>
            <a:r>
              <a:rPr lang="en-US" altLang="en-US" sz="4000" dirty="0" err="1" smtClean="0">
                <a:ea typeface="ＭＳ Ｐゴシック" panose="020B0600070205080204" pitchFamily="34" charset="-128"/>
              </a:rPr>
              <a:t>εριορίζετ</a:t>
            </a:r>
            <a:r>
              <a:rPr lang="en-US" altLang="en-US" sz="4000" dirty="0" smtClean="0">
                <a:ea typeface="ＭＳ Ｐゴシック" panose="020B0600070205080204" pitchFamily="34" charset="-128"/>
              </a:rPr>
              <a:t>αι στην Ελλάδα </a:t>
            </a:r>
            <a:r>
              <a:rPr lang="el-GR" altLang="en-US" sz="4000" dirty="0" smtClean="0">
                <a:ea typeface="ＭＳ Ｐゴシック" panose="020B0600070205080204" pitchFamily="34" charset="-128"/>
              </a:rPr>
              <a:t> 1/9</a:t>
            </a:r>
            <a:endParaRPr lang="en-US" altLang="en-US" sz="4000" dirty="0" smtClean="0">
              <a:ea typeface="ＭＳ Ｐゴシック" panose="020B0600070205080204" pitchFamily="34" charset="-128"/>
            </a:endParaRPr>
          </a:p>
        </p:txBody>
      </p:sp>
      <p:pic>
        <p:nvPicPr>
          <p:cNvPr id="27651" name="Content Placeholder 3" descr="Picture 4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12" y="1825625"/>
            <a:ext cx="7641176" cy="4351338"/>
          </a:xfr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9. Ερπετά και Αμφίβια της Ελλάδας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dirty="0"/>
              <a:t>Είδη των οποίων η παρουσία στην Ευρώπη, περιορίζεται στην Ελλάδα </a:t>
            </a:r>
            <a:r>
              <a:rPr lang="el-GR" sz="3600" dirty="0" smtClean="0"/>
              <a:t> 2/9</a:t>
            </a:r>
            <a:endParaRPr lang="el-GR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001" y="1833646"/>
            <a:ext cx="6583997" cy="4335296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9. Ερπετά και Αμφίβια της Ελλάδας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14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010835" y="5365377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</a:rPr>
              <a:t>6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7583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n-US" sz="3600" dirty="0">
                <a:ea typeface="ＭＳ Ｐゴシック" panose="020B0600070205080204" pitchFamily="34" charset="-128"/>
              </a:rPr>
              <a:t>Είδη των οποίων η παρουσία στην Ευρώπη, περιορίζεται στην </a:t>
            </a:r>
            <a:r>
              <a:rPr lang="el-GR" altLang="en-US" sz="3600" dirty="0" smtClean="0">
                <a:ea typeface="ＭＳ Ｐゴシック" panose="020B0600070205080204" pitchFamily="34" charset="-128"/>
              </a:rPr>
              <a:t>Ελλάδα 3/9 </a:t>
            </a:r>
            <a:endParaRPr lang="en-US" altLang="en-US" sz="3600" dirty="0" smtClean="0">
              <a:ea typeface="ＭＳ Ｐゴシック" panose="020B0600070205080204" pitchFamily="34" charset="-128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Τ</a:t>
            </a:r>
            <a:r>
              <a:rPr lang="el-GR" altLang="en-US" dirty="0" err="1">
                <a:ea typeface="ＭＳ Ｐゴシック" panose="020B0600070205080204" pitchFamily="34" charset="-128"/>
              </a:rPr>
              <a:t>σαπερδόνα</a:t>
            </a:r>
            <a:r>
              <a:rPr lang="en-US" altLang="en-US" dirty="0">
                <a:ea typeface="ＭＳ Ｐゴシック" panose="020B0600070205080204" pitchFamily="34" charset="-128"/>
              </a:rPr>
              <a:t/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l-GR" altLang="en-US" dirty="0">
                <a:ea typeface="ＭＳ Ｐゴシック" panose="020B0600070205080204" pitchFamily="34" charset="-128"/>
              </a:rPr>
              <a:t> (</a:t>
            </a:r>
            <a:r>
              <a:rPr lang="en-US" altLang="en-US" i="1" dirty="0">
                <a:ea typeface="ＭＳ Ｐゴシック" panose="020B0600070205080204" pitchFamily="34" charset="-128"/>
              </a:rPr>
              <a:t>P. </a:t>
            </a:r>
            <a:r>
              <a:rPr lang="en-US" altLang="en-US" i="1" dirty="0" err="1">
                <a:ea typeface="ＭＳ Ｐゴシック" panose="020B0600070205080204" pitchFamily="34" charset="-128"/>
              </a:rPr>
              <a:t>peloponnesiacus</a:t>
            </a:r>
            <a:r>
              <a:rPr lang="en-US" altLang="en-US" dirty="0">
                <a:ea typeface="ＭＳ Ｐゴシック" panose="020B0600070205080204" pitchFamily="34" charset="-128"/>
              </a:rPr>
              <a:t>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altLang="en-US" dirty="0">
                <a:latin typeface="Calibri" panose="020F0502020204030204" pitchFamily="34" charset="0"/>
              </a:rPr>
              <a:t>Κ</a:t>
            </a:r>
            <a:r>
              <a:rPr lang="el-GR" altLang="en-US" dirty="0" err="1">
                <a:latin typeface="Calibri" panose="020F0502020204030204" pitchFamily="34" charset="0"/>
              </a:rPr>
              <a:t>ονάκι</a:t>
            </a:r>
            <a:r>
              <a:rPr lang="el-GR" altLang="en-US" dirty="0">
                <a:latin typeface="Calibri" panose="020F0502020204030204" pitchFamily="34" charset="0"/>
              </a:rPr>
              <a:t> της Πελοποννήσου (</a:t>
            </a:r>
            <a:r>
              <a:rPr lang="en-US" altLang="en-US" i="1" dirty="0" err="1">
                <a:latin typeface="Calibri" panose="020F0502020204030204" pitchFamily="34" charset="0"/>
              </a:rPr>
              <a:t>Anguis</a:t>
            </a:r>
            <a:r>
              <a:rPr lang="en-US" altLang="en-US" i="1" dirty="0">
                <a:latin typeface="Calibri" panose="020F0502020204030204" pitchFamily="34" charset="0"/>
              </a:rPr>
              <a:t> </a:t>
            </a:r>
            <a:r>
              <a:rPr lang="en-US" altLang="en-US" i="1" dirty="0" err="1">
                <a:latin typeface="Calibri" panose="020F0502020204030204" pitchFamily="34" charset="0"/>
              </a:rPr>
              <a:t>cephalonica</a:t>
            </a:r>
            <a:r>
              <a:rPr lang="en-US" altLang="en-US" dirty="0" smtClean="0">
                <a:latin typeface="Calibri" panose="020F0502020204030204" pitchFamily="34" charset="0"/>
              </a:rPr>
              <a:t>)</a:t>
            </a:r>
            <a:endParaRPr lang="en-US" dirty="0"/>
          </a:p>
        </p:txBody>
      </p:sp>
      <p:pic>
        <p:nvPicPr>
          <p:cNvPr id="29701" name="Content Placeholder 8" descr="Gr170 copy.jpg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962" y="3053446"/>
            <a:ext cx="3887788" cy="259290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9. Ερπετά και Αμφίβια της Ελλάδας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15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29" y="2686132"/>
            <a:ext cx="4121216" cy="3090913"/>
          </a:xfrm>
        </p:spPr>
      </p:pic>
      <p:sp>
        <p:nvSpPr>
          <p:cNvPr id="9" name="TextBox 8"/>
          <p:cNvSpPr txBox="1"/>
          <p:nvPr/>
        </p:nvSpPr>
        <p:spPr>
          <a:xfrm>
            <a:off x="4234968" y="5473350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</a:rPr>
              <a:t>7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83743" y="5334850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</a:rPr>
              <a:t>8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n-US" sz="3600" dirty="0">
                <a:ea typeface="ＭＳ Ｐゴシック" panose="020B0600070205080204" pitchFamily="34" charset="-128"/>
              </a:rPr>
              <a:t>Είδη των οποίων η παρουσία στην Ευρώπη, περιορίζεται στην </a:t>
            </a:r>
            <a:r>
              <a:rPr lang="el-GR" altLang="en-US" sz="3600" dirty="0" smtClean="0">
                <a:ea typeface="ＭＳ Ｐゴシック" panose="020B0600070205080204" pitchFamily="34" charset="-128"/>
              </a:rPr>
              <a:t>Ελλάδα 4/9 </a:t>
            </a:r>
            <a:endParaRPr lang="en-US" altLang="en-US" sz="3600" dirty="0" smtClean="0">
              <a:ea typeface="ＭＳ Ｐゴシック" panose="020B0600070205080204" pitchFamily="34" charset="-128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altLang="en-US" dirty="0" err="1">
                <a:ea typeface="ＭＳ Ｐゴシック" panose="020B0600070205080204" pitchFamily="34" charset="-128"/>
              </a:rPr>
              <a:t>Ζοβραχίδα</a:t>
            </a:r>
            <a:r>
              <a:rPr lang="el-GR" altLang="en-US" dirty="0">
                <a:ea typeface="ＭＳ Ｐゴシック" panose="020B0600070205080204" pitchFamily="34" charset="-128"/>
              </a:rPr>
              <a:t> (</a:t>
            </a:r>
            <a:r>
              <a:rPr lang="en-US" altLang="en-US" i="1" dirty="0" err="1">
                <a:ea typeface="ＭＳ Ｐゴシック" panose="020B0600070205080204" pitchFamily="34" charset="-128"/>
              </a:rPr>
              <a:t>Hellenolacerta</a:t>
            </a:r>
            <a:r>
              <a:rPr lang="en-US" altLang="en-US" i="1" dirty="0">
                <a:ea typeface="ＭＳ Ｐゴシック" panose="020B0600070205080204" pitchFamily="34" charset="-128"/>
              </a:rPr>
              <a:t> </a:t>
            </a:r>
            <a:r>
              <a:rPr lang="en-US" altLang="en-US" i="1" dirty="0" err="1">
                <a:ea typeface="ＭＳ Ｐゴシック" panose="020B0600070205080204" pitchFamily="34" charset="-128"/>
              </a:rPr>
              <a:t>graeca</a:t>
            </a:r>
            <a:r>
              <a:rPr lang="en-US" altLang="en-US" dirty="0">
                <a:ea typeface="ＭＳ Ｐゴシック" panose="020B0600070205080204" pitchFamily="34" charset="-128"/>
              </a:rPr>
              <a:t>)</a:t>
            </a:r>
            <a:endParaRPr lang="en-US" dirty="0"/>
          </a:p>
        </p:txBody>
      </p:sp>
      <p:pic>
        <p:nvPicPr>
          <p:cNvPr id="30723" name="Content Placeholder 5" descr="Gr184 copy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38" y="3062827"/>
            <a:ext cx="3868737" cy="2569083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l-GR" altLang="en-US" dirty="0" err="1"/>
              <a:t>Μοραϊτόσαυρα</a:t>
            </a:r>
            <a:r>
              <a:rPr lang="el-GR" altLang="en-US" dirty="0"/>
              <a:t> (</a:t>
            </a:r>
            <a:r>
              <a:rPr lang="en-US" altLang="en-US" i="1" dirty="0" err="1"/>
              <a:t>Algyroides</a:t>
            </a:r>
            <a:r>
              <a:rPr lang="en-US" altLang="en-US" i="1" dirty="0"/>
              <a:t> </a:t>
            </a:r>
            <a:r>
              <a:rPr lang="en-US" altLang="en-US" i="1" dirty="0" err="1"/>
              <a:t>moreoticus</a:t>
            </a:r>
            <a:r>
              <a:rPr lang="en-US" altLang="en-US" dirty="0" smtClean="0"/>
              <a:t>)</a:t>
            </a:r>
            <a:endParaRPr lang="en-US" dirty="0"/>
          </a:p>
        </p:txBody>
      </p:sp>
      <p:pic>
        <p:nvPicPr>
          <p:cNvPr id="30724" name="Content Placeholder 6" descr="Algyroides_moreoticus_07Jan.jpg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136691"/>
            <a:ext cx="3553487" cy="242081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9. Ερπετά και Αμφίβια της Ελλάδας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16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86009" y="535491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9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64557" y="528050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10</a:t>
            </a:r>
            <a:endParaRPr lang="en-US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600" dirty="0" err="1">
                <a:ea typeface="ＭＳ Ｐゴシック" panose="020B0600070205080204" pitchFamily="34" charset="-128"/>
              </a:rPr>
              <a:t>Είδη</a:t>
            </a:r>
            <a:r>
              <a:rPr lang="en-US" altLang="en-US" sz="3600" dirty="0">
                <a:ea typeface="ＭＳ Ｐゴシック" panose="020B0600070205080204" pitchFamily="34" charset="-128"/>
              </a:rPr>
              <a:t> </a:t>
            </a:r>
            <a:r>
              <a:rPr lang="en-US" altLang="en-US" sz="3600" dirty="0" err="1">
                <a:ea typeface="ＭＳ Ｐゴシック" panose="020B0600070205080204" pitchFamily="34" charset="-128"/>
              </a:rPr>
              <a:t>των</a:t>
            </a:r>
            <a:r>
              <a:rPr lang="en-US" altLang="en-US" sz="3600" dirty="0">
                <a:ea typeface="ＭＳ Ｐゴシック" panose="020B0600070205080204" pitchFamily="34" charset="-128"/>
              </a:rPr>
              <a:t> οπ</a:t>
            </a:r>
            <a:r>
              <a:rPr lang="en-US" altLang="en-US" sz="3600" dirty="0" err="1">
                <a:ea typeface="ＭＳ Ｐゴシック" panose="020B0600070205080204" pitchFamily="34" charset="-128"/>
              </a:rPr>
              <a:t>οίων</a:t>
            </a:r>
            <a:r>
              <a:rPr lang="en-US" altLang="en-US" sz="3600" dirty="0">
                <a:ea typeface="ＭＳ Ｐゴシック" panose="020B0600070205080204" pitchFamily="34" charset="-128"/>
              </a:rPr>
              <a:t> η πα</a:t>
            </a:r>
            <a:r>
              <a:rPr lang="en-US" altLang="en-US" sz="3600" dirty="0" err="1">
                <a:ea typeface="ＭＳ Ｐゴシック" panose="020B0600070205080204" pitchFamily="34" charset="-128"/>
              </a:rPr>
              <a:t>ρουσί</a:t>
            </a:r>
            <a:r>
              <a:rPr lang="en-US" altLang="en-US" sz="3600" dirty="0">
                <a:ea typeface="ＭＳ Ｐゴシック" panose="020B0600070205080204" pitchFamily="34" charset="-128"/>
              </a:rPr>
              <a:t>α στην Ευρώπη</a:t>
            </a:r>
            <a:r>
              <a:rPr lang="el-GR" altLang="en-US" sz="3600" dirty="0">
                <a:ea typeface="ＭＳ Ｐゴシック" panose="020B0600070205080204" pitchFamily="34" charset="-128"/>
              </a:rPr>
              <a:t>,</a:t>
            </a:r>
            <a:r>
              <a:rPr lang="en-US" altLang="en-US" sz="3600" dirty="0">
                <a:ea typeface="ＭＳ Ｐゴシック" panose="020B0600070205080204" pitchFamily="34" charset="-128"/>
              </a:rPr>
              <a:t> π</a:t>
            </a:r>
            <a:r>
              <a:rPr lang="en-US" altLang="en-US" sz="3600" dirty="0" err="1">
                <a:ea typeface="ＭＳ Ｐゴシック" panose="020B0600070205080204" pitchFamily="34" charset="-128"/>
              </a:rPr>
              <a:t>εριορίζετ</a:t>
            </a:r>
            <a:r>
              <a:rPr lang="en-US" altLang="en-US" sz="3600" dirty="0">
                <a:ea typeface="ＭＳ Ｐゴシック" panose="020B0600070205080204" pitchFamily="34" charset="-128"/>
              </a:rPr>
              <a:t>αι στην </a:t>
            </a:r>
            <a:r>
              <a:rPr lang="en-US" altLang="en-US" sz="3600" dirty="0" smtClean="0">
                <a:ea typeface="ＭＳ Ｐゴシック" panose="020B0600070205080204" pitchFamily="34" charset="-128"/>
              </a:rPr>
              <a:t>Ελλάδα</a:t>
            </a:r>
            <a:r>
              <a:rPr lang="el-GR" altLang="en-US" sz="3600" dirty="0" smtClean="0">
                <a:ea typeface="ＭＳ Ｐゴシック" panose="020B0600070205080204" pitchFamily="34" charset="-128"/>
              </a:rPr>
              <a:t> 5/9</a:t>
            </a:r>
            <a:r>
              <a:rPr lang="en-US" altLang="en-US" sz="3600" dirty="0" smtClean="0"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altLang="en-US" dirty="0" err="1">
                <a:ea typeface="ＭＳ Ｐゴシック" panose="020B0600070205080204" pitchFamily="34" charset="-128"/>
              </a:rPr>
              <a:t>Χρυσοφυλλίδα</a:t>
            </a:r>
            <a:r>
              <a:rPr lang="el-GR" altLang="en-US" dirty="0">
                <a:ea typeface="ＭＳ Ｐゴシック" panose="020B0600070205080204" pitchFamily="34" charset="-128"/>
              </a:rPr>
              <a:t> </a:t>
            </a:r>
            <a:r>
              <a:rPr lang="en-US" altLang="en-US" dirty="0">
                <a:ea typeface="ＭＳ Ｐゴシック" panose="020B0600070205080204" pitchFamily="34" charset="-128"/>
              </a:rPr>
              <a:t/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l-GR" altLang="en-US" dirty="0">
                <a:ea typeface="ＭＳ Ｐゴシック" panose="020B0600070205080204" pitchFamily="34" charset="-128"/>
              </a:rPr>
              <a:t>(</a:t>
            </a:r>
            <a:r>
              <a:rPr lang="en-US" altLang="en-US" i="1" dirty="0">
                <a:ea typeface="ＭＳ Ｐゴシック" panose="020B0600070205080204" pitchFamily="34" charset="-128"/>
              </a:rPr>
              <a:t>P. </a:t>
            </a:r>
            <a:r>
              <a:rPr lang="en-US" altLang="en-US" i="1" dirty="0" err="1">
                <a:ea typeface="ＭＳ Ｐゴシック" panose="020B0600070205080204" pitchFamily="34" charset="-128"/>
              </a:rPr>
              <a:t>milensis</a:t>
            </a:r>
            <a:r>
              <a:rPr lang="en-US" altLang="en-US" dirty="0">
                <a:ea typeface="ＭＳ Ｐゴシック" panose="020B0600070205080204" pitchFamily="34" charset="-128"/>
              </a:rPr>
              <a:t>)</a:t>
            </a:r>
            <a:endParaRPr lang="en-US" dirty="0"/>
          </a:p>
        </p:txBody>
      </p:sp>
      <p:pic>
        <p:nvPicPr>
          <p:cNvPr id="31747" name="Content Placeholder 6" descr="Gr100 copy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38" y="2896593"/>
            <a:ext cx="3868737" cy="2901552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l-GR" altLang="en-US" dirty="0"/>
              <a:t>Οχιά της Μήλου (</a:t>
            </a:r>
            <a:r>
              <a:rPr lang="en-US" altLang="en-US" dirty="0" err="1"/>
              <a:t>Macrovipera</a:t>
            </a:r>
            <a:r>
              <a:rPr lang="en-US" altLang="en-US" dirty="0"/>
              <a:t> </a:t>
            </a:r>
            <a:r>
              <a:rPr lang="en-US" altLang="en-US" dirty="0" err="1"/>
              <a:t>schweizeri</a:t>
            </a:r>
            <a:r>
              <a:rPr lang="el-GR" altLang="en-US" dirty="0" smtClean="0"/>
              <a:t>)</a:t>
            </a:r>
            <a:endParaRPr lang="en-US" dirty="0"/>
          </a:p>
        </p:txBody>
      </p:sp>
      <p:pic>
        <p:nvPicPr>
          <p:cNvPr id="31748" name="Content Placeholder 5" descr="Macrovipera schweizeri copy.jpg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3044960"/>
            <a:ext cx="3887788" cy="2604817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9. Ερπετά και Αμφίβια της Ελλάδας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17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138970" y="551103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</a:rPr>
              <a:t>1</a:t>
            </a:r>
            <a:r>
              <a:rPr lang="en-US" sz="1200" b="1" dirty="0" smtClean="0">
                <a:solidFill>
                  <a:schemeClr val="bg1"/>
                </a:solidFill>
              </a:rPr>
              <a:t>1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08346" y="537253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</a:rPr>
              <a:t>1</a:t>
            </a:r>
            <a:r>
              <a:rPr lang="en-US" sz="1200" b="1" dirty="0" smtClean="0">
                <a:solidFill>
                  <a:schemeClr val="bg1"/>
                </a:solidFill>
              </a:rPr>
              <a:t>2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4000" dirty="0" err="1">
                <a:ea typeface="ＭＳ Ｐゴシック" panose="020B0600070205080204" pitchFamily="34" charset="-128"/>
              </a:rPr>
              <a:t>Είδη</a:t>
            </a:r>
            <a:r>
              <a:rPr lang="en-US" altLang="en-US" sz="4000" dirty="0">
                <a:ea typeface="ＭＳ Ｐゴシック" panose="020B0600070205080204" pitchFamily="34" charset="-128"/>
              </a:rPr>
              <a:t> </a:t>
            </a:r>
            <a:r>
              <a:rPr lang="en-US" altLang="en-US" sz="4000" dirty="0" err="1">
                <a:ea typeface="ＭＳ Ｐゴシック" panose="020B0600070205080204" pitchFamily="34" charset="-128"/>
              </a:rPr>
              <a:t>των</a:t>
            </a:r>
            <a:r>
              <a:rPr lang="en-US" altLang="en-US" sz="4000" dirty="0">
                <a:ea typeface="ＭＳ Ｐゴシック" panose="020B0600070205080204" pitchFamily="34" charset="-128"/>
              </a:rPr>
              <a:t> οπ</a:t>
            </a:r>
            <a:r>
              <a:rPr lang="en-US" altLang="en-US" sz="4000" dirty="0" err="1">
                <a:ea typeface="ＭＳ Ｐゴシック" panose="020B0600070205080204" pitchFamily="34" charset="-128"/>
              </a:rPr>
              <a:t>οίων</a:t>
            </a:r>
            <a:r>
              <a:rPr lang="en-US" altLang="en-US" sz="4000" dirty="0">
                <a:ea typeface="ＭＳ Ｐゴシック" panose="020B0600070205080204" pitchFamily="34" charset="-128"/>
              </a:rPr>
              <a:t> η πα</a:t>
            </a:r>
            <a:r>
              <a:rPr lang="en-US" altLang="en-US" sz="4000" dirty="0" err="1">
                <a:ea typeface="ＭＳ Ｐゴシック" panose="020B0600070205080204" pitchFamily="34" charset="-128"/>
              </a:rPr>
              <a:t>ρουσί</a:t>
            </a:r>
            <a:r>
              <a:rPr lang="en-US" altLang="en-US" sz="4000" dirty="0">
                <a:ea typeface="ＭＳ Ｐゴシック" panose="020B0600070205080204" pitchFamily="34" charset="-128"/>
              </a:rPr>
              <a:t>α στην Ευρώπη</a:t>
            </a:r>
            <a:r>
              <a:rPr lang="el-GR" altLang="en-US" sz="4000" dirty="0">
                <a:ea typeface="ＭＳ Ｐゴシック" panose="020B0600070205080204" pitchFamily="34" charset="-128"/>
              </a:rPr>
              <a:t>,</a:t>
            </a:r>
            <a:r>
              <a:rPr lang="en-US" altLang="en-US" sz="4000" dirty="0">
                <a:ea typeface="ＭＳ Ｐゴシック" panose="020B0600070205080204" pitchFamily="34" charset="-128"/>
              </a:rPr>
              <a:t> π</a:t>
            </a:r>
            <a:r>
              <a:rPr lang="en-US" altLang="en-US" sz="4000" dirty="0" err="1">
                <a:ea typeface="ＭＳ Ｐゴシック" panose="020B0600070205080204" pitchFamily="34" charset="-128"/>
              </a:rPr>
              <a:t>εριορίζετ</a:t>
            </a:r>
            <a:r>
              <a:rPr lang="en-US" altLang="en-US" sz="4000" dirty="0">
                <a:ea typeface="ＭＳ Ｐゴシック" panose="020B0600070205080204" pitchFamily="34" charset="-128"/>
              </a:rPr>
              <a:t>αι στην </a:t>
            </a:r>
            <a:r>
              <a:rPr lang="en-US" altLang="en-US" sz="4000" dirty="0" smtClean="0">
                <a:ea typeface="ＭＳ Ｐゴシック" panose="020B0600070205080204" pitchFamily="34" charset="-128"/>
              </a:rPr>
              <a:t>Ελλάδα</a:t>
            </a:r>
            <a:r>
              <a:rPr lang="el-GR" altLang="en-US" sz="4000" dirty="0" smtClean="0">
                <a:ea typeface="ＭＳ Ｐゴシック" panose="020B0600070205080204" pitchFamily="34" charset="-128"/>
              </a:rPr>
              <a:t> 6/9</a:t>
            </a:r>
            <a:r>
              <a:rPr lang="en-US" altLang="en-US" sz="4000" dirty="0" smtClean="0">
                <a:ea typeface="ＭＳ Ｐゴシック" panose="020B0600070205080204" pitchFamily="34" charset="-128"/>
              </a:rPr>
              <a:t> </a:t>
            </a:r>
            <a:endParaRPr lang="en-US" altLang="en-US" sz="3600" dirty="0" smtClean="0">
              <a:ea typeface="ＭＳ Ｐゴシック" panose="020B0600070205080204" pitchFamily="34" charset="-128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altLang="en-US" dirty="0">
                <a:ea typeface="ＭＳ Ｐゴシック" panose="020B0600070205080204" pitchFamily="34" charset="-128"/>
              </a:rPr>
              <a:t>Σαύρα της Σκύρου</a:t>
            </a:r>
            <a:r>
              <a:rPr lang="en-US" altLang="en-US" dirty="0">
                <a:ea typeface="ＭＳ Ｐゴシック" panose="020B0600070205080204" pitchFamily="34" charset="-128"/>
              </a:rPr>
              <a:t/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l-GR" altLang="en-US" dirty="0">
                <a:ea typeface="ＭＳ Ｐゴシック" panose="020B0600070205080204" pitchFamily="34" charset="-128"/>
              </a:rPr>
              <a:t> (</a:t>
            </a:r>
            <a:r>
              <a:rPr lang="en-US" altLang="en-US" i="1" dirty="0">
                <a:ea typeface="ＭＳ Ｐゴシック" panose="020B0600070205080204" pitchFamily="34" charset="-128"/>
              </a:rPr>
              <a:t>P. </a:t>
            </a:r>
            <a:r>
              <a:rPr lang="en-US" altLang="en-US" i="1" dirty="0" err="1">
                <a:ea typeface="ＭＳ Ｐゴシック" panose="020B0600070205080204" pitchFamily="34" charset="-128"/>
              </a:rPr>
              <a:t>gaigeae</a:t>
            </a:r>
            <a:r>
              <a:rPr lang="en-US" altLang="en-US" dirty="0">
                <a:ea typeface="ＭＳ Ｐゴシック" panose="020B0600070205080204" pitchFamily="34" charset="-128"/>
              </a:rPr>
              <a:t>)</a:t>
            </a:r>
            <a:endParaRPr lang="en-US" dirty="0"/>
          </a:p>
        </p:txBody>
      </p:sp>
      <p:pic>
        <p:nvPicPr>
          <p:cNvPr id="32771" name="Content Placeholder 5" descr="P. gaigeae 45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38" y="2896593"/>
            <a:ext cx="3868737" cy="2901552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l-GR" altLang="en-US" dirty="0"/>
              <a:t>Κρητική σαύρα </a:t>
            </a:r>
            <a:r>
              <a:rPr lang="el-GR" altLang="en-US" dirty="0" smtClean="0"/>
              <a:t>                      (</a:t>
            </a:r>
            <a:r>
              <a:rPr lang="en-US" altLang="en-US" i="1" dirty="0"/>
              <a:t>P. </a:t>
            </a:r>
            <a:r>
              <a:rPr lang="en-US" altLang="en-US" i="1" dirty="0" err="1"/>
              <a:t>cretensis</a:t>
            </a:r>
            <a:r>
              <a:rPr lang="en-US" altLang="en-US" dirty="0" smtClean="0"/>
              <a:t>)</a:t>
            </a:r>
            <a:endParaRPr lang="en-US" dirty="0"/>
          </a:p>
        </p:txBody>
      </p:sp>
      <p:pic>
        <p:nvPicPr>
          <p:cNvPr id="32772" name="Content Placeholder 6" descr="P. cretensis.jpg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3246858"/>
            <a:ext cx="3887788" cy="2201022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9. Ερπετά και Αμφίβια της Ελλάδας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18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156422" y="547115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1</a:t>
            </a:r>
            <a:r>
              <a:rPr lang="en-US" sz="1200" b="1" dirty="0" smtClean="0"/>
              <a:t>3</a:t>
            </a:r>
            <a:endParaRPr lang="en-US" sz="1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108346" y="515024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</a:rPr>
              <a:t>1</a:t>
            </a:r>
            <a:r>
              <a:rPr lang="en-US" sz="1200" b="1" dirty="0" smtClean="0">
                <a:solidFill>
                  <a:schemeClr val="bg1"/>
                </a:solidFill>
              </a:rPr>
              <a:t>4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600" dirty="0" err="1">
                <a:ea typeface="ＭＳ Ｐゴシック" panose="020B0600070205080204" pitchFamily="34" charset="-128"/>
              </a:rPr>
              <a:t>Είδη</a:t>
            </a:r>
            <a:r>
              <a:rPr lang="en-US" altLang="en-US" sz="3600" dirty="0">
                <a:ea typeface="ＭＳ Ｐゴシック" panose="020B0600070205080204" pitchFamily="34" charset="-128"/>
              </a:rPr>
              <a:t> </a:t>
            </a:r>
            <a:r>
              <a:rPr lang="en-US" altLang="en-US" sz="3600" dirty="0" err="1">
                <a:ea typeface="ＭＳ Ｐゴシック" panose="020B0600070205080204" pitchFamily="34" charset="-128"/>
              </a:rPr>
              <a:t>των</a:t>
            </a:r>
            <a:r>
              <a:rPr lang="en-US" altLang="en-US" sz="3600" dirty="0">
                <a:ea typeface="ＭＳ Ｐゴシック" panose="020B0600070205080204" pitchFamily="34" charset="-128"/>
              </a:rPr>
              <a:t> οπ</a:t>
            </a:r>
            <a:r>
              <a:rPr lang="en-US" altLang="en-US" sz="3600" dirty="0" err="1">
                <a:ea typeface="ＭＳ Ｐゴシック" panose="020B0600070205080204" pitchFamily="34" charset="-128"/>
              </a:rPr>
              <a:t>οίων</a:t>
            </a:r>
            <a:r>
              <a:rPr lang="en-US" altLang="en-US" sz="3600" dirty="0">
                <a:ea typeface="ＭＳ Ｐゴシック" panose="020B0600070205080204" pitchFamily="34" charset="-128"/>
              </a:rPr>
              <a:t> η πα</a:t>
            </a:r>
            <a:r>
              <a:rPr lang="en-US" altLang="en-US" sz="3600" dirty="0" err="1">
                <a:ea typeface="ＭＳ Ｐゴシック" panose="020B0600070205080204" pitchFamily="34" charset="-128"/>
              </a:rPr>
              <a:t>ρουσί</a:t>
            </a:r>
            <a:r>
              <a:rPr lang="en-US" altLang="en-US" sz="3600" dirty="0">
                <a:ea typeface="ＭＳ Ｐゴシック" panose="020B0600070205080204" pitchFamily="34" charset="-128"/>
              </a:rPr>
              <a:t>α στην Ευρώπη</a:t>
            </a:r>
            <a:r>
              <a:rPr lang="el-GR" altLang="en-US" sz="3600" dirty="0">
                <a:ea typeface="ＭＳ Ｐゴシック" panose="020B0600070205080204" pitchFamily="34" charset="-128"/>
              </a:rPr>
              <a:t>,</a:t>
            </a:r>
            <a:r>
              <a:rPr lang="en-US" altLang="en-US" sz="3600" dirty="0">
                <a:ea typeface="ＭＳ Ｐゴシック" panose="020B0600070205080204" pitchFamily="34" charset="-128"/>
              </a:rPr>
              <a:t> π</a:t>
            </a:r>
            <a:r>
              <a:rPr lang="en-US" altLang="en-US" sz="3600" dirty="0" err="1">
                <a:ea typeface="ＭＳ Ｐゴシック" panose="020B0600070205080204" pitchFamily="34" charset="-128"/>
              </a:rPr>
              <a:t>εριορίζετ</a:t>
            </a:r>
            <a:r>
              <a:rPr lang="en-US" altLang="en-US" sz="3600" dirty="0">
                <a:ea typeface="ＭＳ Ｐゴシック" panose="020B0600070205080204" pitchFamily="34" charset="-128"/>
              </a:rPr>
              <a:t>αι στην </a:t>
            </a:r>
            <a:r>
              <a:rPr lang="en-US" altLang="en-US" sz="3600" dirty="0" smtClean="0">
                <a:ea typeface="ＭＳ Ｐゴシック" panose="020B0600070205080204" pitchFamily="34" charset="-128"/>
              </a:rPr>
              <a:t>Ελλάδα</a:t>
            </a:r>
            <a:r>
              <a:rPr lang="el-GR" altLang="en-US" sz="3600" dirty="0" smtClean="0">
                <a:ea typeface="ＭＳ Ｐゴシック" panose="020B0600070205080204" pitchFamily="34" charset="-128"/>
              </a:rPr>
              <a:t> 7/9</a:t>
            </a:r>
            <a:r>
              <a:rPr lang="en-US" altLang="en-US" sz="3600" dirty="0" smtClean="0"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altLang="en-US" dirty="0" err="1">
                <a:ea typeface="ＭＳ Ｐゴシック" panose="020B0600070205080204" pitchFamily="34" charset="-128"/>
              </a:rPr>
              <a:t>Δρεπάνουρα</a:t>
            </a:r>
            <a:r>
              <a:rPr lang="el-GR" altLang="en-US" dirty="0">
                <a:ea typeface="ＭＳ Ｐゴシック" panose="020B0600070205080204" pitchFamily="34" charset="-128"/>
              </a:rPr>
              <a:t> </a:t>
            </a:r>
            <a:r>
              <a:rPr lang="en-US" altLang="en-US" dirty="0">
                <a:ea typeface="ＭＳ Ｐゴシック" panose="020B0600070205080204" pitchFamily="34" charset="-128"/>
              </a:rPr>
              <a:t/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l-GR" altLang="en-US" dirty="0">
                <a:ea typeface="ＭＳ Ｐゴシック" panose="020B0600070205080204" pitchFamily="34" charset="-128"/>
              </a:rPr>
              <a:t>(</a:t>
            </a:r>
            <a:r>
              <a:rPr lang="en-US" altLang="en-US" i="1" dirty="0">
                <a:ea typeface="ＭＳ Ｐゴシック" panose="020B0600070205080204" pitchFamily="34" charset="-128"/>
              </a:rPr>
              <a:t>C. </a:t>
            </a:r>
            <a:r>
              <a:rPr lang="en-US" altLang="en-US" i="1" dirty="0" err="1" smtClean="0">
                <a:ea typeface="ＭＳ Ｐゴシック" panose="020B0600070205080204" pitchFamily="34" charset="-128"/>
              </a:rPr>
              <a:t>Chamaeleon</a:t>
            </a:r>
            <a:r>
              <a:rPr lang="el-GR" altLang="en-US" dirty="0" smtClean="0">
                <a:ea typeface="ＭＳ Ｐゴシック" panose="020B0600070205080204" pitchFamily="34" charset="-128"/>
              </a:rPr>
              <a:t>)</a:t>
            </a:r>
            <a:endParaRPr lang="en-US" dirty="0"/>
          </a:p>
        </p:txBody>
      </p:sp>
      <p:pic>
        <p:nvPicPr>
          <p:cNvPr id="33797" name="Content Placeholder 8" descr="Gr168 copy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38" y="3057270"/>
            <a:ext cx="3868737" cy="2580197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l-GR" altLang="en-US" dirty="0"/>
              <a:t>Αφρικανικός </a:t>
            </a:r>
            <a:r>
              <a:rPr lang="el-GR" altLang="en-US" dirty="0" err="1" smtClean="0"/>
              <a:t>χαμαιλέων</a:t>
            </a:r>
            <a:r>
              <a:rPr lang="el-GR" altLang="en-US" dirty="0" smtClean="0"/>
              <a:t>     </a:t>
            </a:r>
            <a:r>
              <a:rPr lang="el-GR" altLang="en-US" dirty="0"/>
              <a:t>(</a:t>
            </a:r>
            <a:r>
              <a:rPr lang="en-US" altLang="en-US" i="1" dirty="0"/>
              <a:t>C. </a:t>
            </a:r>
            <a:r>
              <a:rPr lang="en-US" altLang="en-US" i="1" dirty="0" err="1"/>
              <a:t>africanus</a:t>
            </a:r>
            <a:r>
              <a:rPr lang="en-US" altLang="en-US" dirty="0" smtClean="0"/>
              <a:t>)</a:t>
            </a:r>
            <a:endParaRPr lang="en-US" dirty="0"/>
          </a:p>
        </p:txBody>
      </p:sp>
      <p:pic>
        <p:nvPicPr>
          <p:cNvPr id="33795" name="Content Placeholder 5" descr="Gr167 copy.jpg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3051701"/>
            <a:ext cx="3887788" cy="2591336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9. Ερπετά και Αμφίβια της Ελλάδας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19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169242" y="536046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</a:rPr>
              <a:t>1</a:t>
            </a:r>
            <a:r>
              <a:rPr lang="en-US" sz="1200" b="1" dirty="0" smtClean="0">
                <a:solidFill>
                  <a:schemeClr val="bg1"/>
                </a:solidFill>
              </a:rPr>
              <a:t>5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08346" y="536046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</a:rPr>
              <a:t>1</a:t>
            </a:r>
            <a:r>
              <a:rPr lang="en-US" sz="1200" b="1" dirty="0" smtClean="0">
                <a:solidFill>
                  <a:schemeClr val="bg1"/>
                </a:solidFill>
              </a:rPr>
              <a:t>6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4000" dirty="0" smtClean="0">
                <a:ea typeface="ＭＳ Ｐゴシック" panose="020B0600070205080204" pitchFamily="34" charset="-128"/>
              </a:rPr>
              <a:t>Η</a:t>
            </a:r>
            <a:r>
              <a:rPr lang="el-GR" altLang="en-US" sz="4000" dirty="0" smtClean="0">
                <a:ea typeface="ＭＳ Ｐゴシック" panose="020B0600070205080204" pitchFamily="34" charset="-128"/>
              </a:rPr>
              <a:t> </a:t>
            </a:r>
            <a:r>
              <a:rPr lang="el-GR" altLang="en-US" sz="4000" dirty="0" err="1" smtClean="0">
                <a:ea typeface="ＭＳ Ｐゴシック" panose="020B0600070205080204" pitchFamily="34" charset="-128"/>
              </a:rPr>
              <a:t>ερπετοπανίδα</a:t>
            </a:r>
            <a:r>
              <a:rPr lang="el-GR" altLang="en-US" sz="4000" dirty="0" smtClean="0">
                <a:ea typeface="ＭＳ Ｐゴシック" panose="020B0600070205080204" pitchFamily="34" charset="-128"/>
              </a:rPr>
              <a:t> της Μεσογείου</a:t>
            </a:r>
            <a:r>
              <a:rPr lang="en-US" altLang="en-US" sz="4000" dirty="0" smtClean="0">
                <a:ea typeface="ＭＳ Ｐゴシック" panose="020B0600070205080204" pitchFamily="34" charset="-128"/>
              </a:rPr>
              <a:t> 1/3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ea typeface="ＭＳ Ｐゴシック" panose="020B0600070205080204" pitchFamily="34" charset="-128"/>
              </a:rPr>
              <a:t>Σ</a:t>
            </a:r>
            <a:r>
              <a:rPr lang="el-GR" altLang="en-US" dirty="0" smtClean="0">
                <a:ea typeface="ＭＳ Ｐゴシック" panose="020B0600070205080204" pitchFamily="34" charset="-128"/>
              </a:rPr>
              <a:t>τη Μεσόγειο έχουν </a:t>
            </a:r>
            <a:r>
              <a:rPr lang="el-GR" altLang="en-US" dirty="0" err="1" smtClean="0">
                <a:ea typeface="ＭＳ Ｐゴシック" panose="020B0600070205080204" pitchFamily="34" charset="-128"/>
              </a:rPr>
              <a:t>περιγραφεί</a:t>
            </a:r>
            <a:r>
              <a:rPr lang="el-GR" altLang="en-US" dirty="0" smtClean="0">
                <a:ea typeface="ＭＳ Ｐゴシック" panose="020B0600070205080204" pitchFamily="34" charset="-128"/>
              </a:rPr>
              <a:t> 165 είδη ερπετών και 63 είδη αμφιβίων.</a:t>
            </a:r>
          </a:p>
          <a:p>
            <a:pPr eaLnBrk="1" hangingPunct="1"/>
            <a:r>
              <a:rPr lang="en-US" altLang="en-US" dirty="0" smtClean="0">
                <a:ea typeface="ＭＳ Ｐゴシック" panose="020B0600070205080204" pitchFamily="34" charset="-128"/>
              </a:rPr>
              <a:t>Η</a:t>
            </a:r>
            <a:r>
              <a:rPr lang="el-GR" altLang="en-US" dirty="0" smtClean="0">
                <a:ea typeface="ＭＳ Ｐゴシック" panose="020B0600070205080204" pitchFamily="34" charset="-128"/>
              </a:rPr>
              <a:t> ποικιλότητα των ερπετών γενικά αυξάνεται από Βορά προς Νότο και στην περίπτωση της Μεσογείου από δυτικά προς τα ανατολικά.</a:t>
            </a:r>
          </a:p>
          <a:p>
            <a:pPr eaLnBrk="1" hangingPunct="1"/>
            <a:r>
              <a:rPr lang="en-US" altLang="en-US" dirty="0" smtClean="0">
                <a:ea typeface="ＭＳ Ｐゴシック" panose="020B0600070205080204" pitchFamily="34" charset="-128"/>
              </a:rPr>
              <a:t>Η</a:t>
            </a:r>
            <a:r>
              <a:rPr lang="el-GR" altLang="en-US" dirty="0" smtClean="0">
                <a:ea typeface="ＭＳ Ｐゴシック" panose="020B0600070205080204" pitchFamily="34" charset="-128"/>
              </a:rPr>
              <a:t> ποικιλότητα των αμφιβίων ακολουθεί το ακριβώς αντίθετο πρότυπο. 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dirty="0" smtClean="0">
              <a:solidFill>
                <a:srgbClr val="8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9. Ερπετά και Αμφίβια της Ελλάδας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n-US" sz="3600" dirty="0">
                <a:ea typeface="ＭＳ Ｐゴシック" panose="020B0600070205080204" pitchFamily="34" charset="-128"/>
              </a:rPr>
              <a:t>Είδη των οποίων η παρουσία στην Ευρώπη, περιορίζεται στην Ελλάδα </a:t>
            </a:r>
            <a:r>
              <a:rPr lang="el-GR" altLang="en-US" sz="3600" dirty="0" smtClean="0">
                <a:ea typeface="ＭＳ Ｐゴシック" panose="020B0600070205080204" pitchFamily="34" charset="-128"/>
              </a:rPr>
              <a:t>8/9</a:t>
            </a:r>
            <a:endParaRPr lang="en-US" altLang="en-US" sz="3600" dirty="0" smtClean="0">
              <a:ea typeface="ＭＳ Ｐゴシック" panose="020B0600070205080204" pitchFamily="34" charset="-128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altLang="en-US" dirty="0" err="1">
                <a:ea typeface="ＭＳ Ｐゴシック" panose="020B0600070205080204" pitchFamily="34" charset="-128"/>
              </a:rPr>
              <a:t>Κροκοδειλάκι</a:t>
            </a:r>
            <a:r>
              <a:rPr lang="en-US" altLang="en-US" dirty="0">
                <a:ea typeface="ＭＳ Ｐゴシック" panose="020B0600070205080204" pitchFamily="34" charset="-128"/>
              </a:rPr>
              <a:t/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l-GR" altLang="en-US" dirty="0" smtClean="0">
                <a:ea typeface="ＭＳ Ｐゴシック" panose="020B0600070205080204" pitchFamily="34" charset="-128"/>
              </a:rPr>
              <a:t>(</a:t>
            </a:r>
            <a:r>
              <a:rPr lang="en-US" altLang="en-US" i="1" dirty="0" err="1">
                <a:ea typeface="ＭＳ Ｐゴシック" panose="020B0600070205080204" pitchFamily="34" charset="-128"/>
              </a:rPr>
              <a:t>Stellagama</a:t>
            </a:r>
            <a:r>
              <a:rPr lang="en-US" altLang="en-US" i="1" dirty="0">
                <a:ea typeface="ＭＳ Ｐゴシック" panose="020B0600070205080204" pitchFamily="34" charset="-128"/>
              </a:rPr>
              <a:t> </a:t>
            </a:r>
            <a:r>
              <a:rPr lang="en-US" altLang="en-US" i="1" dirty="0" err="1">
                <a:ea typeface="ＭＳ Ｐゴシック" panose="020B0600070205080204" pitchFamily="34" charset="-128"/>
              </a:rPr>
              <a:t>stellio</a:t>
            </a:r>
            <a:r>
              <a:rPr lang="en-US" altLang="en-US" dirty="0">
                <a:ea typeface="ＭＳ Ｐゴシック" panose="020B0600070205080204" pitchFamily="34" charset="-128"/>
              </a:rPr>
              <a:t>)</a:t>
            </a:r>
            <a:endParaRPr lang="en-US" dirty="0"/>
          </a:p>
        </p:txBody>
      </p:sp>
      <p:pic>
        <p:nvPicPr>
          <p:cNvPr id="34821" name="Content Placeholder 7" descr="L_stellio_Lesvos_Greece_1006_TS1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41" y="3006726"/>
            <a:ext cx="3864815" cy="2576543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l-GR" altLang="en-US" dirty="0" err="1" smtClean="0"/>
              <a:t>Αμφίσβαινα</a:t>
            </a:r>
            <a:r>
              <a:rPr lang="el-GR" altLang="en-US" dirty="0" smtClean="0"/>
              <a:t>                 </a:t>
            </a:r>
            <a:r>
              <a:rPr lang="el-GR" altLang="en-US" dirty="0"/>
              <a:t>(</a:t>
            </a:r>
            <a:r>
              <a:rPr lang="en-US" altLang="en-US" i="1" dirty="0" err="1"/>
              <a:t>Blaunus</a:t>
            </a:r>
            <a:r>
              <a:rPr lang="en-US" altLang="en-US" i="1" dirty="0"/>
              <a:t> </a:t>
            </a:r>
            <a:r>
              <a:rPr lang="en-US" altLang="en-US" i="1" dirty="0" err="1"/>
              <a:t>strauchi</a:t>
            </a:r>
            <a:r>
              <a:rPr lang="en-US" altLang="en-US" dirty="0" smtClean="0"/>
              <a:t>)</a:t>
            </a:r>
            <a:endParaRPr lang="en-US" dirty="0"/>
          </a:p>
        </p:txBody>
      </p:sp>
      <p:pic>
        <p:nvPicPr>
          <p:cNvPr id="34819" name="Content Placeholder 8" descr="B. strauchi.jpg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2766884"/>
            <a:ext cx="3887788" cy="316097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9. Ερπετά και Αμφίβια της Ελλάδας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20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167082" y="523403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</a:rPr>
              <a:t>1</a:t>
            </a:r>
            <a:r>
              <a:rPr lang="en-US" sz="1200" b="1" dirty="0" smtClean="0">
                <a:solidFill>
                  <a:schemeClr val="bg1"/>
                </a:solidFill>
              </a:rPr>
              <a:t>7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08346" y="559420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</a:rPr>
              <a:t>1</a:t>
            </a:r>
            <a:r>
              <a:rPr lang="en-US" sz="1200" b="1" dirty="0" smtClean="0">
                <a:solidFill>
                  <a:schemeClr val="bg1"/>
                </a:solidFill>
              </a:rPr>
              <a:t>8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4"/>
          <p:cNvSpPr>
            <a:spLocks noChangeArrowheads="1"/>
          </p:cNvSpPr>
          <p:nvPr/>
        </p:nvSpPr>
        <p:spPr bwMode="auto">
          <a:xfrm>
            <a:off x="793268" y="2246501"/>
            <a:ext cx="267036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l-GR" altLang="en-US" sz="2000" dirty="0">
                <a:latin typeface="Calibri" panose="020F0502020204030204" pitchFamily="34" charset="0"/>
              </a:rPr>
              <a:t>Ενδημικά είδη αμφιβίων ή μοναδικοί ευρωπαϊκοί </a:t>
            </a:r>
            <a:r>
              <a:rPr lang="el-GR" altLang="en-US" sz="2000" dirty="0" smtClean="0">
                <a:latin typeface="Calibri" panose="020F0502020204030204" pitchFamily="34" charset="0"/>
              </a:rPr>
              <a:t>πληθυσμοί.</a:t>
            </a:r>
            <a:endParaRPr lang="en-US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dirty="0"/>
              <a:t>Είδη των οποίων η παρουσία στην Ευρώπη, περιορίζεται στην Ελλάδα </a:t>
            </a:r>
            <a:r>
              <a:rPr lang="el-GR" sz="3600" dirty="0" smtClean="0"/>
              <a:t>9/9</a:t>
            </a:r>
            <a:endParaRPr lang="en-US" sz="3600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9. Ερπετά και Αμφίβια της Ελλάδας</a:t>
            </a:r>
            <a:endParaRPr lang="en-US" dirty="0"/>
          </a:p>
        </p:txBody>
      </p:sp>
      <p:pic>
        <p:nvPicPr>
          <p:cNvPr id="24" name="Content Placeholder 2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936" y="1697196"/>
            <a:ext cx="6522337" cy="4545872"/>
          </a:xfrm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21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266329" y="465529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20</a:t>
            </a:r>
            <a:endParaRPr lang="en-US" sz="1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160074" y="465529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</a:rPr>
              <a:t>1</a:t>
            </a:r>
            <a:r>
              <a:rPr lang="en-US" sz="1200" b="1" dirty="0" smtClean="0">
                <a:solidFill>
                  <a:schemeClr val="bg1"/>
                </a:solidFill>
              </a:rPr>
              <a:t>9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69513" y="274318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</a:rPr>
              <a:t>2</a:t>
            </a:r>
            <a:r>
              <a:rPr lang="en-US" sz="1200" b="1" dirty="0" smtClean="0">
                <a:solidFill>
                  <a:schemeClr val="bg1"/>
                </a:solidFill>
              </a:rPr>
              <a:t>1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93677" y="465529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</a:rPr>
              <a:t>2</a:t>
            </a:r>
            <a:r>
              <a:rPr lang="en-US" sz="1200" b="1" dirty="0" smtClean="0">
                <a:solidFill>
                  <a:schemeClr val="bg1"/>
                </a:solidFill>
              </a:rPr>
              <a:t>2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06879" y="586747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</a:rPr>
              <a:t>2</a:t>
            </a:r>
            <a:r>
              <a:rPr lang="en-US" sz="1200" b="1" dirty="0" smtClean="0">
                <a:solidFill>
                  <a:schemeClr val="bg1"/>
                </a:solidFill>
              </a:rPr>
              <a:t>3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03218" y="589996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</a:rPr>
              <a:t>2</a:t>
            </a:r>
            <a:r>
              <a:rPr lang="en-US" sz="1200" b="1" dirty="0" smtClean="0">
                <a:solidFill>
                  <a:schemeClr val="bg1"/>
                </a:solidFill>
              </a:rPr>
              <a:t>4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770484" y="588372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</a:rPr>
              <a:t>2</a:t>
            </a:r>
            <a:r>
              <a:rPr lang="en-US" sz="1200" b="1" dirty="0" smtClean="0">
                <a:solidFill>
                  <a:schemeClr val="bg1"/>
                </a:solidFill>
              </a:rPr>
              <a:t>5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59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 dirty="0" smtClean="0">
                <a:ea typeface="ＭＳ Ｐゴシック" panose="020B0600070205080204" pitchFamily="34" charset="-128"/>
              </a:rPr>
              <a:t>Υγρότοποι σε νησιά 1/2</a:t>
            </a:r>
            <a:endParaRPr lang="en-US" altLang="en-US" dirty="0" smtClean="0">
              <a:ea typeface="ＭＳ Ｐゴシック" panose="020B0600070205080204" pitchFamily="34" charset="-128"/>
            </a:endParaRPr>
          </a:p>
        </p:txBody>
      </p:sp>
      <p:pic>
        <p:nvPicPr>
          <p:cNvPr id="36867" name="Content Placeholder 3" descr="Chivado.JP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880581"/>
            <a:ext cx="3886200" cy="2914650"/>
          </a:xfrm>
        </p:spPr>
      </p:pic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2629947"/>
            <a:ext cx="3886200" cy="2742694"/>
          </a:xfrm>
        </p:spPr>
      </p:pic>
      <p:sp>
        <p:nvSpPr>
          <p:cNvPr id="36869" name="TextBox 5"/>
          <p:cNvSpPr txBox="1">
            <a:spLocks noChangeArrowheads="1"/>
          </p:cNvSpPr>
          <p:nvPr/>
        </p:nvSpPr>
        <p:spPr bwMode="auto">
          <a:xfrm>
            <a:off x="1401856" y="4800457"/>
            <a:ext cx="23397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l-GR" altLang="en-US" sz="1800" dirty="0" err="1"/>
              <a:t>Χιβαδολίμνη</a:t>
            </a:r>
            <a:r>
              <a:rPr lang="el-GR" altLang="en-US" sz="1800" dirty="0"/>
              <a:t>, Μήλος</a:t>
            </a:r>
            <a:endParaRPr lang="en-US" altLang="en-US" sz="1800" dirty="0"/>
          </a:p>
        </p:txBody>
      </p:sp>
      <p:sp>
        <p:nvSpPr>
          <p:cNvPr id="36870" name="TextBox 6"/>
          <p:cNvSpPr txBox="1">
            <a:spLocks noChangeArrowheads="1"/>
          </p:cNvSpPr>
          <p:nvPr/>
        </p:nvSpPr>
        <p:spPr bwMode="auto">
          <a:xfrm>
            <a:off x="5266158" y="5502001"/>
            <a:ext cx="261218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l-GR" altLang="en-US" sz="1800" dirty="0" err="1"/>
              <a:t>Χορταρολίμνη</a:t>
            </a:r>
            <a:r>
              <a:rPr lang="el-GR" altLang="en-US" sz="1800" dirty="0"/>
              <a:t>, Λήμνος</a:t>
            </a:r>
            <a:endParaRPr lang="en-US" altLang="en-US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9. Ερπετά και Αμφίβια της Ελλάδας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22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01746" y="451823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</a:rPr>
              <a:t>2</a:t>
            </a:r>
            <a:r>
              <a:rPr lang="en-US" sz="1200" b="1" dirty="0" smtClean="0">
                <a:solidFill>
                  <a:schemeClr val="bg1"/>
                </a:solidFill>
              </a:rPr>
              <a:t>6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35240" y="508578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</a:rPr>
              <a:t>2</a:t>
            </a:r>
            <a:r>
              <a:rPr lang="en-US" sz="1200" b="1" dirty="0" smtClean="0">
                <a:solidFill>
                  <a:schemeClr val="bg1"/>
                </a:solidFill>
              </a:rPr>
              <a:t>7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Υγρότοποι σε </a:t>
            </a:r>
            <a:r>
              <a:rPr lang="el-GR" dirty="0" smtClean="0"/>
              <a:t>νησιά 2/2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197" y="1825625"/>
            <a:ext cx="5745605" cy="4351338"/>
          </a:xfrm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474693" y="3547249"/>
            <a:ext cx="619461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 dirty="0">
                <a:latin typeface="Calibri" panose="020F0502020204030204" pitchFamily="34" charset="0"/>
              </a:rPr>
              <a:t>Ε</a:t>
            </a:r>
            <a:r>
              <a:rPr lang="el-GR" altLang="en-US" sz="2000" dirty="0">
                <a:latin typeface="Calibri" panose="020F0502020204030204" pitchFamily="34" charset="0"/>
              </a:rPr>
              <a:t>ιδικά οι υγρότοποι του Αιγαίου είναι μικροί σε έκταση, κινδυνεύουν και παρουσιάζουν υψηλούς δείκτες βιοποικιλότητας της </a:t>
            </a:r>
            <a:r>
              <a:rPr lang="el-GR" altLang="en-US" sz="2000" dirty="0" err="1">
                <a:latin typeface="Calibri" panose="020F0502020204030204" pitchFamily="34" charset="0"/>
              </a:rPr>
              <a:t>ερπετοπανίδας</a:t>
            </a:r>
            <a:r>
              <a:rPr lang="el-GR" altLang="en-US" sz="2000" dirty="0">
                <a:latin typeface="Calibri" panose="020F0502020204030204" pitchFamily="34" charset="0"/>
              </a:rPr>
              <a:t>.</a:t>
            </a:r>
            <a:endParaRPr lang="en-US" altLang="en-US" sz="2000" dirty="0">
              <a:latin typeface="Calibri" panose="020F0502020204030204" pitchFamily="34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9. Ερπετά και Αμφίβια της Ελλάδας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23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711388" y="331469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28</a:t>
            </a:r>
            <a:endParaRPr lang="en-US" sz="1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103042" y="329247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29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11388" y="583569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30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03042" y="583569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</a:rPr>
              <a:t>3</a:t>
            </a:r>
            <a:r>
              <a:rPr lang="en-US" sz="1200" b="1" dirty="0" smtClean="0">
                <a:solidFill>
                  <a:schemeClr val="bg1"/>
                </a:solidFill>
              </a:rPr>
              <a:t>1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32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4000" dirty="0" smtClean="0">
                <a:ea typeface="ＭＳ Ｐゴシック" panose="020B0600070205080204" pitchFamily="34" charset="-128"/>
              </a:rPr>
              <a:t>Ε</a:t>
            </a:r>
            <a:r>
              <a:rPr lang="el-GR" altLang="en-US" sz="4000" dirty="0" err="1" smtClean="0">
                <a:ea typeface="ＭＳ Ｐゴシック" panose="020B0600070205080204" pitchFamily="34" charset="-128"/>
              </a:rPr>
              <a:t>ρείπια</a:t>
            </a:r>
            <a:r>
              <a:rPr lang="el-GR" altLang="en-US" sz="4000" dirty="0" smtClean="0">
                <a:ea typeface="ＭＳ Ｐゴシック" panose="020B0600070205080204" pitchFamily="34" charset="-128"/>
              </a:rPr>
              <a:t> αρχαίων εγκαταστάσεων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endParaRPr lang="el-GR" altLang="en-US" smtClean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smtClean="0">
              <a:ea typeface="ＭＳ Ｐゴシック" panose="020B0600070205080204" pitchFamily="34" charset="-128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2039765"/>
            <a:ext cx="3886200" cy="2913235"/>
          </a:xfrm>
        </p:spPr>
      </p:pic>
      <p:pic>
        <p:nvPicPr>
          <p:cNvPr id="38917" name="Picture 4" descr="P. peloponnesiacus 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25" y="3044190"/>
            <a:ext cx="4176525" cy="3132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TextBox 5"/>
          <p:cNvSpPr txBox="1">
            <a:spLocks noChangeArrowheads="1"/>
          </p:cNvSpPr>
          <p:nvPr/>
        </p:nvSpPr>
        <p:spPr bwMode="auto">
          <a:xfrm>
            <a:off x="1935256" y="2674858"/>
            <a:ext cx="12729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l-GR" altLang="en-US" sz="1800" dirty="0">
                <a:latin typeface="+mn-lt"/>
              </a:rPr>
              <a:t>Μυστράς</a:t>
            </a:r>
            <a:endParaRPr lang="en-US" altLang="en-US" sz="1800" dirty="0">
              <a:latin typeface="+mn-lt"/>
            </a:endParaRPr>
          </a:p>
        </p:txBody>
      </p:sp>
      <p:sp>
        <p:nvSpPr>
          <p:cNvPr id="38919" name="TextBox 6"/>
          <p:cNvSpPr txBox="1">
            <a:spLocks noChangeArrowheads="1"/>
          </p:cNvSpPr>
          <p:nvPr/>
        </p:nvSpPr>
        <p:spPr bwMode="auto">
          <a:xfrm>
            <a:off x="6100482" y="4953000"/>
            <a:ext cx="12864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l-GR" altLang="en-US" sz="1800" dirty="0" err="1">
                <a:latin typeface="+mn-lt"/>
              </a:rPr>
              <a:t>Δασκαλιό</a:t>
            </a:r>
            <a:endParaRPr lang="en-US" altLang="en-US" sz="1800" dirty="0">
              <a:latin typeface="+mn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9. Ερπετά και Αμφίβια της Ελλάδας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24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177179" y="583569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32</a:t>
            </a:r>
            <a:endParaRPr lang="en-US" sz="1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173590" y="461057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</a:rPr>
              <a:t>3</a:t>
            </a:r>
            <a:r>
              <a:rPr lang="en-US" sz="1200" b="1" dirty="0" smtClean="0">
                <a:solidFill>
                  <a:schemeClr val="bg1"/>
                </a:solidFill>
              </a:rPr>
              <a:t>3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ea typeface="ＭＳ Ｐゴシック" panose="020B0600070205080204" pitchFamily="34" charset="-128"/>
              </a:rPr>
              <a:t>Ξ</a:t>
            </a:r>
            <a:r>
              <a:rPr lang="el-GR" altLang="en-US" dirty="0" err="1" smtClean="0">
                <a:ea typeface="ＭＳ Ｐゴシック" panose="020B0600070205080204" pitchFamily="34" charset="-128"/>
              </a:rPr>
              <a:t>ερολιθιές</a:t>
            </a:r>
            <a:endParaRPr lang="el-GR" altLang="en-US" dirty="0" smtClean="0">
              <a:ea typeface="ＭＳ Ｐゴシック" panose="020B0600070205080204" pitchFamily="34" charset="-128"/>
            </a:endParaRPr>
          </a:p>
        </p:txBody>
      </p:sp>
      <p:pic>
        <p:nvPicPr>
          <p:cNvPr id="39939" name="Content Placeholder 3" descr="Ξερολιθιά 21.JP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690689"/>
            <a:ext cx="3886200" cy="2914649"/>
          </a:xfrm>
        </p:spPr>
      </p:pic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2996572"/>
            <a:ext cx="3886200" cy="2915997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9. Ερπετά και Αμφίβια της Ελλάδας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25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173090" y="431607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34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73590" y="563557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35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n-US" sz="4000" dirty="0">
                <a:ea typeface="ＭＳ Ｐゴシック" panose="020B0600070205080204" pitchFamily="34" charset="-128"/>
              </a:rPr>
              <a:t>Η επίδραση της </a:t>
            </a:r>
            <a:r>
              <a:rPr lang="el-GR" altLang="en-US" sz="4000" dirty="0" err="1">
                <a:ea typeface="ＭＳ Ｐゴシック" panose="020B0600070205080204" pitchFamily="34" charset="-128"/>
              </a:rPr>
              <a:t>ερπετοπανίδας</a:t>
            </a:r>
            <a:r>
              <a:rPr lang="el-GR" altLang="en-US" sz="4000" dirty="0">
                <a:ea typeface="ＭＳ Ｐゴシック" panose="020B0600070205080204" pitchFamily="34" charset="-128"/>
              </a:rPr>
              <a:t> στον ελληνικό </a:t>
            </a:r>
            <a:r>
              <a:rPr lang="el-GR" altLang="en-US" sz="4000" dirty="0" smtClean="0">
                <a:ea typeface="ＭＳ Ｐゴシック" panose="020B0600070205080204" pitchFamily="34" charset="-128"/>
              </a:rPr>
              <a:t>πολιτισμό 1/</a:t>
            </a:r>
            <a:r>
              <a:rPr lang="en-US" altLang="en-US" sz="4000" dirty="0" smtClean="0">
                <a:ea typeface="ＭＳ Ｐゴシック" panose="020B0600070205080204" pitchFamily="34" charset="-128"/>
              </a:rPr>
              <a:t>4</a:t>
            </a:r>
            <a:endParaRPr lang="en-US" sz="4000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415" y="3205767"/>
            <a:ext cx="1515042" cy="2887058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18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420" y="1859757"/>
            <a:ext cx="1526199" cy="2032000"/>
          </a:xfrm>
        </p:spPr>
      </p:pic>
      <p:pic>
        <p:nvPicPr>
          <p:cNvPr id="13" name="Content Placeholder 12"/>
          <p:cNvPicPr>
            <a:picLocks noGrp="1" noChangeAspect="1"/>
          </p:cNvPicPr>
          <p:nvPr>
            <p:ph sz="quarter" idx="19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62" y="2970632"/>
            <a:ext cx="1684125" cy="3122193"/>
          </a:xfrm>
        </p:spPr>
      </p:pic>
      <p:sp>
        <p:nvSpPr>
          <p:cNvPr id="14" name="Footer Placeholder 1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9. Ερπετά και Αμφίβια της Ελλάδας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26</a:t>
            </a:fld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16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07" y="1950264"/>
            <a:ext cx="1713070" cy="2379264"/>
          </a:xfrm>
        </p:spPr>
      </p:pic>
      <p:sp>
        <p:nvSpPr>
          <p:cNvPr id="9" name="TextBox 8"/>
          <p:cNvSpPr txBox="1"/>
          <p:nvPr/>
        </p:nvSpPr>
        <p:spPr>
          <a:xfrm>
            <a:off x="2379614" y="368657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36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08786" y="579362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</a:rPr>
              <a:t>3</a:t>
            </a:r>
            <a:r>
              <a:rPr lang="en-US" sz="1200" b="1" dirty="0" smtClean="0">
                <a:solidFill>
                  <a:schemeClr val="bg1"/>
                </a:solidFill>
              </a:rPr>
              <a:t>7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98220" y="361475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</a:rPr>
              <a:t>3</a:t>
            </a:r>
            <a:r>
              <a:rPr lang="en-US" sz="1200" b="1" dirty="0" smtClean="0">
                <a:solidFill>
                  <a:schemeClr val="bg1"/>
                </a:solidFill>
              </a:rPr>
              <a:t>8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964557" y="581582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39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6455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altLang="en-US" sz="4000" dirty="0" smtClean="0">
                <a:ea typeface="ＭＳ Ｐゴシック" panose="020B0600070205080204" pitchFamily="34" charset="-128"/>
              </a:rPr>
              <a:t>Η επίδραση της </a:t>
            </a:r>
            <a:r>
              <a:rPr lang="el-GR" altLang="en-US" sz="4000" dirty="0" err="1" smtClean="0">
                <a:ea typeface="ＭＳ Ｐゴシック" panose="020B0600070205080204" pitchFamily="34" charset="-128"/>
              </a:rPr>
              <a:t>ερπετοπανίδας</a:t>
            </a:r>
            <a:r>
              <a:rPr lang="el-GR" altLang="en-US" sz="4000" dirty="0" smtClean="0">
                <a:ea typeface="ＭＳ Ｐゴシック" panose="020B0600070205080204" pitchFamily="34" charset="-128"/>
              </a:rPr>
              <a:t> στον ελληνικό πολιτισμό 2/</a:t>
            </a:r>
            <a:r>
              <a:rPr lang="en-US" altLang="en-US" sz="4000" dirty="0" smtClean="0">
                <a:ea typeface="ＭＳ Ｐゴシック" panose="020B0600070205080204" pitchFamily="34" charset="-128"/>
              </a:rPr>
              <a:t>4</a:t>
            </a:r>
          </a:p>
        </p:txBody>
      </p:sp>
      <p:pic>
        <p:nvPicPr>
          <p:cNvPr id="41989" name="Content Placeholder 7" descr="kekrops.jpg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90" t="-889" r="-1490" b="-889"/>
          <a:stretch/>
        </p:blipFill>
        <p:spPr/>
      </p:pic>
      <p:pic>
        <p:nvPicPr>
          <p:cNvPr id="4" name="Picture Placeholder 3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01" t="918" r="-1101" b="2452"/>
          <a:stretch/>
        </p:blipFill>
        <p:spPr>
          <a:xfrm>
            <a:off x="3302000" y="2686050"/>
            <a:ext cx="2501900" cy="2400300"/>
          </a:xfrm>
        </p:spPr>
      </p:pic>
      <p:pic>
        <p:nvPicPr>
          <p:cNvPr id="7" name="Picture Placeholder 6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24" t="-311" r="-3324" b="-311"/>
          <a:stretch/>
        </p:blipFill>
        <p:spPr/>
      </p:pic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9. Ερπετά και Αμφίβια της Ελλάδας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27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662517" y="508298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</a:rPr>
              <a:t>40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27785" y="480598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41</a:t>
            </a:r>
            <a:endParaRPr lang="en-US" sz="1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8183071" y="519862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</a:rPr>
              <a:t>42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altLang="en-US" sz="4000" dirty="0" smtClean="0">
                <a:ea typeface="ＭＳ Ｐゴシック" panose="020B0600070205080204" pitchFamily="34" charset="-128"/>
              </a:rPr>
              <a:t>Η επίδραση της </a:t>
            </a:r>
            <a:r>
              <a:rPr lang="el-GR" altLang="en-US" sz="4000" dirty="0" err="1" smtClean="0">
                <a:ea typeface="ＭＳ Ｐゴシック" panose="020B0600070205080204" pitchFamily="34" charset="-128"/>
              </a:rPr>
              <a:t>ερπετοπανίδας</a:t>
            </a:r>
            <a:r>
              <a:rPr lang="el-GR" altLang="en-US" sz="4000" dirty="0" smtClean="0">
                <a:ea typeface="ＭＳ Ｐゴシック" panose="020B0600070205080204" pitchFamily="34" charset="-128"/>
              </a:rPr>
              <a:t> στον ελληνικό πολιτισμό 3/</a:t>
            </a:r>
            <a:r>
              <a:rPr lang="en-US" altLang="en-US" sz="4000" dirty="0" smtClean="0">
                <a:ea typeface="ＭＳ Ｐゴシック" panose="020B0600070205080204" pitchFamily="34" charset="-128"/>
              </a:rPr>
              <a:t>4</a:t>
            </a:r>
          </a:p>
        </p:txBody>
      </p:sp>
      <p:pic>
        <p:nvPicPr>
          <p:cNvPr id="43011" name="Content Placeholder 3" descr="sea turtle coin 88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988242"/>
            <a:ext cx="3886200" cy="1935327"/>
          </a:xfrm>
        </p:spPr>
      </p:pic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850" y="3385687"/>
            <a:ext cx="3886200" cy="2090775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9. Ερπετά και Αμφίβια της Ελλάδας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28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251636" y="373105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4</a:t>
            </a:r>
            <a:r>
              <a:rPr lang="en-US" sz="1200" b="1" dirty="0" smtClean="0"/>
              <a:t>3</a:t>
            </a:r>
            <a:endParaRPr lang="en-US" sz="1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8137836" y="519946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4</a:t>
            </a:r>
            <a:r>
              <a:rPr lang="en-US" sz="1200" b="1" dirty="0" smtClean="0"/>
              <a:t>4</a:t>
            </a:r>
            <a:endParaRPr lang="en-US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altLang="en-US" sz="4000" dirty="0" smtClean="0">
                <a:ea typeface="ＭＳ Ｐゴシック" panose="020B0600070205080204" pitchFamily="34" charset="-128"/>
              </a:rPr>
              <a:t>Η επίδραση της </a:t>
            </a:r>
            <a:r>
              <a:rPr lang="el-GR" altLang="en-US" sz="4000" dirty="0" err="1" smtClean="0">
                <a:ea typeface="ＭＳ Ｐゴシック" panose="020B0600070205080204" pitchFamily="34" charset="-128"/>
              </a:rPr>
              <a:t>ερπετοπανίδας</a:t>
            </a:r>
            <a:r>
              <a:rPr lang="el-GR" altLang="en-US" sz="4000" dirty="0" smtClean="0">
                <a:ea typeface="ＭＳ Ｐゴシック" panose="020B0600070205080204" pitchFamily="34" charset="-128"/>
              </a:rPr>
              <a:t> στον ελληνικό πολιτισμό 4/</a:t>
            </a:r>
            <a:r>
              <a:rPr lang="en-US" altLang="en-US" sz="4000" dirty="0" smtClean="0">
                <a:ea typeface="ＭＳ Ｐゴシック" panose="020B0600070205080204" pitchFamily="34" charset="-128"/>
              </a:rPr>
              <a:t>4</a:t>
            </a:r>
          </a:p>
        </p:txBody>
      </p:sp>
      <p:pic>
        <p:nvPicPr>
          <p:cNvPr id="44035" name="Content Placeholder 5" descr="Παναγιά η φιδούσα.jpg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77" t="-2087" r="-5577" b="-2087"/>
          <a:stretch/>
        </p:blipFill>
        <p:spPr/>
      </p:pic>
      <p:pic>
        <p:nvPicPr>
          <p:cNvPr id="4" name="Picture Placeholder 3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01" t="-23790" r="-1101" b="-23790"/>
          <a:stretch/>
        </p:blipFill>
        <p:spPr>
          <a:xfrm>
            <a:off x="3184525" y="2137452"/>
            <a:ext cx="2774950" cy="3535596"/>
          </a:xfrm>
        </p:spPr>
      </p:pic>
      <p:pic>
        <p:nvPicPr>
          <p:cNvPr id="5" name="Picture Placeholder 4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20" t="-311" r="-6820" b="-311"/>
          <a:stretch/>
        </p:blipFill>
        <p:spPr/>
      </p:pic>
      <p:sp>
        <p:nvSpPr>
          <p:cNvPr id="44037" name="TextBox 6"/>
          <p:cNvSpPr txBox="1">
            <a:spLocks noChangeArrowheads="1"/>
          </p:cNvSpPr>
          <p:nvPr/>
        </p:nvSpPr>
        <p:spPr bwMode="auto">
          <a:xfrm>
            <a:off x="691590" y="5499100"/>
            <a:ext cx="219187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dirty="0"/>
              <a:t>Π</a:t>
            </a:r>
            <a:r>
              <a:rPr lang="el-GR" altLang="en-US" sz="1800" dirty="0" err="1"/>
              <a:t>αναγιά</a:t>
            </a:r>
            <a:r>
              <a:rPr lang="el-GR" altLang="en-US" sz="1800" dirty="0"/>
              <a:t> η </a:t>
            </a:r>
            <a:r>
              <a:rPr lang="el-GR" altLang="en-US" sz="1800" dirty="0" err="1"/>
              <a:t>φιδούσα</a:t>
            </a:r>
            <a:endParaRPr lang="el-GR" altLang="en-US" sz="1800" dirty="0"/>
          </a:p>
          <a:p>
            <a:pPr eaLnBrk="1" hangingPunct="1"/>
            <a:endParaRPr lang="en-US" altLang="en-US" sz="18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9. Ερπετά και Αμφίβια της Ελλάδας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29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620246" y="513210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</a:rPr>
              <a:t>4</a:t>
            </a:r>
            <a:r>
              <a:rPr lang="en-US" sz="1200" b="1" dirty="0" smtClean="0">
                <a:solidFill>
                  <a:schemeClr val="bg1"/>
                </a:solidFill>
              </a:rPr>
              <a:t>5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23392" y="483318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</a:rPr>
              <a:t>4</a:t>
            </a:r>
            <a:r>
              <a:rPr lang="en-US" sz="1200" b="1" dirty="0" smtClean="0">
                <a:solidFill>
                  <a:schemeClr val="bg1"/>
                </a:solidFill>
              </a:rPr>
              <a:t>6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08346" y="513707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</a:rPr>
              <a:t>4</a:t>
            </a:r>
            <a:r>
              <a:rPr lang="en-US" sz="1200" b="1" dirty="0" smtClean="0">
                <a:solidFill>
                  <a:schemeClr val="bg1"/>
                </a:solidFill>
              </a:rPr>
              <a:t>7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4000" dirty="0" smtClean="0">
                <a:ea typeface="ＭＳ Ｐゴシック" panose="020B0600070205080204" pitchFamily="34" charset="-128"/>
              </a:rPr>
              <a:t>Η</a:t>
            </a:r>
            <a:r>
              <a:rPr lang="el-GR" altLang="en-US" sz="4000" dirty="0" smtClean="0">
                <a:ea typeface="ＭＳ Ｐゴシック" panose="020B0600070205080204" pitchFamily="34" charset="-128"/>
              </a:rPr>
              <a:t> </a:t>
            </a:r>
            <a:r>
              <a:rPr lang="el-GR" altLang="en-US" sz="4000" dirty="0" err="1" smtClean="0">
                <a:ea typeface="ＭＳ Ｐゴシック" panose="020B0600070205080204" pitchFamily="34" charset="-128"/>
              </a:rPr>
              <a:t>ερπετοπανίδα</a:t>
            </a:r>
            <a:r>
              <a:rPr lang="el-GR" altLang="en-US" sz="4000" dirty="0" smtClean="0">
                <a:ea typeface="ＭＳ Ｐゴシック" panose="020B0600070205080204" pitchFamily="34" charset="-128"/>
              </a:rPr>
              <a:t> της Μεσογείου</a:t>
            </a:r>
            <a:r>
              <a:rPr lang="en-US" altLang="en-US" sz="4000" dirty="0" smtClean="0">
                <a:ea typeface="ＭＳ Ｐゴシック" panose="020B0600070205080204" pitchFamily="34" charset="-128"/>
              </a:rPr>
              <a:t> 2/3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altLang="en-US" dirty="0" smtClean="0">
                <a:ea typeface="ＭＳ Ｐゴシック" panose="020B0600070205080204" pitchFamily="34" charset="-128"/>
              </a:rPr>
              <a:t>Ο πλούτος των ειδών είναι ανορθόδοξα κατανεμημένος.</a:t>
            </a:r>
          </a:p>
          <a:p>
            <a:pPr eaLnBrk="1" hangingPunct="1"/>
            <a:r>
              <a:rPr lang="el-GR" altLang="en-US" dirty="0" smtClean="0">
                <a:ea typeface="ＭＳ Ｐゴシック" panose="020B0600070205080204" pitchFamily="34" charset="-128"/>
              </a:rPr>
              <a:t>Η Βρετανία με έκταση </a:t>
            </a:r>
            <a:r>
              <a:rPr lang="en-US" altLang="en-US" dirty="0" smtClean="0">
                <a:ea typeface="ＭＳ Ｐゴシック" panose="020B0600070205080204" pitchFamily="34" charset="-128"/>
              </a:rPr>
              <a:t>229,850 km</a:t>
            </a:r>
            <a:r>
              <a:rPr lang="en-US" altLang="en-US" baseline="30000" dirty="0" smtClean="0">
                <a:ea typeface="ＭＳ Ｐゴシック" panose="020B0600070205080204" pitchFamily="34" charset="-128"/>
              </a:rPr>
              <a:t>2</a:t>
            </a:r>
            <a:r>
              <a:rPr lang="el-GR" altLang="en-US" baseline="30000" dirty="0" smtClean="0">
                <a:ea typeface="ＭＳ Ｐゴシック" panose="020B0600070205080204" pitchFamily="34" charset="-128"/>
              </a:rPr>
              <a:t> </a:t>
            </a:r>
            <a:r>
              <a:rPr lang="el-GR" altLang="en-US" dirty="0" smtClean="0">
                <a:ea typeface="ＭＳ Ｐゴシック" panose="020B0600070205080204" pitchFamily="34" charset="-128"/>
              </a:rPr>
              <a:t>διαθέτει</a:t>
            </a:r>
            <a:r>
              <a:rPr lang="en-US" altLang="en-US" dirty="0" smtClean="0">
                <a:ea typeface="ＭＳ Ｐゴシック" panose="020B0600070205080204" pitchFamily="34" charset="-128"/>
              </a:rPr>
              <a:t> 13</a:t>
            </a:r>
            <a:r>
              <a:rPr lang="el-GR" altLang="en-US" dirty="0" smtClean="0">
                <a:ea typeface="ＭＳ Ｐゴシック" panose="020B0600070205080204" pitchFamily="34" charset="-128"/>
              </a:rPr>
              <a:t> φυσικά είδη και άλλα </a:t>
            </a:r>
            <a:r>
              <a:rPr lang="en-US" altLang="en-US" dirty="0" smtClean="0">
                <a:ea typeface="ＭＳ Ｐゴシック" panose="020B0600070205080204" pitchFamily="34" charset="-128"/>
              </a:rPr>
              <a:t>9</a:t>
            </a:r>
            <a:r>
              <a:rPr lang="el-GR" altLang="en-US" dirty="0" smtClean="0">
                <a:ea typeface="ＭＳ Ｐゴシック" panose="020B0600070205080204" pitchFamily="34" charset="-128"/>
              </a:rPr>
              <a:t> εισαχθέντα</a:t>
            </a:r>
            <a:r>
              <a:rPr lang="en-US" altLang="en-US" dirty="0" smtClean="0">
                <a:ea typeface="ＭＳ Ｐゴシック" panose="020B0600070205080204" pitchFamily="34" charset="-128"/>
              </a:rPr>
              <a:t> </a:t>
            </a:r>
            <a:r>
              <a:rPr lang="el-GR" altLang="en-US" dirty="0" smtClean="0">
                <a:ea typeface="ＭＳ Ｐゴシック" panose="020B0600070205080204" pitchFamily="34" charset="-128"/>
              </a:rPr>
              <a:t>ενώ η Κύπρος με έκταση 9.250 </a:t>
            </a:r>
            <a:r>
              <a:rPr lang="en-US" altLang="en-US" dirty="0" smtClean="0">
                <a:ea typeface="ＭＳ Ｐゴシック" panose="020B0600070205080204" pitchFamily="34" charset="-128"/>
              </a:rPr>
              <a:t>km</a:t>
            </a:r>
            <a:r>
              <a:rPr lang="en-US" altLang="en-US" baseline="30000" dirty="0" smtClean="0">
                <a:ea typeface="ＭＳ Ｐゴシック" panose="020B0600070205080204" pitchFamily="34" charset="-128"/>
              </a:rPr>
              <a:t>2</a:t>
            </a:r>
            <a:r>
              <a:rPr lang="el-GR" altLang="en-US" baseline="30000" dirty="0" smtClean="0">
                <a:ea typeface="ＭＳ Ｐゴシック" panose="020B0600070205080204" pitchFamily="34" charset="-128"/>
              </a:rPr>
              <a:t> </a:t>
            </a:r>
            <a:r>
              <a:rPr lang="el-GR" altLang="en-US" dirty="0" smtClean="0">
                <a:ea typeface="ＭＳ Ｐゴシック" panose="020B0600070205080204" pitchFamily="34" charset="-128"/>
              </a:rPr>
              <a:t>διαθέτει</a:t>
            </a:r>
            <a:r>
              <a:rPr lang="en-US" altLang="en-US" dirty="0" smtClean="0">
                <a:ea typeface="ＭＳ Ｐゴシック" panose="020B0600070205080204" pitchFamily="34" charset="-128"/>
              </a:rPr>
              <a:t> </a:t>
            </a:r>
            <a:r>
              <a:rPr lang="el-GR" altLang="en-US" dirty="0" smtClean="0">
                <a:ea typeface="ＭＳ Ｐゴシック" panose="020B0600070205080204" pitchFamily="34" charset="-128"/>
              </a:rPr>
              <a:t>21 είδη.</a:t>
            </a:r>
          </a:p>
          <a:p>
            <a:pPr eaLnBrk="1" hangingPunct="1"/>
            <a:r>
              <a:rPr lang="en-US" altLang="en-US" dirty="0" smtClean="0">
                <a:ea typeface="ＭＳ Ｐゴシック" panose="020B0600070205080204" pitchFamily="34" charset="-128"/>
              </a:rPr>
              <a:t>Γ</a:t>
            </a:r>
            <a:r>
              <a:rPr lang="el-GR" altLang="en-US" dirty="0" smtClean="0">
                <a:ea typeface="ＭＳ Ｐゴシック" panose="020B0600070205080204" pitchFamily="34" charset="-128"/>
              </a:rPr>
              <a:t>ενικά στο Βορά της Μεσογείου παρατηρούνται τα περισσότερα είδη εν πολλοίς και λόγω του </a:t>
            </a:r>
            <a:r>
              <a:rPr lang="el-GR" altLang="en-US" dirty="0" err="1" smtClean="0">
                <a:ea typeface="ＭＳ Ｐゴシック" panose="020B0600070205080204" pitchFamily="34" charset="-128"/>
              </a:rPr>
              <a:t>νησιωτισμού</a:t>
            </a:r>
            <a:r>
              <a:rPr lang="el-GR" altLang="en-US" dirty="0" smtClean="0">
                <a:ea typeface="ＭＳ Ｐゴシック" panose="020B0600070205080204" pitchFamily="34" charset="-128"/>
              </a:rPr>
              <a:t>.</a:t>
            </a:r>
          </a:p>
          <a:p>
            <a:pPr eaLnBrk="1" hangingPunct="1"/>
            <a:endParaRPr lang="en-US" altLang="en-US" dirty="0" smtClean="0">
              <a:solidFill>
                <a:srgbClr val="8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9. Ερπετά και Αμφίβια της Ελλάδας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2035175" y="144145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3200400" y="304800"/>
            <a:ext cx="59436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Κατανομή ειδών και τύποι ενδιαιτημάτων</a:t>
            </a:r>
            <a:endParaRPr lang="en-US" sz="4000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5" y="1898650"/>
            <a:ext cx="3886200" cy="2775104"/>
          </a:xfrm>
        </p:spPr>
      </p:pic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5" t="13008" b="27446"/>
          <a:stretch/>
        </p:blipFill>
        <p:spPr>
          <a:xfrm>
            <a:off x="4086785" y="2199250"/>
            <a:ext cx="4981575" cy="3526770"/>
          </a:xfrm>
          <a:ln>
            <a:solidFill>
              <a:schemeClr val="tx1"/>
            </a:solidFill>
          </a:ln>
        </p:spPr>
      </p:pic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9. Ερπετά και Αμφίβια της Ελλάδας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30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692999" y="430262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4</a:t>
            </a:r>
            <a:r>
              <a:rPr lang="en-US" sz="1200" b="1" dirty="0" smtClean="0"/>
              <a:t>8</a:t>
            </a:r>
            <a:endParaRPr lang="en-US" sz="1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659905" y="544902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4</a:t>
            </a:r>
            <a:r>
              <a:rPr lang="en-US" sz="1200" b="1" dirty="0" smtClean="0"/>
              <a:t>9</a:t>
            </a:r>
            <a:endParaRPr lang="en-US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472870" y="5064062"/>
            <a:ext cx="490215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l-GR" altLang="en-US" sz="1800" dirty="0">
                <a:latin typeface="Calibri" panose="020F0502020204030204" pitchFamily="34" charset="0"/>
              </a:rPr>
              <a:t>Η κύρια απειλή, ειδικά στα νησιά του Αιγαίου που είναι και τα σημαντικότερα ως προς την βιοποικιλότητα, οφείλεται στις ανθρωπογενείς δραστηριότητες. </a:t>
            </a:r>
            <a:endParaRPr lang="en-US" altLang="en-US" sz="1800" dirty="0"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Ανθρωπογενείς δραστηριότητες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104" y="1928479"/>
            <a:ext cx="4803962" cy="1887674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304" y="3987871"/>
            <a:ext cx="3160925" cy="211455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27" y="1720854"/>
            <a:ext cx="2274122" cy="3299808"/>
          </a:xfrm>
        </p:spPr>
      </p:pic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4596246" y="1928479"/>
            <a:ext cx="20996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l-GR" altLang="en-US" sz="1800" b="1" dirty="0">
                <a:latin typeface="Calibri" panose="020F0502020204030204" pitchFamily="34" charset="0"/>
              </a:rPr>
              <a:t>Ο</a:t>
            </a:r>
            <a:r>
              <a:rPr lang="en-US" altLang="en-US" sz="1800" b="1" dirty="0">
                <a:latin typeface="Calibri" panose="020F0502020204030204" pitchFamily="34" charset="0"/>
              </a:rPr>
              <a:t>ι</a:t>
            </a:r>
            <a:r>
              <a:rPr lang="el-GR" altLang="en-US" sz="1800" b="1" dirty="0" err="1">
                <a:latin typeface="Calibri" panose="020F0502020204030204" pitchFamily="34" charset="0"/>
              </a:rPr>
              <a:t>κιστική</a:t>
            </a:r>
            <a:r>
              <a:rPr lang="el-GR" altLang="en-US" sz="1800" b="1" dirty="0">
                <a:latin typeface="Calibri" panose="020F0502020204030204" pitchFamily="34" charset="0"/>
              </a:rPr>
              <a:t> ανάπτυξη</a:t>
            </a:r>
            <a:endParaRPr lang="en-US" altLang="en-US" sz="1800" b="1" dirty="0">
              <a:latin typeface="Calibri" panose="020F0502020204030204" pitchFamily="34" charset="0"/>
            </a:endParaRPr>
          </a:p>
        </p:txBody>
      </p:sp>
      <p:sp>
        <p:nvSpPr>
          <p:cNvPr id="32774" name="Rectangle 6"/>
          <p:cNvSpPr>
            <a:spLocks noChangeArrowheads="1"/>
          </p:cNvSpPr>
          <p:nvPr/>
        </p:nvSpPr>
        <p:spPr bwMode="auto">
          <a:xfrm>
            <a:off x="5263659" y="3987871"/>
            <a:ext cx="31609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800" b="1" dirty="0">
                <a:latin typeface="Calibri" panose="020F0502020204030204" pitchFamily="34" charset="0"/>
              </a:rPr>
              <a:t>Υ</a:t>
            </a:r>
            <a:r>
              <a:rPr lang="el-GR" altLang="en-US" sz="1800" b="1" dirty="0" err="1">
                <a:latin typeface="Calibri" panose="020F0502020204030204" pitchFamily="34" charset="0"/>
              </a:rPr>
              <a:t>περάντληση</a:t>
            </a:r>
            <a:r>
              <a:rPr lang="el-GR" altLang="en-US" sz="1800" b="1" dirty="0">
                <a:latin typeface="Calibri" panose="020F0502020204030204" pitchFamily="34" charset="0"/>
              </a:rPr>
              <a:t> του υδροφόρου ορίζοντα</a:t>
            </a:r>
            <a:endParaRPr lang="en-US" altLang="en-US" sz="1800" b="1" dirty="0">
              <a:latin typeface="Calibri" panose="020F0502020204030204" pitchFamily="34" charset="0"/>
            </a:endParaRPr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620107" y="1720854"/>
            <a:ext cx="2303841" cy="369332"/>
          </a:xfrm>
          <a:prstGeom prst="rect">
            <a:avLst/>
          </a:prstGeom>
          <a:solidFill>
            <a:schemeClr val="bg1">
              <a:alpha val="38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l-GR" altLang="en-US" sz="1800" b="1" dirty="0">
                <a:latin typeface="Calibri" panose="020F0502020204030204" pitchFamily="34" charset="0"/>
              </a:rPr>
              <a:t>Τουριστικές υποδομές</a:t>
            </a:r>
            <a:endParaRPr lang="en-US" altLang="en-US" sz="1800" b="1" dirty="0">
              <a:latin typeface="Calibri" panose="020F0502020204030204" pitchFamily="34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9. Ερπετά και Αμφίβια της Ελλάδας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31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571327" y="466456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50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01343" y="351215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51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72469" y="579842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</a:rPr>
              <a:t>5</a:t>
            </a:r>
            <a:r>
              <a:rPr lang="en-US" sz="1200" b="1" dirty="0" smtClean="0">
                <a:solidFill>
                  <a:schemeClr val="bg1"/>
                </a:solidFill>
              </a:rPr>
              <a:t>2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7772400" y="838200"/>
            <a:ext cx="914400" cy="152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570386" y="1947430"/>
            <a:ext cx="1832351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l-GR" altLang="en-US" sz="2000" dirty="0">
                <a:latin typeface="Calibri" panose="020F0502020204030204" pitchFamily="34" charset="0"/>
                <a:cs typeface="Arial" panose="020B0604020202020204" pitchFamily="34" charset="0"/>
              </a:rPr>
              <a:t>Ένα άλλο βασικό πρόβλημα, ειδικά στα νησιωτικά οικοσυστήματα είναι η </a:t>
            </a:r>
            <a:r>
              <a:rPr lang="el-GR" altLang="en-US" sz="2000" b="1" dirty="0" err="1">
                <a:latin typeface="Calibri" panose="020F0502020204030204" pitchFamily="34" charset="0"/>
                <a:cs typeface="Arial" panose="020B0604020202020204" pitchFamily="34" charset="0"/>
              </a:rPr>
              <a:t>υπερβόσκηση</a:t>
            </a:r>
            <a:r>
              <a:rPr lang="el-GR" altLang="en-US" sz="2000" dirty="0">
                <a:latin typeface="Calibri" panose="020F0502020204030204" pitchFamily="34" charset="0"/>
                <a:cs typeface="Arial" panose="020B0604020202020204" pitchFamily="34" charset="0"/>
              </a:rPr>
              <a:t> η οποία επιταχύνει την διάβρωση του εδάφους.</a:t>
            </a:r>
            <a:endParaRPr lang="en-US" altLang="en-US" sz="2000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7110" name="Rectangle 7"/>
          <p:cNvSpPr>
            <a:spLocks noChangeArrowheads="1"/>
          </p:cNvSpPr>
          <p:nvPr/>
        </p:nvSpPr>
        <p:spPr bwMode="auto">
          <a:xfrm>
            <a:off x="9209088" y="18510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Υπερβόσκηση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596" y="1808256"/>
            <a:ext cx="2907631" cy="2032000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606" y="4060825"/>
            <a:ext cx="2712621" cy="2032000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18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096" y="1808256"/>
            <a:ext cx="2706254" cy="2032000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19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517" y="4060825"/>
            <a:ext cx="2827833" cy="2032000"/>
          </a:xfrm>
        </p:spPr>
      </p:pic>
      <p:sp>
        <p:nvSpPr>
          <p:cNvPr id="11" name="Footer Placehold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9. Ερπετά και Αμφίβια της Ελλάδας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32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105809" y="356325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</a:rPr>
              <a:t>5</a:t>
            </a:r>
            <a:r>
              <a:rPr lang="en-US" sz="1200" b="1" dirty="0" smtClean="0">
                <a:solidFill>
                  <a:schemeClr val="bg1"/>
                </a:solidFill>
              </a:rPr>
              <a:t>3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72718" y="355123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</a:rPr>
              <a:t>5</a:t>
            </a:r>
            <a:r>
              <a:rPr lang="en-US" sz="1200" b="1" dirty="0" smtClean="0">
                <a:solidFill>
                  <a:schemeClr val="bg1"/>
                </a:solidFill>
              </a:rPr>
              <a:t>4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05809" y="575225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5</a:t>
            </a:r>
            <a:r>
              <a:rPr lang="en-US" sz="1200" b="1" dirty="0" smtClean="0"/>
              <a:t>5</a:t>
            </a:r>
            <a:endParaRPr lang="en-US" sz="1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8172718" y="575894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</a:rPr>
              <a:t>5</a:t>
            </a:r>
            <a:r>
              <a:rPr lang="en-US" sz="1200" b="1" dirty="0" smtClean="0">
                <a:solidFill>
                  <a:schemeClr val="bg1"/>
                </a:solidFill>
              </a:rPr>
              <a:t>6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399124" y="351609"/>
            <a:ext cx="8300197" cy="1325563"/>
          </a:xfrm>
        </p:spPr>
        <p:txBody>
          <a:bodyPr>
            <a:normAutofit/>
          </a:bodyPr>
          <a:lstStyle/>
          <a:p>
            <a:r>
              <a:rPr lang="en-US" altLang="en-US" sz="4000" dirty="0" smtClean="0">
                <a:ea typeface="ＭＳ Ｐゴシック" panose="020B0600070205080204" pitchFamily="34" charset="-128"/>
              </a:rPr>
              <a:t>Ε</a:t>
            </a:r>
            <a:r>
              <a:rPr lang="el-GR" altLang="en-US" sz="4000" dirty="0" err="1" smtClean="0">
                <a:ea typeface="ＭＳ Ｐゴシック" panose="020B0600070205080204" pitchFamily="34" charset="-128"/>
              </a:rPr>
              <a:t>πίδραση</a:t>
            </a:r>
            <a:r>
              <a:rPr lang="el-GR" altLang="en-US" sz="4000" dirty="0" smtClean="0">
                <a:ea typeface="ＭＳ Ｐゴシック" panose="020B0600070205080204" pitchFamily="34" charset="-128"/>
              </a:rPr>
              <a:t> της κλιματικής αλλαγής 1/2</a:t>
            </a:r>
            <a:endParaRPr lang="en-US" altLang="en-US" sz="4000" dirty="0" smtClean="0">
              <a:ea typeface="ＭＳ Ｐゴシック" panose="020B0600070205080204" pitchFamily="34" charset="-128"/>
            </a:endParaRP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>
                <a:ea typeface="ＭＳ Ｐゴシック" panose="020B0600070205080204" pitchFamily="34" charset="-128"/>
              </a:rPr>
              <a:t>Η</a:t>
            </a:r>
            <a:r>
              <a:rPr lang="el-GR" altLang="en-US" dirty="0" smtClean="0">
                <a:ea typeface="ＭＳ Ｐゴシック" panose="020B0600070205080204" pitchFamily="34" charset="-128"/>
              </a:rPr>
              <a:t> υπερθέρμανση του πλανήτη έχει πολλές αρνητικές συνέπειες στα μεσογειακού τύπου οικοσυστήματα.</a:t>
            </a:r>
          </a:p>
          <a:p>
            <a:r>
              <a:rPr lang="en-US" altLang="en-US" dirty="0" smtClean="0">
                <a:ea typeface="ＭＳ Ｐゴシック" panose="020B0600070205080204" pitchFamily="34" charset="-128"/>
              </a:rPr>
              <a:t>Τ</a:t>
            </a:r>
            <a:r>
              <a:rPr lang="el-GR" altLang="en-US" dirty="0" smtClean="0">
                <a:ea typeface="ＭＳ Ｐゴシック" panose="020B0600070205080204" pitchFamily="34" charset="-128"/>
              </a:rPr>
              <a:t>α κύρια προβλήματα οφείλονται στην ανομβρία και την άνοδο της θερμοκρασίας.</a:t>
            </a:r>
          </a:p>
          <a:p>
            <a:r>
              <a:rPr lang="en-US" altLang="en-US" dirty="0" smtClean="0">
                <a:ea typeface="ＭＳ Ｐゴシック" panose="020B0600070205080204" pitchFamily="34" charset="-128"/>
              </a:rPr>
              <a:t>Ε</a:t>
            </a:r>
            <a:r>
              <a:rPr lang="el-GR" altLang="en-US" dirty="0" err="1" smtClean="0">
                <a:ea typeface="ＭＳ Ｐゴシック" panose="020B0600070205080204" pitchFamily="34" charset="-128"/>
              </a:rPr>
              <a:t>πίσης</a:t>
            </a:r>
            <a:r>
              <a:rPr lang="el-GR" altLang="en-US" dirty="0" smtClean="0">
                <a:ea typeface="ＭＳ Ｐゴシック" panose="020B0600070205080204" pitchFamily="34" charset="-128"/>
              </a:rPr>
              <a:t> οι μεταβολές του κλίματος γίνονται απότομα και είναι, ολοένα και περισσότερο, απρόβλεπτες.</a:t>
            </a:r>
            <a:endParaRPr lang="en-US" altLang="en-US" dirty="0" smtClean="0">
              <a:ea typeface="ＭＳ Ｐゴシック" panose="020B0600070205080204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9. Ερπετά και Αμφίβια της Ελλάδας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33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430" y="365126"/>
            <a:ext cx="8313644" cy="1325563"/>
          </a:xfrm>
        </p:spPr>
        <p:txBody>
          <a:bodyPr>
            <a:normAutofit/>
          </a:bodyPr>
          <a:lstStyle/>
          <a:p>
            <a:r>
              <a:rPr lang="el-GR" sz="4000" dirty="0"/>
              <a:t>Επίδραση της κλιματικής </a:t>
            </a:r>
            <a:r>
              <a:rPr lang="el-GR" sz="4000" dirty="0" smtClean="0"/>
              <a:t>αλλαγής 2/2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504" y="1690689"/>
            <a:ext cx="6041496" cy="4527116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9. Ερπετά και Αμφίβια της Ελλάδας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34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254188" y="273925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</a:rPr>
              <a:t>5</a:t>
            </a:r>
            <a:r>
              <a:rPr lang="en-US" sz="1200" b="1" dirty="0" smtClean="0">
                <a:solidFill>
                  <a:schemeClr val="bg1"/>
                </a:solidFill>
              </a:rPr>
              <a:t>7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82724" y="406481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</a:rPr>
              <a:t>5</a:t>
            </a:r>
            <a:r>
              <a:rPr lang="en-US" sz="1200" b="1" dirty="0" smtClean="0">
                <a:solidFill>
                  <a:schemeClr val="bg1"/>
                </a:solidFill>
              </a:rPr>
              <a:t>8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88461" y="559611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</a:rPr>
              <a:t>5</a:t>
            </a:r>
            <a:r>
              <a:rPr lang="en-US" sz="1200" b="1" dirty="0" smtClean="0">
                <a:solidFill>
                  <a:schemeClr val="bg1"/>
                </a:solidFill>
              </a:rPr>
              <a:t>9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78240" y="260075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60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78240" y="401719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</a:rPr>
              <a:t>6</a:t>
            </a:r>
            <a:r>
              <a:rPr lang="en-US" sz="1200" b="1" dirty="0" smtClean="0">
                <a:solidFill>
                  <a:schemeClr val="bg1"/>
                </a:solidFill>
              </a:rPr>
              <a:t>1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94929" y="585641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62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80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Βροχοπτώσεις…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375" y="1547253"/>
            <a:ext cx="6069250" cy="4560030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9. Ερπετά και Αμφίβια της Ελλάδας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35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674659" y="580085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</a:rPr>
              <a:t>6</a:t>
            </a:r>
            <a:r>
              <a:rPr lang="en-US" sz="1200" b="1" dirty="0" smtClean="0">
                <a:solidFill>
                  <a:schemeClr val="bg1"/>
                </a:solidFill>
              </a:rPr>
              <a:t>3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820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Θερμοκρασία …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63" y="1486682"/>
            <a:ext cx="6266473" cy="4708210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9. Ερπετά και Αμφίβια της Ελλάδας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36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795682" y="584465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</a:rPr>
              <a:t>6</a:t>
            </a:r>
            <a:r>
              <a:rPr lang="en-US" sz="1200" b="1" dirty="0" smtClean="0">
                <a:solidFill>
                  <a:schemeClr val="bg1"/>
                </a:solidFill>
              </a:rPr>
              <a:t>4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9910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altLang="en-US" sz="4000" dirty="0" smtClean="0">
                <a:ea typeface="ＭＳ Ｐゴシック" panose="020B0600070205080204" pitchFamily="34" charset="-128"/>
              </a:rPr>
              <a:t>Μελέτη της ελληνικής </a:t>
            </a:r>
            <a:r>
              <a:rPr lang="el-GR" altLang="en-US" sz="4000" dirty="0" err="1" smtClean="0">
                <a:ea typeface="ＭＳ Ｐゴシック" panose="020B0600070205080204" pitchFamily="34" charset="-128"/>
              </a:rPr>
              <a:t>ερπετοπανίδας</a:t>
            </a:r>
            <a:r>
              <a:rPr lang="el-GR" altLang="en-US" sz="4000" dirty="0" smtClean="0">
                <a:ea typeface="ＭＳ Ｐゴシック" panose="020B0600070205080204" pitchFamily="34" charset="-128"/>
              </a:rPr>
              <a:t> 1/2</a:t>
            </a:r>
            <a:endParaRPr lang="en-US" altLang="en-US" sz="4000" dirty="0" smtClean="0">
              <a:ea typeface="ＭＳ Ｐゴシック" panose="020B0600070205080204" pitchFamily="34" charset="-128"/>
            </a:endParaRPr>
          </a:p>
        </p:txBody>
      </p:sp>
      <p:pic>
        <p:nvPicPr>
          <p:cNvPr id="53251" name="Content Placeholder 3" descr="fig1.jp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874482"/>
            <a:ext cx="3886200" cy="1991876"/>
          </a:xfrm>
        </p:spPr>
      </p:pic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672" y="1690689"/>
            <a:ext cx="2981911" cy="4351338"/>
          </a:xfrm>
        </p:spPr>
      </p:pic>
      <p:sp>
        <p:nvSpPr>
          <p:cNvPr id="53252" name="TextBox 4"/>
          <p:cNvSpPr txBox="1">
            <a:spLocks noChangeArrowheads="1"/>
          </p:cNvSpPr>
          <p:nvPr/>
        </p:nvSpPr>
        <p:spPr bwMode="auto">
          <a:xfrm>
            <a:off x="376696" y="4050151"/>
            <a:ext cx="4421376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n-US" sz="1800" dirty="0"/>
              <a:t>Εργασίες ξένων (λευκό) και Ελλήνων (γκρίζο) </a:t>
            </a:r>
            <a:r>
              <a:rPr lang="el-GR" altLang="en-US" sz="1800" dirty="0" err="1"/>
              <a:t>ερπετολόγων</a:t>
            </a:r>
            <a:r>
              <a:rPr lang="el-GR" altLang="en-US" sz="1800" dirty="0"/>
              <a:t> </a:t>
            </a:r>
            <a:r>
              <a:rPr lang="el-GR" altLang="en-US" sz="1800" dirty="0" smtClean="0"/>
              <a:t>.</a:t>
            </a:r>
            <a:endParaRPr lang="en-US" altLang="en-US" sz="1800" dirty="0"/>
          </a:p>
        </p:txBody>
      </p:sp>
      <p:sp>
        <p:nvSpPr>
          <p:cNvPr id="53253" name="TextBox 5"/>
          <p:cNvSpPr txBox="1">
            <a:spLocks noChangeArrowheads="1"/>
          </p:cNvSpPr>
          <p:nvPr/>
        </p:nvSpPr>
        <p:spPr bwMode="auto">
          <a:xfrm>
            <a:off x="3441218" y="5394327"/>
            <a:ext cx="1966454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dirty="0"/>
              <a:t>Hans Schweitzer, “</a:t>
            </a:r>
            <a:r>
              <a:rPr lang="en-US" altLang="en-US" sz="1800" dirty="0" err="1"/>
              <a:t>Schlangenhansi</a:t>
            </a:r>
            <a:r>
              <a:rPr lang="en-US" altLang="en-US" sz="1800" dirty="0"/>
              <a:t>”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9. Ερπετά και Αμφίβια της Ελλάδας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37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534466" y="331825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6</a:t>
            </a:r>
            <a:r>
              <a:rPr lang="en-US" sz="1200" b="1" dirty="0" smtClean="0"/>
              <a:t>5</a:t>
            </a:r>
            <a:endParaRPr lang="en-US" sz="1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057646" y="571817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6</a:t>
            </a:r>
            <a:r>
              <a:rPr lang="en-US" sz="1200" b="1" dirty="0" smtClean="0"/>
              <a:t>6</a:t>
            </a:r>
            <a:endParaRPr lang="en-US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n-US" sz="4000" dirty="0">
                <a:ea typeface="ＭＳ Ｐゴシック" panose="020B0600070205080204" pitchFamily="34" charset="-128"/>
              </a:rPr>
              <a:t>Μελέτη της ελληνικής </a:t>
            </a:r>
            <a:r>
              <a:rPr lang="el-GR" altLang="en-US" sz="4000" dirty="0" err="1" smtClean="0">
                <a:ea typeface="ＭＳ Ｐゴシック" panose="020B0600070205080204" pitchFamily="34" charset="-128"/>
              </a:rPr>
              <a:t>ερπετοπανίδας</a:t>
            </a:r>
            <a:r>
              <a:rPr lang="el-GR" altLang="en-US" sz="4000" dirty="0" smtClean="0">
                <a:ea typeface="ＭＳ Ｐゴシック" panose="020B0600070205080204" pitchFamily="34" charset="-128"/>
              </a:rPr>
              <a:t> 2/2</a:t>
            </a:r>
            <a:endParaRPr lang="en-US" sz="40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753" y="1825625"/>
            <a:ext cx="5380493" cy="4351338"/>
          </a:xfr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9. Ερπετά και Αμφίβια της Ελλάδας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38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267635" y="386955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6</a:t>
            </a:r>
            <a:r>
              <a:rPr lang="en-US" sz="1200" b="1" dirty="0" smtClean="0"/>
              <a:t>7</a:t>
            </a:r>
            <a:endParaRPr lang="en-US" sz="1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390420" y="589996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6</a:t>
            </a:r>
            <a:r>
              <a:rPr lang="en-US" sz="1200" b="1" dirty="0" smtClean="0"/>
              <a:t>8</a:t>
            </a:r>
            <a:endParaRPr lang="en-US" sz="1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096434" y="500230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6</a:t>
            </a:r>
            <a:r>
              <a:rPr lang="en-US" sz="1200" b="1" dirty="0" smtClean="0"/>
              <a:t>9</a:t>
            </a:r>
            <a:endParaRPr lang="en-US" sz="1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868460" y="386955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70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66577" y="583569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71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1508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Τέλος Παρουσίασης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9. Ερπετά και Αμφίβια της Ελλάδας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16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4000" dirty="0" smtClean="0">
                <a:ea typeface="ＭＳ Ｐゴシック" panose="020B0600070205080204" pitchFamily="34" charset="-128"/>
              </a:rPr>
              <a:t>Η</a:t>
            </a:r>
            <a:r>
              <a:rPr lang="el-GR" altLang="en-US" sz="4000" dirty="0" smtClean="0">
                <a:ea typeface="ＭＳ Ｐゴシック" panose="020B0600070205080204" pitchFamily="34" charset="-128"/>
              </a:rPr>
              <a:t> </a:t>
            </a:r>
            <a:r>
              <a:rPr lang="el-GR" altLang="en-US" sz="4000" dirty="0" err="1" smtClean="0">
                <a:ea typeface="ＭＳ Ｐゴシック" panose="020B0600070205080204" pitchFamily="34" charset="-128"/>
              </a:rPr>
              <a:t>ερπετοπανίδα</a:t>
            </a:r>
            <a:r>
              <a:rPr lang="el-GR" altLang="en-US" sz="4000" dirty="0" smtClean="0">
                <a:ea typeface="ＭＳ Ｐゴシック" panose="020B0600070205080204" pitchFamily="34" charset="-128"/>
              </a:rPr>
              <a:t> της Μεσογείου </a:t>
            </a:r>
            <a:r>
              <a:rPr lang="en-US" altLang="en-US" sz="4000" dirty="0" smtClean="0">
                <a:ea typeface="ＭＳ Ｐゴシック" panose="020B0600070205080204" pitchFamily="34" charset="-128"/>
              </a:rPr>
              <a:t>3/3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 altLang="en-US" dirty="0" smtClean="0">
                <a:ea typeface="ＭＳ Ｐゴシック" panose="020B0600070205080204" pitchFamily="34" charset="-128"/>
              </a:rPr>
              <a:t>Τα νησιά της δυτικής Μεσογείου αποικίστηκαν αργότερα από τον άνθρωπο σε σχέση με εκείνα της ανατολικής Μεσογείου. </a:t>
            </a:r>
            <a:r>
              <a:rPr lang="en-US" altLang="en-US" dirty="0" smtClean="0">
                <a:ea typeface="ＭＳ Ｐゴシック" panose="020B0600070205080204" pitchFamily="34" charset="-128"/>
              </a:rPr>
              <a:t>Έ</a:t>
            </a:r>
            <a:r>
              <a:rPr lang="el-GR" altLang="en-US" dirty="0" err="1" smtClean="0">
                <a:ea typeface="ＭＳ Ｐゴシック" panose="020B0600070205080204" pitchFamily="34" charset="-128"/>
              </a:rPr>
              <a:t>τσι</a:t>
            </a:r>
            <a:r>
              <a:rPr lang="el-GR" altLang="en-US" dirty="0" smtClean="0">
                <a:ea typeface="ＭＳ Ｐゴシック" panose="020B0600070205080204" pitchFamily="34" charset="-128"/>
              </a:rPr>
              <a:t> η εισαγωγή ξενικών ειδών είναι πιο περιορισμένη.</a:t>
            </a:r>
            <a:endParaRPr lang="en-US" altLang="en-US" dirty="0" smtClean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l-GR" altLang="en-US" dirty="0" smtClean="0">
                <a:ea typeface="ＭＳ Ｐゴシック" panose="020B0600070205080204" pitchFamily="34" charset="-128"/>
              </a:rPr>
              <a:t>Οι πρώτες επιδράσεις οφείλονται στους Έλληνες (π.χ. </a:t>
            </a:r>
            <a:r>
              <a:rPr lang="en-US" altLang="en-US" i="1" dirty="0" smtClean="0">
                <a:ea typeface="ＭＳ Ｐゴシック" panose="020B0600070205080204" pitchFamily="34" charset="-128"/>
              </a:rPr>
              <a:t>T. </a:t>
            </a:r>
            <a:r>
              <a:rPr lang="en-US" altLang="en-US" i="1" dirty="0" err="1" smtClean="0">
                <a:ea typeface="ＭＳ Ｐゴシック" panose="020B0600070205080204" pitchFamily="34" charset="-128"/>
              </a:rPr>
              <a:t>marginata</a:t>
            </a:r>
            <a:r>
              <a:rPr lang="en-US" altLang="en-US" i="1" dirty="0" smtClean="0">
                <a:ea typeface="ＭＳ Ｐゴシック" panose="020B0600070205080204" pitchFamily="34" charset="-128"/>
              </a:rPr>
              <a:t> </a:t>
            </a:r>
            <a:r>
              <a:rPr lang="el-GR" altLang="en-US" i="1" dirty="0" smtClean="0">
                <a:ea typeface="ＭＳ Ｐゴシック" panose="020B0600070205080204" pitchFamily="34" charset="-128"/>
              </a:rPr>
              <a:t>στη </a:t>
            </a:r>
            <a:r>
              <a:rPr lang="el-GR" altLang="en-US" dirty="0" smtClean="0">
                <a:ea typeface="ＭＳ Ｐゴシック" panose="020B0600070205080204" pitchFamily="34" charset="-128"/>
              </a:rPr>
              <a:t>Σαρδηνία</a:t>
            </a:r>
            <a:r>
              <a:rPr lang="en-US" altLang="en-US" dirty="0" smtClean="0">
                <a:ea typeface="ＭＳ Ｐゴシック" panose="020B0600070205080204" pitchFamily="34" charset="-128"/>
              </a:rPr>
              <a:t>) </a:t>
            </a:r>
            <a:r>
              <a:rPr lang="el-GR" altLang="en-US" dirty="0" smtClean="0">
                <a:ea typeface="ＭＳ Ｐゴシック" panose="020B0600070205080204" pitchFamily="34" charset="-128"/>
              </a:rPr>
              <a:t>και τους Ρωμαίους (π.χ. οχιές στο συγκρότημα των </a:t>
            </a:r>
            <a:r>
              <a:rPr lang="en-US" altLang="en-US" dirty="0" err="1" smtClean="0">
                <a:ea typeface="ＭＳ Ｐゴシック" panose="020B0600070205080204" pitchFamily="34" charset="-128"/>
              </a:rPr>
              <a:t>Colubretes</a:t>
            </a:r>
            <a:r>
              <a:rPr lang="en-US" altLang="en-US" dirty="0" smtClean="0">
                <a:ea typeface="ＭＳ Ｐゴシック" panose="020B0600070205080204" pitchFamily="34" charset="-128"/>
              </a:rPr>
              <a:t>).</a:t>
            </a:r>
            <a:endParaRPr lang="el-GR" altLang="en-US" dirty="0" smtClean="0">
              <a:ea typeface="ＭＳ Ｐゴシック" panose="020B0600070205080204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9. Ερπετά και Αμφίβια της Ελλάδας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</a:t>
            </a:r>
            <a:r>
              <a:rPr lang="el-GR" sz="2000" dirty="0" err="1" smtClean="0"/>
              <a:t>στ</a:t>
            </a:r>
            <a:r>
              <a:rPr lang="en-US" sz="2000" dirty="0" smtClean="0"/>
              <a:t>o</a:t>
            </a:r>
            <a:r>
              <a:rPr lang="el-GR" sz="2000" dirty="0" smtClean="0"/>
              <a:t> </a:t>
            </a:r>
            <a:r>
              <a:rPr lang="el-GR" sz="2000" dirty="0" err="1" smtClean="0"/>
              <a:t>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Πανεπιστήμιο Αθηνών</a:t>
            </a:r>
            <a:r>
              <a:rPr lang="el-GR" sz="2000" dirty="0" smtClean="0"/>
              <a:t>» 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9. Ερπετά και Αμφίβια της Ελλάδας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47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400" dirty="0" smtClean="0"/>
              <a:t>Σημειώματα</a:t>
            </a:r>
            <a:endParaRPr lang="el-GR" sz="44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9. Ερπετά και Αμφίβια της Ελλάδας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62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z="4000" smtClean="0"/>
              <a:t>Σημείωμα Ιστορικού Εκδόσεων</a:t>
            </a:r>
            <a:r>
              <a:rPr lang="en-US" altLang="en-US" sz="4000" smtClean="0"/>
              <a:t> </a:t>
            </a:r>
            <a:r>
              <a:rPr lang="el-GR" altLang="en-US" sz="4000" smtClean="0"/>
              <a:t>Έργου</a:t>
            </a:r>
            <a:endParaRPr lang="en-US" altLang="en-US" sz="4000" smtClean="0"/>
          </a:p>
        </p:txBody>
      </p:sp>
      <p:sp useBgFill="1">
        <p:nvSpPr>
          <p:cNvPr id="112643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l-GR" altLang="en-US" sz="2000" smtClean="0"/>
              <a:t>Το παρόν έργο αποτελεί την έκδοση 1.0.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l-GR" altLang="en-US" smtClean="0">
                <a:solidFill>
                  <a:srgbClr val="898989"/>
                </a:solidFill>
                <a:latin typeface="Calibri" panose="020F0502020204030204" pitchFamily="34" charset="0"/>
              </a:rPr>
              <a:t>Ενότητα 9. Ερπετά και Αμφίβια της Ελλάδας</a:t>
            </a:r>
            <a:endParaRPr lang="el-GR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11F546-0C8F-4432-ACA8-6C0ADB8BBB42}" type="slidenum">
              <a:rPr lang="el-GR" smtClean="0"/>
              <a:pPr>
                <a:defRPr/>
              </a:pPr>
              <a:t>42</a:t>
            </a:fld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z="4000" smtClean="0"/>
              <a:t>Σημείωμα Αναφοράς</a:t>
            </a:r>
            <a:endParaRPr lang="en-US" altLang="en-US" sz="4000" smtClean="0"/>
          </a:p>
        </p:txBody>
      </p:sp>
      <p:sp useBgFill="1">
        <p:nvSpPr>
          <p:cNvPr id="11366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altLang="en-US" sz="2000" dirty="0" err="1" smtClean="0"/>
              <a:t>Copyright</a:t>
            </a:r>
            <a:r>
              <a:rPr lang="el-GR" altLang="en-US" sz="2000" dirty="0" smtClean="0"/>
              <a:t> </a:t>
            </a:r>
            <a:r>
              <a:rPr lang="el-GR" altLang="en-US" sz="2000" dirty="0" err="1" smtClean="0"/>
              <a:t>Εθνικόν</a:t>
            </a:r>
            <a:r>
              <a:rPr lang="el-GR" altLang="en-US" sz="2000" dirty="0" smtClean="0"/>
              <a:t> και </a:t>
            </a:r>
            <a:r>
              <a:rPr lang="el-GR" altLang="en-US" sz="2000" dirty="0" err="1" smtClean="0"/>
              <a:t>Καποδιστριακόν</a:t>
            </a:r>
            <a:r>
              <a:rPr lang="el-GR" altLang="en-US" sz="2000" dirty="0" smtClean="0"/>
              <a:t> </a:t>
            </a:r>
            <a:r>
              <a:rPr lang="el-GR" altLang="en-US" sz="2000" dirty="0" err="1" smtClean="0"/>
              <a:t>Πανεπιστήμιον</a:t>
            </a:r>
            <a:r>
              <a:rPr lang="el-GR" altLang="en-US" sz="2000" dirty="0" smtClean="0"/>
              <a:t> Αθηνών</a:t>
            </a:r>
            <a:r>
              <a:rPr lang="en-US" altLang="en-US" sz="2000" dirty="0" smtClean="0"/>
              <a:t>, </a:t>
            </a:r>
            <a:r>
              <a:rPr lang="el-GR" altLang="en-US" sz="2000" dirty="0" smtClean="0"/>
              <a:t>Παναγιώτης Παφίλης, Επίκουρος Καθηγητής. «Ζωική Ποικιλότητα.</a:t>
            </a:r>
            <a:r>
              <a:rPr lang="el-GR" altLang="en-US" sz="2000" dirty="0" smtClean="0">
                <a:solidFill>
                  <a:srgbClr val="FF0000"/>
                </a:solidFill>
              </a:rPr>
              <a:t> </a:t>
            </a:r>
            <a:r>
              <a:rPr lang="el-GR" altLang="en-US" sz="2000" dirty="0" smtClean="0"/>
              <a:t>Ενότητα 9. Ερπετά και Αμφίβια της Ελλάδας». Έκδοση: 1.0. Αθήνα 201</a:t>
            </a:r>
            <a:r>
              <a:rPr lang="en-US" altLang="en-US" sz="2000" dirty="0" smtClean="0"/>
              <a:t>5</a:t>
            </a:r>
            <a:r>
              <a:rPr lang="el-GR" altLang="en-US" sz="2000" dirty="0" smtClean="0"/>
              <a:t>. Διαθέσιμο από τη δικτυακή διεύθυνση: </a:t>
            </a:r>
            <a:r>
              <a:rPr lang="en-GB" altLang="en-US" sz="2000" dirty="0"/>
              <a:t>http://</a:t>
            </a:r>
            <a:r>
              <a:rPr lang="en-GB" altLang="en-US" sz="2000" dirty="0" smtClean="0"/>
              <a:t>opencourses.uoa.gr/courses/BIOL1</a:t>
            </a:r>
            <a:r>
              <a:rPr lang="el-GR" altLang="en-US" sz="2000" dirty="0" smtClean="0"/>
              <a:t>00</a:t>
            </a:r>
            <a:r>
              <a:rPr lang="en-GB" altLang="en-US" sz="2000" dirty="0" smtClean="0"/>
              <a:t>/</a:t>
            </a:r>
            <a:r>
              <a:rPr lang="el-GR" altLang="en-US" sz="2000" dirty="0" smtClean="0"/>
              <a:t>.</a:t>
            </a:r>
          </a:p>
          <a:p>
            <a:pPr marL="0" indent="0"/>
            <a:endParaRPr lang="el-GR" altLang="en-US" dirty="0" smtClean="0"/>
          </a:p>
          <a:p>
            <a:pPr marL="0" indent="0"/>
            <a:endParaRPr lang="en-US" alt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l-GR" altLang="en-US" smtClean="0">
                <a:solidFill>
                  <a:srgbClr val="898989"/>
                </a:solidFill>
                <a:latin typeface="Calibri" panose="020F0502020204030204" pitchFamily="34" charset="0"/>
              </a:rPr>
              <a:t>Ενότητα 9. Ερπετά και Αμφίβια της Ελλάδας</a:t>
            </a:r>
            <a:endParaRPr lang="el-GR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1EBA9A-717F-4E81-A601-969B4396BD57}" type="slidenum">
              <a:rPr lang="el-GR" smtClean="0"/>
              <a:pPr>
                <a:defRPr/>
              </a:pPr>
              <a:t>43</a:t>
            </a:fld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0" y="9850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l-GR" b="1" dirty="0"/>
              <a:t>Σημείωμα </a:t>
            </a:r>
            <a:r>
              <a:rPr lang="el-GR" b="1" dirty="0" smtClean="0"/>
              <a:t>Αδειοδότησης</a:t>
            </a:r>
            <a:endParaRPr lang="el-G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224" y="1066800"/>
            <a:ext cx="8305801" cy="21108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</a:t>
            </a:r>
            <a:r>
              <a:rPr lang="el-GR" sz="2000" dirty="0" err="1"/>
              <a:t>κ.λ.π</a:t>
            </a:r>
            <a:r>
              <a:rPr lang="el-GR" sz="2000" dirty="0"/>
              <a:t>.,  τα οποία εμπεριέχονται σε αυτό και τα οποία αναφέρονται μαζί με τους όρους χρήσης τους στο «Σημείωμα Χρήσης Έργων Τρίτων</a:t>
            </a:r>
            <a:r>
              <a:rPr lang="el-GR" sz="2000" dirty="0" smtClean="0"/>
              <a:t>».                     </a:t>
            </a:r>
          </a:p>
          <a:p>
            <a:pPr marL="0" indent="0">
              <a:buNone/>
            </a:pPr>
            <a:endParaRPr lang="el-GR" sz="2000" dirty="0"/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320" y="2776024"/>
            <a:ext cx="1405355" cy="49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0025" y="3267074"/>
            <a:ext cx="8543926" cy="293370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10000"/>
          </a:bodyPr>
          <a:lstStyle/>
          <a:p>
            <a:r>
              <a:rPr lang="el-GR" dirty="0"/>
              <a:t>[1] http://creativecommons.org/licenses/by-nc-sa/4.0/ </a:t>
            </a:r>
            <a:endParaRPr lang="en-US" dirty="0" smtClean="0"/>
          </a:p>
          <a:p>
            <a:endParaRPr lang="el-GR" dirty="0"/>
          </a:p>
          <a:p>
            <a:r>
              <a:rPr lang="el-GR" dirty="0"/>
              <a:t>Ως </a:t>
            </a:r>
            <a:r>
              <a:rPr lang="el-GR" b="1" dirty="0"/>
              <a:t>Μη Εμπορική</a:t>
            </a:r>
            <a:r>
              <a:rPr lang="el-GR" dirty="0"/>
              <a:t> ορίζεται η χρήση: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 δεν περιλαμβάνει άμεσο ή έμμεσο οικονομικό όφελος από την χρήση του έργου, για το διανομέα του έργου και </a:t>
            </a:r>
            <a:r>
              <a:rPr lang="el-GR" dirty="0" err="1"/>
              <a:t>αδειοδόχο</a:t>
            </a:r>
            <a:endParaRPr lang="el-GR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</a:t>
            </a:r>
            <a:r>
              <a:rPr lang="en-GB" dirty="0"/>
              <a:t> </a:t>
            </a:r>
            <a:r>
              <a:rPr lang="el-GR" dirty="0"/>
              <a:t>δεν περιλαμβάνει οικονομική συναλλαγή ως προϋπόθεση για τη χρήση ή πρόσβαση στο έργο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</a:t>
            </a:r>
            <a:r>
              <a:rPr lang="en-GB" dirty="0"/>
              <a:t> </a:t>
            </a:r>
            <a:r>
              <a:rPr lang="el-GR" dirty="0"/>
              <a:t>δεν προσπορίζει στο διανομέα του έργου και</a:t>
            </a:r>
            <a:r>
              <a:rPr lang="en-GB" dirty="0"/>
              <a:t> </a:t>
            </a:r>
            <a:r>
              <a:rPr lang="el-GR" dirty="0" err="1"/>
              <a:t>αδειοδόχο</a:t>
            </a:r>
            <a:r>
              <a:rPr lang="en-GB" dirty="0"/>
              <a:t> </a:t>
            </a:r>
            <a:r>
              <a:rPr lang="el-GR" dirty="0"/>
              <a:t>έμμεσο οικονομικό όφελος (π.χ. διαφημίσεις) από την προβολή του έργου σε διαδικτυακό </a:t>
            </a:r>
            <a:r>
              <a:rPr lang="el-GR" dirty="0" smtClean="0"/>
              <a:t>τόπο</a:t>
            </a:r>
            <a:endParaRPr lang="en-US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l-GR" dirty="0"/>
          </a:p>
          <a:p>
            <a:r>
              <a:rPr lang="el-GR" dirty="0" smtClean="0"/>
              <a:t>Ο </a:t>
            </a:r>
            <a:r>
              <a:rPr lang="el-GR" dirty="0"/>
              <a:t>δικαιούχος μπορεί να παρέχει στον </a:t>
            </a:r>
            <a:r>
              <a:rPr lang="el-GR" dirty="0" err="1"/>
              <a:t>αδειοδόχο</a:t>
            </a:r>
            <a:r>
              <a:rPr lang="el-GR" dirty="0"/>
              <a:t> ξεχωριστή άδεια να χρησιμοποιεί το έργο για εμπορική χρήση, εφόσον αυτό του ζητηθεί</a:t>
            </a:r>
            <a:r>
              <a:rPr lang="el-GR" dirty="0" smtClean="0"/>
              <a:t>.</a:t>
            </a:r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9. Ερπετά και Αμφίβια της Ελλάδας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0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b="1" dirty="0"/>
              <a:t>Διατήρηση </a:t>
            </a:r>
            <a:r>
              <a:rPr lang="el-GR" b="1" dirty="0" smtClean="0"/>
              <a:t>Σημειωμάτων</a:t>
            </a:r>
            <a:endParaRPr lang="el-G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η </a:t>
            </a:r>
            <a:r>
              <a:rPr lang="en-US" sz="2000" dirty="0" err="1"/>
              <a:t>δήλωση</a:t>
            </a:r>
            <a:r>
              <a:rPr lang="en-US" sz="2000" dirty="0"/>
              <a:t> </a:t>
            </a:r>
            <a:r>
              <a:rPr lang="el-GR" sz="2000" dirty="0" err="1"/>
              <a:t>Δ</a:t>
            </a:r>
            <a:r>
              <a:rPr lang="en-US" sz="2000" dirty="0" smtClean="0"/>
              <a:t>ια</a:t>
            </a:r>
            <a:r>
              <a:rPr lang="en-US" sz="2000" dirty="0" err="1" smtClean="0"/>
              <a:t>τήρησης</a:t>
            </a:r>
            <a:r>
              <a:rPr lang="en-US" sz="2000" dirty="0" smtClean="0"/>
              <a:t>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</a:t>
            </a:r>
            <a:r>
              <a:rPr lang="el-GR" sz="2400" dirty="0" err="1"/>
              <a:t>υπερσυνδέσμους</a:t>
            </a:r>
            <a:r>
              <a:rPr lang="el-GR" sz="2400" dirty="0"/>
              <a:t>.</a:t>
            </a:r>
          </a:p>
          <a:p>
            <a:endParaRPr lang="el-GR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9. Ερπετά και Αμφίβια της Ελλάδας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69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1/8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Έργο αυτό κάνει χρήση των ακόλουθων έργων:</a:t>
            </a:r>
          </a:p>
          <a:p>
            <a:pPr marL="0" indent="0">
              <a:buNone/>
            </a:pPr>
            <a:r>
              <a:rPr lang="el-GR" sz="2000" b="1" dirty="0" smtClean="0"/>
              <a:t>Εικόνες</a:t>
            </a:r>
            <a:endParaRPr lang="en-US" sz="2000" b="1" dirty="0" smtClean="0"/>
          </a:p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el-GR" sz="1600" b="1" dirty="0" smtClean="0"/>
              <a:t>Εικόνα 1</a:t>
            </a:r>
            <a:r>
              <a:rPr lang="el-GR" sz="1600" dirty="0" smtClean="0"/>
              <a:t>. </a:t>
            </a:r>
            <a:r>
              <a:rPr lang="el-GR" sz="1600" dirty="0"/>
              <a:t>Σύνδεσμος: </a:t>
            </a:r>
            <a:r>
              <a:rPr lang="en-US" sz="1600" dirty="0"/>
              <a:t>http://www.hellenica.de/Geographia/MediterraneanSea.html</a:t>
            </a:r>
            <a:r>
              <a:rPr lang="el-GR" sz="1600" dirty="0"/>
              <a:t>. Πηγή:</a:t>
            </a:r>
            <a:r>
              <a:rPr lang="en-US" sz="1600" dirty="0"/>
              <a:t> </a:t>
            </a:r>
            <a:r>
              <a:rPr lang="el-GR" sz="1600" dirty="0"/>
              <a:t>Από τη ελληνική </a:t>
            </a:r>
            <a:r>
              <a:rPr lang="el-GR" sz="1600" dirty="0" err="1"/>
              <a:t>Βικιπαίδεια</a:t>
            </a:r>
            <a:r>
              <a:rPr lang="el-GR" sz="1600" dirty="0"/>
              <a:t> http://el.wikipedia.org .</a:t>
            </a:r>
            <a:endParaRPr lang="en-US" sz="1600" dirty="0"/>
          </a:p>
          <a:p>
            <a:r>
              <a:rPr lang="el-GR" sz="1600" b="1" dirty="0" smtClean="0"/>
              <a:t>Εικόνα </a:t>
            </a:r>
            <a:r>
              <a:rPr lang="el-GR" sz="1600" b="1" dirty="0"/>
              <a:t>2. </a:t>
            </a:r>
            <a:r>
              <a:rPr lang="en-US" sz="1600" dirty="0"/>
              <a:t>Powered by </a:t>
            </a:r>
            <a:r>
              <a:rPr lang="en-US" sz="1600" dirty="0" err="1"/>
              <a:t>vBulletin</a:t>
            </a:r>
            <a:r>
              <a:rPr lang="en-US" sz="1600" dirty="0"/>
              <a:t>® Copyright © 2012 </a:t>
            </a:r>
            <a:r>
              <a:rPr lang="en-US" sz="1600" dirty="0" err="1"/>
              <a:t>vBulletin</a:t>
            </a:r>
            <a:r>
              <a:rPr lang="en-US" sz="1600" dirty="0"/>
              <a:t> Solutions, Inc. </a:t>
            </a:r>
            <a:r>
              <a:rPr lang="el-GR" sz="1600" dirty="0"/>
              <a:t>Σύνδεσμος: </a:t>
            </a:r>
            <a:r>
              <a:rPr lang="en-US" sz="1600" dirty="0"/>
              <a:t>http://www.tartaportal.it/27-altri-animali/4484-salamandre</a:t>
            </a:r>
            <a:r>
              <a:rPr lang="el-GR" sz="1600" dirty="0"/>
              <a:t>. Πηγή:</a:t>
            </a:r>
            <a:r>
              <a:rPr lang="en-US" sz="1600" dirty="0"/>
              <a:t>http://www.tartaportal.it/</a:t>
            </a:r>
            <a:r>
              <a:rPr lang="el-GR" sz="1600" dirty="0"/>
              <a:t>.</a:t>
            </a:r>
          </a:p>
          <a:p>
            <a:r>
              <a:rPr lang="el-GR" sz="1600" b="1" dirty="0" smtClean="0"/>
              <a:t>Εικόνα </a:t>
            </a:r>
            <a:r>
              <a:rPr lang="el-GR" sz="1600" b="1" dirty="0"/>
              <a:t>3. </a:t>
            </a:r>
            <a:r>
              <a:rPr lang="en-US" sz="1600" dirty="0"/>
              <a:t>Copyright © </a:t>
            </a:r>
            <a:r>
              <a:rPr lang="en-US" sz="1600" dirty="0" err="1"/>
              <a:t>madeincreta</a:t>
            </a:r>
            <a:r>
              <a:rPr lang="el-GR" sz="1600" dirty="0"/>
              <a:t>. Σύνδεσμος:</a:t>
            </a:r>
            <a:r>
              <a:rPr lang="en-US" sz="1600" dirty="0"/>
              <a:t>http://www.madeincreta.gr/el/article/%CF%84%CE%B1-%CF%83%CE%BA%CE%B1%CE%B8%CE%AC%CF%81%CE%B9%CE%B1-%CE%B1%CF%80%CE%BF%CE%BA%CE%B1%CE%BB%CF%8D%CF%80%CF%84%CE%BF%CF%85%CE%BD-%CF%84%CE%BF-%CE%BC%CF%85%CF%83%CF%84%CE%B9%CE%BA%CF%8C-%CF%84%CE%B7%CF%82%CE%B3%CE%AD%CE%BD%CE%B5%CF%83%CE%B7%CF%82-%CF%84%CE%B7%CF%82-%CE%BA%CF%81%CE%AE%CF%84%CE%B7%CF%82</a:t>
            </a:r>
            <a:r>
              <a:rPr lang="el-GR" sz="1600" dirty="0"/>
              <a:t>.  Πηγή:</a:t>
            </a:r>
            <a:r>
              <a:rPr lang="en-US" sz="1600" dirty="0"/>
              <a:t>http://www.madeincreta.gr</a:t>
            </a:r>
            <a:r>
              <a:rPr lang="el-GR" sz="1600" dirty="0"/>
              <a:t>.</a:t>
            </a:r>
          </a:p>
          <a:p>
            <a:r>
              <a:rPr lang="el-GR" sz="1600" b="1" dirty="0" smtClean="0"/>
              <a:t>Εικόνα </a:t>
            </a:r>
            <a:r>
              <a:rPr lang="el-GR" sz="1600" b="1" dirty="0"/>
              <a:t>4</a:t>
            </a:r>
            <a:r>
              <a:rPr lang="en-US" sz="1600" b="1" dirty="0"/>
              <a:t>-5</a:t>
            </a:r>
            <a:r>
              <a:rPr lang="el-GR" sz="1600" b="1" dirty="0"/>
              <a:t>. </a:t>
            </a:r>
            <a:r>
              <a:rPr lang="en-US" sz="1600" dirty="0"/>
              <a:t>Copyrighted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9. Ερπετά και Αμφίβια της Ελλάδας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07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2/8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r>
              <a:rPr lang="el-GR" sz="1600" b="1" dirty="0"/>
              <a:t>Εικόνα 6. </a:t>
            </a:r>
            <a:r>
              <a:rPr lang="en-US" sz="1600" dirty="0"/>
              <a:t>Wikipedia The Free Encyclopedia. </a:t>
            </a:r>
            <a:r>
              <a:rPr lang="el-GR" sz="1600" dirty="0"/>
              <a:t>Σύνδεσμος: </a:t>
            </a:r>
            <a:r>
              <a:rPr lang="en-US" sz="1600" dirty="0"/>
              <a:t>https://el.wikipedia.org/wiki/%CE%9D%CE%B7%CF%83%CE%B9%CE%AC_%CE%91%CE%B9%CE%B3%CE%B1%CE%AF%CE%BF%CF%85_%CE%A0%CE%B5%CE%BB%CE%AC%CE%B3%CE%BF%CF%85%CF%82</a:t>
            </a:r>
            <a:r>
              <a:rPr lang="el-GR" sz="1600" dirty="0"/>
              <a:t>. Πηγή:</a:t>
            </a:r>
            <a:r>
              <a:rPr lang="en-US" sz="1600" dirty="0"/>
              <a:t> https://el.wikipedia.org.</a:t>
            </a:r>
            <a:endParaRPr lang="el-GR" sz="1600" dirty="0"/>
          </a:p>
          <a:p>
            <a:r>
              <a:rPr lang="el-GR" sz="1600" b="1" dirty="0" smtClean="0"/>
              <a:t>Εικόνα </a:t>
            </a:r>
            <a:r>
              <a:rPr lang="en-US" sz="1600" b="1" dirty="0"/>
              <a:t>7</a:t>
            </a:r>
            <a:r>
              <a:rPr lang="el-GR" sz="1600" b="1" dirty="0"/>
              <a:t>. </a:t>
            </a:r>
            <a:r>
              <a:rPr lang="en-US" sz="1600" dirty="0"/>
              <a:t>Adult Female, </a:t>
            </a:r>
            <a:r>
              <a:rPr lang="en-US" sz="1600" dirty="0" err="1"/>
              <a:t>Peloponnesos</a:t>
            </a:r>
            <a:r>
              <a:rPr lang="en-US" sz="1600" dirty="0"/>
              <a:t>, Greece, May 1996, © </a:t>
            </a:r>
            <a:r>
              <a:rPr lang="en-US" sz="1600" dirty="0" err="1"/>
              <a:t>Tommi</a:t>
            </a:r>
            <a:r>
              <a:rPr lang="en-US" sz="1600" dirty="0"/>
              <a:t> Sandberg. </a:t>
            </a:r>
            <a:r>
              <a:rPr lang="en-US" sz="1600" dirty="0" smtClean="0"/>
              <a:t>Please </a:t>
            </a:r>
            <a:r>
              <a:rPr lang="en-US" sz="1600" dirty="0"/>
              <a:t>remember that all material on the club100 site is strictly copyrighted. </a:t>
            </a:r>
            <a:r>
              <a:rPr lang="el-GR" sz="1600" dirty="0"/>
              <a:t>Σύνδεσμος: </a:t>
            </a:r>
            <a:r>
              <a:rPr lang="en-US" sz="1600" dirty="0" smtClean="0"/>
              <a:t>http</a:t>
            </a:r>
            <a:r>
              <a:rPr lang="en-US" sz="1600" dirty="0"/>
              <a:t>://www.club100.net/species/P_peloponnesiacus/P_peloponnesiacus.html. </a:t>
            </a:r>
            <a:r>
              <a:rPr lang="el-GR" sz="1600" dirty="0"/>
              <a:t>Πηγή:</a:t>
            </a:r>
            <a:r>
              <a:rPr lang="en-US" sz="1600" dirty="0"/>
              <a:t> http://www.club100.net/</a:t>
            </a:r>
            <a:endParaRPr lang="el-GR" sz="1600" dirty="0"/>
          </a:p>
          <a:p>
            <a:r>
              <a:rPr lang="el-GR" sz="1600" b="1" dirty="0" smtClean="0"/>
              <a:t>Εικόνα </a:t>
            </a:r>
            <a:r>
              <a:rPr lang="en-US" sz="1600" b="1" dirty="0"/>
              <a:t>8</a:t>
            </a:r>
            <a:r>
              <a:rPr lang="el-GR" sz="1600" b="1" dirty="0"/>
              <a:t>. </a:t>
            </a:r>
            <a:r>
              <a:rPr lang="el-GR" sz="1600" dirty="0"/>
              <a:t>Νεαρό άτομο (Φωτογραφία </a:t>
            </a:r>
            <a:r>
              <a:rPr lang="en-US" sz="1600" dirty="0"/>
              <a:t>Jan Van Der </a:t>
            </a:r>
            <a:r>
              <a:rPr lang="en-US" sz="1600" dirty="0" err="1"/>
              <a:t>Voort</a:t>
            </a:r>
            <a:r>
              <a:rPr lang="el-GR" sz="1600" dirty="0"/>
              <a:t>)</a:t>
            </a:r>
            <a:r>
              <a:rPr lang="en-US" sz="1600" dirty="0"/>
              <a:t>. </a:t>
            </a:r>
            <a:r>
              <a:rPr lang="el-GR" sz="1600" dirty="0"/>
              <a:t>Σύνδεσμος: </a:t>
            </a:r>
            <a:r>
              <a:rPr lang="en-US" sz="1600" dirty="0"/>
              <a:t>http://www.herpetofauna.gr/index.php?module=cats&amp;page=read&amp;id=88. </a:t>
            </a:r>
            <a:r>
              <a:rPr lang="el-GR" sz="1600" dirty="0"/>
              <a:t>Πηγή:</a:t>
            </a:r>
            <a:r>
              <a:rPr lang="en-US" sz="1600" dirty="0"/>
              <a:t> http://www.herpetofauna.gr/.</a:t>
            </a:r>
            <a:endParaRPr lang="el-GR" sz="1600" dirty="0"/>
          </a:p>
          <a:p>
            <a:r>
              <a:rPr lang="el-GR" sz="1600" b="1" dirty="0" smtClean="0"/>
              <a:t>Εικόνα </a:t>
            </a:r>
            <a:r>
              <a:rPr lang="en-US" sz="1600" b="1" dirty="0"/>
              <a:t>9</a:t>
            </a:r>
            <a:r>
              <a:rPr lang="el-GR" sz="1600" b="1" dirty="0"/>
              <a:t>. </a:t>
            </a:r>
            <a:r>
              <a:rPr lang="en-US" sz="1600" dirty="0"/>
              <a:t>Copyright © 2004-2012 </a:t>
            </a:r>
            <a:r>
              <a:rPr lang="en-US" sz="1600" dirty="0" err="1"/>
              <a:t>FotoNet</a:t>
            </a:r>
            <a:r>
              <a:rPr lang="en-US" sz="1600" dirty="0"/>
              <a:t>,. </a:t>
            </a:r>
            <a:r>
              <a:rPr lang="el-GR" sz="1600" dirty="0"/>
              <a:t>Σύνδεσμος: </a:t>
            </a:r>
            <a:r>
              <a:rPr lang="en-US" sz="1600" dirty="0"/>
              <a:t>http://www.fotonet.sk/?idi=16428. </a:t>
            </a:r>
            <a:r>
              <a:rPr lang="el-GR" sz="1600" dirty="0"/>
              <a:t>Πηγή:</a:t>
            </a:r>
            <a:r>
              <a:rPr lang="en-US" sz="1600" dirty="0"/>
              <a:t> http://www.fotonet.sk/.</a:t>
            </a:r>
            <a:endParaRPr lang="el-GR" sz="1600" dirty="0"/>
          </a:p>
          <a:p>
            <a:r>
              <a:rPr lang="el-GR" sz="1600" b="1" dirty="0" smtClean="0"/>
              <a:t>Εικόνα </a:t>
            </a:r>
            <a:r>
              <a:rPr lang="en-US" sz="1600" b="1" dirty="0"/>
              <a:t>10</a:t>
            </a:r>
            <a:r>
              <a:rPr lang="el-GR" sz="1600" b="1" dirty="0"/>
              <a:t>. </a:t>
            </a:r>
            <a:r>
              <a:rPr lang="el-GR" sz="1600" dirty="0"/>
              <a:t>Ενήλικο θηλυκό άτομο</a:t>
            </a:r>
            <a:r>
              <a:rPr lang="nl-NL" sz="1600" dirty="0"/>
              <a:t> (Φωτογραφία Jan Van Der Voort)</a:t>
            </a:r>
            <a:r>
              <a:rPr lang="el-GR" sz="1600" dirty="0"/>
              <a:t>. Σύνδεσμος: </a:t>
            </a:r>
            <a:r>
              <a:rPr lang="en-US" sz="1600" dirty="0"/>
              <a:t>http://www.herpetofauna.gr/index.php?module=cats&amp;page=read&amp;id=105</a:t>
            </a:r>
            <a:r>
              <a:rPr lang="el-GR" sz="1600" dirty="0"/>
              <a:t>. Πηγή:</a:t>
            </a:r>
            <a:r>
              <a:rPr lang="en-US" sz="1600" dirty="0"/>
              <a:t>http://www.herpetofauna.gr.</a:t>
            </a:r>
            <a:endParaRPr lang="el-GR" sz="1600" dirty="0"/>
          </a:p>
          <a:p>
            <a:endParaRPr lang="en-US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9. Ερπετά και Αμφίβια της Ελλάδας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30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3/8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r>
              <a:rPr lang="el-GR" sz="1600" b="1" dirty="0"/>
              <a:t>Εικόνα </a:t>
            </a:r>
            <a:r>
              <a:rPr lang="en-US" sz="1600" b="1" dirty="0"/>
              <a:t>11</a:t>
            </a:r>
            <a:r>
              <a:rPr lang="el-GR" sz="1600" b="1" dirty="0"/>
              <a:t>. </a:t>
            </a:r>
            <a:r>
              <a:rPr lang="el-GR" sz="1600" dirty="0"/>
              <a:t>Σύνδεσμος: </a:t>
            </a:r>
            <a:r>
              <a:rPr lang="en-US" sz="1600" dirty="0"/>
              <a:t>http://www.biblioasi.gr/product_info.php?products_id=169675</a:t>
            </a:r>
            <a:r>
              <a:rPr lang="el-GR" sz="1600" dirty="0"/>
              <a:t>. Πηγή: Περιβαλλοντική φυσιολογία των ζώων ΙΙ</a:t>
            </a:r>
            <a:r>
              <a:rPr lang="en-US" sz="1600" dirty="0"/>
              <a:t>. </a:t>
            </a:r>
            <a:r>
              <a:rPr lang="el-GR" sz="1600" dirty="0"/>
              <a:t>Συγγραφείς: </a:t>
            </a:r>
            <a:r>
              <a:rPr lang="en-US" sz="1600" dirty="0"/>
              <a:t>Pat </a:t>
            </a:r>
            <a:r>
              <a:rPr lang="en-US" sz="1600" dirty="0" err="1"/>
              <a:t>Willmer</a:t>
            </a:r>
            <a:r>
              <a:rPr lang="en-US" sz="1600" dirty="0"/>
              <a:t>- Graham Stone- Ian </a:t>
            </a:r>
            <a:r>
              <a:rPr lang="en-US" sz="1600" dirty="0" smtClean="0"/>
              <a:t>Johnston </a:t>
            </a:r>
            <a:r>
              <a:rPr lang="el-GR" sz="1600" dirty="0" smtClean="0"/>
              <a:t>Εκδότης</a:t>
            </a:r>
            <a:r>
              <a:rPr lang="el-GR" sz="1600" dirty="0"/>
              <a:t>: Οδυσσέας. Μετάφραση: Μπέης, Ισίδωρος Δ. Έτος Έκδοσης: 06-2010. Τίτλος πρωτοτύπου:</a:t>
            </a:r>
            <a:r>
              <a:rPr lang="en-US" sz="1600" dirty="0"/>
              <a:t>Environmental Physiology of Animals</a:t>
            </a:r>
          </a:p>
          <a:p>
            <a:r>
              <a:rPr lang="el-GR" sz="1600" b="1" dirty="0" smtClean="0"/>
              <a:t>Εικόνα </a:t>
            </a:r>
            <a:r>
              <a:rPr lang="el-GR" sz="1600" b="1" dirty="0"/>
              <a:t>1</a:t>
            </a:r>
            <a:r>
              <a:rPr lang="en-US" sz="1600" b="1" dirty="0"/>
              <a:t>2</a:t>
            </a:r>
            <a:r>
              <a:rPr lang="el-GR" sz="1600" b="1" dirty="0"/>
              <a:t>. </a:t>
            </a:r>
            <a:r>
              <a:rPr lang="el-GR" sz="1600" dirty="0"/>
              <a:t>Ενήλικο αρσενικό άτομο (Φωτογραφία </a:t>
            </a:r>
            <a:r>
              <a:rPr lang="en-US" sz="1600" dirty="0"/>
              <a:t>Guido </a:t>
            </a:r>
            <a:r>
              <a:rPr lang="en-US" sz="1600" dirty="0" err="1"/>
              <a:t>Kreiner</a:t>
            </a:r>
            <a:r>
              <a:rPr lang="en-US" sz="1600" dirty="0"/>
              <a:t>). </a:t>
            </a:r>
            <a:r>
              <a:rPr lang="el-GR" sz="1600" dirty="0"/>
              <a:t>Σύνδεσμος: </a:t>
            </a:r>
            <a:r>
              <a:rPr lang="en-US" sz="1600" dirty="0"/>
              <a:t>http://www.herpetofauna.gr/index.php?module=cats&amp;page=read&amp;id=175. </a:t>
            </a:r>
            <a:r>
              <a:rPr lang="el-GR" sz="1600" dirty="0"/>
              <a:t>Πηγή:</a:t>
            </a:r>
            <a:r>
              <a:rPr lang="en-US" sz="1600" dirty="0"/>
              <a:t> http://www.herpetofauna.gr.</a:t>
            </a:r>
            <a:endParaRPr lang="el-GR" sz="1600" dirty="0"/>
          </a:p>
          <a:p>
            <a:r>
              <a:rPr lang="el-GR" sz="1600" b="1" dirty="0" smtClean="0"/>
              <a:t>Εικόνα </a:t>
            </a:r>
            <a:r>
              <a:rPr lang="el-GR" sz="1600" b="1" dirty="0"/>
              <a:t>1</a:t>
            </a:r>
            <a:r>
              <a:rPr lang="en-US" sz="1600" b="1" dirty="0"/>
              <a:t>3</a:t>
            </a:r>
            <a:r>
              <a:rPr lang="el-GR" sz="1600" b="1" dirty="0"/>
              <a:t>. </a:t>
            </a:r>
            <a:r>
              <a:rPr lang="en-US" sz="1600" dirty="0"/>
              <a:t>Copyright © 2015 · All Rights Reserved · mystic-blue-eco-sailing-holidays-</a:t>
            </a:r>
            <a:r>
              <a:rPr lang="en-US" sz="1600" dirty="0" err="1"/>
              <a:t>greece</a:t>
            </a:r>
            <a:r>
              <a:rPr lang="el-GR" sz="1600" dirty="0"/>
              <a:t>. Σύνδεσμος:</a:t>
            </a:r>
            <a:r>
              <a:rPr lang="en-US" sz="1600" dirty="0"/>
              <a:t>http://www.mystic-blue.org/photo-gallery/</a:t>
            </a:r>
            <a:r>
              <a:rPr lang="el-GR" sz="1600" dirty="0"/>
              <a:t>.  Πηγή:</a:t>
            </a:r>
            <a:r>
              <a:rPr lang="en-US" sz="1600" dirty="0"/>
              <a:t>http://www.mystic-blue.org.</a:t>
            </a:r>
            <a:endParaRPr lang="el-GR" sz="1600" dirty="0"/>
          </a:p>
          <a:p>
            <a:r>
              <a:rPr lang="el-GR" sz="1600" b="1" dirty="0" smtClean="0"/>
              <a:t>Εικόνα </a:t>
            </a:r>
            <a:r>
              <a:rPr lang="el-GR" sz="1600" b="1" dirty="0"/>
              <a:t>1</a:t>
            </a:r>
            <a:r>
              <a:rPr lang="en-US" sz="1600" b="1" dirty="0"/>
              <a:t>4</a:t>
            </a:r>
            <a:r>
              <a:rPr lang="el-GR" sz="1600" b="1" dirty="0"/>
              <a:t>. </a:t>
            </a:r>
            <a:r>
              <a:rPr lang="en-US" sz="1600" dirty="0"/>
              <a:t>HOUSE WALL LIZARD (HEMIDACTYLUS). LinkedIn Corporation © 2015. </a:t>
            </a:r>
            <a:r>
              <a:rPr lang="el-GR" sz="1600" dirty="0"/>
              <a:t>Σύνδεσμος: </a:t>
            </a:r>
            <a:r>
              <a:rPr lang="en-US" sz="1600" dirty="0"/>
              <a:t>http://pt.slideshare.net/siddharthmunavalli1/science-diversity-in-living-organisms-2</a:t>
            </a:r>
            <a:r>
              <a:rPr lang="el-GR" sz="1600" dirty="0"/>
              <a:t>, </a:t>
            </a:r>
            <a:r>
              <a:rPr lang="en-US" sz="1600" dirty="0"/>
              <a:t>slide 48</a:t>
            </a:r>
            <a:r>
              <a:rPr lang="el-GR" sz="1600" dirty="0"/>
              <a:t>. Πηγή:</a:t>
            </a:r>
            <a:r>
              <a:rPr lang="en-US" sz="1600" dirty="0"/>
              <a:t>http://pt.slideshare.net/.</a:t>
            </a:r>
            <a:endParaRPr lang="el-GR" sz="1600" dirty="0"/>
          </a:p>
          <a:p>
            <a:r>
              <a:rPr lang="el-GR" sz="1600" b="1" dirty="0" smtClean="0"/>
              <a:t>Εικόνα </a:t>
            </a:r>
            <a:r>
              <a:rPr lang="en-US" sz="1600" b="1" dirty="0"/>
              <a:t>15</a:t>
            </a:r>
            <a:r>
              <a:rPr lang="el-GR" sz="1600" b="1" dirty="0"/>
              <a:t>. </a:t>
            </a:r>
            <a:r>
              <a:rPr lang="en-US" sz="1600" dirty="0"/>
              <a:t>©2010-2015 </a:t>
            </a:r>
            <a:r>
              <a:rPr lang="en-US" sz="1600" dirty="0" err="1"/>
              <a:t>XenForo</a:t>
            </a:r>
            <a:r>
              <a:rPr lang="en-US" sz="1600" dirty="0"/>
              <a:t> </a:t>
            </a:r>
            <a:r>
              <a:rPr lang="en-US" sz="1600" dirty="0" err="1"/>
              <a:t>Ltd.Traducido</a:t>
            </a:r>
            <a:r>
              <a:rPr lang="en-US" sz="1600" dirty="0"/>
              <a:t> </a:t>
            </a:r>
            <a:r>
              <a:rPr lang="en-US" sz="1600" dirty="0" err="1"/>
              <a:t>por</a:t>
            </a:r>
            <a:r>
              <a:rPr lang="en-US" sz="1600" dirty="0"/>
              <a:t> </a:t>
            </a:r>
            <a:r>
              <a:rPr lang="en-US" sz="1600" dirty="0" err="1"/>
              <a:t>XenFácil</a:t>
            </a:r>
            <a:r>
              <a:rPr lang="en-US" sz="1600" dirty="0"/>
              <a:t> ©2010-2014 </a:t>
            </a:r>
            <a:r>
              <a:rPr lang="el-GR" sz="1600" dirty="0"/>
              <a:t>Σύνδεσμος: </a:t>
            </a:r>
            <a:r>
              <a:rPr lang="en-US" sz="1600" dirty="0"/>
              <a:t>http://www.faunaexotica.net/threads/especies-oviparas.4537/. </a:t>
            </a:r>
            <a:r>
              <a:rPr lang="el-GR" sz="1600" dirty="0"/>
              <a:t>Πηγή:</a:t>
            </a:r>
            <a:r>
              <a:rPr lang="en-US" sz="1600" dirty="0"/>
              <a:t>http://www.faunaexotica.net.</a:t>
            </a:r>
            <a:endParaRPr lang="el-GR" sz="1600" dirty="0"/>
          </a:p>
          <a:p>
            <a:r>
              <a:rPr lang="el-GR" sz="1600" b="1" dirty="0" smtClean="0"/>
              <a:t>Εικόνα </a:t>
            </a:r>
            <a:r>
              <a:rPr lang="en-US" sz="1600" b="1" dirty="0"/>
              <a:t>16</a:t>
            </a:r>
            <a:r>
              <a:rPr lang="el-GR" sz="1600" b="1" dirty="0"/>
              <a:t>. </a:t>
            </a:r>
            <a:r>
              <a:rPr lang="nl-NL" sz="1600" dirty="0"/>
              <a:t>Φωτογραφία Jan Van Der Voort. </a:t>
            </a:r>
            <a:r>
              <a:rPr lang="el-GR" sz="1600" dirty="0"/>
              <a:t>Σύνδεσμος: </a:t>
            </a:r>
            <a:r>
              <a:rPr lang="en-US" sz="1600" dirty="0"/>
              <a:t>http://www.herpetofauna.gr/index.php?module=cats&amp;page=read&amp;id=95&amp;sid=92. </a:t>
            </a:r>
            <a:r>
              <a:rPr lang="el-GR" sz="1600" dirty="0"/>
              <a:t>Πηγή:</a:t>
            </a:r>
            <a:r>
              <a:rPr lang="en-US" sz="1600" dirty="0"/>
              <a:t>http://www.herpetofauna.gr.</a:t>
            </a:r>
            <a:endParaRPr lang="el-GR" sz="1600" dirty="0"/>
          </a:p>
          <a:p>
            <a:endParaRPr lang="en-US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9. Ερπετά και Αμφίβια της Ελλάδας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67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4/8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r>
              <a:rPr lang="el-GR" sz="1600" b="1" dirty="0"/>
              <a:t>Εικόνα </a:t>
            </a:r>
            <a:r>
              <a:rPr lang="en-US" sz="1600" b="1" dirty="0"/>
              <a:t>17</a:t>
            </a:r>
            <a:r>
              <a:rPr lang="el-GR" sz="1600" b="1" dirty="0"/>
              <a:t>. </a:t>
            </a:r>
            <a:r>
              <a:rPr lang="en-US" sz="1600" dirty="0"/>
              <a:t>Adult, Lesvos, June 2010, © </a:t>
            </a:r>
            <a:r>
              <a:rPr lang="en-US" sz="1600" dirty="0" err="1"/>
              <a:t>Tommi</a:t>
            </a:r>
            <a:r>
              <a:rPr lang="en-US" sz="1600" dirty="0"/>
              <a:t> Sandberg. </a:t>
            </a:r>
            <a:r>
              <a:rPr lang="el-GR" sz="1600" dirty="0"/>
              <a:t>Σύνδεσμος:</a:t>
            </a:r>
            <a:r>
              <a:rPr lang="en-US" sz="1600" dirty="0"/>
              <a:t> http://www.club100.net/species/L_stellio/L_stellio.html. </a:t>
            </a:r>
            <a:r>
              <a:rPr lang="el-GR" sz="1600" dirty="0"/>
              <a:t> Πηγή:</a:t>
            </a:r>
            <a:r>
              <a:rPr lang="en-US" sz="1600" dirty="0"/>
              <a:t> http://www.club100.net.</a:t>
            </a:r>
            <a:endParaRPr lang="el-GR" sz="1600" dirty="0"/>
          </a:p>
          <a:p>
            <a:r>
              <a:rPr lang="el-GR" sz="1600" b="1" dirty="0" smtClean="0"/>
              <a:t>Εικόνα </a:t>
            </a:r>
            <a:r>
              <a:rPr lang="en-US" sz="1600" b="1" dirty="0"/>
              <a:t>18</a:t>
            </a:r>
            <a:r>
              <a:rPr lang="el-GR" sz="1600" b="1" dirty="0"/>
              <a:t>. </a:t>
            </a:r>
            <a:r>
              <a:rPr lang="el-GR" sz="1600" dirty="0"/>
              <a:t>Ενήλικο άτομο. </a:t>
            </a:r>
            <a:r>
              <a:rPr lang="nl-NL" sz="1600" dirty="0"/>
              <a:t>Φωτογραφία Jeroen Speybroeck. </a:t>
            </a:r>
            <a:r>
              <a:rPr lang="el-GR" sz="1600" dirty="0"/>
              <a:t>Σύνδεσμος: </a:t>
            </a:r>
            <a:r>
              <a:rPr lang="en-US" sz="1600" dirty="0"/>
              <a:t>http://www.herpetofauna.gr/index.php?module=cats&amp;page=read&amp;id=81. </a:t>
            </a:r>
            <a:r>
              <a:rPr lang="el-GR" sz="1600" dirty="0"/>
              <a:t>Πηγή:</a:t>
            </a:r>
            <a:r>
              <a:rPr lang="en-US" sz="1600" dirty="0"/>
              <a:t>http://www.herpetofauna.gr.</a:t>
            </a:r>
            <a:endParaRPr lang="el-GR" sz="1600" dirty="0"/>
          </a:p>
          <a:p>
            <a:r>
              <a:rPr lang="el-GR" sz="1600" b="1" dirty="0" smtClean="0"/>
              <a:t>Εικόνα </a:t>
            </a:r>
            <a:r>
              <a:rPr lang="el-GR" sz="1600" b="1" dirty="0"/>
              <a:t>1</a:t>
            </a:r>
            <a:r>
              <a:rPr lang="en-US" sz="1600" b="1" dirty="0"/>
              <a:t>9</a:t>
            </a:r>
            <a:r>
              <a:rPr lang="el-GR" sz="1600" b="1" dirty="0"/>
              <a:t>. </a:t>
            </a:r>
            <a:r>
              <a:rPr lang="en-US" sz="1600" dirty="0"/>
              <a:t>Copyright </a:t>
            </a:r>
            <a:r>
              <a:rPr lang="en-US" sz="1600" dirty="0" err="1"/>
              <a:t>Ilias</a:t>
            </a:r>
            <a:r>
              <a:rPr lang="en-US" sz="1600" dirty="0"/>
              <a:t> </a:t>
            </a:r>
            <a:r>
              <a:rPr lang="en-US" sz="1600" dirty="0" err="1"/>
              <a:t>Strachinis</a:t>
            </a:r>
            <a:r>
              <a:rPr lang="en-US" sz="1600" dirty="0"/>
              <a:t>. </a:t>
            </a:r>
            <a:r>
              <a:rPr lang="el-GR" sz="1600" dirty="0"/>
              <a:t>Σύνδεσμος: </a:t>
            </a:r>
            <a:r>
              <a:rPr lang="en-US" sz="1600" dirty="0"/>
              <a:t>http://www.herpetofauna.gr/forum/index.php?topic=1067.0. </a:t>
            </a:r>
            <a:r>
              <a:rPr lang="el-GR" sz="1600" dirty="0"/>
              <a:t>Πηγή:</a:t>
            </a:r>
            <a:r>
              <a:rPr lang="en-US" sz="1600" dirty="0"/>
              <a:t>http://www.herpetofauna.gr</a:t>
            </a:r>
            <a:endParaRPr lang="el-GR" sz="1600" dirty="0"/>
          </a:p>
          <a:p>
            <a:r>
              <a:rPr lang="el-GR" sz="1600" b="1" dirty="0" smtClean="0"/>
              <a:t>Εικόνα </a:t>
            </a:r>
            <a:r>
              <a:rPr lang="en-US" sz="1600" b="1" dirty="0"/>
              <a:t>20</a:t>
            </a:r>
            <a:r>
              <a:rPr lang="el-GR" sz="1600" dirty="0"/>
              <a:t>. </a:t>
            </a:r>
            <a:r>
              <a:rPr lang="sk-SK" sz="1600" dirty="0"/>
              <a:t>Cop</a:t>
            </a:r>
            <a:r>
              <a:rPr lang="en-US" sz="1600" dirty="0" err="1"/>
              <a:t>yrighted</a:t>
            </a:r>
            <a:r>
              <a:rPr lang="en-US" sz="1600" dirty="0"/>
              <a:t>.</a:t>
            </a:r>
            <a:endParaRPr lang="el-GR" sz="1600" dirty="0"/>
          </a:p>
          <a:p>
            <a:r>
              <a:rPr lang="el-GR" sz="1600" b="1" dirty="0" smtClean="0"/>
              <a:t>Εικόνα </a:t>
            </a:r>
            <a:r>
              <a:rPr lang="el-GR" sz="1600" b="1" dirty="0"/>
              <a:t>2</a:t>
            </a:r>
            <a:r>
              <a:rPr lang="en-US" sz="1600" b="1" dirty="0"/>
              <a:t>1</a:t>
            </a:r>
            <a:r>
              <a:rPr lang="el-GR" sz="1600" b="1" dirty="0"/>
              <a:t>. </a:t>
            </a:r>
            <a:r>
              <a:rPr lang="en-US" sz="1600" dirty="0"/>
              <a:t>E</a:t>
            </a:r>
            <a:r>
              <a:rPr lang="el-GR" sz="1600" dirty="0" err="1"/>
              <a:t>νήλικο</a:t>
            </a:r>
            <a:r>
              <a:rPr lang="el-GR" sz="1600" dirty="0"/>
              <a:t> άτομο, (Φωτογραφία: </a:t>
            </a:r>
            <a:r>
              <a:rPr lang="en-US" sz="1600" dirty="0"/>
              <a:t>Philip de </a:t>
            </a:r>
            <a:r>
              <a:rPr lang="en-US" sz="1600" dirty="0" err="1"/>
              <a:t>Pous</a:t>
            </a:r>
            <a:r>
              <a:rPr lang="en-US" sz="1600" dirty="0"/>
              <a:t>). </a:t>
            </a:r>
            <a:r>
              <a:rPr lang="el-GR" sz="1600" dirty="0"/>
              <a:t>Σύνδεσμος:</a:t>
            </a:r>
            <a:r>
              <a:rPr lang="en-US" sz="1600" dirty="0"/>
              <a:t> http://www.herpetofauna.gr/index.php?module=cats&amp;page=read&amp;id=198. </a:t>
            </a:r>
            <a:r>
              <a:rPr lang="el-GR" sz="1600" dirty="0"/>
              <a:t> Πηγή:</a:t>
            </a:r>
            <a:r>
              <a:rPr lang="en-US" sz="1600" dirty="0"/>
              <a:t>http://www.herpetofauna.gr.</a:t>
            </a:r>
            <a:endParaRPr lang="el-GR" sz="1600" dirty="0"/>
          </a:p>
          <a:p>
            <a:r>
              <a:rPr lang="el-GR" sz="1600" b="1" dirty="0" smtClean="0"/>
              <a:t>Εικόνα </a:t>
            </a:r>
            <a:r>
              <a:rPr lang="el-GR" sz="1600" b="1" dirty="0"/>
              <a:t>2</a:t>
            </a:r>
            <a:r>
              <a:rPr lang="en-US" sz="1600" b="1" dirty="0"/>
              <a:t>2</a:t>
            </a:r>
            <a:r>
              <a:rPr lang="el-GR" sz="1600" b="1" dirty="0"/>
              <a:t>. </a:t>
            </a:r>
            <a:r>
              <a:rPr lang="el-GR" sz="1600" dirty="0"/>
              <a:t>Ενήλικο άτομο, Κάρπαθος, (Φωτογραφία: </a:t>
            </a:r>
            <a:r>
              <a:rPr lang="en-US" sz="1600" dirty="0" err="1"/>
              <a:t>Jeroen</a:t>
            </a:r>
            <a:r>
              <a:rPr lang="en-US" sz="1600" dirty="0"/>
              <a:t> </a:t>
            </a:r>
            <a:r>
              <a:rPr lang="en-US" sz="1600" dirty="0" err="1"/>
              <a:t>Speybroeck</a:t>
            </a:r>
            <a:r>
              <a:rPr lang="en-US" sz="1600" dirty="0"/>
              <a:t>, </a:t>
            </a:r>
            <a:r>
              <a:rPr lang="en-US" sz="1600" dirty="0" err="1"/>
              <a:t>Herpetofauna</a:t>
            </a:r>
            <a:r>
              <a:rPr lang="en-US" sz="1600" dirty="0"/>
              <a:t> of Europe). </a:t>
            </a:r>
            <a:r>
              <a:rPr lang="el-GR" sz="1600" dirty="0"/>
              <a:t>Σύνδεσμος: </a:t>
            </a:r>
            <a:r>
              <a:rPr lang="en-US" sz="1600" dirty="0"/>
              <a:t>http://www.herpetofauna.gr/index.php?module=cats&amp;page=read&amp;id=224&amp;sid=219. </a:t>
            </a:r>
            <a:r>
              <a:rPr lang="el-GR" sz="1600" dirty="0"/>
              <a:t>Πηγή:</a:t>
            </a:r>
            <a:r>
              <a:rPr lang="en-US" sz="1600" dirty="0"/>
              <a:t> http://www.herpetofauna.gr.</a:t>
            </a:r>
            <a:endParaRPr lang="el-GR" sz="1600" dirty="0"/>
          </a:p>
          <a:p>
            <a:r>
              <a:rPr lang="el-GR" sz="1600" b="1" dirty="0" smtClean="0"/>
              <a:t>Εικόνα </a:t>
            </a:r>
            <a:r>
              <a:rPr lang="el-GR" sz="1600" b="1" dirty="0"/>
              <a:t>2</a:t>
            </a:r>
            <a:r>
              <a:rPr lang="en-US" sz="1600" b="1" dirty="0"/>
              <a:t>3</a:t>
            </a:r>
            <a:r>
              <a:rPr lang="el-GR" sz="1600" b="1" dirty="0"/>
              <a:t>. </a:t>
            </a:r>
            <a:r>
              <a:rPr lang="en-US" sz="1600" dirty="0"/>
              <a:t>Photo :  </a:t>
            </a:r>
            <a:r>
              <a:rPr lang="en-US" sz="1600" dirty="0" err="1"/>
              <a:t>Kourna</a:t>
            </a:r>
            <a:r>
              <a:rPr lang="en-US" sz="1600" dirty="0"/>
              <a:t>, Crete, April 2006, © Lars </a:t>
            </a:r>
            <a:r>
              <a:rPr lang="en-US" sz="1600" dirty="0" err="1"/>
              <a:t>Bergendorf</a:t>
            </a:r>
            <a:r>
              <a:rPr lang="en-US" sz="1600" dirty="0"/>
              <a:t>. Copyright © 2004-2012 </a:t>
            </a:r>
            <a:r>
              <a:rPr lang="en-US" sz="1600" dirty="0" err="1"/>
              <a:t>FotoNet</a:t>
            </a:r>
            <a:r>
              <a:rPr lang="en-US" sz="1600" dirty="0"/>
              <a:t>. </a:t>
            </a:r>
            <a:r>
              <a:rPr lang="el-GR" sz="1600" dirty="0"/>
              <a:t>Σύνδεσμος:</a:t>
            </a:r>
            <a:r>
              <a:rPr lang="en-US" sz="1600" dirty="0"/>
              <a:t>http://fotonet.sk/?idi=16280&amp;abc=P&amp;filterdruhov=1&amp;herbnr=0.</a:t>
            </a:r>
            <a:r>
              <a:rPr lang="el-GR" sz="1600" dirty="0"/>
              <a:t> Πηγή:</a:t>
            </a:r>
            <a:r>
              <a:rPr lang="en-US" sz="1600" dirty="0"/>
              <a:t>http://fotonet.sk.</a:t>
            </a:r>
            <a:endParaRPr lang="el-GR" sz="1600" dirty="0"/>
          </a:p>
          <a:p>
            <a:endParaRPr lang="en-US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9. Ερπετά και Αμφίβια της Ελλάδας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66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4000" dirty="0" smtClean="0">
                <a:ea typeface="ＭＳ Ｐゴシック" panose="020B0600070205080204" pitchFamily="34" charset="-128"/>
              </a:rPr>
              <a:t>Η</a:t>
            </a:r>
            <a:r>
              <a:rPr lang="el-GR" altLang="en-US" sz="4000" dirty="0" smtClean="0">
                <a:ea typeface="ＭＳ Ｐゴシック" panose="020B0600070205080204" pitchFamily="34" charset="-128"/>
              </a:rPr>
              <a:t> περίπτωση της σαύρας </a:t>
            </a:r>
            <a:br>
              <a:rPr lang="el-GR" altLang="en-US" sz="4000" dirty="0" smtClean="0">
                <a:ea typeface="ＭＳ Ｐゴシック" panose="020B0600070205080204" pitchFamily="34" charset="-128"/>
              </a:rPr>
            </a:br>
            <a:r>
              <a:rPr lang="el-GR" altLang="en-US" sz="4000" dirty="0" smtClean="0">
                <a:ea typeface="ＭＳ Ｐゴシック" panose="020B0600070205080204" pitchFamily="34" charset="-128"/>
              </a:rPr>
              <a:t>της </a:t>
            </a:r>
            <a:r>
              <a:rPr lang="en-US" altLang="en-US" sz="4000" dirty="0" smtClean="0">
                <a:ea typeface="ＭＳ Ｐゴシック" panose="020B0600070205080204" pitchFamily="34" charset="-128"/>
              </a:rPr>
              <a:t>Menorca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altLang="en-US" sz="2800" dirty="0" smtClean="0">
                <a:ea typeface="ＭＳ Ｐゴシック" panose="020B0600070205080204" pitchFamily="34" charset="-128"/>
              </a:rPr>
              <a:t>Σ</a:t>
            </a:r>
            <a:r>
              <a:rPr lang="el-GR" altLang="en-US" sz="2800" dirty="0" smtClean="0">
                <a:ea typeface="ＭＳ Ｐゴシック" panose="020B0600070205080204" pitchFamily="34" charset="-128"/>
              </a:rPr>
              <a:t>τη </a:t>
            </a:r>
            <a:r>
              <a:rPr lang="en-US" altLang="en-US" sz="2800" dirty="0" smtClean="0">
                <a:ea typeface="ＭＳ Ｐゴシック" panose="020B0600070205080204" pitchFamily="34" charset="-128"/>
              </a:rPr>
              <a:t>Menorca </a:t>
            </a:r>
            <a:r>
              <a:rPr lang="el-GR" altLang="en-US" sz="2800" dirty="0" smtClean="0">
                <a:ea typeface="ＭＳ Ｐゴシック" panose="020B0600070205080204" pitchFamily="34" charset="-128"/>
              </a:rPr>
              <a:t>η σαύρα </a:t>
            </a:r>
            <a:r>
              <a:rPr lang="en-US" altLang="en-US" sz="2800" i="1" dirty="0" smtClean="0">
                <a:ea typeface="ＭＳ Ｐゴシック" panose="020B0600070205080204" pitchFamily="34" charset="-128"/>
              </a:rPr>
              <a:t>P. </a:t>
            </a:r>
            <a:r>
              <a:rPr lang="en-US" altLang="en-US" sz="2800" i="1" dirty="0" err="1" smtClean="0">
                <a:ea typeface="ＭＳ Ｐゴシック" panose="020B0600070205080204" pitchFamily="34" charset="-128"/>
              </a:rPr>
              <a:t>lilfordi</a:t>
            </a:r>
            <a:r>
              <a:rPr lang="en-US" altLang="en-US" sz="2800" i="1" dirty="0" smtClean="0">
                <a:ea typeface="ＭＳ Ｐゴシック" panose="020B0600070205080204" pitchFamily="34" charset="-128"/>
              </a:rPr>
              <a:t> </a:t>
            </a:r>
            <a:r>
              <a:rPr lang="el-GR" altLang="en-US" sz="2800" dirty="0" smtClean="0">
                <a:ea typeface="ＭＳ Ｐゴシック" panose="020B0600070205080204" pitchFamily="34" charset="-128"/>
              </a:rPr>
              <a:t>ενώ στο παρελθόν </a:t>
            </a:r>
            <a:r>
              <a:rPr lang="el-GR" altLang="en-US" sz="2800" dirty="0" err="1" smtClean="0">
                <a:ea typeface="ＭＳ Ｐゴシック" panose="020B0600070205080204" pitchFamily="34" charset="-128"/>
              </a:rPr>
              <a:t>απαντιόταν</a:t>
            </a:r>
            <a:r>
              <a:rPr lang="el-GR" altLang="en-US" sz="2800" dirty="0" smtClean="0">
                <a:ea typeface="ＭＳ Ｐゴシック" panose="020B0600070205080204" pitchFamily="34" charset="-128"/>
              </a:rPr>
              <a:t> σε όλο το νησί, στις μέρες μας εξαπλώνεται αποκλειστικά στις βραχονησίδες περιφερικά του κεντρικού νησιού. </a:t>
            </a:r>
            <a:r>
              <a:rPr lang="en-US" altLang="en-US" sz="2800" dirty="0" smtClean="0">
                <a:ea typeface="ＭＳ Ｐゴシック" panose="020B0600070205080204" pitchFamily="34" charset="-128"/>
              </a:rPr>
              <a:t>Π</a:t>
            </a:r>
            <a:r>
              <a:rPr lang="el-GR" altLang="en-US" sz="2800" dirty="0" err="1" smtClean="0">
                <a:ea typeface="ＭＳ Ｐゴシック" panose="020B0600070205080204" pitchFamily="34" charset="-128"/>
              </a:rPr>
              <a:t>ιστεύεται</a:t>
            </a:r>
            <a:r>
              <a:rPr lang="el-GR" altLang="en-US" sz="2800" dirty="0" smtClean="0">
                <a:ea typeface="ＭＳ Ｐゴシック" panose="020B0600070205080204" pitchFamily="34" charset="-128"/>
              </a:rPr>
              <a:t> ότι η αιτία είναι η εισαγωγή θηρευτών (</a:t>
            </a:r>
            <a:r>
              <a:rPr lang="en-US" altLang="en-US" sz="2800" i="1" dirty="0" err="1" smtClean="0">
                <a:ea typeface="ＭＳ Ｐゴシック" panose="020B0600070205080204" pitchFamily="34" charset="-128"/>
              </a:rPr>
              <a:t>Macroprotodon</a:t>
            </a:r>
            <a:r>
              <a:rPr lang="en-US" altLang="en-US" sz="2800" i="1" dirty="0" smtClean="0">
                <a:ea typeface="ＭＳ Ｐゴシック" panose="020B0600070205080204" pitchFamily="34" charset="-128"/>
              </a:rPr>
              <a:t> </a:t>
            </a:r>
            <a:r>
              <a:rPr lang="en-US" altLang="en-US" sz="2800" i="1" dirty="0" err="1" smtClean="0">
                <a:ea typeface="ＭＳ Ｐゴシック" panose="020B0600070205080204" pitchFamily="34" charset="-128"/>
              </a:rPr>
              <a:t>cucullatus</a:t>
            </a:r>
            <a:r>
              <a:rPr lang="en-US" altLang="en-US" sz="2800" dirty="0" smtClean="0">
                <a:ea typeface="ＭＳ Ｐゴシック" panose="020B0600070205080204" pitchFamily="34" charset="-128"/>
              </a:rPr>
              <a:t>) </a:t>
            </a:r>
            <a:r>
              <a:rPr lang="el-GR" altLang="en-US" sz="2800" dirty="0" smtClean="0">
                <a:ea typeface="ＭＳ Ｐゴシック" panose="020B0600070205080204" pitchFamily="34" charset="-128"/>
              </a:rPr>
              <a:t>και ανταγωνιστών (</a:t>
            </a:r>
            <a:r>
              <a:rPr lang="en-US" altLang="en-US" sz="2800" i="1" dirty="0" smtClean="0">
                <a:ea typeface="ＭＳ Ｐゴシック" panose="020B0600070205080204" pitchFamily="34" charset="-128"/>
              </a:rPr>
              <a:t>P. </a:t>
            </a:r>
            <a:r>
              <a:rPr lang="en-US" altLang="en-US" sz="2800" i="1" dirty="0" err="1" smtClean="0">
                <a:ea typeface="ＭＳ Ｐゴシック" panose="020B0600070205080204" pitchFamily="34" charset="-128"/>
              </a:rPr>
              <a:t>siculus</a:t>
            </a:r>
            <a:r>
              <a:rPr lang="en-US" altLang="en-US" sz="2800" dirty="0" smtClean="0">
                <a:ea typeface="ＭＳ Ｐゴシック" panose="020B0600070205080204" pitchFamily="34" charset="-128"/>
              </a:rPr>
              <a:t>).</a:t>
            </a:r>
          </a:p>
          <a:p>
            <a:pPr eaLnBrk="1" hangingPunct="1"/>
            <a:r>
              <a:rPr lang="el-GR" altLang="en-US" sz="2800" dirty="0" smtClean="0">
                <a:ea typeface="ＭＳ Ｐゴシック" panose="020B0600070205080204" pitchFamily="34" charset="-128"/>
              </a:rPr>
              <a:t>Οι πληθυσμοί των νησίδων συνεχίζουν να κινδυνεύουν (νησίδα </a:t>
            </a:r>
            <a:r>
              <a:rPr lang="en-US" altLang="en-US" sz="2800" dirty="0" err="1" smtClean="0">
                <a:ea typeface="ＭＳ Ｐゴシック" panose="020B0600070205080204" pitchFamily="34" charset="-128"/>
              </a:rPr>
              <a:t>Ratas</a:t>
            </a:r>
            <a:r>
              <a:rPr lang="el-GR" altLang="en-US" sz="2800" dirty="0" smtClean="0">
                <a:ea typeface="ＭＳ Ｐゴシック" panose="020B0600070205080204" pitchFamily="34" charset="-128"/>
              </a:rPr>
              <a:t> στον κόλπο της </a:t>
            </a:r>
            <a:r>
              <a:rPr lang="en-US" altLang="en-US" sz="2800" dirty="0" err="1" smtClean="0">
                <a:ea typeface="ＭＳ Ｐゴシック" panose="020B0600070205080204" pitchFamily="34" charset="-128"/>
              </a:rPr>
              <a:t>Maon</a:t>
            </a:r>
            <a:r>
              <a:rPr lang="en-US" altLang="en-US" sz="2800" dirty="0" smtClean="0">
                <a:ea typeface="ＭＳ Ｐゴシック" panose="020B0600070205080204" pitchFamily="34" charset="-128"/>
              </a:rPr>
              <a:t>) </a:t>
            </a:r>
            <a:r>
              <a:rPr lang="el-GR" altLang="en-US" sz="2800" dirty="0" smtClean="0">
                <a:ea typeface="ＭＳ Ｐゴシック" panose="020B0600070205080204" pitchFamily="34" charset="-128"/>
              </a:rPr>
              <a:t>αλλ</a:t>
            </a:r>
            <a:r>
              <a:rPr lang="el-GR" altLang="en-US" sz="2800" dirty="0">
                <a:ea typeface="ＭＳ Ｐゴシック" panose="020B0600070205080204" pitchFamily="34" charset="-128"/>
              </a:rPr>
              <a:t>ά</a:t>
            </a:r>
            <a:r>
              <a:rPr lang="el-GR" altLang="en-US" sz="2800" dirty="0" smtClean="0">
                <a:ea typeface="ＭＳ Ｐゴシック" panose="020B0600070205080204" pitchFamily="34" charset="-128"/>
              </a:rPr>
              <a:t> στις περισσότερες νησίδες εμφανίζουν υψηλότατη πυκνότητα (π.χ. </a:t>
            </a:r>
            <a:r>
              <a:rPr lang="en-US" altLang="en-US" sz="2800" dirty="0" err="1" smtClean="0">
                <a:ea typeface="ＭＳ Ｐゴシック" panose="020B0600070205080204" pitchFamily="34" charset="-128"/>
              </a:rPr>
              <a:t>Aire</a:t>
            </a:r>
            <a:r>
              <a:rPr lang="en-US" altLang="en-US" sz="2800" dirty="0" smtClean="0">
                <a:ea typeface="ＭＳ Ｐゴシック" panose="020B0600070205080204" pitchFamily="34" charset="-128"/>
              </a:rPr>
              <a:t> </a:t>
            </a:r>
            <a:r>
              <a:rPr lang="el-GR" altLang="en-US" sz="2800" dirty="0" smtClean="0">
                <a:ea typeface="ＭＳ Ｐゴシック" panose="020B0600070205080204" pitchFamily="34" charset="-128"/>
              </a:rPr>
              <a:t>και </a:t>
            </a:r>
            <a:r>
              <a:rPr lang="en-US" altLang="en-US" sz="2800" dirty="0" err="1" smtClean="0">
                <a:ea typeface="ＭＳ Ｐゴシック" panose="020B0600070205080204" pitchFamily="34" charset="-128"/>
              </a:rPr>
              <a:t>Sargantana</a:t>
            </a:r>
            <a:r>
              <a:rPr lang="en-US" altLang="en-US" sz="2800" dirty="0" smtClean="0">
                <a:ea typeface="ＭＳ Ｐゴシック" panose="020B0600070205080204" pitchFamily="34" charset="-128"/>
              </a:rPr>
              <a:t>).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9. Ερπετά και Αμφίβια της Ελλάδας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5/8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r>
              <a:rPr lang="el-GR" sz="1600" b="1" dirty="0"/>
              <a:t>Εικόνα 2</a:t>
            </a:r>
            <a:r>
              <a:rPr lang="en-US" sz="1600" b="1" dirty="0"/>
              <a:t>4</a:t>
            </a:r>
            <a:r>
              <a:rPr lang="el-GR" sz="1600" b="1" dirty="0"/>
              <a:t>. </a:t>
            </a:r>
            <a:r>
              <a:rPr lang="en-US" sz="1600" dirty="0"/>
              <a:t>Copyright © 2015, Alexandros </a:t>
            </a:r>
            <a:r>
              <a:rPr lang="en-US" sz="1600" dirty="0" err="1"/>
              <a:t>Roniotis</a:t>
            </a:r>
            <a:r>
              <a:rPr lang="en-US" sz="1600" dirty="0"/>
              <a:t>. </a:t>
            </a:r>
            <a:r>
              <a:rPr lang="el-GR" sz="1600" dirty="0"/>
              <a:t>Σύνδεσμος: </a:t>
            </a:r>
            <a:r>
              <a:rPr lang="en-US" sz="1600" dirty="0"/>
              <a:t>http://www.cretanbeaches.com/el/%CF%80%CE%B1%CE%BD%CE%AF%CE%B4%CE%B1-%CE%BA%CE%B1%CE%B9-%CE%B6%CF%8E%CE%B1-%CF%84%CE%B7%CF%82-%CE%BA%CF%81%CE%AE%CF%84%CE%B7%CF%82/%CE%B2%CE%B1%CF%84%CF%81%CE%AC%CF%87%CE%B9%CE%B1-%CE%BA%CE%B1%CE%B9-%CF%86%CF%81%CF%8D%CE%BD%CE%BF%CE%B9-%CF%83%CF%84%CE%B7%CE%BD-%CE%BA%CF%81%CE%AE%CF%84%CE%B7/%CE%B4%CE%B5%CE%BD%CF%84%CF%81%CE%BF%CE%B2%CE%AC%CF%84%CF%81%CE%B1%CF%87%CE%BF%CF%82. </a:t>
            </a:r>
            <a:r>
              <a:rPr lang="el-GR" sz="1600" dirty="0"/>
              <a:t>Πηγή:</a:t>
            </a:r>
            <a:r>
              <a:rPr lang="en-US" sz="1600" dirty="0"/>
              <a:t>http://www.cretanbeaches.com.</a:t>
            </a:r>
            <a:endParaRPr lang="el-GR" sz="1600" dirty="0"/>
          </a:p>
          <a:p>
            <a:r>
              <a:rPr lang="el-GR" sz="1600" b="1" dirty="0" smtClean="0"/>
              <a:t>Εικόνα </a:t>
            </a:r>
            <a:r>
              <a:rPr lang="el-GR" sz="1600" b="1" dirty="0"/>
              <a:t>2</a:t>
            </a:r>
            <a:r>
              <a:rPr lang="en-US" sz="1600" b="1" dirty="0"/>
              <a:t>5</a:t>
            </a:r>
            <a:r>
              <a:rPr lang="el-GR" sz="1600" b="1" dirty="0"/>
              <a:t>.</a:t>
            </a:r>
            <a:r>
              <a:rPr lang="en-US" sz="1600" b="1" dirty="0"/>
              <a:t> </a:t>
            </a:r>
            <a:r>
              <a:rPr lang="en-US" sz="1600" dirty="0"/>
              <a:t>Benny Trapp </a:t>
            </a:r>
            <a:r>
              <a:rPr lang="en-US" sz="1600" dirty="0" err="1"/>
              <a:t>Lyciasalamandra</a:t>
            </a:r>
            <a:r>
              <a:rPr lang="en-US" sz="1600" dirty="0"/>
              <a:t> helverseni.jpg.</a:t>
            </a:r>
            <a:r>
              <a:rPr lang="el-GR" sz="1600" dirty="0"/>
              <a:t> </a:t>
            </a:r>
            <a:r>
              <a:rPr lang="en-US" sz="1600" dirty="0"/>
              <a:t>Wikipedia The Free Encyclopedia. </a:t>
            </a:r>
            <a:r>
              <a:rPr lang="el-GR" sz="1600" dirty="0"/>
              <a:t>Σύνδεσμος: </a:t>
            </a:r>
            <a:r>
              <a:rPr lang="en-US" sz="1600" dirty="0"/>
              <a:t>https://en.wikipedia.org/wiki/Karpathos_Lycian_salamander. </a:t>
            </a:r>
            <a:r>
              <a:rPr lang="el-GR" sz="1600" dirty="0"/>
              <a:t>Πηγή:</a:t>
            </a:r>
            <a:r>
              <a:rPr lang="en-US" sz="1600" dirty="0"/>
              <a:t> https://en.wikipedia.org.</a:t>
            </a:r>
            <a:endParaRPr lang="el-GR" sz="1600" dirty="0"/>
          </a:p>
          <a:p>
            <a:r>
              <a:rPr lang="el-GR" sz="1600" b="1" dirty="0" smtClean="0"/>
              <a:t>Εικόνα </a:t>
            </a:r>
            <a:r>
              <a:rPr lang="en-US" sz="1600" b="1" dirty="0"/>
              <a:t>26</a:t>
            </a:r>
            <a:r>
              <a:rPr lang="el-GR" sz="1600" b="1" dirty="0"/>
              <a:t>. </a:t>
            </a:r>
            <a:r>
              <a:rPr lang="en-US" sz="1600" dirty="0" err="1"/>
              <a:t>Copyrigthed</a:t>
            </a:r>
            <a:r>
              <a:rPr lang="en-US" sz="1600" dirty="0"/>
              <a:t>.</a:t>
            </a:r>
          </a:p>
          <a:p>
            <a:r>
              <a:rPr lang="el-GR" sz="1600" b="1" dirty="0" smtClean="0"/>
              <a:t>Εικόνα </a:t>
            </a:r>
            <a:r>
              <a:rPr lang="en-US" sz="1600" b="1" dirty="0"/>
              <a:t>27</a:t>
            </a:r>
            <a:r>
              <a:rPr lang="el-GR" sz="1600" b="1" dirty="0"/>
              <a:t>. </a:t>
            </a:r>
            <a:r>
              <a:rPr lang="el-GR" sz="1600" dirty="0"/>
              <a:t>Σύνδεσμος: </a:t>
            </a:r>
            <a:r>
              <a:rPr lang="en-US" sz="1600" dirty="0"/>
              <a:t>http://www.limnos.e-papadakis.gr/dimoi.htm </a:t>
            </a:r>
            <a:r>
              <a:rPr lang="el-GR" sz="1600" dirty="0"/>
              <a:t>Πηγή:</a:t>
            </a:r>
            <a:r>
              <a:rPr lang="en-US" sz="1600" dirty="0"/>
              <a:t> http://www.limnos.e-papadakis.gr.</a:t>
            </a:r>
            <a:endParaRPr lang="el-GR" sz="1600" dirty="0"/>
          </a:p>
          <a:p>
            <a:r>
              <a:rPr lang="el-GR" sz="1600" b="1" dirty="0" smtClean="0"/>
              <a:t>Εικόνα </a:t>
            </a:r>
            <a:r>
              <a:rPr lang="en-US" sz="1600" b="1" dirty="0"/>
              <a:t>28</a:t>
            </a:r>
            <a:r>
              <a:rPr lang="el-GR" sz="1600" b="1" dirty="0"/>
              <a:t>. </a:t>
            </a:r>
            <a:r>
              <a:rPr lang="el-GR" sz="1600" dirty="0"/>
              <a:t>Σύνδεσμος: </a:t>
            </a:r>
            <a:r>
              <a:rPr lang="en-US" sz="1600" dirty="0"/>
              <a:t>http://www.ikaria-panorama.com/fotografies.htm. </a:t>
            </a:r>
            <a:r>
              <a:rPr lang="el-GR" sz="1600" dirty="0"/>
              <a:t>Πηγή:</a:t>
            </a:r>
            <a:r>
              <a:rPr lang="en-US" sz="1600" dirty="0"/>
              <a:t> http://</a:t>
            </a:r>
            <a:r>
              <a:rPr lang="en-US" sz="1600" dirty="0" smtClean="0"/>
              <a:t>www.ikaria-panorama.com.</a:t>
            </a:r>
            <a:endParaRPr lang="el-GR" sz="1600" dirty="0"/>
          </a:p>
          <a:p>
            <a:r>
              <a:rPr lang="el-GR" sz="1600" b="1" dirty="0" smtClean="0"/>
              <a:t>Εικόνα </a:t>
            </a:r>
            <a:r>
              <a:rPr lang="en-US" sz="1600" b="1" dirty="0"/>
              <a:t>29</a:t>
            </a:r>
            <a:r>
              <a:rPr lang="el-GR" sz="1600" b="1" dirty="0"/>
              <a:t>. </a:t>
            </a:r>
            <a:r>
              <a:rPr lang="el-GR" sz="1600" dirty="0"/>
              <a:t>Σύνδεσμος: </a:t>
            </a:r>
            <a:r>
              <a:rPr lang="en-US" sz="1600" dirty="0"/>
              <a:t>http://www.limnos.e-papadakis.gr/dimoi.htm </a:t>
            </a:r>
            <a:r>
              <a:rPr lang="el-GR" sz="1600" dirty="0"/>
              <a:t>Πηγή:</a:t>
            </a:r>
            <a:r>
              <a:rPr lang="en-US" sz="1600" dirty="0"/>
              <a:t> http://www.limnos.e-papadakis.gr</a:t>
            </a:r>
            <a:r>
              <a:rPr lang="en-US" sz="1600" dirty="0" smtClean="0"/>
              <a:t>/.</a:t>
            </a:r>
            <a:endParaRPr lang="el-GR" sz="1600" dirty="0"/>
          </a:p>
          <a:p>
            <a:endParaRPr lang="en-US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9. Ερπετά και Αμφίβια της Ελλάδας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20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6/8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r>
              <a:rPr lang="el-GR" sz="1600" b="1" dirty="0" smtClean="0"/>
              <a:t>Εικόνα </a:t>
            </a:r>
            <a:r>
              <a:rPr lang="en-US" sz="1600" b="1" dirty="0"/>
              <a:t>30</a:t>
            </a:r>
            <a:r>
              <a:rPr lang="el-GR" sz="1600" b="1" dirty="0"/>
              <a:t>. </a:t>
            </a:r>
            <a:r>
              <a:rPr lang="sk-SK" sz="1600" dirty="0"/>
              <a:t>Cop</a:t>
            </a:r>
            <a:r>
              <a:rPr lang="en-US" sz="1600" dirty="0" err="1"/>
              <a:t>yrighted</a:t>
            </a:r>
            <a:r>
              <a:rPr lang="en-US" sz="1600" dirty="0"/>
              <a:t>.</a:t>
            </a:r>
            <a:endParaRPr lang="el-GR" sz="1600" dirty="0"/>
          </a:p>
          <a:p>
            <a:r>
              <a:rPr lang="el-GR" sz="1600" b="1" dirty="0" smtClean="0"/>
              <a:t>Εικόνα </a:t>
            </a:r>
            <a:r>
              <a:rPr lang="en-US" sz="1600" b="1" dirty="0"/>
              <a:t>31</a:t>
            </a:r>
            <a:r>
              <a:rPr lang="el-GR" sz="1600" b="1" dirty="0"/>
              <a:t>. </a:t>
            </a:r>
            <a:r>
              <a:rPr lang="el-GR" sz="1600" dirty="0"/>
              <a:t>Σύνδεσμος: </a:t>
            </a:r>
            <a:r>
              <a:rPr lang="en-US" sz="1600" dirty="0"/>
              <a:t>http://users.sch.gr/gialamas/ydrobiotopos.htm </a:t>
            </a:r>
            <a:r>
              <a:rPr lang="el-GR" sz="1600" dirty="0"/>
              <a:t>Πηγή:</a:t>
            </a:r>
            <a:r>
              <a:rPr lang="en-US" sz="1600" dirty="0"/>
              <a:t> http://users.sch.gr.</a:t>
            </a:r>
            <a:endParaRPr lang="el-GR" sz="1600" dirty="0"/>
          </a:p>
          <a:p>
            <a:r>
              <a:rPr lang="el-GR" sz="1600" b="1" dirty="0" smtClean="0"/>
              <a:t>Εικόνα </a:t>
            </a:r>
            <a:r>
              <a:rPr lang="en-US" sz="1600" b="1" dirty="0"/>
              <a:t>32-35</a:t>
            </a:r>
            <a:r>
              <a:rPr lang="el-GR" sz="1600" b="1" dirty="0"/>
              <a:t>. </a:t>
            </a:r>
            <a:r>
              <a:rPr lang="sk-SK" sz="1600" dirty="0"/>
              <a:t>Cop</a:t>
            </a:r>
            <a:r>
              <a:rPr lang="en-US" sz="1600" dirty="0"/>
              <a:t>y</a:t>
            </a:r>
            <a:r>
              <a:rPr lang="sk-SK" sz="1600" dirty="0"/>
              <a:t>righted.</a:t>
            </a:r>
            <a:endParaRPr lang="en-US" sz="1600" dirty="0"/>
          </a:p>
          <a:p>
            <a:r>
              <a:rPr lang="el-GR" sz="1600" b="1" dirty="0" smtClean="0"/>
              <a:t>Εικόνα </a:t>
            </a:r>
            <a:r>
              <a:rPr lang="en-US" sz="1600" b="1" dirty="0"/>
              <a:t>36</a:t>
            </a:r>
            <a:r>
              <a:rPr lang="el-GR" sz="1600" b="1" dirty="0"/>
              <a:t>. </a:t>
            </a:r>
            <a:r>
              <a:rPr lang="el-GR" sz="1600" dirty="0"/>
              <a:t>Σύνδεσμος:</a:t>
            </a:r>
            <a:r>
              <a:rPr lang="en-US" sz="1600" dirty="0"/>
              <a:t> http://www.nawschod.eu/knossos-palac-zywych-trupow/.</a:t>
            </a:r>
            <a:r>
              <a:rPr lang="el-GR" sz="1600" dirty="0"/>
              <a:t> Πηγή:</a:t>
            </a:r>
            <a:r>
              <a:rPr lang="en-US" sz="1600" dirty="0"/>
              <a:t> http://www.nawschod.eu.</a:t>
            </a:r>
            <a:endParaRPr lang="el-GR" sz="1600" dirty="0"/>
          </a:p>
          <a:p>
            <a:r>
              <a:rPr lang="el-GR" sz="1600" b="1" dirty="0" smtClean="0"/>
              <a:t>Εικόνα </a:t>
            </a:r>
            <a:r>
              <a:rPr lang="en-US" sz="1600" b="1" dirty="0"/>
              <a:t>37-39</a:t>
            </a:r>
            <a:r>
              <a:rPr lang="el-GR" sz="1600" b="1" dirty="0"/>
              <a:t>. </a:t>
            </a:r>
            <a:r>
              <a:rPr lang="sk-SK" sz="1600" dirty="0"/>
              <a:t>Cop</a:t>
            </a:r>
            <a:r>
              <a:rPr lang="en-US" sz="1600" dirty="0"/>
              <a:t>y</a:t>
            </a:r>
            <a:r>
              <a:rPr lang="sk-SK" sz="1600" dirty="0"/>
              <a:t>righted.</a:t>
            </a:r>
          </a:p>
          <a:p>
            <a:r>
              <a:rPr lang="el-GR" sz="1600" b="1" dirty="0" smtClean="0"/>
              <a:t>Εικόνα </a:t>
            </a:r>
            <a:r>
              <a:rPr lang="el-GR" sz="1600" b="1" dirty="0"/>
              <a:t>40. </a:t>
            </a:r>
            <a:r>
              <a:rPr lang="el-GR" sz="1600" dirty="0"/>
              <a:t>Σύνδεσμος: </a:t>
            </a:r>
            <a:r>
              <a:rPr lang="en-US" sz="1600" dirty="0"/>
              <a:t>http://www.awakengr.com/2011/12/blog-post_482.html. </a:t>
            </a:r>
            <a:r>
              <a:rPr lang="el-GR" sz="1600" dirty="0"/>
              <a:t>Πηγή:</a:t>
            </a:r>
            <a:r>
              <a:rPr lang="en-US" sz="1600" dirty="0"/>
              <a:t> http://www.diadrastika.com/2011/12/blog-post_05.html#ixzz1fsWYqAlv</a:t>
            </a:r>
            <a:endParaRPr lang="el-GR" sz="1600" dirty="0"/>
          </a:p>
          <a:p>
            <a:r>
              <a:rPr lang="el-GR" sz="1600" b="1" dirty="0" smtClean="0"/>
              <a:t>Εικόνα </a:t>
            </a:r>
            <a:r>
              <a:rPr lang="en-US" sz="1600" b="1" dirty="0"/>
              <a:t>4</a:t>
            </a:r>
            <a:r>
              <a:rPr lang="el-GR" sz="1600" b="1" dirty="0"/>
              <a:t>1. </a:t>
            </a:r>
            <a:r>
              <a:rPr lang="el-GR" sz="1600" dirty="0"/>
              <a:t>Σύνδεσμος: </a:t>
            </a:r>
            <a:r>
              <a:rPr lang="en-US" sz="1600" dirty="0"/>
              <a:t>http://thierry.jamard.over-blog.com/article-sounion-musee-archeo-mycenes-epidaure-24-et-25-juin-2011-84024819.html. </a:t>
            </a:r>
            <a:r>
              <a:rPr lang="el-GR" sz="1600" dirty="0"/>
              <a:t>Πηγή:</a:t>
            </a:r>
            <a:r>
              <a:rPr lang="en-US" sz="1600" dirty="0"/>
              <a:t> http://thierry.jamard.over-blog.com</a:t>
            </a:r>
            <a:endParaRPr lang="el-GR" sz="1600" dirty="0"/>
          </a:p>
          <a:p>
            <a:r>
              <a:rPr lang="el-GR" sz="1600" b="1" dirty="0" smtClean="0"/>
              <a:t>Εικόνα </a:t>
            </a:r>
            <a:r>
              <a:rPr lang="en-US" sz="1600" b="1" dirty="0"/>
              <a:t>4</a:t>
            </a:r>
            <a:r>
              <a:rPr lang="el-GR" sz="1600" b="1" dirty="0"/>
              <a:t>2. </a:t>
            </a:r>
            <a:r>
              <a:rPr lang="en-US" sz="1600" dirty="0"/>
              <a:t>Copyrighted.</a:t>
            </a:r>
            <a:endParaRPr lang="el-GR" sz="1600" dirty="0"/>
          </a:p>
          <a:p>
            <a:r>
              <a:rPr lang="el-GR" sz="1600" b="1" dirty="0" smtClean="0"/>
              <a:t>Εικόνα </a:t>
            </a:r>
            <a:r>
              <a:rPr lang="en-US" sz="1600" b="1" dirty="0"/>
              <a:t>43</a:t>
            </a:r>
            <a:r>
              <a:rPr lang="el-GR" sz="1600" b="1" dirty="0"/>
              <a:t>. </a:t>
            </a:r>
            <a:r>
              <a:rPr lang="el-GR" sz="1600" dirty="0"/>
              <a:t>Σύνδεσμος:</a:t>
            </a:r>
            <a:r>
              <a:rPr lang="en-US" sz="1600" dirty="0"/>
              <a:t> http://www.visitaegina.com/%CE%BB%CE%AF%CE%B3%CE%B1-%CE%B9%CF%83%CF%84%CE%BF%CF%81%CE%B9%CE%BA%CE%AC-%CF%83%CF%84%CE%BF%CE%B9%CF%87%CE%B5%CE%AF%CE%B1/. </a:t>
            </a:r>
            <a:r>
              <a:rPr lang="el-GR" sz="1600" dirty="0"/>
              <a:t> Πηγή:</a:t>
            </a:r>
            <a:r>
              <a:rPr lang="en-US" sz="1600" dirty="0"/>
              <a:t>http://www.visitaegina.com</a:t>
            </a:r>
            <a:r>
              <a:rPr lang="en-US" sz="1600" dirty="0" smtClean="0"/>
              <a:t>/.</a:t>
            </a:r>
            <a:endParaRPr lang="el-GR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9. Ερπετά και Αμφίβια της Ελλάδας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8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7/8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016" y="1435462"/>
            <a:ext cx="8856984" cy="4525963"/>
          </a:xfrm>
        </p:spPr>
        <p:txBody>
          <a:bodyPr>
            <a:noAutofit/>
          </a:bodyPr>
          <a:lstStyle/>
          <a:p>
            <a:r>
              <a:rPr lang="el-GR" sz="1600" b="1" dirty="0" smtClean="0"/>
              <a:t>Εικόνα </a:t>
            </a:r>
            <a:r>
              <a:rPr lang="en-US" sz="1600" b="1" dirty="0"/>
              <a:t>44</a:t>
            </a:r>
            <a:r>
              <a:rPr lang="el-GR" sz="1600" b="1" dirty="0"/>
              <a:t>. </a:t>
            </a:r>
            <a:r>
              <a:rPr lang="el-GR" sz="1600" dirty="0"/>
              <a:t>Σύνδεσμος: </a:t>
            </a:r>
            <a:r>
              <a:rPr lang="en-US" sz="1600" dirty="0"/>
              <a:t>https://el.wikipedia.org/wiki/%CE%9F%CE%B9%CE%BA%CE%BF%CE%BD%CE%BF%CE%BC%CE%AF%CE%B1. </a:t>
            </a:r>
            <a:r>
              <a:rPr lang="el-GR" sz="1600" dirty="0"/>
              <a:t>Πηγή:</a:t>
            </a:r>
            <a:r>
              <a:rPr lang="en-US" sz="1600" dirty="0"/>
              <a:t>https://el.wikipedia.org.</a:t>
            </a:r>
            <a:endParaRPr lang="el-GR" sz="1600" dirty="0"/>
          </a:p>
          <a:p>
            <a:r>
              <a:rPr lang="el-GR" sz="1600" b="1" dirty="0" smtClean="0"/>
              <a:t>Εικόνα </a:t>
            </a:r>
            <a:r>
              <a:rPr lang="en-US" sz="1600" b="1" dirty="0"/>
              <a:t>45</a:t>
            </a:r>
            <a:r>
              <a:rPr lang="el-GR" sz="1600" b="1" dirty="0"/>
              <a:t>. </a:t>
            </a:r>
            <a:r>
              <a:rPr lang="el-GR" sz="1600" dirty="0"/>
              <a:t>Σύνδεσμος: </a:t>
            </a:r>
            <a:r>
              <a:rPr lang="en-US" sz="1600" dirty="0"/>
              <a:t>http://xristianos.gr/forum/viewtopic.php?f=8&amp;t=146. </a:t>
            </a:r>
            <a:r>
              <a:rPr lang="el-GR" sz="1600" dirty="0"/>
              <a:t>Πηγή:</a:t>
            </a:r>
            <a:r>
              <a:rPr lang="en-US" sz="1600" dirty="0"/>
              <a:t>http://xristianos.gr/</a:t>
            </a:r>
            <a:endParaRPr lang="el-GR" sz="1600" dirty="0"/>
          </a:p>
          <a:p>
            <a:r>
              <a:rPr lang="el-GR" sz="1600" b="1" dirty="0" smtClean="0"/>
              <a:t>Εικόνα </a:t>
            </a:r>
            <a:r>
              <a:rPr lang="en-US" sz="1600" b="1" dirty="0"/>
              <a:t>46</a:t>
            </a:r>
            <a:r>
              <a:rPr lang="el-GR" sz="1600" b="1" dirty="0"/>
              <a:t>. </a:t>
            </a:r>
            <a:r>
              <a:rPr lang="sk-SK" sz="1600" dirty="0"/>
              <a:t>Cop</a:t>
            </a:r>
            <a:r>
              <a:rPr lang="en-US" sz="1600" dirty="0"/>
              <a:t>y</a:t>
            </a:r>
            <a:r>
              <a:rPr lang="sk-SK" sz="1600" dirty="0"/>
              <a:t>righted.</a:t>
            </a:r>
            <a:endParaRPr lang="el-GR" sz="1600" dirty="0"/>
          </a:p>
          <a:p>
            <a:r>
              <a:rPr lang="en-US" sz="1600" b="1" dirty="0" smtClean="0"/>
              <a:t>E</a:t>
            </a:r>
            <a:r>
              <a:rPr lang="el-GR" sz="1600" b="1" dirty="0" err="1" smtClean="0"/>
              <a:t>ικόνα</a:t>
            </a:r>
            <a:r>
              <a:rPr lang="el-GR" sz="1600" b="1" dirty="0" smtClean="0"/>
              <a:t> </a:t>
            </a:r>
            <a:r>
              <a:rPr lang="en-US" sz="1600" b="1" dirty="0"/>
              <a:t>47</a:t>
            </a:r>
            <a:r>
              <a:rPr lang="el-GR" sz="1600" b="1" dirty="0"/>
              <a:t>. </a:t>
            </a:r>
            <a:r>
              <a:rPr lang="el-GR" sz="1600" dirty="0"/>
              <a:t>Σύνδεσμος: </a:t>
            </a:r>
            <a:r>
              <a:rPr lang="en-US" sz="1600" dirty="0"/>
              <a:t>http://www.kefalonias.gr/2013/05/xronia-polla-giorgo-kai-georgia/. </a:t>
            </a:r>
            <a:r>
              <a:rPr lang="el-GR" sz="1600" dirty="0"/>
              <a:t>Πηγή:</a:t>
            </a:r>
            <a:r>
              <a:rPr lang="en-US" sz="1600" dirty="0"/>
              <a:t> www.kefalonias.gr.</a:t>
            </a:r>
          </a:p>
          <a:p>
            <a:r>
              <a:rPr lang="el-GR" sz="1600" b="1" dirty="0" smtClean="0"/>
              <a:t>Εικόνα </a:t>
            </a:r>
            <a:r>
              <a:rPr lang="en-US" sz="1600" b="1" dirty="0"/>
              <a:t>48-52. </a:t>
            </a:r>
            <a:r>
              <a:rPr lang="en-US" sz="1600" dirty="0"/>
              <a:t>Copyrighted.</a:t>
            </a:r>
          </a:p>
          <a:p>
            <a:pPr>
              <a:spcBef>
                <a:spcPct val="0"/>
              </a:spcBef>
            </a:pPr>
            <a:endParaRPr lang="en-US" altLang="en-US" sz="1600" dirty="0">
              <a:ea typeface="ＭＳ Ｐゴシック" panose="020B0600070205080204" pitchFamily="34" charset="-128"/>
            </a:endParaRPr>
          </a:p>
          <a:p>
            <a:pPr>
              <a:spcBef>
                <a:spcPct val="0"/>
              </a:spcBef>
            </a:pPr>
            <a:r>
              <a:rPr lang="el-GR" altLang="en-US" sz="1600" b="1" dirty="0">
                <a:ea typeface="ＭＳ Ｐゴシック" panose="020B0600070205080204" pitchFamily="34" charset="-128"/>
              </a:rPr>
              <a:t>Εικόνα </a:t>
            </a:r>
            <a:r>
              <a:rPr lang="en-US" altLang="en-US" sz="1600" b="1" dirty="0">
                <a:ea typeface="ＭＳ Ｐゴシック" panose="020B0600070205080204" pitchFamily="34" charset="-128"/>
              </a:rPr>
              <a:t>53</a:t>
            </a:r>
            <a:r>
              <a:rPr lang="el-GR" altLang="en-US" sz="1600" b="1" dirty="0">
                <a:ea typeface="ＭＳ Ｐゴシック" panose="020B0600070205080204" pitchFamily="34" charset="-128"/>
              </a:rPr>
              <a:t>. </a:t>
            </a:r>
            <a:r>
              <a:rPr lang="el-GR" altLang="en-US" sz="1600" dirty="0">
                <a:ea typeface="ＭＳ Ｐゴシック" panose="020B0600070205080204" pitchFamily="34" charset="-128"/>
              </a:rPr>
              <a:t>Σύνδεσμος: </a:t>
            </a:r>
            <a:r>
              <a:rPr lang="en-US" altLang="en-US" sz="1600" dirty="0">
                <a:ea typeface="ＭＳ Ｐゴシック" panose="020B0600070205080204" pitchFamily="34" charset="-128"/>
              </a:rPr>
              <a:t>http://imgarcade.com/1/overgrazing-effects/. </a:t>
            </a:r>
            <a:r>
              <a:rPr lang="el-GR" altLang="en-US" sz="1600" dirty="0">
                <a:ea typeface="ＭＳ Ｐゴシック" panose="020B0600070205080204" pitchFamily="34" charset="-128"/>
              </a:rPr>
              <a:t>Πηγή:</a:t>
            </a:r>
            <a:r>
              <a:rPr lang="en-US" altLang="en-US" sz="1600" dirty="0">
                <a:ea typeface="ＭＳ Ｐゴシック" panose="020B0600070205080204" pitchFamily="34" charset="-128"/>
              </a:rPr>
              <a:t> http://imgarcade.com.</a:t>
            </a:r>
            <a:endParaRPr lang="el-GR" altLang="en-US" sz="1600" dirty="0">
              <a:ea typeface="ＭＳ Ｐゴシック" panose="020B0600070205080204" pitchFamily="34" charset="-128"/>
            </a:endParaRPr>
          </a:p>
          <a:p>
            <a:pPr>
              <a:spcBef>
                <a:spcPct val="0"/>
              </a:spcBef>
            </a:pPr>
            <a:endParaRPr lang="en-US" altLang="en-US" sz="1600" b="1" dirty="0">
              <a:ea typeface="ＭＳ Ｐゴシック" panose="020B0600070205080204" pitchFamily="34" charset="-128"/>
            </a:endParaRPr>
          </a:p>
          <a:p>
            <a:pPr>
              <a:spcBef>
                <a:spcPct val="0"/>
              </a:spcBef>
            </a:pPr>
            <a:r>
              <a:rPr lang="el-GR" altLang="en-US" sz="1600" b="1" dirty="0">
                <a:ea typeface="ＭＳ Ｐゴシック" panose="020B0600070205080204" pitchFamily="34" charset="-128"/>
              </a:rPr>
              <a:t>Εικόνα </a:t>
            </a:r>
            <a:r>
              <a:rPr lang="en-US" altLang="en-US" sz="1600" b="1" dirty="0">
                <a:ea typeface="ＭＳ Ｐゴシック" panose="020B0600070205080204" pitchFamily="34" charset="-128"/>
              </a:rPr>
              <a:t>54-55</a:t>
            </a:r>
            <a:r>
              <a:rPr lang="el-GR" altLang="en-US" sz="1600" b="1" dirty="0">
                <a:ea typeface="ＭＳ Ｐゴシック" panose="020B0600070205080204" pitchFamily="34" charset="-128"/>
              </a:rPr>
              <a:t>. </a:t>
            </a:r>
            <a:r>
              <a:rPr lang="sk-SK" altLang="en-US" sz="1600" dirty="0">
                <a:ea typeface="ＭＳ Ｐゴシック" panose="020B0600070205080204" pitchFamily="34" charset="-128"/>
              </a:rPr>
              <a:t>Cop</a:t>
            </a:r>
            <a:r>
              <a:rPr lang="en-US" altLang="en-US" sz="1600" dirty="0">
                <a:ea typeface="ＭＳ Ｐゴシック" panose="020B0600070205080204" pitchFamily="34" charset="-128"/>
              </a:rPr>
              <a:t>y</a:t>
            </a:r>
            <a:r>
              <a:rPr lang="sk-SK" altLang="en-US" sz="1600" dirty="0">
                <a:ea typeface="ＭＳ Ｐゴシック" panose="020B0600070205080204" pitchFamily="34" charset="-128"/>
              </a:rPr>
              <a:t>righted.</a:t>
            </a:r>
            <a:endParaRPr lang="el-GR" altLang="en-US" sz="1600" dirty="0">
              <a:ea typeface="ＭＳ Ｐゴシック" panose="020B0600070205080204" pitchFamily="34" charset="-128"/>
            </a:endParaRPr>
          </a:p>
          <a:p>
            <a:pPr>
              <a:spcBef>
                <a:spcPct val="0"/>
              </a:spcBef>
            </a:pPr>
            <a:endParaRPr lang="en-US" altLang="en-US" sz="1600" dirty="0">
              <a:ea typeface="ＭＳ Ｐゴシック" panose="020B0600070205080204" pitchFamily="34" charset="-128"/>
            </a:endParaRPr>
          </a:p>
          <a:p>
            <a:pPr>
              <a:spcBef>
                <a:spcPct val="0"/>
              </a:spcBef>
            </a:pPr>
            <a:r>
              <a:rPr lang="el-GR" altLang="en-US" sz="1600" b="1" dirty="0">
                <a:ea typeface="ＭＳ Ｐゴシック" panose="020B0600070205080204" pitchFamily="34" charset="-128"/>
              </a:rPr>
              <a:t>Εικόνα </a:t>
            </a:r>
            <a:r>
              <a:rPr lang="en-US" altLang="en-US" sz="1600" b="1" dirty="0">
                <a:ea typeface="ＭＳ Ｐゴシック" panose="020B0600070205080204" pitchFamily="34" charset="-128"/>
              </a:rPr>
              <a:t>56</a:t>
            </a:r>
            <a:r>
              <a:rPr lang="el-GR" altLang="en-US" sz="1600" b="1" dirty="0">
                <a:ea typeface="ＭＳ Ｐゴシック" panose="020B0600070205080204" pitchFamily="34" charset="-128"/>
              </a:rPr>
              <a:t>. </a:t>
            </a:r>
            <a:r>
              <a:rPr lang="el-GR" altLang="en-US" sz="1600" dirty="0">
                <a:ea typeface="ＭＳ Ｐゴシック" panose="020B0600070205080204" pitchFamily="34" charset="-128"/>
              </a:rPr>
              <a:t>Σύνδεσμος: </a:t>
            </a:r>
            <a:r>
              <a:rPr lang="en-US" altLang="en-US" sz="1600" dirty="0">
                <a:ea typeface="ＭＳ Ｐゴシック" panose="020B0600070205080204" pitchFamily="34" charset="-128"/>
              </a:rPr>
              <a:t>http://galleryhip.com/asphodeline-lutea.html. </a:t>
            </a:r>
            <a:r>
              <a:rPr lang="el-GR" altLang="en-US" sz="1600" dirty="0">
                <a:ea typeface="ＭＳ Ｐゴシック" panose="020B0600070205080204" pitchFamily="34" charset="-128"/>
              </a:rPr>
              <a:t>Πηγή:</a:t>
            </a:r>
            <a:r>
              <a:rPr lang="en-US" altLang="en-US" sz="1600" dirty="0">
                <a:ea typeface="ＭＳ Ｐゴシック" panose="020B0600070205080204" pitchFamily="34" charset="-128"/>
              </a:rPr>
              <a:t> http://galleryhip.com.</a:t>
            </a:r>
          </a:p>
          <a:p>
            <a:r>
              <a:rPr lang="el-GR" sz="1600" b="1" dirty="0" smtClean="0"/>
              <a:t>Εικόνα </a:t>
            </a:r>
            <a:r>
              <a:rPr lang="en-US" sz="1600" b="1" dirty="0"/>
              <a:t>57-66</a:t>
            </a:r>
            <a:r>
              <a:rPr lang="el-GR" sz="1600" b="1" dirty="0"/>
              <a:t>. </a:t>
            </a:r>
            <a:r>
              <a:rPr lang="sk-SK" sz="1600" dirty="0"/>
              <a:t>Cop</a:t>
            </a:r>
            <a:r>
              <a:rPr lang="en-US" sz="1600" dirty="0" err="1"/>
              <a:t>yrighted</a:t>
            </a:r>
            <a:r>
              <a:rPr lang="en-US" sz="1600" dirty="0"/>
              <a:t>.</a:t>
            </a:r>
          </a:p>
          <a:p>
            <a:r>
              <a:rPr lang="el-GR" sz="1600" b="1" dirty="0" smtClean="0"/>
              <a:t>Εικόνα </a:t>
            </a:r>
            <a:r>
              <a:rPr lang="el-GR" sz="1600" b="1" dirty="0"/>
              <a:t>67. </a:t>
            </a:r>
            <a:r>
              <a:rPr lang="en-US" sz="1600" dirty="0"/>
              <a:t>Copyright Edition </a:t>
            </a:r>
            <a:r>
              <a:rPr lang="en-US" sz="1600" dirty="0" err="1"/>
              <a:t>Chimaira</a:t>
            </a:r>
            <a:r>
              <a:rPr lang="en-US" sz="1600" dirty="0"/>
              <a:t>. </a:t>
            </a:r>
            <a:r>
              <a:rPr lang="el-GR" sz="1600" dirty="0"/>
              <a:t>Σύνδεσμος: </a:t>
            </a:r>
            <a:r>
              <a:rPr lang="en-US" sz="1600" dirty="0"/>
              <a:t>http://www.nhbs.com/title/156442/the-amphibians-and-reptiles-of-greece</a:t>
            </a:r>
            <a:r>
              <a:rPr lang="el-GR" sz="1600" dirty="0"/>
              <a:t>.</a:t>
            </a:r>
            <a:r>
              <a:rPr lang="sk-SK" sz="1600" dirty="0"/>
              <a:t> </a:t>
            </a:r>
            <a:r>
              <a:rPr lang="el-GR" sz="1600" dirty="0"/>
              <a:t>Πηγή: </a:t>
            </a:r>
            <a:r>
              <a:rPr lang="en-US" sz="1600" dirty="0"/>
              <a:t>http://www.nhbs.com.</a:t>
            </a:r>
          </a:p>
          <a:p>
            <a:endParaRPr lang="el-GR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9. Ερπετά και Αμφίβια της Ελλάδας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88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8/8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08" y="1617457"/>
            <a:ext cx="8856984" cy="4525963"/>
          </a:xfrm>
        </p:spPr>
        <p:txBody>
          <a:bodyPr>
            <a:noAutofit/>
          </a:bodyPr>
          <a:lstStyle/>
          <a:p>
            <a:r>
              <a:rPr lang="el-GR" sz="1600" b="1" dirty="0"/>
              <a:t>Εικόνα 68. </a:t>
            </a:r>
            <a:r>
              <a:rPr lang="en-US" sz="1600" dirty="0" err="1"/>
              <a:t>Εκδότης</a:t>
            </a:r>
            <a:r>
              <a:rPr lang="en-US" sz="1600" dirty="0"/>
              <a:t>: Natural history museum of </a:t>
            </a:r>
            <a:r>
              <a:rPr lang="en-US" sz="1600" dirty="0" err="1"/>
              <a:t>Vrissa</a:t>
            </a:r>
            <a:r>
              <a:rPr lang="en-US" sz="1600" dirty="0"/>
              <a:t>. </a:t>
            </a:r>
            <a:r>
              <a:rPr lang="el-GR" sz="1600" dirty="0"/>
              <a:t>Σύνδεσμος: </a:t>
            </a:r>
            <a:r>
              <a:rPr lang="en-US" sz="1600" dirty="0"/>
              <a:t>http://www.lesvosbooks.gr/nature-books/220395-reptiles-and-amphibians.html</a:t>
            </a:r>
            <a:r>
              <a:rPr lang="el-GR" sz="1600" dirty="0"/>
              <a:t>. Πηγή: </a:t>
            </a:r>
            <a:r>
              <a:rPr lang="en-US" sz="1600" dirty="0"/>
              <a:t>http://www.lesvosbooks.gr</a:t>
            </a:r>
            <a:r>
              <a:rPr lang="el-GR" sz="1600" dirty="0"/>
              <a:t>.</a:t>
            </a:r>
          </a:p>
          <a:p>
            <a:r>
              <a:rPr lang="el-GR" sz="1600" b="1" dirty="0" smtClean="0"/>
              <a:t>Εικόνα </a:t>
            </a:r>
            <a:r>
              <a:rPr lang="el-GR" sz="1600" b="1" dirty="0"/>
              <a:t>69. </a:t>
            </a:r>
            <a:r>
              <a:rPr lang="el-GR" sz="1600" dirty="0"/>
              <a:t>ΕΚΔΟΣΕΙΣ ΠΑΤΑΚΗ. Σύνδεσμος: </a:t>
            </a:r>
            <a:r>
              <a:rPr lang="en-US" sz="1600" dirty="0"/>
              <a:t>http://www.patakis.gr/viewshopproduct.aspx?id=598141</a:t>
            </a:r>
            <a:r>
              <a:rPr lang="el-GR" sz="1600" dirty="0"/>
              <a:t>. Πηγή: </a:t>
            </a:r>
            <a:r>
              <a:rPr lang="en-US" sz="1600" dirty="0"/>
              <a:t>http://www.patakis.gr</a:t>
            </a:r>
            <a:r>
              <a:rPr lang="el-GR" sz="1600" dirty="0"/>
              <a:t>.</a:t>
            </a:r>
          </a:p>
          <a:p>
            <a:r>
              <a:rPr lang="el-GR" sz="1600" b="1" dirty="0" smtClean="0"/>
              <a:t>Εικόνα </a:t>
            </a:r>
            <a:r>
              <a:rPr lang="el-GR" sz="1600" b="1" dirty="0"/>
              <a:t>70. </a:t>
            </a:r>
            <a:r>
              <a:rPr lang="el-GR" sz="1600" dirty="0"/>
              <a:t>Σύνδεσμος: </a:t>
            </a:r>
            <a:r>
              <a:rPr lang="en-US" sz="1600" dirty="0"/>
              <a:t>http://www.gnhm.gr/publication/%CF%84%CE%B1-%CE%B5%CF%81%CF%80%CE%B5%CF%84%CE%AC-%CF%84%CE%B7%CF%82-%CE%B5%CE%BB%CE%BB%CE%AC%CE%B4%CE%B1%CF%82-%CE%BA%CE%B1%CE%B9-%CF%84%CE%B7%CF%82-%CE%BA%CF%8D%CF%80%CF%81%CE%BF%CF%85/</a:t>
            </a:r>
            <a:r>
              <a:rPr lang="el-GR" sz="1600" dirty="0"/>
              <a:t>. Πηγή: </a:t>
            </a:r>
            <a:r>
              <a:rPr lang="en-US" sz="1600" dirty="0"/>
              <a:t>http://www.gnhm.gr/</a:t>
            </a:r>
            <a:r>
              <a:rPr lang="el-GR" sz="1600" dirty="0"/>
              <a:t>.</a:t>
            </a:r>
          </a:p>
          <a:p>
            <a:r>
              <a:rPr lang="el-GR" sz="1600" b="1" dirty="0" smtClean="0"/>
              <a:t>Εικόνα </a:t>
            </a:r>
            <a:r>
              <a:rPr lang="el-GR" sz="1600" b="1" dirty="0"/>
              <a:t>71. </a:t>
            </a:r>
            <a:r>
              <a:rPr lang="el-GR" sz="1600" dirty="0"/>
              <a:t>Εκδότης: Εθν. και </a:t>
            </a:r>
            <a:r>
              <a:rPr lang="el-GR" sz="1600" dirty="0" err="1"/>
              <a:t>Καποδ</a:t>
            </a:r>
            <a:r>
              <a:rPr lang="el-GR" sz="1600" dirty="0"/>
              <a:t>. Πανεπιστήμιο Αθηνών- Συλλογή Φυσ. Ιστ. </a:t>
            </a:r>
            <a:r>
              <a:rPr lang="el-GR" sz="1600" dirty="0" err="1"/>
              <a:t>Βρίσας</a:t>
            </a:r>
            <a:r>
              <a:rPr lang="el-GR" sz="1600" dirty="0"/>
              <a:t>. Σύνδεσμος: </a:t>
            </a:r>
            <a:r>
              <a:rPr lang="en-US" sz="1600" dirty="0"/>
              <a:t>http://www.lesvosbooks.gr/nature-books/220386--.html</a:t>
            </a:r>
            <a:r>
              <a:rPr lang="el-GR" sz="1600" dirty="0"/>
              <a:t>. Πηγή: </a:t>
            </a:r>
            <a:r>
              <a:rPr lang="en-US" sz="1600" dirty="0"/>
              <a:t>http://www.lesvosbooks.gr</a:t>
            </a:r>
            <a:r>
              <a:rPr lang="el-GR" sz="1600" dirty="0"/>
              <a:t>.</a:t>
            </a:r>
          </a:p>
          <a:p>
            <a:pPr>
              <a:spcBef>
                <a:spcPts val="600"/>
              </a:spcBef>
            </a:pPr>
            <a:endParaRPr lang="el-GR" sz="1600" dirty="0"/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9. Ερπετά και Αμφίβια της Ελλάδας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87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956" y="1246876"/>
            <a:ext cx="6823627" cy="4992620"/>
          </a:xfr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</a:t>
            </a:r>
            <a:r>
              <a:rPr lang="el-GR" dirty="0" err="1" smtClean="0"/>
              <a:t>εσόγειος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9. Ερπετά και Αμφίβια της Ελλάδας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6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597588" y="5866958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</a:rPr>
              <a:t>1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 dirty="0" smtClean="0">
                <a:ea typeface="ＭＳ Ｐゴシック" panose="020B0600070205080204" pitchFamily="34" charset="-128"/>
              </a:rPr>
              <a:t>Η περίπτωση της Ελλάδας 1/3</a:t>
            </a:r>
            <a:endParaRPr lang="en-US" altLang="en-US" dirty="0" smtClean="0">
              <a:ea typeface="ＭＳ Ｐゴシック" panose="020B0600070205080204" pitchFamily="34" charset="-128"/>
            </a:endParaRP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lnSpc>
                <a:spcPct val="100000"/>
              </a:lnSpc>
            </a:pPr>
            <a:r>
              <a:rPr lang="el-GR" altLang="en-US" dirty="0" smtClean="0">
                <a:ea typeface="ＭＳ Ｐゴシック" panose="020B0600070205080204" pitchFamily="34" charset="-128"/>
              </a:rPr>
              <a:t>Η Ελλάδα με έκταση </a:t>
            </a:r>
            <a:r>
              <a:rPr lang="en-US" altLang="en-US" dirty="0" smtClean="0">
                <a:ea typeface="ＭＳ Ｐゴシック" panose="020B0600070205080204" pitchFamily="34" charset="-128"/>
              </a:rPr>
              <a:t>131,940</a:t>
            </a:r>
            <a:r>
              <a:rPr lang="el-GR" altLang="en-US" dirty="0" smtClean="0">
                <a:ea typeface="ＭＳ Ｐゴシック" panose="020B0600070205080204" pitchFamily="34" charset="-128"/>
              </a:rPr>
              <a:t> </a:t>
            </a:r>
            <a:r>
              <a:rPr lang="en-US" altLang="en-US" dirty="0" smtClean="0">
                <a:ea typeface="ＭＳ Ｐゴシック" panose="020B0600070205080204" pitchFamily="34" charset="-128"/>
              </a:rPr>
              <a:t> km</a:t>
            </a:r>
            <a:r>
              <a:rPr lang="en-US" altLang="en-US" baseline="30000" dirty="0" smtClean="0">
                <a:ea typeface="ＭＳ Ｐゴシック" panose="020B0600070205080204" pitchFamily="34" charset="-128"/>
              </a:rPr>
              <a:t>2</a:t>
            </a:r>
            <a:r>
              <a:rPr lang="el-GR" altLang="en-US" baseline="30000" dirty="0" smtClean="0">
                <a:ea typeface="ＭＳ Ｐゴシック" panose="020B0600070205080204" pitchFamily="34" charset="-128"/>
              </a:rPr>
              <a:t> </a:t>
            </a:r>
            <a:r>
              <a:rPr lang="el-GR" altLang="en-US" dirty="0" smtClean="0">
                <a:ea typeface="ＭＳ Ｐゴシック" panose="020B0600070205080204" pitchFamily="34" charset="-128"/>
              </a:rPr>
              <a:t>διαθέτει 64 είδη ερπετών (10 ενδημικά) και 22 αμφιβίων (3 ενδημικά).</a:t>
            </a:r>
          </a:p>
          <a:p>
            <a:pPr eaLnBrk="1" hangingPunct="1">
              <a:lnSpc>
                <a:spcPct val="100000"/>
              </a:lnSpc>
            </a:pPr>
            <a:r>
              <a:rPr lang="en-US" altLang="en-US" dirty="0" smtClean="0">
                <a:ea typeface="ＭＳ Ｐゴシック" panose="020B0600070205080204" pitchFamily="34" charset="-128"/>
              </a:rPr>
              <a:t>Ο</a:t>
            </a:r>
            <a:r>
              <a:rPr lang="el-GR" altLang="en-US" dirty="0" smtClean="0">
                <a:ea typeface="ＭＳ Ｐゴシック" panose="020B0600070205080204" pitchFamily="34" charset="-128"/>
              </a:rPr>
              <a:t> αριθμός ειδών ερπετών ανά </a:t>
            </a:r>
            <a:r>
              <a:rPr lang="en-US" altLang="en-US" dirty="0" smtClean="0">
                <a:ea typeface="ＭＳ Ｐゴシック" panose="020B0600070205080204" pitchFamily="34" charset="-128"/>
              </a:rPr>
              <a:t>km</a:t>
            </a:r>
            <a:r>
              <a:rPr lang="en-US" altLang="en-US" baseline="30000" dirty="0" smtClean="0">
                <a:ea typeface="ＭＳ Ｐゴシック" panose="020B0600070205080204" pitchFamily="34" charset="-128"/>
              </a:rPr>
              <a:t>2</a:t>
            </a:r>
            <a:r>
              <a:rPr lang="el-GR" altLang="en-US" baseline="30000" dirty="0" smtClean="0">
                <a:ea typeface="ＭＳ Ｐゴシック" panose="020B0600070205080204" pitchFamily="34" charset="-128"/>
              </a:rPr>
              <a:t> </a:t>
            </a:r>
            <a:r>
              <a:rPr lang="el-GR" altLang="en-US" dirty="0" smtClean="0">
                <a:ea typeface="ＭＳ Ｐゴシック" panose="020B0600070205080204" pitchFamily="34" charset="-128"/>
              </a:rPr>
              <a:t>είναι ο μεγαλύτερος της Ευρώπης.</a:t>
            </a:r>
          </a:p>
          <a:p>
            <a:pPr eaLnBrk="1" hangingPunct="1">
              <a:lnSpc>
                <a:spcPct val="100000"/>
              </a:lnSpc>
            </a:pPr>
            <a:r>
              <a:rPr lang="en-US" altLang="en-US" dirty="0" smtClean="0">
                <a:ea typeface="ＭＳ Ｐゴシック" panose="020B0600070205080204" pitchFamily="34" charset="-128"/>
              </a:rPr>
              <a:t>Λ</a:t>
            </a:r>
            <a:r>
              <a:rPr lang="el-GR" altLang="en-US" dirty="0" err="1" smtClean="0">
                <a:ea typeface="ＭＳ Ｐゴシック" panose="020B0600070205080204" pitchFamily="34" charset="-128"/>
              </a:rPr>
              <a:t>όγω</a:t>
            </a:r>
            <a:r>
              <a:rPr lang="el-GR" altLang="en-US" dirty="0" smtClean="0">
                <a:ea typeface="ＭＳ Ｐゴシック" panose="020B0600070205080204" pitchFamily="34" charset="-128"/>
              </a:rPr>
              <a:t> της μοναδικής θέσης της χώρας συναντιούνται εκπρόσωποι της ευρωπαϊκής (π.χ. </a:t>
            </a:r>
            <a:r>
              <a:rPr lang="en-US" altLang="en-US" i="1" dirty="0" smtClean="0">
                <a:ea typeface="ＭＳ Ｐゴシック" panose="020B0600070205080204" pitchFamily="34" charset="-128"/>
              </a:rPr>
              <a:t>H. </a:t>
            </a:r>
            <a:r>
              <a:rPr lang="en-US" altLang="en-US" i="1" dirty="0" err="1" smtClean="0">
                <a:ea typeface="ＭＳ Ｐゴシック" panose="020B0600070205080204" pitchFamily="34" charset="-128"/>
              </a:rPr>
              <a:t>graeca</a:t>
            </a:r>
            <a:r>
              <a:rPr lang="en-US" altLang="en-US" dirty="0" smtClean="0">
                <a:ea typeface="ＭＳ Ｐゴシック" panose="020B0600070205080204" pitchFamily="34" charset="-128"/>
              </a:rPr>
              <a:t>), </a:t>
            </a:r>
            <a:r>
              <a:rPr lang="el-GR" altLang="en-US" dirty="0" smtClean="0">
                <a:ea typeface="ＭＳ Ｐゴシック" panose="020B0600070205080204" pitchFamily="34" charset="-128"/>
              </a:rPr>
              <a:t>της ασιατικής (π.χ. </a:t>
            </a:r>
            <a:r>
              <a:rPr lang="en-US" altLang="en-US" i="1" dirty="0" smtClean="0">
                <a:ea typeface="ＭＳ Ｐゴシック" panose="020B0600070205080204" pitchFamily="34" charset="-128"/>
              </a:rPr>
              <a:t>P. </a:t>
            </a:r>
            <a:r>
              <a:rPr lang="en-US" altLang="en-US" i="1" dirty="0" err="1" smtClean="0">
                <a:ea typeface="ＭＳ Ｐゴシック" panose="020B0600070205080204" pitchFamily="34" charset="-128"/>
              </a:rPr>
              <a:t>syriacus</a:t>
            </a:r>
            <a:r>
              <a:rPr lang="en-US" altLang="en-US" dirty="0" smtClean="0">
                <a:ea typeface="ＭＳ Ｐゴシック" panose="020B0600070205080204" pitchFamily="34" charset="-128"/>
              </a:rPr>
              <a:t>) </a:t>
            </a:r>
            <a:r>
              <a:rPr lang="el-GR" altLang="en-US" dirty="0" smtClean="0">
                <a:ea typeface="ＭＳ Ｐゴシック" panose="020B0600070205080204" pitchFamily="34" charset="-128"/>
              </a:rPr>
              <a:t>και της αφρικανικής (π.χ. </a:t>
            </a:r>
            <a:r>
              <a:rPr lang="en-US" altLang="en-US" i="1" dirty="0" smtClean="0">
                <a:ea typeface="ＭＳ Ｐゴシック" panose="020B0600070205080204" pitchFamily="34" charset="-128"/>
              </a:rPr>
              <a:t>C</a:t>
            </a:r>
            <a:r>
              <a:rPr lang="en-US" altLang="en-US" dirty="0" smtClean="0">
                <a:ea typeface="ＭＳ Ｐゴシック" panose="020B0600070205080204" pitchFamily="34" charset="-128"/>
              </a:rPr>
              <a:t>. </a:t>
            </a:r>
            <a:r>
              <a:rPr lang="en-US" altLang="en-US" i="1" dirty="0" err="1" smtClean="0">
                <a:ea typeface="ＭＳ Ｐゴシック" panose="020B0600070205080204" pitchFamily="34" charset="-128"/>
              </a:rPr>
              <a:t>africanus</a:t>
            </a:r>
            <a:r>
              <a:rPr lang="en-US" altLang="en-US" dirty="0" smtClean="0">
                <a:ea typeface="ＭＳ Ｐゴシック" panose="020B0600070205080204" pitchFamily="34" charset="-128"/>
              </a:rPr>
              <a:t>) </a:t>
            </a:r>
            <a:r>
              <a:rPr lang="el-GR" altLang="en-US" dirty="0" err="1" smtClean="0">
                <a:ea typeface="ＭＳ Ｐゴシック" panose="020B0600070205080204" pitchFamily="34" charset="-128"/>
              </a:rPr>
              <a:t>ερπετοπανίδας</a:t>
            </a:r>
            <a:r>
              <a:rPr lang="el-GR" altLang="en-US" dirty="0" smtClean="0">
                <a:ea typeface="ＭＳ Ｐゴシック" panose="020B0600070205080204" pitchFamily="34" charset="-128"/>
              </a:rPr>
              <a:t>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9. Ερπετά και Αμφίβια της Ελλάδας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ChangeArrowheads="1"/>
          </p:cNvSpPr>
          <p:nvPr/>
        </p:nvSpPr>
        <p:spPr bwMode="auto">
          <a:xfrm>
            <a:off x="5455321" y="4930589"/>
            <a:ext cx="27778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 dirty="0">
                <a:latin typeface="Helvetica" panose="020B0604020202020204" pitchFamily="34" charset="0"/>
              </a:rPr>
              <a:t> </a:t>
            </a:r>
            <a:r>
              <a:rPr lang="en-US" altLang="en-US" sz="1600" i="1" dirty="0" err="1">
                <a:latin typeface="Helvetica" panose="020B0604020202020204" pitchFamily="34" charset="0"/>
              </a:rPr>
              <a:t>Lyciasalamandra</a:t>
            </a:r>
            <a:r>
              <a:rPr lang="en-US" altLang="en-US" sz="1600" i="1" dirty="0">
                <a:latin typeface="Helvetica" panose="020B0604020202020204" pitchFamily="34" charset="0"/>
              </a:rPr>
              <a:t> </a:t>
            </a:r>
            <a:r>
              <a:rPr lang="en-US" altLang="en-US" sz="1600" i="1" dirty="0" err="1">
                <a:latin typeface="Helvetica" panose="020B0604020202020204" pitchFamily="34" charset="0"/>
              </a:rPr>
              <a:t>helverseni</a:t>
            </a:r>
            <a:endParaRPr lang="en-US" altLang="en-US" sz="1600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dirty="0">
                <a:ea typeface="ＭＳ Ｐゴシック" panose="020B0600070205080204" pitchFamily="34" charset="-128"/>
              </a:rPr>
              <a:t>Η περίπτωση της </a:t>
            </a:r>
            <a:r>
              <a:rPr lang="el-GR" altLang="en-US" dirty="0" smtClean="0">
                <a:ea typeface="ＭＳ Ｐゴシック" panose="020B0600070205080204" pitchFamily="34" charset="-128"/>
              </a:rPr>
              <a:t>Ελλάδας 2/3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1778" y="1511395"/>
            <a:ext cx="4619861" cy="499698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altLang="en-US" sz="2600" dirty="0">
                <a:latin typeface="Calibri" panose="020F0502020204030204" pitchFamily="34" charset="0"/>
              </a:rPr>
              <a:t>Γενικά πρότυπα κατανομής και </a:t>
            </a:r>
            <a:r>
              <a:rPr lang="el-GR" altLang="en-US" sz="2600" dirty="0" smtClean="0">
                <a:latin typeface="Calibri" panose="020F0502020204030204" pitchFamily="34" charset="0"/>
              </a:rPr>
              <a:t>ενδημισμού:</a:t>
            </a:r>
            <a:endParaRPr lang="en-US" altLang="en-US" sz="2600" dirty="0">
              <a:latin typeface="Calibri" panose="020F0502020204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en-US" sz="2600" dirty="0" smtClean="0">
                <a:latin typeface="Calibri" panose="020F0502020204030204" pitchFamily="34" charset="0"/>
              </a:rPr>
              <a:t>Δ</a:t>
            </a:r>
            <a:r>
              <a:rPr lang="el-GR" altLang="en-US" sz="2600" dirty="0" err="1">
                <a:latin typeface="Calibri" panose="020F0502020204030204" pitchFamily="34" charset="0"/>
              </a:rPr>
              <a:t>ιαφορετικές</a:t>
            </a:r>
            <a:r>
              <a:rPr lang="el-GR" altLang="en-US" sz="2600" dirty="0">
                <a:latin typeface="Calibri" panose="020F0502020204030204" pitchFamily="34" charset="0"/>
              </a:rPr>
              <a:t> </a:t>
            </a:r>
            <a:r>
              <a:rPr lang="el-GR" altLang="en-US" sz="2600" dirty="0" err="1">
                <a:latin typeface="Calibri" panose="020F0502020204030204" pitchFamily="34" charset="0"/>
              </a:rPr>
              <a:t>ερπετοπανίδες</a:t>
            </a:r>
            <a:r>
              <a:rPr lang="el-GR" altLang="en-US" sz="2600" dirty="0">
                <a:latin typeface="Calibri" panose="020F0502020204030204" pitchFamily="34" charset="0"/>
              </a:rPr>
              <a:t> μεταξύ δυτικής και ανατολικής Ελλάδας</a:t>
            </a:r>
            <a:r>
              <a:rPr lang="en-US" altLang="en-US" sz="2600" dirty="0">
                <a:latin typeface="Calibri" panose="020F0502020204030204" pitchFamily="34" charset="0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en-US" sz="2600" dirty="0" smtClean="0">
                <a:latin typeface="Calibri" panose="020F0502020204030204" pitchFamily="34" charset="0"/>
              </a:rPr>
              <a:t>Ο</a:t>
            </a:r>
            <a:r>
              <a:rPr lang="el-GR" altLang="en-US" sz="2600" dirty="0">
                <a:latin typeface="Calibri" panose="020F0502020204030204" pitchFamily="34" charset="0"/>
              </a:rPr>
              <a:t>ι νησιωτικές κοινότητες είναι πιο φτωχές σε σύγκριση με εκείνες της ξηράς.</a:t>
            </a:r>
            <a:endParaRPr lang="en-US" altLang="en-US" sz="2600" dirty="0">
              <a:latin typeface="Calibri" panose="020F0502020204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en-US" sz="2600" dirty="0" smtClean="0">
                <a:latin typeface="Calibri" panose="020F0502020204030204" pitchFamily="34" charset="0"/>
              </a:rPr>
              <a:t>Ο</a:t>
            </a:r>
            <a:r>
              <a:rPr lang="el-GR" altLang="en-US" sz="2600" dirty="0" smtClean="0">
                <a:latin typeface="Calibri" panose="020F0502020204030204" pitchFamily="34" charset="0"/>
              </a:rPr>
              <a:t> </a:t>
            </a:r>
            <a:r>
              <a:rPr lang="el-GR" altLang="en-US" sz="2600" dirty="0">
                <a:latin typeface="Calibri" panose="020F0502020204030204" pitchFamily="34" charset="0"/>
              </a:rPr>
              <a:t>ενδημισμός παρουσιάζεται υψηλότερος στα νησιά</a:t>
            </a:r>
            <a:r>
              <a:rPr lang="el-GR" altLang="en-US" sz="2600" dirty="0" smtClean="0">
                <a:latin typeface="Calibri" panose="020F0502020204030204" pitchFamily="34" charset="0"/>
              </a:rPr>
              <a:t>.</a:t>
            </a:r>
            <a:endParaRPr lang="en-US" sz="2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639" y="2340139"/>
            <a:ext cx="3630237" cy="2411156"/>
          </a:xfr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9. Ερπετά και Αμφίβια της Ελλάδας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319113" y="4474296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</a:rPr>
              <a:t>2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dirty="0">
                <a:ea typeface="ＭＳ Ｐゴシック" panose="020B0600070205080204" pitchFamily="34" charset="-128"/>
              </a:rPr>
              <a:t>Η περίπτωση της </a:t>
            </a:r>
            <a:r>
              <a:rPr lang="el-GR" altLang="en-US" dirty="0" smtClean="0">
                <a:ea typeface="ＭＳ Ｐゴシック" panose="020B0600070205080204" pitchFamily="34" charset="-128"/>
              </a:rPr>
              <a:t>Ελλάδας 3/3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966" y="1690689"/>
            <a:ext cx="6150067" cy="4522109"/>
          </a:xfrm>
        </p:spPr>
      </p:pic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9. Ερπετά και Αμφίβια της Ελλάδας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383819" y="5935799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3</a:t>
            </a:r>
            <a:endParaRPr lang="en-US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Θέμα του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Θέμα του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1.pptx" id="{384095AA-3FED-4702-B384-88A1E9625162}" vid="{8E3B2130-187F-4ED6-B635-B15099330E84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1523</TotalTime>
  <Words>2532</Words>
  <Application>Microsoft Office PowerPoint</Application>
  <PresentationFormat>On-screen Show (4:3)</PresentationFormat>
  <Paragraphs>403</Paragraphs>
  <Slides>53</Slides>
  <Notes>45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1" baseType="lpstr">
      <vt:lpstr>Arial</vt:lpstr>
      <vt:lpstr>Calibri</vt:lpstr>
      <vt:lpstr>Helvetica</vt:lpstr>
      <vt:lpstr>ＭＳ Ｐゴシック</vt:lpstr>
      <vt:lpstr>ＭＳ Ｐゴシック</vt:lpstr>
      <vt:lpstr>Tahoma</vt:lpstr>
      <vt:lpstr>Wingdings</vt:lpstr>
      <vt:lpstr>Θέμα του Office</vt:lpstr>
      <vt:lpstr>Ζωϊκή Ποικιλότητα</vt:lpstr>
      <vt:lpstr>Η ερπετοπανίδα της Μεσογείου 1/3</vt:lpstr>
      <vt:lpstr>Η ερπετοπανίδα της Μεσογείου 2/3</vt:lpstr>
      <vt:lpstr>Η ερπετοπανίδα της Μεσογείου 3/3</vt:lpstr>
      <vt:lpstr>Η περίπτωση της σαύρας  της Menorca</vt:lpstr>
      <vt:lpstr>Mεσόγειος</vt:lpstr>
      <vt:lpstr>Η περίπτωση της Ελλάδας 1/3</vt:lpstr>
      <vt:lpstr>Η περίπτωση της Ελλάδας 2/3</vt:lpstr>
      <vt:lpstr>Η περίπτωση της Ελλάδας 3/3</vt:lpstr>
      <vt:lpstr>Τα επίπεδα ενδημισμού στο Αιγαίο...1/2</vt:lpstr>
      <vt:lpstr>Τα επίπεδα ενδημισμού στο Αιγαίο... 2/2</vt:lpstr>
      <vt:lpstr>Ενδημικά είδη</vt:lpstr>
      <vt:lpstr>Είδη των οποίων η παρουσία στην Ευρώπη, περιορίζεται στην Ελλάδα  1/9</vt:lpstr>
      <vt:lpstr>Είδη των οποίων η παρουσία στην Ευρώπη, περιορίζεται στην Ελλάδα  2/9</vt:lpstr>
      <vt:lpstr>Είδη των οποίων η παρουσία στην Ευρώπη, περιορίζεται στην Ελλάδα 3/9 </vt:lpstr>
      <vt:lpstr>Είδη των οποίων η παρουσία στην Ευρώπη, περιορίζεται στην Ελλάδα 4/9 </vt:lpstr>
      <vt:lpstr>Είδη των οποίων η παρουσία στην Ευρώπη, περιορίζεται στην Ελλάδα 5/9 </vt:lpstr>
      <vt:lpstr>Είδη των οποίων η παρουσία στην Ευρώπη, περιορίζεται στην Ελλάδα 6/9 </vt:lpstr>
      <vt:lpstr>Είδη των οποίων η παρουσία στην Ευρώπη, περιορίζεται στην Ελλάδα 7/9 </vt:lpstr>
      <vt:lpstr>Είδη των οποίων η παρουσία στην Ευρώπη, περιορίζεται στην Ελλάδα 8/9</vt:lpstr>
      <vt:lpstr>Είδη των οποίων η παρουσία στην Ευρώπη, περιορίζεται στην Ελλάδα 9/9</vt:lpstr>
      <vt:lpstr>Υγρότοποι σε νησιά 1/2</vt:lpstr>
      <vt:lpstr>Υγρότοποι σε νησιά 2/2</vt:lpstr>
      <vt:lpstr>Ερείπια αρχαίων εγκαταστάσεων</vt:lpstr>
      <vt:lpstr>Ξερολιθιές</vt:lpstr>
      <vt:lpstr>Η επίδραση της ερπετοπανίδας στον ελληνικό πολιτισμό 1/4</vt:lpstr>
      <vt:lpstr>Η επίδραση της ερπετοπανίδας στον ελληνικό πολιτισμό 2/4</vt:lpstr>
      <vt:lpstr>Η επίδραση της ερπετοπανίδας στον ελληνικό πολιτισμό 3/4</vt:lpstr>
      <vt:lpstr>Η επίδραση της ερπετοπανίδας στον ελληνικό πολιτισμό 4/4</vt:lpstr>
      <vt:lpstr>Κατανομή ειδών και τύποι ενδιαιτημάτων</vt:lpstr>
      <vt:lpstr>Ανθρωπογενείς δραστηριότητες</vt:lpstr>
      <vt:lpstr>Υπερβόσκηση</vt:lpstr>
      <vt:lpstr>Επίδραση της κλιματικής αλλαγής 1/2</vt:lpstr>
      <vt:lpstr>Επίδραση της κλιματικής αλλαγής 2/2</vt:lpstr>
      <vt:lpstr>Βροχοπτώσεις…</vt:lpstr>
      <vt:lpstr>Θερμοκρασία …</vt:lpstr>
      <vt:lpstr>Μελέτη της ελληνικής ερπετοπανίδας 1/2</vt:lpstr>
      <vt:lpstr>Μελέτη της ελληνικής ερπετοπανίδας 2/2</vt:lpstr>
      <vt:lpstr>Τέλος Παρουσίασης</vt:lpstr>
      <vt:lpstr>Χρηματοδότηση</vt:lpstr>
      <vt:lpstr>Σημειώματα</vt:lpstr>
      <vt:lpstr>Σημείωμα Ιστορικού Εκδόσεων Έργου</vt:lpstr>
      <vt:lpstr>Σημείωμα Αναφοράς</vt:lpstr>
      <vt:lpstr>Σημείωμα Αδειοδότησης</vt:lpstr>
      <vt:lpstr>Διατήρηση Σημειωμάτων</vt:lpstr>
      <vt:lpstr>Σημείωμα  Χρήσης Έργων Τρίτων 1/8</vt:lpstr>
      <vt:lpstr>Σημείωμα  Χρήσης Έργων Τρίτων 2/8</vt:lpstr>
      <vt:lpstr>Σημείωμα  Χρήσης Έργων Τρίτων 3/8</vt:lpstr>
      <vt:lpstr>Σημείωμα  Χρήσης Έργων Τρίτων 4/8</vt:lpstr>
      <vt:lpstr>Σημείωμα  Χρήσης Έργων Τρίτων 5/8</vt:lpstr>
      <vt:lpstr>Σημείωμα  Χρήσης Έργων Τρίτων 6/8</vt:lpstr>
      <vt:lpstr>Σημείωμα  Χρήσης Έργων Τρίτων 7/8</vt:lpstr>
      <vt:lpstr>Σημείωμα  Χρήσης Έργων Τρίτων 8/8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Vassiliki Siafaka</dc:creator>
  <cp:lastModifiedBy>Vassiliki Siafaka</cp:lastModifiedBy>
  <cp:revision>230</cp:revision>
  <dcterms:created xsi:type="dcterms:W3CDTF">2015-03-24T06:43:16Z</dcterms:created>
  <dcterms:modified xsi:type="dcterms:W3CDTF">2015-11-15T04:59:09Z</dcterms:modified>
</cp:coreProperties>
</file>