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456" r:id="rId2"/>
    <p:sldId id="458" r:id="rId3"/>
    <p:sldId id="459" r:id="rId4"/>
    <p:sldId id="460" r:id="rId5"/>
    <p:sldId id="461" r:id="rId6"/>
    <p:sldId id="462"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57" r:id="rId31"/>
    <p:sldId id="411" r:id="rId32"/>
    <p:sldId id="412" r:id="rId33"/>
    <p:sldId id="486" r:id="rId34"/>
    <p:sldId id="487" r:id="rId35"/>
    <p:sldId id="414" r:id="rId36"/>
    <p:sldId id="415" r:id="rId37"/>
    <p:sldId id="416" r:id="rId38"/>
    <p:sldId id="488" r:id="rId39"/>
    <p:sldId id="489" r:id="rId40"/>
    <p:sldId id="490" r:id="rId41"/>
    <p:sldId id="491" r:id="rId42"/>
    <p:sldId id="4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35" autoAdjust="0"/>
    <p:restoredTop sz="62389" autoAdjust="0"/>
  </p:normalViewPr>
  <p:slideViewPr>
    <p:cSldViewPr snapToGrid="0">
      <p:cViewPr varScale="1">
        <p:scale>
          <a:sx n="46" d="100"/>
          <a:sy n="46" d="100"/>
        </p:scale>
        <p:origin x="582" y="54"/>
      </p:cViewPr>
      <p:guideLst/>
    </p:cSldViewPr>
  </p:slideViewPr>
  <p:outlineViewPr>
    <p:cViewPr>
      <p:scale>
        <a:sx n="33" d="100"/>
        <a:sy n="33" d="100"/>
      </p:scale>
      <p:origin x="0" y="-28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t>11/15/2015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14</a:t>
            </a:fld>
            <a:endParaRPr lang="en-US"/>
          </a:p>
        </p:txBody>
      </p:sp>
    </p:spTree>
    <p:extLst>
      <p:ext uri="{BB962C8B-B14F-4D97-AF65-F5344CB8AC3E}">
        <p14:creationId xmlns:p14="http://schemas.microsoft.com/office/powerpoint/2010/main" val="356274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17</a:t>
            </a:fld>
            <a:endParaRPr lang="en-US"/>
          </a:p>
        </p:txBody>
      </p:sp>
    </p:spTree>
    <p:extLst>
      <p:ext uri="{BB962C8B-B14F-4D97-AF65-F5344CB8AC3E}">
        <p14:creationId xmlns:p14="http://schemas.microsoft.com/office/powerpoint/2010/main" val="248328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18</a:t>
            </a:fld>
            <a:endParaRPr lang="en-US"/>
          </a:p>
        </p:txBody>
      </p:sp>
    </p:spTree>
    <p:extLst>
      <p:ext uri="{BB962C8B-B14F-4D97-AF65-F5344CB8AC3E}">
        <p14:creationId xmlns:p14="http://schemas.microsoft.com/office/powerpoint/2010/main" val="4682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19</a:t>
            </a:fld>
            <a:endParaRPr lang="en-US"/>
          </a:p>
        </p:txBody>
      </p:sp>
    </p:spTree>
    <p:extLst>
      <p:ext uri="{BB962C8B-B14F-4D97-AF65-F5344CB8AC3E}">
        <p14:creationId xmlns:p14="http://schemas.microsoft.com/office/powerpoint/2010/main" val="244559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20</a:t>
            </a:fld>
            <a:endParaRPr lang="en-US"/>
          </a:p>
        </p:txBody>
      </p:sp>
    </p:spTree>
    <p:extLst>
      <p:ext uri="{BB962C8B-B14F-4D97-AF65-F5344CB8AC3E}">
        <p14:creationId xmlns:p14="http://schemas.microsoft.com/office/powerpoint/2010/main" val="3343980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21</a:t>
            </a:fld>
            <a:endParaRPr lang="en-US"/>
          </a:p>
        </p:txBody>
      </p:sp>
    </p:spTree>
    <p:extLst>
      <p:ext uri="{BB962C8B-B14F-4D97-AF65-F5344CB8AC3E}">
        <p14:creationId xmlns:p14="http://schemas.microsoft.com/office/powerpoint/2010/main" val="393756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24</a:t>
            </a:fld>
            <a:endParaRPr lang="en-US"/>
          </a:p>
        </p:txBody>
      </p:sp>
    </p:spTree>
    <p:extLst>
      <p:ext uri="{BB962C8B-B14F-4D97-AF65-F5344CB8AC3E}">
        <p14:creationId xmlns:p14="http://schemas.microsoft.com/office/powerpoint/2010/main" val="262149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25</a:t>
            </a:fld>
            <a:endParaRPr lang="en-US"/>
          </a:p>
        </p:txBody>
      </p:sp>
    </p:spTree>
    <p:extLst>
      <p:ext uri="{BB962C8B-B14F-4D97-AF65-F5344CB8AC3E}">
        <p14:creationId xmlns:p14="http://schemas.microsoft.com/office/powerpoint/2010/main" val="402929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26</a:t>
            </a:fld>
            <a:endParaRPr lang="en-US"/>
          </a:p>
        </p:txBody>
      </p:sp>
    </p:spTree>
    <p:extLst>
      <p:ext uri="{BB962C8B-B14F-4D97-AF65-F5344CB8AC3E}">
        <p14:creationId xmlns:p14="http://schemas.microsoft.com/office/powerpoint/2010/main" val="254906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27</a:t>
            </a:fld>
            <a:endParaRPr lang="en-US"/>
          </a:p>
        </p:txBody>
      </p:sp>
    </p:spTree>
    <p:extLst>
      <p:ext uri="{BB962C8B-B14F-4D97-AF65-F5344CB8AC3E}">
        <p14:creationId xmlns:p14="http://schemas.microsoft.com/office/powerpoint/2010/main" val="221664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a:t>
            </a:fld>
            <a:endParaRPr lang="en-US"/>
          </a:p>
        </p:txBody>
      </p:sp>
    </p:spTree>
    <p:extLst>
      <p:ext uri="{BB962C8B-B14F-4D97-AF65-F5344CB8AC3E}">
        <p14:creationId xmlns:p14="http://schemas.microsoft.com/office/powerpoint/2010/main" val="188975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28</a:t>
            </a:fld>
            <a:endParaRPr lang="en-US"/>
          </a:p>
        </p:txBody>
      </p:sp>
    </p:spTree>
    <p:extLst>
      <p:ext uri="{BB962C8B-B14F-4D97-AF65-F5344CB8AC3E}">
        <p14:creationId xmlns:p14="http://schemas.microsoft.com/office/powerpoint/2010/main" val="343453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t>30</a:t>
            </a:fld>
            <a:endParaRPr lang="en-US"/>
          </a:p>
        </p:txBody>
      </p:sp>
    </p:spTree>
    <p:extLst>
      <p:ext uri="{BB962C8B-B14F-4D97-AF65-F5344CB8AC3E}">
        <p14:creationId xmlns:p14="http://schemas.microsoft.com/office/powerpoint/2010/main" val="121629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34</a:t>
            </a:fld>
            <a:endParaRPr lang="en-US"/>
          </a:p>
        </p:txBody>
      </p:sp>
    </p:spTree>
    <p:extLst>
      <p:ext uri="{BB962C8B-B14F-4D97-AF65-F5344CB8AC3E}">
        <p14:creationId xmlns:p14="http://schemas.microsoft.com/office/powerpoint/2010/main" val="186945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5962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62332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a:t>
            </a:fld>
            <a:endParaRPr lang="en-US"/>
          </a:p>
        </p:txBody>
      </p:sp>
    </p:spTree>
    <p:extLst>
      <p:ext uri="{BB962C8B-B14F-4D97-AF65-F5344CB8AC3E}">
        <p14:creationId xmlns:p14="http://schemas.microsoft.com/office/powerpoint/2010/main" val="3029809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249675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2351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51044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a:t>
            </a:fld>
            <a:endParaRPr lang="en-US"/>
          </a:p>
        </p:txBody>
      </p:sp>
    </p:spTree>
    <p:extLst>
      <p:ext uri="{BB962C8B-B14F-4D97-AF65-F5344CB8AC3E}">
        <p14:creationId xmlns:p14="http://schemas.microsoft.com/office/powerpoint/2010/main" val="426098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7</a:t>
            </a:fld>
            <a:endParaRPr lang="en-US"/>
          </a:p>
        </p:txBody>
      </p:sp>
    </p:spTree>
    <p:extLst>
      <p:ext uri="{BB962C8B-B14F-4D97-AF65-F5344CB8AC3E}">
        <p14:creationId xmlns:p14="http://schemas.microsoft.com/office/powerpoint/2010/main" val="242475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10</a:t>
            </a:fld>
            <a:endParaRPr lang="en-US"/>
          </a:p>
        </p:txBody>
      </p:sp>
    </p:spTree>
    <p:extLst>
      <p:ext uri="{BB962C8B-B14F-4D97-AF65-F5344CB8AC3E}">
        <p14:creationId xmlns:p14="http://schemas.microsoft.com/office/powerpoint/2010/main" val="55013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11</a:t>
            </a:fld>
            <a:endParaRPr lang="en-US"/>
          </a:p>
        </p:txBody>
      </p:sp>
    </p:spTree>
    <p:extLst>
      <p:ext uri="{BB962C8B-B14F-4D97-AF65-F5344CB8AC3E}">
        <p14:creationId xmlns:p14="http://schemas.microsoft.com/office/powerpoint/2010/main" val="25588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12</a:t>
            </a:fld>
            <a:endParaRPr lang="en-US"/>
          </a:p>
        </p:txBody>
      </p:sp>
    </p:spTree>
    <p:extLst>
      <p:ext uri="{BB962C8B-B14F-4D97-AF65-F5344CB8AC3E}">
        <p14:creationId xmlns:p14="http://schemas.microsoft.com/office/powerpoint/2010/main" val="134621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13</a:t>
            </a:fld>
            <a:endParaRPr lang="en-US"/>
          </a:p>
        </p:txBody>
      </p:sp>
    </p:spTree>
    <p:extLst>
      <p:ext uri="{BB962C8B-B14F-4D97-AF65-F5344CB8AC3E}">
        <p14:creationId xmlns:p14="http://schemas.microsoft.com/office/powerpoint/2010/main" val="960009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23440220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εικόνας 7"/>
          <p:cNvSpPr>
            <a:spLocks noGrp="1"/>
          </p:cNvSpPr>
          <p:nvPr>
            <p:ph type="pic" sz="quarter" idx="13"/>
          </p:nvPr>
        </p:nvSpPr>
        <p:spPr>
          <a:xfrm>
            <a:off x="628650" y="4214813"/>
            <a:ext cx="7886700" cy="1947862"/>
          </a:xfrm>
        </p:spPr>
        <p:txBody>
          <a:bodyPr/>
          <a:lstStyle/>
          <a:p>
            <a:endParaRPr lang="en-US"/>
          </a:p>
        </p:txBody>
      </p:sp>
    </p:spTree>
    <p:extLst>
      <p:ext uri="{BB962C8B-B14F-4D97-AF65-F5344CB8AC3E}">
        <p14:creationId xmlns:p14="http://schemas.microsoft.com/office/powerpoint/2010/main" val="15094792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8. Τροφοληπτική Συμπεριφορά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8. Τροφοληπτική Συμπεριφορά</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r>
              <a:rPr lang="el-GR" altLang="en-US" smtClean="0"/>
              <a:t>Ενότητα 8. Τροφοληπτική Συμπεριφορά</a:t>
            </a:r>
            <a:endParaRPr lang="en-US" altLang="en-US"/>
          </a:p>
        </p:txBody>
      </p:sp>
      <p:sp>
        <p:nvSpPr>
          <p:cNvPr id="5" name="Rectangle 6"/>
          <p:cNvSpPr>
            <a:spLocks noGrp="1" noChangeArrowheads="1"/>
          </p:cNvSpPr>
          <p:nvPr>
            <p:ph type="sldNum" sz="quarter" idx="12"/>
          </p:nvPr>
        </p:nvSpPr>
        <p:spPr/>
        <p:txBody>
          <a:bodyPr/>
          <a:lstStyle>
            <a:lvl1pPr>
              <a:defRPr/>
            </a:lvl1pPr>
          </a:lstStyle>
          <a:p>
            <a:fld id="{621B1735-2DB4-4A5D-8125-90C527128EB8}" type="slidenum">
              <a:rPr lang="en-US" altLang="en-US"/>
              <a:pPr/>
              <a:t>‹#›</a:t>
            </a:fld>
            <a:endParaRPr lang="en-US" altLang="en-US"/>
          </a:p>
        </p:txBody>
      </p:sp>
    </p:spTree>
    <p:extLst>
      <p:ext uri="{BB962C8B-B14F-4D97-AF65-F5344CB8AC3E}">
        <p14:creationId xmlns:p14="http://schemas.microsoft.com/office/powerpoint/2010/main" val="294325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8. Τροφοληπτική Συμπεριφορά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8. Τροφοληπτική Συμπεριφορά</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Tree>
    <p:extLst>
      <p:ext uri="{BB962C8B-B14F-4D97-AF65-F5344CB8AC3E}">
        <p14:creationId xmlns:p14="http://schemas.microsoft.com/office/powerpoint/2010/main" val="19029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defRPr>
            </a:lvl1pPr>
          </a:lstStyle>
          <a:p>
            <a:r>
              <a:rPr lang="el-GR" smtClean="0"/>
              <a:t>Ενότητα 8. Τροφοληπτική Συμπεριφορά</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3"/>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66" r:id="rId6"/>
    <p:sldLayoutId id="2147483671" r:id="rId7"/>
    <p:sldLayoutId id="2147483672" r:id="rId8"/>
    <p:sldLayoutId id="2147483673" r:id="rId9"/>
    <p:sldLayoutId id="2147483674" r:id="rId10"/>
    <p:sldLayoutId id="2147483685" r:id="rId11"/>
    <p:sldLayoutId id="2147483681" r:id="rId12"/>
    <p:sldLayoutId id="2147483682" r:id="rId13"/>
    <p:sldLayoutId id="2147483680" r:id="rId14"/>
    <p:sldLayoutId id="2147483669" r:id="rId15"/>
    <p:sldLayoutId id="2147483675" r:id="rId16"/>
    <p:sldLayoutId id="2147483676" r:id="rId17"/>
    <p:sldLayoutId id="2147483678" r:id="rId18"/>
    <p:sldLayoutId id="2147483677" r:id="rId19"/>
    <p:sldLayoutId id="2147483683" r:id="rId20"/>
    <p:sldLayoutId id="2147483687" r:id="rId21"/>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owstuffwork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reativecommons.org/licenses/by-sa/3.0/deed.s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err="1"/>
              <a:t>Ζωϊκή</a:t>
            </a:r>
            <a:r>
              <a:rPr lang="el-GR" sz="4400" dirty="0"/>
              <a:t> Ποικιλότητα</a:t>
            </a:r>
            <a:endParaRPr lang="en-US" sz="4400" dirty="0"/>
          </a:p>
        </p:txBody>
      </p:sp>
      <p:sp>
        <p:nvSpPr>
          <p:cNvPr id="3" name="Subtitle 2"/>
          <p:cNvSpPr>
            <a:spLocks noGrp="1"/>
          </p:cNvSpPr>
          <p:nvPr>
            <p:ph type="subTitle" idx="1"/>
          </p:nvPr>
        </p:nvSpPr>
        <p:spPr/>
        <p:txBody>
          <a:bodyPr>
            <a:normAutofit/>
          </a:bodyPr>
          <a:lstStyle/>
          <a:p>
            <a:r>
              <a:rPr lang="el-GR" sz="2800" dirty="0">
                <a:solidFill>
                  <a:schemeClr val="accent6">
                    <a:lumMod val="75000"/>
                  </a:schemeClr>
                </a:solidFill>
              </a:rPr>
              <a:t>Ενότητα  </a:t>
            </a:r>
            <a:r>
              <a:rPr lang="en-US" sz="2800" dirty="0">
                <a:solidFill>
                  <a:schemeClr val="accent6">
                    <a:lumMod val="75000"/>
                  </a:schemeClr>
                </a:solidFill>
              </a:rPr>
              <a:t>8. </a:t>
            </a:r>
            <a:r>
              <a:rPr lang="el-GR" sz="2800" dirty="0" err="1">
                <a:solidFill>
                  <a:schemeClr val="accent6">
                    <a:lumMod val="75000"/>
                  </a:schemeClr>
                </a:solidFill>
              </a:rPr>
              <a:t>Τροφοληπτική</a:t>
            </a:r>
            <a:r>
              <a:rPr lang="el-GR" sz="2800" dirty="0">
                <a:solidFill>
                  <a:schemeClr val="accent6">
                    <a:lumMod val="75000"/>
                  </a:schemeClr>
                </a:solidFill>
              </a:rPr>
              <a:t> Συμπεριφορά</a:t>
            </a:r>
          </a:p>
          <a:p>
            <a:endParaRPr lang="el-GR" sz="2000" dirty="0"/>
          </a:p>
          <a:p>
            <a:r>
              <a:rPr lang="el-GR" sz="2800" dirty="0" smtClean="0"/>
              <a:t>Παναγιώτης</a:t>
            </a:r>
            <a:r>
              <a:rPr lang="en-US" sz="2800" dirty="0" smtClean="0"/>
              <a:t> </a:t>
            </a:r>
            <a:r>
              <a:rPr lang="el-GR" sz="2800" dirty="0" err="1" smtClean="0"/>
              <a:t>Παφίλης</a:t>
            </a:r>
            <a:r>
              <a:rPr lang="en-US" sz="2800" dirty="0" smtClean="0"/>
              <a:t>,</a:t>
            </a:r>
            <a:r>
              <a:rPr lang="el-GR" sz="2800" dirty="0" smtClean="0"/>
              <a:t> </a:t>
            </a:r>
            <a:r>
              <a:rPr lang="el-GR" sz="2800" dirty="0" err="1" smtClean="0"/>
              <a:t>Επικ</a:t>
            </a:r>
            <a:r>
              <a:rPr lang="el-GR" sz="2800" dirty="0" smtClean="0"/>
              <a:t>. Καθηγητής</a:t>
            </a:r>
          </a:p>
          <a:p>
            <a:r>
              <a:rPr lang="el-GR" sz="2800" dirty="0" smtClean="0"/>
              <a:t>Σχολή </a:t>
            </a:r>
            <a:r>
              <a:rPr lang="el-GR" sz="2800" dirty="0"/>
              <a:t>Θετικών Επιστημών</a:t>
            </a:r>
          </a:p>
          <a:p>
            <a:r>
              <a:rPr lang="el-GR" sz="28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Παθητική αναμονή </a:t>
            </a:r>
            <a:br>
              <a:rPr lang="el-GR" sz="4000" dirty="0"/>
            </a:br>
            <a:r>
              <a:rPr lang="el-GR" sz="4000" dirty="0"/>
              <a:t>(</a:t>
            </a:r>
            <a:r>
              <a:rPr lang="el-GR" sz="4000" dirty="0" err="1"/>
              <a:t>seat</a:t>
            </a:r>
            <a:r>
              <a:rPr lang="el-GR" sz="4000" dirty="0"/>
              <a:t> and </a:t>
            </a:r>
            <a:r>
              <a:rPr lang="el-GR" sz="4000" dirty="0" err="1"/>
              <a:t>wait</a:t>
            </a:r>
            <a:r>
              <a:rPr lang="el-GR" sz="4000" dirty="0" smtClean="0"/>
              <a:t>) 2/6</a:t>
            </a:r>
            <a:endParaRPr lang="en-US" sz="4000" dirty="0"/>
          </a:p>
        </p:txBody>
      </p:sp>
      <p:pic>
        <p:nvPicPr>
          <p:cNvPr id="4" name="Content Placeholder 3"/>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6107" b="15417"/>
          <a:stretch/>
        </p:blipFill>
        <p:spPr>
          <a:xfrm>
            <a:off x="5243679" y="1850300"/>
            <a:ext cx="2665405" cy="2038214"/>
          </a:xfrm>
        </p:spPr>
      </p:pic>
      <p:sp>
        <p:nvSpPr>
          <p:cNvPr id="3" name="Content Placeholder 2"/>
          <p:cNvSpPr>
            <a:spLocks noGrp="1"/>
          </p:cNvSpPr>
          <p:nvPr>
            <p:ph sz="quarter" idx="14"/>
          </p:nvPr>
        </p:nvSpPr>
        <p:spPr>
          <a:xfrm>
            <a:off x="322729" y="1853430"/>
            <a:ext cx="4507875" cy="4834241"/>
          </a:xfrm>
        </p:spPr>
        <p:txBody>
          <a:bodyPr>
            <a:normAutofit fontScale="77500" lnSpcReduction="20000"/>
          </a:bodyPr>
          <a:lstStyle/>
          <a:p>
            <a:pPr>
              <a:lnSpc>
                <a:spcPct val="110000"/>
              </a:lnSpc>
            </a:pPr>
            <a:r>
              <a:rPr lang="en-US" altLang="en-US" dirty="0">
                <a:ea typeface="ＭＳ Ｐゴシック" panose="020B0600070205080204" pitchFamily="34" charset="-128"/>
              </a:rPr>
              <a:t>Ε</a:t>
            </a:r>
            <a:r>
              <a:rPr lang="el-GR" altLang="en-US" dirty="0" err="1">
                <a:ea typeface="ＭＳ Ｐゴシック" panose="020B0600070205080204" pitchFamily="34" charset="-128"/>
              </a:rPr>
              <a:t>ίδη</a:t>
            </a:r>
            <a:r>
              <a:rPr lang="el-GR" altLang="en-US" dirty="0">
                <a:ea typeface="ＭＳ Ｐゴシック" panose="020B0600070205080204" pitchFamily="34" charset="-128"/>
              </a:rPr>
              <a:t> φιδιών «κρεμιούνται» από τα δένδρα σε θέσεις από όπου περνούν πουλιά και τα συλλαμβάνουν στον αέρα.</a:t>
            </a:r>
          </a:p>
          <a:p>
            <a:pPr>
              <a:lnSpc>
                <a:spcPct val="110000"/>
              </a:lnSpc>
            </a:pPr>
            <a:r>
              <a:rPr lang="el-GR" altLang="en-US" dirty="0">
                <a:ea typeface="ＭＳ Ｐゴシック" panose="020B0600070205080204" pitchFamily="34" charset="-128"/>
              </a:rPr>
              <a:t>Τα θαλάσσια γαστερόποδα του γένους </a:t>
            </a:r>
            <a:r>
              <a:rPr lang="en-US" altLang="en-US" dirty="0" err="1">
                <a:ea typeface="ＭＳ Ｐゴシック" panose="020B0600070205080204" pitchFamily="34" charset="-128"/>
              </a:rPr>
              <a:t>Conus</a:t>
            </a:r>
            <a:r>
              <a:rPr lang="en-US" altLang="en-US" dirty="0">
                <a:ea typeface="ＭＳ Ｐゴシック" panose="020B0600070205080204" pitchFamily="34" charset="-128"/>
              </a:rPr>
              <a:t> </a:t>
            </a:r>
            <a:r>
              <a:rPr lang="el-GR" altLang="en-US" dirty="0">
                <a:ea typeface="ＭＳ Ｐゴシック" panose="020B0600070205080204" pitchFamily="34" charset="-128"/>
              </a:rPr>
              <a:t>περιμένουν την λεία τους εναντίον της οποίας εκτοξεύουν μέλος τους με τη μορφή ακοντίου που μεταδίδει το πιο ισχυρό δηλητήριο που υπάρχει στην φύση</a:t>
            </a:r>
            <a:r>
              <a:rPr lang="en-US" altLang="en-US" dirty="0">
                <a:ea typeface="ＭＳ Ｐゴシック" panose="020B0600070205080204" pitchFamily="34" charset="-128"/>
              </a:rPr>
              <a:t> </a:t>
            </a:r>
            <a:r>
              <a:rPr lang="el-GR" altLang="en-US" dirty="0" smtClean="0">
                <a:ea typeface="ＭＳ Ｐゴシック" panose="020B0600070205080204" pitchFamily="34" charset="-128"/>
              </a:rPr>
              <a:t>.</a:t>
            </a:r>
            <a:endParaRPr lang="el-GR" altLang="en-US" dirty="0">
              <a:ea typeface="ＭＳ Ｐゴシック" panose="020B0600070205080204" pitchFamily="34" charset="-128"/>
            </a:endParaRPr>
          </a:p>
          <a:p>
            <a:endParaRPr lang="en-US"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73353" y="4048125"/>
            <a:ext cx="3193031" cy="2114550"/>
          </a:xfrm>
        </p:spPr>
      </p:pic>
      <p:sp>
        <p:nvSpPr>
          <p:cNvPr id="8" name="Footer Placeholder 7"/>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9" name="Slide Number Placeholder 8"/>
          <p:cNvSpPr>
            <a:spLocks noGrp="1"/>
          </p:cNvSpPr>
          <p:nvPr>
            <p:ph type="sldNum" sz="quarter" idx="11"/>
          </p:nvPr>
        </p:nvSpPr>
        <p:spPr/>
        <p:txBody>
          <a:bodyPr/>
          <a:lstStyle/>
          <a:p>
            <a:fld id="{58A56277-EA16-4AF5-BFB5-E5ECBBB39490}" type="slidenum">
              <a:rPr lang="en-US" smtClean="0"/>
              <a:t>10</a:t>
            </a:fld>
            <a:endParaRPr lang="en-US"/>
          </a:p>
        </p:txBody>
      </p:sp>
      <p:sp>
        <p:nvSpPr>
          <p:cNvPr id="10" name="TextBox 9"/>
          <p:cNvSpPr txBox="1"/>
          <p:nvPr/>
        </p:nvSpPr>
        <p:spPr>
          <a:xfrm>
            <a:off x="7622874" y="3551256"/>
            <a:ext cx="263214" cy="276999"/>
          </a:xfrm>
          <a:prstGeom prst="rect">
            <a:avLst/>
          </a:prstGeom>
          <a:noFill/>
        </p:spPr>
        <p:txBody>
          <a:bodyPr wrap="none" rtlCol="0">
            <a:spAutoFit/>
          </a:bodyPr>
          <a:lstStyle/>
          <a:p>
            <a:r>
              <a:rPr lang="el-GR" sz="1200" b="1" dirty="0" smtClean="0"/>
              <a:t>6</a:t>
            </a:r>
            <a:endParaRPr lang="en-US" sz="1200" b="1" dirty="0"/>
          </a:p>
        </p:txBody>
      </p:sp>
      <p:sp>
        <p:nvSpPr>
          <p:cNvPr id="11" name="TextBox 10"/>
          <p:cNvSpPr txBox="1"/>
          <p:nvPr/>
        </p:nvSpPr>
        <p:spPr>
          <a:xfrm>
            <a:off x="7886088" y="5820000"/>
            <a:ext cx="263214" cy="276999"/>
          </a:xfrm>
          <a:prstGeom prst="rect">
            <a:avLst/>
          </a:prstGeom>
          <a:noFill/>
        </p:spPr>
        <p:txBody>
          <a:bodyPr wrap="none" rtlCol="0">
            <a:spAutoFit/>
          </a:bodyPr>
          <a:lstStyle/>
          <a:p>
            <a:r>
              <a:rPr lang="el-GR" sz="1200" b="1" dirty="0" smtClean="0">
                <a:solidFill>
                  <a:schemeClr val="bg1"/>
                </a:solidFill>
              </a:rPr>
              <a:t>7</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Παθητική αναμονή </a:t>
            </a:r>
            <a:br>
              <a:rPr lang="el-GR" sz="4000" dirty="0"/>
            </a:br>
            <a:r>
              <a:rPr lang="el-GR" sz="4000" dirty="0"/>
              <a:t>(</a:t>
            </a:r>
            <a:r>
              <a:rPr lang="el-GR" sz="4000" dirty="0" err="1"/>
              <a:t>seat</a:t>
            </a:r>
            <a:r>
              <a:rPr lang="el-GR" sz="4000" dirty="0"/>
              <a:t> and </a:t>
            </a:r>
            <a:r>
              <a:rPr lang="el-GR" sz="4000" dirty="0" err="1"/>
              <a:t>wait</a:t>
            </a:r>
            <a:r>
              <a:rPr lang="el-GR" sz="4000" dirty="0"/>
              <a:t>) </a:t>
            </a:r>
            <a:r>
              <a:rPr lang="el-GR" sz="4000" dirty="0" smtClean="0"/>
              <a:t>3/6</a:t>
            </a:r>
            <a:endParaRPr lang="en-US" sz="4000" dirty="0"/>
          </a:p>
        </p:txBody>
      </p:sp>
      <p:sp>
        <p:nvSpPr>
          <p:cNvPr id="3" name="Content Placeholder 2"/>
          <p:cNvSpPr>
            <a:spLocks noGrp="1"/>
          </p:cNvSpPr>
          <p:nvPr>
            <p:ph sz="half" idx="1"/>
          </p:nvPr>
        </p:nvSpPr>
        <p:spPr>
          <a:xfrm>
            <a:off x="1130673" y="1913027"/>
            <a:ext cx="3886200" cy="4351338"/>
          </a:xfrm>
        </p:spPr>
        <p:txBody>
          <a:bodyPr>
            <a:normAutofit/>
          </a:bodyPr>
          <a:lstStyle/>
          <a:p>
            <a:pPr eaLnBrk="1" hangingPunct="1"/>
            <a:r>
              <a:rPr lang="en-US" altLang="en-US" sz="2800" dirty="0" smtClean="0">
                <a:ea typeface="ＭＳ Ｐゴシック" panose="020B0600070205080204" pitchFamily="34" charset="-128"/>
              </a:rPr>
              <a:t>Ο</a:t>
            </a:r>
            <a:r>
              <a:rPr lang="el-GR" altLang="en-US" sz="2800" dirty="0" smtClean="0">
                <a:ea typeface="ＭＳ Ｐゴシック" panose="020B0600070205080204" pitchFamily="34" charset="-128"/>
              </a:rPr>
              <a:t>ι </a:t>
            </a:r>
            <a:r>
              <a:rPr lang="el-GR" altLang="en-US" sz="2800" dirty="0" err="1" smtClean="0">
                <a:ea typeface="ＭＳ Ｐゴシック" panose="020B0600070205080204" pitchFamily="34" charset="-128"/>
              </a:rPr>
              <a:t>μυρμηγκολεόντες</a:t>
            </a:r>
            <a:r>
              <a:rPr lang="el-GR" altLang="en-US" sz="2800" dirty="0" smtClean="0">
                <a:ea typeface="ＭＳ Ｐゴシック" panose="020B0600070205080204" pitchFamily="34" charset="-128"/>
              </a:rPr>
              <a:t> παραμονεύουν την λεία μέσα στο λαγούμι τους που είναι σκαμμένο στην άμμο και από τους κόκκους που πέφτουν μέσα αντιλαμβάνονται τον ερχομό του θηράματος.  </a:t>
            </a:r>
            <a:endParaRPr lang="en-US" altLang="en-US" sz="2800" dirty="0" smtClean="0">
              <a:ea typeface="ＭＳ Ｐゴシック" panose="020B0600070205080204" pitchFamily="34" charset="-128"/>
            </a:endParaRPr>
          </a:p>
          <a:p>
            <a:pPr eaLnBrk="1" hangingPunct="1">
              <a:lnSpc>
                <a:spcPct val="90000"/>
              </a:lnSpc>
            </a:pPr>
            <a:endParaRPr lang="en-US" altLang="en-US" dirty="0" smtClean="0">
              <a:ea typeface="ＭＳ Ｐゴシック" panose="020B0600070205080204" pitchFamily="34" charset="-128"/>
            </a:endParaRPr>
          </a:p>
        </p:txBody>
      </p:sp>
      <p:pic>
        <p:nvPicPr>
          <p:cNvPr id="23555" name="Content Placeholder 4" descr="antLionPit.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4085" y="3713250"/>
            <a:ext cx="2173266" cy="2398748"/>
          </a:xfrm>
        </p:spPr>
      </p:pic>
      <p:pic>
        <p:nvPicPr>
          <p:cNvPr id="23556" name="Picture 5" descr="Scott_Robinson_-_Ant_Lion_-_Home_Sweet_Home_(b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085" y="1852984"/>
            <a:ext cx="2263960" cy="1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11</a:t>
            </a:fld>
            <a:endParaRPr lang="en-US"/>
          </a:p>
        </p:txBody>
      </p:sp>
      <p:sp>
        <p:nvSpPr>
          <p:cNvPr id="8" name="TextBox 7"/>
          <p:cNvSpPr txBox="1"/>
          <p:nvPr/>
        </p:nvSpPr>
        <p:spPr>
          <a:xfrm>
            <a:off x="7284831" y="3242165"/>
            <a:ext cx="263214" cy="276999"/>
          </a:xfrm>
          <a:prstGeom prst="rect">
            <a:avLst/>
          </a:prstGeom>
          <a:noFill/>
        </p:spPr>
        <p:txBody>
          <a:bodyPr wrap="none" rtlCol="0">
            <a:spAutoFit/>
          </a:bodyPr>
          <a:lstStyle/>
          <a:p>
            <a:r>
              <a:rPr lang="el-GR" sz="1200" b="1" dirty="0" smtClean="0">
                <a:solidFill>
                  <a:schemeClr val="bg1"/>
                </a:solidFill>
              </a:rPr>
              <a:t>8</a:t>
            </a:r>
            <a:endParaRPr lang="en-US" sz="1200" b="1" dirty="0">
              <a:solidFill>
                <a:schemeClr val="bg1"/>
              </a:solidFill>
            </a:endParaRPr>
          </a:p>
        </p:txBody>
      </p:sp>
      <p:sp>
        <p:nvSpPr>
          <p:cNvPr id="9" name="TextBox 8"/>
          <p:cNvSpPr txBox="1"/>
          <p:nvPr/>
        </p:nvSpPr>
        <p:spPr>
          <a:xfrm>
            <a:off x="7170569" y="5803209"/>
            <a:ext cx="263214" cy="276999"/>
          </a:xfrm>
          <a:prstGeom prst="rect">
            <a:avLst/>
          </a:prstGeom>
          <a:noFill/>
        </p:spPr>
        <p:txBody>
          <a:bodyPr wrap="none" rtlCol="0">
            <a:spAutoFit/>
          </a:bodyPr>
          <a:lstStyle/>
          <a:p>
            <a:r>
              <a:rPr lang="el-GR" sz="1200" b="1" dirty="0" smtClean="0">
                <a:solidFill>
                  <a:schemeClr val="bg1"/>
                </a:solidFill>
              </a:rPr>
              <a:t>9</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Παθητική αναμονή </a:t>
            </a:r>
            <a:br>
              <a:rPr lang="el-GR" sz="4000" dirty="0"/>
            </a:br>
            <a:r>
              <a:rPr lang="el-GR" sz="4000" dirty="0"/>
              <a:t>(</a:t>
            </a:r>
            <a:r>
              <a:rPr lang="el-GR" sz="4000" dirty="0" err="1"/>
              <a:t>seat</a:t>
            </a:r>
            <a:r>
              <a:rPr lang="el-GR" sz="4000" dirty="0"/>
              <a:t> and </a:t>
            </a:r>
            <a:r>
              <a:rPr lang="el-GR" sz="4000" dirty="0" err="1"/>
              <a:t>wait</a:t>
            </a:r>
            <a:r>
              <a:rPr lang="el-GR" sz="4000" dirty="0"/>
              <a:t>) </a:t>
            </a:r>
            <a:r>
              <a:rPr lang="el-GR" sz="4000" dirty="0" smtClean="0"/>
              <a:t>4/6</a:t>
            </a:r>
            <a:endParaRPr lang="en-US" sz="4000" dirty="0"/>
          </a:p>
        </p:txBody>
      </p:sp>
      <p:pic>
        <p:nvPicPr>
          <p:cNvPr id="5" name="Content Placeholder 4"/>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6974" b="18884"/>
          <a:stretch/>
        </p:blipFill>
        <p:spPr>
          <a:xfrm>
            <a:off x="5462618" y="1772059"/>
            <a:ext cx="3052732" cy="2194695"/>
          </a:xfrm>
        </p:spPr>
      </p:pic>
      <p:sp>
        <p:nvSpPr>
          <p:cNvPr id="4" name="Content Placeholder 3"/>
          <p:cNvSpPr>
            <a:spLocks noGrp="1"/>
          </p:cNvSpPr>
          <p:nvPr>
            <p:ph sz="quarter" idx="14"/>
          </p:nvPr>
        </p:nvSpPr>
        <p:spPr>
          <a:xfrm>
            <a:off x="286872" y="1690689"/>
            <a:ext cx="5175746" cy="5127811"/>
          </a:xfrm>
        </p:spPr>
        <p:txBody>
          <a:bodyPr>
            <a:normAutofit fontScale="62500" lnSpcReduction="20000"/>
          </a:bodyPr>
          <a:lstStyle/>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ο γνωστότερο παράδειγμα αναμονής με χρήση εξειδικευμένων μηχανισμών προέρχεται από τις αράχνες. </a:t>
            </a:r>
            <a:r>
              <a:rPr lang="en-US" altLang="en-US" dirty="0">
                <a:ea typeface="ＭＳ Ｐゴシック" panose="020B0600070205080204" pitchFamily="34" charset="-128"/>
              </a:rPr>
              <a:t>Ο</a:t>
            </a:r>
            <a:r>
              <a:rPr lang="el-GR" altLang="en-US" dirty="0">
                <a:ea typeface="ＭＳ Ｐゴシック" panose="020B0600070205080204" pitchFamily="34" charset="-128"/>
              </a:rPr>
              <a:t> ιστός αποτελεί μια από τις πιο αποτελεσματικές παγίδες του ζωικού βασιλείου και παρά την μεγάλη ενεργειακή δαπάνη που συνεπάγεται, τα οφέλη που προσκομίζει τον έχουν διατηρήσει.</a:t>
            </a:r>
          </a:p>
          <a:p>
            <a:pPr>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ι διάφορες οικογένειες αραχνών κατασκευάζουν διαφορετικού τύπου ιστούς. </a:t>
            </a:r>
          </a:p>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ο ζώο αναμένει την παγίδευση της λείας στο κέντρο ή σε κάποια άκρη του ιστού και μόλις αισθανθεί δονήσεις κατευθύνεται προς το θύμα το οποίο και δηλητηριάζει και τυλίγει με επιπλέον ιστό.</a:t>
            </a:r>
            <a:endParaRPr lang="en-US" altLang="en-US" dirty="0">
              <a:ea typeface="ＭＳ Ｐゴシック" panose="020B0600070205080204" pitchFamily="34" charset="-128"/>
            </a:endParaRPr>
          </a:p>
          <a:p>
            <a:endParaRPr lang="en-US"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582873" y="4048124"/>
            <a:ext cx="2812222" cy="2114550"/>
          </a:xfrm>
        </p:spPr>
      </p:pic>
      <p:sp>
        <p:nvSpPr>
          <p:cNvPr id="8" name="Footer Placeholder 7"/>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9" name="Slide Number Placeholder 8"/>
          <p:cNvSpPr>
            <a:spLocks noGrp="1"/>
          </p:cNvSpPr>
          <p:nvPr>
            <p:ph type="sldNum" sz="quarter" idx="11"/>
          </p:nvPr>
        </p:nvSpPr>
        <p:spPr/>
        <p:txBody>
          <a:bodyPr/>
          <a:lstStyle/>
          <a:p>
            <a:fld id="{58A56277-EA16-4AF5-BFB5-E5ECBBB39490}" type="slidenum">
              <a:rPr lang="en-US" smtClean="0"/>
              <a:t>12</a:t>
            </a:fld>
            <a:endParaRPr lang="en-US"/>
          </a:p>
        </p:txBody>
      </p:sp>
      <p:sp>
        <p:nvSpPr>
          <p:cNvPr id="10" name="TextBox 9"/>
          <p:cNvSpPr txBox="1"/>
          <p:nvPr/>
        </p:nvSpPr>
        <p:spPr>
          <a:xfrm>
            <a:off x="8131881" y="3632627"/>
            <a:ext cx="341760" cy="276999"/>
          </a:xfrm>
          <a:prstGeom prst="rect">
            <a:avLst/>
          </a:prstGeom>
          <a:noFill/>
        </p:spPr>
        <p:txBody>
          <a:bodyPr wrap="none" rtlCol="0">
            <a:spAutoFit/>
          </a:bodyPr>
          <a:lstStyle/>
          <a:p>
            <a:r>
              <a:rPr lang="el-GR" sz="1200" b="1" dirty="0" smtClean="0">
                <a:solidFill>
                  <a:schemeClr val="bg1"/>
                </a:solidFill>
              </a:rPr>
              <a:t>10</a:t>
            </a:r>
            <a:endParaRPr lang="en-US" sz="1200" b="1" dirty="0">
              <a:solidFill>
                <a:schemeClr val="bg1"/>
              </a:solidFill>
            </a:endParaRPr>
          </a:p>
        </p:txBody>
      </p:sp>
      <p:sp>
        <p:nvSpPr>
          <p:cNvPr id="11" name="TextBox 10"/>
          <p:cNvSpPr txBox="1"/>
          <p:nvPr/>
        </p:nvSpPr>
        <p:spPr>
          <a:xfrm>
            <a:off x="8053335" y="5827322"/>
            <a:ext cx="341760" cy="276999"/>
          </a:xfrm>
          <a:prstGeom prst="rect">
            <a:avLst/>
          </a:prstGeom>
          <a:noFill/>
        </p:spPr>
        <p:txBody>
          <a:bodyPr wrap="none" rtlCol="0">
            <a:spAutoFit/>
          </a:bodyPr>
          <a:lstStyle/>
          <a:p>
            <a:r>
              <a:rPr lang="el-GR" sz="1200" b="1" dirty="0" smtClean="0">
                <a:solidFill>
                  <a:schemeClr val="bg1"/>
                </a:solidFill>
              </a:rPr>
              <a:t>11</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Παθητική αναμονή </a:t>
            </a:r>
            <a:br>
              <a:rPr lang="el-GR" sz="4000" dirty="0"/>
            </a:br>
            <a:r>
              <a:rPr lang="el-GR" sz="4000" dirty="0"/>
              <a:t>(</a:t>
            </a:r>
            <a:r>
              <a:rPr lang="el-GR" sz="4000" dirty="0" err="1"/>
              <a:t>seat</a:t>
            </a:r>
            <a:r>
              <a:rPr lang="el-GR" sz="4000" dirty="0"/>
              <a:t> and </a:t>
            </a:r>
            <a:r>
              <a:rPr lang="el-GR" sz="4000" dirty="0" err="1"/>
              <a:t>wait</a:t>
            </a:r>
            <a:r>
              <a:rPr lang="el-GR" sz="4000" dirty="0"/>
              <a:t>) </a:t>
            </a:r>
            <a:r>
              <a:rPr lang="el-GR" sz="4000" dirty="0" smtClean="0"/>
              <a:t>5/6</a:t>
            </a:r>
            <a:endParaRPr lang="en-US" sz="4000" dirty="0"/>
          </a:p>
        </p:txBody>
      </p:sp>
      <p:sp>
        <p:nvSpPr>
          <p:cNvPr id="3" name="Content Placeholder 2"/>
          <p:cNvSpPr>
            <a:spLocks noGrp="1"/>
          </p:cNvSpPr>
          <p:nvPr>
            <p:ph sz="quarter" idx="16"/>
          </p:nvPr>
        </p:nvSpPr>
        <p:spPr>
          <a:xfrm>
            <a:off x="189235" y="1690688"/>
            <a:ext cx="4228701" cy="5294157"/>
          </a:xfrm>
        </p:spPr>
        <p:txBody>
          <a:bodyPr>
            <a:normAutofit fontScale="77500" lnSpcReduction="20000"/>
          </a:bodyPr>
          <a:lstStyle/>
          <a:p>
            <a:pPr eaLnBrk="1" hangingPunct="1">
              <a:lnSpc>
                <a:spcPct val="110000"/>
              </a:lnSpc>
            </a:pPr>
            <a:r>
              <a:rPr lang="en-US" altLang="en-US" sz="3100" dirty="0" smtClean="0">
                <a:ea typeface="ＭＳ Ｐゴシック" panose="020B0600070205080204" pitchFamily="34" charset="-128"/>
              </a:rPr>
              <a:t>Ά</a:t>
            </a:r>
            <a:r>
              <a:rPr lang="el-GR" altLang="en-US" sz="3100" dirty="0" err="1" smtClean="0">
                <a:ea typeface="ＭＳ Ｐゴシック" panose="020B0600070205080204" pitchFamily="34" charset="-128"/>
              </a:rPr>
              <a:t>λλα</a:t>
            </a:r>
            <a:r>
              <a:rPr lang="el-GR" altLang="en-US" sz="3100" dirty="0" smtClean="0">
                <a:ea typeface="ＭＳ Ｐゴシック" panose="020B0600070205080204" pitchFamily="34" charset="-128"/>
              </a:rPr>
              <a:t> ζώα μιμούνται τους μηχανισμούς με τους οποίους τρέφεται η λεία τους. </a:t>
            </a:r>
            <a:r>
              <a:rPr lang="en-US" altLang="en-US" sz="3100" dirty="0" smtClean="0">
                <a:ea typeface="ＭＳ Ｐゴシック" panose="020B0600070205080204" pitchFamily="34" charset="-128"/>
              </a:rPr>
              <a:t>Έ</a:t>
            </a:r>
            <a:r>
              <a:rPr lang="el-GR" altLang="en-US" sz="3100" dirty="0" err="1" smtClean="0">
                <a:ea typeface="ＭＳ Ｐゴシック" panose="020B0600070205080204" pitchFamily="34" charset="-128"/>
              </a:rPr>
              <a:t>τσι</a:t>
            </a:r>
            <a:r>
              <a:rPr lang="el-GR" altLang="en-US" sz="3100" dirty="0" smtClean="0">
                <a:ea typeface="ＭＳ Ｐゴシック" panose="020B0600070205080204" pitchFamily="34" charset="-128"/>
              </a:rPr>
              <a:t> κάποιες χελώνες κινούν εξαρτήματα μέσα στο στόμα τους που προσομοιάζουν με σκουλήκια για να προσελκύσουν ψάρια.</a:t>
            </a:r>
          </a:p>
          <a:p>
            <a:pPr eaLnBrk="1" hangingPunct="1">
              <a:lnSpc>
                <a:spcPct val="110000"/>
              </a:lnSpc>
            </a:pPr>
            <a:r>
              <a:rPr lang="en-US" altLang="en-US" sz="3100" dirty="0" smtClean="0">
                <a:ea typeface="ＭＳ Ｐゴシック" panose="020B0600070205080204" pitchFamily="34" charset="-128"/>
              </a:rPr>
              <a:t>Β</a:t>
            </a:r>
            <a:r>
              <a:rPr lang="el-GR" altLang="en-US" sz="3100" dirty="0" err="1" smtClean="0">
                <a:ea typeface="ＭＳ Ｐゴシック" panose="020B0600070205080204" pitchFamily="34" charset="-128"/>
              </a:rPr>
              <a:t>αθύβια</a:t>
            </a:r>
            <a:r>
              <a:rPr lang="el-GR" altLang="en-US" sz="3100" dirty="0" smtClean="0">
                <a:ea typeface="ＭＳ Ｐゴシック" panose="020B0600070205080204" pitchFamily="34" charset="-128"/>
              </a:rPr>
              <a:t> ψάρια διαθέτουν την ικανότητα  του βιοφωσφορισμού που ελκύει μικρότερα ψάρια τα οποία τελικά καταβροχθίσουν.</a:t>
            </a:r>
          </a:p>
          <a:p>
            <a:pPr eaLnBrk="1" hangingPunct="1">
              <a:lnSpc>
                <a:spcPct val="90000"/>
              </a:lnSpc>
            </a:pPr>
            <a:endParaRPr lang="en-US" altLang="en-US" dirty="0" smtClean="0">
              <a:solidFill>
                <a:srgbClr val="043736"/>
              </a:solidFill>
              <a:ea typeface="ＭＳ Ｐゴシック" panose="020B0600070205080204" pitchFamily="34" charset="-128"/>
            </a:endParaRPr>
          </a:p>
        </p:txBody>
      </p:sp>
      <p:pic>
        <p:nvPicPr>
          <p:cNvPr id="6" name="Content Placeholder 5"/>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t="22004" b="23290"/>
          <a:stretch/>
        </p:blipFill>
        <p:spPr>
          <a:xfrm>
            <a:off x="5858610" y="1980817"/>
            <a:ext cx="2897316" cy="1771846"/>
          </a:xfrm>
        </p:spPr>
      </p:pic>
      <p:pic>
        <p:nvPicPr>
          <p:cNvPr id="9" name="Content Placeholder 8"/>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5497752" y="4131173"/>
            <a:ext cx="3115387" cy="2032000"/>
          </a:xfrm>
        </p:spPr>
      </p:pic>
      <p:pic>
        <p:nvPicPr>
          <p:cNvPr id="8" name="Content Placeholder 7"/>
          <p:cNvPicPr>
            <a:picLocks noGrp="1" noChangeAspect="1"/>
          </p:cNvPicPr>
          <p:nvPr>
            <p:ph sz="quarter" idx="17"/>
          </p:nvPr>
        </p:nvPicPr>
        <p:blipFill>
          <a:blip r:embed="rId5">
            <a:extLst>
              <a:ext uri="{28A0092B-C50C-407E-A947-70E740481C1C}">
                <a14:useLocalDpi xmlns:a14="http://schemas.microsoft.com/office/drawing/2010/main" val="0"/>
              </a:ext>
            </a:extLst>
          </a:blip>
          <a:stretch>
            <a:fillRect/>
          </a:stretch>
        </p:blipFill>
        <p:spPr>
          <a:xfrm>
            <a:off x="4145676" y="2566854"/>
            <a:ext cx="1855720" cy="1771846"/>
          </a:xfrm>
          <a:ln>
            <a:solidFill>
              <a:schemeClr val="bg1"/>
            </a:solidFill>
          </a:ln>
        </p:spPr>
      </p:pic>
      <p:sp>
        <p:nvSpPr>
          <p:cNvPr id="10" name="Footer Placeholder 9"/>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11" name="Slide Number Placeholder 10"/>
          <p:cNvSpPr>
            <a:spLocks noGrp="1"/>
          </p:cNvSpPr>
          <p:nvPr>
            <p:ph type="sldNum" sz="quarter" idx="11"/>
          </p:nvPr>
        </p:nvSpPr>
        <p:spPr/>
        <p:txBody>
          <a:bodyPr/>
          <a:lstStyle/>
          <a:p>
            <a:fld id="{58A56277-EA16-4AF5-BFB5-E5ECBBB39490}" type="slidenum">
              <a:rPr lang="en-US" smtClean="0"/>
              <a:t>13</a:t>
            </a:fld>
            <a:endParaRPr lang="en-US" dirty="0"/>
          </a:p>
        </p:txBody>
      </p:sp>
      <p:sp>
        <p:nvSpPr>
          <p:cNvPr id="12" name="TextBox 11"/>
          <p:cNvSpPr txBox="1"/>
          <p:nvPr/>
        </p:nvSpPr>
        <p:spPr>
          <a:xfrm>
            <a:off x="8382547" y="3432206"/>
            <a:ext cx="341760" cy="276999"/>
          </a:xfrm>
          <a:prstGeom prst="rect">
            <a:avLst/>
          </a:prstGeom>
          <a:noFill/>
        </p:spPr>
        <p:txBody>
          <a:bodyPr wrap="none" rtlCol="0">
            <a:spAutoFit/>
          </a:bodyPr>
          <a:lstStyle/>
          <a:p>
            <a:r>
              <a:rPr lang="el-GR" sz="1200" b="1" dirty="0" smtClean="0">
                <a:solidFill>
                  <a:schemeClr val="bg1"/>
                </a:solidFill>
              </a:rPr>
              <a:t>12</a:t>
            </a:r>
            <a:endParaRPr lang="en-US" sz="1200" b="1" dirty="0">
              <a:solidFill>
                <a:schemeClr val="bg1"/>
              </a:solidFill>
            </a:endParaRPr>
          </a:p>
        </p:txBody>
      </p:sp>
      <p:sp>
        <p:nvSpPr>
          <p:cNvPr id="13" name="TextBox 12"/>
          <p:cNvSpPr txBox="1"/>
          <p:nvPr/>
        </p:nvSpPr>
        <p:spPr>
          <a:xfrm>
            <a:off x="5624321" y="4042791"/>
            <a:ext cx="341760" cy="276999"/>
          </a:xfrm>
          <a:prstGeom prst="rect">
            <a:avLst/>
          </a:prstGeom>
          <a:noFill/>
        </p:spPr>
        <p:txBody>
          <a:bodyPr wrap="none" rtlCol="0">
            <a:spAutoFit/>
          </a:bodyPr>
          <a:lstStyle/>
          <a:p>
            <a:r>
              <a:rPr lang="el-GR" sz="1200" b="1" dirty="0" smtClean="0">
                <a:solidFill>
                  <a:schemeClr val="bg1"/>
                </a:solidFill>
              </a:rPr>
              <a:t>13</a:t>
            </a:r>
            <a:endParaRPr lang="en-US" sz="1200" b="1" dirty="0">
              <a:solidFill>
                <a:schemeClr val="bg1"/>
              </a:solidFill>
            </a:endParaRPr>
          </a:p>
        </p:txBody>
      </p:sp>
      <p:sp>
        <p:nvSpPr>
          <p:cNvPr id="14" name="TextBox 13"/>
          <p:cNvSpPr txBox="1"/>
          <p:nvPr/>
        </p:nvSpPr>
        <p:spPr>
          <a:xfrm>
            <a:off x="8282043" y="5829730"/>
            <a:ext cx="341760" cy="276999"/>
          </a:xfrm>
          <a:prstGeom prst="rect">
            <a:avLst/>
          </a:prstGeom>
          <a:noFill/>
        </p:spPr>
        <p:txBody>
          <a:bodyPr wrap="none" rtlCol="0">
            <a:spAutoFit/>
          </a:bodyPr>
          <a:lstStyle/>
          <a:p>
            <a:r>
              <a:rPr lang="el-GR" sz="1200" b="1" dirty="0" smtClean="0">
                <a:solidFill>
                  <a:schemeClr val="bg1"/>
                </a:solidFill>
              </a:rPr>
              <a:t>14</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4000" dirty="0"/>
              <a:t>Παθητική αναμονή </a:t>
            </a:r>
            <a:br>
              <a:rPr lang="el-GR" sz="4000" dirty="0"/>
            </a:br>
            <a:r>
              <a:rPr lang="el-GR" sz="4000" dirty="0"/>
              <a:t>(</a:t>
            </a:r>
            <a:r>
              <a:rPr lang="el-GR" sz="4000" dirty="0" err="1"/>
              <a:t>seat</a:t>
            </a:r>
            <a:r>
              <a:rPr lang="el-GR" sz="4000" dirty="0"/>
              <a:t> and </a:t>
            </a:r>
            <a:r>
              <a:rPr lang="el-GR" sz="4000" dirty="0" err="1"/>
              <a:t>wait</a:t>
            </a:r>
            <a:r>
              <a:rPr lang="el-GR" sz="4000" dirty="0"/>
              <a:t>) </a:t>
            </a:r>
            <a:r>
              <a:rPr lang="el-GR" sz="4000" dirty="0" smtClean="0"/>
              <a:t>6/6</a:t>
            </a:r>
            <a:endParaRPr lang="en-US" sz="4000" dirty="0"/>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8708" b="18884"/>
          <a:stretch/>
        </p:blipFill>
        <p:spPr>
          <a:xfrm>
            <a:off x="5253041" y="1803212"/>
            <a:ext cx="2868794" cy="2005483"/>
          </a:xfrm>
        </p:spPr>
      </p:pic>
      <p:sp>
        <p:nvSpPr>
          <p:cNvPr id="6" name="Content Placeholder 5"/>
          <p:cNvSpPr>
            <a:spLocks noGrp="1"/>
          </p:cNvSpPr>
          <p:nvPr>
            <p:ph sz="quarter" idx="14"/>
          </p:nvPr>
        </p:nvSpPr>
        <p:spPr>
          <a:xfrm>
            <a:off x="628649" y="1853429"/>
            <a:ext cx="4552487" cy="5551417"/>
          </a:xfrm>
        </p:spPr>
        <p:txBody>
          <a:bodyPr>
            <a:normAutofit fontScale="70000" lnSpcReduction="20000"/>
          </a:bodyPr>
          <a:lstStyle/>
          <a:p>
            <a:pPr>
              <a:lnSpc>
                <a:spcPct val="110000"/>
              </a:lnSpc>
            </a:pPr>
            <a:r>
              <a:rPr lang="en-US" altLang="en-US" dirty="0">
                <a:ea typeface="ＭＳ Ｐゴシック" panose="020B0600070205080204" pitchFamily="34" charset="-128"/>
              </a:rPr>
              <a:t>Ο</a:t>
            </a:r>
            <a:r>
              <a:rPr lang="el-GR" altLang="en-US" dirty="0" err="1">
                <a:ea typeface="ＭＳ Ｐゴシック" panose="020B0600070205080204" pitchFamily="34" charset="-128"/>
              </a:rPr>
              <a:t>ρισμένοι</a:t>
            </a:r>
            <a:r>
              <a:rPr lang="el-GR" altLang="en-US" dirty="0">
                <a:ea typeface="ＭＳ Ｐゴシック" panose="020B0600070205080204" pitchFamily="34" charset="-128"/>
              </a:rPr>
              <a:t> ερωδιοί ανοίγουν τα φτερά τους πάνω από τα αβαθή νερά όπου κυνηγούν την τροφή τους. Μικρά ψάρια πλησιάζουν νομίζοντας ότι η σκιά τους παρέχει προστασία και τελικά συλλαμβάνονται από τα πουλιά.</a:t>
            </a:r>
          </a:p>
          <a:p>
            <a:pPr>
              <a:lnSpc>
                <a:spcPct val="110000"/>
              </a:lnSpc>
            </a:pPr>
            <a:r>
              <a:rPr lang="en-US" altLang="en-US" dirty="0">
                <a:ea typeface="ＭＳ Ｐゴシック" panose="020B0600070205080204" pitchFamily="34" charset="-128"/>
              </a:rPr>
              <a:t>Η</a:t>
            </a:r>
            <a:r>
              <a:rPr lang="el-GR" altLang="en-US" dirty="0">
                <a:ea typeface="ＭＳ Ｐゴシック" panose="020B0600070205080204" pitchFamily="34" charset="-128"/>
              </a:rPr>
              <a:t> επένδυση χρόνου και ενέργειας για τη δημιουργία εξειδικευμένων μηχανισμών για τη σύλληψη της λείας με παθητική αναμονή μπορεί να καταλήξει στην εύρεση τροφής που διαφορετικά θα ήταν πιο δύσκολο ή πιο δαπανηρό να βρεθεί.</a:t>
            </a:r>
            <a:endParaRPr lang="en-US" altLang="en-US" dirty="0">
              <a:ea typeface="ＭＳ Ｐゴシック" panose="020B0600070205080204" pitchFamily="34" charset="-128"/>
            </a:endParaRPr>
          </a:p>
          <a:p>
            <a:endParaRPr lang="en-US"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527014" y="3921218"/>
            <a:ext cx="2320847" cy="2114550"/>
          </a:xfrm>
        </p:spPr>
      </p:pic>
      <p:sp>
        <p:nvSpPr>
          <p:cNvPr id="10" name="Footer Placeholder 9"/>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11" name="Slide Number Placeholder 10"/>
          <p:cNvSpPr>
            <a:spLocks noGrp="1"/>
          </p:cNvSpPr>
          <p:nvPr>
            <p:ph type="sldNum" sz="quarter" idx="11"/>
          </p:nvPr>
        </p:nvSpPr>
        <p:spPr/>
        <p:txBody>
          <a:bodyPr/>
          <a:lstStyle/>
          <a:p>
            <a:fld id="{58A56277-EA16-4AF5-BFB5-E5ECBBB39490}" type="slidenum">
              <a:rPr lang="en-US" smtClean="0"/>
              <a:t>14</a:t>
            </a:fld>
            <a:endParaRPr lang="en-US"/>
          </a:p>
        </p:txBody>
      </p:sp>
      <p:sp>
        <p:nvSpPr>
          <p:cNvPr id="8" name="TextBox 7"/>
          <p:cNvSpPr txBox="1"/>
          <p:nvPr/>
        </p:nvSpPr>
        <p:spPr>
          <a:xfrm>
            <a:off x="7676981" y="3449458"/>
            <a:ext cx="341760" cy="276999"/>
          </a:xfrm>
          <a:prstGeom prst="rect">
            <a:avLst/>
          </a:prstGeom>
          <a:noFill/>
        </p:spPr>
        <p:txBody>
          <a:bodyPr wrap="none" rtlCol="0">
            <a:spAutoFit/>
          </a:bodyPr>
          <a:lstStyle/>
          <a:p>
            <a:r>
              <a:rPr lang="el-GR" sz="1200" b="1" dirty="0" smtClean="0">
                <a:solidFill>
                  <a:schemeClr val="bg1"/>
                </a:solidFill>
              </a:rPr>
              <a:t>15</a:t>
            </a:r>
            <a:endParaRPr lang="en-US" sz="1200" b="1" dirty="0">
              <a:solidFill>
                <a:schemeClr val="bg1"/>
              </a:solidFill>
            </a:endParaRPr>
          </a:p>
        </p:txBody>
      </p:sp>
      <p:sp>
        <p:nvSpPr>
          <p:cNvPr id="12" name="TextBox 11"/>
          <p:cNvSpPr txBox="1"/>
          <p:nvPr/>
        </p:nvSpPr>
        <p:spPr>
          <a:xfrm>
            <a:off x="7494449" y="5731802"/>
            <a:ext cx="341760" cy="276999"/>
          </a:xfrm>
          <a:prstGeom prst="rect">
            <a:avLst/>
          </a:prstGeom>
          <a:noFill/>
        </p:spPr>
        <p:txBody>
          <a:bodyPr wrap="none" rtlCol="0">
            <a:spAutoFit/>
          </a:bodyPr>
          <a:lstStyle/>
          <a:p>
            <a:r>
              <a:rPr lang="el-GR" sz="1200" b="1" dirty="0" smtClean="0">
                <a:solidFill>
                  <a:schemeClr val="bg1"/>
                </a:solidFill>
              </a:rPr>
              <a:t>16</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eaLnBrk="1" hangingPunct="1"/>
            <a:r>
              <a:rPr lang="el-GR" altLang="en-US" dirty="0" smtClean="0">
                <a:ea typeface="ＭＳ Ｐゴシック" panose="020B0600070205080204" pitchFamily="34" charset="-128"/>
              </a:rPr>
              <a:t>Συνεργατικό κυνήγι</a:t>
            </a:r>
            <a:endParaRPr lang="en-US" altLang="en-US" dirty="0" smtClean="0">
              <a:ea typeface="ＭＳ Ｐゴシック" panose="020B0600070205080204" pitchFamily="34" charset="-128"/>
            </a:endParaRPr>
          </a:p>
        </p:txBody>
      </p:sp>
      <p:sp>
        <p:nvSpPr>
          <p:cNvPr id="27651" name="Content Placeholder 5"/>
          <p:cNvSpPr>
            <a:spLocks noGrp="1"/>
          </p:cNvSpPr>
          <p:nvPr>
            <p:ph idx="1"/>
          </p:nvPr>
        </p:nvSpPr>
        <p:spPr/>
        <p:txBody>
          <a:bodyPr>
            <a:normAutofit fontScale="85000" lnSpcReduction="10000"/>
          </a:bodyPr>
          <a:lstStyle/>
          <a:p>
            <a:pPr eaLnBrk="1" hangingPunct="1">
              <a:lnSpc>
                <a:spcPct val="110000"/>
              </a:lnSpc>
            </a:pPr>
            <a:r>
              <a:rPr lang="en-US" altLang="en-US" dirty="0" smtClean="0">
                <a:ea typeface="ＭＳ Ｐゴシック" panose="020B0600070205080204" pitchFamily="34" charset="-128"/>
              </a:rPr>
              <a:t>Π</a:t>
            </a:r>
            <a:r>
              <a:rPr lang="el-GR" altLang="en-US" dirty="0" err="1" smtClean="0">
                <a:ea typeface="ＭＳ Ｐゴシック" panose="020B0600070205080204" pitchFamily="34" charset="-128"/>
              </a:rPr>
              <a:t>ολλά</a:t>
            </a:r>
            <a:r>
              <a:rPr lang="el-GR" altLang="en-US" dirty="0" smtClean="0">
                <a:ea typeface="ＭＳ Ｐゴシック" panose="020B0600070205080204" pitchFamily="34" charset="-128"/>
              </a:rPr>
              <a:t> ζώα έχουν αναπτύξει την στρατηγική της συνεργασίας στη σύλληψη της λείας τους. </a:t>
            </a:r>
          </a:p>
          <a:p>
            <a:pPr eaLnBrk="1" hangingPunct="1">
              <a:lnSpc>
                <a:spcPct val="110000"/>
              </a:lnSpc>
            </a:pPr>
            <a:r>
              <a:rPr lang="en-US" altLang="en-US" dirty="0" smtClean="0">
                <a:ea typeface="ＭＳ Ｐゴシック" panose="020B0600070205080204" pitchFamily="34" charset="-128"/>
              </a:rPr>
              <a:t>Τ</a:t>
            </a:r>
            <a:r>
              <a:rPr lang="el-GR" altLang="en-US" dirty="0" smtClean="0">
                <a:ea typeface="ＭＳ Ｐゴシック" panose="020B0600070205080204" pitchFamily="34" charset="-128"/>
              </a:rPr>
              <a:t>ο ομαδικό κυνήγι ελαχιστοποιεί αφενός την απαιτούμενη ενέργεια και αφετέρου τους κινδύνους που συνεπάγεται η θήρευση. </a:t>
            </a:r>
            <a:r>
              <a:rPr lang="en-US" altLang="en-US" dirty="0" smtClean="0">
                <a:ea typeface="ＭＳ Ｐゴシック" panose="020B0600070205080204" pitchFamily="34" charset="-128"/>
              </a:rPr>
              <a:t>Ε</a:t>
            </a:r>
            <a:r>
              <a:rPr lang="el-GR" altLang="en-US" dirty="0" err="1" smtClean="0">
                <a:ea typeface="ＭＳ Ｐゴシック" panose="020B0600070205080204" pitchFamily="34" charset="-128"/>
              </a:rPr>
              <a:t>πιπλεόν</a:t>
            </a:r>
            <a:r>
              <a:rPr lang="el-GR" altLang="en-US" dirty="0" smtClean="0">
                <a:ea typeface="ＭＳ Ｐゴシック" panose="020B0600070205080204" pitchFamily="34" charset="-128"/>
              </a:rPr>
              <a:t> αυξάνονται κάθετα οι πιθανότητες επιτυχίας. </a:t>
            </a:r>
          </a:p>
          <a:p>
            <a:pPr eaLnBrk="1" hangingPunct="1">
              <a:lnSpc>
                <a:spcPct val="110000"/>
              </a:lnSpc>
            </a:pPr>
            <a:r>
              <a:rPr lang="en-US" altLang="en-US" dirty="0" smtClean="0">
                <a:ea typeface="ＭＳ Ｐゴシック" panose="020B0600070205080204" pitchFamily="34" charset="-128"/>
              </a:rPr>
              <a:t>Σ</a:t>
            </a:r>
            <a:r>
              <a:rPr lang="el-GR" altLang="en-US" dirty="0" smtClean="0">
                <a:ea typeface="ＭＳ Ｐゴシック" panose="020B0600070205080204" pitchFamily="34" charset="-128"/>
              </a:rPr>
              <a:t>την συνεργατική </a:t>
            </a:r>
            <a:r>
              <a:rPr lang="el-GR" altLang="en-US" dirty="0" err="1" smtClean="0">
                <a:ea typeface="ＭＳ Ｐゴシック" panose="020B0600070205080204" pitchFamily="34" charset="-128"/>
              </a:rPr>
              <a:t>τροφοληψία</a:t>
            </a:r>
            <a:r>
              <a:rPr lang="el-GR" altLang="en-US" dirty="0" smtClean="0">
                <a:ea typeface="ＭＳ Ｐゴシック" panose="020B0600070205080204" pitchFamily="34" charset="-128"/>
              </a:rPr>
              <a:t> δεν περιλαμβάνεται μόνο η περίπτωση της θήρευσης αλλά και της απλής συλλογής τροφής (κοινωνικά έντομα).</a:t>
            </a:r>
            <a:endParaRPr lang="en-US" altLang="en-US"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altLang="en-US" dirty="0" err="1" smtClean="0">
                <a:ea typeface="ＭＳ Ｐゴシック" panose="020B0600070205080204" pitchFamily="34" charset="-128"/>
              </a:rPr>
              <a:t>Σαρκοφάγα</a:t>
            </a:r>
            <a:endParaRPr lang="en-US" altLang="en-US" dirty="0" smtClean="0">
              <a:ea typeface="ＭＳ Ｐゴシック" panose="020B0600070205080204" pitchFamily="34" charset="-128"/>
            </a:endParaRPr>
          </a:p>
        </p:txBody>
      </p:sp>
      <p:sp>
        <p:nvSpPr>
          <p:cNvPr id="28675" name="Content Placeholder 2"/>
          <p:cNvSpPr>
            <a:spLocks noGrp="1"/>
          </p:cNvSpPr>
          <p:nvPr>
            <p:ph idx="1"/>
          </p:nvPr>
        </p:nvSpPr>
        <p:spPr/>
        <p:txBody>
          <a:bodyPr>
            <a:normAutofit fontScale="92500" lnSpcReduction="10000"/>
          </a:bodyPr>
          <a:lstStyle/>
          <a:p>
            <a:pPr eaLnBrk="1" hangingPunct="1">
              <a:lnSpc>
                <a:spcPct val="100000"/>
              </a:lnSpc>
            </a:pPr>
            <a:r>
              <a:rPr lang="en-US" altLang="en-US" sz="2800" dirty="0" smtClean="0">
                <a:ea typeface="ＭＳ Ｐゴシック" panose="020B0600070205080204" pitchFamily="34" charset="-128"/>
              </a:rPr>
              <a:t>Ο</a:t>
            </a:r>
            <a:r>
              <a:rPr lang="el-GR" altLang="en-US" sz="2800" dirty="0" smtClean="0">
                <a:ea typeface="ＭＳ Ｐゴシック" panose="020B0600070205080204" pitchFamily="34" charset="-128"/>
              </a:rPr>
              <a:t>ι πιο καλά μελετημένες περιπτώσεις συνεργατικού κυνηγιού προέρχονται από τα θηλαστικά (Τάξη </a:t>
            </a:r>
            <a:r>
              <a:rPr lang="el-GR" altLang="en-US" sz="2800" dirty="0" err="1" smtClean="0">
                <a:ea typeface="ＭＳ Ｐゴシック" panose="020B0600070205080204" pitchFamily="34" charset="-128"/>
              </a:rPr>
              <a:t>Σαρκοφάγα</a:t>
            </a:r>
            <a:r>
              <a:rPr lang="el-GR" altLang="en-US" sz="2800" dirty="0" smtClean="0">
                <a:ea typeface="ＭＳ Ｐゴシック" panose="020B0600070205080204" pitchFamily="34" charset="-128"/>
              </a:rPr>
              <a:t>). </a:t>
            </a:r>
            <a:r>
              <a:rPr lang="en-US" altLang="en-US" sz="2800" dirty="0" smtClean="0">
                <a:ea typeface="ＭＳ Ｐゴシック" panose="020B0600070205080204" pitchFamily="34" charset="-128"/>
              </a:rPr>
              <a:t>Η</a:t>
            </a:r>
            <a:r>
              <a:rPr lang="el-GR" altLang="en-US" sz="2800" dirty="0" smtClean="0">
                <a:ea typeface="ＭＳ Ｐゴシック" panose="020B0600070205080204" pitchFamily="34" charset="-128"/>
              </a:rPr>
              <a:t> ίδια συμπεριφορά έχει αναπτυχθεί παράλληλα και ανεξάρτητα σε τρεις τουλάχιστον οικογένειες: </a:t>
            </a:r>
            <a:r>
              <a:rPr lang="en-US" altLang="en-US" sz="2800" dirty="0" err="1" smtClean="0">
                <a:ea typeface="ＭＳ Ｐゴシック" panose="020B0600070205080204" pitchFamily="34" charset="-128"/>
              </a:rPr>
              <a:t>Felidae</a:t>
            </a:r>
            <a:r>
              <a:rPr lang="en-US" altLang="en-US" sz="2800" dirty="0" smtClean="0">
                <a:ea typeface="ＭＳ Ｐゴシック" panose="020B0600070205080204" pitchFamily="34" charset="-128"/>
              </a:rPr>
              <a:t>, </a:t>
            </a:r>
            <a:r>
              <a:rPr lang="en-US" altLang="en-US" sz="2800" dirty="0" err="1" smtClean="0">
                <a:ea typeface="ＭＳ Ｐゴシック" panose="020B0600070205080204" pitchFamily="34" charset="-128"/>
              </a:rPr>
              <a:t>Canidae</a:t>
            </a:r>
            <a:r>
              <a:rPr lang="en-US" altLang="en-US" sz="2800" dirty="0" smtClean="0">
                <a:ea typeface="ＭＳ Ｐゴシック" panose="020B0600070205080204" pitchFamily="34" charset="-128"/>
              </a:rPr>
              <a:t> </a:t>
            </a:r>
            <a:r>
              <a:rPr lang="el-GR" altLang="en-US" sz="2800" dirty="0" smtClean="0">
                <a:ea typeface="ＭＳ Ｐゴシック" panose="020B0600070205080204" pitchFamily="34" charset="-128"/>
              </a:rPr>
              <a:t>και </a:t>
            </a:r>
            <a:r>
              <a:rPr lang="en-US" altLang="en-US" sz="2800" dirty="0" err="1" smtClean="0">
                <a:ea typeface="ＭＳ Ｐゴシック" panose="020B0600070205080204" pitchFamily="34" charset="-128"/>
              </a:rPr>
              <a:t>Hyaenidae</a:t>
            </a:r>
            <a:r>
              <a:rPr lang="en-US" altLang="en-US" sz="2800" dirty="0" smtClean="0">
                <a:ea typeface="ＭＳ Ｐゴシック" panose="020B0600070205080204" pitchFamily="34" charset="-128"/>
              </a:rPr>
              <a:t>.</a:t>
            </a:r>
            <a:endParaRPr lang="el-GR" altLang="en-US" sz="2800" dirty="0" smtClean="0">
              <a:ea typeface="ＭＳ Ｐゴシック" panose="020B0600070205080204" pitchFamily="34" charset="-128"/>
            </a:endParaRPr>
          </a:p>
          <a:p>
            <a:pPr eaLnBrk="1" hangingPunct="1">
              <a:lnSpc>
                <a:spcPct val="100000"/>
              </a:lnSpc>
            </a:pPr>
            <a:r>
              <a:rPr lang="en-US" altLang="en-US" sz="2800" dirty="0" smtClean="0">
                <a:ea typeface="ＭＳ Ｐゴシック" panose="020B0600070205080204" pitchFamily="34" charset="-128"/>
              </a:rPr>
              <a:t>Θ</a:t>
            </a:r>
            <a:r>
              <a:rPr lang="el-GR" altLang="en-US" sz="2800" dirty="0" smtClean="0">
                <a:ea typeface="ＭＳ Ｐゴシック" panose="020B0600070205080204" pitchFamily="34" charset="-128"/>
              </a:rPr>
              <a:t>α πρέπει να τονιστεί ότι η στρατηγική της ομαδικής θήρευσης καθώς και το μέγεθος της αγέλης εξαρτώνται σε κάθε περίπτωση από τις οικολογικές συνθήκες του βιοτόπου. </a:t>
            </a:r>
            <a:r>
              <a:rPr lang="en-US" altLang="en-US" sz="2800" dirty="0" smtClean="0">
                <a:ea typeface="ＭＳ Ｐゴシック" panose="020B0600070205080204" pitchFamily="34" charset="-128"/>
              </a:rPr>
              <a:t>Έ</a:t>
            </a:r>
            <a:r>
              <a:rPr lang="el-GR" altLang="en-US" sz="2800" dirty="0" err="1" smtClean="0">
                <a:ea typeface="ＭＳ Ｐゴシック" panose="020B0600070205080204" pitchFamily="34" charset="-128"/>
              </a:rPr>
              <a:t>τσι</a:t>
            </a:r>
            <a:r>
              <a:rPr lang="el-GR" altLang="en-US" sz="2800" dirty="0" smtClean="0">
                <a:ea typeface="ＭＳ Ｐゴシック" panose="020B0600070205080204" pitchFamily="34" charset="-128"/>
              </a:rPr>
              <a:t> όταν η τροφική διαθεσιμότητα είναι περιορισμένη μπορεί να προκριθεί το πρότυπο του μοναχικού θηρευτή. </a:t>
            </a:r>
            <a:endParaRPr lang="en-US" altLang="en-US" sz="28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Λιοντάρια 1/3</a:t>
            </a:r>
            <a:endParaRPr lang="en-US" altLang="en-US"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20442" b="20617"/>
          <a:stretch/>
        </p:blipFill>
        <p:spPr>
          <a:xfrm>
            <a:off x="5086675" y="1809332"/>
            <a:ext cx="2966386" cy="1958225"/>
          </a:xfrm>
        </p:spPr>
      </p:pic>
      <p:sp>
        <p:nvSpPr>
          <p:cNvPr id="2" name="Content Placeholder 1"/>
          <p:cNvSpPr>
            <a:spLocks noGrp="1"/>
          </p:cNvSpPr>
          <p:nvPr>
            <p:ph sz="quarter" idx="14"/>
          </p:nvPr>
        </p:nvSpPr>
        <p:spPr>
          <a:xfrm>
            <a:off x="495329" y="1690689"/>
            <a:ext cx="4319586" cy="4998395"/>
          </a:xfrm>
        </p:spPr>
        <p:txBody>
          <a:bodyPr>
            <a:normAutofit fontScale="85000" lnSpcReduction="10000"/>
          </a:bodyPr>
          <a:lstStyle/>
          <a:p>
            <a:pPr>
              <a:lnSpc>
                <a:spcPct val="100000"/>
              </a:lnSpc>
            </a:pPr>
            <a:r>
              <a:rPr lang="en-US" altLang="en-US" sz="3100" dirty="0">
                <a:ea typeface="ＭＳ Ｐゴシック" panose="020B0600070205080204" pitchFamily="34" charset="-128"/>
              </a:rPr>
              <a:t>Ε</a:t>
            </a:r>
            <a:r>
              <a:rPr lang="el-GR" altLang="en-US" sz="3100" dirty="0" err="1">
                <a:ea typeface="ＭＳ Ｐゴシック" panose="020B0600070205080204" pitchFamily="34" charset="-128"/>
              </a:rPr>
              <a:t>ίναι</a:t>
            </a:r>
            <a:r>
              <a:rPr lang="el-GR" altLang="en-US" sz="3100" dirty="0">
                <a:ea typeface="ＭＳ Ｐゴシック" panose="020B0600070205080204" pitchFamily="34" charset="-128"/>
              </a:rPr>
              <a:t> από τα λίγα </a:t>
            </a:r>
            <a:r>
              <a:rPr lang="en-US" altLang="en-US" sz="3100" dirty="0" err="1">
                <a:ea typeface="ＭＳ Ｐゴシック" panose="020B0600070205080204" pitchFamily="34" charset="-128"/>
              </a:rPr>
              <a:t>Felidae</a:t>
            </a:r>
            <a:r>
              <a:rPr lang="en-US" altLang="en-US" sz="3100" dirty="0">
                <a:ea typeface="ＭＳ Ｐゴシック" panose="020B0600070205080204" pitchFamily="34" charset="-128"/>
              </a:rPr>
              <a:t> </a:t>
            </a:r>
            <a:r>
              <a:rPr lang="el-GR" altLang="en-US" sz="3100" dirty="0">
                <a:ea typeface="ＭＳ Ｐゴシック" panose="020B0600070205080204" pitchFamily="34" charset="-128"/>
              </a:rPr>
              <a:t>που σχηματίζουν σταθερές κοινωνικές ομάδες.</a:t>
            </a:r>
          </a:p>
          <a:p>
            <a:pPr>
              <a:lnSpc>
                <a:spcPct val="100000"/>
              </a:lnSpc>
            </a:pPr>
            <a:r>
              <a:rPr lang="en-US" altLang="en-US" sz="3100" dirty="0">
                <a:ea typeface="ＭＳ Ｐゴシック" panose="020B0600070205080204" pitchFamily="34" charset="-128"/>
              </a:rPr>
              <a:t>Η</a:t>
            </a:r>
            <a:r>
              <a:rPr lang="el-GR" altLang="en-US" sz="3100" dirty="0">
                <a:ea typeface="ＭＳ Ｐゴシック" panose="020B0600070205080204" pitchFamily="34" charset="-128"/>
              </a:rPr>
              <a:t> δομή της ομάδας ορίζεται από το αρσενικό (που σε κάποιες περιπτώσεις μπορεί να είναι και περισσότερα) και το χαρέμι του.</a:t>
            </a:r>
          </a:p>
          <a:p>
            <a:pPr>
              <a:lnSpc>
                <a:spcPct val="100000"/>
              </a:lnSpc>
            </a:pPr>
            <a:r>
              <a:rPr lang="en-US" altLang="en-US" sz="3100" dirty="0">
                <a:ea typeface="ＭＳ Ｐゴシック" panose="020B0600070205080204" pitchFamily="34" charset="-128"/>
              </a:rPr>
              <a:t>Ο</a:t>
            </a:r>
            <a:r>
              <a:rPr lang="el-GR" altLang="en-US" sz="3100" dirty="0">
                <a:ea typeface="ＭＳ Ｐゴシック" panose="020B0600070205080204" pitchFamily="34" charset="-128"/>
              </a:rPr>
              <a:t>ι αγέλες είναι περισσότερο πολυμελείς σε βιοτόπους με υψηλή παροχή </a:t>
            </a:r>
            <a:r>
              <a:rPr lang="el-GR" altLang="en-US" sz="3100" dirty="0" smtClean="0">
                <a:ea typeface="ＭＳ Ｐゴシック" panose="020B0600070205080204" pitchFamily="34" charset="-128"/>
              </a:rPr>
              <a:t>τροφής.</a:t>
            </a:r>
            <a:endParaRPr lang="en-US" altLang="en-US" sz="3100" dirty="0">
              <a:ea typeface="ＭＳ Ｐゴシック" panose="020B0600070205080204" pitchFamily="34" charset="-128"/>
            </a:endParaRPr>
          </a:p>
          <a:p>
            <a:pPr>
              <a:lnSpc>
                <a:spcPct val="100000"/>
              </a:lnSpc>
            </a:pPr>
            <a:endParaRPr lang="en-US" dirty="0"/>
          </a:p>
        </p:txBody>
      </p:sp>
      <p:sp>
        <p:nvSpPr>
          <p:cNvPr id="4" name="Content Placeholder 3"/>
          <p:cNvSpPr>
            <a:spLocks noGrp="1"/>
          </p:cNvSpPr>
          <p:nvPr>
            <p:ph sz="quarter" idx="13"/>
          </p:nvPr>
        </p:nvSpPr>
        <p:spPr>
          <a:xfrm>
            <a:off x="4814915" y="4048125"/>
            <a:ext cx="3700435" cy="2155451"/>
          </a:xfrm>
        </p:spPr>
        <p:txBody>
          <a:bodyPr>
            <a:normAutofit lnSpcReduction="10000"/>
          </a:bodyPr>
          <a:lstStyle/>
          <a:p>
            <a:r>
              <a:rPr lang="en-US" altLang="en-US" sz="2600" dirty="0">
                <a:latin typeface="Calibri" panose="020F0502020204030204" pitchFamily="34" charset="0"/>
              </a:rPr>
              <a:t>Ό</a:t>
            </a:r>
            <a:r>
              <a:rPr lang="el-GR" altLang="en-US" sz="2600" dirty="0" err="1">
                <a:latin typeface="Calibri" panose="020F0502020204030204" pitchFamily="34" charset="0"/>
              </a:rPr>
              <a:t>ταν</a:t>
            </a:r>
            <a:r>
              <a:rPr lang="el-GR" altLang="en-US" sz="2600" dirty="0">
                <a:latin typeface="Calibri" panose="020F0502020204030204" pitchFamily="34" charset="0"/>
              </a:rPr>
              <a:t> τα θηλυκά </a:t>
            </a:r>
            <a:r>
              <a:rPr lang="el-GR" altLang="en-US" sz="2600" dirty="0" smtClean="0">
                <a:latin typeface="Calibri" panose="020F0502020204030204" pitchFamily="34" charset="0"/>
              </a:rPr>
              <a:t>γεννήσουν </a:t>
            </a:r>
            <a:r>
              <a:rPr lang="el-GR" altLang="en-US" sz="2600" dirty="0">
                <a:latin typeface="Calibri" panose="020F0502020204030204" pitchFamily="34" charset="0"/>
              </a:rPr>
              <a:t>μπορεί να παραμείνουν στην αγέλη ή να φύγουν μέχρι το κουτάβι τους να </a:t>
            </a:r>
            <a:r>
              <a:rPr lang="el-GR" altLang="en-US" sz="2600" dirty="0" smtClean="0">
                <a:latin typeface="Calibri" panose="020F0502020204030204" pitchFamily="34" charset="0"/>
              </a:rPr>
              <a:t>μεγαλώσει.</a:t>
            </a:r>
            <a:endParaRPr lang="en-US" altLang="en-US" sz="2600" dirty="0">
              <a:latin typeface="Calibri" panose="020F0502020204030204" pitchFamily="34" charset="0"/>
            </a:endParaRPr>
          </a:p>
          <a:p>
            <a:endParaRPr lang="en-US" dirty="0"/>
          </a:p>
        </p:txBody>
      </p:sp>
      <p:sp>
        <p:nvSpPr>
          <p:cNvPr id="5" name="Footer Placeholder 4"/>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6" name="Slide Number Placeholder 5"/>
          <p:cNvSpPr>
            <a:spLocks noGrp="1"/>
          </p:cNvSpPr>
          <p:nvPr>
            <p:ph type="sldNum" sz="quarter" idx="11"/>
          </p:nvPr>
        </p:nvSpPr>
        <p:spPr/>
        <p:txBody>
          <a:bodyPr/>
          <a:lstStyle/>
          <a:p>
            <a:fld id="{58A56277-EA16-4AF5-BFB5-E5ECBBB39490}" type="slidenum">
              <a:rPr lang="en-US" smtClean="0"/>
              <a:t>17</a:t>
            </a:fld>
            <a:endParaRPr lang="en-US"/>
          </a:p>
        </p:txBody>
      </p:sp>
      <p:sp>
        <p:nvSpPr>
          <p:cNvPr id="8" name="TextBox 7"/>
          <p:cNvSpPr txBox="1"/>
          <p:nvPr/>
        </p:nvSpPr>
        <p:spPr>
          <a:xfrm>
            <a:off x="7711301" y="3412979"/>
            <a:ext cx="341760" cy="276999"/>
          </a:xfrm>
          <a:prstGeom prst="rect">
            <a:avLst/>
          </a:prstGeom>
          <a:noFill/>
        </p:spPr>
        <p:txBody>
          <a:bodyPr wrap="none" rtlCol="0">
            <a:spAutoFit/>
          </a:bodyPr>
          <a:lstStyle/>
          <a:p>
            <a:r>
              <a:rPr lang="el-GR" sz="1200" b="1" dirty="0" smtClean="0">
                <a:solidFill>
                  <a:schemeClr val="bg1"/>
                </a:solidFill>
              </a:rPr>
              <a:t>17</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Λιοντάρια 2/3</a:t>
            </a:r>
            <a:endParaRPr lang="en-US" dirty="0"/>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92006" y="1854200"/>
            <a:ext cx="2755726" cy="2068513"/>
          </a:xfrm>
        </p:spPr>
      </p:pic>
      <p:pic>
        <p:nvPicPr>
          <p:cNvPr id="5" name="Content Placeholder 4" descr="image027.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359802" y="4086224"/>
            <a:ext cx="3181181" cy="2114550"/>
          </a:xfrm>
        </p:spPr>
      </p:pic>
      <p:sp>
        <p:nvSpPr>
          <p:cNvPr id="3" name="Content Placeholder 2"/>
          <p:cNvSpPr>
            <a:spLocks noGrp="1"/>
          </p:cNvSpPr>
          <p:nvPr>
            <p:ph sz="quarter" idx="14"/>
          </p:nvPr>
        </p:nvSpPr>
        <p:spPr>
          <a:xfrm>
            <a:off x="430306" y="1690689"/>
            <a:ext cx="4761700" cy="5354194"/>
          </a:xfrm>
        </p:spPr>
        <p:txBody>
          <a:bodyPr>
            <a:normAutofit fontScale="70000" lnSpcReduction="20000"/>
          </a:bodyPr>
          <a:lstStyle/>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ο πρόβλημα που έχουν να αντιμετωπίσουν τα λιοντάρια κατά το κυνήγι είναι η συμπαγής δομή των κοπαδιών των μεγάλων θηλαστικών και η μικρή τους αντοχή σε πιθανή καταδίωξη.</a:t>
            </a:r>
          </a:p>
          <a:p>
            <a:pPr>
              <a:lnSpc>
                <a:spcPct val="110000"/>
              </a:lnSpc>
            </a:pPr>
            <a:r>
              <a:rPr lang="en-US" altLang="en-US" dirty="0">
                <a:ea typeface="ＭＳ Ｐゴシック" panose="020B0600070205080204" pitchFamily="34" charset="-128"/>
              </a:rPr>
              <a:t>Έ</a:t>
            </a:r>
            <a:r>
              <a:rPr lang="el-GR" altLang="en-US" dirty="0" err="1">
                <a:ea typeface="ＭＳ Ｐゴシック" panose="020B0600070205080204" pitchFamily="34" charset="-128"/>
              </a:rPr>
              <a:t>τσι</a:t>
            </a:r>
            <a:r>
              <a:rPr lang="el-GR" altLang="en-US" dirty="0">
                <a:ea typeface="ＭＳ Ｐゴシック" panose="020B0600070205080204" pitchFamily="34" charset="-128"/>
              </a:rPr>
              <a:t> θα πρέπει να </a:t>
            </a:r>
            <a:r>
              <a:rPr lang="el-GR" altLang="en-US" dirty="0" smtClean="0">
                <a:ea typeface="ＭＳ Ｐゴシック" panose="020B0600070205080204" pitchFamily="34" charset="-128"/>
              </a:rPr>
              <a:t>εξασφαλίσουν </a:t>
            </a:r>
            <a:r>
              <a:rPr lang="el-GR" altLang="en-US" dirty="0">
                <a:ea typeface="ＭＳ Ｐゴシック" panose="020B0600070205080204" pitchFamily="34" charset="-128"/>
              </a:rPr>
              <a:t>ότι το θήραμα θα αποκοπεί από την κυρίως αγέλη και ότι θα αιφνιδιαστεί και δεν θα προλάβει να ξεφύγει μετά τα πρώτα μέτρα της επίθεσης.</a:t>
            </a:r>
            <a:endParaRPr lang="en-US" altLang="en-US" dirty="0">
              <a:ea typeface="ＭＳ Ｐゴシック" panose="020B0600070205080204" pitchFamily="34" charset="-128"/>
            </a:endParaRPr>
          </a:p>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αρσενικά λιοντάρια είναι λιγότερο καλοί κυνηγοί και το κυρίως έργο </a:t>
            </a:r>
            <a:r>
              <a:rPr lang="el-GR" altLang="en-US" dirty="0" smtClean="0">
                <a:ea typeface="ＭＳ Ｐゴシック" panose="020B0600070205080204" pitchFamily="34" charset="-128"/>
              </a:rPr>
              <a:t>επωμίζονται </a:t>
            </a:r>
            <a:r>
              <a:rPr lang="el-GR" altLang="en-US" dirty="0">
                <a:ea typeface="ＭＳ Ｐゴシック" panose="020B0600070205080204" pitchFamily="34" charset="-128"/>
              </a:rPr>
              <a:t>τα θηλυκά.</a:t>
            </a:r>
            <a:endParaRPr lang="en-US" altLang="en-US" dirty="0">
              <a:ea typeface="ＭＳ Ｐゴシック" panose="020B0600070205080204" pitchFamily="34" charset="-128"/>
            </a:endParaRPr>
          </a:p>
          <a:p>
            <a:pPr>
              <a:lnSpc>
                <a:spcPct val="110000"/>
              </a:lnSpc>
            </a:pPr>
            <a:endParaRPr lang="en-US" dirty="0"/>
          </a:p>
        </p:txBody>
      </p:sp>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18</a:t>
            </a:fld>
            <a:endParaRPr lang="en-US"/>
          </a:p>
        </p:txBody>
      </p:sp>
      <p:sp>
        <p:nvSpPr>
          <p:cNvPr id="8" name="TextBox 7"/>
          <p:cNvSpPr txBox="1"/>
          <p:nvPr/>
        </p:nvSpPr>
        <p:spPr>
          <a:xfrm>
            <a:off x="7605972" y="3624305"/>
            <a:ext cx="341760" cy="276999"/>
          </a:xfrm>
          <a:prstGeom prst="rect">
            <a:avLst/>
          </a:prstGeom>
          <a:noFill/>
        </p:spPr>
        <p:txBody>
          <a:bodyPr wrap="none" rtlCol="0">
            <a:spAutoFit/>
          </a:bodyPr>
          <a:lstStyle/>
          <a:p>
            <a:r>
              <a:rPr lang="el-GR" sz="1200" b="1" dirty="0" smtClean="0"/>
              <a:t>18</a:t>
            </a:r>
            <a:endParaRPr lang="en-US" sz="1200" b="1" dirty="0"/>
          </a:p>
        </p:txBody>
      </p:sp>
      <p:sp>
        <p:nvSpPr>
          <p:cNvPr id="9" name="TextBox 8"/>
          <p:cNvSpPr txBox="1"/>
          <p:nvPr/>
        </p:nvSpPr>
        <p:spPr>
          <a:xfrm>
            <a:off x="8173590" y="5896881"/>
            <a:ext cx="341760" cy="276999"/>
          </a:xfrm>
          <a:prstGeom prst="rect">
            <a:avLst/>
          </a:prstGeom>
          <a:noFill/>
        </p:spPr>
        <p:txBody>
          <a:bodyPr wrap="none" rtlCol="0">
            <a:spAutoFit/>
          </a:bodyPr>
          <a:lstStyle/>
          <a:p>
            <a:r>
              <a:rPr lang="el-GR" sz="1200" b="1" dirty="0" smtClean="0">
                <a:solidFill>
                  <a:schemeClr val="bg1"/>
                </a:solidFill>
              </a:rPr>
              <a:t>19</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Λιοντάρια 3/3</a:t>
            </a:r>
            <a:endParaRPr lang="en-US" dirty="0"/>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81433" y="1993546"/>
            <a:ext cx="3119966" cy="2070100"/>
          </a:xfrm>
        </p:spPr>
      </p:pic>
      <p:pic>
        <p:nvPicPr>
          <p:cNvPr id="31747" name="Content Placeholder 5" descr="lions-hunting.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95935" y="4307934"/>
            <a:ext cx="3890962" cy="1650879"/>
          </a:xfrm>
        </p:spPr>
      </p:pic>
      <p:sp>
        <p:nvSpPr>
          <p:cNvPr id="3" name="Content Placeholder 2"/>
          <p:cNvSpPr>
            <a:spLocks noGrp="1"/>
          </p:cNvSpPr>
          <p:nvPr>
            <p:ph sz="quarter" idx="14"/>
          </p:nvPr>
        </p:nvSpPr>
        <p:spPr>
          <a:xfrm>
            <a:off x="255983" y="1733980"/>
            <a:ext cx="4739952" cy="5349803"/>
          </a:xfrm>
        </p:spPr>
        <p:txBody>
          <a:bodyPr>
            <a:normAutofit fontScale="62500" lnSpcReduction="20000"/>
          </a:bodyPr>
          <a:lstStyle/>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θηλυκά αναπτύσσονται σε γραμμή και με αργό βάδισμα (που στα τελευταία μέτρα της προσέγγισης γίνεται σκυφτό) πλησιάζουν το κοπάδι.</a:t>
            </a:r>
          </a:p>
          <a:p>
            <a:pPr>
              <a:lnSpc>
                <a:spcPct val="110000"/>
              </a:lnSpc>
            </a:pPr>
            <a:r>
              <a:rPr lang="en-US" altLang="en-US" dirty="0">
                <a:ea typeface="ＭＳ Ｐゴシック" panose="020B0600070205080204" pitchFamily="34" charset="-128"/>
              </a:rPr>
              <a:t>Ε</a:t>
            </a:r>
            <a:r>
              <a:rPr lang="el-GR" altLang="en-US" dirty="0" err="1">
                <a:ea typeface="ＭＳ Ｐゴシック" panose="020B0600070205080204" pitchFamily="34" charset="-128"/>
              </a:rPr>
              <a:t>πιλέγουν</a:t>
            </a:r>
            <a:r>
              <a:rPr lang="el-GR" altLang="en-US" dirty="0">
                <a:ea typeface="ＭＳ Ｐゴシック" panose="020B0600070205080204" pitchFamily="34" charset="-128"/>
              </a:rPr>
              <a:t> κάποιο ευάλωτο άτομο (νεαρό, ηλικιωμένο, ασθενές, έγκυο θηλυκό </a:t>
            </a:r>
            <a:r>
              <a:rPr lang="el-GR" altLang="en-US" dirty="0" err="1">
                <a:ea typeface="ＭＳ Ｐゴシック" panose="020B0600070205080204" pitchFamily="34" charset="-128"/>
              </a:rPr>
              <a:t>κτλ</a:t>
            </a:r>
            <a:r>
              <a:rPr lang="el-GR" altLang="en-US" dirty="0">
                <a:ea typeface="ＭＳ Ｐゴシック" panose="020B0600070205080204" pitchFamily="34" charset="-128"/>
              </a:rPr>
              <a:t>).</a:t>
            </a:r>
          </a:p>
          <a:p>
            <a:pPr>
              <a:lnSpc>
                <a:spcPct val="110000"/>
              </a:lnSpc>
            </a:pP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η περίμετρος κλείσει ένα λιοντάρι εκτινάσσεται προς το θήραμα και τα υπόλοιπα σπεύδουν προς βοήθεια.</a:t>
            </a:r>
          </a:p>
          <a:p>
            <a:pPr>
              <a:lnSpc>
                <a:spcPct val="110000"/>
              </a:lnSpc>
            </a:pPr>
            <a:r>
              <a:rPr lang="en-US" altLang="en-US" dirty="0">
                <a:ea typeface="ＭＳ Ｐゴシック" panose="020B0600070205080204" pitchFamily="34" charset="-128"/>
              </a:rPr>
              <a:t>Ε</a:t>
            </a:r>
            <a:r>
              <a:rPr lang="el-GR" altLang="en-US" dirty="0" err="1">
                <a:ea typeface="ＭＳ Ｐゴシック" panose="020B0600070205080204" pitchFamily="34" charset="-128"/>
              </a:rPr>
              <a:t>ναλλακτικά</a:t>
            </a:r>
            <a:r>
              <a:rPr lang="el-GR" altLang="en-US" dirty="0">
                <a:ea typeface="ＭＳ Ｐゴシック" panose="020B0600070205080204" pitchFamily="34" charset="-128"/>
              </a:rPr>
              <a:t> 2-3 λιοντάρια κυκλώνουν το κοπάδι </a:t>
            </a:r>
            <a:r>
              <a:rPr lang="el-GR" altLang="en-US" dirty="0" smtClean="0">
                <a:ea typeface="ＭＳ Ｐゴシック" panose="020B0600070205080204" pitchFamily="34" charset="-128"/>
              </a:rPr>
              <a:t>από </a:t>
            </a:r>
            <a:r>
              <a:rPr lang="el-GR" altLang="en-US" dirty="0" smtClean="0"/>
              <a:t>την </a:t>
            </a:r>
            <a:r>
              <a:rPr lang="el-GR" altLang="en-US" dirty="0"/>
              <a:t>αντίθετη κατεύθυνση και το</a:t>
            </a:r>
            <a:r>
              <a:rPr lang="en-US" altLang="en-US" dirty="0"/>
              <a:t> </a:t>
            </a:r>
            <a:r>
              <a:rPr lang="el-GR" altLang="en-US" dirty="0"/>
              <a:t>σπρώχνουν προς την πλευρά της περιμέτρου.</a:t>
            </a:r>
            <a:endParaRPr lang="en-US" altLang="en-US" dirty="0"/>
          </a:p>
          <a:p>
            <a:pPr>
              <a:lnSpc>
                <a:spcPct val="110000"/>
              </a:lnSpc>
            </a:pPr>
            <a:endParaRPr lang="en-US" altLang="en-US" dirty="0">
              <a:solidFill>
                <a:srgbClr val="043736"/>
              </a:solidFill>
              <a:ea typeface="ＭＳ Ｐゴシック" panose="020B0600070205080204" pitchFamily="34" charset="-128"/>
            </a:endParaRPr>
          </a:p>
          <a:p>
            <a:pPr>
              <a:lnSpc>
                <a:spcPct val="110000"/>
              </a:lnSpc>
            </a:pPr>
            <a:endParaRPr lang="en-US" dirty="0"/>
          </a:p>
        </p:txBody>
      </p:sp>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19</a:t>
            </a:fld>
            <a:endParaRPr lang="en-US"/>
          </a:p>
        </p:txBody>
      </p:sp>
      <p:sp>
        <p:nvSpPr>
          <p:cNvPr id="8" name="TextBox 7"/>
          <p:cNvSpPr txBox="1"/>
          <p:nvPr/>
        </p:nvSpPr>
        <p:spPr>
          <a:xfrm>
            <a:off x="8108346" y="3709134"/>
            <a:ext cx="341760" cy="276999"/>
          </a:xfrm>
          <a:prstGeom prst="rect">
            <a:avLst/>
          </a:prstGeom>
          <a:noFill/>
        </p:spPr>
        <p:txBody>
          <a:bodyPr wrap="none" rtlCol="0">
            <a:spAutoFit/>
          </a:bodyPr>
          <a:lstStyle/>
          <a:p>
            <a:r>
              <a:rPr lang="el-GR" sz="1200" b="1" dirty="0" smtClean="0">
                <a:solidFill>
                  <a:schemeClr val="bg1"/>
                </a:solidFill>
              </a:rPr>
              <a:t>20</a:t>
            </a:r>
            <a:endParaRPr lang="en-US" sz="1200" b="1" dirty="0">
              <a:solidFill>
                <a:schemeClr val="bg1"/>
              </a:solidFill>
            </a:endParaRPr>
          </a:p>
        </p:txBody>
      </p:sp>
      <p:sp>
        <p:nvSpPr>
          <p:cNvPr id="9" name="TextBox 8"/>
          <p:cNvSpPr txBox="1"/>
          <p:nvPr/>
        </p:nvSpPr>
        <p:spPr>
          <a:xfrm>
            <a:off x="8501399" y="5576668"/>
            <a:ext cx="341760" cy="276999"/>
          </a:xfrm>
          <a:prstGeom prst="rect">
            <a:avLst/>
          </a:prstGeom>
          <a:noFill/>
        </p:spPr>
        <p:txBody>
          <a:bodyPr wrap="none" rtlCol="0">
            <a:spAutoFit/>
          </a:bodyPr>
          <a:lstStyle/>
          <a:p>
            <a:r>
              <a:rPr lang="el-GR" sz="1200" b="1" dirty="0" smtClean="0">
                <a:solidFill>
                  <a:schemeClr val="bg1"/>
                </a:solidFill>
              </a:rPr>
              <a:t>21</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9527"/>
            <a:ext cx="7886700" cy="1325563"/>
          </a:xfrm>
        </p:spPr>
        <p:txBody>
          <a:bodyPr>
            <a:normAutofit/>
          </a:bodyPr>
          <a:lstStyle/>
          <a:p>
            <a:r>
              <a:rPr lang="el-GR" sz="4000" dirty="0" err="1" smtClean="0"/>
              <a:t>Τροφοληπτική</a:t>
            </a:r>
            <a:r>
              <a:rPr lang="el-GR" sz="4000" dirty="0" smtClean="0"/>
              <a:t> συμπεριφορά 1/3</a:t>
            </a:r>
            <a:endParaRPr lang="en-US" sz="4000" dirty="0"/>
          </a:p>
        </p:txBody>
      </p:sp>
      <p:sp>
        <p:nvSpPr>
          <p:cNvPr id="3" name="Content Placeholder 2"/>
          <p:cNvSpPr>
            <a:spLocks noGrp="1"/>
          </p:cNvSpPr>
          <p:nvPr>
            <p:ph idx="1"/>
          </p:nvPr>
        </p:nvSpPr>
        <p:spPr>
          <a:xfrm>
            <a:off x="430866" y="1795090"/>
            <a:ext cx="8282268" cy="4790328"/>
          </a:xfrm>
        </p:spPr>
        <p:txBody>
          <a:bodyPr>
            <a:normAutofit fontScale="77500" lnSpcReduction="20000"/>
          </a:bodyPr>
          <a:lstStyle/>
          <a:p>
            <a:pPr eaLnBrk="1" hangingPunct="1">
              <a:lnSpc>
                <a:spcPct val="110000"/>
              </a:lnSpc>
            </a:pPr>
            <a:r>
              <a:rPr lang="en-US" altLang="en-US" dirty="0" smtClean="0">
                <a:ea typeface="ＭＳ Ｐゴシック" panose="020B0600070205080204" pitchFamily="34" charset="-128"/>
              </a:rPr>
              <a:t>Ο</a:t>
            </a:r>
            <a:r>
              <a:rPr lang="el-GR" altLang="en-US" dirty="0" smtClean="0">
                <a:ea typeface="ＭＳ Ｐゴシック" panose="020B0600070205080204" pitchFamily="34" charset="-128"/>
              </a:rPr>
              <a:t>ι τεχνικές που χρησιμοποιούνται από διάφορα είδη ζώων καθορίζονται πρωτίστως από τη φύση της τροφής τους.</a:t>
            </a:r>
          </a:p>
          <a:p>
            <a:pPr eaLnBrk="1" hangingPunct="1">
              <a:lnSpc>
                <a:spcPct val="110000"/>
              </a:lnSpc>
            </a:pPr>
            <a:r>
              <a:rPr lang="el-GR" altLang="en-US" dirty="0" smtClean="0">
                <a:ea typeface="ＭＳ Ｐゴシック" panose="020B0600070205080204" pitchFamily="34" charset="-128"/>
              </a:rPr>
              <a:t>Έτσι οι δύο βασικές κατηγορίες (πρωτογενείς και δευτερογενείς καταναλωτές) έχουν υιοθετήσει διακριτά πρότυπα συμπεριφοράς στην ανεύρεση τροφής.</a:t>
            </a:r>
          </a:p>
          <a:p>
            <a:pPr eaLnBrk="1" hangingPunct="1">
              <a:lnSpc>
                <a:spcPct val="110000"/>
              </a:lnSpc>
            </a:pPr>
            <a:r>
              <a:rPr lang="en-US" altLang="en-US" dirty="0" smtClean="0">
                <a:ea typeface="ＭＳ Ｐゴシック" panose="020B0600070205080204" pitchFamily="34" charset="-128"/>
              </a:rPr>
              <a:t>Η</a:t>
            </a:r>
            <a:r>
              <a:rPr lang="el-GR" altLang="en-US" dirty="0" smtClean="0">
                <a:ea typeface="ＭＳ Ｐゴシック" panose="020B0600070205080204" pitchFamily="34" charset="-128"/>
              </a:rPr>
              <a:t> φυσιολογία της διατροφής των φυτοφάγων και των σαρκοφάγων αντικατοπτρίζεται και στην συμπεριφορά των συγκεκριμένων ομάδων.</a:t>
            </a:r>
          </a:p>
          <a:p>
            <a:pPr eaLnBrk="1" hangingPunct="1">
              <a:lnSpc>
                <a:spcPct val="110000"/>
              </a:lnSpc>
            </a:pPr>
            <a:r>
              <a:rPr lang="en-US" altLang="en-US" dirty="0" smtClean="0">
                <a:ea typeface="ＭＳ Ｐゴシック" panose="020B0600070205080204" pitchFamily="34" charset="-128"/>
              </a:rPr>
              <a:t>Μ</a:t>
            </a:r>
            <a:r>
              <a:rPr lang="el-GR" altLang="en-US" dirty="0" smtClean="0">
                <a:ea typeface="ＭＳ Ｐゴシック" panose="020B0600070205080204" pitchFamily="34" charset="-128"/>
              </a:rPr>
              <a:t>ία περαιτέρω διαφοροποίηση μπορεί να γίνει ανάλογα με το είδος της τροφής. </a:t>
            </a:r>
            <a:r>
              <a:rPr lang="en-US" altLang="en-US" dirty="0" smtClean="0">
                <a:ea typeface="ＭＳ Ｐゴシック" panose="020B0600070205080204" pitchFamily="34" charset="-128"/>
              </a:rPr>
              <a:t>Έ</a:t>
            </a:r>
            <a:r>
              <a:rPr lang="el-GR" altLang="en-US" dirty="0" err="1" smtClean="0">
                <a:ea typeface="ＭＳ Ｐゴシック" panose="020B0600070205080204" pitchFamily="34" charset="-128"/>
              </a:rPr>
              <a:t>τσι</a:t>
            </a:r>
            <a:r>
              <a:rPr lang="el-GR" altLang="en-US" dirty="0" smtClean="0">
                <a:ea typeface="ＭＳ Ｐゴシック" panose="020B0600070205080204" pitchFamily="34" charset="-128"/>
              </a:rPr>
              <a:t> τα ζώα χωρίζονται σε </a:t>
            </a:r>
            <a:r>
              <a:rPr lang="el-GR" altLang="en-US" dirty="0" err="1" smtClean="0">
                <a:ea typeface="ＭＳ Ｐゴシック" panose="020B0600070205080204" pitchFamily="34" charset="-128"/>
              </a:rPr>
              <a:t>γενικευτές</a:t>
            </a:r>
            <a:r>
              <a:rPr lang="el-GR" altLang="en-US" dirty="0" smtClean="0">
                <a:ea typeface="ＭＳ Ｐゴシック" panose="020B0600070205080204" pitchFamily="34" charset="-128"/>
              </a:rPr>
              <a:t> και </a:t>
            </a:r>
            <a:r>
              <a:rPr lang="el-GR" altLang="en-US" dirty="0" err="1" smtClean="0">
                <a:ea typeface="ＭＳ Ｐゴシック" panose="020B0600070205080204" pitchFamily="34" charset="-128"/>
              </a:rPr>
              <a:t>εξειδικευτές</a:t>
            </a:r>
            <a:r>
              <a:rPr lang="el-GR" altLang="en-US" dirty="0" smtClean="0">
                <a:ea typeface="ＭＳ Ｐゴシック" panose="020B0600070205080204" pitchFamily="34" charset="-128"/>
              </a:rPr>
              <a:t>.</a:t>
            </a:r>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altLang="en-US" dirty="0" err="1" smtClean="0">
                <a:ea typeface="ＭＳ Ｐゴシック" panose="020B0600070205080204" pitchFamily="34" charset="-128"/>
              </a:rPr>
              <a:t>Canidae</a:t>
            </a:r>
            <a:r>
              <a:rPr lang="en-US" altLang="en-US" dirty="0" smtClean="0">
                <a:ea typeface="ＭＳ Ｐゴシック" panose="020B0600070205080204" pitchFamily="34" charset="-128"/>
              </a:rPr>
              <a:t> </a:t>
            </a:r>
            <a:r>
              <a:rPr lang="el-GR" altLang="en-US" dirty="0" smtClean="0">
                <a:ea typeface="ＭＳ Ｐゴシック" panose="020B0600070205080204" pitchFamily="34" charset="-128"/>
              </a:rPr>
              <a:t/>
            </a:r>
            <a:br>
              <a:rPr lang="el-GR" altLang="en-US" dirty="0" smtClean="0">
                <a:ea typeface="ＭＳ Ｐゴシック" panose="020B0600070205080204" pitchFamily="34" charset="-128"/>
              </a:rPr>
            </a:br>
            <a:r>
              <a:rPr lang="en-US" altLang="en-US" dirty="0" smtClean="0">
                <a:ea typeface="ＭＳ Ｐゴシック" panose="020B0600070205080204" pitchFamily="34" charset="-128"/>
              </a:rPr>
              <a:t>(</a:t>
            </a:r>
            <a:r>
              <a:rPr lang="el-GR" altLang="en-US" dirty="0" smtClean="0">
                <a:ea typeface="ＭＳ Ｐゴシック" panose="020B0600070205080204" pitchFamily="34" charset="-128"/>
              </a:rPr>
              <a:t>άγρια σκυλιά και λύκοι)</a:t>
            </a:r>
            <a:endParaRPr lang="en-US" altLang="en-US"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1308" b="23218"/>
          <a:stretch/>
        </p:blipFill>
        <p:spPr>
          <a:xfrm>
            <a:off x="4777652" y="1902334"/>
            <a:ext cx="3107415" cy="1934145"/>
          </a:xfrm>
        </p:spPr>
      </p:pic>
      <p:sp>
        <p:nvSpPr>
          <p:cNvPr id="2" name="Content Placeholder 1"/>
          <p:cNvSpPr>
            <a:spLocks noGrp="1"/>
          </p:cNvSpPr>
          <p:nvPr>
            <p:ph sz="quarter" idx="14"/>
          </p:nvPr>
        </p:nvSpPr>
        <p:spPr>
          <a:xfrm>
            <a:off x="358588" y="1853430"/>
            <a:ext cx="4419064" cy="5004570"/>
          </a:xfrm>
        </p:spPr>
        <p:txBody>
          <a:bodyPr>
            <a:normAutofit fontScale="77500" lnSpcReduction="20000"/>
          </a:bodyPr>
          <a:lstStyle/>
          <a:p>
            <a:pPr>
              <a:lnSpc>
                <a:spcPct val="110000"/>
              </a:lnSpc>
            </a:pPr>
            <a:r>
              <a:rPr lang="en-US" altLang="en-US" dirty="0">
                <a:solidFill>
                  <a:srgbClr val="043736"/>
                </a:solidFill>
                <a:ea typeface="ＭＳ Ｐゴシック" panose="020B0600070205080204" pitchFamily="34" charset="-128"/>
              </a:rPr>
              <a:t>Σ</a:t>
            </a:r>
            <a:r>
              <a:rPr lang="el-GR" altLang="en-US" dirty="0">
                <a:solidFill>
                  <a:srgbClr val="043736"/>
                </a:solidFill>
                <a:ea typeface="ＭＳ Ｐゴシック" panose="020B0600070205080204" pitchFamily="34" charset="-128"/>
              </a:rPr>
              <a:t>ε αυτή την οικογένεια κάθε αγέλη διαθέτει ένα κυρίαρχο ζεύγος (</a:t>
            </a:r>
            <a:r>
              <a:rPr lang="en-US" altLang="en-US" dirty="0">
                <a:solidFill>
                  <a:srgbClr val="043736"/>
                </a:solidFill>
                <a:ea typeface="ＭＳ Ｐゴシック" panose="020B0600070205080204" pitchFamily="34" charset="-128"/>
              </a:rPr>
              <a:t>alpha couple) </a:t>
            </a:r>
            <a:r>
              <a:rPr lang="el-GR" altLang="en-US" dirty="0">
                <a:solidFill>
                  <a:srgbClr val="043736"/>
                </a:solidFill>
                <a:ea typeface="ＭＳ Ｐゴシック" panose="020B0600070205080204" pitchFamily="34" charset="-128"/>
              </a:rPr>
              <a:t>το οποίο σχεδιάζει και φέρνει εις πέρας την επίθεση, επικουρούμενο πάντα από τα υπόλοιπα μέλη. </a:t>
            </a:r>
          </a:p>
          <a:p>
            <a:pPr>
              <a:lnSpc>
                <a:spcPct val="110000"/>
              </a:lnSpc>
            </a:pPr>
            <a:r>
              <a:rPr lang="en-US" altLang="en-US" dirty="0">
                <a:solidFill>
                  <a:srgbClr val="043736"/>
                </a:solidFill>
                <a:ea typeface="ＭＳ Ｐゴシック" panose="020B0600070205080204" pitchFamily="34" charset="-128"/>
              </a:rPr>
              <a:t>Π</a:t>
            </a:r>
            <a:r>
              <a:rPr lang="el-GR" altLang="en-US" dirty="0" err="1">
                <a:solidFill>
                  <a:srgbClr val="043736"/>
                </a:solidFill>
                <a:ea typeface="ＭＳ Ｐゴシック" panose="020B0600070205080204" pitchFamily="34" charset="-128"/>
              </a:rPr>
              <a:t>ολύ</a:t>
            </a:r>
            <a:r>
              <a:rPr lang="el-GR" altLang="en-US" dirty="0">
                <a:solidFill>
                  <a:srgbClr val="043736"/>
                </a:solidFill>
                <a:ea typeface="ＭＳ Ｐゴシック" panose="020B0600070205080204" pitchFamily="34" charset="-128"/>
              </a:rPr>
              <a:t> συχνά κάποια θηλυκά παραμένουν σε προφυλαγμένη θέση για να προσέχουν τα μικρά της ομάδας (όλα κουτάβια του κυρίαρχου ζευγαριού).</a:t>
            </a:r>
            <a:endParaRPr lang="en-US" altLang="en-US" dirty="0">
              <a:solidFill>
                <a:srgbClr val="043736"/>
              </a:solidFill>
              <a:ea typeface="ＭＳ Ｐゴシック" panose="020B0600070205080204" pitchFamily="34" charset="-128"/>
            </a:endParaRPr>
          </a:p>
          <a:p>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17047" y="4048125"/>
            <a:ext cx="3126350" cy="2114550"/>
          </a:xfrm>
        </p:spPr>
      </p:pic>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20</a:t>
            </a:fld>
            <a:endParaRPr lang="en-US"/>
          </a:p>
        </p:txBody>
      </p:sp>
      <p:sp>
        <p:nvSpPr>
          <p:cNvPr id="8" name="TextBox 7"/>
          <p:cNvSpPr txBox="1"/>
          <p:nvPr/>
        </p:nvSpPr>
        <p:spPr>
          <a:xfrm>
            <a:off x="7523668" y="3513357"/>
            <a:ext cx="341760" cy="276999"/>
          </a:xfrm>
          <a:prstGeom prst="rect">
            <a:avLst/>
          </a:prstGeom>
          <a:noFill/>
        </p:spPr>
        <p:txBody>
          <a:bodyPr wrap="none" rtlCol="0">
            <a:spAutoFit/>
          </a:bodyPr>
          <a:lstStyle/>
          <a:p>
            <a:r>
              <a:rPr lang="el-GR" sz="1200" b="1" dirty="0" smtClean="0"/>
              <a:t>22</a:t>
            </a:r>
            <a:endParaRPr lang="en-US" sz="1200" b="1" dirty="0"/>
          </a:p>
        </p:txBody>
      </p:sp>
      <p:sp>
        <p:nvSpPr>
          <p:cNvPr id="9" name="TextBox 8"/>
          <p:cNvSpPr txBox="1"/>
          <p:nvPr/>
        </p:nvSpPr>
        <p:spPr>
          <a:xfrm>
            <a:off x="7623785" y="5828547"/>
            <a:ext cx="341760" cy="276999"/>
          </a:xfrm>
          <a:prstGeom prst="rect">
            <a:avLst/>
          </a:prstGeom>
          <a:noFill/>
        </p:spPr>
        <p:txBody>
          <a:bodyPr wrap="none" rtlCol="0">
            <a:spAutoFit/>
          </a:bodyPr>
          <a:lstStyle/>
          <a:p>
            <a:r>
              <a:rPr lang="el-GR" sz="1200" b="1" dirty="0" smtClean="0">
                <a:solidFill>
                  <a:schemeClr val="bg1"/>
                </a:solidFill>
              </a:rPr>
              <a:t>23</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Ύαινες</a:t>
            </a:r>
            <a:endParaRPr lang="en-US" altLang="en-US" dirty="0" smtClean="0">
              <a:ea typeface="ＭＳ Ｐゴシック" panose="020B0600070205080204" pitchFamily="34" charset="-128"/>
            </a:endParaRPr>
          </a:p>
        </p:txBody>
      </p:sp>
      <p:sp>
        <p:nvSpPr>
          <p:cNvPr id="33795" name="Content Placeholder 2"/>
          <p:cNvSpPr>
            <a:spLocks noGrp="1"/>
          </p:cNvSpPr>
          <p:nvPr>
            <p:ph sz="half" idx="1"/>
          </p:nvPr>
        </p:nvSpPr>
        <p:spPr>
          <a:xfrm>
            <a:off x="394447" y="1690688"/>
            <a:ext cx="4298763" cy="4710111"/>
          </a:xfrm>
        </p:spPr>
        <p:txBody>
          <a:bodyPr>
            <a:normAutofit/>
          </a:bodyPr>
          <a:lstStyle/>
          <a:p>
            <a:pPr eaLnBrk="1" hangingPunct="1"/>
            <a:r>
              <a:rPr lang="en-US" altLang="en-US" sz="2600" dirty="0" smtClean="0">
                <a:ea typeface="ＭＳ Ｐゴシック" panose="020B0600070205080204" pitchFamily="34" charset="-128"/>
              </a:rPr>
              <a:t>Ο</a:t>
            </a:r>
            <a:r>
              <a:rPr lang="el-GR" altLang="en-US" sz="2600" dirty="0" smtClean="0">
                <a:ea typeface="ＭＳ Ｐゴシック" panose="020B0600070205080204" pitchFamily="34" charset="-128"/>
              </a:rPr>
              <a:t>ι ύαινες, παρά την ευρέως διαδεδομένη δοξασία, δεν είναι αποκλειστικά </a:t>
            </a:r>
            <a:r>
              <a:rPr lang="el-GR" altLang="en-US" sz="2600" dirty="0" err="1" smtClean="0">
                <a:ea typeface="ＭＳ Ｐゴシック" panose="020B0600070205080204" pitchFamily="34" charset="-128"/>
              </a:rPr>
              <a:t>πτωματοφάγες</a:t>
            </a:r>
            <a:r>
              <a:rPr lang="el-GR" altLang="en-US" sz="2600" dirty="0" smtClean="0">
                <a:ea typeface="ＭＳ Ｐゴシック" panose="020B0600070205080204" pitchFamily="34" charset="-128"/>
              </a:rPr>
              <a:t> αλλά είναι ικανότατοι κυνηγοί.</a:t>
            </a:r>
          </a:p>
          <a:p>
            <a:pPr eaLnBrk="1" hangingPunct="1"/>
            <a:r>
              <a:rPr lang="en-US" altLang="en-US" sz="2600" dirty="0" smtClean="0">
                <a:ea typeface="ＭＳ Ｐゴシック" panose="020B0600070205080204" pitchFamily="34" charset="-128"/>
              </a:rPr>
              <a:t>Χ</a:t>
            </a:r>
            <a:r>
              <a:rPr lang="el-GR" altLang="en-US" sz="2600" dirty="0" err="1" smtClean="0">
                <a:ea typeface="ＭＳ Ｐゴシック" panose="020B0600070205080204" pitchFamily="34" charset="-128"/>
              </a:rPr>
              <a:t>άρη</a:t>
            </a:r>
            <a:r>
              <a:rPr lang="el-GR" altLang="en-US" sz="2600" dirty="0" smtClean="0">
                <a:ea typeface="ＭＳ Ｐゴシック" panose="020B0600070205080204" pitchFamily="34" charset="-128"/>
              </a:rPr>
              <a:t> στην ιδιαίτερη κατασκευή του σώματός τους ασκούν </a:t>
            </a:r>
            <a:r>
              <a:rPr lang="el-GR" altLang="en-US" sz="2600" dirty="0" err="1" smtClean="0">
                <a:ea typeface="ＭＳ Ｐゴシック" panose="020B0600070205080204" pitchFamily="34" charset="-128"/>
              </a:rPr>
              <a:t>συνθληπτική</a:t>
            </a:r>
            <a:r>
              <a:rPr lang="el-GR" altLang="en-US" sz="2600" dirty="0" smtClean="0">
                <a:ea typeface="ＭＳ Ｐゴシック" panose="020B0600070205080204" pitchFamily="34" charset="-128"/>
              </a:rPr>
              <a:t> πίεση στο θύμα τους και μπορούν να το σκοτώσουν ταχύτατα. </a:t>
            </a:r>
            <a:endParaRPr lang="en-US" altLang="en-US" sz="2600" dirty="0" smtClean="0">
              <a:ea typeface="ＭＳ Ｐゴシック" panose="020B0600070205080204" pitchFamily="34" charset="-128"/>
            </a:endParaRPr>
          </a:p>
        </p:txBody>
      </p:sp>
      <p:pic>
        <p:nvPicPr>
          <p:cNvPr id="33796" name="Content Placeholder 4" descr="Hyaena_hyaena.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3210" y="1955288"/>
            <a:ext cx="3822140" cy="3822140"/>
          </a:xfrm>
        </p:spPr>
      </p:pic>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a:p>
        </p:txBody>
      </p:sp>
      <p:sp>
        <p:nvSpPr>
          <p:cNvPr id="3" name="Slide Number Placeholder 2"/>
          <p:cNvSpPr>
            <a:spLocks noGrp="1"/>
          </p:cNvSpPr>
          <p:nvPr>
            <p:ph type="sldNum" sz="quarter" idx="12"/>
          </p:nvPr>
        </p:nvSpPr>
        <p:spPr/>
        <p:txBody>
          <a:bodyPr/>
          <a:lstStyle/>
          <a:p>
            <a:fld id="{58A56277-EA16-4AF5-BFB5-E5ECBBB39490}" type="slidenum">
              <a:rPr lang="en-US" smtClean="0"/>
              <a:t>21</a:t>
            </a:fld>
            <a:endParaRPr lang="en-US"/>
          </a:p>
        </p:txBody>
      </p:sp>
      <p:sp>
        <p:nvSpPr>
          <p:cNvPr id="7" name="TextBox 6"/>
          <p:cNvSpPr txBox="1"/>
          <p:nvPr/>
        </p:nvSpPr>
        <p:spPr>
          <a:xfrm>
            <a:off x="8095967" y="5406300"/>
            <a:ext cx="341760" cy="276999"/>
          </a:xfrm>
          <a:prstGeom prst="rect">
            <a:avLst/>
          </a:prstGeom>
          <a:noFill/>
        </p:spPr>
        <p:txBody>
          <a:bodyPr wrap="none" rtlCol="0">
            <a:spAutoFit/>
          </a:bodyPr>
          <a:lstStyle/>
          <a:p>
            <a:r>
              <a:rPr lang="el-GR" sz="1200" b="1" dirty="0" smtClean="0"/>
              <a:t>24</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altLang="en-US" dirty="0" smtClean="0">
                <a:ea typeface="ＭＳ Ｐゴシック" panose="020B0600070205080204" pitchFamily="34" charset="-128"/>
              </a:rPr>
              <a:t>Π</a:t>
            </a:r>
            <a:r>
              <a:rPr lang="el-GR" altLang="en-US" dirty="0" err="1" smtClean="0">
                <a:ea typeface="ＭＳ Ｐゴシック" panose="020B0600070205080204" pitchFamily="34" charset="-128"/>
              </a:rPr>
              <a:t>λεονεκτήματα</a:t>
            </a:r>
            <a:r>
              <a:rPr lang="el-GR" altLang="en-US" dirty="0" smtClean="0">
                <a:ea typeface="ＭＳ Ｐゴシック" panose="020B0600070205080204" pitchFamily="34" charset="-128"/>
              </a:rPr>
              <a:t> </a:t>
            </a:r>
            <a:endParaRPr lang="en-US" altLang="en-US" dirty="0" smtClean="0">
              <a:ea typeface="ＭＳ Ｐゴシック" panose="020B0600070205080204" pitchFamily="34" charset="-128"/>
            </a:endParaRPr>
          </a:p>
        </p:txBody>
      </p:sp>
      <p:sp>
        <p:nvSpPr>
          <p:cNvPr id="34819" name="Content Placeholder 5"/>
          <p:cNvSpPr>
            <a:spLocks noGrp="1"/>
          </p:cNvSpPr>
          <p:nvPr>
            <p:ph idx="1"/>
          </p:nvPr>
        </p:nvSpPr>
        <p:spPr/>
        <p:txBody>
          <a:bodyPr>
            <a:normAutofit fontScale="92500"/>
          </a:bodyPr>
          <a:lstStyle/>
          <a:p>
            <a:pPr eaLnBrk="1" hangingPunct="1"/>
            <a:r>
              <a:rPr lang="en-US" altLang="en-US" dirty="0" smtClean="0">
                <a:ea typeface="ＭＳ Ｐゴシック" panose="020B0600070205080204" pitchFamily="34" charset="-128"/>
              </a:rPr>
              <a:t>Τ</a:t>
            </a:r>
            <a:r>
              <a:rPr lang="el-GR" altLang="en-US" dirty="0" smtClean="0">
                <a:ea typeface="ＭＳ Ｐゴシック" panose="020B0600070205080204" pitchFamily="34" charset="-128"/>
              </a:rPr>
              <a:t>α κοινωνικά </a:t>
            </a:r>
            <a:r>
              <a:rPr lang="el-GR" altLang="en-US" dirty="0" err="1" smtClean="0">
                <a:ea typeface="ＭＳ Ｐゴシック" panose="020B0600070205080204" pitchFamily="34" charset="-128"/>
              </a:rPr>
              <a:t>σαρκοφάγα</a:t>
            </a:r>
            <a:r>
              <a:rPr lang="el-GR" altLang="en-US" dirty="0" smtClean="0">
                <a:ea typeface="ＭＳ Ｐゴシック" panose="020B0600070205080204" pitchFamily="34" charset="-128"/>
              </a:rPr>
              <a:t> με το ομαδικό κυνήγι μπορεί να σκοτώσουν λεία  με βάρος 6-12 φορές μεγαλύτερο από το δικό τους. </a:t>
            </a:r>
            <a:r>
              <a:rPr lang="en-US" altLang="en-US" dirty="0" smtClean="0">
                <a:ea typeface="ＭＳ Ｐゴシック" panose="020B0600070205080204" pitchFamily="34" charset="-128"/>
              </a:rPr>
              <a:t>Ο</a:t>
            </a:r>
            <a:r>
              <a:rPr lang="el-GR" altLang="en-US" dirty="0" smtClean="0">
                <a:ea typeface="ＭＳ Ｐゴシック" panose="020B0600070205080204" pitchFamily="34" charset="-128"/>
              </a:rPr>
              <a:t>ι μοναχικοί θηρευτές μπορούν να θανατώσουν πολύ μικρότερα θύματα.</a:t>
            </a:r>
          </a:p>
          <a:p>
            <a:pPr eaLnBrk="1" hangingPunct="1"/>
            <a:r>
              <a:rPr lang="en-US" altLang="en-US" dirty="0" smtClean="0">
                <a:ea typeface="ＭＳ Ｐゴシック" panose="020B0600070205080204" pitchFamily="34" charset="-128"/>
              </a:rPr>
              <a:t>Π</a:t>
            </a:r>
            <a:r>
              <a:rPr lang="el-GR" altLang="en-US" dirty="0" err="1" smtClean="0">
                <a:ea typeface="ＭＳ Ｐゴシック" panose="020B0600070205080204" pitchFamily="34" charset="-128"/>
              </a:rPr>
              <a:t>αράπλευρο</a:t>
            </a:r>
            <a:r>
              <a:rPr lang="el-GR" altLang="en-US" dirty="0" smtClean="0">
                <a:ea typeface="ＭＳ Ｐゴシック" panose="020B0600070205080204" pitchFamily="34" charset="-128"/>
              </a:rPr>
              <a:t> όφελος του σχηματισμού αγέλης για το κυνήγι αποτελεί και η αποτελεσματικότερη διαφύλαξη της περιοχής όπου εξαπλώνονται καθώς και η συνεργασία σε καθημερινές ασχολίες («νηπιαγωγεία»).</a:t>
            </a:r>
            <a:endParaRPr lang="en-US" altLang="en-US"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Χ</a:t>
            </a:r>
            <a:r>
              <a:rPr lang="el-GR" altLang="en-US" dirty="0" smtClean="0">
                <a:ea typeface="ＭＳ Ｐゴシック" panose="020B0600070205080204" pitchFamily="34" charset="-128"/>
              </a:rPr>
              <a:t>ρήση εργαλείων </a:t>
            </a:r>
            <a:endParaRPr lang="en-US" altLang="en-US" dirty="0" smtClean="0">
              <a:ea typeface="ＭＳ Ｐゴシック" panose="020B0600070205080204" pitchFamily="34" charset="-128"/>
            </a:endParaRPr>
          </a:p>
        </p:txBody>
      </p:sp>
      <p:sp>
        <p:nvSpPr>
          <p:cNvPr id="35843"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Η</a:t>
            </a:r>
            <a:r>
              <a:rPr lang="el-GR" altLang="en-US" dirty="0" smtClean="0">
                <a:ea typeface="ＭＳ Ｐゴシック" panose="020B0600070205080204" pitchFamily="34" charset="-128"/>
              </a:rPr>
              <a:t> χρήση εργαλείων (</a:t>
            </a:r>
            <a:r>
              <a:rPr lang="en-US" altLang="en-US" dirty="0" err="1" smtClean="0">
                <a:ea typeface="ＭＳ Ｐゴシック" panose="020B0600070205080204" pitchFamily="34" charset="-128"/>
              </a:rPr>
              <a:t>sensu</a:t>
            </a:r>
            <a:r>
              <a:rPr lang="en-US" altLang="en-US" dirty="0" smtClean="0">
                <a:ea typeface="ＭＳ Ｐゴシック" panose="020B0600070205080204" pitchFamily="34" charset="-128"/>
              </a:rPr>
              <a:t> </a:t>
            </a:r>
            <a:r>
              <a:rPr lang="en-US" altLang="en-US" dirty="0" err="1" smtClean="0">
                <a:ea typeface="ＭＳ Ｐゴシック" panose="020B0600070205080204" pitchFamily="34" charset="-128"/>
              </a:rPr>
              <a:t>lato</a:t>
            </a:r>
            <a:r>
              <a:rPr lang="en-US" altLang="en-US" dirty="0" smtClean="0">
                <a:ea typeface="ＭＳ Ｐゴシック" panose="020B0600070205080204" pitchFamily="34" charset="-128"/>
              </a:rPr>
              <a:t>) </a:t>
            </a:r>
            <a:r>
              <a:rPr lang="el-GR" altLang="en-US" dirty="0" smtClean="0">
                <a:ea typeface="ＭＳ Ｐゴシック" panose="020B0600070205080204" pitchFamily="34" charset="-128"/>
              </a:rPr>
              <a:t>είναι η λιγότερο χρησιμοποιούμενη τακτική στο ζωικό βασίλειο.</a:t>
            </a:r>
          </a:p>
          <a:p>
            <a:pPr eaLnBrk="1" hangingPunct="1"/>
            <a:r>
              <a:rPr lang="en-US" altLang="en-US" dirty="0" smtClean="0">
                <a:ea typeface="ＭＳ Ｐゴシック" panose="020B0600070205080204" pitchFamily="34" charset="-128"/>
              </a:rPr>
              <a:t>Μ</a:t>
            </a:r>
            <a:r>
              <a:rPr lang="el-GR" altLang="en-US" dirty="0" err="1" smtClean="0">
                <a:ea typeface="ＭＳ Ｐゴシック" panose="020B0600070205080204" pitchFamily="34" charset="-128"/>
              </a:rPr>
              <a:t>έχρι</a:t>
            </a:r>
            <a:r>
              <a:rPr lang="el-GR" altLang="en-US" dirty="0" smtClean="0">
                <a:ea typeface="ＭＳ Ｐゴシック" panose="020B0600070205080204" pitchFamily="34" charset="-128"/>
              </a:rPr>
              <a:t> πρόσφατα </a:t>
            </a:r>
            <a:r>
              <a:rPr lang="el-GR" altLang="en-US" dirty="0" err="1" smtClean="0">
                <a:ea typeface="ＭＳ Ｐゴシック" panose="020B0600070205080204" pitchFamily="34" charset="-128"/>
              </a:rPr>
              <a:t>πιστεύοταν</a:t>
            </a:r>
            <a:r>
              <a:rPr lang="el-GR" altLang="en-US" dirty="0" smtClean="0">
                <a:ea typeface="ＭＳ Ｐゴシック" panose="020B0600070205080204" pitchFamily="34" charset="-128"/>
              </a:rPr>
              <a:t> ότι μόνο ο άνθρωπος είχε επιτυχώς καταφύγει σε εργαλεία για την ανεύρεση της τροφής του. </a:t>
            </a:r>
            <a:r>
              <a:rPr lang="en-US" altLang="en-US" dirty="0" smtClean="0">
                <a:ea typeface="ＭＳ Ｐゴシック" panose="020B0600070205080204" pitchFamily="34" charset="-128"/>
              </a:rPr>
              <a:t>Π</a:t>
            </a:r>
            <a:r>
              <a:rPr lang="el-GR" altLang="en-US" dirty="0" err="1" smtClean="0">
                <a:ea typeface="ＭＳ Ｐゴシック" panose="020B0600070205080204" pitchFamily="34" charset="-128"/>
              </a:rPr>
              <a:t>αρόλαυτα</a:t>
            </a:r>
            <a:r>
              <a:rPr lang="el-GR" altLang="en-US" dirty="0" smtClean="0">
                <a:ea typeface="ＭＳ Ｐゴシック" panose="020B0600070205080204" pitchFamily="34" charset="-128"/>
              </a:rPr>
              <a:t> ζώα από διαφορετικές ομάδες χρησιμοποιούν εργαλεία για την παγίδευση και την εξασφάλιση τροφής.</a:t>
            </a:r>
            <a:endParaRPr lang="en-US" altLang="en-US"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altLang="en-US" dirty="0" smtClean="0">
                <a:ea typeface="ＭＳ Ｐゴシック" panose="020B0600070205080204" pitchFamily="34" charset="-128"/>
              </a:rPr>
              <a:t>Τ</a:t>
            </a:r>
            <a:r>
              <a:rPr lang="el-GR" altLang="en-US" dirty="0" smtClean="0">
                <a:ea typeface="ＭＳ Ｐゴシック" panose="020B0600070205080204" pitchFamily="34" charset="-128"/>
              </a:rPr>
              <a:t>ο ψάρι </a:t>
            </a:r>
            <a:r>
              <a:rPr lang="en-US" altLang="en-US" i="1" dirty="0" err="1" smtClean="0">
                <a:ea typeface="ＭＳ Ｐゴシック" panose="020B0600070205080204" pitchFamily="34" charset="-128"/>
              </a:rPr>
              <a:t>Toxotes</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jaculatrix</a:t>
            </a:r>
            <a:endParaRPr lang="en-US" altLang="en-US" i="1"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0442" b="20617"/>
          <a:stretch/>
        </p:blipFill>
        <p:spPr>
          <a:xfrm>
            <a:off x="5323098" y="1690689"/>
            <a:ext cx="3192252" cy="2108519"/>
          </a:xfrm>
        </p:spPr>
      </p:pic>
      <p:sp>
        <p:nvSpPr>
          <p:cNvPr id="2" name="Content Placeholder 1"/>
          <p:cNvSpPr>
            <a:spLocks noGrp="1"/>
          </p:cNvSpPr>
          <p:nvPr>
            <p:ph sz="quarter" idx="14"/>
          </p:nvPr>
        </p:nvSpPr>
        <p:spPr>
          <a:xfrm>
            <a:off x="358588" y="1690689"/>
            <a:ext cx="4964510" cy="4726664"/>
          </a:xfrm>
        </p:spPr>
        <p:txBody>
          <a:bodyPr>
            <a:normAutofit fontScale="70000" lnSpcReduction="20000"/>
          </a:bodyPr>
          <a:lstStyle/>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ο ψάρι αυτό ζει σε αβαθή νερά (</a:t>
            </a:r>
            <a:r>
              <a:rPr lang="el-GR" altLang="en-US" dirty="0" err="1">
                <a:ea typeface="ＭＳ Ｐゴシック" panose="020B0600070205080204" pitchFamily="34" charset="-128"/>
              </a:rPr>
              <a:t>μαγκρόβια</a:t>
            </a:r>
            <a:r>
              <a:rPr lang="el-GR" altLang="en-US" dirty="0">
                <a:ea typeface="ＭＳ Ｐゴシック" panose="020B0600070205080204" pitchFamily="34" charset="-128"/>
              </a:rPr>
              <a:t> δάση, λιμνοθάλασσες) της ΝΑ Ασίας και της Ωκεανίας.</a:t>
            </a:r>
          </a:p>
          <a:p>
            <a:pPr>
              <a:lnSpc>
                <a:spcPct val="110000"/>
              </a:lnSpc>
            </a:pPr>
            <a:r>
              <a:rPr lang="el-GR" altLang="en-US" dirty="0">
                <a:ea typeface="ＭＳ Ｐゴシック" panose="020B0600070205080204" pitchFamily="34" charset="-128"/>
              </a:rPr>
              <a:t>Κολυμπά κοντά στην επιφάνεια και όταν εντοπίσει τη λεία του (ασπόνδυλα) πάνω σε κάποιο κλαδί, εκτοξεύει από το στόμα λεπτό πίδακα νερού που με μεγάλη ακρίβεια πετυχαίνει το θύμα και το παρασύρει στο νερό.</a:t>
            </a:r>
          </a:p>
          <a:p>
            <a:pPr>
              <a:lnSpc>
                <a:spcPct val="110000"/>
              </a:lnSpc>
            </a:pPr>
            <a:r>
              <a:rPr lang="en-US" altLang="en-US" dirty="0">
                <a:ea typeface="ＭＳ Ｐゴシック" panose="020B0600070205080204" pitchFamily="34" charset="-128"/>
              </a:rPr>
              <a:t>Ά</a:t>
            </a:r>
            <a:r>
              <a:rPr lang="el-GR" altLang="en-US" dirty="0" err="1">
                <a:ea typeface="ＭＳ Ｐゴシック" panose="020B0600070205080204" pitchFamily="34" charset="-128"/>
              </a:rPr>
              <a:t>λλα</a:t>
            </a:r>
            <a:r>
              <a:rPr lang="el-GR" altLang="en-US" dirty="0">
                <a:ea typeface="ＭＳ Ｐゴシック" panose="020B0600070205080204" pitchFamily="34" charset="-128"/>
              </a:rPr>
              <a:t> ψάρια πηδάν εκτός νερού και συλλαμβάνουν τη λεία τους. </a:t>
            </a:r>
            <a:r>
              <a:rPr lang="en-US" altLang="en-US" dirty="0">
                <a:ea typeface="ＭＳ Ｐゴシック" panose="020B0600070205080204" pitchFamily="34" charset="-128"/>
              </a:rPr>
              <a:t>Η</a:t>
            </a:r>
            <a:r>
              <a:rPr lang="el-GR" altLang="en-US" dirty="0">
                <a:ea typeface="ＭＳ Ｐゴシック" panose="020B0600070205080204" pitchFamily="34" charset="-128"/>
              </a:rPr>
              <a:t> συγκεκριμένη όμως τακτική είναι ασφαλέστερη και οικονομικότερη. </a:t>
            </a:r>
            <a:endParaRPr lang="en-US" altLang="en-US" dirty="0">
              <a:ea typeface="ＭＳ Ｐゴシック" panose="020B0600070205080204" pitchFamily="34" charset="-128"/>
            </a:endParaRPr>
          </a:p>
          <a:p>
            <a:pPr>
              <a:lnSpc>
                <a:spcPct val="110000"/>
              </a:lnSpc>
            </a:pPr>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785569" y="3799208"/>
            <a:ext cx="2267310" cy="2392325"/>
          </a:xfrm>
        </p:spPr>
      </p:pic>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24</a:t>
            </a:fld>
            <a:endParaRPr lang="en-US"/>
          </a:p>
        </p:txBody>
      </p:sp>
      <p:sp>
        <p:nvSpPr>
          <p:cNvPr id="8" name="TextBox 7"/>
          <p:cNvSpPr txBox="1"/>
          <p:nvPr/>
        </p:nvSpPr>
        <p:spPr>
          <a:xfrm>
            <a:off x="8108346" y="3522209"/>
            <a:ext cx="341760" cy="276999"/>
          </a:xfrm>
          <a:prstGeom prst="rect">
            <a:avLst/>
          </a:prstGeom>
          <a:noFill/>
        </p:spPr>
        <p:txBody>
          <a:bodyPr wrap="none" rtlCol="0">
            <a:spAutoFit/>
          </a:bodyPr>
          <a:lstStyle/>
          <a:p>
            <a:r>
              <a:rPr lang="el-GR" sz="1200" b="1" dirty="0" smtClean="0">
                <a:solidFill>
                  <a:schemeClr val="bg1"/>
                </a:solidFill>
              </a:rPr>
              <a:t>25</a:t>
            </a:r>
            <a:endParaRPr lang="en-US" sz="1200" b="1" dirty="0">
              <a:solidFill>
                <a:schemeClr val="bg1"/>
              </a:solidFill>
            </a:endParaRPr>
          </a:p>
        </p:txBody>
      </p:sp>
      <p:sp>
        <p:nvSpPr>
          <p:cNvPr id="9" name="TextBox 8"/>
          <p:cNvSpPr txBox="1"/>
          <p:nvPr/>
        </p:nvSpPr>
        <p:spPr>
          <a:xfrm>
            <a:off x="7685792" y="5842976"/>
            <a:ext cx="341760" cy="276999"/>
          </a:xfrm>
          <a:prstGeom prst="rect">
            <a:avLst/>
          </a:prstGeom>
          <a:noFill/>
        </p:spPr>
        <p:txBody>
          <a:bodyPr wrap="none" rtlCol="0">
            <a:spAutoFit/>
          </a:bodyPr>
          <a:lstStyle/>
          <a:p>
            <a:r>
              <a:rPr lang="el-GR" sz="1200" b="1" dirty="0" smtClean="0">
                <a:solidFill>
                  <a:schemeClr val="bg1"/>
                </a:solidFill>
              </a:rPr>
              <a:t>26</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Ο</a:t>
            </a:r>
            <a:r>
              <a:rPr lang="el-GR" altLang="en-US" dirty="0" smtClean="0">
                <a:ea typeface="ＭＳ Ｐゴシック" panose="020B0600070205080204" pitchFamily="34" charset="-128"/>
              </a:rPr>
              <a:t> σπίνος </a:t>
            </a:r>
            <a:r>
              <a:rPr lang="en-US" altLang="en-US" i="1" dirty="0" err="1" smtClean="0">
                <a:ea typeface="ＭＳ Ｐゴシック" panose="020B0600070205080204" pitchFamily="34" charset="-128"/>
              </a:rPr>
              <a:t>Cactospiza</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pallidus</a:t>
            </a:r>
            <a:endParaRPr lang="en-US" altLang="en-US" i="1"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0039" b="12817"/>
          <a:stretch/>
        </p:blipFill>
        <p:spPr>
          <a:xfrm>
            <a:off x="5356854" y="1690689"/>
            <a:ext cx="2582216" cy="2233363"/>
          </a:xfrm>
        </p:spPr>
      </p:pic>
      <p:sp>
        <p:nvSpPr>
          <p:cNvPr id="2" name="Content Placeholder 1"/>
          <p:cNvSpPr>
            <a:spLocks noGrp="1"/>
          </p:cNvSpPr>
          <p:nvPr>
            <p:ph sz="quarter" idx="14"/>
          </p:nvPr>
        </p:nvSpPr>
        <p:spPr>
          <a:xfrm>
            <a:off x="268941" y="1853430"/>
            <a:ext cx="4611663" cy="4852170"/>
          </a:xfrm>
        </p:spPr>
        <p:txBody>
          <a:bodyPr>
            <a:normAutofit fontScale="77500" lnSpcReduction="20000"/>
          </a:bodyPr>
          <a:lstStyle/>
          <a:p>
            <a:pPr>
              <a:lnSpc>
                <a:spcPct val="110000"/>
              </a:lnSpc>
            </a:pPr>
            <a:r>
              <a:rPr lang="en-US" altLang="en-US" dirty="0">
                <a:ea typeface="ＭＳ Ｐゴシック" panose="020B0600070205080204" pitchFamily="34" charset="-128"/>
              </a:rPr>
              <a:t>Η</a:t>
            </a:r>
            <a:r>
              <a:rPr lang="el-GR" altLang="en-US" dirty="0">
                <a:ea typeface="ＭＳ Ｐゴシック" panose="020B0600070205080204" pitchFamily="34" charset="-128"/>
              </a:rPr>
              <a:t> εντυπωσιακή </a:t>
            </a:r>
            <a:r>
              <a:rPr lang="el-GR" altLang="en-US" dirty="0" err="1">
                <a:ea typeface="ＭＳ Ｐゴシック" panose="020B0600070205080204" pitchFamily="34" charset="-128"/>
              </a:rPr>
              <a:t>διαφοροποίση</a:t>
            </a:r>
            <a:r>
              <a:rPr lang="el-GR" altLang="en-US" dirty="0">
                <a:ea typeface="ＭＳ Ｐゴシック" panose="020B0600070205080204" pitchFamily="34" charset="-128"/>
              </a:rPr>
              <a:t> του ράμφους στους σπίνους των </a:t>
            </a:r>
            <a:r>
              <a:rPr lang="en-US" altLang="en-US" dirty="0">
                <a:ea typeface="ＭＳ Ｐゴシック" panose="020B0600070205080204" pitchFamily="34" charset="-128"/>
              </a:rPr>
              <a:t>Galapagos</a:t>
            </a:r>
            <a:r>
              <a:rPr lang="el-GR" altLang="en-US" dirty="0">
                <a:ea typeface="ＭＳ Ｐゴシック" panose="020B0600070205080204" pitchFamily="34" charset="-128"/>
              </a:rPr>
              <a:t>, αποθεώθηκε στο συγκεκριμένο είδος!</a:t>
            </a:r>
          </a:p>
          <a:p>
            <a:pPr>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 σπίνος κρατά με το ράμφος του ένα </a:t>
            </a:r>
            <a:r>
              <a:rPr lang="el-GR" altLang="en-US" dirty="0" err="1">
                <a:ea typeface="ＭＳ Ｐゴシック" panose="020B0600070205080204" pitchFamily="34" charset="-128"/>
              </a:rPr>
              <a:t>αγκαθάκι</a:t>
            </a:r>
            <a:r>
              <a:rPr lang="el-GR" altLang="en-US" dirty="0">
                <a:ea typeface="ＭＳ Ｐゴシック" panose="020B0600070205080204" pitchFamily="34" charset="-128"/>
              </a:rPr>
              <a:t> κάκτου (το οποίο επιλέγει προσεκτικά) κι ενοχλεί με αυτό τις προνύμφες που ζουν σε σχισμές του φλοιού των δένδρων προκειμένου να </a:t>
            </a:r>
            <a:r>
              <a:rPr lang="el-GR" altLang="en-US" dirty="0" err="1">
                <a:ea typeface="ＭＳ Ｐゴシック" panose="020B0600070205080204" pitchFamily="34" charset="-128"/>
              </a:rPr>
              <a:t>βγούν</a:t>
            </a:r>
            <a:r>
              <a:rPr lang="el-GR" altLang="en-US" dirty="0">
                <a:ea typeface="ＭＳ Ｐゴシック" panose="020B0600070205080204" pitchFamily="34" charset="-128"/>
              </a:rPr>
              <a:t>.</a:t>
            </a:r>
            <a:endParaRPr lang="en-US" altLang="en-US" dirty="0">
              <a:ea typeface="ＭＳ Ｐゴシック" panose="020B0600070205080204" pitchFamily="34" charset="-128"/>
            </a:endParaRPr>
          </a:p>
          <a:p>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285138" y="4049555"/>
            <a:ext cx="2655010" cy="2114550"/>
          </a:xfrm>
        </p:spPr>
      </p:pic>
      <p:sp>
        <p:nvSpPr>
          <p:cNvPr id="7" name="Footer Placeholder 6"/>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8" name="Slide Number Placeholder 7"/>
          <p:cNvSpPr>
            <a:spLocks noGrp="1"/>
          </p:cNvSpPr>
          <p:nvPr>
            <p:ph type="sldNum" sz="quarter" idx="11"/>
          </p:nvPr>
        </p:nvSpPr>
        <p:spPr/>
        <p:txBody>
          <a:bodyPr/>
          <a:lstStyle/>
          <a:p>
            <a:fld id="{58A56277-EA16-4AF5-BFB5-E5ECBBB39490}" type="slidenum">
              <a:rPr lang="en-US" smtClean="0"/>
              <a:t>25</a:t>
            </a:fld>
            <a:endParaRPr lang="en-US"/>
          </a:p>
        </p:txBody>
      </p:sp>
      <p:sp>
        <p:nvSpPr>
          <p:cNvPr id="9" name="TextBox 8"/>
          <p:cNvSpPr txBox="1"/>
          <p:nvPr/>
        </p:nvSpPr>
        <p:spPr>
          <a:xfrm>
            <a:off x="7564009" y="3611245"/>
            <a:ext cx="341760" cy="276999"/>
          </a:xfrm>
          <a:prstGeom prst="rect">
            <a:avLst/>
          </a:prstGeom>
          <a:noFill/>
        </p:spPr>
        <p:txBody>
          <a:bodyPr wrap="none" rtlCol="0">
            <a:spAutoFit/>
          </a:bodyPr>
          <a:lstStyle/>
          <a:p>
            <a:r>
              <a:rPr lang="el-GR" sz="1200" b="1" dirty="0" smtClean="0">
                <a:solidFill>
                  <a:schemeClr val="bg1"/>
                </a:solidFill>
              </a:rPr>
              <a:t>27</a:t>
            </a:r>
            <a:endParaRPr lang="en-US" sz="1200" b="1" dirty="0">
              <a:solidFill>
                <a:schemeClr val="bg1"/>
              </a:solidFill>
            </a:endParaRPr>
          </a:p>
        </p:txBody>
      </p:sp>
      <p:sp>
        <p:nvSpPr>
          <p:cNvPr id="10" name="TextBox 9"/>
          <p:cNvSpPr txBox="1"/>
          <p:nvPr/>
        </p:nvSpPr>
        <p:spPr>
          <a:xfrm>
            <a:off x="7554460" y="5829262"/>
            <a:ext cx="341760" cy="276999"/>
          </a:xfrm>
          <a:prstGeom prst="rect">
            <a:avLst/>
          </a:prstGeom>
          <a:noFill/>
        </p:spPr>
        <p:txBody>
          <a:bodyPr wrap="none" rtlCol="0">
            <a:spAutoFit/>
          </a:bodyPr>
          <a:lstStyle/>
          <a:p>
            <a:r>
              <a:rPr lang="el-GR" sz="1200" b="1" dirty="0" smtClean="0">
                <a:solidFill>
                  <a:schemeClr val="bg1"/>
                </a:solidFill>
              </a:rPr>
              <a:t>28</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altLang="en-US" dirty="0" smtClean="0">
                <a:ea typeface="ＭＳ Ｐゴシック" panose="020B0600070205080204" pitchFamily="34" charset="-128"/>
              </a:rPr>
              <a:t>Η</a:t>
            </a:r>
            <a:r>
              <a:rPr lang="el-GR" altLang="en-US" dirty="0" smtClean="0">
                <a:ea typeface="ＭＳ Ｐゴシック" panose="020B0600070205080204" pitchFamily="34" charset="-128"/>
              </a:rPr>
              <a:t> ενυδρίδα </a:t>
            </a:r>
            <a:r>
              <a:rPr lang="en-US" altLang="en-US" i="1" dirty="0" err="1" smtClean="0">
                <a:ea typeface="ＭＳ Ｐゴシック" panose="020B0600070205080204" pitchFamily="34" charset="-128"/>
              </a:rPr>
              <a:t>Enhydra</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lutris</a:t>
            </a:r>
            <a:endParaRPr lang="en-US" altLang="en-US" i="1"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7440" b="5882"/>
          <a:stretch/>
        </p:blipFill>
        <p:spPr>
          <a:xfrm>
            <a:off x="5332136" y="1525855"/>
            <a:ext cx="2503018" cy="2430251"/>
          </a:xfrm>
        </p:spPr>
      </p:pic>
      <p:sp>
        <p:nvSpPr>
          <p:cNvPr id="2" name="Content Placeholder 1"/>
          <p:cNvSpPr>
            <a:spLocks noGrp="1"/>
          </p:cNvSpPr>
          <p:nvPr>
            <p:ph sz="quarter" idx="14"/>
          </p:nvPr>
        </p:nvSpPr>
        <p:spPr/>
        <p:txBody>
          <a:bodyPr>
            <a:normAutofit/>
          </a:bodyPr>
          <a:lstStyle/>
          <a:p>
            <a:r>
              <a:rPr lang="en-US" altLang="en-US" sz="2800" dirty="0">
                <a:ea typeface="ＭＳ Ｐゴシック" panose="020B0600070205080204" pitchFamily="34" charset="-128"/>
              </a:rPr>
              <a:t>Ο</a:t>
            </a:r>
            <a:r>
              <a:rPr lang="el-GR" altLang="en-US" sz="2800" dirty="0">
                <a:ea typeface="ＭＳ Ｐゴシック" panose="020B0600070205080204" pitchFamily="34" charset="-128"/>
              </a:rPr>
              <a:t>ι ενυδρίδες μαζεύουν από το βυθό όστρακα με σκληρό κέλυφος τα οποία ανοίγουν χτυπώντας τα σε πέτρα που στήνουν στο στέρνο τους χρησιμοποιώντας την σαν </a:t>
            </a:r>
            <a:r>
              <a:rPr lang="el-GR" altLang="en-US" sz="2800" dirty="0" smtClean="0">
                <a:ea typeface="ＭＳ Ｐゴシック" panose="020B0600070205080204" pitchFamily="34" charset="-128"/>
              </a:rPr>
              <a:t>αμόνι.</a:t>
            </a:r>
            <a:endParaRPr lang="en-US" altLang="en-US" sz="2800" dirty="0">
              <a:ea typeface="ＭＳ Ｐゴシック" panose="020B0600070205080204" pitchFamily="34" charset="-128"/>
            </a:endParaRPr>
          </a:p>
          <a:p>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624388" y="4121305"/>
            <a:ext cx="3890962" cy="1968190"/>
          </a:xfrm>
        </p:spPr>
      </p:pic>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26</a:t>
            </a:fld>
            <a:endParaRPr lang="en-US"/>
          </a:p>
        </p:txBody>
      </p:sp>
      <p:sp>
        <p:nvSpPr>
          <p:cNvPr id="8" name="TextBox 7"/>
          <p:cNvSpPr txBox="1"/>
          <p:nvPr/>
        </p:nvSpPr>
        <p:spPr>
          <a:xfrm>
            <a:off x="7493394" y="3587846"/>
            <a:ext cx="341760" cy="276999"/>
          </a:xfrm>
          <a:prstGeom prst="rect">
            <a:avLst/>
          </a:prstGeom>
          <a:noFill/>
        </p:spPr>
        <p:txBody>
          <a:bodyPr wrap="none" rtlCol="0">
            <a:spAutoFit/>
          </a:bodyPr>
          <a:lstStyle/>
          <a:p>
            <a:r>
              <a:rPr lang="el-GR" sz="1200" b="1" dirty="0" smtClean="0">
                <a:solidFill>
                  <a:schemeClr val="bg1"/>
                </a:solidFill>
              </a:rPr>
              <a:t>29</a:t>
            </a:r>
            <a:endParaRPr lang="en-US" sz="1200" b="1" dirty="0">
              <a:solidFill>
                <a:schemeClr val="bg1"/>
              </a:solidFill>
            </a:endParaRPr>
          </a:p>
        </p:txBody>
      </p:sp>
      <p:sp>
        <p:nvSpPr>
          <p:cNvPr id="9" name="TextBox 8"/>
          <p:cNvSpPr txBox="1"/>
          <p:nvPr/>
        </p:nvSpPr>
        <p:spPr>
          <a:xfrm>
            <a:off x="8173590" y="5791957"/>
            <a:ext cx="341760" cy="276999"/>
          </a:xfrm>
          <a:prstGeom prst="rect">
            <a:avLst/>
          </a:prstGeom>
          <a:noFill/>
        </p:spPr>
        <p:txBody>
          <a:bodyPr wrap="none" rtlCol="0">
            <a:spAutoFit/>
          </a:bodyPr>
          <a:lstStyle/>
          <a:p>
            <a:r>
              <a:rPr lang="el-GR" sz="1200" b="1" dirty="0" smtClean="0">
                <a:solidFill>
                  <a:schemeClr val="bg1"/>
                </a:solidFill>
              </a:rPr>
              <a:t>30</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Χιμπατζήδες </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l-GR" altLang="en-US" dirty="0" smtClean="0">
                <a:ea typeface="ＭＳ Ｐゴシック" panose="020B0600070205080204" pitchFamily="34" charset="-128"/>
              </a:rPr>
              <a:t>(</a:t>
            </a:r>
            <a:r>
              <a:rPr lang="en-US" altLang="en-US" i="1" dirty="0" smtClean="0">
                <a:ea typeface="ＭＳ Ｐゴシック" panose="020B0600070205080204" pitchFamily="34" charset="-128"/>
              </a:rPr>
              <a:t>Pan troglodytes, P. </a:t>
            </a:r>
            <a:r>
              <a:rPr lang="en-US" altLang="en-US" i="1" dirty="0" err="1" smtClean="0">
                <a:ea typeface="ＭＳ Ｐゴシック" panose="020B0600070205080204" pitchFamily="34" charset="-128"/>
              </a:rPr>
              <a:t>paniscus</a:t>
            </a:r>
            <a:r>
              <a:rPr lang="en-US" altLang="en-US" dirty="0" smtClean="0">
                <a:ea typeface="ＭＳ Ｐゴシック" panose="020B0600070205080204" pitchFamily="34" charset="-128"/>
              </a:rPr>
              <a:t>)</a:t>
            </a: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9575" b="18884"/>
          <a:stretch/>
        </p:blipFill>
        <p:spPr>
          <a:xfrm>
            <a:off x="5168103" y="1853430"/>
            <a:ext cx="2870203" cy="1975585"/>
          </a:xfrm>
        </p:spPr>
      </p:pic>
      <p:sp>
        <p:nvSpPr>
          <p:cNvPr id="2" name="Content Placeholder 1"/>
          <p:cNvSpPr>
            <a:spLocks noGrp="1"/>
          </p:cNvSpPr>
          <p:nvPr>
            <p:ph sz="quarter" idx="14"/>
          </p:nvPr>
        </p:nvSpPr>
        <p:spPr>
          <a:xfrm>
            <a:off x="628649" y="1655112"/>
            <a:ext cx="4309996" cy="5244071"/>
          </a:xfrm>
        </p:spPr>
        <p:txBody>
          <a:bodyPr>
            <a:normAutofit fontScale="70000" lnSpcReduction="20000"/>
          </a:bodyPr>
          <a:lstStyle/>
          <a:p>
            <a:pPr>
              <a:lnSpc>
                <a:spcPct val="110000"/>
              </a:lnSpc>
            </a:pPr>
            <a:r>
              <a:rPr lang="el-GR" altLang="en-US" dirty="0">
                <a:solidFill>
                  <a:srgbClr val="043736"/>
                </a:solidFill>
                <a:ea typeface="ＭＳ Ｐゴシック" panose="020B0600070205080204" pitchFamily="34" charset="-128"/>
              </a:rPr>
              <a:t>Τα πρωτεύοντα παρουσιάζουν πολύ πιο κοντινή ως προς τον </a:t>
            </a:r>
            <a:r>
              <a:rPr lang="el-GR" altLang="en-US" dirty="0" err="1">
                <a:solidFill>
                  <a:srgbClr val="043736"/>
                </a:solidFill>
                <a:ea typeface="ＭＳ Ｐゴシック" panose="020B0600070205080204" pitchFamily="34" charset="-128"/>
              </a:rPr>
              <a:t>άνιθρωπο</a:t>
            </a:r>
            <a:r>
              <a:rPr lang="el-GR" altLang="en-US" dirty="0">
                <a:solidFill>
                  <a:srgbClr val="043736"/>
                </a:solidFill>
                <a:ea typeface="ＭＳ Ｐゴシック" panose="020B0600070205080204" pitchFamily="34" charset="-128"/>
              </a:rPr>
              <a:t> χρήση των εργαλείων.</a:t>
            </a:r>
          </a:p>
          <a:p>
            <a:pPr>
              <a:lnSpc>
                <a:spcPct val="110000"/>
              </a:lnSpc>
            </a:pPr>
            <a:r>
              <a:rPr lang="en-US" altLang="en-US" dirty="0">
                <a:solidFill>
                  <a:srgbClr val="043736"/>
                </a:solidFill>
                <a:ea typeface="ＭＳ Ｐゴシック" panose="020B0600070205080204" pitchFamily="34" charset="-128"/>
              </a:rPr>
              <a:t>Β</a:t>
            </a:r>
            <a:r>
              <a:rPr lang="el-GR" altLang="en-US" dirty="0" err="1">
                <a:solidFill>
                  <a:srgbClr val="043736"/>
                </a:solidFill>
                <a:ea typeface="ＭＳ Ｐゴシック" panose="020B0600070205080204" pitchFamily="34" charset="-128"/>
              </a:rPr>
              <a:t>άζουν</a:t>
            </a:r>
            <a:r>
              <a:rPr lang="el-GR" altLang="en-US" dirty="0">
                <a:solidFill>
                  <a:srgbClr val="043736"/>
                </a:solidFill>
                <a:ea typeface="ＭＳ Ｐゴシック" panose="020B0600070205080204" pitchFamily="34" charset="-128"/>
              </a:rPr>
              <a:t> κλαδιά σε μυρμηγκοφωλιές και τα βγάζουν όταν γεμίσουν με μυρμήγκια (ακόμη και γλείψιμο του κλαδιού).</a:t>
            </a:r>
          </a:p>
          <a:p>
            <a:pPr>
              <a:lnSpc>
                <a:spcPct val="110000"/>
              </a:lnSpc>
            </a:pPr>
            <a:r>
              <a:rPr lang="en-US" altLang="en-US" dirty="0">
                <a:solidFill>
                  <a:srgbClr val="043736"/>
                </a:solidFill>
                <a:ea typeface="ＭＳ Ｐゴシック" panose="020B0600070205080204" pitchFamily="34" charset="-128"/>
              </a:rPr>
              <a:t>Β</a:t>
            </a:r>
            <a:r>
              <a:rPr lang="el-GR" altLang="en-US" dirty="0" err="1">
                <a:solidFill>
                  <a:srgbClr val="043736"/>
                </a:solidFill>
                <a:ea typeface="ＭＳ Ｐゴシック" panose="020B0600070205080204" pitchFamily="34" charset="-128"/>
              </a:rPr>
              <a:t>ουτάνε</a:t>
            </a:r>
            <a:r>
              <a:rPr lang="el-GR" altLang="en-US" dirty="0">
                <a:solidFill>
                  <a:srgbClr val="043736"/>
                </a:solidFill>
                <a:ea typeface="ＭＳ Ｐゴシック" panose="020B0600070205080204" pitchFamily="34" charset="-128"/>
              </a:rPr>
              <a:t> πολλά φύλλα μαζί σε θέσεις όπου έχουν συγκεντρωθεί όμβρια ύδατα και τα χρησιμοποιούν σαν σφουγγάρι για να μεγιστοποιήσουν την συλλογή νερού. </a:t>
            </a:r>
            <a:endParaRPr lang="en-US" altLang="en-US" dirty="0">
              <a:solidFill>
                <a:srgbClr val="043736"/>
              </a:solidFill>
              <a:ea typeface="ＭＳ Ｐゴシック" panose="020B0600070205080204" pitchFamily="34" charset="-128"/>
            </a:endParaRPr>
          </a:p>
          <a:p>
            <a:pPr>
              <a:lnSpc>
                <a:spcPct val="110000"/>
              </a:lnSpc>
            </a:pPr>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38645" y="4048125"/>
            <a:ext cx="3262448" cy="2114550"/>
          </a:xfrm>
        </p:spPr>
      </p:pic>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27</a:t>
            </a:fld>
            <a:endParaRPr lang="en-US"/>
          </a:p>
        </p:txBody>
      </p:sp>
      <p:sp>
        <p:nvSpPr>
          <p:cNvPr id="8" name="TextBox 7"/>
          <p:cNvSpPr txBox="1"/>
          <p:nvPr/>
        </p:nvSpPr>
        <p:spPr>
          <a:xfrm>
            <a:off x="7701343" y="3523072"/>
            <a:ext cx="341760" cy="276999"/>
          </a:xfrm>
          <a:prstGeom prst="rect">
            <a:avLst/>
          </a:prstGeom>
          <a:noFill/>
        </p:spPr>
        <p:txBody>
          <a:bodyPr wrap="none" rtlCol="0">
            <a:spAutoFit/>
          </a:bodyPr>
          <a:lstStyle/>
          <a:p>
            <a:r>
              <a:rPr lang="el-GR" sz="1200" b="1" dirty="0" smtClean="0">
                <a:solidFill>
                  <a:schemeClr val="bg1"/>
                </a:solidFill>
              </a:rPr>
              <a:t>31</a:t>
            </a:r>
            <a:endParaRPr lang="en-US" sz="1200" b="1" dirty="0">
              <a:solidFill>
                <a:schemeClr val="bg1"/>
              </a:solidFill>
            </a:endParaRPr>
          </a:p>
        </p:txBody>
      </p:sp>
      <p:sp>
        <p:nvSpPr>
          <p:cNvPr id="9" name="TextBox 8"/>
          <p:cNvSpPr txBox="1"/>
          <p:nvPr/>
        </p:nvSpPr>
        <p:spPr>
          <a:xfrm>
            <a:off x="7849227" y="5828547"/>
            <a:ext cx="341760" cy="276999"/>
          </a:xfrm>
          <a:prstGeom prst="rect">
            <a:avLst/>
          </a:prstGeom>
          <a:noFill/>
        </p:spPr>
        <p:txBody>
          <a:bodyPr wrap="none" rtlCol="0">
            <a:spAutoFit/>
          </a:bodyPr>
          <a:lstStyle/>
          <a:p>
            <a:r>
              <a:rPr lang="el-GR" sz="1200" b="1" dirty="0" smtClean="0">
                <a:solidFill>
                  <a:schemeClr val="bg1"/>
                </a:solidFill>
              </a:rPr>
              <a:t>32</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altLang="en-US" sz="4000" dirty="0" smtClean="0">
                <a:ea typeface="ＭＳ Ｐゴシック" panose="020B0600070205080204" pitchFamily="34" charset="-128"/>
              </a:rPr>
              <a:t>Η</a:t>
            </a:r>
            <a:r>
              <a:rPr lang="el-GR" altLang="en-US" sz="4000" dirty="0" smtClean="0">
                <a:ea typeface="ＭＳ Ｐゴシック" panose="020B0600070205080204" pitchFamily="34" charset="-128"/>
              </a:rPr>
              <a:t> συμπεριφορά ως «εργαλείο» 1/2</a:t>
            </a:r>
            <a:endParaRPr lang="en-US" altLang="en-US" sz="4000"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9575" b="17150"/>
          <a:stretch/>
        </p:blipFill>
        <p:spPr>
          <a:xfrm>
            <a:off x="5322999" y="1690689"/>
            <a:ext cx="2869621" cy="2032103"/>
          </a:xfrm>
        </p:spPr>
      </p:pic>
      <p:sp>
        <p:nvSpPr>
          <p:cNvPr id="2" name="Content Placeholder 1"/>
          <p:cNvSpPr>
            <a:spLocks noGrp="1"/>
          </p:cNvSpPr>
          <p:nvPr>
            <p:ph sz="quarter" idx="14"/>
          </p:nvPr>
        </p:nvSpPr>
        <p:spPr>
          <a:xfrm>
            <a:off x="708232" y="1789950"/>
            <a:ext cx="4208054" cy="4243105"/>
          </a:xfrm>
        </p:spPr>
        <p:txBody>
          <a:bodyPr>
            <a:normAutofit fontScale="85000" lnSpcReduction="20000"/>
          </a:bodyPr>
          <a:lstStyle/>
          <a:p>
            <a:pPr>
              <a:lnSpc>
                <a:spcPct val="110000"/>
              </a:lnSpc>
            </a:pPr>
            <a:r>
              <a:rPr lang="el-GR" altLang="en-US" sz="2800" dirty="0">
                <a:ea typeface="ＭＳ Ｐゴシック" panose="020B0600070205080204" pitchFamily="34" charset="-128"/>
              </a:rPr>
              <a:t>Οι </a:t>
            </a:r>
            <a:r>
              <a:rPr lang="el-GR" altLang="en-US" sz="2800" dirty="0" err="1">
                <a:ea typeface="ＭＳ Ｐゴシック" panose="020B0600070205080204" pitchFamily="34" charset="-128"/>
              </a:rPr>
              <a:t>όρκες</a:t>
            </a:r>
            <a:r>
              <a:rPr lang="el-GR" altLang="en-US" sz="2800" dirty="0">
                <a:ea typeface="ＭＳ Ｐゴシック" panose="020B0600070205080204" pitchFamily="34" charset="-128"/>
              </a:rPr>
              <a:t>, σε κάποιους πληθυσμούς τους, έχουν αναπτύξει μια τεχνική που συνδυάζει την </a:t>
            </a:r>
            <a:r>
              <a:rPr lang="el-GR" altLang="en-US" sz="2800" dirty="0" err="1">
                <a:ea typeface="ＭＳ Ｐゴシック" panose="020B0600070205080204" pitchFamily="34" charset="-128"/>
              </a:rPr>
              <a:t>ενέδρευση</a:t>
            </a:r>
            <a:r>
              <a:rPr lang="el-GR" altLang="en-US" sz="2800" dirty="0">
                <a:ea typeface="ＭＳ Ｐゴシック" panose="020B0600070205080204" pitchFamily="34" charset="-128"/>
              </a:rPr>
              <a:t> και τη χρήση του σώματος τους (και των φαινομένων που προκαλεί στο νερό) ως εργαλείο.</a:t>
            </a:r>
          </a:p>
          <a:p>
            <a:pPr>
              <a:lnSpc>
                <a:spcPct val="110000"/>
              </a:lnSpc>
            </a:pPr>
            <a:r>
              <a:rPr lang="en-US" altLang="en-US" sz="2800" dirty="0">
                <a:ea typeface="ＭＳ Ｐゴシック" panose="020B0600070205080204" pitchFamily="34" charset="-128"/>
              </a:rPr>
              <a:t>Π</a:t>
            </a:r>
            <a:r>
              <a:rPr lang="el-GR" altLang="en-US" sz="2800" dirty="0" err="1">
                <a:ea typeface="ＭＳ Ｐゴシック" panose="020B0600070205080204" pitchFamily="34" charset="-128"/>
              </a:rPr>
              <a:t>λησιάζουν</a:t>
            </a:r>
            <a:r>
              <a:rPr lang="el-GR" altLang="en-US" sz="2800" dirty="0">
                <a:ea typeface="ＭＳ Ｐゴシック" panose="020B0600070205080204" pitchFamily="34" charset="-128"/>
              </a:rPr>
              <a:t> αθέατες την ακτή και εφορμούν εναντίον της λείας τους προκαλώντας κύματα.</a:t>
            </a:r>
            <a:endParaRPr lang="en-US" altLang="en-US" sz="2800" dirty="0">
              <a:ea typeface="ＭＳ Ｐゴシック" panose="020B0600070205080204" pitchFamily="34" charset="-128"/>
            </a:endParaRPr>
          </a:p>
          <a:p>
            <a:endParaRPr lang="en-US"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159433" y="3911503"/>
            <a:ext cx="3033187" cy="2273704"/>
          </a:xfrm>
        </p:spPr>
      </p:pic>
      <p:sp>
        <p:nvSpPr>
          <p:cNvPr id="6" name="Footer Placeholder 5"/>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28</a:t>
            </a:fld>
            <a:endParaRPr lang="en-US"/>
          </a:p>
        </p:txBody>
      </p:sp>
      <p:sp>
        <p:nvSpPr>
          <p:cNvPr id="8" name="TextBox 7"/>
          <p:cNvSpPr txBox="1"/>
          <p:nvPr/>
        </p:nvSpPr>
        <p:spPr>
          <a:xfrm>
            <a:off x="7841345" y="3445793"/>
            <a:ext cx="341760" cy="276999"/>
          </a:xfrm>
          <a:prstGeom prst="rect">
            <a:avLst/>
          </a:prstGeom>
          <a:noFill/>
        </p:spPr>
        <p:txBody>
          <a:bodyPr wrap="none" rtlCol="0">
            <a:spAutoFit/>
          </a:bodyPr>
          <a:lstStyle/>
          <a:p>
            <a:r>
              <a:rPr lang="el-GR" sz="1200" b="1" dirty="0" smtClean="0">
                <a:solidFill>
                  <a:schemeClr val="bg1"/>
                </a:solidFill>
              </a:rPr>
              <a:t>33</a:t>
            </a:r>
            <a:endParaRPr lang="en-US" sz="1200" b="1" dirty="0">
              <a:solidFill>
                <a:schemeClr val="bg1"/>
              </a:solidFill>
            </a:endParaRPr>
          </a:p>
        </p:txBody>
      </p:sp>
      <p:sp>
        <p:nvSpPr>
          <p:cNvPr id="9" name="TextBox 8"/>
          <p:cNvSpPr txBox="1"/>
          <p:nvPr/>
        </p:nvSpPr>
        <p:spPr>
          <a:xfrm>
            <a:off x="7793677" y="5943606"/>
            <a:ext cx="341760" cy="276999"/>
          </a:xfrm>
          <a:prstGeom prst="rect">
            <a:avLst/>
          </a:prstGeom>
          <a:noFill/>
        </p:spPr>
        <p:txBody>
          <a:bodyPr wrap="none" rtlCol="0">
            <a:spAutoFit/>
          </a:bodyPr>
          <a:lstStyle/>
          <a:p>
            <a:r>
              <a:rPr lang="el-GR" sz="1200" b="1" dirty="0" smtClean="0">
                <a:solidFill>
                  <a:schemeClr val="bg1"/>
                </a:solidFill>
              </a:rPr>
              <a:t>34</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4000" dirty="0">
                <a:ea typeface="ＭＳ Ｐゴシック" panose="020B0600070205080204" pitchFamily="34" charset="-128"/>
              </a:rPr>
              <a:t>Η</a:t>
            </a:r>
            <a:r>
              <a:rPr lang="el-GR" altLang="en-US" sz="4000" dirty="0">
                <a:ea typeface="ＭＳ Ｐゴシック" panose="020B0600070205080204" pitchFamily="34" charset="-128"/>
              </a:rPr>
              <a:t> συμπεριφορά ως «εργαλείο</a:t>
            </a:r>
            <a:r>
              <a:rPr lang="el-GR" altLang="en-US" sz="4000" dirty="0" smtClean="0">
                <a:ea typeface="ＭＳ Ｐゴシック" panose="020B0600070205080204" pitchFamily="34" charset="-128"/>
              </a:rPr>
              <a:t>» 2/2</a:t>
            </a:r>
            <a:endParaRPr lang="en-US" sz="4000" dirty="0"/>
          </a:p>
        </p:txBody>
      </p:sp>
      <p:sp>
        <p:nvSpPr>
          <p:cNvPr id="41986" name="Content Placeholder 5"/>
          <p:cNvSpPr>
            <a:spLocks noGrp="1"/>
          </p:cNvSpPr>
          <p:nvPr>
            <p:ph idx="1"/>
          </p:nvPr>
        </p:nvSpPr>
        <p:spPr>
          <a:xfrm>
            <a:off x="522316" y="1422213"/>
            <a:ext cx="8053814" cy="4664822"/>
          </a:xfrm>
        </p:spPr>
        <p:txBody>
          <a:bodyPr>
            <a:noAutofit/>
          </a:bodyPr>
          <a:lstStyle/>
          <a:p>
            <a:pPr eaLnBrk="1" hangingPunct="1"/>
            <a:r>
              <a:rPr lang="en-US" altLang="en-US" sz="2200" dirty="0" smtClean="0">
                <a:ea typeface="ＭＳ Ｐゴシック" panose="020B0600070205080204" pitchFamily="34" charset="-128"/>
              </a:rPr>
              <a:t>Η</a:t>
            </a:r>
            <a:r>
              <a:rPr lang="el-GR" altLang="en-US" sz="2200" dirty="0" smtClean="0">
                <a:ea typeface="ＭＳ Ｐゴシック" panose="020B0600070205080204" pitchFamily="34" charset="-128"/>
              </a:rPr>
              <a:t> χρήση εργαλείων για την </a:t>
            </a:r>
            <a:r>
              <a:rPr lang="el-GR" altLang="en-US" sz="2200" dirty="0" err="1" smtClean="0">
                <a:ea typeface="ＭＳ Ｐゴシック" panose="020B0600070205080204" pitchFamily="34" charset="-128"/>
              </a:rPr>
              <a:t>τροφοληψία</a:t>
            </a:r>
            <a:r>
              <a:rPr lang="el-GR" altLang="en-US" sz="2200" dirty="0" smtClean="0">
                <a:ea typeface="ＭＳ Ｐゴシック" panose="020B0600070205080204" pitchFamily="34" charset="-128"/>
              </a:rPr>
              <a:t> φαίνεται ότι προέκυψε όταν κάποια άτομα άρχισαν να πειραματίζονται (παίζουν;) με φύλα και κλαδιά. </a:t>
            </a:r>
            <a:r>
              <a:rPr lang="en-US" altLang="en-US" sz="2200" dirty="0" smtClean="0">
                <a:ea typeface="ＭＳ Ｐゴシック" panose="020B0600070205080204" pitchFamily="34" charset="-128"/>
              </a:rPr>
              <a:t>Κ</a:t>
            </a:r>
            <a:r>
              <a:rPr lang="el-GR" altLang="en-US" sz="2200" dirty="0" err="1" smtClean="0">
                <a:ea typeface="ＭＳ Ｐゴシック" panose="020B0600070205080204" pitchFamily="34" charset="-128"/>
              </a:rPr>
              <a:t>άποια</a:t>
            </a:r>
            <a:r>
              <a:rPr lang="el-GR" altLang="en-US" sz="2200" dirty="0" smtClean="0">
                <a:ea typeface="ＭＳ Ｐゴシック" panose="020B0600070205080204" pitchFamily="34" charset="-128"/>
              </a:rPr>
              <a:t> συμπεριφορά απροσδόκητα </a:t>
            </a:r>
            <a:r>
              <a:rPr lang="el-GR" altLang="en-US" sz="2200" dirty="0" err="1" smtClean="0">
                <a:ea typeface="ＭＳ Ｐゴシック" panose="020B0600070205080204" pitchFamily="34" charset="-128"/>
              </a:rPr>
              <a:t>ανταμοίφθηκε</a:t>
            </a:r>
            <a:r>
              <a:rPr lang="el-GR" altLang="en-US" sz="2200" dirty="0" smtClean="0">
                <a:ea typeface="ＭＳ Ｐゴシック" panose="020B0600070205080204" pitchFamily="34" charset="-128"/>
              </a:rPr>
              <a:t> κι έτσι η συγκεκριμένη απόκριση κλείδωσε κι άρχισε να χρησιμοποιείται ευρέως από τον </a:t>
            </a:r>
            <a:r>
              <a:rPr lang="el-GR" altLang="en-US" sz="2200" b="1" dirty="0" smtClean="0">
                <a:ea typeface="ＭＳ Ｐゴシック" panose="020B0600070205080204" pitchFamily="34" charset="-128"/>
              </a:rPr>
              <a:t>πληθυσμό</a:t>
            </a:r>
            <a:r>
              <a:rPr lang="el-GR" altLang="en-US" sz="2200" dirty="0" smtClean="0">
                <a:ea typeface="ＭＳ Ｐゴシック" panose="020B0600070205080204" pitchFamily="34" charset="-128"/>
              </a:rPr>
              <a:t>.</a:t>
            </a:r>
          </a:p>
          <a:p>
            <a:pPr eaLnBrk="1" hangingPunct="1"/>
            <a:r>
              <a:rPr lang="en-US" altLang="en-US" sz="2200" dirty="0" smtClean="0">
                <a:ea typeface="ＭＳ Ｐゴシック" panose="020B0600070205080204" pitchFamily="34" charset="-128"/>
              </a:rPr>
              <a:t>Η</a:t>
            </a:r>
            <a:r>
              <a:rPr lang="el-GR" altLang="en-US" sz="2200" dirty="0" smtClean="0">
                <a:ea typeface="ＭＳ Ｐゴシック" panose="020B0600070205080204" pitchFamily="34" charset="-128"/>
              </a:rPr>
              <a:t> χρήση εργαλείων δεν συνιστά απαραίτητα και δείκτη ευφυίας. </a:t>
            </a:r>
            <a:r>
              <a:rPr lang="en-US" altLang="en-US" sz="2200" dirty="0" smtClean="0">
                <a:ea typeface="ＭＳ Ｐゴシック" panose="020B0600070205080204" pitchFamily="34" charset="-128"/>
              </a:rPr>
              <a:t>Η</a:t>
            </a:r>
            <a:r>
              <a:rPr lang="el-GR" altLang="en-US" sz="2200" dirty="0" smtClean="0">
                <a:ea typeface="ＭＳ Ｐゴシック" panose="020B0600070205080204" pitchFamily="34" charset="-128"/>
              </a:rPr>
              <a:t> οικολογική πίεση και η </a:t>
            </a:r>
            <a:r>
              <a:rPr lang="el-GR" altLang="en-US" sz="2200" dirty="0" err="1" smtClean="0">
                <a:ea typeface="ＭＳ Ｐゴシック" panose="020B0600070205080204" pitchFamily="34" charset="-128"/>
              </a:rPr>
              <a:t>τυχαιότητα</a:t>
            </a:r>
            <a:r>
              <a:rPr lang="el-GR" altLang="en-US" sz="2200" dirty="0" smtClean="0">
                <a:ea typeface="ＭＳ Ｐゴシック" panose="020B0600070205080204" pitchFamily="34" charset="-128"/>
              </a:rPr>
              <a:t> δικαιολογούν πολλές περιπτώσεις. </a:t>
            </a:r>
          </a:p>
          <a:p>
            <a:pPr eaLnBrk="1" hangingPunct="1"/>
            <a:r>
              <a:rPr lang="en-US" altLang="en-US" sz="2200" dirty="0" smtClean="0">
                <a:ea typeface="ＭＳ Ｐゴシック" panose="020B0600070205080204" pitchFamily="34" charset="-128"/>
              </a:rPr>
              <a:t>Σ</a:t>
            </a:r>
            <a:r>
              <a:rPr lang="el-GR" altLang="en-US" sz="2200" dirty="0" smtClean="0">
                <a:ea typeface="ＭＳ Ｐゴシック" panose="020B0600070205080204" pitchFamily="34" charset="-128"/>
              </a:rPr>
              <a:t>ε κάθε περίπτωση η χρήση εργαλείων εξασφαλίζει περισσότερη τροφή με πιο ασφαλή τρόπο και με χαμηλότερες ενεργειακές δαπάνες.</a:t>
            </a:r>
          </a:p>
          <a:p>
            <a:pPr eaLnBrk="1" hangingPunct="1"/>
            <a:r>
              <a:rPr lang="en-US" altLang="en-US" sz="2200" dirty="0" smtClean="0">
                <a:ea typeface="ＭＳ Ｐゴシック" panose="020B0600070205080204" pitchFamily="34" charset="-128"/>
              </a:rPr>
              <a:t>Σ</a:t>
            </a:r>
            <a:r>
              <a:rPr lang="el-GR" altLang="en-US" sz="2200" dirty="0" smtClean="0">
                <a:ea typeface="ＭＳ Ｐゴシック" panose="020B0600070205080204" pitchFamily="34" charset="-128"/>
              </a:rPr>
              <a:t>τον άνθρωπο κατάλληλες </a:t>
            </a:r>
            <a:r>
              <a:rPr lang="el-GR" altLang="en-US" sz="2200" dirty="0" err="1" smtClean="0">
                <a:ea typeface="ＭＳ Ｐゴシック" panose="020B0600070205080204" pitchFamily="34" charset="-128"/>
              </a:rPr>
              <a:t>συμπεριφορικές</a:t>
            </a:r>
            <a:r>
              <a:rPr lang="el-GR" altLang="en-US" sz="2200" dirty="0" smtClean="0">
                <a:ea typeface="ＭＳ Ｐゴシック" panose="020B0600070205080204" pitchFamily="34" charset="-128"/>
              </a:rPr>
              <a:t> αποκρίσεις σ συνδυασμό με παρατηρήσεις οδήγησαν στις μεγάλες αλλαγές στο είδος (</a:t>
            </a:r>
            <a:r>
              <a:rPr lang="el-GR" altLang="en-US" sz="2200" dirty="0" err="1" smtClean="0">
                <a:ea typeface="ＭＳ Ｐゴシック" panose="020B0600070205080204" pitchFamily="34" charset="-128"/>
              </a:rPr>
              <a:t>τροφοσυλλέκτες</a:t>
            </a:r>
            <a:r>
              <a:rPr lang="el-GR" altLang="en-US" sz="2200" dirty="0" smtClean="0">
                <a:ea typeface="ＭＳ Ｐゴシック" panose="020B0600070205080204" pitchFamily="34" charset="-128"/>
              </a:rPr>
              <a:t> και κυνηγοί μετατράπηκαν σε αγρότες και κτηνοτρόφους). </a:t>
            </a:r>
            <a:endParaRPr lang="en-US" altLang="en-US" sz="2200" dirty="0" smtClean="0">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err="1"/>
              <a:t>Τροφοληπτική</a:t>
            </a:r>
            <a:r>
              <a:rPr lang="el-GR" sz="4000" dirty="0"/>
              <a:t> συμπεριφορά </a:t>
            </a:r>
            <a:r>
              <a:rPr lang="el-GR" sz="4000" dirty="0" smtClean="0"/>
              <a:t>2/3</a:t>
            </a:r>
            <a:endParaRPr lang="en-US" sz="4000" dirty="0"/>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91215" y="1690689"/>
            <a:ext cx="2112879" cy="2362973"/>
          </a:xfrm>
        </p:spPr>
      </p:pic>
      <p:sp>
        <p:nvSpPr>
          <p:cNvPr id="3" name="Content Placeholder 2"/>
          <p:cNvSpPr>
            <a:spLocks noGrp="1"/>
          </p:cNvSpPr>
          <p:nvPr>
            <p:ph sz="quarter" idx="14"/>
          </p:nvPr>
        </p:nvSpPr>
        <p:spPr>
          <a:xfrm>
            <a:off x="532738" y="1390012"/>
            <a:ext cx="4866109" cy="5004571"/>
          </a:xfrm>
        </p:spPr>
        <p:txBody>
          <a:bodyPr>
            <a:normAutofit fontScale="85000" lnSpcReduction="20000"/>
          </a:bodyPr>
          <a:lstStyle/>
          <a:p>
            <a:pPr>
              <a:lnSpc>
                <a:spcPct val="110000"/>
              </a:lnSpc>
            </a:pPr>
            <a:r>
              <a:rPr lang="el-GR" altLang="en-US" sz="3100" b="1" dirty="0" err="1">
                <a:ea typeface="ＭＳ Ｐゴシック" panose="020B0600070205080204" pitchFamily="34" charset="-128"/>
              </a:rPr>
              <a:t>γενικευτής</a:t>
            </a:r>
            <a:r>
              <a:rPr lang="el-GR" altLang="en-US" sz="3100" b="1" dirty="0">
                <a:ea typeface="ＭＳ Ｐゴシック" panose="020B0600070205080204" pitchFamily="34" charset="-128"/>
              </a:rPr>
              <a:t>: </a:t>
            </a:r>
            <a:r>
              <a:rPr lang="el-GR" altLang="en-US" sz="3100" dirty="0">
                <a:ea typeface="ＭＳ Ｐゴシック" panose="020B0600070205080204" pitchFamily="34" charset="-128"/>
              </a:rPr>
              <a:t>ζώο που τρέφεται με ένα ευρύ φάσμα τροφών κατά τη διάρκεια της ζωής του</a:t>
            </a:r>
            <a:r>
              <a:rPr lang="en-US" altLang="en-US" sz="3100" dirty="0">
                <a:ea typeface="ＭＳ Ｐゴシック" panose="020B0600070205080204" pitchFamily="34" charset="-128"/>
              </a:rPr>
              <a:t>. Έ</a:t>
            </a:r>
            <a:r>
              <a:rPr lang="el-GR" altLang="en-US" sz="3100" dirty="0" err="1">
                <a:ea typeface="ＭＳ Ｐゴシック" panose="020B0600070205080204" pitchFamily="34" charset="-128"/>
              </a:rPr>
              <a:t>χει</a:t>
            </a:r>
            <a:r>
              <a:rPr lang="el-GR" altLang="en-US" sz="3100" dirty="0">
                <a:ea typeface="ＭＳ Ｐゴシック" panose="020B0600070205080204" pitchFamily="34" charset="-128"/>
              </a:rPr>
              <a:t> την ικανότητα να συλλέγει και να τρέφεται με μεγάλη ποικιλία τροφών.</a:t>
            </a:r>
          </a:p>
          <a:p>
            <a:pPr>
              <a:lnSpc>
                <a:spcPct val="110000"/>
              </a:lnSpc>
            </a:pPr>
            <a:r>
              <a:rPr lang="el-GR" altLang="en-US" sz="3100" b="1" dirty="0" err="1">
                <a:ea typeface="ＭＳ Ｐゴシック" panose="020B0600070205080204" pitchFamily="34" charset="-128"/>
              </a:rPr>
              <a:t>εξειδικευτής</a:t>
            </a:r>
            <a:r>
              <a:rPr lang="el-GR" altLang="en-US" sz="3100" b="1" dirty="0">
                <a:ea typeface="ＭＳ Ｐゴシック" panose="020B0600070205080204" pitchFamily="34" charset="-128"/>
              </a:rPr>
              <a:t>: </a:t>
            </a:r>
            <a:r>
              <a:rPr lang="el-GR" altLang="en-US" sz="3100" dirty="0">
                <a:ea typeface="ＭＳ Ｐゴシック" panose="020B0600070205080204" pitchFamily="34" charset="-128"/>
              </a:rPr>
              <a:t>ζώο που βασίζει τη δίαιτά του σε ένα πολύ στενό εύρος τροφών. </a:t>
            </a:r>
            <a:r>
              <a:rPr lang="en-US" altLang="en-US" sz="3100" dirty="0">
                <a:ea typeface="ＭＳ Ｐゴシック" panose="020B0600070205080204" pitchFamily="34" charset="-128"/>
              </a:rPr>
              <a:t>Π</a:t>
            </a:r>
            <a:r>
              <a:rPr lang="el-GR" altLang="en-US" sz="3100" dirty="0" err="1">
                <a:ea typeface="ＭＳ Ｐゴシック" panose="020B0600070205080204" pitchFamily="34" charset="-128"/>
              </a:rPr>
              <a:t>αρουσιάζει</a:t>
            </a:r>
            <a:r>
              <a:rPr lang="el-GR" altLang="en-US" sz="3100" dirty="0">
                <a:ea typeface="ＭＳ Ｐゴシック" panose="020B0600070205080204" pitchFamily="34" charset="-128"/>
              </a:rPr>
              <a:t> απόλυτη εξειδίκευση στην </a:t>
            </a:r>
            <a:r>
              <a:rPr lang="el-GR" altLang="en-US" sz="3100" dirty="0" err="1">
                <a:ea typeface="ＭＳ Ｐゴシック" panose="020B0600070205080204" pitchFamily="34" charset="-128"/>
              </a:rPr>
              <a:t>τροφοληψία</a:t>
            </a:r>
            <a:r>
              <a:rPr lang="el-GR" altLang="en-US" sz="3100" dirty="0">
                <a:ea typeface="ＭＳ Ｐゴシック" panose="020B0600070205080204" pitchFamily="34" charset="-128"/>
              </a:rPr>
              <a:t> και μπορεί να τρέφεται </a:t>
            </a:r>
            <a:r>
              <a:rPr lang="el-GR" altLang="en-US" sz="3100" dirty="0" err="1">
                <a:ea typeface="ＭＳ Ｐゴシック" panose="020B0600070205080204" pitchFamily="34" charset="-128"/>
              </a:rPr>
              <a:t>αποκλειτικά</a:t>
            </a:r>
            <a:r>
              <a:rPr lang="el-GR" altLang="en-US" sz="3100" dirty="0">
                <a:ea typeface="ＭＳ Ｐゴシック" panose="020B0600070205080204" pitchFamily="34" charset="-128"/>
              </a:rPr>
              <a:t> με ένα είδος.</a:t>
            </a:r>
            <a:endParaRPr lang="en-US" altLang="en-US" sz="3100"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pic>
        <p:nvPicPr>
          <p:cNvPr id="7" name="Content Placeholder 6"/>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5332273" y="4053662"/>
            <a:ext cx="2472569" cy="2114550"/>
          </a:xfrm>
        </p:spPr>
      </p:pic>
      <p:sp>
        <p:nvSpPr>
          <p:cNvPr id="8" name="Footer Placeholder 7"/>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9" name="Slide Number Placeholder 8"/>
          <p:cNvSpPr>
            <a:spLocks noGrp="1"/>
          </p:cNvSpPr>
          <p:nvPr>
            <p:ph type="sldNum" sz="quarter" idx="11"/>
          </p:nvPr>
        </p:nvSpPr>
        <p:spPr/>
        <p:txBody>
          <a:bodyPr/>
          <a:lstStyle/>
          <a:p>
            <a:fld id="{58A56277-EA16-4AF5-BFB5-E5ECBBB39490}" type="slidenum">
              <a:rPr lang="en-US" smtClean="0"/>
              <a:t>3</a:t>
            </a:fld>
            <a:endParaRPr lang="en-US"/>
          </a:p>
        </p:txBody>
      </p:sp>
      <p:sp>
        <p:nvSpPr>
          <p:cNvPr id="5" name="TextBox 4"/>
          <p:cNvSpPr txBox="1"/>
          <p:nvPr/>
        </p:nvSpPr>
        <p:spPr>
          <a:xfrm>
            <a:off x="7832950" y="3698061"/>
            <a:ext cx="263214" cy="276999"/>
          </a:xfrm>
          <a:prstGeom prst="rect">
            <a:avLst/>
          </a:prstGeom>
          <a:noFill/>
        </p:spPr>
        <p:txBody>
          <a:bodyPr wrap="none" rtlCol="0">
            <a:spAutoFit/>
          </a:bodyPr>
          <a:lstStyle/>
          <a:p>
            <a:r>
              <a:rPr lang="el-GR" sz="1200" b="1" dirty="0" smtClean="0">
                <a:solidFill>
                  <a:schemeClr val="bg1"/>
                </a:solidFill>
              </a:rPr>
              <a:t>1</a:t>
            </a:r>
            <a:endParaRPr lang="en-US" sz="1200" b="1" dirty="0">
              <a:solidFill>
                <a:schemeClr val="bg1"/>
              </a:solidFill>
            </a:endParaRPr>
          </a:p>
        </p:txBody>
      </p:sp>
      <p:sp>
        <p:nvSpPr>
          <p:cNvPr id="10" name="TextBox 9"/>
          <p:cNvSpPr txBox="1"/>
          <p:nvPr/>
        </p:nvSpPr>
        <p:spPr>
          <a:xfrm>
            <a:off x="7496805" y="5864319"/>
            <a:ext cx="263214" cy="276999"/>
          </a:xfrm>
          <a:prstGeom prst="rect">
            <a:avLst/>
          </a:prstGeom>
          <a:noFill/>
        </p:spPr>
        <p:txBody>
          <a:bodyPr wrap="none" rtlCol="0">
            <a:spAutoFit/>
          </a:bodyPr>
          <a:lstStyle/>
          <a:p>
            <a:r>
              <a:rPr lang="el-GR" sz="1200" b="1" dirty="0" smtClean="0">
                <a:solidFill>
                  <a:schemeClr val="bg1"/>
                </a:solidFill>
              </a:rPr>
              <a:t>2</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1"/>
          </p:nvPr>
        </p:nvSpPr>
        <p:spPr/>
        <p:txBody>
          <a:bodyPr/>
          <a:lstStyle/>
          <a:p>
            <a:fld id="{58A56277-EA16-4AF5-BFB5-E5ECBBB39490}" type="slidenum">
              <a:rPr lang="en-US" smtClean="0"/>
              <a:t>30</a:t>
            </a:fld>
            <a:endParaRPr lang="en-US" dirty="0"/>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31</a:t>
            </a:fld>
            <a:endParaRPr lang="en-US"/>
          </a:p>
        </p:txBody>
      </p:sp>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solidFill>
                  <a:schemeClr val="accent6">
                    <a:lumMod val="75000"/>
                  </a:schemeClr>
                </a:solidFill>
              </a:rPr>
              <a:t>Σημειώματα</a:t>
            </a:r>
            <a:endParaRPr lang="el-GR" sz="4400"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1"/>
          </p:nvPr>
        </p:nvSpPr>
        <p:spPr/>
        <p:txBody>
          <a:bodyPr/>
          <a:lstStyle/>
          <a:p>
            <a:fld id="{58A56277-EA16-4AF5-BFB5-E5ECBBB39490}" type="slidenum">
              <a:rPr lang="en-US" smtClean="0"/>
              <a:t>32</a:t>
            </a:fld>
            <a:endParaRPr lang="en-US" dirty="0"/>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Τροφοληπτική Συμπεριφορά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911F546-0C8F-4432-ACA8-6C0ADB8BBB42}" type="slidenum">
              <a:rPr lang="el-GR" smtClean="0"/>
              <a:pPr>
                <a:defRPr/>
              </a:pPr>
              <a:t>33</a:t>
            </a:fld>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Παναγιώτης Παφίλης, Επίκουρος Καθηγητής. «Ζωική Ποικιλότητα.</a:t>
            </a:r>
            <a:r>
              <a:rPr lang="el-GR" altLang="en-US" sz="2000" dirty="0" smtClean="0">
                <a:solidFill>
                  <a:srgbClr val="FF0000"/>
                </a:solidFill>
              </a:rPr>
              <a:t> </a:t>
            </a:r>
            <a:r>
              <a:rPr lang="el-GR" altLang="en-US" sz="2000" dirty="0" smtClean="0"/>
              <a:t>Ενότητα 8. </a:t>
            </a:r>
            <a:r>
              <a:rPr lang="el-GR" altLang="en-US" sz="2000" dirty="0" err="1" smtClean="0"/>
              <a:t>Τροφοληπτική</a:t>
            </a:r>
            <a:r>
              <a:rPr lang="el-GR" altLang="en-US" sz="2000" dirty="0" smtClean="0"/>
              <a:t> Συμπεριφορά». Έκδοση: 1.0. Αθήνα 201</a:t>
            </a:r>
            <a:r>
              <a:rPr lang="en-US" altLang="en-US" sz="2000" dirty="0" smtClean="0"/>
              <a:t>5</a:t>
            </a:r>
            <a:r>
              <a:rPr lang="el-GR" altLang="en-US" sz="2000" dirty="0" smtClean="0"/>
              <a:t>. Διαθέσιμο από τη δικτυακή διεύθυνση: </a:t>
            </a:r>
            <a:r>
              <a:rPr lang="en-GB" altLang="en-US" sz="2000" dirty="0"/>
              <a:t>http://</a:t>
            </a:r>
            <a:r>
              <a:rPr lang="en-GB" altLang="en-US" sz="2000" dirty="0" smtClean="0"/>
              <a:t>opencourses.uoa.gr/courses/BIOL1</a:t>
            </a:r>
            <a:r>
              <a:rPr lang="el-GR" altLang="en-US" sz="2000" dirty="0" smtClean="0"/>
              <a:t>00</a:t>
            </a:r>
            <a:r>
              <a:rPr lang="en-GB" altLang="en-US" sz="2000" dirty="0" smtClean="0"/>
              <a:t>/</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Τροφοληπτική Συμπεριφορά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681EBA9A-717F-4E81-A601-969B4396BD57}" type="slidenum">
              <a:rPr lang="el-GR" smtClean="0"/>
              <a:pPr>
                <a:defRPr/>
              </a:pPr>
              <a:t>34</a:t>
            </a:fld>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35</a:t>
            </a:fld>
            <a:endParaRPr lang="en-US"/>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36</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r>
              <a:rPr lang="el-GR" sz="1600" b="1" dirty="0" smtClean="0"/>
              <a:t>Εικόνα 1</a:t>
            </a:r>
            <a:r>
              <a:rPr lang="el-GR" sz="1600" dirty="0" smtClean="0"/>
              <a:t>. </a:t>
            </a:r>
            <a:r>
              <a:rPr lang="en-US" sz="1600" dirty="0"/>
              <a:t>Copyright © 2014 My Interesting Facts. </a:t>
            </a:r>
            <a:r>
              <a:rPr lang="el-GR" sz="1600" dirty="0"/>
              <a:t>Σύνδεσμος:</a:t>
            </a:r>
            <a:r>
              <a:rPr lang="en-US" sz="1600" dirty="0"/>
              <a:t> http://www.myinterestingfacts.com/koala-facts/.</a:t>
            </a:r>
            <a:r>
              <a:rPr lang="el-GR" sz="1600" dirty="0"/>
              <a:t> Πηγή:</a:t>
            </a:r>
            <a:r>
              <a:rPr lang="en-US" sz="1600" dirty="0"/>
              <a:t> http://www.myinterestingfacts.com</a:t>
            </a:r>
            <a:endParaRPr lang="el-GR" sz="1600" dirty="0"/>
          </a:p>
          <a:p>
            <a:r>
              <a:rPr lang="el-GR" sz="1600" b="1" dirty="0" smtClean="0"/>
              <a:t>Εικόνα </a:t>
            </a:r>
            <a:r>
              <a:rPr lang="en-US" sz="1600" b="1" dirty="0"/>
              <a:t>2</a:t>
            </a:r>
            <a:r>
              <a:rPr lang="el-GR" sz="1600" b="1" dirty="0"/>
              <a:t>. </a:t>
            </a:r>
            <a:r>
              <a:rPr lang="en-US" sz="1600" dirty="0"/>
              <a:t>© 2015 Come2life.gr. All rights reserved. </a:t>
            </a:r>
            <a:r>
              <a:rPr lang="el-GR" sz="1600" dirty="0"/>
              <a:t>Σύνδεσμος: </a:t>
            </a:r>
            <a:r>
              <a:rPr lang="en-US" sz="1600" dirty="0"/>
              <a:t>http://www.come2life.gr/category/videos/. </a:t>
            </a:r>
            <a:r>
              <a:rPr lang="el-GR" sz="1600" dirty="0"/>
              <a:t>Πηγή:</a:t>
            </a:r>
            <a:r>
              <a:rPr lang="en-US" sz="1600" dirty="0"/>
              <a:t> http://www.come2life.gr</a:t>
            </a:r>
            <a:endParaRPr lang="el-GR" sz="1600" dirty="0"/>
          </a:p>
          <a:p>
            <a:r>
              <a:rPr lang="el-GR" sz="1600" b="1" dirty="0" smtClean="0"/>
              <a:t>Εικόνα </a:t>
            </a:r>
            <a:r>
              <a:rPr lang="en-US" sz="1600" b="1" dirty="0"/>
              <a:t>3</a:t>
            </a:r>
            <a:r>
              <a:rPr lang="el-GR" sz="1600" b="1" dirty="0"/>
              <a:t>. </a:t>
            </a:r>
            <a:r>
              <a:rPr lang="en-US" sz="1600" dirty="0" err="1"/>
              <a:t>Isoptera</a:t>
            </a:r>
            <a:r>
              <a:rPr lang="en-US" sz="1600" dirty="0"/>
              <a:t> </a:t>
            </a:r>
            <a:r>
              <a:rPr lang="en-US" sz="1600" dirty="0" err="1"/>
              <a:t>sandias</a:t>
            </a:r>
            <a:r>
              <a:rPr lang="en-US" sz="1600" dirty="0"/>
              <a:t> 02.jpg. Public Domain Uploaded by </a:t>
            </a:r>
            <a:r>
              <a:rPr lang="en-US" sz="1600" dirty="0" err="1"/>
              <a:t>Giancarlodessi</a:t>
            </a:r>
            <a:r>
              <a:rPr lang="en-US" sz="1600" dirty="0"/>
              <a:t>. </a:t>
            </a:r>
            <a:r>
              <a:rPr lang="el-GR" sz="1600" dirty="0"/>
              <a:t>Σύνδεσμος:</a:t>
            </a:r>
            <a:r>
              <a:rPr lang="en-US" sz="1600" dirty="0"/>
              <a:t> https://en.wikipedia.org/wiki/Macrotermitinae.</a:t>
            </a:r>
            <a:r>
              <a:rPr lang="el-GR" sz="1600" dirty="0"/>
              <a:t> Πηγή:</a:t>
            </a:r>
            <a:r>
              <a:rPr lang="en-US" sz="1600" dirty="0"/>
              <a:t> https://en.wikipedia.org.</a:t>
            </a:r>
            <a:endParaRPr lang="el-GR" sz="1600" dirty="0"/>
          </a:p>
          <a:p>
            <a:r>
              <a:rPr lang="el-GR" sz="1600" b="1" dirty="0" smtClean="0"/>
              <a:t>Εικόνα </a:t>
            </a:r>
            <a:r>
              <a:rPr lang="en-US" sz="1600" b="1" dirty="0"/>
              <a:t>4</a:t>
            </a:r>
            <a:r>
              <a:rPr lang="el-GR" sz="1600" b="1" dirty="0"/>
              <a:t>. </a:t>
            </a:r>
            <a:r>
              <a:rPr lang="el-GR" sz="1600" dirty="0"/>
              <a:t>Σύνδεσμος:</a:t>
            </a:r>
            <a:r>
              <a:rPr lang="en-US" sz="1600" dirty="0"/>
              <a:t> http://www.answers.com/Q/Do_roaches_eat_termites. </a:t>
            </a:r>
            <a:r>
              <a:rPr lang="el-GR" sz="1600" dirty="0"/>
              <a:t> Πηγή:</a:t>
            </a:r>
            <a:r>
              <a:rPr lang="en-US" sz="1600" dirty="0"/>
              <a:t> http://www.answers.com.</a:t>
            </a:r>
            <a:endParaRPr lang="el-GR" sz="1600" dirty="0"/>
          </a:p>
          <a:p>
            <a:r>
              <a:rPr lang="el-GR" sz="1600" b="1" dirty="0" smtClean="0"/>
              <a:t>Εικόνα </a:t>
            </a:r>
            <a:r>
              <a:rPr lang="en-US" sz="1600" b="1" dirty="0"/>
              <a:t>5</a:t>
            </a:r>
            <a:r>
              <a:rPr lang="el-GR" sz="1600" b="1" dirty="0"/>
              <a:t>. </a:t>
            </a:r>
            <a:r>
              <a:rPr lang="el-GR" sz="1600" dirty="0"/>
              <a:t>Σύνδεσμος:</a:t>
            </a:r>
            <a:r>
              <a:rPr lang="en-US" sz="1600" dirty="0"/>
              <a:t> http://www.hkmateasiarov.org/are-there-magic-mushrooms-in-illinois/.</a:t>
            </a:r>
            <a:r>
              <a:rPr lang="el-GR" sz="1600" dirty="0"/>
              <a:t> Πηγή:</a:t>
            </a:r>
            <a:r>
              <a:rPr lang="en-US" sz="1600" dirty="0"/>
              <a:t> http://www.hkmateasiarov.org.</a:t>
            </a:r>
            <a:endParaRPr lang="el-GR" sz="1600" dirty="0"/>
          </a:p>
          <a:p>
            <a:r>
              <a:rPr lang="el-GR" sz="1600" b="1" dirty="0" smtClean="0"/>
              <a:t>Εικόνα </a:t>
            </a:r>
            <a:r>
              <a:rPr lang="en-US" sz="1600" b="1" dirty="0"/>
              <a:t>6</a:t>
            </a:r>
            <a:r>
              <a:rPr lang="el-GR" sz="1600" b="1" dirty="0"/>
              <a:t>. </a:t>
            </a:r>
            <a:r>
              <a:rPr lang="el-GR" sz="1600" dirty="0"/>
              <a:t>Σύνδεσμος:</a:t>
            </a:r>
            <a:r>
              <a:rPr lang="en-US" sz="1600" dirty="0"/>
              <a:t> http://www.prlog.org/11595379-hawaii-snakes-review-smuggled-reptiles-threaten-islands-fragile-ecosystem.html. </a:t>
            </a:r>
            <a:r>
              <a:rPr lang="el-GR" sz="1600" dirty="0"/>
              <a:t> Πηγή:</a:t>
            </a:r>
            <a:r>
              <a:rPr lang="en-US" sz="1600" dirty="0"/>
              <a:t>http://www.prlog.org.</a:t>
            </a:r>
            <a:endParaRPr lang="el-GR"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37</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2/6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7</a:t>
            </a:r>
            <a:r>
              <a:rPr lang="el-GR" sz="1600" b="1" dirty="0"/>
              <a:t>. </a:t>
            </a:r>
            <a:r>
              <a:rPr lang="en-US" sz="1600" dirty="0"/>
              <a:t>© 2009 - 2015 | Infokids.gr. </a:t>
            </a:r>
            <a:r>
              <a:rPr lang="el-GR" sz="1600" dirty="0"/>
              <a:t>Σύνδεσμος: </a:t>
            </a:r>
            <a:r>
              <a:rPr lang="en-US" sz="1600" dirty="0"/>
              <a:t>http://www.infokids.gr/2012/12/%CF%84%CE%B1-6-%CF%80%CE%B9%CE%BF-%CE%B8%CE%B1%CE%BD%CE%B1%CF%84%CE%B7%CF%86%CF%8C%CF%81%CE%B1-%CE%B6%CF%8E%CE%B1-%CF%83%CF%84%CE%BF%CE%BD-%CF%80%CE%BB%CE%B1%CE%BD%CE%AE%CF%84%CE%B7-%CE%B3%CE%B7/. </a:t>
            </a:r>
            <a:r>
              <a:rPr lang="el-GR" sz="1600" dirty="0"/>
              <a:t>Πηγή:</a:t>
            </a:r>
            <a:r>
              <a:rPr lang="en-US" sz="1600" dirty="0"/>
              <a:t> www.infokids.gr.</a:t>
            </a:r>
            <a:endParaRPr lang="el-GR" sz="1600" dirty="0"/>
          </a:p>
          <a:p>
            <a:r>
              <a:rPr lang="el-GR" sz="1600" b="1" dirty="0" smtClean="0"/>
              <a:t>Εικόνα </a:t>
            </a:r>
            <a:r>
              <a:rPr lang="en-US" sz="1600" b="1" dirty="0"/>
              <a:t>8</a:t>
            </a:r>
            <a:r>
              <a:rPr lang="el-GR" sz="1600" b="1" dirty="0"/>
              <a:t>. </a:t>
            </a:r>
            <a:r>
              <a:rPr lang="en-US" sz="1600" dirty="0"/>
              <a:t>© 2008-2015 The Biomimicry Institute. </a:t>
            </a:r>
            <a:r>
              <a:rPr lang="el-GR" sz="1600" dirty="0"/>
              <a:t>Σύνδεσμος: </a:t>
            </a:r>
            <a:r>
              <a:rPr lang="en-US" sz="1600" dirty="0"/>
              <a:t>http://www.asknature.org/strategy/b36deb67c39706f7f2c588b128df24ab. </a:t>
            </a:r>
            <a:r>
              <a:rPr lang="el-GR" sz="1600" dirty="0"/>
              <a:t>Πηγή:</a:t>
            </a:r>
            <a:r>
              <a:rPr lang="en-US" sz="1600" dirty="0"/>
              <a:t>http://www.asknature.org.</a:t>
            </a:r>
            <a:endParaRPr lang="el-GR" sz="1600" dirty="0"/>
          </a:p>
          <a:p>
            <a:r>
              <a:rPr lang="el-GR" sz="1600" b="1" dirty="0" smtClean="0"/>
              <a:t>Εικόνα </a:t>
            </a:r>
            <a:r>
              <a:rPr lang="en-US" sz="1600" b="1" dirty="0"/>
              <a:t>9</a:t>
            </a:r>
            <a:r>
              <a:rPr lang="el-GR" sz="1600" b="1" dirty="0"/>
              <a:t>. </a:t>
            </a:r>
            <a:r>
              <a:rPr lang="en-US" sz="1600" dirty="0"/>
              <a:t>© 2002-15 The University of Sydney. </a:t>
            </a:r>
            <a:r>
              <a:rPr lang="el-GR" sz="1600" dirty="0"/>
              <a:t>Σύνδεσμος: </a:t>
            </a:r>
            <a:r>
              <a:rPr lang="en-US" sz="1600" dirty="0"/>
              <a:t>http://bugs.bio.usyd.edu.au/learning/resources/Entomology/internalAnatomy/imagePages/antlionPit.html. </a:t>
            </a:r>
            <a:r>
              <a:rPr lang="el-GR" sz="1600" dirty="0"/>
              <a:t>Πηγή:</a:t>
            </a:r>
            <a:r>
              <a:rPr lang="en-US" sz="1600" dirty="0"/>
              <a:t> http://sydney.edu.au/science/biology/learning/.</a:t>
            </a:r>
          </a:p>
          <a:p>
            <a:r>
              <a:rPr lang="el-GR" sz="1600" b="1" dirty="0" smtClean="0"/>
              <a:t>Εικόνα </a:t>
            </a:r>
            <a:r>
              <a:rPr lang="en-US" sz="1600" b="1" dirty="0"/>
              <a:t>10</a:t>
            </a:r>
            <a:r>
              <a:rPr lang="el-GR" sz="1600" b="1" dirty="0"/>
              <a:t>. </a:t>
            </a:r>
            <a:r>
              <a:rPr lang="en-US" sz="1600" b="1" dirty="0"/>
              <a:t> </a:t>
            </a:r>
            <a:r>
              <a:rPr lang="en-US" sz="1600" dirty="0"/>
              <a:t>© 2009 — 2015 “WPAPERS.RU”. </a:t>
            </a:r>
            <a:r>
              <a:rPr lang="el-GR" sz="1600" dirty="0"/>
              <a:t>Σύνδεσμος: </a:t>
            </a:r>
            <a:r>
              <a:rPr lang="en-US" sz="1600" dirty="0"/>
              <a:t>http://wpapers.ru/wallpapers/Ice-Water/Water/7424/. </a:t>
            </a:r>
            <a:r>
              <a:rPr lang="el-GR" sz="1600" dirty="0"/>
              <a:t>Πηγή:</a:t>
            </a:r>
            <a:r>
              <a:rPr lang="en-US" sz="1600" dirty="0"/>
              <a:t>http://wpapers.ru.</a:t>
            </a:r>
            <a:endParaRPr lang="el-GR" sz="1600" dirty="0"/>
          </a:p>
          <a:p>
            <a:r>
              <a:rPr lang="el-GR" sz="1600" b="1" dirty="0" smtClean="0"/>
              <a:t>Εικόνα </a:t>
            </a:r>
            <a:r>
              <a:rPr lang="en-US" sz="1600" b="1" dirty="0"/>
              <a:t>11</a:t>
            </a:r>
            <a:r>
              <a:rPr lang="el-GR" sz="1600" b="1" dirty="0"/>
              <a:t>. </a:t>
            </a:r>
            <a:r>
              <a:rPr lang="el-GR" sz="1600" dirty="0"/>
              <a:t>Σύνδεσμος: </a:t>
            </a:r>
            <a:r>
              <a:rPr lang="en-US" sz="1600" dirty="0"/>
              <a:t>http://www.amphibiancare.com/frogs/gallery/costarica.html. </a:t>
            </a:r>
            <a:r>
              <a:rPr lang="el-GR" sz="1600" dirty="0"/>
              <a:t>Πηγή:</a:t>
            </a:r>
            <a:r>
              <a:rPr lang="en-US" sz="1600" dirty="0"/>
              <a:t> http://www.amphibiancare.com.</a:t>
            </a:r>
            <a:endParaRPr lang="el-GR" sz="1600" dirty="0"/>
          </a:p>
          <a:p>
            <a:r>
              <a:rPr lang="el-GR" sz="1600" b="1" dirty="0" smtClean="0"/>
              <a:t>Εικόνα </a:t>
            </a:r>
            <a:r>
              <a:rPr lang="en-US" sz="1600" b="1" dirty="0"/>
              <a:t>12</a:t>
            </a:r>
            <a:r>
              <a:rPr lang="el-GR" sz="1600" b="1" dirty="0"/>
              <a:t>. </a:t>
            </a:r>
            <a:r>
              <a:rPr lang="el-GR" sz="1600" dirty="0"/>
              <a:t>Σύνδεσμος:</a:t>
            </a:r>
            <a:r>
              <a:rPr lang="en-US" sz="1600" dirty="0"/>
              <a:t> http://imgur.com/gallery/hLqBq.</a:t>
            </a:r>
            <a:r>
              <a:rPr lang="el-GR" sz="1600" dirty="0"/>
              <a:t> Πηγή:</a:t>
            </a:r>
            <a:r>
              <a:rPr lang="en-US" sz="1600" dirty="0"/>
              <a:t> http://imgur.com.</a:t>
            </a:r>
            <a:endParaRPr lang="el-GR"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38</a:t>
            </a:fld>
            <a:endParaRPr lang="en-US"/>
          </a:p>
        </p:txBody>
      </p:sp>
    </p:spTree>
    <p:extLst>
      <p:ext uri="{BB962C8B-B14F-4D97-AF65-F5344CB8AC3E}">
        <p14:creationId xmlns:p14="http://schemas.microsoft.com/office/powerpoint/2010/main" val="777649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3/6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13</a:t>
            </a:r>
            <a:r>
              <a:rPr lang="el-GR" sz="1600" b="1" dirty="0"/>
              <a:t>. </a:t>
            </a:r>
            <a:r>
              <a:rPr lang="en-US" sz="1600" dirty="0"/>
              <a:t>“OCEAN TREASURES”  Copyright © 1993-2015  All Rights Reserved. </a:t>
            </a:r>
            <a:r>
              <a:rPr lang="el-GR" sz="1600" dirty="0"/>
              <a:t>Σύνδεσμος: </a:t>
            </a:r>
            <a:r>
              <a:rPr lang="en-US" sz="1600" dirty="0"/>
              <a:t>http://otlibrary.com/alligator-snapping-turtle/. </a:t>
            </a:r>
            <a:r>
              <a:rPr lang="el-GR" sz="1600" dirty="0"/>
              <a:t>Πηγή:</a:t>
            </a:r>
            <a:r>
              <a:rPr lang="en-US" sz="1600" dirty="0"/>
              <a:t> http://otlibrary.com/.</a:t>
            </a:r>
            <a:endParaRPr lang="el-GR" sz="1600" dirty="0"/>
          </a:p>
          <a:p>
            <a:r>
              <a:rPr lang="el-GR" sz="1600" b="1" dirty="0" smtClean="0"/>
              <a:t>Εικόνα </a:t>
            </a:r>
            <a:r>
              <a:rPr lang="en-US" sz="1600" b="1" dirty="0"/>
              <a:t>14</a:t>
            </a:r>
            <a:r>
              <a:rPr lang="el-GR" sz="1600" b="1" dirty="0"/>
              <a:t>. </a:t>
            </a:r>
            <a:r>
              <a:rPr lang="en-US" sz="1600" dirty="0" err="1"/>
              <a:t>newslink</a:t>
            </a:r>
            <a:r>
              <a:rPr lang="en-US" sz="1600" dirty="0"/>
              <a:t> © All Rights Reserved. </a:t>
            </a:r>
            <a:r>
              <a:rPr lang="el-GR" sz="1600" dirty="0"/>
              <a:t>Σύνδεσμος: </a:t>
            </a:r>
            <a:r>
              <a:rPr lang="en-US" sz="1600" dirty="0"/>
              <a:t>http://www.econews.gr/2014/08/22/biofotaugeia-117038/. </a:t>
            </a:r>
            <a:r>
              <a:rPr lang="el-GR" sz="1600" dirty="0"/>
              <a:t>Πηγή:</a:t>
            </a:r>
            <a:r>
              <a:rPr lang="en-US" sz="1600" dirty="0"/>
              <a:t> http://www.econews.gr.</a:t>
            </a:r>
            <a:endParaRPr lang="el-GR" sz="1600" dirty="0"/>
          </a:p>
          <a:p>
            <a:r>
              <a:rPr lang="el-GR" sz="1600" b="1" dirty="0" smtClean="0"/>
              <a:t>Εικόνα </a:t>
            </a:r>
            <a:r>
              <a:rPr lang="en-US" sz="1600" b="1" dirty="0"/>
              <a:t>15</a:t>
            </a:r>
            <a:r>
              <a:rPr lang="el-GR" sz="1600" b="1" dirty="0"/>
              <a:t>. </a:t>
            </a:r>
            <a:r>
              <a:rPr lang="el-GR" sz="1600" dirty="0"/>
              <a:t>Σύνδεσμος:</a:t>
            </a:r>
            <a:r>
              <a:rPr lang="en-US" sz="1600" dirty="0"/>
              <a:t>http://paddletales.blogspot.gr/2008_07_01_archive.html.</a:t>
            </a:r>
            <a:r>
              <a:rPr lang="el-GR" sz="1600" dirty="0"/>
              <a:t> Πηγή:</a:t>
            </a:r>
            <a:r>
              <a:rPr lang="en-US" sz="1600" dirty="0"/>
              <a:t> http://paddletales.blogspot.gr/.</a:t>
            </a:r>
            <a:endParaRPr lang="el-GR" sz="1600" dirty="0"/>
          </a:p>
          <a:p>
            <a:r>
              <a:rPr lang="el-GR" sz="1600" b="1" dirty="0" smtClean="0"/>
              <a:t>Εικόνα </a:t>
            </a:r>
            <a:r>
              <a:rPr lang="en-US" sz="1600" b="1" dirty="0"/>
              <a:t>16</a:t>
            </a:r>
            <a:r>
              <a:rPr lang="el-GR" sz="1600" b="1" dirty="0"/>
              <a:t>. </a:t>
            </a:r>
            <a:r>
              <a:rPr lang="en-US" sz="1600" dirty="0"/>
              <a:t>Copyright ©2015 University of Miami. All Rights Reserved. </a:t>
            </a:r>
            <a:r>
              <a:rPr lang="el-GR" sz="1600" dirty="0"/>
              <a:t>Σύνδεσμος: </a:t>
            </a:r>
            <a:r>
              <a:rPr lang="en-US" sz="1600" dirty="0"/>
              <a:t>http://www.bio.miami.edu/ecosummer/lectures/lec_coevolution.html. </a:t>
            </a:r>
            <a:r>
              <a:rPr lang="el-GR" sz="1600" dirty="0"/>
              <a:t>Πηγή:</a:t>
            </a:r>
            <a:r>
              <a:rPr lang="en-US" sz="1600" dirty="0"/>
              <a:t> http://www.as.miami.edu/biology/.</a:t>
            </a:r>
          </a:p>
          <a:p>
            <a:r>
              <a:rPr lang="el-GR" sz="1600" b="1" dirty="0" smtClean="0"/>
              <a:t>Εικόνα </a:t>
            </a:r>
            <a:r>
              <a:rPr lang="en-US" sz="1600" b="1" dirty="0" smtClean="0"/>
              <a:t>17</a:t>
            </a:r>
            <a:r>
              <a:rPr lang="el-GR" sz="1600" b="1" dirty="0" smtClean="0"/>
              <a:t>. </a:t>
            </a:r>
            <a:r>
              <a:rPr lang="el-GR" sz="1600" dirty="0"/>
              <a:t>Σύνδεσμος: </a:t>
            </a:r>
            <a:r>
              <a:rPr lang="en-US" sz="1600" dirty="0"/>
              <a:t>https://www.pinterest.com/pin/507147608009254866/. </a:t>
            </a:r>
            <a:r>
              <a:rPr lang="el-GR" sz="1600" dirty="0"/>
              <a:t>Πηγή:</a:t>
            </a:r>
            <a:r>
              <a:rPr lang="en-US" sz="1600" dirty="0"/>
              <a:t>http://naldzgraphics.net/photography/lion-pictures/.</a:t>
            </a:r>
            <a:endParaRPr lang="el-GR" sz="1600" dirty="0"/>
          </a:p>
          <a:p>
            <a:r>
              <a:rPr lang="el-GR" sz="1600" b="1" dirty="0" smtClean="0"/>
              <a:t>Εικόνα </a:t>
            </a:r>
            <a:r>
              <a:rPr lang="en-US" sz="1600" b="1" dirty="0"/>
              <a:t>18</a:t>
            </a:r>
            <a:r>
              <a:rPr lang="el-GR" sz="1600" b="1" dirty="0"/>
              <a:t>. </a:t>
            </a:r>
            <a:r>
              <a:rPr lang="en-US" sz="1600" dirty="0"/>
              <a:t>Copyright © 1998-2015 </a:t>
            </a:r>
            <a:r>
              <a:rPr lang="en-US" sz="1600" dirty="0">
                <a:hlinkClick r:id="rId3"/>
              </a:rPr>
              <a:t>HowStuffWorks</a:t>
            </a:r>
            <a:r>
              <a:rPr lang="en-US" sz="1600" dirty="0"/>
              <a:t>,. </a:t>
            </a:r>
            <a:r>
              <a:rPr lang="el-GR" sz="1600" dirty="0"/>
              <a:t>Σύνδεσμος: </a:t>
            </a:r>
            <a:r>
              <a:rPr lang="en-US" sz="1600" dirty="0"/>
              <a:t>http://animals.howstuffworks.com/mammals/wildebeest-migration.htm. </a:t>
            </a:r>
            <a:r>
              <a:rPr lang="el-GR" sz="1600" dirty="0"/>
              <a:t>Πηγή:</a:t>
            </a:r>
            <a:r>
              <a:rPr lang="en-US" sz="1600" dirty="0"/>
              <a:t>http://animals.howstuffworks.com.</a:t>
            </a:r>
            <a:endParaRPr lang="el-GR" sz="1600" dirty="0"/>
          </a:p>
          <a:p>
            <a:r>
              <a:rPr lang="el-GR" sz="1600" b="1" dirty="0" smtClean="0"/>
              <a:t>Εικόνα </a:t>
            </a:r>
            <a:r>
              <a:rPr lang="en-US" sz="1600" b="1" dirty="0"/>
              <a:t>19</a:t>
            </a:r>
            <a:r>
              <a:rPr lang="el-GR" sz="1600" b="1" dirty="0"/>
              <a:t>. </a:t>
            </a:r>
            <a:r>
              <a:rPr lang="el-GR" sz="1600" dirty="0"/>
              <a:t>Σύνδεσμος:</a:t>
            </a:r>
            <a:r>
              <a:rPr lang="en-US" sz="1600" dirty="0"/>
              <a:t> http://laikiepitropielefsinas.blogspot.gr.</a:t>
            </a:r>
            <a:endParaRPr lang="el-GR" sz="1600" dirty="0"/>
          </a:p>
          <a:p>
            <a:r>
              <a:rPr lang="el-GR" sz="1600" b="1" dirty="0" smtClean="0"/>
              <a:t>Εικόνα </a:t>
            </a:r>
            <a:r>
              <a:rPr lang="en-US" sz="1600" b="1" dirty="0"/>
              <a:t>20</a:t>
            </a:r>
            <a:r>
              <a:rPr lang="el-GR" sz="1600" b="1" dirty="0"/>
              <a:t>. </a:t>
            </a:r>
            <a:r>
              <a:rPr lang="el-GR" sz="1600" dirty="0"/>
              <a:t>Σύνδεσμος: </a:t>
            </a:r>
            <a:r>
              <a:rPr lang="en-US" sz="1600" dirty="0"/>
              <a:t>http://videos-animales.net/leones-cazando-bufalos/. </a:t>
            </a:r>
            <a:r>
              <a:rPr lang="el-GR" sz="1600" dirty="0"/>
              <a:t>Πηγή:</a:t>
            </a:r>
            <a:r>
              <a:rPr lang="en-US" sz="1600" dirty="0"/>
              <a:t> http://videos-animales.net.</a:t>
            </a:r>
            <a:endParaRPr lang="el-GR"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39</a:t>
            </a:fld>
            <a:endParaRPr lang="en-US"/>
          </a:p>
        </p:txBody>
      </p:sp>
    </p:spTree>
    <p:extLst>
      <p:ext uri="{BB962C8B-B14F-4D97-AF65-F5344CB8AC3E}">
        <p14:creationId xmlns:p14="http://schemas.microsoft.com/office/powerpoint/2010/main" val="6359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1598"/>
            <a:ext cx="7886700" cy="1325563"/>
          </a:xfrm>
        </p:spPr>
        <p:txBody>
          <a:bodyPr>
            <a:normAutofit/>
          </a:bodyPr>
          <a:lstStyle/>
          <a:p>
            <a:r>
              <a:rPr lang="el-GR" sz="4000" dirty="0" err="1"/>
              <a:t>Τροφοληπτική</a:t>
            </a:r>
            <a:r>
              <a:rPr lang="el-GR" sz="4000" dirty="0"/>
              <a:t> συμπεριφορά </a:t>
            </a:r>
            <a:r>
              <a:rPr lang="el-GR" sz="4000" dirty="0" smtClean="0"/>
              <a:t>3/3</a:t>
            </a:r>
            <a:endParaRPr lang="en-US" sz="4000" dirty="0"/>
          </a:p>
        </p:txBody>
      </p:sp>
      <p:sp>
        <p:nvSpPr>
          <p:cNvPr id="6" name="Content Placeholder 5"/>
          <p:cNvSpPr>
            <a:spLocks noGrp="1"/>
          </p:cNvSpPr>
          <p:nvPr>
            <p:ph idx="1"/>
          </p:nvPr>
        </p:nvSpPr>
        <p:spPr>
          <a:xfrm>
            <a:off x="628650" y="1707593"/>
            <a:ext cx="7886700" cy="4736540"/>
          </a:xfrm>
        </p:spPr>
        <p:txBody>
          <a:bodyPr>
            <a:normAutofit fontScale="85000" lnSpcReduction="10000"/>
          </a:bodyPr>
          <a:lstStyle/>
          <a:p>
            <a:pPr eaLnBrk="1" hangingPunct="1">
              <a:lnSpc>
                <a:spcPct val="100000"/>
              </a:lnSpc>
            </a:pPr>
            <a:r>
              <a:rPr lang="en-US" altLang="en-US" sz="3000" dirty="0" smtClean="0">
                <a:ea typeface="ＭＳ Ｐゴシック" panose="020B0600070205080204" pitchFamily="34" charset="-128"/>
              </a:rPr>
              <a:t>Τ</a:t>
            </a:r>
            <a:r>
              <a:rPr lang="el-GR" altLang="en-US" sz="3000" dirty="0" smtClean="0">
                <a:ea typeface="ＭＳ Ｐゴシック" panose="020B0600070205080204" pitchFamily="34" charset="-128"/>
              </a:rPr>
              <a:t>ο </a:t>
            </a:r>
            <a:r>
              <a:rPr lang="el-GR" altLang="en-US" sz="3000" dirty="0" err="1" smtClean="0">
                <a:ea typeface="ＭＳ Ｐゴシック" panose="020B0600070205080204" pitchFamily="34" charset="-128"/>
              </a:rPr>
              <a:t>ποιά</a:t>
            </a:r>
            <a:r>
              <a:rPr lang="el-GR" altLang="en-US" sz="3000" dirty="0" smtClean="0">
                <a:ea typeface="ＭＳ Ｐゴシック" panose="020B0600070205080204" pitchFamily="34" charset="-128"/>
              </a:rPr>
              <a:t> στρατηγική θα υιοθετηθεί εξαρτάται από τις οικολογικές συνθήκες του βιοτόπου όπου ζει ένα ζώο.</a:t>
            </a:r>
          </a:p>
          <a:p>
            <a:pPr eaLnBrk="1" hangingPunct="1">
              <a:lnSpc>
                <a:spcPct val="100000"/>
              </a:lnSpc>
            </a:pPr>
            <a:r>
              <a:rPr lang="en-US" altLang="en-US" sz="3000" dirty="0" smtClean="0">
                <a:ea typeface="ＭＳ Ｐゴシック" panose="020B0600070205080204" pitchFamily="34" charset="-128"/>
              </a:rPr>
              <a:t>Σ</a:t>
            </a:r>
            <a:r>
              <a:rPr lang="el-GR" altLang="en-US" sz="3000" dirty="0" smtClean="0">
                <a:ea typeface="ＭＳ Ｐゴシック" panose="020B0600070205080204" pitchFamily="34" charset="-128"/>
              </a:rPr>
              <a:t>ε θέσεις όπου υπάρχει αφθονία τροφής για πολλές γενιές, όμοια κατανεμημένη μέσα στον χρόνο, παρατηρείται η τάση για την δημιουργία εξειδίκευσης ως προς την διατροφή.</a:t>
            </a:r>
          </a:p>
          <a:p>
            <a:pPr eaLnBrk="1" hangingPunct="1">
              <a:lnSpc>
                <a:spcPct val="100000"/>
              </a:lnSpc>
            </a:pPr>
            <a:r>
              <a:rPr lang="en-US" altLang="en-US" sz="3000" dirty="0" smtClean="0">
                <a:ea typeface="ＭＳ Ｐゴシック" panose="020B0600070205080204" pitchFamily="34" charset="-128"/>
              </a:rPr>
              <a:t>Α</a:t>
            </a:r>
            <a:r>
              <a:rPr lang="el-GR" altLang="en-US" sz="3000" dirty="0" err="1" smtClean="0">
                <a:ea typeface="ＭＳ Ｐゴシック" panose="020B0600070205080204" pitchFamily="34" charset="-128"/>
              </a:rPr>
              <a:t>ντίθετα</a:t>
            </a:r>
            <a:r>
              <a:rPr lang="el-GR" altLang="en-US" sz="3000" dirty="0" smtClean="0">
                <a:ea typeface="ＭＳ Ｐゴシック" panose="020B0600070205080204" pitchFamily="34" charset="-128"/>
              </a:rPr>
              <a:t> σε οικοσυστήματα όπου σπάνια απαντάται μια ορισμένη τροφή σε μεγάλες ποσότητες και επιπλέον παρατηρούνται έντονες εποχιακές διακυμάνσεις των καιρικών συνθηκών και των τροφικών αποθεμάτων, ευνοείται η δράση των </a:t>
            </a:r>
            <a:r>
              <a:rPr lang="el-GR" altLang="en-US" sz="3000" dirty="0" err="1" smtClean="0">
                <a:ea typeface="ＭＳ Ｐゴシック" panose="020B0600070205080204" pitchFamily="34" charset="-128"/>
              </a:rPr>
              <a:t>γενικευτών</a:t>
            </a:r>
            <a:r>
              <a:rPr lang="el-GR" altLang="en-US" sz="3000" dirty="0" smtClean="0">
                <a:ea typeface="ＭＳ Ｐゴシック" panose="020B0600070205080204" pitchFamily="34" charset="-128"/>
              </a:rPr>
              <a:t>.  </a:t>
            </a:r>
            <a:endParaRPr lang="en-US" altLang="en-US" sz="3000" dirty="0" smtClean="0">
              <a:ea typeface="ＭＳ Ｐゴシック" panose="020B0600070205080204" pitchFamily="34" charset="-128"/>
            </a:endParaRPr>
          </a:p>
        </p:txBody>
      </p:sp>
      <p:sp>
        <p:nvSpPr>
          <p:cNvPr id="3" name="Footer Placeholder 2"/>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4/6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21</a:t>
            </a:r>
            <a:r>
              <a:rPr lang="el-GR" sz="1600" b="1" dirty="0"/>
              <a:t>. </a:t>
            </a:r>
            <a:r>
              <a:rPr lang="el-GR" sz="1600" dirty="0"/>
              <a:t>Σύνδεσμος: </a:t>
            </a:r>
            <a:r>
              <a:rPr lang="en-US" sz="1600" dirty="0"/>
              <a:t>http://www.herschelhatcher.com/2013/04/hunted/. </a:t>
            </a:r>
            <a:r>
              <a:rPr lang="el-GR" sz="1600" dirty="0"/>
              <a:t>Πηγή:</a:t>
            </a:r>
            <a:r>
              <a:rPr lang="en-US" sz="1600" dirty="0"/>
              <a:t>http://www.herschelhatcher.com.</a:t>
            </a:r>
            <a:endParaRPr lang="el-GR" sz="1600" dirty="0"/>
          </a:p>
          <a:p>
            <a:r>
              <a:rPr lang="el-GR" sz="1600" b="1" dirty="0" smtClean="0"/>
              <a:t>Εικόνα </a:t>
            </a:r>
            <a:r>
              <a:rPr lang="en-US" sz="1600" b="1" dirty="0"/>
              <a:t>22</a:t>
            </a:r>
            <a:r>
              <a:rPr lang="el-GR" sz="1600" b="1" dirty="0"/>
              <a:t>. </a:t>
            </a:r>
            <a:r>
              <a:rPr lang="en-US" sz="1600" dirty="0"/>
              <a:t>© 2014 Fairfax New Zealand Limited. </a:t>
            </a:r>
            <a:r>
              <a:rPr lang="el-GR" sz="1600" dirty="0"/>
              <a:t>Σύνδεσμος:</a:t>
            </a:r>
            <a:r>
              <a:rPr lang="en-US" sz="1600" dirty="0"/>
              <a:t> http://www.stuff.co.nz/travel/destinations/usa/9688621/The-wonder-of-wolf-watching-in-Yellowstone.</a:t>
            </a:r>
            <a:r>
              <a:rPr lang="el-GR" sz="1600" dirty="0"/>
              <a:t> Πηγή:</a:t>
            </a:r>
            <a:r>
              <a:rPr lang="en-US" sz="1600" dirty="0"/>
              <a:t> http://www.stuff.co.nz.</a:t>
            </a:r>
            <a:endParaRPr lang="el-GR" sz="1600" dirty="0"/>
          </a:p>
          <a:p>
            <a:r>
              <a:rPr lang="el-GR" sz="1600" b="1" dirty="0" smtClean="0"/>
              <a:t>Εικόνα </a:t>
            </a:r>
            <a:r>
              <a:rPr lang="en-US" sz="1600" b="1" dirty="0"/>
              <a:t>23</a:t>
            </a:r>
            <a:r>
              <a:rPr lang="el-GR" sz="1600" b="1" dirty="0"/>
              <a:t>. </a:t>
            </a:r>
            <a:r>
              <a:rPr lang="el-GR" sz="1600" dirty="0"/>
              <a:t>Σύνδεσμος: </a:t>
            </a:r>
            <a:r>
              <a:rPr lang="en-US" sz="1600" dirty="0"/>
              <a:t>http://www.fisheaglesafaris.com/cust_south-african-safaris.htm. </a:t>
            </a:r>
            <a:r>
              <a:rPr lang="el-GR" sz="1600" dirty="0"/>
              <a:t>Πηγή:</a:t>
            </a:r>
            <a:r>
              <a:rPr lang="en-US" sz="1600" dirty="0"/>
              <a:t> http://www.fisheaglesafaris.com.</a:t>
            </a:r>
            <a:endParaRPr lang="el-GR" sz="1600" dirty="0"/>
          </a:p>
          <a:p>
            <a:r>
              <a:rPr lang="el-GR" sz="1600" b="1" dirty="0" smtClean="0"/>
              <a:t>Εικόνα </a:t>
            </a:r>
            <a:r>
              <a:rPr lang="en-US" sz="1600" b="1" dirty="0"/>
              <a:t>24</a:t>
            </a:r>
            <a:r>
              <a:rPr lang="el-GR" sz="1600" b="1" dirty="0"/>
              <a:t>. </a:t>
            </a:r>
            <a:r>
              <a:rPr lang="en-US" sz="1600" dirty="0"/>
              <a:t>Copyright © 2015 English Language Tutorials All rights reserved. Powered by </a:t>
            </a:r>
            <a:r>
              <a:rPr lang="en-US" sz="1600" dirty="0" err="1"/>
              <a:t>Ringgle</a:t>
            </a:r>
            <a:r>
              <a:rPr lang="en-US" sz="1600" dirty="0"/>
              <a:t>. </a:t>
            </a:r>
            <a:r>
              <a:rPr lang="el-GR" sz="1600" dirty="0"/>
              <a:t>Σύνδεσμος: </a:t>
            </a:r>
            <a:r>
              <a:rPr lang="en-US" sz="1600" dirty="0"/>
              <a:t>http://www.weblearneng.com/hyena. </a:t>
            </a:r>
            <a:r>
              <a:rPr lang="el-GR" sz="1600" dirty="0"/>
              <a:t>Πηγή:</a:t>
            </a:r>
            <a:r>
              <a:rPr lang="en-US" sz="1600" dirty="0"/>
              <a:t> http://www.weblearneng.com.</a:t>
            </a:r>
            <a:endParaRPr lang="el-GR" sz="1600" dirty="0"/>
          </a:p>
          <a:p>
            <a:r>
              <a:rPr lang="el-GR" sz="1600" b="1" dirty="0" smtClean="0"/>
              <a:t>Εικόνα </a:t>
            </a:r>
            <a:r>
              <a:rPr lang="en-US" sz="1600" b="1" dirty="0"/>
              <a:t>25</a:t>
            </a:r>
            <a:r>
              <a:rPr lang="el-GR" sz="1600" b="1" dirty="0"/>
              <a:t>. </a:t>
            </a:r>
            <a:r>
              <a:rPr lang="en-US" sz="1600" dirty="0"/>
              <a:t>Copyright © 2015 </a:t>
            </a:r>
            <a:r>
              <a:rPr lang="el-GR" sz="1600" dirty="0" err="1"/>
              <a:t>Ψαρια</a:t>
            </a:r>
            <a:r>
              <a:rPr lang="el-GR" sz="1600" dirty="0"/>
              <a:t> – </a:t>
            </a:r>
            <a:r>
              <a:rPr lang="en-US" sz="1600" dirty="0"/>
              <a:t>Psaria.gr., </a:t>
            </a:r>
            <a:r>
              <a:rPr lang="el-GR" sz="1600" dirty="0"/>
              <a:t>Σύνδεσμος: </a:t>
            </a:r>
            <a:r>
              <a:rPr lang="en-US" sz="1600" dirty="0"/>
              <a:t>http://www.psaria.gr/2011/05/04/%CF%80%CE%B9%CF%81%CE%AC%CE%BD%CF%87%CE%B1%CF%82-%CE%B3%CE%AF%CE%B3%CE%B1%CE%BD%CF%84%CE%B1%CF%82-%CF%83%CF%84%CE%B1-%CE%B4%CE%AF%CF%87%CF%84%CF%85%CE%B1-%CF%88%CE%B1%CF%81%CE%AC/, </a:t>
            </a:r>
            <a:r>
              <a:rPr lang="el-GR" sz="1600" dirty="0"/>
              <a:t>Πηγή:</a:t>
            </a:r>
            <a:r>
              <a:rPr lang="en-US" sz="1600" dirty="0"/>
              <a:t>http://www.psaria.gr/.</a:t>
            </a:r>
            <a:endParaRPr lang="el-GR" sz="1600" dirty="0"/>
          </a:p>
          <a:p>
            <a:r>
              <a:rPr lang="el-GR" sz="1600" b="1" dirty="0" smtClean="0"/>
              <a:t>Εικόνα </a:t>
            </a:r>
            <a:r>
              <a:rPr lang="en-US" sz="1600" b="1" dirty="0"/>
              <a:t>26</a:t>
            </a:r>
            <a:r>
              <a:rPr lang="el-GR" sz="1600" b="1" dirty="0"/>
              <a:t>. </a:t>
            </a:r>
            <a:r>
              <a:rPr lang="en-US" sz="1600" dirty="0" err="1"/>
              <a:t>Wikifaunia</a:t>
            </a:r>
            <a:r>
              <a:rPr lang="en-US" sz="1600" dirty="0"/>
              <a:t>, </a:t>
            </a:r>
            <a:r>
              <a:rPr lang="en-US" sz="1600" dirty="0" err="1"/>
              <a:t>tu</a:t>
            </a:r>
            <a:r>
              <a:rPr lang="en-US" sz="1600" dirty="0"/>
              <a:t> </a:t>
            </a:r>
            <a:r>
              <a:rPr lang="en-US" sz="1600" dirty="0" err="1"/>
              <a:t>enciclopedia</a:t>
            </a:r>
            <a:r>
              <a:rPr lang="en-US" sz="1600" dirty="0"/>
              <a:t> de animals, </a:t>
            </a:r>
            <a:r>
              <a:rPr lang="en-US" sz="1600" dirty="0" err="1"/>
              <a:t>Animales</a:t>
            </a:r>
            <a:r>
              <a:rPr lang="en-US" sz="1600" dirty="0"/>
              <a:t> y </a:t>
            </a:r>
            <a:r>
              <a:rPr lang="en-US" sz="1600" dirty="0" err="1"/>
              <a:t>mascotas</a:t>
            </a:r>
            <a:r>
              <a:rPr lang="en-US" sz="1600" dirty="0"/>
              <a:t>, Albert </a:t>
            </a:r>
            <a:r>
              <a:rPr lang="en-US" sz="1600" dirty="0" err="1" smtClean="0"/>
              <a:t>Nicolau</a:t>
            </a:r>
            <a:r>
              <a:rPr lang="en-US" sz="1600" dirty="0" smtClean="0"/>
              <a:t> </a:t>
            </a:r>
            <a:r>
              <a:rPr lang="en-US" sz="1600" dirty="0" err="1" smtClean="0"/>
              <a:t>Licencia</a:t>
            </a:r>
            <a:r>
              <a:rPr lang="en-US" sz="1600" dirty="0" smtClean="0"/>
              <a:t> </a:t>
            </a:r>
            <a:r>
              <a:rPr lang="en-US" sz="1600" dirty="0"/>
              <a:t>Creative Commons, </a:t>
            </a:r>
            <a:r>
              <a:rPr lang="el-GR" sz="1600" dirty="0"/>
              <a:t>Σύνδεσμος:</a:t>
            </a:r>
            <a:r>
              <a:rPr lang="en-US" sz="1600" dirty="0"/>
              <a:t> http://wikifaunia.com/animales-acuaticos/pez-arquero/.</a:t>
            </a:r>
            <a:r>
              <a:rPr lang="el-GR" sz="1600" dirty="0"/>
              <a:t> Πηγή:</a:t>
            </a:r>
            <a:r>
              <a:rPr lang="en-US" sz="1600" dirty="0"/>
              <a:t> http://wikifaunia.com.</a:t>
            </a:r>
            <a:endParaRPr lang="el-GR"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40</a:t>
            </a:fld>
            <a:endParaRPr lang="en-US"/>
          </a:p>
        </p:txBody>
      </p:sp>
    </p:spTree>
    <p:extLst>
      <p:ext uri="{BB962C8B-B14F-4D97-AF65-F5344CB8AC3E}">
        <p14:creationId xmlns:p14="http://schemas.microsoft.com/office/powerpoint/2010/main" val="3516934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5/6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27</a:t>
            </a:r>
            <a:r>
              <a:rPr lang="el-GR" sz="1600" b="1" dirty="0"/>
              <a:t>. </a:t>
            </a:r>
            <a:r>
              <a:rPr lang="sv-SE" sz="1600" dirty="0"/>
              <a:t>Wikipedias text är tillgänglig under licensen </a:t>
            </a:r>
            <a:r>
              <a:rPr lang="sv-SE" sz="1600" dirty="0">
                <a:hlinkClick r:id="rId3"/>
              </a:rPr>
              <a:t>Creative Commons Erkännande-dela-lika 3.0 Unported</a:t>
            </a:r>
            <a:r>
              <a:rPr lang="sv-SE" sz="1600" dirty="0"/>
              <a:t>. För bilder, se respektive bildsida (klicka på bilden)</a:t>
            </a:r>
            <a:r>
              <a:rPr lang="el-GR" sz="1600" dirty="0"/>
              <a:t>Σύνδεσμος: </a:t>
            </a:r>
            <a:r>
              <a:rPr lang="en-US" sz="1600" dirty="0"/>
              <a:t>https://sv.wikipedia.org/wiki/Spettfink, </a:t>
            </a:r>
            <a:r>
              <a:rPr lang="el-GR" sz="1600" dirty="0"/>
              <a:t>Πηγή:: </a:t>
            </a:r>
            <a:r>
              <a:rPr lang="en-US" sz="1600" dirty="0"/>
              <a:t>https://sv.wikipedia.org</a:t>
            </a:r>
            <a:endParaRPr lang="el-GR" sz="1600" dirty="0"/>
          </a:p>
          <a:p>
            <a:r>
              <a:rPr lang="el-GR" sz="1600" b="1" dirty="0"/>
              <a:t>Εικόνα </a:t>
            </a:r>
            <a:r>
              <a:rPr lang="en-US" sz="1600" b="1" dirty="0"/>
              <a:t>28</a:t>
            </a:r>
            <a:r>
              <a:rPr lang="el-GR" sz="1600" b="1" dirty="0"/>
              <a:t>. </a:t>
            </a:r>
            <a:r>
              <a:rPr lang="el-GR" sz="1600" dirty="0"/>
              <a:t>Σύνδεσμος: </a:t>
            </a:r>
            <a:r>
              <a:rPr lang="en-US" sz="1600" dirty="0"/>
              <a:t>http://www.arkive.org/woodpecker-finch/camarhynchus-pallidus/image-G43584.html. </a:t>
            </a:r>
            <a:r>
              <a:rPr lang="el-GR" sz="1600" dirty="0"/>
              <a:t>Πηγή:</a:t>
            </a:r>
            <a:r>
              <a:rPr lang="en-US" sz="1600" dirty="0"/>
              <a:t> http://www.arkive.org.</a:t>
            </a:r>
            <a:endParaRPr lang="el-GR" sz="1600" dirty="0"/>
          </a:p>
          <a:p>
            <a:r>
              <a:rPr lang="el-GR" sz="1600" b="1" dirty="0" smtClean="0"/>
              <a:t>Εικόνα </a:t>
            </a:r>
            <a:r>
              <a:rPr lang="en-US" sz="1600" b="1" dirty="0"/>
              <a:t>29</a:t>
            </a:r>
            <a:r>
              <a:rPr lang="el-GR" sz="1600" b="1" dirty="0"/>
              <a:t>. </a:t>
            </a:r>
            <a:r>
              <a:rPr lang="el-GR" sz="1600" dirty="0"/>
              <a:t>Όλα τα κείμενα είναι διαθέσιμα υπό την </a:t>
            </a:r>
            <a:r>
              <a:rPr lang="el-GR" sz="1600" dirty="0" err="1"/>
              <a:t>Creative</a:t>
            </a:r>
            <a:r>
              <a:rPr lang="el-GR" sz="1600" dirty="0"/>
              <a:t> </a:t>
            </a:r>
            <a:r>
              <a:rPr lang="el-GR" sz="1600" dirty="0" err="1"/>
              <a:t>Commons</a:t>
            </a:r>
            <a:r>
              <a:rPr lang="el-GR" sz="1600" dirty="0"/>
              <a:t> </a:t>
            </a:r>
            <a:r>
              <a:rPr lang="el-GR" sz="1600" dirty="0" err="1"/>
              <a:t>Attribution-ShareAlike</a:t>
            </a:r>
            <a:r>
              <a:rPr lang="el-GR" sz="1600" dirty="0"/>
              <a:t> </a:t>
            </a:r>
            <a:r>
              <a:rPr lang="el-GR" sz="1600" dirty="0" err="1"/>
              <a:t>License</a:t>
            </a:r>
            <a:r>
              <a:rPr lang="el-GR" sz="1600" dirty="0"/>
              <a:t>· μπορεί να ισχύουν και πρόσθετοι όροι. Δείτε τους Όρους Χρήσης για λεπτομέρειες</a:t>
            </a:r>
            <a:r>
              <a:rPr lang="en-US" sz="1600" dirty="0"/>
              <a:t>, </a:t>
            </a:r>
            <a:r>
              <a:rPr lang="el-GR" sz="1600" dirty="0"/>
              <a:t>Σύνδεσμος: </a:t>
            </a:r>
            <a:r>
              <a:rPr lang="en-US" sz="1600" dirty="0"/>
              <a:t>https://el.wikipedia.org/wiki/%CE%98%CE%B1%CE%BB%CE%AC%CF%83%CF%83%CE%B9%CE%B1_%CE%B5%CE%BD%CF%85%CE%B4%CF%81%CE%AF%CE%B4%CE%B1. </a:t>
            </a:r>
            <a:r>
              <a:rPr lang="el-GR" sz="1600" dirty="0"/>
              <a:t>Πηγή:</a:t>
            </a:r>
            <a:r>
              <a:rPr lang="en-US" sz="1600" dirty="0"/>
              <a:t>https://el.wikipedia.org.</a:t>
            </a:r>
            <a:endParaRPr lang="el-GR" sz="1600" dirty="0"/>
          </a:p>
          <a:p>
            <a:r>
              <a:rPr lang="el-GR" sz="1600" b="1" dirty="0" smtClean="0"/>
              <a:t>Εικόνα </a:t>
            </a:r>
            <a:r>
              <a:rPr lang="en-US" sz="1600" b="1" dirty="0"/>
              <a:t>30</a:t>
            </a:r>
            <a:r>
              <a:rPr lang="el-GR" sz="1600" b="1" dirty="0"/>
              <a:t>. </a:t>
            </a:r>
            <a:r>
              <a:rPr lang="en-US" sz="1600" dirty="0"/>
              <a:t>Sea Otter Opening Clam. Right Managed / Image No. 6V8898, Thomas &amp; Pat Leeson Collection : PR Nature,  </a:t>
            </a:r>
            <a:r>
              <a:rPr lang="en-US" sz="1600" dirty="0" err="1" smtClean="0"/>
              <a:t>Visualphotos</a:t>
            </a:r>
            <a:r>
              <a:rPr lang="en-US" sz="1600" dirty="0" smtClean="0"/>
              <a:t>© </a:t>
            </a:r>
            <a:r>
              <a:rPr lang="en-US" sz="1600" dirty="0"/>
              <a:t>Copyrights protected image, </a:t>
            </a:r>
            <a:r>
              <a:rPr lang="el-GR" sz="1600" dirty="0"/>
              <a:t>Σύνδεσμος:</a:t>
            </a:r>
            <a:r>
              <a:rPr lang="en-US" sz="1600" dirty="0"/>
              <a:t>http://www.visualphotos.com/image/1x5067817/sea-otter-opening-clam,</a:t>
            </a:r>
            <a:r>
              <a:rPr lang="el-GR" sz="1600" dirty="0"/>
              <a:t> Πηγή:</a:t>
            </a:r>
            <a:r>
              <a:rPr lang="en-US" sz="1600" dirty="0"/>
              <a:t> http://www.visualphotos.com/.</a:t>
            </a:r>
            <a:endParaRPr lang="el-GR" sz="1600" dirty="0"/>
          </a:p>
          <a:p>
            <a:r>
              <a:rPr lang="el-GR" sz="1600" b="1" dirty="0" smtClean="0"/>
              <a:t>Εικόνα </a:t>
            </a:r>
            <a:r>
              <a:rPr lang="en-US" sz="1600" b="1" dirty="0"/>
              <a:t>31</a:t>
            </a:r>
            <a:r>
              <a:rPr lang="el-GR" sz="1600" dirty="0"/>
              <a:t>.</a:t>
            </a:r>
            <a:r>
              <a:rPr lang="en-US" sz="1600" dirty="0"/>
              <a:t> Copyright ©2011-2015,</a:t>
            </a:r>
            <a:r>
              <a:rPr lang="el-GR" sz="1600" dirty="0"/>
              <a:t> Σύνδεσμος:</a:t>
            </a:r>
            <a:r>
              <a:rPr lang="en-US" sz="1600" dirty="0"/>
              <a:t> http://www.cthepower.org.</a:t>
            </a:r>
          </a:p>
          <a:p>
            <a:r>
              <a:rPr lang="el-GR" sz="1600" b="1" dirty="0" smtClean="0"/>
              <a:t>Εικόνα </a:t>
            </a:r>
            <a:r>
              <a:rPr lang="en-US" sz="1600" b="1" dirty="0"/>
              <a:t>32</a:t>
            </a:r>
            <a:r>
              <a:rPr lang="el-GR" sz="1600" b="1" dirty="0"/>
              <a:t>. </a:t>
            </a:r>
            <a:r>
              <a:rPr lang="el-GR" sz="1600" dirty="0"/>
              <a:t>Σύνδεσμος: </a:t>
            </a:r>
            <a:r>
              <a:rPr lang="en-US" sz="1600" dirty="0"/>
              <a:t>http://www.chiosnews.com/cn1622007845220.asp.  </a:t>
            </a:r>
            <a:r>
              <a:rPr lang="el-GR" sz="1600" dirty="0"/>
              <a:t>Πηγή:</a:t>
            </a:r>
            <a:r>
              <a:rPr lang="en-US" sz="1600" dirty="0"/>
              <a:t> http://www.chiosnews.com/.</a:t>
            </a:r>
            <a:endParaRPr lang="el-GR" sz="1600" dirty="0"/>
          </a:p>
          <a:p>
            <a:pPr>
              <a:spcBef>
                <a:spcPts val="600"/>
              </a:spcBef>
            </a:pPr>
            <a:endParaRPr lang="el-GR" sz="1600" dirty="0"/>
          </a:p>
          <a:p>
            <a:endParaRPr lang="en-US" sz="1600" dirty="0"/>
          </a:p>
          <a:p>
            <a:endParaRPr lang="en-US" sz="1600" dirty="0"/>
          </a:p>
          <a:p>
            <a:endParaRPr lang="en-US"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41</a:t>
            </a:fld>
            <a:endParaRPr lang="en-US"/>
          </a:p>
        </p:txBody>
      </p:sp>
    </p:spTree>
    <p:extLst>
      <p:ext uri="{BB962C8B-B14F-4D97-AF65-F5344CB8AC3E}">
        <p14:creationId xmlns:p14="http://schemas.microsoft.com/office/powerpoint/2010/main" val="1909809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6/6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33</a:t>
            </a:r>
            <a:r>
              <a:rPr lang="el-GR" sz="1600" b="1" dirty="0"/>
              <a:t>. </a:t>
            </a:r>
            <a:r>
              <a:rPr lang="el-GR" sz="1600" dirty="0"/>
              <a:t>Σύνδεσμος: </a:t>
            </a:r>
            <a:r>
              <a:rPr lang="en-US" sz="1600" dirty="0"/>
              <a:t>http://www.areadelfines.com/d-orcas-ballenas-asesinas.html.  </a:t>
            </a:r>
            <a:r>
              <a:rPr lang="el-GR" sz="1600" dirty="0"/>
              <a:t>Πηγή:</a:t>
            </a:r>
            <a:r>
              <a:rPr lang="en-US" sz="1600" dirty="0"/>
              <a:t>http://www.areadelfines.com/.</a:t>
            </a:r>
          </a:p>
          <a:p>
            <a:r>
              <a:rPr lang="el-GR" sz="1600" b="1" dirty="0" smtClean="0"/>
              <a:t>Εικόνα </a:t>
            </a:r>
            <a:r>
              <a:rPr lang="en-US" sz="1600" b="1" dirty="0"/>
              <a:t>34</a:t>
            </a:r>
            <a:r>
              <a:rPr lang="el-GR" sz="1600" b="1" dirty="0"/>
              <a:t>. </a:t>
            </a:r>
            <a:r>
              <a:rPr lang="el-GR" sz="1600" dirty="0"/>
              <a:t>Σύνδεσμος:</a:t>
            </a:r>
            <a:r>
              <a:rPr lang="en-US" sz="1600" dirty="0"/>
              <a:t> http://pcwallart.com/killer-whale-attacks-seal-wallpaper-2.html.</a:t>
            </a:r>
            <a:r>
              <a:rPr lang="el-GR" sz="1600" dirty="0"/>
              <a:t> Πηγή:</a:t>
            </a:r>
            <a:r>
              <a:rPr lang="en-US" sz="1600" dirty="0"/>
              <a:t>http://pcwallart.com/.</a:t>
            </a:r>
            <a:endParaRPr lang="el-GR" sz="1600" dirty="0"/>
          </a:p>
          <a:p>
            <a:pPr>
              <a:spcBef>
                <a:spcPts val="600"/>
              </a:spcBef>
            </a:pPr>
            <a:endParaRPr lang="el-GR" sz="1600" dirty="0"/>
          </a:p>
          <a:p>
            <a:endParaRPr lang="en-US" sz="1600" dirty="0"/>
          </a:p>
          <a:p>
            <a:endParaRPr lang="en-US" sz="1600" dirty="0"/>
          </a:p>
          <a:p>
            <a:endParaRPr lang="en-US" sz="1600" dirty="0"/>
          </a:p>
          <a:p>
            <a:endParaRPr lang="en-US" sz="1600" dirty="0"/>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42</a:t>
            </a:fld>
            <a:endParaRPr lang="en-US"/>
          </a:p>
        </p:txBody>
      </p:sp>
    </p:spTree>
    <p:extLst>
      <p:ext uri="{BB962C8B-B14F-4D97-AF65-F5344CB8AC3E}">
        <p14:creationId xmlns:p14="http://schemas.microsoft.com/office/powerpoint/2010/main" val="1944732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altLang="en-US" sz="4000" dirty="0" smtClean="0">
                <a:ea typeface="ＭＳ Ｐゴシック" panose="020B0600070205080204" pitchFamily="34" charset="-128"/>
              </a:rPr>
              <a:t>Σ</a:t>
            </a:r>
            <a:r>
              <a:rPr lang="el-GR" altLang="en-US" sz="4000" dirty="0" err="1" smtClean="0">
                <a:ea typeface="ＭＳ Ｐゴシック" panose="020B0600070205080204" pitchFamily="34" charset="-128"/>
              </a:rPr>
              <a:t>τρατηγικές</a:t>
            </a:r>
            <a:r>
              <a:rPr lang="el-GR" altLang="en-US" sz="4000" dirty="0" smtClean="0">
                <a:ea typeface="ＭＳ Ｐゴシック" panose="020B0600070205080204" pitchFamily="34" charset="-128"/>
              </a:rPr>
              <a:t> </a:t>
            </a:r>
            <a:br>
              <a:rPr lang="el-GR" altLang="en-US" sz="4000" dirty="0" smtClean="0">
                <a:ea typeface="ＭＳ Ｐゴシック" panose="020B0600070205080204" pitchFamily="34" charset="-128"/>
              </a:rPr>
            </a:br>
            <a:r>
              <a:rPr lang="el-GR" altLang="en-US" sz="4000" dirty="0" smtClean="0">
                <a:ea typeface="ＭＳ Ｐゴシック" panose="020B0600070205080204" pitchFamily="34" charset="-128"/>
              </a:rPr>
              <a:t>για τον εντοπισμό τροφής</a:t>
            </a:r>
            <a:endParaRPr lang="en-US" altLang="en-US" sz="4000" dirty="0" smtClean="0">
              <a:ea typeface="ＭＳ Ｐゴシック" panose="020B0600070205080204" pitchFamily="34" charset="-128"/>
            </a:endParaRPr>
          </a:p>
        </p:txBody>
      </p:sp>
      <p:sp>
        <p:nvSpPr>
          <p:cNvPr id="3" name="Content Placeholder 2"/>
          <p:cNvSpPr>
            <a:spLocks noGrp="1"/>
          </p:cNvSpPr>
          <p:nvPr>
            <p:ph idx="1"/>
          </p:nvPr>
        </p:nvSpPr>
        <p:spPr>
          <a:xfrm>
            <a:off x="628650" y="1690689"/>
            <a:ext cx="7886700" cy="5202704"/>
          </a:xfrm>
        </p:spPr>
        <p:txBody>
          <a:bodyPr>
            <a:noAutofit/>
          </a:bodyPr>
          <a:lstStyle/>
          <a:p>
            <a:pPr eaLnBrk="1" hangingPunct="1">
              <a:lnSpc>
                <a:spcPct val="110000"/>
              </a:lnSpc>
            </a:pPr>
            <a:r>
              <a:rPr lang="en-US" altLang="en-US" sz="2200" dirty="0" smtClean="0">
                <a:ea typeface="ＭＳ Ｐゴシック" panose="020B0600070205080204" pitchFamily="34" charset="-128"/>
              </a:rPr>
              <a:t>Ο</a:t>
            </a:r>
            <a:r>
              <a:rPr lang="el-GR" altLang="en-US" sz="2200" dirty="0" smtClean="0">
                <a:ea typeface="ＭＳ Ｐゴシック" panose="020B0600070205080204" pitchFamily="34" charset="-128"/>
              </a:rPr>
              <a:t> βασικός παράγοντας που καθορίζει την συμπεριφορά που θα αναπτύξουν τα ζώα έχει να κάνει με την ικανότητα και το εύρος της κίνησης της λείας τους.</a:t>
            </a:r>
          </a:p>
          <a:p>
            <a:pPr eaLnBrk="1" hangingPunct="1">
              <a:lnSpc>
                <a:spcPct val="110000"/>
              </a:lnSpc>
            </a:pPr>
            <a:r>
              <a:rPr lang="en-US" altLang="en-US" sz="2200" dirty="0" smtClean="0">
                <a:ea typeface="ＭＳ Ｐゴシック" panose="020B0600070205080204" pitchFamily="34" charset="-128"/>
              </a:rPr>
              <a:t>Ό</a:t>
            </a:r>
            <a:r>
              <a:rPr lang="el-GR" altLang="en-US" sz="2200" dirty="0" err="1" smtClean="0">
                <a:ea typeface="ＭＳ Ｐゴシック" panose="020B0600070205080204" pitchFamily="34" charset="-128"/>
              </a:rPr>
              <a:t>ταν</a:t>
            </a:r>
            <a:r>
              <a:rPr lang="el-GR" altLang="en-US" sz="2200" dirty="0" smtClean="0">
                <a:ea typeface="ＭＳ Ｐゴシック" panose="020B0600070205080204" pitchFamily="34" charset="-128"/>
              </a:rPr>
              <a:t> η λεία παραμένει ακίνητη το ζώο δεν χρειάζεται να διαθέτει μεγάλη κινητικότητα. </a:t>
            </a:r>
            <a:r>
              <a:rPr lang="en-US" altLang="en-US" sz="2200" dirty="0" smtClean="0">
                <a:ea typeface="ＭＳ Ｐゴシック" panose="020B0600070205080204" pitchFamily="34" charset="-128"/>
              </a:rPr>
              <a:t>Ό</a:t>
            </a:r>
            <a:r>
              <a:rPr lang="el-GR" altLang="en-US" sz="2200" dirty="0" err="1" smtClean="0">
                <a:ea typeface="ＭＳ Ｐゴシック" panose="020B0600070205080204" pitchFamily="34" charset="-128"/>
              </a:rPr>
              <a:t>ταν</a:t>
            </a:r>
            <a:r>
              <a:rPr lang="el-GR" altLang="en-US" sz="2200" dirty="0" smtClean="0">
                <a:ea typeface="ＭＳ Ｐゴシック" panose="020B0600070205080204" pitchFamily="34" charset="-128"/>
              </a:rPr>
              <a:t> κινείται η τροφή του, ο θηρευτής θα πρέπει να μπορεί να κινείται είτε πιο γρήγορα είτε να μπορεί να την προσεγγίζει αθόρυβα.</a:t>
            </a:r>
          </a:p>
          <a:p>
            <a:pPr eaLnBrk="1" hangingPunct="1">
              <a:lnSpc>
                <a:spcPct val="110000"/>
              </a:lnSpc>
            </a:pPr>
            <a:r>
              <a:rPr lang="en-US" altLang="en-US" sz="2200" dirty="0" smtClean="0">
                <a:ea typeface="ＭＳ Ｐゴシック" panose="020B0600070205080204" pitchFamily="34" charset="-128"/>
              </a:rPr>
              <a:t>Ο</a:t>
            </a:r>
            <a:r>
              <a:rPr lang="el-GR" altLang="en-US" sz="2200" dirty="0" smtClean="0">
                <a:ea typeface="ＭＳ Ｐゴシック" panose="020B0600070205080204" pitchFamily="34" charset="-128"/>
              </a:rPr>
              <a:t>ι γενικές τάσεις ακολουθούν τέσσερα γενικά πρότυπα:</a:t>
            </a:r>
          </a:p>
          <a:p>
            <a:pPr marL="720000" eaLnBrk="1" hangingPunct="1">
              <a:lnSpc>
                <a:spcPct val="100000"/>
              </a:lnSpc>
              <a:spcBef>
                <a:spcPts val="0"/>
              </a:spcBef>
              <a:buFont typeface="Arial" panose="020B0604020202020204" pitchFamily="34" charset="0"/>
              <a:buNone/>
            </a:pPr>
            <a:r>
              <a:rPr lang="en-US" altLang="en-US" sz="2200" dirty="0" smtClean="0">
                <a:ea typeface="ＭＳ Ｐゴシック" panose="020B0600070205080204" pitchFamily="34" charset="-128"/>
              </a:rPr>
              <a:t>Ε</a:t>
            </a:r>
            <a:r>
              <a:rPr lang="el-GR" altLang="en-US" sz="2200" dirty="0" err="1" smtClean="0">
                <a:ea typeface="ＭＳ Ｐゴシック" panose="020B0600070205080204" pitchFamily="34" charset="-128"/>
              </a:rPr>
              <a:t>νεργό</a:t>
            </a:r>
            <a:r>
              <a:rPr lang="el-GR" altLang="en-US" sz="2200" dirty="0" smtClean="0">
                <a:ea typeface="ＭＳ Ｐゴシック" panose="020B0600070205080204" pitchFamily="34" charset="-128"/>
              </a:rPr>
              <a:t> αναζήτηση τροφής.</a:t>
            </a:r>
          </a:p>
          <a:p>
            <a:pPr marL="720000" eaLnBrk="1" hangingPunct="1">
              <a:lnSpc>
                <a:spcPct val="100000"/>
              </a:lnSpc>
              <a:spcBef>
                <a:spcPts val="0"/>
              </a:spcBef>
              <a:buFont typeface="Arial" panose="020B0604020202020204" pitchFamily="34" charset="0"/>
              <a:buNone/>
            </a:pPr>
            <a:r>
              <a:rPr lang="en-US" altLang="en-US" sz="2200" dirty="0" smtClean="0">
                <a:ea typeface="ＭＳ Ｐゴシック" panose="020B0600070205080204" pitchFamily="34" charset="-128"/>
              </a:rPr>
              <a:t>Π</a:t>
            </a:r>
            <a:r>
              <a:rPr lang="el-GR" altLang="en-US" sz="2200" dirty="0" err="1" smtClean="0">
                <a:ea typeface="ＭＳ Ｐゴシック" panose="020B0600070205080204" pitchFamily="34" charset="-128"/>
              </a:rPr>
              <a:t>αθητική</a:t>
            </a:r>
            <a:r>
              <a:rPr lang="el-GR" altLang="en-US" sz="2200" dirty="0" smtClean="0">
                <a:ea typeface="ＭＳ Ｐゴシック" panose="020B0600070205080204" pitchFamily="34" charset="-128"/>
              </a:rPr>
              <a:t> αναμονή.</a:t>
            </a:r>
          </a:p>
          <a:p>
            <a:pPr marL="720000" eaLnBrk="1" hangingPunct="1">
              <a:lnSpc>
                <a:spcPct val="100000"/>
              </a:lnSpc>
              <a:spcBef>
                <a:spcPts val="0"/>
              </a:spcBef>
              <a:buFont typeface="Arial" panose="020B0604020202020204" pitchFamily="34" charset="0"/>
              <a:buNone/>
            </a:pPr>
            <a:r>
              <a:rPr lang="el-GR" altLang="en-US" sz="2200" dirty="0" smtClean="0">
                <a:ea typeface="ＭＳ Ｐゴシック" panose="020B0600070205080204" pitchFamily="34" charset="-128"/>
              </a:rPr>
              <a:t>Συνεργατικό κυνήγι.</a:t>
            </a:r>
          </a:p>
          <a:p>
            <a:pPr marL="720000" eaLnBrk="1" hangingPunct="1">
              <a:lnSpc>
                <a:spcPct val="100000"/>
              </a:lnSpc>
              <a:spcBef>
                <a:spcPts val="0"/>
              </a:spcBef>
              <a:buFont typeface="Arial" panose="020B0604020202020204" pitchFamily="34" charset="0"/>
              <a:buNone/>
            </a:pPr>
            <a:r>
              <a:rPr lang="en-US" altLang="en-US" sz="2200" dirty="0" smtClean="0">
                <a:ea typeface="ＭＳ Ｐゴシック" panose="020B0600070205080204" pitchFamily="34" charset="-128"/>
              </a:rPr>
              <a:t>Χ</a:t>
            </a:r>
            <a:r>
              <a:rPr lang="el-GR" altLang="en-US" sz="2200" dirty="0" smtClean="0">
                <a:ea typeface="ＭＳ Ｐゴシック" panose="020B0600070205080204" pitchFamily="34" charset="-128"/>
              </a:rPr>
              <a:t>ρήση εργαλείων για τη σύλληψη της τροφής. </a:t>
            </a:r>
            <a:endParaRPr lang="en-US" altLang="en-US" sz="2200" dirty="0" smtClean="0">
              <a:ea typeface="ＭＳ Ｐゴシック" panose="020B0600070205080204" pitchFamily="34" charset="-128"/>
            </a:endParaRPr>
          </a:p>
        </p:txBody>
      </p:sp>
      <p:sp>
        <p:nvSpPr>
          <p:cNvPr id="4" name="Footer Placeholder 3"/>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Οι επίμονοι κηπουροί … 1/2</a:t>
            </a:r>
            <a:endParaRPr lang="en-US" altLang="en-US"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839697" y="1853430"/>
            <a:ext cx="1843843" cy="2068513"/>
          </a:xfrm>
        </p:spPr>
      </p:pic>
      <p:sp>
        <p:nvSpPr>
          <p:cNvPr id="2" name="Content Placeholder 1"/>
          <p:cNvSpPr>
            <a:spLocks noGrp="1"/>
          </p:cNvSpPr>
          <p:nvPr>
            <p:ph sz="quarter" idx="14"/>
          </p:nvPr>
        </p:nvSpPr>
        <p:spPr>
          <a:xfrm>
            <a:off x="580624" y="1456649"/>
            <a:ext cx="4421682" cy="5204128"/>
          </a:xfrm>
        </p:spPr>
        <p:txBody>
          <a:bodyPr>
            <a:normAutofit fontScale="77500" lnSpcReduction="20000"/>
          </a:bodyPr>
          <a:lstStyle/>
          <a:p>
            <a:pPr>
              <a:lnSpc>
                <a:spcPct val="110000"/>
              </a:lnSpc>
            </a:pPr>
            <a:r>
              <a:rPr lang="en-US" altLang="en-US" dirty="0">
                <a:solidFill>
                  <a:srgbClr val="043736"/>
                </a:solidFill>
                <a:ea typeface="ＭＳ Ｐゴシック" panose="020B0600070205080204" pitchFamily="34" charset="-128"/>
              </a:rPr>
              <a:t>Κ</a:t>
            </a:r>
            <a:r>
              <a:rPr lang="el-GR" altLang="en-US" dirty="0" err="1">
                <a:solidFill>
                  <a:srgbClr val="043736"/>
                </a:solidFill>
                <a:ea typeface="ＭＳ Ｐゴシック" panose="020B0600070205080204" pitchFamily="34" charset="-128"/>
              </a:rPr>
              <a:t>άποια</a:t>
            </a:r>
            <a:r>
              <a:rPr lang="el-GR" altLang="en-US" dirty="0">
                <a:solidFill>
                  <a:srgbClr val="043736"/>
                </a:solidFill>
                <a:ea typeface="ＭＳ Ｐゴシック" panose="020B0600070205080204" pitchFamily="34" charset="-128"/>
              </a:rPr>
              <a:t> είδη κοινωνικών εντόμων φροντίζουν τα ίδια για την αύξηση της τροφής τους με καλλιέργεια μυκήτων</a:t>
            </a:r>
            <a:r>
              <a:rPr lang="en-US" altLang="en-US" dirty="0">
                <a:solidFill>
                  <a:srgbClr val="043736"/>
                </a:solidFill>
                <a:ea typeface="ＭＳ Ｐゴシック" panose="020B0600070205080204" pitchFamily="34" charset="-128"/>
              </a:rPr>
              <a:t>.</a:t>
            </a:r>
          </a:p>
          <a:p>
            <a:pPr>
              <a:lnSpc>
                <a:spcPct val="110000"/>
              </a:lnSpc>
            </a:pPr>
            <a:r>
              <a:rPr lang="el-GR" altLang="en-US" dirty="0">
                <a:solidFill>
                  <a:srgbClr val="043736"/>
                </a:solidFill>
                <a:ea typeface="ＭＳ Ｐゴシック" panose="020B0600070205080204" pitchFamily="34" charset="-128"/>
              </a:rPr>
              <a:t>Οι τερμίτες της υποοικογένειας </a:t>
            </a:r>
            <a:r>
              <a:rPr lang="en-US" altLang="en-US" dirty="0" err="1">
                <a:solidFill>
                  <a:srgbClr val="043736"/>
                </a:solidFill>
                <a:ea typeface="ＭＳ Ｐゴシック" panose="020B0600070205080204" pitchFamily="34" charset="-128"/>
              </a:rPr>
              <a:t>Macrotermitinae</a:t>
            </a:r>
            <a:r>
              <a:rPr lang="el-GR" altLang="en-US" dirty="0">
                <a:solidFill>
                  <a:srgbClr val="043736"/>
                </a:solidFill>
                <a:ea typeface="ＭＳ Ｐゴシック" panose="020B0600070205080204" pitchFamily="34" charset="-128"/>
              </a:rPr>
              <a:t> καλλιεργούν μέσα στην συγκεκριμένης αρχιτεκτονικής φωλιάς τους μύκητες της οικογένειας </a:t>
            </a:r>
            <a:r>
              <a:rPr lang="en-US" altLang="en-US" dirty="0" err="1">
                <a:solidFill>
                  <a:srgbClr val="043736"/>
                </a:solidFill>
                <a:ea typeface="ＭＳ Ｐゴシック" panose="020B0600070205080204" pitchFamily="34" charset="-128"/>
              </a:rPr>
              <a:t>Lyophyllaceae</a:t>
            </a:r>
            <a:r>
              <a:rPr lang="el-GR" altLang="en-US" dirty="0">
                <a:solidFill>
                  <a:srgbClr val="043736"/>
                </a:solidFill>
                <a:ea typeface="ＭＳ Ｐゴシック" panose="020B0600070205080204" pitchFamily="34" charset="-128"/>
              </a:rPr>
              <a:t> από τους οποίους τρέφονται σχεδόν σε αποκλειστικότητα.</a:t>
            </a:r>
            <a:endParaRPr lang="en-US" altLang="en-US" dirty="0">
              <a:solidFill>
                <a:srgbClr val="043736"/>
              </a:solidFill>
              <a:ea typeface="ＭＳ Ｐゴシック" panose="020B0600070205080204" pitchFamily="34" charset="-128"/>
            </a:endParaRPr>
          </a:p>
          <a:p>
            <a:pPr>
              <a:lnSpc>
                <a:spcPct val="110000"/>
              </a:lnSpc>
            </a:pPr>
            <a:endParaRPr lang="en-US" dirty="0"/>
          </a:p>
        </p:txBody>
      </p:sp>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4849119" y="3478304"/>
            <a:ext cx="1961233" cy="2630581"/>
          </a:xfrm>
        </p:spPr>
      </p:pic>
      <p:sp>
        <p:nvSpPr>
          <p:cNvPr id="8" name="Footer Placeholder 7"/>
          <p:cNvSpPr>
            <a:spLocks noGrp="1"/>
          </p:cNvSpPr>
          <p:nvPr>
            <p:ph type="ftr" sz="quarter" idx="10"/>
          </p:nvPr>
        </p:nvSpPr>
        <p:spPr/>
        <p:txBody>
          <a:bodyPr/>
          <a:lstStyle/>
          <a:p>
            <a:r>
              <a:rPr lang="el-GR" smtClean="0"/>
              <a:t>Ενότητα 8. Τροφοληπτική Συμπεριφορά</a:t>
            </a:r>
            <a:endParaRPr lang="en-US" dirty="0"/>
          </a:p>
        </p:txBody>
      </p:sp>
      <p:sp>
        <p:nvSpPr>
          <p:cNvPr id="9" name="Slide Number Placeholder 8"/>
          <p:cNvSpPr>
            <a:spLocks noGrp="1"/>
          </p:cNvSpPr>
          <p:nvPr>
            <p:ph type="sldNum" sz="quarter" idx="11"/>
          </p:nvPr>
        </p:nvSpPr>
        <p:spPr/>
        <p:txBody>
          <a:bodyPr/>
          <a:lstStyle/>
          <a:p>
            <a:fld id="{58A56277-EA16-4AF5-BFB5-E5ECBBB39490}" type="slidenum">
              <a:rPr lang="en-US" smtClean="0"/>
              <a:t>6</a:t>
            </a:fld>
            <a:endParaRPr lang="en-US"/>
          </a:p>
        </p:txBody>
      </p:sp>
      <p:sp>
        <p:nvSpPr>
          <p:cNvPr id="10" name="TextBox 9"/>
          <p:cNvSpPr txBox="1"/>
          <p:nvPr/>
        </p:nvSpPr>
        <p:spPr>
          <a:xfrm>
            <a:off x="8410777" y="3644944"/>
            <a:ext cx="263214" cy="276999"/>
          </a:xfrm>
          <a:prstGeom prst="rect">
            <a:avLst/>
          </a:prstGeom>
          <a:noFill/>
        </p:spPr>
        <p:txBody>
          <a:bodyPr wrap="none" rtlCol="0">
            <a:spAutoFit/>
          </a:bodyPr>
          <a:lstStyle/>
          <a:p>
            <a:r>
              <a:rPr lang="el-GR" sz="1200" b="1" dirty="0" smtClean="0"/>
              <a:t>3</a:t>
            </a:r>
            <a:endParaRPr lang="en-US" sz="1200" b="1" dirty="0"/>
          </a:p>
        </p:txBody>
      </p:sp>
      <p:sp>
        <p:nvSpPr>
          <p:cNvPr id="11" name="TextBox 10"/>
          <p:cNvSpPr txBox="1"/>
          <p:nvPr/>
        </p:nvSpPr>
        <p:spPr>
          <a:xfrm>
            <a:off x="6495614" y="5831886"/>
            <a:ext cx="263214" cy="276999"/>
          </a:xfrm>
          <a:prstGeom prst="rect">
            <a:avLst/>
          </a:prstGeom>
          <a:noFill/>
        </p:spPr>
        <p:txBody>
          <a:bodyPr wrap="none" rtlCol="0">
            <a:spAutoFit/>
          </a:bodyPr>
          <a:lstStyle/>
          <a:p>
            <a:r>
              <a:rPr lang="el-GR" sz="1200" b="1" dirty="0" smtClean="0">
                <a:solidFill>
                  <a:schemeClr val="bg1"/>
                </a:solidFill>
              </a:rPr>
              <a:t>4</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επίμονοι κηπουροί … </a:t>
            </a:r>
            <a:r>
              <a:rPr lang="el-GR" dirty="0" smtClean="0"/>
              <a:t>2/2</a:t>
            </a:r>
            <a:endParaRPr lang="en-US" dirty="0"/>
          </a:p>
        </p:txBody>
      </p:sp>
      <p:sp>
        <p:nvSpPr>
          <p:cNvPr id="19458" name="Content Placeholder 7"/>
          <p:cNvSpPr>
            <a:spLocks noGrp="1"/>
          </p:cNvSpPr>
          <p:nvPr>
            <p:ph sz="half" idx="1"/>
          </p:nvPr>
        </p:nvSpPr>
        <p:spPr/>
        <p:txBody>
          <a:bodyPr>
            <a:noAutofit/>
          </a:bodyPr>
          <a:lstStyle/>
          <a:p>
            <a:pPr eaLnBrk="1" hangingPunct="1"/>
            <a:r>
              <a:rPr lang="en-US" altLang="en-US" sz="2600" dirty="0" smtClean="0">
                <a:ea typeface="ＭＳ Ｐゴシック" panose="020B0600070205080204" pitchFamily="34" charset="-128"/>
              </a:rPr>
              <a:t>Ε</a:t>
            </a:r>
            <a:r>
              <a:rPr lang="el-GR" altLang="en-US" sz="2600" dirty="0" err="1" smtClean="0">
                <a:ea typeface="ＭＳ Ｐゴシック" panose="020B0600070205080204" pitchFamily="34" charset="-128"/>
              </a:rPr>
              <a:t>κτός</a:t>
            </a:r>
            <a:r>
              <a:rPr lang="el-GR" altLang="en-US" sz="2600" dirty="0" smtClean="0">
                <a:ea typeface="ＭＳ Ｐゴシック" panose="020B0600070205080204" pitchFamily="34" charset="-128"/>
              </a:rPr>
              <a:t> από τους μύκητες που αποτελούν τροφή των τερμιτών και των μυρμηγκιών, άλλοι μύκητες αναπτύσσονται αποκλειστικά σε θέσεις όπου σωρεύονται χώματα από την </a:t>
            </a:r>
            <a:r>
              <a:rPr lang="el-GR" altLang="en-US" sz="2600" dirty="0" err="1" smtClean="0">
                <a:ea typeface="ＭＳ Ｐゴシック" panose="020B0600070205080204" pitchFamily="34" charset="-128"/>
              </a:rPr>
              <a:t>εσκαφή</a:t>
            </a:r>
            <a:r>
              <a:rPr lang="el-GR" altLang="en-US" sz="2600" dirty="0" smtClean="0">
                <a:ea typeface="ＭＳ Ｐゴシック" panose="020B0600070205080204" pitchFamily="34" charset="-128"/>
              </a:rPr>
              <a:t> των </a:t>
            </a:r>
            <a:r>
              <a:rPr lang="el-GR" altLang="en-US" sz="2600" dirty="0" err="1" smtClean="0">
                <a:ea typeface="ＭＳ Ｐゴシック" panose="020B0600070205080204" pitchFamily="34" charset="-128"/>
              </a:rPr>
              <a:t>τερμιτοφωλιών</a:t>
            </a:r>
            <a:r>
              <a:rPr lang="el-GR" altLang="en-US" sz="2600" dirty="0" smtClean="0">
                <a:ea typeface="ＭＳ Ｐゴシック" panose="020B0600070205080204" pitchFamily="34" charset="-128"/>
              </a:rPr>
              <a:t>, όπως το μεγαλύτερο είδος μανιταριού (</a:t>
            </a:r>
            <a:r>
              <a:rPr lang="en-US" altLang="en-US" sz="2600" i="1" dirty="0" err="1" smtClean="0">
                <a:ea typeface="ＭＳ Ｐゴシック" panose="020B0600070205080204" pitchFamily="34" charset="-128"/>
              </a:rPr>
              <a:t>Termitomyces</a:t>
            </a:r>
            <a:r>
              <a:rPr lang="en-US" altLang="en-US" sz="2600" i="1" dirty="0" smtClean="0">
                <a:ea typeface="ＭＳ Ｐゴシック" panose="020B0600070205080204" pitchFamily="34" charset="-128"/>
              </a:rPr>
              <a:t> </a:t>
            </a:r>
            <a:r>
              <a:rPr lang="en-US" altLang="en-US" sz="2600" i="1" dirty="0" err="1" smtClean="0">
                <a:ea typeface="ＭＳ Ｐゴシック" panose="020B0600070205080204" pitchFamily="34" charset="-128"/>
              </a:rPr>
              <a:t>titanicus</a:t>
            </a:r>
            <a:r>
              <a:rPr lang="el-GR" altLang="en-US" sz="2600" dirty="0" smtClean="0">
                <a:ea typeface="ＭＳ Ｐゴシック" panose="020B0600070205080204" pitchFamily="34" charset="-128"/>
              </a:rPr>
              <a:t>). </a:t>
            </a:r>
            <a:endParaRPr lang="en-US" altLang="en-US" sz="2600" dirty="0" smtClean="0">
              <a:ea typeface="ＭＳ Ｐゴシック" panose="020B0600070205080204" pitchFamily="34" charset="-128"/>
            </a:endParaRPr>
          </a:p>
        </p:txBody>
      </p:sp>
      <p:pic>
        <p:nvPicPr>
          <p:cNvPr id="10" name="Content Placeholder 9" descr="41231112_p.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6350" y="1943894"/>
            <a:ext cx="2971800" cy="4114800"/>
          </a:xfrm>
        </p:spPr>
      </p:pic>
      <p:sp>
        <p:nvSpPr>
          <p:cNvPr id="3" name="Footer Placeholder 2"/>
          <p:cNvSpPr>
            <a:spLocks noGrp="1"/>
          </p:cNvSpPr>
          <p:nvPr>
            <p:ph type="ftr" sz="quarter" idx="11"/>
          </p:nvPr>
        </p:nvSpPr>
        <p:spPr/>
        <p:txBody>
          <a:bodyPr/>
          <a:lstStyle/>
          <a:p>
            <a:r>
              <a:rPr lang="el-GR" smtClean="0"/>
              <a:t>Ενότητα 8. Τροφοληπτική Συμπεριφορά</a:t>
            </a:r>
            <a:endParaRPr lang="en-US"/>
          </a:p>
        </p:txBody>
      </p:sp>
      <p:sp>
        <p:nvSpPr>
          <p:cNvPr id="4" name="Slide Number Placeholder 3"/>
          <p:cNvSpPr>
            <a:spLocks noGrp="1"/>
          </p:cNvSpPr>
          <p:nvPr>
            <p:ph type="sldNum" sz="quarter" idx="12"/>
          </p:nvPr>
        </p:nvSpPr>
        <p:spPr/>
        <p:txBody>
          <a:bodyPr/>
          <a:lstStyle/>
          <a:p>
            <a:fld id="{58A56277-EA16-4AF5-BFB5-E5ECBBB39490}" type="slidenum">
              <a:rPr lang="en-US" smtClean="0"/>
              <a:t>7</a:t>
            </a:fld>
            <a:endParaRPr lang="en-US"/>
          </a:p>
        </p:txBody>
      </p:sp>
      <p:sp>
        <p:nvSpPr>
          <p:cNvPr id="7" name="TextBox 6"/>
          <p:cNvSpPr txBox="1"/>
          <p:nvPr/>
        </p:nvSpPr>
        <p:spPr>
          <a:xfrm>
            <a:off x="7664900" y="5776557"/>
            <a:ext cx="263214" cy="276999"/>
          </a:xfrm>
          <a:prstGeom prst="rect">
            <a:avLst/>
          </a:prstGeom>
          <a:noFill/>
        </p:spPr>
        <p:txBody>
          <a:bodyPr wrap="none" rtlCol="0">
            <a:spAutoFit/>
          </a:bodyPr>
          <a:lstStyle/>
          <a:p>
            <a:r>
              <a:rPr lang="el-GR" sz="1200" b="1" dirty="0" smtClean="0">
                <a:solidFill>
                  <a:schemeClr val="bg1"/>
                </a:solidFill>
              </a:rPr>
              <a:t>5</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altLang="en-US" dirty="0" smtClean="0">
                <a:ea typeface="ＭＳ Ｐゴシック" panose="020B0600070205080204" pitchFamily="34" charset="-128"/>
              </a:rPr>
              <a:t>Ε</a:t>
            </a:r>
            <a:r>
              <a:rPr lang="el-GR" altLang="en-US" dirty="0" err="1" smtClean="0">
                <a:ea typeface="ＭＳ Ｐゴシック" panose="020B0600070205080204" pitchFamily="34" charset="-128"/>
              </a:rPr>
              <a:t>νεργός</a:t>
            </a:r>
            <a:r>
              <a:rPr lang="el-GR" altLang="en-US" dirty="0" smtClean="0">
                <a:ea typeface="ＭＳ Ｐゴシック" panose="020B0600070205080204" pitchFamily="34" charset="-128"/>
              </a:rPr>
              <a:t> αναζήτηση τροφής</a:t>
            </a:r>
            <a:endParaRPr lang="en-US" altLang="en-US" dirty="0" smtClean="0">
              <a:ea typeface="ＭＳ Ｐゴシック" panose="020B0600070205080204" pitchFamily="34" charset="-128"/>
            </a:endParaRPr>
          </a:p>
        </p:txBody>
      </p:sp>
      <p:sp>
        <p:nvSpPr>
          <p:cNvPr id="6" name="Content Placeholder 5"/>
          <p:cNvSpPr>
            <a:spLocks noGrp="1"/>
          </p:cNvSpPr>
          <p:nvPr>
            <p:ph idx="1"/>
          </p:nvPr>
        </p:nvSpPr>
        <p:spPr/>
        <p:txBody>
          <a:bodyPr>
            <a:normAutofit fontScale="92500" lnSpcReduction="10000"/>
          </a:bodyPr>
          <a:lstStyle/>
          <a:p>
            <a:pPr eaLnBrk="1" hangingPunct="1">
              <a:lnSpc>
                <a:spcPct val="100000"/>
              </a:lnSpc>
            </a:pPr>
            <a:r>
              <a:rPr lang="en-US" altLang="en-US" sz="3000" dirty="0" smtClean="0">
                <a:ea typeface="ＭＳ Ｐゴシック" panose="020B0600070205080204" pitchFamily="34" charset="-128"/>
              </a:rPr>
              <a:t>Τ</a:t>
            </a:r>
            <a:r>
              <a:rPr lang="el-GR" altLang="en-US" sz="3000" dirty="0" smtClean="0">
                <a:ea typeface="ＭＳ Ｐゴシック" panose="020B0600070205080204" pitchFamily="34" charset="-128"/>
              </a:rPr>
              <a:t>α περισσότερα είδη ζώων εντάσσονται σε αυτή την κατηγορία.</a:t>
            </a:r>
          </a:p>
          <a:p>
            <a:pPr eaLnBrk="1" hangingPunct="1">
              <a:lnSpc>
                <a:spcPct val="100000"/>
              </a:lnSpc>
            </a:pPr>
            <a:r>
              <a:rPr lang="el-GR" altLang="en-US" sz="3000" dirty="0" smtClean="0">
                <a:ea typeface="ＭＳ Ｐゴシック" panose="020B0600070205080204" pitchFamily="34" charset="-128"/>
              </a:rPr>
              <a:t>Συλλέγουν την τροφή τους με απλή παρακολούθηση της λείας και τελικά παγίδευσή της, με ενεργό κυνήγι ή με βόσκηση</a:t>
            </a:r>
            <a:r>
              <a:rPr lang="en-US" altLang="en-US" sz="3000" dirty="0" smtClean="0">
                <a:ea typeface="ＭＳ Ｐゴシック" panose="020B0600070205080204" pitchFamily="34" charset="-128"/>
              </a:rPr>
              <a:t>.</a:t>
            </a:r>
          </a:p>
          <a:p>
            <a:pPr eaLnBrk="1" hangingPunct="1">
              <a:lnSpc>
                <a:spcPct val="100000"/>
              </a:lnSpc>
            </a:pPr>
            <a:r>
              <a:rPr lang="en-US" altLang="en-US" sz="3000" dirty="0" smtClean="0">
                <a:ea typeface="ＭＳ Ｐゴシック" panose="020B0600070205080204" pitchFamily="34" charset="-128"/>
              </a:rPr>
              <a:t>Α</a:t>
            </a:r>
            <a:r>
              <a:rPr lang="el-GR" altLang="en-US" sz="3000" dirty="0" err="1" smtClean="0">
                <a:ea typeface="ＭＳ Ｐゴシック" panose="020B0600070205080204" pitchFamily="34" charset="-128"/>
              </a:rPr>
              <a:t>νάλογα</a:t>
            </a:r>
            <a:r>
              <a:rPr lang="el-GR" altLang="en-US" sz="3000" dirty="0" smtClean="0">
                <a:ea typeface="ＭＳ Ｐゴシック" panose="020B0600070205080204" pitchFamily="34" charset="-128"/>
              </a:rPr>
              <a:t> με την διαθεσιμότητα της τροφής και την κανονικότητα των τροφικών πόρων τα ζώα αυτής της κατηγόριας τροποποιούν τα πρότυπα κίνησης τους ακόμα και σε επίπεδο λεπτομερειών (π.χ. </a:t>
            </a:r>
            <a:r>
              <a:rPr lang="en-US" altLang="en-US" sz="3000" i="1" dirty="0" err="1" smtClean="0">
                <a:ea typeface="ＭＳ Ｐゴシック" panose="020B0600070205080204" pitchFamily="34" charset="-128"/>
              </a:rPr>
              <a:t>Turdus</a:t>
            </a:r>
            <a:r>
              <a:rPr lang="en-US" altLang="en-US" sz="3000" i="1" dirty="0" smtClean="0">
                <a:ea typeface="ＭＳ Ｐゴシック" panose="020B0600070205080204" pitchFamily="34" charset="-128"/>
              </a:rPr>
              <a:t> </a:t>
            </a:r>
            <a:r>
              <a:rPr lang="en-US" altLang="en-US" sz="3000" i="1" dirty="0" err="1" smtClean="0">
                <a:ea typeface="ＭＳ Ｐゴシック" panose="020B0600070205080204" pitchFamily="34" charset="-128"/>
              </a:rPr>
              <a:t>philomelos</a:t>
            </a:r>
            <a:r>
              <a:rPr lang="el-GR" altLang="en-US" sz="3000" dirty="0" smtClean="0">
                <a:ea typeface="ＭＳ Ｐゴシック" panose="020B0600070205080204" pitchFamily="34" charset="-128"/>
              </a:rPr>
              <a:t>). </a:t>
            </a:r>
            <a:endParaRPr lang="en-US" altLang="en-US" sz="30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l-GR" altLang="en-US" sz="4000" dirty="0" smtClean="0">
                <a:ea typeface="ＭＳ Ｐゴシック" panose="020B0600070205080204" pitchFamily="34" charset="-128"/>
              </a:rPr>
              <a:t>Παθητική αναμονή </a:t>
            </a:r>
            <a:br>
              <a:rPr lang="el-GR" altLang="en-US" sz="4000" dirty="0" smtClean="0">
                <a:ea typeface="ＭＳ Ｐゴシック" panose="020B0600070205080204" pitchFamily="34" charset="-128"/>
              </a:rPr>
            </a:br>
            <a:r>
              <a:rPr lang="el-GR" altLang="en-US" sz="4000" dirty="0" smtClean="0">
                <a:ea typeface="ＭＳ Ｐゴシック" panose="020B0600070205080204" pitchFamily="34" charset="-128"/>
              </a:rPr>
              <a:t>(</a:t>
            </a:r>
            <a:r>
              <a:rPr lang="en-US" altLang="en-US" sz="4000" dirty="0" smtClean="0">
                <a:ea typeface="ＭＳ Ｐゴシック" panose="020B0600070205080204" pitchFamily="34" charset="-128"/>
              </a:rPr>
              <a:t>seat and wait)</a:t>
            </a:r>
            <a:r>
              <a:rPr lang="el-GR" altLang="en-US" sz="4000" dirty="0" smtClean="0">
                <a:ea typeface="ＭＳ Ｐゴシック" panose="020B0600070205080204" pitchFamily="34" charset="-128"/>
              </a:rPr>
              <a:t> 1/6</a:t>
            </a:r>
            <a:endParaRPr lang="en-US" altLang="en-US" sz="4000" dirty="0" smtClean="0">
              <a:ea typeface="ＭＳ Ｐゴシック" panose="020B0600070205080204" pitchFamily="34" charset="-128"/>
            </a:endParaRPr>
          </a:p>
        </p:txBody>
      </p:sp>
      <p:sp>
        <p:nvSpPr>
          <p:cNvPr id="3" name="Content Placeholder 2"/>
          <p:cNvSpPr>
            <a:spLocks noGrp="1"/>
          </p:cNvSpPr>
          <p:nvPr>
            <p:ph idx="1"/>
          </p:nvPr>
        </p:nvSpPr>
        <p:spPr/>
        <p:txBody>
          <a:bodyPr>
            <a:normAutofit fontScale="92500"/>
          </a:bodyPr>
          <a:lstStyle/>
          <a:p>
            <a:pPr eaLnBrk="1" hangingPunct="1">
              <a:lnSpc>
                <a:spcPct val="90000"/>
              </a:lnSpc>
            </a:pPr>
            <a:r>
              <a:rPr lang="en-US" altLang="en-US" sz="3000" dirty="0" smtClean="0">
                <a:ea typeface="ＭＳ Ｐゴシック" panose="020B0600070205080204" pitchFamily="34" charset="-128"/>
              </a:rPr>
              <a:t>Π</a:t>
            </a:r>
            <a:r>
              <a:rPr lang="el-GR" altLang="en-US" sz="3000" dirty="0" err="1" smtClean="0">
                <a:ea typeface="ＭＳ Ｐゴシック" panose="020B0600070205080204" pitchFamily="34" charset="-128"/>
              </a:rPr>
              <a:t>ολλά</a:t>
            </a:r>
            <a:r>
              <a:rPr lang="el-GR" altLang="en-US" sz="3000" dirty="0" smtClean="0">
                <a:ea typeface="ＭＳ Ｐゴシック" panose="020B0600070205080204" pitchFamily="34" charset="-128"/>
              </a:rPr>
              <a:t> ζώα προκειμένου να ελαχιστοποιήσουν τις ενεργειακές απώλειες της ενεργού καταδίωξης καταφεύγουν στην παθ. αναμονή.</a:t>
            </a:r>
          </a:p>
          <a:p>
            <a:pPr eaLnBrk="1" hangingPunct="1">
              <a:lnSpc>
                <a:spcPct val="90000"/>
              </a:lnSpc>
            </a:pPr>
            <a:r>
              <a:rPr lang="en-US" altLang="en-US" sz="3000" dirty="0" smtClean="0">
                <a:ea typeface="ＭＳ Ｐゴシック" panose="020B0600070205080204" pitchFamily="34" charset="-128"/>
              </a:rPr>
              <a:t>Η</a:t>
            </a:r>
            <a:r>
              <a:rPr lang="el-GR" altLang="en-US" sz="3000" dirty="0" smtClean="0">
                <a:ea typeface="ＭＳ Ｐゴシック" panose="020B0600070205080204" pitchFamily="34" charset="-128"/>
              </a:rPr>
              <a:t> λεία των συγκεκριμένων ζώων θα πρέπει να μετακινείται έτσι ώστε να έχει αποτέλεσμα η όλη τακτική. </a:t>
            </a:r>
          </a:p>
          <a:p>
            <a:pPr eaLnBrk="1" hangingPunct="1">
              <a:lnSpc>
                <a:spcPct val="90000"/>
              </a:lnSpc>
            </a:pPr>
            <a:r>
              <a:rPr lang="en-US" altLang="en-US" sz="3000" dirty="0" smtClean="0">
                <a:ea typeface="ＭＳ Ｐゴシック" panose="020B0600070205080204" pitchFamily="34" charset="-128"/>
              </a:rPr>
              <a:t>Η</a:t>
            </a:r>
            <a:r>
              <a:rPr lang="el-GR" altLang="en-US" sz="3000" dirty="0" smtClean="0">
                <a:ea typeface="ＭＳ Ｐゴシック" panose="020B0600070205080204" pitchFamily="34" charset="-128"/>
              </a:rPr>
              <a:t> στρατηγική κυμαίνεται από την απλή αναμονή μέχρι την πιο εξεζητημένη </a:t>
            </a:r>
            <a:r>
              <a:rPr lang="el-GR" altLang="en-US" sz="3000" dirty="0" err="1" smtClean="0">
                <a:ea typeface="ＭＳ Ｐゴシック" panose="020B0600070205080204" pitchFamily="34" charset="-128"/>
              </a:rPr>
              <a:t>ενέδρευση</a:t>
            </a:r>
            <a:r>
              <a:rPr lang="el-GR" altLang="en-US" sz="3000" dirty="0" smtClean="0">
                <a:ea typeface="ＭＳ Ｐゴシック" panose="020B0600070205080204" pitchFamily="34" charset="-128"/>
              </a:rPr>
              <a:t> όπου οι </a:t>
            </a:r>
            <a:r>
              <a:rPr lang="el-GR" altLang="en-US" sz="3000" dirty="0" err="1" smtClean="0">
                <a:ea typeface="ＭＳ Ｐゴシック" panose="020B0600070205080204" pitchFamily="34" charset="-128"/>
              </a:rPr>
              <a:t>θηερευτές</a:t>
            </a:r>
            <a:r>
              <a:rPr lang="el-GR" altLang="en-US" sz="3000" dirty="0" smtClean="0">
                <a:ea typeface="ＭＳ Ｐゴシック" panose="020B0600070205080204" pitchFamily="34" charset="-128"/>
              </a:rPr>
              <a:t> καταναλώνουν χρόνο και ενέργεια για να εντοπίσουν την πλέον κατάλληλη θέση.   </a:t>
            </a:r>
            <a:endParaRPr lang="en-US" altLang="en-US" sz="30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Τροφοληπτική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1478</TotalTime>
  <Words>3177</Words>
  <Application>Microsoft Office PowerPoint</Application>
  <PresentationFormat>On-screen Show (4:3)</PresentationFormat>
  <Paragraphs>331</Paragraphs>
  <Slides>42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ＭＳ Ｐゴシック</vt:lpstr>
      <vt:lpstr>ＭＳ Ｐゴシック</vt:lpstr>
      <vt:lpstr>Tahoma</vt:lpstr>
      <vt:lpstr>Wingdings</vt:lpstr>
      <vt:lpstr>Θέμα του Office</vt:lpstr>
      <vt:lpstr>Ζωϊκή Ποικιλότητα</vt:lpstr>
      <vt:lpstr>Τροφοληπτική συμπεριφορά 1/3</vt:lpstr>
      <vt:lpstr>Τροφοληπτική συμπεριφορά 2/3</vt:lpstr>
      <vt:lpstr>Τροφοληπτική συμπεριφορά 3/3</vt:lpstr>
      <vt:lpstr>Στρατηγικές  για τον εντοπισμό τροφής</vt:lpstr>
      <vt:lpstr>Οι επίμονοι κηπουροί … 1/2</vt:lpstr>
      <vt:lpstr>Οι επίμονοι κηπουροί … 2/2</vt:lpstr>
      <vt:lpstr>Ενεργός αναζήτηση τροφής</vt:lpstr>
      <vt:lpstr>Παθητική αναμονή  (seat and wait) 1/6</vt:lpstr>
      <vt:lpstr>Παθητική αναμονή  (seat and wait) 2/6</vt:lpstr>
      <vt:lpstr>Παθητική αναμονή  (seat and wait) 3/6</vt:lpstr>
      <vt:lpstr>Παθητική αναμονή  (seat and wait) 4/6</vt:lpstr>
      <vt:lpstr>Παθητική αναμονή  (seat and wait) 5/6</vt:lpstr>
      <vt:lpstr>Παθητική αναμονή  (seat and wait) 6/6</vt:lpstr>
      <vt:lpstr>Συνεργατικό κυνήγι</vt:lpstr>
      <vt:lpstr>Σαρκοφάγα</vt:lpstr>
      <vt:lpstr>Λιοντάρια 1/3</vt:lpstr>
      <vt:lpstr>Λιοντάρια 2/3</vt:lpstr>
      <vt:lpstr>Λιοντάρια 3/3</vt:lpstr>
      <vt:lpstr>Canidae  (άγρια σκυλιά και λύκοι)</vt:lpstr>
      <vt:lpstr>Ύαινες</vt:lpstr>
      <vt:lpstr>Πλεονεκτήματα </vt:lpstr>
      <vt:lpstr>Χρήση εργαλείων </vt:lpstr>
      <vt:lpstr>Το ψάρι Toxotes jaculatrix</vt:lpstr>
      <vt:lpstr>Ο σπίνος Cactospiza pallidus</vt:lpstr>
      <vt:lpstr>Η ενυδρίδα Enhydra lutris</vt:lpstr>
      <vt:lpstr>Χιμπατζήδες  (Pan troglodytes, P. paniscus)</vt:lpstr>
      <vt:lpstr>Η συμπεριφορά ως «εργαλείο» 1/2</vt:lpstr>
      <vt:lpstr>Η συμπεριφορά ως «εργαλείο» 2/2</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1/6</vt:lpstr>
      <vt:lpstr>Σημείωμα  Χρήσης Έργων Τρίτων 2/6</vt:lpstr>
      <vt:lpstr>Σημείωμα  Χρήσης Έργων Τρίτων 3/6</vt:lpstr>
      <vt:lpstr>Σημείωμα  Χρήσης Έργων Τρίτων 4/6</vt:lpstr>
      <vt:lpstr>Σημείωμα  Χρήσης Έργων Τρίτων 5/6</vt:lpstr>
      <vt:lpstr>Σημείωμα  Χρήσης Έργων Τρίτων 6/6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Vassiliki Siafaka</cp:lastModifiedBy>
  <cp:revision>229</cp:revision>
  <dcterms:created xsi:type="dcterms:W3CDTF">2015-03-24T06:43:16Z</dcterms:created>
  <dcterms:modified xsi:type="dcterms:W3CDTF">2015-11-15T04:51:46Z</dcterms:modified>
</cp:coreProperties>
</file>