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456" r:id="rId2"/>
    <p:sldId id="457" r:id="rId3"/>
    <p:sldId id="458" r:id="rId4"/>
    <p:sldId id="459" r:id="rId5"/>
    <p:sldId id="460" r:id="rId6"/>
    <p:sldId id="461" r:id="rId7"/>
    <p:sldId id="462" r:id="rId8"/>
    <p:sldId id="463" r:id="rId9"/>
    <p:sldId id="464" r:id="rId10"/>
    <p:sldId id="465" r:id="rId11"/>
    <p:sldId id="466" r:id="rId12"/>
    <p:sldId id="467" r:id="rId13"/>
    <p:sldId id="468" r:id="rId14"/>
    <p:sldId id="469" r:id="rId15"/>
    <p:sldId id="470" r:id="rId16"/>
    <p:sldId id="471" r:id="rId17"/>
    <p:sldId id="472" r:id="rId18"/>
    <p:sldId id="473" r:id="rId19"/>
    <p:sldId id="474" r:id="rId20"/>
    <p:sldId id="475" r:id="rId21"/>
    <p:sldId id="476" r:id="rId22"/>
    <p:sldId id="477" r:id="rId23"/>
    <p:sldId id="478" r:id="rId24"/>
    <p:sldId id="410" r:id="rId25"/>
    <p:sldId id="411" r:id="rId26"/>
    <p:sldId id="412" r:id="rId27"/>
    <p:sldId id="479" r:id="rId28"/>
    <p:sldId id="480" r:id="rId29"/>
    <p:sldId id="414" r:id="rId30"/>
    <p:sldId id="415" r:id="rId31"/>
    <p:sldId id="416" r:id="rId32"/>
    <p:sldId id="481" r:id="rId33"/>
    <p:sldId id="482" r:id="rId34"/>
    <p:sldId id="48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512" autoAdjust="0"/>
    <p:restoredTop sz="69521" autoAdjust="0"/>
  </p:normalViewPr>
  <p:slideViewPr>
    <p:cSldViewPr snapToGrid="0">
      <p:cViewPr varScale="1">
        <p:scale>
          <a:sx n="52" d="100"/>
          <a:sy n="52" d="100"/>
        </p:scale>
        <p:origin x="462" y="60"/>
      </p:cViewPr>
      <p:guideLst/>
    </p:cSldViewPr>
  </p:slideViewPr>
  <p:outlineViewPr>
    <p:cViewPr>
      <p:scale>
        <a:sx n="33" d="100"/>
        <a:sy n="33" d="100"/>
      </p:scale>
      <p:origin x="0" y="-28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A15CB-E518-42D0-B086-3B1AF5864A87}" type="datetimeFigureOut">
              <a:rPr lang="en-US" smtClean="0"/>
              <a:t>11/15/2015</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DB2FB-1A1E-483C-8906-5BB705B5523B}" type="slidenum">
              <a:rPr lang="en-US" smtClean="0"/>
              <a:t>‹#›</a:t>
            </a:fld>
            <a:endParaRPr lang="en-US"/>
          </a:p>
        </p:txBody>
      </p:sp>
    </p:spTree>
    <p:extLst>
      <p:ext uri="{BB962C8B-B14F-4D97-AF65-F5344CB8AC3E}">
        <p14:creationId xmlns:p14="http://schemas.microsoft.com/office/powerpoint/2010/main" val="4336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a:t>
            </a:fld>
            <a:endParaRPr lang="en-US"/>
          </a:p>
        </p:txBody>
      </p:sp>
    </p:spTree>
    <p:extLst>
      <p:ext uri="{BB962C8B-B14F-4D97-AF65-F5344CB8AC3E}">
        <p14:creationId xmlns:p14="http://schemas.microsoft.com/office/powerpoint/2010/main" val="188283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15</a:t>
            </a:fld>
            <a:endParaRPr lang="en-US"/>
          </a:p>
        </p:txBody>
      </p:sp>
    </p:spTree>
    <p:extLst>
      <p:ext uri="{BB962C8B-B14F-4D97-AF65-F5344CB8AC3E}">
        <p14:creationId xmlns:p14="http://schemas.microsoft.com/office/powerpoint/2010/main" val="377372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18</a:t>
            </a:fld>
            <a:endParaRPr lang="en-US"/>
          </a:p>
        </p:txBody>
      </p:sp>
    </p:spTree>
    <p:extLst>
      <p:ext uri="{BB962C8B-B14F-4D97-AF65-F5344CB8AC3E}">
        <p14:creationId xmlns:p14="http://schemas.microsoft.com/office/powerpoint/2010/main" val="150116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19</a:t>
            </a:fld>
            <a:endParaRPr lang="en-US"/>
          </a:p>
        </p:txBody>
      </p:sp>
    </p:spTree>
    <p:extLst>
      <p:ext uri="{BB962C8B-B14F-4D97-AF65-F5344CB8AC3E}">
        <p14:creationId xmlns:p14="http://schemas.microsoft.com/office/powerpoint/2010/main" val="2808725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l-GR" dirty="0" smtClean="0"/>
          </a:p>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21</a:t>
            </a:fld>
            <a:endParaRPr lang="en-US"/>
          </a:p>
        </p:txBody>
      </p:sp>
    </p:spTree>
    <p:extLst>
      <p:ext uri="{BB962C8B-B14F-4D97-AF65-F5344CB8AC3E}">
        <p14:creationId xmlns:p14="http://schemas.microsoft.com/office/powerpoint/2010/main" val="177124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22</a:t>
            </a:fld>
            <a:endParaRPr lang="en-US"/>
          </a:p>
        </p:txBody>
      </p:sp>
    </p:spTree>
    <p:extLst>
      <p:ext uri="{BB962C8B-B14F-4D97-AF65-F5344CB8AC3E}">
        <p14:creationId xmlns:p14="http://schemas.microsoft.com/office/powerpoint/2010/main" val="340420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23</a:t>
            </a:fld>
            <a:endParaRPr lang="en-US"/>
          </a:p>
        </p:txBody>
      </p:sp>
    </p:spTree>
    <p:extLst>
      <p:ext uri="{BB962C8B-B14F-4D97-AF65-F5344CB8AC3E}">
        <p14:creationId xmlns:p14="http://schemas.microsoft.com/office/powerpoint/2010/main" val="2026151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CDB2FB-1A1E-483C-8906-5BB705B5523B}" type="slidenum">
              <a:rPr lang="en-US" smtClean="0"/>
              <a:t>24</a:t>
            </a:fld>
            <a:endParaRPr lang="en-US"/>
          </a:p>
        </p:txBody>
      </p:sp>
    </p:spTree>
    <p:extLst>
      <p:ext uri="{BB962C8B-B14F-4D97-AF65-F5344CB8AC3E}">
        <p14:creationId xmlns:p14="http://schemas.microsoft.com/office/powerpoint/2010/main" val="1216297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103930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702242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28</a:t>
            </a:fld>
            <a:endParaRPr lang="en-US"/>
          </a:p>
        </p:txBody>
      </p:sp>
    </p:spTree>
    <p:extLst>
      <p:ext uri="{BB962C8B-B14F-4D97-AF65-F5344CB8AC3E}">
        <p14:creationId xmlns:p14="http://schemas.microsoft.com/office/powerpoint/2010/main" val="186945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a:t>
            </a:fld>
            <a:endParaRPr lang="en-US"/>
          </a:p>
        </p:txBody>
      </p:sp>
    </p:spTree>
    <p:extLst>
      <p:ext uri="{BB962C8B-B14F-4D97-AF65-F5344CB8AC3E}">
        <p14:creationId xmlns:p14="http://schemas.microsoft.com/office/powerpoint/2010/main" val="3108481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3315576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1873006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181325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2807872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078301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92517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8CDB2FB-1A1E-483C-8906-5BB705B5523B}" type="slidenum">
              <a:rPr lang="en-US" smtClean="0"/>
              <a:t>3</a:t>
            </a:fld>
            <a:endParaRPr lang="en-US"/>
          </a:p>
        </p:txBody>
      </p:sp>
    </p:spTree>
    <p:extLst>
      <p:ext uri="{BB962C8B-B14F-4D97-AF65-F5344CB8AC3E}">
        <p14:creationId xmlns:p14="http://schemas.microsoft.com/office/powerpoint/2010/main" val="139212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5</a:t>
            </a:fld>
            <a:endParaRPr lang="en-US"/>
          </a:p>
        </p:txBody>
      </p:sp>
    </p:spTree>
    <p:extLst>
      <p:ext uri="{BB962C8B-B14F-4D97-AF65-F5344CB8AC3E}">
        <p14:creationId xmlns:p14="http://schemas.microsoft.com/office/powerpoint/2010/main" val="144674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a:t>
            </a:fld>
            <a:endParaRPr lang="en-US"/>
          </a:p>
        </p:txBody>
      </p:sp>
    </p:spTree>
    <p:extLst>
      <p:ext uri="{BB962C8B-B14F-4D97-AF65-F5344CB8AC3E}">
        <p14:creationId xmlns:p14="http://schemas.microsoft.com/office/powerpoint/2010/main" val="104158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7</a:t>
            </a:fld>
            <a:endParaRPr lang="en-US"/>
          </a:p>
        </p:txBody>
      </p:sp>
    </p:spTree>
    <p:extLst>
      <p:ext uri="{BB962C8B-B14F-4D97-AF65-F5344CB8AC3E}">
        <p14:creationId xmlns:p14="http://schemas.microsoft.com/office/powerpoint/2010/main" val="2024076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8</a:t>
            </a:fld>
            <a:endParaRPr lang="en-US"/>
          </a:p>
        </p:txBody>
      </p:sp>
    </p:spTree>
    <p:extLst>
      <p:ext uri="{BB962C8B-B14F-4D97-AF65-F5344CB8AC3E}">
        <p14:creationId xmlns:p14="http://schemas.microsoft.com/office/powerpoint/2010/main" val="204521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9</a:t>
            </a:fld>
            <a:endParaRPr lang="en-US"/>
          </a:p>
        </p:txBody>
      </p:sp>
    </p:spTree>
    <p:extLst>
      <p:ext uri="{BB962C8B-B14F-4D97-AF65-F5344CB8AC3E}">
        <p14:creationId xmlns:p14="http://schemas.microsoft.com/office/powerpoint/2010/main" val="216764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11</a:t>
            </a:fld>
            <a:endParaRPr lang="en-US"/>
          </a:p>
        </p:txBody>
      </p:sp>
    </p:spTree>
    <p:extLst>
      <p:ext uri="{BB962C8B-B14F-4D97-AF65-F5344CB8AC3E}">
        <p14:creationId xmlns:p14="http://schemas.microsoft.com/office/powerpoint/2010/main" val="3798489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lstStyle>
            <a:lvl1pPr algn="ctr">
              <a:defRPr sz="6000"/>
            </a:lvl1pPr>
          </a:lstStyle>
          <a:p>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l-GR" sz="2800" dirty="0" smtClean="0"/>
          </a:p>
        </p:txBody>
      </p:sp>
      <p:pic>
        <p:nvPicPr>
          <p:cNvPr id="7" name="Picture 6" descr="Λογότυπο Εθνικόν και Καποδιστριακόν Πανεπιστήμιον Αθηνών"/>
          <p:cNvPicPr>
            <a:picLocks noChangeAspect="1"/>
          </p:cNvPicPr>
          <p:nvPr userDrawn="1"/>
        </p:nvPicPr>
        <p:blipFill>
          <a:blip r:embed="rId2"/>
          <a:stretch>
            <a:fillRect/>
          </a:stretch>
        </p:blipFill>
        <p:spPr>
          <a:xfrm>
            <a:off x="685800" y="621594"/>
            <a:ext cx="4147938" cy="817388"/>
          </a:xfrm>
          <a:prstGeom prst="rect">
            <a:avLst/>
          </a:prstGeom>
        </p:spPr>
      </p:pic>
    </p:spTree>
    <p:extLst>
      <p:ext uri="{BB962C8B-B14F-4D97-AF65-F5344CB8AC3E}">
        <p14:creationId xmlns:p14="http://schemas.microsoft.com/office/powerpoint/2010/main" val="11536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23440220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κειμένου 5"/>
          <p:cNvSpPr>
            <a:spLocks noGrp="1"/>
          </p:cNvSpPr>
          <p:nvPr>
            <p:ph type="body" sz="quarter" idx="12"/>
          </p:nvPr>
        </p:nvSpPr>
        <p:spPr>
          <a:xfrm>
            <a:off x="628650" y="1855788"/>
            <a:ext cx="7886700" cy="230505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Θέση εικόνας 7"/>
          <p:cNvSpPr>
            <a:spLocks noGrp="1"/>
          </p:cNvSpPr>
          <p:nvPr>
            <p:ph type="pic" sz="quarter" idx="13"/>
          </p:nvPr>
        </p:nvSpPr>
        <p:spPr>
          <a:xfrm>
            <a:off x="628650" y="4214813"/>
            <a:ext cx="7886700" cy="1947862"/>
          </a:xfrm>
        </p:spPr>
        <p:txBody>
          <a:bodyPr/>
          <a:lstStyle/>
          <a:p>
            <a:endParaRPr lang="en-US"/>
          </a:p>
        </p:txBody>
      </p:sp>
    </p:spTree>
    <p:extLst>
      <p:ext uri="{BB962C8B-B14F-4D97-AF65-F5344CB8AC3E}">
        <p14:creationId xmlns:p14="http://schemas.microsoft.com/office/powerpoint/2010/main" val="15094792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66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54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8. Αναπαραγωγική Συμπεριφορά</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
        <p:nvSpPr>
          <p:cNvPr id="8" name="Picture Placeholder 7"/>
          <p:cNvSpPr>
            <a:spLocks noGrp="1"/>
          </p:cNvSpPr>
          <p:nvPr>
            <p:ph type="pic" sz="quarter" idx="13"/>
          </p:nvPr>
        </p:nvSpPr>
        <p:spPr>
          <a:xfrm>
            <a:off x="630238" y="2160588"/>
            <a:ext cx="2949575" cy="3700462"/>
          </a:xfrm>
        </p:spPr>
        <p:txBody>
          <a:bodyPr/>
          <a:lstStyle/>
          <a:p>
            <a:endParaRPr lang="en-US"/>
          </a:p>
        </p:txBody>
      </p:sp>
    </p:spTree>
    <p:extLst>
      <p:ext uri="{BB962C8B-B14F-4D97-AF65-F5344CB8AC3E}">
        <p14:creationId xmlns:p14="http://schemas.microsoft.com/office/powerpoint/2010/main" val="240283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537393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Media Placeholder 5"/>
          <p:cNvSpPr>
            <a:spLocks noGrp="1"/>
          </p:cNvSpPr>
          <p:nvPr>
            <p:ph type="media" sz="quarter" idx="12"/>
          </p:nvPr>
        </p:nvSpPr>
        <p:spPr>
          <a:xfrm>
            <a:off x="628650" y="1854200"/>
            <a:ext cx="7886700" cy="3860800"/>
          </a:xfrm>
        </p:spPr>
        <p:txBody>
          <a:bodyPr/>
          <a:lstStyle/>
          <a:p>
            <a:endParaRPr lang="en-US"/>
          </a:p>
        </p:txBody>
      </p:sp>
    </p:spTree>
    <p:extLst>
      <p:ext uri="{BB962C8B-B14F-4D97-AF65-F5344CB8AC3E}">
        <p14:creationId xmlns:p14="http://schemas.microsoft.com/office/powerpoint/2010/main" val="128147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10" name="Content Placeholder 9"/>
          <p:cNvSpPr>
            <a:spLocks noGrp="1"/>
          </p:cNvSpPr>
          <p:nvPr>
            <p:ph sz="quarter" idx="16"/>
          </p:nvPr>
        </p:nvSpPr>
        <p:spPr>
          <a:xfrm>
            <a:off x="628650" y="1866900"/>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860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Picture Placeholder 5"/>
          <p:cNvSpPr>
            <a:spLocks noGrp="1"/>
          </p:cNvSpPr>
          <p:nvPr>
            <p:ph type="pic" sz="quarter" idx="12"/>
          </p:nvPr>
        </p:nvSpPr>
        <p:spPr>
          <a:xfrm>
            <a:off x="628650" y="1866900"/>
            <a:ext cx="3778250" cy="2032000"/>
          </a:xfrm>
        </p:spPr>
        <p:txBody>
          <a:bodyPr/>
          <a:lstStyle/>
          <a:p>
            <a:endParaRPr lang="en-US"/>
          </a:p>
        </p:txBody>
      </p:sp>
      <p:sp>
        <p:nvSpPr>
          <p:cNvPr id="7" name="Picture Placeholder 5"/>
          <p:cNvSpPr>
            <a:spLocks noGrp="1"/>
          </p:cNvSpPr>
          <p:nvPr>
            <p:ph type="pic" sz="quarter" idx="13"/>
          </p:nvPr>
        </p:nvSpPr>
        <p:spPr>
          <a:xfrm>
            <a:off x="4737100" y="1854200"/>
            <a:ext cx="3778250" cy="2044700"/>
          </a:xfrm>
        </p:spPr>
        <p:txBody>
          <a:bodyPr/>
          <a:lstStyle/>
          <a:p>
            <a:endParaRPr lang="en-US"/>
          </a:p>
        </p:txBody>
      </p:sp>
      <p:sp>
        <p:nvSpPr>
          <p:cNvPr id="8" name="Picture Placeholder 5"/>
          <p:cNvSpPr>
            <a:spLocks noGrp="1"/>
          </p:cNvSpPr>
          <p:nvPr>
            <p:ph type="pic" sz="quarter" idx="14"/>
          </p:nvPr>
        </p:nvSpPr>
        <p:spPr>
          <a:xfrm>
            <a:off x="2682875" y="4075111"/>
            <a:ext cx="3778250" cy="2032000"/>
          </a:xfrm>
        </p:spPr>
        <p:txBody>
          <a:bodyPr/>
          <a:lstStyle/>
          <a:p>
            <a:endParaRPr lang="en-US"/>
          </a:p>
        </p:txBody>
      </p:sp>
    </p:spTree>
    <p:extLst>
      <p:ext uri="{BB962C8B-B14F-4D97-AF65-F5344CB8AC3E}">
        <p14:creationId xmlns:p14="http://schemas.microsoft.com/office/powerpoint/2010/main" val="2174026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Picture Placeholder 5"/>
          <p:cNvSpPr>
            <a:spLocks noGrp="1"/>
          </p:cNvSpPr>
          <p:nvPr>
            <p:ph type="pic" sz="quarter" idx="12"/>
          </p:nvPr>
        </p:nvSpPr>
        <p:spPr>
          <a:xfrm>
            <a:off x="527050" y="2311400"/>
            <a:ext cx="2520950" cy="3187700"/>
          </a:xfrm>
        </p:spPr>
        <p:txBody>
          <a:bodyPr/>
          <a:lstStyle/>
          <a:p>
            <a:endParaRPr lang="en-US"/>
          </a:p>
        </p:txBody>
      </p:sp>
      <p:sp>
        <p:nvSpPr>
          <p:cNvPr id="8" name="Picture Placeholder 5"/>
          <p:cNvSpPr>
            <a:spLocks noGrp="1"/>
          </p:cNvSpPr>
          <p:nvPr>
            <p:ph type="pic" sz="quarter" idx="13"/>
          </p:nvPr>
        </p:nvSpPr>
        <p:spPr>
          <a:xfrm>
            <a:off x="3302000" y="2311400"/>
            <a:ext cx="2501900" cy="3187700"/>
          </a:xfrm>
        </p:spPr>
        <p:txBody>
          <a:bodyPr/>
          <a:lstStyle/>
          <a:p>
            <a:endParaRPr lang="en-US"/>
          </a:p>
        </p:txBody>
      </p:sp>
      <p:sp>
        <p:nvSpPr>
          <p:cNvPr id="9" name="Picture Placeholder 5"/>
          <p:cNvSpPr>
            <a:spLocks noGrp="1"/>
          </p:cNvSpPr>
          <p:nvPr>
            <p:ph type="pic" sz="quarter" idx="14"/>
          </p:nvPr>
        </p:nvSpPr>
        <p:spPr>
          <a:xfrm>
            <a:off x="6076950" y="2311400"/>
            <a:ext cx="2495550" cy="3187700"/>
          </a:xfrm>
        </p:spPr>
        <p:txBody>
          <a:bodyPr/>
          <a:lstStyle/>
          <a:p>
            <a:endParaRPr lang="en-US"/>
          </a:p>
        </p:txBody>
      </p:sp>
    </p:spTree>
    <p:extLst>
      <p:ext uri="{BB962C8B-B14F-4D97-AF65-F5344CB8AC3E}">
        <p14:creationId xmlns:p14="http://schemas.microsoft.com/office/powerpoint/2010/main" val="24872522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6" name="Slide Number Placeholder 5"/>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3839191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7" name="Content Placeholder 6"/>
          <p:cNvSpPr>
            <a:spLocks noGrp="1"/>
          </p:cNvSpPr>
          <p:nvPr>
            <p:ph sz="quarter" idx="15"/>
          </p:nvPr>
        </p:nvSpPr>
        <p:spPr>
          <a:xfrm>
            <a:off x="476734" y="2311400"/>
            <a:ext cx="2532062" cy="3187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6"/>
          <p:cNvSpPr>
            <a:spLocks noGrp="1"/>
          </p:cNvSpPr>
          <p:nvPr>
            <p:ph sz="quarter" idx="16"/>
          </p:nvPr>
        </p:nvSpPr>
        <p:spPr>
          <a:xfrm>
            <a:off x="3305969" y="2311400"/>
            <a:ext cx="2532062" cy="3187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6"/>
          <p:cNvSpPr>
            <a:spLocks noGrp="1"/>
          </p:cNvSpPr>
          <p:nvPr>
            <p:ph sz="quarter" idx="17"/>
          </p:nvPr>
        </p:nvSpPr>
        <p:spPr>
          <a:xfrm>
            <a:off x="6135204" y="2311400"/>
            <a:ext cx="2532062" cy="31877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07766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5" name="Footer Placeholder 4"/>
          <p:cNvSpPr>
            <a:spLocks noGrp="1"/>
          </p:cNvSpPr>
          <p:nvPr>
            <p:ph type="ftr" sz="quarter" idx="11"/>
          </p:nvPr>
        </p:nvSpPr>
        <p:spPr/>
        <p:txBody>
          <a:bodyPr/>
          <a:lstStyle/>
          <a:p>
            <a:r>
              <a:rPr lang="el-GR" smtClean="0"/>
              <a:t>Ενότητα 8. Αναπαραγωγική Συμπεριφορά</a:t>
            </a:r>
            <a:endParaRPr lang="en-US"/>
          </a:p>
        </p:txBody>
      </p:sp>
      <p:sp>
        <p:nvSpPr>
          <p:cNvPr id="6" name="Slide Number Placeholder 5"/>
          <p:cNvSpPr>
            <a:spLocks noGrp="1"/>
          </p:cNvSpPr>
          <p:nvPr>
            <p:ph type="sldNum" sz="quarter" idx="12"/>
          </p:nvPr>
        </p:nvSpPr>
        <p:spPr/>
        <p:txBody>
          <a:bodyPr/>
          <a:lstStyle/>
          <a:p>
            <a:fld id="{58A56277-EA16-4AF5-BFB5-E5ECBBB39490}" type="slidenum">
              <a:rPr lang="en-US" smtClean="0"/>
              <a:pPr/>
              <a:t>‹#›</a:t>
            </a:fld>
            <a:endParaRPr lang="en-US"/>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spTree>
    <p:extLst>
      <p:ext uri="{BB962C8B-B14F-4D97-AF65-F5344CB8AC3E}">
        <p14:creationId xmlns:p14="http://schemas.microsoft.com/office/powerpoint/2010/main" val="35657531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r>
              <a:rPr lang="el-GR" altLang="en-US" smtClean="0"/>
              <a:t>Ενότητα 8. Αναπαραγωγική Συμπεριφορά</a:t>
            </a:r>
            <a:endParaRPr lang="en-US" altLang="en-US"/>
          </a:p>
        </p:txBody>
      </p:sp>
      <p:sp>
        <p:nvSpPr>
          <p:cNvPr id="4" name="Slide Number Placeholder 5"/>
          <p:cNvSpPr>
            <a:spLocks noGrp="1"/>
          </p:cNvSpPr>
          <p:nvPr>
            <p:ph type="sldNum" sz="quarter" idx="12"/>
          </p:nvPr>
        </p:nvSpPr>
        <p:spPr/>
        <p:txBody>
          <a:bodyPr/>
          <a:lstStyle>
            <a:lvl1pPr>
              <a:defRPr/>
            </a:lvl1pPr>
          </a:lstStyle>
          <a:p>
            <a:fld id="{CC374A0A-A10C-4402-A632-7D72440B0F54}" type="slidenum">
              <a:rPr lang="en-US" altLang="en-US"/>
              <a:pPr/>
              <a:t>‹#›</a:t>
            </a:fld>
            <a:endParaRPr lang="en-US" altLang="en-US"/>
          </a:p>
        </p:txBody>
      </p:sp>
    </p:spTree>
    <p:extLst>
      <p:ext uri="{BB962C8B-B14F-4D97-AF65-F5344CB8AC3E}">
        <p14:creationId xmlns:p14="http://schemas.microsoft.com/office/powerpoint/2010/main" val="2329868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8. Αναπαραγωγική Συμπεριφορά</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423071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l-GR" smtClean="0"/>
              <a:t>Ενότητα 8. Αναπαραγωγική Συμπεριφορά</a:t>
            </a:r>
            <a:endParaRPr lang="en-US"/>
          </a:p>
        </p:txBody>
      </p:sp>
      <p:sp>
        <p:nvSpPr>
          <p:cNvPr id="9" name="Slide Number Placeholder 8"/>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7737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Tree>
    <p:extLst>
      <p:ext uri="{BB962C8B-B14F-4D97-AF65-F5344CB8AC3E}">
        <p14:creationId xmlns:p14="http://schemas.microsoft.com/office/powerpoint/2010/main" val="190295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l-GR" smtClean="0"/>
              <a:t>Ενότητα 8. Αναπαραγωγική Συμπεριφορά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a:t>
            </a:fld>
            <a:endParaRPr lang="en-US"/>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189660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211513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03088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70118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bg1">
              <a:lumMod val="95000"/>
            </a:schemeClr>
          </a:solidFill>
        </p:spPr>
        <p:txBody>
          <a:bodyPr vert="horz" lIns="91440" tIns="45720" rIns="91440" bIns="45720" rtlCol="0" anchor="ctr"/>
          <a:lstStyle>
            <a:lvl1pPr algn="l">
              <a:defRPr sz="1200">
                <a:solidFill>
                  <a:schemeClr val="tx1">
                    <a:tint val="75000"/>
                  </a:schemeClr>
                </a:solidFill>
              </a:defRPr>
            </a:lvl1pPr>
          </a:lstStyle>
          <a:p>
            <a:r>
              <a:rPr lang="el-GR" dirty="0" smtClean="0"/>
              <a:t>Ενότητα 8. Αναπαραγωγική Συμπεριφορά</a:t>
            </a:r>
            <a:endParaRPr lang="en-US"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bg1">
              <a:lumMod val="95000"/>
            </a:schemeClr>
          </a:solidFill>
        </p:spPr>
        <p:txBody>
          <a:bodyPr vert="horz" lIns="91440" tIns="45720" rIns="91440" bIns="45720" rtlCol="0" anchor="ctr"/>
          <a:lstStyle>
            <a:lvl1pPr algn="r">
              <a:defRPr sz="1200">
                <a:solidFill>
                  <a:schemeClr val="tx1">
                    <a:tint val="75000"/>
                  </a:schemeClr>
                </a:solidFill>
              </a:defRPr>
            </a:lvl1pPr>
          </a:lstStyle>
          <a:p>
            <a:fld id="{58A56277-EA16-4AF5-BFB5-E5ECBBB39490}" type="slidenum">
              <a:rPr lang="en-US" smtClean="0"/>
              <a:t>‹#›</a:t>
            </a:fld>
            <a:endParaRPr lang="en-US" dirty="0"/>
          </a:p>
        </p:txBody>
      </p:sp>
      <p:pic>
        <p:nvPicPr>
          <p:cNvPr id="7" name="Picture 6" descr="Λογότυπο Εθνικόν και Καποδιστριακόν Πανεπιστήμιον Αθηνών"/>
          <p:cNvPicPr>
            <a:picLocks noChangeAspect="1"/>
          </p:cNvPicPr>
          <p:nvPr userDrawn="1"/>
        </p:nvPicPr>
        <p:blipFill rotWithShape="1">
          <a:blip r:embed="rId24"/>
          <a:srcRect l="1" r="85167"/>
          <a:stretch/>
        </p:blipFill>
        <p:spPr>
          <a:xfrm>
            <a:off x="628650" y="6164722"/>
            <a:ext cx="505239" cy="622325"/>
          </a:xfrm>
          <a:prstGeom prst="rect">
            <a:avLst/>
          </a:prstGeom>
        </p:spPr>
      </p:pic>
    </p:spTree>
    <p:extLst>
      <p:ext uri="{BB962C8B-B14F-4D97-AF65-F5344CB8AC3E}">
        <p14:creationId xmlns:p14="http://schemas.microsoft.com/office/powerpoint/2010/main" val="263585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9" r:id="rId5"/>
    <p:sldLayoutId id="2147483666" r:id="rId6"/>
    <p:sldLayoutId id="2147483671" r:id="rId7"/>
    <p:sldLayoutId id="2147483672" r:id="rId8"/>
    <p:sldLayoutId id="2147483673" r:id="rId9"/>
    <p:sldLayoutId id="2147483674" r:id="rId10"/>
    <p:sldLayoutId id="2147483685" r:id="rId11"/>
    <p:sldLayoutId id="2147483681" r:id="rId12"/>
    <p:sldLayoutId id="2147483682" r:id="rId13"/>
    <p:sldLayoutId id="2147483680" r:id="rId14"/>
    <p:sldLayoutId id="2147483669" r:id="rId15"/>
    <p:sldLayoutId id="2147483675" r:id="rId16"/>
    <p:sldLayoutId id="2147483676" r:id="rId17"/>
    <p:sldLayoutId id="2147483678" r:id="rId18"/>
    <p:sldLayoutId id="2147483677" r:id="rId19"/>
    <p:sldLayoutId id="2147483686" r:id="rId20"/>
    <p:sldLayoutId id="2147483683" r:id="rId21"/>
    <p:sldLayoutId id="2147483684" r:id="rId22"/>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400" dirty="0" err="1"/>
              <a:t>Ζωϊκή</a:t>
            </a:r>
            <a:r>
              <a:rPr lang="el-GR" sz="4400" dirty="0"/>
              <a:t> Ποικιλότητα</a:t>
            </a:r>
            <a:endParaRPr lang="en-US" sz="4400" dirty="0"/>
          </a:p>
        </p:txBody>
      </p:sp>
      <p:sp>
        <p:nvSpPr>
          <p:cNvPr id="3" name="Subtitle 2"/>
          <p:cNvSpPr>
            <a:spLocks noGrp="1"/>
          </p:cNvSpPr>
          <p:nvPr>
            <p:ph type="subTitle" idx="1"/>
          </p:nvPr>
        </p:nvSpPr>
        <p:spPr/>
        <p:txBody>
          <a:bodyPr>
            <a:normAutofit fontScale="77500" lnSpcReduction="20000"/>
          </a:bodyPr>
          <a:lstStyle/>
          <a:p>
            <a:r>
              <a:rPr lang="el-GR" sz="3600" dirty="0">
                <a:solidFill>
                  <a:schemeClr val="accent6">
                    <a:lumMod val="75000"/>
                  </a:schemeClr>
                </a:solidFill>
              </a:rPr>
              <a:t>Ενότητα </a:t>
            </a:r>
            <a:r>
              <a:rPr lang="en-US" sz="3600" dirty="0">
                <a:solidFill>
                  <a:schemeClr val="accent6">
                    <a:lumMod val="75000"/>
                  </a:schemeClr>
                </a:solidFill>
              </a:rPr>
              <a:t>8. </a:t>
            </a:r>
            <a:r>
              <a:rPr lang="el-GR" sz="3600" dirty="0">
                <a:solidFill>
                  <a:schemeClr val="accent6">
                    <a:lumMod val="75000"/>
                  </a:schemeClr>
                </a:solidFill>
              </a:rPr>
              <a:t>Αναπαραγωγική Συμπεριφορά.</a:t>
            </a:r>
          </a:p>
          <a:p>
            <a:r>
              <a:rPr lang="el-GR" sz="2800" dirty="0"/>
              <a:t>                </a:t>
            </a:r>
            <a:r>
              <a:rPr lang="en-US" sz="2800" dirty="0">
                <a:solidFill>
                  <a:schemeClr val="accent6">
                    <a:lumMod val="75000"/>
                  </a:schemeClr>
                </a:solidFill>
              </a:rPr>
              <a:t>(</a:t>
            </a:r>
            <a:r>
              <a:rPr lang="el-GR" sz="2800" dirty="0">
                <a:solidFill>
                  <a:schemeClr val="accent6">
                    <a:lumMod val="75000"/>
                  </a:schemeClr>
                </a:solidFill>
              </a:rPr>
              <a:t>Ανταγωνισμός μεταξύ αρσενικών. </a:t>
            </a:r>
          </a:p>
          <a:p>
            <a:r>
              <a:rPr lang="el-GR" sz="2800" dirty="0">
                <a:solidFill>
                  <a:schemeClr val="accent6">
                    <a:lumMod val="75000"/>
                  </a:schemeClr>
                </a:solidFill>
              </a:rPr>
              <a:t>Επιλογή Θηλυκών</a:t>
            </a:r>
            <a:r>
              <a:rPr lang="en-US" sz="2800" dirty="0">
                <a:solidFill>
                  <a:schemeClr val="accent6">
                    <a:lumMod val="75000"/>
                  </a:schemeClr>
                </a:solidFill>
              </a:rPr>
              <a:t>)</a:t>
            </a:r>
          </a:p>
          <a:p>
            <a:endParaRPr lang="el-GR" sz="2800" dirty="0" smtClean="0"/>
          </a:p>
          <a:p>
            <a:r>
              <a:rPr lang="el-GR" sz="2800" dirty="0" smtClean="0"/>
              <a:t>Παναγιώτης</a:t>
            </a:r>
            <a:r>
              <a:rPr lang="en-US" sz="2800" dirty="0" smtClean="0"/>
              <a:t> </a:t>
            </a:r>
            <a:r>
              <a:rPr lang="el-GR" sz="2800" dirty="0" err="1" smtClean="0"/>
              <a:t>Παφίλης</a:t>
            </a:r>
            <a:r>
              <a:rPr lang="el-GR" sz="2800" dirty="0" smtClean="0"/>
              <a:t>, </a:t>
            </a:r>
            <a:r>
              <a:rPr lang="el-GR" sz="2800" dirty="0" err="1" smtClean="0"/>
              <a:t>Επικ</a:t>
            </a:r>
            <a:r>
              <a:rPr lang="el-GR" sz="2800" dirty="0" smtClean="0"/>
              <a:t>. Καθηγητής</a:t>
            </a:r>
            <a:endParaRPr lang="el-GR" sz="2800" dirty="0"/>
          </a:p>
          <a:p>
            <a:r>
              <a:rPr lang="el-GR" sz="2800" dirty="0"/>
              <a:t>Σχολή Θετικών Επιστημών</a:t>
            </a:r>
          </a:p>
          <a:p>
            <a:r>
              <a:rPr lang="el-GR" sz="2800" dirty="0" smtClean="0"/>
              <a:t>Τμήμα Βιολογίας</a:t>
            </a:r>
          </a:p>
          <a:p>
            <a:endParaRPr lang="en-US" sz="2800" dirty="0"/>
          </a:p>
        </p:txBody>
      </p:sp>
    </p:spTree>
    <p:extLst>
      <p:ext uri="{BB962C8B-B14F-4D97-AF65-F5344CB8AC3E}">
        <p14:creationId xmlns:p14="http://schemas.microsoft.com/office/powerpoint/2010/main" val="212857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Ε</a:t>
            </a:r>
            <a:r>
              <a:rPr lang="el-GR" altLang="en-US" dirty="0" err="1" smtClean="0">
                <a:ea typeface="ＭＳ Ｐゴシック" panose="020B0600070205080204" pitchFamily="34" charset="-128"/>
              </a:rPr>
              <a:t>πιλογή</a:t>
            </a:r>
            <a:r>
              <a:rPr lang="el-GR" altLang="en-US" dirty="0" smtClean="0">
                <a:ea typeface="ＭＳ Ｐゴシック" panose="020B0600070205080204" pitchFamily="34" charset="-128"/>
              </a:rPr>
              <a:t> των θηλυκών</a:t>
            </a:r>
            <a:endParaRPr lang="en-US" altLang="en-US" dirty="0" smtClean="0">
              <a:ea typeface="ＭＳ Ｐゴシック" panose="020B0600070205080204" pitchFamily="34" charset="-128"/>
            </a:endParaRPr>
          </a:p>
        </p:txBody>
      </p:sp>
      <p:sp>
        <p:nvSpPr>
          <p:cNvPr id="5" name="Content Placeholder 4"/>
          <p:cNvSpPr>
            <a:spLocks noGrp="1"/>
          </p:cNvSpPr>
          <p:nvPr>
            <p:ph idx="1"/>
          </p:nvPr>
        </p:nvSpPr>
        <p:spPr/>
        <p:txBody>
          <a:bodyPr>
            <a:normAutofit/>
          </a:bodyPr>
          <a:lstStyle/>
          <a:p>
            <a:pPr eaLnBrk="1" hangingPunct="1"/>
            <a:r>
              <a:rPr lang="en-US" altLang="en-US" sz="2800" dirty="0" smtClean="0">
                <a:ea typeface="ＭＳ Ｐゴシック" panose="020B0600070205080204" pitchFamily="34" charset="-128"/>
              </a:rPr>
              <a:t>Σ</a:t>
            </a:r>
            <a:r>
              <a:rPr lang="el-GR" altLang="en-US" sz="2800" dirty="0" err="1" smtClean="0">
                <a:ea typeface="ＭＳ Ｐゴシック" panose="020B0600070205080204" pitchFamily="34" charset="-128"/>
              </a:rPr>
              <a:t>υνήθως</a:t>
            </a:r>
            <a:r>
              <a:rPr lang="el-GR" altLang="en-US" sz="2800" dirty="0" smtClean="0">
                <a:ea typeface="ＭＳ Ｐゴシック" panose="020B0600070205080204" pitchFamily="34" charset="-128"/>
              </a:rPr>
              <a:t> η επιλογή γίνεται από τα θηλυκά.</a:t>
            </a:r>
          </a:p>
          <a:p>
            <a:pPr eaLnBrk="1" hangingPunct="1"/>
            <a:r>
              <a:rPr lang="en-US" altLang="en-US" sz="2800" dirty="0" smtClean="0">
                <a:ea typeface="ＭＳ Ｐゴシック" panose="020B0600070205080204" pitchFamily="34" charset="-128"/>
              </a:rPr>
              <a:t>Τ</a:t>
            </a:r>
            <a:r>
              <a:rPr lang="el-GR" altLang="en-US" sz="2800" dirty="0" smtClean="0">
                <a:ea typeface="ＭＳ Ｐゴシック" panose="020B0600070205080204" pitchFamily="34" charset="-128"/>
              </a:rPr>
              <a:t>α τελευταία επιλέγουν με βάση άμεσα οφέλη (π.χ. τροφοδοσία, φωλιά) ή γενετικά χαρακτηριστικά των αρσενικών.</a:t>
            </a:r>
          </a:p>
          <a:p>
            <a:pPr eaLnBrk="1" hangingPunct="1"/>
            <a:r>
              <a:rPr lang="en-US" altLang="en-US" sz="2800" dirty="0" smtClean="0">
                <a:ea typeface="ＭＳ Ｐゴシック" panose="020B0600070205080204" pitchFamily="34" charset="-128"/>
              </a:rPr>
              <a:t>Α</a:t>
            </a:r>
            <a:r>
              <a:rPr lang="el-GR" altLang="en-US" sz="2800" dirty="0" err="1" smtClean="0">
                <a:ea typeface="ＭＳ Ｐゴシック" panose="020B0600070205080204" pitchFamily="34" charset="-128"/>
              </a:rPr>
              <a:t>κριβώς</a:t>
            </a:r>
            <a:r>
              <a:rPr lang="el-GR" altLang="en-US" sz="2800" dirty="0" smtClean="0">
                <a:ea typeface="ＭＳ Ｐゴシック" panose="020B0600070205080204" pitchFamily="34" charset="-128"/>
              </a:rPr>
              <a:t> για να επιλεγούν από τα θηλυκά, τα αρσενικά φέρουν πιο πλούσιο διάκοσμο. </a:t>
            </a:r>
            <a:r>
              <a:rPr lang="en-US" altLang="en-US" sz="2800" dirty="0" smtClean="0">
                <a:ea typeface="ＭＳ Ｐゴシック" panose="020B0600070205080204" pitchFamily="34" charset="-128"/>
              </a:rPr>
              <a:t>Μ</a:t>
            </a:r>
            <a:r>
              <a:rPr lang="el-GR" altLang="en-US" sz="2800" dirty="0" smtClean="0">
                <a:ea typeface="ＭＳ Ｐゴシック" panose="020B0600070205080204" pitchFamily="34" charset="-128"/>
              </a:rPr>
              <a:t>έσω φυσικής επιλογής έχει εξασφαλιστεί ότι τα πιο ελκυστικά αρσενικά θα περάσουν πιο εύκολα τα χαρακτηριστικά τους στην  επόμενη γενιά.</a:t>
            </a:r>
            <a:endParaRPr lang="en-US" altLang="en-US" sz="2800"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3" name="Slide Number Placeholder 2"/>
          <p:cNvSpPr>
            <a:spLocks noGrp="1"/>
          </p:cNvSpPr>
          <p:nvPr>
            <p:ph type="sldNum" sz="quarter" idx="12"/>
          </p:nvPr>
        </p:nvSpPr>
        <p:spPr/>
        <p:txBody>
          <a:bodyPr/>
          <a:lstStyle/>
          <a:p>
            <a:fld id="{58A56277-EA16-4AF5-BFB5-E5ECBBB39490}"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hangingPunct="1"/>
            <a:r>
              <a:rPr lang="el-GR" altLang="en-US" dirty="0" smtClean="0">
                <a:ea typeface="ＭＳ Ｐゴシック" panose="020B0600070205080204" pitchFamily="34" charset="-128"/>
              </a:rPr>
              <a:t>Παγώνια (</a:t>
            </a:r>
            <a:r>
              <a:rPr lang="en-US" altLang="en-US" i="1" dirty="0" err="1" smtClean="0">
                <a:ea typeface="ＭＳ Ｐゴシック" panose="020B0600070205080204" pitchFamily="34" charset="-128"/>
              </a:rPr>
              <a:t>Pavo</a:t>
            </a:r>
            <a:r>
              <a:rPr lang="en-US" altLang="en-US" i="1" dirty="0" smtClean="0">
                <a:ea typeface="ＭＳ Ｐゴシック" panose="020B0600070205080204" pitchFamily="34" charset="-128"/>
              </a:rPr>
              <a:t> </a:t>
            </a:r>
            <a:r>
              <a:rPr lang="en-US" altLang="en-US" i="1" dirty="0" err="1" smtClean="0">
                <a:ea typeface="ＭＳ Ｐゴシック" panose="020B0600070205080204" pitchFamily="34" charset="-128"/>
              </a:rPr>
              <a:t>cristatus</a:t>
            </a:r>
            <a:r>
              <a:rPr lang="en-US" altLang="en-US" dirty="0" smtClean="0">
                <a:ea typeface="ＭＳ Ｐゴシック" panose="020B0600070205080204" pitchFamily="34" charset="-128"/>
              </a:rPr>
              <a:t>)</a:t>
            </a:r>
          </a:p>
        </p:txBody>
      </p:sp>
      <p:sp>
        <p:nvSpPr>
          <p:cNvPr id="5" name="Content Placeholder 4"/>
          <p:cNvSpPr>
            <a:spLocks noGrp="1"/>
          </p:cNvSpPr>
          <p:nvPr>
            <p:ph sz="half" idx="1"/>
          </p:nvPr>
        </p:nvSpPr>
        <p:spPr>
          <a:xfrm>
            <a:off x="628650" y="1690689"/>
            <a:ext cx="4000500" cy="4530817"/>
          </a:xfrm>
        </p:spPr>
        <p:txBody>
          <a:bodyPr>
            <a:normAutofit/>
          </a:bodyPr>
          <a:lstStyle/>
          <a:p>
            <a:pPr eaLnBrk="1" hangingPunct="1">
              <a:lnSpc>
                <a:spcPct val="90000"/>
              </a:lnSpc>
            </a:pPr>
            <a:r>
              <a:rPr lang="en-US" altLang="en-US" sz="2400" dirty="0" smtClean="0">
                <a:ea typeface="ＭＳ Ｐゴシック" panose="020B0600070205080204" pitchFamily="34" charset="-128"/>
              </a:rPr>
              <a:t>Η</a:t>
            </a:r>
            <a:r>
              <a:rPr lang="el-GR" altLang="en-US" sz="2400" dirty="0" smtClean="0">
                <a:ea typeface="ＭＳ Ｐゴシック" panose="020B0600070205080204" pitchFamily="34" charset="-128"/>
              </a:rPr>
              <a:t> εντυπωσιακή ουρά στα παγώνια είναι το κύριο στοιχείο προσέλκυσης του θηλυκού.</a:t>
            </a:r>
          </a:p>
          <a:p>
            <a:pPr eaLnBrk="1" hangingPunct="1">
              <a:lnSpc>
                <a:spcPct val="90000"/>
              </a:lnSpc>
            </a:pPr>
            <a:r>
              <a:rPr lang="en-US" altLang="en-US" sz="2400" dirty="0" smtClean="0">
                <a:ea typeface="ＭＳ Ｐゴシック" panose="020B0600070205080204" pitchFamily="34" charset="-128"/>
              </a:rPr>
              <a:t>Τ</a:t>
            </a:r>
            <a:r>
              <a:rPr lang="el-GR" altLang="en-US" sz="2400" dirty="0" smtClean="0">
                <a:ea typeface="ＭＳ Ｐゴシック" panose="020B0600070205080204" pitchFamily="34" charset="-128"/>
              </a:rPr>
              <a:t>ο μέγεθος της ουράς όμως δυσχεραίνει το αρσενικό στην αποφυγή των θηρευτών του. </a:t>
            </a:r>
          </a:p>
          <a:p>
            <a:pPr eaLnBrk="1" hangingPunct="1">
              <a:lnSpc>
                <a:spcPct val="90000"/>
              </a:lnSpc>
            </a:pPr>
            <a:r>
              <a:rPr lang="en-US" altLang="en-US" sz="2400" dirty="0" smtClean="0">
                <a:ea typeface="ＭＳ Ｐゴシック" panose="020B0600070205080204" pitchFamily="34" charset="-128"/>
              </a:rPr>
              <a:t>Γ</a:t>
            </a:r>
            <a:r>
              <a:rPr lang="el-GR" altLang="en-US" sz="2400" dirty="0" err="1" smtClean="0">
                <a:ea typeface="ＭＳ Ｐゴシック" panose="020B0600070205080204" pitchFamily="34" charset="-128"/>
              </a:rPr>
              <a:t>ιατί</a:t>
            </a:r>
            <a:r>
              <a:rPr lang="el-GR" altLang="en-US" sz="2400" dirty="0" smtClean="0">
                <a:ea typeface="ＭＳ Ｐゴシック" panose="020B0600070205080204" pitchFamily="34" charset="-128"/>
              </a:rPr>
              <a:t> τότε το θηλυκό προτιμά συντρόφους που θα έχουν χαμηλότερες πιθανότητες επιβίωσης;</a:t>
            </a:r>
            <a:endParaRPr lang="en-US" altLang="en-US" sz="2400" dirty="0" smtClean="0">
              <a:ea typeface="ＭＳ Ｐゴシック" panose="020B0600070205080204" pitchFamily="34" charset="-128"/>
            </a:endParaRPr>
          </a:p>
        </p:txBody>
      </p:sp>
      <p:pic>
        <p:nvPicPr>
          <p:cNvPr id="23556" name="Content Placeholder 6" descr="peacocks.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8206" y="2257098"/>
            <a:ext cx="3708088" cy="2781066"/>
          </a:xfrm>
        </p:spPr>
      </p:pic>
      <p:sp>
        <p:nvSpPr>
          <p:cNvPr id="2" name="Footer Placeholder 1"/>
          <p:cNvSpPr>
            <a:spLocks noGrp="1"/>
          </p:cNvSpPr>
          <p:nvPr>
            <p:ph type="ftr" sz="quarter" idx="11"/>
          </p:nvPr>
        </p:nvSpPr>
        <p:spPr/>
        <p:txBody>
          <a:bodyPr/>
          <a:lstStyle/>
          <a:p>
            <a:r>
              <a:rPr lang="el-GR" smtClean="0"/>
              <a:t>Ενότητα 8. Αναπαραγωγική Συμπεριφορά</a:t>
            </a:r>
            <a:endParaRPr lang="en-US"/>
          </a:p>
        </p:txBody>
      </p:sp>
      <p:sp>
        <p:nvSpPr>
          <p:cNvPr id="3" name="Slide Number Placeholder 2"/>
          <p:cNvSpPr>
            <a:spLocks noGrp="1"/>
          </p:cNvSpPr>
          <p:nvPr>
            <p:ph type="sldNum" sz="quarter" idx="12"/>
          </p:nvPr>
        </p:nvSpPr>
        <p:spPr/>
        <p:txBody>
          <a:bodyPr/>
          <a:lstStyle/>
          <a:p>
            <a:fld id="{58A56277-EA16-4AF5-BFB5-E5ECBBB39490}" type="slidenum">
              <a:rPr lang="en-US" smtClean="0"/>
              <a:t>11</a:t>
            </a:fld>
            <a:endParaRPr lang="en-US"/>
          </a:p>
        </p:txBody>
      </p:sp>
      <p:sp>
        <p:nvSpPr>
          <p:cNvPr id="7" name="TextBox 6"/>
          <p:cNvSpPr txBox="1"/>
          <p:nvPr/>
        </p:nvSpPr>
        <p:spPr>
          <a:xfrm>
            <a:off x="8084534" y="4761165"/>
            <a:ext cx="341760" cy="276999"/>
          </a:xfrm>
          <a:prstGeom prst="rect">
            <a:avLst/>
          </a:prstGeom>
          <a:noFill/>
        </p:spPr>
        <p:txBody>
          <a:bodyPr wrap="none" rtlCol="0">
            <a:spAutoFit/>
          </a:bodyPr>
          <a:lstStyle/>
          <a:p>
            <a:r>
              <a:rPr lang="en-US" sz="1200" b="1" dirty="0" smtClean="0"/>
              <a:t>11</a:t>
            </a:r>
            <a:endParaRPr lang="en-US"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pPr eaLnBrk="1" hangingPunct="1"/>
            <a:r>
              <a:rPr lang="en-US" altLang="en-US" dirty="0" smtClean="0">
                <a:ea typeface="ＭＳ Ｐゴシック" panose="020B0600070205080204" pitchFamily="34" charset="-128"/>
              </a:rPr>
              <a:t>Θ</a:t>
            </a:r>
            <a:r>
              <a:rPr lang="el-GR" altLang="en-US" dirty="0" err="1" smtClean="0">
                <a:ea typeface="ＭＳ Ｐゴシック" panose="020B0600070205080204" pitchFamily="34" charset="-128"/>
              </a:rPr>
              <a:t>εωρία</a:t>
            </a:r>
            <a:r>
              <a:rPr lang="el-GR" altLang="en-US" dirty="0" smtClean="0">
                <a:ea typeface="ＭＳ Ｐゴシック" panose="020B0600070205080204" pitchFamily="34" charset="-128"/>
              </a:rPr>
              <a:t> των καλών γονιδίων</a:t>
            </a:r>
            <a:endParaRPr lang="en-US" altLang="en-US" dirty="0" smtClean="0">
              <a:ea typeface="ＭＳ Ｐゴシック" panose="020B0600070205080204" pitchFamily="34" charset="-128"/>
            </a:endParaRPr>
          </a:p>
        </p:txBody>
      </p:sp>
      <p:sp>
        <p:nvSpPr>
          <p:cNvPr id="6" name="Content Placeholder 5"/>
          <p:cNvSpPr>
            <a:spLocks noGrp="1"/>
          </p:cNvSpPr>
          <p:nvPr>
            <p:ph idx="1"/>
          </p:nvPr>
        </p:nvSpPr>
        <p:spPr>
          <a:xfrm>
            <a:off x="628650" y="1690689"/>
            <a:ext cx="7886700" cy="4351338"/>
          </a:xfrm>
        </p:spPr>
        <p:txBody>
          <a:bodyPr>
            <a:noAutofit/>
          </a:bodyPr>
          <a:lstStyle/>
          <a:p>
            <a:pPr eaLnBrk="1" hangingPunct="1"/>
            <a:r>
              <a:rPr lang="en-US" altLang="en-US" sz="2600" dirty="0" smtClean="0">
                <a:ea typeface="ＭＳ Ｐゴシック" panose="020B0600070205080204" pitchFamily="34" charset="-128"/>
              </a:rPr>
              <a:t>Τ</a:t>
            </a:r>
            <a:r>
              <a:rPr lang="el-GR" altLang="en-US" sz="2600" dirty="0" smtClean="0">
                <a:ea typeface="ＭＳ Ｐゴシック" panose="020B0600070205080204" pitchFamily="34" charset="-128"/>
              </a:rPr>
              <a:t>α θηλυκά μπορεί να προτιμούν να ζευγαρώσουν με αρσενικά που φέρουν προβληματικά χαρακτηριστικά ακριβώς εκτιμώντας την ικανότητά τους να επιβιώσουν παρά τα μειονεκτήματα που φέρουν.</a:t>
            </a:r>
          </a:p>
          <a:p>
            <a:pPr eaLnBrk="1" hangingPunct="1"/>
            <a:r>
              <a:rPr lang="en-US" altLang="en-US" sz="2600" dirty="0" smtClean="0">
                <a:ea typeface="ＭＳ Ｐゴシック" panose="020B0600070205080204" pitchFamily="34" charset="-128"/>
              </a:rPr>
              <a:t>Σ</a:t>
            </a:r>
            <a:r>
              <a:rPr lang="el-GR" altLang="en-US" sz="2600" dirty="0" smtClean="0">
                <a:ea typeface="ＭＳ Ｐゴシック" panose="020B0600070205080204" pitchFamily="34" charset="-128"/>
              </a:rPr>
              <a:t>τα παγώνια τα θηλυκά εκτιμούν την ικανότητα επιβίωσης του αρσενικού παρά το φόρτο της μεγάλης ουράς.</a:t>
            </a:r>
          </a:p>
          <a:p>
            <a:pPr eaLnBrk="1" hangingPunct="1"/>
            <a:r>
              <a:rPr lang="en-US" altLang="en-US" sz="2600" dirty="0" smtClean="0">
                <a:ea typeface="ＭＳ Ｐゴシック" panose="020B0600070205080204" pitchFamily="34" charset="-128"/>
              </a:rPr>
              <a:t>Η</a:t>
            </a:r>
            <a:r>
              <a:rPr lang="el-GR" altLang="en-US" sz="2600" dirty="0" smtClean="0">
                <a:ea typeface="ＭＳ Ｐゴシック" panose="020B0600070205080204" pitchFamily="34" charset="-128"/>
              </a:rPr>
              <a:t> θεωρία αυτή δέχεται έντονη κριτική και φαίνεται ότι μπορεί να ισχύει μόνο στην περίπτωση όπου τα επίμαχα χαρακτηριστικά δεν είναι γενετικά καθορισμένα αλλά αποτελούν απλώς κριτήριο για την κατάστασή του.</a:t>
            </a:r>
          </a:p>
        </p:txBody>
      </p:sp>
      <p:sp>
        <p:nvSpPr>
          <p:cNvPr id="2" name="Footer Placeholder 1"/>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3" name="Slide Number Placeholder 2"/>
          <p:cNvSpPr>
            <a:spLocks noGrp="1"/>
          </p:cNvSpPr>
          <p:nvPr>
            <p:ph type="sldNum" sz="quarter" idx="12"/>
          </p:nvPr>
        </p:nvSpPr>
        <p:spPr/>
        <p:txBody>
          <a:bodyPr/>
          <a:lstStyle/>
          <a:p>
            <a:fld id="{58A56277-EA16-4AF5-BFB5-E5ECBBB39490}" type="slidenum">
              <a:rPr lang="en-US" smtClean="0"/>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4000" dirty="0" smtClean="0">
                <a:ea typeface="ＭＳ Ｐゴシック" panose="020B0600070205080204" pitchFamily="34" charset="-128"/>
              </a:rPr>
              <a:t>Θ</a:t>
            </a:r>
            <a:r>
              <a:rPr lang="el-GR" altLang="en-US" sz="4000" dirty="0" err="1" smtClean="0">
                <a:ea typeface="ＭＳ Ｐゴシック" panose="020B0600070205080204" pitchFamily="34" charset="-128"/>
              </a:rPr>
              <a:t>εωρία</a:t>
            </a:r>
            <a:r>
              <a:rPr lang="el-GR" altLang="en-US" sz="4000" dirty="0" smtClean="0">
                <a:ea typeface="ＭＳ Ｐゴシック" panose="020B0600070205080204" pitchFamily="34" charset="-128"/>
              </a:rPr>
              <a:t> της αυτοτροφοδότησης 1/2</a:t>
            </a:r>
            <a:endParaRPr lang="en-US" altLang="en-US" sz="4000" dirty="0" smtClean="0">
              <a:ea typeface="ＭＳ Ｐゴシック" panose="020B0600070205080204" pitchFamily="34" charset="-128"/>
            </a:endParaRPr>
          </a:p>
        </p:txBody>
      </p:sp>
      <p:sp>
        <p:nvSpPr>
          <p:cNvPr id="3" name="Content Placeholder 2"/>
          <p:cNvSpPr>
            <a:spLocks noGrp="1"/>
          </p:cNvSpPr>
          <p:nvPr>
            <p:ph idx="1"/>
          </p:nvPr>
        </p:nvSpPr>
        <p:spPr>
          <a:xfrm>
            <a:off x="538442" y="1690689"/>
            <a:ext cx="8157323" cy="4907336"/>
          </a:xfrm>
        </p:spPr>
        <p:txBody>
          <a:bodyPr>
            <a:noAutofit/>
          </a:bodyPr>
          <a:lstStyle/>
          <a:p>
            <a:pPr eaLnBrk="1" hangingPunct="1"/>
            <a:r>
              <a:rPr lang="en-US" altLang="en-US" sz="2600" dirty="0" smtClean="0">
                <a:ea typeface="ＭＳ Ｐゴシック" panose="020B0600070205080204" pitchFamily="34" charset="-128"/>
              </a:rPr>
              <a:t>Π</a:t>
            </a:r>
            <a:r>
              <a:rPr lang="el-GR" altLang="en-US" sz="2600" dirty="0" err="1" smtClean="0">
                <a:ea typeface="ＭＳ Ｐゴシック" panose="020B0600070205080204" pitchFamily="34" charset="-128"/>
              </a:rPr>
              <a:t>εριγράφει</a:t>
            </a:r>
            <a:r>
              <a:rPr lang="el-GR" altLang="en-US" sz="2600" dirty="0" smtClean="0">
                <a:ea typeface="ＭＳ Ｐゴシック" panose="020B0600070205080204" pitchFamily="34" charset="-128"/>
              </a:rPr>
              <a:t> την ανάπτυξη χαρακτήρων που το αντίθετο φύλο βρίσκει ελκυστικούς. </a:t>
            </a:r>
            <a:r>
              <a:rPr lang="en-US" altLang="en-US" sz="2600" dirty="0" smtClean="0">
                <a:ea typeface="ＭＳ Ｐゴシック" panose="020B0600070205080204" pitchFamily="34" charset="-128"/>
              </a:rPr>
              <a:t>Α</a:t>
            </a:r>
            <a:r>
              <a:rPr lang="el-GR" altLang="en-US" sz="2600" dirty="0" err="1" smtClean="0">
                <a:ea typeface="ＭＳ Ｐゴシック" panose="020B0600070205080204" pitchFamily="34" charset="-128"/>
              </a:rPr>
              <a:t>υτή</a:t>
            </a:r>
            <a:r>
              <a:rPr lang="el-GR" altLang="en-US" sz="2600" dirty="0" smtClean="0">
                <a:ea typeface="ＭＳ Ｐゴシック" panose="020B0600070205080204" pitchFamily="34" charset="-128"/>
              </a:rPr>
              <a:t> η προτίμηση κάνει τους συγκεκριμένους χαρακτήρες πλεονεκτικούς και, με κυκλικό τρόπο, καθιστά την απόκτηση τέτοιων χαρακτήρων πλεονεκτική.</a:t>
            </a:r>
          </a:p>
          <a:p>
            <a:pPr eaLnBrk="1" hangingPunct="1"/>
            <a:r>
              <a:rPr lang="en-US" altLang="en-US" sz="2600" dirty="0" smtClean="0">
                <a:ea typeface="ＭＳ Ｐゴシック" panose="020B0600070205080204" pitchFamily="34" charset="-128"/>
              </a:rPr>
              <a:t>Η</a:t>
            </a:r>
            <a:r>
              <a:rPr lang="el-GR" altLang="en-US" sz="2600" dirty="0" smtClean="0">
                <a:ea typeface="ＭＳ Ｐゴシック" panose="020B0600070205080204" pitchFamily="34" charset="-128"/>
              </a:rPr>
              <a:t> ανάπτυξη αυτής της προτίμησης ευνοεί την ανάπτυξη πιο έντονων χαρακτήρων, με κυκλικό τρόπο, μέχρι που τα κόστη του χαρακτήρα θα εξισορροπούν τα αναπαραγωγικά του οφέλη.</a:t>
            </a:r>
          </a:p>
          <a:p>
            <a:pPr eaLnBrk="1" hangingPunct="1"/>
            <a:r>
              <a:rPr lang="en-US" altLang="en-US" sz="2600" dirty="0" smtClean="0">
                <a:ea typeface="ＭＳ Ｐゴシック" panose="020B0600070205080204" pitchFamily="34" charset="-128"/>
              </a:rPr>
              <a:t>Σ</a:t>
            </a:r>
            <a:r>
              <a:rPr lang="el-GR" altLang="en-US" sz="2600" dirty="0" smtClean="0">
                <a:ea typeface="ＭＳ Ｐゴシック" panose="020B0600070205080204" pitchFamily="34" charset="-128"/>
              </a:rPr>
              <a:t>τα παγώνια η έντονα διακοσμημένη ουρά, παρά τα προφανή μειονεκτήματα, συνεχίζει να ελκύει τα θηλυκά.</a:t>
            </a:r>
          </a:p>
        </p:txBody>
      </p:sp>
      <p:sp>
        <p:nvSpPr>
          <p:cNvPr id="2" name="Footer Placeholder 1"/>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t>Θεωρία της </a:t>
            </a:r>
            <a:r>
              <a:rPr lang="el-GR" sz="4000" dirty="0" smtClean="0"/>
              <a:t>αυτοτροφοδότησης 2/2</a:t>
            </a:r>
            <a:endParaRPr lang="en-US" sz="4000" dirty="0"/>
          </a:p>
        </p:txBody>
      </p:sp>
      <p:sp>
        <p:nvSpPr>
          <p:cNvPr id="3" name="Content Placeholder 2"/>
          <p:cNvSpPr>
            <a:spLocks noGrp="1"/>
          </p:cNvSpPr>
          <p:nvPr>
            <p:ph idx="1"/>
          </p:nvPr>
        </p:nvSpPr>
        <p:spPr>
          <a:xfrm>
            <a:off x="421341" y="1547254"/>
            <a:ext cx="8301317" cy="4441170"/>
          </a:xfrm>
        </p:spPr>
        <p:txBody>
          <a:bodyPr>
            <a:noAutofit/>
          </a:bodyPr>
          <a:lstStyle/>
          <a:p>
            <a:pPr eaLnBrk="1" hangingPunct="1"/>
            <a:r>
              <a:rPr lang="en-US" altLang="en-US" sz="2400" dirty="0" smtClean="0">
                <a:ea typeface="ＭＳ Ｐゴシック" panose="020B0600070205080204" pitchFamily="34" charset="-128"/>
              </a:rPr>
              <a:t>Τ</a:t>
            </a:r>
            <a:r>
              <a:rPr lang="el-GR" altLang="en-US" sz="2400" dirty="0" smtClean="0">
                <a:ea typeface="ＭＳ Ｐゴシック" panose="020B0600070205080204" pitchFamily="34" charset="-128"/>
              </a:rPr>
              <a:t>α χαρακτηριστικά αυτά μπορεί αρχικά να είχαν κάποια αξία επιβίωσης. </a:t>
            </a:r>
          </a:p>
          <a:p>
            <a:pPr eaLnBrk="1" hangingPunct="1"/>
            <a:r>
              <a:rPr lang="en-US" altLang="en-US" sz="2400" dirty="0" smtClean="0">
                <a:ea typeface="ＭＳ Ｐゴシック" panose="020B0600070205080204" pitchFamily="34" charset="-128"/>
              </a:rPr>
              <a:t>Σ</a:t>
            </a:r>
            <a:r>
              <a:rPr lang="el-GR" altLang="en-US" sz="2400" dirty="0" smtClean="0">
                <a:ea typeface="ＭＳ Ｐゴシック" panose="020B0600070205080204" pitchFamily="34" charset="-128"/>
              </a:rPr>
              <a:t>τη συνέχεια αναπτύχθηκαν σε υπερβολικό βαθμό κάτω από τη δράση της φυσικής επιλογής.</a:t>
            </a:r>
          </a:p>
          <a:p>
            <a:pPr eaLnBrk="1" hangingPunct="1"/>
            <a:r>
              <a:rPr lang="el-GR" altLang="en-US" sz="2400" dirty="0" smtClean="0">
                <a:ea typeface="ＭＳ Ｐゴシック" panose="020B0600070205080204" pitchFamily="34" charset="-128"/>
              </a:rPr>
              <a:t>Η καλή κατάσταση του φτερώματος στα αρσενικά πουλιά δείχνει καλή πτητική ικανότητα κι αφετέρου την δυνατότητα του αρσενικού να ξοδέψει ενέργεια για την καλή διατήρηση του φτερώματος.</a:t>
            </a:r>
          </a:p>
          <a:p>
            <a:pPr eaLnBrk="1" hangingPunct="1"/>
            <a:r>
              <a:rPr lang="en-US" altLang="en-US" sz="2400" dirty="0" smtClean="0">
                <a:ea typeface="ＭＳ Ｐゴシック" panose="020B0600070205080204" pitchFamily="34" charset="-128"/>
              </a:rPr>
              <a:t>Τ</a:t>
            </a:r>
            <a:r>
              <a:rPr lang="el-GR" altLang="en-US" sz="2400" dirty="0" smtClean="0">
                <a:ea typeface="ＭＳ Ｐゴシック" panose="020B0600070205080204" pitchFamily="34" charset="-128"/>
              </a:rPr>
              <a:t>α θηλυκά έχουν επωμιστεί το μεγαλύτερο μέρος της αναπαραγωγικής προσπάθειας και καταθέτουν υψηλά ποσά ενέργειας. </a:t>
            </a:r>
            <a:r>
              <a:rPr lang="en-US" altLang="en-US" sz="2400" dirty="0" smtClean="0">
                <a:ea typeface="ＭＳ Ｐゴシック" panose="020B0600070205080204" pitchFamily="34" charset="-128"/>
              </a:rPr>
              <a:t>Γ</a:t>
            </a:r>
            <a:r>
              <a:rPr lang="el-GR" altLang="en-US" sz="2400" dirty="0" err="1" smtClean="0">
                <a:ea typeface="ＭＳ Ｐゴシック" panose="020B0600070205080204" pitchFamily="34" charset="-128"/>
              </a:rPr>
              <a:t>ια</a:t>
            </a:r>
            <a:r>
              <a:rPr lang="el-GR" altLang="en-US" sz="2400" dirty="0" smtClean="0">
                <a:ea typeface="ＭＳ Ｐゴシック" panose="020B0600070205080204" pitchFamily="34" charset="-128"/>
              </a:rPr>
              <a:t> τον λόγο αυτό καταφεύγουν σε προσεκτική επιλογή («έρευνα αγοράς») πριν προβούν σε μια τόσο μεγάλη επένδυση. </a:t>
            </a:r>
            <a:endParaRPr lang="en-US" altLang="en-US" sz="2400" dirty="0" smtClean="0">
              <a:ea typeface="ＭＳ Ｐゴシック" panose="020B0600070205080204" pitchFamily="34" charset="-128"/>
            </a:endParaRPr>
          </a:p>
        </p:txBody>
      </p:sp>
      <p:sp>
        <p:nvSpPr>
          <p:cNvPr id="4" name="Footer Placeholder 3"/>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8650" y="365127"/>
            <a:ext cx="7886700" cy="1325563"/>
          </a:xfrm>
        </p:spPr>
        <p:txBody>
          <a:bodyPr/>
          <a:lstStyle/>
          <a:p>
            <a:pPr eaLnBrk="1" hangingPunct="1"/>
            <a:r>
              <a:rPr lang="en-US" altLang="en-US" dirty="0" smtClean="0">
                <a:ea typeface="ＭＳ Ｐゴシック" panose="020B0600070205080204" pitchFamily="34" charset="-128"/>
              </a:rPr>
              <a:t>Φ</a:t>
            </a:r>
            <a:r>
              <a:rPr lang="el-GR" altLang="en-US" dirty="0" err="1" smtClean="0">
                <a:ea typeface="ＭＳ Ｐゴシック" panose="020B0600070205080204" pitchFamily="34" charset="-128"/>
              </a:rPr>
              <a:t>υλετικός</a:t>
            </a:r>
            <a:r>
              <a:rPr lang="el-GR" altLang="en-US" dirty="0" smtClean="0">
                <a:ea typeface="ＭＳ Ｐゴシック" panose="020B0600070205080204" pitchFamily="34" charset="-128"/>
              </a:rPr>
              <a:t> διμορφισμός</a:t>
            </a:r>
            <a:endParaRPr lang="en-US" altLang="en-US" dirty="0" smtClean="0">
              <a:ea typeface="ＭＳ Ｐゴシック" panose="020B0600070205080204" pitchFamily="34" charset="-128"/>
            </a:endParaRPr>
          </a:p>
        </p:txBody>
      </p:sp>
      <p:pic>
        <p:nvPicPr>
          <p:cNvPr id="3" name="Content Placeholder 2"/>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165579" y="1690690"/>
            <a:ext cx="3030590" cy="2232023"/>
          </a:xfrm>
        </p:spPr>
      </p:pic>
      <p:pic>
        <p:nvPicPr>
          <p:cNvPr id="27652" name="Content Placeholder 4" descr="Algyroides_moreoticus_07Jan.jpg"/>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165579" y="4083845"/>
            <a:ext cx="2992303" cy="2038506"/>
          </a:xfrm>
        </p:spPr>
      </p:pic>
      <p:sp>
        <p:nvSpPr>
          <p:cNvPr id="2" name="Content Placeholder 1"/>
          <p:cNvSpPr>
            <a:spLocks noGrp="1"/>
          </p:cNvSpPr>
          <p:nvPr>
            <p:ph sz="quarter" idx="14"/>
          </p:nvPr>
        </p:nvSpPr>
        <p:spPr>
          <a:xfrm>
            <a:off x="239420" y="1392996"/>
            <a:ext cx="4926159" cy="5059434"/>
          </a:xfrm>
        </p:spPr>
        <p:txBody>
          <a:bodyPr>
            <a:normAutofit fontScale="70000" lnSpcReduction="20000"/>
          </a:bodyPr>
          <a:lstStyle/>
          <a:p>
            <a:pPr>
              <a:lnSpc>
                <a:spcPct val="110000"/>
              </a:lnSpc>
            </a:pPr>
            <a:r>
              <a:rPr lang="en-US" altLang="en-US" dirty="0">
                <a:ea typeface="ＭＳ Ｐゴシック" panose="020B0600070205080204" pitchFamily="34" charset="-128"/>
              </a:rPr>
              <a:t>Η</a:t>
            </a:r>
            <a:r>
              <a:rPr lang="el-GR" altLang="en-US" dirty="0">
                <a:ea typeface="ＭＳ Ｐゴシック" panose="020B0600070205080204" pitchFamily="34" charset="-128"/>
              </a:rPr>
              <a:t> δράση της φυλετικής επιλογής (προτίμηση σε συγκεκριμένα χαρακτηριστικά) έχει οδηγήσει στον φυλετικό διμορφισμό. </a:t>
            </a:r>
          </a:p>
          <a:p>
            <a:pPr>
              <a:lnSpc>
                <a:spcPct val="110000"/>
              </a:lnSpc>
            </a:pPr>
            <a:r>
              <a:rPr lang="en-US" altLang="en-US" dirty="0">
                <a:ea typeface="ＭＳ Ｐゴシック" panose="020B0600070205080204" pitchFamily="34" charset="-128"/>
              </a:rPr>
              <a:t>Χ</a:t>
            </a:r>
            <a:r>
              <a:rPr lang="el-GR" altLang="en-US" dirty="0" err="1">
                <a:ea typeface="ＭＳ Ｐゴシック" panose="020B0600070205080204" pitchFamily="34" charset="-128"/>
              </a:rPr>
              <a:t>αρακτηριστικά</a:t>
            </a:r>
            <a:r>
              <a:rPr lang="el-GR" altLang="en-US" dirty="0">
                <a:ea typeface="ＭＳ Ｐゴシック" panose="020B0600070205080204" pitchFamily="34" charset="-128"/>
              </a:rPr>
              <a:t> όπως το μεγάλο μέγεθος σώματος ή η επιθετικότητα αποτελούν πλεονεκτήματα των αρσενικών στον ανταγωνισμό αλλά δεν προσφέρουν κάτι στα θηλυκά.</a:t>
            </a:r>
          </a:p>
          <a:p>
            <a:pPr>
              <a:lnSpc>
                <a:spcPct val="110000"/>
              </a:lnSpc>
            </a:pPr>
            <a:r>
              <a:rPr lang="en-US" altLang="en-US" dirty="0">
                <a:ea typeface="ＭＳ Ｐゴシック" panose="020B0600070205080204" pitchFamily="34" charset="-128"/>
              </a:rPr>
              <a:t>Σ</a:t>
            </a:r>
            <a:r>
              <a:rPr lang="el-GR" altLang="en-US" dirty="0" err="1">
                <a:ea typeface="ＭＳ Ｐゴシック" panose="020B0600070205080204" pitchFamily="34" charset="-128"/>
              </a:rPr>
              <a:t>υχνά</a:t>
            </a:r>
            <a:r>
              <a:rPr lang="el-GR" altLang="en-US" dirty="0">
                <a:ea typeface="ＭＳ Ｐゴシック" panose="020B0600070205080204" pitchFamily="34" charset="-128"/>
              </a:rPr>
              <a:t> όμως ο διμορφισμός προκύπτει λόγω της φυσικής και όχι της φυλετικής επιλογής. </a:t>
            </a:r>
            <a:r>
              <a:rPr lang="en-US" altLang="en-US" dirty="0">
                <a:ea typeface="ＭＳ Ｐゴシック" panose="020B0600070205080204" pitchFamily="34" charset="-128"/>
              </a:rPr>
              <a:t>Τ</a:t>
            </a:r>
            <a:r>
              <a:rPr lang="el-GR" altLang="en-US" dirty="0">
                <a:ea typeface="ＭＳ Ｐゴシック" panose="020B0600070205080204" pitchFamily="34" charset="-128"/>
              </a:rPr>
              <a:t>α θηλυκά μπορεί να φέρουν χαρακτηριστικά που </a:t>
            </a:r>
            <a:r>
              <a:rPr lang="el-GR" altLang="en-US" dirty="0" err="1">
                <a:ea typeface="ＭＳ Ｐゴシック" panose="020B0600070205080204" pitchFamily="34" charset="-128"/>
              </a:rPr>
              <a:t>αποτελόυν</a:t>
            </a:r>
            <a:r>
              <a:rPr lang="el-GR" altLang="en-US" dirty="0">
                <a:ea typeface="ＭＳ Ｐゴシック" panose="020B0600070205080204" pitchFamily="34" charset="-128"/>
              </a:rPr>
              <a:t> προσαρμογές στην φροντίδα των απογόνων τους. </a:t>
            </a:r>
            <a:endParaRPr lang="en-US" altLang="en-US" dirty="0">
              <a:ea typeface="ＭＳ Ｐゴシック" panose="020B0600070205080204" pitchFamily="34" charset="-128"/>
            </a:endParaRPr>
          </a:p>
          <a:p>
            <a:endParaRPr lang="en-US" dirty="0"/>
          </a:p>
        </p:txBody>
      </p:sp>
      <p:sp>
        <p:nvSpPr>
          <p:cNvPr id="4" name="Footer Placeholder 3"/>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5" name="Slide Number Placeholder 4"/>
          <p:cNvSpPr>
            <a:spLocks noGrp="1"/>
          </p:cNvSpPr>
          <p:nvPr>
            <p:ph type="sldNum" sz="quarter" idx="11"/>
          </p:nvPr>
        </p:nvSpPr>
        <p:spPr/>
        <p:txBody>
          <a:bodyPr/>
          <a:lstStyle/>
          <a:p>
            <a:fld id="{58A56277-EA16-4AF5-BFB5-E5ECBBB39490}" type="slidenum">
              <a:rPr lang="en-US" smtClean="0"/>
              <a:t>15</a:t>
            </a:fld>
            <a:endParaRPr lang="en-US"/>
          </a:p>
        </p:txBody>
      </p:sp>
      <p:sp>
        <p:nvSpPr>
          <p:cNvPr id="8" name="TextBox 7"/>
          <p:cNvSpPr txBox="1"/>
          <p:nvPr/>
        </p:nvSpPr>
        <p:spPr>
          <a:xfrm>
            <a:off x="7832950" y="3656061"/>
            <a:ext cx="341760" cy="276999"/>
          </a:xfrm>
          <a:prstGeom prst="rect">
            <a:avLst/>
          </a:prstGeom>
          <a:noFill/>
        </p:spPr>
        <p:txBody>
          <a:bodyPr wrap="none" rtlCol="0">
            <a:spAutoFit/>
          </a:bodyPr>
          <a:lstStyle/>
          <a:p>
            <a:r>
              <a:rPr lang="en-US" sz="1200" b="1" dirty="0" smtClean="0"/>
              <a:t>12</a:t>
            </a:r>
            <a:endParaRPr lang="en-US" sz="1200" b="1" dirty="0"/>
          </a:p>
        </p:txBody>
      </p:sp>
      <p:sp>
        <p:nvSpPr>
          <p:cNvPr id="9" name="TextBox 8"/>
          <p:cNvSpPr txBox="1"/>
          <p:nvPr/>
        </p:nvSpPr>
        <p:spPr>
          <a:xfrm>
            <a:off x="7802919" y="5845352"/>
            <a:ext cx="341760" cy="276999"/>
          </a:xfrm>
          <a:prstGeom prst="rect">
            <a:avLst/>
          </a:prstGeom>
          <a:noFill/>
        </p:spPr>
        <p:txBody>
          <a:bodyPr wrap="none" rtlCol="0">
            <a:spAutoFit/>
          </a:bodyPr>
          <a:lstStyle/>
          <a:p>
            <a:r>
              <a:rPr lang="en-US" sz="1200" b="1" dirty="0" smtClean="0"/>
              <a:t>13</a:t>
            </a:r>
            <a:endParaRPr lang="en-US" sz="1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pPr eaLnBrk="1" hangingPunct="1"/>
            <a:r>
              <a:rPr lang="el-GR" altLang="en-US" dirty="0" smtClean="0">
                <a:ea typeface="ＭＳ Ｐゴシック" panose="020B0600070205080204" pitchFamily="34" charset="-128"/>
              </a:rPr>
              <a:t>Σεξουαλικές στρατηγικές 1/4</a:t>
            </a:r>
            <a:endParaRPr lang="en-US" altLang="en-US" dirty="0" smtClean="0">
              <a:ea typeface="ＭＳ Ｐゴシック" panose="020B0600070205080204" pitchFamily="34" charset="-128"/>
            </a:endParaRPr>
          </a:p>
        </p:txBody>
      </p:sp>
      <p:sp>
        <p:nvSpPr>
          <p:cNvPr id="28675" name="Content Placeholder 5"/>
          <p:cNvSpPr>
            <a:spLocks noGrp="1"/>
          </p:cNvSpPr>
          <p:nvPr>
            <p:ph idx="1"/>
          </p:nvPr>
        </p:nvSpPr>
        <p:spPr/>
        <p:txBody>
          <a:bodyPr>
            <a:normAutofit fontScale="92500" lnSpcReduction="10000"/>
          </a:bodyPr>
          <a:lstStyle/>
          <a:p>
            <a:pPr eaLnBrk="1" hangingPunct="1">
              <a:lnSpc>
                <a:spcPct val="100000"/>
              </a:lnSpc>
            </a:pPr>
            <a:r>
              <a:rPr lang="en-US" altLang="en-US" sz="2800" dirty="0" smtClean="0">
                <a:ea typeface="ＭＳ Ｐゴシック" panose="020B0600070205080204" pitchFamily="34" charset="-128"/>
              </a:rPr>
              <a:t>Τ</a:t>
            </a:r>
            <a:r>
              <a:rPr lang="el-GR" altLang="en-US" sz="2800" dirty="0" smtClean="0">
                <a:ea typeface="ＭＳ Ｐゴシック" panose="020B0600070205080204" pitchFamily="34" charset="-128"/>
              </a:rPr>
              <a:t>α δύο φύλα</a:t>
            </a:r>
            <a:r>
              <a:rPr lang="en-US" altLang="en-US" sz="2800" dirty="0" smtClean="0">
                <a:ea typeface="ＭＳ Ｐゴシック" panose="020B0600070205080204" pitchFamily="34" charset="-128"/>
              </a:rPr>
              <a:t> </a:t>
            </a:r>
            <a:r>
              <a:rPr lang="el-GR" altLang="en-US" sz="2800" dirty="0" smtClean="0">
                <a:ea typeface="ＭＳ Ｐゴシック" panose="020B0600070205080204" pitchFamily="34" charset="-128"/>
              </a:rPr>
              <a:t>έχουν συνήθως τελείως διαφορετικές στρατηγικές ως συνέπεια των διακριτών τους ενεργειακών απωλειών.</a:t>
            </a:r>
          </a:p>
          <a:p>
            <a:pPr eaLnBrk="1" hangingPunct="1">
              <a:lnSpc>
                <a:spcPct val="100000"/>
              </a:lnSpc>
            </a:pPr>
            <a:r>
              <a:rPr lang="en-US" altLang="en-US" sz="2800" dirty="0" smtClean="0">
                <a:ea typeface="ＭＳ Ｐゴシック" panose="020B0600070205080204" pitchFamily="34" charset="-128"/>
              </a:rPr>
              <a:t>Τ</a:t>
            </a:r>
            <a:r>
              <a:rPr lang="el-GR" altLang="en-US" sz="2800" dirty="0" smtClean="0">
                <a:ea typeface="ＭＳ Ｐゴシック" panose="020B0600070205080204" pitchFamily="34" charset="-128"/>
              </a:rPr>
              <a:t>α αρσενικά με χαμηλό ενεργειακό κόστος μπορούν να περάσουν τα γονίδια τους γονιμοποιώντας όσο το δυνατόν περισσότερα θηλυκά. </a:t>
            </a:r>
            <a:r>
              <a:rPr lang="en-US" altLang="en-US" sz="2800" dirty="0" smtClean="0">
                <a:ea typeface="ＭＳ Ｐゴシック" panose="020B0600070205080204" pitchFamily="34" charset="-128"/>
              </a:rPr>
              <a:t>Τ</a:t>
            </a:r>
            <a:r>
              <a:rPr lang="el-GR" altLang="en-US" sz="2800" dirty="0" smtClean="0">
                <a:ea typeface="ＭＳ Ｐゴシック" panose="020B0600070205080204" pitchFamily="34" charset="-128"/>
              </a:rPr>
              <a:t>α τελευταία όμως για να εξασφαλίσουν την </a:t>
            </a:r>
            <a:r>
              <a:rPr lang="el-GR" altLang="en-US" sz="2800" dirty="0" err="1" smtClean="0">
                <a:ea typeface="ＭＳ Ｐゴシック" panose="020B0600070205080204" pitchFamily="34" charset="-128"/>
              </a:rPr>
              <a:t>κληρονόμηση</a:t>
            </a:r>
            <a:r>
              <a:rPr lang="el-GR" altLang="en-US" sz="2800" dirty="0" smtClean="0">
                <a:ea typeface="ＭＳ Ｐゴシック" panose="020B0600070205080204" pitchFamily="34" charset="-128"/>
              </a:rPr>
              <a:t> των χαρακτηριστικών τους θα πρέπει να βεβαιωθούν ότι ο δότης των σπερματοζωαρίων είναι ο καλύτερος δυνατός ώστε να μην καταδικαστεί σε αποτυχία η όλη (μεγάλη) ενεργειακή επένδυση.</a:t>
            </a:r>
            <a:endParaRPr lang="en-US" altLang="en-US" sz="2800"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3" name="Slide Number Placeholder 2"/>
          <p:cNvSpPr>
            <a:spLocks noGrp="1"/>
          </p:cNvSpPr>
          <p:nvPr>
            <p:ph type="sldNum" sz="quarter" idx="12"/>
          </p:nvPr>
        </p:nvSpPr>
        <p:spPr/>
        <p:txBody>
          <a:bodyPr/>
          <a:lstStyle/>
          <a:p>
            <a:fld id="{58A56277-EA16-4AF5-BFB5-E5ECBBB39490}"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Σεξουαλικές </a:t>
            </a:r>
            <a:r>
              <a:rPr lang="el-GR" dirty="0" smtClean="0"/>
              <a:t>στρατηγικές 2/4</a:t>
            </a:r>
            <a:endParaRPr lang="en-US" dirty="0"/>
          </a:p>
        </p:txBody>
      </p:sp>
      <p:sp>
        <p:nvSpPr>
          <p:cNvPr id="29698" name="Content Placeholder 2"/>
          <p:cNvSpPr>
            <a:spLocks noGrp="1"/>
          </p:cNvSpPr>
          <p:nvPr>
            <p:ph idx="1"/>
          </p:nvPr>
        </p:nvSpPr>
        <p:spPr>
          <a:xfrm>
            <a:off x="394447" y="1690688"/>
            <a:ext cx="8337178" cy="4961123"/>
          </a:xfrm>
        </p:spPr>
        <p:txBody>
          <a:bodyPr>
            <a:normAutofit fontScale="77500" lnSpcReduction="20000"/>
          </a:bodyPr>
          <a:lstStyle/>
          <a:p>
            <a:pPr eaLnBrk="1" hangingPunct="1">
              <a:lnSpc>
                <a:spcPct val="110000"/>
              </a:lnSpc>
            </a:pPr>
            <a:r>
              <a:rPr lang="el-GR" altLang="en-US" sz="3100" dirty="0" smtClean="0">
                <a:ea typeface="ＭＳ Ｐゴシック" panose="020B0600070205080204" pitchFamily="34" charset="-128"/>
              </a:rPr>
              <a:t>Τα θηλυκά μπορούν να παράγουν πολλούς απογόνους (συνήθως μικρότερου μεγέθους) και να αφιερώνουν ελάχιστη ή και καθόλου </a:t>
            </a:r>
            <a:r>
              <a:rPr lang="el-GR" altLang="en-US" sz="3100" dirty="0" err="1" smtClean="0">
                <a:ea typeface="ＭＳ Ｐゴシック" panose="020B0600070205080204" pitchFamily="34" charset="-128"/>
              </a:rPr>
              <a:t>γονεϊκή</a:t>
            </a:r>
            <a:r>
              <a:rPr lang="el-GR" altLang="en-US" sz="3100" dirty="0" smtClean="0">
                <a:ea typeface="ＭＳ Ｐゴシック" panose="020B0600070205080204" pitchFamily="34" charset="-128"/>
              </a:rPr>
              <a:t> φροντίδα (</a:t>
            </a:r>
            <a:r>
              <a:rPr lang="en-US" altLang="en-US" sz="3100" dirty="0" smtClean="0">
                <a:ea typeface="ＭＳ Ｐゴシック" panose="020B0600070205080204" pitchFamily="34" charset="-128"/>
              </a:rPr>
              <a:t>r </a:t>
            </a:r>
            <a:r>
              <a:rPr lang="el-GR" altLang="en-US" sz="3100" dirty="0" smtClean="0">
                <a:ea typeface="ＭＳ Ｐゴシック" panose="020B0600070205080204" pitchFamily="34" charset="-128"/>
              </a:rPr>
              <a:t>στρατηγική). Η τακτική αυτή παρατηρείται συνήθως σε ασταθή περιβάλλοντα όπου η αναπαραγωγή πρέπει να γίνει όσο το </a:t>
            </a:r>
            <a:r>
              <a:rPr lang="el-GR" altLang="en-US" sz="3100" dirty="0" err="1" smtClean="0">
                <a:ea typeface="ＭＳ Ｐゴシック" panose="020B0600070205080204" pitchFamily="34" charset="-128"/>
              </a:rPr>
              <a:t>δυνατον</a:t>
            </a:r>
            <a:r>
              <a:rPr lang="el-GR" altLang="en-US" sz="3100" dirty="0" smtClean="0">
                <a:ea typeface="ＭＳ Ｐゴシック" panose="020B0600070205080204" pitchFamily="34" charset="-128"/>
              </a:rPr>
              <a:t> ταχύτερα.</a:t>
            </a:r>
          </a:p>
          <a:p>
            <a:pPr eaLnBrk="1" hangingPunct="1">
              <a:lnSpc>
                <a:spcPct val="110000"/>
              </a:lnSpc>
            </a:pPr>
            <a:r>
              <a:rPr lang="en-US" altLang="en-US" sz="3100" dirty="0" smtClean="0">
                <a:ea typeface="ＭＳ Ｐゴシック" panose="020B0600070205080204" pitchFamily="34" charset="-128"/>
              </a:rPr>
              <a:t>Ε</a:t>
            </a:r>
            <a:r>
              <a:rPr lang="el-GR" altLang="en-US" sz="3100" dirty="0" err="1" smtClean="0">
                <a:ea typeface="ＭＳ Ｐゴシック" panose="020B0600070205080204" pitchFamily="34" charset="-128"/>
              </a:rPr>
              <a:t>ναλλακτικά</a:t>
            </a:r>
            <a:r>
              <a:rPr lang="el-GR" altLang="en-US" sz="3100" dirty="0" smtClean="0">
                <a:ea typeface="ＭＳ Ｐゴシック" panose="020B0600070205080204" pitchFamily="34" charset="-128"/>
              </a:rPr>
              <a:t> μπορεί να γενούν λιγότερους απογόνους (με μεγαλύτερο μέγεθος) στους οποίους αφιερώνουν ικανή </a:t>
            </a:r>
            <a:r>
              <a:rPr lang="el-GR" altLang="en-US" sz="3100" dirty="0" err="1" smtClean="0">
                <a:ea typeface="ＭＳ Ｐゴシック" panose="020B0600070205080204" pitchFamily="34" charset="-128"/>
              </a:rPr>
              <a:t>γονεϊκή</a:t>
            </a:r>
            <a:r>
              <a:rPr lang="el-GR" altLang="en-US" sz="3100" dirty="0" smtClean="0">
                <a:ea typeface="ＭＳ Ｐゴシック" panose="020B0600070205080204" pitchFamily="34" charset="-128"/>
              </a:rPr>
              <a:t> φροντίδα (</a:t>
            </a:r>
            <a:r>
              <a:rPr lang="en-US" altLang="en-US" sz="3100" dirty="0" smtClean="0">
                <a:ea typeface="ＭＳ Ｐゴシック" panose="020B0600070205080204" pitchFamily="34" charset="-128"/>
              </a:rPr>
              <a:t>k </a:t>
            </a:r>
            <a:r>
              <a:rPr lang="el-GR" altLang="en-US" sz="3100" dirty="0" smtClean="0">
                <a:ea typeface="ＭＳ Ｐゴシック" panose="020B0600070205080204" pitchFamily="34" charset="-128"/>
              </a:rPr>
              <a:t>στρατηγική). Αυτή η προσαρμογή απαντάται σε πιο σταθερά περιβάλλοντα με χαμηλή μεταβλητότητα.</a:t>
            </a:r>
          </a:p>
          <a:p>
            <a:pPr eaLnBrk="1" hangingPunct="1">
              <a:lnSpc>
                <a:spcPct val="110000"/>
              </a:lnSpc>
            </a:pPr>
            <a:r>
              <a:rPr lang="en-US" altLang="en-US" sz="3100" dirty="0" smtClean="0">
                <a:ea typeface="ＭＳ Ｐゴシック" panose="020B0600070205080204" pitchFamily="34" charset="-128"/>
              </a:rPr>
              <a:t>Σ</a:t>
            </a:r>
            <a:r>
              <a:rPr lang="el-GR" altLang="en-US" sz="3100" dirty="0" smtClean="0">
                <a:ea typeface="ＭＳ Ｐゴシック" panose="020B0600070205080204" pitchFamily="34" charset="-128"/>
              </a:rPr>
              <a:t>την δεύτερη περίπτωση τα κριτήρια επιλογής συντρόφου είναι πολύ πιο αυστηρά από την πρώτη καθώς η ευκαιρία για επιτυχή αναπαραγωγή είναι πολύ περιορισμένη. </a:t>
            </a:r>
          </a:p>
          <a:p>
            <a:pPr eaLnBrk="1" hangingPunct="1"/>
            <a:endParaRPr lang="en-US" altLang="en-US" sz="2800" dirty="0" smtClean="0">
              <a:solidFill>
                <a:srgbClr val="800000"/>
              </a:solidFill>
              <a:ea typeface="ＭＳ Ｐゴシック" panose="020B0600070205080204" pitchFamily="34" charset="-128"/>
            </a:endParaRPr>
          </a:p>
        </p:txBody>
      </p:sp>
      <p:sp>
        <p:nvSpPr>
          <p:cNvPr id="3" name="Footer Placeholder 2"/>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Σεξουαλικές </a:t>
            </a:r>
            <a:r>
              <a:rPr lang="el-GR" dirty="0" smtClean="0"/>
              <a:t>στρατηγικές 3/4</a:t>
            </a:r>
            <a:endParaRPr lang="en-US" dirty="0"/>
          </a:p>
        </p:txBody>
      </p:sp>
      <p:pic>
        <p:nvPicPr>
          <p:cNvPr id="4" name="Content Placehold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160169" y="1891786"/>
            <a:ext cx="3397411" cy="2068513"/>
          </a:xfrm>
        </p:spPr>
      </p:pic>
      <p:pic>
        <p:nvPicPr>
          <p:cNvPr id="30723" name="Content Placeholder 7" descr="IMG_0105.JPG"/>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5449174" y="4089034"/>
            <a:ext cx="2819400" cy="2114550"/>
          </a:xfrm>
        </p:spPr>
      </p:pic>
      <p:sp>
        <p:nvSpPr>
          <p:cNvPr id="3" name="Content Placeholder 2"/>
          <p:cNvSpPr>
            <a:spLocks noGrp="1"/>
          </p:cNvSpPr>
          <p:nvPr>
            <p:ph sz="quarter" idx="14"/>
          </p:nvPr>
        </p:nvSpPr>
        <p:spPr>
          <a:xfrm>
            <a:off x="467284" y="1690689"/>
            <a:ext cx="4403879" cy="4796690"/>
          </a:xfrm>
        </p:spPr>
        <p:txBody>
          <a:bodyPr>
            <a:normAutofit fontScale="70000" lnSpcReduction="20000"/>
          </a:bodyPr>
          <a:lstStyle/>
          <a:p>
            <a:pPr>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ο κύριο εξελικτικό πρόβλημα για τα αρσενικά είναι η προσέλκυση των θηλυκών ενώ για τα θηλυκά η ορθή επιλογή του «σωστού» συντρόφου.</a:t>
            </a:r>
          </a:p>
          <a:p>
            <a:pPr>
              <a:lnSpc>
                <a:spcPct val="110000"/>
              </a:lnSpc>
            </a:pPr>
            <a:r>
              <a:rPr lang="en-US" altLang="en-US" dirty="0">
                <a:ea typeface="ＭＳ Ｐゴシック" panose="020B0600070205080204" pitchFamily="34" charset="-128"/>
              </a:rPr>
              <a:t>Α</a:t>
            </a:r>
            <a:r>
              <a:rPr lang="el-GR" altLang="en-US" dirty="0" err="1">
                <a:ea typeface="ＭＳ Ｐゴシック" panose="020B0600070205080204" pitchFamily="34" charset="-128"/>
              </a:rPr>
              <a:t>νάμεσα</a:t>
            </a:r>
            <a:r>
              <a:rPr lang="el-GR" altLang="en-US" dirty="0">
                <a:ea typeface="ＭＳ Ｐゴシック" panose="020B0600070205080204" pitchFamily="34" charset="-128"/>
              </a:rPr>
              <a:t> στα ζωικά </a:t>
            </a:r>
            <a:r>
              <a:rPr lang="en-US" altLang="en-US" dirty="0">
                <a:ea typeface="ＭＳ Ｐゴシック" panose="020B0600070205080204" pitchFamily="34" charset="-128"/>
              </a:rPr>
              <a:t>taxa </a:t>
            </a:r>
            <a:r>
              <a:rPr lang="el-GR" altLang="en-US" dirty="0">
                <a:ea typeface="ＭＳ Ｐゴシック" panose="020B0600070205080204" pitchFamily="34" charset="-128"/>
              </a:rPr>
              <a:t>τα θηλυκά έχουν συνήθως την δυνατότητα επιλογής καθώς εάν δεν είναι δεκτικά στο ζευγάρωμα η σύζευξη δεν μπορεί να ολοκληρωθεί.</a:t>
            </a:r>
          </a:p>
          <a:p>
            <a:pPr>
              <a:lnSpc>
                <a:spcPct val="110000"/>
              </a:lnSpc>
            </a:pPr>
            <a:r>
              <a:rPr lang="el-GR" altLang="en-US" dirty="0">
                <a:ea typeface="ＭＳ Ｐゴシック" panose="020B0600070205080204" pitchFamily="34" charset="-128"/>
              </a:rPr>
              <a:t>Σε αρκετές όμως περιπτώσεις εφαρμόζεται η τακτική της εξωθούμενης σύζευξης</a:t>
            </a:r>
            <a:r>
              <a:rPr lang="en-US" altLang="en-US" dirty="0">
                <a:ea typeface="ＭＳ Ｐゴシック" panose="020B0600070205080204" pitchFamily="34" charset="-128"/>
              </a:rPr>
              <a:t> (</a:t>
            </a:r>
            <a:r>
              <a:rPr lang="el-GR" altLang="en-US" dirty="0">
                <a:ea typeface="ＭＳ Ｐゴシック" panose="020B0600070205080204" pitchFamily="34" charset="-128"/>
              </a:rPr>
              <a:t>π.χ. </a:t>
            </a:r>
            <a:r>
              <a:rPr lang="en-US" altLang="en-US" sz="2800" i="1" dirty="0" err="1">
                <a:ea typeface="ＭＳ Ｐゴシック" panose="020B0600070205080204" pitchFamily="34" charset="-128"/>
              </a:rPr>
              <a:t>Anas</a:t>
            </a:r>
            <a:r>
              <a:rPr lang="en-US" altLang="en-US" sz="2800" i="1" dirty="0">
                <a:ea typeface="ＭＳ Ｐゴシック" panose="020B0600070205080204" pitchFamily="34" charset="-128"/>
              </a:rPr>
              <a:t> </a:t>
            </a:r>
            <a:r>
              <a:rPr lang="en-US" altLang="en-US" sz="2800" i="1" dirty="0" err="1">
                <a:ea typeface="ＭＳ Ｐゴシック" panose="020B0600070205080204" pitchFamily="34" charset="-128"/>
              </a:rPr>
              <a:t>platyrhynchos</a:t>
            </a:r>
            <a:r>
              <a:rPr lang="en-US" altLang="en-US" dirty="0">
                <a:ea typeface="ＭＳ Ｐゴシック" panose="020B0600070205080204" pitchFamily="34" charset="-128"/>
              </a:rPr>
              <a:t>)</a:t>
            </a:r>
            <a:r>
              <a:rPr lang="el-GR" altLang="en-US" dirty="0">
                <a:ea typeface="ＭＳ Ｐゴシック" panose="020B0600070205080204" pitchFamily="34" charset="-128"/>
              </a:rPr>
              <a:t>. </a:t>
            </a:r>
            <a:endParaRPr lang="en-US" altLang="en-US" dirty="0">
              <a:ea typeface="ＭＳ Ｐゴシック" panose="020B0600070205080204" pitchFamily="34" charset="-128"/>
            </a:endParaRPr>
          </a:p>
          <a:p>
            <a:pPr>
              <a:lnSpc>
                <a:spcPct val="110000"/>
              </a:lnSpc>
            </a:pPr>
            <a:endParaRPr lang="en-US" dirty="0"/>
          </a:p>
        </p:txBody>
      </p:sp>
      <p:sp>
        <p:nvSpPr>
          <p:cNvPr id="5" name="Footer Placeholder 4"/>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6" name="Slide Number Placeholder 5"/>
          <p:cNvSpPr>
            <a:spLocks noGrp="1"/>
          </p:cNvSpPr>
          <p:nvPr>
            <p:ph type="sldNum" sz="quarter" idx="11"/>
          </p:nvPr>
        </p:nvSpPr>
        <p:spPr/>
        <p:txBody>
          <a:bodyPr/>
          <a:lstStyle/>
          <a:p>
            <a:fld id="{58A56277-EA16-4AF5-BFB5-E5ECBBB39490}" type="slidenum">
              <a:rPr lang="en-US" smtClean="0"/>
              <a:t>18</a:t>
            </a:fld>
            <a:endParaRPr lang="en-US"/>
          </a:p>
        </p:txBody>
      </p:sp>
      <p:sp>
        <p:nvSpPr>
          <p:cNvPr id="8" name="TextBox 7"/>
          <p:cNvSpPr txBox="1"/>
          <p:nvPr/>
        </p:nvSpPr>
        <p:spPr>
          <a:xfrm>
            <a:off x="8136967" y="3673535"/>
            <a:ext cx="341760" cy="276999"/>
          </a:xfrm>
          <a:prstGeom prst="rect">
            <a:avLst/>
          </a:prstGeom>
          <a:noFill/>
        </p:spPr>
        <p:txBody>
          <a:bodyPr wrap="none" rtlCol="0">
            <a:spAutoFit/>
          </a:bodyPr>
          <a:lstStyle/>
          <a:p>
            <a:r>
              <a:rPr lang="en-US" sz="1200" b="1" dirty="0" smtClean="0">
                <a:solidFill>
                  <a:schemeClr val="bg1"/>
                </a:solidFill>
              </a:rPr>
              <a:t>14</a:t>
            </a:r>
            <a:endParaRPr lang="en-US" sz="1200" b="1" dirty="0">
              <a:solidFill>
                <a:schemeClr val="bg1"/>
              </a:solidFill>
            </a:endParaRPr>
          </a:p>
        </p:txBody>
      </p:sp>
      <p:sp>
        <p:nvSpPr>
          <p:cNvPr id="9" name="TextBox 8"/>
          <p:cNvSpPr txBox="1"/>
          <p:nvPr/>
        </p:nvSpPr>
        <p:spPr>
          <a:xfrm>
            <a:off x="7873753" y="5926585"/>
            <a:ext cx="341760" cy="276999"/>
          </a:xfrm>
          <a:prstGeom prst="rect">
            <a:avLst/>
          </a:prstGeom>
          <a:noFill/>
        </p:spPr>
        <p:txBody>
          <a:bodyPr wrap="none" rtlCol="0">
            <a:spAutoFit/>
          </a:bodyPr>
          <a:lstStyle/>
          <a:p>
            <a:r>
              <a:rPr lang="en-US" sz="1200" b="1" dirty="0" smtClean="0"/>
              <a:t>15</a:t>
            </a:r>
            <a:endParaRPr lang="en-US"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Σεξουαλικές </a:t>
            </a:r>
            <a:r>
              <a:rPr lang="el-GR" dirty="0" smtClean="0"/>
              <a:t>στρατηγικές 4/4</a:t>
            </a:r>
            <a:endParaRPr lang="en-US" dirty="0"/>
          </a:p>
        </p:txBody>
      </p:sp>
      <p:pic>
        <p:nvPicPr>
          <p:cNvPr id="4" name="Content Placeholder 3"/>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1308" b="21484"/>
          <a:stretch/>
        </p:blipFill>
        <p:spPr>
          <a:xfrm>
            <a:off x="4903182" y="1952240"/>
            <a:ext cx="3604836" cy="2312171"/>
          </a:xfrm>
        </p:spPr>
      </p:pic>
      <p:sp>
        <p:nvSpPr>
          <p:cNvPr id="3" name="Content Placeholder 2"/>
          <p:cNvSpPr>
            <a:spLocks noGrp="1"/>
          </p:cNvSpPr>
          <p:nvPr>
            <p:ph sz="quarter" idx="14"/>
          </p:nvPr>
        </p:nvSpPr>
        <p:spPr>
          <a:xfrm>
            <a:off x="357188" y="1690689"/>
            <a:ext cx="4545994" cy="4848504"/>
          </a:xfrm>
        </p:spPr>
        <p:txBody>
          <a:bodyPr>
            <a:noAutofit/>
          </a:bodyPr>
          <a:lstStyle/>
          <a:p>
            <a:r>
              <a:rPr lang="en-US" altLang="en-US" sz="2400" dirty="0">
                <a:ea typeface="ＭＳ Ｐゴシック" panose="020B0600070205080204" pitchFamily="34" charset="-128"/>
              </a:rPr>
              <a:t>Τ</a:t>
            </a:r>
            <a:r>
              <a:rPr lang="el-GR" altLang="en-US" sz="2400" dirty="0">
                <a:ea typeface="ＭＳ Ｐゴシック" panose="020B0600070205080204" pitchFamily="34" charset="-128"/>
              </a:rPr>
              <a:t>α αρσενικά επωφελούνται από το ζευγάρωμα (συνήθως...). </a:t>
            </a:r>
            <a:r>
              <a:rPr lang="en-US" altLang="en-US" sz="2400" dirty="0">
                <a:ea typeface="ＭＳ Ｐゴシック" panose="020B0600070205080204" pitchFamily="34" charset="-128"/>
              </a:rPr>
              <a:t>Τ</a:t>
            </a:r>
            <a:r>
              <a:rPr lang="el-GR" altLang="en-US" sz="2400" dirty="0">
                <a:ea typeface="ＭＳ Ｐゴシック" panose="020B0600070205080204" pitchFamily="34" charset="-128"/>
              </a:rPr>
              <a:t>α θηλυκά όμως μπορεί να ζημιωθούν εάν ο σύντροφός τους δεν είναι η καλύτερη επιλογή. </a:t>
            </a:r>
            <a:r>
              <a:rPr lang="en-US" altLang="en-US" sz="2400" dirty="0">
                <a:ea typeface="ＭＳ Ｐゴシック" panose="020B0600070205080204" pitchFamily="34" charset="-128"/>
              </a:rPr>
              <a:t>Τ</a:t>
            </a:r>
            <a:r>
              <a:rPr lang="el-GR" altLang="en-US" sz="2400" dirty="0">
                <a:ea typeface="ＭＳ Ｐゴシック" panose="020B0600070205080204" pitchFamily="34" charset="-128"/>
              </a:rPr>
              <a:t>ο ενεργειακό κόστος είναι μεγάλο και σε ελάττωση της </a:t>
            </a:r>
            <a:r>
              <a:rPr lang="el-GR" altLang="en-US" sz="2400" dirty="0" err="1">
                <a:ea typeface="ＭＳ Ｐゴシック" panose="020B0600070205080204" pitchFamily="34" charset="-128"/>
              </a:rPr>
              <a:t>αρμοστικότητας</a:t>
            </a:r>
            <a:r>
              <a:rPr lang="el-GR" altLang="en-US" sz="2400" dirty="0">
                <a:ea typeface="ＭＳ Ｐゴシック" panose="020B0600070205080204" pitchFamily="34" charset="-128"/>
              </a:rPr>
              <a:t>.</a:t>
            </a:r>
          </a:p>
          <a:p>
            <a:r>
              <a:rPr lang="en-US" altLang="en-US" sz="2400" dirty="0">
                <a:ea typeface="ＭＳ Ｐゴシック" panose="020B0600070205080204" pitchFamily="34" charset="-128"/>
              </a:rPr>
              <a:t>Η</a:t>
            </a:r>
            <a:r>
              <a:rPr lang="el-GR" altLang="en-US" sz="2400" dirty="0">
                <a:ea typeface="ＭＳ Ｐゴシック" panose="020B0600070205080204" pitchFamily="34" charset="-128"/>
              </a:rPr>
              <a:t> πιο συνετή στρατηγική για τα θηλυκά είναι να μην συναινούν σε κάθε ζευγάρωμα αλλά να είναι πολύ προσεκτικά στην επιλογή συντρόφου. </a:t>
            </a:r>
            <a:endParaRPr lang="en-US" altLang="en-US" sz="2400" dirty="0">
              <a:ea typeface="ＭＳ Ｐゴシック" panose="020B0600070205080204" pitchFamily="34" charset="-128"/>
            </a:endParaRPr>
          </a:p>
          <a:p>
            <a:endParaRPr lang="en-US" sz="2400" dirty="0"/>
          </a:p>
        </p:txBody>
      </p:sp>
      <p:sp>
        <p:nvSpPr>
          <p:cNvPr id="6" name="Content Placeholder 5"/>
          <p:cNvSpPr>
            <a:spLocks noGrp="1"/>
          </p:cNvSpPr>
          <p:nvPr>
            <p:ph sz="quarter" idx="13"/>
          </p:nvPr>
        </p:nvSpPr>
        <p:spPr>
          <a:xfrm>
            <a:off x="4688541" y="4243693"/>
            <a:ext cx="4034118" cy="2274782"/>
          </a:xfrm>
        </p:spPr>
        <p:txBody>
          <a:bodyPr>
            <a:normAutofit fontScale="77500" lnSpcReduction="20000"/>
          </a:bodyPr>
          <a:lstStyle/>
          <a:p>
            <a:pPr>
              <a:lnSpc>
                <a:spcPct val="110000"/>
              </a:lnSpc>
            </a:pPr>
            <a:r>
              <a:rPr lang="en-US" altLang="en-US" sz="3400" dirty="0">
                <a:latin typeface="Calibri" panose="020F0502020204030204" pitchFamily="34" charset="0"/>
              </a:rPr>
              <a:t>Η</a:t>
            </a:r>
            <a:r>
              <a:rPr lang="el-GR" altLang="en-US" sz="3400" dirty="0">
                <a:latin typeface="Calibri" panose="020F0502020204030204" pitchFamily="34" charset="0"/>
              </a:rPr>
              <a:t> συμπεριφορά του αρσενικού κατά την ερωτοτροπία δίνει την ευκαιρία της παρατήρησης στο </a:t>
            </a:r>
            <a:r>
              <a:rPr lang="el-GR" altLang="en-US" sz="3400" dirty="0" smtClean="0">
                <a:latin typeface="Calibri" panose="020F0502020204030204" pitchFamily="34" charset="0"/>
              </a:rPr>
              <a:t>θηλυκό</a:t>
            </a:r>
            <a:r>
              <a:rPr lang="el-GR" altLang="en-US" sz="3400" dirty="0">
                <a:latin typeface="Calibri" panose="020F0502020204030204" pitchFamily="34" charset="0"/>
              </a:rPr>
              <a:t>.</a:t>
            </a:r>
            <a:endParaRPr lang="en-US" altLang="en-US" sz="3400" dirty="0">
              <a:latin typeface="Calibri" panose="020F0502020204030204" pitchFamily="34" charset="0"/>
            </a:endParaRPr>
          </a:p>
          <a:p>
            <a:endParaRPr lang="en-US" dirty="0"/>
          </a:p>
        </p:txBody>
      </p:sp>
      <p:sp>
        <p:nvSpPr>
          <p:cNvPr id="7" name="Footer Placeholder 6"/>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8" name="Slide Number Placeholder 7"/>
          <p:cNvSpPr>
            <a:spLocks noGrp="1"/>
          </p:cNvSpPr>
          <p:nvPr>
            <p:ph type="sldNum" sz="quarter" idx="11"/>
          </p:nvPr>
        </p:nvSpPr>
        <p:spPr/>
        <p:txBody>
          <a:bodyPr/>
          <a:lstStyle/>
          <a:p>
            <a:fld id="{58A56277-EA16-4AF5-BFB5-E5ECBBB39490}" type="slidenum">
              <a:rPr lang="en-US" smtClean="0"/>
              <a:t>19</a:t>
            </a:fld>
            <a:endParaRPr lang="en-US"/>
          </a:p>
        </p:txBody>
      </p:sp>
      <p:sp>
        <p:nvSpPr>
          <p:cNvPr id="9" name="TextBox 8"/>
          <p:cNvSpPr txBox="1"/>
          <p:nvPr/>
        </p:nvSpPr>
        <p:spPr>
          <a:xfrm>
            <a:off x="8183071" y="3945976"/>
            <a:ext cx="341760" cy="276999"/>
          </a:xfrm>
          <a:prstGeom prst="rect">
            <a:avLst/>
          </a:prstGeom>
          <a:noFill/>
        </p:spPr>
        <p:txBody>
          <a:bodyPr wrap="none" rtlCol="0">
            <a:spAutoFit/>
          </a:bodyPr>
          <a:lstStyle/>
          <a:p>
            <a:r>
              <a:rPr lang="en-US" sz="1200" b="1" dirty="0" smtClean="0">
                <a:solidFill>
                  <a:schemeClr val="bg1"/>
                </a:solidFill>
              </a:rPr>
              <a:t>16</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ea typeface="ＭＳ Ｐゴシック" panose="020B0600070205080204" pitchFamily="34" charset="-128"/>
              </a:rPr>
              <a:t>Α</a:t>
            </a:r>
            <a:r>
              <a:rPr lang="el-GR" altLang="en-US" dirty="0" err="1" smtClean="0">
                <a:ea typeface="ＭＳ Ｐゴシック" panose="020B0600070205080204" pitchFamily="34" charset="-128"/>
              </a:rPr>
              <a:t>νταγωνισμός</a:t>
            </a:r>
            <a:r>
              <a:rPr lang="en-US" altLang="en-US" dirty="0" smtClean="0">
                <a:ea typeface="ＭＳ Ｐゴシック" panose="020B0600070205080204" pitchFamily="34" charset="-128"/>
              </a:rPr>
              <a:t> 1/2</a:t>
            </a:r>
          </a:p>
        </p:txBody>
      </p:sp>
      <p:sp>
        <p:nvSpPr>
          <p:cNvPr id="3" name="Content Placeholder 2"/>
          <p:cNvSpPr>
            <a:spLocks noGrp="1"/>
          </p:cNvSpPr>
          <p:nvPr>
            <p:ph idx="1"/>
          </p:nvPr>
        </p:nvSpPr>
        <p:spPr/>
        <p:txBody>
          <a:bodyPr>
            <a:normAutofit fontScale="92500" lnSpcReduction="10000"/>
          </a:bodyPr>
          <a:lstStyle/>
          <a:p>
            <a:pPr eaLnBrk="1" hangingPunct="1">
              <a:lnSpc>
                <a:spcPct val="100000"/>
              </a:lnSpc>
            </a:pPr>
            <a:r>
              <a:rPr lang="en-US" altLang="en-US" sz="2800" dirty="0" smtClean="0">
                <a:ea typeface="ＭＳ Ｐゴシック" panose="020B0600070205080204" pitchFamily="34" charset="-128"/>
              </a:rPr>
              <a:t>Τ</a:t>
            </a:r>
            <a:r>
              <a:rPr lang="el-GR" altLang="en-US" sz="2800" dirty="0" smtClean="0">
                <a:ea typeface="ＭＳ Ｐゴシック" panose="020B0600070205080204" pitchFamily="34" charset="-128"/>
              </a:rPr>
              <a:t>α αρσενικά δεν έχουν τη δυνατότητα επιλογής αλλά επιβολής της κυριαρχίας τους.</a:t>
            </a:r>
          </a:p>
          <a:p>
            <a:pPr eaLnBrk="1" hangingPunct="1">
              <a:lnSpc>
                <a:spcPct val="100000"/>
              </a:lnSpc>
            </a:pPr>
            <a:r>
              <a:rPr lang="en-US" altLang="en-US" sz="2800" dirty="0" smtClean="0">
                <a:ea typeface="ＭＳ Ｐゴシック" panose="020B0600070205080204" pitchFamily="34" charset="-128"/>
              </a:rPr>
              <a:t>Π</a:t>
            </a:r>
            <a:r>
              <a:rPr lang="el-GR" altLang="en-US" sz="2800" dirty="0" err="1" smtClean="0">
                <a:ea typeface="ＭＳ Ｐゴシック" panose="020B0600070205080204" pitchFamily="34" charset="-128"/>
              </a:rPr>
              <a:t>ροκειμένου</a:t>
            </a:r>
            <a:r>
              <a:rPr lang="el-GR" altLang="en-US" sz="2800" dirty="0" smtClean="0">
                <a:ea typeface="ＭＳ Ｐゴシック" panose="020B0600070205080204" pitchFamily="34" charset="-128"/>
              </a:rPr>
              <a:t> να ζευγαρώσουν θα πρέπει να διεκδικήσουν το θηλυκό, συχνά με άγριες μάχες.</a:t>
            </a:r>
          </a:p>
          <a:p>
            <a:pPr eaLnBrk="1" hangingPunct="1">
              <a:lnSpc>
                <a:spcPct val="100000"/>
              </a:lnSpc>
            </a:pPr>
            <a:r>
              <a:rPr lang="en-US" altLang="en-US" sz="2800" dirty="0" smtClean="0">
                <a:ea typeface="ＭＳ Ｐゴシック" panose="020B0600070205080204" pitchFamily="34" charset="-128"/>
              </a:rPr>
              <a:t>Η</a:t>
            </a:r>
            <a:r>
              <a:rPr lang="el-GR" altLang="en-US" sz="2800" dirty="0" smtClean="0">
                <a:ea typeface="ＭＳ Ｐゴシック" panose="020B0600070205080204" pitchFamily="34" charset="-128"/>
              </a:rPr>
              <a:t> εμπλοκή σε μάχη αποτελεί το τελευταίο στάδιο ανταγωνισμού και γενικά αποφεύγεται.</a:t>
            </a:r>
          </a:p>
          <a:p>
            <a:pPr eaLnBrk="1" hangingPunct="1">
              <a:lnSpc>
                <a:spcPct val="100000"/>
              </a:lnSpc>
            </a:pPr>
            <a:r>
              <a:rPr lang="en-US" altLang="en-US" sz="2800" dirty="0" smtClean="0">
                <a:ea typeface="ＭＳ Ｐゴシック" panose="020B0600070205080204" pitchFamily="34" charset="-128"/>
              </a:rPr>
              <a:t>Η</a:t>
            </a:r>
            <a:r>
              <a:rPr lang="el-GR" altLang="en-US" sz="2800" dirty="0" smtClean="0">
                <a:ea typeface="ＭＳ Ｐゴシック" panose="020B0600070205080204" pitchFamily="34" charset="-128"/>
              </a:rPr>
              <a:t> αξιολόγηση του αντιπάλου πραγματοποιείται μέσω δευτερογενών χαρακτήρων που ενέχουν το ρόλο δείκτη της συνολικής «ποιότητας» του αντιπάλου (δύναμη, αντοχή, ηλικία, φυσική κατάσταση).</a:t>
            </a:r>
            <a:endParaRPr lang="en-US" altLang="en-US" sz="2800"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l-GR" altLang="en-US" dirty="0" smtClean="0">
                <a:ea typeface="ＭＳ Ｐゴシック" panose="020B0600070205080204" pitchFamily="34" charset="-128"/>
              </a:rPr>
              <a:t>Ερωτοτροπία 1/2</a:t>
            </a:r>
            <a:endParaRPr lang="en-US" altLang="en-US" dirty="0" smtClean="0">
              <a:ea typeface="ＭＳ Ｐゴシック" panose="020B0600070205080204" pitchFamily="34" charset="-128"/>
            </a:endParaRPr>
          </a:p>
        </p:txBody>
      </p:sp>
      <p:sp>
        <p:nvSpPr>
          <p:cNvPr id="32771" name="Content Placeholder 4"/>
          <p:cNvSpPr>
            <a:spLocks noGrp="1"/>
          </p:cNvSpPr>
          <p:nvPr>
            <p:ph idx="1"/>
          </p:nvPr>
        </p:nvSpPr>
        <p:spPr/>
        <p:txBody>
          <a:bodyPr>
            <a:normAutofit fontScale="92500"/>
          </a:bodyPr>
          <a:lstStyle/>
          <a:p>
            <a:pPr eaLnBrk="1" hangingPunct="1"/>
            <a:r>
              <a:rPr lang="en-US" altLang="en-US" sz="2800" dirty="0" smtClean="0">
                <a:ea typeface="ＭＳ Ｐゴシック" panose="020B0600070205080204" pitchFamily="34" charset="-128"/>
              </a:rPr>
              <a:t>Η</a:t>
            </a:r>
            <a:r>
              <a:rPr lang="el-GR" altLang="en-US" sz="2800" dirty="0" smtClean="0">
                <a:ea typeface="ＭＳ Ｐゴシック" panose="020B0600070205080204" pitchFamily="34" charset="-128"/>
              </a:rPr>
              <a:t> παράταση της ερωτοτροπίας είναι προς το συμφέρον του θηλυκού. </a:t>
            </a:r>
          </a:p>
          <a:p>
            <a:pPr eaLnBrk="1" hangingPunct="1"/>
            <a:r>
              <a:rPr lang="en-US" altLang="en-US" sz="2800" dirty="0" smtClean="0">
                <a:ea typeface="ＭＳ Ｐゴシック" panose="020B0600070205080204" pitchFamily="34" charset="-128"/>
              </a:rPr>
              <a:t>Τ</a:t>
            </a:r>
            <a:r>
              <a:rPr lang="el-GR" altLang="en-US" sz="2800" dirty="0" smtClean="0">
                <a:ea typeface="ＭＳ Ｐゴシック" panose="020B0600070205080204" pitchFamily="34" charset="-128"/>
              </a:rPr>
              <a:t>α αρσενικά αναγκάζονται να ξεδιπλώσουν όλο το ρεπερτόριο των χαρισμάτων τους προκειμένου να κερδίσουν το θηλυκό κι έτσι εκείνο είναι σε θέση να εξάγει ασφαλή συμπεράσματα για την ποιότητα του θηλυκού (π.χ. σπερματοφόροι στον κοινό τρίτωνα). </a:t>
            </a:r>
          </a:p>
          <a:p>
            <a:pPr eaLnBrk="1" hangingPunct="1"/>
            <a:r>
              <a:rPr lang="en-US" altLang="en-US" sz="2800" dirty="0" smtClean="0">
                <a:ea typeface="ＭＳ Ｐゴシック" panose="020B0600070205080204" pitchFamily="34" charset="-128"/>
              </a:rPr>
              <a:t>Σ</a:t>
            </a:r>
            <a:r>
              <a:rPr lang="el-GR" altLang="en-US" sz="2800" dirty="0" err="1" smtClean="0">
                <a:ea typeface="ＭＳ Ｐゴシック" panose="020B0600070205080204" pitchFamily="34" charset="-128"/>
              </a:rPr>
              <a:t>υχνά</a:t>
            </a:r>
            <a:r>
              <a:rPr lang="el-GR" altLang="en-US" sz="2800" dirty="0" smtClean="0">
                <a:ea typeface="ＭＳ Ｐゴシック" panose="020B0600070205080204" pitchFamily="34" charset="-128"/>
              </a:rPr>
              <a:t> τα αρσενικά προσφέρουν τροφή στο θηλυκό. </a:t>
            </a:r>
            <a:r>
              <a:rPr lang="en-US" altLang="en-US" sz="2800" dirty="0" smtClean="0">
                <a:ea typeface="ＭＳ Ｐゴシック" panose="020B0600070205080204" pitchFamily="34" charset="-128"/>
              </a:rPr>
              <a:t>Α</a:t>
            </a:r>
            <a:r>
              <a:rPr lang="el-GR" altLang="en-US" sz="2800" dirty="0" err="1" smtClean="0">
                <a:ea typeface="ＭＳ Ｐゴシック" panose="020B0600070205080204" pitchFamily="34" charset="-128"/>
              </a:rPr>
              <a:t>υτή</a:t>
            </a:r>
            <a:r>
              <a:rPr lang="el-GR" altLang="en-US" sz="2800" dirty="0" smtClean="0">
                <a:ea typeface="ＭＳ Ｐゴシック" panose="020B0600070205080204" pitchFamily="34" charset="-128"/>
              </a:rPr>
              <a:t> είναι μια ένδειξη ότι είναι ικανά να επωμιστούν το βάρος του ζευγαρώματος και να θρέψουν στο μέλλον την «οικογένεια».</a:t>
            </a:r>
            <a:endParaRPr lang="en-US" altLang="en-US" sz="2800" dirty="0" smtClean="0">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3" name="Slide Number Placeholder 2"/>
          <p:cNvSpPr>
            <a:spLocks noGrp="1"/>
          </p:cNvSpPr>
          <p:nvPr>
            <p:ph type="sldNum" sz="quarter" idx="12"/>
          </p:nvPr>
        </p:nvSpPr>
        <p:spPr/>
        <p:txBody>
          <a:bodyPr/>
          <a:lstStyle/>
          <a:p>
            <a:fld id="{58A56277-EA16-4AF5-BFB5-E5ECBBB39490}" type="slidenum">
              <a:rPr lang="en-US" smtClean="0"/>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Ερωτοτροπία 2/2</a:t>
            </a:r>
            <a:endParaRPr lang="en-US" dirty="0"/>
          </a:p>
        </p:txBody>
      </p:sp>
      <p:pic>
        <p:nvPicPr>
          <p:cNvPr id="7" name="Picture Placeholder 6"/>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691490" y="1347444"/>
            <a:ext cx="2878070" cy="4785684"/>
          </a:xfrm>
        </p:spPr>
      </p:pic>
      <p:pic>
        <p:nvPicPr>
          <p:cNvPr id="12" name="Content Placeholder 11"/>
          <p:cNvPicPr>
            <a:picLocks noGrp="1" noChangeAspect="1"/>
          </p:cNvPicPr>
          <p:nvPr>
            <p:ph sz="quarter" idx="17"/>
          </p:nvPr>
        </p:nvPicPr>
        <p:blipFill>
          <a:blip r:embed="rId4" cstate="print">
            <a:extLst>
              <a:ext uri="{28A0092B-C50C-407E-A947-70E740481C1C}">
                <a14:useLocalDpi xmlns:a14="http://schemas.microsoft.com/office/drawing/2010/main" val="0"/>
              </a:ext>
            </a:extLst>
          </a:blip>
          <a:stretch>
            <a:fillRect/>
          </a:stretch>
        </p:blipFill>
        <p:spPr>
          <a:xfrm>
            <a:off x="5787857" y="1347444"/>
            <a:ext cx="2727494" cy="4826841"/>
          </a:xfrm>
        </p:spPr>
      </p:pic>
      <p:sp>
        <p:nvSpPr>
          <p:cNvPr id="11" name="Content Placeholder 10"/>
          <p:cNvSpPr>
            <a:spLocks noGrp="1"/>
          </p:cNvSpPr>
          <p:nvPr>
            <p:ph sz="quarter" idx="16"/>
          </p:nvPr>
        </p:nvSpPr>
        <p:spPr>
          <a:xfrm>
            <a:off x="3569561" y="2146435"/>
            <a:ext cx="2473470" cy="2893156"/>
          </a:xfrm>
        </p:spPr>
        <p:txBody>
          <a:bodyPr>
            <a:normAutofit fontScale="70000" lnSpcReduction="20000"/>
          </a:bodyPr>
          <a:lstStyle/>
          <a:p>
            <a:pPr marL="0" indent="0">
              <a:lnSpc>
                <a:spcPct val="110000"/>
              </a:lnSpc>
              <a:buNone/>
            </a:pPr>
            <a:r>
              <a:rPr lang="el-GR" altLang="en-US" sz="2900" dirty="0">
                <a:cs typeface="Times New Roman" panose="02020603050405020304" pitchFamily="18" charset="0"/>
              </a:rPr>
              <a:t>Οι ρυθμοί τροφοδοσίας των αρσενικών συσχετίζονται θετικά με το εύρος της λευκής λωρίδας του στέμματος στα </a:t>
            </a:r>
            <a:r>
              <a:rPr lang="el-GR" altLang="en-US" sz="2900" dirty="0" smtClean="0">
                <a:cs typeface="Times New Roman" panose="02020603050405020304" pitchFamily="18" charset="0"/>
              </a:rPr>
              <a:t>θηλυκά,</a:t>
            </a:r>
            <a:r>
              <a:rPr lang="en-US" altLang="en-US" sz="2900" dirty="0" smtClean="0">
                <a:cs typeface="Times New Roman" panose="02020603050405020304" pitchFamily="18" charset="0"/>
              </a:rPr>
              <a:t> </a:t>
            </a:r>
            <a:r>
              <a:rPr lang="el-GR" altLang="en-US" sz="2900" dirty="0">
                <a:cs typeface="Times New Roman" panose="02020603050405020304" pitchFamily="18" charset="0"/>
              </a:rPr>
              <a:t>αλλά αρνητικά με το εύρος στα αρσενικά. </a:t>
            </a:r>
            <a:endParaRPr lang="en-US" altLang="en-US" sz="2900" dirty="0"/>
          </a:p>
          <a:p>
            <a:endParaRPr lang="en-US" dirty="0"/>
          </a:p>
        </p:txBody>
      </p:sp>
      <p:sp>
        <p:nvSpPr>
          <p:cNvPr id="13" name="Footer Placeholder 12"/>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14" name="Slide Number Placeholder 13"/>
          <p:cNvSpPr>
            <a:spLocks noGrp="1"/>
          </p:cNvSpPr>
          <p:nvPr>
            <p:ph type="sldNum" sz="quarter" idx="11"/>
          </p:nvPr>
        </p:nvSpPr>
        <p:spPr/>
        <p:txBody>
          <a:bodyPr/>
          <a:lstStyle/>
          <a:p>
            <a:fld id="{58A56277-EA16-4AF5-BFB5-E5ECBBB39490}" type="slidenum">
              <a:rPr lang="en-US" smtClean="0"/>
              <a:t>21</a:t>
            </a:fld>
            <a:endParaRPr lang="en-US" dirty="0"/>
          </a:p>
        </p:txBody>
      </p:sp>
      <p:sp>
        <p:nvSpPr>
          <p:cNvPr id="8" name="TextBox 7"/>
          <p:cNvSpPr txBox="1"/>
          <p:nvPr/>
        </p:nvSpPr>
        <p:spPr>
          <a:xfrm>
            <a:off x="3164960" y="3263550"/>
            <a:ext cx="341760" cy="276999"/>
          </a:xfrm>
          <a:prstGeom prst="rect">
            <a:avLst/>
          </a:prstGeom>
          <a:noFill/>
        </p:spPr>
        <p:txBody>
          <a:bodyPr wrap="none" rtlCol="0">
            <a:spAutoFit/>
          </a:bodyPr>
          <a:lstStyle/>
          <a:p>
            <a:r>
              <a:rPr lang="en-US" sz="1200" b="1" dirty="0" smtClean="0">
                <a:solidFill>
                  <a:schemeClr val="bg1"/>
                </a:solidFill>
              </a:rPr>
              <a:t>17</a:t>
            </a:r>
            <a:endParaRPr lang="en-US" sz="1200" b="1" dirty="0">
              <a:solidFill>
                <a:schemeClr val="bg1"/>
              </a:solidFill>
            </a:endParaRPr>
          </a:p>
        </p:txBody>
      </p:sp>
      <p:sp>
        <p:nvSpPr>
          <p:cNvPr id="10" name="TextBox 9"/>
          <p:cNvSpPr txBox="1"/>
          <p:nvPr/>
        </p:nvSpPr>
        <p:spPr>
          <a:xfrm>
            <a:off x="8108346" y="3267523"/>
            <a:ext cx="341760" cy="276999"/>
          </a:xfrm>
          <a:prstGeom prst="rect">
            <a:avLst/>
          </a:prstGeom>
          <a:noFill/>
        </p:spPr>
        <p:txBody>
          <a:bodyPr wrap="none" rtlCol="0">
            <a:spAutoFit/>
          </a:bodyPr>
          <a:lstStyle/>
          <a:p>
            <a:r>
              <a:rPr lang="en-US" sz="1200" b="1" dirty="0" smtClean="0">
                <a:solidFill>
                  <a:schemeClr val="bg1"/>
                </a:solidFill>
              </a:rPr>
              <a:t>18</a:t>
            </a:r>
            <a:endParaRPr lang="en-US" sz="1200" b="1" dirty="0">
              <a:solidFill>
                <a:schemeClr val="bg1"/>
              </a:solidFill>
            </a:endParaRPr>
          </a:p>
        </p:txBody>
      </p:sp>
      <p:sp>
        <p:nvSpPr>
          <p:cNvPr id="15" name="TextBox 14"/>
          <p:cNvSpPr txBox="1"/>
          <p:nvPr/>
        </p:nvSpPr>
        <p:spPr>
          <a:xfrm>
            <a:off x="2823200" y="5956990"/>
            <a:ext cx="341760" cy="276999"/>
          </a:xfrm>
          <a:prstGeom prst="rect">
            <a:avLst/>
          </a:prstGeom>
          <a:noFill/>
        </p:spPr>
        <p:txBody>
          <a:bodyPr wrap="none" rtlCol="0">
            <a:spAutoFit/>
          </a:bodyPr>
          <a:lstStyle/>
          <a:p>
            <a:r>
              <a:rPr lang="en-US" sz="1200" b="1" dirty="0" smtClean="0"/>
              <a:t>19</a:t>
            </a:r>
            <a:endParaRPr lang="en-US" sz="1200" b="1" dirty="0"/>
          </a:p>
        </p:txBody>
      </p:sp>
      <p:sp>
        <p:nvSpPr>
          <p:cNvPr id="16" name="TextBox 15"/>
          <p:cNvSpPr txBox="1"/>
          <p:nvPr/>
        </p:nvSpPr>
        <p:spPr>
          <a:xfrm>
            <a:off x="8239953" y="5994629"/>
            <a:ext cx="341760" cy="276999"/>
          </a:xfrm>
          <a:prstGeom prst="rect">
            <a:avLst/>
          </a:prstGeom>
          <a:noFill/>
        </p:spPr>
        <p:txBody>
          <a:bodyPr wrap="none" rtlCol="0">
            <a:spAutoFit/>
          </a:bodyPr>
          <a:lstStyle/>
          <a:p>
            <a:r>
              <a:rPr lang="en-US" sz="1200" b="1" dirty="0" smtClean="0"/>
              <a:t>20</a:t>
            </a:r>
            <a:endParaRPr lang="en-US" sz="1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l-GR" altLang="en-US" dirty="0" smtClean="0">
                <a:ea typeface="ＭＳ Ｐゴシック" panose="020B0600070205080204" pitchFamily="34" charset="-128"/>
              </a:rPr>
              <a:t>Γαμήλια δώρα</a:t>
            </a:r>
            <a:endParaRPr lang="en-US" altLang="en-US" dirty="0" smtClean="0">
              <a:ea typeface="ＭＳ Ｐゴシック" panose="020B0600070205080204" pitchFamily="34" charset="-128"/>
            </a:endParaRPr>
          </a:p>
        </p:txBody>
      </p:sp>
      <p:pic>
        <p:nvPicPr>
          <p:cNvPr id="3" name="Content Placeholder 2"/>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8708" b="18017"/>
          <a:stretch/>
        </p:blipFill>
        <p:spPr>
          <a:xfrm>
            <a:off x="5367830" y="1853430"/>
            <a:ext cx="2872764" cy="2027435"/>
          </a:xfrm>
        </p:spPr>
      </p:pic>
      <p:sp>
        <p:nvSpPr>
          <p:cNvPr id="2" name="Content Placeholder 1"/>
          <p:cNvSpPr>
            <a:spLocks noGrp="1"/>
          </p:cNvSpPr>
          <p:nvPr>
            <p:ph sz="quarter" idx="14"/>
          </p:nvPr>
        </p:nvSpPr>
        <p:spPr>
          <a:xfrm>
            <a:off x="448235" y="1853430"/>
            <a:ext cx="4428565" cy="4309245"/>
          </a:xfrm>
        </p:spPr>
        <p:txBody>
          <a:bodyPr>
            <a:normAutofit fontScale="70000" lnSpcReduction="20000"/>
          </a:bodyPr>
          <a:lstStyle/>
          <a:p>
            <a:pPr>
              <a:lnSpc>
                <a:spcPct val="110000"/>
              </a:lnSpc>
            </a:pPr>
            <a:r>
              <a:rPr lang="en-US" altLang="en-US" dirty="0">
                <a:ea typeface="ＭＳ Ｐゴシック" panose="020B0600070205080204" pitchFamily="34" charset="-128"/>
              </a:rPr>
              <a:t>Σ</a:t>
            </a:r>
            <a:r>
              <a:rPr lang="el-GR" altLang="en-US" dirty="0">
                <a:ea typeface="ＭＳ Ｐゴシック" panose="020B0600070205080204" pitchFamily="34" charset="-128"/>
              </a:rPr>
              <a:t>ε πολλά </a:t>
            </a:r>
            <a:r>
              <a:rPr lang="en-US" altLang="en-US" dirty="0">
                <a:ea typeface="ＭＳ Ｐゴシック" panose="020B0600070205080204" pitchFamily="34" charset="-128"/>
              </a:rPr>
              <a:t>taxa </a:t>
            </a:r>
            <a:r>
              <a:rPr lang="el-GR" altLang="en-US" dirty="0">
                <a:ea typeface="ＭＳ Ｐゴシック" panose="020B0600070205080204" pitchFamily="34" charset="-128"/>
              </a:rPr>
              <a:t>τα αρσενικά προσφέρουν πριν το ζευγάρωμα ένα δώρο στο θηλυκό, συνήθως τροφή. </a:t>
            </a:r>
            <a:r>
              <a:rPr lang="en-US" altLang="en-US" dirty="0">
                <a:ea typeface="ＭＳ Ｐゴシック" panose="020B0600070205080204" pitchFamily="34" charset="-128"/>
              </a:rPr>
              <a:t>Α</a:t>
            </a:r>
            <a:r>
              <a:rPr lang="el-GR" altLang="en-US" dirty="0" err="1">
                <a:ea typeface="ＭＳ Ｐゴシック" panose="020B0600070205080204" pitchFamily="34" charset="-128"/>
              </a:rPr>
              <a:t>νάλογα</a:t>
            </a:r>
            <a:r>
              <a:rPr lang="el-GR" altLang="en-US" dirty="0">
                <a:ea typeface="ＭＳ Ｐゴシック" panose="020B0600070205080204" pitchFamily="34" charset="-128"/>
              </a:rPr>
              <a:t> με το μέγεθος και την ποιότητα του δώρου τα θηλυκά συναινούν ή απορρίπτουν τον επίδοξο επιβήτορα.</a:t>
            </a:r>
          </a:p>
          <a:p>
            <a:pPr>
              <a:lnSpc>
                <a:spcPct val="110000"/>
              </a:lnSpc>
            </a:pPr>
            <a:r>
              <a:rPr lang="el-GR" altLang="en-US" dirty="0">
                <a:ea typeface="ＭＳ Ｐゴシック" panose="020B0600070205080204" pitchFamily="34" charset="-128"/>
              </a:rPr>
              <a:t>Στα δίπτερα </a:t>
            </a:r>
            <a:r>
              <a:rPr lang="en-US" altLang="en-US" i="1" dirty="0" err="1">
                <a:ea typeface="ＭＳ Ｐゴシック" panose="020B0600070205080204" pitchFamily="34" charset="-128"/>
              </a:rPr>
              <a:t>Hylobittacus</a:t>
            </a:r>
            <a:r>
              <a:rPr lang="en-US" altLang="en-US" i="1" dirty="0">
                <a:ea typeface="ＭＳ Ｐゴシック" panose="020B0600070205080204" pitchFamily="34" charset="-128"/>
              </a:rPr>
              <a:t> </a:t>
            </a:r>
            <a:r>
              <a:rPr lang="en-US" altLang="en-US" i="1" dirty="0" err="1">
                <a:ea typeface="ＭＳ Ｐゴシック" panose="020B0600070205080204" pitchFamily="34" charset="-128"/>
              </a:rPr>
              <a:t>apicalis</a:t>
            </a:r>
            <a:r>
              <a:rPr lang="en-US" altLang="en-US" dirty="0">
                <a:ea typeface="ＭＳ Ｐゴシック" panose="020B0600070205080204" pitchFamily="34" charset="-128"/>
              </a:rPr>
              <a:t> </a:t>
            </a:r>
            <a:r>
              <a:rPr lang="el-GR" altLang="en-US" dirty="0">
                <a:ea typeface="ＭＳ Ｐゴシック" panose="020B0600070205080204" pitchFamily="34" charset="-128"/>
              </a:rPr>
              <a:t>τα θηλυκά δέχονται να ζευγαρώσουν μόνο όταν τους προσφερθεί νεκρό έντομο το οποίο και καταναλώνουν κατά τη διάρκεια της συνουσίας.</a:t>
            </a:r>
            <a:endParaRPr lang="en-US" altLang="en-US" dirty="0">
              <a:ea typeface="ＭＳ Ｐゴシック" panose="020B0600070205080204" pitchFamily="34" charset="-128"/>
            </a:endParaRPr>
          </a:p>
          <a:p>
            <a:pPr>
              <a:lnSpc>
                <a:spcPct val="110000"/>
              </a:lnSpc>
            </a:pPr>
            <a:endParaRPr lang="en-US" dirty="0"/>
          </a:p>
        </p:txBody>
      </p:sp>
      <p:sp>
        <p:nvSpPr>
          <p:cNvPr id="4" name="Content Placeholder 3"/>
          <p:cNvSpPr>
            <a:spLocks noGrp="1"/>
          </p:cNvSpPr>
          <p:nvPr>
            <p:ph sz="quarter" idx="13"/>
          </p:nvPr>
        </p:nvSpPr>
        <p:spPr>
          <a:xfrm>
            <a:off x="4624388" y="4048124"/>
            <a:ext cx="4107236" cy="2346326"/>
          </a:xfrm>
        </p:spPr>
        <p:txBody>
          <a:bodyPr>
            <a:normAutofit fontScale="70000" lnSpcReduction="20000"/>
          </a:bodyPr>
          <a:lstStyle/>
          <a:p>
            <a:pPr>
              <a:lnSpc>
                <a:spcPct val="110000"/>
              </a:lnSpc>
            </a:pPr>
            <a:r>
              <a:rPr lang="en-US" altLang="en-US" dirty="0">
                <a:latin typeface="Calibri" panose="020F0502020204030204" pitchFamily="34" charset="0"/>
              </a:rPr>
              <a:t>Τ</a:t>
            </a:r>
            <a:r>
              <a:rPr lang="el-GR" altLang="en-US" dirty="0">
                <a:latin typeface="Calibri" panose="020F0502020204030204" pitchFamily="34" charset="0"/>
              </a:rPr>
              <a:t>ο μεγαλύτερο μέγεθος του δώρου είναι προς όφελος και των δύο φύλων: το αρσενικό θα παρατείνει το χρόνο σύζευξης ενώ το θηλυκό θα προμηθευτεί περισσότερη ενέργεια.</a:t>
            </a:r>
            <a:endParaRPr lang="en-US" altLang="en-US" dirty="0">
              <a:latin typeface="Calibri" panose="020F0502020204030204" pitchFamily="34" charset="0"/>
            </a:endParaRPr>
          </a:p>
          <a:p>
            <a:endParaRPr lang="en-US" dirty="0"/>
          </a:p>
        </p:txBody>
      </p:sp>
      <p:sp>
        <p:nvSpPr>
          <p:cNvPr id="5" name="Footer Placeholder 4"/>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6" name="Slide Number Placeholder 5"/>
          <p:cNvSpPr>
            <a:spLocks noGrp="1"/>
          </p:cNvSpPr>
          <p:nvPr>
            <p:ph type="sldNum" sz="quarter" idx="11"/>
          </p:nvPr>
        </p:nvSpPr>
        <p:spPr/>
        <p:txBody>
          <a:bodyPr/>
          <a:lstStyle/>
          <a:p>
            <a:fld id="{58A56277-EA16-4AF5-BFB5-E5ECBBB39490}" type="slidenum">
              <a:rPr lang="en-US" smtClean="0"/>
              <a:t>22</a:t>
            </a:fld>
            <a:endParaRPr lang="en-US"/>
          </a:p>
        </p:txBody>
      </p:sp>
      <p:sp>
        <p:nvSpPr>
          <p:cNvPr id="8" name="TextBox 7"/>
          <p:cNvSpPr txBox="1"/>
          <p:nvPr/>
        </p:nvSpPr>
        <p:spPr>
          <a:xfrm>
            <a:off x="7898193" y="3603866"/>
            <a:ext cx="341760" cy="276999"/>
          </a:xfrm>
          <a:prstGeom prst="rect">
            <a:avLst/>
          </a:prstGeom>
          <a:noFill/>
        </p:spPr>
        <p:txBody>
          <a:bodyPr wrap="none" rtlCol="0">
            <a:spAutoFit/>
          </a:bodyPr>
          <a:lstStyle/>
          <a:p>
            <a:r>
              <a:rPr lang="en-US" sz="1200" b="1" dirty="0" smtClean="0">
                <a:solidFill>
                  <a:schemeClr val="bg1"/>
                </a:solidFill>
              </a:rPr>
              <a:t>21</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hangingPunct="1"/>
            <a:r>
              <a:rPr lang="en-US" altLang="en-US" dirty="0" smtClean="0">
                <a:ea typeface="ＭＳ Ｐゴシック" panose="020B0600070205080204" pitchFamily="34" charset="-128"/>
              </a:rPr>
              <a:t>Μ</a:t>
            </a:r>
            <a:r>
              <a:rPr lang="el-GR" altLang="en-US" dirty="0" err="1" smtClean="0">
                <a:ea typeface="ＭＳ Ｐゴシック" panose="020B0600070205080204" pitchFamily="34" charset="-128"/>
              </a:rPr>
              <a:t>ηχανισμοί</a:t>
            </a:r>
            <a:r>
              <a:rPr lang="el-GR" altLang="en-US" dirty="0" smtClean="0">
                <a:ea typeface="ＭＳ Ｐゴシック" panose="020B0600070205080204" pitchFamily="34" charset="-128"/>
              </a:rPr>
              <a:t> απομόνωσης</a:t>
            </a:r>
            <a:endParaRPr lang="en-US" altLang="en-US" dirty="0" smtClean="0">
              <a:ea typeface="ＭＳ Ｐゴシック" panose="020B0600070205080204" pitchFamily="34" charset="-128"/>
            </a:endParaRPr>
          </a:p>
        </p:txBody>
      </p:sp>
      <p:pic>
        <p:nvPicPr>
          <p:cNvPr id="4" name="Content Placehold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390751" y="1646906"/>
            <a:ext cx="2474855" cy="2361146"/>
          </a:xfrm>
        </p:spPr>
      </p:pic>
      <p:pic>
        <p:nvPicPr>
          <p:cNvPr id="35844" name="Content Placeholder 5" descr="fireflies2.jpg"/>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5390750" y="4008052"/>
            <a:ext cx="2474855" cy="2219120"/>
          </a:xfrm>
        </p:spPr>
      </p:pic>
      <p:sp>
        <p:nvSpPr>
          <p:cNvPr id="3" name="Content Placeholder 2"/>
          <p:cNvSpPr>
            <a:spLocks noGrp="1"/>
          </p:cNvSpPr>
          <p:nvPr>
            <p:ph sz="quarter" idx="14"/>
          </p:nvPr>
        </p:nvSpPr>
        <p:spPr>
          <a:xfrm>
            <a:off x="628649" y="1853430"/>
            <a:ext cx="4463304" cy="4744594"/>
          </a:xfrm>
        </p:spPr>
        <p:txBody>
          <a:bodyPr>
            <a:normAutofit fontScale="70000" lnSpcReduction="20000"/>
          </a:bodyPr>
          <a:lstStyle/>
          <a:p>
            <a:pPr>
              <a:lnSpc>
                <a:spcPct val="110000"/>
              </a:lnSpc>
            </a:pPr>
            <a:r>
              <a:rPr lang="en-US" altLang="en-US" sz="3400" dirty="0">
                <a:ea typeface="ＭＳ Ｐゴシック" panose="020B0600070205080204" pitchFamily="34" charset="-128"/>
              </a:rPr>
              <a:t>Τ</a:t>
            </a:r>
            <a:r>
              <a:rPr lang="el-GR" altLang="en-US" sz="3400" dirty="0">
                <a:ea typeface="ＭＳ Ｐゴシック" panose="020B0600070205080204" pitchFamily="34" charset="-128"/>
              </a:rPr>
              <a:t>α θηλυκά θα πρέπει να βεβαιωθούν αρχικά ότι ο σύντροφός τους ανήκει στο ίδιο είδος. </a:t>
            </a:r>
            <a:r>
              <a:rPr lang="en-US" altLang="en-US" sz="3400" dirty="0">
                <a:ea typeface="ＭＳ Ｐゴシック" panose="020B0600070205080204" pitchFamily="34" charset="-128"/>
              </a:rPr>
              <a:t>Έ</a:t>
            </a:r>
            <a:r>
              <a:rPr lang="el-GR" altLang="en-US" sz="3400" dirty="0" err="1">
                <a:ea typeface="ＭＳ Ｐゴシック" panose="020B0600070205080204" pitchFamily="34" charset="-128"/>
              </a:rPr>
              <a:t>τσι</a:t>
            </a:r>
            <a:r>
              <a:rPr lang="el-GR" altLang="en-US" sz="3400" dirty="0">
                <a:ea typeface="ＭＳ Ｐゴシック" panose="020B0600070205080204" pitchFamily="34" charset="-128"/>
              </a:rPr>
              <a:t> θα αποφευχθεί η απώλεια ενέργειας που θα αφιερώνονταν στην παραγωγή θνησιγενών υβριδίων.</a:t>
            </a:r>
          </a:p>
          <a:p>
            <a:pPr>
              <a:lnSpc>
                <a:spcPct val="110000"/>
              </a:lnSpc>
            </a:pPr>
            <a:r>
              <a:rPr lang="en-US" altLang="en-US" sz="3400" dirty="0">
                <a:ea typeface="ＭＳ Ｐゴシック" panose="020B0600070205080204" pitchFamily="34" charset="-128"/>
              </a:rPr>
              <a:t>Κ</a:t>
            </a:r>
            <a:r>
              <a:rPr lang="el-GR" altLang="en-US" sz="3400" dirty="0" err="1">
                <a:ea typeface="ＭＳ Ｐゴシック" panose="020B0600070205080204" pitchFamily="34" charset="-128"/>
              </a:rPr>
              <a:t>ατάλληλοι</a:t>
            </a:r>
            <a:r>
              <a:rPr lang="el-GR" altLang="en-US" sz="3400" dirty="0">
                <a:ea typeface="ＭＳ Ｐゴシック" panose="020B0600070205080204" pitchFamily="34" charset="-128"/>
              </a:rPr>
              <a:t> μηχανισμοί απομόνωσης εξασφαλίζουν καθαρή διάκριση ανάμεσα στα είδη.  </a:t>
            </a:r>
            <a:endParaRPr lang="en-US" altLang="en-US" sz="3400" dirty="0">
              <a:ea typeface="ＭＳ Ｐゴシック" panose="020B0600070205080204" pitchFamily="34" charset="-128"/>
            </a:endParaRPr>
          </a:p>
          <a:p>
            <a:endParaRPr lang="en-US" dirty="0"/>
          </a:p>
        </p:txBody>
      </p:sp>
      <p:sp>
        <p:nvSpPr>
          <p:cNvPr id="5" name="Footer Placeholder 4"/>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6" name="Slide Number Placeholder 5"/>
          <p:cNvSpPr>
            <a:spLocks noGrp="1"/>
          </p:cNvSpPr>
          <p:nvPr>
            <p:ph type="sldNum" sz="quarter" idx="11"/>
          </p:nvPr>
        </p:nvSpPr>
        <p:spPr/>
        <p:txBody>
          <a:bodyPr/>
          <a:lstStyle/>
          <a:p>
            <a:fld id="{58A56277-EA16-4AF5-BFB5-E5ECBBB39490}" type="slidenum">
              <a:rPr lang="en-US" smtClean="0"/>
              <a:t>23</a:t>
            </a:fld>
            <a:endParaRPr lang="en-US"/>
          </a:p>
        </p:txBody>
      </p:sp>
      <p:sp>
        <p:nvSpPr>
          <p:cNvPr id="8" name="TextBox 7"/>
          <p:cNvSpPr txBox="1"/>
          <p:nvPr/>
        </p:nvSpPr>
        <p:spPr>
          <a:xfrm>
            <a:off x="7503459" y="3681931"/>
            <a:ext cx="341760" cy="276999"/>
          </a:xfrm>
          <a:prstGeom prst="rect">
            <a:avLst/>
          </a:prstGeom>
          <a:noFill/>
        </p:spPr>
        <p:txBody>
          <a:bodyPr wrap="none" rtlCol="0">
            <a:spAutoFit/>
          </a:bodyPr>
          <a:lstStyle/>
          <a:p>
            <a:r>
              <a:rPr lang="en-US" sz="1200" b="1" dirty="0" smtClean="0">
                <a:solidFill>
                  <a:schemeClr val="bg1"/>
                </a:solidFill>
              </a:rPr>
              <a:t>22</a:t>
            </a:r>
            <a:endParaRPr lang="en-US" sz="1200" b="1" dirty="0">
              <a:solidFill>
                <a:schemeClr val="bg1"/>
              </a:solidFill>
            </a:endParaRPr>
          </a:p>
        </p:txBody>
      </p:sp>
      <p:sp>
        <p:nvSpPr>
          <p:cNvPr id="9" name="TextBox 8"/>
          <p:cNvSpPr txBox="1"/>
          <p:nvPr/>
        </p:nvSpPr>
        <p:spPr>
          <a:xfrm>
            <a:off x="7503459" y="5869985"/>
            <a:ext cx="341760" cy="276999"/>
          </a:xfrm>
          <a:prstGeom prst="rect">
            <a:avLst/>
          </a:prstGeom>
          <a:noFill/>
        </p:spPr>
        <p:txBody>
          <a:bodyPr wrap="none" rtlCol="0">
            <a:spAutoFit/>
          </a:bodyPr>
          <a:lstStyle/>
          <a:p>
            <a:r>
              <a:rPr lang="en-US" sz="1200" b="1" dirty="0" smtClean="0">
                <a:solidFill>
                  <a:schemeClr val="bg1"/>
                </a:solidFill>
              </a:rPr>
              <a:t>23</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solidFill>
                  <a:schemeClr val="accent6">
                    <a:lumMod val="75000"/>
                  </a:schemeClr>
                </a:solidFill>
              </a:rPr>
              <a:t>Τέλος Παρουσίασης</a:t>
            </a:r>
            <a:endParaRPr lang="en-US" dirty="0">
              <a:solidFill>
                <a:schemeClr val="accent6">
                  <a:lumMod val="75000"/>
                </a:schemeClr>
              </a:solidFill>
            </a:endParaRPr>
          </a:p>
        </p:txBody>
      </p:sp>
      <p:sp>
        <p:nvSpPr>
          <p:cNvPr id="2" name="Footer Placeholder 1"/>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3" name="Slide Number Placeholder 2"/>
          <p:cNvSpPr>
            <a:spLocks noGrp="1"/>
          </p:cNvSpPr>
          <p:nvPr>
            <p:ph type="sldNum" sz="quarter" idx="11"/>
          </p:nvPr>
        </p:nvSpPr>
        <p:spPr/>
        <p:txBody>
          <a:bodyPr/>
          <a:lstStyle/>
          <a:p>
            <a:fld id="{58A56277-EA16-4AF5-BFB5-E5ECBBB39490}" type="slidenum">
              <a:rPr lang="en-US" smtClean="0"/>
              <a:t>24</a:t>
            </a:fld>
            <a:endParaRPr lang="en-US" dirty="0"/>
          </a:p>
        </p:txBody>
      </p:sp>
    </p:spTree>
    <p:extLst>
      <p:ext uri="{BB962C8B-B14F-4D97-AF65-F5344CB8AC3E}">
        <p14:creationId xmlns:p14="http://schemas.microsoft.com/office/powerpoint/2010/main" val="1108164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Footer Placeholder 3"/>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25</a:t>
            </a:fld>
            <a:endParaRPr lang="en-US"/>
          </a:p>
        </p:txBody>
      </p:sp>
    </p:spTree>
    <p:extLst>
      <p:ext uri="{BB962C8B-B14F-4D97-AF65-F5344CB8AC3E}">
        <p14:creationId xmlns:p14="http://schemas.microsoft.com/office/powerpoint/2010/main" val="1160476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solidFill>
                  <a:schemeClr val="accent6">
                    <a:lumMod val="75000"/>
                  </a:schemeClr>
                </a:solidFill>
              </a:rPr>
              <a:t>Σημειώματα</a:t>
            </a:r>
            <a:endParaRPr lang="el-GR" sz="4400" dirty="0">
              <a:solidFill>
                <a:schemeClr val="accent6">
                  <a:lumMod val="75000"/>
                </a:schemeClr>
              </a:solidFill>
            </a:endParaRPr>
          </a:p>
        </p:txBody>
      </p:sp>
      <p:sp>
        <p:nvSpPr>
          <p:cNvPr id="2" name="Footer Placeholder 1"/>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3" name="Slide Number Placeholder 2"/>
          <p:cNvSpPr>
            <a:spLocks noGrp="1"/>
          </p:cNvSpPr>
          <p:nvPr>
            <p:ph type="sldNum" sz="quarter" idx="11"/>
          </p:nvPr>
        </p:nvSpPr>
        <p:spPr/>
        <p:txBody>
          <a:bodyPr/>
          <a:lstStyle/>
          <a:p>
            <a:fld id="{58A56277-EA16-4AF5-BFB5-E5ECBBB39490}" type="slidenum">
              <a:rPr lang="en-US" smtClean="0"/>
              <a:t>26</a:t>
            </a:fld>
            <a:endParaRPr lang="en-US" dirty="0"/>
          </a:p>
        </p:txBody>
      </p:sp>
    </p:spTree>
    <p:extLst>
      <p:ext uri="{BB962C8B-B14F-4D97-AF65-F5344CB8AC3E}">
        <p14:creationId xmlns:p14="http://schemas.microsoft.com/office/powerpoint/2010/main" val="2531627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5"/>
          <p:cNvSpPr>
            <a:spLocks noGrp="1"/>
          </p:cNvSpPr>
          <p:nvPr>
            <p:ph type="title"/>
          </p:nvPr>
        </p:nvSpPr>
        <p:spPr/>
        <p:txBody>
          <a:bodyPr/>
          <a:lstStyle/>
          <a:p>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useBgFill="1">
        <p:nvSpPr>
          <p:cNvPr id="112643" name="Content Placeholder 6"/>
          <p:cNvSpPr>
            <a:spLocks noGrp="1"/>
          </p:cNvSpPr>
          <p:nvPr>
            <p:ph idx="1"/>
          </p:nvPr>
        </p:nvSpPr>
        <p:spPr/>
        <p:txBody>
          <a:bodyPr/>
          <a:lstStyle/>
          <a:p>
            <a:pPr marL="0" indent="0">
              <a:buFont typeface="Arial" panose="020B0604020202020204" pitchFamily="34" charset="0"/>
              <a:buNone/>
            </a:pPr>
            <a:r>
              <a:rPr lang="el-GR" altLang="en-US" sz="2000" smtClean="0"/>
              <a:t>Το παρόν έργο αποτελεί την έκδοση 1.0. </a:t>
            </a:r>
          </a:p>
        </p:txBody>
      </p:sp>
      <p:sp>
        <p:nvSpPr>
          <p:cNvPr id="4" name="Footer Placeholder 3"/>
          <p:cNvSpPr>
            <a:spLocks noGrp="1"/>
          </p:cNvSpPr>
          <p:nvPr>
            <p:ph type="ftr" sz="quarter" idx="11"/>
          </p:nvPr>
        </p:nvSpPr>
        <p:spPr>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Αναπαραγωγική Συμπεριφορά</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911F546-0C8F-4432-ACA8-6C0ADB8BBB42}" type="slidenum">
              <a:rPr lang="el-GR" smtClean="0"/>
              <a:pPr>
                <a:defRPr/>
              </a:pPr>
              <a:t>27</a:t>
            </a:fld>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5"/>
          <p:cNvSpPr>
            <a:spLocks noGrp="1"/>
          </p:cNvSpPr>
          <p:nvPr>
            <p:ph type="title"/>
          </p:nvPr>
        </p:nvSpPr>
        <p:spPr/>
        <p:txBody>
          <a:bodyPr/>
          <a:lstStyle/>
          <a:p>
            <a:r>
              <a:rPr lang="el-GR" altLang="en-US" sz="4000" smtClean="0"/>
              <a:t>Σημείωμα Αναφοράς</a:t>
            </a:r>
            <a:endParaRPr lang="en-US" altLang="en-US" sz="4000" smtClean="0"/>
          </a:p>
        </p:txBody>
      </p:sp>
      <p:sp useBgFill="1">
        <p:nvSpPr>
          <p:cNvPr id="113667" name="Content Placeholder 6"/>
          <p:cNvSpPr>
            <a:spLocks noGrp="1"/>
          </p:cNvSpPr>
          <p:nvPr>
            <p:ph idx="1"/>
          </p:nvPr>
        </p:nvSpPr>
        <p:spPr/>
        <p:txBody>
          <a:bodyPr/>
          <a:lstStyle/>
          <a:p>
            <a:pPr marL="0" indent="0">
              <a:buNone/>
            </a:pPr>
            <a:r>
              <a:rPr lang="el-GR" altLang="en-US" sz="2000" dirty="0" err="1" smtClean="0"/>
              <a:t>Copyright</a:t>
            </a:r>
            <a:r>
              <a:rPr lang="el-GR" altLang="en-US" sz="2000" dirty="0" smtClean="0"/>
              <a:t> </a:t>
            </a:r>
            <a:r>
              <a:rPr lang="el-GR" altLang="en-US" sz="2000" dirty="0" err="1" smtClean="0"/>
              <a:t>Εθνικόν</a:t>
            </a:r>
            <a:r>
              <a:rPr lang="el-GR" altLang="en-US" sz="2000" dirty="0" smtClean="0"/>
              <a:t> και </a:t>
            </a:r>
            <a:r>
              <a:rPr lang="el-GR" altLang="en-US" sz="2000" dirty="0" err="1" smtClean="0"/>
              <a:t>Καποδιστριακόν</a:t>
            </a:r>
            <a:r>
              <a:rPr lang="el-GR" altLang="en-US" sz="2000" dirty="0" smtClean="0"/>
              <a:t> </a:t>
            </a:r>
            <a:r>
              <a:rPr lang="el-GR" altLang="en-US" sz="2000" dirty="0" err="1" smtClean="0"/>
              <a:t>Πανεπιστήμιον</a:t>
            </a:r>
            <a:r>
              <a:rPr lang="el-GR" altLang="en-US" sz="2000" dirty="0" smtClean="0"/>
              <a:t> Αθηνών</a:t>
            </a:r>
            <a:r>
              <a:rPr lang="en-US" altLang="en-US" sz="2000" dirty="0" smtClean="0"/>
              <a:t>, </a:t>
            </a:r>
            <a:r>
              <a:rPr lang="el-GR" altLang="en-US" sz="2000" dirty="0" smtClean="0"/>
              <a:t>Παναγιώτης Παφίλης, Επίκουρος Καθηγητής. «Ζωική Ποικιλότητα.</a:t>
            </a:r>
            <a:r>
              <a:rPr lang="el-GR" altLang="en-US" sz="2000" dirty="0" smtClean="0">
                <a:solidFill>
                  <a:srgbClr val="FF0000"/>
                </a:solidFill>
              </a:rPr>
              <a:t> </a:t>
            </a:r>
            <a:r>
              <a:rPr lang="el-GR" altLang="en-US" sz="2000" dirty="0" smtClean="0"/>
              <a:t>Ενότητα 8. Αναπαραγωγική Συμπεριφορά». Έκδοση: 1.0. Αθήνα 201</a:t>
            </a:r>
            <a:r>
              <a:rPr lang="en-US" altLang="en-US" sz="2000" dirty="0" smtClean="0"/>
              <a:t>5</a:t>
            </a:r>
            <a:r>
              <a:rPr lang="el-GR" altLang="en-US" sz="2000" dirty="0" smtClean="0"/>
              <a:t>. Διαθέσιμο από τη δικτυακή διεύθυνση: </a:t>
            </a:r>
            <a:r>
              <a:rPr lang="en-GB" altLang="en-US" sz="2000" dirty="0"/>
              <a:t>http://</a:t>
            </a:r>
            <a:r>
              <a:rPr lang="en-GB" altLang="en-US" sz="2000" dirty="0" smtClean="0"/>
              <a:t>opencourses.uoa.gr/courses/BIOL1</a:t>
            </a:r>
            <a:r>
              <a:rPr lang="el-GR" altLang="en-US" sz="2000" dirty="0" smtClean="0"/>
              <a:t>00</a:t>
            </a:r>
            <a:r>
              <a:rPr lang="en-GB" altLang="en-US" sz="2000" dirty="0" smtClean="0"/>
              <a:t>/</a:t>
            </a:r>
            <a:r>
              <a:rPr lang="el-GR" altLang="en-US" sz="2000" dirty="0" smtClean="0"/>
              <a:t>.</a:t>
            </a:r>
          </a:p>
          <a:p>
            <a:pPr marL="0" indent="0"/>
            <a:endParaRPr lang="el-GR" altLang="en-US" dirty="0" smtClean="0"/>
          </a:p>
          <a:p>
            <a:pPr marL="0" indent="0"/>
            <a:endParaRPr lang="en-US" altLang="en-US" dirty="0" smtClean="0"/>
          </a:p>
        </p:txBody>
      </p:sp>
      <p:sp>
        <p:nvSpPr>
          <p:cNvPr id="4" name="Footer Placeholder 3"/>
          <p:cNvSpPr>
            <a:spLocks noGrp="1"/>
          </p:cNvSpPr>
          <p:nvPr>
            <p:ph type="ftr" sz="quarter" idx="11"/>
          </p:nvPr>
        </p:nvSpPr>
        <p:spPr>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Αναπαραγωγική Συμπεριφορά</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681EBA9A-717F-4E81-A601-969B4396BD57}" type="slidenum">
              <a:rPr lang="el-GR" smtClean="0"/>
              <a:pPr>
                <a:defRPr/>
              </a:pPr>
              <a:t>28</a:t>
            </a:fld>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98502"/>
            <a:ext cx="8229600" cy="1143000"/>
          </a:xfrm>
        </p:spPr>
        <p:txBody>
          <a:bodyPr>
            <a:normAutofit/>
          </a:bodyPr>
          <a:lstStyle/>
          <a:p>
            <a:pPr algn="ctr"/>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276224" y="1066800"/>
            <a:ext cx="8305801" cy="2110807"/>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4320" y="2776024"/>
            <a:ext cx="1405355" cy="491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025" y="3267074"/>
            <a:ext cx="8543926" cy="2933701"/>
          </a:xfrm>
          <a:prstGeom prst="rect">
            <a:avLst/>
          </a:prstGeom>
        </p:spPr>
        <p:txBody>
          <a:bodyPr vert="horz" wrap="square" lIns="91440" tIns="45720" rIns="91440" bIns="45720" rtlCol="0" anchor="ctr">
            <a:normAutofit fontScale="92500" lnSpcReduction="10000"/>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Footer Placeholder 3"/>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29</a:t>
            </a:fld>
            <a:endParaRPr lang="en-US"/>
          </a:p>
        </p:txBody>
      </p:sp>
    </p:spTree>
    <p:extLst>
      <p:ext uri="{BB962C8B-B14F-4D97-AF65-F5344CB8AC3E}">
        <p14:creationId xmlns:p14="http://schemas.microsoft.com/office/powerpoint/2010/main" val="210100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ea typeface="ＭＳ Ｐゴシック" panose="020B0600070205080204" pitchFamily="34" charset="-128"/>
              </a:rPr>
              <a:t>Α</a:t>
            </a:r>
            <a:r>
              <a:rPr lang="el-GR" altLang="en-US" dirty="0" err="1" smtClean="0">
                <a:ea typeface="ＭＳ Ｐゴシック" panose="020B0600070205080204" pitchFamily="34" charset="-128"/>
              </a:rPr>
              <a:t>νταγωνισμός</a:t>
            </a:r>
            <a:r>
              <a:rPr lang="en-US" altLang="en-US" smtClean="0">
                <a:ea typeface="ＭＳ Ｐゴシック" panose="020B0600070205080204" pitchFamily="34" charset="-128"/>
              </a:rPr>
              <a:t> 2/2</a:t>
            </a:r>
            <a:endParaRPr lang="en-US" dirty="0"/>
          </a:p>
        </p:txBody>
      </p:sp>
      <p:pic>
        <p:nvPicPr>
          <p:cNvPr id="6" name="Content Placeholder 5"/>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328761" y="1854200"/>
            <a:ext cx="2482215" cy="2068513"/>
          </a:xfrm>
        </p:spPr>
      </p:pic>
      <p:pic>
        <p:nvPicPr>
          <p:cNvPr id="15363" name="Content Placeholder 5" descr="L. viridis.jpg"/>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5160169" y="4048125"/>
            <a:ext cx="2819400" cy="2114550"/>
          </a:xfrm>
        </p:spPr>
      </p:pic>
      <p:sp>
        <p:nvSpPr>
          <p:cNvPr id="5" name="Content Placeholder 4"/>
          <p:cNvSpPr>
            <a:spLocks noGrp="1"/>
          </p:cNvSpPr>
          <p:nvPr>
            <p:ph sz="quarter" idx="14"/>
          </p:nvPr>
        </p:nvSpPr>
        <p:spPr>
          <a:xfrm>
            <a:off x="576262" y="1700079"/>
            <a:ext cx="4048126" cy="5004570"/>
          </a:xfrm>
        </p:spPr>
        <p:txBody>
          <a:bodyPr>
            <a:normAutofit fontScale="47500" lnSpcReduction="20000"/>
          </a:bodyPr>
          <a:lstStyle/>
          <a:p>
            <a:pPr>
              <a:lnSpc>
                <a:spcPct val="110000"/>
              </a:lnSpc>
            </a:pPr>
            <a:r>
              <a:rPr lang="en-US" altLang="en-US" sz="4600" dirty="0">
                <a:ea typeface="ＭＳ Ｐゴシック" panose="020B0600070205080204" pitchFamily="34" charset="-128"/>
              </a:rPr>
              <a:t>Σ</a:t>
            </a:r>
            <a:r>
              <a:rPr lang="el-GR" altLang="en-US" sz="4600" dirty="0">
                <a:ea typeface="ＭＳ Ｐゴシック" panose="020B0600070205080204" pitchFamily="34" charset="-128"/>
              </a:rPr>
              <a:t>αν δείκτες «ποιότητας» μπορεί να χρησιμεύσουν κατασκευές όπως κέρατα ή δόντια, διακριτά στοιχεία του τριχώματος, της φολίδωσης ή του φτερώματος, χρωματικά πρότυπα, φωνητικές ιδιομορφίες ή ακόμα και το ίδιο το μέγεθος σώματος.</a:t>
            </a:r>
            <a:endParaRPr lang="en-US" altLang="en-US" sz="4600" dirty="0">
              <a:ea typeface="ＭＳ Ｐゴシック" panose="020B0600070205080204" pitchFamily="34" charset="-128"/>
            </a:endParaRPr>
          </a:p>
          <a:p>
            <a:pPr>
              <a:lnSpc>
                <a:spcPct val="110000"/>
              </a:lnSpc>
            </a:pPr>
            <a:r>
              <a:rPr lang="en-US" altLang="en-US" sz="4600" dirty="0">
                <a:ea typeface="ＭＳ Ｐゴシック" panose="020B0600070205080204" pitchFamily="34" charset="-128"/>
              </a:rPr>
              <a:t>Τ</a:t>
            </a:r>
            <a:r>
              <a:rPr lang="el-GR" altLang="en-US" sz="4600" dirty="0">
                <a:ea typeface="ＭＳ Ｐゴシック" panose="020B0600070205080204" pitchFamily="34" charset="-128"/>
              </a:rPr>
              <a:t>α αρσενικά φροντίζουν να επιδεικνύουν τα ιδιαίτερα αυτά χαρακτηριστικά ώστε να αποτρέψουν τον αντίπαλό τους από μια κατά μέτωπο επίθεση.</a:t>
            </a:r>
          </a:p>
          <a:p>
            <a:endParaRPr lang="en-US" dirty="0"/>
          </a:p>
        </p:txBody>
      </p:sp>
      <p:sp>
        <p:nvSpPr>
          <p:cNvPr id="7" name="Footer Placeholder 6"/>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8" name="Slide Number Placeholder 7"/>
          <p:cNvSpPr>
            <a:spLocks noGrp="1"/>
          </p:cNvSpPr>
          <p:nvPr>
            <p:ph type="sldNum" sz="quarter" idx="11"/>
          </p:nvPr>
        </p:nvSpPr>
        <p:spPr/>
        <p:txBody>
          <a:bodyPr/>
          <a:lstStyle/>
          <a:p>
            <a:fld id="{58A56277-EA16-4AF5-BFB5-E5ECBBB39490}" type="slidenum">
              <a:rPr lang="en-US" smtClean="0"/>
              <a:t>3</a:t>
            </a:fld>
            <a:endParaRPr lang="en-US"/>
          </a:p>
        </p:txBody>
      </p:sp>
      <p:sp>
        <p:nvSpPr>
          <p:cNvPr id="2" name="TextBox 1"/>
          <p:cNvSpPr txBox="1"/>
          <p:nvPr/>
        </p:nvSpPr>
        <p:spPr>
          <a:xfrm>
            <a:off x="7436224" y="3569921"/>
            <a:ext cx="263214" cy="276999"/>
          </a:xfrm>
          <a:prstGeom prst="rect">
            <a:avLst/>
          </a:prstGeom>
          <a:noFill/>
        </p:spPr>
        <p:txBody>
          <a:bodyPr wrap="none" rtlCol="0">
            <a:spAutoFit/>
          </a:bodyPr>
          <a:lstStyle/>
          <a:p>
            <a:r>
              <a:rPr lang="en-US" sz="1200" b="1" dirty="0" smtClean="0">
                <a:solidFill>
                  <a:schemeClr val="bg1"/>
                </a:solidFill>
              </a:rPr>
              <a:t>1</a:t>
            </a:r>
            <a:endParaRPr lang="en-US" sz="1200" b="1" dirty="0">
              <a:solidFill>
                <a:schemeClr val="bg1"/>
              </a:solidFill>
            </a:endParaRPr>
          </a:p>
        </p:txBody>
      </p:sp>
      <p:sp>
        <p:nvSpPr>
          <p:cNvPr id="9" name="TextBox 8"/>
          <p:cNvSpPr txBox="1"/>
          <p:nvPr/>
        </p:nvSpPr>
        <p:spPr>
          <a:xfrm>
            <a:off x="7679369" y="5828547"/>
            <a:ext cx="263214" cy="276999"/>
          </a:xfrm>
          <a:prstGeom prst="rect">
            <a:avLst/>
          </a:prstGeom>
          <a:noFill/>
        </p:spPr>
        <p:txBody>
          <a:bodyPr wrap="none" rtlCol="0">
            <a:spAutoFit/>
          </a:bodyPr>
          <a:lstStyle/>
          <a:p>
            <a:r>
              <a:rPr lang="en-US" sz="1200" b="1" dirty="0" smtClean="0">
                <a:solidFill>
                  <a:schemeClr val="bg1"/>
                </a:solidFill>
              </a:rPr>
              <a:t>2</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Footer Placeholder 3"/>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30</a:t>
            </a:fld>
            <a:endParaRPr lang="en-US"/>
          </a:p>
        </p:txBody>
      </p:sp>
    </p:spTree>
    <p:extLst>
      <p:ext uri="{BB962C8B-B14F-4D97-AF65-F5344CB8AC3E}">
        <p14:creationId xmlns:p14="http://schemas.microsoft.com/office/powerpoint/2010/main" val="3401694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1/4</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a:t>
            </a:r>
          </a:p>
          <a:p>
            <a:r>
              <a:rPr lang="el-GR" sz="1600" b="1" dirty="0" smtClean="0"/>
              <a:t>Εικόνα 1</a:t>
            </a:r>
            <a:r>
              <a:rPr lang="el-GR" sz="1600" dirty="0" smtClean="0"/>
              <a:t>. </a:t>
            </a:r>
            <a:r>
              <a:rPr lang="en-US" sz="1600" dirty="0"/>
              <a:t>All contents copyright © 2005. All rights reserved. </a:t>
            </a:r>
            <a:r>
              <a:rPr lang="el-GR" sz="1600" dirty="0"/>
              <a:t>Σύνδεσμος: </a:t>
            </a:r>
            <a:r>
              <a:rPr lang="en-US" sz="1600" dirty="0"/>
              <a:t>http://www.biology.arizona.edu/biomath/tutorials/applications/Allometry2.html</a:t>
            </a:r>
            <a:r>
              <a:rPr lang="el-GR" sz="1600" dirty="0"/>
              <a:t>. Πηγή: </a:t>
            </a:r>
            <a:r>
              <a:rPr lang="en-US" sz="1600" dirty="0"/>
              <a:t>http://www.biology.arizona.edu</a:t>
            </a:r>
            <a:r>
              <a:rPr lang="el-GR" sz="1600" dirty="0"/>
              <a:t>.</a:t>
            </a:r>
          </a:p>
          <a:p>
            <a:r>
              <a:rPr lang="el-GR" sz="1600" b="1" dirty="0" smtClean="0"/>
              <a:t>Εικόνα  </a:t>
            </a:r>
            <a:r>
              <a:rPr lang="en-US" sz="1600" b="1" dirty="0"/>
              <a:t>2</a:t>
            </a:r>
            <a:r>
              <a:rPr lang="el-GR" sz="1600" b="1" dirty="0"/>
              <a:t>. </a:t>
            </a:r>
            <a:r>
              <a:rPr lang="en-US" sz="1600" dirty="0"/>
              <a:t>Copyright © 1999-2015 </a:t>
            </a:r>
            <a:r>
              <a:rPr lang="en-US" sz="1600" dirty="0" err="1"/>
              <a:t>BioLib</a:t>
            </a:r>
            <a:r>
              <a:rPr lang="en-US" sz="1600" dirty="0"/>
              <a:t>. </a:t>
            </a:r>
            <a:r>
              <a:rPr lang="el-GR" sz="1600" dirty="0"/>
              <a:t>Σύνδεσμος: </a:t>
            </a:r>
            <a:r>
              <a:rPr lang="en-US" sz="1600" dirty="0"/>
              <a:t>http://www.biolib.cz/cz/taxontree/id355/.</a:t>
            </a:r>
            <a:r>
              <a:rPr lang="el-GR" sz="1600" dirty="0"/>
              <a:t> Πηγή: </a:t>
            </a:r>
            <a:r>
              <a:rPr lang="en-US" sz="1600" dirty="0"/>
              <a:t>http://www.biolib.cz</a:t>
            </a:r>
            <a:r>
              <a:rPr lang="el-GR" sz="1600" dirty="0"/>
              <a:t>.</a:t>
            </a:r>
          </a:p>
          <a:p>
            <a:r>
              <a:rPr lang="el-GR" sz="1600" b="1" dirty="0" smtClean="0"/>
              <a:t>Εικόνα  </a:t>
            </a:r>
            <a:r>
              <a:rPr lang="en-US" sz="1600" b="1" dirty="0"/>
              <a:t>3</a:t>
            </a:r>
            <a:r>
              <a:rPr lang="el-GR" sz="1600" b="1" dirty="0"/>
              <a:t>. </a:t>
            </a:r>
            <a:r>
              <a:rPr lang="en-US" sz="1600" dirty="0"/>
              <a:t>Wild Deer Ireland © 2010. </a:t>
            </a:r>
            <a:r>
              <a:rPr lang="el-GR" sz="1600" dirty="0"/>
              <a:t>Σύνδεσμος: </a:t>
            </a:r>
            <a:r>
              <a:rPr lang="en-US" sz="1600" dirty="0"/>
              <a:t>http://www.wilddeerireland.com/elk.html</a:t>
            </a:r>
            <a:r>
              <a:rPr lang="el-GR" sz="1600" dirty="0"/>
              <a:t>. Πηγή: </a:t>
            </a:r>
            <a:r>
              <a:rPr lang="en-US" sz="1600" dirty="0"/>
              <a:t>http://www.wilddeerireland.com</a:t>
            </a:r>
            <a:r>
              <a:rPr lang="el-GR" sz="1600" dirty="0"/>
              <a:t>.</a:t>
            </a:r>
          </a:p>
          <a:p>
            <a:r>
              <a:rPr lang="el-GR" sz="1600" b="1" dirty="0" smtClean="0"/>
              <a:t>Εικόνα  </a:t>
            </a:r>
            <a:r>
              <a:rPr lang="en-US" sz="1600" b="1" dirty="0"/>
              <a:t>4.</a:t>
            </a:r>
            <a:r>
              <a:rPr lang="el-GR" sz="1600" b="1" dirty="0"/>
              <a:t> </a:t>
            </a:r>
            <a:r>
              <a:rPr lang="en-US" sz="1600" dirty="0"/>
              <a:t>Wikipedia The Free Encyclopedia. </a:t>
            </a:r>
            <a:r>
              <a:rPr lang="el-GR" sz="1600" dirty="0"/>
              <a:t>Σύνδεσμος: </a:t>
            </a:r>
            <a:r>
              <a:rPr lang="en-US" sz="1600" dirty="0"/>
              <a:t>https://en.wikipedia.org/wiki/Red_deer</a:t>
            </a:r>
            <a:r>
              <a:rPr lang="el-GR" sz="1600" dirty="0"/>
              <a:t>. Πηγή: </a:t>
            </a:r>
            <a:r>
              <a:rPr lang="en-US" sz="1600" dirty="0"/>
              <a:t>https://en.wikipedia.org</a:t>
            </a:r>
            <a:r>
              <a:rPr lang="el-GR" sz="1600" dirty="0"/>
              <a:t>.</a:t>
            </a:r>
          </a:p>
          <a:p>
            <a:r>
              <a:rPr lang="el-GR" sz="1600" b="1" dirty="0" smtClean="0"/>
              <a:t>Εικόνα  </a:t>
            </a:r>
            <a:r>
              <a:rPr lang="en-US" sz="1600" b="1" dirty="0"/>
              <a:t>5</a:t>
            </a:r>
            <a:r>
              <a:rPr lang="el-GR" sz="1600" b="1" dirty="0"/>
              <a:t>. </a:t>
            </a:r>
            <a:r>
              <a:rPr lang="en-US" sz="1600" dirty="0"/>
              <a:t>Copyright © 2014 </a:t>
            </a:r>
            <a:r>
              <a:rPr lang="en-US" sz="1600" dirty="0" err="1"/>
              <a:t>Petland</a:t>
            </a:r>
            <a:r>
              <a:rPr lang="en-US" sz="1600" dirty="0"/>
              <a:t> Discounts, Inc. All rights reserved. </a:t>
            </a:r>
            <a:r>
              <a:rPr lang="el-GR" sz="1600" dirty="0"/>
              <a:t>Σύνδεσμος: </a:t>
            </a:r>
            <a:r>
              <a:rPr lang="en-US" sz="1600" dirty="0"/>
              <a:t>http://www.petlanddiscounts.com/instorereptiles.asp</a:t>
            </a:r>
            <a:r>
              <a:rPr lang="el-GR" sz="1600" dirty="0"/>
              <a:t>. Πηγή: </a:t>
            </a:r>
            <a:r>
              <a:rPr lang="en-US" sz="1600" dirty="0" smtClean="0"/>
              <a:t>http</a:t>
            </a:r>
            <a:r>
              <a:rPr lang="en-US" sz="1600" dirty="0"/>
              <a:t>://www.petlanddiscounts.com</a:t>
            </a:r>
            <a:r>
              <a:rPr lang="el-GR" sz="1600" dirty="0"/>
              <a:t>.</a:t>
            </a:r>
          </a:p>
          <a:p>
            <a:r>
              <a:rPr lang="el-GR" sz="1600" b="1" dirty="0" smtClean="0"/>
              <a:t>Εικόνα  </a:t>
            </a:r>
            <a:r>
              <a:rPr lang="en-US" sz="1600" b="1" dirty="0"/>
              <a:t>6</a:t>
            </a:r>
            <a:r>
              <a:rPr lang="el-GR" sz="1600" b="1" dirty="0"/>
              <a:t>. </a:t>
            </a:r>
            <a:r>
              <a:rPr lang="en-US" sz="1600" dirty="0"/>
              <a:t>© Copyright A. Hailey and photographers 2005- </a:t>
            </a:r>
            <a:r>
              <a:rPr lang="el-GR" sz="1600" dirty="0"/>
              <a:t>Σύνδεσμος: </a:t>
            </a:r>
            <a:r>
              <a:rPr lang="en-US" sz="1600" dirty="0"/>
              <a:t>http://www.ahailey.f9.co.uk/anolis.htm</a:t>
            </a:r>
            <a:r>
              <a:rPr lang="el-GR" sz="1600" dirty="0"/>
              <a:t>. Πηγή: </a:t>
            </a:r>
            <a:r>
              <a:rPr lang="en-US" sz="1600" dirty="0"/>
              <a:t>http://www.ahailey.f9.co.uk</a:t>
            </a:r>
            <a:r>
              <a:rPr lang="el-GR" sz="1600" dirty="0"/>
              <a:t>.</a:t>
            </a:r>
          </a:p>
          <a:p>
            <a:endParaRPr lang="en-US" sz="1600" dirty="0"/>
          </a:p>
        </p:txBody>
      </p:sp>
      <p:sp>
        <p:nvSpPr>
          <p:cNvPr id="4" name="Footer Placeholder 3"/>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31</a:t>
            </a:fld>
            <a:endParaRPr lang="en-US"/>
          </a:p>
        </p:txBody>
      </p:sp>
    </p:spTree>
    <p:extLst>
      <p:ext uri="{BB962C8B-B14F-4D97-AF65-F5344CB8AC3E}">
        <p14:creationId xmlns:p14="http://schemas.microsoft.com/office/powerpoint/2010/main" val="2623078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2/4</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r>
              <a:rPr lang="el-GR" sz="1600" b="1" dirty="0"/>
              <a:t>Εικόνα  </a:t>
            </a:r>
            <a:r>
              <a:rPr lang="en-US" sz="1600" b="1" dirty="0"/>
              <a:t>7</a:t>
            </a:r>
            <a:r>
              <a:rPr lang="el-GR" sz="1600" b="1" dirty="0"/>
              <a:t>. </a:t>
            </a:r>
            <a:r>
              <a:rPr lang="en-US" sz="1600" dirty="0"/>
              <a:t>© 2015 New Hampshire Public Television. </a:t>
            </a:r>
            <a:r>
              <a:rPr lang="el-GR" sz="1600" dirty="0"/>
              <a:t>Σύνδεσμος: </a:t>
            </a:r>
            <a:r>
              <a:rPr lang="en-US" sz="1600" dirty="0"/>
              <a:t>http://www.nhptv.org/natureworks/magnificentfrigate.htm</a:t>
            </a:r>
            <a:r>
              <a:rPr lang="el-GR" sz="1600" dirty="0"/>
              <a:t>. Πηγή: </a:t>
            </a:r>
            <a:r>
              <a:rPr lang="en-US" sz="1600" dirty="0"/>
              <a:t>http://www.nhptv.org</a:t>
            </a:r>
            <a:r>
              <a:rPr lang="el-GR" sz="1600" dirty="0"/>
              <a:t>.</a:t>
            </a:r>
          </a:p>
          <a:p>
            <a:r>
              <a:rPr lang="el-GR" sz="1600" b="1" dirty="0" smtClean="0"/>
              <a:t>Εικόνα  </a:t>
            </a:r>
            <a:r>
              <a:rPr lang="en-US" sz="1600" b="1" dirty="0"/>
              <a:t>8</a:t>
            </a:r>
            <a:r>
              <a:rPr lang="el-GR" sz="1600" b="1" dirty="0"/>
              <a:t>. </a:t>
            </a:r>
            <a:r>
              <a:rPr lang="en-US" sz="1600" dirty="0"/>
              <a:t>Copyright avesphoto.com. </a:t>
            </a:r>
            <a:r>
              <a:rPr lang="el-GR" sz="1600" dirty="0"/>
              <a:t>Σύνδεσμος: </a:t>
            </a:r>
            <a:r>
              <a:rPr lang="en-US" sz="1600" dirty="0"/>
              <a:t>http://www.robinsonlibrary.com/science/</a:t>
            </a:r>
            <a:r>
              <a:rPr lang="el-GR" sz="1600" dirty="0"/>
              <a:t>. Πηγή: </a:t>
            </a:r>
            <a:r>
              <a:rPr lang="en-US" sz="1600" dirty="0"/>
              <a:t>www.robinsonlibrary.com</a:t>
            </a:r>
            <a:r>
              <a:rPr lang="el-GR" sz="1600" dirty="0"/>
              <a:t>.</a:t>
            </a:r>
          </a:p>
          <a:p>
            <a:r>
              <a:rPr lang="el-GR" sz="1600" b="1" dirty="0" smtClean="0"/>
              <a:t>Εικόνα  </a:t>
            </a:r>
            <a:r>
              <a:rPr lang="en-US" sz="1600" b="1" dirty="0"/>
              <a:t>9</a:t>
            </a:r>
            <a:r>
              <a:rPr lang="el-GR" sz="1600" b="1" dirty="0"/>
              <a:t>. </a:t>
            </a:r>
            <a:r>
              <a:rPr lang="en-US" sz="1600" dirty="0"/>
              <a:t>Wikimedia Commons. </a:t>
            </a:r>
            <a:r>
              <a:rPr lang="el-GR" sz="1600" dirty="0"/>
              <a:t>Σύνδεσμος: </a:t>
            </a:r>
            <a:r>
              <a:rPr lang="en-US" sz="1600" dirty="0"/>
              <a:t>https://commons.wikimedia.org/wiki/File:Males_Mirounga_angustirostris_fighting.jpg</a:t>
            </a:r>
            <a:r>
              <a:rPr lang="el-GR" sz="1600" dirty="0"/>
              <a:t>. Πηγή: </a:t>
            </a:r>
            <a:r>
              <a:rPr lang="en-US" sz="1600" dirty="0"/>
              <a:t>https://commons.wikimedia.org</a:t>
            </a:r>
            <a:r>
              <a:rPr lang="el-GR" sz="1600" dirty="0"/>
              <a:t>.</a:t>
            </a:r>
          </a:p>
          <a:p>
            <a:r>
              <a:rPr lang="el-GR" sz="1600" b="1" dirty="0" smtClean="0"/>
              <a:t>Εικόνα  </a:t>
            </a:r>
            <a:r>
              <a:rPr lang="el-GR" sz="1600" b="1" dirty="0"/>
              <a:t>1</a:t>
            </a:r>
            <a:r>
              <a:rPr lang="en-US" sz="1600" b="1" dirty="0"/>
              <a:t>0</a:t>
            </a:r>
            <a:r>
              <a:rPr lang="el-GR" sz="1600" b="1" dirty="0"/>
              <a:t>. </a:t>
            </a:r>
            <a:r>
              <a:rPr lang="en-US" sz="1600" dirty="0"/>
              <a:t>© 2015 - GATAG｜</a:t>
            </a:r>
            <a:r>
              <a:rPr lang="ja-JP" altLang="en-US" sz="1600" dirty="0"/>
              <a:t>フリー画像・写真素材集 </a:t>
            </a:r>
            <a:r>
              <a:rPr lang="en-US" altLang="ja-JP" sz="1600" dirty="0"/>
              <a:t>2.0 - </a:t>
            </a:r>
            <a:r>
              <a:rPr lang="en-US" sz="1600" dirty="0"/>
              <a:t>Design by WPThemeDesigner.com. </a:t>
            </a:r>
            <a:r>
              <a:rPr lang="el-GR" sz="1600" dirty="0"/>
              <a:t>Σύνδεσμος: </a:t>
            </a:r>
            <a:r>
              <a:rPr lang="en-US" sz="1600" dirty="0"/>
              <a:t>http://free.gatag.net/en/2011/03/26/170000.html</a:t>
            </a:r>
            <a:r>
              <a:rPr lang="el-GR" sz="1600" dirty="0"/>
              <a:t>. Πηγή: </a:t>
            </a:r>
            <a:r>
              <a:rPr lang="en-US" sz="1600" dirty="0"/>
              <a:t>http://free.gatag.net</a:t>
            </a:r>
            <a:r>
              <a:rPr lang="el-GR" sz="1600" dirty="0"/>
              <a:t>.</a:t>
            </a:r>
          </a:p>
          <a:p>
            <a:r>
              <a:rPr lang="el-GR" sz="1600" b="1" dirty="0" smtClean="0"/>
              <a:t>Εικόνα  </a:t>
            </a:r>
            <a:r>
              <a:rPr lang="el-GR" sz="1600" b="1" dirty="0"/>
              <a:t>1</a:t>
            </a:r>
            <a:r>
              <a:rPr lang="en-US" sz="1600" b="1" dirty="0"/>
              <a:t>1</a:t>
            </a:r>
            <a:r>
              <a:rPr lang="el-GR" sz="1600" b="1" dirty="0"/>
              <a:t>. </a:t>
            </a:r>
            <a:r>
              <a:rPr lang="en-US" sz="1600" dirty="0"/>
              <a:t>© 2015 Photobucket. </a:t>
            </a:r>
            <a:r>
              <a:rPr lang="el-GR" sz="1600" dirty="0"/>
              <a:t>Σύνδεσμος: </a:t>
            </a:r>
            <a:r>
              <a:rPr lang="en-US" sz="1600" dirty="0"/>
              <a:t>http://s1256.photobucket.com/user/banmaihong2011/media/PEACOCKS/Peacock50.jpg.html</a:t>
            </a:r>
            <a:r>
              <a:rPr lang="el-GR" sz="1600" dirty="0"/>
              <a:t>. Πηγή: </a:t>
            </a:r>
            <a:r>
              <a:rPr lang="en-US" sz="1600" dirty="0"/>
              <a:t>http://s1256.photobucket.com.</a:t>
            </a:r>
          </a:p>
          <a:p>
            <a:r>
              <a:rPr lang="el-GR" sz="1600" b="1" dirty="0" smtClean="0"/>
              <a:t>Εικόνα  </a:t>
            </a:r>
            <a:r>
              <a:rPr lang="el-GR" sz="1600" b="1" dirty="0"/>
              <a:t>1</a:t>
            </a:r>
            <a:r>
              <a:rPr lang="en-US" sz="1600" b="1" dirty="0"/>
              <a:t>2</a:t>
            </a:r>
            <a:r>
              <a:rPr lang="el-GR" sz="1600" b="1" dirty="0"/>
              <a:t>. </a:t>
            </a:r>
            <a:r>
              <a:rPr lang="el-GR" sz="1600" dirty="0"/>
              <a:t>Σύνδεσμος: </a:t>
            </a:r>
            <a:r>
              <a:rPr lang="en-US" sz="1600" dirty="0"/>
              <a:t>http://www.free-pet-wallpapers.com/Terraristic-free-wallpapers/Lizard/Greek-Algyroides-%28Algyroides-moreoticus%29.html</a:t>
            </a:r>
            <a:r>
              <a:rPr lang="el-GR" sz="1600" dirty="0"/>
              <a:t>. Πηγή: </a:t>
            </a:r>
            <a:r>
              <a:rPr lang="en-US" sz="1600" dirty="0"/>
              <a:t>http://www.free-pet-wallpapers.com</a:t>
            </a:r>
            <a:r>
              <a:rPr lang="el-GR" sz="1600" dirty="0"/>
              <a:t>.</a:t>
            </a:r>
          </a:p>
          <a:p>
            <a:r>
              <a:rPr lang="el-GR" sz="1600" b="1" dirty="0" smtClean="0"/>
              <a:t>Εικόνα  </a:t>
            </a:r>
            <a:r>
              <a:rPr lang="el-GR" sz="1600" b="1" dirty="0"/>
              <a:t>1</a:t>
            </a:r>
            <a:r>
              <a:rPr lang="en-US" sz="1600" b="1" dirty="0"/>
              <a:t>3</a:t>
            </a:r>
            <a:r>
              <a:rPr lang="el-GR" sz="1600" b="1" dirty="0"/>
              <a:t>. </a:t>
            </a:r>
            <a:r>
              <a:rPr lang="en-US" sz="1600" dirty="0"/>
              <a:t>Copyright Jan Van Der </a:t>
            </a:r>
            <a:r>
              <a:rPr lang="en-US" sz="1600" dirty="0" err="1"/>
              <a:t>Voort</a:t>
            </a:r>
            <a:r>
              <a:rPr lang="en-US" sz="1600" dirty="0"/>
              <a:t>. </a:t>
            </a:r>
            <a:r>
              <a:rPr lang="el-GR" sz="1600" dirty="0"/>
              <a:t>Σύνδεσμος: </a:t>
            </a:r>
            <a:r>
              <a:rPr lang="en-US" sz="1600" dirty="0"/>
              <a:t>http://www.herpetofauna.gr/index.php?module=cats&amp;page=read&amp;id=105</a:t>
            </a:r>
            <a:r>
              <a:rPr lang="el-GR" sz="1600" dirty="0"/>
              <a:t>. Πηγή: </a:t>
            </a:r>
            <a:r>
              <a:rPr lang="en-US" sz="1600" dirty="0"/>
              <a:t>yan.van.der.voort@skynet.be</a:t>
            </a:r>
            <a:r>
              <a:rPr lang="el-GR" sz="1600" dirty="0" smtClean="0"/>
              <a:t>.</a:t>
            </a:r>
            <a:endParaRPr lang="el-GR" sz="1600" dirty="0"/>
          </a:p>
        </p:txBody>
      </p:sp>
      <p:sp>
        <p:nvSpPr>
          <p:cNvPr id="4" name="Footer Placeholder 3"/>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32</a:t>
            </a:fld>
            <a:endParaRPr lang="en-US"/>
          </a:p>
        </p:txBody>
      </p:sp>
    </p:spTree>
    <p:extLst>
      <p:ext uri="{BB962C8B-B14F-4D97-AF65-F5344CB8AC3E}">
        <p14:creationId xmlns:p14="http://schemas.microsoft.com/office/powerpoint/2010/main" val="19778383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3/4</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r>
              <a:rPr lang="el-GR" sz="1600" b="1" dirty="0" smtClean="0"/>
              <a:t>Εικόνα  </a:t>
            </a:r>
            <a:r>
              <a:rPr lang="el-GR" sz="1600" b="1" dirty="0"/>
              <a:t>1</a:t>
            </a:r>
            <a:r>
              <a:rPr lang="en-US" sz="1600" b="1" dirty="0"/>
              <a:t>4</a:t>
            </a:r>
            <a:r>
              <a:rPr lang="el-GR" sz="1600" b="1" dirty="0"/>
              <a:t>. </a:t>
            </a:r>
            <a:r>
              <a:rPr lang="en-US" sz="1600" dirty="0"/>
              <a:t>Unless otherwise stated all images and words are Copyright © Tim Collier 2008—2015. </a:t>
            </a:r>
            <a:r>
              <a:rPr lang="el-GR" sz="1600" dirty="0"/>
              <a:t>Σύνδεσμος: </a:t>
            </a:r>
            <a:r>
              <a:rPr lang="en-US" sz="1600" dirty="0"/>
              <a:t>http://www.timcollierphotography.com/articles/mallard-rape/</a:t>
            </a:r>
            <a:r>
              <a:rPr lang="el-GR" sz="1600" dirty="0"/>
              <a:t>. Πηγή: </a:t>
            </a:r>
            <a:r>
              <a:rPr lang="en-US" sz="1600" dirty="0"/>
              <a:t>http://www.timcollierphotography.com</a:t>
            </a:r>
            <a:r>
              <a:rPr lang="el-GR" sz="1600" dirty="0"/>
              <a:t>.</a:t>
            </a:r>
          </a:p>
          <a:p>
            <a:r>
              <a:rPr lang="el-GR" sz="1600" b="1" dirty="0" smtClean="0"/>
              <a:t>Εικόνα  </a:t>
            </a:r>
            <a:r>
              <a:rPr lang="el-GR" sz="1600" b="1" dirty="0"/>
              <a:t>1</a:t>
            </a:r>
            <a:r>
              <a:rPr lang="en-US" sz="1600" b="1" dirty="0"/>
              <a:t>5</a:t>
            </a:r>
            <a:r>
              <a:rPr lang="el-GR" sz="1600" b="1" dirty="0"/>
              <a:t>. </a:t>
            </a:r>
            <a:r>
              <a:rPr lang="sk-SK" sz="1600" dirty="0"/>
              <a:t>Cop</a:t>
            </a:r>
            <a:r>
              <a:rPr lang="en-US" sz="1600" dirty="0"/>
              <a:t>y</a:t>
            </a:r>
            <a:r>
              <a:rPr lang="sk-SK" sz="1600" dirty="0"/>
              <a:t>righted.</a:t>
            </a:r>
            <a:endParaRPr lang="el-GR" sz="1600" dirty="0"/>
          </a:p>
          <a:p>
            <a:r>
              <a:rPr lang="el-GR" sz="1600" b="1" dirty="0" smtClean="0"/>
              <a:t>Εικόνα  </a:t>
            </a:r>
            <a:r>
              <a:rPr lang="el-GR" sz="1600" b="1" dirty="0"/>
              <a:t>1</a:t>
            </a:r>
            <a:r>
              <a:rPr lang="en-US" sz="1600" b="1" dirty="0"/>
              <a:t>6</a:t>
            </a:r>
            <a:r>
              <a:rPr lang="el-GR" sz="1600" b="1" dirty="0"/>
              <a:t>. </a:t>
            </a:r>
            <a:r>
              <a:rPr lang="en-US" sz="1600" dirty="0"/>
              <a:t>Copyright © John </a:t>
            </a:r>
            <a:r>
              <a:rPr lang="en-US" sz="1600" dirty="0" err="1"/>
              <a:t>Brietley</a:t>
            </a:r>
            <a:r>
              <a:rPr lang="en-US" sz="1600" dirty="0"/>
              <a:t> 2008. </a:t>
            </a:r>
            <a:r>
              <a:rPr lang="el-GR" sz="1600" dirty="0"/>
              <a:t>Σύνδεσμος: </a:t>
            </a:r>
            <a:r>
              <a:rPr lang="en-US" sz="1600" dirty="0"/>
              <a:t>http://el.science.wikia.com/wiki/%CE%9C%CE%AC%CE%BD%CF%84%CE%B9%CF%82_%5C%CE%88%CE%BD%CF%84%CE%BF%CE%BC%CE%BF.</a:t>
            </a:r>
            <a:r>
              <a:rPr lang="el-GR" sz="1600" dirty="0"/>
              <a:t> Πηγή: </a:t>
            </a:r>
            <a:r>
              <a:rPr lang="en-US" sz="1600" dirty="0"/>
              <a:t>www.naturebestcreations.com</a:t>
            </a:r>
            <a:r>
              <a:rPr lang="el-GR" sz="1600" dirty="0"/>
              <a:t>.</a:t>
            </a:r>
          </a:p>
          <a:p>
            <a:r>
              <a:rPr lang="el-GR" sz="1600" b="1" dirty="0" smtClean="0"/>
              <a:t>Εικόνα  </a:t>
            </a:r>
            <a:r>
              <a:rPr lang="el-GR" sz="1600" b="1" dirty="0"/>
              <a:t>17. </a:t>
            </a:r>
            <a:r>
              <a:rPr lang="en-US" sz="1600" dirty="0"/>
              <a:t>Photo by Eric Preston. </a:t>
            </a:r>
            <a:r>
              <a:rPr lang="el-GR" sz="1600" dirty="0"/>
              <a:t>Σύνδεσμος: </a:t>
            </a:r>
            <a:r>
              <a:rPr lang="en-US" sz="1600" dirty="0"/>
              <a:t>http://www.prbo.org/calpif/htmldocs/species/scrub/nuttall's_white_crowned_sparrow.htm</a:t>
            </a:r>
            <a:r>
              <a:rPr lang="el-GR" sz="1600" dirty="0"/>
              <a:t>. Πηγή:</a:t>
            </a:r>
            <a:r>
              <a:rPr lang="en-US" sz="1600" dirty="0"/>
              <a:t> http://www.prbo.org</a:t>
            </a:r>
            <a:r>
              <a:rPr lang="el-GR" sz="1600" dirty="0"/>
              <a:t> .</a:t>
            </a:r>
          </a:p>
          <a:p>
            <a:r>
              <a:rPr lang="el-GR" sz="1600" b="1" dirty="0" smtClean="0"/>
              <a:t>Εικόνα  </a:t>
            </a:r>
            <a:r>
              <a:rPr lang="el-GR" sz="1600" b="1" dirty="0"/>
              <a:t>1</a:t>
            </a:r>
            <a:r>
              <a:rPr lang="en-US" sz="1600" b="1" dirty="0"/>
              <a:t>8-20</a:t>
            </a:r>
            <a:r>
              <a:rPr lang="el-GR" sz="1600" b="1" dirty="0"/>
              <a:t>. </a:t>
            </a:r>
            <a:r>
              <a:rPr lang="sk-SK" sz="1600" dirty="0"/>
              <a:t>Cop</a:t>
            </a:r>
            <a:r>
              <a:rPr lang="en-US" sz="1600" dirty="0" err="1"/>
              <a:t>yrighted</a:t>
            </a:r>
            <a:r>
              <a:rPr lang="en-US" sz="1600" dirty="0"/>
              <a:t>.</a:t>
            </a:r>
          </a:p>
          <a:p>
            <a:r>
              <a:rPr lang="el-GR" sz="1600" b="1" dirty="0" smtClean="0"/>
              <a:t>Εικόνα  </a:t>
            </a:r>
            <a:r>
              <a:rPr lang="en-US" sz="1600" b="1" dirty="0"/>
              <a:t>21</a:t>
            </a:r>
            <a:r>
              <a:rPr lang="el-GR" sz="1600" b="1" dirty="0"/>
              <a:t>. </a:t>
            </a:r>
            <a:r>
              <a:rPr lang="el-GR" sz="1600" dirty="0"/>
              <a:t>Σύνδεσμος: </a:t>
            </a:r>
            <a:r>
              <a:rPr lang="en-US" sz="1600" dirty="0"/>
              <a:t>http://butterfly-insect.com/blog/category/insects/</a:t>
            </a:r>
            <a:r>
              <a:rPr lang="el-GR" sz="1600" dirty="0"/>
              <a:t>. Πηγή: </a:t>
            </a:r>
            <a:r>
              <a:rPr lang="en-US" sz="1600" dirty="0"/>
              <a:t>accessscience.com</a:t>
            </a:r>
            <a:r>
              <a:rPr lang="el-GR" sz="1600" dirty="0"/>
              <a:t>.</a:t>
            </a:r>
          </a:p>
          <a:p>
            <a:r>
              <a:rPr lang="el-GR" sz="1600" b="1" dirty="0" smtClean="0"/>
              <a:t>Εικόνα  </a:t>
            </a:r>
            <a:r>
              <a:rPr lang="en-US" sz="1600" b="1" dirty="0"/>
              <a:t>22</a:t>
            </a:r>
            <a:r>
              <a:rPr lang="el-GR" sz="1600" b="1" dirty="0"/>
              <a:t>.</a:t>
            </a:r>
            <a:r>
              <a:rPr lang="en-US" sz="1600" b="1" dirty="0"/>
              <a:t> </a:t>
            </a:r>
            <a:r>
              <a:rPr lang="en-US" sz="1600" dirty="0"/>
              <a:t>Contributions to https://sjesci.wikispaces.com/ are licensed under a Creative Commons Attribution Share-Alike 3.0 License. Creative Commons Attribution Share-Alike 3.0 License</a:t>
            </a:r>
            <a:r>
              <a:rPr lang="el-GR" sz="1600" dirty="0"/>
              <a:t> Σύνδεσμος:</a:t>
            </a:r>
            <a:r>
              <a:rPr lang="en-US" sz="1600" dirty="0"/>
              <a:t> https://sjesci.wikispaces.com/Adaptations</a:t>
            </a:r>
            <a:r>
              <a:rPr lang="el-GR" sz="1600" dirty="0"/>
              <a:t> . Πηγή: </a:t>
            </a:r>
            <a:r>
              <a:rPr lang="en-US" sz="1600" dirty="0"/>
              <a:t>https://sjesci.wikispaces.com/</a:t>
            </a:r>
            <a:r>
              <a:rPr lang="el-GR" sz="1600" dirty="0"/>
              <a:t>.</a:t>
            </a:r>
          </a:p>
          <a:p>
            <a:endParaRPr lang="en-US" sz="1600" dirty="0"/>
          </a:p>
        </p:txBody>
      </p:sp>
      <p:sp>
        <p:nvSpPr>
          <p:cNvPr id="4" name="Footer Placeholder 3"/>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33</a:t>
            </a:fld>
            <a:endParaRPr lang="en-US"/>
          </a:p>
        </p:txBody>
      </p:sp>
    </p:spTree>
    <p:extLst>
      <p:ext uri="{BB962C8B-B14F-4D97-AF65-F5344CB8AC3E}">
        <p14:creationId xmlns:p14="http://schemas.microsoft.com/office/powerpoint/2010/main" val="3990194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4/4</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r>
              <a:rPr lang="el-GR" sz="1600" b="1" dirty="0"/>
              <a:t>Εικόνα  </a:t>
            </a:r>
            <a:r>
              <a:rPr lang="en-US" sz="1600" b="1" dirty="0"/>
              <a:t>23</a:t>
            </a:r>
            <a:r>
              <a:rPr lang="el-GR" sz="1600" b="1" dirty="0"/>
              <a:t>. </a:t>
            </a:r>
            <a:r>
              <a:rPr lang="el-GR" sz="1600" dirty="0"/>
              <a:t>Σύνδεσμος: </a:t>
            </a:r>
            <a:r>
              <a:rPr lang="en-US" sz="1600" dirty="0"/>
              <a:t>https://translate.google.gr/translate?hl=el&amp;sl=th&amp;u=http://www.manager.co.th/Daily/ViewNews.aspx%3FNewsID%3D9510000098917&amp;prev=search.</a:t>
            </a:r>
            <a:r>
              <a:rPr lang="el-GR" sz="1600" dirty="0"/>
              <a:t> Πηγή: </a:t>
            </a:r>
            <a:r>
              <a:rPr lang="en-US" sz="1600" dirty="0"/>
              <a:t>https://translate.google.gr</a:t>
            </a:r>
            <a:r>
              <a:rPr lang="el-GR" sz="1600" dirty="0"/>
              <a:t>.</a:t>
            </a:r>
          </a:p>
          <a:p>
            <a:endParaRPr lang="en-US" sz="1600" dirty="0"/>
          </a:p>
        </p:txBody>
      </p:sp>
      <p:sp>
        <p:nvSpPr>
          <p:cNvPr id="4" name="Footer Placeholder 3"/>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5" name="Slide Number Placeholder 4"/>
          <p:cNvSpPr>
            <a:spLocks noGrp="1"/>
          </p:cNvSpPr>
          <p:nvPr>
            <p:ph type="sldNum" sz="quarter" idx="12"/>
          </p:nvPr>
        </p:nvSpPr>
        <p:spPr/>
        <p:txBody>
          <a:bodyPr/>
          <a:lstStyle/>
          <a:p>
            <a:fld id="{58A56277-EA16-4AF5-BFB5-E5ECBBB39490}" type="slidenum">
              <a:rPr lang="en-US" smtClean="0"/>
              <a:t>34</a:t>
            </a:fld>
            <a:endParaRPr lang="en-US"/>
          </a:p>
        </p:txBody>
      </p:sp>
    </p:spTree>
    <p:extLst>
      <p:ext uri="{BB962C8B-B14F-4D97-AF65-F5344CB8AC3E}">
        <p14:creationId xmlns:p14="http://schemas.microsoft.com/office/powerpoint/2010/main" val="435035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altLang="en-US" dirty="0" smtClean="0">
                <a:ea typeface="ＭＳ Ｐゴシック" panose="020B0600070205080204" pitchFamily="34" charset="-128"/>
              </a:rPr>
              <a:t>Ε</a:t>
            </a:r>
            <a:r>
              <a:rPr lang="el-GR" altLang="en-US" dirty="0" smtClean="0">
                <a:ea typeface="ＭＳ Ｐゴシック" panose="020B0600070205080204" pitchFamily="34" charset="-128"/>
              </a:rPr>
              <a:t>λάφια (</a:t>
            </a:r>
            <a:r>
              <a:rPr lang="en-US" altLang="en-US" i="1" dirty="0" smtClean="0">
                <a:ea typeface="ＭＳ Ｐゴシック" panose="020B0600070205080204" pitchFamily="34" charset="-128"/>
              </a:rPr>
              <a:t>C. </a:t>
            </a:r>
            <a:r>
              <a:rPr lang="en-US" altLang="en-US" i="1" dirty="0" err="1" smtClean="0">
                <a:ea typeface="ＭＳ Ｐゴシック" panose="020B0600070205080204" pitchFamily="34" charset="-128"/>
              </a:rPr>
              <a:t>elaphus</a:t>
            </a:r>
            <a:r>
              <a:rPr lang="en-US" altLang="en-US" dirty="0" smtClean="0">
                <a:ea typeface="ＭＳ Ｐゴシック" panose="020B0600070205080204" pitchFamily="34" charset="-128"/>
              </a:rPr>
              <a:t>)</a:t>
            </a:r>
          </a:p>
        </p:txBody>
      </p:sp>
      <p:sp>
        <p:nvSpPr>
          <p:cNvPr id="16387" name="Content Placeholder 4"/>
          <p:cNvSpPr>
            <a:spLocks noGrp="1"/>
          </p:cNvSpPr>
          <p:nvPr>
            <p:ph idx="1"/>
          </p:nvPr>
        </p:nvSpPr>
        <p:spPr>
          <a:xfrm>
            <a:off x="426720" y="1322704"/>
            <a:ext cx="8290560" cy="4940935"/>
          </a:xfrm>
        </p:spPr>
        <p:txBody>
          <a:bodyPr>
            <a:noAutofit/>
          </a:bodyPr>
          <a:lstStyle/>
          <a:p>
            <a:pPr eaLnBrk="1" hangingPunct="1"/>
            <a:r>
              <a:rPr lang="en-US" altLang="en-US" sz="2200" dirty="0" smtClean="0">
                <a:solidFill>
                  <a:srgbClr val="800000"/>
                </a:solidFill>
                <a:ea typeface="ＭＳ Ｐゴシック" panose="020B0600070205080204" pitchFamily="34" charset="-128"/>
              </a:rPr>
              <a:t>Τ</a:t>
            </a:r>
            <a:r>
              <a:rPr lang="el-GR" altLang="en-US" sz="2200" dirty="0" smtClean="0">
                <a:ea typeface="ＭＳ Ｐゴシック" panose="020B0600070205080204" pitchFamily="34" charset="-128"/>
              </a:rPr>
              <a:t>α αρσενικά ελάφια αναμετρώνται αρχικά με τους ανταγωνιστές τους με βρυχηθμούς. Η ποιότητα του κάθε ατόμου αντικατοπτρίζεται στην ένταση και τη διάρκεια των βρυχηθμών.</a:t>
            </a:r>
          </a:p>
          <a:p>
            <a:pPr eaLnBrk="1" hangingPunct="1"/>
            <a:r>
              <a:rPr lang="en-US" altLang="en-US" sz="2200" dirty="0" smtClean="0">
                <a:ea typeface="ＭＳ Ｐゴシック" panose="020B0600070205080204" pitchFamily="34" charset="-128"/>
              </a:rPr>
              <a:t>Ε</a:t>
            </a:r>
            <a:r>
              <a:rPr lang="el-GR" altLang="en-US" sz="2200" dirty="0" err="1" smtClean="0">
                <a:ea typeface="ＭＳ Ｐゴシック" panose="020B0600070205080204" pitchFamily="34" charset="-128"/>
              </a:rPr>
              <a:t>άν</a:t>
            </a:r>
            <a:r>
              <a:rPr lang="el-GR" altLang="en-US" sz="2200" dirty="0" smtClean="0">
                <a:ea typeface="ＭＳ Ｐゴシック" panose="020B0600070205080204" pitchFamily="34" charset="-128"/>
              </a:rPr>
              <a:t> η πρώτη αυτή φάση λήξει ισόπαλη, τα αρσενικά βηματίζουν παράλληλα εκτιμώντας τις διαστάσεις του αντιζήλου τους.</a:t>
            </a:r>
          </a:p>
          <a:p>
            <a:pPr eaLnBrk="1" hangingPunct="1"/>
            <a:r>
              <a:rPr lang="en-US" altLang="en-US" sz="2200" dirty="0" smtClean="0">
                <a:ea typeface="ＭＳ Ｐゴシック" panose="020B0600070205080204" pitchFamily="34" charset="-128"/>
              </a:rPr>
              <a:t>Ο</a:t>
            </a:r>
            <a:r>
              <a:rPr lang="el-GR" altLang="en-US" sz="2200" dirty="0" smtClean="0">
                <a:ea typeface="ＭＳ Ｐゴシック" panose="020B0600070205080204" pitchFamily="34" charset="-128"/>
              </a:rPr>
              <a:t>ι αντίπαλοι θα καταλήξουν σε σύγκρουση μόνον όταν είναι ισομεγέθεις και δεν υπάρχει κάποιο στοιχείο που να καταδεικνύει κάποιο αρσενικό ως ισχυρότερο.</a:t>
            </a:r>
          </a:p>
          <a:p>
            <a:pPr eaLnBrk="1" hangingPunct="1"/>
            <a:r>
              <a:rPr lang="en-US" altLang="en-US" sz="2200" dirty="0" smtClean="0">
                <a:ea typeface="ＭＳ Ｐゴシック" panose="020B0600070205080204" pitchFamily="34" charset="-128"/>
              </a:rPr>
              <a:t>Σ</a:t>
            </a:r>
            <a:r>
              <a:rPr lang="el-GR" altLang="en-US" sz="2200" dirty="0" err="1" smtClean="0">
                <a:ea typeface="ＭＳ Ｐゴシック" panose="020B0600070205080204" pitchFamily="34" charset="-128"/>
              </a:rPr>
              <a:t>υχνά</a:t>
            </a:r>
            <a:r>
              <a:rPr lang="el-GR" altLang="en-US" sz="2200" dirty="0" smtClean="0">
                <a:ea typeface="ＭＳ Ｐゴシック" panose="020B0600070205080204" pitchFamily="34" charset="-128"/>
              </a:rPr>
              <a:t> καταφεύγουν σε διερευνητικές αψιμαχίες για να διαπιστώσουν το αξιόμαχο του σφετεριστή.</a:t>
            </a:r>
          </a:p>
          <a:p>
            <a:pPr eaLnBrk="1" hangingPunct="1"/>
            <a:r>
              <a:rPr lang="en-US" altLang="en-US" sz="2200" dirty="0" smtClean="0">
                <a:ea typeface="ＭＳ Ｐゴシック" panose="020B0600070205080204" pitchFamily="34" charset="-128"/>
              </a:rPr>
              <a:t>Τ</a:t>
            </a:r>
            <a:r>
              <a:rPr lang="el-GR" altLang="en-US" sz="2200" dirty="0" smtClean="0">
                <a:ea typeface="ＭＳ Ｐゴシック" panose="020B0600070205080204" pitchFamily="34" charset="-128"/>
              </a:rPr>
              <a:t>ο τελικό στάδιο, όταν όλα τα άλλα δεν δείξουν κάποιο νικητή, είναι η πλήρης σύγκρουση η οποία μπορεί να είναι ιδιαίτερα σφοδρή</a:t>
            </a:r>
            <a:r>
              <a:rPr lang="en-US" altLang="en-US" sz="2200" dirty="0" smtClean="0">
                <a:ea typeface="ＭＳ Ｐゴシック" panose="020B0600070205080204" pitchFamily="34" charset="-128"/>
              </a:rPr>
              <a:t>.</a:t>
            </a:r>
            <a:endParaRPr lang="el-GR" altLang="en-US" sz="2200" dirty="0" smtClean="0">
              <a:ea typeface="ＭＳ Ｐゴシック" panose="020B0600070205080204" pitchFamily="34" charset="-128"/>
            </a:endParaRPr>
          </a:p>
          <a:p>
            <a:pPr eaLnBrk="1" hangingPunct="1"/>
            <a:r>
              <a:rPr lang="el-GR" altLang="en-US" sz="2200" dirty="0" smtClean="0">
                <a:ea typeface="ＭＳ Ｐゴシック" panose="020B0600070205080204" pitchFamily="34" charset="-128"/>
              </a:rPr>
              <a:t>Για κάθε αρσενικό ελάφι η πιθανότητα να τραυματιστεί μόνιμα και σοβαρά είναι 25%.</a:t>
            </a:r>
            <a:endParaRPr lang="en-US" altLang="en-US" sz="2200" dirty="0" smtClean="0">
              <a:ea typeface="ＭＳ Ｐゴシック" panose="020B0600070205080204" pitchFamily="34" charset="-128"/>
            </a:endParaRPr>
          </a:p>
        </p:txBody>
      </p:sp>
      <p:sp>
        <p:nvSpPr>
          <p:cNvPr id="3" name="Footer Placeholder 2"/>
          <p:cNvSpPr>
            <a:spLocks noGrp="1"/>
          </p:cNvSpPr>
          <p:nvPr>
            <p:ph type="ftr" sz="quarter" idx="11"/>
          </p:nvPr>
        </p:nvSpPr>
        <p:spPr/>
        <p:txBody>
          <a:bodyPr/>
          <a:lstStyle/>
          <a:p>
            <a:r>
              <a:rPr lang="el-GR" smtClean="0"/>
              <a:t>Ενότητα 8. Αναπαραγωγική Συμπεριφορά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Ελάφια</a:t>
            </a:r>
            <a:endParaRPr lang="en-US" dirty="0"/>
          </a:p>
        </p:txBody>
      </p:sp>
      <p:pic>
        <p:nvPicPr>
          <p:cNvPr id="4" name="Content Placeholder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716062" y="1690689"/>
            <a:ext cx="2147794" cy="2556053"/>
          </a:xfrm>
        </p:spPr>
      </p:pic>
      <p:pic>
        <p:nvPicPr>
          <p:cNvPr id="17411" name="Content Placeholder 6" descr="250px-Red_deer_stag_2009_denmark.jpg"/>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167437" y="4299654"/>
            <a:ext cx="1245044" cy="1872546"/>
          </a:xfrm>
        </p:spPr>
      </p:pic>
      <p:sp>
        <p:nvSpPr>
          <p:cNvPr id="3" name="Content Placeholder 2"/>
          <p:cNvSpPr>
            <a:spLocks noGrp="1"/>
          </p:cNvSpPr>
          <p:nvPr>
            <p:ph sz="quarter" idx="14"/>
          </p:nvPr>
        </p:nvSpPr>
        <p:spPr>
          <a:xfrm>
            <a:off x="812744" y="1690689"/>
            <a:ext cx="4693920" cy="5217930"/>
          </a:xfrm>
        </p:spPr>
        <p:txBody>
          <a:bodyPr>
            <a:normAutofit fontScale="55000" lnSpcReduction="20000"/>
          </a:bodyPr>
          <a:lstStyle/>
          <a:p>
            <a:pPr>
              <a:lnSpc>
                <a:spcPct val="110000"/>
              </a:lnSpc>
            </a:pPr>
            <a:r>
              <a:rPr lang="el-GR" altLang="en-US" sz="4000" dirty="0">
                <a:ea typeface="ＭＳ Ｐゴシック" panose="020B0600070205080204" pitchFamily="34" charset="-128"/>
              </a:rPr>
              <a:t>Ο </a:t>
            </a:r>
            <a:r>
              <a:rPr lang="el-GR" altLang="en-US" sz="4000" dirty="0" err="1">
                <a:ea typeface="ＭＳ Ｐゴシック" panose="020B0600070205080204" pitchFamily="34" charset="-128"/>
              </a:rPr>
              <a:t>πλεόν</a:t>
            </a:r>
            <a:r>
              <a:rPr lang="el-GR" altLang="en-US" sz="4000" dirty="0">
                <a:ea typeface="ＭＳ Ｐゴシック" panose="020B0600070205080204" pitchFamily="34" charset="-128"/>
              </a:rPr>
              <a:t> σημαντικός χαρακτήρας στα αρσενικά ελάφια είναι τα </a:t>
            </a:r>
            <a:r>
              <a:rPr lang="el-GR" altLang="en-US" sz="4000" dirty="0" err="1">
                <a:ea typeface="ＭＳ Ｐゴシック" panose="020B0600070205080204" pitchFamily="34" charset="-128"/>
              </a:rPr>
              <a:t>ψευδοκέρατα</a:t>
            </a:r>
            <a:r>
              <a:rPr lang="el-GR" altLang="en-US" sz="4000" dirty="0">
                <a:ea typeface="ＭＳ Ｐゴシック" panose="020B0600070205080204" pitchFamily="34" charset="-128"/>
              </a:rPr>
              <a:t>. </a:t>
            </a:r>
            <a:r>
              <a:rPr lang="en-US" altLang="en-US" sz="4000" dirty="0">
                <a:ea typeface="ＭＳ Ｐゴシック" panose="020B0600070205080204" pitchFamily="34" charset="-128"/>
              </a:rPr>
              <a:t>Α</a:t>
            </a:r>
            <a:r>
              <a:rPr lang="el-GR" altLang="en-US" sz="4000" dirty="0" err="1">
                <a:ea typeface="ＭＳ Ｐゴシック" panose="020B0600070205080204" pitchFamily="34" charset="-128"/>
              </a:rPr>
              <a:t>ποτελούν</a:t>
            </a:r>
            <a:r>
              <a:rPr lang="el-GR" altLang="en-US" sz="4000" dirty="0">
                <a:ea typeface="ＭＳ Ｐゴシック" panose="020B0600070205080204" pitchFamily="34" charset="-128"/>
              </a:rPr>
              <a:t> μέτρο της καλής κατάστασης του φορέα τους και απόλυτη ένδειξη ηλικίας.</a:t>
            </a:r>
          </a:p>
          <a:p>
            <a:pPr>
              <a:lnSpc>
                <a:spcPct val="110000"/>
              </a:lnSpc>
            </a:pPr>
            <a:r>
              <a:rPr lang="en-US" altLang="en-US" sz="4000" dirty="0">
                <a:ea typeface="ＭＳ Ｐゴシック" panose="020B0600070205080204" pitchFamily="34" charset="-128"/>
              </a:rPr>
              <a:t>Η</a:t>
            </a:r>
            <a:r>
              <a:rPr lang="el-GR" altLang="en-US" sz="4000" dirty="0">
                <a:ea typeface="ＭＳ Ｐゴシック" panose="020B0600070205080204" pitchFamily="34" charset="-128"/>
              </a:rPr>
              <a:t> σημασία τους ως όπλο δεν είναι σημαντική. </a:t>
            </a:r>
            <a:r>
              <a:rPr lang="en-US" altLang="en-US" sz="4000" dirty="0">
                <a:ea typeface="ＭＳ Ｐゴシック" panose="020B0600070205080204" pitchFamily="34" charset="-128"/>
              </a:rPr>
              <a:t>Τ</a:t>
            </a:r>
            <a:r>
              <a:rPr lang="el-GR" altLang="en-US" sz="4000" dirty="0">
                <a:ea typeface="ＭＳ Ｐゴシック" panose="020B0600070205080204" pitchFamily="34" charset="-128"/>
              </a:rPr>
              <a:t>ο μέγεθός τους όμως λειτουργεί αποτρεπτικά προς τους επίδοξους αντιπάλους.</a:t>
            </a:r>
          </a:p>
          <a:p>
            <a:pPr>
              <a:lnSpc>
                <a:spcPct val="110000"/>
              </a:lnSpc>
            </a:pPr>
            <a:r>
              <a:rPr lang="en-US" altLang="en-US" sz="4000" dirty="0">
                <a:ea typeface="ＭＳ Ｐゴシック" panose="020B0600070205080204" pitchFamily="34" charset="-128"/>
              </a:rPr>
              <a:t>Η</a:t>
            </a:r>
            <a:r>
              <a:rPr lang="el-GR" altLang="en-US" sz="4000" dirty="0">
                <a:ea typeface="ＭＳ Ｐゴシック" panose="020B0600070205080204" pitchFamily="34" charset="-128"/>
              </a:rPr>
              <a:t> συντήρησή τους είναι </a:t>
            </a:r>
            <a:r>
              <a:rPr lang="el-GR" altLang="en-US" sz="4000" dirty="0" err="1">
                <a:ea typeface="ＭＳ Ｐゴシック" panose="020B0600070205080204" pitchFamily="34" charset="-128"/>
              </a:rPr>
              <a:t>ενεργιοβόρα</a:t>
            </a:r>
            <a:r>
              <a:rPr lang="el-GR" altLang="en-US" sz="4000" dirty="0">
                <a:ea typeface="ＭＳ Ｐゴシック" panose="020B0600070205080204" pitchFamily="34" charset="-128"/>
              </a:rPr>
              <a:t> (φωσφορικά και ασβεστιτικά άλατα) και σε κάποιες περιπτώσεις μπορεί να καθίσταται μοιραία ακόμα και σε επίπεδο είδους.</a:t>
            </a:r>
            <a:endParaRPr lang="en-US" altLang="en-US" sz="4000" dirty="0">
              <a:ea typeface="ＭＳ Ｐゴシック" panose="020B0600070205080204" pitchFamily="34" charset="-128"/>
            </a:endParaRPr>
          </a:p>
          <a:p>
            <a:endParaRPr lang="en-US" dirty="0"/>
          </a:p>
        </p:txBody>
      </p:sp>
      <p:sp>
        <p:nvSpPr>
          <p:cNvPr id="6" name="Footer Placeholder 5"/>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7" name="Slide Number Placeholder 6"/>
          <p:cNvSpPr>
            <a:spLocks noGrp="1"/>
          </p:cNvSpPr>
          <p:nvPr>
            <p:ph type="sldNum" sz="quarter" idx="11"/>
          </p:nvPr>
        </p:nvSpPr>
        <p:spPr/>
        <p:txBody>
          <a:bodyPr/>
          <a:lstStyle/>
          <a:p>
            <a:fld id="{58A56277-EA16-4AF5-BFB5-E5ECBBB39490}" type="slidenum">
              <a:rPr lang="en-US" smtClean="0"/>
              <a:t>5</a:t>
            </a:fld>
            <a:endParaRPr lang="en-US"/>
          </a:p>
        </p:txBody>
      </p:sp>
      <p:sp>
        <p:nvSpPr>
          <p:cNvPr id="8" name="TextBox 7"/>
          <p:cNvSpPr txBox="1"/>
          <p:nvPr/>
        </p:nvSpPr>
        <p:spPr>
          <a:xfrm>
            <a:off x="7600642" y="3969743"/>
            <a:ext cx="263214" cy="276999"/>
          </a:xfrm>
          <a:prstGeom prst="rect">
            <a:avLst/>
          </a:prstGeom>
          <a:noFill/>
        </p:spPr>
        <p:txBody>
          <a:bodyPr wrap="none" rtlCol="0">
            <a:spAutoFit/>
          </a:bodyPr>
          <a:lstStyle/>
          <a:p>
            <a:r>
              <a:rPr lang="en-US" sz="1200" b="1" dirty="0" smtClean="0">
                <a:solidFill>
                  <a:schemeClr val="bg1"/>
                </a:solidFill>
              </a:rPr>
              <a:t>3</a:t>
            </a:r>
            <a:endParaRPr lang="en-US" sz="1200" b="1" dirty="0">
              <a:solidFill>
                <a:schemeClr val="bg1"/>
              </a:solidFill>
            </a:endParaRPr>
          </a:p>
        </p:txBody>
      </p:sp>
      <p:sp>
        <p:nvSpPr>
          <p:cNvPr id="9" name="TextBox 8"/>
          <p:cNvSpPr txBox="1"/>
          <p:nvPr/>
        </p:nvSpPr>
        <p:spPr>
          <a:xfrm>
            <a:off x="7149267" y="5895201"/>
            <a:ext cx="263214" cy="276999"/>
          </a:xfrm>
          <a:prstGeom prst="rect">
            <a:avLst/>
          </a:prstGeom>
          <a:noFill/>
        </p:spPr>
        <p:txBody>
          <a:bodyPr wrap="none" rtlCol="0">
            <a:spAutoFit/>
          </a:bodyPr>
          <a:lstStyle/>
          <a:p>
            <a:r>
              <a:rPr lang="en-US" sz="1200" b="1" dirty="0" smtClean="0">
                <a:solidFill>
                  <a:schemeClr val="bg1"/>
                </a:solidFill>
              </a:rPr>
              <a:t>4</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Ερπετά</a:t>
            </a:r>
            <a:endParaRPr lang="en-US" dirty="0"/>
          </a:p>
        </p:txBody>
      </p:sp>
      <p:pic>
        <p:nvPicPr>
          <p:cNvPr id="7" name="Content Placeholder 6"/>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791383" y="1851744"/>
            <a:ext cx="2723967" cy="2068513"/>
          </a:xfrm>
        </p:spPr>
      </p:pic>
      <p:pic>
        <p:nvPicPr>
          <p:cNvPr id="5" name="Content Placeholder 4" descr="richardii.jpg"/>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473604" y="4141694"/>
            <a:ext cx="2723967" cy="1975732"/>
          </a:xfrm>
        </p:spPr>
      </p:pic>
      <p:sp>
        <p:nvSpPr>
          <p:cNvPr id="4" name="Content Placeholder 3"/>
          <p:cNvSpPr>
            <a:spLocks noGrp="1"/>
          </p:cNvSpPr>
          <p:nvPr>
            <p:ph sz="quarter" idx="14"/>
          </p:nvPr>
        </p:nvSpPr>
        <p:spPr>
          <a:xfrm>
            <a:off x="628650" y="1690689"/>
            <a:ext cx="4527176" cy="4902011"/>
          </a:xfrm>
        </p:spPr>
        <p:txBody>
          <a:bodyPr>
            <a:normAutofit fontScale="77500" lnSpcReduction="20000"/>
          </a:bodyPr>
          <a:lstStyle/>
          <a:p>
            <a:pPr>
              <a:lnSpc>
                <a:spcPct val="110000"/>
              </a:lnSpc>
            </a:pPr>
            <a:r>
              <a:rPr lang="en-US" altLang="en-US" sz="3100" dirty="0">
                <a:ea typeface="ＭＳ Ｐゴシック" panose="020B0600070205080204" pitchFamily="34" charset="-128"/>
              </a:rPr>
              <a:t>Ο</a:t>
            </a:r>
            <a:r>
              <a:rPr lang="el-GR" altLang="en-US" sz="3100" dirty="0">
                <a:ea typeface="ＭＳ Ｐゴシック" panose="020B0600070205080204" pitchFamily="34" charset="-128"/>
              </a:rPr>
              <a:t>ι άμεσες ενδείξεις, όπως το μέγεθος σώματος ή ο χρωματισμός, είναι παράγοντες που βοηθούν να κριθεί μια διαμάχη χωρίς σύγκρουση.</a:t>
            </a:r>
            <a:endParaRPr lang="en-US" altLang="en-US" sz="3100" dirty="0">
              <a:ea typeface="ＭＳ Ｐゴシック" panose="020B0600070205080204" pitchFamily="34" charset="-128"/>
            </a:endParaRPr>
          </a:p>
          <a:p>
            <a:pPr>
              <a:lnSpc>
                <a:spcPct val="110000"/>
              </a:lnSpc>
            </a:pPr>
            <a:r>
              <a:rPr lang="en-US" altLang="en-US" sz="3100" dirty="0">
                <a:ea typeface="ＭＳ Ｐゴシック" panose="020B0600070205080204" pitchFamily="34" charset="-128"/>
              </a:rPr>
              <a:t>Σ</a:t>
            </a:r>
            <a:r>
              <a:rPr lang="el-GR" altLang="en-US" sz="3100" dirty="0" err="1">
                <a:ea typeface="ＭＳ Ｐゴシック" panose="020B0600070205080204" pitchFamily="34" charset="-128"/>
              </a:rPr>
              <a:t>ωματικές</a:t>
            </a:r>
            <a:r>
              <a:rPr lang="el-GR" altLang="en-US" sz="3100" dirty="0">
                <a:ea typeface="ＭＳ Ｐゴシック" panose="020B0600070205080204" pitchFamily="34" charset="-128"/>
              </a:rPr>
              <a:t> δομές που δεν είναι μόνιμα ορατές επιστρατεύονται σε συμπεριφορές ανταγωνισμού.</a:t>
            </a:r>
          </a:p>
          <a:p>
            <a:pPr>
              <a:lnSpc>
                <a:spcPct val="110000"/>
              </a:lnSpc>
            </a:pPr>
            <a:r>
              <a:rPr lang="en-US" altLang="en-US" sz="3100" dirty="0">
                <a:ea typeface="ＭＳ Ｐゴシック" panose="020B0600070205080204" pitchFamily="34" charset="-128"/>
              </a:rPr>
              <a:t>Σ</a:t>
            </a:r>
            <a:r>
              <a:rPr lang="el-GR" altLang="en-US" sz="3100" dirty="0" err="1">
                <a:ea typeface="ＭＳ Ｐゴシック" panose="020B0600070205080204" pitchFamily="34" charset="-128"/>
              </a:rPr>
              <a:t>κοπός</a:t>
            </a:r>
            <a:r>
              <a:rPr lang="el-GR" altLang="en-US" sz="3100" dirty="0">
                <a:ea typeface="ＭＳ Ｐゴシック" panose="020B0600070205080204" pitchFamily="34" charset="-128"/>
              </a:rPr>
              <a:t> και των δύο (ή συχνά και περισσότερων) αρσενικών είναι όχι η πάση θυσία επικράτηση αλλά η εξοικονόμηση ενέργειας.</a:t>
            </a:r>
            <a:endParaRPr lang="en-US" altLang="en-US" sz="3100" dirty="0">
              <a:ea typeface="ＭＳ Ｐゴシック" panose="020B0600070205080204" pitchFamily="34" charset="-128"/>
            </a:endParaRPr>
          </a:p>
          <a:p>
            <a:endParaRPr lang="en-US" dirty="0"/>
          </a:p>
        </p:txBody>
      </p:sp>
      <p:sp>
        <p:nvSpPr>
          <p:cNvPr id="8" name="Footer Placeholder 7"/>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9" name="Slide Number Placeholder 8"/>
          <p:cNvSpPr>
            <a:spLocks noGrp="1"/>
          </p:cNvSpPr>
          <p:nvPr>
            <p:ph type="sldNum" sz="quarter" idx="11"/>
          </p:nvPr>
        </p:nvSpPr>
        <p:spPr/>
        <p:txBody>
          <a:bodyPr/>
          <a:lstStyle/>
          <a:p>
            <a:fld id="{58A56277-EA16-4AF5-BFB5-E5ECBBB39490}" type="slidenum">
              <a:rPr lang="en-US" smtClean="0"/>
              <a:t>6</a:t>
            </a:fld>
            <a:endParaRPr lang="en-US"/>
          </a:p>
        </p:txBody>
      </p:sp>
      <p:sp>
        <p:nvSpPr>
          <p:cNvPr id="10" name="TextBox 9"/>
          <p:cNvSpPr txBox="1"/>
          <p:nvPr/>
        </p:nvSpPr>
        <p:spPr>
          <a:xfrm>
            <a:off x="8239953" y="3592554"/>
            <a:ext cx="263214" cy="276999"/>
          </a:xfrm>
          <a:prstGeom prst="rect">
            <a:avLst/>
          </a:prstGeom>
          <a:noFill/>
        </p:spPr>
        <p:txBody>
          <a:bodyPr wrap="none" rtlCol="0">
            <a:spAutoFit/>
          </a:bodyPr>
          <a:lstStyle/>
          <a:p>
            <a:r>
              <a:rPr lang="en-US" sz="1200" b="1" dirty="0" smtClean="0">
                <a:solidFill>
                  <a:schemeClr val="bg1"/>
                </a:solidFill>
              </a:rPr>
              <a:t>5</a:t>
            </a:r>
            <a:endParaRPr lang="en-US" sz="1200" b="1" dirty="0">
              <a:solidFill>
                <a:schemeClr val="bg1"/>
              </a:solidFill>
            </a:endParaRPr>
          </a:p>
        </p:txBody>
      </p:sp>
      <p:sp>
        <p:nvSpPr>
          <p:cNvPr id="11" name="TextBox 10"/>
          <p:cNvSpPr txBox="1"/>
          <p:nvPr/>
        </p:nvSpPr>
        <p:spPr>
          <a:xfrm>
            <a:off x="7934357" y="5840427"/>
            <a:ext cx="263214" cy="276999"/>
          </a:xfrm>
          <a:prstGeom prst="rect">
            <a:avLst/>
          </a:prstGeom>
          <a:noFill/>
        </p:spPr>
        <p:txBody>
          <a:bodyPr wrap="none" rtlCol="0">
            <a:spAutoFit/>
          </a:bodyPr>
          <a:lstStyle/>
          <a:p>
            <a:r>
              <a:rPr lang="en-US" sz="1200" b="1" dirty="0" smtClean="0">
                <a:solidFill>
                  <a:schemeClr val="bg1"/>
                </a:solidFill>
              </a:rPr>
              <a:t>6</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Πουλιά</a:t>
            </a:r>
            <a:endParaRPr lang="en-US" dirty="0"/>
          </a:p>
        </p:txBody>
      </p:sp>
      <p:pic>
        <p:nvPicPr>
          <p:cNvPr id="8" name="Content Placeholder 7"/>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136770" y="1792575"/>
            <a:ext cx="3171676" cy="2153663"/>
          </a:xfrm>
        </p:spPr>
      </p:pic>
      <p:pic>
        <p:nvPicPr>
          <p:cNvPr id="5" name="Content Placeholder 4" descr="FRIMAG-8.jpg"/>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59134" y="4048125"/>
            <a:ext cx="3192970" cy="2114550"/>
          </a:xfrm>
        </p:spPr>
      </p:pic>
      <p:sp>
        <p:nvSpPr>
          <p:cNvPr id="4" name="Content Placeholder 3"/>
          <p:cNvSpPr>
            <a:spLocks noGrp="1"/>
          </p:cNvSpPr>
          <p:nvPr>
            <p:ph sz="quarter" idx="14"/>
          </p:nvPr>
        </p:nvSpPr>
        <p:spPr>
          <a:xfrm>
            <a:off x="394447" y="1698955"/>
            <a:ext cx="4715435" cy="5004570"/>
          </a:xfrm>
        </p:spPr>
        <p:txBody>
          <a:bodyPr>
            <a:normAutofit fontScale="77500" lnSpcReduction="20000"/>
          </a:bodyPr>
          <a:lstStyle/>
          <a:p>
            <a:pPr>
              <a:lnSpc>
                <a:spcPct val="110000"/>
              </a:lnSpc>
            </a:pPr>
            <a:r>
              <a:rPr lang="en-US" altLang="en-US" dirty="0">
                <a:ea typeface="ＭＳ Ｐゴシック" panose="020B0600070205080204" pitchFamily="34" charset="-128"/>
              </a:rPr>
              <a:t>Η</a:t>
            </a:r>
            <a:r>
              <a:rPr lang="el-GR" altLang="en-US" dirty="0">
                <a:ea typeface="ＭＳ Ｐゴシック" panose="020B0600070205080204" pitchFamily="34" charset="-128"/>
              </a:rPr>
              <a:t> φυσική επιλογή μπορεί να ευνοεί άτομα με ψευδή χαρακτηριστικά. </a:t>
            </a:r>
            <a:r>
              <a:rPr lang="en-US" altLang="en-US" dirty="0">
                <a:ea typeface="ＭＳ Ｐゴシック" panose="020B0600070205080204" pitchFamily="34" charset="-128"/>
              </a:rPr>
              <a:t>Μ</a:t>
            </a:r>
            <a:r>
              <a:rPr lang="el-GR" altLang="en-US" dirty="0">
                <a:ea typeface="ＭＳ Ｐゴシック" panose="020B0600070205080204" pitchFamily="34" charset="-128"/>
              </a:rPr>
              <a:t>ε κατάλληλους μηχανισμούς (π.χ. «φούσκωμα» του σώματος μέσω ενεργοποίησης </a:t>
            </a:r>
            <a:r>
              <a:rPr lang="el-GR" altLang="en-US" dirty="0" smtClean="0">
                <a:ea typeface="ＭＳ Ｐゴシック" panose="020B0600070205080204" pitchFamily="34" charset="-128"/>
              </a:rPr>
              <a:t>μυϊκών </a:t>
            </a:r>
            <a:r>
              <a:rPr lang="el-GR" altLang="en-US" dirty="0">
                <a:ea typeface="ＭＳ Ｐゴシック" panose="020B0600070205080204" pitchFamily="34" charset="-128"/>
              </a:rPr>
              <a:t>ομάδων) πολλά είδη πετυχαίνουν να υπερβάλουν ως προς το πραγματικό μέγεθος σώματος. </a:t>
            </a:r>
            <a:r>
              <a:rPr lang="en-US" altLang="en-US" dirty="0">
                <a:ea typeface="ＭＳ Ｐゴシック" panose="020B0600070205080204" pitchFamily="34" charset="-128"/>
              </a:rPr>
              <a:t>Η</a:t>
            </a:r>
            <a:r>
              <a:rPr lang="el-GR" altLang="en-US" dirty="0">
                <a:ea typeface="ＭＳ Ｐゴシック" panose="020B0600070205080204" pitchFamily="34" charset="-128"/>
              </a:rPr>
              <a:t> στρατηγική αυτή χρησιμοποιείται τόσο έναντι θηρευτών όσο και στον </a:t>
            </a:r>
            <a:r>
              <a:rPr lang="el-GR" altLang="en-US" dirty="0" err="1">
                <a:ea typeface="ＭＳ Ｐゴシック" panose="020B0600070205080204" pitchFamily="34" charset="-128"/>
              </a:rPr>
              <a:t>ενδοειδικό</a:t>
            </a:r>
            <a:r>
              <a:rPr lang="el-GR" altLang="en-US" dirty="0">
                <a:ea typeface="ＭＳ Ｐゴシック" panose="020B0600070205080204" pitchFamily="34" charset="-128"/>
              </a:rPr>
              <a:t> ανταγωνισμό.</a:t>
            </a:r>
            <a:endParaRPr lang="en-US" altLang="en-US" dirty="0">
              <a:ea typeface="ＭＳ Ｐゴシック" panose="020B0600070205080204" pitchFamily="34" charset="-128"/>
            </a:endParaRPr>
          </a:p>
          <a:p>
            <a:pPr>
              <a:lnSpc>
                <a:spcPct val="110000"/>
              </a:lnSpc>
            </a:pPr>
            <a:endParaRPr lang="en-US" dirty="0"/>
          </a:p>
        </p:txBody>
      </p:sp>
      <p:sp>
        <p:nvSpPr>
          <p:cNvPr id="7" name="TextBox 6"/>
          <p:cNvSpPr txBox="1">
            <a:spLocks noChangeArrowheads="1"/>
          </p:cNvSpPr>
          <p:nvPr/>
        </p:nvSpPr>
        <p:spPr bwMode="auto">
          <a:xfrm>
            <a:off x="4967356" y="5793343"/>
            <a:ext cx="2369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dirty="0" err="1">
                <a:solidFill>
                  <a:schemeClr val="bg1"/>
                </a:solidFill>
                <a:latin typeface="Calibri" panose="020F0502020204030204" pitchFamily="34" charset="0"/>
              </a:rPr>
              <a:t>Fregata</a:t>
            </a:r>
            <a:r>
              <a:rPr lang="en-US" altLang="en-US" sz="1800" i="1" dirty="0">
                <a:solidFill>
                  <a:schemeClr val="bg1"/>
                </a:solidFill>
                <a:latin typeface="Calibri" panose="020F0502020204030204" pitchFamily="34" charset="0"/>
              </a:rPr>
              <a:t> </a:t>
            </a:r>
            <a:r>
              <a:rPr lang="en-US" altLang="en-US" sz="1800" i="1" dirty="0" err="1">
                <a:solidFill>
                  <a:schemeClr val="bg1"/>
                </a:solidFill>
                <a:latin typeface="Calibri" panose="020F0502020204030204" pitchFamily="34" charset="0"/>
              </a:rPr>
              <a:t>magnificens</a:t>
            </a:r>
            <a:endParaRPr lang="en-US" altLang="en-US" sz="1800" i="1" dirty="0">
              <a:solidFill>
                <a:schemeClr val="bg1"/>
              </a:solidFill>
              <a:latin typeface="Calibri" panose="020F0502020204030204" pitchFamily="34" charset="0"/>
            </a:endParaRPr>
          </a:p>
        </p:txBody>
      </p:sp>
      <p:sp>
        <p:nvSpPr>
          <p:cNvPr id="9" name="Footer Placeholder 8"/>
          <p:cNvSpPr>
            <a:spLocks noGrp="1"/>
          </p:cNvSpPr>
          <p:nvPr>
            <p:ph type="ftr" sz="quarter" idx="10"/>
          </p:nvPr>
        </p:nvSpPr>
        <p:spPr/>
        <p:txBody>
          <a:bodyPr/>
          <a:lstStyle/>
          <a:p>
            <a:r>
              <a:rPr lang="el-GR" smtClean="0"/>
              <a:t>Ενότητα 8. Αναπαραγωγική Συμπεριφορά</a:t>
            </a:r>
            <a:endParaRPr lang="en-US" dirty="0"/>
          </a:p>
        </p:txBody>
      </p:sp>
      <p:sp>
        <p:nvSpPr>
          <p:cNvPr id="10" name="Slide Number Placeholder 9"/>
          <p:cNvSpPr>
            <a:spLocks noGrp="1"/>
          </p:cNvSpPr>
          <p:nvPr>
            <p:ph type="sldNum" sz="quarter" idx="11"/>
          </p:nvPr>
        </p:nvSpPr>
        <p:spPr/>
        <p:txBody>
          <a:bodyPr/>
          <a:lstStyle/>
          <a:p>
            <a:fld id="{58A56277-EA16-4AF5-BFB5-E5ECBBB39490}" type="slidenum">
              <a:rPr lang="en-US" smtClean="0"/>
              <a:t>7</a:t>
            </a:fld>
            <a:endParaRPr lang="en-US"/>
          </a:p>
        </p:txBody>
      </p:sp>
      <p:sp>
        <p:nvSpPr>
          <p:cNvPr id="11" name="TextBox 10"/>
          <p:cNvSpPr txBox="1"/>
          <p:nvPr/>
        </p:nvSpPr>
        <p:spPr>
          <a:xfrm>
            <a:off x="7964557" y="3608385"/>
            <a:ext cx="263214" cy="276999"/>
          </a:xfrm>
          <a:prstGeom prst="rect">
            <a:avLst/>
          </a:prstGeom>
          <a:noFill/>
        </p:spPr>
        <p:txBody>
          <a:bodyPr wrap="none" rtlCol="0">
            <a:spAutoFit/>
          </a:bodyPr>
          <a:lstStyle/>
          <a:p>
            <a:r>
              <a:rPr lang="en-US" sz="1200" b="1" dirty="0" smtClean="0">
                <a:solidFill>
                  <a:schemeClr val="bg1"/>
                </a:solidFill>
              </a:rPr>
              <a:t>7</a:t>
            </a:r>
            <a:endParaRPr lang="en-US" sz="1200" b="1" dirty="0">
              <a:solidFill>
                <a:schemeClr val="bg1"/>
              </a:solidFill>
            </a:endParaRPr>
          </a:p>
        </p:txBody>
      </p:sp>
      <p:sp>
        <p:nvSpPr>
          <p:cNvPr id="12" name="TextBox 11"/>
          <p:cNvSpPr txBox="1"/>
          <p:nvPr/>
        </p:nvSpPr>
        <p:spPr>
          <a:xfrm>
            <a:off x="7964557" y="5828547"/>
            <a:ext cx="263214" cy="276999"/>
          </a:xfrm>
          <a:prstGeom prst="rect">
            <a:avLst/>
          </a:prstGeom>
          <a:noFill/>
        </p:spPr>
        <p:txBody>
          <a:bodyPr wrap="none" rtlCol="0">
            <a:spAutoFit/>
          </a:bodyPr>
          <a:lstStyle/>
          <a:p>
            <a:r>
              <a:rPr lang="en-US" sz="1200" b="1" dirty="0" smtClean="0">
                <a:solidFill>
                  <a:schemeClr val="bg1"/>
                </a:solidFill>
              </a:rPr>
              <a:t>8</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Φώκια </a:t>
            </a:r>
            <a:r>
              <a:rPr lang="en-US" i="1" dirty="0" err="1"/>
              <a:t>Mirounga</a:t>
            </a:r>
            <a:r>
              <a:rPr lang="en-US" i="1" dirty="0"/>
              <a:t> </a:t>
            </a:r>
            <a:r>
              <a:rPr lang="en-US" i="1" dirty="0" err="1"/>
              <a:t>angustirostris</a:t>
            </a:r>
            <a:r>
              <a:rPr lang="en-US" i="1" dirty="0"/>
              <a:t> </a:t>
            </a:r>
          </a:p>
        </p:txBody>
      </p:sp>
      <p:sp>
        <p:nvSpPr>
          <p:cNvPr id="3" name="Content Placeholder 2"/>
          <p:cNvSpPr>
            <a:spLocks noGrp="1"/>
          </p:cNvSpPr>
          <p:nvPr>
            <p:ph sz="half" idx="1"/>
          </p:nvPr>
        </p:nvSpPr>
        <p:spPr>
          <a:xfrm>
            <a:off x="180414" y="1690689"/>
            <a:ext cx="4768103" cy="4718610"/>
          </a:xfrm>
        </p:spPr>
        <p:txBody>
          <a:bodyPr>
            <a:normAutofit lnSpcReduction="10000"/>
          </a:bodyPr>
          <a:lstStyle/>
          <a:p>
            <a:pPr eaLnBrk="1" hangingPunct="1">
              <a:lnSpc>
                <a:spcPct val="100000"/>
              </a:lnSpc>
            </a:pPr>
            <a:r>
              <a:rPr lang="el-GR" altLang="en-US" sz="2200" dirty="0" smtClean="0">
                <a:ea typeface="ＭＳ Ｐゴシック" panose="020B0600070205080204" pitchFamily="34" charset="-128"/>
              </a:rPr>
              <a:t>Ο ανταγωνισμός μεταξύ των αρσενικών μπορεί να ενεργοποιείται από την συμπεριφορά των </a:t>
            </a:r>
            <a:r>
              <a:rPr lang="el-GR" altLang="en-US" sz="2200" dirty="0" err="1" smtClean="0">
                <a:ea typeface="ＭＳ Ｐゴシック" panose="020B0600070205080204" pitchFamily="34" charset="-128"/>
              </a:rPr>
              <a:t>θυληκών</a:t>
            </a:r>
            <a:r>
              <a:rPr lang="el-GR" altLang="en-US" sz="2200" dirty="0" smtClean="0">
                <a:ea typeface="ＭＳ Ｐゴシック" panose="020B0600070205080204" pitchFamily="34" charset="-128"/>
              </a:rPr>
              <a:t>.</a:t>
            </a:r>
          </a:p>
          <a:p>
            <a:pPr eaLnBrk="1" hangingPunct="1">
              <a:lnSpc>
                <a:spcPct val="100000"/>
              </a:lnSpc>
            </a:pPr>
            <a:r>
              <a:rPr lang="en-US" altLang="en-US" sz="2200" dirty="0" smtClean="0">
                <a:ea typeface="ＭＳ Ｐゴシック" panose="020B0600070205080204" pitchFamily="34" charset="-128"/>
              </a:rPr>
              <a:t>Σ</a:t>
            </a:r>
            <a:r>
              <a:rPr lang="el-GR" altLang="en-US" sz="2200" dirty="0" smtClean="0">
                <a:ea typeface="ＭＳ Ｐゴシック" panose="020B0600070205080204" pitchFamily="34" charset="-128"/>
              </a:rPr>
              <a:t>την φώκια </a:t>
            </a:r>
            <a:r>
              <a:rPr lang="en-US" altLang="en-US" sz="2200" i="1" dirty="0" err="1" smtClean="0">
                <a:ea typeface="ＭＳ Ｐゴシック" panose="020B0600070205080204" pitchFamily="34" charset="-128"/>
              </a:rPr>
              <a:t>Mirounga</a:t>
            </a:r>
            <a:r>
              <a:rPr lang="en-US" altLang="en-US" sz="2200" i="1" dirty="0" smtClean="0">
                <a:ea typeface="ＭＳ Ｐゴシック" panose="020B0600070205080204" pitchFamily="34" charset="-128"/>
              </a:rPr>
              <a:t> </a:t>
            </a:r>
            <a:r>
              <a:rPr lang="en-US" altLang="en-US" sz="2200" i="1" dirty="0" err="1" smtClean="0">
                <a:ea typeface="ＭＳ Ｐゴシック" panose="020B0600070205080204" pitchFamily="34" charset="-128"/>
              </a:rPr>
              <a:t>angustirostris</a:t>
            </a:r>
            <a:r>
              <a:rPr lang="en-US" altLang="en-US" sz="2200" i="1" dirty="0" smtClean="0">
                <a:ea typeface="ＭＳ Ｐゴシック" panose="020B0600070205080204" pitchFamily="34" charset="-128"/>
              </a:rPr>
              <a:t> </a:t>
            </a:r>
            <a:r>
              <a:rPr lang="el-GR" altLang="en-US" sz="2200" dirty="0" smtClean="0">
                <a:ea typeface="ＭＳ Ｐゴシック" panose="020B0600070205080204" pitchFamily="34" charset="-128"/>
              </a:rPr>
              <a:t>τα θηλυκά αντιστέκονται όταν ένα αρσενικό τα πλησιάσει για αναπαραγωγή. </a:t>
            </a:r>
            <a:r>
              <a:rPr lang="en-US" altLang="en-US" sz="2200" dirty="0" smtClean="0">
                <a:ea typeface="ＭＳ Ｐゴシック" panose="020B0600070205080204" pitchFamily="34" charset="-128"/>
              </a:rPr>
              <a:t>Ο</a:t>
            </a:r>
            <a:r>
              <a:rPr lang="el-GR" altLang="en-US" sz="2200" dirty="0" smtClean="0">
                <a:ea typeface="ＭＳ Ｐゴシック" panose="020B0600070205080204" pitchFamily="34" charset="-128"/>
              </a:rPr>
              <a:t>ι δυνατές κραυγές τους προσελκύουν και άλλα αρσενικά τα οποία </a:t>
            </a:r>
            <a:r>
              <a:rPr lang="el-GR" altLang="en-US" sz="2200" dirty="0" err="1" smtClean="0">
                <a:ea typeface="ＭＳ Ｐゴシック" panose="020B0600070205080204" pitchFamily="34" charset="-128"/>
              </a:rPr>
              <a:t>εμπλεκονται</a:t>
            </a:r>
            <a:r>
              <a:rPr lang="el-GR" altLang="en-US" sz="2200" dirty="0" smtClean="0">
                <a:ea typeface="ＭＳ Ｐゴシック" panose="020B0600070205080204" pitchFamily="34" charset="-128"/>
              </a:rPr>
              <a:t> τελικά σε ένα αγώνα «όλοι </a:t>
            </a:r>
            <a:r>
              <a:rPr lang="el-GR" altLang="en-US" sz="2200" dirty="0" err="1" smtClean="0">
                <a:ea typeface="ＭＳ Ｐゴシック" panose="020B0600070205080204" pitchFamily="34" charset="-128"/>
              </a:rPr>
              <a:t>ενάντιον</a:t>
            </a:r>
            <a:r>
              <a:rPr lang="el-GR" altLang="en-US" sz="2200" dirty="0" smtClean="0">
                <a:ea typeface="ＭＳ Ｐゴシック" panose="020B0600070205080204" pitchFamily="34" charset="-128"/>
              </a:rPr>
              <a:t> όλων».</a:t>
            </a:r>
          </a:p>
          <a:p>
            <a:pPr eaLnBrk="1" hangingPunct="1">
              <a:lnSpc>
                <a:spcPct val="100000"/>
              </a:lnSpc>
            </a:pPr>
            <a:r>
              <a:rPr lang="en-US" altLang="en-US" sz="2200" dirty="0" smtClean="0">
                <a:ea typeface="ＭＳ Ｐゴシック" panose="020B0600070205080204" pitchFamily="34" charset="-128"/>
              </a:rPr>
              <a:t>Τ</a:t>
            </a:r>
            <a:r>
              <a:rPr lang="el-GR" altLang="en-US" sz="2200" dirty="0" smtClean="0">
                <a:ea typeface="ＭＳ Ｐゴシック" panose="020B0600070205080204" pitchFamily="34" charset="-128"/>
              </a:rPr>
              <a:t>ο θηλυκό θα ζευγαρώσει με το νικητή. </a:t>
            </a:r>
            <a:r>
              <a:rPr lang="en-US" altLang="en-US" sz="2200" dirty="0" smtClean="0">
                <a:ea typeface="ＭＳ Ｐゴシック" panose="020B0600070205080204" pitchFamily="34" charset="-128"/>
              </a:rPr>
              <a:t>Έ</a:t>
            </a:r>
            <a:r>
              <a:rPr lang="el-GR" altLang="en-US" sz="2200" dirty="0" err="1" smtClean="0">
                <a:ea typeface="ＭＳ Ｐゴシック" panose="020B0600070205080204" pitchFamily="34" charset="-128"/>
              </a:rPr>
              <a:t>τσι</a:t>
            </a:r>
            <a:r>
              <a:rPr lang="el-GR" altLang="en-US" sz="2200" dirty="0" smtClean="0">
                <a:ea typeface="ＭＳ Ｐゴシック" panose="020B0600070205080204" pitchFamily="34" charset="-128"/>
              </a:rPr>
              <a:t> διασφαλίζει ότι θα δεχτεί τα γονίδια του πιο ικανού συζύγου και όχι ενός τυχαίου αρσενικού.</a:t>
            </a:r>
            <a:endParaRPr lang="en-US" altLang="en-US" sz="2200" dirty="0" smtClean="0">
              <a:ea typeface="ＭＳ Ｐゴシック" panose="020B0600070205080204" pitchFamily="34" charset="-128"/>
            </a:endParaRP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0675" b="21227"/>
          <a:stretch/>
        </p:blipFill>
        <p:spPr>
          <a:xfrm>
            <a:off x="5154750" y="2725272"/>
            <a:ext cx="3357961" cy="2187388"/>
          </a:xfrm>
        </p:spPr>
      </p:pic>
      <p:sp>
        <p:nvSpPr>
          <p:cNvPr id="6" name="Footer Placeholder 5"/>
          <p:cNvSpPr>
            <a:spLocks noGrp="1"/>
          </p:cNvSpPr>
          <p:nvPr>
            <p:ph type="ftr" sz="quarter" idx="11"/>
          </p:nvPr>
        </p:nvSpPr>
        <p:spPr/>
        <p:txBody>
          <a:bodyPr/>
          <a:lstStyle/>
          <a:p>
            <a:r>
              <a:rPr lang="el-GR" smtClean="0"/>
              <a:t>Ενότητα 8. Αναπαραγωγική Συμπεριφορά</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8</a:t>
            </a:fld>
            <a:endParaRPr lang="en-US"/>
          </a:p>
        </p:txBody>
      </p:sp>
      <p:sp>
        <p:nvSpPr>
          <p:cNvPr id="8" name="TextBox 7"/>
          <p:cNvSpPr txBox="1"/>
          <p:nvPr/>
        </p:nvSpPr>
        <p:spPr>
          <a:xfrm>
            <a:off x="8239953" y="4635661"/>
            <a:ext cx="263214" cy="276999"/>
          </a:xfrm>
          <a:prstGeom prst="rect">
            <a:avLst/>
          </a:prstGeom>
          <a:noFill/>
        </p:spPr>
        <p:txBody>
          <a:bodyPr wrap="none" rtlCol="0">
            <a:spAutoFit/>
          </a:bodyPr>
          <a:lstStyle/>
          <a:p>
            <a:r>
              <a:rPr lang="en-US" sz="1200" b="1" dirty="0" smtClean="0">
                <a:solidFill>
                  <a:schemeClr val="bg1"/>
                </a:solidFill>
              </a:rPr>
              <a:t>9</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l-GR" altLang="en-US" dirty="0" smtClean="0">
                <a:ea typeface="ＭＳ Ｐゴシック" panose="020B0600070205080204" pitchFamily="34" charset="-128"/>
              </a:rPr>
              <a:t>Περιστέρια (</a:t>
            </a:r>
            <a:r>
              <a:rPr lang="en-US" altLang="en-US" i="1" dirty="0" smtClean="0">
                <a:ea typeface="ＭＳ Ｐゴシック" panose="020B0600070205080204" pitchFamily="34" charset="-128"/>
              </a:rPr>
              <a:t>Columba </a:t>
            </a:r>
            <a:r>
              <a:rPr lang="en-US" altLang="en-US" i="1" dirty="0" err="1" smtClean="0">
                <a:ea typeface="ＭＳ Ｐゴシック" panose="020B0600070205080204" pitchFamily="34" charset="-128"/>
              </a:rPr>
              <a:t>livia</a:t>
            </a:r>
            <a:r>
              <a:rPr lang="en-US" altLang="en-US" dirty="0" smtClean="0">
                <a:ea typeface="ＭＳ Ｐゴシック" panose="020B0600070205080204" pitchFamily="34" charset="-128"/>
              </a:rPr>
              <a:t>)</a:t>
            </a:r>
          </a:p>
        </p:txBody>
      </p:sp>
      <p:sp>
        <p:nvSpPr>
          <p:cNvPr id="3" name="Content Placeholder 2"/>
          <p:cNvSpPr>
            <a:spLocks noGrp="1"/>
          </p:cNvSpPr>
          <p:nvPr>
            <p:ph sz="half" idx="1"/>
          </p:nvPr>
        </p:nvSpPr>
        <p:spPr/>
        <p:txBody>
          <a:bodyPr>
            <a:normAutofit/>
          </a:bodyPr>
          <a:lstStyle/>
          <a:p>
            <a:pPr eaLnBrk="1" hangingPunct="1">
              <a:lnSpc>
                <a:spcPct val="90000"/>
              </a:lnSpc>
            </a:pPr>
            <a:r>
              <a:rPr lang="en-US" altLang="en-US" sz="2600" dirty="0" smtClean="0">
                <a:ea typeface="ＭＳ Ｐゴシック" panose="020B0600070205080204" pitchFamily="34" charset="-128"/>
              </a:rPr>
              <a:t>Σ</a:t>
            </a:r>
            <a:r>
              <a:rPr lang="el-GR" altLang="en-US" sz="2600" dirty="0" smtClean="0">
                <a:ea typeface="ＭＳ Ｐゴシック" panose="020B0600070205080204" pitchFamily="34" charset="-128"/>
              </a:rPr>
              <a:t>την προσπάθειά τους να βρουν τον πιο ικανό αρσενικό, τα θηλυκά παρακολουθούν ήδη ζευγαρωμένα άτομα και είτε περιμένουν την επόμενη περίοδο για να κερδίσουν το αρσενικό, είτε προσπαθούν να τον «κλέψουν» από την παρούσα σύντροφο.</a:t>
            </a:r>
            <a:endParaRPr lang="en-US" altLang="en-US" sz="2600" dirty="0" smtClean="0">
              <a:ea typeface="ＭＳ Ｐゴシック" panose="020B0600070205080204" pitchFamily="34" charset="-128"/>
            </a:endParaRPr>
          </a:p>
        </p:txBody>
      </p:sp>
      <p:pic>
        <p:nvPicPr>
          <p:cNvPr id="21508" name="Content Placeholder 4" descr="5554756946_7c7b4690f4_o.jp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739318"/>
            <a:ext cx="3886200" cy="2523951"/>
          </a:xfrm>
        </p:spPr>
      </p:pic>
      <p:sp>
        <p:nvSpPr>
          <p:cNvPr id="4" name="Footer Placeholder 3"/>
          <p:cNvSpPr>
            <a:spLocks noGrp="1"/>
          </p:cNvSpPr>
          <p:nvPr>
            <p:ph type="ftr" sz="quarter" idx="11"/>
          </p:nvPr>
        </p:nvSpPr>
        <p:spPr/>
        <p:txBody>
          <a:bodyPr/>
          <a:lstStyle/>
          <a:p>
            <a:r>
              <a:rPr lang="el-GR" smtClean="0"/>
              <a:t>Ενότητα 8. Αναπαραγωγική Συμπεριφορά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9</a:t>
            </a:fld>
            <a:endParaRPr lang="en-US"/>
          </a:p>
        </p:txBody>
      </p:sp>
      <p:sp>
        <p:nvSpPr>
          <p:cNvPr id="7" name="TextBox 6"/>
          <p:cNvSpPr txBox="1"/>
          <p:nvPr/>
        </p:nvSpPr>
        <p:spPr>
          <a:xfrm>
            <a:off x="8108346" y="4986270"/>
            <a:ext cx="341760" cy="276999"/>
          </a:xfrm>
          <a:prstGeom prst="rect">
            <a:avLst/>
          </a:prstGeom>
          <a:noFill/>
        </p:spPr>
        <p:txBody>
          <a:bodyPr wrap="none" rtlCol="0">
            <a:spAutoFit/>
          </a:bodyPr>
          <a:lstStyle/>
          <a:p>
            <a:r>
              <a:rPr lang="en-US" sz="1200" b="1" dirty="0" smtClean="0">
                <a:solidFill>
                  <a:schemeClr val="bg1"/>
                </a:solidFill>
              </a:rPr>
              <a:t>10</a:t>
            </a:r>
            <a:endParaRPr 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1.pptx" id="{384095AA-3FED-4702-B384-88A1E9625162}" vid="{8E3B2130-187F-4ED6-B635-B15099330E8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TEMPLATE1a</Template>
  <TotalTime>1211</TotalTime>
  <Words>2644</Words>
  <Application>Microsoft Office PowerPoint</Application>
  <PresentationFormat>On-screen Show (4:3)</PresentationFormat>
  <Paragraphs>262</Paragraphs>
  <Slides>34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ＭＳ Ｐゴシック</vt:lpstr>
      <vt:lpstr>ＭＳ Ｐゴシック</vt:lpstr>
      <vt:lpstr>Tahoma</vt:lpstr>
      <vt:lpstr>Times New Roman</vt:lpstr>
      <vt:lpstr>Wingdings</vt:lpstr>
      <vt:lpstr>Θέμα του Office</vt:lpstr>
      <vt:lpstr>Ζωϊκή Ποικιλότητα</vt:lpstr>
      <vt:lpstr>Ανταγωνισμός 1/2</vt:lpstr>
      <vt:lpstr>Ανταγωνισμός 2/2</vt:lpstr>
      <vt:lpstr>Ελάφια (C. elaphus)</vt:lpstr>
      <vt:lpstr>Ελάφια</vt:lpstr>
      <vt:lpstr>Ερπετά</vt:lpstr>
      <vt:lpstr>Πουλιά</vt:lpstr>
      <vt:lpstr>Φώκια Mirounga angustirostris </vt:lpstr>
      <vt:lpstr>Περιστέρια (Columba livia)</vt:lpstr>
      <vt:lpstr>Επιλογή των θηλυκών</vt:lpstr>
      <vt:lpstr>Παγώνια (Pavo cristatus)</vt:lpstr>
      <vt:lpstr>Θεωρία των καλών γονιδίων</vt:lpstr>
      <vt:lpstr>Θεωρία της αυτοτροφοδότησης 1/2</vt:lpstr>
      <vt:lpstr>Θεωρία της αυτοτροφοδότησης 2/2</vt:lpstr>
      <vt:lpstr>Φυλετικός διμορφισμός</vt:lpstr>
      <vt:lpstr>Σεξουαλικές στρατηγικές 1/4</vt:lpstr>
      <vt:lpstr>Σεξουαλικές στρατηγικές 2/4</vt:lpstr>
      <vt:lpstr>Σεξουαλικές στρατηγικές 3/4</vt:lpstr>
      <vt:lpstr>Σεξουαλικές στρατηγικές 4/4</vt:lpstr>
      <vt:lpstr>Ερωτοτροπία 1/2</vt:lpstr>
      <vt:lpstr>Ερωτοτροπία 2/2</vt:lpstr>
      <vt:lpstr>Γαμήλια δώρα</vt:lpstr>
      <vt:lpstr>Μηχανισμοί απομόνωσης</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vt:lpstr>
      <vt:lpstr>Σημείωμα  Χρήσης Έργων Τρίτων 2/4</vt:lpstr>
      <vt:lpstr>Σημείωμα  Χρήσης Έργων Τρίτων 3/4</vt:lpstr>
      <vt:lpstr>Σημείωμα  Χρήσης Έργων Τρίτων 4/4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Vassiliki Siafaka</dc:creator>
  <cp:lastModifiedBy>Vassiliki Siafaka</cp:lastModifiedBy>
  <cp:revision>194</cp:revision>
  <dcterms:created xsi:type="dcterms:W3CDTF">2015-03-24T06:43:16Z</dcterms:created>
  <dcterms:modified xsi:type="dcterms:W3CDTF">2015-11-15T04:50:26Z</dcterms:modified>
</cp:coreProperties>
</file>