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16"/>
  </p:notesMasterIdLst>
  <p:sldIdLst>
    <p:sldId id="456" r:id="rId2"/>
    <p:sldId id="458" r:id="rId3"/>
    <p:sldId id="459" r:id="rId4"/>
    <p:sldId id="460" r:id="rId5"/>
    <p:sldId id="461" r:id="rId6"/>
    <p:sldId id="462" r:id="rId7"/>
    <p:sldId id="463" r:id="rId8"/>
    <p:sldId id="464" r:id="rId9"/>
    <p:sldId id="465" r:id="rId10"/>
    <p:sldId id="466" r:id="rId11"/>
    <p:sldId id="467" r:id="rId12"/>
    <p:sldId id="468" r:id="rId13"/>
    <p:sldId id="469" r:id="rId14"/>
    <p:sldId id="470" r:id="rId15"/>
    <p:sldId id="471" r:id="rId16"/>
    <p:sldId id="472" r:id="rId17"/>
    <p:sldId id="473" r:id="rId18"/>
    <p:sldId id="474" r:id="rId19"/>
    <p:sldId id="475" r:id="rId20"/>
    <p:sldId id="476" r:id="rId21"/>
    <p:sldId id="477" r:id="rId22"/>
    <p:sldId id="478" r:id="rId23"/>
    <p:sldId id="479" r:id="rId24"/>
    <p:sldId id="480" r:id="rId25"/>
    <p:sldId id="481" r:id="rId26"/>
    <p:sldId id="482" r:id="rId27"/>
    <p:sldId id="483" r:id="rId28"/>
    <p:sldId id="484" r:id="rId29"/>
    <p:sldId id="485" r:id="rId30"/>
    <p:sldId id="486" r:id="rId31"/>
    <p:sldId id="487" r:id="rId32"/>
    <p:sldId id="488" r:id="rId33"/>
    <p:sldId id="489" r:id="rId34"/>
    <p:sldId id="490" r:id="rId35"/>
    <p:sldId id="491" r:id="rId36"/>
    <p:sldId id="492" r:id="rId37"/>
    <p:sldId id="493" r:id="rId38"/>
    <p:sldId id="494" r:id="rId39"/>
    <p:sldId id="495" r:id="rId40"/>
    <p:sldId id="496" r:id="rId41"/>
    <p:sldId id="497" r:id="rId42"/>
    <p:sldId id="498" r:id="rId43"/>
    <p:sldId id="499" r:id="rId44"/>
    <p:sldId id="500" r:id="rId45"/>
    <p:sldId id="501" r:id="rId46"/>
    <p:sldId id="502" r:id="rId47"/>
    <p:sldId id="503" r:id="rId48"/>
    <p:sldId id="504" r:id="rId49"/>
    <p:sldId id="505" r:id="rId50"/>
    <p:sldId id="506" r:id="rId51"/>
    <p:sldId id="507" r:id="rId52"/>
    <p:sldId id="508" r:id="rId53"/>
    <p:sldId id="509" r:id="rId54"/>
    <p:sldId id="510" r:id="rId55"/>
    <p:sldId id="511" r:id="rId56"/>
    <p:sldId id="512" r:id="rId57"/>
    <p:sldId id="513" r:id="rId58"/>
    <p:sldId id="514" r:id="rId59"/>
    <p:sldId id="515" r:id="rId60"/>
    <p:sldId id="516" r:id="rId61"/>
    <p:sldId id="517" r:id="rId62"/>
    <p:sldId id="518" r:id="rId63"/>
    <p:sldId id="519" r:id="rId64"/>
    <p:sldId id="520" r:id="rId65"/>
    <p:sldId id="521" r:id="rId66"/>
    <p:sldId id="522" r:id="rId67"/>
    <p:sldId id="523" r:id="rId68"/>
    <p:sldId id="524" r:id="rId69"/>
    <p:sldId id="525" r:id="rId70"/>
    <p:sldId id="526" r:id="rId71"/>
    <p:sldId id="527" r:id="rId72"/>
    <p:sldId id="528" r:id="rId73"/>
    <p:sldId id="529" r:id="rId74"/>
    <p:sldId id="530" r:id="rId75"/>
    <p:sldId id="531" r:id="rId76"/>
    <p:sldId id="533" r:id="rId77"/>
    <p:sldId id="534" r:id="rId78"/>
    <p:sldId id="536" r:id="rId79"/>
    <p:sldId id="537" r:id="rId80"/>
    <p:sldId id="538" r:id="rId81"/>
    <p:sldId id="539" r:id="rId82"/>
    <p:sldId id="540" r:id="rId83"/>
    <p:sldId id="541" r:id="rId84"/>
    <p:sldId id="542" r:id="rId85"/>
    <p:sldId id="543" r:id="rId86"/>
    <p:sldId id="544" r:id="rId87"/>
    <p:sldId id="545" r:id="rId88"/>
    <p:sldId id="546" r:id="rId89"/>
    <p:sldId id="547" r:id="rId90"/>
    <p:sldId id="548" r:id="rId91"/>
    <p:sldId id="549" r:id="rId92"/>
    <p:sldId id="550" r:id="rId93"/>
    <p:sldId id="551" r:id="rId94"/>
    <p:sldId id="552" r:id="rId95"/>
    <p:sldId id="553" r:id="rId96"/>
    <p:sldId id="554" r:id="rId97"/>
    <p:sldId id="555" r:id="rId98"/>
    <p:sldId id="410" r:id="rId99"/>
    <p:sldId id="411" r:id="rId100"/>
    <p:sldId id="412" r:id="rId101"/>
    <p:sldId id="556" r:id="rId102"/>
    <p:sldId id="557" r:id="rId103"/>
    <p:sldId id="414" r:id="rId104"/>
    <p:sldId id="415" r:id="rId105"/>
    <p:sldId id="416" r:id="rId106"/>
    <p:sldId id="558" r:id="rId107"/>
    <p:sldId id="559" r:id="rId108"/>
    <p:sldId id="560" r:id="rId109"/>
    <p:sldId id="561" r:id="rId110"/>
    <p:sldId id="562" r:id="rId111"/>
    <p:sldId id="563" r:id="rId112"/>
    <p:sldId id="564" r:id="rId113"/>
    <p:sldId id="565" r:id="rId114"/>
    <p:sldId id="566" r:id="rId1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1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7209" autoAdjust="0"/>
    <p:restoredTop sz="84498" autoAdjust="0"/>
  </p:normalViewPr>
  <p:slideViewPr>
    <p:cSldViewPr snapToGrid="0">
      <p:cViewPr varScale="1">
        <p:scale>
          <a:sx n="63" d="100"/>
          <a:sy n="63" d="100"/>
        </p:scale>
        <p:origin x="174" y="66"/>
      </p:cViewPr>
      <p:guideLst/>
    </p:cSldViewPr>
  </p:slideViewPr>
  <p:outlineViewPr>
    <p:cViewPr>
      <p:scale>
        <a:sx n="33" d="100"/>
        <a:sy n="33" d="100"/>
      </p:scale>
      <p:origin x="0" y="-2806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slide" Target="slides/slide114.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5A15CB-E518-42D0-B086-3B1AF5864A87}" type="datetimeFigureOut">
              <a:rPr lang="en-US" smtClean="0"/>
              <a:t>11/15/2015</a:t>
            </a:fld>
            <a:endParaRPr lang="en-US"/>
          </a:p>
        </p:txBody>
      </p:sp>
      <p:sp>
        <p:nvSpPr>
          <p:cNvPr id="4" name="Θέση εικόνας διαφάνειας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CDB2FB-1A1E-483C-8906-5BB705B5523B}" type="slidenum">
              <a:rPr lang="en-US" smtClean="0"/>
              <a:t>‹#›</a:t>
            </a:fld>
            <a:endParaRPr lang="en-US"/>
          </a:p>
        </p:txBody>
      </p:sp>
    </p:spTree>
    <p:extLst>
      <p:ext uri="{BB962C8B-B14F-4D97-AF65-F5344CB8AC3E}">
        <p14:creationId xmlns:p14="http://schemas.microsoft.com/office/powerpoint/2010/main" val="433658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1</a:t>
            </a:fld>
            <a:endParaRPr lang="en-US"/>
          </a:p>
        </p:txBody>
      </p:sp>
    </p:spTree>
    <p:extLst>
      <p:ext uri="{BB962C8B-B14F-4D97-AF65-F5344CB8AC3E}">
        <p14:creationId xmlns:p14="http://schemas.microsoft.com/office/powerpoint/2010/main" val="1882836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10</a:t>
            </a:fld>
            <a:endParaRPr lang="en-US"/>
          </a:p>
        </p:txBody>
      </p:sp>
    </p:spTree>
    <p:extLst>
      <p:ext uri="{BB962C8B-B14F-4D97-AF65-F5344CB8AC3E}">
        <p14:creationId xmlns:p14="http://schemas.microsoft.com/office/powerpoint/2010/main" val="3750179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11</a:t>
            </a:fld>
            <a:endParaRPr lang="en-US"/>
          </a:p>
        </p:txBody>
      </p:sp>
    </p:spTree>
    <p:extLst>
      <p:ext uri="{BB962C8B-B14F-4D97-AF65-F5344CB8AC3E}">
        <p14:creationId xmlns:p14="http://schemas.microsoft.com/office/powerpoint/2010/main" val="11509169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12</a:t>
            </a:fld>
            <a:endParaRPr lang="en-US"/>
          </a:p>
        </p:txBody>
      </p:sp>
    </p:spTree>
    <p:extLst>
      <p:ext uri="{BB962C8B-B14F-4D97-AF65-F5344CB8AC3E}">
        <p14:creationId xmlns:p14="http://schemas.microsoft.com/office/powerpoint/2010/main" val="27798081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13</a:t>
            </a:fld>
            <a:endParaRPr lang="en-US"/>
          </a:p>
        </p:txBody>
      </p:sp>
    </p:spTree>
    <p:extLst>
      <p:ext uri="{BB962C8B-B14F-4D97-AF65-F5344CB8AC3E}">
        <p14:creationId xmlns:p14="http://schemas.microsoft.com/office/powerpoint/2010/main" val="32812905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14</a:t>
            </a:fld>
            <a:endParaRPr lang="en-US"/>
          </a:p>
        </p:txBody>
      </p:sp>
    </p:spTree>
    <p:extLst>
      <p:ext uri="{BB962C8B-B14F-4D97-AF65-F5344CB8AC3E}">
        <p14:creationId xmlns:p14="http://schemas.microsoft.com/office/powerpoint/2010/main" val="11517340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19</a:t>
            </a:fld>
            <a:endParaRPr lang="en-US"/>
          </a:p>
        </p:txBody>
      </p:sp>
    </p:spTree>
    <p:extLst>
      <p:ext uri="{BB962C8B-B14F-4D97-AF65-F5344CB8AC3E}">
        <p14:creationId xmlns:p14="http://schemas.microsoft.com/office/powerpoint/2010/main" val="22563166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22</a:t>
            </a:fld>
            <a:endParaRPr lang="en-US"/>
          </a:p>
        </p:txBody>
      </p:sp>
    </p:spTree>
    <p:extLst>
      <p:ext uri="{BB962C8B-B14F-4D97-AF65-F5344CB8AC3E}">
        <p14:creationId xmlns:p14="http://schemas.microsoft.com/office/powerpoint/2010/main" val="41069629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t>23</a:t>
            </a:fld>
            <a:endParaRPr lang="en-US"/>
          </a:p>
        </p:txBody>
      </p:sp>
    </p:spTree>
    <p:extLst>
      <p:ext uri="{BB962C8B-B14F-4D97-AF65-F5344CB8AC3E}">
        <p14:creationId xmlns:p14="http://schemas.microsoft.com/office/powerpoint/2010/main" val="22191381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24</a:t>
            </a:fld>
            <a:endParaRPr lang="en-US"/>
          </a:p>
        </p:txBody>
      </p:sp>
    </p:spTree>
    <p:extLst>
      <p:ext uri="{BB962C8B-B14F-4D97-AF65-F5344CB8AC3E}">
        <p14:creationId xmlns:p14="http://schemas.microsoft.com/office/powerpoint/2010/main" val="29797006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26</a:t>
            </a:fld>
            <a:endParaRPr lang="en-US"/>
          </a:p>
        </p:txBody>
      </p:sp>
    </p:spTree>
    <p:extLst>
      <p:ext uri="{BB962C8B-B14F-4D97-AF65-F5344CB8AC3E}">
        <p14:creationId xmlns:p14="http://schemas.microsoft.com/office/powerpoint/2010/main" val="1540952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ea typeface="ＭＳ Ｐゴシック" panose="020B0600070205080204" pitchFamily="34" charset="-128"/>
            </a:endParaRPr>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65B4E09-79EB-4125-B2BA-00DDD5847680}" type="slidenum">
              <a:rPr lang="en-US" altLang="en-US" sz="1200"/>
              <a:pPr eaLnBrk="1" hangingPunct="1"/>
              <a:t>2</a:t>
            </a:fld>
            <a:endParaRPr lang="en-US" altLang="en-US" sz="1200"/>
          </a:p>
        </p:txBody>
      </p:sp>
    </p:spTree>
    <p:extLst>
      <p:ext uri="{BB962C8B-B14F-4D97-AF65-F5344CB8AC3E}">
        <p14:creationId xmlns:p14="http://schemas.microsoft.com/office/powerpoint/2010/main" val="17141307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32</a:t>
            </a:fld>
            <a:endParaRPr lang="en-US"/>
          </a:p>
        </p:txBody>
      </p:sp>
    </p:spTree>
    <p:extLst>
      <p:ext uri="{BB962C8B-B14F-4D97-AF65-F5344CB8AC3E}">
        <p14:creationId xmlns:p14="http://schemas.microsoft.com/office/powerpoint/2010/main" val="16779298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33</a:t>
            </a:fld>
            <a:endParaRPr lang="en-US"/>
          </a:p>
        </p:txBody>
      </p:sp>
    </p:spTree>
    <p:extLst>
      <p:ext uri="{BB962C8B-B14F-4D97-AF65-F5344CB8AC3E}">
        <p14:creationId xmlns:p14="http://schemas.microsoft.com/office/powerpoint/2010/main" val="32872851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35</a:t>
            </a:fld>
            <a:endParaRPr lang="en-US"/>
          </a:p>
        </p:txBody>
      </p:sp>
    </p:spTree>
    <p:extLst>
      <p:ext uri="{BB962C8B-B14F-4D97-AF65-F5344CB8AC3E}">
        <p14:creationId xmlns:p14="http://schemas.microsoft.com/office/powerpoint/2010/main" val="9524855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36</a:t>
            </a:fld>
            <a:endParaRPr lang="en-US"/>
          </a:p>
        </p:txBody>
      </p:sp>
    </p:spTree>
    <p:extLst>
      <p:ext uri="{BB962C8B-B14F-4D97-AF65-F5344CB8AC3E}">
        <p14:creationId xmlns:p14="http://schemas.microsoft.com/office/powerpoint/2010/main" val="35088287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37</a:t>
            </a:fld>
            <a:endParaRPr lang="en-US"/>
          </a:p>
        </p:txBody>
      </p:sp>
    </p:spTree>
    <p:extLst>
      <p:ext uri="{BB962C8B-B14F-4D97-AF65-F5344CB8AC3E}">
        <p14:creationId xmlns:p14="http://schemas.microsoft.com/office/powerpoint/2010/main" val="5906650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39</a:t>
            </a:fld>
            <a:endParaRPr lang="en-US"/>
          </a:p>
        </p:txBody>
      </p:sp>
    </p:spTree>
    <p:extLst>
      <p:ext uri="{BB962C8B-B14F-4D97-AF65-F5344CB8AC3E}">
        <p14:creationId xmlns:p14="http://schemas.microsoft.com/office/powerpoint/2010/main" val="38459035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45</a:t>
            </a:fld>
            <a:endParaRPr lang="en-US"/>
          </a:p>
        </p:txBody>
      </p:sp>
    </p:spTree>
    <p:extLst>
      <p:ext uri="{BB962C8B-B14F-4D97-AF65-F5344CB8AC3E}">
        <p14:creationId xmlns:p14="http://schemas.microsoft.com/office/powerpoint/2010/main" val="6648100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49</a:t>
            </a:fld>
            <a:endParaRPr lang="en-US"/>
          </a:p>
        </p:txBody>
      </p:sp>
    </p:spTree>
    <p:extLst>
      <p:ext uri="{BB962C8B-B14F-4D97-AF65-F5344CB8AC3E}">
        <p14:creationId xmlns:p14="http://schemas.microsoft.com/office/powerpoint/2010/main" val="5656369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51</a:t>
            </a:fld>
            <a:endParaRPr lang="en-US"/>
          </a:p>
        </p:txBody>
      </p:sp>
    </p:spTree>
    <p:extLst>
      <p:ext uri="{BB962C8B-B14F-4D97-AF65-F5344CB8AC3E}">
        <p14:creationId xmlns:p14="http://schemas.microsoft.com/office/powerpoint/2010/main" val="25571820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52</a:t>
            </a:fld>
            <a:endParaRPr lang="en-US"/>
          </a:p>
        </p:txBody>
      </p:sp>
    </p:spTree>
    <p:extLst>
      <p:ext uri="{BB962C8B-B14F-4D97-AF65-F5344CB8AC3E}">
        <p14:creationId xmlns:p14="http://schemas.microsoft.com/office/powerpoint/2010/main" val="4159228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3</a:t>
            </a:fld>
            <a:endParaRPr lang="en-US"/>
          </a:p>
        </p:txBody>
      </p:sp>
    </p:spTree>
    <p:extLst>
      <p:ext uri="{BB962C8B-B14F-4D97-AF65-F5344CB8AC3E}">
        <p14:creationId xmlns:p14="http://schemas.microsoft.com/office/powerpoint/2010/main" val="21835673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54</a:t>
            </a:fld>
            <a:endParaRPr lang="en-US"/>
          </a:p>
        </p:txBody>
      </p:sp>
    </p:spTree>
    <p:extLst>
      <p:ext uri="{BB962C8B-B14F-4D97-AF65-F5344CB8AC3E}">
        <p14:creationId xmlns:p14="http://schemas.microsoft.com/office/powerpoint/2010/main" val="28324095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55</a:t>
            </a:fld>
            <a:endParaRPr lang="en-US"/>
          </a:p>
        </p:txBody>
      </p:sp>
    </p:spTree>
    <p:extLst>
      <p:ext uri="{BB962C8B-B14F-4D97-AF65-F5344CB8AC3E}">
        <p14:creationId xmlns:p14="http://schemas.microsoft.com/office/powerpoint/2010/main" val="21677010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58</a:t>
            </a:fld>
            <a:endParaRPr lang="en-US"/>
          </a:p>
        </p:txBody>
      </p:sp>
    </p:spTree>
    <p:extLst>
      <p:ext uri="{BB962C8B-B14F-4D97-AF65-F5344CB8AC3E}">
        <p14:creationId xmlns:p14="http://schemas.microsoft.com/office/powerpoint/2010/main" val="355478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60</a:t>
            </a:fld>
            <a:endParaRPr lang="en-US"/>
          </a:p>
        </p:txBody>
      </p:sp>
    </p:spTree>
    <p:extLst>
      <p:ext uri="{BB962C8B-B14F-4D97-AF65-F5344CB8AC3E}">
        <p14:creationId xmlns:p14="http://schemas.microsoft.com/office/powerpoint/2010/main" val="30129268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62</a:t>
            </a:fld>
            <a:endParaRPr lang="en-US"/>
          </a:p>
        </p:txBody>
      </p:sp>
    </p:spTree>
    <p:extLst>
      <p:ext uri="{BB962C8B-B14F-4D97-AF65-F5344CB8AC3E}">
        <p14:creationId xmlns:p14="http://schemas.microsoft.com/office/powerpoint/2010/main" val="42620238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64</a:t>
            </a:fld>
            <a:endParaRPr lang="en-US"/>
          </a:p>
        </p:txBody>
      </p:sp>
    </p:spTree>
    <p:extLst>
      <p:ext uri="{BB962C8B-B14F-4D97-AF65-F5344CB8AC3E}">
        <p14:creationId xmlns:p14="http://schemas.microsoft.com/office/powerpoint/2010/main" val="31859523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65</a:t>
            </a:fld>
            <a:endParaRPr lang="en-US"/>
          </a:p>
        </p:txBody>
      </p:sp>
    </p:spTree>
    <p:extLst>
      <p:ext uri="{BB962C8B-B14F-4D97-AF65-F5344CB8AC3E}">
        <p14:creationId xmlns:p14="http://schemas.microsoft.com/office/powerpoint/2010/main" val="4630982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66</a:t>
            </a:fld>
            <a:endParaRPr lang="en-US"/>
          </a:p>
        </p:txBody>
      </p:sp>
    </p:spTree>
    <p:extLst>
      <p:ext uri="{BB962C8B-B14F-4D97-AF65-F5344CB8AC3E}">
        <p14:creationId xmlns:p14="http://schemas.microsoft.com/office/powerpoint/2010/main" val="29103318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67</a:t>
            </a:fld>
            <a:endParaRPr lang="en-US"/>
          </a:p>
        </p:txBody>
      </p:sp>
    </p:spTree>
    <p:extLst>
      <p:ext uri="{BB962C8B-B14F-4D97-AF65-F5344CB8AC3E}">
        <p14:creationId xmlns:p14="http://schemas.microsoft.com/office/powerpoint/2010/main" val="26143586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68</a:t>
            </a:fld>
            <a:endParaRPr lang="en-US"/>
          </a:p>
        </p:txBody>
      </p:sp>
    </p:spTree>
    <p:extLst>
      <p:ext uri="{BB962C8B-B14F-4D97-AF65-F5344CB8AC3E}">
        <p14:creationId xmlns:p14="http://schemas.microsoft.com/office/powerpoint/2010/main" val="1109687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4</a:t>
            </a:fld>
            <a:endParaRPr lang="en-US"/>
          </a:p>
        </p:txBody>
      </p:sp>
    </p:spTree>
    <p:extLst>
      <p:ext uri="{BB962C8B-B14F-4D97-AF65-F5344CB8AC3E}">
        <p14:creationId xmlns:p14="http://schemas.microsoft.com/office/powerpoint/2010/main" val="4589468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69</a:t>
            </a:fld>
            <a:endParaRPr lang="en-US"/>
          </a:p>
        </p:txBody>
      </p:sp>
    </p:spTree>
    <p:extLst>
      <p:ext uri="{BB962C8B-B14F-4D97-AF65-F5344CB8AC3E}">
        <p14:creationId xmlns:p14="http://schemas.microsoft.com/office/powerpoint/2010/main" val="22132214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72</a:t>
            </a:fld>
            <a:endParaRPr lang="en-US"/>
          </a:p>
        </p:txBody>
      </p:sp>
    </p:spTree>
    <p:extLst>
      <p:ext uri="{BB962C8B-B14F-4D97-AF65-F5344CB8AC3E}">
        <p14:creationId xmlns:p14="http://schemas.microsoft.com/office/powerpoint/2010/main" val="27094676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73</a:t>
            </a:fld>
            <a:endParaRPr lang="en-US"/>
          </a:p>
        </p:txBody>
      </p:sp>
    </p:spTree>
    <p:extLst>
      <p:ext uri="{BB962C8B-B14F-4D97-AF65-F5344CB8AC3E}">
        <p14:creationId xmlns:p14="http://schemas.microsoft.com/office/powerpoint/2010/main" val="8590221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smtClean="0"/>
          </a:p>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74</a:t>
            </a:fld>
            <a:endParaRPr lang="en-US"/>
          </a:p>
        </p:txBody>
      </p:sp>
    </p:spTree>
    <p:extLst>
      <p:ext uri="{BB962C8B-B14F-4D97-AF65-F5344CB8AC3E}">
        <p14:creationId xmlns:p14="http://schemas.microsoft.com/office/powerpoint/2010/main" val="33643730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75</a:t>
            </a:fld>
            <a:endParaRPr lang="en-US"/>
          </a:p>
        </p:txBody>
      </p:sp>
    </p:spTree>
    <p:extLst>
      <p:ext uri="{BB962C8B-B14F-4D97-AF65-F5344CB8AC3E}">
        <p14:creationId xmlns:p14="http://schemas.microsoft.com/office/powerpoint/2010/main" val="13210270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smtClean="0"/>
          </a:p>
        </p:txBody>
      </p:sp>
      <p:sp>
        <p:nvSpPr>
          <p:cNvPr id="4" name="Slide Number Placeholder 3"/>
          <p:cNvSpPr>
            <a:spLocks noGrp="1"/>
          </p:cNvSpPr>
          <p:nvPr>
            <p:ph type="sldNum" sz="quarter" idx="10"/>
          </p:nvPr>
        </p:nvSpPr>
        <p:spPr/>
        <p:txBody>
          <a:bodyPr/>
          <a:lstStyle/>
          <a:p>
            <a:fld id="{F8CDB2FB-1A1E-483C-8906-5BB705B5523B}" type="slidenum">
              <a:rPr lang="en-US" smtClean="0"/>
              <a:t>76</a:t>
            </a:fld>
            <a:endParaRPr lang="en-US"/>
          </a:p>
        </p:txBody>
      </p:sp>
    </p:spTree>
    <p:extLst>
      <p:ext uri="{BB962C8B-B14F-4D97-AF65-F5344CB8AC3E}">
        <p14:creationId xmlns:p14="http://schemas.microsoft.com/office/powerpoint/2010/main" val="16407744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81</a:t>
            </a:fld>
            <a:endParaRPr lang="en-US"/>
          </a:p>
        </p:txBody>
      </p:sp>
    </p:spTree>
    <p:extLst>
      <p:ext uri="{BB962C8B-B14F-4D97-AF65-F5344CB8AC3E}">
        <p14:creationId xmlns:p14="http://schemas.microsoft.com/office/powerpoint/2010/main" val="36574544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82</a:t>
            </a:fld>
            <a:endParaRPr lang="en-US"/>
          </a:p>
        </p:txBody>
      </p:sp>
    </p:spTree>
    <p:extLst>
      <p:ext uri="{BB962C8B-B14F-4D97-AF65-F5344CB8AC3E}">
        <p14:creationId xmlns:p14="http://schemas.microsoft.com/office/powerpoint/2010/main" val="21378381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83</a:t>
            </a:fld>
            <a:endParaRPr lang="en-US"/>
          </a:p>
        </p:txBody>
      </p:sp>
    </p:spTree>
    <p:extLst>
      <p:ext uri="{BB962C8B-B14F-4D97-AF65-F5344CB8AC3E}">
        <p14:creationId xmlns:p14="http://schemas.microsoft.com/office/powerpoint/2010/main" val="24890628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84</a:t>
            </a:fld>
            <a:endParaRPr lang="en-US"/>
          </a:p>
        </p:txBody>
      </p:sp>
    </p:spTree>
    <p:extLst>
      <p:ext uri="{BB962C8B-B14F-4D97-AF65-F5344CB8AC3E}">
        <p14:creationId xmlns:p14="http://schemas.microsoft.com/office/powerpoint/2010/main" val="1813934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5</a:t>
            </a:fld>
            <a:endParaRPr lang="en-US"/>
          </a:p>
        </p:txBody>
      </p:sp>
    </p:spTree>
    <p:extLst>
      <p:ext uri="{BB962C8B-B14F-4D97-AF65-F5344CB8AC3E}">
        <p14:creationId xmlns:p14="http://schemas.microsoft.com/office/powerpoint/2010/main" val="40212038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92</a:t>
            </a:fld>
            <a:endParaRPr lang="en-US"/>
          </a:p>
        </p:txBody>
      </p:sp>
    </p:spTree>
    <p:extLst>
      <p:ext uri="{BB962C8B-B14F-4D97-AF65-F5344CB8AC3E}">
        <p14:creationId xmlns:p14="http://schemas.microsoft.com/office/powerpoint/2010/main" val="22105937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93</a:t>
            </a:fld>
            <a:endParaRPr lang="en-US"/>
          </a:p>
        </p:txBody>
      </p:sp>
    </p:spTree>
    <p:extLst>
      <p:ext uri="{BB962C8B-B14F-4D97-AF65-F5344CB8AC3E}">
        <p14:creationId xmlns:p14="http://schemas.microsoft.com/office/powerpoint/2010/main" val="27879932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95</a:t>
            </a:fld>
            <a:endParaRPr lang="en-US"/>
          </a:p>
        </p:txBody>
      </p:sp>
    </p:spTree>
    <p:extLst>
      <p:ext uri="{BB962C8B-B14F-4D97-AF65-F5344CB8AC3E}">
        <p14:creationId xmlns:p14="http://schemas.microsoft.com/office/powerpoint/2010/main" val="38588764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96</a:t>
            </a:fld>
            <a:endParaRPr lang="en-US"/>
          </a:p>
        </p:txBody>
      </p:sp>
    </p:spTree>
    <p:extLst>
      <p:ext uri="{BB962C8B-B14F-4D97-AF65-F5344CB8AC3E}">
        <p14:creationId xmlns:p14="http://schemas.microsoft.com/office/powerpoint/2010/main" val="42409471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97</a:t>
            </a:fld>
            <a:endParaRPr lang="en-US"/>
          </a:p>
        </p:txBody>
      </p:sp>
    </p:spTree>
    <p:extLst>
      <p:ext uri="{BB962C8B-B14F-4D97-AF65-F5344CB8AC3E}">
        <p14:creationId xmlns:p14="http://schemas.microsoft.com/office/powerpoint/2010/main" val="41312759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CDB2FB-1A1E-483C-8906-5BB705B5523B}" type="slidenum">
              <a:rPr lang="en-US" smtClean="0"/>
              <a:t>98</a:t>
            </a:fld>
            <a:endParaRPr lang="en-US"/>
          </a:p>
        </p:txBody>
      </p:sp>
    </p:spTree>
    <p:extLst>
      <p:ext uri="{BB962C8B-B14F-4D97-AF65-F5344CB8AC3E}">
        <p14:creationId xmlns:p14="http://schemas.microsoft.com/office/powerpoint/2010/main" val="121629708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99</a:t>
            </a:fld>
            <a:endParaRPr lang="el-GR"/>
          </a:p>
        </p:txBody>
      </p:sp>
    </p:spTree>
    <p:extLst>
      <p:ext uri="{BB962C8B-B14F-4D97-AF65-F5344CB8AC3E}">
        <p14:creationId xmlns:p14="http://schemas.microsoft.com/office/powerpoint/2010/main" val="10393025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100</a:t>
            </a:fld>
            <a:endParaRPr lang="el-GR"/>
          </a:p>
        </p:txBody>
      </p:sp>
    </p:spTree>
    <p:extLst>
      <p:ext uri="{BB962C8B-B14F-4D97-AF65-F5344CB8AC3E}">
        <p14:creationId xmlns:p14="http://schemas.microsoft.com/office/powerpoint/2010/main" val="37022421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102</a:t>
            </a:fld>
            <a:endParaRPr lang="en-US"/>
          </a:p>
        </p:txBody>
      </p:sp>
    </p:spTree>
    <p:extLst>
      <p:ext uri="{BB962C8B-B14F-4D97-AF65-F5344CB8AC3E}">
        <p14:creationId xmlns:p14="http://schemas.microsoft.com/office/powerpoint/2010/main" val="18694518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103</a:t>
            </a:fld>
            <a:endParaRPr lang="el-GR"/>
          </a:p>
        </p:txBody>
      </p:sp>
    </p:spTree>
    <p:extLst>
      <p:ext uri="{BB962C8B-B14F-4D97-AF65-F5344CB8AC3E}">
        <p14:creationId xmlns:p14="http://schemas.microsoft.com/office/powerpoint/2010/main" val="3315576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6</a:t>
            </a:fld>
            <a:endParaRPr lang="en-US"/>
          </a:p>
        </p:txBody>
      </p:sp>
    </p:spTree>
    <p:extLst>
      <p:ext uri="{BB962C8B-B14F-4D97-AF65-F5344CB8AC3E}">
        <p14:creationId xmlns:p14="http://schemas.microsoft.com/office/powerpoint/2010/main" val="31402248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104</a:t>
            </a:fld>
            <a:endParaRPr lang="el-GR"/>
          </a:p>
        </p:txBody>
      </p:sp>
    </p:spTree>
    <p:extLst>
      <p:ext uri="{BB962C8B-B14F-4D97-AF65-F5344CB8AC3E}">
        <p14:creationId xmlns:p14="http://schemas.microsoft.com/office/powerpoint/2010/main" val="18730069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105</a:t>
            </a:fld>
            <a:endParaRPr lang="el-GR"/>
          </a:p>
        </p:txBody>
      </p:sp>
    </p:spTree>
    <p:extLst>
      <p:ext uri="{BB962C8B-B14F-4D97-AF65-F5344CB8AC3E}">
        <p14:creationId xmlns:p14="http://schemas.microsoft.com/office/powerpoint/2010/main" val="18132558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106</a:t>
            </a:fld>
            <a:endParaRPr lang="el-GR"/>
          </a:p>
        </p:txBody>
      </p:sp>
    </p:spTree>
    <p:extLst>
      <p:ext uri="{BB962C8B-B14F-4D97-AF65-F5344CB8AC3E}">
        <p14:creationId xmlns:p14="http://schemas.microsoft.com/office/powerpoint/2010/main" val="37028244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107</a:t>
            </a:fld>
            <a:endParaRPr lang="el-GR"/>
          </a:p>
        </p:txBody>
      </p:sp>
    </p:spTree>
    <p:extLst>
      <p:ext uri="{BB962C8B-B14F-4D97-AF65-F5344CB8AC3E}">
        <p14:creationId xmlns:p14="http://schemas.microsoft.com/office/powerpoint/2010/main" val="270635102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108</a:t>
            </a:fld>
            <a:endParaRPr lang="el-GR"/>
          </a:p>
        </p:txBody>
      </p:sp>
    </p:spTree>
    <p:extLst>
      <p:ext uri="{BB962C8B-B14F-4D97-AF65-F5344CB8AC3E}">
        <p14:creationId xmlns:p14="http://schemas.microsoft.com/office/powerpoint/2010/main" val="195392650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109</a:t>
            </a:fld>
            <a:endParaRPr lang="el-GR"/>
          </a:p>
        </p:txBody>
      </p:sp>
    </p:spTree>
    <p:extLst>
      <p:ext uri="{BB962C8B-B14F-4D97-AF65-F5344CB8AC3E}">
        <p14:creationId xmlns:p14="http://schemas.microsoft.com/office/powerpoint/2010/main" val="389198339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110</a:t>
            </a:fld>
            <a:endParaRPr lang="el-GR"/>
          </a:p>
        </p:txBody>
      </p:sp>
    </p:spTree>
    <p:extLst>
      <p:ext uri="{BB962C8B-B14F-4D97-AF65-F5344CB8AC3E}">
        <p14:creationId xmlns:p14="http://schemas.microsoft.com/office/powerpoint/2010/main" val="282205862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111</a:t>
            </a:fld>
            <a:endParaRPr lang="el-GR"/>
          </a:p>
        </p:txBody>
      </p:sp>
    </p:spTree>
    <p:extLst>
      <p:ext uri="{BB962C8B-B14F-4D97-AF65-F5344CB8AC3E}">
        <p14:creationId xmlns:p14="http://schemas.microsoft.com/office/powerpoint/2010/main" val="17987726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112</a:t>
            </a:fld>
            <a:endParaRPr lang="el-GR"/>
          </a:p>
        </p:txBody>
      </p:sp>
    </p:spTree>
    <p:extLst>
      <p:ext uri="{BB962C8B-B14F-4D97-AF65-F5344CB8AC3E}">
        <p14:creationId xmlns:p14="http://schemas.microsoft.com/office/powerpoint/2010/main" val="25692390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113</a:t>
            </a:fld>
            <a:endParaRPr lang="el-GR"/>
          </a:p>
        </p:txBody>
      </p:sp>
    </p:spTree>
    <p:extLst>
      <p:ext uri="{BB962C8B-B14F-4D97-AF65-F5344CB8AC3E}">
        <p14:creationId xmlns:p14="http://schemas.microsoft.com/office/powerpoint/2010/main" val="15554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7</a:t>
            </a:fld>
            <a:endParaRPr lang="en-US"/>
          </a:p>
        </p:txBody>
      </p:sp>
    </p:spTree>
    <p:extLst>
      <p:ext uri="{BB962C8B-B14F-4D97-AF65-F5344CB8AC3E}">
        <p14:creationId xmlns:p14="http://schemas.microsoft.com/office/powerpoint/2010/main" val="198030412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114</a:t>
            </a:fld>
            <a:endParaRPr lang="el-GR"/>
          </a:p>
        </p:txBody>
      </p:sp>
    </p:spTree>
    <p:extLst>
      <p:ext uri="{BB962C8B-B14F-4D97-AF65-F5344CB8AC3E}">
        <p14:creationId xmlns:p14="http://schemas.microsoft.com/office/powerpoint/2010/main" val="1299393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8</a:t>
            </a:fld>
            <a:endParaRPr lang="en-US"/>
          </a:p>
        </p:txBody>
      </p:sp>
    </p:spTree>
    <p:extLst>
      <p:ext uri="{BB962C8B-B14F-4D97-AF65-F5344CB8AC3E}">
        <p14:creationId xmlns:p14="http://schemas.microsoft.com/office/powerpoint/2010/main" val="95655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9</a:t>
            </a:fld>
            <a:endParaRPr lang="en-US"/>
          </a:p>
        </p:txBody>
      </p:sp>
    </p:spTree>
    <p:extLst>
      <p:ext uri="{BB962C8B-B14F-4D97-AF65-F5344CB8AC3E}">
        <p14:creationId xmlns:p14="http://schemas.microsoft.com/office/powerpoint/2010/main" val="40118456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51819"/>
            <a:ext cx="7772400" cy="1415846"/>
          </a:xfrm>
        </p:spPr>
        <p:txBody>
          <a:bodyPr anchor="b"/>
          <a:lstStyle>
            <a:lvl1pPr algn="ctr">
              <a:defRPr sz="6000"/>
            </a:lvl1pPr>
          </a:lstStyle>
          <a:p>
            <a:endParaRPr lang="en-US" dirty="0"/>
          </a:p>
        </p:txBody>
      </p:sp>
      <p:sp>
        <p:nvSpPr>
          <p:cNvPr id="3" name="Subtitle 2"/>
          <p:cNvSpPr>
            <a:spLocks noGrp="1"/>
          </p:cNvSpPr>
          <p:nvPr>
            <p:ph type="subTitle" idx="1"/>
          </p:nvPr>
        </p:nvSpPr>
        <p:spPr>
          <a:xfrm>
            <a:off x="1142999" y="3602037"/>
            <a:ext cx="6894871" cy="2710273"/>
          </a:xfrm>
        </p:spPr>
        <p:txBody>
          <a:bodyPr/>
          <a:lstStyle>
            <a:lvl1pPr marL="0" indent="0" algn="ctr">
              <a:buNone/>
              <a:defRPr lang="en-US" sz="2400" b="1" smtClean="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l-GR" sz="2800" dirty="0" smtClean="0"/>
          </a:p>
        </p:txBody>
      </p:sp>
      <p:pic>
        <p:nvPicPr>
          <p:cNvPr id="7" name="Picture 6" descr="Λογότυπο Εθνικόν και Καποδιστριακόν Πανεπιστήμιον Αθηνών"/>
          <p:cNvPicPr>
            <a:picLocks noChangeAspect="1"/>
          </p:cNvPicPr>
          <p:nvPr userDrawn="1"/>
        </p:nvPicPr>
        <p:blipFill>
          <a:blip r:embed="rId2"/>
          <a:stretch>
            <a:fillRect/>
          </a:stretch>
        </p:blipFill>
        <p:spPr>
          <a:xfrm>
            <a:off x="685800" y="621594"/>
            <a:ext cx="4147938" cy="817388"/>
          </a:xfrm>
          <a:prstGeom prst="rect">
            <a:avLst/>
          </a:prstGeom>
        </p:spPr>
      </p:pic>
    </p:spTree>
    <p:extLst>
      <p:ext uri="{BB962C8B-B14F-4D97-AF65-F5344CB8AC3E}">
        <p14:creationId xmlns:p14="http://schemas.microsoft.com/office/powerpoint/2010/main" val="115361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r>
              <a:rPr lang="el-GR" smtClean="0"/>
              <a:t>Ενότητα 7.  Η Διατήρηση της Βιολογικής Ποικιλότητας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a:t>
            </a:fld>
            <a:endParaRPr lang="en-US"/>
          </a:p>
        </p:txBody>
      </p:sp>
    </p:spTree>
    <p:extLst>
      <p:ext uri="{BB962C8B-B14F-4D97-AF65-F5344CB8AC3E}">
        <p14:creationId xmlns:p14="http://schemas.microsoft.com/office/powerpoint/2010/main" val="234402207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r>
              <a:rPr lang="el-GR" smtClean="0"/>
              <a:t>Ενότητα 7.  Η Διατήρηση της Βιολογικής Ποικιλότητας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a:t>
            </a:fld>
            <a:endParaRPr lang="en-US"/>
          </a:p>
        </p:txBody>
      </p:sp>
      <p:sp>
        <p:nvSpPr>
          <p:cNvPr id="6" name="Θέση κειμένου 5"/>
          <p:cNvSpPr>
            <a:spLocks noGrp="1"/>
          </p:cNvSpPr>
          <p:nvPr>
            <p:ph type="body" sz="quarter" idx="12"/>
          </p:nvPr>
        </p:nvSpPr>
        <p:spPr>
          <a:xfrm>
            <a:off x="628650" y="1855788"/>
            <a:ext cx="7886700" cy="230505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8" name="Θέση εικόνας 7"/>
          <p:cNvSpPr>
            <a:spLocks noGrp="1"/>
          </p:cNvSpPr>
          <p:nvPr>
            <p:ph type="pic" sz="quarter" idx="13"/>
          </p:nvPr>
        </p:nvSpPr>
        <p:spPr>
          <a:xfrm>
            <a:off x="628650" y="4214813"/>
            <a:ext cx="7886700" cy="1947862"/>
          </a:xfrm>
        </p:spPr>
        <p:txBody>
          <a:bodyPr/>
          <a:lstStyle/>
          <a:p>
            <a:endParaRPr lang="en-US"/>
          </a:p>
        </p:txBody>
      </p:sp>
    </p:spTree>
    <p:extLst>
      <p:ext uri="{BB962C8B-B14F-4D97-AF65-F5344CB8AC3E}">
        <p14:creationId xmlns:p14="http://schemas.microsoft.com/office/powerpoint/2010/main" val="150947927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r>
              <a:rPr lang="el-GR" smtClean="0"/>
              <a:t>Ενότητα 7.  Η Διατήρηση της Βιολογικής Ποικιλότητας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a:t>
            </a:fld>
            <a:endParaRPr lang="en-US"/>
          </a:p>
        </p:txBody>
      </p:sp>
      <p:sp>
        <p:nvSpPr>
          <p:cNvPr id="6" name="Content Placeholder 5"/>
          <p:cNvSpPr>
            <a:spLocks noGrp="1"/>
          </p:cNvSpPr>
          <p:nvPr>
            <p:ph sz="quarter" idx="12"/>
          </p:nvPr>
        </p:nvSpPr>
        <p:spPr>
          <a:xfrm>
            <a:off x="4624388" y="1853430"/>
            <a:ext cx="3890962" cy="206928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7"/>
          <p:cNvSpPr>
            <a:spLocks noGrp="1"/>
          </p:cNvSpPr>
          <p:nvPr>
            <p:ph sz="quarter" idx="13"/>
          </p:nvPr>
        </p:nvSpPr>
        <p:spPr>
          <a:xfrm>
            <a:off x="4624388" y="4048124"/>
            <a:ext cx="3890962" cy="211455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4"/>
          </p:nvPr>
        </p:nvSpPr>
        <p:spPr>
          <a:xfrm>
            <a:off x="628650" y="1854200"/>
            <a:ext cx="3890963" cy="43084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226686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r>
              <a:rPr lang="el-GR" smtClean="0"/>
              <a:t>Ενότητα 7.  Η Διατήρηση της Βιολογικής Ποικιλότητας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a:t>
            </a:fld>
            <a:endParaRPr lang="en-US"/>
          </a:p>
        </p:txBody>
      </p:sp>
      <p:sp>
        <p:nvSpPr>
          <p:cNvPr id="6" name="Content Placeholder 5"/>
          <p:cNvSpPr>
            <a:spLocks noGrp="1"/>
          </p:cNvSpPr>
          <p:nvPr>
            <p:ph sz="quarter" idx="12"/>
          </p:nvPr>
        </p:nvSpPr>
        <p:spPr>
          <a:xfrm>
            <a:off x="4624388" y="1853430"/>
            <a:ext cx="3890962" cy="206928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7"/>
          <p:cNvSpPr>
            <a:spLocks noGrp="1"/>
          </p:cNvSpPr>
          <p:nvPr>
            <p:ph sz="quarter" idx="13"/>
          </p:nvPr>
        </p:nvSpPr>
        <p:spPr>
          <a:xfrm>
            <a:off x="4624388" y="4048124"/>
            <a:ext cx="3890962" cy="211455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6"/>
          <p:cNvSpPr>
            <a:spLocks noGrp="1"/>
          </p:cNvSpPr>
          <p:nvPr>
            <p:ph sz="quarter" idx="14"/>
          </p:nvPr>
        </p:nvSpPr>
        <p:spPr>
          <a:xfrm>
            <a:off x="628650" y="1853430"/>
            <a:ext cx="3836988" cy="430924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1548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5"/>
          <p:cNvSpPr>
            <a:spLocks noGrp="1"/>
          </p:cNvSpPr>
          <p:nvPr>
            <p:ph type="ftr" sz="quarter" idx="11"/>
          </p:nvPr>
        </p:nvSpPr>
        <p:spPr/>
        <p:txBody>
          <a:bodyPr/>
          <a:lstStyle/>
          <a:p>
            <a:r>
              <a:rPr lang="el-GR" smtClean="0"/>
              <a:t>Ενότητα 7.  Η Διατήρηση της Βιολογικής Ποικιλότητας</a:t>
            </a:r>
            <a:endParaRPr lang="en-US"/>
          </a:p>
        </p:txBody>
      </p:sp>
      <p:sp>
        <p:nvSpPr>
          <p:cNvPr id="7" name="Slide Number Placeholder 6"/>
          <p:cNvSpPr>
            <a:spLocks noGrp="1"/>
          </p:cNvSpPr>
          <p:nvPr>
            <p:ph type="sldNum" sz="quarter" idx="12"/>
          </p:nvPr>
        </p:nvSpPr>
        <p:spPr/>
        <p:txBody>
          <a:bodyPr/>
          <a:lstStyle/>
          <a:p>
            <a:fld id="{58A56277-EA16-4AF5-BFB5-E5ECBBB39490}" type="slidenum">
              <a:rPr lang="en-US" smtClean="0"/>
              <a:t>‹#›</a:t>
            </a:fld>
            <a:endParaRPr lang="en-US"/>
          </a:p>
        </p:txBody>
      </p:sp>
      <p:sp>
        <p:nvSpPr>
          <p:cNvPr id="8" name="Picture Placeholder 7"/>
          <p:cNvSpPr>
            <a:spLocks noGrp="1"/>
          </p:cNvSpPr>
          <p:nvPr>
            <p:ph type="pic" sz="quarter" idx="13"/>
          </p:nvPr>
        </p:nvSpPr>
        <p:spPr>
          <a:xfrm>
            <a:off x="630238" y="2160588"/>
            <a:ext cx="2949575" cy="3700462"/>
          </a:xfrm>
        </p:spPr>
        <p:txBody>
          <a:bodyPr/>
          <a:lstStyle/>
          <a:p>
            <a:endParaRPr lang="en-US"/>
          </a:p>
        </p:txBody>
      </p:sp>
    </p:spTree>
    <p:extLst>
      <p:ext uri="{BB962C8B-B14F-4D97-AF65-F5344CB8AC3E}">
        <p14:creationId xmlns:p14="http://schemas.microsoft.com/office/powerpoint/2010/main" val="24028333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l-GR" smtClean="0"/>
              <a:t>Ενότητα 7.  Η Διατήρηση της Βιολογικής Ποικιλότητας</a:t>
            </a:r>
            <a:endParaRPr lang="en-US" dirty="0"/>
          </a:p>
        </p:txBody>
      </p:sp>
      <p:sp>
        <p:nvSpPr>
          <p:cNvPr id="7" name="Slide Number Placeholder 6"/>
          <p:cNvSpPr>
            <a:spLocks noGrp="1"/>
          </p:cNvSpPr>
          <p:nvPr>
            <p:ph type="sldNum" sz="quarter" idx="12"/>
          </p:nvPr>
        </p:nvSpPr>
        <p:spPr/>
        <p:txBody>
          <a:bodyPr/>
          <a:lstStyle/>
          <a:p>
            <a:fld id="{58A56277-EA16-4AF5-BFB5-E5ECBBB39490}" type="slidenum">
              <a:rPr lang="en-US" smtClean="0"/>
              <a:t>‹#›</a:t>
            </a:fld>
            <a:endParaRPr lang="en-US"/>
          </a:p>
        </p:txBody>
      </p:sp>
    </p:spTree>
    <p:extLst>
      <p:ext uri="{BB962C8B-B14F-4D97-AF65-F5344CB8AC3E}">
        <p14:creationId xmlns:p14="http://schemas.microsoft.com/office/powerpoint/2010/main" val="35373930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l-GR" smtClean="0"/>
              <a:t>Ενότητα 7.  Η Διατήρηση της Βιολογικής Ποικιλότητας</a:t>
            </a:r>
            <a:endParaRPr lang="en-US" dirty="0"/>
          </a:p>
        </p:txBody>
      </p:sp>
      <p:sp>
        <p:nvSpPr>
          <p:cNvPr id="4" name="Slide Number Placeholder 3"/>
          <p:cNvSpPr>
            <a:spLocks noGrp="1"/>
          </p:cNvSpPr>
          <p:nvPr>
            <p:ph type="sldNum" sz="quarter" idx="11"/>
          </p:nvPr>
        </p:nvSpPr>
        <p:spPr/>
        <p:txBody>
          <a:bodyPr/>
          <a:lstStyle/>
          <a:p>
            <a:fld id="{58A56277-EA16-4AF5-BFB5-E5ECBBB39490}" type="slidenum">
              <a:rPr lang="en-US" smtClean="0"/>
              <a:t>‹#›</a:t>
            </a:fld>
            <a:endParaRPr lang="en-US" dirty="0"/>
          </a:p>
        </p:txBody>
      </p:sp>
      <p:sp>
        <p:nvSpPr>
          <p:cNvPr id="6" name="Media Placeholder 5"/>
          <p:cNvSpPr>
            <a:spLocks noGrp="1"/>
          </p:cNvSpPr>
          <p:nvPr>
            <p:ph type="media" sz="quarter" idx="12"/>
          </p:nvPr>
        </p:nvSpPr>
        <p:spPr>
          <a:xfrm>
            <a:off x="628650" y="1854200"/>
            <a:ext cx="7886700" cy="3860800"/>
          </a:xfrm>
        </p:spPr>
        <p:txBody>
          <a:bodyPr/>
          <a:lstStyle/>
          <a:p>
            <a:endParaRPr lang="en-US"/>
          </a:p>
        </p:txBody>
      </p:sp>
    </p:spTree>
    <p:extLst>
      <p:ext uri="{BB962C8B-B14F-4D97-AF65-F5344CB8AC3E}">
        <p14:creationId xmlns:p14="http://schemas.microsoft.com/office/powerpoint/2010/main" val="1281476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l-GR" smtClean="0"/>
              <a:t>Ενότητα 7.  Η Διατήρηση της Βιολογικής Ποικιλότητας</a:t>
            </a:r>
            <a:endParaRPr lang="en-US" dirty="0"/>
          </a:p>
        </p:txBody>
      </p:sp>
      <p:sp>
        <p:nvSpPr>
          <p:cNvPr id="4" name="Slide Number Placeholder 3"/>
          <p:cNvSpPr>
            <a:spLocks noGrp="1"/>
          </p:cNvSpPr>
          <p:nvPr>
            <p:ph type="sldNum" sz="quarter" idx="11"/>
          </p:nvPr>
        </p:nvSpPr>
        <p:spPr/>
        <p:txBody>
          <a:bodyPr/>
          <a:lstStyle/>
          <a:p>
            <a:fld id="{58A56277-EA16-4AF5-BFB5-E5ECBBB39490}" type="slidenum">
              <a:rPr lang="en-US" smtClean="0"/>
              <a:t>‹#›</a:t>
            </a:fld>
            <a:endParaRPr lang="en-US" dirty="0"/>
          </a:p>
        </p:txBody>
      </p:sp>
      <p:sp>
        <p:nvSpPr>
          <p:cNvPr id="10" name="Content Placeholder 9"/>
          <p:cNvSpPr>
            <a:spLocks noGrp="1"/>
          </p:cNvSpPr>
          <p:nvPr>
            <p:ph sz="quarter" idx="16"/>
          </p:nvPr>
        </p:nvSpPr>
        <p:spPr>
          <a:xfrm>
            <a:off x="628650" y="1866900"/>
            <a:ext cx="3778250" cy="2032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9"/>
          <p:cNvSpPr>
            <a:spLocks noGrp="1"/>
          </p:cNvSpPr>
          <p:nvPr>
            <p:ph sz="quarter" idx="17"/>
          </p:nvPr>
        </p:nvSpPr>
        <p:spPr>
          <a:xfrm>
            <a:off x="628650" y="4060595"/>
            <a:ext cx="3778250" cy="2032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9"/>
          <p:cNvSpPr>
            <a:spLocks noGrp="1"/>
          </p:cNvSpPr>
          <p:nvPr>
            <p:ph sz="quarter" idx="18"/>
          </p:nvPr>
        </p:nvSpPr>
        <p:spPr>
          <a:xfrm>
            <a:off x="4724400" y="1848335"/>
            <a:ext cx="3778250" cy="2032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9"/>
          <p:cNvSpPr>
            <a:spLocks noGrp="1"/>
          </p:cNvSpPr>
          <p:nvPr>
            <p:ph sz="quarter" idx="19"/>
          </p:nvPr>
        </p:nvSpPr>
        <p:spPr>
          <a:xfrm>
            <a:off x="4737100" y="4060595"/>
            <a:ext cx="3778250" cy="2032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386030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l-GR" smtClean="0"/>
              <a:t>Ενότητα 7.  Η Διατήρηση της Βιολογικής Ποικιλότητας</a:t>
            </a:r>
            <a:endParaRPr lang="en-US" dirty="0"/>
          </a:p>
        </p:txBody>
      </p:sp>
      <p:sp>
        <p:nvSpPr>
          <p:cNvPr id="4" name="Slide Number Placeholder 3"/>
          <p:cNvSpPr>
            <a:spLocks noGrp="1"/>
          </p:cNvSpPr>
          <p:nvPr>
            <p:ph type="sldNum" sz="quarter" idx="11"/>
          </p:nvPr>
        </p:nvSpPr>
        <p:spPr/>
        <p:txBody>
          <a:bodyPr/>
          <a:lstStyle/>
          <a:p>
            <a:fld id="{58A56277-EA16-4AF5-BFB5-E5ECBBB39490}" type="slidenum">
              <a:rPr lang="en-US" smtClean="0"/>
              <a:t>‹#›</a:t>
            </a:fld>
            <a:endParaRPr lang="en-US" dirty="0"/>
          </a:p>
        </p:txBody>
      </p:sp>
      <p:sp>
        <p:nvSpPr>
          <p:cNvPr id="6" name="Picture Placeholder 5"/>
          <p:cNvSpPr>
            <a:spLocks noGrp="1"/>
          </p:cNvSpPr>
          <p:nvPr>
            <p:ph type="pic" sz="quarter" idx="12"/>
          </p:nvPr>
        </p:nvSpPr>
        <p:spPr>
          <a:xfrm>
            <a:off x="628650" y="1866900"/>
            <a:ext cx="3778250" cy="2032000"/>
          </a:xfrm>
        </p:spPr>
        <p:txBody>
          <a:bodyPr/>
          <a:lstStyle/>
          <a:p>
            <a:endParaRPr lang="en-US"/>
          </a:p>
        </p:txBody>
      </p:sp>
      <p:sp>
        <p:nvSpPr>
          <p:cNvPr id="7" name="Picture Placeholder 5"/>
          <p:cNvSpPr>
            <a:spLocks noGrp="1"/>
          </p:cNvSpPr>
          <p:nvPr>
            <p:ph type="pic" sz="quarter" idx="13"/>
          </p:nvPr>
        </p:nvSpPr>
        <p:spPr>
          <a:xfrm>
            <a:off x="4737100" y="1854200"/>
            <a:ext cx="3778250" cy="2044700"/>
          </a:xfrm>
        </p:spPr>
        <p:txBody>
          <a:bodyPr/>
          <a:lstStyle/>
          <a:p>
            <a:endParaRPr lang="en-US"/>
          </a:p>
        </p:txBody>
      </p:sp>
      <p:sp>
        <p:nvSpPr>
          <p:cNvPr id="8" name="Picture Placeholder 5"/>
          <p:cNvSpPr>
            <a:spLocks noGrp="1"/>
          </p:cNvSpPr>
          <p:nvPr>
            <p:ph type="pic" sz="quarter" idx="14"/>
          </p:nvPr>
        </p:nvSpPr>
        <p:spPr>
          <a:xfrm>
            <a:off x="2682875" y="4075111"/>
            <a:ext cx="3778250" cy="2032000"/>
          </a:xfrm>
        </p:spPr>
        <p:txBody>
          <a:bodyPr/>
          <a:lstStyle/>
          <a:p>
            <a:endParaRPr lang="en-US"/>
          </a:p>
        </p:txBody>
      </p:sp>
    </p:spTree>
    <p:extLst>
      <p:ext uri="{BB962C8B-B14F-4D97-AF65-F5344CB8AC3E}">
        <p14:creationId xmlns:p14="http://schemas.microsoft.com/office/powerpoint/2010/main" val="21740261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l-GR" smtClean="0"/>
              <a:t>Ενότητα 7.  Η Διατήρηση της Βιολογικής Ποικιλότητας</a:t>
            </a:r>
            <a:endParaRPr lang="en-US" dirty="0"/>
          </a:p>
        </p:txBody>
      </p:sp>
      <p:sp>
        <p:nvSpPr>
          <p:cNvPr id="4" name="Slide Number Placeholder 3"/>
          <p:cNvSpPr>
            <a:spLocks noGrp="1"/>
          </p:cNvSpPr>
          <p:nvPr>
            <p:ph type="sldNum" sz="quarter" idx="11"/>
          </p:nvPr>
        </p:nvSpPr>
        <p:spPr/>
        <p:txBody>
          <a:bodyPr/>
          <a:lstStyle/>
          <a:p>
            <a:fld id="{58A56277-EA16-4AF5-BFB5-E5ECBBB39490}" type="slidenum">
              <a:rPr lang="en-US" smtClean="0"/>
              <a:t>‹#›</a:t>
            </a:fld>
            <a:endParaRPr lang="en-US" dirty="0"/>
          </a:p>
        </p:txBody>
      </p:sp>
      <p:sp>
        <p:nvSpPr>
          <p:cNvPr id="6" name="Picture Placeholder 5"/>
          <p:cNvSpPr>
            <a:spLocks noGrp="1"/>
          </p:cNvSpPr>
          <p:nvPr>
            <p:ph type="pic" sz="quarter" idx="12"/>
          </p:nvPr>
        </p:nvSpPr>
        <p:spPr>
          <a:xfrm>
            <a:off x="527050" y="2311400"/>
            <a:ext cx="2520950" cy="3187700"/>
          </a:xfrm>
        </p:spPr>
        <p:txBody>
          <a:bodyPr/>
          <a:lstStyle/>
          <a:p>
            <a:endParaRPr lang="en-US"/>
          </a:p>
        </p:txBody>
      </p:sp>
      <p:sp>
        <p:nvSpPr>
          <p:cNvPr id="8" name="Picture Placeholder 5"/>
          <p:cNvSpPr>
            <a:spLocks noGrp="1"/>
          </p:cNvSpPr>
          <p:nvPr>
            <p:ph type="pic" sz="quarter" idx="13"/>
          </p:nvPr>
        </p:nvSpPr>
        <p:spPr>
          <a:xfrm>
            <a:off x="3302000" y="2311400"/>
            <a:ext cx="2501900" cy="3187700"/>
          </a:xfrm>
        </p:spPr>
        <p:txBody>
          <a:bodyPr/>
          <a:lstStyle/>
          <a:p>
            <a:endParaRPr lang="en-US"/>
          </a:p>
        </p:txBody>
      </p:sp>
      <p:sp>
        <p:nvSpPr>
          <p:cNvPr id="9" name="Picture Placeholder 5"/>
          <p:cNvSpPr>
            <a:spLocks noGrp="1"/>
          </p:cNvSpPr>
          <p:nvPr>
            <p:ph type="pic" sz="quarter" idx="14"/>
          </p:nvPr>
        </p:nvSpPr>
        <p:spPr>
          <a:xfrm>
            <a:off x="6076950" y="2311400"/>
            <a:ext cx="2495550" cy="3187700"/>
          </a:xfrm>
        </p:spPr>
        <p:txBody>
          <a:bodyPr/>
          <a:lstStyle/>
          <a:p>
            <a:endParaRPr lang="en-US"/>
          </a:p>
        </p:txBody>
      </p:sp>
    </p:spTree>
    <p:extLst>
      <p:ext uri="{BB962C8B-B14F-4D97-AF65-F5344CB8AC3E}">
        <p14:creationId xmlns:p14="http://schemas.microsoft.com/office/powerpoint/2010/main" val="2487252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p>
            <a:r>
              <a:rPr lang="el-GR" smtClean="0"/>
              <a:t>Ενότητα 7.  Η Διατήρηση της Βιολογικής Ποικιλότητας</a:t>
            </a:r>
            <a:endParaRPr lang="en-US" dirty="0"/>
          </a:p>
        </p:txBody>
      </p:sp>
      <p:sp>
        <p:nvSpPr>
          <p:cNvPr id="6" name="Slide Number Placeholder 5"/>
          <p:cNvSpPr>
            <a:spLocks noGrp="1"/>
          </p:cNvSpPr>
          <p:nvPr>
            <p:ph type="sldNum" sz="quarter" idx="12"/>
          </p:nvPr>
        </p:nvSpPr>
        <p:spPr/>
        <p:txBody>
          <a:bodyPr/>
          <a:lstStyle/>
          <a:p>
            <a:fld id="{58A56277-EA16-4AF5-BFB5-E5ECBBB39490}" type="slidenum">
              <a:rPr lang="en-US" smtClean="0"/>
              <a:t>‹#›</a:t>
            </a:fld>
            <a:endParaRPr lang="en-US"/>
          </a:p>
        </p:txBody>
      </p:sp>
    </p:spTree>
    <p:extLst>
      <p:ext uri="{BB962C8B-B14F-4D97-AF65-F5344CB8AC3E}">
        <p14:creationId xmlns:p14="http://schemas.microsoft.com/office/powerpoint/2010/main" val="338391919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normAutofit/>
          </a:bodyPr>
          <a:lstStyle>
            <a:lvl1pPr>
              <a:defRPr sz="4400">
                <a:solidFill>
                  <a:srgbClr val="5075BC"/>
                </a:solidFill>
              </a:defRPr>
            </a:lvl1pPr>
          </a:lstStyle>
          <a:p>
            <a:r>
              <a:rPr lang="el-GR" smtClean="0"/>
              <a:t>Στυλ κύριου τίτλου</a:t>
            </a:r>
            <a:endParaRPr lang="en-US" dirty="0"/>
          </a:p>
        </p:txBody>
      </p:sp>
      <p:sp>
        <p:nvSpPr>
          <p:cNvPr id="3" name="Text Placeholder 2"/>
          <p:cNvSpPr>
            <a:spLocks noGrp="1"/>
          </p:cNvSpPr>
          <p:nvPr>
            <p:ph type="body" idx="1"/>
          </p:nvPr>
        </p:nvSpPr>
        <p:spPr>
          <a:xfrm>
            <a:off x="623888" y="4589464"/>
            <a:ext cx="7886700" cy="1500187"/>
          </a:xfrm>
        </p:spPr>
        <p:txBody>
          <a:bodyPr>
            <a:normAutofit/>
          </a:bodyPr>
          <a:lstStyle>
            <a:lvl1pPr marL="0" indent="0">
              <a:buNone/>
              <a:defRPr sz="3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Στυλ υποδείγματος κειμένου</a:t>
            </a:r>
          </a:p>
        </p:txBody>
      </p:sp>
      <p:sp>
        <p:nvSpPr>
          <p:cNvPr id="5" name="Footer Placeholder 4"/>
          <p:cNvSpPr>
            <a:spLocks noGrp="1"/>
          </p:cNvSpPr>
          <p:nvPr>
            <p:ph type="ftr" sz="quarter" idx="11"/>
          </p:nvPr>
        </p:nvSpPr>
        <p:spPr/>
        <p:txBody>
          <a:bodyPr/>
          <a:lstStyle/>
          <a:p>
            <a:r>
              <a:rPr lang="el-GR" smtClean="0"/>
              <a:t>Ενότητα 7.  Η Διατήρηση της Βιολογικής Ποικιλότητας</a:t>
            </a:r>
            <a:endParaRPr lang="en-US"/>
          </a:p>
        </p:txBody>
      </p:sp>
      <p:sp>
        <p:nvSpPr>
          <p:cNvPr id="6" name="Slide Number Placeholder 5"/>
          <p:cNvSpPr>
            <a:spLocks noGrp="1"/>
          </p:cNvSpPr>
          <p:nvPr>
            <p:ph type="sldNum" sz="quarter" idx="12"/>
          </p:nvPr>
        </p:nvSpPr>
        <p:spPr/>
        <p:txBody>
          <a:bodyPr/>
          <a:lstStyle/>
          <a:p>
            <a:fld id="{58A56277-EA16-4AF5-BFB5-E5ECBBB39490}" type="slidenum">
              <a:rPr lang="en-US" smtClean="0"/>
              <a:pPr/>
              <a:t>‹#›</a:t>
            </a:fld>
            <a:endParaRPr lang="en-US"/>
          </a:p>
        </p:txBody>
      </p:sp>
      <p:pic>
        <p:nvPicPr>
          <p:cNvPr id="7" name="Εικόνα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661458">
            <a:off x="858904" y="3912368"/>
            <a:ext cx="864017" cy="571191"/>
          </a:xfrm>
          <a:prstGeom prst="rect">
            <a:avLst/>
          </a:prstGeom>
        </p:spPr>
      </p:pic>
      <p:pic>
        <p:nvPicPr>
          <p:cNvPr id="8" name="Εικόνα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661458">
            <a:off x="858904" y="3912368"/>
            <a:ext cx="864017" cy="571191"/>
          </a:xfrm>
          <a:prstGeom prst="rect">
            <a:avLst/>
          </a:prstGeom>
        </p:spPr>
      </p:pic>
    </p:spTree>
    <p:extLst>
      <p:ext uri="{BB962C8B-B14F-4D97-AF65-F5344CB8AC3E}">
        <p14:creationId xmlns:p14="http://schemas.microsoft.com/office/powerpoint/2010/main" val="3565753131"/>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endParaRPr lang="en-US" altLang="en-US"/>
          </a:p>
        </p:txBody>
      </p:sp>
      <p:sp>
        <p:nvSpPr>
          <p:cNvPr id="3" name="Footer Placeholder 4"/>
          <p:cNvSpPr>
            <a:spLocks noGrp="1"/>
          </p:cNvSpPr>
          <p:nvPr>
            <p:ph type="ftr" sz="quarter" idx="11"/>
          </p:nvPr>
        </p:nvSpPr>
        <p:spPr/>
        <p:txBody>
          <a:bodyPr/>
          <a:lstStyle>
            <a:lvl1pPr>
              <a:defRPr/>
            </a:lvl1pPr>
          </a:lstStyle>
          <a:p>
            <a:r>
              <a:rPr lang="el-GR" altLang="en-US" smtClean="0"/>
              <a:t>Ενότητα 7.  Η Διατήρηση της Βιολογικής Ποικιλότητας</a:t>
            </a:r>
            <a:endParaRPr lang="en-US" altLang="en-US"/>
          </a:p>
        </p:txBody>
      </p:sp>
      <p:sp>
        <p:nvSpPr>
          <p:cNvPr id="4" name="Slide Number Placeholder 5"/>
          <p:cNvSpPr>
            <a:spLocks noGrp="1"/>
          </p:cNvSpPr>
          <p:nvPr>
            <p:ph type="sldNum" sz="quarter" idx="12"/>
          </p:nvPr>
        </p:nvSpPr>
        <p:spPr/>
        <p:txBody>
          <a:bodyPr/>
          <a:lstStyle>
            <a:lvl1pPr>
              <a:defRPr/>
            </a:lvl1pPr>
          </a:lstStyle>
          <a:p>
            <a:fld id="{CC374A0A-A10C-4402-A632-7D72440B0F54}" type="slidenum">
              <a:rPr lang="en-US" altLang="en-US"/>
              <a:pPr/>
              <a:t>‹#›</a:t>
            </a:fld>
            <a:endParaRPr lang="en-US" altLang="en-US"/>
          </a:p>
        </p:txBody>
      </p:sp>
    </p:spTree>
    <p:extLst>
      <p:ext uri="{BB962C8B-B14F-4D97-AF65-F5344CB8AC3E}">
        <p14:creationId xmlns:p14="http://schemas.microsoft.com/office/powerpoint/2010/main" val="2329868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5"/>
          <p:cNvSpPr>
            <a:spLocks noGrp="1"/>
          </p:cNvSpPr>
          <p:nvPr>
            <p:ph type="ftr" sz="quarter" idx="11"/>
          </p:nvPr>
        </p:nvSpPr>
        <p:spPr/>
        <p:txBody>
          <a:bodyPr/>
          <a:lstStyle/>
          <a:p>
            <a:r>
              <a:rPr lang="el-GR" smtClean="0"/>
              <a:t>Ενότητα 7.  Η Διατήρηση της Βιολογικής Ποικιλότητας</a:t>
            </a:r>
            <a:endParaRPr lang="en-US"/>
          </a:p>
        </p:txBody>
      </p:sp>
      <p:sp>
        <p:nvSpPr>
          <p:cNvPr id="7" name="Slide Number Placeholder 6"/>
          <p:cNvSpPr>
            <a:spLocks noGrp="1"/>
          </p:cNvSpPr>
          <p:nvPr>
            <p:ph type="sldNum" sz="quarter" idx="12"/>
          </p:nvPr>
        </p:nvSpPr>
        <p:spPr/>
        <p:txBody>
          <a:bodyPr/>
          <a:lstStyle/>
          <a:p>
            <a:fld id="{58A56277-EA16-4AF5-BFB5-E5ECBBB39490}" type="slidenum">
              <a:rPr lang="en-US" smtClean="0"/>
              <a:t>‹#›</a:t>
            </a:fld>
            <a:endParaRPr lang="en-US"/>
          </a:p>
        </p:txBody>
      </p:sp>
    </p:spTree>
    <p:extLst>
      <p:ext uri="{BB962C8B-B14F-4D97-AF65-F5344CB8AC3E}">
        <p14:creationId xmlns:p14="http://schemas.microsoft.com/office/powerpoint/2010/main" val="4230713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7"/>
          <p:cNvSpPr>
            <a:spLocks noGrp="1"/>
          </p:cNvSpPr>
          <p:nvPr>
            <p:ph type="ftr" sz="quarter" idx="11"/>
          </p:nvPr>
        </p:nvSpPr>
        <p:spPr/>
        <p:txBody>
          <a:bodyPr/>
          <a:lstStyle/>
          <a:p>
            <a:r>
              <a:rPr lang="el-GR" smtClean="0"/>
              <a:t>Ενότητα 7.  Η Διατήρηση της Βιολογικής Ποικιλότητας</a:t>
            </a:r>
            <a:endParaRPr lang="en-US"/>
          </a:p>
        </p:txBody>
      </p:sp>
      <p:sp>
        <p:nvSpPr>
          <p:cNvPr id="9" name="Slide Number Placeholder 8"/>
          <p:cNvSpPr>
            <a:spLocks noGrp="1"/>
          </p:cNvSpPr>
          <p:nvPr>
            <p:ph type="sldNum" sz="quarter" idx="12"/>
          </p:nvPr>
        </p:nvSpPr>
        <p:spPr/>
        <p:txBody>
          <a:bodyPr/>
          <a:lstStyle/>
          <a:p>
            <a:fld id="{58A56277-EA16-4AF5-BFB5-E5ECBBB39490}" type="slidenum">
              <a:rPr lang="en-US" smtClean="0"/>
              <a:t>‹#›</a:t>
            </a:fld>
            <a:endParaRPr lang="en-US"/>
          </a:p>
        </p:txBody>
      </p:sp>
    </p:spTree>
    <p:extLst>
      <p:ext uri="{BB962C8B-B14F-4D97-AF65-F5344CB8AC3E}">
        <p14:creationId xmlns:p14="http://schemas.microsoft.com/office/powerpoint/2010/main" val="377378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21415" y="3386622"/>
            <a:ext cx="7886700" cy="1325563"/>
          </a:xfrm>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l-GR" smtClean="0"/>
              <a:t>Ενότητα 7.  Η Διατήρηση της Βιολογικής Ποικιλότητας</a:t>
            </a:r>
            <a:endParaRPr lang="en-US" dirty="0"/>
          </a:p>
        </p:txBody>
      </p:sp>
      <p:sp>
        <p:nvSpPr>
          <p:cNvPr id="4" name="Slide Number Placeholder 3"/>
          <p:cNvSpPr>
            <a:spLocks noGrp="1"/>
          </p:cNvSpPr>
          <p:nvPr>
            <p:ph type="sldNum" sz="quarter" idx="11"/>
          </p:nvPr>
        </p:nvSpPr>
        <p:spPr/>
        <p:txBody>
          <a:bodyPr/>
          <a:lstStyle/>
          <a:p>
            <a:fld id="{58A56277-EA16-4AF5-BFB5-E5ECBBB39490}" type="slidenum">
              <a:rPr lang="en-US" smtClean="0"/>
              <a:t>‹#›</a:t>
            </a:fld>
            <a:endParaRPr lang="en-US" dirty="0"/>
          </a:p>
        </p:txBody>
      </p:sp>
    </p:spTree>
    <p:extLst>
      <p:ext uri="{BB962C8B-B14F-4D97-AF65-F5344CB8AC3E}">
        <p14:creationId xmlns:p14="http://schemas.microsoft.com/office/powerpoint/2010/main" val="1902953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Footer Placeholder 3"/>
          <p:cNvSpPr>
            <a:spLocks noGrp="1"/>
          </p:cNvSpPr>
          <p:nvPr>
            <p:ph type="ftr" sz="quarter" idx="11"/>
          </p:nvPr>
        </p:nvSpPr>
        <p:spPr/>
        <p:txBody>
          <a:bodyPr/>
          <a:lstStyle/>
          <a:p>
            <a:r>
              <a:rPr lang="el-GR" smtClean="0"/>
              <a:t>Ενότητα 7.  Η Διατήρηση της Βιολογικής Ποικιλότητας</a:t>
            </a:r>
            <a:endParaRPr lang="en-US"/>
          </a:p>
        </p:txBody>
      </p:sp>
      <p:sp>
        <p:nvSpPr>
          <p:cNvPr id="5" name="Slide Number Placeholder 4"/>
          <p:cNvSpPr>
            <a:spLocks noGrp="1"/>
          </p:cNvSpPr>
          <p:nvPr>
            <p:ph type="sldNum" sz="quarter" idx="12"/>
          </p:nvPr>
        </p:nvSpPr>
        <p:spPr/>
        <p:txBody>
          <a:bodyPr/>
          <a:lstStyle/>
          <a:p>
            <a:fld id="{58A56277-EA16-4AF5-BFB5-E5ECBBB39490}" type="slidenum">
              <a:rPr lang="en-US" smtClean="0"/>
              <a:t>‹#›</a:t>
            </a:fld>
            <a:endParaRPr lang="en-US"/>
          </a:p>
        </p:txBody>
      </p:sp>
      <p:sp>
        <p:nvSpPr>
          <p:cNvPr id="7" name="Θέση εικόνας 6"/>
          <p:cNvSpPr>
            <a:spLocks noGrp="1"/>
          </p:cNvSpPr>
          <p:nvPr>
            <p:ph type="pic" sz="quarter" idx="13"/>
          </p:nvPr>
        </p:nvSpPr>
        <p:spPr>
          <a:xfrm>
            <a:off x="628651" y="1794694"/>
            <a:ext cx="7886699" cy="3836937"/>
          </a:xfrm>
        </p:spPr>
        <p:txBody>
          <a:bodyPr/>
          <a:lstStyle/>
          <a:p>
            <a:r>
              <a:rPr lang="en-US" smtClean="0"/>
              <a:t>Click icon to add picture</a:t>
            </a:r>
            <a:endParaRPr lang="el-GR" dirty="0"/>
          </a:p>
        </p:txBody>
      </p:sp>
      <p:sp>
        <p:nvSpPr>
          <p:cNvPr id="9" name="Θέση κειμένου 8"/>
          <p:cNvSpPr>
            <a:spLocks noGrp="1"/>
          </p:cNvSpPr>
          <p:nvPr>
            <p:ph type="body" sz="quarter" idx="14"/>
          </p:nvPr>
        </p:nvSpPr>
        <p:spPr>
          <a:xfrm>
            <a:off x="628650" y="5735636"/>
            <a:ext cx="7940675" cy="485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Tree>
    <p:extLst>
      <p:ext uri="{BB962C8B-B14F-4D97-AF65-F5344CB8AC3E}">
        <p14:creationId xmlns:p14="http://schemas.microsoft.com/office/powerpoint/2010/main" val="1896607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r>
              <a:rPr lang="el-GR" smtClean="0"/>
              <a:t>Ενότητα 7.  Η Διατήρηση της Βιολογικής Ποικιλότητας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a:t>
            </a:fld>
            <a:endParaRPr lang="en-US"/>
          </a:p>
        </p:txBody>
      </p:sp>
      <p:sp>
        <p:nvSpPr>
          <p:cNvPr id="6" name="Θέση SmartArt 5"/>
          <p:cNvSpPr>
            <a:spLocks noGrp="1"/>
          </p:cNvSpPr>
          <p:nvPr>
            <p:ph type="dgm" sz="quarter" idx="12"/>
          </p:nvPr>
        </p:nvSpPr>
        <p:spPr>
          <a:xfrm>
            <a:off x="628650" y="1858963"/>
            <a:ext cx="7886700" cy="4261618"/>
          </a:xfrm>
        </p:spPr>
        <p:txBody>
          <a:bodyPr/>
          <a:lstStyle/>
          <a:p>
            <a:r>
              <a:rPr lang="en-US" smtClean="0"/>
              <a:t>Click icon to add SmartArt graphic</a:t>
            </a:r>
            <a:endParaRPr lang="el-GR"/>
          </a:p>
        </p:txBody>
      </p:sp>
    </p:spTree>
    <p:extLst>
      <p:ext uri="{BB962C8B-B14F-4D97-AF65-F5344CB8AC3E}">
        <p14:creationId xmlns:p14="http://schemas.microsoft.com/office/powerpoint/2010/main" val="2115136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r>
              <a:rPr lang="el-GR" smtClean="0"/>
              <a:t>Ενότητα 7.  Η Διατήρηση της Βιολογικής Ποικιλότητας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a:t>
            </a:fld>
            <a:endParaRPr lang="en-US"/>
          </a:p>
        </p:txBody>
      </p:sp>
      <p:sp>
        <p:nvSpPr>
          <p:cNvPr id="6" name="Θέση εικόνας 5"/>
          <p:cNvSpPr>
            <a:spLocks noGrp="1"/>
          </p:cNvSpPr>
          <p:nvPr>
            <p:ph type="pic" sz="quarter" idx="12"/>
          </p:nvPr>
        </p:nvSpPr>
        <p:spPr>
          <a:xfrm>
            <a:off x="628650" y="1843088"/>
            <a:ext cx="5300663" cy="4262437"/>
          </a:xfrm>
        </p:spPr>
        <p:txBody>
          <a:bodyPr/>
          <a:lstStyle/>
          <a:p>
            <a:r>
              <a:rPr lang="en-US" smtClean="0"/>
              <a:t>Click icon to add picture</a:t>
            </a:r>
            <a:endParaRPr lang="el-GR"/>
          </a:p>
        </p:txBody>
      </p:sp>
      <p:sp>
        <p:nvSpPr>
          <p:cNvPr id="8" name="Θέση κειμένου 7"/>
          <p:cNvSpPr>
            <a:spLocks noGrp="1"/>
          </p:cNvSpPr>
          <p:nvPr>
            <p:ph type="body" sz="quarter" idx="13"/>
          </p:nvPr>
        </p:nvSpPr>
        <p:spPr>
          <a:xfrm>
            <a:off x="6091238" y="1843088"/>
            <a:ext cx="2595562" cy="42338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Tree>
    <p:extLst>
      <p:ext uri="{BB962C8B-B14F-4D97-AF65-F5344CB8AC3E}">
        <p14:creationId xmlns:p14="http://schemas.microsoft.com/office/powerpoint/2010/main" val="3030882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r>
              <a:rPr lang="el-GR" smtClean="0"/>
              <a:t>Ενότητα 7.  Η Διατήρηση της Βιολογικής Ποικιλότητας</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a:t>
            </a:fld>
            <a:endParaRPr lang="en-US"/>
          </a:p>
        </p:txBody>
      </p:sp>
      <p:sp>
        <p:nvSpPr>
          <p:cNvPr id="6" name="Θέση περιεχομένου 5"/>
          <p:cNvSpPr>
            <a:spLocks noGrp="1"/>
          </p:cNvSpPr>
          <p:nvPr>
            <p:ph sz="quarter" idx="12"/>
          </p:nvPr>
        </p:nvSpPr>
        <p:spPr>
          <a:xfrm>
            <a:off x="3790950" y="1828800"/>
            <a:ext cx="4724400" cy="43799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8" name="Θέση κειμένου 7"/>
          <p:cNvSpPr>
            <a:spLocks noGrp="1"/>
          </p:cNvSpPr>
          <p:nvPr>
            <p:ph type="body" sz="quarter" idx="13"/>
          </p:nvPr>
        </p:nvSpPr>
        <p:spPr>
          <a:xfrm>
            <a:off x="628650" y="1798638"/>
            <a:ext cx="3101975" cy="4410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Tree>
    <p:extLst>
      <p:ext uri="{BB962C8B-B14F-4D97-AF65-F5344CB8AC3E}">
        <p14:creationId xmlns:p14="http://schemas.microsoft.com/office/powerpoint/2010/main" val="2701184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l-GR" dirty="0" smtClean="0"/>
              <a:t>Στυλ κύριου τίτλου</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n-US" dirty="0"/>
          </a:p>
        </p:txBody>
      </p:sp>
      <p:sp>
        <p:nvSpPr>
          <p:cNvPr id="5" name="Footer Placeholder 4"/>
          <p:cNvSpPr>
            <a:spLocks noGrp="1"/>
          </p:cNvSpPr>
          <p:nvPr>
            <p:ph type="ftr" sz="quarter" idx="3"/>
          </p:nvPr>
        </p:nvSpPr>
        <p:spPr>
          <a:xfrm>
            <a:off x="1133889" y="6325416"/>
            <a:ext cx="6830668" cy="280919"/>
          </a:xfrm>
          <a:prstGeom prst="rect">
            <a:avLst/>
          </a:prstGeom>
          <a:solidFill>
            <a:schemeClr val="bg1">
              <a:lumMod val="95000"/>
            </a:schemeClr>
          </a:solidFill>
        </p:spPr>
        <p:txBody>
          <a:bodyPr vert="horz" lIns="91440" tIns="45720" rIns="91440" bIns="45720" rtlCol="0" anchor="ctr"/>
          <a:lstStyle>
            <a:lvl1pPr algn="l">
              <a:defRPr sz="1200">
                <a:solidFill>
                  <a:schemeClr val="tx1">
                    <a:tint val="75000"/>
                  </a:schemeClr>
                </a:solidFill>
              </a:defRPr>
            </a:lvl1pPr>
          </a:lstStyle>
          <a:p>
            <a:r>
              <a:rPr lang="el-GR" smtClean="0"/>
              <a:t>Ενότητα 7.  Η Διατήρηση της Βιολογικής Ποικιλότητας</a:t>
            </a:r>
            <a:endParaRPr lang="en-US" dirty="0"/>
          </a:p>
        </p:txBody>
      </p:sp>
      <p:sp>
        <p:nvSpPr>
          <p:cNvPr id="6" name="Slide Number Placeholder 5"/>
          <p:cNvSpPr>
            <a:spLocks noGrp="1"/>
          </p:cNvSpPr>
          <p:nvPr>
            <p:ph type="sldNum" sz="quarter" idx="4"/>
          </p:nvPr>
        </p:nvSpPr>
        <p:spPr>
          <a:xfrm>
            <a:off x="7964557" y="6325416"/>
            <a:ext cx="550793" cy="280919"/>
          </a:xfrm>
          <a:prstGeom prst="rect">
            <a:avLst/>
          </a:prstGeom>
          <a:solidFill>
            <a:schemeClr val="bg1">
              <a:lumMod val="95000"/>
            </a:schemeClr>
          </a:solidFill>
        </p:spPr>
        <p:txBody>
          <a:bodyPr vert="horz" lIns="91440" tIns="45720" rIns="91440" bIns="45720" rtlCol="0" anchor="ctr"/>
          <a:lstStyle>
            <a:lvl1pPr algn="r">
              <a:defRPr sz="1200">
                <a:solidFill>
                  <a:schemeClr val="tx1">
                    <a:tint val="75000"/>
                  </a:schemeClr>
                </a:solidFill>
              </a:defRPr>
            </a:lvl1pPr>
          </a:lstStyle>
          <a:p>
            <a:fld id="{58A56277-EA16-4AF5-BFB5-E5ECBBB39490}" type="slidenum">
              <a:rPr lang="en-US" smtClean="0"/>
              <a:t>‹#›</a:t>
            </a:fld>
            <a:endParaRPr lang="en-US" dirty="0"/>
          </a:p>
        </p:txBody>
      </p:sp>
      <p:pic>
        <p:nvPicPr>
          <p:cNvPr id="7" name="Picture 6" descr="Λογότυπο Εθνικόν και Καποδιστριακόν Πανεπιστήμιον Αθηνών"/>
          <p:cNvPicPr>
            <a:picLocks noChangeAspect="1"/>
          </p:cNvPicPr>
          <p:nvPr userDrawn="1"/>
        </p:nvPicPr>
        <p:blipFill rotWithShape="1">
          <a:blip r:embed="rId23"/>
          <a:srcRect l="1" r="85167"/>
          <a:stretch/>
        </p:blipFill>
        <p:spPr>
          <a:xfrm>
            <a:off x="628650" y="6164722"/>
            <a:ext cx="505239" cy="622325"/>
          </a:xfrm>
          <a:prstGeom prst="rect">
            <a:avLst/>
          </a:prstGeom>
        </p:spPr>
      </p:pic>
    </p:spTree>
    <p:extLst>
      <p:ext uri="{BB962C8B-B14F-4D97-AF65-F5344CB8AC3E}">
        <p14:creationId xmlns:p14="http://schemas.microsoft.com/office/powerpoint/2010/main" val="26358574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79" r:id="rId5"/>
    <p:sldLayoutId id="2147483666" r:id="rId6"/>
    <p:sldLayoutId id="2147483671" r:id="rId7"/>
    <p:sldLayoutId id="2147483672" r:id="rId8"/>
    <p:sldLayoutId id="2147483673" r:id="rId9"/>
    <p:sldLayoutId id="2147483674" r:id="rId10"/>
    <p:sldLayoutId id="2147483685" r:id="rId11"/>
    <p:sldLayoutId id="2147483681" r:id="rId12"/>
    <p:sldLayoutId id="2147483682" r:id="rId13"/>
    <p:sldLayoutId id="2147483680" r:id="rId14"/>
    <p:sldLayoutId id="2147483669" r:id="rId15"/>
    <p:sldLayoutId id="2147483675" r:id="rId16"/>
    <p:sldLayoutId id="2147483676" r:id="rId17"/>
    <p:sldLayoutId id="2147483678" r:id="rId18"/>
    <p:sldLayoutId id="2147483677" r:id="rId19"/>
    <p:sldLayoutId id="2147483683" r:id="rId20"/>
    <p:sldLayoutId id="2147483684" r:id="rId21"/>
  </p:sldLayoutIdLst>
  <p:hf hdr="0" dt="0"/>
  <p:txStyles>
    <p:titleStyle>
      <a:lvl1pPr algn="ctr" defTabSz="914400" rtl="0" eaLnBrk="1" latinLnBrk="0" hangingPunct="1">
        <a:lnSpc>
          <a:spcPct val="90000"/>
        </a:lnSpc>
        <a:spcBef>
          <a:spcPct val="0"/>
        </a:spcBef>
        <a:buNone/>
        <a:defRPr sz="4400" b="1" kern="1200">
          <a:solidFill>
            <a:schemeClr val="accent6">
              <a:lumMod val="75000"/>
            </a:schemeClr>
          </a:solidFill>
          <a:latin typeface="+mn-lt"/>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18.xml"/><Relationship Id="rId5" Type="http://schemas.openxmlformats.org/officeDocument/2006/relationships/image" Target="../media/image2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18.xml"/><Relationship Id="rId5" Type="http://schemas.openxmlformats.org/officeDocument/2006/relationships/image" Target="../media/image31.jpg"/><Relationship Id="rId4" Type="http://schemas.openxmlformats.org/officeDocument/2006/relationships/image" Target="../media/image3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7.xml"/><Relationship Id="rId5" Type="http://schemas.openxmlformats.org/officeDocument/2006/relationships/image" Target="../media/image33.jpeg"/><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36.jpg"/></Relationships>
</file>

<file path=ppt/slides/_rels/slide3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38.jpg"/></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microsoft.com/office/2007/relationships/hdphoto" Target="../media/hdphoto3.wdp"/></Relationships>
</file>

<file path=ppt/slides/_rels/slide5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4.xml"/><Relationship Id="rId1" Type="http://schemas.openxmlformats.org/officeDocument/2006/relationships/slideLayout" Target="../slideLayouts/slideLayout17.xml"/><Relationship Id="rId4" Type="http://schemas.openxmlformats.org/officeDocument/2006/relationships/image" Target="../media/image5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56.jpeg"/></Relationships>
</file>

<file path=ppt/slides/_rels/slide6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13.jpg"/><Relationship Id="rId4" Type="http://schemas.openxmlformats.org/officeDocument/2006/relationships/image" Target="../media/image12.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61.jpeg"/></Relationships>
</file>

<file path=ppt/slides/_rels/slide7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2.xml"/><Relationship Id="rId1" Type="http://schemas.openxmlformats.org/officeDocument/2006/relationships/slideLayout" Target="../slideLayouts/slideLayout17.xml"/><Relationship Id="rId6" Type="http://schemas.openxmlformats.org/officeDocument/2006/relationships/image" Target="../media/image65.jpeg"/><Relationship Id="rId5" Type="http://schemas.openxmlformats.org/officeDocument/2006/relationships/image" Target="../media/image64.jpg"/><Relationship Id="rId4" Type="http://schemas.openxmlformats.org/officeDocument/2006/relationships/image" Target="../media/image63.jpg"/></Relationships>
</file>

<file path=ppt/slides/_rels/slide7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3.xml"/><Relationship Id="rId1" Type="http://schemas.openxmlformats.org/officeDocument/2006/relationships/slideLayout" Target="../slideLayouts/slideLayout14.xml"/><Relationship Id="rId4" Type="http://schemas.openxmlformats.org/officeDocument/2006/relationships/image" Target="../media/image67.png"/></Relationships>
</file>

<file path=ppt/slides/_rels/slide7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microsoft.com/office/2007/relationships/hdphoto" Target="../media/hdphoto5.wdp"/></Relationships>
</file>

<file path=ppt/slides/_rels/slide7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microsoft.com/office/2007/relationships/hdphoto" Target="../media/hdphoto6.wdp"/></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8.xml"/><Relationship Id="rId1" Type="http://schemas.openxmlformats.org/officeDocument/2006/relationships/slideLayout" Target="../slideLayouts/slideLayout13.xml"/><Relationship Id="rId4" Type="http://schemas.openxmlformats.org/officeDocument/2006/relationships/image" Target="../media/image73.jpg"/></Relationships>
</file>

<file path=ppt/slides/_rels/slide8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0.xml"/><Relationship Id="rId1" Type="http://schemas.openxmlformats.org/officeDocument/2006/relationships/slideLayout" Target="../slideLayouts/slideLayout17.xml"/><Relationship Id="rId5" Type="http://schemas.openxmlformats.org/officeDocument/2006/relationships/image" Target="../media/image77.jpg"/><Relationship Id="rId4" Type="http://schemas.openxmlformats.org/officeDocument/2006/relationships/image" Target="../media/image76.jpg"/></Relationships>
</file>

<file path=ppt/slides/_rels/slide9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2.xml"/><Relationship Id="rId1" Type="http://schemas.openxmlformats.org/officeDocument/2006/relationships/slideLayout" Target="../slideLayouts/slideLayout17.xml"/><Relationship Id="rId6" Type="http://schemas.openxmlformats.org/officeDocument/2006/relationships/image" Target="../media/image82.jpg"/><Relationship Id="rId5" Type="http://schemas.openxmlformats.org/officeDocument/2006/relationships/image" Target="../media/image81.jpg"/><Relationship Id="rId4" Type="http://schemas.openxmlformats.org/officeDocument/2006/relationships/image" Target="../media/image80.jpg"/></Relationships>
</file>

<file path=ppt/slides/_rels/slide9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3.xml"/><Relationship Id="rId1" Type="http://schemas.openxmlformats.org/officeDocument/2006/relationships/slideLayout" Target="../slideLayouts/slideLayout13.xml"/><Relationship Id="rId5" Type="http://schemas.openxmlformats.org/officeDocument/2006/relationships/image" Target="../media/image85.png"/><Relationship Id="rId4" Type="http://schemas.openxmlformats.org/officeDocument/2006/relationships/image" Target="../media/image84.jpg"/></Relationships>
</file>

<file path=ppt/slides/_rels/slide9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l-GR" sz="4400" dirty="0" err="1"/>
              <a:t>Ζωϊκή</a:t>
            </a:r>
            <a:r>
              <a:rPr lang="el-GR" sz="4400" dirty="0"/>
              <a:t> Ποικιλότητα</a:t>
            </a:r>
            <a:endParaRPr lang="en-US" sz="4400" dirty="0"/>
          </a:p>
        </p:txBody>
      </p:sp>
      <p:sp>
        <p:nvSpPr>
          <p:cNvPr id="3" name="Subtitle 2"/>
          <p:cNvSpPr>
            <a:spLocks noGrp="1"/>
          </p:cNvSpPr>
          <p:nvPr>
            <p:ph type="subTitle" idx="1"/>
          </p:nvPr>
        </p:nvSpPr>
        <p:spPr>
          <a:xfrm>
            <a:off x="342900" y="3648929"/>
            <a:ext cx="8458200" cy="2710273"/>
          </a:xfrm>
        </p:spPr>
        <p:txBody>
          <a:bodyPr>
            <a:normAutofit/>
          </a:bodyPr>
          <a:lstStyle/>
          <a:p>
            <a:r>
              <a:rPr lang="el-GR" sz="2800" dirty="0">
                <a:solidFill>
                  <a:schemeClr val="accent6">
                    <a:lumMod val="75000"/>
                  </a:schemeClr>
                </a:solidFill>
              </a:rPr>
              <a:t>Ενότητα 7.</a:t>
            </a:r>
            <a:r>
              <a:rPr lang="en-US" sz="2800" dirty="0">
                <a:solidFill>
                  <a:schemeClr val="accent6">
                    <a:lumMod val="75000"/>
                  </a:schemeClr>
                </a:solidFill>
              </a:rPr>
              <a:t> </a:t>
            </a:r>
            <a:r>
              <a:rPr lang="el-GR" sz="2800" dirty="0">
                <a:solidFill>
                  <a:schemeClr val="accent6">
                    <a:lumMod val="75000"/>
                  </a:schemeClr>
                </a:solidFill>
              </a:rPr>
              <a:t>Η Διατήρηση της Βιολογικής Ποικιλότητας</a:t>
            </a:r>
          </a:p>
          <a:p>
            <a:endParaRPr lang="el-GR" sz="2800" dirty="0"/>
          </a:p>
          <a:p>
            <a:r>
              <a:rPr lang="el-GR" sz="2800" dirty="0" smtClean="0"/>
              <a:t>Παναγιώτης</a:t>
            </a:r>
            <a:r>
              <a:rPr lang="en-US" sz="2800" dirty="0" smtClean="0"/>
              <a:t> </a:t>
            </a:r>
            <a:r>
              <a:rPr lang="el-GR" sz="2800" dirty="0" err="1" smtClean="0"/>
              <a:t>Παφίλης</a:t>
            </a:r>
            <a:r>
              <a:rPr lang="el-GR" sz="2800" dirty="0" smtClean="0"/>
              <a:t>, </a:t>
            </a:r>
            <a:r>
              <a:rPr lang="el-GR" sz="2800" dirty="0" err="1" smtClean="0"/>
              <a:t>Επικ</a:t>
            </a:r>
            <a:r>
              <a:rPr lang="el-GR" sz="2800" dirty="0" smtClean="0"/>
              <a:t>. Καθηγητής</a:t>
            </a:r>
            <a:endParaRPr lang="el-GR" sz="2800" dirty="0"/>
          </a:p>
          <a:p>
            <a:r>
              <a:rPr lang="el-GR" sz="2800" dirty="0"/>
              <a:t>Σχολή Θετικών Επιστημών</a:t>
            </a:r>
          </a:p>
          <a:p>
            <a:r>
              <a:rPr lang="el-GR" sz="2800" dirty="0" smtClean="0"/>
              <a:t>Τμήμα Βιολογίας</a:t>
            </a:r>
          </a:p>
          <a:p>
            <a:endParaRPr lang="en-US" sz="2800" dirty="0"/>
          </a:p>
        </p:txBody>
      </p:sp>
    </p:spTree>
    <p:extLst>
      <p:ext uri="{BB962C8B-B14F-4D97-AF65-F5344CB8AC3E}">
        <p14:creationId xmlns:p14="http://schemas.microsoft.com/office/powerpoint/2010/main" val="21285798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normAutofit/>
          </a:bodyPr>
          <a:lstStyle/>
          <a:p>
            <a:pPr eaLnBrk="1" hangingPunct="1"/>
            <a:r>
              <a:rPr lang="el-GR" altLang="en-US" dirty="0" smtClean="0">
                <a:ea typeface="ＭＳ Ｐゴシック" panose="020B0600070205080204" pitchFamily="34" charset="-128"/>
              </a:rPr>
              <a:t>Τοπικές εξαφανίσεις</a:t>
            </a:r>
            <a:r>
              <a:rPr lang="en-US" altLang="en-US" dirty="0" smtClean="0">
                <a:ea typeface="ＭＳ Ｐゴシック" panose="020B0600070205080204" pitchFamily="34" charset="-128"/>
              </a:rPr>
              <a:t> 1/2</a:t>
            </a:r>
          </a:p>
        </p:txBody>
      </p:sp>
      <p:pic>
        <p:nvPicPr>
          <p:cNvPr id="7" name="Θέση περιεχομένου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8650" y="1799828"/>
            <a:ext cx="7886700" cy="4137888"/>
          </a:xfrm>
        </p:spPr>
      </p:pic>
      <p:sp>
        <p:nvSpPr>
          <p:cNvPr id="8" name="Θέση υποσέλιδου 7"/>
          <p:cNvSpPr>
            <a:spLocks noGrp="1"/>
          </p:cNvSpPr>
          <p:nvPr>
            <p:ph type="ftr" sz="quarter" idx="11"/>
          </p:nvPr>
        </p:nvSpPr>
        <p:spPr/>
        <p:txBody>
          <a:bodyPr/>
          <a:lstStyle/>
          <a:p>
            <a:r>
              <a:rPr lang="el-GR" smtClean="0"/>
              <a:t>Ενότητα 7.  Η Διατήρηση της Βιολογικής Ποικιλότητας</a:t>
            </a:r>
            <a:endParaRPr lang="en-US" dirty="0"/>
          </a:p>
        </p:txBody>
      </p:sp>
      <p:sp>
        <p:nvSpPr>
          <p:cNvPr id="9" name="Θέση αριθμού διαφάνειας 8"/>
          <p:cNvSpPr>
            <a:spLocks noGrp="1"/>
          </p:cNvSpPr>
          <p:nvPr>
            <p:ph type="sldNum" sz="quarter" idx="12"/>
          </p:nvPr>
        </p:nvSpPr>
        <p:spPr/>
        <p:txBody>
          <a:bodyPr/>
          <a:lstStyle/>
          <a:p>
            <a:fld id="{58A56277-EA16-4AF5-BFB5-E5ECBBB39490}" type="slidenum">
              <a:rPr lang="en-US" smtClean="0"/>
              <a:t>10</a:t>
            </a:fld>
            <a:endParaRPr lang="en-US"/>
          </a:p>
        </p:txBody>
      </p:sp>
      <p:sp>
        <p:nvSpPr>
          <p:cNvPr id="6" name="TextBox 5"/>
          <p:cNvSpPr txBox="1"/>
          <p:nvPr/>
        </p:nvSpPr>
        <p:spPr>
          <a:xfrm>
            <a:off x="7701343" y="5854566"/>
            <a:ext cx="341760" cy="276999"/>
          </a:xfrm>
          <a:prstGeom prst="rect">
            <a:avLst/>
          </a:prstGeom>
          <a:noFill/>
        </p:spPr>
        <p:txBody>
          <a:bodyPr wrap="none" rtlCol="0">
            <a:spAutoFit/>
          </a:bodyPr>
          <a:lstStyle/>
          <a:p>
            <a:r>
              <a:rPr lang="en-US" sz="1200" b="1" dirty="0" smtClean="0"/>
              <a:t>14</a:t>
            </a:r>
            <a:endParaRPr lang="en-US" sz="1200" b="1"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4400" dirty="0" smtClean="0">
                <a:solidFill>
                  <a:schemeClr val="accent6">
                    <a:lumMod val="75000"/>
                  </a:schemeClr>
                </a:solidFill>
              </a:rPr>
              <a:t>Σημειώματα</a:t>
            </a:r>
            <a:endParaRPr lang="el-GR" sz="4400" dirty="0">
              <a:solidFill>
                <a:schemeClr val="accent6">
                  <a:lumMod val="75000"/>
                </a:schemeClr>
              </a:solidFill>
            </a:endParaRPr>
          </a:p>
        </p:txBody>
      </p:sp>
      <p:sp>
        <p:nvSpPr>
          <p:cNvPr id="2" name="Θέση υποσέλιδου 1"/>
          <p:cNvSpPr>
            <a:spLocks noGrp="1"/>
          </p:cNvSpPr>
          <p:nvPr>
            <p:ph type="ftr" sz="quarter" idx="10"/>
          </p:nvPr>
        </p:nvSpPr>
        <p:spPr/>
        <p:txBody>
          <a:bodyPr/>
          <a:lstStyle/>
          <a:p>
            <a:r>
              <a:rPr lang="el-GR" smtClean="0"/>
              <a:t>Ενότητα 7.  Η Διατήρηση της Βιολογικής Ποικιλότητας</a:t>
            </a:r>
            <a:endParaRPr lang="en-US"/>
          </a:p>
        </p:txBody>
      </p:sp>
      <p:sp>
        <p:nvSpPr>
          <p:cNvPr id="3" name="Θέση αριθμού διαφάνειας 2"/>
          <p:cNvSpPr>
            <a:spLocks noGrp="1"/>
          </p:cNvSpPr>
          <p:nvPr>
            <p:ph type="sldNum" sz="quarter" idx="11"/>
          </p:nvPr>
        </p:nvSpPr>
        <p:spPr/>
        <p:txBody>
          <a:bodyPr/>
          <a:lstStyle/>
          <a:p>
            <a:fld id="{58A56277-EA16-4AF5-BFB5-E5ECBBB39490}" type="slidenum">
              <a:rPr lang="en-US" smtClean="0"/>
              <a:pPr/>
              <a:t>100</a:t>
            </a:fld>
            <a:endParaRPr lang="en-US"/>
          </a:p>
        </p:txBody>
      </p:sp>
    </p:spTree>
    <p:extLst>
      <p:ext uri="{BB962C8B-B14F-4D97-AF65-F5344CB8AC3E}">
        <p14:creationId xmlns:p14="http://schemas.microsoft.com/office/powerpoint/2010/main" val="253162791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5"/>
          <p:cNvSpPr>
            <a:spLocks noGrp="1"/>
          </p:cNvSpPr>
          <p:nvPr>
            <p:ph type="title"/>
          </p:nvPr>
        </p:nvSpPr>
        <p:spPr/>
        <p:txBody>
          <a:bodyPr/>
          <a:lstStyle/>
          <a:p>
            <a:r>
              <a:rPr lang="el-GR" altLang="en-US" sz="4000" smtClean="0"/>
              <a:t>Σημείωμα Ιστορικού Εκδόσεων</a:t>
            </a:r>
            <a:r>
              <a:rPr lang="en-US" altLang="en-US" sz="4000" smtClean="0"/>
              <a:t> </a:t>
            </a:r>
            <a:r>
              <a:rPr lang="el-GR" altLang="en-US" sz="4000" smtClean="0"/>
              <a:t>Έργου</a:t>
            </a:r>
            <a:endParaRPr lang="en-US" altLang="en-US" sz="4000" smtClean="0"/>
          </a:p>
        </p:txBody>
      </p:sp>
      <p:sp useBgFill="1">
        <p:nvSpPr>
          <p:cNvPr id="112643" name="Content Placeholder 6"/>
          <p:cNvSpPr>
            <a:spLocks noGrp="1"/>
          </p:cNvSpPr>
          <p:nvPr>
            <p:ph idx="1"/>
          </p:nvPr>
        </p:nvSpPr>
        <p:spPr/>
        <p:txBody>
          <a:bodyPr/>
          <a:lstStyle/>
          <a:p>
            <a:pPr marL="0" indent="0">
              <a:buFont typeface="Arial" panose="020B0604020202020204" pitchFamily="34" charset="0"/>
              <a:buNone/>
            </a:pPr>
            <a:r>
              <a:rPr lang="el-GR" altLang="en-US" sz="2000" smtClean="0"/>
              <a:t>Το παρόν έργο αποτελεί την έκδοση 1.0. </a:t>
            </a:r>
          </a:p>
        </p:txBody>
      </p:sp>
      <p:sp>
        <p:nvSpPr>
          <p:cNvPr id="4" name="Footer Placeholder 3"/>
          <p:cNvSpPr>
            <a:spLocks noGrp="1"/>
          </p:cNvSpPr>
          <p:nvPr>
            <p:ph type="ftr" sz="quarter" idx="11"/>
          </p:nvPr>
        </p:nvSpPr>
        <p:spPr>
          <a:prstGeom prst="rect">
            <a:avLst/>
          </a:prstGeom>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2. Νησιωτική Βιογεωγραφία</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2"/>
          </p:nvPr>
        </p:nvSpPr>
        <p:spPr/>
        <p:txBody>
          <a:bodyPr/>
          <a:lstStyle/>
          <a:p>
            <a:pPr>
              <a:defRPr/>
            </a:pPr>
            <a:fld id="{5911F546-0C8F-4432-ACA8-6C0ADB8BBB42}" type="slidenum">
              <a:rPr lang="el-GR" smtClean="0"/>
              <a:pPr>
                <a:defRPr/>
              </a:pPr>
              <a:t>101</a:t>
            </a:fld>
            <a:endParaRPr lang="el-GR"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5"/>
          <p:cNvSpPr>
            <a:spLocks noGrp="1"/>
          </p:cNvSpPr>
          <p:nvPr>
            <p:ph type="title"/>
          </p:nvPr>
        </p:nvSpPr>
        <p:spPr/>
        <p:txBody>
          <a:bodyPr/>
          <a:lstStyle/>
          <a:p>
            <a:r>
              <a:rPr lang="el-GR" altLang="en-US" sz="4000" smtClean="0"/>
              <a:t>Σημείωμα Αναφοράς</a:t>
            </a:r>
            <a:endParaRPr lang="en-US" altLang="en-US" sz="4000" smtClean="0"/>
          </a:p>
        </p:txBody>
      </p:sp>
      <p:sp useBgFill="1">
        <p:nvSpPr>
          <p:cNvPr id="113667" name="Content Placeholder 6"/>
          <p:cNvSpPr>
            <a:spLocks noGrp="1"/>
          </p:cNvSpPr>
          <p:nvPr>
            <p:ph idx="1"/>
          </p:nvPr>
        </p:nvSpPr>
        <p:spPr/>
        <p:txBody>
          <a:bodyPr/>
          <a:lstStyle/>
          <a:p>
            <a:pPr marL="0" indent="0">
              <a:buNone/>
            </a:pPr>
            <a:r>
              <a:rPr lang="el-GR" altLang="en-US" sz="2000" dirty="0" err="1" smtClean="0"/>
              <a:t>Copyright</a:t>
            </a:r>
            <a:r>
              <a:rPr lang="el-GR" altLang="en-US" sz="2000" dirty="0" smtClean="0"/>
              <a:t> </a:t>
            </a:r>
            <a:r>
              <a:rPr lang="el-GR" altLang="en-US" sz="2000" dirty="0" err="1" smtClean="0"/>
              <a:t>Εθνικόν</a:t>
            </a:r>
            <a:r>
              <a:rPr lang="el-GR" altLang="en-US" sz="2000" dirty="0" smtClean="0"/>
              <a:t> και </a:t>
            </a:r>
            <a:r>
              <a:rPr lang="el-GR" altLang="en-US" sz="2000" dirty="0" err="1" smtClean="0"/>
              <a:t>Καποδιστριακόν</a:t>
            </a:r>
            <a:r>
              <a:rPr lang="el-GR" altLang="en-US" sz="2000" dirty="0" smtClean="0"/>
              <a:t> </a:t>
            </a:r>
            <a:r>
              <a:rPr lang="el-GR" altLang="en-US" sz="2000" dirty="0" err="1" smtClean="0"/>
              <a:t>Πανεπιστήμιον</a:t>
            </a:r>
            <a:r>
              <a:rPr lang="el-GR" altLang="en-US" sz="2000" dirty="0" smtClean="0"/>
              <a:t> Αθηνών</a:t>
            </a:r>
            <a:r>
              <a:rPr lang="en-US" altLang="en-US" sz="2000" dirty="0" smtClean="0"/>
              <a:t>, </a:t>
            </a:r>
            <a:r>
              <a:rPr lang="el-GR" altLang="en-US" sz="2000" dirty="0" smtClean="0"/>
              <a:t>Παναγιώτης Παφίλης, Επίκουρος Καθηγητής. «Ζωική Ποικιλότητα.</a:t>
            </a:r>
            <a:r>
              <a:rPr lang="el-GR" altLang="en-US" sz="2000" dirty="0" smtClean="0">
                <a:solidFill>
                  <a:srgbClr val="FF0000"/>
                </a:solidFill>
              </a:rPr>
              <a:t> </a:t>
            </a:r>
            <a:r>
              <a:rPr lang="el-GR" altLang="en-US" sz="2000" dirty="0" smtClean="0"/>
              <a:t>Ενότητα 7. Η Διατήρηση της Βιολογικής Ποικιλότητας». Έκδοση: 1.0. Αθήνα 201</a:t>
            </a:r>
            <a:r>
              <a:rPr lang="en-US" altLang="en-US" sz="2000" dirty="0" smtClean="0"/>
              <a:t>5</a:t>
            </a:r>
            <a:r>
              <a:rPr lang="el-GR" altLang="en-US" sz="2000" dirty="0" smtClean="0"/>
              <a:t>. Διαθέσιμο από τη δικτυακή διεύθυνση: </a:t>
            </a:r>
            <a:r>
              <a:rPr lang="en-GB" altLang="en-US" sz="2000" dirty="0"/>
              <a:t>http://</a:t>
            </a:r>
            <a:r>
              <a:rPr lang="en-GB" altLang="en-US" sz="2000" dirty="0" smtClean="0"/>
              <a:t>opencourses.uoa.gr/courses/BIOL1</a:t>
            </a:r>
            <a:r>
              <a:rPr lang="el-GR" altLang="en-US" sz="2000" dirty="0" smtClean="0"/>
              <a:t>00</a:t>
            </a:r>
            <a:r>
              <a:rPr lang="en-GB" altLang="en-US" sz="2000" dirty="0" smtClean="0"/>
              <a:t>/</a:t>
            </a:r>
            <a:r>
              <a:rPr lang="el-GR" altLang="en-US" sz="2000" dirty="0" smtClean="0"/>
              <a:t>.</a:t>
            </a:r>
          </a:p>
          <a:p>
            <a:pPr marL="0" indent="0"/>
            <a:endParaRPr lang="el-GR" altLang="en-US" dirty="0" smtClean="0"/>
          </a:p>
          <a:p>
            <a:pPr marL="0" indent="0"/>
            <a:endParaRPr lang="en-US" altLang="en-US" dirty="0" smtClean="0"/>
          </a:p>
        </p:txBody>
      </p:sp>
      <p:sp>
        <p:nvSpPr>
          <p:cNvPr id="4" name="Footer Placeholder 3"/>
          <p:cNvSpPr>
            <a:spLocks noGrp="1"/>
          </p:cNvSpPr>
          <p:nvPr>
            <p:ph type="ftr" sz="quarter" idx="11"/>
          </p:nvPr>
        </p:nvSpPr>
        <p:spPr>
          <a:prstGeom prst="rect">
            <a:avLst/>
          </a:prstGeom>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2. Νησιωτική Βιογεωγραφία</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2"/>
          </p:nvPr>
        </p:nvSpPr>
        <p:spPr/>
        <p:txBody>
          <a:bodyPr/>
          <a:lstStyle/>
          <a:p>
            <a:pPr>
              <a:defRPr/>
            </a:pPr>
            <a:fld id="{681EBA9A-717F-4E81-A601-969B4396BD57}" type="slidenum">
              <a:rPr lang="el-GR" smtClean="0"/>
              <a:pPr>
                <a:defRPr/>
              </a:pPr>
              <a:t>102</a:t>
            </a:fld>
            <a:endParaRPr lang="el-GR" dirty="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550" y="98502"/>
            <a:ext cx="8229600" cy="1143000"/>
          </a:xfrm>
        </p:spPr>
        <p:txBody>
          <a:bodyPr>
            <a:normAutofit/>
          </a:bodyPr>
          <a:lstStyle/>
          <a:p>
            <a:pPr algn="ctr"/>
            <a:r>
              <a:rPr lang="el-GR" b="1" dirty="0"/>
              <a:t>Σημείωμα </a:t>
            </a:r>
            <a:r>
              <a:rPr lang="el-GR" b="1" dirty="0" smtClean="0"/>
              <a:t>Αδειοδότησης</a:t>
            </a:r>
            <a:endParaRPr lang="el-GR" b="1" dirty="0"/>
          </a:p>
        </p:txBody>
      </p:sp>
      <p:sp>
        <p:nvSpPr>
          <p:cNvPr id="3" name="Content Placeholder 2"/>
          <p:cNvSpPr>
            <a:spLocks noGrp="1"/>
          </p:cNvSpPr>
          <p:nvPr>
            <p:ph idx="1"/>
          </p:nvPr>
        </p:nvSpPr>
        <p:spPr>
          <a:xfrm>
            <a:off x="276224" y="1066800"/>
            <a:ext cx="8305801" cy="2110807"/>
          </a:xfrm>
        </p:spPr>
        <p:txBody>
          <a:bodyPr>
            <a:noAutofit/>
          </a:bodyPr>
          <a:lstStyle/>
          <a:p>
            <a:pPr marL="0" indent="0">
              <a:buNone/>
            </a:pPr>
            <a:r>
              <a:rPr lang="el-GR" sz="2000" dirty="0" smtClean="0"/>
              <a:t>Το </a:t>
            </a:r>
            <a:r>
              <a:rPr lang="el-GR" sz="20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2000" dirty="0" err="1"/>
              <a:t>κ.λ.π</a:t>
            </a:r>
            <a:r>
              <a:rPr lang="el-GR" sz="2000" dirty="0"/>
              <a:t>.,  τα οποία εμπεριέχονται σε αυτό και τα οποία αναφέρονται μαζί με τους όρους χρήσης τους στο «Σημείωμα Χρήσης Έργων Τρίτων</a:t>
            </a:r>
            <a:r>
              <a:rPr lang="el-GR" sz="2000" dirty="0" smtClean="0"/>
              <a:t>».                     </a:t>
            </a:r>
          </a:p>
          <a:p>
            <a:pPr marL="0" indent="0">
              <a:buNone/>
            </a:pPr>
            <a:endParaRPr lang="el-GR" sz="2000" dirty="0"/>
          </a:p>
        </p:txBody>
      </p:sp>
      <p:sp>
        <p:nvSpPr>
          <p:cNvPr id="4" name="Θέση υποσέλιδου 3"/>
          <p:cNvSpPr>
            <a:spLocks noGrp="1"/>
          </p:cNvSpPr>
          <p:nvPr>
            <p:ph type="ftr" sz="quarter" idx="11"/>
          </p:nvPr>
        </p:nvSpPr>
        <p:spPr/>
        <p:txBody>
          <a:bodyPr/>
          <a:lstStyle/>
          <a:p>
            <a:r>
              <a:rPr lang="el-GR" smtClean="0"/>
              <a:t>Ενότητα 7.  Η Διατήρηση της Βιολογικής Ποικιλότητας</a:t>
            </a:r>
            <a:endParaRPr lang="en-US"/>
          </a:p>
        </p:txBody>
      </p:sp>
      <p:sp>
        <p:nvSpPr>
          <p:cNvPr id="5" name="Θέση αριθμού διαφάνειας 4"/>
          <p:cNvSpPr>
            <a:spLocks noGrp="1"/>
          </p:cNvSpPr>
          <p:nvPr>
            <p:ph type="sldNum" sz="quarter" idx="12"/>
          </p:nvPr>
        </p:nvSpPr>
        <p:spPr/>
        <p:txBody>
          <a:bodyPr/>
          <a:lstStyle/>
          <a:p>
            <a:fld id="{58A56277-EA16-4AF5-BFB5-E5ECBBB39490}" type="slidenum">
              <a:rPr lang="en-US" smtClean="0"/>
              <a:pPr/>
              <a:t>103</a:t>
            </a:fld>
            <a:endParaRPr lang="en-US"/>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14320" y="2776024"/>
            <a:ext cx="1405355" cy="4910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00025" y="3267074"/>
            <a:ext cx="8543926" cy="2933701"/>
          </a:xfrm>
          <a:prstGeom prst="rect">
            <a:avLst/>
          </a:prstGeom>
        </p:spPr>
        <p:txBody>
          <a:bodyPr vert="horz" wrap="square" lIns="91440" tIns="45720" rIns="91440" bIns="45720" rtlCol="0" anchor="ctr">
            <a:normAutofit fontScale="92500" lnSpcReduction="10000"/>
          </a:bodyPr>
          <a:lstStyle/>
          <a:p>
            <a:r>
              <a:rPr lang="el-GR" dirty="0"/>
              <a:t>[1] http://creativecommons.org/licenses/by-nc-sa/4.0/ </a:t>
            </a:r>
            <a:endParaRPr lang="en-US" dirty="0" smtClean="0"/>
          </a:p>
          <a:p>
            <a:endParaRPr lang="el-GR" dirty="0"/>
          </a:p>
          <a:p>
            <a:r>
              <a:rPr lang="el-GR" dirty="0"/>
              <a:t>Ως </a:t>
            </a:r>
            <a:r>
              <a:rPr lang="el-GR" b="1" dirty="0"/>
              <a:t>Μη Εμπορική</a:t>
            </a:r>
            <a:r>
              <a:rPr lang="el-GR" dirty="0"/>
              <a:t> ορίζεται η χρήση:</a:t>
            </a:r>
          </a:p>
          <a:p>
            <a:pPr marL="342900" lvl="0" indent="-342900">
              <a:buFont typeface="Arial" panose="020B0604020202020204" pitchFamily="34" charset="0"/>
              <a:buChar char="•"/>
            </a:pPr>
            <a:r>
              <a:rPr lang="el-GR" dirty="0"/>
              <a:t>που δεν περιλαμβάνει άμεσο ή έμμεσο οικονομικό όφελος από την χρήση του έργου, για το διανομέα του έργου και </a:t>
            </a:r>
            <a:r>
              <a:rPr lang="el-GR" dirty="0" err="1"/>
              <a:t>αδειοδόχο</a:t>
            </a:r>
            <a:endParaRPr lang="el-GR" dirty="0"/>
          </a:p>
          <a:p>
            <a:pPr marL="342900" lvl="0" indent="-342900">
              <a:buFont typeface="Arial" panose="020B0604020202020204" pitchFamily="34" charset="0"/>
              <a:buChar char="•"/>
            </a:pPr>
            <a:r>
              <a:rPr lang="el-GR" dirty="0"/>
              <a:t>που</a:t>
            </a:r>
            <a:r>
              <a:rPr lang="en-GB" dirty="0"/>
              <a:t> </a:t>
            </a:r>
            <a:r>
              <a:rPr lang="el-GR" dirty="0"/>
              <a:t>δεν περιλαμβάνει οικονομική συναλλαγή ως προϋπόθεση για τη χρήση ή πρόσβαση στο έργο</a:t>
            </a:r>
          </a:p>
          <a:p>
            <a:pPr marL="342900" lvl="0" indent="-342900">
              <a:buFont typeface="Arial" panose="020B0604020202020204" pitchFamily="34" charset="0"/>
              <a:buChar char="•"/>
            </a:pPr>
            <a:r>
              <a:rPr lang="el-GR" dirty="0"/>
              <a:t>που</a:t>
            </a:r>
            <a:r>
              <a:rPr lang="en-GB" dirty="0"/>
              <a:t> </a:t>
            </a:r>
            <a:r>
              <a:rPr lang="el-GR" dirty="0"/>
              <a:t>δεν προσπορίζει στο διανομέα του έργου και</a:t>
            </a:r>
            <a:r>
              <a:rPr lang="en-GB" dirty="0"/>
              <a:t> </a:t>
            </a:r>
            <a:r>
              <a:rPr lang="el-GR" dirty="0" err="1"/>
              <a:t>αδειοδόχο</a:t>
            </a:r>
            <a:r>
              <a:rPr lang="en-GB" dirty="0"/>
              <a:t> </a:t>
            </a:r>
            <a:r>
              <a:rPr lang="el-GR" dirty="0"/>
              <a:t>έμμεσο οικονομικό όφελος (π.χ. διαφημίσεις) από την προβολή του έργου σε διαδικτυακό </a:t>
            </a:r>
            <a:r>
              <a:rPr lang="el-GR" dirty="0" smtClean="0"/>
              <a:t>τόπο</a:t>
            </a:r>
            <a:endParaRPr lang="en-US" dirty="0" smtClean="0"/>
          </a:p>
          <a:p>
            <a:pPr marL="342900" lvl="0" indent="-342900">
              <a:buFont typeface="Arial" panose="020B0604020202020204" pitchFamily="34" charset="0"/>
              <a:buChar char="•"/>
            </a:pPr>
            <a:endParaRPr lang="el-GR" dirty="0"/>
          </a:p>
          <a:p>
            <a:r>
              <a:rPr lang="el-GR" dirty="0" smtClean="0"/>
              <a:t>Ο </a:t>
            </a:r>
            <a:r>
              <a:rPr lang="el-GR" dirty="0"/>
              <a:t>δικαιούχος μπορεί να παρέχει στον </a:t>
            </a:r>
            <a:r>
              <a:rPr lang="el-GR" dirty="0" err="1"/>
              <a:t>αδειοδόχο</a:t>
            </a:r>
            <a:r>
              <a:rPr lang="el-GR" dirty="0"/>
              <a:t> ξεχωριστή άδεια να χρησιμοποιεί το έργο για εμπορική χρήση, εφόσον αυτό του ζητηθεί</a:t>
            </a:r>
            <a:r>
              <a:rPr lang="el-GR" dirty="0" smtClean="0"/>
              <a:t>.</a:t>
            </a:r>
            <a:endParaRPr lang="el-GR" dirty="0"/>
          </a:p>
        </p:txBody>
      </p:sp>
    </p:spTree>
    <p:extLst>
      <p:ext uri="{BB962C8B-B14F-4D97-AF65-F5344CB8AC3E}">
        <p14:creationId xmlns:p14="http://schemas.microsoft.com/office/powerpoint/2010/main" val="21010017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b="1" dirty="0"/>
              <a:t>Διατήρηση </a:t>
            </a:r>
            <a:r>
              <a:rPr lang="el-GR" b="1" dirty="0" smtClean="0"/>
              <a:t>Σημειωμάτων</a:t>
            </a:r>
            <a:endParaRPr lang="el-GR" b="1"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Αναφοράς</a:t>
            </a:r>
            <a:endParaRPr lang="el-GR" sz="2000" dirty="0"/>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Αδειοδότησης</a:t>
            </a:r>
            <a:endParaRPr lang="el-GR" sz="2000" dirty="0"/>
          </a:p>
          <a:p>
            <a:pPr lvl="1">
              <a:buFont typeface="Wingdings" panose="05000000000000000000" pitchFamily="2" charset="2"/>
              <a:buChar char="§"/>
            </a:pPr>
            <a:r>
              <a:rPr lang="el-GR" sz="2000" dirty="0" err="1"/>
              <a:t>τ</a:t>
            </a:r>
            <a:r>
              <a:rPr lang="en-US" sz="2000" dirty="0" smtClean="0"/>
              <a:t>η </a:t>
            </a:r>
            <a:r>
              <a:rPr lang="en-US" sz="2000" dirty="0" err="1"/>
              <a:t>δήλωση</a:t>
            </a:r>
            <a:r>
              <a:rPr lang="en-US" sz="2000" dirty="0"/>
              <a:t> </a:t>
            </a:r>
            <a:r>
              <a:rPr lang="el-GR" sz="2000" dirty="0" err="1"/>
              <a:t>Δ</a:t>
            </a:r>
            <a:r>
              <a:rPr lang="en-US" sz="2000" dirty="0" smtClean="0"/>
              <a:t>ια</a:t>
            </a:r>
            <a:r>
              <a:rPr lang="en-US" sz="2000" dirty="0" err="1" smtClean="0"/>
              <a:t>τήρησης</a:t>
            </a:r>
            <a:r>
              <a:rPr lang="en-US" sz="2000" dirty="0" smtClean="0"/>
              <a:t>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a:t>
            </a:r>
            <a:r>
              <a:rPr lang="el-GR" sz="2400" dirty="0" err="1"/>
              <a:t>υπερσυνδέσμους</a:t>
            </a:r>
            <a:r>
              <a:rPr lang="el-GR" sz="2400" dirty="0"/>
              <a:t>.</a:t>
            </a:r>
          </a:p>
          <a:p>
            <a:endParaRPr lang="el-GR" sz="2000" dirty="0"/>
          </a:p>
        </p:txBody>
      </p:sp>
      <p:sp>
        <p:nvSpPr>
          <p:cNvPr id="7" name="Θέση υποσέλιδου 6"/>
          <p:cNvSpPr>
            <a:spLocks noGrp="1"/>
          </p:cNvSpPr>
          <p:nvPr>
            <p:ph type="ftr" sz="quarter" idx="11"/>
          </p:nvPr>
        </p:nvSpPr>
        <p:spPr/>
        <p:txBody>
          <a:bodyPr/>
          <a:lstStyle/>
          <a:p>
            <a:r>
              <a:rPr lang="el-GR" smtClean="0"/>
              <a:t>Ενότητα 7.  Η Διατήρηση της Βιολογικής Ποικιλότητας</a:t>
            </a:r>
            <a:endParaRPr lang="en-US"/>
          </a:p>
        </p:txBody>
      </p:sp>
      <p:sp>
        <p:nvSpPr>
          <p:cNvPr id="8" name="Θέση αριθμού διαφάνειας 7"/>
          <p:cNvSpPr>
            <a:spLocks noGrp="1"/>
          </p:cNvSpPr>
          <p:nvPr>
            <p:ph type="sldNum" sz="quarter" idx="12"/>
          </p:nvPr>
        </p:nvSpPr>
        <p:spPr/>
        <p:txBody>
          <a:bodyPr/>
          <a:lstStyle/>
          <a:p>
            <a:fld id="{58A56277-EA16-4AF5-BFB5-E5ECBBB39490}" type="slidenum">
              <a:rPr lang="en-US" smtClean="0"/>
              <a:pPr/>
              <a:t>104</a:t>
            </a:fld>
            <a:endParaRPr lang="en-US"/>
          </a:p>
        </p:txBody>
      </p:sp>
    </p:spTree>
    <p:extLst>
      <p:ext uri="{BB962C8B-B14F-4D97-AF65-F5344CB8AC3E}">
        <p14:creationId xmlns:p14="http://schemas.microsoft.com/office/powerpoint/2010/main" val="340169487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462"/>
            <a:ext cx="9144000" cy="1143000"/>
          </a:xfrm>
        </p:spPr>
        <p:txBody>
          <a:bodyPr>
            <a:noAutofit/>
          </a:bodyPr>
          <a:lstStyle/>
          <a:p>
            <a:pPr algn="ctr"/>
            <a:r>
              <a:rPr lang="el-GR" sz="4000" b="1" dirty="0"/>
              <a:t>Σημείωμα </a:t>
            </a:r>
            <a:r>
              <a:rPr lang="el-GR" sz="4000" b="1" dirty="0" smtClean="0"/>
              <a:t/>
            </a:r>
            <a:br>
              <a:rPr lang="el-GR" sz="4000" b="1" dirty="0" smtClean="0"/>
            </a:br>
            <a:r>
              <a:rPr lang="el-GR" sz="4000" b="1" dirty="0" smtClean="0"/>
              <a:t>Χρήσης </a:t>
            </a:r>
            <a:r>
              <a:rPr lang="el-GR" sz="4000" b="1" dirty="0"/>
              <a:t>Έργων </a:t>
            </a:r>
            <a:r>
              <a:rPr lang="el-GR" sz="4000" b="1" dirty="0" smtClean="0"/>
              <a:t>Τρίτων</a:t>
            </a:r>
            <a:r>
              <a:rPr lang="en-US" sz="4000" b="1" dirty="0" smtClean="0"/>
              <a:t> 1/10</a:t>
            </a:r>
            <a:endParaRPr lang="el-GR" sz="4000" b="1" dirty="0"/>
          </a:p>
        </p:txBody>
      </p:sp>
      <p:sp>
        <p:nvSpPr>
          <p:cNvPr id="3" name="Content Placeholder 2"/>
          <p:cNvSpPr>
            <a:spLocks noGrp="1"/>
          </p:cNvSpPr>
          <p:nvPr>
            <p:ph idx="1"/>
          </p:nvPr>
        </p:nvSpPr>
        <p:spPr>
          <a:xfrm>
            <a:off x="179512" y="1556792"/>
            <a:ext cx="8856984" cy="4525963"/>
          </a:xfrm>
        </p:spPr>
        <p:txBody>
          <a:bodyPr>
            <a:noAutofit/>
          </a:bodyPr>
          <a:lstStyle/>
          <a:p>
            <a:pPr marL="0" indent="0">
              <a:buNone/>
            </a:pPr>
            <a:r>
              <a:rPr lang="el-GR" sz="2000" dirty="0" smtClean="0"/>
              <a:t>Το </a:t>
            </a:r>
            <a:r>
              <a:rPr lang="el-GR" sz="2000" dirty="0"/>
              <a:t>Έργο αυτό κάνει χρήση των ακόλουθων έργων:</a:t>
            </a:r>
          </a:p>
          <a:p>
            <a:pPr marL="0" indent="0">
              <a:buNone/>
            </a:pPr>
            <a:r>
              <a:rPr lang="el-GR" sz="2000" b="1" dirty="0" smtClean="0"/>
              <a:t>Εικόνες</a:t>
            </a:r>
          </a:p>
          <a:p>
            <a:r>
              <a:rPr lang="el-GR" sz="1600" b="1" dirty="0" smtClean="0"/>
              <a:t>Εικόνα 1</a:t>
            </a:r>
            <a:r>
              <a:rPr lang="el-GR" sz="1600" dirty="0" smtClean="0"/>
              <a:t>. </a:t>
            </a:r>
            <a:r>
              <a:rPr lang="el-GR" sz="1600" dirty="0"/>
              <a:t>Σύνδεσμος: </a:t>
            </a:r>
            <a:r>
              <a:rPr lang="en-US" sz="1600" dirty="0"/>
              <a:t>https://conservationbio.wordpress.com/about/. </a:t>
            </a:r>
          </a:p>
          <a:p>
            <a:r>
              <a:rPr lang="el-GR" sz="1600" b="1" dirty="0" smtClean="0"/>
              <a:t>Εικόνα  </a:t>
            </a:r>
            <a:r>
              <a:rPr lang="el-GR" sz="1600" b="1" dirty="0"/>
              <a:t>2. </a:t>
            </a:r>
            <a:r>
              <a:rPr lang="en-US" sz="1600" dirty="0" err="1"/>
              <a:t>Conteúdo</a:t>
            </a:r>
            <a:r>
              <a:rPr lang="en-US" sz="1600" dirty="0"/>
              <a:t> </a:t>
            </a:r>
            <a:r>
              <a:rPr lang="en-US" sz="1600" dirty="0" err="1"/>
              <a:t>disponibilizado</a:t>
            </a:r>
            <a:r>
              <a:rPr lang="en-US" sz="1600" dirty="0"/>
              <a:t> </a:t>
            </a:r>
            <a:r>
              <a:rPr lang="en-US" sz="1600" dirty="0" err="1"/>
              <a:t>nos</a:t>
            </a:r>
            <a:r>
              <a:rPr lang="en-US" sz="1600" dirty="0"/>
              <a:t> </a:t>
            </a:r>
            <a:r>
              <a:rPr lang="en-US" sz="1600" dirty="0" err="1"/>
              <a:t>termos</a:t>
            </a:r>
            <a:r>
              <a:rPr lang="en-US" sz="1600" dirty="0"/>
              <a:t> da CC-BY-SA. </a:t>
            </a:r>
            <a:r>
              <a:rPr lang="el-GR" sz="1600" dirty="0"/>
              <a:t>Σύνδεσμος: </a:t>
            </a:r>
            <a:r>
              <a:rPr lang="en-US" sz="1600" dirty="0"/>
              <a:t>http://pt.mundo-animal.wikia.com/wiki/Diabo_da_Tasm%C3%A2nia . </a:t>
            </a:r>
            <a:r>
              <a:rPr lang="el-GR" sz="1600" dirty="0"/>
              <a:t>Πηγή: </a:t>
            </a:r>
            <a:r>
              <a:rPr lang="en-US" sz="1600" dirty="0" smtClean="0"/>
              <a:t>http</a:t>
            </a:r>
            <a:r>
              <a:rPr lang="en-US" sz="1600" dirty="0"/>
              <a:t>://pt.mundo-animal.wikia.com/wiki/Zoolop%C3%A9dia_Wiki.</a:t>
            </a:r>
          </a:p>
          <a:p>
            <a:r>
              <a:rPr lang="el-GR" sz="1600" b="1" dirty="0" smtClean="0"/>
              <a:t>Εικόνα  </a:t>
            </a:r>
            <a:r>
              <a:rPr lang="el-GR" sz="1600" b="1" dirty="0"/>
              <a:t>3. </a:t>
            </a:r>
            <a:r>
              <a:rPr lang="el-GR" sz="1600" dirty="0"/>
              <a:t>Σύνδεσμος: </a:t>
            </a:r>
            <a:r>
              <a:rPr lang="en-US" sz="1600" dirty="0"/>
              <a:t>http://blogs.crdp-limousin.fr/87-limoges-lycee-limosin-l2/2012/05/21/mauritius/. </a:t>
            </a:r>
            <a:r>
              <a:rPr lang="el-GR" sz="1600" dirty="0"/>
              <a:t>Πηγή: </a:t>
            </a:r>
            <a:r>
              <a:rPr lang="en-US" sz="1600" dirty="0"/>
              <a:t>http://blogs.crdp-limousin.fr/.</a:t>
            </a:r>
          </a:p>
          <a:p>
            <a:r>
              <a:rPr lang="el-GR" sz="1600" b="1" dirty="0" smtClean="0"/>
              <a:t>Εικόνα  </a:t>
            </a:r>
            <a:r>
              <a:rPr lang="el-GR" sz="1600" b="1" dirty="0"/>
              <a:t>4. </a:t>
            </a:r>
            <a:r>
              <a:rPr lang="el-GR" sz="1600" dirty="0"/>
              <a:t>Σύνδεσμος: </a:t>
            </a:r>
            <a:r>
              <a:rPr lang="en-US" sz="1600" dirty="0"/>
              <a:t>http://uncyclopedia.wikia.com/wiki/Tasmanian_Devil. </a:t>
            </a:r>
            <a:r>
              <a:rPr lang="el-GR" sz="1600" dirty="0"/>
              <a:t>Πηγή: </a:t>
            </a:r>
            <a:r>
              <a:rPr lang="en-US" sz="1600" dirty="0"/>
              <a:t>Uncyclopedia.wikia.com .</a:t>
            </a:r>
          </a:p>
          <a:p>
            <a:r>
              <a:rPr lang="el-GR" sz="1600" b="1" dirty="0" smtClean="0"/>
              <a:t>Εικόνα  </a:t>
            </a:r>
            <a:r>
              <a:rPr lang="el-GR" sz="1600" b="1" dirty="0"/>
              <a:t>5. </a:t>
            </a:r>
            <a:r>
              <a:rPr lang="el-GR" sz="1600" dirty="0"/>
              <a:t>Σύνδεσμος: </a:t>
            </a:r>
            <a:r>
              <a:rPr lang="en-US" sz="1600" dirty="0"/>
              <a:t>http://villains.wikia.com/wiki/File:The-dodo-from-alice-in-wonderland-01.jpg. </a:t>
            </a:r>
            <a:r>
              <a:rPr lang="el-GR" sz="1600" dirty="0"/>
              <a:t>Πηγή: </a:t>
            </a:r>
            <a:r>
              <a:rPr lang="en-US" sz="1600" dirty="0"/>
              <a:t>http://villains.wikia.com/wiki/Main_Page.</a:t>
            </a:r>
          </a:p>
          <a:p>
            <a:r>
              <a:rPr lang="el-GR" sz="1600" b="1" dirty="0" smtClean="0"/>
              <a:t>Εικόνα  </a:t>
            </a:r>
            <a:r>
              <a:rPr lang="el-GR" sz="1600" b="1" dirty="0"/>
              <a:t>6</a:t>
            </a:r>
            <a:r>
              <a:rPr lang="el-GR" sz="1600" dirty="0"/>
              <a:t>. Σύνδεσμος: </a:t>
            </a:r>
            <a:r>
              <a:rPr lang="en-US" sz="1600" dirty="0"/>
              <a:t>http://blog.sciencenet.cn/blog-235-386.html. </a:t>
            </a:r>
            <a:r>
              <a:rPr lang="el-GR" sz="1600" dirty="0"/>
              <a:t>Πηγή: </a:t>
            </a:r>
            <a:r>
              <a:rPr lang="en-US" sz="1600" dirty="0"/>
              <a:t>Wilson 1992 the diversity of life .</a:t>
            </a:r>
          </a:p>
          <a:p>
            <a:r>
              <a:rPr lang="el-GR" sz="1600" b="1" dirty="0" smtClean="0"/>
              <a:t>Εικόνα  </a:t>
            </a:r>
            <a:r>
              <a:rPr lang="el-GR" sz="1600" b="1" dirty="0"/>
              <a:t>7</a:t>
            </a:r>
            <a:r>
              <a:rPr lang="en-US" sz="1600" b="1" dirty="0"/>
              <a:t>-8</a:t>
            </a:r>
            <a:r>
              <a:rPr lang="el-GR" sz="1600" b="1" dirty="0"/>
              <a:t>. </a:t>
            </a:r>
            <a:r>
              <a:rPr lang="en-US" sz="1600" dirty="0"/>
              <a:t>Copyrighted.</a:t>
            </a:r>
          </a:p>
          <a:p>
            <a:endParaRPr lang="en-US" sz="1600" dirty="0"/>
          </a:p>
        </p:txBody>
      </p:sp>
      <p:sp>
        <p:nvSpPr>
          <p:cNvPr id="6" name="Θέση υποσέλιδου 5"/>
          <p:cNvSpPr>
            <a:spLocks noGrp="1"/>
          </p:cNvSpPr>
          <p:nvPr>
            <p:ph type="ftr" sz="quarter" idx="11"/>
          </p:nvPr>
        </p:nvSpPr>
        <p:spPr/>
        <p:txBody>
          <a:bodyPr/>
          <a:lstStyle/>
          <a:p>
            <a:r>
              <a:rPr lang="el-GR" smtClean="0"/>
              <a:t>Ενότητα 7.  Η Διατήρηση της Βιολογικής Ποικιλότητας</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105</a:t>
            </a:fld>
            <a:endParaRPr lang="en-US"/>
          </a:p>
        </p:txBody>
      </p:sp>
    </p:spTree>
    <p:extLst>
      <p:ext uri="{BB962C8B-B14F-4D97-AF65-F5344CB8AC3E}">
        <p14:creationId xmlns:p14="http://schemas.microsoft.com/office/powerpoint/2010/main" val="262307829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462"/>
            <a:ext cx="9144000" cy="1143000"/>
          </a:xfrm>
        </p:spPr>
        <p:txBody>
          <a:bodyPr>
            <a:noAutofit/>
          </a:bodyPr>
          <a:lstStyle/>
          <a:p>
            <a:pPr algn="ctr"/>
            <a:r>
              <a:rPr lang="el-GR" sz="4000" b="1" dirty="0"/>
              <a:t>Σημείωμα </a:t>
            </a:r>
            <a:r>
              <a:rPr lang="el-GR" sz="4000" b="1" dirty="0" smtClean="0"/>
              <a:t/>
            </a:r>
            <a:br>
              <a:rPr lang="el-GR" sz="4000" b="1" dirty="0" smtClean="0"/>
            </a:br>
            <a:r>
              <a:rPr lang="el-GR" sz="4000" b="1" dirty="0" smtClean="0"/>
              <a:t>Χρήσης </a:t>
            </a:r>
            <a:r>
              <a:rPr lang="el-GR" sz="4000" b="1" dirty="0"/>
              <a:t>Έργων </a:t>
            </a:r>
            <a:r>
              <a:rPr lang="el-GR" sz="4000" b="1" dirty="0" smtClean="0"/>
              <a:t>Τρίτων</a:t>
            </a:r>
            <a:r>
              <a:rPr lang="en-US" sz="4000" b="1" dirty="0" smtClean="0"/>
              <a:t> 2/10</a:t>
            </a:r>
            <a:endParaRPr lang="el-GR" sz="4000" b="1" dirty="0"/>
          </a:p>
        </p:txBody>
      </p:sp>
      <p:sp>
        <p:nvSpPr>
          <p:cNvPr id="3" name="Content Placeholder 2"/>
          <p:cNvSpPr>
            <a:spLocks noGrp="1"/>
          </p:cNvSpPr>
          <p:nvPr>
            <p:ph idx="1"/>
          </p:nvPr>
        </p:nvSpPr>
        <p:spPr>
          <a:xfrm>
            <a:off x="179512" y="1556792"/>
            <a:ext cx="8856984" cy="4525963"/>
          </a:xfrm>
        </p:spPr>
        <p:txBody>
          <a:bodyPr>
            <a:noAutofit/>
          </a:bodyPr>
          <a:lstStyle/>
          <a:p>
            <a:r>
              <a:rPr lang="el-GR" sz="1600" b="1" dirty="0"/>
              <a:t>Εικόνα  </a:t>
            </a:r>
            <a:r>
              <a:rPr lang="en-US" sz="1600" b="1" dirty="0"/>
              <a:t>9</a:t>
            </a:r>
            <a:r>
              <a:rPr lang="el-GR" sz="1600" b="1" dirty="0"/>
              <a:t>. </a:t>
            </a:r>
            <a:r>
              <a:rPr lang="en-US" sz="1600" dirty="0"/>
              <a:t>©2010 </a:t>
            </a:r>
            <a:r>
              <a:rPr lang="en-US" sz="1600" dirty="0" err="1"/>
              <a:t>Ancil</a:t>
            </a:r>
            <a:r>
              <a:rPr lang="en-US" sz="1600" dirty="0"/>
              <a:t> Nance Pictures. </a:t>
            </a:r>
            <a:r>
              <a:rPr lang="el-GR" sz="1600" dirty="0"/>
              <a:t>Σύνδεσμος: </a:t>
            </a:r>
            <a:r>
              <a:rPr lang="en-US" sz="1600" dirty="0"/>
              <a:t>http://www.ancilnance.com/greece/greece-Pages/Image67.html</a:t>
            </a:r>
            <a:r>
              <a:rPr lang="el-GR" sz="1600" dirty="0"/>
              <a:t>. Πηγή: </a:t>
            </a:r>
            <a:r>
              <a:rPr lang="en-US" sz="1600" dirty="0"/>
              <a:t>http://www.ancilnance.com</a:t>
            </a:r>
            <a:r>
              <a:rPr lang="el-GR" sz="1600" dirty="0"/>
              <a:t>.</a:t>
            </a:r>
          </a:p>
          <a:p>
            <a:r>
              <a:rPr lang="el-GR" sz="1600" b="1" dirty="0" smtClean="0"/>
              <a:t>Εικόνα </a:t>
            </a:r>
            <a:r>
              <a:rPr lang="en-US" sz="1600" b="1" dirty="0" smtClean="0"/>
              <a:t>10</a:t>
            </a:r>
            <a:r>
              <a:rPr lang="el-GR" sz="1600" b="1" dirty="0" smtClean="0"/>
              <a:t>. </a:t>
            </a:r>
            <a:r>
              <a:rPr lang="en-US" sz="1600" dirty="0"/>
              <a:t>©www.visaltis.net. Simple π</a:t>
            </a:r>
            <a:r>
              <a:rPr lang="en-US" sz="1600" dirty="0" err="1"/>
              <a:t>ρότυ</a:t>
            </a:r>
            <a:r>
              <a:rPr lang="en-US" sz="1600" dirty="0"/>
              <a:t>πο. Powered by Blogger. </a:t>
            </a:r>
            <a:r>
              <a:rPr lang="el-GR" sz="1600" dirty="0"/>
              <a:t>Σύνδεσμος:</a:t>
            </a:r>
            <a:r>
              <a:rPr lang="en-US" sz="1600" dirty="0"/>
              <a:t> http://www.visaltis.net/2011/04/blog-post_2962.html</a:t>
            </a:r>
            <a:r>
              <a:rPr lang="el-GR" sz="1600" dirty="0"/>
              <a:t> . Πηγή: </a:t>
            </a:r>
            <a:r>
              <a:rPr lang="en-US" sz="1600" dirty="0"/>
              <a:t>http://www.visaltis.net/</a:t>
            </a:r>
            <a:r>
              <a:rPr lang="el-GR" sz="1600" dirty="0"/>
              <a:t>.</a:t>
            </a:r>
          </a:p>
          <a:p>
            <a:r>
              <a:rPr lang="el-GR" sz="1600" b="1" dirty="0" smtClean="0"/>
              <a:t>Εικόνα  </a:t>
            </a:r>
            <a:r>
              <a:rPr lang="en-US" sz="1600" b="1" dirty="0"/>
              <a:t>11</a:t>
            </a:r>
            <a:r>
              <a:rPr lang="el-GR" sz="1600" dirty="0"/>
              <a:t>. Σύνδεσμος: </a:t>
            </a:r>
            <a:r>
              <a:rPr lang="en-US" sz="1600" dirty="0"/>
              <a:t>http://www.e-yliko.gr/htmls/istoria/icons/fiiconmosaic1.aspx</a:t>
            </a:r>
            <a:r>
              <a:rPr lang="el-GR" sz="1600" dirty="0"/>
              <a:t>. Πηγή: </a:t>
            </a:r>
            <a:r>
              <a:rPr lang="en-US" sz="1600" dirty="0"/>
              <a:t>Y</a:t>
            </a:r>
            <a:r>
              <a:rPr lang="el-GR" sz="1600" dirty="0" err="1"/>
              <a:t>πουργείο</a:t>
            </a:r>
            <a:r>
              <a:rPr lang="el-GR" sz="1600" dirty="0"/>
              <a:t> Πολιτισμού, Παιδείας και Θρησκευμάτων </a:t>
            </a:r>
            <a:r>
              <a:rPr lang="en-US" sz="1600" dirty="0"/>
              <a:t>http://www.e-yliko.gr</a:t>
            </a:r>
            <a:r>
              <a:rPr lang="el-GR" sz="1600" dirty="0"/>
              <a:t>.</a:t>
            </a:r>
          </a:p>
          <a:p>
            <a:r>
              <a:rPr lang="el-GR" sz="1600" b="1" dirty="0" smtClean="0"/>
              <a:t>Εικόνα  </a:t>
            </a:r>
            <a:r>
              <a:rPr lang="en-US" sz="1600" b="1" dirty="0"/>
              <a:t>12</a:t>
            </a:r>
            <a:r>
              <a:rPr lang="el-GR" sz="1600" b="1" dirty="0"/>
              <a:t>. </a:t>
            </a:r>
            <a:r>
              <a:rPr lang="el-GR" sz="1600" dirty="0"/>
              <a:t>Σύνδεσμος:</a:t>
            </a:r>
            <a:r>
              <a:rPr lang="en-US" sz="1600" dirty="0"/>
              <a:t> http://www.geo.arizona.edu/Antevs/ecol438/lect13.html</a:t>
            </a:r>
            <a:r>
              <a:rPr lang="el-GR" sz="1600" dirty="0"/>
              <a:t>. Πηγή: </a:t>
            </a:r>
            <a:r>
              <a:rPr lang="en-US" sz="1600" dirty="0"/>
              <a:t>http://www.geo.arizona.edu</a:t>
            </a:r>
            <a:r>
              <a:rPr lang="el-GR" sz="1600" dirty="0"/>
              <a:t>.</a:t>
            </a:r>
          </a:p>
          <a:p>
            <a:r>
              <a:rPr lang="el-GR" sz="1600" b="1" dirty="0" smtClean="0"/>
              <a:t>Εικόνα  </a:t>
            </a:r>
            <a:r>
              <a:rPr lang="en-US" sz="1600" b="1" dirty="0"/>
              <a:t>13</a:t>
            </a:r>
            <a:r>
              <a:rPr lang="el-GR" sz="1600" b="1" dirty="0"/>
              <a:t>. </a:t>
            </a:r>
            <a:r>
              <a:rPr lang="el-GR" sz="1600" dirty="0"/>
              <a:t>© 2015 </a:t>
            </a:r>
            <a:r>
              <a:rPr lang="en-US" sz="1600" dirty="0"/>
              <a:t>by Sense &amp; Sustainability. </a:t>
            </a:r>
            <a:r>
              <a:rPr lang="el-GR" sz="1600" dirty="0"/>
              <a:t>Σύνδεσμος: </a:t>
            </a:r>
            <a:r>
              <a:rPr lang="en-US" sz="1600" dirty="0"/>
              <a:t>http://www.senseandsustainability.net/2012/01/22/the-value-of-biodiversity/. </a:t>
            </a:r>
            <a:r>
              <a:rPr lang="el-GR" sz="1600" dirty="0"/>
              <a:t>Πηγή: </a:t>
            </a:r>
            <a:r>
              <a:rPr lang="en-US" sz="1600" dirty="0"/>
              <a:t>http://www.senseandsustainability.net/.</a:t>
            </a:r>
          </a:p>
          <a:p>
            <a:r>
              <a:rPr lang="el-GR" sz="1600" b="1" dirty="0" smtClean="0"/>
              <a:t>Εικόνα  </a:t>
            </a:r>
            <a:r>
              <a:rPr lang="en-US" sz="1600" b="1" dirty="0"/>
              <a:t>14</a:t>
            </a:r>
            <a:r>
              <a:rPr lang="el-GR" sz="1600" b="1" dirty="0"/>
              <a:t>. </a:t>
            </a:r>
            <a:r>
              <a:rPr lang="en-US" sz="1600" dirty="0"/>
              <a:t>Copyrighted.</a:t>
            </a:r>
            <a:endParaRPr lang="el-GR" sz="1600" dirty="0"/>
          </a:p>
          <a:p>
            <a:r>
              <a:rPr lang="el-GR" sz="1600" b="1" dirty="0" smtClean="0"/>
              <a:t>Εικόνα  </a:t>
            </a:r>
            <a:r>
              <a:rPr lang="en-US" sz="1600" b="1" dirty="0"/>
              <a:t>15</a:t>
            </a:r>
            <a:r>
              <a:rPr lang="el-GR" sz="1600" b="1" dirty="0"/>
              <a:t>. </a:t>
            </a:r>
            <a:r>
              <a:rPr lang="el-GR" sz="1600" dirty="0"/>
              <a:t>Σύνδεσμος: </a:t>
            </a:r>
            <a:r>
              <a:rPr lang="en-US" sz="1600" dirty="0"/>
              <a:t>http://grimstad.uia.no/puls/climatechange/nni04/08nni04.htm</a:t>
            </a:r>
            <a:r>
              <a:rPr lang="el-GR" sz="1600" dirty="0"/>
              <a:t>. Πηγή: </a:t>
            </a:r>
            <a:r>
              <a:rPr lang="en-US" sz="1600" dirty="0"/>
              <a:t>Some Highlights of Land Use Change, Climate Change and Biodiversity Mohamed </a:t>
            </a:r>
            <a:r>
              <a:rPr lang="en-US" sz="1600" dirty="0" err="1"/>
              <a:t>Tawfic</a:t>
            </a:r>
            <a:r>
              <a:rPr lang="en-US" sz="1600" dirty="0"/>
              <a:t> Ahmed. Suez Canal University, Egypt</a:t>
            </a:r>
            <a:r>
              <a:rPr lang="el-GR" sz="1600" dirty="0"/>
              <a:t>.</a:t>
            </a:r>
          </a:p>
          <a:p>
            <a:r>
              <a:rPr lang="el-GR" sz="1600" b="1" dirty="0" smtClean="0"/>
              <a:t>Εικόνα  </a:t>
            </a:r>
            <a:r>
              <a:rPr lang="en-US" sz="1600" b="1" dirty="0"/>
              <a:t>16</a:t>
            </a:r>
            <a:r>
              <a:rPr lang="el-GR" sz="1600" b="1" dirty="0"/>
              <a:t>. </a:t>
            </a:r>
            <a:r>
              <a:rPr lang="el-GR" sz="1600" dirty="0"/>
              <a:t>Σύνδεσμος: </a:t>
            </a:r>
            <a:r>
              <a:rPr lang="en-US" sz="1600" dirty="0"/>
              <a:t>http://thehigherlearning.com/2014/05/31/new-study-species-are-going-extinct-1000-times-faster-since-people-arrived-on-the-scene/</a:t>
            </a:r>
            <a:r>
              <a:rPr lang="el-GR" sz="1600" dirty="0"/>
              <a:t>. Πηγή: </a:t>
            </a:r>
            <a:r>
              <a:rPr lang="en-US" sz="1600" dirty="0"/>
              <a:t>http://thehigherlearning.com/</a:t>
            </a:r>
            <a:r>
              <a:rPr lang="el-GR" sz="1600" dirty="0"/>
              <a:t>.</a:t>
            </a:r>
          </a:p>
          <a:p>
            <a:endParaRPr lang="en-US" sz="1600" dirty="0"/>
          </a:p>
        </p:txBody>
      </p:sp>
      <p:sp>
        <p:nvSpPr>
          <p:cNvPr id="6" name="Θέση υποσέλιδου 5"/>
          <p:cNvSpPr>
            <a:spLocks noGrp="1"/>
          </p:cNvSpPr>
          <p:nvPr>
            <p:ph type="ftr" sz="quarter" idx="11"/>
          </p:nvPr>
        </p:nvSpPr>
        <p:spPr/>
        <p:txBody>
          <a:bodyPr/>
          <a:lstStyle/>
          <a:p>
            <a:r>
              <a:rPr lang="el-GR" smtClean="0"/>
              <a:t>Ενότητα 7.  Η Διατήρηση της Βιολογικής Ποικιλότητας</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106</a:t>
            </a:fld>
            <a:endParaRPr lang="en-US"/>
          </a:p>
        </p:txBody>
      </p:sp>
    </p:spTree>
    <p:extLst>
      <p:ext uri="{BB962C8B-B14F-4D97-AF65-F5344CB8AC3E}">
        <p14:creationId xmlns:p14="http://schemas.microsoft.com/office/powerpoint/2010/main" val="212867428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462"/>
            <a:ext cx="9144000" cy="1143000"/>
          </a:xfrm>
        </p:spPr>
        <p:txBody>
          <a:bodyPr>
            <a:noAutofit/>
          </a:bodyPr>
          <a:lstStyle/>
          <a:p>
            <a:pPr algn="ctr"/>
            <a:r>
              <a:rPr lang="el-GR" sz="4000" b="1" dirty="0"/>
              <a:t>Σημείωμα </a:t>
            </a:r>
            <a:r>
              <a:rPr lang="el-GR" sz="4000" b="1" dirty="0" smtClean="0"/>
              <a:t/>
            </a:r>
            <a:br>
              <a:rPr lang="el-GR" sz="4000" b="1" dirty="0" smtClean="0"/>
            </a:br>
            <a:r>
              <a:rPr lang="el-GR" sz="4000" b="1" dirty="0" smtClean="0"/>
              <a:t>Χρήσης </a:t>
            </a:r>
            <a:r>
              <a:rPr lang="el-GR" sz="4000" b="1" dirty="0"/>
              <a:t>Έργων </a:t>
            </a:r>
            <a:r>
              <a:rPr lang="el-GR" sz="4000" b="1" dirty="0" smtClean="0"/>
              <a:t>Τρίτων</a:t>
            </a:r>
            <a:r>
              <a:rPr lang="en-US" sz="4000" b="1" dirty="0" smtClean="0"/>
              <a:t> 3/10</a:t>
            </a:r>
            <a:endParaRPr lang="el-GR" sz="4000" b="1" dirty="0"/>
          </a:p>
        </p:txBody>
      </p:sp>
      <p:sp>
        <p:nvSpPr>
          <p:cNvPr id="3" name="Content Placeholder 2"/>
          <p:cNvSpPr>
            <a:spLocks noGrp="1"/>
          </p:cNvSpPr>
          <p:nvPr>
            <p:ph idx="1"/>
          </p:nvPr>
        </p:nvSpPr>
        <p:spPr>
          <a:xfrm>
            <a:off x="179512" y="1556792"/>
            <a:ext cx="8856984" cy="4525963"/>
          </a:xfrm>
        </p:spPr>
        <p:txBody>
          <a:bodyPr>
            <a:noAutofit/>
          </a:bodyPr>
          <a:lstStyle/>
          <a:p>
            <a:r>
              <a:rPr lang="el-GR" sz="1600" b="1" dirty="0"/>
              <a:t>Εικόνα  </a:t>
            </a:r>
            <a:r>
              <a:rPr lang="en-US" sz="1600" b="1" dirty="0"/>
              <a:t>25</a:t>
            </a:r>
            <a:r>
              <a:rPr lang="el-GR" sz="1600" b="1" dirty="0"/>
              <a:t>. </a:t>
            </a:r>
            <a:r>
              <a:rPr lang="el-GR" sz="1600" dirty="0"/>
              <a:t>Σύνδεσμος:</a:t>
            </a:r>
            <a:r>
              <a:rPr lang="en-US" sz="1600" dirty="0"/>
              <a:t> https://www.pinterest.com/pin/570760952751372004/</a:t>
            </a:r>
            <a:r>
              <a:rPr lang="el-GR" sz="1600" dirty="0"/>
              <a:t>. Πηγή:</a:t>
            </a:r>
            <a:r>
              <a:rPr lang="en-US" sz="1600" dirty="0"/>
              <a:t> http://plumpkitten.tumblr.com/post/4006351835/hemingway-cats</a:t>
            </a:r>
            <a:r>
              <a:rPr lang="el-GR" sz="1600" dirty="0"/>
              <a:t> .</a:t>
            </a:r>
          </a:p>
          <a:p>
            <a:r>
              <a:rPr lang="el-GR" sz="1600" b="1" dirty="0" smtClean="0"/>
              <a:t>Εικόνα  </a:t>
            </a:r>
            <a:r>
              <a:rPr lang="en-US" sz="1600" b="1" dirty="0"/>
              <a:t>26</a:t>
            </a:r>
            <a:r>
              <a:rPr lang="el-GR" sz="1600" b="1" dirty="0"/>
              <a:t>. </a:t>
            </a:r>
            <a:r>
              <a:rPr lang="en-US" sz="1600" dirty="0"/>
              <a:t>Photograph by Marc </a:t>
            </a:r>
            <a:r>
              <a:rPr lang="en-US" sz="1600" dirty="0" err="1"/>
              <a:t>Averette</a:t>
            </a:r>
            <a:r>
              <a:rPr lang="en-US" sz="1600" dirty="0"/>
              <a:t>. ©2015 Mental Floss, Inc. All rights reserved.  </a:t>
            </a:r>
            <a:r>
              <a:rPr lang="el-GR" sz="1600" dirty="0"/>
              <a:t>Σύνδεσμος: </a:t>
            </a:r>
            <a:r>
              <a:rPr lang="en-US" sz="1600" dirty="0"/>
              <a:t>http://mentalfloss.com/article/50629/polydactyl-cats-charm-big-feet</a:t>
            </a:r>
            <a:r>
              <a:rPr lang="el-GR" sz="1600" dirty="0"/>
              <a:t>. Πηγή: </a:t>
            </a:r>
            <a:r>
              <a:rPr lang="en-US" sz="1600" dirty="0"/>
              <a:t>http://mentalfloss.com</a:t>
            </a:r>
            <a:r>
              <a:rPr lang="el-GR" sz="1600" dirty="0"/>
              <a:t>.</a:t>
            </a:r>
          </a:p>
          <a:p>
            <a:r>
              <a:rPr lang="el-GR" sz="1600" b="1" dirty="0" smtClean="0"/>
              <a:t>Εικόνα  </a:t>
            </a:r>
            <a:r>
              <a:rPr lang="en-US" sz="1600" b="1" dirty="0"/>
              <a:t>27</a:t>
            </a:r>
            <a:r>
              <a:rPr lang="el-GR" sz="1600" b="1" dirty="0"/>
              <a:t>. </a:t>
            </a:r>
            <a:r>
              <a:rPr lang="en-US" sz="1600" dirty="0"/>
              <a:t>Copyright © 2013 SUNBED.GR . </a:t>
            </a:r>
            <a:r>
              <a:rPr lang="el-GR" sz="1600" dirty="0"/>
              <a:t>Σύνδεσμος: </a:t>
            </a:r>
            <a:r>
              <a:rPr lang="en-US" sz="1600" dirty="0"/>
              <a:t>http://sunbed.gr/category/%CF%80%CE%B5%CF%81%CE%B9%CE%BF%CE%B4%CE%B9%CE%BA%CF%8C/</a:t>
            </a:r>
            <a:r>
              <a:rPr lang="el-GR" sz="1600" dirty="0"/>
              <a:t>. Πηγή: </a:t>
            </a:r>
            <a:r>
              <a:rPr lang="en-US" sz="1600" dirty="0"/>
              <a:t>http://sunbed.gr</a:t>
            </a:r>
            <a:r>
              <a:rPr lang="el-GR" sz="1600" dirty="0"/>
              <a:t>.</a:t>
            </a:r>
          </a:p>
          <a:p>
            <a:r>
              <a:rPr lang="el-GR" sz="1600" b="1" dirty="0" smtClean="0"/>
              <a:t>Εικόνα  </a:t>
            </a:r>
            <a:r>
              <a:rPr lang="en-US" sz="1600" b="1" dirty="0"/>
              <a:t>28</a:t>
            </a:r>
            <a:r>
              <a:rPr lang="el-GR" sz="1600" b="1" dirty="0"/>
              <a:t>. </a:t>
            </a:r>
            <a:r>
              <a:rPr lang="ru-RU" sz="1600" dirty="0"/>
              <a:t>© Copyright 2015 Все права защищены.</a:t>
            </a:r>
            <a:r>
              <a:rPr lang="en-US" sz="1600" dirty="0"/>
              <a:t> </a:t>
            </a:r>
            <a:r>
              <a:rPr lang="el-GR" sz="1600" dirty="0"/>
              <a:t>Σύνδεσμος:</a:t>
            </a:r>
            <a:r>
              <a:rPr lang="en-US" sz="1600" dirty="0"/>
              <a:t> http://greenpeace.org.ru/presmykayushhie/zelenaya-yashherica-lacerta-viridis.html</a:t>
            </a:r>
            <a:r>
              <a:rPr lang="el-GR" sz="1600" dirty="0"/>
              <a:t> . Πηγή:</a:t>
            </a:r>
            <a:r>
              <a:rPr lang="en-US" sz="1600" dirty="0"/>
              <a:t>http://greenpeace.org.ru</a:t>
            </a:r>
            <a:r>
              <a:rPr lang="el-GR" sz="1600" dirty="0"/>
              <a:t> .</a:t>
            </a:r>
          </a:p>
          <a:p>
            <a:r>
              <a:rPr lang="el-GR" sz="1600" b="1" dirty="0" smtClean="0"/>
              <a:t>Εικόνα  </a:t>
            </a:r>
            <a:r>
              <a:rPr lang="en-US" sz="1600" b="1" dirty="0"/>
              <a:t>29</a:t>
            </a:r>
            <a:r>
              <a:rPr lang="el-GR" sz="1600" b="1" dirty="0"/>
              <a:t>. </a:t>
            </a:r>
            <a:r>
              <a:rPr lang="en-US" sz="1600" dirty="0"/>
              <a:t>Copyright: </a:t>
            </a:r>
            <a:r>
              <a:rPr lang="en-US" sz="1600" dirty="0" err="1"/>
              <a:t>MLArduengo</a:t>
            </a:r>
            <a:r>
              <a:rPr lang="en-US" sz="1600" dirty="0"/>
              <a:t>. </a:t>
            </a:r>
            <a:r>
              <a:rPr lang="el-GR" sz="1600" dirty="0"/>
              <a:t>Σύνδεσμος: </a:t>
            </a:r>
            <a:r>
              <a:rPr lang="en-US" sz="1600" dirty="0"/>
              <a:t>http://www.shutterstock.com/pic-142464073/stock-photo-green-lizard-lacerta-bilineata-in-a-threatening.html?src=pp-photo-54704503-1&amp;ws=1</a:t>
            </a:r>
            <a:r>
              <a:rPr lang="el-GR" sz="1600" dirty="0"/>
              <a:t>. Πηγή: </a:t>
            </a:r>
            <a:r>
              <a:rPr lang="en-US" sz="1600" dirty="0"/>
              <a:t>http://www.shutterstock.com/</a:t>
            </a:r>
            <a:r>
              <a:rPr lang="el-GR" sz="1600" dirty="0"/>
              <a:t>.</a:t>
            </a:r>
          </a:p>
          <a:p>
            <a:r>
              <a:rPr lang="el-GR" sz="1600" b="1" dirty="0" smtClean="0"/>
              <a:t>Εικόνα </a:t>
            </a:r>
            <a:r>
              <a:rPr lang="en-US" sz="1600" b="1" dirty="0" smtClean="0"/>
              <a:t> </a:t>
            </a:r>
            <a:r>
              <a:rPr lang="en-US" sz="1600" b="1" dirty="0"/>
              <a:t>30</a:t>
            </a:r>
            <a:r>
              <a:rPr lang="el-GR" sz="1600" b="1" dirty="0"/>
              <a:t>.</a:t>
            </a:r>
            <a:r>
              <a:rPr lang="en-US" sz="1600" b="1" dirty="0"/>
              <a:t> </a:t>
            </a:r>
            <a:r>
              <a:rPr lang="en-US" sz="1600" dirty="0"/>
              <a:t>Copyright © 2015 Opus Tours Ltd. - All Rights Reserved.</a:t>
            </a:r>
            <a:r>
              <a:rPr lang="el-GR" sz="1600" dirty="0"/>
              <a:t> Σύνδεσμος:</a:t>
            </a:r>
            <a:r>
              <a:rPr lang="en-US" sz="1600" dirty="0"/>
              <a:t> http://www.opustoursltd.com/safari/tanzania/</a:t>
            </a:r>
            <a:r>
              <a:rPr lang="el-GR" sz="1600" dirty="0"/>
              <a:t>. Πηγή:</a:t>
            </a:r>
            <a:r>
              <a:rPr lang="en-US" sz="1600" dirty="0"/>
              <a:t> http://www.opustoursltd.com/</a:t>
            </a:r>
            <a:r>
              <a:rPr lang="el-GR" sz="1600" dirty="0"/>
              <a:t> .</a:t>
            </a:r>
            <a:endParaRPr lang="en-US" sz="1600" dirty="0"/>
          </a:p>
          <a:p>
            <a:r>
              <a:rPr lang="el-GR" sz="1600" b="1" dirty="0" smtClean="0"/>
              <a:t>Εικόνα </a:t>
            </a:r>
            <a:r>
              <a:rPr lang="en-US" sz="1600" b="1" dirty="0" smtClean="0"/>
              <a:t> </a:t>
            </a:r>
            <a:r>
              <a:rPr lang="en-US" sz="1600" b="1" dirty="0"/>
              <a:t>31</a:t>
            </a:r>
            <a:r>
              <a:rPr lang="el-GR" sz="1600" dirty="0"/>
              <a:t>. </a:t>
            </a:r>
            <a:r>
              <a:rPr lang="en-US" sz="1600" dirty="0"/>
              <a:t>Copyrighted.</a:t>
            </a:r>
          </a:p>
          <a:p>
            <a:endParaRPr lang="en-US" sz="1600" dirty="0"/>
          </a:p>
        </p:txBody>
      </p:sp>
      <p:sp>
        <p:nvSpPr>
          <p:cNvPr id="6" name="Θέση υποσέλιδου 5"/>
          <p:cNvSpPr>
            <a:spLocks noGrp="1"/>
          </p:cNvSpPr>
          <p:nvPr>
            <p:ph type="ftr" sz="quarter" idx="11"/>
          </p:nvPr>
        </p:nvSpPr>
        <p:spPr/>
        <p:txBody>
          <a:bodyPr/>
          <a:lstStyle/>
          <a:p>
            <a:r>
              <a:rPr lang="el-GR" smtClean="0"/>
              <a:t>Ενότητα 7.  Η Διατήρηση της Βιολογικής Ποικιλότητας</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107</a:t>
            </a:fld>
            <a:endParaRPr lang="en-US"/>
          </a:p>
        </p:txBody>
      </p:sp>
    </p:spTree>
    <p:extLst>
      <p:ext uri="{BB962C8B-B14F-4D97-AF65-F5344CB8AC3E}">
        <p14:creationId xmlns:p14="http://schemas.microsoft.com/office/powerpoint/2010/main" val="234127785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462"/>
            <a:ext cx="9144000" cy="1143000"/>
          </a:xfrm>
        </p:spPr>
        <p:txBody>
          <a:bodyPr>
            <a:noAutofit/>
          </a:bodyPr>
          <a:lstStyle/>
          <a:p>
            <a:pPr algn="ctr"/>
            <a:r>
              <a:rPr lang="el-GR" sz="4000" b="1" dirty="0"/>
              <a:t>Σημείωμα </a:t>
            </a:r>
            <a:r>
              <a:rPr lang="el-GR" sz="4000" b="1" dirty="0" smtClean="0"/>
              <a:t/>
            </a:r>
            <a:br>
              <a:rPr lang="el-GR" sz="4000" b="1" dirty="0" smtClean="0"/>
            </a:br>
            <a:r>
              <a:rPr lang="el-GR" sz="4000" b="1" dirty="0" smtClean="0"/>
              <a:t>Χρήσης </a:t>
            </a:r>
            <a:r>
              <a:rPr lang="el-GR" sz="4000" b="1" dirty="0"/>
              <a:t>Έργων </a:t>
            </a:r>
            <a:r>
              <a:rPr lang="el-GR" sz="4000" b="1" dirty="0" smtClean="0"/>
              <a:t>Τρίτων</a:t>
            </a:r>
            <a:r>
              <a:rPr lang="en-US" sz="4000" b="1" dirty="0" smtClean="0"/>
              <a:t> 4/10</a:t>
            </a:r>
            <a:endParaRPr lang="el-GR" sz="4000" b="1" dirty="0"/>
          </a:p>
        </p:txBody>
      </p:sp>
      <p:sp>
        <p:nvSpPr>
          <p:cNvPr id="3" name="Content Placeholder 2"/>
          <p:cNvSpPr>
            <a:spLocks noGrp="1"/>
          </p:cNvSpPr>
          <p:nvPr>
            <p:ph idx="1"/>
          </p:nvPr>
        </p:nvSpPr>
        <p:spPr>
          <a:xfrm>
            <a:off x="179512" y="1556792"/>
            <a:ext cx="8856984" cy="4525963"/>
          </a:xfrm>
        </p:spPr>
        <p:txBody>
          <a:bodyPr>
            <a:noAutofit/>
          </a:bodyPr>
          <a:lstStyle/>
          <a:p>
            <a:r>
              <a:rPr lang="el-GR" sz="1600" b="1" dirty="0"/>
              <a:t>Εικόνα </a:t>
            </a:r>
            <a:r>
              <a:rPr lang="en-US" sz="1600" b="1" dirty="0"/>
              <a:t> 32</a:t>
            </a:r>
            <a:r>
              <a:rPr lang="el-GR" sz="1600" b="1" dirty="0"/>
              <a:t>. </a:t>
            </a:r>
            <a:r>
              <a:rPr lang="en-US" sz="1600" dirty="0"/>
              <a:t>Wikipedia The Free Encyclopedia. </a:t>
            </a:r>
            <a:r>
              <a:rPr lang="el-GR" sz="1600" dirty="0"/>
              <a:t>Σύνδεσμος: </a:t>
            </a:r>
            <a:r>
              <a:rPr lang="en-US" sz="1600" dirty="0"/>
              <a:t>https://el.wikipedia.org/wiki/%CE%9B%CE%B9%CE%BF%CE%BD%CF%84%CE%AC%CF%81%CE%B9</a:t>
            </a:r>
            <a:r>
              <a:rPr lang="el-GR" sz="1600" dirty="0"/>
              <a:t>. Πηγή:</a:t>
            </a:r>
            <a:r>
              <a:rPr lang="en-US" sz="1600" dirty="0"/>
              <a:t> https://el.wikipedia.org</a:t>
            </a:r>
            <a:r>
              <a:rPr lang="el-GR" sz="1600" dirty="0"/>
              <a:t> .</a:t>
            </a:r>
          </a:p>
          <a:p>
            <a:r>
              <a:rPr lang="el-GR" sz="1600" b="1" dirty="0" smtClean="0"/>
              <a:t>Εικόνα  </a:t>
            </a:r>
            <a:r>
              <a:rPr lang="en-US" sz="1600" b="1" dirty="0"/>
              <a:t>33</a:t>
            </a:r>
            <a:r>
              <a:rPr lang="el-GR" sz="1600" b="1" dirty="0"/>
              <a:t>. </a:t>
            </a:r>
            <a:r>
              <a:rPr lang="el-GR" sz="1600" dirty="0"/>
              <a:t>Σύνδεσμος: </a:t>
            </a:r>
            <a:r>
              <a:rPr lang="en-US" sz="1600" dirty="0"/>
              <a:t>http://montereybayaquarium.typepad.com/sea_notes/sustainable_seafood/</a:t>
            </a:r>
            <a:r>
              <a:rPr lang="el-GR" sz="1600" dirty="0"/>
              <a:t>. Πηγή: </a:t>
            </a:r>
            <a:r>
              <a:rPr lang="en-US" sz="1600" dirty="0"/>
              <a:t>montereybayaquarium.typepad.com</a:t>
            </a:r>
            <a:r>
              <a:rPr lang="el-GR" sz="1600" dirty="0"/>
              <a:t>.</a:t>
            </a:r>
          </a:p>
          <a:p>
            <a:r>
              <a:rPr lang="el-GR" sz="1600" b="1" dirty="0" smtClean="0"/>
              <a:t>Εικόνα  </a:t>
            </a:r>
            <a:r>
              <a:rPr lang="en-US" sz="1600" b="1" dirty="0"/>
              <a:t>34</a:t>
            </a:r>
            <a:r>
              <a:rPr lang="el-GR" sz="1600" b="1" dirty="0"/>
              <a:t>. </a:t>
            </a:r>
            <a:r>
              <a:rPr lang="en-US" sz="1600" dirty="0"/>
              <a:t>Copyright © 2015 BBC. The BBC is not responsible for the content of external sites. Read about our approach to external linking. </a:t>
            </a:r>
            <a:r>
              <a:rPr lang="el-GR" sz="1600" dirty="0"/>
              <a:t>Σύνδεσμος: </a:t>
            </a:r>
            <a:r>
              <a:rPr lang="en-US" sz="1600" dirty="0"/>
              <a:t>http://www.bbc.com/news/science-environment-23495074</a:t>
            </a:r>
            <a:r>
              <a:rPr lang="el-GR" sz="1600" dirty="0"/>
              <a:t>. Πηγή: </a:t>
            </a:r>
            <a:r>
              <a:rPr lang="en-US" sz="1600" dirty="0"/>
              <a:t>http://www.bbc.com</a:t>
            </a:r>
            <a:r>
              <a:rPr lang="el-GR" sz="1600" dirty="0"/>
              <a:t>.</a:t>
            </a:r>
          </a:p>
          <a:p>
            <a:r>
              <a:rPr lang="el-GR" sz="1600" b="1" dirty="0" smtClean="0"/>
              <a:t>Εικόνα  </a:t>
            </a:r>
            <a:r>
              <a:rPr lang="en-US" sz="1600" b="1" dirty="0"/>
              <a:t>35</a:t>
            </a:r>
            <a:r>
              <a:rPr lang="el-GR" sz="1600" b="1" dirty="0"/>
              <a:t>. </a:t>
            </a:r>
            <a:r>
              <a:rPr lang="en-US" sz="1600" dirty="0"/>
              <a:t>© Perierga.gr 2015. All rights reserved. </a:t>
            </a:r>
            <a:r>
              <a:rPr lang="el-GR" sz="1600" dirty="0"/>
              <a:t>Σύνδεσμος: </a:t>
            </a:r>
            <a:r>
              <a:rPr lang="en-US" sz="1600" dirty="0"/>
              <a:t>http://perierga.gr/2012/06/%CF%80%CE%AD%CE%B8%CE%B1%CE%BD%CE%B5-%CE%B7-%CF%84%CE%B5%CE%BB%CE%B5%CF%85%CF%84%CE%B1%CE%AF%CE%B1-%CF%87%CE%B5%CE%BB%CF%8E%CE%BD%CE%B1-%CF%80%CE%AF%CE%BD%CF%84%CE%B1-%CF%84%CF%89%CE%BD-%CE%B3%CE%BA/</a:t>
            </a:r>
            <a:r>
              <a:rPr lang="el-GR" sz="1600" dirty="0"/>
              <a:t>. Πηγή:  </a:t>
            </a:r>
            <a:r>
              <a:rPr lang="en-US" sz="1600" dirty="0"/>
              <a:t>naftemporiki.gr</a:t>
            </a:r>
            <a:r>
              <a:rPr lang="el-GR" sz="1600" dirty="0"/>
              <a:t>.</a:t>
            </a:r>
          </a:p>
          <a:p>
            <a:r>
              <a:rPr lang="el-GR" sz="1600" b="1" dirty="0" smtClean="0"/>
              <a:t>Εικόνα </a:t>
            </a:r>
            <a:r>
              <a:rPr lang="en-US" sz="1600" b="1" dirty="0" smtClean="0"/>
              <a:t> </a:t>
            </a:r>
            <a:r>
              <a:rPr lang="en-US" sz="1600" b="1" dirty="0"/>
              <a:t>36</a:t>
            </a:r>
            <a:r>
              <a:rPr lang="el-GR" sz="1600" b="1" dirty="0"/>
              <a:t>. </a:t>
            </a:r>
            <a:r>
              <a:rPr lang="en-US" sz="1600" dirty="0"/>
              <a:t>All submitted content remains copyright its original copyright holder | DMCA Copyright Violation</a:t>
            </a:r>
            <a:r>
              <a:rPr lang="el-GR" sz="1600" dirty="0"/>
              <a:t>. Σύνδεσμος: </a:t>
            </a:r>
            <a:r>
              <a:rPr lang="en-US" sz="1600" dirty="0"/>
              <a:t>http://wall.alphacoders.com/by_sub_category.php?id=200705</a:t>
            </a:r>
            <a:r>
              <a:rPr lang="el-GR" sz="1600" dirty="0"/>
              <a:t>. Πηγή: </a:t>
            </a:r>
            <a:r>
              <a:rPr lang="en-US" sz="1600" dirty="0"/>
              <a:t>http://wall.alphacoders.com</a:t>
            </a:r>
            <a:r>
              <a:rPr lang="el-GR" sz="1600" dirty="0"/>
              <a:t>.</a:t>
            </a:r>
          </a:p>
          <a:p>
            <a:r>
              <a:rPr lang="el-GR" sz="1600" b="1" dirty="0" smtClean="0"/>
              <a:t>Εικόνα </a:t>
            </a:r>
            <a:r>
              <a:rPr lang="en-US" sz="1600" b="1" dirty="0" smtClean="0"/>
              <a:t> </a:t>
            </a:r>
            <a:r>
              <a:rPr lang="el-GR" sz="1600" b="1" dirty="0"/>
              <a:t>37. </a:t>
            </a:r>
            <a:r>
              <a:rPr lang="el-GR" sz="1600" dirty="0"/>
              <a:t>Σύνδεσμος: </a:t>
            </a:r>
            <a:r>
              <a:rPr lang="en-US" sz="1600" dirty="0"/>
              <a:t>http://www.liveinternet.ru/users/kot_martinka/post157436398/</a:t>
            </a:r>
            <a:r>
              <a:rPr lang="el-GR" sz="1600" dirty="0"/>
              <a:t>. Πηγή: </a:t>
            </a:r>
            <a:r>
              <a:rPr lang="en-US" sz="1600" dirty="0"/>
              <a:t>http://www.liveinternet.ru</a:t>
            </a:r>
            <a:r>
              <a:rPr lang="el-GR" sz="1600" dirty="0"/>
              <a:t>.</a:t>
            </a:r>
          </a:p>
          <a:p>
            <a:endParaRPr lang="en-US" sz="1600" dirty="0"/>
          </a:p>
        </p:txBody>
      </p:sp>
      <p:sp>
        <p:nvSpPr>
          <p:cNvPr id="6" name="Θέση υποσέλιδου 5"/>
          <p:cNvSpPr>
            <a:spLocks noGrp="1"/>
          </p:cNvSpPr>
          <p:nvPr>
            <p:ph type="ftr" sz="quarter" idx="11"/>
          </p:nvPr>
        </p:nvSpPr>
        <p:spPr/>
        <p:txBody>
          <a:bodyPr/>
          <a:lstStyle/>
          <a:p>
            <a:r>
              <a:rPr lang="el-GR" smtClean="0"/>
              <a:t>Ενότητα 7.  Η Διατήρηση της Βιολογικής Ποικιλότητας</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108</a:t>
            </a:fld>
            <a:endParaRPr lang="en-US"/>
          </a:p>
        </p:txBody>
      </p:sp>
    </p:spTree>
    <p:extLst>
      <p:ext uri="{BB962C8B-B14F-4D97-AF65-F5344CB8AC3E}">
        <p14:creationId xmlns:p14="http://schemas.microsoft.com/office/powerpoint/2010/main" val="398751489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462"/>
            <a:ext cx="9144000" cy="1143000"/>
          </a:xfrm>
        </p:spPr>
        <p:txBody>
          <a:bodyPr>
            <a:noAutofit/>
          </a:bodyPr>
          <a:lstStyle/>
          <a:p>
            <a:pPr algn="ctr"/>
            <a:r>
              <a:rPr lang="el-GR" sz="4000" b="1" dirty="0"/>
              <a:t>Σημείωμα </a:t>
            </a:r>
            <a:r>
              <a:rPr lang="el-GR" sz="4000" b="1" dirty="0" smtClean="0"/>
              <a:t/>
            </a:r>
            <a:br>
              <a:rPr lang="el-GR" sz="4000" b="1" dirty="0" smtClean="0"/>
            </a:br>
            <a:r>
              <a:rPr lang="el-GR" sz="4000" b="1" dirty="0" smtClean="0"/>
              <a:t>Χρήσης </a:t>
            </a:r>
            <a:r>
              <a:rPr lang="el-GR" sz="4000" b="1" dirty="0"/>
              <a:t>Έργων </a:t>
            </a:r>
            <a:r>
              <a:rPr lang="el-GR" sz="4000" b="1" dirty="0" smtClean="0"/>
              <a:t>Τρίτων</a:t>
            </a:r>
            <a:r>
              <a:rPr lang="en-US" sz="4000" b="1" dirty="0" smtClean="0"/>
              <a:t> 5/10</a:t>
            </a:r>
            <a:endParaRPr lang="el-GR" sz="4000" b="1" dirty="0"/>
          </a:p>
        </p:txBody>
      </p:sp>
      <p:sp>
        <p:nvSpPr>
          <p:cNvPr id="3" name="Content Placeholder 2"/>
          <p:cNvSpPr>
            <a:spLocks noGrp="1"/>
          </p:cNvSpPr>
          <p:nvPr>
            <p:ph idx="1"/>
          </p:nvPr>
        </p:nvSpPr>
        <p:spPr>
          <a:xfrm>
            <a:off x="179512" y="1556792"/>
            <a:ext cx="8856984" cy="4525963"/>
          </a:xfrm>
        </p:spPr>
        <p:txBody>
          <a:bodyPr>
            <a:noAutofit/>
          </a:bodyPr>
          <a:lstStyle/>
          <a:p>
            <a:r>
              <a:rPr lang="el-GR" sz="1600" b="1" dirty="0"/>
              <a:t>Εικόνα </a:t>
            </a:r>
            <a:r>
              <a:rPr lang="en-US" sz="1600" b="1" dirty="0"/>
              <a:t> </a:t>
            </a:r>
            <a:r>
              <a:rPr lang="el-GR" sz="1600" b="1" dirty="0"/>
              <a:t>38. </a:t>
            </a:r>
            <a:r>
              <a:rPr lang="en-US" sz="1600" dirty="0"/>
              <a:t>Copyrighted.</a:t>
            </a:r>
            <a:endParaRPr lang="el-GR" sz="1600" dirty="0"/>
          </a:p>
          <a:p>
            <a:r>
              <a:rPr lang="el-GR" sz="1600" b="1" dirty="0" smtClean="0"/>
              <a:t>Εικόνα  </a:t>
            </a:r>
            <a:r>
              <a:rPr lang="el-GR" sz="1600" b="1" dirty="0"/>
              <a:t>39. </a:t>
            </a:r>
            <a:r>
              <a:rPr lang="en-US" sz="1600" dirty="0"/>
              <a:t>Copyright © 2015 Elsevier B.V. or its licensors or contributors. </a:t>
            </a:r>
            <a:r>
              <a:rPr lang="en-US" sz="1600" dirty="0" err="1"/>
              <a:t>ScienceDirect</a:t>
            </a:r>
            <a:r>
              <a:rPr lang="en-US" sz="1600" dirty="0"/>
              <a:t>® is a registered trademark of Elsevier B.V. </a:t>
            </a:r>
            <a:r>
              <a:rPr lang="el-GR" sz="1600" dirty="0"/>
              <a:t>Σύνδεσμος: </a:t>
            </a:r>
            <a:r>
              <a:rPr lang="en-US" sz="1600" dirty="0"/>
              <a:t>http://www.sciencedirect.com/science/article/pii/S016953470500340X</a:t>
            </a:r>
            <a:r>
              <a:rPr lang="el-GR" sz="1600" dirty="0"/>
              <a:t>. Πηγή:</a:t>
            </a:r>
            <a:r>
              <a:rPr lang="en-US" sz="1600" dirty="0"/>
              <a:t>http://www.sciencedirect.com</a:t>
            </a:r>
            <a:r>
              <a:rPr lang="el-GR" sz="1600" dirty="0"/>
              <a:t> .</a:t>
            </a:r>
          </a:p>
          <a:p>
            <a:r>
              <a:rPr lang="el-GR" sz="1600" b="1" dirty="0" smtClean="0"/>
              <a:t>Εικόνα  </a:t>
            </a:r>
            <a:r>
              <a:rPr lang="en-US" sz="1600" b="1" dirty="0"/>
              <a:t>40</a:t>
            </a:r>
            <a:r>
              <a:rPr lang="el-GR" sz="1600" b="1" dirty="0"/>
              <a:t>. </a:t>
            </a:r>
            <a:r>
              <a:rPr lang="en-US" sz="1600" dirty="0"/>
              <a:t>Copyright © 2013 Elsevier B.V. All rights reserved. </a:t>
            </a:r>
            <a:r>
              <a:rPr lang="el-GR" sz="1600" dirty="0"/>
              <a:t>Σύνδεσμος: </a:t>
            </a:r>
            <a:r>
              <a:rPr lang="en-US" sz="1600" dirty="0"/>
              <a:t>http://www.sciencedirect.com/science/article/pii/S016953470500340X</a:t>
            </a:r>
            <a:r>
              <a:rPr lang="el-GR" sz="1600" dirty="0"/>
              <a:t>. Πηγή:</a:t>
            </a:r>
            <a:r>
              <a:rPr lang="en-US" sz="1600" dirty="0"/>
              <a:t>http://www.sciencedirect.com</a:t>
            </a:r>
            <a:r>
              <a:rPr lang="el-GR" sz="1600" dirty="0"/>
              <a:t>.</a:t>
            </a:r>
          </a:p>
          <a:p>
            <a:r>
              <a:rPr lang="el-GR" sz="1600" b="1" dirty="0" smtClean="0"/>
              <a:t>Εικόνα </a:t>
            </a:r>
            <a:r>
              <a:rPr lang="en-US" sz="1600" b="1" dirty="0" smtClean="0"/>
              <a:t> </a:t>
            </a:r>
            <a:r>
              <a:rPr lang="en-US" sz="1600" b="1" dirty="0"/>
              <a:t>41</a:t>
            </a:r>
            <a:r>
              <a:rPr lang="el-GR" sz="1600" dirty="0"/>
              <a:t>. </a:t>
            </a:r>
            <a:r>
              <a:rPr lang="en-US" sz="1600" dirty="0"/>
              <a:t>Copyright © 2015 </a:t>
            </a:r>
            <a:r>
              <a:rPr lang="en-US" sz="1600" dirty="0" err="1"/>
              <a:t>HubPages</a:t>
            </a:r>
            <a:r>
              <a:rPr lang="en-US" sz="1600" dirty="0"/>
              <a:t> Inc. and respective owners.</a:t>
            </a:r>
            <a:r>
              <a:rPr lang="el-GR" sz="1600" dirty="0"/>
              <a:t> Σύνδεσμος: </a:t>
            </a:r>
            <a:r>
              <a:rPr lang="en-US" sz="1600" dirty="0"/>
              <a:t>http://theophanes.hubpages.com/hub/Five-American-Birds-that-have-gone-Extinct-in-the-past-100-Years</a:t>
            </a:r>
            <a:r>
              <a:rPr lang="el-GR" sz="1600" dirty="0"/>
              <a:t>. Πηγή: </a:t>
            </a:r>
            <a:r>
              <a:rPr lang="en-US" sz="1600" dirty="0"/>
              <a:t>http://theophanes.hubpages.com</a:t>
            </a:r>
            <a:r>
              <a:rPr lang="el-GR" sz="1600" dirty="0"/>
              <a:t>.</a:t>
            </a:r>
          </a:p>
          <a:p>
            <a:r>
              <a:rPr lang="el-GR" sz="1600" b="1" dirty="0" smtClean="0"/>
              <a:t>Εικόνα </a:t>
            </a:r>
            <a:r>
              <a:rPr lang="en-US" sz="1600" b="1" dirty="0" smtClean="0"/>
              <a:t> </a:t>
            </a:r>
            <a:r>
              <a:rPr lang="el-GR" sz="1600" b="1" dirty="0"/>
              <a:t>42</a:t>
            </a:r>
            <a:r>
              <a:rPr lang="en-US" sz="1600" b="1" dirty="0"/>
              <a:t>-43</a:t>
            </a:r>
            <a:r>
              <a:rPr lang="el-GR" sz="1600" dirty="0"/>
              <a:t>. </a:t>
            </a:r>
            <a:r>
              <a:rPr lang="en-US" sz="1600" dirty="0"/>
              <a:t>Copyrighted.</a:t>
            </a:r>
            <a:endParaRPr lang="el-GR" sz="1600" dirty="0"/>
          </a:p>
          <a:p>
            <a:r>
              <a:rPr lang="el-GR" sz="1600" b="1" dirty="0" smtClean="0"/>
              <a:t>Εικόνα  </a:t>
            </a:r>
            <a:r>
              <a:rPr lang="en-US" sz="1600" b="1" dirty="0"/>
              <a:t>44</a:t>
            </a:r>
            <a:r>
              <a:rPr lang="el-GR" sz="1600" b="1" dirty="0"/>
              <a:t>. </a:t>
            </a:r>
            <a:r>
              <a:rPr lang="en-US" sz="1600" dirty="0"/>
              <a:t>LinkedIn Corporation © 2015. </a:t>
            </a:r>
            <a:r>
              <a:rPr lang="el-GR" sz="1600" dirty="0"/>
              <a:t>Σύνδεσμος:</a:t>
            </a:r>
            <a:r>
              <a:rPr lang="en-US" sz="1600" dirty="0"/>
              <a:t> http://www.slideshare.net/vasonip/ss-13496448</a:t>
            </a:r>
            <a:r>
              <a:rPr lang="el-GR" sz="1600" dirty="0"/>
              <a:t>. Πηγή: </a:t>
            </a:r>
            <a:r>
              <a:rPr lang="en-US" sz="1600" dirty="0"/>
              <a:t>http://www.slideshare.net</a:t>
            </a:r>
            <a:r>
              <a:rPr lang="el-GR" sz="1600" dirty="0"/>
              <a:t>.</a:t>
            </a:r>
          </a:p>
          <a:p>
            <a:r>
              <a:rPr lang="el-GR" sz="1600" b="1" dirty="0" smtClean="0"/>
              <a:t>Εικόνα  </a:t>
            </a:r>
            <a:r>
              <a:rPr lang="en-US" sz="1600" b="1" dirty="0"/>
              <a:t>45-46</a:t>
            </a:r>
            <a:r>
              <a:rPr lang="el-GR" sz="1600" b="1" dirty="0"/>
              <a:t>. </a:t>
            </a:r>
            <a:r>
              <a:rPr lang="en-US" sz="1600" dirty="0"/>
              <a:t>Copyrighted.</a:t>
            </a:r>
          </a:p>
          <a:p>
            <a:r>
              <a:rPr lang="el-GR" sz="1600" b="1" dirty="0" smtClean="0"/>
              <a:t>Εικόνα  </a:t>
            </a:r>
            <a:r>
              <a:rPr lang="en-US" sz="1600" b="1" dirty="0"/>
              <a:t>47</a:t>
            </a:r>
            <a:r>
              <a:rPr lang="el-GR" sz="1600" b="1" dirty="0"/>
              <a:t>. </a:t>
            </a:r>
            <a:r>
              <a:rPr lang="en-US" sz="1600" dirty="0"/>
              <a:t>Wikipedia The Free Encyclopedia. </a:t>
            </a:r>
            <a:r>
              <a:rPr lang="en-US" sz="1600" dirty="0" err="1"/>
              <a:t>Σύνδεσμος</a:t>
            </a:r>
            <a:r>
              <a:rPr lang="en-US" sz="1600" dirty="0"/>
              <a:t>: https://ar.wikipedia.org/wiki/%D9%85%D9%87%D8%A7. </a:t>
            </a:r>
            <a:r>
              <a:rPr lang="en-US" sz="1600" dirty="0" err="1"/>
              <a:t>Πηγή</a:t>
            </a:r>
            <a:r>
              <a:rPr lang="en-US" sz="1600" dirty="0"/>
              <a:t>: https://ar.wikipedia.org.</a:t>
            </a:r>
          </a:p>
          <a:p>
            <a:endParaRPr lang="en-US" sz="1600" dirty="0"/>
          </a:p>
        </p:txBody>
      </p:sp>
      <p:sp>
        <p:nvSpPr>
          <p:cNvPr id="6" name="Θέση υποσέλιδου 5"/>
          <p:cNvSpPr>
            <a:spLocks noGrp="1"/>
          </p:cNvSpPr>
          <p:nvPr>
            <p:ph type="ftr" sz="quarter" idx="11"/>
          </p:nvPr>
        </p:nvSpPr>
        <p:spPr/>
        <p:txBody>
          <a:bodyPr/>
          <a:lstStyle/>
          <a:p>
            <a:r>
              <a:rPr lang="el-GR" smtClean="0"/>
              <a:t>Ενότητα 7.  Η Διατήρηση της Βιολογικής Ποικιλότητας</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109</a:t>
            </a:fld>
            <a:endParaRPr lang="en-US"/>
          </a:p>
        </p:txBody>
      </p:sp>
    </p:spTree>
    <p:extLst>
      <p:ext uri="{BB962C8B-B14F-4D97-AF65-F5344CB8AC3E}">
        <p14:creationId xmlns:p14="http://schemas.microsoft.com/office/powerpoint/2010/main" val="19341230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Τοπικές </a:t>
            </a:r>
            <a:r>
              <a:rPr lang="el-GR" dirty="0" smtClean="0"/>
              <a:t>εξαφανίσεις</a:t>
            </a:r>
            <a:r>
              <a:rPr lang="en-US" dirty="0" smtClean="0"/>
              <a:t> 2/2</a:t>
            </a:r>
            <a:endParaRPr lang="en-US" dirty="0"/>
          </a:p>
        </p:txBody>
      </p:sp>
      <p:pic>
        <p:nvPicPr>
          <p:cNvPr id="6" name="Θέση περιεχομένου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35885" y="2527485"/>
            <a:ext cx="3886200" cy="2501362"/>
          </a:xfrm>
        </p:spPr>
      </p:pic>
      <p:pic>
        <p:nvPicPr>
          <p:cNvPr id="7" name="Θέση περιεχομένου 6"/>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629150" y="2196181"/>
            <a:ext cx="3886200" cy="2947617"/>
          </a:xfrm>
        </p:spPr>
      </p:pic>
      <p:sp>
        <p:nvSpPr>
          <p:cNvPr id="8" name="Θέση υποσέλιδου 7"/>
          <p:cNvSpPr>
            <a:spLocks noGrp="1"/>
          </p:cNvSpPr>
          <p:nvPr>
            <p:ph type="ftr" sz="quarter" idx="11"/>
          </p:nvPr>
        </p:nvSpPr>
        <p:spPr/>
        <p:txBody>
          <a:bodyPr/>
          <a:lstStyle/>
          <a:p>
            <a:r>
              <a:rPr lang="el-GR" smtClean="0"/>
              <a:t>Ενότητα 7.  Η Διατήρηση της Βιολογικής Ποικιλότητας</a:t>
            </a:r>
            <a:endParaRPr lang="en-US"/>
          </a:p>
        </p:txBody>
      </p:sp>
      <p:sp>
        <p:nvSpPr>
          <p:cNvPr id="9" name="Θέση αριθμού διαφάνειας 8"/>
          <p:cNvSpPr>
            <a:spLocks noGrp="1"/>
          </p:cNvSpPr>
          <p:nvPr>
            <p:ph type="sldNum" sz="quarter" idx="12"/>
          </p:nvPr>
        </p:nvSpPr>
        <p:spPr/>
        <p:txBody>
          <a:bodyPr/>
          <a:lstStyle/>
          <a:p>
            <a:fld id="{58A56277-EA16-4AF5-BFB5-E5ECBBB39490}" type="slidenum">
              <a:rPr lang="en-US" smtClean="0"/>
              <a:t>11</a:t>
            </a:fld>
            <a:endParaRPr lang="en-US"/>
          </a:p>
        </p:txBody>
      </p:sp>
      <p:sp>
        <p:nvSpPr>
          <p:cNvPr id="10" name="TextBox 9"/>
          <p:cNvSpPr txBox="1"/>
          <p:nvPr/>
        </p:nvSpPr>
        <p:spPr>
          <a:xfrm>
            <a:off x="3944287" y="5005298"/>
            <a:ext cx="341760" cy="276999"/>
          </a:xfrm>
          <a:prstGeom prst="rect">
            <a:avLst/>
          </a:prstGeom>
          <a:noFill/>
        </p:spPr>
        <p:txBody>
          <a:bodyPr wrap="none" rtlCol="0">
            <a:spAutoFit/>
          </a:bodyPr>
          <a:lstStyle/>
          <a:p>
            <a:r>
              <a:rPr lang="en-US" sz="1200" b="1" dirty="0" smtClean="0"/>
              <a:t>15</a:t>
            </a:r>
            <a:endParaRPr lang="en-US" sz="1200" b="1" dirty="0"/>
          </a:p>
        </p:txBody>
      </p:sp>
      <p:sp>
        <p:nvSpPr>
          <p:cNvPr id="11" name="TextBox 10"/>
          <p:cNvSpPr txBox="1"/>
          <p:nvPr/>
        </p:nvSpPr>
        <p:spPr>
          <a:xfrm>
            <a:off x="8108346" y="5282297"/>
            <a:ext cx="341760" cy="276999"/>
          </a:xfrm>
          <a:prstGeom prst="rect">
            <a:avLst/>
          </a:prstGeom>
          <a:noFill/>
        </p:spPr>
        <p:txBody>
          <a:bodyPr wrap="none" rtlCol="0">
            <a:spAutoFit/>
          </a:bodyPr>
          <a:lstStyle/>
          <a:p>
            <a:r>
              <a:rPr lang="en-US" sz="1200" b="1" dirty="0" smtClean="0"/>
              <a:t>16</a:t>
            </a:r>
            <a:endParaRPr lang="en-US" sz="1200" b="1"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462"/>
            <a:ext cx="9144000" cy="1143000"/>
          </a:xfrm>
        </p:spPr>
        <p:txBody>
          <a:bodyPr>
            <a:noAutofit/>
          </a:bodyPr>
          <a:lstStyle/>
          <a:p>
            <a:pPr algn="ctr"/>
            <a:r>
              <a:rPr lang="el-GR" sz="4000" b="1" dirty="0"/>
              <a:t>Σημείωμα </a:t>
            </a:r>
            <a:r>
              <a:rPr lang="el-GR" sz="4000" b="1" dirty="0" smtClean="0"/>
              <a:t/>
            </a:r>
            <a:br>
              <a:rPr lang="el-GR" sz="4000" b="1" dirty="0" smtClean="0"/>
            </a:br>
            <a:r>
              <a:rPr lang="el-GR" sz="4000" b="1" dirty="0" smtClean="0"/>
              <a:t>Χρήσης </a:t>
            </a:r>
            <a:r>
              <a:rPr lang="el-GR" sz="4000" b="1" dirty="0"/>
              <a:t>Έργων </a:t>
            </a:r>
            <a:r>
              <a:rPr lang="el-GR" sz="4000" b="1" dirty="0" smtClean="0"/>
              <a:t>Τρίτων</a:t>
            </a:r>
            <a:r>
              <a:rPr lang="en-US" sz="4000" b="1" dirty="0" smtClean="0"/>
              <a:t> 6/10</a:t>
            </a:r>
            <a:endParaRPr lang="el-GR" sz="4000" b="1" dirty="0"/>
          </a:p>
        </p:txBody>
      </p:sp>
      <p:sp>
        <p:nvSpPr>
          <p:cNvPr id="3" name="Content Placeholder 2"/>
          <p:cNvSpPr>
            <a:spLocks noGrp="1"/>
          </p:cNvSpPr>
          <p:nvPr>
            <p:ph idx="1"/>
          </p:nvPr>
        </p:nvSpPr>
        <p:spPr>
          <a:xfrm>
            <a:off x="179512" y="1556792"/>
            <a:ext cx="8856984" cy="4525963"/>
          </a:xfrm>
        </p:spPr>
        <p:txBody>
          <a:bodyPr>
            <a:noAutofit/>
          </a:bodyPr>
          <a:lstStyle/>
          <a:p>
            <a:r>
              <a:rPr lang="el-GR" sz="1600" b="1" dirty="0"/>
              <a:t>Εικόνα  </a:t>
            </a:r>
            <a:r>
              <a:rPr lang="en-US" sz="1600" b="1" dirty="0"/>
              <a:t>48</a:t>
            </a:r>
            <a:r>
              <a:rPr lang="el-GR" sz="1600" b="1" dirty="0"/>
              <a:t>. </a:t>
            </a:r>
            <a:r>
              <a:rPr lang="el-GR" sz="1600" dirty="0"/>
              <a:t>Σύνδεσμος: </a:t>
            </a:r>
            <a:r>
              <a:rPr lang="en-US" sz="1600" dirty="0"/>
              <a:t>http://www.petiteanse.com/turtles.htm</a:t>
            </a:r>
            <a:r>
              <a:rPr lang="el-GR" sz="1600" dirty="0"/>
              <a:t>. Πηγή: </a:t>
            </a:r>
            <a:r>
              <a:rPr lang="en-US" sz="1600" dirty="0"/>
              <a:t>http://www.petiteanse.com/</a:t>
            </a:r>
            <a:r>
              <a:rPr lang="el-GR" sz="1600" dirty="0"/>
              <a:t>.</a:t>
            </a:r>
          </a:p>
          <a:p>
            <a:r>
              <a:rPr lang="el-GR" sz="1600" b="1" dirty="0" smtClean="0"/>
              <a:t>Εικόνα  </a:t>
            </a:r>
            <a:r>
              <a:rPr lang="en-US" sz="1600" b="1" dirty="0"/>
              <a:t>49</a:t>
            </a:r>
            <a:r>
              <a:rPr lang="el-GR" sz="1600" b="1" dirty="0"/>
              <a:t>. </a:t>
            </a:r>
            <a:r>
              <a:rPr lang="el-GR" sz="1600" dirty="0"/>
              <a:t>Σύνδεσμος: </a:t>
            </a:r>
            <a:r>
              <a:rPr lang="en-US" sz="1600" dirty="0"/>
              <a:t>http://www.ecured.cu/index.php/Caballo_mongol</a:t>
            </a:r>
            <a:r>
              <a:rPr lang="el-GR" sz="1600" dirty="0"/>
              <a:t>. Πηγή: </a:t>
            </a:r>
            <a:r>
              <a:rPr lang="en-US" sz="1600" dirty="0"/>
              <a:t>http://www.ecured.cu/index.php/EcuRed:Enciclopedia_cubana</a:t>
            </a:r>
            <a:r>
              <a:rPr lang="el-GR" sz="1600" dirty="0"/>
              <a:t>.</a:t>
            </a:r>
          </a:p>
          <a:p>
            <a:r>
              <a:rPr lang="el-GR" sz="1600" b="1" dirty="0" smtClean="0"/>
              <a:t>Εικόνα  </a:t>
            </a:r>
            <a:r>
              <a:rPr lang="en-US" sz="1600" b="1" dirty="0"/>
              <a:t>50</a:t>
            </a:r>
            <a:r>
              <a:rPr lang="el-GR" sz="1600" b="1" dirty="0"/>
              <a:t>. </a:t>
            </a:r>
            <a:r>
              <a:rPr lang="el-GR" sz="1600" dirty="0"/>
              <a:t>Σύνδεσμος: </a:t>
            </a:r>
            <a:r>
              <a:rPr lang="en-US" sz="1600" dirty="0"/>
              <a:t>https://en.wikipedia.org/wiki/Ili_pika</a:t>
            </a:r>
            <a:r>
              <a:rPr lang="el-GR" sz="1600" dirty="0"/>
              <a:t>. Πηγή: </a:t>
            </a:r>
            <a:r>
              <a:rPr lang="en-US" sz="1600" dirty="0"/>
              <a:t>https://en.wikipedia.org</a:t>
            </a:r>
            <a:r>
              <a:rPr lang="el-GR" sz="1600" dirty="0"/>
              <a:t>.</a:t>
            </a:r>
          </a:p>
          <a:p>
            <a:r>
              <a:rPr lang="el-GR" sz="1600" b="1" dirty="0" smtClean="0"/>
              <a:t>Εικόνα  </a:t>
            </a:r>
            <a:r>
              <a:rPr lang="en-US" sz="1600" b="1" dirty="0"/>
              <a:t>51</a:t>
            </a:r>
            <a:r>
              <a:rPr lang="el-GR" sz="1600" b="1" dirty="0"/>
              <a:t>. </a:t>
            </a:r>
            <a:r>
              <a:rPr lang="el-GR" sz="1600" dirty="0"/>
              <a:t>Σύνδεσμος: </a:t>
            </a:r>
            <a:r>
              <a:rPr lang="en-US" sz="1600" dirty="0"/>
              <a:t>http://www.nature.com/nature/index.html</a:t>
            </a:r>
            <a:r>
              <a:rPr lang="el-GR" sz="1600" dirty="0"/>
              <a:t>. Πηγή: </a:t>
            </a:r>
            <a:r>
              <a:rPr lang="en-US" sz="1600" dirty="0"/>
              <a:t>http://www.nature.com.</a:t>
            </a:r>
          </a:p>
          <a:p>
            <a:r>
              <a:rPr lang="el-GR" sz="1600" b="1" dirty="0" smtClean="0"/>
              <a:t>Εικόνα  </a:t>
            </a:r>
            <a:r>
              <a:rPr lang="el-GR" sz="1600" b="1" dirty="0"/>
              <a:t>5</a:t>
            </a:r>
            <a:r>
              <a:rPr lang="en-US" sz="1600" b="1" dirty="0"/>
              <a:t>2</a:t>
            </a:r>
            <a:r>
              <a:rPr lang="el-GR" sz="1600" b="1" dirty="0"/>
              <a:t>. </a:t>
            </a:r>
            <a:r>
              <a:rPr lang="el-GR" sz="1600" dirty="0"/>
              <a:t>Σύνδεσμος: http://www.nature.com/nature/index.html. Πηγή: http://www.nature.com</a:t>
            </a:r>
            <a:r>
              <a:rPr lang="en-US" sz="1600" dirty="0"/>
              <a:t>.</a:t>
            </a:r>
            <a:endParaRPr lang="el-GR" sz="1600" dirty="0"/>
          </a:p>
          <a:p>
            <a:r>
              <a:rPr lang="el-GR" sz="1600" b="1" dirty="0" smtClean="0"/>
              <a:t>Εικόνα  </a:t>
            </a:r>
            <a:r>
              <a:rPr lang="en-US" sz="1600" b="1" dirty="0"/>
              <a:t>53</a:t>
            </a:r>
            <a:r>
              <a:rPr lang="el-GR" sz="1600" b="1" dirty="0"/>
              <a:t>. </a:t>
            </a:r>
            <a:r>
              <a:rPr lang="el-GR" sz="1600" dirty="0"/>
              <a:t>Σύνδεσμος: </a:t>
            </a:r>
            <a:r>
              <a:rPr lang="en-US" sz="1600" dirty="0"/>
              <a:t>http://www.dinfo.gr/%CE%B5%CE%BA%CE%B5%CE%AF-%CF%80%CE%BF%CF%85-%CF%83%CF%84%CE%B1-%CE%B4%CE%AD%CE%BD%CF%84%CF%81%CE%B1-%CF%86%CF%85%CF%84%CF%81%CF%8E%CE%BD%CE%BF%CF%85%CE%BD-%CE%BA%CE%B1%CF%84%CF%83%CE%AF%CE%BA%CE%B5/</a:t>
            </a:r>
            <a:r>
              <a:rPr lang="el-GR" sz="1600" dirty="0"/>
              <a:t>. Πηγή: </a:t>
            </a:r>
            <a:r>
              <a:rPr lang="en-US" sz="1600" dirty="0"/>
              <a:t>http://www.dinfo.gr/</a:t>
            </a:r>
            <a:r>
              <a:rPr lang="el-GR" sz="1600" dirty="0"/>
              <a:t>.</a:t>
            </a:r>
          </a:p>
          <a:p>
            <a:r>
              <a:rPr lang="el-GR" sz="1600" b="1" dirty="0" smtClean="0"/>
              <a:t>Εικόνα </a:t>
            </a:r>
            <a:r>
              <a:rPr lang="en-US" sz="1600" b="1" dirty="0" smtClean="0"/>
              <a:t> </a:t>
            </a:r>
            <a:r>
              <a:rPr lang="en-US" sz="1600" b="1" dirty="0"/>
              <a:t>54</a:t>
            </a:r>
            <a:r>
              <a:rPr lang="el-GR" sz="1600" b="1" dirty="0"/>
              <a:t>. </a:t>
            </a:r>
            <a:r>
              <a:rPr lang="en-US" sz="1600" dirty="0"/>
              <a:t>Copyrighted.</a:t>
            </a:r>
          </a:p>
          <a:p>
            <a:r>
              <a:rPr lang="el-GR" sz="1600" b="1" dirty="0" smtClean="0"/>
              <a:t>Εικόνα  </a:t>
            </a:r>
            <a:r>
              <a:rPr lang="en-US" sz="1600" b="1" dirty="0"/>
              <a:t>55</a:t>
            </a:r>
            <a:r>
              <a:rPr lang="el-GR" sz="1600" b="1" dirty="0"/>
              <a:t>. </a:t>
            </a:r>
            <a:r>
              <a:rPr lang="el-GR" sz="1600" dirty="0"/>
              <a:t>Σύνδεσμος: </a:t>
            </a:r>
            <a:r>
              <a:rPr lang="en-US" sz="1600" dirty="0"/>
              <a:t>http://www.nbcnews.com/news/other/two-thousand-mice-dropped-guam-parachute-kill-snakes-f2D11685572. </a:t>
            </a:r>
            <a:r>
              <a:rPr lang="el-GR" sz="1600" dirty="0"/>
              <a:t>Πηγή: </a:t>
            </a:r>
            <a:r>
              <a:rPr lang="en-US" sz="1600" dirty="0"/>
              <a:t>http://www.nbcnews.com</a:t>
            </a:r>
            <a:r>
              <a:rPr lang="el-GR" sz="1600" dirty="0"/>
              <a:t>.</a:t>
            </a:r>
          </a:p>
          <a:p>
            <a:r>
              <a:rPr lang="el-GR" sz="1600" b="1" dirty="0" smtClean="0"/>
              <a:t>Εικόνα  </a:t>
            </a:r>
            <a:r>
              <a:rPr lang="en-US" sz="1600" b="1" dirty="0"/>
              <a:t>56</a:t>
            </a:r>
            <a:r>
              <a:rPr lang="el-GR" sz="1600" b="1" dirty="0"/>
              <a:t>. </a:t>
            </a:r>
            <a:r>
              <a:rPr lang="el-GR" sz="1600" dirty="0" err="1"/>
              <a:t>Copyright</a:t>
            </a:r>
            <a:r>
              <a:rPr lang="el-GR" sz="1600" dirty="0"/>
              <a:t> © 2015 Ελληνική </a:t>
            </a:r>
            <a:r>
              <a:rPr lang="el-GR" sz="1600" dirty="0" err="1"/>
              <a:t>Ορνιθολογική</a:t>
            </a:r>
            <a:r>
              <a:rPr lang="el-GR" sz="1600" dirty="0"/>
              <a:t> Εταιρεία.  Σύνδεσμος: </a:t>
            </a:r>
            <a:r>
              <a:rPr lang="en-US" sz="1600" dirty="0"/>
              <a:t>http://www.ornithologiki.gr/page_cn.php?aID=183</a:t>
            </a:r>
            <a:r>
              <a:rPr lang="el-GR" sz="1600" dirty="0"/>
              <a:t>. Πηγή: </a:t>
            </a:r>
            <a:r>
              <a:rPr lang="en-US" sz="1600" dirty="0"/>
              <a:t>http://www.ornithologiki.gr</a:t>
            </a:r>
            <a:r>
              <a:rPr lang="el-GR" sz="1600" dirty="0"/>
              <a:t>.</a:t>
            </a:r>
          </a:p>
          <a:p>
            <a:endParaRPr lang="en-US" sz="1600" dirty="0"/>
          </a:p>
        </p:txBody>
      </p:sp>
      <p:sp>
        <p:nvSpPr>
          <p:cNvPr id="6" name="Θέση υποσέλιδου 5"/>
          <p:cNvSpPr>
            <a:spLocks noGrp="1"/>
          </p:cNvSpPr>
          <p:nvPr>
            <p:ph type="ftr" sz="quarter" idx="11"/>
          </p:nvPr>
        </p:nvSpPr>
        <p:spPr/>
        <p:txBody>
          <a:bodyPr/>
          <a:lstStyle/>
          <a:p>
            <a:r>
              <a:rPr lang="el-GR" smtClean="0"/>
              <a:t>Ενότητα 7.  Η Διατήρηση της Βιολογικής Ποικιλότητας</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110</a:t>
            </a:fld>
            <a:endParaRPr lang="en-US"/>
          </a:p>
        </p:txBody>
      </p:sp>
    </p:spTree>
    <p:extLst>
      <p:ext uri="{BB962C8B-B14F-4D97-AF65-F5344CB8AC3E}">
        <p14:creationId xmlns:p14="http://schemas.microsoft.com/office/powerpoint/2010/main" val="25264103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462"/>
            <a:ext cx="9144000" cy="1143000"/>
          </a:xfrm>
        </p:spPr>
        <p:txBody>
          <a:bodyPr>
            <a:noAutofit/>
          </a:bodyPr>
          <a:lstStyle/>
          <a:p>
            <a:pPr algn="ctr"/>
            <a:r>
              <a:rPr lang="el-GR" sz="4000" b="1" dirty="0"/>
              <a:t>Σημείωμα </a:t>
            </a:r>
            <a:r>
              <a:rPr lang="el-GR" sz="4000" b="1" dirty="0" smtClean="0"/>
              <a:t/>
            </a:r>
            <a:br>
              <a:rPr lang="el-GR" sz="4000" b="1" dirty="0" smtClean="0"/>
            </a:br>
            <a:r>
              <a:rPr lang="el-GR" sz="4000" b="1" dirty="0" smtClean="0"/>
              <a:t>Χρήσης </a:t>
            </a:r>
            <a:r>
              <a:rPr lang="el-GR" sz="4000" b="1" dirty="0"/>
              <a:t>Έργων </a:t>
            </a:r>
            <a:r>
              <a:rPr lang="el-GR" sz="4000" b="1" dirty="0" smtClean="0"/>
              <a:t>Τρίτων</a:t>
            </a:r>
            <a:r>
              <a:rPr lang="en-US" sz="4000" b="1" dirty="0" smtClean="0"/>
              <a:t> 7/10</a:t>
            </a:r>
            <a:endParaRPr lang="el-GR" sz="4000" b="1" dirty="0"/>
          </a:p>
        </p:txBody>
      </p:sp>
      <p:sp>
        <p:nvSpPr>
          <p:cNvPr id="3" name="Content Placeholder 2"/>
          <p:cNvSpPr>
            <a:spLocks noGrp="1"/>
          </p:cNvSpPr>
          <p:nvPr>
            <p:ph idx="1"/>
          </p:nvPr>
        </p:nvSpPr>
        <p:spPr>
          <a:xfrm>
            <a:off x="179512" y="1556792"/>
            <a:ext cx="8856984" cy="4525963"/>
          </a:xfrm>
        </p:spPr>
        <p:txBody>
          <a:bodyPr>
            <a:noAutofit/>
          </a:bodyPr>
          <a:lstStyle/>
          <a:p>
            <a:r>
              <a:rPr lang="el-GR" sz="1600" b="1" dirty="0"/>
              <a:t>Εικόνα </a:t>
            </a:r>
            <a:r>
              <a:rPr lang="en-US" sz="1600" b="1" dirty="0"/>
              <a:t> </a:t>
            </a:r>
            <a:r>
              <a:rPr lang="el-GR" sz="1600" b="1" dirty="0"/>
              <a:t>57. </a:t>
            </a:r>
            <a:r>
              <a:rPr lang="en-US" sz="1600" dirty="0"/>
              <a:t>Copyrighted.</a:t>
            </a:r>
          </a:p>
          <a:p>
            <a:r>
              <a:rPr lang="el-GR" sz="1600" b="1" dirty="0" smtClean="0"/>
              <a:t>Εικόνα  </a:t>
            </a:r>
            <a:r>
              <a:rPr lang="el-GR" sz="1600" b="1" dirty="0"/>
              <a:t>58. </a:t>
            </a:r>
            <a:r>
              <a:rPr lang="en-US" sz="1600" dirty="0"/>
              <a:t>© </a:t>
            </a:r>
            <a:r>
              <a:rPr lang="en-US" sz="1600" dirty="0" err="1"/>
              <a:t>Moblog</a:t>
            </a:r>
            <a:r>
              <a:rPr lang="en-US" sz="1600" dirty="0"/>
              <a:t>, 2004-15 :</a:t>
            </a:r>
            <a:r>
              <a:rPr lang="el-GR" sz="1600" dirty="0"/>
              <a:t>Σύνδεσμος: </a:t>
            </a:r>
            <a:r>
              <a:rPr lang="en-US" sz="1600" dirty="0"/>
              <a:t>http://moblog.net/view/940960/koln-zoo-creature-feature</a:t>
            </a:r>
            <a:r>
              <a:rPr lang="el-GR" sz="1600" dirty="0"/>
              <a:t>. Πηγή: .</a:t>
            </a:r>
          </a:p>
          <a:p>
            <a:r>
              <a:rPr lang="el-GR" sz="1600" b="1" dirty="0" smtClean="0"/>
              <a:t>Εικόνα  </a:t>
            </a:r>
            <a:r>
              <a:rPr lang="el-GR" sz="1600" b="1" dirty="0"/>
              <a:t>59. </a:t>
            </a:r>
            <a:r>
              <a:rPr lang="en-US" sz="1600" dirty="0"/>
              <a:t>Copyrighted.</a:t>
            </a:r>
            <a:endParaRPr lang="el-GR" sz="1600" dirty="0"/>
          </a:p>
          <a:p>
            <a:r>
              <a:rPr lang="el-GR" sz="1600" b="1" dirty="0" smtClean="0"/>
              <a:t>Εικόνα  </a:t>
            </a:r>
            <a:r>
              <a:rPr lang="el-GR" sz="1600" b="1" dirty="0"/>
              <a:t>60. </a:t>
            </a:r>
            <a:r>
              <a:rPr lang="en-US" sz="1600" dirty="0"/>
              <a:t>Wikipedia The Free Encyclopedia. </a:t>
            </a:r>
            <a:r>
              <a:rPr lang="el-GR" sz="1600" dirty="0"/>
              <a:t>Σύνδεσμος: </a:t>
            </a:r>
            <a:r>
              <a:rPr lang="en-US" sz="1600" dirty="0"/>
              <a:t>https://en.wikipedia.org/wiki/Henri_Rousseau</a:t>
            </a:r>
            <a:r>
              <a:rPr lang="el-GR" sz="1600" dirty="0"/>
              <a:t>. Πηγή: </a:t>
            </a:r>
            <a:r>
              <a:rPr lang="en-US" sz="1600" dirty="0"/>
              <a:t>https://en.wikipedia.org</a:t>
            </a:r>
            <a:r>
              <a:rPr lang="el-GR" sz="1600" dirty="0"/>
              <a:t>.</a:t>
            </a:r>
          </a:p>
          <a:p>
            <a:r>
              <a:rPr lang="el-GR" sz="1600" b="1" dirty="0" smtClean="0"/>
              <a:t>Εικόνα  </a:t>
            </a:r>
            <a:r>
              <a:rPr lang="el-GR" sz="1600" b="1" dirty="0"/>
              <a:t>61. </a:t>
            </a:r>
            <a:r>
              <a:rPr lang="en-US" sz="1600" dirty="0"/>
              <a:t>Wikipedia The Free Encyclopedia. </a:t>
            </a:r>
            <a:r>
              <a:rPr lang="en-US" sz="1600" dirty="0" err="1"/>
              <a:t>Σύνδεσμος</a:t>
            </a:r>
            <a:r>
              <a:rPr lang="en-US" sz="1600" dirty="0"/>
              <a:t>: https://en.wikipedia.org/wiki/Henri_Rousseau. </a:t>
            </a:r>
            <a:r>
              <a:rPr lang="en-US" sz="1600" dirty="0" err="1"/>
              <a:t>Πηγή</a:t>
            </a:r>
            <a:r>
              <a:rPr lang="en-US" sz="1600" dirty="0"/>
              <a:t>: https://en.wikipedia.org.</a:t>
            </a:r>
          </a:p>
          <a:p>
            <a:r>
              <a:rPr lang="el-GR" sz="1600" b="1" dirty="0" smtClean="0"/>
              <a:t>Εικόνα  </a:t>
            </a:r>
            <a:r>
              <a:rPr lang="el-GR" sz="1600" b="1" dirty="0"/>
              <a:t>62. </a:t>
            </a:r>
            <a:r>
              <a:rPr lang="en-US" sz="1600" dirty="0"/>
              <a:t>Wikipedia The Free Encyclopedia. </a:t>
            </a:r>
            <a:r>
              <a:rPr lang="en-US" sz="1600" dirty="0" err="1"/>
              <a:t>Σύνδεσμος</a:t>
            </a:r>
            <a:r>
              <a:rPr lang="en-US" sz="1600" dirty="0"/>
              <a:t>: https://en.wikipedia.org/wiki/Henri_Rousseau. </a:t>
            </a:r>
            <a:r>
              <a:rPr lang="en-US" sz="1600" dirty="0" err="1"/>
              <a:t>Πηγή</a:t>
            </a:r>
            <a:r>
              <a:rPr lang="en-US" sz="1600" dirty="0"/>
              <a:t>: https://en.wikipedia.org.</a:t>
            </a:r>
          </a:p>
          <a:p>
            <a:r>
              <a:rPr lang="el-GR" sz="1600" b="1" dirty="0" smtClean="0"/>
              <a:t>Εικόνα  </a:t>
            </a:r>
            <a:r>
              <a:rPr lang="el-GR" sz="1600" b="1" dirty="0"/>
              <a:t>63. </a:t>
            </a:r>
            <a:r>
              <a:rPr lang="en-US" sz="1600" dirty="0"/>
              <a:t>Wikipedia The Free Encyclopedia. </a:t>
            </a:r>
            <a:r>
              <a:rPr lang="en-US" sz="1600" dirty="0" err="1"/>
              <a:t>Σύνδεσμος</a:t>
            </a:r>
            <a:r>
              <a:rPr lang="en-US" sz="1600" dirty="0"/>
              <a:t>: https://en.wikipedia.org/wiki/Henri_Rousseau. </a:t>
            </a:r>
            <a:r>
              <a:rPr lang="en-US" sz="1600" dirty="0" err="1"/>
              <a:t>Πηγή</a:t>
            </a:r>
            <a:r>
              <a:rPr lang="en-US" sz="1600" dirty="0"/>
              <a:t>: https://en.wikipedia.org.</a:t>
            </a:r>
          </a:p>
          <a:p>
            <a:r>
              <a:rPr lang="el-GR" sz="1600" b="1" dirty="0" smtClean="0"/>
              <a:t>Εικόνα  </a:t>
            </a:r>
            <a:r>
              <a:rPr lang="en-US" sz="1600" b="1" dirty="0"/>
              <a:t>64</a:t>
            </a:r>
            <a:r>
              <a:rPr lang="el-GR" sz="1600" dirty="0"/>
              <a:t>. Σύνδεσμος: </a:t>
            </a:r>
            <a:r>
              <a:rPr lang="en-US" sz="1600" dirty="0"/>
              <a:t>http://www.worldclassfishingandhunting.com/africa.html</a:t>
            </a:r>
            <a:r>
              <a:rPr lang="el-GR" sz="1600" dirty="0"/>
              <a:t>. Πηγή: </a:t>
            </a:r>
            <a:r>
              <a:rPr lang="en-US" sz="1600" dirty="0"/>
              <a:t>http://www.worldclassfishingandhunting.com</a:t>
            </a:r>
            <a:r>
              <a:rPr lang="el-GR" sz="1600" dirty="0"/>
              <a:t>.</a:t>
            </a:r>
          </a:p>
          <a:p>
            <a:r>
              <a:rPr lang="el-GR" sz="1600" b="1" dirty="0" smtClean="0"/>
              <a:t>Εικόνα  </a:t>
            </a:r>
            <a:r>
              <a:rPr lang="en-US" sz="1600" b="1" dirty="0"/>
              <a:t>65</a:t>
            </a:r>
            <a:r>
              <a:rPr lang="el-GR" sz="1600" dirty="0"/>
              <a:t>. Σύνδεσμος: http://www.worldclassfishingandhunting.com/africa.html. Πηγή: http://www.worldclassfishingandhunting.com.</a:t>
            </a:r>
          </a:p>
          <a:p>
            <a:endParaRPr lang="en-US" sz="1600" dirty="0"/>
          </a:p>
        </p:txBody>
      </p:sp>
      <p:sp>
        <p:nvSpPr>
          <p:cNvPr id="6" name="Θέση υποσέλιδου 5"/>
          <p:cNvSpPr>
            <a:spLocks noGrp="1"/>
          </p:cNvSpPr>
          <p:nvPr>
            <p:ph type="ftr" sz="quarter" idx="11"/>
          </p:nvPr>
        </p:nvSpPr>
        <p:spPr/>
        <p:txBody>
          <a:bodyPr/>
          <a:lstStyle/>
          <a:p>
            <a:r>
              <a:rPr lang="el-GR" smtClean="0"/>
              <a:t>Ενότητα 7.  Η Διατήρηση της Βιολογικής Ποικιλότητας</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111</a:t>
            </a:fld>
            <a:endParaRPr lang="en-US"/>
          </a:p>
        </p:txBody>
      </p:sp>
    </p:spTree>
    <p:extLst>
      <p:ext uri="{BB962C8B-B14F-4D97-AF65-F5344CB8AC3E}">
        <p14:creationId xmlns:p14="http://schemas.microsoft.com/office/powerpoint/2010/main" val="304689028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462"/>
            <a:ext cx="9144000" cy="1143000"/>
          </a:xfrm>
        </p:spPr>
        <p:txBody>
          <a:bodyPr>
            <a:noAutofit/>
          </a:bodyPr>
          <a:lstStyle/>
          <a:p>
            <a:pPr algn="ctr"/>
            <a:r>
              <a:rPr lang="el-GR" sz="4000" b="1" dirty="0"/>
              <a:t>Σημείωμα </a:t>
            </a:r>
            <a:r>
              <a:rPr lang="el-GR" sz="4000" b="1" dirty="0" smtClean="0"/>
              <a:t/>
            </a:r>
            <a:br>
              <a:rPr lang="el-GR" sz="4000" b="1" dirty="0" smtClean="0"/>
            </a:br>
            <a:r>
              <a:rPr lang="el-GR" sz="4000" b="1" dirty="0" smtClean="0"/>
              <a:t>Χρήσης </a:t>
            </a:r>
            <a:r>
              <a:rPr lang="el-GR" sz="4000" b="1" dirty="0"/>
              <a:t>Έργων </a:t>
            </a:r>
            <a:r>
              <a:rPr lang="el-GR" sz="4000" b="1" dirty="0" smtClean="0"/>
              <a:t>Τρίτων</a:t>
            </a:r>
            <a:r>
              <a:rPr lang="en-US" sz="4000" b="1" dirty="0" smtClean="0"/>
              <a:t> 8/10</a:t>
            </a:r>
            <a:endParaRPr lang="el-GR" sz="4000" b="1" dirty="0"/>
          </a:p>
        </p:txBody>
      </p:sp>
      <p:sp>
        <p:nvSpPr>
          <p:cNvPr id="3" name="Content Placeholder 2"/>
          <p:cNvSpPr>
            <a:spLocks noGrp="1"/>
          </p:cNvSpPr>
          <p:nvPr>
            <p:ph idx="1"/>
          </p:nvPr>
        </p:nvSpPr>
        <p:spPr>
          <a:xfrm>
            <a:off x="179512" y="1556792"/>
            <a:ext cx="8856984" cy="4525963"/>
          </a:xfrm>
        </p:spPr>
        <p:txBody>
          <a:bodyPr>
            <a:noAutofit/>
          </a:bodyPr>
          <a:lstStyle/>
          <a:p>
            <a:r>
              <a:rPr lang="el-GR" sz="1600" b="1" dirty="0"/>
              <a:t>Εικόνα  </a:t>
            </a:r>
            <a:r>
              <a:rPr lang="en-US" sz="1600" b="1" dirty="0"/>
              <a:t>66</a:t>
            </a:r>
            <a:r>
              <a:rPr lang="el-GR" sz="1600" b="1" dirty="0"/>
              <a:t>. </a:t>
            </a:r>
            <a:r>
              <a:rPr lang="el-GR" sz="1600" dirty="0"/>
              <a:t>Σύνδεσμος: http://www.worldclassfishingandhunting.com/africa.html. Πηγή: http://www.worldclassfishingandhunting.com.</a:t>
            </a:r>
          </a:p>
          <a:p>
            <a:r>
              <a:rPr lang="el-GR" sz="1600" b="1" dirty="0" smtClean="0"/>
              <a:t>Εικόνα  </a:t>
            </a:r>
            <a:r>
              <a:rPr lang="el-GR" sz="1600" b="1" dirty="0"/>
              <a:t>6</a:t>
            </a:r>
            <a:r>
              <a:rPr lang="en-US" sz="1600" b="1" dirty="0"/>
              <a:t>7</a:t>
            </a:r>
            <a:r>
              <a:rPr lang="el-GR" sz="1600" b="1" dirty="0"/>
              <a:t>. </a:t>
            </a:r>
            <a:r>
              <a:rPr lang="el-GR" sz="1600" dirty="0"/>
              <a:t>Σύνδεσμος: http://www.worldclassfishingandhunting.com/africa.html. Πηγή: http://www.worldclassfishingandhunting.com.</a:t>
            </a:r>
          </a:p>
          <a:p>
            <a:r>
              <a:rPr lang="el-GR" sz="1600" b="1" dirty="0" smtClean="0"/>
              <a:t>Εικόνα  </a:t>
            </a:r>
            <a:r>
              <a:rPr lang="en-US" sz="1600" b="1" dirty="0"/>
              <a:t>68</a:t>
            </a:r>
            <a:r>
              <a:rPr lang="el-GR" sz="1600" b="1" dirty="0"/>
              <a:t>. </a:t>
            </a:r>
            <a:r>
              <a:rPr lang="el-GR" sz="1600" dirty="0"/>
              <a:t>Σύνδεσμος: </a:t>
            </a:r>
            <a:r>
              <a:rPr lang="en-US" sz="1600" dirty="0"/>
              <a:t>https://www.cites.org/eng/cop/index.php</a:t>
            </a:r>
            <a:r>
              <a:rPr lang="el-GR" sz="1600" dirty="0"/>
              <a:t>. </a:t>
            </a:r>
            <a:endParaRPr lang="en-US" sz="1600" dirty="0"/>
          </a:p>
          <a:p>
            <a:r>
              <a:rPr lang="el-GR" sz="1600" b="1" dirty="0" smtClean="0"/>
              <a:t>Εικόνα  </a:t>
            </a:r>
            <a:r>
              <a:rPr lang="en-US" sz="1600" b="1" dirty="0"/>
              <a:t>69</a:t>
            </a:r>
            <a:r>
              <a:rPr lang="el-GR" sz="1600" b="1" dirty="0"/>
              <a:t>. </a:t>
            </a:r>
            <a:r>
              <a:rPr lang="el-GR" sz="1600" dirty="0"/>
              <a:t>Σύνδεσμος: </a:t>
            </a:r>
            <a:r>
              <a:rPr lang="en-US" sz="1600" dirty="0"/>
              <a:t>http://www.riservacalanchidiatri.it/internal.asp?cat_id=16&amp;category_name=Oasi%20WWF%20Italia</a:t>
            </a:r>
            <a:r>
              <a:rPr lang="el-GR" sz="1600" dirty="0"/>
              <a:t>. Πηγή: </a:t>
            </a:r>
            <a:r>
              <a:rPr lang="en-US" sz="1600" dirty="0"/>
              <a:t>www.riservacalanchidiatri.it</a:t>
            </a:r>
            <a:r>
              <a:rPr lang="el-GR" sz="1600" dirty="0"/>
              <a:t>.</a:t>
            </a:r>
          </a:p>
          <a:p>
            <a:r>
              <a:rPr lang="el-GR" sz="1600" b="1" dirty="0" smtClean="0"/>
              <a:t>Εικόνα  </a:t>
            </a:r>
            <a:r>
              <a:rPr lang="en-US" sz="1600" b="1" dirty="0"/>
              <a:t>70</a:t>
            </a:r>
            <a:r>
              <a:rPr lang="el-GR" sz="1600" b="1" dirty="0"/>
              <a:t>. </a:t>
            </a:r>
            <a:r>
              <a:rPr lang="el-GR" sz="1600" dirty="0"/>
              <a:t>Σύνδεσμος: </a:t>
            </a:r>
            <a:r>
              <a:rPr lang="en-US" sz="1600" dirty="0"/>
              <a:t>Wikipedia The Free Encyclopedia. https://el.wikipedia.org/wiki/%CE%A3%CE%B5%CE%BA%CE%BF%CF%8A%CE%AC%CE%B4%CE%B5%CE%BD%CE%B4%CF%81%CE%BF_%CF%84%CE%BF_%CE%B3%CE%B9%CE%B3%CE%B1%CE%BD%CF%84%CE%B9%CE%B1%CE%AF%CE%BF</a:t>
            </a:r>
            <a:r>
              <a:rPr lang="el-GR" sz="1600" dirty="0"/>
              <a:t>. Πηγή: </a:t>
            </a:r>
            <a:r>
              <a:rPr lang="en-US" sz="1600" dirty="0"/>
              <a:t>https://el.wikipedia.org</a:t>
            </a:r>
            <a:r>
              <a:rPr lang="el-GR" sz="1600" dirty="0"/>
              <a:t>.</a:t>
            </a:r>
          </a:p>
          <a:p>
            <a:r>
              <a:rPr lang="el-GR" sz="1600" b="1" dirty="0" smtClean="0"/>
              <a:t>Εικόνα  </a:t>
            </a:r>
            <a:r>
              <a:rPr lang="en-US" sz="1600" b="1" dirty="0"/>
              <a:t>71</a:t>
            </a:r>
            <a:r>
              <a:rPr lang="el-GR" sz="1600" b="1" dirty="0"/>
              <a:t>. </a:t>
            </a:r>
            <a:r>
              <a:rPr lang="en-US" sz="1600" dirty="0"/>
              <a:t>Copyright © 2014. Created by </a:t>
            </a:r>
            <a:r>
              <a:rPr lang="en-US" sz="1600" dirty="0" err="1"/>
              <a:t>Meks</a:t>
            </a:r>
            <a:r>
              <a:rPr lang="en-US" sz="1600" dirty="0"/>
              <a:t>. Powered by WordPress. </a:t>
            </a:r>
            <a:r>
              <a:rPr lang="el-GR" sz="1600" dirty="0"/>
              <a:t>Σύνδεσμος: </a:t>
            </a:r>
            <a:r>
              <a:rPr lang="en-US" sz="1600" dirty="0"/>
              <a:t>http://antikleidi.com/2013/01/22/24-real-places/</a:t>
            </a:r>
            <a:r>
              <a:rPr lang="el-GR" sz="1600" dirty="0"/>
              <a:t>. Πηγή: </a:t>
            </a:r>
            <a:r>
              <a:rPr lang="en-US" sz="1600" dirty="0"/>
              <a:t>http://antikleidi.com</a:t>
            </a:r>
            <a:r>
              <a:rPr lang="el-GR" sz="1600" dirty="0"/>
              <a:t>.</a:t>
            </a:r>
          </a:p>
          <a:p>
            <a:r>
              <a:rPr lang="el-GR" sz="1600" b="1" dirty="0" smtClean="0"/>
              <a:t>Εικόνα </a:t>
            </a:r>
            <a:r>
              <a:rPr lang="en-US" sz="1600" b="1" dirty="0" smtClean="0"/>
              <a:t> </a:t>
            </a:r>
            <a:r>
              <a:rPr lang="en-US" sz="1600" b="1" dirty="0"/>
              <a:t>72</a:t>
            </a:r>
            <a:r>
              <a:rPr lang="el-GR" sz="1600" b="1" dirty="0"/>
              <a:t>. </a:t>
            </a:r>
            <a:r>
              <a:rPr lang="el-GR" sz="1600" dirty="0"/>
              <a:t>Σύνδεσμος: </a:t>
            </a:r>
            <a:r>
              <a:rPr lang="en-US" sz="1600" dirty="0"/>
              <a:t>http://www.ecologiae.com/censimento-biodiversita-italia/14627/</a:t>
            </a:r>
            <a:r>
              <a:rPr lang="el-GR" sz="1600" dirty="0"/>
              <a:t>. Πηγή: </a:t>
            </a:r>
            <a:r>
              <a:rPr lang="en-US" sz="1600" dirty="0"/>
              <a:t>www.ecologiae.com</a:t>
            </a:r>
            <a:endParaRPr lang="el-GR" sz="1600" dirty="0"/>
          </a:p>
          <a:p>
            <a:endParaRPr lang="en-US" sz="1600" dirty="0"/>
          </a:p>
        </p:txBody>
      </p:sp>
      <p:sp>
        <p:nvSpPr>
          <p:cNvPr id="6" name="Θέση υποσέλιδου 5"/>
          <p:cNvSpPr>
            <a:spLocks noGrp="1"/>
          </p:cNvSpPr>
          <p:nvPr>
            <p:ph type="ftr" sz="quarter" idx="11"/>
          </p:nvPr>
        </p:nvSpPr>
        <p:spPr/>
        <p:txBody>
          <a:bodyPr/>
          <a:lstStyle/>
          <a:p>
            <a:r>
              <a:rPr lang="el-GR" smtClean="0"/>
              <a:t>Ενότητα 7.  Η Διατήρηση της Βιολογικής Ποικιλότητας</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112</a:t>
            </a:fld>
            <a:endParaRPr lang="en-US"/>
          </a:p>
        </p:txBody>
      </p:sp>
    </p:spTree>
    <p:extLst>
      <p:ext uri="{BB962C8B-B14F-4D97-AF65-F5344CB8AC3E}">
        <p14:creationId xmlns:p14="http://schemas.microsoft.com/office/powerpoint/2010/main" val="364471920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462"/>
            <a:ext cx="9144000" cy="1143000"/>
          </a:xfrm>
        </p:spPr>
        <p:txBody>
          <a:bodyPr>
            <a:noAutofit/>
          </a:bodyPr>
          <a:lstStyle/>
          <a:p>
            <a:pPr algn="ctr"/>
            <a:r>
              <a:rPr lang="el-GR" sz="4000" b="1" dirty="0"/>
              <a:t>Σημείωμα </a:t>
            </a:r>
            <a:r>
              <a:rPr lang="el-GR" sz="4000" b="1" dirty="0" smtClean="0"/>
              <a:t/>
            </a:r>
            <a:br>
              <a:rPr lang="el-GR" sz="4000" b="1" dirty="0" smtClean="0"/>
            </a:br>
            <a:r>
              <a:rPr lang="el-GR" sz="4000" b="1" dirty="0" smtClean="0"/>
              <a:t>Χρήσης </a:t>
            </a:r>
            <a:r>
              <a:rPr lang="el-GR" sz="4000" b="1" dirty="0"/>
              <a:t>Έργων </a:t>
            </a:r>
            <a:r>
              <a:rPr lang="el-GR" sz="4000" b="1" dirty="0" smtClean="0"/>
              <a:t>Τρίτων</a:t>
            </a:r>
            <a:r>
              <a:rPr lang="en-US" sz="4000" b="1" dirty="0" smtClean="0"/>
              <a:t> 9/10</a:t>
            </a:r>
            <a:endParaRPr lang="el-GR" sz="4000" b="1" dirty="0"/>
          </a:p>
        </p:txBody>
      </p:sp>
      <p:sp>
        <p:nvSpPr>
          <p:cNvPr id="3" name="Content Placeholder 2"/>
          <p:cNvSpPr>
            <a:spLocks noGrp="1"/>
          </p:cNvSpPr>
          <p:nvPr>
            <p:ph idx="1"/>
          </p:nvPr>
        </p:nvSpPr>
        <p:spPr>
          <a:xfrm>
            <a:off x="143508" y="1435462"/>
            <a:ext cx="8856984" cy="4525963"/>
          </a:xfrm>
        </p:spPr>
        <p:txBody>
          <a:bodyPr>
            <a:noAutofit/>
          </a:bodyPr>
          <a:lstStyle/>
          <a:p>
            <a:r>
              <a:rPr lang="el-GR" sz="1600" b="1" dirty="0"/>
              <a:t>Εικόνα  </a:t>
            </a:r>
            <a:r>
              <a:rPr lang="en-US" sz="1600" b="1" dirty="0"/>
              <a:t>73</a:t>
            </a:r>
            <a:r>
              <a:rPr lang="el-GR" sz="1600" b="1" dirty="0"/>
              <a:t>. </a:t>
            </a:r>
            <a:r>
              <a:rPr lang="en-US" sz="1600" dirty="0"/>
              <a:t>Copyright ©Yan Van Der </a:t>
            </a:r>
            <a:r>
              <a:rPr lang="en-US" sz="1600" dirty="0" err="1"/>
              <a:t>Voort</a:t>
            </a:r>
            <a:r>
              <a:rPr lang="en-US" sz="1600" dirty="0"/>
              <a:t>. </a:t>
            </a:r>
            <a:r>
              <a:rPr lang="el-GR" sz="1600" dirty="0"/>
              <a:t>Σύνδεσμος: </a:t>
            </a:r>
            <a:r>
              <a:rPr lang="en-US" sz="1600" dirty="0"/>
              <a:t>http://www.arkive.org/lilfords-wall-lizard/podarcis-lilfordi/image-G79858.html</a:t>
            </a:r>
            <a:r>
              <a:rPr lang="el-GR" sz="1600" dirty="0"/>
              <a:t>. Πηγή: </a:t>
            </a:r>
            <a:r>
              <a:rPr lang="en-US" sz="1600" dirty="0"/>
              <a:t>www.arkive.org</a:t>
            </a:r>
            <a:r>
              <a:rPr lang="el-GR" sz="1600" dirty="0"/>
              <a:t>.</a:t>
            </a:r>
          </a:p>
          <a:p>
            <a:r>
              <a:rPr lang="el-GR" sz="1600" b="1" dirty="0" smtClean="0"/>
              <a:t>Εικόνα  </a:t>
            </a:r>
            <a:r>
              <a:rPr lang="en-US" sz="1600" b="1" dirty="0"/>
              <a:t>74</a:t>
            </a:r>
            <a:r>
              <a:rPr lang="el-GR" sz="1600" b="1" dirty="0"/>
              <a:t>. </a:t>
            </a:r>
            <a:r>
              <a:rPr lang="el-GR" sz="1600" dirty="0"/>
              <a:t>Σύνδεσμος: </a:t>
            </a:r>
            <a:r>
              <a:rPr lang="en-US" sz="1600" dirty="0"/>
              <a:t>http://www.defencenet.gr/defence/item/%CE%B4%CF%8D%CF%84%CE%B7%CF%82-%CE%B1%CF%80%CE%B5%CE%BB%CE%B5%CF%85%CE%B8%CE%B5%CF%81%CF%8E%CE%BD%CE%B5%CE%B9-%CE%B8%CE%B1%CE%BB%CE%AC%CF%83%CF%83%CE%B9%CE%B1-%CF%87%CE%B5%CE%BB%CF%8E%CE%BD%CE%B1-%CE%BA%CE%B1%CE%B9-%CF%80%CF%81%CE%BF%CF%83%CF%80%CE%B1%CE%B8%CE%B5%CE%AF-%CE%BD%CE%B1-%CF%84%CE%BF%CE%BD-%CF%86%CE%B9%CE%BB%CE%AE%CF%83%CE%B5%CE%B9-vid</a:t>
            </a:r>
            <a:r>
              <a:rPr lang="el-GR" sz="1600" dirty="0"/>
              <a:t>. Πηγή: </a:t>
            </a:r>
            <a:r>
              <a:rPr lang="en-US" sz="1600" dirty="0"/>
              <a:t>http://www.defencenet.gr</a:t>
            </a:r>
            <a:r>
              <a:rPr lang="el-GR" sz="1600" dirty="0"/>
              <a:t>.</a:t>
            </a:r>
          </a:p>
          <a:p>
            <a:r>
              <a:rPr lang="el-GR" sz="1600" b="1" dirty="0" smtClean="0"/>
              <a:t>Εικόνα  </a:t>
            </a:r>
            <a:r>
              <a:rPr lang="en-US" sz="1600" b="1" dirty="0"/>
              <a:t>75</a:t>
            </a:r>
            <a:r>
              <a:rPr lang="el-GR" sz="1600" b="1" dirty="0"/>
              <a:t>. </a:t>
            </a:r>
            <a:r>
              <a:rPr lang="el-GR" sz="1600" dirty="0"/>
              <a:t>Σύνδεσμος: </a:t>
            </a:r>
            <a:r>
              <a:rPr lang="en-US" sz="1600" dirty="0"/>
              <a:t>http://www.zazzle.co.uk/friendly+lizard+gifts</a:t>
            </a:r>
            <a:r>
              <a:rPr lang="el-GR" sz="1600" dirty="0"/>
              <a:t>. Πηγή: </a:t>
            </a:r>
            <a:r>
              <a:rPr lang="en-US" sz="1600" dirty="0"/>
              <a:t>http://www.zazzle.co.uk/</a:t>
            </a:r>
            <a:r>
              <a:rPr lang="el-GR" sz="1600" dirty="0"/>
              <a:t>.</a:t>
            </a:r>
          </a:p>
          <a:p>
            <a:r>
              <a:rPr lang="el-GR" sz="1600" b="1" dirty="0" smtClean="0"/>
              <a:t>Εικόνα  </a:t>
            </a:r>
            <a:r>
              <a:rPr lang="el-GR" sz="1600" b="1" dirty="0"/>
              <a:t>76. </a:t>
            </a:r>
            <a:r>
              <a:rPr lang="el-GR" sz="1600" dirty="0"/>
              <a:t>Σύνδεσμος: </a:t>
            </a:r>
            <a:r>
              <a:rPr lang="en-US" sz="1600" dirty="0"/>
              <a:t>https://www.facebook.com/petros.gaitanos.official.webpage?fref=ts</a:t>
            </a:r>
            <a:r>
              <a:rPr lang="el-GR" sz="1600" dirty="0"/>
              <a:t>. Πηγή: </a:t>
            </a:r>
            <a:r>
              <a:rPr lang="en-US" sz="1600" dirty="0"/>
              <a:t>www.facebook.com</a:t>
            </a:r>
            <a:r>
              <a:rPr lang="el-GR" sz="1600" dirty="0"/>
              <a:t>.</a:t>
            </a:r>
          </a:p>
          <a:p>
            <a:r>
              <a:rPr lang="el-GR" sz="1600" b="1" dirty="0" smtClean="0"/>
              <a:t>Εικόνα </a:t>
            </a:r>
            <a:r>
              <a:rPr lang="en-US" sz="1600" b="1" dirty="0" smtClean="0"/>
              <a:t> </a:t>
            </a:r>
            <a:r>
              <a:rPr lang="en-US" sz="1600" b="1" dirty="0"/>
              <a:t>77</a:t>
            </a:r>
            <a:r>
              <a:rPr lang="el-GR" sz="1600" b="1" dirty="0"/>
              <a:t>. </a:t>
            </a:r>
            <a:r>
              <a:rPr lang="el-GR" sz="1600" dirty="0"/>
              <a:t>Σύνδεσμος:</a:t>
            </a:r>
            <a:r>
              <a:rPr lang="en-US" sz="1600" dirty="0"/>
              <a:t> http://www.epikaira.gr/article/megalonei-i-oikogeneia-tis-monaxoys-monaxoys</a:t>
            </a:r>
            <a:r>
              <a:rPr lang="el-GR" sz="1600" dirty="0"/>
              <a:t>. Πηγή: </a:t>
            </a:r>
            <a:r>
              <a:rPr lang="en-US" sz="1600" dirty="0"/>
              <a:t>http://www.epikaira.gr</a:t>
            </a:r>
            <a:r>
              <a:rPr lang="el-GR" sz="1600" dirty="0"/>
              <a:t>.</a:t>
            </a:r>
          </a:p>
          <a:p>
            <a:r>
              <a:rPr lang="el-GR" sz="1600" b="1" dirty="0" smtClean="0"/>
              <a:t>Εικόνα  </a:t>
            </a:r>
            <a:r>
              <a:rPr lang="en-US" sz="1600" b="1" dirty="0"/>
              <a:t>78</a:t>
            </a:r>
            <a:r>
              <a:rPr lang="el-GR" sz="1600" b="1" dirty="0"/>
              <a:t>. </a:t>
            </a:r>
            <a:r>
              <a:rPr lang="en-US" sz="1600" dirty="0"/>
              <a:t>Milos viper By: Magnus </a:t>
            </a:r>
            <a:r>
              <a:rPr lang="en-US" sz="1600" dirty="0" err="1"/>
              <a:t>Karlsson</a:t>
            </a:r>
            <a:r>
              <a:rPr lang="en-US" sz="1600" dirty="0"/>
              <a:t> © 1996-2015 </a:t>
            </a:r>
            <a:r>
              <a:rPr lang="en-US" sz="1600" dirty="0" err="1"/>
              <a:t>NameMedia</a:t>
            </a:r>
            <a:r>
              <a:rPr lang="en-US" sz="1600" dirty="0"/>
              <a:t>, Inc. and contributors. Contributed content used with permission.  |</a:t>
            </a:r>
            <a:r>
              <a:rPr lang="el-GR" sz="1600" dirty="0"/>
              <a:t>Σύνδεσμος: </a:t>
            </a:r>
            <a:r>
              <a:rPr lang="en-US" sz="1600" dirty="0"/>
              <a:t>http://photo.net/photodb/photo?photo_id=10235820</a:t>
            </a:r>
            <a:r>
              <a:rPr lang="el-GR" sz="1600" dirty="0"/>
              <a:t>. Πηγή: </a:t>
            </a:r>
            <a:r>
              <a:rPr lang="en-US" sz="1600" dirty="0"/>
              <a:t>http://photo.net</a:t>
            </a:r>
            <a:r>
              <a:rPr lang="el-GR" sz="1600" dirty="0"/>
              <a:t>.</a:t>
            </a:r>
          </a:p>
          <a:p>
            <a:endParaRPr lang="en-US" sz="1600" dirty="0"/>
          </a:p>
        </p:txBody>
      </p:sp>
      <p:sp>
        <p:nvSpPr>
          <p:cNvPr id="6" name="Θέση υποσέλιδου 5"/>
          <p:cNvSpPr>
            <a:spLocks noGrp="1"/>
          </p:cNvSpPr>
          <p:nvPr>
            <p:ph type="ftr" sz="quarter" idx="11"/>
          </p:nvPr>
        </p:nvSpPr>
        <p:spPr/>
        <p:txBody>
          <a:bodyPr/>
          <a:lstStyle/>
          <a:p>
            <a:r>
              <a:rPr lang="el-GR" smtClean="0"/>
              <a:t>Ενότητα 7.  Η Διατήρηση της Βιολογικής Ποικιλότητας</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113</a:t>
            </a:fld>
            <a:endParaRPr lang="en-US"/>
          </a:p>
        </p:txBody>
      </p:sp>
    </p:spTree>
    <p:extLst>
      <p:ext uri="{BB962C8B-B14F-4D97-AF65-F5344CB8AC3E}">
        <p14:creationId xmlns:p14="http://schemas.microsoft.com/office/powerpoint/2010/main" val="234852759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462"/>
            <a:ext cx="9144000" cy="1143000"/>
          </a:xfrm>
        </p:spPr>
        <p:txBody>
          <a:bodyPr>
            <a:noAutofit/>
          </a:bodyPr>
          <a:lstStyle/>
          <a:p>
            <a:pPr algn="ctr"/>
            <a:r>
              <a:rPr lang="el-GR" sz="4000" b="1" dirty="0"/>
              <a:t>Σημείωμα </a:t>
            </a:r>
            <a:r>
              <a:rPr lang="el-GR" sz="4000" b="1" dirty="0" smtClean="0"/>
              <a:t/>
            </a:r>
            <a:br>
              <a:rPr lang="el-GR" sz="4000" b="1" dirty="0" smtClean="0"/>
            </a:br>
            <a:r>
              <a:rPr lang="el-GR" sz="4000" b="1" dirty="0" smtClean="0"/>
              <a:t>Χρήσης </a:t>
            </a:r>
            <a:r>
              <a:rPr lang="el-GR" sz="4000" b="1" dirty="0"/>
              <a:t>Έργων </a:t>
            </a:r>
            <a:r>
              <a:rPr lang="el-GR" sz="4000" b="1" dirty="0" smtClean="0"/>
              <a:t>Τρίτων</a:t>
            </a:r>
            <a:r>
              <a:rPr lang="en-US" sz="4000" b="1" dirty="0" smtClean="0"/>
              <a:t> 10/10</a:t>
            </a:r>
            <a:endParaRPr lang="el-GR" sz="4000" b="1" dirty="0"/>
          </a:p>
        </p:txBody>
      </p:sp>
      <p:sp>
        <p:nvSpPr>
          <p:cNvPr id="3" name="Content Placeholder 2"/>
          <p:cNvSpPr>
            <a:spLocks noGrp="1"/>
          </p:cNvSpPr>
          <p:nvPr>
            <p:ph idx="1"/>
          </p:nvPr>
        </p:nvSpPr>
        <p:spPr>
          <a:xfrm>
            <a:off x="143508" y="1435462"/>
            <a:ext cx="8856984" cy="4525963"/>
          </a:xfrm>
        </p:spPr>
        <p:txBody>
          <a:bodyPr>
            <a:noAutofit/>
          </a:bodyPr>
          <a:lstStyle/>
          <a:p>
            <a:r>
              <a:rPr lang="el-GR" sz="1600" b="1" dirty="0"/>
              <a:t>Εικόνα </a:t>
            </a:r>
            <a:r>
              <a:rPr lang="en-US" sz="1600" b="1" dirty="0"/>
              <a:t> 79</a:t>
            </a:r>
            <a:r>
              <a:rPr lang="el-GR" sz="1600" b="1" dirty="0"/>
              <a:t>. </a:t>
            </a:r>
            <a:r>
              <a:rPr lang="el-GR" sz="1600" dirty="0"/>
              <a:t>Σύνδεσμος: </a:t>
            </a:r>
            <a:r>
              <a:rPr lang="en-US" sz="1600" dirty="0"/>
              <a:t>http://www.getdomainvids.com/keyword/brown%20bear%20cub/</a:t>
            </a:r>
            <a:r>
              <a:rPr lang="el-GR" sz="1600" dirty="0"/>
              <a:t>. Πηγή: </a:t>
            </a:r>
            <a:r>
              <a:rPr lang="en-US" sz="1600" dirty="0"/>
              <a:t>http://www.getdomainvids.com.</a:t>
            </a:r>
            <a:endParaRPr lang="el-GR" sz="1600" dirty="0"/>
          </a:p>
          <a:p>
            <a:r>
              <a:rPr lang="el-GR" sz="1600" b="1" dirty="0" smtClean="0"/>
              <a:t>Εικόνα  </a:t>
            </a:r>
            <a:r>
              <a:rPr lang="en-US" sz="1600" b="1" dirty="0"/>
              <a:t>80</a:t>
            </a:r>
            <a:r>
              <a:rPr lang="el-GR" sz="1600" b="1" dirty="0"/>
              <a:t>. </a:t>
            </a:r>
            <a:r>
              <a:rPr lang="en-US" sz="1600" dirty="0"/>
              <a:t>Copyright © 2015, Alexandros </a:t>
            </a:r>
            <a:r>
              <a:rPr lang="en-US" sz="1600" dirty="0" err="1"/>
              <a:t>Roniotis</a:t>
            </a:r>
            <a:r>
              <a:rPr lang="en-US" sz="1600" dirty="0"/>
              <a:t>. </a:t>
            </a:r>
            <a:r>
              <a:rPr lang="el-GR" sz="1600" dirty="0"/>
              <a:t>Σύνδεσμος: </a:t>
            </a:r>
            <a:r>
              <a:rPr lang="en-US" sz="1600" dirty="0"/>
              <a:t>http://www.cretanbeaches.com/el/%CF%80%CE%B1%CE%BD%CE%AF%CE%B4%CE%B1-%CE%BA%CE%B1%CE%B9-%CE%B6%CF%8E%CE%B1-%CF%84%CE%B7%CF%82-%CE%BA%CF%81%CE%AE%CF%84%CE%B7%CF%82/%CE%B8%CE%B7%CE%BB%CE%B1%CF%83%CF%84%CE%B9%CE%BA%CE%AC-%CF%84%CE%B7%CF%82-%CE%BA%CF%81%CE%AE%CF%84%CE%B7%CF%82/%CE%B1%CE%BA%CE%B1%CE%BD%CE%B8%CE%BF%CF%80%CE%BF%CE%BD%CF%84%CE%B9%CE%BA%CF%8C%CF%82</a:t>
            </a:r>
            <a:r>
              <a:rPr lang="el-GR" sz="1600" dirty="0"/>
              <a:t>. Πηγή: </a:t>
            </a:r>
            <a:r>
              <a:rPr lang="en-US" sz="1600" dirty="0"/>
              <a:t>http://www.cretanbeaches.com/en/</a:t>
            </a:r>
            <a:r>
              <a:rPr lang="el-GR" sz="1600" dirty="0"/>
              <a:t>.</a:t>
            </a:r>
          </a:p>
          <a:p>
            <a:r>
              <a:rPr lang="el-GR" sz="1600" b="1" dirty="0" smtClean="0"/>
              <a:t>Εικόνα  </a:t>
            </a:r>
            <a:r>
              <a:rPr lang="en-US" sz="1600" b="1" dirty="0"/>
              <a:t>81</a:t>
            </a:r>
            <a:r>
              <a:rPr lang="el-GR" sz="1600" b="1" dirty="0"/>
              <a:t>.</a:t>
            </a:r>
            <a:r>
              <a:rPr lang="en-US" sz="1600" b="1" dirty="0"/>
              <a:t> </a:t>
            </a:r>
            <a:r>
              <a:rPr lang="el-GR" sz="1600" dirty="0"/>
              <a:t>Κοινό Κτήμα</a:t>
            </a:r>
            <a:r>
              <a:rPr lang="en-US" sz="1600" dirty="0"/>
              <a:t>.</a:t>
            </a:r>
            <a:r>
              <a:rPr lang="el-GR" sz="1600" dirty="0"/>
              <a:t> </a:t>
            </a:r>
            <a:r>
              <a:rPr lang="en-US" sz="1600" dirty="0"/>
              <a:t>File:Greece-satellite-map.jpg </a:t>
            </a:r>
            <a:r>
              <a:rPr lang="el-GR" sz="1600" dirty="0"/>
              <a:t>Ανέβηκε από τον </a:t>
            </a:r>
            <a:r>
              <a:rPr lang="en-US" sz="1600" dirty="0" err="1"/>
              <a:t>Odysses~commonswiki</a:t>
            </a:r>
            <a:r>
              <a:rPr lang="en-US" sz="1600" dirty="0"/>
              <a:t>.  </a:t>
            </a:r>
            <a:r>
              <a:rPr lang="el-GR" sz="1600" dirty="0"/>
              <a:t>Μεταφορτώθηκε:11 Απριλίου 2007</a:t>
            </a:r>
            <a:r>
              <a:rPr lang="en-US" sz="1600" dirty="0"/>
              <a:t>. </a:t>
            </a:r>
            <a:r>
              <a:rPr lang="el-GR" sz="1600" dirty="0"/>
              <a:t>Σύνδεσμος: </a:t>
            </a:r>
            <a:r>
              <a:rPr lang="en-US" sz="1600" dirty="0"/>
              <a:t>https://el.wiktionary.org/wiki/%CE%A0%CF%8D%CE%BB%CE%B7:%CE%95%CE%BB%CE%BB%CE%B7%CE%BD%CE%B9%CE%BA%CE%AC</a:t>
            </a:r>
            <a:r>
              <a:rPr lang="el-GR" sz="1600" dirty="0"/>
              <a:t>. Πηγή:</a:t>
            </a:r>
            <a:r>
              <a:rPr lang="en-US" sz="1600" dirty="0"/>
              <a:t> https://el.wiktionary.org</a:t>
            </a:r>
            <a:r>
              <a:rPr lang="el-GR" sz="1600" dirty="0"/>
              <a:t>.</a:t>
            </a:r>
          </a:p>
          <a:p>
            <a:r>
              <a:rPr lang="el-GR" sz="1600" b="1" dirty="0" smtClean="0"/>
              <a:t>Εικόνα  </a:t>
            </a:r>
            <a:r>
              <a:rPr lang="en-US" sz="1600" b="1" dirty="0"/>
              <a:t>82</a:t>
            </a:r>
            <a:r>
              <a:rPr lang="el-GR" sz="1600" b="1" dirty="0"/>
              <a:t>. </a:t>
            </a:r>
            <a:r>
              <a:rPr lang="el-GR" sz="1600" dirty="0"/>
              <a:t>Σύνδεσμος: </a:t>
            </a:r>
            <a:r>
              <a:rPr lang="en-US" sz="1600" dirty="0"/>
              <a:t>http://www.eoearth.org/view/article/154553/.</a:t>
            </a:r>
            <a:r>
              <a:rPr lang="el-GR" sz="1600" dirty="0"/>
              <a:t> Πηγή: </a:t>
            </a:r>
            <a:r>
              <a:rPr lang="en-US" sz="1600" dirty="0"/>
              <a:t>http://www.eoearth.org</a:t>
            </a:r>
            <a:r>
              <a:rPr lang="el-GR" sz="1600" dirty="0"/>
              <a:t>.</a:t>
            </a:r>
          </a:p>
          <a:p>
            <a:r>
              <a:rPr lang="el-GR" sz="1600" b="1" dirty="0" smtClean="0"/>
              <a:t>Εικόνα  </a:t>
            </a:r>
            <a:r>
              <a:rPr lang="en-US" sz="1600" b="1" dirty="0"/>
              <a:t>83</a:t>
            </a:r>
            <a:r>
              <a:rPr lang="el-GR" sz="1600" b="1" dirty="0"/>
              <a:t>. </a:t>
            </a:r>
            <a:r>
              <a:rPr lang="de-DE" sz="1600" dirty="0"/>
              <a:t>© 2015 Autonome Provinz Bozen - Südtirol | Abteilung Forstwirtschaft. </a:t>
            </a:r>
            <a:r>
              <a:rPr lang="el-GR" sz="1600" dirty="0"/>
              <a:t>Σύνδεσμος: </a:t>
            </a:r>
            <a:r>
              <a:rPr lang="en-US" sz="1600" dirty="0"/>
              <a:t>http://www.provinz.bz.it/forst/wild-jagd/2655.asp</a:t>
            </a:r>
            <a:r>
              <a:rPr lang="el-GR" sz="1600" dirty="0"/>
              <a:t>. Πηγή: </a:t>
            </a:r>
            <a:r>
              <a:rPr lang="en-US" sz="1600" dirty="0"/>
              <a:t>http://www.provinz.bz.it/de/default.asp</a:t>
            </a:r>
            <a:r>
              <a:rPr lang="el-GR" sz="1600" dirty="0"/>
              <a:t>.</a:t>
            </a:r>
          </a:p>
          <a:p>
            <a:r>
              <a:rPr lang="el-GR" sz="1600" b="1" dirty="0" smtClean="0"/>
              <a:t>Εικόνα  </a:t>
            </a:r>
            <a:r>
              <a:rPr lang="en-US" sz="1600" b="1" dirty="0"/>
              <a:t>84</a:t>
            </a:r>
            <a:r>
              <a:rPr lang="el-GR" sz="1600" b="1" dirty="0"/>
              <a:t>. </a:t>
            </a:r>
            <a:r>
              <a:rPr lang="en-US" sz="1600" dirty="0"/>
              <a:t>Copyrighted.</a:t>
            </a:r>
          </a:p>
          <a:p>
            <a:pPr>
              <a:spcBef>
                <a:spcPts val="600"/>
              </a:spcBef>
            </a:pPr>
            <a:endParaRPr lang="el-GR"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p:txBody>
      </p:sp>
      <p:sp>
        <p:nvSpPr>
          <p:cNvPr id="6" name="Θέση υποσέλιδου 5"/>
          <p:cNvSpPr>
            <a:spLocks noGrp="1"/>
          </p:cNvSpPr>
          <p:nvPr>
            <p:ph type="ftr" sz="quarter" idx="11"/>
          </p:nvPr>
        </p:nvSpPr>
        <p:spPr/>
        <p:txBody>
          <a:bodyPr/>
          <a:lstStyle/>
          <a:p>
            <a:r>
              <a:rPr lang="el-GR" smtClean="0"/>
              <a:t>Ενότητα 7.  Η Διατήρηση της Βιολογικής Ποικιλότητας</a:t>
            </a:r>
            <a:endParaRPr lang="en-US"/>
          </a:p>
        </p:txBody>
      </p:sp>
      <p:sp>
        <p:nvSpPr>
          <p:cNvPr id="7" name="Θέση αριθμού διαφάνειας 6"/>
          <p:cNvSpPr>
            <a:spLocks noGrp="1"/>
          </p:cNvSpPr>
          <p:nvPr>
            <p:ph type="sldNum" sz="quarter" idx="12"/>
          </p:nvPr>
        </p:nvSpPr>
        <p:spPr/>
        <p:txBody>
          <a:bodyPr/>
          <a:lstStyle/>
          <a:p>
            <a:fld id="{58A56277-EA16-4AF5-BFB5-E5ECBBB39490}" type="slidenum">
              <a:rPr lang="en-US" smtClean="0"/>
              <a:pPr/>
              <a:t>114</a:t>
            </a:fld>
            <a:endParaRPr lang="en-US"/>
          </a:p>
        </p:txBody>
      </p:sp>
    </p:spTree>
    <p:extLst>
      <p:ext uri="{BB962C8B-B14F-4D97-AF65-F5344CB8AC3E}">
        <p14:creationId xmlns:p14="http://schemas.microsoft.com/office/powerpoint/2010/main" val="40178128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r>
              <a:rPr lang="en-US" altLang="en-US" sz="3800" dirty="0" smtClean="0">
                <a:ea typeface="ＭＳ Ｐゴシック" panose="020B0600070205080204" pitchFamily="34" charset="-128"/>
              </a:rPr>
              <a:t>Α</a:t>
            </a:r>
            <a:r>
              <a:rPr lang="el-GR" altLang="en-US" sz="3800" dirty="0" err="1" smtClean="0">
                <a:ea typeface="ＭＳ Ｐゴシック" panose="020B0600070205080204" pitchFamily="34" charset="-128"/>
              </a:rPr>
              <a:t>ύξηση</a:t>
            </a:r>
            <a:r>
              <a:rPr lang="el-GR" altLang="en-US" sz="3800" dirty="0" smtClean="0">
                <a:ea typeface="ＭＳ Ｐゴシック" panose="020B0600070205080204" pitchFamily="34" charset="-128"/>
              </a:rPr>
              <a:t> ανθρώπινου πληθυσμού</a:t>
            </a:r>
            <a:endParaRPr lang="en-US" altLang="en-US" sz="3800" dirty="0" smtClean="0">
              <a:ea typeface="ＭＳ Ｐゴシック" panose="020B0600070205080204" pitchFamily="34" charset="-128"/>
            </a:endParaRPr>
          </a:p>
        </p:txBody>
      </p:sp>
      <p:pic>
        <p:nvPicPr>
          <p:cNvPr id="26627" name="Content Placeholder 3" descr="World-Population-1800-2100.png"/>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4642" b="2165"/>
          <a:stretch/>
        </p:blipFill>
        <p:spPr>
          <a:xfrm>
            <a:off x="2167536" y="1562330"/>
            <a:ext cx="4808928" cy="4573428"/>
          </a:xfrm>
        </p:spPr>
      </p:pic>
      <p:sp>
        <p:nvSpPr>
          <p:cNvPr id="2" name="Θέση υποσέλιδου 1"/>
          <p:cNvSpPr>
            <a:spLocks noGrp="1"/>
          </p:cNvSpPr>
          <p:nvPr>
            <p:ph type="ftr" sz="quarter" idx="11"/>
          </p:nvPr>
        </p:nvSpPr>
        <p:spPr/>
        <p:txBody>
          <a:bodyPr/>
          <a:lstStyle/>
          <a:p>
            <a:r>
              <a:rPr lang="el-GR" smtClean="0"/>
              <a:t>Ενότητα 7.  Η Διατήρηση της Βιολογικής Ποικιλότητας</a:t>
            </a:r>
            <a:endParaRPr lang="en-US" dirty="0"/>
          </a:p>
        </p:txBody>
      </p:sp>
      <p:sp>
        <p:nvSpPr>
          <p:cNvPr id="3" name="Θέση αριθμού διαφάνειας 2"/>
          <p:cNvSpPr>
            <a:spLocks noGrp="1"/>
          </p:cNvSpPr>
          <p:nvPr>
            <p:ph type="sldNum" sz="quarter" idx="12"/>
          </p:nvPr>
        </p:nvSpPr>
        <p:spPr/>
        <p:txBody>
          <a:bodyPr/>
          <a:lstStyle/>
          <a:p>
            <a:fld id="{58A56277-EA16-4AF5-BFB5-E5ECBBB39490}" type="slidenum">
              <a:rPr lang="en-US" smtClean="0"/>
              <a:t>12</a:t>
            </a:fld>
            <a:endParaRPr lang="en-US"/>
          </a:p>
        </p:txBody>
      </p:sp>
      <p:sp>
        <p:nvSpPr>
          <p:cNvPr id="6" name="TextBox 5"/>
          <p:cNvSpPr txBox="1"/>
          <p:nvPr/>
        </p:nvSpPr>
        <p:spPr>
          <a:xfrm>
            <a:off x="6976464" y="5815089"/>
            <a:ext cx="341760" cy="276999"/>
          </a:xfrm>
          <a:prstGeom prst="rect">
            <a:avLst/>
          </a:prstGeom>
          <a:noFill/>
        </p:spPr>
        <p:txBody>
          <a:bodyPr wrap="none" rtlCol="0">
            <a:spAutoFit/>
          </a:bodyPr>
          <a:lstStyle/>
          <a:p>
            <a:r>
              <a:rPr lang="en-US" sz="1200" b="1" dirty="0" smtClean="0"/>
              <a:t>17</a:t>
            </a:r>
            <a:endParaRPr lang="en-US" sz="1200" b="1"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normAutofit fontScale="90000"/>
          </a:bodyPr>
          <a:lstStyle/>
          <a:p>
            <a:pPr eaLnBrk="1" hangingPunct="1"/>
            <a:r>
              <a:rPr lang="en-US" altLang="en-US" sz="3600" dirty="0" smtClean="0">
                <a:ea typeface="ＭＳ Ｐゴシック" panose="020B0600070205080204" pitchFamily="34" charset="-128"/>
              </a:rPr>
              <a:t>Κ</a:t>
            </a:r>
            <a:r>
              <a:rPr lang="el-GR" altLang="en-US" sz="3600" dirty="0" err="1" smtClean="0">
                <a:ea typeface="ＭＳ Ｐゴシック" panose="020B0600070205080204" pitchFamily="34" charset="-128"/>
              </a:rPr>
              <a:t>οινωνιολογικά</a:t>
            </a:r>
            <a:r>
              <a:rPr lang="el-GR" altLang="en-US" sz="3600" dirty="0" smtClean="0">
                <a:ea typeface="ＭＳ Ｐゴシック" panose="020B0600070205080204" pitchFamily="34" charset="-128"/>
              </a:rPr>
              <a:t> προβλήματα που σχετίζονται με τη διατήρηση της βιοποικιλότητας</a:t>
            </a:r>
            <a:endParaRPr lang="en-US" altLang="en-US" sz="3600" dirty="0" smtClean="0">
              <a:ea typeface="ＭＳ Ｐゴシック" panose="020B0600070205080204" pitchFamily="34" charset="-128"/>
            </a:endParaRPr>
          </a:p>
        </p:txBody>
      </p:sp>
      <p:pic>
        <p:nvPicPr>
          <p:cNvPr id="27651" name="Content Placeholder 3" descr="Picture 8.png"/>
          <p:cNvPicPr>
            <a:picLocks noGrp="1" noChangeAspect="1"/>
          </p:cNvPicPr>
          <p:nvPr>
            <p:ph idx="1"/>
          </p:nvPr>
        </p:nvPicPr>
        <p:blipFill rotWithShape="1">
          <a:blip r:embed="rId3">
            <a:extLst>
              <a:ext uri="{28A0092B-C50C-407E-A947-70E740481C1C}">
                <a14:useLocalDpi xmlns:a14="http://schemas.microsoft.com/office/drawing/2010/main" val="0"/>
              </a:ext>
            </a:extLst>
          </a:blip>
          <a:stretch/>
        </p:blipFill>
        <p:spPr>
          <a:xfrm>
            <a:off x="1744430" y="1825625"/>
            <a:ext cx="5655139" cy="4351338"/>
          </a:xfrm>
        </p:spPr>
      </p:pic>
      <p:sp>
        <p:nvSpPr>
          <p:cNvPr id="2" name="Θέση υποσέλιδου 1"/>
          <p:cNvSpPr>
            <a:spLocks noGrp="1"/>
          </p:cNvSpPr>
          <p:nvPr>
            <p:ph type="ftr" sz="quarter" idx="11"/>
          </p:nvPr>
        </p:nvSpPr>
        <p:spPr/>
        <p:txBody>
          <a:bodyPr/>
          <a:lstStyle/>
          <a:p>
            <a:r>
              <a:rPr lang="el-GR" smtClean="0"/>
              <a:t>Ενότητα 7.  Η Διατήρηση της Βιολογικής Ποικιλότητας</a:t>
            </a:r>
            <a:endParaRPr lang="en-US" dirty="0"/>
          </a:p>
        </p:txBody>
      </p:sp>
      <p:sp>
        <p:nvSpPr>
          <p:cNvPr id="3" name="Θέση αριθμού διαφάνειας 2"/>
          <p:cNvSpPr>
            <a:spLocks noGrp="1"/>
          </p:cNvSpPr>
          <p:nvPr>
            <p:ph type="sldNum" sz="quarter" idx="12"/>
          </p:nvPr>
        </p:nvSpPr>
        <p:spPr/>
        <p:txBody>
          <a:bodyPr/>
          <a:lstStyle/>
          <a:p>
            <a:fld id="{58A56277-EA16-4AF5-BFB5-E5ECBBB39490}" type="slidenum">
              <a:rPr lang="en-US" smtClean="0"/>
              <a:t>13</a:t>
            </a:fld>
            <a:endParaRPr lang="en-US"/>
          </a:p>
        </p:txBody>
      </p:sp>
      <p:sp>
        <p:nvSpPr>
          <p:cNvPr id="6" name="TextBox 5"/>
          <p:cNvSpPr txBox="1"/>
          <p:nvPr/>
        </p:nvSpPr>
        <p:spPr>
          <a:xfrm>
            <a:off x="7136355" y="5746224"/>
            <a:ext cx="341760" cy="276999"/>
          </a:xfrm>
          <a:prstGeom prst="rect">
            <a:avLst/>
          </a:prstGeom>
          <a:noFill/>
        </p:spPr>
        <p:txBody>
          <a:bodyPr wrap="none" rtlCol="0">
            <a:spAutoFit/>
          </a:bodyPr>
          <a:lstStyle/>
          <a:p>
            <a:r>
              <a:rPr lang="en-US" sz="1200" b="1" dirty="0" smtClean="0"/>
              <a:t>18</a:t>
            </a:r>
            <a:endParaRPr lang="en-US" sz="1200" b="1"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normAutofit/>
          </a:bodyPr>
          <a:lstStyle/>
          <a:p>
            <a:pPr eaLnBrk="1" hangingPunct="1"/>
            <a:r>
              <a:rPr lang="el-GR" altLang="en-US" dirty="0" smtClean="0">
                <a:ea typeface="ＭＳ Ｐゴシック" panose="020B0600070205080204" pitchFamily="34" charset="-128"/>
              </a:rPr>
              <a:t>Η περίπτωση της Εγνατίας Οδού</a:t>
            </a:r>
            <a:endParaRPr lang="en-US" altLang="en-US" dirty="0" smtClean="0">
              <a:ea typeface="ＭＳ Ｐゴシック" panose="020B0600070205080204" pitchFamily="34" charset="-128"/>
            </a:endParaRPr>
          </a:p>
        </p:txBody>
      </p:sp>
      <p:pic>
        <p:nvPicPr>
          <p:cNvPr id="34819" name="Content Placeholder 4" descr="εγνατια.jpg"/>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27153" y="1929228"/>
            <a:ext cx="4255006" cy="3008705"/>
          </a:xfrm>
        </p:spPr>
      </p:pic>
      <p:pic>
        <p:nvPicPr>
          <p:cNvPr id="34820" name="Content Placeholder 5" descr="BEAR copy.jpg"/>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784035" y="3678873"/>
            <a:ext cx="3625298" cy="2041042"/>
          </a:xfrm>
        </p:spPr>
      </p:pic>
      <p:sp>
        <p:nvSpPr>
          <p:cNvPr id="2" name="Θέση υποσέλιδου 1"/>
          <p:cNvSpPr>
            <a:spLocks noGrp="1"/>
          </p:cNvSpPr>
          <p:nvPr>
            <p:ph type="ftr" sz="quarter" idx="11"/>
          </p:nvPr>
        </p:nvSpPr>
        <p:spPr/>
        <p:txBody>
          <a:bodyPr/>
          <a:lstStyle/>
          <a:p>
            <a:r>
              <a:rPr lang="el-GR" smtClean="0"/>
              <a:t>Ενότητα 7.  Η Διατήρηση της Βιολογικής Ποικιλότητας</a:t>
            </a:r>
            <a:endParaRPr lang="en-US"/>
          </a:p>
        </p:txBody>
      </p:sp>
      <p:sp>
        <p:nvSpPr>
          <p:cNvPr id="3" name="Θέση αριθμού διαφάνειας 2"/>
          <p:cNvSpPr>
            <a:spLocks noGrp="1"/>
          </p:cNvSpPr>
          <p:nvPr>
            <p:ph type="sldNum" sz="quarter" idx="12"/>
          </p:nvPr>
        </p:nvSpPr>
        <p:spPr/>
        <p:txBody>
          <a:bodyPr/>
          <a:lstStyle/>
          <a:p>
            <a:fld id="{58A56277-EA16-4AF5-BFB5-E5ECBBB39490}" type="slidenum">
              <a:rPr lang="en-US" smtClean="0"/>
              <a:t>14</a:t>
            </a:fld>
            <a:endParaRPr lang="en-US"/>
          </a:p>
        </p:txBody>
      </p:sp>
      <p:sp>
        <p:nvSpPr>
          <p:cNvPr id="7" name="TextBox 6"/>
          <p:cNvSpPr txBox="1"/>
          <p:nvPr/>
        </p:nvSpPr>
        <p:spPr>
          <a:xfrm>
            <a:off x="4230240" y="4635928"/>
            <a:ext cx="341760" cy="276999"/>
          </a:xfrm>
          <a:prstGeom prst="rect">
            <a:avLst/>
          </a:prstGeom>
          <a:noFill/>
        </p:spPr>
        <p:txBody>
          <a:bodyPr wrap="none" rtlCol="0">
            <a:spAutoFit/>
          </a:bodyPr>
          <a:lstStyle/>
          <a:p>
            <a:r>
              <a:rPr lang="en-US" sz="1200" b="1" dirty="0" smtClean="0"/>
              <a:t>19</a:t>
            </a:r>
            <a:endParaRPr lang="en-US" sz="1200" b="1" dirty="0"/>
          </a:p>
        </p:txBody>
      </p:sp>
      <p:sp>
        <p:nvSpPr>
          <p:cNvPr id="8" name="TextBox 7"/>
          <p:cNvSpPr txBox="1"/>
          <p:nvPr/>
        </p:nvSpPr>
        <p:spPr>
          <a:xfrm>
            <a:off x="7898193" y="5216176"/>
            <a:ext cx="341760" cy="276999"/>
          </a:xfrm>
          <a:prstGeom prst="rect">
            <a:avLst/>
          </a:prstGeom>
          <a:noFill/>
        </p:spPr>
        <p:txBody>
          <a:bodyPr wrap="none" rtlCol="0">
            <a:spAutoFit/>
          </a:bodyPr>
          <a:lstStyle/>
          <a:p>
            <a:r>
              <a:rPr lang="en-US" sz="1200" b="1" dirty="0" smtClean="0">
                <a:solidFill>
                  <a:schemeClr val="bg1"/>
                </a:solidFill>
              </a:rPr>
              <a:t>20</a:t>
            </a:r>
            <a:endParaRPr lang="en-US" sz="1200" b="1" dirty="0">
              <a:solidFill>
                <a:schemeClr val="bg1"/>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normAutofit/>
          </a:bodyPr>
          <a:lstStyle/>
          <a:p>
            <a:r>
              <a:rPr lang="el-GR" altLang="en-US" b="1" dirty="0" smtClean="0">
                <a:ea typeface="ＭＳ Ｐゴシック" panose="020B0600070205080204" pitchFamily="34" charset="-128"/>
              </a:rPr>
              <a:t>Διατήρηση των ζώων </a:t>
            </a:r>
            <a:endParaRPr lang="en-US" altLang="en-US" b="1" dirty="0" smtClean="0">
              <a:ea typeface="ＭＳ Ｐゴシック" panose="020B0600070205080204" pitchFamily="34" charset="-128"/>
            </a:endParaRPr>
          </a:p>
        </p:txBody>
      </p:sp>
      <p:sp>
        <p:nvSpPr>
          <p:cNvPr id="29699" name="Content Placeholder 2"/>
          <p:cNvSpPr>
            <a:spLocks noGrp="1"/>
          </p:cNvSpPr>
          <p:nvPr>
            <p:ph idx="1"/>
          </p:nvPr>
        </p:nvSpPr>
        <p:spPr/>
        <p:txBody>
          <a:bodyPr/>
          <a:lstStyle/>
          <a:p>
            <a:pPr indent="0">
              <a:buFont typeface="Arial" panose="020B0604020202020204" pitchFamily="34" charset="0"/>
              <a:buNone/>
            </a:pPr>
            <a:r>
              <a:rPr lang="el-GR" altLang="en-US" sz="2800" dirty="0" smtClean="0">
                <a:ea typeface="ＭＳ Ｐゴシック" panose="020B0600070205080204" pitchFamily="34" charset="-128"/>
              </a:rPr>
              <a:t>Για την επιτυχή προστασία ενός είδος θα πρέπει να εξασφαλίζεται η διατήρηση ενός μέγιστου αριθμού ατόμων σε μια μέγιστη προστατευόμενη έκταση.</a:t>
            </a:r>
          </a:p>
          <a:p>
            <a:pPr indent="0">
              <a:buFont typeface="Arial" panose="020B0604020202020204" pitchFamily="34" charset="0"/>
              <a:buNone/>
            </a:pPr>
            <a:r>
              <a:rPr lang="el-GR" altLang="en-US" sz="2800" dirty="0" smtClean="0">
                <a:ea typeface="ＭＳ Ｐゴシック" panose="020B0600070205080204" pitchFamily="34" charset="-128"/>
              </a:rPr>
              <a:t>Ο αριθμός των ατόμων που απαιτείται για την επιβίωση ενός είδους ονομάζεται </a:t>
            </a:r>
            <a:r>
              <a:rPr lang="el-GR" altLang="en-US" sz="2800" b="1" dirty="0" smtClean="0">
                <a:ea typeface="ＭＳ Ｐゴシック" panose="020B0600070205080204" pitchFamily="34" charset="-128"/>
              </a:rPr>
              <a:t>ελάχιστος βιώσιμος πληθυσμός.</a:t>
            </a:r>
            <a:endParaRPr lang="en-GB" altLang="en-US" sz="2800" b="1" dirty="0" smtClean="0">
              <a:ea typeface="ＭＳ Ｐゴシック" panose="020B0600070205080204" pitchFamily="34" charset="-128"/>
            </a:endParaRPr>
          </a:p>
          <a:p>
            <a:pPr>
              <a:buFont typeface="Arial" panose="020B0604020202020204" pitchFamily="34" charset="0"/>
              <a:buNone/>
            </a:pPr>
            <a:endParaRPr lang="en-US" altLang="en-US" dirty="0" smtClean="0">
              <a:solidFill>
                <a:srgbClr val="800000"/>
              </a:solidFill>
              <a:ea typeface="ＭＳ Ｐゴシック" panose="020B0600070205080204" pitchFamily="34" charset="-128"/>
            </a:endParaRPr>
          </a:p>
        </p:txBody>
      </p:sp>
      <p:sp>
        <p:nvSpPr>
          <p:cNvPr id="2" name="Θέση υποσέλιδου 1"/>
          <p:cNvSpPr>
            <a:spLocks noGrp="1"/>
          </p:cNvSpPr>
          <p:nvPr>
            <p:ph type="ftr" sz="quarter" idx="11"/>
          </p:nvPr>
        </p:nvSpPr>
        <p:spPr/>
        <p:txBody>
          <a:bodyPr/>
          <a:lstStyle/>
          <a:p>
            <a:r>
              <a:rPr lang="el-GR" smtClean="0"/>
              <a:t>Ενότητα 7.  Η Διατήρηση της Βιολογικής Ποικιλότητας</a:t>
            </a:r>
            <a:endParaRPr lang="en-US" dirty="0"/>
          </a:p>
        </p:txBody>
      </p:sp>
      <p:sp>
        <p:nvSpPr>
          <p:cNvPr id="3" name="Θέση αριθμού διαφάνειας 2"/>
          <p:cNvSpPr>
            <a:spLocks noGrp="1"/>
          </p:cNvSpPr>
          <p:nvPr>
            <p:ph type="sldNum" sz="quarter" idx="12"/>
          </p:nvPr>
        </p:nvSpPr>
        <p:spPr/>
        <p:txBody>
          <a:bodyPr/>
          <a:lstStyle/>
          <a:p>
            <a:fld id="{58A56277-EA16-4AF5-BFB5-E5ECBBB39490}" type="slidenum">
              <a:rPr lang="en-US" smtClean="0"/>
              <a:t>15</a:t>
            </a:fld>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normAutofit/>
          </a:bodyPr>
          <a:lstStyle/>
          <a:p>
            <a:r>
              <a:rPr lang="el-GR" altLang="en-US" b="1" dirty="0" smtClean="0">
                <a:ea typeface="ＭＳ Ｐゴシック" panose="020B0600070205080204" pitchFamily="34" charset="-128"/>
              </a:rPr>
              <a:t>Ελάχιστος βιώσιμος πληθυσμός</a:t>
            </a:r>
            <a:endParaRPr lang="en-US" altLang="en-US" dirty="0" smtClean="0">
              <a:ea typeface="ＭＳ Ｐゴシック" panose="020B0600070205080204" pitchFamily="34" charset="-128"/>
            </a:endParaRPr>
          </a:p>
        </p:txBody>
      </p:sp>
      <p:sp>
        <p:nvSpPr>
          <p:cNvPr id="30723" name="Content Placeholder 2"/>
          <p:cNvSpPr>
            <a:spLocks noGrp="1"/>
          </p:cNvSpPr>
          <p:nvPr>
            <p:ph idx="1"/>
          </p:nvPr>
        </p:nvSpPr>
        <p:spPr/>
        <p:txBody>
          <a:bodyPr>
            <a:normAutofit/>
          </a:bodyPr>
          <a:lstStyle/>
          <a:p>
            <a:pPr indent="0">
              <a:buFont typeface="Arial" panose="020B0604020202020204" pitchFamily="34" charset="0"/>
              <a:buNone/>
            </a:pPr>
            <a:r>
              <a:rPr lang="en-US" altLang="en-US" sz="2400" dirty="0" err="1" smtClean="0">
                <a:ea typeface="ＭＳ Ｐゴシック" panose="020B0600070205080204" pitchFamily="34" charset="-128"/>
              </a:rPr>
              <a:t>Έν</a:t>
            </a:r>
            <a:r>
              <a:rPr lang="en-US" altLang="en-US" sz="2400" dirty="0" smtClean="0">
                <a:ea typeface="ＭＳ Ｐゴシック" panose="020B0600070205080204" pitchFamily="34" charset="-128"/>
              </a:rPr>
              <a:t>ας ελάχιστος βιώσιμος πληθυσμός για ένα δεδομένο είδος σε οποιοδήποτε δεδομένο ενδιαίτημα είναι ο μικρότερο απομονωμένος πληθυσμός ο οποίος έχει 99% πιθανότητα να παραμείνει εν ζωή για 1000 χρόνια παρά τις αναμενόμενες επιδράσεις δημογραφικής, περιβαλλοντικής, γενετικής στοχαστικότητας, και φυσικών καταστροφών (Shaffer 1981)</a:t>
            </a:r>
            <a:r>
              <a:rPr lang="el-GR" altLang="en-US" sz="2400" dirty="0" smtClean="0">
                <a:ea typeface="ＭＳ Ｐゴシック" panose="020B0600070205080204" pitchFamily="34" charset="-128"/>
              </a:rPr>
              <a:t>.</a:t>
            </a:r>
          </a:p>
          <a:p>
            <a:pPr indent="0">
              <a:buFont typeface="Arial" panose="020B0604020202020204" pitchFamily="34" charset="0"/>
              <a:buNone/>
            </a:pPr>
            <a:r>
              <a:rPr lang="el-GR" altLang="en-US" sz="2400" dirty="0" smtClean="0">
                <a:ea typeface="ＭＳ Ｐゴシック" panose="020B0600070205080204" pitchFamily="34" charset="-128"/>
              </a:rPr>
              <a:t>Γενικός κανόνας: </a:t>
            </a:r>
          </a:p>
          <a:p>
            <a:pPr lvl="1">
              <a:buFont typeface="Arial" panose="020B0604020202020204" pitchFamily="34" charset="0"/>
              <a:buNone/>
            </a:pPr>
            <a:r>
              <a:rPr lang="el-GR" altLang="en-US" sz="2400" dirty="0" smtClean="0">
                <a:ea typeface="ＭＳ Ｐゴシック" panose="020B0600070205080204" pitchFamily="34" charset="-128"/>
              </a:rPr>
              <a:t>500-1000 άτομα για </a:t>
            </a:r>
            <a:r>
              <a:rPr lang="el-GR" altLang="en-US" sz="2400" dirty="0" err="1" smtClean="0">
                <a:ea typeface="ＭＳ Ｐゴシック" panose="020B0600070205080204" pitchFamily="34" charset="-128"/>
              </a:rPr>
              <a:t>σπονδυλόζωα</a:t>
            </a:r>
            <a:r>
              <a:rPr lang="el-GR" altLang="en-US" sz="2400" dirty="0" smtClean="0">
                <a:ea typeface="ＭＳ Ｐゴシック" panose="020B0600070205080204" pitchFamily="34" charset="-128"/>
              </a:rPr>
              <a:t>.</a:t>
            </a:r>
          </a:p>
          <a:p>
            <a:pPr lvl="1">
              <a:buFont typeface="Arial" panose="020B0604020202020204" pitchFamily="34" charset="0"/>
              <a:buNone/>
            </a:pPr>
            <a:r>
              <a:rPr lang="el-GR" altLang="en-US" sz="2400" dirty="0" smtClean="0">
                <a:ea typeface="ＭＳ Ｐゴシック" panose="020B0600070205080204" pitchFamily="34" charset="-128"/>
              </a:rPr>
              <a:t>10.000 άτομα για ασπόνδυλα.</a:t>
            </a:r>
            <a:endParaRPr lang="en-GB" altLang="en-US" sz="2400" dirty="0" smtClean="0">
              <a:ea typeface="ＭＳ Ｐゴシック" panose="020B0600070205080204" pitchFamily="34" charset="-128"/>
            </a:endParaRPr>
          </a:p>
          <a:p>
            <a:pPr>
              <a:buFont typeface="Arial" panose="020B0604020202020204" pitchFamily="34" charset="0"/>
              <a:buNone/>
            </a:pPr>
            <a:endParaRPr lang="en-US" altLang="en-US" sz="2800" dirty="0" smtClean="0">
              <a:solidFill>
                <a:srgbClr val="800000"/>
              </a:solidFill>
              <a:ea typeface="ＭＳ Ｐゴシック" panose="020B0600070205080204" pitchFamily="34" charset="-128"/>
            </a:endParaRPr>
          </a:p>
        </p:txBody>
      </p:sp>
      <p:sp>
        <p:nvSpPr>
          <p:cNvPr id="2" name="Θέση υποσέλιδου 1"/>
          <p:cNvSpPr>
            <a:spLocks noGrp="1"/>
          </p:cNvSpPr>
          <p:nvPr>
            <p:ph type="ftr" sz="quarter" idx="11"/>
          </p:nvPr>
        </p:nvSpPr>
        <p:spPr/>
        <p:txBody>
          <a:bodyPr/>
          <a:lstStyle/>
          <a:p>
            <a:r>
              <a:rPr lang="el-GR" smtClean="0"/>
              <a:t>Ενότητα 7.  Η Διατήρηση της Βιολογικής Ποικιλότητας</a:t>
            </a:r>
            <a:endParaRPr lang="en-US" dirty="0"/>
          </a:p>
        </p:txBody>
      </p:sp>
      <p:sp>
        <p:nvSpPr>
          <p:cNvPr id="3" name="Θέση αριθμού διαφάνειας 2"/>
          <p:cNvSpPr>
            <a:spLocks noGrp="1"/>
          </p:cNvSpPr>
          <p:nvPr>
            <p:ph type="sldNum" sz="quarter" idx="12"/>
          </p:nvPr>
        </p:nvSpPr>
        <p:spPr/>
        <p:txBody>
          <a:bodyPr/>
          <a:lstStyle/>
          <a:p>
            <a:fld id="{58A56277-EA16-4AF5-BFB5-E5ECBBB39490}" type="slidenum">
              <a:rPr lang="en-US" smtClean="0"/>
              <a:t>16</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normAutofit/>
          </a:bodyPr>
          <a:lstStyle/>
          <a:p>
            <a:r>
              <a:rPr lang="el-GR" altLang="en-US" b="1" dirty="0" smtClean="0">
                <a:ea typeface="ＭＳ Ｐゴシック" panose="020B0600070205080204" pitchFamily="34" charset="-128"/>
              </a:rPr>
              <a:t>Ελάχιστη δυναμική περιοχή</a:t>
            </a:r>
            <a:endParaRPr lang="en-US" altLang="en-US" b="1" dirty="0" smtClean="0">
              <a:ea typeface="ＭＳ Ｐゴシック" panose="020B0600070205080204" pitchFamily="34" charset="-128"/>
            </a:endParaRPr>
          </a:p>
        </p:txBody>
      </p:sp>
      <p:sp>
        <p:nvSpPr>
          <p:cNvPr id="31747" name="Content Placeholder 2"/>
          <p:cNvSpPr>
            <a:spLocks noGrp="1"/>
          </p:cNvSpPr>
          <p:nvPr>
            <p:ph idx="1"/>
          </p:nvPr>
        </p:nvSpPr>
        <p:spPr/>
        <p:txBody>
          <a:bodyPr/>
          <a:lstStyle/>
          <a:p>
            <a:pPr indent="0">
              <a:buFont typeface="Arial" panose="020B0604020202020204" pitchFamily="34" charset="0"/>
              <a:buNone/>
            </a:pPr>
            <a:r>
              <a:rPr lang="el-GR" altLang="en-US" sz="2400" dirty="0" smtClean="0">
                <a:ea typeface="ＭＳ Ｐゴシック" panose="020B0600070205080204" pitchFamily="34" charset="-128"/>
              </a:rPr>
              <a:t>Η</a:t>
            </a:r>
            <a:r>
              <a:rPr lang="en-US" altLang="en-US" sz="2400" dirty="0" smtClean="0">
                <a:ea typeface="ＭＳ Ｐゴシック" panose="020B0600070205080204" pitchFamily="34" charset="-128"/>
              </a:rPr>
              <a:t> π</a:t>
            </a:r>
            <a:r>
              <a:rPr lang="en-US" altLang="en-US" sz="2400" dirty="0" err="1" smtClean="0">
                <a:ea typeface="ＭＳ Ｐゴシック" panose="020B0600070205080204" pitchFamily="34" charset="-128"/>
              </a:rPr>
              <a:t>εριοχή</a:t>
            </a:r>
            <a:r>
              <a:rPr lang="en-US" altLang="en-US" sz="2400" dirty="0" smtClean="0">
                <a:ea typeface="ＭＳ Ｐゴシック" panose="020B0600070205080204" pitchFamily="34" charset="-128"/>
              </a:rPr>
              <a:t> κα</a:t>
            </a:r>
            <a:r>
              <a:rPr lang="en-US" altLang="en-US" sz="2400" dirty="0" err="1" smtClean="0">
                <a:ea typeface="ＭＳ Ｐゴシック" panose="020B0600070205080204" pitchFamily="34" charset="-128"/>
              </a:rPr>
              <a:t>τάλληλου</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ενδι</a:t>
            </a:r>
            <a:r>
              <a:rPr lang="en-US" altLang="en-US" sz="2400" dirty="0" smtClean="0">
                <a:ea typeface="ＭＳ Ｐゴシック" panose="020B0600070205080204" pitchFamily="34" charset="-128"/>
              </a:rPr>
              <a:t>αιτήματος που είναι απαραίτητη</a:t>
            </a:r>
            <a:r>
              <a:rPr lang="el-GR"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γι</a:t>
            </a:r>
            <a:r>
              <a:rPr lang="en-US" altLang="en-US" sz="2400" dirty="0" smtClean="0">
                <a:ea typeface="ＭＳ Ｐゴシック" panose="020B0600070205080204" pitchFamily="34" charset="-128"/>
              </a:rPr>
              <a:t>α την διατήρηση του ελάχιστου βιώσιμου πληθυσμού – μπορεί να</a:t>
            </a:r>
            <a:r>
              <a:rPr lang="el-GR" altLang="en-US" sz="2400" dirty="0" smtClean="0">
                <a:ea typeface="ＭＳ Ｐゴシック" panose="020B0600070205080204" pitchFamily="34" charset="-128"/>
              </a:rPr>
              <a:t> </a:t>
            </a:r>
            <a:r>
              <a:rPr lang="en-US" altLang="en-US" sz="2400" dirty="0" smtClean="0">
                <a:ea typeface="ＭＳ Ｐゴシック" panose="020B0600070205080204" pitchFamily="34" charset="-128"/>
              </a:rPr>
              <a:t>υπ</a:t>
            </a:r>
            <a:r>
              <a:rPr lang="en-US" altLang="en-US" sz="2400" dirty="0" err="1" smtClean="0">
                <a:ea typeface="ＭＳ Ｐゴシック" panose="020B0600070205080204" pitchFamily="34" charset="-128"/>
              </a:rPr>
              <a:t>ολογισθεί</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μέσω</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μελέτης</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του</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μεγέθους</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του</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εύρους</a:t>
            </a:r>
            <a:r>
              <a:rPr lang="en-US" altLang="en-US" sz="2400" dirty="0" smtClean="0">
                <a:ea typeface="ＭＳ Ｐゴシック" panose="020B0600070205080204" pitchFamily="34" charset="-128"/>
              </a:rPr>
              <a:t> </a:t>
            </a:r>
            <a:r>
              <a:rPr lang="el-GR" altLang="en-US" sz="2400" dirty="0" smtClean="0">
                <a:ea typeface="ＭＳ Ｐゴシック" panose="020B0600070205080204" pitchFamily="34" charset="-128"/>
              </a:rPr>
              <a:t>του ενδιαιτήματος </a:t>
            </a:r>
            <a:r>
              <a:rPr lang="en-US" altLang="en-US" sz="2400" dirty="0" err="1" smtClean="0">
                <a:ea typeface="ＭＳ Ｐゴシック" panose="020B0600070205080204" pitchFamily="34" charset="-128"/>
              </a:rPr>
              <a:t>των</a:t>
            </a:r>
            <a:r>
              <a:rPr lang="el-GR" altLang="en-US" sz="2400" dirty="0" smtClean="0">
                <a:ea typeface="ＭＳ Ｐゴシック" panose="020B0600070205080204" pitchFamily="34" charset="-128"/>
              </a:rPr>
              <a:t> </a:t>
            </a:r>
            <a:r>
              <a:rPr lang="en-US" altLang="en-US" sz="2400" dirty="0" smtClean="0">
                <a:ea typeface="ＭＳ Ｐゴシック" panose="020B0600070205080204" pitchFamily="34" charset="-128"/>
              </a:rPr>
              <a:t>α</a:t>
            </a:r>
            <a:r>
              <a:rPr lang="en-US" altLang="en-US" sz="2400" dirty="0" err="1" smtClean="0">
                <a:ea typeface="ＭＳ Ｐゴシック" panose="020B0600070205080204" pitchFamily="34" charset="-128"/>
              </a:rPr>
              <a:t>τόμων</a:t>
            </a:r>
            <a:r>
              <a:rPr lang="en-US" altLang="en-US" sz="2400" dirty="0" smtClean="0">
                <a:ea typeface="ＭＳ Ｐゴシック" panose="020B0600070205080204" pitchFamily="34" charset="-128"/>
              </a:rPr>
              <a:t> και </a:t>
            </a:r>
            <a:r>
              <a:rPr lang="en-US" altLang="en-US" sz="2400" dirty="0" err="1" smtClean="0">
                <a:ea typeface="ＭＳ Ｐゴシック" panose="020B0600070205080204" pitchFamily="34" charset="-128"/>
              </a:rPr>
              <a:t>των</a:t>
            </a:r>
            <a:r>
              <a:rPr lang="en-US" altLang="en-US" sz="2400" dirty="0" smtClean="0">
                <a:ea typeface="ＭＳ Ｐゴシック" panose="020B0600070205080204" pitchFamily="34" charset="-128"/>
              </a:rPr>
              <a:t> απ</a:t>
            </a:r>
            <a:r>
              <a:rPr lang="en-US" altLang="en-US" sz="2400" dirty="0" err="1" smtClean="0">
                <a:ea typeface="ＭＳ Ｐゴシック" panose="020B0600070205080204" pitchFamily="34" charset="-128"/>
              </a:rPr>
              <a:t>οικιών</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των</a:t>
            </a:r>
            <a:r>
              <a:rPr lang="en-US" altLang="en-US" sz="2400" dirty="0" smtClean="0">
                <a:ea typeface="ＭＳ Ｐゴシック" panose="020B0600070205080204" pitchFamily="34" charset="-128"/>
              </a:rPr>
              <a:t> απ</a:t>
            </a:r>
            <a:r>
              <a:rPr lang="en-US" altLang="en-US" sz="2400" dirty="0" err="1" smtClean="0">
                <a:ea typeface="ＭＳ Ｐゴシック" panose="020B0600070205080204" pitchFamily="34" charset="-128"/>
              </a:rPr>
              <a:t>ειλούμενων</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ειδών</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Thiollay</a:t>
            </a:r>
            <a:r>
              <a:rPr lang="en-US" altLang="en-US" sz="2400" dirty="0" smtClean="0">
                <a:ea typeface="ＭＳ Ｐゴシック" panose="020B0600070205080204" pitchFamily="34" charset="-128"/>
              </a:rPr>
              <a:t> 1989).</a:t>
            </a:r>
            <a:endParaRPr lang="el-GR" altLang="en-US" sz="2400" dirty="0" smtClean="0">
              <a:ea typeface="ＭＳ Ｐゴシック" panose="020B0600070205080204" pitchFamily="34" charset="-128"/>
            </a:endParaRPr>
          </a:p>
          <a:p>
            <a:pPr marL="571500" indent="-342900"/>
            <a:r>
              <a:rPr lang="el-GR" altLang="en-US" sz="2400" dirty="0" smtClean="0">
                <a:ea typeface="ＭＳ Ｐゴシック" panose="020B0600070205080204" pitchFamily="34" charset="-128"/>
              </a:rPr>
              <a:t>Μικρά θηλαστικά: 10.000-100.000 εκτάρια.</a:t>
            </a:r>
          </a:p>
          <a:p>
            <a:pPr marL="571500" indent="-342900"/>
            <a:r>
              <a:rPr lang="el-GR" altLang="en-US" sz="2400" dirty="0" smtClean="0">
                <a:ea typeface="ＭＳ Ｐゴシック" panose="020B0600070205080204" pitchFamily="34" charset="-128"/>
              </a:rPr>
              <a:t>Μεγάλα θηλαστικά (αρκούδες): 50.000 </a:t>
            </a:r>
            <a:r>
              <a:rPr lang="el-GR" altLang="en-US" sz="2400" dirty="0" err="1" smtClean="0">
                <a:ea typeface="ＭＳ Ｐゴシック" panose="020B0600070205080204" pitchFamily="34" charset="-128"/>
              </a:rPr>
              <a:t>τετ.χλμ</a:t>
            </a:r>
            <a:r>
              <a:rPr lang="el-GR" altLang="en-US" sz="2400" dirty="0" smtClean="0">
                <a:ea typeface="ＭＳ Ｐゴシック" panose="020B0600070205080204" pitchFamily="34" charset="-128"/>
              </a:rPr>
              <a:t> για 50 άτομα, 2.420.000 </a:t>
            </a:r>
            <a:r>
              <a:rPr lang="el-GR" altLang="en-US" sz="2400" dirty="0" err="1" smtClean="0">
                <a:ea typeface="ＭＳ Ｐゴシック" panose="020B0600070205080204" pitchFamily="34" charset="-128"/>
              </a:rPr>
              <a:t>τετ.χλμ</a:t>
            </a:r>
            <a:r>
              <a:rPr lang="el-GR" altLang="en-US" sz="2400" dirty="0" smtClean="0">
                <a:ea typeface="ＭＳ Ｐゴシック" panose="020B0600070205080204" pitchFamily="34" charset="-128"/>
              </a:rPr>
              <a:t>. για 1000 άτομα.</a:t>
            </a:r>
            <a:endParaRPr lang="en-GB" altLang="en-US" sz="2400" dirty="0" smtClean="0">
              <a:ea typeface="ＭＳ Ｐゴシック" panose="020B0600070205080204" pitchFamily="34" charset="-128"/>
            </a:endParaRPr>
          </a:p>
          <a:p>
            <a:pPr>
              <a:buFont typeface="Arial" panose="020B0604020202020204" pitchFamily="34" charset="0"/>
              <a:buNone/>
            </a:pPr>
            <a:endParaRPr lang="en-US" altLang="en-US" sz="2800" dirty="0" smtClean="0">
              <a:solidFill>
                <a:srgbClr val="800000"/>
              </a:solidFill>
              <a:ea typeface="ＭＳ Ｐゴシック" panose="020B0600070205080204" pitchFamily="34" charset="-128"/>
            </a:endParaRPr>
          </a:p>
        </p:txBody>
      </p:sp>
      <p:sp>
        <p:nvSpPr>
          <p:cNvPr id="2" name="Θέση υποσέλιδου 1"/>
          <p:cNvSpPr>
            <a:spLocks noGrp="1"/>
          </p:cNvSpPr>
          <p:nvPr>
            <p:ph type="ftr" sz="quarter" idx="11"/>
          </p:nvPr>
        </p:nvSpPr>
        <p:spPr/>
        <p:txBody>
          <a:bodyPr/>
          <a:lstStyle/>
          <a:p>
            <a:r>
              <a:rPr lang="el-GR" smtClean="0"/>
              <a:t>Ενότητα 7.  Η Διατήρηση της Βιολογικής Ποικιλότητας</a:t>
            </a:r>
            <a:endParaRPr lang="en-US" dirty="0"/>
          </a:p>
        </p:txBody>
      </p:sp>
      <p:sp>
        <p:nvSpPr>
          <p:cNvPr id="3" name="Θέση αριθμού διαφάνειας 2"/>
          <p:cNvSpPr>
            <a:spLocks noGrp="1"/>
          </p:cNvSpPr>
          <p:nvPr>
            <p:ph type="sldNum" sz="quarter" idx="12"/>
          </p:nvPr>
        </p:nvSpPr>
        <p:spPr/>
        <p:txBody>
          <a:bodyPr/>
          <a:lstStyle/>
          <a:p>
            <a:fld id="{58A56277-EA16-4AF5-BFB5-E5ECBBB39490}" type="slidenum">
              <a:rPr lang="en-US" smtClean="0"/>
              <a:t>17</a:t>
            </a:fld>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514286" y="351609"/>
            <a:ext cx="8069873" cy="1325563"/>
          </a:xfrm>
        </p:spPr>
        <p:txBody>
          <a:bodyPr>
            <a:normAutofit/>
          </a:bodyPr>
          <a:lstStyle/>
          <a:p>
            <a:r>
              <a:rPr lang="el-GR" altLang="en-US" sz="4000" b="1" dirty="0" smtClean="0">
                <a:ea typeface="ＭＳ Ｐゴシック" panose="020B0600070205080204" pitchFamily="34" charset="-128"/>
              </a:rPr>
              <a:t>Υποβάθμιση μικρών πληθυσμών</a:t>
            </a:r>
            <a:r>
              <a:rPr lang="en-US" altLang="en-US" sz="4000" b="1" dirty="0" smtClean="0">
                <a:ea typeface="ＭＳ Ｐゴシック" panose="020B0600070205080204" pitchFamily="34" charset="-128"/>
              </a:rPr>
              <a:t> 1/2</a:t>
            </a:r>
          </a:p>
        </p:txBody>
      </p:sp>
      <p:sp>
        <p:nvSpPr>
          <p:cNvPr id="3" name="Content Placeholder 2"/>
          <p:cNvSpPr>
            <a:spLocks noGrp="1"/>
          </p:cNvSpPr>
          <p:nvPr>
            <p:ph idx="1"/>
          </p:nvPr>
        </p:nvSpPr>
        <p:spPr/>
        <p:txBody>
          <a:bodyPr>
            <a:normAutofit/>
          </a:bodyPr>
          <a:lstStyle/>
          <a:p>
            <a:pPr>
              <a:buFont typeface="Arial" panose="020B0604020202020204" pitchFamily="34" charset="0"/>
              <a:buNone/>
            </a:pPr>
            <a:r>
              <a:rPr lang="el-GR" altLang="en-US" sz="2800" dirty="0" smtClean="0">
                <a:ea typeface="ＭＳ Ｐゴシック" panose="020B0600070205080204" pitchFamily="34" charset="-128"/>
              </a:rPr>
              <a:t>Οι βασικές αιτίες είναι οι ακόλουθες:</a:t>
            </a:r>
          </a:p>
          <a:p>
            <a:r>
              <a:rPr lang="el-GR" altLang="en-US" sz="2800" dirty="0" smtClean="0">
                <a:ea typeface="ＭＳ Ｐゴシック" panose="020B0600070205080204" pitchFamily="34" charset="-128"/>
              </a:rPr>
              <a:t>Απώλεια γενετικής ποικιλότητας.</a:t>
            </a:r>
          </a:p>
          <a:p>
            <a:r>
              <a:rPr lang="el-GR" altLang="en-US" sz="2800" dirty="0" smtClean="0">
                <a:ea typeface="ＭＳ Ｐゴシック" panose="020B0600070205080204" pitchFamily="34" charset="-128"/>
              </a:rPr>
              <a:t>Δημογραφική διακύμανση.</a:t>
            </a:r>
          </a:p>
          <a:p>
            <a:r>
              <a:rPr lang="el-GR" altLang="en-US" sz="2800" dirty="0" smtClean="0">
                <a:ea typeface="ＭＳ Ｐゴシック" panose="020B0600070205080204" pitchFamily="34" charset="-128"/>
              </a:rPr>
              <a:t>Περιβαλλοντική διακύμανση.</a:t>
            </a:r>
            <a:endParaRPr lang="en-US" altLang="en-US" sz="2800" dirty="0" smtClean="0">
              <a:ea typeface="ＭＳ Ｐゴシック" panose="020B0600070205080204" pitchFamily="34" charset="-128"/>
            </a:endParaRPr>
          </a:p>
        </p:txBody>
      </p:sp>
      <p:sp>
        <p:nvSpPr>
          <p:cNvPr id="2" name="Θέση υποσέλιδου 1"/>
          <p:cNvSpPr>
            <a:spLocks noGrp="1"/>
          </p:cNvSpPr>
          <p:nvPr>
            <p:ph type="ftr" sz="quarter" idx="11"/>
          </p:nvPr>
        </p:nvSpPr>
        <p:spPr/>
        <p:txBody>
          <a:bodyPr/>
          <a:lstStyle/>
          <a:p>
            <a:r>
              <a:rPr lang="el-GR" smtClean="0"/>
              <a:t>Ενότητα 7.  Η Διατήρηση της Βιολογικής Ποικιλότητας</a:t>
            </a:r>
            <a:endParaRPr lang="en-US" dirty="0"/>
          </a:p>
        </p:txBody>
      </p:sp>
      <p:sp>
        <p:nvSpPr>
          <p:cNvPr id="4" name="Θέση αριθμού διαφάνειας 3"/>
          <p:cNvSpPr>
            <a:spLocks noGrp="1"/>
          </p:cNvSpPr>
          <p:nvPr>
            <p:ph type="sldNum" sz="quarter" idx="12"/>
          </p:nvPr>
        </p:nvSpPr>
        <p:spPr/>
        <p:txBody>
          <a:bodyPr/>
          <a:lstStyle/>
          <a:p>
            <a:fld id="{58A56277-EA16-4AF5-BFB5-E5ECBBB39490}" type="slidenum">
              <a:rPr lang="en-US" smtClean="0"/>
              <a:t>18</a:t>
            </a:fld>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08425" y="351609"/>
            <a:ext cx="8081596" cy="1325563"/>
          </a:xfrm>
        </p:spPr>
        <p:txBody>
          <a:bodyPr>
            <a:normAutofit/>
          </a:bodyPr>
          <a:lstStyle/>
          <a:p>
            <a:r>
              <a:rPr lang="el-GR" sz="4000" dirty="0"/>
              <a:t>Υποβάθμιση μικρών </a:t>
            </a:r>
            <a:r>
              <a:rPr lang="el-GR" sz="4000" dirty="0" smtClean="0"/>
              <a:t>πληθυσμών</a:t>
            </a:r>
            <a:r>
              <a:rPr lang="en-US" sz="4000" dirty="0" smtClean="0"/>
              <a:t> 2/2</a:t>
            </a:r>
            <a:endParaRPr lang="en-US" sz="4000" dirty="0"/>
          </a:p>
        </p:txBody>
      </p:sp>
      <p:pic>
        <p:nvPicPr>
          <p:cNvPr id="33795" name="Content Placeholder 6" descr="Picture 2.png"/>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63023" y="1840054"/>
            <a:ext cx="3886200" cy="2775034"/>
          </a:xfrm>
        </p:spPr>
      </p:pic>
      <p:pic>
        <p:nvPicPr>
          <p:cNvPr id="33796" name="Content Placeholder 7" descr="oviscana.jpg"/>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629150" y="2704435"/>
            <a:ext cx="3886200" cy="2612390"/>
          </a:xfrm>
        </p:spPr>
      </p:pic>
      <p:sp>
        <p:nvSpPr>
          <p:cNvPr id="33797" name="TextBox 8"/>
          <p:cNvSpPr txBox="1">
            <a:spLocks noChangeArrowheads="1"/>
          </p:cNvSpPr>
          <p:nvPr/>
        </p:nvSpPr>
        <p:spPr bwMode="auto">
          <a:xfrm>
            <a:off x="6903427" y="4968935"/>
            <a:ext cx="161192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b="1" i="1" dirty="0" err="1">
                <a:solidFill>
                  <a:srgbClr val="800000"/>
                </a:solidFill>
                <a:latin typeface="+mn-lt"/>
              </a:rPr>
              <a:t>Ovis</a:t>
            </a:r>
            <a:r>
              <a:rPr lang="en-US" altLang="en-US" sz="1600" b="1" i="1" dirty="0">
                <a:solidFill>
                  <a:srgbClr val="800000"/>
                </a:solidFill>
                <a:latin typeface="+mn-lt"/>
              </a:rPr>
              <a:t> </a:t>
            </a:r>
            <a:r>
              <a:rPr lang="en-US" altLang="en-US" sz="1600" b="1" i="1" dirty="0" err="1">
                <a:solidFill>
                  <a:srgbClr val="800000"/>
                </a:solidFill>
                <a:latin typeface="+mn-lt"/>
              </a:rPr>
              <a:t>canadiensis</a:t>
            </a:r>
            <a:endParaRPr lang="en-US" altLang="en-US" sz="1600" b="1" i="1" dirty="0">
              <a:solidFill>
                <a:srgbClr val="800000"/>
              </a:solidFill>
              <a:latin typeface="+mn-lt"/>
            </a:endParaRPr>
          </a:p>
        </p:txBody>
      </p:sp>
      <p:sp>
        <p:nvSpPr>
          <p:cNvPr id="3" name="Θέση υποσέλιδου 2"/>
          <p:cNvSpPr>
            <a:spLocks noGrp="1"/>
          </p:cNvSpPr>
          <p:nvPr>
            <p:ph type="ftr" sz="quarter" idx="11"/>
          </p:nvPr>
        </p:nvSpPr>
        <p:spPr/>
        <p:txBody>
          <a:bodyPr/>
          <a:lstStyle/>
          <a:p>
            <a:r>
              <a:rPr lang="el-GR" smtClean="0"/>
              <a:t>Ενότητα 7.  Η Διατήρηση της Βιολογικής Ποικιλότητας</a:t>
            </a:r>
            <a:endParaRPr lang="en-US"/>
          </a:p>
        </p:txBody>
      </p:sp>
      <p:sp>
        <p:nvSpPr>
          <p:cNvPr id="4" name="Θέση αριθμού διαφάνειας 3"/>
          <p:cNvSpPr>
            <a:spLocks noGrp="1"/>
          </p:cNvSpPr>
          <p:nvPr>
            <p:ph type="sldNum" sz="quarter" idx="12"/>
          </p:nvPr>
        </p:nvSpPr>
        <p:spPr/>
        <p:txBody>
          <a:bodyPr/>
          <a:lstStyle/>
          <a:p>
            <a:fld id="{58A56277-EA16-4AF5-BFB5-E5ECBBB39490}" type="slidenum">
              <a:rPr lang="en-US" smtClean="0"/>
              <a:t>19</a:t>
            </a:fld>
            <a:endParaRPr lang="en-US"/>
          </a:p>
        </p:txBody>
      </p:sp>
      <p:sp>
        <p:nvSpPr>
          <p:cNvPr id="8" name="TextBox 7"/>
          <p:cNvSpPr txBox="1"/>
          <p:nvPr/>
        </p:nvSpPr>
        <p:spPr>
          <a:xfrm>
            <a:off x="4049795" y="4615088"/>
            <a:ext cx="341760" cy="276999"/>
          </a:xfrm>
          <a:prstGeom prst="rect">
            <a:avLst/>
          </a:prstGeom>
          <a:noFill/>
        </p:spPr>
        <p:txBody>
          <a:bodyPr wrap="none" rtlCol="0">
            <a:spAutoFit/>
          </a:bodyPr>
          <a:lstStyle/>
          <a:p>
            <a:r>
              <a:rPr lang="en-US" sz="1200" b="1" dirty="0" smtClean="0"/>
              <a:t>21</a:t>
            </a:r>
            <a:endParaRPr lang="en-US" sz="1200" b="1" dirty="0"/>
          </a:p>
        </p:txBody>
      </p:sp>
      <p:sp>
        <p:nvSpPr>
          <p:cNvPr id="9" name="TextBox 8"/>
          <p:cNvSpPr txBox="1"/>
          <p:nvPr/>
        </p:nvSpPr>
        <p:spPr>
          <a:xfrm>
            <a:off x="8173590" y="5405622"/>
            <a:ext cx="341760" cy="276999"/>
          </a:xfrm>
          <a:prstGeom prst="rect">
            <a:avLst/>
          </a:prstGeom>
          <a:noFill/>
        </p:spPr>
        <p:txBody>
          <a:bodyPr wrap="none" rtlCol="0">
            <a:spAutoFit/>
          </a:bodyPr>
          <a:lstStyle/>
          <a:p>
            <a:r>
              <a:rPr lang="en-US" sz="1200" b="1" dirty="0" smtClean="0"/>
              <a:t>22</a:t>
            </a:r>
            <a:endParaRPr lang="en-US" sz="1200" b="1"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title"/>
          </p:nvPr>
        </p:nvSpPr>
        <p:spPr/>
        <p:txBody>
          <a:bodyPr/>
          <a:lstStyle/>
          <a:p>
            <a:pPr eaLnBrk="1" hangingPunct="1"/>
            <a:r>
              <a:rPr lang="el-GR" altLang="en-US" dirty="0" smtClean="0">
                <a:ea typeface="ＭＳ Ｐゴシック" panose="020B0600070205080204" pitchFamily="34" charset="-128"/>
              </a:rPr>
              <a:t>Βιολογία Διατήρησης</a:t>
            </a:r>
            <a:r>
              <a:rPr lang="en-US" altLang="en-US" dirty="0" smtClean="0">
                <a:ea typeface="ＭＳ Ｐゴシック" panose="020B0600070205080204" pitchFamily="34" charset="-128"/>
              </a:rPr>
              <a:t> 1/2</a:t>
            </a:r>
          </a:p>
        </p:txBody>
      </p:sp>
      <p:sp>
        <p:nvSpPr>
          <p:cNvPr id="7" name="Content Placeholder 6"/>
          <p:cNvSpPr>
            <a:spLocks noGrp="1"/>
          </p:cNvSpPr>
          <p:nvPr>
            <p:ph idx="1"/>
          </p:nvPr>
        </p:nvSpPr>
        <p:spPr/>
        <p:txBody>
          <a:bodyPr>
            <a:normAutofit/>
          </a:bodyPr>
          <a:lstStyle/>
          <a:p>
            <a:pPr eaLnBrk="1" hangingPunct="1">
              <a:lnSpc>
                <a:spcPct val="90000"/>
              </a:lnSpc>
            </a:pPr>
            <a:r>
              <a:rPr lang="el-GR" altLang="en-US" sz="2400" dirty="0" smtClean="0">
                <a:ea typeface="ＭＳ Ｐゴシック" panose="020B0600070205080204" pitchFamily="34" charset="-128"/>
              </a:rPr>
              <a:t>Είναι η επιστημονική μελέτη της φύσης και της κατάστασης της βιοποικιλότητας της Γης με σκοπό την προστασία των ειδών και των ενδιαιτημάτων τους από τους υψηλούς ρυθμούς εξαφάνισης. Πρόκειται για ένα διεπιστημονικό πεδίο που συνδυάζει πολλούς διαφορετικούς κλάδους.</a:t>
            </a:r>
            <a:endParaRPr lang="en-US" altLang="en-US" sz="2400" dirty="0" smtClean="0">
              <a:ea typeface="ＭＳ Ｐゴシック" panose="020B0600070205080204" pitchFamily="34" charset="-128"/>
            </a:endParaRPr>
          </a:p>
          <a:p>
            <a:pPr eaLnBrk="1" hangingPunct="1">
              <a:lnSpc>
                <a:spcPct val="90000"/>
              </a:lnSpc>
            </a:pPr>
            <a:r>
              <a:rPr lang="en-US" altLang="en-US" sz="2400" dirty="0" smtClean="0">
                <a:ea typeface="ＭＳ Ｐゴシック" panose="020B0600070205080204" pitchFamily="34" charset="-128"/>
              </a:rPr>
              <a:t>Ο </a:t>
            </a:r>
            <a:r>
              <a:rPr lang="en-US" altLang="en-US" sz="2400" dirty="0" err="1" smtClean="0">
                <a:ea typeface="ＭＳ Ｐゴシック" panose="020B0600070205080204" pitchFamily="34" charset="-128"/>
              </a:rPr>
              <a:t>όρος</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Βιολογί</a:t>
            </a:r>
            <a:r>
              <a:rPr lang="en-US" altLang="en-US" sz="2400" dirty="0" smtClean="0">
                <a:ea typeface="ＭＳ Ｐゴシック" panose="020B0600070205080204" pitchFamily="34" charset="-128"/>
              </a:rPr>
              <a:t>ας Διατήρησης (Conservation Biology) </a:t>
            </a:r>
            <a:r>
              <a:rPr lang="el-GR" altLang="en-US" sz="2400" dirty="0" err="1" smtClean="0">
                <a:ea typeface="ＭＳ Ｐゴシック" panose="020B0600070205080204" pitchFamily="34" charset="-128"/>
              </a:rPr>
              <a:t>πρωτοεισήχθη</a:t>
            </a:r>
            <a:r>
              <a:rPr lang="el-GR" altLang="en-US" sz="2400" dirty="0" smtClean="0">
                <a:ea typeface="ＭＳ Ｐゴシック" panose="020B0600070205080204" pitchFamily="34" charset="-128"/>
              </a:rPr>
              <a:t> ως τίτλος ενός συνεδρίου για την βιοποικιλότητα στο Πανεπιστήμιο της Καλιφόρνιας από τους </a:t>
            </a:r>
            <a:r>
              <a:rPr lang="en-US" altLang="en-US" sz="2400" dirty="0" smtClean="0">
                <a:ea typeface="ＭＳ Ｐゴシック" panose="020B0600070205080204" pitchFamily="34" charset="-128"/>
              </a:rPr>
              <a:t>Bruce Wilcox και Michael </a:t>
            </a:r>
            <a:r>
              <a:rPr lang="en-US" altLang="en-US" sz="2400" dirty="0" err="1" smtClean="0">
                <a:ea typeface="ＭＳ Ｐゴシック" panose="020B0600070205080204" pitchFamily="34" charset="-128"/>
              </a:rPr>
              <a:t>Soulé</a:t>
            </a:r>
            <a:r>
              <a:rPr lang="en-US" altLang="en-US" sz="2400" dirty="0" smtClean="0">
                <a:ea typeface="ＭＳ Ｐゴシック" panose="020B0600070205080204" pitchFamily="34" charset="-128"/>
              </a:rPr>
              <a:t>.</a:t>
            </a:r>
          </a:p>
          <a:p>
            <a:pPr eaLnBrk="1" hangingPunct="1">
              <a:lnSpc>
                <a:spcPct val="90000"/>
              </a:lnSpc>
            </a:pPr>
            <a:endParaRPr lang="en-US" altLang="en-US" sz="2700" dirty="0" smtClean="0">
              <a:solidFill>
                <a:srgbClr val="800000"/>
              </a:solidFill>
              <a:ea typeface="ＭＳ Ｐゴシック" panose="020B0600070205080204" pitchFamily="34" charset="-128"/>
            </a:endParaRPr>
          </a:p>
        </p:txBody>
      </p:sp>
      <p:sp>
        <p:nvSpPr>
          <p:cNvPr id="2" name="Θέση υποσέλιδου 1"/>
          <p:cNvSpPr>
            <a:spLocks noGrp="1"/>
          </p:cNvSpPr>
          <p:nvPr>
            <p:ph type="ftr" sz="quarter" idx="11"/>
          </p:nvPr>
        </p:nvSpPr>
        <p:spPr/>
        <p:txBody>
          <a:bodyPr/>
          <a:lstStyle/>
          <a:p>
            <a:r>
              <a:rPr lang="el-GR" smtClean="0"/>
              <a:t>Ενότητα 7.  Η Διατήρηση της Βιολογικής Ποικιλότητας</a:t>
            </a:r>
            <a:endParaRPr lang="en-US" dirty="0"/>
          </a:p>
        </p:txBody>
      </p:sp>
      <p:sp>
        <p:nvSpPr>
          <p:cNvPr id="3" name="Θέση αριθμού διαφάνειας 2"/>
          <p:cNvSpPr>
            <a:spLocks noGrp="1"/>
          </p:cNvSpPr>
          <p:nvPr>
            <p:ph type="sldNum" sz="quarter" idx="12"/>
          </p:nvPr>
        </p:nvSpPr>
        <p:spPr/>
        <p:txBody>
          <a:bodyPr/>
          <a:lstStyle/>
          <a:p>
            <a:fld id="{58A56277-EA16-4AF5-BFB5-E5ECBBB39490}" type="slidenum">
              <a:rPr lang="en-US" smtClean="0"/>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normAutofit/>
          </a:bodyPr>
          <a:lstStyle/>
          <a:p>
            <a:r>
              <a:rPr lang="el-GR" altLang="en-US" b="1" dirty="0" smtClean="0">
                <a:ea typeface="ＭＳ Ｐゴシック" panose="020B0600070205080204" pitchFamily="34" charset="-128"/>
              </a:rPr>
              <a:t>Απώλεια γενετικής ποικιλότητας</a:t>
            </a:r>
            <a:endParaRPr lang="en-US" altLang="en-US" b="1" dirty="0" smtClean="0">
              <a:ea typeface="ＭＳ Ｐゴシック" panose="020B0600070205080204" pitchFamily="34" charset="-128"/>
            </a:endParaRPr>
          </a:p>
        </p:txBody>
      </p:sp>
      <p:sp>
        <p:nvSpPr>
          <p:cNvPr id="5" name="Content Placeholder 4"/>
          <p:cNvSpPr>
            <a:spLocks noGrp="1"/>
          </p:cNvSpPr>
          <p:nvPr>
            <p:ph idx="1"/>
          </p:nvPr>
        </p:nvSpPr>
        <p:spPr/>
        <p:txBody>
          <a:bodyPr>
            <a:normAutofit/>
          </a:bodyPr>
          <a:lstStyle/>
          <a:p>
            <a:r>
              <a:rPr lang="el-GR" altLang="en-US" sz="2400" dirty="0" smtClean="0">
                <a:ea typeface="ＭＳ Ｐゴシック" panose="020B0600070205080204" pitchFamily="34" charset="-128"/>
              </a:rPr>
              <a:t>Κάποια </a:t>
            </a:r>
            <a:r>
              <a:rPr lang="el-GR" altLang="en-US" sz="2400" dirty="0" err="1" smtClean="0">
                <a:ea typeface="ＭＳ Ｐゴシック" panose="020B0600070205080204" pitchFamily="34" charset="-128"/>
              </a:rPr>
              <a:t>αλληλόμορφα</a:t>
            </a:r>
            <a:r>
              <a:rPr lang="el-GR" altLang="en-US" sz="2400" dirty="0" smtClean="0">
                <a:ea typeface="ＭＳ Ｐゴシック" panose="020B0600070205080204" pitchFamily="34" charset="-128"/>
              </a:rPr>
              <a:t> ή συνδυασμοί τους είναι σπάνιο μέσα στους μικρούς πληθυσμούς.</a:t>
            </a:r>
          </a:p>
          <a:p>
            <a:r>
              <a:rPr lang="el-GR" altLang="en-US" sz="2400" dirty="0" smtClean="0">
                <a:ea typeface="ＭＳ Ｐゴシック" panose="020B0600070205080204" pitchFamily="34" charset="-128"/>
              </a:rPr>
              <a:t>Γενετική </a:t>
            </a:r>
            <a:r>
              <a:rPr lang="el-GR" altLang="en-US" sz="2400" dirty="0" err="1" smtClean="0">
                <a:ea typeface="ＭＳ Ｐゴシック" panose="020B0600070205080204" pitchFamily="34" charset="-128"/>
              </a:rPr>
              <a:t>παρέκλιση</a:t>
            </a:r>
            <a:r>
              <a:rPr lang="el-GR" altLang="en-US" sz="2400" dirty="0" smtClean="0">
                <a:ea typeface="ＭＳ Ｐゴシック" panose="020B0600070205080204" pitchFamily="34" charset="-128"/>
              </a:rPr>
              <a:t>: η</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συχνότητ</a:t>
            </a:r>
            <a:r>
              <a:rPr lang="en-US" altLang="en-US" sz="2400" dirty="0" smtClean="0">
                <a:ea typeface="ＭＳ Ｐゴシック" panose="020B0600070205080204" pitchFamily="34" charset="-128"/>
              </a:rPr>
              <a:t>α αλληλόμορφων</a:t>
            </a:r>
            <a:r>
              <a:rPr lang="el-GR" altLang="en-US" sz="2400" dirty="0" smtClean="0">
                <a:ea typeface="ＭＳ Ｐゴシック" panose="020B0600070205080204" pitchFamily="34" charset="-128"/>
              </a:rPr>
              <a:t> </a:t>
            </a:r>
            <a:r>
              <a:rPr lang="en-US" altLang="en-US" sz="2400" dirty="0" smtClean="0">
                <a:ea typeface="ＭＳ Ｐゴシック" panose="020B0600070205080204" pitchFamily="34" charset="-128"/>
              </a:rPr>
              <a:t>μπ</a:t>
            </a:r>
            <a:r>
              <a:rPr lang="en-US" altLang="en-US" sz="2400" dirty="0" err="1" smtClean="0">
                <a:ea typeface="ＭＳ Ｐゴシック" panose="020B0600070205080204" pitchFamily="34" charset="-128"/>
              </a:rPr>
              <a:t>ορεί</a:t>
            </a:r>
            <a:r>
              <a:rPr lang="en-US" altLang="en-US" sz="2400" dirty="0" smtClean="0">
                <a:ea typeface="ＭＳ Ｐゴシック" panose="020B0600070205080204" pitchFamily="34" charset="-128"/>
              </a:rPr>
              <a:t> να α</a:t>
            </a:r>
            <a:r>
              <a:rPr lang="en-US" altLang="en-US" sz="2400" dirty="0" err="1" smtClean="0">
                <a:ea typeface="ＭＳ Ｐゴシック" panose="020B0600070205080204" pitchFamily="34" charset="-128"/>
              </a:rPr>
              <a:t>λλάξ</a:t>
            </a:r>
            <a:r>
              <a:rPr lang="el-GR" altLang="en-US" sz="2400" dirty="0" smtClean="0">
                <a:ea typeface="ＭＳ Ｐゴシック" panose="020B0600070205080204" pitchFamily="34" charset="-128"/>
              </a:rPr>
              <a:t>ει</a:t>
            </a:r>
            <a:r>
              <a:rPr lang="en-US" altLang="en-US" sz="2400" dirty="0" smtClean="0">
                <a:ea typeface="ＭＳ Ｐゴシック" panose="020B0600070205080204" pitchFamily="34" charset="-128"/>
              </a:rPr>
              <a:t> από </a:t>
            </a:r>
            <a:r>
              <a:rPr lang="el-GR" altLang="en-US" sz="2400" dirty="0" smtClean="0">
                <a:ea typeface="ＭＳ Ｐゴシック" panose="020B0600070205080204" pitchFamily="34" charset="-128"/>
              </a:rPr>
              <a:t>τη </a:t>
            </a:r>
            <a:r>
              <a:rPr lang="en-US" altLang="en-US" sz="2400" dirty="0" err="1" smtClean="0">
                <a:ea typeface="ＭＳ Ｐゴシック" panose="020B0600070205080204" pitchFamily="34" charset="-128"/>
              </a:rPr>
              <a:t>μί</a:t>
            </a:r>
            <a:r>
              <a:rPr lang="en-US" altLang="en-US" sz="2400" dirty="0" smtClean="0">
                <a:ea typeface="ＭＳ Ｐゴシック" panose="020B0600070205080204" pitchFamily="34" charset="-128"/>
              </a:rPr>
              <a:t>α γενεά στην επόμενη εξαρτώμενη από το ποια άτομα ζευγαρώνουν και αφήνουν απογόνους</a:t>
            </a:r>
            <a:r>
              <a:rPr lang="el-GR" altLang="en-US" sz="2400" dirty="0" smtClean="0">
                <a:ea typeface="ＭＳ Ｐゴシック" panose="020B0600070205080204" pitchFamily="34" charset="-128"/>
              </a:rPr>
              <a:t>.</a:t>
            </a:r>
          </a:p>
          <a:p>
            <a:r>
              <a:rPr lang="en-US" altLang="en-US" sz="2400" dirty="0" smtClean="0">
                <a:ea typeface="ＭＳ Ｐゴシック" panose="020B0600070205080204" pitchFamily="34" charset="-128"/>
              </a:rPr>
              <a:t>Η</a:t>
            </a:r>
            <a:r>
              <a:rPr lang="el-GR" altLang="en-US" sz="2400" dirty="0" smtClean="0">
                <a:ea typeface="ＭＳ Ｐゴシック" panose="020B0600070205080204" pitchFamily="34" charset="-128"/>
              </a:rPr>
              <a:t> αλλαγή της συχνότητας μπορεί να οφείλεται σε στοχαστικές διαδικασίες.</a:t>
            </a:r>
            <a:endParaRPr lang="en-US" altLang="en-US" sz="2400" dirty="0" smtClean="0">
              <a:ea typeface="ＭＳ Ｐゴシック" panose="020B0600070205080204" pitchFamily="34" charset="-128"/>
            </a:endParaRPr>
          </a:p>
        </p:txBody>
      </p:sp>
      <p:sp>
        <p:nvSpPr>
          <p:cNvPr id="2" name="Θέση υποσέλιδου 1"/>
          <p:cNvSpPr>
            <a:spLocks noGrp="1"/>
          </p:cNvSpPr>
          <p:nvPr>
            <p:ph type="ftr" sz="quarter" idx="11"/>
          </p:nvPr>
        </p:nvSpPr>
        <p:spPr/>
        <p:txBody>
          <a:bodyPr/>
          <a:lstStyle/>
          <a:p>
            <a:r>
              <a:rPr lang="el-GR" smtClean="0"/>
              <a:t>Ενότητα 7.  Η Διατήρηση της Βιολογικής Ποικιλότητας</a:t>
            </a:r>
            <a:endParaRPr lang="en-US" dirty="0"/>
          </a:p>
        </p:txBody>
      </p:sp>
      <p:sp>
        <p:nvSpPr>
          <p:cNvPr id="3" name="Θέση αριθμού διαφάνειας 2"/>
          <p:cNvSpPr>
            <a:spLocks noGrp="1"/>
          </p:cNvSpPr>
          <p:nvPr>
            <p:ph type="sldNum" sz="quarter" idx="12"/>
          </p:nvPr>
        </p:nvSpPr>
        <p:spPr/>
        <p:txBody>
          <a:bodyPr/>
          <a:lstStyle/>
          <a:p>
            <a:fld id="{58A56277-EA16-4AF5-BFB5-E5ECBBB39490}" type="slidenum">
              <a:rPr lang="en-US" smtClean="0"/>
              <a:t>20</a:t>
            </a:fld>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normAutofit/>
          </a:bodyPr>
          <a:lstStyle/>
          <a:p>
            <a:r>
              <a:rPr lang="el-GR" altLang="en-US" b="1" dirty="0" smtClean="0">
                <a:ea typeface="ＭＳ Ｐゴシック" panose="020B0600070205080204" pitchFamily="34" charset="-128"/>
              </a:rPr>
              <a:t>Τύπος του </a:t>
            </a:r>
            <a:r>
              <a:rPr lang="en-US" altLang="en-US" b="1" dirty="0" smtClean="0">
                <a:ea typeface="ＭＳ Ｐゴシック" panose="020B0600070205080204" pitchFamily="34" charset="-128"/>
              </a:rPr>
              <a:t>Wright (1931) </a:t>
            </a:r>
            <a:br>
              <a:rPr lang="en-US" altLang="en-US" b="1" dirty="0" smtClean="0">
                <a:ea typeface="ＭＳ Ｐゴシック" panose="020B0600070205080204" pitchFamily="34" charset="-128"/>
              </a:rPr>
            </a:br>
            <a:r>
              <a:rPr lang="el-GR" altLang="en-US" b="1" dirty="0" smtClean="0">
                <a:ea typeface="ＭＳ Ｐゴシック" panose="020B0600070205080204" pitchFamily="34" charset="-128"/>
              </a:rPr>
              <a:t>Ελάττωση της </a:t>
            </a:r>
            <a:r>
              <a:rPr lang="el-GR" altLang="en-US" b="1" dirty="0" err="1" smtClean="0">
                <a:ea typeface="ＭＳ Ｐゴシック" panose="020B0600070205080204" pitchFamily="34" charset="-128"/>
              </a:rPr>
              <a:t>ετεροζυγωτίας</a:t>
            </a:r>
            <a:endParaRPr lang="en-US" altLang="en-US" b="1" dirty="0" smtClean="0">
              <a:ea typeface="ＭＳ Ｐゴシック" panose="020B0600070205080204" pitchFamily="34" charset="-128"/>
            </a:endParaRPr>
          </a:p>
        </p:txBody>
      </p:sp>
      <p:sp>
        <p:nvSpPr>
          <p:cNvPr id="35843" name="Content Placeholder 2"/>
          <p:cNvSpPr>
            <a:spLocks noGrp="1"/>
          </p:cNvSpPr>
          <p:nvPr>
            <p:ph idx="1"/>
          </p:nvPr>
        </p:nvSpPr>
        <p:spPr>
          <a:xfrm>
            <a:off x="628650" y="2064165"/>
            <a:ext cx="7886700" cy="4351338"/>
          </a:xfrm>
        </p:spPr>
        <p:txBody>
          <a:bodyPr>
            <a:normAutofit/>
          </a:bodyPr>
          <a:lstStyle/>
          <a:p>
            <a:r>
              <a:rPr lang="en-US" altLang="en-US" sz="2400" dirty="0" smtClean="0">
                <a:ea typeface="ＭＳ Ｐゴシック" panose="020B0600070205080204" pitchFamily="34" charset="-128"/>
              </a:rPr>
              <a:t>Τ</a:t>
            </a:r>
            <a:r>
              <a:rPr lang="el-GR" altLang="en-US" sz="2400" dirty="0" smtClean="0">
                <a:ea typeface="ＭＳ Ｐゴシック" panose="020B0600070205080204" pitchFamily="34" charset="-128"/>
              </a:rPr>
              <a:t>ο ποσοστό </a:t>
            </a:r>
            <a:r>
              <a:rPr lang="en-US" altLang="en-US" sz="2400" dirty="0" err="1" smtClean="0">
                <a:ea typeface="ＭＳ Ｐゴシック" panose="020B0600070205080204" pitchFamily="34" charset="-128"/>
              </a:rPr>
              <a:t>της</a:t>
            </a:r>
            <a:r>
              <a:rPr lang="en-US" altLang="en-US" sz="2400" dirty="0" smtClean="0">
                <a:ea typeface="ＭＳ Ｐゴシック" panose="020B0600070205080204" pitchFamily="34" charset="-128"/>
              </a:rPr>
              <a:t> α</a:t>
            </a:r>
            <a:r>
              <a:rPr lang="en-US" altLang="en-US" sz="2400" dirty="0" err="1" smtClean="0">
                <a:ea typeface="ＭＳ Ｐゴシック" panose="020B0600070205080204" pitchFamily="34" charset="-128"/>
              </a:rPr>
              <a:t>ρχικής</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ετεροζυγωτί</a:t>
            </a:r>
            <a:r>
              <a:rPr lang="en-US" altLang="en-US" sz="2400" dirty="0" smtClean="0">
                <a:ea typeface="ＭＳ Ｐゴシック" panose="020B0600070205080204" pitchFamily="34" charset="-128"/>
              </a:rPr>
              <a:t>ας</a:t>
            </a:r>
            <a:r>
              <a:rPr lang="el-GR" altLang="en-US" sz="2400" dirty="0" smtClean="0">
                <a:ea typeface="ＭＳ Ｐゴシック" panose="020B0600070205080204" pitchFamily="34" charset="-128"/>
              </a:rPr>
              <a:t> </a:t>
            </a:r>
            <a:r>
              <a:rPr lang="en-US" altLang="en-US" sz="2400" dirty="0" smtClean="0">
                <a:ea typeface="ＭＳ Ｐゴシック" panose="020B0600070205080204" pitchFamily="34" charset="-128"/>
              </a:rPr>
              <a:t>(</a:t>
            </a:r>
            <a:r>
              <a:rPr lang="en-US" altLang="en-US" sz="2400" dirty="0" err="1" smtClean="0">
                <a:ea typeface="ＭＳ Ｐゴシック" panose="020B0600070205080204" pitchFamily="34" charset="-128"/>
              </a:rPr>
              <a:t>άτομ</a:t>
            </a:r>
            <a:r>
              <a:rPr lang="en-US" altLang="en-US" sz="2400" dirty="0" smtClean="0">
                <a:ea typeface="ＭＳ Ｐゴシック" panose="020B0600070205080204" pitchFamily="34" charset="-128"/>
              </a:rPr>
              <a:t>α που διαθέτουν δύο διαφορετικές μορφές αλληλομόρφων επί</a:t>
            </a:r>
            <a:r>
              <a:rPr lang="el-GR"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του</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ίδιου</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γονιδίου</a:t>
            </a:r>
            <a:r>
              <a:rPr lang="en-US" altLang="en-US" sz="2400" dirty="0" smtClean="0">
                <a:ea typeface="ＭＳ Ｐゴシック" panose="020B0600070205080204" pitchFamily="34" charset="-128"/>
              </a:rPr>
              <a:t>) π</a:t>
            </a:r>
            <a:r>
              <a:rPr lang="en-US" altLang="en-US" sz="2400" dirty="0" err="1" smtClean="0">
                <a:ea typeface="ＭＳ Ｐゴシック" panose="020B0600070205080204" pitchFamily="34" charset="-128"/>
              </a:rPr>
              <a:t>ου</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δι</a:t>
            </a:r>
            <a:r>
              <a:rPr lang="en-US" altLang="en-US" sz="2400" dirty="0" smtClean="0">
                <a:ea typeface="ＭＳ Ｐゴシック" panose="020B0600070205080204" pitchFamily="34" charset="-128"/>
              </a:rPr>
              <a:t>ατηρείται μετά από κάθε γενεά (Η) για ένα</a:t>
            </a:r>
            <a:r>
              <a:rPr lang="el-GR" altLang="en-US" sz="2400" dirty="0" smtClean="0">
                <a:ea typeface="ＭＳ Ｐゴシック" panose="020B0600070205080204" pitchFamily="34" charset="-128"/>
              </a:rPr>
              <a:t> </a:t>
            </a:r>
            <a:r>
              <a:rPr lang="en-US" altLang="en-US" sz="2400" dirty="0" smtClean="0">
                <a:ea typeface="ＭＳ Ｐゴシック" panose="020B0600070205080204" pitchFamily="34" charset="-128"/>
              </a:rPr>
              <a:t>π</a:t>
            </a:r>
            <a:r>
              <a:rPr lang="en-US" altLang="en-US" sz="2400" dirty="0" err="1" smtClean="0">
                <a:ea typeface="ＭＳ Ｐゴシック" panose="020B0600070205080204" pitchFamily="34" charset="-128"/>
              </a:rPr>
              <a:t>ληθυσμό</a:t>
            </a:r>
            <a:r>
              <a:rPr lang="en-US" altLang="en-US" sz="2400" dirty="0" smtClean="0">
                <a:ea typeface="ＭＳ Ｐゴシック" panose="020B0600070205080204" pitchFamily="34" charset="-128"/>
              </a:rPr>
              <a:t> αναπαρα</a:t>
            </a:r>
            <a:r>
              <a:rPr lang="en-US" altLang="en-US" sz="2400" dirty="0" err="1" smtClean="0">
                <a:ea typeface="ＭＳ Ｐゴシック" panose="020B0600070205080204" pitchFamily="34" charset="-128"/>
              </a:rPr>
              <a:t>γόμενων</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ενηλίκων</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Νe</a:t>
            </a:r>
            <a:r>
              <a:rPr lang="en-US" altLang="en-US" sz="2400" dirty="0" smtClean="0">
                <a:ea typeface="ＭＳ Ｐゴシック" panose="020B0600070205080204" pitchFamily="34" charset="-128"/>
              </a:rPr>
              <a:t>) :</a:t>
            </a:r>
            <a:endParaRPr lang="el-GR" altLang="en-US" sz="2400" dirty="0" smtClean="0">
              <a:ea typeface="ＭＳ Ｐゴシック" panose="020B0600070205080204" pitchFamily="34" charset="-128"/>
            </a:endParaRPr>
          </a:p>
          <a:p>
            <a:pPr marL="342900" lvl="4" indent="-342900">
              <a:spcBef>
                <a:spcPts val="600"/>
              </a:spcBef>
              <a:spcAft>
                <a:spcPts val="600"/>
              </a:spcAft>
              <a:buFont typeface="Arial" panose="020B0604020202020204" pitchFamily="34" charset="0"/>
              <a:buNone/>
            </a:pPr>
            <a:r>
              <a:rPr lang="el-GR" altLang="en-US" sz="2400" dirty="0" smtClean="0">
                <a:ea typeface="ＭＳ Ｐゴシック" panose="020B0600070205080204" pitchFamily="34" charset="-128"/>
              </a:rPr>
              <a:t> 				Η</a:t>
            </a:r>
            <a:r>
              <a:rPr lang="en-US" altLang="en-US" sz="2400" dirty="0" smtClean="0">
                <a:ea typeface="ＭＳ Ｐゴシック" panose="020B0600070205080204" pitchFamily="34" charset="-128"/>
              </a:rPr>
              <a:t>t</a:t>
            </a:r>
            <a:r>
              <a:rPr lang="el-GR" altLang="en-US" sz="2400" dirty="0" smtClean="0">
                <a:ea typeface="ＭＳ Ｐゴシック" panose="020B0600070205080204" pitchFamily="34" charset="-128"/>
              </a:rPr>
              <a:t> =</a:t>
            </a:r>
            <a:r>
              <a:rPr lang="en-US" altLang="en-US" sz="2400" dirty="0" smtClean="0">
                <a:ea typeface="ＭＳ Ｐゴシック" panose="020B0600070205080204" pitchFamily="34" charset="-128"/>
              </a:rPr>
              <a:t> Ho</a:t>
            </a:r>
            <a:r>
              <a:rPr lang="el-GR" altLang="en-US" sz="2400" dirty="0" smtClean="0">
                <a:ea typeface="ＭＳ Ｐゴシック" panose="020B0600070205080204" pitchFamily="34" charset="-128"/>
              </a:rPr>
              <a:t> </a:t>
            </a:r>
            <a:r>
              <a:rPr lang="en-US" altLang="en-US" sz="2400" dirty="0" smtClean="0">
                <a:ea typeface="ＭＳ Ｐゴシック" panose="020B0600070205080204" pitchFamily="34" charset="-128"/>
              </a:rPr>
              <a:t>(</a:t>
            </a:r>
            <a:r>
              <a:rPr lang="el-GR" altLang="en-US" sz="2400" dirty="0" smtClean="0">
                <a:ea typeface="ＭＳ Ｐゴシック" panose="020B0600070205080204" pitchFamily="34" charset="-128"/>
              </a:rPr>
              <a:t>1 - 1/2Ν</a:t>
            </a:r>
            <a:r>
              <a:rPr lang="en-US" altLang="en-US" sz="2400" dirty="0" smtClean="0">
                <a:ea typeface="ＭＳ Ｐゴシック" panose="020B0600070205080204" pitchFamily="34" charset="-128"/>
              </a:rPr>
              <a:t>e)</a:t>
            </a:r>
            <a:endParaRPr lang="el-GR" altLang="en-US" sz="2400" dirty="0" smtClean="0">
              <a:ea typeface="ＭＳ Ｐゴシック" panose="020B0600070205080204" pitchFamily="34" charset="-128"/>
            </a:endParaRPr>
          </a:p>
          <a:p>
            <a:pPr marL="342900" lvl="4" indent="0">
              <a:buFont typeface="Arial" panose="020B0604020202020204" pitchFamily="34" charset="0"/>
              <a:buNone/>
            </a:pPr>
            <a:r>
              <a:rPr lang="el-GR" altLang="en-US" sz="2400" dirty="0" smtClean="0">
                <a:ea typeface="ＭＳ Ｐゴシック" panose="020B0600070205080204" pitchFamily="34" charset="-128"/>
              </a:rPr>
              <a:t>όπου </a:t>
            </a:r>
            <a:r>
              <a:rPr lang="en-US" altLang="en-US" sz="2400" dirty="0" smtClean="0">
                <a:ea typeface="ＭＳ Ｐゴシック" panose="020B0600070205080204" pitchFamily="34" charset="-128"/>
              </a:rPr>
              <a:t>H</a:t>
            </a:r>
            <a:r>
              <a:rPr lang="el-GR" altLang="en-US" sz="2400" dirty="0" smtClean="0">
                <a:ea typeface="ＭＳ Ｐゴシック" panose="020B0600070205080204" pitchFamily="34" charset="-128"/>
              </a:rPr>
              <a:t>ο</a:t>
            </a:r>
            <a:r>
              <a:rPr lang="en-US" altLang="en-US" sz="2400" dirty="0" smtClean="0">
                <a:ea typeface="ＭＳ Ｐゴシック" panose="020B0600070205080204" pitchFamily="34" charset="-128"/>
              </a:rPr>
              <a:t> </a:t>
            </a:r>
            <a:r>
              <a:rPr lang="el-GR" altLang="en-US" sz="2400" dirty="0" smtClean="0">
                <a:ea typeface="ＭＳ Ｐゴシック" panose="020B0600070205080204" pitchFamily="34" charset="-128"/>
              </a:rPr>
              <a:t>η </a:t>
            </a:r>
            <a:r>
              <a:rPr lang="el-GR" altLang="en-US" sz="2400" dirty="0" err="1" smtClean="0">
                <a:ea typeface="ＭＳ Ｐゴシック" panose="020B0600070205080204" pitchFamily="34" charset="-128"/>
              </a:rPr>
              <a:t>ετεροζυγωτία</a:t>
            </a:r>
            <a:r>
              <a:rPr lang="el-GR" altLang="en-US" sz="2400" dirty="0" smtClean="0">
                <a:ea typeface="ＭＳ Ｐゴシック" panose="020B0600070205080204" pitchFamily="34" charset="-128"/>
              </a:rPr>
              <a:t> σε μια αρχική φάση,</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Ht</a:t>
            </a:r>
            <a:r>
              <a:rPr lang="el-GR" altLang="en-US" sz="2400" dirty="0" smtClean="0">
                <a:ea typeface="ＭＳ Ｐゴシック" panose="020B0600070205080204" pitchFamily="34" charset="-128"/>
              </a:rPr>
              <a:t>: η </a:t>
            </a:r>
            <a:r>
              <a:rPr lang="el-GR" altLang="en-US" sz="2400" dirty="0" err="1" smtClean="0">
                <a:ea typeface="ＭＳ Ｐゴシック" panose="020B0600070205080204" pitchFamily="34" charset="-128"/>
              </a:rPr>
              <a:t>ετεροζυγωτία</a:t>
            </a:r>
            <a:r>
              <a:rPr lang="el-GR" altLang="en-US" sz="2400" dirty="0" smtClean="0">
                <a:ea typeface="ＭＳ Ｐゴシック" panose="020B0600070205080204" pitchFamily="34" charset="-128"/>
              </a:rPr>
              <a:t> στο πέρας της περιόδου και</a:t>
            </a:r>
            <a:r>
              <a:rPr lang="en-US" altLang="en-US" sz="2400" dirty="0" smtClean="0">
                <a:ea typeface="ＭＳ Ｐゴシック" panose="020B0600070205080204" pitchFamily="34" charset="-128"/>
              </a:rPr>
              <a:t> Ne</a:t>
            </a:r>
            <a:r>
              <a:rPr lang="el-GR" altLang="en-US" sz="2400" dirty="0" smtClean="0">
                <a:ea typeface="ＭＳ Ｐゴシック" panose="020B0600070205080204" pitchFamily="34" charset="-128"/>
              </a:rPr>
              <a:t> ο πληθυσμός των επιτυχώς αναπαραγόμενων ατόμων.</a:t>
            </a:r>
            <a:endParaRPr lang="en-US" altLang="en-US" sz="2400" dirty="0" smtClean="0">
              <a:ea typeface="ＭＳ Ｐゴシック" panose="020B0600070205080204" pitchFamily="34" charset="-128"/>
            </a:endParaRPr>
          </a:p>
        </p:txBody>
      </p:sp>
      <p:sp>
        <p:nvSpPr>
          <p:cNvPr id="2" name="Θέση υποσέλιδου 1"/>
          <p:cNvSpPr>
            <a:spLocks noGrp="1"/>
          </p:cNvSpPr>
          <p:nvPr>
            <p:ph type="ftr" sz="quarter" idx="11"/>
          </p:nvPr>
        </p:nvSpPr>
        <p:spPr/>
        <p:txBody>
          <a:bodyPr/>
          <a:lstStyle/>
          <a:p>
            <a:r>
              <a:rPr lang="el-GR" smtClean="0"/>
              <a:t>Ενότητα 7.  Η Διατήρηση της Βιολογικής Ποικιλότητας</a:t>
            </a:r>
            <a:endParaRPr lang="en-US" dirty="0"/>
          </a:p>
        </p:txBody>
      </p:sp>
      <p:sp>
        <p:nvSpPr>
          <p:cNvPr id="3" name="Θέση αριθμού διαφάνειας 2"/>
          <p:cNvSpPr>
            <a:spLocks noGrp="1"/>
          </p:cNvSpPr>
          <p:nvPr>
            <p:ph type="sldNum" sz="quarter" idx="12"/>
          </p:nvPr>
        </p:nvSpPr>
        <p:spPr/>
        <p:txBody>
          <a:bodyPr/>
          <a:lstStyle/>
          <a:p>
            <a:fld id="{58A56277-EA16-4AF5-BFB5-E5ECBBB39490}" type="slidenum">
              <a:rPr lang="en-US" smtClean="0"/>
              <a:t>21</a:t>
            </a:fld>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normAutofit/>
          </a:bodyPr>
          <a:lstStyle/>
          <a:p>
            <a:r>
              <a:rPr lang="el-GR" altLang="en-US" b="1" dirty="0" smtClean="0">
                <a:ea typeface="ＭＳ Ｐゴシック" panose="020B0600070205080204" pitchFamily="34" charset="-128"/>
              </a:rPr>
              <a:t>Ελάττωση της </a:t>
            </a:r>
            <a:r>
              <a:rPr lang="el-GR" altLang="en-US" b="1" dirty="0" err="1" smtClean="0">
                <a:ea typeface="ＭＳ Ｐゴシック" panose="020B0600070205080204" pitchFamily="34" charset="-128"/>
              </a:rPr>
              <a:t>ετεροζυγωτίας</a:t>
            </a:r>
            <a:endParaRPr lang="en-US" altLang="en-US" dirty="0" smtClean="0">
              <a:ea typeface="ＭＳ Ｐゴシック" panose="020B0600070205080204" pitchFamily="34" charset="-128"/>
            </a:endParaRPr>
          </a:p>
        </p:txBody>
      </p:sp>
      <p:sp>
        <p:nvSpPr>
          <p:cNvPr id="36867" name="Content Placeholder 2"/>
          <p:cNvSpPr>
            <a:spLocks noGrp="1"/>
          </p:cNvSpPr>
          <p:nvPr>
            <p:ph sz="half" idx="1"/>
          </p:nvPr>
        </p:nvSpPr>
        <p:spPr/>
        <p:txBody>
          <a:bodyPr>
            <a:normAutofit fontScale="77500" lnSpcReduction="20000"/>
          </a:bodyPr>
          <a:lstStyle/>
          <a:p>
            <a:pPr>
              <a:lnSpc>
                <a:spcPct val="110000"/>
              </a:lnSpc>
            </a:pPr>
            <a:r>
              <a:rPr lang="el-GR" altLang="en-US" sz="3100" dirty="0" smtClean="0">
                <a:ea typeface="ＭＳ Ｐゴシック" panose="020B0600070205080204" pitchFamily="34" charset="-128"/>
              </a:rPr>
              <a:t>Η μετανάστευση ατόμων προς έναν πληθυσμό και οι μεταλλάξεις μειώνουν την επίδραση της γενετικής παρέκκλισης.</a:t>
            </a:r>
            <a:endParaRPr lang="en-GB" altLang="en-US" sz="3100" dirty="0" smtClean="0">
              <a:ea typeface="ＭＳ Ｐゴシック" panose="020B0600070205080204" pitchFamily="34" charset="-128"/>
            </a:endParaRPr>
          </a:p>
          <a:p>
            <a:pPr>
              <a:lnSpc>
                <a:spcPct val="110000"/>
              </a:lnSpc>
            </a:pPr>
            <a:r>
              <a:rPr lang="el-GR" altLang="en-US" sz="3100" dirty="0" smtClean="0">
                <a:ea typeface="ＭＳ Ｐゴシック" panose="020B0600070205080204" pitchFamily="34" charset="-128"/>
              </a:rPr>
              <a:t>Αν ένας νέος μετανάστης εμφανίζεται σε κάθε γενιά ενός απομονωμένου πληθυσμού 100 ατόμων, οι επιπτώσεις της γενετικής παρέκκλισης θα είναι αμελητέες.</a:t>
            </a:r>
            <a:endParaRPr lang="en-GB" altLang="en-US" sz="3100" dirty="0" smtClean="0">
              <a:ea typeface="ＭＳ Ｐゴシック" panose="020B0600070205080204" pitchFamily="34" charset="-128"/>
            </a:endParaRPr>
          </a:p>
          <a:p>
            <a:endParaRPr lang="en-US" altLang="en-US" dirty="0" smtClean="0">
              <a:solidFill>
                <a:srgbClr val="800000"/>
              </a:solidFill>
              <a:ea typeface="ＭＳ Ｐゴシック" panose="020B0600070205080204" pitchFamily="34" charset="-128"/>
            </a:endParaRPr>
          </a:p>
        </p:txBody>
      </p:sp>
      <p:pic>
        <p:nvPicPr>
          <p:cNvPr id="36868" name="Content Placeholder 4" descr="darwin-finches.gif"/>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931051" y="1503037"/>
            <a:ext cx="3584299" cy="4673926"/>
          </a:xfrm>
        </p:spPr>
      </p:pic>
      <p:sp>
        <p:nvSpPr>
          <p:cNvPr id="2" name="Θέση υποσέλιδου 1"/>
          <p:cNvSpPr>
            <a:spLocks noGrp="1"/>
          </p:cNvSpPr>
          <p:nvPr>
            <p:ph type="ftr" sz="quarter" idx="11"/>
          </p:nvPr>
        </p:nvSpPr>
        <p:spPr/>
        <p:txBody>
          <a:bodyPr/>
          <a:lstStyle/>
          <a:p>
            <a:r>
              <a:rPr lang="el-GR" smtClean="0"/>
              <a:t>Ενότητα 7.  Η Διατήρηση της Βιολογικής Ποικιλότητας</a:t>
            </a:r>
            <a:endParaRPr lang="en-US"/>
          </a:p>
        </p:txBody>
      </p:sp>
      <p:sp>
        <p:nvSpPr>
          <p:cNvPr id="3" name="Θέση αριθμού διαφάνειας 2"/>
          <p:cNvSpPr>
            <a:spLocks noGrp="1"/>
          </p:cNvSpPr>
          <p:nvPr>
            <p:ph type="sldNum" sz="quarter" idx="12"/>
          </p:nvPr>
        </p:nvSpPr>
        <p:spPr/>
        <p:txBody>
          <a:bodyPr/>
          <a:lstStyle/>
          <a:p>
            <a:fld id="{58A56277-EA16-4AF5-BFB5-E5ECBBB39490}" type="slidenum">
              <a:rPr lang="en-US" smtClean="0"/>
              <a:t>22</a:t>
            </a:fld>
            <a:endParaRPr lang="en-US"/>
          </a:p>
        </p:txBody>
      </p:sp>
      <p:sp>
        <p:nvSpPr>
          <p:cNvPr id="7" name="TextBox 6"/>
          <p:cNvSpPr txBox="1"/>
          <p:nvPr/>
        </p:nvSpPr>
        <p:spPr>
          <a:xfrm>
            <a:off x="8173590" y="5974190"/>
            <a:ext cx="341760" cy="276999"/>
          </a:xfrm>
          <a:prstGeom prst="rect">
            <a:avLst/>
          </a:prstGeom>
          <a:noFill/>
        </p:spPr>
        <p:txBody>
          <a:bodyPr wrap="none" rtlCol="0">
            <a:spAutoFit/>
          </a:bodyPr>
          <a:lstStyle/>
          <a:p>
            <a:r>
              <a:rPr lang="en-US" sz="1200" b="1" dirty="0" smtClean="0"/>
              <a:t>23</a:t>
            </a:r>
            <a:endParaRPr lang="en-US" sz="1200" b="1"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normAutofit/>
          </a:bodyPr>
          <a:lstStyle/>
          <a:p>
            <a:r>
              <a:rPr lang="el-GR" altLang="en-US" b="1" dirty="0" err="1" smtClean="0">
                <a:ea typeface="ＭＳ Ｐゴシック" panose="020B0600070205080204" pitchFamily="34" charset="-128"/>
              </a:rPr>
              <a:t>Ενδογαμική</a:t>
            </a:r>
            <a:r>
              <a:rPr lang="el-GR" altLang="en-US" b="1" dirty="0" smtClean="0">
                <a:ea typeface="ＭＳ Ｐゴシック" panose="020B0600070205080204" pitchFamily="34" charset="-128"/>
              </a:rPr>
              <a:t> ύφεση</a:t>
            </a:r>
            <a:r>
              <a:rPr lang="en-US" altLang="en-US" b="1" dirty="0" smtClean="0">
                <a:ea typeface="ＭＳ Ｐゴシック" panose="020B0600070205080204" pitchFamily="34" charset="-128"/>
              </a:rPr>
              <a:t> 1/2</a:t>
            </a:r>
          </a:p>
        </p:txBody>
      </p:sp>
      <p:sp>
        <p:nvSpPr>
          <p:cNvPr id="37891" name="Content Placeholder 4"/>
          <p:cNvSpPr>
            <a:spLocks noGrp="1"/>
          </p:cNvSpPr>
          <p:nvPr>
            <p:ph idx="1"/>
          </p:nvPr>
        </p:nvSpPr>
        <p:spPr/>
        <p:txBody>
          <a:bodyPr>
            <a:normAutofit/>
          </a:bodyPr>
          <a:lstStyle/>
          <a:p>
            <a:r>
              <a:rPr lang="el-GR" altLang="en-US" sz="2400" dirty="0" smtClean="0">
                <a:ea typeface="ＭＳ Ｐゴシック" panose="020B0600070205080204" pitchFamily="34" charset="-128"/>
              </a:rPr>
              <a:t>Στους φυσικούς πληθυσμούς η ενδογαμία αποτρέπεται μέσα από ειδικούς μηχανισμούς (π.χ. οσμές)</a:t>
            </a:r>
          </a:p>
          <a:p>
            <a:r>
              <a:rPr lang="el-GR" altLang="en-US" sz="2400" dirty="0" smtClean="0">
                <a:ea typeface="ＭＳ Ｐゴシック" panose="020B0600070205080204" pitchFamily="34" charset="-128"/>
              </a:rPr>
              <a:t>Στους μικρούς πληθυσμούς αυτά τα εμπόδια αίρονται.</a:t>
            </a:r>
          </a:p>
          <a:p>
            <a:r>
              <a:rPr lang="en-US" altLang="en-US" sz="2400" dirty="0" smtClean="0">
                <a:ea typeface="ＭＳ Ｐゴシック" panose="020B0600070205080204" pitchFamily="34" charset="-128"/>
              </a:rPr>
              <a:t>Σ</a:t>
            </a:r>
            <a:r>
              <a:rPr lang="el-GR" altLang="en-US" sz="2400" dirty="0" err="1" smtClean="0">
                <a:ea typeface="ＭＳ Ｐゴシック" panose="020B0600070205080204" pitchFamily="34" charset="-128"/>
              </a:rPr>
              <a:t>υνέπειες</a:t>
            </a:r>
            <a:r>
              <a:rPr lang="el-GR" altLang="en-US" sz="2400" dirty="0" smtClean="0">
                <a:ea typeface="ＭＳ Ｐゴシック" panose="020B0600070205080204" pitchFamily="34" charset="-128"/>
              </a:rPr>
              <a:t> είναι η μειωμένη γονιμότητα λόγω έκφρασης προβληματικών </a:t>
            </a:r>
            <a:r>
              <a:rPr lang="el-GR" altLang="en-US" sz="2400" dirty="0" err="1" smtClean="0">
                <a:ea typeface="ＭＳ Ｐゴシック" panose="020B0600070205080204" pitchFamily="34" charset="-128"/>
              </a:rPr>
              <a:t>αλληλομόρφων</a:t>
            </a:r>
            <a:r>
              <a:rPr lang="el-GR" altLang="en-US" sz="2400" dirty="0" smtClean="0">
                <a:ea typeface="ＭＳ Ｐゴシック" panose="020B0600070205080204" pitchFamily="34" charset="-128"/>
              </a:rPr>
              <a:t>.</a:t>
            </a:r>
            <a:endParaRPr lang="en-US" altLang="en-US" sz="2400" dirty="0" smtClean="0">
              <a:ea typeface="ＭＳ Ｐゴシック" panose="020B0600070205080204" pitchFamily="34" charset="-128"/>
            </a:endParaRPr>
          </a:p>
        </p:txBody>
      </p:sp>
      <p:sp>
        <p:nvSpPr>
          <p:cNvPr id="2" name="Θέση υποσέλιδου 1"/>
          <p:cNvSpPr>
            <a:spLocks noGrp="1"/>
          </p:cNvSpPr>
          <p:nvPr>
            <p:ph type="ftr" sz="quarter" idx="11"/>
          </p:nvPr>
        </p:nvSpPr>
        <p:spPr/>
        <p:txBody>
          <a:bodyPr/>
          <a:lstStyle/>
          <a:p>
            <a:r>
              <a:rPr lang="el-GR" smtClean="0"/>
              <a:t>Ενότητα 7.  Η Διατήρηση της Βιολογικής Ποικιλότητας</a:t>
            </a:r>
            <a:endParaRPr lang="en-US" dirty="0"/>
          </a:p>
        </p:txBody>
      </p:sp>
      <p:sp>
        <p:nvSpPr>
          <p:cNvPr id="3" name="Θέση αριθμού διαφάνειας 2"/>
          <p:cNvSpPr>
            <a:spLocks noGrp="1"/>
          </p:cNvSpPr>
          <p:nvPr>
            <p:ph type="sldNum" sz="quarter" idx="12"/>
          </p:nvPr>
        </p:nvSpPr>
        <p:spPr/>
        <p:txBody>
          <a:bodyPr/>
          <a:lstStyle/>
          <a:p>
            <a:fld id="{58A56277-EA16-4AF5-BFB5-E5ECBBB39490}" type="slidenum">
              <a:rPr lang="en-US" smtClean="0"/>
              <a:t>23</a:t>
            </a:fld>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l-GR" altLang="en-US" b="1" dirty="0" err="1" smtClean="0">
                <a:ea typeface="ＭＳ Ｐゴシック" panose="020B0600070205080204" pitchFamily="34" charset="-128"/>
              </a:rPr>
              <a:t>Ενδογαμική</a:t>
            </a:r>
            <a:r>
              <a:rPr lang="el-GR" altLang="en-US" b="1" dirty="0" smtClean="0">
                <a:ea typeface="ＭＳ Ｐゴシック" panose="020B0600070205080204" pitchFamily="34" charset="-128"/>
              </a:rPr>
              <a:t> ύφεση</a:t>
            </a:r>
            <a:r>
              <a:rPr lang="en-US" altLang="en-US" b="1" dirty="0" smtClean="0">
                <a:ea typeface="ＭＳ Ｐゴシック" panose="020B0600070205080204" pitchFamily="34" charset="-128"/>
              </a:rPr>
              <a:t> 2/2</a:t>
            </a:r>
            <a:endParaRPr lang="en-US" altLang="en-US" dirty="0" smtClean="0">
              <a:ea typeface="ＭＳ Ｐゴシック" panose="020B0600070205080204" pitchFamily="34" charset="-128"/>
            </a:endParaRPr>
          </a:p>
        </p:txBody>
      </p:sp>
      <p:pic>
        <p:nvPicPr>
          <p:cNvPr id="4" name="Content Placeholder 3" descr="hemingway-cats.jpg"/>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132" t="-1313" r="-421" b="-1313"/>
          <a:stretch/>
        </p:blipFill>
        <p:spPr>
          <a:xfrm>
            <a:off x="1270000" y="1576027"/>
            <a:ext cx="3251200" cy="2433363"/>
          </a:xfrm>
        </p:spPr>
      </p:pic>
      <p:pic>
        <p:nvPicPr>
          <p:cNvPr id="7" name="Picture Placeholder 6"/>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l="-1819" t="-712" r="-1156" b="-712"/>
          <a:stretch/>
        </p:blipFill>
        <p:spPr>
          <a:xfrm>
            <a:off x="5153184" y="1822131"/>
            <a:ext cx="2727960" cy="2786380"/>
          </a:xfrm>
        </p:spPr>
      </p:pic>
      <p:pic>
        <p:nvPicPr>
          <p:cNvPr id="10" name="Picture Placeholder 9"/>
          <p:cNvPicPr>
            <a:picLocks noGrp="1" noChangeAspect="1"/>
          </p:cNvPicPr>
          <p:nvPr>
            <p:ph type="pic" sz="quarter" idx="14"/>
          </p:nvPr>
        </p:nvPicPr>
        <p:blipFill rotWithShape="1">
          <a:blip r:embed="rId5">
            <a:extLst>
              <a:ext uri="{28A0092B-C50C-407E-A947-70E740481C1C}">
                <a14:useLocalDpi xmlns:a14="http://schemas.microsoft.com/office/drawing/2010/main" val="0"/>
              </a:ext>
            </a:extLst>
          </a:blip>
          <a:srcRect l="-688" t="-1313" r="981" b="-1313"/>
          <a:stretch/>
        </p:blipFill>
        <p:spPr>
          <a:xfrm>
            <a:off x="2076933" y="4075111"/>
            <a:ext cx="2897181" cy="2158049"/>
          </a:xfrm>
        </p:spPr>
      </p:pic>
      <p:sp>
        <p:nvSpPr>
          <p:cNvPr id="2" name="Footer Placeholder 1"/>
          <p:cNvSpPr>
            <a:spLocks noGrp="1"/>
          </p:cNvSpPr>
          <p:nvPr>
            <p:ph type="ftr" sz="quarter" idx="10"/>
          </p:nvPr>
        </p:nvSpPr>
        <p:spPr/>
        <p:txBody>
          <a:bodyPr/>
          <a:lstStyle/>
          <a:p>
            <a:r>
              <a:rPr lang="el-GR" smtClean="0"/>
              <a:t>Ενότητα 7.  Η Διατήρηση της Βιολογικής Ποικιλότητας</a:t>
            </a:r>
            <a:endParaRPr lang="en-US" dirty="0"/>
          </a:p>
        </p:txBody>
      </p:sp>
      <p:sp>
        <p:nvSpPr>
          <p:cNvPr id="3" name="Slide Number Placeholder 2"/>
          <p:cNvSpPr>
            <a:spLocks noGrp="1"/>
          </p:cNvSpPr>
          <p:nvPr>
            <p:ph type="sldNum" sz="quarter" idx="11"/>
          </p:nvPr>
        </p:nvSpPr>
        <p:spPr/>
        <p:txBody>
          <a:bodyPr/>
          <a:lstStyle/>
          <a:p>
            <a:fld id="{58A56277-EA16-4AF5-BFB5-E5ECBBB39490}" type="slidenum">
              <a:rPr lang="en-US" smtClean="0"/>
              <a:t>24</a:t>
            </a:fld>
            <a:endParaRPr lang="en-US" dirty="0"/>
          </a:p>
        </p:txBody>
      </p:sp>
      <p:sp>
        <p:nvSpPr>
          <p:cNvPr id="8" name="TextBox 7"/>
          <p:cNvSpPr txBox="1"/>
          <p:nvPr/>
        </p:nvSpPr>
        <p:spPr>
          <a:xfrm>
            <a:off x="4207463" y="3705856"/>
            <a:ext cx="341760" cy="276999"/>
          </a:xfrm>
          <a:prstGeom prst="rect">
            <a:avLst/>
          </a:prstGeom>
          <a:noFill/>
        </p:spPr>
        <p:txBody>
          <a:bodyPr wrap="none" rtlCol="0">
            <a:spAutoFit/>
          </a:bodyPr>
          <a:lstStyle/>
          <a:p>
            <a:r>
              <a:rPr lang="en-US" sz="1200" b="1" dirty="0" smtClean="0">
                <a:solidFill>
                  <a:schemeClr val="bg1"/>
                </a:solidFill>
              </a:rPr>
              <a:t>24</a:t>
            </a:r>
            <a:endParaRPr lang="en-US" sz="1200" b="1" dirty="0">
              <a:solidFill>
                <a:schemeClr val="bg1"/>
              </a:solidFill>
            </a:endParaRPr>
          </a:p>
        </p:txBody>
      </p:sp>
      <p:sp>
        <p:nvSpPr>
          <p:cNvPr id="9" name="TextBox 8"/>
          <p:cNvSpPr txBox="1"/>
          <p:nvPr/>
        </p:nvSpPr>
        <p:spPr>
          <a:xfrm>
            <a:off x="7543246" y="4086020"/>
            <a:ext cx="341760" cy="276999"/>
          </a:xfrm>
          <a:prstGeom prst="rect">
            <a:avLst/>
          </a:prstGeom>
          <a:noFill/>
        </p:spPr>
        <p:txBody>
          <a:bodyPr wrap="none" rtlCol="0">
            <a:spAutoFit/>
          </a:bodyPr>
          <a:lstStyle/>
          <a:p>
            <a:r>
              <a:rPr lang="en-US" sz="1200" b="1" dirty="0" smtClean="0">
                <a:solidFill>
                  <a:schemeClr val="bg1"/>
                </a:solidFill>
              </a:rPr>
              <a:t>25</a:t>
            </a:r>
            <a:endParaRPr lang="en-US" sz="1200" b="1" dirty="0">
              <a:solidFill>
                <a:schemeClr val="bg1"/>
              </a:solidFill>
            </a:endParaRPr>
          </a:p>
        </p:txBody>
      </p:sp>
      <p:sp>
        <p:nvSpPr>
          <p:cNvPr id="11" name="TextBox 10"/>
          <p:cNvSpPr txBox="1"/>
          <p:nvPr/>
        </p:nvSpPr>
        <p:spPr>
          <a:xfrm>
            <a:off x="4572000" y="5694788"/>
            <a:ext cx="341760" cy="276999"/>
          </a:xfrm>
          <a:prstGeom prst="rect">
            <a:avLst/>
          </a:prstGeom>
          <a:noFill/>
        </p:spPr>
        <p:txBody>
          <a:bodyPr wrap="none" rtlCol="0">
            <a:spAutoFit/>
          </a:bodyPr>
          <a:lstStyle/>
          <a:p>
            <a:r>
              <a:rPr lang="en-US" sz="1200" b="1" dirty="0" smtClean="0">
                <a:solidFill>
                  <a:schemeClr val="bg1"/>
                </a:solidFill>
              </a:rPr>
              <a:t>26</a:t>
            </a:r>
            <a:endParaRPr lang="en-US" sz="1200" b="1" dirty="0">
              <a:solidFill>
                <a:schemeClr val="bg1"/>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normAutofit/>
          </a:bodyPr>
          <a:lstStyle/>
          <a:p>
            <a:r>
              <a:rPr lang="el-GR" altLang="en-US" b="1" dirty="0" err="1" smtClean="0">
                <a:ea typeface="ＭＳ Ｐゴシック" panose="020B0600070205080204" pitchFamily="34" charset="-128"/>
              </a:rPr>
              <a:t>Εξωγαμική</a:t>
            </a:r>
            <a:r>
              <a:rPr lang="el-GR" altLang="en-US" b="1" dirty="0" smtClean="0">
                <a:ea typeface="ＭＳ Ｐゴシック" panose="020B0600070205080204" pitchFamily="34" charset="-128"/>
              </a:rPr>
              <a:t> ύφεση</a:t>
            </a:r>
            <a:r>
              <a:rPr lang="en-US" altLang="en-US" b="1" dirty="0" smtClean="0">
                <a:ea typeface="ＭＳ Ｐゴシック" panose="020B0600070205080204" pitchFamily="34" charset="-128"/>
              </a:rPr>
              <a:t> 1/2</a:t>
            </a:r>
          </a:p>
        </p:txBody>
      </p:sp>
      <p:sp>
        <p:nvSpPr>
          <p:cNvPr id="39939" name="Content Placeholder 2"/>
          <p:cNvSpPr>
            <a:spLocks noGrp="1"/>
          </p:cNvSpPr>
          <p:nvPr>
            <p:ph idx="1"/>
          </p:nvPr>
        </p:nvSpPr>
        <p:spPr/>
        <p:txBody>
          <a:bodyPr/>
          <a:lstStyle/>
          <a:p>
            <a:r>
              <a:rPr lang="el-GR" altLang="en-US" sz="2800" dirty="0" smtClean="0">
                <a:ea typeface="ＭＳ Ｐゴシック" panose="020B0600070205080204" pitchFamily="34" charset="-128"/>
              </a:rPr>
              <a:t>Όταν ένα είδος είναι σπάνιο ή έχει υποβαθμιστεί το ενδιαίτημά του, μπορεί να συμβεί εξωγαμία, δηλαδή διασταύρωση μεταξύ διαφορετικών ειδών</a:t>
            </a:r>
            <a:r>
              <a:rPr lang="en-US" altLang="en-US" sz="2800" dirty="0" smtClean="0">
                <a:ea typeface="ＭＳ Ｐゴシック" panose="020B0600070205080204" pitchFamily="34" charset="-128"/>
              </a:rPr>
              <a:t>.</a:t>
            </a:r>
            <a:endParaRPr lang="el-GR" altLang="en-US" sz="2800" dirty="0" smtClean="0">
              <a:ea typeface="ＭＳ Ｐゴシック" panose="020B0600070205080204" pitchFamily="34" charset="-128"/>
            </a:endParaRPr>
          </a:p>
          <a:p>
            <a:r>
              <a:rPr lang="el-GR" altLang="en-US" sz="2800" dirty="0" smtClean="0">
                <a:ea typeface="ＭＳ Ｐゴシック" panose="020B0600070205080204" pitchFamily="34" charset="-128"/>
              </a:rPr>
              <a:t>Οι απόγονοι συνήθως είναι αδύναμοι ή στείροι λόγω κακής συμβατότητας μεταξύ των χρωμοσωμάτων και των </a:t>
            </a:r>
            <a:r>
              <a:rPr lang="el-GR" altLang="en-US" sz="2800" dirty="0" err="1" smtClean="0">
                <a:ea typeface="ＭＳ Ｐゴシック" panose="020B0600070205080204" pitchFamily="34" charset="-128"/>
              </a:rPr>
              <a:t>ενζυμικών</a:t>
            </a:r>
            <a:r>
              <a:rPr lang="el-GR" altLang="en-US" sz="2800" dirty="0" smtClean="0">
                <a:ea typeface="ＭＳ Ｐゴシック" panose="020B0600070205080204" pitchFamily="34" charset="-128"/>
              </a:rPr>
              <a:t> συστημάτων, μια κατάσταση γνωστή ως </a:t>
            </a:r>
            <a:r>
              <a:rPr lang="el-GR" altLang="en-US" sz="2800" dirty="0" err="1" smtClean="0">
                <a:ea typeface="ＭＳ Ｐゴシック" panose="020B0600070205080204" pitchFamily="34" charset="-128"/>
              </a:rPr>
              <a:t>εξωγαμική</a:t>
            </a:r>
            <a:r>
              <a:rPr lang="el-GR" altLang="en-US" sz="2800" dirty="0" smtClean="0">
                <a:ea typeface="ＭＳ Ｐゴシック" panose="020B0600070205080204" pitchFamily="34" charset="-128"/>
              </a:rPr>
              <a:t> ύφεση</a:t>
            </a:r>
            <a:r>
              <a:rPr lang="en-US" altLang="en-US" sz="2800" dirty="0" smtClean="0">
                <a:ea typeface="ＭＳ Ｐゴシック" panose="020B0600070205080204" pitchFamily="34" charset="-128"/>
              </a:rPr>
              <a:t>.</a:t>
            </a:r>
            <a:endParaRPr lang="en-GB" altLang="en-US" sz="2800" dirty="0" smtClean="0">
              <a:ea typeface="ＭＳ Ｐゴシック" panose="020B0600070205080204" pitchFamily="34" charset="-128"/>
            </a:endParaRPr>
          </a:p>
        </p:txBody>
      </p:sp>
      <p:sp>
        <p:nvSpPr>
          <p:cNvPr id="2" name="Footer Placeholder 1"/>
          <p:cNvSpPr>
            <a:spLocks noGrp="1"/>
          </p:cNvSpPr>
          <p:nvPr>
            <p:ph type="ftr" sz="quarter" idx="11"/>
          </p:nvPr>
        </p:nvSpPr>
        <p:spPr/>
        <p:txBody>
          <a:bodyPr/>
          <a:lstStyle/>
          <a:p>
            <a:r>
              <a:rPr lang="el-GR" smtClean="0"/>
              <a:t>Ενότητα 7.  Η Διατήρηση της Βιολογικής Ποικιλότητας</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t>25</a:t>
            </a:fld>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normAutofit/>
          </a:bodyPr>
          <a:lstStyle/>
          <a:p>
            <a:r>
              <a:rPr lang="el-GR" altLang="en-US" b="1" dirty="0" err="1" smtClean="0">
                <a:ea typeface="ＭＳ Ｐゴシック" panose="020B0600070205080204" pitchFamily="34" charset="-128"/>
              </a:rPr>
              <a:t>Εξωγαμική</a:t>
            </a:r>
            <a:r>
              <a:rPr lang="el-GR" altLang="en-US" b="1" dirty="0" smtClean="0">
                <a:ea typeface="ＭＳ Ｐゴシック" panose="020B0600070205080204" pitchFamily="34" charset="-128"/>
              </a:rPr>
              <a:t> ύφεση</a:t>
            </a:r>
            <a:r>
              <a:rPr lang="en-US" altLang="en-US" b="1" dirty="0" smtClean="0">
                <a:ea typeface="ＭＳ Ｐゴシック" panose="020B0600070205080204" pitchFamily="34" charset="-128"/>
              </a:rPr>
              <a:t> 2/2 </a:t>
            </a:r>
            <a:endParaRPr lang="en-US" altLang="en-US" dirty="0" smtClean="0">
              <a:ea typeface="ＭＳ Ｐゴシック" panose="020B0600070205080204" pitchFamily="34" charset="-128"/>
            </a:endParaRPr>
          </a:p>
        </p:txBody>
      </p:sp>
      <p:pic>
        <p:nvPicPr>
          <p:cNvPr id="40963" name="Content Placeholder 3" descr="cretan_wild_goat_l(1).jpg"/>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l="-1998" t="-1313" r="-1749" b="-1313"/>
          <a:stretch/>
        </p:blipFill>
        <p:spPr>
          <a:xfrm>
            <a:off x="1188720" y="1539911"/>
            <a:ext cx="3078480" cy="2358989"/>
          </a:xfrm>
        </p:spPr>
      </p:pic>
      <p:pic>
        <p:nvPicPr>
          <p:cNvPr id="4" name="Picture Placeholder 3"/>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l="-1001" t="-1634" r="-186" b="-1634"/>
          <a:stretch/>
        </p:blipFill>
        <p:spPr>
          <a:xfrm>
            <a:off x="4692015" y="1578114"/>
            <a:ext cx="3354705" cy="2296376"/>
          </a:xfrm>
        </p:spPr>
      </p:pic>
      <p:pic>
        <p:nvPicPr>
          <p:cNvPr id="5" name="Picture Placeholder 4"/>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t="9623" b="9623"/>
          <a:stretch>
            <a:fillRect/>
          </a:stretch>
        </p:blipFill>
        <p:spPr/>
      </p:pic>
      <p:sp>
        <p:nvSpPr>
          <p:cNvPr id="40966" name="TextBox 6"/>
          <p:cNvSpPr txBox="1">
            <a:spLocks noChangeArrowheads="1"/>
          </p:cNvSpPr>
          <p:nvPr/>
        </p:nvSpPr>
        <p:spPr bwMode="auto">
          <a:xfrm>
            <a:off x="914400" y="5575382"/>
            <a:ext cx="2438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b="1" i="1" dirty="0" err="1">
                <a:latin typeface="+mn-lt"/>
              </a:rPr>
              <a:t>Lacerta</a:t>
            </a:r>
            <a:r>
              <a:rPr lang="en-US" altLang="en-US" sz="1600" b="1" i="1" dirty="0">
                <a:latin typeface="+mn-lt"/>
              </a:rPr>
              <a:t> </a:t>
            </a:r>
            <a:r>
              <a:rPr lang="en-US" altLang="en-US" sz="1600" b="1" i="1" dirty="0" err="1">
                <a:latin typeface="+mn-lt"/>
              </a:rPr>
              <a:t>bilineata</a:t>
            </a:r>
            <a:endParaRPr lang="en-US" altLang="en-US" sz="1600" b="1" i="1" dirty="0">
              <a:latin typeface="+mn-lt"/>
            </a:endParaRPr>
          </a:p>
        </p:txBody>
      </p:sp>
      <p:sp>
        <p:nvSpPr>
          <p:cNvPr id="40967" name="TextBox 7"/>
          <p:cNvSpPr txBox="1">
            <a:spLocks noChangeArrowheads="1"/>
          </p:cNvSpPr>
          <p:nvPr/>
        </p:nvSpPr>
        <p:spPr bwMode="auto">
          <a:xfrm>
            <a:off x="6686550" y="3942080"/>
            <a:ext cx="1828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b="1" i="1" dirty="0" err="1">
                <a:latin typeface="+mn-lt"/>
              </a:rPr>
              <a:t>Lacerta</a:t>
            </a:r>
            <a:r>
              <a:rPr lang="en-US" altLang="en-US" sz="1600" b="1" i="1" dirty="0">
                <a:latin typeface="+mn-lt"/>
              </a:rPr>
              <a:t> </a:t>
            </a:r>
            <a:r>
              <a:rPr lang="en-US" altLang="en-US" sz="1600" b="1" i="1" dirty="0" err="1">
                <a:latin typeface="+mn-lt"/>
              </a:rPr>
              <a:t>viridis</a:t>
            </a:r>
            <a:endParaRPr lang="en-US" altLang="en-US" sz="1600" b="1" i="1" dirty="0">
              <a:latin typeface="+mn-lt"/>
            </a:endParaRPr>
          </a:p>
        </p:txBody>
      </p:sp>
      <p:sp>
        <p:nvSpPr>
          <p:cNvPr id="2" name="Footer Placeholder 1"/>
          <p:cNvSpPr>
            <a:spLocks noGrp="1"/>
          </p:cNvSpPr>
          <p:nvPr>
            <p:ph type="ftr" sz="quarter" idx="10"/>
          </p:nvPr>
        </p:nvSpPr>
        <p:spPr/>
        <p:txBody>
          <a:bodyPr/>
          <a:lstStyle/>
          <a:p>
            <a:r>
              <a:rPr lang="el-GR" smtClean="0"/>
              <a:t>Ενότητα 7.  Η Διατήρηση της Βιολογικής Ποικιλότητας</a:t>
            </a:r>
            <a:endParaRPr lang="en-US" dirty="0"/>
          </a:p>
        </p:txBody>
      </p:sp>
      <p:sp>
        <p:nvSpPr>
          <p:cNvPr id="3" name="Slide Number Placeholder 2"/>
          <p:cNvSpPr>
            <a:spLocks noGrp="1"/>
          </p:cNvSpPr>
          <p:nvPr>
            <p:ph type="sldNum" sz="quarter" idx="11"/>
          </p:nvPr>
        </p:nvSpPr>
        <p:spPr/>
        <p:txBody>
          <a:bodyPr/>
          <a:lstStyle/>
          <a:p>
            <a:fld id="{58A56277-EA16-4AF5-BFB5-E5ECBBB39490}" type="slidenum">
              <a:rPr lang="en-US" smtClean="0"/>
              <a:t>26</a:t>
            </a:fld>
            <a:endParaRPr lang="en-US" dirty="0"/>
          </a:p>
        </p:txBody>
      </p:sp>
      <p:sp>
        <p:nvSpPr>
          <p:cNvPr id="10" name="TextBox 9"/>
          <p:cNvSpPr txBox="1"/>
          <p:nvPr/>
        </p:nvSpPr>
        <p:spPr>
          <a:xfrm>
            <a:off x="3881625" y="3549120"/>
            <a:ext cx="341760" cy="276999"/>
          </a:xfrm>
          <a:prstGeom prst="rect">
            <a:avLst/>
          </a:prstGeom>
          <a:noFill/>
        </p:spPr>
        <p:txBody>
          <a:bodyPr wrap="none" rtlCol="0">
            <a:spAutoFit/>
          </a:bodyPr>
          <a:lstStyle/>
          <a:p>
            <a:r>
              <a:rPr lang="en-US" sz="1200" b="1" dirty="0" smtClean="0">
                <a:solidFill>
                  <a:schemeClr val="bg1"/>
                </a:solidFill>
              </a:rPr>
              <a:t>27</a:t>
            </a:r>
            <a:endParaRPr lang="en-US" sz="1200" b="1" dirty="0">
              <a:solidFill>
                <a:schemeClr val="bg1"/>
              </a:solidFill>
            </a:endParaRPr>
          </a:p>
        </p:txBody>
      </p:sp>
      <p:sp>
        <p:nvSpPr>
          <p:cNvPr id="11" name="TextBox 10"/>
          <p:cNvSpPr txBox="1"/>
          <p:nvPr/>
        </p:nvSpPr>
        <p:spPr>
          <a:xfrm>
            <a:off x="7701343" y="3559302"/>
            <a:ext cx="341760" cy="276999"/>
          </a:xfrm>
          <a:prstGeom prst="rect">
            <a:avLst/>
          </a:prstGeom>
          <a:noFill/>
        </p:spPr>
        <p:txBody>
          <a:bodyPr wrap="none" rtlCol="0">
            <a:spAutoFit/>
          </a:bodyPr>
          <a:lstStyle/>
          <a:p>
            <a:r>
              <a:rPr lang="en-US" sz="1200" b="1" dirty="0" smtClean="0"/>
              <a:t>28</a:t>
            </a:r>
            <a:endParaRPr lang="en-US" sz="1200" b="1" dirty="0"/>
          </a:p>
        </p:txBody>
      </p:sp>
      <p:sp>
        <p:nvSpPr>
          <p:cNvPr id="12" name="TextBox 11"/>
          <p:cNvSpPr txBox="1"/>
          <p:nvPr/>
        </p:nvSpPr>
        <p:spPr>
          <a:xfrm>
            <a:off x="6119365" y="5899467"/>
            <a:ext cx="341760" cy="276999"/>
          </a:xfrm>
          <a:prstGeom prst="rect">
            <a:avLst/>
          </a:prstGeom>
          <a:noFill/>
        </p:spPr>
        <p:txBody>
          <a:bodyPr wrap="none" rtlCol="0">
            <a:spAutoFit/>
          </a:bodyPr>
          <a:lstStyle/>
          <a:p>
            <a:r>
              <a:rPr lang="en-US" sz="1200" b="1" dirty="0" smtClean="0"/>
              <a:t>29</a:t>
            </a:r>
            <a:endParaRPr lang="en-US" sz="1200" b="1"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normAutofit/>
          </a:bodyPr>
          <a:lstStyle/>
          <a:p>
            <a:r>
              <a:rPr lang="el-GR" altLang="en-US" b="1" dirty="0" smtClean="0">
                <a:ea typeface="ＭＳ Ｐゴシック" panose="020B0600070205080204" pitchFamily="34" charset="-128"/>
              </a:rPr>
              <a:t>Απώλεια εξελικτικής ευελιξίας</a:t>
            </a:r>
            <a:endParaRPr lang="en-US" altLang="en-US" b="1" dirty="0" smtClean="0">
              <a:ea typeface="ＭＳ Ｐゴシック" panose="020B0600070205080204" pitchFamily="34" charset="-128"/>
            </a:endParaRPr>
          </a:p>
        </p:txBody>
      </p:sp>
      <p:sp>
        <p:nvSpPr>
          <p:cNvPr id="3" name="Content Placeholder 2"/>
          <p:cNvSpPr>
            <a:spLocks noGrp="1"/>
          </p:cNvSpPr>
          <p:nvPr>
            <p:ph idx="1"/>
          </p:nvPr>
        </p:nvSpPr>
        <p:spPr/>
        <p:txBody>
          <a:bodyPr/>
          <a:lstStyle/>
          <a:p>
            <a:r>
              <a:rPr lang="el-GR" altLang="en-US" sz="2800" dirty="0" smtClean="0">
                <a:ea typeface="ＭＳ Ｐゴシック" panose="020B0600070205080204" pitchFamily="34" charset="-128"/>
              </a:rPr>
              <a:t>Τα σπάνια </a:t>
            </a:r>
            <a:r>
              <a:rPr lang="el-GR" altLang="en-US" sz="2800" dirty="0" err="1" smtClean="0">
                <a:ea typeface="ＭＳ Ｐゴシック" panose="020B0600070205080204" pitchFamily="34" charset="-128"/>
              </a:rPr>
              <a:t>αλληλόμορφα</a:t>
            </a:r>
            <a:r>
              <a:rPr lang="el-GR" altLang="en-US" sz="2800" dirty="0" smtClean="0">
                <a:ea typeface="ＭＳ Ｐゴシック" panose="020B0600070205080204" pitchFamily="34" charset="-128"/>
              </a:rPr>
              <a:t> και οι ασυνήθιστοι συνδυασμοί </a:t>
            </a:r>
            <a:r>
              <a:rPr lang="el-GR" altLang="en-US" sz="2800" dirty="0" err="1" smtClean="0">
                <a:ea typeface="ＭＳ Ｐゴシック" panose="020B0600070205080204" pitchFamily="34" charset="-128"/>
              </a:rPr>
              <a:t>αλληλομόρφων</a:t>
            </a:r>
            <a:r>
              <a:rPr lang="el-GR" altLang="en-US" sz="2800" dirty="0" smtClean="0">
                <a:ea typeface="ＭＳ Ｐゴシック" panose="020B0600070205080204" pitchFamily="34" charset="-128"/>
              </a:rPr>
              <a:t> που δεν προσφέρουν άμεσα αποτελέσματα μπορεί να είναι κατάλληλοι για κάποιους μελλοντικούς περιβαλλοντικούς παράγοντες</a:t>
            </a:r>
            <a:r>
              <a:rPr lang="en-US" altLang="en-US" sz="2800" dirty="0" smtClean="0">
                <a:ea typeface="ＭＳ Ｐゴシック" panose="020B0600070205080204" pitchFamily="34" charset="-128"/>
              </a:rPr>
              <a:t>.</a:t>
            </a:r>
            <a:endParaRPr lang="el-GR" altLang="en-US" sz="2800" dirty="0" smtClean="0">
              <a:ea typeface="ＭＳ Ｐゴシック" panose="020B0600070205080204" pitchFamily="34" charset="-128"/>
            </a:endParaRPr>
          </a:p>
          <a:p>
            <a:r>
              <a:rPr lang="el-GR" altLang="en-US" sz="2800" dirty="0" smtClean="0">
                <a:ea typeface="ＭＳ Ｐゴシック" panose="020B0600070205080204" pitchFamily="34" charset="-128"/>
              </a:rPr>
              <a:t>Η απώλεια γενετικής ποικιλότητας σε έναν μικρό πληθυσμό μπορεί να περιορίσει την ικανότητά του να προσαρμοστεί σε αλλαγές του περιβάλλοντος</a:t>
            </a:r>
            <a:r>
              <a:rPr lang="en-US" altLang="en-US" sz="2800" dirty="0" smtClean="0">
                <a:ea typeface="ＭＳ Ｐゴシック" panose="020B0600070205080204" pitchFamily="34" charset="-128"/>
              </a:rPr>
              <a:t>.</a:t>
            </a:r>
            <a:endParaRPr lang="en-GB" altLang="en-US" sz="2800" dirty="0" smtClean="0">
              <a:ea typeface="ＭＳ Ｐゴシック" panose="020B0600070205080204" pitchFamily="34" charset="-128"/>
            </a:endParaRPr>
          </a:p>
          <a:p>
            <a:endParaRPr lang="en-US" altLang="en-US" sz="2800" dirty="0" smtClean="0">
              <a:solidFill>
                <a:srgbClr val="800000"/>
              </a:solidFill>
              <a:ea typeface="ＭＳ Ｐゴシック" panose="020B0600070205080204" pitchFamily="34" charset="-128"/>
            </a:endParaRPr>
          </a:p>
        </p:txBody>
      </p:sp>
      <p:sp>
        <p:nvSpPr>
          <p:cNvPr id="2" name="Footer Placeholder 1"/>
          <p:cNvSpPr>
            <a:spLocks noGrp="1"/>
          </p:cNvSpPr>
          <p:nvPr>
            <p:ph type="ftr" sz="quarter" idx="11"/>
          </p:nvPr>
        </p:nvSpPr>
        <p:spPr/>
        <p:txBody>
          <a:bodyPr/>
          <a:lstStyle/>
          <a:p>
            <a:r>
              <a:rPr lang="el-GR" smtClean="0"/>
              <a:t>Ενότητα 7.  Η Διατήρηση της Βιολογικής Ποικιλότητας</a:t>
            </a:r>
            <a:endParaRPr lang="en-US" dirty="0"/>
          </a:p>
        </p:txBody>
      </p:sp>
      <p:sp>
        <p:nvSpPr>
          <p:cNvPr id="4" name="Slide Number Placeholder 3"/>
          <p:cNvSpPr>
            <a:spLocks noGrp="1"/>
          </p:cNvSpPr>
          <p:nvPr>
            <p:ph type="sldNum" sz="quarter" idx="12"/>
          </p:nvPr>
        </p:nvSpPr>
        <p:spPr/>
        <p:txBody>
          <a:bodyPr/>
          <a:lstStyle/>
          <a:p>
            <a:fld id="{58A56277-EA16-4AF5-BFB5-E5ECBBB39490}" type="slidenum">
              <a:rPr lang="en-US" smtClean="0"/>
              <a:t>27</a:t>
            </a:fld>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normAutofit/>
          </a:bodyPr>
          <a:lstStyle/>
          <a:p>
            <a:r>
              <a:rPr lang="el-GR" altLang="en-US" sz="4000" b="1" dirty="0" smtClean="0">
                <a:ea typeface="ＭＳ Ｐゴシック" panose="020B0600070205080204" pitchFamily="34" charset="-128"/>
              </a:rPr>
              <a:t>Αποτελεσματικό μέγεθος πληθυσμού</a:t>
            </a:r>
            <a:endParaRPr lang="en-US" altLang="en-US" sz="4000" b="1" dirty="0" smtClean="0">
              <a:ea typeface="ＭＳ Ｐゴシック" panose="020B0600070205080204" pitchFamily="34" charset="-128"/>
            </a:endParaRPr>
          </a:p>
        </p:txBody>
      </p:sp>
      <p:sp>
        <p:nvSpPr>
          <p:cNvPr id="43011" name="Content Placeholder 2"/>
          <p:cNvSpPr>
            <a:spLocks noGrp="1"/>
          </p:cNvSpPr>
          <p:nvPr>
            <p:ph idx="1"/>
          </p:nvPr>
        </p:nvSpPr>
        <p:spPr/>
        <p:txBody>
          <a:bodyPr>
            <a:normAutofit lnSpcReduction="10000"/>
          </a:bodyPr>
          <a:lstStyle/>
          <a:p>
            <a:r>
              <a:rPr lang="en-US" altLang="en-US" sz="2800" dirty="0" smtClean="0">
                <a:ea typeface="ＭＳ Ｐゴシック" panose="020B0600070205080204" pitchFamily="34" charset="-128"/>
              </a:rPr>
              <a:t>Π</a:t>
            </a:r>
            <a:r>
              <a:rPr lang="el-GR" altLang="en-US" sz="2800" dirty="0" err="1" smtClean="0">
                <a:ea typeface="ＭＳ Ｐゴシック" panose="020B0600070205080204" pitchFamily="34" charset="-128"/>
              </a:rPr>
              <a:t>ρόκειται</a:t>
            </a:r>
            <a:r>
              <a:rPr lang="el-GR" altLang="en-US" sz="2800" dirty="0" smtClean="0">
                <a:ea typeface="ＭＳ Ｐゴシック" panose="020B0600070205080204" pitchFamily="34" charset="-128"/>
              </a:rPr>
              <a:t> για τον αριθμό των ζώων που απαιτούνται για να διατηρηθεί η γενετική ποικιλότητα</a:t>
            </a:r>
            <a:r>
              <a:rPr lang="en-US" altLang="en-US" sz="2800" dirty="0" smtClean="0">
                <a:ea typeface="ＭＳ Ｐゴシック" panose="020B0600070205080204" pitchFamily="34" charset="-128"/>
              </a:rPr>
              <a:t> (</a:t>
            </a:r>
            <a:r>
              <a:rPr lang="el-GR" altLang="en-US" sz="2800" dirty="0" smtClean="0">
                <a:ea typeface="ＭＳ Ｐゴシック" panose="020B0600070205080204" pitchFamily="34" charset="-128"/>
              </a:rPr>
              <a:t>αριθμός των αναπαραγωγικών ατόμων).</a:t>
            </a:r>
          </a:p>
          <a:p>
            <a:r>
              <a:rPr lang="en-US" altLang="en-US" sz="2800" dirty="0" smtClean="0">
                <a:ea typeface="ＭＳ Ｐゴシック" panose="020B0600070205080204" pitchFamily="34" charset="-128"/>
              </a:rPr>
              <a:t>Ο</a:t>
            </a:r>
            <a:r>
              <a:rPr lang="el-GR" altLang="en-US" sz="2800" dirty="0" smtClean="0">
                <a:ea typeface="ＭＳ Ｐゴシック" panose="020B0600070205080204" pitchFamily="34" charset="-128"/>
              </a:rPr>
              <a:t> αριθμός των αναπαραγωγικών ατόμων είναι συνήθως μικρότερος από τον ολικό πληθυσμός των ενηλίκων ατόμων καθώς δεν έχουν όλα τα άτομα τις ίδιες αναπαραγωγικές πιθανότητες (π.χ. ηλικία, υγεία, κοινωνικές δομές, κακή διατροφή).</a:t>
            </a:r>
          </a:p>
          <a:p>
            <a:r>
              <a:rPr lang="en-US" altLang="en-US" sz="2800" dirty="0" smtClean="0">
                <a:ea typeface="ＭＳ Ｐゴシック" panose="020B0600070205080204" pitchFamily="34" charset="-128"/>
              </a:rPr>
              <a:t>Κ</a:t>
            </a:r>
            <a:r>
              <a:rPr lang="el-GR" altLang="en-US" sz="2800" dirty="0" err="1" smtClean="0">
                <a:ea typeface="ＭＳ Ｐゴシック" panose="020B0600070205080204" pitchFamily="34" charset="-128"/>
              </a:rPr>
              <a:t>ανόνας</a:t>
            </a:r>
            <a:r>
              <a:rPr lang="el-GR" altLang="en-US" sz="2800" dirty="0" smtClean="0">
                <a:ea typeface="ＭＳ Ｐゴシック" panose="020B0600070205080204" pitchFamily="34" charset="-128"/>
              </a:rPr>
              <a:t> του 50/500 (</a:t>
            </a:r>
            <a:r>
              <a:rPr lang="en-US" altLang="en-US" sz="2800" dirty="0" smtClean="0">
                <a:ea typeface="ＭＳ Ｐゴシック" panose="020B0600070205080204" pitchFamily="34" charset="-128"/>
              </a:rPr>
              <a:t>Franklin 1980).</a:t>
            </a:r>
          </a:p>
          <a:p>
            <a:r>
              <a:rPr lang="en-US" altLang="en-US" sz="2800" dirty="0" smtClean="0">
                <a:ea typeface="ＭＳ Ｐゴシック" panose="020B0600070205080204" pitchFamily="34" charset="-128"/>
              </a:rPr>
              <a:t>5.000 </a:t>
            </a:r>
            <a:r>
              <a:rPr lang="el-GR" altLang="en-US" sz="2800" dirty="0" smtClean="0">
                <a:ea typeface="ＭＳ Ｐゴシック" panose="020B0600070205080204" pitchFamily="34" charset="-128"/>
              </a:rPr>
              <a:t>αναπαραγωγικά άτομα (</a:t>
            </a:r>
            <a:r>
              <a:rPr lang="en-US" altLang="en-US" sz="2800" dirty="0" err="1" smtClean="0">
                <a:ea typeface="ＭＳ Ｐゴシック" panose="020B0600070205080204" pitchFamily="34" charset="-128"/>
              </a:rPr>
              <a:t>Lande</a:t>
            </a:r>
            <a:r>
              <a:rPr lang="en-US" altLang="en-US" sz="2800" dirty="0" smtClean="0">
                <a:ea typeface="ＭＳ Ｐゴシック" panose="020B0600070205080204" pitchFamily="34" charset="-128"/>
              </a:rPr>
              <a:t> 1995).</a:t>
            </a:r>
          </a:p>
        </p:txBody>
      </p:sp>
      <p:sp>
        <p:nvSpPr>
          <p:cNvPr id="2" name="Footer Placeholder 1"/>
          <p:cNvSpPr>
            <a:spLocks noGrp="1"/>
          </p:cNvSpPr>
          <p:nvPr>
            <p:ph type="ftr" sz="quarter" idx="11"/>
          </p:nvPr>
        </p:nvSpPr>
        <p:spPr/>
        <p:txBody>
          <a:bodyPr/>
          <a:lstStyle/>
          <a:p>
            <a:r>
              <a:rPr lang="el-GR" smtClean="0"/>
              <a:t>Ενότητα 7.  Η Διατήρηση της Βιολογικής Ποικιλότητας</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t>28</a:t>
            </a:fld>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3"/>
          <p:cNvSpPr>
            <a:spLocks noGrp="1"/>
          </p:cNvSpPr>
          <p:nvPr>
            <p:ph type="title"/>
          </p:nvPr>
        </p:nvSpPr>
        <p:spPr/>
        <p:txBody>
          <a:bodyPr>
            <a:normAutofit/>
          </a:bodyPr>
          <a:lstStyle/>
          <a:p>
            <a:r>
              <a:rPr lang="el-GR" altLang="en-US" b="1" dirty="0" smtClean="0">
                <a:ea typeface="ＭＳ Ｐゴシック" panose="020B0600070205080204" pitchFamily="34" charset="-128"/>
              </a:rPr>
              <a:t>Άνιση αναλογία φύλων</a:t>
            </a:r>
            <a:endParaRPr lang="en-US" altLang="en-US" b="1" dirty="0" smtClean="0">
              <a:ea typeface="ＭＳ Ｐゴシック" panose="020B0600070205080204" pitchFamily="34" charset="-128"/>
            </a:endParaRPr>
          </a:p>
        </p:txBody>
      </p:sp>
      <p:sp>
        <p:nvSpPr>
          <p:cNvPr id="44035" name="Content Placeholder 4"/>
          <p:cNvSpPr>
            <a:spLocks noGrp="1"/>
          </p:cNvSpPr>
          <p:nvPr>
            <p:ph idx="1"/>
          </p:nvPr>
        </p:nvSpPr>
        <p:spPr/>
        <p:txBody>
          <a:bodyPr/>
          <a:lstStyle/>
          <a:p>
            <a:r>
              <a:rPr lang="el-GR" altLang="en-US" sz="3000" dirty="0" smtClean="0">
                <a:ea typeface="ＭＳ Ｐゴシック" panose="020B0600070205080204" pitchFamily="34" charset="-128"/>
              </a:rPr>
              <a:t>Στους πληθυσμούς με άνιση αναλογία φύλων το αποτελεσματικό μέγεθος είναι μικρότερο</a:t>
            </a:r>
            <a:r>
              <a:rPr lang="en-US" altLang="en-US" sz="3000" dirty="0" smtClean="0">
                <a:ea typeface="ＭＳ Ｐゴシック" panose="020B0600070205080204" pitchFamily="34" charset="-128"/>
              </a:rPr>
              <a:t>.</a:t>
            </a:r>
            <a:endParaRPr lang="el-GR" altLang="en-US" sz="3000" dirty="0" smtClean="0">
              <a:ea typeface="ＭＳ Ｐゴシック" panose="020B0600070205080204" pitchFamily="34" charset="-128"/>
            </a:endParaRPr>
          </a:p>
          <a:p>
            <a:r>
              <a:rPr lang="el-GR" altLang="en-US" sz="3000" dirty="0" smtClean="0">
                <a:ea typeface="ＭＳ Ｐゴシック" panose="020B0600070205080204" pitchFamily="34" charset="-128"/>
              </a:rPr>
              <a:t>Ο τύπος του </a:t>
            </a:r>
            <a:r>
              <a:rPr lang="en-US" altLang="en-US" sz="3000" dirty="0" smtClean="0">
                <a:ea typeface="ＭＳ Ｐゴシック" panose="020B0600070205080204" pitchFamily="34" charset="-128"/>
              </a:rPr>
              <a:t>Wright </a:t>
            </a:r>
            <a:r>
              <a:rPr lang="el-GR" altLang="en-US" sz="3000" dirty="0" smtClean="0">
                <a:ea typeface="ＭＳ Ｐゴシック" panose="020B0600070205080204" pitchFamily="34" charset="-128"/>
              </a:rPr>
              <a:t>τροποποιείται κατάλληλα για να περιγράψει το διαφοροποιημένο μέγεθος του αποτελεσματικού μεγέθους πληθυσμού:</a:t>
            </a:r>
          </a:p>
          <a:p>
            <a:pPr>
              <a:buFont typeface="Arial" panose="020B0604020202020204" pitchFamily="34" charset="0"/>
              <a:buNone/>
            </a:pPr>
            <a:r>
              <a:rPr lang="el-GR" altLang="en-US" sz="3000" dirty="0" smtClean="0">
                <a:ea typeface="ＭＳ Ｐゴシック" panose="020B0600070205080204" pitchFamily="34" charset="-128"/>
              </a:rPr>
              <a:t>					</a:t>
            </a:r>
            <a:r>
              <a:rPr lang="en-US" altLang="en-US" sz="3000" dirty="0" smtClean="0">
                <a:ea typeface="ＭＳ Ｐゴシック" panose="020B0600070205080204" pitchFamily="34" charset="-128"/>
              </a:rPr>
              <a:t>Ne = 4Nm </a:t>
            </a:r>
            <a:r>
              <a:rPr lang="en-US" altLang="en-US" sz="3000" dirty="0" err="1" smtClean="0">
                <a:ea typeface="ＭＳ Ｐゴシック" panose="020B0600070205080204" pitchFamily="34" charset="-128"/>
              </a:rPr>
              <a:t>Nf</a:t>
            </a:r>
            <a:r>
              <a:rPr lang="en-US" altLang="en-US" sz="3000" dirty="0" smtClean="0">
                <a:ea typeface="ＭＳ Ｐゴシック" panose="020B0600070205080204" pitchFamily="34" charset="-128"/>
              </a:rPr>
              <a:t> / Nm + </a:t>
            </a:r>
            <a:r>
              <a:rPr lang="en-US" altLang="en-US" sz="3000" dirty="0" err="1" smtClean="0">
                <a:ea typeface="ＭＳ Ｐゴシック" panose="020B0600070205080204" pitchFamily="34" charset="-128"/>
              </a:rPr>
              <a:t>Nf</a:t>
            </a:r>
            <a:endParaRPr lang="en-GB" altLang="en-US" sz="3000" dirty="0" smtClean="0">
              <a:ea typeface="ＭＳ Ｐゴシック" panose="020B0600070205080204" pitchFamily="34" charset="-128"/>
            </a:endParaRPr>
          </a:p>
          <a:p>
            <a:endParaRPr lang="en-US" altLang="en-US" sz="3000" dirty="0" smtClean="0">
              <a:solidFill>
                <a:srgbClr val="800000"/>
              </a:solidFill>
              <a:ea typeface="ＭＳ Ｐゴシック" panose="020B0600070205080204" pitchFamily="34" charset="-128"/>
            </a:endParaRPr>
          </a:p>
        </p:txBody>
      </p:sp>
      <p:sp>
        <p:nvSpPr>
          <p:cNvPr id="2" name="Footer Placeholder 1"/>
          <p:cNvSpPr>
            <a:spLocks noGrp="1"/>
          </p:cNvSpPr>
          <p:nvPr>
            <p:ph type="ftr" sz="quarter" idx="11"/>
          </p:nvPr>
        </p:nvSpPr>
        <p:spPr/>
        <p:txBody>
          <a:bodyPr/>
          <a:lstStyle/>
          <a:p>
            <a:r>
              <a:rPr lang="el-GR" smtClean="0"/>
              <a:t>Ενότητα 7.  Η Διατήρηση της Βιολογικής Ποικιλότητας</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t>29</a:t>
            </a:fld>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3"/>
          <p:cNvSpPr>
            <a:spLocks noGrp="1"/>
          </p:cNvSpPr>
          <p:nvPr>
            <p:ph type="title"/>
          </p:nvPr>
        </p:nvSpPr>
        <p:spPr/>
        <p:txBody>
          <a:bodyPr/>
          <a:lstStyle/>
          <a:p>
            <a:pPr eaLnBrk="1" hangingPunct="1"/>
            <a:r>
              <a:rPr lang="el-GR" altLang="en-US" dirty="0" smtClean="0">
                <a:ea typeface="ＭＳ Ｐゴシック" panose="020B0600070205080204" pitchFamily="34" charset="-128"/>
              </a:rPr>
              <a:t>Βιολογία Διατήρησης</a:t>
            </a:r>
            <a:r>
              <a:rPr lang="en-US" altLang="en-US" dirty="0" smtClean="0">
                <a:ea typeface="ＭＳ Ｐゴシック" panose="020B0600070205080204" pitchFamily="34" charset="-128"/>
              </a:rPr>
              <a:t> 2/2</a:t>
            </a:r>
          </a:p>
        </p:txBody>
      </p:sp>
      <p:pic>
        <p:nvPicPr>
          <p:cNvPr id="17411" name="Content Placeholder 6" descr="conservation-biology-biol.gif"/>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03363" y="2209937"/>
            <a:ext cx="3886200" cy="1959083"/>
          </a:xfrm>
        </p:spPr>
      </p:pic>
      <p:sp>
        <p:nvSpPr>
          <p:cNvPr id="17412" name="Content Placeholder 5"/>
          <p:cNvSpPr>
            <a:spLocks noGrp="1"/>
          </p:cNvSpPr>
          <p:nvPr>
            <p:ph sz="half" idx="2"/>
          </p:nvPr>
        </p:nvSpPr>
        <p:spPr>
          <a:xfrm>
            <a:off x="4571999" y="2209937"/>
            <a:ext cx="4055165" cy="3780045"/>
          </a:xfrm>
        </p:spPr>
        <p:txBody>
          <a:bodyPr>
            <a:noAutofit/>
          </a:bodyPr>
          <a:lstStyle/>
          <a:p>
            <a:pPr eaLnBrk="1" hangingPunct="1"/>
            <a:r>
              <a:rPr lang="el-GR" altLang="en-US" sz="2600" dirty="0" smtClean="0">
                <a:ea typeface="ＭＳ Ｐゴシック" panose="020B0600070205080204" pitchFamily="34" charset="-128"/>
              </a:rPr>
              <a:t>Οικονομικές επιστήμες</a:t>
            </a:r>
            <a:r>
              <a:rPr lang="en-US" altLang="en-US" sz="2600" dirty="0" smtClean="0">
                <a:ea typeface="ＭＳ Ｐゴシック" panose="020B0600070205080204" pitchFamily="34" charset="-128"/>
              </a:rPr>
              <a:t>.</a:t>
            </a:r>
            <a:endParaRPr lang="el-GR" altLang="en-US" sz="2600" dirty="0" smtClean="0">
              <a:ea typeface="ＭＳ Ｐゴシック" panose="020B0600070205080204" pitchFamily="34" charset="-128"/>
            </a:endParaRPr>
          </a:p>
          <a:p>
            <a:pPr eaLnBrk="1" hangingPunct="1"/>
            <a:r>
              <a:rPr lang="el-GR" altLang="en-US" sz="2600" dirty="0" smtClean="0">
                <a:ea typeface="ＭＳ Ｐゴシック" panose="020B0600070205080204" pitchFamily="34" charset="-128"/>
              </a:rPr>
              <a:t>Νομικές επιστήμες</a:t>
            </a:r>
            <a:r>
              <a:rPr lang="en-US" altLang="en-US" sz="2600" dirty="0" smtClean="0">
                <a:ea typeface="ＭＳ Ｐゴシック" panose="020B0600070205080204" pitchFamily="34" charset="-128"/>
              </a:rPr>
              <a:t>.</a:t>
            </a:r>
            <a:endParaRPr lang="el-GR" altLang="en-US" sz="2600" dirty="0" smtClean="0">
              <a:ea typeface="ＭＳ Ｐゴシック" panose="020B0600070205080204" pitchFamily="34" charset="-128"/>
            </a:endParaRPr>
          </a:p>
          <a:p>
            <a:pPr eaLnBrk="1" hangingPunct="1"/>
            <a:r>
              <a:rPr lang="el-GR" altLang="en-US" sz="2600" dirty="0" smtClean="0">
                <a:ea typeface="ＭＳ Ｐゴシック" panose="020B0600070205080204" pitchFamily="34" charset="-128"/>
              </a:rPr>
              <a:t>Κοινωνιολογικές επιστήμες</a:t>
            </a:r>
            <a:r>
              <a:rPr lang="en-US" altLang="en-US" sz="2600" dirty="0" smtClean="0">
                <a:ea typeface="ＭＳ Ｐゴシック" panose="020B0600070205080204" pitchFamily="34" charset="-128"/>
              </a:rPr>
              <a:t>.</a:t>
            </a:r>
            <a:endParaRPr lang="el-GR" altLang="en-US" sz="2600" dirty="0" smtClean="0">
              <a:ea typeface="ＭＳ Ｐゴシック" panose="020B0600070205080204" pitchFamily="34" charset="-128"/>
            </a:endParaRPr>
          </a:p>
          <a:p>
            <a:pPr eaLnBrk="1" hangingPunct="1"/>
            <a:r>
              <a:rPr lang="en-US" altLang="en-US" sz="2600" dirty="0" smtClean="0">
                <a:ea typeface="ＭＳ Ｐゴシック" panose="020B0600070205080204" pitchFamily="34" charset="-128"/>
              </a:rPr>
              <a:t>Δ</a:t>
            </a:r>
            <a:r>
              <a:rPr lang="el-GR" altLang="en-US" sz="2600" dirty="0" err="1" smtClean="0">
                <a:ea typeface="ＭＳ Ｐゴシック" panose="020B0600070205080204" pitchFamily="34" charset="-128"/>
              </a:rPr>
              <a:t>ιαχείριση</a:t>
            </a:r>
            <a:r>
              <a:rPr lang="el-GR" altLang="en-US" sz="2600" dirty="0" smtClean="0">
                <a:ea typeface="ＭＳ Ｐゴシック" panose="020B0600070205080204" pitchFamily="34" charset="-128"/>
              </a:rPr>
              <a:t> περιβάλλοντος και φυσικών πόρων</a:t>
            </a:r>
            <a:r>
              <a:rPr lang="en-US" altLang="en-US" sz="2600" dirty="0" smtClean="0">
                <a:ea typeface="ＭＳ Ｐゴシック" panose="020B0600070205080204" pitchFamily="34" charset="-128"/>
              </a:rPr>
              <a:t>.</a:t>
            </a:r>
            <a:endParaRPr lang="el-GR" altLang="en-US" sz="2600" dirty="0" smtClean="0">
              <a:ea typeface="ＭＳ Ｐゴシック" panose="020B0600070205080204" pitchFamily="34" charset="-128"/>
            </a:endParaRPr>
          </a:p>
          <a:p>
            <a:pPr eaLnBrk="1" hangingPunct="1"/>
            <a:r>
              <a:rPr lang="el-GR" altLang="en-US" sz="2600" dirty="0" smtClean="0">
                <a:ea typeface="ＭＳ Ｐゴシック" panose="020B0600070205080204" pitchFamily="34" charset="-128"/>
              </a:rPr>
              <a:t>Πολιτική</a:t>
            </a:r>
            <a:r>
              <a:rPr lang="en-US" altLang="en-US" sz="2600" dirty="0" smtClean="0">
                <a:ea typeface="ＭＳ Ｐゴシック" panose="020B0600070205080204" pitchFamily="34" charset="-128"/>
              </a:rPr>
              <a:t>.</a:t>
            </a:r>
          </a:p>
        </p:txBody>
      </p:sp>
      <p:sp>
        <p:nvSpPr>
          <p:cNvPr id="2" name="Θέση υποσέλιδου 1"/>
          <p:cNvSpPr>
            <a:spLocks noGrp="1"/>
          </p:cNvSpPr>
          <p:nvPr>
            <p:ph type="ftr" sz="quarter" idx="11"/>
          </p:nvPr>
        </p:nvSpPr>
        <p:spPr/>
        <p:txBody>
          <a:bodyPr/>
          <a:lstStyle/>
          <a:p>
            <a:r>
              <a:rPr lang="el-GR" smtClean="0"/>
              <a:t>Ενότητα 7.  Η Διατήρηση της Βιολογικής Ποικιλότητας</a:t>
            </a:r>
            <a:endParaRPr lang="en-US"/>
          </a:p>
        </p:txBody>
      </p:sp>
      <p:sp>
        <p:nvSpPr>
          <p:cNvPr id="3" name="Θέση αριθμού διαφάνειας 2"/>
          <p:cNvSpPr>
            <a:spLocks noGrp="1"/>
          </p:cNvSpPr>
          <p:nvPr>
            <p:ph type="sldNum" sz="quarter" idx="12"/>
          </p:nvPr>
        </p:nvSpPr>
        <p:spPr/>
        <p:txBody>
          <a:bodyPr/>
          <a:lstStyle/>
          <a:p>
            <a:fld id="{58A56277-EA16-4AF5-BFB5-E5ECBBB39490}" type="slidenum">
              <a:rPr lang="en-US" smtClean="0"/>
              <a:t>3</a:t>
            </a:fld>
            <a:endParaRPr lang="en-US"/>
          </a:p>
        </p:txBody>
      </p:sp>
      <p:sp>
        <p:nvSpPr>
          <p:cNvPr id="4" name="TextBox 3"/>
          <p:cNvSpPr txBox="1"/>
          <p:nvPr/>
        </p:nvSpPr>
        <p:spPr>
          <a:xfrm>
            <a:off x="4026349" y="3847085"/>
            <a:ext cx="263214" cy="276999"/>
          </a:xfrm>
          <a:prstGeom prst="rect">
            <a:avLst/>
          </a:prstGeom>
          <a:noFill/>
        </p:spPr>
        <p:txBody>
          <a:bodyPr wrap="none" rtlCol="0">
            <a:spAutoFit/>
          </a:bodyPr>
          <a:lstStyle/>
          <a:p>
            <a:r>
              <a:rPr lang="en-US" sz="1200" b="1" dirty="0" smtClean="0"/>
              <a:t>1</a:t>
            </a:r>
            <a:endParaRPr lang="en-US" sz="1200" b="1"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normAutofit/>
          </a:bodyPr>
          <a:lstStyle/>
          <a:p>
            <a:r>
              <a:rPr lang="el-GR" altLang="en-US" sz="3800" b="1" dirty="0" smtClean="0">
                <a:ea typeface="ＭＳ Ｐゴシック" panose="020B0600070205080204" pitchFamily="34" charset="-128"/>
              </a:rPr>
              <a:t>Διακύμανση του αναπαραγωγικού αποτελέσματος</a:t>
            </a:r>
            <a:endParaRPr lang="en-US" altLang="en-US" sz="3800" b="1" dirty="0" smtClean="0">
              <a:ea typeface="ＭＳ Ｐゴシック" panose="020B0600070205080204" pitchFamily="34" charset="-128"/>
            </a:endParaRPr>
          </a:p>
        </p:txBody>
      </p:sp>
      <p:sp>
        <p:nvSpPr>
          <p:cNvPr id="45059" name="Content Placeholder 2"/>
          <p:cNvSpPr>
            <a:spLocks noGrp="1"/>
          </p:cNvSpPr>
          <p:nvPr>
            <p:ph idx="1"/>
          </p:nvPr>
        </p:nvSpPr>
        <p:spPr/>
        <p:txBody>
          <a:bodyPr/>
          <a:lstStyle/>
          <a:p>
            <a:r>
              <a:rPr lang="el-GR" altLang="en-US" dirty="0" smtClean="0">
                <a:ea typeface="ＭＳ Ｐゴシック" panose="020B0600070205080204" pitchFamily="34" charset="-128"/>
              </a:rPr>
              <a:t>Η παραγωγή απογόνων διαφέρει από άτομο σε άτομο</a:t>
            </a:r>
            <a:r>
              <a:rPr lang="en-US" altLang="en-US" dirty="0" smtClean="0">
                <a:ea typeface="ＭＳ Ｐゴシック" panose="020B0600070205080204" pitchFamily="34" charset="-128"/>
              </a:rPr>
              <a:t>.</a:t>
            </a:r>
            <a:endParaRPr lang="el-GR" altLang="en-US" dirty="0" smtClean="0">
              <a:ea typeface="ＭＳ Ｐゴシック" panose="020B0600070205080204" pitchFamily="34" charset="-128"/>
            </a:endParaRPr>
          </a:p>
          <a:p>
            <a:r>
              <a:rPr lang="el-GR" altLang="en-US" dirty="0" smtClean="0">
                <a:ea typeface="ＭＳ Ｐゴシック" panose="020B0600070205080204" pitchFamily="34" charset="-128"/>
              </a:rPr>
              <a:t>Το γεγονός αυτό μειώνει το αποτελεσματικό μέγεθος</a:t>
            </a:r>
            <a:r>
              <a:rPr lang="en-US" altLang="en-US" dirty="0" smtClean="0">
                <a:ea typeface="ＭＳ Ｐゴシック" panose="020B0600070205080204" pitchFamily="34" charset="-128"/>
              </a:rPr>
              <a:t>.</a:t>
            </a:r>
            <a:endParaRPr lang="en-GB" altLang="en-US" dirty="0" smtClean="0">
              <a:ea typeface="ＭＳ Ｐゴシック" panose="020B0600070205080204" pitchFamily="34" charset="-128"/>
            </a:endParaRPr>
          </a:p>
          <a:p>
            <a:pPr>
              <a:buFont typeface="Arial" panose="020B0604020202020204" pitchFamily="34" charset="0"/>
              <a:buNone/>
            </a:pPr>
            <a:endParaRPr lang="en-US" altLang="en-US" dirty="0" smtClean="0">
              <a:solidFill>
                <a:srgbClr val="800000"/>
              </a:solidFill>
              <a:ea typeface="ＭＳ Ｐゴシック" panose="020B0600070205080204" pitchFamily="34" charset="-128"/>
            </a:endParaRPr>
          </a:p>
        </p:txBody>
      </p:sp>
      <p:sp>
        <p:nvSpPr>
          <p:cNvPr id="2" name="Footer Placeholder 1"/>
          <p:cNvSpPr>
            <a:spLocks noGrp="1"/>
          </p:cNvSpPr>
          <p:nvPr>
            <p:ph type="ftr" sz="quarter" idx="11"/>
          </p:nvPr>
        </p:nvSpPr>
        <p:spPr/>
        <p:txBody>
          <a:bodyPr/>
          <a:lstStyle/>
          <a:p>
            <a:r>
              <a:rPr lang="el-GR" smtClean="0"/>
              <a:t>Ενότητα 7.  Η Διατήρηση της Βιολογικής Ποικιλότητας</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t>30</a:t>
            </a:fld>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noAutofit/>
          </a:bodyPr>
          <a:lstStyle/>
          <a:p>
            <a:r>
              <a:rPr lang="el-GR" altLang="en-US" sz="4000" b="1" dirty="0" smtClean="0">
                <a:ea typeface="ＭＳ Ｐゴシック" panose="020B0600070205080204" pitchFamily="34" charset="-128"/>
              </a:rPr>
              <a:t>Διακυμάνσεις των πληθυσμών</a:t>
            </a:r>
            <a:r>
              <a:rPr lang="en-US" altLang="en-US" sz="4000" b="1" dirty="0" smtClean="0">
                <a:ea typeface="ＭＳ Ｐゴシック" panose="020B0600070205080204" pitchFamily="34" charset="-128"/>
              </a:rPr>
              <a:t/>
            </a:r>
            <a:br>
              <a:rPr lang="en-US" altLang="en-US" sz="4000" b="1" dirty="0" smtClean="0">
                <a:ea typeface="ＭＳ Ｐゴシック" panose="020B0600070205080204" pitchFamily="34" charset="-128"/>
              </a:rPr>
            </a:br>
            <a:r>
              <a:rPr lang="el-GR" altLang="en-US" sz="4000" b="1" dirty="0" smtClean="0">
                <a:ea typeface="ＭＳ Ｐゴシック" panose="020B0600070205080204" pitchFamily="34" charset="-128"/>
              </a:rPr>
              <a:t> και στενωποί</a:t>
            </a:r>
            <a:r>
              <a:rPr lang="en-US" altLang="en-US" sz="4000" b="1" dirty="0" smtClean="0">
                <a:ea typeface="ＭＳ Ｐゴシック" panose="020B0600070205080204" pitchFamily="34" charset="-128"/>
              </a:rPr>
              <a:t> 1/3</a:t>
            </a:r>
          </a:p>
        </p:txBody>
      </p:sp>
      <p:sp>
        <p:nvSpPr>
          <p:cNvPr id="3" name="Content Placeholder 2"/>
          <p:cNvSpPr>
            <a:spLocks noGrp="1"/>
          </p:cNvSpPr>
          <p:nvPr>
            <p:ph idx="1"/>
          </p:nvPr>
        </p:nvSpPr>
        <p:spPr/>
        <p:txBody>
          <a:bodyPr>
            <a:normAutofit fontScale="85000" lnSpcReduction="20000"/>
          </a:bodyPr>
          <a:lstStyle/>
          <a:p>
            <a:pPr>
              <a:lnSpc>
                <a:spcPct val="110000"/>
              </a:lnSpc>
            </a:pPr>
            <a:r>
              <a:rPr lang="el-GR" altLang="en-US" sz="2800" dirty="0" smtClean="0">
                <a:ea typeface="ＭＳ Ｐゴシック" panose="020B0600070205080204" pitchFamily="34" charset="-128"/>
              </a:rPr>
              <a:t>Σε πολλά είδη το μέγεθος του πληθυσμού διαφοροποιείται από γενιά σε γενιά κυμαινόμενο από μια ελάχιστη έως μια μέγιστη τιμή.</a:t>
            </a:r>
          </a:p>
          <a:p>
            <a:pPr>
              <a:lnSpc>
                <a:spcPct val="110000"/>
              </a:lnSpc>
            </a:pPr>
            <a:r>
              <a:rPr lang="el-GR" altLang="en-US" sz="2800" dirty="0" smtClean="0">
                <a:ea typeface="ＭＳ Ｐゴシック" panose="020B0600070205080204" pitchFamily="34" charset="-128"/>
              </a:rPr>
              <a:t>Ένα έτος με χαμηλή τιμή θα επηρεάσει δραματικά το </a:t>
            </a:r>
            <a:r>
              <a:rPr lang="en-US" altLang="en-US" sz="2800" dirty="0" smtClean="0">
                <a:ea typeface="ＭＳ Ｐゴシック" panose="020B0600070205080204" pitchFamily="34" charset="-128"/>
              </a:rPr>
              <a:t>Ne. Σ</a:t>
            </a:r>
            <a:r>
              <a:rPr lang="el-GR" altLang="en-US" sz="2800" dirty="0" smtClean="0">
                <a:ea typeface="ＭＳ Ｐゴシック" panose="020B0600070205080204" pitchFamily="34" charset="-128"/>
              </a:rPr>
              <a:t>ε αυτή την περίπτωση μπορεί να εμφανιστεί η λεγόμενη </a:t>
            </a:r>
            <a:r>
              <a:rPr lang="el-GR" altLang="en-US" sz="2800" b="1" dirty="0" smtClean="0">
                <a:ea typeface="ＭＳ Ｐゴシック" panose="020B0600070205080204" pitchFamily="34" charset="-128"/>
              </a:rPr>
              <a:t>πληθυσμιακή στενωπός </a:t>
            </a:r>
            <a:r>
              <a:rPr lang="el-GR" altLang="en-US" sz="2800" dirty="0" smtClean="0">
                <a:ea typeface="ＭＳ Ｐゴシック" panose="020B0600070205080204" pitchFamily="34" charset="-128"/>
              </a:rPr>
              <a:t>(τα σπάνια </a:t>
            </a:r>
            <a:r>
              <a:rPr lang="el-GR" altLang="en-US" sz="2800" dirty="0" err="1" smtClean="0">
                <a:ea typeface="ＭＳ Ｐゴシック" panose="020B0600070205080204" pitchFamily="34" charset="-128"/>
              </a:rPr>
              <a:t>αλληλόμορφα</a:t>
            </a:r>
            <a:r>
              <a:rPr lang="el-GR" altLang="en-US" sz="2800" dirty="0" smtClean="0">
                <a:ea typeface="ＭＳ Ｐゴシック" panose="020B0600070205080204" pitchFamily="34" charset="-128"/>
              </a:rPr>
              <a:t> ενός πληθυσμού μπορούν να χαθούν εάν τα άτομα που τα φέρουν δεν καταφέρουν να επιβιώσουν).</a:t>
            </a:r>
          </a:p>
          <a:p>
            <a:pPr>
              <a:lnSpc>
                <a:spcPct val="110000"/>
              </a:lnSpc>
            </a:pPr>
            <a:r>
              <a:rPr lang="en-US" altLang="en-US" sz="2800" dirty="0" smtClean="0">
                <a:ea typeface="ＭＳ Ｐゴシック" panose="020B0600070205080204" pitchFamily="34" charset="-128"/>
              </a:rPr>
              <a:t>Ε</a:t>
            </a:r>
            <a:r>
              <a:rPr lang="el-GR" altLang="en-US" sz="2800" dirty="0" smtClean="0">
                <a:ea typeface="ＭＳ Ｐゴシック" panose="020B0600070205080204" pitchFamily="34" charset="-128"/>
              </a:rPr>
              <a:t>ιδική υποπερίπτωση της πληθυσμιακής στενωπού αποτελεί το </a:t>
            </a:r>
            <a:r>
              <a:rPr lang="el-GR" altLang="en-US" sz="2800" b="1" dirty="0" smtClean="0">
                <a:ea typeface="ＭＳ Ｐゴシック" panose="020B0600070205080204" pitchFamily="34" charset="-128"/>
              </a:rPr>
              <a:t>φαινόμενο του ιδρυτή </a:t>
            </a:r>
            <a:r>
              <a:rPr lang="el-GR" altLang="en-US" sz="2800" dirty="0" smtClean="0">
                <a:ea typeface="ＭＳ Ｐゴシック" panose="020B0600070205080204" pitchFamily="34" charset="-128"/>
              </a:rPr>
              <a:t>κατά το οποίο λίγα άτομα εγκαταλείπουν το μητρικό πληθυσμό και εγκαθιδρύουν ένα νέο. </a:t>
            </a:r>
          </a:p>
          <a:p>
            <a:pPr>
              <a:lnSpc>
                <a:spcPct val="110000"/>
              </a:lnSpc>
            </a:pPr>
            <a:endParaRPr lang="en-US" altLang="en-US" sz="2800" dirty="0" smtClean="0">
              <a:solidFill>
                <a:srgbClr val="800000"/>
              </a:solidFill>
              <a:ea typeface="ＭＳ Ｐゴシック" panose="020B0600070205080204" pitchFamily="34" charset="-128"/>
            </a:endParaRPr>
          </a:p>
        </p:txBody>
      </p:sp>
      <p:sp>
        <p:nvSpPr>
          <p:cNvPr id="2" name="Footer Placeholder 1"/>
          <p:cNvSpPr>
            <a:spLocks noGrp="1"/>
          </p:cNvSpPr>
          <p:nvPr>
            <p:ph type="ftr" sz="quarter" idx="11"/>
          </p:nvPr>
        </p:nvSpPr>
        <p:spPr/>
        <p:txBody>
          <a:bodyPr/>
          <a:lstStyle/>
          <a:p>
            <a:r>
              <a:rPr lang="el-GR" smtClean="0"/>
              <a:t>Ενότητα 7.  Η Διατήρηση της Βιολογικής Ποικιλότητας</a:t>
            </a:r>
            <a:endParaRPr lang="en-US" dirty="0"/>
          </a:p>
        </p:txBody>
      </p:sp>
      <p:sp>
        <p:nvSpPr>
          <p:cNvPr id="4" name="Slide Number Placeholder 3"/>
          <p:cNvSpPr>
            <a:spLocks noGrp="1"/>
          </p:cNvSpPr>
          <p:nvPr>
            <p:ph type="sldNum" sz="quarter" idx="12"/>
          </p:nvPr>
        </p:nvSpPr>
        <p:spPr/>
        <p:txBody>
          <a:bodyPr/>
          <a:lstStyle/>
          <a:p>
            <a:fld id="{58A56277-EA16-4AF5-BFB5-E5ECBBB39490}" type="slidenum">
              <a:rPr lang="en-US" smtClean="0"/>
              <a:t>31</a:t>
            </a:fld>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a:t>Διακυμάνσεις των πληθυσμών</a:t>
            </a:r>
            <a:br>
              <a:rPr lang="el-GR" sz="4000" dirty="0"/>
            </a:br>
            <a:r>
              <a:rPr lang="el-GR" sz="4000" dirty="0"/>
              <a:t> και </a:t>
            </a:r>
            <a:r>
              <a:rPr lang="el-GR" sz="4000" dirty="0" smtClean="0"/>
              <a:t>στενωποί</a:t>
            </a:r>
            <a:r>
              <a:rPr lang="en-US" sz="4000" dirty="0" smtClean="0"/>
              <a:t> 2/3</a:t>
            </a:r>
            <a:endParaRPr lang="en-US" sz="4000" dirty="0"/>
          </a:p>
        </p:txBody>
      </p:sp>
      <p:pic>
        <p:nvPicPr>
          <p:cNvPr id="6" name="Content Placeholder 5"/>
          <p:cNvPicPr>
            <a:picLocks noGrp="1" noChangeAspect="1"/>
          </p:cNvPicPr>
          <p:nvPr>
            <p:ph sz="quarter" idx="18"/>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4574" r="14953"/>
          <a:stretch/>
        </p:blipFill>
        <p:spPr>
          <a:xfrm>
            <a:off x="4572000" y="1571034"/>
            <a:ext cx="3211830" cy="2504351"/>
          </a:xfrm>
        </p:spPr>
      </p:pic>
      <p:sp>
        <p:nvSpPr>
          <p:cNvPr id="5" name="Content Placeholder 4"/>
          <p:cNvSpPr>
            <a:spLocks noGrp="1"/>
          </p:cNvSpPr>
          <p:nvPr>
            <p:ph sz="quarter" idx="19"/>
          </p:nvPr>
        </p:nvSpPr>
        <p:spPr>
          <a:xfrm>
            <a:off x="4282440" y="4060594"/>
            <a:ext cx="4232910" cy="2032231"/>
          </a:xfrm>
        </p:spPr>
        <p:txBody>
          <a:bodyPr>
            <a:normAutofit fontScale="40000" lnSpcReduction="20000"/>
          </a:bodyPr>
          <a:lstStyle/>
          <a:p>
            <a:pPr>
              <a:lnSpc>
                <a:spcPct val="110000"/>
              </a:lnSpc>
            </a:pPr>
            <a:r>
              <a:rPr lang="en-US" altLang="en-US" sz="5000" dirty="0">
                <a:latin typeface="Calibri" panose="020F0502020204030204" pitchFamily="34" charset="0"/>
              </a:rPr>
              <a:t>Από </a:t>
            </a:r>
            <a:r>
              <a:rPr lang="en-US" altLang="en-US" sz="5000" dirty="0" err="1">
                <a:latin typeface="Calibri" panose="020F0502020204030204" pitchFamily="34" charset="0"/>
              </a:rPr>
              <a:t>τον</a:t>
            </a:r>
            <a:r>
              <a:rPr lang="en-US" altLang="en-US" sz="5000" dirty="0">
                <a:latin typeface="Calibri" panose="020F0502020204030204" pitchFamily="34" charset="0"/>
              </a:rPr>
              <a:t> </a:t>
            </a:r>
            <a:r>
              <a:rPr lang="en-US" altLang="en-US" sz="5000" dirty="0" err="1">
                <a:latin typeface="Calibri" panose="020F0502020204030204" pitchFamily="34" charset="0"/>
              </a:rPr>
              <a:t>Φε</a:t>
            </a:r>
            <a:r>
              <a:rPr lang="en-US" altLang="en-US" sz="5000" dirty="0">
                <a:latin typeface="Calibri" panose="020F0502020204030204" pitchFamily="34" charset="0"/>
              </a:rPr>
              <a:t>βρουάριο του 2001 έως το 2003, ο πληθυσμός μειώθηκε από 63 σε 34 ζώα ως αποτέλεσμα εξάπλωσης ενός ιού από οικόσιτα σκυλιά τα οποία ανήκαν σε ανθρώπους που ζούσαν λίγο έξω από την περιοχή του </a:t>
            </a:r>
            <a:r>
              <a:rPr lang="en-US" altLang="en-US" sz="5000" dirty="0" smtClean="0">
                <a:latin typeface="Calibri" panose="020F0502020204030204" pitchFamily="34" charset="0"/>
              </a:rPr>
              <a:t>κρατήρα.</a:t>
            </a:r>
            <a:endParaRPr lang="en-US" altLang="en-US" sz="5000" dirty="0">
              <a:latin typeface="Calibri" panose="020F0502020204030204" pitchFamily="34" charset="0"/>
            </a:endParaRPr>
          </a:p>
          <a:p>
            <a:endParaRPr lang="en-US" dirty="0"/>
          </a:p>
        </p:txBody>
      </p:sp>
      <p:sp>
        <p:nvSpPr>
          <p:cNvPr id="7" name="Content Placeholder 6"/>
          <p:cNvSpPr>
            <a:spLocks noGrp="1"/>
          </p:cNvSpPr>
          <p:nvPr>
            <p:ph sz="quarter" idx="16"/>
          </p:nvPr>
        </p:nvSpPr>
        <p:spPr>
          <a:xfrm>
            <a:off x="1284591" y="1866900"/>
            <a:ext cx="2754630" cy="1912620"/>
          </a:xfrm>
        </p:spPr>
        <p:txBody>
          <a:bodyPr/>
          <a:lstStyle/>
          <a:p>
            <a:r>
              <a:rPr lang="el-GR" altLang="en-US" sz="2800" b="1" dirty="0">
                <a:latin typeface="Calibri" panose="020F0502020204030204" pitchFamily="34" charset="0"/>
              </a:rPr>
              <a:t>Πληθυσμιακή στενωπός στα λιοντάρια του </a:t>
            </a:r>
            <a:r>
              <a:rPr lang="en-US" altLang="en-US" sz="2800" b="1" dirty="0" err="1" smtClean="0">
                <a:latin typeface="Calibri" panose="020F0502020204030204" pitchFamily="34" charset="0"/>
              </a:rPr>
              <a:t>Ngorongoro</a:t>
            </a:r>
            <a:r>
              <a:rPr lang="en-US" altLang="en-US" sz="2800" b="1" dirty="0" smtClean="0">
                <a:latin typeface="Calibri" panose="020F0502020204030204" pitchFamily="34" charset="0"/>
              </a:rPr>
              <a:t>.</a:t>
            </a:r>
            <a:endParaRPr lang="en-US" altLang="en-US" sz="2800" b="1" dirty="0">
              <a:latin typeface="Calibri" panose="020F0502020204030204" pitchFamily="34" charset="0"/>
            </a:endParaRPr>
          </a:p>
          <a:p>
            <a:endParaRPr lang="en-US" dirty="0"/>
          </a:p>
        </p:txBody>
      </p:sp>
      <p:sp>
        <p:nvSpPr>
          <p:cNvPr id="3" name="Footer Placeholder 2"/>
          <p:cNvSpPr>
            <a:spLocks noGrp="1"/>
          </p:cNvSpPr>
          <p:nvPr>
            <p:ph type="ftr" sz="quarter" idx="10"/>
          </p:nvPr>
        </p:nvSpPr>
        <p:spPr/>
        <p:txBody>
          <a:bodyPr/>
          <a:lstStyle/>
          <a:p>
            <a:r>
              <a:rPr lang="el-GR" smtClean="0"/>
              <a:t>Ενότητα 7.  Η Διατήρηση της Βιολογικής Ποικιλότητας</a:t>
            </a:r>
            <a:endParaRPr lang="en-US" dirty="0"/>
          </a:p>
        </p:txBody>
      </p:sp>
      <p:pic>
        <p:nvPicPr>
          <p:cNvPr id="12" name="Content Placeholder 11"/>
          <p:cNvPicPr>
            <a:picLocks noGrp="1" noChangeAspect="1"/>
          </p:cNvPicPr>
          <p:nvPr>
            <p:ph sz="quarter" idx="17"/>
          </p:nvPr>
        </p:nvPicPr>
        <p:blipFill>
          <a:blip r:embed="rId5" cstate="print">
            <a:extLst>
              <a:ext uri="{28A0092B-C50C-407E-A947-70E740481C1C}">
                <a14:useLocalDpi xmlns:a14="http://schemas.microsoft.com/office/drawing/2010/main" val="0"/>
              </a:ext>
            </a:extLst>
          </a:blip>
          <a:stretch>
            <a:fillRect/>
          </a:stretch>
        </p:blipFill>
        <p:spPr>
          <a:xfrm>
            <a:off x="950347" y="3668557"/>
            <a:ext cx="3355263" cy="2235444"/>
          </a:xfrm>
        </p:spPr>
      </p:pic>
      <p:sp>
        <p:nvSpPr>
          <p:cNvPr id="4" name="Slide Number Placeholder 3"/>
          <p:cNvSpPr>
            <a:spLocks noGrp="1"/>
          </p:cNvSpPr>
          <p:nvPr>
            <p:ph type="sldNum" sz="quarter" idx="11"/>
          </p:nvPr>
        </p:nvSpPr>
        <p:spPr/>
        <p:txBody>
          <a:bodyPr/>
          <a:lstStyle/>
          <a:p>
            <a:fld id="{58A56277-EA16-4AF5-BFB5-E5ECBBB39490}" type="slidenum">
              <a:rPr lang="en-US" smtClean="0"/>
              <a:t>32</a:t>
            </a:fld>
            <a:endParaRPr lang="en-US" dirty="0"/>
          </a:p>
        </p:txBody>
      </p:sp>
      <p:sp>
        <p:nvSpPr>
          <p:cNvPr id="9" name="TextBox 8"/>
          <p:cNvSpPr txBox="1"/>
          <p:nvPr/>
        </p:nvSpPr>
        <p:spPr>
          <a:xfrm>
            <a:off x="7870041" y="3580382"/>
            <a:ext cx="341760" cy="276999"/>
          </a:xfrm>
          <a:prstGeom prst="rect">
            <a:avLst/>
          </a:prstGeom>
          <a:noFill/>
        </p:spPr>
        <p:txBody>
          <a:bodyPr wrap="none" rtlCol="0">
            <a:spAutoFit/>
          </a:bodyPr>
          <a:lstStyle/>
          <a:p>
            <a:r>
              <a:rPr lang="en-US" sz="1200" b="1" dirty="0" smtClean="0"/>
              <a:t>30</a:t>
            </a:r>
            <a:endParaRPr lang="en-US" sz="1200" b="1" dirty="0"/>
          </a:p>
        </p:txBody>
      </p:sp>
      <p:sp>
        <p:nvSpPr>
          <p:cNvPr id="10" name="TextBox 9"/>
          <p:cNvSpPr txBox="1"/>
          <p:nvPr/>
        </p:nvSpPr>
        <p:spPr>
          <a:xfrm>
            <a:off x="3907614" y="5534521"/>
            <a:ext cx="341760" cy="276999"/>
          </a:xfrm>
          <a:prstGeom prst="rect">
            <a:avLst/>
          </a:prstGeom>
          <a:noFill/>
        </p:spPr>
        <p:txBody>
          <a:bodyPr wrap="none" rtlCol="0">
            <a:spAutoFit/>
          </a:bodyPr>
          <a:lstStyle/>
          <a:p>
            <a:r>
              <a:rPr lang="en-US" sz="1200" b="1" dirty="0" smtClean="0">
                <a:solidFill>
                  <a:schemeClr val="bg1"/>
                </a:solidFill>
              </a:rPr>
              <a:t>31</a:t>
            </a:r>
            <a:endParaRPr lang="en-US" sz="1200" b="1" dirty="0">
              <a:solidFill>
                <a:schemeClr val="bg1"/>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a:t>Διακυμάνσεις των πληθυσμών</a:t>
            </a:r>
            <a:br>
              <a:rPr lang="el-GR" sz="4000" dirty="0"/>
            </a:br>
            <a:r>
              <a:rPr lang="el-GR" sz="4000" dirty="0"/>
              <a:t> και στενωποί </a:t>
            </a:r>
            <a:r>
              <a:rPr lang="en-US" sz="4000" dirty="0" smtClean="0"/>
              <a:t>3</a:t>
            </a:r>
            <a:r>
              <a:rPr lang="el-GR" sz="4000" dirty="0" smtClean="0"/>
              <a:t>/3</a:t>
            </a:r>
            <a:endParaRPr lang="en-US" sz="4000" dirty="0"/>
          </a:p>
        </p:txBody>
      </p:sp>
      <p:pic>
        <p:nvPicPr>
          <p:cNvPr id="48130" name="Content Placeholder 3" descr="Lion_distribution.png"/>
          <p:cNvPicPr>
            <a:picLocks noGrp="1" noChangeAspect="1"/>
          </p:cNvPicPr>
          <p:nvPr>
            <p:ph idx="1"/>
          </p:nvPr>
        </p:nvPicPr>
        <p:blipFill rotWithShape="1">
          <a:blip r:embed="rId3">
            <a:extLst>
              <a:ext uri="{28A0092B-C50C-407E-A947-70E740481C1C}">
                <a14:useLocalDpi xmlns:a14="http://schemas.microsoft.com/office/drawing/2010/main" val="0"/>
              </a:ext>
            </a:extLst>
          </a:blip>
          <a:stretch/>
        </p:blipFill>
        <p:spPr>
          <a:xfrm>
            <a:off x="1908203" y="1573146"/>
            <a:ext cx="5327594" cy="4649537"/>
          </a:xfrm>
        </p:spPr>
      </p:pic>
      <p:sp>
        <p:nvSpPr>
          <p:cNvPr id="3" name="Footer Placeholder 2"/>
          <p:cNvSpPr>
            <a:spLocks noGrp="1"/>
          </p:cNvSpPr>
          <p:nvPr>
            <p:ph type="ftr" sz="quarter" idx="11"/>
          </p:nvPr>
        </p:nvSpPr>
        <p:spPr/>
        <p:txBody>
          <a:bodyPr/>
          <a:lstStyle/>
          <a:p>
            <a:r>
              <a:rPr lang="el-GR" dirty="0" smtClean="0"/>
              <a:t>Ενότητα 7.  Η Διατήρηση της Βιολογικής Ποικιλότητας</a:t>
            </a:r>
            <a:endParaRPr lang="en-US" dirty="0"/>
          </a:p>
        </p:txBody>
      </p:sp>
      <p:sp>
        <p:nvSpPr>
          <p:cNvPr id="4" name="Slide Number Placeholder 3"/>
          <p:cNvSpPr>
            <a:spLocks noGrp="1"/>
          </p:cNvSpPr>
          <p:nvPr>
            <p:ph type="sldNum" sz="quarter" idx="12"/>
          </p:nvPr>
        </p:nvSpPr>
        <p:spPr/>
        <p:txBody>
          <a:bodyPr/>
          <a:lstStyle/>
          <a:p>
            <a:fld id="{58A56277-EA16-4AF5-BFB5-E5ECBBB39490}" type="slidenum">
              <a:rPr lang="en-US" smtClean="0"/>
              <a:t>33</a:t>
            </a:fld>
            <a:endParaRPr lang="en-US" dirty="0"/>
          </a:p>
        </p:txBody>
      </p:sp>
      <p:sp>
        <p:nvSpPr>
          <p:cNvPr id="6" name="TextBox 5"/>
          <p:cNvSpPr txBox="1"/>
          <p:nvPr/>
        </p:nvSpPr>
        <p:spPr>
          <a:xfrm>
            <a:off x="7367426" y="5858551"/>
            <a:ext cx="341760" cy="276999"/>
          </a:xfrm>
          <a:prstGeom prst="rect">
            <a:avLst/>
          </a:prstGeom>
          <a:noFill/>
        </p:spPr>
        <p:txBody>
          <a:bodyPr wrap="none" rtlCol="0">
            <a:spAutoFit/>
          </a:bodyPr>
          <a:lstStyle/>
          <a:p>
            <a:r>
              <a:rPr lang="en-US" sz="1200" b="1" dirty="0" smtClean="0"/>
              <a:t>32</a:t>
            </a:r>
            <a:endParaRPr lang="en-US" sz="1200" b="1"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normAutofit/>
          </a:bodyPr>
          <a:lstStyle/>
          <a:p>
            <a:r>
              <a:rPr lang="el-GR" altLang="en-US" b="1" dirty="0" smtClean="0">
                <a:ea typeface="ＭＳ Ｐゴシック" panose="020B0600070205080204" pitchFamily="34" charset="-128"/>
              </a:rPr>
              <a:t>Δημογραφική διακύμανση</a:t>
            </a:r>
            <a:r>
              <a:rPr lang="en-US" altLang="en-US" b="1" dirty="0" smtClean="0">
                <a:ea typeface="ＭＳ Ｐゴシック" panose="020B0600070205080204" pitchFamily="34" charset="-128"/>
              </a:rPr>
              <a:t> 1/3</a:t>
            </a:r>
          </a:p>
        </p:txBody>
      </p:sp>
      <p:sp>
        <p:nvSpPr>
          <p:cNvPr id="46083" name="Content Placeholder 2"/>
          <p:cNvSpPr>
            <a:spLocks noGrp="1"/>
          </p:cNvSpPr>
          <p:nvPr>
            <p:ph idx="1"/>
          </p:nvPr>
        </p:nvSpPr>
        <p:spPr/>
        <p:txBody>
          <a:bodyPr>
            <a:normAutofit lnSpcReduction="10000"/>
          </a:bodyPr>
          <a:lstStyle/>
          <a:p>
            <a:r>
              <a:rPr lang="en-US" altLang="en-US" sz="2800" dirty="0" smtClean="0">
                <a:ea typeface="ＭＳ Ｐゴシック" panose="020B0600070205080204" pitchFamily="34" charset="-128"/>
              </a:rPr>
              <a:t>Σ</a:t>
            </a:r>
            <a:r>
              <a:rPr lang="el-GR" altLang="en-US" sz="2800" dirty="0" smtClean="0">
                <a:ea typeface="ＭＳ Ｐゴシック" panose="020B0600070205080204" pitchFamily="34" charset="-128"/>
              </a:rPr>
              <a:t>ε ιδανικές συνθήκες ένας πληθυσμός θα αυξηθεί μέχρι να φτάσει την φέρουσα ικανότητα του περιβάλλοντος.</a:t>
            </a:r>
          </a:p>
          <a:p>
            <a:r>
              <a:rPr lang="en-US" altLang="en-US" sz="2800" dirty="0" smtClean="0">
                <a:ea typeface="ＭＳ Ｐゴシック" panose="020B0600070205080204" pitchFamily="34" charset="-128"/>
              </a:rPr>
              <a:t>Σ</a:t>
            </a:r>
            <a:r>
              <a:rPr lang="el-GR" altLang="en-US" sz="2800" dirty="0" smtClean="0">
                <a:ea typeface="ＭＳ Ｐゴシック" panose="020B0600070205080204" pitchFamily="34" charset="-128"/>
              </a:rPr>
              <a:t>ε αυτό το σημείο ο μέσος αριθμός γεννήσεων θα ισούται με το μέσο αριθμό θανάτων.</a:t>
            </a:r>
          </a:p>
          <a:p>
            <a:r>
              <a:rPr lang="el-GR" altLang="en-US" sz="2800" dirty="0" smtClean="0">
                <a:ea typeface="ＭＳ Ｐゴシック" panose="020B0600070205080204" pitchFamily="34" charset="-128"/>
              </a:rPr>
              <a:t>Όταν το μέγεθος ενός πληθυσμού γίνει μικρότερο από 50 άτομα, οι ρυθμοί γεννήσεων και θανάτων κυμαίνονται πολύ και τυχαία προκαλώντας μεγαλύτερες διακυμάνσεις στο μέγεθος</a:t>
            </a:r>
          </a:p>
          <a:p>
            <a:r>
              <a:rPr lang="en-US" altLang="en-US" sz="2800" dirty="0" smtClean="0">
                <a:ea typeface="ＭＳ Ｐゴシック" panose="020B0600070205080204" pitchFamily="34" charset="-128"/>
              </a:rPr>
              <a:t>Τ</a:t>
            </a:r>
            <a:r>
              <a:rPr lang="el-GR" altLang="en-US" sz="2800" dirty="0" smtClean="0">
                <a:ea typeface="ＭＳ Ｐゴシック" panose="020B0600070205080204" pitchFamily="34" charset="-128"/>
              </a:rPr>
              <a:t>ο φαινόμενο είναι πιο έντονο σε είδη με μικρό αριθμό γεννήσεων (π.χ. πάντα).</a:t>
            </a:r>
            <a:endParaRPr lang="en-US" altLang="en-US" sz="2800" dirty="0" smtClean="0">
              <a:ea typeface="ＭＳ Ｐゴシック" panose="020B0600070205080204" pitchFamily="34" charset="-128"/>
            </a:endParaRPr>
          </a:p>
        </p:txBody>
      </p:sp>
      <p:sp>
        <p:nvSpPr>
          <p:cNvPr id="2" name="Footer Placeholder 1"/>
          <p:cNvSpPr>
            <a:spLocks noGrp="1"/>
          </p:cNvSpPr>
          <p:nvPr>
            <p:ph type="ftr" sz="quarter" idx="11"/>
          </p:nvPr>
        </p:nvSpPr>
        <p:spPr/>
        <p:txBody>
          <a:bodyPr/>
          <a:lstStyle/>
          <a:p>
            <a:r>
              <a:rPr lang="el-GR" dirty="0" smtClean="0"/>
              <a:t>Ενότητα 7.  Η Διατήρηση της Βιολογικής Ποικιλότητας</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t>34</a:t>
            </a:fld>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normAutofit/>
          </a:bodyPr>
          <a:lstStyle/>
          <a:p>
            <a:r>
              <a:rPr lang="el-GR" altLang="en-US" b="1" dirty="0" smtClean="0">
                <a:ea typeface="ＭＳ Ｐゴシック" panose="020B0600070205080204" pitchFamily="34" charset="-128"/>
              </a:rPr>
              <a:t>Δημογραφική διακύμανση</a:t>
            </a:r>
            <a:r>
              <a:rPr lang="en-US" altLang="en-US" b="1" dirty="0" smtClean="0">
                <a:ea typeface="ＭＳ Ｐゴシック" panose="020B0600070205080204" pitchFamily="34" charset="-128"/>
              </a:rPr>
              <a:t> 2/3</a:t>
            </a:r>
            <a:endParaRPr lang="en-US" altLang="en-US" dirty="0" smtClean="0">
              <a:ea typeface="ＭＳ Ｐゴシック" panose="020B0600070205080204" pitchFamily="34" charset="-128"/>
            </a:endParaRPr>
          </a:p>
        </p:txBody>
      </p:sp>
      <p:sp>
        <p:nvSpPr>
          <p:cNvPr id="50179" name="Content Placeholder 2"/>
          <p:cNvSpPr>
            <a:spLocks noGrp="1"/>
          </p:cNvSpPr>
          <p:nvPr>
            <p:ph sz="quarter" idx="12"/>
          </p:nvPr>
        </p:nvSpPr>
        <p:spPr/>
        <p:txBody>
          <a:bodyPr>
            <a:normAutofit/>
          </a:bodyPr>
          <a:lstStyle/>
          <a:p>
            <a:pPr>
              <a:buFont typeface="Arial" panose="020B0604020202020204" pitchFamily="34" charset="0"/>
              <a:buNone/>
            </a:pPr>
            <a:endParaRPr lang="el-GR" altLang="en-US" dirty="0" smtClean="0">
              <a:solidFill>
                <a:srgbClr val="800000"/>
              </a:solidFill>
              <a:ea typeface="ＭＳ Ｐゴシック" panose="020B0600070205080204" pitchFamily="34" charset="-128"/>
            </a:endParaRPr>
          </a:p>
          <a:p>
            <a:pPr>
              <a:buFont typeface="Arial" panose="020B0604020202020204" pitchFamily="34" charset="0"/>
              <a:buNone/>
            </a:pPr>
            <a:endParaRPr lang="el-GR" altLang="en-US" dirty="0" smtClean="0">
              <a:solidFill>
                <a:srgbClr val="800000"/>
              </a:solidFill>
              <a:ea typeface="ＭＳ Ｐゴシック" panose="020B0600070205080204" pitchFamily="34" charset="-128"/>
            </a:endParaRPr>
          </a:p>
          <a:p>
            <a:pPr>
              <a:buFont typeface="Arial" panose="020B0604020202020204" pitchFamily="34" charset="0"/>
              <a:buNone/>
            </a:pPr>
            <a:endParaRPr lang="el-GR" altLang="en-US" dirty="0" smtClean="0">
              <a:solidFill>
                <a:srgbClr val="800000"/>
              </a:solidFill>
              <a:ea typeface="ＭＳ Ｐゴシック" panose="020B0600070205080204" pitchFamily="34" charset="-128"/>
            </a:endParaRPr>
          </a:p>
        </p:txBody>
      </p:sp>
      <p:sp>
        <p:nvSpPr>
          <p:cNvPr id="2" name="Content Placeholder 1"/>
          <p:cNvSpPr>
            <a:spLocks noGrp="1"/>
          </p:cNvSpPr>
          <p:nvPr>
            <p:ph sz="quarter" idx="14"/>
          </p:nvPr>
        </p:nvSpPr>
        <p:spPr>
          <a:xfrm>
            <a:off x="628650" y="1463040"/>
            <a:ext cx="4084318" cy="4699635"/>
          </a:xfrm>
        </p:spPr>
        <p:txBody>
          <a:bodyPr>
            <a:normAutofit fontScale="77500" lnSpcReduction="20000"/>
          </a:bodyPr>
          <a:lstStyle/>
          <a:p>
            <a:pPr>
              <a:lnSpc>
                <a:spcPct val="110000"/>
              </a:lnSpc>
            </a:pPr>
            <a:r>
              <a:rPr lang="en-US" altLang="en-US" sz="3100" dirty="0">
                <a:ea typeface="ＭＳ Ｐゴシック" panose="020B0600070205080204" pitchFamily="34" charset="-128"/>
              </a:rPr>
              <a:t>Ο</a:t>
            </a:r>
            <a:r>
              <a:rPr lang="el-GR" altLang="en-US" sz="3100" dirty="0">
                <a:ea typeface="ＭＳ Ｐゴシック" panose="020B0600070205080204" pitchFamily="34" charset="-128"/>
              </a:rPr>
              <a:t>ι πληθυσμοί μπορεί αντιμετωπίζουν προβλήματα λόγω </a:t>
            </a:r>
            <a:r>
              <a:rPr lang="el-GR" altLang="en-US" sz="3100" dirty="0" err="1">
                <a:ea typeface="ＭＳ Ｐゴシック" panose="020B0600070205080204" pitchFamily="34" charset="-128"/>
              </a:rPr>
              <a:t>καταρεύσης</a:t>
            </a:r>
            <a:r>
              <a:rPr lang="el-GR" altLang="en-US" sz="3100" dirty="0">
                <a:ea typeface="ＭＳ Ｐゴシック" panose="020B0600070205080204" pitchFamily="34" charset="-128"/>
              </a:rPr>
              <a:t> των κοινωνικών δομών (φαινόμενο </a:t>
            </a:r>
            <a:r>
              <a:rPr lang="en-US" altLang="en-US" sz="3100" dirty="0">
                <a:ea typeface="ＭＳ Ｐゴシック" panose="020B0600070205080204" pitchFamily="34" charset="-128"/>
              </a:rPr>
              <a:t>Alee)</a:t>
            </a:r>
            <a:r>
              <a:rPr lang="el-GR" altLang="en-US" sz="3100" dirty="0">
                <a:ea typeface="ＭＳ Ｐゴシック" panose="020B0600070205080204" pitchFamily="34" charset="-128"/>
              </a:rPr>
              <a:t>.</a:t>
            </a:r>
          </a:p>
          <a:p>
            <a:pPr>
              <a:lnSpc>
                <a:spcPct val="110000"/>
              </a:lnSpc>
            </a:pPr>
            <a:r>
              <a:rPr lang="en-US" altLang="en-US" sz="3100" dirty="0">
                <a:ea typeface="ＭＳ Ｐゴシック" panose="020B0600070205080204" pitchFamily="34" charset="-128"/>
              </a:rPr>
              <a:t>Τ</a:t>
            </a:r>
            <a:r>
              <a:rPr lang="el-GR" altLang="en-US" sz="3100" dirty="0">
                <a:ea typeface="ＭＳ Ｐゴシック" panose="020B0600070205080204" pitchFamily="34" charset="-128"/>
              </a:rPr>
              <a:t>α κοπάδια λείας δεν θα σχηματίζουν  τα μεγάλα σμήνη που θα τους προσφέρουν άμυνα ενώ οι θηρευτές δεν θα μπορούν να </a:t>
            </a:r>
            <a:r>
              <a:rPr lang="el-GR" altLang="en-US" sz="3100" dirty="0" err="1">
                <a:ea typeface="ＭＳ Ｐゴシック" panose="020B0600070205080204" pitchFamily="34" charset="-128"/>
              </a:rPr>
              <a:t>κυνήγησουν</a:t>
            </a:r>
            <a:r>
              <a:rPr lang="el-GR" altLang="en-US" sz="3100" dirty="0">
                <a:ea typeface="ＭＳ Ｐゴシック" panose="020B0600070205080204" pitchFamily="34" charset="-128"/>
              </a:rPr>
              <a:t> σε αποτελεσματικούς σχηματισμούς.</a:t>
            </a:r>
          </a:p>
          <a:p>
            <a:endParaRPr lang="en-US" dirty="0"/>
          </a:p>
        </p:txBody>
      </p:sp>
      <p:pic>
        <p:nvPicPr>
          <p:cNvPr id="50181" name="Picture 5" descr="wolves-hunting-an-elk2.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2109" y="3812857"/>
            <a:ext cx="3383280" cy="2327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Content Placeholder 3"/>
          <p:cNvPicPr>
            <a:picLocks noGrp="1" noChangeAspect="1"/>
          </p:cNvPicPr>
          <p:nvPr>
            <p:ph sz="quarter" idx="13"/>
          </p:nvPr>
        </p:nvPicPr>
        <p:blipFill rotWithShape="1">
          <a:blip r:embed="rId4">
            <a:extLst>
              <a:ext uri="{28A0092B-C50C-407E-A947-70E740481C1C}">
                <a14:useLocalDpi xmlns:a14="http://schemas.microsoft.com/office/drawing/2010/main" val="0"/>
              </a:ext>
            </a:extLst>
          </a:blip>
          <a:srcRect t="18605" b="18740"/>
          <a:stretch/>
        </p:blipFill>
        <p:spPr>
          <a:xfrm>
            <a:off x="4932217" y="1540918"/>
            <a:ext cx="3023064" cy="2127154"/>
          </a:xfrm>
        </p:spPr>
      </p:pic>
      <p:sp>
        <p:nvSpPr>
          <p:cNvPr id="3" name="Footer Placeholder 2"/>
          <p:cNvSpPr>
            <a:spLocks noGrp="1"/>
          </p:cNvSpPr>
          <p:nvPr>
            <p:ph type="ftr" sz="quarter" idx="10"/>
          </p:nvPr>
        </p:nvSpPr>
        <p:spPr/>
        <p:txBody>
          <a:bodyPr/>
          <a:lstStyle/>
          <a:p>
            <a:r>
              <a:rPr lang="el-GR" smtClean="0"/>
              <a:t>Ενότητα 7.  Η Διατήρηση της Βιολογικής Ποικιλότητας</a:t>
            </a:r>
            <a:endParaRPr lang="en-US" dirty="0"/>
          </a:p>
        </p:txBody>
      </p:sp>
      <p:sp>
        <p:nvSpPr>
          <p:cNvPr id="5" name="Slide Number Placeholder 4"/>
          <p:cNvSpPr>
            <a:spLocks noGrp="1"/>
          </p:cNvSpPr>
          <p:nvPr>
            <p:ph type="sldNum" sz="quarter" idx="11"/>
          </p:nvPr>
        </p:nvSpPr>
        <p:spPr/>
        <p:txBody>
          <a:bodyPr/>
          <a:lstStyle/>
          <a:p>
            <a:fld id="{58A56277-EA16-4AF5-BFB5-E5ECBBB39490}" type="slidenum">
              <a:rPr lang="en-US" smtClean="0"/>
              <a:t>35</a:t>
            </a:fld>
            <a:endParaRPr lang="en-US"/>
          </a:p>
        </p:txBody>
      </p:sp>
      <p:sp>
        <p:nvSpPr>
          <p:cNvPr id="9" name="TextBox 8"/>
          <p:cNvSpPr txBox="1"/>
          <p:nvPr/>
        </p:nvSpPr>
        <p:spPr>
          <a:xfrm>
            <a:off x="7566719" y="3358845"/>
            <a:ext cx="341760" cy="276999"/>
          </a:xfrm>
          <a:prstGeom prst="rect">
            <a:avLst/>
          </a:prstGeom>
          <a:noFill/>
        </p:spPr>
        <p:txBody>
          <a:bodyPr wrap="none" rtlCol="0">
            <a:spAutoFit/>
          </a:bodyPr>
          <a:lstStyle/>
          <a:p>
            <a:r>
              <a:rPr lang="en-US" sz="1200" b="1" dirty="0" smtClean="0">
                <a:solidFill>
                  <a:schemeClr val="bg1"/>
                </a:solidFill>
              </a:rPr>
              <a:t>33</a:t>
            </a:r>
            <a:endParaRPr lang="en-US" sz="1200" b="1" dirty="0">
              <a:solidFill>
                <a:schemeClr val="bg1"/>
              </a:solidFill>
            </a:endParaRPr>
          </a:p>
        </p:txBody>
      </p:sp>
      <p:sp>
        <p:nvSpPr>
          <p:cNvPr id="10" name="TextBox 9"/>
          <p:cNvSpPr txBox="1"/>
          <p:nvPr/>
        </p:nvSpPr>
        <p:spPr>
          <a:xfrm>
            <a:off x="7701343" y="5817306"/>
            <a:ext cx="341760" cy="276999"/>
          </a:xfrm>
          <a:prstGeom prst="rect">
            <a:avLst/>
          </a:prstGeom>
          <a:noFill/>
        </p:spPr>
        <p:txBody>
          <a:bodyPr wrap="none" rtlCol="0">
            <a:spAutoFit/>
          </a:bodyPr>
          <a:lstStyle/>
          <a:p>
            <a:r>
              <a:rPr lang="en-US" sz="1200" b="1" dirty="0" smtClean="0"/>
              <a:t>34</a:t>
            </a:r>
            <a:endParaRPr lang="en-US" sz="1200" b="1"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normAutofit/>
          </a:bodyPr>
          <a:lstStyle/>
          <a:p>
            <a:r>
              <a:rPr lang="el-GR" altLang="en-US" b="1" dirty="0" smtClean="0">
                <a:ea typeface="ＭＳ Ｐゴシック" panose="020B0600070205080204" pitchFamily="34" charset="-128"/>
              </a:rPr>
              <a:t>Δημογραφική διακύμανση</a:t>
            </a:r>
            <a:r>
              <a:rPr lang="en-US" altLang="en-US" b="1" dirty="0" smtClean="0">
                <a:ea typeface="ＭＳ Ｐゴシック" panose="020B0600070205080204" pitchFamily="34" charset="-128"/>
              </a:rPr>
              <a:t> 3/3</a:t>
            </a:r>
            <a:endParaRPr lang="en-US" altLang="en-US" dirty="0" smtClean="0">
              <a:ea typeface="ＭＳ Ｐゴシック" panose="020B0600070205080204" pitchFamily="34" charset="-128"/>
            </a:endParaRPr>
          </a:p>
        </p:txBody>
      </p:sp>
      <p:pic>
        <p:nvPicPr>
          <p:cNvPr id="4" name="Content Placeholder 3"/>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4848597" y="1854200"/>
            <a:ext cx="3442543" cy="2068513"/>
          </a:xfrm>
        </p:spPr>
      </p:pic>
      <p:pic>
        <p:nvPicPr>
          <p:cNvPr id="5" name="Content Placeholder 4"/>
          <p:cNvPicPr>
            <a:picLocks noGrp="1" noChangeAspect="1"/>
          </p:cNvPicPr>
          <p:nvPr>
            <p:ph sz="quarter" idx="13"/>
          </p:nvPr>
        </p:nvPicPr>
        <p:blipFill>
          <a:blip r:embed="rId4">
            <a:extLst>
              <a:ext uri="{28A0092B-C50C-407E-A947-70E740481C1C}">
                <a14:useLocalDpi xmlns:a14="http://schemas.microsoft.com/office/drawing/2010/main" val="0"/>
              </a:ext>
            </a:extLst>
          </a:blip>
          <a:stretch>
            <a:fillRect/>
          </a:stretch>
        </p:blipFill>
        <p:spPr>
          <a:xfrm>
            <a:off x="4882458" y="4048125"/>
            <a:ext cx="3374821" cy="2114550"/>
          </a:xfrm>
        </p:spPr>
      </p:pic>
      <p:sp>
        <p:nvSpPr>
          <p:cNvPr id="3" name="Content Placeholder 2"/>
          <p:cNvSpPr>
            <a:spLocks noGrp="1"/>
          </p:cNvSpPr>
          <p:nvPr>
            <p:ph sz="quarter" idx="14"/>
          </p:nvPr>
        </p:nvSpPr>
        <p:spPr/>
        <p:txBody>
          <a:bodyPr>
            <a:normAutofit/>
          </a:bodyPr>
          <a:lstStyle/>
          <a:p>
            <a:pPr>
              <a:lnSpc>
                <a:spcPct val="100000"/>
              </a:lnSpc>
            </a:pPr>
            <a:r>
              <a:rPr lang="en-US" altLang="en-US" sz="2600" dirty="0">
                <a:ea typeface="ＭＳ Ｐゴシック" panose="020B0600070205080204" pitchFamily="34" charset="-128"/>
              </a:rPr>
              <a:t>Τ</a:t>
            </a:r>
            <a:r>
              <a:rPr lang="el-GR" altLang="en-US" sz="2600" dirty="0">
                <a:ea typeface="ＭＳ Ｐゴシック" panose="020B0600070205080204" pitchFamily="34" charset="-128"/>
              </a:rPr>
              <a:t>α τελευταία εναπομείναντα άτομα ενός πληθυσμού μπορεί να είναι του ίδιου φύλου.</a:t>
            </a:r>
            <a:endParaRPr lang="en-US" altLang="en-US" sz="2600" dirty="0">
              <a:ea typeface="ＭＳ Ｐゴシック" panose="020B0600070205080204" pitchFamily="34" charset="-128"/>
            </a:endParaRPr>
          </a:p>
          <a:p>
            <a:pPr>
              <a:lnSpc>
                <a:spcPct val="100000"/>
              </a:lnSpc>
            </a:pPr>
            <a:r>
              <a:rPr lang="el-GR" altLang="en-US" sz="2600" dirty="0">
                <a:ea typeface="ＭＳ Ｐゴシック" panose="020B0600070205080204" pitchFamily="34" charset="-128"/>
              </a:rPr>
              <a:t>Οι πληθυσμοί μπορεί να είναι πολύ αραιοί και να προκύψει δυσκολία ανεύρεσης συντρόφου.</a:t>
            </a:r>
          </a:p>
          <a:p>
            <a:pPr>
              <a:buNone/>
            </a:pPr>
            <a:endParaRPr lang="en-US" altLang="en-US" dirty="0">
              <a:ea typeface="ＭＳ Ｐゴシック" panose="020B0600070205080204" pitchFamily="34" charset="-128"/>
            </a:endParaRPr>
          </a:p>
          <a:p>
            <a:endParaRPr lang="en-US" dirty="0"/>
          </a:p>
        </p:txBody>
      </p:sp>
      <p:sp>
        <p:nvSpPr>
          <p:cNvPr id="51207" name="TextBox 6"/>
          <p:cNvSpPr txBox="1">
            <a:spLocks noChangeArrowheads="1"/>
          </p:cNvSpPr>
          <p:nvPr/>
        </p:nvSpPr>
        <p:spPr bwMode="auto">
          <a:xfrm>
            <a:off x="6271052" y="3399493"/>
            <a:ext cx="20200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i="1" dirty="0" err="1">
                <a:solidFill>
                  <a:schemeClr val="bg1"/>
                </a:solidFill>
              </a:rPr>
              <a:t>Geochelone</a:t>
            </a:r>
            <a:r>
              <a:rPr lang="en-US" altLang="en-US" sz="1400" i="1" dirty="0">
                <a:solidFill>
                  <a:schemeClr val="bg1"/>
                </a:solidFill>
              </a:rPr>
              <a:t> </a:t>
            </a:r>
            <a:r>
              <a:rPr lang="en-US" altLang="en-US" sz="1400" i="1" dirty="0" err="1">
                <a:solidFill>
                  <a:schemeClr val="bg1"/>
                </a:solidFill>
              </a:rPr>
              <a:t>abingdoni</a:t>
            </a:r>
            <a:endParaRPr lang="en-US" altLang="en-US" sz="1400" i="1" dirty="0">
              <a:solidFill>
                <a:schemeClr val="bg1"/>
              </a:solidFill>
            </a:endParaRPr>
          </a:p>
          <a:p>
            <a:pPr eaLnBrk="1" hangingPunct="1"/>
            <a:r>
              <a:rPr lang="en-US" altLang="en-US" sz="1400" i="1" dirty="0">
                <a:solidFill>
                  <a:schemeClr val="bg1"/>
                </a:solidFill>
              </a:rPr>
              <a:t> </a:t>
            </a:r>
            <a:r>
              <a:rPr lang="en-US" altLang="en-US" sz="1400" dirty="0">
                <a:solidFill>
                  <a:schemeClr val="bg1"/>
                </a:solidFill>
              </a:rPr>
              <a:t>(Lonesome George)</a:t>
            </a:r>
          </a:p>
        </p:txBody>
      </p:sp>
      <p:sp>
        <p:nvSpPr>
          <p:cNvPr id="2" name="Footer Placeholder 1"/>
          <p:cNvSpPr>
            <a:spLocks noGrp="1"/>
          </p:cNvSpPr>
          <p:nvPr>
            <p:ph type="ftr" sz="quarter" idx="10"/>
          </p:nvPr>
        </p:nvSpPr>
        <p:spPr/>
        <p:txBody>
          <a:bodyPr/>
          <a:lstStyle/>
          <a:p>
            <a:r>
              <a:rPr lang="el-GR" smtClean="0"/>
              <a:t>Ενότητα 7.  Η Διατήρηση της Βιολογικής Ποικιλότητας</a:t>
            </a:r>
            <a:endParaRPr lang="en-US" dirty="0"/>
          </a:p>
        </p:txBody>
      </p:sp>
      <p:sp>
        <p:nvSpPr>
          <p:cNvPr id="6" name="Slide Number Placeholder 5"/>
          <p:cNvSpPr>
            <a:spLocks noGrp="1"/>
          </p:cNvSpPr>
          <p:nvPr>
            <p:ph type="sldNum" sz="quarter" idx="11"/>
          </p:nvPr>
        </p:nvSpPr>
        <p:spPr/>
        <p:txBody>
          <a:bodyPr/>
          <a:lstStyle/>
          <a:p>
            <a:fld id="{58A56277-EA16-4AF5-BFB5-E5ECBBB39490}" type="slidenum">
              <a:rPr lang="en-US" smtClean="0"/>
              <a:t>36</a:t>
            </a:fld>
            <a:endParaRPr lang="en-US"/>
          </a:p>
        </p:txBody>
      </p:sp>
      <p:sp>
        <p:nvSpPr>
          <p:cNvPr id="9" name="TextBox 8"/>
          <p:cNvSpPr txBox="1"/>
          <p:nvPr/>
        </p:nvSpPr>
        <p:spPr>
          <a:xfrm>
            <a:off x="7832950" y="3260993"/>
            <a:ext cx="341760" cy="276999"/>
          </a:xfrm>
          <a:prstGeom prst="rect">
            <a:avLst/>
          </a:prstGeom>
          <a:noFill/>
        </p:spPr>
        <p:txBody>
          <a:bodyPr wrap="none" rtlCol="0">
            <a:spAutoFit/>
          </a:bodyPr>
          <a:lstStyle/>
          <a:p>
            <a:r>
              <a:rPr lang="en-US" sz="1200" b="1" dirty="0" smtClean="0">
                <a:solidFill>
                  <a:schemeClr val="bg1"/>
                </a:solidFill>
              </a:rPr>
              <a:t>35</a:t>
            </a:r>
            <a:endParaRPr lang="en-US" sz="1200" b="1" dirty="0">
              <a:solidFill>
                <a:schemeClr val="bg1"/>
              </a:solidFill>
            </a:endParaRPr>
          </a:p>
        </p:txBody>
      </p:sp>
      <p:sp>
        <p:nvSpPr>
          <p:cNvPr id="10" name="TextBox 9"/>
          <p:cNvSpPr txBox="1"/>
          <p:nvPr/>
        </p:nvSpPr>
        <p:spPr>
          <a:xfrm>
            <a:off x="7832950" y="5864654"/>
            <a:ext cx="341760" cy="276999"/>
          </a:xfrm>
          <a:prstGeom prst="rect">
            <a:avLst/>
          </a:prstGeom>
          <a:noFill/>
        </p:spPr>
        <p:txBody>
          <a:bodyPr wrap="none" rtlCol="0">
            <a:spAutoFit/>
          </a:bodyPr>
          <a:lstStyle/>
          <a:p>
            <a:r>
              <a:rPr lang="en-US" sz="1200" b="1" dirty="0" smtClean="0"/>
              <a:t>36</a:t>
            </a:r>
            <a:endParaRPr lang="en-US" sz="1200" b="1"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normAutofit/>
          </a:bodyPr>
          <a:lstStyle/>
          <a:p>
            <a:r>
              <a:rPr lang="el-GR" altLang="en-US" b="1" dirty="0" smtClean="0">
                <a:ea typeface="ＭＳ Ｐゴシック" panose="020B0600070205080204" pitchFamily="34" charset="-128"/>
              </a:rPr>
              <a:t>Δημογραφική </a:t>
            </a:r>
            <a:r>
              <a:rPr lang="el-GR" altLang="en-US" b="1" dirty="0" err="1" smtClean="0">
                <a:ea typeface="ＭＳ Ｐゴシック" panose="020B0600070205080204" pitchFamily="34" charset="-128"/>
              </a:rPr>
              <a:t>στοχαστικότητα</a:t>
            </a:r>
            <a:endParaRPr lang="en-US" altLang="en-US" dirty="0" smtClean="0">
              <a:ea typeface="ＭＳ Ｐゴシック" panose="020B0600070205080204" pitchFamily="34" charset="-128"/>
            </a:endParaRPr>
          </a:p>
        </p:txBody>
      </p:sp>
      <p:sp>
        <p:nvSpPr>
          <p:cNvPr id="52227" name="Content Placeholder 2"/>
          <p:cNvSpPr>
            <a:spLocks noGrp="1"/>
          </p:cNvSpPr>
          <p:nvPr>
            <p:ph sz="half" idx="1"/>
          </p:nvPr>
        </p:nvSpPr>
        <p:spPr/>
        <p:txBody>
          <a:bodyPr>
            <a:normAutofit/>
          </a:bodyPr>
          <a:lstStyle/>
          <a:p>
            <a:r>
              <a:rPr lang="en-US" altLang="en-US" sz="2800" dirty="0" smtClean="0">
                <a:ea typeface="ＭＳ Ｐゴシック" panose="020B0600070205080204" pitchFamily="34" charset="-128"/>
              </a:rPr>
              <a:t>Ό</a:t>
            </a:r>
            <a:r>
              <a:rPr lang="el-GR" altLang="en-US" sz="2800" dirty="0" err="1" smtClean="0">
                <a:ea typeface="ＭＳ Ｐゴシック" panose="020B0600070205080204" pitchFamily="34" charset="-128"/>
              </a:rPr>
              <a:t>ταν</a:t>
            </a:r>
            <a:r>
              <a:rPr lang="el-GR" altLang="en-US" sz="2800" dirty="0" smtClean="0">
                <a:ea typeface="ＭＳ Ｐゴシック" panose="020B0600070205080204" pitchFamily="34" charset="-128"/>
              </a:rPr>
              <a:t> ένας πληθυσμός ελαττωθεί λόγω υποβαθμίσεως του ενδιαιτήματος ή κατακερματισμού, τότε παρουσιάζεται πιο ευάλωτος σε πιθανά τυχαία γεγονότα.</a:t>
            </a:r>
            <a:endParaRPr lang="en-US" altLang="en-US" sz="2800" dirty="0" smtClean="0">
              <a:ea typeface="ＭＳ Ｐゴシック" panose="020B0600070205080204" pitchFamily="34" charset="-128"/>
            </a:endParaRPr>
          </a:p>
        </p:txBody>
      </p:sp>
      <p:pic>
        <p:nvPicPr>
          <p:cNvPr id="52228" name="Content Placeholder 4" descr="tsunami12_04.jpg"/>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29150" y="1946423"/>
            <a:ext cx="3886200" cy="4109742"/>
          </a:xfrm>
        </p:spPr>
      </p:pic>
      <p:sp>
        <p:nvSpPr>
          <p:cNvPr id="2" name="Footer Placeholder 1"/>
          <p:cNvSpPr>
            <a:spLocks noGrp="1"/>
          </p:cNvSpPr>
          <p:nvPr>
            <p:ph type="ftr" sz="quarter" idx="11"/>
          </p:nvPr>
        </p:nvSpPr>
        <p:spPr/>
        <p:txBody>
          <a:bodyPr/>
          <a:lstStyle/>
          <a:p>
            <a:r>
              <a:rPr lang="el-GR" smtClean="0"/>
              <a:t>Ενότητα 7.  Η Διατήρηση της Βιολογικής Ποικιλότητας</a:t>
            </a:r>
            <a:endParaRPr lang="en-US"/>
          </a:p>
        </p:txBody>
      </p:sp>
      <p:sp>
        <p:nvSpPr>
          <p:cNvPr id="3" name="Slide Number Placeholder 2"/>
          <p:cNvSpPr>
            <a:spLocks noGrp="1"/>
          </p:cNvSpPr>
          <p:nvPr>
            <p:ph type="sldNum" sz="quarter" idx="12"/>
          </p:nvPr>
        </p:nvSpPr>
        <p:spPr/>
        <p:txBody>
          <a:bodyPr/>
          <a:lstStyle/>
          <a:p>
            <a:fld id="{58A56277-EA16-4AF5-BFB5-E5ECBBB39490}" type="slidenum">
              <a:rPr lang="en-US" smtClean="0"/>
              <a:t>37</a:t>
            </a:fld>
            <a:endParaRPr lang="en-US"/>
          </a:p>
        </p:txBody>
      </p:sp>
      <p:sp>
        <p:nvSpPr>
          <p:cNvPr id="7" name="TextBox 6"/>
          <p:cNvSpPr txBox="1"/>
          <p:nvPr/>
        </p:nvSpPr>
        <p:spPr>
          <a:xfrm>
            <a:off x="8108346" y="5775292"/>
            <a:ext cx="341760" cy="276999"/>
          </a:xfrm>
          <a:prstGeom prst="rect">
            <a:avLst/>
          </a:prstGeom>
          <a:noFill/>
        </p:spPr>
        <p:txBody>
          <a:bodyPr wrap="none" rtlCol="0">
            <a:spAutoFit/>
          </a:bodyPr>
          <a:lstStyle/>
          <a:p>
            <a:r>
              <a:rPr lang="en-US" sz="1200" b="1" dirty="0" smtClean="0">
                <a:solidFill>
                  <a:schemeClr val="bg1"/>
                </a:solidFill>
              </a:rPr>
              <a:t>37</a:t>
            </a:r>
            <a:endParaRPr lang="en-US" sz="1200" b="1" dirty="0">
              <a:solidFill>
                <a:schemeClr val="bg1"/>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457200" y="457200"/>
            <a:ext cx="8229600" cy="1143000"/>
          </a:xfrm>
        </p:spPr>
        <p:txBody>
          <a:bodyPr>
            <a:noAutofit/>
          </a:bodyPr>
          <a:lstStyle/>
          <a:p>
            <a:r>
              <a:rPr lang="el-GR" altLang="en-US" sz="4000" b="1" dirty="0" smtClean="0">
                <a:ea typeface="ＭＳ Ｐゴシック" panose="020B0600070205080204" pitchFamily="34" charset="-128"/>
              </a:rPr>
              <a:t>Περιβαλλοντικές διακυμάνσεις </a:t>
            </a:r>
            <a:r>
              <a:rPr lang="en-US" altLang="en-US" sz="4000" b="1" dirty="0" smtClean="0">
                <a:ea typeface="ＭＳ Ｐゴシック" panose="020B0600070205080204" pitchFamily="34" charset="-128"/>
              </a:rPr>
              <a:t/>
            </a:r>
            <a:br>
              <a:rPr lang="en-US" altLang="en-US" sz="4000" b="1" dirty="0" smtClean="0">
                <a:ea typeface="ＭＳ Ｐゴシック" panose="020B0600070205080204" pitchFamily="34" charset="-128"/>
              </a:rPr>
            </a:br>
            <a:r>
              <a:rPr lang="el-GR" altLang="en-US" sz="4000" b="1" dirty="0" smtClean="0">
                <a:ea typeface="ＭＳ Ｐゴシック" panose="020B0600070205080204" pitchFamily="34" charset="-128"/>
              </a:rPr>
              <a:t>και καταστροφές</a:t>
            </a:r>
            <a:endParaRPr lang="en-US" altLang="en-US" sz="4000" b="1" dirty="0" smtClean="0">
              <a:ea typeface="ＭＳ Ｐゴシック" panose="020B0600070205080204" pitchFamily="34" charset="-128"/>
            </a:endParaRPr>
          </a:p>
        </p:txBody>
      </p:sp>
      <p:sp>
        <p:nvSpPr>
          <p:cNvPr id="3" name="Content Placeholder 2"/>
          <p:cNvSpPr>
            <a:spLocks noGrp="1"/>
          </p:cNvSpPr>
          <p:nvPr>
            <p:ph idx="1"/>
          </p:nvPr>
        </p:nvSpPr>
        <p:spPr/>
        <p:txBody>
          <a:bodyPr/>
          <a:lstStyle/>
          <a:p>
            <a:r>
              <a:rPr lang="el-GR" altLang="en-US" sz="2800" dirty="0" smtClean="0">
                <a:ea typeface="ＭＳ Ｐゴシック" panose="020B0600070205080204" pitchFamily="34" charset="-128"/>
              </a:rPr>
              <a:t>Η περιβαλλοντική </a:t>
            </a:r>
            <a:r>
              <a:rPr lang="el-GR" altLang="en-US" sz="2800" dirty="0" err="1" smtClean="0">
                <a:ea typeface="ＭＳ Ｐゴシック" panose="020B0600070205080204" pitchFamily="34" charset="-128"/>
              </a:rPr>
              <a:t>στοχαστικότητα</a:t>
            </a:r>
            <a:r>
              <a:rPr lang="el-GR" altLang="en-US" sz="2800" dirty="0" smtClean="0">
                <a:ea typeface="ＭＳ Ｐゴシック" panose="020B0600070205080204" pitchFamily="34" charset="-128"/>
              </a:rPr>
              <a:t>, δηλαδή η τυχαία διακύμανση του βιολογικού και του φυσικού περιβάλλοντος προκαλεί διακυμάνσεις και στους πληθυσμούς</a:t>
            </a:r>
            <a:r>
              <a:rPr lang="en-US" altLang="en-US" sz="2800" dirty="0" smtClean="0">
                <a:ea typeface="ＭＳ Ｐゴシック" panose="020B0600070205080204" pitchFamily="34" charset="-128"/>
              </a:rPr>
              <a:t>.</a:t>
            </a:r>
            <a:endParaRPr lang="el-GR" altLang="en-US" sz="2800" dirty="0" smtClean="0">
              <a:ea typeface="ＭＳ Ｐゴシック" panose="020B0600070205080204" pitchFamily="34" charset="-128"/>
            </a:endParaRPr>
          </a:p>
          <a:p>
            <a:r>
              <a:rPr lang="el-GR" altLang="en-US" sz="2800" dirty="0" smtClean="0">
                <a:ea typeface="ＭＳ Ｐゴシック" panose="020B0600070205080204" pitchFamily="34" charset="-128"/>
              </a:rPr>
              <a:t>Οι φυσικές καταστροφές προκαλούν επίσης δραστικές αλλαγές στο περιβάλλον</a:t>
            </a:r>
            <a:r>
              <a:rPr lang="en-US" altLang="en-US" sz="2800" dirty="0" smtClean="0">
                <a:ea typeface="ＭＳ Ｐゴシック" panose="020B0600070205080204" pitchFamily="34" charset="-128"/>
              </a:rPr>
              <a:t> (</a:t>
            </a:r>
            <a:r>
              <a:rPr lang="el-GR" altLang="en-US" sz="2800" dirty="0" smtClean="0">
                <a:ea typeface="ＭＳ Ｐゴシック" panose="020B0600070205080204" pitchFamily="34" charset="-128"/>
              </a:rPr>
              <a:t>ηφαιστειακές εκρήξεις Σαντορίνης, </a:t>
            </a:r>
            <a:r>
              <a:rPr lang="en-US" altLang="en-US" sz="2800" dirty="0" smtClean="0">
                <a:ea typeface="ＭＳ Ｐゴシック" panose="020B0600070205080204" pitchFamily="34" charset="-128"/>
              </a:rPr>
              <a:t>Krakatau).</a:t>
            </a:r>
            <a:endParaRPr lang="el-GR" altLang="en-US" sz="2800" dirty="0" smtClean="0">
              <a:ea typeface="ＭＳ Ｐゴシック" panose="020B0600070205080204" pitchFamily="34" charset="-128"/>
            </a:endParaRPr>
          </a:p>
          <a:p>
            <a:r>
              <a:rPr lang="el-GR" altLang="en-US" sz="2800" dirty="0" smtClean="0">
                <a:ea typeface="ＭＳ Ｐゴシック" panose="020B0600070205080204" pitchFamily="34" charset="-128"/>
              </a:rPr>
              <a:t>Οι τυχαίες περιβαλλοντικές διακυμάνσεις φαίνεται ότι είναι πιο σημαντικές από τις δημογραφικές διακυμάνσεις</a:t>
            </a:r>
            <a:r>
              <a:rPr lang="en-US" altLang="en-US" sz="2800" dirty="0" smtClean="0">
                <a:ea typeface="ＭＳ Ｐゴシック" panose="020B0600070205080204" pitchFamily="34" charset="-128"/>
              </a:rPr>
              <a:t>.</a:t>
            </a:r>
            <a:endParaRPr lang="en-GB" altLang="en-US" sz="2800" dirty="0" smtClean="0">
              <a:ea typeface="ＭＳ Ｐゴシック" panose="020B0600070205080204" pitchFamily="34" charset="-128"/>
            </a:endParaRPr>
          </a:p>
          <a:p>
            <a:endParaRPr lang="en-US" altLang="en-US" sz="2800" dirty="0" smtClean="0">
              <a:solidFill>
                <a:srgbClr val="800000"/>
              </a:solidFill>
              <a:ea typeface="ＭＳ Ｐゴシック" panose="020B0600070205080204" pitchFamily="34" charset="-128"/>
            </a:endParaRPr>
          </a:p>
        </p:txBody>
      </p:sp>
      <p:sp>
        <p:nvSpPr>
          <p:cNvPr id="2" name="Footer Placeholder 1"/>
          <p:cNvSpPr>
            <a:spLocks noGrp="1"/>
          </p:cNvSpPr>
          <p:nvPr>
            <p:ph type="ftr" sz="quarter" idx="11"/>
          </p:nvPr>
        </p:nvSpPr>
        <p:spPr/>
        <p:txBody>
          <a:bodyPr/>
          <a:lstStyle/>
          <a:p>
            <a:r>
              <a:rPr lang="el-GR" smtClean="0"/>
              <a:t>Ενότητα 7.  Η Διατήρηση της Βιολογικής Ποικιλότητας</a:t>
            </a:r>
            <a:endParaRPr lang="en-US" dirty="0"/>
          </a:p>
        </p:txBody>
      </p:sp>
      <p:sp>
        <p:nvSpPr>
          <p:cNvPr id="4" name="Slide Number Placeholder 3"/>
          <p:cNvSpPr>
            <a:spLocks noGrp="1"/>
          </p:cNvSpPr>
          <p:nvPr>
            <p:ph type="sldNum" sz="quarter" idx="12"/>
          </p:nvPr>
        </p:nvSpPr>
        <p:spPr/>
        <p:txBody>
          <a:bodyPr/>
          <a:lstStyle/>
          <a:p>
            <a:fld id="{58A56277-EA16-4AF5-BFB5-E5ECBBB39490}" type="slidenum">
              <a:rPr lang="en-US" smtClean="0"/>
              <a:t>38</a:t>
            </a:fld>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normAutofit/>
          </a:bodyPr>
          <a:lstStyle/>
          <a:p>
            <a:r>
              <a:rPr lang="el-GR" altLang="en-US" b="1" dirty="0" smtClean="0">
                <a:ea typeface="ＭＳ Ｐゴシック" panose="020B0600070205080204" pitchFamily="34" charset="-128"/>
              </a:rPr>
              <a:t>Δίνες εξαφάνισης</a:t>
            </a:r>
            <a:endParaRPr lang="en-US" altLang="en-US" b="1" dirty="0" smtClean="0">
              <a:ea typeface="ＭＳ Ｐゴシック" panose="020B0600070205080204" pitchFamily="34" charset="-128"/>
            </a:endParaRPr>
          </a:p>
        </p:txBody>
      </p:sp>
      <p:pic>
        <p:nvPicPr>
          <p:cNvPr id="54275" name="Content Placeholder 3" descr="Picture 3.p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8650" y="1414659"/>
            <a:ext cx="7886700" cy="4045509"/>
          </a:xfrm>
        </p:spPr>
      </p:pic>
      <p:sp>
        <p:nvSpPr>
          <p:cNvPr id="54276" name="TextBox 3"/>
          <p:cNvSpPr txBox="1">
            <a:spLocks noChangeArrowheads="1"/>
          </p:cNvSpPr>
          <p:nvPr/>
        </p:nvSpPr>
        <p:spPr bwMode="auto">
          <a:xfrm>
            <a:off x="628650" y="5181600"/>
            <a:ext cx="808863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dirty="0"/>
              <a:t>Ό</a:t>
            </a:r>
            <a:r>
              <a:rPr lang="el-GR" altLang="en-US" sz="2000" dirty="0" err="1"/>
              <a:t>σο</a:t>
            </a:r>
            <a:r>
              <a:rPr lang="el-GR" altLang="en-US" sz="2000" dirty="0"/>
              <a:t> πιο μικρός γίνεται ένας πληθυσμός, τόσο πιο ευεπίφορος θα είναι σε γεγονότα εξαφάνισης.</a:t>
            </a:r>
          </a:p>
          <a:p>
            <a:pPr eaLnBrk="1" hangingPunct="1"/>
            <a:r>
              <a:rPr lang="el-GR" altLang="en-US" sz="2000" dirty="0"/>
              <a:t>Αιτίες: ασθένεια, φυσική καταστροφή, ανθρώπινη όχληση.</a:t>
            </a:r>
            <a:endParaRPr lang="en-US" altLang="en-US" sz="2000" dirty="0"/>
          </a:p>
        </p:txBody>
      </p:sp>
      <p:sp>
        <p:nvSpPr>
          <p:cNvPr id="2" name="Footer Placeholder 1"/>
          <p:cNvSpPr>
            <a:spLocks noGrp="1"/>
          </p:cNvSpPr>
          <p:nvPr>
            <p:ph type="ftr" sz="quarter" idx="11"/>
          </p:nvPr>
        </p:nvSpPr>
        <p:spPr/>
        <p:txBody>
          <a:bodyPr/>
          <a:lstStyle/>
          <a:p>
            <a:r>
              <a:rPr lang="el-GR" smtClean="0"/>
              <a:t>Ενότητα 7.  Η Διατήρηση της Βιολογικής Ποικιλότητας</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t>39</a:t>
            </a:fld>
            <a:endParaRPr lang="en-US"/>
          </a:p>
        </p:txBody>
      </p:sp>
      <p:sp>
        <p:nvSpPr>
          <p:cNvPr id="7" name="TextBox 6"/>
          <p:cNvSpPr txBox="1"/>
          <p:nvPr/>
        </p:nvSpPr>
        <p:spPr>
          <a:xfrm>
            <a:off x="8239953" y="4979024"/>
            <a:ext cx="341760" cy="276999"/>
          </a:xfrm>
          <a:prstGeom prst="rect">
            <a:avLst/>
          </a:prstGeom>
          <a:noFill/>
        </p:spPr>
        <p:txBody>
          <a:bodyPr wrap="none" rtlCol="0">
            <a:spAutoFit/>
          </a:bodyPr>
          <a:lstStyle/>
          <a:p>
            <a:r>
              <a:rPr lang="en-US" sz="1200" b="1" dirty="0" smtClean="0"/>
              <a:t>38</a:t>
            </a:r>
            <a:endParaRPr lang="en-US" sz="1200" b="1"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normAutofit fontScale="90000"/>
          </a:bodyPr>
          <a:lstStyle/>
          <a:p>
            <a:pPr eaLnBrk="1" hangingPunct="1"/>
            <a:r>
              <a:rPr lang="el-GR" altLang="en-US" sz="2600" b="1" dirty="0" smtClean="0">
                <a:ea typeface="ＭＳ Ｐゴシック" panose="020B0600070205080204" pitchFamily="34" charset="-128"/>
                <a:cs typeface="Times New Roman" panose="02020603050405020304" pitchFamily="18" charset="0"/>
              </a:rPr>
              <a:t>Τελικά τι προστατεύουμε;</a:t>
            </a:r>
            <a:r>
              <a:rPr lang="el-GR" altLang="en-US" sz="2600" dirty="0" smtClean="0">
                <a:ea typeface="ＭＳ Ｐゴシック" panose="020B0600070205080204" pitchFamily="34" charset="-128"/>
                <a:cs typeface="Times New Roman" panose="02020603050405020304" pitchFamily="18" charset="0"/>
              </a:rPr>
              <a:t/>
            </a:r>
            <a:br>
              <a:rPr lang="el-GR" altLang="en-US" sz="2600" dirty="0" smtClean="0">
                <a:ea typeface="ＭＳ Ｐゴシック" panose="020B0600070205080204" pitchFamily="34" charset="-128"/>
                <a:cs typeface="Times New Roman" panose="02020603050405020304" pitchFamily="18" charset="0"/>
              </a:rPr>
            </a:br>
            <a:r>
              <a:rPr lang="el-GR" altLang="en-US" sz="2600" dirty="0" smtClean="0">
                <a:ea typeface="ＭＳ Ｐゴシック" panose="020B0600070205080204" pitchFamily="34" charset="-128"/>
                <a:cs typeface="Times New Roman" panose="02020603050405020304" pitchFamily="18" charset="0"/>
              </a:rPr>
              <a:t>«</a:t>
            </a:r>
            <a:r>
              <a:rPr lang="en-US" altLang="en-US" sz="2600" i="1" dirty="0" smtClean="0">
                <a:ea typeface="ＭＳ Ｐゴシック" panose="020B0600070205080204" pitchFamily="34" charset="-128"/>
                <a:cs typeface="Times New Roman" panose="02020603050405020304" pitchFamily="18" charset="0"/>
              </a:rPr>
              <a:t>In the end, we will protect only what we love. We will love only what we understand. We will understand only what we are taught</a:t>
            </a:r>
            <a:r>
              <a:rPr lang="el-GR" altLang="en-US" sz="2600" dirty="0" smtClean="0">
                <a:ea typeface="ＭＳ Ｐゴシック" panose="020B0600070205080204" pitchFamily="34" charset="-128"/>
                <a:cs typeface="Times New Roman" panose="02020603050405020304" pitchFamily="18" charset="0"/>
              </a:rPr>
              <a:t>»</a:t>
            </a:r>
            <a:r>
              <a:rPr lang="en-US" altLang="en-US" sz="2600" dirty="0" smtClean="0">
                <a:ea typeface="ＭＳ Ｐゴシック" panose="020B0600070205080204" pitchFamily="34" charset="-128"/>
                <a:cs typeface="Times New Roman" panose="02020603050405020304" pitchFamily="18" charset="0"/>
              </a:rPr>
              <a:t> Baba </a:t>
            </a:r>
            <a:r>
              <a:rPr lang="en-US" altLang="en-US" sz="2600" dirty="0" err="1" smtClean="0">
                <a:ea typeface="ＭＳ Ｐゴシック" panose="020B0600070205080204" pitchFamily="34" charset="-128"/>
                <a:cs typeface="Times New Roman" panose="02020603050405020304" pitchFamily="18" charset="0"/>
              </a:rPr>
              <a:t>Dioum</a:t>
            </a:r>
            <a:r>
              <a:rPr lang="en-US" altLang="en-US" sz="2600" dirty="0" smtClean="0">
                <a:ea typeface="ＭＳ Ｐゴシック" panose="020B0600070205080204" pitchFamily="34" charset="-128"/>
                <a:cs typeface="Times New Roman" panose="02020603050405020304" pitchFamily="18" charset="0"/>
              </a:rPr>
              <a:t> </a:t>
            </a:r>
          </a:p>
        </p:txBody>
      </p:sp>
      <p:pic>
        <p:nvPicPr>
          <p:cNvPr id="17411" name="Content Placeholder 4" descr="20090730-tasmanian-devil.jpg"/>
          <p:cNvPicPr>
            <a:picLocks noGrp="1" noChangeAspect="1"/>
          </p:cNvPicPr>
          <p:nvPr>
            <p:ph sz="quarter" idx="16"/>
          </p:nvPr>
        </p:nvPicPr>
        <p:blipFill>
          <a:blip r:embed="rId3">
            <a:extLst>
              <a:ext uri="{28A0092B-C50C-407E-A947-70E740481C1C}">
                <a14:useLocalDpi xmlns:a14="http://schemas.microsoft.com/office/drawing/2010/main" val="0"/>
              </a:ext>
            </a:extLst>
          </a:blip>
          <a:stretch>
            <a:fillRect/>
          </a:stretch>
        </p:blipFill>
        <p:spPr>
          <a:xfrm>
            <a:off x="1669636" y="1866900"/>
            <a:ext cx="3048000" cy="2032000"/>
          </a:xfrm>
        </p:spPr>
      </p:pic>
      <p:pic>
        <p:nvPicPr>
          <p:cNvPr id="4" name="Θέση περιεχομένου 3"/>
          <p:cNvPicPr>
            <a:picLocks noGrp="1" noChangeAspect="1"/>
          </p:cNvPicPr>
          <p:nvPr>
            <p:ph sz="quarter" idx="18"/>
          </p:nvPr>
        </p:nvPicPr>
        <p:blipFill>
          <a:blip r:embed="rId4">
            <a:extLst>
              <a:ext uri="{28A0092B-C50C-407E-A947-70E740481C1C}">
                <a14:useLocalDpi xmlns:a14="http://schemas.microsoft.com/office/drawing/2010/main" val="0"/>
              </a:ext>
            </a:extLst>
          </a:blip>
          <a:stretch>
            <a:fillRect/>
          </a:stretch>
        </p:blipFill>
        <p:spPr>
          <a:xfrm>
            <a:off x="5486400" y="1859757"/>
            <a:ext cx="1944157" cy="2455778"/>
          </a:xfrm>
        </p:spPr>
      </p:pic>
      <p:pic>
        <p:nvPicPr>
          <p:cNvPr id="7" name="Θέση περιεχομένου 6"/>
          <p:cNvPicPr>
            <a:picLocks noGrp="1" noChangeAspect="1"/>
          </p:cNvPicPr>
          <p:nvPr>
            <p:ph sz="quarter" idx="19"/>
          </p:nvPr>
        </p:nvPicPr>
        <p:blipFill rotWithShape="1">
          <a:blip r:embed="rId5" cstate="print">
            <a:extLst>
              <a:ext uri="{28A0092B-C50C-407E-A947-70E740481C1C}">
                <a14:useLocalDpi xmlns:a14="http://schemas.microsoft.com/office/drawing/2010/main" val="0"/>
              </a:ext>
            </a:extLst>
          </a:blip>
          <a:srcRect t="14578" b="14988"/>
          <a:stretch/>
        </p:blipFill>
        <p:spPr>
          <a:xfrm>
            <a:off x="4884270" y="4484603"/>
            <a:ext cx="1812747" cy="1431234"/>
          </a:xfrm>
        </p:spPr>
      </p:pic>
      <p:pic>
        <p:nvPicPr>
          <p:cNvPr id="6" name="Θέση περιεχομένου 5"/>
          <p:cNvPicPr>
            <a:picLocks noGrp="1" noChangeAspect="1"/>
          </p:cNvPicPr>
          <p:nvPr>
            <p:ph sz="quarter" idx="17"/>
          </p:nvPr>
        </p:nvPicPr>
        <p:blipFill>
          <a:blip r:embed="rId6">
            <a:extLst>
              <a:ext uri="{28A0092B-C50C-407E-A947-70E740481C1C}">
                <a14:useLocalDpi xmlns:a14="http://schemas.microsoft.com/office/drawing/2010/main" val="0"/>
              </a:ext>
            </a:extLst>
          </a:blip>
          <a:stretch>
            <a:fillRect/>
          </a:stretch>
        </p:blipFill>
        <p:spPr>
          <a:xfrm>
            <a:off x="2079925" y="4075111"/>
            <a:ext cx="2492075" cy="2032000"/>
          </a:xfrm>
        </p:spPr>
      </p:pic>
      <p:sp>
        <p:nvSpPr>
          <p:cNvPr id="8" name="Θέση υποσέλιδου 7"/>
          <p:cNvSpPr>
            <a:spLocks noGrp="1"/>
          </p:cNvSpPr>
          <p:nvPr>
            <p:ph type="ftr" sz="quarter" idx="10"/>
          </p:nvPr>
        </p:nvSpPr>
        <p:spPr/>
        <p:txBody>
          <a:bodyPr/>
          <a:lstStyle/>
          <a:p>
            <a:r>
              <a:rPr lang="el-GR" smtClean="0"/>
              <a:t>Ενότητα 7.  Η Διατήρηση της Βιολογικής Ποικιλότητας</a:t>
            </a:r>
            <a:endParaRPr lang="en-US" dirty="0"/>
          </a:p>
        </p:txBody>
      </p:sp>
      <p:sp>
        <p:nvSpPr>
          <p:cNvPr id="9" name="Θέση αριθμού διαφάνειας 8"/>
          <p:cNvSpPr>
            <a:spLocks noGrp="1"/>
          </p:cNvSpPr>
          <p:nvPr>
            <p:ph type="sldNum" sz="quarter" idx="11"/>
          </p:nvPr>
        </p:nvSpPr>
        <p:spPr/>
        <p:txBody>
          <a:bodyPr/>
          <a:lstStyle/>
          <a:p>
            <a:fld id="{58A56277-EA16-4AF5-BFB5-E5ECBBB39490}" type="slidenum">
              <a:rPr lang="en-US" smtClean="0"/>
              <a:t>4</a:t>
            </a:fld>
            <a:endParaRPr lang="en-US" dirty="0"/>
          </a:p>
        </p:txBody>
      </p:sp>
      <p:sp>
        <p:nvSpPr>
          <p:cNvPr id="10" name="TextBox 9"/>
          <p:cNvSpPr txBox="1"/>
          <p:nvPr/>
        </p:nvSpPr>
        <p:spPr>
          <a:xfrm>
            <a:off x="4466814" y="3621901"/>
            <a:ext cx="263214" cy="276999"/>
          </a:xfrm>
          <a:prstGeom prst="rect">
            <a:avLst/>
          </a:prstGeom>
          <a:noFill/>
        </p:spPr>
        <p:txBody>
          <a:bodyPr wrap="none" rtlCol="0">
            <a:spAutoFit/>
          </a:bodyPr>
          <a:lstStyle/>
          <a:p>
            <a:r>
              <a:rPr lang="en-US" sz="1200" b="1" dirty="0" smtClean="0">
                <a:solidFill>
                  <a:schemeClr val="bg1"/>
                </a:solidFill>
              </a:rPr>
              <a:t>2</a:t>
            </a:r>
            <a:endParaRPr lang="en-US" sz="1200" b="1" dirty="0">
              <a:solidFill>
                <a:schemeClr val="bg1"/>
              </a:solidFill>
            </a:endParaRPr>
          </a:p>
        </p:txBody>
      </p:sp>
      <p:sp>
        <p:nvSpPr>
          <p:cNvPr id="11" name="TextBox 10"/>
          <p:cNvSpPr txBox="1"/>
          <p:nvPr/>
        </p:nvSpPr>
        <p:spPr>
          <a:xfrm>
            <a:off x="7207087" y="4075111"/>
            <a:ext cx="263214" cy="276999"/>
          </a:xfrm>
          <a:prstGeom prst="rect">
            <a:avLst/>
          </a:prstGeom>
          <a:noFill/>
        </p:spPr>
        <p:txBody>
          <a:bodyPr wrap="none" rtlCol="0">
            <a:spAutoFit/>
          </a:bodyPr>
          <a:lstStyle/>
          <a:p>
            <a:r>
              <a:rPr lang="en-US" sz="1200" b="1" dirty="0" smtClean="0"/>
              <a:t>3</a:t>
            </a:r>
            <a:endParaRPr lang="en-US" sz="1200" b="1" dirty="0"/>
          </a:p>
        </p:txBody>
      </p:sp>
      <p:sp>
        <p:nvSpPr>
          <p:cNvPr id="12" name="TextBox 11"/>
          <p:cNvSpPr txBox="1"/>
          <p:nvPr/>
        </p:nvSpPr>
        <p:spPr>
          <a:xfrm>
            <a:off x="4096687" y="5875543"/>
            <a:ext cx="263214" cy="276999"/>
          </a:xfrm>
          <a:prstGeom prst="rect">
            <a:avLst/>
          </a:prstGeom>
          <a:noFill/>
        </p:spPr>
        <p:txBody>
          <a:bodyPr wrap="none" rtlCol="0">
            <a:spAutoFit/>
          </a:bodyPr>
          <a:lstStyle/>
          <a:p>
            <a:r>
              <a:rPr lang="en-US" sz="1200" b="1" dirty="0" smtClean="0"/>
              <a:t>4</a:t>
            </a:r>
            <a:endParaRPr lang="en-US" sz="1200" b="1" dirty="0"/>
          </a:p>
        </p:txBody>
      </p:sp>
      <p:sp>
        <p:nvSpPr>
          <p:cNvPr id="13" name="TextBox 12"/>
          <p:cNvSpPr txBox="1"/>
          <p:nvPr/>
        </p:nvSpPr>
        <p:spPr>
          <a:xfrm>
            <a:off x="6433803" y="5638838"/>
            <a:ext cx="263214" cy="276999"/>
          </a:xfrm>
          <a:prstGeom prst="rect">
            <a:avLst/>
          </a:prstGeom>
          <a:noFill/>
        </p:spPr>
        <p:txBody>
          <a:bodyPr wrap="none" rtlCol="0">
            <a:spAutoFit/>
          </a:bodyPr>
          <a:lstStyle/>
          <a:p>
            <a:r>
              <a:rPr lang="en-US" sz="1200" b="1" dirty="0" smtClean="0">
                <a:solidFill>
                  <a:schemeClr val="bg1"/>
                </a:solidFill>
              </a:rPr>
              <a:t>5</a:t>
            </a:r>
            <a:endParaRPr lang="en-US" sz="1200" b="1" dirty="0">
              <a:solidFill>
                <a:schemeClr val="bg1"/>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normAutofit/>
          </a:bodyPr>
          <a:lstStyle/>
          <a:p>
            <a:r>
              <a:rPr lang="el-GR" altLang="en-US" sz="4000" b="1" dirty="0" smtClean="0">
                <a:ea typeface="ＭＳ Ｐゴシック" panose="020B0600070205080204" pitchFamily="34" charset="-128"/>
              </a:rPr>
              <a:t>Φυσική ιστορία και </a:t>
            </a:r>
            <a:r>
              <a:rPr lang="el-GR" altLang="en-US" sz="4000" b="1" dirty="0" err="1" smtClean="0">
                <a:ea typeface="ＭＳ Ｐゴシック" panose="020B0600070205080204" pitchFamily="34" charset="-128"/>
              </a:rPr>
              <a:t>αυτοικολογία</a:t>
            </a:r>
            <a:endParaRPr lang="en-US" altLang="en-US" sz="4000" b="1" dirty="0" smtClean="0">
              <a:ea typeface="ＭＳ Ｐゴシック" panose="020B0600070205080204" pitchFamily="34" charset="-128"/>
            </a:endParaRPr>
          </a:p>
        </p:txBody>
      </p:sp>
      <p:sp>
        <p:nvSpPr>
          <p:cNvPr id="55299" name="Content Placeholder 2"/>
          <p:cNvSpPr>
            <a:spLocks noGrp="1"/>
          </p:cNvSpPr>
          <p:nvPr>
            <p:ph idx="1"/>
          </p:nvPr>
        </p:nvSpPr>
        <p:spPr>
          <a:xfrm>
            <a:off x="487680" y="1447800"/>
            <a:ext cx="8027670" cy="4678363"/>
          </a:xfrm>
        </p:spPr>
        <p:txBody>
          <a:bodyPr>
            <a:normAutofit fontScale="77500" lnSpcReduction="20000"/>
          </a:bodyPr>
          <a:lstStyle/>
          <a:p>
            <a:pPr>
              <a:lnSpc>
                <a:spcPct val="110000"/>
              </a:lnSpc>
            </a:pPr>
            <a:r>
              <a:rPr lang="el-GR" altLang="en-US" sz="2800" dirty="0" smtClean="0">
                <a:ea typeface="ＭＳ Ｐゴシック" panose="020B0600070205080204" pitchFamily="34" charset="-128"/>
              </a:rPr>
              <a:t>Η προστασία και η διαχείριση ενός απειλούμενου είδους απαιτεί την καλή γνώση μιας σειράς παραμέτρων της οικολογίας του είδους:</a:t>
            </a:r>
          </a:p>
          <a:p>
            <a:pPr algn="ctr">
              <a:lnSpc>
                <a:spcPct val="110000"/>
              </a:lnSpc>
              <a:buFont typeface="Arial" panose="020B0604020202020204" pitchFamily="34" charset="0"/>
              <a:buNone/>
            </a:pPr>
            <a:r>
              <a:rPr lang="el-GR" altLang="en-US" sz="2800" dirty="0" smtClean="0">
                <a:ea typeface="ＭＳ Ｐゴシック" panose="020B0600070205080204" pitchFamily="34" charset="-128"/>
              </a:rPr>
              <a:t>Περιβάλλον</a:t>
            </a:r>
          </a:p>
          <a:p>
            <a:pPr algn="ctr">
              <a:lnSpc>
                <a:spcPct val="110000"/>
              </a:lnSpc>
              <a:buFont typeface="Arial" panose="020B0604020202020204" pitchFamily="34" charset="0"/>
              <a:buNone/>
            </a:pPr>
            <a:r>
              <a:rPr lang="el-GR" altLang="en-US" sz="2800" dirty="0" smtClean="0">
                <a:ea typeface="ＭＳ Ｐゴシック" panose="020B0600070205080204" pitchFamily="34" charset="-128"/>
              </a:rPr>
              <a:t>Κατανομή</a:t>
            </a:r>
          </a:p>
          <a:p>
            <a:pPr algn="ctr">
              <a:lnSpc>
                <a:spcPct val="110000"/>
              </a:lnSpc>
              <a:buFont typeface="Arial" panose="020B0604020202020204" pitchFamily="34" charset="0"/>
              <a:buNone/>
            </a:pPr>
            <a:r>
              <a:rPr lang="el-GR" altLang="en-US" sz="2800" dirty="0" smtClean="0">
                <a:ea typeface="ＭＳ Ｐゴシック" panose="020B0600070205080204" pitchFamily="34" charset="-128"/>
              </a:rPr>
              <a:t>Βιοτικές αλληλεπιδράσεις</a:t>
            </a:r>
          </a:p>
          <a:p>
            <a:pPr algn="ctr">
              <a:lnSpc>
                <a:spcPct val="110000"/>
              </a:lnSpc>
              <a:buFont typeface="Arial" panose="020B0604020202020204" pitchFamily="34" charset="0"/>
              <a:buNone/>
            </a:pPr>
            <a:r>
              <a:rPr lang="el-GR" altLang="en-US" sz="2800" dirty="0" smtClean="0">
                <a:ea typeface="ＭＳ Ｐゴシック" panose="020B0600070205080204" pitchFamily="34" charset="-128"/>
              </a:rPr>
              <a:t>Μορφολογία</a:t>
            </a:r>
          </a:p>
          <a:p>
            <a:pPr algn="ctr">
              <a:lnSpc>
                <a:spcPct val="110000"/>
              </a:lnSpc>
              <a:buFont typeface="Arial" panose="020B0604020202020204" pitchFamily="34" charset="0"/>
              <a:buNone/>
            </a:pPr>
            <a:r>
              <a:rPr lang="en-US" altLang="en-US" sz="2800" dirty="0" smtClean="0">
                <a:ea typeface="ＭＳ Ｐゴシック" panose="020B0600070205080204" pitchFamily="34" charset="-128"/>
              </a:rPr>
              <a:t>Φ</a:t>
            </a:r>
            <a:r>
              <a:rPr lang="el-GR" altLang="en-US" sz="2800" dirty="0" err="1" smtClean="0">
                <a:ea typeface="ＭＳ Ｐゴシック" panose="020B0600070205080204" pitchFamily="34" charset="-128"/>
              </a:rPr>
              <a:t>υσιολογία</a:t>
            </a:r>
            <a:endParaRPr lang="el-GR" altLang="en-US" sz="2800" dirty="0" smtClean="0">
              <a:ea typeface="ＭＳ Ｐゴシック" panose="020B0600070205080204" pitchFamily="34" charset="-128"/>
            </a:endParaRPr>
          </a:p>
          <a:p>
            <a:pPr algn="ctr">
              <a:lnSpc>
                <a:spcPct val="110000"/>
              </a:lnSpc>
              <a:buFont typeface="Arial" panose="020B0604020202020204" pitchFamily="34" charset="0"/>
              <a:buNone/>
            </a:pPr>
            <a:r>
              <a:rPr lang="en-US" altLang="en-US" sz="2800" dirty="0" smtClean="0">
                <a:ea typeface="ＭＳ Ｐゴシック" panose="020B0600070205080204" pitchFamily="34" charset="-128"/>
              </a:rPr>
              <a:t>Δ</a:t>
            </a:r>
            <a:r>
              <a:rPr lang="el-GR" altLang="en-US" sz="2800" dirty="0" err="1" smtClean="0">
                <a:ea typeface="ＭＳ Ｐゴシック" panose="020B0600070205080204" pitchFamily="34" charset="-128"/>
              </a:rPr>
              <a:t>ημογραφία</a:t>
            </a:r>
            <a:endParaRPr lang="el-GR" altLang="en-US" sz="2800" dirty="0" smtClean="0">
              <a:ea typeface="ＭＳ Ｐゴシック" panose="020B0600070205080204" pitchFamily="34" charset="-128"/>
            </a:endParaRPr>
          </a:p>
          <a:p>
            <a:pPr algn="ctr">
              <a:lnSpc>
                <a:spcPct val="110000"/>
              </a:lnSpc>
              <a:buFont typeface="Arial" panose="020B0604020202020204" pitchFamily="34" charset="0"/>
              <a:buNone/>
            </a:pPr>
            <a:r>
              <a:rPr lang="el-GR" altLang="en-US" sz="2800" dirty="0" smtClean="0">
                <a:ea typeface="ＭＳ Ｐゴシック" panose="020B0600070205080204" pitchFamily="34" charset="-128"/>
              </a:rPr>
              <a:t>Συμπεριφορά</a:t>
            </a:r>
          </a:p>
          <a:p>
            <a:pPr algn="ctr">
              <a:lnSpc>
                <a:spcPct val="110000"/>
              </a:lnSpc>
              <a:buFont typeface="Arial" panose="020B0604020202020204" pitchFamily="34" charset="0"/>
              <a:buNone/>
            </a:pPr>
            <a:r>
              <a:rPr lang="el-GR" altLang="en-US" sz="2800" dirty="0" smtClean="0">
                <a:ea typeface="ＭＳ Ｐゴシック" panose="020B0600070205080204" pitchFamily="34" charset="-128"/>
              </a:rPr>
              <a:t>Γενετική</a:t>
            </a:r>
            <a:endParaRPr lang="en-US" altLang="en-US" sz="2800" dirty="0" smtClean="0">
              <a:solidFill>
                <a:srgbClr val="800000"/>
              </a:solidFill>
              <a:ea typeface="ＭＳ Ｐゴシック" panose="020B0600070205080204" pitchFamily="34" charset="-128"/>
            </a:endParaRPr>
          </a:p>
        </p:txBody>
      </p:sp>
      <p:sp>
        <p:nvSpPr>
          <p:cNvPr id="2" name="Footer Placeholder 1"/>
          <p:cNvSpPr>
            <a:spLocks noGrp="1"/>
          </p:cNvSpPr>
          <p:nvPr>
            <p:ph type="ftr" sz="quarter" idx="11"/>
          </p:nvPr>
        </p:nvSpPr>
        <p:spPr/>
        <p:txBody>
          <a:bodyPr/>
          <a:lstStyle/>
          <a:p>
            <a:r>
              <a:rPr lang="el-GR" smtClean="0"/>
              <a:t>Ενότητα 7.  Η Διατήρηση της Βιολογικής Ποικιλότητας</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t>40</a:t>
            </a:fld>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Περιβάλλον</a:t>
            </a:r>
            <a:endParaRPr lang="en-US" dirty="0"/>
          </a:p>
        </p:txBody>
      </p:sp>
      <p:sp>
        <p:nvSpPr>
          <p:cNvPr id="3" name="Content Placeholder 2"/>
          <p:cNvSpPr>
            <a:spLocks noGrp="1"/>
          </p:cNvSpPr>
          <p:nvPr>
            <p:ph idx="1"/>
          </p:nvPr>
        </p:nvSpPr>
        <p:spPr/>
        <p:txBody>
          <a:bodyPr/>
          <a:lstStyle/>
          <a:p>
            <a:r>
              <a:rPr lang="el-GR" altLang="en-US" sz="2800" dirty="0">
                <a:latin typeface="Calibri" panose="020F0502020204030204" pitchFamily="34" charset="0"/>
              </a:rPr>
              <a:t>Ποια είναι τα ενδιαιτήματα όπου συναντάται το είδος και τι έκταση έχουν; </a:t>
            </a:r>
          </a:p>
          <a:p>
            <a:endParaRPr lang="el-GR" altLang="en-US" sz="2800" dirty="0">
              <a:latin typeface="Calibri" panose="020F0502020204030204" pitchFamily="34" charset="0"/>
            </a:endParaRPr>
          </a:p>
          <a:p>
            <a:r>
              <a:rPr lang="el-GR" altLang="en-US" sz="2800" dirty="0">
                <a:latin typeface="Calibri" panose="020F0502020204030204" pitchFamily="34" charset="0"/>
              </a:rPr>
              <a:t>Πόσο κυμαινόμενο είναι το περιβάλλον στο χρόνο και στο χώρο; </a:t>
            </a:r>
          </a:p>
          <a:p>
            <a:endParaRPr lang="el-GR" altLang="en-US" sz="2800" dirty="0">
              <a:latin typeface="Calibri" panose="020F0502020204030204" pitchFamily="34" charset="0"/>
            </a:endParaRPr>
          </a:p>
          <a:p>
            <a:r>
              <a:rPr lang="el-GR" altLang="en-US" sz="2800" dirty="0">
                <a:latin typeface="Calibri" panose="020F0502020204030204" pitchFamily="34" charset="0"/>
              </a:rPr>
              <a:t>Πόσο συχνά επηρεάζεται το περιβάλλον από καταστροφικές οχλήσεις;</a:t>
            </a:r>
          </a:p>
          <a:p>
            <a:endParaRPr lang="el-GR" altLang="en-US" dirty="0">
              <a:solidFill>
                <a:srgbClr val="800000"/>
              </a:solidFill>
              <a:latin typeface="Calibri" panose="020F0502020204030204" pitchFamily="34" charset="0"/>
            </a:endParaRPr>
          </a:p>
          <a:p>
            <a:endParaRPr lang="en-US" dirty="0"/>
          </a:p>
        </p:txBody>
      </p:sp>
      <p:sp>
        <p:nvSpPr>
          <p:cNvPr id="4" name="Footer Placeholder 3"/>
          <p:cNvSpPr>
            <a:spLocks noGrp="1"/>
          </p:cNvSpPr>
          <p:nvPr>
            <p:ph type="ftr" sz="quarter" idx="11"/>
          </p:nvPr>
        </p:nvSpPr>
        <p:spPr/>
        <p:txBody>
          <a:bodyPr/>
          <a:lstStyle/>
          <a:p>
            <a:r>
              <a:rPr lang="el-GR" smtClean="0"/>
              <a:t>Ενότητα 7.  Η Διατήρηση της Βιολογικής Ποικιλότητας</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t>41</a:t>
            </a:fld>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Κατανομή</a:t>
            </a:r>
            <a:endParaRPr lang="en-US" dirty="0"/>
          </a:p>
        </p:txBody>
      </p:sp>
      <p:sp>
        <p:nvSpPr>
          <p:cNvPr id="3" name="Content Placeholder 2"/>
          <p:cNvSpPr>
            <a:spLocks noGrp="1"/>
          </p:cNvSpPr>
          <p:nvPr>
            <p:ph idx="1"/>
          </p:nvPr>
        </p:nvSpPr>
        <p:spPr/>
        <p:txBody>
          <a:bodyPr>
            <a:normAutofit/>
          </a:bodyPr>
          <a:lstStyle/>
          <a:p>
            <a:r>
              <a:rPr lang="en-GB" altLang="en-US" sz="2800" dirty="0" err="1">
                <a:latin typeface="Calibri" panose="020F0502020204030204" pitchFamily="34" charset="0"/>
              </a:rPr>
              <a:t>Που</a:t>
            </a:r>
            <a:r>
              <a:rPr lang="en-GB" altLang="en-US" sz="2800" dirty="0">
                <a:latin typeface="Calibri" panose="020F0502020204030204" pitchFamily="34" charset="0"/>
              </a:rPr>
              <a:t> β</a:t>
            </a:r>
            <a:r>
              <a:rPr lang="en-GB" altLang="en-US" sz="2800" dirty="0" err="1">
                <a:latin typeface="Calibri" panose="020F0502020204030204" pitchFamily="34" charset="0"/>
              </a:rPr>
              <a:t>ρίσκετ</a:t>
            </a:r>
            <a:r>
              <a:rPr lang="en-GB" altLang="en-US" sz="2800" dirty="0">
                <a:latin typeface="Calibri" panose="020F0502020204030204" pitchFamily="34" charset="0"/>
              </a:rPr>
              <a:t>αι το είδος στο περιβάλλον του; </a:t>
            </a:r>
            <a:endParaRPr lang="el-GR" altLang="en-US" sz="2800" dirty="0">
              <a:latin typeface="Calibri" panose="020F0502020204030204" pitchFamily="34" charset="0"/>
            </a:endParaRPr>
          </a:p>
          <a:p>
            <a:endParaRPr lang="el-GR" altLang="en-US" sz="2800" dirty="0">
              <a:latin typeface="Calibri" panose="020F0502020204030204" pitchFamily="34" charset="0"/>
            </a:endParaRPr>
          </a:p>
          <a:p>
            <a:r>
              <a:rPr lang="en-GB" altLang="en-US" sz="2800" dirty="0" err="1">
                <a:latin typeface="Calibri" panose="020F0502020204030204" pitchFamily="34" charset="0"/>
              </a:rPr>
              <a:t>Μετ</a:t>
            </a:r>
            <a:r>
              <a:rPr lang="en-GB" altLang="en-US" sz="2800" dirty="0">
                <a:latin typeface="Calibri" panose="020F0502020204030204" pitchFamily="34" charset="0"/>
              </a:rPr>
              <a:t>ακινείται και μεταναστεύει σε διαφορετικά ενδιαιτήματα ή σε διαφορετικές γεωγραφικές περιοχές κατά τη διάρκεια μιας ημέρας ή ενός χρόνου; </a:t>
            </a:r>
            <a:endParaRPr lang="el-GR" altLang="en-US" sz="2800" dirty="0">
              <a:latin typeface="Calibri" panose="020F0502020204030204" pitchFamily="34" charset="0"/>
            </a:endParaRPr>
          </a:p>
          <a:p>
            <a:endParaRPr lang="el-GR" altLang="en-US" sz="2800" dirty="0">
              <a:latin typeface="Calibri" panose="020F0502020204030204" pitchFamily="34" charset="0"/>
            </a:endParaRPr>
          </a:p>
          <a:p>
            <a:r>
              <a:rPr lang="en-GB" altLang="en-US" sz="2800" dirty="0" err="1">
                <a:latin typeface="Calibri" panose="020F0502020204030204" pitchFamily="34" charset="0"/>
              </a:rPr>
              <a:t>Πόσο</a:t>
            </a:r>
            <a:r>
              <a:rPr lang="en-GB" altLang="en-US" sz="2800" dirty="0">
                <a:latin typeface="Calibri" panose="020F0502020204030204" pitchFamily="34" charset="0"/>
              </a:rPr>
              <a:t> απ</a:t>
            </a:r>
            <a:r>
              <a:rPr lang="en-GB" altLang="en-US" sz="2800" dirty="0" err="1">
                <a:latin typeface="Calibri" panose="020F0502020204030204" pitchFamily="34" charset="0"/>
              </a:rPr>
              <a:t>οδοτική</a:t>
            </a:r>
            <a:r>
              <a:rPr lang="en-GB" altLang="en-US" sz="2800" dirty="0">
                <a:latin typeface="Calibri" panose="020F0502020204030204" pitchFamily="34" charset="0"/>
              </a:rPr>
              <a:t> </a:t>
            </a:r>
            <a:r>
              <a:rPr lang="en-GB" altLang="en-US" sz="2800" dirty="0" err="1">
                <a:latin typeface="Calibri" panose="020F0502020204030204" pitchFamily="34" charset="0"/>
              </a:rPr>
              <a:t>είν</a:t>
            </a:r>
            <a:r>
              <a:rPr lang="en-GB" altLang="en-US" sz="2800" dirty="0">
                <a:latin typeface="Calibri" panose="020F0502020204030204" pitchFamily="34" charset="0"/>
              </a:rPr>
              <a:t>αι η αποίκηση μιας περιοχής από το είδος;</a:t>
            </a:r>
          </a:p>
          <a:p>
            <a:endParaRPr lang="en-US" dirty="0"/>
          </a:p>
        </p:txBody>
      </p:sp>
      <p:sp>
        <p:nvSpPr>
          <p:cNvPr id="4" name="Footer Placeholder 3"/>
          <p:cNvSpPr>
            <a:spLocks noGrp="1"/>
          </p:cNvSpPr>
          <p:nvPr>
            <p:ph type="ftr" sz="quarter" idx="11"/>
          </p:nvPr>
        </p:nvSpPr>
        <p:spPr/>
        <p:txBody>
          <a:bodyPr/>
          <a:lstStyle/>
          <a:p>
            <a:r>
              <a:rPr lang="el-GR" smtClean="0"/>
              <a:t>Ενότητα 7.  Η Διατήρηση της Βιολογικής Ποικιλότητας</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t>42</a:t>
            </a:fld>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Βιοτικές αλληλεπιδράσεις</a:t>
            </a:r>
            <a:endParaRPr lang="en-US" dirty="0"/>
          </a:p>
        </p:txBody>
      </p:sp>
      <p:sp>
        <p:nvSpPr>
          <p:cNvPr id="3" name="Content Placeholder 2"/>
          <p:cNvSpPr>
            <a:spLocks noGrp="1"/>
          </p:cNvSpPr>
          <p:nvPr>
            <p:ph idx="1"/>
          </p:nvPr>
        </p:nvSpPr>
        <p:spPr/>
        <p:txBody>
          <a:bodyPr/>
          <a:lstStyle/>
          <a:p>
            <a:r>
              <a:rPr lang="en-GB" altLang="en-US" sz="2800" dirty="0" err="1">
                <a:latin typeface="Calibri" panose="020F0502020204030204" pitchFamily="34" charset="0"/>
              </a:rPr>
              <a:t>Τι</a:t>
            </a:r>
            <a:r>
              <a:rPr lang="en-GB" altLang="en-US" sz="2800" dirty="0">
                <a:latin typeface="Calibri" panose="020F0502020204030204" pitchFamily="34" charset="0"/>
              </a:rPr>
              <a:t> </a:t>
            </a:r>
            <a:r>
              <a:rPr lang="en-GB" altLang="en-US" sz="2800" dirty="0" err="1">
                <a:latin typeface="Calibri" panose="020F0502020204030204" pitchFamily="34" charset="0"/>
              </a:rPr>
              <a:t>είδους</a:t>
            </a:r>
            <a:r>
              <a:rPr lang="en-GB" altLang="en-US" sz="2800" dirty="0">
                <a:latin typeface="Calibri" panose="020F0502020204030204" pitchFamily="34" charset="0"/>
              </a:rPr>
              <a:t> </a:t>
            </a:r>
            <a:r>
              <a:rPr lang="en-GB" altLang="en-US" sz="2800" dirty="0" err="1">
                <a:latin typeface="Calibri" panose="020F0502020204030204" pitchFamily="34" charset="0"/>
              </a:rPr>
              <a:t>τροφή</a:t>
            </a:r>
            <a:r>
              <a:rPr lang="en-GB" altLang="en-US" sz="2800" dirty="0">
                <a:latin typeface="Calibri" panose="020F0502020204030204" pitchFamily="34" charset="0"/>
              </a:rPr>
              <a:t> και </a:t>
            </a:r>
            <a:r>
              <a:rPr lang="en-GB" altLang="en-US" sz="2800" dirty="0" err="1">
                <a:latin typeface="Calibri" panose="020F0502020204030204" pitchFamily="34" charset="0"/>
              </a:rPr>
              <a:t>άλλους</a:t>
            </a:r>
            <a:r>
              <a:rPr lang="en-GB" altLang="en-US" sz="2800" dirty="0">
                <a:latin typeface="Calibri" panose="020F0502020204030204" pitchFamily="34" charset="0"/>
              </a:rPr>
              <a:t> π</a:t>
            </a:r>
            <a:r>
              <a:rPr lang="en-GB" altLang="en-US" sz="2800" dirty="0" err="1">
                <a:latin typeface="Calibri" panose="020F0502020204030204" pitchFamily="34" charset="0"/>
              </a:rPr>
              <a:t>όρους</a:t>
            </a:r>
            <a:r>
              <a:rPr lang="en-GB" altLang="en-US" sz="2800" dirty="0">
                <a:latin typeface="Calibri" panose="020F0502020204030204" pitchFamily="34" charset="0"/>
              </a:rPr>
              <a:t> </a:t>
            </a:r>
            <a:r>
              <a:rPr lang="en-GB" altLang="en-US" sz="2800" dirty="0" err="1">
                <a:latin typeface="Calibri" panose="020F0502020204030204" pitchFamily="34" charset="0"/>
              </a:rPr>
              <a:t>χρειάζετ</a:t>
            </a:r>
            <a:r>
              <a:rPr lang="en-GB" altLang="en-US" sz="2800" dirty="0">
                <a:latin typeface="Calibri" panose="020F0502020204030204" pitchFamily="34" charset="0"/>
              </a:rPr>
              <a:t>αι το είδος; </a:t>
            </a:r>
            <a:endParaRPr lang="el-GR" altLang="en-US" sz="2800" dirty="0">
              <a:latin typeface="Calibri" panose="020F0502020204030204" pitchFamily="34" charset="0"/>
            </a:endParaRPr>
          </a:p>
          <a:p>
            <a:endParaRPr lang="el-GR" altLang="en-US" sz="2800" dirty="0">
              <a:latin typeface="Calibri" panose="020F0502020204030204" pitchFamily="34" charset="0"/>
            </a:endParaRPr>
          </a:p>
          <a:p>
            <a:r>
              <a:rPr lang="en-GB" altLang="en-US" sz="2800" dirty="0" err="1">
                <a:latin typeface="Calibri" panose="020F0502020204030204" pitchFamily="34" charset="0"/>
              </a:rPr>
              <a:t>Ποι</a:t>
            </a:r>
            <a:r>
              <a:rPr lang="en-GB" altLang="en-US" sz="2800" dirty="0">
                <a:latin typeface="Calibri" panose="020F0502020204030204" pitchFamily="34" charset="0"/>
              </a:rPr>
              <a:t>α άλλα είδη το ανταγωνίζονται γι</a:t>
            </a:r>
            <a:r>
              <a:rPr lang="el-GR" altLang="en-US" sz="2800" dirty="0">
                <a:latin typeface="Calibri" panose="020F0502020204030204" pitchFamily="34" charset="0"/>
              </a:rPr>
              <a:t>α</a:t>
            </a:r>
            <a:r>
              <a:rPr lang="en-GB" altLang="en-US" sz="2800" dirty="0">
                <a:latin typeface="Calibri" panose="020F0502020204030204" pitchFamily="34" charset="0"/>
              </a:rPr>
              <a:t> α</a:t>
            </a:r>
            <a:r>
              <a:rPr lang="en-GB" altLang="en-US" sz="2800" dirty="0" err="1">
                <a:latin typeface="Calibri" panose="020F0502020204030204" pitchFamily="34" charset="0"/>
              </a:rPr>
              <a:t>υτούς</a:t>
            </a:r>
            <a:r>
              <a:rPr lang="en-GB" altLang="en-US" sz="2800" dirty="0">
                <a:latin typeface="Calibri" panose="020F0502020204030204" pitchFamily="34" charset="0"/>
              </a:rPr>
              <a:t> </a:t>
            </a:r>
            <a:r>
              <a:rPr lang="en-GB" altLang="en-US" sz="2800" dirty="0" err="1">
                <a:latin typeface="Calibri" panose="020F0502020204030204" pitchFamily="34" charset="0"/>
              </a:rPr>
              <a:t>τους</a:t>
            </a:r>
            <a:r>
              <a:rPr lang="en-GB" altLang="en-US" sz="2800" dirty="0">
                <a:latin typeface="Calibri" panose="020F0502020204030204" pitchFamily="34" charset="0"/>
              </a:rPr>
              <a:t> π</a:t>
            </a:r>
            <a:r>
              <a:rPr lang="en-GB" altLang="en-US" sz="2800" dirty="0" err="1">
                <a:latin typeface="Calibri" panose="020F0502020204030204" pitchFamily="34" charset="0"/>
              </a:rPr>
              <a:t>όρους</a:t>
            </a:r>
            <a:r>
              <a:rPr lang="en-GB" altLang="en-US" sz="2800" dirty="0">
                <a:latin typeface="Calibri" panose="020F0502020204030204" pitchFamily="34" charset="0"/>
              </a:rPr>
              <a:t>; </a:t>
            </a:r>
            <a:endParaRPr lang="el-GR" altLang="en-US" sz="2800" dirty="0">
              <a:latin typeface="Calibri" panose="020F0502020204030204" pitchFamily="34" charset="0"/>
            </a:endParaRPr>
          </a:p>
          <a:p>
            <a:endParaRPr lang="el-GR" altLang="en-US" sz="2800" dirty="0">
              <a:latin typeface="Calibri" panose="020F0502020204030204" pitchFamily="34" charset="0"/>
            </a:endParaRPr>
          </a:p>
          <a:p>
            <a:r>
              <a:rPr lang="en-GB" altLang="en-US" sz="2800" dirty="0" err="1">
                <a:latin typeface="Calibri" panose="020F0502020204030204" pitchFamily="34" charset="0"/>
              </a:rPr>
              <a:t>Ποιοι</a:t>
            </a:r>
            <a:r>
              <a:rPr lang="en-GB" altLang="en-US" sz="2800" dirty="0">
                <a:latin typeface="Calibri" panose="020F0502020204030204" pitchFamily="34" charset="0"/>
              </a:rPr>
              <a:t> </a:t>
            </a:r>
            <a:r>
              <a:rPr lang="en-GB" altLang="en-US" sz="2800" dirty="0" err="1">
                <a:latin typeface="Calibri" panose="020F0502020204030204" pitchFamily="34" charset="0"/>
              </a:rPr>
              <a:t>θηρευτές</a:t>
            </a:r>
            <a:r>
              <a:rPr lang="en-GB" altLang="en-US" sz="2800" dirty="0">
                <a:latin typeface="Calibri" panose="020F0502020204030204" pitchFamily="34" charset="0"/>
              </a:rPr>
              <a:t>, πα</a:t>
            </a:r>
            <a:r>
              <a:rPr lang="en-GB" altLang="en-US" sz="2800" dirty="0" err="1">
                <a:latin typeface="Calibri" panose="020F0502020204030204" pitchFamily="34" charset="0"/>
              </a:rPr>
              <a:t>ράσιτ</a:t>
            </a:r>
            <a:r>
              <a:rPr lang="en-GB" altLang="en-US" sz="2800" dirty="0">
                <a:latin typeface="Calibri" panose="020F0502020204030204" pitchFamily="34" charset="0"/>
              </a:rPr>
              <a:t>α ή ασθένειες επηρεάζουν τους πληθυσμούς του;</a:t>
            </a:r>
          </a:p>
          <a:p>
            <a:endParaRPr lang="en-US" dirty="0"/>
          </a:p>
        </p:txBody>
      </p:sp>
      <p:sp>
        <p:nvSpPr>
          <p:cNvPr id="4" name="Footer Placeholder 3"/>
          <p:cNvSpPr>
            <a:spLocks noGrp="1"/>
          </p:cNvSpPr>
          <p:nvPr>
            <p:ph type="ftr" sz="quarter" idx="11"/>
          </p:nvPr>
        </p:nvSpPr>
        <p:spPr/>
        <p:txBody>
          <a:bodyPr/>
          <a:lstStyle/>
          <a:p>
            <a:r>
              <a:rPr lang="el-GR" smtClean="0"/>
              <a:t>Ενότητα 7.  Η Διατήρηση της Βιολογικής Ποικιλότητας</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t>43</a:t>
            </a:fld>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Μορφολογία</a:t>
            </a:r>
            <a:endParaRPr lang="en-US" dirty="0"/>
          </a:p>
        </p:txBody>
      </p:sp>
      <p:sp>
        <p:nvSpPr>
          <p:cNvPr id="3" name="Content Placeholder 2"/>
          <p:cNvSpPr>
            <a:spLocks noGrp="1"/>
          </p:cNvSpPr>
          <p:nvPr>
            <p:ph idx="1"/>
          </p:nvPr>
        </p:nvSpPr>
        <p:spPr/>
        <p:txBody>
          <a:bodyPr/>
          <a:lstStyle/>
          <a:p>
            <a:r>
              <a:rPr lang="en-GB" altLang="en-US" sz="2800" dirty="0" err="1">
                <a:latin typeface="Calibri" panose="020F0502020204030204" pitchFamily="34" charset="0"/>
              </a:rPr>
              <a:t>Ποι</a:t>
            </a:r>
            <a:r>
              <a:rPr lang="en-GB" altLang="en-US" sz="2800" dirty="0">
                <a:latin typeface="Calibri" panose="020F0502020204030204" pitchFamily="34" charset="0"/>
              </a:rPr>
              <a:t>α μορφολογικά χαρακτηριστικά όπως μέγεθος, σχήμα, χρώμα και υφή της επιφάνειας του σώματος επιτρέπουν στο είδος να επιβιώσει στο περιβάλλον του;</a:t>
            </a:r>
          </a:p>
          <a:p>
            <a:endParaRPr lang="en-US" dirty="0"/>
          </a:p>
        </p:txBody>
      </p:sp>
      <p:sp>
        <p:nvSpPr>
          <p:cNvPr id="4" name="Footer Placeholder 3"/>
          <p:cNvSpPr>
            <a:spLocks noGrp="1"/>
          </p:cNvSpPr>
          <p:nvPr>
            <p:ph type="ftr" sz="quarter" idx="11"/>
          </p:nvPr>
        </p:nvSpPr>
        <p:spPr/>
        <p:txBody>
          <a:bodyPr/>
          <a:lstStyle/>
          <a:p>
            <a:r>
              <a:rPr lang="el-GR" smtClean="0"/>
              <a:t>Ενότητα 7.  Η Διατήρηση της Βιολογικής Ποικιλότητας</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t>44</a:t>
            </a:fld>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6"/>
          <p:cNvSpPr>
            <a:spLocks noGrp="1"/>
          </p:cNvSpPr>
          <p:nvPr>
            <p:ph type="title"/>
          </p:nvPr>
        </p:nvSpPr>
        <p:spPr/>
        <p:txBody>
          <a:bodyPr>
            <a:normAutofit/>
          </a:bodyPr>
          <a:lstStyle/>
          <a:p>
            <a:r>
              <a:rPr lang="el-GR" altLang="en-US" b="1" dirty="0" smtClean="0">
                <a:ea typeface="ＭＳ Ｐゴシック" panose="020B0600070205080204" pitchFamily="34" charset="-128"/>
              </a:rPr>
              <a:t>Φυσιολογία</a:t>
            </a:r>
            <a:endParaRPr lang="en-US" altLang="en-US" b="1" dirty="0" smtClean="0">
              <a:ea typeface="ＭＳ Ｐゴシック" panose="020B0600070205080204" pitchFamily="34" charset="-128"/>
            </a:endParaRPr>
          </a:p>
        </p:txBody>
      </p:sp>
      <p:pic>
        <p:nvPicPr>
          <p:cNvPr id="3" name="Content Placeholder 2"/>
          <p:cNvPicPr>
            <a:picLocks noGrp="1" noChangeAspect="1"/>
          </p:cNvPicPr>
          <p:nvPr>
            <p:ph sz="quarter" idx="12"/>
          </p:nvPr>
        </p:nvPicPr>
        <p:blipFill rotWithShape="1">
          <a:blip r:embed="rId3">
            <a:extLst>
              <a:ext uri="{28A0092B-C50C-407E-A947-70E740481C1C}">
                <a14:useLocalDpi xmlns:a14="http://schemas.microsoft.com/office/drawing/2010/main" val="0"/>
              </a:ext>
            </a:extLst>
          </a:blip>
          <a:srcRect t="13507" b="15027"/>
          <a:stretch/>
        </p:blipFill>
        <p:spPr>
          <a:xfrm>
            <a:off x="4933885" y="1423360"/>
            <a:ext cx="3271968" cy="2610477"/>
          </a:xfrm>
        </p:spPr>
      </p:pic>
      <p:sp>
        <p:nvSpPr>
          <p:cNvPr id="2" name="Content Placeholder 1"/>
          <p:cNvSpPr>
            <a:spLocks noGrp="1"/>
          </p:cNvSpPr>
          <p:nvPr>
            <p:ph sz="quarter" idx="14"/>
          </p:nvPr>
        </p:nvSpPr>
        <p:spPr>
          <a:xfrm>
            <a:off x="713390" y="1570803"/>
            <a:ext cx="4392010" cy="3521268"/>
          </a:xfrm>
        </p:spPr>
        <p:txBody>
          <a:bodyPr>
            <a:normAutofit fontScale="70000" lnSpcReduction="20000"/>
          </a:bodyPr>
          <a:lstStyle/>
          <a:p>
            <a:pPr>
              <a:lnSpc>
                <a:spcPct val="110000"/>
              </a:lnSpc>
            </a:pPr>
            <a:r>
              <a:rPr lang="en-GB" altLang="en-US" dirty="0" err="1">
                <a:ea typeface="ＭＳ Ｐゴシック" panose="020B0600070205080204" pitchFamily="34" charset="-128"/>
              </a:rPr>
              <a:t>Τι</a:t>
            </a:r>
            <a:r>
              <a:rPr lang="en-GB" altLang="en-US" dirty="0">
                <a:ea typeface="ＭＳ Ｐゴシック" panose="020B0600070205080204" pitchFamily="34" charset="-128"/>
              </a:rPr>
              <a:t> π</a:t>
            </a:r>
            <a:r>
              <a:rPr lang="en-GB" altLang="en-US" dirty="0" err="1">
                <a:ea typeface="ＭＳ Ｐゴシック" panose="020B0600070205080204" pitchFamily="34" charset="-128"/>
              </a:rPr>
              <a:t>οσότητες</a:t>
            </a:r>
            <a:r>
              <a:rPr lang="en-GB" altLang="en-US" dirty="0">
                <a:ea typeface="ＭＳ Ｐゴシック" panose="020B0600070205080204" pitchFamily="34" charset="-128"/>
              </a:rPr>
              <a:t> </a:t>
            </a:r>
            <a:r>
              <a:rPr lang="en-GB" altLang="en-US" dirty="0" err="1">
                <a:ea typeface="ＭＳ Ｐゴシック" panose="020B0600070205080204" pitchFamily="34" charset="-128"/>
              </a:rPr>
              <a:t>τροφής</a:t>
            </a:r>
            <a:r>
              <a:rPr lang="en-GB" altLang="en-US" dirty="0">
                <a:ea typeface="ＭＳ Ｐゴシック" panose="020B0600070205080204" pitchFamily="34" charset="-128"/>
              </a:rPr>
              <a:t>, </a:t>
            </a:r>
            <a:r>
              <a:rPr lang="en-GB" altLang="en-US" dirty="0" err="1">
                <a:ea typeface="ＭＳ Ｐゴシック" panose="020B0600070205080204" pitchFamily="34" charset="-128"/>
              </a:rPr>
              <a:t>νερού</a:t>
            </a:r>
            <a:r>
              <a:rPr lang="en-GB" altLang="en-US" dirty="0">
                <a:ea typeface="ＭＳ Ｐゴシック" panose="020B0600070205080204" pitchFamily="34" charset="-128"/>
              </a:rPr>
              <a:t>, </a:t>
            </a:r>
            <a:r>
              <a:rPr lang="en-GB" altLang="en-US" dirty="0" err="1">
                <a:ea typeface="ＭＳ Ｐゴシック" panose="020B0600070205080204" pitchFamily="34" charset="-128"/>
              </a:rPr>
              <a:t>θρε</a:t>
            </a:r>
            <a:r>
              <a:rPr lang="en-GB" altLang="en-US" dirty="0">
                <a:ea typeface="ＭＳ Ｐゴシック" panose="020B0600070205080204" pitchFamily="34" charset="-128"/>
              </a:rPr>
              <a:t>πτικών και άλλων πόρων χρειάζεται ένα άτομο για να επιβιώσει, να αναπτυχθεί και να αναπαραχθεί; </a:t>
            </a:r>
            <a:endParaRPr lang="el-GR" altLang="en-US" dirty="0">
              <a:ea typeface="ＭＳ Ｐゴシック" panose="020B0600070205080204" pitchFamily="34" charset="-128"/>
            </a:endParaRPr>
          </a:p>
          <a:p>
            <a:pPr>
              <a:lnSpc>
                <a:spcPct val="110000"/>
              </a:lnSpc>
            </a:pPr>
            <a:r>
              <a:rPr lang="en-GB" altLang="en-US" dirty="0" err="1">
                <a:ea typeface="ＭＳ Ｐゴシック" panose="020B0600070205080204" pitchFamily="34" charset="-128"/>
              </a:rPr>
              <a:t>Πόσο</a:t>
            </a:r>
            <a:r>
              <a:rPr lang="en-GB" altLang="en-US" dirty="0">
                <a:ea typeface="ＭＳ Ｐゴシック" panose="020B0600070205080204" pitchFamily="34" charset="-128"/>
              </a:rPr>
              <a:t> απ</a:t>
            </a:r>
            <a:r>
              <a:rPr lang="en-GB" altLang="en-US" dirty="0" err="1">
                <a:ea typeface="ＭＳ Ｐゴシック" panose="020B0600070205080204" pitchFamily="34" charset="-128"/>
              </a:rPr>
              <a:t>οδοτικό</a:t>
            </a:r>
            <a:r>
              <a:rPr lang="en-GB" altLang="en-US" dirty="0">
                <a:ea typeface="ＭＳ Ｐゴシック" panose="020B0600070205080204" pitchFamily="34" charset="-128"/>
              </a:rPr>
              <a:t> </a:t>
            </a:r>
            <a:r>
              <a:rPr lang="en-GB" altLang="en-US" dirty="0" err="1">
                <a:ea typeface="ＭＳ Ｐゴシック" panose="020B0600070205080204" pitchFamily="34" charset="-128"/>
              </a:rPr>
              <a:t>είν</a:t>
            </a:r>
            <a:r>
              <a:rPr lang="en-GB" altLang="en-US" dirty="0">
                <a:ea typeface="ＭＳ Ｐゴシック" panose="020B0600070205080204" pitchFamily="34" charset="-128"/>
              </a:rPr>
              <a:t>αι ένα άτομο στη </a:t>
            </a:r>
            <a:r>
              <a:rPr lang="el-GR" altLang="en-US" dirty="0">
                <a:ea typeface="ＭＳ Ｐゴシック" panose="020B0600070205080204" pitchFamily="34" charset="-128"/>
              </a:rPr>
              <a:t>στη </a:t>
            </a:r>
            <a:r>
              <a:rPr lang="en-GB" altLang="en-US" dirty="0" err="1">
                <a:ea typeface="ＭＳ Ｐゴシック" panose="020B0600070205080204" pitchFamily="34" charset="-128"/>
              </a:rPr>
              <a:t>χρήση</a:t>
            </a:r>
            <a:r>
              <a:rPr lang="en-GB" altLang="en-US" dirty="0">
                <a:ea typeface="ＭＳ Ｐゴシック" panose="020B0600070205080204" pitchFamily="34" charset="-128"/>
              </a:rPr>
              <a:t> </a:t>
            </a:r>
            <a:r>
              <a:rPr lang="en-GB" altLang="en-US" dirty="0" err="1">
                <a:ea typeface="ＭＳ Ｐゴシック" panose="020B0600070205080204" pitchFamily="34" charset="-128"/>
              </a:rPr>
              <a:t>των</a:t>
            </a:r>
            <a:r>
              <a:rPr lang="en-GB" altLang="en-US" dirty="0">
                <a:ea typeface="ＭＳ Ｐゴシック" panose="020B0600070205080204" pitchFamily="34" charset="-128"/>
              </a:rPr>
              <a:t> π</a:t>
            </a:r>
            <a:r>
              <a:rPr lang="en-GB" altLang="en-US" dirty="0" err="1">
                <a:ea typeface="ＭＳ Ｐゴシック" panose="020B0600070205080204" pitchFamily="34" charset="-128"/>
              </a:rPr>
              <a:t>όρων</a:t>
            </a:r>
            <a:r>
              <a:rPr lang="en-GB" altLang="en-US" dirty="0">
                <a:ea typeface="ＭＳ Ｐゴシック" panose="020B0600070205080204" pitchFamily="34" charset="-128"/>
              </a:rPr>
              <a:t> </a:t>
            </a:r>
            <a:r>
              <a:rPr lang="en-GB" altLang="en-US" dirty="0" err="1">
                <a:ea typeface="ＭＳ Ｐゴシック" panose="020B0600070205080204" pitchFamily="34" charset="-128"/>
              </a:rPr>
              <a:t>του</a:t>
            </a:r>
            <a:r>
              <a:rPr lang="en-GB" altLang="en-US" dirty="0">
                <a:ea typeface="ＭＳ Ｐゴシック" panose="020B0600070205080204" pitchFamily="34" charset="-128"/>
              </a:rPr>
              <a:t>; </a:t>
            </a:r>
            <a:endParaRPr lang="el-GR" altLang="en-US" dirty="0">
              <a:ea typeface="ＭＳ Ｐゴシック" panose="020B0600070205080204" pitchFamily="34" charset="-128"/>
            </a:endParaRPr>
          </a:p>
          <a:p>
            <a:pPr>
              <a:lnSpc>
                <a:spcPct val="110000"/>
              </a:lnSpc>
            </a:pPr>
            <a:r>
              <a:rPr lang="en-GB" altLang="en-US" dirty="0" err="1">
                <a:ea typeface="ＭＳ Ｐゴシック" panose="020B0600070205080204" pitchFamily="34" charset="-128"/>
              </a:rPr>
              <a:t>Πόσο</a:t>
            </a:r>
            <a:r>
              <a:rPr lang="en-GB" altLang="en-US" dirty="0">
                <a:ea typeface="ＭＳ Ｐゴシック" panose="020B0600070205080204" pitchFamily="34" charset="-128"/>
              </a:rPr>
              <a:t> </a:t>
            </a:r>
            <a:r>
              <a:rPr lang="en-GB" altLang="en-US" dirty="0" err="1">
                <a:ea typeface="ＭＳ Ｐゴシック" panose="020B0600070205080204" pitchFamily="34" charset="-128"/>
              </a:rPr>
              <a:t>ευ</a:t>
            </a:r>
            <a:r>
              <a:rPr lang="en-GB" altLang="en-US" dirty="0">
                <a:ea typeface="ＭＳ Ｐゴシック" panose="020B0600070205080204" pitchFamily="34" charset="-128"/>
              </a:rPr>
              <a:t>αίσθητο είναι το είδος σε ακραίες κλιματικές τιμέ</a:t>
            </a:r>
            <a:r>
              <a:rPr lang="el-GR" altLang="en-US" dirty="0">
                <a:ea typeface="ＭＳ Ｐゴシック" panose="020B0600070205080204" pitchFamily="34" charset="-128"/>
              </a:rPr>
              <a:t>ς;</a:t>
            </a:r>
            <a:endParaRPr lang="en-GB" altLang="en-US" dirty="0">
              <a:ea typeface="ＭＳ Ｐゴシック" panose="020B0600070205080204" pitchFamily="34" charset="-128"/>
            </a:endParaRPr>
          </a:p>
          <a:p>
            <a:endParaRPr lang="en-US" dirty="0"/>
          </a:p>
        </p:txBody>
      </p:sp>
      <p:sp>
        <p:nvSpPr>
          <p:cNvPr id="60422" name="TextBox 6"/>
          <p:cNvSpPr txBox="1">
            <a:spLocks noChangeArrowheads="1"/>
          </p:cNvSpPr>
          <p:nvPr/>
        </p:nvSpPr>
        <p:spPr bwMode="auto">
          <a:xfrm>
            <a:off x="6569869" y="4029074"/>
            <a:ext cx="175872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i="1" dirty="0" err="1"/>
              <a:t>Strix</a:t>
            </a:r>
            <a:r>
              <a:rPr lang="en-US" altLang="en-US" sz="1600" i="1" dirty="0"/>
              <a:t> </a:t>
            </a:r>
            <a:r>
              <a:rPr lang="en-US" altLang="en-US" sz="1600" i="1" dirty="0" err="1"/>
              <a:t>occidentalis</a:t>
            </a:r>
            <a:endParaRPr lang="en-US" altLang="en-US" sz="1600" i="1" dirty="0"/>
          </a:p>
        </p:txBody>
      </p:sp>
      <p:pic>
        <p:nvPicPr>
          <p:cNvPr id="5" name="Content Placeholder 4"/>
          <p:cNvPicPr>
            <a:picLocks noGrp="1" noChangeAspect="1"/>
          </p:cNvPicPr>
          <p:nvPr>
            <p:ph sz="quarter" idx="13"/>
          </p:nvPr>
        </p:nvPicPr>
        <p:blipFill>
          <a:blip r:embed="rId4">
            <a:extLst>
              <a:ext uri="{28A0092B-C50C-407E-A947-70E740481C1C}">
                <a14:useLocalDpi xmlns:a14="http://schemas.microsoft.com/office/drawing/2010/main" val="0"/>
              </a:ext>
            </a:extLst>
          </a:blip>
          <a:stretch>
            <a:fillRect/>
          </a:stretch>
        </p:blipFill>
        <p:spPr>
          <a:xfrm>
            <a:off x="1790603" y="4657774"/>
            <a:ext cx="5997038" cy="1444107"/>
          </a:xfrm>
        </p:spPr>
      </p:pic>
      <p:sp>
        <p:nvSpPr>
          <p:cNvPr id="4" name="Footer Placeholder 3"/>
          <p:cNvSpPr>
            <a:spLocks noGrp="1"/>
          </p:cNvSpPr>
          <p:nvPr>
            <p:ph type="ftr" sz="quarter" idx="10"/>
          </p:nvPr>
        </p:nvSpPr>
        <p:spPr/>
        <p:txBody>
          <a:bodyPr/>
          <a:lstStyle/>
          <a:p>
            <a:r>
              <a:rPr lang="el-GR" smtClean="0"/>
              <a:t>Ενότητα 7.  Η Διατήρηση της Βιολογικής Ποικιλότητας</a:t>
            </a:r>
            <a:endParaRPr lang="en-US" dirty="0"/>
          </a:p>
        </p:txBody>
      </p:sp>
      <p:sp>
        <p:nvSpPr>
          <p:cNvPr id="6" name="Slide Number Placeholder 5"/>
          <p:cNvSpPr>
            <a:spLocks noGrp="1"/>
          </p:cNvSpPr>
          <p:nvPr>
            <p:ph type="sldNum" sz="quarter" idx="11"/>
          </p:nvPr>
        </p:nvSpPr>
        <p:spPr/>
        <p:txBody>
          <a:bodyPr/>
          <a:lstStyle/>
          <a:p>
            <a:fld id="{58A56277-EA16-4AF5-BFB5-E5ECBBB39490}" type="slidenum">
              <a:rPr lang="en-US" smtClean="0"/>
              <a:t>45</a:t>
            </a:fld>
            <a:endParaRPr lang="en-US"/>
          </a:p>
        </p:txBody>
      </p:sp>
      <p:sp>
        <p:nvSpPr>
          <p:cNvPr id="9" name="TextBox 8"/>
          <p:cNvSpPr txBox="1"/>
          <p:nvPr/>
        </p:nvSpPr>
        <p:spPr>
          <a:xfrm>
            <a:off x="8252136" y="3869553"/>
            <a:ext cx="341760" cy="276999"/>
          </a:xfrm>
          <a:prstGeom prst="rect">
            <a:avLst/>
          </a:prstGeom>
          <a:noFill/>
        </p:spPr>
        <p:txBody>
          <a:bodyPr wrap="none" rtlCol="0">
            <a:spAutoFit/>
          </a:bodyPr>
          <a:lstStyle/>
          <a:p>
            <a:r>
              <a:rPr lang="en-US" sz="1200" b="1" dirty="0" smtClean="0"/>
              <a:t>39</a:t>
            </a:r>
            <a:endParaRPr lang="en-US" sz="1200" b="1" dirty="0"/>
          </a:p>
        </p:txBody>
      </p:sp>
      <p:sp>
        <p:nvSpPr>
          <p:cNvPr id="10" name="TextBox 9"/>
          <p:cNvSpPr txBox="1"/>
          <p:nvPr/>
        </p:nvSpPr>
        <p:spPr>
          <a:xfrm>
            <a:off x="7766331" y="5824882"/>
            <a:ext cx="341760" cy="276999"/>
          </a:xfrm>
          <a:prstGeom prst="rect">
            <a:avLst/>
          </a:prstGeom>
          <a:noFill/>
        </p:spPr>
        <p:txBody>
          <a:bodyPr wrap="none" rtlCol="0">
            <a:spAutoFit/>
          </a:bodyPr>
          <a:lstStyle/>
          <a:p>
            <a:r>
              <a:rPr lang="en-US" sz="1200" b="1" dirty="0" smtClean="0"/>
              <a:t>40</a:t>
            </a:r>
            <a:endParaRPr lang="en-US" sz="1200" b="1"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err="1" smtClean="0">
                <a:latin typeface="Calibri" panose="020F0502020204030204" pitchFamily="34" charset="0"/>
              </a:rPr>
              <a:t>Δημογρ</a:t>
            </a:r>
            <a:r>
              <a:rPr lang="en-GB" altLang="en-US" dirty="0" smtClean="0">
                <a:latin typeface="Calibri" panose="020F0502020204030204" pitchFamily="34" charset="0"/>
              </a:rPr>
              <a:t>αφία</a:t>
            </a:r>
            <a:endParaRPr lang="en-US" dirty="0"/>
          </a:p>
        </p:txBody>
      </p:sp>
      <p:sp>
        <p:nvSpPr>
          <p:cNvPr id="3" name="Content Placeholder 2"/>
          <p:cNvSpPr>
            <a:spLocks noGrp="1"/>
          </p:cNvSpPr>
          <p:nvPr>
            <p:ph idx="1"/>
          </p:nvPr>
        </p:nvSpPr>
        <p:spPr/>
        <p:txBody>
          <a:bodyPr/>
          <a:lstStyle/>
          <a:p>
            <a:r>
              <a:rPr lang="en-GB" altLang="en-US" dirty="0" err="1">
                <a:latin typeface="Calibri" panose="020F0502020204030204" pitchFamily="34" charset="0"/>
              </a:rPr>
              <a:t>Ποιο</a:t>
            </a:r>
            <a:r>
              <a:rPr lang="en-GB" altLang="en-US" dirty="0">
                <a:latin typeface="Calibri" panose="020F0502020204030204" pitchFamily="34" charset="0"/>
              </a:rPr>
              <a:t> </a:t>
            </a:r>
            <a:r>
              <a:rPr lang="en-GB" altLang="en-US" dirty="0" err="1">
                <a:latin typeface="Calibri" panose="020F0502020204030204" pitchFamily="34" charset="0"/>
              </a:rPr>
              <a:t>είν</a:t>
            </a:r>
            <a:r>
              <a:rPr lang="en-GB" altLang="en-US" dirty="0">
                <a:latin typeface="Calibri" panose="020F0502020204030204" pitchFamily="34" charset="0"/>
              </a:rPr>
              <a:t>αι το σημερινό μέγεθος των πληθυσμών και ποιο ήταν στο παρελθόν; </a:t>
            </a:r>
            <a:endParaRPr lang="el-GR" altLang="en-US" dirty="0">
              <a:latin typeface="Calibri" panose="020F0502020204030204" pitchFamily="34" charset="0"/>
            </a:endParaRPr>
          </a:p>
          <a:p>
            <a:endParaRPr lang="el-GR" altLang="en-US" dirty="0">
              <a:latin typeface="Calibri" panose="020F0502020204030204" pitchFamily="34" charset="0"/>
            </a:endParaRPr>
          </a:p>
          <a:p>
            <a:r>
              <a:rPr lang="en-GB" altLang="en-US" dirty="0" err="1">
                <a:latin typeface="Calibri" panose="020F0502020204030204" pitchFamily="34" charset="0"/>
              </a:rPr>
              <a:t>Οι</a:t>
            </a:r>
            <a:r>
              <a:rPr lang="en-GB" altLang="en-US" dirty="0">
                <a:latin typeface="Calibri" panose="020F0502020204030204" pitchFamily="34" charset="0"/>
              </a:rPr>
              <a:t> α</a:t>
            </a:r>
            <a:r>
              <a:rPr lang="en-GB" altLang="en-US" dirty="0" err="1">
                <a:latin typeface="Calibri" panose="020F0502020204030204" pitchFamily="34" charset="0"/>
              </a:rPr>
              <a:t>ριθμοί</a:t>
            </a:r>
            <a:r>
              <a:rPr lang="en-GB" altLang="en-US" dirty="0">
                <a:latin typeface="Calibri" panose="020F0502020204030204" pitchFamily="34" charset="0"/>
              </a:rPr>
              <a:t> </a:t>
            </a:r>
            <a:r>
              <a:rPr lang="en-GB" altLang="en-US" dirty="0" err="1">
                <a:latin typeface="Calibri" panose="020F0502020204030204" pitchFamily="34" charset="0"/>
              </a:rPr>
              <a:t>των</a:t>
            </a:r>
            <a:r>
              <a:rPr lang="en-GB" altLang="en-US" dirty="0">
                <a:latin typeface="Calibri" panose="020F0502020204030204" pitchFamily="34" charset="0"/>
              </a:rPr>
              <a:t> α</a:t>
            </a:r>
            <a:r>
              <a:rPr lang="en-GB" altLang="en-US" dirty="0" err="1">
                <a:latin typeface="Calibri" panose="020F0502020204030204" pitchFamily="34" charset="0"/>
              </a:rPr>
              <a:t>τόμων</a:t>
            </a:r>
            <a:r>
              <a:rPr lang="en-GB" altLang="en-US" dirty="0">
                <a:latin typeface="Calibri" panose="020F0502020204030204" pitchFamily="34" charset="0"/>
              </a:rPr>
              <a:t> </a:t>
            </a:r>
            <a:r>
              <a:rPr lang="en-GB" altLang="en-US" dirty="0" err="1">
                <a:latin typeface="Calibri" panose="020F0502020204030204" pitchFamily="34" charset="0"/>
              </a:rPr>
              <a:t>είν</a:t>
            </a:r>
            <a:r>
              <a:rPr lang="en-GB" altLang="en-US" dirty="0">
                <a:latin typeface="Calibri" panose="020F0502020204030204" pitchFamily="34" charset="0"/>
              </a:rPr>
              <a:t>αι σταθεροί, αυξάνονται ή μειώνονται;</a:t>
            </a:r>
          </a:p>
          <a:p>
            <a:endParaRPr lang="en-US" dirty="0"/>
          </a:p>
        </p:txBody>
      </p:sp>
      <p:sp>
        <p:nvSpPr>
          <p:cNvPr id="4" name="Footer Placeholder 3"/>
          <p:cNvSpPr>
            <a:spLocks noGrp="1"/>
          </p:cNvSpPr>
          <p:nvPr>
            <p:ph type="ftr" sz="quarter" idx="11"/>
          </p:nvPr>
        </p:nvSpPr>
        <p:spPr/>
        <p:txBody>
          <a:bodyPr/>
          <a:lstStyle/>
          <a:p>
            <a:r>
              <a:rPr lang="el-GR" smtClean="0"/>
              <a:t>Ενότητα 7.  Η Διατήρηση της Βιολογικής Ποικιλότητας</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t>46</a:t>
            </a:fld>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Συμπεριφορά</a:t>
            </a:r>
            <a:endParaRPr lang="en-US" dirty="0"/>
          </a:p>
        </p:txBody>
      </p:sp>
      <p:sp>
        <p:nvSpPr>
          <p:cNvPr id="3" name="Content Placeholder 2"/>
          <p:cNvSpPr>
            <a:spLocks noGrp="1"/>
          </p:cNvSpPr>
          <p:nvPr>
            <p:ph idx="1"/>
          </p:nvPr>
        </p:nvSpPr>
        <p:spPr/>
        <p:txBody>
          <a:bodyPr>
            <a:normAutofit/>
          </a:bodyPr>
          <a:lstStyle/>
          <a:p>
            <a:r>
              <a:rPr lang="en-GB" altLang="en-US" sz="2800" dirty="0" err="1">
                <a:latin typeface="Calibri" panose="020F0502020204030204" pitchFamily="34" charset="0"/>
              </a:rPr>
              <a:t>Πώς</a:t>
            </a:r>
            <a:r>
              <a:rPr lang="en-GB" altLang="en-US" sz="2800" dirty="0">
                <a:latin typeface="Calibri" panose="020F0502020204030204" pitchFamily="34" charset="0"/>
              </a:rPr>
              <a:t> επ</a:t>
            </a:r>
            <a:r>
              <a:rPr lang="en-GB" altLang="en-US" sz="2800" dirty="0" err="1">
                <a:latin typeface="Calibri" panose="020F0502020204030204" pitchFamily="34" charset="0"/>
              </a:rPr>
              <a:t>ηρεάζουν</a:t>
            </a:r>
            <a:r>
              <a:rPr lang="en-GB" altLang="en-US" sz="2800" dirty="0">
                <a:latin typeface="Calibri" panose="020F0502020204030204" pitchFamily="34" charset="0"/>
              </a:rPr>
              <a:t> </a:t>
            </a:r>
            <a:r>
              <a:rPr lang="en-GB" altLang="en-US" sz="2800" dirty="0" err="1">
                <a:latin typeface="Calibri" panose="020F0502020204030204" pitchFamily="34" charset="0"/>
              </a:rPr>
              <a:t>την</a:t>
            </a:r>
            <a:r>
              <a:rPr lang="en-GB" altLang="en-US" sz="2800" dirty="0">
                <a:latin typeface="Calibri" panose="020F0502020204030204" pitchFamily="34" charset="0"/>
              </a:rPr>
              <a:t> επιβ</a:t>
            </a:r>
            <a:r>
              <a:rPr lang="en-GB" altLang="en-US" sz="2800" dirty="0" err="1">
                <a:latin typeface="Calibri" panose="020F0502020204030204" pitchFamily="34" charset="0"/>
              </a:rPr>
              <a:t>ίωση</a:t>
            </a:r>
            <a:r>
              <a:rPr lang="en-GB" altLang="en-US" sz="2800" dirty="0">
                <a:latin typeface="Calibri" panose="020F0502020204030204" pitchFamily="34" charset="0"/>
              </a:rPr>
              <a:t> </a:t>
            </a:r>
            <a:r>
              <a:rPr lang="en-GB" altLang="en-US" sz="2800" dirty="0" err="1">
                <a:latin typeface="Calibri" panose="020F0502020204030204" pitchFamily="34" charset="0"/>
              </a:rPr>
              <a:t>στο</a:t>
            </a:r>
            <a:r>
              <a:rPr lang="en-GB" altLang="en-US" sz="2800" dirty="0">
                <a:latin typeface="Calibri" panose="020F0502020204030204" pitchFamily="34" charset="0"/>
              </a:rPr>
              <a:t> π</a:t>
            </a:r>
            <a:r>
              <a:rPr lang="en-GB" altLang="en-US" sz="2800" dirty="0" err="1">
                <a:latin typeface="Calibri" panose="020F0502020204030204" pitchFamily="34" charset="0"/>
              </a:rPr>
              <a:t>ερι</a:t>
            </a:r>
            <a:r>
              <a:rPr lang="en-GB" altLang="en-US" sz="2800" dirty="0">
                <a:latin typeface="Calibri" panose="020F0502020204030204" pitchFamily="34" charset="0"/>
              </a:rPr>
              <a:t>βάλλον του οι συμπεριφορές ενός ατόμου; </a:t>
            </a:r>
            <a:endParaRPr lang="el-GR" altLang="en-US" sz="2800" dirty="0">
              <a:latin typeface="Calibri" panose="020F0502020204030204" pitchFamily="34" charset="0"/>
            </a:endParaRPr>
          </a:p>
          <a:p>
            <a:endParaRPr lang="el-GR" altLang="en-US" sz="2800" dirty="0">
              <a:latin typeface="Calibri" panose="020F0502020204030204" pitchFamily="34" charset="0"/>
            </a:endParaRPr>
          </a:p>
          <a:p>
            <a:r>
              <a:rPr lang="en-GB" altLang="en-US" sz="2800" dirty="0" err="1">
                <a:latin typeface="Calibri" panose="020F0502020204030204" pitchFamily="34" charset="0"/>
              </a:rPr>
              <a:t>Πώς</a:t>
            </a:r>
            <a:r>
              <a:rPr lang="en-GB" altLang="en-US" sz="2800" dirty="0">
                <a:latin typeface="Calibri" panose="020F0502020204030204" pitchFamily="34" charset="0"/>
              </a:rPr>
              <a:t> </a:t>
            </a:r>
            <a:r>
              <a:rPr lang="en-GB" altLang="en-US" sz="2800" dirty="0" err="1">
                <a:latin typeface="Calibri" panose="020F0502020204030204" pitchFamily="34" charset="0"/>
              </a:rPr>
              <a:t>ζευγ</a:t>
            </a:r>
            <a:r>
              <a:rPr lang="en-GB" altLang="en-US" sz="2800" dirty="0">
                <a:latin typeface="Calibri" panose="020F0502020204030204" pitchFamily="34" charset="0"/>
              </a:rPr>
              <a:t>αρώνουν και παράγουν απογόνους τα άτομα ενός πληθυσμού; </a:t>
            </a:r>
            <a:endParaRPr lang="el-GR" altLang="en-US" sz="2800" dirty="0">
              <a:latin typeface="Calibri" panose="020F0502020204030204" pitchFamily="34" charset="0"/>
            </a:endParaRPr>
          </a:p>
          <a:p>
            <a:endParaRPr lang="el-GR" altLang="en-US" sz="2800" dirty="0">
              <a:latin typeface="Calibri" panose="020F0502020204030204" pitchFamily="34" charset="0"/>
            </a:endParaRPr>
          </a:p>
          <a:p>
            <a:r>
              <a:rPr lang="en-GB" altLang="en-US" sz="2800" dirty="0" err="1">
                <a:latin typeface="Calibri" panose="020F0502020204030204" pitchFamily="34" charset="0"/>
              </a:rPr>
              <a:t>Με</a:t>
            </a:r>
            <a:r>
              <a:rPr lang="en-GB" altLang="en-US" sz="2800" dirty="0">
                <a:latin typeface="Calibri" panose="020F0502020204030204" pitchFamily="34" charset="0"/>
              </a:rPr>
              <a:t> π</a:t>
            </a:r>
            <a:r>
              <a:rPr lang="en-GB" altLang="en-US" sz="2800" dirty="0" err="1">
                <a:latin typeface="Calibri" panose="020F0502020204030204" pitchFamily="34" charset="0"/>
              </a:rPr>
              <a:t>οιους</a:t>
            </a:r>
            <a:r>
              <a:rPr lang="en-GB" altLang="en-US" sz="2800" dirty="0">
                <a:latin typeface="Calibri" panose="020F0502020204030204" pitchFamily="34" charset="0"/>
              </a:rPr>
              <a:t> </a:t>
            </a:r>
            <a:r>
              <a:rPr lang="en-GB" altLang="en-US" sz="2800" dirty="0" err="1">
                <a:latin typeface="Calibri" panose="020F0502020204030204" pitchFamily="34" charset="0"/>
              </a:rPr>
              <a:t>θετικούς</a:t>
            </a:r>
            <a:r>
              <a:rPr lang="en-GB" altLang="en-US" sz="2800" dirty="0">
                <a:latin typeface="Calibri" panose="020F0502020204030204" pitchFamily="34" charset="0"/>
              </a:rPr>
              <a:t> ή α</a:t>
            </a:r>
            <a:r>
              <a:rPr lang="en-GB" altLang="en-US" sz="2800" dirty="0" err="1">
                <a:latin typeface="Calibri" panose="020F0502020204030204" pitchFamily="34" charset="0"/>
              </a:rPr>
              <a:t>ρνητικούς</a:t>
            </a:r>
            <a:r>
              <a:rPr lang="en-GB" altLang="en-US" sz="2800" dirty="0">
                <a:latin typeface="Calibri" panose="020F0502020204030204" pitchFamily="34" charset="0"/>
              </a:rPr>
              <a:t> </a:t>
            </a:r>
            <a:r>
              <a:rPr lang="en-GB" altLang="en-US" sz="2800" dirty="0" err="1">
                <a:latin typeface="Calibri" panose="020F0502020204030204" pitchFamily="34" charset="0"/>
              </a:rPr>
              <a:t>τρό</a:t>
            </a:r>
            <a:r>
              <a:rPr lang="en-GB" altLang="en-US" sz="2800" dirty="0">
                <a:latin typeface="Calibri" panose="020F0502020204030204" pitchFamily="34" charset="0"/>
              </a:rPr>
              <a:t>πους αλληλεπιδρούν τα άτομα του είδους;</a:t>
            </a:r>
          </a:p>
          <a:p>
            <a:endParaRPr lang="en-US" sz="2800" dirty="0"/>
          </a:p>
        </p:txBody>
      </p:sp>
      <p:sp>
        <p:nvSpPr>
          <p:cNvPr id="4" name="Footer Placeholder 3"/>
          <p:cNvSpPr>
            <a:spLocks noGrp="1"/>
          </p:cNvSpPr>
          <p:nvPr>
            <p:ph type="ftr" sz="quarter" idx="11"/>
          </p:nvPr>
        </p:nvSpPr>
        <p:spPr/>
        <p:txBody>
          <a:bodyPr/>
          <a:lstStyle/>
          <a:p>
            <a:r>
              <a:rPr lang="el-GR" smtClean="0"/>
              <a:t>Ενότητα 7.  Η Διατήρηση της Βιολογικής Ποικιλότητας</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t>47</a:t>
            </a:fld>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err="1" smtClean="0">
                <a:latin typeface="Calibri" panose="020F0502020204030204" pitchFamily="34" charset="0"/>
              </a:rPr>
              <a:t>Γενετική</a:t>
            </a:r>
            <a:endParaRPr lang="en-US" dirty="0"/>
          </a:p>
        </p:txBody>
      </p:sp>
      <p:sp>
        <p:nvSpPr>
          <p:cNvPr id="3" name="Content Placeholder 2"/>
          <p:cNvSpPr>
            <a:spLocks noGrp="1"/>
          </p:cNvSpPr>
          <p:nvPr>
            <p:ph idx="1"/>
          </p:nvPr>
        </p:nvSpPr>
        <p:spPr/>
        <p:txBody>
          <a:bodyPr/>
          <a:lstStyle/>
          <a:p>
            <a:r>
              <a:rPr lang="en-GB" altLang="en-US" sz="2800" dirty="0" err="1">
                <a:latin typeface="Calibri" panose="020F0502020204030204" pitchFamily="34" charset="0"/>
              </a:rPr>
              <a:t>Τι</a:t>
            </a:r>
            <a:r>
              <a:rPr lang="en-GB" altLang="en-US" sz="2800" dirty="0">
                <a:latin typeface="Calibri" panose="020F0502020204030204" pitchFamily="34" charset="0"/>
              </a:rPr>
              <a:t> π</a:t>
            </a:r>
            <a:r>
              <a:rPr lang="en-GB" altLang="en-US" sz="2800" dirty="0" err="1">
                <a:latin typeface="Calibri" panose="020F0502020204030204" pitchFamily="34" charset="0"/>
              </a:rPr>
              <a:t>οσοστό</a:t>
            </a:r>
            <a:r>
              <a:rPr lang="en-GB" altLang="en-US" sz="2800" dirty="0">
                <a:latin typeface="Calibri" panose="020F0502020204030204" pitchFamily="34" charset="0"/>
              </a:rPr>
              <a:t> </a:t>
            </a:r>
            <a:r>
              <a:rPr lang="en-GB" altLang="en-US" sz="2800" dirty="0" err="1">
                <a:latin typeface="Calibri" panose="020F0502020204030204" pitchFamily="34" charset="0"/>
              </a:rPr>
              <a:t>της</a:t>
            </a:r>
            <a:r>
              <a:rPr lang="en-GB" altLang="en-US" sz="2800" dirty="0">
                <a:latin typeface="Calibri" panose="020F0502020204030204" pitchFamily="34" charset="0"/>
              </a:rPr>
              <a:t> </a:t>
            </a:r>
            <a:r>
              <a:rPr lang="en-GB" altLang="en-US" sz="2800" dirty="0" err="1">
                <a:latin typeface="Calibri" panose="020F0502020204030204" pitchFamily="34" charset="0"/>
              </a:rPr>
              <a:t>δι</a:t>
            </a:r>
            <a:r>
              <a:rPr lang="en-GB" altLang="en-US" sz="2800" dirty="0">
                <a:latin typeface="Calibri" panose="020F0502020204030204" pitchFamily="34" charset="0"/>
              </a:rPr>
              <a:t>ακύμανσης των μορφολογικών και φυσιολογικών χαρακτήρων μεταξύ των ατόμων ρυθμίζεται γενετικά;</a:t>
            </a:r>
          </a:p>
          <a:p>
            <a:endParaRPr lang="en-US" dirty="0"/>
          </a:p>
        </p:txBody>
      </p:sp>
      <p:sp>
        <p:nvSpPr>
          <p:cNvPr id="4" name="Footer Placeholder 3"/>
          <p:cNvSpPr>
            <a:spLocks noGrp="1"/>
          </p:cNvSpPr>
          <p:nvPr>
            <p:ph type="ftr" sz="quarter" idx="11"/>
          </p:nvPr>
        </p:nvSpPr>
        <p:spPr/>
        <p:txBody>
          <a:bodyPr/>
          <a:lstStyle/>
          <a:p>
            <a:r>
              <a:rPr lang="el-GR" smtClean="0"/>
              <a:t>Ενότητα 7.  Η Διατήρηση της Βιολογικής Ποικιλότητας</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t>48</a:t>
            </a:fld>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normAutofit fontScale="90000"/>
          </a:bodyPr>
          <a:lstStyle/>
          <a:p>
            <a:r>
              <a:rPr lang="el-GR" altLang="en-US" sz="3800" dirty="0" smtClean="0">
                <a:ea typeface="ＭＳ Ｐゴシック" panose="020B0600070205080204" pitchFamily="34" charset="-128"/>
              </a:rPr>
              <a:t>Πρόγραμμα επανάκαμψης του κόνδορα της Καλιφόρνιας</a:t>
            </a:r>
            <a:r>
              <a:rPr lang="en-US" altLang="en-US" sz="3800" dirty="0" smtClean="0">
                <a:ea typeface="ＭＳ Ｐゴシック" panose="020B0600070205080204" pitchFamily="34" charset="-128"/>
              </a:rPr>
              <a:t> (</a:t>
            </a:r>
            <a:r>
              <a:rPr lang="en-US" altLang="en-US" sz="3800" i="1" dirty="0" err="1" smtClean="0">
                <a:ea typeface="ＭＳ Ｐゴシック" panose="020B0600070205080204" pitchFamily="34" charset="-128"/>
              </a:rPr>
              <a:t>Gymnogyps</a:t>
            </a:r>
            <a:r>
              <a:rPr lang="en-US" altLang="en-US" sz="3800" i="1" dirty="0" smtClean="0">
                <a:ea typeface="ＭＳ Ｐゴシック" panose="020B0600070205080204" pitchFamily="34" charset="-128"/>
              </a:rPr>
              <a:t> </a:t>
            </a:r>
            <a:r>
              <a:rPr lang="en-US" altLang="en-US" sz="3800" i="1" dirty="0" err="1" smtClean="0">
                <a:ea typeface="ＭＳ Ｐゴシック" panose="020B0600070205080204" pitchFamily="34" charset="-128"/>
              </a:rPr>
              <a:t>californianus</a:t>
            </a:r>
            <a:r>
              <a:rPr lang="en-US" altLang="en-US" sz="3800" dirty="0" smtClean="0">
                <a:ea typeface="ＭＳ Ｐゴシック" panose="020B0600070205080204" pitchFamily="34" charset="-128"/>
              </a:rPr>
              <a:t>)</a:t>
            </a:r>
          </a:p>
        </p:txBody>
      </p:sp>
      <p:sp>
        <p:nvSpPr>
          <p:cNvPr id="64515" name="Content Placeholder 2"/>
          <p:cNvSpPr>
            <a:spLocks noGrp="1"/>
          </p:cNvSpPr>
          <p:nvPr>
            <p:ph sz="half" idx="1"/>
          </p:nvPr>
        </p:nvSpPr>
        <p:spPr>
          <a:xfrm>
            <a:off x="765810" y="1929606"/>
            <a:ext cx="3729990" cy="4133215"/>
          </a:xfrm>
        </p:spPr>
        <p:txBody>
          <a:bodyPr>
            <a:normAutofit lnSpcReduction="10000"/>
          </a:bodyPr>
          <a:lstStyle/>
          <a:p>
            <a:pPr indent="0">
              <a:buFont typeface="Arial" panose="020B0604020202020204" pitchFamily="34" charset="0"/>
              <a:buNone/>
            </a:pPr>
            <a:r>
              <a:rPr lang="el-GR" altLang="en-US" sz="2800" dirty="0" smtClean="0">
                <a:ea typeface="ＭＳ Ｐゴシック" panose="020B0600070205080204" pitchFamily="34" charset="-128"/>
              </a:rPr>
              <a:t>Έχει γίνει το αναλυτικό γενετικό προφίλ των ατόμων που φιλοξενούνται στους ζωολογικούς κήπους του </a:t>
            </a:r>
            <a:r>
              <a:rPr lang="en-US" altLang="en-US" sz="2800" dirty="0" smtClean="0">
                <a:ea typeface="ＭＳ Ｐゴシック" panose="020B0600070205080204" pitchFamily="34" charset="-128"/>
              </a:rPr>
              <a:t>LA </a:t>
            </a:r>
            <a:r>
              <a:rPr lang="el-GR" altLang="en-US" sz="2800" dirty="0" smtClean="0">
                <a:ea typeface="ＭＳ Ｐゴシック" panose="020B0600070205080204" pitchFamily="34" charset="-128"/>
              </a:rPr>
              <a:t>και </a:t>
            </a:r>
            <a:r>
              <a:rPr lang="en-US" altLang="en-US" sz="2800" dirty="0" smtClean="0">
                <a:ea typeface="ＭＳ Ｐゴシック" panose="020B0600070205080204" pitchFamily="34" charset="-128"/>
              </a:rPr>
              <a:t>SF</a:t>
            </a:r>
            <a:r>
              <a:rPr lang="el-GR" altLang="en-US" sz="2800" dirty="0" smtClean="0">
                <a:ea typeface="ＭＳ Ｐゴシック" panose="020B0600070205080204" pitchFamily="34" charset="-128"/>
              </a:rPr>
              <a:t> προκειμένου να επιλέγονται αυστηρά τα αρσενικά και τα θηλυκά που θα ζευγαρώνουν.</a:t>
            </a:r>
            <a:endParaRPr lang="en-US" altLang="en-US" sz="2800" dirty="0" smtClean="0">
              <a:ea typeface="ＭＳ Ｐゴシック" panose="020B0600070205080204" pitchFamily="34" charset="-128"/>
            </a:endParaRPr>
          </a:p>
        </p:txBody>
      </p:sp>
      <p:pic>
        <p:nvPicPr>
          <p:cNvPr id="64516" name="Content Placeholder 4" descr="california_condor.jpg"/>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972050" y="1929606"/>
            <a:ext cx="3200400" cy="4143375"/>
          </a:xfrm>
        </p:spPr>
      </p:pic>
      <p:sp>
        <p:nvSpPr>
          <p:cNvPr id="2" name="Footer Placeholder 1"/>
          <p:cNvSpPr>
            <a:spLocks noGrp="1"/>
          </p:cNvSpPr>
          <p:nvPr>
            <p:ph type="ftr" sz="quarter" idx="11"/>
          </p:nvPr>
        </p:nvSpPr>
        <p:spPr/>
        <p:txBody>
          <a:bodyPr/>
          <a:lstStyle/>
          <a:p>
            <a:r>
              <a:rPr lang="el-GR" smtClean="0"/>
              <a:t>Ενότητα 7.  Η Διατήρηση της Βιολογικής Ποικιλότητας</a:t>
            </a:r>
            <a:endParaRPr lang="en-US"/>
          </a:p>
        </p:txBody>
      </p:sp>
      <p:sp>
        <p:nvSpPr>
          <p:cNvPr id="3" name="Slide Number Placeholder 2"/>
          <p:cNvSpPr>
            <a:spLocks noGrp="1"/>
          </p:cNvSpPr>
          <p:nvPr>
            <p:ph type="sldNum" sz="quarter" idx="12"/>
          </p:nvPr>
        </p:nvSpPr>
        <p:spPr/>
        <p:txBody>
          <a:bodyPr/>
          <a:lstStyle/>
          <a:p>
            <a:fld id="{58A56277-EA16-4AF5-BFB5-E5ECBBB39490}" type="slidenum">
              <a:rPr lang="en-US" smtClean="0"/>
              <a:t>49</a:t>
            </a:fld>
            <a:endParaRPr lang="en-US"/>
          </a:p>
        </p:txBody>
      </p:sp>
      <p:sp>
        <p:nvSpPr>
          <p:cNvPr id="7" name="TextBox 6"/>
          <p:cNvSpPr txBox="1"/>
          <p:nvPr/>
        </p:nvSpPr>
        <p:spPr>
          <a:xfrm>
            <a:off x="7830690" y="5687608"/>
            <a:ext cx="341760" cy="276999"/>
          </a:xfrm>
          <a:prstGeom prst="rect">
            <a:avLst/>
          </a:prstGeom>
          <a:noFill/>
        </p:spPr>
        <p:txBody>
          <a:bodyPr wrap="none" rtlCol="0">
            <a:spAutoFit/>
          </a:bodyPr>
          <a:lstStyle/>
          <a:p>
            <a:r>
              <a:rPr lang="en-US" sz="1200" b="1" dirty="0" smtClean="0">
                <a:solidFill>
                  <a:schemeClr val="bg1"/>
                </a:solidFill>
              </a:rPr>
              <a:t>41</a:t>
            </a:r>
            <a:endParaRPr lang="en-US" sz="1200" b="1" dirty="0">
              <a:solidFill>
                <a:schemeClr val="bg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altLang="en-US" dirty="0" smtClean="0">
                <a:ea typeface="ＭＳ Ｐゴシック" panose="020B0600070205080204" pitchFamily="34" charset="-128"/>
              </a:rPr>
              <a:t>Π</a:t>
            </a:r>
            <a:r>
              <a:rPr lang="el-GR" altLang="en-US" dirty="0" err="1" smtClean="0">
                <a:ea typeface="ＭＳ Ｐゴシック" panose="020B0600070205080204" pitchFamily="34" charset="-128"/>
              </a:rPr>
              <a:t>εριγραφθέντα</a:t>
            </a:r>
            <a:r>
              <a:rPr lang="el-GR" altLang="en-US" dirty="0" smtClean="0">
                <a:ea typeface="ＭＳ Ｐゴシック" panose="020B0600070205080204" pitchFamily="34" charset="-128"/>
              </a:rPr>
              <a:t> είδη</a:t>
            </a:r>
            <a:endParaRPr lang="en-US" altLang="en-US" dirty="0" smtClean="0">
              <a:ea typeface="ＭＳ Ｐゴシック" panose="020B0600070205080204" pitchFamily="34" charset="-128"/>
            </a:endParaRPr>
          </a:p>
        </p:txBody>
      </p:sp>
      <p:pic>
        <p:nvPicPr>
          <p:cNvPr id="19459" name="Content Placeholder 4" descr="Picture 3.png"/>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28650" y="2010238"/>
            <a:ext cx="3886200" cy="3511215"/>
          </a:xfrm>
        </p:spPr>
      </p:pic>
      <p:pic>
        <p:nvPicPr>
          <p:cNvPr id="19460" name="Content Placeholder 5" descr="Picture 4.png"/>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514850" y="2245685"/>
            <a:ext cx="4226045" cy="3040320"/>
          </a:xfrm>
        </p:spPr>
      </p:pic>
      <p:sp>
        <p:nvSpPr>
          <p:cNvPr id="2" name="Θέση υποσέλιδου 1"/>
          <p:cNvSpPr>
            <a:spLocks noGrp="1"/>
          </p:cNvSpPr>
          <p:nvPr>
            <p:ph type="ftr" sz="quarter" idx="11"/>
          </p:nvPr>
        </p:nvSpPr>
        <p:spPr/>
        <p:txBody>
          <a:bodyPr/>
          <a:lstStyle/>
          <a:p>
            <a:r>
              <a:rPr lang="el-GR" smtClean="0"/>
              <a:t>Ενότητα 7.  Η Διατήρηση της Βιολογικής Ποικιλότητας</a:t>
            </a:r>
            <a:endParaRPr lang="en-US"/>
          </a:p>
        </p:txBody>
      </p:sp>
      <p:sp>
        <p:nvSpPr>
          <p:cNvPr id="3" name="Θέση αριθμού διαφάνειας 2"/>
          <p:cNvSpPr>
            <a:spLocks noGrp="1"/>
          </p:cNvSpPr>
          <p:nvPr>
            <p:ph type="sldNum" sz="quarter" idx="12"/>
          </p:nvPr>
        </p:nvSpPr>
        <p:spPr/>
        <p:txBody>
          <a:bodyPr/>
          <a:lstStyle/>
          <a:p>
            <a:fld id="{58A56277-EA16-4AF5-BFB5-E5ECBBB39490}" type="slidenum">
              <a:rPr lang="en-US" smtClean="0"/>
              <a:t>5</a:t>
            </a:fld>
            <a:endParaRPr lang="en-US"/>
          </a:p>
        </p:txBody>
      </p:sp>
      <p:sp>
        <p:nvSpPr>
          <p:cNvPr id="7" name="TextBox 6"/>
          <p:cNvSpPr txBox="1"/>
          <p:nvPr/>
        </p:nvSpPr>
        <p:spPr>
          <a:xfrm>
            <a:off x="4014626" y="5244454"/>
            <a:ext cx="263214" cy="276999"/>
          </a:xfrm>
          <a:prstGeom prst="rect">
            <a:avLst/>
          </a:prstGeom>
          <a:noFill/>
        </p:spPr>
        <p:txBody>
          <a:bodyPr wrap="none" rtlCol="0">
            <a:spAutoFit/>
          </a:bodyPr>
          <a:lstStyle/>
          <a:p>
            <a:r>
              <a:rPr lang="en-US" sz="1200" b="1" dirty="0" smtClean="0"/>
              <a:t>6</a:t>
            </a:r>
            <a:endParaRPr lang="en-US" sz="1200" b="1" dirty="0"/>
          </a:p>
        </p:txBody>
      </p:sp>
      <p:sp>
        <p:nvSpPr>
          <p:cNvPr id="8" name="TextBox 7"/>
          <p:cNvSpPr txBox="1"/>
          <p:nvPr/>
        </p:nvSpPr>
        <p:spPr>
          <a:xfrm>
            <a:off x="8383743" y="5286005"/>
            <a:ext cx="263214" cy="276999"/>
          </a:xfrm>
          <a:prstGeom prst="rect">
            <a:avLst/>
          </a:prstGeom>
          <a:noFill/>
        </p:spPr>
        <p:txBody>
          <a:bodyPr wrap="none" rtlCol="0">
            <a:spAutoFit/>
          </a:bodyPr>
          <a:lstStyle/>
          <a:p>
            <a:r>
              <a:rPr lang="en-US" sz="1200" b="1" dirty="0" smtClean="0"/>
              <a:t>7</a:t>
            </a:r>
            <a:endParaRPr lang="en-US" sz="1200" b="1"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normAutofit/>
          </a:bodyPr>
          <a:lstStyle/>
          <a:p>
            <a:r>
              <a:rPr lang="el-GR" altLang="en-US" sz="4000" b="1" dirty="0" smtClean="0">
                <a:ea typeface="ＭＳ Ｐゴシック" panose="020B0600070205080204" pitchFamily="34" charset="-128"/>
              </a:rPr>
              <a:t>Παρακολούθηση πληθυσμών</a:t>
            </a:r>
            <a:r>
              <a:rPr lang="en-US" altLang="en-US" sz="4000" b="1" dirty="0" smtClean="0">
                <a:ea typeface="ＭＳ Ｐゴシック" panose="020B0600070205080204" pitchFamily="34" charset="-128"/>
              </a:rPr>
              <a:t> 1/2</a:t>
            </a:r>
            <a:r>
              <a:rPr lang="el-GR" altLang="en-US" sz="4000" b="1" dirty="0" smtClean="0">
                <a:ea typeface="ＭＳ Ｐゴシック" panose="020B0600070205080204" pitchFamily="34" charset="-128"/>
              </a:rPr>
              <a:t> </a:t>
            </a:r>
            <a:endParaRPr lang="en-US" altLang="en-US" sz="4000" dirty="0" smtClean="0">
              <a:ea typeface="ＭＳ Ｐゴシック" panose="020B0600070205080204" pitchFamily="34" charset="-128"/>
            </a:endParaRPr>
          </a:p>
        </p:txBody>
      </p:sp>
      <p:sp>
        <p:nvSpPr>
          <p:cNvPr id="65539" name="Content Placeholder 2"/>
          <p:cNvSpPr>
            <a:spLocks noGrp="1"/>
          </p:cNvSpPr>
          <p:nvPr>
            <p:ph idx="1"/>
          </p:nvPr>
        </p:nvSpPr>
        <p:spPr/>
        <p:txBody>
          <a:bodyPr>
            <a:normAutofit fontScale="92500"/>
          </a:bodyPr>
          <a:lstStyle/>
          <a:p>
            <a:pPr>
              <a:lnSpc>
                <a:spcPct val="100000"/>
              </a:lnSpc>
            </a:pPr>
            <a:r>
              <a:rPr lang="el-GR" altLang="en-US" sz="2600" dirty="0" smtClean="0">
                <a:ea typeface="ＭＳ Ｐゴシック" panose="020B0600070205080204" pitchFamily="34" charset="-128"/>
              </a:rPr>
              <a:t>Η συνεχής παρακολούθηση ενός πληθυσμού σε τακτά διαστήματα επιτρέπει την παρατήρηση αλλαγών στο μέγεθος και τη σύσταση ενός πληθυσμού και τον εντοπισμό των παραγόντων που προκαλούν αλλαγές.</a:t>
            </a:r>
            <a:endParaRPr lang="en-US" altLang="en-US" sz="2600" dirty="0" smtClean="0">
              <a:ea typeface="ＭＳ Ｐゴシック" panose="020B0600070205080204" pitchFamily="34" charset="-128"/>
            </a:endParaRPr>
          </a:p>
          <a:p>
            <a:pPr>
              <a:lnSpc>
                <a:spcPct val="100000"/>
              </a:lnSpc>
            </a:pPr>
            <a:r>
              <a:rPr lang="el-GR" altLang="en-US" sz="2600" dirty="0" smtClean="0">
                <a:ea typeface="ＭＳ Ｐゴシック" panose="020B0600070205080204" pitchFamily="34" charset="-128"/>
              </a:rPr>
              <a:t>Η παρακολούθηση περιλαμβάνει καταμετρήσεις, </a:t>
            </a:r>
            <a:r>
              <a:rPr lang="el-GR" altLang="en-US" sz="2600" dirty="0" err="1" smtClean="0">
                <a:ea typeface="ＭＳ Ｐゴシック" panose="020B0600070205080204" pitchFamily="34" charset="-128"/>
              </a:rPr>
              <a:t>πληθυσμικές</a:t>
            </a:r>
            <a:r>
              <a:rPr lang="el-GR" altLang="en-US" sz="2600" dirty="0" smtClean="0">
                <a:ea typeface="ＭＳ Ｐゴシック" panose="020B0600070205080204" pitchFamily="34" charset="-128"/>
              </a:rPr>
              <a:t> καταμετρήσεις και δημογραφικές μελέτες.</a:t>
            </a:r>
            <a:endParaRPr lang="en-GB" altLang="en-US" sz="2600" dirty="0" smtClean="0">
              <a:ea typeface="ＭＳ Ｐゴシック" panose="020B0600070205080204" pitchFamily="34" charset="-128"/>
            </a:endParaRPr>
          </a:p>
          <a:p>
            <a:pPr>
              <a:lnSpc>
                <a:spcPct val="100000"/>
              </a:lnSpc>
            </a:pPr>
            <a:r>
              <a:rPr lang="el-GR" altLang="en-US" sz="2600" dirty="0" smtClean="0">
                <a:ea typeface="ＭＳ Ｐゴシック" panose="020B0600070205080204" pitchFamily="34" charset="-128"/>
              </a:rPr>
              <a:t>Οι δημογραφικές μελέτες μας δίνουν πληροφορίες για το ρυθμό αύξησης, την αναπαραγωγή, την επιβίωση, την ηλικιακή δομή του πληθυσμού, τον ζωτικό του χώρο και το ποσοστό απομόνωσης των ατόμων ή των </a:t>
            </a:r>
            <a:r>
              <a:rPr lang="el-GR" altLang="en-US" sz="2600" dirty="0" err="1" smtClean="0">
                <a:ea typeface="ＭＳ Ｐゴシック" panose="020B0600070205080204" pitchFamily="34" charset="-128"/>
              </a:rPr>
              <a:t>υποπληθυσμών</a:t>
            </a:r>
            <a:r>
              <a:rPr lang="el-GR" altLang="en-US" sz="2600" dirty="0" smtClean="0">
                <a:ea typeface="ＭＳ Ｐゴシック" panose="020B0600070205080204" pitchFamily="34" charset="-128"/>
              </a:rPr>
              <a:t>.</a:t>
            </a:r>
            <a:endParaRPr lang="en-GB" altLang="en-US" sz="2600" dirty="0" smtClean="0">
              <a:ea typeface="ＭＳ Ｐゴシック" panose="020B0600070205080204" pitchFamily="34" charset="-128"/>
            </a:endParaRPr>
          </a:p>
          <a:p>
            <a:pPr>
              <a:buFont typeface="Arial" panose="020B0604020202020204" pitchFamily="34" charset="0"/>
              <a:buNone/>
            </a:pPr>
            <a:endParaRPr lang="en-GB" altLang="en-US" sz="2800" dirty="0" smtClean="0">
              <a:solidFill>
                <a:srgbClr val="800000"/>
              </a:solidFill>
              <a:ea typeface="ＭＳ Ｐゴシック" panose="020B0600070205080204" pitchFamily="34" charset="-128"/>
            </a:endParaRPr>
          </a:p>
          <a:p>
            <a:endParaRPr lang="en-US" altLang="en-US" sz="2800" dirty="0" smtClean="0">
              <a:solidFill>
                <a:srgbClr val="800000"/>
              </a:solidFill>
              <a:ea typeface="ＭＳ Ｐゴシック" panose="020B0600070205080204" pitchFamily="34" charset="-128"/>
            </a:endParaRPr>
          </a:p>
        </p:txBody>
      </p:sp>
      <p:sp>
        <p:nvSpPr>
          <p:cNvPr id="2" name="Footer Placeholder 1"/>
          <p:cNvSpPr>
            <a:spLocks noGrp="1"/>
          </p:cNvSpPr>
          <p:nvPr>
            <p:ph type="ftr" sz="quarter" idx="11"/>
          </p:nvPr>
        </p:nvSpPr>
        <p:spPr/>
        <p:txBody>
          <a:bodyPr/>
          <a:lstStyle/>
          <a:p>
            <a:r>
              <a:rPr lang="el-GR" smtClean="0"/>
              <a:t>Ενότητα 7.  Η Διατήρηση της Βιολογικής Ποικιλότητας</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t>50</a:t>
            </a:fld>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normAutofit/>
          </a:bodyPr>
          <a:lstStyle/>
          <a:p>
            <a:r>
              <a:rPr lang="el-GR" altLang="en-US" sz="4000" b="1" dirty="0" smtClean="0">
                <a:ea typeface="ＭＳ Ｐゴシック" panose="020B0600070205080204" pitchFamily="34" charset="-128"/>
              </a:rPr>
              <a:t>Παρακολούθηση πληθυσμών</a:t>
            </a:r>
            <a:r>
              <a:rPr lang="en-US" altLang="en-US" sz="4000" b="1" dirty="0" smtClean="0">
                <a:ea typeface="ＭＳ Ｐゴシック" panose="020B0600070205080204" pitchFamily="34" charset="-128"/>
              </a:rPr>
              <a:t> 2/2</a:t>
            </a:r>
            <a:r>
              <a:rPr lang="el-GR" altLang="en-US" sz="4000" b="1" dirty="0" smtClean="0">
                <a:ea typeface="ＭＳ Ｐゴシック" panose="020B0600070205080204" pitchFamily="34" charset="-128"/>
              </a:rPr>
              <a:t> </a:t>
            </a:r>
            <a:endParaRPr lang="en-US" altLang="en-US" sz="4000" dirty="0" smtClean="0">
              <a:ea typeface="ＭＳ Ｐゴシック" panose="020B0600070205080204" pitchFamily="34" charset="-128"/>
            </a:endParaRPr>
          </a:p>
        </p:txBody>
      </p:sp>
      <p:pic>
        <p:nvPicPr>
          <p:cNvPr id="3" name="Content Placeholder 2"/>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628650" y="1833512"/>
            <a:ext cx="7886700" cy="4335564"/>
          </a:xfrm>
        </p:spPr>
      </p:pic>
      <p:sp>
        <p:nvSpPr>
          <p:cNvPr id="2" name="Footer Placeholder 1"/>
          <p:cNvSpPr>
            <a:spLocks noGrp="1"/>
          </p:cNvSpPr>
          <p:nvPr>
            <p:ph type="ftr" sz="quarter" idx="11"/>
          </p:nvPr>
        </p:nvSpPr>
        <p:spPr/>
        <p:txBody>
          <a:bodyPr/>
          <a:lstStyle/>
          <a:p>
            <a:r>
              <a:rPr lang="el-GR" smtClean="0"/>
              <a:t>Ενότητα 7.  Η Διατήρηση της Βιολογικής Ποικιλότητας</a:t>
            </a:r>
            <a:endParaRPr lang="en-US" dirty="0"/>
          </a:p>
        </p:txBody>
      </p:sp>
      <p:sp>
        <p:nvSpPr>
          <p:cNvPr id="4" name="Slide Number Placeholder 3"/>
          <p:cNvSpPr>
            <a:spLocks noGrp="1"/>
          </p:cNvSpPr>
          <p:nvPr>
            <p:ph type="sldNum" sz="quarter" idx="12"/>
          </p:nvPr>
        </p:nvSpPr>
        <p:spPr/>
        <p:txBody>
          <a:bodyPr/>
          <a:lstStyle/>
          <a:p>
            <a:fld id="{58A56277-EA16-4AF5-BFB5-E5ECBBB39490}" type="slidenum">
              <a:rPr lang="en-US" smtClean="0"/>
              <a:t>51</a:t>
            </a:fld>
            <a:endParaRPr lang="en-US"/>
          </a:p>
        </p:txBody>
      </p:sp>
      <p:sp>
        <p:nvSpPr>
          <p:cNvPr id="6" name="TextBox 5"/>
          <p:cNvSpPr txBox="1"/>
          <p:nvPr/>
        </p:nvSpPr>
        <p:spPr>
          <a:xfrm>
            <a:off x="7976739" y="5892077"/>
            <a:ext cx="341760" cy="276999"/>
          </a:xfrm>
          <a:prstGeom prst="rect">
            <a:avLst/>
          </a:prstGeom>
          <a:noFill/>
        </p:spPr>
        <p:txBody>
          <a:bodyPr wrap="none" rtlCol="0">
            <a:spAutoFit/>
          </a:bodyPr>
          <a:lstStyle/>
          <a:p>
            <a:r>
              <a:rPr lang="en-US" sz="1200" b="1" dirty="0" smtClean="0"/>
              <a:t>42</a:t>
            </a:r>
            <a:endParaRPr lang="en-US" sz="1200" b="1"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normAutofit/>
          </a:bodyPr>
          <a:lstStyle/>
          <a:p>
            <a:r>
              <a:rPr lang="el-GR" altLang="en-US" sz="4000" b="1" dirty="0" smtClean="0">
                <a:ea typeface="ＭＳ Ｐゴシック" panose="020B0600070205080204" pitchFamily="34" charset="-128"/>
              </a:rPr>
              <a:t>Ανάλυση βιωσιμότητας πληθυσμών </a:t>
            </a:r>
            <a:endParaRPr lang="en-US" altLang="en-US" sz="4000" b="1" dirty="0" smtClean="0">
              <a:ea typeface="ＭＳ Ｐゴシック" panose="020B0600070205080204" pitchFamily="34" charset="-128"/>
            </a:endParaRPr>
          </a:p>
        </p:txBody>
      </p:sp>
      <p:pic>
        <p:nvPicPr>
          <p:cNvPr id="6" name="Content Placeholder 5"/>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353844" y="3979431"/>
            <a:ext cx="3188208" cy="2066544"/>
          </a:xfrm>
        </p:spPr>
      </p:pic>
      <p:pic>
        <p:nvPicPr>
          <p:cNvPr id="4" name="Content Placeholder 3"/>
          <p:cNvPicPr>
            <a:picLocks noGrp="1" noChangeAspect="1"/>
          </p:cNvPicPr>
          <p:nvPr>
            <p:ph sz="quarter" idx="14"/>
          </p:nvPr>
        </p:nvPicPr>
        <p:blipFill rotWithShape="1">
          <a:blip r:embed="rId4">
            <a:extLst>
              <a:ext uri="{28A0092B-C50C-407E-A947-70E740481C1C}">
                <a14:useLocalDpi xmlns:a14="http://schemas.microsoft.com/office/drawing/2010/main" val="0"/>
              </a:ext>
            </a:extLst>
          </a:blip>
          <a:srcRect l="18364" r="17939"/>
          <a:stretch/>
        </p:blipFill>
        <p:spPr>
          <a:xfrm>
            <a:off x="572600" y="1889760"/>
            <a:ext cx="4453437" cy="3840480"/>
          </a:xfrm>
        </p:spPr>
      </p:pic>
      <p:sp>
        <p:nvSpPr>
          <p:cNvPr id="5" name="Content Placeholder 4"/>
          <p:cNvSpPr>
            <a:spLocks noGrp="1"/>
          </p:cNvSpPr>
          <p:nvPr>
            <p:ph sz="quarter" idx="12"/>
          </p:nvPr>
        </p:nvSpPr>
        <p:spPr>
          <a:xfrm>
            <a:off x="5167313" y="1671368"/>
            <a:ext cx="3433762" cy="2069283"/>
          </a:xfrm>
        </p:spPr>
        <p:txBody>
          <a:bodyPr>
            <a:normAutofit/>
          </a:bodyPr>
          <a:lstStyle/>
          <a:p>
            <a:r>
              <a:rPr lang="el-GR" altLang="en-US" sz="2800" dirty="0">
                <a:latin typeface="Calibri" panose="020F0502020204030204" pitchFamily="34" charset="0"/>
              </a:rPr>
              <a:t>Ασχολείται με τις απαιτήσεις που έχει ένα είδος και τους πόρους που είναι διαθέσιμοι.</a:t>
            </a:r>
            <a:endParaRPr lang="en-US" altLang="en-US" sz="2800" dirty="0">
              <a:latin typeface="Calibri" panose="020F0502020204030204" pitchFamily="34" charset="0"/>
            </a:endParaRPr>
          </a:p>
          <a:p>
            <a:endParaRPr lang="en-US" dirty="0"/>
          </a:p>
        </p:txBody>
      </p:sp>
      <p:sp>
        <p:nvSpPr>
          <p:cNvPr id="2" name="Footer Placeholder 1"/>
          <p:cNvSpPr>
            <a:spLocks noGrp="1"/>
          </p:cNvSpPr>
          <p:nvPr>
            <p:ph type="ftr" sz="quarter" idx="10"/>
          </p:nvPr>
        </p:nvSpPr>
        <p:spPr/>
        <p:txBody>
          <a:bodyPr/>
          <a:lstStyle/>
          <a:p>
            <a:r>
              <a:rPr lang="el-GR" smtClean="0"/>
              <a:t>Ενότητα 7.  Η Διατήρηση της Βιολογικής Ποικιλότητας</a:t>
            </a:r>
            <a:endParaRPr lang="en-US" dirty="0"/>
          </a:p>
        </p:txBody>
      </p:sp>
      <p:sp>
        <p:nvSpPr>
          <p:cNvPr id="3" name="Slide Number Placeholder 2"/>
          <p:cNvSpPr>
            <a:spLocks noGrp="1"/>
          </p:cNvSpPr>
          <p:nvPr>
            <p:ph type="sldNum" sz="quarter" idx="11"/>
          </p:nvPr>
        </p:nvSpPr>
        <p:spPr/>
        <p:txBody>
          <a:bodyPr/>
          <a:lstStyle/>
          <a:p>
            <a:fld id="{58A56277-EA16-4AF5-BFB5-E5ECBBB39490}" type="slidenum">
              <a:rPr lang="en-US" smtClean="0"/>
              <a:t>52</a:t>
            </a:fld>
            <a:endParaRPr lang="en-US"/>
          </a:p>
        </p:txBody>
      </p:sp>
      <p:sp>
        <p:nvSpPr>
          <p:cNvPr id="8" name="TextBox 7"/>
          <p:cNvSpPr txBox="1"/>
          <p:nvPr/>
        </p:nvSpPr>
        <p:spPr>
          <a:xfrm>
            <a:off x="4701854" y="5652312"/>
            <a:ext cx="341760" cy="276999"/>
          </a:xfrm>
          <a:prstGeom prst="rect">
            <a:avLst/>
          </a:prstGeom>
          <a:noFill/>
        </p:spPr>
        <p:txBody>
          <a:bodyPr wrap="none" rtlCol="0">
            <a:spAutoFit/>
          </a:bodyPr>
          <a:lstStyle/>
          <a:p>
            <a:r>
              <a:rPr lang="en-US" sz="1200" b="1" dirty="0" smtClean="0"/>
              <a:t>43</a:t>
            </a:r>
            <a:endParaRPr lang="en-US" sz="1200" b="1" dirty="0"/>
          </a:p>
        </p:txBody>
      </p:sp>
      <p:sp>
        <p:nvSpPr>
          <p:cNvPr id="9" name="TextBox 8"/>
          <p:cNvSpPr txBox="1"/>
          <p:nvPr/>
        </p:nvSpPr>
        <p:spPr>
          <a:xfrm>
            <a:off x="8173590" y="5768976"/>
            <a:ext cx="341760" cy="276999"/>
          </a:xfrm>
          <a:prstGeom prst="rect">
            <a:avLst/>
          </a:prstGeom>
          <a:noFill/>
        </p:spPr>
        <p:txBody>
          <a:bodyPr wrap="none" rtlCol="0">
            <a:spAutoFit/>
          </a:bodyPr>
          <a:lstStyle/>
          <a:p>
            <a:r>
              <a:rPr lang="en-US" sz="1200" b="1" dirty="0" smtClean="0">
                <a:solidFill>
                  <a:schemeClr val="bg1"/>
                </a:solidFill>
              </a:rPr>
              <a:t>44</a:t>
            </a:r>
            <a:endParaRPr lang="en-US" sz="1200" b="1" dirty="0">
              <a:solidFill>
                <a:schemeClr val="bg1"/>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normAutofit/>
          </a:bodyPr>
          <a:lstStyle/>
          <a:p>
            <a:r>
              <a:rPr lang="el-GR" altLang="en-US" b="1" dirty="0" err="1" smtClean="0">
                <a:ea typeface="ＭＳ Ｐゴシック" panose="020B0600070205080204" pitchFamily="34" charset="-128"/>
              </a:rPr>
              <a:t>Μεταπληθυσμοί</a:t>
            </a:r>
            <a:r>
              <a:rPr lang="en-US" altLang="en-US" b="1" dirty="0" smtClean="0">
                <a:ea typeface="ＭＳ Ｐゴシック" panose="020B0600070205080204" pitchFamily="34" charset="-128"/>
              </a:rPr>
              <a:t> 1/2</a:t>
            </a:r>
          </a:p>
        </p:txBody>
      </p:sp>
      <p:sp>
        <p:nvSpPr>
          <p:cNvPr id="64515" name="Content Placeholder 2"/>
          <p:cNvSpPr>
            <a:spLocks noGrp="1"/>
          </p:cNvSpPr>
          <p:nvPr>
            <p:ph idx="1"/>
          </p:nvPr>
        </p:nvSpPr>
        <p:spPr>
          <a:xfrm>
            <a:off x="628650" y="1524000"/>
            <a:ext cx="8149590" cy="4652963"/>
          </a:xfrm>
        </p:spPr>
        <p:txBody>
          <a:bodyPr>
            <a:normAutofit fontScale="85000" lnSpcReduction="10000"/>
          </a:bodyPr>
          <a:lstStyle/>
          <a:p>
            <a:pPr>
              <a:lnSpc>
                <a:spcPct val="110000"/>
              </a:lnSpc>
            </a:pPr>
            <a:r>
              <a:rPr lang="en-GB" altLang="en-US" sz="2600" dirty="0" smtClean="0">
                <a:ea typeface="ＭＳ Ｐゴシック" panose="020B0600070205080204" pitchFamily="34" charset="-128"/>
              </a:rPr>
              <a:t>Κα</a:t>
            </a:r>
            <a:r>
              <a:rPr lang="en-GB" altLang="en-US" sz="2600" dirty="0" err="1" smtClean="0">
                <a:ea typeface="ＭＳ Ｐゴシック" panose="020B0600070205080204" pitchFamily="34" charset="-128"/>
              </a:rPr>
              <a:t>τά</a:t>
            </a:r>
            <a:r>
              <a:rPr lang="en-GB" altLang="en-US" sz="2600" dirty="0" smtClean="0">
                <a:ea typeface="ＭＳ Ｐゴシック" panose="020B0600070205080204" pitchFamily="34" charset="-128"/>
              </a:rPr>
              <a:t> </a:t>
            </a:r>
            <a:r>
              <a:rPr lang="en-GB" altLang="en-US" sz="2600" dirty="0" err="1" smtClean="0">
                <a:ea typeface="ＭＳ Ｐゴシック" panose="020B0600070205080204" pitchFamily="34" charset="-128"/>
              </a:rPr>
              <a:t>τη</a:t>
            </a:r>
            <a:r>
              <a:rPr lang="en-GB" altLang="en-US" sz="2600" dirty="0" smtClean="0">
                <a:ea typeface="ＭＳ Ｐゴシック" panose="020B0600070205080204" pitchFamily="34" charset="-128"/>
              </a:rPr>
              <a:t> </a:t>
            </a:r>
            <a:r>
              <a:rPr lang="en-GB" altLang="en-US" sz="2600" dirty="0" err="1" smtClean="0">
                <a:ea typeface="ＭＳ Ｐゴシック" panose="020B0600070205080204" pitchFamily="34" charset="-128"/>
              </a:rPr>
              <a:t>διάρκει</a:t>
            </a:r>
            <a:r>
              <a:rPr lang="en-GB" altLang="en-US" sz="2600" dirty="0" smtClean="0">
                <a:ea typeface="ＭＳ Ｐゴシック" panose="020B0600070205080204" pitchFamily="34" charset="-128"/>
              </a:rPr>
              <a:t>α του χρόνου, κάποιοι πληθυσμοί ενός είδους μπορεί να εξαφανιστούν σε μικρή κλίμακα ενώ νέοι πληθυσμοί να σχηματιστούν σε άλλες περιοχές</a:t>
            </a:r>
            <a:r>
              <a:rPr lang="el-GR" altLang="en-US" sz="2600" dirty="0" smtClean="0">
                <a:ea typeface="ＭＳ Ｐゴシック" panose="020B0600070205080204" pitchFamily="34" charset="-128"/>
              </a:rPr>
              <a:t>.</a:t>
            </a:r>
          </a:p>
          <a:p>
            <a:pPr>
              <a:lnSpc>
                <a:spcPct val="110000"/>
              </a:lnSpc>
            </a:pPr>
            <a:r>
              <a:rPr lang="en-GB" altLang="en-US" sz="2600" dirty="0" err="1" smtClean="0">
                <a:ea typeface="ＭＳ Ｐゴシック" panose="020B0600070205080204" pitchFamily="34" charset="-128"/>
              </a:rPr>
              <a:t>Αυτά</a:t>
            </a:r>
            <a:r>
              <a:rPr lang="en-GB" altLang="en-US" sz="2600" dirty="0" smtClean="0">
                <a:ea typeface="ＭＳ Ｐゴシック" panose="020B0600070205080204" pitchFamily="34" charset="-128"/>
              </a:rPr>
              <a:t> τα </a:t>
            </a:r>
            <a:r>
              <a:rPr lang="en-GB" altLang="en-US" sz="2600" dirty="0" err="1" smtClean="0">
                <a:ea typeface="ＭＳ Ｐゴシック" panose="020B0600070205080204" pitchFamily="34" charset="-128"/>
              </a:rPr>
              <a:t>είδη</a:t>
            </a:r>
            <a:r>
              <a:rPr lang="en-GB" altLang="en-US" sz="2600" dirty="0" smtClean="0">
                <a:ea typeface="ＭＳ Ｐゴシック" panose="020B0600070205080204" pitchFamily="34" charset="-128"/>
              </a:rPr>
              <a:t> μπ</a:t>
            </a:r>
            <a:r>
              <a:rPr lang="en-GB" altLang="en-US" sz="2600" dirty="0" err="1" smtClean="0">
                <a:ea typeface="ＭＳ Ｐゴシック" panose="020B0600070205080204" pitchFamily="34" charset="-128"/>
              </a:rPr>
              <a:t>ορεί</a:t>
            </a:r>
            <a:r>
              <a:rPr lang="en-GB" altLang="en-US" sz="2600" dirty="0" smtClean="0">
                <a:ea typeface="ＭＳ Ｐゴシック" panose="020B0600070205080204" pitchFamily="34" charset="-128"/>
              </a:rPr>
              <a:t> να χαρα</a:t>
            </a:r>
            <a:r>
              <a:rPr lang="en-GB" altLang="en-US" sz="2600" dirty="0" err="1" smtClean="0">
                <a:ea typeface="ＭＳ Ｐゴシック" panose="020B0600070205080204" pitchFamily="34" charset="-128"/>
              </a:rPr>
              <a:t>κτηρίζοντ</a:t>
            </a:r>
            <a:r>
              <a:rPr lang="en-GB" altLang="en-US" sz="2600" dirty="0" smtClean="0">
                <a:ea typeface="ＭＳ Ｐゴシック" panose="020B0600070205080204" pitchFamily="34" charset="-128"/>
              </a:rPr>
              <a:t>αι από έναν ή περισσότερους πυρήνες με σταθερούς αριθμούς και από περισσότερες δορυφορικές περιοχές με κυμαινόμενους πληθυσμούς</a:t>
            </a:r>
            <a:r>
              <a:rPr lang="el-GR" altLang="en-US" sz="2600" dirty="0" smtClean="0">
                <a:ea typeface="ＭＳ Ｐゴシック" panose="020B0600070205080204" pitchFamily="34" charset="-128"/>
              </a:rPr>
              <a:t>.</a:t>
            </a:r>
          </a:p>
          <a:p>
            <a:pPr>
              <a:lnSpc>
                <a:spcPct val="110000"/>
              </a:lnSpc>
            </a:pPr>
            <a:r>
              <a:rPr lang="en-GB" altLang="en-US" sz="2600" dirty="0" err="1" smtClean="0">
                <a:ea typeface="ＭＳ Ｐゴシック" panose="020B0600070205080204" pitchFamily="34" charset="-128"/>
              </a:rPr>
              <a:t>Οι</a:t>
            </a:r>
            <a:r>
              <a:rPr lang="en-GB" altLang="en-US" sz="2600" dirty="0" smtClean="0">
                <a:ea typeface="ＭＳ Ｐゴシック" panose="020B0600070205080204" pitchFamily="34" charset="-128"/>
              </a:rPr>
              <a:t> π</a:t>
            </a:r>
            <a:r>
              <a:rPr lang="en-GB" altLang="en-US" sz="2600" dirty="0" err="1" smtClean="0">
                <a:ea typeface="ＭＳ Ｐゴシック" panose="020B0600070205080204" pitchFamily="34" charset="-128"/>
              </a:rPr>
              <a:t>ληθυσμοί</a:t>
            </a:r>
            <a:r>
              <a:rPr lang="en-GB" altLang="en-US" sz="2600" dirty="0" smtClean="0">
                <a:ea typeface="ＭＳ Ｐゴシック" panose="020B0600070205080204" pitchFamily="34" charset="-128"/>
              </a:rPr>
              <a:t> </a:t>
            </a:r>
            <a:r>
              <a:rPr lang="en-GB" altLang="en-US" sz="2600" dirty="0" err="1" smtClean="0">
                <a:ea typeface="ＭＳ Ｐゴシック" panose="020B0600070205080204" pitchFamily="34" charset="-128"/>
              </a:rPr>
              <a:t>στις</a:t>
            </a:r>
            <a:r>
              <a:rPr lang="en-GB" altLang="en-US" sz="2600" dirty="0" smtClean="0">
                <a:ea typeface="ＭＳ Ｐゴシック" panose="020B0600070205080204" pitchFamily="34" charset="-128"/>
              </a:rPr>
              <a:t> </a:t>
            </a:r>
            <a:r>
              <a:rPr lang="en-GB" altLang="en-US" sz="2600" dirty="0" err="1" smtClean="0">
                <a:ea typeface="ＭＳ Ｐゴシック" panose="020B0600070205080204" pitchFamily="34" charset="-128"/>
              </a:rPr>
              <a:t>δορυφορικές</a:t>
            </a:r>
            <a:r>
              <a:rPr lang="en-GB" altLang="en-US" sz="2600" dirty="0" smtClean="0">
                <a:ea typeface="ＭＳ Ｐゴシック" panose="020B0600070205080204" pitchFamily="34" charset="-128"/>
              </a:rPr>
              <a:t> π</a:t>
            </a:r>
            <a:r>
              <a:rPr lang="en-GB" altLang="en-US" sz="2600" dirty="0" err="1" smtClean="0">
                <a:ea typeface="ＭＳ Ｐゴシック" panose="020B0600070205080204" pitchFamily="34" charset="-128"/>
              </a:rPr>
              <a:t>εριοχές</a:t>
            </a:r>
            <a:r>
              <a:rPr lang="en-GB" altLang="en-US" sz="2600" dirty="0" smtClean="0">
                <a:ea typeface="ＭＳ Ｐゴシック" panose="020B0600070205080204" pitchFamily="34" charset="-128"/>
              </a:rPr>
              <a:t> μπ</a:t>
            </a:r>
            <a:r>
              <a:rPr lang="en-GB" altLang="en-US" sz="2600" dirty="0" err="1" smtClean="0">
                <a:ea typeface="ＭＳ Ｐゴシック" panose="020B0600070205080204" pitchFamily="34" charset="-128"/>
              </a:rPr>
              <a:t>ορεί</a:t>
            </a:r>
            <a:r>
              <a:rPr lang="en-GB" altLang="en-US" sz="2600" dirty="0" smtClean="0">
                <a:ea typeface="ＭＳ Ｐゴシック" panose="020B0600070205080204" pitchFamily="34" charset="-128"/>
              </a:rPr>
              <a:t> να </a:t>
            </a:r>
            <a:r>
              <a:rPr lang="en-GB" altLang="en-US" sz="2600" dirty="0" err="1" smtClean="0">
                <a:ea typeface="ＭＳ Ｐゴシック" panose="020B0600070205080204" pitchFamily="34" charset="-128"/>
              </a:rPr>
              <a:t>εξ</a:t>
            </a:r>
            <a:r>
              <a:rPr lang="en-GB" altLang="en-US" sz="2600" dirty="0" smtClean="0">
                <a:ea typeface="ＭＳ Ｐゴシック" panose="020B0600070205080204" pitchFamily="34" charset="-128"/>
              </a:rPr>
              <a:t>αφανίζονται σε δυσμενείς περιόδους και να επαναποικίζονται από τον πυρήνα όταν οι συνθήκες γίνονται πιο ευνοϊκές</a:t>
            </a:r>
            <a:r>
              <a:rPr lang="el-GR" altLang="en-US" sz="2600" dirty="0" smtClean="0">
                <a:ea typeface="ＭＳ Ｐゴシック" panose="020B0600070205080204" pitchFamily="34" charset="-128"/>
              </a:rPr>
              <a:t>.</a:t>
            </a:r>
          </a:p>
          <a:p>
            <a:pPr>
              <a:lnSpc>
                <a:spcPct val="110000"/>
              </a:lnSpc>
            </a:pPr>
            <a:r>
              <a:rPr lang="en-GB" altLang="en-US" sz="2600" dirty="0" err="1" smtClean="0">
                <a:ea typeface="ＭＳ Ｐゴシック" panose="020B0600070205080204" pitchFamily="34" charset="-128"/>
              </a:rPr>
              <a:t>Αυτό</a:t>
            </a:r>
            <a:r>
              <a:rPr lang="en-GB" altLang="en-US" sz="2600" dirty="0" smtClean="0">
                <a:ea typeface="ＭＳ Ｐゴシック" panose="020B0600070205080204" pitchFamily="34" charset="-128"/>
              </a:rPr>
              <a:t> </a:t>
            </a:r>
            <a:r>
              <a:rPr lang="en-GB" altLang="en-US" sz="2600" dirty="0" err="1" smtClean="0">
                <a:ea typeface="ＭＳ Ｐゴシック" panose="020B0600070205080204" pitchFamily="34" charset="-128"/>
              </a:rPr>
              <a:t>το</a:t>
            </a:r>
            <a:r>
              <a:rPr lang="en-GB" altLang="en-US" sz="2600" dirty="0" smtClean="0">
                <a:ea typeface="ＭＳ Ｐゴシック" panose="020B0600070205080204" pitchFamily="34" charset="-128"/>
              </a:rPr>
              <a:t> </a:t>
            </a:r>
            <a:r>
              <a:rPr lang="en-GB" altLang="en-US" sz="2600" dirty="0" err="1" smtClean="0">
                <a:ea typeface="ＭＳ Ｐゴシック" panose="020B0600070205080204" pitchFamily="34" charset="-128"/>
              </a:rPr>
              <a:t>σύστημ</a:t>
            </a:r>
            <a:r>
              <a:rPr lang="en-GB" altLang="en-US" sz="2600" dirty="0" smtClean="0">
                <a:ea typeface="ＭＳ Ｐゴシック" panose="020B0600070205080204" pitchFamily="34" charset="-128"/>
              </a:rPr>
              <a:t>α προσωρινών ή κυμαινόμενων πληθυσμών που συνδέονται με μεταναστεύσεις ονομάζεται </a:t>
            </a:r>
            <a:r>
              <a:rPr lang="en-GB" altLang="en-US" sz="2600" b="1" dirty="0" smtClean="0">
                <a:ea typeface="ＭＳ Ｐゴシック" panose="020B0600070205080204" pitchFamily="34" charset="-128"/>
              </a:rPr>
              <a:t>μεταπληθυσμός</a:t>
            </a:r>
            <a:r>
              <a:rPr lang="el-GR" altLang="en-US" sz="2600" b="1" dirty="0" smtClean="0">
                <a:ea typeface="ＭＳ Ｐゴシック" panose="020B0600070205080204" pitchFamily="34" charset="-128"/>
              </a:rPr>
              <a:t>.</a:t>
            </a:r>
            <a:endParaRPr lang="en-GB" altLang="en-US" sz="2600" b="1" dirty="0" smtClean="0">
              <a:ea typeface="ＭＳ Ｐゴシック" panose="020B0600070205080204" pitchFamily="34" charset="-128"/>
            </a:endParaRPr>
          </a:p>
          <a:p>
            <a:endParaRPr lang="en-GB" altLang="en-US" sz="2600" dirty="0" smtClean="0">
              <a:solidFill>
                <a:srgbClr val="800000"/>
              </a:solidFill>
              <a:ea typeface="ＭＳ Ｐゴシック" panose="020B0600070205080204" pitchFamily="34" charset="-128"/>
            </a:endParaRPr>
          </a:p>
          <a:p>
            <a:endParaRPr lang="en-US" altLang="en-US" sz="2600" dirty="0" smtClean="0">
              <a:solidFill>
                <a:srgbClr val="800000"/>
              </a:solidFill>
              <a:ea typeface="ＭＳ Ｐゴシック" panose="020B0600070205080204" pitchFamily="34" charset="-128"/>
            </a:endParaRPr>
          </a:p>
        </p:txBody>
      </p:sp>
      <p:sp>
        <p:nvSpPr>
          <p:cNvPr id="2" name="Footer Placeholder 1"/>
          <p:cNvSpPr>
            <a:spLocks noGrp="1"/>
          </p:cNvSpPr>
          <p:nvPr>
            <p:ph type="ftr" sz="quarter" idx="11"/>
          </p:nvPr>
        </p:nvSpPr>
        <p:spPr/>
        <p:txBody>
          <a:bodyPr/>
          <a:lstStyle/>
          <a:p>
            <a:r>
              <a:rPr lang="el-GR" smtClean="0"/>
              <a:t>Ενότητα 7.  Η Διατήρηση της Βιολογικής Ποικιλότητας</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t>53</a:t>
            </a:fld>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normAutofit/>
          </a:bodyPr>
          <a:lstStyle/>
          <a:p>
            <a:r>
              <a:rPr lang="el-GR" altLang="en-US" b="1" dirty="0" err="1" smtClean="0">
                <a:ea typeface="ＭＳ Ｐゴシック" panose="020B0600070205080204" pitchFamily="34" charset="-128"/>
              </a:rPr>
              <a:t>Μεταπληθυσμοί</a:t>
            </a:r>
            <a:r>
              <a:rPr lang="en-US" altLang="en-US" b="1" dirty="0" smtClean="0">
                <a:ea typeface="ＭＳ Ｐゴシック" panose="020B0600070205080204" pitchFamily="34" charset="-128"/>
              </a:rPr>
              <a:t> 2/3</a:t>
            </a:r>
            <a:endParaRPr lang="en-US" altLang="en-US" dirty="0" smtClean="0">
              <a:ea typeface="ＭＳ Ｐゴシック" panose="020B0600070205080204" pitchFamily="34" charset="-128"/>
            </a:endParaRPr>
          </a:p>
        </p:txBody>
      </p:sp>
      <p:pic>
        <p:nvPicPr>
          <p:cNvPr id="69635" name="Content Placeholder 3" descr="Picture 1.p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54235" y="1825625"/>
            <a:ext cx="6235530" cy="4351338"/>
          </a:xfrm>
        </p:spPr>
      </p:pic>
      <p:sp>
        <p:nvSpPr>
          <p:cNvPr id="2" name="Footer Placeholder 1"/>
          <p:cNvSpPr>
            <a:spLocks noGrp="1"/>
          </p:cNvSpPr>
          <p:nvPr>
            <p:ph type="ftr" sz="quarter" idx="11"/>
          </p:nvPr>
        </p:nvSpPr>
        <p:spPr/>
        <p:txBody>
          <a:bodyPr/>
          <a:lstStyle/>
          <a:p>
            <a:r>
              <a:rPr lang="el-GR" smtClean="0"/>
              <a:t>Ενότητα 7.  Η Διατήρηση της Βιολογικής Ποικιλότητας</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t>54</a:t>
            </a:fld>
            <a:endParaRPr lang="en-US"/>
          </a:p>
        </p:txBody>
      </p:sp>
      <p:sp>
        <p:nvSpPr>
          <p:cNvPr id="6" name="TextBox 5"/>
          <p:cNvSpPr txBox="1"/>
          <p:nvPr/>
        </p:nvSpPr>
        <p:spPr>
          <a:xfrm>
            <a:off x="7558158" y="5835691"/>
            <a:ext cx="341760" cy="276999"/>
          </a:xfrm>
          <a:prstGeom prst="rect">
            <a:avLst/>
          </a:prstGeom>
          <a:noFill/>
        </p:spPr>
        <p:txBody>
          <a:bodyPr wrap="none" rtlCol="0">
            <a:spAutoFit/>
          </a:bodyPr>
          <a:lstStyle/>
          <a:p>
            <a:r>
              <a:rPr lang="en-US" sz="1200" b="1" dirty="0" smtClean="0"/>
              <a:t>45</a:t>
            </a:r>
            <a:endParaRPr lang="en-US" sz="1200" b="1"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normAutofit/>
          </a:bodyPr>
          <a:lstStyle/>
          <a:p>
            <a:r>
              <a:rPr lang="el-GR" altLang="en-US" sz="4000" b="1" dirty="0" err="1" smtClean="0">
                <a:ea typeface="ＭＳ Ｐゴシック" panose="020B0600070205080204" pitchFamily="34" charset="-128"/>
              </a:rPr>
              <a:t>Μεταπληθυσμοί</a:t>
            </a:r>
            <a:r>
              <a:rPr lang="el-GR" altLang="en-US" sz="4000" b="1" dirty="0" smtClean="0">
                <a:ea typeface="ＭＳ Ｐゴシック" panose="020B0600070205080204" pitchFamily="34" charset="-128"/>
              </a:rPr>
              <a:t> </a:t>
            </a:r>
            <a:br>
              <a:rPr lang="el-GR" altLang="en-US" sz="4000" b="1" dirty="0" smtClean="0">
                <a:ea typeface="ＭＳ Ｐゴシック" panose="020B0600070205080204" pitchFamily="34" charset="-128"/>
              </a:rPr>
            </a:br>
            <a:r>
              <a:rPr lang="el-GR" altLang="en-US" sz="4000" b="1" dirty="0" smtClean="0">
                <a:ea typeface="ＭＳ Ｐゴシック" panose="020B0600070205080204" pitchFamily="34" charset="-128"/>
              </a:rPr>
              <a:t>του </a:t>
            </a:r>
            <a:r>
              <a:rPr lang="en-US" altLang="en-US" sz="4000" b="1" i="1" dirty="0" err="1" smtClean="0">
                <a:ea typeface="ＭＳ Ｐゴシック" panose="020B0600070205080204" pitchFamily="34" charset="-128"/>
              </a:rPr>
              <a:t>Ovis</a:t>
            </a:r>
            <a:r>
              <a:rPr lang="en-US" altLang="en-US" sz="4000" b="1" i="1" dirty="0" smtClean="0">
                <a:ea typeface="ＭＳ Ｐゴシック" panose="020B0600070205080204" pitchFamily="34" charset="-128"/>
              </a:rPr>
              <a:t> </a:t>
            </a:r>
            <a:r>
              <a:rPr lang="en-US" altLang="en-US" sz="4000" b="1" i="1" dirty="0" err="1" smtClean="0">
                <a:ea typeface="ＭＳ Ｐゴシック" panose="020B0600070205080204" pitchFamily="34" charset="-128"/>
              </a:rPr>
              <a:t>canadensis</a:t>
            </a:r>
            <a:endParaRPr lang="en-US" altLang="en-US" sz="4000" dirty="0" smtClean="0">
              <a:ea typeface="ＭＳ Ｐゴシック" panose="020B0600070205080204" pitchFamily="34" charset="-128"/>
            </a:endParaRPr>
          </a:p>
        </p:txBody>
      </p:sp>
      <p:pic>
        <p:nvPicPr>
          <p:cNvPr id="70659" name="Content Placeholder 3" descr="Picture 2.p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85714" y="1825625"/>
            <a:ext cx="7372572" cy="4351338"/>
          </a:xfrm>
        </p:spPr>
      </p:pic>
      <p:sp>
        <p:nvSpPr>
          <p:cNvPr id="2" name="Footer Placeholder 1"/>
          <p:cNvSpPr>
            <a:spLocks noGrp="1"/>
          </p:cNvSpPr>
          <p:nvPr>
            <p:ph type="ftr" sz="quarter" idx="11"/>
          </p:nvPr>
        </p:nvSpPr>
        <p:spPr/>
        <p:txBody>
          <a:bodyPr/>
          <a:lstStyle/>
          <a:p>
            <a:r>
              <a:rPr lang="el-GR" smtClean="0"/>
              <a:t>Ενότητα 7.  Η Διατήρηση της Βιολογικής Ποικιλότητας</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t>55</a:t>
            </a:fld>
            <a:endParaRPr lang="en-US"/>
          </a:p>
        </p:txBody>
      </p:sp>
      <p:sp>
        <p:nvSpPr>
          <p:cNvPr id="6" name="TextBox 5"/>
          <p:cNvSpPr txBox="1"/>
          <p:nvPr/>
        </p:nvSpPr>
        <p:spPr>
          <a:xfrm>
            <a:off x="7701343" y="5835691"/>
            <a:ext cx="341760" cy="276999"/>
          </a:xfrm>
          <a:prstGeom prst="rect">
            <a:avLst/>
          </a:prstGeom>
          <a:noFill/>
        </p:spPr>
        <p:txBody>
          <a:bodyPr wrap="none" rtlCol="0">
            <a:spAutoFit/>
          </a:bodyPr>
          <a:lstStyle/>
          <a:p>
            <a:r>
              <a:rPr lang="en-US" sz="1200" b="1" dirty="0" smtClean="0"/>
              <a:t>46</a:t>
            </a:r>
            <a:endParaRPr lang="en-US" sz="1200" b="1"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r>
              <a:rPr lang="el-GR" altLang="en-US" sz="3800" b="1" dirty="0" smtClean="0">
                <a:ea typeface="ＭＳ Ｐゴシック" panose="020B0600070205080204" pitchFamily="34" charset="-128"/>
              </a:rPr>
              <a:t>Εντοπισμένα προβλήματα στη λειτουργία των </a:t>
            </a:r>
            <a:r>
              <a:rPr lang="el-GR" altLang="en-US" sz="3800" b="1" dirty="0" err="1" smtClean="0">
                <a:ea typeface="ＭＳ Ｐゴシック" panose="020B0600070205080204" pitchFamily="34" charset="-128"/>
              </a:rPr>
              <a:t>μεταπληθυσμών</a:t>
            </a:r>
            <a:endParaRPr lang="en-US" altLang="en-US" sz="3800" b="1" dirty="0" smtClean="0">
              <a:ea typeface="ＭＳ Ｐゴシック" panose="020B0600070205080204" pitchFamily="34" charset="-128"/>
            </a:endParaRPr>
          </a:p>
        </p:txBody>
      </p:sp>
      <p:sp>
        <p:nvSpPr>
          <p:cNvPr id="3" name="Content Placeholder 2"/>
          <p:cNvSpPr>
            <a:spLocks noGrp="1"/>
          </p:cNvSpPr>
          <p:nvPr>
            <p:ph idx="1"/>
          </p:nvPr>
        </p:nvSpPr>
        <p:spPr/>
        <p:txBody>
          <a:bodyPr>
            <a:normAutofit fontScale="92500"/>
          </a:bodyPr>
          <a:lstStyle/>
          <a:p>
            <a:pPr>
              <a:lnSpc>
                <a:spcPct val="100000"/>
              </a:lnSpc>
            </a:pPr>
            <a:r>
              <a:rPr lang="en-GB" altLang="en-US" sz="2800" dirty="0" err="1" smtClean="0">
                <a:ea typeface="ＭＳ Ｐゴシック" panose="020B0600070205080204" pitchFamily="34" charset="-128"/>
              </a:rPr>
              <a:t>Στις</a:t>
            </a:r>
            <a:r>
              <a:rPr lang="en-GB" altLang="en-US" sz="2800" dirty="0" smtClean="0">
                <a:ea typeface="ＭＳ Ｐゴシック" panose="020B0600070205080204" pitchFamily="34" charset="-128"/>
              </a:rPr>
              <a:t> π</a:t>
            </a:r>
            <a:r>
              <a:rPr lang="en-GB" altLang="en-US" sz="2800" dirty="0" err="1" smtClean="0">
                <a:ea typeface="ＭＳ Ｐゴシック" panose="020B0600070205080204" pitchFamily="34" charset="-128"/>
              </a:rPr>
              <a:t>ερι</a:t>
            </a:r>
            <a:r>
              <a:rPr lang="en-GB" altLang="en-US" sz="2800" dirty="0" smtClean="0">
                <a:ea typeface="ＭＳ Ｐゴシック" panose="020B0600070205080204" pitchFamily="34" charset="-128"/>
              </a:rPr>
              <a:t>πτώσεις ύπαρξης μεταπληθυσμών, η καταστροφή του ενδιαιτήματος του κεντρικού πληθυσμού μπορεί να οδηγήσει στη εξαφάνιση των δορυφορικών πληθυσμών που εξαρτώνται από τις περιοδικές απαιτήσεις</a:t>
            </a:r>
            <a:r>
              <a:rPr lang="el-GR" altLang="en-US" sz="2800" dirty="0" smtClean="0">
                <a:ea typeface="ＭＳ Ｐゴシック" panose="020B0600070205080204" pitchFamily="34" charset="-128"/>
              </a:rPr>
              <a:t>.</a:t>
            </a:r>
            <a:endParaRPr lang="en-GB" altLang="en-US" sz="2800" dirty="0" smtClean="0">
              <a:ea typeface="ＭＳ Ｐゴシック" panose="020B0600070205080204" pitchFamily="34" charset="-128"/>
            </a:endParaRPr>
          </a:p>
          <a:p>
            <a:pPr>
              <a:lnSpc>
                <a:spcPct val="100000"/>
              </a:lnSpc>
            </a:pPr>
            <a:r>
              <a:rPr lang="en-GB" altLang="en-US" sz="2800" dirty="0" smtClean="0">
                <a:ea typeface="ＭＳ Ｐゴシック" panose="020B0600070205080204" pitchFamily="34" charset="-128"/>
              </a:rPr>
              <a:t>Επ</a:t>
            </a:r>
            <a:r>
              <a:rPr lang="en-GB" altLang="en-US" sz="2800" dirty="0" err="1" smtClean="0">
                <a:ea typeface="ＭＳ Ｐゴシック" panose="020B0600070205080204" pitchFamily="34" charset="-128"/>
              </a:rPr>
              <a:t>ίσης</a:t>
            </a:r>
            <a:r>
              <a:rPr lang="en-GB" altLang="en-US" sz="2800" dirty="0" smtClean="0">
                <a:ea typeface="ＭＳ Ｐゴシック" panose="020B0600070205080204" pitchFamily="34" charset="-128"/>
              </a:rPr>
              <a:t> </a:t>
            </a:r>
            <a:r>
              <a:rPr lang="en-GB" altLang="en-US" sz="2800" dirty="0" err="1" smtClean="0">
                <a:ea typeface="ＭＳ Ｐゴシック" panose="020B0600070205080204" pitchFamily="34" charset="-128"/>
              </a:rPr>
              <a:t>οι</a:t>
            </a:r>
            <a:r>
              <a:rPr lang="en-GB" altLang="en-US" sz="2800" dirty="0" smtClean="0">
                <a:ea typeface="ＭＳ Ｐゴシック" panose="020B0600070205080204" pitchFamily="34" charset="-128"/>
              </a:rPr>
              <a:t> α</a:t>
            </a:r>
            <a:r>
              <a:rPr lang="en-GB" altLang="en-US" sz="2800" dirty="0" err="1" smtClean="0">
                <a:ea typeface="ＭＳ Ｐゴシック" panose="020B0600070205080204" pitchFamily="34" charset="-128"/>
              </a:rPr>
              <a:t>νθρώ</a:t>
            </a:r>
            <a:r>
              <a:rPr lang="en-GB" altLang="en-US" sz="2800" dirty="0" smtClean="0">
                <a:ea typeface="ＭＳ Ｐゴシック" panose="020B0600070205080204" pitchFamily="34" charset="-128"/>
              </a:rPr>
              <a:t>πινες οχλήσεις που δεν επιτρέπουν τη μετανάστευση, όπως φράκτες, δρόμοι και φράγματα, μπορεί να μειώσουν το ρυθμό μετανάστευσης και επομένως την πιθανότητα επαναποίκησης μετά από μια τοπική εξαφάνιση</a:t>
            </a:r>
            <a:r>
              <a:rPr lang="el-GR" altLang="en-US" sz="2800" dirty="0" smtClean="0">
                <a:ea typeface="ＭＳ Ｐゴシック" panose="020B0600070205080204" pitchFamily="34" charset="-128"/>
              </a:rPr>
              <a:t>.</a:t>
            </a:r>
            <a:endParaRPr lang="en-GB" altLang="en-US" sz="2800" dirty="0" smtClean="0">
              <a:ea typeface="ＭＳ Ｐゴシック" panose="020B0600070205080204" pitchFamily="34" charset="-128"/>
            </a:endParaRPr>
          </a:p>
          <a:p>
            <a:endParaRPr lang="en-US" altLang="en-US" sz="2800" dirty="0" smtClean="0">
              <a:solidFill>
                <a:srgbClr val="800000"/>
              </a:solidFill>
              <a:ea typeface="ＭＳ Ｐゴシック" panose="020B0600070205080204" pitchFamily="34" charset="-128"/>
            </a:endParaRPr>
          </a:p>
        </p:txBody>
      </p:sp>
      <p:sp>
        <p:nvSpPr>
          <p:cNvPr id="2" name="Footer Placeholder 1"/>
          <p:cNvSpPr>
            <a:spLocks noGrp="1"/>
          </p:cNvSpPr>
          <p:nvPr>
            <p:ph type="ftr" sz="quarter" idx="11"/>
          </p:nvPr>
        </p:nvSpPr>
        <p:spPr/>
        <p:txBody>
          <a:bodyPr/>
          <a:lstStyle/>
          <a:p>
            <a:r>
              <a:rPr lang="el-GR" smtClean="0"/>
              <a:t>Ενότητα 7.  Η Διατήρηση της Βιολογικής Ποικιλότητας</a:t>
            </a:r>
            <a:endParaRPr lang="en-US" dirty="0"/>
          </a:p>
        </p:txBody>
      </p:sp>
      <p:sp>
        <p:nvSpPr>
          <p:cNvPr id="4" name="Slide Number Placeholder 3"/>
          <p:cNvSpPr>
            <a:spLocks noGrp="1"/>
          </p:cNvSpPr>
          <p:nvPr>
            <p:ph type="sldNum" sz="quarter" idx="12"/>
          </p:nvPr>
        </p:nvSpPr>
        <p:spPr/>
        <p:txBody>
          <a:bodyPr/>
          <a:lstStyle/>
          <a:p>
            <a:fld id="{58A56277-EA16-4AF5-BFB5-E5ECBBB39490}" type="slidenum">
              <a:rPr lang="en-US" smtClean="0"/>
              <a:t>56</a:t>
            </a:fld>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normAutofit/>
          </a:bodyPr>
          <a:lstStyle/>
          <a:p>
            <a:r>
              <a:rPr lang="en-GB" altLang="en-US" b="1" dirty="0" smtClean="0">
                <a:ea typeface="ＭＳ Ｐゴシック" panose="020B0600070205080204" pitchFamily="34" charset="-128"/>
              </a:rPr>
              <a:t>Η </a:t>
            </a:r>
            <a:r>
              <a:rPr lang="en-GB" altLang="en-US" b="1" dirty="0" err="1" smtClean="0">
                <a:ea typeface="ＭＳ Ｐゴシック" panose="020B0600070205080204" pitchFamily="34" charset="-128"/>
              </a:rPr>
              <a:t>ίδρυση</a:t>
            </a:r>
            <a:r>
              <a:rPr lang="en-GB" altLang="en-US" b="1" dirty="0" smtClean="0">
                <a:ea typeface="ＭＳ Ｐゴシック" panose="020B0600070205080204" pitchFamily="34" charset="-128"/>
              </a:rPr>
              <a:t> </a:t>
            </a:r>
            <a:r>
              <a:rPr lang="en-GB" altLang="en-US" b="1" dirty="0" err="1" smtClean="0">
                <a:ea typeface="ＭＳ Ｐゴシック" panose="020B0600070205080204" pitchFamily="34" charset="-128"/>
              </a:rPr>
              <a:t>νέων</a:t>
            </a:r>
            <a:r>
              <a:rPr lang="en-GB" altLang="en-US" b="1" dirty="0" smtClean="0">
                <a:ea typeface="ＭＳ Ｐゴシック" panose="020B0600070205080204" pitchFamily="34" charset="-128"/>
              </a:rPr>
              <a:t> π</a:t>
            </a:r>
            <a:r>
              <a:rPr lang="en-GB" altLang="en-US" b="1" dirty="0" err="1" smtClean="0">
                <a:ea typeface="ＭＳ Ｐゴシック" panose="020B0600070205080204" pitchFamily="34" charset="-128"/>
              </a:rPr>
              <a:t>ληθυσμών</a:t>
            </a:r>
            <a:endParaRPr lang="en-US" altLang="en-US" b="1" dirty="0" smtClean="0">
              <a:ea typeface="ＭＳ Ｐゴシック" panose="020B0600070205080204" pitchFamily="34" charset="-128"/>
            </a:endParaRPr>
          </a:p>
        </p:txBody>
      </p:sp>
      <p:sp>
        <p:nvSpPr>
          <p:cNvPr id="3" name="Content Placeholder 2"/>
          <p:cNvSpPr>
            <a:spLocks noGrp="1"/>
          </p:cNvSpPr>
          <p:nvPr>
            <p:ph idx="1"/>
          </p:nvPr>
        </p:nvSpPr>
        <p:spPr/>
        <p:txBody>
          <a:bodyPr/>
          <a:lstStyle/>
          <a:p>
            <a:r>
              <a:rPr lang="en-GB" altLang="en-US" sz="2800" dirty="0" err="1" smtClean="0">
                <a:ea typeface="ＭＳ Ｐゴシック" panose="020B0600070205080204" pitchFamily="34" charset="-128"/>
              </a:rPr>
              <a:t>Μι</a:t>
            </a:r>
            <a:r>
              <a:rPr lang="en-GB" altLang="en-US" sz="2800" dirty="0" smtClean="0">
                <a:ea typeface="ＭＳ Ｐゴシック" panose="020B0600070205080204" pitchFamily="34" charset="-128"/>
              </a:rPr>
              <a:t>α από τις πρόσφατες μεθόδους διατήρησης των ειδών είναι η δημιουργία νέων άγριων ή ημιάγριων πληθυσμών σπάνιων ή απειλούμενων ειδών και επομένως η αύξηση του μεγέθους των υπαρχόντων πληθυσμών</a:t>
            </a:r>
            <a:r>
              <a:rPr lang="el-GR" altLang="en-US" sz="2800" dirty="0" smtClean="0">
                <a:ea typeface="ＭＳ Ｐゴシック" panose="020B0600070205080204" pitchFamily="34" charset="-128"/>
              </a:rPr>
              <a:t>.</a:t>
            </a:r>
          </a:p>
          <a:p>
            <a:r>
              <a:rPr lang="el-GR" altLang="en-US" sz="2800" dirty="0" smtClean="0">
                <a:ea typeface="ＭＳ Ｐゴシック" panose="020B0600070205080204" pitchFamily="34" charset="-128"/>
              </a:rPr>
              <a:t>Αυτά</a:t>
            </a:r>
            <a:r>
              <a:rPr lang="en-GB" altLang="en-US" sz="2800" dirty="0" smtClean="0">
                <a:ea typeface="ＭＳ Ｐゴシック" panose="020B0600070205080204" pitchFamily="34" charset="-128"/>
              </a:rPr>
              <a:t> τα π</a:t>
            </a:r>
            <a:r>
              <a:rPr lang="en-GB" altLang="en-US" sz="2800" dirty="0" err="1" smtClean="0">
                <a:ea typeface="ＭＳ Ｐゴシック" panose="020B0600070205080204" pitchFamily="34" charset="-128"/>
              </a:rPr>
              <a:t>ρογράμμ</a:t>
            </a:r>
            <a:r>
              <a:rPr lang="en-GB" altLang="en-US" sz="2800" dirty="0" smtClean="0">
                <a:ea typeface="ＭＳ Ｐゴシック" panose="020B0600070205080204" pitchFamily="34" charset="-128"/>
              </a:rPr>
              <a:t>ατα δεν θα μπορούσαν να είναι αποτελεσματικά αν οι παράγοντες που οδήγησαν τους αρχικούς πληθυσμούς σε εξαφάνιση ή μείωση δεν απομακρυνθούν ή μειωθούν</a:t>
            </a:r>
            <a:r>
              <a:rPr lang="el-GR" altLang="en-US" sz="2800" dirty="0" smtClean="0">
                <a:ea typeface="ＭＳ Ｐゴシック" panose="020B0600070205080204" pitchFamily="34" charset="-128"/>
              </a:rPr>
              <a:t>.</a:t>
            </a:r>
          </a:p>
          <a:p>
            <a:r>
              <a:rPr lang="el-GR" altLang="en-US" sz="2800" dirty="0" smtClean="0">
                <a:ea typeface="ＭＳ Ｐゴシック" panose="020B0600070205080204" pitchFamily="34" charset="-128"/>
              </a:rPr>
              <a:t>Διακρίνονται τρεις βασικές προσεγγίσεις:</a:t>
            </a:r>
            <a:endParaRPr lang="en-GB" altLang="en-US" sz="2800" dirty="0" smtClean="0">
              <a:ea typeface="ＭＳ Ｐゴシック" panose="020B0600070205080204" pitchFamily="34" charset="-128"/>
            </a:endParaRPr>
          </a:p>
          <a:p>
            <a:endParaRPr lang="en-US" altLang="en-US" sz="2800" dirty="0" smtClean="0">
              <a:solidFill>
                <a:srgbClr val="800000"/>
              </a:solidFill>
              <a:ea typeface="ＭＳ Ｐゴシック" panose="020B0600070205080204" pitchFamily="34" charset="-128"/>
            </a:endParaRPr>
          </a:p>
        </p:txBody>
      </p:sp>
      <p:sp>
        <p:nvSpPr>
          <p:cNvPr id="2" name="Footer Placeholder 1"/>
          <p:cNvSpPr>
            <a:spLocks noGrp="1"/>
          </p:cNvSpPr>
          <p:nvPr>
            <p:ph type="ftr" sz="quarter" idx="11"/>
          </p:nvPr>
        </p:nvSpPr>
        <p:spPr/>
        <p:txBody>
          <a:bodyPr/>
          <a:lstStyle/>
          <a:p>
            <a:r>
              <a:rPr lang="el-GR" smtClean="0"/>
              <a:t>Ενότητα 7.  Η Διατήρηση της Βιολογικής Ποικιλότητας</a:t>
            </a:r>
            <a:endParaRPr lang="en-US" dirty="0"/>
          </a:p>
        </p:txBody>
      </p:sp>
      <p:sp>
        <p:nvSpPr>
          <p:cNvPr id="4" name="Slide Number Placeholder 3"/>
          <p:cNvSpPr>
            <a:spLocks noGrp="1"/>
          </p:cNvSpPr>
          <p:nvPr>
            <p:ph type="sldNum" sz="quarter" idx="12"/>
          </p:nvPr>
        </p:nvSpPr>
        <p:spPr/>
        <p:txBody>
          <a:bodyPr/>
          <a:lstStyle/>
          <a:p>
            <a:fld id="{58A56277-EA16-4AF5-BFB5-E5ECBBB39490}" type="slidenum">
              <a:rPr lang="en-US" smtClean="0"/>
              <a:t>57</a:t>
            </a:fld>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3"/>
          <p:cNvSpPr>
            <a:spLocks noGrp="1"/>
          </p:cNvSpPr>
          <p:nvPr>
            <p:ph type="title"/>
          </p:nvPr>
        </p:nvSpPr>
        <p:spPr/>
        <p:txBody>
          <a:bodyPr>
            <a:normAutofit/>
          </a:bodyPr>
          <a:lstStyle/>
          <a:p>
            <a:r>
              <a:rPr lang="el-GR" altLang="en-US" b="1" dirty="0" smtClean="0">
                <a:ea typeface="ＭＳ Ｐゴシック" panose="020B0600070205080204" pitchFamily="34" charset="-128"/>
              </a:rPr>
              <a:t>Προγράμματα </a:t>
            </a:r>
            <a:r>
              <a:rPr lang="el-GR" altLang="en-US" b="1" dirty="0" err="1" smtClean="0">
                <a:ea typeface="ＭＳ Ｐゴシック" panose="020B0600070205080204" pitchFamily="34" charset="-128"/>
              </a:rPr>
              <a:t>επανεισαγωγής</a:t>
            </a:r>
            <a:endParaRPr lang="en-US" altLang="en-US" b="1" dirty="0" smtClean="0">
              <a:ea typeface="ＭＳ Ｐゴシック" panose="020B0600070205080204" pitchFamily="34" charset="-128"/>
            </a:endParaRPr>
          </a:p>
        </p:txBody>
      </p:sp>
      <p:sp>
        <p:nvSpPr>
          <p:cNvPr id="73731" name="Content Placeholder 4"/>
          <p:cNvSpPr>
            <a:spLocks noGrp="1"/>
          </p:cNvSpPr>
          <p:nvPr>
            <p:ph sz="half" idx="1"/>
          </p:nvPr>
        </p:nvSpPr>
        <p:spPr>
          <a:xfrm>
            <a:off x="502920" y="1981199"/>
            <a:ext cx="4011930" cy="4195763"/>
          </a:xfrm>
        </p:spPr>
        <p:txBody>
          <a:bodyPr>
            <a:normAutofit fontScale="92500" lnSpcReduction="10000"/>
          </a:bodyPr>
          <a:lstStyle/>
          <a:p>
            <a:pPr>
              <a:lnSpc>
                <a:spcPct val="100000"/>
              </a:lnSpc>
            </a:pPr>
            <a:r>
              <a:rPr lang="el-GR" altLang="en-US" sz="2600" dirty="0" smtClean="0">
                <a:ea typeface="ＭＳ Ｐゴシック" panose="020B0600070205080204" pitchFamily="34" charset="-128"/>
              </a:rPr>
              <a:t>Α</a:t>
            </a:r>
            <a:r>
              <a:rPr lang="en-GB" altLang="en-US" sz="2600" dirty="0" smtClean="0">
                <a:ea typeface="ＭＳ Ｐゴシック" panose="020B0600070205080204" pitchFamily="34" charset="-128"/>
              </a:rPr>
              <a:t>π</a:t>
            </a:r>
            <a:r>
              <a:rPr lang="en-GB" altLang="en-US" sz="2600" dirty="0" err="1" smtClean="0">
                <a:ea typeface="ＭＳ Ｐゴシック" panose="020B0600070205080204" pitchFamily="34" charset="-128"/>
              </a:rPr>
              <a:t>ελευθέρωση</a:t>
            </a:r>
            <a:r>
              <a:rPr lang="en-GB" altLang="en-US" sz="2600" dirty="0" smtClean="0">
                <a:ea typeface="ＭＳ Ｐゴシック" panose="020B0600070205080204" pitchFamily="34" charset="-128"/>
              </a:rPr>
              <a:t> </a:t>
            </a:r>
            <a:r>
              <a:rPr lang="en-GB" altLang="en-US" sz="2600" dirty="0" err="1" smtClean="0">
                <a:ea typeface="ＭＳ Ｐゴシック" panose="020B0600070205080204" pitchFamily="34" charset="-128"/>
              </a:rPr>
              <a:t>ζώων</a:t>
            </a:r>
            <a:r>
              <a:rPr lang="en-GB" altLang="en-US" sz="2600" dirty="0" smtClean="0">
                <a:ea typeface="ＭＳ Ｐゴシック" panose="020B0600070205080204" pitchFamily="34" charset="-128"/>
              </a:rPr>
              <a:t> π</a:t>
            </a:r>
            <a:r>
              <a:rPr lang="en-GB" altLang="en-US" sz="2600" dirty="0" err="1" smtClean="0">
                <a:ea typeface="ＭＳ Ｐゴシック" panose="020B0600070205080204" pitchFamily="34" charset="-128"/>
              </a:rPr>
              <a:t>ου</a:t>
            </a:r>
            <a:r>
              <a:rPr lang="en-GB" altLang="en-US" sz="2600" dirty="0" smtClean="0">
                <a:ea typeface="ＭＳ Ｐゴシック" panose="020B0600070205080204" pitchFamily="34" charset="-128"/>
              </a:rPr>
              <a:t> </a:t>
            </a:r>
            <a:r>
              <a:rPr lang="en-GB" altLang="en-US" sz="2600" dirty="0" err="1" smtClean="0">
                <a:ea typeface="ＭＳ Ｐゴシック" panose="020B0600070205080204" pitchFamily="34" charset="-128"/>
              </a:rPr>
              <a:t>έχουν</a:t>
            </a:r>
            <a:r>
              <a:rPr lang="en-GB" altLang="en-US" sz="2600" dirty="0" smtClean="0">
                <a:ea typeface="ＭＳ Ｐゴシック" panose="020B0600070205080204" pitchFamily="34" charset="-128"/>
              </a:rPr>
              <a:t> </a:t>
            </a:r>
            <a:r>
              <a:rPr lang="en-GB" altLang="en-US" sz="2600" dirty="0" err="1" smtClean="0">
                <a:ea typeface="ＭＳ Ｐゴシック" panose="020B0600070205080204" pitchFamily="34" charset="-128"/>
              </a:rPr>
              <a:t>εκτρ</a:t>
            </a:r>
            <a:r>
              <a:rPr lang="en-GB" altLang="en-US" sz="2600" dirty="0" smtClean="0">
                <a:ea typeface="ＭＳ Ｐゴシック" panose="020B0600070205080204" pitchFamily="34" charset="-128"/>
              </a:rPr>
              <a:t>αφεί σε αιχμαλωσία ή έχουν συλλεχθεί στη φύση, σε μια περιοχή όπου το είδος ζούσε παλαιότερα</a:t>
            </a:r>
            <a:r>
              <a:rPr lang="el-GR" altLang="en-US" sz="2600" dirty="0" smtClean="0">
                <a:ea typeface="ＭＳ Ｐゴシック" panose="020B0600070205080204" pitchFamily="34" charset="-128"/>
              </a:rPr>
              <a:t>.</a:t>
            </a:r>
          </a:p>
          <a:p>
            <a:pPr>
              <a:lnSpc>
                <a:spcPct val="100000"/>
              </a:lnSpc>
            </a:pPr>
            <a:r>
              <a:rPr lang="el-GR" altLang="en-US" sz="2600" dirty="0" smtClean="0">
                <a:ea typeface="ＭＳ Ｐゴシック" panose="020B0600070205080204" pitchFamily="34" charset="-128"/>
              </a:rPr>
              <a:t>Τ</a:t>
            </a:r>
            <a:r>
              <a:rPr lang="en-GB" altLang="en-US" sz="2600" dirty="0" smtClean="0">
                <a:ea typeface="ＭＳ Ｐゴシック" panose="020B0600070205080204" pitchFamily="34" charset="-128"/>
              </a:rPr>
              <a:t>α </a:t>
            </a:r>
            <a:r>
              <a:rPr lang="en-GB" altLang="en-US" sz="2600" dirty="0" err="1" smtClean="0">
                <a:ea typeface="ＭＳ Ｐゴシック" panose="020B0600070205080204" pitchFamily="34" charset="-128"/>
              </a:rPr>
              <a:t>άτομ</a:t>
            </a:r>
            <a:r>
              <a:rPr lang="en-GB" altLang="en-US" sz="2600" dirty="0" smtClean="0">
                <a:ea typeface="ＭＳ Ｐゴシック" panose="020B0600070205080204" pitchFamily="34" charset="-128"/>
              </a:rPr>
              <a:t>α απελευθερώνονται σε μια περιοχή όπου ζούσαν τα ίδια ή οι πρόγονοί τους ώστε να διατηρείται η γενετική προσαρμογή</a:t>
            </a:r>
            <a:r>
              <a:rPr lang="el-GR" altLang="en-US" sz="2600" dirty="0" smtClean="0">
                <a:ea typeface="ＭＳ Ｐゴシック" panose="020B0600070205080204" pitchFamily="34" charset="-128"/>
              </a:rPr>
              <a:t>.</a:t>
            </a:r>
            <a:endParaRPr lang="en-GB" altLang="en-US" sz="2600" dirty="0" smtClean="0">
              <a:ea typeface="ＭＳ Ｐゴシック" panose="020B0600070205080204" pitchFamily="34" charset="-128"/>
            </a:endParaRPr>
          </a:p>
          <a:p>
            <a:endParaRPr lang="en-US" altLang="en-US" sz="2600" dirty="0" smtClean="0">
              <a:solidFill>
                <a:srgbClr val="800000"/>
              </a:solidFill>
              <a:ea typeface="ＭＳ Ｐゴシック" panose="020B0600070205080204" pitchFamily="34" charset="-128"/>
            </a:endParaRPr>
          </a:p>
        </p:txBody>
      </p:sp>
      <p:pic>
        <p:nvPicPr>
          <p:cNvPr id="73732" name="Content Placeholder 4" descr="oryx.jpg"/>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29150" y="2100550"/>
            <a:ext cx="3886200" cy="3801487"/>
          </a:xfrm>
        </p:spPr>
      </p:pic>
      <p:sp>
        <p:nvSpPr>
          <p:cNvPr id="2" name="Footer Placeholder 1"/>
          <p:cNvSpPr>
            <a:spLocks noGrp="1"/>
          </p:cNvSpPr>
          <p:nvPr>
            <p:ph type="ftr" sz="quarter" idx="11"/>
          </p:nvPr>
        </p:nvSpPr>
        <p:spPr/>
        <p:txBody>
          <a:bodyPr/>
          <a:lstStyle/>
          <a:p>
            <a:r>
              <a:rPr lang="el-GR" smtClean="0"/>
              <a:t>Ενότητα 7.  Η Διατήρηση της Βιολογικής Ποικιλότητας</a:t>
            </a:r>
            <a:endParaRPr lang="en-US"/>
          </a:p>
        </p:txBody>
      </p:sp>
      <p:sp>
        <p:nvSpPr>
          <p:cNvPr id="3" name="Slide Number Placeholder 2"/>
          <p:cNvSpPr>
            <a:spLocks noGrp="1"/>
          </p:cNvSpPr>
          <p:nvPr>
            <p:ph type="sldNum" sz="quarter" idx="12"/>
          </p:nvPr>
        </p:nvSpPr>
        <p:spPr/>
        <p:txBody>
          <a:bodyPr/>
          <a:lstStyle/>
          <a:p>
            <a:fld id="{58A56277-EA16-4AF5-BFB5-E5ECBBB39490}" type="slidenum">
              <a:rPr lang="en-US" smtClean="0"/>
              <a:t>58</a:t>
            </a:fld>
            <a:endParaRPr lang="en-US"/>
          </a:p>
        </p:txBody>
      </p:sp>
      <p:sp>
        <p:nvSpPr>
          <p:cNvPr id="7" name="TextBox 6"/>
          <p:cNvSpPr txBox="1"/>
          <p:nvPr/>
        </p:nvSpPr>
        <p:spPr>
          <a:xfrm>
            <a:off x="8069073" y="5523485"/>
            <a:ext cx="341760" cy="276999"/>
          </a:xfrm>
          <a:prstGeom prst="rect">
            <a:avLst/>
          </a:prstGeom>
          <a:noFill/>
        </p:spPr>
        <p:txBody>
          <a:bodyPr wrap="none" rtlCol="0">
            <a:spAutoFit/>
          </a:bodyPr>
          <a:lstStyle/>
          <a:p>
            <a:r>
              <a:rPr lang="en-US" sz="1200" b="1" dirty="0" smtClean="0">
                <a:solidFill>
                  <a:schemeClr val="bg1"/>
                </a:solidFill>
              </a:rPr>
              <a:t>47</a:t>
            </a:r>
            <a:endParaRPr lang="en-US" sz="1200" b="1" dirty="0">
              <a:solidFill>
                <a:schemeClr val="bg1"/>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normAutofit/>
          </a:bodyPr>
          <a:lstStyle/>
          <a:p>
            <a:r>
              <a:rPr lang="el-GR" altLang="en-US" sz="4000" dirty="0" smtClean="0">
                <a:ea typeface="ＭＳ Ｐゴシック" panose="020B0600070205080204" pitchFamily="34" charset="-128"/>
              </a:rPr>
              <a:t>Η θαυμαστή περίπτωση του </a:t>
            </a:r>
            <a:r>
              <a:rPr lang="en-US" altLang="en-US" sz="4000" i="1" dirty="0" err="1" smtClean="0">
                <a:ea typeface="ＭＳ Ｐゴシック" panose="020B0600070205080204" pitchFamily="34" charset="-128"/>
              </a:rPr>
              <a:t>Dryococelus</a:t>
            </a:r>
            <a:r>
              <a:rPr lang="en-US" altLang="en-US" sz="4000" i="1" dirty="0" smtClean="0">
                <a:ea typeface="ＭＳ Ｐゴシック" panose="020B0600070205080204" pitchFamily="34" charset="-128"/>
              </a:rPr>
              <a:t> </a:t>
            </a:r>
            <a:r>
              <a:rPr lang="en-US" altLang="en-US" sz="4000" i="1" dirty="0" err="1" smtClean="0">
                <a:ea typeface="ＭＳ Ｐゴシック" panose="020B0600070205080204" pitchFamily="34" charset="-128"/>
              </a:rPr>
              <a:t>australis</a:t>
            </a:r>
            <a:r>
              <a:rPr lang="el-GR" altLang="en-US" sz="4000" i="1" dirty="0" smtClean="0">
                <a:ea typeface="ＭＳ Ｐゴシック" panose="020B0600070205080204" pitchFamily="34" charset="-128"/>
              </a:rPr>
              <a:t>, μέρος ΙΙ</a:t>
            </a:r>
            <a:endParaRPr lang="en-US" altLang="en-US" sz="4000" dirty="0" smtClean="0">
              <a:ea typeface="ＭＳ Ｐゴシック" panose="020B0600070205080204" pitchFamily="34" charset="-128"/>
            </a:endParaRPr>
          </a:p>
        </p:txBody>
      </p:sp>
      <p:sp>
        <p:nvSpPr>
          <p:cNvPr id="74755" name="Content Placeholder 2"/>
          <p:cNvSpPr>
            <a:spLocks noGrp="1"/>
          </p:cNvSpPr>
          <p:nvPr>
            <p:ph sz="half" idx="1"/>
          </p:nvPr>
        </p:nvSpPr>
        <p:spPr/>
        <p:txBody>
          <a:bodyPr>
            <a:noAutofit/>
          </a:bodyPr>
          <a:lstStyle/>
          <a:p>
            <a:r>
              <a:rPr lang="en-US" altLang="en-US" sz="2800" dirty="0" smtClean="0">
                <a:ea typeface="ＭＳ Ｐゴシック" panose="020B0600070205080204" pitchFamily="34" charset="-128"/>
              </a:rPr>
              <a:t>Ύ</a:t>
            </a:r>
            <a:r>
              <a:rPr lang="el-GR" altLang="en-US" sz="2800" dirty="0" err="1" smtClean="0">
                <a:ea typeface="ＭＳ Ｐゴシック" panose="020B0600070205080204" pitchFamily="34" charset="-128"/>
              </a:rPr>
              <a:t>στερα</a:t>
            </a:r>
            <a:r>
              <a:rPr lang="el-GR" altLang="en-US" sz="2800" dirty="0" smtClean="0">
                <a:ea typeface="ＭＳ Ｐゴシック" panose="020B0600070205080204" pitchFamily="34" charset="-128"/>
              </a:rPr>
              <a:t> από μακρά περίοδο διερεύνησης η αυστραλιανή κυβέρνηση επέτρεψε την εισαγωγή 4 ατόμων  που τέθηκαν σε πρόγραμμα αναπαραγωγής.</a:t>
            </a:r>
          </a:p>
          <a:p>
            <a:r>
              <a:rPr lang="en-US" altLang="en-US" sz="2800" dirty="0" smtClean="0">
                <a:ea typeface="ＭＳ Ｐゴシック" panose="020B0600070205080204" pitchFamily="34" charset="-128"/>
              </a:rPr>
              <a:t>Ο</a:t>
            </a:r>
            <a:r>
              <a:rPr lang="el-GR" altLang="en-US" sz="2800" dirty="0" smtClean="0">
                <a:ea typeface="ＭＳ Ｐゴシック" panose="020B0600070205080204" pitchFamily="34" charset="-128"/>
              </a:rPr>
              <a:t> Αδάμ και η Εύα στο Ζωολογικό κήπο της Μελβούρνης...</a:t>
            </a:r>
            <a:endParaRPr lang="en-US" altLang="en-US" sz="2800" dirty="0" smtClean="0">
              <a:ea typeface="ＭＳ Ｐゴシック" panose="020B0600070205080204" pitchFamily="34" charset="-128"/>
            </a:endParaRPr>
          </a:p>
        </p:txBody>
      </p:sp>
      <p:sp>
        <p:nvSpPr>
          <p:cNvPr id="74756" name="Content Placeholder 3"/>
          <p:cNvSpPr>
            <a:spLocks noGrp="1"/>
          </p:cNvSpPr>
          <p:nvPr>
            <p:ph sz="half" idx="2"/>
          </p:nvPr>
        </p:nvSpPr>
        <p:spPr>
          <a:xfrm>
            <a:off x="4629150" y="1825625"/>
            <a:ext cx="4011930" cy="4351338"/>
          </a:xfrm>
        </p:spPr>
        <p:txBody>
          <a:bodyPr>
            <a:noAutofit/>
          </a:bodyPr>
          <a:lstStyle/>
          <a:p>
            <a:r>
              <a:rPr lang="el-GR" altLang="en-US" sz="2800" dirty="0" smtClean="0">
                <a:ea typeface="ＭＳ Ｐゴシック" panose="020B0600070205080204" pitchFamily="34" charset="-128"/>
              </a:rPr>
              <a:t>Το 2008 μια θαλερή αποικία 700 ενηλίκων ατόμων ήταν έτοιμη για μετακίνηση στο προγονικό νησί τους.</a:t>
            </a:r>
          </a:p>
          <a:p>
            <a:r>
              <a:rPr lang="el-GR" altLang="en-US" sz="2800" dirty="0" smtClean="0">
                <a:ea typeface="ＭＳ Ｐゴシック" panose="020B0600070205080204" pitchFamily="34" charset="-128"/>
              </a:rPr>
              <a:t>Οι αρχές ξεκίνησαν εκστρατεία ενημέρωσης των κατοίκων για να υποδεχτούν τους παλιούς ενοίκους του νησιού.</a:t>
            </a:r>
            <a:endParaRPr lang="en-US" altLang="en-US" sz="2800" dirty="0" smtClean="0">
              <a:ea typeface="ＭＳ Ｐゴシック" panose="020B0600070205080204" pitchFamily="34" charset="-128"/>
            </a:endParaRPr>
          </a:p>
        </p:txBody>
      </p:sp>
      <p:sp>
        <p:nvSpPr>
          <p:cNvPr id="2" name="Footer Placeholder 1"/>
          <p:cNvSpPr>
            <a:spLocks noGrp="1"/>
          </p:cNvSpPr>
          <p:nvPr>
            <p:ph type="ftr" sz="quarter" idx="11"/>
          </p:nvPr>
        </p:nvSpPr>
        <p:spPr/>
        <p:txBody>
          <a:bodyPr/>
          <a:lstStyle/>
          <a:p>
            <a:r>
              <a:rPr lang="el-GR" smtClean="0"/>
              <a:t>Ενότητα 7.  Η Διατήρηση της Βιολογικής Ποικιλότητας</a:t>
            </a:r>
            <a:endParaRPr lang="en-US"/>
          </a:p>
        </p:txBody>
      </p:sp>
      <p:sp>
        <p:nvSpPr>
          <p:cNvPr id="3" name="Slide Number Placeholder 2"/>
          <p:cNvSpPr>
            <a:spLocks noGrp="1"/>
          </p:cNvSpPr>
          <p:nvPr>
            <p:ph type="sldNum" sz="quarter" idx="12"/>
          </p:nvPr>
        </p:nvSpPr>
        <p:spPr/>
        <p:txBody>
          <a:bodyPr/>
          <a:lstStyle/>
          <a:p>
            <a:fld id="{58A56277-EA16-4AF5-BFB5-E5ECBBB39490}" type="slidenum">
              <a:rPr lang="en-US" smtClean="0"/>
              <a:t>59</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normAutofit/>
          </a:bodyPr>
          <a:lstStyle/>
          <a:p>
            <a:pPr eaLnBrk="1" hangingPunct="1"/>
            <a:r>
              <a:rPr lang="en-US" altLang="en-US" dirty="0" smtClean="0">
                <a:ea typeface="ＭＳ Ｐゴシック" panose="020B0600070205080204" pitchFamily="34" charset="-128"/>
              </a:rPr>
              <a:t>Ε</a:t>
            </a:r>
            <a:r>
              <a:rPr lang="el-GR" altLang="en-US" dirty="0" err="1" smtClean="0">
                <a:ea typeface="ＭＳ Ｐゴシック" panose="020B0600070205080204" pitchFamily="34" charset="-128"/>
              </a:rPr>
              <a:t>ξαφανίσεις</a:t>
            </a:r>
            <a:r>
              <a:rPr lang="el-GR" altLang="en-US" dirty="0" smtClean="0">
                <a:ea typeface="ＭＳ Ｐゴシック" panose="020B0600070205080204" pitchFamily="34" charset="-128"/>
              </a:rPr>
              <a:t> ειδών</a:t>
            </a:r>
            <a:endParaRPr lang="en-US" altLang="en-US" dirty="0" smtClean="0">
              <a:ea typeface="ＭＳ Ｐゴシック" panose="020B0600070205080204" pitchFamily="34" charset="-128"/>
            </a:endParaRPr>
          </a:p>
        </p:txBody>
      </p:sp>
      <p:sp>
        <p:nvSpPr>
          <p:cNvPr id="20483" name="Content Placeholder 3"/>
          <p:cNvSpPr>
            <a:spLocks noGrp="1"/>
          </p:cNvSpPr>
          <p:nvPr>
            <p:ph sz="half" idx="1"/>
          </p:nvPr>
        </p:nvSpPr>
        <p:spPr>
          <a:xfrm>
            <a:off x="628650" y="1825625"/>
            <a:ext cx="3251210" cy="3554758"/>
          </a:xfrm>
        </p:spPr>
        <p:txBody>
          <a:bodyPr>
            <a:noAutofit/>
          </a:bodyPr>
          <a:lstStyle/>
          <a:p>
            <a:pPr eaLnBrk="1" hangingPunct="1"/>
            <a:r>
              <a:rPr lang="en-US" altLang="en-US" sz="2800" dirty="0" smtClean="0">
                <a:ea typeface="ＭＳ Ｐゴシック" panose="020B0600070205080204" pitchFamily="34" charset="-128"/>
              </a:rPr>
              <a:t>Ε</a:t>
            </a:r>
            <a:r>
              <a:rPr lang="el-GR" altLang="en-US" sz="2800" dirty="0" err="1" smtClean="0">
                <a:ea typeface="ＭＳ Ｐゴシック" panose="020B0600070205080204" pitchFamily="34" charset="-128"/>
              </a:rPr>
              <a:t>ίναι</a:t>
            </a:r>
            <a:r>
              <a:rPr lang="el-GR" altLang="en-US" sz="2800" dirty="0" smtClean="0">
                <a:ea typeface="ＭＳ Ｐゴシック" panose="020B0600070205080204" pitchFamily="34" charset="-128"/>
              </a:rPr>
              <a:t> μια φυσική διαδικασία που όμως έχει επιταχυνθεί δραματικά από τις ανθρωπογενείς παρεμβάσεις.</a:t>
            </a:r>
          </a:p>
          <a:p>
            <a:pPr eaLnBrk="1" hangingPunct="1"/>
            <a:r>
              <a:rPr lang="en-US" altLang="en-US" sz="2800" dirty="0" smtClean="0">
                <a:ea typeface="ＭＳ Ｐゴシック" panose="020B0600070205080204" pitchFamily="34" charset="-128"/>
              </a:rPr>
              <a:t>Έ</a:t>
            </a:r>
            <a:r>
              <a:rPr lang="el-GR" altLang="en-US" sz="2800" dirty="0" err="1" smtClean="0">
                <a:ea typeface="ＭＳ Ｐゴシック" panose="020B0600070205080204" pitchFamily="34" charset="-128"/>
              </a:rPr>
              <a:t>κτο</a:t>
            </a:r>
            <a:r>
              <a:rPr lang="el-GR" altLang="en-US" sz="2800" dirty="0" smtClean="0">
                <a:ea typeface="ＭＳ Ｐゴシック" panose="020B0600070205080204" pitchFamily="34" charset="-128"/>
              </a:rPr>
              <a:t> κύμα εξαφάνισης.</a:t>
            </a:r>
            <a:endParaRPr lang="en-US" altLang="en-US" sz="2800" dirty="0" smtClean="0">
              <a:ea typeface="ＭＳ Ｐゴシック" panose="020B0600070205080204" pitchFamily="34" charset="-128"/>
            </a:endParaRPr>
          </a:p>
        </p:txBody>
      </p:sp>
      <p:pic>
        <p:nvPicPr>
          <p:cNvPr id="20484" name="Content Placeholder 5" descr="Picture 5.png"/>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879860" y="1825626"/>
            <a:ext cx="4635490" cy="3745850"/>
          </a:xfrm>
        </p:spPr>
      </p:pic>
      <p:sp>
        <p:nvSpPr>
          <p:cNvPr id="2" name="Θέση υποσέλιδου 1"/>
          <p:cNvSpPr>
            <a:spLocks noGrp="1"/>
          </p:cNvSpPr>
          <p:nvPr>
            <p:ph type="ftr" sz="quarter" idx="11"/>
          </p:nvPr>
        </p:nvSpPr>
        <p:spPr/>
        <p:txBody>
          <a:bodyPr/>
          <a:lstStyle/>
          <a:p>
            <a:r>
              <a:rPr lang="el-GR" smtClean="0"/>
              <a:t>Ενότητα 7.  Η Διατήρηση της Βιολογικής Ποικιλότητας</a:t>
            </a:r>
            <a:endParaRPr lang="en-US"/>
          </a:p>
        </p:txBody>
      </p:sp>
      <p:sp>
        <p:nvSpPr>
          <p:cNvPr id="3" name="Θέση αριθμού διαφάνειας 2"/>
          <p:cNvSpPr>
            <a:spLocks noGrp="1"/>
          </p:cNvSpPr>
          <p:nvPr>
            <p:ph type="sldNum" sz="quarter" idx="12"/>
          </p:nvPr>
        </p:nvSpPr>
        <p:spPr/>
        <p:txBody>
          <a:bodyPr/>
          <a:lstStyle/>
          <a:p>
            <a:fld id="{58A56277-EA16-4AF5-BFB5-E5ECBBB39490}" type="slidenum">
              <a:rPr lang="en-US" smtClean="0"/>
              <a:t>6</a:t>
            </a:fld>
            <a:endParaRPr lang="en-US"/>
          </a:p>
        </p:txBody>
      </p:sp>
      <p:sp>
        <p:nvSpPr>
          <p:cNvPr id="7" name="TextBox 6"/>
          <p:cNvSpPr txBox="1"/>
          <p:nvPr/>
        </p:nvSpPr>
        <p:spPr>
          <a:xfrm>
            <a:off x="8239953" y="5571476"/>
            <a:ext cx="263214" cy="276999"/>
          </a:xfrm>
          <a:prstGeom prst="rect">
            <a:avLst/>
          </a:prstGeom>
          <a:noFill/>
        </p:spPr>
        <p:txBody>
          <a:bodyPr wrap="none" rtlCol="0">
            <a:spAutoFit/>
          </a:bodyPr>
          <a:lstStyle/>
          <a:p>
            <a:r>
              <a:rPr lang="en-US" sz="1200" b="1" dirty="0" smtClean="0"/>
              <a:t>8</a:t>
            </a:r>
            <a:endParaRPr lang="en-US" sz="1200" b="1"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normAutofit/>
          </a:bodyPr>
          <a:lstStyle/>
          <a:p>
            <a:r>
              <a:rPr lang="el-GR" altLang="en-US" b="1" dirty="0" smtClean="0">
                <a:ea typeface="ＭＳ Ｐゴシック" panose="020B0600070205080204" pitchFamily="34" charset="-128"/>
              </a:rPr>
              <a:t>Προγράμματα ενίσχυσης</a:t>
            </a:r>
            <a:endParaRPr lang="en-US" altLang="en-US" b="1" dirty="0" smtClean="0">
              <a:ea typeface="ＭＳ Ｐゴシック" panose="020B0600070205080204" pitchFamily="34" charset="-128"/>
            </a:endParaRPr>
          </a:p>
        </p:txBody>
      </p:sp>
      <p:sp>
        <p:nvSpPr>
          <p:cNvPr id="75779" name="Content Placeholder 2"/>
          <p:cNvSpPr>
            <a:spLocks noGrp="1"/>
          </p:cNvSpPr>
          <p:nvPr>
            <p:ph sz="half" idx="1"/>
          </p:nvPr>
        </p:nvSpPr>
        <p:spPr/>
        <p:txBody>
          <a:bodyPr/>
          <a:lstStyle/>
          <a:p>
            <a:r>
              <a:rPr lang="el-GR" altLang="en-US" sz="2800" dirty="0" smtClean="0">
                <a:ea typeface="ＭＳ Ｐゴシック" panose="020B0600070205080204" pitchFamily="34" charset="-128"/>
              </a:rPr>
              <a:t>Π</a:t>
            </a:r>
            <a:r>
              <a:rPr lang="en-GB" altLang="en-US" sz="2800" dirty="0" err="1" smtClean="0">
                <a:ea typeface="ＭＳ Ｐゴシック" panose="020B0600070205080204" pitchFamily="34" charset="-128"/>
              </a:rPr>
              <a:t>εριλ</a:t>
            </a:r>
            <a:r>
              <a:rPr lang="en-GB" altLang="en-US" sz="2800" dirty="0" smtClean="0">
                <a:ea typeface="ＭＳ Ｐゴシック" panose="020B0600070205080204" pitchFamily="34" charset="-128"/>
              </a:rPr>
              <a:t>αμβάνουν την απελευθέρωση ατόμων σε έναν πληθυσμό για να αυξηθεί το μέγεθος και η γονιδιακή δεξαμενή του</a:t>
            </a:r>
            <a:r>
              <a:rPr lang="el-GR" altLang="en-US" sz="2800" dirty="0" smtClean="0">
                <a:ea typeface="ＭＳ Ｐゴシック" panose="020B0600070205080204" pitchFamily="34" charset="-128"/>
              </a:rPr>
              <a:t>.</a:t>
            </a:r>
          </a:p>
          <a:p>
            <a:pPr>
              <a:buFont typeface="Arial" panose="020B0604020202020204" pitchFamily="34" charset="0"/>
              <a:buNone/>
            </a:pPr>
            <a:endParaRPr lang="en-US" altLang="en-US" dirty="0" smtClean="0">
              <a:solidFill>
                <a:srgbClr val="800000"/>
              </a:solidFill>
              <a:ea typeface="ＭＳ Ｐゴシック" panose="020B0600070205080204" pitchFamily="34" charset="-128"/>
            </a:endParaRPr>
          </a:p>
        </p:txBody>
      </p:sp>
      <p:pic>
        <p:nvPicPr>
          <p:cNvPr id="75780" name="Content Placeholder 4" descr="dermochelys.jpg"/>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970978" y="1690689"/>
            <a:ext cx="3263503" cy="4351338"/>
          </a:xfrm>
        </p:spPr>
      </p:pic>
      <p:sp>
        <p:nvSpPr>
          <p:cNvPr id="75781" name="TextBox 5"/>
          <p:cNvSpPr txBox="1">
            <a:spLocks noChangeArrowheads="1"/>
          </p:cNvSpPr>
          <p:nvPr/>
        </p:nvSpPr>
        <p:spPr bwMode="auto">
          <a:xfrm>
            <a:off x="2467808" y="5703473"/>
            <a:ext cx="250317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i="1" dirty="0" err="1"/>
              <a:t>Dermochelys</a:t>
            </a:r>
            <a:r>
              <a:rPr lang="en-US" altLang="en-US" sz="1600" i="1" dirty="0"/>
              <a:t> </a:t>
            </a:r>
            <a:r>
              <a:rPr lang="en-US" altLang="en-US" sz="1600" i="1" dirty="0" err="1"/>
              <a:t>corriacea</a:t>
            </a:r>
            <a:endParaRPr lang="en-US" altLang="en-US" sz="1600" i="1" dirty="0"/>
          </a:p>
        </p:txBody>
      </p:sp>
      <p:sp>
        <p:nvSpPr>
          <p:cNvPr id="2" name="Footer Placeholder 1"/>
          <p:cNvSpPr>
            <a:spLocks noGrp="1"/>
          </p:cNvSpPr>
          <p:nvPr>
            <p:ph type="ftr" sz="quarter" idx="11"/>
          </p:nvPr>
        </p:nvSpPr>
        <p:spPr/>
        <p:txBody>
          <a:bodyPr/>
          <a:lstStyle/>
          <a:p>
            <a:r>
              <a:rPr lang="el-GR" smtClean="0"/>
              <a:t>Ενότητα 7.  Η Διατήρηση της Βιολογικής Ποικιλότητας</a:t>
            </a:r>
            <a:endParaRPr lang="en-US"/>
          </a:p>
        </p:txBody>
      </p:sp>
      <p:sp>
        <p:nvSpPr>
          <p:cNvPr id="3" name="Slide Number Placeholder 2"/>
          <p:cNvSpPr>
            <a:spLocks noGrp="1"/>
          </p:cNvSpPr>
          <p:nvPr>
            <p:ph type="sldNum" sz="quarter" idx="12"/>
          </p:nvPr>
        </p:nvSpPr>
        <p:spPr/>
        <p:txBody>
          <a:bodyPr/>
          <a:lstStyle/>
          <a:p>
            <a:fld id="{58A56277-EA16-4AF5-BFB5-E5ECBBB39490}" type="slidenum">
              <a:rPr lang="en-US" smtClean="0"/>
              <a:t>60</a:t>
            </a:fld>
            <a:endParaRPr lang="en-US"/>
          </a:p>
        </p:txBody>
      </p:sp>
      <p:sp>
        <p:nvSpPr>
          <p:cNvPr id="8" name="TextBox 7"/>
          <p:cNvSpPr txBox="1"/>
          <p:nvPr/>
        </p:nvSpPr>
        <p:spPr>
          <a:xfrm>
            <a:off x="7862276" y="5734250"/>
            <a:ext cx="341760" cy="276999"/>
          </a:xfrm>
          <a:prstGeom prst="rect">
            <a:avLst/>
          </a:prstGeom>
          <a:noFill/>
        </p:spPr>
        <p:txBody>
          <a:bodyPr wrap="none" rtlCol="0">
            <a:spAutoFit/>
          </a:bodyPr>
          <a:lstStyle/>
          <a:p>
            <a:r>
              <a:rPr lang="en-US" sz="1200" b="1" dirty="0" smtClean="0"/>
              <a:t>48</a:t>
            </a:r>
            <a:endParaRPr lang="en-US" sz="1200" b="1"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normAutofit/>
          </a:bodyPr>
          <a:lstStyle/>
          <a:p>
            <a:r>
              <a:rPr lang="el-GR" altLang="en-US" b="1" dirty="0" smtClean="0">
                <a:ea typeface="ＭＳ Ｐゴシック" panose="020B0600070205080204" pitchFamily="34" charset="-128"/>
              </a:rPr>
              <a:t>Προγράμματα εισαγωγής</a:t>
            </a:r>
            <a:endParaRPr lang="en-US" altLang="en-US" b="1" dirty="0" smtClean="0">
              <a:ea typeface="ＭＳ Ｐゴシック" panose="020B0600070205080204" pitchFamily="34" charset="-128"/>
            </a:endParaRPr>
          </a:p>
        </p:txBody>
      </p:sp>
      <p:sp>
        <p:nvSpPr>
          <p:cNvPr id="3" name="Content Placeholder 2"/>
          <p:cNvSpPr>
            <a:spLocks noGrp="1"/>
          </p:cNvSpPr>
          <p:nvPr>
            <p:ph idx="1"/>
          </p:nvPr>
        </p:nvSpPr>
        <p:spPr/>
        <p:txBody>
          <a:bodyPr>
            <a:normAutofit fontScale="92500" lnSpcReduction="10000"/>
          </a:bodyPr>
          <a:lstStyle/>
          <a:p>
            <a:r>
              <a:rPr lang="el-GR" altLang="en-US" sz="2600" dirty="0" smtClean="0">
                <a:ea typeface="ＭＳ Ｐゴシック" panose="020B0600070205080204" pitchFamily="34" charset="-128"/>
              </a:rPr>
              <a:t>Μ</a:t>
            </a:r>
            <a:r>
              <a:rPr lang="en-GB" altLang="en-US" sz="2600" dirty="0" err="1" smtClean="0">
                <a:ea typeface="ＭＳ Ｐゴシック" panose="020B0600070205080204" pitchFamily="34" charset="-128"/>
              </a:rPr>
              <a:t>ετ</a:t>
            </a:r>
            <a:r>
              <a:rPr lang="en-GB" altLang="en-US" sz="2600" dirty="0" smtClean="0">
                <a:ea typeface="ＭＳ Ｐゴシック" panose="020B0600070205080204" pitchFamily="34" charset="-128"/>
              </a:rPr>
              <a:t>ακίνηση ζώων σε περιοχές εκτός της ιστορικής περιοχής κατανομής του είδους</a:t>
            </a:r>
            <a:r>
              <a:rPr lang="el-GR" altLang="en-US" sz="2600" dirty="0" smtClean="0">
                <a:ea typeface="ＭＳ Ｐゴシック" panose="020B0600070205080204" pitchFamily="34" charset="-128"/>
              </a:rPr>
              <a:t>.</a:t>
            </a:r>
          </a:p>
          <a:p>
            <a:r>
              <a:rPr lang="en-GB" altLang="en-US" sz="2600" dirty="0" err="1" smtClean="0">
                <a:ea typeface="ＭＳ Ｐゴシック" panose="020B0600070205080204" pitchFamily="34" charset="-128"/>
              </a:rPr>
              <a:t>Αυτή</a:t>
            </a:r>
            <a:r>
              <a:rPr lang="en-GB" altLang="en-US" sz="2600" dirty="0" smtClean="0">
                <a:ea typeface="ＭＳ Ｐゴシック" panose="020B0600070205080204" pitchFamily="34" charset="-128"/>
              </a:rPr>
              <a:t> η π</a:t>
            </a:r>
            <a:r>
              <a:rPr lang="en-GB" altLang="en-US" sz="2600" dirty="0" err="1" smtClean="0">
                <a:ea typeface="ＭＳ Ｐゴシック" panose="020B0600070205080204" pitchFamily="34" charset="-128"/>
              </a:rPr>
              <a:t>ροσέγγιση</a:t>
            </a:r>
            <a:r>
              <a:rPr lang="en-GB" altLang="en-US" sz="2600" dirty="0" smtClean="0">
                <a:ea typeface="ＭＳ Ｐゴシック" panose="020B0600070205080204" pitchFamily="34" charset="-128"/>
              </a:rPr>
              <a:t> μπ</a:t>
            </a:r>
            <a:r>
              <a:rPr lang="en-GB" altLang="en-US" sz="2600" dirty="0" err="1" smtClean="0">
                <a:ea typeface="ＭＳ Ｐゴシック" panose="020B0600070205080204" pitchFamily="34" charset="-128"/>
              </a:rPr>
              <a:t>ορεί</a:t>
            </a:r>
            <a:r>
              <a:rPr lang="en-GB" altLang="en-US" sz="2600" dirty="0" smtClean="0">
                <a:ea typeface="ＭＳ Ｐゴシック" panose="020B0600070205080204" pitchFamily="34" charset="-128"/>
              </a:rPr>
              <a:t> να </a:t>
            </a:r>
            <a:r>
              <a:rPr lang="en-GB" altLang="en-US" sz="2600" dirty="0" err="1" smtClean="0">
                <a:ea typeface="ＭＳ Ｐゴシック" panose="020B0600070205080204" pitchFamily="34" charset="-128"/>
              </a:rPr>
              <a:t>είν</a:t>
            </a:r>
            <a:r>
              <a:rPr lang="en-GB" altLang="en-US" sz="2600" dirty="0" smtClean="0">
                <a:ea typeface="ＭＳ Ｐゴシック" panose="020B0600070205080204" pitchFamily="34" charset="-128"/>
              </a:rPr>
              <a:t>αι απαραίτητη όταν το περιβάλλον στην ιστορική περιοχή κατανομής ενός είδους έχει υποβαθμιστεί τόσο ώστε να μην μπορεί να επιβιώσει το είδος ή όταν εξακολουθεί να υπάρχει ο παράγοντας που οδήγησε το είδος σε υποβάθμιση</a:t>
            </a:r>
            <a:r>
              <a:rPr lang="el-GR" altLang="en-US" sz="2600" dirty="0" smtClean="0">
                <a:ea typeface="ＭＳ Ｐゴシック" panose="020B0600070205080204" pitchFamily="34" charset="-128"/>
              </a:rPr>
              <a:t>.</a:t>
            </a:r>
          </a:p>
          <a:p>
            <a:pPr>
              <a:lnSpc>
                <a:spcPct val="100000"/>
              </a:lnSpc>
            </a:pPr>
            <a:r>
              <a:rPr lang="el-GR" altLang="en-US" sz="2600" dirty="0" smtClean="0">
                <a:ea typeface="ＭＳ Ｐゴシック" panose="020B0600070205080204" pitchFamily="34" charset="-128"/>
              </a:rPr>
              <a:t>Θα πρέπει να </a:t>
            </a:r>
            <a:r>
              <a:rPr lang="en-US" altLang="en-US" sz="2600" dirty="0" err="1" smtClean="0">
                <a:ea typeface="ＭＳ Ｐゴシック" panose="020B0600070205080204" pitchFamily="34" charset="-128"/>
              </a:rPr>
              <a:t>εξ</a:t>
            </a:r>
            <a:r>
              <a:rPr lang="en-US" altLang="en-US" sz="2600" dirty="0" smtClean="0">
                <a:ea typeface="ＭＳ Ｐゴシック" panose="020B0600070205080204" pitchFamily="34" charset="-128"/>
              </a:rPr>
              <a:t>ασφαλίσει ότι το είδος δεν καταστρέφει</a:t>
            </a:r>
            <a:r>
              <a:rPr lang="el-GR" altLang="en-US" sz="2600" dirty="0" smtClean="0">
                <a:ea typeface="ＭＳ Ｐゴシック" panose="020B0600070205080204" pitchFamily="34" charset="-128"/>
              </a:rPr>
              <a:t> </a:t>
            </a:r>
            <a:r>
              <a:rPr lang="en-US" altLang="en-US" sz="2600" dirty="0" err="1" smtClean="0">
                <a:ea typeface="ＭＳ Ｐゴシック" panose="020B0600070205080204" pitchFamily="34" charset="-128"/>
              </a:rPr>
              <a:t>το</a:t>
            </a:r>
            <a:r>
              <a:rPr lang="en-US" altLang="en-US" sz="2600" dirty="0" smtClean="0">
                <a:ea typeface="ＭＳ Ｐゴシック" panose="020B0600070205080204" pitchFamily="34" charset="-128"/>
              </a:rPr>
              <a:t> </a:t>
            </a:r>
            <a:r>
              <a:rPr lang="en-US" altLang="en-US" sz="2600" dirty="0" err="1" smtClean="0">
                <a:ea typeface="ＭＳ Ｐゴシック" panose="020B0600070205080204" pitchFamily="34" charset="-128"/>
              </a:rPr>
              <a:t>νέου</a:t>
            </a:r>
            <a:r>
              <a:rPr lang="en-US" altLang="en-US" sz="2600" dirty="0" smtClean="0">
                <a:ea typeface="ＭＳ Ｐゴシック" panose="020B0600070205080204" pitchFamily="34" charset="-128"/>
              </a:rPr>
              <a:t> </a:t>
            </a:r>
            <a:r>
              <a:rPr lang="en-US" altLang="en-US" sz="2600" dirty="0" err="1" smtClean="0">
                <a:ea typeface="ＭＳ Ｐゴシック" panose="020B0600070205080204" pitchFamily="34" charset="-128"/>
              </a:rPr>
              <a:t>οικοσύστημ</a:t>
            </a:r>
            <a:r>
              <a:rPr lang="en-US" altLang="en-US" sz="2600" dirty="0" smtClean="0">
                <a:ea typeface="ＭＳ Ｐゴシック" panose="020B0600070205080204" pitchFamily="34" charset="-128"/>
              </a:rPr>
              <a:t>α ή δεν βλάπτει πληθυσμούς </a:t>
            </a:r>
            <a:r>
              <a:rPr lang="el-GR" altLang="en-US" sz="2600" dirty="0" smtClean="0">
                <a:ea typeface="ＭＳ Ｐゴシック" panose="020B0600070205080204" pitchFamily="34" charset="-128"/>
              </a:rPr>
              <a:t>άλλου </a:t>
            </a:r>
            <a:r>
              <a:rPr lang="en-US" altLang="en-US" sz="2600" dirty="0" err="1" smtClean="0">
                <a:ea typeface="ＭＳ Ｐゴシック" panose="020B0600070205080204" pitchFamily="34" charset="-128"/>
              </a:rPr>
              <a:t>είδους</a:t>
            </a:r>
            <a:r>
              <a:rPr lang="en-US" altLang="en-US" sz="2600" dirty="0" smtClean="0">
                <a:ea typeface="ＭＳ Ｐゴシック" panose="020B0600070205080204" pitchFamily="34" charset="-128"/>
              </a:rPr>
              <a:t>. </a:t>
            </a:r>
            <a:endParaRPr lang="el-GR" altLang="en-US" sz="2600" dirty="0" smtClean="0">
              <a:ea typeface="ＭＳ Ｐゴシック" panose="020B0600070205080204" pitchFamily="34" charset="-128"/>
            </a:endParaRPr>
          </a:p>
          <a:p>
            <a:r>
              <a:rPr lang="el-GR" altLang="en-US" sz="2600" dirty="0" smtClean="0">
                <a:ea typeface="ＭＳ Ｐゴシック" panose="020B0600070205080204" pitchFamily="34" charset="-128"/>
              </a:rPr>
              <a:t>Τ</a:t>
            </a:r>
            <a:r>
              <a:rPr lang="en-US" altLang="en-US" sz="2600" dirty="0" smtClean="0">
                <a:ea typeface="ＭＳ Ｐゴシック" panose="020B0600070205080204" pitchFamily="34" charset="-128"/>
              </a:rPr>
              <a:t>α</a:t>
            </a:r>
            <a:r>
              <a:rPr lang="el-GR" altLang="en-US" sz="2600" dirty="0" smtClean="0">
                <a:ea typeface="ＭＳ Ｐゴシック" panose="020B0600070205080204" pitchFamily="34" charset="-128"/>
              </a:rPr>
              <a:t> </a:t>
            </a:r>
            <a:r>
              <a:rPr lang="en-US" altLang="en-US" sz="2600" dirty="0" err="1" smtClean="0">
                <a:ea typeface="ＭＳ Ｐゴシック" panose="020B0600070205080204" pitchFamily="34" charset="-128"/>
              </a:rPr>
              <a:t>άτομ</a:t>
            </a:r>
            <a:r>
              <a:rPr lang="en-US" altLang="en-US" sz="2600" dirty="0" smtClean="0">
                <a:ea typeface="ＭＳ Ｐゴシック" panose="020B0600070205080204" pitchFamily="34" charset="-128"/>
              </a:rPr>
              <a:t>α </a:t>
            </a:r>
            <a:r>
              <a:rPr lang="el-GR" altLang="en-US" sz="2600" dirty="0" smtClean="0">
                <a:ea typeface="ＭＳ Ｐゴシック" panose="020B0600070205080204" pitchFamily="34" charset="-128"/>
              </a:rPr>
              <a:t>που </a:t>
            </a:r>
            <a:r>
              <a:rPr lang="en-US" altLang="en-US" sz="2600" dirty="0" err="1" smtClean="0">
                <a:ea typeface="ＭＳ Ｐゴシック" panose="020B0600070205080204" pitchFamily="34" charset="-128"/>
              </a:rPr>
              <a:t>ελευθερώνοντ</a:t>
            </a:r>
            <a:r>
              <a:rPr lang="en-US" altLang="en-US" sz="2600" dirty="0" smtClean="0">
                <a:ea typeface="ＭＳ Ｐゴシック" panose="020B0600070205080204" pitchFamily="34" charset="-128"/>
              </a:rPr>
              <a:t>αι δεν έχουν ασθένει</a:t>
            </a:r>
            <a:r>
              <a:rPr lang="el-GR" altLang="en-US" sz="2600" dirty="0" err="1" smtClean="0">
                <a:ea typeface="ＭＳ Ｐゴシック" panose="020B0600070205080204" pitchFamily="34" charset="-128"/>
              </a:rPr>
              <a:t>ες</a:t>
            </a:r>
            <a:r>
              <a:rPr lang="el-GR" altLang="en-US" sz="2600" dirty="0" smtClean="0">
                <a:ea typeface="ＭＳ Ｐゴシック" panose="020B0600070205080204" pitchFamily="34" charset="-128"/>
              </a:rPr>
              <a:t> που </a:t>
            </a:r>
            <a:r>
              <a:rPr lang="en-US" altLang="en-US" sz="2600" dirty="0" smtClean="0">
                <a:ea typeface="ＭＳ Ｐゴシック" panose="020B0600070205080204" pitchFamily="34" charset="-128"/>
              </a:rPr>
              <a:t>θα μπ</a:t>
            </a:r>
            <a:r>
              <a:rPr lang="en-US" altLang="en-US" sz="2600" dirty="0" err="1" smtClean="0">
                <a:ea typeface="ＭＳ Ｐゴシック" panose="020B0600070205080204" pitchFamily="34" charset="-128"/>
              </a:rPr>
              <a:t>ορούσ</a:t>
            </a:r>
            <a:r>
              <a:rPr lang="el-GR" altLang="en-US" sz="2600" dirty="0" smtClean="0">
                <a:ea typeface="ＭＳ Ｐゴシック" panose="020B0600070205080204" pitchFamily="34" charset="-128"/>
              </a:rPr>
              <a:t>αν</a:t>
            </a:r>
            <a:r>
              <a:rPr lang="en-US" altLang="en-US" sz="2600" dirty="0" smtClean="0">
                <a:ea typeface="ＭＳ Ｐゴシック" panose="020B0600070205080204" pitchFamily="34" charset="-128"/>
              </a:rPr>
              <a:t> να </a:t>
            </a:r>
            <a:r>
              <a:rPr lang="el-GR" altLang="en-US" sz="2600" dirty="0" smtClean="0">
                <a:ea typeface="ＭＳ Ｐゴシック" panose="020B0600070205080204" pitchFamily="34" charset="-128"/>
              </a:rPr>
              <a:t>αποδεκατίσουν </a:t>
            </a:r>
            <a:r>
              <a:rPr lang="en-US" altLang="en-US" sz="2600" dirty="0" err="1" smtClean="0">
                <a:ea typeface="ＭＳ Ｐゴシック" panose="020B0600070205080204" pitchFamily="34" charset="-128"/>
              </a:rPr>
              <a:t>τους</a:t>
            </a:r>
            <a:r>
              <a:rPr lang="en-US" altLang="en-US" sz="2600" dirty="0" smtClean="0">
                <a:ea typeface="ＭＳ Ｐゴシック" panose="020B0600070205080204" pitchFamily="34" charset="-128"/>
              </a:rPr>
              <a:t> </a:t>
            </a:r>
            <a:r>
              <a:rPr lang="en-US" altLang="en-US" sz="2600" dirty="0" err="1" smtClean="0">
                <a:ea typeface="ＭＳ Ｐゴシック" panose="020B0600070205080204" pitchFamily="34" charset="-128"/>
              </a:rPr>
              <a:t>φυσικούς</a:t>
            </a:r>
            <a:r>
              <a:rPr lang="en-US" altLang="en-US" sz="2600" dirty="0" smtClean="0">
                <a:ea typeface="ＭＳ Ｐゴシック" panose="020B0600070205080204" pitchFamily="34" charset="-128"/>
              </a:rPr>
              <a:t> π</a:t>
            </a:r>
            <a:r>
              <a:rPr lang="en-US" altLang="en-US" sz="2600" dirty="0" err="1" smtClean="0">
                <a:ea typeface="ＭＳ Ｐゴシック" panose="020B0600070205080204" pitchFamily="34" charset="-128"/>
              </a:rPr>
              <a:t>ληθυσμούς</a:t>
            </a:r>
            <a:r>
              <a:rPr lang="el-GR" altLang="en-US" sz="2600" dirty="0" smtClean="0">
                <a:ea typeface="ＭＳ Ｐゴシック" panose="020B0600070205080204" pitchFamily="34" charset="-128"/>
              </a:rPr>
              <a:t>.</a:t>
            </a:r>
          </a:p>
          <a:p>
            <a:endParaRPr lang="en-GB" altLang="en-US" sz="2600" dirty="0" smtClean="0">
              <a:solidFill>
                <a:srgbClr val="800000"/>
              </a:solidFill>
              <a:ea typeface="ＭＳ Ｐゴシック" panose="020B0600070205080204" pitchFamily="34" charset="-128"/>
            </a:endParaRPr>
          </a:p>
          <a:p>
            <a:endParaRPr lang="en-US" altLang="en-US" sz="2600" dirty="0" smtClean="0">
              <a:solidFill>
                <a:srgbClr val="800000"/>
              </a:solidFill>
              <a:ea typeface="ＭＳ Ｐゴシック" panose="020B0600070205080204" pitchFamily="34" charset="-128"/>
            </a:endParaRPr>
          </a:p>
        </p:txBody>
      </p:sp>
      <p:sp>
        <p:nvSpPr>
          <p:cNvPr id="2" name="Footer Placeholder 1"/>
          <p:cNvSpPr>
            <a:spLocks noGrp="1"/>
          </p:cNvSpPr>
          <p:nvPr>
            <p:ph type="ftr" sz="quarter" idx="11"/>
          </p:nvPr>
        </p:nvSpPr>
        <p:spPr/>
        <p:txBody>
          <a:bodyPr/>
          <a:lstStyle/>
          <a:p>
            <a:r>
              <a:rPr lang="el-GR" smtClean="0"/>
              <a:t>Ενότητα 7.  Η Διατήρηση της Βιολογικής Ποικιλότητας</a:t>
            </a:r>
            <a:endParaRPr lang="en-US" dirty="0"/>
          </a:p>
        </p:txBody>
      </p:sp>
      <p:sp>
        <p:nvSpPr>
          <p:cNvPr id="4" name="Slide Number Placeholder 3"/>
          <p:cNvSpPr>
            <a:spLocks noGrp="1"/>
          </p:cNvSpPr>
          <p:nvPr>
            <p:ph type="sldNum" sz="quarter" idx="12"/>
          </p:nvPr>
        </p:nvSpPr>
        <p:spPr/>
        <p:txBody>
          <a:bodyPr/>
          <a:lstStyle/>
          <a:p>
            <a:fld id="{58A56277-EA16-4AF5-BFB5-E5ECBBB39490}" type="slidenum">
              <a:rPr lang="en-US" smtClean="0"/>
              <a:t>61</a:t>
            </a:fld>
            <a:endParaRPr 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normAutofit/>
          </a:bodyPr>
          <a:lstStyle/>
          <a:p>
            <a:r>
              <a:rPr lang="en-GB" altLang="en-US" b="1" dirty="0" err="1" smtClean="0">
                <a:ea typeface="ＭＳ Ｐゴシック" panose="020B0600070205080204" pitchFamily="34" charset="-128"/>
              </a:rPr>
              <a:t>Στρ</a:t>
            </a:r>
            <a:r>
              <a:rPr lang="en-GB" altLang="en-US" b="1" dirty="0" smtClean="0">
                <a:ea typeface="ＭＳ Ｐゴシック" panose="020B0600070205080204" pitchFamily="34" charset="-128"/>
              </a:rPr>
              <a:t>ατηγικές διατήρησης ex situ</a:t>
            </a:r>
            <a:endParaRPr lang="en-US" altLang="en-US" b="1" dirty="0" smtClean="0">
              <a:ea typeface="ＭＳ Ｐゴシック" panose="020B0600070205080204" pitchFamily="34" charset="-128"/>
            </a:endParaRPr>
          </a:p>
        </p:txBody>
      </p:sp>
      <p:sp>
        <p:nvSpPr>
          <p:cNvPr id="77827" name="Content Placeholder 2"/>
          <p:cNvSpPr>
            <a:spLocks noGrp="1"/>
          </p:cNvSpPr>
          <p:nvPr>
            <p:ph sz="quarter" idx="16"/>
          </p:nvPr>
        </p:nvSpPr>
        <p:spPr>
          <a:xfrm>
            <a:off x="647637" y="1573359"/>
            <a:ext cx="4274916" cy="2032000"/>
          </a:xfrm>
        </p:spPr>
        <p:txBody>
          <a:bodyPr>
            <a:noAutofit/>
          </a:bodyPr>
          <a:lstStyle/>
          <a:p>
            <a:r>
              <a:rPr lang="el-GR" altLang="en-US" sz="2400" dirty="0" smtClean="0">
                <a:ea typeface="ＭＳ Ｐゴシック" panose="020B0600070205080204" pitchFamily="34" charset="-128"/>
              </a:rPr>
              <a:t>Πρόκειται για την διατήρηση ατόμων σε τεχνητές συνθήκες υπό ανθρώπινη επίβλεψη.</a:t>
            </a:r>
          </a:p>
          <a:p>
            <a:r>
              <a:rPr lang="el-GR" altLang="en-US" sz="2400" dirty="0" smtClean="0">
                <a:ea typeface="ＭＳ Ｐゴシック" panose="020B0600070205080204" pitchFamily="34" charset="-128"/>
              </a:rPr>
              <a:t>Τέτοια τεχνητά περιβάλλοντά περιλαμβάνουν:</a:t>
            </a:r>
          </a:p>
        </p:txBody>
      </p:sp>
      <p:pic>
        <p:nvPicPr>
          <p:cNvPr id="4" name="Content Placeholder 3"/>
          <p:cNvPicPr>
            <a:picLocks noGrp="1" noChangeAspect="1"/>
          </p:cNvPicPr>
          <p:nvPr>
            <p:ph sz="quarter" idx="18"/>
          </p:nvPr>
        </p:nvPicPr>
        <p:blipFill rotWithShape="1">
          <a:blip r:embed="rId3">
            <a:extLst>
              <a:ext uri="{28A0092B-C50C-407E-A947-70E740481C1C}">
                <a14:useLocalDpi xmlns:a14="http://schemas.microsoft.com/office/drawing/2010/main" val="0"/>
              </a:ext>
            </a:extLst>
          </a:blip>
          <a:srcRect t="19312" b="19188"/>
          <a:stretch/>
        </p:blipFill>
        <p:spPr>
          <a:xfrm>
            <a:off x="5015279" y="1504482"/>
            <a:ext cx="3407344" cy="2342918"/>
          </a:xfrm>
        </p:spPr>
      </p:pic>
      <p:sp>
        <p:nvSpPr>
          <p:cNvPr id="3" name="Content Placeholder 2"/>
          <p:cNvSpPr>
            <a:spLocks noGrp="1"/>
          </p:cNvSpPr>
          <p:nvPr>
            <p:ph sz="quarter" idx="19"/>
          </p:nvPr>
        </p:nvSpPr>
        <p:spPr>
          <a:xfrm>
            <a:off x="4922553" y="4175383"/>
            <a:ext cx="3427763" cy="1761085"/>
          </a:xfrm>
        </p:spPr>
        <p:txBody>
          <a:bodyPr>
            <a:normAutofit fontScale="92500"/>
          </a:bodyPr>
          <a:lstStyle/>
          <a:p>
            <a:r>
              <a:rPr lang="en-US" altLang="en-US" sz="2600" dirty="0">
                <a:latin typeface="Calibri" panose="020F0502020204030204" pitchFamily="34" charset="0"/>
              </a:rPr>
              <a:t>Ζ</a:t>
            </a:r>
            <a:r>
              <a:rPr lang="el-GR" altLang="en-US" sz="2600" dirty="0" err="1">
                <a:latin typeface="Calibri" panose="020F0502020204030204" pitchFamily="34" charset="0"/>
              </a:rPr>
              <a:t>ωολογικούς</a:t>
            </a:r>
            <a:r>
              <a:rPr lang="el-GR" altLang="en-US" sz="2600" dirty="0">
                <a:latin typeface="Calibri" panose="020F0502020204030204" pitchFamily="34" charset="0"/>
              </a:rPr>
              <a:t> κήπους, εκτροφεία θηραμάτων, ενυδρεία, προστατευμένους χώρους εκτροφών.</a:t>
            </a:r>
          </a:p>
          <a:p>
            <a:endParaRPr lang="en-US" dirty="0"/>
          </a:p>
        </p:txBody>
      </p:sp>
      <p:sp>
        <p:nvSpPr>
          <p:cNvPr id="77829" name="TextBox 5"/>
          <p:cNvSpPr txBox="1">
            <a:spLocks noChangeArrowheads="1"/>
          </p:cNvSpPr>
          <p:nvPr/>
        </p:nvSpPr>
        <p:spPr bwMode="auto">
          <a:xfrm>
            <a:off x="6193362" y="3451320"/>
            <a:ext cx="245918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b="1" i="1" dirty="0" err="1">
                <a:solidFill>
                  <a:schemeClr val="bg1"/>
                </a:solidFill>
                <a:latin typeface="+mn-lt"/>
              </a:rPr>
              <a:t>Equus</a:t>
            </a:r>
            <a:r>
              <a:rPr lang="en-US" altLang="en-US" sz="1600" b="1" i="1" dirty="0">
                <a:solidFill>
                  <a:schemeClr val="bg1"/>
                </a:solidFill>
                <a:latin typeface="+mn-lt"/>
              </a:rPr>
              <a:t> </a:t>
            </a:r>
            <a:r>
              <a:rPr lang="en-US" altLang="en-US" sz="1600" b="1" i="1" dirty="0" err="1">
                <a:solidFill>
                  <a:schemeClr val="bg1"/>
                </a:solidFill>
                <a:latin typeface="+mn-lt"/>
              </a:rPr>
              <a:t>ferus</a:t>
            </a:r>
            <a:r>
              <a:rPr lang="en-US" altLang="en-US" sz="1600" b="1" i="1" dirty="0">
                <a:solidFill>
                  <a:schemeClr val="bg1"/>
                </a:solidFill>
                <a:latin typeface="+mn-lt"/>
              </a:rPr>
              <a:t> </a:t>
            </a:r>
            <a:r>
              <a:rPr lang="en-US" altLang="en-US" sz="1600" b="1" i="1" dirty="0" err="1">
                <a:solidFill>
                  <a:schemeClr val="bg1"/>
                </a:solidFill>
                <a:latin typeface="+mn-lt"/>
              </a:rPr>
              <a:t>przewalskii</a:t>
            </a:r>
            <a:endParaRPr lang="en-US" altLang="en-US" sz="1600" b="1" dirty="0">
              <a:solidFill>
                <a:schemeClr val="bg1"/>
              </a:solidFill>
              <a:latin typeface="+mn-lt"/>
            </a:endParaRPr>
          </a:p>
        </p:txBody>
      </p:sp>
      <p:pic>
        <p:nvPicPr>
          <p:cNvPr id="6" name="Content Placeholder 5"/>
          <p:cNvPicPr>
            <a:picLocks noGrp="1" noChangeAspect="1"/>
          </p:cNvPicPr>
          <p:nvPr>
            <p:ph sz="quarter" idx="17"/>
          </p:nvPr>
        </p:nvPicPr>
        <p:blipFill>
          <a:blip r:embed="rId4">
            <a:extLst>
              <a:ext uri="{28A0092B-C50C-407E-A947-70E740481C1C}">
                <a14:useLocalDpi xmlns:a14="http://schemas.microsoft.com/office/drawing/2010/main" val="0"/>
              </a:ext>
            </a:extLst>
          </a:blip>
          <a:stretch>
            <a:fillRect/>
          </a:stretch>
        </p:blipFill>
        <p:spPr>
          <a:xfrm>
            <a:off x="1496864" y="3499859"/>
            <a:ext cx="2511256" cy="2624220"/>
          </a:xfrm>
        </p:spPr>
      </p:pic>
      <p:sp>
        <p:nvSpPr>
          <p:cNvPr id="2" name="Footer Placeholder 1"/>
          <p:cNvSpPr>
            <a:spLocks noGrp="1"/>
          </p:cNvSpPr>
          <p:nvPr>
            <p:ph type="ftr" sz="quarter" idx="10"/>
          </p:nvPr>
        </p:nvSpPr>
        <p:spPr/>
        <p:txBody>
          <a:bodyPr/>
          <a:lstStyle/>
          <a:p>
            <a:r>
              <a:rPr lang="el-GR" smtClean="0"/>
              <a:t>Ενότητα 7.  Η Διατήρηση της Βιολογικής Ποικιλότητας</a:t>
            </a:r>
            <a:endParaRPr lang="en-US" dirty="0"/>
          </a:p>
        </p:txBody>
      </p:sp>
      <p:sp>
        <p:nvSpPr>
          <p:cNvPr id="5" name="Slide Number Placeholder 4"/>
          <p:cNvSpPr>
            <a:spLocks noGrp="1"/>
          </p:cNvSpPr>
          <p:nvPr>
            <p:ph type="sldNum" sz="quarter" idx="11"/>
          </p:nvPr>
        </p:nvSpPr>
        <p:spPr/>
        <p:txBody>
          <a:bodyPr/>
          <a:lstStyle/>
          <a:p>
            <a:fld id="{58A56277-EA16-4AF5-BFB5-E5ECBBB39490}" type="slidenum">
              <a:rPr lang="en-US" smtClean="0"/>
              <a:t>62</a:t>
            </a:fld>
            <a:endParaRPr lang="en-US" dirty="0"/>
          </a:p>
        </p:txBody>
      </p:sp>
      <p:sp>
        <p:nvSpPr>
          <p:cNvPr id="10" name="TextBox 9"/>
          <p:cNvSpPr txBox="1"/>
          <p:nvPr/>
        </p:nvSpPr>
        <p:spPr>
          <a:xfrm>
            <a:off x="7964557" y="3222860"/>
            <a:ext cx="341760" cy="276999"/>
          </a:xfrm>
          <a:prstGeom prst="rect">
            <a:avLst/>
          </a:prstGeom>
          <a:noFill/>
        </p:spPr>
        <p:txBody>
          <a:bodyPr wrap="none" rtlCol="0">
            <a:spAutoFit/>
          </a:bodyPr>
          <a:lstStyle/>
          <a:p>
            <a:r>
              <a:rPr lang="en-US" sz="1200" b="1" dirty="0" smtClean="0">
                <a:solidFill>
                  <a:schemeClr val="bg1"/>
                </a:solidFill>
              </a:rPr>
              <a:t>49</a:t>
            </a:r>
            <a:endParaRPr lang="en-US" sz="1200" b="1" dirty="0">
              <a:solidFill>
                <a:schemeClr val="bg1"/>
              </a:solidFill>
            </a:endParaRPr>
          </a:p>
        </p:txBody>
      </p:sp>
      <p:sp>
        <p:nvSpPr>
          <p:cNvPr id="11" name="TextBox 10"/>
          <p:cNvSpPr txBox="1"/>
          <p:nvPr/>
        </p:nvSpPr>
        <p:spPr>
          <a:xfrm>
            <a:off x="4307523" y="5823203"/>
            <a:ext cx="341760" cy="276999"/>
          </a:xfrm>
          <a:prstGeom prst="rect">
            <a:avLst/>
          </a:prstGeom>
          <a:noFill/>
        </p:spPr>
        <p:txBody>
          <a:bodyPr wrap="none" rtlCol="0">
            <a:spAutoFit/>
          </a:bodyPr>
          <a:lstStyle/>
          <a:p>
            <a:r>
              <a:rPr lang="en-US" sz="1200" b="1" dirty="0" smtClean="0"/>
              <a:t>50</a:t>
            </a:r>
            <a:endParaRPr lang="en-US" sz="1200" b="1"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r>
              <a:rPr lang="el-GR" altLang="en-US" dirty="0" smtClean="0">
                <a:ea typeface="ＭＳ Ｐゴシック" panose="020B0600070205080204" pitchFamily="34" charset="-128"/>
              </a:rPr>
              <a:t>Το σκληρό πρόσωπο της </a:t>
            </a:r>
            <a:br>
              <a:rPr lang="el-GR" altLang="en-US" dirty="0" smtClean="0">
                <a:ea typeface="ＭＳ Ｐゴシック" panose="020B0600070205080204" pitchFamily="34" charset="-128"/>
              </a:rPr>
            </a:br>
            <a:r>
              <a:rPr lang="el-GR" altLang="en-US" dirty="0" smtClean="0">
                <a:ea typeface="ＭＳ Ｐゴシック" panose="020B0600070205080204" pitchFamily="34" charset="-128"/>
              </a:rPr>
              <a:t>Βιολογίας Διατήρησης...</a:t>
            </a:r>
            <a:endParaRPr lang="en-US" altLang="en-US" dirty="0" smtClean="0">
              <a:ea typeface="ＭＳ Ｐゴシック" panose="020B0600070205080204" pitchFamily="34" charset="-128"/>
            </a:endParaRPr>
          </a:p>
        </p:txBody>
      </p:sp>
      <p:sp>
        <p:nvSpPr>
          <p:cNvPr id="78851" name="Content Placeholder 2"/>
          <p:cNvSpPr>
            <a:spLocks noGrp="1"/>
          </p:cNvSpPr>
          <p:nvPr>
            <p:ph idx="1"/>
          </p:nvPr>
        </p:nvSpPr>
        <p:spPr/>
        <p:txBody>
          <a:bodyPr>
            <a:noAutofit/>
          </a:bodyPr>
          <a:lstStyle/>
          <a:p>
            <a:r>
              <a:rPr lang="el-GR" altLang="en-US" sz="2800" dirty="0" smtClean="0">
                <a:ea typeface="ＭＳ Ｐゴシック" panose="020B0600070205080204" pitchFamily="34" charset="-128"/>
              </a:rPr>
              <a:t>Προγράμματα εξάλειψης πληθυσμών </a:t>
            </a:r>
            <a:r>
              <a:rPr lang="el-GR" altLang="en-US" sz="2800" dirty="0" err="1" smtClean="0">
                <a:ea typeface="ＭＳ Ｐゴシック" panose="020B0600070205080204" pitchFamily="34" charset="-128"/>
              </a:rPr>
              <a:t>εισβλητικών</a:t>
            </a:r>
            <a:r>
              <a:rPr lang="el-GR" altLang="en-US" sz="2800" dirty="0" smtClean="0">
                <a:ea typeface="ＭＳ Ｐゴシック" panose="020B0600070205080204" pitchFamily="34" charset="-128"/>
              </a:rPr>
              <a:t> ειδών.</a:t>
            </a:r>
          </a:p>
          <a:p>
            <a:r>
              <a:rPr lang="el-GR" altLang="en-US" sz="2800" dirty="0" smtClean="0">
                <a:ea typeface="ＭＳ Ｐゴシック" panose="020B0600070205080204" pitchFamily="34" charset="-128"/>
              </a:rPr>
              <a:t>Τα είδη-εισβολείς ανέπτυξαν πυκνούς πληθυσμούς εις βάρος τοπικών (και συνήθως σπάνιων ή ενδημικών) ειδών.</a:t>
            </a:r>
          </a:p>
          <a:p>
            <a:r>
              <a:rPr lang="en-US" altLang="en-US" sz="2800" dirty="0" smtClean="0">
                <a:ea typeface="ＭＳ Ｐゴシック" panose="020B0600070205080204" pitchFamily="34" charset="-128"/>
              </a:rPr>
              <a:t>Σ</a:t>
            </a:r>
            <a:r>
              <a:rPr lang="el-GR" altLang="en-US" sz="2800" dirty="0" smtClean="0">
                <a:ea typeface="ＭＳ Ｐゴシック" panose="020B0600070205080204" pitchFamily="34" charset="-128"/>
              </a:rPr>
              <a:t>τη συντριπτική πλειοψηφία των περιπτώσεων η εισβολή προκλήθηκε από τον άνθρωπο (εκούσια ή ακούσια). </a:t>
            </a:r>
          </a:p>
          <a:p>
            <a:r>
              <a:rPr lang="el-GR" altLang="en-US" sz="2800" dirty="0" smtClean="0">
                <a:ea typeface="ＭＳ Ｐゴシック" panose="020B0600070205080204" pitchFamily="34" charset="-128"/>
              </a:rPr>
              <a:t>Η λύση που προκρίνεται είναι η τοπική «γενοκτονία» των εισβολέων.</a:t>
            </a:r>
            <a:endParaRPr lang="en-US" altLang="en-US" sz="2800" dirty="0" smtClean="0">
              <a:ea typeface="ＭＳ Ｐゴシック" panose="020B0600070205080204" pitchFamily="34" charset="-128"/>
            </a:endParaRPr>
          </a:p>
        </p:txBody>
      </p:sp>
      <p:sp>
        <p:nvSpPr>
          <p:cNvPr id="2" name="Footer Placeholder 1"/>
          <p:cNvSpPr>
            <a:spLocks noGrp="1"/>
          </p:cNvSpPr>
          <p:nvPr>
            <p:ph type="ftr" sz="quarter" idx="11"/>
          </p:nvPr>
        </p:nvSpPr>
        <p:spPr/>
        <p:txBody>
          <a:bodyPr/>
          <a:lstStyle/>
          <a:p>
            <a:r>
              <a:rPr lang="el-GR" smtClean="0"/>
              <a:t>Ενότητα 7.  Η Διατήρηση της Βιολογικής Ποικιλότητας</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t>63</a:t>
            </a:fld>
            <a:endParaRPr lang="en-US"/>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r>
              <a:rPr lang="en-US" altLang="en-US" dirty="0" smtClean="0">
                <a:ea typeface="ＭＳ Ｐゴシック" panose="020B0600070205080204" pitchFamily="34" charset="-128"/>
              </a:rPr>
              <a:t>Proyecto Nemesis 1/2</a:t>
            </a:r>
          </a:p>
        </p:txBody>
      </p:sp>
      <p:sp>
        <p:nvSpPr>
          <p:cNvPr id="79875" name="Content Placeholder 2"/>
          <p:cNvSpPr>
            <a:spLocks noGrp="1"/>
          </p:cNvSpPr>
          <p:nvPr>
            <p:ph sz="half" idx="1"/>
          </p:nvPr>
        </p:nvSpPr>
        <p:spPr/>
        <p:txBody>
          <a:bodyPr>
            <a:normAutofit/>
          </a:bodyPr>
          <a:lstStyle/>
          <a:p>
            <a:r>
              <a:rPr lang="el-GR" altLang="en-US" sz="2800" dirty="0" smtClean="0">
                <a:ea typeface="ＭＳ Ｐゴシック" panose="020B0600070205080204" pitchFamily="34" charset="-128"/>
              </a:rPr>
              <a:t>Χερσαίες ομάδες εξόντωσης.</a:t>
            </a:r>
          </a:p>
          <a:p>
            <a:r>
              <a:rPr lang="el-GR" altLang="en-US" sz="2800" dirty="0" smtClean="0">
                <a:ea typeface="ＭＳ Ｐゴシック" panose="020B0600070205080204" pitchFamily="34" charset="-128"/>
              </a:rPr>
              <a:t>Ιπτάμενες μονάδες.</a:t>
            </a:r>
          </a:p>
          <a:p>
            <a:r>
              <a:rPr lang="el-GR" altLang="en-US" sz="2800" dirty="0" smtClean="0">
                <a:ea typeface="ＭＳ Ｐゴシック" panose="020B0600070205080204" pitchFamily="34" charset="-128"/>
              </a:rPr>
              <a:t>Κατσίκες </a:t>
            </a:r>
            <a:r>
              <a:rPr lang="el-GR" altLang="en-US" sz="2800" dirty="0" err="1" smtClean="0">
                <a:ea typeface="ＭＳ Ｐゴシック" panose="020B0600070205080204" pitchFamily="34" charset="-128"/>
              </a:rPr>
              <a:t>Ιούδες</a:t>
            </a:r>
            <a:r>
              <a:rPr lang="el-GR" altLang="en-US" sz="2800" dirty="0" smtClean="0">
                <a:ea typeface="ＭＳ Ｐゴシック" panose="020B0600070205080204" pitchFamily="34" charset="-128"/>
              </a:rPr>
              <a:t>.</a:t>
            </a:r>
          </a:p>
          <a:p>
            <a:r>
              <a:rPr lang="el-GR" altLang="en-US" sz="2800" dirty="0" smtClean="0">
                <a:ea typeface="ＭＳ Ｐゴシック" panose="020B0600070205080204" pitchFamily="34" charset="-128"/>
              </a:rPr>
              <a:t>Κατσίκες </a:t>
            </a:r>
            <a:r>
              <a:rPr lang="el-GR" altLang="en-US" sz="2800" dirty="0" err="1" smtClean="0">
                <a:ea typeface="ＭＳ Ｐゴシック" panose="020B0600070205080204" pitchFamily="34" charset="-128"/>
              </a:rPr>
              <a:t>Μάτα</a:t>
            </a:r>
            <a:r>
              <a:rPr lang="el-GR" altLang="en-US" sz="2800" dirty="0" smtClean="0">
                <a:ea typeface="ＭＳ Ｐゴシック" panose="020B0600070205080204" pitchFamily="34" charset="-128"/>
              </a:rPr>
              <a:t> Χάρι.</a:t>
            </a:r>
            <a:endParaRPr lang="en-US" altLang="en-US" sz="2800" dirty="0" smtClean="0">
              <a:ea typeface="ＭＳ Ｐゴシック" panose="020B0600070205080204" pitchFamily="34" charset="-128"/>
            </a:endParaRPr>
          </a:p>
        </p:txBody>
      </p:sp>
      <p:pic>
        <p:nvPicPr>
          <p:cNvPr id="79876" name="Content Placeholder 4" descr="Picture 1.png"/>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963749" y="1690690"/>
            <a:ext cx="4551601" cy="4031798"/>
          </a:xfrm>
        </p:spPr>
      </p:pic>
      <p:sp>
        <p:nvSpPr>
          <p:cNvPr id="2" name="Footer Placeholder 1"/>
          <p:cNvSpPr>
            <a:spLocks noGrp="1"/>
          </p:cNvSpPr>
          <p:nvPr>
            <p:ph type="ftr" sz="quarter" idx="11"/>
          </p:nvPr>
        </p:nvSpPr>
        <p:spPr/>
        <p:txBody>
          <a:bodyPr/>
          <a:lstStyle/>
          <a:p>
            <a:r>
              <a:rPr lang="el-GR" smtClean="0"/>
              <a:t>Ενότητα 7.  Η Διατήρηση της Βιολογικής Ποικιλότητας</a:t>
            </a:r>
            <a:endParaRPr lang="en-US"/>
          </a:p>
        </p:txBody>
      </p:sp>
      <p:sp>
        <p:nvSpPr>
          <p:cNvPr id="3" name="Slide Number Placeholder 2"/>
          <p:cNvSpPr>
            <a:spLocks noGrp="1"/>
          </p:cNvSpPr>
          <p:nvPr>
            <p:ph type="sldNum" sz="quarter" idx="12"/>
          </p:nvPr>
        </p:nvSpPr>
        <p:spPr/>
        <p:txBody>
          <a:bodyPr/>
          <a:lstStyle/>
          <a:p>
            <a:fld id="{58A56277-EA16-4AF5-BFB5-E5ECBBB39490}" type="slidenum">
              <a:rPr lang="en-US" smtClean="0"/>
              <a:t>64</a:t>
            </a:fld>
            <a:endParaRPr lang="en-US"/>
          </a:p>
        </p:txBody>
      </p:sp>
      <p:sp>
        <p:nvSpPr>
          <p:cNvPr id="7" name="TextBox 6"/>
          <p:cNvSpPr txBox="1"/>
          <p:nvPr/>
        </p:nvSpPr>
        <p:spPr>
          <a:xfrm>
            <a:off x="8173590" y="5722488"/>
            <a:ext cx="341760" cy="276999"/>
          </a:xfrm>
          <a:prstGeom prst="rect">
            <a:avLst/>
          </a:prstGeom>
          <a:noFill/>
        </p:spPr>
        <p:txBody>
          <a:bodyPr wrap="none" rtlCol="0">
            <a:spAutoFit/>
          </a:bodyPr>
          <a:lstStyle/>
          <a:p>
            <a:r>
              <a:rPr lang="en-US" sz="1200" b="1" dirty="0" smtClean="0"/>
              <a:t>51</a:t>
            </a:r>
            <a:endParaRPr lang="en-US" sz="1200" b="1"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681" y="457200"/>
            <a:ext cx="2949178" cy="1600200"/>
          </a:xfrm>
        </p:spPr>
        <p:txBody>
          <a:bodyPr>
            <a:normAutofit fontScale="90000"/>
          </a:bodyPr>
          <a:lstStyle/>
          <a:p>
            <a:r>
              <a:rPr lang="en-US" sz="4400" dirty="0"/>
              <a:t>Proyecto </a:t>
            </a:r>
            <a:r>
              <a:rPr lang="en-US" sz="4400" dirty="0" smtClean="0"/>
              <a:t>Nemesis 2/2</a:t>
            </a:r>
            <a:endParaRPr lang="en-US" sz="4400" dirty="0"/>
          </a:p>
        </p:txBody>
      </p:sp>
      <p:pic>
        <p:nvPicPr>
          <p:cNvPr id="80898" name="Content Placeholder 8" descr="Picture 2.png"/>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2314" b="2314"/>
          <a:stretch/>
        </p:blipFill>
        <p:spPr>
          <a:xfrm>
            <a:off x="3304699" y="284942"/>
            <a:ext cx="5564981" cy="5858879"/>
          </a:xfrm>
        </p:spPr>
      </p:pic>
      <p:sp>
        <p:nvSpPr>
          <p:cNvPr id="3" name="Text Placeholder 2"/>
          <p:cNvSpPr>
            <a:spLocks noGrp="1"/>
          </p:cNvSpPr>
          <p:nvPr>
            <p:ph type="body" sz="half" idx="2"/>
          </p:nvPr>
        </p:nvSpPr>
        <p:spPr>
          <a:xfrm>
            <a:off x="492681" y="2057400"/>
            <a:ext cx="2949178" cy="3811588"/>
          </a:xfrm>
        </p:spPr>
        <p:txBody>
          <a:bodyPr/>
          <a:lstStyle/>
          <a:p>
            <a:endParaRPr lang="en-US" dirty="0"/>
          </a:p>
        </p:txBody>
      </p:sp>
      <p:sp>
        <p:nvSpPr>
          <p:cNvPr id="4" name="Footer Placeholder 3"/>
          <p:cNvSpPr>
            <a:spLocks noGrp="1"/>
          </p:cNvSpPr>
          <p:nvPr>
            <p:ph type="ftr" sz="quarter" idx="11"/>
          </p:nvPr>
        </p:nvSpPr>
        <p:spPr/>
        <p:txBody>
          <a:bodyPr/>
          <a:lstStyle/>
          <a:p>
            <a:r>
              <a:rPr lang="el-GR" smtClean="0"/>
              <a:t>Ενότητα 7.  Η Διατήρηση της Βιολογικής Ποικιλότητας</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t>65</a:t>
            </a:fld>
            <a:endParaRPr lang="en-US"/>
          </a:p>
        </p:txBody>
      </p:sp>
      <p:sp>
        <p:nvSpPr>
          <p:cNvPr id="7" name="TextBox 6"/>
          <p:cNvSpPr txBox="1"/>
          <p:nvPr/>
        </p:nvSpPr>
        <p:spPr>
          <a:xfrm>
            <a:off x="8173590" y="5957619"/>
            <a:ext cx="341760" cy="276999"/>
          </a:xfrm>
          <a:prstGeom prst="rect">
            <a:avLst/>
          </a:prstGeom>
          <a:noFill/>
        </p:spPr>
        <p:txBody>
          <a:bodyPr wrap="none" rtlCol="0">
            <a:spAutoFit/>
          </a:bodyPr>
          <a:lstStyle/>
          <a:p>
            <a:r>
              <a:rPr lang="en-US" sz="1200" b="1" dirty="0" smtClean="0"/>
              <a:t>52</a:t>
            </a:r>
            <a:endParaRPr lang="en-US" sz="1200" b="1"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normAutofit/>
          </a:bodyPr>
          <a:lstStyle/>
          <a:p>
            <a:r>
              <a:rPr lang="el-GR" altLang="en-US" sz="4000" dirty="0" smtClean="0">
                <a:ea typeface="ＭＳ Ｐゴシック" panose="020B0600070205080204" pitchFamily="34" charset="-128"/>
              </a:rPr>
              <a:t>Είναι τόσο επικίνδυνες οι κατσίκες;</a:t>
            </a:r>
            <a:endParaRPr lang="en-US" altLang="en-US" sz="4000" dirty="0" smtClean="0">
              <a:ea typeface="ＭＳ Ｐゴシック" panose="020B0600070205080204" pitchFamily="34" charset="-128"/>
            </a:endParaRPr>
          </a:p>
        </p:txBody>
      </p:sp>
      <p:pic>
        <p:nvPicPr>
          <p:cNvPr id="6" name="Content Placeholder 5" descr="goat tree 1.png"/>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76250" y="1865193"/>
            <a:ext cx="3886200" cy="2595801"/>
          </a:xfrm>
        </p:spPr>
      </p:pic>
      <p:pic>
        <p:nvPicPr>
          <p:cNvPr id="9" name="Content Placeholder 8" descr="overgrazed skyros.JPG"/>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629150" y="2543969"/>
            <a:ext cx="3886200" cy="2914650"/>
          </a:xfrm>
        </p:spPr>
      </p:pic>
      <p:sp>
        <p:nvSpPr>
          <p:cNvPr id="2" name="Footer Placeholder 1"/>
          <p:cNvSpPr>
            <a:spLocks noGrp="1"/>
          </p:cNvSpPr>
          <p:nvPr>
            <p:ph type="ftr" sz="quarter" idx="11"/>
          </p:nvPr>
        </p:nvSpPr>
        <p:spPr/>
        <p:txBody>
          <a:bodyPr/>
          <a:lstStyle/>
          <a:p>
            <a:r>
              <a:rPr lang="el-GR" smtClean="0"/>
              <a:t>Ενότητα 7.  Η Διατήρηση της Βιολογικής Ποικιλότητας</a:t>
            </a:r>
            <a:endParaRPr lang="en-US"/>
          </a:p>
        </p:txBody>
      </p:sp>
      <p:sp>
        <p:nvSpPr>
          <p:cNvPr id="3" name="Slide Number Placeholder 2"/>
          <p:cNvSpPr>
            <a:spLocks noGrp="1"/>
          </p:cNvSpPr>
          <p:nvPr>
            <p:ph type="sldNum" sz="quarter" idx="12"/>
          </p:nvPr>
        </p:nvSpPr>
        <p:spPr/>
        <p:txBody>
          <a:bodyPr/>
          <a:lstStyle/>
          <a:p>
            <a:fld id="{58A56277-EA16-4AF5-BFB5-E5ECBBB39490}" type="slidenum">
              <a:rPr lang="en-US" smtClean="0"/>
              <a:t>66</a:t>
            </a:fld>
            <a:endParaRPr lang="en-US"/>
          </a:p>
        </p:txBody>
      </p:sp>
      <p:sp>
        <p:nvSpPr>
          <p:cNvPr id="7" name="TextBox 6"/>
          <p:cNvSpPr txBox="1"/>
          <p:nvPr/>
        </p:nvSpPr>
        <p:spPr>
          <a:xfrm>
            <a:off x="4020690" y="4183995"/>
            <a:ext cx="341760" cy="276999"/>
          </a:xfrm>
          <a:prstGeom prst="rect">
            <a:avLst/>
          </a:prstGeom>
          <a:noFill/>
        </p:spPr>
        <p:txBody>
          <a:bodyPr wrap="none" rtlCol="0">
            <a:spAutoFit/>
          </a:bodyPr>
          <a:lstStyle/>
          <a:p>
            <a:r>
              <a:rPr lang="en-US" sz="1200" b="1" dirty="0" smtClean="0">
                <a:solidFill>
                  <a:schemeClr val="bg1"/>
                </a:solidFill>
              </a:rPr>
              <a:t>53</a:t>
            </a:r>
            <a:endParaRPr lang="en-US" sz="1200" b="1" dirty="0">
              <a:solidFill>
                <a:schemeClr val="bg1"/>
              </a:solidFill>
            </a:endParaRPr>
          </a:p>
        </p:txBody>
      </p:sp>
      <p:sp>
        <p:nvSpPr>
          <p:cNvPr id="8" name="TextBox 7"/>
          <p:cNvSpPr txBox="1"/>
          <p:nvPr/>
        </p:nvSpPr>
        <p:spPr>
          <a:xfrm>
            <a:off x="8108346" y="5181620"/>
            <a:ext cx="341760" cy="276999"/>
          </a:xfrm>
          <a:prstGeom prst="rect">
            <a:avLst/>
          </a:prstGeom>
          <a:noFill/>
        </p:spPr>
        <p:txBody>
          <a:bodyPr wrap="none" rtlCol="0">
            <a:spAutoFit/>
          </a:bodyPr>
          <a:lstStyle/>
          <a:p>
            <a:r>
              <a:rPr lang="en-US" sz="1200" b="1" dirty="0" smtClean="0">
                <a:solidFill>
                  <a:schemeClr val="bg1"/>
                </a:solidFill>
              </a:rPr>
              <a:t>54</a:t>
            </a:r>
            <a:endParaRPr lang="en-US" sz="1200" b="1" dirty="0">
              <a:solidFill>
                <a:schemeClr val="bg1"/>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normAutofit/>
          </a:bodyPr>
          <a:lstStyle/>
          <a:p>
            <a:r>
              <a:rPr lang="el-GR" altLang="en-US" dirty="0" smtClean="0">
                <a:ea typeface="ＭＳ Ｐゴシック" panose="020B0600070205080204" pitchFamily="34" charset="-128"/>
              </a:rPr>
              <a:t>Ποντίκια-καμικάζι </a:t>
            </a:r>
            <a:br>
              <a:rPr lang="el-GR" altLang="en-US" dirty="0" smtClean="0">
                <a:ea typeface="ＭＳ Ｐゴシック" panose="020B0600070205080204" pitchFamily="34" charset="-128"/>
              </a:rPr>
            </a:br>
            <a:r>
              <a:rPr lang="el-GR" altLang="en-US" dirty="0" smtClean="0">
                <a:ea typeface="ＭＳ Ｐゴシック" panose="020B0600070205080204" pitchFamily="34" charset="-128"/>
              </a:rPr>
              <a:t>εναντίον φιδιών</a:t>
            </a:r>
            <a:endParaRPr lang="en-US" altLang="en-US" dirty="0" smtClean="0">
              <a:ea typeface="ＭＳ Ｐゴシック" panose="020B0600070205080204" pitchFamily="34" charset="-128"/>
            </a:endParaRPr>
          </a:p>
        </p:txBody>
      </p:sp>
      <p:pic>
        <p:nvPicPr>
          <p:cNvPr id="82947" name="Content Placeholder 4" descr="Picture 3.png"/>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14854" y="1825625"/>
            <a:ext cx="4483866" cy="4178935"/>
          </a:xfrm>
        </p:spPr>
      </p:pic>
      <p:sp>
        <p:nvSpPr>
          <p:cNvPr id="2" name="Content Placeholder 1"/>
          <p:cNvSpPr>
            <a:spLocks noGrp="1"/>
          </p:cNvSpPr>
          <p:nvPr>
            <p:ph sz="half" idx="2"/>
          </p:nvPr>
        </p:nvSpPr>
        <p:spPr>
          <a:xfrm>
            <a:off x="4998720" y="2077084"/>
            <a:ext cx="3749040" cy="3676015"/>
          </a:xfrm>
        </p:spPr>
        <p:txBody>
          <a:bodyPr>
            <a:normAutofit fontScale="85000" lnSpcReduction="20000"/>
          </a:bodyPr>
          <a:lstStyle/>
          <a:p>
            <a:pPr>
              <a:lnSpc>
                <a:spcPct val="110000"/>
              </a:lnSpc>
            </a:pPr>
            <a:r>
              <a:rPr lang="el-GR" altLang="en-US" sz="3000" dirty="0"/>
              <a:t>Σε τέσσερα διαδοχικά κύματα, νεκρά ποντίκια, γεμισμένα με παυσίπονα, </a:t>
            </a:r>
            <a:r>
              <a:rPr lang="el-GR" altLang="en-US" sz="3000" dirty="0" err="1"/>
              <a:t>ρίφθηκαν</a:t>
            </a:r>
            <a:r>
              <a:rPr lang="el-GR" altLang="en-US" sz="3000" dirty="0"/>
              <a:t> με μικρά αλεξίπτωτα προκειμένου να εξολοθρευθεί </a:t>
            </a:r>
            <a:r>
              <a:rPr lang="el-GR" altLang="en-US" sz="3000" dirty="0" err="1"/>
              <a:t>εισβλητικό</a:t>
            </a:r>
            <a:r>
              <a:rPr lang="el-GR" altLang="en-US" sz="3000" dirty="0"/>
              <a:t> είδος φιδιού που απειλεί την τοπική </a:t>
            </a:r>
            <a:r>
              <a:rPr lang="el-GR" altLang="en-US" sz="3000" dirty="0" err="1"/>
              <a:t>ορνιθοπανίδα</a:t>
            </a:r>
            <a:r>
              <a:rPr lang="el-GR" altLang="en-US" sz="3000" dirty="0"/>
              <a:t>.</a:t>
            </a:r>
            <a:endParaRPr lang="en-US" altLang="en-US" sz="3000" dirty="0"/>
          </a:p>
          <a:p>
            <a:endParaRPr lang="en-US" dirty="0"/>
          </a:p>
        </p:txBody>
      </p:sp>
      <p:sp>
        <p:nvSpPr>
          <p:cNvPr id="3" name="Footer Placeholder 2"/>
          <p:cNvSpPr>
            <a:spLocks noGrp="1"/>
          </p:cNvSpPr>
          <p:nvPr>
            <p:ph type="ftr" sz="quarter" idx="11"/>
          </p:nvPr>
        </p:nvSpPr>
        <p:spPr/>
        <p:txBody>
          <a:bodyPr/>
          <a:lstStyle/>
          <a:p>
            <a:r>
              <a:rPr lang="el-GR" smtClean="0"/>
              <a:t>Ενότητα 7.  Η Διατήρηση της Βιολογικής Ποικιλότητας</a:t>
            </a:r>
            <a:endParaRPr lang="en-US"/>
          </a:p>
        </p:txBody>
      </p:sp>
      <p:sp>
        <p:nvSpPr>
          <p:cNvPr id="4" name="Slide Number Placeholder 3"/>
          <p:cNvSpPr>
            <a:spLocks noGrp="1"/>
          </p:cNvSpPr>
          <p:nvPr>
            <p:ph type="sldNum" sz="quarter" idx="12"/>
          </p:nvPr>
        </p:nvSpPr>
        <p:spPr/>
        <p:txBody>
          <a:bodyPr/>
          <a:lstStyle/>
          <a:p>
            <a:fld id="{58A56277-EA16-4AF5-BFB5-E5ECBBB39490}" type="slidenum">
              <a:rPr lang="en-US" smtClean="0"/>
              <a:t>67</a:t>
            </a:fld>
            <a:endParaRPr lang="en-US"/>
          </a:p>
        </p:txBody>
      </p:sp>
      <p:sp>
        <p:nvSpPr>
          <p:cNvPr id="7" name="TextBox 6"/>
          <p:cNvSpPr txBox="1"/>
          <p:nvPr/>
        </p:nvSpPr>
        <p:spPr>
          <a:xfrm>
            <a:off x="4549223" y="5762258"/>
            <a:ext cx="341760" cy="276999"/>
          </a:xfrm>
          <a:prstGeom prst="rect">
            <a:avLst/>
          </a:prstGeom>
          <a:noFill/>
        </p:spPr>
        <p:txBody>
          <a:bodyPr wrap="none" rtlCol="0">
            <a:spAutoFit/>
          </a:bodyPr>
          <a:lstStyle/>
          <a:p>
            <a:r>
              <a:rPr lang="en-US" sz="1200" b="1" dirty="0" smtClean="0"/>
              <a:t>55</a:t>
            </a:r>
            <a:endParaRPr lang="en-US" sz="1200" b="1"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r>
              <a:rPr lang="el-GR" altLang="en-US" sz="4000" dirty="0" smtClean="0">
                <a:ea typeface="ＭＳ Ｐゴシック" panose="020B0600070205080204" pitchFamily="34" charset="-128"/>
              </a:rPr>
              <a:t>Η ελληνική εμπειρία στην εξόντωση...</a:t>
            </a:r>
            <a:endParaRPr lang="en-US" altLang="en-US" sz="4000" dirty="0" smtClean="0">
              <a:ea typeface="ＭＳ Ｐゴシック" panose="020B0600070205080204" pitchFamily="34" charset="-128"/>
            </a:endParaRPr>
          </a:p>
        </p:txBody>
      </p:sp>
      <p:sp>
        <p:nvSpPr>
          <p:cNvPr id="83972" name="Content Placeholder 3"/>
          <p:cNvSpPr>
            <a:spLocks noGrp="1"/>
          </p:cNvSpPr>
          <p:nvPr>
            <p:ph sz="half" idx="2"/>
          </p:nvPr>
        </p:nvSpPr>
        <p:spPr>
          <a:xfrm>
            <a:off x="4968240" y="2082482"/>
            <a:ext cx="3547110" cy="3952558"/>
          </a:xfrm>
        </p:spPr>
        <p:txBody>
          <a:bodyPr>
            <a:normAutofit fontScale="92500"/>
          </a:bodyPr>
          <a:lstStyle/>
          <a:p>
            <a:r>
              <a:rPr lang="el-GR" altLang="en-US" sz="2800" dirty="0">
                <a:ea typeface="ＭＳ Ｐゴシック" panose="020B0600070205080204" pitchFamily="34" charset="-128"/>
              </a:rPr>
              <a:t>Πρόγραμμα εξάλειψης αρουραίων σε </a:t>
            </a:r>
            <a:r>
              <a:rPr lang="el-GR" altLang="en-US" sz="2800" dirty="0" smtClean="0">
                <a:ea typeface="ＭＳ Ｐゴシック" panose="020B0600070205080204" pitchFamily="34" charset="-128"/>
              </a:rPr>
              <a:t>νησίδες.</a:t>
            </a:r>
            <a:endParaRPr lang="en-US" altLang="en-US" sz="2800" dirty="0">
              <a:ea typeface="ＭＳ Ｐゴシック" panose="020B0600070205080204" pitchFamily="34" charset="-128"/>
            </a:endParaRPr>
          </a:p>
          <a:p>
            <a:r>
              <a:rPr lang="el-GR" altLang="en-US" sz="2800" dirty="0" smtClean="0">
                <a:ea typeface="ＭＳ Ｐゴシック" panose="020B0600070205080204" pitchFamily="34" charset="-128"/>
              </a:rPr>
              <a:t>Πρόγραμμα περιορισμού του </a:t>
            </a:r>
            <a:r>
              <a:rPr lang="el-GR" altLang="en-US" sz="2800" dirty="0" err="1" smtClean="0">
                <a:ea typeface="ＭＳ Ｐゴシック" panose="020B0600070205080204" pitchFamily="34" charset="-128"/>
              </a:rPr>
              <a:t>ασημόγλαρου</a:t>
            </a:r>
            <a:r>
              <a:rPr lang="el-GR" altLang="en-US" sz="2800" dirty="0" smtClean="0">
                <a:ea typeface="ＭＳ Ｐゴシック" panose="020B0600070205080204" pitchFamily="34" charset="-128"/>
              </a:rPr>
              <a:t>.</a:t>
            </a:r>
          </a:p>
          <a:p>
            <a:r>
              <a:rPr lang="el-GR" altLang="en-US" sz="2800" dirty="0" smtClean="0">
                <a:ea typeface="ＭＳ Ｐゴシック" panose="020B0600070205080204" pitchFamily="34" charset="-128"/>
              </a:rPr>
              <a:t>Λάδωμα αυγών ώστε να μειωθούν οι </a:t>
            </a:r>
            <a:r>
              <a:rPr lang="el-GR" altLang="en-US" sz="2800" dirty="0" err="1" smtClean="0">
                <a:ea typeface="ＭＳ Ｐゴシック" panose="020B0600070205080204" pitchFamily="34" charset="-128"/>
              </a:rPr>
              <a:t>γένες</a:t>
            </a:r>
            <a:r>
              <a:rPr lang="el-GR" altLang="en-US" sz="2800" dirty="0" smtClean="0">
                <a:ea typeface="ＭＳ Ｐゴシック" panose="020B0600070205080204" pitchFamily="34" charset="-128"/>
              </a:rPr>
              <a:t> και να ευνοηθεί ο πιο σπάνιος </a:t>
            </a:r>
            <a:r>
              <a:rPr lang="el-GR" altLang="en-US" sz="2800" dirty="0" err="1" smtClean="0">
                <a:ea typeface="ＭＳ Ｐゴシック" panose="020B0600070205080204" pitchFamily="34" charset="-128"/>
              </a:rPr>
              <a:t>αιγαιόγλαρος</a:t>
            </a:r>
            <a:r>
              <a:rPr lang="el-GR" altLang="en-US" sz="2800" dirty="0" smtClean="0">
                <a:ea typeface="ＭＳ Ｐゴシック" panose="020B0600070205080204" pitchFamily="34" charset="-128"/>
              </a:rPr>
              <a:t>.</a:t>
            </a:r>
            <a:endParaRPr lang="en-US" altLang="en-US" sz="2800" dirty="0" smtClean="0">
              <a:ea typeface="ＭＳ Ｐゴシック" panose="020B0600070205080204" pitchFamily="34" charset="-128"/>
            </a:endParaRPr>
          </a:p>
        </p:txBody>
      </p:sp>
      <p:pic>
        <p:nvPicPr>
          <p:cNvPr id="83973" name="Picture 4" descr="Picture 9.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8650" y="2082482"/>
            <a:ext cx="4334509" cy="3733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r>
              <a:rPr lang="el-GR" smtClean="0"/>
              <a:t>Ενότητα 7.  Η Διατήρηση της Βιολογικής Ποικιλότητας</a:t>
            </a:r>
            <a:endParaRPr lang="en-US"/>
          </a:p>
        </p:txBody>
      </p:sp>
      <p:sp>
        <p:nvSpPr>
          <p:cNvPr id="3" name="Slide Number Placeholder 2"/>
          <p:cNvSpPr>
            <a:spLocks noGrp="1"/>
          </p:cNvSpPr>
          <p:nvPr>
            <p:ph type="sldNum" sz="quarter" idx="12"/>
          </p:nvPr>
        </p:nvSpPr>
        <p:spPr/>
        <p:txBody>
          <a:bodyPr/>
          <a:lstStyle/>
          <a:p>
            <a:fld id="{58A56277-EA16-4AF5-BFB5-E5ECBBB39490}" type="slidenum">
              <a:rPr lang="en-US" smtClean="0"/>
              <a:t>68</a:t>
            </a:fld>
            <a:endParaRPr lang="en-US"/>
          </a:p>
        </p:txBody>
      </p:sp>
      <p:sp>
        <p:nvSpPr>
          <p:cNvPr id="7" name="TextBox 6"/>
          <p:cNvSpPr txBox="1"/>
          <p:nvPr/>
        </p:nvSpPr>
        <p:spPr>
          <a:xfrm>
            <a:off x="4549223" y="5829658"/>
            <a:ext cx="341760" cy="276999"/>
          </a:xfrm>
          <a:prstGeom prst="rect">
            <a:avLst/>
          </a:prstGeom>
          <a:noFill/>
        </p:spPr>
        <p:txBody>
          <a:bodyPr wrap="none" rtlCol="0">
            <a:spAutoFit/>
          </a:bodyPr>
          <a:lstStyle/>
          <a:p>
            <a:r>
              <a:rPr lang="en-US" sz="1200" b="1" dirty="0" smtClean="0"/>
              <a:t>56</a:t>
            </a:r>
            <a:endParaRPr lang="en-US" sz="1200" b="1"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228600" y="274638"/>
            <a:ext cx="8915400" cy="1143000"/>
          </a:xfrm>
        </p:spPr>
        <p:txBody>
          <a:bodyPr>
            <a:noAutofit/>
          </a:bodyPr>
          <a:lstStyle/>
          <a:p>
            <a:r>
              <a:rPr lang="el-GR" altLang="en-US" sz="4000" b="1" dirty="0" smtClean="0">
                <a:ea typeface="ＭＳ Ｐゴシック" panose="020B0600070205080204" pitchFamily="34" charset="-128"/>
              </a:rPr>
              <a:t>Συμπληρωματική δράση </a:t>
            </a:r>
            <a:br>
              <a:rPr lang="el-GR" altLang="en-US" sz="4000" b="1" dirty="0" smtClean="0">
                <a:ea typeface="ＭＳ Ｐゴシック" panose="020B0600070205080204" pitchFamily="34" charset="-128"/>
              </a:rPr>
            </a:br>
            <a:r>
              <a:rPr lang="el-GR" altLang="en-US" sz="4000" b="1" dirty="0" smtClean="0">
                <a:ea typeface="ＭＳ Ｐゴシック" panose="020B0600070205080204" pitchFamily="34" charset="-128"/>
              </a:rPr>
              <a:t>στρατηγικών διατήρησης</a:t>
            </a:r>
            <a:endParaRPr lang="en-US" altLang="en-US" sz="4000" b="1" dirty="0" smtClean="0">
              <a:ea typeface="ＭＳ Ｐゴシック" panose="020B0600070205080204" pitchFamily="34" charset="-128"/>
            </a:endParaRPr>
          </a:p>
        </p:txBody>
      </p:sp>
      <p:sp>
        <p:nvSpPr>
          <p:cNvPr id="84995" name="Content Placeholder 2"/>
          <p:cNvSpPr>
            <a:spLocks noGrp="1"/>
          </p:cNvSpPr>
          <p:nvPr>
            <p:ph sz="half" idx="1"/>
          </p:nvPr>
        </p:nvSpPr>
        <p:spPr>
          <a:xfrm>
            <a:off x="353226" y="1608545"/>
            <a:ext cx="3810000" cy="4525963"/>
          </a:xfrm>
        </p:spPr>
        <p:txBody>
          <a:bodyPr>
            <a:normAutofit fontScale="92500" lnSpcReduction="10000"/>
          </a:bodyPr>
          <a:lstStyle/>
          <a:p>
            <a:pPr>
              <a:lnSpc>
                <a:spcPct val="100000"/>
              </a:lnSpc>
            </a:pPr>
            <a:r>
              <a:rPr lang="en-US" altLang="en-US" sz="2600" dirty="0" smtClean="0">
                <a:ea typeface="ＭＳ Ｐゴシック" panose="020B0600070205080204" pitchFamily="34" charset="-128"/>
              </a:rPr>
              <a:t>Σ</a:t>
            </a:r>
            <a:r>
              <a:rPr lang="el-GR" altLang="en-US" sz="2600" dirty="0" err="1" smtClean="0">
                <a:ea typeface="ＭＳ Ｐゴシック" panose="020B0600070205080204" pitchFamily="34" charset="-128"/>
              </a:rPr>
              <a:t>υνδυασμό</a:t>
            </a:r>
            <a:r>
              <a:rPr lang="el-GR" altLang="en-US" sz="2600" dirty="0" smtClean="0">
                <a:ea typeface="ＭＳ Ｐゴシック" panose="020B0600070205080204" pitchFamily="34" charset="-128"/>
              </a:rPr>
              <a:t> </a:t>
            </a:r>
            <a:r>
              <a:rPr lang="en-US" altLang="en-US" sz="2600" dirty="0" smtClean="0">
                <a:ea typeface="ＭＳ Ｐゴシック" panose="020B0600070205080204" pitchFamily="34" charset="-128"/>
              </a:rPr>
              <a:t>in situ </a:t>
            </a:r>
            <a:r>
              <a:rPr lang="el-GR" altLang="en-US" sz="2600" dirty="0" smtClean="0">
                <a:ea typeface="ＭＳ Ｐゴシック" panose="020B0600070205080204" pitchFamily="34" charset="-128"/>
              </a:rPr>
              <a:t>και </a:t>
            </a:r>
            <a:r>
              <a:rPr lang="en-US" altLang="en-US" sz="2600" dirty="0" smtClean="0">
                <a:ea typeface="ＭＳ Ｐゴシック" panose="020B0600070205080204" pitchFamily="34" charset="-128"/>
              </a:rPr>
              <a:t>ex situ</a:t>
            </a:r>
            <a:r>
              <a:rPr lang="el-GR" altLang="en-US" sz="2600" dirty="0" smtClean="0">
                <a:ea typeface="ＭＳ Ｐゴシック" panose="020B0600070205080204" pitchFamily="34" charset="-128"/>
              </a:rPr>
              <a:t> στρατηγικών διατήρησης αποτελεί η περίπτωση καταφυγίων άγριας ζωής.  </a:t>
            </a:r>
          </a:p>
          <a:p>
            <a:pPr>
              <a:lnSpc>
                <a:spcPct val="100000"/>
              </a:lnSpc>
            </a:pPr>
            <a:r>
              <a:rPr lang="en-US" altLang="en-US" sz="2600" dirty="0" smtClean="0">
                <a:ea typeface="ＭＳ Ｐゴシック" panose="020B0600070205080204" pitchFamily="34" charset="-128"/>
              </a:rPr>
              <a:t>Ο</a:t>
            </a:r>
            <a:r>
              <a:rPr lang="el-GR" altLang="en-US" sz="2600" dirty="0" smtClean="0">
                <a:ea typeface="ＭＳ Ｐゴシック" panose="020B0600070205080204" pitchFamily="34" charset="-128"/>
              </a:rPr>
              <a:t>ι </a:t>
            </a:r>
            <a:r>
              <a:rPr lang="en-US" altLang="en-US" sz="2600" dirty="0" smtClean="0">
                <a:ea typeface="ＭＳ Ｐゴシック" panose="020B0600070205080204" pitchFamily="34" charset="-128"/>
              </a:rPr>
              <a:t>ex situ </a:t>
            </a:r>
            <a:r>
              <a:rPr lang="el-GR" altLang="en-US" sz="2600" dirty="0" smtClean="0">
                <a:ea typeface="ＭＳ Ｐゴシック" panose="020B0600070205080204" pitchFamily="34" charset="-128"/>
              </a:rPr>
              <a:t>στρατηγικές κοστίζουν πολύ ακριβά και προστατεύουν ένα μόνο είδος.</a:t>
            </a:r>
          </a:p>
          <a:p>
            <a:pPr>
              <a:lnSpc>
                <a:spcPct val="100000"/>
              </a:lnSpc>
            </a:pPr>
            <a:r>
              <a:rPr lang="en-US" altLang="en-US" sz="2600" dirty="0" smtClean="0">
                <a:ea typeface="ＭＳ Ｐゴシック" panose="020B0600070205080204" pitchFamily="34" charset="-128"/>
              </a:rPr>
              <a:t>Ε</a:t>
            </a:r>
            <a:r>
              <a:rPr lang="el-GR" altLang="en-US" sz="2600" dirty="0" err="1" smtClean="0">
                <a:ea typeface="ＭＳ Ｐゴシック" panose="020B0600070205080204" pitchFamily="34" charset="-128"/>
              </a:rPr>
              <a:t>κτροφή</a:t>
            </a:r>
            <a:r>
              <a:rPr lang="el-GR" altLang="en-US" sz="2600" dirty="0" smtClean="0">
                <a:ea typeface="ＭＳ Ｐゴシック" panose="020B0600070205080204" pitchFamily="34" charset="-128"/>
              </a:rPr>
              <a:t> ειδών σε αιχμαλωσία για διάφορους λόγους...</a:t>
            </a:r>
          </a:p>
          <a:p>
            <a:endParaRPr lang="en-US" altLang="en-US" sz="2600" dirty="0" smtClean="0">
              <a:ea typeface="ＭＳ Ｐゴシック" panose="020B0600070205080204" pitchFamily="34" charset="-128"/>
            </a:endParaRPr>
          </a:p>
        </p:txBody>
      </p:sp>
      <p:pic>
        <p:nvPicPr>
          <p:cNvPr id="84996" name="Content Placeholder 4" descr="Picture 1.png"/>
          <p:cNvPicPr>
            <a:picLocks noGrp="1" noChangeAspect="1"/>
          </p:cNvPicPr>
          <p:nvPr>
            <p:ph sz="half" idx="2"/>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1703" b="-659"/>
          <a:stretch/>
        </p:blipFill>
        <p:spPr>
          <a:xfrm>
            <a:off x="4010256" y="1785796"/>
            <a:ext cx="4675974" cy="3729990"/>
          </a:xfrm>
        </p:spPr>
      </p:pic>
      <p:sp>
        <p:nvSpPr>
          <p:cNvPr id="2" name="Footer Placeholder 1"/>
          <p:cNvSpPr>
            <a:spLocks noGrp="1"/>
          </p:cNvSpPr>
          <p:nvPr>
            <p:ph type="ftr" sz="quarter" idx="11"/>
          </p:nvPr>
        </p:nvSpPr>
        <p:spPr/>
        <p:txBody>
          <a:bodyPr/>
          <a:lstStyle/>
          <a:p>
            <a:r>
              <a:rPr lang="el-GR" smtClean="0"/>
              <a:t>Ενότητα 7.  Η Διατήρηση της Βιολογικής Ποικιλότητας</a:t>
            </a:r>
            <a:endParaRPr lang="en-US"/>
          </a:p>
        </p:txBody>
      </p:sp>
      <p:sp>
        <p:nvSpPr>
          <p:cNvPr id="3" name="Slide Number Placeholder 2"/>
          <p:cNvSpPr>
            <a:spLocks noGrp="1"/>
          </p:cNvSpPr>
          <p:nvPr>
            <p:ph type="sldNum" sz="quarter" idx="12"/>
          </p:nvPr>
        </p:nvSpPr>
        <p:spPr/>
        <p:txBody>
          <a:bodyPr/>
          <a:lstStyle/>
          <a:p>
            <a:fld id="{58A56277-EA16-4AF5-BFB5-E5ECBBB39490}" type="slidenum">
              <a:rPr lang="en-US" smtClean="0"/>
              <a:t>69</a:t>
            </a:fld>
            <a:endParaRPr lang="en-US"/>
          </a:p>
        </p:txBody>
      </p:sp>
      <p:sp>
        <p:nvSpPr>
          <p:cNvPr id="7" name="TextBox 6"/>
          <p:cNvSpPr txBox="1"/>
          <p:nvPr/>
        </p:nvSpPr>
        <p:spPr>
          <a:xfrm>
            <a:off x="8344470" y="5706694"/>
            <a:ext cx="341760" cy="276999"/>
          </a:xfrm>
          <a:prstGeom prst="rect">
            <a:avLst/>
          </a:prstGeom>
          <a:noFill/>
        </p:spPr>
        <p:txBody>
          <a:bodyPr wrap="none" rtlCol="0">
            <a:spAutoFit/>
          </a:bodyPr>
          <a:lstStyle/>
          <a:p>
            <a:r>
              <a:rPr lang="en-US" sz="1200" b="1" dirty="0" smtClean="0"/>
              <a:t>57</a:t>
            </a:r>
            <a:endParaRPr lang="en-US" sz="1200" b="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normAutofit/>
          </a:bodyPr>
          <a:lstStyle/>
          <a:p>
            <a:r>
              <a:rPr lang="el-GR" altLang="en-US" sz="4000" dirty="0" smtClean="0">
                <a:ea typeface="ＭＳ Ｐゴシック" panose="020B0600070205080204" pitchFamily="34" charset="-128"/>
              </a:rPr>
              <a:t>Εξαφάνιση </a:t>
            </a:r>
            <a:r>
              <a:rPr lang="el-GR" altLang="en-US" sz="4000" dirty="0" err="1" smtClean="0">
                <a:ea typeface="ＭＳ Ｐゴシック" panose="020B0600070205080204" pitchFamily="34" charset="-128"/>
              </a:rPr>
              <a:t>μεγαπανίδας</a:t>
            </a:r>
            <a:r>
              <a:rPr lang="en-US" altLang="en-US" sz="4000" dirty="0" smtClean="0">
                <a:ea typeface="ＭＳ Ｐゴシック" panose="020B0600070205080204" pitchFamily="34" charset="-128"/>
              </a:rPr>
              <a:t/>
            </a:r>
            <a:br>
              <a:rPr lang="en-US" altLang="en-US" sz="4000" dirty="0" smtClean="0">
                <a:ea typeface="ＭＳ Ｐゴシック" panose="020B0600070205080204" pitchFamily="34" charset="-128"/>
              </a:rPr>
            </a:br>
            <a:r>
              <a:rPr lang="el-GR" altLang="en-US" sz="4000" dirty="0" smtClean="0">
                <a:ea typeface="ＭＳ Ｐゴシック" panose="020B0600070205080204" pitchFamily="34" charset="-128"/>
              </a:rPr>
              <a:t> από την Ελλάδα</a:t>
            </a:r>
            <a:endParaRPr lang="en-US" altLang="en-US" sz="4000" dirty="0" smtClean="0">
              <a:ea typeface="ＭＳ Ｐゴシック" panose="020B0600070205080204" pitchFamily="34" charset="-128"/>
            </a:endParaRPr>
          </a:p>
        </p:txBody>
      </p:sp>
      <p:sp>
        <p:nvSpPr>
          <p:cNvPr id="21507" name="Content Placeholder 2"/>
          <p:cNvSpPr>
            <a:spLocks noGrp="1"/>
          </p:cNvSpPr>
          <p:nvPr>
            <p:ph sz="quarter" idx="16"/>
          </p:nvPr>
        </p:nvSpPr>
        <p:spPr>
          <a:xfrm>
            <a:off x="583073" y="1762491"/>
            <a:ext cx="3790718" cy="4282109"/>
          </a:xfrm>
        </p:spPr>
        <p:txBody>
          <a:bodyPr>
            <a:normAutofit lnSpcReduction="10000"/>
          </a:bodyPr>
          <a:lstStyle/>
          <a:p>
            <a:r>
              <a:rPr lang="el-GR" altLang="en-US" sz="2400" dirty="0" smtClean="0">
                <a:ea typeface="ＭＳ Ｐゴシック" panose="020B0600070205080204" pitchFamily="34" charset="-128"/>
              </a:rPr>
              <a:t>Η τελευταία αναφορά λιονταριών στον ελλαδικό χώρο χρονολογείται από το </a:t>
            </a:r>
            <a:r>
              <a:rPr lang="en-US" altLang="en-US" sz="2400" dirty="0" smtClean="0">
                <a:ea typeface="ＭＳ Ｐゴシック" panose="020B0600070205080204" pitchFamily="34" charset="-128"/>
              </a:rPr>
              <a:t>1</a:t>
            </a:r>
            <a:r>
              <a:rPr lang="el-GR" altLang="en-US" sz="2400" dirty="0" smtClean="0">
                <a:ea typeface="ＭＳ Ｐゴシック" panose="020B0600070205080204" pitchFamily="34" charset="-128"/>
              </a:rPr>
              <a:t>00 μ.Χ. (</a:t>
            </a:r>
            <a:r>
              <a:rPr lang="el-GR" altLang="en-US" sz="2400" i="1" dirty="0" smtClean="0">
                <a:ea typeface="ＭＳ Ｐゴシック" panose="020B0600070205080204" pitchFamily="34" charset="-128"/>
              </a:rPr>
              <a:t>Ελλάδος </a:t>
            </a:r>
            <a:r>
              <a:rPr lang="el-GR" altLang="en-US" sz="2400" i="1" dirty="0" err="1" smtClean="0">
                <a:ea typeface="ＭＳ Ｐゴシック" panose="020B0600070205080204" pitchFamily="34" charset="-128"/>
              </a:rPr>
              <a:t>Περιήγησις</a:t>
            </a:r>
            <a:r>
              <a:rPr lang="el-GR" altLang="en-US" sz="2400" dirty="0" smtClean="0">
                <a:ea typeface="ＭＳ Ｐゴシック" panose="020B0600070205080204" pitchFamily="34" charset="-128"/>
              </a:rPr>
              <a:t>, Παυσανίας). </a:t>
            </a:r>
            <a:r>
              <a:rPr lang="en-US" altLang="en-US" sz="2400" dirty="0" smtClean="0">
                <a:ea typeface="ＭＳ Ｐゴシック" panose="020B0600070205080204" pitchFamily="34" charset="-128"/>
              </a:rPr>
              <a:t>Σ</a:t>
            </a:r>
            <a:r>
              <a:rPr lang="el-GR" altLang="en-US" sz="2400" dirty="0" smtClean="0">
                <a:ea typeface="ＭＳ Ｐゴシック" panose="020B0600070205080204" pitchFamily="34" charset="-128"/>
              </a:rPr>
              <a:t>την Παλαιστίνη λιοντάρια υπήρχαν μέχρι και την τέταρτη σταυροφορία.</a:t>
            </a:r>
          </a:p>
          <a:p>
            <a:r>
              <a:rPr lang="el-GR" altLang="en-US" sz="2400" dirty="0" smtClean="0">
                <a:ea typeface="ＭＳ Ｐゴシック" panose="020B0600070205080204" pitchFamily="34" charset="-128"/>
              </a:rPr>
              <a:t>Ο λύγκας υπήρχε στα ελληνικά δάση μέχρι την δεκαετία του 1960.</a:t>
            </a:r>
          </a:p>
          <a:p>
            <a:r>
              <a:rPr lang="en-US" altLang="en-US" sz="2400" dirty="0" smtClean="0">
                <a:ea typeface="ＭＳ Ｐゴシック" panose="020B0600070205080204" pitchFamily="34" charset="-128"/>
              </a:rPr>
              <a:t>Α</a:t>
            </a:r>
            <a:r>
              <a:rPr lang="el-GR" altLang="en-US" sz="2400" dirty="0" err="1" smtClean="0">
                <a:ea typeface="ＭＳ Ｐゴシック" panose="020B0600070205080204" pitchFamily="34" charset="-128"/>
              </a:rPr>
              <a:t>ρκούδες</a:t>
            </a:r>
            <a:r>
              <a:rPr lang="el-GR" altLang="en-US" sz="2400" dirty="0" smtClean="0">
                <a:ea typeface="ＭＳ Ｐゴシック" panose="020B0600070205080204" pitchFamily="34" charset="-128"/>
              </a:rPr>
              <a:t> στην Αττική μέχρι τον 19</a:t>
            </a:r>
            <a:r>
              <a:rPr lang="el-GR" altLang="en-US" sz="2400" baseline="30000" dirty="0" smtClean="0">
                <a:ea typeface="ＭＳ Ｐゴシック" panose="020B0600070205080204" pitchFamily="34" charset="-128"/>
              </a:rPr>
              <a:t>ο</a:t>
            </a:r>
            <a:r>
              <a:rPr lang="el-GR" altLang="en-US" sz="2400" dirty="0" smtClean="0">
                <a:ea typeface="ＭＳ Ｐゴシック" panose="020B0600070205080204" pitchFamily="34" charset="-128"/>
              </a:rPr>
              <a:t> αιώνα.</a:t>
            </a:r>
            <a:endParaRPr lang="en-US" altLang="en-US" sz="2400" dirty="0" smtClean="0">
              <a:ea typeface="ＭＳ Ｐゴシック" panose="020B0600070205080204" pitchFamily="34" charset="-128"/>
            </a:endParaRPr>
          </a:p>
        </p:txBody>
      </p:sp>
      <p:pic>
        <p:nvPicPr>
          <p:cNvPr id="21508" name="Content Placeholder 5" descr="67.jpg"/>
          <p:cNvPicPr>
            <a:picLocks noGrp="1" noChangeAspect="1"/>
          </p:cNvPicPr>
          <p:nvPr>
            <p:ph sz="quarter" idx="17"/>
          </p:nvPr>
        </p:nvPicPr>
        <p:blipFill>
          <a:blip r:embed="rId3" cstate="print">
            <a:extLst>
              <a:ext uri="{28A0092B-C50C-407E-A947-70E740481C1C}">
                <a14:useLocalDpi xmlns:a14="http://schemas.microsoft.com/office/drawing/2010/main" val="0"/>
              </a:ext>
            </a:extLst>
          </a:blip>
          <a:stretch>
            <a:fillRect/>
          </a:stretch>
        </p:blipFill>
        <p:spPr>
          <a:xfrm>
            <a:off x="4466534" y="1940359"/>
            <a:ext cx="1346603" cy="2032000"/>
          </a:xfrm>
        </p:spPr>
      </p:pic>
      <p:pic>
        <p:nvPicPr>
          <p:cNvPr id="4" name="Θέση περιεχομένου 3"/>
          <p:cNvPicPr>
            <a:picLocks noGrp="1" noChangeAspect="1"/>
          </p:cNvPicPr>
          <p:nvPr>
            <p:ph sz="quarter" idx="18"/>
          </p:nvPr>
        </p:nvPicPr>
        <p:blipFill>
          <a:blip r:embed="rId4">
            <a:extLst>
              <a:ext uri="{28A0092B-C50C-407E-A947-70E740481C1C}">
                <a14:useLocalDpi xmlns:a14="http://schemas.microsoft.com/office/drawing/2010/main" val="0"/>
              </a:ext>
            </a:extLst>
          </a:blip>
          <a:stretch>
            <a:fillRect/>
          </a:stretch>
        </p:blipFill>
        <p:spPr>
          <a:xfrm>
            <a:off x="5998624" y="1728767"/>
            <a:ext cx="2347346" cy="2331698"/>
          </a:xfrm>
        </p:spPr>
      </p:pic>
      <p:pic>
        <p:nvPicPr>
          <p:cNvPr id="5" name="Θέση περιεχομένου 4"/>
          <p:cNvPicPr>
            <a:picLocks noGrp="1" noChangeAspect="1"/>
          </p:cNvPicPr>
          <p:nvPr>
            <p:ph sz="quarter" idx="19"/>
          </p:nvPr>
        </p:nvPicPr>
        <p:blipFill>
          <a:blip r:embed="rId5">
            <a:extLst>
              <a:ext uri="{28A0092B-C50C-407E-A947-70E740481C1C}">
                <a14:useLocalDpi xmlns:a14="http://schemas.microsoft.com/office/drawing/2010/main" val="0"/>
              </a:ext>
            </a:extLst>
          </a:blip>
          <a:stretch>
            <a:fillRect/>
          </a:stretch>
        </p:blipFill>
        <p:spPr>
          <a:xfrm>
            <a:off x="4737100" y="4222029"/>
            <a:ext cx="3778250" cy="1709591"/>
          </a:xfrm>
        </p:spPr>
      </p:pic>
      <p:sp>
        <p:nvSpPr>
          <p:cNvPr id="6" name="Θέση υποσέλιδου 5"/>
          <p:cNvSpPr>
            <a:spLocks noGrp="1"/>
          </p:cNvSpPr>
          <p:nvPr>
            <p:ph type="ftr" sz="quarter" idx="10"/>
          </p:nvPr>
        </p:nvSpPr>
        <p:spPr/>
        <p:txBody>
          <a:bodyPr/>
          <a:lstStyle/>
          <a:p>
            <a:r>
              <a:rPr lang="el-GR" smtClean="0"/>
              <a:t>Ενότητα 7.  Η Διατήρηση της Βιολογικής Ποικιλότητας</a:t>
            </a:r>
            <a:endParaRPr lang="en-US" dirty="0"/>
          </a:p>
        </p:txBody>
      </p:sp>
      <p:sp>
        <p:nvSpPr>
          <p:cNvPr id="7" name="Θέση αριθμού διαφάνειας 6"/>
          <p:cNvSpPr>
            <a:spLocks noGrp="1"/>
          </p:cNvSpPr>
          <p:nvPr>
            <p:ph type="sldNum" sz="quarter" idx="11"/>
          </p:nvPr>
        </p:nvSpPr>
        <p:spPr/>
        <p:txBody>
          <a:bodyPr/>
          <a:lstStyle/>
          <a:p>
            <a:fld id="{58A56277-EA16-4AF5-BFB5-E5ECBBB39490}" type="slidenum">
              <a:rPr lang="en-US" smtClean="0"/>
              <a:t>7</a:t>
            </a:fld>
            <a:endParaRPr lang="en-US" dirty="0"/>
          </a:p>
        </p:txBody>
      </p:sp>
      <p:sp>
        <p:nvSpPr>
          <p:cNvPr id="9" name="TextBox 8"/>
          <p:cNvSpPr txBox="1"/>
          <p:nvPr/>
        </p:nvSpPr>
        <p:spPr>
          <a:xfrm>
            <a:off x="5549923" y="3725749"/>
            <a:ext cx="263214" cy="276999"/>
          </a:xfrm>
          <a:prstGeom prst="rect">
            <a:avLst/>
          </a:prstGeom>
          <a:noFill/>
        </p:spPr>
        <p:txBody>
          <a:bodyPr wrap="none" rtlCol="0">
            <a:spAutoFit/>
          </a:bodyPr>
          <a:lstStyle/>
          <a:p>
            <a:r>
              <a:rPr lang="en-US" sz="1200" b="1" dirty="0" smtClean="0">
                <a:solidFill>
                  <a:schemeClr val="bg1"/>
                </a:solidFill>
              </a:rPr>
              <a:t>9</a:t>
            </a:r>
            <a:endParaRPr lang="en-US" sz="1200" b="1" dirty="0">
              <a:solidFill>
                <a:schemeClr val="bg1"/>
              </a:solidFill>
            </a:endParaRPr>
          </a:p>
        </p:txBody>
      </p:sp>
      <p:sp>
        <p:nvSpPr>
          <p:cNvPr id="10" name="TextBox 9"/>
          <p:cNvSpPr txBox="1"/>
          <p:nvPr/>
        </p:nvSpPr>
        <p:spPr>
          <a:xfrm>
            <a:off x="8004210" y="3783466"/>
            <a:ext cx="341760" cy="276999"/>
          </a:xfrm>
          <a:prstGeom prst="rect">
            <a:avLst/>
          </a:prstGeom>
          <a:noFill/>
        </p:spPr>
        <p:txBody>
          <a:bodyPr wrap="none" rtlCol="0">
            <a:spAutoFit/>
          </a:bodyPr>
          <a:lstStyle/>
          <a:p>
            <a:r>
              <a:rPr lang="en-US" sz="1200" b="1" dirty="0" smtClean="0">
                <a:solidFill>
                  <a:schemeClr val="bg1"/>
                </a:solidFill>
              </a:rPr>
              <a:t>10</a:t>
            </a:r>
            <a:endParaRPr lang="en-US" sz="1200" b="1" dirty="0">
              <a:solidFill>
                <a:schemeClr val="bg1"/>
              </a:solidFill>
            </a:endParaRPr>
          </a:p>
        </p:txBody>
      </p:sp>
      <p:sp>
        <p:nvSpPr>
          <p:cNvPr id="11" name="TextBox 10"/>
          <p:cNvSpPr txBox="1"/>
          <p:nvPr/>
        </p:nvSpPr>
        <p:spPr>
          <a:xfrm>
            <a:off x="8069073" y="5654621"/>
            <a:ext cx="341760" cy="276999"/>
          </a:xfrm>
          <a:prstGeom prst="rect">
            <a:avLst/>
          </a:prstGeom>
          <a:noFill/>
        </p:spPr>
        <p:txBody>
          <a:bodyPr wrap="none" rtlCol="0">
            <a:spAutoFit/>
          </a:bodyPr>
          <a:lstStyle/>
          <a:p>
            <a:r>
              <a:rPr lang="en-US" sz="1200" b="1" dirty="0" smtClean="0">
                <a:solidFill>
                  <a:schemeClr val="bg1"/>
                </a:solidFill>
              </a:rPr>
              <a:t>11</a:t>
            </a:r>
            <a:endParaRPr lang="en-US" sz="1200" b="1" dirty="0">
              <a:solidFill>
                <a:schemeClr val="bg1"/>
              </a:solidFill>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4"/>
          <p:cNvSpPr>
            <a:spLocks noGrp="1"/>
          </p:cNvSpPr>
          <p:nvPr>
            <p:ph type="title"/>
          </p:nvPr>
        </p:nvSpPr>
        <p:spPr/>
        <p:txBody>
          <a:bodyPr>
            <a:normAutofit/>
          </a:bodyPr>
          <a:lstStyle/>
          <a:p>
            <a:r>
              <a:rPr lang="en-US" altLang="en-US" b="1" dirty="0" smtClean="0">
                <a:ea typeface="ＭＳ Ｐゴシック" panose="020B0600070205080204" pitchFamily="34" charset="-128"/>
              </a:rPr>
              <a:t>Ζ</a:t>
            </a:r>
            <a:r>
              <a:rPr lang="el-GR" altLang="en-US" b="1" dirty="0" err="1" smtClean="0">
                <a:ea typeface="ＭＳ Ｐゴシック" panose="020B0600070205080204" pitchFamily="34" charset="-128"/>
              </a:rPr>
              <a:t>ωολογικοί</a:t>
            </a:r>
            <a:r>
              <a:rPr lang="el-GR" altLang="en-US" b="1" dirty="0" smtClean="0">
                <a:ea typeface="ＭＳ Ｐゴシック" panose="020B0600070205080204" pitchFamily="34" charset="-128"/>
              </a:rPr>
              <a:t> κήποι </a:t>
            </a:r>
            <a:endParaRPr lang="en-US" altLang="en-US" b="1" dirty="0" smtClean="0">
              <a:ea typeface="ＭＳ Ｐゴシック" panose="020B0600070205080204" pitchFamily="34" charset="-128"/>
            </a:endParaRPr>
          </a:p>
        </p:txBody>
      </p:sp>
      <p:sp>
        <p:nvSpPr>
          <p:cNvPr id="6" name="Content Placeholder 5"/>
          <p:cNvSpPr>
            <a:spLocks noGrp="1"/>
          </p:cNvSpPr>
          <p:nvPr>
            <p:ph idx="1"/>
          </p:nvPr>
        </p:nvSpPr>
        <p:spPr/>
        <p:txBody>
          <a:bodyPr>
            <a:normAutofit/>
          </a:bodyPr>
          <a:lstStyle/>
          <a:p>
            <a:r>
              <a:rPr lang="en-US" altLang="en-US" sz="2400" dirty="0" smtClean="0">
                <a:ea typeface="ＭＳ Ｐゴシック" panose="020B0600070205080204" pitchFamily="34" charset="-128"/>
              </a:rPr>
              <a:t>Κ</a:t>
            </a:r>
            <a:r>
              <a:rPr lang="el-GR" altLang="en-US" sz="2400" dirty="0" err="1" smtClean="0">
                <a:ea typeface="ＭＳ Ｐゴシック" panose="020B0600070205080204" pitchFamily="34" charset="-128"/>
              </a:rPr>
              <a:t>ύριος</a:t>
            </a:r>
            <a:r>
              <a:rPr lang="el-GR" altLang="en-US" sz="2400" dirty="0" smtClean="0">
                <a:ea typeface="ＭＳ Ｐゴシック" panose="020B0600070205080204" pitchFamily="34" charset="-128"/>
              </a:rPr>
              <a:t> στόχος η διατήρηση και η εκτροφή σε αιχμαλωσία με αποστολές τόσο την προστασία ειδών όσο και την εκπαίδευση του κοινού. </a:t>
            </a:r>
          </a:p>
          <a:p>
            <a:r>
              <a:rPr lang="en-US" altLang="en-US" sz="2400" dirty="0" smtClean="0">
                <a:ea typeface="ＭＳ Ｐゴシック" panose="020B0600070205080204" pitchFamily="34" charset="-128"/>
              </a:rPr>
              <a:t>Η</a:t>
            </a:r>
            <a:r>
              <a:rPr lang="el-GR" altLang="en-US" sz="2400" dirty="0" smtClean="0">
                <a:ea typeface="ＭＳ Ｐゴシック" panose="020B0600070205080204" pitchFamily="34" charset="-128"/>
              </a:rPr>
              <a:t> έμφαση δίνεται στη «χαρισματική </a:t>
            </a:r>
            <a:r>
              <a:rPr lang="el-GR" altLang="en-US" sz="2400" dirty="0" err="1" smtClean="0">
                <a:ea typeface="ＭＳ Ｐゴシック" panose="020B0600070205080204" pitchFamily="34" charset="-128"/>
              </a:rPr>
              <a:t>μεγαπανίδα</a:t>
            </a:r>
            <a:r>
              <a:rPr lang="el-GR" altLang="en-US" sz="2400" dirty="0" smtClean="0">
                <a:ea typeface="ＭＳ Ｐゴシック" panose="020B0600070205080204" pitchFamily="34" charset="-128"/>
              </a:rPr>
              <a:t>».</a:t>
            </a:r>
          </a:p>
          <a:p>
            <a:r>
              <a:rPr lang="en-US" altLang="en-US" sz="2400" dirty="0" smtClean="0">
                <a:ea typeface="ＭＳ Ｐゴシック" panose="020B0600070205080204" pitchFamily="34" charset="-128"/>
              </a:rPr>
              <a:t>Β</a:t>
            </a:r>
            <a:r>
              <a:rPr lang="el-GR" altLang="en-US" sz="2400" dirty="0" err="1" smtClean="0">
                <a:ea typeface="ＭＳ Ｐゴシック" panose="020B0600070205080204" pitchFamily="34" charset="-128"/>
              </a:rPr>
              <a:t>ασικό</a:t>
            </a:r>
            <a:r>
              <a:rPr lang="el-GR" altLang="en-US" sz="2400" dirty="0" smtClean="0">
                <a:ea typeface="ＭＳ Ｐゴシック" panose="020B0600070205080204" pitchFamily="34" charset="-128"/>
              </a:rPr>
              <a:t> πρόβλημα είναι η ελάττωση της γενετικής ποικιλότητας.</a:t>
            </a:r>
          </a:p>
          <a:p>
            <a:r>
              <a:rPr lang="el-GR" altLang="en-US" sz="2400" dirty="0" smtClean="0">
                <a:ea typeface="ＭＳ Ｐゴシック" panose="020B0600070205080204" pitchFamily="34" charset="-128"/>
              </a:rPr>
              <a:t>Έχει αναπτυχθεί δίκτυο ΖΚ που </a:t>
            </a:r>
            <a:r>
              <a:rPr lang="el-GR" altLang="en-US" sz="2400" dirty="0" err="1" smtClean="0">
                <a:ea typeface="ＭＳ Ｐゴシック" panose="020B0600070205080204" pitchFamily="34" charset="-128"/>
              </a:rPr>
              <a:t>ανταλλάσουν</a:t>
            </a:r>
            <a:r>
              <a:rPr lang="el-GR" altLang="en-US" sz="2400" dirty="0" smtClean="0">
                <a:ea typeface="ＭＳ Ｐゴシック" panose="020B0600070205080204" pitchFamily="34" charset="-128"/>
              </a:rPr>
              <a:t> στοιχεία και άτομα, συμμετέχουν σε προγράμματα αναπαραγωγής και συντάσσουν αρχεία και γενεαλογικά δένδρα.</a:t>
            </a:r>
          </a:p>
          <a:p>
            <a:r>
              <a:rPr lang="en-US" altLang="en-US" sz="2400" dirty="0" smtClean="0">
                <a:ea typeface="ＭＳ Ｐゴシック" panose="020B0600070205080204" pitchFamily="34" charset="-128"/>
              </a:rPr>
              <a:t>Τ</a:t>
            </a:r>
            <a:r>
              <a:rPr lang="el-GR" altLang="en-US" sz="2400" dirty="0" err="1" smtClean="0">
                <a:ea typeface="ＭＳ Ｐゴシック" panose="020B0600070205080204" pitchFamily="34" charset="-128"/>
              </a:rPr>
              <a:t>εχνικές</a:t>
            </a:r>
            <a:r>
              <a:rPr lang="el-GR" altLang="en-US" sz="2400" dirty="0" smtClean="0">
                <a:ea typeface="ＭＳ Ｐゴシック" panose="020B0600070205080204" pitchFamily="34" charset="-128"/>
              </a:rPr>
              <a:t> από κτηνιατρική, ιατρική και βιολογία (</a:t>
            </a:r>
            <a:r>
              <a:rPr lang="el-GR" altLang="en-US" sz="2400" dirty="0" err="1" smtClean="0">
                <a:ea typeface="ＭＳ Ｐゴシック" panose="020B0600070205080204" pitchFamily="34" charset="-128"/>
              </a:rPr>
              <a:t>εκόλλαψη</a:t>
            </a:r>
            <a:r>
              <a:rPr lang="el-GR" altLang="en-US" sz="2400" dirty="0" smtClean="0">
                <a:ea typeface="ＭＳ Ｐゴシック" panose="020B0600070205080204" pitchFamily="34" charset="-128"/>
              </a:rPr>
              <a:t> αυγών, σπερματέγχυση, τεχνητή γονιμοποίηση κτλ.).</a:t>
            </a:r>
            <a:endParaRPr lang="en-US" altLang="en-US" sz="2400" dirty="0" smtClean="0">
              <a:ea typeface="ＭＳ Ｐゴシック" panose="020B0600070205080204" pitchFamily="34" charset="-128"/>
            </a:endParaRPr>
          </a:p>
        </p:txBody>
      </p:sp>
      <p:sp>
        <p:nvSpPr>
          <p:cNvPr id="2" name="Footer Placeholder 1"/>
          <p:cNvSpPr>
            <a:spLocks noGrp="1"/>
          </p:cNvSpPr>
          <p:nvPr>
            <p:ph type="ftr" sz="quarter" idx="11"/>
          </p:nvPr>
        </p:nvSpPr>
        <p:spPr/>
        <p:txBody>
          <a:bodyPr/>
          <a:lstStyle/>
          <a:p>
            <a:r>
              <a:rPr lang="el-GR" smtClean="0"/>
              <a:t>Ενότητα 7.  Η Διατήρηση της Βιολογικής Ποικιλότητας</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t>70</a:t>
            </a:fld>
            <a:endParaRPr lang="en-US"/>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normAutofit/>
          </a:bodyPr>
          <a:lstStyle/>
          <a:p>
            <a:r>
              <a:rPr lang="en-US" altLang="en-US" b="1" dirty="0" smtClean="0">
                <a:ea typeface="ＭＳ Ｐゴシック" panose="020B0600070205080204" pitchFamily="34" charset="-128"/>
              </a:rPr>
              <a:t>Ό</a:t>
            </a:r>
            <a:r>
              <a:rPr lang="el-GR" altLang="en-US" b="1" dirty="0" err="1" smtClean="0">
                <a:ea typeface="ＭＳ Ｐゴシック" panose="020B0600070205080204" pitchFamily="34" charset="-128"/>
              </a:rPr>
              <a:t>μως</a:t>
            </a:r>
            <a:r>
              <a:rPr lang="el-GR" altLang="en-US" b="1" dirty="0" smtClean="0">
                <a:ea typeface="ＭＳ Ｐゴシック" panose="020B0600070205080204" pitchFamily="34" charset="-128"/>
              </a:rPr>
              <a:t> ... </a:t>
            </a:r>
            <a:endParaRPr lang="en-US" altLang="en-US" dirty="0" smtClean="0">
              <a:ea typeface="ＭＳ Ｐゴシック" panose="020B0600070205080204" pitchFamily="34" charset="-128"/>
            </a:endParaRPr>
          </a:p>
        </p:txBody>
      </p:sp>
      <p:sp>
        <p:nvSpPr>
          <p:cNvPr id="87043" name="Content Placeholder 2"/>
          <p:cNvSpPr>
            <a:spLocks noGrp="1"/>
          </p:cNvSpPr>
          <p:nvPr>
            <p:ph idx="1"/>
          </p:nvPr>
        </p:nvSpPr>
        <p:spPr/>
        <p:txBody>
          <a:bodyPr>
            <a:normAutofit fontScale="92500" lnSpcReduction="10000"/>
          </a:bodyPr>
          <a:lstStyle/>
          <a:p>
            <a:pPr>
              <a:lnSpc>
                <a:spcPct val="100000"/>
              </a:lnSpc>
            </a:pPr>
            <a:r>
              <a:rPr lang="en-US" altLang="en-US" sz="2800" dirty="0" smtClean="0">
                <a:ea typeface="ＭＳ Ｐゴシック" panose="020B0600070205080204" pitchFamily="34" charset="-128"/>
              </a:rPr>
              <a:t>Τ</a:t>
            </a:r>
            <a:r>
              <a:rPr lang="el-GR" altLang="en-US" sz="2800" dirty="0" smtClean="0">
                <a:ea typeface="ＭＳ Ｐゴシック" panose="020B0600070205080204" pitchFamily="34" charset="-128"/>
              </a:rPr>
              <a:t>α ζώα υποφέρουν σε απάνθρωπες συνθήκες αιχμαλωσίας.</a:t>
            </a:r>
          </a:p>
          <a:p>
            <a:pPr>
              <a:lnSpc>
                <a:spcPct val="100000"/>
              </a:lnSpc>
            </a:pPr>
            <a:r>
              <a:rPr lang="en-US" altLang="en-US" sz="2800" dirty="0" smtClean="0">
                <a:ea typeface="ＭＳ Ｐゴシック" panose="020B0600070205080204" pitchFamily="34" charset="-128"/>
              </a:rPr>
              <a:t>Γ</a:t>
            </a:r>
            <a:r>
              <a:rPr lang="el-GR" altLang="en-US" sz="2800" dirty="0" err="1" smtClean="0">
                <a:ea typeface="ＭＳ Ｐゴシック" panose="020B0600070205080204" pitchFamily="34" charset="-128"/>
              </a:rPr>
              <a:t>ιατί</a:t>
            </a:r>
            <a:r>
              <a:rPr lang="el-GR" altLang="en-US" sz="2800" dirty="0" smtClean="0">
                <a:ea typeface="ＭＳ Ｐゴシック" panose="020B0600070205080204" pitchFamily="34" charset="-128"/>
              </a:rPr>
              <a:t> να μην αφεθούν τα τελευταία άτομα ενός είδους να τελειώσουν τις μέρες τους στη φύση;</a:t>
            </a:r>
          </a:p>
          <a:p>
            <a:pPr>
              <a:lnSpc>
                <a:spcPct val="100000"/>
              </a:lnSpc>
            </a:pPr>
            <a:r>
              <a:rPr lang="en-US" altLang="en-US" sz="2800" dirty="0" smtClean="0">
                <a:ea typeface="ＭＳ Ｐゴシック" panose="020B0600070205080204" pitchFamily="34" charset="-128"/>
              </a:rPr>
              <a:t>Μ</a:t>
            </a:r>
            <a:r>
              <a:rPr lang="el-GR" altLang="en-US" sz="2800" dirty="0" err="1" smtClean="0">
                <a:ea typeface="ＭＳ Ｐゴシック" panose="020B0600070205080204" pitchFamily="34" charset="-128"/>
              </a:rPr>
              <a:t>πορεί</a:t>
            </a:r>
            <a:r>
              <a:rPr lang="el-GR" altLang="en-US" sz="2800" dirty="0" smtClean="0">
                <a:ea typeface="ＭＳ Ｐゴシック" panose="020B0600070205080204" pitchFamily="34" charset="-128"/>
              </a:rPr>
              <a:t> ένας πληθυσμός ΖΚ να επιβιώσει σε φυσικό περιβάλλον;</a:t>
            </a:r>
          </a:p>
          <a:p>
            <a:pPr>
              <a:lnSpc>
                <a:spcPct val="100000"/>
              </a:lnSpc>
            </a:pPr>
            <a:r>
              <a:rPr lang="en-US" altLang="en-US" sz="2800" dirty="0" smtClean="0">
                <a:ea typeface="ＭＳ Ｐゴシック" panose="020B0600070205080204" pitchFamily="34" charset="-128"/>
              </a:rPr>
              <a:t>Η</a:t>
            </a:r>
            <a:r>
              <a:rPr lang="el-GR" altLang="en-US" sz="2800" dirty="0" smtClean="0">
                <a:ea typeface="ＭＳ Ｐゴシック" panose="020B0600070205080204" pitchFamily="34" charset="-128"/>
              </a:rPr>
              <a:t> διατήρηση των ζώων σε αιχμαλωσία είναι προς όφελος των ζώων ή του ΖΚ;</a:t>
            </a:r>
          </a:p>
          <a:p>
            <a:pPr>
              <a:lnSpc>
                <a:spcPct val="100000"/>
              </a:lnSpc>
            </a:pPr>
            <a:r>
              <a:rPr lang="en-US" altLang="en-US" sz="2800" dirty="0" smtClean="0">
                <a:ea typeface="ＭＳ Ｐゴシック" panose="020B0600070205080204" pitchFamily="34" charset="-128"/>
              </a:rPr>
              <a:t>Π</a:t>
            </a:r>
            <a:r>
              <a:rPr lang="el-GR" altLang="en-US" sz="2800" dirty="0" err="1" smtClean="0">
                <a:ea typeface="ＭＳ Ｐゴシック" panose="020B0600070205080204" pitchFamily="34" charset="-128"/>
              </a:rPr>
              <a:t>οιά</a:t>
            </a:r>
            <a:r>
              <a:rPr lang="el-GR" altLang="en-US" sz="2800" dirty="0" smtClean="0">
                <a:ea typeface="ＭＳ Ｐゴシック" panose="020B0600070205080204" pitchFamily="34" charset="-128"/>
              </a:rPr>
              <a:t> η ουσία της έκθεσης ζώων πέραν την ανθρώπινης περιέργειας;</a:t>
            </a:r>
            <a:endParaRPr lang="en-US" altLang="en-US" sz="2800" dirty="0" smtClean="0">
              <a:ea typeface="ＭＳ Ｐゴシック" panose="020B0600070205080204" pitchFamily="34" charset="-128"/>
            </a:endParaRPr>
          </a:p>
        </p:txBody>
      </p:sp>
      <p:sp>
        <p:nvSpPr>
          <p:cNvPr id="2" name="Footer Placeholder 1"/>
          <p:cNvSpPr>
            <a:spLocks noGrp="1"/>
          </p:cNvSpPr>
          <p:nvPr>
            <p:ph type="ftr" sz="quarter" idx="11"/>
          </p:nvPr>
        </p:nvSpPr>
        <p:spPr/>
        <p:txBody>
          <a:bodyPr/>
          <a:lstStyle/>
          <a:p>
            <a:r>
              <a:rPr lang="el-GR" smtClean="0"/>
              <a:t>Ενότητα 7.  Η Διατήρηση της Βιολογικής Ποικιλότητας</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t>71</a:t>
            </a:fld>
            <a:endParaRPr lang="en-U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normAutofit/>
          </a:bodyPr>
          <a:lstStyle/>
          <a:p>
            <a:r>
              <a:rPr lang="en-US" altLang="en-US" b="1" dirty="0" smtClean="0">
                <a:ea typeface="ＭＳ Ｐゴシック" panose="020B0600070205080204" pitchFamily="34" charset="-128"/>
              </a:rPr>
              <a:t>Σ</a:t>
            </a:r>
            <a:r>
              <a:rPr lang="el-GR" altLang="en-US" b="1" dirty="0" err="1" smtClean="0">
                <a:ea typeface="ＭＳ Ｐゴシック" panose="020B0600070205080204" pitchFamily="34" charset="-128"/>
              </a:rPr>
              <a:t>ύγχρονοι</a:t>
            </a:r>
            <a:r>
              <a:rPr lang="el-GR" altLang="en-US" b="1" dirty="0" smtClean="0">
                <a:ea typeface="ＭＳ Ｐゴシック" panose="020B0600070205080204" pitchFamily="34" charset="-128"/>
              </a:rPr>
              <a:t> ΖΚ</a:t>
            </a:r>
            <a:endParaRPr lang="en-US" altLang="en-US" b="1" dirty="0" smtClean="0">
              <a:ea typeface="ＭＳ Ｐゴシック" panose="020B0600070205080204" pitchFamily="34" charset="-128"/>
            </a:endParaRPr>
          </a:p>
        </p:txBody>
      </p:sp>
      <p:pic>
        <p:nvPicPr>
          <p:cNvPr id="88067" name="Content Placeholder 4" descr="koln-zoo-creature-feature-3.jpg"/>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61975" y="1690689"/>
            <a:ext cx="3886200" cy="2914650"/>
          </a:xfrm>
        </p:spPr>
      </p:pic>
      <p:pic>
        <p:nvPicPr>
          <p:cNvPr id="88068" name="Content Placeholder 4" descr="DSC05766.JPG"/>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629150" y="2543969"/>
            <a:ext cx="3886200" cy="2914650"/>
          </a:xfrm>
        </p:spPr>
      </p:pic>
      <p:sp>
        <p:nvSpPr>
          <p:cNvPr id="88069" name="TextBox 5"/>
          <p:cNvSpPr txBox="1">
            <a:spLocks noChangeArrowheads="1"/>
          </p:cNvSpPr>
          <p:nvPr/>
        </p:nvSpPr>
        <p:spPr bwMode="auto">
          <a:xfrm>
            <a:off x="1308735" y="4858940"/>
            <a:ext cx="239268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l-GR" altLang="en-US" sz="2200" dirty="0">
                <a:latin typeface="+mn-lt"/>
              </a:rPr>
              <a:t>ΖΚ της Κολωνίας</a:t>
            </a:r>
            <a:endParaRPr lang="en-US" altLang="en-US" sz="2200" dirty="0">
              <a:latin typeface="+mn-lt"/>
            </a:endParaRPr>
          </a:p>
        </p:txBody>
      </p:sp>
      <p:sp>
        <p:nvSpPr>
          <p:cNvPr id="88070" name="TextBox 6"/>
          <p:cNvSpPr txBox="1">
            <a:spLocks noChangeArrowheads="1"/>
          </p:cNvSpPr>
          <p:nvPr/>
        </p:nvSpPr>
        <p:spPr bwMode="auto">
          <a:xfrm>
            <a:off x="4629150" y="5731283"/>
            <a:ext cx="426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l-GR" altLang="en-US" sz="2000" dirty="0">
                <a:latin typeface="+mn-lt"/>
              </a:rPr>
              <a:t>ΖΚ του Πανεπιστημίου του Τελ Αβίβ</a:t>
            </a:r>
            <a:endParaRPr lang="en-US" altLang="en-US" sz="2000" dirty="0">
              <a:latin typeface="+mn-lt"/>
            </a:endParaRPr>
          </a:p>
        </p:txBody>
      </p:sp>
      <p:sp>
        <p:nvSpPr>
          <p:cNvPr id="2" name="Footer Placeholder 1"/>
          <p:cNvSpPr>
            <a:spLocks noGrp="1"/>
          </p:cNvSpPr>
          <p:nvPr>
            <p:ph type="ftr" sz="quarter" idx="11"/>
          </p:nvPr>
        </p:nvSpPr>
        <p:spPr/>
        <p:txBody>
          <a:bodyPr/>
          <a:lstStyle/>
          <a:p>
            <a:r>
              <a:rPr lang="el-GR" smtClean="0"/>
              <a:t>Ενότητα 7.  Η Διατήρηση της Βιολογικής Ποικιλότητας</a:t>
            </a:r>
            <a:endParaRPr lang="en-US"/>
          </a:p>
        </p:txBody>
      </p:sp>
      <p:sp>
        <p:nvSpPr>
          <p:cNvPr id="3" name="Slide Number Placeholder 2"/>
          <p:cNvSpPr>
            <a:spLocks noGrp="1"/>
          </p:cNvSpPr>
          <p:nvPr>
            <p:ph type="sldNum" sz="quarter" idx="12"/>
          </p:nvPr>
        </p:nvSpPr>
        <p:spPr/>
        <p:txBody>
          <a:bodyPr/>
          <a:lstStyle/>
          <a:p>
            <a:fld id="{58A56277-EA16-4AF5-BFB5-E5ECBBB39490}" type="slidenum">
              <a:rPr lang="en-US" smtClean="0"/>
              <a:t>72</a:t>
            </a:fld>
            <a:endParaRPr lang="en-US"/>
          </a:p>
        </p:txBody>
      </p:sp>
      <p:sp>
        <p:nvSpPr>
          <p:cNvPr id="9" name="TextBox 8"/>
          <p:cNvSpPr txBox="1"/>
          <p:nvPr/>
        </p:nvSpPr>
        <p:spPr>
          <a:xfrm>
            <a:off x="4184961" y="4643164"/>
            <a:ext cx="341760" cy="276999"/>
          </a:xfrm>
          <a:prstGeom prst="rect">
            <a:avLst/>
          </a:prstGeom>
          <a:noFill/>
        </p:spPr>
        <p:txBody>
          <a:bodyPr wrap="none" rtlCol="0">
            <a:spAutoFit/>
          </a:bodyPr>
          <a:lstStyle/>
          <a:p>
            <a:r>
              <a:rPr lang="en-US" sz="1200" b="1" dirty="0" smtClean="0"/>
              <a:t>58</a:t>
            </a:r>
            <a:endParaRPr lang="en-US" sz="1200" b="1" dirty="0"/>
          </a:p>
        </p:txBody>
      </p:sp>
      <p:sp>
        <p:nvSpPr>
          <p:cNvPr id="10" name="TextBox 9"/>
          <p:cNvSpPr txBox="1"/>
          <p:nvPr/>
        </p:nvSpPr>
        <p:spPr>
          <a:xfrm>
            <a:off x="8213155" y="5454284"/>
            <a:ext cx="341760" cy="276999"/>
          </a:xfrm>
          <a:prstGeom prst="rect">
            <a:avLst/>
          </a:prstGeom>
          <a:noFill/>
        </p:spPr>
        <p:txBody>
          <a:bodyPr wrap="none" rtlCol="0">
            <a:spAutoFit/>
          </a:bodyPr>
          <a:lstStyle/>
          <a:p>
            <a:r>
              <a:rPr lang="en-US" sz="1200" b="1" dirty="0" smtClean="0"/>
              <a:t>59</a:t>
            </a:r>
            <a:endParaRPr lang="en-US" sz="1200" b="1"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p:txBody>
          <a:bodyPr>
            <a:normAutofit/>
          </a:bodyPr>
          <a:lstStyle/>
          <a:p>
            <a:r>
              <a:rPr lang="en-US" altLang="en-US" sz="4000" b="1" dirty="0" smtClean="0">
                <a:ea typeface="ＭＳ Ｐゴシック" panose="020B0600070205080204" pitchFamily="34" charset="-128"/>
              </a:rPr>
              <a:t>Η</a:t>
            </a:r>
            <a:r>
              <a:rPr lang="el-GR" altLang="en-US" sz="4000" b="1" dirty="0" smtClean="0">
                <a:ea typeface="ＭＳ Ｐゴシック" panose="020B0600070205080204" pitchFamily="34" charset="-128"/>
              </a:rPr>
              <a:t> περίπτωση του</a:t>
            </a:r>
            <a:r>
              <a:rPr lang="en-US" altLang="en-US" sz="4000" b="1" dirty="0" smtClean="0">
                <a:ea typeface="ＭＳ Ｐゴシック" panose="020B0600070205080204" pitchFamily="34" charset="-128"/>
              </a:rPr>
              <a:t> Henri Rousseau</a:t>
            </a:r>
            <a:r>
              <a:rPr lang="el-GR" altLang="en-US" sz="4000" b="1" dirty="0" smtClean="0">
                <a:ea typeface="ＭＳ Ｐゴシック" panose="020B0600070205080204" pitchFamily="34" charset="-128"/>
              </a:rPr>
              <a:t> </a:t>
            </a:r>
            <a:endParaRPr lang="en-US" altLang="en-US" sz="4000" b="1" dirty="0" smtClean="0">
              <a:ea typeface="ＭＳ Ｐゴシック" panose="020B0600070205080204" pitchFamily="34" charset="-128"/>
            </a:endParaRPr>
          </a:p>
        </p:txBody>
      </p:sp>
      <p:pic>
        <p:nvPicPr>
          <p:cNvPr id="5" name="Content Placeholder 4"/>
          <p:cNvPicPr>
            <a:picLocks noGrp="1" noChangeAspect="1"/>
          </p:cNvPicPr>
          <p:nvPr>
            <p:ph sz="quarter" idx="18"/>
          </p:nvPr>
        </p:nvPicPr>
        <p:blipFill rotWithShape="1">
          <a:blip r:embed="rId3" cstate="print">
            <a:extLst>
              <a:ext uri="{28A0092B-C50C-407E-A947-70E740481C1C}">
                <a14:useLocalDpi xmlns:a14="http://schemas.microsoft.com/office/drawing/2010/main" val="0"/>
              </a:ext>
            </a:extLst>
          </a:blip>
          <a:srcRect t="11812" b="11688"/>
          <a:stretch/>
        </p:blipFill>
        <p:spPr>
          <a:xfrm>
            <a:off x="4267658" y="1463569"/>
            <a:ext cx="2979773" cy="2554887"/>
          </a:xfrm>
        </p:spPr>
      </p:pic>
      <p:pic>
        <p:nvPicPr>
          <p:cNvPr id="7" name="Content Placeholder 6"/>
          <p:cNvPicPr>
            <a:picLocks noGrp="1" noChangeAspect="1"/>
          </p:cNvPicPr>
          <p:nvPr>
            <p:ph sz="quarter" idx="17"/>
          </p:nvPr>
        </p:nvPicPr>
        <p:blipFill>
          <a:blip r:embed="rId4">
            <a:extLst>
              <a:ext uri="{28A0092B-C50C-407E-A947-70E740481C1C}">
                <a14:useLocalDpi xmlns:a14="http://schemas.microsoft.com/office/drawing/2010/main" val="0"/>
              </a:ext>
            </a:extLst>
          </a:blip>
          <a:stretch>
            <a:fillRect/>
          </a:stretch>
        </p:blipFill>
        <p:spPr>
          <a:xfrm>
            <a:off x="2145072" y="4138012"/>
            <a:ext cx="2543726" cy="2032000"/>
          </a:xfrm>
        </p:spPr>
      </p:pic>
      <p:pic>
        <p:nvPicPr>
          <p:cNvPr id="9" name="Content Placeholder 8"/>
          <p:cNvPicPr>
            <a:picLocks noGrp="1" noChangeAspect="1"/>
          </p:cNvPicPr>
          <p:nvPr>
            <p:ph sz="quarter" idx="19"/>
          </p:nvPr>
        </p:nvPicPr>
        <p:blipFill>
          <a:blip r:embed="rId5">
            <a:extLst>
              <a:ext uri="{28A0092B-C50C-407E-A947-70E740481C1C}">
                <a14:useLocalDpi xmlns:a14="http://schemas.microsoft.com/office/drawing/2010/main" val="0"/>
              </a:ext>
            </a:extLst>
          </a:blip>
          <a:stretch>
            <a:fillRect/>
          </a:stretch>
        </p:blipFill>
        <p:spPr>
          <a:xfrm>
            <a:off x="5136338" y="4182745"/>
            <a:ext cx="1815253" cy="2032000"/>
          </a:xfrm>
        </p:spPr>
      </p:pic>
      <p:pic>
        <p:nvPicPr>
          <p:cNvPr id="11" name="Content Placeholder 10"/>
          <p:cNvPicPr>
            <a:picLocks noGrp="1" noChangeAspect="1"/>
          </p:cNvPicPr>
          <p:nvPr>
            <p:ph sz="quarter" idx="16"/>
          </p:nvPr>
        </p:nvPicPr>
        <p:blipFill>
          <a:blip r:embed="rId6" cstate="print">
            <a:extLst>
              <a:ext uri="{28A0092B-C50C-407E-A947-70E740481C1C}">
                <a14:useLocalDpi xmlns:a14="http://schemas.microsoft.com/office/drawing/2010/main" val="0"/>
              </a:ext>
            </a:extLst>
          </a:blip>
          <a:stretch>
            <a:fillRect/>
          </a:stretch>
        </p:blipFill>
        <p:spPr>
          <a:xfrm>
            <a:off x="1883864" y="1520649"/>
            <a:ext cx="1895656" cy="2497807"/>
          </a:xfrm>
        </p:spPr>
      </p:pic>
      <p:sp>
        <p:nvSpPr>
          <p:cNvPr id="2" name="Footer Placeholder 1"/>
          <p:cNvSpPr>
            <a:spLocks noGrp="1"/>
          </p:cNvSpPr>
          <p:nvPr>
            <p:ph type="ftr" sz="quarter" idx="10"/>
          </p:nvPr>
        </p:nvSpPr>
        <p:spPr/>
        <p:txBody>
          <a:bodyPr/>
          <a:lstStyle/>
          <a:p>
            <a:r>
              <a:rPr lang="el-GR" smtClean="0"/>
              <a:t>Ενότητα 7.  Η Διατήρηση της Βιολογικής Ποικιλότητας</a:t>
            </a:r>
            <a:endParaRPr lang="en-US" dirty="0"/>
          </a:p>
        </p:txBody>
      </p:sp>
      <p:sp>
        <p:nvSpPr>
          <p:cNvPr id="3" name="Slide Number Placeholder 2"/>
          <p:cNvSpPr>
            <a:spLocks noGrp="1"/>
          </p:cNvSpPr>
          <p:nvPr>
            <p:ph type="sldNum" sz="quarter" idx="11"/>
          </p:nvPr>
        </p:nvSpPr>
        <p:spPr/>
        <p:txBody>
          <a:bodyPr/>
          <a:lstStyle/>
          <a:p>
            <a:fld id="{58A56277-EA16-4AF5-BFB5-E5ECBBB39490}" type="slidenum">
              <a:rPr lang="en-US" smtClean="0"/>
              <a:t>73</a:t>
            </a:fld>
            <a:endParaRPr lang="en-US" dirty="0"/>
          </a:p>
        </p:txBody>
      </p:sp>
      <p:sp>
        <p:nvSpPr>
          <p:cNvPr id="10" name="TextBox 9"/>
          <p:cNvSpPr txBox="1"/>
          <p:nvPr/>
        </p:nvSpPr>
        <p:spPr>
          <a:xfrm>
            <a:off x="3437760" y="3751936"/>
            <a:ext cx="341760" cy="276999"/>
          </a:xfrm>
          <a:prstGeom prst="rect">
            <a:avLst/>
          </a:prstGeom>
          <a:noFill/>
        </p:spPr>
        <p:txBody>
          <a:bodyPr wrap="none" rtlCol="0">
            <a:spAutoFit/>
          </a:bodyPr>
          <a:lstStyle/>
          <a:p>
            <a:r>
              <a:rPr lang="en-US" sz="1200" b="1" dirty="0" smtClean="0">
                <a:solidFill>
                  <a:schemeClr val="bg1"/>
                </a:solidFill>
              </a:rPr>
              <a:t>60</a:t>
            </a:r>
            <a:endParaRPr lang="en-US" sz="1200" b="1" dirty="0">
              <a:solidFill>
                <a:schemeClr val="bg1"/>
              </a:solidFill>
            </a:endParaRPr>
          </a:p>
        </p:txBody>
      </p:sp>
      <p:sp>
        <p:nvSpPr>
          <p:cNvPr id="12" name="TextBox 11"/>
          <p:cNvSpPr txBox="1"/>
          <p:nvPr/>
        </p:nvSpPr>
        <p:spPr>
          <a:xfrm>
            <a:off x="6951591" y="3731053"/>
            <a:ext cx="341760" cy="276999"/>
          </a:xfrm>
          <a:prstGeom prst="rect">
            <a:avLst/>
          </a:prstGeom>
          <a:noFill/>
        </p:spPr>
        <p:txBody>
          <a:bodyPr wrap="none" rtlCol="0">
            <a:spAutoFit/>
          </a:bodyPr>
          <a:lstStyle/>
          <a:p>
            <a:r>
              <a:rPr lang="en-US" sz="1200" b="1" dirty="0" smtClean="0">
                <a:solidFill>
                  <a:schemeClr val="bg1"/>
                </a:solidFill>
              </a:rPr>
              <a:t>61</a:t>
            </a:r>
            <a:endParaRPr lang="en-US" sz="1200" b="1" dirty="0">
              <a:solidFill>
                <a:schemeClr val="bg1"/>
              </a:solidFill>
            </a:endParaRPr>
          </a:p>
        </p:txBody>
      </p:sp>
      <p:sp>
        <p:nvSpPr>
          <p:cNvPr id="13" name="TextBox 12"/>
          <p:cNvSpPr txBox="1"/>
          <p:nvPr/>
        </p:nvSpPr>
        <p:spPr>
          <a:xfrm>
            <a:off x="4347038" y="5832216"/>
            <a:ext cx="341760" cy="276999"/>
          </a:xfrm>
          <a:prstGeom prst="rect">
            <a:avLst/>
          </a:prstGeom>
          <a:noFill/>
        </p:spPr>
        <p:txBody>
          <a:bodyPr wrap="none" rtlCol="0">
            <a:spAutoFit/>
          </a:bodyPr>
          <a:lstStyle/>
          <a:p>
            <a:r>
              <a:rPr lang="en-US" sz="1200" b="1" dirty="0" smtClean="0">
                <a:solidFill>
                  <a:schemeClr val="bg1"/>
                </a:solidFill>
              </a:rPr>
              <a:t>62</a:t>
            </a:r>
            <a:endParaRPr lang="en-US" sz="1200" b="1" dirty="0">
              <a:solidFill>
                <a:schemeClr val="bg1"/>
              </a:solidFill>
            </a:endParaRPr>
          </a:p>
        </p:txBody>
      </p:sp>
      <p:sp>
        <p:nvSpPr>
          <p:cNvPr id="14" name="TextBox 13"/>
          <p:cNvSpPr txBox="1"/>
          <p:nvPr/>
        </p:nvSpPr>
        <p:spPr>
          <a:xfrm>
            <a:off x="6642595" y="5852378"/>
            <a:ext cx="341760" cy="276999"/>
          </a:xfrm>
          <a:prstGeom prst="rect">
            <a:avLst/>
          </a:prstGeom>
          <a:noFill/>
        </p:spPr>
        <p:txBody>
          <a:bodyPr wrap="none" rtlCol="0">
            <a:spAutoFit/>
          </a:bodyPr>
          <a:lstStyle/>
          <a:p>
            <a:r>
              <a:rPr lang="en-US" sz="1200" b="1" dirty="0" smtClean="0">
                <a:solidFill>
                  <a:schemeClr val="bg1"/>
                </a:solidFill>
              </a:rPr>
              <a:t>63</a:t>
            </a:r>
            <a:endParaRPr lang="en-US" sz="1200" b="1" dirty="0">
              <a:solidFill>
                <a:schemeClr val="bg1"/>
              </a:solidFill>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a:xfrm>
            <a:off x="243840" y="502919"/>
            <a:ext cx="4846717" cy="1113945"/>
          </a:xfrm>
        </p:spPr>
        <p:txBody>
          <a:bodyPr>
            <a:normAutofit/>
          </a:bodyPr>
          <a:lstStyle/>
          <a:p>
            <a:r>
              <a:rPr lang="en-US" altLang="en-US" dirty="0" smtClean="0">
                <a:ea typeface="ＭＳ Ｐゴシック" panose="020B0600070205080204" pitchFamily="34" charset="-128"/>
              </a:rPr>
              <a:t>Safari, </a:t>
            </a:r>
            <a:r>
              <a:rPr lang="el-GR" altLang="en-US" dirty="0" smtClean="0">
                <a:ea typeface="ＭＳ Ｐゴシック" panose="020B0600070205080204" pitchFamily="34" charset="-128"/>
              </a:rPr>
              <a:t/>
            </a:r>
            <a:br>
              <a:rPr lang="el-GR" altLang="en-US" dirty="0" smtClean="0">
                <a:ea typeface="ＭＳ Ｐゴシック" panose="020B0600070205080204" pitchFamily="34" charset="-128"/>
              </a:rPr>
            </a:br>
            <a:r>
              <a:rPr lang="el-GR" altLang="en-US" dirty="0" smtClean="0">
                <a:ea typeface="ＭＳ Ｐゴシック" panose="020B0600070205080204" pitchFamily="34" charset="-128"/>
              </a:rPr>
              <a:t>μια εναλλακτική πρόταση;</a:t>
            </a:r>
            <a:endParaRPr lang="en-US" altLang="en-US" dirty="0" smtClean="0">
              <a:ea typeface="ＭＳ Ｐゴシック" panose="020B0600070205080204" pitchFamily="34" charset="-128"/>
            </a:endParaRPr>
          </a:p>
        </p:txBody>
      </p:sp>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0749"/>
          <a:stretch/>
        </p:blipFill>
        <p:spPr>
          <a:xfrm>
            <a:off x="4604177" y="16665"/>
            <a:ext cx="4235023" cy="6159189"/>
          </a:xfrm>
        </p:spPr>
      </p:pic>
      <p:pic>
        <p:nvPicPr>
          <p:cNvPr id="7" name="Picture Placeholder 6"/>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6955" r="6955"/>
          <a:stretch>
            <a:fillRect/>
          </a:stretch>
        </p:blipFill>
        <p:spPr>
          <a:xfrm>
            <a:off x="894437" y="1727732"/>
            <a:ext cx="3545522" cy="4448122"/>
          </a:xfrm>
        </p:spPr>
      </p:pic>
      <p:sp>
        <p:nvSpPr>
          <p:cNvPr id="2" name="Footer Placeholder 1"/>
          <p:cNvSpPr>
            <a:spLocks noGrp="1"/>
          </p:cNvSpPr>
          <p:nvPr>
            <p:ph type="ftr" sz="quarter" idx="11"/>
          </p:nvPr>
        </p:nvSpPr>
        <p:spPr/>
        <p:txBody>
          <a:bodyPr/>
          <a:lstStyle/>
          <a:p>
            <a:r>
              <a:rPr lang="el-GR" smtClean="0"/>
              <a:t>Ενότητα 7.  Η Διατήρηση της Βιολογικής Ποικιλότητας</a:t>
            </a:r>
            <a:endParaRPr lang="en-US"/>
          </a:p>
        </p:txBody>
      </p:sp>
      <p:sp>
        <p:nvSpPr>
          <p:cNvPr id="3" name="Slide Number Placeholder 2"/>
          <p:cNvSpPr>
            <a:spLocks noGrp="1"/>
          </p:cNvSpPr>
          <p:nvPr>
            <p:ph type="sldNum" sz="quarter" idx="12"/>
          </p:nvPr>
        </p:nvSpPr>
        <p:spPr/>
        <p:txBody>
          <a:bodyPr/>
          <a:lstStyle/>
          <a:p>
            <a:fld id="{58A56277-EA16-4AF5-BFB5-E5ECBBB39490}" type="slidenum">
              <a:rPr lang="en-US" smtClean="0"/>
              <a:t>74</a:t>
            </a:fld>
            <a:endParaRPr lang="en-US"/>
          </a:p>
        </p:txBody>
      </p:sp>
      <p:sp>
        <p:nvSpPr>
          <p:cNvPr id="8" name="TextBox 7"/>
          <p:cNvSpPr txBox="1"/>
          <p:nvPr/>
        </p:nvSpPr>
        <p:spPr>
          <a:xfrm>
            <a:off x="4127247" y="5835137"/>
            <a:ext cx="341760" cy="276999"/>
          </a:xfrm>
          <a:prstGeom prst="rect">
            <a:avLst/>
          </a:prstGeom>
          <a:noFill/>
        </p:spPr>
        <p:txBody>
          <a:bodyPr wrap="none" rtlCol="0">
            <a:spAutoFit/>
          </a:bodyPr>
          <a:lstStyle/>
          <a:p>
            <a:r>
              <a:rPr lang="en-US" sz="1200" b="1" dirty="0" smtClean="0"/>
              <a:t>64</a:t>
            </a:r>
            <a:endParaRPr lang="en-US" sz="1200" b="1" dirty="0"/>
          </a:p>
        </p:txBody>
      </p:sp>
      <p:sp>
        <p:nvSpPr>
          <p:cNvPr id="9" name="TextBox 8"/>
          <p:cNvSpPr txBox="1"/>
          <p:nvPr/>
        </p:nvSpPr>
        <p:spPr>
          <a:xfrm>
            <a:off x="8537082" y="5835137"/>
            <a:ext cx="341760" cy="276999"/>
          </a:xfrm>
          <a:prstGeom prst="rect">
            <a:avLst/>
          </a:prstGeom>
          <a:noFill/>
        </p:spPr>
        <p:txBody>
          <a:bodyPr wrap="none" rtlCol="0">
            <a:spAutoFit/>
          </a:bodyPr>
          <a:lstStyle/>
          <a:p>
            <a:r>
              <a:rPr lang="en-US" sz="1200" b="1" dirty="0" smtClean="0"/>
              <a:t>65</a:t>
            </a:r>
            <a:endParaRPr lang="en-US" sz="1200" b="1"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17586" b="16920"/>
          <a:stretch/>
        </p:blipFill>
        <p:spPr>
          <a:xfrm>
            <a:off x="883786" y="539263"/>
            <a:ext cx="7631564" cy="5597770"/>
          </a:xfrm>
        </p:spPr>
      </p:pic>
      <p:sp>
        <p:nvSpPr>
          <p:cNvPr id="2" name="Footer Placeholder 1"/>
          <p:cNvSpPr>
            <a:spLocks noGrp="1"/>
          </p:cNvSpPr>
          <p:nvPr>
            <p:ph type="ftr" sz="quarter" idx="11"/>
          </p:nvPr>
        </p:nvSpPr>
        <p:spPr/>
        <p:txBody>
          <a:bodyPr/>
          <a:lstStyle/>
          <a:p>
            <a:r>
              <a:rPr lang="el-GR" smtClean="0"/>
              <a:t>Ενότητα 7.  Η Διατήρηση της Βιολογικής Ποικιλότητας</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t>75</a:t>
            </a:fld>
            <a:endParaRPr lang="en-US"/>
          </a:p>
        </p:txBody>
      </p:sp>
      <p:sp>
        <p:nvSpPr>
          <p:cNvPr id="5" name="TextBox 4"/>
          <p:cNvSpPr txBox="1"/>
          <p:nvPr/>
        </p:nvSpPr>
        <p:spPr>
          <a:xfrm>
            <a:off x="8108346" y="5722777"/>
            <a:ext cx="341760" cy="276999"/>
          </a:xfrm>
          <a:prstGeom prst="rect">
            <a:avLst/>
          </a:prstGeom>
          <a:noFill/>
        </p:spPr>
        <p:txBody>
          <a:bodyPr wrap="none" rtlCol="0">
            <a:spAutoFit/>
          </a:bodyPr>
          <a:lstStyle/>
          <a:p>
            <a:r>
              <a:rPr lang="en-US" sz="1200" b="1" dirty="0" smtClean="0"/>
              <a:t>66</a:t>
            </a:r>
            <a:endParaRPr lang="en-US" sz="1200" b="1"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593094" y="830761"/>
            <a:ext cx="6101831" cy="5326273"/>
          </a:xfrm>
        </p:spPr>
      </p:pic>
      <p:sp>
        <p:nvSpPr>
          <p:cNvPr id="2" name="Footer Placeholder 1"/>
          <p:cNvSpPr>
            <a:spLocks noGrp="1"/>
          </p:cNvSpPr>
          <p:nvPr>
            <p:ph type="ftr" sz="quarter" idx="11"/>
          </p:nvPr>
        </p:nvSpPr>
        <p:spPr/>
        <p:txBody>
          <a:bodyPr/>
          <a:lstStyle/>
          <a:p>
            <a:r>
              <a:rPr lang="el-GR" smtClean="0"/>
              <a:t>Ενότητα 7.  Η Διατήρηση της Βιολογικής Ποικιλότητας</a:t>
            </a:r>
            <a:endParaRPr lang="en-US" dirty="0"/>
          </a:p>
        </p:txBody>
      </p:sp>
      <p:sp>
        <p:nvSpPr>
          <p:cNvPr id="4" name="Slide Number Placeholder 3"/>
          <p:cNvSpPr>
            <a:spLocks noGrp="1"/>
          </p:cNvSpPr>
          <p:nvPr>
            <p:ph type="sldNum" sz="quarter" idx="12"/>
          </p:nvPr>
        </p:nvSpPr>
        <p:spPr/>
        <p:txBody>
          <a:bodyPr/>
          <a:lstStyle/>
          <a:p>
            <a:fld id="{58A56277-EA16-4AF5-BFB5-E5ECBBB39490}" type="slidenum">
              <a:rPr lang="en-US" smtClean="0"/>
              <a:t>76</a:t>
            </a:fld>
            <a:endParaRPr lang="en-US"/>
          </a:p>
        </p:txBody>
      </p:sp>
      <p:sp>
        <p:nvSpPr>
          <p:cNvPr id="5" name="TextBox 4"/>
          <p:cNvSpPr txBox="1"/>
          <p:nvPr/>
        </p:nvSpPr>
        <p:spPr>
          <a:xfrm>
            <a:off x="7308811" y="5825727"/>
            <a:ext cx="341760" cy="276999"/>
          </a:xfrm>
          <a:prstGeom prst="rect">
            <a:avLst/>
          </a:prstGeom>
          <a:noFill/>
        </p:spPr>
        <p:txBody>
          <a:bodyPr wrap="none" rtlCol="0">
            <a:spAutoFit/>
          </a:bodyPr>
          <a:lstStyle/>
          <a:p>
            <a:r>
              <a:rPr lang="en-US" sz="1200" b="1" dirty="0" smtClean="0"/>
              <a:t>67</a:t>
            </a:r>
            <a:endParaRPr lang="en-US" sz="1200" b="1" dirty="0"/>
          </a:p>
        </p:txBody>
      </p:sp>
    </p:spTree>
    <p:extLst>
      <p:ext uri="{BB962C8B-B14F-4D97-AF65-F5344CB8AC3E}">
        <p14:creationId xmlns:p14="http://schemas.microsoft.com/office/powerpoint/2010/main" val="116440294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4"/>
          <p:cNvSpPr>
            <a:spLocks noGrp="1"/>
          </p:cNvSpPr>
          <p:nvPr>
            <p:ph type="title"/>
          </p:nvPr>
        </p:nvSpPr>
        <p:spPr/>
        <p:txBody>
          <a:bodyPr>
            <a:normAutofit/>
          </a:bodyPr>
          <a:lstStyle/>
          <a:p>
            <a:r>
              <a:rPr lang="en-GB" altLang="en-US" sz="4000" b="1" dirty="0" err="1" smtClean="0">
                <a:ea typeface="ＭＳ Ｐゴシック" panose="020B0600070205080204" pitchFamily="34" charset="-128"/>
              </a:rPr>
              <a:t>Οι</a:t>
            </a:r>
            <a:r>
              <a:rPr lang="en-GB" altLang="en-US" sz="4000" b="1" dirty="0" smtClean="0">
                <a:ea typeface="ＭＳ Ｐゴシック" panose="020B0600070205080204" pitchFamily="34" charset="-128"/>
              </a:rPr>
              <a:t> κα</a:t>
            </a:r>
            <a:r>
              <a:rPr lang="en-GB" altLang="en-US" sz="4000" b="1" dirty="0" err="1" smtClean="0">
                <a:ea typeface="ＭＳ Ｐゴシック" panose="020B0600070205080204" pitchFamily="34" charset="-128"/>
              </a:rPr>
              <a:t>τηγορίες</a:t>
            </a:r>
            <a:r>
              <a:rPr lang="en-GB" altLang="en-US" sz="4000" b="1" dirty="0" smtClean="0">
                <a:ea typeface="ＭＳ Ｐゴシック" panose="020B0600070205080204" pitchFamily="34" charset="-128"/>
              </a:rPr>
              <a:t> </a:t>
            </a:r>
            <a:r>
              <a:rPr lang="en-GB" altLang="en-US" sz="4000" b="1" dirty="0" err="1" smtClean="0">
                <a:ea typeface="ＭＳ Ｐゴシック" panose="020B0600070205080204" pitchFamily="34" charset="-128"/>
              </a:rPr>
              <a:t>δι</a:t>
            </a:r>
            <a:r>
              <a:rPr lang="en-GB" altLang="en-US" sz="4000" b="1" dirty="0" smtClean="0">
                <a:ea typeface="ＭＳ Ｐゴシック" panose="020B0600070205080204" pitchFamily="34" charset="-128"/>
              </a:rPr>
              <a:t>ατήρησης των ειδ</a:t>
            </a:r>
            <a:r>
              <a:rPr lang="el-GR" altLang="en-US" sz="4000" b="1" dirty="0" err="1" smtClean="0">
                <a:ea typeface="ＭＳ Ｐゴシック" panose="020B0600070205080204" pitchFamily="34" charset="-128"/>
              </a:rPr>
              <a:t>ών</a:t>
            </a:r>
            <a:r>
              <a:rPr lang="el-GR" altLang="en-US" sz="4000" b="1" dirty="0" smtClean="0">
                <a:ea typeface="ＭＳ Ｐゴシック" panose="020B0600070205080204" pitchFamily="34" charset="-128"/>
              </a:rPr>
              <a:t> </a:t>
            </a:r>
            <a:r>
              <a:rPr lang="en-GB" altLang="en-US" sz="4000" b="1" dirty="0" smtClean="0">
                <a:ea typeface="ＭＳ Ｐゴシック" panose="020B0600070205080204" pitchFamily="34" charset="-128"/>
              </a:rPr>
              <a:t>(IUCN) 1/2</a:t>
            </a:r>
            <a:endParaRPr lang="en-US" altLang="en-US" sz="4000" b="1" dirty="0" smtClean="0">
              <a:ea typeface="ＭＳ Ｐゴシック" panose="020B0600070205080204" pitchFamily="34" charset="-128"/>
            </a:endParaRPr>
          </a:p>
        </p:txBody>
      </p:sp>
      <p:sp>
        <p:nvSpPr>
          <p:cNvPr id="92163" name="Content Placeholder 5"/>
          <p:cNvSpPr>
            <a:spLocks noGrp="1"/>
          </p:cNvSpPr>
          <p:nvPr>
            <p:ph idx="1"/>
          </p:nvPr>
        </p:nvSpPr>
        <p:spPr/>
        <p:txBody>
          <a:bodyPr>
            <a:normAutofit fontScale="92500" lnSpcReduction="10000"/>
          </a:bodyPr>
          <a:lstStyle/>
          <a:p>
            <a:pPr>
              <a:spcBef>
                <a:spcPct val="50000"/>
              </a:spcBef>
            </a:pPr>
            <a:r>
              <a:rPr lang="en-GB" altLang="en-US" sz="2600" b="1" dirty="0" err="1" smtClean="0">
                <a:ea typeface="ＭＳ Ｐゴシック" panose="020B0600070205080204" pitchFamily="34" charset="-128"/>
              </a:rPr>
              <a:t>Εκλι</a:t>
            </a:r>
            <a:r>
              <a:rPr lang="en-GB" altLang="en-US" sz="2600" b="1" dirty="0" smtClean="0">
                <a:ea typeface="ＭＳ Ｐゴシック" panose="020B0600070205080204" pitchFamily="34" charset="-128"/>
              </a:rPr>
              <a:t>πόν </a:t>
            </a:r>
            <a:r>
              <a:rPr lang="en-GB" altLang="en-US" sz="2600" dirty="0" smtClean="0">
                <a:ea typeface="ＭＳ Ｐゴシック" panose="020B0600070205080204" pitchFamily="34" charset="-128"/>
              </a:rPr>
              <a:t>(Extinct): Όταν μετά από εξαντλητικές μελέτες δεν υπάρχει καμιά αμφιβολία ότι ο τελευταίος αντιπρόσωπος ενός τάξου έχει πεθάνει.</a:t>
            </a:r>
            <a:endParaRPr lang="el-GR" altLang="en-US" sz="2600" dirty="0" smtClean="0">
              <a:ea typeface="ＭＳ Ｐゴシック" panose="020B0600070205080204" pitchFamily="34" charset="-128"/>
            </a:endParaRPr>
          </a:p>
          <a:p>
            <a:pPr>
              <a:spcBef>
                <a:spcPct val="50000"/>
              </a:spcBef>
            </a:pPr>
            <a:r>
              <a:rPr lang="en-GB" altLang="en-US" sz="2600" b="1" dirty="0" err="1" smtClean="0">
                <a:ea typeface="ＭＳ Ｐゴシック" panose="020B0600070205080204" pitchFamily="34" charset="-128"/>
              </a:rPr>
              <a:t>Εκλι</a:t>
            </a:r>
            <a:r>
              <a:rPr lang="en-GB" altLang="en-US" sz="2600" b="1" dirty="0" smtClean="0">
                <a:ea typeface="ＭＳ Ｐゴシック" panose="020B0600070205080204" pitchFamily="34" charset="-128"/>
              </a:rPr>
              <a:t>πόν στη φύση </a:t>
            </a:r>
            <a:r>
              <a:rPr lang="en-GB" altLang="en-US" sz="2600" dirty="0" smtClean="0">
                <a:ea typeface="ＭＳ Ｐゴシック" panose="020B0600070205080204" pitchFamily="34" charset="-128"/>
              </a:rPr>
              <a:t>(Extinct in the Wild): Όταν το τάξον επιβιώνει μόνο σε καλλιέργειες, σε αιχμαλωσία ή σε πληθυσμούς εισηγμένους σε περιοχές πολύ μακριά από τις φυσικές του περιοχές κατανομής.</a:t>
            </a:r>
          </a:p>
          <a:p>
            <a:pPr>
              <a:spcBef>
                <a:spcPct val="50000"/>
              </a:spcBef>
            </a:pPr>
            <a:r>
              <a:rPr lang="en-GB" altLang="en-US" sz="2600" b="1" dirty="0" err="1" smtClean="0">
                <a:ea typeface="ＭＳ Ｐゴシック" panose="020B0600070205080204" pitchFamily="34" charset="-128"/>
              </a:rPr>
              <a:t>Κρίσιμ</a:t>
            </a:r>
            <a:r>
              <a:rPr lang="en-GB" altLang="en-US" sz="2600" b="1" dirty="0" smtClean="0">
                <a:ea typeface="ＭＳ Ｐゴシック" panose="020B0600070205080204" pitchFamily="34" charset="-128"/>
              </a:rPr>
              <a:t>α Κινδυνεύον </a:t>
            </a:r>
            <a:r>
              <a:rPr lang="en-GB" altLang="en-US" sz="2600" dirty="0" smtClean="0">
                <a:ea typeface="ＭＳ Ｐゴシック" panose="020B0600070205080204" pitchFamily="34" charset="-128"/>
              </a:rPr>
              <a:t>(Critically Endangered): Όταν θεωρείται ότι αντιμετωπίζει εξαιρετικά υψηλό κίνδυνο εξαφάνισης στη φύση.</a:t>
            </a:r>
          </a:p>
          <a:p>
            <a:pPr>
              <a:spcBef>
                <a:spcPct val="50000"/>
              </a:spcBef>
            </a:pPr>
            <a:r>
              <a:rPr lang="en-GB" altLang="en-US" sz="2600" b="1" dirty="0" err="1" smtClean="0">
                <a:ea typeface="ＭＳ Ｐゴシック" panose="020B0600070205080204" pitchFamily="34" charset="-128"/>
              </a:rPr>
              <a:t>Κινδυνεύον</a:t>
            </a:r>
            <a:r>
              <a:rPr lang="en-GB" altLang="en-US" sz="2600" b="1" dirty="0" smtClean="0">
                <a:ea typeface="ＭＳ Ｐゴシック" panose="020B0600070205080204" pitchFamily="34" charset="-128"/>
              </a:rPr>
              <a:t> </a:t>
            </a:r>
            <a:r>
              <a:rPr lang="en-GB" altLang="en-US" sz="2600" dirty="0" smtClean="0">
                <a:ea typeface="ＭＳ Ｐゴシック" panose="020B0600070205080204" pitchFamily="34" charset="-128"/>
              </a:rPr>
              <a:t>(Endangered): </a:t>
            </a:r>
            <a:r>
              <a:rPr lang="en-GB" altLang="en-US" sz="2600" dirty="0" err="1" smtClean="0">
                <a:ea typeface="ＭＳ Ｐゴシック" panose="020B0600070205080204" pitchFamily="34" charset="-128"/>
              </a:rPr>
              <a:t>Ότ</a:t>
            </a:r>
            <a:r>
              <a:rPr lang="en-GB" altLang="en-US" sz="2600" dirty="0" smtClean="0">
                <a:ea typeface="ＭＳ Ｐゴシック" panose="020B0600070205080204" pitchFamily="34" charset="-128"/>
              </a:rPr>
              <a:t>αν αντιμετωπίζει πολύ υψηλό κίνδυνο εξαφάνισης στη φύση.</a:t>
            </a:r>
          </a:p>
          <a:p>
            <a:pPr>
              <a:buFont typeface="Arial" panose="020B0604020202020204" pitchFamily="34" charset="0"/>
              <a:buNone/>
            </a:pPr>
            <a:endParaRPr lang="en-US" altLang="en-US" sz="2600" dirty="0" smtClean="0">
              <a:solidFill>
                <a:srgbClr val="800000"/>
              </a:solidFill>
              <a:ea typeface="ＭＳ Ｐゴシック" panose="020B0600070205080204" pitchFamily="34" charset="-128"/>
            </a:endParaRPr>
          </a:p>
        </p:txBody>
      </p:sp>
      <p:sp>
        <p:nvSpPr>
          <p:cNvPr id="2" name="Footer Placeholder 1"/>
          <p:cNvSpPr>
            <a:spLocks noGrp="1"/>
          </p:cNvSpPr>
          <p:nvPr>
            <p:ph type="ftr" sz="quarter" idx="11"/>
          </p:nvPr>
        </p:nvSpPr>
        <p:spPr/>
        <p:txBody>
          <a:bodyPr/>
          <a:lstStyle/>
          <a:p>
            <a:r>
              <a:rPr lang="el-GR" smtClean="0"/>
              <a:t>Ενότητα 7.  Η Διατήρηση της Βιολογικής Ποικιλότητας</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t>77</a:t>
            </a:fld>
            <a:endParaRPr lang="en-US"/>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4"/>
          <p:cNvSpPr>
            <a:spLocks noGrp="1"/>
          </p:cNvSpPr>
          <p:nvPr>
            <p:ph type="title"/>
          </p:nvPr>
        </p:nvSpPr>
        <p:spPr/>
        <p:txBody>
          <a:bodyPr>
            <a:normAutofit/>
          </a:bodyPr>
          <a:lstStyle/>
          <a:p>
            <a:r>
              <a:rPr lang="el-GR" altLang="en-US" sz="4000" dirty="0">
                <a:ea typeface="ＭＳ Ｐゴシック" panose="020B0600070205080204" pitchFamily="34" charset="-128"/>
              </a:rPr>
              <a:t>Οι κατηγορίες διατήρησης των ειδών (IUCN</a:t>
            </a:r>
            <a:r>
              <a:rPr lang="el-GR" altLang="en-US" sz="4000" dirty="0" smtClean="0">
                <a:ea typeface="ＭＳ Ｐゴシック" panose="020B0600070205080204" pitchFamily="34" charset="-128"/>
              </a:rPr>
              <a:t>)</a:t>
            </a:r>
            <a:r>
              <a:rPr lang="en-US" altLang="en-US" sz="4000" dirty="0" smtClean="0">
                <a:ea typeface="ＭＳ Ｐゴシック" panose="020B0600070205080204" pitchFamily="34" charset="-128"/>
              </a:rPr>
              <a:t> 2/2</a:t>
            </a:r>
            <a:endParaRPr lang="en-US" altLang="en-US" sz="4000" b="1" dirty="0" smtClean="0">
              <a:ea typeface="ＭＳ Ｐゴシック" panose="020B0600070205080204" pitchFamily="34" charset="-128"/>
            </a:endParaRPr>
          </a:p>
        </p:txBody>
      </p:sp>
      <p:sp>
        <p:nvSpPr>
          <p:cNvPr id="92163" name="Content Placeholder 5"/>
          <p:cNvSpPr>
            <a:spLocks noGrp="1"/>
          </p:cNvSpPr>
          <p:nvPr>
            <p:ph idx="1"/>
          </p:nvPr>
        </p:nvSpPr>
        <p:spPr/>
        <p:txBody>
          <a:bodyPr>
            <a:normAutofit fontScale="77500" lnSpcReduction="20000"/>
          </a:bodyPr>
          <a:lstStyle/>
          <a:p>
            <a:pPr>
              <a:spcBef>
                <a:spcPct val="50000"/>
              </a:spcBef>
            </a:pPr>
            <a:r>
              <a:rPr lang="en-GB" altLang="en-US" sz="2800" b="1" dirty="0" err="1">
                <a:ea typeface="ＭＳ Ｐゴシック" panose="020B0600070205080204" pitchFamily="34" charset="-128"/>
              </a:rPr>
              <a:t>Τρωτό</a:t>
            </a:r>
            <a:r>
              <a:rPr lang="en-GB" altLang="en-US" sz="2800" b="1" dirty="0">
                <a:ea typeface="ＭＳ Ｐゴシック" panose="020B0600070205080204" pitchFamily="34" charset="-128"/>
              </a:rPr>
              <a:t> </a:t>
            </a:r>
            <a:r>
              <a:rPr lang="en-GB" altLang="en-US" sz="2800" dirty="0">
                <a:ea typeface="ＭＳ Ｐゴシック" panose="020B0600070205080204" pitchFamily="34" charset="-128"/>
              </a:rPr>
              <a:t>(Vulnerable): </a:t>
            </a:r>
            <a:r>
              <a:rPr lang="en-GB" altLang="en-US" sz="2800" dirty="0" err="1">
                <a:ea typeface="ＭＳ Ｐゴシック" panose="020B0600070205080204" pitchFamily="34" charset="-128"/>
              </a:rPr>
              <a:t>Ότ</a:t>
            </a:r>
            <a:r>
              <a:rPr lang="en-GB" altLang="en-US" sz="2800" dirty="0">
                <a:ea typeface="ＭＳ Ｐゴシック" panose="020B0600070205080204" pitchFamily="34" charset="-128"/>
              </a:rPr>
              <a:t>αν αντιμετωπίζει υψηλό κίνδυνο εξαφάνισης στη φύση.</a:t>
            </a:r>
          </a:p>
          <a:p>
            <a:pPr>
              <a:spcBef>
                <a:spcPct val="50000"/>
              </a:spcBef>
            </a:pPr>
            <a:r>
              <a:rPr lang="en-GB" altLang="en-US" sz="2800" b="1" dirty="0" err="1">
                <a:ea typeface="ＭＳ Ｐゴシック" panose="020B0600070205080204" pitchFamily="34" charset="-128"/>
              </a:rPr>
              <a:t>Σχεδόν</a:t>
            </a:r>
            <a:r>
              <a:rPr lang="en-GB" altLang="en-US" sz="2800" b="1" dirty="0">
                <a:ea typeface="ＭＳ Ｐゴシック" panose="020B0600070205080204" pitchFamily="34" charset="-128"/>
              </a:rPr>
              <a:t> Απ</a:t>
            </a:r>
            <a:r>
              <a:rPr lang="en-GB" altLang="en-US" sz="2800" b="1" dirty="0" err="1">
                <a:ea typeface="ＭＳ Ｐゴシック" panose="020B0600070205080204" pitchFamily="34" charset="-128"/>
              </a:rPr>
              <a:t>ειλούμενο</a:t>
            </a:r>
            <a:r>
              <a:rPr lang="en-GB" altLang="en-US" sz="2800" b="1" dirty="0">
                <a:ea typeface="ＭＳ Ｐゴシック" panose="020B0600070205080204" pitchFamily="34" charset="-128"/>
              </a:rPr>
              <a:t> </a:t>
            </a:r>
            <a:r>
              <a:rPr lang="en-GB" altLang="en-US" sz="2800" dirty="0">
                <a:ea typeface="ＭＳ Ｐゴシック" panose="020B0600070205080204" pitchFamily="34" charset="-128"/>
              </a:rPr>
              <a:t>(Near Threatened): </a:t>
            </a:r>
            <a:r>
              <a:rPr lang="en-GB" altLang="en-US" sz="2800" dirty="0" err="1">
                <a:ea typeface="ＭＳ Ｐゴシック" panose="020B0600070205080204" pitchFamily="34" charset="-128"/>
              </a:rPr>
              <a:t>Ότ</a:t>
            </a:r>
            <a:r>
              <a:rPr lang="en-GB" altLang="en-US" sz="2800" dirty="0">
                <a:ea typeface="ＭＳ Ｐゴシック" panose="020B0600070205080204" pitchFamily="34" charset="-128"/>
              </a:rPr>
              <a:t>αν δεν πληροί τα κριτήρια για εισαγωγή στις προηγούμενες κατηγορίες αλλά τα πλησιάζει ή είναι πιθανό να τα πληροί στο άμεσο μέλλον.</a:t>
            </a:r>
          </a:p>
          <a:p>
            <a:pPr>
              <a:spcBef>
                <a:spcPct val="50000"/>
              </a:spcBef>
            </a:pPr>
            <a:r>
              <a:rPr lang="en-GB" altLang="en-US" sz="2800" b="1" dirty="0" err="1">
                <a:ea typeface="ＭＳ Ｐゴシック" panose="020B0600070205080204" pitchFamily="34" charset="-128"/>
              </a:rPr>
              <a:t>Μειωμένης</a:t>
            </a:r>
            <a:r>
              <a:rPr lang="en-GB" altLang="en-US" sz="2800" b="1" dirty="0">
                <a:ea typeface="ＭＳ Ｐゴシック" panose="020B0600070205080204" pitchFamily="34" charset="-128"/>
              </a:rPr>
              <a:t> </a:t>
            </a:r>
            <a:r>
              <a:rPr lang="en-GB" altLang="en-US" sz="2800" b="1" dirty="0" err="1">
                <a:ea typeface="ＭＳ Ｐゴシック" panose="020B0600070205080204" pitchFamily="34" charset="-128"/>
              </a:rPr>
              <a:t>Ανησυχί</a:t>
            </a:r>
            <a:r>
              <a:rPr lang="en-GB" altLang="en-US" sz="2800" b="1" dirty="0">
                <a:ea typeface="ＭＳ Ｐゴシック" panose="020B0600070205080204" pitchFamily="34" charset="-128"/>
              </a:rPr>
              <a:t>ας </a:t>
            </a:r>
            <a:r>
              <a:rPr lang="en-GB" altLang="en-US" sz="2800" dirty="0">
                <a:ea typeface="ＭＳ Ｐゴシック" panose="020B0600070205080204" pitchFamily="34" charset="-128"/>
              </a:rPr>
              <a:t>(Least Concern): Όταν έχει εκτιμηθεί και δεν πληροί τα κριτήρια για εισαγωγή στις προηγούμενες κατηγορίες. </a:t>
            </a:r>
            <a:r>
              <a:rPr lang="en-GB" altLang="en-US" sz="2800" dirty="0" err="1">
                <a:ea typeface="ＭＳ Ｐゴシック" panose="020B0600070205080204" pitchFamily="34" charset="-128"/>
              </a:rPr>
              <a:t>Στην</a:t>
            </a:r>
            <a:r>
              <a:rPr lang="en-GB" altLang="en-US" sz="2800" dirty="0">
                <a:ea typeface="ＭＳ Ｐゴシック" panose="020B0600070205080204" pitchFamily="34" charset="-128"/>
              </a:rPr>
              <a:t> κα</a:t>
            </a:r>
            <a:r>
              <a:rPr lang="en-GB" altLang="en-US" sz="2800" dirty="0" err="1">
                <a:ea typeface="ＭＳ Ｐゴシック" panose="020B0600070205080204" pitchFamily="34" charset="-128"/>
              </a:rPr>
              <a:t>τηγορί</a:t>
            </a:r>
            <a:r>
              <a:rPr lang="en-GB" altLang="en-US" sz="2800" dirty="0">
                <a:ea typeface="ＭＳ Ｐゴシック" panose="020B0600070205080204" pitchFamily="34" charset="-128"/>
              </a:rPr>
              <a:t>α αυτή τοποθετούνται τα άφθονα και πλατιά εξαπλωμένα τάξα.</a:t>
            </a:r>
          </a:p>
          <a:p>
            <a:pPr>
              <a:spcBef>
                <a:spcPct val="50000"/>
              </a:spcBef>
            </a:pPr>
            <a:r>
              <a:rPr lang="en-GB" altLang="en-US" sz="2800" b="1" dirty="0" err="1">
                <a:ea typeface="ＭＳ Ｐゴシック" panose="020B0600070205080204" pitchFamily="34" charset="-128"/>
              </a:rPr>
              <a:t>Με</a:t>
            </a:r>
            <a:r>
              <a:rPr lang="en-GB" altLang="en-US" sz="2800" b="1" dirty="0">
                <a:ea typeface="ＭＳ Ｐゴシック" panose="020B0600070205080204" pitchFamily="34" charset="-128"/>
              </a:rPr>
              <a:t> </a:t>
            </a:r>
            <a:r>
              <a:rPr lang="en-GB" altLang="en-US" sz="2800" b="1" dirty="0" err="1">
                <a:ea typeface="ＭＳ Ｐゴシック" panose="020B0600070205080204" pitchFamily="34" charset="-128"/>
              </a:rPr>
              <a:t>Ελλι</a:t>
            </a:r>
            <a:r>
              <a:rPr lang="en-GB" altLang="en-US" sz="2800" b="1" dirty="0">
                <a:ea typeface="ＭＳ Ｐゴシック" panose="020B0600070205080204" pitchFamily="34" charset="-128"/>
              </a:rPr>
              <a:t>πή Δεδομένα </a:t>
            </a:r>
            <a:r>
              <a:rPr lang="en-GB" altLang="en-US" sz="2800" dirty="0">
                <a:ea typeface="ＭＳ Ｐゴシック" panose="020B0600070205080204" pitchFamily="34" charset="-128"/>
              </a:rPr>
              <a:t>(Data Deficient): Όταν δεν υπάρχει αρκετή πληροφορία για την άμεση ή έμμεση εκτίμηση του κινδύνου εξαφάνισης.</a:t>
            </a:r>
          </a:p>
          <a:p>
            <a:pPr>
              <a:spcBef>
                <a:spcPct val="50000"/>
              </a:spcBef>
            </a:pPr>
            <a:r>
              <a:rPr lang="en-GB" altLang="en-US" sz="2800" b="1" dirty="0" err="1">
                <a:ea typeface="ＭＳ Ｐゴシック" panose="020B0600070205080204" pitchFamily="34" charset="-128"/>
              </a:rPr>
              <a:t>Μη</a:t>
            </a:r>
            <a:r>
              <a:rPr lang="en-GB" altLang="en-US" sz="2800" b="1" dirty="0">
                <a:ea typeface="ＭＳ Ｐゴシック" panose="020B0600070205080204" pitchFamily="34" charset="-128"/>
              </a:rPr>
              <a:t> </a:t>
            </a:r>
            <a:r>
              <a:rPr lang="en-GB" altLang="en-US" sz="2800" b="1" dirty="0" err="1">
                <a:ea typeface="ＭＳ Ｐゴシック" panose="020B0600070205080204" pitchFamily="34" charset="-128"/>
              </a:rPr>
              <a:t>Εκτιμημένο</a:t>
            </a:r>
            <a:r>
              <a:rPr lang="en-GB" altLang="en-US" sz="2800" b="1" dirty="0">
                <a:ea typeface="ＭＳ Ｐゴシック" panose="020B0600070205080204" pitchFamily="34" charset="-128"/>
              </a:rPr>
              <a:t> </a:t>
            </a:r>
            <a:r>
              <a:rPr lang="en-GB" altLang="en-US" sz="2800" dirty="0">
                <a:ea typeface="ＭＳ Ｐゴシック" panose="020B0600070205080204" pitchFamily="34" charset="-128"/>
              </a:rPr>
              <a:t>(Not Evaluated): </a:t>
            </a:r>
            <a:r>
              <a:rPr lang="en-GB" altLang="en-US" sz="2800" dirty="0" err="1">
                <a:ea typeface="ＭＳ Ｐゴシック" panose="020B0600070205080204" pitchFamily="34" charset="-128"/>
              </a:rPr>
              <a:t>Ότ</a:t>
            </a:r>
            <a:r>
              <a:rPr lang="en-GB" altLang="en-US" sz="2800" dirty="0">
                <a:ea typeface="ＭＳ Ｐゴシック" panose="020B0600070205080204" pitchFamily="34" charset="-128"/>
              </a:rPr>
              <a:t>αν ένα τάξον δεν έχει ακόμη εκτιμηθεί με βάση τα κριτήρια.</a:t>
            </a:r>
          </a:p>
          <a:p>
            <a:pPr>
              <a:buFont typeface="Arial" panose="020B0604020202020204" pitchFamily="34" charset="0"/>
              <a:buNone/>
            </a:pPr>
            <a:endParaRPr lang="en-US" altLang="en-US" sz="2600" dirty="0" smtClean="0">
              <a:solidFill>
                <a:srgbClr val="800000"/>
              </a:solidFill>
              <a:ea typeface="ＭＳ Ｐゴシック" panose="020B0600070205080204" pitchFamily="34" charset="-128"/>
            </a:endParaRPr>
          </a:p>
        </p:txBody>
      </p:sp>
      <p:sp>
        <p:nvSpPr>
          <p:cNvPr id="2" name="Footer Placeholder 1"/>
          <p:cNvSpPr>
            <a:spLocks noGrp="1"/>
          </p:cNvSpPr>
          <p:nvPr>
            <p:ph type="ftr" sz="quarter" idx="11"/>
          </p:nvPr>
        </p:nvSpPr>
        <p:spPr/>
        <p:txBody>
          <a:bodyPr/>
          <a:lstStyle/>
          <a:p>
            <a:r>
              <a:rPr lang="el-GR" smtClean="0"/>
              <a:t>Ενότητα 7.  Η Διατήρηση της Βιολογικής Ποικιλότητας</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t>78</a:t>
            </a:fld>
            <a:endParaRPr lang="en-US"/>
          </a:p>
        </p:txBody>
      </p:sp>
    </p:spTree>
    <p:extLst>
      <p:ext uri="{BB962C8B-B14F-4D97-AF65-F5344CB8AC3E}">
        <p14:creationId xmlns:p14="http://schemas.microsoft.com/office/powerpoint/2010/main" val="359811286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p:txBody>
          <a:bodyPr>
            <a:normAutofit/>
          </a:bodyPr>
          <a:lstStyle/>
          <a:p>
            <a:r>
              <a:rPr lang="en-GB" altLang="en-US" sz="4000" b="1" dirty="0" err="1" smtClean="0">
                <a:ea typeface="ＭＳ Ｐゴシック" panose="020B0600070205080204" pitchFamily="34" charset="-128"/>
              </a:rPr>
              <a:t>Βι</a:t>
            </a:r>
            <a:r>
              <a:rPr lang="en-GB" altLang="en-US" sz="4000" b="1" dirty="0" smtClean="0">
                <a:ea typeface="ＭＳ Ｐゴシック" panose="020B0600070205080204" pitchFamily="34" charset="-128"/>
              </a:rPr>
              <a:t>βλί</a:t>
            </a:r>
            <a:r>
              <a:rPr lang="el-GR" altLang="en-US" sz="4000" b="1" dirty="0" smtClean="0">
                <a:ea typeface="ＭＳ Ｐゴシック" panose="020B0600070205080204" pitchFamily="34" charset="-128"/>
              </a:rPr>
              <a:t>α</a:t>
            </a:r>
            <a:r>
              <a:rPr lang="en-GB" altLang="en-US" sz="4000" b="1" dirty="0" smtClean="0">
                <a:ea typeface="ＭＳ Ｐゴシック" panose="020B0600070205080204" pitchFamily="34" charset="-128"/>
              </a:rPr>
              <a:t> </a:t>
            </a:r>
            <a:r>
              <a:rPr lang="en-GB" altLang="en-US" sz="4000" b="1" dirty="0" err="1" smtClean="0">
                <a:ea typeface="ＭＳ Ｐゴシック" panose="020B0600070205080204" pitchFamily="34" charset="-128"/>
              </a:rPr>
              <a:t>Κόκκινων</a:t>
            </a:r>
            <a:r>
              <a:rPr lang="en-GB" altLang="en-US" sz="4000" b="1" dirty="0" smtClean="0">
                <a:ea typeface="ＭＳ Ｐゴシック" panose="020B0600070205080204" pitchFamily="34" charset="-128"/>
              </a:rPr>
              <a:t> </a:t>
            </a:r>
            <a:r>
              <a:rPr lang="en-GB" altLang="en-US" sz="4000" b="1" dirty="0" err="1" smtClean="0">
                <a:ea typeface="ＭＳ Ｐゴシック" panose="020B0600070205080204" pitchFamily="34" charset="-128"/>
              </a:rPr>
              <a:t>Δεδομένων</a:t>
            </a:r>
            <a:r>
              <a:rPr lang="en-GB" altLang="en-US" sz="4000" b="1" dirty="0" smtClean="0">
                <a:ea typeface="ＭＳ Ｐゴシック" panose="020B0600070205080204" pitchFamily="34" charset="-128"/>
              </a:rPr>
              <a:t> </a:t>
            </a:r>
            <a:r>
              <a:rPr lang="el-GR" altLang="en-US" sz="4000" b="1" dirty="0" smtClean="0">
                <a:ea typeface="ＭＳ Ｐゴシック" panose="020B0600070205080204" pitchFamily="34" charset="-128"/>
              </a:rPr>
              <a:t/>
            </a:r>
            <a:br>
              <a:rPr lang="el-GR" altLang="en-US" sz="4000" b="1" dirty="0" smtClean="0">
                <a:ea typeface="ＭＳ Ｐゴシック" panose="020B0600070205080204" pitchFamily="34" charset="-128"/>
              </a:rPr>
            </a:br>
            <a:r>
              <a:rPr lang="en-GB" altLang="en-US" sz="4000" b="1" dirty="0" smtClean="0">
                <a:ea typeface="ＭＳ Ｐゴシック" panose="020B0600070205080204" pitchFamily="34" charset="-128"/>
              </a:rPr>
              <a:t>(Red Data Books)</a:t>
            </a:r>
            <a:endParaRPr lang="en-US" altLang="en-US" sz="4000" b="1" dirty="0" smtClean="0">
              <a:ea typeface="ＭＳ Ｐゴシック" panose="020B0600070205080204" pitchFamily="34" charset="-128"/>
            </a:endParaRPr>
          </a:p>
        </p:txBody>
      </p:sp>
      <p:sp>
        <p:nvSpPr>
          <p:cNvPr id="94211" name="Content Placeholder 2"/>
          <p:cNvSpPr>
            <a:spLocks noGrp="1"/>
          </p:cNvSpPr>
          <p:nvPr>
            <p:ph idx="1"/>
          </p:nvPr>
        </p:nvSpPr>
        <p:spPr/>
        <p:txBody>
          <a:bodyPr>
            <a:normAutofit fontScale="92500"/>
          </a:bodyPr>
          <a:lstStyle/>
          <a:p>
            <a:r>
              <a:rPr lang="el-GR" altLang="en-US" sz="2800" dirty="0" smtClean="0">
                <a:ea typeface="ＭＳ Ｐゴシック" panose="020B0600070205080204" pitchFamily="34" charset="-128"/>
              </a:rPr>
              <a:t>Η </a:t>
            </a:r>
            <a:r>
              <a:rPr lang="en-GB" altLang="en-US" sz="2800" dirty="0" err="1" smtClean="0">
                <a:ea typeface="ＭＳ Ｐゴシック" panose="020B0600070205080204" pitchFamily="34" charset="-128"/>
              </a:rPr>
              <a:t>τελευτ</a:t>
            </a:r>
            <a:r>
              <a:rPr lang="en-GB" altLang="en-US" sz="2800" dirty="0" smtClean="0">
                <a:ea typeface="ＭＳ Ｐゴシック" panose="020B0600070205080204" pitchFamily="34" charset="-128"/>
              </a:rPr>
              <a:t>αία έκδοση του Κόκκινου Βιβλίου για τα ζώα (2004) περιλαμβάν</a:t>
            </a:r>
            <a:r>
              <a:rPr lang="el-GR" altLang="en-US" sz="2800" dirty="0" smtClean="0">
                <a:ea typeface="ＭＳ Ｐゴシック" panose="020B0600070205080204" pitchFamily="34" charset="-128"/>
              </a:rPr>
              <a:t>ει</a:t>
            </a:r>
            <a:r>
              <a:rPr lang="en-GB" altLang="en-US" sz="2800" dirty="0" smtClean="0">
                <a:ea typeface="ＭＳ Ｐゴシック" panose="020B0600070205080204" pitchFamily="34" charset="-128"/>
              </a:rPr>
              <a:t> </a:t>
            </a:r>
            <a:endParaRPr lang="el-GR" altLang="en-US" sz="2800" dirty="0" smtClean="0">
              <a:ea typeface="ＭＳ Ｐゴシック" panose="020B0600070205080204" pitchFamily="34" charset="-128"/>
            </a:endParaRPr>
          </a:p>
          <a:p>
            <a:pPr lvl="1">
              <a:buFont typeface="Arial" panose="020B0604020202020204" pitchFamily="34" charset="0"/>
              <a:buNone/>
            </a:pPr>
            <a:r>
              <a:rPr lang="en-GB" altLang="en-US" sz="2600" dirty="0" smtClean="0">
                <a:ea typeface="ＭＳ Ｐゴシック" panose="020B0600070205080204" pitchFamily="34" charset="-128"/>
              </a:rPr>
              <a:t>1.101 </a:t>
            </a:r>
            <a:r>
              <a:rPr lang="en-GB" altLang="en-US" sz="2600" dirty="0" err="1" smtClean="0">
                <a:ea typeface="ＭＳ Ｐゴシック" panose="020B0600070205080204" pitchFamily="34" charset="-128"/>
              </a:rPr>
              <a:t>είδη</a:t>
            </a:r>
            <a:r>
              <a:rPr lang="en-GB" altLang="en-US" sz="2600" dirty="0" smtClean="0">
                <a:ea typeface="ＭＳ Ｐゴシック" panose="020B0600070205080204" pitchFamily="34" charset="-128"/>
              </a:rPr>
              <a:t> </a:t>
            </a:r>
            <a:r>
              <a:rPr lang="en-GB" altLang="en-US" sz="2600" dirty="0" err="1" smtClean="0">
                <a:ea typeface="ＭＳ Ｐゴシック" panose="020B0600070205080204" pitchFamily="34" charset="-128"/>
              </a:rPr>
              <a:t>θηλ</a:t>
            </a:r>
            <a:r>
              <a:rPr lang="en-GB" altLang="en-US" sz="2600" dirty="0" smtClean="0">
                <a:ea typeface="ＭＳ Ｐゴシック" panose="020B0600070205080204" pitchFamily="34" charset="-128"/>
              </a:rPr>
              <a:t>αστικών </a:t>
            </a:r>
            <a:r>
              <a:rPr lang="el-GR" altLang="en-US" sz="2600" dirty="0" smtClean="0">
                <a:ea typeface="ＭＳ Ｐゴシック" panose="020B0600070205080204" pitchFamily="34" charset="-128"/>
              </a:rPr>
              <a:t>		</a:t>
            </a:r>
            <a:r>
              <a:rPr lang="en-GB" altLang="en-US" sz="2600" dirty="0" smtClean="0">
                <a:ea typeface="ＭＳ Ｐゴシック" panose="020B0600070205080204" pitchFamily="34" charset="-128"/>
              </a:rPr>
              <a:t>1.213 </a:t>
            </a:r>
            <a:r>
              <a:rPr lang="en-GB" altLang="en-US" sz="2600" dirty="0" err="1" smtClean="0">
                <a:ea typeface="ＭＳ Ｐゴシック" panose="020B0600070205080204" pitchFamily="34" charset="-128"/>
              </a:rPr>
              <a:t>είδη</a:t>
            </a:r>
            <a:r>
              <a:rPr lang="en-GB" altLang="en-US" sz="2600" dirty="0" smtClean="0">
                <a:ea typeface="ＭＳ Ｐゴシック" panose="020B0600070205080204" pitchFamily="34" charset="-128"/>
              </a:rPr>
              <a:t> π</a:t>
            </a:r>
            <a:r>
              <a:rPr lang="en-GB" altLang="en-US" sz="2600" dirty="0" err="1" smtClean="0">
                <a:ea typeface="ＭＳ Ｐゴシック" panose="020B0600070205080204" pitchFamily="34" charset="-128"/>
              </a:rPr>
              <a:t>ουλιών</a:t>
            </a:r>
            <a:r>
              <a:rPr lang="en-GB" altLang="en-US" sz="2600" dirty="0" smtClean="0">
                <a:ea typeface="ＭＳ Ｐゴシック" panose="020B0600070205080204" pitchFamily="34" charset="-128"/>
              </a:rPr>
              <a:t> </a:t>
            </a:r>
            <a:endParaRPr lang="el-GR" altLang="en-US" sz="2600" dirty="0" smtClean="0">
              <a:ea typeface="ＭＳ Ｐゴシック" panose="020B0600070205080204" pitchFamily="34" charset="-128"/>
            </a:endParaRPr>
          </a:p>
          <a:p>
            <a:pPr lvl="1">
              <a:buFont typeface="Arial" panose="020B0604020202020204" pitchFamily="34" charset="0"/>
              <a:buNone/>
            </a:pPr>
            <a:r>
              <a:rPr lang="en-GB" altLang="en-US" sz="2600" dirty="0" smtClean="0">
                <a:ea typeface="ＭＳ Ｐゴシック" panose="020B0600070205080204" pitchFamily="34" charset="-128"/>
              </a:rPr>
              <a:t>304 </a:t>
            </a:r>
            <a:r>
              <a:rPr lang="en-GB" altLang="en-US" sz="2600" dirty="0" err="1" smtClean="0">
                <a:ea typeface="ＭＳ Ｐゴシック" panose="020B0600070205080204" pitchFamily="34" charset="-128"/>
              </a:rPr>
              <a:t>είδη</a:t>
            </a:r>
            <a:r>
              <a:rPr lang="en-GB" altLang="en-US" sz="2600" dirty="0" smtClean="0">
                <a:ea typeface="ＭＳ Ｐゴシック" panose="020B0600070205080204" pitchFamily="34" charset="-128"/>
              </a:rPr>
              <a:t> </a:t>
            </a:r>
            <a:r>
              <a:rPr lang="en-GB" altLang="en-US" sz="2600" dirty="0" err="1" smtClean="0">
                <a:ea typeface="ＭＳ Ｐゴシック" panose="020B0600070205080204" pitchFamily="34" charset="-128"/>
              </a:rPr>
              <a:t>ερ</a:t>
            </a:r>
            <a:r>
              <a:rPr lang="en-GB" altLang="en-US" sz="2600" dirty="0" smtClean="0">
                <a:ea typeface="ＭＳ Ｐゴシック" panose="020B0600070205080204" pitchFamily="34" charset="-128"/>
              </a:rPr>
              <a:t>πετών </a:t>
            </a:r>
            <a:r>
              <a:rPr lang="el-GR" altLang="en-US" sz="2600" dirty="0" smtClean="0">
                <a:ea typeface="ＭＳ Ｐゴシック" panose="020B0600070205080204" pitchFamily="34" charset="-128"/>
              </a:rPr>
              <a:t>			1</a:t>
            </a:r>
            <a:r>
              <a:rPr lang="en-GB" altLang="en-US" sz="2600" dirty="0" smtClean="0">
                <a:ea typeface="ＭＳ Ｐゴシック" panose="020B0600070205080204" pitchFamily="34" charset="-128"/>
              </a:rPr>
              <a:t>.770 </a:t>
            </a:r>
            <a:r>
              <a:rPr lang="en-GB" altLang="en-US" sz="2600" dirty="0" err="1" smtClean="0">
                <a:ea typeface="ＭＳ Ｐゴシック" panose="020B0600070205080204" pitchFamily="34" charset="-128"/>
              </a:rPr>
              <a:t>είδη</a:t>
            </a:r>
            <a:r>
              <a:rPr lang="en-GB" altLang="en-US" sz="2600" dirty="0" smtClean="0">
                <a:ea typeface="ＭＳ Ｐゴシック" panose="020B0600070205080204" pitchFamily="34" charset="-128"/>
              </a:rPr>
              <a:t> α</a:t>
            </a:r>
            <a:r>
              <a:rPr lang="en-GB" altLang="en-US" sz="2600" dirty="0" err="1" smtClean="0">
                <a:ea typeface="ＭＳ Ｐゴシック" panose="020B0600070205080204" pitchFamily="34" charset="-128"/>
              </a:rPr>
              <a:t>μφι</a:t>
            </a:r>
            <a:r>
              <a:rPr lang="en-GB" altLang="en-US" sz="2600" dirty="0" smtClean="0">
                <a:ea typeface="ＭＳ Ｐゴシック" panose="020B0600070205080204" pitchFamily="34" charset="-128"/>
              </a:rPr>
              <a:t>βίων</a:t>
            </a:r>
            <a:endParaRPr lang="el-GR" altLang="en-US" sz="2600" dirty="0" smtClean="0">
              <a:ea typeface="ＭＳ Ｐゴシック" panose="020B0600070205080204" pitchFamily="34" charset="-128"/>
            </a:endParaRPr>
          </a:p>
          <a:p>
            <a:pPr lvl="1">
              <a:buFont typeface="Arial" panose="020B0604020202020204" pitchFamily="34" charset="0"/>
              <a:buNone/>
            </a:pPr>
            <a:r>
              <a:rPr lang="en-GB" altLang="en-US" sz="2600" dirty="0" smtClean="0">
                <a:ea typeface="ＭＳ Ｐゴシック" panose="020B0600070205080204" pitchFamily="34" charset="-128"/>
              </a:rPr>
              <a:t>800 </a:t>
            </a:r>
            <a:r>
              <a:rPr lang="en-GB" altLang="en-US" sz="2600" dirty="0" err="1" smtClean="0">
                <a:ea typeface="ＭＳ Ｐゴシック" panose="020B0600070205080204" pitchFamily="34" charset="-128"/>
              </a:rPr>
              <a:t>είδη</a:t>
            </a:r>
            <a:r>
              <a:rPr lang="en-GB" altLang="en-US" sz="2600" dirty="0" smtClean="0">
                <a:ea typeface="ＭＳ Ｐゴシック" panose="020B0600070205080204" pitchFamily="34" charset="-128"/>
              </a:rPr>
              <a:t> ψα</a:t>
            </a:r>
            <a:r>
              <a:rPr lang="en-GB" altLang="en-US" sz="2600" dirty="0" err="1" smtClean="0">
                <a:ea typeface="ＭＳ Ｐゴシック" panose="020B0600070205080204" pitchFamily="34" charset="-128"/>
              </a:rPr>
              <a:t>ριών</a:t>
            </a:r>
            <a:r>
              <a:rPr lang="el-GR" altLang="en-US" sz="2600" dirty="0" smtClean="0">
                <a:ea typeface="ＭＳ Ｐゴシック" panose="020B0600070205080204" pitchFamily="34" charset="-128"/>
              </a:rPr>
              <a:t>			    </a:t>
            </a:r>
            <a:r>
              <a:rPr lang="en-GB" altLang="en-US" sz="2600" dirty="0" smtClean="0">
                <a:ea typeface="ＭＳ Ｐゴシック" panose="020B0600070205080204" pitchFamily="34" charset="-128"/>
              </a:rPr>
              <a:t>559 </a:t>
            </a:r>
            <a:r>
              <a:rPr lang="en-GB" altLang="en-US" sz="2600" dirty="0" err="1" smtClean="0">
                <a:ea typeface="ＭＳ Ｐゴシック" panose="020B0600070205080204" pitchFamily="34" charset="-128"/>
              </a:rPr>
              <a:t>είδη</a:t>
            </a:r>
            <a:r>
              <a:rPr lang="en-GB" altLang="en-US" sz="2600" dirty="0" smtClean="0">
                <a:ea typeface="ＭＳ Ｐゴシック" panose="020B0600070205080204" pitchFamily="34" charset="-128"/>
              </a:rPr>
              <a:t> </a:t>
            </a:r>
            <a:r>
              <a:rPr lang="en-GB" altLang="en-US" sz="2600" dirty="0" err="1" smtClean="0">
                <a:ea typeface="ＭＳ Ｐゴシック" panose="020B0600070205080204" pitchFamily="34" charset="-128"/>
              </a:rPr>
              <a:t>εντόμων</a:t>
            </a:r>
            <a:r>
              <a:rPr lang="en-GB" altLang="en-US" sz="2600" dirty="0" smtClean="0">
                <a:ea typeface="ＭＳ Ｐゴシック" panose="020B0600070205080204" pitchFamily="34" charset="-128"/>
              </a:rPr>
              <a:t> </a:t>
            </a:r>
            <a:endParaRPr lang="el-GR" altLang="en-US" sz="2600" dirty="0" smtClean="0">
              <a:ea typeface="ＭＳ Ｐゴシック" panose="020B0600070205080204" pitchFamily="34" charset="-128"/>
            </a:endParaRPr>
          </a:p>
          <a:p>
            <a:pPr lvl="1">
              <a:buFont typeface="Arial" panose="020B0604020202020204" pitchFamily="34" charset="0"/>
              <a:buNone/>
            </a:pPr>
            <a:r>
              <a:rPr lang="en-GB" altLang="en-US" sz="2600" dirty="0" smtClean="0">
                <a:ea typeface="ＭＳ Ｐゴシック" panose="020B0600070205080204" pitchFamily="34" charset="-128"/>
              </a:rPr>
              <a:t>429 </a:t>
            </a:r>
            <a:r>
              <a:rPr lang="en-GB" altLang="en-US" sz="2600" dirty="0" err="1" smtClean="0">
                <a:ea typeface="ＭＳ Ｐゴシック" panose="020B0600070205080204" pitchFamily="34" charset="-128"/>
              </a:rPr>
              <a:t>είδη</a:t>
            </a:r>
            <a:r>
              <a:rPr lang="en-GB" altLang="en-US" sz="2600" dirty="0" smtClean="0">
                <a:ea typeface="ＭＳ Ｐゴシック" panose="020B0600070205080204" pitchFamily="34" charset="-128"/>
              </a:rPr>
              <a:t> κα</a:t>
            </a:r>
            <a:r>
              <a:rPr lang="en-GB" altLang="en-US" sz="2600" dirty="0" err="1" smtClean="0">
                <a:ea typeface="ＭＳ Ｐゴシック" panose="020B0600070205080204" pitchFamily="34" charset="-128"/>
              </a:rPr>
              <a:t>ρκινοειδών</a:t>
            </a:r>
            <a:r>
              <a:rPr lang="el-GR" altLang="en-US" sz="2600" dirty="0" smtClean="0">
                <a:ea typeface="ＭＳ Ｐゴシック" panose="020B0600070205080204" pitchFamily="34" charset="-128"/>
              </a:rPr>
              <a:t>		    </a:t>
            </a:r>
            <a:r>
              <a:rPr lang="en-GB" altLang="en-US" sz="2600" dirty="0" smtClean="0">
                <a:ea typeface="ＭＳ Ｐゴシック" panose="020B0600070205080204" pitchFamily="34" charset="-128"/>
              </a:rPr>
              <a:t>974 </a:t>
            </a:r>
            <a:r>
              <a:rPr lang="en-GB" altLang="en-US" sz="2600" dirty="0" err="1" smtClean="0">
                <a:ea typeface="ＭＳ Ｐゴシック" panose="020B0600070205080204" pitchFamily="34" charset="-128"/>
              </a:rPr>
              <a:t>είδη</a:t>
            </a:r>
            <a:r>
              <a:rPr lang="en-GB" altLang="en-US" sz="2600" dirty="0" smtClean="0">
                <a:ea typeface="ＭＳ Ｐゴシック" panose="020B0600070205080204" pitchFamily="34" charset="-128"/>
              </a:rPr>
              <a:t> μαλα</a:t>
            </a:r>
            <a:r>
              <a:rPr lang="en-GB" altLang="en-US" sz="2600" dirty="0" err="1" smtClean="0">
                <a:ea typeface="ＭＳ Ｐゴシック" panose="020B0600070205080204" pitchFamily="34" charset="-128"/>
              </a:rPr>
              <a:t>κίων</a:t>
            </a:r>
            <a:endParaRPr lang="el-GR" altLang="en-US" sz="2600" dirty="0" smtClean="0">
              <a:ea typeface="ＭＳ Ｐゴシック" panose="020B0600070205080204" pitchFamily="34" charset="-128"/>
            </a:endParaRPr>
          </a:p>
          <a:p>
            <a:pPr lvl="1">
              <a:buFont typeface="Arial" panose="020B0604020202020204" pitchFamily="34" charset="0"/>
              <a:buNone/>
            </a:pPr>
            <a:endParaRPr lang="el-GR" altLang="en-US" sz="2600" dirty="0" smtClean="0">
              <a:ea typeface="ＭＳ Ｐゴシック" panose="020B0600070205080204" pitchFamily="34" charset="-128"/>
            </a:endParaRPr>
          </a:p>
          <a:p>
            <a:r>
              <a:rPr lang="en-GB" altLang="en-US" sz="2800" dirty="0" err="1" smtClean="0">
                <a:ea typeface="ＭＳ Ｐゴシック" panose="020B0600070205080204" pitchFamily="34" charset="-128"/>
              </a:rPr>
              <a:t>Γι</a:t>
            </a:r>
            <a:r>
              <a:rPr lang="en-GB" altLang="en-US" sz="2800" dirty="0" smtClean="0">
                <a:ea typeface="ＭＳ Ｐゴシック" panose="020B0600070205080204" pitchFamily="34" charset="-128"/>
              </a:rPr>
              <a:t>α την Ελλάδα</a:t>
            </a:r>
            <a:r>
              <a:rPr lang="el-GR" altLang="en-US" sz="2800" dirty="0" smtClean="0">
                <a:ea typeface="ＭＳ Ｐゴシック" panose="020B0600070205080204" pitchFamily="34" charset="-128"/>
              </a:rPr>
              <a:t> έχουν γίνει δύο εκδόσεις του </a:t>
            </a:r>
            <a:r>
              <a:rPr lang="en-GB" altLang="en-US" sz="2800" dirty="0" err="1" smtClean="0">
                <a:ea typeface="ＭＳ Ｐゴシック" panose="020B0600070205080204" pitchFamily="34" charset="-128"/>
              </a:rPr>
              <a:t>Κόκκι</a:t>
            </a:r>
            <a:r>
              <a:rPr lang="el-GR" altLang="en-US" sz="2800" dirty="0" smtClean="0">
                <a:ea typeface="ＭＳ Ｐゴシック" panose="020B0600070205080204" pitchFamily="34" charset="-128"/>
              </a:rPr>
              <a:t>νου</a:t>
            </a:r>
            <a:r>
              <a:rPr lang="en-GB" altLang="en-US" sz="2800" dirty="0" smtClean="0">
                <a:ea typeface="ＭＳ Ｐゴシック" panose="020B0600070205080204" pitchFamily="34" charset="-128"/>
              </a:rPr>
              <a:t> </a:t>
            </a:r>
            <a:r>
              <a:rPr lang="en-GB" altLang="en-US" sz="2800" dirty="0" err="1" smtClean="0">
                <a:ea typeface="ＭＳ Ｐゴシック" panose="020B0600070205080204" pitchFamily="34" charset="-128"/>
              </a:rPr>
              <a:t>Βι</a:t>
            </a:r>
            <a:r>
              <a:rPr lang="en-GB" altLang="en-US" sz="2800" dirty="0" smtClean="0">
                <a:ea typeface="ＭＳ Ｐゴシック" panose="020B0600070205080204" pitchFamily="34" charset="-128"/>
              </a:rPr>
              <a:t>βλίο</a:t>
            </a:r>
            <a:r>
              <a:rPr lang="el-GR" altLang="en-US" sz="2800" dirty="0" smtClean="0">
                <a:ea typeface="ＭＳ Ｐゴシック" panose="020B0600070205080204" pitchFamily="34" charset="-128"/>
              </a:rPr>
              <a:t>υ</a:t>
            </a:r>
            <a:r>
              <a:rPr lang="en-GB" altLang="en-US" sz="2800" dirty="0" smtClean="0">
                <a:ea typeface="ＭＳ Ｐゴシック" panose="020B0600070205080204" pitchFamily="34" charset="-128"/>
              </a:rPr>
              <a:t> </a:t>
            </a:r>
            <a:r>
              <a:rPr lang="en-GB" altLang="en-US" sz="2800" dirty="0" err="1" smtClean="0">
                <a:ea typeface="ＭＳ Ｐゴシック" panose="020B0600070205080204" pitchFamily="34" charset="-128"/>
              </a:rPr>
              <a:t>των</a:t>
            </a:r>
            <a:r>
              <a:rPr lang="en-GB" altLang="en-US" sz="2800" dirty="0" smtClean="0">
                <a:ea typeface="ＭＳ Ｐゴシック" panose="020B0600070205080204" pitchFamily="34" charset="-128"/>
              </a:rPr>
              <a:t> Απ</a:t>
            </a:r>
            <a:r>
              <a:rPr lang="en-GB" altLang="en-US" sz="2800" dirty="0" err="1" smtClean="0">
                <a:ea typeface="ＭＳ Ｐゴシック" panose="020B0600070205080204" pitchFamily="34" charset="-128"/>
              </a:rPr>
              <a:t>ειλούμενων</a:t>
            </a:r>
            <a:r>
              <a:rPr lang="en-GB" altLang="en-US" sz="2800" dirty="0" smtClean="0">
                <a:ea typeface="ＭＳ Ｐゴシック" panose="020B0600070205080204" pitchFamily="34" charset="-128"/>
              </a:rPr>
              <a:t> Σπ</a:t>
            </a:r>
            <a:r>
              <a:rPr lang="en-GB" altLang="en-US" sz="2800" dirty="0" err="1" smtClean="0">
                <a:ea typeface="ＭＳ Ｐゴシック" panose="020B0600070205080204" pitchFamily="34" charset="-128"/>
              </a:rPr>
              <a:t>ονδυλοζώων</a:t>
            </a:r>
            <a:r>
              <a:rPr lang="en-GB" altLang="en-US" sz="2800" dirty="0" smtClean="0">
                <a:ea typeface="ＭＳ Ｐゴシック" panose="020B0600070205080204" pitchFamily="34" charset="-128"/>
              </a:rPr>
              <a:t> </a:t>
            </a:r>
            <a:r>
              <a:rPr lang="el-GR" altLang="en-US" sz="2800" dirty="0" smtClean="0">
                <a:ea typeface="ＭＳ Ｐゴシック" panose="020B0600070205080204" pitchFamily="34" charset="-128"/>
              </a:rPr>
              <a:t>(1992, 2009).</a:t>
            </a:r>
            <a:endParaRPr lang="en-GB" altLang="en-US" sz="2800" dirty="0" smtClean="0">
              <a:ea typeface="ＭＳ Ｐゴシック" panose="020B0600070205080204" pitchFamily="34" charset="-128"/>
            </a:endParaRPr>
          </a:p>
          <a:p>
            <a:pPr lvl="1">
              <a:buFont typeface="Arial" panose="020B0604020202020204" pitchFamily="34" charset="0"/>
              <a:buNone/>
            </a:pPr>
            <a:endParaRPr lang="el-GR" altLang="en-US" sz="2600" dirty="0" smtClean="0">
              <a:solidFill>
                <a:srgbClr val="800000"/>
              </a:solidFill>
              <a:ea typeface="ＭＳ Ｐゴシック" panose="020B0600070205080204" pitchFamily="34" charset="-128"/>
            </a:endParaRPr>
          </a:p>
          <a:p>
            <a:pPr lvl="1">
              <a:buFont typeface="Arial" panose="020B0604020202020204" pitchFamily="34" charset="0"/>
              <a:buNone/>
            </a:pPr>
            <a:endParaRPr lang="el-GR" altLang="en-US" sz="2600" dirty="0" smtClean="0">
              <a:solidFill>
                <a:srgbClr val="800000"/>
              </a:solidFill>
              <a:ea typeface="ＭＳ Ｐゴシック" panose="020B0600070205080204" pitchFamily="34" charset="-128"/>
            </a:endParaRPr>
          </a:p>
          <a:p>
            <a:pPr lvl="1">
              <a:buFont typeface="Arial" panose="020B0604020202020204" pitchFamily="34" charset="0"/>
              <a:buNone/>
            </a:pPr>
            <a:endParaRPr lang="el-GR" altLang="en-US" sz="2600" dirty="0" smtClean="0">
              <a:solidFill>
                <a:srgbClr val="800000"/>
              </a:solidFill>
              <a:ea typeface="ＭＳ Ｐゴシック" panose="020B0600070205080204" pitchFamily="34" charset="-128"/>
            </a:endParaRPr>
          </a:p>
          <a:p>
            <a:endParaRPr lang="en-US" altLang="en-US" sz="2600" dirty="0" smtClean="0">
              <a:solidFill>
                <a:srgbClr val="800000"/>
              </a:solidFill>
              <a:ea typeface="ＭＳ Ｐゴシック" panose="020B0600070205080204" pitchFamily="34" charset="-128"/>
            </a:endParaRPr>
          </a:p>
        </p:txBody>
      </p:sp>
      <p:sp>
        <p:nvSpPr>
          <p:cNvPr id="2" name="Footer Placeholder 1"/>
          <p:cNvSpPr>
            <a:spLocks noGrp="1"/>
          </p:cNvSpPr>
          <p:nvPr>
            <p:ph type="ftr" sz="quarter" idx="11"/>
          </p:nvPr>
        </p:nvSpPr>
        <p:spPr/>
        <p:txBody>
          <a:bodyPr/>
          <a:lstStyle/>
          <a:p>
            <a:r>
              <a:rPr lang="el-GR" smtClean="0"/>
              <a:t>Ενότητα 7.  Η Διατήρηση της Βιολογικής Ποικιλότητας</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t>79</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normAutofit/>
          </a:bodyPr>
          <a:lstStyle/>
          <a:p>
            <a:pPr eaLnBrk="1" hangingPunct="1"/>
            <a:r>
              <a:rPr lang="en-US" altLang="en-US" dirty="0" smtClean="0">
                <a:ea typeface="ＭＳ Ｐゴシック" panose="020B0600070205080204" pitchFamily="34" charset="-128"/>
              </a:rPr>
              <a:t>Ρ</a:t>
            </a:r>
            <a:r>
              <a:rPr lang="el-GR" altLang="en-US" dirty="0" err="1" smtClean="0">
                <a:ea typeface="ＭＳ Ｐゴシック" panose="020B0600070205080204" pitchFamily="34" charset="-128"/>
              </a:rPr>
              <a:t>υθμοί</a:t>
            </a:r>
            <a:r>
              <a:rPr lang="el-GR" altLang="en-US" dirty="0" smtClean="0">
                <a:ea typeface="ＭＳ Ｐゴシック" panose="020B0600070205080204" pitchFamily="34" charset="-128"/>
              </a:rPr>
              <a:t> εξαφάνισης στα νησιά</a:t>
            </a:r>
            <a:endParaRPr lang="en-US" altLang="en-US" dirty="0" smtClean="0">
              <a:ea typeface="ＭＳ Ｐゴシック" panose="020B0600070205080204" pitchFamily="34" charset="-128"/>
            </a:endParaRPr>
          </a:p>
        </p:txBody>
      </p:sp>
      <p:sp>
        <p:nvSpPr>
          <p:cNvPr id="22531" name="Content Placeholder 2"/>
          <p:cNvSpPr>
            <a:spLocks noGrp="1"/>
          </p:cNvSpPr>
          <p:nvPr>
            <p:ph sz="half" idx="1"/>
          </p:nvPr>
        </p:nvSpPr>
        <p:spPr>
          <a:xfrm>
            <a:off x="899698" y="1886468"/>
            <a:ext cx="3886200" cy="4209532"/>
          </a:xfrm>
        </p:spPr>
        <p:txBody>
          <a:bodyPr>
            <a:noAutofit/>
          </a:bodyPr>
          <a:lstStyle/>
          <a:p>
            <a:pPr eaLnBrk="1" hangingPunct="1"/>
            <a:r>
              <a:rPr lang="en-US" altLang="en-US" sz="2800" dirty="0" smtClean="0">
                <a:ea typeface="ＭＳ Ｐゴシック" panose="020B0600070205080204" pitchFamily="34" charset="-128"/>
              </a:rPr>
              <a:t>Σ</a:t>
            </a:r>
            <a:r>
              <a:rPr lang="el-GR" altLang="en-US" sz="2800" dirty="0" err="1" smtClean="0">
                <a:ea typeface="ＭＳ Ｐゴシック" panose="020B0600070205080204" pitchFamily="34" charset="-128"/>
              </a:rPr>
              <a:t>αφώς</a:t>
            </a:r>
            <a:r>
              <a:rPr lang="el-GR" altLang="en-US" sz="2800" dirty="0" smtClean="0">
                <a:ea typeface="ＭＳ Ｐゴシック" panose="020B0600070205080204" pitchFamily="34" charset="-128"/>
              </a:rPr>
              <a:t> ταχύτεροι.</a:t>
            </a:r>
          </a:p>
          <a:p>
            <a:pPr eaLnBrk="1" hangingPunct="1"/>
            <a:r>
              <a:rPr lang="en-US" altLang="en-US" sz="2800" dirty="0" smtClean="0">
                <a:ea typeface="ＭＳ Ｐゴシック" panose="020B0600070205080204" pitchFamily="34" charset="-128"/>
              </a:rPr>
              <a:t>Α</a:t>
            </a:r>
            <a:r>
              <a:rPr lang="el-GR" altLang="en-US" sz="2800" dirty="0" err="1" smtClean="0">
                <a:ea typeface="ＭＳ Ｐゴシック" panose="020B0600070205080204" pitchFamily="34" charset="-128"/>
              </a:rPr>
              <a:t>πομονωμένοι</a:t>
            </a:r>
            <a:r>
              <a:rPr lang="el-GR" altLang="en-US" sz="2800" dirty="0" smtClean="0">
                <a:ea typeface="ＭＳ Ｐゴシック" panose="020B0600070205080204" pitchFamily="34" charset="-128"/>
              </a:rPr>
              <a:t> πληθυσμοί.</a:t>
            </a:r>
          </a:p>
          <a:p>
            <a:pPr eaLnBrk="1" hangingPunct="1"/>
            <a:r>
              <a:rPr lang="en-US" altLang="en-US" sz="2800" dirty="0" smtClean="0">
                <a:ea typeface="ＭＳ Ｐゴシック" panose="020B0600070205080204" pitchFamily="34" charset="-128"/>
              </a:rPr>
              <a:t>Ο</a:t>
            </a:r>
            <a:r>
              <a:rPr lang="el-GR" altLang="en-US" sz="2800" dirty="0" smtClean="0">
                <a:ea typeface="ＭＳ Ｐゴシック" panose="020B0600070205080204" pitchFamily="34" charset="-128"/>
              </a:rPr>
              <a:t> νησιωτικός ενδημισμός συνεπάγεται πλήρη απώλεια του είδους.</a:t>
            </a:r>
          </a:p>
          <a:p>
            <a:pPr eaLnBrk="1" hangingPunct="1"/>
            <a:r>
              <a:rPr lang="en-US" altLang="en-US" sz="2800" dirty="0" smtClean="0">
                <a:ea typeface="ＭＳ Ｐゴシック" panose="020B0600070205080204" pitchFamily="34" charset="-128"/>
              </a:rPr>
              <a:t>Island-in-island species</a:t>
            </a:r>
          </a:p>
          <a:p>
            <a:pPr eaLnBrk="1" hangingPunct="1">
              <a:buFont typeface="Arial" panose="020B0604020202020204" pitchFamily="34" charset="0"/>
              <a:buNone/>
            </a:pPr>
            <a:r>
              <a:rPr lang="en-US" altLang="en-US" sz="2800" dirty="0" smtClean="0">
                <a:ea typeface="ＭＳ Ｐゴシック" panose="020B0600070205080204" pitchFamily="34" charset="-128"/>
              </a:rPr>
              <a:t>Π</a:t>
            </a:r>
            <a:r>
              <a:rPr lang="el-GR" altLang="en-US" sz="2800" dirty="0" smtClean="0">
                <a:ea typeface="ＭＳ Ｐゴシック" panose="020B0600070205080204" pitchFamily="34" charset="-128"/>
              </a:rPr>
              <a:t>.χ. </a:t>
            </a:r>
            <a:r>
              <a:rPr lang="en-US" altLang="en-US" sz="2800" i="1" dirty="0" err="1" smtClean="0">
                <a:ea typeface="ＭＳ Ｐゴシック" panose="020B0600070205080204" pitchFamily="34" charset="-128"/>
              </a:rPr>
              <a:t>Pelophylax</a:t>
            </a:r>
            <a:r>
              <a:rPr lang="en-US" altLang="en-US" sz="2800" i="1" dirty="0" smtClean="0">
                <a:ea typeface="ＭＳ Ｐゴシック" panose="020B0600070205080204" pitchFamily="34" charset="-128"/>
              </a:rPr>
              <a:t> </a:t>
            </a:r>
            <a:r>
              <a:rPr lang="en-US" altLang="en-US" sz="2800" i="1" dirty="0" err="1" smtClean="0">
                <a:ea typeface="ＭＳ Ｐゴシック" panose="020B0600070205080204" pitchFamily="34" charset="-128"/>
              </a:rPr>
              <a:t>cerigenis</a:t>
            </a:r>
            <a:r>
              <a:rPr lang="el-GR" altLang="en-US" sz="2800" i="1" dirty="0" smtClean="0">
                <a:ea typeface="ＭＳ Ｐゴシック" panose="020B0600070205080204" pitchFamily="34" charset="-128"/>
              </a:rPr>
              <a:t>.</a:t>
            </a:r>
            <a:endParaRPr lang="en-US" altLang="en-US" sz="2800" i="1" dirty="0" smtClean="0">
              <a:ea typeface="ＭＳ Ｐゴシック" panose="020B0600070205080204" pitchFamily="34" charset="-128"/>
            </a:endParaRPr>
          </a:p>
        </p:txBody>
      </p:sp>
      <p:pic>
        <p:nvPicPr>
          <p:cNvPr id="22532" name="Content Placeholder 4" descr="islandbiog4.gif"/>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85898" y="2329208"/>
            <a:ext cx="3520181" cy="2966244"/>
          </a:xfrm>
          <a:ln>
            <a:solidFill>
              <a:schemeClr val="accent6">
                <a:lumMod val="50000"/>
              </a:schemeClr>
            </a:solidFill>
          </a:ln>
        </p:spPr>
      </p:pic>
      <p:sp>
        <p:nvSpPr>
          <p:cNvPr id="2" name="Θέση υποσέλιδου 1"/>
          <p:cNvSpPr>
            <a:spLocks noGrp="1"/>
          </p:cNvSpPr>
          <p:nvPr>
            <p:ph type="ftr" sz="quarter" idx="11"/>
          </p:nvPr>
        </p:nvSpPr>
        <p:spPr/>
        <p:txBody>
          <a:bodyPr/>
          <a:lstStyle/>
          <a:p>
            <a:r>
              <a:rPr lang="el-GR" smtClean="0"/>
              <a:t>Ενότητα 7.  Η Διατήρηση της Βιολογικής Ποικιλότητας</a:t>
            </a:r>
            <a:endParaRPr lang="en-US"/>
          </a:p>
        </p:txBody>
      </p:sp>
      <p:sp>
        <p:nvSpPr>
          <p:cNvPr id="3" name="Θέση αριθμού διαφάνειας 2"/>
          <p:cNvSpPr>
            <a:spLocks noGrp="1"/>
          </p:cNvSpPr>
          <p:nvPr>
            <p:ph type="sldNum" sz="quarter" idx="12"/>
          </p:nvPr>
        </p:nvSpPr>
        <p:spPr/>
        <p:txBody>
          <a:bodyPr/>
          <a:lstStyle/>
          <a:p>
            <a:fld id="{58A56277-EA16-4AF5-BFB5-E5ECBBB39490}" type="slidenum">
              <a:rPr lang="en-US" smtClean="0"/>
              <a:t>8</a:t>
            </a:fld>
            <a:endParaRPr lang="en-US"/>
          </a:p>
        </p:txBody>
      </p:sp>
      <p:sp>
        <p:nvSpPr>
          <p:cNvPr id="7" name="TextBox 6"/>
          <p:cNvSpPr txBox="1"/>
          <p:nvPr/>
        </p:nvSpPr>
        <p:spPr>
          <a:xfrm>
            <a:off x="8069073" y="5280350"/>
            <a:ext cx="341760" cy="276999"/>
          </a:xfrm>
          <a:prstGeom prst="rect">
            <a:avLst/>
          </a:prstGeom>
          <a:noFill/>
        </p:spPr>
        <p:txBody>
          <a:bodyPr wrap="none" rtlCol="0">
            <a:spAutoFit/>
          </a:bodyPr>
          <a:lstStyle/>
          <a:p>
            <a:r>
              <a:rPr lang="en-US" sz="1200" b="1" dirty="0" smtClean="0"/>
              <a:t>12</a:t>
            </a:r>
            <a:endParaRPr lang="en-US" sz="1200" b="1"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a:xfrm>
            <a:off x="457200" y="457200"/>
            <a:ext cx="8229600" cy="1143000"/>
          </a:xfrm>
        </p:spPr>
        <p:txBody>
          <a:bodyPr>
            <a:noAutofit/>
          </a:bodyPr>
          <a:lstStyle/>
          <a:p>
            <a:r>
              <a:rPr lang="en-GB" altLang="en-US" sz="4000" b="1" dirty="0" smtClean="0">
                <a:ea typeface="ＭＳ Ｐゴシック" panose="020B0600070205080204" pitchFamily="34" charset="-128"/>
              </a:rPr>
              <a:t>Η </a:t>
            </a:r>
            <a:r>
              <a:rPr lang="en-GB" altLang="en-US" sz="4000" b="1" dirty="0" err="1" smtClean="0">
                <a:ea typeface="ＭＳ Ｐゴシック" panose="020B0600070205080204" pitchFamily="34" charset="-128"/>
              </a:rPr>
              <a:t>νομική</a:t>
            </a:r>
            <a:r>
              <a:rPr lang="en-GB" altLang="en-US" sz="4000" b="1" dirty="0" smtClean="0">
                <a:ea typeface="ＭＳ Ｐゴシック" panose="020B0600070205080204" pitchFamily="34" charset="-128"/>
              </a:rPr>
              <a:t> π</a:t>
            </a:r>
            <a:r>
              <a:rPr lang="en-GB" altLang="en-US" sz="4000" b="1" dirty="0" err="1" smtClean="0">
                <a:ea typeface="ＭＳ Ｐゴシック" panose="020B0600070205080204" pitchFamily="34" charset="-128"/>
              </a:rPr>
              <a:t>ροστ</a:t>
            </a:r>
            <a:r>
              <a:rPr lang="en-GB" altLang="en-US" sz="4000" b="1" dirty="0" smtClean="0">
                <a:ea typeface="ＭＳ Ｐゴシック" panose="020B0600070205080204" pitchFamily="34" charset="-128"/>
              </a:rPr>
              <a:t>ασία των ειδών</a:t>
            </a:r>
            <a:r>
              <a:rPr lang="en-GB" altLang="en-US" sz="4000" dirty="0" smtClean="0">
                <a:ea typeface="ＭＳ Ｐゴシック" panose="020B0600070205080204" pitchFamily="34" charset="-128"/>
              </a:rPr>
              <a:t/>
            </a:r>
            <a:br>
              <a:rPr lang="en-GB" altLang="en-US" sz="4000" dirty="0" smtClean="0">
                <a:ea typeface="ＭＳ Ｐゴシック" panose="020B0600070205080204" pitchFamily="34" charset="-128"/>
              </a:rPr>
            </a:br>
            <a:r>
              <a:rPr lang="en-GB" altLang="en-US" sz="4000" dirty="0" smtClean="0">
                <a:ea typeface="ＭＳ Ｐゴシック" panose="020B0600070205080204" pitchFamily="34" charset="-128"/>
              </a:rPr>
              <a:t>Εθνική νομοθεσία</a:t>
            </a:r>
            <a:endParaRPr lang="en-US" altLang="en-US" sz="4000" dirty="0" smtClean="0">
              <a:ea typeface="ＭＳ Ｐゴシック" panose="020B0600070205080204" pitchFamily="34" charset="-128"/>
            </a:endParaRPr>
          </a:p>
        </p:txBody>
      </p:sp>
      <p:sp>
        <p:nvSpPr>
          <p:cNvPr id="95235" name="Content Placeholder 2"/>
          <p:cNvSpPr>
            <a:spLocks noGrp="1"/>
          </p:cNvSpPr>
          <p:nvPr>
            <p:ph idx="1"/>
          </p:nvPr>
        </p:nvSpPr>
        <p:spPr/>
        <p:txBody>
          <a:bodyPr>
            <a:normAutofit fontScale="92500"/>
          </a:bodyPr>
          <a:lstStyle/>
          <a:p>
            <a:pPr>
              <a:lnSpc>
                <a:spcPct val="100000"/>
              </a:lnSpc>
            </a:pPr>
            <a:r>
              <a:rPr lang="el-GR" altLang="en-US" sz="2800" dirty="0" smtClean="0">
                <a:ea typeface="ＭＳ Ｐゴシック" panose="020B0600070205080204" pitchFamily="34" charset="-128"/>
              </a:rPr>
              <a:t>Δ</a:t>
            </a:r>
            <a:r>
              <a:rPr lang="en-GB" altLang="en-US" sz="2800" dirty="0" smtClean="0">
                <a:ea typeface="ＭＳ Ｐゴシック" panose="020B0600070205080204" pitchFamily="34" charset="-128"/>
              </a:rPr>
              <a:t>α</a:t>
            </a:r>
            <a:r>
              <a:rPr lang="en-GB" altLang="en-US" sz="2800" dirty="0" err="1" smtClean="0">
                <a:ea typeface="ＭＳ Ｐゴシック" panose="020B0600070205080204" pitchFamily="34" charset="-128"/>
              </a:rPr>
              <a:t>σικός</a:t>
            </a:r>
            <a:r>
              <a:rPr lang="en-GB" altLang="en-US" sz="2800" dirty="0" smtClean="0">
                <a:ea typeface="ＭＳ Ｐゴシック" panose="020B0600070205080204" pitchFamily="34" charset="-128"/>
              </a:rPr>
              <a:t> </a:t>
            </a:r>
            <a:r>
              <a:rPr lang="en-GB" altLang="en-US" sz="2800" dirty="0" err="1" smtClean="0">
                <a:ea typeface="ＭＳ Ｐゴシック" panose="020B0600070205080204" pitchFamily="34" charset="-128"/>
              </a:rPr>
              <a:t>κώδικ</a:t>
            </a:r>
            <a:r>
              <a:rPr lang="en-GB" altLang="en-US" sz="2800" dirty="0" smtClean="0">
                <a:ea typeface="ＭＳ Ｐゴシック" panose="020B0600070205080204" pitchFamily="34" charset="-128"/>
              </a:rPr>
              <a:t>ας του 1969</a:t>
            </a:r>
            <a:r>
              <a:rPr lang="el-GR" altLang="en-US" sz="2800" dirty="0" smtClean="0">
                <a:ea typeface="ＭＳ Ｐゴシック" panose="020B0600070205080204" pitchFamily="34" charset="-128"/>
              </a:rPr>
              <a:t>.</a:t>
            </a:r>
          </a:p>
          <a:p>
            <a:pPr>
              <a:lnSpc>
                <a:spcPct val="100000"/>
              </a:lnSpc>
            </a:pPr>
            <a:r>
              <a:rPr lang="el-GR" altLang="en-US" sz="2800" dirty="0" smtClean="0">
                <a:ea typeface="ＭＳ Ｐゴシック" panose="020B0600070205080204" pitchFamily="34" charset="-128"/>
              </a:rPr>
              <a:t>Π</a:t>
            </a:r>
            <a:r>
              <a:rPr lang="en-GB" altLang="en-US" sz="2800" dirty="0" err="1" smtClean="0">
                <a:ea typeface="ＭＳ Ｐゴシック" panose="020B0600070205080204" pitchFamily="34" charset="-128"/>
              </a:rPr>
              <a:t>ροεδρικό</a:t>
            </a:r>
            <a:r>
              <a:rPr lang="en-GB" altLang="en-US" sz="2800" dirty="0" smtClean="0">
                <a:ea typeface="ＭＳ Ｐゴシック" panose="020B0600070205080204" pitchFamily="34" charset="-128"/>
              </a:rPr>
              <a:t> </a:t>
            </a:r>
            <a:r>
              <a:rPr lang="en-GB" altLang="en-US" sz="2800" dirty="0" err="1" smtClean="0">
                <a:ea typeface="ＭＳ Ｐゴシック" panose="020B0600070205080204" pitchFamily="34" charset="-128"/>
              </a:rPr>
              <a:t>διάτ</a:t>
            </a:r>
            <a:r>
              <a:rPr lang="en-GB" altLang="en-US" sz="2800" dirty="0" smtClean="0">
                <a:ea typeface="ＭＳ Ｐゴシック" panose="020B0600070205080204" pitchFamily="34" charset="-128"/>
              </a:rPr>
              <a:t>αγμα 67 του 1981</a:t>
            </a:r>
            <a:r>
              <a:rPr lang="el-GR" altLang="en-US" sz="2800" dirty="0" smtClean="0">
                <a:ea typeface="ＭＳ Ｐゴシック" panose="020B0600070205080204" pitchFamily="34" charset="-128"/>
              </a:rPr>
              <a:t>.</a:t>
            </a:r>
          </a:p>
          <a:p>
            <a:pPr>
              <a:lnSpc>
                <a:spcPct val="100000"/>
              </a:lnSpc>
            </a:pPr>
            <a:r>
              <a:rPr lang="el-GR" altLang="en-US" sz="2800" dirty="0" smtClean="0">
                <a:ea typeface="ＭＳ Ｐゴシック" panose="020B0600070205080204" pitchFamily="34" charset="-128"/>
              </a:rPr>
              <a:t>Υπουργικές αποφάσεις.</a:t>
            </a:r>
            <a:r>
              <a:rPr lang="en-GB" altLang="en-US" sz="2800" dirty="0" smtClean="0">
                <a:ea typeface="ＭＳ Ｐゴシック" panose="020B0600070205080204" pitchFamily="34" charset="-128"/>
              </a:rPr>
              <a:t> </a:t>
            </a:r>
            <a:endParaRPr lang="el-GR" altLang="en-US" sz="2800" dirty="0" smtClean="0">
              <a:ea typeface="ＭＳ Ｐゴシック" panose="020B0600070205080204" pitchFamily="34" charset="-128"/>
            </a:endParaRPr>
          </a:p>
          <a:p>
            <a:pPr>
              <a:lnSpc>
                <a:spcPct val="100000"/>
              </a:lnSpc>
            </a:pPr>
            <a:r>
              <a:rPr lang="en-GB" altLang="en-US" sz="2800" dirty="0" smtClean="0">
                <a:ea typeface="ＭＳ Ｐゴシック" panose="020B0600070205080204" pitchFamily="34" charset="-128"/>
              </a:rPr>
              <a:t>733 </a:t>
            </a:r>
            <a:r>
              <a:rPr lang="en-GB" altLang="en-US" sz="2800" dirty="0" err="1" smtClean="0">
                <a:ea typeface="ＭＳ Ｐゴシック" panose="020B0600070205080204" pitchFamily="34" charset="-128"/>
              </a:rPr>
              <a:t>είδη</a:t>
            </a:r>
            <a:r>
              <a:rPr lang="en-GB" altLang="en-US" sz="2800" dirty="0" smtClean="0">
                <a:ea typeface="ＭＳ Ｐゴシック" panose="020B0600070205080204" pitchFamily="34" charset="-128"/>
              </a:rPr>
              <a:t> </a:t>
            </a:r>
            <a:r>
              <a:rPr lang="en-GB" altLang="en-US" sz="2800" dirty="0" err="1" smtClean="0">
                <a:ea typeface="ＭＳ Ｐゴシック" panose="020B0600070205080204" pitchFamily="34" charset="-128"/>
              </a:rPr>
              <a:t>ζώων</a:t>
            </a:r>
            <a:r>
              <a:rPr lang="en-GB" altLang="en-US" sz="2800" dirty="0" smtClean="0">
                <a:ea typeface="ＭＳ Ｐゴシック" panose="020B0600070205080204" pitchFamily="34" charset="-128"/>
              </a:rPr>
              <a:t> </a:t>
            </a:r>
            <a:r>
              <a:rPr lang="en-GB" altLang="en-US" sz="2800" dirty="0" err="1" smtClean="0">
                <a:ea typeface="ＭＳ Ｐゴシック" panose="020B0600070205080204" pitchFamily="34" charset="-128"/>
              </a:rPr>
              <a:t>θεωρούντ</a:t>
            </a:r>
            <a:r>
              <a:rPr lang="en-GB" altLang="en-US" sz="2800" dirty="0" smtClean="0">
                <a:ea typeface="ＭＳ Ｐゴシック" panose="020B0600070205080204" pitchFamily="34" charset="-128"/>
              </a:rPr>
              <a:t>αι, κατά τον ένα ή τον άλλο τρόπο, προστατευόμενα</a:t>
            </a:r>
            <a:r>
              <a:rPr lang="el-GR" altLang="en-US" sz="2800" dirty="0" smtClean="0">
                <a:ea typeface="ＭＳ Ｐゴシック" panose="020B0600070205080204" pitchFamily="34" charset="-128"/>
              </a:rPr>
              <a:t>.</a:t>
            </a:r>
          </a:p>
          <a:p>
            <a:pPr>
              <a:lnSpc>
                <a:spcPct val="100000"/>
              </a:lnSpc>
            </a:pPr>
            <a:r>
              <a:rPr lang="el-GR" altLang="en-US" sz="2800" dirty="0" smtClean="0">
                <a:ea typeface="ＭＳ Ｐゴシック" panose="020B0600070205080204" pitchFamily="34" charset="-128"/>
              </a:rPr>
              <a:t>Υπάρχει σημαντικός αριθμός ειδών που θεωρούνται απειλούμενα αλλά δεν προστατεύονται. </a:t>
            </a:r>
            <a:r>
              <a:rPr lang="en-US" altLang="en-US" sz="2800" dirty="0" smtClean="0">
                <a:ea typeface="ＭＳ Ｐゴシック" panose="020B0600070205080204" pitchFamily="34" charset="-128"/>
              </a:rPr>
              <a:t>Η</a:t>
            </a:r>
            <a:r>
              <a:rPr lang="el-GR" altLang="en-US" sz="2800" dirty="0" smtClean="0">
                <a:ea typeface="ＭＳ Ｐゴシック" panose="020B0600070205080204" pitchFamily="34" charset="-128"/>
              </a:rPr>
              <a:t> πλειοψηφία των ενδημικών ελληνικών ειδών δεν περιλαμβάνονται σε διεθνείς καταλόγους προστασίας.</a:t>
            </a:r>
            <a:endParaRPr lang="en-GB" altLang="en-US" sz="2800" dirty="0" smtClean="0">
              <a:ea typeface="ＭＳ Ｐゴシック" panose="020B0600070205080204" pitchFamily="34" charset="-128"/>
            </a:endParaRPr>
          </a:p>
          <a:p>
            <a:pPr>
              <a:buFont typeface="Arial" panose="020B0604020202020204" pitchFamily="34" charset="0"/>
              <a:buNone/>
            </a:pPr>
            <a:endParaRPr lang="en-US" altLang="en-US" sz="2800" dirty="0" smtClean="0">
              <a:solidFill>
                <a:srgbClr val="800000"/>
              </a:solidFill>
              <a:ea typeface="ＭＳ Ｐゴシック" panose="020B0600070205080204" pitchFamily="34" charset="-128"/>
            </a:endParaRPr>
          </a:p>
        </p:txBody>
      </p:sp>
      <p:sp>
        <p:nvSpPr>
          <p:cNvPr id="2" name="Footer Placeholder 1"/>
          <p:cNvSpPr>
            <a:spLocks noGrp="1"/>
          </p:cNvSpPr>
          <p:nvPr>
            <p:ph type="ftr" sz="quarter" idx="11"/>
          </p:nvPr>
        </p:nvSpPr>
        <p:spPr/>
        <p:txBody>
          <a:bodyPr/>
          <a:lstStyle/>
          <a:p>
            <a:r>
              <a:rPr lang="el-GR" smtClean="0"/>
              <a:t>Ενότητα 7.  Η Διατήρηση της Βιολογικής Ποικιλότητας</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t>80</a:t>
            </a:fld>
            <a:endParaRPr lang="en-US"/>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normAutofit/>
          </a:bodyPr>
          <a:lstStyle/>
          <a:p>
            <a:r>
              <a:rPr lang="en-GB" altLang="en-US" sz="4000" b="1" dirty="0" smtClean="0">
                <a:ea typeface="ＭＳ Ｐゴシック" panose="020B0600070205080204" pitchFamily="34" charset="-128"/>
              </a:rPr>
              <a:t>Η </a:t>
            </a:r>
            <a:r>
              <a:rPr lang="en-GB" altLang="en-US" sz="4000" b="1" dirty="0" err="1" smtClean="0">
                <a:ea typeface="ＭＳ Ｐゴシック" panose="020B0600070205080204" pitchFamily="34" charset="-128"/>
              </a:rPr>
              <a:t>νομική</a:t>
            </a:r>
            <a:r>
              <a:rPr lang="en-GB" altLang="en-US" sz="4000" b="1" dirty="0" smtClean="0">
                <a:ea typeface="ＭＳ Ｐゴシック" panose="020B0600070205080204" pitchFamily="34" charset="-128"/>
              </a:rPr>
              <a:t> π</a:t>
            </a:r>
            <a:r>
              <a:rPr lang="en-GB" altLang="en-US" sz="4000" b="1" dirty="0" err="1" smtClean="0">
                <a:ea typeface="ＭＳ Ｐゴシック" panose="020B0600070205080204" pitchFamily="34" charset="-128"/>
              </a:rPr>
              <a:t>ροστ</a:t>
            </a:r>
            <a:r>
              <a:rPr lang="en-GB" altLang="en-US" sz="4000" b="1" dirty="0" smtClean="0">
                <a:ea typeface="ＭＳ Ｐゴシック" panose="020B0600070205080204" pitchFamily="34" charset="-128"/>
              </a:rPr>
              <a:t>ασία των ειδών</a:t>
            </a:r>
            <a:r>
              <a:rPr lang="en-GB" altLang="en-US" sz="4000" dirty="0" smtClean="0">
                <a:ea typeface="ＭＳ Ｐゴシック" panose="020B0600070205080204" pitchFamily="34" charset="-128"/>
              </a:rPr>
              <a:t/>
            </a:r>
            <a:br>
              <a:rPr lang="en-GB" altLang="en-US" sz="4000" dirty="0" smtClean="0">
                <a:ea typeface="ＭＳ Ｐゴシック" panose="020B0600070205080204" pitchFamily="34" charset="-128"/>
              </a:rPr>
            </a:br>
            <a:r>
              <a:rPr lang="el-GR" altLang="en-US" sz="4000" dirty="0" smtClean="0">
                <a:ea typeface="ＭＳ Ｐゴシック" panose="020B0600070205080204" pitchFamily="34" charset="-128"/>
              </a:rPr>
              <a:t>Διεθνείς συμφωνίες</a:t>
            </a:r>
            <a:endParaRPr lang="en-US" altLang="en-US" sz="4000" dirty="0" smtClean="0">
              <a:ea typeface="ＭＳ Ｐゴシック" panose="020B0600070205080204" pitchFamily="34" charset="-128"/>
            </a:endParaRPr>
          </a:p>
        </p:txBody>
      </p:sp>
      <p:sp>
        <p:nvSpPr>
          <p:cNvPr id="96259" name="Content Placeholder 2"/>
          <p:cNvSpPr>
            <a:spLocks noGrp="1"/>
          </p:cNvSpPr>
          <p:nvPr>
            <p:ph sz="half" idx="1"/>
          </p:nvPr>
        </p:nvSpPr>
        <p:spPr>
          <a:xfrm>
            <a:off x="628650" y="1690689"/>
            <a:ext cx="5671493" cy="4729163"/>
          </a:xfrm>
        </p:spPr>
        <p:txBody>
          <a:bodyPr>
            <a:normAutofit lnSpcReduction="10000"/>
          </a:bodyPr>
          <a:lstStyle/>
          <a:p>
            <a:r>
              <a:rPr lang="el-GR" altLang="en-US" sz="2800" dirty="0" smtClean="0">
                <a:ea typeface="ＭＳ Ｐゴシック" panose="020B0600070205080204" pitchFamily="34" charset="-128"/>
              </a:rPr>
              <a:t>Σύμβαση για τη Βιολογική Ποικιλότητα.</a:t>
            </a:r>
          </a:p>
          <a:p>
            <a:r>
              <a:rPr lang="el-GR" altLang="en-US" sz="2800" dirty="0" smtClean="0">
                <a:ea typeface="ＭＳ Ｐゴシック" panose="020B0600070205080204" pitchFamily="34" charset="-128"/>
              </a:rPr>
              <a:t>Σύμβαση της Βέρνης.</a:t>
            </a:r>
          </a:p>
          <a:p>
            <a:r>
              <a:rPr lang="el-GR" altLang="en-US" sz="2800" dirty="0" smtClean="0">
                <a:ea typeface="ＭＳ Ｐゴシック" panose="020B0600070205080204" pitchFamily="34" charset="-128"/>
              </a:rPr>
              <a:t>Σύμβαση της Βόννης.</a:t>
            </a:r>
          </a:p>
          <a:p>
            <a:r>
              <a:rPr lang="el-GR" altLang="en-US" sz="2800" dirty="0" smtClean="0">
                <a:ea typeface="ＭＳ Ｐゴシック" panose="020B0600070205080204" pitchFamily="34" charset="-128"/>
              </a:rPr>
              <a:t>Σύμβαση της Βαρκελώνης.</a:t>
            </a:r>
          </a:p>
          <a:p>
            <a:r>
              <a:rPr lang="el-GR" altLang="en-US" sz="2800" dirty="0" smtClean="0">
                <a:ea typeface="ＭＳ Ｐゴシック" panose="020B0600070205080204" pitchFamily="34" charset="-128"/>
              </a:rPr>
              <a:t>Σύμβαση </a:t>
            </a:r>
            <a:r>
              <a:rPr lang="en-GB" altLang="en-US" sz="2800" dirty="0" smtClean="0">
                <a:ea typeface="ＭＳ Ｐゴシック" panose="020B0600070205080204" pitchFamily="34" charset="-128"/>
              </a:rPr>
              <a:t>CITES</a:t>
            </a:r>
            <a:r>
              <a:rPr lang="el-GR" altLang="en-US" sz="2800" dirty="0" smtClean="0">
                <a:ea typeface="ＭＳ Ｐゴシック" panose="020B0600070205080204" pitchFamily="34" charset="-128"/>
              </a:rPr>
              <a:t>.</a:t>
            </a:r>
            <a:endParaRPr lang="en-GB" altLang="en-US" sz="2800" dirty="0" smtClean="0">
              <a:ea typeface="ＭＳ Ｐゴシック" panose="020B0600070205080204" pitchFamily="34" charset="-128"/>
            </a:endParaRPr>
          </a:p>
          <a:p>
            <a:r>
              <a:rPr lang="el-GR" altLang="en-US" sz="2800" dirty="0" smtClean="0">
                <a:ea typeface="ＭＳ Ｐゴシック" panose="020B0600070205080204" pitchFamily="34" charset="-128"/>
              </a:rPr>
              <a:t>Οδηγίες Ευρωπαϊκής Κοινότητας:</a:t>
            </a:r>
          </a:p>
          <a:p>
            <a:r>
              <a:rPr lang="el-GR" altLang="en-US" sz="2800" dirty="0" smtClean="0">
                <a:ea typeface="ＭＳ Ｐゴシック" panose="020B0600070205080204" pitchFamily="34" charset="-128"/>
              </a:rPr>
              <a:t>	Προστασία Πουλιών (79/409).</a:t>
            </a:r>
          </a:p>
          <a:p>
            <a:r>
              <a:rPr lang="el-GR" altLang="en-US" sz="2800" dirty="0" smtClean="0">
                <a:ea typeface="ＭＳ Ｐゴシック" panose="020B0600070205080204" pitchFamily="34" charset="-128"/>
              </a:rPr>
              <a:t>	Προστασία </a:t>
            </a:r>
            <a:r>
              <a:rPr lang="el-GR" altLang="en-US" sz="2800" dirty="0" err="1" smtClean="0">
                <a:ea typeface="ＭＳ Ｐゴシック" panose="020B0600070205080204" pitchFamily="34" charset="-128"/>
              </a:rPr>
              <a:t>Οικοτόπων</a:t>
            </a:r>
            <a:r>
              <a:rPr lang="el-GR" altLang="en-US" sz="2800" dirty="0" smtClean="0">
                <a:ea typeface="ＭＳ Ｐゴシック" panose="020B0600070205080204" pitchFamily="34" charset="-128"/>
              </a:rPr>
              <a:t> (92/43).</a:t>
            </a:r>
          </a:p>
          <a:p>
            <a:r>
              <a:rPr lang="el-GR" altLang="en-US" sz="2800" dirty="0" smtClean="0">
                <a:ea typeface="ＭＳ Ｐゴシック" panose="020B0600070205080204" pitchFamily="34" charset="-128"/>
              </a:rPr>
              <a:t>	Δίκτυο </a:t>
            </a:r>
            <a:r>
              <a:rPr lang="en-GB" altLang="en-US" sz="2800" dirty="0" err="1" smtClean="0">
                <a:ea typeface="ＭＳ Ｐゴシック" panose="020B0600070205080204" pitchFamily="34" charset="-128"/>
              </a:rPr>
              <a:t>Natura</a:t>
            </a:r>
            <a:r>
              <a:rPr lang="en-GB" altLang="en-US" sz="2800" dirty="0" smtClean="0">
                <a:ea typeface="ＭＳ Ｐゴシック" panose="020B0600070205080204" pitchFamily="34" charset="-128"/>
              </a:rPr>
              <a:t> 2000</a:t>
            </a:r>
            <a:r>
              <a:rPr lang="el-GR" altLang="en-US" sz="2800" dirty="0" smtClean="0">
                <a:ea typeface="ＭＳ Ｐゴシック" panose="020B0600070205080204" pitchFamily="34" charset="-128"/>
              </a:rPr>
              <a:t>.</a:t>
            </a:r>
            <a:endParaRPr lang="en-GB" altLang="en-US" sz="2800" dirty="0" smtClean="0">
              <a:ea typeface="ＭＳ Ｐゴシック" panose="020B0600070205080204" pitchFamily="34" charset="-128"/>
            </a:endParaRPr>
          </a:p>
          <a:p>
            <a:pPr>
              <a:buFont typeface="Arial" panose="020B0604020202020204" pitchFamily="34" charset="0"/>
              <a:buNone/>
            </a:pPr>
            <a:endParaRPr lang="en-US" altLang="en-US" sz="2800" dirty="0" smtClean="0">
              <a:solidFill>
                <a:srgbClr val="800000"/>
              </a:solidFill>
              <a:ea typeface="ＭＳ Ｐゴシック" panose="020B0600070205080204" pitchFamily="34" charset="-128"/>
            </a:endParaRPr>
          </a:p>
        </p:txBody>
      </p:sp>
      <p:pic>
        <p:nvPicPr>
          <p:cNvPr id="3"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648017" y="1918359"/>
            <a:ext cx="2627302" cy="2150721"/>
          </a:xfrm>
        </p:spPr>
      </p:pic>
      <p:sp>
        <p:nvSpPr>
          <p:cNvPr id="2" name="Footer Placeholder 1"/>
          <p:cNvSpPr>
            <a:spLocks noGrp="1"/>
          </p:cNvSpPr>
          <p:nvPr>
            <p:ph type="ftr" sz="quarter" idx="11"/>
          </p:nvPr>
        </p:nvSpPr>
        <p:spPr/>
        <p:txBody>
          <a:bodyPr/>
          <a:lstStyle/>
          <a:p>
            <a:r>
              <a:rPr lang="el-GR" smtClean="0"/>
              <a:t>Ενότητα 7.  Η Διατήρηση της Βιολογικής Ποικιλότητας</a:t>
            </a:r>
            <a:endParaRPr lang="en-US"/>
          </a:p>
        </p:txBody>
      </p:sp>
      <p:sp>
        <p:nvSpPr>
          <p:cNvPr id="4" name="Slide Number Placeholder 3"/>
          <p:cNvSpPr>
            <a:spLocks noGrp="1"/>
          </p:cNvSpPr>
          <p:nvPr>
            <p:ph type="sldNum" sz="quarter" idx="12"/>
          </p:nvPr>
        </p:nvSpPr>
        <p:spPr/>
        <p:txBody>
          <a:bodyPr/>
          <a:lstStyle/>
          <a:p>
            <a:fld id="{58A56277-EA16-4AF5-BFB5-E5ECBBB39490}" type="slidenum">
              <a:rPr lang="en-US" smtClean="0"/>
              <a:t>81</a:t>
            </a:fld>
            <a:endParaRPr lang="en-US"/>
          </a:p>
        </p:txBody>
      </p:sp>
      <p:sp>
        <p:nvSpPr>
          <p:cNvPr id="7" name="TextBox 6"/>
          <p:cNvSpPr txBox="1"/>
          <p:nvPr/>
        </p:nvSpPr>
        <p:spPr>
          <a:xfrm>
            <a:off x="7701343" y="4158250"/>
            <a:ext cx="341760" cy="276999"/>
          </a:xfrm>
          <a:prstGeom prst="rect">
            <a:avLst/>
          </a:prstGeom>
          <a:noFill/>
        </p:spPr>
        <p:txBody>
          <a:bodyPr wrap="none" rtlCol="0">
            <a:spAutoFit/>
          </a:bodyPr>
          <a:lstStyle/>
          <a:p>
            <a:r>
              <a:rPr lang="en-US" sz="1200" b="1" dirty="0" smtClean="0"/>
              <a:t>68</a:t>
            </a:r>
            <a:endParaRPr lang="en-US" sz="1200" b="1"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normAutofit/>
          </a:bodyPr>
          <a:lstStyle/>
          <a:p>
            <a:r>
              <a:rPr lang="en-GB" altLang="en-US" b="1" dirty="0" err="1" smtClean="0">
                <a:ea typeface="ＭＳ Ｐゴシック" panose="020B0600070205080204" pitchFamily="34" charset="-128"/>
              </a:rPr>
              <a:t>Προστ</a:t>
            </a:r>
            <a:r>
              <a:rPr lang="en-GB" altLang="en-US" b="1" dirty="0" smtClean="0">
                <a:ea typeface="ＭＳ Ｐゴシック" panose="020B0600070205080204" pitchFamily="34" charset="-128"/>
              </a:rPr>
              <a:t>ατευόμενες περιοχές</a:t>
            </a:r>
            <a:endParaRPr lang="en-US" altLang="en-US" b="1" dirty="0" smtClean="0">
              <a:ea typeface="ＭＳ Ｐゴシック" panose="020B0600070205080204" pitchFamily="34" charset="-128"/>
            </a:endParaRPr>
          </a:p>
        </p:txBody>
      </p:sp>
      <p:sp>
        <p:nvSpPr>
          <p:cNvPr id="97283" name="Content Placeholder 2"/>
          <p:cNvSpPr>
            <a:spLocks noGrp="1"/>
          </p:cNvSpPr>
          <p:nvPr>
            <p:ph sz="half" idx="1"/>
          </p:nvPr>
        </p:nvSpPr>
        <p:spPr>
          <a:xfrm>
            <a:off x="798195" y="1785462"/>
            <a:ext cx="3886200" cy="4351338"/>
          </a:xfrm>
        </p:spPr>
        <p:txBody>
          <a:bodyPr/>
          <a:lstStyle/>
          <a:p>
            <a:pPr indent="0">
              <a:buFont typeface="Arial" panose="020B0604020202020204" pitchFamily="34" charset="0"/>
              <a:buNone/>
            </a:pPr>
            <a:r>
              <a:rPr lang="el-GR" altLang="en-US" sz="2800" dirty="0" smtClean="0">
                <a:ea typeface="ＭＳ Ｐゴシック" panose="020B0600070205080204" pitchFamily="34" charset="-128"/>
              </a:rPr>
              <a:t>Μηχανισμοί ίδρυσης</a:t>
            </a:r>
            <a:r>
              <a:rPr lang="en-US" altLang="en-US" sz="2800" dirty="0" smtClean="0">
                <a:ea typeface="ＭＳ Ｐゴシック" panose="020B0600070205080204" pitchFamily="34" charset="-128"/>
              </a:rPr>
              <a:t>: </a:t>
            </a:r>
            <a:r>
              <a:rPr lang="el-GR" altLang="en-US" sz="2800" dirty="0" smtClean="0">
                <a:ea typeface="ＭＳ Ｐゴシック" panose="020B0600070205080204" pitchFamily="34" charset="-128"/>
              </a:rPr>
              <a:t>Κρατική παρέμβαση</a:t>
            </a:r>
            <a:r>
              <a:rPr lang="en-US" altLang="en-US" sz="2800" dirty="0" smtClean="0">
                <a:ea typeface="ＭＳ Ｐゴシック" panose="020B0600070205080204" pitchFamily="34" charset="-128"/>
              </a:rPr>
              <a:t>, </a:t>
            </a:r>
            <a:r>
              <a:rPr lang="el-GR" altLang="en-US" sz="2800" dirty="0" smtClean="0">
                <a:ea typeface="ＭＳ Ｐゴシック" panose="020B0600070205080204" pitchFamily="34" charset="-128"/>
              </a:rPr>
              <a:t>Αγορά από ιδιώτες ή μη κυβερνητικές οργανώσεις</a:t>
            </a:r>
            <a:r>
              <a:rPr lang="en-US" altLang="en-US" sz="2800" dirty="0" smtClean="0">
                <a:ea typeface="ＭＳ Ｐゴシック" panose="020B0600070205080204" pitchFamily="34" charset="-128"/>
              </a:rPr>
              <a:t>.</a:t>
            </a:r>
            <a:endParaRPr lang="en-GB" altLang="en-US" sz="2800" dirty="0" smtClean="0">
              <a:ea typeface="ＭＳ Ｐゴシック" panose="020B0600070205080204" pitchFamily="34" charset="-128"/>
            </a:endParaRPr>
          </a:p>
          <a:p>
            <a:endParaRPr lang="en-US" altLang="en-US" dirty="0" smtClean="0">
              <a:solidFill>
                <a:srgbClr val="800000"/>
              </a:solidFill>
              <a:ea typeface="ＭＳ Ｐゴシック" panose="020B0600070205080204" pitchFamily="34" charset="-128"/>
            </a:endParaRPr>
          </a:p>
        </p:txBody>
      </p:sp>
      <p:pic>
        <p:nvPicPr>
          <p:cNvPr id="97284" name="Content Placeholder 4" descr="mappa_oasi_wwf2.gif"/>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853940" y="1355281"/>
            <a:ext cx="3528060" cy="4821682"/>
          </a:xfrm>
        </p:spPr>
      </p:pic>
      <p:sp>
        <p:nvSpPr>
          <p:cNvPr id="2" name="Footer Placeholder 1"/>
          <p:cNvSpPr>
            <a:spLocks noGrp="1"/>
          </p:cNvSpPr>
          <p:nvPr>
            <p:ph type="ftr" sz="quarter" idx="11"/>
          </p:nvPr>
        </p:nvSpPr>
        <p:spPr/>
        <p:txBody>
          <a:bodyPr/>
          <a:lstStyle/>
          <a:p>
            <a:r>
              <a:rPr lang="el-GR" smtClean="0"/>
              <a:t>Ενότητα 7.  Η Διατήρηση της Βιολογικής Ποικιλότητας</a:t>
            </a:r>
            <a:endParaRPr lang="en-US"/>
          </a:p>
        </p:txBody>
      </p:sp>
      <p:sp>
        <p:nvSpPr>
          <p:cNvPr id="3" name="Slide Number Placeholder 2"/>
          <p:cNvSpPr>
            <a:spLocks noGrp="1"/>
          </p:cNvSpPr>
          <p:nvPr>
            <p:ph type="sldNum" sz="quarter" idx="12"/>
          </p:nvPr>
        </p:nvSpPr>
        <p:spPr/>
        <p:txBody>
          <a:bodyPr/>
          <a:lstStyle/>
          <a:p>
            <a:fld id="{58A56277-EA16-4AF5-BFB5-E5ECBBB39490}" type="slidenum">
              <a:rPr lang="en-US" smtClean="0"/>
              <a:t>82</a:t>
            </a:fld>
            <a:endParaRPr lang="en-US"/>
          </a:p>
        </p:txBody>
      </p:sp>
      <p:sp>
        <p:nvSpPr>
          <p:cNvPr id="7" name="TextBox 6"/>
          <p:cNvSpPr txBox="1"/>
          <p:nvPr/>
        </p:nvSpPr>
        <p:spPr>
          <a:xfrm>
            <a:off x="8053854" y="5835691"/>
            <a:ext cx="341760" cy="276999"/>
          </a:xfrm>
          <a:prstGeom prst="rect">
            <a:avLst/>
          </a:prstGeom>
          <a:noFill/>
        </p:spPr>
        <p:txBody>
          <a:bodyPr wrap="none" rtlCol="0">
            <a:spAutoFit/>
          </a:bodyPr>
          <a:lstStyle/>
          <a:p>
            <a:r>
              <a:rPr lang="en-US" sz="1200" b="1" dirty="0" smtClean="0"/>
              <a:t>69</a:t>
            </a:r>
            <a:endParaRPr lang="en-US" sz="1200" b="1"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normAutofit/>
          </a:bodyPr>
          <a:lstStyle/>
          <a:p>
            <a:r>
              <a:rPr lang="el-GR" altLang="en-US" b="1" dirty="0" smtClean="0">
                <a:ea typeface="ＭＳ Ｐゴシック" panose="020B0600070205080204" pitchFamily="34" charset="-128"/>
              </a:rPr>
              <a:t>Εθνικά πάρκα</a:t>
            </a:r>
            <a:endParaRPr lang="en-US" altLang="en-US" b="1" dirty="0" smtClean="0">
              <a:ea typeface="ＭＳ Ｐゴシック" panose="020B0600070205080204" pitchFamily="34" charset="-128"/>
            </a:endParaRPr>
          </a:p>
        </p:txBody>
      </p:sp>
      <p:sp>
        <p:nvSpPr>
          <p:cNvPr id="2" name="Content Placeholder 1"/>
          <p:cNvSpPr>
            <a:spLocks noGrp="1"/>
          </p:cNvSpPr>
          <p:nvPr>
            <p:ph sz="quarter" idx="14"/>
          </p:nvPr>
        </p:nvSpPr>
        <p:spPr>
          <a:xfrm>
            <a:off x="628650" y="1690689"/>
            <a:ext cx="4400550" cy="4309245"/>
          </a:xfrm>
        </p:spPr>
        <p:txBody>
          <a:bodyPr>
            <a:normAutofit fontScale="62500" lnSpcReduction="20000"/>
          </a:bodyPr>
          <a:lstStyle/>
          <a:p>
            <a:pPr indent="0">
              <a:lnSpc>
                <a:spcPct val="110000"/>
              </a:lnSpc>
              <a:buNone/>
            </a:pPr>
            <a:r>
              <a:rPr lang="el-GR" altLang="en-US" dirty="0">
                <a:ea typeface="ＭＳ Ｐゴシック" panose="020B0600070205080204" pitchFamily="34" charset="-128"/>
              </a:rPr>
              <a:t>Περιοχές που περιλαμβάνουν οικοσυστήματα που δεν έχουν διαταραχθεί από τον άνθρωπο, προστατεύονται από την Πολιτεία και είναι επισκέψιμα από το κοινό.</a:t>
            </a:r>
          </a:p>
          <a:p>
            <a:pPr indent="0">
              <a:lnSpc>
                <a:spcPct val="110000"/>
              </a:lnSpc>
              <a:buNone/>
            </a:pPr>
            <a:r>
              <a:rPr lang="el-GR" altLang="en-US" dirty="0">
                <a:ea typeface="ＭＳ Ｐゴシック" panose="020B0600070205080204" pitchFamily="34" charset="-128"/>
              </a:rPr>
              <a:t>Θα πρέπει να καταλαμβάνουν μια ελάχιστη έκταση 1.000 εκταρίων και να μην χρησιμοποιούνται για ανθρώπινες δραστηριότητες.</a:t>
            </a:r>
          </a:p>
          <a:p>
            <a:pPr indent="0">
              <a:lnSpc>
                <a:spcPct val="110000"/>
              </a:lnSpc>
              <a:buNone/>
            </a:pPr>
            <a:r>
              <a:rPr lang="el-GR" altLang="en-US" dirty="0">
                <a:ea typeface="ＭＳ Ｐゴシック" panose="020B0600070205080204" pitchFamily="34" charset="-128"/>
              </a:rPr>
              <a:t>1832, </a:t>
            </a:r>
            <a:r>
              <a:rPr lang="en-US" altLang="en-US" dirty="0">
                <a:ea typeface="ＭＳ Ｐゴシック" panose="020B0600070205080204" pitchFamily="34" charset="-128"/>
              </a:rPr>
              <a:t>Hot Springs, ARK</a:t>
            </a:r>
          </a:p>
          <a:p>
            <a:pPr indent="0">
              <a:lnSpc>
                <a:spcPct val="110000"/>
              </a:lnSpc>
              <a:buNone/>
            </a:pPr>
            <a:r>
              <a:rPr lang="en-US" altLang="en-US" dirty="0">
                <a:ea typeface="ＭＳ Ｐゴシック" panose="020B0600070205080204" pitchFamily="34" charset="-128"/>
              </a:rPr>
              <a:t>1864, Yosemite Valley, CA</a:t>
            </a:r>
          </a:p>
          <a:p>
            <a:pPr indent="0">
              <a:lnSpc>
                <a:spcPct val="110000"/>
              </a:lnSpc>
              <a:buNone/>
            </a:pPr>
            <a:r>
              <a:rPr lang="en-US" altLang="en-US" dirty="0">
                <a:ea typeface="ＭＳ Ｐゴシック" panose="020B0600070205080204" pitchFamily="34" charset="-128"/>
              </a:rPr>
              <a:t>1872, Yellowstone Park, WY</a:t>
            </a:r>
          </a:p>
          <a:p>
            <a:pPr indent="0">
              <a:lnSpc>
                <a:spcPct val="110000"/>
              </a:lnSpc>
              <a:buNone/>
            </a:pPr>
            <a:r>
              <a:rPr lang="en-US" altLang="en-US" dirty="0">
                <a:ea typeface="ＭＳ Ｐゴシック" panose="020B0600070205080204" pitchFamily="34" charset="-128"/>
              </a:rPr>
              <a:t>1909, </a:t>
            </a:r>
            <a:r>
              <a:rPr lang="el-GR" altLang="en-US" dirty="0">
                <a:ea typeface="ＭＳ Ｐゴシック" panose="020B0600070205080204" pitchFamily="34" charset="-128"/>
              </a:rPr>
              <a:t>Σουηδία</a:t>
            </a:r>
            <a:endParaRPr lang="en-US" altLang="en-US" dirty="0">
              <a:ea typeface="ＭＳ Ｐゴシック" panose="020B0600070205080204" pitchFamily="34" charset="-128"/>
            </a:endParaRPr>
          </a:p>
          <a:p>
            <a:endParaRPr lang="en-US" dirty="0"/>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572000" y="4239823"/>
            <a:ext cx="3036669" cy="1943468"/>
          </a:xfrm>
        </p:spPr>
      </p:pic>
      <p:pic>
        <p:nvPicPr>
          <p:cNvPr id="3" name="Content Placeholder 2"/>
          <p:cNvPicPr>
            <a:picLocks noGrp="1" noChangeAspect="1"/>
          </p:cNvPicPr>
          <p:nvPr>
            <p:ph sz="quarter" idx="12"/>
          </p:nvPr>
        </p:nvPicPr>
        <p:blipFill rotWithShape="1">
          <a:blip r:embed="rId4">
            <a:extLst>
              <a:ext uri="{28A0092B-C50C-407E-A947-70E740481C1C}">
                <a14:useLocalDpi xmlns:a14="http://schemas.microsoft.com/office/drawing/2010/main" val="0"/>
              </a:ext>
            </a:extLst>
          </a:blip>
          <a:srcRect l="20538" r="20646"/>
          <a:stretch/>
        </p:blipFill>
        <p:spPr>
          <a:xfrm>
            <a:off x="6214824" y="1445147"/>
            <a:ext cx="1393845" cy="2657516"/>
          </a:xfrm>
        </p:spPr>
      </p:pic>
      <p:sp>
        <p:nvSpPr>
          <p:cNvPr id="4" name="Footer Placeholder 3"/>
          <p:cNvSpPr>
            <a:spLocks noGrp="1"/>
          </p:cNvSpPr>
          <p:nvPr>
            <p:ph type="ftr" sz="quarter" idx="10"/>
          </p:nvPr>
        </p:nvSpPr>
        <p:spPr/>
        <p:txBody>
          <a:bodyPr/>
          <a:lstStyle/>
          <a:p>
            <a:r>
              <a:rPr lang="el-GR" smtClean="0"/>
              <a:t>Ενότητα 7.  Η Διατήρηση της Βιολογικής Ποικιλότητας</a:t>
            </a:r>
            <a:endParaRPr lang="en-US" dirty="0"/>
          </a:p>
        </p:txBody>
      </p:sp>
      <p:sp>
        <p:nvSpPr>
          <p:cNvPr id="6" name="Slide Number Placeholder 5"/>
          <p:cNvSpPr>
            <a:spLocks noGrp="1"/>
          </p:cNvSpPr>
          <p:nvPr>
            <p:ph type="sldNum" sz="quarter" idx="11"/>
          </p:nvPr>
        </p:nvSpPr>
        <p:spPr/>
        <p:txBody>
          <a:bodyPr/>
          <a:lstStyle/>
          <a:p>
            <a:fld id="{58A56277-EA16-4AF5-BFB5-E5ECBBB39490}" type="slidenum">
              <a:rPr lang="en-US" smtClean="0"/>
              <a:t>83</a:t>
            </a:fld>
            <a:endParaRPr lang="en-US"/>
          </a:p>
        </p:txBody>
      </p:sp>
      <p:sp>
        <p:nvSpPr>
          <p:cNvPr id="8" name="TextBox 7"/>
          <p:cNvSpPr txBox="1"/>
          <p:nvPr/>
        </p:nvSpPr>
        <p:spPr>
          <a:xfrm>
            <a:off x="7266909" y="3800083"/>
            <a:ext cx="341760" cy="276999"/>
          </a:xfrm>
          <a:prstGeom prst="rect">
            <a:avLst/>
          </a:prstGeom>
          <a:noFill/>
        </p:spPr>
        <p:txBody>
          <a:bodyPr wrap="none" rtlCol="0">
            <a:spAutoFit/>
          </a:bodyPr>
          <a:lstStyle/>
          <a:p>
            <a:r>
              <a:rPr lang="en-US" sz="1200" b="1" dirty="0" smtClean="0">
                <a:solidFill>
                  <a:schemeClr val="bg1"/>
                </a:solidFill>
              </a:rPr>
              <a:t>70</a:t>
            </a:r>
            <a:endParaRPr lang="en-US" sz="1200" b="1" dirty="0">
              <a:solidFill>
                <a:schemeClr val="bg1"/>
              </a:solidFill>
            </a:endParaRPr>
          </a:p>
        </p:txBody>
      </p:sp>
      <p:sp>
        <p:nvSpPr>
          <p:cNvPr id="9" name="TextBox 8"/>
          <p:cNvSpPr txBox="1"/>
          <p:nvPr/>
        </p:nvSpPr>
        <p:spPr>
          <a:xfrm>
            <a:off x="7266909" y="5861434"/>
            <a:ext cx="341760" cy="276999"/>
          </a:xfrm>
          <a:prstGeom prst="rect">
            <a:avLst/>
          </a:prstGeom>
          <a:noFill/>
        </p:spPr>
        <p:txBody>
          <a:bodyPr wrap="none" rtlCol="0">
            <a:spAutoFit/>
          </a:bodyPr>
          <a:lstStyle/>
          <a:p>
            <a:r>
              <a:rPr lang="en-US" sz="1200" b="1" dirty="0" smtClean="0">
                <a:solidFill>
                  <a:schemeClr val="bg1"/>
                </a:solidFill>
              </a:rPr>
              <a:t>71</a:t>
            </a:r>
            <a:endParaRPr lang="en-US" sz="1200" b="1" dirty="0">
              <a:solidFill>
                <a:schemeClr val="bg1"/>
              </a:solidFill>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p:txBody>
          <a:bodyPr>
            <a:normAutofit/>
          </a:bodyPr>
          <a:lstStyle/>
          <a:p>
            <a:r>
              <a:rPr lang="el-GR" altLang="en-US" b="1" dirty="0" smtClean="0">
                <a:ea typeface="ＭＳ Ｐゴシック" panose="020B0600070205080204" pitchFamily="34" charset="-128"/>
              </a:rPr>
              <a:t>Το Εθνικό Πάρκο του </a:t>
            </a:r>
            <a:r>
              <a:rPr lang="en-US" altLang="en-US" b="1" dirty="0" err="1" smtClean="0">
                <a:ea typeface="ＭＳ Ｐゴシック" panose="020B0600070205080204" pitchFamily="34" charset="-128"/>
              </a:rPr>
              <a:t>Abruzzo</a:t>
            </a:r>
            <a:endParaRPr lang="en-US" altLang="en-US" b="1" dirty="0" smtClean="0">
              <a:ea typeface="ＭＳ Ｐゴシック" panose="020B0600070205080204" pitchFamily="34" charset="-128"/>
            </a:endParaRPr>
          </a:p>
        </p:txBody>
      </p:sp>
      <p:sp>
        <p:nvSpPr>
          <p:cNvPr id="99331" name="Content Placeholder 2"/>
          <p:cNvSpPr>
            <a:spLocks noGrp="1"/>
          </p:cNvSpPr>
          <p:nvPr>
            <p:ph sz="half" idx="1"/>
          </p:nvPr>
        </p:nvSpPr>
        <p:spPr/>
        <p:txBody>
          <a:bodyPr/>
          <a:lstStyle/>
          <a:p>
            <a:pPr indent="0">
              <a:buFont typeface="Arial" panose="020B0604020202020204" pitchFamily="34" charset="0"/>
              <a:buNone/>
            </a:pPr>
            <a:r>
              <a:rPr lang="el-GR" altLang="en-US" sz="2600" dirty="0" smtClean="0">
                <a:ea typeface="ＭＳ Ｐゴシック" panose="020B0600070205080204" pitchFamily="34" charset="-128"/>
              </a:rPr>
              <a:t>Ιδρύθηκε το 1923 και εκτείνεται σε </a:t>
            </a:r>
            <a:r>
              <a:rPr lang="en-US" altLang="en-US" sz="2600" dirty="0" smtClean="0">
                <a:ea typeface="ＭＳ Ｐゴシック" panose="020B0600070205080204" pitchFamily="34" charset="-128"/>
              </a:rPr>
              <a:t>506.82 km</a:t>
            </a:r>
            <a:r>
              <a:rPr lang="en-US" altLang="en-US" sz="2600" baseline="30000" dirty="0" smtClean="0">
                <a:ea typeface="ＭＳ Ｐゴシック" panose="020B0600070205080204" pitchFamily="34" charset="-128"/>
              </a:rPr>
              <a:t>2</a:t>
            </a:r>
            <a:r>
              <a:rPr lang="el-GR" altLang="en-US" sz="2600" baseline="30000" dirty="0" smtClean="0">
                <a:ea typeface="ＭＳ Ｐゴシック" panose="020B0600070205080204" pitchFamily="34" charset="-128"/>
              </a:rPr>
              <a:t> </a:t>
            </a:r>
            <a:r>
              <a:rPr lang="el-GR" altLang="en-US" sz="2600" dirty="0" smtClean="0">
                <a:ea typeface="ＭＳ Ｐゴシック" panose="020B0600070205080204" pitchFamily="34" charset="-128"/>
              </a:rPr>
              <a:t>όπου περιλαμβάνονται 25 κοινότητες ενώ 5 χωριά βρίσκονται μέσα στον πυρήνα του Πάρκου.</a:t>
            </a:r>
          </a:p>
          <a:p>
            <a:pPr indent="0">
              <a:buFont typeface="Arial" panose="020B0604020202020204" pitchFamily="34" charset="0"/>
              <a:buNone/>
            </a:pPr>
            <a:r>
              <a:rPr lang="en-US" altLang="en-US" sz="2600" dirty="0" smtClean="0">
                <a:ea typeface="ＭＳ Ｐゴシック" panose="020B0600070205080204" pitchFamily="34" charset="-128"/>
              </a:rPr>
              <a:t>Σ</a:t>
            </a:r>
            <a:r>
              <a:rPr lang="el-GR" altLang="en-US" sz="2600" dirty="0" err="1" smtClean="0">
                <a:ea typeface="ＭＳ Ｐゴシック" panose="020B0600070205080204" pitchFamily="34" charset="-128"/>
              </a:rPr>
              <a:t>υνολικά</a:t>
            </a:r>
            <a:r>
              <a:rPr lang="el-GR" altLang="en-US" sz="2600" dirty="0" smtClean="0">
                <a:ea typeface="ＭＳ Ｐゴシック" panose="020B0600070205080204" pitchFamily="34" charset="-128"/>
              </a:rPr>
              <a:t> τα 28 εθνικά πάρκα καλύπτουν το 5% της Ιταλίας.</a:t>
            </a:r>
            <a:endParaRPr lang="en-US" altLang="en-US" sz="2600" dirty="0" smtClean="0">
              <a:ea typeface="ＭＳ Ｐゴシック" panose="020B0600070205080204" pitchFamily="34" charset="-128"/>
            </a:endParaRPr>
          </a:p>
        </p:txBody>
      </p:sp>
      <p:pic>
        <p:nvPicPr>
          <p:cNvPr id="99332" name="Content Placeholder 4" descr="marsican-bear.jpg"/>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32576" y="1806099"/>
            <a:ext cx="3882774" cy="2608739"/>
          </a:xfrm>
        </p:spPr>
      </p:pic>
      <p:sp>
        <p:nvSpPr>
          <p:cNvPr id="99333" name="TextBox 5"/>
          <p:cNvSpPr txBox="1">
            <a:spLocks noChangeArrowheads="1"/>
          </p:cNvSpPr>
          <p:nvPr/>
        </p:nvSpPr>
        <p:spPr bwMode="auto">
          <a:xfrm>
            <a:off x="4785360" y="4530248"/>
            <a:ext cx="3505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600" b="1" i="1" dirty="0" err="1"/>
              <a:t>Ursus</a:t>
            </a:r>
            <a:r>
              <a:rPr lang="en-US" altLang="en-US" sz="1600" b="1" i="1" dirty="0"/>
              <a:t> </a:t>
            </a:r>
            <a:r>
              <a:rPr lang="en-US" altLang="en-US" sz="1600" b="1" i="1" dirty="0" err="1"/>
              <a:t>arctos</a:t>
            </a:r>
            <a:r>
              <a:rPr lang="en-US" altLang="en-US" sz="1600" b="1" i="1" dirty="0"/>
              <a:t> </a:t>
            </a:r>
            <a:r>
              <a:rPr lang="en-US" altLang="en-US" sz="1600" b="1" i="1" dirty="0" err="1"/>
              <a:t>marsicanus</a:t>
            </a:r>
            <a:endParaRPr lang="en-US" altLang="en-US" sz="1600" b="1" dirty="0"/>
          </a:p>
        </p:txBody>
      </p:sp>
      <p:sp>
        <p:nvSpPr>
          <p:cNvPr id="2" name="Footer Placeholder 1"/>
          <p:cNvSpPr>
            <a:spLocks noGrp="1"/>
          </p:cNvSpPr>
          <p:nvPr>
            <p:ph type="ftr" sz="quarter" idx="11"/>
          </p:nvPr>
        </p:nvSpPr>
        <p:spPr/>
        <p:txBody>
          <a:bodyPr/>
          <a:lstStyle/>
          <a:p>
            <a:r>
              <a:rPr lang="el-GR" smtClean="0"/>
              <a:t>Ενότητα 7.  Η Διατήρηση της Βιολογικής Ποικιλότητας</a:t>
            </a:r>
            <a:endParaRPr lang="en-US"/>
          </a:p>
        </p:txBody>
      </p:sp>
      <p:sp>
        <p:nvSpPr>
          <p:cNvPr id="3" name="Slide Number Placeholder 2"/>
          <p:cNvSpPr>
            <a:spLocks noGrp="1"/>
          </p:cNvSpPr>
          <p:nvPr>
            <p:ph type="sldNum" sz="quarter" idx="12"/>
          </p:nvPr>
        </p:nvSpPr>
        <p:spPr/>
        <p:txBody>
          <a:bodyPr/>
          <a:lstStyle/>
          <a:p>
            <a:fld id="{58A56277-EA16-4AF5-BFB5-E5ECBBB39490}" type="slidenum">
              <a:rPr lang="en-US" smtClean="0"/>
              <a:t>84</a:t>
            </a:fld>
            <a:endParaRPr lang="en-US"/>
          </a:p>
        </p:txBody>
      </p:sp>
      <p:sp>
        <p:nvSpPr>
          <p:cNvPr id="8" name="TextBox 7"/>
          <p:cNvSpPr txBox="1"/>
          <p:nvPr/>
        </p:nvSpPr>
        <p:spPr>
          <a:xfrm>
            <a:off x="8158953" y="4137839"/>
            <a:ext cx="341760" cy="276999"/>
          </a:xfrm>
          <a:prstGeom prst="rect">
            <a:avLst/>
          </a:prstGeom>
          <a:noFill/>
        </p:spPr>
        <p:txBody>
          <a:bodyPr wrap="none" rtlCol="0">
            <a:spAutoFit/>
          </a:bodyPr>
          <a:lstStyle/>
          <a:p>
            <a:r>
              <a:rPr lang="en-US" sz="1200" b="1" dirty="0" smtClean="0">
                <a:solidFill>
                  <a:schemeClr val="bg1"/>
                </a:solidFill>
              </a:rPr>
              <a:t>72</a:t>
            </a:r>
            <a:endParaRPr lang="en-US" sz="1200" b="1" dirty="0">
              <a:solidFill>
                <a:schemeClr val="bg1"/>
              </a:solidFill>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4"/>
          <p:cNvSpPr>
            <a:spLocks noGrp="1"/>
          </p:cNvSpPr>
          <p:nvPr>
            <p:ph type="title"/>
          </p:nvPr>
        </p:nvSpPr>
        <p:spPr/>
        <p:txBody>
          <a:bodyPr>
            <a:normAutofit/>
          </a:bodyPr>
          <a:lstStyle/>
          <a:p>
            <a:r>
              <a:rPr lang="el-GR" altLang="en-US" sz="4000" b="1" dirty="0" smtClean="0">
                <a:ea typeface="ＭＳ Ｐゴシック" panose="020B0600070205080204" pitchFamily="34" charset="-128"/>
              </a:rPr>
              <a:t>Σύστημα Εθνικών Δρυμών </a:t>
            </a:r>
            <a:br>
              <a:rPr lang="el-GR" altLang="en-US" sz="4000" b="1" dirty="0" smtClean="0">
                <a:ea typeface="ＭＳ Ｐゴシック" panose="020B0600070205080204" pitchFamily="34" charset="-128"/>
              </a:rPr>
            </a:br>
            <a:r>
              <a:rPr lang="el-GR" altLang="en-US" sz="4000" b="1" dirty="0" smtClean="0">
                <a:ea typeface="ＭＳ Ｐゴシック" panose="020B0600070205080204" pitchFamily="34" charset="-128"/>
              </a:rPr>
              <a:t>στην Ελλάδα</a:t>
            </a:r>
            <a:endParaRPr lang="en-US" altLang="en-US" sz="4000" b="1" dirty="0" smtClean="0">
              <a:ea typeface="ＭＳ Ｐゴシック" panose="020B0600070205080204" pitchFamily="34" charset="-128"/>
            </a:endParaRPr>
          </a:p>
        </p:txBody>
      </p:sp>
      <p:sp>
        <p:nvSpPr>
          <p:cNvPr id="100355" name="Content Placeholder 5"/>
          <p:cNvSpPr>
            <a:spLocks noGrp="1"/>
          </p:cNvSpPr>
          <p:nvPr>
            <p:ph idx="1"/>
          </p:nvPr>
        </p:nvSpPr>
        <p:spPr/>
        <p:txBody>
          <a:bodyPr>
            <a:normAutofit fontScale="85000" lnSpcReduction="20000"/>
          </a:bodyPr>
          <a:lstStyle/>
          <a:p>
            <a:r>
              <a:rPr lang="en-US" altLang="en-US" sz="2500" dirty="0" err="1" smtClean="0">
                <a:ea typeface="ＭＳ Ｐゴシック" panose="020B0600070205080204" pitchFamily="34" charset="-128"/>
              </a:rPr>
              <a:t>Εθνικός</a:t>
            </a:r>
            <a:r>
              <a:rPr lang="en-US" altLang="en-US" sz="2500" dirty="0" smtClean="0">
                <a:ea typeface="ＭＳ Ｐゴシック" panose="020B0600070205080204" pitchFamily="34" charset="-128"/>
              </a:rPr>
              <a:t> </a:t>
            </a:r>
            <a:r>
              <a:rPr lang="en-US" altLang="en-US" sz="2500" dirty="0" err="1" smtClean="0">
                <a:ea typeface="ＭＳ Ｐゴシック" panose="020B0600070205080204" pitchFamily="34" charset="-128"/>
              </a:rPr>
              <a:t>δρυμός</a:t>
            </a:r>
            <a:r>
              <a:rPr lang="en-US" altLang="en-US" sz="2500" dirty="0" smtClean="0">
                <a:ea typeface="ＭＳ Ｐゴシック" panose="020B0600070205080204" pitchFamily="34" charset="-128"/>
              </a:rPr>
              <a:t> </a:t>
            </a:r>
            <a:r>
              <a:rPr lang="en-US" altLang="en-US" sz="2500" dirty="0" err="1" smtClean="0">
                <a:ea typeface="ＭＳ Ｐゴシック" panose="020B0600070205080204" pitchFamily="34" charset="-128"/>
              </a:rPr>
              <a:t>Ολύμ</a:t>
            </a:r>
            <a:r>
              <a:rPr lang="en-US" altLang="en-US" sz="2500" dirty="0" smtClean="0">
                <a:ea typeface="ＭＳ Ｐゴシック" panose="020B0600070205080204" pitchFamily="34" charset="-128"/>
              </a:rPr>
              <a:t>που</a:t>
            </a:r>
          </a:p>
          <a:p>
            <a:r>
              <a:rPr lang="en-US" altLang="en-US" sz="2500" dirty="0" err="1" smtClean="0">
                <a:ea typeface="ＭＳ Ｐゴシック" panose="020B0600070205080204" pitchFamily="34" charset="-128"/>
              </a:rPr>
              <a:t>Εθνικός</a:t>
            </a:r>
            <a:r>
              <a:rPr lang="en-US" altLang="en-US" sz="2500" dirty="0" smtClean="0">
                <a:ea typeface="ＭＳ Ｐゴシック" panose="020B0600070205080204" pitchFamily="34" charset="-128"/>
              </a:rPr>
              <a:t> </a:t>
            </a:r>
            <a:r>
              <a:rPr lang="en-US" altLang="en-US" sz="2500" dirty="0" err="1" smtClean="0">
                <a:ea typeface="ＭＳ Ｐゴシック" panose="020B0600070205080204" pitchFamily="34" charset="-128"/>
              </a:rPr>
              <a:t>δρυμός</a:t>
            </a:r>
            <a:r>
              <a:rPr lang="en-US" altLang="en-US" sz="2500" dirty="0" smtClean="0">
                <a:ea typeface="ＭＳ Ｐゴシック" panose="020B0600070205080204" pitchFamily="34" charset="-128"/>
              </a:rPr>
              <a:t> </a:t>
            </a:r>
            <a:r>
              <a:rPr lang="en-US" altLang="en-US" sz="2500" dirty="0" err="1" smtClean="0">
                <a:ea typeface="ＭＳ Ｐゴシック" panose="020B0600070205080204" pitchFamily="34" charset="-128"/>
              </a:rPr>
              <a:t>Πάρνηθ</a:t>
            </a:r>
            <a:r>
              <a:rPr lang="en-US" altLang="en-US" sz="2500" dirty="0" smtClean="0">
                <a:ea typeface="ＭＳ Ｐゴシック" panose="020B0600070205080204" pitchFamily="34" charset="-128"/>
              </a:rPr>
              <a:t>ας</a:t>
            </a:r>
          </a:p>
          <a:p>
            <a:r>
              <a:rPr lang="en-US" altLang="en-US" sz="2500" dirty="0" err="1" smtClean="0">
                <a:ea typeface="ＭＳ Ｐゴシック" panose="020B0600070205080204" pitchFamily="34" charset="-128"/>
              </a:rPr>
              <a:t>Εθνικός</a:t>
            </a:r>
            <a:r>
              <a:rPr lang="en-US" altLang="en-US" sz="2500" dirty="0" smtClean="0">
                <a:ea typeface="ＭＳ Ｐゴシック" panose="020B0600070205080204" pitchFamily="34" charset="-128"/>
              </a:rPr>
              <a:t> </a:t>
            </a:r>
            <a:r>
              <a:rPr lang="en-US" altLang="en-US" sz="2500" dirty="0" err="1" smtClean="0">
                <a:ea typeface="ＭＳ Ｐゴシック" panose="020B0600070205080204" pitchFamily="34" charset="-128"/>
              </a:rPr>
              <a:t>δρυμός</a:t>
            </a:r>
            <a:r>
              <a:rPr lang="en-US" altLang="en-US" sz="2500" dirty="0" smtClean="0">
                <a:ea typeface="ＭＳ Ｐゴシック" panose="020B0600070205080204" pitchFamily="34" charset="-128"/>
              </a:rPr>
              <a:t> Πα</a:t>
            </a:r>
            <a:r>
              <a:rPr lang="en-US" altLang="en-US" sz="2500" dirty="0" err="1" smtClean="0">
                <a:ea typeface="ＭＳ Ｐゴシック" panose="020B0600070205080204" pitchFamily="34" charset="-128"/>
              </a:rPr>
              <a:t>ρν</a:t>
            </a:r>
            <a:r>
              <a:rPr lang="en-US" altLang="en-US" sz="2500" dirty="0" smtClean="0">
                <a:ea typeface="ＭＳ Ｐゴシック" panose="020B0600070205080204" pitchFamily="34" charset="-128"/>
              </a:rPr>
              <a:t>ασσού</a:t>
            </a:r>
          </a:p>
          <a:p>
            <a:r>
              <a:rPr lang="en-US" altLang="en-US" sz="2500" dirty="0" err="1" smtClean="0">
                <a:ea typeface="ＭＳ Ｐゴシック" panose="020B0600070205080204" pitchFamily="34" charset="-128"/>
              </a:rPr>
              <a:t>Εθνικός</a:t>
            </a:r>
            <a:r>
              <a:rPr lang="en-US" altLang="en-US" sz="2500" dirty="0" smtClean="0">
                <a:ea typeface="ＭＳ Ｐゴシック" panose="020B0600070205080204" pitchFamily="34" charset="-128"/>
              </a:rPr>
              <a:t> </a:t>
            </a:r>
            <a:r>
              <a:rPr lang="en-US" altLang="en-US" sz="2500" dirty="0" err="1" smtClean="0">
                <a:ea typeface="ＭＳ Ｐゴシック" panose="020B0600070205080204" pitchFamily="34" charset="-128"/>
              </a:rPr>
              <a:t>δρυμός</a:t>
            </a:r>
            <a:r>
              <a:rPr lang="en-US" altLang="en-US" sz="2500" dirty="0" smtClean="0">
                <a:ea typeface="ＭＳ Ｐゴシック" panose="020B0600070205080204" pitchFamily="34" charset="-128"/>
              </a:rPr>
              <a:t> </a:t>
            </a:r>
            <a:r>
              <a:rPr lang="en-US" altLang="en-US" sz="2500" dirty="0" err="1" smtClean="0">
                <a:ea typeface="ＭＳ Ｐゴシック" panose="020B0600070205080204" pitchFamily="34" charset="-128"/>
              </a:rPr>
              <a:t>Αίνου</a:t>
            </a:r>
            <a:r>
              <a:rPr lang="en-US" altLang="en-US" sz="2500" dirty="0" smtClean="0">
                <a:ea typeface="ＭＳ Ｐゴシック" panose="020B0600070205080204" pitchFamily="34" charset="-128"/>
              </a:rPr>
              <a:t> </a:t>
            </a:r>
            <a:r>
              <a:rPr lang="en-US" altLang="en-US" sz="2500" dirty="0" err="1" smtClean="0">
                <a:ea typeface="ＭＳ Ｐゴシック" panose="020B0600070205080204" pitchFamily="34" charset="-128"/>
              </a:rPr>
              <a:t>Κεφ</a:t>
            </a:r>
            <a:r>
              <a:rPr lang="en-US" altLang="en-US" sz="2500" dirty="0" smtClean="0">
                <a:ea typeface="ＭＳ Ｐゴシック" panose="020B0600070205080204" pitchFamily="34" charset="-128"/>
              </a:rPr>
              <a:t>αλληνίας</a:t>
            </a:r>
          </a:p>
          <a:p>
            <a:r>
              <a:rPr lang="en-US" altLang="en-US" sz="2500" dirty="0" err="1" smtClean="0">
                <a:ea typeface="ＭＳ Ｐゴシック" panose="020B0600070205080204" pitchFamily="34" charset="-128"/>
              </a:rPr>
              <a:t>Εθνικός</a:t>
            </a:r>
            <a:r>
              <a:rPr lang="en-US" altLang="en-US" sz="2500" dirty="0" smtClean="0">
                <a:ea typeface="ＭＳ Ｐゴシック" panose="020B0600070205080204" pitchFamily="34" charset="-128"/>
              </a:rPr>
              <a:t> </a:t>
            </a:r>
            <a:r>
              <a:rPr lang="en-US" altLang="en-US" sz="2500" dirty="0" err="1" smtClean="0">
                <a:ea typeface="ＭＳ Ｐゴシック" panose="020B0600070205080204" pitchFamily="34" charset="-128"/>
              </a:rPr>
              <a:t>δρυμός</a:t>
            </a:r>
            <a:r>
              <a:rPr lang="en-US" altLang="en-US" sz="2500" dirty="0" smtClean="0">
                <a:ea typeface="ＭＳ Ｐゴシック" panose="020B0600070205080204" pitchFamily="34" charset="-128"/>
              </a:rPr>
              <a:t> </a:t>
            </a:r>
            <a:r>
              <a:rPr lang="en-US" altLang="en-US" sz="2500" dirty="0" err="1" smtClean="0">
                <a:ea typeface="ＭＳ Ｐゴシック" panose="020B0600070205080204" pitchFamily="34" charset="-128"/>
              </a:rPr>
              <a:t>Σουνίου</a:t>
            </a:r>
            <a:endParaRPr lang="en-US" altLang="en-US" sz="2500" dirty="0" smtClean="0">
              <a:ea typeface="ＭＳ Ｐゴシック" panose="020B0600070205080204" pitchFamily="34" charset="-128"/>
            </a:endParaRPr>
          </a:p>
          <a:p>
            <a:r>
              <a:rPr lang="en-US" altLang="en-US" sz="2500" dirty="0" err="1" smtClean="0">
                <a:ea typeface="ＭＳ Ｐゴシック" panose="020B0600070205080204" pitchFamily="34" charset="-128"/>
              </a:rPr>
              <a:t>Εθνικός</a:t>
            </a:r>
            <a:r>
              <a:rPr lang="en-US" altLang="en-US" sz="2500" dirty="0" smtClean="0">
                <a:ea typeface="ＭＳ Ｐゴシック" panose="020B0600070205080204" pitchFamily="34" charset="-128"/>
              </a:rPr>
              <a:t> </a:t>
            </a:r>
            <a:r>
              <a:rPr lang="en-US" altLang="en-US" sz="2500" dirty="0" err="1" smtClean="0">
                <a:ea typeface="ＭＳ Ｐゴシック" panose="020B0600070205080204" pitchFamily="34" charset="-128"/>
              </a:rPr>
              <a:t>δρυμός</a:t>
            </a:r>
            <a:r>
              <a:rPr lang="en-US" altLang="en-US" sz="2500" dirty="0" smtClean="0">
                <a:ea typeface="ＭＳ Ｐゴシック" panose="020B0600070205080204" pitchFamily="34" charset="-128"/>
              </a:rPr>
              <a:t> </a:t>
            </a:r>
            <a:r>
              <a:rPr lang="en-US" altLang="en-US" sz="2500" dirty="0" err="1" smtClean="0">
                <a:ea typeface="ＭＳ Ｐゴシック" panose="020B0600070205080204" pitchFamily="34" charset="-128"/>
              </a:rPr>
              <a:t>Οίτης</a:t>
            </a:r>
            <a:endParaRPr lang="en-US" altLang="en-US" sz="2500" dirty="0" smtClean="0">
              <a:ea typeface="ＭＳ Ｐゴシック" panose="020B0600070205080204" pitchFamily="34" charset="-128"/>
            </a:endParaRPr>
          </a:p>
          <a:p>
            <a:r>
              <a:rPr lang="en-US" altLang="en-US" sz="2500" dirty="0" err="1" smtClean="0">
                <a:ea typeface="ＭＳ Ｐゴシック" panose="020B0600070205080204" pitchFamily="34" charset="-128"/>
              </a:rPr>
              <a:t>Εθνικός</a:t>
            </a:r>
            <a:r>
              <a:rPr lang="en-US" altLang="en-US" sz="2500" dirty="0" smtClean="0">
                <a:ea typeface="ＭＳ Ｐゴシック" panose="020B0600070205080204" pitchFamily="34" charset="-128"/>
              </a:rPr>
              <a:t> </a:t>
            </a:r>
            <a:r>
              <a:rPr lang="en-US" altLang="en-US" sz="2500" dirty="0" err="1" smtClean="0">
                <a:ea typeface="ＭＳ Ｐゴシック" panose="020B0600070205080204" pitchFamily="34" charset="-128"/>
              </a:rPr>
              <a:t>δρυμός</a:t>
            </a:r>
            <a:r>
              <a:rPr lang="en-US" altLang="en-US" sz="2500" dirty="0" smtClean="0">
                <a:ea typeface="ＭＳ Ｐゴシック" panose="020B0600070205080204" pitchFamily="34" charset="-128"/>
              </a:rPr>
              <a:t> </a:t>
            </a:r>
            <a:r>
              <a:rPr lang="en-US" altLang="en-US" sz="2500" dirty="0" err="1" smtClean="0">
                <a:ea typeface="ＭＳ Ｐゴシック" panose="020B0600070205080204" pitchFamily="34" charset="-128"/>
              </a:rPr>
              <a:t>Λευκών</a:t>
            </a:r>
            <a:r>
              <a:rPr lang="en-US" altLang="en-US" sz="2500" dirty="0" smtClean="0">
                <a:ea typeface="ＭＳ Ｐゴシック" panose="020B0600070205080204" pitchFamily="34" charset="-128"/>
              </a:rPr>
              <a:t> </a:t>
            </a:r>
            <a:r>
              <a:rPr lang="en-US" altLang="en-US" sz="2500" dirty="0" err="1" smtClean="0">
                <a:ea typeface="ＭＳ Ｐゴシック" panose="020B0600070205080204" pitchFamily="34" charset="-128"/>
              </a:rPr>
              <a:t>Ορέων</a:t>
            </a:r>
            <a:r>
              <a:rPr lang="en-US" altLang="en-US" sz="2500" dirty="0" smtClean="0">
                <a:ea typeface="ＭＳ Ｐゴシック" panose="020B0600070205080204" pitchFamily="34" charset="-128"/>
              </a:rPr>
              <a:t> (Σαμα</a:t>
            </a:r>
            <a:r>
              <a:rPr lang="en-US" altLang="en-US" sz="2500" dirty="0" err="1" smtClean="0">
                <a:ea typeface="ＭＳ Ｐゴシック" panose="020B0600070205080204" pitchFamily="34" charset="-128"/>
              </a:rPr>
              <a:t>ριάς</a:t>
            </a:r>
            <a:r>
              <a:rPr lang="en-US" altLang="en-US" sz="2500" dirty="0" smtClean="0">
                <a:ea typeface="ＭＳ Ｐゴシック" panose="020B0600070205080204" pitchFamily="34" charset="-128"/>
              </a:rPr>
              <a:t>)</a:t>
            </a:r>
          </a:p>
          <a:p>
            <a:r>
              <a:rPr lang="en-US" altLang="en-US" sz="2500" dirty="0" err="1" smtClean="0">
                <a:ea typeface="ＭＳ Ｐゴシック" panose="020B0600070205080204" pitchFamily="34" charset="-128"/>
              </a:rPr>
              <a:t>Εθνικός</a:t>
            </a:r>
            <a:r>
              <a:rPr lang="en-US" altLang="en-US" sz="2500" dirty="0" smtClean="0">
                <a:ea typeface="ＭＳ Ｐゴシック" panose="020B0600070205080204" pitchFamily="34" charset="-128"/>
              </a:rPr>
              <a:t> </a:t>
            </a:r>
            <a:r>
              <a:rPr lang="en-US" altLang="en-US" sz="2500" dirty="0" err="1" smtClean="0">
                <a:ea typeface="ＭＳ Ｐゴシック" panose="020B0600070205080204" pitchFamily="34" charset="-128"/>
              </a:rPr>
              <a:t>δρυμός</a:t>
            </a:r>
            <a:r>
              <a:rPr lang="en-US" altLang="en-US" sz="2500" dirty="0" smtClean="0">
                <a:ea typeface="ＭＳ Ｐゴシック" panose="020B0600070205080204" pitchFamily="34" charset="-128"/>
              </a:rPr>
              <a:t> </a:t>
            </a:r>
            <a:r>
              <a:rPr lang="en-US" altLang="en-US" sz="2500" dirty="0" err="1" smtClean="0">
                <a:ea typeface="ＭＳ Ｐゴシック" panose="020B0600070205080204" pitchFamily="34" charset="-128"/>
              </a:rPr>
              <a:t>Πίνδου</a:t>
            </a:r>
            <a:r>
              <a:rPr lang="en-US" altLang="en-US" sz="2500" dirty="0" smtClean="0">
                <a:ea typeface="ＭＳ Ｐゴシック" panose="020B0600070205080204" pitchFamily="34" charset="-128"/>
              </a:rPr>
              <a:t> (</a:t>
            </a:r>
            <a:r>
              <a:rPr lang="en-US" altLang="en-US" sz="2500" dirty="0" err="1" smtClean="0">
                <a:ea typeface="ＭＳ Ｐゴシック" panose="020B0600070205080204" pitchFamily="34" charset="-128"/>
              </a:rPr>
              <a:t>Βάλι</a:t>
            </a:r>
            <a:r>
              <a:rPr lang="en-US" altLang="en-US" sz="2500" dirty="0" smtClean="0">
                <a:ea typeface="ＭＳ Ｐゴシック" panose="020B0600070205080204" pitchFamily="34" charset="-128"/>
              </a:rPr>
              <a:t>α Κάλντα)</a:t>
            </a:r>
          </a:p>
          <a:p>
            <a:r>
              <a:rPr lang="en-US" altLang="en-US" sz="2500" dirty="0" err="1" smtClean="0">
                <a:ea typeface="ＭＳ Ｐゴシック" panose="020B0600070205080204" pitchFamily="34" charset="-128"/>
              </a:rPr>
              <a:t>Εθνικός</a:t>
            </a:r>
            <a:r>
              <a:rPr lang="en-US" altLang="en-US" sz="2500" dirty="0" smtClean="0">
                <a:ea typeface="ＭＳ Ｐゴシック" panose="020B0600070205080204" pitchFamily="34" charset="-128"/>
              </a:rPr>
              <a:t> </a:t>
            </a:r>
            <a:r>
              <a:rPr lang="en-US" altLang="en-US" sz="2500" dirty="0" err="1" smtClean="0">
                <a:ea typeface="ＭＳ Ｐゴシック" panose="020B0600070205080204" pitchFamily="34" charset="-128"/>
              </a:rPr>
              <a:t>δρυμός</a:t>
            </a:r>
            <a:r>
              <a:rPr lang="en-US" altLang="en-US" sz="2500" dirty="0" smtClean="0">
                <a:ea typeface="ＭＳ Ｐゴシック" panose="020B0600070205080204" pitchFamily="34" charset="-128"/>
              </a:rPr>
              <a:t> </a:t>
            </a:r>
            <a:r>
              <a:rPr lang="en-US" altLang="en-US" sz="2500" dirty="0" err="1" smtClean="0">
                <a:ea typeface="ＭＳ Ｐゴシック" panose="020B0600070205080204" pitchFamily="34" charset="-128"/>
              </a:rPr>
              <a:t>Πρεσ</a:t>
            </a:r>
            <a:r>
              <a:rPr lang="en-US" altLang="en-US" sz="2500" dirty="0" smtClean="0">
                <a:ea typeface="ＭＳ Ｐゴシック" panose="020B0600070205080204" pitchFamily="34" charset="-128"/>
              </a:rPr>
              <a:t>πών</a:t>
            </a:r>
          </a:p>
          <a:p>
            <a:r>
              <a:rPr lang="en-US" altLang="en-US" sz="2500" dirty="0" err="1" smtClean="0">
                <a:ea typeface="ＭＳ Ｐゴシック" panose="020B0600070205080204" pitchFamily="34" charset="-128"/>
              </a:rPr>
              <a:t>Εθνικός</a:t>
            </a:r>
            <a:r>
              <a:rPr lang="en-US" altLang="en-US" sz="2500" dirty="0" smtClean="0">
                <a:ea typeface="ＭＳ Ｐゴシック" panose="020B0600070205080204" pitchFamily="34" charset="-128"/>
              </a:rPr>
              <a:t> </a:t>
            </a:r>
            <a:r>
              <a:rPr lang="en-US" altLang="en-US" sz="2500" dirty="0" err="1" smtClean="0">
                <a:ea typeface="ＭＳ Ｐゴシック" panose="020B0600070205080204" pitchFamily="34" charset="-128"/>
              </a:rPr>
              <a:t>δρυμός</a:t>
            </a:r>
            <a:r>
              <a:rPr lang="en-US" altLang="en-US" sz="2500" dirty="0" smtClean="0">
                <a:ea typeface="ＭＳ Ｐゴシック" panose="020B0600070205080204" pitchFamily="34" charset="-128"/>
              </a:rPr>
              <a:t> </a:t>
            </a:r>
            <a:r>
              <a:rPr lang="en-US" altLang="en-US" sz="2500" dirty="0" err="1" smtClean="0">
                <a:ea typeface="ＭＳ Ｐゴシック" panose="020B0600070205080204" pitchFamily="34" charset="-128"/>
              </a:rPr>
              <a:t>Βίκου</a:t>
            </a:r>
            <a:r>
              <a:rPr lang="en-US" altLang="en-US" sz="2500" dirty="0" smtClean="0">
                <a:ea typeface="ＭＳ Ｐゴシック" panose="020B0600070205080204" pitchFamily="34" charset="-128"/>
              </a:rPr>
              <a:t> </a:t>
            </a:r>
            <a:r>
              <a:rPr lang="en-US" altLang="en-US" sz="2500" dirty="0" err="1" smtClean="0">
                <a:ea typeface="ＭＳ Ｐゴシック" panose="020B0600070205080204" pitchFamily="34" charset="-128"/>
              </a:rPr>
              <a:t>Αώου</a:t>
            </a:r>
            <a:endParaRPr lang="el-GR" altLang="en-US" sz="2500" dirty="0" smtClean="0">
              <a:ea typeface="ＭＳ Ｐゴシック" panose="020B0600070205080204" pitchFamily="34" charset="-128"/>
            </a:endParaRPr>
          </a:p>
          <a:p>
            <a:r>
              <a:rPr lang="en-US" altLang="en-US" sz="2500" dirty="0" err="1" smtClean="0">
                <a:ea typeface="ＭＳ Ｐゴシック" panose="020B0600070205080204" pitchFamily="34" charset="-128"/>
              </a:rPr>
              <a:t>Εθνικό</a:t>
            </a:r>
            <a:r>
              <a:rPr lang="en-US" altLang="en-US" sz="2500" dirty="0" smtClean="0">
                <a:ea typeface="ＭＳ Ｐゴシック" panose="020B0600070205080204" pitchFamily="34" charset="-128"/>
              </a:rPr>
              <a:t> Θα</a:t>
            </a:r>
            <a:r>
              <a:rPr lang="en-US" altLang="en-US" sz="2500" dirty="0" err="1" smtClean="0">
                <a:ea typeface="ＭＳ Ｐゴシック" panose="020B0600070205080204" pitchFamily="34" charset="-128"/>
              </a:rPr>
              <a:t>λάσσιο</a:t>
            </a:r>
            <a:r>
              <a:rPr lang="en-US" altLang="en-US" sz="2500" dirty="0" smtClean="0">
                <a:ea typeface="ＭＳ Ｐゴシック" panose="020B0600070205080204" pitchFamily="34" charset="-128"/>
              </a:rPr>
              <a:t> </a:t>
            </a:r>
            <a:r>
              <a:rPr lang="en-US" altLang="en-US" sz="2500" dirty="0" err="1" smtClean="0">
                <a:ea typeface="ＭＳ Ｐゴシック" panose="020B0600070205080204" pitchFamily="34" charset="-128"/>
              </a:rPr>
              <a:t>Πάρκο</a:t>
            </a:r>
            <a:r>
              <a:rPr lang="en-US" altLang="en-US" sz="2500" dirty="0" smtClean="0">
                <a:ea typeface="ＭＳ Ｐゴシック" panose="020B0600070205080204" pitchFamily="34" charset="-128"/>
              </a:rPr>
              <a:t> </a:t>
            </a:r>
            <a:r>
              <a:rPr lang="en-US" altLang="en-US" sz="2500" dirty="0" err="1" smtClean="0">
                <a:ea typeface="ＭＳ Ｐゴシック" panose="020B0600070205080204" pitchFamily="34" charset="-128"/>
              </a:rPr>
              <a:t>Αλλονήσσου</a:t>
            </a:r>
            <a:endParaRPr lang="en-US" altLang="en-US" sz="2500" dirty="0" smtClean="0">
              <a:ea typeface="ＭＳ Ｐゴシック" panose="020B0600070205080204" pitchFamily="34" charset="-128"/>
            </a:endParaRPr>
          </a:p>
          <a:p>
            <a:r>
              <a:rPr lang="en-US" altLang="en-US" sz="2500" dirty="0" err="1" smtClean="0">
                <a:ea typeface="ＭＳ Ｐゴシック" panose="020B0600070205080204" pitchFamily="34" charset="-128"/>
              </a:rPr>
              <a:t>Εθνικό</a:t>
            </a:r>
            <a:r>
              <a:rPr lang="en-US" altLang="en-US" sz="2500" dirty="0" smtClean="0">
                <a:ea typeface="ＭＳ Ｐゴシック" panose="020B0600070205080204" pitchFamily="34" charset="-128"/>
              </a:rPr>
              <a:t> Θα</a:t>
            </a:r>
            <a:r>
              <a:rPr lang="en-US" altLang="en-US" sz="2500" dirty="0" err="1" smtClean="0">
                <a:ea typeface="ＭＳ Ｐゴシック" panose="020B0600070205080204" pitchFamily="34" charset="-128"/>
              </a:rPr>
              <a:t>λάσσιο</a:t>
            </a:r>
            <a:r>
              <a:rPr lang="en-US" altLang="en-US" sz="2500" dirty="0" smtClean="0">
                <a:ea typeface="ＭＳ Ｐゴシック" panose="020B0600070205080204" pitchFamily="34" charset="-128"/>
              </a:rPr>
              <a:t> </a:t>
            </a:r>
            <a:r>
              <a:rPr lang="en-US" altLang="en-US" sz="2500" dirty="0" err="1" smtClean="0">
                <a:ea typeface="ＭＳ Ｐゴシック" panose="020B0600070205080204" pitchFamily="34" charset="-128"/>
              </a:rPr>
              <a:t>Πάρκο</a:t>
            </a:r>
            <a:r>
              <a:rPr lang="en-US" altLang="en-US" sz="2500" dirty="0" smtClean="0">
                <a:ea typeface="ＭＳ Ｐゴシック" panose="020B0600070205080204" pitchFamily="34" charset="-128"/>
              </a:rPr>
              <a:t> Ζα</a:t>
            </a:r>
            <a:r>
              <a:rPr lang="en-US" altLang="en-US" sz="2500" dirty="0" err="1" smtClean="0">
                <a:ea typeface="ＭＳ Ｐゴシック" panose="020B0600070205080204" pitchFamily="34" charset="-128"/>
              </a:rPr>
              <a:t>κύνθου</a:t>
            </a:r>
            <a:r>
              <a:rPr lang="en-US" altLang="en-US" sz="2500" dirty="0" smtClean="0">
                <a:ea typeface="ＭＳ Ｐゴシック" panose="020B0600070205080204" pitchFamily="34" charset="-128"/>
              </a:rPr>
              <a:t>.</a:t>
            </a:r>
          </a:p>
          <a:p>
            <a:endParaRPr lang="en-US" altLang="en-US" sz="2500" dirty="0" smtClean="0">
              <a:solidFill>
                <a:srgbClr val="800000"/>
              </a:solidFill>
              <a:ea typeface="ＭＳ Ｐゴシック" panose="020B0600070205080204" pitchFamily="34" charset="-128"/>
            </a:endParaRPr>
          </a:p>
          <a:p>
            <a:endParaRPr lang="en-US" altLang="en-US" sz="2500" dirty="0" smtClean="0">
              <a:solidFill>
                <a:srgbClr val="800000"/>
              </a:solidFill>
              <a:ea typeface="ＭＳ Ｐゴシック" panose="020B0600070205080204" pitchFamily="34" charset="-128"/>
            </a:endParaRPr>
          </a:p>
        </p:txBody>
      </p:sp>
      <p:sp>
        <p:nvSpPr>
          <p:cNvPr id="2" name="Footer Placeholder 1"/>
          <p:cNvSpPr>
            <a:spLocks noGrp="1"/>
          </p:cNvSpPr>
          <p:nvPr>
            <p:ph type="ftr" sz="quarter" idx="11"/>
          </p:nvPr>
        </p:nvSpPr>
        <p:spPr/>
        <p:txBody>
          <a:bodyPr/>
          <a:lstStyle/>
          <a:p>
            <a:r>
              <a:rPr lang="el-GR" smtClean="0"/>
              <a:t>Ενότητα 7.  Η Διατήρηση της Βιολογικής Ποικιλότητας</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t>85</a:t>
            </a:fld>
            <a:endParaRPr lang="en-US"/>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4"/>
          <p:cNvSpPr>
            <a:spLocks noGrp="1"/>
          </p:cNvSpPr>
          <p:nvPr>
            <p:ph type="title"/>
          </p:nvPr>
        </p:nvSpPr>
        <p:spPr/>
        <p:txBody>
          <a:bodyPr>
            <a:normAutofit fontScale="90000"/>
          </a:bodyPr>
          <a:lstStyle/>
          <a:p>
            <a:r>
              <a:rPr lang="el-GR" altLang="en-US" sz="3800" b="1" dirty="0" smtClean="0">
                <a:ea typeface="ＭＳ Ｐゴシック" panose="020B0600070205080204" pitchFamily="34" charset="-128"/>
              </a:rPr>
              <a:t>Σύστημα κατηγοριών </a:t>
            </a:r>
            <a:r>
              <a:rPr lang="el-GR" altLang="en-US" sz="3800" b="1" dirty="0" err="1" smtClean="0">
                <a:ea typeface="ＭＳ Ｐゴシック" panose="020B0600070205080204" pitchFamily="34" charset="-128"/>
              </a:rPr>
              <a:t>προστατευομένων</a:t>
            </a:r>
            <a:r>
              <a:rPr lang="el-GR" altLang="en-US" sz="3800" b="1" dirty="0" smtClean="0">
                <a:ea typeface="ＭＳ Ｐゴシック" panose="020B0600070205080204" pitchFamily="34" charset="-128"/>
              </a:rPr>
              <a:t> περιοχών της </a:t>
            </a:r>
            <a:r>
              <a:rPr lang="en-GB" altLang="en-US" sz="3800" b="1" dirty="0" smtClean="0">
                <a:ea typeface="ＭＳ Ｐゴシック" panose="020B0600070205080204" pitchFamily="34" charset="-128"/>
              </a:rPr>
              <a:t>IUCN 1/3</a:t>
            </a:r>
            <a:endParaRPr lang="en-US" altLang="en-US" sz="3800" b="1" dirty="0" smtClean="0">
              <a:ea typeface="ＭＳ Ｐゴシック" panose="020B0600070205080204" pitchFamily="34" charset="-128"/>
            </a:endParaRPr>
          </a:p>
        </p:txBody>
      </p:sp>
      <p:sp>
        <p:nvSpPr>
          <p:cNvPr id="101379" name="Content Placeholder 5"/>
          <p:cNvSpPr>
            <a:spLocks noGrp="1"/>
          </p:cNvSpPr>
          <p:nvPr>
            <p:ph idx="1"/>
          </p:nvPr>
        </p:nvSpPr>
        <p:spPr>
          <a:xfrm>
            <a:off x="628650" y="1825625"/>
            <a:ext cx="7886700" cy="3965575"/>
          </a:xfrm>
        </p:spPr>
        <p:txBody>
          <a:bodyPr>
            <a:normAutofit fontScale="92500"/>
          </a:bodyPr>
          <a:lstStyle/>
          <a:p>
            <a:pPr>
              <a:lnSpc>
                <a:spcPct val="100000"/>
              </a:lnSpc>
              <a:buFont typeface="Arial" panose="020B0604020202020204" pitchFamily="34" charset="0"/>
              <a:buNone/>
            </a:pPr>
            <a:r>
              <a:rPr lang="en-GB" altLang="en-US" sz="2800" b="1" dirty="0" smtClean="0">
                <a:ea typeface="ＭＳ Ｐゴシック" panose="020B0600070205080204" pitchFamily="34" charset="-128"/>
              </a:rPr>
              <a:t>Ια. </a:t>
            </a:r>
            <a:r>
              <a:rPr lang="en-GB" altLang="en-US" sz="2600" dirty="0" err="1" smtClean="0">
                <a:ea typeface="ＭＳ Ｐゴシック" panose="020B0600070205080204" pitchFamily="34" charset="-128"/>
              </a:rPr>
              <a:t>Αυστηρά</a:t>
            </a:r>
            <a:r>
              <a:rPr lang="en-GB" altLang="en-US" sz="2600" dirty="0" smtClean="0">
                <a:ea typeface="ＭＳ Ｐゴシック" panose="020B0600070205080204" pitchFamily="34" charset="-128"/>
              </a:rPr>
              <a:t> </a:t>
            </a:r>
            <a:r>
              <a:rPr lang="en-GB" altLang="en-US" sz="2600" dirty="0" err="1" smtClean="0">
                <a:ea typeface="ＭＳ Ｐゴシック" panose="020B0600070205080204" pitchFamily="34" charset="-128"/>
              </a:rPr>
              <a:t>Προστ</a:t>
            </a:r>
            <a:r>
              <a:rPr lang="en-GB" altLang="en-US" sz="2600" dirty="0" smtClean="0">
                <a:ea typeface="ＭＳ Ｐゴシック" panose="020B0600070205080204" pitchFamily="34" charset="-128"/>
              </a:rPr>
              <a:t>ατευόμενες Περιοχές Φύσης, περιοχές που διαθέτουν ιδιαίτερα ή αντιπροσωπευτικά οικοσυστήματα, γεωλογικά ή φυσιολογικά χαρακτηριστικά και είδη, και η χρήση τους περιορίζεται στην επιστημονική έρευνα και την παρακολούθηση</a:t>
            </a:r>
            <a:r>
              <a:rPr lang="el-GR" altLang="en-US" sz="2600" dirty="0" smtClean="0">
                <a:ea typeface="ＭＳ Ｐゴシック" panose="020B0600070205080204" pitchFamily="34" charset="-128"/>
              </a:rPr>
              <a:t>.</a:t>
            </a:r>
            <a:endParaRPr lang="en-GB" altLang="en-US" sz="2600" dirty="0" smtClean="0">
              <a:ea typeface="ＭＳ Ｐゴシック" panose="020B0600070205080204" pitchFamily="34" charset="-128"/>
            </a:endParaRPr>
          </a:p>
          <a:p>
            <a:pPr>
              <a:lnSpc>
                <a:spcPct val="100000"/>
              </a:lnSpc>
              <a:buFont typeface="Arial" panose="020B0604020202020204" pitchFamily="34" charset="0"/>
              <a:buNone/>
            </a:pPr>
            <a:r>
              <a:rPr lang="en-GB" altLang="en-US" sz="2600" b="1" dirty="0" smtClean="0">
                <a:ea typeface="ＭＳ Ｐゴシック" panose="020B0600070205080204" pitchFamily="34" charset="-128"/>
              </a:rPr>
              <a:t>Ιβ. </a:t>
            </a:r>
            <a:r>
              <a:rPr lang="en-GB" altLang="en-US" sz="2600" dirty="0" err="1" smtClean="0">
                <a:ea typeface="ＭＳ Ｐゴシック" panose="020B0600070205080204" pitchFamily="34" charset="-128"/>
              </a:rPr>
              <a:t>Περιοχές</a:t>
            </a:r>
            <a:r>
              <a:rPr lang="en-GB" altLang="en-US" sz="2600" dirty="0" smtClean="0">
                <a:ea typeface="ＭＳ Ｐゴシック" panose="020B0600070205080204" pitchFamily="34" charset="-128"/>
              </a:rPr>
              <a:t> </a:t>
            </a:r>
            <a:r>
              <a:rPr lang="en-GB" altLang="en-US" sz="2600" dirty="0" err="1" smtClean="0">
                <a:ea typeface="ＭＳ Ｐゴシック" panose="020B0600070205080204" pitchFamily="34" charset="-128"/>
              </a:rPr>
              <a:t>Άγρι</a:t>
            </a:r>
            <a:r>
              <a:rPr lang="en-GB" altLang="en-US" sz="2600" dirty="0" smtClean="0">
                <a:ea typeface="ＭＳ Ｐゴシック" panose="020B0600070205080204" pitchFamily="34" charset="-128"/>
              </a:rPr>
              <a:t>ας Φύσης, μεγάλες αδιατάρακτες ή ελαφρά διαταραγμένες περιοχές που διατηρούν το φυσικό τους χαρακτήρα χωρίς μόνιμους ή σημαντικούς οικισμούς, και οι οποίες υφίστανται διαχείριση για τη διατήρηση της φυσικής τους κατάστασης.</a:t>
            </a:r>
            <a:endParaRPr lang="el-GR" altLang="en-US" sz="2600" dirty="0" smtClean="0">
              <a:ea typeface="ＭＳ Ｐゴシック" panose="020B0600070205080204" pitchFamily="34" charset="-128"/>
            </a:endParaRPr>
          </a:p>
          <a:p>
            <a:pPr>
              <a:buFont typeface="Arial" panose="020B0604020202020204" pitchFamily="34" charset="0"/>
              <a:buNone/>
            </a:pPr>
            <a:endParaRPr lang="el-GR" altLang="en-US" sz="2800" dirty="0" smtClean="0">
              <a:solidFill>
                <a:srgbClr val="800000"/>
              </a:solidFill>
              <a:ea typeface="ＭＳ Ｐゴシック" panose="020B0600070205080204" pitchFamily="34" charset="-128"/>
            </a:endParaRPr>
          </a:p>
          <a:p>
            <a:pPr>
              <a:buFont typeface="Arial" panose="020B0604020202020204" pitchFamily="34" charset="0"/>
              <a:buNone/>
            </a:pPr>
            <a:endParaRPr lang="en-GB" altLang="en-US" sz="2800" dirty="0" smtClean="0">
              <a:solidFill>
                <a:srgbClr val="800000"/>
              </a:solidFill>
              <a:ea typeface="ＭＳ Ｐゴシック" panose="020B0600070205080204" pitchFamily="34" charset="-128"/>
            </a:endParaRPr>
          </a:p>
          <a:p>
            <a:endParaRPr lang="en-GB" altLang="en-US" sz="2800" dirty="0" smtClean="0">
              <a:solidFill>
                <a:srgbClr val="800000"/>
              </a:solidFill>
              <a:ea typeface="ＭＳ Ｐゴシック" panose="020B0600070205080204" pitchFamily="34" charset="-128"/>
            </a:endParaRPr>
          </a:p>
          <a:p>
            <a:pPr>
              <a:buFont typeface="Arial" panose="020B0604020202020204" pitchFamily="34" charset="0"/>
              <a:buNone/>
            </a:pPr>
            <a:endParaRPr lang="en-US" altLang="en-US" sz="2800" dirty="0" smtClean="0">
              <a:solidFill>
                <a:srgbClr val="800000"/>
              </a:solidFill>
              <a:ea typeface="ＭＳ Ｐゴシック" panose="020B0600070205080204" pitchFamily="34" charset="-128"/>
            </a:endParaRPr>
          </a:p>
        </p:txBody>
      </p:sp>
      <p:sp>
        <p:nvSpPr>
          <p:cNvPr id="2" name="Footer Placeholder 1"/>
          <p:cNvSpPr>
            <a:spLocks noGrp="1"/>
          </p:cNvSpPr>
          <p:nvPr>
            <p:ph type="ftr" sz="quarter" idx="11"/>
          </p:nvPr>
        </p:nvSpPr>
        <p:spPr/>
        <p:txBody>
          <a:bodyPr/>
          <a:lstStyle/>
          <a:p>
            <a:r>
              <a:rPr lang="el-GR" smtClean="0"/>
              <a:t>Ενότητα 7.  Η Διατήρηση της Βιολογικής Ποικιλότητας</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t>86</a:t>
            </a:fld>
            <a:endParaRPr lang="en-US"/>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325" y="349886"/>
            <a:ext cx="8515350" cy="1325563"/>
          </a:xfrm>
        </p:spPr>
        <p:txBody>
          <a:bodyPr>
            <a:normAutofit/>
          </a:bodyPr>
          <a:lstStyle/>
          <a:p>
            <a:r>
              <a:rPr lang="el-GR" altLang="en-US" sz="3600" dirty="0">
                <a:ea typeface="ＭＳ Ｐゴシック" panose="020B0600070205080204" pitchFamily="34" charset="-128"/>
              </a:rPr>
              <a:t>Σύστημα κατηγοριών </a:t>
            </a:r>
            <a:r>
              <a:rPr lang="el-GR" altLang="en-US" sz="3600" dirty="0" err="1">
                <a:ea typeface="ＭＳ Ｐゴシック" panose="020B0600070205080204" pitchFamily="34" charset="-128"/>
              </a:rPr>
              <a:t>προστατευομένων</a:t>
            </a:r>
            <a:r>
              <a:rPr lang="el-GR" altLang="en-US" sz="3600" dirty="0">
                <a:ea typeface="ＭＳ Ｐゴシック" panose="020B0600070205080204" pitchFamily="34" charset="-128"/>
              </a:rPr>
              <a:t> περιοχών της </a:t>
            </a:r>
            <a:r>
              <a:rPr lang="en-GB" altLang="en-US" sz="3600" dirty="0" smtClean="0">
                <a:ea typeface="ＭＳ Ｐゴシック" panose="020B0600070205080204" pitchFamily="34" charset="-128"/>
              </a:rPr>
              <a:t>IUCN 2/3</a:t>
            </a:r>
            <a:endParaRPr lang="en-US" sz="3600" dirty="0"/>
          </a:p>
        </p:txBody>
      </p:sp>
      <p:sp>
        <p:nvSpPr>
          <p:cNvPr id="102403" name="Content Placeholder 2"/>
          <p:cNvSpPr>
            <a:spLocks noGrp="1"/>
          </p:cNvSpPr>
          <p:nvPr>
            <p:ph idx="1"/>
          </p:nvPr>
        </p:nvSpPr>
        <p:spPr/>
        <p:txBody>
          <a:bodyPr>
            <a:normAutofit fontScale="77500" lnSpcReduction="20000"/>
          </a:bodyPr>
          <a:lstStyle/>
          <a:p>
            <a:pPr>
              <a:lnSpc>
                <a:spcPct val="110000"/>
              </a:lnSpc>
              <a:buFont typeface="Arial" panose="020B0604020202020204" pitchFamily="34" charset="0"/>
              <a:buNone/>
            </a:pPr>
            <a:r>
              <a:rPr lang="el-GR" altLang="en-US" sz="2800" b="1" dirty="0" smtClean="0">
                <a:ea typeface="ＭＳ Ｐゴシック" panose="020B0600070205080204" pitchFamily="34" charset="-128"/>
              </a:rPr>
              <a:t>ΙΙ. </a:t>
            </a:r>
            <a:r>
              <a:rPr lang="en-GB" altLang="en-US" sz="2800" dirty="0" err="1" smtClean="0">
                <a:ea typeface="ＭＳ Ｐゴシック" panose="020B0600070205080204" pitchFamily="34" charset="-128"/>
              </a:rPr>
              <a:t>Μνημεί</a:t>
            </a:r>
            <a:r>
              <a:rPr lang="en-GB" altLang="en-US" sz="2800" dirty="0" smtClean="0">
                <a:ea typeface="ＭＳ Ｐゴシック" panose="020B0600070205080204" pitchFamily="34" charset="-128"/>
              </a:rPr>
              <a:t>α της Φύσης, που διαθέτουν ειδικά φυσικά ή φυσικά και πολιτιστικά χαρακτηριστικά μοναδικής αξίας λόγω της σπανιότητας, της αντιπροσωπευτικότητας, της αισθητικής αξίας και της πολιτιστικής σημασίας τους</a:t>
            </a:r>
            <a:r>
              <a:rPr lang="el-GR" altLang="en-US" sz="2800" dirty="0" smtClean="0">
                <a:ea typeface="ＭＳ Ｐゴシック" panose="020B0600070205080204" pitchFamily="34" charset="-128"/>
              </a:rPr>
              <a:t>.</a:t>
            </a:r>
            <a:endParaRPr lang="el-GR" altLang="en-US" sz="2800" b="1" dirty="0" smtClean="0">
              <a:ea typeface="ＭＳ Ｐゴシック" panose="020B0600070205080204" pitchFamily="34" charset="-128"/>
            </a:endParaRPr>
          </a:p>
          <a:p>
            <a:pPr>
              <a:lnSpc>
                <a:spcPct val="110000"/>
              </a:lnSpc>
              <a:buFont typeface="Arial" panose="020B0604020202020204" pitchFamily="34" charset="0"/>
              <a:buNone/>
            </a:pPr>
            <a:r>
              <a:rPr lang="el-GR" altLang="en-US" sz="2800" b="1" dirty="0" smtClean="0">
                <a:ea typeface="ＭＳ Ｐゴシック" panose="020B0600070205080204" pitchFamily="34" charset="-128"/>
              </a:rPr>
              <a:t>ΙΙΙ</a:t>
            </a:r>
            <a:r>
              <a:rPr lang="en-GB" altLang="en-US" sz="2800" b="1" dirty="0" smtClean="0">
                <a:ea typeface="ＭＳ Ｐゴシック" panose="020B0600070205080204" pitchFamily="34" charset="-128"/>
              </a:rPr>
              <a:t>. </a:t>
            </a:r>
            <a:r>
              <a:rPr lang="en-GB" altLang="en-US" sz="2800" dirty="0" err="1" smtClean="0">
                <a:ea typeface="ＭＳ Ｐゴシック" panose="020B0600070205080204" pitchFamily="34" charset="-128"/>
              </a:rPr>
              <a:t>Εθνικά</a:t>
            </a:r>
            <a:r>
              <a:rPr lang="en-GB" altLang="en-US" sz="2800" dirty="0" smtClean="0">
                <a:ea typeface="ＭＳ Ｐゴシック" panose="020B0600070205080204" pitchFamily="34" charset="-128"/>
              </a:rPr>
              <a:t> </a:t>
            </a:r>
            <a:r>
              <a:rPr lang="en-GB" altLang="en-US" sz="2800" dirty="0" err="1" smtClean="0">
                <a:ea typeface="ＭＳ Ｐゴシック" panose="020B0600070205080204" pitchFamily="34" charset="-128"/>
              </a:rPr>
              <a:t>Πάρκ</a:t>
            </a:r>
            <a:r>
              <a:rPr lang="en-GB" altLang="en-US" sz="2800" dirty="0" smtClean="0">
                <a:ea typeface="ＭＳ Ｐゴシック" panose="020B0600070205080204" pitchFamily="34" charset="-128"/>
              </a:rPr>
              <a:t>α, φυσικές περιοχές για την προστασία της οικολογικής ακεραιότητας των οικοσυστημάτων, όπου δεν επιτρέπεται η εκμετάλλευση των βιολογικών πόρων και στις οποίες επιτρέπονται οι πνευματικές, επιστημονικές και ψυχαγωγικές δραστηριότητες που είναι συμβατές με τους στόχους της διαχείρισης</a:t>
            </a:r>
            <a:r>
              <a:rPr lang="el-GR" altLang="en-US" sz="2800" dirty="0" smtClean="0">
                <a:ea typeface="ＭＳ Ｐゴシック" panose="020B0600070205080204" pitchFamily="34" charset="-128"/>
              </a:rPr>
              <a:t>.</a:t>
            </a:r>
          </a:p>
          <a:p>
            <a:pPr>
              <a:lnSpc>
                <a:spcPct val="110000"/>
              </a:lnSpc>
              <a:buFont typeface="Arial" panose="020B0604020202020204" pitchFamily="34" charset="0"/>
              <a:buNone/>
            </a:pPr>
            <a:r>
              <a:rPr lang="en-GB" altLang="en-US" sz="2800" b="1" dirty="0" smtClean="0">
                <a:ea typeface="ＭＳ Ｐゴシック" panose="020B0600070205080204" pitchFamily="34" charset="-128"/>
              </a:rPr>
              <a:t>IV. </a:t>
            </a:r>
            <a:r>
              <a:rPr lang="en-GB" altLang="en-US" sz="2800" dirty="0" err="1" smtClean="0">
                <a:ea typeface="ＭＳ Ｐゴシック" panose="020B0600070205080204" pitchFamily="34" charset="-128"/>
              </a:rPr>
              <a:t>Περιοχές</a:t>
            </a:r>
            <a:r>
              <a:rPr lang="en-GB" altLang="en-US" sz="2800" dirty="0" smtClean="0">
                <a:ea typeface="ＭＳ Ｐゴシック" panose="020B0600070205080204" pitchFamily="34" charset="-128"/>
              </a:rPr>
              <a:t> </a:t>
            </a:r>
            <a:r>
              <a:rPr lang="en-GB" altLang="en-US" sz="2800" dirty="0" err="1" smtClean="0">
                <a:ea typeface="ＭＳ Ｐゴシック" panose="020B0600070205080204" pitchFamily="34" charset="-128"/>
              </a:rPr>
              <a:t>Δι</a:t>
            </a:r>
            <a:r>
              <a:rPr lang="en-GB" altLang="en-US" sz="2800" dirty="0" smtClean="0">
                <a:ea typeface="ＭＳ Ｐゴシック" panose="020B0600070205080204" pitchFamily="34" charset="-128"/>
              </a:rPr>
              <a:t>αχείρισης Ενδιαιτημάτων και Ειδών, όπου επιτρέπεται η παρεμβολή για τη διατήρηση συγκεκριμένων ενδιαιτημάτων και ειδών.</a:t>
            </a:r>
          </a:p>
          <a:p>
            <a:pPr>
              <a:buFont typeface="Arial" panose="020B0604020202020204" pitchFamily="34" charset="0"/>
              <a:buNone/>
            </a:pPr>
            <a:endParaRPr lang="el-GR" altLang="en-US" sz="2800" dirty="0" smtClean="0">
              <a:solidFill>
                <a:srgbClr val="800000"/>
              </a:solidFill>
              <a:ea typeface="ＭＳ Ｐゴシック" panose="020B0600070205080204" pitchFamily="34" charset="-128"/>
            </a:endParaRPr>
          </a:p>
          <a:p>
            <a:pPr>
              <a:buFont typeface="Arial" panose="020B0604020202020204" pitchFamily="34" charset="0"/>
              <a:buNone/>
            </a:pPr>
            <a:endParaRPr lang="en-GB" altLang="en-US" sz="2800" dirty="0" smtClean="0">
              <a:solidFill>
                <a:srgbClr val="800000"/>
              </a:solidFill>
              <a:ea typeface="ＭＳ Ｐゴシック" panose="020B0600070205080204" pitchFamily="34" charset="-128"/>
            </a:endParaRPr>
          </a:p>
          <a:p>
            <a:pPr>
              <a:buFont typeface="Arial" panose="020B0604020202020204" pitchFamily="34" charset="0"/>
              <a:buNone/>
            </a:pPr>
            <a:endParaRPr lang="en-US" altLang="en-US" sz="2800" dirty="0" smtClean="0">
              <a:solidFill>
                <a:srgbClr val="800000"/>
              </a:solidFill>
              <a:ea typeface="ＭＳ Ｐゴシック" panose="020B0600070205080204" pitchFamily="34" charset="-128"/>
            </a:endParaRPr>
          </a:p>
        </p:txBody>
      </p:sp>
      <p:sp>
        <p:nvSpPr>
          <p:cNvPr id="3" name="Footer Placeholder 2"/>
          <p:cNvSpPr>
            <a:spLocks noGrp="1"/>
          </p:cNvSpPr>
          <p:nvPr>
            <p:ph type="ftr" sz="quarter" idx="11"/>
          </p:nvPr>
        </p:nvSpPr>
        <p:spPr/>
        <p:txBody>
          <a:bodyPr/>
          <a:lstStyle/>
          <a:p>
            <a:r>
              <a:rPr lang="el-GR" smtClean="0"/>
              <a:t>Ενότητα 7.  Η Διατήρηση της Βιολογικής Ποικιλότητας</a:t>
            </a:r>
            <a:endParaRPr lang="en-US" dirty="0"/>
          </a:p>
        </p:txBody>
      </p:sp>
      <p:sp>
        <p:nvSpPr>
          <p:cNvPr id="4" name="Slide Number Placeholder 3"/>
          <p:cNvSpPr>
            <a:spLocks noGrp="1"/>
          </p:cNvSpPr>
          <p:nvPr>
            <p:ph type="sldNum" sz="quarter" idx="12"/>
          </p:nvPr>
        </p:nvSpPr>
        <p:spPr/>
        <p:txBody>
          <a:bodyPr/>
          <a:lstStyle/>
          <a:p>
            <a:fld id="{58A56277-EA16-4AF5-BFB5-E5ECBBB39490}" type="slidenum">
              <a:rPr lang="en-US" smtClean="0"/>
              <a:t>87</a:t>
            </a:fld>
            <a:endParaRPr lang="en-US"/>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325" y="334646"/>
            <a:ext cx="8515350" cy="1325563"/>
          </a:xfrm>
        </p:spPr>
        <p:txBody>
          <a:bodyPr>
            <a:normAutofit/>
          </a:bodyPr>
          <a:lstStyle/>
          <a:p>
            <a:r>
              <a:rPr lang="el-GR" altLang="en-US" sz="3600" dirty="0">
                <a:ea typeface="ＭＳ Ｐゴシック" panose="020B0600070205080204" pitchFamily="34" charset="-128"/>
              </a:rPr>
              <a:t>Σύστημα κατηγοριών </a:t>
            </a:r>
            <a:r>
              <a:rPr lang="el-GR" altLang="en-US" sz="3600" dirty="0" err="1">
                <a:ea typeface="ＭＳ Ｐゴシック" panose="020B0600070205080204" pitchFamily="34" charset="-128"/>
              </a:rPr>
              <a:t>προστατευομένων</a:t>
            </a:r>
            <a:r>
              <a:rPr lang="el-GR" altLang="en-US" sz="3600" dirty="0">
                <a:ea typeface="ＭＳ Ｐゴシック" panose="020B0600070205080204" pitchFamily="34" charset="-128"/>
              </a:rPr>
              <a:t> περιοχών της </a:t>
            </a:r>
            <a:r>
              <a:rPr lang="en-GB" altLang="en-US" sz="3600" dirty="0" smtClean="0">
                <a:ea typeface="ＭＳ Ｐゴシック" panose="020B0600070205080204" pitchFamily="34" charset="-128"/>
              </a:rPr>
              <a:t>IUCN 3/3</a:t>
            </a:r>
            <a:endParaRPr lang="en-US" sz="3600" dirty="0"/>
          </a:p>
        </p:txBody>
      </p:sp>
      <p:sp>
        <p:nvSpPr>
          <p:cNvPr id="103427" name="Content Placeholder 2"/>
          <p:cNvSpPr>
            <a:spLocks noGrp="1"/>
          </p:cNvSpPr>
          <p:nvPr>
            <p:ph idx="1"/>
          </p:nvPr>
        </p:nvSpPr>
        <p:spPr/>
        <p:txBody>
          <a:bodyPr>
            <a:normAutofit fontScale="92500"/>
          </a:bodyPr>
          <a:lstStyle/>
          <a:p>
            <a:pPr>
              <a:lnSpc>
                <a:spcPct val="100000"/>
              </a:lnSpc>
              <a:buFont typeface="Arial" panose="020B0604020202020204" pitchFamily="34" charset="0"/>
              <a:buNone/>
            </a:pPr>
            <a:r>
              <a:rPr lang="en-GB" altLang="en-US" sz="2800" b="1" dirty="0" smtClean="0">
                <a:solidFill>
                  <a:srgbClr val="800000"/>
                </a:solidFill>
                <a:ea typeface="ＭＳ Ｐゴシック" panose="020B0600070205080204" pitchFamily="34" charset="-128"/>
              </a:rPr>
              <a:t>V. </a:t>
            </a:r>
            <a:r>
              <a:rPr lang="en-GB" altLang="en-US" sz="2600" dirty="0" err="1" smtClean="0">
                <a:ea typeface="ＭＳ Ｐゴシック" panose="020B0600070205080204" pitchFamily="34" charset="-128"/>
              </a:rPr>
              <a:t>Προστ</a:t>
            </a:r>
            <a:r>
              <a:rPr lang="en-GB" altLang="en-US" sz="2600" dirty="0" smtClean="0">
                <a:ea typeface="ＭＳ Ｐゴシック" panose="020B0600070205080204" pitchFamily="34" charset="-128"/>
              </a:rPr>
              <a:t>ατευόμενα Τοπία, όπου η αλληλεπίδραση των ανθρώπων και της φύσης έχει παράγει περιοχές ιδιαίτερου χαρακτήρα με σημαντική αισθητική, οικολογική και πολιτιστική αξία και συχνά με υψηλή βιοποικιλότητα. </a:t>
            </a:r>
          </a:p>
          <a:p>
            <a:pPr>
              <a:lnSpc>
                <a:spcPct val="100000"/>
              </a:lnSpc>
              <a:buFont typeface="Arial" panose="020B0604020202020204" pitchFamily="34" charset="0"/>
              <a:buNone/>
            </a:pPr>
            <a:r>
              <a:rPr lang="en-GB" altLang="en-US" sz="2600" b="1" dirty="0" smtClean="0">
                <a:ea typeface="ＭＳ Ｐゴシック" panose="020B0600070205080204" pitchFamily="34" charset="-128"/>
              </a:rPr>
              <a:t>VI. </a:t>
            </a:r>
            <a:r>
              <a:rPr lang="en-GB" altLang="en-US" sz="2600" dirty="0" err="1" smtClean="0">
                <a:ea typeface="ＭＳ Ｐゴシック" panose="020B0600070205080204" pitchFamily="34" charset="-128"/>
              </a:rPr>
              <a:t>Προστ</a:t>
            </a:r>
            <a:r>
              <a:rPr lang="en-GB" altLang="en-US" sz="2600" dirty="0" smtClean="0">
                <a:ea typeface="ＭＳ Ｐゴシック" panose="020B0600070205080204" pitchFamily="34" charset="-128"/>
              </a:rPr>
              <a:t>ατευόμενες Περιοχές για τη Διαχείριση των Πόρων, που περιέχουν κυρίως αδιατάρακτα φυσικά συστήματα που υφίστανται διαχείριση για την μακρόχρονη προστασία και διατήρηση της βιολογικής ποικιλότητας ενώ ταυτόχρονα προσφέρουν με αειφορικό τρόπο φυσικά αγαθά και υπηρεσίες στις ανθρώπινες κοινωνίες</a:t>
            </a:r>
            <a:r>
              <a:rPr lang="el-GR" altLang="en-US" sz="2600" dirty="0" smtClean="0">
                <a:ea typeface="ＭＳ Ｐゴシック" panose="020B0600070205080204" pitchFamily="34" charset="-128"/>
              </a:rPr>
              <a:t>.</a:t>
            </a:r>
            <a:endParaRPr lang="en-GB" altLang="en-US" sz="2600" dirty="0" smtClean="0">
              <a:ea typeface="ＭＳ Ｐゴシック" panose="020B0600070205080204" pitchFamily="34" charset="-128"/>
            </a:endParaRPr>
          </a:p>
          <a:p>
            <a:endParaRPr lang="en-US" altLang="en-US" sz="2800" dirty="0" smtClean="0">
              <a:ea typeface="ＭＳ Ｐゴシック" panose="020B0600070205080204" pitchFamily="34" charset="-128"/>
            </a:endParaRPr>
          </a:p>
        </p:txBody>
      </p:sp>
      <p:sp>
        <p:nvSpPr>
          <p:cNvPr id="3" name="Footer Placeholder 2"/>
          <p:cNvSpPr>
            <a:spLocks noGrp="1"/>
          </p:cNvSpPr>
          <p:nvPr>
            <p:ph type="ftr" sz="quarter" idx="11"/>
          </p:nvPr>
        </p:nvSpPr>
        <p:spPr/>
        <p:txBody>
          <a:bodyPr/>
          <a:lstStyle/>
          <a:p>
            <a:r>
              <a:rPr lang="el-GR" smtClean="0"/>
              <a:t>Ενότητα 7.  Η Διατήρηση της Βιολογικής Ποικιλότητας</a:t>
            </a:r>
            <a:endParaRPr lang="en-US" dirty="0"/>
          </a:p>
        </p:txBody>
      </p:sp>
      <p:sp>
        <p:nvSpPr>
          <p:cNvPr id="4" name="Slide Number Placeholder 3"/>
          <p:cNvSpPr>
            <a:spLocks noGrp="1"/>
          </p:cNvSpPr>
          <p:nvPr>
            <p:ph type="sldNum" sz="quarter" idx="12"/>
          </p:nvPr>
        </p:nvSpPr>
        <p:spPr/>
        <p:txBody>
          <a:bodyPr/>
          <a:lstStyle/>
          <a:p>
            <a:fld id="{58A56277-EA16-4AF5-BFB5-E5ECBBB39490}" type="slidenum">
              <a:rPr lang="en-US" smtClean="0"/>
              <a:t>88</a:t>
            </a:fld>
            <a:endParaRPr lang="en-US"/>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p:txBody>
          <a:bodyPr>
            <a:noAutofit/>
          </a:bodyPr>
          <a:lstStyle/>
          <a:p>
            <a:r>
              <a:rPr lang="en-GB" altLang="en-US" sz="4000" b="1" dirty="0" smtClean="0">
                <a:ea typeface="ＭＳ Ｐゴシック" panose="020B0600070205080204" pitchFamily="34" charset="-128"/>
              </a:rPr>
              <a:t>Ο κα</a:t>
            </a:r>
            <a:r>
              <a:rPr lang="en-GB" altLang="en-US" sz="4000" b="1" dirty="0" err="1" smtClean="0">
                <a:ea typeface="ＭＳ Ｐゴシック" panose="020B0600070205080204" pitchFamily="34" charset="-128"/>
              </a:rPr>
              <a:t>θορισμός</a:t>
            </a:r>
            <a:r>
              <a:rPr lang="en-GB" altLang="en-US" sz="4000" b="1" dirty="0" smtClean="0">
                <a:ea typeface="ＭＳ Ｐゴシック" panose="020B0600070205080204" pitchFamily="34" charset="-128"/>
              </a:rPr>
              <a:t> π</a:t>
            </a:r>
            <a:r>
              <a:rPr lang="en-GB" altLang="en-US" sz="4000" b="1" dirty="0" err="1" smtClean="0">
                <a:ea typeface="ＭＳ Ｐゴシック" panose="020B0600070205080204" pitchFamily="34" charset="-128"/>
              </a:rPr>
              <a:t>ροτερ</a:t>
            </a:r>
            <a:r>
              <a:rPr lang="en-GB" altLang="en-US" sz="4000" b="1" dirty="0" smtClean="0">
                <a:ea typeface="ＭＳ Ｐゴシック" panose="020B0600070205080204" pitchFamily="34" charset="-128"/>
              </a:rPr>
              <a:t>αιοτήτων για την προστασία</a:t>
            </a:r>
            <a:endParaRPr lang="en-US" altLang="en-US" sz="4000" b="1" dirty="0" smtClean="0">
              <a:ea typeface="ＭＳ Ｐゴシック" panose="020B0600070205080204" pitchFamily="34" charset="-128"/>
            </a:endParaRPr>
          </a:p>
        </p:txBody>
      </p:sp>
      <p:sp>
        <p:nvSpPr>
          <p:cNvPr id="104451" name="Content Placeholder 2"/>
          <p:cNvSpPr>
            <a:spLocks noGrp="1"/>
          </p:cNvSpPr>
          <p:nvPr>
            <p:ph idx="1"/>
          </p:nvPr>
        </p:nvSpPr>
        <p:spPr/>
        <p:txBody>
          <a:bodyPr/>
          <a:lstStyle/>
          <a:p>
            <a:r>
              <a:rPr lang="en-GB" altLang="en-US" sz="2800" dirty="0" err="1" smtClean="0">
                <a:ea typeface="ＭＳ Ｐゴシック" panose="020B0600070205080204" pitchFamily="34" charset="-128"/>
              </a:rPr>
              <a:t>Οικολογική</a:t>
            </a:r>
            <a:r>
              <a:rPr lang="en-GB" altLang="en-US" sz="2800" dirty="0" smtClean="0">
                <a:ea typeface="ＭＳ Ｐゴシック" panose="020B0600070205080204" pitchFamily="34" charset="-128"/>
              </a:rPr>
              <a:t> </a:t>
            </a:r>
            <a:r>
              <a:rPr lang="en-GB" altLang="en-US" sz="2800" dirty="0" err="1" smtClean="0">
                <a:ea typeface="ＭＳ Ｐゴシック" panose="020B0600070205080204" pitchFamily="34" charset="-128"/>
              </a:rPr>
              <a:t>σημ</a:t>
            </a:r>
            <a:r>
              <a:rPr lang="en-GB" altLang="en-US" sz="2800" dirty="0" smtClean="0">
                <a:ea typeface="ＭＳ Ｐゴシック" panose="020B0600070205080204" pitchFamily="34" charset="-128"/>
              </a:rPr>
              <a:t>ασία</a:t>
            </a:r>
            <a:r>
              <a:rPr lang="el-GR" altLang="en-US" sz="2800" dirty="0" smtClean="0">
                <a:ea typeface="ＭＳ Ｐゴシック" panose="020B0600070205080204" pitchFamily="34" charset="-128"/>
              </a:rPr>
              <a:t>.</a:t>
            </a:r>
            <a:endParaRPr lang="en-GB" altLang="en-US" sz="2800" dirty="0" smtClean="0">
              <a:ea typeface="ＭＳ Ｐゴシック" panose="020B0600070205080204" pitchFamily="34" charset="-128"/>
            </a:endParaRPr>
          </a:p>
          <a:p>
            <a:r>
              <a:rPr lang="en-GB" altLang="en-US" sz="2800" dirty="0" smtClean="0">
                <a:ea typeface="ＭＳ Ｐゴシック" panose="020B0600070205080204" pitchFamily="34" charset="-128"/>
              </a:rPr>
              <a:t>Τα</a:t>
            </a:r>
            <a:r>
              <a:rPr lang="en-GB" altLang="en-US" sz="2800" dirty="0" err="1" smtClean="0">
                <a:ea typeface="ＭＳ Ｐゴシック" panose="020B0600070205080204" pitchFamily="34" charset="-128"/>
              </a:rPr>
              <a:t>ξινομική</a:t>
            </a:r>
            <a:r>
              <a:rPr lang="en-GB" altLang="en-US" sz="2800" dirty="0" smtClean="0">
                <a:ea typeface="ＭＳ Ｐゴシック" panose="020B0600070205080204" pitchFamily="34" charset="-128"/>
              </a:rPr>
              <a:t> α</a:t>
            </a:r>
            <a:r>
              <a:rPr lang="en-GB" altLang="en-US" sz="2800" dirty="0" err="1" smtClean="0">
                <a:ea typeface="ＭＳ Ｐゴシック" panose="020B0600070205080204" pitchFamily="34" charset="-128"/>
              </a:rPr>
              <a:t>ξί</a:t>
            </a:r>
            <a:r>
              <a:rPr lang="en-GB" altLang="en-US" sz="2800" dirty="0" smtClean="0">
                <a:ea typeface="ＭＳ Ｐゴシック" panose="020B0600070205080204" pitchFamily="34" charset="-128"/>
              </a:rPr>
              <a:t>α</a:t>
            </a:r>
            <a:r>
              <a:rPr lang="el-GR" altLang="en-US" sz="2800" dirty="0" smtClean="0">
                <a:ea typeface="ＭＳ Ｐゴシック" panose="020B0600070205080204" pitchFamily="34" charset="-128"/>
              </a:rPr>
              <a:t>.</a:t>
            </a:r>
            <a:endParaRPr lang="en-GB" altLang="en-US" sz="2800" dirty="0" smtClean="0">
              <a:ea typeface="ＭＳ Ｐゴシック" panose="020B0600070205080204" pitchFamily="34" charset="-128"/>
            </a:endParaRPr>
          </a:p>
          <a:p>
            <a:r>
              <a:rPr lang="en-GB" altLang="en-US" sz="2800" dirty="0" err="1" smtClean="0">
                <a:ea typeface="ＭＳ Ｐゴシック" panose="020B0600070205080204" pitchFamily="34" charset="-128"/>
              </a:rPr>
              <a:t>Γενετική</a:t>
            </a:r>
            <a:r>
              <a:rPr lang="en-GB" altLang="en-US" sz="2800" dirty="0" smtClean="0">
                <a:ea typeface="ＭＳ Ｐゴシック" panose="020B0600070205080204" pitchFamily="34" charset="-128"/>
              </a:rPr>
              <a:t> </a:t>
            </a:r>
            <a:r>
              <a:rPr lang="en-GB" altLang="en-US" sz="2800" dirty="0" err="1" smtClean="0">
                <a:ea typeface="ＭＳ Ｐゴシック" panose="020B0600070205080204" pitchFamily="34" charset="-128"/>
              </a:rPr>
              <a:t>σημ</a:t>
            </a:r>
            <a:r>
              <a:rPr lang="en-GB" altLang="en-US" sz="2800" dirty="0" smtClean="0">
                <a:ea typeface="ＭＳ Ｐゴシック" panose="020B0600070205080204" pitchFamily="34" charset="-128"/>
              </a:rPr>
              <a:t>ασία</a:t>
            </a:r>
            <a:r>
              <a:rPr lang="el-GR" altLang="en-US" sz="2800" dirty="0" smtClean="0">
                <a:ea typeface="ＭＳ Ｐゴシック" panose="020B0600070205080204" pitchFamily="34" charset="-128"/>
              </a:rPr>
              <a:t>.</a:t>
            </a:r>
            <a:endParaRPr lang="en-GB" altLang="en-US" sz="2800" dirty="0" smtClean="0">
              <a:ea typeface="ＭＳ Ｐゴシック" panose="020B0600070205080204" pitchFamily="34" charset="-128"/>
            </a:endParaRPr>
          </a:p>
          <a:p>
            <a:r>
              <a:rPr lang="en-GB" altLang="en-US" sz="2800" dirty="0" err="1" smtClean="0">
                <a:ea typeface="ＭＳ Ｐゴシック" panose="020B0600070205080204" pitchFamily="34" charset="-128"/>
              </a:rPr>
              <a:t>Σημ</a:t>
            </a:r>
            <a:r>
              <a:rPr lang="en-GB" altLang="en-US" sz="2800" dirty="0" smtClean="0">
                <a:ea typeface="ＭＳ Ｐゴシック" panose="020B0600070205080204" pitchFamily="34" charset="-128"/>
              </a:rPr>
              <a:t>ασία για τον άνθρωπο</a:t>
            </a:r>
            <a:r>
              <a:rPr lang="el-GR" altLang="en-US" sz="2800" dirty="0" smtClean="0">
                <a:ea typeface="ＭＳ Ｐゴシック" panose="020B0600070205080204" pitchFamily="34" charset="-128"/>
              </a:rPr>
              <a:t>.</a:t>
            </a:r>
            <a:endParaRPr lang="en-GB" altLang="en-US" sz="2800" dirty="0" smtClean="0">
              <a:ea typeface="ＭＳ Ｐゴシック" panose="020B0600070205080204" pitchFamily="34" charset="-128"/>
            </a:endParaRPr>
          </a:p>
          <a:p>
            <a:r>
              <a:rPr lang="en-GB" altLang="en-US" sz="2800" dirty="0" err="1" smtClean="0">
                <a:ea typeface="ＭＳ Ｐゴシック" panose="020B0600070205080204" pitchFamily="34" charset="-128"/>
              </a:rPr>
              <a:t>Σημ</a:t>
            </a:r>
            <a:r>
              <a:rPr lang="en-GB" altLang="en-US" sz="2800" dirty="0" smtClean="0">
                <a:ea typeface="ＭＳ Ｐゴシック" panose="020B0600070205080204" pitchFamily="34" charset="-128"/>
              </a:rPr>
              <a:t>ασία για την πρακτική διατήρηση</a:t>
            </a:r>
            <a:r>
              <a:rPr lang="el-GR" altLang="en-US" sz="2800" dirty="0" smtClean="0">
                <a:ea typeface="ＭＳ Ｐゴシック" panose="020B0600070205080204" pitchFamily="34" charset="-128"/>
              </a:rPr>
              <a:t>.</a:t>
            </a:r>
            <a:endParaRPr lang="en-GB" altLang="en-US" sz="2800" dirty="0" smtClean="0">
              <a:ea typeface="ＭＳ Ｐゴシック" panose="020B0600070205080204" pitchFamily="34" charset="-128"/>
            </a:endParaRPr>
          </a:p>
          <a:p>
            <a:r>
              <a:rPr lang="en-GB" altLang="en-US" sz="2800" dirty="0" err="1" smtClean="0">
                <a:ea typeface="ＭＳ Ｐゴシック" panose="020B0600070205080204" pitchFamily="34" charset="-128"/>
              </a:rPr>
              <a:t>Νομική</a:t>
            </a:r>
            <a:r>
              <a:rPr lang="en-GB" altLang="en-US" sz="2800" dirty="0" smtClean="0">
                <a:ea typeface="ＭＳ Ｐゴシック" panose="020B0600070205080204" pitchFamily="34" charset="-128"/>
              </a:rPr>
              <a:t> </a:t>
            </a:r>
            <a:r>
              <a:rPr lang="en-GB" altLang="en-US" sz="2800" dirty="0" err="1" smtClean="0">
                <a:ea typeface="ＭＳ Ｐゴシック" panose="020B0600070205080204" pitchFamily="34" charset="-128"/>
              </a:rPr>
              <a:t>σημ</a:t>
            </a:r>
            <a:r>
              <a:rPr lang="en-GB" altLang="en-US" sz="2800" dirty="0" smtClean="0">
                <a:ea typeface="ＭＳ Ｐゴシック" panose="020B0600070205080204" pitchFamily="34" charset="-128"/>
              </a:rPr>
              <a:t>ασία</a:t>
            </a:r>
            <a:r>
              <a:rPr lang="el-GR" altLang="en-US" sz="2800" dirty="0" smtClean="0">
                <a:ea typeface="ＭＳ Ｐゴシック" panose="020B0600070205080204" pitchFamily="34" charset="-128"/>
              </a:rPr>
              <a:t>.</a:t>
            </a:r>
            <a:endParaRPr lang="en-GB" altLang="en-US" sz="2800" dirty="0" smtClean="0">
              <a:ea typeface="ＭＳ Ｐゴシック" panose="020B0600070205080204" pitchFamily="34" charset="-128"/>
            </a:endParaRPr>
          </a:p>
          <a:p>
            <a:pPr>
              <a:buFont typeface="Arial" panose="020B0604020202020204" pitchFamily="34" charset="0"/>
              <a:buNone/>
            </a:pPr>
            <a:endParaRPr lang="en-US" altLang="en-US" sz="2800" dirty="0" smtClean="0">
              <a:solidFill>
                <a:srgbClr val="800000"/>
              </a:solidFill>
              <a:ea typeface="ＭＳ Ｐゴシック" panose="020B0600070205080204" pitchFamily="34" charset="-128"/>
            </a:endParaRPr>
          </a:p>
        </p:txBody>
      </p:sp>
      <p:sp>
        <p:nvSpPr>
          <p:cNvPr id="2" name="Footer Placeholder 1"/>
          <p:cNvSpPr>
            <a:spLocks noGrp="1"/>
          </p:cNvSpPr>
          <p:nvPr>
            <p:ph type="ftr" sz="quarter" idx="11"/>
          </p:nvPr>
        </p:nvSpPr>
        <p:spPr/>
        <p:txBody>
          <a:bodyPr/>
          <a:lstStyle/>
          <a:p>
            <a:r>
              <a:rPr lang="el-GR" smtClean="0"/>
              <a:t>Ενότητα 7.  Η Διατήρηση της Βιολογικής Ποικιλότητας</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t>89</a:t>
            </a:fld>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3"/>
          <p:cNvSpPr>
            <a:spLocks noGrp="1"/>
          </p:cNvSpPr>
          <p:nvPr>
            <p:ph type="title"/>
          </p:nvPr>
        </p:nvSpPr>
        <p:spPr/>
        <p:txBody>
          <a:bodyPr>
            <a:normAutofit/>
          </a:bodyPr>
          <a:lstStyle/>
          <a:p>
            <a:pPr eaLnBrk="1" hangingPunct="1"/>
            <a:r>
              <a:rPr lang="en-US" altLang="en-US" sz="4000" dirty="0" smtClean="0">
                <a:ea typeface="ＭＳ Ｐゴシック" panose="020B0600070205080204" pitchFamily="34" charset="-128"/>
              </a:rPr>
              <a:t>Π</a:t>
            </a:r>
            <a:r>
              <a:rPr lang="el-GR" altLang="en-US" sz="4000" dirty="0" err="1" smtClean="0">
                <a:ea typeface="ＭＳ Ｐゴシック" panose="020B0600070205080204" pitchFamily="34" charset="-128"/>
              </a:rPr>
              <a:t>εριοχές</a:t>
            </a:r>
            <a:r>
              <a:rPr lang="el-GR" altLang="en-US" sz="4000" dirty="0" smtClean="0">
                <a:ea typeface="ＭＳ Ｐゴシック" panose="020B0600070205080204" pitchFamily="34" charset="-128"/>
              </a:rPr>
              <a:t> υψηλής βιοποικιλότητας</a:t>
            </a:r>
            <a:endParaRPr lang="en-US" altLang="en-US" sz="4000" dirty="0" smtClean="0">
              <a:ea typeface="ＭＳ Ｐゴシック" panose="020B0600070205080204" pitchFamily="34" charset="-128"/>
            </a:endParaRPr>
          </a:p>
        </p:txBody>
      </p:sp>
      <p:sp>
        <p:nvSpPr>
          <p:cNvPr id="23555" name="Content Placeholder 4"/>
          <p:cNvSpPr>
            <a:spLocks noGrp="1"/>
          </p:cNvSpPr>
          <p:nvPr>
            <p:ph sz="half" idx="1"/>
          </p:nvPr>
        </p:nvSpPr>
        <p:spPr>
          <a:xfrm>
            <a:off x="853937" y="1690689"/>
            <a:ext cx="3240985" cy="4351338"/>
          </a:xfrm>
        </p:spPr>
        <p:txBody>
          <a:bodyPr>
            <a:normAutofit/>
          </a:bodyPr>
          <a:lstStyle/>
          <a:p>
            <a:pPr indent="0" eaLnBrk="1" hangingPunct="1">
              <a:buFont typeface="Arial" panose="020B0604020202020204" pitchFamily="34" charset="0"/>
              <a:buNone/>
            </a:pPr>
            <a:r>
              <a:rPr lang="en-US" altLang="en-US" sz="2400" dirty="0" smtClean="0">
                <a:ea typeface="ＭＳ Ｐゴシック" panose="020B0600070205080204" pitchFamily="34" charset="-128"/>
              </a:rPr>
              <a:t>Λ</a:t>
            </a:r>
            <a:r>
              <a:rPr lang="el-GR" altLang="en-US" sz="2400" dirty="0" err="1" smtClean="0">
                <a:ea typeface="ＭＳ Ｐゴシック" panose="020B0600070205080204" pitchFamily="34" charset="-128"/>
              </a:rPr>
              <a:t>όγω</a:t>
            </a:r>
            <a:r>
              <a:rPr lang="el-GR" altLang="en-US" sz="2400" dirty="0" smtClean="0">
                <a:ea typeface="ＭＳ Ｐゴシック" panose="020B0600070205080204" pitchFamily="34" charset="-128"/>
              </a:rPr>
              <a:t> παλαιογεωγραφικών, βιογεωγραφικών, οικολογικών και ιστορικών παραμέτρων, κάποιες θέσεις στον πλανήτη παρουσιάζουν υψηλότερους δείκτες βιοποικιλότητας (</a:t>
            </a:r>
            <a:r>
              <a:rPr lang="en-US" altLang="en-US" sz="2400" dirty="0" smtClean="0">
                <a:ea typeface="ＭＳ Ｐゴシック" panose="020B0600070205080204" pitchFamily="34" charset="-128"/>
              </a:rPr>
              <a:t>hot spots)</a:t>
            </a:r>
            <a:r>
              <a:rPr lang="el-GR" altLang="en-US" sz="2400" dirty="0" smtClean="0">
                <a:ea typeface="ＭＳ Ｐゴシック" panose="020B0600070205080204" pitchFamily="34" charset="-128"/>
              </a:rPr>
              <a:t>.</a:t>
            </a:r>
            <a:endParaRPr lang="en-US" altLang="en-US" sz="2400" dirty="0" smtClean="0">
              <a:ea typeface="ＭＳ Ｐゴシック" panose="020B0600070205080204" pitchFamily="34" charset="-128"/>
            </a:endParaRPr>
          </a:p>
        </p:txBody>
      </p:sp>
      <p:pic>
        <p:nvPicPr>
          <p:cNvPr id="23556" name="Content Placeholder 6" descr="endemism.jpg"/>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320209" y="2319853"/>
            <a:ext cx="3886200" cy="2302709"/>
          </a:xfrm>
        </p:spPr>
      </p:pic>
      <p:sp>
        <p:nvSpPr>
          <p:cNvPr id="2" name="Θέση υποσέλιδου 1"/>
          <p:cNvSpPr>
            <a:spLocks noGrp="1"/>
          </p:cNvSpPr>
          <p:nvPr>
            <p:ph type="ftr" sz="quarter" idx="11"/>
          </p:nvPr>
        </p:nvSpPr>
        <p:spPr/>
        <p:txBody>
          <a:bodyPr/>
          <a:lstStyle/>
          <a:p>
            <a:r>
              <a:rPr lang="el-GR" smtClean="0"/>
              <a:t>Ενότητα 7.  Η Διατήρηση της Βιολογικής Ποικιλότητας</a:t>
            </a:r>
            <a:endParaRPr lang="en-US"/>
          </a:p>
        </p:txBody>
      </p:sp>
      <p:sp>
        <p:nvSpPr>
          <p:cNvPr id="3" name="Θέση αριθμού διαφάνειας 2"/>
          <p:cNvSpPr>
            <a:spLocks noGrp="1"/>
          </p:cNvSpPr>
          <p:nvPr>
            <p:ph type="sldNum" sz="quarter" idx="12"/>
          </p:nvPr>
        </p:nvSpPr>
        <p:spPr/>
        <p:txBody>
          <a:bodyPr/>
          <a:lstStyle/>
          <a:p>
            <a:fld id="{58A56277-EA16-4AF5-BFB5-E5ECBBB39490}" type="slidenum">
              <a:rPr lang="en-US" smtClean="0"/>
              <a:t>9</a:t>
            </a:fld>
            <a:endParaRPr lang="en-US"/>
          </a:p>
        </p:txBody>
      </p:sp>
      <p:sp>
        <p:nvSpPr>
          <p:cNvPr id="7" name="TextBox 6"/>
          <p:cNvSpPr txBox="1"/>
          <p:nvPr/>
        </p:nvSpPr>
        <p:spPr>
          <a:xfrm>
            <a:off x="7832950" y="4345563"/>
            <a:ext cx="341760" cy="276999"/>
          </a:xfrm>
          <a:prstGeom prst="rect">
            <a:avLst/>
          </a:prstGeom>
          <a:noFill/>
        </p:spPr>
        <p:txBody>
          <a:bodyPr wrap="none" rtlCol="0">
            <a:spAutoFit/>
          </a:bodyPr>
          <a:lstStyle/>
          <a:p>
            <a:r>
              <a:rPr lang="en-US" sz="1200" b="1" dirty="0" smtClean="0">
                <a:solidFill>
                  <a:schemeClr val="bg1"/>
                </a:solidFill>
              </a:rPr>
              <a:t>13</a:t>
            </a:r>
            <a:endParaRPr lang="en-US" sz="1200" b="1" dirty="0">
              <a:solidFill>
                <a:schemeClr val="bg1"/>
              </a:solidFill>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p:txBody>
          <a:bodyPr>
            <a:normAutofit/>
          </a:bodyPr>
          <a:lstStyle/>
          <a:p>
            <a:r>
              <a:rPr lang="el-GR" altLang="en-US" b="1" dirty="0" smtClean="0">
                <a:ea typeface="ＭＳ Ｐゴシック" panose="020B0600070205080204" pitchFamily="34" charset="-128"/>
              </a:rPr>
              <a:t>Οικολογική αξία</a:t>
            </a:r>
            <a:endParaRPr lang="en-US" altLang="en-US" b="1" dirty="0" smtClean="0">
              <a:ea typeface="ＭＳ Ｐゴシック" panose="020B0600070205080204" pitchFamily="34" charset="-128"/>
            </a:endParaRPr>
          </a:p>
        </p:txBody>
      </p:sp>
      <p:sp>
        <p:nvSpPr>
          <p:cNvPr id="105475" name="Content Placeholder 2"/>
          <p:cNvSpPr>
            <a:spLocks noGrp="1"/>
          </p:cNvSpPr>
          <p:nvPr>
            <p:ph idx="1"/>
          </p:nvPr>
        </p:nvSpPr>
        <p:spPr/>
        <p:txBody>
          <a:bodyPr>
            <a:noAutofit/>
          </a:bodyPr>
          <a:lstStyle/>
          <a:p>
            <a:pPr>
              <a:spcBef>
                <a:spcPts val="600"/>
              </a:spcBef>
            </a:pPr>
            <a:r>
              <a:rPr lang="el-GR" altLang="en-US" sz="2400" dirty="0" smtClean="0">
                <a:ea typeface="ＭＳ Ｐゴシック" panose="020B0600070205080204" pitchFamily="34" charset="-128"/>
              </a:rPr>
              <a:t>Υψηλός κίνδυνος εξαφάνισης (εθνικός ή διεθνής).</a:t>
            </a:r>
          </a:p>
          <a:p>
            <a:pPr>
              <a:spcBef>
                <a:spcPts val="600"/>
              </a:spcBef>
            </a:pPr>
            <a:r>
              <a:rPr lang="el-GR" altLang="en-US" sz="2400" dirty="0" smtClean="0">
                <a:ea typeface="ＭＳ Ｐゴシック" panose="020B0600070205080204" pitchFamily="34" charset="-128"/>
              </a:rPr>
              <a:t>Ικανότητα ανάκαμψης.</a:t>
            </a:r>
          </a:p>
          <a:p>
            <a:pPr>
              <a:spcBef>
                <a:spcPts val="600"/>
              </a:spcBef>
            </a:pPr>
            <a:r>
              <a:rPr lang="el-GR" altLang="en-US" sz="2400" dirty="0" smtClean="0">
                <a:ea typeface="ＭＳ Ｐゴシック" panose="020B0600070205080204" pitchFamily="34" charset="-128"/>
              </a:rPr>
              <a:t>Οικολογική εξειδίκευση (</a:t>
            </a:r>
            <a:r>
              <a:rPr lang="el-GR" altLang="en-US" sz="2400" dirty="0" err="1" smtClean="0">
                <a:ea typeface="ＭＳ Ｐゴシック" panose="020B0600070205080204" pitchFamily="34" charset="-128"/>
              </a:rPr>
              <a:t>στενόοικα</a:t>
            </a:r>
            <a:r>
              <a:rPr lang="el-GR" altLang="en-US" sz="2400" dirty="0" smtClean="0">
                <a:ea typeface="ＭＳ Ｐゴシック" panose="020B0600070205080204" pitchFamily="34" charset="-128"/>
              </a:rPr>
              <a:t> είδη).</a:t>
            </a:r>
          </a:p>
          <a:p>
            <a:pPr>
              <a:spcBef>
                <a:spcPts val="600"/>
              </a:spcBef>
            </a:pPr>
            <a:r>
              <a:rPr lang="el-GR" altLang="en-US" sz="2400" dirty="0" smtClean="0">
                <a:ea typeface="ＭＳ Ｐゴシック" panose="020B0600070205080204" pitchFamily="34" charset="-128"/>
              </a:rPr>
              <a:t>Ευαισθησία σε αλλαγές των ενδιαιτημάτων (θηρευτές, φωτιά, συλλέκτες, αλλαγές χρήσης γης).</a:t>
            </a:r>
          </a:p>
          <a:p>
            <a:pPr>
              <a:spcBef>
                <a:spcPts val="600"/>
              </a:spcBef>
            </a:pPr>
            <a:r>
              <a:rPr lang="el-GR" altLang="en-US" sz="2400" dirty="0" smtClean="0">
                <a:ea typeface="ＭＳ Ｐゴシック" panose="020B0600070205080204" pitchFamily="34" charset="-128"/>
              </a:rPr>
              <a:t>Οικολογική σημασία.</a:t>
            </a:r>
          </a:p>
          <a:p>
            <a:pPr>
              <a:spcBef>
                <a:spcPts val="600"/>
              </a:spcBef>
              <a:buFont typeface="Arial" panose="020B0604020202020204" pitchFamily="34" charset="0"/>
              <a:buNone/>
            </a:pPr>
            <a:r>
              <a:rPr lang="en-US" altLang="en-US" sz="2400" dirty="0" smtClean="0">
                <a:ea typeface="ＭＳ Ｐゴシック" panose="020B0600070205080204" pitchFamily="34" charset="-128"/>
              </a:rPr>
              <a:t>	</a:t>
            </a:r>
            <a:r>
              <a:rPr lang="el-GR" altLang="en-US" sz="2400" dirty="0" smtClean="0">
                <a:ea typeface="ＭＳ Ｐゴシック" panose="020B0600070205080204" pitchFamily="34" charset="-128"/>
              </a:rPr>
              <a:t>Είδη ομπρέλες.</a:t>
            </a:r>
          </a:p>
          <a:p>
            <a:pPr>
              <a:spcBef>
                <a:spcPts val="600"/>
              </a:spcBef>
              <a:buFont typeface="Arial" panose="020B0604020202020204" pitchFamily="34" charset="0"/>
              <a:buNone/>
            </a:pPr>
            <a:r>
              <a:rPr lang="en-US" altLang="en-US" sz="2400" dirty="0" smtClean="0">
                <a:ea typeface="ＭＳ Ｐゴシック" panose="020B0600070205080204" pitchFamily="34" charset="-128"/>
              </a:rPr>
              <a:t>	</a:t>
            </a:r>
            <a:r>
              <a:rPr lang="el-GR" altLang="en-US" sz="2400" dirty="0" smtClean="0">
                <a:ea typeface="ＭＳ Ｐゴシック" panose="020B0600070205080204" pitchFamily="34" charset="-128"/>
              </a:rPr>
              <a:t>Είδη κλειδιά (ρόλος στην τροφική αλυσίδα, δομικός</a:t>
            </a:r>
            <a:r>
              <a:rPr lang="en-US" altLang="en-US" sz="2400" dirty="0" smtClean="0">
                <a:ea typeface="ＭＳ Ｐゴシック" panose="020B0600070205080204" pitchFamily="34" charset="-128"/>
              </a:rPr>
              <a:t> </a:t>
            </a:r>
            <a:r>
              <a:rPr lang="el-GR" altLang="en-US" sz="2400" dirty="0" smtClean="0">
                <a:ea typeface="ＭＳ Ｐゴシック" panose="020B0600070205080204" pitchFamily="34" charset="-128"/>
              </a:rPr>
              <a:t>ρόλος).</a:t>
            </a:r>
          </a:p>
          <a:p>
            <a:pPr>
              <a:spcBef>
                <a:spcPts val="600"/>
              </a:spcBef>
            </a:pPr>
            <a:r>
              <a:rPr lang="el-GR" altLang="en-US" sz="2400" dirty="0" smtClean="0">
                <a:ea typeface="ＭＳ Ｐゴシック" panose="020B0600070205080204" pitchFamily="34" charset="-128"/>
              </a:rPr>
              <a:t>Απομονωμένοι πληθυσμοί.</a:t>
            </a:r>
          </a:p>
          <a:p>
            <a:pPr>
              <a:spcBef>
                <a:spcPts val="600"/>
              </a:spcBef>
            </a:pPr>
            <a:r>
              <a:rPr lang="el-GR" altLang="en-US" sz="2400" dirty="0" smtClean="0">
                <a:ea typeface="ＭＳ Ｐゴシック" panose="020B0600070205080204" pitchFamily="34" charset="-128"/>
              </a:rPr>
              <a:t>Σταθερότητα ενδιαιτήματος.</a:t>
            </a:r>
          </a:p>
          <a:p>
            <a:pPr>
              <a:spcBef>
                <a:spcPts val="600"/>
              </a:spcBef>
            </a:pPr>
            <a:r>
              <a:rPr lang="el-GR" altLang="en-US" sz="2400" dirty="0" smtClean="0">
                <a:ea typeface="ＭＳ Ｐゴシック" panose="020B0600070205080204" pitchFamily="34" charset="-128"/>
              </a:rPr>
              <a:t>Δυνατότητα πρόσβασης.</a:t>
            </a:r>
            <a:endParaRPr lang="en-US" altLang="en-US" sz="2400" dirty="0" smtClean="0">
              <a:ea typeface="ＭＳ Ｐゴシック" panose="020B0600070205080204" pitchFamily="34" charset="-128"/>
            </a:endParaRPr>
          </a:p>
        </p:txBody>
      </p:sp>
      <p:sp>
        <p:nvSpPr>
          <p:cNvPr id="2" name="Footer Placeholder 1"/>
          <p:cNvSpPr>
            <a:spLocks noGrp="1"/>
          </p:cNvSpPr>
          <p:nvPr>
            <p:ph type="ftr" sz="quarter" idx="11"/>
          </p:nvPr>
        </p:nvSpPr>
        <p:spPr/>
        <p:txBody>
          <a:bodyPr/>
          <a:lstStyle/>
          <a:p>
            <a:r>
              <a:rPr lang="el-GR" smtClean="0"/>
              <a:t>Ενότητα 7.  Η Διατήρηση της Βιολογικής Ποικιλότητας</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t>90</a:t>
            </a:fld>
            <a:endParaRPr lang="en-US"/>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dirty="0" smtClean="0"/>
              <a:t>Ταξινομική αξία, Γενετική σημασία και σημασία πρακτικής </a:t>
            </a:r>
            <a:r>
              <a:rPr lang="el-GR" sz="3600" dirty="0" err="1" smtClean="0"/>
              <a:t>δαιτήρησης</a:t>
            </a:r>
            <a:endParaRPr lang="en-US" sz="3600" dirty="0"/>
          </a:p>
        </p:txBody>
      </p:sp>
      <p:sp>
        <p:nvSpPr>
          <p:cNvPr id="106499" name="Content Placeholder 2"/>
          <p:cNvSpPr>
            <a:spLocks noGrp="1"/>
          </p:cNvSpPr>
          <p:nvPr>
            <p:ph idx="1"/>
          </p:nvPr>
        </p:nvSpPr>
        <p:spPr/>
        <p:txBody>
          <a:bodyPr>
            <a:normAutofit fontScale="85000" lnSpcReduction="20000"/>
          </a:bodyPr>
          <a:lstStyle/>
          <a:p>
            <a:pPr>
              <a:spcBef>
                <a:spcPct val="50000"/>
              </a:spcBef>
              <a:buFont typeface="Arial" panose="020B0604020202020204" pitchFamily="34" charset="0"/>
              <a:buNone/>
            </a:pPr>
            <a:r>
              <a:rPr lang="el-GR" altLang="en-US" sz="3300" b="1" dirty="0" smtClean="0">
                <a:ea typeface="ＭＳ Ｐゴシック" panose="020B0600070205080204" pitchFamily="34" charset="-128"/>
              </a:rPr>
              <a:t>Ταξινομική αξία</a:t>
            </a:r>
          </a:p>
          <a:p>
            <a:pPr>
              <a:spcBef>
                <a:spcPct val="50000"/>
              </a:spcBef>
            </a:pPr>
            <a:r>
              <a:rPr lang="el-GR" altLang="en-US" sz="2600" dirty="0" smtClean="0">
                <a:ea typeface="ＭＳ Ｐゴシック" panose="020B0600070205080204" pitchFamily="34" charset="-128"/>
              </a:rPr>
              <a:t>Βαθμός μοναδικότητας.</a:t>
            </a:r>
          </a:p>
          <a:p>
            <a:pPr>
              <a:spcBef>
                <a:spcPct val="50000"/>
              </a:spcBef>
            </a:pPr>
            <a:r>
              <a:rPr lang="el-GR" altLang="en-US" sz="2600" dirty="0" smtClean="0">
                <a:ea typeface="ＭＳ Ｐゴシック" panose="020B0600070205080204" pitchFamily="34" charset="-128"/>
              </a:rPr>
              <a:t>Μέγιστη αντιπροσωπευτικότητα διαφορετικών εξελικτικών γραμμών.</a:t>
            </a:r>
          </a:p>
          <a:p>
            <a:pPr>
              <a:spcBef>
                <a:spcPct val="50000"/>
              </a:spcBef>
              <a:buFont typeface="Arial" panose="020B0604020202020204" pitchFamily="34" charset="0"/>
              <a:buNone/>
            </a:pPr>
            <a:r>
              <a:rPr lang="el-GR" altLang="en-US" sz="3300" b="1" dirty="0" smtClean="0">
                <a:ea typeface="ＭＳ Ｐゴシック" panose="020B0600070205080204" pitchFamily="34" charset="-128"/>
              </a:rPr>
              <a:t>Γενετική σημασία</a:t>
            </a:r>
          </a:p>
          <a:p>
            <a:pPr>
              <a:spcBef>
                <a:spcPct val="50000"/>
              </a:spcBef>
            </a:pPr>
            <a:r>
              <a:rPr lang="el-GR" altLang="en-US" sz="2600" dirty="0" smtClean="0">
                <a:ea typeface="ＭＳ Ｐゴシック" panose="020B0600070205080204" pitchFamily="34" charset="-128"/>
              </a:rPr>
              <a:t>Απομονωμένα, ενδημικά είδη, υποείδη ή πληθυσμοί.</a:t>
            </a:r>
          </a:p>
          <a:p>
            <a:pPr>
              <a:spcBef>
                <a:spcPct val="50000"/>
              </a:spcBef>
            </a:pPr>
            <a:r>
              <a:rPr lang="el-GR" altLang="en-US" sz="2600" dirty="0" smtClean="0">
                <a:ea typeface="ＭＳ Ｐゴシック" panose="020B0600070205080204" pitchFamily="34" charset="-128"/>
              </a:rPr>
              <a:t>Πληθυσμοί στο κέντρο της γεωγραφικής κατανομής.</a:t>
            </a:r>
            <a:endParaRPr lang="en-US" altLang="en-US" sz="2600" dirty="0" smtClean="0">
              <a:ea typeface="ＭＳ Ｐゴシック" panose="020B0600070205080204" pitchFamily="34" charset="-128"/>
            </a:endParaRPr>
          </a:p>
          <a:p>
            <a:pPr>
              <a:spcBef>
                <a:spcPct val="50000"/>
              </a:spcBef>
              <a:buFont typeface="Arial" panose="020B0604020202020204" pitchFamily="34" charset="0"/>
              <a:buNone/>
            </a:pPr>
            <a:r>
              <a:rPr lang="el-GR" altLang="en-US" sz="3300" b="1" dirty="0" smtClean="0">
                <a:ea typeface="ＭＳ Ｐゴシック" panose="020B0600070205080204" pitchFamily="34" charset="-128"/>
              </a:rPr>
              <a:t>Σημασία για την πρακτική διατήρηση</a:t>
            </a:r>
          </a:p>
          <a:p>
            <a:pPr>
              <a:spcBef>
                <a:spcPct val="50000"/>
              </a:spcBef>
            </a:pPr>
            <a:r>
              <a:rPr lang="el-GR" altLang="en-US" sz="2600" dirty="0" smtClean="0">
                <a:ea typeface="ＭＳ Ｐゴシック" panose="020B0600070205080204" pitchFamily="34" charset="-128"/>
              </a:rPr>
              <a:t>Εύκολα διατηρούμενα.</a:t>
            </a:r>
          </a:p>
          <a:p>
            <a:pPr>
              <a:spcBef>
                <a:spcPct val="50000"/>
              </a:spcBef>
            </a:pPr>
            <a:r>
              <a:rPr lang="el-GR" altLang="en-US" sz="2600" dirty="0" smtClean="0">
                <a:ea typeface="ＭＳ Ｐゴシック" panose="020B0600070205080204" pitchFamily="34" charset="-128"/>
              </a:rPr>
              <a:t>Πολιτική βούληση.</a:t>
            </a:r>
          </a:p>
          <a:p>
            <a:pPr>
              <a:spcBef>
                <a:spcPct val="50000"/>
              </a:spcBef>
            </a:pPr>
            <a:endParaRPr lang="el-GR" altLang="en-US" sz="2800" dirty="0" smtClean="0">
              <a:solidFill>
                <a:srgbClr val="800000"/>
              </a:solidFill>
              <a:ea typeface="ＭＳ Ｐゴシック" panose="020B0600070205080204" pitchFamily="34" charset="-128"/>
            </a:endParaRPr>
          </a:p>
          <a:p>
            <a:pPr>
              <a:buFont typeface="Arial" panose="020B0604020202020204" pitchFamily="34" charset="0"/>
              <a:buNone/>
            </a:pPr>
            <a:endParaRPr lang="en-US" altLang="en-US" dirty="0" smtClean="0">
              <a:solidFill>
                <a:srgbClr val="800000"/>
              </a:solidFill>
              <a:ea typeface="ＭＳ Ｐゴシック" panose="020B0600070205080204" pitchFamily="34" charset="-128"/>
            </a:endParaRPr>
          </a:p>
        </p:txBody>
      </p:sp>
      <p:sp>
        <p:nvSpPr>
          <p:cNvPr id="3" name="Footer Placeholder 2"/>
          <p:cNvSpPr>
            <a:spLocks noGrp="1"/>
          </p:cNvSpPr>
          <p:nvPr>
            <p:ph type="ftr" sz="quarter" idx="11"/>
          </p:nvPr>
        </p:nvSpPr>
        <p:spPr/>
        <p:txBody>
          <a:bodyPr/>
          <a:lstStyle/>
          <a:p>
            <a:r>
              <a:rPr lang="el-GR" smtClean="0"/>
              <a:t>Ενότητα 7.  Η Διατήρηση της Βιολογικής Ποικιλότητας</a:t>
            </a:r>
            <a:endParaRPr lang="en-US" dirty="0"/>
          </a:p>
        </p:txBody>
      </p:sp>
      <p:sp>
        <p:nvSpPr>
          <p:cNvPr id="4" name="Slide Number Placeholder 3"/>
          <p:cNvSpPr>
            <a:spLocks noGrp="1"/>
          </p:cNvSpPr>
          <p:nvPr>
            <p:ph type="sldNum" sz="quarter" idx="12"/>
          </p:nvPr>
        </p:nvSpPr>
        <p:spPr/>
        <p:txBody>
          <a:bodyPr/>
          <a:lstStyle/>
          <a:p>
            <a:fld id="{58A56277-EA16-4AF5-BFB5-E5ECBBB39490}" type="slidenum">
              <a:rPr lang="en-US" smtClean="0"/>
              <a:t>91</a:t>
            </a:fld>
            <a:endParaRPr lang="en-US"/>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3"/>
          <p:cNvSpPr>
            <a:spLocks noGrp="1"/>
          </p:cNvSpPr>
          <p:nvPr>
            <p:ph type="title"/>
          </p:nvPr>
        </p:nvSpPr>
        <p:spPr/>
        <p:txBody>
          <a:bodyPr>
            <a:normAutofit/>
          </a:bodyPr>
          <a:lstStyle/>
          <a:p>
            <a:pPr>
              <a:spcBef>
                <a:spcPct val="50000"/>
              </a:spcBef>
            </a:pPr>
            <a:r>
              <a:rPr lang="el-GR" altLang="en-US" b="1" dirty="0" smtClean="0">
                <a:ea typeface="ＭＳ Ｐゴシック" panose="020B0600070205080204" pitchFamily="34" charset="-128"/>
              </a:rPr>
              <a:t>Σημασία για τον άνθρωπο 1/2</a:t>
            </a:r>
          </a:p>
        </p:txBody>
      </p:sp>
      <p:sp>
        <p:nvSpPr>
          <p:cNvPr id="107523" name="Content Placeholder 4"/>
          <p:cNvSpPr>
            <a:spLocks noGrp="1"/>
          </p:cNvSpPr>
          <p:nvPr>
            <p:ph sz="quarter" idx="16"/>
          </p:nvPr>
        </p:nvSpPr>
        <p:spPr>
          <a:xfrm>
            <a:off x="996613" y="1786940"/>
            <a:ext cx="3778250" cy="2032000"/>
          </a:xfrm>
        </p:spPr>
        <p:txBody>
          <a:bodyPr>
            <a:normAutofit fontScale="85000" lnSpcReduction="10000"/>
          </a:bodyPr>
          <a:lstStyle/>
          <a:p>
            <a:pPr>
              <a:spcBef>
                <a:spcPct val="50000"/>
              </a:spcBef>
            </a:pPr>
            <a:r>
              <a:rPr lang="el-GR" altLang="en-US" dirty="0" smtClean="0">
                <a:ea typeface="ＭＳ Ｐゴシック" panose="020B0600070205080204" pitchFamily="34" charset="-128"/>
              </a:rPr>
              <a:t>Αισθητική αξία</a:t>
            </a:r>
          </a:p>
          <a:p>
            <a:pPr>
              <a:spcBef>
                <a:spcPct val="50000"/>
              </a:spcBef>
            </a:pPr>
            <a:r>
              <a:rPr lang="el-GR" altLang="en-US" dirty="0" smtClean="0">
                <a:ea typeface="ＭＳ Ｐゴシック" panose="020B0600070205080204" pitchFamily="34" charset="-128"/>
              </a:rPr>
              <a:t>Πολιτιστική αξία</a:t>
            </a:r>
          </a:p>
          <a:p>
            <a:pPr>
              <a:spcBef>
                <a:spcPct val="50000"/>
              </a:spcBef>
            </a:pPr>
            <a:r>
              <a:rPr lang="el-GR" altLang="en-US" dirty="0" smtClean="0">
                <a:ea typeface="ＭＳ Ｐゴシック" panose="020B0600070205080204" pitchFamily="34" charset="-128"/>
              </a:rPr>
              <a:t>Οικονομική αξία</a:t>
            </a:r>
          </a:p>
          <a:p>
            <a:pPr>
              <a:spcBef>
                <a:spcPct val="50000"/>
              </a:spcBef>
            </a:pPr>
            <a:r>
              <a:rPr lang="el-GR" altLang="en-US" dirty="0" smtClean="0">
                <a:ea typeface="ＭＳ Ｐゴシック" panose="020B0600070205080204" pitchFamily="34" charset="-128"/>
              </a:rPr>
              <a:t>Είδη σημαίες</a:t>
            </a:r>
          </a:p>
          <a:p>
            <a:pPr>
              <a:buFont typeface="Arial" panose="020B0604020202020204" pitchFamily="34" charset="0"/>
              <a:buNone/>
            </a:pPr>
            <a:endParaRPr lang="en-US" altLang="en-US" dirty="0" smtClean="0">
              <a:solidFill>
                <a:srgbClr val="800000"/>
              </a:solidFill>
              <a:ea typeface="ＭＳ Ｐゴシック" panose="020B0600070205080204" pitchFamily="34" charset="-128"/>
            </a:endParaRPr>
          </a:p>
        </p:txBody>
      </p:sp>
      <p:pic>
        <p:nvPicPr>
          <p:cNvPr id="4" name="Content Placeholder 3"/>
          <p:cNvPicPr>
            <a:picLocks noGrp="1" noChangeAspect="1"/>
          </p:cNvPicPr>
          <p:nvPr>
            <p:ph sz="quarter" idx="19"/>
          </p:nvPr>
        </p:nvPicPr>
        <p:blipFill rotWithShape="1">
          <a:blip r:embed="rId3">
            <a:extLst>
              <a:ext uri="{28A0092B-C50C-407E-A947-70E740481C1C}">
                <a14:useLocalDpi xmlns:a14="http://schemas.microsoft.com/office/drawing/2010/main" val="0"/>
              </a:ext>
            </a:extLst>
          </a:blip>
          <a:srcRect r="49412"/>
          <a:stretch/>
        </p:blipFill>
        <p:spPr>
          <a:xfrm>
            <a:off x="4737100" y="4120426"/>
            <a:ext cx="1911350" cy="1912797"/>
          </a:xfrm>
        </p:spPr>
      </p:pic>
      <p:sp>
        <p:nvSpPr>
          <p:cNvPr id="107528" name="TextBox 10"/>
          <p:cNvSpPr txBox="1">
            <a:spLocks noChangeArrowheads="1"/>
          </p:cNvSpPr>
          <p:nvPr/>
        </p:nvSpPr>
        <p:spPr bwMode="auto">
          <a:xfrm>
            <a:off x="5545455" y="3636654"/>
            <a:ext cx="175450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i="1" dirty="0" err="1"/>
              <a:t>Podarcis</a:t>
            </a:r>
            <a:r>
              <a:rPr lang="en-US" altLang="en-US" sz="1600" i="1" dirty="0"/>
              <a:t> </a:t>
            </a:r>
            <a:r>
              <a:rPr lang="en-US" altLang="en-US" sz="1600" i="1" dirty="0" err="1"/>
              <a:t>lilfordi</a:t>
            </a:r>
            <a:endParaRPr lang="en-US" altLang="en-US" sz="1600" i="1" dirty="0"/>
          </a:p>
        </p:txBody>
      </p:sp>
      <p:pic>
        <p:nvPicPr>
          <p:cNvPr id="7" name="Content Placeholder 6"/>
          <p:cNvPicPr>
            <a:picLocks noGrp="1" noChangeAspect="1"/>
          </p:cNvPicPr>
          <p:nvPr>
            <p:ph sz="quarter" idx="17"/>
          </p:nvPr>
        </p:nvPicPr>
        <p:blipFill>
          <a:blip r:embed="rId4">
            <a:extLst>
              <a:ext uri="{28A0092B-C50C-407E-A947-70E740481C1C}">
                <a14:useLocalDpi xmlns:a14="http://schemas.microsoft.com/office/drawing/2010/main" val="0"/>
              </a:ext>
            </a:extLst>
          </a:blip>
          <a:stretch>
            <a:fillRect/>
          </a:stretch>
        </p:blipFill>
        <p:spPr>
          <a:xfrm>
            <a:off x="996613" y="4060825"/>
            <a:ext cx="3042324" cy="2032000"/>
          </a:xfrm>
        </p:spPr>
      </p:pic>
      <p:sp>
        <p:nvSpPr>
          <p:cNvPr id="2" name="Footer Placeholder 1"/>
          <p:cNvSpPr>
            <a:spLocks noGrp="1"/>
          </p:cNvSpPr>
          <p:nvPr>
            <p:ph type="ftr" sz="quarter" idx="10"/>
          </p:nvPr>
        </p:nvSpPr>
        <p:spPr/>
        <p:txBody>
          <a:bodyPr/>
          <a:lstStyle/>
          <a:p>
            <a:r>
              <a:rPr lang="el-GR" smtClean="0"/>
              <a:t>Ενότητα 7.  Η Διατήρηση της Βιολογικής Ποικιλότητας</a:t>
            </a:r>
            <a:endParaRPr lang="en-US" dirty="0"/>
          </a:p>
        </p:txBody>
      </p:sp>
      <p:sp>
        <p:nvSpPr>
          <p:cNvPr id="3" name="Slide Number Placeholder 2"/>
          <p:cNvSpPr>
            <a:spLocks noGrp="1"/>
          </p:cNvSpPr>
          <p:nvPr>
            <p:ph type="sldNum" sz="quarter" idx="11"/>
          </p:nvPr>
        </p:nvSpPr>
        <p:spPr/>
        <p:txBody>
          <a:bodyPr/>
          <a:lstStyle/>
          <a:p>
            <a:fld id="{58A56277-EA16-4AF5-BFB5-E5ECBBB39490}" type="slidenum">
              <a:rPr lang="en-US" smtClean="0"/>
              <a:t>92</a:t>
            </a:fld>
            <a:endParaRPr lang="en-US" dirty="0"/>
          </a:p>
        </p:txBody>
      </p:sp>
      <p:sp>
        <p:nvSpPr>
          <p:cNvPr id="10" name="TextBox 9"/>
          <p:cNvSpPr txBox="1"/>
          <p:nvPr/>
        </p:nvSpPr>
        <p:spPr>
          <a:xfrm>
            <a:off x="7964557" y="3405647"/>
            <a:ext cx="341760" cy="276999"/>
          </a:xfrm>
          <a:prstGeom prst="rect">
            <a:avLst/>
          </a:prstGeom>
          <a:noFill/>
        </p:spPr>
        <p:txBody>
          <a:bodyPr wrap="none" rtlCol="0">
            <a:spAutoFit/>
          </a:bodyPr>
          <a:lstStyle/>
          <a:p>
            <a:r>
              <a:rPr lang="en-US" sz="1200" b="1" dirty="0" smtClean="0"/>
              <a:t>73</a:t>
            </a:r>
            <a:endParaRPr lang="en-US" sz="1200" b="1" dirty="0"/>
          </a:p>
        </p:txBody>
      </p:sp>
      <p:sp>
        <p:nvSpPr>
          <p:cNvPr id="11" name="TextBox 10"/>
          <p:cNvSpPr txBox="1"/>
          <p:nvPr/>
        </p:nvSpPr>
        <p:spPr>
          <a:xfrm>
            <a:off x="3697177" y="5815826"/>
            <a:ext cx="341760" cy="276999"/>
          </a:xfrm>
          <a:prstGeom prst="rect">
            <a:avLst/>
          </a:prstGeom>
          <a:noFill/>
        </p:spPr>
        <p:txBody>
          <a:bodyPr wrap="none" rtlCol="0">
            <a:spAutoFit/>
          </a:bodyPr>
          <a:lstStyle/>
          <a:p>
            <a:r>
              <a:rPr lang="en-US" sz="1200" b="1" dirty="0" smtClean="0">
                <a:solidFill>
                  <a:schemeClr val="bg1"/>
                </a:solidFill>
              </a:rPr>
              <a:t>74</a:t>
            </a:r>
            <a:endParaRPr lang="en-US" sz="1200" b="1" dirty="0">
              <a:solidFill>
                <a:schemeClr val="bg1"/>
              </a:solidFill>
            </a:endParaRPr>
          </a:p>
        </p:txBody>
      </p:sp>
      <p:sp>
        <p:nvSpPr>
          <p:cNvPr id="12" name="TextBox 11"/>
          <p:cNvSpPr txBox="1"/>
          <p:nvPr/>
        </p:nvSpPr>
        <p:spPr>
          <a:xfrm>
            <a:off x="6739501" y="5815826"/>
            <a:ext cx="341760" cy="276999"/>
          </a:xfrm>
          <a:prstGeom prst="rect">
            <a:avLst/>
          </a:prstGeom>
          <a:noFill/>
        </p:spPr>
        <p:txBody>
          <a:bodyPr wrap="none" rtlCol="0">
            <a:spAutoFit/>
          </a:bodyPr>
          <a:lstStyle/>
          <a:p>
            <a:r>
              <a:rPr lang="en-US" sz="1200" b="1" dirty="0" smtClean="0"/>
              <a:t>75</a:t>
            </a:r>
            <a:endParaRPr lang="en-US" sz="1200" b="1" dirty="0"/>
          </a:p>
        </p:txBody>
      </p:sp>
      <p:pic>
        <p:nvPicPr>
          <p:cNvPr id="8" name="Content Placeholder 7"/>
          <p:cNvPicPr>
            <a:picLocks noGrp="1" noChangeAspect="1"/>
          </p:cNvPicPr>
          <p:nvPr>
            <p:ph sz="quarter" idx="18"/>
          </p:nvPr>
        </p:nvPicPr>
        <p:blipFill>
          <a:blip r:embed="rId5">
            <a:extLst>
              <a:ext uri="{28A0092B-C50C-407E-A947-70E740481C1C}">
                <a14:useLocalDpi xmlns:a14="http://schemas.microsoft.com/office/drawing/2010/main" val="0"/>
              </a:ext>
            </a:extLst>
          </a:blip>
          <a:stretch>
            <a:fillRect/>
          </a:stretch>
        </p:blipFill>
        <p:spPr>
          <a:xfrm>
            <a:off x="4755982" y="1494747"/>
            <a:ext cx="3239639" cy="2158098"/>
          </a:xfrm>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p:txBody>
          <a:bodyPr/>
          <a:lstStyle/>
          <a:p>
            <a:r>
              <a:rPr lang="el-GR" altLang="en-US" b="1" dirty="0" smtClean="0">
                <a:ea typeface="ＭＳ Ｐゴシック" panose="020B0600070205080204" pitchFamily="34" charset="-128"/>
              </a:rPr>
              <a:t>Σημασία για τον άνθρωπο 2/2</a:t>
            </a:r>
            <a:endParaRPr lang="en-US" altLang="en-US" dirty="0" smtClean="0">
              <a:ea typeface="ＭＳ Ｐゴシック" panose="020B0600070205080204" pitchFamily="34" charset="-128"/>
            </a:endParaRPr>
          </a:p>
        </p:txBody>
      </p:sp>
      <p:pic>
        <p:nvPicPr>
          <p:cNvPr id="108547" name="Content Placeholder 5" descr="Gaitanos.jp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8650" y="1965960"/>
            <a:ext cx="7713710" cy="3444081"/>
          </a:xfrm>
        </p:spPr>
      </p:pic>
      <p:sp>
        <p:nvSpPr>
          <p:cNvPr id="2" name="Footer Placeholder 1"/>
          <p:cNvSpPr>
            <a:spLocks noGrp="1"/>
          </p:cNvSpPr>
          <p:nvPr>
            <p:ph type="ftr" sz="quarter" idx="11"/>
          </p:nvPr>
        </p:nvSpPr>
        <p:spPr/>
        <p:txBody>
          <a:bodyPr/>
          <a:lstStyle/>
          <a:p>
            <a:r>
              <a:rPr lang="el-GR" smtClean="0"/>
              <a:t>Ενότητα 7.  Η Διατήρηση της Βιολογικής Ποικιλότητας</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t>93</a:t>
            </a:fld>
            <a:endParaRPr lang="en-US"/>
          </a:p>
        </p:txBody>
      </p:sp>
      <p:sp>
        <p:nvSpPr>
          <p:cNvPr id="6" name="TextBox 5"/>
          <p:cNvSpPr txBox="1"/>
          <p:nvPr/>
        </p:nvSpPr>
        <p:spPr>
          <a:xfrm>
            <a:off x="7964557" y="5133042"/>
            <a:ext cx="341760" cy="276999"/>
          </a:xfrm>
          <a:prstGeom prst="rect">
            <a:avLst/>
          </a:prstGeom>
          <a:noFill/>
        </p:spPr>
        <p:txBody>
          <a:bodyPr wrap="none" rtlCol="0">
            <a:spAutoFit/>
          </a:bodyPr>
          <a:lstStyle/>
          <a:p>
            <a:r>
              <a:rPr lang="en-US" sz="1200" b="1" dirty="0" smtClean="0"/>
              <a:t>7</a:t>
            </a:r>
            <a:r>
              <a:rPr lang="el-GR" sz="1200" b="1" dirty="0" smtClean="0"/>
              <a:t>6</a:t>
            </a:r>
            <a:endParaRPr lang="en-US" sz="1200" b="1"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6"/>
          <p:cNvSpPr>
            <a:spLocks noGrp="1"/>
          </p:cNvSpPr>
          <p:nvPr>
            <p:ph type="title"/>
          </p:nvPr>
        </p:nvSpPr>
        <p:spPr/>
        <p:txBody>
          <a:bodyPr>
            <a:normAutofit/>
          </a:bodyPr>
          <a:lstStyle/>
          <a:p>
            <a:r>
              <a:rPr lang="en-GB" altLang="en-US" sz="4000" b="1" dirty="0" smtClean="0">
                <a:ea typeface="ＭＳ Ｐゴシック" panose="020B0600070205080204" pitchFamily="34" charset="-128"/>
              </a:rPr>
              <a:t>Η </a:t>
            </a:r>
            <a:r>
              <a:rPr lang="en-GB" altLang="en-US" sz="4000" b="1" dirty="0" err="1" smtClean="0">
                <a:ea typeface="ＭＳ Ｐゴシック" panose="020B0600070205080204" pitchFamily="34" charset="-128"/>
              </a:rPr>
              <a:t>δι</a:t>
            </a:r>
            <a:r>
              <a:rPr lang="en-GB" altLang="en-US" sz="4000" b="1" dirty="0" smtClean="0">
                <a:ea typeface="ＭＳ Ｐゴシック" panose="020B0600070205080204" pitchFamily="34" charset="-128"/>
              </a:rPr>
              <a:t>ατήρηση έξω από τις προστατευόμενες περιοχές</a:t>
            </a:r>
            <a:endParaRPr lang="en-US" altLang="en-US" sz="4000" b="1" dirty="0" smtClean="0">
              <a:ea typeface="ＭＳ Ｐゴシック" panose="020B0600070205080204" pitchFamily="34" charset="-128"/>
            </a:endParaRPr>
          </a:p>
        </p:txBody>
      </p:sp>
      <p:sp>
        <p:nvSpPr>
          <p:cNvPr id="8" name="Content Placeholder 7"/>
          <p:cNvSpPr>
            <a:spLocks noGrp="1"/>
          </p:cNvSpPr>
          <p:nvPr>
            <p:ph idx="1"/>
          </p:nvPr>
        </p:nvSpPr>
        <p:spPr/>
        <p:txBody>
          <a:bodyPr>
            <a:normAutofit fontScale="92500" lnSpcReduction="10000"/>
          </a:bodyPr>
          <a:lstStyle/>
          <a:p>
            <a:r>
              <a:rPr lang="en-GB" altLang="en-US" sz="2600" dirty="0" err="1" smtClean="0">
                <a:ea typeface="ＭＳ Ｐゴシック" panose="020B0600070205080204" pitchFamily="34" charset="-128"/>
              </a:rPr>
              <a:t>Eκ</a:t>
            </a:r>
            <a:r>
              <a:rPr lang="en-GB" altLang="en-US" sz="2600" dirty="0" smtClean="0">
                <a:ea typeface="ＭＳ Ｐゴシック" panose="020B0600070205080204" pitchFamily="34" charset="-128"/>
              </a:rPr>
              <a:t>παίδευση και ενημέρωση του κοινού και ιδιαίτερα των διαφόρων ομάδων συμφερόντων όπως των </a:t>
            </a:r>
            <a:r>
              <a:rPr lang="el-GR" altLang="en-US" sz="2600" dirty="0" smtClean="0">
                <a:ea typeface="ＭＳ Ｐゴシック" panose="020B0600070205080204" pitchFamily="34" charset="-128"/>
              </a:rPr>
              <a:t>αγροτών, των κτηνοτρόφων </a:t>
            </a:r>
            <a:r>
              <a:rPr lang="en-GB" altLang="en-US" sz="2600" dirty="0" smtClean="0">
                <a:ea typeface="ＭＳ Ｐゴシック" panose="020B0600070205080204" pitchFamily="34" charset="-128"/>
              </a:rPr>
              <a:t>και </a:t>
            </a:r>
            <a:r>
              <a:rPr lang="en-GB" altLang="en-US" sz="2600" dirty="0" err="1" smtClean="0">
                <a:ea typeface="ＭＳ Ｐゴシック" panose="020B0600070205080204" pitchFamily="34" charset="-128"/>
              </a:rPr>
              <a:t>των</a:t>
            </a:r>
            <a:r>
              <a:rPr lang="en-GB" altLang="en-US" sz="2600" dirty="0" smtClean="0">
                <a:ea typeface="ＭＳ Ｐゴシック" panose="020B0600070205080204" pitchFamily="34" charset="-128"/>
              </a:rPr>
              <a:t> ψα</a:t>
            </a:r>
            <a:r>
              <a:rPr lang="en-GB" altLang="en-US" sz="2600" dirty="0" err="1" smtClean="0">
                <a:ea typeface="ＭＳ Ｐゴシック" panose="020B0600070205080204" pitchFamily="34" charset="-128"/>
              </a:rPr>
              <a:t>ράδων</a:t>
            </a:r>
            <a:r>
              <a:rPr lang="en-GB" altLang="en-US" sz="2600" dirty="0" smtClean="0">
                <a:ea typeface="ＭＳ Ｐゴシック" panose="020B0600070205080204" pitchFamily="34" charset="-128"/>
              </a:rPr>
              <a:t>.</a:t>
            </a:r>
            <a:endParaRPr lang="el-GR" altLang="en-US" sz="2600" dirty="0" smtClean="0">
              <a:ea typeface="ＭＳ Ｐゴシック" panose="020B0600070205080204" pitchFamily="34" charset="-128"/>
            </a:endParaRPr>
          </a:p>
          <a:p>
            <a:r>
              <a:rPr lang="el-GR" altLang="en-US" sz="2600" dirty="0" smtClean="0">
                <a:ea typeface="ＭＳ Ｐゴシック" panose="020B0600070205080204" pitchFamily="34" charset="-128"/>
              </a:rPr>
              <a:t>Π</a:t>
            </a:r>
            <a:r>
              <a:rPr lang="en-GB" altLang="en-US" sz="2600" dirty="0" err="1" smtClean="0">
                <a:ea typeface="ＭＳ Ｐゴシック" panose="020B0600070205080204" pitchFamily="34" charset="-128"/>
              </a:rPr>
              <a:t>ροσφορά</a:t>
            </a:r>
            <a:r>
              <a:rPr lang="en-GB" altLang="en-US" sz="2600" dirty="0" smtClean="0">
                <a:ea typeface="ＭＳ Ｐゴシック" panose="020B0600070205080204" pitchFamily="34" charset="-128"/>
              </a:rPr>
              <a:t> </a:t>
            </a:r>
            <a:r>
              <a:rPr lang="en-GB" altLang="en-US" sz="2600" dirty="0" err="1" smtClean="0">
                <a:ea typeface="ＭＳ Ｐゴシック" panose="020B0600070205080204" pitchFamily="34" charset="-128"/>
              </a:rPr>
              <a:t>κινήτρων</a:t>
            </a:r>
            <a:r>
              <a:rPr lang="en-GB" altLang="en-US" sz="2600" dirty="0" smtClean="0">
                <a:ea typeface="ＭＳ Ｐゴシック" panose="020B0600070205080204" pitchFamily="34" charset="-128"/>
              </a:rPr>
              <a:t> </a:t>
            </a:r>
            <a:r>
              <a:rPr lang="en-GB" altLang="en-US" sz="2600" dirty="0" err="1" smtClean="0">
                <a:ea typeface="ＭＳ Ｐゴシック" panose="020B0600070205080204" pitchFamily="34" charset="-128"/>
              </a:rPr>
              <a:t>γι</a:t>
            </a:r>
            <a:r>
              <a:rPr lang="en-GB" altLang="en-US" sz="2600" dirty="0" smtClean="0">
                <a:ea typeface="ＭＳ Ｐゴシック" panose="020B0600070205080204" pitchFamily="34" charset="-128"/>
              </a:rPr>
              <a:t>α την εφαρμογή αειφορικών μεθόδων χρήσης της βιοποικιλότητας</a:t>
            </a:r>
            <a:r>
              <a:rPr lang="el-GR" altLang="en-US" sz="2600" dirty="0" smtClean="0">
                <a:ea typeface="ＭＳ Ｐゴシック" panose="020B0600070205080204" pitchFamily="34" charset="-128"/>
              </a:rPr>
              <a:t>.</a:t>
            </a:r>
          </a:p>
          <a:p>
            <a:r>
              <a:rPr lang="el-GR" altLang="en-US" sz="2600" dirty="0" smtClean="0">
                <a:ea typeface="ＭＳ Ｐゴシック" panose="020B0600070205080204" pitchFamily="34" charset="-128"/>
              </a:rPr>
              <a:t>Ε</a:t>
            </a:r>
            <a:r>
              <a:rPr lang="en-GB" altLang="en-US" sz="2600" dirty="0" err="1" smtClean="0">
                <a:ea typeface="ＭＳ Ｐゴシック" panose="020B0600070205080204" pitchFamily="34" charset="-128"/>
              </a:rPr>
              <a:t>κτίμηση</a:t>
            </a:r>
            <a:r>
              <a:rPr lang="en-GB" altLang="en-US" sz="2600" dirty="0" smtClean="0">
                <a:ea typeface="ＭＳ Ｐゴシック" panose="020B0600070205080204" pitchFamily="34" charset="-128"/>
              </a:rPr>
              <a:t> </a:t>
            </a:r>
            <a:r>
              <a:rPr lang="en-GB" altLang="en-US" sz="2600" dirty="0" err="1" smtClean="0">
                <a:ea typeface="ＭＳ Ｐゴシック" panose="020B0600070205080204" pitchFamily="34" charset="-128"/>
              </a:rPr>
              <a:t>των</a:t>
            </a:r>
            <a:r>
              <a:rPr lang="en-GB" altLang="en-US" sz="2600" dirty="0" smtClean="0">
                <a:ea typeface="ＭＳ Ｐゴシック" panose="020B0600070205080204" pitchFamily="34" charset="-128"/>
              </a:rPr>
              <a:t> επιπ</a:t>
            </a:r>
            <a:r>
              <a:rPr lang="en-GB" altLang="en-US" sz="2600" dirty="0" err="1" smtClean="0">
                <a:ea typeface="ＭＳ Ｐゴシック" panose="020B0600070205080204" pitchFamily="34" charset="-128"/>
              </a:rPr>
              <a:t>τώσεων</a:t>
            </a:r>
            <a:r>
              <a:rPr lang="en-GB" altLang="en-US" sz="2600" dirty="0" smtClean="0">
                <a:ea typeface="ＭＳ Ｐゴシック" panose="020B0600070205080204" pitchFamily="34" charset="-128"/>
              </a:rPr>
              <a:t> </a:t>
            </a:r>
            <a:r>
              <a:rPr lang="en-GB" altLang="en-US" sz="2600" dirty="0" err="1" smtClean="0">
                <a:ea typeface="ＭＳ Ｐゴシック" panose="020B0600070205080204" pitchFamily="34" charset="-128"/>
              </a:rPr>
              <a:t>των</a:t>
            </a:r>
            <a:r>
              <a:rPr lang="en-GB" altLang="en-US" sz="2600" dirty="0" smtClean="0">
                <a:ea typeface="ＭＳ Ｐゴシック" panose="020B0600070205080204" pitchFamily="34" charset="-128"/>
              </a:rPr>
              <a:t> </a:t>
            </a:r>
            <a:r>
              <a:rPr lang="en-GB" altLang="en-US" sz="2600" dirty="0" err="1" smtClean="0">
                <a:ea typeface="ＭＳ Ｐゴシック" panose="020B0600070205080204" pitchFamily="34" charset="-128"/>
              </a:rPr>
              <a:t>δι</a:t>
            </a:r>
            <a:r>
              <a:rPr lang="en-GB" altLang="en-US" sz="2600" dirty="0" smtClean="0">
                <a:ea typeface="ＭＳ Ｐゴシック" panose="020B0600070205080204" pitchFamily="34" charset="-128"/>
              </a:rPr>
              <a:t>αφόρων έργων και δραστηριοτήτων πάνω στη βιοποικιλότητα</a:t>
            </a:r>
            <a:r>
              <a:rPr lang="el-GR" altLang="en-US" sz="2600" dirty="0" smtClean="0">
                <a:ea typeface="ＭＳ Ｐゴシック" panose="020B0600070205080204" pitchFamily="34" charset="-128"/>
              </a:rPr>
              <a:t>.</a:t>
            </a:r>
          </a:p>
          <a:p>
            <a:r>
              <a:rPr lang="el-GR" altLang="en-US" sz="2600" dirty="0" smtClean="0">
                <a:ea typeface="ＭＳ Ｐゴシック" panose="020B0600070205080204" pitchFamily="34" charset="-128"/>
              </a:rPr>
              <a:t>Ε</a:t>
            </a:r>
            <a:r>
              <a:rPr lang="en-GB" altLang="en-US" sz="2600" dirty="0" err="1" smtClean="0">
                <a:ea typeface="ＭＳ Ｐゴシック" panose="020B0600070205080204" pitchFamily="34" charset="-128"/>
              </a:rPr>
              <a:t>νσωμάτωση</a:t>
            </a:r>
            <a:r>
              <a:rPr lang="en-GB" altLang="en-US" sz="2600" dirty="0" smtClean="0">
                <a:ea typeface="ＭＳ Ｐゴシック" panose="020B0600070205080204" pitchFamily="34" charset="-128"/>
              </a:rPr>
              <a:t> </a:t>
            </a:r>
            <a:r>
              <a:rPr lang="en-GB" altLang="en-US" sz="2600" dirty="0" err="1" smtClean="0">
                <a:ea typeface="ＭＳ Ｐゴシック" panose="020B0600070205080204" pitchFamily="34" charset="-128"/>
              </a:rPr>
              <a:t>της</a:t>
            </a:r>
            <a:r>
              <a:rPr lang="en-GB" altLang="en-US" sz="2600" dirty="0" smtClean="0">
                <a:ea typeface="ＭＳ Ｐゴシック" panose="020B0600070205080204" pitchFamily="34" charset="-128"/>
              </a:rPr>
              <a:t> </a:t>
            </a:r>
            <a:r>
              <a:rPr lang="en-GB" altLang="en-US" sz="2600" dirty="0" err="1" smtClean="0">
                <a:ea typeface="ＭＳ Ｐゴシック" panose="020B0600070205080204" pitchFamily="34" charset="-128"/>
              </a:rPr>
              <a:t>έννοι</a:t>
            </a:r>
            <a:r>
              <a:rPr lang="en-GB" altLang="en-US" sz="2600" dirty="0" smtClean="0">
                <a:ea typeface="ＭＳ Ｐゴシック" panose="020B0600070205080204" pitchFamily="34" charset="-128"/>
              </a:rPr>
              <a:t>ας της διατήρησης της βιοποικιλότητας σε όλους τους τομείς των ανθρωπίνων δραστηριοτήτων όπως στη γεωργία, στην αλιεία, στη δασοπονία και στον τουρισμό</a:t>
            </a:r>
            <a:r>
              <a:rPr lang="el-GR" altLang="en-US" sz="2600" dirty="0" smtClean="0">
                <a:ea typeface="ＭＳ Ｐゴシック" panose="020B0600070205080204" pitchFamily="34" charset="-128"/>
              </a:rPr>
              <a:t>.</a:t>
            </a:r>
          </a:p>
          <a:p>
            <a:r>
              <a:rPr lang="en-US" altLang="en-US" sz="2600" dirty="0" smtClean="0">
                <a:ea typeface="ＭＳ Ｐゴシック" panose="020B0600070205080204" pitchFamily="34" charset="-128"/>
              </a:rPr>
              <a:t>Ε</a:t>
            </a:r>
            <a:r>
              <a:rPr lang="el-GR" altLang="en-US" sz="2600" dirty="0" err="1" smtClean="0">
                <a:ea typeface="ＭＳ Ｐゴシック" panose="020B0600070205080204" pitchFamily="34" charset="-128"/>
              </a:rPr>
              <a:t>φαρμογή</a:t>
            </a:r>
            <a:r>
              <a:rPr lang="el-GR" altLang="en-US" sz="2600" dirty="0" smtClean="0">
                <a:ea typeface="ＭＳ Ｐゴシック" panose="020B0600070205080204" pitchFamily="34" charset="-128"/>
              </a:rPr>
              <a:t> της νομοθεσίας...</a:t>
            </a:r>
            <a:endParaRPr lang="en-GB" altLang="en-US" sz="2600" dirty="0" smtClean="0">
              <a:ea typeface="ＭＳ Ｐゴシック" panose="020B0600070205080204" pitchFamily="34" charset="-128"/>
            </a:endParaRPr>
          </a:p>
          <a:p>
            <a:pPr>
              <a:buFont typeface="Arial" panose="020B0604020202020204" pitchFamily="34" charset="0"/>
              <a:buNone/>
            </a:pPr>
            <a:endParaRPr lang="en-US" altLang="en-US" sz="2600" dirty="0" smtClean="0">
              <a:solidFill>
                <a:srgbClr val="800000"/>
              </a:solidFill>
              <a:ea typeface="ＭＳ Ｐゴシック" panose="020B0600070205080204" pitchFamily="34" charset="-128"/>
            </a:endParaRPr>
          </a:p>
        </p:txBody>
      </p:sp>
      <p:sp>
        <p:nvSpPr>
          <p:cNvPr id="2" name="Footer Placeholder 1"/>
          <p:cNvSpPr>
            <a:spLocks noGrp="1"/>
          </p:cNvSpPr>
          <p:nvPr>
            <p:ph type="ftr" sz="quarter" idx="11"/>
          </p:nvPr>
        </p:nvSpPr>
        <p:spPr/>
        <p:txBody>
          <a:bodyPr/>
          <a:lstStyle/>
          <a:p>
            <a:r>
              <a:rPr lang="el-GR" smtClean="0"/>
              <a:t>Ενότητα 7.  Η Διατήρηση της Βιολογικής Ποικιλότητας</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t>94</a:t>
            </a:fld>
            <a:endParaRPr lang="en-US"/>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a:xfrm>
            <a:off x="628649" y="365126"/>
            <a:ext cx="8222273" cy="1325563"/>
          </a:xfrm>
        </p:spPr>
        <p:txBody>
          <a:bodyPr>
            <a:normAutofit/>
          </a:bodyPr>
          <a:lstStyle/>
          <a:p>
            <a:r>
              <a:rPr lang="el-GR" altLang="en-US" sz="4000" b="1" dirty="0" smtClean="0">
                <a:ea typeface="ＭＳ Ｐゴシック" panose="020B0600070205080204" pitchFamily="34" charset="-128"/>
              </a:rPr>
              <a:t>Τι να (</a:t>
            </a:r>
            <a:r>
              <a:rPr lang="el-GR" altLang="en-US" sz="4000" b="1" dirty="0" err="1" smtClean="0">
                <a:ea typeface="ＭＳ Ｐゴシック" panose="020B0600070205080204" pitchFamily="34" charset="-128"/>
              </a:rPr>
              <a:t>πρωτο</a:t>
            </a:r>
            <a:r>
              <a:rPr lang="el-GR" altLang="en-US" sz="4000" b="1" dirty="0" smtClean="0">
                <a:ea typeface="ＭＳ Ｐゴシック" panose="020B0600070205080204" pitchFamily="34" charset="-128"/>
              </a:rPr>
              <a:t>)προστατεύσουμε; 1/2</a:t>
            </a:r>
            <a:endParaRPr lang="en-US" altLang="en-US" sz="4000" b="1" dirty="0" smtClean="0">
              <a:ea typeface="ＭＳ Ｐゴシック" panose="020B0600070205080204" pitchFamily="34" charset="-128"/>
            </a:endParaRPr>
          </a:p>
        </p:txBody>
      </p:sp>
      <p:pic>
        <p:nvPicPr>
          <p:cNvPr id="4" name="Content Placeholder 3" descr="fokia4.jpg"/>
          <p:cNvPicPr>
            <a:picLocks noGrp="1" noChangeAspect="1"/>
          </p:cNvPicPr>
          <p:nvPr>
            <p:ph sz="quarter" idx="16"/>
          </p:nvPr>
        </p:nvPicPr>
        <p:blipFill>
          <a:blip r:embed="rId3">
            <a:extLst>
              <a:ext uri="{28A0092B-C50C-407E-A947-70E740481C1C}">
                <a14:useLocalDpi xmlns:a14="http://schemas.microsoft.com/office/drawing/2010/main" val="0"/>
              </a:ext>
            </a:extLst>
          </a:blip>
          <a:stretch>
            <a:fillRect/>
          </a:stretch>
        </p:blipFill>
        <p:spPr>
          <a:xfrm>
            <a:off x="1023657" y="1866900"/>
            <a:ext cx="2988235" cy="2032000"/>
          </a:xfrm>
        </p:spPr>
      </p:pic>
      <p:pic>
        <p:nvPicPr>
          <p:cNvPr id="10" name="Content Placeholder 9"/>
          <p:cNvPicPr>
            <a:picLocks noGrp="1" noChangeAspect="1"/>
          </p:cNvPicPr>
          <p:nvPr>
            <p:ph sz="quarter" idx="17"/>
          </p:nvPr>
        </p:nvPicPr>
        <p:blipFill>
          <a:blip r:embed="rId4">
            <a:extLst>
              <a:ext uri="{28A0092B-C50C-407E-A947-70E740481C1C}">
                <a14:useLocalDpi xmlns:a14="http://schemas.microsoft.com/office/drawing/2010/main" val="0"/>
              </a:ext>
            </a:extLst>
          </a:blip>
          <a:stretch>
            <a:fillRect/>
          </a:stretch>
        </p:blipFill>
        <p:spPr>
          <a:xfrm>
            <a:off x="1234947" y="4060825"/>
            <a:ext cx="2565656" cy="2032000"/>
          </a:xfrm>
        </p:spPr>
      </p:pic>
      <p:pic>
        <p:nvPicPr>
          <p:cNvPr id="9" name="Content Placeholder 8"/>
          <p:cNvPicPr>
            <a:picLocks noGrp="1" noChangeAspect="1"/>
          </p:cNvPicPr>
          <p:nvPr>
            <p:ph sz="quarter" idx="18"/>
          </p:nvPr>
        </p:nvPicPr>
        <p:blipFill>
          <a:blip r:embed="rId5">
            <a:extLst>
              <a:ext uri="{28A0092B-C50C-407E-A947-70E740481C1C}">
                <a14:useLocalDpi xmlns:a14="http://schemas.microsoft.com/office/drawing/2010/main" val="0"/>
              </a:ext>
            </a:extLst>
          </a:blip>
          <a:stretch>
            <a:fillRect/>
          </a:stretch>
        </p:blipFill>
        <p:spPr>
          <a:xfrm>
            <a:off x="5088346" y="1847850"/>
            <a:ext cx="3050357" cy="2032000"/>
          </a:xfrm>
        </p:spPr>
      </p:pic>
      <p:pic>
        <p:nvPicPr>
          <p:cNvPr id="11" name="Content Placeholder 10"/>
          <p:cNvPicPr>
            <a:picLocks noGrp="1" noChangeAspect="1"/>
          </p:cNvPicPr>
          <p:nvPr>
            <p:ph sz="quarter" idx="19"/>
          </p:nvPr>
        </p:nvPicPr>
        <p:blipFill>
          <a:blip r:embed="rId6">
            <a:extLst>
              <a:ext uri="{28A0092B-C50C-407E-A947-70E740481C1C}">
                <a14:useLocalDpi xmlns:a14="http://schemas.microsoft.com/office/drawing/2010/main" val="0"/>
              </a:ext>
            </a:extLst>
          </a:blip>
          <a:stretch>
            <a:fillRect/>
          </a:stretch>
        </p:blipFill>
        <p:spPr>
          <a:xfrm>
            <a:off x="5392687" y="4060825"/>
            <a:ext cx="2467075" cy="2032000"/>
          </a:xfrm>
        </p:spPr>
      </p:pic>
      <p:sp>
        <p:nvSpPr>
          <p:cNvPr id="2" name="Footer Placeholder 1"/>
          <p:cNvSpPr>
            <a:spLocks noGrp="1"/>
          </p:cNvSpPr>
          <p:nvPr>
            <p:ph type="ftr" sz="quarter" idx="10"/>
          </p:nvPr>
        </p:nvSpPr>
        <p:spPr/>
        <p:txBody>
          <a:bodyPr/>
          <a:lstStyle/>
          <a:p>
            <a:r>
              <a:rPr lang="el-GR" smtClean="0"/>
              <a:t>Ενότητα 7.  Η Διατήρηση της Βιολογικής Ποικιλότητας</a:t>
            </a:r>
            <a:endParaRPr lang="en-US" dirty="0"/>
          </a:p>
        </p:txBody>
      </p:sp>
      <p:sp>
        <p:nvSpPr>
          <p:cNvPr id="3" name="Slide Number Placeholder 2"/>
          <p:cNvSpPr>
            <a:spLocks noGrp="1"/>
          </p:cNvSpPr>
          <p:nvPr>
            <p:ph type="sldNum" sz="quarter" idx="11"/>
          </p:nvPr>
        </p:nvSpPr>
        <p:spPr/>
        <p:txBody>
          <a:bodyPr/>
          <a:lstStyle/>
          <a:p>
            <a:fld id="{58A56277-EA16-4AF5-BFB5-E5ECBBB39490}" type="slidenum">
              <a:rPr lang="en-US" smtClean="0"/>
              <a:t>95</a:t>
            </a:fld>
            <a:endParaRPr lang="en-US" dirty="0"/>
          </a:p>
        </p:txBody>
      </p:sp>
      <p:sp>
        <p:nvSpPr>
          <p:cNvPr id="12" name="TextBox 11"/>
          <p:cNvSpPr txBox="1"/>
          <p:nvPr/>
        </p:nvSpPr>
        <p:spPr>
          <a:xfrm>
            <a:off x="3668996" y="3621901"/>
            <a:ext cx="341760" cy="276999"/>
          </a:xfrm>
          <a:prstGeom prst="rect">
            <a:avLst/>
          </a:prstGeom>
          <a:noFill/>
        </p:spPr>
        <p:txBody>
          <a:bodyPr wrap="none" rtlCol="0">
            <a:spAutoFit/>
          </a:bodyPr>
          <a:lstStyle/>
          <a:p>
            <a:r>
              <a:rPr lang="en-US" sz="1200" b="1" dirty="0" smtClean="0"/>
              <a:t>77</a:t>
            </a:r>
            <a:endParaRPr lang="en-US" sz="1200" b="1" dirty="0"/>
          </a:p>
        </p:txBody>
      </p:sp>
      <p:sp>
        <p:nvSpPr>
          <p:cNvPr id="13" name="TextBox 12"/>
          <p:cNvSpPr txBox="1"/>
          <p:nvPr/>
        </p:nvSpPr>
        <p:spPr>
          <a:xfrm>
            <a:off x="7793677" y="3602851"/>
            <a:ext cx="341760" cy="276999"/>
          </a:xfrm>
          <a:prstGeom prst="rect">
            <a:avLst/>
          </a:prstGeom>
          <a:noFill/>
        </p:spPr>
        <p:txBody>
          <a:bodyPr wrap="none" rtlCol="0">
            <a:spAutoFit/>
          </a:bodyPr>
          <a:lstStyle/>
          <a:p>
            <a:r>
              <a:rPr lang="en-US" sz="1200" b="1" dirty="0" smtClean="0"/>
              <a:t>78</a:t>
            </a:r>
            <a:endParaRPr lang="en-US" sz="1200" b="1" dirty="0"/>
          </a:p>
        </p:txBody>
      </p:sp>
      <p:sp>
        <p:nvSpPr>
          <p:cNvPr id="14" name="TextBox 13"/>
          <p:cNvSpPr txBox="1"/>
          <p:nvPr/>
        </p:nvSpPr>
        <p:spPr>
          <a:xfrm>
            <a:off x="3458843" y="5793622"/>
            <a:ext cx="341760" cy="276999"/>
          </a:xfrm>
          <a:prstGeom prst="rect">
            <a:avLst/>
          </a:prstGeom>
          <a:noFill/>
        </p:spPr>
        <p:txBody>
          <a:bodyPr wrap="none" rtlCol="0">
            <a:spAutoFit/>
          </a:bodyPr>
          <a:lstStyle/>
          <a:p>
            <a:r>
              <a:rPr lang="en-US" sz="1200" b="1" dirty="0" smtClean="0">
                <a:solidFill>
                  <a:schemeClr val="bg1"/>
                </a:solidFill>
              </a:rPr>
              <a:t>79</a:t>
            </a:r>
            <a:endParaRPr lang="en-US" sz="1200" b="1" dirty="0">
              <a:solidFill>
                <a:schemeClr val="bg1"/>
              </a:solidFill>
            </a:endParaRPr>
          </a:p>
        </p:txBody>
      </p:sp>
      <p:sp>
        <p:nvSpPr>
          <p:cNvPr id="15" name="TextBox 14"/>
          <p:cNvSpPr txBox="1"/>
          <p:nvPr/>
        </p:nvSpPr>
        <p:spPr>
          <a:xfrm>
            <a:off x="7426041" y="5782520"/>
            <a:ext cx="341760" cy="276999"/>
          </a:xfrm>
          <a:prstGeom prst="rect">
            <a:avLst/>
          </a:prstGeom>
          <a:noFill/>
        </p:spPr>
        <p:txBody>
          <a:bodyPr wrap="none" rtlCol="0">
            <a:spAutoFit/>
          </a:bodyPr>
          <a:lstStyle/>
          <a:p>
            <a:r>
              <a:rPr lang="en-US" sz="1200" b="1" dirty="0" smtClean="0">
                <a:solidFill>
                  <a:schemeClr val="bg1"/>
                </a:solidFill>
              </a:rPr>
              <a:t>80</a:t>
            </a:r>
            <a:endParaRPr lang="en-US" sz="1200" b="1" dirty="0">
              <a:solidFill>
                <a:schemeClr val="bg1"/>
              </a:solidFill>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p:txBody>
          <a:bodyPr>
            <a:normAutofit/>
          </a:bodyPr>
          <a:lstStyle/>
          <a:p>
            <a:r>
              <a:rPr lang="el-GR" altLang="en-US" sz="4000" b="1" dirty="0" smtClean="0">
                <a:ea typeface="ＭＳ Ｐゴシック" panose="020B0600070205080204" pitchFamily="34" charset="-128"/>
              </a:rPr>
              <a:t>Τι να (</a:t>
            </a:r>
            <a:r>
              <a:rPr lang="el-GR" altLang="en-US" sz="4000" b="1" dirty="0" err="1" smtClean="0">
                <a:ea typeface="ＭＳ Ｐゴシック" panose="020B0600070205080204" pitchFamily="34" charset="-128"/>
              </a:rPr>
              <a:t>πρωτο</a:t>
            </a:r>
            <a:r>
              <a:rPr lang="el-GR" altLang="en-US" sz="4000" b="1" dirty="0" smtClean="0">
                <a:ea typeface="ＭＳ Ｐゴシック" panose="020B0600070205080204" pitchFamily="34" charset="-128"/>
              </a:rPr>
              <a:t>)προστατεύσουμε; 2/2</a:t>
            </a:r>
            <a:endParaRPr lang="en-US" altLang="en-US" sz="4000" dirty="0" smtClean="0">
              <a:ea typeface="ＭＳ Ｐゴシック" panose="020B0600070205080204" pitchFamily="34" charset="-128"/>
            </a:endParaRPr>
          </a:p>
        </p:txBody>
      </p:sp>
      <p:pic>
        <p:nvPicPr>
          <p:cNvPr id="111619" name="Content Placeholder 3" descr="Monachus_monachus_distribution.png"/>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4765582" y="1854200"/>
            <a:ext cx="3608573" cy="2068513"/>
          </a:xfrm>
        </p:spPr>
      </p:pic>
      <p:pic>
        <p:nvPicPr>
          <p:cNvPr id="5" name="Content Placeholder 4"/>
          <p:cNvPicPr>
            <a:picLocks noGrp="1" noChangeAspect="1"/>
          </p:cNvPicPr>
          <p:nvPr>
            <p:ph sz="quarter" idx="13"/>
          </p:nvPr>
        </p:nvPicPr>
        <p:blipFill>
          <a:blip r:embed="rId4">
            <a:extLst>
              <a:ext uri="{28A0092B-C50C-407E-A947-70E740481C1C}">
                <a14:useLocalDpi xmlns:a14="http://schemas.microsoft.com/office/drawing/2010/main" val="0"/>
              </a:ext>
            </a:extLst>
          </a:blip>
          <a:stretch>
            <a:fillRect/>
          </a:stretch>
        </p:blipFill>
        <p:spPr>
          <a:xfrm>
            <a:off x="4624388" y="4204920"/>
            <a:ext cx="3890962" cy="1800959"/>
          </a:xfrm>
        </p:spPr>
      </p:pic>
      <p:pic>
        <p:nvPicPr>
          <p:cNvPr id="4" name="Content Placeholder 3"/>
          <p:cNvPicPr>
            <a:picLocks noGrp="1" noChangeAspect="1"/>
          </p:cNvPicPr>
          <p:nvPr>
            <p:ph sz="quarter" idx="14"/>
          </p:nvPr>
        </p:nvPicPr>
        <p:blipFill>
          <a:blip r:embed="rId5">
            <a:extLst>
              <a:ext uri="{28A0092B-C50C-407E-A947-70E740481C1C}">
                <a14:useLocalDpi xmlns:a14="http://schemas.microsoft.com/office/drawing/2010/main" val="0"/>
              </a:ext>
            </a:extLst>
          </a:blip>
          <a:stretch>
            <a:fillRect/>
          </a:stretch>
        </p:blipFill>
        <p:spPr>
          <a:xfrm>
            <a:off x="628650" y="1931271"/>
            <a:ext cx="3836988" cy="4154332"/>
          </a:xfrm>
        </p:spPr>
      </p:pic>
      <p:sp>
        <p:nvSpPr>
          <p:cNvPr id="2" name="Footer Placeholder 1"/>
          <p:cNvSpPr>
            <a:spLocks noGrp="1"/>
          </p:cNvSpPr>
          <p:nvPr>
            <p:ph type="ftr" sz="quarter" idx="10"/>
          </p:nvPr>
        </p:nvSpPr>
        <p:spPr/>
        <p:txBody>
          <a:bodyPr/>
          <a:lstStyle/>
          <a:p>
            <a:r>
              <a:rPr lang="el-GR" smtClean="0"/>
              <a:t>Ενότητα 7.  Η Διατήρηση της Βιολογικής Ποικιλότητας</a:t>
            </a:r>
            <a:endParaRPr lang="en-US" dirty="0"/>
          </a:p>
        </p:txBody>
      </p:sp>
      <p:sp>
        <p:nvSpPr>
          <p:cNvPr id="3" name="Slide Number Placeholder 2"/>
          <p:cNvSpPr>
            <a:spLocks noGrp="1"/>
          </p:cNvSpPr>
          <p:nvPr>
            <p:ph type="sldNum" sz="quarter" idx="11"/>
          </p:nvPr>
        </p:nvSpPr>
        <p:spPr/>
        <p:txBody>
          <a:bodyPr/>
          <a:lstStyle/>
          <a:p>
            <a:fld id="{58A56277-EA16-4AF5-BFB5-E5ECBBB39490}" type="slidenum">
              <a:rPr lang="en-US" smtClean="0"/>
              <a:t>96</a:t>
            </a:fld>
            <a:endParaRPr lang="en-US"/>
          </a:p>
        </p:txBody>
      </p:sp>
      <p:sp>
        <p:nvSpPr>
          <p:cNvPr id="8" name="TextBox 7"/>
          <p:cNvSpPr txBox="1"/>
          <p:nvPr/>
        </p:nvSpPr>
        <p:spPr>
          <a:xfrm>
            <a:off x="4032373" y="5617270"/>
            <a:ext cx="341760" cy="276999"/>
          </a:xfrm>
          <a:prstGeom prst="rect">
            <a:avLst/>
          </a:prstGeom>
          <a:noFill/>
        </p:spPr>
        <p:txBody>
          <a:bodyPr wrap="none" rtlCol="0">
            <a:spAutoFit/>
          </a:bodyPr>
          <a:lstStyle/>
          <a:p>
            <a:r>
              <a:rPr lang="en-US" sz="1200" b="1" dirty="0" smtClean="0">
                <a:solidFill>
                  <a:schemeClr val="bg1"/>
                </a:solidFill>
              </a:rPr>
              <a:t>81</a:t>
            </a:r>
            <a:endParaRPr lang="en-US" sz="1200" b="1" dirty="0">
              <a:solidFill>
                <a:schemeClr val="bg1"/>
              </a:solidFill>
            </a:endParaRPr>
          </a:p>
        </p:txBody>
      </p:sp>
      <p:sp>
        <p:nvSpPr>
          <p:cNvPr id="9" name="TextBox 8"/>
          <p:cNvSpPr txBox="1"/>
          <p:nvPr/>
        </p:nvSpPr>
        <p:spPr>
          <a:xfrm>
            <a:off x="7976739" y="3645714"/>
            <a:ext cx="341760" cy="276999"/>
          </a:xfrm>
          <a:prstGeom prst="rect">
            <a:avLst/>
          </a:prstGeom>
          <a:noFill/>
        </p:spPr>
        <p:txBody>
          <a:bodyPr wrap="none" rtlCol="0">
            <a:spAutoFit/>
          </a:bodyPr>
          <a:lstStyle/>
          <a:p>
            <a:r>
              <a:rPr lang="en-US" sz="1200" b="1" dirty="0" smtClean="0"/>
              <a:t>82</a:t>
            </a:r>
            <a:endParaRPr lang="en-US" sz="1200" b="1" dirty="0"/>
          </a:p>
        </p:txBody>
      </p:sp>
      <p:sp>
        <p:nvSpPr>
          <p:cNvPr id="10" name="TextBox 9"/>
          <p:cNvSpPr txBox="1"/>
          <p:nvPr/>
        </p:nvSpPr>
        <p:spPr>
          <a:xfrm>
            <a:off x="8020752" y="5888648"/>
            <a:ext cx="341760" cy="276999"/>
          </a:xfrm>
          <a:prstGeom prst="rect">
            <a:avLst/>
          </a:prstGeom>
          <a:noFill/>
        </p:spPr>
        <p:txBody>
          <a:bodyPr wrap="none" rtlCol="0">
            <a:spAutoFit/>
          </a:bodyPr>
          <a:lstStyle/>
          <a:p>
            <a:r>
              <a:rPr lang="en-US" sz="1200" b="1" dirty="0" smtClean="0"/>
              <a:t>83</a:t>
            </a:r>
            <a:endParaRPr lang="en-US" sz="1200" b="1"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3"/>
          <p:cNvSpPr>
            <a:spLocks noGrp="1"/>
          </p:cNvSpPr>
          <p:nvPr>
            <p:ph type="title"/>
          </p:nvPr>
        </p:nvSpPr>
        <p:spPr/>
        <p:txBody>
          <a:bodyPr>
            <a:normAutofit/>
          </a:bodyPr>
          <a:lstStyle/>
          <a:p>
            <a:pPr algn="r"/>
            <a:r>
              <a:rPr lang="en-US" altLang="en-US" sz="2800" dirty="0" smtClean="0">
                <a:ea typeface="ＭＳ Ｐゴシック" panose="020B0600070205080204" pitchFamily="34" charset="-128"/>
              </a:rPr>
              <a:t>Conservation must stop wasting money and energy on giant panda and other cute animals,</a:t>
            </a:r>
            <a:br>
              <a:rPr lang="en-US" altLang="en-US" sz="2800" dirty="0" smtClean="0">
                <a:ea typeface="ＭＳ Ｐゴシック" panose="020B0600070205080204" pitchFamily="34" charset="-128"/>
              </a:rPr>
            </a:br>
            <a:r>
              <a:rPr lang="en-US" altLang="en-US" sz="2800" dirty="0" smtClean="0">
                <a:ea typeface="ＭＳ Ｐゴシック" panose="020B0600070205080204" pitchFamily="34" charset="-128"/>
              </a:rPr>
              <a:t> Chris </a:t>
            </a:r>
            <a:r>
              <a:rPr lang="en-US" altLang="en-US" sz="2800" dirty="0" err="1" smtClean="0">
                <a:ea typeface="ＭＳ Ｐゴシック" panose="020B0600070205080204" pitchFamily="34" charset="-128"/>
              </a:rPr>
              <a:t>Packham</a:t>
            </a:r>
            <a:endParaRPr lang="en-US" altLang="en-US" sz="2800" dirty="0" smtClean="0">
              <a:ea typeface="ＭＳ Ｐゴシック" panose="020B0600070205080204" pitchFamily="34" charset="-128"/>
            </a:endParaRPr>
          </a:p>
        </p:txBody>
      </p:sp>
      <p:sp>
        <p:nvSpPr>
          <p:cNvPr id="112643" name="Content Placeholder 4"/>
          <p:cNvSpPr>
            <a:spLocks noGrp="1"/>
          </p:cNvSpPr>
          <p:nvPr>
            <p:ph sz="half" idx="1"/>
          </p:nvPr>
        </p:nvSpPr>
        <p:spPr>
          <a:xfrm>
            <a:off x="441960" y="1825625"/>
            <a:ext cx="4072890" cy="4351338"/>
          </a:xfrm>
        </p:spPr>
        <p:txBody>
          <a:bodyPr>
            <a:normAutofit/>
          </a:bodyPr>
          <a:lstStyle/>
          <a:p>
            <a:r>
              <a:rPr lang="en-US" altLang="en-US" sz="2400" dirty="0" smtClean="0">
                <a:ea typeface="ＭＳ Ｐゴシック" panose="020B0600070205080204" pitchFamily="34" charset="-128"/>
              </a:rPr>
              <a:t>Environmental campaigners should stop wasting money trying to save “totemic symbols of cuteness” such as the giant panda </a:t>
            </a:r>
          </a:p>
          <a:p>
            <a:r>
              <a:rPr lang="en-US" altLang="en-US" sz="2400" dirty="0" smtClean="0">
                <a:ea typeface="ＭＳ Ｐゴシック" panose="020B0600070205080204" pitchFamily="34" charset="-128"/>
              </a:rPr>
              <a:t>For too long we’ve toyed with single-species conservation which focused on individual animals and pouring huge resources into those at the expense of doing too little about others.</a:t>
            </a:r>
          </a:p>
        </p:txBody>
      </p:sp>
      <p:pic>
        <p:nvPicPr>
          <p:cNvPr id="112644" name="Content Placeholder 6" descr="Picture 14.png"/>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29150" y="2149030"/>
            <a:ext cx="3886200" cy="3704527"/>
          </a:xfrm>
        </p:spPr>
      </p:pic>
      <p:sp>
        <p:nvSpPr>
          <p:cNvPr id="2" name="Footer Placeholder 1"/>
          <p:cNvSpPr>
            <a:spLocks noGrp="1"/>
          </p:cNvSpPr>
          <p:nvPr>
            <p:ph type="ftr" sz="quarter" idx="11"/>
          </p:nvPr>
        </p:nvSpPr>
        <p:spPr/>
        <p:txBody>
          <a:bodyPr/>
          <a:lstStyle/>
          <a:p>
            <a:r>
              <a:rPr lang="el-GR" smtClean="0"/>
              <a:t>Ενότητα 7.  Η Διατήρηση της Βιολογικής Ποικιλότητας</a:t>
            </a:r>
            <a:endParaRPr lang="en-US"/>
          </a:p>
        </p:txBody>
      </p:sp>
      <p:sp>
        <p:nvSpPr>
          <p:cNvPr id="3" name="Slide Number Placeholder 2"/>
          <p:cNvSpPr>
            <a:spLocks noGrp="1"/>
          </p:cNvSpPr>
          <p:nvPr>
            <p:ph type="sldNum" sz="quarter" idx="12"/>
          </p:nvPr>
        </p:nvSpPr>
        <p:spPr/>
        <p:txBody>
          <a:bodyPr/>
          <a:lstStyle/>
          <a:p>
            <a:fld id="{58A56277-EA16-4AF5-BFB5-E5ECBBB39490}" type="slidenum">
              <a:rPr lang="en-US" smtClean="0"/>
              <a:t>97</a:t>
            </a:fld>
            <a:endParaRPr lang="en-US"/>
          </a:p>
        </p:txBody>
      </p:sp>
      <p:sp>
        <p:nvSpPr>
          <p:cNvPr id="7" name="TextBox 6"/>
          <p:cNvSpPr txBox="1"/>
          <p:nvPr/>
        </p:nvSpPr>
        <p:spPr>
          <a:xfrm>
            <a:off x="8173590" y="5476593"/>
            <a:ext cx="341760" cy="276999"/>
          </a:xfrm>
          <a:prstGeom prst="rect">
            <a:avLst/>
          </a:prstGeom>
          <a:noFill/>
        </p:spPr>
        <p:txBody>
          <a:bodyPr wrap="none" rtlCol="0">
            <a:spAutoFit/>
          </a:bodyPr>
          <a:lstStyle/>
          <a:p>
            <a:r>
              <a:rPr lang="en-US" sz="1200" b="1" dirty="0" smtClean="0">
                <a:solidFill>
                  <a:schemeClr val="bg1"/>
                </a:solidFill>
              </a:rPr>
              <a:t>84</a:t>
            </a:r>
            <a:endParaRPr lang="en-US" sz="1200" b="1" dirty="0">
              <a:solidFill>
                <a:schemeClr val="bg1"/>
              </a:solidFill>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p:cNvSpPr>
            <a:spLocks noGrp="1"/>
          </p:cNvSpPr>
          <p:nvPr>
            <p:ph type="title"/>
          </p:nvPr>
        </p:nvSpPr>
        <p:spPr/>
        <p:txBody>
          <a:bodyPr/>
          <a:lstStyle/>
          <a:p>
            <a:r>
              <a:rPr lang="el-GR" dirty="0" smtClean="0">
                <a:solidFill>
                  <a:schemeClr val="accent6">
                    <a:lumMod val="75000"/>
                  </a:schemeClr>
                </a:solidFill>
              </a:rPr>
              <a:t>Τέλος Παρουσίασης</a:t>
            </a:r>
            <a:endParaRPr lang="en-US" dirty="0">
              <a:solidFill>
                <a:schemeClr val="accent6">
                  <a:lumMod val="75000"/>
                </a:schemeClr>
              </a:solidFill>
            </a:endParaRPr>
          </a:p>
        </p:txBody>
      </p:sp>
      <p:sp>
        <p:nvSpPr>
          <p:cNvPr id="4" name="Θέση υποσέλιδου 3"/>
          <p:cNvSpPr>
            <a:spLocks noGrp="1"/>
          </p:cNvSpPr>
          <p:nvPr>
            <p:ph type="ftr" sz="quarter" idx="10"/>
          </p:nvPr>
        </p:nvSpPr>
        <p:spPr/>
        <p:txBody>
          <a:bodyPr/>
          <a:lstStyle/>
          <a:p>
            <a:r>
              <a:rPr lang="el-GR" smtClean="0"/>
              <a:t>Ενότητα 7.  Η Διατήρηση της Βιολογικής Ποικιλότητας</a:t>
            </a:r>
            <a:endParaRPr lang="en-US"/>
          </a:p>
        </p:txBody>
      </p:sp>
      <p:sp>
        <p:nvSpPr>
          <p:cNvPr id="5" name="Θέση αριθμού διαφάνειας 4"/>
          <p:cNvSpPr>
            <a:spLocks noGrp="1"/>
          </p:cNvSpPr>
          <p:nvPr>
            <p:ph type="sldNum" sz="quarter" idx="11"/>
          </p:nvPr>
        </p:nvSpPr>
        <p:spPr/>
        <p:txBody>
          <a:bodyPr/>
          <a:lstStyle/>
          <a:p>
            <a:fld id="{58A56277-EA16-4AF5-BFB5-E5ECBBB39490}" type="slidenum">
              <a:rPr lang="en-US" smtClean="0"/>
              <a:pPr/>
              <a:t>98</a:t>
            </a:fld>
            <a:endParaRPr lang="en-US"/>
          </a:p>
        </p:txBody>
      </p:sp>
    </p:spTree>
    <p:extLst>
      <p:ext uri="{BB962C8B-B14F-4D97-AF65-F5344CB8AC3E}">
        <p14:creationId xmlns:p14="http://schemas.microsoft.com/office/powerpoint/2010/main" val="110816488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sp>
        <p:nvSpPr>
          <p:cNvPr id="4" name="Θέση υποσέλιδου 3"/>
          <p:cNvSpPr>
            <a:spLocks noGrp="1"/>
          </p:cNvSpPr>
          <p:nvPr>
            <p:ph type="ftr" sz="quarter" idx="11"/>
          </p:nvPr>
        </p:nvSpPr>
        <p:spPr/>
        <p:txBody>
          <a:bodyPr/>
          <a:lstStyle/>
          <a:p>
            <a:r>
              <a:rPr lang="el-GR" smtClean="0"/>
              <a:t>Ενότητα 7.  Η Διατήρηση της Βιολογικής Ποικιλότητας</a:t>
            </a:r>
            <a:endParaRPr lang="en-US"/>
          </a:p>
        </p:txBody>
      </p:sp>
      <p:sp>
        <p:nvSpPr>
          <p:cNvPr id="9" name="Θέση αριθμού διαφάνειας 8"/>
          <p:cNvSpPr>
            <a:spLocks noGrp="1"/>
          </p:cNvSpPr>
          <p:nvPr>
            <p:ph type="sldNum" sz="quarter" idx="12"/>
          </p:nvPr>
        </p:nvSpPr>
        <p:spPr/>
        <p:txBody>
          <a:bodyPr/>
          <a:lstStyle/>
          <a:p>
            <a:fld id="{58A56277-EA16-4AF5-BFB5-E5ECBBB39490}" type="slidenum">
              <a:rPr lang="en-US" smtClean="0"/>
              <a:pPr/>
              <a:t>99</a:t>
            </a:fld>
            <a:endParaRPr lang="en-US"/>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1160476187"/>
      </p:ext>
    </p:extLst>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Θέμα του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1.pptx" id="{384095AA-3FED-4702-B384-88A1E9625162}" vid="{8E3B2130-187F-4ED6-B635-B15099330E84}"/>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TEMPLATE1a</Template>
  <TotalTime>1690</TotalTime>
  <Words>6459</Words>
  <Application>Microsoft Office PowerPoint</Application>
  <PresentationFormat>On-screen Show (4:3)</PresentationFormat>
  <Paragraphs>876</Paragraphs>
  <Slides>114</Slides>
  <Notes>70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114</vt:i4>
      </vt:variant>
    </vt:vector>
  </HeadingPairs>
  <TitlesOfParts>
    <vt:vector size="122" baseType="lpstr">
      <vt:lpstr>Arial</vt:lpstr>
      <vt:lpstr>Calibri</vt:lpstr>
      <vt:lpstr>ＭＳ Ｐゴシック</vt:lpstr>
      <vt:lpstr>ＭＳ Ｐゴシック</vt:lpstr>
      <vt:lpstr>Tahoma</vt:lpstr>
      <vt:lpstr>Times New Roman</vt:lpstr>
      <vt:lpstr>Wingdings</vt:lpstr>
      <vt:lpstr>Θέμα του Office</vt:lpstr>
      <vt:lpstr>Ζωϊκή Ποικιλότητα</vt:lpstr>
      <vt:lpstr>Βιολογία Διατήρησης 1/2</vt:lpstr>
      <vt:lpstr>Βιολογία Διατήρησης 2/2</vt:lpstr>
      <vt:lpstr>Τελικά τι προστατεύουμε; «In the end, we will protect only what we love. We will love only what we understand. We will understand only what we are taught» Baba Dioum </vt:lpstr>
      <vt:lpstr>Περιγραφθέντα είδη</vt:lpstr>
      <vt:lpstr>Εξαφανίσεις ειδών</vt:lpstr>
      <vt:lpstr>Εξαφάνιση μεγαπανίδας  από την Ελλάδα</vt:lpstr>
      <vt:lpstr>Ρυθμοί εξαφάνισης στα νησιά</vt:lpstr>
      <vt:lpstr>Περιοχές υψηλής βιοποικιλότητας</vt:lpstr>
      <vt:lpstr>Τοπικές εξαφανίσεις 1/2</vt:lpstr>
      <vt:lpstr>Τοπικές εξαφανίσεις 2/2</vt:lpstr>
      <vt:lpstr>Αύξηση ανθρώπινου πληθυσμού</vt:lpstr>
      <vt:lpstr>Κοινωνιολογικά προβλήματα που σχετίζονται με τη διατήρηση της βιοποικιλότητας</vt:lpstr>
      <vt:lpstr>Η περίπτωση της Εγνατίας Οδού</vt:lpstr>
      <vt:lpstr>Διατήρηση των ζώων </vt:lpstr>
      <vt:lpstr>Ελάχιστος βιώσιμος πληθυσμός</vt:lpstr>
      <vt:lpstr>Ελάχιστη δυναμική περιοχή</vt:lpstr>
      <vt:lpstr>Υποβάθμιση μικρών πληθυσμών 1/2</vt:lpstr>
      <vt:lpstr>Υποβάθμιση μικρών πληθυσμών 2/2</vt:lpstr>
      <vt:lpstr>Απώλεια γενετικής ποικιλότητας</vt:lpstr>
      <vt:lpstr>Τύπος του Wright (1931)  Ελάττωση της ετεροζυγωτίας</vt:lpstr>
      <vt:lpstr>Ελάττωση της ετεροζυγωτίας</vt:lpstr>
      <vt:lpstr>Ενδογαμική ύφεση 1/2</vt:lpstr>
      <vt:lpstr>Ενδογαμική ύφεση 2/2</vt:lpstr>
      <vt:lpstr>Εξωγαμική ύφεση 1/2</vt:lpstr>
      <vt:lpstr>Εξωγαμική ύφεση 2/2 </vt:lpstr>
      <vt:lpstr>Απώλεια εξελικτικής ευελιξίας</vt:lpstr>
      <vt:lpstr>Αποτελεσματικό μέγεθος πληθυσμού</vt:lpstr>
      <vt:lpstr>Άνιση αναλογία φύλων</vt:lpstr>
      <vt:lpstr>Διακύμανση του αναπαραγωγικού αποτελέσματος</vt:lpstr>
      <vt:lpstr>Διακυμάνσεις των πληθυσμών  και στενωποί 1/3</vt:lpstr>
      <vt:lpstr>Διακυμάνσεις των πληθυσμών  και στενωποί 2/3</vt:lpstr>
      <vt:lpstr>Διακυμάνσεις των πληθυσμών  και στενωποί 3/3</vt:lpstr>
      <vt:lpstr>Δημογραφική διακύμανση 1/3</vt:lpstr>
      <vt:lpstr>Δημογραφική διακύμανση 2/3</vt:lpstr>
      <vt:lpstr>Δημογραφική διακύμανση 3/3</vt:lpstr>
      <vt:lpstr>Δημογραφική στοχαστικότητα</vt:lpstr>
      <vt:lpstr>Περιβαλλοντικές διακυμάνσεις  και καταστροφές</vt:lpstr>
      <vt:lpstr>Δίνες εξαφάνισης</vt:lpstr>
      <vt:lpstr>Φυσική ιστορία και αυτοικολογία</vt:lpstr>
      <vt:lpstr>Περιβάλλον</vt:lpstr>
      <vt:lpstr>Κατανομή</vt:lpstr>
      <vt:lpstr>Βιοτικές αλληλεπιδράσεις</vt:lpstr>
      <vt:lpstr>Μορφολογία</vt:lpstr>
      <vt:lpstr>Φυσιολογία</vt:lpstr>
      <vt:lpstr>Δημογραφία</vt:lpstr>
      <vt:lpstr>Συμπεριφορά</vt:lpstr>
      <vt:lpstr>Γενετική</vt:lpstr>
      <vt:lpstr>Πρόγραμμα επανάκαμψης του κόνδορα της Καλιφόρνιας (Gymnogyps californianus)</vt:lpstr>
      <vt:lpstr>Παρακολούθηση πληθυσμών 1/2 </vt:lpstr>
      <vt:lpstr>Παρακολούθηση πληθυσμών 2/2 </vt:lpstr>
      <vt:lpstr>Ανάλυση βιωσιμότητας πληθυσμών </vt:lpstr>
      <vt:lpstr>Μεταπληθυσμοί 1/2</vt:lpstr>
      <vt:lpstr>Μεταπληθυσμοί 2/3</vt:lpstr>
      <vt:lpstr>Μεταπληθυσμοί  του Ovis canadensis</vt:lpstr>
      <vt:lpstr>Εντοπισμένα προβλήματα στη λειτουργία των μεταπληθυσμών</vt:lpstr>
      <vt:lpstr>Η ίδρυση νέων πληθυσμών</vt:lpstr>
      <vt:lpstr>Προγράμματα επανεισαγωγής</vt:lpstr>
      <vt:lpstr>Η θαυμαστή περίπτωση του Dryococelus australis, μέρος ΙΙ</vt:lpstr>
      <vt:lpstr>Προγράμματα ενίσχυσης</vt:lpstr>
      <vt:lpstr>Προγράμματα εισαγωγής</vt:lpstr>
      <vt:lpstr>Στρατηγικές διατήρησης ex situ</vt:lpstr>
      <vt:lpstr>Το σκληρό πρόσωπο της  Βιολογίας Διατήρησης...</vt:lpstr>
      <vt:lpstr>Proyecto Nemesis 1/2</vt:lpstr>
      <vt:lpstr>Proyecto Nemesis 2/2</vt:lpstr>
      <vt:lpstr>Είναι τόσο επικίνδυνες οι κατσίκες;</vt:lpstr>
      <vt:lpstr>Ποντίκια-καμικάζι  εναντίον φιδιών</vt:lpstr>
      <vt:lpstr>Η ελληνική εμπειρία στην εξόντωση...</vt:lpstr>
      <vt:lpstr>Συμπληρωματική δράση  στρατηγικών διατήρησης</vt:lpstr>
      <vt:lpstr>Ζωολογικοί κήποι </vt:lpstr>
      <vt:lpstr>Όμως ... </vt:lpstr>
      <vt:lpstr>Σύγχρονοι ΖΚ</vt:lpstr>
      <vt:lpstr>Η περίπτωση του Henri Rousseau </vt:lpstr>
      <vt:lpstr>Safari,  μια εναλλακτική πρόταση;</vt:lpstr>
      <vt:lpstr>PowerPoint Presentation</vt:lpstr>
      <vt:lpstr>PowerPoint Presentation</vt:lpstr>
      <vt:lpstr>Οι κατηγορίες διατήρησης των ειδών (IUCN) 1/2</vt:lpstr>
      <vt:lpstr>Οι κατηγορίες διατήρησης των ειδών (IUCN) 2/2</vt:lpstr>
      <vt:lpstr>Βιβλία Κόκκινων Δεδομένων  (Red Data Books)</vt:lpstr>
      <vt:lpstr>Η νομική προστασία των ειδών Εθνική νομοθεσία</vt:lpstr>
      <vt:lpstr>Η νομική προστασία των ειδών Διεθνείς συμφωνίες</vt:lpstr>
      <vt:lpstr>Προστατευόμενες περιοχές</vt:lpstr>
      <vt:lpstr>Εθνικά πάρκα</vt:lpstr>
      <vt:lpstr>Το Εθνικό Πάρκο του Abruzzo</vt:lpstr>
      <vt:lpstr>Σύστημα Εθνικών Δρυμών  στην Ελλάδα</vt:lpstr>
      <vt:lpstr>Σύστημα κατηγοριών προστατευομένων περιοχών της IUCN 1/3</vt:lpstr>
      <vt:lpstr>Σύστημα κατηγοριών προστατευομένων περιοχών της IUCN 2/3</vt:lpstr>
      <vt:lpstr>Σύστημα κατηγοριών προστατευομένων περιοχών της IUCN 3/3</vt:lpstr>
      <vt:lpstr>Ο καθορισμός προτεραιοτήτων για την προστασία</vt:lpstr>
      <vt:lpstr>Οικολογική αξία</vt:lpstr>
      <vt:lpstr>Ταξινομική αξία, Γενετική σημασία και σημασία πρακτικής δαιτήρησης</vt:lpstr>
      <vt:lpstr>Σημασία για τον άνθρωπο 1/2</vt:lpstr>
      <vt:lpstr>Σημασία για τον άνθρωπο 2/2</vt:lpstr>
      <vt:lpstr>Η διατήρηση έξω από τις προστατευόμενες περιοχές</vt:lpstr>
      <vt:lpstr>Τι να (πρωτο)προστατεύσουμε; 1/2</vt:lpstr>
      <vt:lpstr>Τι να (πρωτο)προστατεύσουμε; 2/2</vt:lpstr>
      <vt:lpstr>Conservation must stop wasting money and energy on giant panda and other cute animals,  Chris Packham</vt:lpstr>
      <vt:lpstr>Τέλος Παρουσίασης</vt:lpstr>
      <vt:lpstr>Χρηματοδότηση</vt:lpstr>
      <vt:lpstr>Σημειώματα</vt:lpstr>
      <vt:lpstr>Σημείωμα Ιστορικού Εκδόσεων Έργου</vt:lpstr>
      <vt:lpstr>Σημείωμα Αναφοράς</vt:lpstr>
      <vt:lpstr>Σημείωμα Αδειοδότησης</vt:lpstr>
      <vt:lpstr>Διατήρηση Σημειωμάτων</vt:lpstr>
      <vt:lpstr>Σημείωμα  Χρήσης Έργων Τρίτων 1/10</vt:lpstr>
      <vt:lpstr>Σημείωμα  Χρήσης Έργων Τρίτων 2/10</vt:lpstr>
      <vt:lpstr>Σημείωμα  Χρήσης Έργων Τρίτων 3/10</vt:lpstr>
      <vt:lpstr>Σημείωμα  Χρήσης Έργων Τρίτων 4/10</vt:lpstr>
      <vt:lpstr>Σημείωμα  Χρήσης Έργων Τρίτων 5/10</vt:lpstr>
      <vt:lpstr>Σημείωμα  Χρήσης Έργων Τρίτων 6/10</vt:lpstr>
      <vt:lpstr>Σημείωμα  Χρήσης Έργων Τρίτων 7/10</vt:lpstr>
      <vt:lpstr>Σημείωμα  Χρήσης Έργων Τρίτων 8/10</vt:lpstr>
      <vt:lpstr>Σημείωμα  Χρήσης Έργων Τρίτων 9/10</vt:lpstr>
      <vt:lpstr>Σημείωμα  Χρήσης Έργων Τρίτων 10/10</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Vassiliki Siafaka</dc:creator>
  <cp:lastModifiedBy>Vassiliki Siafaka</cp:lastModifiedBy>
  <cp:revision>225</cp:revision>
  <dcterms:created xsi:type="dcterms:W3CDTF">2015-03-24T06:43:16Z</dcterms:created>
  <dcterms:modified xsi:type="dcterms:W3CDTF">2015-11-15T04:48:43Z</dcterms:modified>
</cp:coreProperties>
</file>