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4"/>
  </p:notesMasterIdLst>
  <p:sldIdLst>
    <p:sldId id="459" r:id="rId2"/>
    <p:sldId id="460" r:id="rId3"/>
    <p:sldId id="461" r:id="rId4"/>
    <p:sldId id="462" r:id="rId5"/>
    <p:sldId id="463" r:id="rId6"/>
    <p:sldId id="464" r:id="rId7"/>
    <p:sldId id="465" r:id="rId8"/>
    <p:sldId id="466" r:id="rId9"/>
    <p:sldId id="467" r:id="rId10"/>
    <p:sldId id="468" r:id="rId11"/>
    <p:sldId id="469" r:id="rId12"/>
    <p:sldId id="470" r:id="rId13"/>
    <p:sldId id="471" r:id="rId14"/>
    <p:sldId id="472" r:id="rId15"/>
    <p:sldId id="473" r:id="rId16"/>
    <p:sldId id="474" r:id="rId17"/>
    <p:sldId id="475" r:id="rId18"/>
    <p:sldId id="476" r:id="rId19"/>
    <p:sldId id="477" r:id="rId20"/>
    <p:sldId id="478" r:id="rId21"/>
    <p:sldId id="479" r:id="rId22"/>
    <p:sldId id="480" r:id="rId23"/>
    <p:sldId id="481" r:id="rId24"/>
    <p:sldId id="482" r:id="rId25"/>
    <p:sldId id="483" r:id="rId26"/>
    <p:sldId id="484" r:id="rId27"/>
    <p:sldId id="485" r:id="rId28"/>
    <p:sldId id="486" r:id="rId29"/>
    <p:sldId id="487" r:id="rId30"/>
    <p:sldId id="488" r:id="rId31"/>
    <p:sldId id="489" r:id="rId32"/>
    <p:sldId id="490" r:id="rId33"/>
    <p:sldId id="491" r:id="rId34"/>
    <p:sldId id="492" r:id="rId35"/>
    <p:sldId id="493" r:id="rId36"/>
    <p:sldId id="494" r:id="rId37"/>
    <p:sldId id="495" r:id="rId38"/>
    <p:sldId id="496" r:id="rId39"/>
    <p:sldId id="497" r:id="rId40"/>
    <p:sldId id="498" r:id="rId41"/>
    <p:sldId id="499" r:id="rId42"/>
    <p:sldId id="500" r:id="rId43"/>
    <p:sldId id="501" r:id="rId44"/>
    <p:sldId id="502" r:id="rId45"/>
    <p:sldId id="503" r:id="rId46"/>
    <p:sldId id="504" r:id="rId47"/>
    <p:sldId id="505" r:id="rId48"/>
    <p:sldId id="506" r:id="rId49"/>
    <p:sldId id="507" r:id="rId50"/>
    <p:sldId id="508" r:id="rId51"/>
    <p:sldId id="509" r:id="rId52"/>
    <p:sldId id="510" r:id="rId53"/>
    <p:sldId id="511" r:id="rId54"/>
    <p:sldId id="512" r:id="rId55"/>
    <p:sldId id="513" r:id="rId56"/>
    <p:sldId id="514" r:id="rId57"/>
    <p:sldId id="515" r:id="rId58"/>
    <p:sldId id="516" r:id="rId59"/>
    <p:sldId id="517" r:id="rId60"/>
    <p:sldId id="518" r:id="rId61"/>
    <p:sldId id="519" r:id="rId62"/>
    <p:sldId id="520" r:id="rId63"/>
    <p:sldId id="521" r:id="rId64"/>
    <p:sldId id="522" r:id="rId65"/>
    <p:sldId id="523" r:id="rId66"/>
    <p:sldId id="524" r:id="rId67"/>
    <p:sldId id="525" r:id="rId68"/>
    <p:sldId id="526" r:id="rId69"/>
    <p:sldId id="527" r:id="rId70"/>
    <p:sldId id="528" r:id="rId71"/>
    <p:sldId id="529" r:id="rId72"/>
    <p:sldId id="530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63532" autoAdjust="0"/>
  </p:normalViewPr>
  <p:slideViewPr>
    <p:cSldViewPr snapToGrid="0">
      <p:cViewPr varScale="1">
        <p:scale>
          <a:sx n="47" d="100"/>
          <a:sy n="47" d="100"/>
        </p:scale>
        <p:origin x="1152" y="48"/>
      </p:cViewPr>
      <p:guideLst/>
    </p:cSldViewPr>
  </p:slideViewPr>
  <p:outlineViewPr>
    <p:cViewPr>
      <p:scale>
        <a:sx n="33" d="100"/>
        <a:sy n="33" d="100"/>
      </p:scale>
      <p:origin x="0" y="-280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36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40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08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43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49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11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98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69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62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32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49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78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09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57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374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623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92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450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365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998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3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199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335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845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450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363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312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87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472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559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538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05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817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085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123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930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111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970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3025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2421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5764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0069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255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44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98025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29108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443816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42539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07049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4236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49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32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16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855788"/>
            <a:ext cx="7886700" cy="23050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628650" y="4214813"/>
            <a:ext cx="7886700" cy="194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8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3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3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6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60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13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88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18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Ενότητα  5. Πανίδα της Ελλάδας (Μέρος Β')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2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66" r:id="rId6"/>
    <p:sldLayoutId id="2147483671" r:id="rId7"/>
    <p:sldLayoutId id="2147483672" r:id="rId8"/>
    <p:sldLayoutId id="2147483673" r:id="rId9"/>
    <p:sldLayoutId id="2147483674" r:id="rId10"/>
    <p:sldLayoutId id="2147483685" r:id="rId11"/>
    <p:sldLayoutId id="2147483681" r:id="rId12"/>
    <p:sldLayoutId id="2147483682" r:id="rId13"/>
    <p:sldLayoutId id="2147483680" r:id="rId14"/>
    <p:sldLayoutId id="2147483669" r:id="rId15"/>
    <p:sldLayoutId id="2147483675" r:id="rId16"/>
    <p:sldLayoutId id="2147483676" r:id="rId17"/>
    <p:sldLayoutId id="2147483678" r:id="rId18"/>
    <p:sldLayoutId id="2147483677" r:id="rId19"/>
    <p:sldLayoutId id="2147483683" r:id="rId20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Ζωική Ποικιλότητα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234" y="3590314"/>
            <a:ext cx="7205532" cy="2710273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Ενότητα 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Χερσαία Αρθρόποδα της Ελλάδας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l-GR" sz="2800" dirty="0"/>
          </a:p>
          <a:p>
            <a:r>
              <a:rPr lang="el-GR" sz="2800" dirty="0" smtClean="0"/>
              <a:t>Αναστάσιος </a:t>
            </a:r>
            <a:r>
              <a:rPr lang="el-GR" sz="2800" dirty="0" err="1" smtClean="0"/>
              <a:t>Λεγάκις</a:t>
            </a:r>
            <a:r>
              <a:rPr lang="el-GR" sz="2800" dirty="0" smtClean="0"/>
              <a:t>, Αναπληρωτής Καθηγητής</a:t>
            </a:r>
            <a:endParaRPr lang="el-GR" sz="2800" dirty="0"/>
          </a:p>
          <a:p>
            <a:r>
              <a:rPr lang="el-GR" sz="2800" dirty="0"/>
              <a:t>Σχολή Θετικών Επιστημών</a:t>
            </a:r>
          </a:p>
          <a:p>
            <a:r>
              <a:rPr lang="el-GR" sz="2800" dirty="0" smtClean="0"/>
              <a:t>Τμήμα Βιολογίας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5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Ακάρεα</a:t>
            </a:r>
            <a:r>
              <a:rPr lang="en-US" dirty="0" smtClean="0"/>
              <a:t> 2/3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1015768" y="1832383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el-GR" altLang="en-US" sz="2400" dirty="0"/>
              <a:t>Τα </a:t>
            </a:r>
            <a:r>
              <a:rPr lang="el-GR" altLang="en-US" sz="2400" b="1" dirty="0" err="1"/>
              <a:t>σαρκοφάγα</a:t>
            </a:r>
            <a:r>
              <a:rPr lang="el-GR" altLang="en-US" sz="2400" b="1" dirty="0"/>
              <a:t> </a:t>
            </a:r>
            <a:r>
              <a:rPr lang="el-GR" altLang="en-US" sz="2400" b="1" dirty="0" err="1"/>
              <a:t>ακάρεα</a:t>
            </a:r>
            <a:r>
              <a:rPr lang="el-GR" altLang="en-US" sz="2400" b="1" dirty="0"/>
              <a:t> </a:t>
            </a:r>
            <a:r>
              <a:rPr lang="el-GR" altLang="en-US" sz="2400" dirty="0"/>
              <a:t>χρησιμοποιούνται για την καταπολέμηση βλαβερών </a:t>
            </a:r>
            <a:r>
              <a:rPr lang="el-GR" altLang="en-US" sz="2400" dirty="0" smtClean="0"/>
              <a:t>εντόμων.</a:t>
            </a:r>
            <a:endParaRPr lang="el-GR" altLang="en-US" sz="2400" dirty="0"/>
          </a:p>
          <a:p>
            <a:pPr marL="0" indent="0">
              <a:buNone/>
            </a:pPr>
            <a:r>
              <a:rPr lang="el-GR" altLang="en-US" sz="2400" dirty="0" smtClean="0"/>
              <a:t>Παίζουν </a:t>
            </a:r>
            <a:r>
              <a:rPr lang="el-GR" altLang="en-US" sz="2400" dirty="0"/>
              <a:t>επίσης σημαντικό ρόλο ως θηρευτές στην εδαφική πανίδα των μεσογειακού τύπου </a:t>
            </a:r>
            <a:r>
              <a:rPr lang="el-GR" altLang="en-US" sz="2400" dirty="0" smtClean="0"/>
              <a:t>οικοσυστημάτων.</a:t>
            </a:r>
            <a:endParaRPr lang="el-GR" altLang="en-US" sz="2400" dirty="0"/>
          </a:p>
          <a:p>
            <a:endParaRPr 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5. Χερσαία Αρθρόποδα της Ελλάδας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E952B-A4A4-4B00-98D7-2D24E9278240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68" y="1969477"/>
            <a:ext cx="3062589" cy="3356056"/>
          </a:xfrm>
        </p:spPr>
      </p:pic>
      <p:sp>
        <p:nvSpPr>
          <p:cNvPr id="7" name="TextBox 6"/>
          <p:cNvSpPr txBox="1"/>
          <p:nvPr/>
        </p:nvSpPr>
        <p:spPr>
          <a:xfrm>
            <a:off x="7701343" y="504853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76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Ακάρεα</a:t>
            </a:r>
            <a:r>
              <a:rPr lang="en-US" dirty="0" smtClean="0"/>
              <a:t> 3/3</a:t>
            </a:r>
            <a:endParaRPr 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5. Χερσαία Αρθρόποδα της Ελλάδας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DE952B-A4A4-4B00-98D7-2D24E9278240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11" name="Θέση περιεχομένου 10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96" y="1854200"/>
            <a:ext cx="2856745" cy="206851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51" y="4048125"/>
            <a:ext cx="1846035" cy="2114550"/>
          </a:xfrm>
        </p:spPr>
      </p:pic>
      <p:sp>
        <p:nvSpPr>
          <p:cNvPr id="10" name="Θέση περιεχομένου 9"/>
          <p:cNvSpPr>
            <a:spLocks noGrp="1"/>
          </p:cNvSpPr>
          <p:nvPr>
            <p:ph sz="quarter" idx="14"/>
          </p:nvPr>
        </p:nvSpPr>
        <p:spPr>
          <a:xfrm>
            <a:off x="1016366" y="2524655"/>
            <a:ext cx="3661142" cy="2069283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Τα </a:t>
            </a:r>
            <a:r>
              <a:rPr lang="el-GR" sz="2400" b="1" dirty="0"/>
              <a:t>παρασιτικά </a:t>
            </a:r>
            <a:r>
              <a:rPr lang="el-GR" sz="2400" b="1" dirty="0" err="1"/>
              <a:t>ακάρεα</a:t>
            </a:r>
            <a:r>
              <a:rPr lang="el-GR" sz="2400" b="1" dirty="0"/>
              <a:t> </a:t>
            </a:r>
            <a:r>
              <a:rPr lang="el-GR" sz="2400" dirty="0"/>
              <a:t>(τσιμπούρια, ψώρες) προκαλούν ασθένειες στον άνθρωπο και τα κατοικίδια </a:t>
            </a:r>
            <a:r>
              <a:rPr lang="el-GR" sz="2400" dirty="0" smtClean="0"/>
              <a:t>ζώα.</a:t>
            </a:r>
            <a:endParaRPr lang="el-GR" sz="2400" dirty="0"/>
          </a:p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7701343" y="364571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9672" y="582854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9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85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Καρκινοειδή</a:t>
            </a:r>
            <a:r>
              <a:rPr lang="en-US" dirty="0" smtClean="0"/>
              <a:t> 1/3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sz="half" idx="1"/>
          </p:nvPr>
        </p:nvSpPr>
        <p:spPr>
          <a:xfrm>
            <a:off x="742950" y="2254997"/>
            <a:ext cx="3641481" cy="3079003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Τα </a:t>
            </a:r>
            <a:r>
              <a:rPr lang="el-GR" sz="2400" b="1" dirty="0"/>
              <a:t>Ισόποδα</a:t>
            </a:r>
            <a:r>
              <a:rPr lang="el-GR" sz="2400" dirty="0"/>
              <a:t> είναι η μόνη ομάδα των Καρκινοειδών που ζει στην </a:t>
            </a:r>
            <a:r>
              <a:rPr lang="el-GR" sz="2400" dirty="0" smtClean="0"/>
              <a:t>ξηρά.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Ανήκουν στην υπόταξη </a:t>
            </a:r>
            <a:r>
              <a:rPr lang="el-GR" sz="2400" dirty="0" err="1"/>
              <a:t>Ονισκίδες</a:t>
            </a:r>
            <a:r>
              <a:rPr lang="el-GR" sz="2400" dirty="0"/>
              <a:t> (</a:t>
            </a:r>
            <a:r>
              <a:rPr lang="el-GR" sz="2400" dirty="0" err="1"/>
              <a:t>Oniscidea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23" y="1935849"/>
            <a:ext cx="3886200" cy="3239936"/>
          </a:xfr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64557" y="489878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78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Καρκινοειδή</a:t>
            </a:r>
            <a:r>
              <a:rPr lang="en-US" dirty="0" smtClean="0"/>
              <a:t> 2/3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Στην Ελλάδα έχουν καταγραφεί 212 είδη από τα οποία τα 137 είναι ενδημικά της </a:t>
            </a:r>
            <a:r>
              <a:rPr lang="el-GR" sz="2400" dirty="0" smtClean="0"/>
              <a:t>Ελλάδας. 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Ποσοστό ενδημισμού 64%, από τα υψηλότερα στην </a:t>
            </a:r>
            <a:r>
              <a:rPr lang="el-GR" sz="2400" dirty="0" smtClean="0"/>
              <a:t>Ελλάδα.</a:t>
            </a:r>
            <a:endParaRPr lang="el-GR" sz="2400" dirty="0"/>
          </a:p>
          <a:p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31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Καρκινοειδή</a:t>
            </a:r>
            <a:r>
              <a:rPr lang="en-US" dirty="0" smtClean="0"/>
              <a:t> 3/3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Συναντώνται σε όλα τα ενδιαιτήματα, από τις παραλίες μέχρι τα </a:t>
            </a:r>
            <a:r>
              <a:rPr lang="el-GR" sz="2400" dirty="0" smtClean="0"/>
              <a:t>αλπικά.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Προτιμούν υγρές τοποθεσίες και ενεργοποιούνται τους υγρούς </a:t>
            </a:r>
            <a:r>
              <a:rPr lang="el-GR" sz="2400" dirty="0" smtClean="0"/>
              <a:t>μήνες.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Είναι από τους σημαντικούς αποικοδομητές της νεκρής ύλης που βρίσκεται στο </a:t>
            </a:r>
            <a:r>
              <a:rPr lang="el-GR" sz="2400" dirty="0" smtClean="0"/>
              <a:t>έδαφος.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Ανήκουν στις σημαντικές ομάδες των </a:t>
            </a:r>
            <a:r>
              <a:rPr lang="el-GR" sz="2400" dirty="0" err="1"/>
              <a:t>τρωγλόβιων</a:t>
            </a:r>
            <a:r>
              <a:rPr lang="el-GR" sz="2400" dirty="0"/>
              <a:t> οργανισμών: 39 είδη (18%) είναι </a:t>
            </a:r>
            <a:r>
              <a:rPr lang="el-GR" sz="2400" dirty="0" err="1"/>
              <a:t>τρωγλόβια</a:t>
            </a:r>
            <a:r>
              <a:rPr lang="el-GR" sz="2400" dirty="0"/>
              <a:t>. Από αυτά, 33 είναι ενδημικά της </a:t>
            </a:r>
            <a:r>
              <a:rPr lang="el-GR" sz="2400" dirty="0" smtClean="0"/>
              <a:t>Ελλάδας.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33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Μονοσκελή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l-GR" altLang="en-US" sz="2400" b="1" dirty="0" err="1"/>
              <a:t>Μυριάποδα</a:t>
            </a:r>
            <a:endParaRPr lang="el-GR" altLang="en-US" sz="2400" b="1" dirty="0"/>
          </a:p>
          <a:p>
            <a:pPr>
              <a:spcBef>
                <a:spcPct val="0"/>
              </a:spcBef>
              <a:buNone/>
            </a:pPr>
            <a:endParaRPr lang="el-GR" altLang="en-US" sz="2400" dirty="0"/>
          </a:p>
          <a:p>
            <a:pPr lvl="1">
              <a:spcBef>
                <a:spcPct val="0"/>
              </a:spcBef>
              <a:buNone/>
            </a:pPr>
            <a:r>
              <a:rPr lang="el-GR" altLang="en-US" sz="2400" b="1" dirty="0"/>
              <a:t>Ομοταξίες</a:t>
            </a:r>
          </a:p>
          <a:p>
            <a:pPr lvl="1">
              <a:spcBef>
                <a:spcPct val="0"/>
              </a:spcBef>
              <a:buNone/>
            </a:pPr>
            <a:endParaRPr lang="el-GR" altLang="en-US" sz="2400" dirty="0"/>
          </a:p>
          <a:p>
            <a:pPr lvl="1">
              <a:spcBef>
                <a:spcPct val="0"/>
              </a:spcBef>
              <a:buNone/>
            </a:pPr>
            <a:r>
              <a:rPr lang="el-GR" altLang="en-US" sz="2400" dirty="0" err="1"/>
              <a:t>Χειλόποδα</a:t>
            </a:r>
            <a:r>
              <a:rPr lang="el-GR" altLang="en-US" sz="2400" dirty="0"/>
              <a:t>	</a:t>
            </a:r>
            <a:r>
              <a:rPr lang="el-GR" altLang="en-US" sz="2400" dirty="0" smtClean="0"/>
              <a:t>             103 </a:t>
            </a:r>
            <a:r>
              <a:rPr lang="el-GR" altLang="en-US" sz="2400" dirty="0"/>
              <a:t>είδη</a:t>
            </a:r>
          </a:p>
          <a:p>
            <a:pPr lvl="1">
              <a:spcBef>
                <a:spcPct val="0"/>
              </a:spcBef>
              <a:buNone/>
            </a:pPr>
            <a:r>
              <a:rPr lang="el-GR" altLang="en-US" sz="2400" dirty="0" err="1"/>
              <a:t>Διπλόποδα</a:t>
            </a:r>
            <a:r>
              <a:rPr lang="el-GR" altLang="en-US" sz="2400" dirty="0"/>
              <a:t>	148</a:t>
            </a:r>
          </a:p>
          <a:p>
            <a:pPr lvl="1">
              <a:spcBef>
                <a:spcPct val="0"/>
              </a:spcBef>
              <a:buNone/>
            </a:pPr>
            <a:r>
              <a:rPr lang="el-GR" altLang="en-US" sz="2400" dirty="0" err="1"/>
              <a:t>Σύμφυλα</a:t>
            </a:r>
            <a:r>
              <a:rPr lang="el-GR" altLang="en-US" sz="2400" dirty="0"/>
              <a:t>	   	   7</a:t>
            </a:r>
          </a:p>
          <a:p>
            <a:pPr lvl="1">
              <a:spcBef>
                <a:spcPct val="0"/>
              </a:spcBef>
              <a:buNone/>
            </a:pPr>
            <a:r>
              <a:rPr lang="el-GR" altLang="en-US" sz="2400" dirty="0" err="1"/>
              <a:t>Παυρόποδα</a:t>
            </a:r>
            <a:r>
              <a:rPr lang="el-GR" altLang="en-US" sz="2400" dirty="0"/>
              <a:t>	  33</a:t>
            </a:r>
            <a:endParaRPr lang="en-GB" altLang="en-US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Χειλόποδα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>
          <a:xfrm>
            <a:off x="816219" y="1690689"/>
            <a:ext cx="38862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/>
              <a:t>Τα </a:t>
            </a:r>
            <a:r>
              <a:rPr lang="el-GR" dirty="0" err="1"/>
              <a:t>Χειλόποδα</a:t>
            </a:r>
            <a:r>
              <a:rPr lang="el-GR" dirty="0"/>
              <a:t> έχουν υψηλό ποσοστό ενδημισμού στην Ελλάδα, πάνω από 25</a:t>
            </a:r>
            <a:r>
              <a:rPr lang="el-GR" dirty="0" smtClean="0"/>
              <a:t>%.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Ως θηρευτές παίζουν σημαντικό ρόλο στα εδαφικά ενδιαιτήματα καθώς ορισμένα είδη (</a:t>
            </a:r>
            <a:r>
              <a:rPr lang="el-GR" dirty="0" err="1"/>
              <a:t>Σκολοπενδρόμορφα</a:t>
            </a:r>
            <a:r>
              <a:rPr lang="el-GR" dirty="0"/>
              <a:t>) έχουν ως λεία ακόμη και μικρά </a:t>
            </a:r>
            <a:r>
              <a:rPr lang="el-GR" dirty="0" smtClean="0"/>
              <a:t>θηλαστικά.</a:t>
            </a:r>
            <a:endParaRPr lang="el-GR" dirty="0"/>
          </a:p>
          <a:p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88" y="2305782"/>
            <a:ext cx="3127248" cy="3121152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29747" y="514993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11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88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Διπλόποδα</a:t>
            </a:r>
            <a:r>
              <a:rPr lang="en-US" dirty="0" smtClean="0"/>
              <a:t> 1/2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dirty="0"/>
              <a:t>Τα </a:t>
            </a:r>
            <a:r>
              <a:rPr lang="el-GR" b="1" dirty="0" err="1"/>
              <a:t>Διπλόποδα</a:t>
            </a:r>
            <a:r>
              <a:rPr lang="el-GR" dirty="0"/>
              <a:t> έχουν επίσης υψηλό ποσοστό ενδημισμού, πάνω από 50</a:t>
            </a:r>
            <a:r>
              <a:rPr lang="el-GR" dirty="0" smtClean="0"/>
              <a:t>%.</a:t>
            </a:r>
            <a:endParaRPr lang="el-GR" dirty="0"/>
          </a:p>
          <a:p>
            <a:pPr marL="0" indent="0">
              <a:lnSpc>
                <a:spcPct val="110000"/>
              </a:lnSpc>
              <a:buNone/>
            </a:pPr>
            <a:endParaRPr lang="el-GR" dirty="0"/>
          </a:p>
          <a:p>
            <a:pPr marL="0" indent="0">
              <a:lnSpc>
                <a:spcPct val="110000"/>
              </a:lnSpc>
              <a:buNone/>
            </a:pPr>
            <a:r>
              <a:rPr lang="el-GR" dirty="0"/>
              <a:t>Η εξάπλωση των υπολοίπων ειδών είναι βαλκανική (22%), μικρασιατική (7%), </a:t>
            </a:r>
            <a:r>
              <a:rPr lang="el-GR" dirty="0" err="1"/>
              <a:t>ιονιο</a:t>
            </a:r>
            <a:r>
              <a:rPr lang="el-GR" dirty="0"/>
              <a:t>-ιταλική (5%), ευρωπαϊκή (3%), </a:t>
            </a:r>
            <a:r>
              <a:rPr lang="el-GR" dirty="0" err="1"/>
              <a:t>ανατολικο</a:t>
            </a:r>
            <a:r>
              <a:rPr lang="el-GR" dirty="0"/>
              <a:t>-μεσογειακή (2%) και μεσογειακή (1</a:t>
            </a:r>
            <a:r>
              <a:rPr lang="el-GR" dirty="0" smtClean="0"/>
              <a:t>%).</a:t>
            </a:r>
            <a:endParaRPr lang="el-GR" dirty="0"/>
          </a:p>
          <a:p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708935"/>
            <a:ext cx="3886200" cy="2584718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73590" y="501665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90986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Διπλόποδα</a:t>
            </a:r>
            <a:r>
              <a:rPr lang="en-US" dirty="0" smtClean="0"/>
              <a:t> 2/2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Τα περισσότερα είδη έχουν καταγραφεί από την Ήπειρο, τα Ιόνια, την Πελοπόννησο, περιοχές με αυξημένες βροχοπτώσεις και υψηλή </a:t>
            </a:r>
            <a:r>
              <a:rPr lang="el-GR" sz="2400" dirty="0" smtClean="0"/>
              <a:t>υγρασία.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Πολλά είδη συναντώνται σε σπηλιές όπου παίζουν ρόλο </a:t>
            </a:r>
            <a:r>
              <a:rPr lang="el-GR" sz="2400" dirty="0" smtClean="0"/>
              <a:t>αποικοδομητή.</a:t>
            </a:r>
            <a:endParaRPr lang="el-GR" sz="2400" dirty="0"/>
          </a:p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33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Εξάποδα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/>
              <a:t>Αριθμητικά σημαντικότερες τάξεις</a:t>
            </a:r>
          </a:p>
          <a:p>
            <a:endParaRPr lang="el-GR" dirty="0"/>
          </a:p>
          <a:p>
            <a:r>
              <a:rPr lang="el-GR" dirty="0"/>
              <a:t>Κολεόπτερα		6863 είδη</a:t>
            </a:r>
          </a:p>
          <a:p>
            <a:r>
              <a:rPr lang="el-GR" dirty="0"/>
              <a:t>Λεπιδόπτερα		3197</a:t>
            </a:r>
          </a:p>
          <a:p>
            <a:r>
              <a:rPr lang="el-GR" dirty="0"/>
              <a:t>Δίπτερα		</a:t>
            </a:r>
            <a:r>
              <a:rPr lang="el-GR" dirty="0" smtClean="0"/>
              <a:t>	2857</a:t>
            </a:r>
            <a:endParaRPr lang="el-GR" dirty="0"/>
          </a:p>
          <a:p>
            <a:r>
              <a:rPr lang="el-GR" dirty="0"/>
              <a:t>Υμενόπτερα		2800</a:t>
            </a:r>
          </a:p>
          <a:p>
            <a:r>
              <a:rPr lang="el-GR" dirty="0" err="1"/>
              <a:t>Ετερόπτερα</a:t>
            </a:r>
            <a:r>
              <a:rPr lang="el-GR" dirty="0"/>
              <a:t>	  	  973</a:t>
            </a:r>
          </a:p>
          <a:p>
            <a:r>
              <a:rPr lang="el-GR" dirty="0" err="1"/>
              <a:t>Ομόπτερα</a:t>
            </a:r>
            <a:r>
              <a:rPr lang="el-GR" dirty="0"/>
              <a:t>		  </a:t>
            </a:r>
            <a:r>
              <a:rPr lang="el-GR" dirty="0" smtClean="0"/>
              <a:t>	  919</a:t>
            </a:r>
            <a:endParaRPr lang="el-GR" dirty="0"/>
          </a:p>
          <a:p>
            <a:r>
              <a:rPr lang="el-GR" dirty="0" err="1"/>
              <a:t>Ορθόπτερα</a:t>
            </a:r>
            <a:r>
              <a:rPr lang="el-GR" dirty="0"/>
              <a:t>		  346</a:t>
            </a:r>
          </a:p>
          <a:p>
            <a:r>
              <a:rPr lang="el-GR" dirty="0" err="1"/>
              <a:t>Τριχόπτερα</a:t>
            </a:r>
            <a:r>
              <a:rPr lang="el-GR" dirty="0"/>
              <a:t>		  288	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Χηληκεραιωτά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  <a:buNone/>
            </a:pPr>
            <a:r>
              <a:rPr lang="el-GR" altLang="en-US" sz="2800" dirty="0"/>
              <a:t>Έχουν καταγραφεί 1415 είδη </a:t>
            </a:r>
          </a:p>
          <a:p>
            <a:pPr>
              <a:spcBef>
                <a:spcPct val="0"/>
              </a:spcBef>
              <a:buNone/>
            </a:pPr>
            <a:endParaRPr lang="el-GR" altLang="en-US" sz="2800" dirty="0"/>
          </a:p>
          <a:p>
            <a:pPr>
              <a:spcBef>
                <a:spcPct val="0"/>
              </a:spcBef>
              <a:buNone/>
            </a:pPr>
            <a:r>
              <a:rPr lang="el-GR" altLang="en-US" sz="2800" dirty="0"/>
              <a:t>Όλα στην ομοταξία </a:t>
            </a:r>
            <a:r>
              <a:rPr lang="el-GR" altLang="en-US" sz="2800" dirty="0" err="1"/>
              <a:t>Αραχνίδια</a:t>
            </a:r>
            <a:endParaRPr lang="el-GR" altLang="en-US" sz="2800" dirty="0"/>
          </a:p>
          <a:p>
            <a:pPr>
              <a:spcBef>
                <a:spcPct val="0"/>
              </a:spcBef>
              <a:buNone/>
            </a:pPr>
            <a:endParaRPr lang="el-GR" altLang="en-US" sz="2800" dirty="0"/>
          </a:p>
          <a:p>
            <a:pPr>
              <a:spcBef>
                <a:spcPct val="0"/>
              </a:spcBef>
              <a:buNone/>
            </a:pPr>
            <a:r>
              <a:rPr lang="el-GR" altLang="en-US" sz="2800" b="1" dirty="0"/>
              <a:t>Τάξεις</a:t>
            </a:r>
          </a:p>
          <a:p>
            <a:pPr>
              <a:spcBef>
                <a:spcPct val="0"/>
              </a:spcBef>
              <a:buNone/>
            </a:pPr>
            <a:endParaRPr lang="el-GR" altLang="en-US" sz="2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l-GR" altLang="en-US" sz="2800" dirty="0"/>
              <a:t>Σκορπιοί		</a:t>
            </a:r>
            <a:r>
              <a:rPr lang="el-GR" altLang="en-US" sz="2800" dirty="0" smtClean="0"/>
              <a:t>  </a:t>
            </a:r>
            <a:r>
              <a:rPr lang="el-GR" altLang="en-US" sz="2800" dirty="0"/>
              <a:t>10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l-GR" altLang="en-US" sz="2800" dirty="0" err="1" smtClean="0"/>
              <a:t>Ψευδοσκορπιοί</a:t>
            </a:r>
            <a:r>
              <a:rPr lang="el-GR" altLang="en-US" sz="2800" dirty="0" smtClean="0"/>
              <a:t>           120</a:t>
            </a:r>
            <a:endParaRPr lang="el-GR" altLang="en-US" sz="2800" dirty="0"/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l-GR" altLang="en-US" sz="2800" dirty="0" err="1"/>
              <a:t>Αμβλύπυγα</a:t>
            </a:r>
            <a:r>
              <a:rPr lang="el-GR" altLang="en-US" sz="2800" dirty="0"/>
              <a:t>		    1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l-GR" altLang="en-US" sz="2800" dirty="0" err="1"/>
              <a:t>Προσακτριδοπόρα</a:t>
            </a:r>
            <a:r>
              <a:rPr lang="el-GR" altLang="en-US" sz="2800" dirty="0"/>
              <a:t>	    3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l-GR" altLang="en-US" sz="2800" dirty="0"/>
              <a:t>Φαλάγγια	</a:t>
            </a:r>
            <a:r>
              <a:rPr lang="el-GR" altLang="en-US" sz="2800" dirty="0" smtClean="0"/>
              <a:t>           ~</a:t>
            </a:r>
            <a:r>
              <a:rPr lang="el-GR" altLang="en-US" sz="2800" dirty="0"/>
              <a:t>100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l-GR" altLang="en-US" sz="2800" dirty="0" err="1"/>
              <a:t>Γαλεώδη</a:t>
            </a:r>
            <a:r>
              <a:rPr lang="el-GR" altLang="en-US" sz="2800" dirty="0"/>
              <a:t>		</a:t>
            </a:r>
            <a:r>
              <a:rPr lang="el-GR" altLang="en-US" sz="2800" dirty="0" smtClean="0"/>
              <a:t>  </a:t>
            </a:r>
            <a:r>
              <a:rPr lang="el-GR" altLang="en-US" sz="2800" dirty="0"/>
              <a:t>10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l-GR" altLang="en-US" sz="2800" dirty="0"/>
              <a:t>Αράχνες		788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l-GR" altLang="en-US" sz="2800" dirty="0" err="1"/>
              <a:t>Ακάρεα</a:t>
            </a:r>
            <a:r>
              <a:rPr lang="el-GR" altLang="en-US" sz="2800" dirty="0"/>
              <a:t> (</a:t>
            </a:r>
            <a:r>
              <a:rPr lang="el-GR" altLang="en-US" sz="2800" dirty="0" err="1"/>
              <a:t>υπέρταξη</a:t>
            </a:r>
            <a:r>
              <a:rPr lang="el-GR" altLang="en-US" sz="2800" dirty="0"/>
              <a:t>)	383</a:t>
            </a:r>
            <a:endParaRPr lang="en-GB" altLang="en-US" sz="28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10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Κολεόπτερα</a:t>
            </a:r>
            <a:r>
              <a:rPr lang="en-US" dirty="0" smtClean="0"/>
              <a:t> 1/5</a:t>
            </a:r>
            <a:endParaRPr lang="el-GR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90689"/>
            <a:ext cx="3810000" cy="3467100"/>
          </a:xfrm>
        </p:spPr>
      </p:pic>
      <p:pic>
        <p:nvPicPr>
          <p:cNvPr id="15" name="Θέση περιεχομένου 1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786" y="1970271"/>
            <a:ext cx="3429000" cy="3429000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20</a:t>
            </a:fld>
            <a:endParaRPr lang="en-US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768672" y="5622269"/>
            <a:ext cx="6471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 b="1" dirty="0">
                <a:latin typeface="+mn-lt"/>
              </a:rPr>
              <a:t>Τα Κολεόπτερα </a:t>
            </a:r>
            <a:r>
              <a:rPr lang="el-GR" altLang="en-US" sz="2400" dirty="0">
                <a:latin typeface="+mn-lt"/>
              </a:rPr>
              <a:t>είναι η </a:t>
            </a:r>
            <a:r>
              <a:rPr lang="el-GR" altLang="en-US" sz="2400" dirty="0" err="1">
                <a:latin typeface="+mn-lt"/>
              </a:rPr>
              <a:t>πολυαριθμότερη</a:t>
            </a:r>
            <a:r>
              <a:rPr lang="el-GR" altLang="en-US" sz="2400" dirty="0">
                <a:latin typeface="+mn-lt"/>
              </a:rPr>
              <a:t> </a:t>
            </a:r>
            <a:r>
              <a:rPr lang="el-GR" altLang="en-US" sz="2400" dirty="0" smtClean="0">
                <a:latin typeface="+mn-lt"/>
              </a:rPr>
              <a:t>τάξη.</a:t>
            </a:r>
            <a:endParaRPr lang="el-GR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009" y="486303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13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888564" y="509527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14</a:t>
            </a:r>
            <a:r>
              <a:rPr lang="en-US" sz="1200" dirty="0" smtClean="0"/>
              <a:t>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1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Κολεόπτερα</a:t>
            </a:r>
            <a:r>
              <a:rPr lang="en-US" dirty="0" smtClean="0"/>
              <a:t> 2/5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/>
              <a:t>Ορισμένες οικογένειες έχουν πολύ υψηλό ποσοστό </a:t>
            </a:r>
            <a:r>
              <a:rPr lang="el-GR" dirty="0" smtClean="0"/>
              <a:t>ενδημισμού.</a:t>
            </a:r>
            <a:endParaRPr lang="el-GR" dirty="0"/>
          </a:p>
          <a:p>
            <a:r>
              <a:rPr lang="el-GR" dirty="0" err="1"/>
              <a:t>Carabidae</a:t>
            </a:r>
            <a:endParaRPr lang="el-GR" dirty="0"/>
          </a:p>
          <a:p>
            <a:r>
              <a:rPr lang="el-GR" dirty="0" err="1"/>
              <a:t>Catopidae</a:t>
            </a:r>
            <a:endParaRPr lang="el-GR" dirty="0"/>
          </a:p>
          <a:p>
            <a:r>
              <a:rPr lang="el-GR" dirty="0" err="1"/>
              <a:t>Hydraenidae</a:t>
            </a:r>
            <a:endParaRPr lang="el-GR" dirty="0"/>
          </a:p>
          <a:p>
            <a:r>
              <a:rPr lang="el-GR" dirty="0" err="1"/>
              <a:t>Pselaphidae</a:t>
            </a:r>
            <a:endParaRPr lang="el-GR" dirty="0"/>
          </a:p>
          <a:p>
            <a:r>
              <a:rPr lang="el-GR" dirty="0" err="1"/>
              <a:t>Tenebrionidae</a:t>
            </a:r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Οι οικογένειες αυτές περιλαμβάνουν είδη σπηλαιόβια, νησιωτικά, </a:t>
            </a:r>
            <a:r>
              <a:rPr lang="el-GR" dirty="0" err="1"/>
              <a:t>εδαφόβια</a:t>
            </a:r>
            <a:r>
              <a:rPr lang="el-GR" dirty="0"/>
              <a:t> και είδη των γλυκών </a:t>
            </a:r>
            <a:r>
              <a:rPr lang="el-GR" dirty="0" smtClean="0"/>
              <a:t>νερών.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96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Κολεόπτερα</a:t>
            </a:r>
            <a:r>
              <a:rPr lang="en-US" dirty="0" smtClean="0"/>
              <a:t> 3/5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l-GR" sz="2600" dirty="0"/>
              <a:t>Ορισμένα  γένη έχουν μεγάλο αριθμό ειδών, γεγονός που δείχνει έντονες διαδικασίες </a:t>
            </a:r>
            <a:r>
              <a:rPr lang="el-GR" sz="2600" dirty="0" err="1"/>
              <a:t>ειδογένεσης</a:t>
            </a:r>
            <a:r>
              <a:rPr lang="el-GR" sz="2600" dirty="0"/>
              <a:t>, ιδιαίτερα στο χώρο του </a:t>
            </a:r>
            <a:r>
              <a:rPr lang="el-GR" sz="2600" dirty="0" smtClean="0"/>
              <a:t>Αιγαίου.</a:t>
            </a:r>
            <a:endParaRPr lang="el-GR" sz="2600" dirty="0"/>
          </a:p>
          <a:p>
            <a:pPr marL="0" indent="0">
              <a:lnSpc>
                <a:spcPct val="100000"/>
              </a:lnSpc>
              <a:buNone/>
            </a:pPr>
            <a:endParaRPr lang="el-GR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l-GR" sz="2600" dirty="0"/>
              <a:t>Ο αριθμός ειδών των κολεοπτέρων στην Ελλάδα είναι από τους υψηλότερους στην Ευρώπη ενώ συνεχώς καταγράφονται νέα </a:t>
            </a:r>
            <a:r>
              <a:rPr lang="el-GR" sz="2600" dirty="0" smtClean="0"/>
              <a:t>είδη.</a:t>
            </a:r>
            <a:endParaRPr lang="el-GR" sz="2600" dirty="0"/>
          </a:p>
          <a:p>
            <a:pPr marL="0" indent="0">
              <a:lnSpc>
                <a:spcPct val="100000"/>
              </a:lnSpc>
              <a:buNone/>
            </a:pPr>
            <a:endParaRPr lang="el-GR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l-GR" sz="2600" dirty="0"/>
              <a:t>Ο ρόλος τους στα οικοσυστήματα της Ελλάδας είναι εξαιρετικά σημαντικός λόγω της μεγάλης διαφοροποίησής </a:t>
            </a:r>
            <a:r>
              <a:rPr lang="el-GR" sz="2600" dirty="0" smtClean="0"/>
              <a:t>τους.</a:t>
            </a:r>
            <a:endParaRPr lang="el-GR" sz="2600" dirty="0"/>
          </a:p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62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Κολεόπτερα</a:t>
            </a:r>
            <a:r>
              <a:rPr lang="en-US" dirty="0" smtClean="0"/>
              <a:t> 4/5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l-GR" sz="2600" b="1" dirty="0"/>
              <a:t>Πολλά είδη </a:t>
            </a:r>
            <a:r>
              <a:rPr lang="el-GR" sz="2600" dirty="0"/>
              <a:t>απειλούνται, ιδιαίτερα τα σπηλαιόβια, τα δασόβια και τα είδη των γλυκών </a:t>
            </a:r>
            <a:r>
              <a:rPr lang="el-GR" sz="2600" dirty="0" smtClean="0"/>
              <a:t>νερών.</a:t>
            </a:r>
            <a:endParaRPr lang="el-GR" sz="2600" dirty="0"/>
          </a:p>
          <a:p>
            <a:pPr marL="0" indent="0">
              <a:lnSpc>
                <a:spcPct val="100000"/>
              </a:lnSpc>
              <a:buNone/>
            </a:pPr>
            <a:endParaRPr lang="el-GR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l-GR" sz="2600" b="1" dirty="0"/>
              <a:t>37 είδη </a:t>
            </a:r>
            <a:r>
              <a:rPr lang="el-GR" sz="2600" dirty="0"/>
              <a:t>θεωρούνται απειλούμενα σε παγκόσμιο ή ευρωπαϊκό </a:t>
            </a:r>
            <a:r>
              <a:rPr lang="el-GR" sz="2600" dirty="0" smtClean="0"/>
              <a:t>επίπεδο.</a:t>
            </a:r>
            <a:endParaRPr lang="el-GR" sz="2600" dirty="0"/>
          </a:p>
          <a:p>
            <a:pPr marL="0" indent="0">
              <a:lnSpc>
                <a:spcPct val="100000"/>
              </a:lnSpc>
              <a:buNone/>
            </a:pPr>
            <a:endParaRPr lang="el-GR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l-GR" sz="2600" b="1" dirty="0"/>
              <a:t>6 είδη</a:t>
            </a:r>
            <a:r>
              <a:rPr lang="el-GR" sz="2600" dirty="0"/>
              <a:t>, όλα δασόβια, προστατεύονται από την ευρωπαϊκή </a:t>
            </a:r>
            <a:r>
              <a:rPr lang="el-GR" sz="2600" dirty="0" smtClean="0"/>
              <a:t>νομοθεσία.</a:t>
            </a:r>
            <a:endParaRPr lang="el-GR" sz="2600" dirty="0"/>
          </a:p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29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Κολεόπτερα</a:t>
            </a:r>
            <a:r>
              <a:rPr lang="en-US" dirty="0" smtClean="0"/>
              <a:t> 5/5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24</a:t>
            </a:fld>
            <a:endParaRPr lang="en-US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37" y="3096180"/>
            <a:ext cx="1612070" cy="2686785"/>
          </a:xfrm>
        </p:spPr>
      </p:pic>
      <p:pic>
        <p:nvPicPr>
          <p:cNvPr id="11" name="Θέση περιεχομένου 10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33139"/>
            <a:ext cx="3492915" cy="3549827"/>
          </a:xfrm>
        </p:spPr>
      </p:pic>
      <p:sp>
        <p:nvSpPr>
          <p:cNvPr id="9" name="Θέση περιεχομένου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2 (</a:t>
            </a:r>
            <a:r>
              <a:rPr lang="el-GR" sz="2400" dirty="0" err="1"/>
              <a:t>Osmoderma</a:t>
            </a:r>
            <a:r>
              <a:rPr lang="el-GR" sz="2400" dirty="0"/>
              <a:t> </a:t>
            </a:r>
            <a:r>
              <a:rPr lang="el-GR" sz="2400" dirty="0" err="1"/>
              <a:t>eremita</a:t>
            </a:r>
            <a:r>
              <a:rPr lang="el-GR" sz="2400" dirty="0"/>
              <a:t> &amp; </a:t>
            </a:r>
            <a:r>
              <a:rPr lang="el-GR" sz="2400" dirty="0" err="1"/>
              <a:t>Rosalia</a:t>
            </a:r>
            <a:r>
              <a:rPr lang="el-GR" sz="2400" dirty="0"/>
              <a:t> </a:t>
            </a:r>
            <a:r>
              <a:rPr lang="el-GR" sz="2400" dirty="0" err="1"/>
              <a:t>alpina</a:t>
            </a:r>
            <a:r>
              <a:rPr lang="el-GR" sz="2400" dirty="0"/>
              <a:t>) </a:t>
            </a:r>
            <a:r>
              <a:rPr lang="el-GR" sz="2400" dirty="0" smtClean="0"/>
              <a:t>θεωρούνται </a:t>
            </a:r>
            <a:r>
              <a:rPr lang="el-GR" sz="2400" dirty="0"/>
              <a:t>είδη </a:t>
            </a:r>
            <a:r>
              <a:rPr lang="el-GR" sz="2400" dirty="0" smtClean="0"/>
              <a:t>προτεραιότητας.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2785041" y="550596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15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723155" y="550596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33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Λεπιδόπτερα</a:t>
            </a:r>
            <a:r>
              <a:rPr lang="en-US" dirty="0" smtClean="0"/>
              <a:t> 1/4</a:t>
            </a:r>
            <a:endParaRPr lang="el-GR" dirty="0"/>
          </a:p>
        </p:txBody>
      </p:sp>
      <p:sp>
        <p:nvSpPr>
          <p:cNvPr id="9" name="Θέση περιεχομένου 8"/>
          <p:cNvSpPr>
            <a:spLocks noGrp="1"/>
          </p:cNvSpPr>
          <p:nvPr>
            <p:ph sz="half" idx="1"/>
          </p:nvPr>
        </p:nvSpPr>
        <p:spPr>
          <a:xfrm>
            <a:off x="685800" y="1835966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Τα Λεπιδόπτερα δεν διαθέτουν πολλά είδη ενδημικά της </a:t>
            </a:r>
            <a:r>
              <a:rPr lang="el-GR" sz="2400" dirty="0" smtClean="0"/>
              <a:t>Ελλάδας.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Συναντώνται κυρίως σε ανοικτές από βλάστηση περιοχές: λιβάδια, ξέφωτα, φρύγανα κλπ.</a:t>
            </a:r>
          </a:p>
          <a:p>
            <a:endParaRPr lang="el-GR" dirty="0"/>
          </a:p>
        </p:txBody>
      </p:sp>
      <p:pic>
        <p:nvPicPr>
          <p:cNvPr id="11" name="Θέση περιεχομένου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2055726"/>
            <a:ext cx="3886200" cy="3164305"/>
          </a:xfr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89424" y="494303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2938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Λεπιδόπτερα</a:t>
            </a:r>
            <a:r>
              <a:rPr lang="en-US" dirty="0" smtClean="0"/>
              <a:t> 2/4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Οι φυτοφάγες προνύμφες πολλών ειδών προκαλούν ζημιές σε </a:t>
            </a:r>
            <a:r>
              <a:rPr lang="el-GR" sz="2400" dirty="0" smtClean="0"/>
              <a:t>καλλιέργειες.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Θεωρείται μια από τις καλύτερα γνωστές ομάδες εντόμων στην </a:t>
            </a:r>
            <a:r>
              <a:rPr lang="el-GR" sz="2400" dirty="0" smtClean="0"/>
              <a:t>Ελλάδα.</a:t>
            </a:r>
            <a:endParaRPr lang="el-GR" sz="2400" dirty="0"/>
          </a:p>
          <a:p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53" y="2705894"/>
            <a:ext cx="3886200" cy="2590800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02714" y="501969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18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93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Λεπιδόπτερα</a:t>
            </a:r>
            <a:r>
              <a:rPr lang="en-US" dirty="0" smtClean="0"/>
              <a:t> 3/4</a:t>
            </a: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27</a:t>
            </a:fld>
            <a:endParaRPr lang="en-US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321" y="1690689"/>
            <a:ext cx="2351096" cy="2068513"/>
          </a:xfrm>
        </p:spPr>
      </p:pic>
      <p:pic>
        <p:nvPicPr>
          <p:cNvPr id="15" name="Θέση περιεχομένου 14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43" y="3921943"/>
            <a:ext cx="3323652" cy="2114550"/>
          </a:xfrm>
        </p:spPr>
      </p:pic>
      <p:sp>
        <p:nvSpPr>
          <p:cNvPr id="13" name="Θέση περιεχομένου 12"/>
          <p:cNvSpPr>
            <a:spLocks noGrp="1"/>
          </p:cNvSpPr>
          <p:nvPr>
            <p:ph sz="quarter" idx="14"/>
          </p:nvPr>
        </p:nvSpPr>
        <p:spPr>
          <a:xfrm>
            <a:off x="874834" y="1853430"/>
            <a:ext cx="3836988" cy="4309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/>
              <a:t>Τουλάχιστον 30 ελληνικά είδη θεωρούνται απειλούμενα σε παγκόσμιο ή ευρωπαϊκό </a:t>
            </a:r>
            <a:r>
              <a:rPr lang="el-GR" sz="2600" dirty="0" smtClean="0"/>
              <a:t>επίπεδο.</a:t>
            </a:r>
            <a:endParaRPr lang="el-GR" sz="2600" dirty="0"/>
          </a:p>
          <a:p>
            <a:pPr marL="0" indent="0">
              <a:buNone/>
            </a:pPr>
            <a:endParaRPr lang="el-GR" sz="2600" dirty="0"/>
          </a:p>
          <a:p>
            <a:pPr marL="0" indent="0">
              <a:buNone/>
            </a:pPr>
            <a:r>
              <a:rPr lang="el-GR" sz="2600" dirty="0"/>
              <a:t>11 είδη προστατεύονται από την ευρωπαϊκή </a:t>
            </a:r>
            <a:r>
              <a:rPr lang="el-GR" sz="2600" dirty="0" smtClean="0"/>
              <a:t>νομοθεσία.</a:t>
            </a:r>
            <a:endParaRPr lang="el-GR" sz="2600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7403657" y="348220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19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2950" y="558880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3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Λεπιδόπτερα</a:t>
            </a:r>
            <a:r>
              <a:rPr lang="en-US" dirty="0" smtClean="0"/>
              <a:t> 4/4</a:t>
            </a:r>
            <a:endParaRPr lang="el-GR" dirty="0"/>
          </a:p>
        </p:txBody>
      </p:sp>
      <p:sp>
        <p:nvSpPr>
          <p:cNvPr id="9" name="Θέση περιεχομένου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Ιδιαίτερα, </a:t>
            </a:r>
            <a:r>
              <a:rPr lang="el-GR" sz="2400" b="1" dirty="0"/>
              <a:t>η πεταλούδα της Ρόδου</a:t>
            </a:r>
            <a:r>
              <a:rPr lang="el-GR" sz="2400" dirty="0"/>
              <a:t> </a:t>
            </a:r>
            <a:r>
              <a:rPr lang="el-GR" sz="2400" dirty="0" err="1"/>
              <a:t>Callimorpha</a:t>
            </a:r>
            <a:r>
              <a:rPr lang="el-GR" sz="2400" dirty="0"/>
              <a:t> (=</a:t>
            </a:r>
            <a:r>
              <a:rPr lang="el-GR" sz="2400" dirty="0" err="1"/>
              <a:t>Euplagia</a:t>
            </a:r>
            <a:r>
              <a:rPr lang="el-GR" sz="2400" dirty="0"/>
              <a:t>) </a:t>
            </a:r>
            <a:r>
              <a:rPr lang="el-GR" sz="2400" dirty="0" err="1"/>
              <a:t>quadripunctaria</a:t>
            </a:r>
            <a:r>
              <a:rPr lang="el-GR" sz="2400" dirty="0"/>
              <a:t> θεωρείται είδος </a:t>
            </a:r>
            <a:r>
              <a:rPr lang="el-GR" sz="2400" dirty="0" smtClean="0"/>
              <a:t>προτεραιότητας.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625" y="2744811"/>
            <a:ext cx="4063425" cy="2708950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59290" y="517676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3546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Δίπτερα</a:t>
            </a:r>
            <a:r>
              <a:rPr lang="en-US" dirty="0" smtClean="0"/>
              <a:t> 1/3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710284" y="1761740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Τα Δίπτερα της Ελλάδας δεν είναι ιδιαίτερα </a:t>
            </a:r>
            <a:r>
              <a:rPr lang="el-GR" sz="2400" dirty="0" smtClean="0"/>
              <a:t>γνωστά.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Περιλαμβάνουν είδη με ποικιλία οικολογικών ρόλων και συναντώνται </a:t>
            </a:r>
            <a:r>
              <a:rPr lang="el-GR" sz="2400" dirty="0" smtClean="0"/>
              <a:t>παντού.</a:t>
            </a:r>
            <a:endParaRPr lang="el-GR" sz="2400" dirty="0"/>
          </a:p>
          <a:p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84" y="1515043"/>
            <a:ext cx="3643469" cy="4661920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19470" y="597419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594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Σκορπιοί</a:t>
            </a:r>
            <a:endParaRPr lang="el-GR" dirty="0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682658"/>
            <a:ext cx="3886200" cy="2637271"/>
          </a:xfrm>
        </p:spPr>
      </p:pic>
      <p:sp>
        <p:nvSpPr>
          <p:cNvPr id="8" name="Θέση περιεχομένου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indent="0">
              <a:spcBef>
                <a:spcPct val="0"/>
              </a:spcBef>
              <a:buNone/>
            </a:pPr>
            <a:r>
              <a:rPr lang="el-GR" altLang="en-US" sz="2400" b="1" dirty="0"/>
              <a:t>Οι σκορπιοί</a:t>
            </a:r>
            <a:r>
              <a:rPr lang="el-GR" altLang="en-US" sz="2400" dirty="0"/>
              <a:t>, αν και έχουν μόνο 10 είδη, παίζουν σημαντικό ρόλο στα μεσογειακού τύπου οικοσυστήματα ως ανώτεροι </a:t>
            </a:r>
            <a:r>
              <a:rPr lang="el-GR" altLang="en-US" sz="2400" dirty="0" smtClean="0"/>
              <a:t>θηρευτές.</a:t>
            </a:r>
            <a:endParaRPr lang="el-GR" altLang="en-US" sz="2400" dirty="0"/>
          </a:p>
          <a:p>
            <a:pPr indent="0">
              <a:spcBef>
                <a:spcPct val="0"/>
              </a:spcBef>
              <a:buNone/>
            </a:pPr>
            <a:endParaRPr lang="el-GR" altLang="en-US" sz="2400" dirty="0"/>
          </a:p>
          <a:p>
            <a:pPr indent="0">
              <a:spcBef>
                <a:spcPct val="0"/>
              </a:spcBef>
              <a:buNone/>
            </a:pPr>
            <a:r>
              <a:rPr lang="en-US" altLang="en-US" sz="2400" dirty="0"/>
              <a:t>O </a:t>
            </a:r>
            <a:r>
              <a:rPr lang="en-US" altLang="en-US" sz="2400" i="1" dirty="0" err="1"/>
              <a:t>Iurus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dufoureius</a:t>
            </a:r>
            <a:r>
              <a:rPr lang="el-GR" altLang="en-US" sz="2400" dirty="0"/>
              <a:t> είναι ένα είδος με κατανομή που αντιστοιχεί στο τόξο του Νοτίου </a:t>
            </a:r>
            <a:r>
              <a:rPr lang="el-GR" altLang="en-US" sz="2400" dirty="0" smtClean="0"/>
              <a:t>Αιγαίου.</a:t>
            </a:r>
            <a:endParaRPr lang="en-GB" altLang="en-US" sz="2400" dirty="0"/>
          </a:p>
          <a:p>
            <a:endParaRPr lang="el-GR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51636" y="504293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86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Δίπτερα</a:t>
            </a:r>
            <a:r>
              <a:rPr lang="en-US" dirty="0" smtClean="0"/>
              <a:t> 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Ορισμένες οικογένειες δημιουργούν προβλήματα στη δημόσια υγεία και στην υγεία των κατοικίδιων ζώων π.χ. κουνούπια (</a:t>
            </a:r>
            <a:r>
              <a:rPr lang="el-GR" sz="2400" dirty="0" err="1"/>
              <a:t>Culicidae</a:t>
            </a:r>
            <a:r>
              <a:rPr lang="el-GR" sz="2400" dirty="0"/>
              <a:t>, </a:t>
            </a:r>
            <a:r>
              <a:rPr lang="el-GR" sz="2400" dirty="0" err="1"/>
              <a:t>Anophelidae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2789760"/>
            <a:ext cx="3886200" cy="2436585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59290" y="494934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1789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Δίπτερα</a:t>
            </a:r>
            <a:r>
              <a:rPr lang="en-US" dirty="0" smtClean="0"/>
              <a:t> 3/3</a:t>
            </a:r>
            <a:endParaRPr 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>
          <a:xfrm>
            <a:off x="500888" y="1680594"/>
            <a:ext cx="3868340" cy="8239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l-GR" b="0" dirty="0"/>
              <a:t>Άλλα είδη προκαλούν ζημιές σε καλλιέργειες (π.χ. δάκος της ελιάς</a:t>
            </a:r>
            <a:r>
              <a:rPr lang="el-GR" b="0" dirty="0" smtClean="0"/>
              <a:t>).</a:t>
            </a:r>
            <a:endParaRPr lang="el-GR" b="0" dirty="0"/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8" y="2587125"/>
            <a:ext cx="3145459" cy="3145459"/>
          </a:xfrm>
        </p:spPr>
      </p:pic>
      <p:sp>
        <p:nvSpPr>
          <p:cNvPr id="10" name="Θέση κειμένου 9"/>
          <p:cNvSpPr>
            <a:spLocks noGrp="1"/>
          </p:cNvSpPr>
          <p:nvPr>
            <p:ph type="body" sz="quarter" idx="3"/>
          </p:nvPr>
        </p:nvSpPr>
        <p:spPr>
          <a:xfrm>
            <a:off x="4573191" y="1582046"/>
            <a:ext cx="4018359" cy="92246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l-GR" b="0" dirty="0"/>
              <a:t>Ορισμένα είδη χρησιμοποιούνται ως πειραματόζωα (π.χ. </a:t>
            </a:r>
            <a:r>
              <a:rPr lang="el-GR" b="0" dirty="0" err="1"/>
              <a:t>δροσόφιλα</a:t>
            </a:r>
            <a:r>
              <a:rPr lang="el-GR" b="0" dirty="0" smtClean="0"/>
              <a:t>).</a:t>
            </a:r>
            <a:endParaRPr lang="el-GR" b="0" dirty="0"/>
          </a:p>
        </p:txBody>
      </p:sp>
      <p:pic>
        <p:nvPicPr>
          <p:cNvPr id="13" name="Θέση περιεχομένου 12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33" y="3006726"/>
            <a:ext cx="3761673" cy="2504873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66027" y="545558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24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832950" y="479051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2286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Υμενόπτερα</a:t>
            </a:r>
            <a:r>
              <a:rPr lang="en-US" dirty="0" smtClean="0"/>
              <a:t> 1/5</a:t>
            </a:r>
            <a:endParaRPr lang="el-GR" dirty="0"/>
          </a:p>
        </p:txBody>
      </p:sp>
      <p:pic>
        <p:nvPicPr>
          <p:cNvPr id="11" name="Θέση περιεχομένου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3" y="1690689"/>
            <a:ext cx="3886200" cy="4256059"/>
          </a:xfrm>
        </p:spPr>
      </p:pic>
      <p:sp>
        <p:nvSpPr>
          <p:cNvPr id="12" name="Θέση περιεχομένου 11"/>
          <p:cNvSpPr>
            <a:spLocks noGrp="1"/>
          </p:cNvSpPr>
          <p:nvPr>
            <p:ph sz="half" idx="2"/>
          </p:nvPr>
        </p:nvSpPr>
        <p:spPr>
          <a:xfrm>
            <a:off x="4699489" y="4029563"/>
            <a:ext cx="3659065" cy="1304437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Τα Υμενόπτερα είναι μια ομάδα με πολλά κενά στη </a:t>
            </a:r>
            <a:r>
              <a:rPr lang="el-GR" sz="2400" dirty="0" smtClean="0"/>
              <a:t>γνώση.</a:t>
            </a:r>
            <a:endParaRPr lang="el-GR" sz="2400" dirty="0"/>
          </a:p>
          <a:p>
            <a:endParaRPr lang="el-GR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07463" y="566974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6135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Υμενόπτερα</a:t>
            </a:r>
            <a:r>
              <a:rPr lang="en-US" dirty="0" smtClean="0"/>
              <a:t> 2/5</a:t>
            </a:r>
            <a:endParaRPr lang="el-GR" dirty="0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half" idx="2"/>
          </p:nvPr>
        </p:nvSpPr>
        <p:spPr>
          <a:xfrm>
            <a:off x="5785436" y="2018864"/>
            <a:ext cx="2729914" cy="2462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Ιδιαίτερα άγνωστα είναι τα παρασιτικά υμενόπτερα</a:t>
            </a:r>
          </a:p>
          <a:p>
            <a:endParaRPr lang="el-GR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33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2" y="1993862"/>
            <a:ext cx="4420607" cy="3290896"/>
          </a:xfrm>
        </p:spPr>
      </p:pic>
      <p:sp>
        <p:nvSpPr>
          <p:cNvPr id="10" name="TextBox 9"/>
          <p:cNvSpPr txBox="1"/>
          <p:nvPr/>
        </p:nvSpPr>
        <p:spPr>
          <a:xfrm>
            <a:off x="4901799" y="498790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057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Υμενόπτερα</a:t>
            </a:r>
            <a:r>
              <a:rPr lang="en-US" dirty="0" smtClean="0"/>
              <a:t> 3/5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579935" cy="364905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sz="2600" dirty="0"/>
              <a:t>Σημαντικός είναι ο ρόλος τους στην </a:t>
            </a:r>
            <a:r>
              <a:rPr lang="el-GR" sz="2600" dirty="0" smtClean="0"/>
              <a:t>επικονίαση.</a:t>
            </a:r>
            <a:endParaRPr lang="el-GR" sz="2600" dirty="0"/>
          </a:p>
          <a:p>
            <a:pPr marL="0" indent="0">
              <a:lnSpc>
                <a:spcPct val="110000"/>
              </a:lnSpc>
              <a:buNone/>
            </a:pPr>
            <a:endParaRPr lang="el-GR" sz="2600" dirty="0"/>
          </a:p>
          <a:p>
            <a:pPr marL="0" indent="0">
              <a:lnSpc>
                <a:spcPct val="110000"/>
              </a:lnSpc>
              <a:buNone/>
            </a:pPr>
            <a:r>
              <a:rPr lang="el-GR" sz="2600" dirty="0"/>
              <a:t>Τα μυρμήγκια είναι μαζί με τις αράχνες οι σημαντικότερες ομάδες </a:t>
            </a:r>
            <a:r>
              <a:rPr lang="el-GR" sz="2600" dirty="0" err="1"/>
              <a:t>ασπονδύλων</a:t>
            </a:r>
            <a:r>
              <a:rPr lang="el-GR" sz="2600" dirty="0"/>
              <a:t> του εδάφους στα μεσογειακού τύπου </a:t>
            </a:r>
            <a:r>
              <a:rPr lang="el-GR" sz="2600" dirty="0" smtClean="0"/>
              <a:t>οικοσυστήματα.</a:t>
            </a:r>
            <a:endParaRPr lang="el-GR" sz="2600" dirty="0"/>
          </a:p>
          <a:p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03" y="2541428"/>
            <a:ext cx="3886200" cy="2663088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97743" y="492751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3482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Υμενόπτερα</a:t>
            </a:r>
            <a:r>
              <a:rPr lang="en-US" dirty="0" smtClean="0"/>
              <a:t> 4/5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98281" y="1825625"/>
            <a:ext cx="3732335" cy="37105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600" dirty="0"/>
              <a:t>Η εκμετάλλευση της παραγωγής μελιού από τις μέλισσες είναι από τις οικονομικά σημαντικές ασχολίες στην </a:t>
            </a:r>
            <a:r>
              <a:rPr lang="el-GR" sz="2600" dirty="0" smtClean="0"/>
              <a:t>Ελλάδα.</a:t>
            </a:r>
            <a:endParaRPr lang="el-GR" sz="2600" dirty="0"/>
          </a:p>
          <a:p>
            <a:pPr marL="0" indent="0">
              <a:buNone/>
            </a:pPr>
            <a:endParaRPr lang="el-GR" sz="2600" dirty="0"/>
          </a:p>
          <a:p>
            <a:pPr marL="0" indent="0">
              <a:buNone/>
            </a:pPr>
            <a:r>
              <a:rPr lang="el-GR" sz="2600" dirty="0"/>
              <a:t>Ορισμένα υποείδη της </a:t>
            </a:r>
            <a:r>
              <a:rPr lang="el-GR" sz="2600" dirty="0" err="1"/>
              <a:t>Apis</a:t>
            </a:r>
            <a:r>
              <a:rPr lang="el-GR" sz="2600" dirty="0"/>
              <a:t> </a:t>
            </a:r>
            <a:r>
              <a:rPr lang="el-GR" sz="2600" dirty="0" err="1"/>
              <a:t>mellifera</a:t>
            </a:r>
            <a:r>
              <a:rPr lang="el-GR" sz="2600" dirty="0"/>
              <a:t> (π.χ. </a:t>
            </a:r>
            <a:r>
              <a:rPr lang="el-GR" sz="2600" dirty="0" err="1"/>
              <a:t>Apis</a:t>
            </a:r>
            <a:r>
              <a:rPr lang="el-GR" sz="2600" dirty="0"/>
              <a:t> </a:t>
            </a:r>
            <a:r>
              <a:rPr lang="el-GR" sz="2600" dirty="0" err="1"/>
              <a:t>mellifera</a:t>
            </a:r>
            <a:r>
              <a:rPr lang="el-GR" sz="2600" dirty="0"/>
              <a:t> </a:t>
            </a:r>
            <a:r>
              <a:rPr lang="el-GR" sz="2600" dirty="0" err="1"/>
              <a:t>adami</a:t>
            </a:r>
            <a:r>
              <a:rPr lang="el-GR" sz="2600" dirty="0"/>
              <a:t> στην Κρήτη) απειλούνται με </a:t>
            </a:r>
            <a:r>
              <a:rPr lang="el-GR" sz="2600" dirty="0" smtClean="0"/>
              <a:t>εξαφάνιση.</a:t>
            </a:r>
            <a:endParaRPr lang="el-GR" sz="2600" dirty="0"/>
          </a:p>
          <a:p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10" y="2009208"/>
            <a:ext cx="2696547" cy="3069771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2797" y="480198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7555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Υμενόπτερα</a:t>
            </a:r>
            <a:r>
              <a:rPr lang="en-US" dirty="0" smtClean="0"/>
              <a:t> 5/5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Αρκετά παρασιτικά είδη χρησιμοποιούνται σε προγράμματα βιολογικής καταπολέμησης άλλων </a:t>
            </a:r>
            <a:r>
              <a:rPr lang="el-GR" sz="2400" dirty="0" smtClean="0"/>
              <a:t>εντόμων.</a:t>
            </a:r>
            <a:endParaRPr lang="el-GR" sz="2400" dirty="0"/>
          </a:p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31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Ημίπτερα</a:t>
            </a:r>
            <a:r>
              <a:rPr lang="en-US" dirty="0" smtClean="0"/>
              <a:t> 1/3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37</a:t>
            </a:fld>
            <a:endParaRPr lang="en-US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35" y="1553466"/>
            <a:ext cx="3228318" cy="2414514"/>
          </a:xfrm>
        </p:spPr>
      </p:pic>
      <p:pic>
        <p:nvPicPr>
          <p:cNvPr id="11" name="Θέση περιεχομένου 10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29" y="4046291"/>
            <a:ext cx="1376530" cy="2114550"/>
          </a:xfrm>
        </p:spPr>
      </p:pic>
      <p:sp>
        <p:nvSpPr>
          <p:cNvPr id="9" name="Θέση περιεχομένου 8"/>
          <p:cNvSpPr>
            <a:spLocks noGrp="1"/>
          </p:cNvSpPr>
          <p:nvPr>
            <p:ph sz="quarter" idx="14"/>
          </p:nvPr>
        </p:nvSpPr>
        <p:spPr>
          <a:xfrm>
            <a:off x="901649" y="1813357"/>
            <a:ext cx="3836988" cy="4309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Τα </a:t>
            </a:r>
            <a:r>
              <a:rPr lang="el-GR" sz="2400" dirty="0" err="1"/>
              <a:t>Ημίπτερα</a:t>
            </a:r>
            <a:r>
              <a:rPr lang="el-GR" sz="2400" dirty="0"/>
              <a:t> (</a:t>
            </a:r>
            <a:r>
              <a:rPr lang="el-GR" sz="2400" dirty="0" err="1"/>
              <a:t>Ομόπτερα</a:t>
            </a:r>
            <a:r>
              <a:rPr lang="el-GR" sz="2400" dirty="0"/>
              <a:t> και </a:t>
            </a:r>
            <a:r>
              <a:rPr lang="el-GR" sz="2400" dirty="0" err="1"/>
              <a:t>Ετερόπτερα</a:t>
            </a:r>
            <a:r>
              <a:rPr lang="el-GR" sz="2400" dirty="0"/>
              <a:t>) περιλαμβάνουν είδη με διαφορετικούς οικολογικούς </a:t>
            </a:r>
            <a:r>
              <a:rPr lang="el-GR" sz="2400" dirty="0" smtClean="0"/>
              <a:t>ρόλους.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Ορισμένα είδη αποτελούν πρόβλημα για τη δημόσια υγεία (π.χ. κοριοί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7832950" y="35916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737" y="580851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31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714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Ημίπτερα</a:t>
            </a:r>
            <a:r>
              <a:rPr lang="en-US" dirty="0" smtClean="0"/>
              <a:t> 2/3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38</a:t>
            </a:fld>
            <a:endParaRPr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4"/>
          </p:nvPr>
        </p:nvSpPr>
        <p:spPr>
          <a:xfrm>
            <a:off x="1265064" y="1727812"/>
            <a:ext cx="3893090" cy="2061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Άλλα είδη είναι βλαβερά για τα καλλιεργούμενα φυτά γιατί απομυζούν τους χυμούς τους (π.χ. </a:t>
            </a:r>
            <a:r>
              <a:rPr lang="el-GR" sz="2400" dirty="0" err="1"/>
              <a:t>Marchalina</a:t>
            </a:r>
            <a:r>
              <a:rPr lang="el-GR" sz="2400" dirty="0"/>
              <a:t> </a:t>
            </a:r>
            <a:r>
              <a:rPr lang="el-GR" sz="2400" dirty="0" err="1"/>
              <a:t>hellenica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44" y="4023216"/>
            <a:ext cx="3127329" cy="2068513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85" y="2266830"/>
            <a:ext cx="2568372" cy="3824899"/>
          </a:xfrm>
        </p:spPr>
      </p:pic>
      <p:sp>
        <p:nvSpPr>
          <p:cNvPr id="10" name="TextBox 9"/>
          <p:cNvSpPr txBox="1"/>
          <p:nvPr/>
        </p:nvSpPr>
        <p:spPr>
          <a:xfrm>
            <a:off x="4417616" y="579307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2797" y="578757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490445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Ημίπτερα</a:t>
            </a:r>
            <a:r>
              <a:rPr lang="en-US" dirty="0" smtClean="0"/>
              <a:t> 3/3</a:t>
            </a:r>
            <a:endParaRPr lang="el-GR" dirty="0"/>
          </a:p>
        </p:txBody>
      </p:sp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Ορισμένα όμως </a:t>
            </a:r>
            <a:r>
              <a:rPr lang="el-GR" sz="2400" dirty="0" err="1"/>
              <a:t>σαρκοφάγα</a:t>
            </a:r>
            <a:r>
              <a:rPr lang="el-GR" sz="2400" dirty="0"/>
              <a:t> χρησιμοποιούνται στη βιολογική καταπολέμηση άλλων </a:t>
            </a:r>
            <a:r>
              <a:rPr lang="el-GR" sz="2400" dirty="0" smtClean="0"/>
              <a:t>εντόμων.</a:t>
            </a:r>
            <a:endParaRPr lang="el-GR" sz="2400" dirty="0"/>
          </a:p>
          <a:p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Ψευδοσκορπιοί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63" y="2427071"/>
            <a:ext cx="2545773" cy="3148445"/>
          </a:xfrm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indent="0">
              <a:spcBef>
                <a:spcPct val="0"/>
              </a:spcBef>
              <a:buNone/>
            </a:pPr>
            <a:r>
              <a:rPr lang="el-GR" altLang="en-US" sz="2600" b="1" dirty="0"/>
              <a:t>Οι </a:t>
            </a:r>
            <a:r>
              <a:rPr lang="el-GR" altLang="en-US" sz="2600" b="1" dirty="0" err="1"/>
              <a:t>ψευδοσκορπιοί</a:t>
            </a:r>
            <a:r>
              <a:rPr lang="el-GR" altLang="en-US" sz="2600" b="1" dirty="0"/>
              <a:t> </a:t>
            </a:r>
            <a:r>
              <a:rPr lang="el-GR" altLang="en-US" sz="2600" dirty="0"/>
              <a:t>έχουν υψηλό ποσοστό ενδημισμού, πάνω από 20</a:t>
            </a:r>
            <a:r>
              <a:rPr lang="el-GR" altLang="en-US" sz="2600" dirty="0" smtClean="0"/>
              <a:t>%.</a:t>
            </a:r>
            <a:endParaRPr lang="el-GR" altLang="en-US" sz="2600" dirty="0"/>
          </a:p>
          <a:p>
            <a:pPr indent="0">
              <a:spcBef>
                <a:spcPct val="0"/>
              </a:spcBef>
              <a:buNone/>
            </a:pPr>
            <a:endParaRPr lang="el-GR" altLang="en-US" sz="2600" dirty="0"/>
          </a:p>
          <a:p>
            <a:pPr indent="0">
              <a:spcBef>
                <a:spcPct val="0"/>
              </a:spcBef>
              <a:buNone/>
            </a:pPr>
            <a:r>
              <a:rPr lang="el-GR" altLang="en-US" sz="2600" dirty="0"/>
              <a:t>Σημαντικός ο ρόλος τους ως θηρευτές στη στρωμνή των μεσογειακού τύπου </a:t>
            </a:r>
            <a:r>
              <a:rPr lang="el-GR" altLang="en-US" sz="2600" dirty="0" smtClean="0"/>
              <a:t>οικοσυστημάτων.</a:t>
            </a:r>
            <a:endParaRPr lang="el-GR" altLang="en-US" sz="2600" dirty="0"/>
          </a:p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81422" y="529851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8169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Ορθόπτερα</a:t>
            </a:r>
            <a:r>
              <a:rPr lang="en-US" dirty="0" smtClean="0"/>
              <a:t> 1/3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Τα </a:t>
            </a:r>
            <a:r>
              <a:rPr lang="el-GR" sz="2400" b="1" dirty="0" err="1"/>
              <a:t>Ορθόπτερα</a:t>
            </a:r>
            <a:r>
              <a:rPr lang="el-GR" sz="2400" b="1" dirty="0"/>
              <a:t> </a:t>
            </a:r>
            <a:r>
              <a:rPr lang="el-GR" sz="2400" dirty="0"/>
              <a:t>είναι από τις καλύτερα γνωστές τάξεις εντόμων στην </a:t>
            </a:r>
            <a:r>
              <a:rPr lang="el-GR" sz="2400" dirty="0" smtClean="0"/>
              <a:t>Ελλάδα.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Εμφανίζουν έναν έντονο ενδημισμό με ποσοστό πάνω από 30</a:t>
            </a:r>
            <a:r>
              <a:rPr lang="el-GR" sz="2400" dirty="0" smtClean="0"/>
              <a:t>%.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2476185"/>
            <a:ext cx="3896797" cy="2734218"/>
          </a:xfr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59290" y="493340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28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Ορθόπτερα</a:t>
            </a:r>
            <a:r>
              <a:rPr lang="en-US" dirty="0" smtClean="0"/>
              <a:t> 2/3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Ο αριθμός των ειδών ανά </a:t>
            </a:r>
            <a:r>
              <a:rPr lang="el-GR" sz="2400" dirty="0" err="1"/>
              <a:t>log</a:t>
            </a:r>
            <a:r>
              <a:rPr lang="el-GR" sz="2400" dirty="0"/>
              <a:t> </a:t>
            </a:r>
            <a:r>
              <a:rPr lang="el-GR" sz="2400" dirty="0" err="1"/>
              <a:t>τετρ</a:t>
            </a:r>
            <a:r>
              <a:rPr lang="el-GR" sz="2400" dirty="0"/>
              <a:t>. χλμ. είναι ο υψηλότερος στην </a:t>
            </a:r>
            <a:r>
              <a:rPr lang="el-GR" sz="2400" dirty="0" smtClean="0"/>
              <a:t>Ευρώπη.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Είναι από τις σημαντικότερες ομάδες σε ανοικτές εκτάσεις όπως </a:t>
            </a:r>
            <a:r>
              <a:rPr lang="el-GR" sz="2400" dirty="0" smtClean="0"/>
              <a:t>λιβάδια.</a:t>
            </a:r>
            <a:endParaRPr lang="el-GR" sz="2400" dirty="0"/>
          </a:p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75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Ορθόπτερα</a:t>
            </a:r>
            <a:r>
              <a:rPr lang="en-US" dirty="0" smtClean="0"/>
              <a:t> 3/3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62 είδη (18%) θεωρούνται ως Τρωτά σύμφωνα με τα κριτήρια της </a:t>
            </a:r>
            <a:r>
              <a:rPr lang="el-GR" sz="2400" dirty="0" smtClean="0"/>
              <a:t>IUCN.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Από αυτά:</a:t>
            </a:r>
          </a:p>
          <a:p>
            <a:pPr marL="0" indent="0">
              <a:buNone/>
            </a:pPr>
            <a:r>
              <a:rPr lang="el-GR" sz="2400" dirty="0"/>
              <a:t>	15 είναι νησιωτικά</a:t>
            </a:r>
          </a:p>
          <a:p>
            <a:pPr marL="0" indent="0">
              <a:buNone/>
            </a:pPr>
            <a:r>
              <a:rPr lang="el-GR" sz="2400" dirty="0"/>
              <a:t>	24 είναι ορεινά</a:t>
            </a:r>
          </a:p>
          <a:p>
            <a:pPr marL="0" indent="0">
              <a:buNone/>
            </a:pPr>
            <a:r>
              <a:rPr lang="el-GR" sz="2400" dirty="0"/>
              <a:t>	19 είναι σπηλαιόβια</a:t>
            </a:r>
          </a:p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385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Τριχόπτερα</a:t>
            </a:r>
            <a:r>
              <a:rPr lang="en-US" dirty="0" smtClean="0"/>
              <a:t> 1/2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l-GR" sz="2600" b="1" dirty="0"/>
              <a:t>Τα </a:t>
            </a:r>
            <a:r>
              <a:rPr lang="el-GR" sz="2600" b="1" dirty="0" err="1"/>
              <a:t>Τριχόπτερα</a:t>
            </a:r>
            <a:r>
              <a:rPr lang="el-GR" sz="2600" b="1" dirty="0"/>
              <a:t> </a:t>
            </a:r>
            <a:r>
              <a:rPr lang="el-GR" sz="2600" dirty="0"/>
              <a:t>είναι μια ομάδα που σχετίζεται με τα γλυκά νερά καθώς οι προνύμφες είναι </a:t>
            </a:r>
            <a:r>
              <a:rPr lang="el-GR" sz="2600" dirty="0" smtClean="0"/>
              <a:t>υδρόβιες.</a:t>
            </a:r>
            <a:endParaRPr lang="el-GR" sz="2600" dirty="0"/>
          </a:p>
          <a:p>
            <a:pPr marL="0" indent="0">
              <a:lnSpc>
                <a:spcPct val="100000"/>
              </a:lnSpc>
              <a:buNone/>
            </a:pPr>
            <a:endParaRPr lang="el-GR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l-GR" sz="2600" dirty="0"/>
              <a:t>Έχει υψηλό ποσοστό ενδημισμού που ξεπερνά το 20</a:t>
            </a:r>
            <a:r>
              <a:rPr lang="el-GR" sz="2600" dirty="0" smtClean="0"/>
              <a:t>%.</a:t>
            </a:r>
            <a:endParaRPr lang="el-GR" sz="2600" dirty="0"/>
          </a:p>
          <a:p>
            <a:pPr marL="0" indent="0">
              <a:lnSpc>
                <a:spcPct val="100000"/>
              </a:lnSpc>
              <a:buNone/>
            </a:pPr>
            <a:endParaRPr lang="el-GR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l-GR" sz="2600" dirty="0"/>
              <a:t>Πολλά ενδημικά είδη υπάρχουν σε νησιά του </a:t>
            </a:r>
            <a:r>
              <a:rPr lang="el-GR" sz="2600" dirty="0" smtClean="0"/>
              <a:t>Αιγαίου.</a:t>
            </a:r>
            <a:endParaRPr lang="el-GR" sz="2600" dirty="0"/>
          </a:p>
          <a:p>
            <a:endParaRPr lang="el-GR" dirty="0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507656"/>
            <a:ext cx="3886200" cy="2987276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64557" y="508080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6409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Τριχόπτερα</a:t>
            </a:r>
            <a:r>
              <a:rPr lang="en-US" dirty="0" smtClean="0"/>
              <a:t> 2/2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Πολλά είδη απειλούνται λόγω της ρύπανσης και της καταστροφής των ενδιαιτημάτων </a:t>
            </a:r>
            <a:r>
              <a:rPr lang="el-GR" sz="2400" dirty="0" smtClean="0"/>
              <a:t>τους.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44</a:t>
            </a:fld>
            <a:endParaRPr lang="en-US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79" y="1690689"/>
            <a:ext cx="4089603" cy="4351338"/>
          </a:xfrm>
        </p:spPr>
      </p:pic>
      <p:sp>
        <p:nvSpPr>
          <p:cNvPr id="8" name="TextBox 7"/>
          <p:cNvSpPr txBox="1"/>
          <p:nvPr/>
        </p:nvSpPr>
        <p:spPr>
          <a:xfrm>
            <a:off x="8108346" y="551623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33702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σπηλαιόβια πανίδα</a:t>
            </a:r>
            <a:r>
              <a:rPr lang="en-US" dirty="0" smtClean="0"/>
              <a:t> 1/2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l-GR" sz="2600" dirty="0"/>
              <a:t>Η Ελλάδα είναι κατ’ εξοχή ασβεστολιθική </a:t>
            </a:r>
            <a:r>
              <a:rPr lang="el-GR" sz="2600" dirty="0" smtClean="0"/>
              <a:t>χώρα.</a:t>
            </a:r>
            <a:endParaRPr lang="el-GR" sz="2600" dirty="0"/>
          </a:p>
          <a:p>
            <a:pPr marL="0" indent="0">
              <a:lnSpc>
                <a:spcPct val="100000"/>
              </a:lnSpc>
              <a:buNone/>
            </a:pPr>
            <a:endParaRPr lang="el-GR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l-GR" sz="2600" dirty="0"/>
              <a:t>65% της έκτασης καλύπτεται από </a:t>
            </a:r>
            <a:r>
              <a:rPr lang="el-GR" sz="2600" dirty="0" err="1" smtClean="0"/>
              <a:t>ασβεστολίθους</a:t>
            </a:r>
            <a:r>
              <a:rPr lang="el-GR" sz="2600" dirty="0" smtClean="0"/>
              <a:t>.</a:t>
            </a:r>
            <a:endParaRPr lang="el-GR" sz="2600" dirty="0"/>
          </a:p>
          <a:p>
            <a:pPr marL="0" indent="0">
              <a:lnSpc>
                <a:spcPct val="100000"/>
              </a:lnSpc>
              <a:buNone/>
            </a:pPr>
            <a:endParaRPr lang="el-GR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l-GR" sz="2600" dirty="0"/>
              <a:t>Πάνω από 8.500 </a:t>
            </a:r>
            <a:r>
              <a:rPr lang="el-GR" sz="2600" dirty="0" err="1"/>
              <a:t>καρστικές</a:t>
            </a:r>
            <a:r>
              <a:rPr lang="el-GR" sz="2600" dirty="0"/>
              <a:t> μορφές έχουν </a:t>
            </a:r>
            <a:r>
              <a:rPr lang="el-GR" sz="2600" dirty="0" smtClean="0"/>
              <a:t>καταγραφεί.</a:t>
            </a:r>
            <a:endParaRPr lang="el-GR" sz="2600" dirty="0"/>
          </a:p>
          <a:p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2112706"/>
            <a:ext cx="3886200" cy="2909667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34407" y="474537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93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σπηλαιόβια πανίδα</a:t>
            </a:r>
            <a:r>
              <a:rPr lang="en-US" dirty="0" smtClean="0"/>
              <a:t> 2/2</a:t>
            </a:r>
            <a:endParaRPr lang="el-GR" dirty="0"/>
          </a:p>
        </p:txBody>
      </p:sp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68422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l-GR" sz="2800" dirty="0"/>
              <a:t>Η δημιουργία σπηλιών στην Ελλάδα ξεκίνησε από τα τέλη του Τριτογενούς (πριν από 5 εκατ. χρόνια</a:t>
            </a:r>
            <a:r>
              <a:rPr lang="el-GR" sz="2800" dirty="0" smtClean="0"/>
              <a:t>).</a:t>
            </a:r>
            <a:endParaRPr lang="el-GR" sz="2800" dirty="0"/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l-GR" sz="2800" dirty="0" smtClean="0"/>
              <a:t>Πολλά </a:t>
            </a:r>
            <a:r>
              <a:rPr lang="el-GR" sz="2800" dirty="0"/>
              <a:t>ασπόνδυλα βρήκαν κατά το Πλειστόκαινο καταφύγιο μέσα στο έδαφος και στη συνέχεια σε </a:t>
            </a:r>
            <a:r>
              <a:rPr lang="el-GR" sz="2800" dirty="0" smtClean="0"/>
              <a:t>σπηλιές.</a:t>
            </a:r>
            <a:endParaRPr lang="el-GR" sz="2800" dirty="0"/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l-GR" sz="2800" dirty="0" smtClean="0"/>
              <a:t>Τα </a:t>
            </a:r>
            <a:r>
              <a:rPr lang="el-GR" sz="2800" dirty="0"/>
              <a:t>είδη αυτά έχασαν τα χαρακτηριστικά που θα τους επέτρεπαν να ζήσουν σε κάποιο μεταβλητό </a:t>
            </a:r>
            <a:r>
              <a:rPr lang="el-GR" sz="2800" dirty="0" smtClean="0"/>
              <a:t>περιβάλλον.</a:t>
            </a:r>
            <a:endParaRPr lang="el-GR" sz="2800" dirty="0"/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l-GR" sz="2800" dirty="0" smtClean="0"/>
              <a:t>Είναι </a:t>
            </a:r>
            <a:r>
              <a:rPr lang="el-GR" sz="2800" dirty="0"/>
              <a:t>επομένως από τους παλαιότερους οργανισμούς που ζουν στην </a:t>
            </a:r>
            <a:r>
              <a:rPr lang="el-GR" sz="2800" dirty="0" smtClean="0"/>
              <a:t>Ελλάδα.</a:t>
            </a:r>
            <a:endParaRPr lang="el-GR" sz="2800" dirty="0"/>
          </a:p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800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Κατηγορίες σπηλαιόβιων οργανισμών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Τυχαίοι επισκέπτες</a:t>
            </a:r>
            <a:endParaRPr lang="el-GR" b="1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5. Χερσαία Αρθρόποδα της Ελλάδας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E952B-A4A4-4B00-98D7-2D24E9278240}" type="slidenum">
              <a:rPr lang="en-GB" altLang="en-US" smtClean="0"/>
              <a:pPr>
                <a:defRPr/>
              </a:pPr>
              <a:t>47</a:t>
            </a:fld>
            <a:endParaRPr lang="en-GB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Τρωγλόξενα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Χρησιμοποιούν τις σπηλιές ως </a:t>
            </a:r>
            <a:r>
              <a:rPr lang="el-GR" sz="2400" dirty="0" smtClean="0"/>
              <a:t>καταφύγιο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l-GR" sz="2400" dirty="0"/>
              <a:t>αλλά τρέφονται έξω από </a:t>
            </a:r>
            <a:r>
              <a:rPr lang="el-GR" sz="2400" dirty="0" smtClean="0"/>
              <a:t>αυτές.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5. Χερσαία Αρθρόποδα της Ελλάδας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E952B-A4A4-4B00-98D7-2D24E9278240}" type="slidenum">
              <a:rPr lang="en-GB" altLang="en-US" smtClean="0"/>
              <a:pPr>
                <a:defRPr/>
              </a:pPr>
              <a:t>48</a:t>
            </a:fld>
            <a:endParaRPr lang="en-GB" alt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13" y="2499361"/>
            <a:ext cx="4414637" cy="2682740"/>
          </a:xfrm>
        </p:spPr>
      </p:pic>
      <p:sp>
        <p:nvSpPr>
          <p:cNvPr id="8" name="TextBox 7"/>
          <p:cNvSpPr txBox="1"/>
          <p:nvPr/>
        </p:nvSpPr>
        <p:spPr>
          <a:xfrm>
            <a:off x="8130033" y="486446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38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Τρωγλόφιλα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851389" y="1824243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Ολοκληρώνουν το βιολογικό τους κύκλο είτε μέσα είτε έξω από τις </a:t>
            </a:r>
            <a:r>
              <a:rPr lang="el-GR" sz="2400" dirty="0" smtClean="0"/>
              <a:t>σπηλιές.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5. Χερσαία Αρθρόποδα της Ελλάδας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E952B-A4A4-4B00-98D7-2D24E9278240}" type="slidenum">
              <a:rPr lang="en-GB" altLang="en-US" smtClean="0"/>
              <a:pPr>
                <a:defRPr/>
              </a:pPr>
              <a:t>49</a:t>
            </a:fld>
            <a:endParaRPr lang="en-GB" alt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60" y="2706704"/>
            <a:ext cx="4593590" cy="3060478"/>
          </a:xfrm>
        </p:spPr>
      </p:pic>
      <p:sp>
        <p:nvSpPr>
          <p:cNvPr id="7" name="TextBox 6"/>
          <p:cNvSpPr txBox="1"/>
          <p:nvPr/>
        </p:nvSpPr>
        <p:spPr>
          <a:xfrm>
            <a:off x="8117150" y="549018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336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62000" y="838200"/>
            <a:ext cx="6858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80000"/>
              <a:buFont typeface="Wingdings" panose="05000000000000000000" pitchFamily="2" charset="2"/>
              <a:buChar char="®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70000"/>
              <a:buFont typeface="Wingdings" panose="05000000000000000000" pitchFamily="2" charset="2"/>
              <a:buChar char="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00"/>
              </a:buClr>
              <a:buSzPct val="60000"/>
              <a:buFont typeface="Wingdings" panose="05000000000000000000" pitchFamily="2" charset="2"/>
              <a:buChar char="®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l-GR" altLang="en-US" sz="24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l-GR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Αμβλύπυγα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14" y="1922772"/>
            <a:ext cx="2993072" cy="4157044"/>
          </a:xfrm>
        </p:spPr>
      </p:pic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altLang="en-US" sz="2400" dirty="0"/>
              <a:t>Το μοναδικό είδος </a:t>
            </a:r>
            <a:r>
              <a:rPr lang="el-GR" altLang="en-US" sz="2400" b="1" dirty="0" err="1"/>
              <a:t>αμβλύπυγων</a:t>
            </a:r>
            <a:r>
              <a:rPr lang="el-GR" altLang="en-US" sz="2400" b="1" dirty="0"/>
              <a:t> </a:t>
            </a:r>
            <a:r>
              <a:rPr lang="el-GR" altLang="en-US" sz="2400" dirty="0"/>
              <a:t>της Ευρώπης έχει καταγραφεί από την Ελλάδα (</a:t>
            </a:r>
            <a:r>
              <a:rPr lang="el-GR" altLang="en-US" sz="2400" dirty="0" smtClean="0"/>
              <a:t>Δωδεκάνησα).</a:t>
            </a:r>
          </a:p>
          <a:p>
            <a:endParaRPr lang="el-GR" sz="2400" dirty="0"/>
          </a:p>
          <a:p>
            <a:r>
              <a:rPr lang="el-GR" altLang="en-US" sz="2400" dirty="0"/>
              <a:t>Τα περισσότερα είδη αυτής της ομάδας βρίσκονται στις τροπικές </a:t>
            </a:r>
            <a:r>
              <a:rPr lang="el-GR" altLang="en-US" sz="2400" dirty="0" smtClean="0"/>
              <a:t>περιοχές.</a:t>
            </a:r>
            <a:endParaRPr lang="en-GB" altLang="en-US" sz="2400" dirty="0"/>
          </a:p>
          <a:p>
            <a:endParaRPr 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5. Χερσαία Αρθρόποδα της Ελλάδας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E952B-A4A4-4B00-98D7-2D24E9278240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805072" y="578711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Τρωγλόβια</a:t>
            </a:r>
            <a:r>
              <a:rPr lang="en-US" dirty="0" smtClean="0"/>
              <a:t> 1/2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851389" y="1824243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Βρίσκονται μόνο σε βαθιές </a:t>
            </a:r>
            <a:r>
              <a:rPr lang="el-GR" sz="2400" dirty="0" smtClean="0"/>
              <a:t>σπηλιές.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Έχουν αναπτύξει ειδικές </a:t>
            </a:r>
            <a:r>
              <a:rPr lang="el-GR" sz="2400" dirty="0" smtClean="0"/>
              <a:t>προσαρμογές.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5. Χερσαία Αρθρόποδα της Ελλάδας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E952B-A4A4-4B00-98D7-2D24E9278240}" type="slidenum">
              <a:rPr lang="en-GB" altLang="en-US" smtClean="0"/>
              <a:pPr>
                <a:defRPr/>
              </a:pPr>
              <a:t>50</a:t>
            </a:fld>
            <a:endParaRPr lang="en-GB" altLang="en-US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31" y="1934976"/>
            <a:ext cx="3759509" cy="3820473"/>
          </a:xfrm>
        </p:spPr>
      </p:pic>
      <p:sp>
        <p:nvSpPr>
          <p:cNvPr id="8" name="TextBox 7"/>
          <p:cNvSpPr txBox="1"/>
          <p:nvPr/>
        </p:nvSpPr>
        <p:spPr>
          <a:xfrm>
            <a:off x="8099080" y="547845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134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Τρωγλόβια</a:t>
            </a:r>
            <a:r>
              <a:rPr lang="en-US" dirty="0" smtClean="0"/>
              <a:t> 2/2</a:t>
            </a:r>
            <a:endParaRPr 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5. Χερσαία Αρθρόποδα της Ελλάδας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DE952B-A4A4-4B00-98D7-2D24E9278240}" type="slidenum">
              <a:rPr lang="en-GB" altLang="en-US" smtClean="0"/>
              <a:pPr>
                <a:defRPr/>
              </a:pPr>
              <a:t>51</a:t>
            </a:fld>
            <a:endParaRPr lang="en-GB" alt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14"/>
          </p:nvPr>
        </p:nvSpPr>
        <p:spPr>
          <a:xfrm>
            <a:off x="992065" y="1853430"/>
            <a:ext cx="3732335" cy="355090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l-GR" sz="2600" dirty="0"/>
              <a:t>Στην Ελλάδα έχουν καταγραφεί περίπου 100 </a:t>
            </a:r>
            <a:r>
              <a:rPr lang="el-GR" sz="2600" dirty="0" err="1"/>
              <a:t>τρωγλόβια</a:t>
            </a:r>
            <a:r>
              <a:rPr lang="el-GR" sz="2600" dirty="0"/>
              <a:t> </a:t>
            </a:r>
            <a:r>
              <a:rPr lang="el-GR" sz="2600" dirty="0" smtClean="0"/>
              <a:t>είδη, </a:t>
            </a:r>
            <a:r>
              <a:rPr lang="el-GR" sz="2600" dirty="0"/>
              <a:t>σε σύνολο 400 </a:t>
            </a:r>
            <a:r>
              <a:rPr lang="el-GR" sz="2600" dirty="0" smtClean="0"/>
              <a:t>σπηλαιόβιων.</a:t>
            </a:r>
            <a:endParaRPr lang="el-GR" sz="2600" dirty="0"/>
          </a:p>
          <a:p>
            <a:pPr marL="0" indent="0">
              <a:lnSpc>
                <a:spcPct val="100000"/>
              </a:lnSpc>
              <a:buNone/>
            </a:pPr>
            <a:endParaRPr lang="el-GR" sz="26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l-GR" sz="2600" b="1" dirty="0"/>
              <a:t>Κύριες σπηλαιόβιες ομάδες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l-GR" sz="26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l-GR" sz="2600" dirty="0"/>
              <a:t>Μαλάκια Γαστερόποδα</a:t>
            </a:r>
          </a:p>
          <a:p>
            <a:endParaRPr lang="el-G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2" y="1515939"/>
            <a:ext cx="2912165" cy="2369444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06" y="4048125"/>
            <a:ext cx="3160925" cy="2114550"/>
          </a:xfrm>
        </p:spPr>
      </p:pic>
      <p:sp>
        <p:nvSpPr>
          <p:cNvPr id="8" name="TextBox 7"/>
          <p:cNvSpPr txBox="1"/>
          <p:nvPr/>
        </p:nvSpPr>
        <p:spPr>
          <a:xfrm>
            <a:off x="7670707" y="358560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3677" y="588567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951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Αράχνες</a:t>
            </a:r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67706"/>
            <a:ext cx="3810000" cy="4067175"/>
          </a:xfrm>
        </p:spPr>
      </p:pic>
      <p:sp>
        <p:nvSpPr>
          <p:cNvPr id="6" name="TextBox 5"/>
          <p:cNvSpPr txBox="1"/>
          <p:nvPr/>
        </p:nvSpPr>
        <p:spPr>
          <a:xfrm>
            <a:off x="6114142" y="5757882"/>
            <a:ext cx="362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068755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Ψευδοσκορπιοί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98" y="1823984"/>
            <a:ext cx="5673404" cy="3853132"/>
          </a:xfr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39439" y="522866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44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187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Ισόποδα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20" y="2111534"/>
            <a:ext cx="5953760" cy="3779520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0965" y="561405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45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07259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Ορθόπτερα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39" y="1829989"/>
            <a:ext cx="4615368" cy="3238409"/>
          </a:xfr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15147" y="479139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4</a:t>
            </a:r>
            <a:r>
              <a:rPr lang="en-US" sz="1200" dirty="0" smtClean="0"/>
              <a:t>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119918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Κολεόπτερα </a:t>
            </a:r>
            <a:r>
              <a:rPr lang="en-US" sz="4000" dirty="0" err="1"/>
              <a:t>Carabidae</a:t>
            </a:r>
            <a:r>
              <a:rPr lang="en-US" sz="4000" dirty="0"/>
              <a:t>, </a:t>
            </a:r>
            <a:r>
              <a:rPr lang="en-US" sz="4000" dirty="0" err="1"/>
              <a:t>Catopidae</a:t>
            </a:r>
            <a:r>
              <a:rPr lang="en-US" sz="4000" dirty="0"/>
              <a:t>, </a:t>
            </a:r>
            <a:r>
              <a:rPr lang="en-US" sz="4000" dirty="0" err="1" smtClean="0"/>
              <a:t>Pselaphidae</a:t>
            </a:r>
            <a:endParaRPr lang="el-GR" sz="4000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997" y="1825625"/>
            <a:ext cx="2330006" cy="4351338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5. Χερσαία Αρθρόποδα της Ελλάδας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E952B-A4A4-4B00-98D7-2D24E9278240}" type="slidenum">
              <a:rPr lang="en-GB" altLang="en-US" smtClean="0"/>
              <a:pPr>
                <a:defRPr/>
              </a:pPr>
              <a:t>56</a:t>
            </a:fld>
            <a:endParaRPr lang="en-GB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366680" y="583569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47</a:t>
            </a:r>
            <a:endParaRPr lang="en-US" sz="12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Διπλόποδα</a:t>
            </a:r>
            <a:endParaRPr 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5. Χερσαία Αρθρόποδα της Ελλάδας</a:t>
            </a:r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10344"/>
            <a:ext cx="7886700" cy="4181900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E952B-A4A4-4B00-98D7-2D24E9278240}" type="slidenum">
              <a:rPr lang="en-GB" altLang="en-US" smtClean="0"/>
              <a:pPr>
                <a:defRPr/>
              </a:pPr>
              <a:t>57</a:t>
            </a:fld>
            <a:endParaRPr lang="en-GB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173590" y="579333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48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Χειρόπτερα (νυχτερίδες)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60" y="1825625"/>
            <a:ext cx="2812279" cy="4351338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5. Χερσαία Αρθρόποδα της Ελλάδας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E952B-A4A4-4B00-98D7-2D24E9278240}" type="slidenum">
              <a:rPr lang="en-GB" altLang="en-US" smtClean="0"/>
              <a:pPr>
                <a:defRPr/>
              </a:pPr>
              <a:t>58</a:t>
            </a:fld>
            <a:endParaRPr lang="en-GB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98908" y="589996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4</a:t>
            </a:r>
            <a:r>
              <a:rPr lang="en-US" sz="1200" dirty="0" smtClean="0">
                <a:solidFill>
                  <a:schemeClr val="bg1"/>
                </a:solidFill>
              </a:rPr>
              <a:t>9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Τέλος Παρουσίασης</a:t>
            </a:r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Γαλεώδη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0">
              <a:spcBef>
                <a:spcPct val="0"/>
              </a:spcBef>
              <a:buNone/>
            </a:pPr>
            <a:r>
              <a:rPr lang="el-GR" altLang="en-US" sz="2400" b="1" dirty="0"/>
              <a:t>Τα </a:t>
            </a:r>
            <a:r>
              <a:rPr lang="el-GR" altLang="en-US" sz="2400" b="1" dirty="0" err="1"/>
              <a:t>γαλεώδη</a:t>
            </a:r>
            <a:r>
              <a:rPr lang="el-GR" altLang="en-US" sz="2400" b="1" dirty="0"/>
              <a:t> </a:t>
            </a:r>
            <a:r>
              <a:rPr lang="el-GR" altLang="en-US" sz="2400" dirty="0"/>
              <a:t>εξαπλώνονται κυρίως στην </a:t>
            </a:r>
            <a:r>
              <a:rPr lang="el-GR" altLang="en-US" sz="2400" dirty="0" smtClean="0"/>
              <a:t>Αφρική.</a:t>
            </a:r>
            <a:endParaRPr lang="el-GR" altLang="en-US" sz="2400" dirty="0"/>
          </a:p>
          <a:p>
            <a:pPr indent="0">
              <a:spcBef>
                <a:spcPct val="0"/>
              </a:spcBef>
              <a:buNone/>
            </a:pPr>
            <a:endParaRPr lang="el-GR" altLang="en-US" sz="2400" dirty="0"/>
          </a:p>
          <a:p>
            <a:pPr indent="0">
              <a:spcBef>
                <a:spcPct val="0"/>
              </a:spcBef>
              <a:buNone/>
            </a:pPr>
            <a:r>
              <a:rPr lang="el-GR" altLang="en-US" sz="2400" dirty="0"/>
              <a:t>Τα ευρωπαϊκά είδη συναντώνται μόνο στη νότια </a:t>
            </a:r>
            <a:r>
              <a:rPr lang="el-GR" altLang="en-US" sz="2400" dirty="0" smtClean="0"/>
              <a:t>Ευρώπη.</a:t>
            </a:r>
            <a:endParaRPr lang="en-GB" altLang="en-US" sz="2400" dirty="0"/>
          </a:p>
          <a:p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53" y="2509119"/>
            <a:ext cx="3886200" cy="2726444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5. Χερσαία Αρθρόποδα της Ελλάδας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E952B-A4A4-4B00-98D7-2D24E9278240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976739" y="495856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 smtClean="0"/>
              <a:t>Σημείωμα Ιστορικού Εκδόσεων</a:t>
            </a:r>
            <a:r>
              <a:rPr lang="en-US" altLang="en-US" sz="4000" smtClean="0"/>
              <a:t> </a:t>
            </a:r>
            <a:r>
              <a:rPr lang="el-GR" altLang="en-US" sz="4000" smtClean="0"/>
              <a:t>Έργου</a:t>
            </a:r>
            <a:endParaRPr lang="en-US" altLang="en-US" sz="4000" smtClean="0"/>
          </a:p>
        </p:txBody>
      </p:sp>
      <p:sp>
        <p:nvSpPr>
          <p:cNvPr id="9113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l-GR" altLang="en-US" sz="2000" dirty="0" smtClean="0"/>
              <a:t>Το παρόν έργο αποτελεί την έκδοση 1.0.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smtClean="0"/>
              <a:t>Ενότητα 5. Χερσαία Αρθρόποδα της Ελλάδας</a:t>
            </a:r>
            <a:endParaRPr lang="el-GR"/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6C0F42-0785-43AA-ADCF-D3DEB04C0D7A}" type="slidenum">
              <a:rPr lang="el-G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62</a:t>
            </a:fld>
            <a:endParaRPr lang="el-GR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 smtClean="0"/>
              <a:t>Σημείωμα Αναφοράς</a:t>
            </a:r>
            <a:endParaRPr lang="en-US" altLang="en-US" sz="4000" smtClean="0"/>
          </a:p>
        </p:txBody>
      </p:sp>
      <p:sp>
        <p:nvSpPr>
          <p:cNvPr id="9216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Εθνικόν και Καποδιστριακόν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err="1" smtClean="0"/>
              <a:t>Λεγάκις</a:t>
            </a:r>
            <a:r>
              <a:rPr lang="el-GR" altLang="en-US" sz="2000" dirty="0" smtClean="0"/>
              <a:t> Αναστάσιος, Αναπληρωτής Καθηγητής. «</a:t>
            </a:r>
            <a:r>
              <a:rPr lang="en-US" altLang="en-US" sz="2000" dirty="0" smtClean="0"/>
              <a:t>Z</a:t>
            </a:r>
            <a:r>
              <a:rPr lang="el-GR" altLang="en-US" sz="2000" dirty="0" err="1" smtClean="0"/>
              <a:t>ωική</a:t>
            </a:r>
            <a:r>
              <a:rPr lang="el-GR" altLang="en-US" sz="2000" dirty="0" smtClean="0"/>
              <a:t> Ποικιλότητα. Ενότητα 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Χερσαία Αρθρόποδα της Ελλάδας». Έκδοση: 1.0. Αθήνα 2014. Διαθέσιμο από τη δικτυακή διεύθυνση: </a:t>
            </a:r>
            <a:r>
              <a:rPr lang="en-GB" altLang="en-US" sz="2000" dirty="0"/>
              <a:t>http://opencourses.uoa.gr/courses/BIOL100/</a:t>
            </a:r>
            <a:endParaRPr lang="el-GR" altLang="en-US" dirty="0" smtClean="0"/>
          </a:p>
          <a:p>
            <a:pPr marL="0" indent="0" eaLnBrk="1" hangingPunct="1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smtClean="0"/>
              <a:t>Ενότητα 5. Χερσαία Αρθρόποδα της Ελλάδας</a:t>
            </a:r>
            <a:endParaRPr lang="el-GR"/>
          </a:p>
        </p:txBody>
      </p:sp>
      <p:sp>
        <p:nvSpPr>
          <p:cNvPr id="921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9099ABD-E14C-4539-A9BA-982BA8B299D0}" type="slidenum">
              <a:rPr lang="el-G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63</a:t>
            </a:fld>
            <a:endParaRPr lang="el-GR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5. Χερσαία Αρθρόποδα της Ελλάδας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1/7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r>
              <a:rPr lang="el-GR" sz="1600" b="1" dirty="0" smtClean="0"/>
              <a:t>Εικόνα 1</a:t>
            </a:r>
            <a:r>
              <a:rPr lang="el-GR" sz="1600" dirty="0" smtClean="0"/>
              <a:t>. </a:t>
            </a:r>
            <a:r>
              <a:rPr lang="en-US" sz="1600" dirty="0"/>
              <a:t>Copyright © 2009 Only Crete. </a:t>
            </a:r>
            <a:r>
              <a:rPr lang="el-GR" sz="1600" dirty="0"/>
              <a:t>Σύνδεσμος: </a:t>
            </a:r>
            <a:r>
              <a:rPr lang="en-US" sz="1600" dirty="0"/>
              <a:t>http://www.onlycrete.com/WPWC.htm?Nature/Scorpions1280.htm. </a:t>
            </a:r>
            <a:r>
              <a:rPr lang="el-GR" sz="1600" dirty="0"/>
              <a:t>Πηγή: </a:t>
            </a:r>
            <a:r>
              <a:rPr lang="en-US" sz="1600" dirty="0"/>
              <a:t>http://www.onlycrete.com/index1360.htm.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2. </a:t>
            </a:r>
            <a:r>
              <a:rPr lang="en-US" sz="1600" dirty="0"/>
              <a:t>Copyright Nearctica.com, Inc. 2004. All rights reserved.  </a:t>
            </a:r>
            <a:r>
              <a:rPr lang="el-GR" sz="1600" dirty="0"/>
              <a:t>Σύνδεσμος: </a:t>
            </a:r>
            <a:r>
              <a:rPr lang="en-US" sz="1600" dirty="0"/>
              <a:t>https://www.ma.utexas.edu/users/davis/375/LECTURES/L22/Commensalism.pdf. </a:t>
            </a:r>
            <a:r>
              <a:rPr lang="el-GR" sz="1600" dirty="0"/>
              <a:t>Πηγή: </a:t>
            </a:r>
            <a:r>
              <a:rPr lang="en-US" sz="1600" dirty="0"/>
              <a:t>https://www.ma.utexas.edu.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3. </a:t>
            </a:r>
            <a:r>
              <a:rPr lang="el-GR" sz="1600" dirty="0"/>
              <a:t>© 1999-2004 </a:t>
            </a:r>
            <a:r>
              <a:rPr lang="en-US" sz="1600" dirty="0"/>
              <a:t>SEA, </a:t>
            </a:r>
            <a:r>
              <a:rPr lang="en-US" sz="1600" dirty="0" err="1"/>
              <a:t>Sociedad</a:t>
            </a:r>
            <a:r>
              <a:rPr lang="en-US" sz="1600" dirty="0"/>
              <a:t> </a:t>
            </a:r>
            <a:r>
              <a:rPr lang="en-US" sz="1600" dirty="0" err="1"/>
              <a:t>Entomológica</a:t>
            </a:r>
            <a:r>
              <a:rPr lang="en-US" sz="1600" dirty="0"/>
              <a:t> </a:t>
            </a:r>
            <a:r>
              <a:rPr lang="en-US" sz="1600" dirty="0" err="1"/>
              <a:t>Aragonesa</a:t>
            </a:r>
            <a:r>
              <a:rPr lang="en-US" sz="1600" dirty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http://entomologia.rediris.es/sea/publicaciones/newtax/.  </a:t>
            </a:r>
            <a:r>
              <a:rPr lang="el-GR" sz="1600" dirty="0"/>
              <a:t>Πηγή:</a:t>
            </a:r>
            <a:r>
              <a:rPr lang="en-US" sz="1600" dirty="0"/>
              <a:t>http://entomologia.rediris.es.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4. </a:t>
            </a:r>
            <a:r>
              <a:rPr lang="el-GR" sz="1600" dirty="0"/>
              <a:t>Σύνδεσμος: </a:t>
            </a:r>
            <a:r>
              <a:rPr lang="en-US" sz="1600" dirty="0"/>
              <a:t>http://people.zeelandnet.nl/andym/Artikelen/Al-Tallil-Airbase_SPIN.htm. 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5. </a:t>
            </a:r>
            <a:r>
              <a:rPr lang="el-GR" sz="1600" dirty="0"/>
              <a:t>© </a:t>
            </a:r>
            <a:r>
              <a:rPr lang="en-US" sz="1600" dirty="0"/>
              <a:t>Evergreen Pest Management 2005.  </a:t>
            </a:r>
            <a:r>
              <a:rPr lang="el-GR" sz="1600" dirty="0"/>
              <a:t>Σύνδεσμος: </a:t>
            </a:r>
            <a:r>
              <a:rPr lang="en-US" sz="1600" dirty="0"/>
              <a:t>http://www.evergreenpest.com.au/Spiders.htm. </a:t>
            </a:r>
            <a:r>
              <a:rPr lang="el-GR" sz="1600" dirty="0"/>
              <a:t>Πηγή:</a:t>
            </a:r>
            <a:r>
              <a:rPr lang="en-US" sz="1600" dirty="0"/>
              <a:t>http://www.evergreenpest.com.au/.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6. </a:t>
            </a:r>
            <a:r>
              <a:rPr lang="en-US" sz="1600" dirty="0"/>
              <a:t>Photograph by University of Florida. © 2015 UF/IFAS Entomology and Nematology Department. All rights reserved. </a:t>
            </a:r>
            <a:r>
              <a:rPr lang="el-GR" sz="1600" dirty="0"/>
              <a:t>Σύνδεσμος: </a:t>
            </a:r>
            <a:r>
              <a:rPr lang="en-US" sz="1600" dirty="0"/>
              <a:t>http://entnemdept.ufl.edu/creatures/orn/twospotted_mite.htm. </a:t>
            </a:r>
            <a:r>
              <a:rPr lang="el-GR" sz="1600" dirty="0"/>
              <a:t>Πηγή:</a:t>
            </a:r>
            <a:r>
              <a:rPr lang="en-US" sz="1600" dirty="0"/>
              <a:t>http://entnemdept.ufl.edu.</a:t>
            </a:r>
          </a:p>
          <a:p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Ενότητα 5. Χερσαία Αρθρόποδα της Ελλάδας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2/7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r>
              <a:rPr lang="el-GR" sz="1600" b="1" dirty="0"/>
              <a:t>Εικόνα 7. </a:t>
            </a:r>
            <a:r>
              <a:rPr lang="en-US" sz="1600" dirty="0" err="1"/>
              <a:t>Foto</a:t>
            </a:r>
            <a:r>
              <a:rPr lang="en-US" sz="1600" dirty="0"/>
              <a:t>: </a:t>
            </a:r>
            <a:r>
              <a:rPr lang="en-US" sz="1600" dirty="0" err="1"/>
              <a:t>Mads</a:t>
            </a:r>
            <a:r>
              <a:rPr lang="en-US" sz="1600" dirty="0"/>
              <a:t> </a:t>
            </a:r>
            <a:r>
              <a:rPr lang="en-US" sz="1600" dirty="0" err="1"/>
              <a:t>Skovbjerg</a:t>
            </a:r>
            <a:r>
              <a:rPr lang="en-US" sz="1600" dirty="0"/>
              <a:t> </a:t>
            </a:r>
            <a:r>
              <a:rPr lang="en-US" sz="1600" dirty="0" err="1"/>
              <a:t>Paldam</a:t>
            </a:r>
            <a:r>
              <a:rPr lang="en-US" sz="1600" dirty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http://www.plante-doktor.dk/Billed1.htm.  </a:t>
            </a:r>
            <a:r>
              <a:rPr lang="el-GR" sz="1600" dirty="0"/>
              <a:t>Πηγή:</a:t>
            </a:r>
            <a:r>
              <a:rPr lang="en-US" sz="1600" dirty="0"/>
              <a:t>http://www.plante-doktor.dk/.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8. </a:t>
            </a:r>
            <a:r>
              <a:rPr lang="en-US" sz="1600" dirty="0"/>
              <a:t>All photographs above © 2003-2006 Akira So. All Rights Reserved. </a:t>
            </a:r>
            <a:r>
              <a:rPr lang="el-GR" sz="1600" dirty="0"/>
              <a:t>Σύνδεσμος: </a:t>
            </a:r>
            <a:r>
              <a:rPr lang="en-US" sz="1600" dirty="0"/>
              <a:t>http://www.catnmore.com/animals/microgallery.htm. </a:t>
            </a:r>
            <a:r>
              <a:rPr lang="el-GR" sz="1600" dirty="0"/>
              <a:t>Πηγή:</a:t>
            </a:r>
            <a:r>
              <a:rPr lang="en-US" sz="1600" dirty="0"/>
              <a:t>http://www.catnmore.com.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9. </a:t>
            </a:r>
            <a:r>
              <a:rPr lang="en-US" sz="1600" dirty="0"/>
              <a:t>CC BY-SA 3.0. </a:t>
            </a:r>
            <a:r>
              <a:rPr lang="el-GR" sz="1600" dirty="0"/>
              <a:t>Σύνδεσμος:</a:t>
            </a:r>
            <a:r>
              <a:rPr lang="en-US" sz="1600" dirty="0"/>
              <a:t>https://en.wikipedia.org/wiki/Sarcoptes_scabiei. </a:t>
            </a:r>
            <a:r>
              <a:rPr lang="el-GR" sz="1600" dirty="0"/>
              <a:t>Πηγή:</a:t>
            </a:r>
            <a:r>
              <a:rPr lang="en-US" sz="1600" dirty="0"/>
              <a:t>https://en.wikipedia.org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10. </a:t>
            </a:r>
            <a:r>
              <a:rPr lang="el-GR" sz="1600" dirty="0"/>
              <a:t>Σύνδεσμος: </a:t>
            </a:r>
            <a:r>
              <a:rPr lang="en-US" sz="1600" dirty="0"/>
              <a:t>http://www.viarural.com.ar/viarural.com.ar/agricultura/control-bicho-bolita/armadillidium-vulgare-01.htm. </a:t>
            </a:r>
            <a:r>
              <a:rPr lang="el-GR" sz="1600" dirty="0"/>
              <a:t>Πηγή:</a:t>
            </a:r>
            <a:r>
              <a:rPr lang="en-US" sz="1600" dirty="0"/>
              <a:t>http://www.viarural.com.ar/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11. </a:t>
            </a:r>
            <a:r>
              <a:rPr lang="el-GR" sz="1600" dirty="0"/>
              <a:t>Σύνδεσμος: </a:t>
            </a:r>
            <a:r>
              <a:rPr lang="en-US" sz="1600" dirty="0"/>
              <a:t>http://easyscienceforkids.com/all-about-centipedes-and-millipedes/. </a:t>
            </a:r>
            <a:r>
              <a:rPr lang="el-GR" sz="1600" dirty="0"/>
              <a:t>Πηγή:</a:t>
            </a:r>
            <a:r>
              <a:rPr lang="en-US" sz="1600" dirty="0"/>
              <a:t>http://easyscienceforkids.com/.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12. </a:t>
            </a:r>
            <a:r>
              <a:rPr lang="el-GR" sz="1600" dirty="0"/>
              <a:t>Σύνδεσμος: </a:t>
            </a:r>
            <a:r>
              <a:rPr lang="en-US" sz="1600" dirty="0"/>
              <a:t>https://en.wikipedia.org/wiki/Chordeumatida. </a:t>
            </a:r>
            <a:r>
              <a:rPr lang="el-GR" sz="1600" dirty="0"/>
              <a:t>Πηγή:</a:t>
            </a:r>
            <a:r>
              <a:rPr lang="en-US" sz="1600" dirty="0"/>
              <a:t>https://</a:t>
            </a:r>
            <a:r>
              <a:rPr lang="en-US" sz="1600" dirty="0" smtClean="0"/>
              <a:t>en.wikipedia.org/wiki/Main_Page.</a:t>
            </a:r>
            <a:endParaRPr lang="en-US" sz="1600" dirty="0"/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13. </a:t>
            </a:r>
            <a:r>
              <a:rPr lang="el-GR" sz="1600" dirty="0"/>
              <a:t>© 2002-2015 </a:t>
            </a:r>
            <a:r>
              <a:rPr lang="en-US" sz="1600" dirty="0"/>
              <a:t>All rights reserved.  </a:t>
            </a:r>
            <a:r>
              <a:rPr lang="el-GR" sz="1600" dirty="0"/>
              <a:t>Σύνδεσμος: </a:t>
            </a:r>
            <a:r>
              <a:rPr lang="en-US" sz="1600" dirty="0"/>
              <a:t>http://www.salvaeco.org/insecte/page/calosoma_sycophanta.php. </a:t>
            </a:r>
            <a:r>
              <a:rPr lang="el-GR" sz="1600" dirty="0"/>
              <a:t>Πηγή:</a:t>
            </a:r>
            <a:r>
              <a:rPr lang="en-US" sz="1600" dirty="0"/>
              <a:t>http://www.salvaeco.org.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14. </a:t>
            </a:r>
            <a:r>
              <a:rPr lang="el-GR" sz="1600" dirty="0"/>
              <a:t>Σύνδεσμος: </a:t>
            </a:r>
            <a:r>
              <a:rPr lang="en-US" sz="1600" dirty="0"/>
              <a:t>http://www.arkive.org/green-tiger-beetle/cicindela-campestris/image-A13891.html. </a:t>
            </a:r>
            <a:r>
              <a:rPr lang="el-GR" sz="1600" dirty="0"/>
              <a:t>Πηγή:</a:t>
            </a:r>
            <a:r>
              <a:rPr lang="en-US" sz="1600" dirty="0"/>
              <a:t>http://</a:t>
            </a:r>
            <a:r>
              <a:rPr lang="en-US" sz="1600" dirty="0" smtClean="0"/>
              <a:t>www.arkive.org.</a:t>
            </a: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Ενότητα 5. Χερσαία Αρθρόποδα της Ελλάδας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3/7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r>
              <a:rPr lang="el-GR" sz="1600" b="1" dirty="0" smtClean="0"/>
              <a:t>Εικόνα </a:t>
            </a:r>
            <a:r>
              <a:rPr lang="el-GR" sz="1600" b="1" dirty="0"/>
              <a:t>15. </a:t>
            </a:r>
            <a:r>
              <a:rPr lang="en-US" sz="1600" dirty="0"/>
              <a:t>entomo©2001-2013 - www.entomo.pl.  </a:t>
            </a:r>
            <a:r>
              <a:rPr lang="el-GR" sz="1600" dirty="0"/>
              <a:t>Σύνδεσμος:</a:t>
            </a:r>
            <a:r>
              <a:rPr lang="en-US" sz="1600" dirty="0"/>
              <a:t>http://www.entomo.pl/fotoowady/galery2.htm.  </a:t>
            </a:r>
            <a:r>
              <a:rPr lang="el-GR" sz="1600" dirty="0"/>
              <a:t>Πηγή:</a:t>
            </a:r>
            <a:r>
              <a:rPr lang="en-US" sz="1600" dirty="0"/>
              <a:t>http://www.entomo.pl.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16. </a:t>
            </a:r>
            <a:r>
              <a:rPr lang="en-US" sz="1600" dirty="0"/>
              <a:t>Copyright © Josef </a:t>
            </a:r>
            <a:r>
              <a:rPr lang="en-US" sz="1600" dirty="0" err="1"/>
              <a:t>hlasek</a:t>
            </a:r>
            <a:r>
              <a:rPr lang="en-US" sz="1600" dirty="0"/>
              <a:t> – www. hlasek.com. </a:t>
            </a:r>
            <a:r>
              <a:rPr lang="el-GR" sz="1600" dirty="0"/>
              <a:t>Σύνδεσμος: </a:t>
            </a:r>
            <a:r>
              <a:rPr lang="en-US" sz="1600" dirty="0"/>
              <a:t>http://www.hlasek.com/rosalia_alpina_8142.html. </a:t>
            </a:r>
            <a:r>
              <a:rPr lang="el-GR" sz="1600" dirty="0"/>
              <a:t>Πηγή:</a:t>
            </a:r>
            <a:r>
              <a:rPr lang="en-US" sz="1600" dirty="0"/>
              <a:t>www.hlasek.com/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17. </a:t>
            </a:r>
            <a:r>
              <a:rPr lang="el-GR" sz="1600" dirty="0"/>
              <a:t>Σύνδεσμος: </a:t>
            </a:r>
            <a:r>
              <a:rPr lang="en-US" sz="1600" dirty="0"/>
              <a:t>http://www.fotosearch.com/photos-images/red-admiral-butterfly.html. </a:t>
            </a:r>
            <a:r>
              <a:rPr lang="el-GR" sz="1600" dirty="0"/>
              <a:t>Πηγή:</a:t>
            </a:r>
            <a:r>
              <a:rPr lang="en-US" sz="1600" dirty="0"/>
              <a:t>http://www.fotosearch.com.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18. </a:t>
            </a:r>
            <a:r>
              <a:rPr lang="en-US" sz="1600" dirty="0"/>
              <a:t>Copyright © 2007 Stephen </a:t>
            </a:r>
            <a:r>
              <a:rPr lang="en-US" sz="1600" dirty="0" err="1"/>
              <a:t>Sharnoff</a:t>
            </a:r>
            <a:r>
              <a:rPr lang="en-US" sz="1600" dirty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http://www.sharnoffphotos.com/nature/index.html. </a:t>
            </a:r>
            <a:r>
              <a:rPr lang="el-GR" sz="1600" dirty="0"/>
              <a:t>Πηγή:</a:t>
            </a:r>
            <a:r>
              <a:rPr lang="en-US" sz="1600" dirty="0"/>
              <a:t>http://www.sharnoffphotos.com/.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19. </a:t>
            </a:r>
            <a:r>
              <a:rPr lang="el-GR" sz="1600" dirty="0"/>
              <a:t>© </a:t>
            </a:r>
            <a:r>
              <a:rPr lang="en-US" sz="1600" dirty="0" err="1"/>
              <a:t>ArtDatabanken</a:t>
            </a:r>
            <a:r>
              <a:rPr lang="en-US" sz="1600" dirty="0"/>
              <a:t>, SLU 2001. </a:t>
            </a:r>
            <a:r>
              <a:rPr lang="en-US" sz="1600" dirty="0" err="1"/>
              <a:t>Foto</a:t>
            </a:r>
            <a:r>
              <a:rPr lang="en-US" sz="1600" dirty="0"/>
              <a:t> © Markus </a:t>
            </a:r>
            <a:r>
              <a:rPr lang="en-US" sz="1600" dirty="0" err="1"/>
              <a:t>Forslund</a:t>
            </a:r>
            <a:r>
              <a:rPr lang="en-US" sz="1600" dirty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http://www.sef.nu/fridlysta%20insekter/f_aurinia.htm. </a:t>
            </a:r>
            <a:r>
              <a:rPr lang="el-GR" sz="1600" dirty="0"/>
              <a:t>Πηγή:</a:t>
            </a:r>
            <a:r>
              <a:rPr lang="en-US" sz="1600" dirty="0"/>
              <a:t>http://www.sef.nu/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20. </a:t>
            </a:r>
            <a:r>
              <a:rPr lang="el-GR" sz="1600" dirty="0"/>
              <a:t>Σύνδεσμος: </a:t>
            </a:r>
            <a:r>
              <a:rPr lang="en-US" sz="1600" dirty="0"/>
              <a:t>http://www.danaida.ru/neob/geroi4.htm. </a:t>
            </a:r>
            <a:r>
              <a:rPr lang="el-GR" sz="1600" dirty="0"/>
              <a:t>Πηγή:</a:t>
            </a:r>
            <a:r>
              <a:rPr lang="en-US" sz="1600" dirty="0"/>
              <a:t>http://www.danaida.ru/.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21. </a:t>
            </a:r>
            <a:r>
              <a:rPr lang="en-US" sz="1600" dirty="0"/>
              <a:t>Wikipedia The Free </a:t>
            </a:r>
            <a:r>
              <a:rPr lang="en-US" sz="1600" dirty="0" err="1"/>
              <a:t>Enczclopedia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https://de.wikipedia.org/wiki/Russischer_B%C3%A4r. </a:t>
            </a:r>
            <a:r>
              <a:rPr lang="el-GR" sz="1600" dirty="0"/>
              <a:t>Πηγή:</a:t>
            </a:r>
            <a:r>
              <a:rPr lang="en-US" sz="1600" dirty="0"/>
              <a:t>https://de.wikipedia.org.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22. </a:t>
            </a:r>
            <a:r>
              <a:rPr lang="el-GR" sz="1600" dirty="0"/>
              <a:t>Σύνδεσμος: </a:t>
            </a:r>
            <a:r>
              <a:rPr lang="en-US" sz="1600" dirty="0"/>
              <a:t>http://www.lesinsectesduquebec.com/ordre.htm. </a:t>
            </a:r>
            <a:r>
              <a:rPr lang="el-GR" sz="1600" dirty="0"/>
              <a:t>Πηγή:</a:t>
            </a:r>
            <a:r>
              <a:rPr lang="en-US" sz="1600" dirty="0" err="1"/>
              <a:t>Numérotation</a:t>
            </a:r>
            <a:r>
              <a:rPr lang="en-US" sz="1600" dirty="0"/>
              <a:t> des </a:t>
            </a:r>
            <a:r>
              <a:rPr lang="en-US" sz="1600" dirty="0" err="1"/>
              <a:t>ordres</a:t>
            </a:r>
            <a:r>
              <a:rPr lang="en-US" sz="1600" dirty="0"/>
              <a:t> </a:t>
            </a:r>
            <a:r>
              <a:rPr lang="en-US" sz="1600" dirty="0" err="1"/>
              <a:t>selon</a:t>
            </a:r>
            <a:r>
              <a:rPr lang="en-US" sz="1600" dirty="0"/>
              <a:t> la </a:t>
            </a:r>
            <a:r>
              <a:rPr lang="en-US" sz="1600" dirty="0" err="1"/>
              <a:t>deuxième</a:t>
            </a:r>
            <a:r>
              <a:rPr lang="en-US" sz="1600" dirty="0"/>
              <a:t> </a:t>
            </a:r>
            <a:r>
              <a:rPr lang="en-US" sz="1600" dirty="0" err="1"/>
              <a:t>édition</a:t>
            </a:r>
            <a:r>
              <a:rPr lang="en-US" sz="1600" dirty="0"/>
              <a:t> </a:t>
            </a:r>
            <a:r>
              <a:rPr lang="en-US" sz="1600" dirty="0" err="1" smtClean="0"/>
              <a:t>de'</a:t>
            </a:r>
            <a:r>
              <a:rPr lang="en-US" sz="1600" dirty="0" err="1"/>
              <a:t>'American</a:t>
            </a:r>
            <a:r>
              <a:rPr lang="en-US" sz="1600" dirty="0"/>
              <a:t> Insects,  A Handbook of the Insects of America North of Mexico, Ross H Arnett, Jr. '</a:t>
            </a:r>
            <a:r>
              <a:rPr lang="en-US" sz="1600" dirty="0" smtClean="0"/>
              <a:t>'</a:t>
            </a:r>
            <a:r>
              <a:rPr lang="en-US" sz="1600" dirty="0" err="1" smtClean="0"/>
              <a:t>publiée</a:t>
            </a:r>
            <a:r>
              <a:rPr lang="en-US" sz="1600" dirty="0" smtClean="0"/>
              <a:t> </a:t>
            </a:r>
            <a:r>
              <a:rPr lang="en-US" sz="1600" dirty="0"/>
              <a:t>en 2000.</a:t>
            </a:r>
          </a:p>
          <a:p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Ενότητα 5. Χερσαία Αρθρόποδα της Ελλάδας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4/7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r>
              <a:rPr lang="el-GR" sz="1600" b="1" dirty="0"/>
              <a:t>Εικόνα 23</a:t>
            </a:r>
            <a:r>
              <a:rPr lang="el-GR" sz="1600" dirty="0"/>
              <a:t>. Σύνδεσμος: </a:t>
            </a:r>
            <a:r>
              <a:rPr lang="en-US" sz="1600" dirty="0"/>
              <a:t>http://extension.entm.purdue.edu/publichealth/print/insects/mosquito.html. </a:t>
            </a:r>
            <a:r>
              <a:rPr lang="el-GR" sz="1600" dirty="0"/>
              <a:t>Πηγή: </a:t>
            </a:r>
            <a:r>
              <a:rPr lang="en-US" sz="1600" dirty="0"/>
              <a:t>Photo by: </a:t>
            </a:r>
            <a:r>
              <a:rPr lang="en-US" sz="1600" dirty="0" err="1"/>
              <a:t>Ojibway</a:t>
            </a:r>
            <a:r>
              <a:rPr lang="en-US" sz="1600" dirty="0"/>
              <a:t> Nature Centre.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24. </a:t>
            </a:r>
            <a:r>
              <a:rPr lang="el-GR" sz="1600" dirty="0"/>
              <a:t>Σύνδεσμος: </a:t>
            </a:r>
            <a:r>
              <a:rPr lang="en-US" sz="1600" dirty="0"/>
              <a:t>http://www.coipignan.fr/le-coin-de-la-technique/mouche-de-l-olive/11-la-mouche-de-l-olive.html. </a:t>
            </a:r>
            <a:r>
              <a:rPr lang="el-GR" sz="1600" dirty="0"/>
              <a:t>Πηγή:</a:t>
            </a:r>
            <a:r>
              <a:rPr lang="en-US" sz="1600" dirty="0"/>
              <a:t>http://www.coipignan.fr/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25. </a:t>
            </a:r>
            <a:r>
              <a:rPr lang="el-GR" sz="1600" dirty="0"/>
              <a:t>Σύνδεσμος:</a:t>
            </a:r>
            <a:r>
              <a:rPr lang="en-US" sz="1600" dirty="0"/>
              <a:t>http://flybase.org/static_pages/anatomy/Drosophilidae/Drosophilidae.html.  </a:t>
            </a:r>
            <a:r>
              <a:rPr lang="el-GR" sz="1600" dirty="0"/>
              <a:t>Πηγή:</a:t>
            </a:r>
            <a:r>
              <a:rPr lang="en-US" sz="1600" dirty="0"/>
              <a:t>http://flybase.org.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26. </a:t>
            </a:r>
            <a:r>
              <a:rPr lang="en-US" sz="1600" dirty="0"/>
              <a:t>Photographs by M. C. Thomas. </a:t>
            </a:r>
            <a:r>
              <a:rPr lang="el-GR" sz="1600" dirty="0"/>
              <a:t>Σύνδεσμος: </a:t>
            </a:r>
            <a:r>
              <a:rPr lang="en-US" sz="1600" dirty="0"/>
              <a:t>http://www.fsca-dpi.org/Hymenoptera/HymenopteraImages.htm. </a:t>
            </a:r>
            <a:r>
              <a:rPr lang="el-GR" sz="1600" dirty="0"/>
              <a:t>Πηγή:</a:t>
            </a:r>
            <a:r>
              <a:rPr lang="en-US" sz="1600" dirty="0"/>
              <a:t>www.fsca-dpi.org/.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27. </a:t>
            </a:r>
            <a:r>
              <a:rPr lang="en-US" sz="1600" dirty="0"/>
              <a:t>Copyright © 2010-2015 Wildlife Insight. All Rights Reserved. </a:t>
            </a:r>
            <a:r>
              <a:rPr lang="el-GR" sz="1600" dirty="0"/>
              <a:t>Σύνδεσμος:</a:t>
            </a:r>
            <a:r>
              <a:rPr lang="en-US" sz="1600" dirty="0"/>
              <a:t>http://www.wildlifeinsight.com/galleries/british-insects/british-true-flies/. </a:t>
            </a:r>
            <a:r>
              <a:rPr lang="el-GR" sz="1600" dirty="0"/>
              <a:t>Πηγή:</a:t>
            </a:r>
            <a:r>
              <a:rPr lang="en-US" sz="1600" dirty="0"/>
              <a:t>http://www.wildlifeinsight.com/.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28. </a:t>
            </a:r>
            <a:r>
              <a:rPr lang="en-US" sz="1600" dirty="0"/>
              <a:t>Copyright Bernhard Seifert 1996-2005 </a:t>
            </a:r>
            <a:r>
              <a:rPr lang="en-US" sz="1600" dirty="0" err="1" smtClean="0"/>
              <a:t>from"Ameisen</a:t>
            </a:r>
            <a:r>
              <a:rPr lang="en-US" sz="1600" dirty="0" smtClean="0"/>
              <a:t> </a:t>
            </a:r>
            <a:r>
              <a:rPr lang="en-US" sz="1600" dirty="0"/>
              <a:t>- </a:t>
            </a:r>
            <a:r>
              <a:rPr lang="en-US" sz="1600" dirty="0" err="1"/>
              <a:t>beobachten</a:t>
            </a:r>
            <a:r>
              <a:rPr lang="en-US" sz="1600" dirty="0"/>
              <a:t>, </a:t>
            </a:r>
            <a:r>
              <a:rPr lang="en-US" sz="1600" dirty="0" err="1"/>
              <a:t>bestimmen</a:t>
            </a:r>
            <a:r>
              <a:rPr lang="en-US" sz="1600" dirty="0"/>
              <a:t>"; </a:t>
            </a:r>
            <a:r>
              <a:rPr lang="en-US" sz="1600" dirty="0" err="1"/>
              <a:t>Naturbuch</a:t>
            </a:r>
            <a:r>
              <a:rPr lang="en-US" sz="1600" dirty="0"/>
              <a:t> </a:t>
            </a:r>
            <a:r>
              <a:rPr lang="en-US" sz="1600" dirty="0" err="1"/>
              <a:t>Verlag</a:t>
            </a:r>
            <a:r>
              <a:rPr lang="en-US" sz="1600" dirty="0"/>
              <a:t>.  </a:t>
            </a:r>
            <a:r>
              <a:rPr lang="el-GR" sz="1600" dirty="0"/>
              <a:t>Σύνδεσμος: </a:t>
            </a:r>
            <a:r>
              <a:rPr lang="en-US" sz="1600" dirty="0"/>
              <a:t>http://www.antbase.net/english/ants-of-germany/ebene1/messor-structor.html. </a:t>
            </a:r>
            <a:r>
              <a:rPr lang="el-GR" sz="1600" dirty="0"/>
              <a:t>Πηγή:</a:t>
            </a:r>
            <a:r>
              <a:rPr lang="en-US" sz="1600" dirty="0"/>
              <a:t>http://www.antbase.net/index.html. 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29. </a:t>
            </a:r>
            <a:r>
              <a:rPr lang="en-US" sz="1600" dirty="0"/>
              <a:t>A bee's life. Stanley &amp; Alexandra </a:t>
            </a:r>
            <a:r>
              <a:rPr lang="en-US" sz="1600" dirty="0" err="1"/>
              <a:t>Petrowski</a:t>
            </a:r>
            <a:r>
              <a:rPr lang="en-US" sz="1600" dirty="0"/>
              <a:t> 34620 Tiller Trail Hwy. Tiller, Oregon 97484 mohair@singingfalls.com. </a:t>
            </a:r>
            <a:r>
              <a:rPr lang="el-GR" sz="1600" dirty="0"/>
              <a:t>Σύνδεσμος: </a:t>
            </a:r>
            <a:r>
              <a:rPr lang="en-US" sz="1600" dirty="0"/>
              <a:t>http://www.singingfalls.com/bees.html. </a:t>
            </a:r>
            <a:r>
              <a:rPr lang="el-GR" sz="1600" dirty="0"/>
              <a:t>Πηγή:</a:t>
            </a:r>
            <a:r>
              <a:rPr lang="en-US" sz="1600" dirty="0"/>
              <a:t>http://www.singingfalls.com.</a:t>
            </a:r>
          </a:p>
          <a:p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Ενότητα 5. Χερσαία Αρθρόποδα της Ελλάδας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Αράχνες</a:t>
            </a:r>
            <a:r>
              <a:rPr lang="en-US" dirty="0" smtClean="0"/>
              <a:t> 1/2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429358" y="1682549"/>
            <a:ext cx="3886200" cy="4351338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l-GR" altLang="en-US" sz="2400" b="1" dirty="0"/>
              <a:t>Οι αράχνες </a:t>
            </a:r>
            <a:r>
              <a:rPr lang="el-GR" altLang="en-US" sz="2400" dirty="0"/>
              <a:t>έχουν ένα αρκετά υψηλό ποσοστό ενδημισμού, πάνω από 20</a:t>
            </a:r>
            <a:r>
              <a:rPr lang="el-GR" altLang="en-US" sz="2400" dirty="0" smtClean="0"/>
              <a:t>%.</a:t>
            </a:r>
            <a:endParaRPr lang="el-GR" altLang="en-US" sz="2400" dirty="0"/>
          </a:p>
          <a:p>
            <a:pPr indent="0">
              <a:lnSpc>
                <a:spcPct val="100000"/>
              </a:lnSpc>
              <a:spcBef>
                <a:spcPct val="0"/>
              </a:spcBef>
              <a:buNone/>
            </a:pPr>
            <a:endParaRPr lang="el-GR" altLang="en-US" sz="2400" dirty="0"/>
          </a:p>
          <a:p>
            <a:pPr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l-GR" altLang="en-US" sz="2400" dirty="0"/>
              <a:t>Συναντώνται σε όλους τους ελληνικούς τύπους </a:t>
            </a:r>
            <a:r>
              <a:rPr lang="el-GR" altLang="en-US" sz="2400" dirty="0" smtClean="0"/>
              <a:t>βιοτόπων, </a:t>
            </a:r>
            <a:r>
              <a:rPr lang="el-GR" altLang="en-US" sz="2400" dirty="0"/>
              <a:t>ακόμη και στα γλυκά </a:t>
            </a:r>
            <a:r>
              <a:rPr lang="el-GR" altLang="en-US" sz="2400" dirty="0" smtClean="0"/>
              <a:t>νερά.</a:t>
            </a:r>
            <a:endParaRPr lang="el-GR" altLang="en-US" sz="2400" dirty="0"/>
          </a:p>
          <a:p>
            <a:pPr>
              <a:spcBef>
                <a:spcPct val="0"/>
              </a:spcBef>
              <a:buNone/>
            </a:pPr>
            <a:endParaRPr lang="el-GR" altLang="en-US" dirty="0">
              <a:latin typeface="Comic Sans MS" panose="030F0702030302020204" pitchFamily="66" charset="0"/>
            </a:endParaRPr>
          </a:p>
          <a:p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354" y="2157435"/>
            <a:ext cx="3886200" cy="2681478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5. Χερσαία Αρθρόποδα της Ελλάδας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E952B-A4A4-4B00-98D7-2D24E9278240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095340" y="456191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5/7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r>
              <a:rPr lang="el-GR" sz="1600" b="1" dirty="0"/>
              <a:t>Εικόνα 30. </a:t>
            </a:r>
            <a:r>
              <a:rPr lang="el-GR" sz="1600" dirty="0"/>
              <a:t>©2015 </a:t>
            </a:r>
            <a:r>
              <a:rPr lang="en-US" sz="1600" dirty="0"/>
              <a:t>Cram.com. </a:t>
            </a:r>
            <a:r>
              <a:rPr lang="el-GR" sz="1600" dirty="0"/>
              <a:t>Σύνδεσμος: </a:t>
            </a:r>
            <a:r>
              <a:rPr lang="en-US" sz="1600" dirty="0"/>
              <a:t>http://www.cram.com/flashcards/insect-families-1539177. </a:t>
            </a:r>
            <a:r>
              <a:rPr lang="el-GR" sz="1600" dirty="0"/>
              <a:t>Πηγή:</a:t>
            </a:r>
            <a:r>
              <a:rPr lang="en-US" sz="1600" dirty="0"/>
              <a:t>http://www.cram.com.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31. </a:t>
            </a:r>
            <a:r>
              <a:rPr lang="en-US" sz="1600" dirty="0"/>
              <a:t>Photo no. 2294b © Jan </a:t>
            </a:r>
            <a:r>
              <a:rPr lang="en-US" sz="1600" dirty="0" err="1"/>
              <a:t>Sevcik</a:t>
            </a:r>
            <a:r>
              <a:rPr lang="en-US" sz="1600" dirty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http://www.naturephoto-cz.com/tibicina-photo_lat-2294.html. </a:t>
            </a:r>
            <a:r>
              <a:rPr lang="el-GR" sz="1600" dirty="0"/>
              <a:t>Πηγή:</a:t>
            </a:r>
            <a:r>
              <a:rPr lang="en-US" sz="1600" dirty="0"/>
              <a:t>http://www.naturephoto-cz.com.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32. </a:t>
            </a:r>
            <a:r>
              <a:rPr lang="el-GR" sz="1600" dirty="0"/>
              <a:t>©2007-2015 </a:t>
            </a:r>
            <a:r>
              <a:rPr lang="en-US" sz="1600" dirty="0" err="1"/>
              <a:t>Friederike</a:t>
            </a:r>
            <a:r>
              <a:rPr lang="en-US" sz="1600" dirty="0"/>
              <a:t> </a:t>
            </a:r>
            <a:r>
              <a:rPr lang="en-US" sz="1600" dirty="0" err="1"/>
              <a:t>Erlinghagen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http://www.naturephoto-cz.com/tibicina-photo_lat-2294.html. </a:t>
            </a:r>
            <a:r>
              <a:rPr lang="el-GR" sz="1600" dirty="0"/>
              <a:t>Πηγή:</a:t>
            </a:r>
            <a:r>
              <a:rPr lang="en-US" sz="1600" dirty="0"/>
              <a:t>http://www.naturephoto-cz.com.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33. </a:t>
            </a:r>
            <a:r>
              <a:rPr lang="el-GR" sz="1600" dirty="0"/>
              <a:t>©2007-2015 </a:t>
            </a:r>
            <a:r>
              <a:rPr lang="en-US" sz="1600" dirty="0" err="1"/>
              <a:t>Friederike</a:t>
            </a:r>
            <a:r>
              <a:rPr lang="en-US" sz="1600" dirty="0"/>
              <a:t> </a:t>
            </a:r>
            <a:r>
              <a:rPr lang="en-US" sz="1600" dirty="0" err="1"/>
              <a:t>Erlinghagen</a:t>
            </a:r>
            <a:r>
              <a:rPr lang="en-US" sz="1600" dirty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http://www.naturephoto-cz.com/tibicina-photo_lat-2294.html.  </a:t>
            </a:r>
            <a:r>
              <a:rPr lang="el-GR" sz="1600" dirty="0"/>
              <a:t>Πηγή:</a:t>
            </a:r>
            <a:r>
              <a:rPr lang="en-US" sz="1600" dirty="0"/>
              <a:t>http://www.naturephoto-cz.com.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34. </a:t>
            </a:r>
            <a:r>
              <a:rPr lang="el-GR" sz="1600" dirty="0"/>
              <a:t>Σύνδεσμος: </a:t>
            </a:r>
            <a:r>
              <a:rPr lang="en-US" sz="1600" dirty="0"/>
              <a:t>https://el.wikipedia.org/wiki/%CE%9F%CF%81%CE%B8%CF%8C%CF%80%CF%84%CE%B5%CF%81%CE%B1. </a:t>
            </a:r>
            <a:r>
              <a:rPr lang="el-GR" sz="1600" dirty="0"/>
              <a:t>Πηγή:</a:t>
            </a:r>
            <a:r>
              <a:rPr lang="en-US" sz="1600" dirty="0"/>
              <a:t>https://el.wikipedia.org.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35. </a:t>
            </a:r>
            <a:r>
              <a:rPr lang="el-GR" sz="1600" dirty="0"/>
              <a:t>Σύνδεσμος: </a:t>
            </a:r>
            <a:r>
              <a:rPr lang="en-US" sz="1600" dirty="0"/>
              <a:t>http://www.lesinsectesduquebec.com/ordre.htm. </a:t>
            </a:r>
            <a:r>
              <a:rPr lang="el-GR" sz="1600" dirty="0"/>
              <a:t>Πηγή:</a:t>
            </a:r>
            <a:r>
              <a:rPr lang="en-US" sz="1600" dirty="0" err="1"/>
              <a:t>Num</a:t>
            </a:r>
            <a:r>
              <a:rPr lang="el-GR" sz="1600" dirty="0"/>
              <a:t>ι</a:t>
            </a:r>
            <a:r>
              <a:rPr lang="en-US" sz="1600" dirty="0"/>
              <a:t>rotation des </a:t>
            </a:r>
            <a:r>
              <a:rPr lang="en-US" sz="1600" dirty="0" err="1"/>
              <a:t>ordres</a:t>
            </a:r>
            <a:r>
              <a:rPr lang="en-US" sz="1600" dirty="0"/>
              <a:t> </a:t>
            </a:r>
            <a:r>
              <a:rPr lang="en-US" sz="1600" dirty="0" err="1"/>
              <a:t>selon</a:t>
            </a:r>
            <a:r>
              <a:rPr lang="en-US" sz="1600" dirty="0"/>
              <a:t> la </a:t>
            </a:r>
            <a:r>
              <a:rPr lang="en-US" sz="1600" dirty="0" err="1"/>
              <a:t>deuxi</a:t>
            </a:r>
            <a:r>
              <a:rPr lang="el-GR" sz="1600" dirty="0"/>
              <a:t>θ</a:t>
            </a:r>
            <a:r>
              <a:rPr lang="en-US" sz="1600" dirty="0"/>
              <a:t>me </a:t>
            </a:r>
            <a:r>
              <a:rPr lang="el-GR" sz="1600" dirty="0"/>
              <a:t>ι</a:t>
            </a:r>
            <a:r>
              <a:rPr lang="en-US" sz="1600" dirty="0" err="1"/>
              <a:t>dition</a:t>
            </a:r>
            <a:r>
              <a:rPr lang="en-US" sz="1600" dirty="0"/>
              <a:t> </a:t>
            </a:r>
            <a:r>
              <a:rPr lang="en-US" sz="1600" dirty="0" err="1" smtClean="0"/>
              <a:t>de'</a:t>
            </a:r>
            <a:r>
              <a:rPr lang="en-US" sz="1600" dirty="0" err="1"/>
              <a:t>'American</a:t>
            </a:r>
            <a:r>
              <a:rPr lang="en-US" sz="1600" dirty="0"/>
              <a:t> Insects,  A Handbook of the Insects of America North of Mexico, Ross H Arnett, Jr. '</a:t>
            </a:r>
            <a:r>
              <a:rPr lang="en-US" sz="1600" dirty="0" smtClean="0"/>
              <a:t>'</a:t>
            </a:r>
            <a:r>
              <a:rPr lang="en-US" sz="1600" dirty="0" err="1" smtClean="0"/>
              <a:t>publi</a:t>
            </a:r>
            <a:r>
              <a:rPr lang="el-GR" sz="1600" dirty="0"/>
              <a:t>ι</a:t>
            </a:r>
            <a:r>
              <a:rPr lang="en-US" sz="1600" dirty="0"/>
              <a:t>e en 2000.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36. </a:t>
            </a:r>
            <a:r>
              <a:rPr lang="en-US" sz="1600" dirty="0"/>
              <a:t>University of Illinois, Department of Entomology. </a:t>
            </a:r>
            <a:r>
              <a:rPr lang="el-GR" sz="1600" dirty="0"/>
              <a:t>Σύνδεσμος: </a:t>
            </a:r>
            <a:r>
              <a:rPr lang="en-US" sz="1600" dirty="0"/>
              <a:t>http://sweetpics.site/t/trichoptera-larvae-casing.html. </a:t>
            </a:r>
            <a:r>
              <a:rPr lang="el-GR" sz="1600" dirty="0"/>
              <a:t>Πηγή: </a:t>
            </a:r>
            <a:r>
              <a:rPr lang="en-US" sz="1600" dirty="0"/>
              <a:t>http://sweetpics.site/.</a:t>
            </a:r>
          </a:p>
          <a:p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Ενότητα 5. Χερσαία Αρθρόποδα της Ελλάδας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6/7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r>
              <a:rPr lang="el-GR" sz="1600" b="1" dirty="0"/>
              <a:t>Εικόνα 37. </a:t>
            </a:r>
            <a:r>
              <a:rPr lang="el-GR" sz="1600" dirty="0"/>
              <a:t>Σύνδεσμος: </a:t>
            </a:r>
            <a:r>
              <a:rPr lang="en-US" sz="1600" dirty="0"/>
              <a:t>http://www.greceantique.net/antiparos.php. </a:t>
            </a:r>
            <a:r>
              <a:rPr lang="el-GR" sz="1600" dirty="0"/>
              <a:t>Πηγή:</a:t>
            </a:r>
            <a:r>
              <a:rPr lang="en-US" sz="1600" dirty="0"/>
              <a:t>http://www.greceantique.net.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38. </a:t>
            </a:r>
            <a:r>
              <a:rPr lang="en-US" sz="1600" dirty="0"/>
              <a:t>Wikipedia The Free Encyclopedia. </a:t>
            </a:r>
            <a:r>
              <a:rPr lang="el-GR" sz="1600" dirty="0"/>
              <a:t>Σύνδεσμος: </a:t>
            </a:r>
            <a:r>
              <a:rPr lang="en-US" sz="1600" dirty="0"/>
              <a:t>https://en.wikipedia.org/wiki/Bat. </a:t>
            </a:r>
            <a:r>
              <a:rPr lang="el-GR" sz="1600" dirty="0"/>
              <a:t>Πηγή:</a:t>
            </a:r>
            <a:r>
              <a:rPr lang="en-US" sz="1600" dirty="0"/>
              <a:t>https://en.wikipedia.org.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39. </a:t>
            </a:r>
            <a:r>
              <a:rPr lang="en-US" sz="1600" dirty="0"/>
              <a:t>Cover photo is available under CC BY-SA 3.0 License. Credit: Gunther </a:t>
            </a:r>
            <a:r>
              <a:rPr lang="en-US" sz="1600" dirty="0" err="1"/>
              <a:t>Tschuch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http://www.wikiwand.com/de/Dolichopoda. </a:t>
            </a:r>
            <a:r>
              <a:rPr lang="el-GR" sz="1600" dirty="0"/>
              <a:t>Πηγή:</a:t>
            </a:r>
            <a:r>
              <a:rPr lang="en-US" sz="1600" dirty="0"/>
              <a:t>https://commons.wikimedia.org/wiki/File:Dolichopoda_schiavazzii.jpg.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40. </a:t>
            </a:r>
            <a:r>
              <a:rPr lang="en-US" sz="1600" dirty="0" err="1"/>
              <a:t>Foto</a:t>
            </a:r>
            <a:r>
              <a:rPr lang="en-US" sz="1600" dirty="0"/>
              <a:t> </a:t>
            </a:r>
            <a:r>
              <a:rPr lang="en-US" sz="1600" dirty="0" err="1"/>
              <a:t>Enrica</a:t>
            </a:r>
            <a:r>
              <a:rPr lang="en-US" sz="1600" dirty="0"/>
              <a:t> Lana -1998. </a:t>
            </a:r>
            <a:r>
              <a:rPr lang="el-GR" sz="1600" dirty="0"/>
              <a:t>Σύνδεσμος: </a:t>
            </a:r>
            <a:r>
              <a:rPr lang="en-US" sz="1600" dirty="0"/>
              <a:t>http://digilander.libero.it/enrlana/e_rhba.htm. </a:t>
            </a:r>
            <a:r>
              <a:rPr lang="el-GR" sz="1600" dirty="0"/>
              <a:t>Πηγή:</a:t>
            </a:r>
            <a:r>
              <a:rPr lang="en-US" sz="1600" dirty="0"/>
              <a:t>http://digilander.libero.it/enrlana/.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41. </a:t>
            </a:r>
            <a:r>
              <a:rPr lang="en-US" sz="1600" dirty="0"/>
              <a:t>Wikipedia The Free Encyclopedia. </a:t>
            </a:r>
            <a:r>
              <a:rPr lang="el-GR" sz="1600" dirty="0"/>
              <a:t>Σύνδεσμος: </a:t>
            </a:r>
            <a:r>
              <a:rPr lang="en-US" sz="1600" dirty="0"/>
              <a:t>https://fr.wikipedia.org/wiki/Zonites_algirus. </a:t>
            </a:r>
            <a:r>
              <a:rPr lang="el-GR" sz="1600" dirty="0"/>
              <a:t>Πηγή:</a:t>
            </a:r>
            <a:r>
              <a:rPr lang="en-US" sz="1600" dirty="0"/>
              <a:t>https://fr.wikipedia.org.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42. </a:t>
            </a:r>
            <a:r>
              <a:rPr lang="en-US" sz="1600" dirty="0"/>
              <a:t>Wikipedia The Free Encyclopedia. </a:t>
            </a:r>
            <a:r>
              <a:rPr lang="el-GR" sz="1600" dirty="0"/>
              <a:t>Σύνδεσμος: </a:t>
            </a:r>
            <a:r>
              <a:rPr lang="en-US" sz="1600" dirty="0"/>
              <a:t>https://fr.wikipedia.org/wiki/Zonites_algirus. </a:t>
            </a:r>
            <a:r>
              <a:rPr lang="el-GR" sz="1600" dirty="0"/>
              <a:t>Πηγή:</a:t>
            </a:r>
            <a:r>
              <a:rPr lang="en-US" sz="1600" dirty="0"/>
              <a:t>https://fr.wikipedia.org.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43. </a:t>
            </a:r>
            <a:r>
              <a:rPr lang="el-GR" sz="1600" dirty="0"/>
              <a:t>Σύνδεσμος: </a:t>
            </a:r>
            <a:r>
              <a:rPr lang="en-US" sz="1600" dirty="0"/>
              <a:t>https://commons.wikimedia.org/wiki/Araneae. </a:t>
            </a:r>
            <a:r>
              <a:rPr lang="el-GR" sz="1600" dirty="0"/>
              <a:t>Πηγή:</a:t>
            </a:r>
            <a:r>
              <a:rPr lang="en-US" sz="1600" dirty="0"/>
              <a:t>https://commons.wikimedia.org.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44. </a:t>
            </a:r>
            <a:r>
              <a:rPr lang="en-US" sz="1600" dirty="0"/>
              <a:t>Hans </a:t>
            </a:r>
            <a:r>
              <a:rPr lang="en-US" sz="1600" dirty="0" err="1"/>
              <a:t>Henderickx</a:t>
            </a:r>
            <a:r>
              <a:rPr lang="en-US" sz="1600" dirty="0"/>
              <a:t>© 2004.  </a:t>
            </a:r>
            <a:r>
              <a:rPr lang="el-GR" sz="1600" dirty="0"/>
              <a:t>Σύνδεσμος: </a:t>
            </a:r>
            <a:r>
              <a:rPr lang="en-US" sz="1600" dirty="0"/>
              <a:t>http://www.fotoos.be/macro.htm. </a:t>
            </a:r>
            <a:r>
              <a:rPr lang="el-GR" sz="1600" dirty="0"/>
              <a:t>Πηγή:</a:t>
            </a:r>
            <a:r>
              <a:rPr lang="en-US" sz="1600" dirty="0"/>
              <a:t>http://www.fotoos.be/.</a:t>
            </a:r>
          </a:p>
          <a:p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Ενότητα 5. Χερσαία Αρθρόποδα της Ελλάδας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7/7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r>
              <a:rPr lang="el-GR" sz="1600" b="1" dirty="0"/>
              <a:t>Εικόνα 45. </a:t>
            </a:r>
            <a:r>
              <a:rPr lang="el-GR" sz="1600" dirty="0"/>
              <a:t>Σύνδεσμος: </a:t>
            </a:r>
            <a:r>
              <a:rPr lang="en-US" sz="1600" dirty="0"/>
              <a:t>http://users.sch.gr/kbakol/autosch/joomla15/index.php/component/content/?view=featured. </a:t>
            </a:r>
            <a:r>
              <a:rPr lang="el-GR" sz="1600" dirty="0"/>
              <a:t>Πηγή:</a:t>
            </a:r>
            <a:r>
              <a:rPr lang="en-US" sz="1600" dirty="0"/>
              <a:t>http://users.sch.gr.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46. </a:t>
            </a:r>
            <a:r>
              <a:rPr lang="en-US" sz="1600" dirty="0"/>
              <a:t>Wikipedia The Free Encyclopedia. </a:t>
            </a:r>
            <a:r>
              <a:rPr lang="el-GR" sz="1600" dirty="0"/>
              <a:t>Σύνδεσμος:</a:t>
            </a:r>
            <a:r>
              <a:rPr lang="en-US" sz="1600" dirty="0"/>
              <a:t>https://el.wikipedia.org/wiki/%CE%9F%CF%81%CE%B8%CF%8C%CF%80%CF%84%CE%B5%CF%81%CE%B1. </a:t>
            </a:r>
            <a:r>
              <a:rPr lang="el-GR" sz="1600" dirty="0"/>
              <a:t>Πηγή:</a:t>
            </a:r>
            <a:r>
              <a:rPr lang="en-US" sz="1600" dirty="0"/>
              <a:t>https://el.wikipedia.org.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47. </a:t>
            </a:r>
            <a:r>
              <a:rPr lang="en-US" sz="1600" dirty="0" err="1"/>
              <a:t>Duvalius</a:t>
            </a:r>
            <a:r>
              <a:rPr lang="en-US" sz="1600" dirty="0"/>
              <a:t> (</a:t>
            </a:r>
            <a:r>
              <a:rPr lang="en-US" sz="1600" dirty="0" err="1"/>
              <a:t>Duvalius</a:t>
            </a:r>
            <a:r>
              <a:rPr lang="en-US" sz="1600" dirty="0"/>
              <a:t>) </a:t>
            </a:r>
            <a:r>
              <a:rPr lang="en-US" sz="1600" dirty="0" err="1"/>
              <a:t>gusevi</a:t>
            </a:r>
            <a:r>
              <a:rPr lang="en-US" sz="1600" dirty="0"/>
              <a:t> </a:t>
            </a:r>
            <a:r>
              <a:rPr lang="en-US" sz="1600" dirty="0" err="1"/>
              <a:t>Belousov</a:t>
            </a:r>
            <a:r>
              <a:rPr lang="en-US" sz="1600" dirty="0"/>
              <a:t>, 1989. Female adult. N </a:t>
            </a:r>
            <a:r>
              <a:rPr lang="en-US" sz="1600" dirty="0" err="1"/>
              <a:t>Osetia</a:t>
            </a:r>
            <a:r>
              <a:rPr lang="en-US" sz="1600" dirty="0"/>
              <a:t> photo of S.G. </a:t>
            </a:r>
            <a:r>
              <a:rPr lang="en-US" sz="1600" dirty="0" err="1" smtClean="0"/>
              <a:t>Udalov.Copyright</a:t>
            </a:r>
            <a:r>
              <a:rPr lang="en-US" sz="1600" dirty="0" smtClean="0"/>
              <a:t> </a:t>
            </a:r>
            <a:r>
              <a:rPr lang="en-US" sz="1600" dirty="0"/>
              <a:t>© Alexander </a:t>
            </a:r>
            <a:r>
              <a:rPr lang="en-US" sz="1600" dirty="0" err="1"/>
              <a:t>Anichtchenko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http://carabidae.org/taxa/duvalius-delarouzee-1859?mode=all. </a:t>
            </a:r>
            <a:r>
              <a:rPr lang="el-GR" sz="1600" dirty="0"/>
              <a:t>Πηγή:</a:t>
            </a:r>
            <a:r>
              <a:rPr lang="en-US" sz="1600" dirty="0" err="1"/>
              <a:t>taked</a:t>
            </a:r>
            <a:r>
              <a:rPr lang="en-US" sz="1600" dirty="0"/>
              <a:t> from www.zin.ru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48. </a:t>
            </a:r>
            <a:r>
              <a:rPr lang="el-GR" sz="1600" dirty="0"/>
              <a:t>Σύνδεσμος:</a:t>
            </a:r>
            <a:r>
              <a:rPr lang="en-US" sz="1600" dirty="0"/>
              <a:t>https://commons.wikimedia.org/wiki/File:Diplopoda-0154.JPG.  </a:t>
            </a:r>
            <a:r>
              <a:rPr lang="el-GR" sz="1600" dirty="0"/>
              <a:t>Πηγή:</a:t>
            </a:r>
            <a:r>
              <a:rPr lang="en-US" sz="1600" dirty="0"/>
              <a:t>https://commons.wikimedia.org.</a:t>
            </a:r>
          </a:p>
          <a:p>
            <a:r>
              <a:rPr lang="el-GR" sz="1600" b="1" dirty="0" smtClean="0"/>
              <a:t>Εικόνα </a:t>
            </a:r>
            <a:r>
              <a:rPr lang="el-GR" sz="1600" b="1" dirty="0"/>
              <a:t>49. </a:t>
            </a:r>
            <a:r>
              <a:rPr lang="en-US" sz="1600" dirty="0"/>
              <a:t>Creative Commons. </a:t>
            </a:r>
            <a:r>
              <a:rPr lang="el-GR" sz="1600" dirty="0"/>
              <a:t>Σύνδεσμος: </a:t>
            </a:r>
            <a:r>
              <a:rPr lang="en-US" sz="1600" dirty="0"/>
              <a:t>http://www.simbiotica.org/mamiferos.htm</a:t>
            </a:r>
            <a:r>
              <a:rPr lang="el-GR" sz="1600" dirty="0"/>
              <a:t>. Πηγή:</a:t>
            </a:r>
            <a:r>
              <a:rPr lang="en-US" sz="1600" dirty="0"/>
              <a:t>http://www.simbiotica.org/.</a:t>
            </a:r>
            <a:endParaRPr lang="el-GR" sz="1600" dirty="0"/>
          </a:p>
          <a:p>
            <a:pPr>
              <a:spcBef>
                <a:spcPts val="600"/>
              </a:spcBef>
            </a:pPr>
            <a:endParaRPr lang="el-GR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Ενότητα 5. Χερσαία Αρθρόποδα της Ελλάδας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Αράχνες</a:t>
            </a:r>
            <a:r>
              <a:rPr lang="en-US" dirty="0" smtClean="0"/>
              <a:t> 2/2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spcBef>
                <a:spcPct val="50000"/>
              </a:spcBef>
              <a:buNone/>
            </a:pPr>
            <a:r>
              <a:rPr lang="el-GR" altLang="en-US" sz="2400" dirty="0"/>
              <a:t>Είναι από τις σημαντικότερες ομάδες, τόσο σε αριθμό ειδών όσο και σε αριθμό ατόμων, στα μεσογειακού τύπου </a:t>
            </a:r>
            <a:r>
              <a:rPr lang="el-GR" altLang="en-US" sz="2400" dirty="0" smtClean="0"/>
              <a:t>οικοσυστήματα. </a:t>
            </a:r>
            <a:endParaRPr lang="el-GR" altLang="en-US" sz="2400" dirty="0"/>
          </a:p>
          <a:p>
            <a:pPr indent="0">
              <a:spcBef>
                <a:spcPct val="50000"/>
              </a:spcBef>
              <a:buNone/>
            </a:pPr>
            <a:endParaRPr lang="el-GR" altLang="en-US" sz="2400" dirty="0"/>
          </a:p>
          <a:p>
            <a:pPr indent="0">
              <a:spcBef>
                <a:spcPct val="50000"/>
              </a:spcBef>
              <a:buNone/>
            </a:pPr>
            <a:r>
              <a:rPr lang="el-GR" altLang="en-US" sz="2400" dirty="0"/>
              <a:t>Ορισμένα είδη, όπως αυτά των γλυκών νερών και των σπηλιών, </a:t>
            </a:r>
            <a:r>
              <a:rPr lang="el-GR" altLang="en-US" sz="2400" dirty="0" smtClean="0"/>
              <a:t>απειλούνται.</a:t>
            </a:r>
            <a:endParaRPr lang="en-GB" altLang="en-US" sz="2400" dirty="0"/>
          </a:p>
          <a:p>
            <a:pPr>
              <a:spcBef>
                <a:spcPct val="0"/>
              </a:spcBef>
              <a:buNone/>
            </a:pPr>
            <a:endParaRPr lang="el-GR" altLang="en-US" dirty="0">
              <a:latin typeface="Comic Sans MS" panose="030F0702030302020204" pitchFamily="66" charset="0"/>
            </a:endParaRPr>
          </a:p>
          <a:p>
            <a:endParaRPr 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5. Χερσαία Αρθρόποδα της Ελλάδας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E952B-A4A4-4B00-98D7-2D24E9278240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679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Ακάρεα</a:t>
            </a:r>
            <a:r>
              <a:rPr lang="en-US" dirty="0" smtClean="0"/>
              <a:t> 1/3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400" dirty="0"/>
              <a:t>Τα </a:t>
            </a:r>
            <a:r>
              <a:rPr lang="el-GR" altLang="en-US" sz="2400" b="1" dirty="0"/>
              <a:t>φυτοφάγα </a:t>
            </a:r>
            <a:r>
              <a:rPr lang="el-GR" altLang="en-US" sz="2400" b="1" dirty="0" err="1"/>
              <a:t>ακάρεα</a:t>
            </a:r>
            <a:r>
              <a:rPr lang="el-GR" altLang="en-US" sz="2400" b="1" dirty="0"/>
              <a:t> </a:t>
            </a:r>
            <a:r>
              <a:rPr lang="el-GR" altLang="en-US" sz="2400" dirty="0"/>
              <a:t>δημιουργούν προβλήματα σε αρκετά καλλιεργούμενα είδη φυτών στην Ελλάδα (π.χ. ο </a:t>
            </a:r>
            <a:r>
              <a:rPr lang="el-GR" altLang="en-US" sz="2400" dirty="0" err="1"/>
              <a:t>τετράνυχος</a:t>
            </a:r>
            <a:r>
              <a:rPr lang="el-GR" altLang="en-US" sz="2400" dirty="0" smtClean="0"/>
              <a:t>).</a:t>
            </a:r>
            <a:endParaRPr lang="el-GR" altLang="en-US" sz="2400" dirty="0"/>
          </a:p>
          <a:p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2461907"/>
            <a:ext cx="3886200" cy="2914650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5. Χερσαία Αρθρόποδα της Ελλάδας</a:t>
            </a:r>
            <a:endParaRPr lang="en-GB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E952B-A4A4-4B00-98D7-2D24E9278240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108346" y="49066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TEMPLATE1a</Template>
  <TotalTime>1091</TotalTime>
  <Words>3245</Words>
  <Application>Microsoft Office PowerPoint</Application>
  <PresentationFormat>On-screen Show (4:3)</PresentationFormat>
  <Paragraphs>558</Paragraphs>
  <Slides>72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Arial</vt:lpstr>
      <vt:lpstr>Calibri</vt:lpstr>
      <vt:lpstr>Comic Sans MS</vt:lpstr>
      <vt:lpstr>Tahoma</vt:lpstr>
      <vt:lpstr>Wingdings</vt:lpstr>
      <vt:lpstr>Θέμα του Office</vt:lpstr>
      <vt:lpstr>Ζωική Ποικιλότητα</vt:lpstr>
      <vt:lpstr>Χηληκεραιωτά</vt:lpstr>
      <vt:lpstr>Σκορπιοί</vt:lpstr>
      <vt:lpstr>Ψευδοσκορπιοί</vt:lpstr>
      <vt:lpstr>Αμβλύπυγα</vt:lpstr>
      <vt:lpstr>Γαλεώδη</vt:lpstr>
      <vt:lpstr>Αράχνες 1/2</vt:lpstr>
      <vt:lpstr>Αράχνες 2/2</vt:lpstr>
      <vt:lpstr>Ακάρεα 1/3</vt:lpstr>
      <vt:lpstr>Ακάρεα 2/3</vt:lpstr>
      <vt:lpstr>Ακάρεα 3/3</vt:lpstr>
      <vt:lpstr>Καρκινοειδή 1/3</vt:lpstr>
      <vt:lpstr>Καρκινοειδή 2/3</vt:lpstr>
      <vt:lpstr>Καρκινοειδή 3/3</vt:lpstr>
      <vt:lpstr>Μονοσκελή</vt:lpstr>
      <vt:lpstr>Χειλόποδα</vt:lpstr>
      <vt:lpstr>Διπλόποδα 1/2</vt:lpstr>
      <vt:lpstr>Διπλόποδα 2/2</vt:lpstr>
      <vt:lpstr>Εξάποδα</vt:lpstr>
      <vt:lpstr>Κολεόπτερα 1/5</vt:lpstr>
      <vt:lpstr>Κολεόπτερα 2/5</vt:lpstr>
      <vt:lpstr>Κολεόπτερα 3/5</vt:lpstr>
      <vt:lpstr>Κολεόπτερα 4/5</vt:lpstr>
      <vt:lpstr>Κολεόπτερα 5/5</vt:lpstr>
      <vt:lpstr>Λεπιδόπτερα 1/4</vt:lpstr>
      <vt:lpstr>Λεπιδόπτερα 2/4</vt:lpstr>
      <vt:lpstr>Λεπιδόπτερα 3/4</vt:lpstr>
      <vt:lpstr>Λεπιδόπτερα 4/4</vt:lpstr>
      <vt:lpstr>Δίπτερα 1/3</vt:lpstr>
      <vt:lpstr>Δίπτερα 2/3</vt:lpstr>
      <vt:lpstr>Δίπτερα 3/3</vt:lpstr>
      <vt:lpstr>Υμενόπτερα 1/5</vt:lpstr>
      <vt:lpstr>Υμενόπτερα 2/5</vt:lpstr>
      <vt:lpstr>Υμενόπτερα 3/5</vt:lpstr>
      <vt:lpstr>Υμενόπτερα 4/5</vt:lpstr>
      <vt:lpstr>Υμενόπτερα 5/5</vt:lpstr>
      <vt:lpstr>Ημίπτερα 1/3</vt:lpstr>
      <vt:lpstr>Ημίπτερα 2/3</vt:lpstr>
      <vt:lpstr>Ημίπτερα 3/3</vt:lpstr>
      <vt:lpstr>Ορθόπτερα 1/3</vt:lpstr>
      <vt:lpstr>Ορθόπτερα 2/3</vt:lpstr>
      <vt:lpstr>Ορθόπτερα 3/3</vt:lpstr>
      <vt:lpstr>Τριχόπτερα 1/2</vt:lpstr>
      <vt:lpstr>Τριχόπτερα 2/2</vt:lpstr>
      <vt:lpstr>Η σπηλαιόβια πανίδα 1/2</vt:lpstr>
      <vt:lpstr>Η σπηλαιόβια πανίδα 2/2</vt:lpstr>
      <vt:lpstr>Κατηγορίες σπηλαιόβιων οργανισμών</vt:lpstr>
      <vt:lpstr>Τρωγλόξενα</vt:lpstr>
      <vt:lpstr>Τρωγλόφιλα</vt:lpstr>
      <vt:lpstr>Τρωγλόβια 1/2</vt:lpstr>
      <vt:lpstr>Τρωγλόβια 2/2</vt:lpstr>
      <vt:lpstr>Αράχνες</vt:lpstr>
      <vt:lpstr>Ψευδοσκορπιοί</vt:lpstr>
      <vt:lpstr>Ισόποδα</vt:lpstr>
      <vt:lpstr>Ορθόπτερα</vt:lpstr>
      <vt:lpstr>Κολεόπτερα Carabidae, Catopidae, Pselaphidae</vt:lpstr>
      <vt:lpstr>Διπλόποδα</vt:lpstr>
      <vt:lpstr>Χειρόπτερα (νυχτερίδες)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1/7</vt:lpstr>
      <vt:lpstr>Σημείωμα  Χρήσης Έργων Τρίτων 2/7</vt:lpstr>
      <vt:lpstr>Σημείωμα  Χρήσης Έργων Τρίτων 3/7</vt:lpstr>
      <vt:lpstr>Σημείωμα  Χρήσης Έργων Τρίτων 4/7</vt:lpstr>
      <vt:lpstr>Σημείωμα  Χρήσης Έργων Τρίτων 5/7</vt:lpstr>
      <vt:lpstr>Σημείωμα  Χρήσης Έργων Τρίτων 6/7</vt:lpstr>
      <vt:lpstr>Σημείωμα  Χρήσης Έργων Τρίτων 7/7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giorgos</cp:lastModifiedBy>
  <cp:revision>180</cp:revision>
  <dcterms:created xsi:type="dcterms:W3CDTF">2015-03-24T06:43:16Z</dcterms:created>
  <dcterms:modified xsi:type="dcterms:W3CDTF">2016-04-29T08:10:12Z</dcterms:modified>
</cp:coreProperties>
</file>