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sldIdLst>
    <p:sldId id="457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  <p:sldId id="498" r:id="rId43"/>
    <p:sldId id="499" r:id="rId44"/>
    <p:sldId id="500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09" r:id="rId54"/>
    <p:sldId id="510" r:id="rId55"/>
    <p:sldId id="511" r:id="rId56"/>
    <p:sldId id="512" r:id="rId57"/>
    <p:sldId id="513" r:id="rId58"/>
    <p:sldId id="514" r:id="rId59"/>
    <p:sldId id="515" r:id="rId60"/>
    <p:sldId id="516" r:id="rId61"/>
    <p:sldId id="517" r:id="rId62"/>
    <p:sldId id="518" r:id="rId63"/>
    <p:sldId id="519" r:id="rId64"/>
    <p:sldId id="523" r:id="rId65"/>
    <p:sldId id="520" r:id="rId66"/>
    <p:sldId id="521" r:id="rId67"/>
    <p:sldId id="5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87074" autoAdjust="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3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5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7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30:</a:t>
            </a:r>
            <a:r>
              <a:rPr lang="el-GR" baseline="0" dirty="0" smtClean="0"/>
              <a:t> </a:t>
            </a:r>
            <a:r>
              <a:rPr lang="en-US" dirty="0" smtClean="0"/>
              <a:t>http://www.briancenterhunting.com/a-brownbear.htm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87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39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0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5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28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8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65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2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3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8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3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9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610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694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172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58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6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0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9: F. </a:t>
            </a:r>
            <a:r>
              <a:rPr lang="en-US" dirty="0" err="1" smtClean="0"/>
              <a:t>Willemse</a:t>
            </a:r>
            <a:r>
              <a:rPr lang="en-US" dirty="0" smtClean="0"/>
              <a:t> (1984).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Catalogue of the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Orthoptera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Greece. Hellenic Zoological Society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Sfenthourakis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S. &amp;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Legakis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(2001). Hotspots of endemic terrestrial invertebrates in southern Greece.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Biodiversity and conservation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10: 1387-1417.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2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786" y="3578590"/>
            <a:ext cx="7342428" cy="271027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Πανίδα της Ελλάδας (Μέρος Γ’)</a:t>
            </a:r>
          </a:p>
          <a:p>
            <a:endParaRPr lang="el-GR" sz="2800" dirty="0"/>
          </a:p>
          <a:p>
            <a:r>
              <a:rPr lang="el-GR" sz="2800" dirty="0" smtClean="0"/>
              <a:t>Αναστάσιος </a:t>
            </a:r>
            <a:r>
              <a:rPr lang="el-GR" sz="2800" dirty="0" err="1" smtClean="0"/>
              <a:t>Λεγάκις</a:t>
            </a:r>
            <a:r>
              <a:rPr lang="el-GR" sz="2800" dirty="0" smtClean="0"/>
              <a:t>, Αναπληρωτής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Υψηλό ποσοστό ενδημισμού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dirty="0" smtClean="0"/>
              <a:t>Στις </a:t>
            </a:r>
            <a:r>
              <a:rPr lang="el-GR" sz="2600" dirty="0"/>
              <a:t>καλύτερα γνωστές ομάδες ζώων έχουν καταγραφεί περίπου 1500 ενδημικά είδη σε ένα σύνολο 5500 </a:t>
            </a:r>
            <a:r>
              <a:rPr lang="el-GR" sz="2600" dirty="0" smtClean="0"/>
              <a:t>ειδών. </a:t>
            </a:r>
            <a:endParaRPr lang="el-GR" sz="2600" dirty="0"/>
          </a:p>
          <a:p>
            <a:r>
              <a:rPr lang="el-GR" sz="2600" dirty="0" smtClean="0"/>
              <a:t>Ποσοστό </a:t>
            </a:r>
            <a:r>
              <a:rPr lang="el-GR" sz="2600" dirty="0"/>
              <a:t>27</a:t>
            </a:r>
            <a:r>
              <a:rPr lang="el-GR" sz="2600" dirty="0" smtClean="0"/>
              <a:t>%. </a:t>
            </a:r>
            <a:endParaRPr lang="el-GR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Σημαντικότερες περιοχές ενδημισμού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600" dirty="0" smtClean="0"/>
              <a:t>Κρήτη</a:t>
            </a:r>
            <a:endParaRPr lang="el-GR" altLang="en-US" sz="2600" dirty="0"/>
          </a:p>
          <a:p>
            <a:r>
              <a:rPr lang="el-GR" altLang="en-US" sz="2600" dirty="0"/>
              <a:t>Κυκλάδες</a:t>
            </a:r>
          </a:p>
          <a:p>
            <a:r>
              <a:rPr lang="el-GR" altLang="en-US" sz="2600" dirty="0"/>
              <a:t>Βουνά ηπειρωτικής Ελλάδας</a:t>
            </a:r>
          </a:p>
          <a:p>
            <a:r>
              <a:rPr lang="el-GR" altLang="en-US" sz="2600" dirty="0"/>
              <a:t>Σπήλαια</a:t>
            </a:r>
            <a:endParaRPr lang="en-GB" altLang="en-US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Κυριότεροι λόγοι ύπαρξης αυτού του </a:t>
            </a:r>
            <a:r>
              <a:rPr lang="el-GR" sz="4000" dirty="0" smtClean="0"/>
              <a:t>ενδημισμού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600" dirty="0" smtClean="0"/>
          </a:p>
          <a:p>
            <a:r>
              <a:rPr lang="el-GR" sz="2600" dirty="0" smtClean="0"/>
              <a:t>Η </a:t>
            </a:r>
            <a:r>
              <a:rPr lang="el-GR" sz="2600" dirty="0"/>
              <a:t>μακροχρόνια απομόνωση των </a:t>
            </a:r>
            <a:r>
              <a:rPr lang="el-GR" sz="2600" dirty="0" smtClean="0"/>
              <a:t>νησιών. </a:t>
            </a:r>
            <a:endParaRPr lang="el-GR" sz="2600" dirty="0"/>
          </a:p>
          <a:p>
            <a:r>
              <a:rPr lang="el-GR" sz="2600" dirty="0"/>
              <a:t>Η ύπαρξη </a:t>
            </a:r>
            <a:r>
              <a:rPr lang="el-GR" sz="2600" dirty="0" err="1"/>
              <a:t>πλειστοκαινικών</a:t>
            </a:r>
            <a:r>
              <a:rPr lang="el-GR" sz="2600" dirty="0"/>
              <a:t> καταφυγίων στις ορεινές </a:t>
            </a:r>
            <a:r>
              <a:rPr lang="el-GR" sz="2600" dirty="0" smtClean="0"/>
              <a:t>περιοχές.</a:t>
            </a:r>
            <a:endParaRPr lang="el-GR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Υψηλός αριθμός </a:t>
            </a:r>
            <a:r>
              <a:rPr lang="el-GR" dirty="0" smtClean="0"/>
              <a:t>ειδών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600" dirty="0" smtClean="0"/>
              <a:t>Στη </a:t>
            </a:r>
            <a:r>
              <a:rPr lang="el-GR" altLang="en-US" sz="2600" dirty="0"/>
              <a:t>νότια Ελλάδα, ο</a:t>
            </a:r>
            <a:r>
              <a:rPr lang="en-GB" altLang="en-US" sz="2600" dirty="0"/>
              <a:t>ι π</a:t>
            </a:r>
            <a:r>
              <a:rPr lang="en-GB" altLang="en-US" sz="2600" dirty="0" err="1"/>
              <a:t>εριοχές</a:t>
            </a:r>
            <a:r>
              <a:rPr lang="en-GB" altLang="en-US" sz="2600" dirty="0"/>
              <a:t> </a:t>
            </a:r>
            <a:r>
              <a:rPr lang="en-GB" altLang="en-US" sz="2600" dirty="0" err="1"/>
              <a:t>με</a:t>
            </a:r>
            <a:r>
              <a:rPr lang="en-GB" altLang="en-US" sz="2600" dirty="0"/>
              <a:t> </a:t>
            </a:r>
            <a:r>
              <a:rPr lang="en-GB" altLang="en-US" sz="2600" dirty="0" err="1"/>
              <a:t>την</a:t>
            </a:r>
            <a:r>
              <a:rPr lang="en-GB" altLang="en-US" sz="2600" dirty="0"/>
              <a:t> </a:t>
            </a:r>
            <a:r>
              <a:rPr lang="en-GB" altLang="en-US" sz="2600" dirty="0" err="1"/>
              <a:t>υψηλότερη</a:t>
            </a:r>
            <a:r>
              <a:rPr lang="en-GB" altLang="en-US" sz="2600" dirty="0"/>
              <a:t> β</a:t>
            </a:r>
            <a:r>
              <a:rPr lang="en-GB" altLang="en-US" sz="2600" dirty="0" err="1"/>
              <a:t>ιο</a:t>
            </a:r>
            <a:r>
              <a:rPr lang="en-GB" altLang="en-US" sz="2600" dirty="0"/>
              <a:t>ποικιλότητα είναι οι κορυφές των βουνών και ιδιαίτερα του Ταϋγέτου και του </a:t>
            </a:r>
            <a:r>
              <a:rPr lang="en-GB" altLang="en-US" sz="2600" dirty="0" smtClean="0"/>
              <a:t>Ψηλορείτη</a:t>
            </a:r>
            <a:r>
              <a:rPr lang="el-GR" altLang="en-US" sz="2600" dirty="0" smtClean="0"/>
              <a:t>.</a:t>
            </a:r>
            <a:endParaRPr lang="en-GB" altLang="en-US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Τετράγωνα που περιλαμβάνουν το 85% της </a:t>
            </a:r>
            <a:r>
              <a:rPr lang="el-GR" sz="4000" dirty="0" smtClean="0"/>
              <a:t>πανίδας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1532382"/>
            <a:ext cx="6799464" cy="457883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28560" y="56997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</a:t>
            </a:r>
            <a:r>
              <a:rPr lang="el-GR" dirty="0" smtClean="0"/>
              <a:t>πληθυσμών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Πληθυσμοί </a:t>
            </a:r>
            <a:r>
              <a:rPr lang="el-GR" sz="2600" dirty="0"/>
              <a:t>αραιοί σε σχέση με την Κεντρική </a:t>
            </a:r>
            <a:r>
              <a:rPr lang="el-GR" sz="2600" dirty="0" smtClean="0"/>
              <a:t>Ευρώπη.</a:t>
            </a:r>
            <a:endParaRPr lang="el-GR" sz="2600" dirty="0"/>
          </a:p>
          <a:p>
            <a:r>
              <a:rPr lang="el-GR" sz="2600" dirty="0" smtClean="0"/>
              <a:t>Ομάδες </a:t>
            </a:r>
            <a:r>
              <a:rPr lang="el-GR" sz="2600" dirty="0"/>
              <a:t>με υψηλές </a:t>
            </a:r>
            <a:r>
              <a:rPr lang="el-GR" sz="2600" dirty="0" smtClean="0"/>
              <a:t>αφθονίες.</a:t>
            </a:r>
            <a:endParaRPr lang="el-GR" sz="2600" dirty="0"/>
          </a:p>
          <a:p>
            <a:r>
              <a:rPr lang="el-GR" sz="2600" dirty="0" smtClean="0"/>
              <a:t>Θερμόφιλα </a:t>
            </a:r>
            <a:r>
              <a:rPr lang="el-GR" sz="2600" dirty="0"/>
              <a:t>είδη </a:t>
            </a:r>
            <a:r>
              <a:rPr lang="el-GR" sz="2600" dirty="0" smtClean="0"/>
              <a:t>όπως: Σαύρες, </a:t>
            </a:r>
            <a:r>
              <a:rPr lang="el-GR" sz="2600" dirty="0" err="1" smtClean="0"/>
              <a:t>Ορθόπτερα,Ορισμένα</a:t>
            </a:r>
            <a:r>
              <a:rPr lang="el-GR" sz="2600" dirty="0" smtClean="0"/>
              <a:t> Κολεόπτερα. </a:t>
            </a:r>
            <a:endParaRPr lang="el-GR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Απειλές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dirty="0" smtClean="0"/>
              <a:t>Αλλοιώσεις </a:t>
            </a:r>
            <a:r>
              <a:rPr lang="el-GR" sz="2600" dirty="0"/>
              <a:t>και καταστροφές </a:t>
            </a:r>
            <a:r>
              <a:rPr lang="el-GR" sz="2600" dirty="0" smtClean="0"/>
              <a:t>βιοτόπων.</a:t>
            </a:r>
            <a:endParaRPr lang="el-GR" sz="2600" dirty="0"/>
          </a:p>
          <a:p>
            <a:r>
              <a:rPr lang="el-GR" sz="2600" dirty="0" err="1"/>
              <a:t>Εισβλητικά</a:t>
            </a:r>
            <a:r>
              <a:rPr lang="el-GR" sz="2600" dirty="0"/>
              <a:t> ξενικά </a:t>
            </a:r>
            <a:r>
              <a:rPr lang="el-GR" sz="2600" dirty="0" smtClean="0"/>
              <a:t>είδη.</a:t>
            </a:r>
            <a:endParaRPr lang="el-GR" sz="2600" dirty="0"/>
          </a:p>
          <a:p>
            <a:r>
              <a:rPr lang="el-GR" sz="2600" dirty="0" smtClean="0"/>
              <a:t>Ρύπανση.</a:t>
            </a:r>
            <a:endParaRPr lang="el-GR" sz="2600" dirty="0"/>
          </a:p>
          <a:p>
            <a:r>
              <a:rPr lang="el-GR" sz="2600" dirty="0" err="1" smtClean="0"/>
              <a:t>Υπερεκμετάλλευση</a:t>
            </a:r>
            <a:r>
              <a:rPr lang="el-GR" sz="2600" dirty="0" smtClean="0"/>
              <a:t>.</a:t>
            </a:r>
            <a:endParaRPr lang="el-GR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Αλλοιώσεις και καταστροφές </a:t>
            </a:r>
            <a:r>
              <a:rPr lang="el-GR" sz="4000" dirty="0" smtClean="0"/>
              <a:t>βιοτόπων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Αποξηράνσεις υγροτόπων.</a:t>
            </a:r>
            <a:endParaRPr lang="el-GR" sz="2600" dirty="0"/>
          </a:p>
          <a:p>
            <a:r>
              <a:rPr lang="el-GR" sz="2600" dirty="0"/>
              <a:t>Εκτεταμένες </a:t>
            </a:r>
            <a:r>
              <a:rPr lang="el-GR" sz="2600" dirty="0" smtClean="0"/>
              <a:t>υλοτομίες.</a:t>
            </a:r>
            <a:endParaRPr lang="el-GR" sz="2600" dirty="0"/>
          </a:p>
          <a:p>
            <a:r>
              <a:rPr lang="el-GR" sz="2600" dirty="0" smtClean="0"/>
              <a:t>Εκχερσώσεις.</a:t>
            </a:r>
            <a:endParaRPr lang="el-GR" sz="2600" dirty="0"/>
          </a:p>
          <a:p>
            <a:r>
              <a:rPr lang="el-GR" sz="2600" dirty="0" smtClean="0"/>
              <a:t>Πυρκαγιές.</a:t>
            </a:r>
            <a:endParaRPr lang="el-GR" sz="2600" dirty="0"/>
          </a:p>
          <a:p>
            <a:r>
              <a:rPr lang="el-GR" sz="2600" dirty="0"/>
              <a:t>Επέκταση οικισμών και τουριστικών εγκαταστάσεων σε </a:t>
            </a:r>
            <a:r>
              <a:rPr lang="el-GR" sz="2600" dirty="0" smtClean="0"/>
              <a:t>παραλίες.</a:t>
            </a:r>
            <a:endParaRPr lang="el-GR" sz="2600" dirty="0"/>
          </a:p>
          <a:p>
            <a:r>
              <a:rPr lang="el-GR" sz="2600" dirty="0"/>
              <a:t>Επεμβάσεις σε βουνά </a:t>
            </a:r>
            <a:r>
              <a:rPr lang="el-GR" sz="2600" dirty="0" smtClean="0"/>
              <a:t>.</a:t>
            </a:r>
            <a:endParaRPr lang="el-GR" sz="2600" dirty="0"/>
          </a:p>
          <a:p>
            <a:r>
              <a:rPr lang="el-GR" sz="2600" dirty="0" smtClean="0"/>
              <a:t>Εξορύξεις.</a:t>
            </a:r>
            <a:endParaRPr lang="el-GR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Δάση</a:t>
            </a:r>
            <a:endParaRPr lang="el-GR" altLang="en-US" dirty="0"/>
          </a:p>
          <a:p>
            <a:pPr lvl="1"/>
            <a:r>
              <a:rPr lang="el-GR" altLang="en-US" dirty="0"/>
              <a:t>Αρχές 19ου αιώνα: 	45%</a:t>
            </a:r>
          </a:p>
          <a:p>
            <a:pPr lvl="1"/>
            <a:r>
              <a:rPr lang="el-GR" altLang="en-US" dirty="0"/>
              <a:t>Σήμερα: 		</a:t>
            </a:r>
            <a:r>
              <a:rPr lang="el-GR" altLang="en-US" dirty="0" smtClean="0"/>
              <a:t>19%</a:t>
            </a:r>
            <a:endParaRPr lang="el-GR" altLang="en-US" dirty="0"/>
          </a:p>
          <a:p>
            <a:endParaRPr lang="el-GR" altLang="en-US" dirty="0"/>
          </a:p>
          <a:p>
            <a:r>
              <a:rPr lang="el-GR" altLang="en-US" dirty="0"/>
              <a:t>Δασικοί δρόμοι</a:t>
            </a:r>
          </a:p>
          <a:p>
            <a:pPr lvl="1"/>
            <a:r>
              <a:rPr lang="en-GB" altLang="en-US" dirty="0"/>
              <a:t>1950-1960</a:t>
            </a:r>
            <a:r>
              <a:rPr lang="el-GR" altLang="en-US" dirty="0"/>
              <a:t>:</a:t>
            </a:r>
            <a:r>
              <a:rPr lang="en-GB" altLang="en-US" dirty="0"/>
              <a:t> </a:t>
            </a:r>
            <a:r>
              <a:rPr lang="en-GB" altLang="en-US" dirty="0" err="1"/>
              <a:t>συνολικό</a:t>
            </a:r>
            <a:r>
              <a:rPr lang="en-GB" altLang="en-US" dirty="0"/>
              <a:t> </a:t>
            </a:r>
            <a:r>
              <a:rPr lang="en-GB" altLang="en-US" dirty="0" err="1"/>
              <a:t>μήκος</a:t>
            </a:r>
            <a:r>
              <a:rPr lang="el-GR" altLang="en-US" dirty="0"/>
              <a:t>:</a:t>
            </a:r>
            <a:r>
              <a:rPr lang="en-GB" altLang="en-US" dirty="0"/>
              <a:t> </a:t>
            </a:r>
            <a:r>
              <a:rPr lang="el-GR" altLang="en-US" dirty="0"/>
              <a:t>   </a:t>
            </a:r>
            <a:r>
              <a:rPr lang="en-GB" altLang="en-US" dirty="0"/>
              <a:t>1.672 </a:t>
            </a:r>
            <a:r>
              <a:rPr lang="en-GB" altLang="en-US" dirty="0" err="1"/>
              <a:t>χλμ</a:t>
            </a:r>
            <a:r>
              <a:rPr lang="en-GB" altLang="en-US" dirty="0"/>
              <a:t>.</a:t>
            </a:r>
            <a:endParaRPr lang="el-GR" altLang="en-US" dirty="0"/>
          </a:p>
          <a:p>
            <a:pPr lvl="1"/>
            <a:r>
              <a:rPr lang="en-GB" altLang="en-US" dirty="0"/>
              <a:t>1985</a:t>
            </a:r>
            <a:r>
              <a:rPr lang="el-GR" altLang="en-US" dirty="0"/>
              <a:t>:</a:t>
            </a:r>
            <a:r>
              <a:rPr lang="en-GB" altLang="en-US" dirty="0"/>
              <a:t> </a:t>
            </a:r>
            <a:r>
              <a:rPr lang="el-GR" altLang="en-US" dirty="0"/>
              <a:t>				</a:t>
            </a:r>
            <a:r>
              <a:rPr lang="el-GR" altLang="en-US" dirty="0" smtClean="0"/>
              <a:t>     </a:t>
            </a:r>
            <a:r>
              <a:rPr lang="en-GB" altLang="en-US" dirty="0" smtClean="0"/>
              <a:t>15.310 </a:t>
            </a:r>
            <a:r>
              <a:rPr lang="en-GB" altLang="en-US" dirty="0" err="1"/>
              <a:t>χλμ</a:t>
            </a:r>
            <a:r>
              <a:rPr lang="en-GB" altLang="en-US" dirty="0"/>
              <a:t>. </a:t>
            </a:r>
            <a:endParaRPr lang="el-GR" alt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Αλλαγές χρήσης γης 1/2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9" y="2046514"/>
            <a:ext cx="6893176" cy="328022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701343" y="50497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Διαμόρφωση της πανίδας               της Ελλάδας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600" dirty="0"/>
              <a:t>Η διαμόρφωση της πανίδας της Ελλάδας οφείλεται τόσο σε ιστορικούς όσο και σε οικολογικούς </a:t>
            </a:r>
            <a:r>
              <a:rPr lang="el-GR" sz="2600" dirty="0" smtClean="0"/>
              <a:t>παράγοντες.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sz="2600" b="1" dirty="0" smtClean="0"/>
              <a:t>Ιστορικοί παράγοντες</a:t>
            </a:r>
          </a:p>
          <a:p>
            <a:pPr marL="0" indent="0">
              <a:buNone/>
            </a:pPr>
            <a:endParaRPr lang="el-GR" sz="2600" b="1" dirty="0"/>
          </a:p>
          <a:p>
            <a:r>
              <a:rPr lang="el-GR" sz="2400" dirty="0" smtClean="0"/>
              <a:t>Η </a:t>
            </a:r>
            <a:r>
              <a:rPr lang="el-GR" sz="2400" dirty="0"/>
              <a:t>παρουσία των παγετώνων και γενικότερα του ψυχρού κλίματος του </a:t>
            </a:r>
            <a:r>
              <a:rPr lang="el-GR" sz="2400" dirty="0" smtClean="0"/>
              <a:t>Πλειστοκαίνου.</a:t>
            </a:r>
            <a:endParaRPr lang="el-GR" sz="2400" dirty="0"/>
          </a:p>
          <a:p>
            <a:r>
              <a:rPr lang="el-GR" sz="2400" dirty="0"/>
              <a:t>Η παλαιότερη μακρόχρονη σύνδεση νησιών με τις ηπειρωτικές περιοχές και μεταξύ </a:t>
            </a:r>
            <a:r>
              <a:rPr lang="el-GR" sz="2400" dirty="0" smtClean="0"/>
              <a:t>τους.</a:t>
            </a:r>
            <a:endParaRPr lang="el-GR" sz="2400" dirty="0"/>
          </a:p>
          <a:p>
            <a:r>
              <a:rPr lang="el-GR" sz="2400" dirty="0"/>
              <a:t>Η ύπαρξη φραγμάτων που εμπόδιζαν τη </a:t>
            </a:r>
            <a:r>
              <a:rPr lang="el-GR" sz="2400" dirty="0" smtClean="0"/>
              <a:t>διασπορά. </a:t>
            </a:r>
            <a:endParaRPr lang="el-GR" sz="2400" dirty="0"/>
          </a:p>
          <a:p>
            <a:r>
              <a:rPr lang="el-GR" sz="2400" dirty="0"/>
              <a:t>Οι αλλαγές της βλάστησης, κυρίως τα τελευταία 20.000 </a:t>
            </a:r>
            <a:r>
              <a:rPr lang="el-GR" sz="2400" dirty="0" smtClean="0"/>
              <a:t>χρόνια.</a:t>
            </a:r>
            <a:endParaRPr lang="el-GR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Αλλαγές χρήσης γης </a:t>
            </a:r>
            <a:r>
              <a:rPr lang="el-GR" dirty="0" smtClean="0"/>
              <a:t>2/2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2" y="1991462"/>
            <a:ext cx="3886200" cy="277143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8399"/>
            <a:ext cx="3715754" cy="277834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20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23360" y="44858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6739" y="50497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Πυρκαγιές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81269" y="1635491"/>
            <a:ext cx="7335907" cy="149814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Μέχρι </a:t>
            </a:r>
            <a:r>
              <a:rPr lang="el-GR" sz="2400" dirty="0"/>
              <a:t>το 1973: 	   115.000 στρέμματα το χρόνο</a:t>
            </a:r>
          </a:p>
          <a:p>
            <a:r>
              <a:rPr lang="el-GR" sz="2400" dirty="0"/>
              <a:t>1985: 	</a:t>
            </a:r>
            <a:r>
              <a:rPr lang="el-GR" sz="2400" dirty="0" smtClean="0"/>
              <a:t>             1.050.000 </a:t>
            </a:r>
            <a:r>
              <a:rPr lang="el-GR" sz="2400" dirty="0"/>
              <a:t>στρέμματα</a:t>
            </a:r>
          </a:p>
          <a:p>
            <a:r>
              <a:rPr lang="el-GR" sz="2400" dirty="0"/>
              <a:t>Ρυθμός αναδάσωσης: 50-55.000 στρέμματα το χρόνο.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57" y="3257234"/>
            <a:ext cx="4305300" cy="28702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21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421897" y="58504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873" y="351609"/>
            <a:ext cx="7886700" cy="1325563"/>
          </a:xfrm>
        </p:spPr>
        <p:txBody>
          <a:bodyPr/>
          <a:lstStyle/>
          <a:p>
            <a:r>
              <a:rPr lang="el-GR" dirty="0" err="1" smtClean="0"/>
              <a:t>Εισβλητικά</a:t>
            </a:r>
            <a:r>
              <a:rPr lang="el-GR" dirty="0" smtClean="0"/>
              <a:t> ξενικά </a:t>
            </a:r>
            <a:r>
              <a:rPr lang="el-GR" smtClean="0"/>
              <a:t>είδη 1/5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" y="1974078"/>
            <a:ext cx="3886200" cy="4351338"/>
          </a:xfrm>
        </p:spPr>
        <p:txBody>
          <a:bodyPr/>
          <a:lstStyle/>
          <a:p>
            <a:r>
              <a:rPr lang="el-GR" altLang="en-US" sz="2400" b="1" dirty="0"/>
              <a:t>Μ</a:t>
            </a:r>
            <a:r>
              <a:rPr lang="en-GB" altLang="en-US" sz="2400" b="1" dirty="0" err="1" smtClean="0"/>
              <a:t>υοκάστορ</a:t>
            </a:r>
            <a:r>
              <a:rPr lang="en-GB" altLang="en-US" sz="2400" b="1" dirty="0" smtClean="0"/>
              <a:t>ας</a:t>
            </a:r>
            <a:r>
              <a:rPr lang="el-GR" altLang="en-US" sz="2400" dirty="0" smtClean="0"/>
              <a:t>.</a:t>
            </a:r>
          </a:p>
          <a:p>
            <a:endParaRPr lang="el-GR" altLang="en-US" sz="2400" dirty="0"/>
          </a:p>
          <a:p>
            <a:r>
              <a:rPr lang="el-GR" altLang="en-US" sz="2400" b="1" dirty="0"/>
              <a:t>Ν</a:t>
            </a:r>
            <a:r>
              <a:rPr lang="en-GB" altLang="en-US" sz="2400" b="1" dirty="0" err="1"/>
              <a:t>ησιώτικη</a:t>
            </a:r>
            <a:r>
              <a:rPr lang="el-GR" altLang="en-US" sz="2400" b="1" dirty="0"/>
              <a:t> </a:t>
            </a:r>
            <a:r>
              <a:rPr lang="en-GB" altLang="en-US" sz="2400" b="1" dirty="0"/>
              <a:t>π</a:t>
            </a:r>
            <a:r>
              <a:rPr lang="en-GB" altLang="en-US" sz="2400" b="1" dirty="0" err="1"/>
              <a:t>έρδικ</a:t>
            </a:r>
            <a:r>
              <a:rPr lang="en-GB" altLang="en-US" sz="2400" b="1" dirty="0"/>
              <a:t>α</a:t>
            </a:r>
            <a:r>
              <a:rPr lang="el-GR" altLang="en-US" sz="2400" dirty="0"/>
              <a:t>:</a:t>
            </a:r>
            <a:r>
              <a:rPr lang="en-GB" altLang="en-US" sz="2400" dirty="0"/>
              <a:t> </a:t>
            </a:r>
            <a:r>
              <a:rPr lang="en-GB" altLang="en-US" sz="2400" dirty="0" err="1"/>
              <a:t>σο</a:t>
            </a:r>
            <a:r>
              <a:rPr lang="en-GB" altLang="en-US" sz="2400" dirty="0"/>
              <a:t>βαρά προβλήματα στους πληθυσμούς της πετροπέρδικας λόγω ανταγωνισμού</a:t>
            </a:r>
            <a:r>
              <a:rPr lang="el-GR" altLang="en-US" sz="2400" dirty="0"/>
              <a:t>, </a:t>
            </a:r>
            <a:r>
              <a:rPr lang="en-GB" altLang="en-US" sz="2400" dirty="0" err="1"/>
              <a:t>γενετική</a:t>
            </a:r>
            <a:r>
              <a:rPr lang="en-GB" altLang="en-US" sz="2400" dirty="0"/>
              <a:t> </a:t>
            </a:r>
            <a:r>
              <a:rPr lang="en-GB" altLang="en-US" sz="2400" dirty="0" err="1" smtClean="0"/>
              <a:t>διά</a:t>
            </a:r>
            <a:r>
              <a:rPr lang="en-GB" altLang="en-US" sz="2400" dirty="0" smtClean="0"/>
              <a:t>βρωση</a:t>
            </a:r>
            <a:r>
              <a:rPr lang="el-GR" altLang="en-US" sz="2400" dirty="0" smtClean="0"/>
              <a:t>.</a:t>
            </a:r>
            <a:r>
              <a:rPr lang="en-GB" altLang="en-US" sz="2400" dirty="0" smtClean="0"/>
              <a:t>  </a:t>
            </a:r>
            <a:endParaRPr lang="el-GR" altLang="en-US" sz="2400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3" y="2081035"/>
            <a:ext cx="3886200" cy="291160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08346" y="47156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873" y="351609"/>
            <a:ext cx="7886700" cy="1325563"/>
          </a:xfrm>
        </p:spPr>
        <p:txBody>
          <a:bodyPr/>
          <a:lstStyle/>
          <a:p>
            <a:r>
              <a:rPr lang="el-GR" dirty="0" err="1" smtClean="0"/>
              <a:t>Εισβλητικά</a:t>
            </a:r>
            <a:r>
              <a:rPr lang="el-GR" dirty="0" smtClean="0"/>
              <a:t> ξενικά είδη 2/5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" y="1974078"/>
            <a:ext cx="3886200" cy="373003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n-US" sz="2400" b="1" dirty="0"/>
              <a:t>Α</a:t>
            </a:r>
            <a:r>
              <a:rPr lang="en-GB" altLang="en-US" sz="2400" b="1" dirty="0" err="1"/>
              <a:t>μερικ</a:t>
            </a:r>
            <a:r>
              <a:rPr lang="en-GB" altLang="en-US" sz="2400" b="1" dirty="0"/>
              <a:t>ανική νεροχελώνα </a:t>
            </a:r>
            <a:r>
              <a:rPr lang="en-GB" altLang="en-US" sz="2400" b="1" i="1" dirty="0"/>
              <a:t>Trachemys scripta</a:t>
            </a:r>
            <a:r>
              <a:rPr lang="el-GR" altLang="en-US" sz="2400" dirty="0"/>
              <a:t>:</a:t>
            </a:r>
            <a:r>
              <a:rPr lang="en-GB" altLang="en-US" sz="2400" dirty="0"/>
              <a:t> </a:t>
            </a:r>
            <a:r>
              <a:rPr lang="en-GB" altLang="en-US" sz="2400" dirty="0" err="1"/>
              <a:t>δημιουργεί</a:t>
            </a:r>
            <a:r>
              <a:rPr lang="en-GB" altLang="en-US" sz="2400" dirty="0"/>
              <a:t> </a:t>
            </a:r>
            <a:r>
              <a:rPr lang="en-GB" altLang="en-US" sz="2400" dirty="0" err="1"/>
              <a:t>προβλήματα</a:t>
            </a:r>
            <a:r>
              <a:rPr lang="en-GB" altLang="en-US" sz="2400" dirty="0"/>
              <a:t> στους περισσότερους αυτόχθονες υδρόβιους </a:t>
            </a:r>
            <a:r>
              <a:rPr lang="en-GB" altLang="en-US" sz="2400" dirty="0" err="1" smtClean="0"/>
              <a:t>οργανισμούς</a:t>
            </a:r>
            <a:r>
              <a:rPr lang="el-GR" altLang="en-US" sz="2400" dirty="0" smtClean="0"/>
              <a:t>.</a:t>
            </a:r>
            <a:endParaRPr lang="el-GR" altLang="en-US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914593" y="53352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pic>
        <p:nvPicPr>
          <p:cNvPr id="75780" name="Picture 4" descr="http://habitattitude.ca/wp-content/uploads/2014/07/RedEaredSli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7916" y="2424791"/>
            <a:ext cx="4472610" cy="249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7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873" y="351609"/>
            <a:ext cx="7886700" cy="1325563"/>
          </a:xfrm>
        </p:spPr>
        <p:txBody>
          <a:bodyPr/>
          <a:lstStyle/>
          <a:p>
            <a:r>
              <a:rPr lang="el-GR" dirty="0" err="1" smtClean="0"/>
              <a:t>Εισβλητικά</a:t>
            </a:r>
            <a:r>
              <a:rPr lang="el-GR" dirty="0" smtClean="0"/>
              <a:t> ξενικά είδη 3/5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" y="1974078"/>
            <a:ext cx="3886200" cy="373003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n-US" sz="2400" b="1" dirty="0"/>
              <a:t>Αμερικανικός </a:t>
            </a:r>
            <a:r>
              <a:rPr lang="el-GR" altLang="en-US" sz="2400" b="1" dirty="0" err="1" smtClean="0"/>
              <a:t>ταυροβάτραχος</a:t>
            </a:r>
            <a:r>
              <a:rPr lang="el-GR" altLang="en-US" sz="2400" b="1" dirty="0" smtClean="0"/>
              <a:t> </a:t>
            </a:r>
            <a:r>
              <a:rPr lang="en-US" altLang="en-US" sz="2400" b="1" i="1" dirty="0" err="1" smtClean="0"/>
              <a:t>Lithobates</a:t>
            </a:r>
            <a:r>
              <a:rPr lang="el-GR" altLang="en-US" sz="2400" b="1" i="1" dirty="0" smtClean="0"/>
              <a:t> </a:t>
            </a:r>
            <a:r>
              <a:rPr lang="el-GR" altLang="en-US" sz="2400" b="1" i="1" dirty="0" err="1" smtClean="0"/>
              <a:t>catesbeian</a:t>
            </a:r>
            <a:r>
              <a:rPr lang="en-US" altLang="en-US" sz="2400" b="1" i="1" dirty="0" smtClean="0"/>
              <a:t>us</a:t>
            </a:r>
            <a:r>
              <a:rPr lang="el-GR" altLang="en-US" sz="2400" b="1" i="1" dirty="0" smtClean="0"/>
              <a:t>:</a:t>
            </a:r>
            <a:r>
              <a:rPr lang="el-GR" altLang="en-US" sz="2400" b="1" dirty="0" smtClean="0"/>
              <a:t> </a:t>
            </a:r>
            <a:r>
              <a:rPr lang="el-GR" altLang="en-US" sz="2400" dirty="0"/>
              <a:t>ανταγωνιστικοί προς την τοπική πανίδα </a:t>
            </a:r>
            <a:r>
              <a:rPr lang="el-GR" altLang="en-US" sz="2400" dirty="0" smtClean="0"/>
              <a:t>πληθυσμοί. </a:t>
            </a:r>
            <a:endParaRPr lang="el-GR" altLang="en-US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24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98474"/>
            <a:ext cx="4222646" cy="2850582"/>
          </a:xfrm>
        </p:spPr>
      </p:pic>
      <p:sp>
        <p:nvSpPr>
          <p:cNvPr id="8" name="TextBox 7"/>
          <p:cNvSpPr txBox="1"/>
          <p:nvPr/>
        </p:nvSpPr>
        <p:spPr>
          <a:xfrm>
            <a:off x="7955537" y="440905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02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873" y="365896"/>
            <a:ext cx="7886700" cy="1325563"/>
          </a:xfrm>
        </p:spPr>
        <p:txBody>
          <a:bodyPr/>
          <a:lstStyle/>
          <a:p>
            <a:r>
              <a:rPr lang="el-GR" dirty="0" err="1"/>
              <a:t>Εισβλητικά</a:t>
            </a:r>
            <a:r>
              <a:rPr lang="el-GR" dirty="0"/>
              <a:t> ξενικά είδη </a:t>
            </a:r>
            <a:r>
              <a:rPr lang="el-GR" dirty="0" smtClean="0"/>
              <a:t>4/5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25</a:t>
            </a:fld>
            <a:endParaRPr lang="en-GB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96" y="4025219"/>
            <a:ext cx="2764238" cy="211455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05873" y="1720804"/>
            <a:ext cx="4219121" cy="3433989"/>
          </a:xfrm>
        </p:spPr>
        <p:txBody>
          <a:bodyPr>
            <a:normAutofit/>
          </a:bodyPr>
          <a:lstStyle/>
          <a:p>
            <a:r>
              <a:rPr lang="el-GR" sz="2400" b="1" dirty="0"/>
              <a:t>Αμερικανική πέστροφα </a:t>
            </a:r>
            <a:r>
              <a:rPr lang="el-GR" sz="2400" b="1" i="1" dirty="0" err="1"/>
              <a:t>Oncorhynchus</a:t>
            </a:r>
            <a:r>
              <a:rPr lang="el-GR" sz="2400" b="1" i="1" dirty="0"/>
              <a:t> </a:t>
            </a:r>
            <a:r>
              <a:rPr lang="el-GR" sz="2400" b="1" i="1" dirty="0" err="1"/>
              <a:t>mykiss</a:t>
            </a:r>
            <a:r>
              <a:rPr lang="el-GR" sz="2400" b="1" i="1" dirty="0"/>
              <a:t> </a:t>
            </a:r>
            <a:r>
              <a:rPr lang="el-GR" sz="2400" dirty="0" smtClean="0"/>
              <a:t>και </a:t>
            </a:r>
            <a:r>
              <a:rPr lang="el-GR" sz="2400" dirty="0"/>
              <a:t>το </a:t>
            </a:r>
            <a:r>
              <a:rPr lang="el-GR" sz="2400" b="1" dirty="0" err="1"/>
              <a:t>κουνουπόψαρο</a:t>
            </a:r>
            <a:r>
              <a:rPr lang="el-GR" sz="2400" b="1" dirty="0"/>
              <a:t> </a:t>
            </a:r>
            <a:r>
              <a:rPr lang="el-GR" sz="2400" b="1" i="1" dirty="0" err="1"/>
              <a:t>Gambusia</a:t>
            </a:r>
            <a:r>
              <a:rPr lang="el-GR" sz="2400" b="1" i="1" dirty="0"/>
              <a:t> </a:t>
            </a:r>
            <a:r>
              <a:rPr lang="el-GR" sz="2400" b="1" i="1" dirty="0" err="1"/>
              <a:t>affinis</a:t>
            </a:r>
            <a:r>
              <a:rPr lang="el-GR" sz="2400" dirty="0"/>
              <a:t>: </a:t>
            </a:r>
            <a:endParaRPr lang="el-GR" sz="2400" dirty="0" smtClean="0"/>
          </a:p>
          <a:p>
            <a:r>
              <a:rPr lang="el-GR" sz="2400" dirty="0" smtClean="0"/>
              <a:t>προβλήματα </a:t>
            </a:r>
            <a:r>
              <a:rPr lang="el-GR" sz="2400" dirty="0"/>
              <a:t>στα αυτόχθονα είδη λόγω </a:t>
            </a:r>
            <a:r>
              <a:rPr lang="el-GR" sz="2400" dirty="0" smtClean="0"/>
              <a:t>ανταγωνισμού. </a:t>
            </a:r>
            <a:endParaRPr lang="el-GR" sz="24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76739" y="343779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09920" y="58963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pic>
        <p:nvPicPr>
          <p:cNvPr id="71682" name="Picture 2" descr="http://3.bp.blogspot.com/-J7MF-pmINVk/TszZnyixtbI/AAAAAAAAARs/mPKa7cJBCLM/s1600/rainbow_tr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093" y="1657350"/>
            <a:ext cx="3449904" cy="2097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873" y="351609"/>
            <a:ext cx="7886700" cy="1325563"/>
          </a:xfrm>
        </p:spPr>
        <p:txBody>
          <a:bodyPr/>
          <a:lstStyle/>
          <a:p>
            <a:r>
              <a:rPr lang="el-GR" dirty="0" err="1" smtClean="0"/>
              <a:t>Εισβλητικά</a:t>
            </a:r>
            <a:r>
              <a:rPr lang="el-GR" dirty="0" smtClean="0"/>
              <a:t> ξενικά είδη 5/5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" y="1974078"/>
            <a:ext cx="3886200" cy="373003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n-US" sz="2400" b="1" dirty="0"/>
              <a:t>Μέλισσες από την ηπειρωτική Ελλάδα στην Κρήτη: </a:t>
            </a:r>
            <a:r>
              <a:rPr lang="el-GR" altLang="en-US" sz="2400" dirty="0"/>
              <a:t>ανταγωνισμός με το ενδημικό υποείδος, το </a:t>
            </a:r>
            <a:r>
              <a:rPr lang="el-GR" altLang="en-US" sz="2400" b="1" i="1" dirty="0" err="1"/>
              <a:t>Apis</a:t>
            </a:r>
            <a:r>
              <a:rPr lang="el-GR" altLang="en-US" sz="2400" b="1" i="1" dirty="0"/>
              <a:t> </a:t>
            </a:r>
            <a:r>
              <a:rPr lang="el-GR" altLang="en-US" sz="2400" b="1" i="1" dirty="0" err="1"/>
              <a:t>mellifera</a:t>
            </a:r>
            <a:r>
              <a:rPr lang="el-GR" altLang="en-US" sz="2400" b="1" i="1" dirty="0"/>
              <a:t> </a:t>
            </a:r>
            <a:r>
              <a:rPr lang="el-GR" altLang="en-US" sz="2400" b="1" i="1" dirty="0" err="1" smtClean="0"/>
              <a:t>adami</a:t>
            </a:r>
            <a:endParaRPr lang="el-GR" altLang="en-US" sz="24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69634" name="Picture 2" descr="http://www.ellinikomeli.gr/plugins/content/mavikthumbnails/thumbnails/400x300-images-stories-apis_cerana_queen_and_wor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632" y="2596242"/>
            <a:ext cx="38100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97374" y="51767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Ρύπανση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altLang="en-US" sz="2600" dirty="0" smtClean="0"/>
              <a:t>Έδαφος</a:t>
            </a:r>
            <a:r>
              <a:rPr lang="el-GR" altLang="en-US" sz="2600" dirty="0"/>
              <a:t>, νερό: φυτοφάρμακα, </a:t>
            </a:r>
            <a:r>
              <a:rPr lang="el-GR" altLang="en-US" sz="2600" dirty="0" smtClean="0"/>
              <a:t>λιπάσματα.</a:t>
            </a:r>
            <a:endParaRPr lang="el-GR" altLang="en-US" sz="2600" dirty="0"/>
          </a:p>
          <a:p>
            <a:endParaRPr lang="el-GR" altLang="en-US" sz="2600" dirty="0"/>
          </a:p>
          <a:p>
            <a:r>
              <a:rPr lang="el-GR" altLang="en-US" sz="2600" dirty="0"/>
              <a:t>Έδαφος, βλάστηση: </a:t>
            </a:r>
            <a:r>
              <a:rPr lang="el-GR" altLang="en-US" sz="2600" dirty="0" smtClean="0"/>
              <a:t>αεροψεκασμοί.</a:t>
            </a:r>
            <a:endParaRPr lang="en-GB" altLang="en-US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81" y="2206171"/>
            <a:ext cx="4637469" cy="308971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27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69026" y="50188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Υπερεκμετάλλευση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dirty="0"/>
              <a:t>Κυνήγι</a:t>
            </a:r>
          </a:p>
          <a:p>
            <a:endParaRPr lang="el-GR" dirty="0"/>
          </a:p>
          <a:p>
            <a:r>
              <a:rPr lang="el-GR" dirty="0"/>
              <a:t>1962: 165.339 κυνηγοί</a:t>
            </a:r>
          </a:p>
          <a:p>
            <a:r>
              <a:rPr lang="el-GR" dirty="0"/>
              <a:t>1987: 322.882 άδειες κυνηγιού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600" dirty="0" smtClean="0"/>
              <a:t>Θάνατος</a:t>
            </a:r>
            <a:r>
              <a:rPr lang="en-GB" altLang="en-US" sz="2600" dirty="0" smtClean="0"/>
              <a:t> </a:t>
            </a:r>
            <a:r>
              <a:rPr lang="en-GB" altLang="en-US" sz="2600" dirty="0"/>
              <a:t>ή </a:t>
            </a:r>
            <a:r>
              <a:rPr lang="en-GB" altLang="en-US" sz="2600" dirty="0" err="1"/>
              <a:t>τρ</a:t>
            </a:r>
            <a:r>
              <a:rPr lang="en-GB" altLang="en-US" sz="2600" dirty="0"/>
              <a:t>αυματ</a:t>
            </a:r>
            <a:r>
              <a:rPr lang="el-GR" altLang="en-US" sz="2600" dirty="0" err="1"/>
              <a:t>ισμός</a:t>
            </a:r>
            <a:r>
              <a:rPr lang="en-GB" altLang="en-US" sz="2600" dirty="0"/>
              <a:t> </a:t>
            </a:r>
            <a:r>
              <a:rPr lang="en-GB" altLang="en-US" sz="2600" dirty="0" err="1"/>
              <a:t>χιλιάδ</a:t>
            </a:r>
            <a:r>
              <a:rPr lang="el-GR" altLang="en-US" sz="2600" dirty="0"/>
              <a:t>ων</a:t>
            </a:r>
            <a:r>
              <a:rPr lang="en-GB" altLang="en-US" sz="2600" dirty="0"/>
              <a:t> σπ</a:t>
            </a:r>
            <a:r>
              <a:rPr lang="en-GB" altLang="en-US" sz="2600" dirty="0" err="1"/>
              <a:t>άνι</a:t>
            </a:r>
            <a:r>
              <a:rPr lang="el-GR" altLang="en-US" sz="2600" dirty="0"/>
              <a:t>ων</a:t>
            </a:r>
            <a:r>
              <a:rPr lang="en-GB" altLang="en-US" sz="2600" dirty="0"/>
              <a:t>, π</a:t>
            </a:r>
            <a:r>
              <a:rPr lang="en-GB" altLang="en-US" sz="2600" dirty="0" err="1"/>
              <a:t>ροστ</a:t>
            </a:r>
            <a:r>
              <a:rPr lang="en-GB" altLang="en-US" sz="2600" dirty="0"/>
              <a:t>ατευόμεν</a:t>
            </a:r>
            <a:r>
              <a:rPr lang="el-GR" altLang="en-US" sz="2600" dirty="0"/>
              <a:t>ων</a:t>
            </a:r>
            <a:r>
              <a:rPr lang="en-GB" altLang="en-US" sz="2600" dirty="0"/>
              <a:t> ή απα</a:t>
            </a:r>
            <a:r>
              <a:rPr lang="en-GB" altLang="en-US" sz="2600" dirty="0" err="1"/>
              <a:t>γορευμέν</a:t>
            </a:r>
            <a:r>
              <a:rPr lang="el-GR" altLang="en-US" sz="2600" dirty="0"/>
              <a:t>ων</a:t>
            </a:r>
            <a:r>
              <a:rPr lang="en-GB" altLang="en-US" sz="2600" dirty="0"/>
              <a:t> </a:t>
            </a:r>
            <a:r>
              <a:rPr lang="en-GB" altLang="en-US" sz="2600" dirty="0" err="1"/>
              <a:t>στο</a:t>
            </a:r>
            <a:r>
              <a:rPr lang="en-GB" altLang="en-US" sz="2600" dirty="0"/>
              <a:t> </a:t>
            </a:r>
            <a:r>
              <a:rPr lang="en-GB" altLang="en-US" sz="2600" dirty="0" err="1"/>
              <a:t>κυνήγι</a:t>
            </a:r>
            <a:r>
              <a:rPr lang="en-GB" altLang="en-US" sz="2600" dirty="0"/>
              <a:t> π</a:t>
            </a:r>
            <a:r>
              <a:rPr lang="en-GB" altLang="en-US" sz="2600" dirty="0" err="1"/>
              <a:t>ουλι</a:t>
            </a:r>
            <a:r>
              <a:rPr lang="el-GR" altLang="en-US" sz="2600" dirty="0" err="1"/>
              <a:t>ών</a:t>
            </a:r>
            <a:r>
              <a:rPr lang="en-GB" altLang="en-US" sz="2600" dirty="0"/>
              <a:t> και </a:t>
            </a:r>
            <a:r>
              <a:rPr lang="en-GB" altLang="en-US" sz="2600" dirty="0" err="1"/>
              <a:t>θηλ</a:t>
            </a:r>
            <a:r>
              <a:rPr lang="en-GB" altLang="en-US" sz="2600" dirty="0"/>
              <a:t>αστικ</a:t>
            </a:r>
            <a:r>
              <a:rPr lang="el-GR" altLang="en-US" sz="2600" dirty="0" err="1" smtClean="0"/>
              <a:t>ών</a:t>
            </a:r>
            <a:r>
              <a:rPr lang="el-GR" altLang="en-US" sz="2600" dirty="0" smtClean="0"/>
              <a:t>.</a:t>
            </a:r>
            <a:endParaRPr lang="el-GR" altLang="en-US" sz="2600" dirty="0"/>
          </a:p>
          <a:p>
            <a:endParaRPr lang="el-GR" altLang="en-US" sz="2600" dirty="0"/>
          </a:p>
          <a:p>
            <a:r>
              <a:rPr lang="el-GR" altLang="en-US" sz="2600" dirty="0"/>
              <a:t>Μ</a:t>
            </a:r>
            <a:r>
              <a:rPr lang="en-GB" altLang="en-US" sz="2600" dirty="0" err="1"/>
              <a:t>εγάλη</a:t>
            </a:r>
            <a:r>
              <a:rPr lang="en-GB" altLang="en-US" sz="2600" dirty="0"/>
              <a:t> </a:t>
            </a:r>
            <a:r>
              <a:rPr lang="en-GB" altLang="en-US" sz="2600" dirty="0" err="1"/>
              <a:t>ενόχληση</a:t>
            </a:r>
            <a:r>
              <a:rPr lang="en-GB" altLang="en-US" sz="2600" dirty="0"/>
              <a:t> π</a:t>
            </a:r>
            <a:r>
              <a:rPr lang="en-GB" altLang="en-US" sz="2600" dirty="0" err="1"/>
              <a:t>ου</a:t>
            </a:r>
            <a:r>
              <a:rPr lang="en-GB" altLang="en-US" sz="2600" dirty="0"/>
              <a:t> </a:t>
            </a:r>
            <a:r>
              <a:rPr lang="en-GB" altLang="en-US" sz="2600" dirty="0" err="1"/>
              <a:t>σε</a:t>
            </a:r>
            <a:r>
              <a:rPr lang="en-GB" altLang="en-US" sz="2600" dirty="0"/>
              <a:t> π</a:t>
            </a:r>
            <a:r>
              <a:rPr lang="en-GB" altLang="en-US" sz="2600" dirty="0" err="1"/>
              <a:t>ολλές</a:t>
            </a:r>
            <a:r>
              <a:rPr lang="en-GB" altLang="en-US" sz="2600" dirty="0"/>
              <a:t> π</a:t>
            </a:r>
            <a:r>
              <a:rPr lang="en-GB" altLang="en-US" sz="2600" dirty="0" err="1"/>
              <a:t>ερι</a:t>
            </a:r>
            <a:r>
              <a:rPr lang="en-GB" altLang="en-US" sz="2600" dirty="0"/>
              <a:t>πτώσεις προκαλεί δυσμενέστερες επιπτώσεις στα ζώα απ’ ότι ο ίδιος ο </a:t>
            </a:r>
            <a:r>
              <a:rPr lang="en-GB" altLang="en-US" sz="2600" dirty="0" smtClean="0"/>
              <a:t>φόνος</a:t>
            </a:r>
            <a:r>
              <a:rPr lang="el-GR" altLang="en-US" sz="2600" dirty="0" smtClean="0"/>
              <a:t>.</a:t>
            </a:r>
            <a:endParaRPr lang="el-GR" altLang="en-US" sz="2600" dirty="0"/>
          </a:p>
          <a:p>
            <a:endParaRPr lang="el-GR" altLang="en-US" sz="2600" dirty="0"/>
          </a:p>
          <a:p>
            <a:r>
              <a:rPr lang="el-GR" altLang="en-US" sz="2600" dirty="0"/>
              <a:t>Λ</a:t>
            </a:r>
            <a:r>
              <a:rPr lang="en-GB" altLang="en-US" sz="2600" dirty="0"/>
              <a:t>α</a:t>
            </a:r>
            <a:r>
              <a:rPr lang="en-GB" altLang="en-US" sz="2600" dirty="0" err="1"/>
              <a:t>θροθηρί</a:t>
            </a:r>
            <a:r>
              <a:rPr lang="en-GB" altLang="en-US" sz="2600" dirty="0"/>
              <a:t>α και χρήση απαγορευμένων μεθόδων κυνηγιού σε βάρος των μεγάλων </a:t>
            </a:r>
            <a:r>
              <a:rPr lang="en-GB" altLang="en-US" sz="2600" dirty="0" smtClean="0"/>
              <a:t>θηλαστικών</a:t>
            </a:r>
            <a:r>
              <a:rPr lang="el-GR" altLang="en-US" sz="2600" dirty="0" smtClean="0"/>
              <a:t>.</a:t>
            </a:r>
            <a:endParaRPr lang="en-GB" altLang="en-US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Γενικό Σχέδιο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03" y="1372624"/>
            <a:ext cx="3377440" cy="478982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40400" y="57404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Κυνήγι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30</a:t>
            </a:fld>
            <a:endParaRPr lang="en-GB" altLang="en-US"/>
          </a:p>
        </p:txBody>
      </p:sp>
      <p:pic>
        <p:nvPicPr>
          <p:cNvPr id="63490" name="Picture 2" descr="http://www.briancenterhunting.com/images/pics/Bears/brown/AlaskaBrownBearHunt-8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987" y="1679806"/>
            <a:ext cx="6096000" cy="4029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78240" y="543188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Μαζική σύλληψη </a:t>
            </a:r>
            <a:r>
              <a:rPr lang="el-GR" dirty="0" smtClean="0"/>
              <a:t>ειδών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31</a:t>
            </a:fld>
            <a:endParaRPr lang="en-GB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13664" y="1687698"/>
            <a:ext cx="3358470" cy="1730772"/>
          </a:xfrm>
        </p:spPr>
        <p:txBody>
          <a:bodyPr>
            <a:normAutofit/>
          </a:bodyPr>
          <a:lstStyle/>
          <a:p>
            <a:r>
              <a:rPr lang="el-GR" altLang="en-US" sz="2400" dirty="0" smtClean="0"/>
              <a:t>Τροφή</a:t>
            </a:r>
            <a:endParaRPr lang="el-GR" altLang="en-US" sz="2400" dirty="0"/>
          </a:p>
          <a:p>
            <a:pPr lvl="1"/>
            <a:r>
              <a:rPr lang="el-GR" altLang="en-US" sz="2400" dirty="0"/>
              <a:t>Σαλιγκάρια</a:t>
            </a:r>
          </a:p>
          <a:p>
            <a:pPr lvl="1"/>
            <a:r>
              <a:rPr lang="el-GR" altLang="en-US" sz="2400" dirty="0"/>
              <a:t>Θαλάσσια ασπόνδυλα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4240" y="558677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4557" y="576039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</a:t>
            </a:r>
            <a:endParaRPr lang="en-US" sz="1200" dirty="0"/>
          </a:p>
        </p:txBody>
      </p:sp>
      <p:pic>
        <p:nvPicPr>
          <p:cNvPr id="61442" name="Picture 2" descr="d6d85651160bd977ddbd07cd8cb21fd2.jpg (480×64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979" y="1883831"/>
            <a:ext cx="3102429" cy="4136573"/>
          </a:xfrm>
          <a:prstGeom prst="rect">
            <a:avLst/>
          </a:prstGeom>
          <a:noFill/>
        </p:spPr>
      </p:pic>
      <p:sp>
        <p:nvSpPr>
          <p:cNvPr id="13" name="Content Placeholder 12"/>
          <p:cNvSpPr txBox="1">
            <a:spLocks noGrp="1"/>
          </p:cNvSpPr>
          <p:nvPr>
            <p:ph sz="quarter" idx="14"/>
          </p:nvPr>
        </p:nvSpPr>
        <p:spPr>
          <a:xfrm>
            <a:off x="3764945" y="5734505"/>
            <a:ext cx="3429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2</a:t>
            </a:r>
            <a:r>
              <a:rPr lang="el-GR" sz="1200" dirty="0" smtClean="0"/>
              <a:t>3</a:t>
            </a:r>
            <a:endParaRPr lang="en-US" sz="1200" dirty="0"/>
          </a:p>
        </p:txBody>
      </p:sp>
      <p:pic>
        <p:nvPicPr>
          <p:cNvPr id="61444" name="Picture 4" descr="Snails As French Gourmet Food  Stock Photo Colour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8517" y="3600449"/>
            <a:ext cx="3641166" cy="2425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Ωδικά πτηνά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altLang="en-US" sz="2600" dirty="0"/>
              <a:t>Διατήρηση σε κλουβιά</a:t>
            </a:r>
          </a:p>
          <a:p>
            <a:pPr lvl="1">
              <a:spcBef>
                <a:spcPct val="50000"/>
              </a:spcBef>
            </a:pPr>
            <a:r>
              <a:rPr lang="el-GR" altLang="en-US" sz="2600" dirty="0"/>
              <a:t>Ωδικά πτηνά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51775" y="527713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  <p:pic>
        <p:nvPicPr>
          <p:cNvPr id="59396" name="Picture 4" descr="http://www.reallyreallyretro.com/data/_uploaded/image/patterns/odds-and-ends/retro_caged_bir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3510" y="2065867"/>
            <a:ext cx="3488265" cy="348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Εμπόριο - κέρατα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0307" y="1806937"/>
            <a:ext cx="3886200" cy="4351338"/>
          </a:xfrm>
        </p:spPr>
        <p:txBody>
          <a:bodyPr/>
          <a:lstStyle/>
          <a:p>
            <a:pPr lvl="1">
              <a:spcBef>
                <a:spcPct val="50000"/>
              </a:spcBef>
            </a:pPr>
            <a:r>
              <a:rPr lang="el-GR" altLang="en-US" dirty="0" smtClean="0"/>
              <a:t>Ταρίχευση </a:t>
            </a:r>
            <a:r>
              <a:rPr lang="el-GR" altLang="en-US" dirty="0"/>
              <a:t>και εμπορία ταριχευμένων </a:t>
            </a:r>
            <a:r>
              <a:rPr lang="el-GR" altLang="en-US" dirty="0" smtClean="0"/>
              <a:t>ζώων.</a:t>
            </a:r>
            <a:endParaRPr lang="el-GR" altLang="en-US" dirty="0"/>
          </a:p>
          <a:p>
            <a:pPr lvl="1">
              <a:spcBef>
                <a:spcPct val="50000"/>
              </a:spcBef>
            </a:pPr>
            <a:r>
              <a:rPr lang="el-GR" altLang="en-US" dirty="0"/>
              <a:t>Συλλογή ζώων για χρήση ως ζώα </a:t>
            </a:r>
            <a:r>
              <a:rPr lang="el-GR" altLang="en-US" dirty="0" smtClean="0"/>
              <a:t>συντροφιάς.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33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52707" y="48158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7346" name="Picture 2" descr="Animal trophies are seen at the entrance of a taxidermy studio in Pretoria, February 12, 2015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299" y="1913466"/>
            <a:ext cx="4621075" cy="28363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94895" y="47498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l-GR" sz="1200" dirty="0" smtClean="0"/>
              <a:t>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προστασίας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371" y="1422400"/>
            <a:ext cx="8137979" cy="4754563"/>
          </a:xfrm>
        </p:spPr>
        <p:txBody>
          <a:bodyPr>
            <a:normAutofit fontScale="47500" lnSpcReduction="20000"/>
          </a:bodyPr>
          <a:lstStyle/>
          <a:p>
            <a:endParaRPr lang="el-GR" altLang="en-US" dirty="0"/>
          </a:p>
          <a:p>
            <a:pPr marL="0" indent="0">
              <a:buNone/>
            </a:pPr>
            <a:r>
              <a:rPr lang="en-GB" altLang="en-US" sz="4200" b="1" dirty="0"/>
              <a:t>In situ</a:t>
            </a:r>
            <a:endParaRPr lang="el-GR" altLang="en-US" sz="4200" b="1" dirty="0"/>
          </a:p>
          <a:p>
            <a:pPr marL="0" indent="0">
              <a:spcBef>
                <a:spcPts val="1800"/>
              </a:spcBef>
              <a:buNone/>
            </a:pPr>
            <a:r>
              <a:rPr lang="el-GR" altLang="en-US" sz="4200" b="1" dirty="0" smtClean="0"/>
              <a:t>Προστατευόμενες </a:t>
            </a:r>
            <a:r>
              <a:rPr lang="el-GR" altLang="en-US" sz="4200" b="1" dirty="0"/>
              <a:t>περιοχές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altLang="en-US" sz="4200" dirty="0"/>
              <a:t>	</a:t>
            </a:r>
            <a:r>
              <a:rPr lang="en-GB" altLang="en-US" sz="4200" dirty="0" err="1"/>
              <a:t>Εθνικοί</a:t>
            </a:r>
            <a:r>
              <a:rPr lang="en-GB" altLang="en-US" sz="4200" dirty="0"/>
              <a:t> </a:t>
            </a:r>
            <a:r>
              <a:rPr lang="en-GB" altLang="en-US" sz="4200" dirty="0" err="1" smtClean="0"/>
              <a:t>δρυμοί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n-GB" altLang="en-US" sz="4200" dirty="0"/>
              <a:t>	</a:t>
            </a:r>
            <a:r>
              <a:rPr lang="en-GB" altLang="en-US" sz="4200" dirty="0" err="1"/>
              <a:t>Αισθητικά</a:t>
            </a:r>
            <a:r>
              <a:rPr lang="en-GB" altLang="en-US" sz="4200" dirty="0"/>
              <a:t> </a:t>
            </a:r>
            <a:r>
              <a:rPr lang="en-GB" altLang="en-US" sz="4200" dirty="0" err="1" smtClean="0"/>
              <a:t>δάση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n-GB" altLang="en-US" sz="4200" dirty="0"/>
              <a:t>	Θα</a:t>
            </a:r>
            <a:r>
              <a:rPr lang="en-GB" altLang="en-US" sz="4200" dirty="0" err="1"/>
              <a:t>λάσσι</a:t>
            </a:r>
            <a:r>
              <a:rPr lang="en-GB" altLang="en-US" sz="4200" dirty="0"/>
              <a:t>α </a:t>
            </a:r>
            <a:r>
              <a:rPr lang="en-GB" altLang="en-US" sz="4200" dirty="0" smtClean="0"/>
              <a:t>πάρκα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n-GB" altLang="en-US" sz="4200" dirty="0"/>
              <a:t>	</a:t>
            </a:r>
            <a:r>
              <a:rPr lang="en-GB" altLang="en-US" sz="4200" dirty="0" err="1"/>
              <a:t>Δι</a:t>
            </a:r>
            <a:r>
              <a:rPr lang="en-GB" altLang="en-US" sz="4200" dirty="0"/>
              <a:t>ατηρητέα μνημεία της </a:t>
            </a:r>
            <a:r>
              <a:rPr lang="en-GB" altLang="en-US" sz="4200" dirty="0" smtClean="0"/>
              <a:t>φύσης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n-GB" altLang="en-US" sz="4200" dirty="0"/>
              <a:t>	Κατα</a:t>
            </a:r>
            <a:r>
              <a:rPr lang="en-GB" altLang="en-US" sz="4200" dirty="0" err="1"/>
              <a:t>φύγι</a:t>
            </a:r>
            <a:r>
              <a:rPr lang="en-GB" altLang="en-US" sz="4200" dirty="0"/>
              <a:t>α άγριας </a:t>
            </a:r>
            <a:r>
              <a:rPr lang="en-GB" altLang="en-US" sz="4200" dirty="0" smtClean="0"/>
              <a:t>ζωής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n-GB" altLang="en-US" sz="4200" dirty="0"/>
              <a:t>	</a:t>
            </a:r>
            <a:r>
              <a:rPr lang="en-GB" altLang="en-US" sz="4200" dirty="0" err="1"/>
              <a:t>Εκτροφεί</a:t>
            </a:r>
            <a:r>
              <a:rPr lang="en-GB" altLang="en-US" sz="4200" dirty="0"/>
              <a:t>α </a:t>
            </a:r>
            <a:r>
              <a:rPr lang="en-GB" altLang="en-US" sz="4200" dirty="0" smtClean="0"/>
              <a:t>θηραμάτων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n-GB" altLang="en-US" sz="4200" dirty="0"/>
              <a:t>	</a:t>
            </a:r>
            <a:r>
              <a:rPr lang="en-GB" altLang="en-US" sz="4200" dirty="0" err="1"/>
              <a:t>Ελεγχόμενες</a:t>
            </a:r>
            <a:r>
              <a:rPr lang="en-GB" altLang="en-US" sz="4200" dirty="0"/>
              <a:t> </a:t>
            </a:r>
            <a:r>
              <a:rPr lang="en-GB" altLang="en-US" sz="4200" dirty="0" err="1"/>
              <a:t>κυνηγετικές</a:t>
            </a:r>
            <a:r>
              <a:rPr lang="en-GB" altLang="en-US" sz="4200" dirty="0"/>
              <a:t> </a:t>
            </a:r>
            <a:r>
              <a:rPr lang="en-GB" altLang="en-US" sz="4200" dirty="0" smtClean="0"/>
              <a:t>π</a:t>
            </a:r>
            <a:r>
              <a:rPr lang="en-GB" altLang="en-US" sz="4200" dirty="0" err="1" smtClean="0"/>
              <a:t>εριοχές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n-GB" altLang="en-US" sz="4200" dirty="0"/>
              <a:t>	</a:t>
            </a:r>
            <a:r>
              <a:rPr lang="en-GB" altLang="en-US" sz="4200" dirty="0" err="1"/>
              <a:t>Προστ</a:t>
            </a:r>
            <a:r>
              <a:rPr lang="en-GB" altLang="en-US" sz="4200" dirty="0"/>
              <a:t>ατευόμενα αλιευτικά </a:t>
            </a:r>
            <a:r>
              <a:rPr lang="en-GB" altLang="en-US" sz="4200" dirty="0" smtClean="0"/>
              <a:t>πεδία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n-GB" altLang="en-US" sz="4200" dirty="0"/>
              <a:t>	</a:t>
            </a:r>
            <a:r>
              <a:rPr lang="en-GB" altLang="en-US" sz="4200" dirty="0" err="1"/>
              <a:t>Περιοχές</a:t>
            </a:r>
            <a:r>
              <a:rPr lang="en-GB" altLang="en-US" sz="4200" dirty="0"/>
              <a:t> πα</a:t>
            </a:r>
            <a:r>
              <a:rPr lang="en-GB" altLang="en-US" sz="4200" dirty="0" err="1"/>
              <a:t>γκόσμι</a:t>
            </a:r>
            <a:r>
              <a:rPr lang="en-GB" altLang="en-US" sz="4200" dirty="0"/>
              <a:t>ας πολιτιστικής </a:t>
            </a:r>
            <a:r>
              <a:rPr lang="en-GB" altLang="en-US" sz="4200" dirty="0" smtClean="0"/>
              <a:t>κληρονομιάς</a:t>
            </a:r>
            <a:r>
              <a:rPr lang="el-GR" altLang="en-US" sz="4200" dirty="0" smtClean="0"/>
              <a:t>.</a:t>
            </a:r>
            <a:endParaRPr lang="en-GB" altLang="en-US" sz="4200" dirty="0"/>
          </a:p>
          <a:p>
            <a:pPr marL="0" indent="0">
              <a:buNone/>
            </a:pPr>
            <a:r>
              <a:rPr lang="el-GR" altLang="en-US" sz="4200" dirty="0"/>
              <a:t>	Περιοχές </a:t>
            </a:r>
            <a:r>
              <a:rPr lang="en-GB" altLang="en-US" sz="4200" dirty="0" err="1"/>
              <a:t>Natura</a:t>
            </a:r>
            <a:r>
              <a:rPr lang="en-GB" altLang="en-US" sz="4200" dirty="0"/>
              <a:t> </a:t>
            </a:r>
            <a:r>
              <a:rPr lang="en-GB" altLang="en-US" sz="4200" dirty="0" smtClean="0"/>
              <a:t>2000</a:t>
            </a:r>
            <a:r>
              <a:rPr lang="el-GR" altLang="en-US" dirty="0" smtClean="0"/>
              <a:t>.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Προστατευόμενες περιοχές            της Ελλάδας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35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81" y="1690689"/>
            <a:ext cx="4155837" cy="4471152"/>
          </a:xfrm>
        </p:spPr>
      </p:pic>
      <p:sp>
        <p:nvSpPr>
          <p:cNvPr id="6" name="TextBox 5"/>
          <p:cNvSpPr txBox="1"/>
          <p:nvPr/>
        </p:nvSpPr>
        <p:spPr>
          <a:xfrm>
            <a:off x="6225972" y="588484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88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Γ')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natura_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1078" y="324771"/>
            <a:ext cx="4056289" cy="57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22734" y="486720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l-GR" sz="1200" dirty="0" smtClean="0"/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600" dirty="0" smtClean="0"/>
              <a:t>Υποδομές.</a:t>
            </a:r>
            <a:endParaRPr lang="el-GR" altLang="en-US" sz="2600" dirty="0"/>
          </a:p>
          <a:p>
            <a:r>
              <a:rPr lang="el-GR" altLang="en-US" sz="2600" dirty="0"/>
              <a:t>Προσωπικό </a:t>
            </a:r>
            <a:r>
              <a:rPr lang="el-GR" altLang="en-US" sz="2600" dirty="0" smtClean="0"/>
              <a:t>φύλαξης.</a:t>
            </a:r>
            <a:endParaRPr lang="el-GR" altLang="en-US" sz="2600" dirty="0"/>
          </a:p>
          <a:p>
            <a:r>
              <a:rPr lang="el-GR" altLang="en-US" sz="2600" dirty="0" smtClean="0"/>
              <a:t>Μελέτες.</a:t>
            </a:r>
            <a:endParaRPr lang="el-GR" altLang="en-US" sz="2600" dirty="0"/>
          </a:p>
          <a:p>
            <a:r>
              <a:rPr lang="el-GR" altLang="en-US" sz="2600" dirty="0"/>
              <a:t>Ενημέρωση τοπικών </a:t>
            </a:r>
            <a:r>
              <a:rPr lang="el-GR" altLang="en-US" sz="2600" dirty="0" smtClean="0"/>
              <a:t>κοινωνιών.</a:t>
            </a:r>
            <a:endParaRPr lang="en-GB" altLang="en-US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Άλλα </a:t>
            </a:r>
            <a:r>
              <a:rPr lang="el-GR" dirty="0" smtClean="0"/>
              <a:t>μέτρα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Μελέτες </a:t>
            </a:r>
            <a:r>
              <a:rPr lang="el-GR" sz="2600" dirty="0"/>
              <a:t>Περιβαλλοντικών </a:t>
            </a:r>
            <a:r>
              <a:rPr lang="el-GR" sz="2600" dirty="0" smtClean="0"/>
              <a:t>Επιπτώσεων.</a:t>
            </a:r>
            <a:endParaRPr lang="el-GR" sz="2600" dirty="0"/>
          </a:p>
          <a:p>
            <a:r>
              <a:rPr lang="el-GR" sz="2600" dirty="0"/>
              <a:t>Κίνητρα στις τοπικές κοινωνίες για την προστασία των </a:t>
            </a:r>
            <a:r>
              <a:rPr lang="el-GR" sz="2600" dirty="0" smtClean="0"/>
              <a:t>ειδών.</a:t>
            </a:r>
            <a:endParaRPr lang="el-GR" sz="2600" dirty="0"/>
          </a:p>
          <a:p>
            <a:r>
              <a:rPr lang="el-GR" sz="2600" dirty="0"/>
              <a:t>Ενσωμάτωση των θεμάτων διατήρησης της φύσης στις στρατηγικές των αναπτυξιακών </a:t>
            </a:r>
            <a:r>
              <a:rPr lang="el-GR" sz="2600" dirty="0" smtClean="0"/>
              <a:t>τομέων.</a:t>
            </a:r>
            <a:endParaRPr lang="el-GR" sz="2600" dirty="0"/>
          </a:p>
          <a:p>
            <a:r>
              <a:rPr lang="el-GR" sz="2600" dirty="0"/>
              <a:t>Ενημέρωση και ευαισθητοποίηση του </a:t>
            </a:r>
            <a:r>
              <a:rPr lang="el-GR" sz="2600" dirty="0" smtClean="0"/>
              <a:t>κοινού.</a:t>
            </a:r>
            <a:endParaRPr lang="el-GR" sz="2600" dirty="0"/>
          </a:p>
          <a:p>
            <a:r>
              <a:rPr lang="el-GR" sz="2600" dirty="0"/>
              <a:t>Διαμόρφωση σχεδίων </a:t>
            </a:r>
            <a:r>
              <a:rPr lang="el-GR" sz="2600" dirty="0" err="1"/>
              <a:t>αειφορικής</a:t>
            </a:r>
            <a:r>
              <a:rPr lang="el-GR" sz="2600" dirty="0"/>
              <a:t> χρήσης των ζωικών </a:t>
            </a:r>
            <a:r>
              <a:rPr lang="el-GR" sz="2600" dirty="0" smtClean="0"/>
              <a:t>πληθυσμών.</a:t>
            </a:r>
            <a:endParaRPr lang="el-GR" sz="2600" dirty="0"/>
          </a:p>
          <a:p>
            <a:r>
              <a:rPr lang="el-GR" sz="2600" dirty="0"/>
              <a:t>Ύπαρξη αποτελεσματικής </a:t>
            </a:r>
            <a:r>
              <a:rPr lang="el-GR" sz="2600" dirty="0" smtClean="0"/>
              <a:t>νομοθεσίας.</a:t>
            </a:r>
            <a:endParaRPr lang="el-GR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Νομοθεσία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dirty="0"/>
              <a:t>Δασικός </a:t>
            </a:r>
            <a:r>
              <a:rPr lang="el-GR" altLang="en-US" dirty="0" smtClean="0"/>
              <a:t>κώδικας.</a:t>
            </a:r>
            <a:endParaRPr lang="el-GR" altLang="en-US" dirty="0"/>
          </a:p>
          <a:p>
            <a:pPr lvl="1"/>
            <a:r>
              <a:rPr lang="el-GR" altLang="en-US" dirty="0"/>
              <a:t>ΠΔ </a:t>
            </a:r>
            <a:r>
              <a:rPr lang="el-GR" altLang="en-US" dirty="0" smtClean="0"/>
              <a:t>67/1981.</a:t>
            </a:r>
            <a:endParaRPr lang="el-GR" altLang="en-US" dirty="0"/>
          </a:p>
          <a:p>
            <a:pPr lvl="1"/>
            <a:r>
              <a:rPr lang="el-GR" altLang="en-US" dirty="0" smtClean="0"/>
              <a:t>Νόμοι.</a:t>
            </a:r>
            <a:endParaRPr lang="el-GR" altLang="en-US" dirty="0"/>
          </a:p>
          <a:p>
            <a:pPr lvl="1"/>
            <a:r>
              <a:rPr lang="el-GR" altLang="en-US" dirty="0"/>
              <a:t>Υπουργικές </a:t>
            </a:r>
            <a:r>
              <a:rPr lang="el-GR" altLang="en-US" dirty="0" smtClean="0"/>
              <a:t>αποφάσεις.</a:t>
            </a:r>
            <a:endParaRPr lang="el-GR" altLang="en-US" dirty="0"/>
          </a:p>
          <a:p>
            <a:pPr lvl="1"/>
            <a:r>
              <a:rPr lang="el-GR" altLang="en-US" dirty="0"/>
              <a:t>Κοινοτικές οδηγίες και </a:t>
            </a:r>
            <a:r>
              <a:rPr lang="el-GR" altLang="en-US" dirty="0" smtClean="0"/>
              <a:t>κανονισμοί.</a:t>
            </a:r>
            <a:endParaRPr lang="el-GR" altLang="en-US" dirty="0"/>
          </a:p>
          <a:p>
            <a:pPr lvl="1"/>
            <a:r>
              <a:rPr lang="el-GR" altLang="en-US" dirty="0"/>
              <a:t>Διεθνείς </a:t>
            </a:r>
            <a:r>
              <a:rPr lang="el-GR" altLang="en-US" dirty="0" smtClean="0"/>
              <a:t>συμβάσεις.</a:t>
            </a:r>
            <a:endParaRPr lang="el-GR" alt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31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Οικολογικοί παράγοντες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400" dirty="0" smtClean="0"/>
              <a:t>Ο</a:t>
            </a:r>
            <a:r>
              <a:rPr lang="en-GB" altLang="en-US" sz="2400" dirty="0"/>
              <a:t>ι </a:t>
            </a:r>
            <a:r>
              <a:rPr lang="en-GB" altLang="en-US" sz="2400" dirty="0" err="1"/>
              <a:t>κλιμ</a:t>
            </a:r>
            <a:r>
              <a:rPr lang="en-GB" altLang="en-US" sz="2400" dirty="0"/>
              <a:t>ατικοί παράγοντες όπως η θερμοκρασία και η </a:t>
            </a:r>
            <a:r>
              <a:rPr lang="en-GB" altLang="en-US" sz="2400" dirty="0" smtClean="0"/>
              <a:t>υγρασία</a:t>
            </a:r>
            <a:r>
              <a:rPr lang="el-GR" altLang="en-US" sz="2400" dirty="0" smtClean="0"/>
              <a:t>.</a:t>
            </a:r>
            <a:endParaRPr lang="el-GR" altLang="en-US" sz="2400" dirty="0"/>
          </a:p>
          <a:p>
            <a:r>
              <a:rPr lang="el-GR" altLang="en-US" sz="2400" dirty="0"/>
              <a:t>Τ</a:t>
            </a:r>
            <a:r>
              <a:rPr lang="en-GB" altLang="en-US" sz="2400" dirty="0"/>
              <a:t>ο </a:t>
            </a:r>
            <a:r>
              <a:rPr lang="en-GB" altLang="en-US" sz="2400" dirty="0" err="1" smtClean="0"/>
              <a:t>έδ</a:t>
            </a:r>
            <a:r>
              <a:rPr lang="en-GB" altLang="en-US" sz="2400" dirty="0" smtClean="0"/>
              <a:t>αφος</a:t>
            </a:r>
            <a:r>
              <a:rPr lang="el-GR" altLang="en-US" sz="2400" dirty="0" smtClean="0"/>
              <a:t>.</a:t>
            </a:r>
            <a:endParaRPr lang="el-GR" altLang="en-US" sz="2400" dirty="0"/>
          </a:p>
          <a:p>
            <a:r>
              <a:rPr lang="el-GR" altLang="en-US" sz="2400" dirty="0"/>
              <a:t>Η </a:t>
            </a:r>
            <a:r>
              <a:rPr lang="en-GB" altLang="en-US" sz="2400" dirty="0" smtClean="0"/>
              <a:t>β</a:t>
            </a:r>
            <a:r>
              <a:rPr lang="en-GB" altLang="en-US" sz="2400" dirty="0" err="1" smtClean="0"/>
              <a:t>λάστηση</a:t>
            </a:r>
            <a:r>
              <a:rPr lang="el-GR" altLang="en-US" sz="2400" dirty="0" smtClean="0"/>
              <a:t>.</a:t>
            </a:r>
            <a:endParaRPr lang="el-GR" altLang="en-US" sz="2400" dirty="0"/>
          </a:p>
          <a:p>
            <a:r>
              <a:rPr lang="el-GR" altLang="en-US" sz="2400" dirty="0"/>
              <a:t>Τ</a:t>
            </a:r>
            <a:r>
              <a:rPr lang="en-GB" altLang="en-US" sz="2400" dirty="0"/>
              <a:t>ο α</a:t>
            </a:r>
            <a:r>
              <a:rPr lang="en-GB" altLang="en-US" sz="2400" dirty="0" err="1"/>
              <a:t>νάγλυφο</a:t>
            </a:r>
            <a:r>
              <a:rPr lang="en-GB" altLang="en-US" sz="2400" dirty="0"/>
              <a:t> </a:t>
            </a:r>
            <a:r>
              <a:rPr lang="en-GB" altLang="en-US" sz="2400" dirty="0" err="1"/>
              <a:t>του</a:t>
            </a:r>
            <a:r>
              <a:rPr lang="en-GB" altLang="en-US" sz="2400" dirty="0"/>
              <a:t> </a:t>
            </a:r>
            <a:r>
              <a:rPr lang="en-GB" altLang="en-US" sz="2400" dirty="0" err="1" smtClean="0"/>
              <a:t>εδάφους</a:t>
            </a:r>
            <a:r>
              <a:rPr lang="el-GR" altLang="en-US" sz="2400" dirty="0" smtClean="0"/>
              <a:t>.</a:t>
            </a:r>
            <a:endParaRPr lang="el-GR" altLang="en-US" sz="2400" dirty="0"/>
          </a:p>
          <a:p>
            <a:r>
              <a:rPr lang="el-GR" altLang="en-US" sz="2400" dirty="0"/>
              <a:t>Τ</a:t>
            </a:r>
            <a:r>
              <a:rPr lang="en-GB" altLang="en-US" sz="2400" dirty="0"/>
              <a:t>ο </a:t>
            </a:r>
            <a:r>
              <a:rPr lang="en-GB" altLang="en-US" sz="2400" dirty="0" err="1" smtClean="0"/>
              <a:t>υψόμετρο</a:t>
            </a:r>
            <a:r>
              <a:rPr lang="el-GR" altLang="en-US" sz="2400" dirty="0" smtClean="0"/>
              <a:t>.</a:t>
            </a:r>
            <a:endParaRPr lang="el-GR" altLang="en-US" sz="2400" dirty="0"/>
          </a:p>
          <a:p>
            <a:r>
              <a:rPr lang="el-GR" altLang="en-US" sz="2400" dirty="0"/>
              <a:t>Η </a:t>
            </a:r>
            <a:r>
              <a:rPr lang="en-GB" altLang="en-US" sz="2400" dirty="0" err="1"/>
              <a:t>μωσ</a:t>
            </a:r>
            <a:r>
              <a:rPr lang="en-GB" altLang="en-US" sz="2400" dirty="0"/>
              <a:t>αϊκότητα των μεσογειακού τύπου </a:t>
            </a:r>
            <a:r>
              <a:rPr lang="en-GB" altLang="en-US" sz="2400" dirty="0" smtClean="0"/>
              <a:t>οικοσυστημάτων</a:t>
            </a:r>
            <a:r>
              <a:rPr lang="el-GR" altLang="en-US" sz="2400" dirty="0" smtClean="0"/>
              <a:t>.</a:t>
            </a:r>
            <a:endParaRPr lang="el-GR" altLang="en-US" sz="2400" dirty="0"/>
          </a:p>
          <a:p>
            <a:r>
              <a:rPr lang="el-GR" altLang="en-US" sz="2400" dirty="0"/>
              <a:t>Ο</a:t>
            </a:r>
            <a:r>
              <a:rPr lang="en-GB" altLang="en-US" sz="2400" dirty="0"/>
              <a:t>ι α</a:t>
            </a:r>
            <a:r>
              <a:rPr lang="en-GB" altLang="en-US" sz="2400" dirty="0" err="1"/>
              <a:t>νθρώ</a:t>
            </a:r>
            <a:r>
              <a:rPr lang="en-GB" altLang="en-US" sz="2400" dirty="0"/>
              <a:t>πινες </a:t>
            </a:r>
            <a:r>
              <a:rPr lang="en-GB" altLang="en-US" sz="2400" dirty="0" smtClean="0"/>
              <a:t>δραστηριότητες</a:t>
            </a:r>
            <a:r>
              <a:rPr lang="el-GR" altLang="en-US" sz="2400" dirty="0" smtClean="0"/>
              <a:t>.</a:t>
            </a:r>
            <a:endParaRPr lang="en-GB" altLang="en-US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 situ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Ζωολογικοί κήποι</a:t>
            </a:r>
            <a:r>
              <a:rPr lang="sk-SK" altLang="en-US" dirty="0" smtClean="0"/>
              <a:t>.</a:t>
            </a:r>
            <a:endParaRPr lang="el-GR" altLang="en-US" dirty="0"/>
          </a:p>
          <a:p>
            <a:r>
              <a:rPr lang="el-GR" altLang="en-US" dirty="0" smtClean="0"/>
              <a:t>Ενυδρεία</a:t>
            </a:r>
            <a:r>
              <a:rPr lang="sk-SK" altLang="en-US" dirty="0" smtClean="0"/>
              <a:t>.</a:t>
            </a:r>
            <a:endParaRPr lang="el-GR" altLang="en-US" dirty="0"/>
          </a:p>
          <a:p>
            <a:r>
              <a:rPr lang="el-GR" altLang="en-US" dirty="0"/>
              <a:t>Κέντρα Περίθαλψης Άγριων </a:t>
            </a:r>
            <a:r>
              <a:rPr lang="el-GR" altLang="en-US" dirty="0" smtClean="0"/>
              <a:t>Ζώων</a:t>
            </a:r>
            <a:r>
              <a:rPr lang="sk-SK" altLang="en-US" dirty="0" smtClean="0"/>
              <a:t>.</a:t>
            </a:r>
            <a:endParaRPr lang="el-GR" altLang="en-US" dirty="0"/>
          </a:p>
          <a:p>
            <a:endParaRPr lang="el-GR" altLang="en-US" dirty="0"/>
          </a:p>
          <a:p>
            <a:pPr lvl="1"/>
            <a:r>
              <a:rPr lang="el-GR" altLang="en-US" dirty="0"/>
              <a:t>Μικρός </a:t>
            </a:r>
            <a:r>
              <a:rPr lang="el-GR" altLang="en-US" dirty="0" smtClean="0"/>
              <a:t>αριθμός</a:t>
            </a:r>
            <a:r>
              <a:rPr lang="sk-SK" altLang="en-US" dirty="0" smtClean="0"/>
              <a:t>.</a:t>
            </a:r>
            <a:endParaRPr lang="el-GR" altLang="en-US" dirty="0"/>
          </a:p>
          <a:p>
            <a:pPr lvl="1"/>
            <a:r>
              <a:rPr lang="el-GR" altLang="en-US" dirty="0"/>
              <a:t>Έλλειψη </a:t>
            </a:r>
            <a:r>
              <a:rPr lang="el-GR" altLang="en-US" dirty="0" smtClean="0"/>
              <a:t>χρηματοδότησης</a:t>
            </a:r>
            <a:r>
              <a:rPr lang="sk-SK" altLang="en-US" dirty="0" smtClean="0"/>
              <a:t>.</a:t>
            </a:r>
            <a:endParaRPr lang="el-GR" altLang="en-US" dirty="0"/>
          </a:p>
          <a:p>
            <a:pPr lvl="1"/>
            <a:r>
              <a:rPr lang="el-GR" altLang="en-US" dirty="0"/>
              <a:t>Έλλειψη </a:t>
            </a:r>
            <a:r>
              <a:rPr lang="el-GR" altLang="en-US" dirty="0" smtClean="0"/>
              <a:t>οργάνωσης</a:t>
            </a:r>
            <a:r>
              <a:rPr lang="sk-SK" altLang="en-US" dirty="0" smtClean="0"/>
              <a:t>.</a:t>
            </a:r>
            <a:endParaRPr lang="el-GR" altLang="en-US" dirty="0"/>
          </a:p>
          <a:p>
            <a:pPr lvl="1"/>
            <a:r>
              <a:rPr lang="el-GR" altLang="en-US" dirty="0"/>
              <a:t>Απουσία στόχων </a:t>
            </a:r>
            <a:r>
              <a:rPr lang="el-GR" altLang="en-US" dirty="0" smtClean="0"/>
              <a:t>διατήρησης</a:t>
            </a:r>
            <a:r>
              <a:rPr lang="sk-SK" altLang="en-US" dirty="0" smtClean="0"/>
              <a:t>.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εκμετάλλευση της </a:t>
            </a:r>
            <a:r>
              <a:rPr lang="el-GR" dirty="0" smtClean="0"/>
              <a:t>πανίδας</a:t>
            </a:r>
            <a:r>
              <a:rPr lang="sk-SK" dirty="0" smtClean="0"/>
              <a:t> </a:t>
            </a:r>
            <a:r>
              <a:rPr lang="en-US" dirty="0" smtClean="0"/>
              <a:t>1/5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5714" y="1219199"/>
            <a:ext cx="8418286" cy="4946559"/>
          </a:xfrm>
        </p:spPr>
        <p:txBody>
          <a:bodyPr>
            <a:normAutofit fontScale="62500" lnSpcReduction="20000"/>
          </a:bodyPr>
          <a:lstStyle/>
          <a:p>
            <a:endParaRPr lang="el-GR" altLang="en-US" sz="3800" dirty="0"/>
          </a:p>
          <a:p>
            <a:r>
              <a:rPr lang="en-GB" altLang="en-US" sz="3800" dirty="0" err="1"/>
              <a:t>Θηλ</a:t>
            </a:r>
            <a:r>
              <a:rPr lang="en-GB" altLang="en-US" sz="3800" dirty="0"/>
              <a:t>αστικά</a:t>
            </a:r>
            <a:endParaRPr lang="el-GR" altLang="en-US" sz="3800" dirty="0"/>
          </a:p>
          <a:p>
            <a:pPr lvl="1"/>
            <a:r>
              <a:rPr lang="el-GR" altLang="en-US" sz="3800" dirty="0"/>
              <a:t>Λ</a:t>
            </a:r>
            <a:r>
              <a:rPr lang="en-GB" altLang="en-US" sz="3800" dirty="0"/>
              <a:t>α</a:t>
            </a:r>
            <a:r>
              <a:rPr lang="en-GB" altLang="en-US" sz="3800" dirty="0" err="1"/>
              <a:t>γός</a:t>
            </a:r>
            <a:endParaRPr lang="el-GR" altLang="en-US" sz="3800" dirty="0"/>
          </a:p>
          <a:p>
            <a:pPr lvl="1"/>
            <a:r>
              <a:rPr lang="en-GB" altLang="en-US" sz="3800" dirty="0" err="1"/>
              <a:t>Αγριοκούνελο</a:t>
            </a:r>
            <a:endParaRPr lang="el-GR" altLang="en-US" sz="3800" dirty="0"/>
          </a:p>
          <a:p>
            <a:pPr lvl="1"/>
            <a:r>
              <a:rPr lang="en-GB" altLang="en-US" sz="3800" dirty="0" err="1"/>
              <a:t>Αγριογούρουνο</a:t>
            </a:r>
            <a:endParaRPr lang="el-GR" altLang="en-US" sz="3800" dirty="0"/>
          </a:p>
          <a:p>
            <a:endParaRPr lang="en-GB" altLang="en-US" sz="3800" dirty="0"/>
          </a:p>
          <a:p>
            <a:r>
              <a:rPr lang="en-GB" altLang="en-US" sz="3800" dirty="0" err="1"/>
              <a:t>Πτηνά</a:t>
            </a:r>
            <a:endParaRPr lang="el-GR" altLang="en-US" sz="3800" dirty="0"/>
          </a:p>
          <a:p>
            <a:pPr lvl="1"/>
            <a:r>
              <a:rPr lang="en-GB" altLang="en-US" sz="3800" dirty="0" err="1"/>
              <a:t>Θηρ</a:t>
            </a:r>
            <a:r>
              <a:rPr lang="en-GB" altLang="en-US" sz="3800" dirty="0"/>
              <a:t>αματικά είδη</a:t>
            </a:r>
            <a:endParaRPr lang="el-GR" altLang="en-US" sz="3800" dirty="0"/>
          </a:p>
          <a:p>
            <a:endParaRPr lang="en-GB" altLang="en-US" sz="3800" dirty="0"/>
          </a:p>
          <a:p>
            <a:r>
              <a:rPr lang="en-GB" altLang="en-US" sz="3800" dirty="0" err="1"/>
              <a:t>Αμφί</a:t>
            </a:r>
            <a:r>
              <a:rPr lang="en-GB" altLang="en-US" sz="3800" dirty="0"/>
              <a:t>βια</a:t>
            </a:r>
            <a:endParaRPr lang="el-GR" altLang="en-US" sz="3800" dirty="0"/>
          </a:p>
          <a:p>
            <a:pPr lvl="1"/>
            <a:r>
              <a:rPr lang="en-GB" altLang="en-US" sz="3800" dirty="0" err="1"/>
              <a:t>Λιμνο</a:t>
            </a:r>
            <a:r>
              <a:rPr lang="en-GB" altLang="en-US" sz="3800" dirty="0"/>
              <a:t>βάτραχος</a:t>
            </a:r>
            <a:endParaRPr lang="el-GR" altLang="en-US" sz="3800" dirty="0"/>
          </a:p>
          <a:p>
            <a:endParaRPr lang="en-GB" altLang="en-US" sz="3800" dirty="0"/>
          </a:p>
          <a:p>
            <a:r>
              <a:rPr lang="en-GB" altLang="en-US" sz="3800" dirty="0" err="1"/>
              <a:t>Ψάρι</a:t>
            </a:r>
            <a:r>
              <a:rPr lang="en-GB" altLang="en-US" sz="3800" dirty="0"/>
              <a:t>α</a:t>
            </a:r>
            <a:endParaRPr lang="el-GR" altLang="en-US" sz="3800" dirty="0"/>
          </a:p>
          <a:p>
            <a:pPr lvl="1"/>
            <a:r>
              <a:rPr lang="en-GB" altLang="en-US" sz="3800" dirty="0" err="1"/>
              <a:t>Αλιευόμεν</a:t>
            </a:r>
            <a:r>
              <a:rPr lang="en-GB" altLang="en-US" sz="3800" dirty="0"/>
              <a:t>α είδη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εκμετάλλευση της </a:t>
            </a:r>
            <a:r>
              <a:rPr lang="el-GR" dirty="0" smtClean="0"/>
              <a:t>πανίδας</a:t>
            </a:r>
            <a:r>
              <a:rPr lang="en-US" dirty="0" smtClean="0"/>
              <a:t> 2/5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altLang="en-US" dirty="0" err="1"/>
              <a:t>Ασ</a:t>
            </a:r>
            <a:r>
              <a:rPr lang="en-GB" altLang="en-US" dirty="0"/>
              <a:t>πόνδυλα</a:t>
            </a:r>
            <a:endParaRPr lang="el-GR" altLang="en-US" dirty="0"/>
          </a:p>
          <a:p>
            <a:pPr lvl="1"/>
            <a:r>
              <a:rPr lang="en-GB" altLang="en-US" dirty="0"/>
              <a:t>Σπ</a:t>
            </a:r>
            <a:r>
              <a:rPr lang="en-GB" altLang="en-US" dirty="0" err="1"/>
              <a:t>όγγοι</a:t>
            </a:r>
            <a:endParaRPr lang="el-GR" altLang="en-US" dirty="0"/>
          </a:p>
          <a:p>
            <a:pPr lvl="1"/>
            <a:r>
              <a:rPr lang="en-GB" altLang="en-US" dirty="0" err="1"/>
              <a:t>Κοράλι</a:t>
            </a:r>
            <a:r>
              <a:rPr lang="en-GB" altLang="en-US" dirty="0"/>
              <a:t>α</a:t>
            </a:r>
            <a:endParaRPr lang="el-GR" altLang="en-US" dirty="0"/>
          </a:p>
          <a:p>
            <a:pPr lvl="1"/>
            <a:r>
              <a:rPr lang="en-GB" altLang="en-US" dirty="0" err="1"/>
              <a:t>Βδέλλες</a:t>
            </a:r>
            <a:endParaRPr lang="el-GR" altLang="en-US" dirty="0"/>
          </a:p>
          <a:p>
            <a:pPr lvl="1"/>
            <a:r>
              <a:rPr lang="en-GB" altLang="en-US" dirty="0" err="1"/>
              <a:t>Πολύχ</a:t>
            </a:r>
            <a:r>
              <a:rPr lang="en-GB" altLang="en-US" dirty="0"/>
              <a:t>αιτοι δακτυλιοσκώληκες (δολώματα)</a:t>
            </a:r>
            <a:endParaRPr lang="el-GR" altLang="en-US" dirty="0"/>
          </a:p>
          <a:p>
            <a:pPr lvl="1"/>
            <a:r>
              <a:rPr lang="en-GB" altLang="en-US" dirty="0" err="1"/>
              <a:t>Σι</a:t>
            </a:r>
            <a:r>
              <a:rPr lang="en-GB" altLang="en-US" dirty="0"/>
              <a:t>πούνκουλα (δολώματα)</a:t>
            </a:r>
            <a:endParaRPr lang="el-GR" altLang="en-US" dirty="0"/>
          </a:p>
          <a:p>
            <a:pPr lvl="1"/>
            <a:r>
              <a:rPr lang="en-GB" altLang="en-US" dirty="0"/>
              <a:t>Θαλα</a:t>
            </a:r>
            <a:r>
              <a:rPr lang="en-GB" altLang="en-US" dirty="0" err="1"/>
              <a:t>σσινά</a:t>
            </a:r>
            <a:r>
              <a:rPr lang="en-GB" altLang="en-US" dirty="0"/>
              <a:t> </a:t>
            </a:r>
            <a:r>
              <a:rPr lang="en-GB" altLang="en-US" dirty="0" err="1"/>
              <a:t>δίθυρ</a:t>
            </a:r>
            <a:r>
              <a:rPr lang="en-GB" altLang="en-US" dirty="0"/>
              <a:t>α</a:t>
            </a:r>
            <a:endParaRPr lang="el-GR" altLang="en-US" dirty="0"/>
          </a:p>
          <a:p>
            <a:pPr lvl="1"/>
            <a:r>
              <a:rPr lang="en-GB" altLang="en-US" dirty="0" err="1"/>
              <a:t>Χερσ</a:t>
            </a:r>
            <a:r>
              <a:rPr lang="en-GB" altLang="en-US" dirty="0"/>
              <a:t>αία σαλιγκάρια</a:t>
            </a:r>
            <a:endParaRPr lang="el-GR" altLang="en-US" dirty="0"/>
          </a:p>
          <a:p>
            <a:pPr lvl="1"/>
            <a:r>
              <a:rPr lang="en-GB" altLang="en-US" dirty="0" err="1"/>
              <a:t>Ακάρε</a:t>
            </a:r>
            <a:r>
              <a:rPr lang="en-GB" altLang="en-US" dirty="0"/>
              <a:t>α (θηρευτές βλαβερών εντόμων)</a:t>
            </a:r>
            <a:endParaRPr lang="el-GR" altLang="en-US" dirty="0"/>
          </a:p>
          <a:p>
            <a:pPr lvl="1"/>
            <a:r>
              <a:rPr lang="en-GB" altLang="en-US" dirty="0"/>
              <a:t>Κα</a:t>
            </a:r>
            <a:r>
              <a:rPr lang="en-GB" altLang="en-US" dirty="0" err="1"/>
              <a:t>ρκινοειδή</a:t>
            </a:r>
            <a:r>
              <a:rPr lang="en-GB" altLang="en-US" dirty="0"/>
              <a:t> (α</a:t>
            </a:r>
            <a:r>
              <a:rPr lang="en-GB" altLang="en-US" dirty="0" err="1"/>
              <a:t>στ</a:t>
            </a:r>
            <a:r>
              <a:rPr lang="en-GB" altLang="en-US" dirty="0"/>
              <a:t>ακοί, γαρίδες, καβούρια, κωλοχτύπες, δολώματα)</a:t>
            </a:r>
            <a:endParaRPr lang="el-GR" altLang="en-US" dirty="0"/>
          </a:p>
          <a:p>
            <a:pPr lvl="1"/>
            <a:r>
              <a:rPr lang="en-GB" altLang="en-US" dirty="0" err="1"/>
              <a:t>Μέλισσες</a:t>
            </a:r>
            <a:endParaRPr lang="el-GR" altLang="en-US" dirty="0"/>
          </a:p>
          <a:p>
            <a:pPr lvl="1"/>
            <a:r>
              <a:rPr lang="en-GB" altLang="en-US" dirty="0"/>
              <a:t>Μπ</a:t>
            </a:r>
            <a:r>
              <a:rPr lang="en-GB" altLang="en-US" dirty="0" err="1"/>
              <a:t>άμ</a:t>
            </a:r>
            <a:r>
              <a:rPr lang="en-GB" altLang="en-US" dirty="0"/>
              <a:t>πουρες (επικονιαστές)</a:t>
            </a:r>
            <a:endParaRPr lang="el-GR" altLang="en-US" dirty="0"/>
          </a:p>
          <a:p>
            <a:pPr lvl="1"/>
            <a:r>
              <a:rPr lang="en-GB" altLang="en-US" dirty="0"/>
              <a:t>Παρα</a:t>
            </a:r>
            <a:r>
              <a:rPr lang="en-GB" altLang="en-US" dirty="0" err="1"/>
              <a:t>σιτικά</a:t>
            </a:r>
            <a:r>
              <a:rPr lang="en-GB" altLang="en-US" dirty="0"/>
              <a:t> </a:t>
            </a:r>
            <a:r>
              <a:rPr lang="en-GB" altLang="en-US" dirty="0" err="1"/>
              <a:t>υμενό</a:t>
            </a:r>
            <a:r>
              <a:rPr lang="en-GB" altLang="en-US" dirty="0"/>
              <a:t>πτερα (καταπολέμηση βλαβερών εντόμων)</a:t>
            </a:r>
            <a:endParaRPr lang="el-GR" altLang="en-US" dirty="0"/>
          </a:p>
          <a:p>
            <a:pPr lvl="1"/>
            <a:r>
              <a:rPr lang="en-GB" altLang="en-US" dirty="0" err="1"/>
              <a:t>Αχινοί</a:t>
            </a:r>
            <a:endParaRPr lang="el-GR" altLang="en-US" dirty="0"/>
          </a:p>
          <a:p>
            <a:pPr lvl="1"/>
            <a:r>
              <a:rPr lang="en-GB" altLang="en-US" dirty="0" err="1"/>
              <a:t>Ασκίδι</a:t>
            </a:r>
            <a:r>
              <a:rPr lang="en-GB" altLang="en-US" dirty="0"/>
              <a:t>α (τροφή, δολώματα)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εκμετάλλευση της πανίδας </a:t>
            </a:r>
            <a:r>
              <a:rPr lang="el-GR" dirty="0" smtClean="0"/>
              <a:t>3/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43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8" y="3958759"/>
            <a:ext cx="2859088" cy="2146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0" y="2403963"/>
            <a:ext cx="4250303" cy="2985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9536" y="357180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29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73713" y="58285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8193" y="505735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31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hoboheart.com/wp-content/uploads/2011/12/natural-sea-spong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" y="1574800"/>
            <a:ext cx="2225675" cy="222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Τα έγγραφά μου\Babas\My Pictures\Panida Elladas\MU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86" y="1508579"/>
            <a:ext cx="2532743" cy="20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 descr="C:\Τα έγγραφά μου\Babas\My Pictures\Panida Elladas\helix_asper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23" y="2442481"/>
            <a:ext cx="3415334" cy="25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εκμετάλλευση της πανίδας </a:t>
            </a:r>
            <a:r>
              <a:rPr lang="el-GR" dirty="0" smtClean="0"/>
              <a:t>4/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44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4" y="3846285"/>
            <a:ext cx="2982841" cy="223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8949" y="33084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l-GR" sz="1200" dirty="0" smtClean="0"/>
              <a:t>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718949" y="567457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l-GR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2797" y="46864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l-GR" sz="1200" dirty="0" smtClean="0"/>
              <a:t>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εκμετάλλευση της πανίδας </a:t>
            </a:r>
            <a:r>
              <a:rPr lang="en-US" dirty="0" smtClean="0"/>
              <a:t>5</a:t>
            </a:r>
            <a:r>
              <a:rPr lang="el-GR" dirty="0" smtClean="0"/>
              <a:t>/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3100" dirty="0"/>
              <a:t>Σ’ α</a:t>
            </a:r>
            <a:r>
              <a:rPr lang="en-GB" altLang="en-US" sz="3100" dirty="0" err="1"/>
              <a:t>υτά</a:t>
            </a:r>
            <a:r>
              <a:rPr lang="en-GB" altLang="en-US" sz="3100" dirty="0"/>
              <a:t> π</a:t>
            </a:r>
            <a:r>
              <a:rPr lang="en-GB" altLang="en-US" sz="3100" dirty="0" err="1"/>
              <a:t>ρέ</a:t>
            </a:r>
            <a:r>
              <a:rPr lang="en-GB" altLang="en-US" sz="3100" dirty="0"/>
              <a:t>πει να προστεθούν οι εξής κατηγορίες: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altLang="en-US" sz="2800" dirty="0" err="1"/>
              <a:t>Είδη</a:t>
            </a:r>
            <a:r>
              <a:rPr lang="en-GB" altLang="en-US" sz="2800" dirty="0"/>
              <a:t> π</a:t>
            </a:r>
            <a:r>
              <a:rPr lang="en-GB" altLang="en-US" sz="2800" dirty="0" err="1"/>
              <a:t>ου</a:t>
            </a:r>
            <a:r>
              <a:rPr lang="en-GB" altLang="en-US" sz="2800" dirty="0"/>
              <a:t> </a:t>
            </a:r>
            <a:r>
              <a:rPr lang="en-GB" altLang="en-US" sz="2800" dirty="0" err="1"/>
              <a:t>υφίστ</a:t>
            </a:r>
            <a:r>
              <a:rPr lang="en-GB" altLang="en-US" sz="2800" dirty="0"/>
              <a:t>ανται παράνομη εκμετάλλευση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altLang="en-US" sz="2800" dirty="0" err="1"/>
              <a:t>Είδη</a:t>
            </a:r>
            <a:r>
              <a:rPr lang="en-GB" altLang="en-US" sz="2800" dirty="0"/>
              <a:t> π</a:t>
            </a:r>
            <a:r>
              <a:rPr lang="en-GB" altLang="en-US" sz="2800" dirty="0" err="1"/>
              <a:t>ου</a:t>
            </a:r>
            <a:r>
              <a:rPr lang="en-GB" altLang="en-US" sz="2800" dirty="0"/>
              <a:t> </a:t>
            </a:r>
            <a:r>
              <a:rPr lang="en-GB" altLang="en-US" sz="2800" dirty="0" err="1"/>
              <a:t>υφίστ</a:t>
            </a:r>
            <a:r>
              <a:rPr lang="en-GB" altLang="en-US" sz="2800" dirty="0"/>
              <a:t>ανται εκμετάλλευση σε περιορισμένους χώρους σε συνθήκες αιχμαλωσίας ή ημι-αιχμαλωσίας (ελάφια, πλατόνια, ζαρκάδια, αγριοκάτσικα, χελώνες, λαγοί, πέρδικες, ιχθυοκαλλιέργειες κ.ά.)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altLang="en-US" sz="2800" dirty="0" err="1"/>
              <a:t>Είδη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μη</a:t>
            </a:r>
            <a:r>
              <a:rPr lang="en-GB" altLang="en-US" sz="2800" dirty="0"/>
              <a:t> α</a:t>
            </a:r>
            <a:r>
              <a:rPr lang="en-GB" altLang="en-US" sz="2800" dirty="0" err="1"/>
              <a:t>υτόχθον</a:t>
            </a:r>
            <a:r>
              <a:rPr lang="en-GB" altLang="en-US" sz="2800" dirty="0"/>
              <a:t>α της Ελλάδας (γουνοφόρα θηλαστικά, στρουθοκάμηλοι, ζώα συντροφιάς κ.ά.)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altLang="en-US" sz="2800" dirty="0" err="1"/>
              <a:t>Είδη</a:t>
            </a:r>
            <a:r>
              <a:rPr lang="en-GB" altLang="en-US" sz="2800" dirty="0"/>
              <a:t> π</a:t>
            </a:r>
            <a:r>
              <a:rPr lang="en-GB" altLang="en-US" sz="2800" dirty="0" err="1"/>
              <a:t>ου</a:t>
            </a:r>
            <a:r>
              <a:rPr lang="en-GB" altLang="en-US" sz="2800" dirty="0"/>
              <a:t> </a:t>
            </a:r>
            <a:r>
              <a:rPr lang="en-GB" altLang="en-US" sz="2800" dirty="0" err="1"/>
              <a:t>έχουν</a:t>
            </a:r>
            <a:r>
              <a:rPr lang="en-GB" altLang="en-US" sz="2800" dirty="0"/>
              <a:t> </a:t>
            </a:r>
            <a:r>
              <a:rPr lang="en-GB" altLang="en-US" sz="2800" dirty="0" err="1"/>
              <a:t>εισ</a:t>
            </a:r>
            <a:r>
              <a:rPr lang="en-GB" altLang="en-US" sz="2800" dirty="0"/>
              <a:t>αχθεί πολύ παλιά, πιθανώς από τους πρώτους νεολιθικούς ανθρώπους, τα οποία έχουν εγκλιματισθεί στο φυσικό περιβάλλον (αγριοκάτσικα, πλατόνια κ.ά.).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45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Νομοθεσία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l-GR" altLang="en-US" sz="2600" dirty="0" smtClean="0"/>
              <a:t>Σ</a:t>
            </a:r>
            <a:r>
              <a:rPr lang="en-GB" altLang="en-US" sz="2600" dirty="0"/>
              <a:t>ε </a:t>
            </a:r>
            <a:r>
              <a:rPr lang="en-GB" altLang="en-US" sz="2600" dirty="0" err="1"/>
              <a:t>ορισμένες</a:t>
            </a:r>
            <a:r>
              <a:rPr lang="en-GB" altLang="en-US" sz="2600" dirty="0"/>
              <a:t> π</a:t>
            </a:r>
            <a:r>
              <a:rPr lang="en-GB" altLang="en-US" sz="2600" dirty="0" err="1"/>
              <a:t>ερι</a:t>
            </a:r>
            <a:r>
              <a:rPr lang="en-GB" altLang="en-US" sz="2600" dirty="0"/>
              <a:t>πτώσεις αυστηρή (θηράματα, αλιεύματα</a:t>
            </a:r>
            <a:r>
              <a:rPr lang="en-GB" altLang="en-US" sz="2600" dirty="0" smtClean="0"/>
              <a:t>).</a:t>
            </a:r>
            <a:endParaRPr lang="el-GR" altLang="en-US" sz="2600" dirty="0"/>
          </a:p>
          <a:p>
            <a:pPr>
              <a:buFontTx/>
              <a:buChar char="•"/>
            </a:pPr>
            <a:r>
              <a:rPr lang="el-GR" altLang="en-US" sz="2600" dirty="0"/>
              <a:t>Σ</a:t>
            </a:r>
            <a:r>
              <a:rPr lang="en-GB" altLang="en-US" sz="2600" dirty="0"/>
              <a:t>ε π</a:t>
            </a:r>
            <a:r>
              <a:rPr lang="en-GB" altLang="en-US" sz="2600" dirty="0" err="1"/>
              <a:t>ολλές</a:t>
            </a:r>
            <a:r>
              <a:rPr lang="en-GB" altLang="en-US" sz="2600" dirty="0"/>
              <a:t> π</a:t>
            </a:r>
            <a:r>
              <a:rPr lang="en-GB" altLang="en-US" sz="2600" dirty="0" err="1"/>
              <a:t>ερι</a:t>
            </a:r>
            <a:r>
              <a:rPr lang="en-GB" altLang="en-US" sz="2600" dirty="0"/>
              <a:t>πτώσεις ασαφής ή και ανύπαρκτη (βδέλλες, ακάρεα, έντομα</a:t>
            </a:r>
            <a:r>
              <a:rPr lang="en-GB" altLang="en-US" sz="2600" dirty="0" smtClean="0"/>
              <a:t>).</a:t>
            </a:r>
            <a:endParaRPr lang="el-GR" altLang="en-US" sz="2600" dirty="0"/>
          </a:p>
          <a:p>
            <a:endParaRPr lang="el-GR" altLang="en-US" sz="2600" dirty="0"/>
          </a:p>
          <a:p>
            <a:pPr marL="0" indent="0">
              <a:buNone/>
            </a:pPr>
            <a:r>
              <a:rPr lang="el-GR" altLang="en-US" sz="2600" dirty="0"/>
              <a:t>Γ</a:t>
            </a:r>
            <a:r>
              <a:rPr lang="en-GB" altLang="en-US" sz="2600" dirty="0"/>
              <a:t>ια π</a:t>
            </a:r>
            <a:r>
              <a:rPr lang="en-GB" altLang="en-US" sz="2600" dirty="0" err="1"/>
              <a:t>ολλές</a:t>
            </a:r>
            <a:r>
              <a:rPr lang="en-GB" altLang="en-US" sz="2600" dirty="0"/>
              <a:t> από α</a:t>
            </a:r>
            <a:r>
              <a:rPr lang="en-GB" altLang="en-US" sz="2600" dirty="0" err="1"/>
              <a:t>υτές</a:t>
            </a:r>
            <a:r>
              <a:rPr lang="en-GB" altLang="en-US" sz="2600" dirty="0"/>
              <a:t> </a:t>
            </a:r>
            <a:r>
              <a:rPr lang="en-GB" altLang="en-US" sz="2600" dirty="0" err="1"/>
              <a:t>τις</a:t>
            </a:r>
            <a:r>
              <a:rPr lang="en-GB" altLang="en-US" sz="2600" dirty="0"/>
              <a:t> π</a:t>
            </a:r>
            <a:r>
              <a:rPr lang="en-GB" altLang="en-US" sz="2600" dirty="0" err="1"/>
              <a:t>ερι</a:t>
            </a:r>
            <a:r>
              <a:rPr lang="en-GB" altLang="en-US" sz="2600" dirty="0"/>
              <a:t>πτώσεις δεν υπάρχουν στατιστικά στοιχεία για τον αριθμό των ατόμων που αφαιρούνται από το φυσικό περιβάλλον και επομένως το μέγεθος της απειλής που υφίστανται οι φυσικοί </a:t>
            </a:r>
            <a:r>
              <a:rPr lang="en-GB" altLang="en-US" sz="2600" dirty="0" smtClean="0"/>
              <a:t>πληθυσμοί.</a:t>
            </a:r>
            <a:endParaRPr lang="en-GB" alt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46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ζωική </a:t>
            </a:r>
            <a:r>
              <a:rPr lang="el-GR" dirty="0" err="1" smtClean="0"/>
              <a:t>αγροποικιλότητα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1886" y="1690689"/>
            <a:ext cx="8331200" cy="4915646"/>
          </a:xfrm>
        </p:spPr>
        <p:txBody>
          <a:bodyPr>
            <a:normAutofit fontScale="47500" lnSpcReduction="20000"/>
          </a:bodyPr>
          <a:lstStyle/>
          <a:p>
            <a:r>
              <a:rPr lang="el-GR" altLang="en-US" sz="4200" dirty="0" smtClean="0"/>
              <a:t>Αγροτικά </a:t>
            </a:r>
            <a:r>
              <a:rPr lang="el-GR" altLang="en-US" sz="4200" dirty="0"/>
              <a:t>και οικόσιτα </a:t>
            </a:r>
            <a:r>
              <a:rPr lang="el-GR" altLang="en-US" sz="4200" dirty="0" smtClean="0"/>
              <a:t>ζώα</a:t>
            </a:r>
            <a:endParaRPr lang="en-US" altLang="en-US" sz="4200" dirty="0"/>
          </a:p>
          <a:p>
            <a:endParaRPr lang="el-GR" altLang="en-US" sz="4200" dirty="0"/>
          </a:p>
          <a:p>
            <a:r>
              <a:rPr lang="el-GR" altLang="en-US" sz="4200" dirty="0" smtClean="0"/>
              <a:t>Καταγραφή </a:t>
            </a:r>
            <a:r>
              <a:rPr lang="el-GR" altLang="en-US" sz="4200" dirty="0"/>
              <a:t>καθαρών ελληνικών φυλών: 43 φυλές</a:t>
            </a:r>
          </a:p>
          <a:p>
            <a:r>
              <a:rPr lang="el-GR" altLang="en-US" sz="4200" dirty="0" smtClean="0"/>
              <a:t>Βοοειδή</a:t>
            </a:r>
            <a:r>
              <a:rPr lang="el-GR" altLang="en-US" sz="4200" dirty="0"/>
              <a:t>	  5</a:t>
            </a:r>
          </a:p>
          <a:p>
            <a:r>
              <a:rPr lang="el-GR" altLang="en-US" sz="4200" dirty="0"/>
              <a:t>Βούβαλοι	  1</a:t>
            </a:r>
          </a:p>
          <a:p>
            <a:r>
              <a:rPr lang="el-GR" altLang="en-US" sz="4200" dirty="0"/>
              <a:t>Πρόβατα	28</a:t>
            </a:r>
          </a:p>
          <a:p>
            <a:r>
              <a:rPr lang="el-GR" altLang="en-US" sz="4200" dirty="0"/>
              <a:t>Αίγες		  2</a:t>
            </a:r>
          </a:p>
          <a:p>
            <a:r>
              <a:rPr lang="el-GR" altLang="en-US" sz="4200" dirty="0"/>
              <a:t>Χοίροι	</a:t>
            </a:r>
            <a:r>
              <a:rPr lang="el-GR" altLang="en-US" sz="4200" dirty="0" smtClean="0"/>
              <a:t>  </a:t>
            </a:r>
            <a:r>
              <a:rPr lang="en-US" altLang="en-US" sz="4200" dirty="0" smtClean="0"/>
              <a:t>	  </a:t>
            </a:r>
            <a:r>
              <a:rPr lang="el-GR" altLang="en-US" sz="4200" dirty="0" smtClean="0"/>
              <a:t>1</a:t>
            </a:r>
            <a:endParaRPr lang="el-GR" altLang="en-US" sz="4200" dirty="0"/>
          </a:p>
          <a:p>
            <a:r>
              <a:rPr lang="el-GR" altLang="en-US" sz="4200" dirty="0" err="1"/>
              <a:t>Ιπποειδή</a:t>
            </a:r>
            <a:r>
              <a:rPr lang="el-GR" altLang="en-US" sz="4200" dirty="0"/>
              <a:t>	  </a:t>
            </a:r>
            <a:r>
              <a:rPr lang="el-GR" altLang="en-US" sz="4200" dirty="0" smtClean="0"/>
              <a:t>6</a:t>
            </a:r>
            <a:endParaRPr lang="en-US" altLang="en-US" sz="4200" dirty="0" smtClean="0"/>
          </a:p>
          <a:p>
            <a:endParaRPr lang="el-GR" altLang="en-US" sz="4200" dirty="0"/>
          </a:p>
          <a:p>
            <a:r>
              <a:rPr lang="el-GR" altLang="en-US" sz="4200" dirty="0" smtClean="0"/>
              <a:t>Δεν περιλαμβάνονται</a:t>
            </a:r>
            <a:r>
              <a:rPr lang="en-US" altLang="en-US" sz="4200" dirty="0"/>
              <a:t>:</a:t>
            </a:r>
            <a:endParaRPr lang="el-GR" altLang="en-US" sz="4200" dirty="0"/>
          </a:p>
          <a:p>
            <a:pPr lvl="1"/>
            <a:r>
              <a:rPr lang="el-GR" altLang="en-US" sz="4200" dirty="0"/>
              <a:t>Μη αγροτικά οικόσιτα (π.χ. σκύλοι)</a:t>
            </a:r>
          </a:p>
          <a:p>
            <a:pPr lvl="1"/>
            <a:r>
              <a:rPr lang="el-GR" altLang="en-US" sz="4200" dirty="0"/>
              <a:t>Όνοι</a:t>
            </a:r>
          </a:p>
          <a:p>
            <a:pPr lvl="1"/>
            <a:r>
              <a:rPr lang="el-GR" altLang="en-US" sz="4200" dirty="0" smtClean="0"/>
              <a:t>Πουλερικά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47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Τα έγγραφά μου\Babas\My Pictures\Panida Elladas\Alo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57" y="2697547"/>
            <a:ext cx="3881037" cy="2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 descr="C:\Τα έγγραφά μου\Babas\My Pictures\Panida Elladas\Vouva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8" y="1567543"/>
            <a:ext cx="3330382" cy="224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ζωική </a:t>
            </a:r>
            <a:r>
              <a:rPr lang="el-GR" dirty="0" err="1" smtClean="0"/>
              <a:t>αγροποικιλότητα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48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6" y="4051995"/>
            <a:ext cx="3201406" cy="1920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795" y="35154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35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68795" y="565872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36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964557" y="464545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Τα ζώα ως δείκτες της ποιότητας του </a:t>
            </a:r>
            <a:r>
              <a:rPr lang="el-GR" sz="4000" dirty="0" smtClean="0"/>
              <a:t>περιβάλλοντος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dirty="0" smtClean="0"/>
              <a:t>Μικρής </a:t>
            </a:r>
            <a:r>
              <a:rPr lang="el-GR" altLang="en-US" sz="2800" dirty="0"/>
              <a:t>κλίμακας εφαρμογή στην </a:t>
            </a:r>
            <a:r>
              <a:rPr lang="el-GR" altLang="en-US" sz="2800" dirty="0" smtClean="0"/>
              <a:t>Ελλάδα.</a:t>
            </a:r>
            <a:endParaRPr lang="el-GR" altLang="en-US" sz="2800" dirty="0"/>
          </a:p>
          <a:p>
            <a:r>
              <a:rPr lang="el-GR" altLang="en-US" sz="2800" dirty="0" smtClean="0"/>
              <a:t>Προσπάθεια </a:t>
            </a:r>
            <a:r>
              <a:rPr lang="el-GR" altLang="en-US" sz="2800" dirty="0"/>
              <a:t>εφαρμογής για τα νερά μέσω της κοινοτικής οδηγίας για τα </a:t>
            </a:r>
            <a:r>
              <a:rPr lang="el-GR" altLang="en-US" sz="2800" dirty="0" smtClean="0"/>
              <a:t>νερά.</a:t>
            </a:r>
            <a:endParaRPr lang="en-GB" altLang="en-US" sz="28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49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611" y="397021"/>
            <a:ext cx="7886700" cy="1325563"/>
          </a:xfrm>
        </p:spPr>
        <p:txBody>
          <a:bodyPr/>
          <a:lstStyle/>
          <a:p>
            <a:r>
              <a:rPr lang="el-GR" dirty="0" smtClean="0"/>
              <a:t>Συσχέτιση κατανομών με τις </a:t>
            </a:r>
            <a:r>
              <a:rPr lang="el-GR" dirty="0" err="1" smtClean="0"/>
              <a:t>ισοθέρμους</a:t>
            </a:r>
            <a:r>
              <a:rPr lang="el-GR" dirty="0" smtClean="0"/>
              <a:t> 1/3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1" y="2031160"/>
            <a:ext cx="4104539" cy="367710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031160"/>
            <a:ext cx="4042929" cy="379321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04747" y="53085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09286" y="53085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πολιτιστική αξία της </a:t>
            </a:r>
            <a:r>
              <a:rPr lang="el-GR" dirty="0" smtClean="0"/>
              <a:t>πανίδας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 smtClean="0"/>
              <a:t>Για </a:t>
            </a:r>
            <a:r>
              <a:rPr lang="el-GR" altLang="en-US" dirty="0"/>
              <a:t>τον άνθρωπο τα ζώα μπορεί να είναι:</a:t>
            </a:r>
          </a:p>
          <a:p>
            <a:pPr lvl="1">
              <a:spcBef>
                <a:spcPts val="1200"/>
              </a:spcBef>
            </a:pPr>
            <a:r>
              <a:rPr lang="el-GR" altLang="en-US" dirty="0"/>
              <a:t>Πηγή </a:t>
            </a:r>
            <a:r>
              <a:rPr lang="el-GR" altLang="en-US" dirty="0" smtClean="0"/>
              <a:t>τροφής.</a:t>
            </a:r>
            <a:endParaRPr lang="el-GR" altLang="en-US" dirty="0"/>
          </a:p>
          <a:p>
            <a:pPr lvl="1"/>
            <a:r>
              <a:rPr lang="el-GR" altLang="en-US" dirty="0"/>
              <a:t>Πηγή άλλων αγαθών και </a:t>
            </a:r>
            <a:r>
              <a:rPr lang="el-GR" altLang="en-US" dirty="0" smtClean="0"/>
              <a:t>υπηρεσιών.</a:t>
            </a:r>
            <a:endParaRPr lang="el-GR" altLang="en-US" dirty="0"/>
          </a:p>
          <a:p>
            <a:pPr lvl="1"/>
            <a:r>
              <a:rPr lang="el-GR" altLang="en-US" dirty="0" smtClean="0"/>
              <a:t>Απειλή.</a:t>
            </a:r>
            <a:endParaRPr lang="el-GR" altLang="en-US" dirty="0"/>
          </a:p>
          <a:p>
            <a:pPr lvl="1"/>
            <a:r>
              <a:rPr lang="el-GR" altLang="en-US" dirty="0" smtClean="0"/>
              <a:t>Αποστροφή.</a:t>
            </a:r>
            <a:endParaRPr lang="el-GR" altLang="en-US" dirty="0"/>
          </a:p>
          <a:p>
            <a:pPr lvl="1"/>
            <a:r>
              <a:rPr lang="el-GR" altLang="en-US" dirty="0"/>
              <a:t>Παρομοίωση άγνωστων </a:t>
            </a:r>
            <a:r>
              <a:rPr lang="el-GR" altLang="en-US" dirty="0" smtClean="0"/>
              <a:t>καταστάσεων.</a:t>
            </a:r>
            <a:endParaRPr lang="el-GR" altLang="en-US" dirty="0"/>
          </a:p>
          <a:p>
            <a:pPr lvl="1"/>
            <a:r>
              <a:rPr lang="el-GR" altLang="en-US" dirty="0"/>
              <a:t>Αντιπροσώπευση ανώτερων </a:t>
            </a:r>
            <a:r>
              <a:rPr lang="el-GR" altLang="en-US" dirty="0" smtClean="0"/>
              <a:t>ιδεών.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50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Αναπαραστάσεις σε αγγεία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n-US" sz="2600" b="1" dirty="0"/>
              <a:t>Αρχαία μυθολογία</a:t>
            </a:r>
          </a:p>
          <a:p>
            <a:pPr lvl="1"/>
            <a:r>
              <a:rPr lang="el-GR" altLang="en-US" sz="2600" dirty="0" err="1" smtClean="0"/>
              <a:t>Άρπυιες</a:t>
            </a:r>
            <a:r>
              <a:rPr lang="el-GR" altLang="en-US" sz="2600" dirty="0" smtClean="0"/>
              <a:t>.</a:t>
            </a:r>
            <a:endParaRPr lang="el-GR" altLang="en-US" sz="2600" dirty="0"/>
          </a:p>
          <a:p>
            <a:pPr lvl="1"/>
            <a:r>
              <a:rPr lang="el-GR" altLang="en-US" sz="2600" dirty="0" smtClean="0"/>
              <a:t>Γοργόνες.</a:t>
            </a:r>
            <a:endParaRPr lang="el-GR" altLang="en-US" sz="2600" dirty="0"/>
          </a:p>
          <a:p>
            <a:pPr lvl="1"/>
            <a:r>
              <a:rPr lang="el-GR" altLang="en-US" sz="2600" dirty="0" smtClean="0"/>
              <a:t>Σφίγγες.</a:t>
            </a:r>
            <a:endParaRPr lang="el-GR" altLang="en-US" sz="2600" dirty="0"/>
          </a:p>
          <a:p>
            <a:pPr marL="0" indent="0">
              <a:buNone/>
            </a:pPr>
            <a:endParaRPr lang="el-GR" altLang="en-US" sz="2600" b="1" dirty="0"/>
          </a:p>
          <a:p>
            <a:pPr marL="0" indent="0">
              <a:buNone/>
            </a:pPr>
            <a:r>
              <a:rPr lang="el-GR" altLang="en-US" sz="2600" b="1" dirty="0" smtClean="0"/>
              <a:t>Λαογραφία</a:t>
            </a:r>
            <a:endParaRPr lang="el-GR" altLang="en-US" sz="2600" b="1" dirty="0"/>
          </a:p>
          <a:p>
            <a:pPr lvl="1"/>
            <a:r>
              <a:rPr lang="el-GR" altLang="en-US" sz="2600" dirty="0"/>
              <a:t>Ζώα με ανθρώπινες </a:t>
            </a:r>
            <a:r>
              <a:rPr lang="el-GR" altLang="en-US" sz="2600" dirty="0" smtClean="0"/>
              <a:t>ιδιότητες.</a:t>
            </a:r>
            <a:endParaRPr lang="el-GR" altLang="en-US" sz="2600" dirty="0"/>
          </a:p>
          <a:p>
            <a:pPr lvl="1"/>
            <a:endParaRPr lang="el-GR" alt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2608"/>
            <a:ext cx="3886200" cy="291737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51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73590" y="51829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l-GR" sz="1200" dirty="0" smtClean="0">
                <a:solidFill>
                  <a:schemeClr val="bg1"/>
                </a:solidFill>
              </a:rPr>
              <a:t>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Αγριοκάτσικο Κρ</a:t>
            </a:r>
            <a:r>
              <a:rPr lang="el-GR" sz="4000" dirty="0"/>
              <a:t>ή</a:t>
            </a:r>
            <a:r>
              <a:rPr lang="el-GR" sz="4000" dirty="0" smtClean="0"/>
              <a:t>της, </a:t>
            </a:r>
            <a:br>
              <a:rPr lang="el-GR" sz="4000" dirty="0" smtClean="0"/>
            </a:br>
            <a:r>
              <a:rPr lang="el-GR" sz="4000" dirty="0" err="1" smtClean="0"/>
              <a:t>Πλατώνι</a:t>
            </a:r>
            <a:r>
              <a:rPr lang="el-GR" sz="4000" dirty="0" smtClean="0"/>
              <a:t> Ρόδου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52</a:t>
            </a:fld>
            <a:endParaRPr lang="en-GB" alt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54" y="1979502"/>
            <a:ext cx="2706699" cy="2468510"/>
          </a:xfr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941122" y="4727006"/>
            <a:ext cx="3890962" cy="1531077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n-US" sz="2400" b="1" dirty="0"/>
              <a:t>Τοπική πολιτιστική αξία</a:t>
            </a:r>
          </a:p>
          <a:p>
            <a:pPr lvl="1">
              <a:spcBef>
                <a:spcPct val="50000"/>
              </a:spcBef>
            </a:pPr>
            <a:r>
              <a:rPr lang="el-GR" altLang="en-US" sz="2400" dirty="0"/>
              <a:t>Αγρίμι στην </a:t>
            </a:r>
            <a:r>
              <a:rPr lang="el-GR" altLang="en-US" sz="2400" dirty="0" smtClean="0"/>
              <a:t>Κρήτη.</a:t>
            </a:r>
            <a:endParaRPr lang="el-GR" altLang="en-US" sz="2400" dirty="0"/>
          </a:p>
          <a:p>
            <a:pPr lvl="1">
              <a:spcBef>
                <a:spcPct val="50000"/>
              </a:spcBef>
            </a:pPr>
            <a:r>
              <a:rPr lang="el-GR" altLang="en-US" sz="2400" dirty="0" err="1" smtClean="0"/>
              <a:t>Πλατώνι</a:t>
            </a:r>
            <a:r>
              <a:rPr lang="el-GR" altLang="en-US" sz="2400" dirty="0" smtClean="0"/>
              <a:t> </a:t>
            </a:r>
            <a:r>
              <a:rPr lang="el-GR" altLang="en-US" sz="2400" dirty="0"/>
              <a:t>στη </a:t>
            </a:r>
            <a:r>
              <a:rPr lang="el-GR" altLang="en-US" sz="2400" dirty="0" smtClean="0"/>
              <a:t>Ρόδο.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8"/>
          <a:stretch/>
        </p:blipFill>
        <p:spPr>
          <a:xfrm>
            <a:off x="865702" y="1979502"/>
            <a:ext cx="3521740" cy="3597529"/>
          </a:xfrm>
        </p:spPr>
      </p:pic>
      <p:sp>
        <p:nvSpPr>
          <p:cNvPr id="10" name="TextBox 9"/>
          <p:cNvSpPr txBox="1"/>
          <p:nvPr/>
        </p:nvSpPr>
        <p:spPr>
          <a:xfrm>
            <a:off x="7824879" y="391379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40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68008" y="50013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l-GR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κατάσταση της </a:t>
            </a:r>
            <a:r>
              <a:rPr lang="el-GR" dirty="0" smtClean="0"/>
              <a:t>έρευνας 1/2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0080" y="1538514"/>
            <a:ext cx="8418286" cy="4623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n-US" sz="2600" dirty="0" err="1" smtClean="0"/>
              <a:t>Πανιδική</a:t>
            </a:r>
            <a:r>
              <a:rPr lang="el-GR" altLang="en-US" sz="2600" dirty="0" smtClean="0"/>
              <a:t> </a:t>
            </a:r>
            <a:r>
              <a:rPr lang="el-GR" altLang="en-US" sz="2600" dirty="0"/>
              <a:t>έρευνα </a:t>
            </a:r>
            <a:r>
              <a:rPr lang="el-GR" altLang="en-US" sz="2600" dirty="0" smtClean="0"/>
              <a:t>πραγματοποιείται</a:t>
            </a:r>
            <a:r>
              <a:rPr lang="en-US" altLang="en-US" sz="2600" dirty="0"/>
              <a:t>:</a:t>
            </a:r>
            <a:endParaRPr lang="el-GR" altLang="en-US" sz="2600" dirty="0"/>
          </a:p>
          <a:p>
            <a:pPr>
              <a:spcBef>
                <a:spcPts val="600"/>
              </a:spcBef>
            </a:pPr>
            <a:endParaRPr lang="el-GR" altLang="en-US" sz="26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altLang="en-US" sz="2600" dirty="0"/>
              <a:t>Στα τμήματα Βιολογίας, Γεωπονίας, Κτηνιατρικής, Δασολογίας, Περιβάλλοντος ΑΕΙ και </a:t>
            </a:r>
            <a:r>
              <a:rPr lang="el-GR" altLang="en-US" sz="2600" dirty="0" err="1" smtClean="0"/>
              <a:t>Ιχθυοκομίας</a:t>
            </a:r>
            <a:r>
              <a:rPr lang="el-GR" altLang="en-US" sz="2600" dirty="0" smtClean="0"/>
              <a:t> ΤΕΙ</a:t>
            </a:r>
            <a:r>
              <a:rPr lang="en-US" altLang="en-US" sz="2600" dirty="0" smtClean="0"/>
              <a:t>.</a:t>
            </a:r>
            <a:endParaRPr lang="el-GR" altLang="en-US" sz="26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altLang="en-US" sz="2600" dirty="0" smtClean="0"/>
              <a:t>Στα </a:t>
            </a:r>
            <a:r>
              <a:rPr lang="el-GR" altLang="en-US" sz="2600" dirty="0"/>
              <a:t>ερευνητικά ινστιτούτα του ΕΛΚΕΘΕ και του </a:t>
            </a:r>
            <a:r>
              <a:rPr lang="el-GR" altLang="en-US" sz="2600" dirty="0" smtClean="0"/>
              <a:t>ΕΘΙΑΓΕ</a:t>
            </a:r>
            <a:r>
              <a:rPr lang="en-US" altLang="en-US" sz="2600" dirty="0" smtClean="0"/>
              <a:t>.</a:t>
            </a:r>
            <a:endParaRPr lang="el-GR" altLang="en-US" sz="26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altLang="en-US" sz="2600" dirty="0" smtClean="0"/>
              <a:t>Σε ΜΚΟ</a:t>
            </a:r>
            <a:r>
              <a:rPr lang="en-US" altLang="en-US" sz="2600" dirty="0" smtClean="0"/>
              <a:t>.</a:t>
            </a:r>
            <a:endParaRPr lang="el-GR" altLang="en-US" sz="26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altLang="en-US" sz="2600" dirty="0" smtClean="0"/>
              <a:t>Από </a:t>
            </a:r>
            <a:r>
              <a:rPr lang="el-GR" altLang="en-US" sz="2600" dirty="0"/>
              <a:t>ιδιώτες υψηλού επιπέδου ζωολογικής </a:t>
            </a:r>
            <a:r>
              <a:rPr lang="el-GR" altLang="en-US" sz="2600" dirty="0" err="1" smtClean="0"/>
              <a:t>κατάρτησης</a:t>
            </a:r>
            <a:r>
              <a:rPr lang="en-US" altLang="en-US" sz="2600" dirty="0" smtClean="0"/>
              <a:t>.</a:t>
            </a:r>
            <a:endParaRPr lang="el-GR" altLang="en-US" sz="26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altLang="en-US" sz="2600" dirty="0" smtClean="0"/>
              <a:t>Από </a:t>
            </a:r>
            <a:r>
              <a:rPr lang="el-GR" altLang="en-US" sz="2600" dirty="0"/>
              <a:t>ξένους </a:t>
            </a:r>
            <a:r>
              <a:rPr lang="el-GR" altLang="en-US" sz="2600" dirty="0" smtClean="0"/>
              <a:t>επιστήμονες</a:t>
            </a:r>
            <a:r>
              <a:rPr lang="en-US" altLang="en-US" sz="2600" dirty="0" smtClean="0"/>
              <a:t>.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53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κατάσταση της έρευνας </a:t>
            </a:r>
            <a:r>
              <a:rPr lang="el-GR" dirty="0" smtClean="0"/>
              <a:t>2/2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457" y="1690689"/>
            <a:ext cx="8050893" cy="4486274"/>
          </a:xfrm>
        </p:spPr>
        <p:txBody>
          <a:bodyPr>
            <a:normAutofit fontScale="85000" lnSpcReduction="20000"/>
          </a:bodyPr>
          <a:lstStyle/>
          <a:p>
            <a:r>
              <a:rPr lang="el-GR" altLang="en-US" sz="3100" dirty="0"/>
              <a:t>Υπάρχουν περίπου 300 ερευνητές</a:t>
            </a:r>
          </a:p>
          <a:p>
            <a:endParaRPr lang="el-GR" altLang="en-US" sz="3100" dirty="0"/>
          </a:p>
          <a:p>
            <a:pPr lvl="1">
              <a:spcBef>
                <a:spcPts val="1200"/>
              </a:spcBef>
            </a:pPr>
            <a:r>
              <a:rPr lang="el-GR" altLang="en-US" sz="3100" dirty="0" smtClean="0"/>
              <a:t>Ερασιτέχνες.</a:t>
            </a:r>
            <a:endParaRPr lang="el-GR" altLang="en-US" sz="3100" dirty="0"/>
          </a:p>
          <a:p>
            <a:pPr lvl="1">
              <a:spcBef>
                <a:spcPts val="1200"/>
              </a:spcBef>
            </a:pPr>
            <a:r>
              <a:rPr lang="el-GR" altLang="en-US" sz="3100" dirty="0"/>
              <a:t>Μεταπτυχιακοί </a:t>
            </a:r>
            <a:r>
              <a:rPr lang="el-GR" altLang="en-US" sz="3100" dirty="0" smtClean="0"/>
              <a:t>φοιτητές.</a:t>
            </a:r>
            <a:endParaRPr lang="el-GR" altLang="en-US" sz="3100" dirty="0"/>
          </a:p>
          <a:p>
            <a:pPr lvl="1">
              <a:spcBef>
                <a:spcPts val="1200"/>
              </a:spcBef>
            </a:pPr>
            <a:r>
              <a:rPr lang="el-GR" altLang="en-US" sz="3100" dirty="0"/>
              <a:t>Μεταδιδακτορικοί </a:t>
            </a:r>
            <a:r>
              <a:rPr lang="el-GR" altLang="en-US" sz="3100" dirty="0" smtClean="0"/>
              <a:t>ερευνητές.</a:t>
            </a:r>
            <a:endParaRPr lang="el-GR" altLang="en-US" sz="3100" dirty="0"/>
          </a:p>
          <a:p>
            <a:pPr lvl="1">
              <a:spcBef>
                <a:spcPts val="1200"/>
              </a:spcBef>
            </a:pPr>
            <a:r>
              <a:rPr lang="el-GR" altLang="en-US" sz="3100" dirty="0"/>
              <a:t>Ερευνητές </a:t>
            </a:r>
            <a:r>
              <a:rPr lang="el-GR" altLang="en-US" sz="3100" dirty="0" smtClean="0"/>
              <a:t>ινστιτούτων.</a:t>
            </a:r>
            <a:endParaRPr lang="el-GR" altLang="en-US" sz="3100" dirty="0"/>
          </a:p>
          <a:p>
            <a:pPr lvl="1">
              <a:spcBef>
                <a:spcPts val="1200"/>
              </a:spcBef>
            </a:pPr>
            <a:r>
              <a:rPr lang="el-GR" altLang="en-US" sz="3100" dirty="0"/>
              <a:t>Μέλη ΔΕΠ Πανεπιστημίων και </a:t>
            </a:r>
            <a:r>
              <a:rPr lang="el-GR" altLang="en-US" sz="3100" dirty="0" smtClean="0"/>
              <a:t>ΤΕΙ.</a:t>
            </a:r>
            <a:endParaRPr lang="el-GR" altLang="en-US" sz="3100" dirty="0"/>
          </a:p>
          <a:p>
            <a:endParaRPr lang="el-GR" altLang="en-US" sz="3100" dirty="0"/>
          </a:p>
          <a:p>
            <a:r>
              <a:rPr lang="el-GR" altLang="en-US" sz="3100" dirty="0"/>
              <a:t>Επιστημονικός φορέας</a:t>
            </a:r>
          </a:p>
          <a:p>
            <a:endParaRPr lang="el-GR" altLang="en-US" sz="3100" dirty="0"/>
          </a:p>
          <a:p>
            <a:pPr lvl="1"/>
            <a:r>
              <a:rPr lang="el-GR" altLang="en-US" sz="3100" dirty="0"/>
              <a:t>Ελληνική Ζωολογική </a:t>
            </a:r>
            <a:r>
              <a:rPr lang="el-GR" altLang="en-US" sz="3100" dirty="0" smtClean="0"/>
              <a:t>Εταιρεία.</a:t>
            </a:r>
            <a:endParaRPr lang="en-GB" altLang="en-US" sz="31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54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Κύριες ασχολίες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sz="2600" dirty="0" err="1" smtClean="0"/>
              <a:t>Σπονδυλόζωα</a:t>
            </a:r>
            <a:r>
              <a:rPr lang="el-GR" altLang="en-US" sz="2600" dirty="0" smtClean="0"/>
              <a:t> </a:t>
            </a:r>
            <a:r>
              <a:rPr lang="el-GR" altLang="en-US" sz="2600" dirty="0"/>
              <a:t>περισσότερο από τα </a:t>
            </a:r>
            <a:r>
              <a:rPr lang="el-GR" altLang="en-US" sz="2600" dirty="0" smtClean="0"/>
              <a:t>ασπόνδυλα.</a:t>
            </a:r>
            <a:endParaRPr lang="el-GR" altLang="en-US" sz="2600" dirty="0"/>
          </a:p>
          <a:p>
            <a:r>
              <a:rPr lang="el-GR" altLang="en-US" sz="2600" dirty="0"/>
              <a:t>Σχετικά μεγαλύτερος αριθμός ερευνητών θαλάσσιας </a:t>
            </a:r>
            <a:r>
              <a:rPr lang="el-GR" altLang="en-US" sz="2600" dirty="0" smtClean="0"/>
              <a:t>πανίδας.</a:t>
            </a:r>
            <a:endParaRPr lang="el-GR" altLang="en-US" sz="2600" dirty="0"/>
          </a:p>
          <a:p>
            <a:r>
              <a:rPr lang="el-GR" altLang="en-US" sz="2600" dirty="0"/>
              <a:t>Περισσότεροι στην Αθήνα, αρκετοί σε Θεσσαλονίκη και </a:t>
            </a:r>
            <a:r>
              <a:rPr lang="el-GR" altLang="en-US" sz="2600" dirty="0" smtClean="0"/>
              <a:t>Κρήτη.</a:t>
            </a:r>
            <a:endParaRPr lang="el-GR" altLang="en-US" sz="2600" dirty="0"/>
          </a:p>
          <a:p>
            <a:endParaRPr lang="el-GR" altLang="en-US" sz="2600" dirty="0"/>
          </a:p>
          <a:p>
            <a:pPr marL="0" indent="0">
              <a:buNone/>
            </a:pPr>
            <a:r>
              <a:rPr lang="el-GR" altLang="en-US" sz="2600" dirty="0"/>
              <a:t>Ξένοι </a:t>
            </a:r>
            <a:r>
              <a:rPr lang="el-GR" altLang="en-US" sz="2600" dirty="0" smtClean="0"/>
              <a:t>ερευνητές.</a:t>
            </a:r>
            <a:endParaRPr lang="el-GR" altLang="en-US" sz="2600" dirty="0"/>
          </a:p>
          <a:p>
            <a:r>
              <a:rPr lang="el-GR" altLang="en-US" sz="2600" dirty="0"/>
              <a:t>Κυρίως </a:t>
            </a:r>
            <a:r>
              <a:rPr lang="el-GR" altLang="en-US" sz="2600" dirty="0" smtClean="0"/>
              <a:t>γερμανόφωνοι.</a:t>
            </a:r>
            <a:endParaRPr lang="el-GR" altLang="en-US" sz="2600" dirty="0"/>
          </a:p>
          <a:p>
            <a:r>
              <a:rPr lang="el-GR" altLang="en-US" sz="2600" dirty="0"/>
              <a:t>Επίσης Ιταλοί, Βούλγαροι, Σέρβοι, Γάλλοι, </a:t>
            </a:r>
            <a:r>
              <a:rPr lang="el-GR" altLang="en-US" sz="2600" dirty="0" smtClean="0"/>
              <a:t>Βρετανοί.</a:t>
            </a:r>
            <a:endParaRPr lang="en-GB" altLang="en-US" sz="26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55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Γ')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Γ')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Ιστορικού Εκδόσεων</a:t>
            </a:r>
            <a:r>
              <a:rPr lang="en-US" altLang="en-US" sz="4000" dirty="0"/>
              <a:t> </a:t>
            </a:r>
            <a:r>
              <a:rPr lang="el-GR" altLang="en-US" sz="4000" dirty="0"/>
              <a:t>Έργου</a:t>
            </a:r>
            <a:endParaRPr lang="en-US" altLang="en-US" sz="4000" dirty="0" smtClean="0"/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5. Πανίδα της Ελλάδας (Μέρος Α')</a:t>
            </a:r>
            <a:endParaRPr lang="el-GR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6C0F42-0785-43AA-ADCF-D3DEB04C0D7A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Συσχέτιση κατανομών με τις </a:t>
            </a:r>
            <a:r>
              <a:rPr lang="el-GR" dirty="0" err="1"/>
              <a:t>ισοθέρμους</a:t>
            </a:r>
            <a:r>
              <a:rPr lang="el-GR" dirty="0"/>
              <a:t> </a:t>
            </a:r>
            <a:r>
              <a:rPr lang="el-GR" dirty="0" smtClean="0"/>
              <a:t>2/3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86764"/>
            <a:ext cx="3886200" cy="298083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43" y="3054692"/>
            <a:ext cx="3886200" cy="254181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183076" y="45905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08346" y="531950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Αναφοράς</a:t>
            </a:r>
            <a:endParaRPr lang="en-US" altLang="en-US" sz="4000" dirty="0" smtClean="0"/>
          </a:p>
        </p:txBody>
      </p:sp>
      <p:sp>
        <p:nvSpPr>
          <p:cNvPr id="921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Εθνικόν και Καποδιστριακόν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err="1" smtClean="0"/>
              <a:t>Λεγάκις</a:t>
            </a:r>
            <a:r>
              <a:rPr lang="el-GR" altLang="en-US" sz="2000" dirty="0" smtClean="0"/>
              <a:t> Αναστάσιος, Αναπληρωτής Καθηγητής. «</a:t>
            </a:r>
            <a:r>
              <a:rPr lang="en-US" altLang="en-US" sz="2000" dirty="0" smtClean="0"/>
              <a:t>Z</a:t>
            </a:r>
            <a:r>
              <a:rPr lang="el-GR" altLang="en-US" sz="2000" dirty="0" err="1" smtClean="0"/>
              <a:t>ωική</a:t>
            </a:r>
            <a:r>
              <a:rPr lang="el-GR" altLang="en-US" sz="2000" dirty="0" smtClean="0"/>
              <a:t> Ποικιλότητα. Ενότητα 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Πανίδα της Ελλάδας, Μέρος Α’». Έκδοση: 1.0. Αθήνα 2014. Διαθέσιμο από τη δικτυακή διεύθυνση: </a:t>
            </a:r>
            <a:r>
              <a:rPr lang="en-GB" altLang="en-US" sz="2000" dirty="0"/>
              <a:t>http://opencourses.uoa.gr/courses/BIOL100/</a:t>
            </a:r>
            <a:endParaRPr lang="el-GR" altLang="en-US" dirty="0" smtClean="0"/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5. Πανίδα της Ελλάδας (Μέρος Α')</a:t>
            </a:r>
            <a:endParaRPr lang="el-GR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99ABD-E14C-4539-A9BA-982BA8B299D0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n-US" sz="4000" b="1" dirty="0" smtClean="0"/>
              <a:t>1/5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43546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r>
              <a:rPr lang="el-GR" sz="1600" b="1" dirty="0"/>
              <a:t>Εικόνα </a:t>
            </a:r>
            <a:r>
              <a:rPr lang="el-GR" sz="1600" b="1" dirty="0" smtClean="0"/>
              <a:t>1. </a:t>
            </a:r>
            <a:r>
              <a:rPr lang="el-GR" sz="1600" dirty="0" smtClean="0"/>
              <a:t>Πηγή: </a:t>
            </a:r>
            <a:r>
              <a:rPr lang="en-US" sz="1600" dirty="0" smtClean="0"/>
              <a:t>A</a:t>
            </a:r>
            <a:r>
              <a:rPr lang="en-US" sz="1600" dirty="0"/>
              <a:t>. </a:t>
            </a:r>
            <a:r>
              <a:rPr lang="en-US" sz="1600" dirty="0" err="1"/>
              <a:t>Legakis</a:t>
            </a:r>
            <a:r>
              <a:rPr lang="en-US" sz="1600" dirty="0"/>
              <a:t>, S. </a:t>
            </a:r>
            <a:r>
              <a:rPr lang="en-US" sz="1600" dirty="0" err="1"/>
              <a:t>Sfenthourakis</a:t>
            </a:r>
            <a:r>
              <a:rPr lang="en-US" sz="1600" dirty="0"/>
              <a:t> &amp; S. </a:t>
            </a:r>
            <a:r>
              <a:rPr lang="en-US" sz="1600" dirty="0" err="1"/>
              <a:t>Giokas</a:t>
            </a:r>
            <a:r>
              <a:rPr lang="en-US" sz="1600" dirty="0"/>
              <a:t> (1999). The Anatolian-European transition zone on Aegean islands. 8th International Congress on the Zoogeography and Ecology of Greece and Adjacent Regions, Kavala, 17-21 May 1999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r>
              <a:rPr lang="el-GR" sz="1600" b="1" dirty="0"/>
              <a:t>Εικόνα </a:t>
            </a:r>
            <a:r>
              <a:rPr lang="el-GR" sz="1600" b="1" dirty="0" smtClean="0"/>
              <a:t>2, 3. </a:t>
            </a:r>
            <a:r>
              <a:rPr lang="el-GR" sz="1600" dirty="0"/>
              <a:t>Πηγή: </a:t>
            </a:r>
            <a:r>
              <a:rPr lang="en-US" sz="1600" dirty="0"/>
              <a:t>F. </a:t>
            </a:r>
            <a:r>
              <a:rPr lang="en-US" sz="1600" dirty="0" err="1"/>
              <a:t>Willemse</a:t>
            </a:r>
            <a:r>
              <a:rPr lang="en-US" sz="1600" dirty="0"/>
              <a:t> (1984). Catalogue of the </a:t>
            </a:r>
            <a:r>
              <a:rPr lang="en-US" sz="1600" dirty="0" err="1"/>
              <a:t>Orthoptera</a:t>
            </a:r>
            <a:r>
              <a:rPr lang="en-US" sz="1600" dirty="0"/>
              <a:t> of Greece. Hellenic Zoological Society.</a:t>
            </a:r>
          </a:p>
          <a:p>
            <a:r>
              <a:rPr lang="en-US" sz="1600" b="1" dirty="0" err="1"/>
              <a:t>Εικόν</a:t>
            </a:r>
            <a:r>
              <a:rPr lang="en-US" sz="1600" b="1" dirty="0"/>
              <a:t>α </a:t>
            </a:r>
            <a:r>
              <a:rPr lang="el-GR" sz="1600" b="1" dirty="0" smtClean="0"/>
              <a:t>4</a:t>
            </a:r>
            <a:r>
              <a:rPr lang="en-US" sz="1600" b="1" dirty="0" smtClean="0"/>
              <a:t> -8. </a:t>
            </a:r>
            <a:r>
              <a:rPr lang="en-US" sz="1600" dirty="0" smtClean="0"/>
              <a:t>Copyrighted.</a:t>
            </a:r>
          </a:p>
          <a:p>
            <a:r>
              <a:rPr lang="el-GR" sz="1600" b="1" dirty="0" smtClean="0"/>
              <a:t>Εικόνα 9. </a:t>
            </a:r>
            <a:r>
              <a:rPr lang="el-GR" sz="1600" dirty="0" smtClean="0"/>
              <a:t>Πηγή: </a:t>
            </a:r>
            <a:r>
              <a:rPr lang="en-US" sz="1600" dirty="0" smtClean="0"/>
              <a:t>F</a:t>
            </a:r>
            <a:r>
              <a:rPr lang="en-US" sz="1600" dirty="0"/>
              <a:t>. </a:t>
            </a:r>
            <a:r>
              <a:rPr lang="en-US" sz="1600" dirty="0" err="1"/>
              <a:t>Willemse</a:t>
            </a:r>
            <a:r>
              <a:rPr lang="en-US" sz="1600" dirty="0"/>
              <a:t> (1984). Catalogue of the </a:t>
            </a:r>
            <a:r>
              <a:rPr lang="en-US" sz="1600" dirty="0" err="1"/>
              <a:t>Orthoptera</a:t>
            </a:r>
            <a:r>
              <a:rPr lang="en-US" sz="1600" dirty="0"/>
              <a:t> of Greece. Hellenic Zoological </a:t>
            </a:r>
            <a:r>
              <a:rPr lang="en-US" sz="1600" dirty="0" smtClean="0"/>
              <a:t>Society</a:t>
            </a:r>
            <a:r>
              <a:rPr lang="el-GR" sz="1600" dirty="0" smtClean="0"/>
              <a:t>.</a:t>
            </a:r>
          </a:p>
          <a:p>
            <a:r>
              <a:rPr lang="el-GR" sz="1600" b="1" dirty="0" smtClean="0"/>
              <a:t>Εικόνα 10. </a:t>
            </a:r>
            <a:r>
              <a:rPr lang="el-GR" sz="1600" dirty="0" smtClean="0"/>
              <a:t>Πηγή: </a:t>
            </a:r>
            <a:r>
              <a:rPr lang="en-US" sz="1600" dirty="0" err="1"/>
              <a:t>Sfenthourakis</a:t>
            </a:r>
            <a:r>
              <a:rPr lang="en-US" sz="1600" dirty="0"/>
              <a:t> S. &amp; </a:t>
            </a:r>
            <a:r>
              <a:rPr lang="en-US" sz="1600" dirty="0" err="1"/>
              <a:t>Legakis</a:t>
            </a:r>
            <a:r>
              <a:rPr lang="en-US" sz="1600" dirty="0"/>
              <a:t> A. (2001). Hotspots of endemic terrestrial invertebrates in southern Greece. Biodiversity and conservation 10: 1387-1417.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n-US" sz="1600" dirty="0"/>
              <a:t>This work is licensed under a Creative Commons Attribution-</a:t>
            </a:r>
            <a:r>
              <a:rPr lang="en-US" sz="1600" dirty="0" err="1"/>
              <a:t>NonCommercial</a:t>
            </a:r>
            <a:r>
              <a:rPr lang="en-US" sz="1600" dirty="0"/>
              <a:t>-</a:t>
            </a:r>
            <a:r>
              <a:rPr lang="en-US" sz="1600" dirty="0" err="1"/>
              <a:t>NoDerivatives</a:t>
            </a:r>
            <a:r>
              <a:rPr lang="en-US" sz="1600" dirty="0"/>
              <a:t> 4.0 International License. 2015 </a:t>
            </a:r>
            <a:r>
              <a:rPr lang="el-GR" sz="1600" dirty="0"/>
              <a:t>Φωτογραφίες από τον Νίκο </a:t>
            </a:r>
            <a:r>
              <a:rPr lang="el-GR" sz="1600" dirty="0" err="1"/>
              <a:t>Χατζηιακώβου</a:t>
            </a:r>
            <a:r>
              <a:rPr lang="el-GR" sz="1600" dirty="0"/>
              <a:t>. Σύνδεσμος: </a:t>
            </a:r>
            <a:r>
              <a:rPr lang="en-US" sz="1600" dirty="0"/>
              <a:t>http://chatziiakovou.gr/p-1210-%CF%80%CE%B5%CE%B6%CE%BF%CF%8D%CE%BB%CE%B5%CF%82-%CE%BA%CE%BF%CF%83%CE%BC%CE%B1%CE%B4%CE%B1%CE%AF%CE%BF%CE%B9-%CF%83%CE%B1%CE%BC%CE%BF%CF%82. </a:t>
            </a:r>
            <a:r>
              <a:rPr lang="el-GR" sz="1600" dirty="0"/>
              <a:t>Πηγή: </a:t>
            </a:r>
            <a:r>
              <a:rPr lang="en-US" sz="1600" dirty="0"/>
              <a:t>http://chatziiakovou.gr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n-US" sz="4000" b="1" dirty="0" smtClean="0"/>
              <a:t>2/5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 smtClean="0"/>
              <a:t>Εικόνα </a:t>
            </a:r>
            <a:r>
              <a:rPr lang="el-GR" sz="1600" b="1" dirty="0"/>
              <a:t>12. </a:t>
            </a:r>
            <a:r>
              <a:rPr lang="el-GR" sz="1600" dirty="0"/>
              <a:t>Σύνδεσμος: </a:t>
            </a:r>
            <a:r>
              <a:rPr lang="en-US" sz="1600" dirty="0"/>
              <a:t>http://www.cornucopia.org/2015/08/clearing-vegetation-around-crops-doesnt-help-reduce-pathogens-on-produce/. </a:t>
            </a:r>
            <a:r>
              <a:rPr lang="el-GR" sz="1600" dirty="0"/>
              <a:t>Πηγή: </a:t>
            </a:r>
            <a:r>
              <a:rPr lang="en-US" sz="1600" dirty="0"/>
              <a:t>NRCS   http://www.cornucopia.org/.</a:t>
            </a:r>
          </a:p>
          <a:p>
            <a:r>
              <a:rPr lang="el-GR" sz="1600" b="1" dirty="0"/>
              <a:t>Εικόνα 13. </a:t>
            </a:r>
            <a:r>
              <a:rPr lang="el-GR" sz="1600" dirty="0"/>
              <a:t>Σύνδεσμος: </a:t>
            </a:r>
            <a:r>
              <a:rPr lang="en-US" sz="1600" dirty="0"/>
              <a:t>http://www.virtualtourist.com/travel/Middle_East/Israel/Zichron_Yaakov-1707892/Off_the_Beaten_Path-Zichron_Yaakov-TG-C-1.html. </a:t>
            </a:r>
            <a:r>
              <a:rPr lang="el-GR" sz="1600" dirty="0"/>
              <a:t>Πηγή: </a:t>
            </a:r>
            <a:r>
              <a:rPr lang="en-US" sz="1600" dirty="0"/>
              <a:t>http://www.virtualtourist.com</a:t>
            </a:r>
            <a:r>
              <a:rPr lang="en-US" sz="1600" b="1" dirty="0"/>
              <a:t>.</a:t>
            </a:r>
          </a:p>
          <a:p>
            <a:r>
              <a:rPr lang="el-GR" sz="1600" b="1" dirty="0"/>
              <a:t>Εικόνα 14. </a:t>
            </a:r>
            <a:r>
              <a:rPr lang="el-GR" sz="1600" dirty="0"/>
              <a:t>©</a:t>
            </a:r>
            <a:r>
              <a:rPr lang="en-US" sz="1600" dirty="0"/>
              <a:t>Copyright Trikalavoice.gr 2011 – 2013. </a:t>
            </a:r>
            <a:r>
              <a:rPr lang="el-GR" sz="1600" dirty="0"/>
              <a:t>Σύνδεσμος: </a:t>
            </a:r>
            <a:r>
              <a:rPr lang="en-US" sz="1600" dirty="0"/>
              <a:t>http://www.trikalavoice.gr/news/2014/06/03/odigies-gia-prostasia-apo-tis-dasikes-pyrkagies. </a:t>
            </a:r>
            <a:r>
              <a:rPr lang="el-GR" sz="1600" dirty="0"/>
              <a:t>Πηγή: </a:t>
            </a:r>
            <a:r>
              <a:rPr lang="en-US" sz="1600" dirty="0"/>
              <a:t>http://www.trikalavoice.gr.</a:t>
            </a:r>
          </a:p>
          <a:p>
            <a:r>
              <a:rPr lang="el-GR" sz="1600" b="1" dirty="0"/>
              <a:t>Εικόνα 15. </a:t>
            </a:r>
            <a:r>
              <a:rPr lang="en-US" sz="1600" dirty="0"/>
              <a:t>©1998-2010 Pascal </a:t>
            </a:r>
            <a:r>
              <a:rPr lang="en-US" sz="1600" dirty="0" smtClean="0"/>
              <a:t>DUBOIS</a:t>
            </a:r>
            <a:r>
              <a:rPr lang="el-GR" sz="1600" dirty="0" smtClean="0"/>
              <a:t>. </a:t>
            </a:r>
            <a:r>
              <a:rPr lang="el-GR" sz="1600" dirty="0" smtClean="0"/>
              <a:t>Σύνδεσμος</a:t>
            </a:r>
            <a:r>
              <a:rPr lang="el-GR" sz="1600" dirty="0"/>
              <a:t>: </a:t>
            </a:r>
            <a:r>
              <a:rPr lang="en-US" sz="1600" dirty="0"/>
              <a:t>http://pdubois.free.fr/espece.php?MyEspece=MYOCOY. </a:t>
            </a:r>
            <a:r>
              <a:rPr lang="el-GR" sz="1600" dirty="0"/>
              <a:t>Πηγή: </a:t>
            </a:r>
            <a:r>
              <a:rPr lang="en-US" sz="1600" dirty="0"/>
              <a:t>http://pdubois.free.fr.</a:t>
            </a:r>
            <a:endParaRPr lang="en-US" sz="1600" dirty="0"/>
          </a:p>
          <a:p>
            <a:r>
              <a:rPr lang="el-GR" sz="1600" b="1" dirty="0"/>
              <a:t>Εικόνα 16</a:t>
            </a:r>
            <a:r>
              <a:rPr lang="el-GR" sz="1600" dirty="0" smtClean="0"/>
              <a:t>.</a:t>
            </a:r>
            <a:r>
              <a:rPr lang="en-US" sz="1600" dirty="0"/>
              <a:t> </a:t>
            </a:r>
            <a:r>
              <a:rPr lang="en-US" sz="1600" dirty="0" smtClean="0"/>
              <a:t>Copyright © </a:t>
            </a:r>
            <a:r>
              <a:rPr lang="en-US" sz="1600" dirty="0"/>
              <a:t>Photo : Kelly </a:t>
            </a:r>
            <a:r>
              <a:rPr lang="en-US" sz="1600" dirty="0" err="1"/>
              <a:t>Riccetti</a:t>
            </a:r>
            <a:r>
              <a:rPr lang="en-US" sz="1600" dirty="0"/>
              <a:t> - riccettik@seapine.com. </a:t>
            </a:r>
            <a:r>
              <a:rPr lang="el-GR" sz="1600" dirty="0" smtClean="0"/>
              <a:t>Σύνδεσμος:</a:t>
            </a:r>
            <a:r>
              <a:rPr lang="en-US" sz="1600" dirty="0"/>
              <a:t>http://habitattitude.ca/red-eared-slider-trachemys-scripta-elegans</a:t>
            </a:r>
            <a:r>
              <a:rPr lang="el-GR" sz="1600" dirty="0" smtClean="0"/>
              <a:t>. Πηγή:</a:t>
            </a:r>
            <a:r>
              <a:rPr lang="en-US" sz="1600" dirty="0" smtClean="0"/>
              <a:t>http</a:t>
            </a:r>
            <a:r>
              <a:rPr lang="en-US" sz="1600" dirty="0"/>
              <a:t>://habitattitude.ca/home-2/.</a:t>
            </a:r>
            <a:endParaRPr lang="en-US" sz="1600" dirty="0" smtClean="0"/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17</a:t>
            </a:r>
            <a:r>
              <a:rPr lang="el-GR" sz="1600" dirty="0"/>
              <a:t>. Σύνδεσμος: </a:t>
            </a:r>
            <a:r>
              <a:rPr lang="en-US" sz="1600" dirty="0"/>
              <a:t>http://animaldiversity.org/collections/contributors/Grzimek_herps/Ranidae/Rana_catesbeiana/JM @ 2002</a:t>
            </a:r>
            <a:r>
              <a:rPr lang="el-GR" sz="1600" dirty="0" smtClean="0"/>
              <a:t>. </a:t>
            </a:r>
            <a:r>
              <a:rPr lang="el-GR" sz="1600" dirty="0"/>
              <a:t>Πηγή: </a:t>
            </a:r>
            <a:r>
              <a:rPr lang="en-US" sz="1600" dirty="0"/>
              <a:t>Myers, P., R. Espinosa, C. S. Parr, T. Jones, G. S. Hammond, and T. A. Dewey. 2016. The Animal Diversity Web (online). Accessed at http://animaldiversity.org</a:t>
            </a:r>
            <a:r>
              <a:rPr lang="en-US" sz="1600" dirty="0" smtClean="0"/>
              <a:t>.</a:t>
            </a:r>
            <a:endParaRPr lang="el-GR" sz="1600" dirty="0"/>
          </a:p>
          <a:p>
            <a:r>
              <a:rPr lang="el-GR" sz="1600" b="1" dirty="0"/>
              <a:t>Εικόνα 18</a:t>
            </a:r>
            <a:r>
              <a:rPr lang="el-GR" sz="1600" dirty="0" smtClean="0"/>
              <a:t>.</a:t>
            </a:r>
            <a:r>
              <a:rPr lang="en-US" sz="1600" dirty="0" smtClean="0"/>
              <a:t> Fish World. </a:t>
            </a:r>
            <a:r>
              <a:rPr lang="el-GR" sz="1600" dirty="0" smtClean="0"/>
              <a:t> </a:t>
            </a:r>
            <a:r>
              <a:rPr lang="el-GR" sz="1600" dirty="0"/>
              <a:t>Σύνδεσμος: </a:t>
            </a:r>
            <a:r>
              <a:rPr lang="en-US" sz="1600" dirty="0"/>
              <a:t>http://underwater-fish.blogspot.gr/2011/11/rainbow-trout-oncorhynchus-mykiss.html</a:t>
            </a:r>
            <a:r>
              <a:rPr lang="el-GR" sz="1600" dirty="0" smtClean="0"/>
              <a:t>. </a:t>
            </a:r>
            <a:r>
              <a:rPr lang="el-GR" sz="1600" dirty="0"/>
              <a:t>Πηγή: </a:t>
            </a:r>
            <a:r>
              <a:rPr lang="en-US" sz="1600" dirty="0"/>
              <a:t>Copyright © 2010 - Fish World 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endParaRPr lang="en-US" sz="1600" dirty="0"/>
          </a:p>
          <a:p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n-US" sz="4000" b="1" dirty="0" smtClean="0"/>
              <a:t>3/5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19. </a:t>
            </a:r>
            <a:r>
              <a:rPr lang="en-US" sz="1600" dirty="0"/>
              <a:t>Robert McDowall ©. </a:t>
            </a:r>
            <a:r>
              <a:rPr lang="el-GR" sz="1600" dirty="0"/>
              <a:t>Σύνδεσμος: </a:t>
            </a:r>
            <a:r>
              <a:rPr lang="en-US" sz="1600" dirty="0"/>
              <a:t>http://nas.er.usgs.gov/queries/factsheet.aspx?SpeciesID=846. </a:t>
            </a:r>
            <a:r>
              <a:rPr lang="el-GR" sz="1600" dirty="0"/>
              <a:t>Πηγή: </a:t>
            </a:r>
            <a:r>
              <a:rPr lang="en-US" sz="1600" dirty="0"/>
              <a:t>http://nas.er.usgs.gov/.</a:t>
            </a:r>
          </a:p>
          <a:p>
            <a:r>
              <a:rPr lang="el-GR" sz="1600" b="1" dirty="0"/>
              <a:t>Εικόνα 20. </a:t>
            </a:r>
            <a:r>
              <a:rPr lang="el-GR" sz="1600" dirty="0"/>
              <a:t>© </a:t>
            </a:r>
            <a:r>
              <a:rPr lang="en-US" sz="1600" dirty="0"/>
              <a:t>Copyright 2014 Melissokosmos.eu. </a:t>
            </a:r>
            <a:r>
              <a:rPr lang="el-GR" sz="1600" dirty="0"/>
              <a:t>Σύνδεσμος: </a:t>
            </a:r>
            <a:r>
              <a:rPr lang="en-US" sz="1600" dirty="0"/>
              <a:t>http://www.xmbeekeeping.eu/index.php/nea/melissokomika-nea/item/137-fyles. </a:t>
            </a:r>
            <a:r>
              <a:rPr lang="el-GR" sz="1600" dirty="0"/>
              <a:t>Πηγή: </a:t>
            </a:r>
            <a:r>
              <a:rPr lang="en-US" sz="1600" dirty="0"/>
              <a:t>http://www.xmbeekeeping.eu/.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21. </a:t>
            </a:r>
            <a:r>
              <a:rPr lang="el-GR" sz="1600" dirty="0"/>
              <a:t>Έχετε το δικαίωμα να αντιγράφετε, να αναδιανέμετε και να τροποποιείτε το κείμενο υπό τους όρους της άδειας – </a:t>
            </a:r>
            <a:r>
              <a:rPr lang="en-US" sz="1600" dirty="0"/>
              <a:t>CC-BA-SA. </a:t>
            </a:r>
            <a:r>
              <a:rPr lang="el-GR" sz="1600" dirty="0"/>
              <a:t>Σύνδεσμος: </a:t>
            </a:r>
            <a:r>
              <a:rPr lang="en-US" sz="1600" dirty="0"/>
              <a:t>http://www.ecogreens-gr.org/cms/index.php?option=com_tag&amp;task=tag&amp;tag=%CE%91%CF%83%CF%89%CF%80%CF%8C%CF%82. </a:t>
            </a:r>
            <a:r>
              <a:rPr lang="el-GR" sz="1600" dirty="0"/>
              <a:t>Πηγή: </a:t>
            </a:r>
            <a:r>
              <a:rPr lang="en-US" sz="1600" dirty="0"/>
              <a:t>http://www.ecogreens-gr.org.</a:t>
            </a:r>
          </a:p>
          <a:p>
            <a:r>
              <a:rPr lang="el-GR" sz="1600" b="1" dirty="0"/>
              <a:t>Εικόνα 22. </a:t>
            </a:r>
            <a:r>
              <a:rPr lang="en-US" sz="1600" dirty="0"/>
              <a:t>Copyright© 2005-2012, Brian Center </a:t>
            </a:r>
            <a:r>
              <a:rPr lang="en-US" sz="1600" dirty="0" smtClean="0"/>
              <a:t>Hunting</a:t>
            </a:r>
            <a:r>
              <a:rPr lang="el-GR" sz="1600" dirty="0" smtClean="0"/>
              <a:t>.</a:t>
            </a:r>
            <a:r>
              <a:rPr lang="en-US" sz="1600" dirty="0" smtClean="0"/>
              <a:t> </a:t>
            </a:r>
            <a:r>
              <a:rPr lang="el-GR" sz="1600" dirty="0"/>
              <a:t>Σύνδεσμος: </a:t>
            </a:r>
            <a:r>
              <a:rPr lang="en-US" sz="1600" dirty="0"/>
              <a:t>http://www.briancenterhunting.com/a-brownbear.htm/. </a:t>
            </a:r>
            <a:r>
              <a:rPr lang="el-GR" sz="1600" dirty="0"/>
              <a:t>Πηγή: </a:t>
            </a:r>
            <a:r>
              <a:rPr lang="en-US" sz="1600" dirty="0"/>
              <a:t>http://</a:t>
            </a:r>
            <a:r>
              <a:rPr lang="en-US" sz="1600" dirty="0" smtClean="0"/>
              <a:t>www.briancenterhunting.com.</a:t>
            </a:r>
            <a:endParaRPr lang="en-US" sz="1600" dirty="0"/>
          </a:p>
          <a:p>
            <a:r>
              <a:rPr lang="el-GR" sz="1600" b="1" dirty="0"/>
              <a:t>Εικόνα 23. </a:t>
            </a:r>
            <a:r>
              <a:rPr lang="el-GR" sz="1600" dirty="0" smtClean="0"/>
              <a:t>Σύνδεσμος: </a:t>
            </a:r>
            <a:r>
              <a:rPr lang="en-US" sz="1600" dirty="0" smtClean="0"/>
              <a:t>https</a:t>
            </a:r>
            <a:r>
              <a:rPr lang="en-US" sz="1600" dirty="0"/>
              <a:t>://s-media-cache-ak0.pinimg.com/originals/d6/d8/56/d6d85651160bd977ddbd07cd8cb21fd2.jpg</a:t>
            </a:r>
            <a:r>
              <a:rPr lang="en-US" sz="1600" b="1" dirty="0"/>
              <a:t>. </a:t>
            </a:r>
            <a:endParaRPr lang="en-US" sz="1600" b="1" dirty="0"/>
          </a:p>
          <a:p>
            <a:r>
              <a:rPr lang="el-GR" sz="1600" b="1" dirty="0"/>
              <a:t>Εικόνα 24. </a:t>
            </a:r>
            <a:r>
              <a:rPr lang="el-GR" sz="1600" dirty="0"/>
              <a:t>Σύνδεσμος: http://www.stylepinner.com/french-food-snails/ZnJlbmNoLWZvb2Qtc25haWxz/. Πηγή: http://www.stylepinner.com</a:t>
            </a:r>
            <a:r>
              <a:rPr lang="el-GR" sz="1600" b="1" dirty="0"/>
              <a:t>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25</a:t>
            </a:r>
            <a:r>
              <a:rPr lang="el-GR" sz="1600" b="1" dirty="0" smtClean="0"/>
              <a:t>.</a:t>
            </a:r>
            <a:r>
              <a:rPr lang="en-US" sz="1600" b="1" dirty="0"/>
              <a:t> </a:t>
            </a:r>
            <a:r>
              <a:rPr lang="en-US" sz="1600" dirty="0"/>
              <a:t>©2009-2016 Barbara Johansen Newman.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http://www.reallyreallyretro.com/Patterns. </a:t>
            </a:r>
            <a:r>
              <a:rPr lang="el-GR" sz="1600" dirty="0"/>
              <a:t>Πηγή: </a:t>
            </a:r>
            <a:r>
              <a:rPr lang="en-US" sz="1600" dirty="0"/>
              <a:t>http://www.reallyreallyretro.com.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n-US" sz="4000" dirty="0" smtClean="0"/>
              <a:t>4</a:t>
            </a:r>
            <a:r>
              <a:rPr lang="en-US" sz="4000" b="1" dirty="0" smtClean="0"/>
              <a:t>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26. </a:t>
            </a:r>
            <a:r>
              <a:rPr lang="en-US" sz="1600" dirty="0"/>
              <a:t>Copyright © 2016 BBC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r>
              <a:rPr lang="el-GR" sz="1600" dirty="0" smtClean="0"/>
              <a:t>Σύνδεσμος</a:t>
            </a:r>
            <a:r>
              <a:rPr lang="el-GR" sz="1600" dirty="0"/>
              <a:t>: </a:t>
            </a:r>
            <a:r>
              <a:rPr lang="en-US" sz="1600" dirty="0"/>
              <a:t>http://</a:t>
            </a:r>
            <a:r>
              <a:rPr lang="en-US" sz="1600" dirty="0" smtClean="0"/>
              <a:t>www.bbc.com/news/world-africa-33770923. </a:t>
            </a:r>
            <a:r>
              <a:rPr lang="el-GR" sz="1600" dirty="0"/>
              <a:t>Πηγή: </a:t>
            </a:r>
            <a:r>
              <a:rPr lang="en-US" sz="1600" dirty="0"/>
              <a:t>http://www.bbc.com.</a:t>
            </a:r>
            <a:endParaRPr lang="en-US" sz="1600" dirty="0"/>
          </a:p>
          <a:p>
            <a:r>
              <a:rPr lang="el-GR" sz="1600" b="1" dirty="0"/>
              <a:t>Εικόνα 27. </a:t>
            </a:r>
            <a:r>
              <a:rPr lang="el-GR" sz="1600" dirty="0"/>
              <a:t>Πηγή: Ανάβαση @ </a:t>
            </a:r>
            <a:r>
              <a:rPr lang="en-US" sz="1600" dirty="0"/>
              <a:t>WWF </a:t>
            </a:r>
            <a:r>
              <a:rPr lang="el-GR" sz="1600" dirty="0" smtClean="0"/>
              <a:t>Ελλάς.</a:t>
            </a:r>
            <a:endParaRPr lang="en-US" sz="1600" dirty="0"/>
          </a:p>
          <a:p>
            <a:r>
              <a:rPr lang="el-GR" sz="1600" b="1" dirty="0"/>
              <a:t>Εικόνα 28. </a:t>
            </a:r>
            <a:r>
              <a:rPr lang="el-GR" sz="1600" dirty="0" smtClean="0"/>
              <a:t>Πηγή: </a:t>
            </a:r>
            <a:r>
              <a:rPr lang="en-US" sz="1600" dirty="0"/>
              <a:t>WWF-</a:t>
            </a:r>
            <a:r>
              <a:rPr lang="el-GR" sz="1600" dirty="0" smtClean="0"/>
              <a:t>Ελλάς.</a:t>
            </a:r>
            <a:endParaRPr lang="el-GR" sz="1600" dirty="0"/>
          </a:p>
          <a:p>
            <a:r>
              <a:rPr lang="el-GR" sz="1600" b="1" dirty="0"/>
              <a:t>Εικόνα </a:t>
            </a:r>
            <a:r>
              <a:rPr lang="el-GR" sz="1600" b="1" dirty="0" smtClean="0"/>
              <a:t>29. </a:t>
            </a:r>
            <a:r>
              <a:rPr lang="en-US" sz="1600" dirty="0"/>
              <a:t>Copyright © 2001 Jay </a:t>
            </a:r>
            <a:r>
              <a:rPr lang="en-US" sz="1600" dirty="0" err="1"/>
              <a:t>Pitocchelli</a:t>
            </a:r>
            <a:r>
              <a:rPr lang="en-US" sz="1600" dirty="0"/>
              <a:t>. All rights reserved. The contents of this page are the intellectual property of Dr. Jay </a:t>
            </a:r>
            <a:r>
              <a:rPr lang="en-US" sz="1600" dirty="0" err="1"/>
              <a:t>Pitocchelli</a:t>
            </a:r>
            <a:r>
              <a:rPr lang="en-US" sz="1600" dirty="0"/>
              <a:t> for distribution to students enrolled in General Biology BI 04 at Saint Anselm College. Copyrights to images not taken by </a:t>
            </a:r>
            <a:r>
              <a:rPr lang="en-US" sz="1600" dirty="0" err="1"/>
              <a:t>Pitocchelli</a:t>
            </a:r>
            <a:r>
              <a:rPr lang="en-US" sz="1600" dirty="0"/>
              <a:t> and </a:t>
            </a:r>
            <a:r>
              <a:rPr lang="en-US" sz="1600" dirty="0" err="1"/>
              <a:t>Chakrin</a:t>
            </a:r>
            <a:r>
              <a:rPr lang="en-US" sz="1600" dirty="0"/>
              <a:t> are owned by Pearson Education, </a:t>
            </a:r>
            <a:r>
              <a:rPr lang="en-US" sz="1600" dirty="0" err="1"/>
              <a:t>Inc</a:t>
            </a:r>
            <a:r>
              <a:rPr lang="en-US" sz="1600" dirty="0"/>
              <a:t> and Benjamin Cummings. </a:t>
            </a:r>
            <a:r>
              <a:rPr lang="el-GR" sz="1600" dirty="0"/>
              <a:t>Σύνδεσμος: </a:t>
            </a:r>
            <a:r>
              <a:rPr lang="en-US" sz="1600" dirty="0"/>
              <a:t>http://www.anselm.edu/homepage/jpitocch/genbios/labspecthumbnails2.html. </a:t>
            </a:r>
            <a:r>
              <a:rPr lang="el-GR" sz="1600" dirty="0"/>
              <a:t>Πηγή:  </a:t>
            </a:r>
            <a:r>
              <a:rPr lang="en-US" sz="1600" dirty="0"/>
              <a:t>http://www.anselm.edu/homepage</a:t>
            </a:r>
            <a:r>
              <a:rPr lang="en-US" sz="1600" b="1" dirty="0"/>
              <a:t>.</a:t>
            </a:r>
          </a:p>
          <a:p>
            <a:r>
              <a:rPr lang="el-GR" sz="1600" b="1" dirty="0"/>
              <a:t>Εικόνα </a:t>
            </a:r>
            <a:r>
              <a:rPr lang="el-GR" sz="1600" b="1" dirty="0" smtClean="0"/>
              <a:t>30. </a:t>
            </a:r>
            <a:r>
              <a:rPr lang="el-GR" sz="1600" dirty="0"/>
              <a:t>© </a:t>
            </a:r>
            <a:r>
              <a:rPr lang="en-US" sz="1600" dirty="0"/>
              <a:t>Copyright </a:t>
            </a:r>
            <a:r>
              <a:rPr lang="en-US" sz="1600" dirty="0" err="1"/>
              <a:t>Hotfrog</a:t>
            </a:r>
            <a:r>
              <a:rPr lang="en-US" sz="1600" dirty="0"/>
              <a:t> Group Pty Ltd 2015 (v14.0.7.015 - 121). </a:t>
            </a:r>
            <a:r>
              <a:rPr lang="el-GR" sz="1600" dirty="0"/>
              <a:t>Σύνδεσμος: </a:t>
            </a:r>
            <a:r>
              <a:rPr lang="en-US" sz="1600" dirty="0"/>
              <a:t>http://www.hotfrog.com.au/business//compost-worms-worm-castings-worm-juice-worm-farms-499163. </a:t>
            </a:r>
            <a:r>
              <a:rPr lang="el-GR" sz="1600" dirty="0"/>
              <a:t>Πηγή: </a:t>
            </a:r>
            <a:r>
              <a:rPr lang="en-US" sz="1600" dirty="0"/>
              <a:t>http://www.hotfrog.com.au</a:t>
            </a:r>
            <a:r>
              <a:rPr lang="en-US" sz="1600" b="1" dirty="0"/>
              <a:t>.</a:t>
            </a:r>
          </a:p>
          <a:p>
            <a:r>
              <a:rPr lang="el-GR" sz="1600" b="1" dirty="0"/>
              <a:t>Εικόνα </a:t>
            </a:r>
            <a:r>
              <a:rPr lang="el-GR" sz="1600" b="1" dirty="0" smtClean="0"/>
              <a:t>31. </a:t>
            </a:r>
            <a:r>
              <a:rPr lang="en-US" sz="1600" dirty="0" err="1"/>
              <a:t>Corallium</a:t>
            </a:r>
            <a:r>
              <a:rPr lang="en-US" sz="1600" dirty="0"/>
              <a:t> rubrum (</a:t>
            </a:r>
            <a:r>
              <a:rPr lang="el-GR" sz="1600" dirty="0"/>
              <a:t>Πολύτιμο κοράλλι ). Σύνδεσμος: </a:t>
            </a:r>
            <a:r>
              <a:rPr lang="en-US" sz="1600" dirty="0"/>
              <a:t>http://www.jewelpedia.com/lex160-koralli-coral.html. </a:t>
            </a:r>
            <a:r>
              <a:rPr lang="el-GR" sz="1600" dirty="0"/>
              <a:t>Πηγή: </a:t>
            </a:r>
            <a:r>
              <a:rPr lang="en-US" sz="1600" dirty="0"/>
              <a:t>http://www.jewelpedia.com. </a:t>
            </a:r>
          </a:p>
          <a:p>
            <a:r>
              <a:rPr lang="el-GR" sz="1600" b="1" dirty="0"/>
              <a:t>Εικόνα </a:t>
            </a:r>
            <a:r>
              <a:rPr lang="el-GR" sz="1600" b="1" dirty="0" smtClean="0"/>
              <a:t>32. </a:t>
            </a:r>
            <a:r>
              <a:rPr lang="el-GR" sz="1600" dirty="0"/>
              <a:t>© 2015 </a:t>
            </a:r>
            <a:r>
              <a:rPr lang="en-US" sz="1600" dirty="0"/>
              <a:t>Genius Media Group Inc. </a:t>
            </a:r>
            <a:r>
              <a:rPr lang="el-GR" sz="1600" dirty="0"/>
              <a:t>Σύνδεσμος: </a:t>
            </a:r>
            <a:r>
              <a:rPr lang="en-US" sz="1600" dirty="0"/>
              <a:t>http://genius.com/1641412. </a:t>
            </a:r>
            <a:r>
              <a:rPr lang="el-GR" sz="1600" dirty="0"/>
              <a:t>Πηγή: </a:t>
            </a:r>
            <a:r>
              <a:rPr lang="en-US" sz="1600" dirty="0"/>
              <a:t>http://genius.com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n-US" sz="4000" b="1" dirty="0" smtClean="0"/>
              <a:t>5/5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435462"/>
            <a:ext cx="8856984" cy="5301208"/>
          </a:xfrm>
        </p:spPr>
        <p:txBody>
          <a:bodyPr>
            <a:noAutofit/>
          </a:bodyPr>
          <a:lstStyle/>
          <a:p>
            <a:r>
              <a:rPr lang="el-GR" sz="1600" b="1" dirty="0" smtClean="0"/>
              <a:t>Εικόνα 33. </a:t>
            </a:r>
            <a:r>
              <a:rPr lang="el-GR" sz="1600" dirty="0" smtClean="0"/>
              <a:t>© 2007 - 2014 </a:t>
            </a:r>
            <a:r>
              <a:rPr lang="en-US" sz="1600" dirty="0" smtClean="0"/>
              <a:t>Alimentipedia.it di </a:t>
            </a:r>
            <a:r>
              <a:rPr lang="en-US" sz="1600" dirty="0" err="1" smtClean="0"/>
              <a:t>Spelta</a:t>
            </a:r>
            <a:r>
              <a:rPr lang="en-US" sz="1600" dirty="0" smtClean="0"/>
              <a:t> </a:t>
            </a:r>
            <a:r>
              <a:rPr lang="en-US" sz="1600" dirty="0" err="1" smtClean="0"/>
              <a:t>Federica.Tratto</a:t>
            </a:r>
            <a:r>
              <a:rPr lang="en-US" sz="1600" dirty="0" smtClean="0"/>
              <a:t> da: http://www.alimentipedia.it/riccio-di-mare.html. </a:t>
            </a:r>
            <a:r>
              <a:rPr lang="el-GR" sz="1600" dirty="0" smtClean="0"/>
              <a:t>Σύνδεσμος:  </a:t>
            </a:r>
            <a:r>
              <a:rPr lang="en-US" sz="1600" dirty="0" smtClean="0"/>
              <a:t>http://www.alimentipedia.it/riccio-di-mare.html. </a:t>
            </a:r>
            <a:r>
              <a:rPr lang="el-GR" sz="1600" dirty="0" smtClean="0"/>
              <a:t>Πηγή: </a:t>
            </a:r>
            <a:r>
              <a:rPr lang="en-US" sz="1600" dirty="0" smtClean="0"/>
              <a:t>http://www.alimentipedia.it. </a:t>
            </a:r>
          </a:p>
          <a:p>
            <a:r>
              <a:rPr lang="el-GR" sz="1600" b="1" dirty="0" smtClean="0"/>
              <a:t>Εικόνα 34. </a:t>
            </a:r>
            <a:r>
              <a:rPr lang="en-US" sz="1600" dirty="0" err="1" smtClean="0"/>
              <a:t>Helicicultura</a:t>
            </a:r>
            <a:r>
              <a:rPr lang="en-US" sz="1600" dirty="0" smtClean="0"/>
              <a:t>. </a:t>
            </a:r>
            <a:r>
              <a:rPr lang="el-GR" sz="1600" dirty="0" smtClean="0"/>
              <a:t>Σύνδεσμος: </a:t>
            </a:r>
            <a:r>
              <a:rPr lang="en-US" sz="1600" dirty="0" smtClean="0"/>
              <a:t>http://www.agroparlamento.com/agroparlamento/notas.asp?n=2038. </a:t>
            </a:r>
            <a:r>
              <a:rPr lang="el-GR" sz="1600" dirty="0" smtClean="0"/>
              <a:t>Πηγή: </a:t>
            </a:r>
            <a:r>
              <a:rPr lang="en-US" sz="1600" dirty="0" smtClean="0"/>
              <a:t>http://www.agroparlamento.com/agroparlamento/default.asp.</a:t>
            </a:r>
          </a:p>
          <a:p>
            <a:r>
              <a:rPr lang="el-GR" sz="1600" b="1" dirty="0" smtClean="0"/>
              <a:t>Εικόνα 35. </a:t>
            </a:r>
            <a:r>
              <a:rPr lang="en-US" sz="1600" dirty="0" smtClean="0"/>
              <a:t>WATER-B.UFFALO </a:t>
            </a:r>
            <a:r>
              <a:rPr lang="el-GR" sz="1600" dirty="0" smtClean="0"/>
              <a:t>ΝΕΡΟΒΟΥΒΑΛΟΣ. Σύνδεσμος: </a:t>
            </a:r>
            <a:r>
              <a:rPr lang="en-US" sz="1600" dirty="0" smtClean="0"/>
              <a:t>http://www.stipsi.gr/agriculture/nature/index.htm. </a:t>
            </a:r>
            <a:r>
              <a:rPr lang="el-GR" sz="1600" dirty="0" smtClean="0"/>
              <a:t>Πηγή: </a:t>
            </a:r>
            <a:r>
              <a:rPr lang="en-US" sz="1600" dirty="0" smtClean="0"/>
              <a:t>http://www.stipsi.gr/index.html.</a:t>
            </a:r>
          </a:p>
          <a:p>
            <a:r>
              <a:rPr lang="el-GR" sz="1600" b="1" dirty="0" smtClean="0"/>
              <a:t>Εικόνα 36. </a:t>
            </a:r>
            <a:r>
              <a:rPr lang="en-US" sz="1600" dirty="0" smtClean="0"/>
              <a:t>Copyright 2011 - 2015, </a:t>
            </a:r>
            <a:r>
              <a:rPr lang="el-GR" sz="1600" dirty="0" smtClean="0"/>
              <a:t>Χρυσή Ευκαιρία Α.Ε. Σύνδεσμος: </a:t>
            </a:r>
            <a:r>
              <a:rPr lang="en-US" sz="1600" dirty="0" smtClean="0"/>
              <a:t>http://www.xe.gr/zoa/provata%7Cad-167281935.html. </a:t>
            </a:r>
            <a:r>
              <a:rPr lang="el-GR" sz="1600" dirty="0" smtClean="0"/>
              <a:t>Πηγή: </a:t>
            </a:r>
            <a:r>
              <a:rPr lang="en-US" sz="1600" dirty="0" smtClean="0"/>
              <a:t>http://www.xe.gr/.</a:t>
            </a:r>
          </a:p>
          <a:p>
            <a:r>
              <a:rPr lang="el-GR" sz="1600" b="1" dirty="0" smtClean="0"/>
              <a:t>Εικόνα 37. </a:t>
            </a:r>
            <a:r>
              <a:rPr lang="en-US" sz="1600" dirty="0" smtClean="0"/>
              <a:t>Copyright Agrinovoice.gr 2011-2015. </a:t>
            </a:r>
            <a:r>
              <a:rPr lang="el-GR" sz="1600" dirty="0" smtClean="0"/>
              <a:t>Σύνδεσμος: </a:t>
            </a:r>
            <a:r>
              <a:rPr lang="en-US" sz="1600" dirty="0" smtClean="0"/>
              <a:t>http://agriniovoice.gr/ta-agria-aloga-tou-petala-foto-video/. </a:t>
            </a:r>
            <a:r>
              <a:rPr lang="el-GR" sz="1600" dirty="0" smtClean="0"/>
              <a:t>Πηγή: </a:t>
            </a:r>
            <a:r>
              <a:rPr lang="en-US" sz="1600" dirty="0" smtClean="0"/>
              <a:t>http://agriniovoice.gr</a:t>
            </a:r>
            <a:r>
              <a:rPr lang="en-US" sz="1600" b="1" dirty="0" smtClean="0"/>
              <a:t>.</a:t>
            </a:r>
          </a:p>
          <a:p>
            <a:r>
              <a:rPr lang="el-GR" sz="1600" b="1" dirty="0" smtClean="0"/>
              <a:t>Εικόνα 38. </a:t>
            </a:r>
            <a:r>
              <a:rPr lang="el-GR" sz="1600" dirty="0" smtClean="0"/>
              <a:t>Σύνδεσμος: </a:t>
            </a:r>
            <a:r>
              <a:rPr lang="en-US" sz="1600" dirty="0" smtClean="0"/>
              <a:t>http://www.lavocedellestelle.com/costellazioni/leone.aspx. </a:t>
            </a:r>
            <a:r>
              <a:rPr lang="el-GR" sz="1600" dirty="0" smtClean="0"/>
              <a:t>Πηγή: </a:t>
            </a:r>
            <a:r>
              <a:rPr lang="en-US" sz="1600" dirty="0" smtClean="0"/>
              <a:t>http://www.lavocedellestelle.com/.</a:t>
            </a:r>
          </a:p>
          <a:p>
            <a:r>
              <a:rPr lang="el-GR" sz="1600" b="1" dirty="0" smtClean="0"/>
              <a:t>Εικόνα 39</a:t>
            </a:r>
            <a:r>
              <a:rPr lang="el-GR" sz="1600" b="1" dirty="0" smtClean="0"/>
              <a:t>. </a:t>
            </a:r>
            <a:r>
              <a:rPr lang="el-GR" sz="1600" dirty="0" smtClean="0"/>
              <a:t>Σύνδεσμος: http://www.couturetraveller.com/2015/four-reasons-to-visit-rhodes/.  Πηγή: http://www.couturetraveller.com/.</a:t>
            </a:r>
          </a:p>
          <a:p>
            <a:r>
              <a:rPr lang="el-GR" sz="1600" b="1" dirty="0" smtClean="0"/>
              <a:t>Εικόνα 40. </a:t>
            </a:r>
            <a:r>
              <a:rPr lang="en-US" sz="1600" dirty="0" smtClean="0"/>
              <a:t>Wikipedia the Free Encyclopedia. </a:t>
            </a:r>
            <a:r>
              <a:rPr lang="el-GR" sz="1600" dirty="0" smtClean="0"/>
              <a:t>Σύνδεσμος: </a:t>
            </a:r>
            <a:r>
              <a:rPr lang="en-US" sz="1600" dirty="0" smtClean="0"/>
              <a:t>https://en.wikipedia.org/wiki/Bezoar_ibex. </a:t>
            </a:r>
            <a:r>
              <a:rPr lang="el-GR" sz="1600" dirty="0" smtClean="0"/>
              <a:t>Πηγή: </a:t>
            </a:r>
            <a:r>
              <a:rPr lang="en-US" sz="1600" dirty="0"/>
              <a:t>https://</a:t>
            </a:r>
            <a:r>
              <a:rPr lang="en-US" sz="1600" dirty="0" smtClean="0"/>
              <a:t>en.wikipedia.org</a:t>
            </a:r>
            <a:r>
              <a:rPr lang="el-GR" sz="1600" dirty="0" smtClean="0"/>
              <a:t>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629150" y="5518793"/>
            <a:ext cx="38924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600" i="1" dirty="0" err="1">
                <a:latin typeface="+mn-lt"/>
              </a:rPr>
              <a:t>Eopolita</a:t>
            </a:r>
            <a:r>
              <a:rPr lang="en-GB" altLang="en-US" sz="1600" i="1" dirty="0">
                <a:latin typeface="+mn-lt"/>
              </a:rPr>
              <a:t> </a:t>
            </a:r>
            <a:r>
              <a:rPr lang="en-GB" altLang="en-US" sz="1600" i="1" dirty="0" err="1">
                <a:latin typeface="+mn-lt"/>
              </a:rPr>
              <a:t>pratense</a:t>
            </a:r>
            <a:r>
              <a:rPr lang="en-GB" altLang="en-US" sz="1600" i="1" dirty="0">
                <a:latin typeface="+mn-lt"/>
              </a:rPr>
              <a:t> </a:t>
            </a:r>
            <a:r>
              <a:rPr lang="en-GB" altLang="en-US" sz="1600" i="1" dirty="0" err="1">
                <a:latin typeface="+mn-lt"/>
              </a:rPr>
              <a:t>pratense</a:t>
            </a:r>
            <a:r>
              <a:rPr lang="en-GB" altLang="en-US" sz="1600" dirty="0">
                <a:latin typeface="+mn-lt"/>
              </a:rPr>
              <a:t> (</a:t>
            </a:r>
            <a:r>
              <a:rPr lang="en-GB" altLang="en-US" sz="1600" dirty="0" err="1">
                <a:latin typeface="+mn-lt"/>
              </a:rPr>
              <a:t>Gastr</a:t>
            </a:r>
            <a:r>
              <a:rPr lang="en-GB" altLang="en-US" sz="1600" dirty="0">
                <a:latin typeface="+mn-lt"/>
              </a:rPr>
              <a:t>. </a:t>
            </a:r>
            <a:r>
              <a:rPr lang="en-GB" altLang="en-US" sz="1600" dirty="0" err="1">
                <a:latin typeface="+mn-lt"/>
              </a:rPr>
              <a:t>Zonitidae</a:t>
            </a:r>
            <a:r>
              <a:rPr lang="en-GB" altLang="en-US" sz="1600" dirty="0">
                <a:latin typeface="+mn-lt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Συσχέτιση κατανομών με τις </a:t>
            </a:r>
            <a:r>
              <a:rPr lang="el-GR" dirty="0" err="1"/>
              <a:t>ισοθέρμους</a:t>
            </a:r>
            <a:r>
              <a:rPr lang="el-GR" dirty="0"/>
              <a:t> </a:t>
            </a:r>
            <a:r>
              <a:rPr lang="el-GR" dirty="0" smtClean="0"/>
              <a:t>3/3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02024"/>
            <a:ext cx="3886200" cy="350355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97006"/>
            <a:ext cx="3886200" cy="320857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2880" y="51409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08346" y="51409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035527" y="5053686"/>
            <a:ext cx="2245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600" i="1" dirty="0" err="1">
                <a:latin typeface="+mn-lt"/>
              </a:rPr>
              <a:t>Triturus</a:t>
            </a:r>
            <a:r>
              <a:rPr lang="en-GB" altLang="en-US" sz="1600" i="1" dirty="0">
                <a:latin typeface="+mn-lt"/>
              </a:rPr>
              <a:t> </a:t>
            </a:r>
            <a:r>
              <a:rPr lang="en-GB" altLang="en-US" sz="1600" i="1" dirty="0" err="1">
                <a:latin typeface="+mn-lt"/>
              </a:rPr>
              <a:t>alpestris</a:t>
            </a:r>
            <a:endParaRPr lang="en-GB" altLang="en-US" sz="1600" i="1" dirty="0">
              <a:latin typeface="+mn-lt"/>
            </a:endParaRPr>
          </a:p>
          <a:p>
            <a:pPr eaLnBrk="1" hangingPunct="1"/>
            <a:r>
              <a:rPr lang="el-GR" altLang="en-US" sz="1600" dirty="0" smtClean="0">
                <a:latin typeface="+mn-lt"/>
              </a:rPr>
              <a:t>Βροχόπτωση </a:t>
            </a:r>
            <a:r>
              <a:rPr lang="el-GR" altLang="en-US" sz="1600" dirty="0">
                <a:latin typeface="+mn-lt"/>
              </a:rPr>
              <a:t>&gt; 1000 </a:t>
            </a:r>
            <a:r>
              <a:rPr lang="en-GB" altLang="en-US" sz="1600" dirty="0">
                <a:latin typeface="+mn-lt"/>
              </a:rPr>
              <a:t>mm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Υγρασία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altLang="en-US" sz="2600" dirty="0"/>
              <a:t>Η υγρασία είναι επίσης ένας σημαντικός περιοριστικός </a:t>
            </a:r>
            <a:r>
              <a:rPr lang="el-GR" altLang="en-US" sz="2600" dirty="0" smtClean="0"/>
              <a:t>παράγοντας.</a:t>
            </a:r>
          </a:p>
          <a:p>
            <a:endParaRPr lang="el-GR" altLang="en-US" sz="2600" dirty="0"/>
          </a:p>
          <a:p>
            <a:r>
              <a:rPr lang="el-GR" altLang="en-US" sz="2600" dirty="0" smtClean="0"/>
              <a:t>Η </a:t>
            </a:r>
            <a:r>
              <a:rPr lang="el-GR" altLang="en-US" sz="2600" dirty="0"/>
              <a:t>υγρασία εκφράζεται συχνά με το ύψος των </a:t>
            </a:r>
            <a:r>
              <a:rPr lang="el-GR" altLang="en-US" sz="2600" dirty="0" smtClean="0"/>
              <a:t>βροχοπτώσεων.</a:t>
            </a:r>
            <a:endParaRPr lang="en-GB" altLang="en-US" sz="2600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53" y="1726937"/>
            <a:ext cx="3886200" cy="334768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32950" y="46532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14850" y="5555900"/>
            <a:ext cx="388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n-US" sz="1600" dirty="0" err="1">
                <a:latin typeface="+mn-lt"/>
              </a:rPr>
              <a:t>Υπομεσογειακός</a:t>
            </a:r>
            <a:r>
              <a:rPr lang="el-GR" altLang="en-US" sz="1600" dirty="0">
                <a:latin typeface="+mn-lt"/>
              </a:rPr>
              <a:t> βιοκλιματικός χαρακτήρας</a:t>
            </a:r>
            <a:endParaRPr lang="en-GB" altLang="en-US" sz="1600" dirty="0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Υπομεσογειακός</a:t>
            </a:r>
            <a:r>
              <a:rPr lang="el-GR" sz="4000" dirty="0" smtClean="0"/>
              <a:t> βιοκλιματικός χαρακτήρας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43428" y="2132634"/>
            <a:ext cx="3571421" cy="4351338"/>
          </a:xfrm>
        </p:spPr>
        <p:txBody>
          <a:bodyPr/>
          <a:lstStyle/>
          <a:p>
            <a:r>
              <a:rPr lang="el-GR" altLang="en-US" sz="2600" dirty="0"/>
              <a:t>Οι κλιματικοί παράγοντες δεν λειτουργούν </a:t>
            </a:r>
            <a:r>
              <a:rPr lang="el-GR" altLang="en-US" sz="2600" dirty="0" smtClean="0"/>
              <a:t>μόνοι,  </a:t>
            </a:r>
            <a:r>
              <a:rPr lang="el-GR" altLang="en-US" sz="2600" dirty="0"/>
              <a:t>αλλά συχνά σε </a:t>
            </a:r>
            <a:r>
              <a:rPr lang="el-GR" altLang="en-US" sz="2600" dirty="0" smtClean="0"/>
              <a:t>συνδυασμό.</a:t>
            </a:r>
            <a:endParaRPr lang="en-GB" altLang="en-US" sz="2600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078193"/>
            <a:ext cx="3886200" cy="347770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 5. Πανίδα της Ελλάδας (Μέρος Γ')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A04-2D45-40E7-95A4-8CB8B0DCE1BE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964557" y="51249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1144</TotalTime>
  <Words>2888</Words>
  <Application>Microsoft Office PowerPoint</Application>
  <PresentationFormat>On-screen Show (4:3)</PresentationFormat>
  <Paragraphs>560</Paragraphs>
  <Slides>67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Tahoma</vt:lpstr>
      <vt:lpstr>Wingdings</vt:lpstr>
      <vt:lpstr>Θέμα του Office</vt:lpstr>
      <vt:lpstr>Ζωική Ποικιλότητα</vt:lpstr>
      <vt:lpstr>Διαμόρφωση της πανίδας               της Ελλάδας</vt:lpstr>
      <vt:lpstr>Γενικό Σχέδιο</vt:lpstr>
      <vt:lpstr>Οικολογικοί παράγοντες</vt:lpstr>
      <vt:lpstr>Συσχέτιση κατανομών με τις ισοθέρμους 1/3</vt:lpstr>
      <vt:lpstr>Συσχέτιση κατανομών με τις ισοθέρμους 2/3</vt:lpstr>
      <vt:lpstr>Συσχέτιση κατανομών με τις ισοθέρμους 3/3</vt:lpstr>
      <vt:lpstr>Υγρασία</vt:lpstr>
      <vt:lpstr>Υπομεσογειακός βιοκλιματικός χαρακτήρας</vt:lpstr>
      <vt:lpstr>Υψηλό ποσοστό ενδημισμού</vt:lpstr>
      <vt:lpstr>Σημαντικότερες περιοχές ενδημισμού</vt:lpstr>
      <vt:lpstr>Κυριότεροι λόγοι ύπαρξης αυτού του ενδημισμού</vt:lpstr>
      <vt:lpstr>Υψηλός αριθμός ειδών</vt:lpstr>
      <vt:lpstr>Τετράγωνα που περιλαμβάνουν το 85% της πανίδας</vt:lpstr>
      <vt:lpstr>Κατάσταση πληθυσμών</vt:lpstr>
      <vt:lpstr>Απειλές</vt:lpstr>
      <vt:lpstr>Αλλοιώσεις και καταστροφές βιοτόπων</vt:lpstr>
      <vt:lpstr>Παραδείγματα</vt:lpstr>
      <vt:lpstr>Αλλαγές χρήσης γης 1/2</vt:lpstr>
      <vt:lpstr>Αλλαγές χρήσης γης 2/2</vt:lpstr>
      <vt:lpstr>Πυρκαγιές</vt:lpstr>
      <vt:lpstr>Εισβλητικά ξενικά είδη 1/5</vt:lpstr>
      <vt:lpstr>Εισβλητικά ξενικά είδη 2/5</vt:lpstr>
      <vt:lpstr>Εισβλητικά ξενικά είδη 3/5</vt:lpstr>
      <vt:lpstr>Εισβλητικά ξενικά είδη 4/5</vt:lpstr>
      <vt:lpstr>Εισβλητικά ξενικά είδη 5/5</vt:lpstr>
      <vt:lpstr>Ρύπανση</vt:lpstr>
      <vt:lpstr>Υπερεκμετάλλευση</vt:lpstr>
      <vt:lpstr>Προβλήματα</vt:lpstr>
      <vt:lpstr>Κυνήγι</vt:lpstr>
      <vt:lpstr>Μαζική σύλληψη ειδών</vt:lpstr>
      <vt:lpstr>Ωδικά πτηνά</vt:lpstr>
      <vt:lpstr>Εμπόριο - κέρατα</vt:lpstr>
      <vt:lpstr>Μέτρα προστασίας</vt:lpstr>
      <vt:lpstr>Προστατευόμενες περιοχές            της Ελλάδας</vt:lpstr>
      <vt:lpstr>PowerPoint Presentation</vt:lpstr>
      <vt:lpstr>Προβλήματα</vt:lpstr>
      <vt:lpstr>Άλλα μέτρα</vt:lpstr>
      <vt:lpstr>Νομοθεσία</vt:lpstr>
      <vt:lpstr>Ex situ</vt:lpstr>
      <vt:lpstr>Η εκμετάλλευση της πανίδας 1/5</vt:lpstr>
      <vt:lpstr>Η εκμετάλλευση της πανίδας 2/5</vt:lpstr>
      <vt:lpstr>Η εκμετάλλευση της πανίδας 3/5</vt:lpstr>
      <vt:lpstr>Η εκμετάλλευση της πανίδας 4/5</vt:lpstr>
      <vt:lpstr>Η εκμετάλλευση της πανίδας 5/5</vt:lpstr>
      <vt:lpstr>Νομοθεσία </vt:lpstr>
      <vt:lpstr>Η ζωική αγροποικιλότητα 1/2</vt:lpstr>
      <vt:lpstr>Η ζωική αγροποικιλότητα 2/2</vt:lpstr>
      <vt:lpstr>Τα ζώα ως δείκτες της ποιότητας του περιβάλλοντος</vt:lpstr>
      <vt:lpstr>Η πολιτιστική αξία της πανίδας</vt:lpstr>
      <vt:lpstr>Αναπαραστάσεις σε αγγεία</vt:lpstr>
      <vt:lpstr>Αγριοκάτσικο Κρήτης,  Πλατώνι Ρόδου</vt:lpstr>
      <vt:lpstr>Η κατάσταση της έρευνας 1/2</vt:lpstr>
      <vt:lpstr>Η κατάσταση της έρευνας 2/2</vt:lpstr>
      <vt:lpstr>Κύριες ασχολίες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1/5</vt:lpstr>
      <vt:lpstr>Σημείωμα  Χρήσης Έργων Τρίτων 2/5</vt:lpstr>
      <vt:lpstr>Σημείωμα  Χρήσης Έργων Τρίτων 3/5</vt:lpstr>
      <vt:lpstr>Σημείωμα  Χρήσης Έργων Τρίτων 4/5</vt:lpstr>
      <vt:lpstr>Σημείωμα  Χρήσης Έργων Τρίτων 5/5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giorgos</cp:lastModifiedBy>
  <cp:revision>192</cp:revision>
  <dcterms:created xsi:type="dcterms:W3CDTF">2015-03-24T06:43:16Z</dcterms:created>
  <dcterms:modified xsi:type="dcterms:W3CDTF">2016-04-29T08:42:19Z</dcterms:modified>
</cp:coreProperties>
</file>