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456" r:id="rId2"/>
    <p:sldId id="484" r:id="rId3"/>
    <p:sldId id="483" r:id="rId4"/>
    <p:sldId id="460" r:id="rId5"/>
    <p:sldId id="461" r:id="rId6"/>
    <p:sldId id="462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81" r:id="rId15"/>
    <p:sldId id="472" r:id="rId16"/>
    <p:sldId id="473" r:id="rId17"/>
    <p:sldId id="474" r:id="rId18"/>
    <p:sldId id="475" r:id="rId19"/>
    <p:sldId id="476" r:id="rId20"/>
    <p:sldId id="477" r:id="rId21"/>
    <p:sldId id="480" r:id="rId22"/>
    <p:sldId id="479" r:id="rId23"/>
    <p:sldId id="410" r:id="rId24"/>
    <p:sldId id="411" r:id="rId25"/>
    <p:sldId id="412" r:id="rId26"/>
    <p:sldId id="485" r:id="rId27"/>
    <p:sldId id="486" r:id="rId28"/>
    <p:sldId id="414" r:id="rId29"/>
    <p:sldId id="415" r:id="rId30"/>
    <p:sldId id="416" r:id="rId31"/>
    <p:sldId id="487" r:id="rId32"/>
    <p:sldId id="488" r:id="rId33"/>
    <p:sldId id="489" r:id="rId34"/>
    <p:sldId id="4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12" y="72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4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8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7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0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0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3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36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7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413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624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12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1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5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786" y="3578590"/>
            <a:ext cx="7342428" cy="271027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Εργαστηριακή Άσκηση Εντομολογίας</a:t>
            </a:r>
          </a:p>
          <a:p>
            <a:endParaRPr lang="el-GR" sz="2800" dirty="0"/>
          </a:p>
          <a:p>
            <a:r>
              <a:rPr lang="el-GR" sz="2800" dirty="0" smtClean="0"/>
              <a:t>Αναστάσιος </a:t>
            </a:r>
            <a:r>
              <a:rPr lang="el-GR" sz="2800" dirty="0" err="1" smtClean="0"/>
              <a:t>Λεγάκις</a:t>
            </a:r>
            <a:r>
              <a:rPr lang="el-GR" sz="2800" dirty="0" smtClean="0"/>
              <a:t>, Αναπληρωτής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Παγίδες </a:t>
            </a:r>
            <a:r>
              <a:rPr lang="el-GR" dirty="0" err="1"/>
              <a:t>φερορμονών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1674"/>
            <a:ext cx="3886200" cy="275365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6" y="2930040"/>
            <a:ext cx="3742944" cy="2822448"/>
          </a:xfr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39039" y="4518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3590" y="54754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Κολλητική παγίδα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86" y="1892792"/>
            <a:ext cx="5227427" cy="3996983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3953" y="56127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Φωτεινή παγίδα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84" y="1602887"/>
            <a:ext cx="2960499" cy="4351338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24" y="1825625"/>
            <a:ext cx="2499360" cy="3364992"/>
          </a:xfrm>
        </p:spPr>
      </p:pic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2639" y="54810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9524" y="49136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050925" y="5199063"/>
            <a:ext cx="216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l-GR"/>
              <a:t>Παγίδες με πιάτα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Φωτεινή παγίδα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7" y="1966848"/>
            <a:ext cx="3611625" cy="4068891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42" y="2081054"/>
            <a:ext cx="3023616" cy="3840480"/>
          </a:xfrm>
        </p:spPr>
      </p:pic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348" y="57079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1343" y="56445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8" y="1825625"/>
            <a:ext cx="3920124" cy="435133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90302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1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Παγίδες εκκόλαψης </a:t>
            </a:r>
            <a:br>
              <a:rPr lang="el-GR" sz="4000" dirty="0"/>
            </a:br>
            <a:r>
              <a:rPr lang="el-GR" sz="4000" dirty="0"/>
              <a:t>και δοχεία εκτροφής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96" y="1825625"/>
            <a:ext cx="3769608" cy="435133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5197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0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Παγίδες δέντρων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0" y="2759352"/>
            <a:ext cx="3886200" cy="2623704"/>
          </a:xfr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16" y="1505843"/>
            <a:ext cx="2990197" cy="4497256"/>
          </a:xfrm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2862" y="57038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3677" y="51060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Παγίδα κομμένου κορμού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6" y="2117630"/>
            <a:ext cx="6175248" cy="376732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7864" y="56079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Χώροι εκτροφής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42" y="1538277"/>
            <a:ext cx="3297505" cy="4697301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35611" y="59585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l-GR" sz="1200" dirty="0" smtClean="0"/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Δοχείο θανάτωσης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62" y="1690689"/>
            <a:ext cx="2099876" cy="4341773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1938" y="57554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Παγίδα παρεμβολής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03" y="1825625"/>
            <a:ext cx="3720593" cy="435133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D78C-293A-46EA-95CF-80E5CD54BC6C}" type="slidenum">
              <a:rPr lang="en-US" altLang="el-GR" smtClean="0"/>
              <a:pPr/>
              <a:t>2</a:t>
            </a:fld>
            <a:endParaRPr lang="en-US" altLang="el-GR"/>
          </a:p>
        </p:txBody>
      </p:sp>
      <p:sp>
        <p:nvSpPr>
          <p:cNvPr id="5" name="TextBox 4"/>
          <p:cNvSpPr txBox="1"/>
          <p:nvPr/>
        </p:nvSpPr>
        <p:spPr>
          <a:xfrm>
            <a:off x="6432296" y="57340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87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καρφιτσώματος</a:t>
            </a:r>
            <a:r>
              <a:rPr lang="en-US" dirty="0"/>
              <a:t> 1/3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23" y="1690689"/>
            <a:ext cx="4762154" cy="1974055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/>
          <a:stretch/>
        </p:blipFill>
        <p:spPr>
          <a:xfrm>
            <a:off x="2910933" y="3766929"/>
            <a:ext cx="3322133" cy="2446756"/>
          </a:xfrm>
        </p:spPr>
      </p:pic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96300" y="33877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l-GR" sz="1200" dirty="0" smtClean="0"/>
              <a:t>6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852" y="58540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l-GR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καρφιτσώματος 2/3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88" y="1753912"/>
            <a:ext cx="3472335" cy="4297834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6" y="1753912"/>
            <a:ext cx="2834446" cy="4184182"/>
          </a:xfrm>
        </p:spPr>
      </p:pic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0010" y="56610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8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0392" y="56610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5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καρφιτσώματος</a:t>
            </a:r>
            <a:r>
              <a:rPr lang="en-US" dirty="0"/>
              <a:t> 3/3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24" y="2126413"/>
            <a:ext cx="5876151" cy="3749762"/>
          </a:xfr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4467" y="55991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  <a:r>
              <a:rPr lang="el-GR" sz="1200" dirty="0" smtClean="0"/>
              <a:t>0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Ιστορικού Εκδόσεων</a:t>
            </a:r>
            <a:r>
              <a:rPr lang="en-US" altLang="en-US" sz="4000" dirty="0"/>
              <a:t> </a:t>
            </a:r>
            <a:r>
              <a:rPr lang="el-GR" altLang="en-US" sz="4000" dirty="0"/>
              <a:t>Έργου</a:t>
            </a:r>
            <a:endParaRPr lang="en-US" altLang="en-US" sz="4000" dirty="0" smtClean="0"/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Εργαστηριακή Άσκηση Εντομολογίας</a:t>
            </a:r>
            <a:endParaRPr lang="el-GR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6C0F42-0785-43AA-ADCF-D3DEB04C0D7A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Αναφοράς</a:t>
            </a:r>
            <a:endParaRPr lang="en-US" altLang="en-US" sz="4000" dirty="0" smtClean="0"/>
          </a:p>
        </p:txBody>
      </p:sp>
      <p:sp>
        <p:nvSpPr>
          <p:cNvPr id="921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Εθνικόν και Καποδιστριακόν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err="1" smtClean="0"/>
              <a:t>Λεγάκις</a:t>
            </a:r>
            <a:r>
              <a:rPr lang="el-GR" altLang="en-US" sz="2000" dirty="0" smtClean="0"/>
              <a:t> Αναστάσιος, Αναπληρωτής Καθηγητής. «</a:t>
            </a:r>
            <a:r>
              <a:rPr lang="en-US" altLang="en-US" sz="2000" dirty="0" smtClean="0"/>
              <a:t>Z</a:t>
            </a:r>
            <a:r>
              <a:rPr lang="el-GR" altLang="en-US" sz="2000" dirty="0" err="1" smtClean="0"/>
              <a:t>ωική</a:t>
            </a:r>
            <a:r>
              <a:rPr lang="el-GR" altLang="en-US" sz="2000" dirty="0" smtClean="0"/>
              <a:t> Ποικιλότητα. Ενότητα 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Εργαστηριακή Άσκηση Εντομολογίας». Έκδοση: 1.0. Αθήνα 2014. Διαθέσιμο από τη δικτυακή διεύθυνση: </a:t>
            </a:r>
            <a:r>
              <a:rPr lang="en-GB" altLang="en-US" sz="2000" dirty="0"/>
              <a:t>http://opencourses.uoa.gr/courses/BIOL100/</a:t>
            </a:r>
            <a:endParaRPr lang="el-GR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Εργαστηριακή Άσκηση Εντομολογίας</a:t>
            </a:r>
            <a:endParaRPr lang="el-GR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99ABD-E14C-4539-A9BA-982BA8B299D0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Χωνί </a:t>
            </a:r>
            <a:r>
              <a:rPr lang="en-US" dirty="0" err="1"/>
              <a:t>Berlese-Tullgren</a:t>
            </a:r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37" y="1454189"/>
            <a:ext cx="2657515" cy="4711051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D78C-293A-46EA-95CF-80E5CD54BC6C}" type="slidenum">
              <a:rPr lang="en-US" altLang="el-GR" smtClean="0"/>
              <a:pPr/>
              <a:t>3</a:t>
            </a:fld>
            <a:endParaRPr lang="en-US" altLang="el-GR"/>
          </a:p>
        </p:txBody>
      </p:sp>
      <p:sp>
        <p:nvSpPr>
          <p:cNvPr id="7" name="TextBox 6"/>
          <p:cNvSpPr txBox="1"/>
          <p:nvPr/>
        </p:nvSpPr>
        <p:spPr>
          <a:xfrm>
            <a:off x="5788545" y="58298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0456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 smtClean="0"/>
              <a:t>Εικόνα 1</a:t>
            </a:r>
            <a:r>
              <a:rPr lang="el-GR" sz="1600" dirty="0" smtClean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 </a:t>
            </a:r>
            <a:r>
              <a:rPr lang="el-GR" sz="1600" dirty="0"/>
              <a:t>Πηγή: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3. </a:t>
            </a:r>
            <a:r>
              <a:rPr lang="el-GR" sz="1600" dirty="0"/>
              <a:t>Σύνδεσμος :</a:t>
            </a:r>
            <a:r>
              <a:rPr lang="en-US" sz="1600" dirty="0"/>
              <a:t>http://www.ars.usda.gov/Services/docs.htm?docid=10141&amp;pf=1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l-GR" sz="1600" dirty="0"/>
              <a:t>Σύνδεσμος:</a:t>
            </a:r>
            <a:r>
              <a:rPr lang="en-US" sz="1600" dirty="0"/>
              <a:t>http://www.ars.usda.gov/Services/docs.htm?docid=10141&amp;pf=1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n-US" sz="1600" dirty="0"/>
              <a:t>Copyrighted.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6. </a:t>
            </a:r>
            <a:r>
              <a:rPr lang="en-US" sz="1600" dirty="0"/>
              <a:t>https://examplecenter.files.wordpress.com/2013/01/bee-sampling.pdf.  </a:t>
            </a:r>
            <a:r>
              <a:rPr lang="el-GR" sz="1600" dirty="0"/>
              <a:t>Πηγή: </a:t>
            </a:r>
            <a:r>
              <a:rPr lang="en-US" sz="1600" dirty="0"/>
              <a:t>Bee sampling methods and the differences between collec5ng with </a:t>
            </a:r>
            <a:r>
              <a:rPr lang="en-US" sz="1600" dirty="0" smtClean="0"/>
              <a:t>Nets </a:t>
            </a:r>
            <a:r>
              <a:rPr lang="en-US" sz="1600" dirty="0"/>
              <a:t>and bee bowls in northern Indiana. Robert P. Jean, Missouri Department of Conservation/Indiana State University.	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7. </a:t>
            </a:r>
            <a:r>
              <a:rPr lang="el-GR" sz="1600" dirty="0"/>
              <a:t>Σύνδεσμος: </a:t>
            </a:r>
            <a:r>
              <a:rPr lang="en-US" sz="1600" dirty="0"/>
              <a:t>http://ecology.science.unideb.hu/files/05-Allatokologiai-mintavetelezes-II.pdf. </a:t>
            </a:r>
            <a:r>
              <a:rPr lang="el-GR" sz="1600" dirty="0"/>
              <a:t>Πηγή: </a:t>
            </a:r>
            <a:r>
              <a:rPr lang="en-US" sz="1600" dirty="0"/>
              <a:t>http://ecology.science.unideb.hu/.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n-US" sz="1600" dirty="0"/>
              <a:t>Peggy </a:t>
            </a:r>
            <a:r>
              <a:rPr lang="en-US" sz="1600" dirty="0" err="1"/>
              <a:t>Greb</a:t>
            </a:r>
            <a:r>
              <a:rPr lang="en-US" sz="1600" dirty="0"/>
              <a:t>, USDA Agricultural Research Service, Bugwood.org Creative Commons License licensed under a Creative Commons Attribution 3.0 License. </a:t>
            </a:r>
            <a:r>
              <a:rPr lang="el-GR" sz="1600" dirty="0"/>
              <a:t>Σύνδεσμος: </a:t>
            </a:r>
            <a:r>
              <a:rPr lang="en-US" sz="1600" dirty="0"/>
              <a:t>http://www.forestryimages.org/browse/detail.cfm?imgnum=1316099. </a:t>
            </a:r>
            <a:r>
              <a:rPr lang="el-GR" sz="1600" dirty="0"/>
              <a:t>Πηγή: </a:t>
            </a:r>
            <a:r>
              <a:rPr lang="en-US" sz="1600" dirty="0"/>
              <a:t>http://www.forestryimages.org/.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ISCA TECHNOLOGIES © 2012.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http://www.iscatech.com/exec/aboutus.html. </a:t>
            </a:r>
            <a:r>
              <a:rPr lang="el-GR" sz="1600" dirty="0"/>
              <a:t>Πηγή:</a:t>
            </a:r>
            <a:r>
              <a:rPr lang="en-US" sz="1600" dirty="0"/>
              <a:t>http://www.iscatech.com/exec/index.html.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l-GR" sz="1600" dirty="0"/>
              <a:t>Σύνδεσμος: </a:t>
            </a:r>
            <a:r>
              <a:rPr lang="en-US" sz="1600" dirty="0"/>
              <a:t>http://ecology.science.unideb.hu/files/05-Allatokologiai-mintavetelezes-II.pdf. </a:t>
            </a:r>
            <a:r>
              <a:rPr lang="el-GR" sz="1600" dirty="0"/>
              <a:t>Πηγή: </a:t>
            </a:r>
            <a:r>
              <a:rPr lang="en-US" sz="1600" dirty="0"/>
              <a:t>http://ecology.science.unideb.hu/.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l-GR" sz="1600" dirty="0"/>
              <a:t>Σύνδεσμος: </a:t>
            </a:r>
            <a:r>
              <a:rPr lang="en-US" sz="1600" dirty="0"/>
              <a:t>http://ecology.science.unideb.hu/files/05-Allatokologiai-mintavetelezes-II.pdf. </a:t>
            </a:r>
            <a:r>
              <a:rPr lang="el-GR" sz="1600" dirty="0"/>
              <a:t>Πηγή: </a:t>
            </a:r>
            <a:r>
              <a:rPr lang="en-US" sz="1600" dirty="0"/>
              <a:t>http://ecology.science.unideb.hu/.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l-GR" sz="1600" dirty="0"/>
              <a:t>(</a:t>
            </a:r>
            <a:r>
              <a:rPr lang="en-US" sz="1600" dirty="0"/>
              <a:t>C) Regents of the University of Minnesota.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http://cues.cfans.umn.edu/old/ipm.htm. </a:t>
            </a:r>
            <a:r>
              <a:rPr lang="el-GR" sz="1600" dirty="0"/>
              <a:t>Πηγή: </a:t>
            </a:r>
            <a:r>
              <a:rPr lang="en-US" sz="1600" dirty="0"/>
              <a:t>http://cues.cfans.umn.edu.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13. </a:t>
            </a:r>
            <a:r>
              <a:rPr lang="el-GR" sz="1600" dirty="0"/>
              <a:t>Σύνδεσμος: </a:t>
            </a:r>
            <a:r>
              <a:rPr lang="en-US" sz="1600" dirty="0"/>
              <a:t>http://ipm.ncsu.edu/cotton/insectcorner/photos/traps.htm. </a:t>
            </a:r>
            <a:r>
              <a:rPr lang="el-GR" sz="1600" dirty="0"/>
              <a:t>Πηγή: </a:t>
            </a:r>
            <a:r>
              <a:rPr lang="en-US" sz="1600" dirty="0"/>
              <a:t>https://ipm.ces.ncsu.edu/.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14. </a:t>
            </a:r>
            <a:r>
              <a:rPr lang="el-GR" sz="1600" dirty="0"/>
              <a:t>Σύνδεσμος: </a:t>
            </a:r>
            <a:r>
              <a:rPr lang="en-US" sz="1600" dirty="0"/>
              <a:t>http://ipm.ncsu.edu/cotton/insectcorner/photos/traps.htm. </a:t>
            </a:r>
            <a:r>
              <a:rPr lang="el-GR" sz="1600" dirty="0"/>
              <a:t>Πηγή: </a:t>
            </a:r>
            <a:r>
              <a:rPr lang="en-US" sz="1600" dirty="0"/>
              <a:t>https://ipm.ces.ncsu.edu/.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15. </a:t>
            </a:r>
            <a:r>
              <a:rPr lang="en-US" sz="1600" dirty="0"/>
              <a:t>Copyright © 2012 Max Mag Theme. Designed by </a:t>
            </a:r>
            <a:r>
              <a:rPr lang="en-US" sz="1600" dirty="0" err="1"/>
              <a:t>Templateism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http://arya-muhamad.blogspot.gr/2009/11/atasi-walang-sangit-dengan-pestisida.html. </a:t>
            </a:r>
            <a:r>
              <a:rPr lang="el-GR" sz="1600" dirty="0"/>
              <a:t>Πηγή: </a:t>
            </a:r>
            <a:r>
              <a:rPr lang="en-US" sz="1600" dirty="0"/>
              <a:t>http://arya-muhamad.blogspot.gr.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16. </a:t>
            </a:r>
            <a:r>
              <a:rPr lang="en-US" sz="1600" dirty="0"/>
              <a:t>Northeastern IPM Center. </a:t>
            </a:r>
            <a:r>
              <a:rPr lang="el-GR" sz="1600" dirty="0"/>
              <a:t>Σύνδεσμος: </a:t>
            </a:r>
            <a:r>
              <a:rPr lang="en-US" sz="1600" dirty="0"/>
              <a:t>http://www.stopbmsb.org/stink-bug-bulletin/scientists-draw-maps-to-stop-stink-bug-pirates/. </a:t>
            </a:r>
            <a:r>
              <a:rPr lang="el-GR" sz="1600" dirty="0"/>
              <a:t>Πηγή: </a:t>
            </a:r>
            <a:r>
              <a:rPr lang="en-US" sz="1600" dirty="0"/>
              <a:t>http://www.stopbmsb.org.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17. </a:t>
            </a:r>
            <a:r>
              <a:rPr lang="el-GR" sz="1600" dirty="0"/>
              <a:t>Σύνδεσμος:</a:t>
            </a:r>
            <a:r>
              <a:rPr lang="en-US" sz="1600" dirty="0"/>
              <a:t>http://imageboard.co/48338693-cricket-insect-diagram.html. </a:t>
            </a:r>
            <a:r>
              <a:rPr lang="el-GR" sz="1600" dirty="0"/>
              <a:t>Πηγή: </a:t>
            </a:r>
            <a:r>
              <a:rPr lang="en-US" sz="1600" dirty="0"/>
              <a:t>http://imageboard.co.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18. </a:t>
            </a:r>
            <a:r>
              <a:rPr lang="en-US" sz="1600" dirty="0" err="1"/>
              <a:t>Senckenberg</a:t>
            </a:r>
            <a:r>
              <a:rPr lang="en-US" sz="1600" dirty="0"/>
              <a:t> Research Institute and Natural History Museum Frankfurt. </a:t>
            </a:r>
            <a:r>
              <a:rPr lang="el-GR" sz="1600" dirty="0"/>
              <a:t>Σύνδεσμος: </a:t>
            </a:r>
            <a:r>
              <a:rPr lang="en-US" sz="1600" dirty="0"/>
              <a:t>http://www.senckenberg.de/root/index.php?page_id=16846. </a:t>
            </a:r>
            <a:r>
              <a:rPr lang="el-GR" sz="1600" dirty="0"/>
              <a:t>Πηγή: </a:t>
            </a:r>
            <a:r>
              <a:rPr lang="en-US" sz="1600" dirty="0"/>
              <a:t>http://www.senckenberg.de/root/index.php?page_id=71&amp;PHPSESSID=0pp89dlul7tdrcuhgbodbalo74.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19. </a:t>
            </a:r>
            <a:r>
              <a:rPr lang="en-US" sz="1600" dirty="0"/>
              <a:t>Copyrighted.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20.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http://www.ars.usda.gov/Services/docs.htm?docid=10141&amp;pf=1.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21. </a:t>
            </a:r>
            <a:r>
              <a:rPr lang="en-US" sz="1600" dirty="0" err="1"/>
              <a:t>Senckenberg</a:t>
            </a:r>
            <a:r>
              <a:rPr lang="en-US" sz="1600" dirty="0"/>
              <a:t> Research Institute and Natural History Museum Frankfurt. </a:t>
            </a:r>
            <a:r>
              <a:rPr lang="el-GR" sz="1600" dirty="0"/>
              <a:t>Σύνδεσμος: </a:t>
            </a:r>
            <a:r>
              <a:rPr lang="en-US" sz="1600" dirty="0"/>
              <a:t>http://www.senckenberg.de/root/index.php?page_id=16846. </a:t>
            </a:r>
            <a:r>
              <a:rPr lang="el-GR" sz="1600" dirty="0"/>
              <a:t>Πηγή: </a:t>
            </a:r>
            <a:r>
              <a:rPr lang="en-US" sz="1600" dirty="0"/>
              <a:t>http://www.senckenberg.de/root/index.php?page_id=71&amp;PHPSESSID=0pp89dlul7tdrcuhgbodbalo74.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22. </a:t>
            </a:r>
            <a:r>
              <a:rPr lang="en-US" sz="1600" dirty="0" err="1"/>
              <a:t>Senckenberg</a:t>
            </a:r>
            <a:r>
              <a:rPr lang="en-US" sz="1600" dirty="0"/>
              <a:t> Research Institute and Natural History Museum Frankfurt. </a:t>
            </a:r>
            <a:r>
              <a:rPr lang="el-GR" sz="1600" dirty="0"/>
              <a:t>Σύνδεσμος: </a:t>
            </a:r>
            <a:r>
              <a:rPr lang="en-US" sz="1600" dirty="0"/>
              <a:t>http://www.senckenberg.de/root/index.php?page_id=16846. </a:t>
            </a:r>
            <a:r>
              <a:rPr lang="el-GR" sz="1600" dirty="0"/>
              <a:t>Πηγή: </a:t>
            </a:r>
            <a:r>
              <a:rPr lang="en-US" sz="1600" dirty="0"/>
              <a:t>http://www.senckenberg.de/root/index.php?page_id=71&amp;PHPSESSID=0pp89dlul7tdrcuhgbodbalo74.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23. </a:t>
            </a:r>
            <a:r>
              <a:rPr lang="en-US" sz="1600" dirty="0" err="1"/>
              <a:t>Senckenberg</a:t>
            </a:r>
            <a:r>
              <a:rPr lang="en-US" sz="1600" dirty="0"/>
              <a:t> Research Institute and Natural History Museum Frankfurt. </a:t>
            </a:r>
            <a:r>
              <a:rPr lang="el-GR" sz="1600" dirty="0"/>
              <a:t>Σύνδεσμος: </a:t>
            </a:r>
            <a:r>
              <a:rPr lang="en-US" sz="1600" dirty="0"/>
              <a:t>http://www.senckenberg.de/root/index.php?page_id=16846. </a:t>
            </a:r>
            <a:r>
              <a:rPr lang="el-GR" sz="1600" dirty="0"/>
              <a:t>Πηγή: </a:t>
            </a:r>
            <a:r>
              <a:rPr lang="en-US" sz="1600" dirty="0"/>
              <a:t>http://www.senckenberg.de/root/index.php?page_id=71&amp;PHPSESSID=0pp89dlul7tdrcuhgbodbalo74.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24. </a:t>
            </a:r>
            <a:r>
              <a:rPr lang="en-US" sz="1600" dirty="0"/>
              <a:t>Copyrighted.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25.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http://www.ars.usda.gov/Services/docs.htm?docid=10141&amp;pf=1. </a:t>
            </a:r>
            <a:r>
              <a:rPr lang="el-GR" sz="1600" dirty="0"/>
              <a:t>Πηγή: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Εικόνα </a:t>
            </a:r>
            <a:r>
              <a:rPr lang="el-GR" sz="1600" b="1" dirty="0"/>
              <a:t>26.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http://www.ars.usda.gov/Services/docs.htm?docid=10141&amp;pf=1.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27.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http://www.ars.usda.gov/Services/docs.htm?docid=10141&amp;pf=1. </a:t>
            </a:r>
            <a:r>
              <a:rPr lang="el-GR" sz="1600" dirty="0"/>
              <a:t>Πηγή: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28.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http://www.ars.usda.gov/Services/docs.htm?docid=10141&amp;pf=1.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29. </a:t>
            </a:r>
            <a:r>
              <a:rPr lang="el-GR" sz="1600" dirty="0"/>
              <a:t>Σύνδεσμος: </a:t>
            </a:r>
            <a:r>
              <a:rPr lang="en-US" sz="1600" dirty="0"/>
              <a:t>http://www.ars.usda.gov/Services/docs.htm?docid=10141&amp;pf=1. </a:t>
            </a:r>
            <a:r>
              <a:rPr lang="el-GR" sz="1600" dirty="0"/>
              <a:t>Πηγή: </a:t>
            </a:r>
            <a:r>
              <a:rPr lang="en-US" sz="1600" dirty="0"/>
              <a:t>United States Department of Agriculture Agricultural Research Service, http://www.ars.usda.gov/main/main.htm.</a:t>
            </a:r>
          </a:p>
          <a:p>
            <a:r>
              <a:rPr lang="el-GR" sz="1600" b="1" dirty="0" smtClean="0"/>
              <a:t>Εικόνα </a:t>
            </a:r>
            <a:r>
              <a:rPr lang="en-US" sz="1600" b="1" dirty="0"/>
              <a:t>30</a:t>
            </a:r>
            <a:r>
              <a:rPr lang="el-GR" sz="1600" dirty="0"/>
              <a:t>. </a:t>
            </a:r>
            <a:r>
              <a:rPr lang="en-US" sz="1600" dirty="0" err="1"/>
              <a:t>Σύνδεσμος</a:t>
            </a:r>
            <a:r>
              <a:rPr lang="en-US" sz="1600" dirty="0"/>
              <a:t>: http://www.ars.usda.gov/Services/docs.htm?docid=10141&amp;pf=1. </a:t>
            </a:r>
            <a:r>
              <a:rPr lang="en-US" sz="1600" dirty="0" err="1"/>
              <a:t>Πηγή</a:t>
            </a:r>
            <a:r>
              <a:rPr lang="en-US" sz="1600" dirty="0"/>
              <a:t>: United States Department of Agriculture Agricultural Research Service, http://www.ars.usda.gov/main/main.htm.</a:t>
            </a:r>
          </a:p>
          <a:p>
            <a:pPr>
              <a:spcBef>
                <a:spcPts val="600"/>
              </a:spcBef>
            </a:pPr>
            <a:endParaRPr lang="el-GR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Δίχτυ συλλογής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54" y="1690689"/>
            <a:ext cx="6169492" cy="383050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3532" y="52441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Ρουφηχτήρι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60" y="1562284"/>
            <a:ext cx="6932279" cy="4351338"/>
          </a:xfr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01343" y="56366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Κάπνισμα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61" y="1514886"/>
            <a:ext cx="3048678" cy="467380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3125" y="59116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Παγίδα </a:t>
            </a:r>
            <a:r>
              <a:rPr lang="en-US" dirty="0"/>
              <a:t>Malaise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690689"/>
            <a:ext cx="3455601" cy="2977134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01" y="2812435"/>
            <a:ext cx="4290634" cy="3142889"/>
          </a:xfr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9943" y="43908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0046" y="550186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Οι εικόνες μου\ErgastZoolPoik\McPh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7082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Παγίδα </a:t>
            </a:r>
            <a:r>
              <a:rPr lang="en-US" dirty="0" err="1"/>
              <a:t>McPhail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533525"/>
            <a:ext cx="2826656" cy="435133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37" y="2228737"/>
            <a:ext cx="2699657" cy="2960914"/>
          </a:xfr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7767" y="56078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9780" y="50316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Παγίδα διαφανούς </a:t>
            </a:r>
            <a:r>
              <a:rPr lang="el-GR" dirty="0" err="1"/>
              <a:t>πετάσματος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0110"/>
            <a:ext cx="3886200" cy="2652331"/>
          </a:xfr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Εργαστηριακή Άσκηση Εντομολογίας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021044"/>
            <a:ext cx="3886200" cy="2818298"/>
          </a:xfrm>
        </p:spPr>
      </p:pic>
      <p:sp>
        <p:nvSpPr>
          <p:cNvPr id="9" name="TextBox 8"/>
          <p:cNvSpPr txBox="1"/>
          <p:nvPr/>
        </p:nvSpPr>
        <p:spPr>
          <a:xfrm>
            <a:off x="3529438" y="40855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23306" y="55623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1231</TotalTime>
  <Words>1146</Words>
  <Application>Microsoft Office PowerPoint</Application>
  <PresentationFormat>On-screen Show (4:3)</PresentationFormat>
  <Paragraphs>221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Tahoma</vt:lpstr>
      <vt:lpstr>Wingdings</vt:lpstr>
      <vt:lpstr>Θέμα του Office</vt:lpstr>
      <vt:lpstr>Ζωική Ποικιλότητα</vt:lpstr>
      <vt:lpstr>Παγίδα παρεμβολής</vt:lpstr>
      <vt:lpstr>Χωνί Berlese-Tullgren</vt:lpstr>
      <vt:lpstr>Δίχτυ συλλογής</vt:lpstr>
      <vt:lpstr>Ρουφηχτήρι</vt:lpstr>
      <vt:lpstr>Κάπνισμα</vt:lpstr>
      <vt:lpstr>Παγίδα Malaise</vt:lpstr>
      <vt:lpstr>Παγίδα McPhail</vt:lpstr>
      <vt:lpstr>Παγίδα διαφανούς πετάσματος</vt:lpstr>
      <vt:lpstr>Παγίδες φερορμονών</vt:lpstr>
      <vt:lpstr>Κολλητική παγίδα</vt:lpstr>
      <vt:lpstr>Φωτεινή παγίδα</vt:lpstr>
      <vt:lpstr>Φωτεινή παγίδα</vt:lpstr>
      <vt:lpstr>PowerPoint Presentation</vt:lpstr>
      <vt:lpstr>Παγίδες εκκόλαψης  και δοχεία εκτροφής</vt:lpstr>
      <vt:lpstr>Παγίδες δέντρων</vt:lpstr>
      <vt:lpstr>Παγίδα κομμένου κορμού</vt:lpstr>
      <vt:lpstr>Χώροι εκτροφής</vt:lpstr>
      <vt:lpstr>Δοχείο θανάτωσης</vt:lpstr>
      <vt:lpstr>Μέθοδοι καρφιτσώματος 1/3</vt:lpstr>
      <vt:lpstr>Μέθοδοι καρφιτσώματος 2/3</vt:lpstr>
      <vt:lpstr>Μέθοδοι καρφιτσώματος 3/3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1/5</vt:lpstr>
      <vt:lpstr>Σημείωμα  Χρήσης Έργων Τρίτων 2/5</vt:lpstr>
      <vt:lpstr>Σημείωμα  Χρήσης Έργων Τρίτων 3/5</vt:lpstr>
      <vt:lpstr>Σημείωμα  Χρήσης Έργων Τρίτων 4/5</vt:lpstr>
      <vt:lpstr>Σημείωμα  Χρήσης Έργων Τρίτων 5/5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160</cp:revision>
  <dcterms:created xsi:type="dcterms:W3CDTF">2015-03-24T06:43:16Z</dcterms:created>
  <dcterms:modified xsi:type="dcterms:W3CDTF">2015-11-22T21:00:09Z</dcterms:modified>
</cp:coreProperties>
</file>