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7"/>
  </p:notesMasterIdLst>
  <p:sldIdLst>
    <p:sldId id="456" r:id="rId2"/>
    <p:sldId id="483" r:id="rId3"/>
    <p:sldId id="479" r:id="rId4"/>
    <p:sldId id="484" r:id="rId5"/>
    <p:sldId id="485" r:id="rId6"/>
    <p:sldId id="486" r:id="rId7"/>
    <p:sldId id="459" r:id="rId8"/>
    <p:sldId id="480" r:id="rId9"/>
    <p:sldId id="487" r:id="rId10"/>
    <p:sldId id="488" r:id="rId11"/>
    <p:sldId id="501" r:id="rId12"/>
    <p:sldId id="489" r:id="rId13"/>
    <p:sldId id="461" r:id="rId14"/>
    <p:sldId id="490" r:id="rId15"/>
    <p:sldId id="491" r:id="rId16"/>
    <p:sldId id="492" r:id="rId17"/>
    <p:sldId id="493" r:id="rId18"/>
    <p:sldId id="494" r:id="rId19"/>
    <p:sldId id="466" r:id="rId20"/>
    <p:sldId id="495" r:id="rId21"/>
    <p:sldId id="496" r:id="rId22"/>
    <p:sldId id="468" r:id="rId23"/>
    <p:sldId id="469" r:id="rId24"/>
    <p:sldId id="503" r:id="rId25"/>
    <p:sldId id="470" r:id="rId26"/>
    <p:sldId id="481" r:id="rId27"/>
    <p:sldId id="497" r:id="rId28"/>
    <p:sldId id="498" r:id="rId29"/>
    <p:sldId id="499" r:id="rId30"/>
    <p:sldId id="473" r:id="rId31"/>
    <p:sldId id="482" r:id="rId32"/>
    <p:sldId id="500" r:id="rId33"/>
    <p:sldId id="502" r:id="rId34"/>
    <p:sldId id="475" r:id="rId35"/>
    <p:sldId id="476" r:id="rId36"/>
    <p:sldId id="477" r:id="rId37"/>
    <p:sldId id="478" r:id="rId38"/>
    <p:sldId id="410" r:id="rId39"/>
    <p:sldId id="411" r:id="rId40"/>
    <p:sldId id="412" r:id="rId41"/>
    <p:sldId id="504" r:id="rId42"/>
    <p:sldId id="505" r:id="rId43"/>
    <p:sldId id="414" r:id="rId44"/>
    <p:sldId id="415" r:id="rId45"/>
    <p:sldId id="41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21" autoAdjust="0"/>
    <p:restoredTop sz="94434" autoAdjust="0"/>
  </p:normalViewPr>
  <p:slideViewPr>
    <p:cSldViewPr snapToGrid="0">
      <p:cViewPr varScale="1">
        <p:scale>
          <a:sx n="70" d="100"/>
          <a:sy n="70" d="100"/>
        </p:scale>
        <p:origin x="228" y="72"/>
      </p:cViewPr>
      <p:guideLst>
        <p:guide orient="horz" pos="2160"/>
        <p:guide pos="2880"/>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pPr/>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pPr/>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23</a:t>
            </a:fld>
            <a:endParaRPr lang="en-US"/>
          </a:p>
        </p:txBody>
      </p:sp>
    </p:spTree>
    <p:extLst>
      <p:ext uri="{BB962C8B-B14F-4D97-AF65-F5344CB8AC3E}">
        <p14:creationId xmlns:p14="http://schemas.microsoft.com/office/powerpoint/2010/main" val="141937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24</a:t>
            </a:fld>
            <a:endParaRPr lang="en-US"/>
          </a:p>
        </p:txBody>
      </p:sp>
    </p:spTree>
    <p:extLst>
      <p:ext uri="{BB962C8B-B14F-4D97-AF65-F5344CB8AC3E}">
        <p14:creationId xmlns:p14="http://schemas.microsoft.com/office/powerpoint/2010/main" val="32881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mtClean="0"/>
              <a:t>Εικόνα 1.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2.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3.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4.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5.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6.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7.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n-US" smtClean="0"/>
          </a:p>
          <a:p>
            <a:r>
              <a:rPr lang="el-GR" smtClean="0"/>
              <a:t>Εικόνα 8.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l-GR" smtClean="0"/>
          </a:p>
          <a:p>
            <a:r>
              <a:rPr lang="el-GR" smtClean="0"/>
              <a:t>Εικόνα 9.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p>
          <a:p>
            <a:endParaRPr lang="el-GR" smtClean="0"/>
          </a:p>
          <a:p>
            <a:r>
              <a:rPr lang="el-GR" smtClean="0"/>
              <a:t>Εικόνα 10. </a:t>
            </a:r>
            <a:r>
              <a:rPr lang="en-US" smtClean="0"/>
              <a:t>Copyright 2011 E</a:t>
            </a:r>
            <a:r>
              <a:rPr lang="el-GR" smtClean="0"/>
              <a:t>κδόσεις </a:t>
            </a:r>
            <a:r>
              <a:rPr lang="en-US" smtClean="0"/>
              <a:t>Utopia. </a:t>
            </a:r>
            <a:r>
              <a:rPr lang="el-GR" smtClean="0"/>
              <a:t>Πηγή: Ζωολογία ΙΙ Ολοκληρωμένες Αρχές, Τόμος ΙΙ. </a:t>
            </a:r>
            <a:r>
              <a:rPr lang="en-US" smtClean="0"/>
              <a:t>Hickman, Roberts, Keen, Larson, l’Anson, Eisenhour. 14</a:t>
            </a:r>
            <a:r>
              <a:rPr lang="el-GR" smtClean="0"/>
              <a:t>η Αμερικάνικη – 2η Ελληνική Έκδοση. Εκδόσεις </a:t>
            </a:r>
            <a:r>
              <a:rPr lang="en-US" smtClean="0"/>
              <a:t>Utopia, ISBN: 978-960-99280-3-8.</a:t>
            </a:r>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25</a:t>
            </a:fld>
            <a:endParaRPr lang="en-US"/>
          </a:p>
        </p:txBody>
      </p:sp>
    </p:spTree>
    <p:extLst>
      <p:ext uri="{BB962C8B-B14F-4D97-AF65-F5344CB8AC3E}">
        <p14:creationId xmlns:p14="http://schemas.microsoft.com/office/powerpoint/2010/main" val="286509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30</a:t>
            </a:fld>
            <a:endParaRPr lang="en-US"/>
          </a:p>
        </p:txBody>
      </p:sp>
    </p:spTree>
    <p:extLst>
      <p:ext uri="{BB962C8B-B14F-4D97-AF65-F5344CB8AC3E}">
        <p14:creationId xmlns:p14="http://schemas.microsoft.com/office/powerpoint/2010/main" val="992907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32</a:t>
            </a:fld>
            <a:endParaRPr lang="en-US"/>
          </a:p>
        </p:txBody>
      </p:sp>
    </p:spTree>
    <p:extLst>
      <p:ext uri="{BB962C8B-B14F-4D97-AF65-F5344CB8AC3E}">
        <p14:creationId xmlns:p14="http://schemas.microsoft.com/office/powerpoint/2010/main" val="1005449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34</a:t>
            </a:fld>
            <a:endParaRPr lang="en-US"/>
          </a:p>
        </p:txBody>
      </p:sp>
    </p:spTree>
    <p:extLst>
      <p:ext uri="{BB962C8B-B14F-4D97-AF65-F5344CB8AC3E}">
        <p14:creationId xmlns:p14="http://schemas.microsoft.com/office/powerpoint/2010/main" val="82397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38</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42</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2</a:t>
            </a:fld>
            <a:endParaRPr lang="en-US"/>
          </a:p>
        </p:txBody>
      </p:sp>
    </p:spTree>
    <p:extLst>
      <p:ext uri="{BB962C8B-B14F-4D97-AF65-F5344CB8AC3E}">
        <p14:creationId xmlns:p14="http://schemas.microsoft.com/office/powerpoint/2010/main" val="2550438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43</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44</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45</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a:t>
            </a:fld>
            <a:endParaRPr lang="en-US"/>
          </a:p>
        </p:txBody>
      </p:sp>
    </p:spTree>
    <p:extLst>
      <p:ext uri="{BB962C8B-B14F-4D97-AF65-F5344CB8AC3E}">
        <p14:creationId xmlns:p14="http://schemas.microsoft.com/office/powerpoint/2010/main" val="349002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12</a:t>
            </a:fld>
            <a:endParaRPr lang="en-US"/>
          </a:p>
        </p:txBody>
      </p:sp>
    </p:spTree>
    <p:extLst>
      <p:ext uri="{BB962C8B-B14F-4D97-AF65-F5344CB8AC3E}">
        <p14:creationId xmlns:p14="http://schemas.microsoft.com/office/powerpoint/2010/main" val="303787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200"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14</a:t>
            </a:fld>
            <a:endParaRPr lang="en-US"/>
          </a:p>
        </p:txBody>
      </p:sp>
    </p:spTree>
    <p:extLst>
      <p:ext uri="{BB962C8B-B14F-4D97-AF65-F5344CB8AC3E}">
        <p14:creationId xmlns:p14="http://schemas.microsoft.com/office/powerpoint/2010/main" val="311946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15</a:t>
            </a:fld>
            <a:endParaRPr lang="en-US"/>
          </a:p>
        </p:txBody>
      </p:sp>
    </p:spTree>
    <p:extLst>
      <p:ext uri="{BB962C8B-B14F-4D97-AF65-F5344CB8AC3E}">
        <p14:creationId xmlns:p14="http://schemas.microsoft.com/office/powerpoint/2010/main" val="198306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17</a:t>
            </a:fld>
            <a:endParaRPr lang="en-US"/>
          </a:p>
        </p:txBody>
      </p:sp>
    </p:spTree>
    <p:extLst>
      <p:ext uri="{BB962C8B-B14F-4D97-AF65-F5344CB8AC3E}">
        <p14:creationId xmlns:p14="http://schemas.microsoft.com/office/powerpoint/2010/main" val="3229519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18</a:t>
            </a:fld>
            <a:endParaRPr lang="en-US"/>
          </a:p>
        </p:txBody>
      </p:sp>
    </p:spTree>
    <p:extLst>
      <p:ext uri="{BB962C8B-B14F-4D97-AF65-F5344CB8AC3E}">
        <p14:creationId xmlns:p14="http://schemas.microsoft.com/office/powerpoint/2010/main" val="346339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22</a:t>
            </a:fld>
            <a:endParaRPr lang="en-US"/>
          </a:p>
        </p:txBody>
      </p:sp>
    </p:spTree>
    <p:extLst>
      <p:ext uri="{BB962C8B-B14F-4D97-AF65-F5344CB8AC3E}">
        <p14:creationId xmlns:p14="http://schemas.microsoft.com/office/powerpoint/2010/main" val="1380799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cstate="print"/>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2η. Οικολογία των Ζώων</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2η. Οικολογία των Ζώων</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2η. Οικολογία των Ζώων</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2η. Οικολογία των Ζώων</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19029530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Οικολογία των Ζώων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2079135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Οικολογία των Ζώων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2η. Οικολογία των Ζώων</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pPr/>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3" cstate="print"/>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86" r:id="rId6"/>
    <p:sldLayoutId id="2147483666" r:id="rId7"/>
    <p:sldLayoutId id="2147483671" r:id="rId8"/>
    <p:sldLayoutId id="2147483672" r:id="rId9"/>
    <p:sldLayoutId id="2147483673" r:id="rId10"/>
    <p:sldLayoutId id="2147483674" r:id="rId11"/>
    <p:sldLayoutId id="2147483685" r:id="rId12"/>
    <p:sldLayoutId id="2147483681" r:id="rId13"/>
    <p:sldLayoutId id="2147483682" r:id="rId14"/>
    <p:sldLayoutId id="2147483680" r:id="rId15"/>
    <p:sldLayoutId id="2147483669" r:id="rId16"/>
    <p:sldLayoutId id="2147483675" r:id="rId17"/>
    <p:sldLayoutId id="2147483676" r:id="rId18"/>
    <p:sldLayoutId id="2147483678" r:id="rId19"/>
    <p:sldLayoutId id="2147483677" r:id="rId20"/>
    <p:sldLayoutId id="2147483683" r:id="rId21"/>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Z</a:t>
            </a:r>
            <a:r>
              <a:rPr lang="el-GR" sz="4400" dirty="0" smtClean="0"/>
              <a:t>ωολογία ΙΙ</a:t>
            </a:r>
            <a:endParaRPr lang="en-US" sz="4400" dirty="0"/>
          </a:p>
        </p:txBody>
      </p:sp>
      <p:sp>
        <p:nvSpPr>
          <p:cNvPr id="3" name="Subtitle 2"/>
          <p:cNvSpPr>
            <a:spLocks noGrp="1"/>
          </p:cNvSpPr>
          <p:nvPr>
            <p:ph type="subTitle" idx="1"/>
          </p:nvPr>
        </p:nvSpPr>
        <p:spPr/>
        <p:txBody>
          <a:bodyPr>
            <a:normAutofit lnSpcReduction="10000"/>
          </a:bodyPr>
          <a:lstStyle/>
          <a:p>
            <a:r>
              <a:rPr lang="el-GR" sz="2800" dirty="0" smtClean="0">
                <a:solidFill>
                  <a:schemeClr val="accent6">
                    <a:lumMod val="75000"/>
                  </a:schemeClr>
                </a:solidFill>
              </a:rPr>
              <a:t>Ενότητα  2</a:t>
            </a:r>
            <a:r>
              <a:rPr lang="el-GR" sz="2800" baseline="30000" dirty="0" smtClean="0">
                <a:solidFill>
                  <a:schemeClr val="accent6">
                    <a:lumMod val="75000"/>
                  </a:schemeClr>
                </a:solidFill>
              </a:rPr>
              <a:t>η</a:t>
            </a:r>
            <a:r>
              <a:rPr lang="el-GR" sz="2800" dirty="0" smtClean="0">
                <a:solidFill>
                  <a:schemeClr val="accent6">
                    <a:lumMod val="75000"/>
                  </a:schemeClr>
                </a:solidFill>
              </a:rPr>
              <a:t>.</a:t>
            </a:r>
            <a:r>
              <a:rPr lang="en-US" sz="2800" dirty="0" smtClean="0">
                <a:solidFill>
                  <a:schemeClr val="accent6">
                    <a:lumMod val="75000"/>
                  </a:schemeClr>
                </a:solidFill>
              </a:rPr>
              <a:t> </a:t>
            </a:r>
            <a:r>
              <a:rPr lang="el-GR" sz="2800" dirty="0" smtClean="0">
                <a:solidFill>
                  <a:schemeClr val="accent6">
                    <a:lumMod val="75000"/>
                  </a:schemeClr>
                </a:solidFill>
              </a:rPr>
              <a:t>Οικολογία των Ζώων</a:t>
            </a:r>
            <a:endParaRPr lang="en-US" sz="2800" dirty="0" smtClean="0">
              <a:solidFill>
                <a:schemeClr val="accent6">
                  <a:lumMod val="75000"/>
                </a:schemeClr>
              </a:solidFill>
            </a:endParaRPr>
          </a:p>
          <a:p>
            <a:endParaRPr lang="el-GR" sz="2800" dirty="0"/>
          </a:p>
          <a:p>
            <a:r>
              <a:rPr lang="el-GR" sz="2600" dirty="0" smtClean="0"/>
              <a:t>Ρόζα – Μαρία Τζαννετάτου Πολυμένη,    Επίκουρη Καθηγήτρια</a:t>
            </a:r>
            <a:endParaRPr lang="el-GR" sz="2600" dirty="0"/>
          </a:p>
          <a:p>
            <a:r>
              <a:rPr lang="el-GR" sz="2600" dirty="0"/>
              <a:t>Σχολή Θετικών Επιστημών</a:t>
            </a:r>
          </a:p>
          <a:p>
            <a:r>
              <a:rPr lang="el-GR" sz="26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Πληθυσμοί: Αύξηση – Ρύθμιση 2/</a:t>
            </a:r>
            <a:r>
              <a:rPr lang="en-US" sz="4000" dirty="0" smtClean="0"/>
              <a:t>7</a:t>
            </a:r>
            <a:endParaRPr lang="el-GR" sz="4000" dirty="0"/>
          </a:p>
        </p:txBody>
      </p:sp>
      <p:sp>
        <p:nvSpPr>
          <p:cNvPr id="3" name="Content Placeholder 2"/>
          <p:cNvSpPr>
            <a:spLocks noGrp="1"/>
          </p:cNvSpPr>
          <p:nvPr>
            <p:ph idx="1"/>
          </p:nvPr>
        </p:nvSpPr>
        <p:spPr/>
        <p:txBody>
          <a:bodyPr>
            <a:normAutofit/>
          </a:bodyPr>
          <a:lstStyle/>
          <a:p>
            <a:pPr algn="just"/>
            <a:r>
              <a:rPr lang="el-GR" sz="2800" b="1" dirty="0" smtClean="0"/>
              <a:t>Κοόρτη: </a:t>
            </a:r>
            <a:r>
              <a:rPr lang="el-GR" sz="2800" dirty="0" smtClean="0"/>
              <a:t>Άτομα της κάθε νέας γενιάς που γεννήθηκαν συγχρόνως.</a:t>
            </a:r>
          </a:p>
          <a:p>
            <a:pPr algn="just"/>
            <a:r>
              <a:rPr lang="el-GR" sz="2800" b="1" dirty="0" smtClean="0"/>
              <a:t>Πρότυπα επιβίωσης</a:t>
            </a:r>
            <a:r>
              <a:rPr lang="el-GR" sz="2800" dirty="0" smtClean="0"/>
              <a:t>: τρεις τύποι θεωρητικών καμπυλών επιβίωσης.</a:t>
            </a:r>
          </a:p>
          <a:p>
            <a:r>
              <a:rPr lang="el-GR" sz="2800" b="1" dirty="0" smtClean="0"/>
              <a:t>Αύξηση πληθυσμού </a:t>
            </a:r>
            <a:r>
              <a:rPr lang="el-GR" sz="2800" dirty="0" smtClean="0"/>
              <a:t>= διαφορά ανάμεσα στους ρυθμούς γέννησης και θανάτου.</a:t>
            </a:r>
          </a:p>
          <a:p>
            <a:pPr algn="just"/>
            <a:r>
              <a:rPr lang="el-GR" sz="2800" b="1" dirty="0" smtClean="0"/>
              <a:t>Δαρβίνος – </a:t>
            </a:r>
            <a:r>
              <a:rPr lang="en-US" sz="2800" b="1" dirty="0" smtClean="0"/>
              <a:t>Malthus</a:t>
            </a:r>
            <a:r>
              <a:rPr lang="el-GR" sz="2800" b="1" dirty="0" smtClean="0"/>
              <a:t>: </a:t>
            </a:r>
            <a:r>
              <a:rPr lang="el-GR" sz="2800" dirty="0" smtClean="0"/>
              <a:t>όλοι οι πληθυσμοί έχουν την ενδογενή ικανότητα να αυξάνονται εκθετικά = </a:t>
            </a:r>
            <a:r>
              <a:rPr lang="el-GR" sz="2800" b="1" dirty="0" smtClean="0"/>
              <a:t>ενδογενής ρυθμός αύξησης </a:t>
            </a:r>
            <a:r>
              <a:rPr lang="en-US" sz="2800" b="1" dirty="0" smtClean="0"/>
              <a:t>r.</a:t>
            </a:r>
            <a:endParaRPr lang="el-GR" sz="2800" b="1" dirty="0" smtClean="0"/>
          </a:p>
          <a:p>
            <a:endParaRPr lang="el-GR" sz="2800" dirty="0" smtClean="0"/>
          </a:p>
          <a:p>
            <a:endParaRPr lang="el-GR" sz="2800" dirty="0" smtClean="0"/>
          </a:p>
          <a:p>
            <a:endParaRPr lang="el-GR" dirty="0" smtClean="0"/>
          </a:p>
          <a:p>
            <a:endParaRPr lang="el-GR" b="1" dirty="0" smtClean="0"/>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6" y="351609"/>
            <a:ext cx="8409333" cy="1325563"/>
          </a:xfrm>
        </p:spPr>
        <p:txBody>
          <a:bodyPr>
            <a:normAutofit/>
          </a:bodyPr>
          <a:lstStyle/>
          <a:p>
            <a:r>
              <a:rPr lang="el-GR" sz="4000" dirty="0"/>
              <a:t>Πληθυσμοί: Αύξηση – Ρύθμιση </a:t>
            </a:r>
            <a:r>
              <a:rPr lang="el-GR" sz="4000" dirty="0" smtClean="0"/>
              <a:t>3/</a:t>
            </a:r>
            <a:r>
              <a:rPr lang="en-US" sz="4000" dirty="0" smtClean="0"/>
              <a:t>7</a:t>
            </a:r>
            <a:endParaRPr lang="el-GR" sz="4000" dirty="0"/>
          </a:p>
        </p:txBody>
      </p:sp>
      <p:sp>
        <p:nvSpPr>
          <p:cNvPr id="3" name="Content Placeholder 2"/>
          <p:cNvSpPr>
            <a:spLocks noGrp="1"/>
          </p:cNvSpPr>
          <p:nvPr>
            <p:ph idx="1"/>
          </p:nvPr>
        </p:nvSpPr>
        <p:spPr/>
        <p:txBody>
          <a:bodyPr>
            <a:normAutofit/>
          </a:bodyPr>
          <a:lstStyle/>
          <a:p>
            <a:r>
              <a:rPr lang="el-GR" sz="2400" dirty="0" smtClean="0"/>
              <a:t>Ο </a:t>
            </a:r>
            <a:r>
              <a:rPr lang="el-GR" sz="2400" b="1" dirty="0" smtClean="0"/>
              <a:t>ανθρώπινος πληθυσμός </a:t>
            </a:r>
            <a:r>
              <a:rPr lang="el-GR" sz="2400" dirty="0" smtClean="0"/>
              <a:t>αυξάνεται εκθετικά με ρυθμό περίπου 1,33% το χρόνο και αναμένεται να αυξηθεί από 6 δισεκατομμύρια σε 8,9 δισεκατομμύρια μέχρι το 2030. </a:t>
            </a:r>
          </a:p>
          <a:p>
            <a:r>
              <a:rPr lang="el-GR" sz="2400" dirty="0" smtClean="0"/>
              <a:t>Η </a:t>
            </a:r>
            <a:r>
              <a:rPr lang="el-GR" sz="2400" b="1" dirty="0" smtClean="0"/>
              <a:t>αύξηση του πληθυσμού </a:t>
            </a:r>
            <a:r>
              <a:rPr lang="el-GR" sz="2400" dirty="0" smtClean="0"/>
              <a:t>μπορεί να ρυθμιστεί εγγενώς από τη φέρουσα ικανότητα του περιβάλλοντος, εξωγενώς, από τον ανταγωνισμό μεταξύ των ειδών για έναν περιοριστικό πόρο ή από θηρευτές ή παράσιτα. </a:t>
            </a:r>
          </a:p>
          <a:p>
            <a:r>
              <a:rPr lang="el-GR" sz="2400" b="1" dirty="0" smtClean="0"/>
              <a:t>Αβιοτικοί παράγοντες, </a:t>
            </a:r>
            <a:r>
              <a:rPr lang="el-GR" sz="2400" dirty="0" smtClean="0"/>
              <a:t>ανεξάρτητοι από την πυκνότητα, μπορούν να περιορίσουν, αλλά όχι να ρυθμίσουν πραγματικά, την πληθυσμιακή αύξηση.</a:t>
            </a:r>
            <a:endParaRPr lang="el-GR" sz="2400"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Πληθυσμοί: Αύξηση – Ρύθμιση </a:t>
            </a:r>
            <a:r>
              <a:rPr lang="en-US" sz="4000" dirty="0" smtClean="0"/>
              <a:t>4</a:t>
            </a:r>
            <a:r>
              <a:rPr lang="el-GR" sz="4000" dirty="0" smtClean="0"/>
              <a:t>/</a:t>
            </a:r>
            <a:r>
              <a:rPr lang="en-US" sz="4000" dirty="0" smtClean="0"/>
              <a:t>7</a:t>
            </a:r>
            <a:endParaRPr lang="el-GR" sz="4000"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12</a:t>
            </a:fld>
            <a:endParaRPr lang="en-US"/>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06411" y="1532478"/>
            <a:ext cx="3731178" cy="4396427"/>
          </a:xfrm>
        </p:spPr>
      </p:pic>
      <p:sp>
        <p:nvSpPr>
          <p:cNvPr id="10" name="TextBox 9"/>
          <p:cNvSpPr txBox="1"/>
          <p:nvPr/>
        </p:nvSpPr>
        <p:spPr>
          <a:xfrm>
            <a:off x="6083988" y="5024862"/>
            <a:ext cx="263214" cy="276999"/>
          </a:xfrm>
          <a:prstGeom prst="rect">
            <a:avLst/>
          </a:prstGeom>
          <a:noFill/>
        </p:spPr>
        <p:txBody>
          <a:bodyPr wrap="none" rtlCol="0">
            <a:spAutoFit/>
          </a:bodyPr>
          <a:lstStyle/>
          <a:p>
            <a:r>
              <a:rPr lang="el-GR" sz="1200" dirty="0" smtClean="0"/>
              <a:t>2</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Πληθυσμοί: Αύξηση – Ρύθμιση </a:t>
            </a:r>
            <a:r>
              <a:rPr lang="en-US" sz="4000" dirty="0" smtClean="0"/>
              <a:t>5</a:t>
            </a:r>
            <a:r>
              <a:rPr lang="el-GR" sz="4000" dirty="0" smtClean="0"/>
              <a:t>/</a:t>
            </a:r>
            <a:r>
              <a:rPr lang="en-US" sz="4000" dirty="0" smtClean="0"/>
              <a:t>7</a:t>
            </a:r>
            <a:endParaRPr lang="el-GR" sz="4000" dirty="0"/>
          </a:p>
        </p:txBody>
      </p:sp>
      <p:sp>
        <p:nvSpPr>
          <p:cNvPr id="35843" name="Rectangle 3"/>
          <p:cNvSpPr>
            <a:spLocks noGrp="1" noChangeArrowheads="1"/>
          </p:cNvSpPr>
          <p:nvPr>
            <p:ph idx="1"/>
          </p:nvPr>
        </p:nvSpPr>
        <p:spPr/>
        <p:txBody>
          <a:bodyPr>
            <a:normAutofit fontScale="92500"/>
          </a:bodyPr>
          <a:lstStyle/>
          <a:p>
            <a:pPr>
              <a:lnSpc>
                <a:spcPct val="100000"/>
              </a:lnSpc>
            </a:pPr>
            <a:r>
              <a:rPr lang="el-GR" sz="2800" dirty="0"/>
              <a:t>Ο </a:t>
            </a:r>
            <a:r>
              <a:rPr lang="el-GR" sz="2800" b="1" dirty="0"/>
              <a:t>επικοισμός </a:t>
            </a:r>
            <a:r>
              <a:rPr lang="el-GR" sz="2800" dirty="0"/>
              <a:t>μεταξύ γεωγραφικά ασύνδετων πληθυσμών  σημαντική αναπλήρωση των δήμων μιας περιοχής.</a:t>
            </a:r>
          </a:p>
          <a:p>
            <a:pPr>
              <a:lnSpc>
                <a:spcPct val="100000"/>
              </a:lnSpc>
            </a:pPr>
            <a:r>
              <a:rPr lang="el-GR" sz="2800" dirty="0"/>
              <a:t>Οταν ο </a:t>
            </a:r>
            <a:r>
              <a:rPr lang="el-GR" sz="2800" b="1" dirty="0"/>
              <a:t>κίνδυνος εξαφάνισης </a:t>
            </a:r>
            <a:r>
              <a:rPr lang="el-GR" sz="2800" dirty="0"/>
              <a:t>διαμοιράζεται μεταξύ πολλών </a:t>
            </a:r>
            <a:r>
              <a:rPr lang="el-GR" sz="2800" dirty="0" smtClean="0"/>
              <a:t>δήμων, </a:t>
            </a:r>
            <a:r>
              <a:rPr lang="el-GR" sz="2800" dirty="0"/>
              <a:t>δυνατή η αποφυγή εξαφάνισης. </a:t>
            </a:r>
          </a:p>
          <a:p>
            <a:pPr>
              <a:lnSpc>
                <a:spcPct val="100000"/>
              </a:lnSpc>
            </a:pPr>
            <a:r>
              <a:rPr lang="en-US" sz="2800" dirty="0"/>
              <a:t> </a:t>
            </a:r>
            <a:r>
              <a:rPr lang="el-GR" sz="2800" b="1" dirty="0"/>
              <a:t>Μεταπληθυσμιακή δυναμική</a:t>
            </a:r>
            <a:r>
              <a:rPr lang="en-US" sz="2800" dirty="0"/>
              <a:t>:</a:t>
            </a:r>
            <a:r>
              <a:rPr lang="el-GR" sz="2800" dirty="0"/>
              <a:t> η δομή ενός μεγάλου πληθυσμού που περιλαμβάνει πολλούς υποπληθυσμούς -δήμους- μεταξύ των οποίων παρατηρείται περιορισμένης έκτασης μετακίνηση </a:t>
            </a:r>
            <a:r>
              <a:rPr lang="el-GR" sz="2800" dirty="0" smtClean="0"/>
              <a:t>ατόμων.</a:t>
            </a:r>
            <a:endParaRPr lang="el-GR" sz="2800" dirty="0"/>
          </a:p>
        </p:txBody>
      </p:sp>
      <p:sp>
        <p:nvSpPr>
          <p:cNvPr id="4" name="Slide Number Placeholder 3"/>
          <p:cNvSpPr>
            <a:spLocks noGrp="1"/>
          </p:cNvSpPr>
          <p:nvPr>
            <p:ph type="sldNum" sz="quarter" idx="12"/>
          </p:nvPr>
        </p:nvSpPr>
        <p:spPr/>
        <p:txBody>
          <a:bodyPr/>
          <a:lstStyle/>
          <a:p>
            <a:fld id="{58A56277-EA16-4AF5-BFB5-E5ECBBB39490}" type="slidenum">
              <a:rPr lang="en-US" smtClean="0"/>
              <a:pPr/>
              <a:t>13</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Πληθυσμοί: Αύξηση – Ρύθμιση </a:t>
            </a:r>
            <a:r>
              <a:rPr lang="en-US" sz="4000" dirty="0" smtClean="0"/>
              <a:t>6</a:t>
            </a:r>
            <a:r>
              <a:rPr lang="el-GR" sz="4000" dirty="0" smtClean="0"/>
              <a:t>/</a:t>
            </a:r>
            <a:r>
              <a:rPr lang="en-US" sz="4000" dirty="0" smtClean="0"/>
              <a:t>7</a:t>
            </a:r>
            <a:endParaRPr lang="el-GR" sz="4000"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14</a:t>
            </a:fld>
            <a:endParaRPr lang="en-US"/>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86155" y="1281219"/>
            <a:ext cx="3571689" cy="4831471"/>
          </a:xfrm>
        </p:spPr>
      </p:pic>
      <p:sp>
        <p:nvSpPr>
          <p:cNvPr id="10" name="TextBox 9"/>
          <p:cNvSpPr txBox="1"/>
          <p:nvPr/>
        </p:nvSpPr>
        <p:spPr>
          <a:xfrm>
            <a:off x="6094630" y="5803555"/>
            <a:ext cx="263214" cy="276999"/>
          </a:xfrm>
          <a:prstGeom prst="rect">
            <a:avLst/>
          </a:prstGeom>
          <a:noFill/>
        </p:spPr>
        <p:txBody>
          <a:bodyPr wrap="none" rtlCol="0">
            <a:spAutoFit/>
          </a:bodyPr>
          <a:lstStyle/>
          <a:p>
            <a:r>
              <a:rPr lang="el-GR" sz="1200" dirty="0" smtClean="0"/>
              <a:t>3</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Πληθυσμοί: Αύξηση – Ρύθμιση </a:t>
            </a:r>
            <a:r>
              <a:rPr lang="en-US" sz="4000" dirty="0" smtClean="0"/>
              <a:t>7</a:t>
            </a:r>
            <a:r>
              <a:rPr lang="el-GR" sz="4000" dirty="0" smtClean="0"/>
              <a:t>/</a:t>
            </a:r>
            <a:r>
              <a:rPr lang="en-US" sz="4000" dirty="0" smtClean="0"/>
              <a:t>7</a:t>
            </a:r>
            <a:endParaRPr lang="el-GR" sz="4000" dirty="0"/>
          </a:p>
        </p:txBody>
      </p:sp>
      <p:sp>
        <p:nvSpPr>
          <p:cNvPr id="7" name="Content Placeholder 6"/>
          <p:cNvSpPr>
            <a:spLocks noGrp="1"/>
          </p:cNvSpPr>
          <p:nvPr>
            <p:ph sz="half" idx="1"/>
          </p:nvPr>
        </p:nvSpPr>
        <p:spPr/>
        <p:txBody>
          <a:bodyPr>
            <a:normAutofit/>
          </a:bodyPr>
          <a:lstStyle/>
          <a:p>
            <a:r>
              <a:rPr lang="el-GR" sz="2200" b="1" dirty="0" smtClean="0"/>
              <a:t>Σιγμοειδής αύξηση </a:t>
            </a:r>
            <a:r>
              <a:rPr lang="el-GR" sz="2200" dirty="0" smtClean="0"/>
              <a:t>όταν υπάρχει αρνητική ανάδραση μεταξύ ρυθμού αύξησης και πυκνότητας πληθυσμού. </a:t>
            </a:r>
          </a:p>
          <a:p>
            <a:r>
              <a:rPr lang="el-GR" sz="2200" dirty="0" smtClean="0"/>
              <a:t>Οταν η πυκνότητα του πληθυσμού φθάνει στο Κ για έναν αναλώσιμο πόρο –δηλ. ρυθμός ανανέωσης του πόρου = με ρυθμό κατανάλωσής του-  τότε ο ρυθμός γεννήσεων = ρυθμό θανάτων και άρα παύση αύξησης του πληθυσμού.</a:t>
            </a: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15</a:t>
            </a:fld>
            <a:endParaRPr lang="en-US"/>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3419" y="1594304"/>
            <a:ext cx="3566534" cy="4133309"/>
          </a:xfrm>
        </p:spPr>
      </p:pic>
      <p:sp>
        <p:nvSpPr>
          <p:cNvPr id="13" name="TextBox 12"/>
          <p:cNvSpPr txBox="1"/>
          <p:nvPr/>
        </p:nvSpPr>
        <p:spPr>
          <a:xfrm>
            <a:off x="7832950" y="4433432"/>
            <a:ext cx="263214" cy="276999"/>
          </a:xfrm>
          <a:prstGeom prst="rect">
            <a:avLst/>
          </a:prstGeom>
          <a:noFill/>
        </p:spPr>
        <p:txBody>
          <a:bodyPr wrap="none" rtlCol="0">
            <a:spAutoFit/>
          </a:bodyPr>
          <a:lstStyle/>
          <a:p>
            <a:r>
              <a:rPr lang="el-GR" sz="1200" dirty="0" smtClean="0"/>
              <a:t>4</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sz="4000" dirty="0" smtClean="0"/>
              <a:t>Περιοριστικός πόρος</a:t>
            </a:r>
            <a:endParaRPr lang="el-GR" sz="4000" dirty="0"/>
          </a:p>
        </p:txBody>
      </p:sp>
      <p:sp>
        <p:nvSpPr>
          <p:cNvPr id="8" name="Content Placeholder 7"/>
          <p:cNvSpPr>
            <a:spLocks noGrp="1"/>
          </p:cNvSpPr>
          <p:nvPr>
            <p:ph idx="1"/>
          </p:nvPr>
        </p:nvSpPr>
        <p:spPr/>
        <p:txBody>
          <a:bodyPr/>
          <a:lstStyle/>
          <a:p>
            <a:r>
              <a:rPr lang="el-GR" sz="2800" b="1" dirty="0" smtClean="0"/>
              <a:t>Περιοριστικός πόρος: </a:t>
            </a:r>
            <a:r>
              <a:rPr lang="el-GR" sz="2800" dirty="0" smtClean="0"/>
              <a:t>Εκείνος, του οποίου οι ποσότητες είναι οι μικρότερες σε σχέση με τις ανάγκες του πληθυσμού και άρα εξαντλείται πρώτος από όλους τους πόρους που θα μπορούσαν να περιορίσουν ένα πληθυσμό.</a:t>
            </a:r>
          </a:p>
          <a:p>
            <a:endParaRPr lang="el-GR" dirty="0"/>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Φέρουσα ικανότητα του περιβάλλοντος Κ.   </a:t>
            </a:r>
            <a:endParaRPr lang="el-GR" sz="4000" dirty="0"/>
          </a:p>
        </p:txBody>
      </p:sp>
      <p:sp>
        <p:nvSpPr>
          <p:cNvPr id="3" name="Content Placeholder 2"/>
          <p:cNvSpPr>
            <a:spLocks noGrp="1"/>
          </p:cNvSpPr>
          <p:nvPr>
            <p:ph idx="1"/>
          </p:nvPr>
        </p:nvSpPr>
        <p:spPr/>
        <p:txBody>
          <a:bodyPr>
            <a:normAutofit/>
          </a:bodyPr>
          <a:lstStyle/>
          <a:p>
            <a:r>
              <a:rPr lang="el-GR" sz="2400" dirty="0" smtClean="0"/>
              <a:t>Ο μεγαλύτερος πληθυσμός που μπορεί να συντηρηθεί από τον περιοριστικό πόρο σε ένα ενδιαίτημα.</a:t>
            </a:r>
          </a:p>
          <a:p>
            <a:r>
              <a:rPr lang="el-GR" sz="2400" b="1" dirty="0" smtClean="0"/>
              <a:t>Οι αβιοτικοί περιοριστικοί παράγοντες είναι ανεξάρτητοι από την πυκνότητα (πυρκαγιές). Οι βιοτικοί αντιθέτως, δρουν εξαρτώμενοι από την πυκνότητα (θηρευτές, παράσιτα).</a:t>
            </a:r>
          </a:p>
          <a:p>
            <a:r>
              <a:rPr lang="el-GR" sz="2400" dirty="0" smtClean="0"/>
              <a:t>Ο ανταγωνισμός μεταξύ των ειδών για ένα κοινό περιοριστικό πόρο υποβιβάζει την αποτελεσματική φέρουσα ικανότητα για κάθε είδος, σε επίπεδο χαμηλότερο από αυτό του κάθε είδους ξεχωριστά.</a:t>
            </a:r>
          </a:p>
          <a:p>
            <a:endParaRPr lang="el-GR" dirty="0"/>
          </a:p>
        </p:txBody>
      </p:sp>
      <p:sp>
        <p:nvSpPr>
          <p:cNvPr id="4" name="Footer Placeholder 3"/>
          <p:cNvSpPr>
            <a:spLocks noGrp="1"/>
          </p:cNvSpPr>
          <p:nvPr>
            <p:ph type="ftr" sz="quarter" idx="11"/>
          </p:nvPr>
        </p:nvSpPr>
        <p:spPr/>
        <p:txBody>
          <a:bodyPr/>
          <a:lstStyle/>
          <a:p>
            <a:r>
              <a:rPr lang="el-GR" dirty="0"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Καμπύλες αύξησης πληθυσμών</a:t>
            </a:r>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18</a:t>
            </a:fld>
            <a:endParaRPr lang="en-US"/>
          </a:p>
        </p:txBody>
      </p:sp>
      <p:pic>
        <p:nvPicPr>
          <p:cNvPr id="9" name="Content Placeholder 8"/>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08612" y="1287705"/>
            <a:ext cx="3489321" cy="4901056"/>
          </a:xfrm>
        </p:spPr>
      </p:pic>
      <p:sp>
        <p:nvSpPr>
          <p:cNvPr id="10" name="TextBox 9"/>
          <p:cNvSpPr txBox="1"/>
          <p:nvPr/>
        </p:nvSpPr>
        <p:spPr>
          <a:xfrm>
            <a:off x="5834719" y="5044424"/>
            <a:ext cx="263214" cy="276999"/>
          </a:xfrm>
          <a:prstGeom prst="rect">
            <a:avLst/>
          </a:prstGeom>
          <a:noFill/>
        </p:spPr>
        <p:txBody>
          <a:bodyPr wrap="none" rtlCol="0">
            <a:spAutoFit/>
          </a:bodyPr>
          <a:lstStyle/>
          <a:p>
            <a:r>
              <a:rPr lang="el-GR" sz="1200" dirty="0" smtClean="0"/>
              <a:t>5</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Ανθρώπινος πληθυσμός</a:t>
            </a:r>
            <a:endParaRPr lang="el-GR" dirty="0"/>
          </a:p>
        </p:txBody>
      </p:sp>
      <p:sp>
        <p:nvSpPr>
          <p:cNvPr id="31747" name="Rectangle 3"/>
          <p:cNvSpPr>
            <a:spLocks noGrp="1" noChangeArrowheads="1"/>
          </p:cNvSpPr>
          <p:nvPr>
            <p:ph idx="1"/>
          </p:nvPr>
        </p:nvSpPr>
        <p:spPr/>
        <p:txBody>
          <a:bodyPr>
            <a:normAutofit fontScale="92500" lnSpcReduction="10000"/>
          </a:bodyPr>
          <a:lstStyle/>
          <a:p>
            <a:pPr>
              <a:buFontTx/>
              <a:buNone/>
            </a:pPr>
            <a:r>
              <a:rPr lang="el-GR" dirty="0" smtClean="0"/>
              <a:t>Άνθρωπος</a:t>
            </a:r>
            <a:r>
              <a:rPr lang="en-US" dirty="0"/>
              <a:t>: </a:t>
            </a:r>
            <a:r>
              <a:rPr lang="el-GR" dirty="0"/>
              <a:t>ρεκόρ εκθετικής </a:t>
            </a:r>
            <a:r>
              <a:rPr lang="el-GR" dirty="0" smtClean="0"/>
              <a:t>αύξησης.</a:t>
            </a:r>
            <a:endParaRPr lang="el-GR" dirty="0"/>
          </a:p>
          <a:p>
            <a:r>
              <a:rPr lang="el-GR" dirty="0"/>
              <a:t>8000 π.Χ. 5εκατ. γεωργία</a:t>
            </a:r>
            <a:r>
              <a:rPr lang="en-US" dirty="0"/>
              <a:t>:</a:t>
            </a:r>
            <a:r>
              <a:rPr lang="el-GR" dirty="0"/>
              <a:t> 16 εκατ.4000 π.Χ. </a:t>
            </a:r>
          </a:p>
          <a:p>
            <a:r>
              <a:rPr lang="el-GR" dirty="0"/>
              <a:t>1650</a:t>
            </a:r>
            <a:r>
              <a:rPr lang="en-US" dirty="0" smtClean="0"/>
              <a:t>:</a:t>
            </a:r>
            <a:r>
              <a:rPr lang="el-GR" dirty="0" smtClean="0"/>
              <a:t> 500 </a:t>
            </a:r>
            <a:r>
              <a:rPr lang="el-GR" dirty="0"/>
              <a:t>εκατ. Βιομηχανική επανάσταση, ιατρική, ανακαλύψεις νέων περιοχών</a:t>
            </a:r>
            <a:r>
              <a:rPr lang="en-US" dirty="0"/>
              <a:t>:</a:t>
            </a:r>
            <a:r>
              <a:rPr lang="el-GR" dirty="0"/>
              <a:t>1δισ. το 1850, 1927</a:t>
            </a:r>
            <a:r>
              <a:rPr lang="en-US" dirty="0"/>
              <a:t>:</a:t>
            </a:r>
            <a:r>
              <a:rPr lang="el-GR" dirty="0"/>
              <a:t>2δισ., 1974</a:t>
            </a:r>
            <a:r>
              <a:rPr lang="en-US" dirty="0"/>
              <a:t>:</a:t>
            </a:r>
            <a:r>
              <a:rPr lang="el-GR" dirty="0"/>
              <a:t>4δισ., 1999</a:t>
            </a:r>
            <a:r>
              <a:rPr lang="en-US" dirty="0"/>
              <a:t>: 6</a:t>
            </a:r>
            <a:r>
              <a:rPr lang="el-GR" dirty="0"/>
              <a:t>δισ.</a:t>
            </a:r>
          </a:p>
          <a:p>
            <a:r>
              <a:rPr lang="el-GR" dirty="0"/>
              <a:t>Το 2040 ο ανθρώπινος πληθ. θα είναι 8δισ.</a:t>
            </a:r>
          </a:p>
          <a:p>
            <a:pPr>
              <a:buFontTx/>
              <a:buNone/>
            </a:pPr>
            <a:endParaRPr lang="el-GR" dirty="0"/>
          </a:p>
          <a:p>
            <a:pPr marL="0" indent="0">
              <a:buFontTx/>
              <a:buNone/>
            </a:pPr>
            <a:r>
              <a:rPr lang="el-GR" dirty="0"/>
              <a:t>Δεν μπορεί να συνεχιστεί επ’άπειρον η εκθετική αύξηση του ανθρώπινου πληθυσμού.</a:t>
            </a:r>
          </a:p>
        </p:txBody>
      </p:sp>
      <p:sp>
        <p:nvSpPr>
          <p:cNvPr id="4" name="Slide Number Placeholder 3"/>
          <p:cNvSpPr>
            <a:spLocks noGrp="1"/>
          </p:cNvSpPr>
          <p:nvPr>
            <p:ph type="sldNum" sz="quarter" idx="12"/>
          </p:nvPr>
        </p:nvSpPr>
        <p:spPr/>
        <p:txBody>
          <a:bodyPr/>
          <a:lstStyle/>
          <a:p>
            <a:fld id="{58A56277-EA16-4AF5-BFB5-E5ECBBB39490}" type="slidenum">
              <a:rPr lang="en-US" smtClean="0"/>
              <a:pPr/>
              <a:t>19</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Οικολογία </a:t>
            </a:r>
            <a:endParaRPr lang="el-GR" dirty="0"/>
          </a:p>
        </p:txBody>
      </p:sp>
      <p:sp>
        <p:nvSpPr>
          <p:cNvPr id="3" name="Content Placeholder 2"/>
          <p:cNvSpPr>
            <a:spLocks noGrp="1"/>
          </p:cNvSpPr>
          <p:nvPr>
            <p:ph idx="1"/>
          </p:nvPr>
        </p:nvSpPr>
        <p:spPr/>
        <p:txBody>
          <a:bodyPr/>
          <a:lstStyle/>
          <a:p>
            <a:r>
              <a:rPr lang="en-US" sz="2800" b="1" dirty="0" smtClean="0"/>
              <a:t>Ernst Haeckel </a:t>
            </a:r>
            <a:r>
              <a:rPr lang="en-US" sz="2800" dirty="0" smtClean="0">
                <a:effectLst>
                  <a:outerShdw blurRad="38100" dist="38100" dir="2700000" algn="tl">
                    <a:srgbClr val="C0C0C0"/>
                  </a:outerShdw>
                </a:effectLst>
              </a:rPr>
              <a:t>:</a:t>
            </a:r>
            <a:r>
              <a:rPr lang="el-GR" sz="2800" dirty="0" smtClean="0">
                <a:effectLst>
                  <a:outerShdw blurRad="38100" dist="38100" dir="2700000" algn="tl">
                    <a:srgbClr val="C0C0C0"/>
                  </a:outerShdw>
                </a:effectLst>
              </a:rPr>
              <a:t> </a:t>
            </a:r>
            <a:r>
              <a:rPr lang="el-GR" sz="2800" b="1" dirty="0" smtClean="0">
                <a:effectLst>
                  <a:outerShdw blurRad="38100" dist="38100" dir="2700000" algn="tl">
                    <a:srgbClr val="C0C0C0"/>
                  </a:outerShdw>
                </a:effectLst>
              </a:rPr>
              <a:t>Οικολογία</a:t>
            </a:r>
            <a:r>
              <a:rPr lang="el-GR" sz="2800" b="1" dirty="0" smtClean="0"/>
              <a:t> </a:t>
            </a:r>
            <a:r>
              <a:rPr lang="el-GR" sz="2800" dirty="0" smtClean="0"/>
              <a:t>= σχέση ενός ζώου με το οργανικό και το ανόργανο περιβάλλον του.</a:t>
            </a:r>
          </a:p>
          <a:p>
            <a:endParaRPr lang="el-GR" sz="2800" dirty="0" smtClean="0"/>
          </a:p>
          <a:p>
            <a:r>
              <a:rPr lang="el-GR" sz="2800" b="1" dirty="0" smtClean="0"/>
              <a:t>Κυριότερος  Στόχος : </a:t>
            </a:r>
            <a:r>
              <a:rPr lang="el-GR" sz="2800" dirty="0" smtClean="0"/>
              <a:t>Η κατανόηση του τρόπου με τον οποίο οι ποικίλες αλληλεπιδράσεις καθορίζουν τη γεωγραφική κατανομή και την αφθονία των πληθυσμών.</a:t>
            </a:r>
          </a:p>
          <a:p>
            <a:pPr algn="just"/>
            <a:endParaRPr lang="el-GR" dirty="0" smtClean="0"/>
          </a:p>
          <a:p>
            <a:pPr algn="just"/>
            <a:endParaRPr lang="el-GR" dirty="0" smtClean="0"/>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Οικολογία των </a:t>
            </a:r>
            <a:r>
              <a:rPr lang="el-GR" sz="4000" dirty="0" err="1" smtClean="0"/>
              <a:t>Βιοκοινωνιών</a:t>
            </a:r>
            <a:r>
              <a:rPr lang="el-GR" sz="4000" dirty="0" smtClean="0"/>
              <a:t> 1/</a:t>
            </a:r>
            <a:r>
              <a:rPr lang="en-US" sz="4000" dirty="0" smtClean="0"/>
              <a:t>2</a:t>
            </a:r>
            <a:endParaRPr lang="el-GR" sz="4000" dirty="0"/>
          </a:p>
        </p:txBody>
      </p:sp>
      <p:sp>
        <p:nvSpPr>
          <p:cNvPr id="3" name="Content Placeholder 2"/>
          <p:cNvSpPr>
            <a:spLocks noGrp="1"/>
          </p:cNvSpPr>
          <p:nvPr>
            <p:ph idx="1"/>
          </p:nvPr>
        </p:nvSpPr>
        <p:spPr/>
        <p:txBody>
          <a:bodyPr>
            <a:normAutofit lnSpcReduction="10000"/>
          </a:bodyPr>
          <a:lstStyle/>
          <a:p>
            <a:r>
              <a:rPr lang="el-GR" sz="2800" b="1" dirty="0" smtClean="0"/>
              <a:t>Βιοκοινωνία: </a:t>
            </a:r>
            <a:r>
              <a:rPr lang="el-GR" sz="2800" dirty="0" smtClean="0"/>
              <a:t>Περιλαμβάνει σύνολο αλληλεπιδρώντων πληθυσμών διαφόρων ειδών.</a:t>
            </a:r>
          </a:p>
          <a:p>
            <a:endParaRPr lang="el-GR" sz="2800" dirty="0" smtClean="0"/>
          </a:p>
          <a:p>
            <a:pPr lvl="1" algn="just"/>
            <a:r>
              <a:rPr lang="el-GR" sz="2400" b="1" dirty="0" smtClean="0"/>
              <a:t>Επιβλαβής αλληλεπίδραση    (-)</a:t>
            </a:r>
          </a:p>
          <a:p>
            <a:pPr lvl="1" algn="just"/>
            <a:r>
              <a:rPr lang="el-GR" sz="2400" b="1" dirty="0" smtClean="0"/>
              <a:t>Ωφέλιμη    αλληλεπίδραση    (+)</a:t>
            </a:r>
          </a:p>
          <a:p>
            <a:pPr lvl="1" algn="just"/>
            <a:r>
              <a:rPr lang="el-GR" sz="2400" b="1" dirty="0" smtClean="0"/>
              <a:t>Ουδέτερη  αλληλεπίδραση    (0)</a:t>
            </a:r>
          </a:p>
          <a:p>
            <a:pPr lvl="1" algn="just"/>
            <a:endParaRPr lang="el-GR" sz="2400" b="1" dirty="0" smtClean="0"/>
          </a:p>
          <a:p>
            <a:pPr lvl="1"/>
            <a:r>
              <a:rPr lang="el-GR" sz="2400" b="1" dirty="0" smtClean="0"/>
              <a:t>Παρασιτισμός         +-</a:t>
            </a:r>
          </a:p>
          <a:p>
            <a:pPr lvl="1"/>
            <a:r>
              <a:rPr lang="el-GR" sz="2400" b="1" dirty="0" smtClean="0"/>
              <a:t>Φυτοφαγία             +-</a:t>
            </a:r>
          </a:p>
          <a:p>
            <a:pPr lvl="1"/>
            <a:r>
              <a:rPr lang="el-GR" sz="2400" b="1" dirty="0" smtClean="0"/>
              <a:t>Ομοσιτισμός           0+</a:t>
            </a:r>
          </a:p>
          <a:p>
            <a:pPr lvl="1"/>
            <a:r>
              <a:rPr lang="el-GR" sz="2400" b="1" dirty="0" smtClean="0"/>
              <a:t>Αμοιβαιότητα         ++</a:t>
            </a:r>
          </a:p>
          <a:p>
            <a:endParaRPr lang="el-GR" b="1" dirty="0" smtClean="0"/>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Οικολογία των </a:t>
            </a:r>
            <a:r>
              <a:rPr lang="el-GR" sz="4000" dirty="0" err="1" smtClean="0"/>
              <a:t>Βιοκοινωνιών</a:t>
            </a:r>
            <a:r>
              <a:rPr lang="el-GR" sz="4000" dirty="0" smtClean="0"/>
              <a:t> 2/</a:t>
            </a:r>
            <a:r>
              <a:rPr lang="en-US" sz="4000" dirty="0" smtClean="0"/>
              <a:t>2</a:t>
            </a:r>
            <a:endParaRPr lang="el-GR" sz="4000" dirty="0"/>
          </a:p>
        </p:txBody>
      </p:sp>
      <p:sp>
        <p:nvSpPr>
          <p:cNvPr id="3" name="Content Placeholder 2"/>
          <p:cNvSpPr>
            <a:spLocks noGrp="1"/>
          </p:cNvSpPr>
          <p:nvPr>
            <p:ph idx="1"/>
          </p:nvPr>
        </p:nvSpPr>
        <p:spPr/>
        <p:txBody>
          <a:bodyPr>
            <a:normAutofit lnSpcReduction="10000"/>
          </a:bodyPr>
          <a:lstStyle/>
          <a:p>
            <a:r>
              <a:rPr lang="el-GR" sz="2800" b="1" dirty="0" smtClean="0"/>
              <a:t>Ανταγωνισμός : </a:t>
            </a:r>
            <a:r>
              <a:rPr lang="el-GR" sz="2800" dirty="0" smtClean="0"/>
              <a:t>μειώνει την αρμοστικότητα και των δύο (- -).</a:t>
            </a:r>
          </a:p>
          <a:p>
            <a:r>
              <a:rPr lang="el-GR" sz="2800" dirty="0" smtClean="0"/>
              <a:t>Όταν η επίπτωση του ανταγωνισμού είναι αμελητέα σε ένα είδος : ασυμβατότητα ή ασύμμετρος ανταγωνισμός (0-).</a:t>
            </a:r>
          </a:p>
          <a:p>
            <a:pPr algn="just"/>
            <a:r>
              <a:rPr lang="el-GR" sz="2800" b="1" dirty="0" smtClean="0"/>
              <a:t>Ανταγωνισμός: </a:t>
            </a:r>
            <a:r>
              <a:rPr lang="el-GR" sz="2800" dirty="0" smtClean="0"/>
              <a:t>όταν δύο είδη μοιράζονται ένα περιοριστικό πόρο. Ο ανταγωνισμός μειώνεται με τον περιορισμό της επικάλυψης των θώκων.</a:t>
            </a:r>
          </a:p>
          <a:p>
            <a:r>
              <a:rPr lang="el-GR" sz="2800" b="1" dirty="0" smtClean="0"/>
              <a:t>Ανταγωνιστικός αποκλεισμός: </a:t>
            </a:r>
            <a:r>
              <a:rPr lang="el-GR" sz="2800" dirty="0" smtClean="0"/>
              <a:t>έντονος ανταγωνισμός δεν επιτρέπει την επ’ άπειρον συνύπαρξη.</a:t>
            </a: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505082" y="5163933"/>
            <a:ext cx="3978428" cy="646331"/>
          </a:xfrm>
          <a:prstGeom prst="rect">
            <a:avLst/>
          </a:prstGeom>
          <a:noFill/>
          <a:ln w="9525">
            <a:noFill/>
            <a:miter lim="800000"/>
            <a:headEnd/>
            <a:tailEnd/>
          </a:ln>
          <a:effectLst/>
        </p:spPr>
        <p:txBody>
          <a:bodyPr wrap="square">
            <a:spAutoFit/>
          </a:bodyPr>
          <a:lstStyle/>
          <a:p>
            <a:r>
              <a:rPr lang="el-GR" dirty="0"/>
              <a:t>Για την συνύπαρξη απαιτείται εξειδίκευση : </a:t>
            </a:r>
            <a:r>
              <a:rPr lang="el-GR" b="1" u="sng" dirty="0"/>
              <a:t>μετατόπιση χαρακτήρα.</a:t>
            </a:r>
          </a:p>
        </p:txBody>
      </p:sp>
      <p:sp>
        <p:nvSpPr>
          <p:cNvPr id="15" name="Title 14"/>
          <p:cNvSpPr>
            <a:spLocks noGrp="1"/>
          </p:cNvSpPr>
          <p:nvPr>
            <p:ph type="title"/>
          </p:nvPr>
        </p:nvSpPr>
        <p:spPr/>
        <p:txBody>
          <a:bodyPr/>
          <a:lstStyle/>
          <a:p>
            <a:r>
              <a:rPr lang="el-GR" dirty="0" smtClean="0"/>
              <a:t>Μετατόπιση χαρακτήρα</a:t>
            </a:r>
            <a:endParaRPr lang="el-GR" dirty="0"/>
          </a:p>
        </p:txBody>
      </p:sp>
      <p:pic>
        <p:nvPicPr>
          <p:cNvPr id="18" name="Content Placeholder 17" descr="Picture1.png"/>
          <p:cNvPicPr>
            <a:picLocks noGrp="1" noChangeAspect="1"/>
          </p:cNvPicPr>
          <p:nvPr>
            <p:ph sz="half" idx="1"/>
          </p:nvPr>
        </p:nvPicPr>
        <p:blipFill>
          <a:blip r:embed="rId3" cstate="print"/>
          <a:stretch>
            <a:fillRect/>
          </a:stretch>
        </p:blipFill>
        <p:spPr>
          <a:xfrm>
            <a:off x="540160" y="2063233"/>
            <a:ext cx="3886200" cy="2932223"/>
          </a:xfrm>
          <a:ln>
            <a:solidFill>
              <a:schemeClr val="accent3">
                <a:lumMod val="50000"/>
              </a:schemeClr>
            </a:solidFill>
          </a:ln>
        </p:spPr>
      </p:pic>
      <p:pic>
        <p:nvPicPr>
          <p:cNvPr id="19" name="Content Placeholder 18" descr="Picture7.jpg"/>
          <p:cNvPicPr>
            <a:picLocks noGrp="1" noChangeAspect="1"/>
          </p:cNvPicPr>
          <p:nvPr>
            <p:ph sz="half" idx="2"/>
          </p:nvPr>
        </p:nvPicPr>
        <p:blipFill>
          <a:blip r:embed="rId4" cstate="print"/>
          <a:stretch>
            <a:fillRect/>
          </a:stretch>
        </p:blipFill>
        <p:spPr>
          <a:xfrm>
            <a:off x="4570157" y="1779356"/>
            <a:ext cx="3886200" cy="4237397"/>
          </a:xfrm>
          <a:ln>
            <a:solidFill>
              <a:schemeClr val="accent4">
                <a:lumMod val="75000"/>
              </a:schemeClr>
            </a:solidFill>
          </a:ln>
        </p:spPr>
      </p:pic>
      <p:sp>
        <p:nvSpPr>
          <p:cNvPr id="20" name="Slide Number Placeholder 19"/>
          <p:cNvSpPr>
            <a:spLocks noGrp="1"/>
          </p:cNvSpPr>
          <p:nvPr>
            <p:ph type="sldNum" sz="quarter" idx="12"/>
          </p:nvPr>
        </p:nvSpPr>
        <p:spPr/>
        <p:txBody>
          <a:bodyPr/>
          <a:lstStyle/>
          <a:p>
            <a:fld id="{58A56277-EA16-4AF5-BFB5-E5ECBBB39490}" type="slidenum">
              <a:rPr lang="en-US" smtClean="0"/>
              <a:pPr/>
              <a:t>22</a:t>
            </a:fld>
            <a:endParaRPr lang="en-US"/>
          </a:p>
        </p:txBody>
      </p:sp>
      <p:sp>
        <p:nvSpPr>
          <p:cNvPr id="21" name="Footer Placeholder 20"/>
          <p:cNvSpPr>
            <a:spLocks noGrp="1"/>
          </p:cNvSpPr>
          <p:nvPr>
            <p:ph type="ftr" sz="quarter" idx="11"/>
          </p:nvPr>
        </p:nvSpPr>
        <p:spPr/>
        <p:txBody>
          <a:bodyPr/>
          <a:lstStyle/>
          <a:p>
            <a:r>
              <a:rPr lang="el-GR" smtClean="0"/>
              <a:t>Ενότητα 2η. Οικολογία των Ζώων</a:t>
            </a:r>
            <a:endParaRPr lang="en-US"/>
          </a:p>
        </p:txBody>
      </p:sp>
      <p:sp>
        <p:nvSpPr>
          <p:cNvPr id="8" name="TextBox 7"/>
          <p:cNvSpPr txBox="1"/>
          <p:nvPr/>
        </p:nvSpPr>
        <p:spPr>
          <a:xfrm>
            <a:off x="4163146" y="5027120"/>
            <a:ext cx="263214" cy="276999"/>
          </a:xfrm>
          <a:prstGeom prst="rect">
            <a:avLst/>
          </a:prstGeom>
          <a:noFill/>
        </p:spPr>
        <p:txBody>
          <a:bodyPr wrap="none" rtlCol="0">
            <a:spAutoFit/>
          </a:bodyPr>
          <a:lstStyle/>
          <a:p>
            <a:r>
              <a:rPr lang="el-GR" sz="1200" dirty="0" smtClean="0"/>
              <a:t>6</a:t>
            </a:r>
            <a:endParaRPr lang="en-US" sz="1200" dirty="0"/>
          </a:p>
        </p:txBody>
      </p:sp>
      <p:sp>
        <p:nvSpPr>
          <p:cNvPr id="9" name="TextBox 8"/>
          <p:cNvSpPr txBox="1"/>
          <p:nvPr/>
        </p:nvSpPr>
        <p:spPr>
          <a:xfrm>
            <a:off x="8239953" y="6016753"/>
            <a:ext cx="263214" cy="276999"/>
          </a:xfrm>
          <a:prstGeom prst="rect">
            <a:avLst/>
          </a:prstGeom>
          <a:noFill/>
        </p:spPr>
        <p:txBody>
          <a:bodyPr wrap="none" rtlCol="0">
            <a:spAutoFit/>
          </a:bodyPr>
          <a:lstStyle/>
          <a:p>
            <a:r>
              <a:rPr lang="el-GR" sz="1200" dirty="0" smtClean="0"/>
              <a:t>7</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smtClean="0"/>
              <a:t>Παραλλαγή - Μιμητισμός</a:t>
            </a:r>
            <a:endParaRPr lang="el-GR" dirty="0"/>
          </a:p>
        </p:txBody>
      </p:sp>
      <p:sp>
        <p:nvSpPr>
          <p:cNvPr id="15" name="Footer Placeholder 14"/>
          <p:cNvSpPr>
            <a:spLocks noGrp="1"/>
          </p:cNvSpPr>
          <p:nvPr>
            <p:ph type="ftr" sz="quarter" idx="11"/>
          </p:nvPr>
        </p:nvSpPr>
        <p:spPr/>
        <p:txBody>
          <a:bodyPr/>
          <a:lstStyle/>
          <a:p>
            <a:r>
              <a:rPr lang="el-GR" smtClean="0"/>
              <a:t>Ενότητα 2η. Οικολογία των Ζώων</a:t>
            </a:r>
            <a:endParaRPr lang="en-US"/>
          </a:p>
        </p:txBody>
      </p:sp>
      <p:sp>
        <p:nvSpPr>
          <p:cNvPr id="14" name="Slide Number Placeholder 13"/>
          <p:cNvSpPr>
            <a:spLocks noGrp="1"/>
          </p:cNvSpPr>
          <p:nvPr>
            <p:ph type="sldNum" sz="quarter" idx="12"/>
          </p:nvPr>
        </p:nvSpPr>
        <p:spPr/>
        <p:txBody>
          <a:bodyPr/>
          <a:lstStyle/>
          <a:p>
            <a:fld id="{58A56277-EA16-4AF5-BFB5-E5ECBBB39490}" type="slidenum">
              <a:rPr lang="en-US" smtClean="0"/>
              <a:pPr/>
              <a:t>23</a:t>
            </a:fld>
            <a:endParaRPr lang="en-US"/>
          </a:p>
        </p:txBody>
      </p:sp>
      <p:sp>
        <p:nvSpPr>
          <p:cNvPr id="13318" name="Text Box 6"/>
          <p:cNvSpPr txBox="1">
            <a:spLocks noChangeArrowheads="1"/>
          </p:cNvSpPr>
          <p:nvPr/>
        </p:nvSpPr>
        <p:spPr bwMode="auto">
          <a:xfrm>
            <a:off x="628650" y="5679085"/>
            <a:ext cx="7993081" cy="369332"/>
          </a:xfrm>
          <a:prstGeom prst="rect">
            <a:avLst/>
          </a:prstGeom>
          <a:noFill/>
          <a:ln w="9525">
            <a:noFill/>
            <a:miter lim="800000"/>
            <a:headEnd/>
            <a:tailEnd/>
          </a:ln>
          <a:effectLst/>
        </p:spPr>
        <p:txBody>
          <a:bodyPr wrap="square">
            <a:spAutoFit/>
          </a:bodyPr>
          <a:lstStyle/>
          <a:p>
            <a:r>
              <a:rPr lang="el-GR" b="1" dirty="0"/>
              <a:t>Θηρευτές – λεία</a:t>
            </a:r>
            <a:r>
              <a:rPr lang="el-GR" dirty="0"/>
              <a:t> : εξελίσσονται συγχρόνως, στα πλαίσια ενός εξελικτικού αγώνα.</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6213" y="1507316"/>
            <a:ext cx="5911574" cy="4073046"/>
          </a:xfrm>
        </p:spPr>
      </p:pic>
      <p:sp>
        <p:nvSpPr>
          <p:cNvPr id="11" name="TextBox 10"/>
          <p:cNvSpPr txBox="1"/>
          <p:nvPr/>
        </p:nvSpPr>
        <p:spPr>
          <a:xfrm>
            <a:off x="7066356" y="4657032"/>
            <a:ext cx="263214" cy="276999"/>
          </a:xfrm>
          <a:prstGeom prst="rect">
            <a:avLst/>
          </a:prstGeom>
          <a:noFill/>
        </p:spPr>
        <p:txBody>
          <a:bodyPr wrap="none" rtlCol="0">
            <a:spAutoFit/>
          </a:bodyPr>
          <a:lstStyle/>
          <a:p>
            <a:r>
              <a:rPr lang="el-GR" sz="1200" dirty="0" smtClean="0"/>
              <a:t>8</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Αλληλεπίδραση θηρευτή - λείας</a:t>
            </a:r>
            <a:endParaRPr lang="en-US" dirty="0"/>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24</a:t>
            </a:fld>
            <a:endParaRPr lang="en-US"/>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7224" y="1459850"/>
            <a:ext cx="3963997" cy="4743800"/>
          </a:xfrm>
        </p:spPr>
      </p:pic>
      <p:sp>
        <p:nvSpPr>
          <p:cNvPr id="11" name="TextBox 10"/>
          <p:cNvSpPr txBox="1"/>
          <p:nvPr/>
        </p:nvSpPr>
        <p:spPr>
          <a:xfrm>
            <a:off x="6211330" y="5972811"/>
            <a:ext cx="263214" cy="276999"/>
          </a:xfrm>
          <a:prstGeom prst="rect">
            <a:avLst/>
          </a:prstGeom>
          <a:noFill/>
        </p:spPr>
        <p:txBody>
          <a:bodyPr wrap="none" rtlCol="0">
            <a:spAutoFit/>
          </a:bodyPr>
          <a:lstStyle/>
          <a:p>
            <a:r>
              <a:rPr lang="el-GR" sz="1200" dirty="0" smtClean="0"/>
              <a:t>9</a:t>
            </a:r>
            <a:endParaRPr lang="en-US" sz="1200" dirty="0"/>
          </a:p>
        </p:txBody>
      </p:sp>
    </p:spTree>
    <p:extLst>
      <p:ext uri="{BB962C8B-B14F-4D97-AF65-F5344CB8AC3E}">
        <p14:creationId xmlns:p14="http://schemas.microsoft.com/office/powerpoint/2010/main" val="490991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Θεμελιώδη είδη</a:t>
            </a:r>
            <a:endParaRPr lang="el-GR" dirty="0"/>
          </a:p>
        </p:txBody>
      </p:sp>
      <p:sp>
        <p:nvSpPr>
          <p:cNvPr id="7" name="Content Placeholder 6"/>
          <p:cNvSpPr>
            <a:spLocks noGrp="1"/>
          </p:cNvSpPr>
          <p:nvPr>
            <p:ph sz="half" idx="2"/>
          </p:nvPr>
        </p:nvSpPr>
        <p:spPr>
          <a:xfrm>
            <a:off x="766917" y="5279922"/>
            <a:ext cx="7919882" cy="1029776"/>
          </a:xfrm>
        </p:spPr>
        <p:txBody>
          <a:bodyPr>
            <a:normAutofit fontScale="47500" lnSpcReduction="20000"/>
          </a:bodyPr>
          <a:lstStyle/>
          <a:p>
            <a:pPr>
              <a:lnSpc>
                <a:spcPct val="110000"/>
              </a:lnSpc>
            </a:pPr>
            <a:r>
              <a:rPr lang="el-GR" sz="3100" dirty="0" smtClean="0"/>
              <a:t>Η πειραματική αφαίρεση ενός είδους – κλειδιού, του θηρευτή αστερία </a:t>
            </a:r>
            <a:r>
              <a:rPr lang="en-US" sz="3100" i="1" dirty="0" err="1" smtClean="0"/>
              <a:t>Pisaster</a:t>
            </a:r>
            <a:r>
              <a:rPr lang="en-US" sz="3100" i="1" dirty="0" smtClean="0"/>
              <a:t> </a:t>
            </a:r>
            <a:r>
              <a:rPr lang="en-US" sz="3100" i="1" dirty="0" err="1" smtClean="0"/>
              <a:t>ochraceus</a:t>
            </a:r>
            <a:r>
              <a:rPr lang="el-GR" sz="3100" dirty="0" smtClean="0"/>
              <a:t>, από μια μεσοπαλλιροιακή βιοκοινωνία, μεταβάλλει τελείως τη δομή της. Όταν λείπει ο κύριος θηρευτής τους, τα μύδια σχηματίζουν πυκνούς πάγκους εκτοπίζοντας ανταγωνιστικά και αντικαθιστώντας άλλα είδη της μεσοπαλλοιριακής ζώνης.</a:t>
            </a:r>
          </a:p>
          <a:p>
            <a:endParaRPr lang="el-GR" dirty="0"/>
          </a:p>
        </p:txBody>
      </p:sp>
      <p:sp>
        <p:nvSpPr>
          <p:cNvPr id="8" name="Slide Number Placeholder 7"/>
          <p:cNvSpPr>
            <a:spLocks noGrp="1"/>
          </p:cNvSpPr>
          <p:nvPr>
            <p:ph type="sldNum" sz="quarter" idx="12"/>
          </p:nvPr>
        </p:nvSpPr>
        <p:spPr/>
        <p:txBody>
          <a:bodyPr/>
          <a:lstStyle/>
          <a:p>
            <a:fld id="{58A56277-EA16-4AF5-BFB5-E5ECBBB39490}" type="slidenum">
              <a:rPr lang="en-US" smtClean="0"/>
              <a:pPr/>
              <a:t>25</a:t>
            </a:fld>
            <a:endParaRPr lang="en-US"/>
          </a:p>
        </p:txBody>
      </p:sp>
      <p:sp>
        <p:nvSpPr>
          <p:cNvPr id="9" name="Footer Placeholder 8"/>
          <p:cNvSpPr>
            <a:spLocks noGrp="1"/>
          </p:cNvSpPr>
          <p:nvPr>
            <p:ph type="ftr" sz="quarter" idx="11"/>
          </p:nvPr>
        </p:nvSpPr>
        <p:spPr/>
        <p:txBody>
          <a:bodyPr/>
          <a:lstStyle/>
          <a:p>
            <a:r>
              <a:rPr lang="el-GR" smtClean="0"/>
              <a:t>Ενότητα 2η. Οικολογία των Ζώων</a:t>
            </a:r>
            <a:endParaRPr lang="en-US"/>
          </a:p>
        </p:txBody>
      </p:sp>
      <p:sp>
        <p:nvSpPr>
          <p:cNvPr id="10" name="TextBox 9"/>
          <p:cNvSpPr txBox="1"/>
          <p:nvPr/>
        </p:nvSpPr>
        <p:spPr>
          <a:xfrm>
            <a:off x="7653189" y="5002923"/>
            <a:ext cx="341760" cy="276999"/>
          </a:xfrm>
          <a:prstGeom prst="rect">
            <a:avLst/>
          </a:prstGeom>
          <a:noFill/>
        </p:spPr>
        <p:txBody>
          <a:bodyPr wrap="none" rtlCol="0">
            <a:spAutoFit/>
          </a:bodyPr>
          <a:lstStyle/>
          <a:p>
            <a:r>
              <a:rPr lang="el-GR" sz="1200" dirty="0" smtClean="0"/>
              <a:t>10</a:t>
            </a:r>
            <a:endParaRPr lang="en-US" sz="1200" dirty="0"/>
          </a:p>
        </p:txBody>
      </p:sp>
      <p:pic>
        <p:nvPicPr>
          <p:cNvPr id="12" name="Content Placeholder 11"/>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09146" y="1495897"/>
            <a:ext cx="6325708" cy="364552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Βιοκοινωνίες &amp; Θηρευτές -κλειδιά</a:t>
            </a:r>
            <a:endParaRPr lang="el-GR" sz="4000" dirty="0"/>
          </a:p>
        </p:txBody>
      </p:sp>
      <p:sp>
        <p:nvSpPr>
          <p:cNvPr id="21506" name="Rectangle 2"/>
          <p:cNvSpPr>
            <a:spLocks noGrp="1" noChangeArrowheads="1"/>
          </p:cNvSpPr>
          <p:nvPr>
            <p:ph idx="1"/>
          </p:nvPr>
        </p:nvSpPr>
        <p:spPr/>
        <p:txBody>
          <a:bodyPr>
            <a:normAutofit lnSpcReduction="10000"/>
          </a:bodyPr>
          <a:lstStyle/>
          <a:p>
            <a:r>
              <a:rPr lang="el-GR" sz="2400" dirty="0"/>
              <a:t>Οι </a:t>
            </a:r>
            <a:r>
              <a:rPr lang="el-GR" sz="2400" b="1" dirty="0"/>
              <a:t>βιοκοινωνίες</a:t>
            </a:r>
            <a:r>
              <a:rPr lang="el-GR" sz="2400" dirty="0"/>
              <a:t> αποτελούνται από πληθυσμούς που αλληλεπιδρούν μεταξύ τους με διάφορους τρόπους, οι οποίοι περιλαμβάνουν ανταγωνισμό, θήρευση, παρασιτισμό, ομοσιτισμό και αμοιβαιότητα. Αυτές οι σχέσεις είναι αποτέλεσμα της συγχρονισμένης εξέλιξης μεταξύ των πληθυσμών μιας βιοκοινωνίας. Συντεχνίες ειδών αποφεύγουν τον ανταγωνιστικό αποκλεισμό με μετατόπιση χαρακτήρα, το μοίρασμα ενός περιοριστικού πόρου που επιτυγχάνεται με μορφολογική διαφοροποίηση. </a:t>
            </a:r>
            <a:endParaRPr lang="el-GR" sz="2400" dirty="0" smtClean="0"/>
          </a:p>
          <a:p>
            <a:r>
              <a:rPr lang="el-GR" sz="2400" b="1" dirty="0" smtClean="0"/>
              <a:t>Θηρευτές-κλειδιά </a:t>
            </a:r>
            <a:r>
              <a:rPr lang="el-GR" sz="2400" dirty="0"/>
              <a:t>είναι αυτοί που ρυθμίζουν τη δομή μιας βιοκοινωνίας και ελαττώνουν τον ανταγωνισμό ανάμεσα στη λεία, πράγμα που αυξάνει τη βιοποικιλότητα. Τα παράσιτα και οι ξενιστές τους αναπτύσσουν εξελικτικά μια επωφελή σχέση, η οποία εξασφαλίζει τη συνύπαρξή τους. </a:t>
            </a:r>
          </a:p>
        </p:txBody>
      </p:sp>
      <p:sp>
        <p:nvSpPr>
          <p:cNvPr id="4" name="Slide Number Placeholder 3"/>
          <p:cNvSpPr>
            <a:spLocks noGrp="1"/>
          </p:cNvSpPr>
          <p:nvPr>
            <p:ph type="sldNum" sz="quarter" idx="12"/>
          </p:nvPr>
        </p:nvSpPr>
        <p:spPr/>
        <p:txBody>
          <a:bodyPr/>
          <a:lstStyle/>
          <a:p>
            <a:fld id="{58A56277-EA16-4AF5-BFB5-E5ECBBB39490}" type="slidenum">
              <a:rPr lang="en-US" smtClean="0"/>
              <a:pPr/>
              <a:t>26</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Θηρευτές – λεία</a:t>
            </a:r>
            <a:endParaRPr lang="el-GR" dirty="0"/>
          </a:p>
        </p:txBody>
      </p:sp>
      <p:sp>
        <p:nvSpPr>
          <p:cNvPr id="8" name="Content Placeholder 7"/>
          <p:cNvSpPr>
            <a:spLocks noGrp="1"/>
          </p:cNvSpPr>
          <p:nvPr>
            <p:ph idx="1"/>
          </p:nvPr>
        </p:nvSpPr>
        <p:spPr/>
        <p:txBody>
          <a:bodyPr/>
          <a:lstStyle/>
          <a:p>
            <a:r>
              <a:rPr lang="el-GR" sz="2800" b="1" dirty="0" smtClean="0"/>
              <a:t>Κυκλική διακύμανση</a:t>
            </a:r>
            <a:r>
              <a:rPr lang="el-GR" sz="2800" dirty="0" smtClean="0"/>
              <a:t> ( κυρίως όταν υπάρχει ένα είδος λείας).</a:t>
            </a:r>
          </a:p>
          <a:p>
            <a:r>
              <a:rPr lang="el-GR" sz="2800" b="1" dirty="0" smtClean="0"/>
              <a:t>Οικοσύστημα.</a:t>
            </a:r>
            <a:r>
              <a:rPr lang="el-GR" sz="2800" dirty="0" smtClean="0"/>
              <a:t> Τροφικά επίπεδα – Τροφικά Πλέγματα.</a:t>
            </a:r>
          </a:p>
          <a:p>
            <a:r>
              <a:rPr lang="el-GR" sz="2800" dirty="0" smtClean="0"/>
              <a:t>Παραγωγοί πρωτογενείς.</a:t>
            </a:r>
          </a:p>
          <a:p>
            <a:r>
              <a:rPr lang="el-GR" sz="2800" dirty="0" smtClean="0"/>
              <a:t>Καταναλωτές : φυτοφάγοι, σαρκοφάγοι, αποικοδομητές.</a:t>
            </a:r>
          </a:p>
          <a:p>
            <a:endParaRPr lang="el-GR" dirty="0"/>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Ενεργειακό Ισοζύγιο </a:t>
            </a:r>
            <a:br>
              <a:rPr lang="el-GR" sz="4000" dirty="0" smtClean="0"/>
            </a:br>
            <a:r>
              <a:rPr lang="el-GR" sz="4000" dirty="0" smtClean="0"/>
              <a:t>ενός Οργανισμού</a:t>
            </a:r>
            <a:endParaRPr lang="el-GR" sz="4000" dirty="0"/>
          </a:p>
        </p:txBody>
      </p:sp>
      <p:sp>
        <p:nvSpPr>
          <p:cNvPr id="3" name="Content Placeholder 2"/>
          <p:cNvSpPr>
            <a:spLocks noGrp="1"/>
          </p:cNvSpPr>
          <p:nvPr>
            <p:ph idx="1"/>
          </p:nvPr>
        </p:nvSpPr>
        <p:spPr/>
        <p:txBody>
          <a:bodyPr/>
          <a:lstStyle/>
          <a:p>
            <a:r>
              <a:rPr lang="en-US" sz="2800" b="1" dirty="0" smtClean="0"/>
              <a:t>Pg</a:t>
            </a:r>
            <a:r>
              <a:rPr lang="en-US" sz="2800" dirty="0" smtClean="0"/>
              <a:t>  </a:t>
            </a:r>
            <a:r>
              <a:rPr lang="el-GR" sz="2800" dirty="0" smtClean="0"/>
              <a:t>Μικτή Παραγωγή = συνολική αφομοιωμένη ενέργεια.</a:t>
            </a:r>
          </a:p>
          <a:p>
            <a:r>
              <a:rPr lang="en-US" sz="2800" b="1" dirty="0" err="1" smtClean="0"/>
              <a:t>Pn</a:t>
            </a:r>
            <a:r>
              <a:rPr lang="en-US" sz="2800" dirty="0" smtClean="0"/>
              <a:t>  </a:t>
            </a:r>
            <a:r>
              <a:rPr lang="el-GR" sz="2800" dirty="0" smtClean="0"/>
              <a:t>Καθαρή Παραγωγή = αποθηκεύεται ως βιομάζα. Διαθέσιμη για αύξηση και αναπαραγωγή.</a:t>
            </a:r>
          </a:p>
          <a:p>
            <a:r>
              <a:rPr lang="en-US" sz="2800" b="1" dirty="0" smtClean="0"/>
              <a:t>R</a:t>
            </a:r>
            <a:r>
              <a:rPr lang="en-US" sz="2800" dirty="0" smtClean="0"/>
              <a:t>   </a:t>
            </a:r>
            <a:r>
              <a:rPr lang="el-GR" sz="2800" dirty="0" smtClean="0"/>
              <a:t>Αναπνοή = ενέργεια για τη διατήρηση του μεταβολισμού. </a:t>
            </a:r>
          </a:p>
          <a:p>
            <a:r>
              <a:rPr lang="en-US" sz="2800" dirty="0" err="1" smtClean="0"/>
              <a:t>Pn</a:t>
            </a:r>
            <a:r>
              <a:rPr lang="en-US" sz="2800" dirty="0" smtClean="0"/>
              <a:t>=Pg-R</a:t>
            </a:r>
            <a:endParaRPr lang="el-GR" sz="2800" dirty="0" smtClean="0"/>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Παραγωγή - Βιομάζα</a:t>
            </a:r>
            <a:endParaRPr lang="el-GR" sz="4000" dirty="0"/>
          </a:p>
        </p:txBody>
      </p:sp>
      <p:sp>
        <p:nvSpPr>
          <p:cNvPr id="3" name="Content Placeholder 2"/>
          <p:cNvSpPr>
            <a:spLocks noGrp="1"/>
          </p:cNvSpPr>
          <p:nvPr>
            <p:ph idx="1"/>
          </p:nvPr>
        </p:nvSpPr>
        <p:spPr/>
        <p:txBody>
          <a:bodyPr>
            <a:normAutofit lnSpcReduction="10000"/>
          </a:bodyPr>
          <a:lstStyle/>
          <a:p>
            <a:pPr algn="just"/>
            <a:r>
              <a:rPr lang="el-GR" sz="2800" b="1" dirty="0" smtClean="0"/>
              <a:t>Παραγωγή: </a:t>
            </a:r>
            <a:r>
              <a:rPr lang="el-GR" sz="2800" dirty="0" smtClean="0"/>
              <a:t>η ενσωμάτωση της ενέργειας και της ύλης στα βιολογικά συστήματα.</a:t>
            </a:r>
          </a:p>
          <a:p>
            <a:r>
              <a:rPr lang="el-GR" sz="2800" b="1" dirty="0" smtClean="0"/>
              <a:t>Βιομάζα: </a:t>
            </a:r>
            <a:r>
              <a:rPr lang="el-GR" sz="2800" dirty="0" smtClean="0"/>
              <a:t>(καθαρή παραγωγικότητα) ενέργεια αποθηκευμένη από το ζώο στους ιστούς του.</a:t>
            </a:r>
          </a:p>
          <a:p>
            <a:r>
              <a:rPr lang="el-GR" sz="2800" dirty="0" smtClean="0"/>
              <a:t>&lt; 90% της ενέργειας από την τροφή ενός οργανισμού χάνεται ως </a:t>
            </a:r>
            <a:r>
              <a:rPr lang="el-GR" sz="2800" b="1" dirty="0" smtClean="0"/>
              <a:t>θερμότητα.</a:t>
            </a:r>
          </a:p>
          <a:p>
            <a:r>
              <a:rPr lang="el-GR" sz="2800" dirty="0" smtClean="0"/>
              <a:t>&gt;10% αποθηκεύεται ως </a:t>
            </a:r>
            <a:r>
              <a:rPr lang="el-GR" sz="2800" b="1" dirty="0" smtClean="0"/>
              <a:t>βιομάζα.</a:t>
            </a:r>
          </a:p>
          <a:p>
            <a:r>
              <a:rPr lang="el-GR" sz="2800" b="1" dirty="0" smtClean="0"/>
              <a:t>Σε κάθε τροφικό επίπεδο περιέχεται μόνο το 10% της ενέργειας του αμέσως χαμηλότερου τροφικού επιπέδου.</a:t>
            </a: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Οικολογία - ενδιαίτημα</a:t>
            </a:r>
            <a:endParaRPr lang="el-GR" dirty="0"/>
          </a:p>
        </p:txBody>
      </p:sp>
      <p:sp>
        <p:nvSpPr>
          <p:cNvPr id="19459" name="Rectangle 3"/>
          <p:cNvSpPr>
            <a:spLocks noGrp="1" noChangeArrowheads="1"/>
          </p:cNvSpPr>
          <p:nvPr>
            <p:ph idx="1"/>
          </p:nvPr>
        </p:nvSpPr>
        <p:spPr/>
        <p:txBody>
          <a:bodyPr>
            <a:normAutofit fontScale="85000" lnSpcReduction="10000"/>
          </a:bodyPr>
          <a:lstStyle/>
          <a:p>
            <a:pPr>
              <a:lnSpc>
                <a:spcPct val="110000"/>
              </a:lnSpc>
            </a:pPr>
            <a:r>
              <a:rPr lang="el-GR" dirty="0"/>
              <a:t>Η </a:t>
            </a:r>
            <a:r>
              <a:rPr lang="el-GR" b="1" dirty="0"/>
              <a:t>οικολογία </a:t>
            </a:r>
            <a:r>
              <a:rPr lang="el-GR" dirty="0"/>
              <a:t>είναι η μελέτη των σχέσεων μεταξύ των οργανισμών και του περιβάλλοντός τους, που στοχεύει να ερμηνεύσει την κατανομή και την αφθονία της ζωής πάνω στη Γη. </a:t>
            </a:r>
            <a:endParaRPr lang="el-GR" dirty="0" smtClean="0"/>
          </a:p>
          <a:p>
            <a:pPr>
              <a:lnSpc>
                <a:spcPct val="110000"/>
              </a:lnSpc>
            </a:pPr>
            <a:r>
              <a:rPr lang="el-GR" dirty="0" smtClean="0"/>
              <a:t>Ο </a:t>
            </a:r>
            <a:r>
              <a:rPr lang="el-GR" dirty="0"/>
              <a:t>φυσικός χώρος στον οποίο ζει ένα ζώο και περιλαμβάνει το περιβάλλον του είναι το </a:t>
            </a:r>
            <a:r>
              <a:rPr lang="el-GR" b="1" dirty="0"/>
              <a:t>ενδιαίτημά </a:t>
            </a:r>
            <a:r>
              <a:rPr lang="el-GR" dirty="0"/>
              <a:t>του. Μέσα στο ενδιαίτημα υπάρχουν φυσικοί και βιολογικοί πόροι τους οποίους ένα ζώο χρησιμοποιεί για να επιβιώσει και να αναπαραχθεί, και οι οποίοι συνολικά αποτελούν τον οικολογικό του θώκο.</a:t>
            </a:r>
          </a:p>
        </p:txBody>
      </p:sp>
      <p:sp>
        <p:nvSpPr>
          <p:cNvPr id="4" name="Slide Number Placeholder 3"/>
          <p:cNvSpPr>
            <a:spLocks noGrp="1"/>
          </p:cNvSpPr>
          <p:nvPr>
            <p:ph type="sldNum" sz="quarter" idx="12"/>
          </p:nvPr>
        </p:nvSpPr>
        <p:spPr/>
        <p:txBody>
          <a:bodyPr/>
          <a:lstStyle/>
          <a:p>
            <a:fld id="{58A56277-EA16-4AF5-BFB5-E5ECBBB39490}" type="slidenum">
              <a:rPr lang="en-US" smtClean="0"/>
              <a:pPr/>
              <a:t>3</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Τροφικό πλέγμα</a:t>
            </a:r>
            <a:endParaRPr lang="el-GR" sz="4000" dirty="0"/>
          </a:p>
        </p:txBody>
      </p:sp>
      <p:sp>
        <p:nvSpPr>
          <p:cNvPr id="8" name="Slide Number Placeholder 7"/>
          <p:cNvSpPr>
            <a:spLocks noGrp="1"/>
          </p:cNvSpPr>
          <p:nvPr>
            <p:ph type="sldNum" sz="quarter" idx="12"/>
          </p:nvPr>
        </p:nvSpPr>
        <p:spPr/>
        <p:txBody>
          <a:bodyPr/>
          <a:lstStyle/>
          <a:p>
            <a:fld id="{58A56277-EA16-4AF5-BFB5-E5ECBBB39490}" type="slidenum">
              <a:rPr lang="en-US" smtClean="0"/>
              <a:pPr/>
              <a:t>30</a:t>
            </a:fld>
            <a:endParaRPr lang="en-US"/>
          </a:p>
        </p:txBody>
      </p:sp>
      <p:sp>
        <p:nvSpPr>
          <p:cNvPr id="9" name="Footer Placeholder 8"/>
          <p:cNvSpPr>
            <a:spLocks noGrp="1"/>
          </p:cNvSpPr>
          <p:nvPr>
            <p:ph type="ftr" sz="quarter" idx="11"/>
          </p:nvPr>
        </p:nvSpPr>
        <p:spPr/>
        <p:txBody>
          <a:bodyPr/>
          <a:lstStyle/>
          <a:p>
            <a:r>
              <a:rPr lang="el-GR" smtClean="0"/>
              <a:t>Ενότητα 2η. Οικολογία των Ζώων</a:t>
            </a:r>
            <a:endParaRPr lang="en-US" dirty="0"/>
          </a:p>
        </p:txBody>
      </p:sp>
      <p:sp>
        <p:nvSpPr>
          <p:cNvPr id="2" name="TextBox 1"/>
          <p:cNvSpPr txBox="1"/>
          <p:nvPr/>
        </p:nvSpPr>
        <p:spPr>
          <a:xfrm>
            <a:off x="935107" y="4884922"/>
            <a:ext cx="2536961" cy="923330"/>
          </a:xfrm>
          <a:prstGeom prst="rect">
            <a:avLst/>
          </a:prstGeom>
          <a:noFill/>
        </p:spPr>
        <p:txBody>
          <a:bodyPr wrap="square" rtlCol="0">
            <a:spAutoFit/>
          </a:bodyPr>
          <a:lstStyle/>
          <a:p>
            <a:r>
              <a:rPr lang="el-GR" dirty="0" smtClean="0"/>
              <a:t>Χειμερινό τροφικό πλέγμα σε αλμυρά έλη του </a:t>
            </a:r>
            <a:r>
              <a:rPr lang="sk-SK" dirty="0" smtClean="0"/>
              <a:t>San Francisco</a:t>
            </a:r>
            <a:endParaRPr lang="en-US" dirty="0"/>
          </a:p>
        </p:txBody>
      </p:sp>
      <p:pic>
        <p:nvPicPr>
          <p:cNvPr id="4" name="Picture Placeholder 3"/>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88" r="388"/>
          <a:stretch>
            <a:fillRect/>
          </a:stretch>
        </p:blipFill>
        <p:spPr>
          <a:xfrm>
            <a:off x="3376375" y="212270"/>
            <a:ext cx="5315272" cy="5595982"/>
          </a:xfrm>
        </p:spPr>
      </p:pic>
      <p:sp>
        <p:nvSpPr>
          <p:cNvPr id="11" name="TextBox 10"/>
          <p:cNvSpPr txBox="1"/>
          <p:nvPr/>
        </p:nvSpPr>
        <p:spPr>
          <a:xfrm>
            <a:off x="8227991" y="5531253"/>
            <a:ext cx="341760" cy="276999"/>
          </a:xfrm>
          <a:prstGeom prst="rect">
            <a:avLst/>
          </a:prstGeom>
          <a:noFill/>
        </p:spPr>
        <p:txBody>
          <a:bodyPr wrap="none" rtlCol="0">
            <a:spAutoFit/>
          </a:bodyPr>
          <a:lstStyle/>
          <a:p>
            <a:r>
              <a:rPr lang="el-GR" sz="1200" dirty="0" smtClean="0"/>
              <a:t>11</a:t>
            </a:r>
            <a:endParaRPr 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600" dirty="0" smtClean="0"/>
              <a:t>Οικοσυστήματα – ενεργειακό ισοζύγιο – ενεργειακές πυραμίδες</a:t>
            </a:r>
            <a:endParaRPr lang="el-GR" sz="3600" dirty="0"/>
          </a:p>
        </p:txBody>
      </p:sp>
      <p:sp>
        <p:nvSpPr>
          <p:cNvPr id="22530" name="Rectangle 2"/>
          <p:cNvSpPr>
            <a:spLocks noGrp="1" noChangeArrowheads="1"/>
          </p:cNvSpPr>
          <p:nvPr>
            <p:ph idx="1"/>
          </p:nvPr>
        </p:nvSpPr>
        <p:spPr/>
        <p:txBody>
          <a:bodyPr/>
          <a:lstStyle/>
          <a:p>
            <a:pPr>
              <a:lnSpc>
                <a:spcPct val="80000"/>
              </a:lnSpc>
            </a:pPr>
            <a:r>
              <a:rPr lang="el-GR" sz="2200" dirty="0"/>
              <a:t>Τα </a:t>
            </a:r>
            <a:r>
              <a:rPr lang="el-GR" sz="2200" b="1" dirty="0"/>
              <a:t>οικοσυστήματα</a:t>
            </a:r>
            <a:r>
              <a:rPr lang="el-GR" sz="2200" dirty="0"/>
              <a:t> αποτελούνται από βιοκοινωνίες και το αβιοτικό τους περιβάλλον. Στα οικοσυστήματα τα ζώα καταλαμβάνουν τα τροφικά επίπεδα των φυτοφάγων και σαρκοφάγων καταναλωτών. </a:t>
            </a:r>
            <a:endParaRPr lang="el-GR" sz="2200" dirty="0" smtClean="0"/>
          </a:p>
          <a:p>
            <a:pPr>
              <a:lnSpc>
                <a:spcPct val="80000"/>
              </a:lnSpc>
            </a:pPr>
            <a:r>
              <a:rPr lang="el-GR" sz="2200" dirty="0" smtClean="0"/>
              <a:t>Όλοι </a:t>
            </a:r>
            <a:r>
              <a:rPr lang="el-GR" sz="2200" dirty="0"/>
              <a:t>οι οργανισμοί έχουν ένα </a:t>
            </a:r>
            <a:r>
              <a:rPr lang="el-GR" sz="2200" b="1" dirty="0"/>
              <a:t>ενεργειακό ισοζύγιο </a:t>
            </a:r>
            <a:r>
              <a:rPr lang="el-GR" sz="2200" dirty="0"/>
              <a:t>που αποτελείται από τη μικτή και την καθαρή παραγωγή και από την αναπνοή. Για τα ζώα, η αναπνοή αποτελεί τουλάχιστον το 90% του ισοζυγίου τους. Έτσι, η μεταφορά ενέργειας από το ένα τροφικό επίπεδο στο άλλο περιορίζεται στο 10%, γεγονός το οποίο με τη σειρά του περιορίζει τα τροφικά επίπεδα ενός οικοσυστήματος. </a:t>
            </a:r>
            <a:endParaRPr lang="el-GR" sz="2200" dirty="0" smtClean="0"/>
          </a:p>
          <a:p>
            <a:pPr>
              <a:lnSpc>
                <a:spcPct val="80000"/>
              </a:lnSpc>
            </a:pPr>
            <a:r>
              <a:rPr lang="el-GR" sz="2200" dirty="0" smtClean="0"/>
              <a:t>Οι </a:t>
            </a:r>
            <a:r>
              <a:rPr lang="el-GR" sz="2200" b="1" dirty="0"/>
              <a:t>οικολογικές ενεργειακές πυραμίδες </a:t>
            </a:r>
            <a:r>
              <a:rPr lang="el-GR" sz="2200" dirty="0"/>
              <a:t>δείχνουν πώς η παραγωγικότητα ελαττώνεται στα διαδοχικά υψηλότερα τροφικά επίπεδα των τροφικών πλεγμάτων. </a:t>
            </a:r>
          </a:p>
        </p:txBody>
      </p:sp>
      <p:sp>
        <p:nvSpPr>
          <p:cNvPr id="4" name="Slide Number Placeholder 3"/>
          <p:cNvSpPr>
            <a:spLocks noGrp="1"/>
          </p:cNvSpPr>
          <p:nvPr>
            <p:ph type="sldNum" sz="quarter" idx="12"/>
          </p:nvPr>
        </p:nvSpPr>
        <p:spPr/>
        <p:txBody>
          <a:bodyPr/>
          <a:lstStyle/>
          <a:p>
            <a:fld id="{58A56277-EA16-4AF5-BFB5-E5ECBBB39490}" type="slidenum">
              <a:rPr lang="en-US" smtClean="0"/>
              <a:pPr/>
              <a:t>31</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8863" y="446567"/>
            <a:ext cx="2949178" cy="1600200"/>
          </a:xfrm>
        </p:spPr>
        <p:txBody>
          <a:bodyPr>
            <a:normAutofit/>
          </a:bodyPr>
          <a:lstStyle/>
          <a:p>
            <a:r>
              <a:rPr lang="el-GR" sz="4000" dirty="0" smtClean="0"/>
              <a:t>Βιομάζα -ενέργεια</a:t>
            </a:r>
            <a:endParaRPr lang="el-GR" sz="4000" dirty="0"/>
          </a:p>
        </p:txBody>
      </p:sp>
      <p:sp>
        <p:nvSpPr>
          <p:cNvPr id="8" name="Slide Number Placeholder 7"/>
          <p:cNvSpPr>
            <a:spLocks noGrp="1"/>
          </p:cNvSpPr>
          <p:nvPr>
            <p:ph type="sldNum" sz="quarter" idx="12"/>
          </p:nvPr>
        </p:nvSpPr>
        <p:spPr/>
        <p:txBody>
          <a:bodyPr/>
          <a:lstStyle/>
          <a:p>
            <a:fld id="{58A56277-EA16-4AF5-BFB5-E5ECBBB39490}" type="slidenum">
              <a:rPr lang="en-US" smtClean="0"/>
              <a:pPr/>
              <a:t>32</a:t>
            </a:fld>
            <a:endParaRPr lang="en-US"/>
          </a:p>
        </p:txBody>
      </p:sp>
      <p:sp>
        <p:nvSpPr>
          <p:cNvPr id="9" name="Footer Placeholder 8"/>
          <p:cNvSpPr>
            <a:spLocks noGrp="1"/>
          </p:cNvSpPr>
          <p:nvPr>
            <p:ph type="ftr" sz="quarter" idx="11"/>
          </p:nvPr>
        </p:nvSpPr>
        <p:spPr/>
        <p:txBody>
          <a:bodyPr/>
          <a:lstStyle/>
          <a:p>
            <a:r>
              <a:rPr lang="el-GR" smtClean="0"/>
              <a:t>Ενότητα 2η. Οικολογία των Ζώων</a:t>
            </a:r>
            <a:endParaRPr lang="en-US" dirty="0"/>
          </a:p>
        </p:txBody>
      </p:sp>
      <p:pic>
        <p:nvPicPr>
          <p:cNvPr id="3" name="Picture Placeholder 2"/>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591" b="591"/>
          <a:stretch>
            <a:fillRect/>
          </a:stretch>
        </p:blipFill>
        <p:spPr>
          <a:xfrm>
            <a:off x="2752209" y="121264"/>
            <a:ext cx="5615154" cy="5911702"/>
          </a:xfrm>
        </p:spPr>
      </p:pic>
      <p:sp>
        <p:nvSpPr>
          <p:cNvPr id="12" name="TextBox 11"/>
          <p:cNvSpPr txBox="1"/>
          <p:nvPr/>
        </p:nvSpPr>
        <p:spPr>
          <a:xfrm>
            <a:off x="8176294" y="5894466"/>
            <a:ext cx="382137" cy="276999"/>
          </a:xfrm>
          <a:prstGeom prst="rect">
            <a:avLst/>
          </a:prstGeom>
          <a:noFill/>
        </p:spPr>
        <p:txBody>
          <a:bodyPr wrap="square" rtlCol="0">
            <a:spAutoFit/>
          </a:bodyPr>
          <a:lstStyle/>
          <a:p>
            <a:r>
              <a:rPr lang="el-GR" sz="1200" dirty="0" smtClean="0"/>
              <a:t>12</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Παραγωγή</a:t>
            </a:r>
            <a:endParaRPr lang="el-GR" dirty="0"/>
          </a:p>
        </p:txBody>
      </p:sp>
      <p:sp>
        <p:nvSpPr>
          <p:cNvPr id="3" name="Content Placeholder 2"/>
          <p:cNvSpPr>
            <a:spLocks noGrp="1"/>
          </p:cNvSpPr>
          <p:nvPr>
            <p:ph idx="1"/>
          </p:nvPr>
        </p:nvSpPr>
        <p:spPr/>
        <p:txBody>
          <a:bodyPr>
            <a:normAutofit/>
          </a:bodyPr>
          <a:lstStyle/>
          <a:p>
            <a:r>
              <a:rPr lang="el-GR" sz="2800" dirty="0" smtClean="0"/>
              <a:t>Η </a:t>
            </a:r>
            <a:r>
              <a:rPr lang="el-GR" sz="2800" b="1" dirty="0" smtClean="0"/>
              <a:t>παραγωγή</a:t>
            </a:r>
            <a:r>
              <a:rPr lang="el-GR" sz="2800" dirty="0" smtClean="0"/>
              <a:t> είναι αποτέλεσμα της ροής ενέργειας και των κύκλων της ύλης μέσα στα οικοσυστήματα. </a:t>
            </a:r>
          </a:p>
          <a:p>
            <a:r>
              <a:rPr lang="el-GR" sz="2800" dirty="0" smtClean="0"/>
              <a:t>Όλη η ενέργεια χάνεται με τη μορφή θερμότητας, αλλά τα θρεπτικά και άλλα υλικά, στα οποία συμπεριλαμβάνονται και τα ζιζανιοκτόνα, ανακυκλώνονται. Κανένα οικοσύστημα, ούτε ολόκληρη η βιόσφαιρα, δεν είναι κλειστό, επειδή όλα εξαρτώνται από την εισαγωγή και την εξαγωγή ενέργειας και ύλης απ’ έξω. </a:t>
            </a: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smtClean="0"/>
              <a:t>Κύκλοι θρεπτικών, ροή ενέργειας σε χερσαίο οικοσύστημα</a:t>
            </a:r>
            <a:endParaRPr lang="el-GR"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34</a:t>
            </a:fld>
            <a:endParaRPr lang="en-US"/>
          </a:p>
        </p:txBody>
      </p:sp>
      <p:sp>
        <p:nvSpPr>
          <p:cNvPr id="7" name="Footer Placeholder 6"/>
          <p:cNvSpPr>
            <a:spLocks noGrp="1"/>
          </p:cNvSpPr>
          <p:nvPr>
            <p:ph type="ftr" sz="quarter" idx="11"/>
          </p:nvPr>
        </p:nvSpPr>
        <p:spPr/>
        <p:txBody>
          <a:bodyPr/>
          <a:lstStyle/>
          <a:p>
            <a:r>
              <a:rPr lang="el-GR" smtClean="0"/>
              <a:t>Ενότητα 2η. Οικολογία των Ζώων</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6324" y="1578123"/>
            <a:ext cx="6245798" cy="4351338"/>
          </a:xfrm>
        </p:spPr>
      </p:pic>
      <p:sp>
        <p:nvSpPr>
          <p:cNvPr id="10" name="TextBox 9"/>
          <p:cNvSpPr txBox="1"/>
          <p:nvPr/>
        </p:nvSpPr>
        <p:spPr>
          <a:xfrm>
            <a:off x="7233511" y="5929461"/>
            <a:ext cx="341760" cy="276999"/>
          </a:xfrm>
          <a:prstGeom prst="rect">
            <a:avLst/>
          </a:prstGeom>
          <a:noFill/>
        </p:spPr>
        <p:txBody>
          <a:bodyPr wrap="none" rtlCol="0">
            <a:spAutoFit/>
          </a:bodyPr>
          <a:lstStyle/>
          <a:p>
            <a:r>
              <a:rPr lang="el-GR" sz="1200" dirty="0" smtClean="0"/>
              <a:t>13</a:t>
            </a:r>
            <a:endParaRPr lang="en-U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Εξαφάνιση και Βιοποικιλότητα 1/</a:t>
            </a:r>
            <a:r>
              <a:rPr lang="en-US" sz="4000" dirty="0" smtClean="0"/>
              <a:t>2</a:t>
            </a:r>
            <a:endParaRPr lang="el-GR" sz="4000" dirty="0"/>
          </a:p>
        </p:txBody>
      </p:sp>
      <p:sp>
        <p:nvSpPr>
          <p:cNvPr id="32771" name="Rectangle 3"/>
          <p:cNvSpPr>
            <a:spLocks noGrp="1" noChangeArrowheads="1"/>
          </p:cNvSpPr>
          <p:nvPr>
            <p:ph idx="1"/>
          </p:nvPr>
        </p:nvSpPr>
        <p:spPr/>
        <p:txBody>
          <a:bodyPr>
            <a:normAutofit fontScale="92500"/>
          </a:bodyPr>
          <a:lstStyle/>
          <a:p>
            <a:r>
              <a:rPr lang="el-GR" b="1" dirty="0" smtClean="0"/>
              <a:t>Ρυθμοί </a:t>
            </a:r>
            <a:r>
              <a:rPr lang="el-GR" b="1" dirty="0"/>
              <a:t>ειδογένεσης </a:t>
            </a:r>
            <a:r>
              <a:rPr lang="el-GR" dirty="0"/>
              <a:t>κατά μέσο όρο υψηλότεροι από ρυθμούς </a:t>
            </a:r>
            <a:r>
              <a:rPr lang="el-GR" dirty="0" smtClean="0"/>
              <a:t>εξαφάνισης.</a:t>
            </a:r>
            <a:endParaRPr lang="el-GR" dirty="0"/>
          </a:p>
          <a:p>
            <a:r>
              <a:rPr lang="el-GR" dirty="0"/>
              <a:t>99% των ειδών που έζησαν έχουν </a:t>
            </a:r>
            <a:r>
              <a:rPr lang="el-GR" dirty="0" smtClean="0"/>
              <a:t>εξαφανιστεί.</a:t>
            </a:r>
            <a:endParaRPr lang="el-GR" dirty="0"/>
          </a:p>
          <a:p>
            <a:r>
              <a:rPr lang="el-GR" dirty="0"/>
              <a:t>Ρυθμοί ειδογένεσης</a:t>
            </a:r>
            <a:r>
              <a:rPr lang="en-US" dirty="0"/>
              <a:t>:</a:t>
            </a:r>
            <a:r>
              <a:rPr lang="el-GR" dirty="0"/>
              <a:t>συνεχής διεργασία γεωγραφικής επέκτασης των πληθυσμών μέσω διασποράς και </a:t>
            </a:r>
            <a:r>
              <a:rPr lang="el-GR" dirty="0" smtClean="0"/>
              <a:t>κατακερματισμού.</a:t>
            </a:r>
            <a:endParaRPr lang="el-GR" dirty="0"/>
          </a:p>
          <a:p>
            <a:r>
              <a:rPr lang="el-GR" dirty="0"/>
              <a:t>0,2-0,4 γεγονότα ειδογένεσης ανά 1 εκ. έτη (Ατλαντικά Γαστερόποδα, μέση διάρκεια ζωής 2-6 εκ. έτη</a:t>
            </a:r>
            <a:r>
              <a:rPr lang="el-GR" dirty="0" smtClean="0"/>
              <a:t>).</a:t>
            </a:r>
            <a:endParaRPr lang="el-GR" dirty="0"/>
          </a:p>
          <a:p>
            <a:pPr>
              <a:buFontTx/>
              <a:buNone/>
            </a:pPr>
            <a:endParaRPr lang="el-GR" dirty="0">
              <a:solidFill>
                <a:schemeClr val="bg1"/>
              </a:solidFill>
            </a:endParaRPr>
          </a:p>
          <a:p>
            <a:pPr>
              <a:buFontTx/>
              <a:buNone/>
            </a:pPr>
            <a:endParaRPr lang="el-GR" dirty="0">
              <a:solidFill>
                <a:schemeClr val="bg1"/>
              </a:solidFill>
            </a:endParaRPr>
          </a:p>
        </p:txBody>
      </p:sp>
      <p:sp>
        <p:nvSpPr>
          <p:cNvPr id="4" name="Slide Number Placeholder 3"/>
          <p:cNvSpPr>
            <a:spLocks noGrp="1"/>
          </p:cNvSpPr>
          <p:nvPr>
            <p:ph type="sldNum" sz="quarter" idx="12"/>
          </p:nvPr>
        </p:nvSpPr>
        <p:spPr/>
        <p:txBody>
          <a:bodyPr/>
          <a:lstStyle/>
          <a:p>
            <a:fld id="{58A56277-EA16-4AF5-BFB5-E5ECBBB39490}" type="slidenum">
              <a:rPr lang="en-US" smtClean="0"/>
              <a:pPr/>
              <a:t>35</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Εξαφάνιση και Βιοποικιλότητα 2/</a:t>
            </a:r>
            <a:r>
              <a:rPr lang="en-US" sz="4000" dirty="0" smtClean="0"/>
              <a:t>2</a:t>
            </a:r>
            <a:endParaRPr lang="el-GR" sz="4000" dirty="0"/>
          </a:p>
        </p:txBody>
      </p:sp>
      <p:sp>
        <p:nvSpPr>
          <p:cNvPr id="33795" name="Rectangle 3"/>
          <p:cNvSpPr>
            <a:spLocks noGrp="1" noChangeArrowheads="1"/>
          </p:cNvSpPr>
          <p:nvPr>
            <p:ph idx="1"/>
          </p:nvPr>
        </p:nvSpPr>
        <p:spPr>
          <a:xfrm>
            <a:off x="628649" y="1519084"/>
            <a:ext cx="8176138" cy="4822722"/>
          </a:xfrm>
        </p:spPr>
        <p:txBody>
          <a:bodyPr>
            <a:normAutofit fontScale="92500" lnSpcReduction="10000"/>
          </a:bodyPr>
          <a:lstStyle/>
          <a:p>
            <a:pPr marL="0" indent="0">
              <a:lnSpc>
                <a:spcPct val="110000"/>
              </a:lnSpc>
              <a:buFontTx/>
              <a:buNone/>
            </a:pPr>
            <a:r>
              <a:rPr lang="el-GR" sz="2800" dirty="0"/>
              <a:t>Επεισόδια εξαφάνισης του 5% των υπαρχόντων ειδών συμβαίνουν σχεδόν </a:t>
            </a:r>
            <a:r>
              <a:rPr lang="el-GR" sz="2800" dirty="0" smtClean="0"/>
              <a:t>συνεχώς.</a:t>
            </a:r>
            <a:endParaRPr lang="el-GR" sz="2800" dirty="0"/>
          </a:p>
          <a:p>
            <a:pPr marL="0" indent="0">
              <a:lnSpc>
                <a:spcPct val="110000"/>
              </a:lnSpc>
              <a:buFontTx/>
              <a:buNone/>
            </a:pPr>
            <a:r>
              <a:rPr lang="el-GR" sz="2800" dirty="0"/>
              <a:t>30% κάθε 10 εκ. </a:t>
            </a:r>
            <a:r>
              <a:rPr lang="el-GR" sz="2800" dirty="0" smtClean="0"/>
              <a:t>έτη.</a:t>
            </a:r>
            <a:endParaRPr lang="el-GR" sz="2800" dirty="0"/>
          </a:p>
          <a:p>
            <a:pPr marL="0" indent="0">
              <a:lnSpc>
                <a:spcPct val="110000"/>
              </a:lnSpc>
              <a:buFontTx/>
              <a:buNone/>
            </a:pPr>
            <a:r>
              <a:rPr lang="el-GR" sz="2800" dirty="0"/>
              <a:t>65% κάθε 100 εκ. έτη</a:t>
            </a:r>
            <a:r>
              <a:rPr lang="en-US" sz="2800" dirty="0"/>
              <a:t>:</a:t>
            </a:r>
            <a:r>
              <a:rPr lang="el-GR" sz="2800" dirty="0"/>
              <a:t> μαζικές </a:t>
            </a:r>
            <a:r>
              <a:rPr lang="el-GR" sz="2800" dirty="0" smtClean="0"/>
              <a:t>εξαφανίσεις.</a:t>
            </a:r>
            <a:endParaRPr lang="el-GR" sz="2800" dirty="0"/>
          </a:p>
          <a:p>
            <a:pPr marL="0" indent="0">
              <a:lnSpc>
                <a:spcPct val="110000"/>
              </a:lnSpc>
              <a:buFontTx/>
              <a:buNone/>
            </a:pPr>
            <a:r>
              <a:rPr lang="el-GR" sz="2800" dirty="0"/>
              <a:t>Μαζικές εξαφανίσεις</a:t>
            </a:r>
            <a:r>
              <a:rPr lang="en-US" sz="2800" dirty="0"/>
              <a:t>:</a:t>
            </a:r>
          </a:p>
          <a:p>
            <a:pPr marL="0" indent="0">
              <a:lnSpc>
                <a:spcPct val="110000"/>
              </a:lnSpc>
              <a:buFontTx/>
              <a:buNone/>
            </a:pPr>
            <a:r>
              <a:rPr lang="en-US" sz="2800" dirty="0"/>
              <a:t>65</a:t>
            </a:r>
            <a:r>
              <a:rPr lang="el-GR" sz="2800" dirty="0"/>
              <a:t>εκ. </a:t>
            </a:r>
            <a:r>
              <a:rPr lang="el-GR" sz="2800" dirty="0" smtClean="0"/>
              <a:t>Έτη </a:t>
            </a:r>
            <a:r>
              <a:rPr lang="el-GR" sz="2800" dirty="0"/>
              <a:t>πριν Κρητιδικό 76% </a:t>
            </a:r>
            <a:r>
              <a:rPr lang="el-GR" sz="2800" dirty="0" smtClean="0"/>
              <a:t>εξαφάνιση.</a:t>
            </a:r>
            <a:endParaRPr lang="el-GR" sz="2800" dirty="0"/>
          </a:p>
          <a:p>
            <a:pPr marL="609600" indent="-609600">
              <a:buFontTx/>
              <a:buAutoNum type="arabicPlain" startAt="208"/>
            </a:pPr>
            <a:r>
              <a:rPr lang="el-GR" sz="2800" dirty="0"/>
              <a:t>                   Τριαδικό    76%</a:t>
            </a:r>
          </a:p>
          <a:p>
            <a:pPr marL="609600" indent="-609600">
              <a:buFontTx/>
              <a:buAutoNum type="arabicPlain" startAt="245"/>
            </a:pPr>
            <a:r>
              <a:rPr lang="el-GR" sz="2800" dirty="0"/>
              <a:t>                    Πέρμιο      96%</a:t>
            </a:r>
          </a:p>
          <a:p>
            <a:pPr marL="609600" indent="-609600">
              <a:buFontTx/>
              <a:buAutoNum type="arabicPlain" startAt="367"/>
            </a:pPr>
            <a:r>
              <a:rPr lang="el-GR" sz="2800" dirty="0"/>
              <a:t>                    Δεβόνιο     82%</a:t>
            </a:r>
          </a:p>
          <a:p>
            <a:pPr marL="609600" indent="-609600">
              <a:buFontTx/>
              <a:buNone/>
            </a:pPr>
            <a:r>
              <a:rPr lang="el-GR" sz="2800" dirty="0"/>
              <a:t>439                     Ορδοβίκιο  85</a:t>
            </a:r>
            <a:r>
              <a:rPr lang="el-GR" sz="2800" dirty="0" smtClean="0"/>
              <a:t>% </a:t>
            </a:r>
            <a:endParaRPr lang="el-GR" sz="2800" dirty="0"/>
          </a:p>
        </p:txBody>
      </p:sp>
      <p:sp>
        <p:nvSpPr>
          <p:cNvPr id="4" name="Slide Number Placeholder 3"/>
          <p:cNvSpPr>
            <a:spLocks noGrp="1"/>
          </p:cNvSpPr>
          <p:nvPr>
            <p:ph type="sldNum" sz="quarter" idx="12"/>
          </p:nvPr>
        </p:nvSpPr>
        <p:spPr/>
        <p:txBody>
          <a:bodyPr/>
          <a:lstStyle/>
          <a:p>
            <a:fld id="{58A56277-EA16-4AF5-BFB5-E5ECBBB39490}" type="slidenum">
              <a:rPr lang="en-US" smtClean="0"/>
              <a:pPr/>
              <a:t>36</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Γεωγραφική εξάπλωση </a:t>
            </a:r>
            <a:br>
              <a:rPr lang="el-GR" sz="4000" dirty="0" smtClean="0"/>
            </a:br>
            <a:r>
              <a:rPr lang="el-GR" sz="4000" dirty="0" smtClean="0"/>
              <a:t>και εξαφάνιση</a:t>
            </a:r>
            <a:endParaRPr lang="el-GR" sz="4000" dirty="0"/>
          </a:p>
        </p:txBody>
      </p:sp>
      <p:sp>
        <p:nvSpPr>
          <p:cNvPr id="34819" name="Rectangle 3"/>
          <p:cNvSpPr>
            <a:spLocks noGrp="1" noChangeArrowheads="1"/>
          </p:cNvSpPr>
          <p:nvPr>
            <p:ph idx="1"/>
          </p:nvPr>
        </p:nvSpPr>
        <p:spPr/>
        <p:txBody>
          <a:bodyPr>
            <a:normAutofit fontScale="85000" lnSpcReduction="10000"/>
          </a:bodyPr>
          <a:lstStyle/>
          <a:p>
            <a:pPr>
              <a:lnSpc>
                <a:spcPct val="110000"/>
              </a:lnSpc>
            </a:pPr>
            <a:r>
              <a:rPr lang="el-GR" dirty="0"/>
              <a:t>Ο γεωγραφικός κατακερματισμός του ενδιαιτήματος ενός είδους αυξάνει συγχρόνως τους ρυθμούς τόσο της τοπικής του </a:t>
            </a:r>
            <a:r>
              <a:rPr lang="el-GR" dirty="0" smtClean="0"/>
              <a:t>εξαφάνισης, </a:t>
            </a:r>
            <a:r>
              <a:rPr lang="el-GR" dirty="0"/>
              <a:t>όσο και της </a:t>
            </a:r>
            <a:r>
              <a:rPr lang="el-GR" dirty="0" smtClean="0"/>
              <a:t>ειδογένεσης.</a:t>
            </a:r>
            <a:endParaRPr lang="el-GR" dirty="0"/>
          </a:p>
          <a:p>
            <a:pPr>
              <a:lnSpc>
                <a:spcPct val="110000"/>
              </a:lnSpc>
            </a:pPr>
            <a:r>
              <a:rPr lang="el-GR" dirty="0"/>
              <a:t>Ανώτερα τάξα με μεγάλη γεωγραφική εξάπλωση διατρέχουν μικρότερο κίνδυνο </a:t>
            </a:r>
            <a:r>
              <a:rPr lang="el-GR" dirty="0" smtClean="0"/>
              <a:t>εξαφάνισης.</a:t>
            </a:r>
            <a:endParaRPr lang="el-GR" dirty="0"/>
          </a:p>
          <a:p>
            <a:pPr>
              <a:lnSpc>
                <a:spcPct val="110000"/>
              </a:lnSpc>
            </a:pPr>
            <a:r>
              <a:rPr lang="el-GR" dirty="0"/>
              <a:t>Ειδικές περιπτώσεις όπως δεινόσαυροι Αμμωνίτες </a:t>
            </a:r>
            <a:r>
              <a:rPr lang="el-GR" dirty="0" smtClean="0"/>
              <a:t>.</a:t>
            </a:r>
            <a:endParaRPr lang="el-GR" dirty="0"/>
          </a:p>
          <a:p>
            <a:pPr>
              <a:lnSpc>
                <a:spcPct val="110000"/>
              </a:lnSpc>
            </a:pPr>
            <a:r>
              <a:rPr lang="el-GR" dirty="0"/>
              <a:t>Οι εξαφανίσεις δεν οφείλονται σε ανταγωνισμό (Δαρβίνος</a:t>
            </a:r>
            <a:r>
              <a:rPr lang="el-GR" dirty="0" smtClean="0"/>
              <a:t>).</a:t>
            </a:r>
            <a:endParaRPr lang="el-GR" dirty="0"/>
          </a:p>
        </p:txBody>
      </p:sp>
      <p:sp>
        <p:nvSpPr>
          <p:cNvPr id="4" name="Slide Number Placeholder 3"/>
          <p:cNvSpPr>
            <a:spLocks noGrp="1"/>
          </p:cNvSpPr>
          <p:nvPr>
            <p:ph type="sldNum" sz="quarter" idx="12"/>
          </p:nvPr>
        </p:nvSpPr>
        <p:spPr/>
        <p:txBody>
          <a:bodyPr/>
          <a:lstStyle/>
          <a:p>
            <a:fld id="{58A56277-EA16-4AF5-BFB5-E5ECBBB39490}" type="slidenum">
              <a:rPr lang="en-US" smtClean="0"/>
              <a:pPr/>
              <a:t>37</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2η. Οικολογία των Ζώων</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38</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2η. Οικολογία των Ζώων</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39</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Ιεραρχία Βιολογικών Συστημάτων</a:t>
            </a:r>
            <a:endParaRPr lang="el-GR" sz="4000"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l-GR" sz="2800" b="1" dirty="0" smtClean="0"/>
              <a:t>Οργανισμός. </a:t>
            </a:r>
            <a:r>
              <a:rPr lang="el-GR" sz="2800" dirty="0" smtClean="0"/>
              <a:t>Μελέτη των φυσιολογικών μηχανισμών και των μηχανισμών συμπεριφοράς. Οικοφυσιολόγοι ή οικολόγοι της συμπεριφοράς.</a:t>
            </a:r>
          </a:p>
          <a:p>
            <a:pPr>
              <a:lnSpc>
                <a:spcPct val="110000"/>
              </a:lnSpc>
            </a:pPr>
            <a:r>
              <a:rPr lang="el-GR" sz="2800" b="1" dirty="0" smtClean="0"/>
              <a:t>Πληθυσμός. </a:t>
            </a:r>
            <a:r>
              <a:rPr lang="el-GR" sz="2800" dirty="0" smtClean="0"/>
              <a:t>Γενετική Ποικιλομορφία, πυκνότητα, αύξηση. Απειλούμενα και βλαβερά είδη.</a:t>
            </a:r>
          </a:p>
          <a:p>
            <a:pPr>
              <a:lnSpc>
                <a:spcPct val="110000"/>
              </a:lnSpc>
            </a:pPr>
            <a:r>
              <a:rPr lang="el-GR" sz="2800" b="1" dirty="0" smtClean="0"/>
              <a:t>Βιοκοινωνία. </a:t>
            </a:r>
            <a:r>
              <a:rPr lang="el-GR" sz="2800" dirty="0" smtClean="0"/>
              <a:t>Οι πληθυσμοί της αλληλεπιδρούν κυρίως με θήρευση, παρασιτισμό και ανταγωνισμό.</a:t>
            </a:r>
          </a:p>
          <a:p>
            <a:pPr marL="0" indent="0">
              <a:lnSpc>
                <a:spcPct val="110000"/>
              </a:lnSpc>
              <a:buNone/>
            </a:pPr>
            <a:r>
              <a:rPr lang="el-GR" sz="2800" b="1" dirty="0" smtClean="0">
                <a:effectLst>
                  <a:outerShdw blurRad="38100" dist="38100" dir="2700000" algn="tl">
                    <a:srgbClr val="C0C0C0"/>
                  </a:outerShdw>
                </a:effectLst>
              </a:rPr>
              <a:t>Ανταγωνισμός: </a:t>
            </a:r>
            <a:r>
              <a:rPr lang="el-GR" sz="2800" b="1" dirty="0" smtClean="0"/>
              <a:t>όταν υπάρχει περιορισμός τροφής ή διαθέσιμου χώρου, και το ένα είδος χρησιμοποιεί περισσότερο τους κοινούς πόρους σε σχέση με κάποιο άλλο.</a:t>
            </a:r>
          </a:p>
          <a:p>
            <a:endParaRPr lang="el-GR" sz="2800" b="1" dirty="0" smtClean="0">
              <a:solidFill>
                <a:srgbClr val="FF0000"/>
              </a:solidFill>
            </a:endParaRPr>
          </a:p>
          <a:p>
            <a:endParaRPr lang="el-GR" sz="2800" b="1" dirty="0" smtClean="0">
              <a:solidFill>
                <a:srgbClr val="FF0000"/>
              </a:solidFill>
            </a:endParaRPr>
          </a:p>
          <a:p>
            <a:endParaRPr lang="el-GR" sz="2800" dirty="0" smtClean="0"/>
          </a:p>
          <a:p>
            <a:endParaRPr lang="el-GR" b="1" dirty="0" smtClean="0">
              <a:solidFill>
                <a:srgbClr val="FF0000"/>
              </a:solidFill>
            </a:endParaRP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2η. Οικολογία των Ζώων</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40</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Οικολογία των Ζώων</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41</a:t>
            </a:fld>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Ρόζα – Μαρία Τζαννετάτου Πολυμένη, Επίκουρη Καθηγήτρια.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2. Οικολογία των Ζώων».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Οικολογία των Ζώων</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42</a:t>
            </a:fld>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2η. Οικολογία των Ζώων</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43</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2η. Οικολογία των Ζώων</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44</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b="1" dirty="0"/>
              <a:t>Εικόνες 1 - 13.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p:txBody>
      </p:sp>
      <p:sp>
        <p:nvSpPr>
          <p:cNvPr id="6" name="Θέση υποσέλιδου 5"/>
          <p:cNvSpPr>
            <a:spLocks noGrp="1"/>
          </p:cNvSpPr>
          <p:nvPr>
            <p:ph type="ftr" sz="quarter" idx="11"/>
          </p:nvPr>
        </p:nvSpPr>
        <p:spPr/>
        <p:txBody>
          <a:bodyPr/>
          <a:lstStyle/>
          <a:p>
            <a:r>
              <a:rPr lang="el-GR" smtClean="0"/>
              <a:t>Ενότητα 2η. Οικολογία των Ζώων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45</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Οικοσύστημα</a:t>
            </a:r>
            <a:endParaRPr lang="el-GR" dirty="0"/>
          </a:p>
        </p:txBody>
      </p:sp>
      <p:sp>
        <p:nvSpPr>
          <p:cNvPr id="3" name="Content Placeholder 2"/>
          <p:cNvSpPr>
            <a:spLocks noGrp="1"/>
          </p:cNvSpPr>
          <p:nvPr>
            <p:ph idx="1"/>
          </p:nvPr>
        </p:nvSpPr>
        <p:spPr/>
        <p:txBody>
          <a:bodyPr/>
          <a:lstStyle/>
          <a:p>
            <a:r>
              <a:rPr lang="el-GR" sz="2800" dirty="0" smtClean="0"/>
              <a:t>Όλοι οι πληθυσμοί μιας βιοκοινωνίας μαζί με το φυσικό περιβάλλον. </a:t>
            </a:r>
          </a:p>
          <a:p>
            <a:r>
              <a:rPr lang="el-GR" sz="2800" dirty="0" smtClean="0"/>
              <a:t>Μελέτη της ροής ενέργειας και ανακύκλωση</a:t>
            </a:r>
            <a:r>
              <a:rPr lang="en-US" sz="2800" dirty="0" smtClean="0"/>
              <a:t>s</a:t>
            </a:r>
            <a:r>
              <a:rPr lang="el-GR" sz="2800" dirty="0" smtClean="0"/>
              <a:t> της ύλης.</a:t>
            </a: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Το Περιβάλλον </a:t>
            </a:r>
            <a:br>
              <a:rPr lang="el-GR" sz="4000" dirty="0" smtClean="0"/>
            </a:br>
            <a:r>
              <a:rPr lang="el-GR" sz="4000" dirty="0" smtClean="0"/>
              <a:t>και ο Οικολογικός Θώκος</a:t>
            </a:r>
            <a:endParaRPr lang="el-GR" sz="4000" dirty="0"/>
          </a:p>
        </p:txBody>
      </p:sp>
      <p:sp>
        <p:nvSpPr>
          <p:cNvPr id="3" name="Content Placeholder 2"/>
          <p:cNvSpPr>
            <a:spLocks noGrp="1"/>
          </p:cNvSpPr>
          <p:nvPr>
            <p:ph idx="1"/>
          </p:nvPr>
        </p:nvSpPr>
        <p:spPr/>
        <p:txBody>
          <a:bodyPr/>
          <a:lstStyle/>
          <a:p>
            <a:r>
              <a:rPr lang="el-GR" sz="2400" b="1" dirty="0" smtClean="0"/>
              <a:t>Περιβάλλον: </a:t>
            </a:r>
            <a:r>
              <a:rPr lang="el-GR" sz="2400" dirty="0" smtClean="0"/>
              <a:t>περιλαμβάνει αβιοτικούς και βιοτικούς παράγοντες. Οι άμεσα χρησιμοποιούμενοι (χώρος – τροφή), είναι οι </a:t>
            </a:r>
            <a:r>
              <a:rPr lang="el-GR" sz="2400" dirty="0" smtClean="0">
                <a:effectLst>
                  <a:outerShdw blurRad="38100" dist="38100" dir="2700000" algn="tl">
                    <a:srgbClr val="C0C0C0"/>
                  </a:outerShdw>
                </a:effectLst>
              </a:rPr>
              <a:t>πόροι</a:t>
            </a:r>
            <a:r>
              <a:rPr lang="el-GR" sz="2400" dirty="0" smtClean="0"/>
              <a:t>.</a:t>
            </a:r>
          </a:p>
          <a:p>
            <a:r>
              <a:rPr lang="el-GR" sz="2400" b="1" dirty="0" smtClean="0"/>
              <a:t>Ενδιαίτημα: </a:t>
            </a:r>
            <a:r>
              <a:rPr lang="el-GR" sz="2400" dirty="0" smtClean="0"/>
              <a:t>Ο φυσικός χώρος ενός ζώου.</a:t>
            </a:r>
          </a:p>
          <a:p>
            <a:r>
              <a:rPr lang="el-GR" sz="2400" b="1" dirty="0" smtClean="0"/>
              <a:t>Οικολογικός Θώκος: </a:t>
            </a:r>
            <a:r>
              <a:rPr lang="el-GR" sz="2400" dirty="0" smtClean="0"/>
              <a:t>Ο ρόλος (το </a:t>
            </a:r>
            <a:r>
              <a:rPr lang="en-US" sz="2400" dirty="0" smtClean="0"/>
              <a:t>“</a:t>
            </a:r>
            <a:r>
              <a:rPr lang="el-GR" sz="2400" dirty="0" smtClean="0"/>
              <a:t>επάγγελμα</a:t>
            </a:r>
            <a:r>
              <a:rPr lang="en-US" sz="2400" dirty="0" smtClean="0"/>
              <a:t>”</a:t>
            </a:r>
            <a:r>
              <a:rPr lang="el-GR" sz="2400" dirty="0" smtClean="0"/>
              <a:t>) ενός είδους. Υφίσταται εξελικτικές μεταβολές κατά τη διαδοχή των γενεών.</a:t>
            </a:r>
          </a:p>
          <a:p>
            <a:r>
              <a:rPr lang="el-GR" sz="2400" b="1" dirty="0" smtClean="0"/>
              <a:t>Βασικός Θώκος: </a:t>
            </a:r>
            <a:r>
              <a:rPr lang="el-GR" sz="2400" dirty="0" smtClean="0"/>
              <a:t>Δυνητικός ρόλος ενός ζώου.</a:t>
            </a:r>
          </a:p>
          <a:p>
            <a:r>
              <a:rPr lang="el-GR" sz="2400" b="1" dirty="0" smtClean="0"/>
              <a:t>Ενεργός Θώκος:</a:t>
            </a:r>
            <a:r>
              <a:rPr lang="el-GR" sz="2400" dirty="0" smtClean="0"/>
              <a:t>Το υποσύνολο των κατάλληλων περιβαλλοντικών συνθηκών που δοκιμάζει ένα ζώο.</a:t>
            </a:r>
          </a:p>
          <a:p>
            <a:endParaRPr lang="el-GR" sz="2400" b="1" dirty="0" smtClean="0"/>
          </a:p>
          <a:p>
            <a:endParaRPr lang="el-GR" sz="2400" b="1" dirty="0" smtClean="0"/>
          </a:p>
          <a:p>
            <a:endParaRPr lang="el-GR" sz="2400" b="1" dirty="0" smtClean="0"/>
          </a:p>
          <a:p>
            <a:endParaRPr lang="el-GR" sz="2400" dirty="0" smtClean="0"/>
          </a:p>
          <a:p>
            <a:endParaRPr lang="el-GR" b="1" u="sng" dirty="0" smtClean="0">
              <a:solidFill>
                <a:srgbClr val="FF0000"/>
              </a:solidFill>
              <a:effectLst>
                <a:outerShdw blurRad="38100" dist="38100" dir="2700000" algn="tl">
                  <a:srgbClr val="C0C0C0"/>
                </a:outerShdw>
              </a:effectLst>
            </a:endParaRPr>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smtClean="0"/>
              <a:t>Αναπαράσταση χώρου </a:t>
            </a:r>
            <a:br>
              <a:rPr lang="el-GR" sz="4000" dirty="0" smtClean="0"/>
            </a:br>
            <a:r>
              <a:rPr lang="el-GR" sz="4000" dirty="0" smtClean="0"/>
              <a:t>οικολογικού θώκου</a:t>
            </a:r>
            <a:endParaRPr lang="el-GR" sz="4000" dirty="0"/>
          </a:p>
        </p:txBody>
      </p:sp>
      <p:pic>
        <p:nvPicPr>
          <p:cNvPr id="5" name="Content Placeholder 4" descr="Picture1.jpg"/>
          <p:cNvPicPr>
            <a:picLocks noGrp="1" noChangeAspect="1"/>
          </p:cNvPicPr>
          <p:nvPr>
            <p:ph idx="1"/>
          </p:nvPr>
        </p:nvPicPr>
        <p:blipFill>
          <a:blip r:embed="rId3" cstate="print"/>
          <a:stretch>
            <a:fillRect/>
          </a:stretch>
        </p:blipFill>
        <p:spPr>
          <a:xfrm>
            <a:off x="2456228" y="1588113"/>
            <a:ext cx="4254287" cy="4633093"/>
          </a:xfrm>
          <a:ln w="28575">
            <a:solidFill>
              <a:schemeClr val="tx2">
                <a:lumMod val="60000"/>
                <a:lumOff val="40000"/>
              </a:schemeClr>
            </a:solidFill>
          </a:ln>
        </p:spPr>
      </p:pic>
      <p:sp>
        <p:nvSpPr>
          <p:cNvPr id="6" name="Slide Number Placeholder 5"/>
          <p:cNvSpPr>
            <a:spLocks noGrp="1"/>
          </p:cNvSpPr>
          <p:nvPr>
            <p:ph type="sldNum" sz="quarter" idx="12"/>
          </p:nvPr>
        </p:nvSpPr>
        <p:spPr/>
        <p:txBody>
          <a:bodyPr/>
          <a:lstStyle/>
          <a:p>
            <a:fld id="{58A56277-EA16-4AF5-BFB5-E5ECBBB39490}" type="slidenum">
              <a:rPr lang="en-US" smtClean="0"/>
              <a:pPr/>
              <a:t>7</a:t>
            </a:fld>
            <a:endParaRPr lang="en-US"/>
          </a:p>
        </p:txBody>
      </p:sp>
      <p:sp>
        <p:nvSpPr>
          <p:cNvPr id="7" name="Footer Placeholder 6"/>
          <p:cNvSpPr>
            <a:spLocks noGrp="1"/>
          </p:cNvSpPr>
          <p:nvPr>
            <p:ph type="ftr" sz="quarter" idx="11"/>
          </p:nvPr>
        </p:nvSpPr>
        <p:spPr/>
        <p:txBody>
          <a:bodyPr/>
          <a:lstStyle/>
          <a:p>
            <a:r>
              <a:rPr lang="el-GR" smtClean="0"/>
              <a:t>Ενότητα 2η. Οικολογία των Ζώων</a:t>
            </a:r>
            <a:endParaRPr lang="en-US" dirty="0"/>
          </a:p>
        </p:txBody>
      </p:sp>
      <p:sp>
        <p:nvSpPr>
          <p:cNvPr id="2" name="TextBox 1"/>
          <p:cNvSpPr txBox="1"/>
          <p:nvPr/>
        </p:nvSpPr>
        <p:spPr>
          <a:xfrm>
            <a:off x="6710515" y="5903979"/>
            <a:ext cx="263214" cy="276999"/>
          </a:xfrm>
          <a:prstGeom prst="rect">
            <a:avLst/>
          </a:prstGeom>
          <a:noFill/>
        </p:spPr>
        <p:txBody>
          <a:bodyPr wrap="none" rtlCol="0">
            <a:spAutoFit/>
          </a:bodyPr>
          <a:lstStyle/>
          <a:p>
            <a:r>
              <a:rPr lang="el-GR" sz="1200" dirty="0" smtClean="0"/>
              <a:t>1</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Πληθυσμοί - Δημογραφία</a:t>
            </a:r>
            <a:endParaRPr lang="el-GR" dirty="0"/>
          </a:p>
        </p:txBody>
      </p:sp>
      <p:sp>
        <p:nvSpPr>
          <p:cNvPr id="20482" name="Rectangle 2"/>
          <p:cNvSpPr>
            <a:spLocks noGrp="1" noChangeArrowheads="1"/>
          </p:cNvSpPr>
          <p:nvPr>
            <p:ph idx="1"/>
          </p:nvPr>
        </p:nvSpPr>
        <p:spPr/>
        <p:txBody>
          <a:bodyPr>
            <a:normAutofit/>
          </a:bodyPr>
          <a:lstStyle/>
          <a:p>
            <a:r>
              <a:rPr lang="el-GR" sz="2400" dirty="0"/>
              <a:t>Οι </a:t>
            </a:r>
            <a:r>
              <a:rPr lang="el-GR" sz="2400" b="1" dirty="0"/>
              <a:t>πληθυσμοί των ζώων </a:t>
            </a:r>
            <a:r>
              <a:rPr lang="el-GR" sz="2400" dirty="0"/>
              <a:t>αποτελούνται από δήμους με μέλη που διασταυρώνονται αναπαραγωγικά μεταξύ τους και μοιράζονται μια κοινή γονιδιακή δεξαμενή. </a:t>
            </a:r>
            <a:endParaRPr lang="el-GR" sz="2400" dirty="0" smtClean="0"/>
          </a:p>
          <a:p>
            <a:r>
              <a:rPr lang="el-GR" sz="2400" b="1" dirty="0" smtClean="0"/>
              <a:t>Κοόρτες </a:t>
            </a:r>
            <a:r>
              <a:rPr lang="el-GR" sz="2400" b="1" dirty="0"/>
              <a:t>ζώων </a:t>
            </a:r>
            <a:r>
              <a:rPr lang="el-GR" sz="2400" dirty="0"/>
              <a:t>έχουν χαρακτηριστικά πρότυπα επιβίωσης που αντιπροσωπεύουν προσαρμοστικούς συμβιβασμούς μεταξύ γονικής φροντίδας και αριθμού απογόνων. Οι ζωικοί πληθυσμοί που αποτελούνται από αλληλεπικαλυπτόμενες κοόρτες παρουσιάζουν ηλικιακή δομή που δείχνει αν αυξάνουν, αν ελαττώνονται ή αν βρίσκονται σε ισορροπία. Κάθε είδος στη φύση έχει έναν εγγενή ρυθμό αύξησης που του παρέχει το δυναμικό εκθετικής αύξησης. </a:t>
            </a:r>
          </a:p>
        </p:txBody>
      </p:sp>
      <p:sp>
        <p:nvSpPr>
          <p:cNvPr id="4" name="Slide Number Placeholder 3"/>
          <p:cNvSpPr>
            <a:spLocks noGrp="1"/>
          </p:cNvSpPr>
          <p:nvPr>
            <p:ph type="sldNum" sz="quarter" idx="12"/>
          </p:nvPr>
        </p:nvSpPr>
        <p:spPr/>
        <p:txBody>
          <a:bodyPr/>
          <a:lstStyle/>
          <a:p>
            <a:fld id="{58A56277-EA16-4AF5-BFB5-E5ECBBB39490}" type="slidenum">
              <a:rPr lang="en-US" smtClean="0"/>
              <a:pPr/>
              <a:t>8</a:t>
            </a:fld>
            <a:endParaRPr lang="en-US"/>
          </a:p>
        </p:txBody>
      </p:sp>
      <p:sp>
        <p:nvSpPr>
          <p:cNvPr id="5" name="Footer Placeholder 4"/>
          <p:cNvSpPr>
            <a:spLocks noGrp="1"/>
          </p:cNvSpPr>
          <p:nvPr>
            <p:ph type="ftr" sz="quarter" idx="11"/>
          </p:nvPr>
        </p:nvSpPr>
        <p:spPr/>
        <p:txBody>
          <a:bodyPr/>
          <a:lstStyle/>
          <a:p>
            <a:r>
              <a:rPr lang="el-GR" smtClean="0"/>
              <a:t>Ενότητα 2η. Οικολογία των Ζώων</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Πληθυσμοί: Αύξηση – Ρύθμιση 1/</a:t>
            </a:r>
            <a:r>
              <a:rPr lang="en-US" sz="4000" dirty="0" smtClean="0"/>
              <a:t>7</a:t>
            </a:r>
            <a:endParaRPr lang="el-GR" sz="4000" dirty="0"/>
          </a:p>
        </p:txBody>
      </p:sp>
      <p:sp>
        <p:nvSpPr>
          <p:cNvPr id="3" name="Content Placeholder 2"/>
          <p:cNvSpPr>
            <a:spLocks noGrp="1"/>
          </p:cNvSpPr>
          <p:nvPr>
            <p:ph idx="1"/>
          </p:nvPr>
        </p:nvSpPr>
        <p:spPr/>
        <p:txBody>
          <a:bodyPr/>
          <a:lstStyle/>
          <a:p>
            <a:r>
              <a:rPr lang="el-GR" sz="2800" b="1" dirty="0" smtClean="0"/>
              <a:t>Δήμος: </a:t>
            </a:r>
            <a:r>
              <a:rPr lang="el-GR" sz="2800" dirty="0" smtClean="0"/>
              <a:t>Οι πολλοί, γεωγραφικά ασύνδετοι πληθυσμοί ενός είδους.</a:t>
            </a:r>
          </a:p>
          <a:p>
            <a:endParaRPr lang="el-GR" sz="2800" dirty="0" smtClean="0"/>
          </a:p>
          <a:p>
            <a:r>
              <a:rPr lang="el-GR" sz="2800" dirty="0" smtClean="0"/>
              <a:t>Κάθε πληθυσμός ή δήμος έχει χαρακτηριστική ηλικιακή δομή, αναλογία φύλων και ρυθμό αύξησης. Η μελέτη αυτών των στοιχείων αποτελεί τη </a:t>
            </a:r>
            <a:r>
              <a:rPr lang="el-GR" sz="2800" b="1" dirty="0" smtClean="0"/>
              <a:t>Δημογραφία</a:t>
            </a:r>
            <a:r>
              <a:rPr lang="el-GR" sz="2800" dirty="0" smtClean="0"/>
              <a:t>.</a:t>
            </a:r>
          </a:p>
          <a:p>
            <a:endParaRPr lang="el-GR" dirty="0" smtClean="0"/>
          </a:p>
          <a:p>
            <a:endParaRPr lang="el-GR" b="1" dirty="0" smtClean="0"/>
          </a:p>
          <a:p>
            <a:endParaRPr lang="el-GR" dirty="0"/>
          </a:p>
        </p:txBody>
      </p:sp>
      <p:sp>
        <p:nvSpPr>
          <p:cNvPr id="4" name="Footer Placeholder 3"/>
          <p:cNvSpPr>
            <a:spLocks noGrp="1"/>
          </p:cNvSpPr>
          <p:nvPr>
            <p:ph type="ftr" sz="quarter" idx="11"/>
          </p:nvPr>
        </p:nvSpPr>
        <p:spPr/>
        <p:txBody>
          <a:bodyPr/>
          <a:lstStyle/>
          <a:p>
            <a:r>
              <a:rPr lang="el-GR" smtClean="0"/>
              <a:t>Ενότητα 2η. Οικολογία των Ζώων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1131</TotalTime>
  <Words>2848</Words>
  <Application>Microsoft Office PowerPoint</Application>
  <PresentationFormat>On-screen Show (4:3)</PresentationFormat>
  <Paragraphs>325</Paragraphs>
  <Slides>45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MS PGothic</vt:lpstr>
      <vt:lpstr>Tahoma</vt:lpstr>
      <vt:lpstr>Wingdings</vt:lpstr>
      <vt:lpstr>Θέμα του Office</vt:lpstr>
      <vt:lpstr>Zωολογία ΙΙ</vt:lpstr>
      <vt:lpstr>Οικολογία </vt:lpstr>
      <vt:lpstr>Οικολογία - ενδιαίτημα</vt:lpstr>
      <vt:lpstr>Ιεραρχία Βιολογικών Συστημάτων</vt:lpstr>
      <vt:lpstr>Οικοσύστημα</vt:lpstr>
      <vt:lpstr>Το Περιβάλλον  και ο Οικολογικός Θώκος</vt:lpstr>
      <vt:lpstr>Αναπαράσταση χώρου  οικολογικού θώκου</vt:lpstr>
      <vt:lpstr>Πληθυσμοί - Δημογραφία</vt:lpstr>
      <vt:lpstr>Πληθυσμοί: Αύξηση – Ρύθμιση 1/7</vt:lpstr>
      <vt:lpstr>Πληθυσμοί: Αύξηση – Ρύθμιση 2/7</vt:lpstr>
      <vt:lpstr>Πληθυσμοί: Αύξηση – Ρύθμιση 3/7</vt:lpstr>
      <vt:lpstr>Πληθυσμοί: Αύξηση – Ρύθμιση 4/7</vt:lpstr>
      <vt:lpstr>Πληθυσμοί: Αύξηση – Ρύθμιση 5/7</vt:lpstr>
      <vt:lpstr>Πληθυσμοί: Αύξηση – Ρύθμιση 6/7</vt:lpstr>
      <vt:lpstr>Πληθυσμοί: Αύξηση – Ρύθμιση 7/7</vt:lpstr>
      <vt:lpstr>Περιοριστικός πόρος</vt:lpstr>
      <vt:lpstr>Φέρουσα ικανότητα του περιβάλλοντος Κ.   </vt:lpstr>
      <vt:lpstr>Καμπύλες αύξησης πληθυσμών</vt:lpstr>
      <vt:lpstr>Ανθρώπινος πληθυσμός</vt:lpstr>
      <vt:lpstr>Οικολογία των Βιοκοινωνιών 1/2</vt:lpstr>
      <vt:lpstr>Οικολογία των Βιοκοινωνιών 2/2</vt:lpstr>
      <vt:lpstr>Μετατόπιση χαρακτήρα</vt:lpstr>
      <vt:lpstr>Παραλλαγή - Μιμητισμός</vt:lpstr>
      <vt:lpstr>Αλληλεπίδραση θηρευτή - λείας</vt:lpstr>
      <vt:lpstr>Θεμελιώδη είδη</vt:lpstr>
      <vt:lpstr>Βιοκοινωνίες &amp; Θηρευτές -κλειδιά</vt:lpstr>
      <vt:lpstr>Θηρευτές – λεία</vt:lpstr>
      <vt:lpstr>Ενεργειακό Ισοζύγιο  ενός Οργανισμού</vt:lpstr>
      <vt:lpstr>Παραγωγή - Βιομάζα</vt:lpstr>
      <vt:lpstr>Τροφικό πλέγμα</vt:lpstr>
      <vt:lpstr>Οικοσυστήματα – ενεργειακό ισοζύγιο – ενεργειακές πυραμίδες</vt:lpstr>
      <vt:lpstr>Βιομάζα -ενέργεια</vt:lpstr>
      <vt:lpstr>Παραγωγή</vt:lpstr>
      <vt:lpstr>Κύκλοι θρεπτικών, ροή ενέργειας σε χερσαίο οικοσύστημα</vt:lpstr>
      <vt:lpstr>Εξαφάνιση και Βιοποικιλότητα 1/2</vt:lpstr>
      <vt:lpstr>Εξαφάνιση και Βιοποικιλότητα 2/2</vt:lpstr>
      <vt:lpstr>Γεωγραφική εξάπλωση  και εξαφάνιση</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191</cp:revision>
  <dcterms:created xsi:type="dcterms:W3CDTF">2015-03-24T06:43:16Z</dcterms:created>
  <dcterms:modified xsi:type="dcterms:W3CDTF">2015-11-12T21:57:06Z</dcterms:modified>
</cp:coreProperties>
</file>