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8"/>
  </p:notesMasterIdLst>
  <p:sldIdLst>
    <p:sldId id="456" r:id="rId2"/>
    <p:sldId id="417" r:id="rId3"/>
    <p:sldId id="418" r:id="rId4"/>
    <p:sldId id="419" r:id="rId5"/>
    <p:sldId id="420" r:id="rId6"/>
    <p:sldId id="421" r:id="rId7"/>
    <p:sldId id="422" r:id="rId8"/>
    <p:sldId id="424" r:id="rId9"/>
    <p:sldId id="425" r:id="rId10"/>
    <p:sldId id="426" r:id="rId11"/>
    <p:sldId id="427" r:id="rId12"/>
    <p:sldId id="428" r:id="rId13"/>
    <p:sldId id="429" r:id="rId14"/>
    <p:sldId id="430" r:id="rId15"/>
    <p:sldId id="431" r:id="rId16"/>
    <p:sldId id="432" r:id="rId17"/>
    <p:sldId id="433" r:id="rId18"/>
    <p:sldId id="434" r:id="rId19"/>
    <p:sldId id="435" r:id="rId20"/>
    <p:sldId id="436" r:id="rId21"/>
    <p:sldId id="437" r:id="rId22"/>
    <p:sldId id="438" r:id="rId23"/>
    <p:sldId id="439" r:id="rId24"/>
    <p:sldId id="440" r:id="rId25"/>
    <p:sldId id="441" r:id="rId26"/>
    <p:sldId id="442" r:id="rId27"/>
    <p:sldId id="443" r:id="rId28"/>
    <p:sldId id="444" r:id="rId29"/>
    <p:sldId id="445" r:id="rId30"/>
    <p:sldId id="446" r:id="rId31"/>
    <p:sldId id="447" r:id="rId32"/>
    <p:sldId id="448" r:id="rId33"/>
    <p:sldId id="449" r:id="rId34"/>
    <p:sldId id="450" r:id="rId35"/>
    <p:sldId id="451" r:id="rId36"/>
    <p:sldId id="452" r:id="rId37"/>
    <p:sldId id="453" r:id="rId38"/>
    <p:sldId id="454" r:id="rId39"/>
    <p:sldId id="455" r:id="rId40"/>
    <p:sldId id="410" r:id="rId41"/>
    <p:sldId id="411" r:id="rId42"/>
    <p:sldId id="412" r:id="rId43"/>
    <p:sldId id="467" r:id="rId44"/>
    <p:sldId id="468" r:id="rId45"/>
    <p:sldId id="414" r:id="rId46"/>
    <p:sldId id="415" r:id="rId47"/>
    <p:sldId id="416" r:id="rId48"/>
    <p:sldId id="457" r:id="rId49"/>
    <p:sldId id="459" r:id="rId50"/>
    <p:sldId id="460" r:id="rId51"/>
    <p:sldId id="461" r:id="rId52"/>
    <p:sldId id="462" r:id="rId53"/>
    <p:sldId id="463" r:id="rId54"/>
    <p:sldId id="464" r:id="rId55"/>
    <p:sldId id="465" r:id="rId56"/>
    <p:sldId id="46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01" autoAdjust="0"/>
    <p:restoredTop sz="94255" autoAdjust="0"/>
  </p:normalViewPr>
  <p:slideViewPr>
    <p:cSldViewPr snapToGrid="0">
      <p:cViewPr varScale="1">
        <p:scale>
          <a:sx n="70" d="100"/>
          <a:sy n="70" d="100"/>
        </p:scale>
        <p:origin x="822" y="66"/>
      </p:cViewPr>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t>11/12/2015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11</a:t>
            </a:fld>
            <a:endParaRPr lang="en-US"/>
          </a:p>
        </p:txBody>
      </p:sp>
    </p:spTree>
    <p:extLst>
      <p:ext uri="{BB962C8B-B14F-4D97-AF65-F5344CB8AC3E}">
        <p14:creationId xmlns:p14="http://schemas.microsoft.com/office/powerpoint/2010/main" val="1899280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12</a:t>
            </a:fld>
            <a:endParaRPr lang="en-US"/>
          </a:p>
        </p:txBody>
      </p:sp>
    </p:spTree>
    <p:extLst>
      <p:ext uri="{BB962C8B-B14F-4D97-AF65-F5344CB8AC3E}">
        <p14:creationId xmlns:p14="http://schemas.microsoft.com/office/powerpoint/2010/main" val="188484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13</a:t>
            </a:fld>
            <a:endParaRPr lang="en-US"/>
          </a:p>
        </p:txBody>
      </p:sp>
    </p:spTree>
    <p:extLst>
      <p:ext uri="{BB962C8B-B14F-4D97-AF65-F5344CB8AC3E}">
        <p14:creationId xmlns:p14="http://schemas.microsoft.com/office/powerpoint/2010/main" val="3275603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14</a:t>
            </a:fld>
            <a:endParaRPr lang="en-US"/>
          </a:p>
        </p:txBody>
      </p:sp>
    </p:spTree>
    <p:extLst>
      <p:ext uri="{BB962C8B-B14F-4D97-AF65-F5344CB8AC3E}">
        <p14:creationId xmlns:p14="http://schemas.microsoft.com/office/powerpoint/2010/main" val="2931463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aseline="0" dirty="0" smtClean="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15</a:t>
            </a:fld>
            <a:endParaRPr lang="en-US"/>
          </a:p>
        </p:txBody>
      </p:sp>
    </p:spTree>
    <p:extLst>
      <p:ext uri="{BB962C8B-B14F-4D97-AF65-F5344CB8AC3E}">
        <p14:creationId xmlns:p14="http://schemas.microsoft.com/office/powerpoint/2010/main" val="385552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p>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16</a:t>
            </a:fld>
            <a:endParaRPr lang="en-US"/>
          </a:p>
        </p:txBody>
      </p:sp>
    </p:spTree>
    <p:extLst>
      <p:ext uri="{BB962C8B-B14F-4D97-AF65-F5344CB8AC3E}">
        <p14:creationId xmlns:p14="http://schemas.microsoft.com/office/powerpoint/2010/main" val="91438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17</a:t>
            </a:fld>
            <a:endParaRPr lang="en-US"/>
          </a:p>
        </p:txBody>
      </p:sp>
    </p:spTree>
    <p:extLst>
      <p:ext uri="{BB962C8B-B14F-4D97-AF65-F5344CB8AC3E}">
        <p14:creationId xmlns:p14="http://schemas.microsoft.com/office/powerpoint/2010/main" val="345094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18</a:t>
            </a:fld>
            <a:endParaRPr lang="en-US"/>
          </a:p>
        </p:txBody>
      </p:sp>
    </p:spTree>
    <p:extLst>
      <p:ext uri="{BB962C8B-B14F-4D97-AF65-F5344CB8AC3E}">
        <p14:creationId xmlns:p14="http://schemas.microsoft.com/office/powerpoint/2010/main" val="936216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19</a:t>
            </a:fld>
            <a:endParaRPr lang="en-US"/>
          </a:p>
        </p:txBody>
      </p:sp>
    </p:spTree>
    <p:extLst>
      <p:ext uri="{BB962C8B-B14F-4D97-AF65-F5344CB8AC3E}">
        <p14:creationId xmlns:p14="http://schemas.microsoft.com/office/powerpoint/2010/main" val="293350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20</a:t>
            </a:fld>
            <a:endParaRPr lang="en-US"/>
          </a:p>
        </p:txBody>
      </p:sp>
    </p:spTree>
    <p:extLst>
      <p:ext uri="{BB962C8B-B14F-4D97-AF65-F5344CB8AC3E}">
        <p14:creationId xmlns:p14="http://schemas.microsoft.com/office/powerpoint/2010/main" val="212576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2</a:t>
            </a:fld>
            <a:endParaRPr lang="en-US"/>
          </a:p>
        </p:txBody>
      </p:sp>
    </p:spTree>
    <p:extLst>
      <p:ext uri="{BB962C8B-B14F-4D97-AF65-F5344CB8AC3E}">
        <p14:creationId xmlns:p14="http://schemas.microsoft.com/office/powerpoint/2010/main" val="1969107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21</a:t>
            </a:fld>
            <a:endParaRPr lang="en-US"/>
          </a:p>
        </p:txBody>
      </p:sp>
    </p:spTree>
    <p:extLst>
      <p:ext uri="{BB962C8B-B14F-4D97-AF65-F5344CB8AC3E}">
        <p14:creationId xmlns:p14="http://schemas.microsoft.com/office/powerpoint/2010/main" val="150850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22</a:t>
            </a:fld>
            <a:endParaRPr lang="en-US"/>
          </a:p>
        </p:txBody>
      </p:sp>
    </p:spTree>
    <p:extLst>
      <p:ext uri="{BB962C8B-B14F-4D97-AF65-F5344CB8AC3E}">
        <p14:creationId xmlns:p14="http://schemas.microsoft.com/office/powerpoint/2010/main" val="2983459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23</a:t>
            </a:fld>
            <a:endParaRPr lang="en-US"/>
          </a:p>
        </p:txBody>
      </p:sp>
    </p:spTree>
    <p:extLst>
      <p:ext uri="{BB962C8B-B14F-4D97-AF65-F5344CB8AC3E}">
        <p14:creationId xmlns:p14="http://schemas.microsoft.com/office/powerpoint/2010/main" val="4196860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24</a:t>
            </a:fld>
            <a:endParaRPr lang="en-US"/>
          </a:p>
        </p:txBody>
      </p:sp>
    </p:spTree>
    <p:extLst>
      <p:ext uri="{BB962C8B-B14F-4D97-AF65-F5344CB8AC3E}">
        <p14:creationId xmlns:p14="http://schemas.microsoft.com/office/powerpoint/2010/main" val="2321871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25</a:t>
            </a:fld>
            <a:endParaRPr lang="en-US"/>
          </a:p>
        </p:txBody>
      </p:sp>
    </p:spTree>
    <p:extLst>
      <p:ext uri="{BB962C8B-B14F-4D97-AF65-F5344CB8AC3E}">
        <p14:creationId xmlns:p14="http://schemas.microsoft.com/office/powerpoint/2010/main" val="1998577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26</a:t>
            </a:fld>
            <a:endParaRPr lang="en-US"/>
          </a:p>
        </p:txBody>
      </p:sp>
    </p:spTree>
    <p:extLst>
      <p:ext uri="{BB962C8B-B14F-4D97-AF65-F5344CB8AC3E}">
        <p14:creationId xmlns:p14="http://schemas.microsoft.com/office/powerpoint/2010/main" val="286775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27</a:t>
            </a:fld>
            <a:endParaRPr lang="en-US"/>
          </a:p>
        </p:txBody>
      </p:sp>
    </p:spTree>
    <p:extLst>
      <p:ext uri="{BB962C8B-B14F-4D97-AF65-F5344CB8AC3E}">
        <p14:creationId xmlns:p14="http://schemas.microsoft.com/office/powerpoint/2010/main" val="738366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696DB31-4874-F24A-A376-5BF205A962B0}" type="slidenum">
              <a:rPr lang="en-US" smtClean="0">
                <a:latin typeface="Arial" pitchFamily="-106" charset="0"/>
                <a:ea typeface="ＭＳ Ｐゴシック" pitchFamily="-106" charset="-128"/>
                <a:cs typeface="ＭＳ Ｐゴシック" pitchFamily="-106" charset="-128"/>
              </a:rPr>
              <a:pPr/>
              <a:t>28</a:t>
            </a:fld>
            <a:endParaRPr lang="en-US" smtClean="0">
              <a:latin typeface="Arial" pitchFamily="-106" charset="0"/>
              <a:ea typeface="ＭＳ Ｐゴシック" pitchFamily="-106" charset="-128"/>
              <a:cs typeface="ＭＳ Ｐゴシック" pitchFamily="-106" charset="-128"/>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dirty="0" smtClean="0">
              <a:latin typeface="Arial" pitchFamily="-106" charset="0"/>
              <a:ea typeface="ＭＳ Ｐゴシック" pitchFamily="-106" charset="-128"/>
              <a:cs typeface="ＭＳ Ｐゴシック" pitchFamily="-106" charset="-128"/>
            </a:endParaRPr>
          </a:p>
          <a:p>
            <a:pPr eaLnBrk="1" hangingPunct="1">
              <a:spcBef>
                <a:spcPct val="0"/>
              </a:spcBef>
            </a:pPr>
            <a:r>
              <a:rPr lang="el-GR" dirty="0" smtClean="0">
                <a:latin typeface="Arial" pitchFamily="-106" charset="0"/>
                <a:ea typeface="ＭＳ Ｐゴシック" pitchFamily="-106" charset="-128"/>
                <a:cs typeface="ＭＳ Ｐゴシック" pitchFamily="-106" charset="-128"/>
              </a:rPr>
              <a:t>Εικόνα 3</a:t>
            </a:r>
            <a:r>
              <a:rPr lang="en-US" dirty="0" smtClean="0">
                <a:latin typeface="Arial" pitchFamily="-106" charset="0"/>
                <a:ea typeface="ＭＳ Ｐゴシック" pitchFamily="-106" charset="-128"/>
                <a:cs typeface="ＭＳ Ｐゴシック" pitchFamily="-106" charset="-128"/>
              </a:rPr>
              <a:t>8</a:t>
            </a:r>
            <a:r>
              <a:rPr lang="el-GR" dirty="0" smtClean="0">
                <a:latin typeface="Arial" pitchFamily="-106" charset="0"/>
                <a:ea typeface="ＭＳ Ｐゴシック" pitchFamily="-106" charset="-128"/>
                <a:cs typeface="ＭＳ Ｐゴシック" pitchFamily="-106" charset="-128"/>
              </a:rPr>
              <a:t>. Σύνδεσμος:</a:t>
            </a:r>
            <a:r>
              <a:rPr lang="en-US" dirty="0" smtClean="0">
                <a:latin typeface="Arial" pitchFamily="-106" charset="0"/>
                <a:ea typeface="ＭＳ Ｐゴシック" pitchFamily="-106" charset="-128"/>
                <a:cs typeface="ＭＳ Ｐゴシック" pitchFamily="-106" charset="-128"/>
              </a:rPr>
              <a:t> http://ikariaki.gr/prostasia-perifragmenis-periochis-stis-vrakades-ke-kouniado/.</a:t>
            </a:r>
            <a:r>
              <a:rPr lang="el-GR" dirty="0" smtClean="0">
                <a:latin typeface="Arial" pitchFamily="-106" charset="0"/>
                <a:ea typeface="ＭＳ Ｐゴシック" pitchFamily="-106" charset="-128"/>
                <a:cs typeface="ＭＳ Ｐゴシック" pitchFamily="-106" charset="-128"/>
              </a:rPr>
              <a:t> Πηγή: </a:t>
            </a:r>
          </a:p>
          <a:p>
            <a:pPr eaLnBrk="1" hangingPunct="1">
              <a:spcBef>
                <a:spcPct val="0"/>
              </a:spcBef>
            </a:pPr>
            <a:endParaRPr lang="el-GR" dirty="0" smtClean="0">
              <a:latin typeface="Arial" pitchFamily="-106" charset="0"/>
              <a:ea typeface="ＭＳ Ｐゴシック" pitchFamily="-106" charset="-128"/>
              <a:cs typeface="ＭＳ Ｐゴシック" pitchFamily="-106" charset="-128"/>
            </a:endParaRPr>
          </a:p>
          <a:p>
            <a:pPr eaLnBrk="1" hangingPunct="1">
              <a:spcBef>
                <a:spcPct val="0"/>
              </a:spcBef>
            </a:pPr>
            <a:endParaRPr lang="en-US" dirty="0" smtClean="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50845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29</a:t>
            </a:fld>
            <a:endParaRPr lang="en-US"/>
          </a:p>
        </p:txBody>
      </p:sp>
    </p:spTree>
    <p:extLst>
      <p:ext uri="{BB962C8B-B14F-4D97-AF65-F5344CB8AC3E}">
        <p14:creationId xmlns:p14="http://schemas.microsoft.com/office/powerpoint/2010/main" val="3793040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30</a:t>
            </a:fld>
            <a:endParaRPr lang="en-US"/>
          </a:p>
        </p:txBody>
      </p:sp>
    </p:spTree>
    <p:extLst>
      <p:ext uri="{BB962C8B-B14F-4D97-AF65-F5344CB8AC3E}">
        <p14:creationId xmlns:p14="http://schemas.microsoft.com/office/powerpoint/2010/main" val="348717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E</a:t>
            </a:r>
            <a:r>
              <a:rPr lang="el-GR" dirty="0" smtClean="0"/>
              <a:t>ικόνα</a:t>
            </a:r>
            <a:r>
              <a:rPr lang="el-GR" baseline="0" dirty="0" smtClean="0"/>
              <a:t> 1. </a:t>
            </a:r>
            <a:r>
              <a:rPr lang="en-US" baseline="0" dirty="0" smtClean="0"/>
              <a:t>Copyrighted.</a:t>
            </a:r>
          </a:p>
          <a:p>
            <a:endParaRPr lang="el-GR" baseline="0" dirty="0" smtClean="0"/>
          </a:p>
          <a:p>
            <a:r>
              <a:rPr lang="el-GR" baseline="0" dirty="0" smtClean="0"/>
              <a:t>Εικόνα 2. Σύνδεσμος: </a:t>
            </a:r>
            <a:r>
              <a:rPr lang="en-US" baseline="0" dirty="0" smtClean="0"/>
              <a:t>http://www.theoi.com/Gallery/K12.16.html. </a:t>
            </a:r>
            <a:r>
              <a:rPr lang="el-GR" baseline="0" dirty="0" smtClean="0"/>
              <a:t>Πηγή: </a:t>
            </a:r>
            <a:r>
              <a:rPr lang="en-US" baseline="0" dirty="0" smtClean="0"/>
              <a:t>http://www.theoi.com</a:t>
            </a:r>
            <a:r>
              <a:rPr lang="el-GR" baseline="0" dirty="0" smtClean="0"/>
              <a:t>.</a:t>
            </a:r>
          </a:p>
          <a:p>
            <a:endParaRPr lang="el-GR" baseline="0" dirty="0" smtClean="0"/>
          </a:p>
          <a:p>
            <a:r>
              <a:rPr lang="el-GR" baseline="0" dirty="0" smtClean="0"/>
              <a:t>Εικόνα 3. </a:t>
            </a:r>
            <a:r>
              <a:rPr lang="en-US" baseline="0" dirty="0" smtClean="0"/>
              <a:t>Copyrighted.</a:t>
            </a:r>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a:t>
            </a:fld>
            <a:endParaRPr lang="en-US"/>
          </a:p>
        </p:txBody>
      </p:sp>
    </p:spTree>
    <p:extLst>
      <p:ext uri="{BB962C8B-B14F-4D97-AF65-F5344CB8AC3E}">
        <p14:creationId xmlns:p14="http://schemas.microsoft.com/office/powerpoint/2010/main" val="339296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31</a:t>
            </a:fld>
            <a:endParaRPr lang="en-US"/>
          </a:p>
        </p:txBody>
      </p:sp>
    </p:spTree>
    <p:extLst>
      <p:ext uri="{BB962C8B-B14F-4D97-AF65-F5344CB8AC3E}">
        <p14:creationId xmlns:p14="http://schemas.microsoft.com/office/powerpoint/2010/main" val="3998865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32</a:t>
            </a:fld>
            <a:endParaRPr lang="en-US"/>
          </a:p>
        </p:txBody>
      </p:sp>
    </p:spTree>
    <p:extLst>
      <p:ext uri="{BB962C8B-B14F-4D97-AF65-F5344CB8AC3E}">
        <p14:creationId xmlns:p14="http://schemas.microsoft.com/office/powerpoint/2010/main" val="2142516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smtClean="0"/>
          </a:p>
          <a:p>
            <a:r>
              <a:rPr lang="el-GR" dirty="0" smtClean="0"/>
              <a:t>Εικόνα </a:t>
            </a:r>
            <a:r>
              <a:rPr lang="en-US" dirty="0" smtClean="0"/>
              <a:t>48</a:t>
            </a:r>
            <a:r>
              <a:rPr lang="el-GR" dirty="0" smtClean="0"/>
              <a:t>. Σύνδεσμος: </a:t>
            </a:r>
            <a:r>
              <a:rPr lang="en-US" dirty="0" smtClean="0"/>
              <a:t>https://fr.wikipedia.org/wiki/Jean-Baptiste_Bory_de_Saint-Vincent. </a:t>
            </a:r>
            <a:r>
              <a:rPr lang="el-GR" dirty="0" smtClean="0"/>
              <a:t>Πηγή: </a:t>
            </a:r>
          </a:p>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33</a:t>
            </a:fld>
            <a:endParaRPr lang="en-US"/>
          </a:p>
        </p:txBody>
      </p:sp>
    </p:spTree>
    <p:extLst>
      <p:ext uri="{BB962C8B-B14F-4D97-AF65-F5344CB8AC3E}">
        <p14:creationId xmlns:p14="http://schemas.microsoft.com/office/powerpoint/2010/main" val="1769396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34</a:t>
            </a:fld>
            <a:endParaRPr lang="en-US"/>
          </a:p>
        </p:txBody>
      </p:sp>
    </p:spTree>
    <p:extLst>
      <p:ext uri="{BB962C8B-B14F-4D97-AF65-F5344CB8AC3E}">
        <p14:creationId xmlns:p14="http://schemas.microsoft.com/office/powerpoint/2010/main" val="2172621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36</a:t>
            </a:fld>
            <a:endParaRPr lang="en-US"/>
          </a:p>
        </p:txBody>
      </p:sp>
    </p:spTree>
    <p:extLst>
      <p:ext uri="{BB962C8B-B14F-4D97-AF65-F5344CB8AC3E}">
        <p14:creationId xmlns:p14="http://schemas.microsoft.com/office/powerpoint/2010/main" val="2428304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37</a:t>
            </a:fld>
            <a:endParaRPr lang="en-US"/>
          </a:p>
        </p:txBody>
      </p:sp>
    </p:spTree>
    <p:extLst>
      <p:ext uri="{BB962C8B-B14F-4D97-AF65-F5344CB8AC3E}">
        <p14:creationId xmlns:p14="http://schemas.microsoft.com/office/powerpoint/2010/main" val="3476187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38</a:t>
            </a:fld>
            <a:endParaRPr lang="en-US"/>
          </a:p>
        </p:txBody>
      </p:sp>
    </p:spTree>
    <p:extLst>
      <p:ext uri="{BB962C8B-B14F-4D97-AF65-F5344CB8AC3E}">
        <p14:creationId xmlns:p14="http://schemas.microsoft.com/office/powerpoint/2010/main" val="1130734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 65. Σύνδεσμος:</a:t>
            </a:r>
            <a:r>
              <a:rPr lang="en-US" dirty="0" smtClean="0"/>
              <a:t>http://www.zoosos.gr/article/728/seminario-perivallodikes-ekpaideuses-sta-grevena-apo-ten-kallisto</a:t>
            </a:r>
            <a:r>
              <a:rPr lang="el-GR" dirty="0" smtClean="0"/>
              <a:t> Πηγή: </a:t>
            </a:r>
          </a:p>
          <a:p>
            <a:r>
              <a:rPr lang="el-GR" dirty="0" smtClean="0"/>
              <a:t>Εικόνα 66. Σύνδεσμος: </a:t>
            </a:r>
            <a:r>
              <a:rPr lang="en-US" dirty="0" smtClean="0"/>
              <a:t>https://www.facebook.com/pages/%CE%95%CE%BB%CE%BB%CE%B7%CE%BD%CE%B9%CE%BA%CE%AE-%CE%96%CF%89%CE%BF%CE%BB%CE%BF%CE%B3%CE%B9%CE%BA%CE%AE-%CE%95%CF%84%CE%B1%CE%B9%CF%81%CE%B5%CE%AF%CE%B1/838918636143877</a:t>
            </a:r>
            <a:r>
              <a:rPr lang="el-GR" dirty="0" smtClean="0"/>
              <a:t>Πηγή: </a:t>
            </a:r>
          </a:p>
          <a:p>
            <a:r>
              <a:rPr lang="el-GR" dirty="0" smtClean="0"/>
              <a:t>Εικόνα 67. Σύνδεσμος: </a:t>
            </a:r>
            <a:r>
              <a:rPr lang="en-US" dirty="0" smtClean="0"/>
              <a:t>http://www.ornithologiki.gr/</a:t>
            </a:r>
            <a:r>
              <a:rPr lang="el-GR" dirty="0" smtClean="0"/>
              <a:t>Πηγή: </a:t>
            </a:r>
          </a:p>
          <a:p>
            <a:r>
              <a:rPr lang="el-GR" dirty="0" smtClean="0"/>
              <a:t>Εικόνα 68. Σύνδεσμος:</a:t>
            </a:r>
            <a:r>
              <a:rPr lang="en-US" dirty="0" smtClean="0"/>
              <a:t>http://archive.in.gr/Reviews/chapter.asp?lngReviewID=1667&amp;lngChapterID=41859</a:t>
            </a:r>
            <a:r>
              <a:rPr lang="el-GR" dirty="0" smtClean="0"/>
              <a:t> Πηγή: </a:t>
            </a:r>
          </a:p>
          <a:p>
            <a:r>
              <a:rPr lang="el-GR" dirty="0" smtClean="0"/>
              <a:t>Εικόνα 69. Σύνδεσμος: </a:t>
            </a:r>
            <a:r>
              <a:rPr lang="en-US" dirty="0" smtClean="0"/>
              <a:t>http://thalassaproject.mom.gr/</a:t>
            </a:r>
            <a:r>
              <a:rPr lang="el-GR" dirty="0" smtClean="0"/>
              <a:t>Πηγή: </a:t>
            </a:r>
          </a:p>
          <a:p>
            <a:r>
              <a:rPr lang="el-GR" dirty="0" smtClean="0"/>
              <a:t>Εικόνα 70. Σύνδεσμος: </a:t>
            </a:r>
            <a:r>
              <a:rPr lang="en-US" dirty="0" smtClean="0"/>
              <a:t>https://ecoanimallibrary.wordpress.com/category/ngo-clubs/medasset/page/3/</a:t>
            </a:r>
            <a:r>
              <a:rPr lang="el-GR" dirty="0" smtClean="0"/>
              <a:t>. Πηγή: </a:t>
            </a:r>
          </a:p>
          <a:p>
            <a:r>
              <a:rPr lang="el-GR" dirty="0" smtClean="0"/>
              <a:t>Εικόνα 71. Σύνδεσμος: </a:t>
            </a:r>
            <a:r>
              <a:rPr lang="en-US" dirty="0" smtClean="0"/>
              <a:t>http://agonaskritis.gr/%CE%B4%CE%B7%CE%BC%CF%8C%CF%83%CE%B9%CE%B1-%CE%B5%CE%BD%CE%B1%CE%BD%CF%84%CE%AF%CF%89%CF%83%CE%B7-%CF%84%CE%BF%CF%85-%CF%83%CF%85%CE%BB%CE%BB%CF%8C%CE%B3%CE%BF%CF%85-%CE%B1%CF%81%CF%87%CE%B5%CE%BB/</a:t>
            </a:r>
            <a:r>
              <a:rPr lang="el-GR" dirty="0" smtClean="0"/>
              <a:t>Πηγή: </a:t>
            </a:r>
          </a:p>
          <a:p>
            <a:r>
              <a:rPr lang="el-GR" dirty="0" smtClean="0"/>
              <a:t>Εικόνα 72. Σύνδεσμος: </a:t>
            </a:r>
            <a:r>
              <a:rPr lang="en-US" dirty="0" smtClean="0"/>
              <a:t>http://herpetorama.omgforum.net/t44-topic</a:t>
            </a:r>
            <a:r>
              <a:rPr lang="el-GR" smtClean="0"/>
              <a:t>. Πηγή</a:t>
            </a:r>
            <a:r>
              <a:rPr lang="el-GR" dirty="0" smtClean="0"/>
              <a:t>: </a:t>
            </a:r>
          </a:p>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39</a:t>
            </a:fld>
            <a:endParaRPr lang="en-US"/>
          </a:p>
        </p:txBody>
      </p:sp>
    </p:spTree>
    <p:extLst>
      <p:ext uri="{BB962C8B-B14F-4D97-AF65-F5344CB8AC3E}">
        <p14:creationId xmlns:p14="http://schemas.microsoft.com/office/powerpoint/2010/main" val="1213143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40</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41</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4</a:t>
            </a:fld>
            <a:endParaRPr lang="en-US"/>
          </a:p>
        </p:txBody>
      </p:sp>
    </p:spTree>
    <p:extLst>
      <p:ext uri="{BB962C8B-B14F-4D97-AF65-F5344CB8AC3E}">
        <p14:creationId xmlns:p14="http://schemas.microsoft.com/office/powerpoint/2010/main" val="3854862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42</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44</a:t>
            </a:fld>
            <a:endParaRPr lang="en-US"/>
          </a:p>
        </p:txBody>
      </p:sp>
    </p:spTree>
    <p:extLst>
      <p:ext uri="{BB962C8B-B14F-4D97-AF65-F5344CB8AC3E}">
        <p14:creationId xmlns:p14="http://schemas.microsoft.com/office/powerpoint/2010/main" val="1869451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45</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46</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47</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48</a:t>
            </a:fld>
            <a:endParaRPr lang="el-GR"/>
          </a:p>
        </p:txBody>
      </p:sp>
    </p:spTree>
    <p:extLst>
      <p:ext uri="{BB962C8B-B14F-4D97-AF65-F5344CB8AC3E}">
        <p14:creationId xmlns:p14="http://schemas.microsoft.com/office/powerpoint/2010/main" val="2603729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49</a:t>
            </a:fld>
            <a:endParaRPr lang="el-GR"/>
          </a:p>
        </p:txBody>
      </p:sp>
    </p:spTree>
    <p:extLst>
      <p:ext uri="{BB962C8B-B14F-4D97-AF65-F5344CB8AC3E}">
        <p14:creationId xmlns:p14="http://schemas.microsoft.com/office/powerpoint/2010/main" val="190812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50</a:t>
            </a:fld>
            <a:endParaRPr lang="el-GR"/>
          </a:p>
        </p:txBody>
      </p:sp>
    </p:spTree>
    <p:extLst>
      <p:ext uri="{BB962C8B-B14F-4D97-AF65-F5344CB8AC3E}">
        <p14:creationId xmlns:p14="http://schemas.microsoft.com/office/powerpoint/2010/main" val="170177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51</a:t>
            </a:fld>
            <a:endParaRPr lang="el-GR"/>
          </a:p>
        </p:txBody>
      </p:sp>
    </p:spTree>
    <p:extLst>
      <p:ext uri="{BB962C8B-B14F-4D97-AF65-F5344CB8AC3E}">
        <p14:creationId xmlns:p14="http://schemas.microsoft.com/office/powerpoint/2010/main" val="1470079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52</a:t>
            </a:fld>
            <a:endParaRPr lang="el-GR"/>
          </a:p>
        </p:txBody>
      </p:sp>
    </p:spTree>
    <p:extLst>
      <p:ext uri="{BB962C8B-B14F-4D97-AF65-F5344CB8AC3E}">
        <p14:creationId xmlns:p14="http://schemas.microsoft.com/office/powerpoint/2010/main" val="93399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a:t>
            </a:fld>
            <a:endParaRPr lang="en-US"/>
          </a:p>
        </p:txBody>
      </p:sp>
    </p:spTree>
    <p:extLst>
      <p:ext uri="{BB962C8B-B14F-4D97-AF65-F5344CB8AC3E}">
        <p14:creationId xmlns:p14="http://schemas.microsoft.com/office/powerpoint/2010/main" val="918056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53</a:t>
            </a:fld>
            <a:endParaRPr lang="el-GR"/>
          </a:p>
        </p:txBody>
      </p:sp>
    </p:spTree>
    <p:extLst>
      <p:ext uri="{BB962C8B-B14F-4D97-AF65-F5344CB8AC3E}">
        <p14:creationId xmlns:p14="http://schemas.microsoft.com/office/powerpoint/2010/main" val="199101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54</a:t>
            </a:fld>
            <a:endParaRPr lang="el-GR"/>
          </a:p>
        </p:txBody>
      </p:sp>
    </p:spTree>
    <p:extLst>
      <p:ext uri="{BB962C8B-B14F-4D97-AF65-F5344CB8AC3E}">
        <p14:creationId xmlns:p14="http://schemas.microsoft.com/office/powerpoint/2010/main" val="1336108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55</a:t>
            </a:fld>
            <a:endParaRPr lang="el-GR"/>
          </a:p>
        </p:txBody>
      </p:sp>
    </p:spTree>
    <p:extLst>
      <p:ext uri="{BB962C8B-B14F-4D97-AF65-F5344CB8AC3E}">
        <p14:creationId xmlns:p14="http://schemas.microsoft.com/office/powerpoint/2010/main" val="665793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56</a:t>
            </a:fld>
            <a:endParaRPr lang="el-GR"/>
          </a:p>
        </p:txBody>
      </p:sp>
    </p:spTree>
    <p:extLst>
      <p:ext uri="{BB962C8B-B14F-4D97-AF65-F5344CB8AC3E}">
        <p14:creationId xmlns:p14="http://schemas.microsoft.com/office/powerpoint/2010/main" val="87343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a:t>
            </a:fld>
            <a:endParaRPr lang="en-US"/>
          </a:p>
        </p:txBody>
      </p:sp>
    </p:spTree>
    <p:extLst>
      <p:ext uri="{BB962C8B-B14F-4D97-AF65-F5344CB8AC3E}">
        <p14:creationId xmlns:p14="http://schemas.microsoft.com/office/powerpoint/2010/main" val="190003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a:t>
            </a:fld>
            <a:endParaRPr lang="en-US"/>
          </a:p>
        </p:txBody>
      </p:sp>
    </p:spTree>
    <p:extLst>
      <p:ext uri="{BB962C8B-B14F-4D97-AF65-F5344CB8AC3E}">
        <p14:creationId xmlns:p14="http://schemas.microsoft.com/office/powerpoint/2010/main" val="127410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a:t>
            </a:fld>
            <a:endParaRPr lang="en-US"/>
          </a:p>
        </p:txBody>
      </p:sp>
    </p:spTree>
    <p:extLst>
      <p:ext uri="{BB962C8B-B14F-4D97-AF65-F5344CB8AC3E}">
        <p14:creationId xmlns:p14="http://schemas.microsoft.com/office/powerpoint/2010/main" val="2013718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10</a:t>
            </a:fld>
            <a:endParaRPr lang="en-US"/>
          </a:p>
        </p:txBody>
      </p:sp>
    </p:spTree>
    <p:extLst>
      <p:ext uri="{BB962C8B-B14F-4D97-AF65-F5344CB8AC3E}">
        <p14:creationId xmlns:p14="http://schemas.microsoft.com/office/powerpoint/2010/main" val="1243198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344022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Πανίδα της Ελλάδας</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3η. Πανίδα της Ελλάδας</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Πανίδα της Ελλάδας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Πανίδα της Ελλάδας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Πανίδα της Ελλάδας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Πανίδα της Ελλάδας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3η. Πανίδα της Ελλάδας</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3η. Πανίδα της Ελλάδας</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endParaRPr lang="en-US" altLang="en-US"/>
          </a:p>
        </p:txBody>
      </p:sp>
      <p:sp>
        <p:nvSpPr>
          <p:cNvPr id="3" name="Footer Placeholder 4"/>
          <p:cNvSpPr>
            <a:spLocks noGrp="1"/>
          </p:cNvSpPr>
          <p:nvPr>
            <p:ph type="ftr" sz="quarter" idx="11"/>
          </p:nvPr>
        </p:nvSpPr>
        <p:spPr/>
        <p:txBody>
          <a:bodyPr/>
          <a:lstStyle>
            <a:lvl1pPr>
              <a:defRPr/>
            </a:lvl1pPr>
          </a:lstStyle>
          <a:p>
            <a:r>
              <a:rPr lang="el-GR" altLang="en-US" smtClean="0"/>
              <a:t>Ενότητα 3η. Πανίδα της Ελλάδας</a:t>
            </a:r>
            <a:endParaRPr lang="en-US" altLang="en-US"/>
          </a:p>
        </p:txBody>
      </p:sp>
      <p:sp>
        <p:nvSpPr>
          <p:cNvPr id="4" name="Slide Number Placeholder 5"/>
          <p:cNvSpPr>
            <a:spLocks noGrp="1"/>
          </p:cNvSpPr>
          <p:nvPr>
            <p:ph type="sldNum" sz="quarter" idx="12"/>
          </p:nvPr>
        </p:nvSpPr>
        <p:spPr/>
        <p:txBody>
          <a:bodyPr/>
          <a:lstStyle>
            <a:lvl1pPr>
              <a:defRPr/>
            </a:lvl1pPr>
          </a:lstStyle>
          <a:p>
            <a:fld id="{CC374A0A-A10C-4402-A632-7D72440B0F54}" type="slidenum">
              <a:rPr lang="en-US" altLang="en-US"/>
              <a:pPr/>
              <a:t>‹#›</a:t>
            </a:fld>
            <a:endParaRPr lang="en-US" altLang="en-US"/>
          </a:p>
        </p:txBody>
      </p:sp>
    </p:spTree>
    <p:extLst>
      <p:ext uri="{BB962C8B-B14F-4D97-AF65-F5344CB8AC3E}">
        <p14:creationId xmlns:p14="http://schemas.microsoft.com/office/powerpoint/2010/main" val="232986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Πανίδα της Ελλάδας</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423071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3η. Πανίδα της Ελλάδας</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Πανίδα της Ελλάδας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Tree>
    <p:extLst>
      <p:ext uri="{BB962C8B-B14F-4D97-AF65-F5344CB8AC3E}">
        <p14:creationId xmlns:p14="http://schemas.microsoft.com/office/powerpoint/2010/main" val="190295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3η. Πανίδα της Ελλάδας</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dirty="0" smtClean="0"/>
              <a:t>Ενότητα 3η. Πανίδα της Ελλάδας</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2"/>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66" r:id="rId6"/>
    <p:sldLayoutId id="2147483671" r:id="rId7"/>
    <p:sldLayoutId id="2147483672" r:id="rId8"/>
    <p:sldLayoutId id="2147483673" r:id="rId9"/>
    <p:sldLayoutId id="2147483674" r:id="rId10"/>
    <p:sldLayoutId id="2147483681" r:id="rId11"/>
    <p:sldLayoutId id="2147483682" r:id="rId12"/>
    <p:sldLayoutId id="2147483680" r:id="rId13"/>
    <p:sldLayoutId id="2147483669" r:id="rId14"/>
    <p:sldLayoutId id="2147483675" r:id="rId15"/>
    <p:sldLayoutId id="2147483676" r:id="rId16"/>
    <p:sldLayoutId id="2147483678" r:id="rId17"/>
    <p:sldLayoutId id="2147483677" r:id="rId18"/>
    <p:sldLayoutId id="2147483683" r:id="rId19"/>
    <p:sldLayoutId id="2147483684" r:id="rId20"/>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7.jp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53.jp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4400" dirty="0"/>
              <a:t>Ζωολογία ΙΙ</a:t>
            </a:r>
            <a:endParaRPr lang="en-US" sz="4400" dirty="0"/>
          </a:p>
        </p:txBody>
      </p:sp>
      <p:sp>
        <p:nvSpPr>
          <p:cNvPr id="3" name="Subtitle 2"/>
          <p:cNvSpPr>
            <a:spLocks noGrp="1"/>
          </p:cNvSpPr>
          <p:nvPr>
            <p:ph type="subTitle" idx="1"/>
          </p:nvPr>
        </p:nvSpPr>
        <p:spPr/>
        <p:txBody>
          <a:bodyPr>
            <a:normAutofit/>
          </a:bodyPr>
          <a:lstStyle/>
          <a:p>
            <a:r>
              <a:rPr lang="el-GR" sz="2800" dirty="0">
                <a:solidFill>
                  <a:schemeClr val="accent6">
                    <a:lumMod val="75000"/>
                  </a:schemeClr>
                </a:solidFill>
              </a:rPr>
              <a:t>Ενότητα 3</a:t>
            </a:r>
            <a:r>
              <a:rPr lang="el-GR" sz="2800" baseline="30000" dirty="0">
                <a:solidFill>
                  <a:schemeClr val="accent6">
                    <a:lumMod val="75000"/>
                  </a:schemeClr>
                </a:solidFill>
              </a:rPr>
              <a:t>η</a:t>
            </a:r>
            <a:r>
              <a:rPr lang="el-GR" sz="2800" dirty="0">
                <a:solidFill>
                  <a:schemeClr val="accent6">
                    <a:lumMod val="75000"/>
                  </a:schemeClr>
                </a:solidFill>
              </a:rPr>
              <a:t>.</a:t>
            </a:r>
            <a:r>
              <a:rPr lang="en-US" sz="2800" dirty="0">
                <a:solidFill>
                  <a:schemeClr val="accent6">
                    <a:lumMod val="75000"/>
                  </a:schemeClr>
                </a:solidFill>
              </a:rPr>
              <a:t> </a:t>
            </a:r>
            <a:r>
              <a:rPr lang="el-GR" sz="2800" dirty="0">
                <a:solidFill>
                  <a:schemeClr val="accent6">
                    <a:lumMod val="75000"/>
                  </a:schemeClr>
                </a:solidFill>
              </a:rPr>
              <a:t>Πανίδα της Ελλάδας</a:t>
            </a:r>
            <a:endParaRPr lang="en-US" sz="2800" dirty="0">
              <a:solidFill>
                <a:schemeClr val="accent6">
                  <a:lumMod val="75000"/>
                </a:schemeClr>
              </a:solidFill>
            </a:endParaRPr>
          </a:p>
          <a:p>
            <a:endParaRPr lang="el-GR" sz="2800" dirty="0"/>
          </a:p>
          <a:p>
            <a:r>
              <a:rPr lang="el-GR" sz="2800" dirty="0" smtClean="0"/>
              <a:t>Παναγιώτης</a:t>
            </a:r>
            <a:r>
              <a:rPr lang="en-US" sz="2800" dirty="0" smtClean="0"/>
              <a:t> </a:t>
            </a:r>
            <a:r>
              <a:rPr lang="el-GR" sz="2800" dirty="0"/>
              <a:t>Παφίλης , </a:t>
            </a:r>
            <a:r>
              <a:rPr lang="el-GR" sz="2800" dirty="0" smtClean="0"/>
              <a:t>Επικ. Καθηγητής</a:t>
            </a:r>
            <a:endParaRPr lang="el-GR" sz="2800" dirty="0"/>
          </a:p>
          <a:p>
            <a:r>
              <a:rPr lang="el-GR" sz="2800" dirty="0"/>
              <a:t>Σχολή Θετικών Επιστημών</a:t>
            </a:r>
          </a:p>
          <a:p>
            <a:r>
              <a:rPr lang="el-GR" sz="28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Πολλά είδη βεβαίως εξαφανίστηκαν εξαιτίας του ανθρώπου...</a:t>
            </a:r>
            <a:endParaRPr lang="en-US" sz="3600" dirty="0"/>
          </a:p>
        </p:txBody>
      </p:sp>
      <p:pic>
        <p:nvPicPr>
          <p:cNvPr id="6" name="Content Placeholder 5" descr="Lion\'s Gate.jpg"/>
          <p:cNvPicPr>
            <a:picLocks noGrp="1" noChangeAspect="1"/>
          </p:cNvPicPr>
          <p:nvPr>
            <p:ph sz="half" idx="1"/>
          </p:nvPr>
        </p:nvPicPr>
        <p:blipFill>
          <a:blip r:embed="rId3"/>
          <a:stretch>
            <a:fillRect/>
          </a:stretch>
        </p:blipFill>
        <p:spPr>
          <a:xfrm>
            <a:off x="1099328" y="1825625"/>
            <a:ext cx="2944844" cy="4351338"/>
          </a:xfrm>
        </p:spPr>
      </p:pic>
      <p:pic>
        <p:nvPicPr>
          <p:cNvPr id="5" name="Content Placeholder 4" descr="Lion_distribution.png"/>
          <p:cNvPicPr>
            <a:picLocks noGrp="1" noChangeAspect="1"/>
          </p:cNvPicPr>
          <p:nvPr>
            <p:ph sz="half" idx="2"/>
          </p:nvPr>
        </p:nvPicPr>
        <p:blipFill>
          <a:blip r:embed="rId4"/>
          <a:stretch>
            <a:fillRect/>
          </a:stretch>
        </p:blipFill>
        <p:spPr>
          <a:xfrm>
            <a:off x="4629150" y="2305498"/>
            <a:ext cx="3886200" cy="3391592"/>
          </a:xfrm>
        </p:spPr>
      </p:pic>
      <p:sp>
        <p:nvSpPr>
          <p:cNvPr id="3" name="Θέση υποσέλιδου 2"/>
          <p:cNvSpPr>
            <a:spLocks noGrp="1"/>
          </p:cNvSpPr>
          <p:nvPr>
            <p:ph type="ftr" sz="quarter" idx="11"/>
          </p:nvPr>
        </p:nvSpPr>
        <p:spPr/>
        <p:txBody>
          <a:bodyPr/>
          <a:lstStyle/>
          <a:p>
            <a:r>
              <a:rPr lang="el-GR" smtClean="0"/>
              <a:t>Ενότητα 3η. Πανίδα της Ελλάδας</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10</a:t>
            </a:fld>
            <a:endParaRPr lang="en-US"/>
          </a:p>
        </p:txBody>
      </p:sp>
      <p:sp>
        <p:nvSpPr>
          <p:cNvPr id="7" name="TextBox 6"/>
          <p:cNvSpPr txBox="1"/>
          <p:nvPr/>
        </p:nvSpPr>
        <p:spPr>
          <a:xfrm>
            <a:off x="3617180" y="5835691"/>
            <a:ext cx="341760" cy="276999"/>
          </a:xfrm>
          <a:prstGeom prst="rect">
            <a:avLst/>
          </a:prstGeom>
          <a:noFill/>
        </p:spPr>
        <p:txBody>
          <a:bodyPr wrap="none" rtlCol="0">
            <a:spAutoFit/>
          </a:bodyPr>
          <a:lstStyle/>
          <a:p>
            <a:r>
              <a:rPr lang="en-US" sz="1200" dirty="0" smtClean="0">
                <a:solidFill>
                  <a:schemeClr val="bg1"/>
                </a:solidFill>
              </a:rPr>
              <a:t>14</a:t>
            </a:r>
            <a:endParaRPr lang="el-GR" sz="1200" dirty="0">
              <a:solidFill>
                <a:schemeClr val="bg1"/>
              </a:solidFill>
            </a:endParaRPr>
          </a:p>
        </p:txBody>
      </p:sp>
      <p:sp>
        <p:nvSpPr>
          <p:cNvPr id="8" name="TextBox 7"/>
          <p:cNvSpPr txBox="1"/>
          <p:nvPr/>
        </p:nvSpPr>
        <p:spPr>
          <a:xfrm>
            <a:off x="7976739" y="5835690"/>
            <a:ext cx="341760" cy="276999"/>
          </a:xfrm>
          <a:prstGeom prst="rect">
            <a:avLst/>
          </a:prstGeom>
          <a:noFill/>
        </p:spPr>
        <p:txBody>
          <a:bodyPr wrap="none" rtlCol="0">
            <a:spAutoFit/>
          </a:bodyPr>
          <a:lstStyle/>
          <a:p>
            <a:r>
              <a:rPr lang="en-US" sz="1200" dirty="0" smtClean="0"/>
              <a:t>15</a:t>
            </a:r>
            <a:endParaRPr lang="el-GR"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a:t>
            </a:r>
            <a:r>
              <a:rPr lang="en-US" dirty="0" err="1" smtClean="0"/>
              <a:t>ι</a:t>
            </a:r>
            <a:r>
              <a:rPr lang="el-GR" dirty="0" err="1" smtClean="0"/>
              <a:t>κερμική</a:t>
            </a:r>
            <a:r>
              <a:rPr lang="el-GR" dirty="0" smtClean="0"/>
              <a:t> πανίδα</a:t>
            </a:r>
            <a:r>
              <a:rPr lang="en-US" dirty="0" smtClean="0"/>
              <a:t> 1/2</a:t>
            </a:r>
            <a:endParaRPr lang="en-US" dirty="0"/>
          </a:p>
        </p:txBody>
      </p:sp>
      <p:pic>
        <p:nvPicPr>
          <p:cNvPr id="6" name="Content Placeholder 5"/>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603894" y="1690689"/>
            <a:ext cx="3911456" cy="4379913"/>
          </a:xfrm>
        </p:spPr>
      </p:pic>
      <p:sp>
        <p:nvSpPr>
          <p:cNvPr id="4" name="Text Placeholder 3"/>
          <p:cNvSpPr>
            <a:spLocks noGrp="1"/>
          </p:cNvSpPr>
          <p:nvPr>
            <p:ph type="body" sz="quarter" idx="13"/>
          </p:nvPr>
        </p:nvSpPr>
        <p:spPr>
          <a:xfrm>
            <a:off x="272955" y="1378423"/>
            <a:ext cx="4476466" cy="5104263"/>
          </a:xfrm>
        </p:spPr>
        <p:txBody>
          <a:bodyPr>
            <a:normAutofit fontScale="62500" lnSpcReduction="20000"/>
          </a:bodyPr>
          <a:lstStyle/>
          <a:p>
            <a:pPr>
              <a:lnSpc>
                <a:spcPct val="110000"/>
              </a:lnSpc>
            </a:pPr>
            <a:r>
              <a:rPr lang="el-GR" sz="3500" dirty="0"/>
              <a:t>Κατά το Ανώτερο Μειόκαινο και Πλειόκαινο στην περιοχή της νότιας Ευρώπης εξαπλώνονταν πανίδες με σταθερή σύσταση (χάρη στις σταθερές περιβαλλοντικές συνθήκες).</a:t>
            </a:r>
          </a:p>
          <a:p>
            <a:pPr>
              <a:lnSpc>
                <a:spcPct val="110000"/>
              </a:lnSpc>
            </a:pPr>
            <a:r>
              <a:rPr lang="el-GR" sz="3500" dirty="0"/>
              <a:t>Η πλέον χαρακτηριστική τέτοια πανίδα αφορά το </a:t>
            </a:r>
            <a:r>
              <a:rPr lang="el-GR" sz="3500" dirty="0" err="1"/>
              <a:t>Πικέρμι</a:t>
            </a:r>
            <a:r>
              <a:rPr lang="el-GR" sz="3500" dirty="0"/>
              <a:t> (</a:t>
            </a:r>
            <a:r>
              <a:rPr lang="el-GR" sz="3500" dirty="0" err="1"/>
              <a:t>πικερμική</a:t>
            </a:r>
            <a:r>
              <a:rPr lang="el-GR" sz="3500" dirty="0"/>
              <a:t> πανίδα, 6.5-5 εκατ. χρόνια πριν</a:t>
            </a:r>
            <a:r>
              <a:rPr lang="el-GR" sz="3500" dirty="0" smtClean="0"/>
              <a:t>).</a:t>
            </a:r>
            <a:endParaRPr lang="el-GR" sz="3500" dirty="0"/>
          </a:p>
          <a:p>
            <a:pPr>
              <a:lnSpc>
                <a:spcPct val="110000"/>
              </a:lnSpc>
            </a:pPr>
            <a:r>
              <a:rPr lang="el-GR" sz="3500" dirty="0"/>
              <a:t>Η συγκεκριμένη πανίδα </a:t>
            </a:r>
            <a:r>
              <a:rPr lang="el-GR" sz="3500" dirty="0" err="1"/>
              <a:t>περιελάμβανε</a:t>
            </a:r>
            <a:r>
              <a:rPr lang="el-GR" sz="3500" dirty="0"/>
              <a:t> ιδιαίτερα ζώα όπως ύαινες, καμηλοπαρδάλεις, </a:t>
            </a:r>
            <a:r>
              <a:rPr lang="el-GR" sz="3500" dirty="0" err="1"/>
              <a:t>μαστόδοντες</a:t>
            </a:r>
            <a:r>
              <a:rPr lang="el-GR" sz="3500" dirty="0"/>
              <a:t>, στρουθοκαμήλους και γιγαντιαίες χελώνες).</a:t>
            </a:r>
          </a:p>
          <a:p>
            <a:endParaRPr lang="en-US" dirty="0">
              <a:solidFill>
                <a:srgbClr val="000090"/>
              </a:solidFill>
            </a:endParaRPr>
          </a:p>
          <a:p>
            <a:endParaRPr lang="en-US" dirty="0"/>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11</a:t>
            </a:fld>
            <a:endParaRPr lang="en-US"/>
          </a:p>
        </p:txBody>
      </p:sp>
      <p:sp>
        <p:nvSpPr>
          <p:cNvPr id="7" name="TextBox 6"/>
          <p:cNvSpPr txBox="1"/>
          <p:nvPr/>
        </p:nvSpPr>
        <p:spPr>
          <a:xfrm>
            <a:off x="7976739" y="5782511"/>
            <a:ext cx="341760" cy="276999"/>
          </a:xfrm>
          <a:prstGeom prst="rect">
            <a:avLst/>
          </a:prstGeom>
          <a:noFill/>
        </p:spPr>
        <p:txBody>
          <a:bodyPr wrap="none" rtlCol="0">
            <a:spAutoFit/>
          </a:bodyPr>
          <a:lstStyle/>
          <a:p>
            <a:r>
              <a:rPr lang="en-US" sz="1200" dirty="0" smtClean="0">
                <a:solidFill>
                  <a:schemeClr val="bg1"/>
                </a:solidFill>
              </a:rPr>
              <a:t>16</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err="1"/>
              <a:t>Πικερμική</a:t>
            </a:r>
            <a:r>
              <a:rPr lang="el-GR" dirty="0"/>
              <a:t> πανίδα </a:t>
            </a:r>
            <a:r>
              <a:rPr lang="en-US" dirty="0" smtClean="0"/>
              <a:t>2</a:t>
            </a:r>
            <a:r>
              <a:rPr lang="el-GR" dirty="0" smtClean="0"/>
              <a:t>/2</a:t>
            </a:r>
            <a:endParaRPr lang="en-US" dirty="0"/>
          </a:p>
        </p:txBody>
      </p:sp>
      <p:pic>
        <p:nvPicPr>
          <p:cNvPr id="5" name="Content Placeholder 4" descr="M. pentelicus.jpg"/>
          <p:cNvPicPr>
            <a:picLocks noGrp="1" noChangeAspect="1"/>
          </p:cNvPicPr>
          <p:nvPr>
            <p:ph sz="half" idx="1"/>
          </p:nvPr>
        </p:nvPicPr>
        <p:blipFill>
          <a:blip r:embed="rId3"/>
          <a:stretch>
            <a:fillRect/>
          </a:stretch>
        </p:blipFill>
        <p:spPr>
          <a:xfrm>
            <a:off x="2663889" y="1825625"/>
            <a:ext cx="3294300" cy="4351338"/>
          </a:xfrm>
        </p:spPr>
      </p:pic>
      <p:pic>
        <p:nvPicPr>
          <p:cNvPr id="6" name="Content Placeholder 5" descr="bohlinia_attica_by_leogon-d6uk7j3.jpg"/>
          <p:cNvPicPr>
            <a:picLocks noGrp="1" noChangeAspect="1"/>
          </p:cNvPicPr>
          <p:nvPr>
            <p:ph sz="half" idx="2"/>
          </p:nvPr>
        </p:nvPicPr>
        <p:blipFill>
          <a:blip r:embed="rId4"/>
          <a:stretch>
            <a:fillRect/>
          </a:stretch>
        </p:blipFill>
        <p:spPr>
          <a:xfrm>
            <a:off x="5958189" y="1825625"/>
            <a:ext cx="2447321" cy="4351338"/>
          </a:xfrm>
        </p:spPr>
      </p:pic>
      <p:sp>
        <p:nvSpPr>
          <p:cNvPr id="3" name="Rectangle 2"/>
          <p:cNvSpPr/>
          <p:nvPr/>
        </p:nvSpPr>
        <p:spPr>
          <a:xfrm>
            <a:off x="560309" y="1839142"/>
            <a:ext cx="2455744" cy="3477875"/>
          </a:xfrm>
          <a:prstGeom prst="rect">
            <a:avLst/>
          </a:prstGeom>
        </p:spPr>
        <p:txBody>
          <a:bodyPr wrap="square">
            <a:spAutoFit/>
          </a:bodyPr>
          <a:lstStyle/>
          <a:p>
            <a:r>
              <a:rPr lang="en-US" sz="2200" dirty="0"/>
              <a:t>Τ</a:t>
            </a:r>
            <a:r>
              <a:rPr lang="el-GR" sz="2200" dirty="0"/>
              <a:t>α ζώα καταπλακώθηκαν από χώμα στην περιοχή του ρέματος και λόγω των ιδιαίτερων συνθηκών τα οστά  τους διατηρήθηκαν σε πολύ καλή κατάσταση. </a:t>
            </a:r>
            <a:endParaRPr lang="en-US" sz="2200"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12</a:t>
            </a:fld>
            <a:endParaRPr lang="en-US"/>
          </a:p>
        </p:txBody>
      </p:sp>
      <p:sp>
        <p:nvSpPr>
          <p:cNvPr id="8" name="TextBox 7"/>
          <p:cNvSpPr txBox="1"/>
          <p:nvPr/>
        </p:nvSpPr>
        <p:spPr>
          <a:xfrm>
            <a:off x="5387364" y="5835691"/>
            <a:ext cx="341760" cy="276999"/>
          </a:xfrm>
          <a:prstGeom prst="rect">
            <a:avLst/>
          </a:prstGeom>
          <a:noFill/>
        </p:spPr>
        <p:txBody>
          <a:bodyPr wrap="none" rtlCol="0">
            <a:spAutoFit/>
          </a:bodyPr>
          <a:lstStyle/>
          <a:p>
            <a:r>
              <a:rPr lang="en-US" sz="1200" dirty="0" smtClean="0"/>
              <a:t>17</a:t>
            </a:r>
            <a:endParaRPr lang="el-GR" sz="1200" dirty="0"/>
          </a:p>
        </p:txBody>
      </p:sp>
      <p:sp>
        <p:nvSpPr>
          <p:cNvPr id="9" name="TextBox 8"/>
          <p:cNvSpPr txBox="1"/>
          <p:nvPr/>
        </p:nvSpPr>
        <p:spPr>
          <a:xfrm>
            <a:off x="8418450" y="5835690"/>
            <a:ext cx="341760" cy="276999"/>
          </a:xfrm>
          <a:prstGeom prst="rect">
            <a:avLst/>
          </a:prstGeom>
          <a:noFill/>
        </p:spPr>
        <p:txBody>
          <a:bodyPr wrap="none" rtlCol="0">
            <a:spAutoFit/>
          </a:bodyPr>
          <a:lstStyle/>
          <a:p>
            <a:r>
              <a:rPr lang="en-US" sz="1200" dirty="0" smtClean="0"/>
              <a:t>18</a:t>
            </a:r>
            <a:endParaRPr lang="el-GR"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Ασπόνδυλα</a:t>
            </a:r>
            <a:r>
              <a:rPr lang="en-US" dirty="0" smtClean="0"/>
              <a:t> 1/2</a:t>
            </a:r>
            <a:endParaRPr lang="en-US" dirty="0"/>
          </a:p>
        </p:txBody>
      </p:sp>
      <p:pic>
        <p:nvPicPr>
          <p:cNvPr id="7" name="Content Placeholder 6"/>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9742" b="9532"/>
          <a:stretch/>
        </p:blipFill>
        <p:spPr>
          <a:xfrm>
            <a:off x="4429284" y="1798638"/>
            <a:ext cx="3907684" cy="3535680"/>
          </a:xfrm>
        </p:spPr>
      </p:pic>
      <p:sp>
        <p:nvSpPr>
          <p:cNvPr id="4" name="Text Placeholder 3"/>
          <p:cNvSpPr>
            <a:spLocks noGrp="1"/>
          </p:cNvSpPr>
          <p:nvPr>
            <p:ph type="body" sz="quarter" idx="13"/>
          </p:nvPr>
        </p:nvSpPr>
        <p:spPr>
          <a:xfrm>
            <a:off x="457200" y="1432560"/>
            <a:ext cx="3664424" cy="4463273"/>
          </a:xfrm>
        </p:spPr>
        <p:txBody>
          <a:bodyPr>
            <a:normAutofit fontScale="92500" lnSpcReduction="20000"/>
          </a:bodyPr>
          <a:lstStyle/>
          <a:p>
            <a:pPr>
              <a:lnSpc>
                <a:spcPct val="110000"/>
              </a:lnSpc>
            </a:pPr>
            <a:r>
              <a:rPr lang="el-GR" sz="2400" dirty="0"/>
              <a:t>Ο αριθμός των </a:t>
            </a:r>
            <a:r>
              <a:rPr lang="el-GR" sz="2400" dirty="0" err="1"/>
              <a:t>ασπονδύλων</a:t>
            </a:r>
            <a:r>
              <a:rPr lang="el-GR" sz="2400" dirty="0"/>
              <a:t> που εξαπλώνονται στην Ελλάδα υπολογίζεται μόνο κατά προσέγγιση και εκτιμάται περίπου στα 25.000 είδη.</a:t>
            </a:r>
          </a:p>
          <a:p>
            <a:pPr>
              <a:lnSpc>
                <a:spcPct val="110000"/>
              </a:lnSpc>
            </a:pPr>
            <a:r>
              <a:rPr lang="el-GR" sz="2400" dirty="0"/>
              <a:t> Λόγω της ύπαρξης πολλών ιδιαίτερων βιοτόπων (με διακριτό </a:t>
            </a:r>
            <a:r>
              <a:rPr lang="el-GR" sz="2400" dirty="0" err="1"/>
              <a:t>μικροκλίμα</a:t>
            </a:r>
            <a:r>
              <a:rPr lang="el-GR" sz="2400" dirty="0"/>
              <a:t> και υψηλούς βαθμούς απομόνωσης) έχουν </a:t>
            </a:r>
            <a:r>
              <a:rPr lang="el-GR" sz="2400" dirty="0" err="1"/>
              <a:t>περιγραφεί</a:t>
            </a:r>
            <a:r>
              <a:rPr lang="el-GR" sz="2400" dirty="0"/>
              <a:t> πάρα πολλά ενδημικά είδη (4.000 είδη).</a:t>
            </a:r>
            <a:endParaRPr lang="en-US" sz="2400" dirty="0"/>
          </a:p>
          <a:p>
            <a:endParaRPr lang="en-US" dirty="0"/>
          </a:p>
        </p:txBody>
      </p:sp>
      <p:sp>
        <p:nvSpPr>
          <p:cNvPr id="6" name="TextBox 5"/>
          <p:cNvSpPr txBox="1"/>
          <p:nvPr/>
        </p:nvSpPr>
        <p:spPr>
          <a:xfrm>
            <a:off x="5638800" y="5334318"/>
            <a:ext cx="2179320" cy="400110"/>
          </a:xfrm>
          <a:prstGeom prst="rect">
            <a:avLst/>
          </a:prstGeom>
          <a:noFill/>
        </p:spPr>
        <p:txBody>
          <a:bodyPr wrap="square" rtlCol="0">
            <a:spAutoFit/>
          </a:bodyPr>
          <a:lstStyle/>
          <a:p>
            <a:r>
              <a:rPr lang="en-US" sz="2000" i="1" dirty="0" err="1" smtClean="0"/>
              <a:t>Deroceras</a:t>
            </a:r>
            <a:r>
              <a:rPr lang="en-US" sz="2000" i="1" dirty="0" smtClean="0"/>
              <a:t> sp.</a:t>
            </a:r>
            <a:endParaRPr lang="en-US" sz="2000" i="1" dirty="0"/>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13</a:t>
            </a:fld>
            <a:endParaRPr lang="en-US"/>
          </a:p>
        </p:txBody>
      </p:sp>
      <p:sp>
        <p:nvSpPr>
          <p:cNvPr id="8" name="TextBox 7"/>
          <p:cNvSpPr txBox="1"/>
          <p:nvPr/>
        </p:nvSpPr>
        <p:spPr>
          <a:xfrm>
            <a:off x="7976739" y="5057319"/>
            <a:ext cx="341760" cy="276999"/>
          </a:xfrm>
          <a:prstGeom prst="rect">
            <a:avLst/>
          </a:prstGeom>
          <a:noFill/>
        </p:spPr>
        <p:txBody>
          <a:bodyPr wrap="none" rtlCol="0">
            <a:spAutoFit/>
          </a:bodyPr>
          <a:lstStyle/>
          <a:p>
            <a:r>
              <a:rPr lang="en-US" sz="1200" dirty="0" smtClean="0"/>
              <a:t>19</a:t>
            </a:r>
            <a:endParaRPr lang="el-GR"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Ασπόνδυλα </a:t>
            </a:r>
            <a:r>
              <a:rPr lang="en-US" dirty="0" smtClean="0"/>
              <a:t>2</a:t>
            </a:r>
            <a:r>
              <a:rPr lang="el-GR" dirty="0" smtClean="0"/>
              <a:t>/2</a:t>
            </a:r>
            <a:endParaRPr lang="en-US" dirty="0"/>
          </a:p>
        </p:txBody>
      </p:sp>
      <p:sp>
        <p:nvSpPr>
          <p:cNvPr id="4" name="Text Placeholder 3"/>
          <p:cNvSpPr>
            <a:spLocks noGrp="1"/>
          </p:cNvSpPr>
          <p:nvPr>
            <p:ph type="body" sz="quarter" idx="13"/>
          </p:nvPr>
        </p:nvSpPr>
        <p:spPr>
          <a:xfrm>
            <a:off x="429843" y="1690689"/>
            <a:ext cx="4142157" cy="4815522"/>
          </a:xfrm>
        </p:spPr>
        <p:txBody>
          <a:bodyPr>
            <a:normAutofit fontScale="70000" lnSpcReduction="20000"/>
          </a:bodyPr>
          <a:lstStyle/>
          <a:p>
            <a:pPr>
              <a:lnSpc>
                <a:spcPct val="110000"/>
              </a:lnSpc>
            </a:pPr>
            <a:r>
              <a:rPr lang="el-GR" dirty="0"/>
              <a:t>Εκτιμάται ότι περί τα 15.000 είδη δεν έχουν ακόμα </a:t>
            </a:r>
            <a:r>
              <a:rPr lang="el-GR" dirty="0" err="1"/>
              <a:t>περιγραφεί</a:t>
            </a:r>
            <a:r>
              <a:rPr lang="el-GR" dirty="0"/>
              <a:t>. </a:t>
            </a:r>
          </a:p>
          <a:p>
            <a:pPr>
              <a:lnSpc>
                <a:spcPct val="110000"/>
              </a:lnSpc>
            </a:pPr>
            <a:r>
              <a:rPr lang="el-GR" dirty="0"/>
              <a:t>Πολλά είδη είναι </a:t>
            </a:r>
            <a:r>
              <a:rPr lang="el-GR" dirty="0" err="1"/>
              <a:t>στενοενδημικά</a:t>
            </a:r>
            <a:r>
              <a:rPr lang="el-GR" dirty="0"/>
              <a:t> (π.χ. το ισόποδο </a:t>
            </a:r>
            <a:r>
              <a:rPr lang="en-US" i="1" dirty="0" err="1"/>
              <a:t>Cordioniscus</a:t>
            </a:r>
            <a:r>
              <a:rPr lang="en-US" i="1" dirty="0"/>
              <a:t> </a:t>
            </a:r>
            <a:r>
              <a:rPr lang="en-US" i="1" dirty="0" err="1"/>
              <a:t>antiparosi</a:t>
            </a:r>
            <a:r>
              <a:rPr lang="en-US" i="1" dirty="0"/>
              <a:t> </a:t>
            </a:r>
            <a:r>
              <a:rPr lang="el-GR" dirty="0"/>
              <a:t>εξαπλώνεται μόνο σε μια σπηλιά στην Αντίπαρο!</a:t>
            </a:r>
            <a:endParaRPr lang="en-US" dirty="0"/>
          </a:p>
          <a:p>
            <a:pPr>
              <a:lnSpc>
                <a:spcPct val="110000"/>
              </a:lnSpc>
            </a:pPr>
            <a:r>
              <a:rPr lang="el-GR" dirty="0"/>
              <a:t>Πολλά είδη υδρόβιων </a:t>
            </a:r>
            <a:r>
              <a:rPr lang="el-GR" dirty="0" err="1"/>
              <a:t>ασπονδύλων</a:t>
            </a:r>
            <a:r>
              <a:rPr lang="el-GR" dirty="0"/>
              <a:t> κινδυνεύουν εξαιτίας της κλιματικής αλλαγής</a:t>
            </a:r>
            <a:endParaRPr lang="en-US" dirty="0"/>
          </a:p>
          <a:p>
            <a:pPr>
              <a:lnSpc>
                <a:spcPct val="110000"/>
              </a:lnSpc>
            </a:pPr>
            <a:r>
              <a:rPr lang="el-GR" dirty="0"/>
              <a:t>Δεν γνωρίζουμε πόσα από αυτά απειλούνται με εξαφάνιση...</a:t>
            </a:r>
            <a:endParaRPr lang="en-US" dirty="0"/>
          </a:p>
          <a:p>
            <a:endParaRPr lang="en-US" dirty="0"/>
          </a:p>
        </p:txBody>
      </p:sp>
      <p:sp>
        <p:nvSpPr>
          <p:cNvPr id="6" name="TextBox 5"/>
          <p:cNvSpPr txBox="1"/>
          <p:nvPr/>
        </p:nvSpPr>
        <p:spPr>
          <a:xfrm>
            <a:off x="5806440" y="5164852"/>
            <a:ext cx="1920240" cy="400110"/>
          </a:xfrm>
          <a:prstGeom prst="rect">
            <a:avLst/>
          </a:prstGeom>
          <a:noFill/>
        </p:spPr>
        <p:txBody>
          <a:bodyPr wrap="square" rtlCol="0">
            <a:spAutoFit/>
          </a:bodyPr>
          <a:lstStyle/>
          <a:p>
            <a:r>
              <a:rPr lang="en-US" sz="2000" i="1" dirty="0" err="1" smtClean="0"/>
              <a:t>Albinaria</a:t>
            </a:r>
            <a:r>
              <a:rPr lang="en-US" sz="2000" i="1" dirty="0" smtClean="0"/>
              <a:t> sp.</a:t>
            </a:r>
            <a:endParaRPr lang="en-US" sz="2000" i="1" dirty="0"/>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14</a:t>
            </a:fld>
            <a:endParaRPr lang="en-US"/>
          </a:p>
        </p:txBody>
      </p:sp>
      <p:pic>
        <p:nvPicPr>
          <p:cNvPr id="10" name="Θέση περιεχομένου 9"/>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572000" y="2247106"/>
            <a:ext cx="3943350" cy="2957513"/>
          </a:xfrm>
        </p:spPr>
      </p:pic>
      <p:sp>
        <p:nvSpPr>
          <p:cNvPr id="8" name="TextBox 7"/>
          <p:cNvSpPr txBox="1"/>
          <p:nvPr/>
        </p:nvSpPr>
        <p:spPr>
          <a:xfrm>
            <a:off x="8173590" y="4787444"/>
            <a:ext cx="341760" cy="276999"/>
          </a:xfrm>
          <a:prstGeom prst="rect">
            <a:avLst/>
          </a:prstGeom>
          <a:noFill/>
        </p:spPr>
        <p:txBody>
          <a:bodyPr wrap="none" rtlCol="0">
            <a:spAutoFit/>
          </a:bodyPr>
          <a:lstStyle/>
          <a:p>
            <a:r>
              <a:rPr lang="en-US" sz="1200" dirty="0" smtClean="0">
                <a:solidFill>
                  <a:schemeClr val="bg1"/>
                </a:solidFill>
              </a:rPr>
              <a:t>20</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Ψάρια γλυκού νερού 1/2</a:t>
            </a:r>
            <a:endParaRPr lang="en-US" dirty="0"/>
          </a:p>
        </p:txBody>
      </p:sp>
      <p:pic>
        <p:nvPicPr>
          <p:cNvPr id="7" name="Content Placeholder 6"/>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20436" r="20268"/>
          <a:stretch/>
        </p:blipFill>
        <p:spPr>
          <a:xfrm>
            <a:off x="5604764" y="1541692"/>
            <a:ext cx="2259076" cy="4269438"/>
          </a:xfrm>
        </p:spPr>
      </p:pic>
      <p:sp>
        <p:nvSpPr>
          <p:cNvPr id="4" name="Text Placeholder 3"/>
          <p:cNvSpPr>
            <a:spLocks noGrp="1"/>
          </p:cNvSpPr>
          <p:nvPr>
            <p:ph type="body" sz="quarter" idx="13"/>
          </p:nvPr>
        </p:nvSpPr>
        <p:spPr>
          <a:xfrm>
            <a:off x="798786" y="1601110"/>
            <a:ext cx="4463612" cy="4410075"/>
          </a:xfrm>
        </p:spPr>
        <p:txBody>
          <a:bodyPr>
            <a:normAutofit/>
          </a:bodyPr>
          <a:lstStyle/>
          <a:p>
            <a:r>
              <a:rPr lang="el-GR" sz="2200" dirty="0"/>
              <a:t>Στην Ελλάδα έχουν μέχρι στιγμής καταγραφεί 154 είδη.</a:t>
            </a:r>
          </a:p>
          <a:p>
            <a:r>
              <a:rPr lang="el-GR" sz="2200" dirty="0"/>
              <a:t>83 από αυτά είναι ενδημικά (66.4%)!</a:t>
            </a:r>
          </a:p>
          <a:p>
            <a:r>
              <a:rPr lang="el-GR" sz="2200" dirty="0"/>
              <a:t>Οι βασικές απειλές που αντιμετωπίζουν είναι η εισβολή νέων ειδών (πολλά φερτά από τον άνθρωπο) και η καταστροφή των εύθραυστων ενδιαιτημάτων τους. </a:t>
            </a:r>
            <a:endParaRPr lang="en-US" sz="2200" dirty="0"/>
          </a:p>
          <a:p>
            <a:endParaRPr lang="en-US" dirty="0"/>
          </a:p>
        </p:txBody>
      </p:sp>
      <p:sp>
        <p:nvSpPr>
          <p:cNvPr id="5" name="TextBox 4"/>
          <p:cNvSpPr txBox="1"/>
          <p:nvPr/>
        </p:nvSpPr>
        <p:spPr>
          <a:xfrm>
            <a:off x="5103595" y="5841908"/>
            <a:ext cx="3644619" cy="338554"/>
          </a:xfrm>
          <a:prstGeom prst="rect">
            <a:avLst/>
          </a:prstGeom>
          <a:noFill/>
        </p:spPr>
        <p:txBody>
          <a:bodyPr wrap="square" rtlCol="0">
            <a:spAutoFit/>
          </a:bodyPr>
          <a:lstStyle/>
          <a:p>
            <a:r>
              <a:rPr lang="en-US" sz="1600" i="1" dirty="0" err="1" smtClean="0"/>
              <a:t>Tropidophoxinellus</a:t>
            </a:r>
            <a:r>
              <a:rPr lang="en-US" sz="1600" i="1" dirty="0" smtClean="0"/>
              <a:t> </a:t>
            </a:r>
            <a:r>
              <a:rPr lang="en-US" sz="1600" i="1" dirty="0" err="1" smtClean="0"/>
              <a:t>spartiaticus</a:t>
            </a:r>
            <a:r>
              <a:rPr lang="en-US" sz="1600" i="1" dirty="0" smtClean="0"/>
              <a:t> </a:t>
            </a:r>
            <a:r>
              <a:rPr lang="en-US" sz="1600" dirty="0" smtClean="0"/>
              <a:t>(</a:t>
            </a:r>
            <a:r>
              <a:rPr lang="el-GR" sz="1600" dirty="0" smtClean="0"/>
              <a:t>Μενίδα)</a:t>
            </a:r>
            <a:endParaRPr lang="en-US" sz="1600" dirty="0"/>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6" name="Θέση αριθμού διαφάνειας 5"/>
          <p:cNvSpPr>
            <a:spLocks noGrp="1"/>
          </p:cNvSpPr>
          <p:nvPr>
            <p:ph type="sldNum" sz="quarter" idx="11"/>
          </p:nvPr>
        </p:nvSpPr>
        <p:spPr/>
        <p:txBody>
          <a:bodyPr/>
          <a:lstStyle/>
          <a:p>
            <a:fld id="{58A56277-EA16-4AF5-BFB5-E5ECBBB39490}" type="slidenum">
              <a:rPr lang="en-US" smtClean="0"/>
              <a:t>15</a:t>
            </a:fld>
            <a:endParaRPr lang="en-US"/>
          </a:p>
        </p:txBody>
      </p:sp>
      <p:sp>
        <p:nvSpPr>
          <p:cNvPr id="8" name="TextBox 7"/>
          <p:cNvSpPr txBox="1"/>
          <p:nvPr/>
        </p:nvSpPr>
        <p:spPr>
          <a:xfrm>
            <a:off x="7522080" y="5515515"/>
            <a:ext cx="341760" cy="276999"/>
          </a:xfrm>
          <a:prstGeom prst="rect">
            <a:avLst/>
          </a:prstGeom>
          <a:noFill/>
        </p:spPr>
        <p:txBody>
          <a:bodyPr wrap="none" rtlCol="0">
            <a:spAutoFit/>
          </a:bodyPr>
          <a:lstStyle/>
          <a:p>
            <a:r>
              <a:rPr lang="en-US" sz="1200" dirty="0" smtClean="0"/>
              <a:t>21</a:t>
            </a:r>
            <a:endParaRPr lang="el-GR"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Ψάρια γλυκού νερού </a:t>
            </a:r>
            <a:r>
              <a:rPr lang="el-GR" dirty="0" smtClean="0"/>
              <a:t>2/2</a:t>
            </a:r>
            <a:endParaRPr lang="en-US" dirty="0"/>
          </a:p>
        </p:txBody>
      </p:sp>
      <p:sp>
        <p:nvSpPr>
          <p:cNvPr id="3" name="Content Placeholder 2"/>
          <p:cNvSpPr>
            <a:spLocks noGrp="1"/>
          </p:cNvSpPr>
          <p:nvPr>
            <p:ph sz="quarter" idx="12"/>
          </p:nvPr>
        </p:nvSpPr>
        <p:spPr>
          <a:xfrm>
            <a:off x="4135893" y="1904564"/>
            <a:ext cx="4343400" cy="2261370"/>
          </a:xfrm>
        </p:spPr>
        <p:txBody>
          <a:bodyPr>
            <a:noAutofit/>
          </a:bodyPr>
          <a:lstStyle/>
          <a:p>
            <a:r>
              <a:rPr lang="el-GR" sz="2200" dirty="0" smtClean="0"/>
              <a:t>Η αποξήρανση και η υπεράντληση των, ούτως ή άλλως, περιορισμένων υδάτινων σωμάτων των νησιών απειλεί άμεσα τα ψάρια.</a:t>
            </a:r>
            <a:endParaRPr lang="en-US" sz="2200" dirty="0"/>
          </a:p>
        </p:txBody>
      </p:sp>
      <p:pic>
        <p:nvPicPr>
          <p:cNvPr id="6" name="Content Placeholder 5" descr="800px-Knipowitschia3.jpg"/>
          <p:cNvPicPr>
            <a:picLocks noGrp="1" noChangeAspect="1"/>
          </p:cNvPicPr>
          <p:nvPr>
            <p:ph sz="quarter" idx="13"/>
          </p:nvPr>
        </p:nvPicPr>
        <p:blipFill>
          <a:blip r:embed="rId3"/>
          <a:stretch>
            <a:fillRect/>
          </a:stretch>
        </p:blipFill>
        <p:spPr>
          <a:xfrm>
            <a:off x="5081853" y="3805328"/>
            <a:ext cx="2827707" cy="2120780"/>
          </a:xfrm>
        </p:spPr>
      </p:pic>
      <p:sp>
        <p:nvSpPr>
          <p:cNvPr id="4" name="Content Placeholder 3"/>
          <p:cNvSpPr>
            <a:spLocks noGrp="1"/>
          </p:cNvSpPr>
          <p:nvPr>
            <p:ph sz="quarter" idx="14"/>
          </p:nvPr>
        </p:nvSpPr>
        <p:spPr>
          <a:xfrm>
            <a:off x="593244" y="1904564"/>
            <a:ext cx="3696129" cy="3801528"/>
          </a:xfrm>
        </p:spPr>
        <p:txBody>
          <a:bodyPr>
            <a:normAutofit fontScale="92500" lnSpcReduction="10000"/>
          </a:bodyPr>
          <a:lstStyle/>
          <a:p>
            <a:pPr>
              <a:lnSpc>
                <a:spcPct val="100000"/>
              </a:lnSpc>
            </a:pPr>
            <a:r>
              <a:rPr lang="el-GR" sz="2400" dirty="0"/>
              <a:t>Ιδιαίτερη περίπτωση αποτελούν τα ψάρια του γλυκού νερού που ζουν σε νησιά.</a:t>
            </a:r>
          </a:p>
          <a:p>
            <a:pPr>
              <a:lnSpc>
                <a:spcPct val="100000"/>
              </a:lnSpc>
            </a:pPr>
            <a:r>
              <a:rPr lang="el-GR" sz="2400" dirty="0"/>
              <a:t>Το περιβάλλον τους θεωρείται ως «νησί σε νησί».</a:t>
            </a:r>
          </a:p>
          <a:p>
            <a:pPr>
              <a:lnSpc>
                <a:spcPct val="100000"/>
              </a:lnSpc>
            </a:pPr>
            <a:r>
              <a:rPr lang="en-US" sz="2400" dirty="0"/>
              <a:t>Η</a:t>
            </a:r>
            <a:r>
              <a:rPr lang="el-GR" sz="2400" dirty="0"/>
              <a:t> </a:t>
            </a:r>
            <a:r>
              <a:rPr lang="el-GR" sz="2400" dirty="0" err="1"/>
              <a:t>ιχθυοπανίδα</a:t>
            </a:r>
            <a:r>
              <a:rPr lang="el-GR" sz="2400" dirty="0"/>
              <a:t> των νησιών του Αν. Αιγαίου αποτελεί υποσύνολο των ασιατικών πληθυσμών.</a:t>
            </a:r>
          </a:p>
          <a:p>
            <a:endParaRPr lang="en-US" dirty="0"/>
          </a:p>
        </p:txBody>
      </p:sp>
      <p:sp>
        <p:nvSpPr>
          <p:cNvPr id="5" name="TextBox 4"/>
          <p:cNvSpPr txBox="1"/>
          <p:nvPr/>
        </p:nvSpPr>
        <p:spPr>
          <a:xfrm>
            <a:off x="4735659" y="5897421"/>
            <a:ext cx="3589361" cy="338554"/>
          </a:xfrm>
          <a:prstGeom prst="rect">
            <a:avLst/>
          </a:prstGeom>
          <a:noFill/>
        </p:spPr>
        <p:txBody>
          <a:bodyPr wrap="square" rtlCol="0">
            <a:spAutoFit/>
          </a:bodyPr>
          <a:lstStyle/>
          <a:p>
            <a:r>
              <a:rPr lang="en-US" sz="1600" i="1" dirty="0" err="1" smtClean="0"/>
              <a:t>Knipowitschia</a:t>
            </a:r>
            <a:r>
              <a:rPr lang="en-US" sz="1600" i="1" dirty="0" smtClean="0"/>
              <a:t> </a:t>
            </a:r>
            <a:r>
              <a:rPr lang="en-US" sz="1600" i="1" dirty="0" err="1" smtClean="0"/>
              <a:t>goerneri</a:t>
            </a:r>
            <a:r>
              <a:rPr lang="en-US" sz="1600" i="1" dirty="0" smtClean="0"/>
              <a:t> </a:t>
            </a:r>
            <a:r>
              <a:rPr lang="en-US" sz="1600" dirty="0" smtClean="0"/>
              <a:t>(</a:t>
            </a:r>
            <a:r>
              <a:rPr lang="el-GR" sz="1600" dirty="0" smtClean="0"/>
              <a:t>κερκυρογωβιός)</a:t>
            </a:r>
            <a:endParaRPr lang="en-US" sz="1600" dirty="0"/>
          </a:p>
        </p:txBody>
      </p:sp>
      <p:sp>
        <p:nvSpPr>
          <p:cNvPr id="7" name="Θέση υποσέλιδου 6"/>
          <p:cNvSpPr>
            <a:spLocks noGrp="1"/>
          </p:cNvSpPr>
          <p:nvPr>
            <p:ph type="ftr" sz="quarter" idx="10"/>
          </p:nvPr>
        </p:nvSpPr>
        <p:spPr/>
        <p:txBody>
          <a:bodyPr/>
          <a:lstStyle/>
          <a:p>
            <a:r>
              <a:rPr lang="el-GR" smtClean="0"/>
              <a:t>Ενότητα 3η. Πανίδα της Ελλάδας</a:t>
            </a:r>
            <a:endParaRPr lang="en-US" dirty="0"/>
          </a:p>
        </p:txBody>
      </p:sp>
      <p:sp>
        <p:nvSpPr>
          <p:cNvPr id="8" name="Θέση αριθμού διαφάνειας 7"/>
          <p:cNvSpPr>
            <a:spLocks noGrp="1"/>
          </p:cNvSpPr>
          <p:nvPr>
            <p:ph type="sldNum" sz="quarter" idx="11"/>
          </p:nvPr>
        </p:nvSpPr>
        <p:spPr/>
        <p:txBody>
          <a:bodyPr/>
          <a:lstStyle/>
          <a:p>
            <a:fld id="{58A56277-EA16-4AF5-BFB5-E5ECBBB39490}" type="slidenum">
              <a:rPr lang="en-US" smtClean="0"/>
              <a:t>16</a:t>
            </a:fld>
            <a:endParaRPr lang="en-US"/>
          </a:p>
        </p:txBody>
      </p:sp>
      <p:sp>
        <p:nvSpPr>
          <p:cNvPr id="9" name="TextBox 8"/>
          <p:cNvSpPr txBox="1"/>
          <p:nvPr/>
        </p:nvSpPr>
        <p:spPr>
          <a:xfrm>
            <a:off x="7567800" y="5649109"/>
            <a:ext cx="341760" cy="276999"/>
          </a:xfrm>
          <a:prstGeom prst="rect">
            <a:avLst/>
          </a:prstGeom>
          <a:noFill/>
        </p:spPr>
        <p:txBody>
          <a:bodyPr wrap="none" rtlCol="0">
            <a:spAutoFit/>
          </a:bodyPr>
          <a:lstStyle/>
          <a:p>
            <a:r>
              <a:rPr lang="en-US" sz="1200" dirty="0" smtClean="0"/>
              <a:t>22</a:t>
            </a:r>
            <a:endParaRPr lang="el-GR"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Αμφίβια 1/2</a:t>
            </a:r>
            <a:endParaRPr lang="en-US" dirty="0"/>
          </a:p>
        </p:txBody>
      </p:sp>
      <p:sp>
        <p:nvSpPr>
          <p:cNvPr id="4" name="Text Placeholder 3"/>
          <p:cNvSpPr>
            <a:spLocks noGrp="1"/>
          </p:cNvSpPr>
          <p:nvPr>
            <p:ph type="body" sz="quarter" idx="13"/>
          </p:nvPr>
        </p:nvSpPr>
        <p:spPr>
          <a:xfrm>
            <a:off x="232013" y="1466885"/>
            <a:ext cx="4666874" cy="5082335"/>
          </a:xfrm>
        </p:spPr>
        <p:txBody>
          <a:bodyPr>
            <a:normAutofit fontScale="62500" lnSpcReduction="20000"/>
          </a:bodyPr>
          <a:lstStyle/>
          <a:p>
            <a:pPr>
              <a:lnSpc>
                <a:spcPct val="110000"/>
              </a:lnSpc>
            </a:pPr>
            <a:r>
              <a:rPr lang="el-GR" sz="3500" dirty="0"/>
              <a:t>Στην Ελλάδα υπάρχουν </a:t>
            </a:r>
            <a:r>
              <a:rPr lang="el-GR" sz="3500" dirty="0">
                <a:ea typeface="ＭＳ Ｐゴシック" pitchFamily="-106" charset="-128"/>
                <a:cs typeface="ＭＳ Ｐゴシック" pitchFamily="-106" charset="-128"/>
              </a:rPr>
              <a:t>22 είδη αμφιβίων τα τρία από τα οποία είναι ενδημικά.</a:t>
            </a:r>
          </a:p>
          <a:p>
            <a:pPr>
              <a:lnSpc>
                <a:spcPct val="110000"/>
              </a:lnSpc>
            </a:pPr>
            <a:r>
              <a:rPr lang="en-US" sz="3500" dirty="0">
                <a:ea typeface="ＭＳ Ｐゴシック" pitchFamily="-106" charset="-128"/>
                <a:cs typeface="ＭＳ Ｐゴシック" pitchFamily="-106" charset="-128"/>
              </a:rPr>
              <a:t>Τ</a:t>
            </a:r>
            <a:r>
              <a:rPr lang="el-GR" sz="3500" dirty="0">
                <a:ea typeface="ＭＳ Ｐゴシック" pitchFamily="-106" charset="-128"/>
                <a:cs typeface="ＭＳ Ｐゴシック" pitchFamily="-106" charset="-128"/>
              </a:rPr>
              <a:t>α σαφώς περισσότερα είδη βρίσκονται στην βόρεια χώρα.</a:t>
            </a:r>
            <a:endParaRPr lang="en-US" sz="3500" dirty="0">
              <a:ea typeface="ＭＳ Ｐゴシック" pitchFamily="-106" charset="-128"/>
              <a:cs typeface="ＭＳ Ｐゴシック" pitchFamily="-106" charset="-128"/>
            </a:endParaRPr>
          </a:p>
          <a:p>
            <a:pPr>
              <a:lnSpc>
                <a:spcPct val="110000"/>
              </a:lnSpc>
            </a:pPr>
            <a:r>
              <a:rPr lang="en-US" sz="3500" dirty="0">
                <a:ea typeface="ＭＳ Ｐゴシック" pitchFamily="-106" charset="-128"/>
                <a:cs typeface="ＭＳ Ｐゴシック" pitchFamily="-106" charset="-128"/>
              </a:rPr>
              <a:t>Κ</a:t>
            </a:r>
            <a:r>
              <a:rPr lang="el-GR" sz="3500" dirty="0">
                <a:ea typeface="ＭＳ Ｐゴシック" pitchFamily="-106" charset="-128"/>
                <a:cs typeface="ＭＳ Ｐゴシック" pitchFamily="-106" charset="-128"/>
              </a:rPr>
              <a:t>αι τα τρία ενδημικά είδη έχουν αποκλειστικά νησιωτική εξάπλωση και βρίσκονται στα νότια της χώρας.</a:t>
            </a:r>
            <a:endParaRPr lang="en-US" sz="3500" dirty="0">
              <a:ea typeface="ＭＳ Ｐゴシック" pitchFamily="-106" charset="-128"/>
              <a:cs typeface="ＭＳ Ｐゴシック" pitchFamily="-106" charset="-128"/>
            </a:endParaRPr>
          </a:p>
          <a:p>
            <a:pPr>
              <a:lnSpc>
                <a:spcPct val="110000"/>
              </a:lnSpc>
            </a:pPr>
            <a:r>
              <a:rPr lang="el-GR" sz="3500" dirty="0">
                <a:ea typeface="ＭＳ Ｐゴシック" pitchFamily="-106" charset="-128"/>
                <a:cs typeface="ＭＳ Ｐゴシック" pitchFamily="-106" charset="-128"/>
              </a:rPr>
              <a:t>Οι βασικές απειλές που αντιμετωπίζουν όλα τα αμφίβια είναι η κλιματική αλλαγή και η αλλοίωση (ρύπανση, </a:t>
            </a:r>
            <a:r>
              <a:rPr lang="el-GR" sz="3500" dirty="0" err="1">
                <a:ea typeface="ＭＳ Ｐゴシック" pitchFamily="-106" charset="-128"/>
                <a:cs typeface="ＭＳ Ｐゴシック" pitchFamily="-106" charset="-128"/>
              </a:rPr>
              <a:t>υπεράντληση</a:t>
            </a:r>
            <a:r>
              <a:rPr lang="el-GR" sz="3500" dirty="0">
                <a:ea typeface="ＭＳ Ｐゴシック" pitchFamily="-106" charset="-128"/>
                <a:cs typeface="ＭＳ Ｐゴシック" pitchFamily="-106" charset="-128"/>
              </a:rPr>
              <a:t>) των υδάτινων σωμάτων</a:t>
            </a:r>
            <a:r>
              <a:rPr lang="en-US" sz="3500" dirty="0">
                <a:ea typeface="ＭＳ Ｐゴシック" pitchFamily="-106" charset="-128"/>
                <a:cs typeface="ＭＳ Ｐゴシック" pitchFamily="-106" charset="-128"/>
              </a:rPr>
              <a:t> </a:t>
            </a:r>
            <a:r>
              <a:rPr lang="el-GR" sz="3500" dirty="0">
                <a:ea typeface="ＭＳ Ｐゴシック" pitchFamily="-106" charset="-128"/>
                <a:cs typeface="ＭＳ Ｐゴシック" pitchFamily="-106" charset="-128"/>
              </a:rPr>
              <a:t>αλλά και ο ανταγωνισμός με </a:t>
            </a:r>
            <a:r>
              <a:rPr lang="el-GR" sz="3500" dirty="0" err="1">
                <a:ea typeface="ＭＳ Ｐゴシック" pitchFamily="-106" charset="-128"/>
                <a:cs typeface="ＭＳ Ｐゴシック" pitchFamily="-106" charset="-128"/>
              </a:rPr>
              <a:t>εισβλητικά</a:t>
            </a:r>
            <a:r>
              <a:rPr lang="el-GR" sz="3500" dirty="0">
                <a:ea typeface="ＭＳ Ｐゴシック" pitchFamily="-106" charset="-128"/>
                <a:cs typeface="ＭＳ Ｐゴシック" pitchFamily="-106" charset="-128"/>
              </a:rPr>
              <a:t> είδη.</a:t>
            </a:r>
            <a:endParaRPr lang="en-US" sz="3500" dirty="0"/>
          </a:p>
          <a:p>
            <a:endParaRPr lang="en-US" dirty="0"/>
          </a:p>
        </p:txBody>
      </p:sp>
      <p:sp>
        <p:nvSpPr>
          <p:cNvPr id="8" name="TextBox 7"/>
          <p:cNvSpPr txBox="1"/>
          <p:nvPr/>
        </p:nvSpPr>
        <p:spPr>
          <a:xfrm>
            <a:off x="5649153" y="4798478"/>
            <a:ext cx="2590800" cy="430887"/>
          </a:xfrm>
          <a:prstGeom prst="rect">
            <a:avLst/>
          </a:prstGeom>
          <a:noFill/>
        </p:spPr>
        <p:txBody>
          <a:bodyPr wrap="square" rtlCol="0">
            <a:spAutoFit/>
          </a:bodyPr>
          <a:lstStyle/>
          <a:p>
            <a:r>
              <a:rPr lang="en-US" sz="2200" i="1" dirty="0" err="1" smtClean="0"/>
              <a:t>Pelophylax</a:t>
            </a:r>
            <a:r>
              <a:rPr lang="en-US" sz="2200" i="1" dirty="0" smtClean="0"/>
              <a:t> </a:t>
            </a:r>
            <a:r>
              <a:rPr lang="en-US" sz="2200" i="1" dirty="0" err="1" smtClean="0"/>
              <a:t>cerigensis</a:t>
            </a:r>
            <a:endParaRPr lang="en-US" sz="2200" i="1" dirty="0"/>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pic>
        <p:nvPicPr>
          <p:cNvPr id="10" name="Θέση περιεχομένου 9"/>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898887" y="2246167"/>
            <a:ext cx="3808077" cy="2538718"/>
          </a:xfrm>
        </p:spPr>
      </p:pic>
      <p:sp>
        <p:nvSpPr>
          <p:cNvPr id="6" name="Θέση αριθμού διαφάνειας 5"/>
          <p:cNvSpPr>
            <a:spLocks noGrp="1"/>
          </p:cNvSpPr>
          <p:nvPr>
            <p:ph type="sldNum" sz="quarter" idx="11"/>
          </p:nvPr>
        </p:nvSpPr>
        <p:spPr/>
        <p:txBody>
          <a:bodyPr/>
          <a:lstStyle/>
          <a:p>
            <a:fld id="{58A56277-EA16-4AF5-BFB5-E5ECBBB39490}" type="slidenum">
              <a:rPr lang="en-US" smtClean="0"/>
              <a:t>17</a:t>
            </a:fld>
            <a:endParaRPr lang="en-US"/>
          </a:p>
        </p:txBody>
      </p:sp>
      <p:sp>
        <p:nvSpPr>
          <p:cNvPr id="9" name="TextBox 8"/>
          <p:cNvSpPr txBox="1"/>
          <p:nvPr/>
        </p:nvSpPr>
        <p:spPr>
          <a:xfrm>
            <a:off x="8365204" y="4507886"/>
            <a:ext cx="341760" cy="276999"/>
          </a:xfrm>
          <a:prstGeom prst="rect">
            <a:avLst/>
          </a:prstGeom>
          <a:noFill/>
        </p:spPr>
        <p:txBody>
          <a:bodyPr wrap="none" rtlCol="0">
            <a:spAutoFit/>
          </a:bodyPr>
          <a:lstStyle/>
          <a:p>
            <a:r>
              <a:rPr lang="en-US" sz="1200" dirty="0" smtClean="0"/>
              <a:t>23</a:t>
            </a:r>
            <a:endParaRPr lang="el-GR"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Αμφίβια </a:t>
            </a:r>
            <a:r>
              <a:rPr lang="el-GR" dirty="0" smtClean="0"/>
              <a:t>2/2</a:t>
            </a:r>
            <a:endParaRPr lang="en-US" dirty="0"/>
          </a:p>
        </p:txBody>
      </p:sp>
      <p:pic>
        <p:nvPicPr>
          <p:cNvPr id="7" name="Content Placeholder 6"/>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21151" b="21258"/>
          <a:stretch/>
        </p:blipFill>
        <p:spPr>
          <a:xfrm>
            <a:off x="4613217" y="2112579"/>
            <a:ext cx="3902133" cy="2522483"/>
          </a:xfrm>
        </p:spPr>
      </p:pic>
      <p:sp>
        <p:nvSpPr>
          <p:cNvPr id="4" name="Text Placeholder 3"/>
          <p:cNvSpPr>
            <a:spLocks noGrp="1"/>
          </p:cNvSpPr>
          <p:nvPr>
            <p:ph type="body" sz="quarter" idx="13"/>
          </p:nvPr>
        </p:nvSpPr>
        <p:spPr>
          <a:xfrm>
            <a:off x="306771" y="1690689"/>
            <a:ext cx="4398579" cy="4854410"/>
          </a:xfrm>
        </p:spPr>
        <p:txBody>
          <a:bodyPr>
            <a:normAutofit fontScale="62500" lnSpcReduction="20000"/>
          </a:bodyPr>
          <a:lstStyle/>
          <a:p>
            <a:pPr>
              <a:lnSpc>
                <a:spcPct val="110000"/>
              </a:lnSpc>
            </a:pPr>
            <a:r>
              <a:rPr lang="en-US" sz="3500" dirty="0"/>
              <a:t>Ο</a:t>
            </a:r>
            <a:r>
              <a:rPr lang="el-GR" sz="3500" dirty="0"/>
              <a:t> περιορισμένος αριθμός ειδών αμφιβίων σχετίζεται με τα χαμηλά ποσοστά βροχόπτωσης στη νότια και νησιωτική χώρα.</a:t>
            </a:r>
          </a:p>
          <a:p>
            <a:pPr>
              <a:lnSpc>
                <a:spcPct val="110000"/>
              </a:lnSpc>
            </a:pPr>
            <a:r>
              <a:rPr lang="el-GR" sz="3500" dirty="0"/>
              <a:t>Είδη όπως η </a:t>
            </a:r>
            <a:r>
              <a:rPr lang="el-GR" sz="3500" dirty="0" err="1"/>
              <a:t>κοχυλίνα</a:t>
            </a:r>
            <a:r>
              <a:rPr lang="el-GR" sz="3500" dirty="0"/>
              <a:t> έχουν καταφέρει να περιορίσουν τη σημαντικότητα του νερού στον αναπαραγωγικό τους κύκλο.</a:t>
            </a:r>
          </a:p>
          <a:p>
            <a:pPr>
              <a:lnSpc>
                <a:spcPct val="110000"/>
              </a:lnSpc>
            </a:pPr>
            <a:r>
              <a:rPr lang="el-GR" sz="3500" dirty="0"/>
              <a:t>Η δύσκολη περίοδος για την ομάδα δεν είναι ο χειμώνας αλλά το καλοκαίρι (</a:t>
            </a:r>
            <a:r>
              <a:rPr lang="el-GR" sz="3500" i="1" dirty="0" err="1"/>
              <a:t>διαθέριση</a:t>
            </a:r>
            <a:r>
              <a:rPr lang="el-GR" sz="3500" dirty="0"/>
              <a:t>). </a:t>
            </a:r>
            <a:endParaRPr lang="en-US" sz="3500" dirty="0"/>
          </a:p>
          <a:p>
            <a:endParaRPr lang="en-US" dirty="0"/>
          </a:p>
        </p:txBody>
      </p:sp>
      <p:sp>
        <p:nvSpPr>
          <p:cNvPr id="6" name="TextBox 5"/>
          <p:cNvSpPr txBox="1"/>
          <p:nvPr/>
        </p:nvSpPr>
        <p:spPr>
          <a:xfrm>
            <a:off x="4894536" y="4635062"/>
            <a:ext cx="3398126" cy="400110"/>
          </a:xfrm>
          <a:prstGeom prst="rect">
            <a:avLst/>
          </a:prstGeom>
          <a:noFill/>
        </p:spPr>
        <p:txBody>
          <a:bodyPr wrap="square" rtlCol="0">
            <a:spAutoFit/>
          </a:bodyPr>
          <a:lstStyle/>
          <a:p>
            <a:r>
              <a:rPr lang="en-US" sz="2000" i="1" dirty="0" err="1" smtClean="0"/>
              <a:t>Lyciasalamandra</a:t>
            </a:r>
            <a:r>
              <a:rPr lang="en-US" sz="2000" i="1" dirty="0" smtClean="0"/>
              <a:t> </a:t>
            </a:r>
            <a:r>
              <a:rPr lang="en-US" sz="2000" i="1" dirty="0" err="1" smtClean="0"/>
              <a:t>helverseni</a:t>
            </a:r>
            <a:endParaRPr lang="en-US" sz="2000" i="1" dirty="0"/>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18</a:t>
            </a:fld>
            <a:endParaRPr lang="en-US"/>
          </a:p>
        </p:txBody>
      </p:sp>
      <p:sp>
        <p:nvSpPr>
          <p:cNvPr id="8" name="TextBox 7"/>
          <p:cNvSpPr txBox="1"/>
          <p:nvPr/>
        </p:nvSpPr>
        <p:spPr>
          <a:xfrm>
            <a:off x="8173590" y="4358063"/>
            <a:ext cx="341760" cy="276999"/>
          </a:xfrm>
          <a:prstGeom prst="rect">
            <a:avLst/>
          </a:prstGeom>
          <a:noFill/>
        </p:spPr>
        <p:txBody>
          <a:bodyPr wrap="none" rtlCol="0">
            <a:spAutoFit/>
          </a:bodyPr>
          <a:lstStyle/>
          <a:p>
            <a:r>
              <a:rPr lang="en-US" sz="1200" dirty="0" smtClean="0"/>
              <a:t>2</a:t>
            </a:r>
            <a:r>
              <a:rPr lang="el-GR" sz="1200" dirty="0" smtClean="0"/>
              <a:t>4</a:t>
            </a:r>
            <a:endParaRPr lang="el-GR"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Ερπετά 1/2</a:t>
            </a:r>
            <a:endParaRPr lang="en-US" dirty="0"/>
          </a:p>
        </p:txBody>
      </p:sp>
      <p:sp>
        <p:nvSpPr>
          <p:cNvPr id="3" name="Content Placeholder 2"/>
          <p:cNvSpPr>
            <a:spLocks noGrp="1"/>
          </p:cNvSpPr>
          <p:nvPr>
            <p:ph sz="half" idx="1"/>
          </p:nvPr>
        </p:nvSpPr>
        <p:spPr>
          <a:xfrm>
            <a:off x="786165" y="1825625"/>
            <a:ext cx="3670395" cy="4015617"/>
          </a:xfrm>
        </p:spPr>
        <p:txBody>
          <a:bodyPr>
            <a:normAutofit/>
          </a:bodyPr>
          <a:lstStyle/>
          <a:p>
            <a:pPr>
              <a:lnSpc>
                <a:spcPct val="100000"/>
              </a:lnSpc>
            </a:pPr>
            <a:r>
              <a:rPr lang="el-GR" sz="2200" dirty="0" smtClean="0">
                <a:ea typeface="ＭＳ Ｐゴシック" pitchFamily="-106" charset="-128"/>
                <a:cs typeface="ＭＳ Ｐゴシック" pitchFamily="-106" charset="-128"/>
              </a:rPr>
              <a:t>Η Ελλάδα διαθέτει 64 είδη ερπετών  εκ των οποίων τα 10 είναι ενδημικά. </a:t>
            </a:r>
          </a:p>
          <a:p>
            <a:pPr>
              <a:lnSpc>
                <a:spcPct val="100000"/>
              </a:lnSpc>
            </a:pPr>
            <a:r>
              <a:rPr lang="en-US" sz="2200" dirty="0" err="1" smtClean="0">
                <a:ea typeface="ＭＳ Ｐゴシック" pitchFamily="-106" charset="-128"/>
                <a:cs typeface="ＭＳ Ｐゴシック" pitchFamily="-106" charset="-128"/>
              </a:rPr>
              <a:t>Ε</a:t>
            </a:r>
            <a:r>
              <a:rPr lang="el-GR" sz="2200" dirty="0" smtClean="0">
                <a:ea typeface="ＭＳ Ｐゴシック" pitchFamily="-106" charset="-128"/>
                <a:cs typeface="ＭＳ Ｐゴシック" pitchFamily="-106" charset="-128"/>
              </a:rPr>
              <a:t>πίσης φιλοξενεί 10 μοναδικούς ευρωπαϊκούς πληθυσμούς</a:t>
            </a:r>
            <a:r>
              <a:rPr lang="en-US" sz="2200" dirty="0" smtClean="0">
                <a:ea typeface="ＭＳ Ｐゴシック" pitchFamily="-106" charset="-128"/>
                <a:cs typeface="ＭＳ Ｐゴシック" pitchFamily="-106" charset="-128"/>
              </a:rPr>
              <a:t>.</a:t>
            </a:r>
          </a:p>
          <a:p>
            <a:pPr>
              <a:lnSpc>
                <a:spcPct val="100000"/>
              </a:lnSpc>
            </a:pPr>
            <a:r>
              <a:rPr lang="el-GR" sz="2200" dirty="0" smtClean="0">
                <a:ea typeface="ＭＳ Ｐゴシック" pitchFamily="-106" charset="-128"/>
                <a:cs typeface="ＭＳ Ｐゴシック" pitchFamily="-106" charset="-128"/>
              </a:rPr>
              <a:t>Οι πληθυσμοί κυμαίνονται σε γενικές γραμμές σε ικανοποιητικά επίπεδα.</a:t>
            </a:r>
          </a:p>
          <a:p>
            <a:endParaRPr lang="en-US" sz="2200" dirty="0"/>
          </a:p>
        </p:txBody>
      </p:sp>
      <p:pic>
        <p:nvPicPr>
          <p:cNvPr id="5" name="Content Placeholder 4" descr="P. milensis 49 copy.JPG"/>
          <p:cNvPicPr>
            <a:picLocks noGrp="1" noChangeAspect="1"/>
          </p:cNvPicPr>
          <p:nvPr>
            <p:ph sz="half" idx="2"/>
          </p:nvPr>
        </p:nvPicPr>
        <p:blipFill>
          <a:blip r:embed="rId3"/>
          <a:stretch>
            <a:fillRect/>
          </a:stretch>
        </p:blipFill>
        <p:spPr>
          <a:xfrm>
            <a:off x="4629150" y="1995329"/>
            <a:ext cx="3886200" cy="2914650"/>
          </a:xfrm>
        </p:spPr>
      </p:pic>
      <p:sp>
        <p:nvSpPr>
          <p:cNvPr id="6" name="TextBox 5"/>
          <p:cNvSpPr txBox="1"/>
          <p:nvPr/>
        </p:nvSpPr>
        <p:spPr>
          <a:xfrm>
            <a:off x="5562600" y="4909979"/>
            <a:ext cx="2438400" cy="430887"/>
          </a:xfrm>
          <a:prstGeom prst="rect">
            <a:avLst/>
          </a:prstGeom>
          <a:noFill/>
        </p:spPr>
        <p:txBody>
          <a:bodyPr wrap="square" rtlCol="0">
            <a:spAutoFit/>
          </a:bodyPr>
          <a:lstStyle/>
          <a:p>
            <a:r>
              <a:rPr lang="en-US" sz="2200" i="1" dirty="0" smtClean="0"/>
              <a:t>Podarcis </a:t>
            </a:r>
            <a:r>
              <a:rPr lang="en-US" sz="2200" i="1" dirty="0" err="1" smtClean="0"/>
              <a:t>milensis</a:t>
            </a:r>
            <a:endParaRPr lang="en-US" sz="2200" i="1"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19</a:t>
            </a:fld>
            <a:endParaRPr lang="en-US"/>
          </a:p>
        </p:txBody>
      </p:sp>
      <p:sp>
        <p:nvSpPr>
          <p:cNvPr id="8" name="TextBox 7"/>
          <p:cNvSpPr txBox="1"/>
          <p:nvPr/>
        </p:nvSpPr>
        <p:spPr>
          <a:xfrm>
            <a:off x="8173590" y="4632980"/>
            <a:ext cx="341760" cy="276999"/>
          </a:xfrm>
          <a:prstGeom prst="rect">
            <a:avLst/>
          </a:prstGeom>
          <a:noFill/>
        </p:spPr>
        <p:txBody>
          <a:bodyPr wrap="none" rtlCol="0">
            <a:spAutoFit/>
          </a:bodyPr>
          <a:lstStyle/>
          <a:p>
            <a:r>
              <a:rPr lang="en-US" sz="1200" dirty="0" smtClean="0">
                <a:solidFill>
                  <a:schemeClr val="bg1"/>
                </a:solidFill>
              </a:rPr>
              <a:t>2</a:t>
            </a:r>
            <a:r>
              <a:rPr lang="el-GR" sz="1200" dirty="0" smtClean="0">
                <a:solidFill>
                  <a:schemeClr val="bg1"/>
                </a:solidFill>
              </a:rPr>
              <a:t>5</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Σημασία της ελληνικής πανίδας</a:t>
            </a:r>
            <a:endParaRPr lang="en-US" dirty="0"/>
          </a:p>
        </p:txBody>
      </p:sp>
      <p:sp>
        <p:nvSpPr>
          <p:cNvPr id="3" name="Content Placeholder 2"/>
          <p:cNvSpPr>
            <a:spLocks noGrp="1"/>
          </p:cNvSpPr>
          <p:nvPr>
            <p:ph idx="1"/>
          </p:nvPr>
        </p:nvSpPr>
        <p:spPr/>
        <p:txBody>
          <a:bodyPr>
            <a:normAutofit/>
          </a:bodyPr>
          <a:lstStyle/>
          <a:p>
            <a:pPr marL="1371600"/>
            <a:r>
              <a:rPr lang="en-US" sz="2400" dirty="0" err="1" smtClean="0"/>
              <a:t>Υ</a:t>
            </a:r>
            <a:r>
              <a:rPr lang="el-GR" sz="2400" dirty="0" smtClean="0"/>
              <a:t>ψηλός ενδημισμός.</a:t>
            </a:r>
          </a:p>
          <a:p>
            <a:pPr marL="1371600"/>
            <a:r>
              <a:rPr lang="en-US" sz="2400" dirty="0" err="1" smtClean="0"/>
              <a:t>Π</a:t>
            </a:r>
            <a:r>
              <a:rPr lang="el-GR" sz="2400" dirty="0" smtClean="0"/>
              <a:t>ολλοί μοναδικοί πληθυσμοί στην Ευρώπη.</a:t>
            </a:r>
          </a:p>
          <a:p>
            <a:pPr marL="1371600"/>
            <a:r>
              <a:rPr lang="en-US" sz="2400" dirty="0" err="1" smtClean="0"/>
              <a:t>Υ</a:t>
            </a:r>
            <a:r>
              <a:rPr lang="el-GR" sz="2400" dirty="0" smtClean="0"/>
              <a:t>ψηλοί δείκτες βιοποικιλότητας.</a:t>
            </a:r>
            <a:endParaRPr lang="en-US" sz="2400"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Ερπετά </a:t>
            </a:r>
            <a:r>
              <a:rPr lang="el-GR" dirty="0" smtClean="0"/>
              <a:t>2/2</a:t>
            </a:r>
            <a:endParaRPr lang="en-US" dirty="0"/>
          </a:p>
        </p:txBody>
      </p:sp>
      <p:sp>
        <p:nvSpPr>
          <p:cNvPr id="3" name="Content Placeholder 2"/>
          <p:cNvSpPr>
            <a:spLocks noGrp="1"/>
          </p:cNvSpPr>
          <p:nvPr>
            <p:ph sz="half" idx="1"/>
          </p:nvPr>
        </p:nvSpPr>
        <p:spPr>
          <a:xfrm>
            <a:off x="628650" y="1690689"/>
            <a:ext cx="4872990" cy="4351338"/>
          </a:xfrm>
        </p:spPr>
        <p:txBody>
          <a:bodyPr>
            <a:noAutofit/>
          </a:bodyPr>
          <a:lstStyle/>
          <a:p>
            <a:r>
              <a:rPr lang="el-GR" sz="2200" dirty="0" smtClean="0"/>
              <a:t>Παρά τη μεγάλη ανθεκτικότητα των ερπετών ακόμα και σε έντονη περιβαλλοντική υποβάθμιση, η περιορισμένη εξάπλωση ορισμένων ενδημικών ειδών αποτελεί σοβαρό παράγοντα ανησυχίας.</a:t>
            </a:r>
          </a:p>
          <a:p>
            <a:r>
              <a:rPr lang="en-US" sz="2200" dirty="0" err="1" smtClean="0"/>
              <a:t>Τ</a:t>
            </a:r>
            <a:r>
              <a:rPr lang="el-GR" sz="2200" dirty="0" smtClean="0"/>
              <a:t>ο ίδιο ισχύει και για απομονωμένους  πληθυσμούς που αποκλίνουν σε πολλούς χαρακτήρες από τα γενικά χαρακτηριστικά του είδους (</a:t>
            </a:r>
            <a:r>
              <a:rPr lang="el-GR" sz="2200" i="1" dirty="0" smtClean="0"/>
              <a:t>Υποείδη; </a:t>
            </a:r>
            <a:r>
              <a:rPr lang="en-US" sz="2200" i="1" dirty="0" err="1" smtClean="0"/>
              <a:t>Ε</a:t>
            </a:r>
            <a:r>
              <a:rPr lang="el-GR" sz="2200" i="1" dirty="0" smtClean="0"/>
              <a:t>ιδογένεση εν εξελίξει; </a:t>
            </a:r>
            <a:r>
              <a:rPr lang="en-US" sz="2200" i="1" dirty="0" err="1" smtClean="0"/>
              <a:t>Γ</a:t>
            </a:r>
            <a:r>
              <a:rPr lang="el-GR" sz="2200" i="1" dirty="0" smtClean="0"/>
              <a:t>ενετική ποικιλότητα;</a:t>
            </a:r>
            <a:r>
              <a:rPr lang="el-GR" sz="2200" dirty="0" smtClean="0"/>
              <a:t>) (π.χ</a:t>
            </a:r>
            <a:r>
              <a:rPr lang="el-GR" sz="2200" i="1" dirty="0" smtClean="0"/>
              <a:t>. </a:t>
            </a:r>
            <a:r>
              <a:rPr lang="en-US" sz="2200" i="1" dirty="0" smtClean="0"/>
              <a:t>P. </a:t>
            </a:r>
            <a:r>
              <a:rPr lang="en-US" sz="2200" i="1" dirty="0" err="1" smtClean="0"/>
              <a:t>gaigeae</a:t>
            </a:r>
            <a:r>
              <a:rPr lang="en-US" sz="2200" dirty="0" smtClean="0"/>
              <a:t>).</a:t>
            </a:r>
            <a:endParaRPr lang="en-US" sz="2200" dirty="0"/>
          </a:p>
        </p:txBody>
      </p:sp>
      <p:pic>
        <p:nvPicPr>
          <p:cNvPr id="5" name="Content Placeholder 4" descr="tn_85_levendis.jpg"/>
          <p:cNvPicPr>
            <a:picLocks noGrp="1" noChangeAspect="1"/>
          </p:cNvPicPr>
          <p:nvPr>
            <p:ph sz="half" idx="2"/>
          </p:nvPr>
        </p:nvPicPr>
        <p:blipFill>
          <a:blip r:embed="rId3"/>
          <a:stretch>
            <a:fillRect/>
          </a:stretch>
        </p:blipFill>
        <p:spPr>
          <a:xfrm>
            <a:off x="5501640" y="2080635"/>
            <a:ext cx="2926080" cy="2961476"/>
          </a:xfrm>
        </p:spPr>
      </p:pic>
      <p:sp>
        <p:nvSpPr>
          <p:cNvPr id="6" name="TextBox 5"/>
          <p:cNvSpPr txBox="1"/>
          <p:nvPr/>
        </p:nvSpPr>
        <p:spPr>
          <a:xfrm>
            <a:off x="6292215" y="5042111"/>
            <a:ext cx="1645920" cy="430887"/>
          </a:xfrm>
          <a:prstGeom prst="rect">
            <a:avLst/>
          </a:prstGeom>
          <a:noFill/>
        </p:spPr>
        <p:txBody>
          <a:bodyPr wrap="square" rtlCol="0">
            <a:spAutoFit/>
          </a:bodyPr>
          <a:lstStyle/>
          <a:p>
            <a:r>
              <a:rPr lang="en-US" sz="2200" i="1" dirty="0" smtClean="0"/>
              <a:t>P. </a:t>
            </a:r>
            <a:r>
              <a:rPr lang="en-US" sz="2200" i="1" dirty="0" err="1" smtClean="0"/>
              <a:t>levendis</a:t>
            </a:r>
            <a:endParaRPr lang="en-US" sz="2200" i="1"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20</a:t>
            </a:fld>
            <a:endParaRPr lang="en-US"/>
          </a:p>
        </p:txBody>
      </p:sp>
      <p:sp>
        <p:nvSpPr>
          <p:cNvPr id="8" name="TextBox 7"/>
          <p:cNvSpPr txBox="1"/>
          <p:nvPr/>
        </p:nvSpPr>
        <p:spPr>
          <a:xfrm>
            <a:off x="8159872" y="4765112"/>
            <a:ext cx="341760" cy="276999"/>
          </a:xfrm>
          <a:prstGeom prst="rect">
            <a:avLst/>
          </a:prstGeom>
          <a:noFill/>
        </p:spPr>
        <p:txBody>
          <a:bodyPr wrap="none" rtlCol="0">
            <a:spAutoFit/>
          </a:bodyPr>
          <a:lstStyle/>
          <a:p>
            <a:r>
              <a:rPr lang="en-US" sz="1200" dirty="0" smtClean="0"/>
              <a:t>2</a:t>
            </a:r>
            <a:r>
              <a:rPr lang="el-GR" sz="1200" dirty="0" smtClean="0"/>
              <a:t>6</a:t>
            </a:r>
            <a:endParaRPr lang="el-GR"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Πτηνά</a:t>
            </a:r>
            <a:r>
              <a:rPr lang="en-US" dirty="0" smtClean="0"/>
              <a:t> 1/2</a:t>
            </a:r>
            <a:endParaRPr lang="en-US" dirty="0"/>
          </a:p>
        </p:txBody>
      </p:sp>
      <p:sp>
        <p:nvSpPr>
          <p:cNvPr id="3" name="Content Placeholder 2"/>
          <p:cNvSpPr>
            <a:spLocks noGrp="1"/>
          </p:cNvSpPr>
          <p:nvPr>
            <p:ph sz="half" idx="1"/>
          </p:nvPr>
        </p:nvSpPr>
        <p:spPr>
          <a:xfrm>
            <a:off x="806071" y="1701162"/>
            <a:ext cx="3886200" cy="4351338"/>
          </a:xfrm>
        </p:spPr>
        <p:txBody>
          <a:bodyPr>
            <a:noAutofit/>
          </a:bodyPr>
          <a:lstStyle/>
          <a:p>
            <a:pPr>
              <a:lnSpc>
                <a:spcPct val="100000"/>
              </a:lnSpc>
            </a:pPr>
            <a:r>
              <a:rPr lang="el-GR" sz="2200" dirty="0" smtClean="0"/>
              <a:t>Μέχρι στιγμής έχουν καταγραφεί 442 είδη πουλιών.</a:t>
            </a:r>
          </a:p>
          <a:p>
            <a:pPr>
              <a:lnSpc>
                <a:spcPct val="100000"/>
              </a:lnSpc>
            </a:pPr>
            <a:r>
              <a:rPr lang="el-GR" sz="2200" dirty="0" smtClean="0"/>
              <a:t>Από αυτά 47 έχουν παρατηρηθεί μόνο κατά τη μετανάστευση, 55 κατά τη χειμερινή περίοδο και 89 κατά τη θερινή. </a:t>
            </a:r>
          </a:p>
          <a:p>
            <a:pPr>
              <a:lnSpc>
                <a:spcPct val="100000"/>
              </a:lnSpc>
            </a:pPr>
            <a:r>
              <a:rPr lang="el-GR" sz="2200" dirty="0" smtClean="0"/>
              <a:t>Οι παρατηρήσεις για 91 θεωρείται ότι έχει τυχαίο χαρακτήρα.</a:t>
            </a:r>
            <a:endParaRPr lang="en-US" sz="2200" dirty="0"/>
          </a:p>
        </p:txBody>
      </p:sp>
      <p:pic>
        <p:nvPicPr>
          <p:cNvPr id="5" name="Content Placeholder 4" descr="455px-Ciconia_ciconia_(aka).jpg"/>
          <p:cNvPicPr>
            <a:picLocks noGrp="1" noChangeAspect="1"/>
          </p:cNvPicPr>
          <p:nvPr>
            <p:ph sz="half" idx="2"/>
          </p:nvPr>
        </p:nvPicPr>
        <p:blipFill>
          <a:blip r:embed="rId3"/>
          <a:stretch>
            <a:fillRect/>
          </a:stretch>
        </p:blipFill>
        <p:spPr>
          <a:xfrm>
            <a:off x="4919613" y="1825625"/>
            <a:ext cx="3305273" cy="4351338"/>
          </a:xfrm>
        </p:spPr>
      </p:pic>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21</a:t>
            </a:fld>
            <a:endParaRPr lang="en-US"/>
          </a:p>
        </p:txBody>
      </p:sp>
      <p:sp>
        <p:nvSpPr>
          <p:cNvPr id="7" name="TextBox 6"/>
          <p:cNvSpPr txBox="1"/>
          <p:nvPr/>
        </p:nvSpPr>
        <p:spPr>
          <a:xfrm>
            <a:off x="7898193" y="5899964"/>
            <a:ext cx="341760" cy="276999"/>
          </a:xfrm>
          <a:prstGeom prst="rect">
            <a:avLst/>
          </a:prstGeom>
          <a:noFill/>
        </p:spPr>
        <p:txBody>
          <a:bodyPr wrap="none" rtlCol="0">
            <a:spAutoFit/>
          </a:bodyPr>
          <a:lstStyle/>
          <a:p>
            <a:r>
              <a:rPr lang="en-US" sz="1200" dirty="0" smtClean="0">
                <a:solidFill>
                  <a:schemeClr val="bg1"/>
                </a:solidFill>
              </a:rPr>
              <a:t>27</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Πτηνά </a:t>
            </a:r>
            <a:r>
              <a:rPr lang="en-US" dirty="0" smtClean="0"/>
              <a:t>2</a:t>
            </a:r>
            <a:r>
              <a:rPr lang="el-GR" dirty="0" smtClean="0"/>
              <a:t>/2</a:t>
            </a:r>
            <a:endParaRPr lang="en-US" dirty="0"/>
          </a:p>
        </p:txBody>
      </p:sp>
      <p:sp>
        <p:nvSpPr>
          <p:cNvPr id="3" name="Content Placeholder 2"/>
          <p:cNvSpPr>
            <a:spLocks noGrp="1"/>
          </p:cNvSpPr>
          <p:nvPr>
            <p:ph sz="half" idx="1"/>
          </p:nvPr>
        </p:nvSpPr>
        <p:spPr>
          <a:xfrm>
            <a:off x="628650" y="1825625"/>
            <a:ext cx="3711338" cy="4351338"/>
          </a:xfrm>
        </p:spPr>
        <p:txBody>
          <a:bodyPr>
            <a:normAutofit/>
          </a:bodyPr>
          <a:lstStyle/>
          <a:p>
            <a:r>
              <a:rPr lang="el-GR" sz="2200" dirty="0" smtClean="0"/>
              <a:t>Τα πιο έντονα προβλήματα αντιμετωπίζουν οι πληθυσμοί των δέλτα (λαθροθηρία) και τα είδη των νησίδων (καταστροφή αυγών, θανάτωση νεοσσών, διατάραξη οικοσυστημάτων)</a:t>
            </a:r>
            <a:r>
              <a:rPr lang="en-US" sz="2200" dirty="0" smtClean="0"/>
              <a:t>.</a:t>
            </a:r>
            <a:endParaRPr lang="en-US" sz="2200" dirty="0"/>
          </a:p>
        </p:txBody>
      </p:sp>
      <p:pic>
        <p:nvPicPr>
          <p:cNvPr id="5" name="Content Placeholder 4" descr="Larus_audouinii-IMG_9900-400x267-P-USM.jpg"/>
          <p:cNvPicPr>
            <a:picLocks noGrp="1" noChangeAspect="1"/>
          </p:cNvPicPr>
          <p:nvPr>
            <p:ph sz="half" idx="2"/>
          </p:nvPr>
        </p:nvPicPr>
        <p:blipFill>
          <a:blip r:embed="rId3"/>
          <a:stretch>
            <a:fillRect/>
          </a:stretch>
        </p:blipFill>
        <p:spPr>
          <a:xfrm>
            <a:off x="4572000" y="2597595"/>
            <a:ext cx="3574360" cy="2385885"/>
          </a:xfrm>
        </p:spPr>
      </p:pic>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22</a:t>
            </a:fld>
            <a:endParaRPr lang="en-US"/>
          </a:p>
        </p:txBody>
      </p:sp>
      <p:sp>
        <p:nvSpPr>
          <p:cNvPr id="7" name="TextBox 6"/>
          <p:cNvSpPr txBox="1"/>
          <p:nvPr/>
        </p:nvSpPr>
        <p:spPr>
          <a:xfrm>
            <a:off x="7832950" y="4706481"/>
            <a:ext cx="341760" cy="276999"/>
          </a:xfrm>
          <a:prstGeom prst="rect">
            <a:avLst/>
          </a:prstGeom>
          <a:noFill/>
        </p:spPr>
        <p:txBody>
          <a:bodyPr wrap="none" rtlCol="0">
            <a:spAutoFit/>
          </a:bodyPr>
          <a:lstStyle/>
          <a:p>
            <a:r>
              <a:rPr lang="en-US" sz="1200" dirty="0" smtClean="0">
                <a:solidFill>
                  <a:schemeClr val="bg1"/>
                </a:solidFill>
              </a:rPr>
              <a:t>2</a:t>
            </a:r>
            <a:r>
              <a:rPr lang="el-GR" sz="1200" dirty="0" smtClean="0">
                <a:solidFill>
                  <a:schemeClr val="bg1"/>
                </a:solidFill>
              </a:rPr>
              <a:t>8</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Θηλαστικά</a:t>
            </a:r>
            <a:r>
              <a:rPr lang="en-US" dirty="0" smtClean="0"/>
              <a:t> 1/2</a:t>
            </a:r>
            <a:endParaRPr lang="en-US" dirty="0"/>
          </a:p>
        </p:txBody>
      </p:sp>
      <p:sp>
        <p:nvSpPr>
          <p:cNvPr id="3" name="Content Placeholder 2"/>
          <p:cNvSpPr>
            <a:spLocks noGrp="1"/>
          </p:cNvSpPr>
          <p:nvPr>
            <p:ph sz="half" idx="1"/>
          </p:nvPr>
        </p:nvSpPr>
        <p:spPr/>
        <p:txBody>
          <a:bodyPr>
            <a:normAutofit/>
          </a:bodyPr>
          <a:lstStyle/>
          <a:p>
            <a:pPr>
              <a:lnSpc>
                <a:spcPct val="100000"/>
              </a:lnSpc>
            </a:pPr>
            <a:r>
              <a:rPr lang="el-GR" sz="2200" dirty="0" smtClean="0"/>
              <a:t>Η Ελλάδα φιλοξενεί 115 είδη (102 χερσαία και 13 θαλάσσια) από τα συνολικά 197 που έχουν περιγραφεί στη Μεσόγειο.</a:t>
            </a:r>
          </a:p>
          <a:p>
            <a:pPr>
              <a:lnSpc>
                <a:spcPct val="100000"/>
              </a:lnSpc>
            </a:pPr>
            <a:r>
              <a:rPr lang="el-GR" sz="2200" dirty="0" smtClean="0"/>
              <a:t>Ειδικά για τις νυχτερίδες, τα ποσοστά αυξάνονται (35 είδη από τα 43 ευρωπαϊκά)</a:t>
            </a:r>
            <a:r>
              <a:rPr lang="en-US" sz="2200" dirty="0" smtClean="0"/>
              <a:t>.</a:t>
            </a:r>
            <a:r>
              <a:rPr lang="el-GR" sz="2200" dirty="0" smtClean="0"/>
              <a:t> </a:t>
            </a:r>
            <a:endParaRPr lang="en-US" sz="2200" dirty="0"/>
          </a:p>
        </p:txBody>
      </p:sp>
      <p:pic>
        <p:nvPicPr>
          <p:cNvPr id="6" name="Content Placeholder 5" descr="Hanaki-‘s-dwarf-bat-Pipistrellus-hanaki-800x731.jpg"/>
          <p:cNvPicPr>
            <a:picLocks noGrp="1" noChangeAspect="1"/>
          </p:cNvPicPr>
          <p:nvPr>
            <p:ph sz="half" idx="2"/>
          </p:nvPr>
        </p:nvPicPr>
        <p:blipFill>
          <a:blip r:embed="rId3"/>
          <a:stretch>
            <a:fillRect/>
          </a:stretch>
        </p:blipFill>
        <p:spPr>
          <a:xfrm>
            <a:off x="4735830" y="1690689"/>
            <a:ext cx="3886200" cy="3551015"/>
          </a:xfrm>
        </p:spPr>
      </p:pic>
      <p:sp>
        <p:nvSpPr>
          <p:cNvPr id="5" name="TextBox 4"/>
          <p:cNvSpPr txBox="1"/>
          <p:nvPr/>
        </p:nvSpPr>
        <p:spPr>
          <a:xfrm>
            <a:off x="5505450" y="5241704"/>
            <a:ext cx="2346960" cy="430887"/>
          </a:xfrm>
          <a:prstGeom prst="rect">
            <a:avLst/>
          </a:prstGeom>
          <a:noFill/>
        </p:spPr>
        <p:txBody>
          <a:bodyPr wrap="square" rtlCol="0">
            <a:spAutoFit/>
          </a:bodyPr>
          <a:lstStyle/>
          <a:p>
            <a:r>
              <a:rPr lang="en-US" sz="2200" i="1" dirty="0" err="1" smtClean="0">
                <a:latin typeface="Calibri" pitchFamily="-106" charset="0"/>
              </a:rPr>
              <a:t>Pipistrellus</a:t>
            </a:r>
            <a:r>
              <a:rPr lang="en-US" sz="2200" i="1" dirty="0" smtClean="0">
                <a:latin typeface="Calibri" pitchFamily="-106" charset="0"/>
              </a:rPr>
              <a:t> </a:t>
            </a:r>
            <a:r>
              <a:rPr lang="en-US" sz="2200" i="1" dirty="0" err="1" smtClean="0">
                <a:latin typeface="Calibri" pitchFamily="-106" charset="0"/>
              </a:rPr>
              <a:t>hanaki</a:t>
            </a:r>
            <a:endParaRPr lang="en-US" sz="2200" i="1"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23</a:t>
            </a:fld>
            <a:endParaRPr lang="en-US"/>
          </a:p>
        </p:txBody>
      </p:sp>
      <p:sp>
        <p:nvSpPr>
          <p:cNvPr id="8" name="TextBox 7"/>
          <p:cNvSpPr txBox="1"/>
          <p:nvPr/>
        </p:nvSpPr>
        <p:spPr>
          <a:xfrm>
            <a:off x="8280270" y="4964705"/>
            <a:ext cx="341760" cy="276999"/>
          </a:xfrm>
          <a:prstGeom prst="rect">
            <a:avLst/>
          </a:prstGeom>
          <a:noFill/>
        </p:spPr>
        <p:txBody>
          <a:bodyPr wrap="none" rtlCol="0">
            <a:spAutoFit/>
          </a:bodyPr>
          <a:lstStyle/>
          <a:p>
            <a:r>
              <a:rPr lang="en-US" sz="1200" dirty="0" smtClean="0">
                <a:solidFill>
                  <a:schemeClr val="bg1"/>
                </a:solidFill>
              </a:rPr>
              <a:t>2</a:t>
            </a:r>
            <a:r>
              <a:rPr lang="el-GR" sz="1200" dirty="0" smtClean="0">
                <a:solidFill>
                  <a:schemeClr val="bg1"/>
                </a:solidFill>
              </a:rPr>
              <a:t>9</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noAutofit/>
          </a:bodyPr>
          <a:lstStyle/>
          <a:p>
            <a:pPr fontAlgn="t"/>
            <a:r>
              <a:rPr lang="el-GR" dirty="0">
                <a:ea typeface="ＭＳ Ｐゴシック" pitchFamily="-106" charset="-128"/>
                <a:cs typeface="ＭＳ Ｐゴシック" pitchFamily="-106" charset="-128"/>
              </a:rPr>
              <a:t>Θηλαστικά </a:t>
            </a:r>
            <a:r>
              <a:rPr lang="en-US" dirty="0" smtClean="0">
                <a:ea typeface="ＭＳ Ｐゴシック" pitchFamily="-106" charset="-128"/>
                <a:cs typeface="ＭＳ Ｐゴシック" pitchFamily="-106" charset="-128"/>
              </a:rPr>
              <a:t>2</a:t>
            </a:r>
            <a:r>
              <a:rPr lang="el-GR" dirty="0" smtClean="0">
                <a:ea typeface="ＭＳ Ｐゴシック" pitchFamily="-106" charset="-128"/>
                <a:cs typeface="ＭＳ Ｐゴシック" pitchFamily="-106" charset="-128"/>
              </a:rPr>
              <a:t>/2</a:t>
            </a:r>
            <a:endParaRPr lang="en-US" dirty="0" smtClean="0">
              <a:ea typeface="ＭＳ Ｐゴシック" pitchFamily="-106" charset="-128"/>
              <a:cs typeface="ＭＳ Ｐゴシック" pitchFamily="-106" charset="-128"/>
            </a:endParaRPr>
          </a:p>
        </p:txBody>
      </p:sp>
      <p:sp>
        <p:nvSpPr>
          <p:cNvPr id="2" name="Text Placeholder 1"/>
          <p:cNvSpPr>
            <a:spLocks noGrp="1"/>
          </p:cNvSpPr>
          <p:nvPr>
            <p:ph type="body" idx="1"/>
          </p:nvPr>
        </p:nvSpPr>
        <p:spPr/>
        <p:txBody>
          <a:bodyPr>
            <a:normAutofit/>
          </a:bodyPr>
          <a:lstStyle/>
          <a:p>
            <a:pPr algn="ctr"/>
            <a:r>
              <a:rPr lang="el-GR" dirty="0">
                <a:ea typeface="ＭＳ Ｐゴシック" pitchFamily="-106" charset="-128"/>
                <a:cs typeface="ＭＳ Ｐゴシック" pitchFamily="-106" charset="-128"/>
              </a:rPr>
              <a:t>Κρητική </a:t>
            </a:r>
            <a:r>
              <a:rPr lang="el-GR" dirty="0" err="1">
                <a:ea typeface="ＭＳ Ｐゴシック" pitchFamily="-106" charset="-128"/>
                <a:cs typeface="ＭＳ Ｐゴシック" pitchFamily="-106" charset="-128"/>
              </a:rPr>
              <a:t>μυγαλή</a:t>
            </a:r>
            <a:r>
              <a:rPr lang="en-US" dirty="0">
                <a:ea typeface="ＭＳ Ｐゴシック" pitchFamily="-106" charset="-128"/>
                <a:cs typeface="ＭＳ Ｐゴシック" pitchFamily="-106" charset="-128"/>
              </a:rPr>
              <a:t/>
            </a:r>
            <a:br>
              <a:rPr lang="en-US" dirty="0">
                <a:ea typeface="ＭＳ Ｐゴシック" pitchFamily="-106" charset="-128"/>
                <a:cs typeface="ＭＳ Ｐゴシック" pitchFamily="-106" charset="-128"/>
              </a:rPr>
            </a:br>
            <a:r>
              <a:rPr lang="el-GR" dirty="0">
                <a:ea typeface="ＭＳ Ｐゴシック" pitchFamily="-106" charset="-128"/>
                <a:cs typeface="ＭＳ Ｐゴシック" pitchFamily="-106" charset="-128"/>
              </a:rPr>
              <a:t>(</a:t>
            </a:r>
            <a:r>
              <a:rPr lang="en-US" i="1" dirty="0">
                <a:ea typeface="ＭＳ Ｐゴシック" pitchFamily="-106" charset="-128"/>
                <a:cs typeface="ＭＳ Ｐゴシック" pitchFamily="-106" charset="-128"/>
              </a:rPr>
              <a:t>C. </a:t>
            </a:r>
            <a:r>
              <a:rPr lang="en-US" i="1" dirty="0" err="1">
                <a:ea typeface="ＭＳ Ｐゴシック" pitchFamily="-106" charset="-128"/>
                <a:cs typeface="ＭＳ Ｐゴシック" pitchFamily="-106" charset="-128"/>
              </a:rPr>
              <a:t>zimmermanni</a:t>
            </a:r>
            <a:r>
              <a:rPr lang="el-GR" dirty="0" smtClean="0">
                <a:ea typeface="ＭＳ Ｐゴシック" pitchFamily="-106" charset="-128"/>
                <a:cs typeface="ＭＳ Ｐゴシック" pitchFamily="-106" charset="-128"/>
              </a:rPr>
              <a:t>)</a:t>
            </a:r>
            <a:endParaRPr lang="en-US" dirty="0"/>
          </a:p>
        </p:txBody>
      </p:sp>
      <p:pic>
        <p:nvPicPr>
          <p:cNvPr id="16387" name="Content Placeholder 9" descr="μυγαλή της κρήτης.jpg"/>
          <p:cNvPicPr>
            <a:picLocks noGrp="1" noChangeAspect="1"/>
          </p:cNvPicPr>
          <p:nvPr>
            <p:ph sz="half" idx="2"/>
          </p:nvPr>
        </p:nvPicPr>
        <p:blipFill>
          <a:blip r:embed="rId3"/>
          <a:stretch>
            <a:fillRect/>
          </a:stretch>
        </p:blipFill>
        <p:spPr>
          <a:xfrm>
            <a:off x="1011899" y="2709385"/>
            <a:ext cx="3561292" cy="2670969"/>
          </a:xfrm>
        </p:spPr>
      </p:pic>
      <p:sp>
        <p:nvSpPr>
          <p:cNvPr id="3" name="Text Placeholder 2"/>
          <p:cNvSpPr>
            <a:spLocks noGrp="1"/>
          </p:cNvSpPr>
          <p:nvPr>
            <p:ph type="body" sz="quarter" idx="3"/>
          </p:nvPr>
        </p:nvSpPr>
        <p:spPr/>
        <p:txBody>
          <a:bodyPr>
            <a:normAutofit/>
          </a:bodyPr>
          <a:lstStyle/>
          <a:p>
            <a:pPr algn="ctr"/>
            <a:r>
              <a:rPr lang="el-GR" dirty="0" err="1">
                <a:latin typeface="Calibri" pitchFamily="-106" charset="0"/>
              </a:rPr>
              <a:t>Αγκαθοπόντικος</a:t>
            </a:r>
            <a:r>
              <a:rPr lang="el-GR" dirty="0">
                <a:latin typeface="Calibri" pitchFamily="-106" charset="0"/>
              </a:rPr>
              <a:t> </a:t>
            </a:r>
            <a:r>
              <a:rPr lang="en-US" dirty="0" smtClean="0">
                <a:latin typeface="Calibri" pitchFamily="-106" charset="0"/>
              </a:rPr>
              <a:t>                </a:t>
            </a:r>
            <a:r>
              <a:rPr lang="el-GR" dirty="0" smtClean="0">
                <a:latin typeface="Calibri" pitchFamily="-106" charset="0"/>
              </a:rPr>
              <a:t>(</a:t>
            </a:r>
            <a:r>
              <a:rPr lang="en-US" i="1" dirty="0" err="1">
                <a:latin typeface="Calibri" pitchFamily="-106" charset="0"/>
              </a:rPr>
              <a:t>Acomys</a:t>
            </a:r>
            <a:r>
              <a:rPr lang="en-US" i="1" dirty="0">
                <a:latin typeface="Calibri" pitchFamily="-106" charset="0"/>
              </a:rPr>
              <a:t> </a:t>
            </a:r>
            <a:r>
              <a:rPr lang="en-US" i="1" dirty="0" err="1">
                <a:latin typeface="Calibri" pitchFamily="-106" charset="0"/>
              </a:rPr>
              <a:t>minous</a:t>
            </a:r>
            <a:r>
              <a:rPr lang="el-GR" dirty="0" smtClean="0">
                <a:latin typeface="Calibri" pitchFamily="-106" charset="0"/>
              </a:rPr>
              <a:t>)</a:t>
            </a:r>
            <a:endParaRPr lang="en-US" dirty="0"/>
          </a:p>
        </p:txBody>
      </p:sp>
      <p:pic>
        <p:nvPicPr>
          <p:cNvPr id="16388" name="Content Placeholder 8" descr="acomys.jpg"/>
          <p:cNvPicPr>
            <a:picLocks noGrp="1" noChangeAspect="1"/>
          </p:cNvPicPr>
          <p:nvPr>
            <p:ph sz="quarter" idx="4"/>
          </p:nvPr>
        </p:nvPicPr>
        <p:blipFill>
          <a:blip r:embed="rId4"/>
          <a:stretch>
            <a:fillRect/>
          </a:stretch>
        </p:blipFill>
        <p:spPr>
          <a:xfrm>
            <a:off x="4800649" y="2709385"/>
            <a:ext cx="3715892" cy="2431255"/>
          </a:xfrm>
        </p:spPr>
      </p:pic>
      <p:sp>
        <p:nvSpPr>
          <p:cNvPr id="6" name="TextBox 5"/>
          <p:cNvSpPr txBox="1"/>
          <p:nvPr/>
        </p:nvSpPr>
        <p:spPr>
          <a:xfrm>
            <a:off x="1457969" y="5520212"/>
            <a:ext cx="6685359" cy="400110"/>
          </a:xfrm>
          <a:prstGeom prst="rect">
            <a:avLst/>
          </a:prstGeom>
          <a:noFill/>
        </p:spPr>
        <p:txBody>
          <a:bodyPr wrap="square" rtlCol="0">
            <a:spAutoFit/>
          </a:bodyPr>
          <a:lstStyle/>
          <a:p>
            <a:r>
              <a:rPr lang="el-GR" sz="2000" dirty="0" smtClean="0"/>
              <a:t>Στην Ελλάδα υπάρχουν μόνο δύο ενδημικά είδη θηλαστικών</a:t>
            </a:r>
            <a:r>
              <a:rPr lang="en-US" sz="2000" dirty="0" smtClean="0"/>
              <a:t>.</a:t>
            </a:r>
            <a:endParaRPr lang="en-US" sz="2000"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24</a:t>
            </a:fld>
            <a:endParaRPr lang="en-US"/>
          </a:p>
        </p:txBody>
      </p:sp>
      <p:sp>
        <p:nvSpPr>
          <p:cNvPr id="10" name="TextBox 9"/>
          <p:cNvSpPr txBox="1"/>
          <p:nvPr/>
        </p:nvSpPr>
        <p:spPr>
          <a:xfrm>
            <a:off x="4174280" y="5140640"/>
            <a:ext cx="341760" cy="276999"/>
          </a:xfrm>
          <a:prstGeom prst="rect">
            <a:avLst/>
          </a:prstGeom>
          <a:noFill/>
        </p:spPr>
        <p:txBody>
          <a:bodyPr wrap="none" rtlCol="0">
            <a:spAutoFit/>
          </a:bodyPr>
          <a:lstStyle/>
          <a:p>
            <a:r>
              <a:rPr lang="en-US" sz="1200" dirty="0" smtClean="0">
                <a:solidFill>
                  <a:schemeClr val="bg1"/>
                </a:solidFill>
              </a:rPr>
              <a:t>30</a:t>
            </a:r>
            <a:endParaRPr lang="el-GR" sz="1200" dirty="0">
              <a:solidFill>
                <a:schemeClr val="bg1"/>
              </a:solidFill>
            </a:endParaRPr>
          </a:p>
        </p:txBody>
      </p:sp>
      <p:sp>
        <p:nvSpPr>
          <p:cNvPr id="11" name="TextBox 10"/>
          <p:cNvSpPr txBox="1"/>
          <p:nvPr/>
        </p:nvSpPr>
        <p:spPr>
          <a:xfrm>
            <a:off x="8143328" y="4789325"/>
            <a:ext cx="341760" cy="276999"/>
          </a:xfrm>
          <a:prstGeom prst="rect">
            <a:avLst/>
          </a:prstGeom>
          <a:noFill/>
        </p:spPr>
        <p:txBody>
          <a:bodyPr wrap="none" rtlCol="0">
            <a:spAutoFit/>
          </a:bodyPr>
          <a:lstStyle/>
          <a:p>
            <a:r>
              <a:rPr lang="en-US" sz="1200" dirty="0" smtClean="0"/>
              <a:t>31</a:t>
            </a:r>
            <a:endParaRPr lang="el-GR"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Εισαχθέντα</a:t>
            </a:r>
            <a:r>
              <a:rPr lang="el-GR" dirty="0" smtClean="0">
                <a:solidFill>
                  <a:srgbClr val="000090"/>
                </a:solidFill>
              </a:rPr>
              <a:t> </a:t>
            </a:r>
            <a:r>
              <a:rPr lang="el-GR" dirty="0" smtClean="0"/>
              <a:t>και εισβλητικά είδη</a:t>
            </a:r>
            <a:endParaRPr lang="en-US" dirty="0"/>
          </a:p>
        </p:txBody>
      </p:sp>
      <p:sp>
        <p:nvSpPr>
          <p:cNvPr id="3" name="Content Placeholder 2"/>
          <p:cNvSpPr>
            <a:spLocks noGrp="1"/>
          </p:cNvSpPr>
          <p:nvPr>
            <p:ph sz="half" idx="1"/>
          </p:nvPr>
        </p:nvSpPr>
        <p:spPr>
          <a:xfrm>
            <a:off x="628650" y="1825625"/>
            <a:ext cx="4491990" cy="4351338"/>
          </a:xfrm>
        </p:spPr>
        <p:txBody>
          <a:bodyPr>
            <a:normAutofit/>
          </a:bodyPr>
          <a:lstStyle/>
          <a:p>
            <a:pPr>
              <a:lnSpc>
                <a:spcPct val="100000"/>
              </a:lnSpc>
            </a:pPr>
            <a:r>
              <a:rPr lang="el-GR" sz="2200" dirty="0" smtClean="0"/>
              <a:t>Κάποια είδη μεταφέρθηκαν από τον άνθρωπο, συνειδητά (πλατώνι, βουβαλοβάτραχος) ή τυχαία (σαμιαμίδια, κροκοδειλάκια).</a:t>
            </a:r>
          </a:p>
          <a:p>
            <a:pPr>
              <a:lnSpc>
                <a:spcPct val="100000"/>
              </a:lnSpc>
            </a:pPr>
            <a:r>
              <a:rPr lang="el-GR" sz="2200" dirty="0" smtClean="0"/>
              <a:t>Κάποια άλλα είδη απλά επεκτείνουν την εξάπλωση τους, ακολουθώντας βέβαια έμμεσες ανθρώπινες δραστηριότητες (λεσεψιανοί μετανάστες, αφρικανικά έντομα)</a:t>
            </a:r>
            <a:r>
              <a:rPr lang="en-US" sz="2200" dirty="0" smtClean="0"/>
              <a:t>.</a:t>
            </a:r>
            <a:endParaRPr lang="en-US" sz="2200" dirty="0"/>
          </a:p>
        </p:txBody>
      </p:sp>
      <p:pic>
        <p:nvPicPr>
          <p:cNvPr id="5" name="Content Placeholder 4" descr="Rana_catesbeiana_Okahumpka_1b.jpg"/>
          <p:cNvPicPr>
            <a:picLocks noGrp="1" noChangeAspect="1"/>
          </p:cNvPicPr>
          <p:nvPr>
            <p:ph sz="half" idx="2"/>
          </p:nvPr>
        </p:nvPicPr>
        <p:blipFill>
          <a:blip r:embed="rId3"/>
          <a:stretch>
            <a:fillRect/>
          </a:stretch>
        </p:blipFill>
        <p:spPr>
          <a:xfrm>
            <a:off x="5120640" y="2071529"/>
            <a:ext cx="3394710" cy="2546033"/>
          </a:xfrm>
        </p:spPr>
      </p:pic>
      <p:sp>
        <p:nvSpPr>
          <p:cNvPr id="6" name="TextBox 5"/>
          <p:cNvSpPr txBox="1"/>
          <p:nvPr/>
        </p:nvSpPr>
        <p:spPr>
          <a:xfrm>
            <a:off x="5652135" y="4602164"/>
            <a:ext cx="2331720" cy="430887"/>
          </a:xfrm>
          <a:prstGeom prst="rect">
            <a:avLst/>
          </a:prstGeom>
          <a:noFill/>
        </p:spPr>
        <p:txBody>
          <a:bodyPr wrap="square" rtlCol="0">
            <a:spAutoFit/>
          </a:bodyPr>
          <a:lstStyle/>
          <a:p>
            <a:r>
              <a:rPr lang="en-US" sz="2200" i="1" dirty="0" err="1" smtClean="0"/>
              <a:t>Rana</a:t>
            </a:r>
            <a:r>
              <a:rPr lang="en-US" sz="2200" i="1" dirty="0" smtClean="0"/>
              <a:t> </a:t>
            </a:r>
            <a:r>
              <a:rPr lang="en-US" sz="2200" i="1" dirty="0" err="1" smtClean="0"/>
              <a:t>catesbeiana</a:t>
            </a:r>
            <a:endParaRPr lang="en-US" sz="2200" i="1"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25</a:t>
            </a:fld>
            <a:endParaRPr lang="en-US"/>
          </a:p>
        </p:txBody>
      </p:sp>
      <p:sp>
        <p:nvSpPr>
          <p:cNvPr id="8" name="TextBox 7"/>
          <p:cNvSpPr txBox="1"/>
          <p:nvPr/>
        </p:nvSpPr>
        <p:spPr>
          <a:xfrm>
            <a:off x="8168244" y="4325165"/>
            <a:ext cx="341760" cy="276999"/>
          </a:xfrm>
          <a:prstGeom prst="rect">
            <a:avLst/>
          </a:prstGeom>
          <a:noFill/>
        </p:spPr>
        <p:txBody>
          <a:bodyPr wrap="none" rtlCol="0">
            <a:spAutoFit/>
          </a:bodyPr>
          <a:lstStyle/>
          <a:p>
            <a:r>
              <a:rPr lang="en-US" sz="1200" dirty="0" smtClean="0"/>
              <a:t>32</a:t>
            </a:r>
            <a:endParaRPr lang="el-GR"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Μελέτη της ελληνικής πανίδας</a:t>
            </a:r>
            <a:endParaRPr lang="en-US" dirty="0"/>
          </a:p>
        </p:txBody>
      </p:sp>
      <p:sp>
        <p:nvSpPr>
          <p:cNvPr id="3" name="Content Placeholder 2"/>
          <p:cNvSpPr>
            <a:spLocks noGrp="1"/>
          </p:cNvSpPr>
          <p:nvPr>
            <p:ph sz="half" idx="1"/>
          </p:nvPr>
        </p:nvSpPr>
        <p:spPr>
          <a:xfrm>
            <a:off x="628650" y="1600199"/>
            <a:ext cx="4419600" cy="4525963"/>
          </a:xfrm>
        </p:spPr>
        <p:txBody>
          <a:bodyPr>
            <a:normAutofit/>
          </a:bodyPr>
          <a:lstStyle/>
          <a:p>
            <a:r>
              <a:rPr lang="el-GR" sz="2200" dirty="0" smtClean="0"/>
              <a:t>Η πρώτη συστηματοποιημένη εργασία για τα ζώα ανήκει στον Αριστοτέλη (</a:t>
            </a:r>
            <a:r>
              <a:rPr lang="el-GR" sz="2200" i="1" dirty="0" smtClean="0"/>
              <a:t>Περί Ζώων Ιστορίαι</a:t>
            </a:r>
            <a:r>
              <a:rPr lang="el-GR" sz="2200" dirty="0" smtClean="0"/>
              <a:t>).</a:t>
            </a:r>
          </a:p>
          <a:p>
            <a:r>
              <a:rPr lang="el-GR" sz="2200" dirty="0" smtClean="0"/>
              <a:t>Έμεσες πηγές (Όμηρος, Ησίοδος, Ηρόδοτος, Ξενοφώντας, Θουκυδίδης, Παυσανίας, Πλίνιος, Στράβων)</a:t>
            </a:r>
            <a:r>
              <a:rPr lang="en-US" sz="2200" dirty="0" smtClean="0"/>
              <a:t>.</a:t>
            </a:r>
            <a:endParaRPr lang="en-US" sz="2200" dirty="0"/>
          </a:p>
        </p:txBody>
      </p:sp>
      <p:pic>
        <p:nvPicPr>
          <p:cNvPr id="5" name="Content Placeholder 4" descr="pausanias.jpg"/>
          <p:cNvPicPr>
            <a:picLocks noGrp="1" noChangeAspect="1"/>
          </p:cNvPicPr>
          <p:nvPr>
            <p:ph sz="half" idx="2"/>
          </p:nvPr>
        </p:nvPicPr>
        <p:blipFill>
          <a:blip r:embed="rId3"/>
          <a:srcRect l="-9488" r="-9488"/>
          <a:stretch>
            <a:fillRect/>
          </a:stretch>
        </p:blipFill>
        <p:spPr>
          <a:xfrm>
            <a:off x="4827270" y="1687512"/>
            <a:ext cx="3886200" cy="4351338"/>
          </a:xfrm>
        </p:spPr>
      </p:pic>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26</a:t>
            </a:fld>
            <a:endParaRPr lang="en-US"/>
          </a:p>
        </p:txBody>
      </p:sp>
      <p:sp>
        <p:nvSpPr>
          <p:cNvPr id="7" name="TextBox 6"/>
          <p:cNvSpPr txBox="1"/>
          <p:nvPr/>
        </p:nvSpPr>
        <p:spPr>
          <a:xfrm>
            <a:off x="8069073" y="5761851"/>
            <a:ext cx="341760" cy="276999"/>
          </a:xfrm>
          <a:prstGeom prst="rect">
            <a:avLst/>
          </a:prstGeom>
          <a:noFill/>
        </p:spPr>
        <p:txBody>
          <a:bodyPr wrap="none" rtlCol="0">
            <a:spAutoFit/>
          </a:bodyPr>
          <a:lstStyle/>
          <a:p>
            <a:r>
              <a:rPr lang="en-US" sz="1200" dirty="0" smtClean="0">
                <a:solidFill>
                  <a:schemeClr val="bg1"/>
                </a:solidFill>
              </a:rPr>
              <a:t>33</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000" dirty="0" err="1" smtClean="0"/>
              <a:t>Π</a:t>
            </a:r>
            <a:r>
              <a:rPr lang="el-GR" sz="3000" dirty="0" smtClean="0"/>
              <a:t>ολλά στοιχεία διασώθηκαν μέσα από τις απεικονίσεις σε νομίσματα, αγγεία και αγάλματα</a:t>
            </a:r>
            <a:endParaRPr lang="en-US" sz="3000" dirty="0"/>
          </a:p>
        </p:txBody>
      </p:sp>
      <p:pic>
        <p:nvPicPr>
          <p:cNvPr id="5" name="Content Placeholder 4" descr="A_3563.jpg"/>
          <p:cNvPicPr>
            <a:picLocks noGrp="1" noChangeAspect="1"/>
          </p:cNvPicPr>
          <p:nvPr>
            <p:ph sz="half" idx="1"/>
          </p:nvPr>
        </p:nvPicPr>
        <p:blipFill>
          <a:blip r:embed="rId3"/>
          <a:stretch>
            <a:fillRect/>
          </a:stretch>
        </p:blipFill>
        <p:spPr>
          <a:xfrm>
            <a:off x="933450" y="2042954"/>
            <a:ext cx="3581400" cy="3581400"/>
          </a:xfrm>
        </p:spPr>
      </p:pic>
      <p:pic>
        <p:nvPicPr>
          <p:cNvPr id="10" name="Content Placeholder 9" descr="animalsgreece.jpg"/>
          <p:cNvPicPr>
            <a:picLocks noGrp="1" noChangeAspect="1"/>
          </p:cNvPicPr>
          <p:nvPr>
            <p:ph sz="half" idx="2"/>
          </p:nvPr>
        </p:nvPicPr>
        <p:blipFill>
          <a:blip r:embed="rId4"/>
          <a:stretch>
            <a:fillRect/>
          </a:stretch>
        </p:blipFill>
        <p:spPr>
          <a:xfrm>
            <a:off x="4629150" y="2549082"/>
            <a:ext cx="3886200" cy="2904423"/>
          </a:xfrm>
        </p:spPr>
      </p:pic>
      <p:sp>
        <p:nvSpPr>
          <p:cNvPr id="9" name="TextBox 8"/>
          <p:cNvSpPr txBox="1"/>
          <p:nvPr/>
        </p:nvSpPr>
        <p:spPr>
          <a:xfrm>
            <a:off x="1085850" y="5624354"/>
            <a:ext cx="3276600" cy="400110"/>
          </a:xfrm>
          <a:prstGeom prst="rect">
            <a:avLst/>
          </a:prstGeom>
          <a:noFill/>
        </p:spPr>
        <p:txBody>
          <a:bodyPr wrap="square" rtlCol="0">
            <a:spAutoFit/>
          </a:bodyPr>
          <a:lstStyle/>
          <a:p>
            <a:r>
              <a:rPr lang="el-GR" sz="2000" dirty="0" smtClean="0"/>
              <a:t>Στατήρας Εφέσου με πλατώνι</a:t>
            </a:r>
            <a:endParaRPr lang="en-US" sz="2000" dirty="0"/>
          </a:p>
        </p:txBody>
      </p:sp>
      <p:sp>
        <p:nvSpPr>
          <p:cNvPr id="2" name="Θέση υποσέλιδου 1"/>
          <p:cNvSpPr>
            <a:spLocks noGrp="1"/>
          </p:cNvSpPr>
          <p:nvPr>
            <p:ph type="ftr" sz="quarter" idx="11"/>
          </p:nvPr>
        </p:nvSpPr>
        <p:spPr/>
        <p:txBody>
          <a:bodyPr/>
          <a:lstStyle/>
          <a:p>
            <a:r>
              <a:rPr lang="el-GR" smtClean="0"/>
              <a:t>Ενότητα 3η. Πανίδα της Ελλάδας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27</a:t>
            </a:fld>
            <a:endParaRPr lang="en-US"/>
          </a:p>
        </p:txBody>
      </p:sp>
      <p:sp>
        <p:nvSpPr>
          <p:cNvPr id="8" name="TextBox 7"/>
          <p:cNvSpPr txBox="1"/>
          <p:nvPr/>
        </p:nvSpPr>
        <p:spPr>
          <a:xfrm>
            <a:off x="4177179" y="5315005"/>
            <a:ext cx="341760" cy="276999"/>
          </a:xfrm>
          <a:prstGeom prst="rect">
            <a:avLst/>
          </a:prstGeom>
          <a:noFill/>
        </p:spPr>
        <p:txBody>
          <a:bodyPr wrap="none" rtlCol="0">
            <a:spAutoFit/>
          </a:bodyPr>
          <a:lstStyle/>
          <a:p>
            <a:r>
              <a:rPr lang="en-US" sz="1200" dirty="0" smtClean="0">
                <a:solidFill>
                  <a:schemeClr val="bg1"/>
                </a:solidFill>
              </a:rPr>
              <a:t>34</a:t>
            </a:r>
            <a:endParaRPr lang="el-GR" sz="1200" dirty="0">
              <a:solidFill>
                <a:schemeClr val="bg1"/>
              </a:solidFill>
            </a:endParaRPr>
          </a:p>
        </p:txBody>
      </p:sp>
      <p:sp>
        <p:nvSpPr>
          <p:cNvPr id="11" name="TextBox 10"/>
          <p:cNvSpPr txBox="1"/>
          <p:nvPr/>
        </p:nvSpPr>
        <p:spPr>
          <a:xfrm>
            <a:off x="8173590" y="5176505"/>
            <a:ext cx="341760" cy="276999"/>
          </a:xfrm>
          <a:prstGeom prst="rect">
            <a:avLst/>
          </a:prstGeom>
          <a:noFill/>
        </p:spPr>
        <p:txBody>
          <a:bodyPr wrap="none" rtlCol="0">
            <a:spAutoFit/>
          </a:bodyPr>
          <a:lstStyle/>
          <a:p>
            <a:r>
              <a:rPr lang="en-US" sz="1200" dirty="0" smtClean="0"/>
              <a:t>35</a:t>
            </a:r>
            <a:endParaRPr lang="el-GR"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7"/>
          <p:cNvSpPr>
            <a:spLocks noChangeArrowheads="1"/>
          </p:cNvSpPr>
          <p:nvPr/>
        </p:nvSpPr>
        <p:spPr bwMode="auto">
          <a:xfrm>
            <a:off x="9209088" y="18510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Title 1"/>
          <p:cNvSpPr>
            <a:spLocks noGrp="1"/>
          </p:cNvSpPr>
          <p:nvPr>
            <p:ph type="title"/>
          </p:nvPr>
        </p:nvSpPr>
        <p:spPr/>
        <p:txBody>
          <a:bodyPr/>
          <a:lstStyle/>
          <a:p>
            <a:r>
              <a:rPr lang="el-GR" dirty="0" err="1">
                <a:ea typeface="Arial" pitchFamily="-112" charset="0"/>
                <a:cs typeface="Calibri"/>
              </a:rPr>
              <a:t>Υπερβόσκηση</a:t>
            </a:r>
            <a:r>
              <a:rPr lang="el-GR" sz="3200" dirty="0" smtClean="0">
                <a:solidFill>
                  <a:srgbClr val="800000"/>
                </a:solidFill>
                <a:ea typeface="Arial" pitchFamily="-112" charset="0"/>
                <a:cs typeface="Arial" pitchFamily="-112" charset="0"/>
              </a:rPr>
              <a:t>...</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956" t="-1313" r="-1956" b="-1313"/>
          <a:stretch/>
        </p:blipFill>
        <p:spPr/>
      </p:pic>
      <p:pic>
        <p:nvPicPr>
          <p:cNvPr id="7" name="Picture Placeholder 6"/>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26051" t="-712" r="-26051" b="-712"/>
          <a:stretch/>
        </p:blipFill>
        <p:spPr/>
      </p:pic>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28</a:t>
            </a:fld>
            <a:endParaRPr lang="en-US" dirty="0"/>
          </a:p>
        </p:txBody>
      </p:sp>
      <p:sp>
        <p:nvSpPr>
          <p:cNvPr id="9" name="TextBox 8"/>
          <p:cNvSpPr txBox="1"/>
          <p:nvPr/>
        </p:nvSpPr>
        <p:spPr>
          <a:xfrm>
            <a:off x="3911755" y="3592554"/>
            <a:ext cx="341760" cy="276999"/>
          </a:xfrm>
          <a:prstGeom prst="rect">
            <a:avLst/>
          </a:prstGeom>
          <a:noFill/>
        </p:spPr>
        <p:txBody>
          <a:bodyPr wrap="none" rtlCol="0">
            <a:spAutoFit/>
          </a:bodyPr>
          <a:lstStyle/>
          <a:p>
            <a:r>
              <a:rPr lang="en-US" sz="1200" dirty="0" smtClean="0">
                <a:solidFill>
                  <a:schemeClr val="bg1"/>
                </a:solidFill>
              </a:rPr>
              <a:t>36</a:t>
            </a:r>
            <a:endParaRPr lang="el-GR" sz="1200" dirty="0">
              <a:solidFill>
                <a:schemeClr val="bg1"/>
              </a:solidFill>
            </a:endParaRPr>
          </a:p>
        </p:txBody>
      </p:sp>
      <p:sp>
        <p:nvSpPr>
          <p:cNvPr id="10" name="TextBox 9"/>
          <p:cNvSpPr txBox="1"/>
          <p:nvPr/>
        </p:nvSpPr>
        <p:spPr>
          <a:xfrm>
            <a:off x="7536620" y="3592554"/>
            <a:ext cx="341760" cy="276999"/>
          </a:xfrm>
          <a:prstGeom prst="rect">
            <a:avLst/>
          </a:prstGeom>
          <a:noFill/>
        </p:spPr>
        <p:txBody>
          <a:bodyPr wrap="none" rtlCol="0">
            <a:spAutoFit/>
          </a:bodyPr>
          <a:lstStyle/>
          <a:p>
            <a:r>
              <a:rPr lang="en-US" sz="1200" dirty="0" smtClean="0"/>
              <a:t>37</a:t>
            </a:r>
            <a:endParaRPr lang="el-GR" sz="1200" dirty="0"/>
          </a:p>
        </p:txBody>
      </p:sp>
      <p:pic>
        <p:nvPicPr>
          <p:cNvPr id="12" name="Θέση εικόνας 11"/>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9563" b="9563"/>
          <a:stretch>
            <a:fillRect/>
          </a:stretch>
        </p:blipFill>
        <p:spPr/>
      </p:pic>
      <p:sp>
        <p:nvSpPr>
          <p:cNvPr id="11" name="TextBox 10"/>
          <p:cNvSpPr txBox="1"/>
          <p:nvPr/>
        </p:nvSpPr>
        <p:spPr>
          <a:xfrm>
            <a:off x="6008688" y="5800765"/>
            <a:ext cx="341760" cy="276999"/>
          </a:xfrm>
          <a:prstGeom prst="rect">
            <a:avLst/>
          </a:prstGeom>
          <a:noFill/>
        </p:spPr>
        <p:txBody>
          <a:bodyPr wrap="none" rtlCol="0">
            <a:spAutoFit/>
          </a:bodyPr>
          <a:lstStyle/>
          <a:p>
            <a:r>
              <a:rPr lang="en-US" sz="1200" dirty="0" smtClean="0">
                <a:solidFill>
                  <a:schemeClr val="bg1"/>
                </a:solidFill>
              </a:rPr>
              <a:t>38</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TextBox 5"/>
          <p:cNvSpPr txBox="1">
            <a:spLocks noChangeArrowheads="1"/>
          </p:cNvSpPr>
          <p:nvPr/>
        </p:nvSpPr>
        <p:spPr bwMode="auto">
          <a:xfrm>
            <a:off x="5410200" y="4575905"/>
            <a:ext cx="2453640" cy="369332"/>
          </a:xfrm>
          <a:prstGeom prst="rect">
            <a:avLst/>
          </a:prstGeom>
          <a:noFill/>
          <a:ln w="9525">
            <a:noFill/>
            <a:miter lim="800000"/>
            <a:headEnd/>
            <a:tailEnd/>
          </a:ln>
        </p:spPr>
        <p:txBody>
          <a:bodyPr wrap="square">
            <a:prstTxWarp prst="textNoShape">
              <a:avLst/>
            </a:prstTxWarp>
            <a:spAutoFit/>
          </a:bodyPr>
          <a:lstStyle/>
          <a:p>
            <a:r>
              <a:rPr lang="en-US" i="1" dirty="0" err="1">
                <a:latin typeface="Calibri" pitchFamily="-106" charset="0"/>
                <a:ea typeface="Calibri" pitchFamily="-106" charset="0"/>
                <a:cs typeface="Calibri" pitchFamily="-106" charset="0"/>
              </a:rPr>
              <a:t>Pelophylax</a:t>
            </a:r>
            <a:r>
              <a:rPr lang="en-US" i="1" dirty="0">
                <a:latin typeface="Calibri" pitchFamily="-106" charset="0"/>
                <a:ea typeface="Calibri" pitchFamily="-106" charset="0"/>
                <a:cs typeface="Calibri" pitchFamily="-106" charset="0"/>
              </a:rPr>
              <a:t> </a:t>
            </a:r>
            <a:r>
              <a:rPr lang="en-US" i="1" dirty="0" err="1">
                <a:latin typeface="Calibri" pitchFamily="-106" charset="0"/>
                <a:ea typeface="Calibri" pitchFamily="-106" charset="0"/>
                <a:cs typeface="Calibri" pitchFamily="-106" charset="0"/>
              </a:rPr>
              <a:t>kurtmuelleri</a:t>
            </a:r>
            <a:endParaRPr lang="en-US" i="1" dirty="0">
              <a:latin typeface="Calibri" pitchFamily="-106" charset="0"/>
              <a:ea typeface="Calibri" pitchFamily="-106" charset="0"/>
              <a:cs typeface="Calibri" pitchFamily="-106" charset="0"/>
            </a:endParaRPr>
          </a:p>
        </p:txBody>
      </p:sp>
      <p:sp>
        <p:nvSpPr>
          <p:cNvPr id="2" name="Title 1"/>
          <p:cNvSpPr>
            <a:spLocks noGrp="1"/>
          </p:cNvSpPr>
          <p:nvPr>
            <p:ph type="title"/>
          </p:nvPr>
        </p:nvSpPr>
        <p:spPr/>
        <p:txBody>
          <a:bodyPr/>
          <a:lstStyle/>
          <a:p>
            <a:r>
              <a:rPr lang="el-GR" dirty="0" err="1" smtClean="0"/>
              <a:t>Σερίφιοι</a:t>
            </a:r>
            <a:r>
              <a:rPr lang="el-GR" dirty="0" smtClean="0"/>
              <a:t> βάτραχοι</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297492"/>
            <a:ext cx="3886200" cy="3407603"/>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954276"/>
            <a:ext cx="3886200" cy="2584322"/>
          </a:xfrm>
        </p:spPr>
      </p:pic>
      <p:sp>
        <p:nvSpPr>
          <p:cNvPr id="3" name="Θέση υποσέλιδου 2"/>
          <p:cNvSpPr>
            <a:spLocks noGrp="1"/>
          </p:cNvSpPr>
          <p:nvPr>
            <p:ph type="ftr" sz="quarter" idx="11"/>
          </p:nvPr>
        </p:nvSpPr>
        <p:spPr/>
        <p:txBody>
          <a:bodyPr/>
          <a:lstStyle/>
          <a:p>
            <a:r>
              <a:rPr lang="el-GR" smtClean="0"/>
              <a:t>Ενότητα 3η. Πανίδα της Ελλάδας</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29</a:t>
            </a:fld>
            <a:endParaRPr lang="en-US"/>
          </a:p>
        </p:txBody>
      </p:sp>
      <p:sp>
        <p:nvSpPr>
          <p:cNvPr id="8" name="TextBox 7"/>
          <p:cNvSpPr txBox="1"/>
          <p:nvPr/>
        </p:nvSpPr>
        <p:spPr>
          <a:xfrm>
            <a:off x="4148604" y="5358327"/>
            <a:ext cx="341760" cy="276999"/>
          </a:xfrm>
          <a:prstGeom prst="rect">
            <a:avLst/>
          </a:prstGeom>
          <a:noFill/>
        </p:spPr>
        <p:txBody>
          <a:bodyPr wrap="none" rtlCol="0">
            <a:spAutoFit/>
          </a:bodyPr>
          <a:lstStyle/>
          <a:p>
            <a:r>
              <a:rPr lang="en-US" sz="1200" dirty="0" smtClean="0"/>
              <a:t>39</a:t>
            </a:r>
            <a:endParaRPr lang="el-GR" sz="1200" dirty="0"/>
          </a:p>
        </p:txBody>
      </p:sp>
      <p:sp>
        <p:nvSpPr>
          <p:cNvPr id="9" name="TextBox 8"/>
          <p:cNvSpPr txBox="1"/>
          <p:nvPr/>
        </p:nvSpPr>
        <p:spPr>
          <a:xfrm>
            <a:off x="8108346" y="4261599"/>
            <a:ext cx="341760" cy="276999"/>
          </a:xfrm>
          <a:prstGeom prst="rect">
            <a:avLst/>
          </a:prstGeom>
          <a:noFill/>
        </p:spPr>
        <p:txBody>
          <a:bodyPr wrap="none" rtlCol="0">
            <a:spAutoFit/>
          </a:bodyPr>
          <a:lstStyle/>
          <a:p>
            <a:r>
              <a:rPr lang="en-US" sz="1200" dirty="0" smtClean="0"/>
              <a:t>40</a:t>
            </a:r>
            <a:endParaRPr lang="el-GR"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4000" dirty="0" smtClean="0"/>
              <a:t>Ιδιαιτερότητες </a:t>
            </a:r>
            <a:r>
              <a:rPr lang="en-US" sz="4000" dirty="0" smtClean="0"/>
              <a:t/>
            </a:r>
            <a:br>
              <a:rPr lang="en-US" sz="4000" dirty="0" smtClean="0"/>
            </a:br>
            <a:r>
              <a:rPr lang="el-GR" sz="4000" dirty="0" smtClean="0"/>
              <a:t>του ελλαδικού χώρου</a:t>
            </a:r>
            <a:endParaRPr lang="en-US" sz="4000" dirty="0"/>
          </a:p>
        </p:txBody>
      </p:sp>
      <p:sp>
        <p:nvSpPr>
          <p:cNvPr id="3" name="Content Placeholder 2"/>
          <p:cNvSpPr>
            <a:spLocks noGrp="1"/>
          </p:cNvSpPr>
          <p:nvPr>
            <p:ph sz="quarter" idx="16"/>
          </p:nvPr>
        </p:nvSpPr>
        <p:spPr>
          <a:xfrm>
            <a:off x="1276080" y="1690689"/>
            <a:ext cx="3778250" cy="1831618"/>
          </a:xfrm>
        </p:spPr>
        <p:txBody>
          <a:bodyPr>
            <a:normAutofit/>
          </a:bodyPr>
          <a:lstStyle/>
          <a:p>
            <a:pPr indent="0">
              <a:buNone/>
            </a:pPr>
            <a:r>
              <a:rPr lang="el-GR" sz="2400" dirty="0" smtClean="0"/>
              <a:t>Σταυροδρόμι τριών ηπείρων.</a:t>
            </a:r>
          </a:p>
          <a:p>
            <a:pPr indent="0">
              <a:buNone/>
            </a:pPr>
            <a:r>
              <a:rPr lang="en-US" sz="2400" dirty="0"/>
              <a:t>Υ</a:t>
            </a:r>
            <a:r>
              <a:rPr lang="el-GR" sz="2400" dirty="0"/>
              <a:t>ψηλός </a:t>
            </a:r>
            <a:r>
              <a:rPr lang="el-GR" sz="2400" dirty="0" err="1" smtClean="0"/>
              <a:t>νησιωτισμός</a:t>
            </a:r>
            <a:r>
              <a:rPr lang="el-GR" sz="2400" dirty="0" smtClean="0"/>
              <a:t>.</a:t>
            </a:r>
          </a:p>
          <a:p>
            <a:pPr indent="0">
              <a:buNone/>
            </a:pPr>
            <a:r>
              <a:rPr lang="en-US" sz="2400" dirty="0"/>
              <a:t>Π</a:t>
            </a:r>
            <a:r>
              <a:rPr lang="el-GR" sz="2400" dirty="0" err="1"/>
              <a:t>αρουσία</a:t>
            </a:r>
            <a:r>
              <a:rPr lang="el-GR" sz="2400" dirty="0"/>
              <a:t> </a:t>
            </a:r>
            <a:r>
              <a:rPr lang="el-GR" sz="2400" dirty="0" smtClean="0"/>
              <a:t>ανθρώπου.</a:t>
            </a:r>
            <a:endParaRPr lang="el-GR" dirty="0" smtClean="0">
              <a:solidFill>
                <a:srgbClr val="000090"/>
              </a:solidFill>
            </a:endParaRPr>
          </a:p>
          <a:p>
            <a:pPr>
              <a:buNone/>
            </a:pPr>
            <a:endParaRPr lang="el-GR" dirty="0" smtClean="0">
              <a:solidFill>
                <a:srgbClr val="000090"/>
              </a:solidFill>
            </a:endParaRPr>
          </a:p>
        </p:txBody>
      </p:sp>
      <p:pic>
        <p:nvPicPr>
          <p:cNvPr id="9" name="Content Placeholder 8"/>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1765861" y="3583662"/>
            <a:ext cx="2455364" cy="2460428"/>
          </a:xfrm>
        </p:spPr>
      </p:pic>
      <p:pic>
        <p:nvPicPr>
          <p:cNvPr id="7" name="Content Placeholder 6"/>
          <p:cNvPicPr>
            <a:picLocks noGrp="1" noChangeAspect="1"/>
          </p:cNvPicPr>
          <p:nvPr>
            <p:ph sz="quarter" idx="18"/>
          </p:nvPr>
        </p:nvPicPr>
        <p:blipFill>
          <a:blip r:embed="rId4" cstate="print">
            <a:extLst>
              <a:ext uri="{28A0092B-C50C-407E-A947-70E740481C1C}">
                <a14:useLocalDpi xmlns:a14="http://schemas.microsoft.com/office/drawing/2010/main" val="0"/>
              </a:ext>
            </a:extLst>
          </a:blip>
          <a:stretch>
            <a:fillRect/>
          </a:stretch>
        </p:blipFill>
        <p:spPr>
          <a:xfrm>
            <a:off x="5330750" y="1690689"/>
            <a:ext cx="2289305" cy="2170753"/>
          </a:xfrm>
        </p:spPr>
      </p:pic>
      <p:pic>
        <p:nvPicPr>
          <p:cNvPr id="14" name="Content Placeholder 13"/>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5054330" y="4012090"/>
            <a:ext cx="2842143" cy="2032000"/>
          </a:xfrm>
        </p:spPr>
      </p:pic>
      <p:sp>
        <p:nvSpPr>
          <p:cNvPr id="4" name="Θέση υποσέλιδου 3"/>
          <p:cNvSpPr>
            <a:spLocks noGrp="1"/>
          </p:cNvSpPr>
          <p:nvPr>
            <p:ph type="ftr" sz="quarter" idx="10"/>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3</a:t>
            </a:fld>
            <a:endParaRPr lang="en-US" dirty="0"/>
          </a:p>
        </p:txBody>
      </p:sp>
      <p:sp>
        <p:nvSpPr>
          <p:cNvPr id="6" name="TextBox 5"/>
          <p:cNvSpPr txBox="1"/>
          <p:nvPr/>
        </p:nvSpPr>
        <p:spPr>
          <a:xfrm>
            <a:off x="7356841" y="3522307"/>
            <a:ext cx="263214" cy="276999"/>
          </a:xfrm>
          <a:prstGeom prst="rect">
            <a:avLst/>
          </a:prstGeom>
          <a:noFill/>
        </p:spPr>
        <p:txBody>
          <a:bodyPr wrap="none" rtlCol="0">
            <a:spAutoFit/>
          </a:bodyPr>
          <a:lstStyle/>
          <a:p>
            <a:r>
              <a:rPr lang="en-US" sz="1200" dirty="0" smtClean="0"/>
              <a:t>1</a:t>
            </a:r>
            <a:endParaRPr lang="el-GR" sz="1200" dirty="0"/>
          </a:p>
        </p:txBody>
      </p:sp>
      <p:sp>
        <p:nvSpPr>
          <p:cNvPr id="10" name="TextBox 9"/>
          <p:cNvSpPr txBox="1"/>
          <p:nvPr/>
        </p:nvSpPr>
        <p:spPr>
          <a:xfrm>
            <a:off x="3958011" y="5761636"/>
            <a:ext cx="263214" cy="276999"/>
          </a:xfrm>
          <a:prstGeom prst="rect">
            <a:avLst/>
          </a:prstGeom>
          <a:noFill/>
        </p:spPr>
        <p:txBody>
          <a:bodyPr wrap="none" rtlCol="0">
            <a:spAutoFit/>
          </a:bodyPr>
          <a:lstStyle/>
          <a:p>
            <a:r>
              <a:rPr lang="en-US" sz="1200" dirty="0" smtClean="0"/>
              <a:t>2</a:t>
            </a:r>
            <a:endParaRPr lang="el-GR" sz="1200" dirty="0"/>
          </a:p>
        </p:txBody>
      </p:sp>
      <p:sp>
        <p:nvSpPr>
          <p:cNvPr id="11" name="TextBox 10"/>
          <p:cNvSpPr txBox="1"/>
          <p:nvPr/>
        </p:nvSpPr>
        <p:spPr>
          <a:xfrm>
            <a:off x="7586422" y="5760742"/>
            <a:ext cx="263214" cy="276999"/>
          </a:xfrm>
          <a:prstGeom prst="rect">
            <a:avLst/>
          </a:prstGeom>
          <a:noFill/>
        </p:spPr>
        <p:txBody>
          <a:bodyPr wrap="none" rtlCol="0">
            <a:spAutoFit/>
          </a:bodyPr>
          <a:lstStyle/>
          <a:p>
            <a:r>
              <a:rPr lang="en-US" sz="1200" dirty="0" smtClean="0">
                <a:solidFill>
                  <a:schemeClr val="bg1"/>
                </a:solidFill>
              </a:rPr>
              <a:t>3</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Box 4"/>
          <p:cNvSpPr txBox="1">
            <a:spLocks noChangeArrowheads="1"/>
          </p:cNvSpPr>
          <p:nvPr/>
        </p:nvSpPr>
        <p:spPr bwMode="auto">
          <a:xfrm>
            <a:off x="5471160" y="5036483"/>
            <a:ext cx="1691640" cy="369332"/>
          </a:xfrm>
          <a:prstGeom prst="rect">
            <a:avLst/>
          </a:prstGeom>
          <a:noFill/>
          <a:ln w="9525">
            <a:noFill/>
            <a:miter lim="800000"/>
            <a:headEnd/>
            <a:tailEnd/>
          </a:ln>
        </p:spPr>
        <p:txBody>
          <a:bodyPr wrap="square">
            <a:prstTxWarp prst="textNoShape">
              <a:avLst/>
            </a:prstTxWarp>
            <a:spAutoFit/>
          </a:bodyPr>
          <a:lstStyle/>
          <a:p>
            <a:r>
              <a:rPr lang="en-US" i="1" dirty="0" err="1"/>
              <a:t>Athene</a:t>
            </a:r>
            <a:r>
              <a:rPr lang="en-US" i="1" dirty="0"/>
              <a:t> </a:t>
            </a:r>
            <a:r>
              <a:rPr lang="en-US" i="1" dirty="0" err="1"/>
              <a:t>noctua</a:t>
            </a:r>
            <a:endParaRPr lang="en-US" i="1" dirty="0"/>
          </a:p>
        </p:txBody>
      </p:sp>
      <p:sp>
        <p:nvSpPr>
          <p:cNvPr id="2" name="Title 1"/>
          <p:cNvSpPr>
            <a:spLocks noGrp="1"/>
          </p:cNvSpPr>
          <p:nvPr>
            <p:ph type="title"/>
          </p:nvPr>
        </p:nvSpPr>
        <p:spPr/>
        <p:txBody>
          <a:bodyPr/>
          <a:lstStyle/>
          <a:p>
            <a:r>
              <a:rPr lang="el-GR" dirty="0" smtClean="0"/>
              <a:t>Αθηναϊκές δραχμές</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99696" y="2153023"/>
            <a:ext cx="3544107" cy="369654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835806"/>
            <a:ext cx="3223539" cy="3200677"/>
          </a:xfrm>
        </p:spPr>
      </p:pic>
      <p:sp>
        <p:nvSpPr>
          <p:cNvPr id="3" name="Θέση υποσέλιδου 2"/>
          <p:cNvSpPr>
            <a:spLocks noGrp="1"/>
          </p:cNvSpPr>
          <p:nvPr>
            <p:ph type="ftr" sz="quarter" idx="11"/>
          </p:nvPr>
        </p:nvSpPr>
        <p:spPr/>
        <p:txBody>
          <a:bodyPr/>
          <a:lstStyle/>
          <a:p>
            <a:r>
              <a:rPr lang="el-GR" smtClean="0"/>
              <a:t>Ενότητα 3η. Πανίδα της Ελλάδας</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30</a:t>
            </a:fld>
            <a:endParaRPr lang="en-US"/>
          </a:p>
        </p:txBody>
      </p:sp>
      <p:sp>
        <p:nvSpPr>
          <p:cNvPr id="8" name="TextBox 7"/>
          <p:cNvSpPr txBox="1"/>
          <p:nvPr/>
        </p:nvSpPr>
        <p:spPr>
          <a:xfrm>
            <a:off x="3746133" y="5267315"/>
            <a:ext cx="341760" cy="276999"/>
          </a:xfrm>
          <a:prstGeom prst="rect">
            <a:avLst/>
          </a:prstGeom>
          <a:noFill/>
        </p:spPr>
        <p:txBody>
          <a:bodyPr wrap="none" rtlCol="0">
            <a:spAutoFit/>
          </a:bodyPr>
          <a:lstStyle/>
          <a:p>
            <a:r>
              <a:rPr lang="en-US" sz="1200" dirty="0" smtClean="0"/>
              <a:t>41</a:t>
            </a:r>
            <a:endParaRPr lang="el-GR" sz="1200" dirty="0"/>
          </a:p>
        </p:txBody>
      </p:sp>
      <p:sp>
        <p:nvSpPr>
          <p:cNvPr id="9" name="TextBox 8"/>
          <p:cNvSpPr txBox="1"/>
          <p:nvPr/>
        </p:nvSpPr>
        <p:spPr>
          <a:xfrm>
            <a:off x="7390997" y="4759484"/>
            <a:ext cx="341760" cy="276999"/>
          </a:xfrm>
          <a:prstGeom prst="rect">
            <a:avLst/>
          </a:prstGeom>
          <a:noFill/>
        </p:spPr>
        <p:txBody>
          <a:bodyPr wrap="none" rtlCol="0">
            <a:spAutoFit/>
          </a:bodyPr>
          <a:lstStyle/>
          <a:p>
            <a:r>
              <a:rPr lang="en-US" sz="1200" dirty="0" smtClean="0">
                <a:solidFill>
                  <a:schemeClr val="bg1"/>
                </a:solidFill>
              </a:rPr>
              <a:t>42</a:t>
            </a:r>
            <a:endParaRPr lang="el-GR" sz="12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itle 5"/>
          <p:cNvSpPr>
            <a:spLocks noGrp="1"/>
          </p:cNvSpPr>
          <p:nvPr>
            <p:ph type="title"/>
          </p:nvPr>
        </p:nvSpPr>
        <p:spPr/>
        <p:txBody>
          <a:bodyPr>
            <a:normAutofit/>
          </a:bodyPr>
          <a:lstStyle/>
          <a:p>
            <a:r>
              <a:rPr lang="en-US" dirty="0" smtClean="0"/>
              <a:t>Α</a:t>
            </a:r>
            <a:r>
              <a:rPr lang="el-GR" dirty="0" err="1" smtClean="0"/>
              <a:t>κμή</a:t>
            </a:r>
            <a:r>
              <a:rPr lang="el-GR" dirty="0" smtClean="0"/>
              <a:t> και παρακμή της Αίγινας</a:t>
            </a:r>
            <a:endParaRPr lang="en-US" dirty="0" smtClean="0"/>
          </a:p>
        </p:txBody>
      </p:sp>
      <p:pic>
        <p:nvPicPr>
          <p:cNvPr id="69634" name="Content Placeholder 3" descr="sea turtle coin 88.jpg"/>
          <p:cNvPicPr>
            <a:picLocks noGrp="1" noChangeAspect="1"/>
          </p:cNvPicPr>
          <p:nvPr>
            <p:ph sz="half" idx="1"/>
          </p:nvPr>
        </p:nvPicPr>
        <p:blipFill>
          <a:blip r:embed="rId3"/>
          <a:stretch>
            <a:fillRect/>
          </a:stretch>
        </p:blipFill>
        <p:spPr>
          <a:xfrm>
            <a:off x="685800" y="1839465"/>
            <a:ext cx="3886200" cy="1935327"/>
          </a:xfrm>
        </p:spPr>
      </p:pic>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14850" y="3923569"/>
            <a:ext cx="3886200" cy="2090775"/>
          </a:xfrm>
        </p:spPr>
      </p:pic>
      <p:sp>
        <p:nvSpPr>
          <p:cNvPr id="2" name="Θέση υποσέλιδου 1"/>
          <p:cNvSpPr>
            <a:spLocks noGrp="1"/>
          </p:cNvSpPr>
          <p:nvPr>
            <p:ph type="ftr" sz="quarter" idx="11"/>
          </p:nvPr>
        </p:nvSpPr>
        <p:spPr/>
        <p:txBody>
          <a:bodyPr/>
          <a:lstStyle/>
          <a:p>
            <a:r>
              <a:rPr lang="el-GR" smtClean="0"/>
              <a:t>Ενότητα 3η. Πανίδα της Ελλάδας</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31</a:t>
            </a:fld>
            <a:endParaRPr lang="en-US"/>
          </a:p>
        </p:txBody>
      </p:sp>
      <p:sp>
        <p:nvSpPr>
          <p:cNvPr id="7" name="TextBox 6"/>
          <p:cNvSpPr txBox="1"/>
          <p:nvPr/>
        </p:nvSpPr>
        <p:spPr>
          <a:xfrm>
            <a:off x="4308786" y="3473997"/>
            <a:ext cx="341760" cy="276999"/>
          </a:xfrm>
          <a:prstGeom prst="rect">
            <a:avLst/>
          </a:prstGeom>
          <a:noFill/>
        </p:spPr>
        <p:txBody>
          <a:bodyPr wrap="none" rtlCol="0">
            <a:spAutoFit/>
          </a:bodyPr>
          <a:lstStyle/>
          <a:p>
            <a:r>
              <a:rPr lang="en-US" sz="1200" dirty="0" smtClean="0"/>
              <a:t>43</a:t>
            </a:r>
            <a:endParaRPr lang="el-GR" sz="1200" dirty="0"/>
          </a:p>
        </p:txBody>
      </p:sp>
      <p:sp>
        <p:nvSpPr>
          <p:cNvPr id="8" name="TextBox 7"/>
          <p:cNvSpPr txBox="1"/>
          <p:nvPr/>
        </p:nvSpPr>
        <p:spPr>
          <a:xfrm>
            <a:off x="8269443" y="5644184"/>
            <a:ext cx="341760" cy="276999"/>
          </a:xfrm>
          <a:prstGeom prst="rect">
            <a:avLst/>
          </a:prstGeom>
          <a:noFill/>
        </p:spPr>
        <p:txBody>
          <a:bodyPr wrap="none" rtlCol="0">
            <a:spAutoFit/>
          </a:bodyPr>
          <a:lstStyle/>
          <a:p>
            <a:r>
              <a:rPr lang="en-US" sz="1200" dirty="0" smtClean="0"/>
              <a:t>44</a:t>
            </a:r>
            <a:endParaRPr lang="el-GR" sz="1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smtClean="0"/>
              <a:t>Νέα ώθηση δόθηκε από τα τέλη </a:t>
            </a:r>
            <a:br>
              <a:rPr lang="el-GR" sz="4000" dirty="0" smtClean="0"/>
            </a:br>
            <a:r>
              <a:rPr lang="el-GR" sz="4000" dirty="0" smtClean="0"/>
              <a:t>του 18</a:t>
            </a:r>
            <a:r>
              <a:rPr lang="el-GR" sz="4000" baseline="30000" dirty="0" smtClean="0"/>
              <a:t>ου</a:t>
            </a:r>
            <a:r>
              <a:rPr lang="el-GR" sz="4000" dirty="0" smtClean="0"/>
              <a:t> αιώνα</a:t>
            </a:r>
            <a:endParaRPr lang="en-US" sz="4000" dirty="0"/>
          </a:p>
        </p:txBody>
      </p:sp>
      <p:sp>
        <p:nvSpPr>
          <p:cNvPr id="4" name="Content Placeholder 3"/>
          <p:cNvSpPr>
            <a:spLocks noGrp="1"/>
          </p:cNvSpPr>
          <p:nvPr>
            <p:ph sz="half" idx="1"/>
          </p:nvPr>
        </p:nvSpPr>
        <p:spPr>
          <a:xfrm>
            <a:off x="628650" y="2010729"/>
            <a:ext cx="3669030" cy="4351338"/>
          </a:xfrm>
        </p:spPr>
        <p:txBody>
          <a:bodyPr/>
          <a:lstStyle/>
          <a:p>
            <a:r>
              <a:rPr lang="en-US" sz="2200" dirty="0" smtClean="0"/>
              <a:t>François-René de Chateaubriand (</a:t>
            </a:r>
            <a:r>
              <a:rPr lang="el-GR" sz="2200" i="1" dirty="0" smtClean="0"/>
              <a:t>Ταξίδια σε Ελλάδα, Παλαιστίνη, Αίγυπτο και Μπαρμπαριά, 1806-1807</a:t>
            </a:r>
            <a:r>
              <a:rPr lang="el-GR" sz="2200" dirty="0" smtClean="0"/>
              <a:t>).</a:t>
            </a:r>
          </a:p>
          <a:p>
            <a:r>
              <a:rPr lang="en-US" sz="2200" dirty="0" smtClean="0"/>
              <a:t>John </a:t>
            </a:r>
            <a:r>
              <a:rPr lang="en-US" sz="2200" dirty="0" err="1" smtClean="0"/>
              <a:t>Sibthorp</a:t>
            </a:r>
            <a:r>
              <a:rPr lang="en-US" sz="2200" dirty="0" smtClean="0"/>
              <a:t> (</a:t>
            </a:r>
            <a:r>
              <a:rPr lang="en-US" sz="2200" i="1" dirty="0" smtClean="0"/>
              <a:t>Fauna </a:t>
            </a:r>
            <a:r>
              <a:rPr lang="en-US" sz="2200" i="1" dirty="0" err="1" smtClean="0"/>
              <a:t>graeca</a:t>
            </a:r>
            <a:r>
              <a:rPr lang="en-US" sz="2200" i="1" dirty="0" smtClean="0"/>
              <a:t> </a:t>
            </a:r>
            <a:r>
              <a:rPr lang="en-US" sz="2200" i="1" dirty="0" err="1" smtClean="0"/>
              <a:t>sibthorpiana</a:t>
            </a:r>
            <a:r>
              <a:rPr lang="en-US" sz="2200" dirty="0" smtClean="0"/>
              <a:t>)</a:t>
            </a:r>
            <a:r>
              <a:rPr lang="el-GR" sz="2200" dirty="0" smtClean="0"/>
              <a:t>.</a:t>
            </a:r>
            <a:endParaRPr lang="en-US" sz="2200" dirty="0" smtClean="0"/>
          </a:p>
          <a:p>
            <a:endParaRPr lang="en-US" dirty="0">
              <a:solidFill>
                <a:srgbClr val="000090"/>
              </a:solidFill>
            </a:endParaRPr>
          </a:p>
        </p:txBody>
      </p:sp>
      <p:pic>
        <p:nvPicPr>
          <p:cNvPr id="6" name="Content Placeholder 5" descr="plasci003_aaa_0038_3.jpg"/>
          <p:cNvPicPr>
            <a:picLocks noGrp="1" noChangeAspect="1"/>
          </p:cNvPicPr>
          <p:nvPr>
            <p:ph sz="half" idx="2"/>
          </p:nvPr>
        </p:nvPicPr>
        <p:blipFill>
          <a:blip r:embed="rId3"/>
          <a:stretch>
            <a:fillRect/>
          </a:stretch>
        </p:blipFill>
        <p:spPr>
          <a:xfrm>
            <a:off x="4572000" y="2468880"/>
            <a:ext cx="3908022" cy="2462054"/>
          </a:xfrm>
        </p:spPr>
      </p:pic>
      <p:sp>
        <p:nvSpPr>
          <p:cNvPr id="2" name="Θέση υποσέλιδου 1"/>
          <p:cNvSpPr>
            <a:spLocks noGrp="1"/>
          </p:cNvSpPr>
          <p:nvPr>
            <p:ph type="ftr" sz="quarter" idx="11"/>
          </p:nvPr>
        </p:nvSpPr>
        <p:spPr/>
        <p:txBody>
          <a:bodyPr/>
          <a:lstStyle/>
          <a:p>
            <a:r>
              <a:rPr lang="el-GR" smtClean="0"/>
              <a:t>Ενότητα 3η. Πανίδα της Ελλάδας</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32</a:t>
            </a:fld>
            <a:endParaRPr lang="en-US"/>
          </a:p>
        </p:txBody>
      </p:sp>
      <p:sp>
        <p:nvSpPr>
          <p:cNvPr id="7" name="TextBox 6"/>
          <p:cNvSpPr txBox="1"/>
          <p:nvPr/>
        </p:nvSpPr>
        <p:spPr>
          <a:xfrm>
            <a:off x="7976739" y="4448430"/>
            <a:ext cx="341760" cy="276999"/>
          </a:xfrm>
          <a:prstGeom prst="rect">
            <a:avLst/>
          </a:prstGeom>
          <a:noFill/>
        </p:spPr>
        <p:txBody>
          <a:bodyPr wrap="none" rtlCol="0">
            <a:spAutoFit/>
          </a:bodyPr>
          <a:lstStyle/>
          <a:p>
            <a:r>
              <a:rPr lang="en-US" sz="1200" dirty="0" smtClean="0"/>
              <a:t>45</a:t>
            </a:r>
            <a:endParaRPr lang="el-GR"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Expédition</a:t>
            </a:r>
            <a:r>
              <a:rPr lang="en-US" sz="4000" dirty="0" smtClean="0"/>
              <a:t> de </a:t>
            </a:r>
            <a:r>
              <a:rPr lang="en-US" sz="4000" dirty="0" err="1" smtClean="0"/>
              <a:t>Morée</a:t>
            </a:r>
            <a:r>
              <a:rPr lang="en-US" sz="4000" dirty="0" smtClean="0"/>
              <a:t> </a:t>
            </a:r>
            <a:r>
              <a:rPr lang="el-GR" sz="4000" dirty="0" smtClean="0"/>
              <a:t/>
            </a:r>
            <a:br>
              <a:rPr lang="el-GR" sz="4000" dirty="0" smtClean="0"/>
            </a:br>
            <a:r>
              <a:rPr lang="en-US" sz="4000" dirty="0" smtClean="0"/>
              <a:t>(1828-1833)</a:t>
            </a:r>
            <a:endParaRPr lang="en-US" sz="4000" dirty="0"/>
          </a:p>
        </p:txBody>
      </p:sp>
      <p:pic>
        <p:nvPicPr>
          <p:cNvPr id="4" name="Content Placeholder 3"/>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t="19897" b="19912"/>
          <a:stretch/>
        </p:blipFill>
        <p:spPr>
          <a:xfrm>
            <a:off x="628650" y="1983107"/>
            <a:ext cx="4199524" cy="2835591"/>
          </a:xfrm>
        </p:spPr>
      </p:pic>
      <p:sp>
        <p:nvSpPr>
          <p:cNvPr id="5" name="TextBox 4"/>
          <p:cNvSpPr txBox="1"/>
          <p:nvPr/>
        </p:nvSpPr>
        <p:spPr>
          <a:xfrm>
            <a:off x="6865801" y="3985608"/>
            <a:ext cx="2057400" cy="400110"/>
          </a:xfrm>
          <a:prstGeom prst="rect">
            <a:avLst/>
          </a:prstGeom>
          <a:noFill/>
        </p:spPr>
        <p:txBody>
          <a:bodyPr wrap="square" rtlCol="0">
            <a:spAutoFit/>
          </a:bodyPr>
          <a:lstStyle/>
          <a:p>
            <a:r>
              <a:rPr lang="en-US" sz="2000" dirty="0" smtClean="0"/>
              <a:t>Gabriel </a:t>
            </a:r>
            <a:r>
              <a:rPr lang="en-US" sz="2000" dirty="0" err="1" smtClean="0"/>
              <a:t>Bibron</a:t>
            </a:r>
            <a:endParaRPr lang="en-US" sz="2000" dirty="0"/>
          </a:p>
        </p:txBody>
      </p:sp>
      <p:sp>
        <p:nvSpPr>
          <p:cNvPr id="8" name="TextBox 7"/>
          <p:cNvSpPr txBox="1"/>
          <p:nvPr/>
        </p:nvSpPr>
        <p:spPr>
          <a:xfrm>
            <a:off x="1310640" y="5621308"/>
            <a:ext cx="3947160" cy="400110"/>
          </a:xfrm>
          <a:prstGeom prst="rect">
            <a:avLst/>
          </a:prstGeom>
          <a:noFill/>
        </p:spPr>
        <p:txBody>
          <a:bodyPr wrap="square" rtlCol="0">
            <a:spAutoFit/>
          </a:bodyPr>
          <a:lstStyle/>
          <a:p>
            <a:r>
              <a:rPr lang="en-US" sz="2000" dirty="0" smtClean="0"/>
              <a:t>Jean-</a:t>
            </a:r>
            <a:r>
              <a:rPr lang="en-US" sz="2000" dirty="0" err="1" smtClean="0"/>
              <a:t>Baptiste</a:t>
            </a:r>
            <a:r>
              <a:rPr lang="en-US" sz="2000" dirty="0" smtClean="0"/>
              <a:t> </a:t>
            </a:r>
            <a:r>
              <a:rPr lang="en-US" sz="2000" dirty="0" err="1" smtClean="0"/>
              <a:t>Bory</a:t>
            </a:r>
            <a:r>
              <a:rPr lang="en-US" sz="2000" dirty="0" smtClean="0"/>
              <a:t> de Saint-Vincent</a:t>
            </a:r>
            <a:endParaRPr lang="en-US" sz="2000" dirty="0"/>
          </a:p>
        </p:txBody>
      </p:sp>
      <p:pic>
        <p:nvPicPr>
          <p:cNvPr id="11" name="Content Placeholder 10"/>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5649097" y="1854200"/>
            <a:ext cx="1841544" cy="2068513"/>
          </a:xfrm>
        </p:spPr>
      </p:pic>
      <p:pic>
        <p:nvPicPr>
          <p:cNvPr id="13" name="Content Placeholder 12"/>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5053282" y="4014531"/>
            <a:ext cx="1587410" cy="2114550"/>
          </a:xfrm>
        </p:spPr>
      </p:pic>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6" name="Θέση αριθμού διαφάνειας 5"/>
          <p:cNvSpPr>
            <a:spLocks noGrp="1"/>
          </p:cNvSpPr>
          <p:nvPr>
            <p:ph type="sldNum" sz="quarter" idx="11"/>
          </p:nvPr>
        </p:nvSpPr>
        <p:spPr/>
        <p:txBody>
          <a:bodyPr/>
          <a:lstStyle/>
          <a:p>
            <a:fld id="{58A56277-EA16-4AF5-BFB5-E5ECBBB39490}" type="slidenum">
              <a:rPr lang="en-US" smtClean="0"/>
              <a:t>33</a:t>
            </a:fld>
            <a:endParaRPr lang="en-US"/>
          </a:p>
        </p:txBody>
      </p:sp>
      <p:sp>
        <p:nvSpPr>
          <p:cNvPr id="10" name="TextBox 9"/>
          <p:cNvSpPr txBox="1"/>
          <p:nvPr/>
        </p:nvSpPr>
        <p:spPr>
          <a:xfrm>
            <a:off x="4440393" y="2167048"/>
            <a:ext cx="341760" cy="276999"/>
          </a:xfrm>
          <a:prstGeom prst="rect">
            <a:avLst/>
          </a:prstGeom>
          <a:noFill/>
        </p:spPr>
        <p:txBody>
          <a:bodyPr wrap="none" rtlCol="0">
            <a:spAutoFit/>
          </a:bodyPr>
          <a:lstStyle/>
          <a:p>
            <a:r>
              <a:rPr lang="en-US" sz="1200" dirty="0" smtClean="0"/>
              <a:t>46</a:t>
            </a:r>
            <a:endParaRPr lang="el-GR" sz="1200" dirty="0"/>
          </a:p>
        </p:txBody>
      </p:sp>
      <p:sp>
        <p:nvSpPr>
          <p:cNvPr id="12" name="TextBox 11"/>
          <p:cNvSpPr txBox="1"/>
          <p:nvPr/>
        </p:nvSpPr>
        <p:spPr>
          <a:xfrm>
            <a:off x="7227427" y="3630387"/>
            <a:ext cx="341760" cy="276999"/>
          </a:xfrm>
          <a:prstGeom prst="rect">
            <a:avLst/>
          </a:prstGeom>
          <a:noFill/>
        </p:spPr>
        <p:txBody>
          <a:bodyPr wrap="none" rtlCol="0">
            <a:spAutoFit/>
          </a:bodyPr>
          <a:lstStyle/>
          <a:p>
            <a:r>
              <a:rPr lang="en-US" sz="1200" dirty="0" smtClean="0"/>
              <a:t>47</a:t>
            </a:r>
            <a:endParaRPr lang="el-GR" sz="1200" dirty="0"/>
          </a:p>
        </p:txBody>
      </p:sp>
      <p:sp>
        <p:nvSpPr>
          <p:cNvPr id="14" name="TextBox 13"/>
          <p:cNvSpPr txBox="1"/>
          <p:nvPr/>
        </p:nvSpPr>
        <p:spPr>
          <a:xfrm>
            <a:off x="6557741" y="5723911"/>
            <a:ext cx="341760" cy="276999"/>
          </a:xfrm>
          <a:prstGeom prst="rect">
            <a:avLst/>
          </a:prstGeom>
          <a:noFill/>
        </p:spPr>
        <p:txBody>
          <a:bodyPr wrap="none" rtlCol="0">
            <a:spAutoFit/>
          </a:bodyPr>
          <a:lstStyle/>
          <a:p>
            <a:r>
              <a:rPr lang="en-US" sz="1200" dirty="0" smtClean="0"/>
              <a:t>48</a:t>
            </a:r>
            <a:endParaRPr lang="el-GR" sz="1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Υπάρχουν πολλά κενά στη γνώση της ελληνικής πανίδας...</a:t>
            </a:r>
            <a:endParaRPr lang="en-US" sz="4000" dirty="0"/>
          </a:p>
        </p:txBody>
      </p:sp>
      <p:sp>
        <p:nvSpPr>
          <p:cNvPr id="8" name="Content Placeholder 7"/>
          <p:cNvSpPr>
            <a:spLocks noGrp="1"/>
          </p:cNvSpPr>
          <p:nvPr>
            <p:ph sz="quarter" idx="14"/>
          </p:nvPr>
        </p:nvSpPr>
        <p:spPr>
          <a:xfrm>
            <a:off x="1177327" y="1942302"/>
            <a:ext cx="3928073" cy="2360277"/>
          </a:xfrm>
        </p:spPr>
        <p:txBody>
          <a:bodyPr>
            <a:normAutofit/>
          </a:bodyPr>
          <a:lstStyle/>
          <a:p>
            <a:r>
              <a:rPr lang="en-US" sz="2400" dirty="0"/>
              <a:t>Κ</a:t>
            </a:r>
            <a:r>
              <a:rPr lang="el-GR" sz="2400" dirty="0" err="1"/>
              <a:t>ατανομή</a:t>
            </a:r>
            <a:r>
              <a:rPr lang="el-GR" sz="2400" dirty="0"/>
              <a:t> </a:t>
            </a:r>
          </a:p>
          <a:p>
            <a:r>
              <a:rPr lang="en-US" sz="2400" dirty="0"/>
              <a:t>Π</a:t>
            </a:r>
            <a:r>
              <a:rPr lang="el-GR" sz="2400" dirty="0" err="1"/>
              <a:t>αρουσία</a:t>
            </a:r>
            <a:r>
              <a:rPr lang="el-GR" sz="2400" dirty="0"/>
              <a:t> / Απουσία </a:t>
            </a:r>
          </a:p>
          <a:p>
            <a:r>
              <a:rPr lang="el-GR" sz="2400" dirty="0"/>
              <a:t>Κατάσταση πληθυσμών</a:t>
            </a:r>
          </a:p>
          <a:p>
            <a:r>
              <a:rPr lang="el-GR" sz="2400" dirty="0"/>
              <a:t>Γενική βιολογία</a:t>
            </a:r>
          </a:p>
          <a:p>
            <a:r>
              <a:rPr lang="el-GR" sz="2400" dirty="0" err="1" smtClean="0"/>
              <a:t>Φυλογεωγραφία</a:t>
            </a:r>
            <a:endParaRPr lang="en-US" sz="2400" dirty="0"/>
          </a:p>
        </p:txBody>
      </p:sp>
      <p:pic>
        <p:nvPicPr>
          <p:cNvPr id="11" name="Content Placeholder 10"/>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88883" y="4437241"/>
            <a:ext cx="2316517" cy="1759539"/>
          </a:xfrm>
        </p:spPr>
      </p:pic>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34</a:t>
            </a:fld>
            <a:endParaRPr lang="en-US"/>
          </a:p>
        </p:txBody>
      </p:sp>
      <p:sp>
        <p:nvSpPr>
          <p:cNvPr id="10" name="TextBox 9"/>
          <p:cNvSpPr txBox="1"/>
          <p:nvPr/>
        </p:nvSpPr>
        <p:spPr>
          <a:xfrm>
            <a:off x="4799898" y="5919781"/>
            <a:ext cx="341760" cy="276999"/>
          </a:xfrm>
          <a:prstGeom prst="rect">
            <a:avLst/>
          </a:prstGeom>
          <a:noFill/>
        </p:spPr>
        <p:txBody>
          <a:bodyPr wrap="none" rtlCol="0">
            <a:spAutoFit/>
          </a:bodyPr>
          <a:lstStyle/>
          <a:p>
            <a:r>
              <a:rPr lang="en-US" sz="1200" dirty="0" smtClean="0">
                <a:solidFill>
                  <a:schemeClr val="bg1"/>
                </a:solidFill>
              </a:rPr>
              <a:t>49</a:t>
            </a:r>
            <a:endParaRPr lang="el-GR" sz="1200" dirty="0">
              <a:solidFill>
                <a:schemeClr val="bg1"/>
              </a:solidFill>
            </a:endParaRPr>
          </a:p>
        </p:txBody>
      </p:sp>
      <p:pic>
        <p:nvPicPr>
          <p:cNvPr id="6" name="Θέση περιεχομένου 5"/>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5298937" y="1942302"/>
            <a:ext cx="3216413" cy="3216413"/>
          </a:xfrm>
        </p:spPr>
      </p:pic>
      <p:sp>
        <p:nvSpPr>
          <p:cNvPr id="12" name="TextBox 11"/>
          <p:cNvSpPr txBox="1"/>
          <p:nvPr/>
        </p:nvSpPr>
        <p:spPr>
          <a:xfrm>
            <a:off x="8173590" y="4727582"/>
            <a:ext cx="341760" cy="276999"/>
          </a:xfrm>
          <a:prstGeom prst="rect">
            <a:avLst/>
          </a:prstGeom>
          <a:noFill/>
        </p:spPr>
        <p:txBody>
          <a:bodyPr wrap="none" rtlCol="0">
            <a:spAutoFit/>
          </a:bodyPr>
          <a:lstStyle/>
          <a:p>
            <a:r>
              <a:rPr lang="en-US" sz="1200" dirty="0" smtClean="0"/>
              <a:t>50</a:t>
            </a:r>
            <a:endParaRPr lang="el-GR"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Ιδιαιτερότητες στη μελέτη της ελληνικής πανίδας</a:t>
            </a:r>
            <a:endParaRPr lang="en-US" sz="4000" dirty="0"/>
          </a:p>
        </p:txBody>
      </p:sp>
      <p:sp>
        <p:nvSpPr>
          <p:cNvPr id="3" name="Content Placeholder 2"/>
          <p:cNvSpPr>
            <a:spLocks noGrp="1"/>
          </p:cNvSpPr>
          <p:nvPr>
            <p:ph idx="1"/>
          </p:nvPr>
        </p:nvSpPr>
        <p:spPr/>
        <p:txBody>
          <a:bodyPr>
            <a:noAutofit/>
          </a:bodyPr>
          <a:lstStyle/>
          <a:p>
            <a:r>
              <a:rPr lang="el-GR" sz="2400" dirty="0" smtClean="0"/>
              <a:t>Δεν γνωρίζουμε όλα τα είδη (</a:t>
            </a:r>
            <a:r>
              <a:rPr lang="en-US" sz="2400" dirty="0" err="1" smtClean="0"/>
              <a:t>Linnean</a:t>
            </a:r>
            <a:r>
              <a:rPr lang="en-US" sz="2400" dirty="0" smtClean="0"/>
              <a:t> shortfalls)</a:t>
            </a:r>
          </a:p>
          <a:p>
            <a:r>
              <a:rPr lang="el-GR" sz="2400" dirty="0" smtClean="0"/>
              <a:t>Δ</a:t>
            </a:r>
            <a:r>
              <a:rPr lang="en-US" sz="2400" dirty="0" err="1" smtClean="0"/>
              <a:t>ε</a:t>
            </a:r>
            <a:r>
              <a:rPr lang="el-GR" sz="2400" dirty="0" smtClean="0"/>
              <a:t>ν γνωρίζουμε την ακριβή κατανομή των ήδη περιγραφθέντων ειδών (</a:t>
            </a:r>
            <a:r>
              <a:rPr lang="en-US" sz="2400" dirty="0" err="1" smtClean="0"/>
              <a:t>Wallacean</a:t>
            </a:r>
            <a:r>
              <a:rPr lang="en-US" sz="2400" dirty="0" smtClean="0"/>
              <a:t> shortfalls).</a:t>
            </a:r>
          </a:p>
          <a:p>
            <a:r>
              <a:rPr lang="el-GR" sz="2400" dirty="0" smtClean="0"/>
              <a:t>Κάποιες ομάδες είναι μελετημένες σε υψηλό βαθμό (ερπετά) ενώ για άλλες υπάρχει περιορισμένη γνώση (έντομα).</a:t>
            </a:r>
          </a:p>
          <a:p>
            <a:r>
              <a:rPr lang="el-GR" sz="2400" dirty="0" smtClean="0"/>
              <a:t>Λίγες περιοχές της χώρας παραμένουν σε καλή κατάσταση, αλώβητες από τις ανθρώπινες δραστηριότητες.</a:t>
            </a:r>
          </a:p>
          <a:p>
            <a:r>
              <a:rPr lang="el-GR" sz="2400" dirty="0" smtClean="0"/>
              <a:t>Υψηλός βαθμός κατακερματισμού...</a:t>
            </a:r>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αισιόδοξη πλευρά!</a:t>
            </a:r>
            <a:endParaRPr lang="en-US" dirty="0"/>
          </a:p>
        </p:txBody>
      </p:sp>
      <p:sp>
        <p:nvSpPr>
          <p:cNvPr id="3" name="Content Placeholder 2"/>
          <p:cNvSpPr>
            <a:spLocks noGrp="1"/>
          </p:cNvSpPr>
          <p:nvPr>
            <p:ph sz="half" idx="1"/>
          </p:nvPr>
        </p:nvSpPr>
        <p:spPr/>
        <p:txBody>
          <a:bodyPr>
            <a:normAutofit/>
          </a:bodyPr>
          <a:lstStyle/>
          <a:p>
            <a:r>
              <a:rPr lang="el-GR" sz="2400" dirty="0" smtClean="0"/>
              <a:t>Νέα είδη συνεχίζουν και περιγράφονται.</a:t>
            </a:r>
          </a:p>
          <a:p>
            <a:r>
              <a:rPr lang="en-US" sz="2400" dirty="0" err="1" smtClean="0"/>
              <a:t>Ν</a:t>
            </a:r>
            <a:r>
              <a:rPr lang="el-GR" sz="2400" dirty="0" smtClean="0"/>
              <a:t>έα εργαλεία βοηθούν στην περιγραφή νέων ειδών (</a:t>
            </a:r>
            <a:r>
              <a:rPr lang="en-US" sz="2400" i="1" dirty="0" err="1" smtClean="0"/>
              <a:t>Phelophylax</a:t>
            </a:r>
            <a:r>
              <a:rPr lang="en-US" sz="2400" i="1" dirty="0" smtClean="0"/>
              <a:t> </a:t>
            </a:r>
            <a:r>
              <a:rPr lang="en-US" sz="2400" i="1" dirty="0" err="1" smtClean="0"/>
              <a:t>cretensis</a:t>
            </a:r>
            <a:r>
              <a:rPr lang="en-US" sz="2400" dirty="0" smtClean="0"/>
              <a:t>) </a:t>
            </a:r>
            <a:r>
              <a:rPr lang="el-GR" sz="2400" dirty="0" smtClean="0"/>
              <a:t>και στην ορθότερη ταξινόμηση (γένη </a:t>
            </a:r>
            <a:r>
              <a:rPr lang="en-US" sz="2400" dirty="0" err="1" smtClean="0"/>
              <a:t>Hellenolacerta</a:t>
            </a:r>
            <a:r>
              <a:rPr lang="en-US" sz="2400" dirty="0" smtClean="0"/>
              <a:t>, </a:t>
            </a:r>
            <a:r>
              <a:rPr lang="en-US" sz="2400" dirty="0" err="1" smtClean="0"/>
              <a:t>Anatololacerta</a:t>
            </a:r>
            <a:r>
              <a:rPr lang="en-US" sz="2400" dirty="0" smtClean="0"/>
              <a:t>)</a:t>
            </a:r>
            <a:r>
              <a:rPr lang="el-GR" sz="2400" dirty="0" smtClean="0"/>
              <a:t>.</a:t>
            </a:r>
            <a:endParaRPr lang="en-US" sz="2400" dirty="0" smtClean="0"/>
          </a:p>
        </p:txBody>
      </p:sp>
      <p:pic>
        <p:nvPicPr>
          <p:cNvPr id="6" name="Content Placeholder 5" descr="Philorhizus marggii .png"/>
          <p:cNvPicPr>
            <a:picLocks noGrp="1" noChangeAspect="1"/>
          </p:cNvPicPr>
          <p:nvPr>
            <p:ph sz="half" idx="2"/>
          </p:nvPr>
        </p:nvPicPr>
        <p:blipFill>
          <a:blip r:embed="rId3"/>
          <a:stretch>
            <a:fillRect/>
          </a:stretch>
        </p:blipFill>
        <p:spPr>
          <a:xfrm>
            <a:off x="5336406" y="1690689"/>
            <a:ext cx="2435994" cy="3657123"/>
          </a:xfrm>
        </p:spPr>
      </p:pic>
      <p:sp>
        <p:nvSpPr>
          <p:cNvPr id="5" name="TextBox 4"/>
          <p:cNvSpPr txBox="1"/>
          <p:nvPr/>
        </p:nvSpPr>
        <p:spPr>
          <a:xfrm>
            <a:off x="4306503" y="5347812"/>
            <a:ext cx="4495800" cy="430887"/>
          </a:xfrm>
          <a:prstGeom prst="rect">
            <a:avLst/>
          </a:prstGeom>
          <a:noFill/>
        </p:spPr>
        <p:txBody>
          <a:bodyPr wrap="square" rtlCol="0">
            <a:spAutoFit/>
          </a:bodyPr>
          <a:lstStyle/>
          <a:p>
            <a:r>
              <a:rPr lang="en-US" sz="2200" i="1" dirty="0" err="1" smtClean="0"/>
              <a:t>Philorhizus</a:t>
            </a:r>
            <a:r>
              <a:rPr lang="en-US" sz="2200" i="1" dirty="0" smtClean="0"/>
              <a:t> </a:t>
            </a:r>
            <a:r>
              <a:rPr lang="en-US" sz="2200" i="1" dirty="0" err="1" smtClean="0"/>
              <a:t>marggii</a:t>
            </a:r>
            <a:r>
              <a:rPr lang="en-US" sz="2200" dirty="0" smtClean="0"/>
              <a:t> (</a:t>
            </a:r>
            <a:r>
              <a:rPr lang="en-US" sz="2200" dirty="0" err="1" smtClean="0"/>
              <a:t>Carabidae</a:t>
            </a:r>
            <a:r>
              <a:rPr lang="en-US" sz="2200" dirty="0" smtClean="0"/>
              <a:t>, 2008)</a:t>
            </a:r>
            <a:r>
              <a:rPr lang="en-US" sz="2200" i="1" dirty="0" smtClean="0"/>
              <a:t> </a:t>
            </a:r>
            <a:endParaRPr lang="en-US" sz="2200" i="1"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36</a:t>
            </a:fld>
            <a:endParaRPr lang="en-US"/>
          </a:p>
        </p:txBody>
      </p:sp>
      <p:sp>
        <p:nvSpPr>
          <p:cNvPr id="8" name="TextBox 7"/>
          <p:cNvSpPr txBox="1"/>
          <p:nvPr/>
        </p:nvSpPr>
        <p:spPr>
          <a:xfrm>
            <a:off x="7749054" y="5070813"/>
            <a:ext cx="341760" cy="276999"/>
          </a:xfrm>
          <a:prstGeom prst="rect">
            <a:avLst/>
          </a:prstGeom>
          <a:noFill/>
        </p:spPr>
        <p:txBody>
          <a:bodyPr wrap="none" rtlCol="0">
            <a:spAutoFit/>
          </a:bodyPr>
          <a:lstStyle/>
          <a:p>
            <a:r>
              <a:rPr lang="en-US" sz="1200" dirty="0" smtClean="0"/>
              <a:t>51</a:t>
            </a:r>
            <a:endParaRPr lang="el-GR"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Φορείς μελέτης ελληνικής πανίδας</a:t>
            </a:r>
            <a:endParaRPr lang="en-US" sz="4000" dirty="0"/>
          </a:p>
        </p:txBody>
      </p:sp>
      <p:sp>
        <p:nvSpPr>
          <p:cNvPr id="3" name="Content Placeholder 2"/>
          <p:cNvSpPr>
            <a:spLocks noGrp="1"/>
          </p:cNvSpPr>
          <p:nvPr>
            <p:ph sz="quarter" idx="16"/>
          </p:nvPr>
        </p:nvSpPr>
        <p:spPr>
          <a:xfrm>
            <a:off x="628649" y="1866899"/>
            <a:ext cx="4936577" cy="2752397"/>
          </a:xfrm>
        </p:spPr>
        <p:txBody>
          <a:bodyPr>
            <a:noAutofit/>
          </a:bodyPr>
          <a:lstStyle/>
          <a:p>
            <a:pPr>
              <a:lnSpc>
                <a:spcPct val="100000"/>
              </a:lnSpc>
            </a:pPr>
            <a:r>
              <a:rPr lang="el-GR" sz="2400" dirty="0" smtClean="0"/>
              <a:t>Για χρόνια η μελέτη της ελληνικής πανίδας μονοπωλείτο σχεδόν από Ευρωπαίους ερευνητές (κυρίως Γερμανούς).</a:t>
            </a:r>
          </a:p>
          <a:p>
            <a:pPr>
              <a:lnSpc>
                <a:spcPct val="100000"/>
              </a:lnSpc>
            </a:pPr>
            <a:r>
              <a:rPr lang="el-GR" sz="2400" dirty="0" smtClean="0"/>
              <a:t>Τα τελευταία 30 χρόνια έχουν γίνει εντυπωσιακά άλματα από τους έλληνες ερευνητές.</a:t>
            </a:r>
            <a:endParaRPr lang="en-US" sz="2400" dirty="0"/>
          </a:p>
        </p:txBody>
      </p:sp>
      <p:pic>
        <p:nvPicPr>
          <p:cNvPr id="9" name="Content Placeholder 8"/>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5565227" y="1690689"/>
            <a:ext cx="3048000" cy="2032000"/>
          </a:xfrm>
        </p:spPr>
      </p:pic>
      <p:pic>
        <p:nvPicPr>
          <p:cNvPr id="10" name="Content Placeholder 9"/>
          <p:cNvPicPr>
            <a:picLocks noGrp="1" noChangeAspect="1"/>
          </p:cNvPicPr>
          <p:nvPr>
            <p:ph sz="quarter" idx="19"/>
          </p:nvPr>
        </p:nvPicPr>
        <p:blipFill rotWithShape="1">
          <a:blip r:embed="rId4">
            <a:extLst>
              <a:ext uri="{28A0092B-C50C-407E-A947-70E740481C1C}">
                <a14:useLocalDpi xmlns:a14="http://schemas.microsoft.com/office/drawing/2010/main" val="0"/>
              </a:ext>
            </a:extLst>
          </a:blip>
          <a:srcRect t="26656" b="26844"/>
          <a:stretch/>
        </p:blipFill>
        <p:spPr>
          <a:xfrm>
            <a:off x="5698743" y="3959983"/>
            <a:ext cx="2816608" cy="1471817"/>
          </a:xfrm>
        </p:spPr>
      </p:pic>
      <p:pic>
        <p:nvPicPr>
          <p:cNvPr id="12" name="Content Placeholder 11"/>
          <p:cNvPicPr>
            <a:picLocks noGrp="1" noChangeAspect="1"/>
          </p:cNvPicPr>
          <p:nvPr>
            <p:ph sz="quarter" idx="17"/>
          </p:nvPr>
        </p:nvPicPr>
        <p:blipFill>
          <a:blip r:embed="rId5">
            <a:extLst>
              <a:ext uri="{28A0092B-C50C-407E-A947-70E740481C1C}">
                <a14:useLocalDpi xmlns:a14="http://schemas.microsoft.com/office/drawing/2010/main" val="0"/>
              </a:ext>
            </a:extLst>
          </a:blip>
          <a:stretch>
            <a:fillRect/>
          </a:stretch>
        </p:blipFill>
        <p:spPr>
          <a:xfrm>
            <a:off x="376401" y="4742818"/>
            <a:ext cx="5188826" cy="1312834"/>
          </a:xfrm>
        </p:spPr>
      </p:pic>
      <p:sp>
        <p:nvSpPr>
          <p:cNvPr id="4" name="Θέση υποσέλιδου 3"/>
          <p:cNvSpPr>
            <a:spLocks noGrp="1"/>
          </p:cNvSpPr>
          <p:nvPr>
            <p:ph type="ftr" sz="quarter" idx="10"/>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37</a:t>
            </a:fld>
            <a:endParaRPr lang="en-US" dirty="0"/>
          </a:p>
        </p:txBody>
      </p:sp>
      <p:sp>
        <p:nvSpPr>
          <p:cNvPr id="11" name="TextBox 10"/>
          <p:cNvSpPr txBox="1"/>
          <p:nvPr/>
        </p:nvSpPr>
        <p:spPr>
          <a:xfrm>
            <a:off x="8242155" y="3505109"/>
            <a:ext cx="341760" cy="276999"/>
          </a:xfrm>
          <a:prstGeom prst="rect">
            <a:avLst/>
          </a:prstGeom>
          <a:noFill/>
        </p:spPr>
        <p:txBody>
          <a:bodyPr wrap="none" rtlCol="0">
            <a:spAutoFit/>
          </a:bodyPr>
          <a:lstStyle/>
          <a:p>
            <a:r>
              <a:rPr lang="en-US" sz="1200" dirty="0" smtClean="0"/>
              <a:t>52</a:t>
            </a:r>
            <a:endParaRPr lang="el-GR" sz="1200" dirty="0"/>
          </a:p>
        </p:txBody>
      </p:sp>
      <p:sp>
        <p:nvSpPr>
          <p:cNvPr id="13" name="TextBox 12"/>
          <p:cNvSpPr txBox="1"/>
          <p:nvPr/>
        </p:nvSpPr>
        <p:spPr>
          <a:xfrm>
            <a:off x="5527863" y="5827637"/>
            <a:ext cx="341760" cy="276999"/>
          </a:xfrm>
          <a:prstGeom prst="rect">
            <a:avLst/>
          </a:prstGeom>
          <a:noFill/>
        </p:spPr>
        <p:txBody>
          <a:bodyPr wrap="none" rtlCol="0">
            <a:spAutoFit/>
          </a:bodyPr>
          <a:lstStyle/>
          <a:p>
            <a:r>
              <a:rPr lang="en-US" sz="1200" dirty="0" smtClean="0"/>
              <a:t>53</a:t>
            </a:r>
            <a:endParaRPr lang="el-GR" sz="1200" dirty="0"/>
          </a:p>
        </p:txBody>
      </p:sp>
      <p:sp>
        <p:nvSpPr>
          <p:cNvPr id="14" name="TextBox 13"/>
          <p:cNvSpPr txBox="1"/>
          <p:nvPr/>
        </p:nvSpPr>
        <p:spPr>
          <a:xfrm>
            <a:off x="8477987" y="5180839"/>
            <a:ext cx="341760" cy="276999"/>
          </a:xfrm>
          <a:prstGeom prst="rect">
            <a:avLst/>
          </a:prstGeom>
          <a:noFill/>
        </p:spPr>
        <p:txBody>
          <a:bodyPr wrap="none" rtlCol="0">
            <a:spAutoFit/>
          </a:bodyPr>
          <a:lstStyle/>
          <a:p>
            <a:r>
              <a:rPr lang="en-US" sz="1200" dirty="0" smtClean="0"/>
              <a:t>54</a:t>
            </a:r>
            <a:endParaRPr lang="el-GR"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a:bodyPr>
          <a:lstStyle/>
          <a:p>
            <a:pPr eaLnBrk="1" hangingPunct="1"/>
            <a:r>
              <a:rPr lang="el-GR" sz="4000" dirty="0" smtClean="0">
                <a:ea typeface="ＭＳ Ｐゴシック" pitchFamily="-106" charset="-128"/>
                <a:cs typeface="ＭＳ Ｐゴシック" pitchFamily="-106" charset="-128"/>
              </a:rPr>
              <a:t>Μελέτη της ελληνικής πανίδας</a:t>
            </a:r>
            <a:endParaRPr lang="en-US" sz="4000" dirty="0" smtClean="0">
              <a:ea typeface="ＭＳ Ｐゴシック" pitchFamily="-106" charset="-128"/>
              <a:cs typeface="ＭＳ Ｐゴシック" pitchFamily="-106" charset="-128"/>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475" y="1618795"/>
            <a:ext cx="8315050" cy="4654158"/>
          </a:xfrm>
        </p:spPr>
      </p:pic>
      <p:sp>
        <p:nvSpPr>
          <p:cNvPr id="2" name="Θέση υποσέλιδου 1"/>
          <p:cNvSpPr>
            <a:spLocks noGrp="1"/>
          </p:cNvSpPr>
          <p:nvPr>
            <p:ph type="ftr" sz="quarter" idx="11"/>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38</a:t>
            </a:fld>
            <a:endParaRPr lang="en-US"/>
          </a:p>
        </p:txBody>
      </p:sp>
      <p:sp>
        <p:nvSpPr>
          <p:cNvPr id="7" name="TextBox 6"/>
          <p:cNvSpPr txBox="1"/>
          <p:nvPr/>
        </p:nvSpPr>
        <p:spPr>
          <a:xfrm>
            <a:off x="1882372" y="3869553"/>
            <a:ext cx="341760" cy="276999"/>
          </a:xfrm>
          <a:prstGeom prst="rect">
            <a:avLst/>
          </a:prstGeom>
          <a:noFill/>
        </p:spPr>
        <p:txBody>
          <a:bodyPr wrap="none" rtlCol="0">
            <a:spAutoFit/>
          </a:bodyPr>
          <a:lstStyle/>
          <a:p>
            <a:r>
              <a:rPr lang="en-US" sz="1200" dirty="0" smtClean="0"/>
              <a:t>55</a:t>
            </a:r>
            <a:endParaRPr lang="el-GR" sz="1200" dirty="0"/>
          </a:p>
        </p:txBody>
      </p:sp>
      <p:sp>
        <p:nvSpPr>
          <p:cNvPr id="8" name="TextBox 7"/>
          <p:cNvSpPr txBox="1"/>
          <p:nvPr/>
        </p:nvSpPr>
        <p:spPr>
          <a:xfrm>
            <a:off x="3543588" y="3869553"/>
            <a:ext cx="341760" cy="276999"/>
          </a:xfrm>
          <a:prstGeom prst="rect">
            <a:avLst/>
          </a:prstGeom>
          <a:noFill/>
        </p:spPr>
        <p:txBody>
          <a:bodyPr wrap="none" rtlCol="0">
            <a:spAutoFit/>
          </a:bodyPr>
          <a:lstStyle/>
          <a:p>
            <a:r>
              <a:rPr lang="en-US" sz="1200" dirty="0" smtClean="0"/>
              <a:t>56</a:t>
            </a:r>
            <a:endParaRPr lang="el-GR" sz="1200" dirty="0"/>
          </a:p>
        </p:txBody>
      </p:sp>
      <p:sp>
        <p:nvSpPr>
          <p:cNvPr id="9" name="TextBox 8"/>
          <p:cNvSpPr txBox="1"/>
          <p:nvPr/>
        </p:nvSpPr>
        <p:spPr>
          <a:xfrm>
            <a:off x="5103819" y="3869553"/>
            <a:ext cx="341760" cy="276999"/>
          </a:xfrm>
          <a:prstGeom prst="rect">
            <a:avLst/>
          </a:prstGeom>
          <a:noFill/>
        </p:spPr>
        <p:txBody>
          <a:bodyPr wrap="none" rtlCol="0">
            <a:spAutoFit/>
          </a:bodyPr>
          <a:lstStyle/>
          <a:p>
            <a:r>
              <a:rPr lang="en-US" sz="1200" dirty="0" smtClean="0"/>
              <a:t>57</a:t>
            </a:r>
            <a:endParaRPr lang="el-GR" sz="1200" dirty="0"/>
          </a:p>
        </p:txBody>
      </p:sp>
      <p:sp>
        <p:nvSpPr>
          <p:cNvPr id="10" name="TextBox 9"/>
          <p:cNvSpPr txBox="1"/>
          <p:nvPr/>
        </p:nvSpPr>
        <p:spPr>
          <a:xfrm>
            <a:off x="6493170" y="3884558"/>
            <a:ext cx="341760" cy="276999"/>
          </a:xfrm>
          <a:prstGeom prst="rect">
            <a:avLst/>
          </a:prstGeom>
          <a:noFill/>
        </p:spPr>
        <p:txBody>
          <a:bodyPr wrap="none" rtlCol="0">
            <a:spAutoFit/>
          </a:bodyPr>
          <a:lstStyle/>
          <a:p>
            <a:r>
              <a:rPr lang="en-US" sz="1200" dirty="0" smtClean="0"/>
              <a:t>58</a:t>
            </a:r>
            <a:endParaRPr lang="el-GR" sz="1200" dirty="0"/>
          </a:p>
        </p:txBody>
      </p:sp>
      <p:sp>
        <p:nvSpPr>
          <p:cNvPr id="11" name="TextBox 10"/>
          <p:cNvSpPr txBox="1"/>
          <p:nvPr/>
        </p:nvSpPr>
        <p:spPr>
          <a:xfrm>
            <a:off x="8117258" y="3862794"/>
            <a:ext cx="341760" cy="276999"/>
          </a:xfrm>
          <a:prstGeom prst="rect">
            <a:avLst/>
          </a:prstGeom>
          <a:noFill/>
        </p:spPr>
        <p:txBody>
          <a:bodyPr wrap="none" rtlCol="0">
            <a:spAutoFit/>
          </a:bodyPr>
          <a:lstStyle/>
          <a:p>
            <a:r>
              <a:rPr lang="en-US" sz="1200" dirty="0" smtClean="0"/>
              <a:t>59</a:t>
            </a:r>
            <a:endParaRPr lang="el-GR" sz="1200" dirty="0"/>
          </a:p>
        </p:txBody>
      </p:sp>
      <p:sp>
        <p:nvSpPr>
          <p:cNvPr id="12" name="TextBox 11"/>
          <p:cNvSpPr txBox="1"/>
          <p:nvPr/>
        </p:nvSpPr>
        <p:spPr>
          <a:xfrm>
            <a:off x="1873409" y="5864033"/>
            <a:ext cx="341760" cy="276999"/>
          </a:xfrm>
          <a:prstGeom prst="rect">
            <a:avLst/>
          </a:prstGeom>
          <a:noFill/>
        </p:spPr>
        <p:txBody>
          <a:bodyPr wrap="none" rtlCol="0">
            <a:spAutoFit/>
          </a:bodyPr>
          <a:lstStyle/>
          <a:p>
            <a:r>
              <a:rPr lang="en-US" sz="1200" dirty="0" smtClean="0"/>
              <a:t>60</a:t>
            </a:r>
            <a:endParaRPr lang="el-GR" sz="1200" dirty="0"/>
          </a:p>
        </p:txBody>
      </p:sp>
      <p:sp>
        <p:nvSpPr>
          <p:cNvPr id="13" name="TextBox 12"/>
          <p:cNvSpPr txBox="1"/>
          <p:nvPr/>
        </p:nvSpPr>
        <p:spPr>
          <a:xfrm>
            <a:off x="3511665" y="5943490"/>
            <a:ext cx="341760" cy="276999"/>
          </a:xfrm>
          <a:prstGeom prst="rect">
            <a:avLst/>
          </a:prstGeom>
          <a:noFill/>
        </p:spPr>
        <p:txBody>
          <a:bodyPr wrap="none" rtlCol="0">
            <a:spAutoFit/>
          </a:bodyPr>
          <a:lstStyle/>
          <a:p>
            <a:r>
              <a:rPr lang="en-US" sz="1200" dirty="0" smtClean="0">
                <a:solidFill>
                  <a:schemeClr val="bg1"/>
                </a:solidFill>
              </a:rPr>
              <a:t>61</a:t>
            </a:r>
            <a:endParaRPr lang="el-GR" sz="1200" dirty="0">
              <a:solidFill>
                <a:schemeClr val="bg1"/>
              </a:solidFill>
            </a:endParaRPr>
          </a:p>
        </p:txBody>
      </p:sp>
      <p:sp>
        <p:nvSpPr>
          <p:cNvPr id="14" name="TextBox 13"/>
          <p:cNvSpPr txBox="1"/>
          <p:nvPr/>
        </p:nvSpPr>
        <p:spPr>
          <a:xfrm>
            <a:off x="4970078" y="6000337"/>
            <a:ext cx="341760" cy="276999"/>
          </a:xfrm>
          <a:prstGeom prst="rect">
            <a:avLst/>
          </a:prstGeom>
          <a:noFill/>
        </p:spPr>
        <p:txBody>
          <a:bodyPr wrap="none" rtlCol="0">
            <a:spAutoFit/>
          </a:bodyPr>
          <a:lstStyle/>
          <a:p>
            <a:r>
              <a:rPr lang="en-US" sz="1200" dirty="0" smtClean="0"/>
              <a:t>62</a:t>
            </a:r>
            <a:endParaRPr lang="el-GR" sz="1200" dirty="0"/>
          </a:p>
        </p:txBody>
      </p:sp>
      <p:sp>
        <p:nvSpPr>
          <p:cNvPr id="15" name="TextBox 14"/>
          <p:cNvSpPr txBox="1"/>
          <p:nvPr/>
        </p:nvSpPr>
        <p:spPr>
          <a:xfrm>
            <a:off x="6648738" y="6007261"/>
            <a:ext cx="341760" cy="276999"/>
          </a:xfrm>
          <a:prstGeom prst="rect">
            <a:avLst/>
          </a:prstGeom>
          <a:noFill/>
        </p:spPr>
        <p:txBody>
          <a:bodyPr wrap="none" rtlCol="0">
            <a:spAutoFit/>
          </a:bodyPr>
          <a:lstStyle/>
          <a:p>
            <a:r>
              <a:rPr lang="en-US" sz="1200" dirty="0" smtClean="0"/>
              <a:t>63</a:t>
            </a:r>
            <a:endParaRPr lang="el-GR" sz="1200" dirty="0"/>
          </a:p>
        </p:txBody>
      </p:sp>
      <p:sp>
        <p:nvSpPr>
          <p:cNvPr id="16" name="TextBox 15"/>
          <p:cNvSpPr txBox="1"/>
          <p:nvPr/>
        </p:nvSpPr>
        <p:spPr>
          <a:xfrm>
            <a:off x="8412186" y="6016946"/>
            <a:ext cx="341760" cy="276999"/>
          </a:xfrm>
          <a:prstGeom prst="rect">
            <a:avLst/>
          </a:prstGeom>
          <a:noFill/>
        </p:spPr>
        <p:txBody>
          <a:bodyPr wrap="none" rtlCol="0">
            <a:spAutoFit/>
          </a:bodyPr>
          <a:lstStyle/>
          <a:p>
            <a:r>
              <a:rPr lang="en-US" sz="1200" dirty="0" smtClean="0"/>
              <a:t>6</a:t>
            </a:r>
            <a:r>
              <a:rPr lang="el-GR" sz="1200" dirty="0" smtClean="0"/>
              <a:t>4</a:t>
            </a:r>
            <a:endParaRPr lang="el-GR" sz="1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l-GR" sz="4000" dirty="0" smtClean="0">
                <a:ea typeface="+mj-ea"/>
                <a:cs typeface="+mj-cs"/>
              </a:rPr>
              <a:t>Οργανώσεις για τη μελέτη της ελληνικής πανίδας</a:t>
            </a:r>
            <a:endParaRPr lang="en-US" sz="4000" dirty="0" smtClean="0">
              <a:ea typeface="+mj-ea"/>
              <a:cs typeface="+mj-cs"/>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7417" y="1825625"/>
            <a:ext cx="7049166" cy="4351338"/>
          </a:xfrm>
        </p:spPr>
      </p:pic>
      <p:sp>
        <p:nvSpPr>
          <p:cNvPr id="3" name="Θέση υποσέλιδου 2"/>
          <p:cNvSpPr>
            <a:spLocks noGrp="1"/>
          </p:cNvSpPr>
          <p:nvPr>
            <p:ph type="ftr" sz="quarter" idx="11"/>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39</a:t>
            </a:fld>
            <a:endParaRPr lang="en-US"/>
          </a:p>
        </p:txBody>
      </p:sp>
      <p:sp>
        <p:nvSpPr>
          <p:cNvPr id="6" name="TextBox 5"/>
          <p:cNvSpPr txBox="1"/>
          <p:nvPr/>
        </p:nvSpPr>
        <p:spPr>
          <a:xfrm>
            <a:off x="2648045" y="3449841"/>
            <a:ext cx="341760" cy="276999"/>
          </a:xfrm>
          <a:prstGeom prst="rect">
            <a:avLst/>
          </a:prstGeom>
          <a:noFill/>
        </p:spPr>
        <p:txBody>
          <a:bodyPr wrap="none" rtlCol="0">
            <a:spAutoFit/>
          </a:bodyPr>
          <a:lstStyle/>
          <a:p>
            <a:r>
              <a:rPr lang="en-US" sz="1200" dirty="0" smtClean="0"/>
              <a:t>6</a:t>
            </a:r>
            <a:r>
              <a:rPr lang="el-GR" sz="1200" dirty="0" smtClean="0"/>
              <a:t>5</a:t>
            </a:r>
            <a:endParaRPr lang="el-GR" sz="1200" dirty="0"/>
          </a:p>
        </p:txBody>
      </p:sp>
      <p:sp>
        <p:nvSpPr>
          <p:cNvPr id="7" name="TextBox 6"/>
          <p:cNvSpPr txBox="1"/>
          <p:nvPr/>
        </p:nvSpPr>
        <p:spPr>
          <a:xfrm>
            <a:off x="1882372" y="5899963"/>
            <a:ext cx="341760" cy="276999"/>
          </a:xfrm>
          <a:prstGeom prst="rect">
            <a:avLst/>
          </a:prstGeom>
          <a:noFill/>
        </p:spPr>
        <p:txBody>
          <a:bodyPr wrap="none" rtlCol="0">
            <a:spAutoFit/>
          </a:bodyPr>
          <a:lstStyle/>
          <a:p>
            <a:r>
              <a:rPr lang="en-US" sz="1200" dirty="0" smtClean="0"/>
              <a:t>59</a:t>
            </a:r>
            <a:endParaRPr lang="el-GR" sz="1200" dirty="0"/>
          </a:p>
        </p:txBody>
      </p:sp>
      <p:sp>
        <p:nvSpPr>
          <p:cNvPr id="8" name="TextBox 7"/>
          <p:cNvSpPr txBox="1"/>
          <p:nvPr/>
        </p:nvSpPr>
        <p:spPr>
          <a:xfrm>
            <a:off x="4695910" y="3449840"/>
            <a:ext cx="341760" cy="276999"/>
          </a:xfrm>
          <a:prstGeom prst="rect">
            <a:avLst/>
          </a:prstGeom>
          <a:noFill/>
        </p:spPr>
        <p:txBody>
          <a:bodyPr wrap="none" rtlCol="0">
            <a:spAutoFit/>
          </a:bodyPr>
          <a:lstStyle/>
          <a:p>
            <a:r>
              <a:rPr lang="en-US" sz="1200" dirty="0" smtClean="0"/>
              <a:t>6</a:t>
            </a:r>
            <a:r>
              <a:rPr lang="el-GR" sz="1200" dirty="0" smtClean="0"/>
              <a:t>6</a:t>
            </a:r>
            <a:endParaRPr lang="el-GR" sz="1200" dirty="0"/>
          </a:p>
        </p:txBody>
      </p:sp>
      <p:sp>
        <p:nvSpPr>
          <p:cNvPr id="9" name="TextBox 8"/>
          <p:cNvSpPr txBox="1"/>
          <p:nvPr/>
        </p:nvSpPr>
        <p:spPr>
          <a:xfrm>
            <a:off x="7701606" y="3277248"/>
            <a:ext cx="341760" cy="276999"/>
          </a:xfrm>
          <a:prstGeom prst="rect">
            <a:avLst/>
          </a:prstGeom>
          <a:noFill/>
        </p:spPr>
        <p:txBody>
          <a:bodyPr wrap="none" rtlCol="0">
            <a:spAutoFit/>
          </a:bodyPr>
          <a:lstStyle/>
          <a:p>
            <a:r>
              <a:rPr lang="en-US" sz="1200" dirty="0" smtClean="0"/>
              <a:t>6</a:t>
            </a:r>
            <a:r>
              <a:rPr lang="el-GR" sz="1200" dirty="0" smtClean="0"/>
              <a:t>7</a:t>
            </a:r>
            <a:endParaRPr lang="el-GR" sz="1200" dirty="0"/>
          </a:p>
        </p:txBody>
      </p:sp>
      <p:sp>
        <p:nvSpPr>
          <p:cNvPr id="10" name="TextBox 9"/>
          <p:cNvSpPr txBox="1"/>
          <p:nvPr/>
        </p:nvSpPr>
        <p:spPr>
          <a:xfrm>
            <a:off x="2648045" y="4779310"/>
            <a:ext cx="341760" cy="276999"/>
          </a:xfrm>
          <a:prstGeom prst="rect">
            <a:avLst/>
          </a:prstGeom>
          <a:noFill/>
        </p:spPr>
        <p:txBody>
          <a:bodyPr wrap="none" rtlCol="0">
            <a:spAutoFit/>
          </a:bodyPr>
          <a:lstStyle/>
          <a:p>
            <a:r>
              <a:rPr lang="en-US" sz="1200" dirty="0" smtClean="0"/>
              <a:t>6</a:t>
            </a:r>
            <a:r>
              <a:rPr lang="el-GR" sz="1200" dirty="0" smtClean="0"/>
              <a:t>8</a:t>
            </a:r>
            <a:endParaRPr lang="el-GR" sz="1200" dirty="0"/>
          </a:p>
        </p:txBody>
      </p:sp>
      <p:sp>
        <p:nvSpPr>
          <p:cNvPr id="11" name="TextBox 10"/>
          <p:cNvSpPr txBox="1"/>
          <p:nvPr/>
        </p:nvSpPr>
        <p:spPr>
          <a:xfrm>
            <a:off x="4695910" y="4779310"/>
            <a:ext cx="341760" cy="276999"/>
          </a:xfrm>
          <a:prstGeom prst="rect">
            <a:avLst/>
          </a:prstGeom>
          <a:noFill/>
        </p:spPr>
        <p:txBody>
          <a:bodyPr wrap="none" rtlCol="0">
            <a:spAutoFit/>
          </a:bodyPr>
          <a:lstStyle/>
          <a:p>
            <a:r>
              <a:rPr lang="en-US" sz="1200" dirty="0" smtClean="0"/>
              <a:t>6</a:t>
            </a:r>
            <a:r>
              <a:rPr lang="el-GR" sz="1200" dirty="0" smtClean="0"/>
              <a:t>9</a:t>
            </a:r>
            <a:endParaRPr lang="el-GR" sz="1200" dirty="0"/>
          </a:p>
        </p:txBody>
      </p:sp>
      <p:sp>
        <p:nvSpPr>
          <p:cNvPr id="12" name="TextBox 11"/>
          <p:cNvSpPr txBox="1"/>
          <p:nvPr/>
        </p:nvSpPr>
        <p:spPr>
          <a:xfrm>
            <a:off x="6054486" y="4779310"/>
            <a:ext cx="341760" cy="276999"/>
          </a:xfrm>
          <a:prstGeom prst="rect">
            <a:avLst/>
          </a:prstGeom>
          <a:noFill/>
        </p:spPr>
        <p:txBody>
          <a:bodyPr wrap="none" rtlCol="0">
            <a:spAutoFit/>
          </a:bodyPr>
          <a:lstStyle/>
          <a:p>
            <a:r>
              <a:rPr lang="el-GR" sz="1200" dirty="0" smtClean="0"/>
              <a:t>70</a:t>
            </a:r>
            <a:endParaRPr lang="el-GR" sz="1200" dirty="0"/>
          </a:p>
        </p:txBody>
      </p:sp>
      <p:sp>
        <p:nvSpPr>
          <p:cNvPr id="13" name="TextBox 12"/>
          <p:cNvSpPr txBox="1"/>
          <p:nvPr/>
        </p:nvSpPr>
        <p:spPr>
          <a:xfrm>
            <a:off x="7754823" y="4779309"/>
            <a:ext cx="341760" cy="276999"/>
          </a:xfrm>
          <a:prstGeom prst="rect">
            <a:avLst/>
          </a:prstGeom>
          <a:noFill/>
        </p:spPr>
        <p:txBody>
          <a:bodyPr wrap="none" rtlCol="0">
            <a:spAutoFit/>
          </a:bodyPr>
          <a:lstStyle/>
          <a:p>
            <a:r>
              <a:rPr lang="el-GR" sz="1200" dirty="0" smtClean="0"/>
              <a:t>71</a:t>
            </a:r>
            <a:endParaRPr lang="el-GR" sz="1200" dirty="0"/>
          </a:p>
        </p:txBody>
      </p:sp>
      <p:sp>
        <p:nvSpPr>
          <p:cNvPr id="14" name="TextBox 13"/>
          <p:cNvSpPr txBox="1"/>
          <p:nvPr/>
        </p:nvSpPr>
        <p:spPr>
          <a:xfrm>
            <a:off x="8086014" y="5899963"/>
            <a:ext cx="341760" cy="276999"/>
          </a:xfrm>
          <a:prstGeom prst="rect">
            <a:avLst/>
          </a:prstGeom>
          <a:noFill/>
        </p:spPr>
        <p:txBody>
          <a:bodyPr wrap="none" rtlCol="0">
            <a:spAutoFit/>
          </a:bodyPr>
          <a:lstStyle/>
          <a:p>
            <a:r>
              <a:rPr lang="en-US" sz="1200" dirty="0" smtClean="0"/>
              <a:t>7</a:t>
            </a:r>
            <a:r>
              <a:rPr lang="el-GR" sz="1200" dirty="0" smtClean="0"/>
              <a:t>2</a:t>
            </a:r>
            <a:endParaRPr lang="el-GR" sz="1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Σταυροδρόμι τριών ηπείρων</a:t>
            </a:r>
            <a:endParaRPr lang="en-US"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8115" y="1690689"/>
            <a:ext cx="6647769" cy="4554870"/>
          </a:xfrm>
        </p:spPr>
      </p:pic>
      <p:sp>
        <p:nvSpPr>
          <p:cNvPr id="3" name="Θέση υποσέλιδου 2"/>
          <p:cNvSpPr>
            <a:spLocks noGrp="1"/>
          </p:cNvSpPr>
          <p:nvPr>
            <p:ph type="ftr" sz="quarter" idx="11"/>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4</a:t>
            </a:fld>
            <a:endParaRPr lang="en-US"/>
          </a:p>
        </p:txBody>
      </p:sp>
      <p:sp>
        <p:nvSpPr>
          <p:cNvPr id="6" name="TextBox 5"/>
          <p:cNvSpPr txBox="1"/>
          <p:nvPr/>
        </p:nvSpPr>
        <p:spPr>
          <a:xfrm>
            <a:off x="2714502" y="3451968"/>
            <a:ext cx="263214" cy="276999"/>
          </a:xfrm>
          <a:prstGeom prst="rect">
            <a:avLst/>
          </a:prstGeom>
          <a:noFill/>
        </p:spPr>
        <p:txBody>
          <a:bodyPr wrap="none" rtlCol="0">
            <a:spAutoFit/>
          </a:bodyPr>
          <a:lstStyle/>
          <a:p>
            <a:r>
              <a:rPr lang="en-US" sz="1200" dirty="0" smtClean="0">
                <a:solidFill>
                  <a:schemeClr val="bg1"/>
                </a:solidFill>
              </a:rPr>
              <a:t>4</a:t>
            </a:r>
            <a:endParaRPr lang="el-GR" sz="1200" dirty="0">
              <a:solidFill>
                <a:schemeClr val="bg1"/>
              </a:solidFill>
            </a:endParaRPr>
          </a:p>
        </p:txBody>
      </p:sp>
      <p:sp>
        <p:nvSpPr>
          <p:cNvPr id="7" name="TextBox 6"/>
          <p:cNvSpPr txBox="1"/>
          <p:nvPr/>
        </p:nvSpPr>
        <p:spPr>
          <a:xfrm>
            <a:off x="7632670" y="4029945"/>
            <a:ext cx="263214" cy="276999"/>
          </a:xfrm>
          <a:prstGeom prst="rect">
            <a:avLst/>
          </a:prstGeom>
          <a:noFill/>
        </p:spPr>
        <p:txBody>
          <a:bodyPr wrap="none" rtlCol="0">
            <a:spAutoFit/>
          </a:bodyPr>
          <a:lstStyle/>
          <a:p>
            <a:r>
              <a:rPr lang="en-US" sz="1200" dirty="0" smtClean="0">
                <a:solidFill>
                  <a:schemeClr val="bg1"/>
                </a:solidFill>
              </a:rPr>
              <a:t>5</a:t>
            </a:r>
            <a:endParaRPr lang="el-GR" sz="1200" dirty="0">
              <a:solidFill>
                <a:schemeClr val="bg1"/>
              </a:solidFill>
            </a:endParaRPr>
          </a:p>
        </p:txBody>
      </p:sp>
      <p:sp>
        <p:nvSpPr>
          <p:cNvPr id="8" name="TextBox 7"/>
          <p:cNvSpPr txBox="1"/>
          <p:nvPr/>
        </p:nvSpPr>
        <p:spPr>
          <a:xfrm>
            <a:off x="3476502" y="5968560"/>
            <a:ext cx="263214" cy="276999"/>
          </a:xfrm>
          <a:prstGeom prst="rect">
            <a:avLst/>
          </a:prstGeom>
          <a:noFill/>
        </p:spPr>
        <p:txBody>
          <a:bodyPr wrap="none" rtlCol="0">
            <a:spAutoFit/>
          </a:bodyPr>
          <a:lstStyle/>
          <a:p>
            <a:r>
              <a:rPr lang="en-US" sz="1200" dirty="0" smtClean="0">
                <a:solidFill>
                  <a:schemeClr val="bg1"/>
                </a:solidFill>
              </a:rPr>
              <a:t>6</a:t>
            </a:r>
            <a:endParaRPr lang="el-GR" sz="1200" dirty="0">
              <a:solidFill>
                <a:schemeClr val="bg1"/>
              </a:solidFill>
            </a:endParaRPr>
          </a:p>
        </p:txBody>
      </p:sp>
      <p:sp>
        <p:nvSpPr>
          <p:cNvPr id="9" name="TextBox 8"/>
          <p:cNvSpPr txBox="1"/>
          <p:nvPr/>
        </p:nvSpPr>
        <p:spPr>
          <a:xfrm>
            <a:off x="6700349" y="5691561"/>
            <a:ext cx="263214" cy="276999"/>
          </a:xfrm>
          <a:prstGeom prst="rect">
            <a:avLst/>
          </a:prstGeom>
          <a:noFill/>
        </p:spPr>
        <p:txBody>
          <a:bodyPr wrap="none" rtlCol="0">
            <a:spAutoFit/>
          </a:bodyPr>
          <a:lstStyle/>
          <a:p>
            <a:r>
              <a:rPr lang="en-US" sz="1200" dirty="0" smtClean="0"/>
              <a:t>7</a:t>
            </a:r>
            <a:endParaRPr lang="el-GR"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4" name="Θέση υποσέλιδου 3"/>
          <p:cNvSpPr>
            <a:spLocks noGrp="1"/>
          </p:cNvSpPr>
          <p:nvPr>
            <p:ph type="ftr" sz="quarter" idx="10"/>
          </p:nvPr>
        </p:nvSpPr>
        <p:spPr/>
        <p:txBody>
          <a:bodyPr/>
          <a:lstStyle/>
          <a:p>
            <a:r>
              <a:rPr lang="el-GR" smtClean="0"/>
              <a:t>Ενότητα 3η. Πανίδα της Ελλάδας</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40</a:t>
            </a:fld>
            <a:endParaRPr lang="en-US"/>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41</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6">
                    <a:lumMod val="75000"/>
                  </a:schemeClr>
                </a:solidFill>
              </a:rPr>
              <a:t>Σημειώματα</a:t>
            </a:r>
            <a:endParaRPr lang="el-GR" sz="4400" dirty="0">
              <a:solidFill>
                <a:schemeClr val="accent6">
                  <a:lumMod val="75000"/>
                </a:schemeClr>
              </a:solidFill>
            </a:endParaRPr>
          </a:p>
        </p:txBody>
      </p:sp>
      <p:sp>
        <p:nvSpPr>
          <p:cNvPr id="2" name="Θέση υποσέλιδου 1"/>
          <p:cNvSpPr>
            <a:spLocks noGrp="1"/>
          </p:cNvSpPr>
          <p:nvPr>
            <p:ph type="ftr" sz="quarter" idx="10"/>
          </p:nvPr>
        </p:nvSpPr>
        <p:spPr/>
        <p:txBody>
          <a:bodyPr/>
          <a:lstStyle/>
          <a:p>
            <a:r>
              <a:rPr lang="el-GR" smtClean="0"/>
              <a:t>Ενότητα 3η. Πανίδα της Ελλάδας</a:t>
            </a:r>
            <a:endParaRPr lang="en-US"/>
          </a:p>
        </p:txBody>
      </p:sp>
      <p:sp>
        <p:nvSpPr>
          <p:cNvPr id="3" name="Θέση αριθμού διαφάνειας 2"/>
          <p:cNvSpPr>
            <a:spLocks noGrp="1"/>
          </p:cNvSpPr>
          <p:nvPr>
            <p:ph type="sldNum" sz="quarter" idx="11"/>
          </p:nvPr>
        </p:nvSpPr>
        <p:spPr/>
        <p:txBody>
          <a:bodyPr/>
          <a:lstStyle/>
          <a:p>
            <a:fld id="{58A56277-EA16-4AF5-BFB5-E5ECBBB39490}" type="slidenum">
              <a:rPr lang="en-US" smtClean="0"/>
              <a:pPr/>
              <a:t>42</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Πανίδα της Ελλάδας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5911F546-0C8F-4432-ACA8-6C0ADB8BBB42}" type="slidenum">
              <a:rPr lang="el-GR" smtClean="0"/>
              <a:pPr>
                <a:defRPr/>
              </a:pPr>
              <a:t>43</a:t>
            </a:fld>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Παναγιώτης Παφίλης, Επίκουρος Καθηγητής. «Ζωολογία </a:t>
            </a:r>
            <a:r>
              <a:rPr lang="en-US" altLang="en-US" sz="2000" dirty="0" smtClean="0"/>
              <a:t>II</a:t>
            </a:r>
            <a:r>
              <a:rPr lang="el-GR" altLang="en-US" sz="2000" dirty="0" smtClean="0"/>
              <a:t>.</a:t>
            </a:r>
            <a:r>
              <a:rPr lang="el-GR" altLang="en-US" sz="2000" dirty="0" smtClean="0">
                <a:solidFill>
                  <a:srgbClr val="FF0000"/>
                </a:solidFill>
              </a:rPr>
              <a:t> </a:t>
            </a:r>
            <a:r>
              <a:rPr lang="el-GR" altLang="en-US" sz="2000" dirty="0" smtClean="0"/>
              <a:t>Ενότητα 3. Πανίδα της Ελλάδας». Έκδοση: 1.0. Αθήνα 201</a:t>
            </a:r>
            <a:r>
              <a:rPr lang="en-US" altLang="en-US" sz="2000" dirty="0" smtClean="0"/>
              <a:t>5</a:t>
            </a:r>
            <a:r>
              <a:rPr lang="el-GR" altLang="en-US" sz="2000" dirty="0" smtClean="0"/>
              <a:t>. Διαθέσιμο από τη δικτυακή διεύθυνση: </a:t>
            </a:r>
            <a:r>
              <a:rPr lang="en-GB" altLang="en-US" sz="2000" dirty="0"/>
              <a:t>http://opencourses.uoa.gr/courses/BIOL1/</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Πανίδα της Ελλάδας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681EBA9A-717F-4E81-A601-969B4396BD57}" type="slidenum">
              <a:rPr lang="el-GR" smtClean="0"/>
              <a:pPr>
                <a:defRPr/>
              </a:pPr>
              <a:t>44</a:t>
            </a:fld>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t>Σημείωμα </a:t>
            </a:r>
            <a:r>
              <a:rPr lang="el-GR" b="1" dirty="0" smtClean="0"/>
              <a:t>Αδειοδότησης</a:t>
            </a:r>
            <a:endParaRPr lang="el-GR" b="1" dirty="0"/>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3η. Πανίδα της Ελλάδας</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45</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3η. Πανίδα της Ελλάδας</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46</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p>
          <a:p>
            <a:pPr>
              <a:spcBef>
                <a:spcPts val="600"/>
              </a:spcBef>
            </a:pPr>
            <a:r>
              <a:rPr lang="el-GR" sz="1600" b="1" dirty="0" smtClean="0"/>
              <a:t>Εικόνα 1</a:t>
            </a:r>
            <a:r>
              <a:rPr lang="en-US" sz="1600" b="1" dirty="0" smtClean="0"/>
              <a:t>.</a:t>
            </a:r>
            <a:r>
              <a:rPr lang="el-GR" sz="1600" b="1" dirty="0" smtClean="0"/>
              <a:t> </a:t>
            </a:r>
            <a:r>
              <a:rPr lang="en-US" sz="1600" dirty="0"/>
              <a:t>Copyrighted</a:t>
            </a:r>
            <a:r>
              <a:rPr lang="en-US" sz="1600" dirty="0" smtClean="0"/>
              <a:t>.</a:t>
            </a:r>
            <a:endParaRPr lang="en-US" sz="1600" dirty="0"/>
          </a:p>
          <a:p>
            <a:pPr>
              <a:spcBef>
                <a:spcPts val="600"/>
              </a:spcBef>
            </a:pPr>
            <a:r>
              <a:rPr lang="el-GR" sz="1600" b="1" dirty="0"/>
              <a:t>Εικόνα 2. </a:t>
            </a:r>
            <a:r>
              <a:rPr lang="el-GR" sz="1600" dirty="0"/>
              <a:t>Σύνδεσμος: </a:t>
            </a:r>
            <a:r>
              <a:rPr lang="en-US" sz="1600" dirty="0"/>
              <a:t>http://www.theoi.com/Gallery/K12.16.html. </a:t>
            </a:r>
            <a:r>
              <a:rPr lang="el-GR" sz="1600" dirty="0"/>
              <a:t>Πηγή: </a:t>
            </a:r>
            <a:r>
              <a:rPr lang="en-US" sz="1600" dirty="0"/>
              <a:t>http://www.theoi.com</a:t>
            </a:r>
            <a:r>
              <a:rPr lang="en-US" sz="1600" dirty="0" smtClean="0"/>
              <a:t>.</a:t>
            </a:r>
            <a:endParaRPr lang="en-US" sz="1600" dirty="0"/>
          </a:p>
          <a:p>
            <a:pPr>
              <a:spcBef>
                <a:spcPts val="600"/>
              </a:spcBef>
            </a:pPr>
            <a:r>
              <a:rPr lang="el-GR" sz="1600" b="1" dirty="0"/>
              <a:t>Εικόνα 3. </a:t>
            </a:r>
            <a:r>
              <a:rPr lang="en-US" sz="1600" dirty="0"/>
              <a:t>Copyrighted</a:t>
            </a:r>
            <a:r>
              <a:rPr lang="en-US" sz="1600" dirty="0" smtClean="0"/>
              <a:t>.</a:t>
            </a:r>
            <a:endParaRPr lang="en-US" sz="1600" dirty="0"/>
          </a:p>
          <a:p>
            <a:pPr>
              <a:spcBef>
                <a:spcPts val="600"/>
              </a:spcBef>
            </a:pPr>
            <a:r>
              <a:rPr lang="el-GR" sz="1600" b="1" dirty="0"/>
              <a:t>Εικόνα 4. </a:t>
            </a:r>
            <a:r>
              <a:rPr lang="en-US" sz="1600" dirty="0"/>
              <a:t>Copyrighted</a:t>
            </a:r>
            <a:r>
              <a:rPr lang="en-US" sz="1600" dirty="0" smtClean="0"/>
              <a:t>.</a:t>
            </a:r>
            <a:endParaRPr lang="en-US" sz="1600" dirty="0"/>
          </a:p>
          <a:p>
            <a:pPr>
              <a:spcBef>
                <a:spcPts val="600"/>
              </a:spcBef>
            </a:pPr>
            <a:r>
              <a:rPr lang="el-GR" sz="1600" b="1" dirty="0"/>
              <a:t>Εικόνα 5. </a:t>
            </a:r>
            <a:r>
              <a:rPr lang="el-GR" sz="1600" dirty="0"/>
              <a:t>Κουρκουτάς. Όλα τα κείμενα είναι διαθέσιμα υπό την </a:t>
            </a:r>
            <a:r>
              <a:rPr lang="en-US" sz="1600" dirty="0"/>
              <a:t>Creative Commons Attribution-</a:t>
            </a:r>
            <a:r>
              <a:rPr lang="en-US" sz="1600" dirty="0" err="1"/>
              <a:t>ShareAlike</a:t>
            </a:r>
            <a:r>
              <a:rPr lang="en-US" sz="1600" dirty="0"/>
              <a:t> License· . </a:t>
            </a:r>
            <a:r>
              <a:rPr lang="el-GR" sz="1600" dirty="0"/>
              <a:t>Σύνδεσμος: </a:t>
            </a:r>
            <a:r>
              <a:rPr lang="en-US" sz="1600" dirty="0"/>
              <a:t>https://el.wiktionary.org/wiki/%</a:t>
            </a:r>
            <a:r>
              <a:rPr lang="en-US" sz="1600" dirty="0" smtClean="0"/>
              <a:t>CE%BA%CE%BF%CF%85%CF%81%CE%BA%CE%BF%CF%85%CF%84%CE%AC%CF%82.</a:t>
            </a:r>
            <a:endParaRPr lang="en-US" sz="1600" dirty="0"/>
          </a:p>
          <a:p>
            <a:pPr>
              <a:spcBef>
                <a:spcPts val="600"/>
              </a:spcBef>
            </a:pPr>
            <a:r>
              <a:rPr lang="el-GR" sz="1600" b="1" dirty="0"/>
              <a:t>Εικόνα 6. </a:t>
            </a:r>
            <a:r>
              <a:rPr lang="en-US" sz="1600" dirty="0"/>
              <a:t>African chameleon </a:t>
            </a:r>
            <a:r>
              <a:rPr lang="en-US" sz="1600" dirty="0" err="1"/>
              <a:t>Chamaeleo</a:t>
            </a:r>
            <a:r>
              <a:rPr lang="en-US" sz="1600" dirty="0"/>
              <a:t> </a:t>
            </a:r>
            <a:r>
              <a:rPr lang="en-US" sz="1600" dirty="0" err="1"/>
              <a:t>africanus</a:t>
            </a:r>
            <a:r>
              <a:rPr lang="en-US" sz="1600" dirty="0"/>
              <a:t>, pregnant female, Greece, </a:t>
            </a:r>
            <a:r>
              <a:rPr lang="en-US" sz="1600" dirty="0" err="1"/>
              <a:t>Peloponnes</a:t>
            </a:r>
            <a:r>
              <a:rPr lang="en-US" sz="1600" dirty="0"/>
              <a:t>, </a:t>
            </a:r>
            <a:r>
              <a:rPr lang="en-US" sz="1600" dirty="0" err="1"/>
              <a:t>Messinien</a:t>
            </a:r>
            <a:r>
              <a:rPr lang="en-US" sz="1600" dirty="0"/>
              <a:t>. Code: BWI-BLWS133942 Collection: </a:t>
            </a:r>
            <a:r>
              <a:rPr lang="en-US" sz="1600" dirty="0" err="1"/>
              <a:t>Blickwinkel</a:t>
            </a:r>
            <a:r>
              <a:rPr lang="en-US" sz="1600" dirty="0"/>
              <a:t> User license: Rights Managed Photographer: B Trapp Shooting date: 27/09/2007</a:t>
            </a:r>
            <a:r>
              <a:rPr lang="en-US" sz="1600" dirty="0" smtClean="0"/>
              <a:t>.</a:t>
            </a:r>
            <a:endParaRPr lang="en-US" sz="1600" dirty="0"/>
          </a:p>
          <a:p>
            <a:pPr>
              <a:spcBef>
                <a:spcPts val="600"/>
              </a:spcBef>
            </a:pPr>
            <a:r>
              <a:rPr lang="el-GR" sz="1600" b="1" dirty="0"/>
              <a:t>Εικόνα 7. </a:t>
            </a:r>
            <a:r>
              <a:rPr lang="en-US" sz="1600" dirty="0"/>
              <a:t>Copyrighted. </a:t>
            </a:r>
            <a:endParaRPr lang="en-US" sz="1600" dirty="0" smtClean="0"/>
          </a:p>
          <a:p>
            <a:pPr>
              <a:spcBef>
                <a:spcPts val="600"/>
              </a:spcBef>
            </a:pPr>
            <a:endParaRPr lang="en-US" sz="1600" b="1" dirty="0"/>
          </a:p>
          <a:p>
            <a:pPr>
              <a:spcBef>
                <a:spcPts val="600"/>
              </a:spcBef>
            </a:pPr>
            <a:endParaRPr lang="en-US" sz="1600" b="1" dirty="0" smtClean="0"/>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47</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2/10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smtClean="0"/>
              <a:t>Εικόνα </a:t>
            </a:r>
            <a:r>
              <a:rPr lang="el-GR" sz="1600" b="1" dirty="0"/>
              <a:t>8. </a:t>
            </a:r>
            <a:r>
              <a:rPr lang="en-US" sz="1600" dirty="0"/>
              <a:t>Satellite view of the Aegean Sea. Text is available under the Creative Commons Attribution-</a:t>
            </a:r>
            <a:r>
              <a:rPr lang="en-US" sz="1600" dirty="0" err="1"/>
              <a:t>ShareAlike</a:t>
            </a:r>
            <a:r>
              <a:rPr lang="en-US" sz="1600" dirty="0"/>
              <a:t> License; additional terms may apply. By using this site, you agree to the Terms of Use and Privacy Policy. Wikipedia® is a registered trademark of the Wikimedia Foundation, Inc., a non-profit organization. </a:t>
            </a:r>
            <a:r>
              <a:rPr lang="el-GR" sz="1600" dirty="0"/>
              <a:t>Σύνδεσμος: </a:t>
            </a:r>
            <a:r>
              <a:rPr lang="en-US" sz="1600" dirty="0"/>
              <a:t>https://en.wikipedia.org/wiki/Aegean_Sea. </a:t>
            </a:r>
            <a:r>
              <a:rPr lang="el-GR" sz="1600" dirty="0"/>
              <a:t>Πηγή:</a:t>
            </a:r>
            <a:r>
              <a:rPr lang="en-US" sz="1600" dirty="0"/>
              <a:t>https://en.wikipedia.org. </a:t>
            </a:r>
          </a:p>
          <a:p>
            <a:pPr>
              <a:spcBef>
                <a:spcPts val="600"/>
              </a:spcBef>
            </a:pPr>
            <a:r>
              <a:rPr lang="el-GR" sz="1600" b="1" dirty="0"/>
              <a:t>Εικόνα 9. </a:t>
            </a:r>
            <a:r>
              <a:rPr lang="en-US" sz="1600" dirty="0"/>
              <a:t>Copyright © </a:t>
            </a:r>
            <a:r>
              <a:rPr lang="en-US" sz="1600" dirty="0" err="1"/>
              <a:t>madeincreta</a:t>
            </a:r>
            <a:r>
              <a:rPr lang="en-US" sz="1600" dirty="0"/>
              <a:t>. </a:t>
            </a:r>
            <a:r>
              <a:rPr lang="el-GR" sz="1600" dirty="0"/>
              <a:t>Σύνδεσμος : </a:t>
            </a:r>
            <a:r>
              <a:rPr lang="en-US" sz="1600" dirty="0"/>
              <a:t>http://www.madeincreta.gr/el/article/%CF%84%CE%B1-%CF%83%CE%BA%CE%B1%CE%B8%CE%AC%CF%81%CE%B9%CE%B1-%CE%B1%CF%80%CE%BF%CE%BA%CE%B1%CE%BB%CF%8D%CF%80%CF%84%CE%BF%CF%85%CE%BD-%CF%84%CE%BF-%CE%BC%CF%85%CF%83%CF%84%CE%B9%CE%BA%CF%8C-%CF%84%CE%B7%CF%82%CE%B3%CE%AD%CE%BD%CE%B5%CF%83%CE%B7%CF%82-%CF%84%CE%B7%CF%82-%CE%BA%CF%81%CE%AE%CF%84%CE%B7%CF%82. </a:t>
            </a:r>
            <a:r>
              <a:rPr lang="el-GR" sz="1600" dirty="0"/>
              <a:t>Πηγή: </a:t>
            </a:r>
            <a:r>
              <a:rPr lang="en-US" sz="1600" dirty="0"/>
              <a:t>http://www.madeincreta.gr</a:t>
            </a:r>
            <a:r>
              <a:rPr lang="en-US" sz="1600" dirty="0" smtClean="0"/>
              <a:t>.</a:t>
            </a:r>
            <a:endParaRPr lang="en-US" sz="1600" dirty="0"/>
          </a:p>
          <a:p>
            <a:pPr>
              <a:spcBef>
                <a:spcPts val="600"/>
              </a:spcBef>
            </a:pPr>
            <a:r>
              <a:rPr lang="el-GR" sz="1600" b="1" dirty="0"/>
              <a:t>Εικόνα 10. </a:t>
            </a:r>
            <a:r>
              <a:rPr lang="en-US" sz="1600" dirty="0"/>
              <a:t>Copyrighted</a:t>
            </a:r>
            <a:r>
              <a:rPr lang="en-US" sz="1600" dirty="0" smtClean="0"/>
              <a:t>.</a:t>
            </a:r>
            <a:endParaRPr lang="en-US" sz="1600" dirty="0"/>
          </a:p>
          <a:p>
            <a:pPr>
              <a:spcBef>
                <a:spcPts val="600"/>
              </a:spcBef>
            </a:pPr>
            <a:r>
              <a:rPr lang="el-GR" sz="1600" b="1" dirty="0"/>
              <a:t>Εικόνα 11</a:t>
            </a:r>
            <a:r>
              <a:rPr lang="el-GR" sz="1600" dirty="0"/>
              <a:t>. </a:t>
            </a:r>
            <a:r>
              <a:rPr lang="en-US" sz="1600" dirty="0"/>
              <a:t>Copyrighted</a:t>
            </a:r>
            <a:r>
              <a:rPr lang="en-US" sz="1600" dirty="0" smtClean="0"/>
              <a:t>.</a:t>
            </a:r>
            <a:endParaRPr lang="en-US" sz="1600" dirty="0"/>
          </a:p>
          <a:p>
            <a:pPr>
              <a:spcBef>
                <a:spcPts val="600"/>
              </a:spcBef>
            </a:pPr>
            <a:r>
              <a:rPr lang="el-GR" sz="1600" b="1" dirty="0"/>
              <a:t>Εικόνα 12</a:t>
            </a:r>
            <a:r>
              <a:rPr lang="el-GR" sz="1600" dirty="0"/>
              <a:t>. </a:t>
            </a:r>
            <a:r>
              <a:rPr lang="en-US" sz="1600" dirty="0"/>
              <a:t>Copyrighted.</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48</a:t>
            </a:fld>
            <a:endParaRPr lang="en-US"/>
          </a:p>
        </p:txBody>
      </p:sp>
    </p:spTree>
    <p:extLst>
      <p:ext uri="{BB962C8B-B14F-4D97-AF65-F5344CB8AC3E}">
        <p14:creationId xmlns:p14="http://schemas.microsoft.com/office/powerpoint/2010/main" val="304552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3/10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smtClean="0"/>
              <a:t>Εικόνα 13</a:t>
            </a:r>
            <a:r>
              <a:rPr lang="el-GR" sz="1600" dirty="0" smtClean="0"/>
              <a:t>. </a:t>
            </a:r>
            <a:r>
              <a:rPr lang="en-US" sz="1600" dirty="0" smtClean="0"/>
              <a:t>Copyrighted.</a:t>
            </a:r>
          </a:p>
          <a:p>
            <a:pPr>
              <a:spcBef>
                <a:spcPts val="600"/>
              </a:spcBef>
            </a:pPr>
            <a:r>
              <a:rPr lang="el-GR" sz="1600" b="1" dirty="0" smtClean="0"/>
              <a:t>Εικόνα 14. </a:t>
            </a:r>
            <a:r>
              <a:rPr lang="el-GR" sz="1600" dirty="0" smtClean="0"/>
              <a:t>Σύνδεσμος: </a:t>
            </a:r>
            <a:r>
              <a:rPr lang="en-US" sz="1600" dirty="0" smtClean="0"/>
              <a:t>http://www.ancient-wisdom.co.uk/greecemycenae.htm. </a:t>
            </a:r>
            <a:r>
              <a:rPr lang="el-GR" sz="1600" dirty="0" smtClean="0"/>
              <a:t>Πηγή:</a:t>
            </a:r>
            <a:r>
              <a:rPr lang="en-US" sz="1600" dirty="0" smtClean="0"/>
              <a:t>http://www.ancient-wisdom.co.uk.</a:t>
            </a:r>
          </a:p>
          <a:p>
            <a:pPr>
              <a:spcBef>
                <a:spcPts val="600"/>
              </a:spcBef>
            </a:pPr>
            <a:r>
              <a:rPr lang="el-GR" sz="1600" b="1" dirty="0" smtClean="0"/>
              <a:t>Εικόνα 15. </a:t>
            </a:r>
            <a:r>
              <a:rPr lang="en-US" sz="1600" dirty="0" smtClean="0"/>
              <a:t>Wikipedia the Free Encyclopedia. Creative Commons </a:t>
            </a:r>
            <a:r>
              <a:rPr lang="en-US" sz="1600" dirty="0" err="1" smtClean="0"/>
              <a:t>Licence</a:t>
            </a:r>
            <a:r>
              <a:rPr lang="en-US" sz="1600" dirty="0" smtClean="0"/>
              <a:t>. </a:t>
            </a:r>
            <a:r>
              <a:rPr lang="el-GR" sz="1600" dirty="0" smtClean="0"/>
              <a:t>Σύνδεσμος:</a:t>
            </a:r>
            <a:r>
              <a:rPr lang="en-US" sz="1600" dirty="0" smtClean="0"/>
              <a:t>https://en.wikipedia.org/wiki/Lion. </a:t>
            </a:r>
            <a:r>
              <a:rPr lang="el-GR" sz="1600" dirty="0" smtClean="0"/>
              <a:t>Πηγή: </a:t>
            </a:r>
            <a:r>
              <a:rPr lang="en-US" sz="1600" dirty="0" smtClean="0"/>
              <a:t>https</a:t>
            </a:r>
            <a:r>
              <a:rPr lang="en-US" sz="1600" dirty="0"/>
              <a:t>://en.wikipedia.org.</a:t>
            </a:r>
          </a:p>
          <a:p>
            <a:pPr>
              <a:spcBef>
                <a:spcPts val="600"/>
              </a:spcBef>
            </a:pPr>
            <a:r>
              <a:rPr lang="el-GR" sz="1600" dirty="0" smtClean="0"/>
              <a:t> </a:t>
            </a:r>
            <a:r>
              <a:rPr lang="el-GR" sz="1600" b="1" dirty="0" smtClean="0"/>
              <a:t>Εικόνα 16. </a:t>
            </a:r>
            <a:r>
              <a:rPr lang="el-GR" sz="1600" dirty="0" smtClean="0"/>
              <a:t>Σύνδεσμος: </a:t>
            </a:r>
            <a:r>
              <a:rPr lang="en-US" sz="1600" dirty="0" smtClean="0"/>
              <a:t>http://www.rpn.gr/18972/%CE%B5%CE%B9%CE%BA%CF%8C%CE%BD%CE%B5%CF%82-%CE%B1%CE%B9%CF%83%CE%B9%CE%BF%CE%B4%CE%BF%CE%BE%CE%AF%CE%B1%CF%82,-%CE%B1%CF%80%CF%8C-%CE%BC%CE%B9%CE%B1-%CE%AC%CE%BB%CE%BB%CE%B7-%CE%B5%CE%BB%CE%BB%CE%AC%CE%B4%CE%B1. </a:t>
            </a:r>
            <a:r>
              <a:rPr lang="el-GR" sz="1600" dirty="0" smtClean="0"/>
              <a:t>Πηγή: </a:t>
            </a:r>
            <a:r>
              <a:rPr lang="en-US" sz="1600" dirty="0" smtClean="0"/>
              <a:t>http://www.rpn.gr.</a:t>
            </a:r>
          </a:p>
          <a:p>
            <a:pPr>
              <a:spcBef>
                <a:spcPts val="600"/>
              </a:spcBef>
            </a:pPr>
            <a:r>
              <a:rPr lang="el-GR" sz="1600" b="1" dirty="0" smtClean="0"/>
              <a:t>Εικόνα 17. </a:t>
            </a:r>
            <a:r>
              <a:rPr lang="en-US" sz="1600" dirty="0" err="1" smtClean="0"/>
              <a:t>Mesopithecus</a:t>
            </a:r>
            <a:r>
              <a:rPr lang="en-US" sz="1600" dirty="0" smtClean="0"/>
              <a:t> </a:t>
            </a:r>
            <a:r>
              <a:rPr lang="en-US" sz="1600" dirty="0" err="1" smtClean="0"/>
              <a:t>pentelicus</a:t>
            </a:r>
            <a:r>
              <a:rPr lang="en-US" sz="1600" dirty="0" smtClean="0"/>
              <a:t>. </a:t>
            </a:r>
            <a:r>
              <a:rPr lang="el-GR" sz="1600" dirty="0" smtClean="0"/>
              <a:t>Σύνδεσμος: </a:t>
            </a:r>
            <a:r>
              <a:rPr lang="en-US" sz="1600" dirty="0" smtClean="0"/>
              <a:t>http://dinosauri-bakov.blog.cz/galerie/praveka-zvirata/obrazek/37900188. </a:t>
            </a:r>
            <a:r>
              <a:rPr lang="el-GR" sz="1600" dirty="0" smtClean="0"/>
              <a:t>Πηγή: </a:t>
            </a:r>
            <a:r>
              <a:rPr lang="en-US" sz="1600" dirty="0" smtClean="0"/>
              <a:t>http://dinosauri-bakov.blog.cz.</a:t>
            </a:r>
          </a:p>
          <a:p>
            <a:pPr>
              <a:spcBef>
                <a:spcPts val="600"/>
              </a:spcBef>
            </a:pPr>
            <a:r>
              <a:rPr lang="en-US" sz="1600" b="1" dirty="0" smtClean="0"/>
              <a:t>E</a:t>
            </a:r>
            <a:r>
              <a:rPr lang="el-GR" sz="1600" b="1" dirty="0" smtClean="0"/>
              <a:t>ικόνα 18. </a:t>
            </a:r>
            <a:r>
              <a:rPr lang="en-US" sz="1600" dirty="0" err="1" smtClean="0"/>
              <a:t>Bohlinia</a:t>
            </a:r>
            <a:r>
              <a:rPr lang="en-US" sz="1600" dirty="0" smtClean="0"/>
              <a:t> </a:t>
            </a:r>
            <a:r>
              <a:rPr lang="en-US" sz="1600" dirty="0" err="1" smtClean="0"/>
              <a:t>attica</a:t>
            </a:r>
            <a:r>
              <a:rPr lang="en-US" sz="1600" dirty="0" smtClean="0"/>
              <a:t>. </a:t>
            </a:r>
            <a:r>
              <a:rPr lang="el-GR" sz="1600" dirty="0" smtClean="0"/>
              <a:t>Σύνδεσμος:  </a:t>
            </a:r>
            <a:r>
              <a:rPr lang="en-US" sz="1600" dirty="0" smtClean="0"/>
              <a:t>http://www.deviantart.com/morelikethis/collections/414128415. </a:t>
            </a:r>
            <a:r>
              <a:rPr lang="el-GR" sz="1600" dirty="0" smtClean="0"/>
              <a:t>Πηγή: </a:t>
            </a:r>
            <a:r>
              <a:rPr lang="en-US" sz="1600" dirty="0" smtClean="0"/>
              <a:t>http://www.deviantart.com.</a:t>
            </a:r>
          </a:p>
          <a:p>
            <a:pPr>
              <a:spcBef>
                <a:spcPts val="600"/>
              </a:spcBef>
            </a:pPr>
            <a:r>
              <a:rPr lang="el-GR" sz="1600" b="1" dirty="0" smtClean="0"/>
              <a:t>Εικόνα 19. </a:t>
            </a:r>
            <a:r>
              <a:rPr lang="en-US" sz="1600" dirty="0" err="1" smtClean="0"/>
              <a:t>Deroceras</a:t>
            </a:r>
            <a:r>
              <a:rPr lang="en-US" sz="1600" dirty="0" smtClean="0"/>
              <a:t> </a:t>
            </a:r>
            <a:r>
              <a:rPr lang="en-US" sz="1600" dirty="0" err="1" smtClean="0"/>
              <a:t>oertzeni</a:t>
            </a:r>
            <a:r>
              <a:rPr lang="en-US" sz="1600" dirty="0" smtClean="0"/>
              <a:t>. Copyright </a:t>
            </a:r>
            <a:r>
              <a:rPr lang="en-US" sz="1600" dirty="0" err="1" smtClean="0"/>
              <a:t>Dilian</a:t>
            </a:r>
            <a:r>
              <a:rPr lang="en-US" sz="1600" dirty="0" smtClean="0"/>
              <a:t> </a:t>
            </a:r>
            <a:r>
              <a:rPr lang="en-US" sz="1600" dirty="0" err="1" smtClean="0"/>
              <a:t>Georgiev</a:t>
            </a:r>
            <a:r>
              <a:rPr lang="en-US" sz="1600" dirty="0" smtClean="0"/>
              <a:t>. Creative Commons </a:t>
            </a:r>
            <a:r>
              <a:rPr lang="en-US" sz="1600" dirty="0" err="1" smtClean="0"/>
              <a:t>Licence</a:t>
            </a:r>
            <a:r>
              <a:rPr lang="en-US" sz="1600" dirty="0" smtClean="0"/>
              <a:t>. </a:t>
            </a:r>
            <a:r>
              <a:rPr lang="el-GR" sz="1600" dirty="0" smtClean="0"/>
              <a:t>Σύνδεσμος:</a:t>
            </a:r>
            <a:r>
              <a:rPr lang="en-US" sz="1600" dirty="0" smtClean="0"/>
              <a:t>http://terrslugs.myspecies.info/gallery?page=1. </a:t>
            </a:r>
            <a:r>
              <a:rPr lang="el-GR" sz="1600" dirty="0" smtClean="0"/>
              <a:t>Πηγή: </a:t>
            </a:r>
            <a:r>
              <a:rPr lang="en-US" sz="1600" dirty="0" smtClean="0"/>
              <a:t>http://terrslugs.myspecies.info/.</a:t>
            </a:r>
          </a:p>
          <a:p>
            <a:pPr>
              <a:spcBef>
                <a:spcPts val="600"/>
              </a:spcBef>
            </a:pPr>
            <a:endParaRPr lang="en-US" sz="1600" dirty="0" smtClean="0"/>
          </a:p>
          <a:p>
            <a:pPr>
              <a:spcBef>
                <a:spcPts val="600"/>
              </a:spcBef>
            </a:pPr>
            <a:endParaRPr lang="en-US" sz="1600" dirty="0" smtClean="0"/>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49</a:t>
            </a:fld>
            <a:endParaRPr lang="en-US"/>
          </a:p>
        </p:txBody>
      </p:sp>
    </p:spTree>
    <p:extLst>
      <p:ext uri="{BB962C8B-B14F-4D97-AF65-F5344CB8AC3E}">
        <p14:creationId xmlns:p14="http://schemas.microsoft.com/office/powerpoint/2010/main" val="127462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Υψηλός </a:t>
            </a:r>
            <a:r>
              <a:rPr lang="el-GR" dirty="0" err="1" smtClean="0"/>
              <a:t>νησιωτισμός</a:t>
            </a:r>
            <a:endParaRPr lang="en-US" dirty="0"/>
          </a:p>
        </p:txBody>
      </p:sp>
      <p:pic>
        <p:nvPicPr>
          <p:cNvPr id="7" name="Content Placeholder 6"/>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3952" r="24113"/>
          <a:stretch/>
        </p:blipFill>
        <p:spPr>
          <a:xfrm>
            <a:off x="4187190" y="1539240"/>
            <a:ext cx="4363437" cy="4445762"/>
          </a:xfrm>
        </p:spPr>
      </p:pic>
      <p:sp>
        <p:nvSpPr>
          <p:cNvPr id="3" name="Text Placeholder 2"/>
          <p:cNvSpPr>
            <a:spLocks noGrp="1"/>
          </p:cNvSpPr>
          <p:nvPr>
            <p:ph type="body" sz="quarter" idx="13"/>
          </p:nvPr>
        </p:nvSpPr>
        <p:spPr>
          <a:xfrm>
            <a:off x="213360" y="1539240"/>
            <a:ext cx="3973830" cy="5212080"/>
          </a:xfrm>
        </p:spPr>
        <p:txBody>
          <a:bodyPr>
            <a:normAutofit fontScale="70000" lnSpcReduction="20000"/>
          </a:bodyPr>
          <a:lstStyle/>
          <a:p>
            <a:pPr>
              <a:lnSpc>
                <a:spcPct val="110000"/>
              </a:lnSpc>
            </a:pPr>
            <a:r>
              <a:rPr lang="el-GR" dirty="0"/>
              <a:t>Στην Ελλάδα ανήκουν περί τα 8.000 νησιά διαφορετικών μεγεθών, παλαιογεωγραφικής ιστορίας και </a:t>
            </a:r>
            <a:r>
              <a:rPr lang="el-GR" dirty="0" err="1"/>
              <a:t>φυσιογνωμιας</a:t>
            </a:r>
            <a:r>
              <a:rPr lang="el-GR" dirty="0"/>
              <a:t>.</a:t>
            </a:r>
          </a:p>
          <a:p>
            <a:pPr>
              <a:lnSpc>
                <a:spcPct val="110000"/>
              </a:lnSpc>
            </a:pPr>
            <a:r>
              <a:rPr lang="el-GR" dirty="0"/>
              <a:t>Επί μακρόν πολλά νησιά παρέμειναν ενωμένα με μεγάλες ηπειρωτικές μάζες λειτουργώντας ως χερσαίες γέφυρες.</a:t>
            </a:r>
          </a:p>
          <a:p>
            <a:pPr>
              <a:lnSpc>
                <a:spcPct val="110000"/>
              </a:lnSpc>
            </a:pPr>
            <a:r>
              <a:rPr lang="el-GR" dirty="0"/>
              <a:t>Τα «αρχαιότερα» νησιά φιλοξένησαν πληθυσμούς που απομονώθηκαν για μεγάλα χρονικά διαστήματα κι έτσι ευνοήθηκε η </a:t>
            </a:r>
            <a:r>
              <a:rPr lang="el-GR" dirty="0" err="1"/>
              <a:t>ειδογένεση</a:t>
            </a:r>
            <a:r>
              <a:rPr lang="el-GR" dirty="0"/>
              <a:t>. </a:t>
            </a:r>
          </a:p>
          <a:p>
            <a:endParaRPr lang="el-GR" dirty="0"/>
          </a:p>
          <a:p>
            <a:endParaRPr lang="en-US" dirty="0"/>
          </a:p>
        </p:txBody>
      </p:sp>
      <p:sp>
        <p:nvSpPr>
          <p:cNvPr id="11" name="TextBox 10"/>
          <p:cNvSpPr txBox="1"/>
          <p:nvPr/>
        </p:nvSpPr>
        <p:spPr>
          <a:xfrm>
            <a:off x="5337810" y="5950204"/>
            <a:ext cx="2377440" cy="338554"/>
          </a:xfrm>
          <a:prstGeom prst="rect">
            <a:avLst/>
          </a:prstGeom>
          <a:noFill/>
        </p:spPr>
        <p:txBody>
          <a:bodyPr wrap="square" rtlCol="0">
            <a:spAutoFit/>
          </a:bodyPr>
          <a:lstStyle/>
          <a:p>
            <a:r>
              <a:rPr lang="el-GR" sz="1600" b="1" dirty="0" smtClean="0">
                <a:ea typeface="Times New Roman" pitchFamily="-106" charset="0"/>
                <a:cs typeface="Times New Roman" pitchFamily="-106" charset="0"/>
              </a:rPr>
              <a:t>Αρχιπελάγη ειδογένεσης</a:t>
            </a:r>
            <a:endParaRPr lang="en-US" sz="1600" dirty="0"/>
          </a:p>
        </p:txBody>
      </p:sp>
      <p:sp>
        <p:nvSpPr>
          <p:cNvPr id="4" name="Θέση υποσέλιδου 3"/>
          <p:cNvSpPr>
            <a:spLocks noGrp="1"/>
          </p:cNvSpPr>
          <p:nvPr>
            <p:ph type="ftr" sz="quarter" idx="10"/>
          </p:nvPr>
        </p:nvSpPr>
        <p:spPr/>
        <p:txBody>
          <a:bodyPr/>
          <a:lstStyle/>
          <a:p>
            <a:r>
              <a:rPr lang="el-GR" smtClean="0"/>
              <a:t>Ενότητα 3η. Πανίδα της Ελλάδας</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t>5</a:t>
            </a:fld>
            <a:endParaRPr lang="en-US"/>
          </a:p>
        </p:txBody>
      </p:sp>
      <p:sp>
        <p:nvSpPr>
          <p:cNvPr id="8" name="TextBox 7"/>
          <p:cNvSpPr txBox="1"/>
          <p:nvPr/>
        </p:nvSpPr>
        <p:spPr>
          <a:xfrm>
            <a:off x="8287413" y="5708003"/>
            <a:ext cx="263214" cy="276999"/>
          </a:xfrm>
          <a:prstGeom prst="rect">
            <a:avLst/>
          </a:prstGeom>
          <a:noFill/>
        </p:spPr>
        <p:txBody>
          <a:bodyPr wrap="none" rtlCol="0">
            <a:spAutoFit/>
          </a:bodyPr>
          <a:lstStyle/>
          <a:p>
            <a:r>
              <a:rPr lang="en-US" sz="1200" dirty="0" smtClean="0"/>
              <a:t>8</a:t>
            </a:r>
            <a:endParaRPr lang="el-GR"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4/10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20. </a:t>
            </a:r>
            <a:r>
              <a:rPr lang="en-US" sz="1600" dirty="0" err="1"/>
              <a:t>Clausiliidae</a:t>
            </a:r>
            <a:r>
              <a:rPr lang="en-US" sz="1600" dirty="0"/>
              <a:t>: </a:t>
            </a:r>
            <a:r>
              <a:rPr lang="en-US" sz="1600" dirty="0" err="1"/>
              <a:t>Albinaria</a:t>
            </a:r>
            <a:r>
              <a:rPr lang="en-US" sz="1600" dirty="0"/>
              <a:t> sp. </a:t>
            </a:r>
            <a:r>
              <a:rPr lang="en-US" sz="1600" dirty="0" err="1"/>
              <a:t>cfr</a:t>
            </a:r>
            <a:r>
              <a:rPr lang="en-US" sz="1600" dirty="0"/>
              <a:t> - </a:t>
            </a:r>
            <a:r>
              <a:rPr lang="en-US" sz="1600" dirty="0" err="1"/>
              <a:t>Gastropoda-Stylommatophora</a:t>
            </a:r>
            <a:r>
              <a:rPr lang="en-US" sz="1600" dirty="0"/>
              <a:t> (Santorini-</a:t>
            </a:r>
            <a:r>
              <a:rPr lang="en-US" sz="1600" dirty="0" err="1"/>
              <a:t>Grecia</a:t>
            </a:r>
            <a:r>
              <a:rPr lang="en-US" sz="1600" dirty="0"/>
              <a:t>). </a:t>
            </a:r>
            <a:r>
              <a:rPr lang="en-US" sz="1600" dirty="0" err="1"/>
              <a:t>Acta</a:t>
            </a:r>
            <a:r>
              <a:rPr lang="en-US" sz="1600" dirty="0"/>
              <a:t> </a:t>
            </a:r>
            <a:r>
              <a:rPr lang="en-US" sz="1600" dirty="0" err="1"/>
              <a:t>Plantarum</a:t>
            </a:r>
            <a:r>
              <a:rPr lang="en-US" sz="1600" dirty="0"/>
              <a:t> is licensed under a Creative Commons Attribution-</a:t>
            </a:r>
            <a:r>
              <a:rPr lang="en-US" sz="1600" dirty="0" err="1"/>
              <a:t>NonCommercial</a:t>
            </a:r>
            <a:r>
              <a:rPr lang="en-US" sz="1600" dirty="0"/>
              <a:t>-</a:t>
            </a:r>
            <a:r>
              <a:rPr lang="en-US" sz="1600" dirty="0" err="1"/>
              <a:t>NoDerivatives</a:t>
            </a:r>
            <a:r>
              <a:rPr lang="en-US" sz="1600" dirty="0"/>
              <a:t> 4.0 International License. A. </a:t>
            </a:r>
            <a:r>
              <a:rPr lang="en-US" sz="1600" dirty="0" err="1"/>
              <a:t>Foto</a:t>
            </a:r>
            <a:r>
              <a:rPr lang="en-US" sz="1600" dirty="0"/>
              <a:t> di Gabriella </a:t>
            </a:r>
            <a:r>
              <a:rPr lang="en-US" sz="1600" dirty="0" err="1"/>
              <a:t>Barbi</a:t>
            </a:r>
            <a:r>
              <a:rPr lang="en-US" sz="1600" dirty="0"/>
              <a:t>. </a:t>
            </a:r>
            <a:r>
              <a:rPr lang="el-GR" sz="1600" dirty="0"/>
              <a:t>Σύνδεσμος: </a:t>
            </a:r>
            <a:r>
              <a:rPr lang="en-US" sz="1600" dirty="0"/>
              <a:t>http://www.actaplantarum.org/floraitaliae/viewtopic.php?t=65345. </a:t>
            </a:r>
            <a:r>
              <a:rPr lang="el-GR" sz="1600" dirty="0"/>
              <a:t>Πηγή:</a:t>
            </a:r>
            <a:r>
              <a:rPr lang="en-US" sz="1600" dirty="0"/>
              <a:t>http://www.actaplantarum.org</a:t>
            </a:r>
            <a:r>
              <a:rPr lang="en-US" sz="1600" dirty="0" smtClean="0"/>
              <a:t>.</a:t>
            </a:r>
            <a:endParaRPr lang="en-US" sz="1600" dirty="0"/>
          </a:p>
          <a:p>
            <a:pPr>
              <a:spcBef>
                <a:spcPts val="600"/>
              </a:spcBef>
            </a:pPr>
            <a:r>
              <a:rPr lang="el-GR" sz="1600" b="1" dirty="0"/>
              <a:t>Εικόνα 21. </a:t>
            </a:r>
            <a:r>
              <a:rPr lang="en-US" sz="1600" dirty="0" err="1"/>
              <a:t>Tropidophoxinellus</a:t>
            </a:r>
            <a:r>
              <a:rPr lang="en-US" sz="1600" dirty="0"/>
              <a:t> </a:t>
            </a:r>
            <a:r>
              <a:rPr lang="en-US" sz="1600" dirty="0" err="1"/>
              <a:t>spartiaticus</a:t>
            </a:r>
            <a:r>
              <a:rPr lang="en-US" sz="1600" dirty="0"/>
              <a:t> in biologist hand. Copyright Leonidas Vardakas. </a:t>
            </a:r>
            <a:r>
              <a:rPr lang="el-GR" sz="1600" dirty="0"/>
              <a:t>Σύνδεσμος: </a:t>
            </a:r>
            <a:r>
              <a:rPr lang="en-US" sz="1600" dirty="0"/>
              <a:t>http://www.arkive.org/tropidophoxinellus/tropidophoxinellus-spartiaticus/image-G80195.html. </a:t>
            </a:r>
            <a:r>
              <a:rPr lang="el-GR" sz="1600" dirty="0"/>
              <a:t>Πηγή: </a:t>
            </a:r>
            <a:r>
              <a:rPr lang="en-US" sz="1600" dirty="0"/>
              <a:t>http://www.arkive.org</a:t>
            </a:r>
            <a:r>
              <a:rPr lang="en-US" sz="1600" dirty="0" smtClean="0"/>
              <a:t>.</a:t>
            </a:r>
            <a:endParaRPr lang="en-US" sz="1600" dirty="0"/>
          </a:p>
          <a:p>
            <a:pPr>
              <a:spcBef>
                <a:spcPts val="600"/>
              </a:spcBef>
            </a:pPr>
            <a:r>
              <a:rPr lang="el-GR" sz="1600" b="1" dirty="0"/>
              <a:t>Εικόνα 22</a:t>
            </a:r>
            <a:r>
              <a:rPr lang="el-GR" sz="1600" dirty="0"/>
              <a:t>. </a:t>
            </a:r>
            <a:r>
              <a:rPr lang="en-US" sz="1600" dirty="0"/>
              <a:t>Wikipedia the Free Encyclopedia. Creative Commons </a:t>
            </a:r>
            <a:r>
              <a:rPr lang="en-US" sz="1600" dirty="0" err="1"/>
              <a:t>Licence</a:t>
            </a:r>
            <a:r>
              <a:rPr lang="en-US" sz="1600" dirty="0"/>
              <a:t>. </a:t>
            </a:r>
            <a:r>
              <a:rPr lang="el-GR" sz="1600" dirty="0"/>
              <a:t>Σύνδεσμος:</a:t>
            </a:r>
            <a:r>
              <a:rPr lang="en-US" sz="1600" dirty="0"/>
              <a:t>https://en.wikipedia.org/wiki/Knipowitschia. </a:t>
            </a:r>
            <a:r>
              <a:rPr lang="el-GR" sz="1600" dirty="0"/>
              <a:t>Πηγή:Σύνδεσμος:</a:t>
            </a:r>
            <a:r>
              <a:rPr lang="en-US" sz="1600" dirty="0"/>
              <a:t>https://en.wikipedia.org</a:t>
            </a:r>
            <a:r>
              <a:rPr lang="en-US" sz="1600" dirty="0" smtClean="0"/>
              <a:t>.</a:t>
            </a:r>
            <a:endParaRPr lang="en-US" sz="1600" dirty="0"/>
          </a:p>
          <a:p>
            <a:pPr>
              <a:spcBef>
                <a:spcPts val="600"/>
              </a:spcBef>
            </a:pPr>
            <a:r>
              <a:rPr lang="el-GR" sz="1600" b="1" dirty="0"/>
              <a:t>Εικόνα 23. </a:t>
            </a:r>
            <a:r>
              <a:rPr lang="en-US" sz="1600" dirty="0" err="1"/>
              <a:t>Pelophylax</a:t>
            </a:r>
            <a:r>
              <a:rPr lang="en-US" sz="1600" dirty="0"/>
              <a:t> </a:t>
            </a:r>
            <a:r>
              <a:rPr lang="en-US" sz="1600" dirty="0" err="1"/>
              <a:t>cerigensis</a:t>
            </a:r>
            <a:r>
              <a:rPr lang="en-US" sz="1600" dirty="0"/>
              <a:t>. </a:t>
            </a:r>
            <a:r>
              <a:rPr lang="el-GR" sz="1600" dirty="0"/>
              <a:t>Σύνδεσμος: </a:t>
            </a:r>
            <a:r>
              <a:rPr lang="en-US" sz="1600" dirty="0"/>
              <a:t>http://fr.wikimini.org/wiki/Ranid%C3%A9. </a:t>
            </a:r>
            <a:r>
              <a:rPr lang="el-GR" sz="1600" dirty="0"/>
              <a:t>Πηγή: </a:t>
            </a:r>
            <a:r>
              <a:rPr lang="en-US" sz="1600" dirty="0"/>
              <a:t>http://fr.wikimini.org</a:t>
            </a:r>
            <a:r>
              <a:rPr lang="en-US" sz="1600" dirty="0" smtClean="0"/>
              <a:t>.</a:t>
            </a:r>
            <a:endParaRPr lang="en-US" sz="1600" dirty="0"/>
          </a:p>
          <a:p>
            <a:pPr>
              <a:spcBef>
                <a:spcPts val="600"/>
              </a:spcBef>
            </a:pPr>
            <a:r>
              <a:rPr lang="el-GR" sz="1600" b="1" dirty="0"/>
              <a:t>Εικόνα 24</a:t>
            </a:r>
            <a:r>
              <a:rPr lang="el-GR" sz="1600" dirty="0"/>
              <a:t>. </a:t>
            </a:r>
            <a:r>
              <a:rPr lang="en-US" sz="1600" dirty="0" err="1"/>
              <a:t>Salamandra</a:t>
            </a:r>
            <a:r>
              <a:rPr lang="en-US" sz="1600" dirty="0"/>
              <a:t> </a:t>
            </a:r>
            <a:r>
              <a:rPr lang="en-US" sz="1600" dirty="0" err="1"/>
              <a:t>anatolijska</a:t>
            </a:r>
            <a:r>
              <a:rPr lang="en-US" sz="1600" dirty="0"/>
              <a:t>. Wikipedia the Free Encyclopedia. Creative Commons </a:t>
            </a:r>
            <a:r>
              <a:rPr lang="en-US" sz="1600" dirty="0" err="1"/>
              <a:t>Licence</a:t>
            </a:r>
            <a:r>
              <a:rPr lang="en-US" sz="1600" dirty="0"/>
              <a:t>. </a:t>
            </a:r>
            <a:r>
              <a:rPr lang="el-GR" sz="1600" dirty="0"/>
              <a:t>Σύνδεσμος: </a:t>
            </a:r>
            <a:r>
              <a:rPr lang="en-US" sz="1600" dirty="0"/>
              <a:t>https://pl.wikipedia.org/wiki/Salamandra_anatolijska. </a:t>
            </a:r>
            <a:r>
              <a:rPr lang="el-GR" sz="1600" dirty="0"/>
              <a:t>Πηγή: </a:t>
            </a:r>
            <a:r>
              <a:rPr lang="en-US" sz="1600" dirty="0"/>
              <a:t>https://pl.wikipedia.org</a:t>
            </a:r>
            <a:r>
              <a:rPr lang="en-US" sz="1600" dirty="0" smtClean="0"/>
              <a:t>.</a:t>
            </a:r>
            <a:endParaRPr lang="en-US" sz="1600" dirty="0"/>
          </a:p>
          <a:p>
            <a:pPr>
              <a:spcBef>
                <a:spcPts val="600"/>
              </a:spcBef>
            </a:pPr>
            <a:r>
              <a:rPr lang="el-GR" sz="1600" b="1" dirty="0"/>
              <a:t>Εικόνα 25. </a:t>
            </a:r>
            <a:r>
              <a:rPr lang="el-GR" sz="1600" dirty="0"/>
              <a:t>Εκδόσεις Οδυσσέας 6/2010. Σύνδεσμος: </a:t>
            </a:r>
            <a:r>
              <a:rPr lang="en-US" sz="1600" dirty="0"/>
              <a:t>http://www.biblioasi.gr/product_info.php?products_id=169675. </a:t>
            </a:r>
            <a:r>
              <a:rPr lang="el-GR" sz="1600" dirty="0"/>
              <a:t>Πηγή: </a:t>
            </a:r>
            <a:r>
              <a:rPr lang="en-US" sz="1600" dirty="0"/>
              <a:t>Pat </a:t>
            </a:r>
            <a:r>
              <a:rPr lang="en-US" sz="1600" dirty="0" err="1"/>
              <a:t>Willmer</a:t>
            </a:r>
            <a:r>
              <a:rPr lang="en-US" sz="1600" dirty="0"/>
              <a:t>- Graham Stone- Ian Johnston, </a:t>
            </a:r>
            <a:r>
              <a:rPr lang="el-GR" sz="1600" dirty="0"/>
              <a:t>Περιβαλλοντική φυσιολογία των ζώων ΙΙ, Εκδότης: Οδυσσέας</a:t>
            </a:r>
            <a:r>
              <a:rPr lang="el-GR" sz="1600" dirty="0" smtClean="0"/>
              <a:t>.</a:t>
            </a:r>
            <a:endParaRPr lang="el-GR" sz="1600" dirty="0"/>
          </a:p>
          <a:p>
            <a:pPr>
              <a:spcBef>
                <a:spcPts val="600"/>
              </a:spcBef>
            </a:pPr>
            <a:r>
              <a:rPr lang="el-GR" sz="1600" b="1" dirty="0"/>
              <a:t>Εικόνα 26. </a:t>
            </a:r>
            <a:r>
              <a:rPr lang="en-US" sz="1600" dirty="0"/>
              <a:t>Copyright :</a:t>
            </a:r>
            <a:r>
              <a:rPr lang="en-US" sz="1600" dirty="0" err="1"/>
              <a:t>bpo</a:t>
            </a:r>
            <a:r>
              <a:rPr lang="en-US" sz="1600" dirty="0"/>
              <a:t>, It's the independent web - by Birgit &amp; Peter </a:t>
            </a:r>
            <a:r>
              <a:rPr lang="en-US" sz="1600" dirty="0" err="1"/>
              <a:t>Oefinger</a:t>
            </a:r>
            <a:r>
              <a:rPr lang="en-US" sz="1600" dirty="0"/>
              <a:t>. </a:t>
            </a:r>
            <a:r>
              <a:rPr lang="el-GR" sz="1600" dirty="0"/>
              <a:t>Σύνδεσμος: </a:t>
            </a:r>
            <a:r>
              <a:rPr lang="en-US" sz="1600" dirty="0"/>
              <a:t>http://www.bpo-natura.de/en/index.php?id=9.  </a:t>
            </a:r>
            <a:r>
              <a:rPr lang="el-GR" sz="1600" dirty="0"/>
              <a:t>Πηγή: </a:t>
            </a:r>
            <a:r>
              <a:rPr lang="en-US" sz="1600" dirty="0"/>
              <a:t>http://www.bpo-natura.de.</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50</a:t>
            </a:fld>
            <a:endParaRPr lang="en-US"/>
          </a:p>
        </p:txBody>
      </p:sp>
    </p:spTree>
    <p:extLst>
      <p:ext uri="{BB962C8B-B14F-4D97-AF65-F5344CB8AC3E}">
        <p14:creationId xmlns:p14="http://schemas.microsoft.com/office/powerpoint/2010/main" val="2430208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5/10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27. </a:t>
            </a:r>
            <a:r>
              <a:rPr lang="en-US" sz="1600" dirty="0" err="1"/>
              <a:t>Bijela</a:t>
            </a:r>
            <a:r>
              <a:rPr lang="en-US" sz="1600" dirty="0"/>
              <a:t> </a:t>
            </a:r>
            <a:r>
              <a:rPr lang="en-US" sz="1600" dirty="0" err="1"/>
              <a:t>roda</a:t>
            </a:r>
            <a:r>
              <a:rPr lang="en-US" sz="1600" dirty="0"/>
              <a:t>. Wikipedia the Free Encyclopedia. Creative Commons </a:t>
            </a:r>
            <a:r>
              <a:rPr lang="en-US" sz="1600" dirty="0" err="1"/>
              <a:t>Licence</a:t>
            </a:r>
            <a:r>
              <a:rPr lang="en-US" sz="1600" dirty="0"/>
              <a:t>. </a:t>
            </a:r>
            <a:r>
              <a:rPr lang="el-GR" sz="1600" dirty="0"/>
              <a:t>Σύνδεσμος:</a:t>
            </a:r>
            <a:r>
              <a:rPr lang="en-US" sz="1600" dirty="0"/>
              <a:t>https://sh.wikipedia.org/wiki/Rode_%28porodica%29.  </a:t>
            </a:r>
            <a:r>
              <a:rPr lang="el-GR" sz="1600" dirty="0"/>
              <a:t>Πηγή: </a:t>
            </a:r>
            <a:r>
              <a:rPr lang="en-US" sz="1600" dirty="0"/>
              <a:t>https://sh.wikipedia.org</a:t>
            </a:r>
            <a:r>
              <a:rPr lang="en-US" sz="1600" dirty="0" smtClean="0"/>
              <a:t>.</a:t>
            </a:r>
            <a:endParaRPr lang="en-US" sz="1600" dirty="0"/>
          </a:p>
          <a:p>
            <a:pPr>
              <a:spcBef>
                <a:spcPts val="600"/>
              </a:spcBef>
            </a:pPr>
            <a:r>
              <a:rPr lang="el-GR" sz="1600" b="1" dirty="0"/>
              <a:t>Εικόνα 28. </a:t>
            </a:r>
            <a:r>
              <a:rPr lang="en-US" sz="1600" dirty="0" err="1"/>
              <a:t>Audouin’s</a:t>
            </a:r>
            <a:r>
              <a:rPr lang="en-US" sz="1600" dirty="0"/>
              <a:t> Gull (</a:t>
            </a:r>
            <a:r>
              <a:rPr lang="en-US" sz="1600" dirty="0" err="1"/>
              <a:t>Larus</a:t>
            </a:r>
            <a:r>
              <a:rPr lang="en-US" sz="1600" dirty="0"/>
              <a:t> </a:t>
            </a:r>
            <a:r>
              <a:rPr lang="en-US" sz="1600" dirty="0" err="1"/>
              <a:t>audouinii</a:t>
            </a:r>
            <a:r>
              <a:rPr lang="en-US" sz="1600" dirty="0"/>
              <a:t>, </a:t>
            </a:r>
            <a:r>
              <a:rPr lang="en-US" sz="1600" dirty="0" err="1"/>
              <a:t>Korallenmöwe</a:t>
            </a:r>
            <a:r>
              <a:rPr lang="en-US" sz="1600" dirty="0"/>
              <a:t>). </a:t>
            </a:r>
            <a:r>
              <a:rPr lang="el-GR" sz="1600" dirty="0"/>
              <a:t>Σύνδεσμος: </a:t>
            </a:r>
            <a:r>
              <a:rPr lang="en-US" sz="1600" dirty="0"/>
              <a:t>http://www.ornithos.de/Ornithos/Trip_Reports/Spain-Mallorca2010-09/Mallorca2010-RingedBirds.htm. </a:t>
            </a:r>
            <a:r>
              <a:rPr lang="el-GR" sz="1600" dirty="0"/>
              <a:t>Πηγή: </a:t>
            </a:r>
            <a:r>
              <a:rPr lang="en-US" sz="1600" dirty="0"/>
              <a:t>http://www.ornithos.de</a:t>
            </a:r>
            <a:r>
              <a:rPr lang="en-US" sz="1600" dirty="0" smtClean="0"/>
              <a:t>.</a:t>
            </a:r>
            <a:endParaRPr lang="en-US" sz="1600" dirty="0"/>
          </a:p>
          <a:p>
            <a:pPr>
              <a:spcBef>
                <a:spcPts val="600"/>
              </a:spcBef>
            </a:pPr>
            <a:r>
              <a:rPr lang="el-GR" sz="1600" b="1" dirty="0"/>
              <a:t>Εικόνα 29. </a:t>
            </a:r>
            <a:r>
              <a:rPr lang="en-US" sz="1600" dirty="0" err="1"/>
              <a:t>Hanaki’s</a:t>
            </a:r>
            <a:r>
              <a:rPr lang="en-US" sz="1600" dirty="0"/>
              <a:t> dwarf bat (</a:t>
            </a:r>
            <a:r>
              <a:rPr lang="en-US" sz="1600" dirty="0" err="1"/>
              <a:t>Pipistrellus</a:t>
            </a:r>
            <a:r>
              <a:rPr lang="en-US" sz="1600" dirty="0"/>
              <a:t> </a:t>
            </a:r>
            <a:r>
              <a:rPr lang="en-US" sz="1600" dirty="0" err="1"/>
              <a:t>hanaki</a:t>
            </a:r>
            <a:r>
              <a:rPr lang="en-US" sz="1600" dirty="0"/>
              <a:t>). Copyright © 2010 United Environmental Services. </a:t>
            </a:r>
            <a:r>
              <a:rPr lang="el-GR" sz="1600" dirty="0"/>
              <a:t>Σύνδεσμος: </a:t>
            </a:r>
            <a:r>
              <a:rPr lang="en-US" sz="1600" dirty="0"/>
              <a:t>http://www.ues.org.uk/news/2011/11/bat-research-workshop-in-crete/hanaki-%E2%80%98s-dwarf-bat-pipistrellus-hanaki-800x731/. </a:t>
            </a:r>
            <a:r>
              <a:rPr lang="el-GR" sz="1600" dirty="0"/>
              <a:t>Πηγή: </a:t>
            </a:r>
            <a:r>
              <a:rPr lang="en-US" sz="1600" dirty="0"/>
              <a:t>http://www.ues.org.uk</a:t>
            </a:r>
            <a:r>
              <a:rPr lang="en-US" sz="1600" dirty="0" smtClean="0"/>
              <a:t>.</a:t>
            </a:r>
            <a:endParaRPr lang="en-US" sz="1600" dirty="0"/>
          </a:p>
          <a:p>
            <a:pPr>
              <a:spcBef>
                <a:spcPts val="600"/>
              </a:spcBef>
            </a:pPr>
            <a:r>
              <a:rPr lang="el-GR" sz="1600" b="1" dirty="0"/>
              <a:t>Εικόνα 30. </a:t>
            </a:r>
            <a:r>
              <a:rPr lang="el-GR" sz="1600" dirty="0"/>
              <a:t>Μία μυγαλή. Το είδος </a:t>
            </a:r>
            <a:r>
              <a:rPr lang="en-US" sz="1600" dirty="0" err="1"/>
              <a:t>Blarina</a:t>
            </a:r>
            <a:r>
              <a:rPr lang="en-US" sz="1600" dirty="0"/>
              <a:t> </a:t>
            </a:r>
            <a:r>
              <a:rPr lang="en-US" sz="1600" dirty="0" err="1"/>
              <a:t>carolinensis</a:t>
            </a:r>
            <a:r>
              <a:rPr lang="en-US" sz="1600" dirty="0"/>
              <a:t>. </a:t>
            </a:r>
            <a:r>
              <a:rPr lang="el-GR" sz="1600" dirty="0"/>
              <a:t>Σύνδεσμος:</a:t>
            </a:r>
            <a:r>
              <a:rPr lang="en-US" sz="1600" dirty="0"/>
              <a:t>https://el.wikipedia.org/wiki/%CE%9C%CF%85%CE%B3%CE%B1%CE%BB%CE%AE . </a:t>
            </a:r>
            <a:r>
              <a:rPr lang="el-GR" sz="1600" dirty="0"/>
              <a:t>Πηγή: </a:t>
            </a:r>
            <a:r>
              <a:rPr lang="en-US" sz="1600" dirty="0"/>
              <a:t>https://el.wikipedia.org/wiki</a:t>
            </a:r>
            <a:r>
              <a:rPr lang="en-US" sz="1600" dirty="0" smtClean="0"/>
              <a:t>.</a:t>
            </a:r>
            <a:endParaRPr lang="en-US" sz="1600" dirty="0"/>
          </a:p>
          <a:p>
            <a:pPr>
              <a:spcBef>
                <a:spcPts val="600"/>
              </a:spcBef>
            </a:pPr>
            <a:r>
              <a:rPr lang="el-GR" sz="1600" b="1" dirty="0" smtClean="0"/>
              <a:t>Εικόνα 31</a:t>
            </a:r>
            <a:r>
              <a:rPr lang="el-GR" sz="1600" dirty="0" smtClean="0"/>
              <a:t>. </a:t>
            </a:r>
            <a:r>
              <a:rPr lang="en-US" sz="1600" dirty="0" err="1" smtClean="0"/>
              <a:t>Acomys</a:t>
            </a:r>
            <a:r>
              <a:rPr lang="en-US" sz="1600" dirty="0" smtClean="0"/>
              <a:t> </a:t>
            </a:r>
            <a:r>
              <a:rPr lang="en-US" sz="1600" dirty="0" err="1"/>
              <a:t>minous</a:t>
            </a:r>
            <a:r>
              <a:rPr lang="en-US" sz="1600" dirty="0"/>
              <a:t>, Crete Spiny Mouse.  </a:t>
            </a:r>
            <a:r>
              <a:rPr lang="el-GR" sz="1600" dirty="0"/>
              <a:t>Σύνδεσμος:</a:t>
            </a:r>
            <a:r>
              <a:rPr lang="en-US" sz="1600" dirty="0"/>
              <a:t>http://www.adrianpetch.com/aa255.html.  </a:t>
            </a:r>
            <a:r>
              <a:rPr lang="el-GR" sz="1600" dirty="0"/>
              <a:t>Πηγή: </a:t>
            </a:r>
            <a:r>
              <a:rPr lang="en-US" sz="1600" dirty="0"/>
              <a:t>http://</a:t>
            </a:r>
            <a:r>
              <a:rPr lang="en-US" sz="1600" dirty="0" smtClean="0"/>
              <a:t>www.adrianpetch.com.</a:t>
            </a:r>
          </a:p>
          <a:p>
            <a:pPr>
              <a:spcBef>
                <a:spcPts val="600"/>
              </a:spcBef>
            </a:pPr>
            <a:r>
              <a:rPr lang="el-GR" sz="1600" b="1" dirty="0" smtClean="0"/>
              <a:t>Εικόνα </a:t>
            </a:r>
            <a:r>
              <a:rPr lang="el-GR" sz="1600" b="1" dirty="0"/>
              <a:t>32. </a:t>
            </a:r>
            <a:r>
              <a:rPr lang="en-US" sz="1600" dirty="0"/>
              <a:t>La Rana Toro (o Rana </a:t>
            </a:r>
            <a:r>
              <a:rPr lang="en-US" sz="1600" dirty="0" err="1"/>
              <a:t>catesbeiana</a:t>
            </a:r>
            <a:r>
              <a:rPr lang="en-US" sz="1600" dirty="0"/>
              <a:t>). </a:t>
            </a:r>
            <a:r>
              <a:rPr lang="el-GR" sz="1600" dirty="0"/>
              <a:t>Σύνδεσμος:</a:t>
            </a:r>
            <a:r>
              <a:rPr lang="en-US" sz="1600" dirty="0"/>
              <a:t>https://www.veoverde.com/2012/02/ranas-forasteras-amenazan-la-biodiversidad-en-venezuela/. </a:t>
            </a:r>
            <a:r>
              <a:rPr lang="el-GR" sz="1600" dirty="0"/>
              <a:t>Πηγή: </a:t>
            </a:r>
            <a:r>
              <a:rPr lang="en-US" sz="1600" dirty="0"/>
              <a:t>https://www.veoverde.com</a:t>
            </a:r>
            <a:r>
              <a:rPr lang="en-US" sz="1600" dirty="0" smtClean="0"/>
              <a:t>.</a:t>
            </a:r>
            <a:endParaRPr lang="en-US" sz="1600" dirty="0"/>
          </a:p>
          <a:p>
            <a:pPr>
              <a:spcBef>
                <a:spcPts val="600"/>
              </a:spcBef>
            </a:pPr>
            <a:r>
              <a:rPr lang="el-GR" sz="1600" b="1" dirty="0"/>
              <a:t>Εικόνα 33. </a:t>
            </a:r>
            <a:r>
              <a:rPr lang="en-US" sz="1600" dirty="0"/>
              <a:t>Pausanias. Photographed at the Capitoline Museum, Rome, Italy. This photo is in a group: Chiron, CC images of the Classical World. </a:t>
            </a:r>
            <a:r>
              <a:rPr lang="el-GR" sz="1600" dirty="0"/>
              <a:t>Σύνδεσμος :</a:t>
            </a:r>
            <a:r>
              <a:rPr lang="en-US" sz="1600" dirty="0"/>
              <a:t>https://www.flickr.com/photos/mharrsch/9943154.  </a:t>
            </a:r>
            <a:r>
              <a:rPr lang="el-GR" sz="1600" dirty="0"/>
              <a:t>Πηγή: </a:t>
            </a:r>
            <a:r>
              <a:rPr lang="en-US" sz="1600" dirty="0"/>
              <a:t>https://www.flickr.com.</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51</a:t>
            </a:fld>
            <a:endParaRPr lang="en-US"/>
          </a:p>
        </p:txBody>
      </p:sp>
    </p:spTree>
    <p:extLst>
      <p:ext uri="{BB962C8B-B14F-4D97-AF65-F5344CB8AC3E}">
        <p14:creationId xmlns:p14="http://schemas.microsoft.com/office/powerpoint/2010/main" val="35549015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6/10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34. </a:t>
            </a:r>
            <a:r>
              <a:rPr lang="en-US" sz="1600" dirty="0"/>
              <a:t>Copyright © 2015 Biblical Archaeology Society 4710 41st Street N.W., Washington DC 20016. </a:t>
            </a:r>
            <a:r>
              <a:rPr lang="el-GR" sz="1600" dirty="0"/>
              <a:t>Σύνδεσμος: </a:t>
            </a:r>
            <a:r>
              <a:rPr lang="en-US" sz="1600" dirty="0"/>
              <a:t>http://www.biblicalarchaeology.org/category/biblical-sites-places/jerusalem/page/2/. </a:t>
            </a:r>
            <a:r>
              <a:rPr lang="el-GR" sz="1600" dirty="0"/>
              <a:t>Πηγή: </a:t>
            </a:r>
            <a:r>
              <a:rPr lang="en-US" sz="1600" dirty="0"/>
              <a:t>http://www.biblicalarchaeology.org</a:t>
            </a:r>
            <a:r>
              <a:rPr lang="en-US" sz="1600" dirty="0" smtClean="0"/>
              <a:t>/.</a:t>
            </a:r>
            <a:endParaRPr lang="en-US" sz="1600" dirty="0"/>
          </a:p>
          <a:p>
            <a:pPr>
              <a:spcBef>
                <a:spcPts val="600"/>
              </a:spcBef>
            </a:pPr>
            <a:r>
              <a:rPr lang="el-GR" sz="1600" b="1" dirty="0"/>
              <a:t>Εικόνα 35. </a:t>
            </a:r>
            <a:r>
              <a:rPr lang="el-GR" sz="1600" dirty="0"/>
              <a:t>Σύνδεσμος: </a:t>
            </a:r>
            <a:r>
              <a:rPr lang="en-US" sz="1600" dirty="0"/>
              <a:t>http://greekart.tumblr.com/figurines. </a:t>
            </a:r>
            <a:r>
              <a:rPr lang="el-GR" sz="1600" dirty="0"/>
              <a:t>Πηγή: </a:t>
            </a:r>
            <a:r>
              <a:rPr lang="en-US" sz="1600" dirty="0"/>
              <a:t>http://greekart.tumblr.com</a:t>
            </a:r>
            <a:r>
              <a:rPr lang="en-US" sz="1600" dirty="0" smtClean="0"/>
              <a:t>.</a:t>
            </a:r>
            <a:endParaRPr lang="en-US" sz="1600" dirty="0"/>
          </a:p>
          <a:p>
            <a:pPr>
              <a:spcBef>
                <a:spcPts val="600"/>
              </a:spcBef>
            </a:pPr>
            <a:r>
              <a:rPr lang="el-GR" sz="1600" b="1" dirty="0"/>
              <a:t>Εικόνα 36</a:t>
            </a:r>
            <a:r>
              <a:rPr lang="el-GR" sz="1600" dirty="0"/>
              <a:t>. </a:t>
            </a:r>
            <a:r>
              <a:rPr lang="en-US" sz="1600" dirty="0"/>
              <a:t>Goats in Crete, University of Utrecht. </a:t>
            </a:r>
            <a:r>
              <a:rPr lang="el-GR" sz="1600" dirty="0"/>
              <a:t>Σύνδεσμος: </a:t>
            </a:r>
            <a:r>
              <a:rPr lang="en-US" sz="1600" dirty="0"/>
              <a:t>http://www.aos.wisc.edu/~aos121br/soils/soils/sld022.htm. </a:t>
            </a:r>
            <a:r>
              <a:rPr lang="el-GR" sz="1600" dirty="0"/>
              <a:t>Πηγή: </a:t>
            </a:r>
            <a:r>
              <a:rPr lang="en-US" sz="1600" dirty="0"/>
              <a:t>http://</a:t>
            </a:r>
            <a:r>
              <a:rPr lang="en-US" sz="1600" dirty="0" smtClean="0"/>
              <a:t>www.aos.wisc.edu.</a:t>
            </a:r>
            <a:endParaRPr lang="en-US" sz="1600" dirty="0"/>
          </a:p>
          <a:p>
            <a:pPr>
              <a:spcBef>
                <a:spcPts val="600"/>
              </a:spcBef>
            </a:pPr>
            <a:r>
              <a:rPr lang="el-GR" sz="1600" b="1" dirty="0"/>
              <a:t>Εικόνα 37. </a:t>
            </a:r>
            <a:r>
              <a:rPr lang="en-US" sz="1600" dirty="0"/>
              <a:t>Skyros Coin - Silver </a:t>
            </a:r>
            <a:r>
              <a:rPr lang="en-US" sz="1600" dirty="0" err="1"/>
              <a:t>Didrachm</a:t>
            </a:r>
            <a:r>
              <a:rPr lang="en-US" sz="1600" dirty="0"/>
              <a:t>. Copyright © 2010 - 2015 </a:t>
            </a:r>
            <a:r>
              <a:rPr lang="en-US" sz="1600" dirty="0" err="1"/>
              <a:t>CoinsWorld</a:t>
            </a:r>
            <a:r>
              <a:rPr lang="en-US" sz="1600" dirty="0"/>
              <a:t>. </a:t>
            </a:r>
            <a:r>
              <a:rPr lang="el-GR" sz="1600" dirty="0"/>
              <a:t>Σύνδεσμος: </a:t>
            </a:r>
            <a:r>
              <a:rPr lang="en-US" sz="1600" dirty="0"/>
              <a:t>http://www.coins-world.info/ancient-greek-coins/. </a:t>
            </a:r>
            <a:r>
              <a:rPr lang="el-GR" sz="1600" dirty="0"/>
              <a:t>Πηγή: </a:t>
            </a:r>
            <a:r>
              <a:rPr lang="en-US" sz="1600" dirty="0"/>
              <a:t>http://www.coins-world.info. </a:t>
            </a:r>
          </a:p>
          <a:p>
            <a:pPr>
              <a:spcBef>
                <a:spcPts val="600"/>
              </a:spcBef>
            </a:pPr>
            <a:r>
              <a:rPr lang="el-GR" sz="1600" b="1" dirty="0"/>
              <a:t>Εικόνα 39. </a:t>
            </a:r>
            <a:r>
              <a:rPr lang="en-US" sz="1600" dirty="0" err="1"/>
              <a:t>Serifos</a:t>
            </a:r>
            <a:r>
              <a:rPr lang="en-US" sz="1600" dirty="0"/>
              <a:t> Coin - Silver Stater. Copyright © 2010 - 2015 </a:t>
            </a:r>
            <a:r>
              <a:rPr lang="en-US" sz="1600" dirty="0" err="1"/>
              <a:t>CoinsWorld</a:t>
            </a:r>
            <a:r>
              <a:rPr lang="en-US" sz="1600" dirty="0"/>
              <a:t>. </a:t>
            </a:r>
            <a:r>
              <a:rPr lang="el-GR" sz="1600" dirty="0"/>
              <a:t>Σύνδεσμος: </a:t>
            </a:r>
            <a:r>
              <a:rPr lang="en-US" sz="1600" dirty="0"/>
              <a:t>http://www.coins-world.info/ancient-greek-coins. </a:t>
            </a:r>
            <a:r>
              <a:rPr lang="el-GR" sz="1600" dirty="0"/>
              <a:t>Πηγή: </a:t>
            </a:r>
            <a:r>
              <a:rPr lang="en-US" sz="1600" dirty="0"/>
              <a:t>http://</a:t>
            </a:r>
            <a:r>
              <a:rPr lang="en-US" sz="1600" dirty="0" smtClean="0"/>
              <a:t>www.coins-world.info.</a:t>
            </a:r>
            <a:endParaRPr lang="en-US" sz="1600" dirty="0"/>
          </a:p>
          <a:p>
            <a:pPr>
              <a:spcBef>
                <a:spcPts val="600"/>
              </a:spcBef>
            </a:pPr>
            <a:r>
              <a:rPr lang="el-GR" sz="1600" b="1" dirty="0"/>
              <a:t>Εικόνα 40. </a:t>
            </a:r>
            <a:r>
              <a:rPr lang="el-GR" sz="1600" dirty="0"/>
              <a:t>Σύνδεσμος: </a:t>
            </a:r>
            <a:r>
              <a:rPr lang="en-US" sz="1600" dirty="0"/>
              <a:t>http://cs.balcanica.info/13-43 </a:t>
            </a:r>
            <a:r>
              <a:rPr lang="el-GR" sz="1600" dirty="0"/>
              <a:t>Πηγή: </a:t>
            </a:r>
            <a:r>
              <a:rPr lang="en-US" sz="1600" dirty="0"/>
              <a:t>Jablonski, D., 2008: </a:t>
            </a:r>
            <a:r>
              <a:rPr lang="en-US" sz="1600" dirty="0" err="1"/>
              <a:t>Za</a:t>
            </a:r>
            <a:r>
              <a:rPr lang="en-US" sz="1600" dirty="0"/>
              <a:t> </a:t>
            </a:r>
            <a:r>
              <a:rPr lang="en-US" sz="1600" dirty="0" err="1"/>
              <a:t>herpetofaunou</a:t>
            </a:r>
            <a:r>
              <a:rPr lang="en-US" sz="1600" dirty="0"/>
              <a:t> </a:t>
            </a:r>
            <a:r>
              <a:rPr lang="en-US" sz="1600" dirty="0" err="1"/>
              <a:t>Země</a:t>
            </a:r>
            <a:r>
              <a:rPr lang="en-US" sz="1600" dirty="0"/>
              <a:t> </a:t>
            </a:r>
            <a:r>
              <a:rPr lang="en-US" sz="1600" dirty="0" err="1"/>
              <a:t>orlů</a:t>
            </a:r>
            <a:r>
              <a:rPr lang="en-US" sz="1600" dirty="0"/>
              <a:t>. </a:t>
            </a:r>
            <a:r>
              <a:rPr lang="en-US" sz="1600" dirty="0" err="1"/>
              <a:t>Akvárium</a:t>
            </a:r>
            <a:r>
              <a:rPr lang="en-US" sz="1600" dirty="0"/>
              <a:t> </a:t>
            </a:r>
            <a:r>
              <a:rPr lang="en-US" sz="1600" dirty="0" err="1"/>
              <a:t>terárium</a:t>
            </a:r>
            <a:r>
              <a:rPr lang="en-US" sz="1600" dirty="0"/>
              <a:t>, 51 (5-6): 56-61. </a:t>
            </a:r>
            <a:r>
              <a:rPr lang="el-GR" sz="1600" dirty="0"/>
              <a:t>Πηγή: </a:t>
            </a:r>
            <a:r>
              <a:rPr lang="en-US" sz="1600" dirty="0"/>
              <a:t>http://cs.balcanica.info</a:t>
            </a:r>
            <a:r>
              <a:rPr lang="en-US" sz="1600" dirty="0" smtClean="0"/>
              <a:t>.</a:t>
            </a:r>
            <a:endParaRPr lang="en-US" sz="1600" dirty="0"/>
          </a:p>
          <a:p>
            <a:pPr>
              <a:spcBef>
                <a:spcPts val="600"/>
              </a:spcBef>
            </a:pPr>
            <a:r>
              <a:rPr lang="el-GR" sz="1600" b="1" dirty="0"/>
              <a:t>Εικόνα 41. </a:t>
            </a:r>
            <a:r>
              <a:rPr lang="en-US" sz="1600" dirty="0"/>
              <a:t>Copyright © 2014 Reid Goldsborough. </a:t>
            </a:r>
            <a:r>
              <a:rPr lang="el-GR" sz="1600" dirty="0"/>
              <a:t>Σύνδεσμος: </a:t>
            </a:r>
            <a:r>
              <a:rPr lang="en-US" sz="1600" dirty="0"/>
              <a:t>http://athenianowlcoins.reidgold.com/. </a:t>
            </a:r>
            <a:r>
              <a:rPr lang="el-GR" sz="1600" dirty="0"/>
              <a:t>Πηγή:  </a:t>
            </a:r>
            <a:r>
              <a:rPr lang="en-US" sz="1600" dirty="0"/>
              <a:t>http://athenianowlcoins.reidgold.com</a:t>
            </a:r>
            <a:r>
              <a:rPr lang="en-US" sz="1600" dirty="0" smtClean="0"/>
              <a:t>.</a:t>
            </a:r>
            <a:endParaRPr lang="en-US" sz="1600" dirty="0"/>
          </a:p>
          <a:p>
            <a:pPr>
              <a:spcBef>
                <a:spcPts val="600"/>
              </a:spcBef>
            </a:pPr>
            <a:r>
              <a:rPr lang="el-GR" sz="1600" b="1" dirty="0"/>
              <a:t>Εικόνα 42. </a:t>
            </a:r>
            <a:r>
              <a:rPr lang="en-US" sz="1600" dirty="0"/>
              <a:t>Little Owl </a:t>
            </a:r>
            <a:r>
              <a:rPr lang="en-US" sz="1600" dirty="0" err="1"/>
              <a:t>Athene</a:t>
            </a:r>
            <a:r>
              <a:rPr lang="en-US" sz="1600" dirty="0"/>
              <a:t> </a:t>
            </a:r>
            <a:r>
              <a:rPr lang="en-US" sz="1600" dirty="0" err="1"/>
              <a:t>noctua</a:t>
            </a:r>
            <a:r>
              <a:rPr lang="en-US" sz="1600" dirty="0"/>
              <a:t>. Photographer: Jan </a:t>
            </a:r>
            <a:r>
              <a:rPr lang="en-US" sz="1600" dirty="0" err="1"/>
              <a:t>Piecha</a:t>
            </a:r>
            <a:r>
              <a:rPr lang="en-US" sz="1600" dirty="0"/>
              <a:t>  © Copyright. </a:t>
            </a:r>
            <a:r>
              <a:rPr lang="el-GR" sz="1600" dirty="0"/>
              <a:t>Σύνδεσμος: </a:t>
            </a:r>
            <a:r>
              <a:rPr lang="en-US" sz="1600" dirty="0"/>
              <a:t>http://www.owlpages.com/owls.php?genus=Athene&amp;species=noctua. </a:t>
            </a:r>
            <a:r>
              <a:rPr lang="el-GR" sz="1600" dirty="0"/>
              <a:t>Πηγή: </a:t>
            </a:r>
            <a:r>
              <a:rPr lang="en-US" sz="1600" dirty="0"/>
              <a:t>http://www.owlpages.com.</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52</a:t>
            </a:fld>
            <a:endParaRPr lang="en-US"/>
          </a:p>
        </p:txBody>
      </p:sp>
    </p:spTree>
    <p:extLst>
      <p:ext uri="{BB962C8B-B14F-4D97-AF65-F5344CB8AC3E}">
        <p14:creationId xmlns:p14="http://schemas.microsoft.com/office/powerpoint/2010/main" val="40060707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7/10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43. </a:t>
            </a:r>
            <a:r>
              <a:rPr lang="el-GR" sz="1600" dirty="0"/>
              <a:t>Σύνδεσμος:</a:t>
            </a:r>
            <a:r>
              <a:rPr lang="en-US" sz="1600" dirty="0"/>
              <a:t>http://www.visitaegina.com/%CE%BB%CE%AF%CE%B3%CE%B1-%CE%B9%CF%83%CF%84%CE%BF%CF%81%CE%B9%CE%BA%CE%AC-%CF%83%CF%84%CE%BF%CE%B9%CF%87%CE%B5%CE%AF%CE%B1/.  </a:t>
            </a:r>
            <a:r>
              <a:rPr lang="el-GR" sz="1600" dirty="0"/>
              <a:t>Πηγή: </a:t>
            </a:r>
            <a:r>
              <a:rPr lang="en-US" sz="1600" dirty="0"/>
              <a:t>http://www.visitaegina.com</a:t>
            </a:r>
            <a:r>
              <a:rPr lang="en-US" sz="1600" dirty="0" smtClean="0"/>
              <a:t>.</a:t>
            </a:r>
            <a:endParaRPr lang="en-US" sz="1600" dirty="0"/>
          </a:p>
          <a:p>
            <a:pPr>
              <a:spcBef>
                <a:spcPts val="600"/>
              </a:spcBef>
            </a:pPr>
            <a:r>
              <a:rPr lang="el-GR" sz="1600" b="1" dirty="0"/>
              <a:t>Εικόνα 44. </a:t>
            </a:r>
            <a:r>
              <a:rPr lang="el-GR" sz="1600" dirty="0"/>
              <a:t>Σύνδεσμος: </a:t>
            </a:r>
            <a:r>
              <a:rPr lang="en-US" sz="1600" dirty="0"/>
              <a:t>http://www.krassanakis.gr/Greek%20coins.htm. </a:t>
            </a:r>
            <a:r>
              <a:rPr lang="el-GR" sz="1600" dirty="0"/>
              <a:t>Πηγή: </a:t>
            </a:r>
            <a:r>
              <a:rPr lang="en-US" sz="1600" dirty="0"/>
              <a:t>http://www.krassanakis.gr</a:t>
            </a:r>
            <a:r>
              <a:rPr lang="en-US" sz="1600" dirty="0" smtClean="0"/>
              <a:t>.</a:t>
            </a:r>
            <a:endParaRPr lang="en-US" sz="1600" dirty="0"/>
          </a:p>
          <a:p>
            <a:pPr>
              <a:spcBef>
                <a:spcPts val="600"/>
              </a:spcBef>
            </a:pPr>
            <a:r>
              <a:rPr lang="el-GR" sz="1600" b="1" dirty="0"/>
              <a:t>Εικόνα 45</a:t>
            </a:r>
            <a:r>
              <a:rPr lang="el-GR" sz="1600" dirty="0"/>
              <a:t>. </a:t>
            </a:r>
            <a:r>
              <a:rPr lang="en-US" sz="1600" dirty="0"/>
              <a:t>Copyrighted</a:t>
            </a:r>
            <a:r>
              <a:rPr lang="en-US" sz="1600" dirty="0" smtClean="0"/>
              <a:t>. </a:t>
            </a:r>
            <a:endParaRPr lang="en-US" sz="1600" dirty="0"/>
          </a:p>
          <a:p>
            <a:pPr>
              <a:spcBef>
                <a:spcPts val="600"/>
              </a:spcBef>
            </a:pPr>
            <a:r>
              <a:rPr lang="el-GR" sz="1600" b="1" dirty="0"/>
              <a:t>Εικόνα 46</a:t>
            </a:r>
            <a:r>
              <a:rPr lang="el-GR" sz="1600" dirty="0"/>
              <a:t>. </a:t>
            </a:r>
            <a:r>
              <a:rPr lang="en-US" sz="1600" dirty="0"/>
              <a:t>Wikipedia the Free Encyclopedia. Creative Commons </a:t>
            </a:r>
            <a:r>
              <a:rPr lang="en-US" sz="1600" dirty="0" err="1"/>
              <a:t>Licence</a:t>
            </a:r>
            <a:r>
              <a:rPr lang="en-US" sz="1600" dirty="0"/>
              <a:t>. </a:t>
            </a:r>
            <a:r>
              <a:rPr lang="el-GR" sz="1600" dirty="0"/>
              <a:t>Σύνδεσμος:  </a:t>
            </a:r>
            <a:r>
              <a:rPr lang="en-US" sz="1600" dirty="0"/>
              <a:t>https://en.wikipedia.org/wiki/Morea_expedition. </a:t>
            </a:r>
            <a:r>
              <a:rPr lang="el-GR" sz="1600" dirty="0"/>
              <a:t>Πηγή: </a:t>
            </a:r>
            <a:r>
              <a:rPr lang="en-US" sz="1600" dirty="0"/>
              <a:t>https://en.wikipedia.org</a:t>
            </a:r>
            <a:r>
              <a:rPr lang="en-US" sz="1600" dirty="0" smtClean="0"/>
              <a:t>.</a:t>
            </a:r>
            <a:endParaRPr lang="en-US" sz="1600" dirty="0"/>
          </a:p>
          <a:p>
            <a:pPr>
              <a:spcBef>
                <a:spcPts val="600"/>
              </a:spcBef>
            </a:pPr>
            <a:r>
              <a:rPr lang="el-GR" sz="1600" b="1" dirty="0"/>
              <a:t>Εικόνα 47. </a:t>
            </a:r>
            <a:r>
              <a:rPr lang="en-US" sz="1600" dirty="0"/>
              <a:t>Wikipedia the Free Encyclopedia. Creative Commons </a:t>
            </a:r>
            <a:r>
              <a:rPr lang="en-US" sz="1600" dirty="0" err="1"/>
              <a:t>Licence</a:t>
            </a:r>
            <a:r>
              <a:rPr lang="en-US" sz="1600" dirty="0"/>
              <a:t>. </a:t>
            </a:r>
            <a:r>
              <a:rPr lang="el-GR" sz="1600" dirty="0"/>
              <a:t>Σύνδεσμος: </a:t>
            </a:r>
            <a:r>
              <a:rPr lang="en-US" sz="1600" dirty="0"/>
              <a:t>https://en.wikipedia.org/wiki/Gabriel_Bibron. </a:t>
            </a:r>
            <a:r>
              <a:rPr lang="el-GR" sz="1600" dirty="0"/>
              <a:t>Πηγή: </a:t>
            </a:r>
            <a:r>
              <a:rPr lang="en-US" sz="1600" dirty="0"/>
              <a:t>https://en.wikipedia.org</a:t>
            </a:r>
            <a:r>
              <a:rPr lang="en-US" sz="1600" dirty="0" smtClean="0"/>
              <a:t>.</a:t>
            </a:r>
            <a:endParaRPr lang="en-US" sz="1600" dirty="0"/>
          </a:p>
          <a:p>
            <a:pPr>
              <a:spcBef>
                <a:spcPts val="600"/>
              </a:spcBef>
            </a:pPr>
            <a:r>
              <a:rPr lang="el-GR" sz="1600" b="1" dirty="0"/>
              <a:t>Εικόνα 49. </a:t>
            </a:r>
            <a:r>
              <a:rPr lang="el-GR" sz="1600" dirty="0"/>
              <a:t>Σύνδεσμος:</a:t>
            </a:r>
            <a:r>
              <a:rPr lang="en-US" sz="1600" dirty="0"/>
              <a:t>http://www.creteplus.gr/news/kritikos-agriogatos-to-mustiriodes-thilastiko-tou-psiloreiti-pou-elahistoi-gnorizoun-70940.html  </a:t>
            </a:r>
            <a:r>
              <a:rPr lang="el-GR" sz="1600" dirty="0"/>
              <a:t>Πηγή: (Πηγή και φωτογραφίες από το </a:t>
            </a:r>
            <a:r>
              <a:rPr lang="en-US" sz="1600" dirty="0"/>
              <a:t>cretanbeaches.com</a:t>
            </a:r>
            <a:r>
              <a:rPr lang="en-US" sz="1600" dirty="0" smtClean="0"/>
              <a:t>).</a:t>
            </a:r>
            <a:endParaRPr lang="en-US" sz="1600" dirty="0"/>
          </a:p>
          <a:p>
            <a:pPr>
              <a:spcBef>
                <a:spcPts val="600"/>
              </a:spcBef>
            </a:pPr>
            <a:r>
              <a:rPr lang="el-GR" sz="1600" b="1" dirty="0"/>
              <a:t>Εικόνα 50. </a:t>
            </a:r>
            <a:r>
              <a:rPr lang="en-US" sz="1600" dirty="0"/>
              <a:t>Copyright Petr </a:t>
            </a:r>
            <a:r>
              <a:rPr lang="en-US" sz="1600" dirty="0" err="1"/>
              <a:t>Soural</a:t>
            </a:r>
            <a:r>
              <a:rPr lang="en-US" sz="1600" dirty="0"/>
              <a:t>, </a:t>
            </a:r>
            <a:r>
              <a:rPr lang="en-US" sz="1600" dirty="0" err="1"/>
              <a:t>Naturfoto</a:t>
            </a:r>
            <a:r>
              <a:rPr lang="en-US" sz="1600" dirty="0"/>
              <a:t> 2015.  </a:t>
            </a:r>
            <a:r>
              <a:rPr lang="el-GR" sz="1600" dirty="0"/>
              <a:t>Σύνδεσμος: </a:t>
            </a:r>
            <a:r>
              <a:rPr lang="en-US" sz="1600" dirty="0"/>
              <a:t>http://www.naturephoto-cz.com/%CE%95%CF%85%CF%81%CE%B1%CF%83%CE%B9%CE%B1%CF%84%CE%B9%CE%BA%CF%8C%CF%82-%CE%BB%CF%8D%CE%B3%CE%BA%CE%B1%CF%82-picture_gr-783.html. </a:t>
            </a:r>
            <a:r>
              <a:rPr lang="el-GR" sz="1600" dirty="0"/>
              <a:t>Πηγή: </a:t>
            </a:r>
            <a:r>
              <a:rPr lang="en-US" sz="1600" dirty="0"/>
              <a:t>www.naturfoto.cz.</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53</a:t>
            </a:fld>
            <a:endParaRPr lang="en-US"/>
          </a:p>
        </p:txBody>
      </p:sp>
    </p:spTree>
    <p:extLst>
      <p:ext uri="{BB962C8B-B14F-4D97-AF65-F5344CB8AC3E}">
        <p14:creationId xmlns:p14="http://schemas.microsoft.com/office/powerpoint/2010/main" val="1495402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8/10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51. </a:t>
            </a:r>
            <a:r>
              <a:rPr lang="el-GR" sz="1600" dirty="0"/>
              <a:t>Σύνδεσμος: </a:t>
            </a:r>
            <a:r>
              <a:rPr lang="en-US" sz="1600" dirty="0"/>
              <a:t>http://carabidae.org/taxa/marggii-wrase-amp-assmann-2008. </a:t>
            </a:r>
            <a:r>
              <a:rPr lang="el-GR" sz="1600" dirty="0"/>
              <a:t>Πηγή: </a:t>
            </a:r>
            <a:r>
              <a:rPr lang="en-US" sz="1600" dirty="0"/>
              <a:t>http://carabidae.org</a:t>
            </a:r>
            <a:r>
              <a:rPr lang="en-US" sz="1600" dirty="0" smtClean="0"/>
              <a:t>.</a:t>
            </a:r>
            <a:endParaRPr lang="en-US" sz="1600" dirty="0"/>
          </a:p>
          <a:p>
            <a:pPr>
              <a:spcBef>
                <a:spcPts val="600"/>
              </a:spcBef>
            </a:pPr>
            <a:r>
              <a:rPr lang="el-GR" sz="1600" b="1" dirty="0"/>
              <a:t>Εικόνα 52. </a:t>
            </a:r>
            <a:r>
              <a:rPr lang="el-GR" sz="1600" dirty="0"/>
              <a:t>Σύνδεσμος: </a:t>
            </a:r>
            <a:r>
              <a:rPr lang="en-US" sz="1600" dirty="0"/>
              <a:t>http://www.hcmr.gr/gr/indexel.php. </a:t>
            </a:r>
            <a:r>
              <a:rPr lang="el-GR" sz="1600" dirty="0"/>
              <a:t>Πηγή: </a:t>
            </a:r>
            <a:r>
              <a:rPr lang="en-US" sz="1600" dirty="0"/>
              <a:t>http://www.hcmr.gr</a:t>
            </a:r>
            <a:r>
              <a:rPr lang="en-US" sz="1600" dirty="0" smtClean="0"/>
              <a:t>.</a:t>
            </a:r>
            <a:endParaRPr lang="en-US" sz="1600" dirty="0"/>
          </a:p>
          <a:p>
            <a:pPr>
              <a:spcBef>
                <a:spcPts val="600"/>
              </a:spcBef>
            </a:pPr>
            <a:r>
              <a:rPr lang="el-GR" sz="1600" b="1" dirty="0"/>
              <a:t>Εικόνα 53. </a:t>
            </a:r>
            <a:r>
              <a:rPr lang="el-GR" sz="1600" dirty="0"/>
              <a:t>Σύνδεσμος: </a:t>
            </a:r>
            <a:r>
              <a:rPr lang="en-US" sz="1600" dirty="0"/>
              <a:t>http://www.ekby.gr/.  </a:t>
            </a:r>
            <a:r>
              <a:rPr lang="el-GR" sz="1600" dirty="0"/>
              <a:t>Πηγή: </a:t>
            </a:r>
            <a:r>
              <a:rPr lang="en-US" sz="1600" dirty="0"/>
              <a:t>http://www.ekby.gr</a:t>
            </a:r>
            <a:r>
              <a:rPr lang="en-US" sz="1600" dirty="0" smtClean="0"/>
              <a:t>.</a:t>
            </a:r>
            <a:endParaRPr lang="en-US" sz="1600" dirty="0"/>
          </a:p>
          <a:p>
            <a:pPr>
              <a:spcBef>
                <a:spcPts val="600"/>
              </a:spcBef>
            </a:pPr>
            <a:r>
              <a:rPr lang="el-GR" sz="1600" b="1" dirty="0"/>
              <a:t>Εικόνα 54. </a:t>
            </a:r>
            <a:r>
              <a:rPr lang="el-GR" sz="1600" dirty="0"/>
              <a:t>Σύνδεσμος: </a:t>
            </a:r>
            <a:r>
              <a:rPr lang="en-US" sz="1600" dirty="0"/>
              <a:t>http://www.nhmc.uoc.gr/el.  </a:t>
            </a:r>
            <a:r>
              <a:rPr lang="el-GR" sz="1600" dirty="0"/>
              <a:t>Πηγή: </a:t>
            </a:r>
            <a:r>
              <a:rPr lang="en-US" sz="1600" dirty="0"/>
              <a:t>http://www.nhmc.uoc.gr</a:t>
            </a:r>
            <a:r>
              <a:rPr lang="en-US" sz="1600" dirty="0" smtClean="0"/>
              <a:t>.</a:t>
            </a:r>
            <a:endParaRPr lang="en-US" sz="1600" dirty="0"/>
          </a:p>
          <a:p>
            <a:pPr>
              <a:spcBef>
                <a:spcPts val="600"/>
              </a:spcBef>
            </a:pPr>
            <a:r>
              <a:rPr lang="el-GR" sz="1600" b="1" dirty="0"/>
              <a:t>Εικόνα 55</a:t>
            </a:r>
            <a:r>
              <a:rPr lang="el-GR" sz="1600" b="1" dirty="0" smtClean="0"/>
              <a:t>.</a:t>
            </a:r>
            <a:r>
              <a:rPr lang="en-US" sz="1600" b="1" dirty="0" smtClean="0"/>
              <a:t> </a:t>
            </a:r>
            <a:r>
              <a:rPr lang="en-US" sz="1600" dirty="0" smtClean="0"/>
              <a:t>Copyright </a:t>
            </a:r>
            <a:r>
              <a:rPr lang="en-US" sz="1600" dirty="0"/>
              <a:t>© </a:t>
            </a:r>
            <a:r>
              <a:rPr lang="en-US" sz="1600" dirty="0" err="1"/>
              <a:t>Papasotiriou</a:t>
            </a:r>
            <a:r>
              <a:rPr lang="en-US" sz="1600" dirty="0"/>
              <a:t> 2015. </a:t>
            </a:r>
            <a:r>
              <a:rPr lang="el-GR" sz="1600" dirty="0"/>
              <a:t>Σύνδεσμος: </a:t>
            </a:r>
            <a:r>
              <a:rPr lang="en-US" sz="1600" dirty="0"/>
              <a:t>http://www.papasotiriou.gr/product/the-amphibians-and-reptiles-of-greece. </a:t>
            </a:r>
            <a:r>
              <a:rPr lang="el-GR" sz="1600" dirty="0"/>
              <a:t>Πηγή: </a:t>
            </a:r>
            <a:r>
              <a:rPr lang="en-US" sz="1600" dirty="0"/>
              <a:t>The Amphibians and Reptiles of Greece. VALAKOS,PAFILIS,SOTIROPOULOS. </a:t>
            </a:r>
            <a:r>
              <a:rPr lang="el-GR" sz="1600" dirty="0"/>
              <a:t>Εκδόσεις Παπασωτηρίου 2008. </a:t>
            </a:r>
            <a:r>
              <a:rPr lang="en-US" sz="1600" dirty="0"/>
              <a:t>ISBN10: 3899734610, ISBN13: 9783899734614. </a:t>
            </a:r>
          </a:p>
          <a:p>
            <a:pPr>
              <a:spcBef>
                <a:spcPts val="600"/>
              </a:spcBef>
            </a:pPr>
            <a:r>
              <a:rPr lang="el-GR" sz="1600" b="1" dirty="0"/>
              <a:t>Εικόνα 56. </a:t>
            </a:r>
            <a:r>
              <a:rPr lang="en-US" sz="1600" dirty="0"/>
              <a:t>Copyright </a:t>
            </a:r>
            <a:r>
              <a:rPr lang="el-GR" sz="1600" dirty="0"/>
              <a:t>εκδόσεις Πατάκη 2012. Σύνδεσμος: </a:t>
            </a:r>
            <a:r>
              <a:rPr lang="en-US" sz="1600" dirty="0"/>
              <a:t>http://www.biblionet.gr/book/155382/%CE%91%CE%BC%CF%86%CE%AF%CE%B2%CE%B9%CE%B1_%CE%BA%CE%B1%CE%B9_%CE%B5%CF%81%CF%80%CE%B5%CF%84%CE%AC_%CF%84%CE%B7%CF%82_%CE%95%CE%BB%CE%BB%CE%AC%CE%B4%CE%B1%CF%82. </a:t>
            </a:r>
            <a:r>
              <a:rPr lang="el-GR" sz="1600" dirty="0"/>
              <a:t>Πηγή: 	</a:t>
            </a:r>
            <a:r>
              <a:rPr lang="el-GR" sz="1600" dirty="0" smtClean="0"/>
              <a:t>Αμφίβια </a:t>
            </a:r>
            <a:r>
              <a:rPr lang="el-GR" sz="1600" dirty="0"/>
              <a:t>και ερπετά της Ελλάδας. Οδηγός αναγνώρισης. Παναγιώτης Παφίλης, Στρατής Δ. Βαλάκος. Εικονογράφηση: Χαράλαμπος Μαργαρίτης. Εκδόσεις Πατάκη 2012. </a:t>
            </a:r>
            <a:r>
              <a:rPr lang="en-US" sz="1600" dirty="0"/>
              <a:t>ISBN: 978-960-16-2549-2</a:t>
            </a:r>
            <a:r>
              <a:rPr lang="en-US" sz="1600" dirty="0" smtClean="0"/>
              <a:t>.</a:t>
            </a:r>
            <a:endParaRPr lang="en-US" sz="1600" dirty="0"/>
          </a:p>
          <a:p>
            <a:pPr>
              <a:spcBef>
                <a:spcPts val="600"/>
              </a:spcBef>
            </a:pPr>
            <a:r>
              <a:rPr lang="el-GR" sz="1600" b="1" dirty="0"/>
              <a:t>Εικόνα 57. </a:t>
            </a:r>
            <a:r>
              <a:rPr lang="en-US" sz="1600" dirty="0"/>
              <a:t>Copyright </a:t>
            </a:r>
            <a:r>
              <a:rPr lang="el-GR" sz="1600" dirty="0"/>
              <a:t>Μουσείο Γουλανδρή Φυσικής Ιστορίας. Πηγή: Ερπετά της Ελλάδας και της Κύπρου, Αχιλλέας Δημητρόπουλος, Γιάννης Ιωαννίδης. Μουσείο Γουλανδρή Φυσικής Ιστορίας 2002.  </a:t>
            </a:r>
          </a:p>
          <a:p>
            <a:pPr>
              <a:spcBef>
                <a:spcPts val="600"/>
              </a:spcBef>
            </a:pPr>
            <a:endParaRPr lang="el-GR"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54</a:t>
            </a:fld>
            <a:endParaRPr lang="en-US"/>
          </a:p>
        </p:txBody>
      </p:sp>
    </p:spTree>
    <p:extLst>
      <p:ext uri="{BB962C8B-B14F-4D97-AF65-F5344CB8AC3E}">
        <p14:creationId xmlns:p14="http://schemas.microsoft.com/office/powerpoint/2010/main" val="19145190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9/10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58. </a:t>
            </a:r>
            <a:r>
              <a:rPr lang="el-GR" sz="1600" dirty="0"/>
              <a:t>Copyright Christopher Helm Publishers Ltd. Σύνδεσμος: http://www.amazon.co.uk/Birds-Greece-Helm-Field-Guides/dp/0713639296. Πηγή: The Birds of Greece (Helm Field Guides) 1997, by George Handrinos , T. Akriotis. ISBN-10: 0713639296, ISBN-13: 978-0713639292</a:t>
            </a:r>
            <a:r>
              <a:rPr lang="el-GR" sz="1600" dirty="0" smtClean="0"/>
              <a:t>.</a:t>
            </a:r>
            <a:endParaRPr lang="el-GR" sz="1600" dirty="0"/>
          </a:p>
          <a:p>
            <a:pPr>
              <a:spcBef>
                <a:spcPts val="600"/>
              </a:spcBef>
            </a:pPr>
            <a:r>
              <a:rPr lang="el-GR" sz="1600" b="1" dirty="0"/>
              <a:t>Εικόνα 59. </a:t>
            </a:r>
            <a:r>
              <a:rPr lang="el-GR" sz="1600" dirty="0"/>
              <a:t>Copyright © 2015 Ελληνική Ορνιθολογική Εταιρεία. Πηγή: Οδηγός Αναγνώρισης. Τα πουλιά της Ελλάδας, της Κύπρου και της Ευρώπης. Killian Mullarney, Lars Svensson, Dan Zvetterstrom, Peter J. Grant. Ελληνική Ορνιθολογική Εταιρεία</a:t>
            </a:r>
            <a:r>
              <a:rPr lang="el-GR" sz="1600" dirty="0" smtClean="0"/>
              <a:t>.</a:t>
            </a:r>
            <a:endParaRPr lang="el-GR" sz="1600" dirty="0"/>
          </a:p>
          <a:p>
            <a:pPr>
              <a:spcBef>
                <a:spcPts val="600"/>
              </a:spcBef>
            </a:pPr>
            <a:r>
              <a:rPr lang="el-GR" sz="1600" b="1" dirty="0"/>
              <a:t>Εικόνα 60. </a:t>
            </a:r>
            <a:r>
              <a:rPr lang="el-GR" sz="1600" dirty="0"/>
              <a:t>Copyright Μουσείο Φυσικής Ιστορίας, Πανεπιστημίου Κρήτης 2014. Σύνδεσμος: http://www.nhmc.uoc.gr/el/exhibition-halls/gift-shop/products/28572 Πηγή: Κρήτη, μία ήπειρος σ’ένα νησί. Δήμος Τσαντίλης. Εκδόσεις Μουσείου Φυσικής Ιστορίας 2014</a:t>
            </a:r>
            <a:r>
              <a:rPr lang="el-GR" sz="1600" dirty="0" smtClean="0"/>
              <a:t>.</a:t>
            </a:r>
            <a:endParaRPr lang="el-GR" sz="1600" dirty="0"/>
          </a:p>
          <a:p>
            <a:pPr>
              <a:spcBef>
                <a:spcPts val="600"/>
              </a:spcBef>
            </a:pPr>
            <a:r>
              <a:rPr lang="el-GR" sz="1600" b="1" dirty="0"/>
              <a:t>Εικόνα 61. </a:t>
            </a:r>
            <a:r>
              <a:rPr lang="el-GR" sz="1600" dirty="0"/>
              <a:t>Copyright Eθνικό και Καποδιστριακό Πανεπιστήμιο Αθηνών- Συλλογή Φυσ. Ιστ. Βρίσας, 2004. Σύνδεσμος: http://www.lesvosbooks.gr/nature-books/220386--.html. Πηγή: 2004 "Φυσική Ιστορία της Λέσβου" (Ερπετά &amp; Αμφίβια). Συγγραφείς: Στρ. Βαλάκος, Μ. Δημάκη, Π. Παφίλης. Εκδότης: Εθν. και Καποδ. Πανεπιστήμιο Αθηνών- Συλλογή Φυσ. Ιστ. Βρίσας</a:t>
            </a:r>
            <a:r>
              <a:rPr lang="el-GR" sz="1600" dirty="0" smtClean="0"/>
              <a:t>.</a:t>
            </a:r>
            <a:endParaRPr lang="el-GR" sz="1600" dirty="0"/>
          </a:p>
          <a:p>
            <a:pPr>
              <a:spcBef>
                <a:spcPts val="600"/>
              </a:spcBef>
            </a:pPr>
            <a:r>
              <a:rPr lang="el-GR" sz="1600" b="1" dirty="0"/>
              <a:t>Εικόνα 62. </a:t>
            </a:r>
            <a:r>
              <a:rPr lang="el-GR" sz="1600" dirty="0"/>
              <a:t>Copyright Εθν. και Καποδ. Πανεπιστήμιο Αθηνών- Συλλογή Φυσ. Ιστ. Βρίσας. 2012. Σύνδεσμος: http://www.lesvosnews.net/articles/news-categories/lesviako-vivlio/fysiki-istoria-tis-lesvoy-agria-thilastika. Πηγή: Άγρια Θηλαστικά. Συγγραφείς: Στρατής Βαλάκος, Παναγιώτης Παφίλης, Παναγιώτης Γεωργιακάκης, Γιώργος Παπαμιχαήλ, Πέτρος Λυμπεράκης, Χρυσή Σίμου, Κώστας Ταξείδης. Εκδότης: Εθνικό και Καποδιστριακό Πανεπιστήμιο Αθηνών - Συλλογή Φυσικής Ιστορίας Βρίσας Λέσβου. Εικονογράφηση: Χαράλαμπος Μαργαρίτης Μυτιλήνη 2012. </a:t>
            </a:r>
          </a:p>
          <a:p>
            <a:pPr>
              <a:spcBef>
                <a:spcPts val="600"/>
              </a:spcBef>
            </a:pPr>
            <a:endParaRPr lang="el-GR"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55</a:t>
            </a:fld>
            <a:endParaRPr lang="en-US"/>
          </a:p>
        </p:txBody>
      </p:sp>
    </p:spTree>
    <p:extLst>
      <p:ext uri="{BB962C8B-B14F-4D97-AF65-F5344CB8AC3E}">
        <p14:creationId xmlns:p14="http://schemas.microsoft.com/office/powerpoint/2010/main" val="2811617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10/10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63.</a:t>
            </a:r>
            <a:r>
              <a:rPr lang="el-GR" sz="1600" dirty="0"/>
              <a:t> Copyright Εκδόσεις Περγαμηνή. Σύνδεσμος: http://www.public.gr/product/books/greek-books/hobbies/pets/ta-thilastika-tis-elladas/prod1100442pp/ Πηγή: Τα θηλαστικά της Ελλάδας. Συγγραφέας: Τσούνης Γρηγόρης Εκδόσεις Περγαμηνή. ISBN: 9789607134011</a:t>
            </a:r>
            <a:r>
              <a:rPr lang="el-GR" sz="1600" dirty="0" smtClean="0"/>
              <a:t>.</a:t>
            </a:r>
            <a:endParaRPr lang="el-GR" sz="1600" dirty="0"/>
          </a:p>
          <a:p>
            <a:pPr>
              <a:spcBef>
                <a:spcPts val="600"/>
              </a:spcBef>
            </a:pPr>
            <a:r>
              <a:rPr lang="el-GR" sz="1600" b="1" dirty="0"/>
              <a:t>Εικόνα 64</a:t>
            </a:r>
            <a:r>
              <a:rPr lang="el-GR" sz="1600" dirty="0"/>
              <a:t>. Σύνδεσμος: http://www.ypeka.gr/Default.aspx?tabid=518. Πηγή: ΤΟ "ΚΟΚΚΙΝΟ ΒΙΒΛΙΟ ΑΠΕΙΛΟΥΜΕΝΩΝ ΖΩΩΝ ΤΗΣ ΕΛΛΑΔΑΣ«.  ‘Εκδοση του Υπουργείου Περιβάλλοντος, Ενέργειας και Κλιματικής Αλλαγής, σε συνεργασία με την Ελληνική Ζωολογική Εταιρία και τις οργανώσεις WWF Ελλάς, Ελληνική Ορνιθολογική Εταιρεία, Ελληνική Ερπετολογική Εταιρεία, Ινστιτούτο Σπηλαιολογικών Ερευνών Ελλάδας και τους πολλούς έλληνες ζωολόγους. Η έκδοσή του χρηματοδοτήθηκε από το πρόγραμμα ΕΠΠΕΡ - Γ' ΚΠΣ.</a:t>
            </a:r>
          </a:p>
          <a:p>
            <a:pPr>
              <a:spcBef>
                <a:spcPts val="600"/>
              </a:spcBef>
            </a:pPr>
            <a:endParaRPr lang="el-GR" sz="1600" dirty="0"/>
          </a:p>
          <a:p>
            <a:pPr>
              <a:spcBef>
                <a:spcPts val="600"/>
              </a:spcBef>
            </a:pPr>
            <a:endParaRPr lang="el-GR" sz="1600" dirty="0"/>
          </a:p>
          <a:p>
            <a:pPr>
              <a:spcBef>
                <a:spcPts val="600"/>
              </a:spcBef>
            </a:pPr>
            <a:endParaRPr lang="el-GR" sz="1600" dirty="0"/>
          </a:p>
          <a:p>
            <a:pPr>
              <a:spcBef>
                <a:spcPts val="600"/>
              </a:spcBef>
            </a:pPr>
            <a:endParaRPr lang="el-GR" sz="1600" dirty="0"/>
          </a:p>
          <a:p>
            <a:pPr>
              <a:spcBef>
                <a:spcPts val="600"/>
              </a:spcBef>
            </a:pPr>
            <a:endParaRPr lang="el-GR" sz="1600" dirty="0"/>
          </a:p>
          <a:p>
            <a:pPr>
              <a:spcBef>
                <a:spcPts val="600"/>
              </a:spcBef>
            </a:pPr>
            <a:endParaRPr lang="el-GR" sz="1600" dirty="0"/>
          </a:p>
          <a:p>
            <a:pPr>
              <a:spcBef>
                <a:spcPts val="600"/>
              </a:spcBef>
            </a:pPr>
            <a:endParaRPr lang="el-GR" sz="1600" dirty="0"/>
          </a:p>
          <a:p>
            <a:pPr>
              <a:spcBef>
                <a:spcPts val="600"/>
              </a:spcBef>
            </a:pPr>
            <a:endParaRPr lang="el-GR" sz="1600" dirty="0"/>
          </a:p>
        </p:txBody>
      </p:sp>
      <p:sp>
        <p:nvSpPr>
          <p:cNvPr id="6" name="Θέση υποσέλιδου 5"/>
          <p:cNvSpPr>
            <a:spLocks noGrp="1"/>
          </p:cNvSpPr>
          <p:nvPr>
            <p:ph type="ftr" sz="quarter" idx="11"/>
          </p:nvPr>
        </p:nvSpPr>
        <p:spPr/>
        <p:txBody>
          <a:bodyPr/>
          <a:lstStyle/>
          <a:p>
            <a:r>
              <a:rPr lang="el-GR" smtClean="0"/>
              <a:t>Ενότητα 3η. Πανίδα της Ελλάδας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56</a:t>
            </a:fld>
            <a:endParaRPr lang="en-US"/>
          </a:p>
        </p:txBody>
      </p:sp>
    </p:spTree>
    <p:extLst>
      <p:ext uri="{BB962C8B-B14F-4D97-AF65-F5344CB8AC3E}">
        <p14:creationId xmlns:p14="http://schemas.microsoft.com/office/powerpoint/2010/main" val="3838167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a:bodyPr>
          <a:lstStyle/>
          <a:p>
            <a:r>
              <a:rPr lang="el-GR" b="1" dirty="0" smtClean="0">
                <a:ea typeface="Times New Roman" pitchFamily="-106" charset="0"/>
                <a:cs typeface="Times New Roman" pitchFamily="-106" charset="0"/>
              </a:rPr>
              <a:t>Παλαιογεωγραφία του Αιγαίου</a:t>
            </a:r>
            <a:endParaRPr lang="en-US" b="1" dirty="0" smtClean="0">
              <a:ea typeface="Times New Roman" pitchFamily="-106" charset="0"/>
              <a:cs typeface="Times New Roman" pitchFamily="-106" charset="0"/>
            </a:endParaRPr>
          </a:p>
        </p:txBody>
      </p:sp>
      <p:sp>
        <p:nvSpPr>
          <p:cNvPr id="2" name="Θέση υποσέλιδου 1"/>
          <p:cNvSpPr>
            <a:spLocks noGrp="1"/>
          </p:cNvSpPr>
          <p:nvPr>
            <p:ph type="ftr" sz="quarter" idx="11"/>
          </p:nvPr>
        </p:nvSpPr>
        <p:spPr/>
        <p:txBody>
          <a:bodyPr/>
          <a:lstStyle/>
          <a:p>
            <a:r>
              <a:rPr lang="el-GR" smtClean="0"/>
              <a:t>Ενότητα 3η. Πανίδα της Ελλάδας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6</a:t>
            </a:fld>
            <a:endParaRPr lang="en-US"/>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9004" y="1307473"/>
            <a:ext cx="6520437" cy="4925224"/>
          </a:xfrm>
        </p:spPr>
      </p:pic>
      <p:sp>
        <p:nvSpPr>
          <p:cNvPr id="6" name="TextBox 5"/>
          <p:cNvSpPr txBox="1"/>
          <p:nvPr/>
        </p:nvSpPr>
        <p:spPr>
          <a:xfrm>
            <a:off x="7417378" y="5849481"/>
            <a:ext cx="263214" cy="276999"/>
          </a:xfrm>
          <a:prstGeom prst="rect">
            <a:avLst/>
          </a:prstGeom>
          <a:noFill/>
        </p:spPr>
        <p:txBody>
          <a:bodyPr wrap="none" rtlCol="0">
            <a:spAutoFit/>
          </a:bodyPr>
          <a:lstStyle/>
          <a:p>
            <a:r>
              <a:rPr lang="en-US" sz="1200" dirty="0" smtClean="0"/>
              <a:t>9</a:t>
            </a:r>
            <a:endParaRPr lang="el-GR"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3500" y="457200"/>
            <a:ext cx="3441859" cy="1600200"/>
          </a:xfrm>
        </p:spPr>
        <p:txBody>
          <a:bodyPr>
            <a:noAutofit/>
          </a:bodyPr>
          <a:lstStyle/>
          <a:p>
            <a:r>
              <a:rPr lang="el-GR" sz="4000" dirty="0" smtClean="0"/>
              <a:t>Επίπεδα ενδημισμού </a:t>
            </a:r>
            <a:br>
              <a:rPr lang="el-GR" sz="4000" dirty="0" smtClean="0"/>
            </a:br>
            <a:r>
              <a:rPr lang="el-GR" sz="4000" dirty="0" smtClean="0"/>
              <a:t>στο Αιγαίο 1/2</a:t>
            </a:r>
            <a:endParaRPr lang="en-US" sz="4000" dirty="0"/>
          </a:p>
        </p:txBody>
      </p:sp>
      <p:pic>
        <p:nvPicPr>
          <p:cNvPr id="5" name="Content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282" t="-514" r="-16282" b="-514"/>
          <a:stretch/>
        </p:blipFill>
        <p:spPr>
          <a:xfrm>
            <a:off x="3317176" y="0"/>
            <a:ext cx="5949438" cy="6263640"/>
          </a:xfrm>
        </p:spPr>
      </p:pic>
      <p:sp>
        <p:nvSpPr>
          <p:cNvPr id="2" name="Θέση υποσέλιδου 1"/>
          <p:cNvSpPr>
            <a:spLocks noGrp="1"/>
          </p:cNvSpPr>
          <p:nvPr>
            <p:ph type="ftr" sz="quarter" idx="11"/>
          </p:nvPr>
        </p:nvSpPr>
        <p:spPr/>
        <p:txBody>
          <a:bodyPr/>
          <a:lstStyle/>
          <a:p>
            <a:r>
              <a:rPr lang="el-GR" smtClean="0"/>
              <a:t>Ενότητα 3η. Πανίδα της Ελλάδας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7</a:t>
            </a:fld>
            <a:endParaRPr lang="en-US"/>
          </a:p>
        </p:txBody>
      </p:sp>
      <p:sp>
        <p:nvSpPr>
          <p:cNvPr id="8" name="TextBox 7"/>
          <p:cNvSpPr txBox="1"/>
          <p:nvPr/>
        </p:nvSpPr>
        <p:spPr>
          <a:xfrm>
            <a:off x="8108346" y="5879030"/>
            <a:ext cx="341760" cy="276999"/>
          </a:xfrm>
          <a:prstGeom prst="rect">
            <a:avLst/>
          </a:prstGeom>
          <a:noFill/>
        </p:spPr>
        <p:txBody>
          <a:bodyPr wrap="none" rtlCol="0">
            <a:spAutoFit/>
          </a:bodyPr>
          <a:lstStyle/>
          <a:p>
            <a:r>
              <a:rPr lang="en-US" sz="1200" dirty="0" smtClean="0"/>
              <a:t>10</a:t>
            </a:r>
            <a:endParaRPr lang="el-GR"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3840" y="457200"/>
            <a:ext cx="3335179" cy="1600200"/>
          </a:xfrm>
        </p:spPr>
        <p:txBody>
          <a:bodyPr>
            <a:noAutofit/>
          </a:bodyPr>
          <a:lstStyle/>
          <a:p>
            <a:r>
              <a:rPr lang="el-GR" sz="4000" dirty="0" smtClean="0"/>
              <a:t>Επίπεδα ενδημισμού </a:t>
            </a:r>
            <a:br>
              <a:rPr lang="el-GR" sz="4000" dirty="0" smtClean="0"/>
            </a:br>
            <a:r>
              <a:rPr lang="el-GR" sz="4000" dirty="0" smtClean="0"/>
              <a:t>στο Αιγαίο 2/2</a:t>
            </a:r>
            <a:endParaRPr lang="en-US" sz="4000" dirty="0"/>
          </a:p>
        </p:txBody>
      </p:sp>
      <p:pic>
        <p:nvPicPr>
          <p:cNvPr id="3" name="Content Placeholder 2"/>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758" t="-3986" r="-11908" b="-748"/>
          <a:stretch/>
        </p:blipFill>
        <p:spPr>
          <a:xfrm>
            <a:off x="3386018" y="-137160"/>
            <a:ext cx="5699760" cy="6409691"/>
          </a:xfrm>
        </p:spPr>
      </p:pic>
      <p:sp>
        <p:nvSpPr>
          <p:cNvPr id="8" name="Text Placeholder 7"/>
          <p:cNvSpPr>
            <a:spLocks noGrp="1"/>
          </p:cNvSpPr>
          <p:nvPr>
            <p:ph type="body" sz="half" idx="2"/>
          </p:nvPr>
        </p:nvSpPr>
        <p:spPr>
          <a:xfrm>
            <a:off x="436840" y="2228691"/>
            <a:ext cx="2949178" cy="3811588"/>
          </a:xfrm>
        </p:spPr>
        <p:txBody>
          <a:bodyPr/>
          <a:lstStyle/>
          <a:p>
            <a:r>
              <a:rPr lang="el-GR" sz="2400" dirty="0">
                <a:ea typeface="ＭＳ Ｐゴシック" pitchFamily="-112" charset="-128"/>
                <a:cs typeface="ＭＳ Ｐゴシック" pitchFamily="-112" charset="-128"/>
              </a:rPr>
              <a:t>...εξαρτώνται από την ηλικία των </a:t>
            </a:r>
            <a:r>
              <a:rPr lang="el-GR" sz="2400" dirty="0" smtClean="0">
                <a:ea typeface="ＭＳ Ｐゴシック" pitchFamily="-112" charset="-128"/>
                <a:cs typeface="ＭＳ Ｐゴシック" pitchFamily="-112" charset="-128"/>
              </a:rPr>
              <a:t>νησιών.</a:t>
            </a:r>
            <a:endParaRPr lang="en-US" sz="2400" dirty="0">
              <a:ea typeface="ＭＳ Ｐゴシック" pitchFamily="-112" charset="-128"/>
              <a:cs typeface="ＭＳ Ｐゴシック" pitchFamily="-112" charset="-128"/>
            </a:endParaRPr>
          </a:p>
          <a:p>
            <a:endParaRPr lang="en-US" dirty="0"/>
          </a:p>
        </p:txBody>
      </p:sp>
      <p:sp>
        <p:nvSpPr>
          <p:cNvPr id="2" name="Θέση υποσέλιδου 1"/>
          <p:cNvSpPr>
            <a:spLocks noGrp="1"/>
          </p:cNvSpPr>
          <p:nvPr>
            <p:ph type="ftr" sz="quarter" idx="11"/>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8</a:t>
            </a:fld>
            <a:endParaRPr lang="en-US"/>
          </a:p>
        </p:txBody>
      </p:sp>
      <p:sp>
        <p:nvSpPr>
          <p:cNvPr id="9" name="TextBox 8"/>
          <p:cNvSpPr txBox="1"/>
          <p:nvPr/>
        </p:nvSpPr>
        <p:spPr>
          <a:xfrm>
            <a:off x="8108346" y="5883475"/>
            <a:ext cx="341760" cy="276999"/>
          </a:xfrm>
          <a:prstGeom prst="rect">
            <a:avLst/>
          </a:prstGeom>
          <a:noFill/>
        </p:spPr>
        <p:txBody>
          <a:bodyPr wrap="none" rtlCol="0">
            <a:spAutoFit/>
          </a:bodyPr>
          <a:lstStyle/>
          <a:p>
            <a:r>
              <a:rPr lang="en-US" sz="1200" dirty="0" smtClean="0"/>
              <a:t>11</a:t>
            </a:r>
            <a:endParaRPr lang="el-GR" sz="1200" dirty="0"/>
          </a:p>
        </p:txBody>
      </p:sp>
    </p:spTree>
    <p:extLst>
      <p:ext uri="{BB962C8B-B14F-4D97-AF65-F5344CB8AC3E}">
        <p14:creationId xmlns:p14="http://schemas.microsoft.com/office/powerpoint/2010/main" val="1335774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Π</a:t>
            </a:r>
            <a:r>
              <a:rPr lang="el-GR" dirty="0" smtClean="0"/>
              <a:t>αρουσία ανθρώπου</a:t>
            </a:r>
            <a:r>
              <a:rPr lang="en-US" dirty="0" smtClean="0"/>
              <a:t/>
            </a:r>
            <a:br>
              <a:rPr lang="en-US" dirty="0" smtClean="0"/>
            </a:br>
            <a:endParaRPr lang="en-US" dirty="0"/>
          </a:p>
        </p:txBody>
      </p:sp>
      <p:pic>
        <p:nvPicPr>
          <p:cNvPr id="7" name="Content Placeholder 6"/>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5028684" y="1192161"/>
            <a:ext cx="3299291" cy="2481067"/>
          </a:xfrm>
        </p:spPr>
      </p:pic>
      <p:pic>
        <p:nvPicPr>
          <p:cNvPr id="9" name="Content Placeholder 8"/>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074746" y="3759667"/>
            <a:ext cx="3207165" cy="2403008"/>
          </a:xfrm>
        </p:spPr>
      </p:pic>
      <p:sp>
        <p:nvSpPr>
          <p:cNvPr id="6" name="Content Placeholder 5"/>
          <p:cNvSpPr>
            <a:spLocks noGrp="1"/>
          </p:cNvSpPr>
          <p:nvPr>
            <p:ph sz="quarter" idx="14"/>
          </p:nvPr>
        </p:nvSpPr>
        <p:spPr>
          <a:xfrm>
            <a:off x="628649" y="1542196"/>
            <a:ext cx="4212659" cy="4620479"/>
          </a:xfrm>
        </p:spPr>
        <p:txBody>
          <a:bodyPr>
            <a:normAutofit fontScale="92500" lnSpcReduction="10000"/>
          </a:bodyPr>
          <a:lstStyle/>
          <a:p>
            <a:pPr>
              <a:lnSpc>
                <a:spcPct val="110000"/>
              </a:lnSpc>
            </a:pPr>
            <a:r>
              <a:rPr lang="el-GR" sz="2600" dirty="0"/>
              <a:t>Από τις πρώτες θέσεις όπου εμφανίστηκε η ναυσιπλοΐα. Ως αποτέλεσμα υπήρξε επικοινωνία ανάμεσα σε νησιά και ηπειρωτικές περιοχές και επακόλουθη </a:t>
            </a:r>
            <a:r>
              <a:rPr lang="el-GR" sz="2600" dirty="0" err="1"/>
              <a:t>ανθρωπόχωρη</a:t>
            </a:r>
            <a:r>
              <a:rPr lang="el-GR" sz="2600" dirty="0"/>
              <a:t> διασπορά.</a:t>
            </a:r>
          </a:p>
          <a:p>
            <a:pPr>
              <a:lnSpc>
                <a:spcPct val="110000"/>
              </a:lnSpc>
            </a:pPr>
            <a:r>
              <a:rPr lang="el-GR" sz="2600" dirty="0"/>
              <a:t>Τα ανθρώπινα έργα σμίλευσαν το τοπίο δημιουργώντας νέα ενδιαιτήματα.</a:t>
            </a:r>
            <a:endParaRPr lang="en-US" sz="2600" dirty="0"/>
          </a:p>
          <a:p>
            <a:endParaRPr lang="en-US" dirty="0"/>
          </a:p>
        </p:txBody>
      </p:sp>
      <p:sp>
        <p:nvSpPr>
          <p:cNvPr id="3" name="Θέση υποσέλιδου 2"/>
          <p:cNvSpPr>
            <a:spLocks noGrp="1"/>
          </p:cNvSpPr>
          <p:nvPr>
            <p:ph type="ftr" sz="quarter" idx="10"/>
          </p:nvPr>
        </p:nvSpPr>
        <p:spPr/>
        <p:txBody>
          <a:bodyPr/>
          <a:lstStyle/>
          <a:p>
            <a:r>
              <a:rPr lang="el-GR" smtClean="0"/>
              <a:t>Ενότητα 3η. Πανίδα της Ελλάδας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9</a:t>
            </a:fld>
            <a:endParaRPr lang="en-US"/>
          </a:p>
        </p:txBody>
      </p:sp>
      <p:sp>
        <p:nvSpPr>
          <p:cNvPr id="8" name="TextBox 7"/>
          <p:cNvSpPr txBox="1"/>
          <p:nvPr/>
        </p:nvSpPr>
        <p:spPr>
          <a:xfrm>
            <a:off x="7976739" y="3396229"/>
            <a:ext cx="341760" cy="276999"/>
          </a:xfrm>
          <a:prstGeom prst="rect">
            <a:avLst/>
          </a:prstGeom>
          <a:noFill/>
        </p:spPr>
        <p:txBody>
          <a:bodyPr wrap="none" rtlCol="0">
            <a:spAutoFit/>
          </a:bodyPr>
          <a:lstStyle/>
          <a:p>
            <a:r>
              <a:rPr lang="en-US" sz="1200" dirty="0" smtClean="0"/>
              <a:t>12</a:t>
            </a:r>
            <a:endParaRPr lang="el-GR" sz="1200" dirty="0"/>
          </a:p>
        </p:txBody>
      </p:sp>
      <p:sp>
        <p:nvSpPr>
          <p:cNvPr id="10" name="TextBox 9"/>
          <p:cNvSpPr txBox="1"/>
          <p:nvPr/>
        </p:nvSpPr>
        <p:spPr>
          <a:xfrm>
            <a:off x="7884405" y="5846352"/>
            <a:ext cx="341760" cy="276999"/>
          </a:xfrm>
          <a:prstGeom prst="rect">
            <a:avLst/>
          </a:prstGeom>
          <a:noFill/>
        </p:spPr>
        <p:txBody>
          <a:bodyPr wrap="none" rtlCol="0">
            <a:spAutoFit/>
          </a:bodyPr>
          <a:lstStyle/>
          <a:p>
            <a:r>
              <a:rPr lang="en-US" sz="1200" dirty="0" smtClean="0"/>
              <a:t>13</a:t>
            </a:r>
            <a:endParaRPr lang="el-GR"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TEMPLATE1a</Template>
  <TotalTime>1186</TotalTime>
  <Words>3717</Words>
  <Application>Microsoft Office PowerPoint</Application>
  <PresentationFormat>On-screen Show (4:3)</PresentationFormat>
  <Paragraphs>495</Paragraphs>
  <Slides>56</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ＭＳ Ｐゴシック</vt:lpstr>
      <vt:lpstr>ＭＳ Ｐゴシック</vt:lpstr>
      <vt:lpstr>Tahoma</vt:lpstr>
      <vt:lpstr>Times New Roman</vt:lpstr>
      <vt:lpstr>Wingdings</vt:lpstr>
      <vt:lpstr>Θέμα του Office</vt:lpstr>
      <vt:lpstr>Ζωολογία ΙΙ</vt:lpstr>
      <vt:lpstr>Σημασία της ελληνικής πανίδας</vt:lpstr>
      <vt:lpstr>Ιδιαιτερότητες  του ελλαδικού χώρου</vt:lpstr>
      <vt:lpstr>Σταυροδρόμι τριών ηπείρων</vt:lpstr>
      <vt:lpstr>Υψηλός νησιωτισμός</vt:lpstr>
      <vt:lpstr>Παλαιογεωγραφία του Αιγαίου</vt:lpstr>
      <vt:lpstr>Επίπεδα ενδημισμού  στο Αιγαίο 1/2</vt:lpstr>
      <vt:lpstr>Επίπεδα ενδημισμού  στο Αιγαίο 2/2</vt:lpstr>
      <vt:lpstr>Παρουσία ανθρώπου </vt:lpstr>
      <vt:lpstr>Πολλά είδη βεβαίως εξαφανίστηκαν εξαιτίας του ανθρώπου...</vt:lpstr>
      <vt:lpstr>Πικερμική πανίδα 1/2</vt:lpstr>
      <vt:lpstr>Πικερμική πανίδα 2/2</vt:lpstr>
      <vt:lpstr>Ασπόνδυλα 1/2</vt:lpstr>
      <vt:lpstr>Ασπόνδυλα 2/2</vt:lpstr>
      <vt:lpstr>Ψάρια γλυκού νερού 1/2</vt:lpstr>
      <vt:lpstr>Ψάρια γλυκού νερού 2/2</vt:lpstr>
      <vt:lpstr>Αμφίβια 1/2</vt:lpstr>
      <vt:lpstr>Αμφίβια 2/2</vt:lpstr>
      <vt:lpstr>Ερπετά 1/2</vt:lpstr>
      <vt:lpstr>Ερπετά 2/2</vt:lpstr>
      <vt:lpstr>Πτηνά 1/2</vt:lpstr>
      <vt:lpstr>Πτηνά 2/2</vt:lpstr>
      <vt:lpstr>Θηλαστικά 1/2</vt:lpstr>
      <vt:lpstr>Θηλαστικά 2/2</vt:lpstr>
      <vt:lpstr>Εισαχθέντα και εισβλητικά είδη</vt:lpstr>
      <vt:lpstr>Μελέτη της ελληνικής πανίδας</vt:lpstr>
      <vt:lpstr>Πολλά στοιχεία διασώθηκαν μέσα από τις απεικονίσεις σε νομίσματα, αγγεία και αγάλματα</vt:lpstr>
      <vt:lpstr>Υπερβόσκηση...</vt:lpstr>
      <vt:lpstr>Σερίφιοι βάτραχοι</vt:lpstr>
      <vt:lpstr>Αθηναϊκές δραχμές</vt:lpstr>
      <vt:lpstr>Ακμή και παρακμή της Αίγινας</vt:lpstr>
      <vt:lpstr>Νέα ώθηση δόθηκε από τα τέλη  του 18ου αιώνα</vt:lpstr>
      <vt:lpstr>Expédition de Morée  (1828-1833)</vt:lpstr>
      <vt:lpstr>Υπάρχουν πολλά κενά στη γνώση της ελληνικής πανίδας...</vt:lpstr>
      <vt:lpstr>Ιδιαιτερότητες στη μελέτη της ελληνικής πανίδας</vt:lpstr>
      <vt:lpstr>Η αισιόδοξη πλευρά!</vt:lpstr>
      <vt:lpstr>Φορείς μελέτης ελληνικής πανίδας</vt:lpstr>
      <vt:lpstr>Μελέτη της ελληνικής πανίδας</vt:lpstr>
      <vt:lpstr>Οργανώσεις για τη μελέτη της ελληνικής πανίδας</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1/10</vt:lpstr>
      <vt:lpstr>Σημείωμα  Χρήσης Έργων Τρίτων 2/10</vt:lpstr>
      <vt:lpstr>Σημείωμα  Χρήσης Έργων Τρίτων 3/10</vt:lpstr>
      <vt:lpstr>Σημείωμα  Χρήσης Έργων Τρίτων 4/10</vt:lpstr>
      <vt:lpstr>Σημείωμα  Χρήσης Έργων Τρίτων 5/10</vt:lpstr>
      <vt:lpstr>Σημείωμα  Χρήσης Έργων Τρίτων 6/10</vt:lpstr>
      <vt:lpstr>Σημείωμα  Χρήσης Έργων Τρίτων 7/10</vt:lpstr>
      <vt:lpstr>Σημείωμα  Χρήσης Έργων Τρίτων 8/10</vt:lpstr>
      <vt:lpstr>Σημείωμα  Χρήσης Έργων Τρίτων 9/10</vt:lpstr>
      <vt:lpstr>Σημείωμα  Χρήσης Έργων Τρίτων 10/10</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171</cp:revision>
  <dcterms:created xsi:type="dcterms:W3CDTF">2015-03-24T06:43:16Z</dcterms:created>
  <dcterms:modified xsi:type="dcterms:W3CDTF">2015-11-12T21:44:33Z</dcterms:modified>
</cp:coreProperties>
</file>