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90"/>
  </p:notesMasterIdLst>
  <p:sldIdLst>
    <p:sldId id="256" r:id="rId2"/>
    <p:sldId id="418" r:id="rId3"/>
    <p:sldId id="419" r:id="rId4"/>
    <p:sldId id="420" r:id="rId5"/>
    <p:sldId id="422" r:id="rId6"/>
    <p:sldId id="424" r:id="rId7"/>
    <p:sldId id="426" r:id="rId8"/>
    <p:sldId id="428" r:id="rId9"/>
    <p:sldId id="430" r:id="rId10"/>
    <p:sldId id="432" r:id="rId11"/>
    <p:sldId id="434" r:id="rId12"/>
    <p:sldId id="436" r:id="rId13"/>
    <p:sldId id="438" r:id="rId14"/>
    <p:sldId id="440" r:id="rId15"/>
    <p:sldId id="442" r:id="rId16"/>
    <p:sldId id="444" r:id="rId17"/>
    <p:sldId id="446" r:id="rId18"/>
    <p:sldId id="448" r:id="rId19"/>
    <p:sldId id="450" r:id="rId20"/>
    <p:sldId id="451" r:id="rId21"/>
    <p:sldId id="453" r:id="rId22"/>
    <p:sldId id="455" r:id="rId23"/>
    <p:sldId id="457" r:id="rId24"/>
    <p:sldId id="458" r:id="rId25"/>
    <p:sldId id="460" r:id="rId26"/>
    <p:sldId id="462" r:id="rId27"/>
    <p:sldId id="464" r:id="rId28"/>
    <p:sldId id="466" r:id="rId29"/>
    <p:sldId id="468" r:id="rId30"/>
    <p:sldId id="469" r:id="rId31"/>
    <p:sldId id="471" r:id="rId32"/>
    <p:sldId id="473" r:id="rId33"/>
    <p:sldId id="475" r:id="rId34"/>
    <p:sldId id="477" r:id="rId35"/>
    <p:sldId id="478" r:id="rId36"/>
    <p:sldId id="480" r:id="rId37"/>
    <p:sldId id="482" r:id="rId38"/>
    <p:sldId id="484" r:id="rId39"/>
    <p:sldId id="486" r:id="rId40"/>
    <p:sldId id="488" r:id="rId41"/>
    <p:sldId id="490" r:id="rId42"/>
    <p:sldId id="491" r:id="rId43"/>
    <p:sldId id="493" r:id="rId44"/>
    <p:sldId id="495" r:id="rId45"/>
    <p:sldId id="497" r:id="rId46"/>
    <p:sldId id="499" r:id="rId47"/>
    <p:sldId id="501" r:id="rId48"/>
    <p:sldId id="503" r:id="rId49"/>
    <p:sldId id="505" r:id="rId50"/>
    <p:sldId id="507" r:id="rId51"/>
    <p:sldId id="509" r:id="rId52"/>
    <p:sldId id="511" r:id="rId53"/>
    <p:sldId id="513" r:id="rId54"/>
    <p:sldId id="515" r:id="rId55"/>
    <p:sldId id="517" r:id="rId56"/>
    <p:sldId id="519" r:id="rId57"/>
    <p:sldId id="521" r:id="rId58"/>
    <p:sldId id="523" r:id="rId59"/>
    <p:sldId id="525" r:id="rId60"/>
    <p:sldId id="527" r:id="rId61"/>
    <p:sldId id="529" r:id="rId62"/>
    <p:sldId id="531" r:id="rId63"/>
    <p:sldId id="532" r:id="rId64"/>
    <p:sldId id="534" r:id="rId65"/>
    <p:sldId id="537" r:id="rId66"/>
    <p:sldId id="539" r:id="rId67"/>
    <p:sldId id="541" r:id="rId68"/>
    <p:sldId id="543" r:id="rId69"/>
    <p:sldId id="410" r:id="rId70"/>
    <p:sldId id="411" r:id="rId71"/>
    <p:sldId id="412" r:id="rId72"/>
    <p:sldId id="556" r:id="rId73"/>
    <p:sldId id="557" r:id="rId74"/>
    <p:sldId id="414" r:id="rId75"/>
    <p:sldId id="415" r:id="rId76"/>
    <p:sldId id="416" r:id="rId77"/>
    <p:sldId id="544" r:id="rId78"/>
    <p:sldId id="545" r:id="rId79"/>
    <p:sldId id="546" r:id="rId80"/>
    <p:sldId id="547" r:id="rId81"/>
    <p:sldId id="548" r:id="rId82"/>
    <p:sldId id="549" r:id="rId83"/>
    <p:sldId id="550" r:id="rId84"/>
    <p:sldId id="551" r:id="rId85"/>
    <p:sldId id="552" r:id="rId86"/>
    <p:sldId id="553" r:id="rId87"/>
    <p:sldId id="554" r:id="rId88"/>
    <p:sldId id="555" r:id="rId8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1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54" autoAdjust="0"/>
    <p:restoredTop sz="91741" autoAdjust="0"/>
  </p:normalViewPr>
  <p:slideViewPr>
    <p:cSldViewPr snapToGrid="0">
      <p:cViewPr varScale="1">
        <p:scale>
          <a:sx n="68" d="100"/>
          <a:sy n="68" d="100"/>
        </p:scale>
        <p:origin x="858" y="72"/>
      </p:cViewPr>
      <p:guideLst/>
    </p:cSldViewPr>
  </p:slideViewPr>
  <p:outlineViewPr>
    <p:cViewPr>
      <p:scale>
        <a:sx n="33" d="100"/>
        <a:sy n="33" d="100"/>
      </p:scale>
      <p:origin x="0" y="-280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5A15CB-E518-42D0-B086-3B1AF5864A87}" type="datetimeFigureOut">
              <a:rPr lang="en-US" smtClean="0"/>
              <a:t>11/12/2015</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DB2FB-1A1E-483C-8906-5BB705B5523B}" type="slidenum">
              <a:rPr lang="en-US" smtClean="0"/>
              <a:t>‹#›</a:t>
            </a:fld>
            <a:endParaRPr lang="en-US"/>
          </a:p>
        </p:txBody>
      </p:sp>
    </p:spTree>
    <p:extLst>
      <p:ext uri="{BB962C8B-B14F-4D97-AF65-F5344CB8AC3E}">
        <p14:creationId xmlns:p14="http://schemas.microsoft.com/office/powerpoint/2010/main" val="43365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a:t>
            </a:fld>
            <a:endParaRPr lang="en-US"/>
          </a:p>
        </p:txBody>
      </p:sp>
    </p:spTree>
    <p:extLst>
      <p:ext uri="{BB962C8B-B14F-4D97-AF65-F5344CB8AC3E}">
        <p14:creationId xmlns:p14="http://schemas.microsoft.com/office/powerpoint/2010/main" val="1882836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12</a:t>
            </a:fld>
            <a:endParaRPr lang="en-US"/>
          </a:p>
        </p:txBody>
      </p:sp>
    </p:spTree>
    <p:extLst>
      <p:ext uri="{BB962C8B-B14F-4D97-AF65-F5344CB8AC3E}">
        <p14:creationId xmlns:p14="http://schemas.microsoft.com/office/powerpoint/2010/main" val="59588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13</a:t>
            </a:fld>
            <a:endParaRPr lang="en-US"/>
          </a:p>
        </p:txBody>
      </p:sp>
    </p:spTree>
    <p:extLst>
      <p:ext uri="{BB962C8B-B14F-4D97-AF65-F5344CB8AC3E}">
        <p14:creationId xmlns:p14="http://schemas.microsoft.com/office/powerpoint/2010/main" val="57387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16</a:t>
            </a:fld>
            <a:endParaRPr lang="en-US"/>
          </a:p>
        </p:txBody>
      </p:sp>
    </p:spTree>
    <p:extLst>
      <p:ext uri="{BB962C8B-B14F-4D97-AF65-F5344CB8AC3E}">
        <p14:creationId xmlns:p14="http://schemas.microsoft.com/office/powerpoint/2010/main" val="285898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17</a:t>
            </a:fld>
            <a:endParaRPr lang="en-US"/>
          </a:p>
        </p:txBody>
      </p:sp>
    </p:spTree>
    <p:extLst>
      <p:ext uri="{BB962C8B-B14F-4D97-AF65-F5344CB8AC3E}">
        <p14:creationId xmlns:p14="http://schemas.microsoft.com/office/powerpoint/2010/main" val="3252275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18</a:t>
            </a:fld>
            <a:endParaRPr lang="en-US"/>
          </a:p>
        </p:txBody>
      </p:sp>
    </p:spTree>
    <p:extLst>
      <p:ext uri="{BB962C8B-B14F-4D97-AF65-F5344CB8AC3E}">
        <p14:creationId xmlns:p14="http://schemas.microsoft.com/office/powerpoint/2010/main" val="4150806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19</a:t>
            </a:fld>
            <a:endParaRPr lang="en-US"/>
          </a:p>
        </p:txBody>
      </p:sp>
    </p:spTree>
    <p:extLst>
      <p:ext uri="{BB962C8B-B14F-4D97-AF65-F5344CB8AC3E}">
        <p14:creationId xmlns:p14="http://schemas.microsoft.com/office/powerpoint/2010/main" val="3717965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20</a:t>
            </a:fld>
            <a:endParaRPr lang="en-US"/>
          </a:p>
        </p:txBody>
      </p:sp>
    </p:spTree>
    <p:extLst>
      <p:ext uri="{BB962C8B-B14F-4D97-AF65-F5344CB8AC3E}">
        <p14:creationId xmlns:p14="http://schemas.microsoft.com/office/powerpoint/2010/main" val="2684563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21</a:t>
            </a:fld>
            <a:endParaRPr lang="en-US"/>
          </a:p>
        </p:txBody>
      </p:sp>
    </p:spTree>
    <p:extLst>
      <p:ext uri="{BB962C8B-B14F-4D97-AF65-F5344CB8AC3E}">
        <p14:creationId xmlns:p14="http://schemas.microsoft.com/office/powerpoint/2010/main" val="825338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22</a:t>
            </a:fld>
            <a:endParaRPr lang="en-US"/>
          </a:p>
        </p:txBody>
      </p:sp>
    </p:spTree>
    <p:extLst>
      <p:ext uri="{BB962C8B-B14F-4D97-AF65-F5344CB8AC3E}">
        <p14:creationId xmlns:p14="http://schemas.microsoft.com/office/powerpoint/2010/main" val="61471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23</a:t>
            </a:fld>
            <a:endParaRPr lang="en-US"/>
          </a:p>
        </p:txBody>
      </p:sp>
    </p:spTree>
    <p:extLst>
      <p:ext uri="{BB962C8B-B14F-4D97-AF65-F5344CB8AC3E}">
        <p14:creationId xmlns:p14="http://schemas.microsoft.com/office/powerpoint/2010/main" val="125773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a:t>
            </a:fld>
            <a:endParaRPr lang="en-US"/>
          </a:p>
        </p:txBody>
      </p:sp>
    </p:spTree>
    <p:extLst>
      <p:ext uri="{BB962C8B-B14F-4D97-AF65-F5344CB8AC3E}">
        <p14:creationId xmlns:p14="http://schemas.microsoft.com/office/powerpoint/2010/main" val="3063642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24</a:t>
            </a:fld>
            <a:endParaRPr lang="en-US"/>
          </a:p>
        </p:txBody>
      </p:sp>
    </p:spTree>
    <p:extLst>
      <p:ext uri="{BB962C8B-B14F-4D97-AF65-F5344CB8AC3E}">
        <p14:creationId xmlns:p14="http://schemas.microsoft.com/office/powerpoint/2010/main" val="31911056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25</a:t>
            </a:fld>
            <a:endParaRPr lang="en-US"/>
          </a:p>
        </p:txBody>
      </p:sp>
    </p:spTree>
    <p:extLst>
      <p:ext uri="{BB962C8B-B14F-4D97-AF65-F5344CB8AC3E}">
        <p14:creationId xmlns:p14="http://schemas.microsoft.com/office/powerpoint/2010/main" val="5146912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28</a:t>
            </a:fld>
            <a:endParaRPr lang="en-US"/>
          </a:p>
        </p:txBody>
      </p:sp>
    </p:spTree>
    <p:extLst>
      <p:ext uri="{BB962C8B-B14F-4D97-AF65-F5344CB8AC3E}">
        <p14:creationId xmlns:p14="http://schemas.microsoft.com/office/powerpoint/2010/main" val="2877964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32</a:t>
            </a:fld>
            <a:endParaRPr lang="en-US"/>
          </a:p>
        </p:txBody>
      </p:sp>
    </p:spTree>
    <p:extLst>
      <p:ext uri="{BB962C8B-B14F-4D97-AF65-F5344CB8AC3E}">
        <p14:creationId xmlns:p14="http://schemas.microsoft.com/office/powerpoint/2010/main" val="1455682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33</a:t>
            </a:fld>
            <a:endParaRPr lang="en-US"/>
          </a:p>
        </p:txBody>
      </p:sp>
    </p:spTree>
    <p:extLst>
      <p:ext uri="{BB962C8B-B14F-4D97-AF65-F5344CB8AC3E}">
        <p14:creationId xmlns:p14="http://schemas.microsoft.com/office/powerpoint/2010/main" val="867572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34</a:t>
            </a:fld>
            <a:endParaRPr lang="en-US"/>
          </a:p>
        </p:txBody>
      </p:sp>
    </p:spTree>
    <p:extLst>
      <p:ext uri="{BB962C8B-B14F-4D97-AF65-F5344CB8AC3E}">
        <p14:creationId xmlns:p14="http://schemas.microsoft.com/office/powerpoint/2010/main" val="35269386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35</a:t>
            </a:fld>
            <a:endParaRPr lang="en-US"/>
          </a:p>
        </p:txBody>
      </p:sp>
    </p:spTree>
    <p:extLst>
      <p:ext uri="{BB962C8B-B14F-4D97-AF65-F5344CB8AC3E}">
        <p14:creationId xmlns:p14="http://schemas.microsoft.com/office/powerpoint/2010/main" val="3743123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38</a:t>
            </a:fld>
            <a:endParaRPr lang="en-US"/>
          </a:p>
        </p:txBody>
      </p:sp>
    </p:spTree>
    <p:extLst>
      <p:ext uri="{BB962C8B-B14F-4D97-AF65-F5344CB8AC3E}">
        <p14:creationId xmlns:p14="http://schemas.microsoft.com/office/powerpoint/2010/main" val="13055251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39</a:t>
            </a:fld>
            <a:endParaRPr lang="en-US"/>
          </a:p>
        </p:txBody>
      </p:sp>
    </p:spTree>
    <p:extLst>
      <p:ext uri="{BB962C8B-B14F-4D97-AF65-F5344CB8AC3E}">
        <p14:creationId xmlns:p14="http://schemas.microsoft.com/office/powerpoint/2010/main" val="117643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40</a:t>
            </a:fld>
            <a:endParaRPr lang="en-US"/>
          </a:p>
        </p:txBody>
      </p:sp>
    </p:spTree>
    <p:extLst>
      <p:ext uri="{BB962C8B-B14F-4D97-AF65-F5344CB8AC3E}">
        <p14:creationId xmlns:p14="http://schemas.microsoft.com/office/powerpoint/2010/main" val="3556573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3</a:t>
            </a:fld>
            <a:endParaRPr lang="en-US"/>
          </a:p>
        </p:txBody>
      </p:sp>
    </p:spTree>
    <p:extLst>
      <p:ext uri="{BB962C8B-B14F-4D97-AF65-F5344CB8AC3E}">
        <p14:creationId xmlns:p14="http://schemas.microsoft.com/office/powerpoint/2010/main" val="21424959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41</a:t>
            </a:fld>
            <a:endParaRPr lang="en-US"/>
          </a:p>
        </p:txBody>
      </p:sp>
    </p:spTree>
    <p:extLst>
      <p:ext uri="{BB962C8B-B14F-4D97-AF65-F5344CB8AC3E}">
        <p14:creationId xmlns:p14="http://schemas.microsoft.com/office/powerpoint/2010/main" val="2903689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42</a:t>
            </a:fld>
            <a:endParaRPr lang="en-US"/>
          </a:p>
        </p:txBody>
      </p:sp>
    </p:spTree>
    <p:extLst>
      <p:ext uri="{BB962C8B-B14F-4D97-AF65-F5344CB8AC3E}">
        <p14:creationId xmlns:p14="http://schemas.microsoft.com/office/powerpoint/2010/main" val="1244491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43</a:t>
            </a:fld>
            <a:endParaRPr lang="en-US"/>
          </a:p>
        </p:txBody>
      </p:sp>
    </p:spTree>
    <p:extLst>
      <p:ext uri="{BB962C8B-B14F-4D97-AF65-F5344CB8AC3E}">
        <p14:creationId xmlns:p14="http://schemas.microsoft.com/office/powerpoint/2010/main" val="1785722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44</a:t>
            </a:fld>
            <a:endParaRPr lang="en-US"/>
          </a:p>
        </p:txBody>
      </p:sp>
    </p:spTree>
    <p:extLst>
      <p:ext uri="{BB962C8B-B14F-4D97-AF65-F5344CB8AC3E}">
        <p14:creationId xmlns:p14="http://schemas.microsoft.com/office/powerpoint/2010/main" val="3472044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45</a:t>
            </a:fld>
            <a:endParaRPr lang="en-US"/>
          </a:p>
        </p:txBody>
      </p:sp>
    </p:spTree>
    <p:extLst>
      <p:ext uri="{BB962C8B-B14F-4D97-AF65-F5344CB8AC3E}">
        <p14:creationId xmlns:p14="http://schemas.microsoft.com/office/powerpoint/2010/main" val="2659539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Εικόνα  </a:t>
            </a:r>
            <a:r>
              <a:rPr lang="en-US" dirty="0" smtClean="0"/>
              <a:t>56</a:t>
            </a:r>
            <a:r>
              <a:rPr lang="el-GR" dirty="0" smtClean="0"/>
              <a:t>. </a:t>
            </a:r>
            <a:r>
              <a:rPr lang="en-US" dirty="0" smtClean="0"/>
              <a:t> </a:t>
            </a:r>
            <a:r>
              <a:rPr lang="el-GR" dirty="0" smtClean="0"/>
              <a:t>Σύνδεσμος:   </a:t>
            </a:r>
            <a:r>
              <a:rPr lang="en-US" dirty="0" smtClean="0"/>
              <a:t>http://fucktonofanatomyreferencesreborn.tumblr.com/post/82565016445/a-wicked-fuck-ton-of-bat-references-and-if-you. </a:t>
            </a:r>
            <a:r>
              <a:rPr lang="el-GR" dirty="0" smtClean="0"/>
              <a:t>Πηγή:  </a:t>
            </a:r>
            <a:r>
              <a:rPr lang="en-US" dirty="0" smtClean="0"/>
              <a:t>http://fucktonofanatomyreferencesreborn.tumblr.com.</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Εικόνα  </a:t>
            </a:r>
            <a:r>
              <a:rPr lang="en-US" dirty="0" smtClean="0"/>
              <a:t>57</a:t>
            </a:r>
            <a:r>
              <a:rPr lang="el-GR" dirty="0" smtClean="0"/>
              <a:t>.    </a:t>
            </a:r>
            <a:r>
              <a:rPr lang="en-US" dirty="0" smtClean="0"/>
              <a:t>Copyright 2013 by [ </a:t>
            </a:r>
            <a:r>
              <a:rPr lang="en-US" dirty="0" err="1" smtClean="0"/>
              <a:t>kuvmamhlubhmoob</a:t>
            </a:r>
            <a:r>
              <a:rPr lang="en-US" dirty="0" smtClean="0"/>
              <a:t> ].  </a:t>
            </a:r>
            <a:r>
              <a:rPr lang="el-GR" dirty="0" smtClean="0"/>
              <a:t>Σύνδεσμος:  </a:t>
            </a:r>
            <a:r>
              <a:rPr lang="en-US" dirty="0" smtClean="0"/>
              <a:t>http://play.tojsiab.com/YzZ3dy1GYWZ2WVEz</a:t>
            </a:r>
            <a:r>
              <a:rPr lang="el-GR" dirty="0" smtClean="0"/>
              <a:t>  Πηγή:    </a:t>
            </a:r>
            <a:r>
              <a:rPr lang="en-US" dirty="0" smtClean="0"/>
              <a:t>http://play.tojsiab.com.</a:t>
            </a:r>
            <a:r>
              <a:rPr lang="el-GR"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46</a:t>
            </a:fld>
            <a:endParaRPr lang="en-US"/>
          </a:p>
        </p:txBody>
      </p:sp>
    </p:spTree>
    <p:extLst>
      <p:ext uri="{BB962C8B-B14F-4D97-AF65-F5344CB8AC3E}">
        <p14:creationId xmlns:p14="http://schemas.microsoft.com/office/powerpoint/2010/main" val="23150380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47</a:t>
            </a:fld>
            <a:endParaRPr lang="en-US"/>
          </a:p>
        </p:txBody>
      </p:sp>
    </p:spTree>
    <p:extLst>
      <p:ext uri="{BB962C8B-B14F-4D97-AF65-F5344CB8AC3E}">
        <p14:creationId xmlns:p14="http://schemas.microsoft.com/office/powerpoint/2010/main" val="244945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50</a:t>
            </a:fld>
            <a:endParaRPr lang="en-US"/>
          </a:p>
        </p:txBody>
      </p:sp>
    </p:spTree>
    <p:extLst>
      <p:ext uri="{BB962C8B-B14F-4D97-AF65-F5344CB8AC3E}">
        <p14:creationId xmlns:p14="http://schemas.microsoft.com/office/powerpoint/2010/main" val="3742382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54</a:t>
            </a:fld>
            <a:endParaRPr lang="en-US"/>
          </a:p>
        </p:txBody>
      </p:sp>
    </p:spTree>
    <p:extLst>
      <p:ext uri="{BB962C8B-B14F-4D97-AF65-F5344CB8AC3E}">
        <p14:creationId xmlns:p14="http://schemas.microsoft.com/office/powerpoint/2010/main" val="41933441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56</a:t>
            </a:fld>
            <a:endParaRPr lang="en-US"/>
          </a:p>
        </p:txBody>
      </p:sp>
    </p:spTree>
    <p:extLst>
      <p:ext uri="{BB962C8B-B14F-4D97-AF65-F5344CB8AC3E}">
        <p14:creationId xmlns:p14="http://schemas.microsoft.com/office/powerpoint/2010/main" val="26106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a:t>
            </a:fld>
            <a:endParaRPr lang="en-US"/>
          </a:p>
        </p:txBody>
      </p:sp>
    </p:spTree>
    <p:extLst>
      <p:ext uri="{BB962C8B-B14F-4D97-AF65-F5344CB8AC3E}">
        <p14:creationId xmlns:p14="http://schemas.microsoft.com/office/powerpoint/2010/main" val="68574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57</a:t>
            </a:fld>
            <a:endParaRPr lang="en-US"/>
          </a:p>
        </p:txBody>
      </p:sp>
    </p:spTree>
    <p:extLst>
      <p:ext uri="{BB962C8B-B14F-4D97-AF65-F5344CB8AC3E}">
        <p14:creationId xmlns:p14="http://schemas.microsoft.com/office/powerpoint/2010/main" val="16753518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58</a:t>
            </a:fld>
            <a:endParaRPr lang="en-US"/>
          </a:p>
        </p:txBody>
      </p:sp>
    </p:spTree>
    <p:extLst>
      <p:ext uri="{BB962C8B-B14F-4D97-AF65-F5344CB8AC3E}">
        <p14:creationId xmlns:p14="http://schemas.microsoft.com/office/powerpoint/2010/main" val="37549116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59</a:t>
            </a:fld>
            <a:endParaRPr lang="en-US"/>
          </a:p>
        </p:txBody>
      </p:sp>
    </p:spTree>
    <p:extLst>
      <p:ext uri="{BB962C8B-B14F-4D97-AF65-F5344CB8AC3E}">
        <p14:creationId xmlns:p14="http://schemas.microsoft.com/office/powerpoint/2010/main" val="3623649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60</a:t>
            </a:fld>
            <a:endParaRPr lang="en-US"/>
          </a:p>
        </p:txBody>
      </p:sp>
    </p:spTree>
    <p:extLst>
      <p:ext uri="{BB962C8B-B14F-4D97-AF65-F5344CB8AC3E}">
        <p14:creationId xmlns:p14="http://schemas.microsoft.com/office/powerpoint/2010/main" val="864180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61</a:t>
            </a:fld>
            <a:endParaRPr lang="en-US"/>
          </a:p>
        </p:txBody>
      </p:sp>
    </p:spTree>
    <p:extLst>
      <p:ext uri="{BB962C8B-B14F-4D97-AF65-F5344CB8AC3E}">
        <p14:creationId xmlns:p14="http://schemas.microsoft.com/office/powerpoint/2010/main" val="34809136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62</a:t>
            </a:fld>
            <a:endParaRPr lang="en-US"/>
          </a:p>
        </p:txBody>
      </p:sp>
    </p:spTree>
    <p:extLst>
      <p:ext uri="{BB962C8B-B14F-4D97-AF65-F5344CB8AC3E}">
        <p14:creationId xmlns:p14="http://schemas.microsoft.com/office/powerpoint/2010/main" val="26222663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63</a:t>
            </a:fld>
            <a:endParaRPr lang="en-US"/>
          </a:p>
        </p:txBody>
      </p:sp>
    </p:spTree>
    <p:extLst>
      <p:ext uri="{BB962C8B-B14F-4D97-AF65-F5344CB8AC3E}">
        <p14:creationId xmlns:p14="http://schemas.microsoft.com/office/powerpoint/2010/main" val="35907874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64</a:t>
            </a:fld>
            <a:endParaRPr lang="en-US"/>
          </a:p>
        </p:txBody>
      </p:sp>
    </p:spTree>
    <p:extLst>
      <p:ext uri="{BB962C8B-B14F-4D97-AF65-F5344CB8AC3E}">
        <p14:creationId xmlns:p14="http://schemas.microsoft.com/office/powerpoint/2010/main" val="36267496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65</a:t>
            </a:fld>
            <a:endParaRPr lang="en-US"/>
          </a:p>
        </p:txBody>
      </p:sp>
    </p:spTree>
    <p:extLst>
      <p:ext uri="{BB962C8B-B14F-4D97-AF65-F5344CB8AC3E}">
        <p14:creationId xmlns:p14="http://schemas.microsoft.com/office/powerpoint/2010/main" val="29519843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67</a:t>
            </a:fld>
            <a:endParaRPr lang="en-US"/>
          </a:p>
        </p:txBody>
      </p:sp>
    </p:spTree>
    <p:extLst>
      <p:ext uri="{BB962C8B-B14F-4D97-AF65-F5344CB8AC3E}">
        <p14:creationId xmlns:p14="http://schemas.microsoft.com/office/powerpoint/2010/main" val="142202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a:t>
            </a:fld>
            <a:endParaRPr lang="en-US"/>
          </a:p>
        </p:txBody>
      </p:sp>
    </p:spTree>
    <p:extLst>
      <p:ext uri="{BB962C8B-B14F-4D97-AF65-F5344CB8AC3E}">
        <p14:creationId xmlns:p14="http://schemas.microsoft.com/office/powerpoint/2010/main" val="31830737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68</a:t>
            </a:fld>
            <a:endParaRPr lang="en-US"/>
          </a:p>
        </p:txBody>
      </p:sp>
    </p:spTree>
    <p:extLst>
      <p:ext uri="{BB962C8B-B14F-4D97-AF65-F5344CB8AC3E}">
        <p14:creationId xmlns:p14="http://schemas.microsoft.com/office/powerpoint/2010/main" val="34879176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70</a:t>
            </a:fld>
            <a:endParaRPr lang="el-GR"/>
          </a:p>
        </p:txBody>
      </p:sp>
    </p:spTree>
    <p:extLst>
      <p:ext uri="{BB962C8B-B14F-4D97-AF65-F5344CB8AC3E}">
        <p14:creationId xmlns:p14="http://schemas.microsoft.com/office/powerpoint/2010/main" val="10393025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71</a:t>
            </a:fld>
            <a:endParaRPr lang="el-GR"/>
          </a:p>
        </p:txBody>
      </p:sp>
    </p:spTree>
    <p:extLst>
      <p:ext uri="{BB962C8B-B14F-4D97-AF65-F5344CB8AC3E}">
        <p14:creationId xmlns:p14="http://schemas.microsoft.com/office/powerpoint/2010/main" val="37022421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pPr/>
              <a:t>73</a:t>
            </a:fld>
            <a:endParaRPr lang="en-US"/>
          </a:p>
        </p:txBody>
      </p:sp>
    </p:spTree>
    <p:extLst>
      <p:ext uri="{BB962C8B-B14F-4D97-AF65-F5344CB8AC3E}">
        <p14:creationId xmlns:p14="http://schemas.microsoft.com/office/powerpoint/2010/main" val="18694518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p14="http://schemas.microsoft.com/office/powerpoint/2010/main" val="33155764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p14="http://schemas.microsoft.com/office/powerpoint/2010/main" val="18730069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a:p>
        </p:txBody>
      </p:sp>
    </p:spTree>
    <p:extLst>
      <p:ext uri="{BB962C8B-B14F-4D97-AF65-F5344CB8AC3E}">
        <p14:creationId xmlns:p14="http://schemas.microsoft.com/office/powerpoint/2010/main" val="18132558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p14="http://schemas.microsoft.com/office/powerpoint/2010/main" val="15110410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78</a:t>
            </a:fld>
            <a:endParaRPr lang="el-GR"/>
          </a:p>
        </p:txBody>
      </p:sp>
    </p:spTree>
    <p:extLst>
      <p:ext uri="{BB962C8B-B14F-4D97-AF65-F5344CB8AC3E}">
        <p14:creationId xmlns:p14="http://schemas.microsoft.com/office/powerpoint/2010/main" val="1317161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79</a:t>
            </a:fld>
            <a:endParaRPr lang="el-GR"/>
          </a:p>
        </p:txBody>
      </p:sp>
    </p:spTree>
    <p:extLst>
      <p:ext uri="{BB962C8B-B14F-4D97-AF65-F5344CB8AC3E}">
        <p14:creationId xmlns:p14="http://schemas.microsoft.com/office/powerpoint/2010/main" val="695459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7</a:t>
            </a:fld>
            <a:endParaRPr lang="en-US"/>
          </a:p>
        </p:txBody>
      </p:sp>
    </p:spTree>
    <p:extLst>
      <p:ext uri="{BB962C8B-B14F-4D97-AF65-F5344CB8AC3E}">
        <p14:creationId xmlns:p14="http://schemas.microsoft.com/office/powerpoint/2010/main" val="13789820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80</a:t>
            </a:fld>
            <a:endParaRPr lang="el-GR"/>
          </a:p>
        </p:txBody>
      </p:sp>
    </p:spTree>
    <p:extLst>
      <p:ext uri="{BB962C8B-B14F-4D97-AF65-F5344CB8AC3E}">
        <p14:creationId xmlns:p14="http://schemas.microsoft.com/office/powerpoint/2010/main" val="31724469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81</a:t>
            </a:fld>
            <a:endParaRPr lang="el-GR"/>
          </a:p>
        </p:txBody>
      </p:sp>
    </p:spTree>
    <p:extLst>
      <p:ext uri="{BB962C8B-B14F-4D97-AF65-F5344CB8AC3E}">
        <p14:creationId xmlns:p14="http://schemas.microsoft.com/office/powerpoint/2010/main" val="270993708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82</a:t>
            </a:fld>
            <a:endParaRPr lang="el-GR"/>
          </a:p>
        </p:txBody>
      </p:sp>
    </p:spTree>
    <p:extLst>
      <p:ext uri="{BB962C8B-B14F-4D97-AF65-F5344CB8AC3E}">
        <p14:creationId xmlns:p14="http://schemas.microsoft.com/office/powerpoint/2010/main" val="37036236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83</a:t>
            </a:fld>
            <a:endParaRPr lang="el-GR"/>
          </a:p>
        </p:txBody>
      </p:sp>
    </p:spTree>
    <p:extLst>
      <p:ext uri="{BB962C8B-B14F-4D97-AF65-F5344CB8AC3E}">
        <p14:creationId xmlns:p14="http://schemas.microsoft.com/office/powerpoint/2010/main" val="3204045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84</a:t>
            </a:fld>
            <a:endParaRPr lang="el-GR"/>
          </a:p>
        </p:txBody>
      </p:sp>
    </p:spTree>
    <p:extLst>
      <p:ext uri="{BB962C8B-B14F-4D97-AF65-F5344CB8AC3E}">
        <p14:creationId xmlns:p14="http://schemas.microsoft.com/office/powerpoint/2010/main" val="20081545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85</a:t>
            </a:fld>
            <a:endParaRPr lang="el-GR"/>
          </a:p>
        </p:txBody>
      </p:sp>
    </p:spTree>
    <p:extLst>
      <p:ext uri="{BB962C8B-B14F-4D97-AF65-F5344CB8AC3E}">
        <p14:creationId xmlns:p14="http://schemas.microsoft.com/office/powerpoint/2010/main" val="3565402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86</a:t>
            </a:fld>
            <a:endParaRPr lang="el-GR"/>
          </a:p>
        </p:txBody>
      </p:sp>
    </p:spTree>
    <p:extLst>
      <p:ext uri="{BB962C8B-B14F-4D97-AF65-F5344CB8AC3E}">
        <p14:creationId xmlns:p14="http://schemas.microsoft.com/office/powerpoint/2010/main" val="28055724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87</a:t>
            </a:fld>
            <a:endParaRPr lang="el-GR"/>
          </a:p>
        </p:txBody>
      </p:sp>
    </p:spTree>
    <p:extLst>
      <p:ext uri="{BB962C8B-B14F-4D97-AF65-F5344CB8AC3E}">
        <p14:creationId xmlns:p14="http://schemas.microsoft.com/office/powerpoint/2010/main" val="63476804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88</a:t>
            </a:fld>
            <a:endParaRPr lang="el-GR"/>
          </a:p>
        </p:txBody>
      </p:sp>
    </p:spTree>
    <p:extLst>
      <p:ext uri="{BB962C8B-B14F-4D97-AF65-F5344CB8AC3E}">
        <p14:creationId xmlns:p14="http://schemas.microsoft.com/office/powerpoint/2010/main" val="2119668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p:txBody>
      </p:sp>
      <p:sp>
        <p:nvSpPr>
          <p:cNvPr id="4" name="Slide Number Placeholder 3"/>
          <p:cNvSpPr>
            <a:spLocks noGrp="1"/>
          </p:cNvSpPr>
          <p:nvPr>
            <p:ph type="sldNum" sz="quarter" idx="10"/>
          </p:nvPr>
        </p:nvSpPr>
        <p:spPr/>
        <p:txBody>
          <a:bodyPr/>
          <a:lstStyle/>
          <a:p>
            <a:fld id="{F8CDB2FB-1A1E-483C-8906-5BB705B5523B}" type="slidenum">
              <a:rPr lang="en-US" smtClean="0"/>
              <a:t>8</a:t>
            </a:fld>
            <a:endParaRPr lang="en-US"/>
          </a:p>
        </p:txBody>
      </p:sp>
    </p:spTree>
    <p:extLst>
      <p:ext uri="{BB962C8B-B14F-4D97-AF65-F5344CB8AC3E}">
        <p14:creationId xmlns:p14="http://schemas.microsoft.com/office/powerpoint/2010/main" val="2321817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9</a:t>
            </a:fld>
            <a:endParaRPr lang="en-US"/>
          </a:p>
        </p:txBody>
      </p:sp>
    </p:spTree>
    <p:extLst>
      <p:ext uri="{BB962C8B-B14F-4D97-AF65-F5344CB8AC3E}">
        <p14:creationId xmlns:p14="http://schemas.microsoft.com/office/powerpoint/2010/main" val="74314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DB2FB-1A1E-483C-8906-5BB705B5523B}" type="slidenum">
              <a:rPr lang="en-US" smtClean="0"/>
              <a:t>11</a:t>
            </a:fld>
            <a:endParaRPr lang="en-US"/>
          </a:p>
        </p:txBody>
      </p:sp>
    </p:spTree>
    <p:extLst>
      <p:ext uri="{BB962C8B-B14F-4D97-AF65-F5344CB8AC3E}">
        <p14:creationId xmlns:p14="http://schemas.microsoft.com/office/powerpoint/2010/main" val="4169979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51819"/>
            <a:ext cx="7772400" cy="1415846"/>
          </a:xfrm>
        </p:spPr>
        <p:txBody>
          <a:bodyPr anchor="b"/>
          <a:lstStyle>
            <a:lvl1pPr algn="ctr">
              <a:defRPr sz="6000"/>
            </a:lvl1pPr>
          </a:lstStyle>
          <a:p>
            <a:endParaRPr lang="en-US" dirty="0"/>
          </a:p>
        </p:txBody>
      </p:sp>
      <p:sp>
        <p:nvSpPr>
          <p:cNvPr id="3" name="Subtitle 2"/>
          <p:cNvSpPr>
            <a:spLocks noGrp="1"/>
          </p:cNvSpPr>
          <p:nvPr>
            <p:ph type="subTitle" idx="1"/>
          </p:nvPr>
        </p:nvSpPr>
        <p:spPr>
          <a:xfrm>
            <a:off x="1142999" y="3602037"/>
            <a:ext cx="6894871" cy="2710273"/>
          </a:xfrm>
        </p:spPr>
        <p:txBody>
          <a:bodyPr/>
          <a:lstStyle>
            <a:lvl1pPr marL="0" indent="0" algn="ctr">
              <a:buNone/>
              <a:defRPr lang="en-US" sz="2400" b="1" smtClean="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l-GR" sz="2800" dirty="0" smtClean="0"/>
          </a:p>
        </p:txBody>
      </p:sp>
      <p:pic>
        <p:nvPicPr>
          <p:cNvPr id="7" name="Picture 6" descr="Λογότυπο Εθνικόν και Καποδιστριακόν Πανεπιστήμιον Αθηνών"/>
          <p:cNvPicPr>
            <a:picLocks noChangeAspect="1"/>
          </p:cNvPicPr>
          <p:nvPr userDrawn="1"/>
        </p:nvPicPr>
        <p:blipFill>
          <a:blip r:embed="rId2"/>
          <a:stretch>
            <a:fillRect/>
          </a:stretch>
        </p:blipFill>
        <p:spPr>
          <a:xfrm>
            <a:off x="685800" y="621594"/>
            <a:ext cx="4147938" cy="817388"/>
          </a:xfrm>
          <a:prstGeom prst="rect">
            <a:avLst/>
          </a:prstGeom>
        </p:spPr>
      </p:pic>
    </p:spTree>
    <p:extLst>
      <p:ext uri="{BB962C8B-B14F-4D97-AF65-F5344CB8AC3E}">
        <p14:creationId xmlns:p14="http://schemas.microsoft.com/office/powerpoint/2010/main" val="115361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22" name="Picture Placeholder 21"/>
          <p:cNvSpPr>
            <a:spLocks noGrp="1"/>
          </p:cNvSpPr>
          <p:nvPr>
            <p:ph type="pic" sz="quarter" idx="14"/>
          </p:nvPr>
        </p:nvSpPr>
        <p:spPr>
          <a:xfrm>
            <a:off x="4549775" y="1798638"/>
            <a:ext cx="3690938" cy="1422400"/>
          </a:xfrm>
        </p:spPr>
        <p:txBody>
          <a:bodyPr/>
          <a:lstStyle/>
          <a:p>
            <a:endParaRPr lang="en-US"/>
          </a:p>
        </p:txBody>
      </p:sp>
      <p:sp>
        <p:nvSpPr>
          <p:cNvPr id="24" name="Picture Placeholder 23"/>
          <p:cNvSpPr>
            <a:spLocks noGrp="1"/>
          </p:cNvSpPr>
          <p:nvPr>
            <p:ph type="pic" sz="quarter" idx="15"/>
          </p:nvPr>
        </p:nvSpPr>
        <p:spPr>
          <a:xfrm>
            <a:off x="4572000" y="3297238"/>
            <a:ext cx="1816100" cy="1420812"/>
          </a:xfrm>
        </p:spPr>
        <p:txBody>
          <a:bodyPr/>
          <a:lstStyle/>
          <a:p>
            <a:endParaRPr lang="en-US"/>
          </a:p>
        </p:txBody>
      </p:sp>
      <p:sp>
        <p:nvSpPr>
          <p:cNvPr id="28" name="Picture Placeholder 27"/>
          <p:cNvSpPr>
            <a:spLocks noGrp="1"/>
          </p:cNvSpPr>
          <p:nvPr>
            <p:ph type="pic" sz="quarter" idx="16"/>
          </p:nvPr>
        </p:nvSpPr>
        <p:spPr>
          <a:xfrm>
            <a:off x="6613525" y="3338513"/>
            <a:ext cx="1901825" cy="1457325"/>
          </a:xfrm>
        </p:spPr>
        <p:txBody>
          <a:bodyPr/>
          <a:lstStyle/>
          <a:p>
            <a:endParaRPr lang="en-US"/>
          </a:p>
        </p:txBody>
      </p:sp>
      <p:sp>
        <p:nvSpPr>
          <p:cNvPr id="30" name="Picture Placeholder 29"/>
          <p:cNvSpPr>
            <a:spLocks noGrp="1"/>
          </p:cNvSpPr>
          <p:nvPr>
            <p:ph type="pic" sz="quarter" idx="17"/>
          </p:nvPr>
        </p:nvSpPr>
        <p:spPr>
          <a:xfrm>
            <a:off x="4572000" y="4943475"/>
            <a:ext cx="3943350" cy="1382713"/>
          </a:xfrm>
        </p:spPr>
        <p:txBody>
          <a:bodyPr/>
          <a:lstStyle/>
          <a:p>
            <a:endParaRPr lang="en-US"/>
          </a:p>
        </p:txBody>
      </p:sp>
    </p:spTree>
    <p:extLst>
      <p:ext uri="{BB962C8B-B14F-4D97-AF65-F5344CB8AC3E}">
        <p14:creationId xmlns:p14="http://schemas.microsoft.com/office/powerpoint/2010/main" val="1457162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234402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Picture Placeholder 5"/>
          <p:cNvSpPr>
            <a:spLocks noGrp="1"/>
          </p:cNvSpPr>
          <p:nvPr>
            <p:ph type="pic" sz="quarter" idx="12"/>
          </p:nvPr>
        </p:nvSpPr>
        <p:spPr>
          <a:xfrm>
            <a:off x="901700" y="1920875"/>
            <a:ext cx="2106613" cy="1550988"/>
          </a:xfrm>
        </p:spPr>
        <p:txBody>
          <a:bodyPr/>
          <a:lstStyle/>
          <a:p>
            <a:endParaRPr lang="en-US"/>
          </a:p>
        </p:txBody>
      </p:sp>
      <p:sp>
        <p:nvSpPr>
          <p:cNvPr id="8" name="Picture Placeholder 7"/>
          <p:cNvSpPr>
            <a:spLocks noGrp="1"/>
          </p:cNvSpPr>
          <p:nvPr>
            <p:ph type="pic" sz="quarter" idx="13"/>
          </p:nvPr>
        </p:nvSpPr>
        <p:spPr>
          <a:xfrm>
            <a:off x="3578225" y="1935163"/>
            <a:ext cx="2093913" cy="2079625"/>
          </a:xfrm>
        </p:spPr>
        <p:txBody>
          <a:bodyPr/>
          <a:lstStyle/>
          <a:p>
            <a:endParaRPr lang="en-US"/>
          </a:p>
        </p:txBody>
      </p:sp>
      <p:sp>
        <p:nvSpPr>
          <p:cNvPr id="10" name="Picture Placeholder 9"/>
          <p:cNvSpPr>
            <a:spLocks noGrp="1"/>
          </p:cNvSpPr>
          <p:nvPr>
            <p:ph type="pic" sz="quarter" idx="14"/>
          </p:nvPr>
        </p:nvSpPr>
        <p:spPr>
          <a:xfrm>
            <a:off x="6175375" y="1920875"/>
            <a:ext cx="2451100" cy="1697038"/>
          </a:xfrm>
        </p:spPr>
        <p:txBody>
          <a:bodyPr/>
          <a:lstStyle/>
          <a:p>
            <a:endParaRPr lang="en-US"/>
          </a:p>
        </p:txBody>
      </p:sp>
      <p:sp>
        <p:nvSpPr>
          <p:cNvPr id="12" name="Picture Placeholder 11"/>
          <p:cNvSpPr>
            <a:spLocks noGrp="1"/>
          </p:cNvSpPr>
          <p:nvPr>
            <p:ph type="pic" sz="quarter" idx="15"/>
          </p:nvPr>
        </p:nvSpPr>
        <p:spPr>
          <a:xfrm>
            <a:off x="1133475" y="4187825"/>
            <a:ext cx="3372264" cy="1594666"/>
          </a:xfrm>
        </p:spPr>
        <p:txBody>
          <a:bodyPr/>
          <a:lstStyle/>
          <a:p>
            <a:endParaRPr lang="en-US"/>
          </a:p>
        </p:txBody>
      </p:sp>
      <p:sp>
        <p:nvSpPr>
          <p:cNvPr id="14" name="Picture Placeholder 13"/>
          <p:cNvSpPr>
            <a:spLocks noGrp="1"/>
          </p:cNvSpPr>
          <p:nvPr>
            <p:ph type="pic" sz="quarter" idx="16"/>
          </p:nvPr>
        </p:nvSpPr>
        <p:spPr>
          <a:xfrm>
            <a:off x="4889500" y="4259263"/>
            <a:ext cx="3525838" cy="1784350"/>
          </a:xfrm>
        </p:spPr>
        <p:txBody>
          <a:bodyPr/>
          <a:lstStyle/>
          <a:p>
            <a:endParaRPr lang="en-US"/>
          </a:p>
        </p:txBody>
      </p:sp>
    </p:spTree>
    <p:extLst>
      <p:ext uri="{BB962C8B-B14F-4D97-AF65-F5344CB8AC3E}">
        <p14:creationId xmlns:p14="http://schemas.microsoft.com/office/powerpoint/2010/main" val="2766016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628650" y="1854200"/>
            <a:ext cx="3890963" cy="43084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2668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Content Placeholder 5"/>
          <p:cNvSpPr>
            <a:spLocks noGrp="1"/>
          </p:cNvSpPr>
          <p:nvPr>
            <p:ph sz="quarter" idx="12"/>
          </p:nvPr>
        </p:nvSpPr>
        <p:spPr>
          <a:xfrm>
            <a:off x="4624388" y="1853430"/>
            <a:ext cx="3890962" cy="20692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3"/>
          </p:nvPr>
        </p:nvSpPr>
        <p:spPr>
          <a:xfrm>
            <a:off x="4624388" y="4048124"/>
            <a:ext cx="3890962" cy="21145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6"/>
          <p:cNvSpPr>
            <a:spLocks noGrp="1"/>
          </p:cNvSpPr>
          <p:nvPr>
            <p:ph sz="quarter" idx="14"/>
          </p:nvPr>
        </p:nvSpPr>
        <p:spPr>
          <a:xfrm>
            <a:off x="628650" y="1853430"/>
            <a:ext cx="3836988" cy="43092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1548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2η. Θηλαστικά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
        <p:nvSpPr>
          <p:cNvPr id="8" name="Picture Placeholder 7"/>
          <p:cNvSpPr>
            <a:spLocks noGrp="1"/>
          </p:cNvSpPr>
          <p:nvPr>
            <p:ph type="pic" sz="quarter" idx="13"/>
          </p:nvPr>
        </p:nvSpPr>
        <p:spPr>
          <a:xfrm>
            <a:off x="630238" y="2160588"/>
            <a:ext cx="2949575" cy="3700462"/>
          </a:xfrm>
        </p:spPr>
        <p:txBody>
          <a:bodyPr/>
          <a:lstStyle/>
          <a:p>
            <a:endParaRPr lang="en-US"/>
          </a:p>
        </p:txBody>
      </p:sp>
    </p:spTree>
    <p:extLst>
      <p:ext uri="{BB962C8B-B14F-4D97-AF65-F5344CB8AC3E}">
        <p14:creationId xmlns:p14="http://schemas.microsoft.com/office/powerpoint/2010/main" val="240283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l-GR" smtClean="0"/>
              <a:t>Ενότητα 2η. Θηλαστικά</a:t>
            </a:r>
            <a:endParaRPr lang="en-US" dirty="0"/>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537393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Media Placeholder 5"/>
          <p:cNvSpPr>
            <a:spLocks noGrp="1"/>
          </p:cNvSpPr>
          <p:nvPr>
            <p:ph type="media" sz="quarter" idx="12"/>
          </p:nvPr>
        </p:nvSpPr>
        <p:spPr>
          <a:xfrm>
            <a:off x="628650" y="1854200"/>
            <a:ext cx="7886700" cy="3860800"/>
          </a:xfrm>
        </p:spPr>
        <p:txBody>
          <a:bodyPr/>
          <a:lstStyle/>
          <a:p>
            <a:endParaRPr lang="en-US"/>
          </a:p>
        </p:txBody>
      </p:sp>
    </p:spTree>
    <p:extLst>
      <p:ext uri="{BB962C8B-B14F-4D97-AF65-F5344CB8AC3E}">
        <p14:creationId xmlns:p14="http://schemas.microsoft.com/office/powerpoint/2010/main" val="128147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10" name="Content Placeholder 9"/>
          <p:cNvSpPr>
            <a:spLocks noGrp="1"/>
          </p:cNvSpPr>
          <p:nvPr>
            <p:ph sz="quarter" idx="16"/>
          </p:nvPr>
        </p:nvSpPr>
        <p:spPr>
          <a:xfrm>
            <a:off x="628650" y="1866900"/>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9"/>
          <p:cNvSpPr>
            <a:spLocks noGrp="1"/>
          </p:cNvSpPr>
          <p:nvPr>
            <p:ph sz="quarter" idx="17"/>
          </p:nvPr>
        </p:nvSpPr>
        <p:spPr>
          <a:xfrm>
            <a:off x="62865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9"/>
          <p:cNvSpPr>
            <a:spLocks noGrp="1"/>
          </p:cNvSpPr>
          <p:nvPr>
            <p:ph sz="quarter" idx="18"/>
          </p:nvPr>
        </p:nvSpPr>
        <p:spPr>
          <a:xfrm>
            <a:off x="4724400" y="184833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9"/>
          <p:cNvSpPr>
            <a:spLocks noGrp="1"/>
          </p:cNvSpPr>
          <p:nvPr>
            <p:ph sz="quarter" idx="19"/>
          </p:nvPr>
        </p:nvSpPr>
        <p:spPr>
          <a:xfrm>
            <a:off x="4737100" y="4060595"/>
            <a:ext cx="3778250" cy="203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38603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628650" y="1866900"/>
            <a:ext cx="3778250" cy="2032000"/>
          </a:xfrm>
        </p:spPr>
        <p:txBody>
          <a:bodyPr/>
          <a:lstStyle/>
          <a:p>
            <a:endParaRPr lang="en-US"/>
          </a:p>
        </p:txBody>
      </p:sp>
      <p:sp>
        <p:nvSpPr>
          <p:cNvPr id="7" name="Picture Placeholder 5"/>
          <p:cNvSpPr>
            <a:spLocks noGrp="1"/>
          </p:cNvSpPr>
          <p:nvPr>
            <p:ph type="pic" sz="quarter" idx="13"/>
          </p:nvPr>
        </p:nvSpPr>
        <p:spPr>
          <a:xfrm>
            <a:off x="4737100" y="1854200"/>
            <a:ext cx="3778250" cy="2044700"/>
          </a:xfrm>
        </p:spPr>
        <p:txBody>
          <a:bodyPr/>
          <a:lstStyle/>
          <a:p>
            <a:endParaRPr lang="en-US"/>
          </a:p>
        </p:txBody>
      </p:sp>
      <p:sp>
        <p:nvSpPr>
          <p:cNvPr id="8" name="Picture Placeholder 5"/>
          <p:cNvSpPr>
            <a:spLocks noGrp="1"/>
          </p:cNvSpPr>
          <p:nvPr>
            <p:ph type="pic" sz="quarter" idx="14"/>
          </p:nvPr>
        </p:nvSpPr>
        <p:spPr>
          <a:xfrm>
            <a:off x="2682875" y="4075111"/>
            <a:ext cx="3778250" cy="2032000"/>
          </a:xfrm>
        </p:spPr>
        <p:txBody>
          <a:bodyPr/>
          <a:lstStyle/>
          <a:p>
            <a:endParaRPr lang="en-US"/>
          </a:p>
        </p:txBody>
      </p:sp>
    </p:spTree>
    <p:extLst>
      <p:ext uri="{BB962C8B-B14F-4D97-AF65-F5344CB8AC3E}">
        <p14:creationId xmlns:p14="http://schemas.microsoft.com/office/powerpoint/2010/main" val="2174026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l-GR" smtClean="0"/>
              <a:t>Ενότητα 2η. Θηλαστικά</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3839191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
        <p:nvSpPr>
          <p:cNvPr id="6" name="Picture Placeholder 5"/>
          <p:cNvSpPr>
            <a:spLocks noGrp="1"/>
          </p:cNvSpPr>
          <p:nvPr>
            <p:ph type="pic" sz="quarter" idx="12"/>
          </p:nvPr>
        </p:nvSpPr>
        <p:spPr>
          <a:xfrm>
            <a:off x="527050" y="2311400"/>
            <a:ext cx="2520950" cy="3187700"/>
          </a:xfrm>
        </p:spPr>
        <p:txBody>
          <a:bodyPr/>
          <a:lstStyle/>
          <a:p>
            <a:endParaRPr lang="en-US"/>
          </a:p>
        </p:txBody>
      </p:sp>
      <p:sp>
        <p:nvSpPr>
          <p:cNvPr id="8" name="Picture Placeholder 5"/>
          <p:cNvSpPr>
            <a:spLocks noGrp="1"/>
          </p:cNvSpPr>
          <p:nvPr>
            <p:ph type="pic" sz="quarter" idx="13"/>
          </p:nvPr>
        </p:nvSpPr>
        <p:spPr>
          <a:xfrm>
            <a:off x="3302000" y="2311400"/>
            <a:ext cx="2501900" cy="3187700"/>
          </a:xfrm>
        </p:spPr>
        <p:txBody>
          <a:bodyPr/>
          <a:lstStyle/>
          <a:p>
            <a:endParaRPr lang="en-US"/>
          </a:p>
        </p:txBody>
      </p:sp>
      <p:sp>
        <p:nvSpPr>
          <p:cNvPr id="9" name="Picture Placeholder 5"/>
          <p:cNvSpPr>
            <a:spLocks noGrp="1"/>
          </p:cNvSpPr>
          <p:nvPr>
            <p:ph type="pic" sz="quarter" idx="14"/>
          </p:nvPr>
        </p:nvSpPr>
        <p:spPr>
          <a:xfrm>
            <a:off x="6076950" y="2311400"/>
            <a:ext cx="2495550" cy="3187700"/>
          </a:xfrm>
        </p:spPr>
        <p:txBody>
          <a:bodyPr/>
          <a:lstStyle/>
          <a:p>
            <a:endParaRPr lang="en-US"/>
          </a:p>
        </p:txBody>
      </p:sp>
    </p:spTree>
    <p:extLst>
      <p:ext uri="{BB962C8B-B14F-4D97-AF65-F5344CB8AC3E}">
        <p14:creationId xmlns:p14="http://schemas.microsoft.com/office/powerpoint/2010/main" val="2487252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4400">
                <a:solidFill>
                  <a:srgbClr val="5075BC"/>
                </a:solidFill>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5" name="Footer Placeholder 4"/>
          <p:cNvSpPr>
            <a:spLocks noGrp="1"/>
          </p:cNvSpPr>
          <p:nvPr>
            <p:ph type="ftr" sz="quarter" idx="11"/>
          </p:nvPr>
        </p:nvSpPr>
        <p:spPr/>
        <p:txBody>
          <a:bodyPr/>
          <a:lstStyle/>
          <a:p>
            <a:r>
              <a:rPr lang="el-GR" smtClean="0"/>
              <a:t>Ενότητα 2η. Θηλαστικά</a:t>
            </a:r>
            <a:endParaRPr lang="en-US"/>
          </a:p>
        </p:txBody>
      </p:sp>
      <p:sp>
        <p:nvSpPr>
          <p:cNvPr id="6" name="Slide Number Placeholder 5"/>
          <p:cNvSpPr>
            <a:spLocks noGrp="1"/>
          </p:cNvSpPr>
          <p:nvPr>
            <p:ph type="sldNum" sz="quarter" idx="12"/>
          </p:nvPr>
        </p:nvSpPr>
        <p:spPr/>
        <p:txBody>
          <a:bodyPr/>
          <a:lstStyle/>
          <a:p>
            <a:fld id="{58A56277-EA16-4AF5-BFB5-E5ECBBB39490}" type="slidenum">
              <a:rPr lang="en-US" smtClean="0"/>
              <a:pPr/>
              <a:t>‹#›</a:t>
            </a:fld>
            <a:endParaRPr lang="en-US"/>
          </a:p>
        </p:txBody>
      </p:sp>
      <p:pic>
        <p:nvPicPr>
          <p:cNvPr id="7" name="Εικόνα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pic>
        <p:nvPicPr>
          <p:cNvPr id="8" name="Εικόνα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61458">
            <a:off x="858904" y="3912368"/>
            <a:ext cx="864017" cy="571191"/>
          </a:xfrm>
          <a:prstGeom prst="rect">
            <a:avLst/>
          </a:prstGeom>
        </p:spPr>
      </p:pic>
    </p:spTree>
    <p:extLst>
      <p:ext uri="{BB962C8B-B14F-4D97-AF65-F5344CB8AC3E}">
        <p14:creationId xmlns:p14="http://schemas.microsoft.com/office/powerpoint/2010/main" val="35657531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l-GR" smtClean="0"/>
              <a:t>Ενότητα 2η. Θηλαστικά</a:t>
            </a:r>
            <a:endParaRPr lang="en-US"/>
          </a:p>
        </p:txBody>
      </p:sp>
      <p:sp>
        <p:nvSpPr>
          <p:cNvPr id="7" name="Slide Number Placeholder 6"/>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423071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r>
              <a:rPr lang="el-GR" smtClean="0"/>
              <a:t>Ενότητα 2η. Θηλαστικά</a:t>
            </a:r>
            <a:endParaRPr lang="en-US"/>
          </a:p>
        </p:txBody>
      </p:sp>
      <p:sp>
        <p:nvSpPr>
          <p:cNvPr id="9" name="Slide Number Placeholder 8"/>
          <p:cNvSpPr>
            <a:spLocks noGrp="1"/>
          </p:cNvSpPr>
          <p:nvPr>
            <p:ph type="sldNum" sz="quarter" idx="12"/>
          </p:nvPr>
        </p:nvSpPr>
        <p:spPr/>
        <p:txBody>
          <a:bodyPr/>
          <a:lstStyle/>
          <a:p>
            <a:fld id="{58A56277-EA16-4AF5-BFB5-E5ECBBB39490}" type="slidenum">
              <a:rPr lang="en-US" smtClean="0"/>
              <a:t>‹#›</a:t>
            </a:fld>
            <a:endParaRPr lang="en-US"/>
          </a:p>
        </p:txBody>
      </p:sp>
    </p:spTree>
    <p:extLst>
      <p:ext uri="{BB962C8B-B14F-4D97-AF65-F5344CB8AC3E}">
        <p14:creationId xmlns:p14="http://schemas.microsoft.com/office/powerpoint/2010/main" val="37737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721415" y="3386622"/>
            <a:ext cx="7886700" cy="1325563"/>
          </a:xfr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a:t>
            </a:fld>
            <a:endParaRPr lang="en-US" dirty="0"/>
          </a:p>
        </p:txBody>
      </p:sp>
    </p:spTree>
    <p:extLst>
      <p:ext uri="{BB962C8B-B14F-4D97-AF65-F5344CB8AC3E}">
        <p14:creationId xmlns:p14="http://schemas.microsoft.com/office/powerpoint/2010/main" val="190295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a:t>
            </a:fld>
            <a:endParaRPr lang="en-US"/>
          </a:p>
        </p:txBody>
      </p:sp>
      <p:sp>
        <p:nvSpPr>
          <p:cNvPr id="7" name="Θέση εικόνας 6"/>
          <p:cNvSpPr>
            <a:spLocks noGrp="1"/>
          </p:cNvSpPr>
          <p:nvPr>
            <p:ph type="pic" sz="quarter" idx="13"/>
          </p:nvPr>
        </p:nvSpPr>
        <p:spPr>
          <a:xfrm>
            <a:off x="628651" y="1794694"/>
            <a:ext cx="7886699" cy="3836937"/>
          </a:xfrm>
        </p:spPr>
        <p:txBody>
          <a:bodyPr/>
          <a:lstStyle/>
          <a:p>
            <a:r>
              <a:rPr lang="en-US" smtClean="0"/>
              <a:t>Click icon to add picture</a:t>
            </a:r>
            <a:endParaRPr lang="el-GR" dirty="0"/>
          </a:p>
        </p:txBody>
      </p:sp>
      <p:sp>
        <p:nvSpPr>
          <p:cNvPr id="9" name="Θέση κειμένου 8"/>
          <p:cNvSpPr>
            <a:spLocks noGrp="1"/>
          </p:cNvSpPr>
          <p:nvPr>
            <p:ph type="body" sz="quarter" idx="14"/>
          </p:nvPr>
        </p:nvSpPr>
        <p:spPr>
          <a:xfrm>
            <a:off x="628650" y="5735636"/>
            <a:ext cx="7940675" cy="485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Tree>
    <p:extLst>
      <p:ext uri="{BB962C8B-B14F-4D97-AF65-F5344CB8AC3E}">
        <p14:creationId xmlns:p14="http://schemas.microsoft.com/office/powerpoint/2010/main" val="1896607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SmartArt 5"/>
          <p:cNvSpPr>
            <a:spLocks noGrp="1"/>
          </p:cNvSpPr>
          <p:nvPr>
            <p:ph type="dgm" sz="quarter" idx="12"/>
          </p:nvPr>
        </p:nvSpPr>
        <p:spPr>
          <a:xfrm>
            <a:off x="628650" y="1858963"/>
            <a:ext cx="7886700" cy="4261618"/>
          </a:xfrm>
        </p:spPr>
        <p:txBody>
          <a:bodyPr/>
          <a:lstStyle/>
          <a:p>
            <a:r>
              <a:rPr lang="en-US" smtClean="0"/>
              <a:t>Click icon to add SmartArt graphic</a:t>
            </a:r>
            <a:endParaRPr lang="el-GR"/>
          </a:p>
        </p:txBody>
      </p:sp>
    </p:spTree>
    <p:extLst>
      <p:ext uri="{BB962C8B-B14F-4D97-AF65-F5344CB8AC3E}">
        <p14:creationId xmlns:p14="http://schemas.microsoft.com/office/powerpoint/2010/main" val="2115136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εικόνας 5"/>
          <p:cNvSpPr>
            <a:spLocks noGrp="1"/>
          </p:cNvSpPr>
          <p:nvPr>
            <p:ph type="pic" sz="quarter" idx="12"/>
          </p:nvPr>
        </p:nvSpPr>
        <p:spPr>
          <a:xfrm>
            <a:off x="628650" y="1843088"/>
            <a:ext cx="5300663" cy="4262437"/>
          </a:xfrm>
        </p:spPr>
        <p:txBody>
          <a:bodyPr/>
          <a:lstStyle/>
          <a:p>
            <a:r>
              <a:rPr lang="en-US" smtClean="0"/>
              <a:t>Click icon to add picture</a:t>
            </a:r>
            <a:endParaRPr lang="el-GR"/>
          </a:p>
        </p:txBody>
      </p:sp>
      <p:sp>
        <p:nvSpPr>
          <p:cNvPr id="8" name="Θέση κειμένου 7"/>
          <p:cNvSpPr>
            <a:spLocks noGrp="1"/>
          </p:cNvSpPr>
          <p:nvPr>
            <p:ph type="body" sz="quarter" idx="13"/>
          </p:nvPr>
        </p:nvSpPr>
        <p:spPr>
          <a:xfrm>
            <a:off x="6091238" y="1843088"/>
            <a:ext cx="2595562" cy="4233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303088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smtClean="0"/>
              <a:t>Click to edit Master title style</a:t>
            </a:r>
            <a:endParaRPr lang="el-GR"/>
          </a:p>
        </p:txBody>
      </p:sp>
      <p:sp>
        <p:nvSpPr>
          <p:cNvPr id="3" name="Θέση υποσέλιδου 2"/>
          <p:cNvSpPr>
            <a:spLocks noGrp="1"/>
          </p:cNvSpPr>
          <p:nvPr>
            <p:ph type="ftr" sz="quarter" idx="10"/>
          </p:nvPr>
        </p:nvSpPr>
        <p:spPr/>
        <p:txBody>
          <a:bodyPr/>
          <a:lstStyle/>
          <a:p>
            <a:r>
              <a:rPr lang="el-GR" smtClean="0"/>
              <a:t>Ενότητα 2η. Θηλαστικά</a:t>
            </a:r>
            <a:endParaRPr lang="en-US" dirty="0"/>
          </a:p>
        </p:txBody>
      </p:sp>
      <p:sp>
        <p:nvSpPr>
          <p:cNvPr id="4" name="Θέση αριθμού διαφάνειας 3"/>
          <p:cNvSpPr>
            <a:spLocks noGrp="1"/>
          </p:cNvSpPr>
          <p:nvPr>
            <p:ph type="sldNum" sz="quarter" idx="11"/>
          </p:nvPr>
        </p:nvSpPr>
        <p:spPr/>
        <p:txBody>
          <a:bodyPr/>
          <a:lstStyle/>
          <a:p>
            <a:fld id="{58A56277-EA16-4AF5-BFB5-E5ECBBB39490}" type="slidenum">
              <a:rPr lang="en-US" smtClean="0"/>
              <a:t>‹#›</a:t>
            </a:fld>
            <a:endParaRPr lang="en-US"/>
          </a:p>
        </p:txBody>
      </p:sp>
      <p:sp>
        <p:nvSpPr>
          <p:cNvPr id="6" name="Θέση περιεχομένου 5"/>
          <p:cNvSpPr>
            <a:spLocks noGrp="1"/>
          </p:cNvSpPr>
          <p:nvPr>
            <p:ph sz="quarter" idx="12"/>
          </p:nvPr>
        </p:nvSpPr>
        <p:spPr>
          <a:xfrm>
            <a:off x="3790950" y="1828800"/>
            <a:ext cx="4724400" cy="4379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8" name="Θέση κειμένου 7"/>
          <p:cNvSpPr>
            <a:spLocks noGrp="1"/>
          </p:cNvSpPr>
          <p:nvPr>
            <p:ph type="body" sz="quarter" idx="13"/>
          </p:nvPr>
        </p:nvSpPr>
        <p:spPr>
          <a:xfrm>
            <a:off x="628650" y="1798638"/>
            <a:ext cx="3101975" cy="4410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Tree>
    <p:extLst>
      <p:ext uri="{BB962C8B-B14F-4D97-AF65-F5344CB8AC3E}">
        <p14:creationId xmlns:p14="http://schemas.microsoft.com/office/powerpoint/2010/main" val="2701184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dirty="0" smtClean="0"/>
              <a:t>Στυλ κύριου τίτλου</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n-US" dirty="0"/>
          </a:p>
        </p:txBody>
      </p:sp>
      <p:sp>
        <p:nvSpPr>
          <p:cNvPr id="5" name="Footer Placeholder 4"/>
          <p:cNvSpPr>
            <a:spLocks noGrp="1"/>
          </p:cNvSpPr>
          <p:nvPr>
            <p:ph type="ftr" sz="quarter" idx="3"/>
          </p:nvPr>
        </p:nvSpPr>
        <p:spPr>
          <a:xfrm>
            <a:off x="1133889" y="6325416"/>
            <a:ext cx="6830668" cy="280919"/>
          </a:xfrm>
          <a:prstGeom prst="rect">
            <a:avLst/>
          </a:prstGeom>
          <a:solidFill>
            <a:schemeClr val="bg1">
              <a:lumMod val="95000"/>
            </a:schemeClr>
          </a:solidFill>
        </p:spPr>
        <p:txBody>
          <a:bodyPr vert="horz" lIns="91440" tIns="45720" rIns="91440" bIns="45720" rtlCol="0" anchor="ctr"/>
          <a:lstStyle>
            <a:lvl1pPr algn="l">
              <a:defRPr sz="1200">
                <a:solidFill>
                  <a:schemeClr val="tx1">
                    <a:tint val="75000"/>
                  </a:schemeClr>
                </a:solidFill>
              </a:defRPr>
            </a:lvl1pPr>
          </a:lstStyle>
          <a:p>
            <a:r>
              <a:rPr lang="el-GR" dirty="0" smtClean="0"/>
              <a:t>Ενότητα 2η. Θηλαστικά</a:t>
            </a:r>
            <a:endParaRPr lang="en-US" dirty="0"/>
          </a:p>
        </p:txBody>
      </p:sp>
      <p:sp>
        <p:nvSpPr>
          <p:cNvPr id="6" name="Slide Number Placeholder 5"/>
          <p:cNvSpPr>
            <a:spLocks noGrp="1"/>
          </p:cNvSpPr>
          <p:nvPr>
            <p:ph type="sldNum" sz="quarter" idx="4"/>
          </p:nvPr>
        </p:nvSpPr>
        <p:spPr>
          <a:xfrm>
            <a:off x="7964557" y="6325416"/>
            <a:ext cx="550793" cy="280919"/>
          </a:xfrm>
          <a:prstGeom prst="rect">
            <a:avLst/>
          </a:prstGeom>
          <a:solidFill>
            <a:schemeClr val="bg1">
              <a:lumMod val="95000"/>
            </a:schemeClr>
          </a:solidFill>
        </p:spPr>
        <p:txBody>
          <a:bodyPr vert="horz" lIns="91440" tIns="45720" rIns="91440" bIns="45720" rtlCol="0" anchor="ctr"/>
          <a:lstStyle>
            <a:lvl1pPr algn="r">
              <a:defRPr sz="1200">
                <a:solidFill>
                  <a:schemeClr val="tx1">
                    <a:tint val="75000"/>
                  </a:schemeClr>
                </a:solidFill>
              </a:defRPr>
            </a:lvl1pPr>
          </a:lstStyle>
          <a:p>
            <a:fld id="{58A56277-EA16-4AF5-BFB5-E5ECBBB39490}" type="slidenum">
              <a:rPr lang="en-US" smtClean="0"/>
              <a:t>‹#›</a:t>
            </a:fld>
            <a:endParaRPr lang="en-US" dirty="0"/>
          </a:p>
        </p:txBody>
      </p:sp>
      <p:pic>
        <p:nvPicPr>
          <p:cNvPr id="7" name="Picture 6" descr="Λογότυπο Εθνικόν και Καποδιστριακόν Πανεπιστήμιον Αθηνών"/>
          <p:cNvPicPr>
            <a:picLocks noChangeAspect="1"/>
          </p:cNvPicPr>
          <p:nvPr userDrawn="1"/>
        </p:nvPicPr>
        <p:blipFill rotWithShape="1">
          <a:blip r:embed="rId23"/>
          <a:srcRect l="1" r="85167"/>
          <a:stretch/>
        </p:blipFill>
        <p:spPr>
          <a:xfrm>
            <a:off x="628650" y="6164722"/>
            <a:ext cx="505239" cy="622325"/>
          </a:xfrm>
          <a:prstGeom prst="rect">
            <a:avLst/>
          </a:prstGeom>
        </p:spPr>
      </p:pic>
    </p:spTree>
    <p:extLst>
      <p:ext uri="{BB962C8B-B14F-4D97-AF65-F5344CB8AC3E}">
        <p14:creationId xmlns:p14="http://schemas.microsoft.com/office/powerpoint/2010/main" val="263585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79" r:id="rId5"/>
    <p:sldLayoutId id="2147483666" r:id="rId6"/>
    <p:sldLayoutId id="2147483671" r:id="rId7"/>
    <p:sldLayoutId id="2147483672" r:id="rId8"/>
    <p:sldLayoutId id="2147483673" r:id="rId9"/>
    <p:sldLayoutId id="2147483684" r:id="rId10"/>
    <p:sldLayoutId id="2147483674" r:id="rId11"/>
    <p:sldLayoutId id="2147483685" r:id="rId12"/>
    <p:sldLayoutId id="2147483681" r:id="rId13"/>
    <p:sldLayoutId id="2147483682" r:id="rId14"/>
    <p:sldLayoutId id="2147483680" r:id="rId15"/>
    <p:sldLayoutId id="2147483669" r:id="rId16"/>
    <p:sldLayoutId id="2147483675" r:id="rId17"/>
    <p:sldLayoutId id="2147483676" r:id="rId18"/>
    <p:sldLayoutId id="2147483678" r:id="rId19"/>
    <p:sldLayoutId id="2147483677" r:id="rId20"/>
    <p:sldLayoutId id="2147483683" r:id="rId21"/>
  </p:sldLayoutIdLst>
  <p:hf hdr="0" dt="0"/>
  <p:txStyles>
    <p:titleStyle>
      <a:lvl1pPr algn="ctr" defTabSz="914400" rtl="0" eaLnBrk="1" latinLnBrk="0" hangingPunct="1">
        <a:lnSpc>
          <a:spcPct val="90000"/>
        </a:lnSpc>
        <a:spcBef>
          <a:spcPct val="0"/>
        </a:spcBef>
        <a:buNone/>
        <a:defRPr sz="4400" b="1" kern="1200">
          <a:solidFill>
            <a:schemeClr val="accent6">
              <a:lumMod val="75000"/>
            </a:schemeClr>
          </a:solidFill>
          <a:latin typeface="+mn-lt"/>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8.png"/><Relationship Id="rId5" Type="http://schemas.microsoft.com/office/2007/relationships/hdphoto" Target="../media/hdphoto3.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5.xml"/><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18.xm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microsoft.com/office/2007/relationships/hdphoto" Target="../media/hdphoto5.wdp"/></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18.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48.pn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6.wdp"/></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microsoft.com/office/2007/relationships/hdphoto" Target="../media/hdphoto7.wdp"/><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59.jpg"/></Relationships>
</file>

<file path=ppt/slides/_rels/slide4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62.jpg"/><Relationship Id="rId5" Type="http://schemas.microsoft.com/office/2007/relationships/hdphoto" Target="../media/hdphoto8.wdp"/><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37.xml"/><Relationship Id="rId1" Type="http://schemas.openxmlformats.org/officeDocument/2006/relationships/slideLayout" Target="../slideLayouts/slideLayout18.xml"/><Relationship Id="rId5" Type="http://schemas.openxmlformats.org/officeDocument/2006/relationships/image" Target="../media/image65.jpg"/><Relationship Id="rId4" Type="http://schemas.openxmlformats.org/officeDocument/2006/relationships/image" Target="../media/image64.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69.jpg"/><Relationship Id="rId4" Type="http://schemas.microsoft.com/office/2007/relationships/hdphoto" Target="../media/hdphoto9.wdp"/></Relationships>
</file>

<file path=ppt/slides/_rels/slide58.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2.xml"/><Relationship Id="rId1" Type="http://schemas.openxmlformats.org/officeDocument/2006/relationships/slideLayout" Target="../slideLayouts/slideLayout13.xml"/><Relationship Id="rId5" Type="http://schemas.microsoft.com/office/2007/relationships/hdphoto" Target="../media/hdphoto10.wdp"/><Relationship Id="rId4" Type="http://schemas.openxmlformats.org/officeDocument/2006/relationships/image" Target="../media/image72.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74.jpg"/></Relationships>
</file>

<file path=ppt/slides/_rels/slide61.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notesSlide" Target="../notesSlides/notesSlide45.xml"/><Relationship Id="rId1" Type="http://schemas.openxmlformats.org/officeDocument/2006/relationships/slideLayout" Target="../slideLayouts/slideLayout18.xml"/><Relationship Id="rId5" Type="http://schemas.openxmlformats.org/officeDocument/2006/relationships/image" Target="../media/image78.jpg"/><Relationship Id="rId4" Type="http://schemas.openxmlformats.org/officeDocument/2006/relationships/image" Target="../media/image77.jpg"/></Relationships>
</file>

<file path=ppt/slides/_rels/slide6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81.jpg"/></Relationships>
</file>

<file path=ppt/slides/_rels/slide65.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85.jpg"/><Relationship Id="rId5" Type="http://schemas.openxmlformats.org/officeDocument/2006/relationships/image" Target="../media/image84.jpg"/><Relationship Id="rId4" Type="http://schemas.openxmlformats.org/officeDocument/2006/relationships/image" Target="../media/image83.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6.jpg"/><Relationship Id="rId7" Type="http://schemas.openxmlformats.org/officeDocument/2006/relationships/image" Target="../media/image90.jp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image" Target="../media/image89.jpg"/><Relationship Id="rId5" Type="http://schemas.openxmlformats.org/officeDocument/2006/relationships/image" Target="../media/image88.jpg"/><Relationship Id="rId4" Type="http://schemas.openxmlformats.org/officeDocument/2006/relationships/image" Target="../media/image87.jpg"/></Relationships>
</file>

<file path=ppt/slides/_rels/slide6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notesSlide" Target="../notesSlides/notesSlide50.xml"/><Relationship Id="rId1" Type="http://schemas.openxmlformats.org/officeDocument/2006/relationships/slideLayout" Target="../slideLayouts/slideLayout14.xml"/><Relationship Id="rId5" Type="http://schemas.microsoft.com/office/2007/relationships/hdphoto" Target="../media/hdphoto11.wdp"/><Relationship Id="rId4" Type="http://schemas.openxmlformats.org/officeDocument/2006/relationships/image" Target="../media/image9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sz="4400" dirty="0"/>
              <a:t>Ζωολογία ΙΙ</a:t>
            </a:r>
            <a:endParaRPr lang="en-US" sz="4400" dirty="0"/>
          </a:p>
        </p:txBody>
      </p:sp>
      <p:sp>
        <p:nvSpPr>
          <p:cNvPr id="3" name="Subtitle 2"/>
          <p:cNvSpPr>
            <a:spLocks noGrp="1"/>
          </p:cNvSpPr>
          <p:nvPr>
            <p:ph type="subTitle" idx="1"/>
          </p:nvPr>
        </p:nvSpPr>
        <p:spPr/>
        <p:txBody>
          <a:bodyPr>
            <a:normAutofit/>
          </a:bodyPr>
          <a:lstStyle/>
          <a:p>
            <a:r>
              <a:rPr lang="el-GR" sz="2800" dirty="0">
                <a:solidFill>
                  <a:schemeClr val="accent6">
                    <a:lumMod val="75000"/>
                  </a:schemeClr>
                </a:solidFill>
              </a:rPr>
              <a:t>Ενότητα 2</a:t>
            </a:r>
            <a:r>
              <a:rPr lang="el-GR" sz="2800" baseline="30000" dirty="0">
                <a:solidFill>
                  <a:schemeClr val="accent6">
                    <a:lumMod val="75000"/>
                  </a:schemeClr>
                </a:solidFill>
              </a:rPr>
              <a:t>η</a:t>
            </a:r>
            <a:r>
              <a:rPr lang="el-GR" sz="2800" dirty="0">
                <a:solidFill>
                  <a:schemeClr val="accent6">
                    <a:lumMod val="75000"/>
                  </a:schemeClr>
                </a:solidFill>
              </a:rPr>
              <a:t>.</a:t>
            </a:r>
            <a:r>
              <a:rPr lang="en-US" sz="2800" dirty="0">
                <a:solidFill>
                  <a:schemeClr val="accent6">
                    <a:lumMod val="75000"/>
                  </a:schemeClr>
                </a:solidFill>
              </a:rPr>
              <a:t> </a:t>
            </a:r>
            <a:r>
              <a:rPr lang="el-GR" sz="2800" dirty="0">
                <a:solidFill>
                  <a:schemeClr val="accent6">
                    <a:lumMod val="75000"/>
                  </a:schemeClr>
                </a:solidFill>
              </a:rPr>
              <a:t>Θηλαστικά</a:t>
            </a:r>
            <a:endParaRPr lang="en-US" sz="2800" dirty="0">
              <a:solidFill>
                <a:schemeClr val="accent6">
                  <a:lumMod val="75000"/>
                </a:schemeClr>
              </a:solidFill>
            </a:endParaRPr>
          </a:p>
          <a:p>
            <a:endParaRPr lang="el-GR" sz="2800" dirty="0"/>
          </a:p>
          <a:p>
            <a:r>
              <a:rPr lang="el-GR" sz="2800" dirty="0" smtClean="0"/>
              <a:t>Παναγιώτης</a:t>
            </a:r>
            <a:r>
              <a:rPr lang="en-US" sz="2800" dirty="0" smtClean="0"/>
              <a:t> </a:t>
            </a:r>
            <a:r>
              <a:rPr lang="el-GR" sz="2800" dirty="0"/>
              <a:t>Παφίλης, </a:t>
            </a:r>
            <a:r>
              <a:rPr lang="el-GR" sz="2800" dirty="0" smtClean="0"/>
              <a:t>Επικ. Καθηγητής</a:t>
            </a:r>
            <a:endParaRPr lang="el-GR" sz="2800" dirty="0"/>
          </a:p>
          <a:p>
            <a:r>
              <a:rPr lang="el-GR" sz="2800" dirty="0"/>
              <a:t>Σχολή Θετικών Επιστημών</a:t>
            </a:r>
          </a:p>
          <a:p>
            <a:r>
              <a:rPr lang="el-GR" sz="2800" dirty="0" smtClean="0"/>
              <a:t>Τμήμα Βιολογίας</a:t>
            </a:r>
          </a:p>
          <a:p>
            <a:endParaRPr lang="en-US" sz="2800" dirty="0"/>
          </a:p>
        </p:txBody>
      </p:sp>
    </p:spTree>
    <p:extLst>
      <p:ext uri="{BB962C8B-B14F-4D97-AF65-F5344CB8AC3E}">
        <p14:creationId xmlns:p14="http://schemas.microsoft.com/office/powerpoint/2010/main" val="21285798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Πρώιμα Θηλαστικά 1/</a:t>
            </a:r>
            <a:r>
              <a:rPr lang="en-US" dirty="0" smtClean="0"/>
              <a:t>2</a:t>
            </a:r>
            <a:endParaRPr lang="en-US" dirty="0"/>
          </a:p>
        </p:txBody>
      </p:sp>
      <p:sp>
        <p:nvSpPr>
          <p:cNvPr id="3" name="Content Placeholder 2"/>
          <p:cNvSpPr>
            <a:spLocks noGrp="1"/>
          </p:cNvSpPr>
          <p:nvPr>
            <p:ph idx="1"/>
          </p:nvPr>
        </p:nvSpPr>
        <p:spPr/>
        <p:txBody>
          <a:bodyPr>
            <a:normAutofit fontScale="92500" lnSpcReduction="10000"/>
          </a:bodyPr>
          <a:lstStyle/>
          <a:p>
            <a:pPr>
              <a:lnSpc>
                <a:spcPct val="100000"/>
              </a:lnSpc>
            </a:pPr>
            <a:r>
              <a:rPr lang="el-GR" altLang="en-US" sz="2600" dirty="0">
                <a:ea typeface="ＭＳ Ｐゴシック" panose="020B0600070205080204" pitchFamily="34" charset="-128"/>
              </a:rPr>
              <a:t>Μικρά ζώα μεγέθους ποντικού με μεγάλα κρανία, καλά σχηματισμένες γνάθους για το σχίσιμο της λείας και νέο τύπο </a:t>
            </a:r>
            <a:r>
              <a:rPr lang="el-GR" altLang="en-US" sz="2600" dirty="0" err="1">
                <a:ea typeface="ＭＳ Ｐゴシック" panose="020B0600070205080204" pitchFamily="34" charset="-128"/>
              </a:rPr>
              <a:t>οδοντοφυίας</a:t>
            </a:r>
            <a:r>
              <a:rPr lang="el-GR" altLang="en-US" sz="2600" dirty="0">
                <a:ea typeface="ＭＳ Ｐゴシック" panose="020B0600070205080204" pitchFamily="34" charset="-128"/>
              </a:rPr>
              <a:t> (διφυή δόντια).</a:t>
            </a:r>
          </a:p>
          <a:p>
            <a:pPr>
              <a:lnSpc>
                <a:spcPct val="100000"/>
              </a:lnSpc>
            </a:pPr>
            <a:r>
              <a:rPr lang="en-US" altLang="en-US" sz="2600" dirty="0">
                <a:ea typeface="ＭＳ Ｐゴシック" panose="020B0600070205080204" pitchFamily="34" charset="-128"/>
              </a:rPr>
              <a:t>Μ</a:t>
            </a:r>
            <a:r>
              <a:rPr lang="el-GR" altLang="en-US" sz="2600" dirty="0" err="1">
                <a:ea typeface="ＭＳ Ｐゴシック" panose="020B0600070205080204" pitchFamily="34" charset="-128"/>
              </a:rPr>
              <a:t>ετασχηματισμός</a:t>
            </a:r>
            <a:r>
              <a:rPr lang="el-GR" altLang="en-US" sz="2600" dirty="0">
                <a:ea typeface="ＭＳ Ｐゴシック" panose="020B0600070205080204" pitchFamily="34" charset="-128"/>
              </a:rPr>
              <a:t> των τριών ακουστικών οσταρίων (σφύρα, άκμονας και αναβολέας).</a:t>
            </a:r>
          </a:p>
          <a:p>
            <a:pPr>
              <a:lnSpc>
                <a:spcPct val="100000"/>
              </a:lnSpc>
            </a:pPr>
            <a:r>
              <a:rPr lang="en-US" altLang="en-US" sz="2600" dirty="0">
                <a:ea typeface="ＭＳ Ｐゴシック" panose="020B0600070205080204" pitchFamily="34" charset="-128"/>
              </a:rPr>
              <a:t>Ε</a:t>
            </a:r>
            <a:r>
              <a:rPr lang="el-GR" altLang="en-US" sz="2600" dirty="0" err="1">
                <a:ea typeface="ＭＳ Ｐゴシック" panose="020B0600070205080204" pitchFamily="34" charset="-128"/>
              </a:rPr>
              <a:t>νδοθερμία</a:t>
            </a:r>
            <a:r>
              <a:rPr lang="el-GR" altLang="en-US" sz="2600" dirty="0">
                <a:ea typeface="ＭＳ Ｐゴシック" panose="020B0600070205080204" pitchFamily="34" charset="-128"/>
              </a:rPr>
              <a:t> (πιο χαμηλές θερμοκρασίες σώματος από αυτές των </a:t>
            </a:r>
            <a:r>
              <a:rPr lang="el-GR" altLang="en-US" sz="2600" dirty="0" err="1">
                <a:ea typeface="ＭＳ Ｐゴシック" panose="020B0600070205080204" pitchFamily="34" charset="-128"/>
              </a:rPr>
              <a:t>αρτίγονων</a:t>
            </a:r>
            <a:r>
              <a:rPr lang="el-GR" altLang="en-US" sz="2600" dirty="0">
                <a:ea typeface="ＭＳ Ｐゴシック" panose="020B0600070205080204" pitchFamily="34" charset="-128"/>
              </a:rPr>
              <a:t> ειδών).</a:t>
            </a:r>
          </a:p>
          <a:p>
            <a:pPr>
              <a:lnSpc>
                <a:spcPct val="100000"/>
              </a:lnSpc>
            </a:pPr>
            <a:r>
              <a:rPr lang="en-US" altLang="en-US" sz="2600" dirty="0">
                <a:ea typeface="ＭＳ Ｐゴシック" panose="020B0600070205080204" pitchFamily="34" charset="-128"/>
              </a:rPr>
              <a:t>Ε</a:t>
            </a:r>
            <a:r>
              <a:rPr lang="el-GR" altLang="en-US" sz="2600" dirty="0" err="1">
                <a:ea typeface="ＭＳ Ｐゴシック" panose="020B0600070205080204" pitchFamily="34" charset="-128"/>
              </a:rPr>
              <a:t>μφάνιση</a:t>
            </a:r>
            <a:r>
              <a:rPr lang="el-GR" altLang="en-US" sz="2600" dirty="0">
                <a:ea typeface="ＭＳ Ｐゴシック" panose="020B0600070205080204" pitchFamily="34" charset="-128"/>
              </a:rPr>
              <a:t> τριχώματος.</a:t>
            </a:r>
          </a:p>
          <a:p>
            <a:pPr>
              <a:lnSpc>
                <a:spcPct val="100000"/>
              </a:lnSpc>
            </a:pPr>
            <a:r>
              <a:rPr lang="en-US" altLang="en-US" sz="2600" dirty="0">
                <a:ea typeface="ＭＳ Ｐゴシック" panose="020B0600070205080204" pitchFamily="34" charset="-128"/>
              </a:rPr>
              <a:t>Ε</a:t>
            </a:r>
            <a:r>
              <a:rPr lang="el-GR" altLang="en-US" sz="2600" dirty="0" err="1">
                <a:ea typeface="ＭＳ Ｐゴシック" panose="020B0600070205080204" pitchFamily="34" charset="-128"/>
              </a:rPr>
              <a:t>μφάνιση</a:t>
            </a:r>
            <a:r>
              <a:rPr lang="el-GR" altLang="en-US" sz="2600" dirty="0">
                <a:ea typeface="ＭＳ Ｐゴシック" panose="020B0600070205080204" pitchFamily="34" charset="-128"/>
              </a:rPr>
              <a:t> ιδρωτοποιών και σμηγματογόνων αδένων.</a:t>
            </a:r>
          </a:p>
          <a:p>
            <a:pPr>
              <a:lnSpc>
                <a:spcPct val="100000"/>
              </a:lnSpc>
            </a:pPr>
            <a:r>
              <a:rPr lang="en-US" altLang="en-US" sz="2600" dirty="0">
                <a:ea typeface="ＭＳ Ｐゴシック" panose="020B0600070205080204" pitchFamily="34" charset="-128"/>
              </a:rPr>
              <a:t>Τ</a:t>
            </a:r>
            <a:r>
              <a:rPr lang="el-GR" altLang="en-US" sz="2600" dirty="0">
                <a:ea typeface="ＭＳ Ｐゴシック" panose="020B0600070205080204" pitchFamily="34" charset="-128"/>
              </a:rPr>
              <a:t>α νεογνά εκκολάπτονταν από αυγά αλλά εμφάνιζαν θηλασμό (όπως τα σημερινά </a:t>
            </a:r>
            <a:r>
              <a:rPr lang="el-GR" altLang="en-US" sz="2600" dirty="0" err="1">
                <a:ea typeface="ＭＳ Ｐゴシック" panose="020B0600070205080204" pitchFamily="34" charset="-128"/>
              </a:rPr>
              <a:t>Μονοτρήματα</a:t>
            </a:r>
            <a:r>
              <a:rPr lang="el-GR" altLang="en-US" sz="2600" dirty="0" smtClean="0">
                <a:ea typeface="ＭＳ Ｐゴシック" panose="020B0600070205080204" pitchFamily="34" charset="-128"/>
              </a:rPr>
              <a:t>).</a:t>
            </a:r>
            <a:endParaRPr lang="en-US" altLang="en-US" sz="2600" dirty="0">
              <a:ea typeface="ＭＳ Ｐゴシック" panose="020B0600070205080204" pitchFamily="34" charset="-128"/>
            </a:endParaRPr>
          </a:p>
          <a:p>
            <a:endParaRPr lang="en-US" dirty="0"/>
          </a:p>
        </p:txBody>
      </p:sp>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10</a:t>
            </a:fld>
            <a:endParaRPr lang="en-US"/>
          </a:p>
        </p:txBody>
      </p:sp>
    </p:spTree>
    <p:extLst>
      <p:ext uri="{BB962C8B-B14F-4D97-AF65-F5344CB8AC3E}">
        <p14:creationId xmlns:p14="http://schemas.microsoft.com/office/powerpoint/2010/main" val="196529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Πρώιμα Θηλαστικά</a:t>
            </a:r>
            <a:r>
              <a:rPr lang="en-US" dirty="0" smtClean="0"/>
              <a:t> 2/2</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11</a:t>
            </a:fld>
            <a:endParaRPr lang="en-US"/>
          </a:p>
        </p:txBody>
      </p:sp>
      <p:pic>
        <p:nvPicPr>
          <p:cNvPr id="10" name="Content Placeholder 9"/>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7506" b="25341"/>
          <a:stretch/>
        </p:blipFill>
        <p:spPr>
          <a:xfrm>
            <a:off x="5372598" y="1690689"/>
            <a:ext cx="2789581" cy="1473994"/>
          </a:xfrm>
        </p:spPr>
      </p:pic>
      <p:pic>
        <p:nvPicPr>
          <p:cNvPr id="11" name="Content Placeholder 1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765352" y="3327423"/>
            <a:ext cx="4004071" cy="2835252"/>
          </a:xfrm>
        </p:spPr>
      </p:pic>
      <p:sp>
        <p:nvSpPr>
          <p:cNvPr id="9" name="Content Placeholder 8"/>
          <p:cNvSpPr>
            <a:spLocks noGrp="1"/>
          </p:cNvSpPr>
          <p:nvPr>
            <p:ph sz="quarter" idx="14"/>
          </p:nvPr>
        </p:nvSpPr>
        <p:spPr>
          <a:xfrm>
            <a:off x="172147" y="1609320"/>
            <a:ext cx="4593205" cy="4634726"/>
          </a:xfrm>
        </p:spPr>
        <p:txBody>
          <a:bodyPr>
            <a:normAutofit fontScale="62500" lnSpcReduction="20000"/>
          </a:bodyPr>
          <a:lstStyle/>
          <a:p>
            <a:pPr>
              <a:lnSpc>
                <a:spcPct val="110000"/>
              </a:lnSpc>
            </a:pPr>
            <a:r>
              <a:rPr lang="en-US" altLang="en-US" sz="3500" dirty="0">
                <a:ea typeface="ＭＳ Ｐゴシック" panose="020B0600070205080204" pitchFamily="34" charset="-128"/>
              </a:rPr>
              <a:t>Π</a:t>
            </a:r>
            <a:r>
              <a:rPr lang="el-GR" altLang="en-US" sz="3500" dirty="0" err="1" smtClean="0">
                <a:ea typeface="ＭＳ Ｐゴシック" panose="020B0600070205080204" pitchFamily="34" charset="-128"/>
              </a:rPr>
              <a:t>αρ’ότι</a:t>
            </a:r>
            <a:r>
              <a:rPr lang="el-GR" altLang="en-US" sz="3500" dirty="0" smtClean="0">
                <a:ea typeface="ＭＳ Ｐゴシック" panose="020B0600070205080204" pitchFamily="34" charset="-128"/>
              </a:rPr>
              <a:t> </a:t>
            </a:r>
            <a:r>
              <a:rPr lang="el-GR" altLang="en-US" sz="3500" dirty="0">
                <a:ea typeface="ＭＳ Ｐゴシック" panose="020B0600070205080204" pitchFamily="34" charset="-128"/>
              </a:rPr>
              <a:t>τα βασικά χαρακτηριστικά της ομοταξίας και οι πρώτοι εκπρόσωποι είχαν εμφανιστεί, για 150 εκ. χ. δεν υπήρξε η θεαματική διαφοροποίηση των δεινοσαύρων. </a:t>
            </a:r>
          </a:p>
          <a:p>
            <a:pPr>
              <a:lnSpc>
                <a:spcPct val="110000"/>
              </a:lnSpc>
            </a:pPr>
            <a:r>
              <a:rPr lang="en-US" altLang="en-US" sz="3500" dirty="0">
                <a:ea typeface="ＭＳ Ｐゴシック" panose="020B0600070205080204" pitchFamily="34" charset="-128"/>
              </a:rPr>
              <a:t>Ό</a:t>
            </a:r>
            <a:r>
              <a:rPr lang="el-GR" altLang="en-US" sz="3500" dirty="0">
                <a:ea typeface="ＭＳ Ｐゴシック" panose="020B0600070205080204" pitchFamily="34" charset="-128"/>
              </a:rPr>
              <a:t>λα τα μη θηλαστικά </a:t>
            </a:r>
            <a:r>
              <a:rPr lang="el-GR" altLang="en-US" sz="3500" dirty="0" err="1">
                <a:ea typeface="ＭＳ Ｐゴシック" panose="020B0600070205080204" pitchFamily="34" charset="-128"/>
              </a:rPr>
              <a:t>Συναψιδωτά</a:t>
            </a:r>
            <a:r>
              <a:rPr lang="el-GR" altLang="en-US" sz="3500" dirty="0">
                <a:ea typeface="ＭＳ Ｐゴシック" panose="020B0600070205080204" pitchFamily="34" charset="-128"/>
              </a:rPr>
              <a:t> εξαφανίστηκαν.</a:t>
            </a:r>
          </a:p>
          <a:p>
            <a:pPr>
              <a:lnSpc>
                <a:spcPct val="110000"/>
              </a:lnSpc>
            </a:pPr>
            <a:r>
              <a:rPr lang="en-US" altLang="en-US" sz="3500" dirty="0">
                <a:ea typeface="ＭＳ Ｐゴシック" panose="020B0600070205080204" pitchFamily="34" charset="-128"/>
              </a:rPr>
              <a:t>Τ</a:t>
            </a:r>
            <a:r>
              <a:rPr lang="el-GR" altLang="en-US" sz="3500" dirty="0">
                <a:ea typeface="ＭＳ Ｐゴシック" panose="020B0600070205080204" pitchFamily="34" charset="-128"/>
              </a:rPr>
              <a:t>α θηλαστικά κατόρθωσαν να επιβιώσουν χάρη σε μικρόσωμες, νυκτόβιες μορφές.</a:t>
            </a:r>
          </a:p>
          <a:p>
            <a:pPr>
              <a:lnSpc>
                <a:spcPct val="110000"/>
              </a:lnSpc>
            </a:pPr>
            <a:r>
              <a:rPr lang="en-US" altLang="en-US" sz="3500" dirty="0">
                <a:ea typeface="ＭＳ Ｐゴシック" panose="020B0600070205080204" pitchFamily="34" charset="-128"/>
              </a:rPr>
              <a:t>Η</a:t>
            </a:r>
            <a:r>
              <a:rPr lang="el-GR" altLang="en-US" sz="3500" dirty="0">
                <a:ea typeface="ＭＳ Ｐゴシック" panose="020B0600070205080204" pitchFamily="34" charset="-128"/>
              </a:rPr>
              <a:t> μεγάλη ακτινωτή τους </a:t>
            </a:r>
            <a:r>
              <a:rPr lang="el-GR" altLang="en-US" sz="3500" dirty="0" smtClean="0">
                <a:ea typeface="ＭＳ Ｐゴシック" panose="020B0600070205080204" pitchFamily="34" charset="-128"/>
              </a:rPr>
              <a:t>εξέλιξη </a:t>
            </a:r>
            <a:r>
              <a:rPr lang="el-GR" altLang="en-US" sz="3500" dirty="0">
                <a:ea typeface="ＭＳ Ｐゴシック" panose="020B0600070205080204" pitchFamily="34" charset="-128"/>
              </a:rPr>
              <a:t>άρχισε το </a:t>
            </a:r>
            <a:r>
              <a:rPr lang="el-GR" altLang="en-US" sz="3500" dirty="0" err="1">
                <a:ea typeface="ＭＳ Ｐゴシック" panose="020B0600070205080204" pitchFamily="34" charset="-128"/>
              </a:rPr>
              <a:t>Ηώκαινο</a:t>
            </a:r>
            <a:r>
              <a:rPr lang="el-GR" altLang="en-US" sz="3500" dirty="0">
                <a:ea typeface="ＭＳ Ｐゴシック" panose="020B0600070205080204" pitchFamily="34" charset="-128"/>
              </a:rPr>
              <a:t> και εντάθηκε κατά τον Καινοζωικό αιώνα.</a:t>
            </a:r>
            <a:endParaRPr lang="en-US" altLang="en-US" sz="3500" dirty="0">
              <a:ea typeface="ＭＳ Ｐゴシック" panose="020B0600070205080204" pitchFamily="34" charset="-128"/>
            </a:endParaRPr>
          </a:p>
          <a:p>
            <a:endParaRPr lang="en-US" dirty="0"/>
          </a:p>
        </p:txBody>
      </p:sp>
      <p:sp>
        <p:nvSpPr>
          <p:cNvPr id="8" name="TextBox 7"/>
          <p:cNvSpPr txBox="1"/>
          <p:nvPr/>
        </p:nvSpPr>
        <p:spPr>
          <a:xfrm>
            <a:off x="8162179" y="2969053"/>
            <a:ext cx="341760" cy="276999"/>
          </a:xfrm>
          <a:prstGeom prst="rect">
            <a:avLst/>
          </a:prstGeom>
          <a:noFill/>
        </p:spPr>
        <p:txBody>
          <a:bodyPr wrap="none" rtlCol="0">
            <a:spAutoFit/>
          </a:bodyPr>
          <a:lstStyle/>
          <a:p>
            <a:r>
              <a:rPr lang="en-US" sz="1200" dirty="0" smtClean="0"/>
              <a:t>10</a:t>
            </a:r>
            <a:endParaRPr lang="el-GR" sz="1200" dirty="0"/>
          </a:p>
        </p:txBody>
      </p:sp>
      <p:sp>
        <p:nvSpPr>
          <p:cNvPr id="12" name="TextBox 11"/>
          <p:cNvSpPr txBox="1"/>
          <p:nvPr/>
        </p:nvSpPr>
        <p:spPr>
          <a:xfrm>
            <a:off x="8427663" y="5043101"/>
            <a:ext cx="341760" cy="276999"/>
          </a:xfrm>
          <a:prstGeom prst="rect">
            <a:avLst/>
          </a:prstGeom>
          <a:noFill/>
        </p:spPr>
        <p:txBody>
          <a:bodyPr wrap="none" rtlCol="0">
            <a:spAutoFit/>
          </a:bodyPr>
          <a:lstStyle/>
          <a:p>
            <a:r>
              <a:rPr lang="en-US" sz="1200" dirty="0" smtClean="0">
                <a:solidFill>
                  <a:schemeClr val="bg1"/>
                </a:solidFill>
              </a:rPr>
              <a:t>11</a:t>
            </a:r>
            <a:endParaRPr lang="el-GR" sz="1200" dirty="0">
              <a:solidFill>
                <a:schemeClr val="bg1"/>
              </a:solidFill>
            </a:endParaRPr>
          </a:p>
        </p:txBody>
      </p:sp>
    </p:spTree>
    <p:extLst>
      <p:ext uri="{BB962C8B-B14F-4D97-AF65-F5344CB8AC3E}">
        <p14:creationId xmlns:p14="http://schemas.microsoft.com/office/powerpoint/2010/main" val="53756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Εξέλιξη Κητωδών</a:t>
            </a:r>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12</a:t>
            </a:fld>
            <a:endParaRPr lang="en-US"/>
          </a:p>
        </p:txBody>
      </p:sp>
      <p:pic>
        <p:nvPicPr>
          <p:cNvPr id="18" name="Content Placeholder 4" descr="Picture 1.png"/>
          <p:cNvPicPr>
            <a:picLocks noGrp="1" noChangeAspect="1"/>
          </p:cNvPicPr>
          <p:nvPr>
            <p:ph sz="half" idx="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5" t="-404" r="235" b="-223"/>
          <a:stretch/>
        </p:blipFill>
        <p:spPr>
          <a:xfrm>
            <a:off x="1563945" y="4128262"/>
            <a:ext cx="6951405" cy="2076943"/>
          </a:xfrm>
        </p:spPr>
      </p:pic>
      <p:pic>
        <p:nvPicPr>
          <p:cNvPr id="20" name="Content Placeholder 5" descr="Picture 2.png"/>
          <p:cNvPicPr>
            <a:picLocks noGrp="1" noChangeAspect="1"/>
          </p:cNvPicPr>
          <p:nvPr>
            <p:ph sz="half" idx="1"/>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t="753" b="881"/>
          <a:stretch/>
        </p:blipFill>
        <p:spPr>
          <a:xfrm>
            <a:off x="445770" y="1570520"/>
            <a:ext cx="5375910" cy="2437532"/>
          </a:xfrm>
        </p:spPr>
      </p:pic>
      <p:sp>
        <p:nvSpPr>
          <p:cNvPr id="7" name="TextBox 6"/>
          <p:cNvSpPr txBox="1"/>
          <p:nvPr/>
        </p:nvSpPr>
        <p:spPr>
          <a:xfrm>
            <a:off x="5479920" y="3731052"/>
            <a:ext cx="341760" cy="276999"/>
          </a:xfrm>
          <a:prstGeom prst="rect">
            <a:avLst/>
          </a:prstGeom>
          <a:noFill/>
        </p:spPr>
        <p:txBody>
          <a:bodyPr wrap="none" rtlCol="0">
            <a:spAutoFit/>
          </a:bodyPr>
          <a:lstStyle/>
          <a:p>
            <a:r>
              <a:rPr lang="en-US" sz="1200" dirty="0" smtClean="0">
                <a:solidFill>
                  <a:schemeClr val="bg1"/>
                </a:solidFill>
              </a:rPr>
              <a:t>12</a:t>
            </a:r>
            <a:endParaRPr lang="el-GR" sz="1200" dirty="0">
              <a:solidFill>
                <a:schemeClr val="bg1"/>
              </a:solidFill>
            </a:endParaRPr>
          </a:p>
        </p:txBody>
      </p:sp>
      <p:sp>
        <p:nvSpPr>
          <p:cNvPr id="9" name="TextBox 8"/>
          <p:cNvSpPr txBox="1"/>
          <p:nvPr/>
        </p:nvSpPr>
        <p:spPr>
          <a:xfrm>
            <a:off x="8108346" y="5928206"/>
            <a:ext cx="341760" cy="276999"/>
          </a:xfrm>
          <a:prstGeom prst="rect">
            <a:avLst/>
          </a:prstGeom>
          <a:noFill/>
        </p:spPr>
        <p:txBody>
          <a:bodyPr wrap="none" rtlCol="0">
            <a:spAutoFit/>
          </a:bodyPr>
          <a:lstStyle/>
          <a:p>
            <a:r>
              <a:rPr lang="en-US" sz="1200" dirty="0" smtClean="0"/>
              <a:t>13</a:t>
            </a:r>
            <a:endParaRPr lang="el-GR" sz="1200" dirty="0"/>
          </a:p>
        </p:txBody>
      </p:sp>
    </p:spTree>
    <p:extLst>
      <p:ext uri="{BB962C8B-B14F-4D97-AF65-F5344CB8AC3E}">
        <p14:creationId xmlns:p14="http://schemas.microsoft.com/office/powerpoint/2010/main" val="3477960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4000" dirty="0" smtClean="0"/>
              <a:t>Πρωτόγονα Θηλαστικά </a:t>
            </a:r>
            <a:br>
              <a:rPr lang="el-GR" sz="4000" dirty="0" smtClean="0"/>
            </a:br>
            <a:r>
              <a:rPr lang="el-GR" sz="4000" dirty="0" smtClean="0"/>
              <a:t>στην Ελλάδα</a:t>
            </a:r>
            <a:endParaRPr lang="en-US" sz="4000" dirty="0"/>
          </a:p>
        </p:txBody>
      </p:sp>
      <p:sp>
        <p:nvSpPr>
          <p:cNvPr id="5" name="Footer Placeholder 4"/>
          <p:cNvSpPr>
            <a:spLocks noGrp="1"/>
          </p:cNvSpPr>
          <p:nvPr>
            <p:ph type="ftr" sz="quarter" idx="10"/>
          </p:nvPr>
        </p:nvSpPr>
        <p:spPr/>
        <p:txBody>
          <a:bodyPr/>
          <a:lstStyle/>
          <a:p>
            <a:r>
              <a:rPr lang="el-GR" smtClean="0"/>
              <a:t>Ενότητα 2η. Θηλαστικά</a:t>
            </a:r>
            <a:endParaRPr lang="en-US"/>
          </a:p>
        </p:txBody>
      </p:sp>
      <p:sp>
        <p:nvSpPr>
          <p:cNvPr id="6" name="Slide Number Placeholder 5"/>
          <p:cNvSpPr>
            <a:spLocks noGrp="1"/>
          </p:cNvSpPr>
          <p:nvPr>
            <p:ph type="sldNum" sz="quarter" idx="11"/>
          </p:nvPr>
        </p:nvSpPr>
        <p:spPr/>
        <p:txBody>
          <a:bodyPr/>
          <a:lstStyle/>
          <a:p>
            <a:fld id="{58A56277-EA16-4AF5-BFB5-E5ECBBB39490}" type="slidenum">
              <a:rPr lang="en-US" smtClean="0"/>
              <a:t>13</a:t>
            </a:fld>
            <a:endParaRPr lang="en-US"/>
          </a:p>
        </p:txBody>
      </p:sp>
      <p:pic>
        <p:nvPicPr>
          <p:cNvPr id="12" name="Content Placeholder 11"/>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2552" b="12135"/>
          <a:stretch/>
        </p:blipFill>
        <p:spPr>
          <a:xfrm>
            <a:off x="5123739" y="1654391"/>
            <a:ext cx="2892259" cy="2430032"/>
          </a:xfrm>
        </p:spPr>
      </p:pic>
      <p:pic>
        <p:nvPicPr>
          <p:cNvPr id="13" name="Content Placeholder 12"/>
          <p:cNvPicPr>
            <a:picLocks noGrp="1" noChangeAspect="1"/>
          </p:cNvPicPr>
          <p:nvPr>
            <p:ph sz="quarter" idx="13"/>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074705" y="4337449"/>
            <a:ext cx="2941293" cy="1820399"/>
          </a:xfrm>
        </p:spPr>
      </p:pic>
      <p:pic>
        <p:nvPicPr>
          <p:cNvPr id="11" name="Content Placeholder 10"/>
          <p:cNvPicPr>
            <a:picLocks noGrp="1" noChangeAspect="1"/>
          </p:cNvPicPr>
          <p:nvPr>
            <p:ph sz="quarter" idx="14"/>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628650" y="1381303"/>
            <a:ext cx="4263390" cy="4776546"/>
          </a:xfrm>
        </p:spPr>
      </p:pic>
      <p:sp>
        <p:nvSpPr>
          <p:cNvPr id="8" name="TextBox 7"/>
          <p:cNvSpPr txBox="1"/>
          <p:nvPr/>
        </p:nvSpPr>
        <p:spPr>
          <a:xfrm>
            <a:off x="4151329" y="5591378"/>
            <a:ext cx="341760" cy="276999"/>
          </a:xfrm>
          <a:prstGeom prst="rect">
            <a:avLst/>
          </a:prstGeom>
          <a:noFill/>
        </p:spPr>
        <p:txBody>
          <a:bodyPr wrap="none" rtlCol="0">
            <a:spAutoFit/>
          </a:bodyPr>
          <a:lstStyle/>
          <a:p>
            <a:r>
              <a:rPr lang="en-US" sz="1200" dirty="0" smtClean="0"/>
              <a:t>14</a:t>
            </a:r>
            <a:endParaRPr lang="el-GR" sz="1200" dirty="0"/>
          </a:p>
        </p:txBody>
      </p:sp>
      <p:sp>
        <p:nvSpPr>
          <p:cNvPr id="9" name="TextBox 8"/>
          <p:cNvSpPr txBox="1"/>
          <p:nvPr/>
        </p:nvSpPr>
        <p:spPr>
          <a:xfrm>
            <a:off x="7701343" y="3796549"/>
            <a:ext cx="341760" cy="276999"/>
          </a:xfrm>
          <a:prstGeom prst="rect">
            <a:avLst/>
          </a:prstGeom>
          <a:noFill/>
        </p:spPr>
        <p:txBody>
          <a:bodyPr wrap="none" rtlCol="0">
            <a:spAutoFit/>
          </a:bodyPr>
          <a:lstStyle/>
          <a:p>
            <a:r>
              <a:rPr lang="en-US" sz="1200" dirty="0" smtClean="0">
                <a:solidFill>
                  <a:schemeClr val="bg1"/>
                </a:solidFill>
              </a:rPr>
              <a:t>15</a:t>
            </a:r>
            <a:endParaRPr lang="el-GR" sz="1200" dirty="0">
              <a:solidFill>
                <a:schemeClr val="bg1"/>
              </a:solidFill>
            </a:endParaRPr>
          </a:p>
        </p:txBody>
      </p:sp>
      <p:sp>
        <p:nvSpPr>
          <p:cNvPr id="10" name="TextBox 9"/>
          <p:cNvSpPr txBox="1"/>
          <p:nvPr/>
        </p:nvSpPr>
        <p:spPr>
          <a:xfrm>
            <a:off x="8015998" y="5913284"/>
            <a:ext cx="341760" cy="276999"/>
          </a:xfrm>
          <a:prstGeom prst="rect">
            <a:avLst/>
          </a:prstGeom>
          <a:noFill/>
        </p:spPr>
        <p:txBody>
          <a:bodyPr wrap="none" rtlCol="0">
            <a:spAutoFit/>
          </a:bodyPr>
          <a:lstStyle/>
          <a:p>
            <a:r>
              <a:rPr lang="en-US" sz="1200" dirty="0" smtClean="0"/>
              <a:t>16</a:t>
            </a:r>
            <a:endParaRPr lang="el-GR" sz="1200" dirty="0"/>
          </a:p>
        </p:txBody>
      </p:sp>
    </p:spTree>
    <p:extLst>
      <p:ext uri="{BB962C8B-B14F-4D97-AF65-F5344CB8AC3E}">
        <p14:creationId xmlns:p14="http://schemas.microsoft.com/office/powerpoint/2010/main" val="2663719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4000" dirty="0" smtClean="0"/>
              <a:t>Βασικά χαρακτηριστικά </a:t>
            </a:r>
            <a:br>
              <a:rPr lang="el-GR" sz="4000" dirty="0" smtClean="0"/>
            </a:br>
            <a:r>
              <a:rPr lang="el-GR" sz="4000" dirty="0" smtClean="0"/>
              <a:t>της Ομοταξίας 1/</a:t>
            </a:r>
            <a:r>
              <a:rPr lang="en-US" sz="4000" dirty="0" smtClean="0"/>
              <a:t>2</a:t>
            </a:r>
            <a:endParaRPr lang="en-US" sz="4000" dirty="0"/>
          </a:p>
        </p:txBody>
      </p:sp>
      <p:sp>
        <p:nvSpPr>
          <p:cNvPr id="9" name="Content Placeholder 8"/>
          <p:cNvSpPr>
            <a:spLocks noGrp="1"/>
          </p:cNvSpPr>
          <p:nvPr>
            <p:ph idx="1"/>
          </p:nvPr>
        </p:nvSpPr>
        <p:spPr/>
        <p:txBody>
          <a:bodyPr/>
          <a:lstStyle/>
          <a:p>
            <a:pPr marL="514350" indent="-514350">
              <a:buFont typeface="Arial" panose="020B0604020202020204" pitchFamily="34" charset="0"/>
              <a:buAutoNum type="arabicPeriod"/>
            </a:pPr>
            <a:r>
              <a:rPr lang="el-GR" altLang="en-US" sz="2400" dirty="0">
                <a:ea typeface="ＭＳ Ｐゴシック" panose="020B0600070205080204" pitchFamily="34" charset="-128"/>
              </a:rPr>
              <a:t>Σώμα καλυπτόμενο από τρίχωμα.</a:t>
            </a:r>
          </a:p>
          <a:p>
            <a:pPr marL="514350" indent="-514350">
              <a:buFont typeface="Arial" panose="020B0604020202020204" pitchFamily="34" charset="0"/>
              <a:buAutoNum type="arabicPeriod"/>
            </a:pPr>
            <a:r>
              <a:rPr lang="en-US" altLang="en-US" sz="2400" dirty="0">
                <a:ea typeface="ＭＳ Ｐゴシック" panose="020B0600070205080204" pitchFamily="34" charset="-128"/>
              </a:rPr>
              <a:t>Δ</a:t>
            </a:r>
            <a:r>
              <a:rPr lang="el-GR" altLang="en-US" sz="2400" dirty="0">
                <a:ea typeface="ＭＳ Ｐゴシック" panose="020B0600070205080204" pitchFamily="34" charset="-128"/>
              </a:rPr>
              <a:t>έρμα με αδένες.</a:t>
            </a:r>
          </a:p>
          <a:p>
            <a:pPr marL="514350" indent="-514350">
              <a:buFont typeface="Arial" panose="020B0604020202020204" pitchFamily="34" charset="0"/>
              <a:buAutoNum type="arabicPeriod"/>
            </a:pPr>
            <a:r>
              <a:rPr lang="en-US" altLang="en-US" sz="2400" dirty="0">
                <a:ea typeface="ＭＳ Ｐゴシック" panose="020B0600070205080204" pitchFamily="34" charset="-128"/>
              </a:rPr>
              <a:t>Κ</a:t>
            </a:r>
            <a:r>
              <a:rPr lang="el-GR" altLang="en-US" sz="2400" dirty="0" err="1">
                <a:ea typeface="ＭＳ Ｐゴシック" panose="020B0600070205080204" pitchFamily="34" charset="-128"/>
              </a:rPr>
              <a:t>ρανίο</a:t>
            </a:r>
            <a:r>
              <a:rPr lang="el-GR" altLang="en-US" sz="2400" dirty="0">
                <a:ea typeface="ＭＳ Ｐゴシック" panose="020B0600070205080204" pitchFamily="34" charset="-128"/>
              </a:rPr>
              <a:t> με δευτερογενή υπερώα και οστά ρινικής κόγχης. </a:t>
            </a:r>
            <a:r>
              <a:rPr lang="el-GR" altLang="en-US" sz="2400" dirty="0" err="1">
                <a:ea typeface="ＭＳ Ｐゴシック" panose="020B0600070205080204" pitchFamily="34" charset="-128"/>
              </a:rPr>
              <a:t>Συντηγμένα</a:t>
            </a:r>
            <a:r>
              <a:rPr lang="el-GR" altLang="en-US" sz="2400" dirty="0">
                <a:ea typeface="ＭＳ Ｐゴシック" panose="020B0600070205080204" pitchFamily="34" charset="-128"/>
              </a:rPr>
              <a:t> οστά πυελικής ζώνης.</a:t>
            </a:r>
          </a:p>
          <a:p>
            <a:pPr marL="514350" indent="-514350">
              <a:buFont typeface="Arial" panose="020B0604020202020204" pitchFamily="34" charset="0"/>
              <a:buAutoNum type="arabicPeriod"/>
            </a:pPr>
            <a:r>
              <a:rPr lang="en-US" altLang="en-US" sz="2400" dirty="0">
                <a:ea typeface="ＭＳ Ｐゴシック" panose="020B0600070205080204" pitchFamily="34" charset="-128"/>
              </a:rPr>
              <a:t>Δ</a:t>
            </a:r>
            <a:r>
              <a:rPr lang="el-GR" altLang="en-US" sz="2400" dirty="0" err="1">
                <a:ea typeface="ＭＳ Ｐゴシック" panose="020B0600070205080204" pitchFamily="34" charset="-128"/>
              </a:rPr>
              <a:t>ιφυή</a:t>
            </a:r>
            <a:r>
              <a:rPr lang="el-GR" altLang="en-US" sz="2400" dirty="0">
                <a:ea typeface="ＭＳ Ｐゴシック" panose="020B0600070205080204" pitchFamily="34" charset="-128"/>
              </a:rPr>
              <a:t> δόντια και </a:t>
            </a:r>
            <a:r>
              <a:rPr lang="el-GR" altLang="en-US" sz="2400" dirty="0" err="1">
                <a:ea typeface="ＭＳ Ｐゴシック" panose="020B0600070205080204" pitchFamily="34" charset="-128"/>
              </a:rPr>
              <a:t>ετεροδοντία</a:t>
            </a:r>
            <a:r>
              <a:rPr lang="el-GR" altLang="en-US" sz="2400" dirty="0">
                <a:ea typeface="ＭＳ Ｐゴシック" panose="020B0600070205080204" pitchFamily="34" charset="-128"/>
              </a:rPr>
              <a:t>.</a:t>
            </a:r>
          </a:p>
          <a:p>
            <a:pPr marL="514350" indent="-514350">
              <a:buFont typeface="Arial" panose="020B0604020202020204" pitchFamily="34" charset="0"/>
              <a:buAutoNum type="arabicPeriod"/>
            </a:pPr>
            <a:r>
              <a:rPr lang="en-US" altLang="en-US" sz="2400" dirty="0">
                <a:ea typeface="ＭＳ Ｐゴシック" panose="020B0600070205080204" pitchFamily="34" charset="-128"/>
              </a:rPr>
              <a:t>Τ</a:t>
            </a:r>
            <a:r>
              <a:rPr lang="el-GR" altLang="en-US" sz="2400" dirty="0" err="1">
                <a:ea typeface="ＭＳ Ｐゴシック" panose="020B0600070205080204" pitchFamily="34" charset="-128"/>
              </a:rPr>
              <a:t>ετράχωρη</a:t>
            </a:r>
            <a:r>
              <a:rPr lang="el-GR" altLang="en-US" sz="2400" dirty="0">
                <a:ea typeface="ＭＳ Ｐゴシック" panose="020B0600070205080204" pitchFamily="34" charset="-128"/>
              </a:rPr>
              <a:t> καρδιά, αμφίκοιλα ερυθρά αιμοσφαίρια.</a:t>
            </a: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14</a:t>
            </a:fld>
            <a:endParaRPr lang="en-US"/>
          </a:p>
        </p:txBody>
      </p:sp>
    </p:spTree>
    <p:extLst>
      <p:ext uri="{BB962C8B-B14F-4D97-AF65-F5344CB8AC3E}">
        <p14:creationId xmlns:p14="http://schemas.microsoft.com/office/powerpoint/2010/main" val="40086978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4000" dirty="0" smtClean="0"/>
              <a:t>Βασικά χαρακτηριστικά </a:t>
            </a:r>
            <a:br>
              <a:rPr lang="el-GR" sz="4000" dirty="0" smtClean="0"/>
            </a:br>
            <a:r>
              <a:rPr lang="el-GR" sz="4000" dirty="0" smtClean="0"/>
              <a:t>της Ομοταξίας 2/</a:t>
            </a:r>
            <a:r>
              <a:rPr lang="en-US" sz="4000" dirty="0" smtClean="0"/>
              <a:t>2</a:t>
            </a:r>
            <a:endParaRPr lang="en-US" sz="4000" dirty="0"/>
          </a:p>
        </p:txBody>
      </p:sp>
      <p:sp>
        <p:nvSpPr>
          <p:cNvPr id="9" name="Content Placeholder 8"/>
          <p:cNvSpPr>
            <a:spLocks noGrp="1"/>
          </p:cNvSpPr>
          <p:nvPr>
            <p:ph idx="1"/>
          </p:nvPr>
        </p:nvSpPr>
        <p:spPr/>
        <p:txBody>
          <a:bodyPr/>
          <a:lstStyle/>
          <a:p>
            <a:pPr>
              <a:buNone/>
            </a:pPr>
            <a:r>
              <a:rPr lang="el-GR" altLang="en-US" sz="2400" dirty="0">
                <a:ea typeface="ＭＳ Ｐゴシック" panose="020B0600070205080204" pitchFamily="34" charset="-128"/>
              </a:rPr>
              <a:t>6. </a:t>
            </a:r>
            <a:r>
              <a:rPr lang="en-US" altLang="en-US" sz="2400" dirty="0">
                <a:ea typeface="ＭＳ Ｐゴシック" panose="020B0600070205080204" pitchFamily="34" charset="-128"/>
              </a:rPr>
              <a:t>Μ</a:t>
            </a:r>
            <a:r>
              <a:rPr lang="el-GR" altLang="en-US" sz="2400" dirty="0" err="1">
                <a:ea typeface="ＭＳ Ｐゴシック" panose="020B0600070205080204" pitchFamily="34" charset="-128"/>
              </a:rPr>
              <a:t>υώδες</a:t>
            </a:r>
            <a:r>
              <a:rPr lang="el-GR" altLang="en-US" sz="2400" dirty="0">
                <a:ea typeface="ＭＳ Ｐゴシック" panose="020B0600070205080204" pitchFamily="34" charset="-128"/>
              </a:rPr>
              <a:t> διάφραγμα. </a:t>
            </a:r>
          </a:p>
          <a:p>
            <a:pPr>
              <a:buNone/>
            </a:pPr>
            <a:r>
              <a:rPr lang="el-GR" altLang="en-US" sz="2400" dirty="0">
                <a:ea typeface="ＭＳ Ｐゴシック" panose="020B0600070205080204" pitchFamily="34" charset="-128"/>
              </a:rPr>
              <a:t>7. </a:t>
            </a:r>
            <a:r>
              <a:rPr lang="en-US" altLang="en-US" sz="2400" dirty="0">
                <a:ea typeface="ＭＳ Ｐゴシック" panose="020B0600070205080204" pitchFamily="34" charset="-128"/>
              </a:rPr>
              <a:t>Μ</a:t>
            </a:r>
            <a:r>
              <a:rPr lang="el-GR" altLang="en-US" sz="2400" dirty="0" err="1">
                <a:ea typeface="ＭＳ Ｐゴシック" panose="020B0600070205080204" pitchFamily="34" charset="-128"/>
              </a:rPr>
              <a:t>ετανεφρικός</a:t>
            </a:r>
            <a:r>
              <a:rPr lang="el-GR" altLang="en-US" sz="2400" dirty="0">
                <a:ea typeface="ＭＳ Ｐゴシック" panose="020B0600070205080204" pitchFamily="34" charset="-128"/>
              </a:rPr>
              <a:t> </a:t>
            </a:r>
            <a:r>
              <a:rPr lang="el-GR" altLang="en-US" sz="2400" dirty="0" err="1">
                <a:ea typeface="ＭＳ Ｐゴシック" panose="020B0600070205080204" pitchFamily="34" charset="-128"/>
              </a:rPr>
              <a:t>νεφρός</a:t>
            </a:r>
            <a:r>
              <a:rPr lang="el-GR" altLang="en-US" sz="2400" dirty="0">
                <a:ea typeface="ＭＳ Ｐゴシック" panose="020B0600070205080204" pitchFamily="34" charset="-128"/>
              </a:rPr>
              <a:t>, ουροδόχος κύστη.</a:t>
            </a:r>
          </a:p>
          <a:p>
            <a:pPr>
              <a:buNone/>
            </a:pPr>
            <a:r>
              <a:rPr lang="el-GR" altLang="en-US" sz="2400" dirty="0">
                <a:ea typeface="ＭＳ Ｐゴシック" panose="020B0600070205080204" pitchFamily="34" charset="-128"/>
              </a:rPr>
              <a:t>8. </a:t>
            </a:r>
            <a:r>
              <a:rPr lang="en-US" altLang="en-US" sz="2400" dirty="0">
                <a:ea typeface="ＭＳ Ｐゴシック" panose="020B0600070205080204" pitchFamily="34" charset="-128"/>
              </a:rPr>
              <a:t>Ε</a:t>
            </a:r>
            <a:r>
              <a:rPr lang="el-GR" altLang="en-US" sz="2400" dirty="0" err="1">
                <a:ea typeface="ＭＳ Ｐゴシック" panose="020B0600070205080204" pitchFamily="34" charset="-128"/>
              </a:rPr>
              <a:t>νδοθερμία</a:t>
            </a:r>
            <a:r>
              <a:rPr lang="el-GR" altLang="en-US" sz="2400" dirty="0">
                <a:ea typeface="ＭＳ Ｐゴシック" panose="020B0600070205080204" pitchFamily="34" charset="-128"/>
              </a:rPr>
              <a:t>.</a:t>
            </a:r>
          </a:p>
          <a:p>
            <a:pPr>
              <a:buNone/>
            </a:pPr>
            <a:r>
              <a:rPr lang="el-GR" altLang="en-US" sz="2400" dirty="0">
                <a:ea typeface="ＭＳ Ｐゴシック" panose="020B0600070205080204" pitchFamily="34" charset="-128"/>
              </a:rPr>
              <a:t>9. </a:t>
            </a:r>
            <a:r>
              <a:rPr lang="en-US" altLang="en-US" sz="2400" dirty="0">
                <a:ea typeface="ＭＳ Ｐゴシック" panose="020B0600070205080204" pitchFamily="34" charset="-128"/>
              </a:rPr>
              <a:t>Ε</a:t>
            </a:r>
            <a:r>
              <a:rPr lang="el-GR" altLang="en-US" sz="2400" dirty="0" err="1">
                <a:ea typeface="ＭＳ Ｐゴシック" panose="020B0600070205080204" pitchFamily="34" charset="-128"/>
              </a:rPr>
              <a:t>μβρυική</a:t>
            </a:r>
            <a:r>
              <a:rPr lang="el-GR" altLang="en-US" sz="2400" dirty="0">
                <a:ea typeface="ＭＳ Ｐゴシック" panose="020B0600070205080204" pitchFamily="34" charset="-128"/>
              </a:rPr>
              <a:t> ανάπτυξη στη μήτρα, ύπαρξη πλακούντα (εξαίρεση των </a:t>
            </a:r>
            <a:r>
              <a:rPr lang="el-GR" altLang="en-US" sz="2400" dirty="0" err="1">
                <a:ea typeface="ＭＳ Ｐゴシック" panose="020B0600070205080204" pitchFamily="34" charset="-128"/>
              </a:rPr>
              <a:t>Μονοτρημάτων</a:t>
            </a:r>
            <a:r>
              <a:rPr lang="el-GR" altLang="en-US" sz="2400" dirty="0">
                <a:ea typeface="ＭＳ Ｐゴシック" panose="020B0600070205080204" pitchFamily="34" charset="-128"/>
              </a:rPr>
              <a:t>).</a:t>
            </a:r>
          </a:p>
          <a:p>
            <a:pPr>
              <a:buNone/>
            </a:pPr>
            <a:r>
              <a:rPr lang="el-GR" altLang="en-US" sz="2400" dirty="0">
                <a:ea typeface="ＭＳ Ｐゴシック" panose="020B0600070205080204" pitchFamily="34" charset="-128"/>
              </a:rPr>
              <a:t>10. Θηλασμός, μαστικοί αδένες.</a:t>
            </a:r>
            <a:endParaRPr lang="en-US" altLang="en-US" sz="2400" dirty="0">
              <a:ea typeface="ＭＳ Ｐゴシック" panose="020B0600070205080204" pitchFamily="34" charset="-128"/>
            </a:endParaRPr>
          </a:p>
          <a:p>
            <a:pPr marL="0" indent="0">
              <a:buNone/>
            </a:pPr>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15</a:t>
            </a:fld>
            <a:endParaRPr lang="en-US"/>
          </a:p>
        </p:txBody>
      </p:sp>
    </p:spTree>
    <p:extLst>
      <p:ext uri="{BB962C8B-B14F-4D97-AF65-F5344CB8AC3E}">
        <p14:creationId xmlns:p14="http://schemas.microsoft.com/office/powerpoint/2010/main" val="1066975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Δέρμα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16</a:t>
            </a:fld>
            <a:endParaRPr lang="en-US"/>
          </a:p>
        </p:txBody>
      </p:sp>
      <p:pic>
        <p:nvPicPr>
          <p:cNvPr id="9" name="Content Placeholder 8"/>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194240" y="1828800"/>
            <a:ext cx="3917820" cy="4379913"/>
          </a:xfrm>
        </p:spPr>
      </p:pic>
      <p:sp>
        <p:nvSpPr>
          <p:cNvPr id="8" name="Text Placeholder 7"/>
          <p:cNvSpPr>
            <a:spLocks noGrp="1"/>
          </p:cNvSpPr>
          <p:nvPr>
            <p:ph type="body" sz="quarter" idx="13"/>
          </p:nvPr>
        </p:nvSpPr>
        <p:spPr>
          <a:xfrm>
            <a:off x="628650" y="2164034"/>
            <a:ext cx="3821430" cy="3518950"/>
          </a:xfrm>
        </p:spPr>
        <p:txBody>
          <a:bodyPr>
            <a:noAutofit/>
          </a:bodyPr>
          <a:lstStyle/>
          <a:p>
            <a:r>
              <a:rPr lang="en-US" altLang="en-US" sz="2400" dirty="0">
                <a:ea typeface="ＭＳ Ｐゴシック" panose="020B0600070205080204" pitchFamily="34" charset="-128"/>
              </a:rPr>
              <a:t>Έ</a:t>
            </a:r>
            <a:r>
              <a:rPr lang="el-GR" altLang="en-US" sz="2400" dirty="0" err="1">
                <a:ea typeface="ＭＳ Ｐゴシック" panose="020B0600070205080204" pitchFamily="34" charset="-128"/>
              </a:rPr>
              <a:t>χει</a:t>
            </a:r>
            <a:r>
              <a:rPr lang="el-GR" altLang="en-US" sz="2400" dirty="0">
                <a:ea typeface="ＭＳ Ｐゴシック" panose="020B0600070205080204" pitchFamily="34" charset="-128"/>
              </a:rPr>
              <a:t> μεγαλύτερο πάχος σε γενικές γραμμές.</a:t>
            </a:r>
          </a:p>
          <a:p>
            <a:r>
              <a:rPr lang="en-US" altLang="en-US" sz="2400" dirty="0">
                <a:ea typeface="ＭＳ Ｐゴシック" panose="020B0600070205080204" pitchFamily="34" charset="-128"/>
              </a:rPr>
              <a:t>Α</a:t>
            </a:r>
            <a:r>
              <a:rPr lang="el-GR" altLang="en-US" sz="2400" dirty="0" err="1">
                <a:ea typeface="ＭＳ Ｐゴシック" panose="020B0600070205080204" pitchFamily="34" charset="-128"/>
              </a:rPr>
              <a:t>ποτελείται</a:t>
            </a:r>
            <a:r>
              <a:rPr lang="el-GR" altLang="en-US" sz="2400" dirty="0">
                <a:ea typeface="ＭＳ Ｐゴシック" panose="020B0600070205080204" pitchFamily="34" charset="-128"/>
              </a:rPr>
              <a:t> από </a:t>
            </a:r>
            <a:r>
              <a:rPr lang="el-GR" altLang="en-US" sz="2400" dirty="0" err="1">
                <a:ea typeface="ＭＳ Ｐゴシック" panose="020B0600070205080204" pitchFamily="34" charset="-128"/>
              </a:rPr>
              <a:t>δερμίδα</a:t>
            </a:r>
            <a:r>
              <a:rPr lang="el-GR" altLang="en-US" sz="2400" dirty="0">
                <a:ea typeface="ＭＳ Ｐゴシック" panose="020B0600070205080204" pitchFamily="34" charset="-128"/>
              </a:rPr>
              <a:t> και επιδερμίδα.</a:t>
            </a:r>
          </a:p>
          <a:p>
            <a:r>
              <a:rPr lang="en-US" altLang="en-US" sz="2400" dirty="0">
                <a:ea typeface="ＭＳ Ｐゴシック" panose="020B0600070205080204" pitchFamily="34" charset="-128"/>
              </a:rPr>
              <a:t>Η</a:t>
            </a:r>
            <a:r>
              <a:rPr lang="el-GR" altLang="en-US" sz="2400" dirty="0">
                <a:ea typeface="ＭＳ Ｐゴシック" panose="020B0600070205080204" pitchFamily="34" charset="-128"/>
              </a:rPr>
              <a:t> επιδερμίδα στα σημεία όπου υφίσταται φθορά εμφανίζεται παχύτερη και </a:t>
            </a:r>
            <a:r>
              <a:rPr lang="el-GR" altLang="en-US" sz="2400" dirty="0" err="1">
                <a:ea typeface="ＭＳ Ｐゴシック" panose="020B0600070205080204" pitchFamily="34" charset="-128"/>
              </a:rPr>
              <a:t>κερατινοποιημένη</a:t>
            </a:r>
            <a:r>
              <a:rPr lang="el-GR" altLang="en-US" sz="2400" dirty="0">
                <a:ea typeface="ＭＳ Ｐゴシック" panose="020B0600070205080204" pitchFamily="34" charset="-128"/>
              </a:rPr>
              <a:t>.</a:t>
            </a:r>
            <a:endParaRPr lang="en-US" altLang="en-US" sz="2400" dirty="0">
              <a:ea typeface="ＭＳ Ｐゴシック" panose="020B0600070205080204" pitchFamily="34" charset="-128"/>
            </a:endParaRPr>
          </a:p>
          <a:p>
            <a:endParaRPr lang="en-US" sz="2800" dirty="0"/>
          </a:p>
        </p:txBody>
      </p:sp>
      <p:sp>
        <p:nvSpPr>
          <p:cNvPr id="7" name="TextBox 6"/>
          <p:cNvSpPr txBox="1"/>
          <p:nvPr/>
        </p:nvSpPr>
        <p:spPr>
          <a:xfrm>
            <a:off x="7701343" y="5544485"/>
            <a:ext cx="341760" cy="276999"/>
          </a:xfrm>
          <a:prstGeom prst="rect">
            <a:avLst/>
          </a:prstGeom>
          <a:noFill/>
        </p:spPr>
        <p:txBody>
          <a:bodyPr wrap="none" rtlCol="0">
            <a:spAutoFit/>
          </a:bodyPr>
          <a:lstStyle/>
          <a:p>
            <a:r>
              <a:rPr lang="en-US" sz="1200" dirty="0" smtClean="0"/>
              <a:t>17</a:t>
            </a:r>
            <a:endParaRPr lang="el-GR" sz="1200" dirty="0"/>
          </a:p>
        </p:txBody>
      </p:sp>
    </p:spTree>
    <p:extLst>
      <p:ext uri="{BB962C8B-B14F-4D97-AF65-F5344CB8AC3E}">
        <p14:creationId xmlns:p14="http://schemas.microsoft.com/office/powerpoint/2010/main" val="277033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Τρίχωμα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17</a:t>
            </a:fld>
            <a:endParaRPr lang="en-US"/>
          </a:p>
        </p:txBody>
      </p:sp>
      <p:sp>
        <p:nvSpPr>
          <p:cNvPr id="8" name="Text Placeholder 7"/>
          <p:cNvSpPr>
            <a:spLocks noGrp="1"/>
          </p:cNvSpPr>
          <p:nvPr>
            <p:ph type="body" sz="quarter" idx="13"/>
          </p:nvPr>
        </p:nvSpPr>
        <p:spPr>
          <a:xfrm>
            <a:off x="478270" y="1475361"/>
            <a:ext cx="4295043" cy="4990514"/>
          </a:xfrm>
        </p:spPr>
        <p:txBody>
          <a:bodyPr>
            <a:noAutofit/>
          </a:bodyPr>
          <a:lstStyle/>
          <a:p>
            <a:r>
              <a:rPr lang="en-US" altLang="en-US" sz="2200" dirty="0">
                <a:ea typeface="ＭＳ Ｐゴシック" panose="020B0600070205080204" pitchFamily="34" charset="-128"/>
              </a:rPr>
              <a:t>Ό</a:t>
            </a:r>
            <a:r>
              <a:rPr lang="el-GR" altLang="en-US" sz="2200" dirty="0">
                <a:ea typeface="ＭＳ Ｐゴシック" panose="020B0600070205080204" pitchFamily="34" charset="-128"/>
              </a:rPr>
              <a:t>λα τα θηλαστικά φέρουν τρίχες (ακόμα και οι φάλαινες).</a:t>
            </a:r>
          </a:p>
          <a:p>
            <a:r>
              <a:rPr lang="en-US" altLang="en-US" sz="2200" dirty="0">
                <a:ea typeface="ＭＳ Ｐゴシック" panose="020B0600070205080204" pitchFamily="34" charset="-128"/>
              </a:rPr>
              <a:t>Η</a:t>
            </a:r>
            <a:r>
              <a:rPr lang="el-GR" altLang="en-US" sz="2200" dirty="0">
                <a:ea typeface="ＭＳ Ｐゴシック" panose="020B0600070205080204" pitchFamily="34" charset="-128"/>
              </a:rPr>
              <a:t> τρίχα αναπτύσσεται σε ένα θυλάκιο (επιδερμική δομή) και αναπτύσσεται συνεχώς. </a:t>
            </a:r>
            <a:r>
              <a:rPr lang="en-US" altLang="en-US" sz="2200" dirty="0">
                <a:ea typeface="ＭＳ Ｐゴシック" panose="020B0600070205080204" pitchFamily="34" charset="-128"/>
              </a:rPr>
              <a:t>Ό</a:t>
            </a:r>
            <a:r>
              <a:rPr lang="el-GR" altLang="en-US" sz="2200" dirty="0" err="1">
                <a:ea typeface="ＭＳ Ｐゴシック" panose="020B0600070205080204" pitchFamily="34" charset="-128"/>
              </a:rPr>
              <a:t>σο</a:t>
            </a:r>
            <a:r>
              <a:rPr lang="el-GR" altLang="en-US" sz="2200" dirty="0">
                <a:ea typeface="ＭＳ Ｐゴシック" panose="020B0600070205080204" pitchFamily="34" charset="-128"/>
              </a:rPr>
              <a:t> το αυξανόμενο στέλεχος της τρίχας ωθείται προς τα έξω, τα κύτταρα στερούνται της διατροφής τους και τελικά πεθαίνουν πλήρη κερατίνης.</a:t>
            </a:r>
          </a:p>
          <a:p>
            <a:r>
              <a:rPr lang="en-US" altLang="en-US" sz="2200" dirty="0">
                <a:ea typeface="ＭＳ Ｐゴシック" panose="020B0600070205080204" pitchFamily="34" charset="-128"/>
              </a:rPr>
              <a:t>Τ</a:t>
            </a:r>
            <a:r>
              <a:rPr lang="el-GR" altLang="en-US" sz="2200" dirty="0">
                <a:ea typeface="ＭＳ Ｐゴシック" panose="020B0600070205080204" pitchFamily="34" charset="-128"/>
              </a:rPr>
              <a:t>ο πραγματικό τρίχωμα αποτελείται από νεκρά, </a:t>
            </a:r>
            <a:r>
              <a:rPr lang="el-GR" altLang="en-US" sz="2200" dirty="0" err="1">
                <a:ea typeface="ＭＳ Ｐゴシック" panose="020B0600070205080204" pitchFamily="34" charset="-128"/>
              </a:rPr>
              <a:t>κερατινοποιημένα</a:t>
            </a:r>
            <a:r>
              <a:rPr lang="el-GR" altLang="en-US" sz="2200" dirty="0">
                <a:ea typeface="ＭＳ Ｐゴシック" panose="020B0600070205080204" pitchFamily="34" charset="-128"/>
              </a:rPr>
              <a:t> επιδερμικά κύτταρα. </a:t>
            </a:r>
          </a:p>
          <a:p>
            <a:endParaRPr lang="en-US" sz="2800" dirty="0"/>
          </a:p>
        </p:txBody>
      </p:sp>
      <p:pic>
        <p:nvPicPr>
          <p:cNvPr id="3" name="Content Placeholder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773313" y="1690689"/>
            <a:ext cx="3906484" cy="4379913"/>
          </a:xfrm>
        </p:spPr>
      </p:pic>
      <p:sp>
        <p:nvSpPr>
          <p:cNvPr id="7" name="TextBox 6"/>
          <p:cNvSpPr txBox="1"/>
          <p:nvPr/>
        </p:nvSpPr>
        <p:spPr>
          <a:xfrm>
            <a:off x="8239953" y="5442542"/>
            <a:ext cx="341760" cy="276999"/>
          </a:xfrm>
          <a:prstGeom prst="rect">
            <a:avLst/>
          </a:prstGeom>
          <a:noFill/>
        </p:spPr>
        <p:txBody>
          <a:bodyPr wrap="none" rtlCol="0">
            <a:spAutoFit/>
          </a:bodyPr>
          <a:lstStyle/>
          <a:p>
            <a:r>
              <a:rPr lang="en-US" sz="1200" dirty="0" smtClean="0"/>
              <a:t>18</a:t>
            </a:r>
            <a:endParaRPr lang="el-GR" sz="1200" dirty="0"/>
          </a:p>
        </p:txBody>
      </p:sp>
    </p:spTree>
    <p:extLst>
      <p:ext uri="{BB962C8B-B14F-4D97-AF65-F5344CB8AC3E}">
        <p14:creationId xmlns:p14="http://schemas.microsoft.com/office/powerpoint/2010/main" val="677149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Τύποι τριχών</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18</a:t>
            </a:fld>
            <a:endParaRPr lang="en-US"/>
          </a:p>
        </p:txBody>
      </p:sp>
      <p:sp>
        <p:nvSpPr>
          <p:cNvPr id="8" name="Text Placeholder 7"/>
          <p:cNvSpPr>
            <a:spLocks noGrp="1"/>
          </p:cNvSpPr>
          <p:nvPr>
            <p:ph type="body" sz="quarter" idx="13"/>
          </p:nvPr>
        </p:nvSpPr>
        <p:spPr>
          <a:xfrm>
            <a:off x="466944" y="1690689"/>
            <a:ext cx="4069080" cy="4231809"/>
          </a:xfrm>
        </p:spPr>
        <p:txBody>
          <a:bodyPr>
            <a:noAutofit/>
          </a:bodyPr>
          <a:lstStyle/>
          <a:p>
            <a:pPr marL="817200" indent="-457200">
              <a:buFont typeface="+mj-lt"/>
              <a:buAutoNum type="arabicPeriod"/>
            </a:pPr>
            <a:r>
              <a:rPr lang="en-US" altLang="en-US" sz="2400" dirty="0">
                <a:ea typeface="ＭＳ Ｐゴシック" panose="020B0600070205080204" pitchFamily="34" charset="-128"/>
              </a:rPr>
              <a:t>Π</a:t>
            </a:r>
            <a:r>
              <a:rPr lang="el-GR" altLang="en-US" sz="2400" dirty="0" err="1">
                <a:ea typeface="ＭＳ Ｐゴシック" panose="020B0600070205080204" pitchFamily="34" charset="-128"/>
              </a:rPr>
              <a:t>υκνό</a:t>
            </a:r>
            <a:r>
              <a:rPr lang="el-GR" altLang="en-US" sz="2400" dirty="0">
                <a:ea typeface="ＭＳ Ｐゴシック" panose="020B0600070205080204" pitchFamily="34" charset="-128"/>
              </a:rPr>
              <a:t> και μαλακό χνούδι για θερμομόνωση</a:t>
            </a:r>
          </a:p>
          <a:p>
            <a:pPr marL="817200" indent="-457200">
              <a:buFont typeface="+mj-lt"/>
              <a:buAutoNum type="arabicPeriod"/>
            </a:pPr>
            <a:r>
              <a:rPr lang="en-US" altLang="en-US" sz="2400" dirty="0">
                <a:ea typeface="ＭＳ Ｐゴシック" panose="020B0600070205080204" pitchFamily="34" charset="-128"/>
              </a:rPr>
              <a:t>Α</a:t>
            </a:r>
            <a:r>
              <a:rPr lang="el-GR" altLang="en-US" sz="2400" dirty="0" err="1">
                <a:ea typeface="ＭＳ Ｐゴシック" panose="020B0600070205080204" pitchFamily="34" charset="-128"/>
              </a:rPr>
              <a:t>δρές</a:t>
            </a:r>
            <a:r>
              <a:rPr lang="el-GR" altLang="en-US" sz="2400" dirty="0">
                <a:ea typeface="ＭＳ Ｐゴシック" panose="020B0600070205080204" pitchFamily="34" charset="-128"/>
              </a:rPr>
              <a:t> τρίχες για προστασία. </a:t>
            </a:r>
            <a:r>
              <a:rPr lang="en-US" altLang="en-US" sz="2400" dirty="0">
                <a:ea typeface="ＭＳ Ｐゴシック" panose="020B0600070205080204" pitchFamily="34" charset="-128"/>
              </a:rPr>
              <a:t>Δ</a:t>
            </a:r>
            <a:r>
              <a:rPr lang="el-GR" altLang="en-US" sz="2400" dirty="0" err="1">
                <a:ea typeface="ＭＳ Ｐゴシック" panose="020B0600070205080204" pitchFamily="34" charset="-128"/>
              </a:rPr>
              <a:t>ίνουν</a:t>
            </a:r>
            <a:r>
              <a:rPr lang="el-GR" altLang="en-US" sz="2400" dirty="0">
                <a:ea typeface="ＭＳ Ｐゴシック" panose="020B0600070205080204" pitchFamily="34" charset="-128"/>
              </a:rPr>
              <a:t> το χρώμα στο ζώο</a:t>
            </a:r>
            <a:r>
              <a:rPr lang="el-GR" altLang="en-US" sz="2400" dirty="0" smtClean="0">
                <a:ea typeface="ＭＳ Ｐゴシック" panose="020B0600070205080204" pitchFamily="34" charset="-128"/>
              </a:rPr>
              <a:t>.</a:t>
            </a:r>
          </a:p>
          <a:p>
            <a:pPr marL="817200" indent="-457200">
              <a:buFont typeface="+mj-lt"/>
              <a:buAutoNum type="arabicPeriod"/>
            </a:pPr>
            <a:endParaRPr lang="el-GR" altLang="en-US" sz="2400" dirty="0">
              <a:ea typeface="ＭＳ Ｐゴシック" panose="020B0600070205080204" pitchFamily="34" charset="-128"/>
            </a:endParaRPr>
          </a:p>
          <a:p>
            <a:pPr marL="288000" indent="0">
              <a:buNone/>
            </a:pPr>
            <a:r>
              <a:rPr lang="en-US" altLang="en-US" sz="2400" dirty="0">
                <a:ea typeface="ＭＳ Ｐゴシック" panose="020B0600070205080204" pitchFamily="34" charset="-128"/>
              </a:rPr>
              <a:t>Σ</a:t>
            </a:r>
            <a:r>
              <a:rPr lang="el-GR" altLang="en-US" sz="2400" dirty="0">
                <a:ea typeface="ＭＳ Ｐゴシック" panose="020B0600070205080204" pitchFamily="34" charset="-128"/>
              </a:rPr>
              <a:t>ε υδρόβια θηλαστικά το χνούδι είναι ιδιαίτατα πυκνό ώστε να μην διαβρέχεται από το νερό.</a:t>
            </a:r>
            <a:endParaRPr lang="en-US" altLang="en-US" sz="2400" dirty="0">
              <a:ea typeface="ＭＳ Ｐゴシック" panose="020B0600070205080204" pitchFamily="34" charset="-128"/>
            </a:endParaRPr>
          </a:p>
          <a:p>
            <a:endParaRPr lang="en-US" sz="2800" dirty="0"/>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7050" b="17535"/>
          <a:stretch/>
        </p:blipFill>
        <p:spPr>
          <a:xfrm>
            <a:off x="4572000" y="1969385"/>
            <a:ext cx="3914082" cy="2865120"/>
          </a:xfrm>
        </p:spPr>
      </p:pic>
      <p:sp>
        <p:nvSpPr>
          <p:cNvPr id="9" name="TextBox 8"/>
          <p:cNvSpPr txBox="1"/>
          <p:nvPr/>
        </p:nvSpPr>
        <p:spPr>
          <a:xfrm>
            <a:off x="8108346" y="4557506"/>
            <a:ext cx="341760" cy="276999"/>
          </a:xfrm>
          <a:prstGeom prst="rect">
            <a:avLst/>
          </a:prstGeom>
          <a:noFill/>
        </p:spPr>
        <p:txBody>
          <a:bodyPr wrap="none" rtlCol="0">
            <a:spAutoFit/>
          </a:bodyPr>
          <a:lstStyle/>
          <a:p>
            <a:r>
              <a:rPr lang="en-US" sz="1200" dirty="0" smtClean="0">
                <a:solidFill>
                  <a:schemeClr val="bg1"/>
                </a:solidFill>
              </a:rPr>
              <a:t>19</a:t>
            </a:r>
            <a:endParaRPr lang="el-GR" sz="1200" dirty="0">
              <a:solidFill>
                <a:schemeClr val="bg1"/>
              </a:solidFill>
            </a:endParaRPr>
          </a:p>
        </p:txBody>
      </p:sp>
    </p:spTree>
    <p:extLst>
      <p:ext uri="{BB962C8B-B14F-4D97-AF65-F5344CB8AC3E}">
        <p14:creationId xmlns:p14="http://schemas.microsoft.com/office/powerpoint/2010/main" val="2634816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Η ζωή των τριχών …</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19</a:t>
            </a:fld>
            <a:endParaRPr lang="en-US"/>
          </a:p>
        </p:txBody>
      </p:sp>
      <p:sp>
        <p:nvSpPr>
          <p:cNvPr id="8" name="Content Placeholder 7"/>
          <p:cNvSpPr>
            <a:spLocks noGrp="1"/>
          </p:cNvSpPr>
          <p:nvPr>
            <p:ph sz="quarter" idx="16"/>
          </p:nvPr>
        </p:nvSpPr>
        <p:spPr>
          <a:xfrm>
            <a:off x="299642" y="1769518"/>
            <a:ext cx="3939110" cy="4140335"/>
          </a:xfrm>
        </p:spPr>
        <p:txBody>
          <a:bodyPr>
            <a:normAutofit fontScale="77500" lnSpcReduction="20000"/>
          </a:bodyPr>
          <a:lstStyle/>
          <a:p>
            <a:pPr>
              <a:lnSpc>
                <a:spcPct val="110000"/>
              </a:lnSpc>
            </a:pPr>
            <a:r>
              <a:rPr lang="en-US" altLang="en-US" sz="3100" dirty="0">
                <a:ea typeface="ＭＳ Ｐゴシック" panose="020B0600070205080204" pitchFamily="34" charset="-128"/>
              </a:rPr>
              <a:t>Ό</a:t>
            </a:r>
            <a:r>
              <a:rPr lang="el-GR" altLang="en-US" sz="3100" dirty="0" err="1">
                <a:ea typeface="ＭＳ Ｐゴシック" panose="020B0600070205080204" pitchFamily="34" charset="-128"/>
              </a:rPr>
              <a:t>ταν</a:t>
            </a:r>
            <a:r>
              <a:rPr lang="el-GR" altLang="en-US" sz="3100" dirty="0">
                <a:ea typeface="ＭＳ Ｐゴシック" panose="020B0600070205080204" pitchFamily="34" charset="-128"/>
              </a:rPr>
              <a:t> μια τρίχα φτάνει σε ορισμένο μήκος, σταματά να αυξάνεται.</a:t>
            </a:r>
          </a:p>
          <a:p>
            <a:pPr>
              <a:lnSpc>
                <a:spcPct val="110000"/>
              </a:lnSpc>
            </a:pPr>
            <a:r>
              <a:rPr lang="en-US" altLang="en-US" sz="3100" dirty="0">
                <a:ea typeface="ＭＳ Ｐゴシック" panose="020B0600070205080204" pitchFamily="34" charset="-128"/>
              </a:rPr>
              <a:t>Σ</a:t>
            </a:r>
            <a:r>
              <a:rPr lang="el-GR" altLang="en-US" sz="3100" dirty="0">
                <a:ea typeface="ＭＳ Ｐゴシック" panose="020B0600070205080204" pitchFamily="34" charset="-128"/>
              </a:rPr>
              <a:t>τα περισσότερα θηλαστικά παρατηρούνται δύο ετήσιες εκδύσεις (άνοιξη και φθινόπωρο).</a:t>
            </a:r>
          </a:p>
          <a:p>
            <a:pPr>
              <a:lnSpc>
                <a:spcPct val="110000"/>
              </a:lnSpc>
            </a:pPr>
            <a:r>
              <a:rPr lang="en-US" altLang="en-US" sz="3100" dirty="0">
                <a:ea typeface="ＭＳ Ｐゴシック" panose="020B0600070205080204" pitchFamily="34" charset="-128"/>
              </a:rPr>
              <a:t>Τ</a:t>
            </a:r>
            <a:r>
              <a:rPr lang="el-GR" altLang="en-US" sz="3100" dirty="0">
                <a:ea typeface="ＭＳ Ｐゴシック" panose="020B0600070205080204" pitchFamily="34" charset="-128"/>
              </a:rPr>
              <a:t>α καλοκαιρινά τριχώματα είναι πάντα πιο λεπτά και συχνά έχουν διαφορετικό χρώμα.</a:t>
            </a:r>
          </a:p>
          <a:p>
            <a:endParaRPr lang="en-US" dirty="0"/>
          </a:p>
        </p:txBody>
      </p:sp>
      <p:pic>
        <p:nvPicPr>
          <p:cNvPr id="13" name="Content Placeholder 12"/>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6164826" y="2304449"/>
            <a:ext cx="2593093" cy="1762102"/>
          </a:xfrm>
        </p:spPr>
      </p:pic>
      <p:pic>
        <p:nvPicPr>
          <p:cNvPr id="12" name="Content Placeholder 11"/>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4238752" y="1942635"/>
            <a:ext cx="1809834" cy="2032000"/>
          </a:xfrm>
        </p:spPr>
      </p:pic>
      <p:pic>
        <p:nvPicPr>
          <p:cNvPr id="14" name="Content Placeholder 13"/>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4617719" y="4226581"/>
            <a:ext cx="2499361" cy="1874521"/>
          </a:xfrm>
        </p:spPr>
      </p:pic>
      <p:sp>
        <p:nvSpPr>
          <p:cNvPr id="9" name="TextBox 8"/>
          <p:cNvSpPr txBox="1"/>
          <p:nvPr/>
        </p:nvSpPr>
        <p:spPr>
          <a:xfrm>
            <a:off x="5735792" y="3562686"/>
            <a:ext cx="341760" cy="276999"/>
          </a:xfrm>
          <a:prstGeom prst="rect">
            <a:avLst/>
          </a:prstGeom>
          <a:noFill/>
        </p:spPr>
        <p:txBody>
          <a:bodyPr wrap="none" rtlCol="0">
            <a:spAutoFit/>
          </a:bodyPr>
          <a:lstStyle/>
          <a:p>
            <a:r>
              <a:rPr lang="en-US" sz="1200" dirty="0" smtClean="0">
                <a:solidFill>
                  <a:schemeClr val="bg1"/>
                </a:solidFill>
              </a:rPr>
              <a:t>20</a:t>
            </a:r>
            <a:endParaRPr lang="el-GR" sz="1200" dirty="0">
              <a:solidFill>
                <a:schemeClr val="bg1"/>
              </a:solidFill>
            </a:endParaRPr>
          </a:p>
        </p:txBody>
      </p:sp>
      <p:sp>
        <p:nvSpPr>
          <p:cNvPr id="10" name="TextBox 9"/>
          <p:cNvSpPr txBox="1"/>
          <p:nvPr/>
        </p:nvSpPr>
        <p:spPr>
          <a:xfrm>
            <a:off x="8494705" y="3789552"/>
            <a:ext cx="341760" cy="276999"/>
          </a:xfrm>
          <a:prstGeom prst="rect">
            <a:avLst/>
          </a:prstGeom>
          <a:noFill/>
        </p:spPr>
        <p:txBody>
          <a:bodyPr wrap="none" rtlCol="0">
            <a:spAutoFit/>
          </a:bodyPr>
          <a:lstStyle/>
          <a:p>
            <a:r>
              <a:rPr lang="en-US" sz="1200" dirty="0" smtClean="0">
                <a:solidFill>
                  <a:schemeClr val="bg1"/>
                </a:solidFill>
              </a:rPr>
              <a:t>21</a:t>
            </a:r>
            <a:endParaRPr lang="el-GR" sz="1200" dirty="0">
              <a:solidFill>
                <a:schemeClr val="bg1"/>
              </a:solidFill>
            </a:endParaRPr>
          </a:p>
        </p:txBody>
      </p:sp>
      <p:sp>
        <p:nvSpPr>
          <p:cNvPr id="11" name="TextBox 10"/>
          <p:cNvSpPr txBox="1"/>
          <p:nvPr/>
        </p:nvSpPr>
        <p:spPr>
          <a:xfrm>
            <a:off x="6775320" y="5797761"/>
            <a:ext cx="341760" cy="276999"/>
          </a:xfrm>
          <a:prstGeom prst="rect">
            <a:avLst/>
          </a:prstGeom>
          <a:noFill/>
        </p:spPr>
        <p:txBody>
          <a:bodyPr wrap="none" rtlCol="0">
            <a:spAutoFit/>
          </a:bodyPr>
          <a:lstStyle/>
          <a:p>
            <a:r>
              <a:rPr lang="en-US" sz="1200" dirty="0" smtClean="0"/>
              <a:t>22</a:t>
            </a:r>
            <a:endParaRPr lang="el-GR" sz="1200" dirty="0"/>
          </a:p>
        </p:txBody>
      </p:sp>
    </p:spTree>
    <p:extLst>
      <p:ext uri="{BB962C8B-B14F-4D97-AF65-F5344CB8AC3E}">
        <p14:creationId xmlns:p14="http://schemas.microsoft.com/office/powerpoint/2010/main" val="1669920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Θηλαστικά</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2</a:t>
            </a:fld>
            <a:endParaRPr lang="en-US"/>
          </a:p>
        </p:txBody>
      </p:sp>
      <p:pic>
        <p:nvPicPr>
          <p:cNvPr id="10" name="Picture Placeholder 9"/>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33294" t="-397" r="-33294" b="-397"/>
          <a:stretch/>
        </p:blipFill>
        <p:spPr>
          <a:xfrm>
            <a:off x="354625" y="1447800"/>
            <a:ext cx="4557514" cy="2451100"/>
          </a:xfrm>
        </p:spPr>
      </p:pic>
      <p:pic>
        <p:nvPicPr>
          <p:cNvPr id="11" name="Picture Placeholder 10"/>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24965" t="3445" r="-24965" b="3445"/>
          <a:stretch/>
        </p:blipFill>
        <p:spPr>
          <a:xfrm>
            <a:off x="4186307" y="1690689"/>
            <a:ext cx="3778250" cy="2044700"/>
          </a:xfrm>
          <a:ln>
            <a:solidFill>
              <a:schemeClr val="accent1"/>
            </a:solidFill>
          </a:ln>
        </p:spPr>
      </p:pic>
      <p:pic>
        <p:nvPicPr>
          <p:cNvPr id="12" name="Picture Placeholder 11"/>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206" b="8206"/>
          <a:stretch>
            <a:fillRect/>
          </a:stretch>
        </p:blipFill>
        <p:spPr/>
      </p:pic>
      <p:sp>
        <p:nvSpPr>
          <p:cNvPr id="2" name="TextBox 1"/>
          <p:cNvSpPr txBox="1"/>
          <p:nvPr/>
        </p:nvSpPr>
        <p:spPr>
          <a:xfrm>
            <a:off x="3635514" y="3621901"/>
            <a:ext cx="263214" cy="276999"/>
          </a:xfrm>
          <a:prstGeom prst="rect">
            <a:avLst/>
          </a:prstGeom>
          <a:noFill/>
        </p:spPr>
        <p:txBody>
          <a:bodyPr wrap="none" rtlCol="0">
            <a:spAutoFit/>
          </a:bodyPr>
          <a:lstStyle/>
          <a:p>
            <a:r>
              <a:rPr lang="en-US" sz="1200" dirty="0" smtClean="0">
                <a:solidFill>
                  <a:schemeClr val="bg1"/>
                </a:solidFill>
              </a:rPr>
              <a:t>1</a:t>
            </a:r>
            <a:endParaRPr lang="el-GR" sz="1200" dirty="0">
              <a:solidFill>
                <a:schemeClr val="bg1"/>
              </a:solidFill>
            </a:endParaRPr>
          </a:p>
        </p:txBody>
      </p:sp>
      <p:sp>
        <p:nvSpPr>
          <p:cNvPr id="9" name="TextBox 8"/>
          <p:cNvSpPr txBox="1"/>
          <p:nvPr/>
        </p:nvSpPr>
        <p:spPr>
          <a:xfrm>
            <a:off x="7598803" y="3480693"/>
            <a:ext cx="263214" cy="276999"/>
          </a:xfrm>
          <a:prstGeom prst="rect">
            <a:avLst/>
          </a:prstGeom>
          <a:noFill/>
        </p:spPr>
        <p:txBody>
          <a:bodyPr wrap="none" rtlCol="0">
            <a:spAutoFit/>
          </a:bodyPr>
          <a:lstStyle/>
          <a:p>
            <a:r>
              <a:rPr lang="en-US" sz="1200" dirty="0" smtClean="0"/>
              <a:t>2</a:t>
            </a:r>
            <a:endParaRPr lang="el-GR" sz="1200" dirty="0"/>
          </a:p>
        </p:txBody>
      </p:sp>
      <p:sp>
        <p:nvSpPr>
          <p:cNvPr id="13" name="TextBox 12"/>
          <p:cNvSpPr txBox="1"/>
          <p:nvPr/>
        </p:nvSpPr>
        <p:spPr>
          <a:xfrm>
            <a:off x="6197911" y="5830112"/>
            <a:ext cx="263214" cy="276999"/>
          </a:xfrm>
          <a:prstGeom prst="rect">
            <a:avLst/>
          </a:prstGeom>
          <a:noFill/>
        </p:spPr>
        <p:txBody>
          <a:bodyPr wrap="none" rtlCol="0">
            <a:spAutoFit/>
          </a:bodyPr>
          <a:lstStyle/>
          <a:p>
            <a:r>
              <a:rPr lang="en-US" sz="1200" dirty="0" smtClean="0">
                <a:solidFill>
                  <a:schemeClr val="bg1"/>
                </a:solidFill>
              </a:rPr>
              <a:t>3</a:t>
            </a:r>
            <a:endParaRPr lang="el-GR" sz="1200" dirty="0">
              <a:solidFill>
                <a:schemeClr val="bg1"/>
              </a:solidFill>
            </a:endParaRPr>
          </a:p>
        </p:txBody>
      </p:sp>
    </p:spTree>
    <p:extLst>
      <p:ext uri="{BB962C8B-B14F-4D97-AF65-F5344CB8AC3E}">
        <p14:creationId xmlns:p14="http://schemas.microsoft.com/office/powerpoint/2010/main" val="18141184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Ρόλος του τριχώματος 1/</a:t>
            </a:r>
            <a:r>
              <a:rPr lang="en-US" dirty="0" smtClean="0"/>
              <a:t>2</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20</a:t>
            </a:fld>
            <a:endParaRPr lang="en-US" dirty="0"/>
          </a:p>
        </p:txBody>
      </p:sp>
      <p:pic>
        <p:nvPicPr>
          <p:cNvPr id="14" name="Content Placeholder 13"/>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640041" y="3926613"/>
            <a:ext cx="1576399" cy="2114550"/>
          </a:xfrm>
        </p:spPr>
      </p:pic>
      <p:pic>
        <p:nvPicPr>
          <p:cNvPr id="13" name="Content Placeholder 12"/>
          <p:cNvPicPr>
            <a:picLocks noGrp="1" noChangeAspect="1"/>
          </p:cNvPicPr>
          <p:nvPr>
            <p:ph sz="quarter" idx="12"/>
          </p:nvPr>
        </p:nvPicPr>
        <p:blipFill rotWithShape="1">
          <a:blip r:embed="rId4" cstate="print">
            <a:extLst>
              <a:ext uri="{28A0092B-C50C-407E-A947-70E740481C1C}">
                <a14:useLocalDpi xmlns:a14="http://schemas.microsoft.com/office/drawing/2010/main" val="0"/>
              </a:ext>
            </a:extLst>
          </a:blip>
          <a:srcRect t="7613" b="6186"/>
          <a:stretch/>
        </p:blipFill>
        <p:spPr>
          <a:xfrm>
            <a:off x="5216440" y="1853430"/>
            <a:ext cx="3298910" cy="3130458"/>
          </a:xfrm>
        </p:spPr>
      </p:pic>
      <p:sp>
        <p:nvSpPr>
          <p:cNvPr id="12" name="Text Placeholder 11"/>
          <p:cNvSpPr>
            <a:spLocks noGrp="1"/>
          </p:cNvSpPr>
          <p:nvPr>
            <p:ph type="body" sz="quarter" idx="14"/>
          </p:nvPr>
        </p:nvSpPr>
        <p:spPr>
          <a:xfrm>
            <a:off x="628651" y="1854200"/>
            <a:ext cx="3592830" cy="4308475"/>
          </a:xfrm>
        </p:spPr>
        <p:txBody>
          <a:bodyPr/>
          <a:lstStyle/>
          <a:p>
            <a:pPr indent="0">
              <a:buNone/>
            </a:pPr>
            <a:r>
              <a:rPr lang="el-GR" altLang="en-US" sz="2400" dirty="0">
                <a:ea typeface="ＭＳ Ｐゴシック" panose="020B0600070205080204" pitchFamily="34" charset="-128"/>
              </a:rPr>
              <a:t>Προστασία. </a:t>
            </a:r>
            <a:r>
              <a:rPr lang="en-US" altLang="en-US" sz="2400" dirty="0">
                <a:ea typeface="ＭＳ Ｐゴシック" panose="020B0600070205080204" pitchFamily="34" charset="-128"/>
              </a:rPr>
              <a:t>Σ</a:t>
            </a:r>
            <a:r>
              <a:rPr lang="el-GR" altLang="en-US" sz="2400" dirty="0" err="1">
                <a:ea typeface="ＭＳ Ｐゴシック" panose="020B0600070205080204" pitchFamily="34" charset="-128"/>
              </a:rPr>
              <a:t>τικτά</a:t>
            </a:r>
            <a:r>
              <a:rPr lang="el-GR" altLang="en-US" sz="2400" dirty="0">
                <a:ea typeface="ＭＳ Ｐゴシック" panose="020B0600070205080204" pitchFamily="34" charset="-128"/>
              </a:rPr>
              <a:t> η διακεκομμένα σχέδια βοηθούν στην παραλλαγή.</a:t>
            </a:r>
          </a:p>
          <a:p>
            <a:pPr indent="0">
              <a:buNone/>
            </a:pPr>
            <a:r>
              <a:rPr lang="en-US" altLang="en-US" sz="2400" dirty="0">
                <a:ea typeface="ＭＳ Ｐゴシック" panose="020B0600070205080204" pitchFamily="34" charset="-128"/>
              </a:rPr>
              <a:t>Α</a:t>
            </a:r>
            <a:r>
              <a:rPr lang="el-GR" altLang="en-US" sz="2400" dirty="0" err="1">
                <a:ea typeface="ＭＳ Ｐゴシック" panose="020B0600070205080204" pitchFamily="34" charset="-128"/>
              </a:rPr>
              <a:t>ποσηματικός</a:t>
            </a:r>
            <a:r>
              <a:rPr lang="el-GR" altLang="en-US" sz="2400" dirty="0">
                <a:ea typeface="ＭＳ Ｐゴシック" panose="020B0600070205080204" pitchFamily="34" charset="-128"/>
              </a:rPr>
              <a:t>. </a:t>
            </a:r>
            <a:r>
              <a:rPr lang="en-US" altLang="en-US" sz="2400" dirty="0">
                <a:ea typeface="ＭＳ Ｐゴシック" panose="020B0600070205080204" pitchFamily="34" charset="-128"/>
              </a:rPr>
              <a:t>Π</a:t>
            </a:r>
            <a:r>
              <a:rPr lang="el-GR" altLang="en-US" sz="2400" dirty="0" err="1">
                <a:ea typeface="ＭＳ Ｐゴシック" panose="020B0600070205080204" pitchFamily="34" charset="-128"/>
              </a:rPr>
              <a:t>ροειδοποιούν</a:t>
            </a:r>
            <a:r>
              <a:rPr lang="el-GR" altLang="en-US" sz="2400" dirty="0">
                <a:ea typeface="ＭＳ Ｐゴシック" panose="020B0600070205080204" pitchFamily="34" charset="-128"/>
              </a:rPr>
              <a:t> επίδοξους θηρευτές.</a:t>
            </a:r>
          </a:p>
          <a:p>
            <a:endParaRPr lang="en-US" dirty="0"/>
          </a:p>
        </p:txBody>
      </p:sp>
      <p:sp>
        <p:nvSpPr>
          <p:cNvPr id="8" name="TextBox 7"/>
          <p:cNvSpPr txBox="1"/>
          <p:nvPr/>
        </p:nvSpPr>
        <p:spPr>
          <a:xfrm>
            <a:off x="5216440" y="5824920"/>
            <a:ext cx="341760" cy="276999"/>
          </a:xfrm>
          <a:prstGeom prst="rect">
            <a:avLst/>
          </a:prstGeom>
          <a:noFill/>
        </p:spPr>
        <p:txBody>
          <a:bodyPr wrap="none" rtlCol="0">
            <a:spAutoFit/>
          </a:bodyPr>
          <a:lstStyle/>
          <a:p>
            <a:r>
              <a:rPr lang="en-US" sz="1200" dirty="0" smtClean="0"/>
              <a:t>23</a:t>
            </a:r>
            <a:endParaRPr lang="el-GR" sz="1200" dirty="0"/>
          </a:p>
        </p:txBody>
      </p:sp>
      <p:sp>
        <p:nvSpPr>
          <p:cNvPr id="10" name="TextBox 9"/>
          <p:cNvSpPr txBox="1"/>
          <p:nvPr/>
        </p:nvSpPr>
        <p:spPr>
          <a:xfrm>
            <a:off x="8173590" y="5008129"/>
            <a:ext cx="341760" cy="276999"/>
          </a:xfrm>
          <a:prstGeom prst="rect">
            <a:avLst/>
          </a:prstGeom>
          <a:noFill/>
        </p:spPr>
        <p:txBody>
          <a:bodyPr wrap="none" rtlCol="0">
            <a:spAutoFit/>
          </a:bodyPr>
          <a:lstStyle/>
          <a:p>
            <a:r>
              <a:rPr lang="en-US" sz="1200" dirty="0" smtClean="0"/>
              <a:t>24</a:t>
            </a:r>
            <a:endParaRPr lang="el-GR" sz="1200" dirty="0"/>
          </a:p>
        </p:txBody>
      </p:sp>
    </p:spTree>
    <p:extLst>
      <p:ext uri="{BB962C8B-B14F-4D97-AF65-F5344CB8AC3E}">
        <p14:creationId xmlns:p14="http://schemas.microsoft.com/office/powerpoint/2010/main" val="938884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Ρόλος του τριχώματος 2/</a:t>
            </a:r>
            <a:r>
              <a:rPr lang="en-US" dirty="0" smtClean="0"/>
              <a:t>2</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21</a:t>
            </a:fld>
            <a:endParaRPr lang="en-US" dirty="0"/>
          </a:p>
        </p:txBody>
      </p:sp>
      <p:sp>
        <p:nvSpPr>
          <p:cNvPr id="12" name="Text Placeholder 11"/>
          <p:cNvSpPr>
            <a:spLocks noGrp="1"/>
          </p:cNvSpPr>
          <p:nvPr>
            <p:ph type="body" sz="quarter" idx="14"/>
          </p:nvPr>
        </p:nvSpPr>
        <p:spPr>
          <a:xfrm>
            <a:off x="462859" y="1505732"/>
            <a:ext cx="3764281" cy="4308475"/>
          </a:xfrm>
        </p:spPr>
        <p:txBody>
          <a:bodyPr>
            <a:normAutofit fontScale="85000" lnSpcReduction="20000"/>
          </a:bodyPr>
          <a:lstStyle/>
          <a:p>
            <a:pPr indent="0">
              <a:lnSpc>
                <a:spcPct val="110000"/>
              </a:lnSpc>
              <a:buNone/>
            </a:pPr>
            <a:r>
              <a:rPr lang="en-US" altLang="en-US" sz="2800" dirty="0">
                <a:ea typeface="ＭＳ Ｐゴシック" panose="020B0600070205080204" pitchFamily="34" charset="-128"/>
              </a:rPr>
              <a:t>Ο</a:t>
            </a:r>
            <a:r>
              <a:rPr lang="el-GR" altLang="en-US" sz="2800" dirty="0">
                <a:ea typeface="ＭＳ Ｐゴシック" panose="020B0600070205080204" pitchFamily="34" charset="-128"/>
              </a:rPr>
              <a:t>ι ρινικές τρίχες συμβάλλουν στην αίσθηση της αφής και στην κατανόηση του περιβάλλοντος, </a:t>
            </a:r>
            <a:r>
              <a:rPr lang="el-GR" altLang="en-US" sz="2800" dirty="0" err="1">
                <a:ea typeface="ＭＳ Ｐゴシック" panose="020B0600070205080204" pitchFamily="34" charset="-128"/>
              </a:rPr>
              <a:t>ιδίατερα</a:t>
            </a:r>
            <a:r>
              <a:rPr lang="el-GR" altLang="en-US" sz="2800" dirty="0">
                <a:ea typeface="ＭＳ Ｐゴシック" panose="020B0600070205080204" pitchFamily="34" charset="-128"/>
              </a:rPr>
              <a:t> σε νυκτόβια και υπόγειας διαβίωσης είδη.</a:t>
            </a:r>
          </a:p>
          <a:p>
            <a:pPr indent="0">
              <a:lnSpc>
                <a:spcPct val="110000"/>
              </a:lnSpc>
              <a:buNone/>
            </a:pPr>
            <a:r>
              <a:rPr lang="en-US" altLang="en-US" sz="2800" dirty="0">
                <a:ea typeface="ＭＳ Ｐゴシック" panose="020B0600070205080204" pitchFamily="34" charset="-128"/>
              </a:rPr>
              <a:t>Ά</a:t>
            </a:r>
            <a:r>
              <a:rPr lang="el-GR" altLang="en-US" sz="2800" dirty="0" err="1">
                <a:ea typeface="ＭＳ Ｐゴシック" panose="020B0600070205080204" pitchFamily="34" charset="-128"/>
              </a:rPr>
              <a:t>μυνα</a:t>
            </a:r>
            <a:r>
              <a:rPr lang="el-GR" altLang="en-US" sz="2800" dirty="0">
                <a:ea typeface="ＭＳ Ｐゴシック" panose="020B0600070205080204" pitchFamily="34" charset="-128"/>
              </a:rPr>
              <a:t>. </a:t>
            </a:r>
            <a:r>
              <a:rPr lang="en-US" altLang="en-US" sz="2800" dirty="0">
                <a:ea typeface="ＭＳ Ｐゴシック" panose="020B0600070205080204" pitchFamily="34" charset="-128"/>
              </a:rPr>
              <a:t>Τ</a:t>
            </a:r>
            <a:r>
              <a:rPr lang="el-GR" altLang="en-US" sz="2800" dirty="0" err="1">
                <a:ea typeface="ＭＳ Ｐゴシック" panose="020B0600070205080204" pitchFamily="34" charset="-128"/>
              </a:rPr>
              <a:t>ροποιημένες</a:t>
            </a:r>
            <a:r>
              <a:rPr lang="el-GR" altLang="en-US" sz="2800" dirty="0">
                <a:ea typeface="ＭＳ Ｐゴシック" panose="020B0600070205080204" pitchFamily="34" charset="-128"/>
              </a:rPr>
              <a:t> τρίχες προσφέρουν θωράκιση σε ζώα όπως ο </a:t>
            </a:r>
            <a:r>
              <a:rPr lang="el-GR" altLang="en-US" sz="2800" dirty="0" err="1">
                <a:ea typeface="ＭＳ Ｐゴシック" panose="020B0600070205080204" pitchFamily="34" charset="-128"/>
              </a:rPr>
              <a:t>σκατζόχοιρος</a:t>
            </a:r>
            <a:r>
              <a:rPr lang="el-GR" altLang="en-US" sz="2800" dirty="0">
                <a:ea typeface="ＭＳ Ｐゴシック" panose="020B0600070205080204" pitchFamily="34" charset="-128"/>
              </a:rPr>
              <a:t>, η </a:t>
            </a:r>
            <a:r>
              <a:rPr lang="el-GR" altLang="en-US" sz="2800" dirty="0" smtClean="0">
                <a:ea typeface="ＭＳ Ｐゴシック" panose="020B0600070205080204" pitchFamily="34" charset="-128"/>
              </a:rPr>
              <a:t>έχιδνα     </a:t>
            </a:r>
            <a:r>
              <a:rPr lang="el-GR" altLang="en-US" sz="2800" dirty="0">
                <a:ea typeface="ＭＳ Ｐゴシック" panose="020B0600070205080204" pitchFamily="34" charset="-128"/>
              </a:rPr>
              <a:t>ή ο </a:t>
            </a:r>
            <a:r>
              <a:rPr lang="el-GR" altLang="en-US" sz="2800" dirty="0" smtClean="0">
                <a:ea typeface="ＭＳ Ｐゴシック" panose="020B0600070205080204" pitchFamily="34" charset="-128"/>
              </a:rPr>
              <a:t>ακανθόχοιρος.</a:t>
            </a:r>
            <a:endParaRPr lang="en-US" altLang="en-US" sz="2800" dirty="0">
              <a:ea typeface="ＭＳ Ｐゴシック" panose="020B0600070205080204" pitchFamily="34" charset="-128"/>
            </a:endParaRPr>
          </a:p>
        </p:txBody>
      </p:sp>
      <p:pic>
        <p:nvPicPr>
          <p:cNvPr id="6" name="Content Placeholder 5"/>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6248401" y="1464051"/>
            <a:ext cx="2583707" cy="2892084"/>
          </a:xfrm>
        </p:spPr>
      </p:pic>
      <p:pic>
        <p:nvPicPr>
          <p:cNvPr id="7" name="Content Placeholder 6"/>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227140" y="3115912"/>
            <a:ext cx="2021261" cy="2114550"/>
          </a:xfrm>
        </p:spPr>
      </p:pic>
      <p:sp>
        <p:nvSpPr>
          <p:cNvPr id="8" name="TextBox 7"/>
          <p:cNvSpPr txBox="1"/>
          <p:nvPr/>
        </p:nvSpPr>
        <p:spPr>
          <a:xfrm>
            <a:off x="5906641" y="4925277"/>
            <a:ext cx="341760" cy="276999"/>
          </a:xfrm>
          <a:prstGeom prst="rect">
            <a:avLst/>
          </a:prstGeom>
          <a:noFill/>
        </p:spPr>
        <p:txBody>
          <a:bodyPr wrap="none" rtlCol="0">
            <a:spAutoFit/>
          </a:bodyPr>
          <a:lstStyle/>
          <a:p>
            <a:r>
              <a:rPr lang="en-US" sz="1200" dirty="0" smtClean="0">
                <a:solidFill>
                  <a:schemeClr val="bg1"/>
                </a:solidFill>
              </a:rPr>
              <a:t>25</a:t>
            </a:r>
            <a:endParaRPr lang="el-GR" sz="1200" dirty="0">
              <a:solidFill>
                <a:schemeClr val="bg1"/>
              </a:solidFill>
            </a:endParaRPr>
          </a:p>
        </p:txBody>
      </p:sp>
      <p:sp>
        <p:nvSpPr>
          <p:cNvPr id="10" name="TextBox 9"/>
          <p:cNvSpPr txBox="1"/>
          <p:nvPr/>
        </p:nvSpPr>
        <p:spPr>
          <a:xfrm>
            <a:off x="8344470" y="3978021"/>
            <a:ext cx="341760" cy="276999"/>
          </a:xfrm>
          <a:prstGeom prst="rect">
            <a:avLst/>
          </a:prstGeom>
          <a:noFill/>
        </p:spPr>
        <p:txBody>
          <a:bodyPr wrap="none" rtlCol="0">
            <a:spAutoFit/>
          </a:bodyPr>
          <a:lstStyle/>
          <a:p>
            <a:r>
              <a:rPr lang="en-US" sz="1200" dirty="0" smtClean="0">
                <a:solidFill>
                  <a:schemeClr val="bg1"/>
                </a:solidFill>
              </a:rPr>
              <a:t>26</a:t>
            </a:r>
            <a:endParaRPr lang="el-GR" sz="1200" dirty="0">
              <a:solidFill>
                <a:schemeClr val="bg1"/>
              </a:solidFill>
            </a:endParaRPr>
          </a:p>
        </p:txBody>
      </p:sp>
    </p:spTree>
    <p:extLst>
      <p:ext uri="{BB962C8B-B14F-4D97-AF65-F5344CB8AC3E}">
        <p14:creationId xmlns:p14="http://schemas.microsoft.com/office/powerpoint/2010/main" val="79644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Κέρατα 1/</a:t>
            </a:r>
            <a:r>
              <a:rPr lang="en-US" dirty="0" smtClean="0"/>
              <a:t>4</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22</a:t>
            </a:fld>
            <a:endParaRPr lang="en-US"/>
          </a:p>
        </p:txBody>
      </p:sp>
      <p:pic>
        <p:nvPicPr>
          <p:cNvPr id="11" name="Content Placeholder 10"/>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l="6362" r="6557"/>
          <a:stretch/>
        </p:blipFill>
        <p:spPr>
          <a:xfrm>
            <a:off x="4841432" y="1690689"/>
            <a:ext cx="3398520" cy="4379913"/>
          </a:xfrm>
        </p:spPr>
      </p:pic>
      <p:sp>
        <p:nvSpPr>
          <p:cNvPr id="10" name="Text Placeholder 9"/>
          <p:cNvSpPr>
            <a:spLocks noGrp="1"/>
          </p:cNvSpPr>
          <p:nvPr>
            <p:ph type="body" sz="quarter" idx="13"/>
          </p:nvPr>
        </p:nvSpPr>
        <p:spPr>
          <a:xfrm>
            <a:off x="545990" y="1660527"/>
            <a:ext cx="4295441" cy="4410075"/>
          </a:xfrm>
        </p:spPr>
        <p:txBody>
          <a:bodyPr>
            <a:normAutofit fontScale="70000" lnSpcReduction="20000"/>
          </a:bodyPr>
          <a:lstStyle/>
          <a:p>
            <a:pPr marL="0" indent="0">
              <a:lnSpc>
                <a:spcPct val="110000"/>
              </a:lnSpc>
              <a:buNone/>
            </a:pPr>
            <a:r>
              <a:rPr lang="el-GR" altLang="en-US" sz="3400" dirty="0" smtClean="0">
                <a:ea typeface="ＭＳ Ｐゴシック" panose="020B0600070205080204" pitchFamily="34" charset="-128"/>
              </a:rPr>
              <a:t>Τα </a:t>
            </a:r>
            <a:r>
              <a:rPr lang="el-GR" altLang="en-US" sz="3400" dirty="0">
                <a:ea typeface="ＭＳ Ｐゴシック" panose="020B0600070205080204" pitchFamily="34" charset="-128"/>
              </a:rPr>
              <a:t>γνήσια κέρατα (</a:t>
            </a:r>
            <a:r>
              <a:rPr lang="el-GR" altLang="en-US" sz="3400" b="1" dirty="0">
                <a:ea typeface="ＭＳ Ｐゴシック" panose="020B0600070205080204" pitchFamily="34" charset="-128"/>
              </a:rPr>
              <a:t>οικ. </a:t>
            </a:r>
            <a:r>
              <a:rPr lang="en-US" altLang="en-US" sz="3400" b="1" dirty="0" err="1">
                <a:ea typeface="ＭＳ Ｐゴシック" panose="020B0600070205080204" pitchFamily="34" charset="-128"/>
              </a:rPr>
              <a:t>Bovidae</a:t>
            </a:r>
            <a:r>
              <a:rPr lang="en-US" altLang="en-US" sz="3400" dirty="0">
                <a:ea typeface="ＭＳ Ｐゴシック" panose="020B0600070205080204" pitchFamily="34" charset="-128"/>
              </a:rPr>
              <a:t>) </a:t>
            </a:r>
            <a:r>
              <a:rPr lang="el-GR" altLang="en-US" sz="3400" dirty="0">
                <a:ea typeface="ＭＳ Ｐゴシック" panose="020B0600070205080204" pitchFamily="34" charset="-128"/>
              </a:rPr>
              <a:t>αποτελούν κοίλες θήκες </a:t>
            </a:r>
            <a:r>
              <a:rPr lang="el-GR" altLang="en-US" sz="3400" dirty="0" err="1">
                <a:ea typeface="ＭＳ Ｐゴシック" panose="020B0600070205080204" pitchFamily="34" charset="-128"/>
              </a:rPr>
              <a:t>κερατινοποιημένης</a:t>
            </a:r>
            <a:r>
              <a:rPr lang="el-GR" altLang="en-US" sz="3400" dirty="0">
                <a:ea typeface="ＭＳ Ｐゴシック" panose="020B0600070205080204" pitchFamily="34" charset="-128"/>
              </a:rPr>
              <a:t> επιδερμίδας που περιβάλλουν οστέινο πυρήνα ο οποίος εκφύεται από το κρανίο. </a:t>
            </a:r>
            <a:endParaRPr lang="el-GR" altLang="en-US" sz="3400" dirty="0" smtClean="0">
              <a:ea typeface="ＭＳ Ｐゴシック" panose="020B0600070205080204" pitchFamily="34" charset="-128"/>
            </a:endParaRPr>
          </a:p>
          <a:p>
            <a:pPr marL="0" indent="0">
              <a:lnSpc>
                <a:spcPct val="110000"/>
              </a:lnSpc>
              <a:buNone/>
            </a:pPr>
            <a:r>
              <a:rPr lang="en-US" altLang="en-US" sz="3400" dirty="0" smtClean="0">
                <a:ea typeface="ＭＳ Ｐゴシック" panose="020B0600070205080204" pitchFamily="34" charset="-128"/>
              </a:rPr>
              <a:t>Τ</a:t>
            </a:r>
            <a:r>
              <a:rPr lang="el-GR" altLang="en-US" sz="3400" dirty="0">
                <a:ea typeface="ＭＳ Ｐゴシック" panose="020B0600070205080204" pitchFamily="34" charset="-128"/>
              </a:rPr>
              <a:t>α κέρατα αυτά δεν διακλαδίζονται και δεν αποβάλλονται αλλά αυξάνουν συνεχώς και μπορεί να κυρτώνουν έντονα. </a:t>
            </a:r>
            <a:endParaRPr lang="el-GR" altLang="en-US" sz="3400" dirty="0" smtClean="0">
              <a:ea typeface="ＭＳ Ｐゴシック" panose="020B0600070205080204" pitchFamily="34" charset="-128"/>
            </a:endParaRPr>
          </a:p>
          <a:p>
            <a:pPr marL="0" indent="0">
              <a:lnSpc>
                <a:spcPct val="110000"/>
              </a:lnSpc>
              <a:buNone/>
            </a:pPr>
            <a:r>
              <a:rPr lang="en-US" altLang="en-US" sz="3400" dirty="0" smtClean="0">
                <a:ea typeface="ＭＳ Ｐゴシック" panose="020B0600070205080204" pitchFamily="34" charset="-128"/>
              </a:rPr>
              <a:t>Υ</a:t>
            </a:r>
            <a:r>
              <a:rPr lang="el-GR" altLang="en-US" sz="3400" dirty="0" err="1">
                <a:ea typeface="ＭＳ Ｐゴシック" panose="020B0600070205080204" pitchFamily="34" charset="-128"/>
              </a:rPr>
              <a:t>πάρχουν</a:t>
            </a:r>
            <a:r>
              <a:rPr lang="el-GR" altLang="en-US" sz="3400" dirty="0">
                <a:ea typeface="ＭＳ Ｐゴシック" panose="020B0600070205080204" pitchFamily="34" charset="-128"/>
              </a:rPr>
              <a:t> και στα δύο φύλα.</a:t>
            </a:r>
            <a:endParaRPr lang="en-US" altLang="en-US" sz="3400" dirty="0">
              <a:ea typeface="ＭＳ Ｐゴシック" panose="020B0600070205080204" pitchFamily="34" charset="-128"/>
            </a:endParaRPr>
          </a:p>
          <a:p>
            <a:endParaRPr lang="en-US" dirty="0"/>
          </a:p>
        </p:txBody>
      </p:sp>
      <p:sp>
        <p:nvSpPr>
          <p:cNvPr id="7" name="TextBox 6"/>
          <p:cNvSpPr txBox="1"/>
          <p:nvPr/>
        </p:nvSpPr>
        <p:spPr>
          <a:xfrm>
            <a:off x="7898192" y="5438059"/>
            <a:ext cx="341760" cy="276999"/>
          </a:xfrm>
          <a:prstGeom prst="rect">
            <a:avLst/>
          </a:prstGeom>
          <a:noFill/>
        </p:spPr>
        <p:txBody>
          <a:bodyPr wrap="none" rtlCol="0">
            <a:spAutoFit/>
          </a:bodyPr>
          <a:lstStyle/>
          <a:p>
            <a:r>
              <a:rPr lang="en-US" sz="1200" dirty="0" smtClean="0">
                <a:solidFill>
                  <a:schemeClr val="bg1"/>
                </a:solidFill>
              </a:rPr>
              <a:t>27</a:t>
            </a:r>
            <a:endParaRPr lang="el-GR" sz="1200" dirty="0">
              <a:solidFill>
                <a:schemeClr val="bg1"/>
              </a:solidFill>
            </a:endParaRPr>
          </a:p>
        </p:txBody>
      </p:sp>
    </p:spTree>
    <p:extLst>
      <p:ext uri="{BB962C8B-B14F-4D97-AF65-F5344CB8AC3E}">
        <p14:creationId xmlns:p14="http://schemas.microsoft.com/office/powerpoint/2010/main" val="1793656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Κέρατα 2/</a:t>
            </a:r>
            <a:r>
              <a:rPr lang="en-US" dirty="0" smtClean="0"/>
              <a:t>4</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23</a:t>
            </a:fld>
            <a:endParaRPr lang="en-US"/>
          </a:p>
        </p:txBody>
      </p:sp>
      <p:sp>
        <p:nvSpPr>
          <p:cNvPr id="10" name="Text Placeholder 9"/>
          <p:cNvSpPr>
            <a:spLocks noGrp="1"/>
          </p:cNvSpPr>
          <p:nvPr>
            <p:ph type="body" sz="quarter" idx="13"/>
          </p:nvPr>
        </p:nvSpPr>
        <p:spPr>
          <a:xfrm>
            <a:off x="396525" y="1511105"/>
            <a:ext cx="4661839" cy="5244048"/>
          </a:xfrm>
        </p:spPr>
        <p:txBody>
          <a:bodyPr>
            <a:normAutofit fontScale="55000" lnSpcReduction="20000"/>
          </a:bodyPr>
          <a:lstStyle/>
          <a:p>
            <a:pPr indent="0">
              <a:lnSpc>
                <a:spcPct val="110000"/>
              </a:lnSpc>
              <a:buNone/>
            </a:pPr>
            <a:r>
              <a:rPr lang="el-GR" altLang="en-US" sz="4000" dirty="0">
                <a:ea typeface="ＭＳ Ｐゴシック" panose="020B0600070205080204" pitchFamily="34" charset="-128"/>
              </a:rPr>
              <a:t>Τα </a:t>
            </a:r>
            <a:r>
              <a:rPr lang="el-GR" altLang="en-US" sz="4000" dirty="0" err="1">
                <a:ea typeface="ＭＳ Ｐゴシック" panose="020B0600070205080204" pitchFamily="34" charset="-128"/>
              </a:rPr>
              <a:t>ψευδοκέρατα</a:t>
            </a:r>
            <a:r>
              <a:rPr lang="el-GR" altLang="en-US" sz="4000" dirty="0">
                <a:ea typeface="ＭＳ Ｐゴシック" panose="020B0600070205080204" pitchFamily="34" charset="-128"/>
              </a:rPr>
              <a:t> (</a:t>
            </a:r>
            <a:r>
              <a:rPr lang="el-GR" altLang="en-US" sz="4000" b="1" dirty="0">
                <a:ea typeface="ＭＳ Ｐゴシック" panose="020B0600070205080204" pitchFamily="34" charset="-128"/>
              </a:rPr>
              <a:t>οικ. </a:t>
            </a:r>
            <a:r>
              <a:rPr lang="en-US" altLang="en-US" sz="4000" b="1" dirty="0" err="1">
                <a:ea typeface="ＭＳ Ｐゴシック" panose="020B0600070205080204" pitchFamily="34" charset="-128"/>
              </a:rPr>
              <a:t>Cervidae</a:t>
            </a:r>
            <a:r>
              <a:rPr lang="en-US" altLang="en-US" sz="4000" dirty="0">
                <a:ea typeface="ＭＳ Ｐゴシック" panose="020B0600070205080204" pitchFamily="34" charset="-128"/>
              </a:rPr>
              <a:t>) </a:t>
            </a:r>
            <a:r>
              <a:rPr lang="el-GR" altLang="en-US" sz="4000" dirty="0">
                <a:ea typeface="ＭＳ Ｐゴシック" panose="020B0600070205080204" pitchFamily="34" charset="-128"/>
              </a:rPr>
              <a:t>διακλαδίζονται διαρκώς και αλλάζουν κάθε χρόνο.</a:t>
            </a:r>
          </a:p>
          <a:p>
            <a:pPr indent="0">
              <a:lnSpc>
                <a:spcPct val="110000"/>
              </a:lnSpc>
              <a:buNone/>
            </a:pPr>
            <a:r>
              <a:rPr lang="en-US" altLang="en-US" sz="4000" dirty="0">
                <a:ea typeface="ＭＳ Ｐゴシック" panose="020B0600070205080204" pitchFamily="34" charset="-128"/>
              </a:rPr>
              <a:t>Σ</a:t>
            </a:r>
            <a:r>
              <a:rPr lang="el-GR" altLang="en-US" sz="4000" dirty="0">
                <a:ea typeface="ＭＳ Ｐゴシック" panose="020B0600070205080204" pitchFamily="34" charset="-128"/>
              </a:rPr>
              <a:t>τη φάση της εαρινής ανάπτυξης περιβάλλονται από </a:t>
            </a:r>
            <a:r>
              <a:rPr lang="el-GR" altLang="en-US" sz="4000" dirty="0" err="1" smtClean="0">
                <a:ea typeface="ＭＳ Ｐゴシック" panose="020B0600070205080204" pitchFamily="34" charset="-128"/>
              </a:rPr>
              <a:t>αγγειοβρυθές</a:t>
            </a:r>
            <a:r>
              <a:rPr lang="el-GR" altLang="en-US" sz="4000" dirty="0" smtClean="0">
                <a:ea typeface="ＭＳ Ｐゴシック" panose="020B0600070205080204" pitchFamily="34" charset="-128"/>
              </a:rPr>
              <a:t> </a:t>
            </a:r>
            <a:r>
              <a:rPr lang="el-GR" altLang="en-US" sz="4000" dirty="0">
                <a:ea typeface="ＭＳ Ｐゴシック" panose="020B0600070205080204" pitchFamily="34" charset="-128"/>
              </a:rPr>
              <a:t>μαλακό δέρμα (βελούδο). </a:t>
            </a:r>
          </a:p>
          <a:p>
            <a:pPr indent="0">
              <a:lnSpc>
                <a:spcPct val="110000"/>
              </a:lnSpc>
              <a:buNone/>
            </a:pPr>
            <a:r>
              <a:rPr lang="en-US" altLang="en-US" sz="4000" dirty="0">
                <a:ea typeface="ＭＳ Ｐゴシック" panose="020B0600070205080204" pitchFamily="34" charset="-128"/>
              </a:rPr>
              <a:t>Τ</a:t>
            </a:r>
            <a:r>
              <a:rPr lang="el-GR" altLang="en-US" sz="4000" dirty="0">
                <a:ea typeface="ＭＳ Ｐゴシック" panose="020B0600070205080204" pitchFamily="34" charset="-128"/>
              </a:rPr>
              <a:t>ο φθινόπωρο τα αγγεία </a:t>
            </a:r>
            <a:r>
              <a:rPr lang="el-GR" altLang="en-US" sz="4000" dirty="0" smtClean="0">
                <a:ea typeface="ＭＳ Ｐゴシック" panose="020B0600070205080204" pitchFamily="34" charset="-128"/>
              </a:rPr>
              <a:t>συστέλλονται</a:t>
            </a:r>
            <a:r>
              <a:rPr lang="el-GR" altLang="en-US" sz="4000" dirty="0">
                <a:ea typeface="ＭＳ Ｐゴシック" panose="020B0600070205080204" pitchFamily="34" charset="-128"/>
              </a:rPr>
              <a:t>, το βελούδο απομακρύνεται, τα κέρατα παραμένουν γυμνά κατά την αναπαραγωγική περίοδο και αποβάλλονται αμέσως μετά. Στην αρχή του επόμενου χρόνου παρουσιάζονται τα νέα βλαστήματα.</a:t>
            </a:r>
            <a:endParaRPr lang="en-US" altLang="en-US" sz="4000" dirty="0">
              <a:ea typeface="ＭＳ Ｐゴシック" panose="020B0600070205080204" pitchFamily="34" charset="-128"/>
            </a:endParaRPr>
          </a:p>
          <a:p>
            <a:endParaRPr lang="en-US" dirty="0"/>
          </a:p>
        </p:txBody>
      </p:sp>
      <p:pic>
        <p:nvPicPr>
          <p:cNvPr id="5" name="Content Placeholder 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826239" y="1690689"/>
            <a:ext cx="3689111" cy="4130040"/>
          </a:xfrm>
        </p:spPr>
      </p:pic>
      <p:sp>
        <p:nvSpPr>
          <p:cNvPr id="7" name="TextBox 6"/>
          <p:cNvSpPr txBox="1"/>
          <p:nvPr/>
        </p:nvSpPr>
        <p:spPr>
          <a:xfrm>
            <a:off x="7964557" y="5493707"/>
            <a:ext cx="341760" cy="276999"/>
          </a:xfrm>
          <a:prstGeom prst="rect">
            <a:avLst/>
          </a:prstGeom>
          <a:noFill/>
        </p:spPr>
        <p:txBody>
          <a:bodyPr wrap="none" rtlCol="0">
            <a:spAutoFit/>
          </a:bodyPr>
          <a:lstStyle/>
          <a:p>
            <a:r>
              <a:rPr lang="en-US" sz="1200" dirty="0" smtClean="0">
                <a:solidFill>
                  <a:schemeClr val="bg1"/>
                </a:solidFill>
              </a:rPr>
              <a:t>28</a:t>
            </a:r>
            <a:endParaRPr lang="el-GR" sz="1200" dirty="0">
              <a:solidFill>
                <a:schemeClr val="bg1"/>
              </a:solidFill>
            </a:endParaRPr>
          </a:p>
        </p:txBody>
      </p:sp>
    </p:spTree>
    <p:extLst>
      <p:ext uri="{BB962C8B-B14F-4D97-AF65-F5344CB8AC3E}">
        <p14:creationId xmlns:p14="http://schemas.microsoft.com/office/powerpoint/2010/main" val="220468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Κέρατα </a:t>
            </a:r>
            <a:r>
              <a:rPr lang="en-US" dirty="0" smtClean="0"/>
              <a:t>3</a:t>
            </a:r>
            <a:r>
              <a:rPr lang="el-GR" dirty="0" smtClean="0"/>
              <a:t>/</a:t>
            </a:r>
            <a:r>
              <a:rPr lang="en-US" dirty="0" smtClean="0"/>
              <a:t>4</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24</a:t>
            </a:fld>
            <a:endParaRPr lang="en-US"/>
          </a:p>
        </p:txBody>
      </p:sp>
      <p:sp>
        <p:nvSpPr>
          <p:cNvPr id="12" name="Content Placeholder 11"/>
          <p:cNvSpPr>
            <a:spLocks noGrp="1"/>
          </p:cNvSpPr>
          <p:nvPr>
            <p:ph sz="quarter" idx="16"/>
          </p:nvPr>
        </p:nvSpPr>
        <p:spPr>
          <a:xfrm>
            <a:off x="443076" y="1875537"/>
            <a:ext cx="3135630" cy="4265031"/>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H </a:t>
            </a:r>
            <a:r>
              <a:rPr lang="el-GR" altLang="en-US" dirty="0" smtClean="0">
                <a:ea typeface="ＭＳ Ｐゴシック" panose="020B0600070205080204" pitchFamily="34" charset="-128"/>
              </a:rPr>
              <a:t>ετήσια </a:t>
            </a:r>
            <a:r>
              <a:rPr lang="el-GR" altLang="en-US" dirty="0">
                <a:ea typeface="ＭＳ Ｐゴシック" panose="020B0600070205080204" pitchFamily="34" charset="-128"/>
              </a:rPr>
              <a:t>αύξηση των κεράτων δημιουργεί πρόβλημα στο μεταβολισμό </a:t>
            </a:r>
            <a:r>
              <a:rPr lang="el-GR" altLang="en-US" dirty="0" smtClean="0">
                <a:ea typeface="ＭＳ Ｐゴシック" panose="020B0600070205080204" pitchFamily="34" charset="-128"/>
              </a:rPr>
              <a:t>ανόργανων </a:t>
            </a:r>
            <a:r>
              <a:rPr lang="el-GR" altLang="en-US" dirty="0">
                <a:ea typeface="ＭＳ Ｐゴシック" panose="020B0600070205080204" pitchFamily="34" charset="-128"/>
              </a:rPr>
              <a:t>στοιχείων. </a:t>
            </a:r>
            <a:r>
              <a:rPr lang="en-US" altLang="en-US" dirty="0">
                <a:ea typeface="ＭＳ Ｐゴシック" panose="020B0600070205080204" pitchFamily="34" charset="-128"/>
              </a:rPr>
              <a:t>Θ</a:t>
            </a:r>
            <a:r>
              <a:rPr lang="el-GR" altLang="en-US" dirty="0">
                <a:ea typeface="ＭＳ Ｐゴシック" panose="020B0600070205080204" pitchFamily="34" charset="-128"/>
              </a:rPr>
              <a:t>α πρέπει να συγκεντρώνονται 23  κιλά αλάτων ασβεστίου ανά περίοδο.</a:t>
            </a:r>
            <a:endParaRPr lang="en-US" altLang="en-US" dirty="0">
              <a:ea typeface="ＭＳ Ｐゴシック" panose="020B0600070205080204" pitchFamily="34" charset="-128"/>
            </a:endParaRPr>
          </a:p>
          <a:p>
            <a:pPr indent="0">
              <a:lnSpc>
                <a:spcPct val="110000"/>
              </a:lnSpc>
              <a:buNone/>
            </a:pPr>
            <a:r>
              <a:rPr lang="en-US" altLang="en-US" dirty="0">
                <a:ea typeface="ＭＳ Ｐゴシック" panose="020B0600070205080204" pitchFamily="34" charset="-128"/>
              </a:rPr>
              <a:t>Μ</a:t>
            </a:r>
            <a:r>
              <a:rPr lang="el-GR" altLang="en-US" dirty="0">
                <a:ea typeface="ＭＳ Ｐゴシック" panose="020B0600070205080204" pitchFamily="34" charset="-128"/>
              </a:rPr>
              <a:t>όνο στα αρσενικά (με την εξαίρεση του </a:t>
            </a:r>
            <a:r>
              <a:rPr lang="el-GR" altLang="en-US" dirty="0" smtClean="0">
                <a:ea typeface="ＭＳ Ｐゴシック" panose="020B0600070205080204" pitchFamily="34" charset="-128"/>
              </a:rPr>
              <a:t>τάρανδου).</a:t>
            </a:r>
            <a:endParaRPr lang="en-US" altLang="en-US" dirty="0">
              <a:ea typeface="ＭＳ Ｐゴシック" panose="020B0600070205080204" pitchFamily="34" charset="-128"/>
            </a:endParaRPr>
          </a:p>
          <a:p>
            <a:endParaRPr lang="en-US" dirty="0"/>
          </a:p>
        </p:txBody>
      </p:sp>
      <p:pic>
        <p:nvPicPr>
          <p:cNvPr id="17" name="Content Placeholder 16"/>
          <p:cNvPicPr>
            <a:picLocks noGrp="1" noChangeAspect="1"/>
          </p:cNvPicPr>
          <p:nvPr>
            <p:ph sz="quarter" idx="17"/>
          </p:nvPr>
        </p:nvPicPr>
        <p:blipFill rotWithShape="1">
          <a:blip r:embed="rId3" cstate="print">
            <a:extLst>
              <a:ext uri="{28A0092B-C50C-407E-A947-70E740481C1C}">
                <a14:useLocalDpi xmlns:a14="http://schemas.microsoft.com/office/drawing/2010/main" val="0"/>
              </a:ext>
            </a:extLst>
          </a:blip>
          <a:srcRect t="21406" b="20093"/>
          <a:stretch/>
        </p:blipFill>
        <p:spPr>
          <a:xfrm>
            <a:off x="3578706" y="4042085"/>
            <a:ext cx="3205788" cy="2098483"/>
          </a:xfrm>
        </p:spPr>
      </p:pic>
      <p:pic>
        <p:nvPicPr>
          <p:cNvPr id="20" name="Content Placeholder 19"/>
          <p:cNvPicPr>
            <a:picLocks noGrp="1" noChangeAspect="1"/>
          </p:cNvPicPr>
          <p:nvPr>
            <p:ph sz="quarter" idx="18"/>
          </p:nvPr>
        </p:nvPicPr>
        <p:blipFill>
          <a:blip r:embed="rId4" cstate="print">
            <a:extLst>
              <a:ext uri="{28A0092B-C50C-407E-A947-70E740481C1C}">
                <a14:useLocalDpi xmlns:a14="http://schemas.microsoft.com/office/drawing/2010/main" val="0"/>
              </a:ext>
            </a:extLst>
          </a:blip>
          <a:stretch>
            <a:fillRect/>
          </a:stretch>
        </p:blipFill>
        <p:spPr>
          <a:xfrm>
            <a:off x="4026054" y="1763011"/>
            <a:ext cx="2758440" cy="2206752"/>
          </a:xfrm>
        </p:spPr>
      </p:pic>
      <p:pic>
        <p:nvPicPr>
          <p:cNvPr id="22" name="Content Placeholder 21"/>
          <p:cNvPicPr>
            <a:picLocks noGrp="1" noChangeAspect="1"/>
          </p:cNvPicPr>
          <p:nvPr>
            <p:ph sz="quarter" idx="19"/>
          </p:nvPr>
        </p:nvPicPr>
        <p:blipFill>
          <a:blip r:embed="rId5" cstate="print">
            <a:extLst>
              <a:ext uri="{28A0092B-C50C-407E-A947-70E740481C1C}">
                <a14:useLocalDpi xmlns:a14="http://schemas.microsoft.com/office/drawing/2010/main" val="0"/>
              </a:ext>
            </a:extLst>
          </a:blip>
          <a:stretch>
            <a:fillRect/>
          </a:stretch>
        </p:blipFill>
        <p:spPr>
          <a:xfrm>
            <a:off x="6893383" y="2999640"/>
            <a:ext cx="1732457" cy="2309942"/>
          </a:xfrm>
        </p:spPr>
      </p:pic>
      <p:sp>
        <p:nvSpPr>
          <p:cNvPr id="9" name="TextBox 8"/>
          <p:cNvSpPr txBox="1"/>
          <p:nvPr/>
        </p:nvSpPr>
        <p:spPr>
          <a:xfrm>
            <a:off x="6326299" y="3646689"/>
            <a:ext cx="341760" cy="276999"/>
          </a:xfrm>
          <a:prstGeom prst="rect">
            <a:avLst/>
          </a:prstGeom>
          <a:noFill/>
        </p:spPr>
        <p:txBody>
          <a:bodyPr wrap="none" rtlCol="0">
            <a:spAutoFit/>
          </a:bodyPr>
          <a:lstStyle/>
          <a:p>
            <a:r>
              <a:rPr lang="en-US" sz="1200" dirty="0" smtClean="0"/>
              <a:t>29</a:t>
            </a:r>
            <a:endParaRPr lang="el-GR" sz="1200" dirty="0"/>
          </a:p>
        </p:txBody>
      </p:sp>
      <p:sp>
        <p:nvSpPr>
          <p:cNvPr id="10" name="TextBox 9"/>
          <p:cNvSpPr txBox="1"/>
          <p:nvPr/>
        </p:nvSpPr>
        <p:spPr>
          <a:xfrm>
            <a:off x="6326299" y="5859312"/>
            <a:ext cx="341760" cy="276999"/>
          </a:xfrm>
          <a:prstGeom prst="rect">
            <a:avLst/>
          </a:prstGeom>
          <a:noFill/>
        </p:spPr>
        <p:txBody>
          <a:bodyPr wrap="none" rtlCol="0">
            <a:spAutoFit/>
          </a:bodyPr>
          <a:lstStyle/>
          <a:p>
            <a:r>
              <a:rPr lang="en-US" sz="1200" dirty="0" smtClean="0">
                <a:solidFill>
                  <a:schemeClr val="bg1"/>
                </a:solidFill>
              </a:rPr>
              <a:t>30</a:t>
            </a:r>
            <a:endParaRPr lang="el-GR" sz="1200" dirty="0">
              <a:solidFill>
                <a:schemeClr val="bg1"/>
              </a:solidFill>
            </a:endParaRPr>
          </a:p>
        </p:txBody>
      </p:sp>
      <p:sp>
        <p:nvSpPr>
          <p:cNvPr id="13" name="TextBox 12"/>
          <p:cNvSpPr txBox="1"/>
          <p:nvPr/>
        </p:nvSpPr>
        <p:spPr>
          <a:xfrm>
            <a:off x="8239953" y="4823824"/>
            <a:ext cx="341760" cy="276999"/>
          </a:xfrm>
          <a:prstGeom prst="rect">
            <a:avLst/>
          </a:prstGeom>
          <a:noFill/>
        </p:spPr>
        <p:txBody>
          <a:bodyPr wrap="none" rtlCol="0">
            <a:spAutoFit/>
          </a:bodyPr>
          <a:lstStyle/>
          <a:p>
            <a:r>
              <a:rPr lang="en-US" sz="1200" dirty="0" smtClean="0">
                <a:solidFill>
                  <a:schemeClr val="bg1"/>
                </a:solidFill>
              </a:rPr>
              <a:t>31</a:t>
            </a:r>
            <a:endParaRPr lang="el-GR" sz="1200" dirty="0">
              <a:solidFill>
                <a:schemeClr val="bg1"/>
              </a:solidFill>
            </a:endParaRPr>
          </a:p>
        </p:txBody>
      </p:sp>
    </p:spTree>
    <p:extLst>
      <p:ext uri="{BB962C8B-B14F-4D97-AF65-F5344CB8AC3E}">
        <p14:creationId xmlns:p14="http://schemas.microsoft.com/office/powerpoint/2010/main" val="1043821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l-GR" dirty="0" smtClean="0"/>
              <a:t>Κέρατα </a:t>
            </a:r>
            <a:r>
              <a:rPr lang="en-US" dirty="0" smtClean="0"/>
              <a:t>4</a:t>
            </a:r>
            <a:r>
              <a:rPr lang="el-GR" dirty="0" smtClean="0"/>
              <a:t>/</a:t>
            </a:r>
            <a:r>
              <a:rPr lang="en-US" dirty="0" smtClean="0"/>
              <a:t>4</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25</a:t>
            </a:fld>
            <a:endParaRPr lang="en-US"/>
          </a:p>
        </p:txBody>
      </p:sp>
      <p:sp>
        <p:nvSpPr>
          <p:cNvPr id="12" name="Content Placeholder 11"/>
          <p:cNvSpPr>
            <a:spLocks noGrp="1"/>
          </p:cNvSpPr>
          <p:nvPr>
            <p:ph sz="quarter" idx="16"/>
          </p:nvPr>
        </p:nvSpPr>
        <p:spPr>
          <a:xfrm>
            <a:off x="348145" y="1385308"/>
            <a:ext cx="4803987" cy="2725948"/>
          </a:xfrm>
        </p:spPr>
        <p:txBody>
          <a:bodyPr>
            <a:normAutofit fontScale="62500" lnSpcReduction="20000"/>
          </a:bodyPr>
          <a:lstStyle/>
          <a:p>
            <a:pPr indent="0">
              <a:lnSpc>
                <a:spcPct val="110000"/>
              </a:lnSpc>
              <a:buNone/>
            </a:pPr>
            <a:r>
              <a:rPr lang="en-US" altLang="en-US" sz="3500" dirty="0">
                <a:ea typeface="ＭＳ Ｐゴシック" panose="020B0600070205080204" pitchFamily="34" charset="-128"/>
              </a:rPr>
              <a:t>Τ</a:t>
            </a:r>
            <a:r>
              <a:rPr lang="el-GR" altLang="en-US" sz="3500" dirty="0">
                <a:ea typeface="ＭＳ Ｐゴシック" panose="020B0600070205080204" pitchFamily="34" charset="-128"/>
              </a:rPr>
              <a:t>α κέρατα στο ρινόκερο αποτελούνται από </a:t>
            </a:r>
            <a:r>
              <a:rPr lang="el-GR" altLang="en-US" sz="3500" dirty="0" err="1">
                <a:ea typeface="ＭＳ Ｐゴシック" panose="020B0600070205080204" pitchFamily="34" charset="-128"/>
              </a:rPr>
              <a:t>κερατινοποιημένα</a:t>
            </a:r>
            <a:r>
              <a:rPr lang="el-GR" altLang="en-US" sz="3500" dirty="0">
                <a:ea typeface="ＭＳ Ｐゴシック" panose="020B0600070205080204" pitchFamily="34" charset="-128"/>
              </a:rPr>
              <a:t> νημάτια που εκφύονται από δερμικές θηλές και δεν προσκολλώνται στο κρανίο.</a:t>
            </a:r>
          </a:p>
          <a:p>
            <a:pPr indent="0">
              <a:lnSpc>
                <a:spcPct val="110000"/>
              </a:lnSpc>
              <a:buNone/>
            </a:pPr>
            <a:r>
              <a:rPr lang="en-US" altLang="en-US" sz="3500" dirty="0">
                <a:ea typeface="ＭＳ Ｐゴシック" panose="020B0600070205080204" pitchFamily="34" charset="-128"/>
              </a:rPr>
              <a:t>Τ</a:t>
            </a:r>
            <a:r>
              <a:rPr lang="el-GR" altLang="en-US" sz="3500" dirty="0">
                <a:ea typeface="ＭＳ Ｐゴシック" panose="020B0600070205080204" pitchFamily="34" charset="-128"/>
              </a:rPr>
              <a:t>α κέρατά τους πιστεύεται ότι έχουν ιαματικές ιδιότητες και χρησιμοποιούνται ευρύτατα στην ανατολική παραδοσιακή ιατρική.</a:t>
            </a:r>
            <a:endParaRPr lang="en-US" altLang="en-US" sz="3500" dirty="0">
              <a:ea typeface="ＭＳ Ｐゴシック" panose="020B0600070205080204" pitchFamily="34" charset="-128"/>
            </a:endParaRPr>
          </a:p>
          <a:p>
            <a:endParaRPr lang="en-US" dirty="0"/>
          </a:p>
        </p:txBody>
      </p:sp>
      <p:pic>
        <p:nvPicPr>
          <p:cNvPr id="5" name="Content Placeholder 4"/>
          <p:cNvPicPr>
            <a:picLocks noGrp="1" noChangeAspect="1"/>
          </p:cNvPicPr>
          <p:nvPr>
            <p:ph sz="quarter" idx="18"/>
          </p:nvPr>
        </p:nvPicPr>
        <p:blipFill rotWithShape="1">
          <a:blip r:embed="rId3" cstate="print">
            <a:extLst>
              <a:ext uri="{28A0092B-C50C-407E-A947-70E740481C1C}">
                <a14:useLocalDpi xmlns:a14="http://schemas.microsoft.com/office/drawing/2010/main" val="0"/>
              </a:ext>
            </a:extLst>
          </a:blip>
          <a:srcRect t="17062" b="18437"/>
          <a:stretch/>
        </p:blipFill>
        <p:spPr>
          <a:xfrm>
            <a:off x="5258806" y="1690689"/>
            <a:ext cx="2849774" cy="2058351"/>
          </a:xfrm>
        </p:spPr>
      </p:pic>
      <p:pic>
        <p:nvPicPr>
          <p:cNvPr id="7" name="Content Placeholder 6"/>
          <p:cNvPicPr>
            <a:picLocks noGrp="1" noChangeAspect="1"/>
          </p:cNvPicPr>
          <p:nvPr>
            <p:ph sz="quarter" idx="19"/>
          </p:nvPr>
        </p:nvPicPr>
        <p:blipFill>
          <a:blip r:embed="rId4">
            <a:extLst>
              <a:ext uri="{28A0092B-C50C-407E-A947-70E740481C1C}">
                <a14:useLocalDpi xmlns:a14="http://schemas.microsoft.com/office/drawing/2010/main" val="0"/>
              </a:ext>
            </a:extLst>
          </a:blip>
          <a:stretch>
            <a:fillRect/>
          </a:stretch>
        </p:blipFill>
        <p:spPr>
          <a:xfrm>
            <a:off x="4549223" y="3931200"/>
            <a:ext cx="3273112" cy="2179661"/>
          </a:xfrm>
        </p:spPr>
      </p:pic>
      <p:pic>
        <p:nvPicPr>
          <p:cNvPr id="9" name="Content Placeholder 8"/>
          <p:cNvPicPr>
            <a:picLocks noGrp="1" noChangeAspect="1"/>
          </p:cNvPicPr>
          <p:nvPr>
            <p:ph sz="quarter" idx="17"/>
          </p:nvPr>
        </p:nvPicPr>
        <p:blipFill>
          <a:blip r:embed="rId5">
            <a:extLst>
              <a:ext uri="{28A0092B-C50C-407E-A947-70E740481C1C}">
                <a14:useLocalDpi xmlns:a14="http://schemas.microsoft.com/office/drawing/2010/main" val="0"/>
              </a:ext>
            </a:extLst>
          </a:blip>
          <a:stretch>
            <a:fillRect/>
          </a:stretch>
        </p:blipFill>
        <p:spPr>
          <a:xfrm>
            <a:off x="1420505" y="4111256"/>
            <a:ext cx="2659269" cy="2032000"/>
          </a:xfrm>
        </p:spPr>
      </p:pic>
      <p:sp>
        <p:nvSpPr>
          <p:cNvPr id="10" name="TextBox 9"/>
          <p:cNvSpPr txBox="1"/>
          <p:nvPr/>
        </p:nvSpPr>
        <p:spPr>
          <a:xfrm>
            <a:off x="7651455" y="3472041"/>
            <a:ext cx="341760" cy="276999"/>
          </a:xfrm>
          <a:prstGeom prst="rect">
            <a:avLst/>
          </a:prstGeom>
          <a:noFill/>
        </p:spPr>
        <p:txBody>
          <a:bodyPr wrap="none" rtlCol="0">
            <a:spAutoFit/>
          </a:bodyPr>
          <a:lstStyle/>
          <a:p>
            <a:r>
              <a:rPr lang="en-US" sz="1200" dirty="0" smtClean="0">
                <a:solidFill>
                  <a:schemeClr val="bg1"/>
                </a:solidFill>
              </a:rPr>
              <a:t>32</a:t>
            </a:r>
            <a:endParaRPr lang="el-GR" sz="1200" dirty="0">
              <a:solidFill>
                <a:schemeClr val="bg1"/>
              </a:solidFill>
            </a:endParaRPr>
          </a:p>
        </p:txBody>
      </p:sp>
      <p:sp>
        <p:nvSpPr>
          <p:cNvPr id="13" name="TextBox 12"/>
          <p:cNvSpPr txBox="1"/>
          <p:nvPr/>
        </p:nvSpPr>
        <p:spPr>
          <a:xfrm>
            <a:off x="3738014" y="5802640"/>
            <a:ext cx="341760" cy="276999"/>
          </a:xfrm>
          <a:prstGeom prst="rect">
            <a:avLst/>
          </a:prstGeom>
          <a:noFill/>
        </p:spPr>
        <p:txBody>
          <a:bodyPr wrap="none" rtlCol="0">
            <a:spAutoFit/>
          </a:bodyPr>
          <a:lstStyle/>
          <a:p>
            <a:r>
              <a:rPr lang="en-US" sz="1200" dirty="0" smtClean="0"/>
              <a:t>33</a:t>
            </a:r>
            <a:endParaRPr lang="el-GR" sz="1200" dirty="0"/>
          </a:p>
        </p:txBody>
      </p:sp>
      <p:sp>
        <p:nvSpPr>
          <p:cNvPr id="14" name="TextBox 13"/>
          <p:cNvSpPr txBox="1"/>
          <p:nvPr/>
        </p:nvSpPr>
        <p:spPr>
          <a:xfrm>
            <a:off x="7428827" y="5787029"/>
            <a:ext cx="341760" cy="276999"/>
          </a:xfrm>
          <a:prstGeom prst="rect">
            <a:avLst/>
          </a:prstGeom>
          <a:noFill/>
        </p:spPr>
        <p:txBody>
          <a:bodyPr wrap="none" rtlCol="0">
            <a:spAutoFit/>
          </a:bodyPr>
          <a:lstStyle/>
          <a:p>
            <a:r>
              <a:rPr lang="en-US" sz="1200" dirty="0" smtClean="0">
                <a:solidFill>
                  <a:schemeClr val="bg1"/>
                </a:solidFill>
              </a:rPr>
              <a:t>34</a:t>
            </a:r>
            <a:endParaRPr lang="el-GR" sz="1200" dirty="0">
              <a:solidFill>
                <a:schemeClr val="bg1"/>
              </a:solidFill>
            </a:endParaRPr>
          </a:p>
        </p:txBody>
      </p:sp>
    </p:spTree>
    <p:extLst>
      <p:ext uri="{BB962C8B-B14F-4D97-AF65-F5344CB8AC3E}">
        <p14:creationId xmlns:p14="http://schemas.microsoft.com/office/powerpoint/2010/main" val="662609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Αδένες</a:t>
            </a:r>
            <a:endParaRPr lang="en-US" dirty="0"/>
          </a:p>
        </p:txBody>
      </p:sp>
      <p:sp>
        <p:nvSpPr>
          <p:cNvPr id="10" name="Content Placeholder 9"/>
          <p:cNvSpPr>
            <a:spLocks noGrp="1"/>
          </p:cNvSpPr>
          <p:nvPr>
            <p:ph idx="1"/>
          </p:nvPr>
        </p:nvSpPr>
        <p:spPr/>
        <p:txBody>
          <a:bodyPr/>
          <a:lstStyle/>
          <a:p>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α θηλαστικά διαθέτουν την μεγαλύτερη ποικιλία δερμικών αδένων.</a:t>
            </a:r>
          </a:p>
          <a:p>
            <a:r>
              <a:rPr lang="en-US" altLang="en-US" sz="2400" dirty="0">
                <a:ea typeface="ＭＳ Ｐゴシック" panose="020B0600070205080204" pitchFamily="34" charset="-128"/>
              </a:rPr>
              <a:t>Δ</a:t>
            </a:r>
            <a:r>
              <a:rPr lang="el-GR" altLang="en-US" sz="2400" dirty="0" err="1">
                <a:ea typeface="ＭＳ Ｐゴシック" panose="020B0600070205080204" pitchFamily="34" charset="-128"/>
              </a:rPr>
              <a:t>ιακρίνονται</a:t>
            </a:r>
            <a:r>
              <a:rPr lang="el-GR" altLang="en-US" sz="2400" dirty="0">
                <a:ea typeface="ＭＳ Ｐゴシック" panose="020B0600070205080204" pitchFamily="34" charset="-128"/>
              </a:rPr>
              <a:t> τέσσερις βασικές ομάδες: </a:t>
            </a:r>
            <a:endParaRPr lang="el-GR" altLang="en-US" sz="2400" dirty="0" smtClean="0">
              <a:ea typeface="ＭＳ Ｐゴシック" panose="020B0600070205080204" pitchFamily="34" charset="-128"/>
            </a:endParaRPr>
          </a:p>
          <a:p>
            <a:pPr marL="640080"/>
            <a:r>
              <a:rPr lang="el-GR" altLang="en-US" sz="2400" dirty="0" smtClean="0">
                <a:ea typeface="ＭＳ Ｐゴシック" panose="020B0600070205080204" pitchFamily="34" charset="-128"/>
              </a:rPr>
              <a:t>οι </a:t>
            </a:r>
            <a:r>
              <a:rPr lang="el-GR" altLang="en-US" sz="2400" dirty="0">
                <a:ea typeface="ＭＳ Ｐゴシック" panose="020B0600070205080204" pitchFamily="34" charset="-128"/>
              </a:rPr>
              <a:t>ιδρωτοποιοί, </a:t>
            </a:r>
            <a:endParaRPr lang="el-GR" altLang="en-US" sz="2400" dirty="0" smtClean="0">
              <a:ea typeface="ＭＳ Ｐゴシック" panose="020B0600070205080204" pitchFamily="34" charset="-128"/>
            </a:endParaRPr>
          </a:p>
          <a:p>
            <a:pPr marL="640080"/>
            <a:r>
              <a:rPr lang="el-GR" altLang="en-US" sz="2400" dirty="0" smtClean="0">
                <a:ea typeface="ＭＳ Ｐゴシック" panose="020B0600070205080204" pitchFamily="34" charset="-128"/>
              </a:rPr>
              <a:t>οι </a:t>
            </a:r>
            <a:r>
              <a:rPr lang="el-GR" altLang="en-US" sz="2400" dirty="0">
                <a:ea typeface="ＭＳ Ｐゴシック" panose="020B0600070205080204" pitchFamily="34" charset="-128"/>
              </a:rPr>
              <a:t>σμηγματογόνοι, </a:t>
            </a:r>
            <a:endParaRPr lang="el-GR" altLang="en-US" sz="2400" dirty="0" smtClean="0">
              <a:ea typeface="ＭＳ Ｐゴシック" panose="020B0600070205080204" pitchFamily="34" charset="-128"/>
            </a:endParaRPr>
          </a:p>
          <a:p>
            <a:pPr marL="640080"/>
            <a:r>
              <a:rPr lang="el-GR" altLang="en-US" sz="2400" dirty="0" smtClean="0">
                <a:ea typeface="ＭＳ Ｐゴシック" panose="020B0600070205080204" pitchFamily="34" charset="-128"/>
              </a:rPr>
              <a:t>οι </a:t>
            </a:r>
            <a:r>
              <a:rPr lang="el-GR" altLang="en-US" sz="2400" dirty="0">
                <a:ea typeface="ＭＳ Ｐゴシック" panose="020B0600070205080204" pitchFamily="34" charset="-128"/>
              </a:rPr>
              <a:t>οσμογόνοι και </a:t>
            </a:r>
            <a:endParaRPr lang="el-GR" altLang="en-US" sz="2400" dirty="0" smtClean="0">
              <a:ea typeface="ＭＳ Ｐゴシック" panose="020B0600070205080204" pitchFamily="34" charset="-128"/>
            </a:endParaRPr>
          </a:p>
          <a:p>
            <a:pPr marL="640080"/>
            <a:r>
              <a:rPr lang="el-GR" altLang="en-US" sz="2400" dirty="0" smtClean="0">
                <a:ea typeface="ＭＳ Ｐゴシック" panose="020B0600070205080204" pitchFamily="34" charset="-128"/>
              </a:rPr>
              <a:t>οι </a:t>
            </a:r>
            <a:r>
              <a:rPr lang="el-GR" altLang="en-US" sz="2400" dirty="0">
                <a:ea typeface="ＭＳ Ｐゴシック" panose="020B0600070205080204" pitchFamily="34" charset="-128"/>
              </a:rPr>
              <a:t>μαστικοί.</a:t>
            </a:r>
            <a:endParaRPr lang="en-US" altLang="en-US" sz="24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26</a:t>
            </a:fld>
            <a:endParaRPr lang="en-US" dirty="0"/>
          </a:p>
        </p:txBody>
      </p:sp>
    </p:spTree>
    <p:extLst>
      <p:ext uri="{BB962C8B-B14F-4D97-AF65-F5344CB8AC3E}">
        <p14:creationId xmlns:p14="http://schemas.microsoft.com/office/powerpoint/2010/main" val="795046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Ιδρωτοποιοί αδένες</a:t>
            </a:r>
            <a:endParaRPr lang="en-US" dirty="0"/>
          </a:p>
        </p:txBody>
      </p:sp>
      <p:sp>
        <p:nvSpPr>
          <p:cNvPr id="10" name="Content Placeholder 9"/>
          <p:cNvSpPr>
            <a:spLocks noGrp="1"/>
          </p:cNvSpPr>
          <p:nvPr>
            <p:ph idx="1"/>
          </p:nvPr>
        </p:nvSpPr>
        <p:spPr>
          <a:xfrm>
            <a:off x="757457" y="1570877"/>
            <a:ext cx="7629085" cy="4436028"/>
          </a:xfrm>
        </p:spPr>
        <p:txBody>
          <a:bodyPr>
            <a:normAutofit fontScale="77500" lnSpcReduction="20000"/>
          </a:bodyPr>
          <a:lstStyle/>
          <a:p>
            <a:pPr marL="685800" indent="-457200">
              <a:lnSpc>
                <a:spcPct val="110000"/>
              </a:lnSpc>
            </a:pPr>
            <a:r>
              <a:rPr lang="en-US" altLang="en-US" sz="2800" dirty="0">
                <a:ea typeface="ＭＳ Ｐゴシック" panose="020B0600070205080204" pitchFamily="34" charset="-128"/>
              </a:rPr>
              <a:t>Ε</a:t>
            </a:r>
            <a:r>
              <a:rPr lang="el-GR" altLang="en-US" sz="2800" dirty="0" err="1">
                <a:ea typeface="ＭＳ Ｐゴシック" panose="020B0600070205080204" pitchFamily="34" charset="-128"/>
              </a:rPr>
              <a:t>ίναι</a:t>
            </a:r>
            <a:r>
              <a:rPr lang="el-GR" altLang="en-US" sz="2800" dirty="0">
                <a:ea typeface="ＭＳ Ｐゴシック" panose="020B0600070205080204" pitchFamily="34" charset="-128"/>
              </a:rPr>
              <a:t> σωληνοειδείς περιελιγμένοι αδένες που βρίσκονται σε όλη την επιφάνεια του δέρματος. </a:t>
            </a:r>
            <a:r>
              <a:rPr lang="en-US" altLang="en-US" sz="2800" dirty="0">
                <a:ea typeface="ＭＳ Ｐゴシック" panose="020B0600070205080204" pitchFamily="34" charset="-128"/>
              </a:rPr>
              <a:t>Δ</a:t>
            </a:r>
            <a:r>
              <a:rPr lang="el-GR" altLang="en-US" sz="2800" dirty="0" err="1">
                <a:ea typeface="ＭＳ Ｐゴシック" panose="020B0600070205080204" pitchFamily="34" charset="-128"/>
              </a:rPr>
              <a:t>ιακρίνοται</a:t>
            </a:r>
            <a:r>
              <a:rPr lang="el-GR" altLang="en-US" sz="2800" dirty="0">
                <a:ea typeface="ＭＳ Ｐゴシック" panose="020B0600070205080204" pitchFamily="34" charset="-128"/>
              </a:rPr>
              <a:t> σε δύο τύπους:</a:t>
            </a:r>
          </a:p>
          <a:p>
            <a:pPr marL="685800" indent="-457200">
              <a:lnSpc>
                <a:spcPct val="110000"/>
              </a:lnSpc>
            </a:pPr>
            <a:r>
              <a:rPr lang="en-US" altLang="en-US" sz="2800" dirty="0">
                <a:ea typeface="ＭＳ Ｐゴシック" panose="020B0600070205080204" pitchFamily="34" charset="-128"/>
              </a:rPr>
              <a:t>Ε</a:t>
            </a:r>
            <a:r>
              <a:rPr lang="el-GR" altLang="en-US" sz="2800" dirty="0" err="1">
                <a:ea typeface="ＭＳ Ｐゴシック" panose="020B0600070205080204" pitchFamily="34" charset="-128"/>
              </a:rPr>
              <a:t>ξωκρινείς</a:t>
            </a:r>
            <a:r>
              <a:rPr lang="el-GR" altLang="en-US" sz="2800" dirty="0">
                <a:ea typeface="ＭＳ Ｐゴシック" panose="020B0600070205080204" pitchFamily="34" charset="-128"/>
              </a:rPr>
              <a:t>, που εκκρίνουν υδαρές υγρό (θερμορύθμιση και άμυνα).</a:t>
            </a:r>
          </a:p>
          <a:p>
            <a:pPr marL="685800" indent="-457200">
              <a:lnSpc>
                <a:spcPct val="110000"/>
              </a:lnSpc>
            </a:pPr>
            <a:r>
              <a:rPr lang="el-GR" altLang="en-US" sz="2800" dirty="0" err="1">
                <a:ea typeface="ＭＳ Ｐゴシック" panose="020B0600070205080204" pitchFamily="34" charset="-128"/>
              </a:rPr>
              <a:t>Αποκρινείς</a:t>
            </a:r>
            <a:r>
              <a:rPr lang="el-GR" altLang="en-US" sz="2800" dirty="0">
                <a:ea typeface="ＭＳ Ｐゴシック" panose="020B0600070205080204" pitchFamily="34" charset="-128"/>
              </a:rPr>
              <a:t>, που εκκρίνουν γαλακτώδη υγρά τα </a:t>
            </a:r>
            <a:r>
              <a:rPr lang="el-GR" altLang="en-US" sz="2800" dirty="0" err="1">
                <a:ea typeface="ＭＳ Ｐゴシック" panose="020B0600070205080204" pitchFamily="34" charset="-128"/>
              </a:rPr>
              <a:t>οποιά</a:t>
            </a:r>
            <a:r>
              <a:rPr lang="el-GR" altLang="en-US" sz="2800" dirty="0">
                <a:ea typeface="ＭＳ Ｐゴシック" panose="020B0600070205080204" pitchFamily="34" charset="-128"/>
              </a:rPr>
              <a:t> αφού ξεραθούν σχηματίζουν ένα στερεό στρώμα (αναπαραγωγή: γόνιμες ημέρες, ωριμότητα ατόμων, σχέσεις συγγένειας). </a:t>
            </a:r>
            <a:r>
              <a:rPr lang="en-US" altLang="en-US" sz="2800" dirty="0">
                <a:ea typeface="ＭＳ Ｐゴシック" panose="020B0600070205080204" pitchFamily="34" charset="-128"/>
              </a:rPr>
              <a:t>Ε</a:t>
            </a:r>
            <a:r>
              <a:rPr lang="el-GR" altLang="en-US" sz="2800" dirty="0" err="1">
                <a:ea typeface="ＭＳ Ｐゴシック" panose="020B0600070205080204" pitchFamily="34" charset="-128"/>
              </a:rPr>
              <a:t>ίναι</a:t>
            </a:r>
            <a:r>
              <a:rPr lang="el-GR" altLang="en-US" sz="2800" dirty="0">
                <a:ea typeface="ＭＳ Ｐゴシック" panose="020B0600070205080204" pitchFamily="34" charset="-128"/>
              </a:rPr>
              <a:t> μεγαλύτεροι σε μέγεθος, βρίσκονται στη </a:t>
            </a:r>
            <a:r>
              <a:rPr lang="el-GR" altLang="en-US" sz="2800" dirty="0" err="1">
                <a:ea typeface="ＭＳ Ｐゴシック" panose="020B0600070205080204" pitchFamily="34" charset="-128"/>
              </a:rPr>
              <a:t>δερμίδα</a:t>
            </a:r>
            <a:r>
              <a:rPr lang="el-GR" altLang="en-US" sz="2800" dirty="0">
                <a:ea typeface="ＭＳ Ｐゴシック" panose="020B0600070205080204" pitchFamily="34" charset="-128"/>
              </a:rPr>
              <a:t> και εκβάλλουν σε θυλάκιο τρίχας. </a:t>
            </a:r>
            <a:r>
              <a:rPr lang="en-US" altLang="en-US" sz="2800" dirty="0">
                <a:ea typeface="ＭＳ Ｐゴシック" panose="020B0600070205080204" pitchFamily="34" charset="-128"/>
              </a:rPr>
              <a:t>Σ</a:t>
            </a:r>
            <a:r>
              <a:rPr lang="el-GR" altLang="en-US" sz="2800" dirty="0">
                <a:ea typeface="ＭＳ Ｐゴシック" panose="020B0600070205080204" pitchFamily="34" charset="-128"/>
              </a:rPr>
              <a:t>τον άνθρωπο εδράζονται στη μασχάλη, στο όσχεο, το όρος της Αφροδίτης και στους ακουστικούς σωλήνες.</a:t>
            </a:r>
            <a:endParaRPr lang="en-US" altLang="en-US" sz="28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27</a:t>
            </a:fld>
            <a:endParaRPr lang="en-US" dirty="0"/>
          </a:p>
        </p:txBody>
      </p:sp>
    </p:spTree>
    <p:extLst>
      <p:ext uri="{BB962C8B-B14F-4D97-AF65-F5344CB8AC3E}">
        <p14:creationId xmlns:p14="http://schemas.microsoft.com/office/powerpoint/2010/main" val="2300377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Οσμογόνοι αδένες</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28</a:t>
            </a:fld>
            <a:endParaRPr lang="en-US"/>
          </a:p>
        </p:txBody>
      </p:sp>
      <p:pic>
        <p:nvPicPr>
          <p:cNvPr id="10" name="Content Placeholder 9"/>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532165" y="1854200"/>
            <a:ext cx="2075407" cy="2068513"/>
          </a:xfrm>
        </p:spPr>
      </p:pic>
      <p:pic>
        <p:nvPicPr>
          <p:cNvPr id="11" name="Content Placeholder 10"/>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122069" y="4069080"/>
            <a:ext cx="2895600" cy="2072640"/>
          </a:xfrm>
        </p:spPr>
      </p:pic>
      <p:sp>
        <p:nvSpPr>
          <p:cNvPr id="9" name="Text Placeholder 8"/>
          <p:cNvSpPr>
            <a:spLocks noGrp="1"/>
          </p:cNvSpPr>
          <p:nvPr>
            <p:ph type="body" sz="quarter" idx="14"/>
          </p:nvPr>
        </p:nvSpPr>
        <p:spPr>
          <a:xfrm>
            <a:off x="583096" y="1437291"/>
            <a:ext cx="4680248" cy="5231062"/>
          </a:xfrm>
        </p:spPr>
        <p:txBody>
          <a:bodyPr>
            <a:normAutofit fontScale="62500" lnSpcReduction="20000"/>
          </a:bodyPr>
          <a:lstStyle/>
          <a:p>
            <a:pPr indent="0">
              <a:lnSpc>
                <a:spcPct val="110000"/>
              </a:lnSpc>
              <a:buNone/>
            </a:pPr>
            <a:r>
              <a:rPr lang="en-US" altLang="en-US" sz="3500" dirty="0">
                <a:ea typeface="ＭＳ Ｐゴシック" panose="020B0600070205080204" pitchFamily="34" charset="-128"/>
              </a:rPr>
              <a:t>Η</a:t>
            </a:r>
            <a:r>
              <a:rPr lang="el-GR" altLang="en-US" sz="3500" dirty="0">
                <a:ea typeface="ＭＳ Ｐゴシック" panose="020B0600070205080204" pitchFamily="34" charset="-128"/>
              </a:rPr>
              <a:t> δομή τους είναι πιο σύνθετη και βρίσκονται σε διάφορα μέρη του σώματος, ανάλογα με το είδος.</a:t>
            </a:r>
          </a:p>
          <a:p>
            <a:pPr indent="0">
              <a:lnSpc>
                <a:spcPct val="110000"/>
              </a:lnSpc>
              <a:buNone/>
            </a:pPr>
            <a:r>
              <a:rPr lang="en-US" altLang="en-US" sz="3500" dirty="0">
                <a:ea typeface="ＭＳ Ｐゴシック" panose="020B0600070205080204" pitchFamily="34" charset="-128"/>
              </a:rPr>
              <a:t>Τ</a:t>
            </a:r>
            <a:r>
              <a:rPr lang="el-GR" altLang="en-US" sz="3500" dirty="0">
                <a:ea typeface="ＭＳ Ｐゴシック" panose="020B0600070205080204" pitchFamily="34" charset="-128"/>
              </a:rPr>
              <a:t>α εκκρίματά τους χρησιμοποιούνται στην επικοινωνία του είδους, στην </a:t>
            </a:r>
            <a:r>
              <a:rPr lang="el-GR" altLang="en-US" sz="3500" dirty="0" err="1">
                <a:ea typeface="ＭＳ Ｐゴシック" panose="020B0600070205080204" pitchFamily="34" charset="-128"/>
              </a:rPr>
              <a:t>χωροκρατικότητα</a:t>
            </a:r>
            <a:r>
              <a:rPr lang="el-GR" altLang="en-US" sz="3500" dirty="0">
                <a:ea typeface="ＭＳ Ｐゴシック" panose="020B0600070205080204" pitchFamily="34" charset="-128"/>
              </a:rPr>
              <a:t>, την προειδοποίηση και την άμυνα.</a:t>
            </a:r>
          </a:p>
          <a:p>
            <a:pPr indent="0">
              <a:lnSpc>
                <a:spcPct val="110000"/>
              </a:lnSpc>
              <a:buNone/>
            </a:pPr>
            <a:r>
              <a:rPr lang="en-US" altLang="en-US" sz="3500" dirty="0">
                <a:ea typeface="ＭＳ Ｐゴシック" panose="020B0600070205080204" pitchFamily="34" charset="-128"/>
              </a:rPr>
              <a:t>Σ</a:t>
            </a:r>
            <a:r>
              <a:rPr lang="el-GR" altLang="en-US" sz="3500" dirty="0">
                <a:ea typeface="ＭＳ Ｐゴシック" panose="020B0600070205080204" pitchFamily="34" charset="-128"/>
              </a:rPr>
              <a:t>ε κάποια ζώα (π.χ. </a:t>
            </a:r>
            <a:r>
              <a:rPr lang="el-GR" altLang="en-US" sz="3500" dirty="0" err="1">
                <a:ea typeface="ＭＳ Ｐゴシック" panose="020B0600070205080204" pitchFamily="34" charset="-128"/>
              </a:rPr>
              <a:t>βρωμοκούναβα</a:t>
            </a:r>
            <a:r>
              <a:rPr lang="el-GR" altLang="en-US" sz="3500" dirty="0">
                <a:ea typeface="ＭＳ Ｐゴシック" panose="020B0600070205080204" pitchFamily="34" charset="-128"/>
              </a:rPr>
              <a:t>, νυφίτσες) εδράζονται στον πρωκτό, τα εκκρίματα είναι πολύ ισχυρά και εκτινάσσονται μέχρι και τα 3 μέτρα.</a:t>
            </a:r>
          </a:p>
          <a:p>
            <a:pPr indent="0">
              <a:lnSpc>
                <a:spcPct val="110000"/>
              </a:lnSpc>
              <a:buNone/>
            </a:pPr>
            <a:r>
              <a:rPr lang="en-US" altLang="en-US" sz="3500" dirty="0">
                <a:ea typeface="ＭＳ Ｐゴシック" panose="020B0600070205080204" pitchFamily="34" charset="-128"/>
              </a:rPr>
              <a:t>Σ</a:t>
            </a:r>
            <a:r>
              <a:rPr lang="el-GR" altLang="en-US" sz="3500" dirty="0">
                <a:ea typeface="ＭＳ Ｐゴシック" panose="020B0600070205080204" pitchFamily="34" charset="-128"/>
              </a:rPr>
              <a:t>τον άνθρωπο υπάρχουν </a:t>
            </a:r>
            <a:r>
              <a:rPr lang="el-GR" altLang="en-US" sz="3500" dirty="0" smtClean="0">
                <a:ea typeface="ＭＳ Ｐゴシック" panose="020B0600070205080204" pitchFamily="34" charset="-128"/>
              </a:rPr>
              <a:t>επίσης </a:t>
            </a:r>
            <a:r>
              <a:rPr lang="el-GR" altLang="en-US" sz="3500" dirty="0" err="1">
                <a:ea typeface="ＭＳ Ｐゴシック" panose="020B0600070205080204" pitchFamily="34" charset="-128"/>
              </a:rPr>
              <a:t>ο.α</a:t>
            </a:r>
            <a:r>
              <a:rPr lang="el-GR" altLang="en-US" sz="3500" dirty="0" err="1" smtClean="0">
                <a:ea typeface="ＭＳ Ｐゴシック" panose="020B0600070205080204" pitchFamily="34" charset="-128"/>
              </a:rPr>
              <a:t>.</a:t>
            </a:r>
            <a:r>
              <a:rPr lang="el-GR" altLang="en-US" sz="3500" dirty="0" smtClean="0">
                <a:ea typeface="ＭＳ Ｐゴシック" panose="020B0600070205080204" pitchFamily="34" charset="-128"/>
              </a:rPr>
              <a:t>, </a:t>
            </a:r>
            <a:r>
              <a:rPr lang="el-GR" altLang="en-US" sz="3500" dirty="0">
                <a:ea typeface="ＭＳ Ｐゴシック" panose="020B0600070205080204" pitchFamily="34" charset="-128"/>
              </a:rPr>
              <a:t>αλλά δεν </a:t>
            </a:r>
            <a:r>
              <a:rPr lang="el-GR" altLang="en-US" sz="3500" dirty="0" smtClean="0">
                <a:ea typeface="ＭＳ Ｐゴシック" panose="020B0600070205080204" pitchFamily="34" charset="-128"/>
              </a:rPr>
              <a:t>έχουν </a:t>
            </a:r>
            <a:r>
              <a:rPr lang="el-GR" altLang="en-US" sz="3500" dirty="0">
                <a:ea typeface="ＭＳ Ｐゴシック" panose="020B0600070205080204" pitchFamily="34" charset="-128"/>
              </a:rPr>
              <a:t>τον ρόλο</a:t>
            </a:r>
            <a:r>
              <a:rPr lang="en-US" altLang="en-US" sz="3500" dirty="0">
                <a:ea typeface="ＭＳ Ｐゴシック" panose="020B0600070205080204" pitchFamily="34" charset="-128"/>
              </a:rPr>
              <a:t> </a:t>
            </a:r>
            <a:r>
              <a:rPr lang="el-GR" altLang="en-US" sz="3500" dirty="0">
                <a:ea typeface="ＭＳ Ｐゴシック" panose="020B0600070205080204" pitchFamily="34" charset="-128"/>
              </a:rPr>
              <a:t>που </a:t>
            </a:r>
            <a:r>
              <a:rPr lang="el-GR" altLang="en-US" sz="3500" dirty="0" smtClean="0">
                <a:ea typeface="ＭＳ Ｐゴシック" panose="020B0600070205080204" pitchFamily="34" charset="-128"/>
              </a:rPr>
              <a:t>έπαιζαν </a:t>
            </a:r>
            <a:r>
              <a:rPr lang="el-GR" altLang="en-US" sz="3500" dirty="0">
                <a:ea typeface="ＭＳ Ｐゴシック" panose="020B0600070205080204" pitchFamily="34" charset="-128"/>
              </a:rPr>
              <a:t>κάποτε... </a:t>
            </a:r>
            <a:endParaRPr lang="en-US" altLang="en-US" sz="3500" dirty="0">
              <a:ea typeface="ＭＳ Ｐゴシック" panose="020B0600070205080204" pitchFamily="34" charset="-128"/>
            </a:endParaRPr>
          </a:p>
          <a:p>
            <a:endParaRPr lang="en-US" dirty="0"/>
          </a:p>
        </p:txBody>
      </p:sp>
      <p:sp>
        <p:nvSpPr>
          <p:cNvPr id="8" name="TextBox 7"/>
          <p:cNvSpPr txBox="1"/>
          <p:nvPr/>
        </p:nvSpPr>
        <p:spPr>
          <a:xfrm>
            <a:off x="7436692" y="3409966"/>
            <a:ext cx="341760" cy="276999"/>
          </a:xfrm>
          <a:prstGeom prst="rect">
            <a:avLst/>
          </a:prstGeom>
          <a:noFill/>
        </p:spPr>
        <p:txBody>
          <a:bodyPr wrap="none" rtlCol="0">
            <a:spAutoFit/>
          </a:bodyPr>
          <a:lstStyle/>
          <a:p>
            <a:r>
              <a:rPr lang="en-US" sz="1200" dirty="0" smtClean="0"/>
              <a:t>35</a:t>
            </a:r>
            <a:endParaRPr lang="el-GR" sz="1200" dirty="0"/>
          </a:p>
        </p:txBody>
      </p:sp>
      <p:sp>
        <p:nvSpPr>
          <p:cNvPr id="12" name="TextBox 11"/>
          <p:cNvSpPr txBox="1"/>
          <p:nvPr/>
        </p:nvSpPr>
        <p:spPr>
          <a:xfrm>
            <a:off x="7793677" y="5672520"/>
            <a:ext cx="341760" cy="276999"/>
          </a:xfrm>
          <a:prstGeom prst="rect">
            <a:avLst/>
          </a:prstGeom>
          <a:noFill/>
        </p:spPr>
        <p:txBody>
          <a:bodyPr wrap="none" rtlCol="0">
            <a:spAutoFit/>
          </a:bodyPr>
          <a:lstStyle/>
          <a:p>
            <a:r>
              <a:rPr lang="en-US" sz="1200" dirty="0" smtClean="0"/>
              <a:t>36</a:t>
            </a:r>
            <a:endParaRPr lang="el-GR" sz="1200" dirty="0"/>
          </a:p>
        </p:txBody>
      </p:sp>
    </p:spTree>
    <p:extLst>
      <p:ext uri="{BB962C8B-B14F-4D97-AF65-F5344CB8AC3E}">
        <p14:creationId xmlns:p14="http://schemas.microsoft.com/office/powerpoint/2010/main" val="4041585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Σμηγματογόνοι αδένες</a:t>
            </a:r>
            <a:endParaRPr lang="en-US" dirty="0"/>
          </a:p>
        </p:txBody>
      </p:sp>
      <p:sp>
        <p:nvSpPr>
          <p:cNvPr id="9" name="Content Placeholder 8"/>
          <p:cNvSpPr>
            <a:spLocks noGrp="1"/>
          </p:cNvSpPr>
          <p:nvPr>
            <p:ph idx="1"/>
          </p:nvPr>
        </p:nvSpPr>
        <p:spPr>
          <a:xfrm>
            <a:off x="748665" y="1690689"/>
            <a:ext cx="7646670" cy="3980815"/>
          </a:xfrm>
        </p:spPr>
        <p:txBody>
          <a:bodyPr>
            <a:normAutofit fontScale="70000" lnSpcReduction="20000"/>
          </a:bodyPr>
          <a:lstStyle/>
          <a:p>
            <a:pPr indent="0">
              <a:lnSpc>
                <a:spcPct val="110000"/>
              </a:lnSpc>
              <a:buNone/>
            </a:pPr>
            <a:r>
              <a:rPr lang="en-US" altLang="en-US" sz="3400" dirty="0">
                <a:ea typeface="ＭＳ Ｐゴシック" panose="020B0600070205080204" pitchFamily="34" charset="-128"/>
              </a:rPr>
              <a:t>Ο</a:t>
            </a:r>
            <a:r>
              <a:rPr lang="el-GR" altLang="en-US" sz="3400" dirty="0">
                <a:ea typeface="ＭＳ Ｐゴシック" panose="020B0600070205080204" pitchFamily="34" charset="-128"/>
              </a:rPr>
              <a:t>ι περισσότεροι βρίσκονται κοντά σε θυλάκια των τριχών.</a:t>
            </a:r>
          </a:p>
          <a:p>
            <a:pPr indent="0">
              <a:lnSpc>
                <a:spcPct val="110000"/>
              </a:lnSpc>
              <a:buNone/>
            </a:pPr>
            <a:r>
              <a:rPr lang="en-US" altLang="en-US" sz="3400" dirty="0">
                <a:ea typeface="ＭＳ Ｐゴシック" panose="020B0600070205080204" pitchFamily="34" charset="-128"/>
              </a:rPr>
              <a:t>Κ</a:t>
            </a:r>
            <a:r>
              <a:rPr lang="el-GR" altLang="en-US" sz="3400" dirty="0" err="1">
                <a:ea typeface="ＭＳ Ｐゴシック" panose="020B0600070205080204" pitchFamily="34" charset="-128"/>
              </a:rPr>
              <a:t>ατά</a:t>
            </a:r>
            <a:r>
              <a:rPr lang="el-GR" altLang="en-US" sz="3400" dirty="0">
                <a:ea typeface="ＭＳ Ｐゴシック" panose="020B0600070205080204" pitchFamily="34" charset="-128"/>
              </a:rPr>
              <a:t> την έκκριση αποβάλλεται η κυτταρική επένδυση του αδένα. </a:t>
            </a:r>
            <a:r>
              <a:rPr lang="en-US" altLang="en-US" sz="3400" dirty="0">
                <a:ea typeface="ＭＳ Ｐゴシック" panose="020B0600070205080204" pitchFamily="34" charset="-128"/>
              </a:rPr>
              <a:t>Μ</a:t>
            </a:r>
            <a:r>
              <a:rPr lang="el-GR" altLang="en-US" sz="3400" dirty="0">
                <a:ea typeface="ＭＳ Ｐゴシック" panose="020B0600070205080204" pitchFamily="34" charset="-128"/>
              </a:rPr>
              <a:t>ε τη συσσώρευση λίπους τα κύτταρα διαστέλλονται και πεθαίνουν αποβάλλοντας το πλούσιο σε λιπαρά οξέα σμήγμα.</a:t>
            </a:r>
          </a:p>
          <a:p>
            <a:pPr indent="0">
              <a:lnSpc>
                <a:spcPct val="110000"/>
              </a:lnSpc>
              <a:buNone/>
            </a:pPr>
            <a:r>
              <a:rPr lang="en-US" altLang="en-US" sz="3400" dirty="0">
                <a:ea typeface="ＭＳ Ｐゴシック" panose="020B0600070205080204" pitchFamily="34" charset="-128"/>
              </a:rPr>
              <a:t>Τ</a:t>
            </a:r>
            <a:r>
              <a:rPr lang="el-GR" altLang="en-US" sz="3400" dirty="0">
                <a:ea typeface="ＭＳ Ｐゴシック" panose="020B0600070205080204" pitchFamily="34" charset="-128"/>
              </a:rPr>
              <a:t>ο σμήγμα συμβάλλει στην ελαστικότητα του δέρματος και στην καλή κατάσταση των τριχών ενώ παίζει και αμυντικό ρόλο.</a:t>
            </a:r>
            <a:endParaRPr lang="en-US" altLang="en-US" sz="3400" dirty="0">
              <a:ea typeface="ＭＳ Ｐゴシック" panose="020B0600070205080204" pitchFamily="34" charset="-128"/>
            </a:endParaRPr>
          </a:p>
          <a:p>
            <a:pPr indent="0">
              <a:lnSpc>
                <a:spcPct val="110000"/>
              </a:lnSpc>
              <a:buNone/>
            </a:pPr>
            <a:r>
              <a:rPr lang="en-US" altLang="en-US" sz="3400" dirty="0">
                <a:ea typeface="ＭＳ Ｐゴシック" panose="020B0600070205080204" pitchFamily="34" charset="-128"/>
              </a:rPr>
              <a:t>Σ</a:t>
            </a:r>
            <a:r>
              <a:rPr lang="el-GR" altLang="en-US" sz="3400" dirty="0">
                <a:ea typeface="ＭＳ Ｐゴシック" panose="020B0600070205080204" pitchFamily="34" charset="-128"/>
              </a:rPr>
              <a:t>τον άνθρωπο οι περισσότεροι εντοπίζονται στο πρόσωπο και στο τριχωτό της κεφαλής.</a:t>
            </a: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29</a:t>
            </a:fld>
            <a:endParaRPr lang="en-US"/>
          </a:p>
        </p:txBody>
      </p:sp>
    </p:spTree>
    <p:extLst>
      <p:ext uri="{BB962C8B-B14F-4D97-AF65-F5344CB8AC3E}">
        <p14:creationId xmlns:p14="http://schemas.microsoft.com/office/powerpoint/2010/main" val="127934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Εντυπωσιακή ποικιλομορφία</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3</a:t>
            </a:fld>
            <a:endParaRPr lang="en-US" dirty="0"/>
          </a:p>
        </p:txBody>
      </p:sp>
      <p:pic>
        <p:nvPicPr>
          <p:cNvPr id="11" name="Content Placeholder 10"/>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198047" y="1372800"/>
            <a:ext cx="4317303" cy="4835913"/>
          </a:xfrm>
        </p:spPr>
      </p:pic>
      <p:sp>
        <p:nvSpPr>
          <p:cNvPr id="10" name="Text Placeholder 9"/>
          <p:cNvSpPr>
            <a:spLocks noGrp="1"/>
          </p:cNvSpPr>
          <p:nvPr>
            <p:ph type="body" sz="quarter" idx="13"/>
          </p:nvPr>
        </p:nvSpPr>
        <p:spPr>
          <a:xfrm>
            <a:off x="628650" y="1524000"/>
            <a:ext cx="3912870" cy="4684713"/>
          </a:xfrm>
        </p:spPr>
        <p:txBody>
          <a:bodyPr>
            <a:normAutofit fontScale="70000" lnSpcReduction="20000"/>
          </a:bodyPr>
          <a:lstStyle/>
          <a:p>
            <a:pPr>
              <a:lnSpc>
                <a:spcPct val="110000"/>
              </a:lnSpc>
            </a:pPr>
            <a:r>
              <a:rPr lang="el-GR" altLang="en-US" dirty="0">
                <a:ea typeface="ＭＳ Ｐゴシック" panose="020B0600070205080204" pitchFamily="34" charset="-128"/>
              </a:rPr>
              <a:t>Καταλαμβάνουν τα περισσότερα </a:t>
            </a:r>
            <a:r>
              <a:rPr lang="el-GR" altLang="en-US" dirty="0" smtClean="0">
                <a:ea typeface="ＭＳ Ｐゴシック" panose="020B0600070205080204" pitchFamily="34" charset="-128"/>
              </a:rPr>
              <a:t>ενδιαιτήματα </a:t>
            </a:r>
            <a:r>
              <a:rPr lang="el-GR" altLang="en-US" dirty="0">
                <a:ea typeface="ＭＳ Ｐゴシック" panose="020B0600070205080204" pitchFamily="34" charset="-128"/>
              </a:rPr>
              <a:t>του πλανήτη.</a:t>
            </a:r>
          </a:p>
          <a:p>
            <a:pPr>
              <a:lnSpc>
                <a:spcPct val="110000"/>
              </a:lnSpc>
            </a:pPr>
            <a:r>
              <a:rPr lang="el-GR" altLang="en-US" dirty="0">
                <a:ea typeface="ＭＳ Ｐゴシック" panose="020B0600070205080204" pitchFamily="34" charset="-128"/>
              </a:rPr>
              <a:t>Υπολογίζονται σε 4.800 είδη (σύμφωνα με την </a:t>
            </a:r>
            <a:r>
              <a:rPr lang="en-US" altLang="en-US" dirty="0">
                <a:ea typeface="ＭＳ Ｐゴシック" panose="020B0600070205080204" pitchFamily="34" charset="-128"/>
              </a:rPr>
              <a:t>IUCN </a:t>
            </a:r>
            <a:r>
              <a:rPr lang="el-GR" altLang="en-US" dirty="0">
                <a:ea typeface="ＭＳ Ｐゴシック" panose="020B0600070205080204" pitchFamily="34" charset="-128"/>
              </a:rPr>
              <a:t>σε 5.488</a:t>
            </a:r>
            <a:r>
              <a:rPr lang="el-GR" altLang="en-US" dirty="0" smtClean="0">
                <a:ea typeface="ＭＳ Ｐゴシック" panose="020B0600070205080204" pitchFamily="34" charset="-128"/>
              </a:rPr>
              <a:t>).</a:t>
            </a:r>
            <a:endParaRPr lang="el-GR" altLang="en-US" dirty="0">
              <a:ea typeface="ＭＳ Ｐゴシック" panose="020B0600070205080204" pitchFamily="34" charset="-128"/>
            </a:endParaRPr>
          </a:p>
          <a:p>
            <a:pPr>
              <a:lnSpc>
                <a:spcPct val="110000"/>
              </a:lnSpc>
            </a:pPr>
            <a:r>
              <a:rPr lang="en-US" altLang="en-US" dirty="0">
                <a:ea typeface="ＭＳ Ｐゴシック" panose="020B0600070205080204" pitchFamily="34" charset="-128"/>
              </a:rPr>
              <a:t>Σ</a:t>
            </a:r>
            <a:r>
              <a:rPr lang="el-GR" altLang="en-US" dirty="0" err="1">
                <a:ea typeface="ＭＳ Ｐゴシック" panose="020B0600070205080204" pitchFamily="34" charset="-128"/>
              </a:rPr>
              <a:t>ύμφωνα</a:t>
            </a:r>
            <a:r>
              <a:rPr lang="el-GR" altLang="en-US" dirty="0">
                <a:ea typeface="ＭＳ Ｐゴシック" panose="020B0600070205080204" pitchFamily="34" charset="-128"/>
              </a:rPr>
              <a:t> με τον Κόκκινο Κατάλογο του 2006, 510 θεωρούνται απειλούμενα.</a:t>
            </a:r>
          </a:p>
          <a:p>
            <a:pPr>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ι νέες θεωρήσεις ανεβάζουν αυτό το νούμερο στο 25% (σε μια από όλες τις κατηγορίες κινδύνου</a:t>
            </a:r>
            <a:r>
              <a:rPr lang="el-GR" altLang="en-US" dirty="0" smtClean="0">
                <a:ea typeface="ＭＳ Ｐゴシック" panose="020B0600070205080204" pitchFamily="34" charset="-128"/>
              </a:rPr>
              <a:t>).</a:t>
            </a:r>
            <a:endParaRPr lang="en-US" altLang="en-US" dirty="0">
              <a:ea typeface="ＭＳ Ｐゴシック" panose="020B0600070205080204" pitchFamily="34" charset="-128"/>
            </a:endParaRPr>
          </a:p>
          <a:p>
            <a:endParaRPr lang="en-US" dirty="0"/>
          </a:p>
        </p:txBody>
      </p:sp>
      <p:sp>
        <p:nvSpPr>
          <p:cNvPr id="7" name="TextBox 6"/>
          <p:cNvSpPr txBox="1"/>
          <p:nvPr/>
        </p:nvSpPr>
        <p:spPr>
          <a:xfrm>
            <a:off x="8110917" y="5851566"/>
            <a:ext cx="263214" cy="276999"/>
          </a:xfrm>
          <a:prstGeom prst="rect">
            <a:avLst/>
          </a:prstGeom>
          <a:noFill/>
        </p:spPr>
        <p:txBody>
          <a:bodyPr wrap="none" rtlCol="0">
            <a:spAutoFit/>
          </a:bodyPr>
          <a:lstStyle/>
          <a:p>
            <a:r>
              <a:rPr lang="en-US" sz="1200" dirty="0" smtClean="0"/>
              <a:t>4</a:t>
            </a:r>
            <a:endParaRPr lang="el-GR" sz="1200" dirty="0"/>
          </a:p>
        </p:txBody>
      </p:sp>
    </p:spTree>
    <p:extLst>
      <p:ext uri="{BB962C8B-B14F-4D97-AF65-F5344CB8AC3E}">
        <p14:creationId xmlns:p14="http://schemas.microsoft.com/office/powerpoint/2010/main" val="1822742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Μαστικοί αδένες</a:t>
            </a:r>
            <a:endParaRPr lang="en-US" dirty="0"/>
          </a:p>
        </p:txBody>
      </p:sp>
      <p:sp>
        <p:nvSpPr>
          <p:cNvPr id="3" name="Content Placeholder 2"/>
          <p:cNvSpPr>
            <a:spLocks noGrp="1"/>
          </p:cNvSpPr>
          <p:nvPr>
            <p:ph idx="1"/>
          </p:nvPr>
        </p:nvSpPr>
        <p:spPr>
          <a:xfrm>
            <a:off x="741194" y="1575582"/>
            <a:ext cx="7721048" cy="4609013"/>
          </a:xfrm>
        </p:spPr>
        <p:txBody>
          <a:bodyPr>
            <a:normAutofit fontScale="85000" lnSpcReduction="20000"/>
          </a:bodyPr>
          <a:lstStyle/>
          <a:p>
            <a:pPr indent="0">
              <a:lnSpc>
                <a:spcPct val="110000"/>
              </a:lnSpc>
              <a:buNone/>
            </a:pPr>
            <a:r>
              <a:rPr lang="en-US" altLang="en-US" sz="2800" dirty="0">
                <a:ea typeface="ＭＳ Ｐゴシック" panose="020B0600070205080204" pitchFamily="34" charset="-128"/>
              </a:rPr>
              <a:t>Ι</a:t>
            </a:r>
            <a:r>
              <a:rPr lang="el-GR" altLang="en-US" sz="2800" dirty="0" err="1">
                <a:ea typeface="ＭＳ Ｐゴシック" panose="020B0600070205080204" pitchFamily="34" charset="-128"/>
              </a:rPr>
              <a:t>διαίτερη</a:t>
            </a:r>
            <a:r>
              <a:rPr lang="el-GR" altLang="en-US" sz="2800" dirty="0">
                <a:ea typeface="ＭＳ Ｐゴシック" panose="020B0600070205080204" pitchFamily="34" charset="-128"/>
              </a:rPr>
              <a:t> δομή που απαντάται μόνο στα θηλαστικά (</a:t>
            </a:r>
            <a:r>
              <a:rPr lang="en-US" altLang="en-US" sz="2800" dirty="0" err="1">
                <a:ea typeface="ＭＳ Ｐゴシック" panose="020B0600070205080204" pitchFamily="34" charset="-128"/>
              </a:rPr>
              <a:t>mammae</a:t>
            </a:r>
            <a:r>
              <a:rPr lang="en-US" altLang="en-US" sz="2800" dirty="0">
                <a:ea typeface="ＭＳ Ｐゴシック" panose="020B0600070205080204" pitchFamily="34" charset="-128"/>
              </a:rPr>
              <a:t>), </a:t>
            </a:r>
            <a:r>
              <a:rPr lang="el-GR" altLang="en-US" sz="2800" dirty="0">
                <a:ea typeface="ＭＳ Ｐゴシック" panose="020B0600070205080204" pitchFamily="34" charset="-128"/>
              </a:rPr>
              <a:t>αναπτύσσεται στα θηλυκά αλλά υπάρχει και στα αρσενικά.</a:t>
            </a:r>
          </a:p>
          <a:p>
            <a:pPr indent="0">
              <a:lnSpc>
                <a:spcPct val="110000"/>
              </a:lnSpc>
              <a:buNone/>
            </a:pPr>
            <a:r>
              <a:rPr lang="en-US" altLang="en-US" sz="2800" dirty="0">
                <a:ea typeface="ＭＳ Ｐゴシック" panose="020B0600070205080204" pitchFamily="34" charset="-128"/>
              </a:rPr>
              <a:t>Π</a:t>
            </a:r>
            <a:r>
              <a:rPr lang="el-GR" altLang="en-US" sz="2800" dirty="0" err="1">
                <a:ea typeface="ＭＳ Ｐゴシック" panose="020B0600070205080204" pitchFamily="34" charset="-128"/>
              </a:rPr>
              <a:t>ροκύπτει</a:t>
            </a:r>
            <a:r>
              <a:rPr lang="el-GR" altLang="en-US" sz="2800" dirty="0">
                <a:ea typeface="ＭＳ Ｐゴシック" panose="020B0600070205080204" pitchFamily="34" charset="-128"/>
              </a:rPr>
              <a:t> από πάχυνση της επιδερμίδας και σχηματισμό μιας γραμμής γάλακτος κατά μήκος της κοιλιάς. </a:t>
            </a:r>
            <a:r>
              <a:rPr lang="en-US" altLang="en-US" sz="2800" dirty="0">
                <a:ea typeface="ＭＳ Ｐゴシック" panose="020B0600070205080204" pitchFamily="34" charset="-128"/>
              </a:rPr>
              <a:t>Σ</a:t>
            </a:r>
            <a:r>
              <a:rPr lang="el-GR" altLang="en-US" sz="2800" dirty="0">
                <a:ea typeface="ＭＳ Ｐゴシック" panose="020B0600070205080204" pitchFamily="34" charset="-128"/>
              </a:rPr>
              <a:t>ε ορισμένα σημεία της γραμμής εμφανίζονται οι θηλές. </a:t>
            </a:r>
            <a:r>
              <a:rPr lang="en-US" altLang="en-US" sz="2800" dirty="0">
                <a:ea typeface="ＭＳ Ｐゴシック" panose="020B0600070205080204" pitchFamily="34" charset="-128"/>
              </a:rPr>
              <a:t>Τ</a:t>
            </a:r>
            <a:r>
              <a:rPr lang="el-GR" altLang="en-US" sz="2800" dirty="0">
                <a:ea typeface="ＭＳ Ｐゴシック" panose="020B0600070205080204" pitchFamily="34" charset="-128"/>
              </a:rPr>
              <a:t>ο μέγεθος αυξάνεται κατά την εγκυμοσύνη και το θηλασμό.</a:t>
            </a:r>
          </a:p>
          <a:p>
            <a:pPr indent="0">
              <a:lnSpc>
                <a:spcPct val="110000"/>
              </a:lnSpc>
              <a:buNone/>
            </a:pPr>
            <a:r>
              <a:rPr lang="en-US" altLang="en-US" sz="2800" dirty="0">
                <a:ea typeface="ＭＳ Ｐゴシック" panose="020B0600070205080204" pitchFamily="34" charset="-128"/>
              </a:rPr>
              <a:t>Σ</a:t>
            </a:r>
            <a:r>
              <a:rPr lang="el-GR" altLang="en-US" sz="2800" dirty="0">
                <a:ea typeface="ＭＳ Ｐゴシック" panose="020B0600070205080204" pitchFamily="34" charset="-128"/>
              </a:rPr>
              <a:t>τον άνθρωπο συσσωρεύεται λιπώδης ιστός κατά τη διάρκεια της ήβης.</a:t>
            </a:r>
          </a:p>
          <a:p>
            <a:pPr indent="0">
              <a:lnSpc>
                <a:spcPct val="110000"/>
              </a:lnSpc>
              <a:buNone/>
            </a:pPr>
            <a:r>
              <a:rPr lang="en-US" altLang="en-US" sz="2800" dirty="0">
                <a:ea typeface="ＭＳ Ｐゴシック" panose="020B0600070205080204" pitchFamily="34" charset="-128"/>
              </a:rPr>
              <a:t>Σ</a:t>
            </a:r>
            <a:r>
              <a:rPr lang="el-GR" altLang="en-US" sz="2800" dirty="0">
                <a:ea typeface="ＭＳ Ｐゴシック" panose="020B0600070205080204" pitchFamily="34" charset="-128"/>
              </a:rPr>
              <a:t>τα </a:t>
            </a:r>
            <a:r>
              <a:rPr lang="el-GR" altLang="en-US" sz="2800" dirty="0" err="1">
                <a:ea typeface="ＭＳ Ｐゴシック" panose="020B0600070205080204" pitchFamily="34" charset="-128"/>
              </a:rPr>
              <a:t>Μονοτρήματα</a:t>
            </a:r>
            <a:r>
              <a:rPr lang="el-GR" altLang="en-US" sz="2800" dirty="0">
                <a:ea typeface="ＭＳ Ｐゴシック" panose="020B0600070205080204" pitchFamily="34" charset="-128"/>
              </a:rPr>
              <a:t> δεν υπάρχουν θηλές και το γάλα εκκρίνεται απευθείας σε μια πτυχή της κοιλίας της μητέρας.</a:t>
            </a:r>
          </a:p>
          <a:p>
            <a:endParaRPr lang="en-US" dirty="0"/>
          </a:p>
        </p:txBody>
      </p:sp>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30</a:t>
            </a:fld>
            <a:endParaRPr lang="en-US"/>
          </a:p>
        </p:txBody>
      </p:sp>
    </p:spTree>
    <p:extLst>
      <p:ext uri="{BB962C8B-B14F-4D97-AF65-F5344CB8AC3E}">
        <p14:creationId xmlns:p14="http://schemas.microsoft.com/office/powerpoint/2010/main" val="121730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Δόντια</a:t>
            </a:r>
            <a:endParaRPr lang="en-US" dirty="0"/>
          </a:p>
        </p:txBody>
      </p:sp>
      <p:sp>
        <p:nvSpPr>
          <p:cNvPr id="3" name="Content Placeholder 2"/>
          <p:cNvSpPr>
            <a:spLocks noGrp="1"/>
          </p:cNvSpPr>
          <p:nvPr>
            <p:ph idx="1"/>
          </p:nvPr>
        </p:nvSpPr>
        <p:spPr>
          <a:xfrm>
            <a:off x="628650" y="1690689"/>
            <a:ext cx="7886700" cy="5097575"/>
          </a:xfrm>
        </p:spPr>
        <p:txBody>
          <a:bodyPr>
            <a:normAutofit fontScale="70000" lnSpcReduction="20000"/>
          </a:bodyPr>
          <a:lstStyle/>
          <a:p>
            <a:pPr marL="685800" indent="-457200">
              <a:lnSpc>
                <a:spcPct val="110000"/>
              </a:lnSpc>
            </a:pPr>
            <a:r>
              <a:rPr lang="en-US" altLang="en-US" dirty="0">
                <a:ea typeface="ＭＳ Ｐゴシック" panose="020B0600070205080204" pitchFamily="34" charset="-128"/>
              </a:rPr>
              <a:t>Ό</a:t>
            </a:r>
            <a:r>
              <a:rPr lang="el-GR" altLang="en-US" dirty="0">
                <a:ea typeface="ＭＳ Ｐゴシック" panose="020B0600070205080204" pitchFamily="34" charset="-128"/>
              </a:rPr>
              <a:t>λα τα θηλαστικά, με ορισμένες εξαιρέσεις (</a:t>
            </a:r>
            <a:r>
              <a:rPr lang="el-GR" altLang="en-US" dirty="0" err="1">
                <a:ea typeface="ＭＳ Ｐゴシック" panose="020B0600070205080204" pitchFamily="34" charset="-128"/>
              </a:rPr>
              <a:t>Μονοτρήματα</a:t>
            </a:r>
            <a:r>
              <a:rPr lang="el-GR" altLang="en-US" dirty="0">
                <a:ea typeface="ＭＳ Ｐゴシック" panose="020B0600070205080204" pitchFamily="34" charset="-128"/>
              </a:rPr>
              <a:t>, φάλαινες, </a:t>
            </a:r>
            <a:r>
              <a:rPr lang="el-GR" altLang="en-US" dirty="0" err="1">
                <a:ea typeface="ＭＳ Ｐゴシック" panose="020B0600070205080204" pitchFamily="34" charset="-128"/>
              </a:rPr>
              <a:t>μυρμηγκοφάγοι</a:t>
            </a:r>
            <a:r>
              <a:rPr lang="el-GR" altLang="en-US" dirty="0">
                <a:ea typeface="ＭＳ Ｐゴシック" panose="020B0600070205080204" pitchFamily="34" charset="-128"/>
              </a:rPr>
              <a:t>) φέρουν δόντια.</a:t>
            </a:r>
          </a:p>
          <a:p>
            <a:pPr marL="685800" indent="-457200">
              <a:lnSpc>
                <a:spcPct val="110000"/>
              </a:lnSpc>
            </a:pPr>
            <a:r>
              <a:rPr lang="en-US" altLang="en-US" dirty="0">
                <a:ea typeface="ＭＳ Ｐゴシック" panose="020B0600070205080204" pitchFamily="34" charset="-128"/>
              </a:rPr>
              <a:t>Ε</a:t>
            </a:r>
            <a:r>
              <a:rPr lang="el-GR" altLang="en-US" dirty="0" err="1">
                <a:ea typeface="ＭＳ Ｐゴシック" panose="020B0600070205080204" pitchFamily="34" charset="-128"/>
              </a:rPr>
              <a:t>νώ</a:t>
            </a:r>
            <a:r>
              <a:rPr lang="el-GR" altLang="en-US" dirty="0">
                <a:ea typeface="ＭＳ Ｐゴシック" panose="020B0600070205080204" pitchFamily="34" charset="-128"/>
              </a:rPr>
              <a:t> τα πρώτα </a:t>
            </a:r>
            <a:r>
              <a:rPr lang="el-GR" altLang="en-US" dirty="0" err="1">
                <a:ea typeface="ＭＳ Ｐゴシック" panose="020B0600070205080204" pitchFamily="34" charset="-128"/>
              </a:rPr>
              <a:t>Συναψιδωτά</a:t>
            </a:r>
            <a:r>
              <a:rPr lang="el-GR" altLang="en-US" dirty="0">
                <a:ea typeface="ＭＳ Ｐゴシック" panose="020B0600070205080204" pitchFamily="34" charset="-128"/>
              </a:rPr>
              <a:t> εμφάνιζαν </a:t>
            </a:r>
            <a:r>
              <a:rPr lang="el-GR" altLang="en-US" dirty="0" err="1">
                <a:ea typeface="ＭＳ Ｐゴシック" panose="020B0600070205080204" pitchFamily="34" charset="-128"/>
              </a:rPr>
              <a:t>ομοιοδοντία</a:t>
            </a:r>
            <a:r>
              <a:rPr lang="el-GR" altLang="en-US" dirty="0">
                <a:ea typeface="ＭＳ Ｐゴシック" panose="020B0600070205080204" pitchFamily="34" charset="-128"/>
              </a:rPr>
              <a:t> τα σύγχρονα θηλαστικά χαρακτηρίζονται από </a:t>
            </a:r>
            <a:r>
              <a:rPr lang="el-GR" altLang="en-US" dirty="0" err="1">
                <a:ea typeface="ＭＳ Ｐゴシック" panose="020B0600070205080204" pitchFamily="34" charset="-128"/>
              </a:rPr>
              <a:t>ετεροδοντία</a:t>
            </a:r>
            <a:r>
              <a:rPr lang="el-GR" altLang="en-US" dirty="0">
                <a:ea typeface="ＭＳ Ｐゴシック" panose="020B0600070205080204" pitchFamily="34" charset="-128"/>
              </a:rPr>
              <a:t>.</a:t>
            </a:r>
          </a:p>
          <a:p>
            <a:pPr marL="685800" indent="-45720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δόντια εξυπηρετούν διακριτές λειτουργίες όπως η κοπή, σύλληψη, μάσημα, άλεση, ροκάνισμα κ.α.</a:t>
            </a:r>
          </a:p>
          <a:p>
            <a:pPr marL="685800" indent="-457200">
              <a:lnSpc>
                <a:spcPct val="110000"/>
              </a:lnSpc>
            </a:pPr>
            <a:r>
              <a:rPr lang="en-US" altLang="en-US" dirty="0">
                <a:ea typeface="ＭＳ Ｐゴシック" panose="020B0600070205080204" pitchFamily="34" charset="-128"/>
              </a:rPr>
              <a:t>Έ</a:t>
            </a:r>
            <a:r>
              <a:rPr lang="el-GR" altLang="en-US" dirty="0" err="1">
                <a:ea typeface="ＭＳ Ｐゴシック" panose="020B0600070205080204" pitchFamily="34" charset="-128"/>
              </a:rPr>
              <a:t>χουν</a:t>
            </a:r>
            <a:r>
              <a:rPr lang="el-GR" altLang="en-US" dirty="0">
                <a:ea typeface="ＭＳ Ｐゴシック" panose="020B0600070205080204" pitchFamily="34" charset="-128"/>
              </a:rPr>
              <a:t> διαφοροποιηθεί τέσσερεις τύποι δοντιών:</a:t>
            </a:r>
          </a:p>
          <a:p>
            <a:pPr marL="914400"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a:t>
            </a:r>
            <a:r>
              <a:rPr lang="el-GR" altLang="en-US" b="1" dirty="0">
                <a:ea typeface="ＭＳ Ｐゴシック" panose="020B0600070205080204" pitchFamily="34" charset="-128"/>
              </a:rPr>
              <a:t> κοπτήρες </a:t>
            </a:r>
            <a:r>
              <a:rPr lang="el-GR" altLang="en-US" dirty="0">
                <a:ea typeface="ＭＳ Ｐゴシック" panose="020B0600070205080204" pitchFamily="34" charset="-128"/>
              </a:rPr>
              <a:t>(απλή μύλη και οξύληκτα άκρα, δάγκωμα</a:t>
            </a:r>
            <a:r>
              <a:rPr lang="el-GR" altLang="en-US" dirty="0" smtClean="0">
                <a:ea typeface="ＭＳ Ｐゴシック" panose="020B0600070205080204" pitchFamily="34" charset="-128"/>
              </a:rPr>
              <a:t>).</a:t>
            </a:r>
            <a:endParaRPr lang="el-GR" altLang="en-US" dirty="0">
              <a:ea typeface="ＭＳ Ｐゴシック" panose="020B0600070205080204" pitchFamily="34" charset="-128"/>
            </a:endParaRPr>
          </a:p>
          <a:p>
            <a:pPr marL="914400"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 </a:t>
            </a:r>
            <a:r>
              <a:rPr lang="el-GR" altLang="en-US" b="1" dirty="0">
                <a:ea typeface="ＭＳ Ｐゴシック" panose="020B0600070205080204" pitchFamily="34" charset="-128"/>
              </a:rPr>
              <a:t>κυνόδοντες</a:t>
            </a:r>
            <a:r>
              <a:rPr lang="el-GR" altLang="en-US" dirty="0">
                <a:ea typeface="ＭＳ Ｐゴシック" panose="020B0600070205080204" pitchFamily="34" charset="-128"/>
              </a:rPr>
              <a:t> (μακριά μύλη, διάτρηση</a:t>
            </a:r>
            <a:r>
              <a:rPr lang="el-GR" altLang="en-US" dirty="0" smtClean="0">
                <a:ea typeface="ＭＳ Ｐゴシック" panose="020B0600070205080204" pitchFamily="34" charset="-128"/>
              </a:rPr>
              <a:t>).</a:t>
            </a:r>
            <a:endParaRPr lang="el-GR" altLang="en-US" dirty="0">
              <a:ea typeface="ＭＳ Ｐゴシック" panose="020B0600070205080204" pitchFamily="34" charset="-128"/>
            </a:endParaRPr>
          </a:p>
          <a:p>
            <a:pPr marL="914400"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a:t>
            </a:r>
            <a:r>
              <a:rPr lang="el-GR" altLang="en-US" b="1" dirty="0">
                <a:ea typeface="ＭＳ Ｐゴシック" panose="020B0600070205080204" pitchFamily="34" charset="-128"/>
              </a:rPr>
              <a:t> προγόμφιοι </a:t>
            </a:r>
            <a:r>
              <a:rPr lang="el-GR" altLang="en-US" dirty="0">
                <a:ea typeface="ＭＳ Ｐゴシック" panose="020B0600070205080204" pitchFamily="34" charset="-128"/>
              </a:rPr>
              <a:t>και οι </a:t>
            </a:r>
            <a:r>
              <a:rPr lang="el-GR" altLang="en-US" b="1" dirty="0">
                <a:ea typeface="ＭＳ Ｐゴシック" panose="020B0600070205080204" pitchFamily="34" charset="-128"/>
              </a:rPr>
              <a:t>γομφίοι</a:t>
            </a:r>
            <a:r>
              <a:rPr lang="el-GR" altLang="en-US" dirty="0">
                <a:ea typeface="ＭＳ Ｐゴシック" panose="020B0600070205080204" pitchFamily="34" charset="-128"/>
              </a:rPr>
              <a:t> (πεπλατυσμένη μύλη, τεμαχισμός και </a:t>
            </a:r>
            <a:r>
              <a:rPr lang="el-GR" altLang="en-US" dirty="0" err="1">
                <a:ea typeface="ＭＳ Ｐゴシック" panose="020B0600070205080204" pitchFamily="34" charset="-128"/>
              </a:rPr>
              <a:t>λειοτρίβηση</a:t>
            </a:r>
            <a:r>
              <a:rPr lang="el-GR" altLang="en-US" dirty="0" smtClean="0">
                <a:ea typeface="ＭＳ Ｐゴシック" panose="020B0600070205080204" pitchFamily="34" charset="-128"/>
              </a:rPr>
              <a:t>).</a:t>
            </a:r>
            <a:endParaRPr lang="el-GR" altLang="en-US" dirty="0">
              <a:ea typeface="ＭＳ Ｐゴシック" panose="020B0600070205080204" pitchFamily="34" charset="-128"/>
            </a:endParaRPr>
          </a:p>
          <a:p>
            <a:endParaRPr lang="en-US" dirty="0"/>
          </a:p>
        </p:txBody>
      </p:sp>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31</a:t>
            </a:fld>
            <a:endParaRPr lang="en-US"/>
          </a:p>
        </p:txBody>
      </p:sp>
    </p:spTree>
    <p:extLst>
      <p:ext uri="{BB962C8B-B14F-4D97-AF65-F5344CB8AC3E}">
        <p14:creationId xmlns:p14="http://schemas.microsoft.com/office/powerpoint/2010/main" val="225115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Κλασικός τύπος </a:t>
            </a:r>
            <a:r>
              <a:rPr lang="el-GR" dirty="0" err="1" smtClean="0"/>
              <a:t>οδοντοφυίας</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32</a:t>
            </a:fld>
            <a:endParaRPr lang="en-US"/>
          </a:p>
        </p:txBody>
      </p:sp>
      <p:pic>
        <p:nvPicPr>
          <p:cNvPr id="9" name="Content Placeholder 8"/>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13918" b="14056"/>
          <a:stretch/>
        </p:blipFill>
        <p:spPr>
          <a:xfrm>
            <a:off x="3974465" y="1690689"/>
            <a:ext cx="4846879" cy="3913462"/>
          </a:xfrm>
        </p:spPr>
      </p:pic>
      <p:sp>
        <p:nvSpPr>
          <p:cNvPr id="8" name="Text Placeholder 7"/>
          <p:cNvSpPr>
            <a:spLocks noGrp="1"/>
          </p:cNvSpPr>
          <p:nvPr>
            <p:ph type="body" sz="quarter" idx="13"/>
          </p:nvPr>
        </p:nvSpPr>
        <p:spPr>
          <a:xfrm>
            <a:off x="198120" y="1798638"/>
            <a:ext cx="3886200" cy="4410075"/>
          </a:xfrm>
        </p:spPr>
        <p:txBody>
          <a:bodyPr>
            <a:normAutofit fontScale="62500" lnSpcReduction="20000"/>
          </a:bodyPr>
          <a:lstStyle/>
          <a:p>
            <a:pPr marL="0" indent="0">
              <a:lnSpc>
                <a:spcPct val="110000"/>
              </a:lnSpc>
              <a:buNone/>
            </a:pPr>
            <a:r>
              <a:rPr lang="en-US" altLang="en-US" b="1" dirty="0">
                <a:ea typeface="ＭＳ Ｐゴシック" panose="020B0600070205080204" pitchFamily="34" charset="-128"/>
              </a:rPr>
              <a:t>Ο</a:t>
            </a:r>
            <a:r>
              <a:rPr lang="el-GR" altLang="en-US" b="1" dirty="0">
                <a:ea typeface="ＭＳ Ｐゴシック" panose="020B0600070205080204" pitchFamily="34" charset="-128"/>
              </a:rPr>
              <a:t> </a:t>
            </a:r>
            <a:r>
              <a:rPr lang="el-GR" altLang="en-US" b="1" dirty="0" smtClean="0">
                <a:ea typeface="ＭＳ Ｐゴシック" panose="020B0600070205080204" pitchFamily="34" charset="-128"/>
              </a:rPr>
              <a:t>κλασικός </a:t>
            </a:r>
            <a:r>
              <a:rPr lang="el-GR" altLang="en-US" b="1" dirty="0">
                <a:ea typeface="ＭＳ Ｐゴシック" panose="020B0600070205080204" pitchFamily="34" charset="-128"/>
              </a:rPr>
              <a:t>τύπος </a:t>
            </a:r>
            <a:r>
              <a:rPr lang="el-GR" altLang="en-US" b="1" dirty="0" err="1">
                <a:ea typeface="ＭＳ Ｐゴシック" panose="020B0600070205080204" pitchFamily="34" charset="-128"/>
              </a:rPr>
              <a:t>οδοντοφυίας</a:t>
            </a:r>
            <a:r>
              <a:rPr lang="el-GR" altLang="en-US" b="1" dirty="0">
                <a:ea typeface="ＭＳ Ｐゴシック" panose="020B0600070205080204" pitchFamily="34" charset="-128"/>
              </a:rPr>
              <a:t> (μισή άνω και μισή κάτω γνάθο) ήταν Κ 3/3, </a:t>
            </a:r>
            <a:r>
              <a:rPr lang="el-GR" altLang="en-US" b="1" dirty="0" err="1">
                <a:ea typeface="ＭＳ Ｐゴシック" panose="020B0600070205080204" pitchFamily="34" charset="-128"/>
              </a:rPr>
              <a:t>Κυν</a:t>
            </a:r>
            <a:r>
              <a:rPr lang="el-GR" altLang="en-US" b="1" dirty="0">
                <a:ea typeface="ＭＳ Ｐゴシック" panose="020B0600070205080204" pitchFamily="34" charset="-128"/>
              </a:rPr>
              <a:t>. 1/1, </a:t>
            </a:r>
            <a:r>
              <a:rPr lang="el-GR" altLang="en-US" b="1" dirty="0" err="1">
                <a:ea typeface="ＭＳ Ｐゴシック" panose="020B0600070205080204" pitchFamily="34" charset="-128"/>
              </a:rPr>
              <a:t>Πρ</a:t>
            </a:r>
            <a:r>
              <a:rPr lang="el-GR" altLang="en-US" b="1" dirty="0">
                <a:ea typeface="ＭＳ Ｐゴシック" panose="020B0600070205080204" pitchFamily="34" charset="-128"/>
              </a:rPr>
              <a:t>. 4/4 και Γ. 3/3 (44</a:t>
            </a:r>
            <a:r>
              <a:rPr lang="el-GR" altLang="en-US" b="1" dirty="0" smtClean="0">
                <a:ea typeface="ＭＳ Ｐゴシック" panose="020B0600070205080204" pitchFamily="34" charset="-128"/>
              </a:rPr>
              <a:t>).</a:t>
            </a:r>
            <a:r>
              <a:rPr lang="en-US" altLang="en-US" b="1" dirty="0">
                <a:ea typeface="ＭＳ Ｐゴシック" panose="020B0600070205080204" pitchFamily="34" charset="-128"/>
              </a:rPr>
              <a:t> </a:t>
            </a:r>
            <a:endParaRPr lang="el-GR" altLang="en-US" b="1" dirty="0" smtClean="0">
              <a:ea typeface="ＭＳ Ｐゴシック" panose="020B0600070205080204" pitchFamily="34" charset="-128"/>
            </a:endParaRPr>
          </a:p>
          <a:p>
            <a:pPr marL="0" indent="0">
              <a:lnSpc>
                <a:spcPct val="110000"/>
              </a:lnSpc>
              <a:buNone/>
            </a:pPr>
            <a:r>
              <a:rPr lang="en-US" altLang="en-US" dirty="0" smtClean="0">
                <a:ea typeface="ＭＳ Ｐゴシック" panose="020B0600070205080204" pitchFamily="34" charset="-128"/>
              </a:rPr>
              <a:t>Τ</a:t>
            </a:r>
            <a:r>
              <a:rPr lang="el-GR" altLang="en-US" dirty="0">
                <a:ea typeface="ＭＳ Ｐゴシック" panose="020B0600070205080204" pitchFamily="34" charset="-128"/>
              </a:rPr>
              <a:t>α θηλαστικά δεν αντικαθιστούν σε όλη τη διάρκεια της ζωής τους τα δόντια τους, όπως τα ερπετά.</a:t>
            </a:r>
          </a:p>
          <a:p>
            <a:pPr marL="0" indent="0">
              <a:lnSpc>
                <a:spcPct val="110000"/>
              </a:lnSpc>
              <a:buNone/>
            </a:pPr>
            <a:r>
              <a:rPr lang="en-US" altLang="en-US" dirty="0">
                <a:ea typeface="ＭＳ Ｐゴシック" panose="020B0600070205080204" pitchFamily="34" charset="-128"/>
              </a:rPr>
              <a:t>Τ</a:t>
            </a:r>
            <a:r>
              <a:rPr lang="el-GR" altLang="en-US" dirty="0">
                <a:ea typeface="ＭＳ Ｐゴシック" panose="020B0600070205080204" pitchFamily="34" charset="-128"/>
              </a:rPr>
              <a:t>α περισσότερα έχουν δύο σύνολα δοντιών: τα νεογιλά και τα μόνιμα.</a:t>
            </a:r>
          </a:p>
          <a:p>
            <a:pPr marL="0"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 γομφίοι δεν αντικαθίστανται και παραμένουν σε όλη τη διάρκεια της ζωής.</a:t>
            </a:r>
            <a:endParaRPr lang="en-US" altLang="en-US" dirty="0">
              <a:ea typeface="ＭＳ Ｐゴシック" panose="020B0600070205080204" pitchFamily="34" charset="-128"/>
            </a:endParaRPr>
          </a:p>
          <a:p>
            <a:pPr marL="0" indent="0">
              <a:lnSpc>
                <a:spcPct val="110000"/>
              </a:lnSpc>
            </a:pPr>
            <a:endParaRPr lang="el-GR" altLang="en-US" dirty="0" smtClean="0">
              <a:ea typeface="ＭＳ Ｐゴシック" panose="020B0600070205080204" pitchFamily="34" charset="-128"/>
            </a:endParaRPr>
          </a:p>
          <a:p>
            <a:endParaRPr lang="en-US" dirty="0"/>
          </a:p>
        </p:txBody>
      </p:sp>
      <p:sp>
        <p:nvSpPr>
          <p:cNvPr id="7" name="TextBox 6"/>
          <p:cNvSpPr txBox="1"/>
          <p:nvPr/>
        </p:nvSpPr>
        <p:spPr>
          <a:xfrm>
            <a:off x="8173590" y="5604151"/>
            <a:ext cx="341760" cy="276999"/>
          </a:xfrm>
          <a:prstGeom prst="rect">
            <a:avLst/>
          </a:prstGeom>
          <a:noFill/>
        </p:spPr>
        <p:txBody>
          <a:bodyPr wrap="none" rtlCol="0">
            <a:spAutoFit/>
          </a:bodyPr>
          <a:lstStyle/>
          <a:p>
            <a:r>
              <a:rPr lang="en-US" sz="1200" dirty="0" smtClean="0"/>
              <a:t>37</a:t>
            </a:r>
            <a:endParaRPr lang="el-GR" sz="1200" dirty="0"/>
          </a:p>
        </p:txBody>
      </p:sp>
    </p:spTree>
    <p:extLst>
      <p:ext uri="{BB962C8B-B14F-4D97-AF65-F5344CB8AC3E}">
        <p14:creationId xmlns:p14="http://schemas.microsoft.com/office/powerpoint/2010/main" val="389694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l-GR" sz="4000" dirty="0" smtClean="0"/>
              <a:t>Μια ιδιαίτερη εξαίρεση </a:t>
            </a:r>
            <a:br>
              <a:rPr lang="el-GR" sz="4000" dirty="0" smtClean="0"/>
            </a:br>
            <a:r>
              <a:rPr lang="el-GR" sz="4000" dirty="0" smtClean="0"/>
              <a:t>αποτελούν οι ελέφαντες</a:t>
            </a:r>
            <a:endParaRPr lang="en-US" sz="4000"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33</a:t>
            </a:fld>
            <a:endParaRPr lang="en-US"/>
          </a:p>
        </p:txBody>
      </p:sp>
      <p:sp>
        <p:nvSpPr>
          <p:cNvPr id="8" name="Content Placeholder 7"/>
          <p:cNvSpPr>
            <a:spLocks noGrp="1"/>
          </p:cNvSpPr>
          <p:nvPr>
            <p:ph sz="quarter" idx="16"/>
          </p:nvPr>
        </p:nvSpPr>
        <p:spPr>
          <a:xfrm>
            <a:off x="401532" y="1754798"/>
            <a:ext cx="5389668" cy="2027635"/>
          </a:xfrm>
        </p:spPr>
        <p:txBody>
          <a:bodyPr>
            <a:normAutofit fontScale="62500" lnSpcReduction="20000"/>
          </a:bodyPr>
          <a:lstStyle/>
          <a:p>
            <a:pPr>
              <a:lnSpc>
                <a:spcPct val="110000"/>
              </a:lnSpc>
            </a:pPr>
            <a:r>
              <a:rPr lang="en-US" altLang="en-US" dirty="0">
                <a:ea typeface="ＭＳ Ｐゴシック" panose="020B0600070205080204" pitchFamily="34" charset="-128"/>
              </a:rPr>
              <a:t>Κ</a:t>
            </a:r>
            <a:r>
              <a:rPr lang="el-GR" altLang="en-US" dirty="0" err="1">
                <a:ea typeface="ＭＳ Ｐゴシック" panose="020B0600070205080204" pitchFamily="34" charset="-128"/>
              </a:rPr>
              <a:t>ατά</a:t>
            </a:r>
            <a:r>
              <a:rPr lang="el-GR" altLang="en-US" dirty="0">
                <a:ea typeface="ＭＳ Ｐゴシック" panose="020B0600070205080204" pitchFamily="34" charset="-128"/>
              </a:rPr>
              <a:t> τη διάρκεια της ζωής του ένας ελέφαντας θα αλλάξει μέχρι και 6 φορές δόντια</a:t>
            </a:r>
            <a:r>
              <a:rPr lang="el-GR" altLang="en-US" dirty="0" smtClean="0">
                <a:ea typeface="ＭＳ Ｐゴシック" panose="020B0600070205080204" pitchFamily="34" charset="-128"/>
              </a:rPr>
              <a:t>.</a:t>
            </a:r>
          </a:p>
          <a:p>
            <a:pPr>
              <a:lnSpc>
                <a:spcPct val="110000"/>
              </a:lnSpc>
            </a:pPr>
            <a:r>
              <a:rPr lang="el-GR" altLang="en-US" dirty="0">
                <a:ea typeface="ＭＳ Ｐゴシック" panose="020B0600070205080204" pitchFamily="34" charset="-128"/>
              </a:rPr>
              <a:t>Οι προγόμφιοι και οι γομφίοι φθείρονται και κυκλικά αντικαθίστανται από νέα δόντια.</a:t>
            </a:r>
          </a:p>
          <a:p>
            <a:pPr>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ι κοπτήρες έχουν μετατραπεί σε χαυλιόδοντες.</a:t>
            </a:r>
            <a:endParaRPr lang="en-US" altLang="en-US" dirty="0">
              <a:ea typeface="ＭＳ Ｐゴシック" panose="020B0600070205080204" pitchFamily="34" charset="-128"/>
            </a:endParaRPr>
          </a:p>
          <a:p>
            <a:endParaRPr lang="el-GR" altLang="en-US" dirty="0" smtClean="0">
              <a:solidFill>
                <a:srgbClr val="800000"/>
              </a:solidFill>
              <a:ea typeface="ＭＳ Ｐゴシック" panose="020B0600070205080204" pitchFamily="34" charset="-128"/>
            </a:endParaRPr>
          </a:p>
          <a:p>
            <a:endParaRPr lang="en-US" dirty="0"/>
          </a:p>
        </p:txBody>
      </p:sp>
      <p:pic>
        <p:nvPicPr>
          <p:cNvPr id="13" name="Content Placeholder 12"/>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591734" y="4117205"/>
            <a:ext cx="2980266" cy="2032000"/>
          </a:xfrm>
        </p:spPr>
      </p:pic>
      <p:pic>
        <p:nvPicPr>
          <p:cNvPr id="12" name="Content Placeholder 11"/>
          <p:cNvPicPr>
            <a:picLocks noGrp="1" noChangeAspect="1"/>
          </p:cNvPicPr>
          <p:nvPr>
            <p:ph sz="quarter" idx="18"/>
          </p:nvPr>
        </p:nvPicPr>
        <p:blipFill rotWithShape="1">
          <a:blip r:embed="rId4">
            <a:extLst>
              <a:ext uri="{28A0092B-C50C-407E-A947-70E740481C1C}">
                <a14:useLocalDpi xmlns:a14="http://schemas.microsoft.com/office/drawing/2010/main" val="0"/>
              </a:ext>
            </a:extLst>
          </a:blip>
          <a:srcRect t="16312" b="17687"/>
          <a:stretch/>
        </p:blipFill>
        <p:spPr>
          <a:xfrm>
            <a:off x="5887352" y="1790234"/>
            <a:ext cx="2810878" cy="2073436"/>
          </a:xfrm>
        </p:spPr>
      </p:pic>
      <p:pic>
        <p:nvPicPr>
          <p:cNvPr id="14" name="Content Placeholder 13"/>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4783686" y="3978194"/>
            <a:ext cx="3180871" cy="2197261"/>
          </a:xfrm>
        </p:spPr>
      </p:pic>
      <p:sp>
        <p:nvSpPr>
          <p:cNvPr id="9" name="TextBox 8"/>
          <p:cNvSpPr txBox="1"/>
          <p:nvPr/>
        </p:nvSpPr>
        <p:spPr>
          <a:xfrm>
            <a:off x="8344470" y="3505434"/>
            <a:ext cx="341760" cy="276999"/>
          </a:xfrm>
          <a:prstGeom prst="rect">
            <a:avLst/>
          </a:prstGeom>
          <a:noFill/>
        </p:spPr>
        <p:txBody>
          <a:bodyPr wrap="none" rtlCol="0">
            <a:spAutoFit/>
          </a:bodyPr>
          <a:lstStyle/>
          <a:p>
            <a:r>
              <a:rPr lang="en-US" sz="1200" dirty="0" smtClean="0">
                <a:solidFill>
                  <a:schemeClr val="bg1"/>
                </a:solidFill>
              </a:rPr>
              <a:t>38</a:t>
            </a:r>
            <a:endParaRPr lang="el-GR" sz="1200" dirty="0">
              <a:solidFill>
                <a:schemeClr val="bg1"/>
              </a:solidFill>
            </a:endParaRPr>
          </a:p>
        </p:txBody>
      </p:sp>
      <p:sp>
        <p:nvSpPr>
          <p:cNvPr id="10" name="TextBox 9"/>
          <p:cNvSpPr txBox="1"/>
          <p:nvPr/>
        </p:nvSpPr>
        <p:spPr>
          <a:xfrm>
            <a:off x="4165203" y="5821812"/>
            <a:ext cx="341760" cy="276999"/>
          </a:xfrm>
          <a:prstGeom prst="rect">
            <a:avLst/>
          </a:prstGeom>
          <a:noFill/>
        </p:spPr>
        <p:txBody>
          <a:bodyPr wrap="none" rtlCol="0">
            <a:spAutoFit/>
          </a:bodyPr>
          <a:lstStyle/>
          <a:p>
            <a:r>
              <a:rPr lang="en-US" sz="1200" dirty="0" smtClean="0">
                <a:solidFill>
                  <a:schemeClr val="bg1"/>
                </a:solidFill>
              </a:rPr>
              <a:t>39</a:t>
            </a:r>
            <a:endParaRPr lang="el-GR" sz="1200" dirty="0">
              <a:solidFill>
                <a:schemeClr val="bg1"/>
              </a:solidFill>
            </a:endParaRPr>
          </a:p>
        </p:txBody>
      </p:sp>
      <p:sp>
        <p:nvSpPr>
          <p:cNvPr id="11" name="TextBox 10"/>
          <p:cNvSpPr txBox="1"/>
          <p:nvPr/>
        </p:nvSpPr>
        <p:spPr>
          <a:xfrm>
            <a:off x="7495307" y="5872206"/>
            <a:ext cx="341760" cy="276999"/>
          </a:xfrm>
          <a:prstGeom prst="rect">
            <a:avLst/>
          </a:prstGeom>
          <a:noFill/>
        </p:spPr>
        <p:txBody>
          <a:bodyPr wrap="none" rtlCol="0">
            <a:spAutoFit/>
          </a:bodyPr>
          <a:lstStyle/>
          <a:p>
            <a:r>
              <a:rPr lang="en-US" sz="1200" dirty="0" smtClean="0">
                <a:solidFill>
                  <a:schemeClr val="bg1"/>
                </a:solidFill>
              </a:rPr>
              <a:t>40</a:t>
            </a:r>
            <a:endParaRPr lang="el-GR" sz="1200" dirty="0">
              <a:solidFill>
                <a:schemeClr val="bg1"/>
              </a:solidFill>
            </a:endParaRPr>
          </a:p>
        </p:txBody>
      </p:sp>
    </p:spTree>
    <p:extLst>
      <p:ext uri="{BB962C8B-B14F-4D97-AF65-F5344CB8AC3E}">
        <p14:creationId xmlns:p14="http://schemas.microsoft.com/office/powerpoint/2010/main" val="3238676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Τροφικές εξειδικεύσεις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34</a:t>
            </a:fld>
            <a:endParaRPr lang="en-US" dirty="0"/>
          </a:p>
        </p:txBody>
      </p:sp>
      <p:pic>
        <p:nvPicPr>
          <p:cNvPr id="12" name="Content Placeholder 11"/>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572000" y="1798638"/>
            <a:ext cx="3907969" cy="4379913"/>
          </a:xfrm>
        </p:spPr>
      </p:pic>
      <p:sp>
        <p:nvSpPr>
          <p:cNvPr id="11" name="Text Placeholder 10"/>
          <p:cNvSpPr>
            <a:spLocks noGrp="1"/>
          </p:cNvSpPr>
          <p:nvPr>
            <p:ph type="body" sz="quarter" idx="13"/>
          </p:nvPr>
        </p:nvSpPr>
        <p:spPr>
          <a:xfrm>
            <a:off x="559514" y="1688662"/>
            <a:ext cx="3943350" cy="5249276"/>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Δ</a:t>
            </a:r>
            <a:r>
              <a:rPr lang="el-GR" altLang="en-US" dirty="0" err="1">
                <a:ea typeface="ＭＳ Ｐゴシック" panose="020B0600070205080204" pitchFamily="34" charset="-128"/>
              </a:rPr>
              <a:t>ιακρίνονται</a:t>
            </a:r>
            <a:r>
              <a:rPr lang="el-GR" altLang="en-US" dirty="0">
                <a:ea typeface="ＭＳ Ｐゴシック" panose="020B0600070205080204" pitchFamily="34" charset="-128"/>
              </a:rPr>
              <a:t> τέσσερις βασικές κατηγορίες:</a:t>
            </a:r>
          </a:p>
          <a:p>
            <a:pPr marL="685800" indent="-45720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εντομοφάγα (</a:t>
            </a:r>
            <a:r>
              <a:rPr lang="el-GR" altLang="en-US" dirty="0" err="1">
                <a:ea typeface="ＭＳ Ｐゴシック" panose="020B0600070205080204" pitchFamily="34" charset="-128"/>
              </a:rPr>
              <a:t>μυγαλές</a:t>
            </a:r>
            <a:r>
              <a:rPr lang="el-GR" altLang="en-US" dirty="0">
                <a:ea typeface="ＭＳ Ｐゴシック" panose="020B0600070205080204" pitchFamily="34" charset="-128"/>
              </a:rPr>
              <a:t>, ασπάλακες, νυχτερίδες). </a:t>
            </a:r>
            <a:endParaRPr lang="el-GR" altLang="en-US" dirty="0" smtClean="0">
              <a:ea typeface="ＭＳ Ｐゴシック" panose="020B0600070205080204" pitchFamily="34" charset="-128"/>
            </a:endParaRPr>
          </a:p>
          <a:p>
            <a:pPr marL="685800" indent="-457200">
              <a:lnSpc>
                <a:spcPct val="110000"/>
              </a:lnSpc>
            </a:pPr>
            <a:r>
              <a:rPr lang="en-US" altLang="en-US" dirty="0" smtClean="0">
                <a:ea typeface="ＭＳ Ｐゴシック" panose="020B0600070205080204" pitchFamily="34" charset="-128"/>
              </a:rPr>
              <a:t>Τ</a:t>
            </a:r>
            <a:r>
              <a:rPr lang="el-GR" altLang="en-US" dirty="0" err="1">
                <a:ea typeface="ＭＳ Ｐゴシック" panose="020B0600070205080204" pitchFamily="34" charset="-128"/>
              </a:rPr>
              <a:t>ρέφονται</a:t>
            </a:r>
            <a:r>
              <a:rPr lang="el-GR" altLang="en-US" dirty="0">
                <a:ea typeface="ＭＳ Ｐゴシック" panose="020B0600070205080204" pitchFamily="34" charset="-128"/>
              </a:rPr>
              <a:t> με έντομα και ποικιλία </a:t>
            </a:r>
            <a:r>
              <a:rPr lang="el-GR" altLang="en-US" dirty="0" err="1">
                <a:ea typeface="ＭＳ Ｐゴシック" panose="020B0600070205080204" pitchFamily="34" charset="-128"/>
              </a:rPr>
              <a:t>ασπονδύλων</a:t>
            </a:r>
            <a:r>
              <a:rPr lang="el-GR" altLang="en-US" dirty="0">
                <a:ea typeface="ＭＳ Ｐゴシック" panose="020B0600070205080204" pitchFamily="34" charset="-128"/>
              </a:rPr>
              <a:t>. </a:t>
            </a:r>
            <a:endParaRPr lang="el-GR" altLang="en-US" dirty="0" smtClean="0">
              <a:ea typeface="ＭＳ Ｐゴシック" panose="020B0600070205080204" pitchFamily="34" charset="-128"/>
            </a:endParaRPr>
          </a:p>
          <a:p>
            <a:pPr marL="685800" indent="-457200">
              <a:lnSpc>
                <a:spcPct val="110000"/>
              </a:lnSpc>
            </a:pPr>
            <a:r>
              <a:rPr lang="en-US" altLang="en-US" dirty="0" smtClean="0">
                <a:ea typeface="ＭＳ Ｐゴシック" panose="020B0600070205080204" pitchFamily="34" charset="-128"/>
              </a:rPr>
              <a:t>Λ</a:t>
            </a:r>
            <a:r>
              <a:rPr lang="el-GR" altLang="en-US" dirty="0" err="1">
                <a:ea typeface="ＭＳ Ｐゴシック" panose="020B0600070205080204" pitchFamily="34" charset="-128"/>
              </a:rPr>
              <a:t>αμβάνουν</a:t>
            </a:r>
            <a:r>
              <a:rPr lang="el-GR" altLang="en-US" dirty="0">
                <a:ea typeface="ＭＳ Ｐゴシック" panose="020B0600070205080204" pitchFamily="34" charset="-128"/>
              </a:rPr>
              <a:t> λίγες φυτικές ίνες και ο πεπτικός τους σωλήνας είναι βραχύς. </a:t>
            </a:r>
            <a:endParaRPr lang="el-GR" altLang="en-US" dirty="0" smtClean="0">
              <a:ea typeface="ＭＳ Ｐゴシック" panose="020B0600070205080204" pitchFamily="34" charset="-128"/>
            </a:endParaRPr>
          </a:p>
          <a:p>
            <a:pPr marL="685800" indent="-457200">
              <a:lnSpc>
                <a:spcPct val="110000"/>
              </a:lnSpc>
            </a:pPr>
            <a:r>
              <a:rPr lang="en-US" altLang="en-US" dirty="0" smtClean="0">
                <a:ea typeface="ＭＳ Ｐゴシック" panose="020B0600070205080204" pitchFamily="34" charset="-128"/>
              </a:rPr>
              <a:t>Φ</a:t>
            </a:r>
            <a:r>
              <a:rPr lang="el-GR" altLang="en-US" dirty="0" err="1">
                <a:ea typeface="ＭＳ Ｐゴシック" panose="020B0600070205080204" pitchFamily="34" charset="-128"/>
              </a:rPr>
              <a:t>έρουν</a:t>
            </a:r>
            <a:r>
              <a:rPr lang="el-GR" altLang="en-US" dirty="0">
                <a:ea typeface="ＭＳ Ｐゴシック" panose="020B0600070205080204" pitchFamily="34" charset="-128"/>
              </a:rPr>
              <a:t> μυτερά δόντια που τους επιτρέπουν το σχίσιμο του </a:t>
            </a:r>
            <a:r>
              <a:rPr lang="el-GR" altLang="en-US" dirty="0" err="1">
                <a:ea typeface="ＭＳ Ｐゴシック" panose="020B0600070205080204" pitchFamily="34" charset="-128"/>
              </a:rPr>
              <a:t>εξωσκελετού</a:t>
            </a:r>
            <a:r>
              <a:rPr lang="el-GR" altLang="en-US" dirty="0">
                <a:ea typeface="ＭＳ Ｐゴシック" panose="020B0600070205080204" pitchFamily="34" charset="-128"/>
              </a:rPr>
              <a:t>.</a:t>
            </a:r>
          </a:p>
          <a:p>
            <a:pPr>
              <a:buNone/>
            </a:pPr>
            <a:endParaRPr lang="en-US" altLang="en-US" dirty="0">
              <a:solidFill>
                <a:srgbClr val="984807"/>
              </a:solidFill>
              <a:ea typeface="ＭＳ Ｐゴシック" panose="020B0600070205080204" pitchFamily="34" charset="-128"/>
            </a:endParaRPr>
          </a:p>
          <a:p>
            <a:endParaRPr lang="en-US" dirty="0"/>
          </a:p>
        </p:txBody>
      </p:sp>
      <p:sp>
        <p:nvSpPr>
          <p:cNvPr id="7" name="TextBox 6"/>
          <p:cNvSpPr txBox="1"/>
          <p:nvPr/>
        </p:nvSpPr>
        <p:spPr>
          <a:xfrm>
            <a:off x="8069073" y="5508397"/>
            <a:ext cx="341760" cy="276999"/>
          </a:xfrm>
          <a:prstGeom prst="rect">
            <a:avLst/>
          </a:prstGeom>
          <a:noFill/>
        </p:spPr>
        <p:txBody>
          <a:bodyPr wrap="none" rtlCol="0">
            <a:spAutoFit/>
          </a:bodyPr>
          <a:lstStyle/>
          <a:p>
            <a:r>
              <a:rPr lang="en-US" sz="1200" dirty="0" smtClean="0"/>
              <a:t>41</a:t>
            </a:r>
            <a:endParaRPr lang="el-GR" sz="1200" dirty="0"/>
          </a:p>
        </p:txBody>
      </p:sp>
    </p:spTree>
    <p:extLst>
      <p:ext uri="{BB962C8B-B14F-4D97-AF65-F5344CB8AC3E}">
        <p14:creationId xmlns:p14="http://schemas.microsoft.com/office/powerpoint/2010/main" val="18187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Φυτοφάγα</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35</a:t>
            </a:fld>
            <a:endParaRPr lang="en-US"/>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1574" b="21362"/>
          <a:stretch/>
        </p:blipFill>
        <p:spPr>
          <a:xfrm>
            <a:off x="4727472" y="2451577"/>
            <a:ext cx="3955518" cy="2531903"/>
          </a:xfrm>
        </p:spPr>
      </p:pic>
      <p:sp>
        <p:nvSpPr>
          <p:cNvPr id="6" name="Text Placeholder 5"/>
          <p:cNvSpPr>
            <a:spLocks noGrp="1"/>
          </p:cNvSpPr>
          <p:nvPr>
            <p:ph type="body" sz="quarter" idx="13"/>
          </p:nvPr>
        </p:nvSpPr>
        <p:spPr>
          <a:xfrm>
            <a:off x="496155" y="1439681"/>
            <a:ext cx="4130040" cy="4679766"/>
          </a:xfrm>
        </p:spPr>
        <p:txBody>
          <a:bodyPr>
            <a:normAutofit fontScale="70000" lnSpcReduction="20000"/>
          </a:bodyPr>
          <a:lstStyle/>
          <a:p>
            <a:pPr marL="685800" indent="-457200">
              <a:lnSpc>
                <a:spcPct val="110000"/>
              </a:lnSpc>
            </a:pPr>
            <a:r>
              <a:rPr lang="en-US" altLang="en-US" sz="3100" dirty="0" smtClean="0">
                <a:ea typeface="ＭＳ Ｐゴシック" panose="020B0600070205080204" pitchFamily="34" charset="-128"/>
              </a:rPr>
              <a:t>Τ</a:t>
            </a:r>
            <a:r>
              <a:rPr lang="el-GR" altLang="en-US" sz="3100" dirty="0">
                <a:ea typeface="ＭＳ Ｐゴシック" panose="020B0600070205080204" pitchFamily="34" charset="-128"/>
              </a:rPr>
              <a:t>α φυτοφάγα, διαχωρίζονται σε δύο υποκατηγορίες, τους </a:t>
            </a:r>
            <a:r>
              <a:rPr lang="el-GR" altLang="en-US" sz="3100" dirty="0" err="1">
                <a:ea typeface="ＭＳ Ｐゴシック" panose="020B0600070205080204" pitchFamily="34" charset="-128"/>
              </a:rPr>
              <a:t>βοσκητές</a:t>
            </a:r>
            <a:r>
              <a:rPr lang="el-GR" altLang="en-US" sz="3100" dirty="0">
                <a:ea typeface="ＭＳ Ｐゴシック" panose="020B0600070205080204" pitchFamily="34" charset="-128"/>
              </a:rPr>
              <a:t> (άλογα, ελάφια κ.α.) και τους </a:t>
            </a:r>
            <a:r>
              <a:rPr lang="el-GR" altLang="en-US" sz="3100" dirty="0" err="1">
                <a:ea typeface="ＭＳ Ｐゴシック" panose="020B0600070205080204" pitchFamily="34" charset="-128"/>
              </a:rPr>
              <a:t>ροκανιστές</a:t>
            </a:r>
            <a:r>
              <a:rPr lang="el-GR" altLang="en-US" sz="3100" dirty="0">
                <a:ea typeface="ＭＳ Ｐゴシック" panose="020B0600070205080204" pitchFamily="34" charset="-128"/>
              </a:rPr>
              <a:t> (τρωκτικά, κουνέλια κ.α.). </a:t>
            </a:r>
            <a:endParaRPr lang="el-GR" altLang="en-US" sz="3100" dirty="0" smtClean="0">
              <a:ea typeface="ＭＳ Ｐゴシック" panose="020B0600070205080204" pitchFamily="34" charset="-128"/>
            </a:endParaRPr>
          </a:p>
          <a:p>
            <a:pPr marL="685800" indent="-457200">
              <a:lnSpc>
                <a:spcPct val="110000"/>
              </a:lnSpc>
            </a:pPr>
            <a:r>
              <a:rPr lang="en-US" altLang="en-US" sz="3100" dirty="0" smtClean="0">
                <a:ea typeface="ＭＳ Ｐゴシック" panose="020B0600070205080204" pitchFamily="34" charset="-128"/>
              </a:rPr>
              <a:t>Ο</a:t>
            </a:r>
            <a:r>
              <a:rPr lang="el-GR" altLang="en-US" sz="3100" dirty="0">
                <a:ea typeface="ＭＳ Ｐゴシック" panose="020B0600070205080204" pitchFamily="34" charset="-128"/>
              </a:rPr>
              <a:t>ι κυνόδοντες είναι </a:t>
            </a:r>
            <a:r>
              <a:rPr lang="el-GR" altLang="en-US" sz="3100" dirty="0" err="1">
                <a:ea typeface="ＭＳ Ｐゴシック" panose="020B0600070205080204" pitchFamily="34" charset="-128"/>
              </a:rPr>
              <a:t>υποπλασμένοι</a:t>
            </a:r>
            <a:r>
              <a:rPr lang="el-GR" altLang="en-US" sz="3100" dirty="0">
                <a:ea typeface="ＭＳ Ｐゴシック" panose="020B0600070205080204" pitchFamily="34" charset="-128"/>
              </a:rPr>
              <a:t> ή λείπουν τελείως ενώ οι γομφίοι είναι καλά αναπτυγμένοι και οι κοπτήρες είναι ιδιαίτερα κοφτεροί και αυξάνονται σε όλη τη διάρκεια της ζωής.</a:t>
            </a:r>
          </a:p>
          <a:p>
            <a:endParaRPr lang="en-US" dirty="0"/>
          </a:p>
        </p:txBody>
      </p:sp>
      <p:sp>
        <p:nvSpPr>
          <p:cNvPr id="8" name="TextBox 7"/>
          <p:cNvSpPr txBox="1"/>
          <p:nvPr/>
        </p:nvSpPr>
        <p:spPr>
          <a:xfrm>
            <a:off x="8239953" y="4617443"/>
            <a:ext cx="341760" cy="276999"/>
          </a:xfrm>
          <a:prstGeom prst="rect">
            <a:avLst/>
          </a:prstGeom>
          <a:noFill/>
        </p:spPr>
        <p:txBody>
          <a:bodyPr wrap="none" rtlCol="0">
            <a:spAutoFit/>
          </a:bodyPr>
          <a:lstStyle/>
          <a:p>
            <a:r>
              <a:rPr lang="en-US" sz="1200" dirty="0" smtClean="0">
                <a:solidFill>
                  <a:schemeClr val="bg1"/>
                </a:solidFill>
              </a:rPr>
              <a:t>42</a:t>
            </a:r>
            <a:endParaRPr lang="el-GR" sz="1200" dirty="0">
              <a:solidFill>
                <a:schemeClr val="bg1"/>
              </a:solidFill>
            </a:endParaRPr>
          </a:p>
        </p:txBody>
      </p:sp>
    </p:spTree>
    <p:extLst>
      <p:ext uri="{BB962C8B-B14F-4D97-AF65-F5344CB8AC3E}">
        <p14:creationId xmlns:p14="http://schemas.microsoft.com/office/powerpoint/2010/main" val="4098329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Προσαρμογές φυτοφάγων</a:t>
            </a:r>
            <a:endParaRPr lang="en-US" dirty="0"/>
          </a:p>
        </p:txBody>
      </p:sp>
      <p:sp>
        <p:nvSpPr>
          <p:cNvPr id="7" name="Content Placeholder 6"/>
          <p:cNvSpPr>
            <a:spLocks noGrp="1"/>
          </p:cNvSpPr>
          <p:nvPr>
            <p:ph idx="1"/>
          </p:nvPr>
        </p:nvSpPr>
        <p:spPr>
          <a:xfrm>
            <a:off x="527768" y="1673663"/>
            <a:ext cx="8042910" cy="4780710"/>
          </a:xfrm>
        </p:spPr>
        <p:txBody>
          <a:bodyPr>
            <a:normAutofit fontScale="70000" lnSpcReduction="20000"/>
          </a:bodyPr>
          <a:lstStyle/>
          <a:p>
            <a:pPr marL="685800" indent="-457200">
              <a:lnSpc>
                <a:spcPct val="110000"/>
              </a:lnSpc>
            </a:pPr>
            <a:r>
              <a:rPr lang="en-US" altLang="en-US" sz="3100" dirty="0">
                <a:ea typeface="ＭＳ Ｐゴシック" panose="020B0600070205080204" pitchFamily="34" charset="-128"/>
              </a:rPr>
              <a:t>Ο</a:t>
            </a:r>
            <a:r>
              <a:rPr lang="el-GR" altLang="en-US" sz="3100" dirty="0">
                <a:ea typeface="ＭＳ Ｐゴシック" panose="020B0600070205080204" pitchFamily="34" charset="-128"/>
              </a:rPr>
              <a:t> εν αφθονία </a:t>
            </a:r>
            <a:r>
              <a:rPr lang="el-GR" altLang="en-US" sz="3100" dirty="0" smtClean="0">
                <a:ea typeface="ＭＳ Ｐゴシック" panose="020B0600070205080204" pitchFamily="34" charset="-128"/>
              </a:rPr>
              <a:t>πολυσακχαρίτης </a:t>
            </a:r>
            <a:r>
              <a:rPr lang="el-GR" altLang="en-US" sz="3100" dirty="0">
                <a:ea typeface="ＭＳ Ｐゴシック" panose="020B0600070205080204" pitchFamily="34" charset="-128"/>
              </a:rPr>
              <a:t>που πρέπει να διασπάσουν είναι η κυτταρίνη. </a:t>
            </a:r>
            <a:r>
              <a:rPr lang="en-US" altLang="en-US" sz="3100" dirty="0">
                <a:ea typeface="ＭＳ Ｐゴシック" panose="020B0600070205080204" pitchFamily="34" charset="-128"/>
              </a:rPr>
              <a:t>Ό</a:t>
            </a:r>
            <a:r>
              <a:rPr lang="el-GR" altLang="en-US" sz="3100" dirty="0" err="1">
                <a:ea typeface="ＭＳ Ｐゴシック" panose="020B0600070205080204" pitchFamily="34" charset="-128"/>
              </a:rPr>
              <a:t>μως</a:t>
            </a:r>
            <a:r>
              <a:rPr lang="el-GR" altLang="en-US" sz="3100" dirty="0">
                <a:ea typeface="ＭＳ Ｐゴシック" panose="020B0600070205080204" pitchFamily="34" charset="-128"/>
              </a:rPr>
              <a:t> κανένα </a:t>
            </a:r>
            <a:r>
              <a:rPr lang="el-GR" altLang="en-US" sz="3100" dirty="0" err="1">
                <a:ea typeface="ＭＳ Ｐゴシック" panose="020B0600070205080204" pitchFamily="34" charset="-128"/>
              </a:rPr>
              <a:t>Σπονδυλόζωο</a:t>
            </a:r>
            <a:r>
              <a:rPr lang="el-GR" altLang="en-US" sz="3100" dirty="0">
                <a:ea typeface="ＭＳ Ｐゴシック" panose="020B0600070205080204" pitchFamily="34" charset="-128"/>
              </a:rPr>
              <a:t> δεν συνθέτει </a:t>
            </a:r>
            <a:r>
              <a:rPr lang="el-GR" altLang="en-US" sz="3100" dirty="0" err="1">
                <a:ea typeface="ＭＳ Ｐゴシック" panose="020B0600070205080204" pitchFamily="34" charset="-128"/>
              </a:rPr>
              <a:t>κυτταρινάσες</a:t>
            </a:r>
            <a:r>
              <a:rPr lang="el-GR" altLang="en-US" sz="3100" dirty="0">
                <a:ea typeface="ＭＳ Ｐゴシック" panose="020B0600070205080204" pitchFamily="34" charset="-128"/>
              </a:rPr>
              <a:t>. </a:t>
            </a:r>
            <a:r>
              <a:rPr lang="en-US" altLang="en-US" sz="3100" dirty="0">
                <a:ea typeface="ＭＳ Ｐゴシック" panose="020B0600070205080204" pitchFamily="34" charset="-128"/>
              </a:rPr>
              <a:t>Τ</a:t>
            </a:r>
            <a:r>
              <a:rPr lang="el-GR" altLang="en-US" sz="3100" dirty="0">
                <a:ea typeface="ＭＳ Ｐゴシック" panose="020B0600070205080204" pitchFamily="34" charset="-128"/>
              </a:rPr>
              <a:t>α φ. </a:t>
            </a:r>
            <a:r>
              <a:rPr lang="en-US" altLang="en-US" sz="3100" dirty="0">
                <a:ea typeface="ＭＳ Ｐゴシック" panose="020B0600070205080204" pitchFamily="34" charset="-128"/>
              </a:rPr>
              <a:t>Θ</a:t>
            </a:r>
            <a:r>
              <a:rPr lang="el-GR" altLang="en-US" sz="3100" dirty="0" err="1">
                <a:ea typeface="ＭＳ Ｐゴシック" panose="020B0600070205080204" pitchFamily="34" charset="-128"/>
              </a:rPr>
              <a:t>ηλαστικά</a:t>
            </a:r>
            <a:r>
              <a:rPr lang="el-GR" altLang="en-US" sz="3100" dirty="0">
                <a:ea typeface="ＭＳ Ｐゴシック" panose="020B0600070205080204" pitchFamily="34" charset="-128"/>
              </a:rPr>
              <a:t> φιλοξενούν μια πλούσια αναερόβια </a:t>
            </a:r>
            <a:r>
              <a:rPr lang="el-GR" altLang="en-US" sz="3100" dirty="0" err="1">
                <a:ea typeface="ＭＳ Ｐゴシック" panose="020B0600070205080204" pitchFamily="34" charset="-128"/>
              </a:rPr>
              <a:t>βακτηριοχλωρίδα</a:t>
            </a:r>
            <a:r>
              <a:rPr lang="el-GR" altLang="en-US" sz="3100" dirty="0">
                <a:ea typeface="ＭＳ Ｐゴシック" panose="020B0600070205080204" pitchFamily="34" charset="-128"/>
              </a:rPr>
              <a:t> σε εντερικές κοιλότητες η οποία καταλύει την ζύμωση.</a:t>
            </a:r>
          </a:p>
          <a:p>
            <a:pPr marL="685800" indent="-457200">
              <a:lnSpc>
                <a:spcPct val="110000"/>
              </a:lnSpc>
            </a:pPr>
            <a:r>
              <a:rPr lang="en-US" altLang="en-US" sz="3100" dirty="0">
                <a:ea typeface="ＭＳ Ｐゴシック" panose="020B0600070205080204" pitchFamily="34" charset="-128"/>
              </a:rPr>
              <a:t>Κ</a:t>
            </a:r>
            <a:r>
              <a:rPr lang="el-GR" altLang="en-US" sz="3100" dirty="0" err="1">
                <a:ea typeface="ＭＳ Ｐゴシック" panose="020B0600070205080204" pitchFamily="34" charset="-128"/>
              </a:rPr>
              <a:t>άποια</a:t>
            </a:r>
            <a:r>
              <a:rPr lang="el-GR" altLang="en-US" sz="3100" dirty="0">
                <a:ea typeface="ＭＳ Ｐゴシック" panose="020B0600070205080204" pitchFamily="34" charset="-128"/>
              </a:rPr>
              <a:t> φυτοφάγα (ελέφαντες, ζέβρες κ.α.) φέρουν εντερική θήκη όπου πραγματοποιούνται η ζύμωση και η απορρόφηση (τυφλό). </a:t>
            </a:r>
            <a:r>
              <a:rPr lang="en-US" altLang="en-US" sz="3100" dirty="0">
                <a:ea typeface="ＭＳ Ｐゴシック" panose="020B0600070205080204" pitchFamily="34" charset="-128"/>
              </a:rPr>
              <a:t>Τ</a:t>
            </a:r>
            <a:r>
              <a:rPr lang="el-GR" altLang="en-US" sz="3100" dirty="0">
                <a:ea typeface="ＭＳ Ｐゴシック" panose="020B0600070205080204" pitchFamily="34" charset="-128"/>
              </a:rPr>
              <a:t>όσο στο τυφλό όσο και στο </a:t>
            </a:r>
            <a:r>
              <a:rPr lang="el-GR" altLang="en-US" sz="3100" dirty="0" err="1">
                <a:ea typeface="ＭＳ Ｐゴシック" panose="020B0600070205080204" pitchFamily="34" charset="-128"/>
              </a:rPr>
              <a:t>κόλον</a:t>
            </a:r>
            <a:r>
              <a:rPr lang="el-GR" altLang="en-US" sz="3100" dirty="0">
                <a:ea typeface="ＭＳ Ｐゴシック" panose="020B0600070205080204" pitchFamily="34" charset="-128"/>
              </a:rPr>
              <a:t> </a:t>
            </a:r>
            <a:r>
              <a:rPr lang="el-GR" altLang="en-US" sz="3100" dirty="0" err="1">
                <a:ea typeface="ＭＳ Ｐゴシック" panose="020B0600070205080204" pitchFamily="34" charset="-128"/>
              </a:rPr>
              <a:t>απορροφούνται</a:t>
            </a:r>
            <a:r>
              <a:rPr lang="el-GR" altLang="en-US" sz="3100" dirty="0">
                <a:ea typeface="ＭＳ Ｐゴシック" panose="020B0600070205080204" pitchFamily="34" charset="-128"/>
              </a:rPr>
              <a:t> συστατικά, η κυρίως όμως ζύμωση γίνεται αφού η τροφή περάσει από το λεπτό έντερο. Έτσι μια σημαντική ποσότητα θρεπτικών συστατικών χάνεται με τα κόπρανα.</a:t>
            </a:r>
          </a:p>
          <a:p>
            <a:pPr marL="685800" indent="-457200">
              <a:lnSpc>
                <a:spcPct val="110000"/>
              </a:lnSpc>
            </a:pPr>
            <a:r>
              <a:rPr lang="el-GR" altLang="en-US" sz="3100" dirty="0">
                <a:ea typeface="ＭＳ Ｐゴシック" panose="020B0600070205080204" pitchFamily="34" charset="-128"/>
              </a:rPr>
              <a:t>Πεπτική αποδοτικότητα: </a:t>
            </a:r>
            <a:r>
              <a:rPr lang="en-US" altLang="en-US" sz="3100" dirty="0">
                <a:ea typeface="ＭＳ Ｐゴシック" panose="020B0600070205080204" pitchFamily="34" charset="-128"/>
              </a:rPr>
              <a:t>ADE= (E-I)/</a:t>
            </a:r>
            <a:r>
              <a:rPr lang="en-US" altLang="en-US" sz="3100" dirty="0" smtClean="0">
                <a:ea typeface="ＭＳ Ｐゴシック" panose="020B0600070205080204" pitchFamily="34" charset="-128"/>
              </a:rPr>
              <a:t>E</a:t>
            </a:r>
            <a:r>
              <a:rPr lang="el-GR" altLang="en-US" sz="3100" dirty="0" smtClean="0">
                <a:ea typeface="ＭＳ Ｐゴシック" panose="020B0600070205080204" pitchFamily="34" charset="-128"/>
              </a:rPr>
              <a:t>.</a:t>
            </a:r>
            <a:endParaRPr lang="en-US" altLang="en-US" sz="3100" dirty="0">
              <a:ea typeface="ＭＳ Ｐゴシック" panose="020B0600070205080204" pitchFamily="34" charset="-128"/>
            </a:endParaRPr>
          </a:p>
          <a:p>
            <a:pPr marL="685800" indent="-457200">
              <a:lnSpc>
                <a:spcPct val="110000"/>
              </a:lnSpc>
            </a:pPr>
            <a:r>
              <a:rPr lang="el-GR" altLang="en-US" sz="3100" dirty="0" smtClean="0">
                <a:ea typeface="ＭＳ Ｐゴシック" panose="020B0600070205080204" pitchFamily="34" charset="-128"/>
              </a:rPr>
              <a:t>Κοπροφαγία.</a:t>
            </a:r>
            <a:endParaRPr lang="el-GR" altLang="en-US" sz="31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36</a:t>
            </a:fld>
            <a:endParaRPr lang="en-US"/>
          </a:p>
        </p:txBody>
      </p:sp>
    </p:spTree>
    <p:extLst>
      <p:ext uri="{BB962C8B-B14F-4D97-AF65-F5344CB8AC3E}">
        <p14:creationId xmlns:p14="http://schemas.microsoft.com/office/powerpoint/2010/main" val="396616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err="1" smtClean="0"/>
              <a:t>Μυρικαστικά</a:t>
            </a:r>
            <a:r>
              <a:rPr lang="el-GR" sz="4000" dirty="0" smtClean="0"/>
              <a:t> </a:t>
            </a:r>
            <a:br>
              <a:rPr lang="el-GR" sz="4000" dirty="0" smtClean="0"/>
            </a:br>
            <a:r>
              <a:rPr lang="el-GR" sz="3200" dirty="0" smtClean="0"/>
              <a:t>(βούβαλοι, κατσίκες, πρόβατα, ελάφια κ. ά)</a:t>
            </a:r>
            <a:endParaRPr lang="en-US" sz="3200" dirty="0"/>
          </a:p>
        </p:txBody>
      </p:sp>
      <p:sp>
        <p:nvSpPr>
          <p:cNvPr id="7" name="Content Placeholder 6"/>
          <p:cNvSpPr>
            <a:spLocks noGrp="1"/>
          </p:cNvSpPr>
          <p:nvPr>
            <p:ph idx="1"/>
          </p:nvPr>
        </p:nvSpPr>
        <p:spPr>
          <a:xfrm>
            <a:off x="628650" y="1825625"/>
            <a:ext cx="7886700" cy="4351338"/>
          </a:xfrm>
        </p:spPr>
        <p:txBody>
          <a:bodyPr>
            <a:normAutofit fontScale="92500"/>
          </a:bodyPr>
          <a:lstStyle/>
          <a:p>
            <a:r>
              <a:rPr lang="en-US" altLang="en-US" sz="2400" dirty="0">
                <a:ea typeface="ＭＳ Ｐゴシック" panose="020B0600070205080204" pitchFamily="34" charset="-128"/>
              </a:rPr>
              <a:t>Δ</a:t>
            </a:r>
            <a:r>
              <a:rPr lang="el-GR" altLang="en-US" sz="2400" dirty="0" err="1">
                <a:ea typeface="ＭＳ Ｐゴシック" panose="020B0600070205080204" pitchFamily="34" charset="-128"/>
              </a:rPr>
              <a:t>ιαθέτουν</a:t>
            </a:r>
            <a:r>
              <a:rPr lang="el-GR" altLang="en-US" sz="2400" dirty="0">
                <a:ea typeface="ＭＳ Ｐゴシック" panose="020B0600070205080204" pitchFamily="34" charset="-128"/>
              </a:rPr>
              <a:t> μεγάλο τετραμερή στόμαχο αλλά και </a:t>
            </a:r>
            <a:r>
              <a:rPr lang="el-GR" altLang="en-US" sz="2400" dirty="0" err="1">
                <a:ea typeface="ＭＳ Ｐゴシック" panose="020B0600070205080204" pitchFamily="34" charset="-128"/>
              </a:rPr>
              <a:t>προστόμαχο</a:t>
            </a:r>
            <a:r>
              <a:rPr lang="el-GR" altLang="en-US" sz="2400" dirty="0">
                <a:ea typeface="ＭＳ Ｐゴシック" panose="020B0600070205080204" pitchFamily="34" charset="-128"/>
              </a:rPr>
              <a:t>, όπου η τροφή διασπάται από </a:t>
            </a:r>
            <a:r>
              <a:rPr lang="el-GR" altLang="en-US" sz="2400" dirty="0" err="1">
                <a:ea typeface="ＭＳ Ｐゴシック" panose="020B0600070205080204" pitchFamily="34" charset="-128"/>
              </a:rPr>
              <a:t>συμβιοτικούς</a:t>
            </a:r>
            <a:r>
              <a:rPr lang="el-GR" altLang="en-US" sz="2400" dirty="0">
                <a:ea typeface="ＭＳ Ｐゴシック" panose="020B0600070205080204" pitchFamily="34" charset="-128"/>
              </a:rPr>
              <a:t> μικροοργανισμούς και σχηματίζει μικρές μπάλες τροφής.</a:t>
            </a:r>
          </a:p>
          <a:p>
            <a:r>
              <a:rPr lang="en-US" altLang="en-US" sz="2400" dirty="0">
                <a:ea typeface="ＭＳ Ｐゴシック" panose="020B0600070205080204" pitchFamily="34" charset="-128"/>
              </a:rPr>
              <a:t>Κ</a:t>
            </a:r>
            <a:r>
              <a:rPr lang="el-GR" altLang="en-US" sz="2400" dirty="0" err="1">
                <a:ea typeface="ＭＳ Ｐゴシック" panose="020B0600070205080204" pitchFamily="34" charset="-128"/>
              </a:rPr>
              <a:t>ατά</a:t>
            </a:r>
            <a:r>
              <a:rPr lang="el-GR" altLang="en-US" sz="2400" dirty="0">
                <a:ea typeface="ＭＳ Ｐゴシック" panose="020B0600070205080204" pitchFamily="34" charset="-128"/>
              </a:rPr>
              <a:t> την ανάπαυση το ζώο φέρνει στο στόμα την αναμασημένη τροφή και τη μασά μέχρι να διασπαστούν οι φυτικές ίνες. Η τροφή επιστρέφει στον </a:t>
            </a:r>
            <a:r>
              <a:rPr lang="el-GR" altLang="en-US" sz="2400" dirty="0" err="1">
                <a:ea typeface="ＭＳ Ｐゴシック" panose="020B0600070205080204" pitchFamily="34" charset="-128"/>
              </a:rPr>
              <a:t>προστόμαχο</a:t>
            </a:r>
            <a:r>
              <a:rPr lang="el-GR" altLang="en-US" sz="2400" dirty="0">
                <a:ea typeface="ＭＳ Ｐゴシック" panose="020B0600070205080204" pitchFamily="34" charset="-128"/>
              </a:rPr>
              <a:t> όπου διασπάται η κυτταρίνη.</a:t>
            </a:r>
          </a:p>
          <a:p>
            <a:r>
              <a:rPr lang="en-US" altLang="en-US" sz="2400" dirty="0">
                <a:ea typeface="ＭＳ Ｐゴシック" panose="020B0600070205080204" pitchFamily="34" charset="-128"/>
              </a:rPr>
              <a:t>Σ</a:t>
            </a:r>
            <a:r>
              <a:rPr lang="el-GR" altLang="en-US" sz="2400" dirty="0">
                <a:ea typeface="ＭＳ Ｐゴシック" panose="020B0600070205080204" pitchFamily="34" charset="-128"/>
              </a:rPr>
              <a:t>τη συνέχεια ο πολτός περνά από μια σειρά σχηματισμούς (κεκρύφαλος, εχίνος, ήνυστρο και στο λεπτό έντερο </a:t>
            </a:r>
            <a:r>
              <a:rPr lang="en-US" altLang="en-US" sz="2400" dirty="0">
                <a:ea typeface="ＭＳ Ｐゴシック" panose="020B0600070205080204" pitchFamily="34" charset="-128"/>
              </a:rPr>
              <a:t>–</a:t>
            </a:r>
            <a:r>
              <a:rPr lang="el-GR" altLang="en-US" sz="2400" dirty="0">
                <a:ea typeface="ＭＳ Ｐゴシック" panose="020B0600070205080204" pitchFamily="34" charset="-128"/>
              </a:rPr>
              <a:t> απορρόφηση νερού, τροφής και μικροβιακών προϊόντων, πέψη).</a:t>
            </a:r>
          </a:p>
          <a:p>
            <a:r>
              <a:rPr lang="en-US" altLang="en-US" sz="2400" dirty="0">
                <a:ea typeface="ＭＳ Ｐゴシック" panose="020B0600070205080204" pitchFamily="34" charset="-128"/>
              </a:rPr>
              <a:t>Χ</a:t>
            </a:r>
            <a:r>
              <a:rPr lang="el-GR" altLang="en-US" sz="2400" dirty="0" err="1">
                <a:ea typeface="ＭＳ Ｐゴシック" panose="020B0600070205080204" pitchFamily="34" charset="-128"/>
              </a:rPr>
              <a:t>άρη</a:t>
            </a:r>
            <a:r>
              <a:rPr lang="el-GR" altLang="en-US" sz="2400" dirty="0">
                <a:ea typeface="ＭＳ Ｐゴシック" panose="020B0600070205080204" pitchFamily="34" charset="-128"/>
              </a:rPr>
              <a:t> στην υψηλή τους πεπτική αποδοτικότητα μπορούν και εποικίζουν «δύσκολες» περιοχές όπως η τούνδρα ή οι έρημοι.  </a:t>
            </a:r>
            <a:endParaRPr lang="en-US" altLang="en-US" sz="24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37</a:t>
            </a:fld>
            <a:endParaRPr lang="en-US"/>
          </a:p>
        </p:txBody>
      </p:sp>
    </p:spTree>
    <p:extLst>
      <p:ext uri="{BB962C8B-B14F-4D97-AF65-F5344CB8AC3E}">
        <p14:creationId xmlns:p14="http://schemas.microsoft.com/office/powerpoint/2010/main" val="6462103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Φυτοφάγα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38</a:t>
            </a:fld>
            <a:endParaRPr lang="en-US"/>
          </a:p>
        </p:txBody>
      </p:sp>
      <p:sp>
        <p:nvSpPr>
          <p:cNvPr id="8" name="Text Placeholder 7"/>
          <p:cNvSpPr>
            <a:spLocks noGrp="1"/>
          </p:cNvSpPr>
          <p:nvPr>
            <p:ph type="body" sz="quarter" idx="13"/>
          </p:nvPr>
        </p:nvSpPr>
        <p:spPr>
          <a:xfrm>
            <a:off x="381000" y="1798638"/>
            <a:ext cx="4245464" cy="4410075"/>
          </a:xfrm>
        </p:spPr>
        <p:txBody>
          <a:bodyPr>
            <a:normAutofit fontScale="70000" lnSpcReduction="20000"/>
          </a:bodyPr>
          <a:lstStyle/>
          <a:p>
            <a:pPr indent="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φυτοφάγα έχουν γενικά μεγάλους και </a:t>
            </a:r>
            <a:r>
              <a:rPr lang="el-GR" altLang="en-US" dirty="0" err="1">
                <a:ea typeface="ＭＳ Ｐゴシック" panose="020B0600070205080204" pitchFamily="34" charset="-128"/>
              </a:rPr>
              <a:t>μακρείς</a:t>
            </a:r>
            <a:r>
              <a:rPr lang="el-GR" altLang="en-US" dirty="0">
                <a:ea typeface="ＭＳ Ｐゴシック" panose="020B0600070205080204" pitchFamily="34" charset="-128"/>
              </a:rPr>
              <a:t> πεπτικούς σωλήνες (ώστε να παραταθεί</a:t>
            </a:r>
            <a:r>
              <a:rPr lang="en-US" altLang="en-US" dirty="0">
                <a:ea typeface="ＭＳ Ｐゴシック" panose="020B0600070205080204" pitchFamily="34" charset="-128"/>
              </a:rPr>
              <a:t/>
            </a:r>
            <a:br>
              <a:rPr lang="en-US" altLang="en-US" dirty="0">
                <a:ea typeface="ＭＳ Ｐゴシック" panose="020B0600070205080204" pitchFamily="34" charset="-128"/>
              </a:rPr>
            </a:br>
            <a:r>
              <a:rPr lang="el-GR" altLang="en-US" dirty="0">
                <a:ea typeface="ＭＳ Ｐゴシック" panose="020B0600070205080204" pitchFamily="34" charset="-128"/>
              </a:rPr>
              <a:t> ο </a:t>
            </a:r>
            <a:r>
              <a:rPr lang="el-GR" altLang="en-US" b="1" dirty="0">
                <a:ea typeface="ＭＳ Ｐゴシック" panose="020B0600070205080204" pitchFamily="34" charset="-128"/>
              </a:rPr>
              <a:t>χρόνος διέλευσης της τροφής</a:t>
            </a:r>
            <a:r>
              <a:rPr lang="el-GR" altLang="en-US" dirty="0" smtClean="0">
                <a:ea typeface="ＭＳ Ｐゴシック" panose="020B0600070205080204" pitchFamily="34" charset="-128"/>
              </a:rPr>
              <a:t>).</a:t>
            </a:r>
          </a:p>
          <a:p>
            <a:pPr indent="0">
              <a:lnSpc>
                <a:spcPct val="110000"/>
              </a:lnSpc>
              <a:buNone/>
            </a:pPr>
            <a:r>
              <a:rPr lang="en-US" altLang="en-US" dirty="0">
                <a:ea typeface="ＭＳ Ｐゴシック" panose="020B0600070205080204" pitchFamily="34" charset="-128"/>
              </a:rPr>
              <a:t>Χ</a:t>
            </a:r>
            <a:r>
              <a:rPr lang="el-GR" altLang="en-US" dirty="0" err="1">
                <a:ea typeface="ＭＳ Ｐゴシック" panose="020B0600070205080204" pitchFamily="34" charset="-128"/>
              </a:rPr>
              <a:t>ρειάζεται</a:t>
            </a:r>
            <a:r>
              <a:rPr lang="el-GR" altLang="en-US" dirty="0">
                <a:ea typeface="ＭＳ Ｐゴシック" panose="020B0600070205080204" pitchFamily="34" charset="-128"/>
              </a:rPr>
              <a:t> να καταναλώνουν μεγάλες ποσότητες φυτικής ύλης (</a:t>
            </a:r>
            <a:r>
              <a:rPr lang="el-GR" altLang="en-US" b="1" i="1" dirty="0">
                <a:ea typeface="ＭＳ Ｐゴシック" panose="020B0600070205080204" pitchFamily="34" charset="-128"/>
              </a:rPr>
              <a:t>γιατί;</a:t>
            </a:r>
            <a:r>
              <a:rPr lang="el-GR" altLang="en-US" dirty="0">
                <a:ea typeface="ＭＳ Ｐゴシック" panose="020B0600070205080204" pitchFamily="34" charset="-128"/>
              </a:rPr>
              <a:t>)</a:t>
            </a:r>
          </a:p>
          <a:p>
            <a:pPr indent="0">
              <a:lnSpc>
                <a:spcPct val="110000"/>
              </a:lnSpc>
              <a:buNone/>
            </a:pPr>
            <a:r>
              <a:rPr lang="el-GR" altLang="en-US" dirty="0">
                <a:ea typeface="ＭＳ Ｐゴシック" panose="020B0600070205080204" pitchFamily="34" charset="-128"/>
              </a:rPr>
              <a:t>Ένα αφρικανικός ελέφαντας που ζυγίζει 6 τόνους θα πρέπει να καταναλώνει 135-150 κιλά τροφής την ημέρα.</a:t>
            </a:r>
            <a:endParaRPr lang="en-US" altLang="en-US" dirty="0">
              <a:ea typeface="ＭＳ Ｐゴシック" panose="020B0600070205080204" pitchFamily="34" charset="-128"/>
            </a:endParaRPr>
          </a:p>
          <a:p>
            <a:endParaRPr lang="en-US" dirty="0"/>
          </a:p>
        </p:txBody>
      </p:sp>
      <p:pic>
        <p:nvPicPr>
          <p:cNvPr id="3" name="Θέση περιεχομένου 2"/>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805525" y="2254045"/>
            <a:ext cx="3709825" cy="2652525"/>
          </a:xfrm>
        </p:spPr>
      </p:pic>
      <p:sp>
        <p:nvSpPr>
          <p:cNvPr id="7" name="TextBox 6"/>
          <p:cNvSpPr txBox="1"/>
          <p:nvPr/>
        </p:nvSpPr>
        <p:spPr>
          <a:xfrm>
            <a:off x="8069073" y="4373645"/>
            <a:ext cx="341760" cy="276999"/>
          </a:xfrm>
          <a:prstGeom prst="rect">
            <a:avLst/>
          </a:prstGeom>
          <a:noFill/>
        </p:spPr>
        <p:txBody>
          <a:bodyPr wrap="none" rtlCol="0">
            <a:spAutoFit/>
          </a:bodyPr>
          <a:lstStyle/>
          <a:p>
            <a:r>
              <a:rPr lang="en-US" sz="1200" dirty="0" smtClean="0"/>
              <a:t>43</a:t>
            </a:r>
            <a:endParaRPr lang="el-GR" sz="1200" dirty="0"/>
          </a:p>
        </p:txBody>
      </p:sp>
    </p:spTree>
    <p:extLst>
      <p:ext uri="{BB962C8B-B14F-4D97-AF65-F5344CB8AC3E}">
        <p14:creationId xmlns:p14="http://schemas.microsoft.com/office/powerpoint/2010/main" val="279641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err="1" smtClean="0"/>
              <a:t>Σαρκοφάγα</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39</a:t>
            </a:fld>
            <a:endParaRPr lang="en-US"/>
          </a:p>
        </p:txBody>
      </p:sp>
      <p:sp>
        <p:nvSpPr>
          <p:cNvPr id="8" name="Content Placeholder 7"/>
          <p:cNvSpPr>
            <a:spLocks noGrp="1"/>
          </p:cNvSpPr>
          <p:nvPr>
            <p:ph sz="quarter" idx="16"/>
          </p:nvPr>
        </p:nvSpPr>
        <p:spPr>
          <a:xfrm>
            <a:off x="623421" y="1886257"/>
            <a:ext cx="3897630" cy="4243591"/>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Τ</a:t>
            </a:r>
            <a:r>
              <a:rPr lang="el-GR" altLang="en-US" dirty="0" err="1" smtClean="0">
                <a:ea typeface="ＭＳ Ｐゴシック" panose="020B0600070205080204" pitchFamily="34" charset="-128"/>
              </a:rPr>
              <a:t>ρέφονται</a:t>
            </a:r>
            <a:r>
              <a:rPr lang="el-GR" altLang="en-US" dirty="0" smtClean="0">
                <a:ea typeface="ＭＳ Ｐゴシック" panose="020B0600070205080204" pitchFamily="34" charset="-128"/>
              </a:rPr>
              <a:t> </a:t>
            </a:r>
            <a:r>
              <a:rPr lang="el-GR" altLang="en-US" dirty="0">
                <a:ea typeface="ＭＳ Ｐゴシック" panose="020B0600070205080204" pitchFamily="34" charset="-128"/>
              </a:rPr>
              <a:t>κυρίως </a:t>
            </a:r>
            <a:r>
              <a:rPr lang="el-GR" altLang="en-US" dirty="0" smtClean="0">
                <a:ea typeface="ＭＳ Ｐゴシック" panose="020B0600070205080204" pitchFamily="34" charset="-128"/>
              </a:rPr>
              <a:t>από φυτοφάγα</a:t>
            </a:r>
            <a:r>
              <a:rPr lang="el-GR" altLang="en-US" dirty="0">
                <a:ea typeface="ＭＳ Ｐゴシック" panose="020B0600070205080204" pitchFamily="34" charset="-128"/>
              </a:rPr>
              <a:t>. </a:t>
            </a:r>
            <a:r>
              <a:rPr lang="en-US" altLang="en-US" dirty="0">
                <a:ea typeface="ＭＳ Ｐゴシック" panose="020B0600070205080204" pitchFamily="34" charset="-128"/>
              </a:rPr>
              <a:t>Τ</a:t>
            </a:r>
            <a:r>
              <a:rPr lang="el-GR" altLang="en-US" dirty="0">
                <a:ea typeface="ＭＳ Ｐゴシック" panose="020B0600070205080204" pitchFamily="34" charset="-128"/>
              </a:rPr>
              <a:t>α δόντια </a:t>
            </a:r>
            <a:r>
              <a:rPr lang="el-GR" altLang="en-US" dirty="0" smtClean="0">
                <a:ea typeface="ＭＳ Ｐゴシック" panose="020B0600070205080204" pitchFamily="34" charset="-128"/>
              </a:rPr>
              <a:t>τους είναι </a:t>
            </a:r>
            <a:r>
              <a:rPr lang="el-GR" altLang="en-US" dirty="0">
                <a:ea typeface="ＭＳ Ｐゴシック" panose="020B0600070205080204" pitchFamily="34" charset="-128"/>
              </a:rPr>
              <a:t>προσαρμοσμένα </a:t>
            </a:r>
            <a:r>
              <a:rPr lang="el-GR" altLang="en-US" dirty="0" smtClean="0">
                <a:ea typeface="ＭＳ Ｐゴシック" panose="020B0600070205080204" pitchFamily="34" charset="-128"/>
              </a:rPr>
              <a:t>για </a:t>
            </a:r>
            <a:r>
              <a:rPr lang="el-GR" altLang="en-US" dirty="0">
                <a:ea typeface="ＭＳ Ｐゴシック" panose="020B0600070205080204" pitchFamily="34" charset="-128"/>
              </a:rPr>
              <a:t>διάτρηση και δάγκωμα </a:t>
            </a:r>
            <a:r>
              <a:rPr lang="el-GR" altLang="en-US" dirty="0" smtClean="0">
                <a:ea typeface="ＭＳ Ｐゴシック" panose="020B0600070205080204" pitchFamily="34" charset="-128"/>
              </a:rPr>
              <a:t>και </a:t>
            </a:r>
            <a:r>
              <a:rPr lang="el-GR" altLang="en-US" dirty="0">
                <a:ea typeface="ＭＳ Ｐゴシック" panose="020B0600070205080204" pitchFamily="34" charset="-128"/>
              </a:rPr>
              <a:t>υποβοηθούνται από τα οξύληκτα και ισχυρά νύχια.</a:t>
            </a:r>
          </a:p>
          <a:p>
            <a:pPr indent="0">
              <a:lnSpc>
                <a:spcPct val="110000"/>
              </a:lnSpc>
              <a:buNone/>
            </a:pPr>
            <a:r>
              <a:rPr lang="en-US" altLang="en-US" dirty="0">
                <a:ea typeface="ＭＳ Ｐゴシック" panose="020B0600070205080204" pitchFamily="34" charset="-128"/>
              </a:rPr>
              <a:t>Η</a:t>
            </a:r>
            <a:r>
              <a:rPr lang="el-GR" altLang="en-US" dirty="0">
                <a:ea typeface="ＭＳ Ｐゴシック" panose="020B0600070205080204" pitchFamily="34" charset="-128"/>
              </a:rPr>
              <a:t> πλούσια σε πρωτεΐνες δίαιτά τους </a:t>
            </a:r>
            <a:r>
              <a:rPr lang="el-GR" altLang="en-US" dirty="0" err="1">
                <a:ea typeface="ＭＳ Ｐゴシック" panose="020B0600070205080204" pitchFamily="34" charset="-128"/>
              </a:rPr>
              <a:t>πέπτεται</a:t>
            </a:r>
            <a:r>
              <a:rPr lang="el-GR" altLang="en-US" dirty="0">
                <a:ea typeface="ＭＳ Ｐゴシック" panose="020B0600070205080204" pitchFamily="34" charset="-128"/>
              </a:rPr>
              <a:t> ευκολότερα. </a:t>
            </a:r>
            <a:r>
              <a:rPr lang="en-US" altLang="en-US" dirty="0">
                <a:ea typeface="ＭＳ Ｐゴシック" panose="020B0600070205080204" pitchFamily="34" charset="-128"/>
              </a:rPr>
              <a:t>Ο</a:t>
            </a:r>
            <a:r>
              <a:rPr lang="el-GR" altLang="en-US" dirty="0">
                <a:ea typeface="ＭＳ Ｐゴシック" panose="020B0600070205080204" pitchFamily="34" charset="-128"/>
              </a:rPr>
              <a:t> πεπτικός σωλήνας είναι μικρότερος και το τυφλό απουσιάζει ή είναι </a:t>
            </a:r>
            <a:r>
              <a:rPr lang="el-GR" altLang="en-US" dirty="0" err="1">
                <a:ea typeface="ＭＳ Ｐゴシック" panose="020B0600070205080204" pitchFamily="34" charset="-128"/>
              </a:rPr>
              <a:t>υποπλασμένο</a:t>
            </a:r>
            <a:r>
              <a:rPr lang="el-GR" altLang="en-US" dirty="0">
                <a:ea typeface="ＭＳ Ｐゴシック" panose="020B0600070205080204" pitchFamily="34" charset="-128"/>
              </a:rPr>
              <a:t>.</a:t>
            </a:r>
            <a:endParaRPr lang="en-US" altLang="en-US" dirty="0">
              <a:ea typeface="ＭＳ Ｐゴシック" panose="020B0600070205080204" pitchFamily="34" charset="-128"/>
            </a:endParaRPr>
          </a:p>
          <a:p>
            <a:endParaRPr lang="en-US" dirty="0"/>
          </a:p>
        </p:txBody>
      </p:sp>
      <p:pic>
        <p:nvPicPr>
          <p:cNvPr id="13" name="Content Placeholder 12"/>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355535" y="4141056"/>
            <a:ext cx="1583216" cy="1772064"/>
          </a:xfrm>
        </p:spPr>
      </p:pic>
      <p:pic>
        <p:nvPicPr>
          <p:cNvPr id="12" name="Content Placeholder 11"/>
          <p:cNvPicPr>
            <a:picLocks noGrp="1" noChangeAspect="1"/>
          </p:cNvPicPr>
          <p:nvPr>
            <p:ph sz="quarter" idx="18"/>
          </p:nvPr>
        </p:nvPicPr>
        <p:blipFill>
          <a:blip r:embed="rId4">
            <a:extLst>
              <a:ext uri="{28A0092B-C50C-407E-A947-70E740481C1C}">
                <a14:useLocalDpi xmlns:a14="http://schemas.microsoft.com/office/drawing/2010/main" val="0"/>
              </a:ext>
            </a:extLst>
          </a:blip>
          <a:stretch>
            <a:fillRect/>
          </a:stretch>
        </p:blipFill>
        <p:spPr>
          <a:xfrm>
            <a:off x="5525097" y="1804333"/>
            <a:ext cx="1733788" cy="2032000"/>
          </a:xfrm>
        </p:spPr>
      </p:pic>
      <p:pic>
        <p:nvPicPr>
          <p:cNvPr id="14" name="Content Placeholder 13"/>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5938751" y="3988694"/>
            <a:ext cx="2710926" cy="2032000"/>
          </a:xfrm>
        </p:spPr>
      </p:pic>
      <p:sp>
        <p:nvSpPr>
          <p:cNvPr id="9" name="TextBox 8"/>
          <p:cNvSpPr txBox="1"/>
          <p:nvPr/>
        </p:nvSpPr>
        <p:spPr>
          <a:xfrm>
            <a:off x="7123334" y="3613911"/>
            <a:ext cx="341760" cy="276999"/>
          </a:xfrm>
          <a:prstGeom prst="rect">
            <a:avLst/>
          </a:prstGeom>
          <a:noFill/>
        </p:spPr>
        <p:txBody>
          <a:bodyPr wrap="none" rtlCol="0">
            <a:spAutoFit/>
          </a:bodyPr>
          <a:lstStyle/>
          <a:p>
            <a:r>
              <a:rPr lang="en-US" sz="1200" dirty="0" smtClean="0"/>
              <a:t>44</a:t>
            </a:r>
            <a:endParaRPr lang="el-GR" sz="1200" dirty="0"/>
          </a:p>
        </p:txBody>
      </p:sp>
      <p:sp>
        <p:nvSpPr>
          <p:cNvPr id="10" name="TextBox 9"/>
          <p:cNvSpPr txBox="1"/>
          <p:nvPr/>
        </p:nvSpPr>
        <p:spPr>
          <a:xfrm>
            <a:off x="4401120" y="5583222"/>
            <a:ext cx="341760" cy="276999"/>
          </a:xfrm>
          <a:prstGeom prst="rect">
            <a:avLst/>
          </a:prstGeom>
          <a:noFill/>
        </p:spPr>
        <p:txBody>
          <a:bodyPr wrap="none" rtlCol="0">
            <a:spAutoFit/>
          </a:bodyPr>
          <a:lstStyle/>
          <a:p>
            <a:r>
              <a:rPr lang="en-US" sz="1200" dirty="0" smtClean="0"/>
              <a:t>45</a:t>
            </a:r>
            <a:endParaRPr lang="el-GR" sz="1200" dirty="0"/>
          </a:p>
        </p:txBody>
      </p:sp>
      <p:sp>
        <p:nvSpPr>
          <p:cNvPr id="11" name="TextBox 10"/>
          <p:cNvSpPr txBox="1"/>
          <p:nvPr/>
        </p:nvSpPr>
        <p:spPr>
          <a:xfrm>
            <a:off x="8307917" y="5583221"/>
            <a:ext cx="341760" cy="276999"/>
          </a:xfrm>
          <a:prstGeom prst="rect">
            <a:avLst/>
          </a:prstGeom>
          <a:noFill/>
        </p:spPr>
        <p:txBody>
          <a:bodyPr wrap="none" rtlCol="0">
            <a:spAutoFit/>
          </a:bodyPr>
          <a:lstStyle/>
          <a:p>
            <a:r>
              <a:rPr lang="en-US" sz="1200" dirty="0" smtClean="0">
                <a:solidFill>
                  <a:schemeClr val="bg1"/>
                </a:solidFill>
              </a:rPr>
              <a:t>46</a:t>
            </a:r>
            <a:endParaRPr lang="el-GR" sz="1200" dirty="0">
              <a:solidFill>
                <a:schemeClr val="bg1"/>
              </a:solidFill>
            </a:endParaRPr>
          </a:p>
        </p:txBody>
      </p:sp>
    </p:spTree>
    <p:extLst>
      <p:ext uri="{BB962C8B-B14F-4D97-AF65-F5344CB8AC3E}">
        <p14:creationId xmlns:p14="http://schemas.microsoft.com/office/powerpoint/2010/main" val="85901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Προέλευση και εξέλιξη </a:t>
            </a:r>
            <a:br>
              <a:rPr lang="el-GR" dirty="0" smtClean="0"/>
            </a:br>
            <a:r>
              <a:rPr lang="el-GR" dirty="0" smtClean="0"/>
              <a:t>των Θηλαστικών</a:t>
            </a:r>
            <a:endParaRPr lang="en-US" dirty="0"/>
          </a:p>
        </p:txBody>
      </p:sp>
      <p:sp>
        <p:nvSpPr>
          <p:cNvPr id="8" name="Content Placeholder 7"/>
          <p:cNvSpPr>
            <a:spLocks noGrp="1"/>
          </p:cNvSpPr>
          <p:nvPr>
            <p:ph idx="1"/>
          </p:nvPr>
        </p:nvSpPr>
        <p:spPr/>
        <p:txBody>
          <a:bodyPr>
            <a:normAutofit/>
          </a:bodyPr>
          <a:lstStyle/>
          <a:p>
            <a:r>
              <a:rPr lang="el-GR" altLang="en-US" sz="2400" dirty="0">
                <a:ea typeface="ＭＳ Ｐゴシック" panose="020B0600070205080204" pitchFamily="34" charset="-128"/>
              </a:rPr>
              <a:t>Η εξελικτική γραμμή των θηλαστικών είναι από τις πλέον καλά τεκμηριωμένες χάρη στο εκτεταμένο αρχείο απολιθωμάτων. </a:t>
            </a:r>
          </a:p>
          <a:p>
            <a:r>
              <a:rPr lang="en-US" altLang="en-US" sz="2400" dirty="0">
                <a:ea typeface="ＭＳ Ｐゴシック" panose="020B0600070205080204" pitchFamily="34" charset="-128"/>
              </a:rPr>
              <a:t>Ο</a:t>
            </a:r>
            <a:r>
              <a:rPr lang="el-GR" altLang="en-US" sz="2400" dirty="0">
                <a:ea typeface="ＭＳ Ｐゴシック" panose="020B0600070205080204" pitchFamily="34" charset="-128"/>
              </a:rPr>
              <a:t>ι πρόγονοι των θηλαστικών, όπως και τα σημερινά </a:t>
            </a:r>
            <a:r>
              <a:rPr lang="el-GR" altLang="en-US" sz="2400" dirty="0" err="1">
                <a:ea typeface="ＭＳ Ｐゴシック" panose="020B0600070205080204" pitchFamily="34" charset="-128"/>
              </a:rPr>
              <a:t>αρτίγονα</a:t>
            </a:r>
            <a:r>
              <a:rPr lang="el-GR" altLang="en-US" sz="2400" dirty="0">
                <a:ea typeface="ＭＳ Ｐゴシック" panose="020B0600070205080204" pitchFamily="34" charset="-128"/>
              </a:rPr>
              <a:t> είδη, ανήκουν στα </a:t>
            </a:r>
            <a:r>
              <a:rPr lang="el-GR" altLang="en-US" sz="2400" dirty="0" err="1">
                <a:ea typeface="ＭＳ Ｐゴシック" panose="020B0600070205080204" pitchFamily="34" charset="-128"/>
              </a:rPr>
              <a:t>Συναψιδωτά</a:t>
            </a:r>
            <a:r>
              <a:rPr lang="el-GR" altLang="en-US" sz="2400" dirty="0">
                <a:ea typeface="ＭＳ Ｐゴシック" panose="020B0600070205080204" pitchFamily="34" charset="-128"/>
              </a:rPr>
              <a:t>.</a:t>
            </a:r>
          </a:p>
          <a:p>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α πρώτα «καθαρόαιμα» θηλαστικά άργησαν να εμφανιστούν στον πλανήτη. </a:t>
            </a:r>
            <a:r>
              <a:rPr lang="en-US" altLang="en-US" sz="2400" dirty="0">
                <a:ea typeface="ＭＳ Ｐゴシック" panose="020B0600070205080204" pitchFamily="34" charset="-128"/>
              </a:rPr>
              <a:t>Μ</a:t>
            </a:r>
            <a:r>
              <a:rPr lang="el-GR" altLang="en-US" sz="2400" dirty="0" err="1">
                <a:ea typeface="ＭＳ Ｐゴシック" panose="020B0600070205080204" pitchFamily="34" charset="-128"/>
              </a:rPr>
              <a:t>έχρι</a:t>
            </a:r>
            <a:r>
              <a:rPr lang="el-GR" altLang="en-US" sz="2400" dirty="0">
                <a:ea typeface="ＭＳ Ｐゴシック" panose="020B0600070205080204" pitchFamily="34" charset="-128"/>
              </a:rPr>
              <a:t> τότε δοκιμάστηκαν  πολλές μορφές «</a:t>
            </a:r>
            <a:r>
              <a:rPr lang="el-GR" altLang="en-US" sz="2400" dirty="0" err="1">
                <a:ea typeface="ＭＳ Ｐゴシック" panose="020B0600070205080204" pitchFamily="34" charset="-128"/>
              </a:rPr>
              <a:t>πρωτοθηλαστικών</a:t>
            </a:r>
            <a:r>
              <a:rPr lang="el-GR" altLang="en-US" sz="2400" dirty="0">
                <a:ea typeface="ＭＳ Ｐゴシック" panose="020B0600070205080204" pitchFamily="34" charset="-128"/>
              </a:rPr>
              <a:t>».</a:t>
            </a:r>
            <a:endParaRPr lang="en-US" altLang="en-US" sz="24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4</a:t>
            </a:fld>
            <a:endParaRPr lang="en-US"/>
          </a:p>
        </p:txBody>
      </p:sp>
    </p:spTree>
    <p:extLst>
      <p:ext uri="{BB962C8B-B14F-4D97-AF65-F5344CB8AC3E}">
        <p14:creationId xmlns:p14="http://schemas.microsoft.com/office/powerpoint/2010/main" val="32289056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err="1" smtClean="0"/>
              <a:t>Σαρκοφάγα</a:t>
            </a:r>
            <a:r>
              <a:rPr lang="el-GR" dirty="0" smtClean="0"/>
              <a:t> </a:t>
            </a:r>
            <a:r>
              <a:rPr lang="fr-FR" dirty="0" smtClean="0"/>
              <a:t>vs </a:t>
            </a:r>
            <a:r>
              <a:rPr lang="el-GR" dirty="0" smtClean="0"/>
              <a:t>φυτοφάγων</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40</a:t>
            </a:fld>
            <a:endParaRPr lang="en-US" dirty="0"/>
          </a:p>
        </p:txBody>
      </p:sp>
      <p:pic>
        <p:nvPicPr>
          <p:cNvPr id="13" name="Content Placeholder 1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5295" b="25342"/>
          <a:stretch/>
        </p:blipFill>
        <p:spPr>
          <a:xfrm>
            <a:off x="4811080" y="1853430"/>
            <a:ext cx="3303612" cy="1819410"/>
          </a:xfrm>
        </p:spPr>
      </p:pic>
      <p:pic>
        <p:nvPicPr>
          <p:cNvPr id="14" name="Content Placeholder 13"/>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4589506" y="3672840"/>
            <a:ext cx="3746760" cy="2489835"/>
          </a:xfrm>
        </p:spPr>
      </p:pic>
      <p:sp>
        <p:nvSpPr>
          <p:cNvPr id="12" name="Text Placeholder 11"/>
          <p:cNvSpPr>
            <a:spLocks noGrp="1"/>
          </p:cNvSpPr>
          <p:nvPr>
            <p:ph type="body" sz="quarter" idx="14"/>
          </p:nvPr>
        </p:nvSpPr>
        <p:spPr>
          <a:xfrm>
            <a:off x="244581" y="1690689"/>
            <a:ext cx="4304642" cy="4763902"/>
          </a:xfrm>
        </p:spPr>
        <p:txBody>
          <a:bodyPr>
            <a:normAutofit fontScale="62500" lnSpcReduction="20000"/>
          </a:bodyPr>
          <a:lstStyle/>
          <a:p>
            <a:pPr indent="0">
              <a:lnSpc>
                <a:spcPct val="110000"/>
              </a:lnSpc>
              <a:buNone/>
            </a:pPr>
            <a:r>
              <a:rPr lang="en-US" altLang="en-US" sz="3500" dirty="0">
                <a:ea typeface="ＭＳ Ｐゴシック" panose="020B0600070205080204" pitchFamily="34" charset="-128"/>
              </a:rPr>
              <a:t>Χ</a:t>
            </a:r>
            <a:r>
              <a:rPr lang="el-GR" altLang="en-US" sz="3500" dirty="0" err="1">
                <a:ea typeface="ＭＳ Ｐゴシック" panose="020B0600070205080204" pitchFamily="34" charset="-128"/>
              </a:rPr>
              <a:t>άρη</a:t>
            </a:r>
            <a:r>
              <a:rPr lang="el-GR" altLang="en-US" sz="3500" dirty="0">
                <a:ea typeface="ＭＳ Ｐゴシック" panose="020B0600070205080204" pitchFamily="34" charset="-128"/>
              </a:rPr>
              <a:t> στην υψηλή τροφική τους αποδοτικότητα και την ποιότητα της τροφής τους, τα </a:t>
            </a:r>
            <a:r>
              <a:rPr lang="el-GR" altLang="en-US" sz="3500" dirty="0" err="1">
                <a:ea typeface="ＭＳ Ｐゴシック" panose="020B0600070205080204" pitchFamily="34" charset="-128"/>
              </a:rPr>
              <a:t>σαρκοφάγα</a:t>
            </a:r>
            <a:r>
              <a:rPr lang="el-GR" altLang="en-US" sz="3500" dirty="0">
                <a:ea typeface="ＭＳ Ｐゴシック" panose="020B0600070205080204" pitchFamily="34" charset="-128"/>
              </a:rPr>
              <a:t> μπορούν να αφιερώνουν περισσότερο χρόνο στην ανάπαυση και την «εκπαίδευση». </a:t>
            </a:r>
            <a:r>
              <a:rPr lang="en-US" altLang="en-US" sz="3500" dirty="0">
                <a:ea typeface="ＭＳ Ｐゴシック" panose="020B0600070205080204" pitchFamily="34" charset="-128"/>
              </a:rPr>
              <a:t>Ε</a:t>
            </a:r>
            <a:r>
              <a:rPr lang="el-GR" altLang="en-US" sz="3500" dirty="0" err="1">
                <a:ea typeface="ＭＳ Ｐゴシック" panose="020B0600070205080204" pitchFamily="34" charset="-128"/>
              </a:rPr>
              <a:t>πίσης</a:t>
            </a:r>
            <a:r>
              <a:rPr lang="el-GR" altLang="en-US" sz="3500" dirty="0">
                <a:ea typeface="ＭＳ Ｐゴシック" panose="020B0600070205080204" pitchFamily="34" charset="-128"/>
              </a:rPr>
              <a:t> η ενεργή θήρευση της ζωντανής τους </a:t>
            </a:r>
            <a:r>
              <a:rPr lang="el-GR" altLang="en-US" sz="3500" dirty="0" err="1">
                <a:ea typeface="ＭＳ Ｐゴシック" panose="020B0600070205080204" pitchFamily="34" charset="-128"/>
              </a:rPr>
              <a:t>λειάς</a:t>
            </a:r>
            <a:r>
              <a:rPr lang="el-GR" altLang="en-US" sz="3500" dirty="0">
                <a:ea typeface="ＭＳ Ｐゴシック" panose="020B0600070205080204" pitchFamily="34" charset="-128"/>
              </a:rPr>
              <a:t> απαιτεί ικανή ευφυία. </a:t>
            </a:r>
          </a:p>
          <a:p>
            <a:pPr indent="0">
              <a:lnSpc>
                <a:spcPct val="110000"/>
              </a:lnSpc>
              <a:buNone/>
            </a:pPr>
            <a:r>
              <a:rPr lang="en-US" altLang="en-US" sz="3500" dirty="0">
                <a:ea typeface="ＭＳ Ｐゴシック" panose="020B0600070205080204" pitchFamily="34" charset="-128"/>
              </a:rPr>
              <a:t>Α</a:t>
            </a:r>
            <a:r>
              <a:rPr lang="el-GR" altLang="en-US" sz="3500" dirty="0" err="1">
                <a:ea typeface="ＭＳ Ｐゴシック" panose="020B0600070205080204" pitchFamily="34" charset="-128"/>
              </a:rPr>
              <a:t>ντίθετα</a:t>
            </a:r>
            <a:r>
              <a:rPr lang="el-GR" altLang="en-US" sz="3500" dirty="0">
                <a:ea typeface="ＭＳ Ｐゴシック" panose="020B0600070205080204" pitchFamily="34" charset="-128"/>
              </a:rPr>
              <a:t> στα φυτοφάγα ευνοούνται οι οξείες αισθήσεις για την αποφυγή του θηρευτή και ενισχύονται οι συμπεριφορές ομάδας.</a:t>
            </a:r>
          </a:p>
          <a:p>
            <a:endParaRPr lang="en-US" dirty="0"/>
          </a:p>
        </p:txBody>
      </p:sp>
      <p:sp>
        <p:nvSpPr>
          <p:cNvPr id="8" name="TextBox 7"/>
          <p:cNvSpPr txBox="1"/>
          <p:nvPr/>
        </p:nvSpPr>
        <p:spPr>
          <a:xfrm>
            <a:off x="7772932" y="3395841"/>
            <a:ext cx="341760" cy="276999"/>
          </a:xfrm>
          <a:prstGeom prst="rect">
            <a:avLst/>
          </a:prstGeom>
          <a:noFill/>
        </p:spPr>
        <p:txBody>
          <a:bodyPr wrap="none" rtlCol="0">
            <a:spAutoFit/>
          </a:bodyPr>
          <a:lstStyle/>
          <a:p>
            <a:r>
              <a:rPr lang="en-US" sz="1200" dirty="0" smtClean="0"/>
              <a:t>47</a:t>
            </a:r>
            <a:endParaRPr lang="el-GR" sz="1200" dirty="0"/>
          </a:p>
        </p:txBody>
      </p:sp>
      <p:sp>
        <p:nvSpPr>
          <p:cNvPr id="10" name="TextBox 9"/>
          <p:cNvSpPr txBox="1"/>
          <p:nvPr/>
        </p:nvSpPr>
        <p:spPr>
          <a:xfrm>
            <a:off x="7994506" y="5845169"/>
            <a:ext cx="341760" cy="276999"/>
          </a:xfrm>
          <a:prstGeom prst="rect">
            <a:avLst/>
          </a:prstGeom>
          <a:noFill/>
        </p:spPr>
        <p:txBody>
          <a:bodyPr wrap="none" rtlCol="0">
            <a:spAutoFit/>
          </a:bodyPr>
          <a:lstStyle/>
          <a:p>
            <a:r>
              <a:rPr lang="en-US" sz="1200" dirty="0" smtClean="0">
                <a:solidFill>
                  <a:schemeClr val="bg1"/>
                </a:solidFill>
              </a:rPr>
              <a:t>48</a:t>
            </a:r>
            <a:endParaRPr lang="el-GR" sz="1200" dirty="0">
              <a:solidFill>
                <a:schemeClr val="bg1"/>
              </a:solidFill>
            </a:endParaRPr>
          </a:p>
        </p:txBody>
      </p:sp>
    </p:spTree>
    <p:extLst>
      <p:ext uri="{BB962C8B-B14F-4D97-AF65-F5344CB8AC3E}">
        <p14:creationId xmlns:p14="http://schemas.microsoft.com/office/powerpoint/2010/main" val="30927888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Παμφάγα</a:t>
            </a:r>
            <a:br>
              <a:rPr lang="el-GR" dirty="0" smtClean="0"/>
            </a:br>
            <a:r>
              <a:rPr lang="el-GR" sz="3600" dirty="0" smtClean="0"/>
              <a:t>(γουρούνια, ρακούν, αρκούδες κ. ά.)</a:t>
            </a:r>
            <a:endParaRPr lang="en-US" sz="3600"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41</a:t>
            </a:fld>
            <a:endParaRPr lang="en-US"/>
          </a:p>
        </p:txBody>
      </p:sp>
      <p:pic>
        <p:nvPicPr>
          <p:cNvPr id="8" name="Content Placeholder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4971730" y="1853430"/>
            <a:ext cx="3515453" cy="2481496"/>
          </a:xfrm>
        </p:spPr>
      </p:pic>
      <p:pic>
        <p:nvPicPr>
          <p:cNvPr id="9" name="Content Placeholder 8"/>
          <p:cNvPicPr>
            <a:picLocks noGrp="1" noChangeAspect="1"/>
          </p:cNvPicPr>
          <p:nvPr>
            <p:ph sz="quarter" idx="13"/>
          </p:nvPr>
        </p:nvPicPr>
        <p:blipFill>
          <a:blip r:embed="rId4" cstate="print">
            <a:extLst>
              <a:ext uri="{28A0092B-C50C-407E-A947-70E740481C1C}">
                <a14:useLocalDpi xmlns:a14="http://schemas.microsoft.com/office/drawing/2010/main" val="0"/>
              </a:ext>
            </a:extLst>
          </a:blip>
          <a:stretch>
            <a:fillRect/>
          </a:stretch>
        </p:blipFill>
        <p:spPr>
          <a:xfrm>
            <a:off x="5625873" y="4048125"/>
            <a:ext cx="1887991" cy="2114550"/>
          </a:xfrm>
        </p:spPr>
      </p:pic>
      <p:sp>
        <p:nvSpPr>
          <p:cNvPr id="7" name="Text Placeholder 6"/>
          <p:cNvSpPr>
            <a:spLocks noGrp="1"/>
          </p:cNvSpPr>
          <p:nvPr>
            <p:ph type="body" sz="quarter" idx="14"/>
          </p:nvPr>
        </p:nvSpPr>
        <p:spPr>
          <a:xfrm>
            <a:off x="469366" y="1944804"/>
            <a:ext cx="4244590" cy="3669101"/>
          </a:xfrm>
        </p:spPr>
        <p:txBody>
          <a:bodyPr>
            <a:normAutofit fontScale="92500" lnSpcReduction="20000"/>
          </a:bodyPr>
          <a:lstStyle/>
          <a:p>
            <a:pPr indent="0">
              <a:lnSpc>
                <a:spcPct val="110000"/>
              </a:lnSpc>
              <a:buNone/>
            </a:pPr>
            <a:r>
              <a:rPr lang="en-US" altLang="en-US" sz="2600" dirty="0">
                <a:ea typeface="ＭＳ Ｐゴシック" panose="020B0600070205080204" pitchFamily="34" charset="-128"/>
              </a:rPr>
              <a:t>Τ</a:t>
            </a:r>
            <a:r>
              <a:rPr lang="el-GR" altLang="en-US" sz="2600" dirty="0" err="1">
                <a:ea typeface="ＭＳ Ｐゴシック" panose="020B0600070205080204" pitchFamily="34" charset="-128"/>
              </a:rPr>
              <a:t>ρέφονται</a:t>
            </a:r>
            <a:r>
              <a:rPr lang="el-GR" altLang="en-US" sz="2600" dirty="0">
                <a:ea typeface="ＭＳ Ｐゴシック" panose="020B0600070205080204" pitchFamily="34" charset="-128"/>
              </a:rPr>
              <a:t> και με φυτική αλλά και με ζωική ύλη.</a:t>
            </a:r>
          </a:p>
          <a:p>
            <a:pPr indent="0">
              <a:lnSpc>
                <a:spcPct val="110000"/>
              </a:lnSpc>
              <a:buNone/>
            </a:pPr>
            <a:r>
              <a:rPr lang="en-US" altLang="en-US" sz="2600" dirty="0">
                <a:ea typeface="ＭＳ Ｐゴシック" panose="020B0600070205080204" pitchFamily="34" charset="-128"/>
              </a:rPr>
              <a:t>Σ</a:t>
            </a:r>
            <a:r>
              <a:rPr lang="el-GR" altLang="en-US" sz="2600" dirty="0">
                <a:ea typeface="ＭＳ Ｐゴシック" panose="020B0600070205080204" pitchFamily="34" charset="-128"/>
              </a:rPr>
              <a:t>την πραγματικότητα πολλά θηλαστικά εφαρμόζουν το σύστημα της μικτής διατροφής.</a:t>
            </a:r>
          </a:p>
          <a:p>
            <a:pPr indent="0">
              <a:lnSpc>
                <a:spcPct val="110000"/>
              </a:lnSpc>
              <a:buNone/>
            </a:pPr>
            <a:r>
              <a:rPr lang="en-US" altLang="en-US" sz="2600" dirty="0">
                <a:ea typeface="ＭＳ Ｐゴシック" panose="020B0600070205080204" pitchFamily="34" charset="-128"/>
              </a:rPr>
              <a:t>Π</a:t>
            </a:r>
            <a:r>
              <a:rPr lang="el-GR" altLang="en-US" sz="2600" dirty="0" err="1">
                <a:ea typeface="ＭＳ Ｐゴシック" panose="020B0600070205080204" pitchFamily="34" charset="-128"/>
              </a:rPr>
              <a:t>ολλά</a:t>
            </a:r>
            <a:r>
              <a:rPr lang="el-GR" altLang="en-US" sz="2600" dirty="0">
                <a:ea typeface="ＭＳ Ｐゴシック" panose="020B0600070205080204" pitchFamily="34" charset="-128"/>
              </a:rPr>
              <a:t> θηλαστικά αποθηκεύουν τροφή (π.χ. σκίουροι του γένους </a:t>
            </a:r>
            <a:r>
              <a:rPr lang="en-US" altLang="en-US" sz="2600" dirty="0" err="1">
                <a:ea typeface="ＭＳ Ｐゴシック" panose="020B0600070205080204" pitchFamily="34" charset="-128"/>
              </a:rPr>
              <a:t>Eutamias</a:t>
            </a:r>
            <a:r>
              <a:rPr lang="en-US" altLang="en-US" sz="2600" dirty="0" smtClean="0">
                <a:ea typeface="ＭＳ Ｐゴシック" panose="020B0600070205080204" pitchFamily="34" charset="-128"/>
              </a:rPr>
              <a:t>)</a:t>
            </a:r>
            <a:r>
              <a:rPr lang="el-GR" altLang="en-US" sz="2600" dirty="0" smtClean="0">
                <a:ea typeface="ＭＳ Ｐゴシック" panose="020B0600070205080204" pitchFamily="34" charset="-128"/>
              </a:rPr>
              <a:t>.</a:t>
            </a:r>
            <a:endParaRPr lang="en-US" altLang="en-US" sz="2600" dirty="0">
              <a:ea typeface="ＭＳ Ｐゴシック" panose="020B0600070205080204" pitchFamily="34" charset="-128"/>
            </a:endParaRPr>
          </a:p>
          <a:p>
            <a:endParaRPr lang="en-US" dirty="0"/>
          </a:p>
        </p:txBody>
      </p:sp>
      <p:sp>
        <p:nvSpPr>
          <p:cNvPr id="10" name="TextBox 9"/>
          <p:cNvSpPr txBox="1"/>
          <p:nvPr/>
        </p:nvSpPr>
        <p:spPr>
          <a:xfrm>
            <a:off x="8069073" y="4008437"/>
            <a:ext cx="341760" cy="276999"/>
          </a:xfrm>
          <a:prstGeom prst="rect">
            <a:avLst/>
          </a:prstGeom>
          <a:noFill/>
        </p:spPr>
        <p:txBody>
          <a:bodyPr wrap="none" rtlCol="0">
            <a:spAutoFit/>
          </a:bodyPr>
          <a:lstStyle/>
          <a:p>
            <a:r>
              <a:rPr lang="en-US" sz="1200" dirty="0" smtClean="0">
                <a:solidFill>
                  <a:schemeClr val="bg1"/>
                </a:solidFill>
              </a:rPr>
              <a:t>49</a:t>
            </a:r>
            <a:endParaRPr lang="el-GR" sz="1200" dirty="0">
              <a:solidFill>
                <a:schemeClr val="bg1"/>
              </a:solidFill>
            </a:endParaRPr>
          </a:p>
        </p:txBody>
      </p:sp>
      <p:sp>
        <p:nvSpPr>
          <p:cNvPr id="11" name="TextBox 10"/>
          <p:cNvSpPr txBox="1"/>
          <p:nvPr/>
        </p:nvSpPr>
        <p:spPr>
          <a:xfrm>
            <a:off x="7449708" y="5613905"/>
            <a:ext cx="341760" cy="276999"/>
          </a:xfrm>
          <a:prstGeom prst="rect">
            <a:avLst/>
          </a:prstGeom>
          <a:noFill/>
        </p:spPr>
        <p:txBody>
          <a:bodyPr wrap="none" rtlCol="0">
            <a:spAutoFit/>
          </a:bodyPr>
          <a:lstStyle/>
          <a:p>
            <a:r>
              <a:rPr lang="en-US" sz="1200" dirty="0" smtClean="0"/>
              <a:t>50</a:t>
            </a:r>
            <a:endParaRPr lang="el-GR" sz="1200" dirty="0"/>
          </a:p>
        </p:txBody>
      </p:sp>
    </p:spTree>
    <p:extLst>
      <p:ext uri="{BB962C8B-B14F-4D97-AF65-F5344CB8AC3E}">
        <p14:creationId xmlns:p14="http://schemas.microsoft.com/office/powerpoint/2010/main" val="19818366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61009" y="365126"/>
            <a:ext cx="2533733" cy="1417954"/>
          </a:xfrm>
        </p:spPr>
        <p:txBody>
          <a:bodyPr>
            <a:noAutofit/>
          </a:bodyPr>
          <a:lstStyle/>
          <a:p>
            <a:r>
              <a:rPr lang="el-GR" sz="3200" dirty="0" smtClean="0"/>
              <a:t>Πεπτικά συστήματα Θηλαστικών</a:t>
            </a:r>
            <a:endParaRPr lang="en-US" sz="3200" dirty="0"/>
          </a:p>
        </p:txBody>
      </p:sp>
      <p:pic>
        <p:nvPicPr>
          <p:cNvPr id="10" name="Content Placeholder 9"/>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3334" r="23333"/>
          <a:stretch/>
        </p:blipFill>
        <p:spPr>
          <a:xfrm>
            <a:off x="2994743" y="152400"/>
            <a:ext cx="5867400" cy="6050696"/>
          </a:xfrm>
        </p:spPr>
      </p:pic>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42</a:t>
            </a:fld>
            <a:endParaRPr lang="en-US"/>
          </a:p>
        </p:txBody>
      </p:sp>
      <p:sp>
        <p:nvSpPr>
          <p:cNvPr id="6" name="TextBox 5"/>
          <p:cNvSpPr txBox="1"/>
          <p:nvPr/>
        </p:nvSpPr>
        <p:spPr>
          <a:xfrm>
            <a:off x="8515350" y="5848758"/>
            <a:ext cx="341760" cy="276999"/>
          </a:xfrm>
          <a:prstGeom prst="rect">
            <a:avLst/>
          </a:prstGeom>
          <a:noFill/>
        </p:spPr>
        <p:txBody>
          <a:bodyPr wrap="none" rtlCol="0">
            <a:spAutoFit/>
          </a:bodyPr>
          <a:lstStyle/>
          <a:p>
            <a:r>
              <a:rPr lang="en-US" sz="1200" dirty="0" smtClean="0"/>
              <a:t>51</a:t>
            </a:r>
            <a:endParaRPr lang="el-GR" sz="1200" dirty="0"/>
          </a:p>
        </p:txBody>
      </p:sp>
    </p:spTree>
    <p:extLst>
      <p:ext uri="{BB962C8B-B14F-4D97-AF65-F5344CB8AC3E}">
        <p14:creationId xmlns:p14="http://schemas.microsoft.com/office/powerpoint/2010/main" val="33203136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l-GR" sz="4000" dirty="0" smtClean="0"/>
              <a:t>Κατανάλωση τροφή </a:t>
            </a:r>
            <a:br>
              <a:rPr lang="el-GR" sz="4000" dirty="0" smtClean="0"/>
            </a:br>
            <a:r>
              <a:rPr lang="el-GR" sz="4000" dirty="0" smtClean="0"/>
              <a:t>και βάρος του σώματος</a:t>
            </a:r>
            <a:endParaRPr lang="en-US" sz="4000"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43</a:t>
            </a:fld>
            <a:endParaRPr lang="en-US"/>
          </a:p>
        </p:txBody>
      </p:sp>
      <p:sp>
        <p:nvSpPr>
          <p:cNvPr id="7" name="Content Placeholder 6"/>
          <p:cNvSpPr>
            <a:spLocks noGrp="1"/>
          </p:cNvSpPr>
          <p:nvPr>
            <p:ph sz="quarter" idx="16"/>
          </p:nvPr>
        </p:nvSpPr>
        <p:spPr>
          <a:xfrm>
            <a:off x="277942" y="1734510"/>
            <a:ext cx="4629337" cy="3025140"/>
          </a:xfrm>
        </p:spPr>
        <p:txBody>
          <a:bodyPr>
            <a:normAutofit fontScale="62500" lnSpcReduction="20000"/>
          </a:bodyPr>
          <a:lstStyle/>
          <a:p>
            <a:pPr indent="0">
              <a:lnSpc>
                <a:spcPct val="110000"/>
              </a:lnSpc>
              <a:buNone/>
            </a:pPr>
            <a:r>
              <a:rPr lang="en-US" altLang="en-US" dirty="0">
                <a:ea typeface="ＭＳ Ｐゴシック" panose="020B0600070205080204" pitchFamily="34" charset="-128"/>
              </a:rPr>
              <a:t>Ό</a:t>
            </a:r>
            <a:r>
              <a:rPr lang="el-GR" altLang="en-US" dirty="0" err="1">
                <a:ea typeface="ＭＳ Ｐゴシック" panose="020B0600070205080204" pitchFamily="34" charset="-128"/>
              </a:rPr>
              <a:t>σο</a:t>
            </a:r>
            <a:r>
              <a:rPr lang="el-GR" altLang="en-US" dirty="0">
                <a:ea typeface="ＭＳ Ｐゴシック" panose="020B0600070205080204" pitchFamily="34" charset="-128"/>
              </a:rPr>
              <a:t> μικρότερο είναι ένα </a:t>
            </a:r>
            <a:r>
              <a:rPr lang="el-GR" altLang="en-US" dirty="0" smtClean="0">
                <a:ea typeface="ＭＳ Ｐゴシック" panose="020B0600070205080204" pitchFamily="34" charset="-128"/>
              </a:rPr>
              <a:t>ζώο</a:t>
            </a:r>
            <a:r>
              <a:rPr lang="el-GR" altLang="en-US" dirty="0">
                <a:ea typeface="ＭＳ Ｐゴシック" panose="020B0600070205080204" pitchFamily="34" charset="-128"/>
              </a:rPr>
              <a:t>, τόσο εντονότερος είναι ο μεταβολισμός του.</a:t>
            </a:r>
          </a:p>
          <a:p>
            <a:pPr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 μεταβολικός ρυθμός εξαρτάται από τη σχέση επιφάνεια σώματος/βάρος.</a:t>
            </a:r>
          </a:p>
          <a:p>
            <a:pPr indent="0">
              <a:lnSpc>
                <a:spcPct val="110000"/>
              </a:lnSpc>
              <a:buNone/>
            </a:pPr>
            <a:r>
              <a:rPr lang="en-US" altLang="en-US" dirty="0">
                <a:ea typeface="ＭＳ Ｐゴシック" panose="020B0600070205080204" pitchFamily="34" charset="-128"/>
              </a:rPr>
              <a:t>Τ</a:t>
            </a:r>
            <a:r>
              <a:rPr lang="el-GR" altLang="en-US" dirty="0">
                <a:ea typeface="ＭＳ Ｐゴシック" panose="020B0600070205080204" pitchFamily="34" charset="-128"/>
              </a:rPr>
              <a:t>α μικρά θηλαστικά θα πρέπει να αφιερώνουν περισσότερο χρόνο στην ανεύρεση τροφής.</a:t>
            </a:r>
          </a:p>
          <a:p>
            <a:endParaRPr lang="en-US" dirty="0"/>
          </a:p>
        </p:txBody>
      </p:sp>
      <p:pic>
        <p:nvPicPr>
          <p:cNvPr id="12" name="Content Placeholder 11"/>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1454023" y="4060595"/>
            <a:ext cx="2767584" cy="1999488"/>
          </a:xfrm>
        </p:spPr>
      </p:pic>
      <p:pic>
        <p:nvPicPr>
          <p:cNvPr id="11" name="Content Placeholder 10"/>
          <p:cNvPicPr>
            <a:picLocks noGrp="1" noChangeAspect="1"/>
          </p:cNvPicPr>
          <p:nvPr>
            <p:ph sz="quarter" idx="18"/>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17813" b="17687"/>
          <a:stretch/>
        </p:blipFill>
        <p:spPr>
          <a:xfrm>
            <a:off x="4907279" y="1647568"/>
            <a:ext cx="3451552" cy="2499970"/>
          </a:xfrm>
        </p:spPr>
      </p:pic>
      <p:sp>
        <p:nvSpPr>
          <p:cNvPr id="10" name="Content Placeholder 9"/>
          <p:cNvSpPr>
            <a:spLocks noGrp="1"/>
          </p:cNvSpPr>
          <p:nvPr>
            <p:ph sz="quarter" idx="19"/>
          </p:nvPr>
        </p:nvSpPr>
        <p:spPr>
          <a:xfrm>
            <a:off x="4743930" y="4315411"/>
            <a:ext cx="3778250" cy="2032000"/>
          </a:xfrm>
        </p:spPr>
        <p:txBody>
          <a:bodyPr>
            <a:normAutofit fontScale="62500" lnSpcReduction="20000"/>
          </a:bodyPr>
          <a:lstStyle/>
          <a:p>
            <a:pPr indent="0">
              <a:lnSpc>
                <a:spcPct val="110000"/>
              </a:lnSpc>
            </a:pPr>
            <a:r>
              <a:rPr lang="en-US" altLang="en-US" dirty="0" smtClean="0">
                <a:latin typeface="Calibri" panose="020F0502020204030204" pitchFamily="34" charset="0"/>
              </a:rPr>
              <a:t> Ο</a:t>
            </a:r>
            <a:r>
              <a:rPr lang="el-GR" altLang="en-US" dirty="0">
                <a:latin typeface="Calibri" panose="020F0502020204030204" pitchFamily="34" charset="0"/>
              </a:rPr>
              <a:t>ι </a:t>
            </a:r>
            <a:r>
              <a:rPr lang="el-GR" altLang="en-US" dirty="0" err="1">
                <a:latin typeface="Calibri" panose="020F0502020204030204" pitchFamily="34" charset="0"/>
              </a:rPr>
              <a:t>μυγαλές</a:t>
            </a:r>
            <a:r>
              <a:rPr lang="el-GR" altLang="en-US" dirty="0">
                <a:latin typeface="Calibri" panose="020F0502020204030204" pitchFamily="34" charset="0"/>
              </a:rPr>
              <a:t> καταναλώνουν καθημερινά τροφή μεγαλύτερη από το βάρος τους και αν παραμείνουν νηστικές για μερικές ώρες μπορεί να πεθάνουν από ασιτία!</a:t>
            </a:r>
            <a:endParaRPr lang="en-US" altLang="en-US" dirty="0">
              <a:latin typeface="Calibri" panose="020F0502020204030204" pitchFamily="34" charset="0"/>
            </a:endParaRPr>
          </a:p>
          <a:p>
            <a:endParaRPr lang="en-US" dirty="0"/>
          </a:p>
        </p:txBody>
      </p:sp>
      <p:sp>
        <p:nvSpPr>
          <p:cNvPr id="9" name="TextBox 8"/>
          <p:cNvSpPr txBox="1"/>
          <p:nvPr/>
        </p:nvSpPr>
        <p:spPr>
          <a:xfrm>
            <a:off x="3879847" y="5777251"/>
            <a:ext cx="341760" cy="276999"/>
          </a:xfrm>
          <a:prstGeom prst="rect">
            <a:avLst/>
          </a:prstGeom>
          <a:noFill/>
        </p:spPr>
        <p:txBody>
          <a:bodyPr wrap="none" rtlCol="0">
            <a:spAutoFit/>
          </a:bodyPr>
          <a:lstStyle/>
          <a:p>
            <a:r>
              <a:rPr lang="en-US" sz="1200" dirty="0" smtClean="0">
                <a:solidFill>
                  <a:schemeClr val="bg1"/>
                </a:solidFill>
              </a:rPr>
              <a:t>52</a:t>
            </a:r>
            <a:endParaRPr lang="el-GR" sz="1200" dirty="0">
              <a:solidFill>
                <a:schemeClr val="bg1"/>
              </a:solidFill>
            </a:endParaRPr>
          </a:p>
        </p:txBody>
      </p:sp>
      <p:sp>
        <p:nvSpPr>
          <p:cNvPr id="13" name="TextBox 12"/>
          <p:cNvSpPr txBox="1"/>
          <p:nvPr/>
        </p:nvSpPr>
        <p:spPr>
          <a:xfrm>
            <a:off x="7964557" y="4038412"/>
            <a:ext cx="341760" cy="276999"/>
          </a:xfrm>
          <a:prstGeom prst="rect">
            <a:avLst/>
          </a:prstGeom>
          <a:noFill/>
        </p:spPr>
        <p:txBody>
          <a:bodyPr wrap="none" rtlCol="0">
            <a:spAutoFit/>
          </a:bodyPr>
          <a:lstStyle/>
          <a:p>
            <a:r>
              <a:rPr lang="en-US" sz="1200" dirty="0" smtClean="0"/>
              <a:t>53</a:t>
            </a:r>
            <a:endParaRPr lang="el-GR" sz="1200" dirty="0"/>
          </a:p>
        </p:txBody>
      </p:sp>
    </p:spTree>
    <p:extLst>
      <p:ext uri="{BB962C8B-B14F-4D97-AF65-F5344CB8AC3E}">
        <p14:creationId xmlns:p14="http://schemas.microsoft.com/office/powerpoint/2010/main" val="9228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Πτήση</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44</a:t>
            </a:fld>
            <a:endParaRPr lang="en-US" dirty="0"/>
          </a:p>
        </p:txBody>
      </p:sp>
      <p:pic>
        <p:nvPicPr>
          <p:cNvPr id="12" name="Content Placeholder 11"/>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7746" b="17536"/>
          <a:stretch/>
        </p:blipFill>
        <p:spPr>
          <a:xfrm>
            <a:off x="4596634" y="2194561"/>
            <a:ext cx="3918716" cy="2834640"/>
          </a:xfrm>
        </p:spPr>
      </p:pic>
      <p:sp>
        <p:nvSpPr>
          <p:cNvPr id="11" name="Text Placeholder 10"/>
          <p:cNvSpPr>
            <a:spLocks noGrp="1"/>
          </p:cNvSpPr>
          <p:nvPr>
            <p:ph type="body" sz="quarter" idx="13"/>
          </p:nvPr>
        </p:nvSpPr>
        <p:spPr>
          <a:xfrm>
            <a:off x="411480" y="1798638"/>
            <a:ext cx="4185154" cy="4410075"/>
          </a:xfrm>
        </p:spPr>
        <p:txBody>
          <a:bodyPr>
            <a:normAutofit fontScale="77500" lnSpcReduction="20000"/>
          </a:bodyPr>
          <a:lstStyle/>
          <a:p>
            <a:pPr indent="0">
              <a:lnSpc>
                <a:spcPct val="110000"/>
              </a:lnSpc>
              <a:buNone/>
            </a:pPr>
            <a:r>
              <a:rPr lang="en-US" altLang="en-US" sz="3100" dirty="0">
                <a:ea typeface="ＭＳ Ｐゴシック" panose="020B0600070205080204" pitchFamily="34" charset="-128"/>
              </a:rPr>
              <a:t>Κ</a:t>
            </a:r>
            <a:r>
              <a:rPr lang="el-GR" altLang="en-US" sz="3100" dirty="0" err="1">
                <a:ea typeface="ＭＳ Ｐゴシック" panose="020B0600070205080204" pitchFamily="34" charset="-128"/>
              </a:rPr>
              <a:t>άποια</a:t>
            </a:r>
            <a:r>
              <a:rPr lang="el-GR" altLang="en-US" sz="3100" dirty="0">
                <a:ea typeface="ＭＳ Ｐゴシック" panose="020B0600070205080204" pitchFamily="34" charset="-128"/>
              </a:rPr>
              <a:t> δενδρόβια θηλαστικά έχουν την ικανότητα είτε ενεργητικής (χειρόπτερα) είτε </a:t>
            </a:r>
            <a:r>
              <a:rPr lang="el-GR" altLang="en-US" sz="3100" dirty="0" err="1">
                <a:ea typeface="ＭＳ Ｐゴシック" panose="020B0600070205080204" pitchFamily="34" charset="-128"/>
              </a:rPr>
              <a:t>ολισθαίνουσας</a:t>
            </a:r>
            <a:r>
              <a:rPr lang="el-GR" altLang="en-US" sz="3100" dirty="0">
                <a:ea typeface="ＭＳ Ｐゴシック" panose="020B0600070205080204" pitchFamily="34" charset="-128"/>
              </a:rPr>
              <a:t> πτήσης (σκίουροι, </a:t>
            </a:r>
            <a:r>
              <a:rPr lang="el-GR" altLang="en-US" sz="3100" dirty="0" err="1">
                <a:ea typeface="ＭＳ Ｐゴシック" panose="020B0600070205080204" pitchFamily="34" charset="-128"/>
              </a:rPr>
              <a:t>λεμούριοι</a:t>
            </a:r>
            <a:r>
              <a:rPr lang="el-GR" altLang="en-US" sz="3100" dirty="0">
                <a:ea typeface="ＭＳ Ｐゴシック" panose="020B0600070205080204" pitchFamily="34" charset="-128"/>
              </a:rPr>
              <a:t>).</a:t>
            </a:r>
          </a:p>
          <a:p>
            <a:pPr indent="0">
              <a:lnSpc>
                <a:spcPct val="110000"/>
              </a:lnSpc>
              <a:buNone/>
            </a:pPr>
            <a:r>
              <a:rPr lang="en-US" altLang="en-US" sz="3100" dirty="0">
                <a:ea typeface="ＭＳ Ｐゴシック" panose="020B0600070205080204" pitchFamily="34" charset="-128"/>
              </a:rPr>
              <a:t>Κ</a:t>
            </a:r>
            <a:r>
              <a:rPr lang="el-GR" altLang="en-US" sz="3100" dirty="0" err="1">
                <a:ea typeface="ＭＳ Ｐゴシック" panose="020B0600070205080204" pitchFamily="34" charset="-128"/>
              </a:rPr>
              <a:t>ατά</a:t>
            </a:r>
            <a:r>
              <a:rPr lang="el-GR" altLang="en-US" sz="3100" dirty="0">
                <a:ea typeface="ＭＳ Ｐゴシック" panose="020B0600070205080204" pitchFamily="34" charset="-128"/>
              </a:rPr>
              <a:t> την </a:t>
            </a:r>
            <a:r>
              <a:rPr lang="el-GR" altLang="en-US" sz="3100" dirty="0" err="1">
                <a:ea typeface="ＭＳ Ｐゴシック" panose="020B0600070205080204" pitchFamily="34" charset="-128"/>
              </a:rPr>
              <a:t>ανεμοπορεία</a:t>
            </a:r>
            <a:r>
              <a:rPr lang="el-GR" altLang="en-US" sz="3100" dirty="0">
                <a:ea typeface="ＭＳ Ｐゴシック" panose="020B0600070205080204" pitchFamily="34" charset="-128"/>
              </a:rPr>
              <a:t> οι ιπτάμενοι σκίουροι εκμεταλλεύονται το δέρμα (</a:t>
            </a:r>
            <a:r>
              <a:rPr lang="el-GR" altLang="en-US" sz="3100" dirty="0" err="1">
                <a:ea typeface="ＭＳ Ｐゴシック" panose="020B0600070205080204" pitchFamily="34" charset="-128"/>
              </a:rPr>
              <a:t>παταγείο</a:t>
            </a:r>
            <a:r>
              <a:rPr lang="el-GR" altLang="en-US" sz="3100" dirty="0">
                <a:ea typeface="ＭＳ Ｐゴシック" panose="020B0600070205080204" pitchFamily="34" charset="-128"/>
              </a:rPr>
              <a:t>) τους και μπορούν να καλύψουν αποστάσεις μέχρι 80 μέτρα. </a:t>
            </a:r>
            <a:endParaRPr lang="en-US" altLang="en-US" sz="3100" dirty="0">
              <a:ea typeface="ＭＳ Ｐゴシック" panose="020B0600070205080204" pitchFamily="34" charset="-128"/>
            </a:endParaRPr>
          </a:p>
          <a:p>
            <a:endParaRPr lang="en-US" dirty="0"/>
          </a:p>
        </p:txBody>
      </p:sp>
      <p:sp>
        <p:nvSpPr>
          <p:cNvPr id="7" name="TextBox 6"/>
          <p:cNvSpPr txBox="1"/>
          <p:nvPr/>
        </p:nvSpPr>
        <p:spPr>
          <a:xfrm>
            <a:off x="8069073" y="4664335"/>
            <a:ext cx="341760" cy="276999"/>
          </a:xfrm>
          <a:prstGeom prst="rect">
            <a:avLst/>
          </a:prstGeom>
          <a:noFill/>
        </p:spPr>
        <p:txBody>
          <a:bodyPr wrap="none" rtlCol="0">
            <a:spAutoFit/>
          </a:bodyPr>
          <a:lstStyle/>
          <a:p>
            <a:r>
              <a:rPr lang="en-US" sz="1200" dirty="0" smtClean="0">
                <a:solidFill>
                  <a:schemeClr val="bg1"/>
                </a:solidFill>
              </a:rPr>
              <a:t>54</a:t>
            </a:r>
            <a:endParaRPr lang="el-GR" sz="1200" dirty="0">
              <a:solidFill>
                <a:schemeClr val="bg1"/>
              </a:solidFill>
            </a:endParaRPr>
          </a:p>
        </p:txBody>
      </p:sp>
    </p:spTree>
    <p:extLst>
      <p:ext uri="{BB962C8B-B14F-4D97-AF65-F5344CB8AC3E}">
        <p14:creationId xmlns:p14="http://schemas.microsoft.com/office/powerpoint/2010/main" val="133557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Νυχτερίδες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45</a:t>
            </a:fld>
            <a:endParaRPr lang="en-US"/>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7398" b="17187"/>
          <a:stretch/>
        </p:blipFill>
        <p:spPr>
          <a:xfrm>
            <a:off x="4350125" y="2122747"/>
            <a:ext cx="4165225" cy="3043613"/>
          </a:xfrm>
        </p:spPr>
      </p:pic>
      <p:sp>
        <p:nvSpPr>
          <p:cNvPr id="6" name="Text Placeholder 5"/>
          <p:cNvSpPr>
            <a:spLocks noGrp="1"/>
          </p:cNvSpPr>
          <p:nvPr>
            <p:ph type="body" sz="quarter" idx="13"/>
          </p:nvPr>
        </p:nvSpPr>
        <p:spPr>
          <a:xfrm>
            <a:off x="365760" y="1798638"/>
            <a:ext cx="3984365" cy="4526778"/>
          </a:xfrm>
        </p:spPr>
        <p:txBody>
          <a:bodyPr>
            <a:noAutofit/>
          </a:bodyPr>
          <a:lstStyle/>
          <a:p>
            <a:pPr indent="0">
              <a:buNone/>
            </a:pPr>
            <a:r>
              <a:rPr lang="el-GR" altLang="en-US" sz="2400" dirty="0">
                <a:ea typeface="ＭＳ Ｐゴシック" panose="020B0600070205080204" pitchFamily="34" charset="-128"/>
              </a:rPr>
              <a:t>Στα χειρόπτερα η μεμβράνη εκτείνεται ανάμεσα σε όλα τα δάκτυλα των πρόσθιων άκρων.</a:t>
            </a:r>
          </a:p>
          <a:p>
            <a:pPr indent="0">
              <a:buNone/>
            </a:pPr>
            <a:r>
              <a:rPr lang="en-US" altLang="en-US" sz="2400" dirty="0">
                <a:ea typeface="ＭＳ Ｐゴシック" panose="020B0600070205080204" pitchFamily="34" charset="-128"/>
              </a:rPr>
              <a:t>Κ</a:t>
            </a:r>
            <a:r>
              <a:rPr lang="el-GR" altLang="en-US" sz="2400" dirty="0" err="1">
                <a:ea typeface="ＭＳ Ｐゴシック" panose="020B0600070205080204" pitchFamily="34" charset="-128"/>
              </a:rPr>
              <a:t>αθώς</a:t>
            </a:r>
            <a:r>
              <a:rPr lang="el-GR" altLang="en-US" sz="2400" dirty="0">
                <a:ea typeface="ＭＳ Ｐゴシック" panose="020B0600070205080204" pitchFamily="34" charset="-128"/>
              </a:rPr>
              <a:t> είναι νυκτόβιες η πτήση συνδυάζεται με τον </a:t>
            </a:r>
            <a:r>
              <a:rPr lang="el-GR" altLang="en-US" sz="2400" dirty="0" err="1">
                <a:ea typeface="ＭＳ Ｐゴシック" panose="020B0600070205080204" pitchFamily="34" charset="-128"/>
              </a:rPr>
              <a:t>ηχοεντοπισμό</a:t>
            </a:r>
            <a:r>
              <a:rPr lang="el-GR" altLang="en-US" sz="2400" dirty="0">
                <a:ea typeface="ＭＳ Ｐゴシック" panose="020B0600070205080204" pitchFamily="34" charset="-128"/>
              </a:rPr>
              <a:t>.</a:t>
            </a:r>
          </a:p>
          <a:p>
            <a:pPr indent="0">
              <a:buNone/>
            </a:pPr>
            <a:r>
              <a:rPr lang="en-US" altLang="en-US" sz="2400" dirty="0">
                <a:ea typeface="ＭＳ Ｐゴシック" panose="020B0600070205080204" pitchFamily="34" charset="-128"/>
              </a:rPr>
              <a:t>Έ</a:t>
            </a:r>
            <a:r>
              <a:rPr lang="el-GR" altLang="en-US" sz="2400" dirty="0" err="1">
                <a:ea typeface="ＭＳ Ｐゴシック" panose="020B0600070205080204" pitchFamily="34" charset="-128"/>
              </a:rPr>
              <a:t>τσι</a:t>
            </a:r>
            <a:r>
              <a:rPr lang="el-GR" altLang="en-US" sz="2400" dirty="0">
                <a:ea typeface="ＭＳ Ｐゴシック" panose="020B0600070205080204" pitchFamily="34" charset="-128"/>
              </a:rPr>
              <a:t> εκμεταλλεύονται ενδιαιτήματα που δεν χρησιμοποιεί κανένα άλλο θηλαστικό (π.χ. σπηλιές</a:t>
            </a:r>
            <a:r>
              <a:rPr lang="el-GR" altLang="en-US" sz="2400" dirty="0" smtClean="0">
                <a:ea typeface="ＭＳ Ｐゴシック" panose="020B0600070205080204" pitchFamily="34" charset="-128"/>
              </a:rPr>
              <a:t>)</a:t>
            </a:r>
            <a:r>
              <a:rPr lang="en-US" altLang="en-US" sz="2400" dirty="0" smtClean="0">
                <a:ea typeface="ＭＳ Ｐゴシック" panose="020B0600070205080204" pitchFamily="34" charset="-128"/>
              </a:rPr>
              <a:t>.</a:t>
            </a:r>
            <a:endParaRPr lang="en-US" altLang="en-US" sz="2400" dirty="0">
              <a:ea typeface="ＭＳ Ｐゴシック" panose="020B0600070205080204" pitchFamily="34" charset="-128"/>
            </a:endParaRPr>
          </a:p>
          <a:p>
            <a:endParaRPr lang="en-US" sz="2400" dirty="0"/>
          </a:p>
        </p:txBody>
      </p:sp>
      <p:sp>
        <p:nvSpPr>
          <p:cNvPr id="8" name="TextBox 7"/>
          <p:cNvSpPr txBox="1"/>
          <p:nvPr/>
        </p:nvSpPr>
        <p:spPr>
          <a:xfrm>
            <a:off x="7964557" y="4769843"/>
            <a:ext cx="341760" cy="276999"/>
          </a:xfrm>
          <a:prstGeom prst="rect">
            <a:avLst/>
          </a:prstGeom>
          <a:noFill/>
        </p:spPr>
        <p:txBody>
          <a:bodyPr wrap="none" rtlCol="0">
            <a:spAutoFit/>
          </a:bodyPr>
          <a:lstStyle/>
          <a:p>
            <a:r>
              <a:rPr lang="en-US" sz="1200" dirty="0" smtClean="0">
                <a:solidFill>
                  <a:schemeClr val="bg1"/>
                </a:solidFill>
              </a:rPr>
              <a:t>55</a:t>
            </a:r>
            <a:endParaRPr lang="el-GR" sz="1200" dirty="0">
              <a:solidFill>
                <a:schemeClr val="bg1"/>
              </a:solidFill>
            </a:endParaRPr>
          </a:p>
        </p:txBody>
      </p:sp>
    </p:spTree>
    <p:extLst>
      <p:ext uri="{BB962C8B-B14F-4D97-AF65-F5344CB8AC3E}">
        <p14:creationId xmlns:p14="http://schemas.microsoft.com/office/powerpoint/2010/main" val="2344835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err="1" smtClean="0"/>
              <a:t>Ηχοεντοπισμός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46</a:t>
            </a:fld>
            <a:endParaRPr lang="en-US"/>
          </a:p>
        </p:txBody>
      </p:sp>
      <p:pic>
        <p:nvPicPr>
          <p:cNvPr id="11" name="Content Placeholder 10"/>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059680" y="1842832"/>
            <a:ext cx="3301117" cy="2691197"/>
          </a:xfrm>
        </p:spPr>
      </p:pic>
      <p:pic>
        <p:nvPicPr>
          <p:cNvPr id="12" name="Content Placeholder 11"/>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24054" b="24054"/>
          <a:stretch/>
        </p:blipFill>
        <p:spPr>
          <a:xfrm>
            <a:off x="4054158" y="4574069"/>
            <a:ext cx="2727642" cy="1584432"/>
          </a:xfrm>
        </p:spPr>
      </p:pic>
      <p:sp>
        <p:nvSpPr>
          <p:cNvPr id="10" name="Content Placeholder 9"/>
          <p:cNvSpPr>
            <a:spLocks noGrp="1"/>
          </p:cNvSpPr>
          <p:nvPr>
            <p:ph sz="quarter" idx="14"/>
          </p:nvPr>
        </p:nvSpPr>
        <p:spPr>
          <a:xfrm>
            <a:off x="0" y="1701846"/>
            <a:ext cx="4054158" cy="4623570"/>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Κ</a:t>
            </a:r>
            <a:r>
              <a:rPr lang="el-GR" altLang="en-US" dirty="0" err="1">
                <a:ea typeface="ＭＳ Ｐゴシック" panose="020B0600070205080204" pitchFamily="34" charset="-128"/>
              </a:rPr>
              <a:t>ατά</a:t>
            </a:r>
            <a:r>
              <a:rPr lang="el-GR" altLang="en-US" dirty="0">
                <a:ea typeface="ＭＳ Ｐゴシック" panose="020B0600070205080204" pitchFamily="34" charset="-128"/>
              </a:rPr>
              <a:t> την πτήση οι νυχτερίδες </a:t>
            </a:r>
            <a:r>
              <a:rPr lang="el-GR" altLang="en-US" dirty="0" err="1">
                <a:ea typeface="ＭＳ Ｐゴシック" panose="020B0600070205080204" pitchFamily="34" charset="-128"/>
              </a:rPr>
              <a:t>εκμπέμπουν</a:t>
            </a:r>
            <a:r>
              <a:rPr lang="el-GR" altLang="en-US" dirty="0">
                <a:ea typeface="ＭＳ Ｐゴシック" panose="020B0600070205080204" pitchFamily="34" charset="-128"/>
              </a:rPr>
              <a:t> βραχείς παλμούς διάρκειας 5-10 </a:t>
            </a:r>
            <a:r>
              <a:rPr lang="en-US" altLang="en-US" dirty="0" err="1">
                <a:ea typeface="ＭＳ Ｐゴシック" panose="020B0600070205080204" pitchFamily="34" charset="-128"/>
              </a:rPr>
              <a:t>msec</a:t>
            </a:r>
            <a:r>
              <a:rPr lang="el-GR" altLang="en-US" dirty="0">
                <a:ea typeface="ＭＳ Ｐゴシック" panose="020B0600070205080204" pitchFamily="34" charset="-128"/>
              </a:rPr>
              <a:t>. Κάθε παλμός έχει διαφορετική και μειούμενη συχνότητα (από 100.000 έως 30.</a:t>
            </a:r>
            <a:r>
              <a:rPr lang="en-US" altLang="en-US" dirty="0">
                <a:ea typeface="ＭＳ Ｐゴシック" panose="020B0600070205080204" pitchFamily="34" charset="-128"/>
              </a:rPr>
              <a:t>000</a:t>
            </a:r>
            <a:r>
              <a:rPr lang="el-GR" altLang="en-US" dirty="0">
                <a:ea typeface="ＭＳ Ｐゴシック" panose="020B0600070205080204" pitchFamily="34" charset="-128"/>
              </a:rPr>
              <a:t> </a:t>
            </a:r>
            <a:r>
              <a:rPr lang="en-US" altLang="en-US" dirty="0">
                <a:ea typeface="ＭＳ Ｐゴシック" panose="020B0600070205080204" pitchFamily="34" charset="-128"/>
              </a:rPr>
              <a:t>Hz).</a:t>
            </a:r>
          </a:p>
          <a:p>
            <a:pPr indent="0">
              <a:lnSpc>
                <a:spcPct val="110000"/>
              </a:lnSpc>
              <a:buNone/>
            </a:pP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οι νυχτερίδες αναζητούν την τροφή τους παράγουν 10 παλμούς ανά λεπτό. </a:t>
            </a: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την εντοπίσουν φτάνουν μέχρι τους 200 παλμούς! </a:t>
            </a:r>
            <a:r>
              <a:rPr lang="en-US" altLang="en-US" dirty="0">
                <a:ea typeface="ＭＳ Ｐゴシック" panose="020B0600070205080204" pitchFamily="34" charset="-128"/>
              </a:rPr>
              <a:t>Ο</a:t>
            </a:r>
            <a:r>
              <a:rPr lang="el-GR" altLang="en-US" dirty="0">
                <a:ea typeface="ＭＳ Ｐゴシック" panose="020B0600070205080204" pitchFamily="34" charset="-128"/>
              </a:rPr>
              <a:t>ι παλμοί εκπέμπονται ώστε η ηχώ να έχει επιστρέψει πριν την εκπομπή του επόμενου.</a:t>
            </a:r>
            <a:endParaRPr lang="en-US" altLang="en-US" dirty="0">
              <a:ea typeface="ＭＳ Ｐゴシック" panose="020B0600070205080204" pitchFamily="34" charset="-128"/>
            </a:endParaRPr>
          </a:p>
          <a:p>
            <a:endParaRPr lang="en-US" dirty="0"/>
          </a:p>
        </p:txBody>
      </p:sp>
      <p:sp>
        <p:nvSpPr>
          <p:cNvPr id="14" name="TextBox 13"/>
          <p:cNvSpPr txBox="1"/>
          <p:nvPr/>
        </p:nvSpPr>
        <p:spPr>
          <a:xfrm>
            <a:off x="6781800" y="4777581"/>
            <a:ext cx="1920240" cy="1476045"/>
          </a:xfrm>
          <a:prstGeom prst="rect">
            <a:avLst/>
          </a:prstGeom>
          <a:noFill/>
        </p:spPr>
        <p:txBody>
          <a:bodyPr wrap="square" rtlCol="0">
            <a:spAutoFit/>
          </a:bodyPr>
          <a:lstStyle/>
          <a:p>
            <a:pPr>
              <a:lnSpc>
                <a:spcPct val="80000"/>
              </a:lnSpc>
            </a:pPr>
            <a:r>
              <a:rPr lang="en-US" altLang="en-US" sz="1600" b="1" dirty="0">
                <a:latin typeface="Calibri" panose="020F0502020204030204" pitchFamily="34" charset="0"/>
              </a:rPr>
              <a:t>Χ</a:t>
            </a:r>
            <a:r>
              <a:rPr lang="el-GR" altLang="en-US" sz="1600" b="1" dirty="0" err="1" smtClean="0">
                <a:latin typeface="Calibri" panose="020F0502020204030204" pitchFamily="34" charset="0"/>
              </a:rPr>
              <a:t>άρη</a:t>
            </a:r>
            <a:r>
              <a:rPr lang="el-GR" altLang="en-US" sz="1600" b="1" dirty="0" smtClean="0">
                <a:latin typeface="Calibri" panose="020F0502020204030204" pitchFamily="34" charset="0"/>
              </a:rPr>
              <a:t> </a:t>
            </a:r>
            <a:r>
              <a:rPr lang="el-GR" altLang="en-US" sz="1600" b="1" dirty="0">
                <a:latin typeface="Calibri" panose="020F0502020204030204" pitchFamily="34" charset="0"/>
              </a:rPr>
              <a:t>στην </a:t>
            </a:r>
            <a:r>
              <a:rPr lang="el-GR" altLang="en-US" sz="1600" b="1" dirty="0" smtClean="0">
                <a:latin typeface="Calibri" panose="020F0502020204030204" pitchFamily="34" charset="0"/>
              </a:rPr>
              <a:t>αντήχηση  </a:t>
            </a:r>
            <a:r>
              <a:rPr lang="el-GR" altLang="en-US" sz="1600" b="1" dirty="0">
                <a:latin typeface="Calibri" panose="020F0502020204030204" pitchFamily="34" charset="0"/>
              </a:rPr>
              <a:t>και στην ανάλυση ήχων οι ν. έχουν μια ακριβή περιγραφή του περιβάλλοντός τους.</a:t>
            </a:r>
          </a:p>
        </p:txBody>
      </p:sp>
      <p:sp>
        <p:nvSpPr>
          <p:cNvPr id="9" name="TextBox 8"/>
          <p:cNvSpPr txBox="1"/>
          <p:nvPr/>
        </p:nvSpPr>
        <p:spPr>
          <a:xfrm>
            <a:off x="8019037" y="4240307"/>
            <a:ext cx="341760" cy="276999"/>
          </a:xfrm>
          <a:prstGeom prst="rect">
            <a:avLst/>
          </a:prstGeom>
          <a:noFill/>
        </p:spPr>
        <p:txBody>
          <a:bodyPr wrap="none" rtlCol="0">
            <a:spAutoFit/>
          </a:bodyPr>
          <a:lstStyle/>
          <a:p>
            <a:r>
              <a:rPr lang="en-US" sz="1200" dirty="0" smtClean="0">
                <a:solidFill>
                  <a:schemeClr val="bg1"/>
                </a:solidFill>
              </a:rPr>
              <a:t>56</a:t>
            </a:r>
            <a:endParaRPr lang="el-GR" sz="1200" dirty="0">
              <a:solidFill>
                <a:schemeClr val="bg1"/>
              </a:solidFill>
            </a:endParaRPr>
          </a:p>
        </p:txBody>
      </p:sp>
      <p:sp>
        <p:nvSpPr>
          <p:cNvPr id="13" name="TextBox 12"/>
          <p:cNvSpPr txBox="1"/>
          <p:nvPr/>
        </p:nvSpPr>
        <p:spPr>
          <a:xfrm>
            <a:off x="6440040" y="5874023"/>
            <a:ext cx="341760" cy="276999"/>
          </a:xfrm>
          <a:prstGeom prst="rect">
            <a:avLst/>
          </a:prstGeom>
          <a:noFill/>
        </p:spPr>
        <p:txBody>
          <a:bodyPr wrap="none" rtlCol="0">
            <a:spAutoFit/>
          </a:bodyPr>
          <a:lstStyle/>
          <a:p>
            <a:r>
              <a:rPr lang="en-US" sz="1200" dirty="0" smtClean="0">
                <a:solidFill>
                  <a:schemeClr val="bg1"/>
                </a:solidFill>
              </a:rPr>
              <a:t>57</a:t>
            </a:r>
            <a:endParaRPr lang="el-GR" sz="1200" dirty="0">
              <a:solidFill>
                <a:schemeClr val="bg1"/>
              </a:solidFill>
            </a:endParaRPr>
          </a:p>
        </p:txBody>
      </p:sp>
    </p:spTree>
    <p:extLst>
      <p:ext uri="{BB962C8B-B14F-4D97-AF65-F5344CB8AC3E}">
        <p14:creationId xmlns:p14="http://schemas.microsoft.com/office/powerpoint/2010/main" val="33440408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Αντίμετρα</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47</a:t>
            </a:fld>
            <a:endParaRPr lang="en-US"/>
          </a:p>
        </p:txBody>
      </p:sp>
      <p:sp>
        <p:nvSpPr>
          <p:cNvPr id="9" name="Content Placeholder 8"/>
          <p:cNvSpPr>
            <a:spLocks noGrp="1"/>
          </p:cNvSpPr>
          <p:nvPr>
            <p:ph sz="quarter" idx="16"/>
          </p:nvPr>
        </p:nvSpPr>
        <p:spPr>
          <a:xfrm>
            <a:off x="365760" y="1747487"/>
            <a:ext cx="3674152" cy="4739435"/>
          </a:xfrm>
        </p:spPr>
        <p:txBody>
          <a:bodyPr>
            <a:normAutofit fontScale="77500" lnSpcReduction="20000"/>
          </a:bodyPr>
          <a:lstStyle/>
          <a:p>
            <a:pPr indent="0">
              <a:lnSpc>
                <a:spcPct val="110000"/>
              </a:lnSpc>
              <a:buNone/>
            </a:pPr>
            <a:r>
              <a:rPr lang="en-US" altLang="en-US" sz="3100" dirty="0">
                <a:ea typeface="ＭＳ Ｐゴシック" panose="020B0600070205080204" pitchFamily="34" charset="-128"/>
              </a:rPr>
              <a:t>Π</a:t>
            </a:r>
            <a:r>
              <a:rPr lang="el-GR" altLang="en-US" sz="3100" dirty="0" err="1">
                <a:ea typeface="ＭＳ Ｐゴシック" panose="020B0600070205080204" pitchFamily="34" charset="-128"/>
              </a:rPr>
              <a:t>ολλά</a:t>
            </a:r>
            <a:r>
              <a:rPr lang="el-GR" altLang="en-US" sz="3100" dirty="0">
                <a:ea typeface="ＭＳ Ｐゴシック" panose="020B0600070205080204" pitchFamily="34" charset="-128"/>
              </a:rPr>
              <a:t> είδη εντόμων, κυρίως οι νυχτοπεταλούδες, έχουν αναπτύξει αμυντικές γραμμές ενάντια στην επίθεση των </a:t>
            </a:r>
            <a:r>
              <a:rPr lang="el-GR" altLang="en-US" sz="3100" dirty="0" err="1">
                <a:ea typeface="ＭＳ Ｐゴシック" panose="020B0600070205080204" pitchFamily="34" charset="-128"/>
              </a:rPr>
              <a:t>νυχτεριδών</a:t>
            </a:r>
            <a:r>
              <a:rPr lang="el-GR" altLang="en-US" sz="3100" dirty="0">
                <a:ea typeface="ＭＳ Ｐゴシック" panose="020B0600070205080204" pitchFamily="34" charset="-128"/>
              </a:rPr>
              <a:t>.</a:t>
            </a:r>
          </a:p>
          <a:p>
            <a:pPr indent="0">
              <a:lnSpc>
                <a:spcPct val="110000"/>
              </a:lnSpc>
              <a:buNone/>
            </a:pPr>
            <a:r>
              <a:rPr lang="el-GR" altLang="en-US" sz="3100" dirty="0">
                <a:ea typeface="ＭＳ Ｐゴシック" panose="020B0600070205080204" pitchFamily="34" charset="-128"/>
              </a:rPr>
              <a:t>Οι ήχοι των ν. λαμβάνονται από τα έντομα τα οποία είτε κρύβονται είτε παράγουν άλλους </a:t>
            </a:r>
            <a:r>
              <a:rPr lang="el-GR" altLang="en-US" sz="3100" dirty="0" err="1">
                <a:ea typeface="ＭＳ Ｐゴシック" panose="020B0600070205080204" pitchFamily="34" charset="-128"/>
              </a:rPr>
              <a:t>ήχουν</a:t>
            </a:r>
            <a:r>
              <a:rPr lang="el-GR" altLang="en-US" sz="3100" dirty="0">
                <a:ea typeface="ＭＳ Ｐゴシック" panose="020B0600070205080204" pitchFamily="34" charset="-128"/>
              </a:rPr>
              <a:t> που αποπροσανατολίζουν τους θηρευτές τους.</a:t>
            </a:r>
            <a:endParaRPr lang="en-US" altLang="en-US" sz="3100" dirty="0">
              <a:ea typeface="ＭＳ Ｐゴシック" panose="020B0600070205080204" pitchFamily="34" charset="-128"/>
            </a:endParaRPr>
          </a:p>
          <a:p>
            <a:endParaRPr lang="en-US" dirty="0"/>
          </a:p>
        </p:txBody>
      </p:sp>
      <p:pic>
        <p:nvPicPr>
          <p:cNvPr id="14" name="Content Placeholder 13"/>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4039912" y="3211949"/>
            <a:ext cx="2651760" cy="1810512"/>
          </a:xfrm>
        </p:spPr>
      </p:pic>
      <p:pic>
        <p:nvPicPr>
          <p:cNvPr id="13" name="Content Placeholder 12"/>
          <p:cNvPicPr>
            <a:picLocks noGrp="1" noChangeAspect="1"/>
          </p:cNvPicPr>
          <p:nvPr>
            <p:ph sz="quarter" idx="18"/>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t="35062" b="33437"/>
          <a:stretch/>
        </p:blipFill>
        <p:spPr>
          <a:xfrm>
            <a:off x="4549223" y="1746978"/>
            <a:ext cx="3608252" cy="1276890"/>
          </a:xfrm>
        </p:spPr>
      </p:pic>
      <p:pic>
        <p:nvPicPr>
          <p:cNvPr id="15" name="Content Placeholder 14"/>
          <p:cNvPicPr>
            <a:picLocks noGrp="1" noChangeAspect="1"/>
          </p:cNvPicPr>
          <p:nvPr>
            <p:ph sz="quarter" idx="19"/>
          </p:nvPr>
        </p:nvPicPr>
        <p:blipFill>
          <a:blip r:embed="rId6">
            <a:extLst>
              <a:ext uri="{28A0092B-C50C-407E-A947-70E740481C1C}">
                <a14:useLocalDpi xmlns:a14="http://schemas.microsoft.com/office/drawing/2010/main" val="0"/>
              </a:ext>
            </a:extLst>
          </a:blip>
          <a:stretch>
            <a:fillRect/>
          </a:stretch>
        </p:blipFill>
        <p:spPr>
          <a:xfrm>
            <a:off x="6833995" y="3020452"/>
            <a:ext cx="1870460" cy="2032000"/>
          </a:xfrm>
        </p:spPr>
      </p:pic>
      <p:sp>
        <p:nvSpPr>
          <p:cNvPr id="17" name="TextBox 16"/>
          <p:cNvSpPr txBox="1"/>
          <p:nvPr/>
        </p:nvSpPr>
        <p:spPr>
          <a:xfrm>
            <a:off x="4021077" y="5012219"/>
            <a:ext cx="4664543" cy="1323439"/>
          </a:xfrm>
          <a:prstGeom prst="rect">
            <a:avLst/>
          </a:prstGeom>
          <a:noFill/>
        </p:spPr>
        <p:txBody>
          <a:bodyPr wrap="square" rtlCol="0">
            <a:spAutoFit/>
          </a:bodyPr>
          <a:lstStyle/>
          <a:p>
            <a:r>
              <a:rPr lang="el-GR" altLang="en-US" sz="1600" b="1" dirty="0">
                <a:latin typeface="Calibri" panose="020F0502020204030204" pitchFamily="34" charset="0"/>
              </a:rPr>
              <a:t>Οι ν. που τρέφονται με αίμα (γένος </a:t>
            </a:r>
            <a:r>
              <a:rPr lang="en-US" altLang="en-US" sz="1600" b="1" dirty="0" err="1">
                <a:latin typeface="Calibri" panose="020F0502020204030204" pitchFamily="34" charset="0"/>
              </a:rPr>
              <a:t>Desmodus</a:t>
            </a:r>
            <a:r>
              <a:rPr lang="en-US" altLang="en-US" sz="1600" b="1" dirty="0">
                <a:latin typeface="Calibri" panose="020F0502020204030204" pitchFamily="34" charset="0"/>
              </a:rPr>
              <a:t>) </a:t>
            </a:r>
            <a:r>
              <a:rPr lang="el-GR" altLang="en-US" sz="1600" b="1" dirty="0">
                <a:latin typeface="Calibri" panose="020F0502020204030204" pitchFamily="34" charset="0"/>
              </a:rPr>
              <a:t>αφού «ξυρίσουν» το σώμα το θύματος τους, ανοίγουν τις φλέβες με τους κυνόδοντες τους, </a:t>
            </a:r>
            <a:r>
              <a:rPr lang="el-GR" altLang="en-US" sz="1600" b="1" dirty="0" err="1">
                <a:latin typeface="Calibri" panose="020F0502020204030204" pitchFamily="34" charset="0"/>
              </a:rPr>
              <a:t>εκχύουν</a:t>
            </a:r>
            <a:r>
              <a:rPr lang="el-GR" altLang="en-US" sz="1600" b="1" dirty="0">
                <a:latin typeface="Calibri" panose="020F0502020204030204" pitchFamily="34" charset="0"/>
              </a:rPr>
              <a:t> αντιπηκτικές ουσίες και στη συνέχεια απομυζούν το αίμα.</a:t>
            </a:r>
            <a:endParaRPr lang="en-US" altLang="en-US" sz="1600" b="1" dirty="0">
              <a:latin typeface="Calibri" panose="020F0502020204030204" pitchFamily="34" charset="0"/>
            </a:endParaRPr>
          </a:p>
        </p:txBody>
      </p:sp>
      <p:sp>
        <p:nvSpPr>
          <p:cNvPr id="10" name="TextBox 9"/>
          <p:cNvSpPr txBox="1"/>
          <p:nvPr/>
        </p:nvSpPr>
        <p:spPr>
          <a:xfrm>
            <a:off x="8089205" y="2684002"/>
            <a:ext cx="341760" cy="276999"/>
          </a:xfrm>
          <a:prstGeom prst="rect">
            <a:avLst/>
          </a:prstGeom>
          <a:noFill/>
        </p:spPr>
        <p:txBody>
          <a:bodyPr wrap="none" rtlCol="0">
            <a:spAutoFit/>
          </a:bodyPr>
          <a:lstStyle/>
          <a:p>
            <a:r>
              <a:rPr lang="en-US" sz="1200" dirty="0" smtClean="0"/>
              <a:t>58</a:t>
            </a:r>
            <a:endParaRPr lang="el-GR" sz="1200" dirty="0"/>
          </a:p>
        </p:txBody>
      </p:sp>
      <p:sp>
        <p:nvSpPr>
          <p:cNvPr id="11" name="TextBox 10"/>
          <p:cNvSpPr txBox="1"/>
          <p:nvPr/>
        </p:nvSpPr>
        <p:spPr>
          <a:xfrm>
            <a:off x="6324684" y="4722455"/>
            <a:ext cx="341760" cy="276999"/>
          </a:xfrm>
          <a:prstGeom prst="rect">
            <a:avLst/>
          </a:prstGeom>
          <a:noFill/>
        </p:spPr>
        <p:txBody>
          <a:bodyPr wrap="none" rtlCol="0">
            <a:spAutoFit/>
          </a:bodyPr>
          <a:lstStyle/>
          <a:p>
            <a:r>
              <a:rPr lang="en-US" sz="1200" dirty="0" smtClean="0">
                <a:solidFill>
                  <a:schemeClr val="bg1"/>
                </a:solidFill>
              </a:rPr>
              <a:t>59</a:t>
            </a:r>
            <a:endParaRPr lang="el-GR" sz="1200" dirty="0">
              <a:solidFill>
                <a:schemeClr val="bg1"/>
              </a:solidFill>
            </a:endParaRPr>
          </a:p>
        </p:txBody>
      </p:sp>
      <p:sp>
        <p:nvSpPr>
          <p:cNvPr id="12" name="TextBox 11"/>
          <p:cNvSpPr txBox="1"/>
          <p:nvPr/>
        </p:nvSpPr>
        <p:spPr>
          <a:xfrm>
            <a:off x="8362695" y="4735220"/>
            <a:ext cx="341760" cy="276999"/>
          </a:xfrm>
          <a:prstGeom prst="rect">
            <a:avLst/>
          </a:prstGeom>
          <a:noFill/>
        </p:spPr>
        <p:txBody>
          <a:bodyPr wrap="none" rtlCol="0">
            <a:spAutoFit/>
          </a:bodyPr>
          <a:lstStyle/>
          <a:p>
            <a:r>
              <a:rPr lang="en-US" sz="1200" dirty="0" smtClean="0">
                <a:solidFill>
                  <a:schemeClr val="bg1"/>
                </a:solidFill>
              </a:rPr>
              <a:t>60</a:t>
            </a:r>
            <a:endParaRPr lang="el-GR" sz="1200" dirty="0">
              <a:solidFill>
                <a:schemeClr val="bg1"/>
              </a:solidFill>
            </a:endParaRPr>
          </a:p>
        </p:txBody>
      </p:sp>
    </p:spTree>
    <p:extLst>
      <p:ext uri="{BB962C8B-B14F-4D97-AF65-F5344CB8AC3E}">
        <p14:creationId xmlns:p14="http://schemas.microsoft.com/office/powerpoint/2010/main" val="39239415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Αναπαραγωγικοί κύκλοι</a:t>
            </a:r>
            <a:endParaRPr lang="en-US" dirty="0"/>
          </a:p>
        </p:txBody>
      </p:sp>
      <p:sp>
        <p:nvSpPr>
          <p:cNvPr id="10" name="Content Placeholder 9"/>
          <p:cNvSpPr>
            <a:spLocks noGrp="1"/>
          </p:cNvSpPr>
          <p:nvPr>
            <p:ph idx="1"/>
          </p:nvPr>
        </p:nvSpPr>
        <p:spPr>
          <a:xfrm>
            <a:off x="535388" y="1448616"/>
            <a:ext cx="8027670" cy="4876800"/>
          </a:xfrm>
        </p:spPr>
        <p:txBody>
          <a:bodyPr>
            <a:normAutofit fontScale="70000" lnSpcReduction="20000"/>
          </a:bodyPr>
          <a:lstStyle/>
          <a:p>
            <a:pPr marL="685800" indent="-45720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περισσότερα θηλαστικά έχουν καθορισμένες αναπαραγωγικές περιόδους (χειμώνα ή άνοιξη) έτσι ώστε η γέννηση να συμβαίνει την κατάλληλη εποχή.</a:t>
            </a:r>
          </a:p>
          <a:p>
            <a:pPr marL="685800" indent="-45720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θηλυκά ζευγαρώνουν κατά τη διάρκεια μιας περιορισμένης περιόδου, του οίστρου.</a:t>
            </a:r>
          </a:p>
          <a:p>
            <a:pPr marL="685800" indent="-457200">
              <a:lnSpc>
                <a:spcPct val="110000"/>
              </a:lnSpc>
            </a:pPr>
            <a:r>
              <a:rPr lang="el-GR" altLang="en-US" dirty="0">
                <a:ea typeface="ＭＳ Ｐゴシック" panose="020B0600070205080204" pitchFamily="34" charset="-128"/>
              </a:rPr>
              <a:t>Πολλά αρσενικά είναι ικανά για αναπαραγωγή καθ’ όλη τη διάρκεια του χρόνου, αλλά τα θηλυκά μόνο κατά τον κύκλο οίστρου.</a:t>
            </a:r>
          </a:p>
          <a:p>
            <a:pPr marL="685800" indent="-457200">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είδη με ένα μόνο οίστρο (π.χ. σκυλιά, νυχτερίδες) λέγονται </a:t>
            </a:r>
            <a:r>
              <a:rPr lang="el-GR" altLang="en-US" dirty="0" err="1">
                <a:ea typeface="ＭＳ Ｐゴシック" panose="020B0600070205080204" pitchFamily="34" charset="-128"/>
              </a:rPr>
              <a:t>μονοοιστρικά</a:t>
            </a:r>
            <a:r>
              <a:rPr lang="el-GR" altLang="en-US" dirty="0">
                <a:ea typeface="ＭＳ Ｐゴシック" panose="020B0600070205080204" pitchFamily="34" charset="-128"/>
              </a:rPr>
              <a:t> και αυτά με περισσότερους (π.χ. ποντικοί, σκίουροι) </a:t>
            </a:r>
            <a:r>
              <a:rPr lang="el-GR" altLang="en-US" dirty="0" err="1">
                <a:ea typeface="ＭＳ Ｐゴシック" panose="020B0600070205080204" pitchFamily="34" charset="-128"/>
              </a:rPr>
              <a:t>πολυοιστρικά</a:t>
            </a:r>
            <a:r>
              <a:rPr lang="el-GR" altLang="en-US" dirty="0">
                <a:ea typeface="ＭＳ Ｐゴシック" panose="020B0600070205080204" pitchFamily="34" charset="-128"/>
              </a:rPr>
              <a:t>.</a:t>
            </a:r>
          </a:p>
          <a:p>
            <a:pPr marL="685800" indent="-457200">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 άνθρωπος και οι πίθηκοι του Παλαιού Κόσμου εμφανίζουν κύκλο όπου η ωογένεση καταλήγει στην έμμηνο ρύση (</a:t>
            </a:r>
            <a:r>
              <a:rPr lang="el-GR" altLang="en-US" dirty="0" smtClean="0">
                <a:ea typeface="ＭＳ Ｐゴシック" panose="020B0600070205080204" pitchFamily="34" charset="-128"/>
              </a:rPr>
              <a:t>διάρρηξη </a:t>
            </a:r>
            <a:r>
              <a:rPr lang="el-GR" altLang="en-US" dirty="0">
                <a:ea typeface="ＭＳ Ｐゴシック" panose="020B0600070205080204" pitchFamily="34" charset="-128"/>
              </a:rPr>
              <a:t>και αποβολή του </a:t>
            </a:r>
            <a:r>
              <a:rPr lang="el-GR" altLang="en-US" dirty="0" err="1">
                <a:ea typeface="ＭＳ Ｐゴシック" panose="020B0600070205080204" pitchFamily="34" charset="-128"/>
              </a:rPr>
              <a:t>ενδομητρίου</a:t>
            </a:r>
            <a:r>
              <a:rPr lang="el-GR" altLang="en-US" dirty="0">
                <a:ea typeface="ＭＳ Ｐゴシック" panose="020B0600070205080204" pitchFamily="34" charset="-128"/>
              </a:rPr>
              <a:t>). </a:t>
            </a: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48</a:t>
            </a:fld>
            <a:endParaRPr lang="en-US" dirty="0"/>
          </a:p>
        </p:txBody>
      </p:sp>
    </p:spTree>
    <p:extLst>
      <p:ext uri="{BB962C8B-B14F-4D97-AF65-F5344CB8AC3E}">
        <p14:creationId xmlns:p14="http://schemas.microsoft.com/office/powerpoint/2010/main" val="30656667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dirty="0" smtClean="0"/>
              <a:t>Καθυστερημένη εμφύτευση ή εμβρυική </a:t>
            </a:r>
            <a:r>
              <a:rPr lang="el-GR" sz="4000" dirty="0" err="1" smtClean="0"/>
              <a:t>διάπαυση</a:t>
            </a:r>
            <a:endParaRPr lang="en-US" sz="4000" dirty="0"/>
          </a:p>
        </p:txBody>
      </p:sp>
      <p:sp>
        <p:nvSpPr>
          <p:cNvPr id="3" name="Content Placeholder 2"/>
          <p:cNvSpPr>
            <a:spLocks noGrp="1"/>
          </p:cNvSpPr>
          <p:nvPr>
            <p:ph idx="1"/>
          </p:nvPr>
        </p:nvSpPr>
        <p:spPr>
          <a:xfrm>
            <a:off x="628650" y="1825625"/>
            <a:ext cx="7713492" cy="3928061"/>
          </a:xfrm>
        </p:spPr>
        <p:txBody>
          <a:bodyPr>
            <a:normAutofit fontScale="70000" lnSpcReduction="20000"/>
          </a:bodyPr>
          <a:lstStyle/>
          <a:p>
            <a:pPr indent="0">
              <a:lnSpc>
                <a:spcPct val="110000"/>
              </a:lnSpc>
              <a:buNone/>
            </a:pPr>
            <a:r>
              <a:rPr lang="en-US" altLang="en-US" sz="3100" dirty="0" smtClean="0">
                <a:ea typeface="ＭＳ Ｐゴシック" panose="020B0600070205080204" pitchFamily="34" charset="-128"/>
              </a:rPr>
              <a:t>Η</a:t>
            </a:r>
            <a:r>
              <a:rPr lang="el-GR" altLang="en-US" sz="3100" dirty="0" smtClean="0">
                <a:ea typeface="ＭＳ Ｐゴシック" panose="020B0600070205080204" pitchFamily="34" charset="-128"/>
              </a:rPr>
              <a:t> </a:t>
            </a:r>
            <a:r>
              <a:rPr lang="el-GR" altLang="en-US" sz="3100" dirty="0" err="1">
                <a:ea typeface="ＭＳ Ｐゴシック" panose="020B0600070205080204" pitchFamily="34" charset="-128"/>
              </a:rPr>
              <a:t>βλαστοκύστη</a:t>
            </a:r>
            <a:r>
              <a:rPr lang="el-GR" altLang="en-US" sz="3100" dirty="0">
                <a:ea typeface="ＭＳ Ｐゴシック" panose="020B0600070205080204" pitchFamily="34" charset="-128"/>
              </a:rPr>
              <a:t> παραμένει σε κατάσταση </a:t>
            </a:r>
            <a:r>
              <a:rPr lang="el-GR" altLang="en-US" sz="3100" dirty="0" err="1">
                <a:ea typeface="ＭＳ Ｐゴシック" panose="020B0600070205080204" pitchFamily="34" charset="-128"/>
              </a:rPr>
              <a:t>ληθάργου</a:t>
            </a:r>
            <a:r>
              <a:rPr lang="el-GR" altLang="en-US" sz="3100" dirty="0">
                <a:ea typeface="ＭＳ Ｐゴシック" panose="020B0600070205080204" pitchFamily="34" charset="-128"/>
              </a:rPr>
              <a:t> καθώς η εμφύτευση στη μήτρα μετατοπίζεται. </a:t>
            </a:r>
            <a:r>
              <a:rPr lang="en-US" altLang="en-US" sz="3100" dirty="0">
                <a:ea typeface="ＭＳ Ｐゴシック" panose="020B0600070205080204" pitchFamily="34" charset="-128"/>
              </a:rPr>
              <a:t>Ο</a:t>
            </a:r>
            <a:r>
              <a:rPr lang="el-GR" altLang="en-US" sz="3100" dirty="0">
                <a:ea typeface="ＭＳ Ｐゴシック" panose="020B0600070205080204" pitchFamily="34" charset="-128"/>
              </a:rPr>
              <a:t>ι λόγοι σχετίζονται πάντα με την απρόσκοπτη παροχή τροφής στο νεογνό. </a:t>
            </a:r>
          </a:p>
          <a:p>
            <a:pPr indent="0">
              <a:lnSpc>
                <a:spcPct val="110000"/>
              </a:lnSpc>
              <a:buNone/>
            </a:pPr>
            <a:r>
              <a:rPr lang="en-US" altLang="en-US" sz="3100" b="1" dirty="0">
                <a:ea typeface="ＭＳ Ｐゴシック" panose="020B0600070205080204" pitchFamily="34" charset="-128"/>
              </a:rPr>
              <a:t>Λ</a:t>
            </a:r>
            <a:r>
              <a:rPr lang="el-GR" altLang="en-US" sz="3100" b="1" dirty="0" err="1">
                <a:ea typeface="ＭＳ Ｐゴシック" panose="020B0600070205080204" pitchFamily="34" charset="-128"/>
              </a:rPr>
              <a:t>ειτουργική</a:t>
            </a:r>
            <a:r>
              <a:rPr lang="el-GR" altLang="en-US" sz="3100" b="1" dirty="0">
                <a:ea typeface="ＭＳ Ｐゴシック" panose="020B0600070205080204" pitchFamily="34" charset="-128"/>
              </a:rPr>
              <a:t> δ.: </a:t>
            </a:r>
            <a:r>
              <a:rPr lang="el-GR" altLang="en-US" sz="3100" dirty="0">
                <a:ea typeface="ＭＳ Ｐゴシック" panose="020B0600070205080204" pitchFamily="34" charset="-128"/>
              </a:rPr>
              <a:t>το έμβρυο εισέρχεται σε </a:t>
            </a:r>
            <a:r>
              <a:rPr lang="el-GR" altLang="en-US" sz="3100" dirty="0" err="1">
                <a:ea typeface="ＭＳ Ｐゴシック" panose="020B0600070205080204" pitchFamily="34" charset="-128"/>
              </a:rPr>
              <a:t>διάπαυση</a:t>
            </a:r>
            <a:r>
              <a:rPr lang="el-GR" altLang="en-US" sz="3100" dirty="0">
                <a:ea typeface="ＭＳ Ｐゴシック" panose="020B0600070205080204" pitchFamily="34" charset="-128"/>
              </a:rPr>
              <a:t> λόγω ερεθισμάτων που ενεργοποιούνται από τον θηλασμό (το θηλυκό ζευγάρωσε ενώ ήδη θήλαζε). </a:t>
            </a:r>
            <a:r>
              <a:rPr lang="en-US" altLang="en-US" sz="3100" dirty="0">
                <a:ea typeface="ＭＳ Ｐゴシック" panose="020B0600070205080204" pitchFamily="34" charset="-128"/>
              </a:rPr>
              <a:t>Σ</a:t>
            </a:r>
            <a:r>
              <a:rPr lang="el-GR" altLang="en-US" sz="3100" dirty="0">
                <a:ea typeface="ＭＳ Ｐゴシック" panose="020B0600070205080204" pitchFamily="34" charset="-128"/>
              </a:rPr>
              <a:t>τα μαρσιποφόρα, σε κάποια τρωκτικά και εντομοφάγα.</a:t>
            </a:r>
          </a:p>
          <a:p>
            <a:pPr indent="0">
              <a:lnSpc>
                <a:spcPct val="110000"/>
              </a:lnSpc>
              <a:buNone/>
            </a:pPr>
            <a:r>
              <a:rPr lang="en-US" altLang="en-US" sz="3100" b="1" dirty="0">
                <a:ea typeface="ＭＳ Ｐゴシック" panose="020B0600070205080204" pitchFamily="34" charset="-128"/>
              </a:rPr>
              <a:t>Υ</a:t>
            </a:r>
            <a:r>
              <a:rPr lang="el-GR" altLang="en-US" sz="3100" b="1" dirty="0" err="1">
                <a:ea typeface="ＭＳ Ｐゴシック" panose="020B0600070205080204" pitchFamily="34" charset="-128"/>
              </a:rPr>
              <a:t>ποχρεωτική</a:t>
            </a:r>
            <a:r>
              <a:rPr lang="el-GR" altLang="en-US" sz="3100" b="1" dirty="0">
                <a:ea typeface="ＭＳ Ｐゴシック" panose="020B0600070205080204" pitchFamily="34" charset="-128"/>
              </a:rPr>
              <a:t> δ.: </a:t>
            </a:r>
            <a:r>
              <a:rPr lang="el-GR" altLang="en-US" sz="3100" dirty="0">
                <a:ea typeface="ＭＳ Ｐゴシック" panose="020B0600070205080204" pitchFamily="34" charset="-128"/>
              </a:rPr>
              <a:t>εποχική καθυστέρηση που επιτρέπει στα θηλυκά να επιλέξουν την εποχή γεννήσεως ανάλογα με τις περιβαλλοντικές συνθήκες. </a:t>
            </a:r>
            <a:r>
              <a:rPr lang="en-US" altLang="en-US" sz="3100" dirty="0">
                <a:ea typeface="ＭＳ Ｐゴシック" panose="020B0600070205080204" pitchFamily="34" charset="-128"/>
              </a:rPr>
              <a:t>Σ</a:t>
            </a:r>
            <a:r>
              <a:rPr lang="el-GR" altLang="en-US" sz="3100" dirty="0">
                <a:ea typeface="ＭＳ Ｐゴシック" panose="020B0600070205080204" pitchFamily="34" charset="-128"/>
              </a:rPr>
              <a:t>τα </a:t>
            </a:r>
            <a:r>
              <a:rPr lang="el-GR" altLang="en-US" sz="3100" dirty="0" err="1">
                <a:ea typeface="ＭＳ Ｐゴシック" panose="020B0600070205080204" pitchFamily="34" charset="-128"/>
              </a:rPr>
              <a:t>αρμαντίλο</a:t>
            </a:r>
            <a:r>
              <a:rPr lang="el-GR" altLang="en-US" sz="3100" dirty="0">
                <a:ea typeface="ＭＳ Ｐゴシック" panose="020B0600070205080204" pitchFamily="34" charset="-128"/>
              </a:rPr>
              <a:t>, στα </a:t>
            </a:r>
            <a:r>
              <a:rPr lang="el-GR" altLang="en-US" sz="3100" dirty="0" err="1">
                <a:ea typeface="ＭＳ Ｐゴシック" panose="020B0600070205080204" pitchFamily="34" charset="-128"/>
              </a:rPr>
              <a:t>πτερυγιόποδα</a:t>
            </a:r>
            <a:r>
              <a:rPr lang="el-GR" altLang="en-US" sz="3100" dirty="0">
                <a:ea typeface="ＭＳ Ｐゴシック" panose="020B0600070205080204" pitchFamily="34" charset="-128"/>
              </a:rPr>
              <a:t>, στις αρκούδες και σε κάποιες νυφίτσες.</a:t>
            </a:r>
            <a:endParaRPr lang="en-US" altLang="en-US" sz="3100" dirty="0">
              <a:ea typeface="ＭＳ Ｐゴシック" panose="020B0600070205080204" pitchFamily="34" charset="-128"/>
            </a:endParaRPr>
          </a:p>
          <a:p>
            <a:endParaRPr lang="en-US" dirty="0"/>
          </a:p>
        </p:txBody>
      </p:sp>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49</a:t>
            </a:fld>
            <a:endParaRPr lang="en-US"/>
          </a:p>
        </p:txBody>
      </p:sp>
    </p:spTree>
    <p:extLst>
      <p:ext uri="{BB962C8B-B14F-4D97-AF65-F5344CB8AC3E}">
        <p14:creationId xmlns:p14="http://schemas.microsoft.com/office/powerpoint/2010/main" val="4010021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err="1" smtClean="0"/>
              <a:t>Πελυκοσαύρια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5</a:t>
            </a:fld>
            <a:endParaRPr lang="en-US"/>
          </a:p>
        </p:txBody>
      </p:sp>
      <p:pic>
        <p:nvPicPr>
          <p:cNvPr id="9" name="Content Placeholder 8"/>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3313" b="23103"/>
          <a:stretch/>
        </p:blipFill>
        <p:spPr>
          <a:xfrm>
            <a:off x="4323228" y="2453641"/>
            <a:ext cx="3916725" cy="2346960"/>
          </a:xfrm>
        </p:spPr>
      </p:pic>
      <p:sp>
        <p:nvSpPr>
          <p:cNvPr id="8" name="Text Placeholder 7"/>
          <p:cNvSpPr>
            <a:spLocks noGrp="1"/>
          </p:cNvSpPr>
          <p:nvPr>
            <p:ph type="body" sz="quarter" idx="13"/>
          </p:nvPr>
        </p:nvSpPr>
        <p:spPr>
          <a:xfrm>
            <a:off x="441960" y="1569721"/>
            <a:ext cx="3845811" cy="4212102"/>
          </a:xfrm>
        </p:spPr>
        <p:txBody>
          <a:bodyPr>
            <a:normAutofit fontScale="92500" lnSpcReduction="10000"/>
          </a:bodyPr>
          <a:lstStyle/>
          <a:p>
            <a:pPr>
              <a:lnSpc>
                <a:spcPct val="100000"/>
              </a:lnSpc>
            </a:pPr>
            <a:r>
              <a:rPr lang="en-US" altLang="en-US" sz="2600" dirty="0">
                <a:ea typeface="ＭＳ Ｐゴシック" panose="020B0600070205080204" pitchFamily="34" charset="-128"/>
              </a:rPr>
              <a:t>Ο</a:t>
            </a:r>
            <a:r>
              <a:rPr lang="el-GR" altLang="en-US" sz="2600" dirty="0">
                <a:ea typeface="ＭＳ Ｐゴシック" panose="020B0600070205080204" pitchFamily="34" charset="-128"/>
              </a:rPr>
              <a:t>ι πρώτες μορφές </a:t>
            </a:r>
            <a:r>
              <a:rPr lang="el-GR" altLang="en-US" sz="2600" dirty="0" err="1">
                <a:ea typeface="ＭＳ Ｐゴシック" panose="020B0600070205080204" pitchFamily="34" charset="-128"/>
              </a:rPr>
              <a:t>Συναψιδωτών</a:t>
            </a:r>
            <a:r>
              <a:rPr lang="el-GR" altLang="en-US" sz="2600" dirty="0">
                <a:ea typeface="ＭＳ Ｐゴシック" panose="020B0600070205080204" pitchFamily="34" charset="-128"/>
              </a:rPr>
              <a:t> που έδωσαν </a:t>
            </a:r>
            <a:r>
              <a:rPr lang="el-GR" altLang="en-US" sz="2600" dirty="0" smtClean="0">
                <a:ea typeface="ＭＳ Ｐゴシック" panose="020B0600070205080204" pitchFamily="34" charset="-128"/>
              </a:rPr>
              <a:t>γένεση </a:t>
            </a:r>
            <a:r>
              <a:rPr lang="el-GR" altLang="en-US" sz="2600" dirty="0">
                <a:ea typeface="ＭＳ Ｐゴシック" panose="020B0600070205080204" pitchFamily="34" charset="-128"/>
              </a:rPr>
              <a:t>στην γραμμή των θηλαστικών ήταν οι </a:t>
            </a:r>
            <a:r>
              <a:rPr lang="el-GR" altLang="en-US" sz="2600" dirty="0" err="1">
                <a:ea typeface="ＭＳ Ｐゴシック" panose="020B0600070205080204" pitchFamily="34" charset="-128"/>
              </a:rPr>
              <a:t>Πελυκόσαυροι</a:t>
            </a:r>
            <a:r>
              <a:rPr lang="el-GR" altLang="en-US" sz="2600" dirty="0">
                <a:ea typeface="ＭＳ Ｐゴシック" panose="020B0600070205080204" pitchFamily="34" charset="-128"/>
              </a:rPr>
              <a:t>.</a:t>
            </a:r>
          </a:p>
          <a:p>
            <a:pPr>
              <a:lnSpc>
                <a:spcPct val="100000"/>
              </a:lnSpc>
            </a:pPr>
            <a:r>
              <a:rPr lang="en-US" altLang="en-US" sz="2600" dirty="0">
                <a:ea typeface="ＭＳ Ｐゴシック" panose="020B0600070205080204" pitchFamily="34" charset="-128"/>
              </a:rPr>
              <a:t>Δ</a:t>
            </a:r>
            <a:r>
              <a:rPr lang="el-GR" altLang="en-US" sz="2600" dirty="0">
                <a:ea typeface="ＭＳ Ｐゴシック" panose="020B0600070205080204" pitchFamily="34" charset="-128"/>
              </a:rPr>
              <a:t>εν είχαν συγγένεια με τις σαύρες και είναι </a:t>
            </a:r>
            <a:r>
              <a:rPr lang="el-GR" altLang="en-US" sz="2600" dirty="0" err="1">
                <a:ea typeface="ＭＳ Ｐゴシック" panose="020B0600070205080204" pitchFamily="34" charset="-128"/>
              </a:rPr>
              <a:t>παραφυλετική</a:t>
            </a:r>
            <a:r>
              <a:rPr lang="el-GR" altLang="en-US" sz="2600" dirty="0">
                <a:ea typeface="ＭＳ Ｐゴシック" panose="020B0600070205080204" pitchFamily="34" charset="-128"/>
              </a:rPr>
              <a:t> ομάδα.</a:t>
            </a:r>
          </a:p>
          <a:p>
            <a:pPr>
              <a:lnSpc>
                <a:spcPct val="100000"/>
              </a:lnSpc>
            </a:pPr>
            <a:r>
              <a:rPr lang="el-GR" altLang="en-US" sz="2600" dirty="0">
                <a:ea typeface="ＭＳ Ｐゴシック" panose="020B0600070205080204" pitchFamily="34" charset="-128"/>
              </a:rPr>
              <a:t>Από αυτό το </a:t>
            </a:r>
            <a:r>
              <a:rPr lang="en-US" altLang="en-US" sz="2600" dirty="0">
                <a:ea typeface="ＭＳ Ｐゴシック" panose="020B0600070205080204" pitchFamily="34" charset="-128"/>
              </a:rPr>
              <a:t>taxon </a:t>
            </a:r>
            <a:r>
              <a:rPr lang="el-GR" altLang="en-US" sz="2600" dirty="0">
                <a:ea typeface="ＭＳ Ｐゴシック" panose="020B0600070205080204" pitchFamily="34" charset="-128"/>
              </a:rPr>
              <a:t>προέκυψαν οι πρόγονοι των θηλαστικών.</a:t>
            </a:r>
            <a:endParaRPr lang="en-US" altLang="en-US" sz="2600" dirty="0">
              <a:ea typeface="ＭＳ Ｐゴシック" panose="020B0600070205080204" pitchFamily="34" charset="-128"/>
            </a:endParaRPr>
          </a:p>
          <a:p>
            <a:endParaRPr lang="en-US" dirty="0"/>
          </a:p>
        </p:txBody>
      </p:sp>
      <p:sp>
        <p:nvSpPr>
          <p:cNvPr id="7" name="TextBox 6"/>
          <p:cNvSpPr txBox="1"/>
          <p:nvPr/>
        </p:nvSpPr>
        <p:spPr>
          <a:xfrm>
            <a:off x="7941282" y="4523602"/>
            <a:ext cx="263214" cy="276999"/>
          </a:xfrm>
          <a:prstGeom prst="rect">
            <a:avLst/>
          </a:prstGeom>
          <a:noFill/>
        </p:spPr>
        <p:txBody>
          <a:bodyPr wrap="none" rtlCol="0">
            <a:spAutoFit/>
          </a:bodyPr>
          <a:lstStyle/>
          <a:p>
            <a:r>
              <a:rPr lang="en-US" sz="1200" dirty="0" smtClean="0">
                <a:solidFill>
                  <a:schemeClr val="bg1"/>
                </a:solidFill>
              </a:rPr>
              <a:t>5</a:t>
            </a:r>
            <a:endParaRPr lang="el-GR" sz="1200" dirty="0">
              <a:solidFill>
                <a:schemeClr val="bg1"/>
              </a:solidFill>
            </a:endParaRPr>
          </a:p>
        </p:txBody>
      </p:sp>
    </p:spTree>
    <p:extLst>
      <p:ext uri="{BB962C8B-B14F-4D97-AF65-F5344CB8AC3E}">
        <p14:creationId xmlns:p14="http://schemas.microsoft.com/office/powerpoint/2010/main" val="2542144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Αναπαραγωγικά πρότυπα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50</a:t>
            </a:fld>
            <a:endParaRPr lang="en-US"/>
          </a:p>
        </p:txBody>
      </p:sp>
      <p:sp>
        <p:nvSpPr>
          <p:cNvPr id="7" name="Content Placeholder 6"/>
          <p:cNvSpPr>
            <a:spLocks noGrp="1"/>
          </p:cNvSpPr>
          <p:nvPr>
            <p:ph sz="quarter" idx="16"/>
          </p:nvPr>
        </p:nvSpPr>
        <p:spPr>
          <a:xfrm>
            <a:off x="182880" y="2031619"/>
            <a:ext cx="4111351" cy="3891478"/>
          </a:xfrm>
        </p:spPr>
        <p:txBody>
          <a:bodyPr>
            <a:normAutofit/>
          </a:bodyPr>
          <a:lstStyle/>
          <a:p>
            <a:pPr indent="0">
              <a:lnSpc>
                <a:spcPct val="100000"/>
              </a:lnSpc>
              <a:buNone/>
            </a:pPr>
            <a:r>
              <a:rPr lang="en-US" altLang="en-US" sz="2200" dirty="0">
                <a:ea typeface="ＭＳ Ｐゴシック" panose="020B0600070205080204" pitchFamily="34" charset="-128"/>
              </a:rPr>
              <a:t>Α</a:t>
            </a:r>
            <a:r>
              <a:rPr lang="el-GR" altLang="en-US" sz="2200" dirty="0" err="1">
                <a:ea typeface="ＭＳ Ｐゴシック" panose="020B0600070205080204" pitchFamily="34" charset="-128"/>
              </a:rPr>
              <a:t>νάλογα</a:t>
            </a:r>
            <a:r>
              <a:rPr lang="el-GR" altLang="en-US" sz="2200" dirty="0">
                <a:ea typeface="ＭＳ Ｐゴシック" panose="020B0600070205080204" pitchFamily="34" charset="-128"/>
              </a:rPr>
              <a:t> με τον τρόπο αναπαραγωγής διακρίνονται τρεις βασικές γραμμές:</a:t>
            </a:r>
          </a:p>
          <a:p>
            <a:pPr indent="0">
              <a:lnSpc>
                <a:spcPct val="100000"/>
              </a:lnSpc>
              <a:buNone/>
            </a:pPr>
            <a:r>
              <a:rPr lang="en-US" altLang="en-US" sz="2200" dirty="0">
                <a:ea typeface="ＭＳ Ｐゴシック" panose="020B0600070205080204" pitchFamily="34" charset="-128"/>
              </a:rPr>
              <a:t>Τ</a:t>
            </a:r>
            <a:r>
              <a:rPr lang="el-GR" altLang="en-US" sz="2200" dirty="0">
                <a:ea typeface="ＭＳ Ｐゴシック" panose="020B0600070205080204" pitchFamily="34" charset="-128"/>
              </a:rPr>
              <a:t>α </a:t>
            </a:r>
            <a:r>
              <a:rPr lang="el-GR" altLang="en-US" sz="2200" b="1" dirty="0" err="1">
                <a:ea typeface="ＭＳ Ｐゴシック" panose="020B0600070205080204" pitchFamily="34" charset="-128"/>
              </a:rPr>
              <a:t>μονοτρήματα</a:t>
            </a:r>
            <a:r>
              <a:rPr lang="el-GR" altLang="en-US" sz="2200" dirty="0">
                <a:ea typeface="ＭＳ Ｐゴシック" panose="020B0600070205080204" pitchFamily="34" charset="-128"/>
              </a:rPr>
              <a:t> (</a:t>
            </a:r>
            <a:r>
              <a:rPr lang="en-US" altLang="en-US" sz="2200" dirty="0">
                <a:ea typeface="ＭＳ Ｐゴシック" panose="020B0600070205080204" pitchFamily="34" charset="-128"/>
              </a:rPr>
              <a:t>5</a:t>
            </a:r>
            <a:r>
              <a:rPr lang="el-GR" altLang="en-US" sz="2200" dirty="0">
                <a:ea typeface="ＭＳ Ｐゴシック" panose="020B0600070205080204" pitchFamily="34" charset="-128"/>
              </a:rPr>
              <a:t> είδη</a:t>
            </a:r>
            <a:r>
              <a:rPr lang="el-GR" altLang="en-US" sz="2200" dirty="0" smtClean="0">
                <a:ea typeface="ＭＳ Ｐゴシック" panose="020B0600070205080204" pitchFamily="34" charset="-128"/>
              </a:rPr>
              <a:t>).</a:t>
            </a:r>
            <a:endParaRPr lang="el-GR" altLang="en-US" sz="2200" dirty="0">
              <a:ea typeface="ＭＳ Ｐゴシック" panose="020B0600070205080204" pitchFamily="34" charset="-128"/>
            </a:endParaRPr>
          </a:p>
          <a:p>
            <a:pPr indent="0">
              <a:lnSpc>
                <a:spcPct val="100000"/>
              </a:lnSpc>
              <a:buNone/>
            </a:pPr>
            <a:r>
              <a:rPr lang="en-US" altLang="en-US" sz="2200" dirty="0">
                <a:ea typeface="ＭＳ Ｐゴシック" panose="020B0600070205080204" pitchFamily="34" charset="-128"/>
              </a:rPr>
              <a:t>Τ</a:t>
            </a:r>
            <a:r>
              <a:rPr lang="el-GR" altLang="en-US" sz="2200" dirty="0">
                <a:ea typeface="ＭＳ Ｐゴシック" panose="020B0600070205080204" pitchFamily="34" charset="-128"/>
              </a:rPr>
              <a:t>α </a:t>
            </a:r>
            <a:r>
              <a:rPr lang="el-GR" altLang="en-US" sz="2200" b="1" dirty="0">
                <a:ea typeface="ＭＳ Ｐゴシック" panose="020B0600070205080204" pitchFamily="34" charset="-128"/>
              </a:rPr>
              <a:t>μαρσιποφόρα</a:t>
            </a:r>
            <a:r>
              <a:rPr lang="el-GR" altLang="en-US" sz="2200" dirty="0">
                <a:ea typeface="ＭＳ Ｐゴシック" panose="020B0600070205080204" pitchFamily="34" charset="-128"/>
              </a:rPr>
              <a:t> (</a:t>
            </a:r>
            <a:r>
              <a:rPr lang="en-US" altLang="en-US" sz="2200" dirty="0">
                <a:ea typeface="ＭＳ Ｐゴシック" panose="020B0600070205080204" pitchFamily="34" charset="-128"/>
              </a:rPr>
              <a:t>334</a:t>
            </a:r>
            <a:r>
              <a:rPr lang="el-GR" altLang="en-US" sz="2200" dirty="0">
                <a:ea typeface="ＭＳ Ｐゴシック" panose="020B0600070205080204" pitchFamily="34" charset="-128"/>
              </a:rPr>
              <a:t> είδη</a:t>
            </a:r>
            <a:r>
              <a:rPr lang="el-GR" altLang="en-US" sz="2200" dirty="0" smtClean="0">
                <a:ea typeface="ＭＳ Ｐゴシック" panose="020B0600070205080204" pitchFamily="34" charset="-128"/>
              </a:rPr>
              <a:t>).</a:t>
            </a:r>
            <a:endParaRPr lang="el-GR" altLang="en-US" sz="2200" dirty="0">
              <a:ea typeface="ＭＳ Ｐゴシック" panose="020B0600070205080204" pitchFamily="34" charset="-128"/>
            </a:endParaRPr>
          </a:p>
          <a:p>
            <a:pPr indent="0">
              <a:lnSpc>
                <a:spcPct val="100000"/>
              </a:lnSpc>
              <a:buNone/>
            </a:pPr>
            <a:r>
              <a:rPr lang="en-US" altLang="en-US" sz="2200" dirty="0">
                <a:ea typeface="ＭＳ Ｐゴシック" panose="020B0600070205080204" pitchFamily="34" charset="-128"/>
              </a:rPr>
              <a:t>Τ</a:t>
            </a:r>
            <a:r>
              <a:rPr lang="el-GR" altLang="en-US" sz="2200" dirty="0">
                <a:ea typeface="ＭＳ Ｐゴシック" panose="020B0600070205080204" pitchFamily="34" charset="-128"/>
              </a:rPr>
              <a:t>α </a:t>
            </a:r>
            <a:r>
              <a:rPr lang="el-GR" altLang="en-US" sz="2200" b="1" dirty="0" err="1">
                <a:ea typeface="ＭＳ Ｐゴシック" panose="020B0600070205080204" pitchFamily="34" charset="-128"/>
              </a:rPr>
              <a:t>πλακουντοφόρα</a:t>
            </a:r>
            <a:r>
              <a:rPr lang="el-GR" altLang="en-US" sz="2200" dirty="0">
                <a:ea typeface="ＭＳ Ｐゴシック" panose="020B0600070205080204" pitchFamily="34" charset="-128"/>
              </a:rPr>
              <a:t> </a:t>
            </a:r>
            <a:r>
              <a:rPr lang="el-GR" altLang="en-US" sz="2200" dirty="0" smtClean="0">
                <a:ea typeface="ＭＳ Ｐゴシック" panose="020B0600070205080204" pitchFamily="34" charset="-128"/>
              </a:rPr>
              <a:t>            (</a:t>
            </a:r>
            <a:r>
              <a:rPr lang="en-US" altLang="en-US" sz="2200" dirty="0">
                <a:ea typeface="ＭＳ Ｐゴシック" panose="020B0600070205080204" pitchFamily="34" charset="-128"/>
              </a:rPr>
              <a:t>5.149 </a:t>
            </a:r>
            <a:r>
              <a:rPr lang="el-GR" altLang="en-US" sz="2200" dirty="0">
                <a:ea typeface="ＭＳ Ｐゴシック" panose="020B0600070205080204" pitchFamily="34" charset="-128"/>
              </a:rPr>
              <a:t>είδη</a:t>
            </a:r>
            <a:r>
              <a:rPr lang="el-GR" altLang="en-US" sz="2200" dirty="0" smtClean="0">
                <a:ea typeface="ＭＳ Ｐゴシック" panose="020B0600070205080204" pitchFamily="34" charset="-128"/>
              </a:rPr>
              <a:t>).</a:t>
            </a:r>
            <a:endParaRPr lang="en-US" altLang="en-US" sz="2200" dirty="0">
              <a:ea typeface="ＭＳ Ｐゴシック" panose="020B0600070205080204" pitchFamily="34" charset="-128"/>
            </a:endParaRPr>
          </a:p>
          <a:p>
            <a:endParaRPr lang="en-US" dirty="0"/>
          </a:p>
        </p:txBody>
      </p:sp>
      <p:pic>
        <p:nvPicPr>
          <p:cNvPr id="12" name="Content Placeholder 11"/>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3951985" y="3910777"/>
            <a:ext cx="2576459" cy="1933552"/>
          </a:xfrm>
        </p:spPr>
      </p:pic>
      <p:pic>
        <p:nvPicPr>
          <p:cNvPr id="11" name="Content Placeholder 10"/>
          <p:cNvPicPr>
            <a:picLocks noGrp="1" noChangeAspect="1"/>
          </p:cNvPicPr>
          <p:nvPr>
            <p:ph sz="quarter" idx="18"/>
          </p:nvPr>
        </p:nvPicPr>
        <p:blipFill rotWithShape="1">
          <a:blip r:embed="rId4" cstate="print">
            <a:extLst>
              <a:ext uri="{28A0092B-C50C-407E-A947-70E740481C1C}">
                <a14:useLocalDpi xmlns:a14="http://schemas.microsoft.com/office/drawing/2010/main" val="0"/>
              </a:ext>
            </a:extLst>
          </a:blip>
          <a:srcRect t="20812" b="22187"/>
          <a:stretch/>
        </p:blipFill>
        <p:spPr>
          <a:xfrm>
            <a:off x="4039704" y="2158532"/>
            <a:ext cx="2488740" cy="1591131"/>
          </a:xfrm>
        </p:spPr>
      </p:pic>
      <p:pic>
        <p:nvPicPr>
          <p:cNvPr id="13" name="Content Placeholder 12"/>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6715703" y="2770593"/>
            <a:ext cx="1940163" cy="2175885"/>
          </a:xfrm>
        </p:spPr>
      </p:pic>
      <p:sp>
        <p:nvSpPr>
          <p:cNvPr id="9" name="TextBox 8"/>
          <p:cNvSpPr txBox="1"/>
          <p:nvPr/>
        </p:nvSpPr>
        <p:spPr>
          <a:xfrm>
            <a:off x="6109434" y="3393234"/>
            <a:ext cx="341760" cy="276999"/>
          </a:xfrm>
          <a:prstGeom prst="rect">
            <a:avLst/>
          </a:prstGeom>
          <a:noFill/>
        </p:spPr>
        <p:txBody>
          <a:bodyPr wrap="none" rtlCol="0">
            <a:spAutoFit/>
          </a:bodyPr>
          <a:lstStyle/>
          <a:p>
            <a:r>
              <a:rPr lang="en-US" sz="1200" dirty="0" smtClean="0">
                <a:solidFill>
                  <a:schemeClr val="bg1"/>
                </a:solidFill>
              </a:rPr>
              <a:t>61</a:t>
            </a:r>
            <a:endParaRPr lang="el-GR" sz="1200" dirty="0">
              <a:solidFill>
                <a:schemeClr val="bg1"/>
              </a:solidFill>
            </a:endParaRPr>
          </a:p>
        </p:txBody>
      </p:sp>
      <p:sp>
        <p:nvSpPr>
          <p:cNvPr id="10" name="TextBox 9"/>
          <p:cNvSpPr txBox="1"/>
          <p:nvPr/>
        </p:nvSpPr>
        <p:spPr>
          <a:xfrm>
            <a:off x="6109434" y="5497448"/>
            <a:ext cx="341760" cy="276999"/>
          </a:xfrm>
          <a:prstGeom prst="rect">
            <a:avLst/>
          </a:prstGeom>
          <a:noFill/>
        </p:spPr>
        <p:txBody>
          <a:bodyPr wrap="none" rtlCol="0">
            <a:spAutoFit/>
          </a:bodyPr>
          <a:lstStyle/>
          <a:p>
            <a:r>
              <a:rPr lang="en-US" sz="1200" dirty="0" smtClean="0">
                <a:solidFill>
                  <a:schemeClr val="bg1"/>
                </a:solidFill>
              </a:rPr>
              <a:t>62</a:t>
            </a:r>
            <a:endParaRPr lang="el-GR" sz="1200" dirty="0">
              <a:solidFill>
                <a:schemeClr val="bg1"/>
              </a:solidFill>
            </a:endParaRPr>
          </a:p>
        </p:txBody>
      </p:sp>
      <p:sp>
        <p:nvSpPr>
          <p:cNvPr id="14" name="TextBox 13"/>
          <p:cNvSpPr txBox="1"/>
          <p:nvPr/>
        </p:nvSpPr>
        <p:spPr>
          <a:xfrm>
            <a:off x="8239953" y="4600554"/>
            <a:ext cx="341760" cy="276999"/>
          </a:xfrm>
          <a:prstGeom prst="rect">
            <a:avLst/>
          </a:prstGeom>
          <a:noFill/>
        </p:spPr>
        <p:txBody>
          <a:bodyPr wrap="none" rtlCol="0">
            <a:spAutoFit/>
          </a:bodyPr>
          <a:lstStyle/>
          <a:p>
            <a:r>
              <a:rPr lang="en-US" sz="1200" dirty="0" smtClean="0">
                <a:solidFill>
                  <a:schemeClr val="bg1"/>
                </a:solidFill>
              </a:rPr>
              <a:t>63</a:t>
            </a:r>
            <a:endParaRPr lang="el-GR" sz="1200" dirty="0">
              <a:solidFill>
                <a:schemeClr val="bg1"/>
              </a:solidFill>
            </a:endParaRPr>
          </a:p>
        </p:txBody>
      </p:sp>
    </p:spTree>
    <p:extLst>
      <p:ext uri="{BB962C8B-B14F-4D97-AF65-F5344CB8AC3E}">
        <p14:creationId xmlns:p14="http://schemas.microsoft.com/office/powerpoint/2010/main" val="1913845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err="1" smtClean="0"/>
              <a:t>Μονοτρήματα</a:t>
            </a:r>
            <a:endParaRPr lang="en-US" dirty="0"/>
          </a:p>
        </p:txBody>
      </p:sp>
      <p:sp>
        <p:nvSpPr>
          <p:cNvPr id="10" name="Content Placeholder 9"/>
          <p:cNvSpPr>
            <a:spLocks noGrp="1"/>
          </p:cNvSpPr>
          <p:nvPr>
            <p:ph idx="1"/>
          </p:nvPr>
        </p:nvSpPr>
        <p:spPr>
          <a:xfrm>
            <a:off x="839664" y="1797489"/>
            <a:ext cx="7361801" cy="4054672"/>
          </a:xfrm>
        </p:spPr>
        <p:txBody>
          <a:bodyPr>
            <a:normAutofit fontScale="77500" lnSpcReduction="20000"/>
          </a:bodyPr>
          <a:lstStyle/>
          <a:p>
            <a:pPr marL="230400" indent="-230400">
              <a:lnSpc>
                <a:spcPct val="120000"/>
              </a:lnSpc>
            </a:pPr>
            <a:r>
              <a:rPr lang="el-GR" altLang="en-US" sz="2800" dirty="0" smtClean="0">
                <a:ea typeface="ＭＳ Ｐゴシック" panose="020B0600070205080204" pitchFamily="34" charset="-128"/>
              </a:rPr>
              <a:t> </a:t>
            </a:r>
            <a:r>
              <a:rPr lang="en-US" altLang="en-US" sz="2800" dirty="0" smtClean="0">
                <a:ea typeface="ＭＳ Ｐゴシック" panose="020B0600070205080204" pitchFamily="34" charset="-128"/>
              </a:rPr>
              <a:t>Ω</a:t>
            </a:r>
            <a:r>
              <a:rPr lang="el-GR" altLang="en-US" sz="2800" dirty="0" err="1">
                <a:ea typeface="ＭＳ Ｐゴシック" panose="020B0600070205080204" pitchFamily="34" charset="-128"/>
              </a:rPr>
              <a:t>οτόκα</a:t>
            </a:r>
            <a:r>
              <a:rPr lang="el-GR" altLang="en-US" sz="2800" dirty="0">
                <a:ea typeface="ＭＳ Ｐゴシック" panose="020B0600070205080204" pitchFamily="34" charset="-128"/>
              </a:rPr>
              <a:t> θηλαστικά που αποθέτουν αυγά.</a:t>
            </a:r>
          </a:p>
          <a:p>
            <a:pPr marL="230400" indent="-230400">
              <a:lnSpc>
                <a:spcPct val="120000"/>
              </a:lnSpc>
            </a:pPr>
            <a:r>
              <a:rPr lang="el-GR" altLang="en-US" sz="2800" dirty="0" smtClean="0">
                <a:ea typeface="ＭＳ Ｐゴシック" panose="020B0600070205080204" pitchFamily="34" charset="-128"/>
              </a:rPr>
              <a:t> </a:t>
            </a:r>
            <a:r>
              <a:rPr lang="en-US" altLang="en-US" sz="2800" dirty="0" smtClean="0">
                <a:ea typeface="ＭＳ Ｐゴシック" panose="020B0600070205080204" pitchFamily="34" charset="-128"/>
              </a:rPr>
              <a:t>Τ</a:t>
            </a:r>
            <a:r>
              <a:rPr lang="el-GR" altLang="en-US" sz="2800" dirty="0">
                <a:ea typeface="ＭＳ Ｐゴシック" panose="020B0600070205080204" pitchFamily="34" charset="-128"/>
              </a:rPr>
              <a:t>α ωάρια (συνήθως 2) γονιμοποιούνται στον ωαγωγό. </a:t>
            </a:r>
            <a:r>
              <a:rPr lang="en-US" altLang="en-US" sz="2800" dirty="0">
                <a:ea typeface="ＭＳ Ｐゴシック" panose="020B0600070205080204" pitchFamily="34" charset="-128"/>
              </a:rPr>
              <a:t>Γ</a:t>
            </a:r>
            <a:r>
              <a:rPr lang="el-GR" altLang="en-US" sz="2800" dirty="0" err="1">
                <a:ea typeface="ＭＳ Ｐゴシック" panose="020B0600070205080204" pitchFamily="34" charset="-128"/>
              </a:rPr>
              <a:t>ια</a:t>
            </a:r>
            <a:r>
              <a:rPr lang="el-GR" altLang="en-US" sz="2800" dirty="0">
                <a:ea typeface="ＭＳ Ｐゴシック" panose="020B0600070205080204" pitchFamily="34" charset="-128"/>
              </a:rPr>
              <a:t> 10-12 ημέρες τα τρέφονται από λέκιθο στη μήτρα ενώ ένα δερματώδες κέλυφος αρχίζει να τα περιβάλλει.</a:t>
            </a:r>
          </a:p>
          <a:p>
            <a:pPr marL="230400" indent="-230400">
              <a:lnSpc>
                <a:spcPct val="120000"/>
              </a:lnSpc>
            </a:pPr>
            <a:r>
              <a:rPr lang="el-GR" altLang="en-US" sz="2800" dirty="0" smtClean="0">
                <a:ea typeface="ＭＳ Ｐゴシック" panose="020B0600070205080204" pitchFamily="34" charset="-128"/>
              </a:rPr>
              <a:t> </a:t>
            </a:r>
            <a:r>
              <a:rPr lang="en-US" altLang="en-US" sz="2800" dirty="0" smtClean="0">
                <a:ea typeface="ＭＳ Ｐゴシック" panose="020B0600070205080204" pitchFamily="34" charset="-128"/>
              </a:rPr>
              <a:t>Ο</a:t>
            </a:r>
            <a:r>
              <a:rPr lang="el-GR" altLang="en-US" sz="2800" dirty="0" smtClean="0">
                <a:ea typeface="ＭＳ Ｐゴシック" panose="020B0600070205080204" pitchFamily="34" charset="-128"/>
              </a:rPr>
              <a:t> </a:t>
            </a:r>
            <a:r>
              <a:rPr lang="el-GR" altLang="en-US" sz="2800" dirty="0" err="1">
                <a:ea typeface="ＭＳ Ｐゴシック" panose="020B0600070205080204" pitchFamily="34" charset="-128"/>
              </a:rPr>
              <a:t>ορνιθόρυγχος</a:t>
            </a:r>
            <a:r>
              <a:rPr lang="el-GR" altLang="en-US" sz="2800" dirty="0">
                <a:ea typeface="ＭＳ Ｐゴシック" panose="020B0600070205080204" pitchFamily="34" charset="-128"/>
              </a:rPr>
              <a:t> αφήνει τα αυγά σε μια φωλιά στο χώμα (εκκόλαψη στις 12 ημέρες) ενώ οι έχιδνες επωάζουν τα αυγά σε κοιλιακό σάκο.</a:t>
            </a:r>
          </a:p>
          <a:p>
            <a:pPr marL="230400" indent="-230400">
              <a:lnSpc>
                <a:spcPct val="120000"/>
              </a:lnSpc>
            </a:pPr>
            <a:r>
              <a:rPr lang="el-GR" altLang="en-US" sz="2800" dirty="0" smtClean="0">
                <a:ea typeface="ＭＳ Ｐゴシック" panose="020B0600070205080204" pitchFamily="34" charset="-128"/>
              </a:rPr>
              <a:t> Τα </a:t>
            </a:r>
            <a:r>
              <a:rPr lang="el-GR" altLang="en-US" sz="2800" dirty="0">
                <a:ea typeface="ＭＳ Ｐゴシック" panose="020B0600070205080204" pitchFamily="34" charset="-128"/>
              </a:rPr>
              <a:t>νεογνά θηλάζουν από τους μαστικούς αδένες που βρίσκονται σε </a:t>
            </a:r>
            <a:r>
              <a:rPr lang="el-GR" altLang="en-US" sz="2800" dirty="0" err="1">
                <a:ea typeface="ＭＳ Ｐゴシック" panose="020B0600070205080204" pitchFamily="34" charset="-128"/>
              </a:rPr>
              <a:t>εκπτυχώσεις</a:t>
            </a:r>
            <a:r>
              <a:rPr lang="el-GR" altLang="en-US" sz="2800" dirty="0">
                <a:ea typeface="ＭＳ Ｐゴシック" panose="020B0600070205080204" pitchFamily="34" charset="-128"/>
              </a:rPr>
              <a:t> στο τρίχωμα της κοιλιάς της μητέρας. </a:t>
            </a:r>
            <a:r>
              <a:rPr lang="en-US" altLang="en-US" sz="2800" dirty="0">
                <a:ea typeface="ＭＳ Ｐゴシック" panose="020B0600070205080204" pitchFamily="34" charset="-128"/>
              </a:rPr>
              <a:t>Δ</a:t>
            </a:r>
            <a:r>
              <a:rPr lang="el-GR" altLang="en-US" sz="2800" dirty="0">
                <a:ea typeface="ＭＳ Ｐゴシック" panose="020B0600070205080204" pitchFamily="34" charset="-128"/>
              </a:rPr>
              <a:t>εν υπάρχουν θηλές.</a:t>
            </a:r>
            <a:endParaRPr lang="en-US" altLang="en-US" sz="28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51</a:t>
            </a:fld>
            <a:endParaRPr lang="en-US" dirty="0"/>
          </a:p>
        </p:txBody>
      </p:sp>
    </p:spTree>
    <p:extLst>
      <p:ext uri="{BB962C8B-B14F-4D97-AF65-F5344CB8AC3E}">
        <p14:creationId xmlns:p14="http://schemas.microsoft.com/office/powerpoint/2010/main" val="25636097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Μαρσιποφόρα</a:t>
            </a:r>
            <a:endParaRPr lang="en-US" dirty="0"/>
          </a:p>
        </p:txBody>
      </p:sp>
      <p:sp>
        <p:nvSpPr>
          <p:cNvPr id="10" name="Content Placeholder 9"/>
          <p:cNvSpPr>
            <a:spLocks noGrp="1"/>
          </p:cNvSpPr>
          <p:nvPr>
            <p:ph idx="1"/>
          </p:nvPr>
        </p:nvSpPr>
        <p:spPr/>
        <p:txBody>
          <a:bodyPr>
            <a:normAutofit fontScale="92500"/>
          </a:bodyPr>
          <a:lstStyle/>
          <a:p>
            <a:pPr>
              <a:lnSpc>
                <a:spcPct val="100000"/>
              </a:lnSpc>
            </a:pPr>
            <a:r>
              <a:rPr lang="en-US" altLang="en-US" sz="2400" dirty="0">
                <a:ea typeface="ＭＳ Ｐゴシック" panose="020B0600070205080204" pitchFamily="34" charset="-128"/>
              </a:rPr>
              <a:t>Ζ</a:t>
            </a:r>
            <a:r>
              <a:rPr lang="el-GR" altLang="en-US" sz="2400" dirty="0">
                <a:ea typeface="ＭＳ Ｐゴシック" panose="020B0600070205080204" pitchFamily="34" charset="-128"/>
              </a:rPr>
              <a:t>ωοτόκα θηλαστικά που φέρουν ειδικά διαμορφωμένο σάκο (μάρσιππος).</a:t>
            </a:r>
          </a:p>
          <a:p>
            <a:pPr>
              <a:lnSpc>
                <a:spcPct val="100000"/>
              </a:lnSpc>
            </a:pPr>
            <a:r>
              <a:rPr lang="en-US" altLang="en-US" sz="2400" dirty="0">
                <a:ea typeface="ＭＳ Ｐゴシック" panose="020B0600070205080204" pitchFamily="34" charset="-128"/>
              </a:rPr>
              <a:t>Δ</a:t>
            </a:r>
            <a:r>
              <a:rPr lang="el-GR" altLang="en-US" sz="2400" dirty="0" err="1">
                <a:ea typeface="ＭＳ Ｐゴシック" panose="020B0600070205080204" pitchFamily="34" charset="-128"/>
              </a:rPr>
              <a:t>ιαθέτουν</a:t>
            </a:r>
            <a:r>
              <a:rPr lang="el-GR" altLang="en-US" sz="2400" dirty="0">
                <a:ea typeface="ＭＳ Ｐゴシック" panose="020B0600070205080204" pitchFamily="34" charset="-128"/>
              </a:rPr>
              <a:t> ένα πρωτόγονο πλακούντα, τον </a:t>
            </a:r>
            <a:r>
              <a:rPr lang="el-GR" altLang="en-US" sz="2400" dirty="0" err="1">
                <a:ea typeface="ＭＳ Ｐゴシック" panose="020B0600070205080204" pitchFamily="34" charset="-128"/>
              </a:rPr>
              <a:t>χοριοβιτελλινικό</a:t>
            </a:r>
            <a:r>
              <a:rPr lang="en-US" altLang="en-US" sz="2400" dirty="0">
                <a:ea typeface="ＭＳ Ｐゴシック" panose="020B0600070205080204" pitchFamily="34" charset="-128"/>
              </a:rPr>
              <a:t> (</a:t>
            </a:r>
            <a:r>
              <a:rPr lang="el-GR" altLang="en-US" sz="2400" dirty="0">
                <a:ea typeface="ＭＳ Ｐゴシック" panose="020B0600070205080204" pitchFamily="34" charset="-128"/>
              </a:rPr>
              <a:t>λεκιθικός σάκος).</a:t>
            </a:r>
          </a:p>
          <a:p>
            <a:pPr>
              <a:lnSpc>
                <a:spcPct val="100000"/>
              </a:lnSpc>
            </a:pPr>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ο έμβρυο, περιβεβλημένο με μεμβράνες, περιφέρεται μέσα στο υγρό της μήτρας μέχρι να εγκατασταθεί σε εσοχή του τοιχώματος της μήτρας (αντί της τυπικής εμφύτευσης των </a:t>
            </a:r>
            <a:r>
              <a:rPr lang="el-GR" altLang="en-US" sz="2400" dirty="0" err="1">
                <a:ea typeface="ＭＳ Ｐゴシック" panose="020B0600070205080204" pitchFamily="34" charset="-128"/>
              </a:rPr>
              <a:t>ευθήριων</a:t>
            </a:r>
            <a:r>
              <a:rPr lang="el-GR" altLang="en-US" sz="2400" dirty="0">
                <a:ea typeface="ＭＳ Ｐゴシック" panose="020B0600070205080204" pitchFamily="34" charset="-128"/>
              </a:rPr>
              <a:t>) από όπου απορροφά θρεπτικές εκκρίσεις από τον </a:t>
            </a:r>
            <a:r>
              <a:rPr lang="el-GR" altLang="en-US" sz="2400" dirty="0" err="1">
                <a:ea typeface="ＭＳ Ｐゴシック" panose="020B0600070205080204" pitchFamily="34" charset="-128"/>
              </a:rPr>
              <a:t>βλενογόννο</a:t>
            </a:r>
            <a:r>
              <a:rPr lang="el-GR" altLang="en-US" sz="2400" dirty="0">
                <a:ea typeface="ＭＳ Ｐゴシック" panose="020B0600070205080204" pitchFamily="34" charset="-128"/>
              </a:rPr>
              <a:t>.</a:t>
            </a:r>
          </a:p>
          <a:p>
            <a:pPr>
              <a:lnSpc>
                <a:spcPct val="100000"/>
              </a:lnSpc>
            </a:pPr>
            <a:r>
              <a:rPr lang="en-US" altLang="en-US" sz="2400" dirty="0">
                <a:ea typeface="ＭＳ Ｐゴシック" panose="020B0600070205080204" pitchFamily="34" charset="-128"/>
              </a:rPr>
              <a:t>Η</a:t>
            </a:r>
            <a:r>
              <a:rPr lang="el-GR" altLang="en-US" sz="2400" dirty="0">
                <a:ea typeface="ＭＳ Ｐゴシック" panose="020B0600070205080204" pitchFamily="34" charset="-128"/>
              </a:rPr>
              <a:t> κύηση είναι βραχεία. </a:t>
            </a:r>
            <a:r>
              <a:rPr lang="en-US" altLang="en-US" sz="2400" dirty="0">
                <a:ea typeface="ＭＳ Ｐゴシック" panose="020B0600070205080204" pitchFamily="34" charset="-128"/>
              </a:rPr>
              <a:t>Τ</a:t>
            </a:r>
            <a:r>
              <a:rPr lang="el-GR" altLang="en-US" sz="2400" dirty="0">
                <a:ea typeface="ＭＳ Ｐゴシック" panose="020B0600070205080204" pitchFamily="34" charset="-128"/>
              </a:rPr>
              <a:t>α νεογνά είναι συνεπώς μικροσκοπικά και ακόμη ατελή. </a:t>
            </a:r>
            <a:r>
              <a:rPr lang="en-US" altLang="en-US" sz="2400" dirty="0">
                <a:ea typeface="ＭＳ Ｐゴシック" panose="020B0600070205080204" pitchFamily="34" charset="-128"/>
              </a:rPr>
              <a:t>Α</a:t>
            </a:r>
            <a:r>
              <a:rPr lang="el-GR" altLang="en-US" sz="2400" dirty="0" err="1">
                <a:ea typeface="ＭＳ Ｐゴシック" panose="020B0600070205080204" pitchFamily="34" charset="-128"/>
              </a:rPr>
              <a:t>κολουθεί</a:t>
            </a:r>
            <a:r>
              <a:rPr lang="el-GR" altLang="en-US" sz="2400" dirty="0">
                <a:ea typeface="ＭＳ Ｐゴシック" panose="020B0600070205080204" pitchFamily="34" charset="-128"/>
              </a:rPr>
              <a:t> παρατεταμένη περίοδος γαλουχίας.</a:t>
            </a:r>
            <a:endParaRPr lang="en-US" altLang="en-US" sz="24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52</a:t>
            </a:fld>
            <a:endParaRPr lang="en-US" dirty="0"/>
          </a:p>
        </p:txBody>
      </p:sp>
    </p:spTree>
    <p:extLst>
      <p:ext uri="{BB962C8B-B14F-4D97-AF65-F5344CB8AC3E}">
        <p14:creationId xmlns:p14="http://schemas.microsoft.com/office/powerpoint/2010/main" val="2371005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l-GR" sz="4000" dirty="0" smtClean="0"/>
              <a:t>Εμβρυική </a:t>
            </a:r>
            <a:r>
              <a:rPr lang="el-GR" sz="4000" dirty="0" err="1" smtClean="0"/>
              <a:t>διάπαυση</a:t>
            </a:r>
            <a:r>
              <a:rPr lang="el-GR" sz="4000" dirty="0" smtClean="0"/>
              <a:t> </a:t>
            </a:r>
            <a:br>
              <a:rPr lang="el-GR" sz="4000" dirty="0" smtClean="0"/>
            </a:br>
            <a:r>
              <a:rPr lang="el-GR" sz="4000" dirty="0" smtClean="0"/>
              <a:t>και μαρσιποφόρα</a:t>
            </a:r>
            <a:endParaRPr lang="en-US" sz="4000" dirty="0"/>
          </a:p>
        </p:txBody>
      </p:sp>
      <p:sp>
        <p:nvSpPr>
          <p:cNvPr id="10" name="Content Placeholder 9"/>
          <p:cNvSpPr>
            <a:spLocks noGrp="1"/>
          </p:cNvSpPr>
          <p:nvPr>
            <p:ph idx="1"/>
          </p:nvPr>
        </p:nvSpPr>
        <p:spPr/>
        <p:txBody>
          <a:bodyPr>
            <a:normAutofit fontScale="92500"/>
          </a:bodyPr>
          <a:lstStyle/>
          <a:p>
            <a:pPr>
              <a:lnSpc>
                <a:spcPct val="100000"/>
              </a:lnSpc>
            </a:pPr>
            <a:r>
              <a:rPr lang="en-US" altLang="en-US" sz="2400" dirty="0">
                <a:ea typeface="ＭＳ Ｐゴシック" panose="020B0600070205080204" pitchFamily="34" charset="-128"/>
              </a:rPr>
              <a:t>H </a:t>
            </a:r>
            <a:r>
              <a:rPr lang="el-GR" altLang="en-US" sz="2400" dirty="0">
                <a:ea typeface="ＭＳ Ｐゴシック" panose="020B0600070205080204" pitchFamily="34" charset="-128"/>
              </a:rPr>
              <a:t>πρώτη εγκυμοσύνη ξεκινά με κυοφορία 33 ημερών στο πέρας της οποίας το νεογνό έρπει προς τον μάρσιππο όπου και προσκολλάται σε μια θηλή.</a:t>
            </a:r>
          </a:p>
          <a:p>
            <a:pPr>
              <a:lnSpc>
                <a:spcPct val="100000"/>
              </a:lnSpc>
            </a:pPr>
            <a:r>
              <a:rPr lang="en-US" altLang="en-US" sz="2400" dirty="0">
                <a:ea typeface="ＭＳ Ｐゴシック" panose="020B0600070205080204" pitchFamily="34" charset="-128"/>
              </a:rPr>
              <a:t>Α</a:t>
            </a:r>
            <a:r>
              <a:rPr lang="el-GR" altLang="en-US" sz="2400" dirty="0" err="1">
                <a:ea typeface="ＭＳ Ｐゴシック" panose="020B0600070205080204" pitchFamily="34" charset="-128"/>
              </a:rPr>
              <a:t>μέσως</a:t>
            </a:r>
            <a:r>
              <a:rPr lang="el-GR" altLang="en-US" sz="2400" dirty="0">
                <a:ea typeface="ＭＳ Ｐゴシック" panose="020B0600070205080204" pitchFamily="34" charset="-128"/>
              </a:rPr>
              <a:t> μετά αρχίζει η δεύτερη εγκυμοσύνη αλλά ο θηλασμός ενεργοποιεί λειτουργική </a:t>
            </a:r>
            <a:r>
              <a:rPr lang="el-GR" altLang="en-US" sz="2400" dirty="0" err="1">
                <a:ea typeface="ＭＳ Ｐゴシック" panose="020B0600070205080204" pitchFamily="34" charset="-128"/>
              </a:rPr>
              <a:t>διάπαυση</a:t>
            </a:r>
            <a:r>
              <a:rPr lang="el-GR" altLang="en-US" sz="2400" dirty="0">
                <a:ea typeface="ＭＳ Ｐゴシック" panose="020B0600070205080204" pitchFamily="34" charset="-128"/>
              </a:rPr>
              <a:t>, η ανάπτυξη του εμβρύου σταματά και παραμένει στη μήτρα στο στάδιο των 100 κυττάρων για 235 ημέρες. </a:t>
            </a:r>
          </a:p>
          <a:p>
            <a:pPr>
              <a:lnSpc>
                <a:spcPct val="100000"/>
              </a:lnSpc>
            </a:pPr>
            <a:r>
              <a:rPr lang="en-US" altLang="en-US" sz="2400" dirty="0">
                <a:ea typeface="ＭＳ Ｐゴシック" panose="020B0600070205080204" pitchFamily="34" charset="-128"/>
              </a:rPr>
              <a:t>Ό</a:t>
            </a:r>
            <a:r>
              <a:rPr lang="el-GR" altLang="en-US" sz="2400" dirty="0" err="1">
                <a:ea typeface="ＭＳ Ｐゴシック" panose="020B0600070205080204" pitchFamily="34" charset="-128"/>
              </a:rPr>
              <a:t>ταν</a:t>
            </a:r>
            <a:r>
              <a:rPr lang="el-GR" altLang="en-US" sz="2400" dirty="0">
                <a:ea typeface="ＭＳ Ｐゴシック" panose="020B0600070205080204" pitchFamily="34" charset="-128"/>
              </a:rPr>
              <a:t> το νεογνό εγκαταλείψει τον μάρσιππο, το έμβρυο που υπάρχει στη μήτρα συνεχίζει να αναπτύσσεται και γεννιέται.</a:t>
            </a:r>
          </a:p>
          <a:p>
            <a:pPr>
              <a:lnSpc>
                <a:spcPct val="100000"/>
              </a:lnSpc>
            </a:pPr>
            <a:r>
              <a:rPr lang="en-US" altLang="en-US" sz="2400" dirty="0">
                <a:ea typeface="ＭＳ Ｐゴシック" panose="020B0600070205080204" pitchFamily="34" charset="-128"/>
              </a:rPr>
              <a:t>Η</a:t>
            </a:r>
            <a:r>
              <a:rPr lang="el-GR" altLang="en-US" sz="2400" dirty="0">
                <a:ea typeface="ＭＳ Ｐゴシック" panose="020B0600070205080204" pitchFamily="34" charset="-128"/>
              </a:rPr>
              <a:t> μητέρα μένει για τρίτη φορά έγκυος, αλλά πάλι η ανάπτυξη του εμβρύου παύει λόγω θηλασμού. </a:t>
            </a:r>
            <a:endParaRPr lang="en-US" altLang="en-US" sz="2400" dirty="0">
              <a:ea typeface="ＭＳ Ｐゴシック" panose="020B0600070205080204" pitchFamily="34" charset="-128"/>
            </a:endParaRPr>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53</a:t>
            </a:fld>
            <a:endParaRPr lang="en-US" dirty="0"/>
          </a:p>
        </p:txBody>
      </p:sp>
    </p:spTree>
    <p:extLst>
      <p:ext uri="{BB962C8B-B14F-4D97-AF65-F5344CB8AC3E}">
        <p14:creationId xmlns:p14="http://schemas.microsoft.com/office/powerpoint/2010/main" val="29474095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81" y="351608"/>
            <a:ext cx="8377084" cy="1325563"/>
          </a:xfrm>
        </p:spPr>
        <p:txBody>
          <a:bodyPr>
            <a:normAutofit/>
          </a:bodyPr>
          <a:lstStyle/>
          <a:p>
            <a:r>
              <a:rPr lang="el-GR" sz="3600" dirty="0" smtClean="0"/>
              <a:t>Αναπαραγωγικό πρότυπο του κανγουρώ</a:t>
            </a:r>
            <a:endParaRPr lang="en-US" sz="36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1830401"/>
            <a:ext cx="7886700" cy="4341786"/>
          </a:xfrm>
        </p:spPr>
      </p:pic>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54</a:t>
            </a:fld>
            <a:endParaRPr lang="en-US"/>
          </a:p>
        </p:txBody>
      </p:sp>
      <p:sp>
        <p:nvSpPr>
          <p:cNvPr id="8" name="TextBox 7"/>
          <p:cNvSpPr txBox="1"/>
          <p:nvPr/>
        </p:nvSpPr>
        <p:spPr>
          <a:xfrm>
            <a:off x="628650" y="1384784"/>
            <a:ext cx="7997190" cy="584775"/>
          </a:xfrm>
          <a:prstGeom prst="rect">
            <a:avLst/>
          </a:prstGeom>
          <a:noFill/>
        </p:spPr>
        <p:txBody>
          <a:bodyPr wrap="square" rtlCol="0">
            <a:spAutoFit/>
          </a:bodyPr>
          <a:lstStyle/>
          <a:p>
            <a:r>
              <a:rPr lang="el-GR" altLang="en-US" sz="1600" b="1" dirty="0">
                <a:ea typeface="ＭＳ Ｐゴシック" panose="020B0600070205080204" pitchFamily="34" charset="-128"/>
              </a:rPr>
              <a:t>Η μητέρα έχει τρία παιδιά σε διαφορετικές ηλικίες: ένα νεαρό που επιστρέφει κατά καιρούς για να θηλάσει, ένα νεογνό στον μάρσιππο και ένα έμβρυο στη μήτρα...</a:t>
            </a:r>
            <a:endParaRPr lang="en-US" sz="1600" b="1" dirty="0"/>
          </a:p>
        </p:txBody>
      </p:sp>
      <p:sp>
        <p:nvSpPr>
          <p:cNvPr id="7" name="TextBox 6"/>
          <p:cNvSpPr txBox="1"/>
          <p:nvPr/>
        </p:nvSpPr>
        <p:spPr>
          <a:xfrm>
            <a:off x="8173590" y="5833303"/>
            <a:ext cx="341760" cy="276999"/>
          </a:xfrm>
          <a:prstGeom prst="rect">
            <a:avLst/>
          </a:prstGeom>
          <a:noFill/>
        </p:spPr>
        <p:txBody>
          <a:bodyPr wrap="none" rtlCol="0">
            <a:spAutoFit/>
          </a:bodyPr>
          <a:lstStyle/>
          <a:p>
            <a:r>
              <a:rPr lang="en-US" sz="1200" dirty="0" smtClean="0"/>
              <a:t>64</a:t>
            </a:r>
            <a:endParaRPr lang="el-GR" sz="1200" dirty="0"/>
          </a:p>
        </p:txBody>
      </p:sp>
    </p:spTree>
    <p:extLst>
      <p:ext uri="{BB962C8B-B14F-4D97-AF65-F5344CB8AC3E}">
        <p14:creationId xmlns:p14="http://schemas.microsoft.com/office/powerpoint/2010/main" val="1679261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err="1" smtClean="0"/>
              <a:t>Πλακουντοφόρα</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55</a:t>
            </a:fld>
            <a:endParaRPr lang="en-US"/>
          </a:p>
        </p:txBody>
      </p:sp>
      <p:sp>
        <p:nvSpPr>
          <p:cNvPr id="8" name="Text Placeholder 7"/>
          <p:cNvSpPr>
            <a:spLocks noGrp="1"/>
          </p:cNvSpPr>
          <p:nvPr>
            <p:ph type="body" sz="quarter" idx="13"/>
          </p:nvPr>
        </p:nvSpPr>
        <p:spPr>
          <a:xfrm>
            <a:off x="297767" y="1690689"/>
            <a:ext cx="4091354" cy="3738745"/>
          </a:xfrm>
        </p:spPr>
        <p:txBody>
          <a:bodyPr>
            <a:normAutofit fontScale="77500" lnSpcReduction="20000"/>
          </a:bodyPr>
          <a:lstStyle/>
          <a:p>
            <a:pPr indent="0">
              <a:lnSpc>
                <a:spcPct val="110000"/>
              </a:lnSpc>
              <a:buNone/>
            </a:pPr>
            <a:r>
              <a:rPr lang="en-US" altLang="en-US" sz="2800" dirty="0">
                <a:ea typeface="ＭＳ Ｐゴシック" panose="020B0600070205080204" pitchFamily="34" charset="-128"/>
              </a:rPr>
              <a:t>Ζ</a:t>
            </a:r>
            <a:r>
              <a:rPr lang="el-GR" altLang="en-US" sz="2800" dirty="0">
                <a:ea typeface="ＭＳ Ｐゴシック" panose="020B0600070205080204" pitchFamily="34" charset="-128"/>
              </a:rPr>
              <a:t>ωοτόκα θηλαστικά με καλά αναπτυγμένο πλακούντα (ένας λεπτός </a:t>
            </a:r>
            <a:r>
              <a:rPr lang="el-GR" altLang="en-US" sz="2800" dirty="0" err="1">
                <a:ea typeface="ＭＳ Ｐゴシック" panose="020B0600070205080204" pitchFamily="34" charset="-128"/>
              </a:rPr>
              <a:t>χοριοβιτελλινικός</a:t>
            </a:r>
            <a:r>
              <a:rPr lang="el-GR" altLang="en-US" sz="2800" dirty="0">
                <a:ea typeface="ＭＳ Ｐゴシック" panose="020B0600070205080204" pitchFamily="34" charset="-128"/>
              </a:rPr>
              <a:t> και ο μόνιμος </a:t>
            </a:r>
            <a:r>
              <a:rPr lang="el-GR" altLang="en-US" sz="2800" dirty="0" err="1">
                <a:ea typeface="ＭＳ Ｐゴシック" panose="020B0600070205080204" pitchFamily="34" charset="-128"/>
              </a:rPr>
              <a:t>χοριοαλλαντοϊκός</a:t>
            </a:r>
            <a:r>
              <a:rPr lang="el-GR" altLang="en-US" sz="2800" dirty="0">
                <a:ea typeface="ＭＳ Ｐゴシック" panose="020B0600070205080204" pitchFamily="34" charset="-128"/>
              </a:rPr>
              <a:t>).</a:t>
            </a:r>
          </a:p>
          <a:p>
            <a:pPr indent="0">
              <a:lnSpc>
                <a:spcPct val="110000"/>
              </a:lnSpc>
              <a:buNone/>
            </a:pPr>
            <a:r>
              <a:rPr lang="en-US" altLang="en-US" sz="2800" dirty="0">
                <a:ea typeface="ＭＳ Ｐゴシック" panose="020B0600070205080204" pitchFamily="34" charset="-128"/>
              </a:rPr>
              <a:t>Ε</a:t>
            </a:r>
            <a:r>
              <a:rPr lang="el-GR" altLang="en-US" sz="2800" dirty="0" err="1">
                <a:ea typeface="ＭＳ Ｐゴシック" panose="020B0600070205080204" pitchFamily="34" charset="-128"/>
              </a:rPr>
              <a:t>μφανίζουν</a:t>
            </a:r>
            <a:r>
              <a:rPr lang="el-GR" altLang="en-US" sz="2800" dirty="0">
                <a:ea typeface="ＭＳ Ｐゴシック" panose="020B0600070205080204" pitchFamily="34" charset="-128"/>
              </a:rPr>
              <a:t> παρατεταμένης διάρκειας κύηση.</a:t>
            </a:r>
          </a:p>
          <a:p>
            <a:pPr indent="0">
              <a:lnSpc>
                <a:spcPct val="110000"/>
              </a:lnSpc>
              <a:buNone/>
            </a:pPr>
            <a:r>
              <a:rPr lang="en-US" altLang="en-US" sz="2800" dirty="0">
                <a:ea typeface="ＭＳ Ｐゴシック" panose="020B0600070205080204" pitchFamily="34" charset="-128"/>
              </a:rPr>
              <a:t>Ό</a:t>
            </a:r>
            <a:r>
              <a:rPr lang="el-GR" altLang="en-US" sz="2800" dirty="0" err="1">
                <a:ea typeface="ＭＳ Ｐゴシック" panose="020B0600070205080204" pitchFamily="34" charset="-128"/>
              </a:rPr>
              <a:t>σο</a:t>
            </a:r>
            <a:r>
              <a:rPr lang="el-GR" altLang="en-US" sz="2800" dirty="0">
                <a:ea typeface="ＭＳ Ｐゴシック" panose="020B0600070205080204" pitchFamily="34" charset="-128"/>
              </a:rPr>
              <a:t> πιο μεγάλη είναι η διάρκεια της κύησης, συνήθως τόσο «τελειότερο» θα είναι το νεογνό.</a:t>
            </a:r>
            <a:endParaRPr lang="en-US" altLang="en-US" sz="2800" dirty="0">
              <a:ea typeface="ＭＳ Ｐゴシック" panose="020B0600070205080204" pitchFamily="34" charset="-128"/>
            </a:endParaRPr>
          </a:p>
          <a:p>
            <a:endParaRPr lang="en-US" dirty="0"/>
          </a:p>
        </p:txBody>
      </p:sp>
      <p:graphicFrame>
        <p:nvGraphicFramePr>
          <p:cNvPr id="9" name="Content Placeholder 4"/>
          <p:cNvGraphicFramePr>
            <a:graphicFrameLocks/>
          </p:cNvGraphicFramePr>
          <p:nvPr>
            <p:extLst>
              <p:ext uri="{D42A27DB-BD31-4B8C-83A1-F6EECF244321}">
                <p14:modId xmlns:p14="http://schemas.microsoft.com/office/powerpoint/2010/main" val="13886504"/>
              </p:ext>
            </p:extLst>
          </p:nvPr>
        </p:nvGraphicFramePr>
        <p:xfrm>
          <a:off x="4465320" y="2164080"/>
          <a:ext cx="4221480" cy="3398517"/>
        </p:xfrm>
        <a:graphic>
          <a:graphicData uri="http://schemas.openxmlformats.org/drawingml/2006/table">
            <a:tbl>
              <a:tblPr/>
              <a:tblGrid>
                <a:gridCol w="2110740"/>
                <a:gridCol w="2110740"/>
              </a:tblGrid>
              <a:tr h="455115">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rPr>
                        <a:t>Ε</a:t>
                      </a:r>
                      <a:r>
                        <a:rPr kumimoji="0" lang="el-GR" altLang="en-US" sz="1800" b="1" i="0" u="none" strike="noStrike" cap="none" normalizeH="0" baseline="0" dirty="0" err="1" smtClean="0">
                          <a:ln>
                            <a:noFill/>
                          </a:ln>
                          <a:solidFill>
                            <a:srgbClr val="FFFFFF"/>
                          </a:solidFill>
                          <a:effectLst/>
                          <a:latin typeface="Calibri" panose="020F0502020204030204" pitchFamily="34" charset="0"/>
                          <a:ea typeface="ＭＳ Ｐゴシック" panose="020B0600070205080204" pitchFamily="34" charset="-128"/>
                        </a:rPr>
                        <a:t>ίδος</a:t>
                      </a:r>
                      <a:r>
                        <a:rPr kumimoji="0" lang="el-GR" altLang="en-US" sz="18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rPr>
                        <a:t> </a:t>
                      </a:r>
                      <a:endParaRPr kumimoji="0" lang="en-US" altLang="en-US" sz="1800" b="1" i="0" u="none" strike="noStrike" cap="none" normalizeH="0" baseline="0" dirty="0" smtClean="0">
                        <a:ln>
                          <a:noFill/>
                        </a:ln>
                        <a:solidFill>
                          <a:srgbClr val="FFFFFF"/>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Δ</a:t>
                      </a:r>
                      <a:r>
                        <a:rPr kumimoji="0" lang="el-GR" altLang="en-US" sz="18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rPr>
                        <a:t>ιάρκεια κύησης</a:t>
                      </a:r>
                      <a:endParaRPr kumimoji="0" lang="en-US" altLang="en-US" sz="1800" b="1" i="0" u="none" strike="noStrike" cap="none" normalizeH="0" baseline="0" smtClean="0">
                        <a:ln>
                          <a:noFill/>
                        </a:ln>
                        <a:solidFill>
                          <a:srgbClr val="FFFFFF"/>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ποντίκια</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21 ημέρες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κουνέλια, λαγοί</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30-36 ημέρες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γάτες, σκύλοι</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60 ημέρες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νυχτερίδες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4-5 μήνες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άνθρωπος</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9 μήνες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φάλαινα</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12 μήνες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048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rPr>
                        <a:t>ελέφαντας</a:t>
                      </a:r>
                      <a:endParaRPr kumimoji="0" lang="en-US" altLang="en-US" sz="18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l-GR"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rPr>
                        <a:t>22 μήνες</a:t>
                      </a:r>
                      <a:endParaRPr kumimoji="0" lang="en-US" altLang="en-US" sz="1800" b="0" i="0" u="none" strike="noStrike" cap="none" normalizeH="0" baseline="0" dirty="0" smtClean="0">
                        <a:ln>
                          <a:noFill/>
                        </a:ln>
                        <a:solidFill>
                          <a:srgbClr val="000000"/>
                        </a:solidFill>
                        <a:effectLst/>
                        <a:latin typeface="Calibri" panose="020F0502020204030204" pitchFamily="34" charset="0"/>
                        <a:ea typeface="ＭＳ Ｐゴシック" panose="020B0600070205080204"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Tree>
    <p:extLst>
      <p:ext uri="{BB962C8B-B14F-4D97-AF65-F5344CB8AC3E}">
        <p14:creationId xmlns:p14="http://schemas.microsoft.com/office/powerpoint/2010/main" val="16825974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Πλήθο</a:t>
            </a:r>
            <a:r>
              <a:rPr lang="el-GR" dirty="0" smtClean="0"/>
              <a:t> απογόνων</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56</a:t>
            </a:fld>
            <a:endParaRPr lang="en-US"/>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8313" b="8463"/>
          <a:stretch/>
        </p:blipFill>
        <p:spPr>
          <a:xfrm>
            <a:off x="4549223" y="1690689"/>
            <a:ext cx="3579541" cy="3337560"/>
          </a:xfrm>
        </p:spPr>
      </p:pic>
      <p:sp>
        <p:nvSpPr>
          <p:cNvPr id="6" name="Text Placeholder 5"/>
          <p:cNvSpPr>
            <a:spLocks noGrp="1"/>
          </p:cNvSpPr>
          <p:nvPr>
            <p:ph type="body" sz="quarter" idx="13"/>
          </p:nvPr>
        </p:nvSpPr>
        <p:spPr>
          <a:xfrm>
            <a:off x="628650" y="1554480"/>
            <a:ext cx="3901440" cy="4480560"/>
          </a:xfrm>
        </p:spPr>
        <p:txBody>
          <a:bodyPr>
            <a:noAutofit/>
          </a:bodyPr>
          <a:lstStyle/>
          <a:p>
            <a:pPr indent="0">
              <a:lnSpc>
                <a:spcPct val="100000"/>
              </a:lnSpc>
              <a:buNone/>
            </a:pPr>
            <a:r>
              <a:rPr lang="en-US" altLang="en-US" sz="2200" dirty="0">
                <a:ea typeface="ＭＳ Ｐゴシック" panose="020B0600070205080204" pitchFamily="34" charset="-128"/>
              </a:rPr>
              <a:t>Ο</a:t>
            </a:r>
            <a:r>
              <a:rPr lang="el-GR" altLang="en-US" sz="2200" dirty="0">
                <a:ea typeface="ＭＳ Ｐゴシック" panose="020B0600070205080204" pitchFamily="34" charset="-128"/>
              </a:rPr>
              <a:t> αριθμός των νεογνών εξαρτάται από τους ρυθμούς θνησιμότητας.</a:t>
            </a:r>
          </a:p>
          <a:p>
            <a:pPr indent="0">
              <a:lnSpc>
                <a:spcPct val="100000"/>
              </a:lnSpc>
              <a:buNone/>
            </a:pPr>
            <a:r>
              <a:rPr lang="en-US" altLang="en-US" sz="2200" dirty="0">
                <a:ea typeface="ＭＳ Ｐゴシック" panose="020B0600070205080204" pitchFamily="34" charset="-128"/>
              </a:rPr>
              <a:t>Σ</a:t>
            </a:r>
            <a:r>
              <a:rPr lang="el-GR" altLang="en-US" sz="2200" dirty="0" err="1">
                <a:ea typeface="ＭＳ Ｐゴシック" panose="020B0600070205080204" pitchFamily="34" charset="-128"/>
              </a:rPr>
              <a:t>υνήθως</a:t>
            </a:r>
            <a:r>
              <a:rPr lang="el-GR" altLang="en-US" sz="2200" dirty="0">
                <a:ea typeface="ＭＳ Ｐゴシック" panose="020B0600070205080204" pitchFamily="34" charset="-128"/>
              </a:rPr>
              <a:t> όσο μεγαλύτερο είναι ένα ζώο, τόσο λιγότερα μικρά γεννάει.</a:t>
            </a:r>
          </a:p>
          <a:p>
            <a:pPr indent="0">
              <a:lnSpc>
                <a:spcPct val="100000"/>
              </a:lnSpc>
              <a:buNone/>
            </a:pPr>
            <a:r>
              <a:rPr lang="en-US" altLang="en-US" sz="2200" dirty="0">
                <a:ea typeface="ＭＳ Ｐゴシック" panose="020B0600070205080204" pitchFamily="34" charset="-128"/>
              </a:rPr>
              <a:t>Π</a:t>
            </a:r>
            <a:r>
              <a:rPr lang="el-GR" altLang="en-US" sz="2200" dirty="0" err="1">
                <a:ea typeface="ＭＳ Ｐゴシック" panose="020B0600070205080204" pitchFamily="34" charset="-128"/>
              </a:rPr>
              <a:t>οντίκια</a:t>
            </a:r>
            <a:r>
              <a:rPr lang="el-GR" altLang="en-US" sz="2200" dirty="0">
                <a:ea typeface="ＭＳ Ｐゴシック" panose="020B0600070205080204" pitchFamily="34" charset="-128"/>
              </a:rPr>
              <a:t> του γένους </a:t>
            </a:r>
            <a:r>
              <a:rPr lang="en-US" altLang="en-US" sz="2200" dirty="0" err="1">
                <a:ea typeface="ＭＳ Ｐゴシック" panose="020B0600070205080204" pitchFamily="34" charset="-128"/>
              </a:rPr>
              <a:t>Microtus</a:t>
            </a:r>
            <a:r>
              <a:rPr lang="en-US" altLang="en-US" sz="2200" dirty="0">
                <a:ea typeface="ＭＳ Ｐゴシック" panose="020B0600070205080204" pitchFamily="34" charset="-128"/>
              </a:rPr>
              <a:t> </a:t>
            </a:r>
            <a:r>
              <a:rPr lang="el-GR" altLang="en-US" sz="2200" dirty="0">
                <a:ea typeface="ＭＳ Ｐゴシック" panose="020B0600070205080204" pitchFamily="34" charset="-128"/>
              </a:rPr>
              <a:t>γεννούν μέχρι 10 νεογνά 17 φορές το χρόνο.</a:t>
            </a:r>
          </a:p>
          <a:p>
            <a:pPr indent="0">
              <a:lnSpc>
                <a:spcPct val="100000"/>
              </a:lnSpc>
              <a:buNone/>
            </a:pPr>
            <a:r>
              <a:rPr lang="el-GR" altLang="en-US" sz="2200" dirty="0">
                <a:ea typeface="ＭＳ Ｐゴシック" panose="020B0600070205080204" pitchFamily="34" charset="-128"/>
              </a:rPr>
              <a:t>Τα μεγαλύτερα θηλαστικά (άλογο, ελέφαντας) γεννάν ένα μόνο μικρό.</a:t>
            </a:r>
          </a:p>
          <a:p>
            <a:pPr>
              <a:lnSpc>
                <a:spcPct val="100000"/>
              </a:lnSpc>
            </a:pPr>
            <a:endParaRPr lang="en-US" sz="2200" dirty="0"/>
          </a:p>
        </p:txBody>
      </p:sp>
      <p:sp>
        <p:nvSpPr>
          <p:cNvPr id="8" name="TextBox 7"/>
          <p:cNvSpPr txBox="1"/>
          <p:nvPr/>
        </p:nvSpPr>
        <p:spPr>
          <a:xfrm>
            <a:off x="4572000" y="5028249"/>
            <a:ext cx="3749040" cy="1077218"/>
          </a:xfrm>
          <a:prstGeom prst="rect">
            <a:avLst/>
          </a:prstGeom>
          <a:noFill/>
        </p:spPr>
        <p:txBody>
          <a:bodyPr wrap="square" rtlCol="0">
            <a:spAutoFit/>
          </a:bodyPr>
          <a:lstStyle/>
          <a:p>
            <a:r>
              <a:rPr lang="en-US" altLang="en-US" sz="1600" b="1" dirty="0">
                <a:latin typeface="Calibri" panose="020F0502020204030204" pitchFamily="34" charset="0"/>
              </a:rPr>
              <a:t>Ο</a:t>
            </a:r>
            <a:r>
              <a:rPr lang="el-GR" altLang="en-US" sz="1600" b="1" dirty="0">
                <a:latin typeface="Calibri" panose="020F0502020204030204" pitchFamily="34" charset="0"/>
              </a:rPr>
              <a:t>ι θηλυκοί ελέφαντες μπορούν να γεννήσουν μέχρι 4 μικρά (ένα τη φορά</a:t>
            </a:r>
            <a:r>
              <a:rPr lang="en-US" altLang="en-US" sz="1600" b="1" dirty="0">
                <a:latin typeface="Calibri" panose="020F0502020204030204" pitchFamily="34" charset="0"/>
              </a:rPr>
              <a:t>) </a:t>
            </a:r>
            <a:r>
              <a:rPr lang="el-GR" altLang="en-US" sz="1600" b="1" dirty="0">
                <a:latin typeface="Calibri" panose="020F0502020204030204" pitchFamily="34" charset="0"/>
              </a:rPr>
              <a:t>στην περίοδο της αναπαραγωγικής τους ζωής (50 χρόνια)...</a:t>
            </a:r>
            <a:endParaRPr lang="en-US" altLang="en-US" sz="1600" b="1" dirty="0">
              <a:latin typeface="Calibri" panose="020F0502020204030204" pitchFamily="34" charset="0"/>
            </a:endParaRPr>
          </a:p>
        </p:txBody>
      </p:sp>
      <p:sp>
        <p:nvSpPr>
          <p:cNvPr id="9" name="TextBox 8"/>
          <p:cNvSpPr txBox="1"/>
          <p:nvPr/>
        </p:nvSpPr>
        <p:spPr>
          <a:xfrm>
            <a:off x="7712262" y="4744562"/>
            <a:ext cx="341760" cy="276999"/>
          </a:xfrm>
          <a:prstGeom prst="rect">
            <a:avLst/>
          </a:prstGeom>
          <a:noFill/>
        </p:spPr>
        <p:txBody>
          <a:bodyPr wrap="none" rtlCol="0">
            <a:spAutoFit/>
          </a:bodyPr>
          <a:lstStyle/>
          <a:p>
            <a:r>
              <a:rPr lang="en-US" sz="1200" dirty="0" smtClean="0"/>
              <a:t>65</a:t>
            </a:r>
            <a:endParaRPr lang="el-GR" sz="1200" dirty="0"/>
          </a:p>
        </p:txBody>
      </p:sp>
    </p:spTree>
    <p:extLst>
      <p:ext uri="{BB962C8B-B14F-4D97-AF65-F5344CB8AC3E}">
        <p14:creationId xmlns:p14="http://schemas.microsoft.com/office/powerpoint/2010/main" val="19961900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err="1" smtClean="0"/>
              <a:t>Πλακουντοφόρα</a:t>
            </a:r>
            <a:r>
              <a:rPr lang="el-GR" dirty="0" smtClean="0"/>
              <a:t> </a:t>
            </a:r>
            <a:r>
              <a:rPr lang="fr-FR" dirty="0" smtClean="0"/>
              <a:t>vs </a:t>
            </a:r>
            <a:r>
              <a:rPr lang="el-GR" dirty="0" smtClean="0"/>
              <a:t>Μαρσιποφόρων</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57</a:t>
            </a:fld>
            <a:endParaRPr lang="en-US"/>
          </a:p>
        </p:txBody>
      </p:sp>
      <p:pic>
        <p:nvPicPr>
          <p:cNvPr id="11" name="Content Placeholder 10"/>
          <p:cNvPicPr>
            <a:picLocks noGrp="1" noChangeAspect="1"/>
          </p:cNvPicPr>
          <p:nvPr>
            <p:ph sz="quarter" idx="12"/>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0138" b="18711"/>
          <a:stretch/>
        </p:blipFill>
        <p:spPr>
          <a:xfrm>
            <a:off x="4739640" y="1583147"/>
            <a:ext cx="3775710" cy="2587646"/>
          </a:xfrm>
        </p:spPr>
      </p:pic>
      <p:pic>
        <p:nvPicPr>
          <p:cNvPr id="12" name="Content Placeholder 11"/>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5475140" y="4170793"/>
            <a:ext cx="2489417" cy="1868248"/>
          </a:xfrm>
        </p:spPr>
      </p:pic>
      <p:sp>
        <p:nvSpPr>
          <p:cNvPr id="10" name="Text Placeholder 9"/>
          <p:cNvSpPr>
            <a:spLocks noGrp="1"/>
          </p:cNvSpPr>
          <p:nvPr>
            <p:ph type="body" sz="quarter" idx="14"/>
          </p:nvPr>
        </p:nvSpPr>
        <p:spPr>
          <a:xfrm>
            <a:off x="457200" y="1713740"/>
            <a:ext cx="4282440" cy="4752135"/>
          </a:xfrm>
        </p:spPr>
        <p:txBody>
          <a:bodyPr>
            <a:normAutofit/>
          </a:bodyPr>
          <a:lstStyle/>
          <a:p>
            <a:pPr indent="0">
              <a:lnSpc>
                <a:spcPct val="100000"/>
              </a:lnSpc>
              <a:buNone/>
            </a:pPr>
            <a:r>
              <a:rPr lang="el-GR" altLang="en-US" sz="2200" b="1" dirty="0" err="1">
                <a:ea typeface="ＭＳ Ｐゴシック" panose="020B0600070205080204" pitchFamily="34" charset="-128"/>
              </a:rPr>
              <a:t>Πλακουντοφόρα</a:t>
            </a:r>
            <a:r>
              <a:rPr lang="el-GR" altLang="en-US" sz="2200" b="1" dirty="0">
                <a:ea typeface="ＭＳ Ｐゴシック" panose="020B0600070205080204" pitchFamily="34" charset="-128"/>
              </a:rPr>
              <a:t>: </a:t>
            </a:r>
            <a:r>
              <a:rPr lang="el-GR" altLang="en-US" sz="2200" dirty="0">
                <a:ea typeface="ＭＳ Ｐゴシック" panose="020B0600070205080204" pitchFamily="34" charset="-128"/>
              </a:rPr>
              <a:t>μεγάλη ποικιλότητα, ευρύτατη εξάπλωση, επιτυχής εισβολή στην Αυστραλία, υψηλοί αν. ρυθμοί, μεγαλόσωμα νεογνά, υδρόβιες μορφές.</a:t>
            </a:r>
          </a:p>
          <a:p>
            <a:pPr indent="0">
              <a:lnSpc>
                <a:spcPct val="100000"/>
              </a:lnSpc>
              <a:buNone/>
            </a:pPr>
            <a:r>
              <a:rPr lang="en-US" altLang="en-US" sz="2200" b="1" dirty="0">
                <a:ea typeface="ＭＳ Ｐゴシック" panose="020B0600070205080204" pitchFamily="34" charset="-128"/>
              </a:rPr>
              <a:t>Μ</a:t>
            </a:r>
            <a:r>
              <a:rPr lang="el-GR" altLang="en-US" sz="2200" b="1" dirty="0" err="1">
                <a:ea typeface="ＭＳ Ｐゴシック" panose="020B0600070205080204" pitchFamily="34" charset="-128"/>
              </a:rPr>
              <a:t>αρσιποφόρα</a:t>
            </a:r>
            <a:r>
              <a:rPr lang="el-GR" altLang="en-US" sz="2200" b="1" dirty="0">
                <a:ea typeface="ＭＳ Ｐゴシック" panose="020B0600070205080204" pitchFamily="34" charset="-128"/>
              </a:rPr>
              <a:t>: </a:t>
            </a:r>
            <a:r>
              <a:rPr lang="el-GR" altLang="en-US" sz="2200" dirty="0">
                <a:ea typeface="ＭＳ Ｐゴシック" panose="020B0600070205080204" pitchFamily="34" charset="-128"/>
              </a:rPr>
              <a:t>αντικατάσταση χαμένου απογόνου, λιγότερη ενέργεια στην κύηση, προσαρμοσμένα σε απρόβλεπτες συνθήκες, εξάπλωση και στη Ν. και Κ. Αμερική.</a:t>
            </a:r>
            <a:endParaRPr lang="en-US" altLang="en-US" sz="2200" dirty="0">
              <a:ea typeface="ＭＳ Ｐゴシック" panose="020B0600070205080204" pitchFamily="34" charset="-128"/>
            </a:endParaRPr>
          </a:p>
          <a:p>
            <a:endParaRPr lang="en-US" dirty="0"/>
          </a:p>
        </p:txBody>
      </p:sp>
      <p:sp>
        <p:nvSpPr>
          <p:cNvPr id="8" name="TextBox 7"/>
          <p:cNvSpPr txBox="1"/>
          <p:nvPr/>
        </p:nvSpPr>
        <p:spPr>
          <a:xfrm>
            <a:off x="8515350" y="3845312"/>
            <a:ext cx="341760" cy="276999"/>
          </a:xfrm>
          <a:prstGeom prst="rect">
            <a:avLst/>
          </a:prstGeom>
          <a:noFill/>
        </p:spPr>
        <p:txBody>
          <a:bodyPr wrap="none" rtlCol="0">
            <a:spAutoFit/>
          </a:bodyPr>
          <a:lstStyle/>
          <a:p>
            <a:r>
              <a:rPr lang="en-US" sz="1200" dirty="0" smtClean="0"/>
              <a:t>66</a:t>
            </a:r>
            <a:endParaRPr lang="el-GR" sz="1200" dirty="0"/>
          </a:p>
        </p:txBody>
      </p:sp>
      <p:sp>
        <p:nvSpPr>
          <p:cNvPr id="9" name="TextBox 8"/>
          <p:cNvSpPr txBox="1"/>
          <p:nvPr/>
        </p:nvSpPr>
        <p:spPr>
          <a:xfrm>
            <a:off x="7964557" y="5762042"/>
            <a:ext cx="341760" cy="276999"/>
          </a:xfrm>
          <a:prstGeom prst="rect">
            <a:avLst/>
          </a:prstGeom>
          <a:noFill/>
        </p:spPr>
        <p:txBody>
          <a:bodyPr wrap="none" rtlCol="0">
            <a:spAutoFit/>
          </a:bodyPr>
          <a:lstStyle/>
          <a:p>
            <a:r>
              <a:rPr lang="en-US" sz="1200" dirty="0" smtClean="0"/>
              <a:t>67</a:t>
            </a:r>
            <a:endParaRPr lang="el-GR" sz="1200" dirty="0"/>
          </a:p>
        </p:txBody>
      </p:sp>
    </p:spTree>
    <p:extLst>
      <p:ext uri="{BB962C8B-B14F-4D97-AF65-F5344CB8AC3E}">
        <p14:creationId xmlns:p14="http://schemas.microsoft.com/office/powerpoint/2010/main" val="247694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Χώρο κυριαρχίας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58</a:t>
            </a:fld>
            <a:endParaRPr lang="en-US"/>
          </a:p>
        </p:txBody>
      </p:sp>
      <p:pic>
        <p:nvPicPr>
          <p:cNvPr id="8" name="Content Placeholder 7"/>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0875" b="22394"/>
          <a:stretch/>
        </p:blipFill>
        <p:spPr>
          <a:xfrm>
            <a:off x="5158180" y="1853430"/>
            <a:ext cx="3193856" cy="2028079"/>
          </a:xfrm>
        </p:spPr>
      </p:pic>
      <p:sp>
        <p:nvSpPr>
          <p:cNvPr id="6" name="Content Placeholder 5"/>
          <p:cNvSpPr>
            <a:spLocks noGrp="1"/>
          </p:cNvSpPr>
          <p:nvPr>
            <p:ph sz="quarter" idx="13"/>
          </p:nvPr>
        </p:nvSpPr>
        <p:spPr>
          <a:xfrm>
            <a:off x="4549223" y="3912321"/>
            <a:ext cx="4437478" cy="2382282"/>
          </a:xfrm>
        </p:spPr>
        <p:txBody>
          <a:bodyPr>
            <a:normAutofit fontScale="92500" lnSpcReduction="10000"/>
          </a:bodyPr>
          <a:lstStyle/>
          <a:p>
            <a:pPr marL="0" indent="0">
              <a:lnSpc>
                <a:spcPct val="110000"/>
              </a:lnSpc>
              <a:buNone/>
            </a:pPr>
            <a:r>
              <a:rPr lang="en-US" altLang="en-US" sz="2400" dirty="0">
                <a:latin typeface="Calibri" panose="020F0502020204030204" pitchFamily="34" charset="0"/>
              </a:rPr>
              <a:t>Ο</a:t>
            </a:r>
            <a:r>
              <a:rPr lang="el-GR" altLang="en-US" sz="2400" dirty="0">
                <a:latin typeface="Calibri" panose="020F0502020204030204" pitchFamily="34" charset="0"/>
              </a:rPr>
              <a:t>ι εισβολείς γνωρίζουν το «παράπτωμά» τους και είτε διεκδικούν την θέση είτε δηλώνουν υποταγή. </a:t>
            </a:r>
            <a:endParaRPr lang="el-GR" altLang="en-US" sz="2400" dirty="0" smtClean="0">
              <a:latin typeface="Calibri" panose="020F0502020204030204" pitchFamily="34" charset="0"/>
            </a:endParaRPr>
          </a:p>
          <a:p>
            <a:pPr marL="0" indent="0">
              <a:lnSpc>
                <a:spcPct val="110000"/>
              </a:lnSpc>
              <a:buNone/>
            </a:pPr>
            <a:r>
              <a:rPr lang="en-US" altLang="en-US" sz="2400" dirty="0" smtClean="0">
                <a:latin typeface="Calibri" panose="020F0502020204030204" pitchFamily="34" charset="0"/>
              </a:rPr>
              <a:t>Ο</a:t>
            </a:r>
            <a:r>
              <a:rPr lang="el-GR" altLang="en-US" sz="2400" dirty="0">
                <a:latin typeface="Calibri" panose="020F0502020204030204" pitchFamily="34" charset="0"/>
              </a:rPr>
              <a:t>ι </a:t>
            </a:r>
            <a:r>
              <a:rPr lang="el-GR" altLang="en-US" sz="2400" dirty="0" err="1">
                <a:latin typeface="Calibri" panose="020F0502020204030204" pitchFamily="34" charset="0"/>
              </a:rPr>
              <a:t>ελέγχοντες</a:t>
            </a:r>
            <a:r>
              <a:rPr lang="el-GR" altLang="en-US" sz="2400" dirty="0">
                <a:latin typeface="Calibri" panose="020F0502020204030204" pitchFamily="34" charset="0"/>
              </a:rPr>
              <a:t> τον χώρο εκδηλώνουν έντονη </a:t>
            </a:r>
            <a:r>
              <a:rPr lang="el-GR" altLang="en-US" sz="2400" dirty="0" err="1">
                <a:latin typeface="Calibri" panose="020F0502020204030204" pitchFamily="34" charset="0"/>
              </a:rPr>
              <a:t>χωροκρατικότητα</a:t>
            </a:r>
            <a:r>
              <a:rPr lang="el-GR" altLang="en-US" sz="2400" dirty="0">
                <a:latin typeface="Calibri" panose="020F0502020204030204" pitchFamily="34" charset="0"/>
              </a:rPr>
              <a:t>.</a:t>
            </a:r>
            <a:endParaRPr lang="en-US" altLang="en-US" sz="2400" dirty="0">
              <a:latin typeface="Calibri" panose="020F0502020204030204" pitchFamily="34" charset="0"/>
            </a:endParaRPr>
          </a:p>
          <a:p>
            <a:endParaRPr lang="en-US" dirty="0"/>
          </a:p>
        </p:txBody>
      </p:sp>
      <p:sp>
        <p:nvSpPr>
          <p:cNvPr id="7" name="Text Placeholder 6"/>
          <p:cNvSpPr>
            <a:spLocks noGrp="1"/>
          </p:cNvSpPr>
          <p:nvPr>
            <p:ph type="body" sz="quarter" idx="14"/>
          </p:nvPr>
        </p:nvSpPr>
        <p:spPr>
          <a:xfrm>
            <a:off x="186615" y="1378634"/>
            <a:ext cx="4420772" cy="5227701"/>
          </a:xfrm>
        </p:spPr>
        <p:txBody>
          <a:bodyPr>
            <a:normAutofit fontScale="40000" lnSpcReduction="20000"/>
          </a:bodyPr>
          <a:lstStyle/>
          <a:p>
            <a:pPr indent="0">
              <a:lnSpc>
                <a:spcPct val="110000"/>
              </a:lnSpc>
              <a:buNone/>
            </a:pPr>
            <a:r>
              <a:rPr lang="en-US" altLang="en-US" sz="5500" dirty="0">
                <a:ea typeface="ＭＳ Ｐゴシック" panose="020B0600070205080204" pitchFamily="34" charset="-128"/>
              </a:rPr>
              <a:t>Π</a:t>
            </a:r>
            <a:r>
              <a:rPr lang="el-GR" altLang="en-US" sz="5500" dirty="0" err="1">
                <a:ea typeface="ＭＳ Ｐゴシック" panose="020B0600070205080204" pitchFamily="34" charset="-128"/>
              </a:rPr>
              <a:t>ολλά</a:t>
            </a:r>
            <a:r>
              <a:rPr lang="el-GR" altLang="en-US" sz="5500" dirty="0">
                <a:ea typeface="ＭＳ Ｐゴシック" panose="020B0600070205080204" pitchFamily="34" charset="-128"/>
              </a:rPr>
              <a:t> θηλαστικά καθορίζουν ένα </a:t>
            </a:r>
            <a:r>
              <a:rPr lang="el-GR" altLang="en-US" sz="5500" dirty="0" err="1">
                <a:ea typeface="ＭＳ Ｐゴシック" panose="020B0600070205080204" pitchFamily="34" charset="-128"/>
              </a:rPr>
              <a:t>χ.κ</a:t>
            </a:r>
            <a:r>
              <a:rPr lang="el-GR" altLang="en-US" sz="5500" dirty="0">
                <a:ea typeface="ＭＳ Ｐゴシック" panose="020B0600070205080204" pitchFamily="34" charset="-128"/>
              </a:rPr>
              <a:t>. στον δεν επιτρέπουν την είσοδο άλλων ατόμων του ίδιου είδους ή φύλου. </a:t>
            </a:r>
          </a:p>
          <a:p>
            <a:pPr indent="0">
              <a:lnSpc>
                <a:spcPct val="110000"/>
              </a:lnSpc>
              <a:buNone/>
            </a:pPr>
            <a:r>
              <a:rPr lang="en-US" altLang="en-US" sz="5500" dirty="0">
                <a:ea typeface="ＭＳ Ｐゴシック" panose="020B0600070205080204" pitchFamily="34" charset="-128"/>
              </a:rPr>
              <a:t>Σ</a:t>
            </a:r>
            <a:r>
              <a:rPr lang="el-GR" altLang="en-US" sz="5500" dirty="0">
                <a:ea typeface="ＭＳ Ｐゴシック" panose="020B0600070205080204" pitchFamily="34" charset="-128"/>
              </a:rPr>
              <a:t>την περίπτωση ύπαρξης φωλιάς, αυτή είναι το επίκεντρο του </a:t>
            </a:r>
            <a:r>
              <a:rPr lang="el-GR" altLang="en-US" sz="5500" dirty="0" err="1">
                <a:ea typeface="ＭＳ Ｐゴシック" panose="020B0600070205080204" pitchFamily="34" charset="-128"/>
              </a:rPr>
              <a:t>χ.κ</a:t>
            </a:r>
            <a:r>
              <a:rPr lang="el-GR" altLang="en-US" sz="5500" dirty="0">
                <a:ea typeface="ＭＳ Ｐゴシック" panose="020B0600070205080204" pitchFamily="34" charset="-128"/>
              </a:rPr>
              <a:t>.</a:t>
            </a:r>
          </a:p>
          <a:p>
            <a:pPr indent="0">
              <a:lnSpc>
                <a:spcPct val="110000"/>
              </a:lnSpc>
              <a:buNone/>
            </a:pPr>
            <a:r>
              <a:rPr lang="en-US" altLang="en-US" sz="5500" dirty="0">
                <a:ea typeface="ＭＳ Ｐゴシック" panose="020B0600070205080204" pitchFamily="34" charset="-128"/>
              </a:rPr>
              <a:t>Σ</a:t>
            </a:r>
            <a:r>
              <a:rPr lang="el-GR" altLang="en-US" sz="5500" dirty="0">
                <a:ea typeface="ＭＳ Ｐゴシック" panose="020B0600070205080204" pitchFamily="34" charset="-128"/>
              </a:rPr>
              <a:t>ε άλλες περιπτώσεις το αρσενικό οριοθετεί το χώρο του με τα εκκρίματα των </a:t>
            </a:r>
            <a:r>
              <a:rPr lang="el-GR" altLang="en-US" sz="5500" dirty="0" err="1">
                <a:ea typeface="ＭＳ Ｐゴシック" panose="020B0600070205080204" pitchFamily="34" charset="-128"/>
              </a:rPr>
              <a:t>οσμηγόνων</a:t>
            </a:r>
            <a:r>
              <a:rPr lang="el-GR" altLang="en-US" sz="5500" dirty="0">
                <a:ea typeface="ＭＳ Ｐゴシック" panose="020B0600070205080204" pitchFamily="34" charset="-128"/>
              </a:rPr>
              <a:t> αδένων, ούρα ή περιττώματα.</a:t>
            </a:r>
          </a:p>
          <a:p>
            <a:pPr indent="0">
              <a:lnSpc>
                <a:spcPct val="110000"/>
              </a:lnSpc>
              <a:buNone/>
            </a:pPr>
            <a:r>
              <a:rPr lang="en-US" altLang="en-US" sz="5500" dirty="0">
                <a:ea typeface="ＭＳ Ｐゴシック" panose="020B0600070205080204" pitchFamily="34" charset="-128"/>
              </a:rPr>
              <a:t>Η</a:t>
            </a:r>
            <a:r>
              <a:rPr lang="el-GR" altLang="en-US" sz="5500" dirty="0">
                <a:ea typeface="ＭＳ Ｐゴシック" panose="020B0600070205080204" pitchFamily="34" charset="-128"/>
              </a:rPr>
              <a:t> έκταση του χώρου </a:t>
            </a:r>
            <a:r>
              <a:rPr lang="el-GR" altLang="en-US" sz="5500" dirty="0" smtClean="0">
                <a:ea typeface="ＭＳ Ｐゴシック" panose="020B0600070205080204" pitchFamily="34" charset="-128"/>
              </a:rPr>
              <a:t>ποικίλλει </a:t>
            </a:r>
            <a:r>
              <a:rPr lang="el-GR" altLang="en-US" sz="5500" dirty="0">
                <a:ea typeface="ＭＳ Ｐゴシック" panose="020B0600070205080204" pitchFamily="34" charset="-128"/>
              </a:rPr>
              <a:t>ανάλογα τι μέγεθος του ζώου και τις διατροφικές του συνήθειες.</a:t>
            </a:r>
            <a:endParaRPr lang="en-US" altLang="en-US" sz="5500" dirty="0">
              <a:ea typeface="ＭＳ Ｐゴシック" panose="020B0600070205080204" pitchFamily="34" charset="-128"/>
            </a:endParaRPr>
          </a:p>
          <a:p>
            <a:endParaRPr lang="en-US" dirty="0"/>
          </a:p>
        </p:txBody>
      </p:sp>
      <p:sp>
        <p:nvSpPr>
          <p:cNvPr id="9" name="TextBox 8"/>
          <p:cNvSpPr txBox="1"/>
          <p:nvPr/>
        </p:nvSpPr>
        <p:spPr>
          <a:xfrm>
            <a:off x="7898193" y="3532719"/>
            <a:ext cx="341760" cy="276999"/>
          </a:xfrm>
          <a:prstGeom prst="rect">
            <a:avLst/>
          </a:prstGeom>
          <a:noFill/>
        </p:spPr>
        <p:txBody>
          <a:bodyPr wrap="none" rtlCol="0">
            <a:spAutoFit/>
          </a:bodyPr>
          <a:lstStyle/>
          <a:p>
            <a:r>
              <a:rPr lang="en-US" sz="1200" dirty="0" smtClean="0">
                <a:solidFill>
                  <a:schemeClr val="bg1"/>
                </a:solidFill>
              </a:rPr>
              <a:t>68</a:t>
            </a:r>
            <a:endParaRPr lang="el-GR" sz="1200" dirty="0">
              <a:solidFill>
                <a:schemeClr val="bg1"/>
              </a:solidFill>
            </a:endParaRPr>
          </a:p>
        </p:txBody>
      </p:sp>
    </p:spTree>
    <p:extLst>
      <p:ext uri="{BB962C8B-B14F-4D97-AF65-F5344CB8AC3E}">
        <p14:creationId xmlns:p14="http://schemas.microsoft.com/office/powerpoint/2010/main" val="10732877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Κάστορες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59</a:t>
            </a:fld>
            <a:endParaRPr lang="en-US"/>
          </a:p>
        </p:txBody>
      </p:sp>
      <p:pic>
        <p:nvPicPr>
          <p:cNvPr id="11" name="Content Placeholder 10"/>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4806028" y="3383280"/>
            <a:ext cx="3709322" cy="2779395"/>
          </a:xfrm>
        </p:spPr>
      </p:pic>
      <p:sp>
        <p:nvSpPr>
          <p:cNvPr id="7" name="Text Placeholder 6"/>
          <p:cNvSpPr>
            <a:spLocks noGrp="1"/>
          </p:cNvSpPr>
          <p:nvPr>
            <p:ph type="body" sz="quarter" idx="14"/>
          </p:nvPr>
        </p:nvSpPr>
        <p:spPr>
          <a:xfrm>
            <a:off x="583096" y="1854200"/>
            <a:ext cx="3936517" cy="4471216"/>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Λ</a:t>
            </a:r>
            <a:r>
              <a:rPr lang="el-GR" altLang="en-US" dirty="0" err="1">
                <a:ea typeface="ＭＳ Ｐゴシック" panose="020B0600070205080204" pitchFamily="34" charset="-128"/>
              </a:rPr>
              <a:t>όγω</a:t>
            </a:r>
            <a:r>
              <a:rPr lang="el-GR" altLang="en-US" dirty="0">
                <a:ea typeface="ＭＳ Ｐゴシック" panose="020B0600070205080204" pitchFamily="34" charset="-128"/>
              </a:rPr>
              <a:t> της δαπάνης χρόνου και ενέργειας για την κατασκευή της αποικίας, εμφανίζουν έντονα </a:t>
            </a:r>
            <a:r>
              <a:rPr lang="el-GR" altLang="en-US" dirty="0" err="1">
                <a:ea typeface="ＭＳ Ｐゴシック" panose="020B0600070205080204" pitchFamily="34" charset="-128"/>
              </a:rPr>
              <a:t>χωροκρατικές</a:t>
            </a:r>
            <a:r>
              <a:rPr lang="el-GR" altLang="en-US" dirty="0">
                <a:ea typeface="ＭＳ Ｐゴシック" panose="020B0600070205080204" pitchFamily="34" charset="-128"/>
              </a:rPr>
              <a:t> συμπεριφορές.</a:t>
            </a:r>
          </a:p>
          <a:p>
            <a:pPr indent="0">
              <a:lnSpc>
                <a:spcPct val="110000"/>
              </a:lnSpc>
              <a:buNone/>
            </a:pPr>
            <a:r>
              <a:rPr lang="en-US" altLang="en-US" dirty="0">
                <a:ea typeface="ＭＳ Ｐゴシック" panose="020B0600070205080204" pitchFamily="34" charset="-128"/>
              </a:rPr>
              <a:t>Ε</a:t>
            </a:r>
            <a:r>
              <a:rPr lang="el-GR" altLang="en-US" dirty="0" err="1">
                <a:ea typeface="ＭＳ Ｐゴシック" panose="020B0600070205080204" pitchFamily="34" charset="-128"/>
              </a:rPr>
              <a:t>ίναι</a:t>
            </a:r>
            <a:r>
              <a:rPr lang="el-GR" altLang="en-US" dirty="0">
                <a:ea typeface="ＭＳ Ｐゴシック" panose="020B0600070205080204" pitchFamily="34" charset="-128"/>
              </a:rPr>
              <a:t> μονογαμικά ζώα.</a:t>
            </a:r>
          </a:p>
          <a:p>
            <a:pPr indent="0">
              <a:lnSpc>
                <a:spcPct val="110000"/>
              </a:lnSpc>
              <a:buNone/>
            </a:pPr>
            <a:r>
              <a:rPr lang="en-US" altLang="en-US" dirty="0">
                <a:ea typeface="ＭＳ Ｐゴシック" panose="020B0600070205080204" pitchFamily="34" charset="-128"/>
              </a:rPr>
              <a:t>Κ</a:t>
            </a:r>
            <a:r>
              <a:rPr lang="el-GR" altLang="en-US" dirty="0" err="1">
                <a:ea typeface="ＭＳ Ｐゴシック" panose="020B0600070205080204" pitchFamily="34" charset="-128"/>
              </a:rPr>
              <a:t>άθε</a:t>
            </a:r>
            <a:r>
              <a:rPr lang="el-GR" altLang="en-US" dirty="0">
                <a:ea typeface="ＭＳ Ｐゴシック" panose="020B0600070205080204" pitchFamily="34" charset="-128"/>
              </a:rPr>
              <a:t> χρόνο γεννιούνται 4-5 μικρά. </a:t>
            </a: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γεννηθεί η τρίτη γενιά, τα νεαρά άτομα με ηλικία άνω των δύο ετών διώχνονται από την αποικία προκειμένου να ιδρύσουν νέα.</a:t>
            </a:r>
            <a:endParaRPr lang="en-US" altLang="en-US" dirty="0">
              <a:ea typeface="ＭＳ Ｐゴシック" panose="020B0600070205080204" pitchFamily="34" charset="-128"/>
            </a:endParaRPr>
          </a:p>
          <a:p>
            <a:endParaRPr lang="en-US" dirty="0"/>
          </a:p>
        </p:txBody>
      </p:sp>
      <p:pic>
        <p:nvPicPr>
          <p:cNvPr id="10" name="Content Placeholder 9"/>
          <p:cNvPicPr>
            <a:picLocks noGrp="1" noChangeAspect="1"/>
          </p:cNvPicPr>
          <p:nvPr>
            <p:ph sz="quarter" idx="12"/>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t="31926" b="28289"/>
          <a:stretch/>
        </p:blipFill>
        <p:spPr>
          <a:xfrm>
            <a:off x="4915602" y="1853430"/>
            <a:ext cx="3430697" cy="1529850"/>
          </a:xfrm>
          <a:prstGeom prst="rect">
            <a:avLst/>
          </a:prstGeom>
        </p:spPr>
      </p:pic>
      <p:sp>
        <p:nvSpPr>
          <p:cNvPr id="8" name="TextBox 7"/>
          <p:cNvSpPr txBox="1"/>
          <p:nvPr/>
        </p:nvSpPr>
        <p:spPr>
          <a:xfrm>
            <a:off x="8114113" y="2997570"/>
            <a:ext cx="341760" cy="276999"/>
          </a:xfrm>
          <a:prstGeom prst="rect">
            <a:avLst/>
          </a:prstGeom>
          <a:noFill/>
        </p:spPr>
        <p:txBody>
          <a:bodyPr wrap="none" rtlCol="0">
            <a:spAutoFit/>
          </a:bodyPr>
          <a:lstStyle/>
          <a:p>
            <a:r>
              <a:rPr lang="en-US" sz="1200" dirty="0" smtClean="0"/>
              <a:t>69</a:t>
            </a:r>
            <a:endParaRPr lang="el-GR" sz="1200" dirty="0"/>
          </a:p>
        </p:txBody>
      </p:sp>
      <p:sp>
        <p:nvSpPr>
          <p:cNvPr id="9" name="TextBox 8"/>
          <p:cNvSpPr txBox="1"/>
          <p:nvPr/>
        </p:nvSpPr>
        <p:spPr>
          <a:xfrm>
            <a:off x="8114113" y="5828547"/>
            <a:ext cx="341760" cy="276999"/>
          </a:xfrm>
          <a:prstGeom prst="rect">
            <a:avLst/>
          </a:prstGeom>
          <a:noFill/>
        </p:spPr>
        <p:txBody>
          <a:bodyPr wrap="none" rtlCol="0">
            <a:spAutoFit/>
          </a:bodyPr>
          <a:lstStyle/>
          <a:p>
            <a:r>
              <a:rPr lang="en-US" sz="1200" dirty="0" smtClean="0">
                <a:solidFill>
                  <a:schemeClr val="bg1"/>
                </a:solidFill>
              </a:rPr>
              <a:t>70</a:t>
            </a:r>
            <a:endParaRPr lang="el-GR" sz="1200" dirty="0">
              <a:solidFill>
                <a:schemeClr val="bg1"/>
              </a:solidFill>
            </a:endParaRPr>
          </a:p>
        </p:txBody>
      </p:sp>
    </p:spTree>
    <p:extLst>
      <p:ext uri="{BB962C8B-B14F-4D97-AF65-F5344CB8AC3E}">
        <p14:creationId xmlns:p14="http://schemas.microsoft.com/office/powerpoint/2010/main" val="11448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err="1" smtClean="0"/>
              <a:t>Θηραψιδωτά</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dirty="0"/>
          </a:p>
        </p:txBody>
      </p:sp>
      <p:sp>
        <p:nvSpPr>
          <p:cNvPr id="5" name="Slide Number Placeholder 4"/>
          <p:cNvSpPr>
            <a:spLocks noGrp="1"/>
          </p:cNvSpPr>
          <p:nvPr>
            <p:ph type="sldNum" sz="quarter" idx="11"/>
          </p:nvPr>
        </p:nvSpPr>
        <p:spPr/>
        <p:txBody>
          <a:bodyPr/>
          <a:lstStyle/>
          <a:p>
            <a:fld id="{58A56277-EA16-4AF5-BFB5-E5ECBBB39490}" type="slidenum">
              <a:rPr lang="en-US" smtClean="0"/>
              <a:t>6</a:t>
            </a:fld>
            <a:endParaRPr lang="en-US"/>
          </a:p>
        </p:txBody>
      </p:sp>
      <p:sp>
        <p:nvSpPr>
          <p:cNvPr id="8" name="Text Placeholder 7"/>
          <p:cNvSpPr>
            <a:spLocks noGrp="1"/>
          </p:cNvSpPr>
          <p:nvPr>
            <p:ph type="body" sz="quarter" idx="13"/>
          </p:nvPr>
        </p:nvSpPr>
        <p:spPr>
          <a:xfrm>
            <a:off x="628650" y="1570535"/>
            <a:ext cx="5463785" cy="4616905"/>
          </a:xfrm>
        </p:spPr>
        <p:txBody>
          <a:bodyPr>
            <a:normAutofit fontScale="62500" lnSpcReduction="20000"/>
          </a:bodyPr>
          <a:lstStyle/>
          <a:p>
            <a:pPr>
              <a:lnSpc>
                <a:spcPct val="110000"/>
              </a:lnSpc>
            </a:pPr>
            <a:r>
              <a:rPr lang="el-GR" altLang="en-US" dirty="0">
                <a:ea typeface="ＭＳ Ｐゴシック" panose="020B0600070205080204" pitchFamily="34" charset="-128"/>
              </a:rPr>
              <a:t>Από τα </a:t>
            </a:r>
            <a:r>
              <a:rPr lang="el-GR" altLang="en-US" dirty="0" err="1">
                <a:ea typeface="ＭＳ Ｐゴシック" panose="020B0600070205080204" pitchFamily="34" charset="-128"/>
              </a:rPr>
              <a:t>πελυκοσαύρια</a:t>
            </a:r>
            <a:r>
              <a:rPr lang="el-GR" altLang="en-US" dirty="0">
                <a:ea typeface="ＭＳ Ｐゴシック" panose="020B0600070205080204" pitchFamily="34" charset="-128"/>
              </a:rPr>
              <a:t> προήλθε η ομάδα των </a:t>
            </a:r>
            <a:r>
              <a:rPr lang="el-GR" altLang="en-US" dirty="0" err="1">
                <a:ea typeface="ＭＳ Ｐゴシック" panose="020B0600070205080204" pitchFamily="34" charset="-128"/>
              </a:rPr>
              <a:t>θηραψιδωτών</a:t>
            </a:r>
            <a:r>
              <a:rPr lang="el-GR" altLang="en-US" dirty="0">
                <a:ea typeface="ＭＳ Ｐゴシック" panose="020B0600070205080204" pitchFamily="34" charset="-128"/>
              </a:rPr>
              <a:t> τα οποία είναι και τα μοναδικά που επιβίωσαν μετά τον Παλαιοζωικό αιώνα.</a:t>
            </a:r>
          </a:p>
          <a:p>
            <a:pPr>
              <a:lnSpc>
                <a:spcPct val="110000"/>
              </a:lnSpc>
            </a:pPr>
            <a:r>
              <a:rPr lang="el-GR" altLang="en-US" dirty="0" err="1">
                <a:ea typeface="ＭＳ Ｐゴシック" panose="020B0600070205080204" pitchFamily="34" charset="-128"/>
              </a:rPr>
              <a:t>Πρωτοεμφάνησαν</a:t>
            </a:r>
            <a:r>
              <a:rPr lang="el-GR" altLang="en-US" dirty="0">
                <a:ea typeface="ＭＳ Ｐゴシック" panose="020B0600070205080204" pitchFamily="34" charset="-128"/>
              </a:rPr>
              <a:t> όρθια βάδιση με άκρα τοποθετημένα κάτω από το σώμα.</a:t>
            </a:r>
          </a:p>
          <a:p>
            <a:pPr>
              <a:lnSpc>
                <a:spcPct val="110000"/>
              </a:lnSpc>
            </a:pPr>
            <a:r>
              <a:rPr lang="en-US" altLang="en-US" dirty="0">
                <a:ea typeface="ＭＳ Ｐゴシック" panose="020B0600070205080204" pitchFamily="34" charset="-128"/>
              </a:rPr>
              <a:t>Α</a:t>
            </a:r>
            <a:r>
              <a:rPr lang="el-GR" altLang="en-US" dirty="0" err="1">
                <a:ea typeface="ＭＳ Ｐゴシック" panose="020B0600070205080204" pitchFamily="34" charset="-128"/>
              </a:rPr>
              <a:t>υτή</a:t>
            </a:r>
            <a:r>
              <a:rPr lang="el-GR" altLang="en-US" dirty="0">
                <a:ea typeface="ＭＳ Ｐゴシック" panose="020B0600070205080204" pitchFamily="34" charset="-128"/>
              </a:rPr>
              <a:t> η ανύψωση περιόρισε την σταθερότητα και σαν προσαρμοστική απόκριση αναπτύχθηκε η παρεγκεφαλίδα.</a:t>
            </a:r>
          </a:p>
          <a:p>
            <a:pPr>
              <a:lnSpc>
                <a:spcPct val="110000"/>
              </a:lnSpc>
            </a:pPr>
            <a:r>
              <a:rPr lang="en-US" altLang="en-US" dirty="0">
                <a:ea typeface="ＭＳ Ｐゴシック" panose="020B0600070205080204" pitchFamily="34" charset="-128"/>
              </a:rPr>
              <a:t>Η</a:t>
            </a:r>
            <a:r>
              <a:rPr lang="el-GR" altLang="en-US" dirty="0">
                <a:ea typeface="ＭＳ Ｐゴシック" panose="020B0600070205080204" pitchFamily="34" charset="-128"/>
              </a:rPr>
              <a:t> μορφολογία του κρανίου τροποποιήθηκε και οι γναθικοί μύες βελτίωσαν την ποιότητα διατροφής.</a:t>
            </a:r>
          </a:p>
          <a:p>
            <a:pPr>
              <a:lnSpc>
                <a:spcPct val="110000"/>
              </a:lnSpc>
            </a:pPr>
            <a:r>
              <a:rPr lang="en-US" altLang="en-US" dirty="0">
                <a:ea typeface="ＭＳ Ｐゴシック" panose="020B0600070205080204" pitchFamily="34" charset="-128"/>
              </a:rPr>
              <a:t>Τ</a:t>
            </a:r>
            <a:r>
              <a:rPr lang="el-GR" altLang="en-US" dirty="0">
                <a:ea typeface="ＭＳ Ｐゴシック" panose="020B0600070205080204" pitchFamily="34" charset="-128"/>
              </a:rPr>
              <a:t>α περισσότερα εξαφανίστηκαν κατά το τέλος της </a:t>
            </a:r>
            <a:r>
              <a:rPr lang="el-GR" altLang="en-US" dirty="0" err="1">
                <a:ea typeface="ＭＳ Ｐゴシック" panose="020B0600070205080204" pitchFamily="34" charset="-128"/>
              </a:rPr>
              <a:t>Περμίου</a:t>
            </a:r>
            <a:r>
              <a:rPr lang="el-GR" altLang="en-US" dirty="0">
                <a:ea typeface="ＭＳ Ｐゴシック" panose="020B0600070205080204" pitchFamily="34" charset="-128"/>
              </a:rPr>
              <a:t>.</a:t>
            </a:r>
          </a:p>
          <a:p>
            <a:pPr>
              <a:lnSpc>
                <a:spcPct val="110000"/>
              </a:lnSpc>
            </a:pPr>
            <a:r>
              <a:rPr lang="el-GR" altLang="en-US" dirty="0">
                <a:ea typeface="ＭＳ Ｐゴシック" panose="020B0600070205080204" pitchFamily="34" charset="-128"/>
              </a:rPr>
              <a:t>«</a:t>
            </a:r>
            <a:r>
              <a:rPr lang="el-GR" altLang="en-US" dirty="0" err="1">
                <a:ea typeface="ＭＳ Ｐゴシック" panose="020B0600070205080204" pitchFamily="34" charset="-128"/>
              </a:rPr>
              <a:t>Θηλαστικόμορφα</a:t>
            </a:r>
            <a:r>
              <a:rPr lang="el-GR" altLang="en-US" dirty="0">
                <a:ea typeface="ＭＳ Ｐゴシック" panose="020B0600070205080204" pitchFamily="34" charset="-128"/>
              </a:rPr>
              <a:t> ερπετά»...  </a:t>
            </a:r>
            <a:endParaRPr lang="en-US" altLang="en-US" dirty="0">
              <a:ea typeface="ＭＳ Ｐゴシック" panose="020B0600070205080204" pitchFamily="34" charset="-128"/>
            </a:endParaRPr>
          </a:p>
          <a:p>
            <a:endParaRPr lang="en-US" dirty="0"/>
          </a:p>
        </p:txBody>
      </p:sp>
      <p:pic>
        <p:nvPicPr>
          <p:cNvPr id="3" name="Content Placeholder 2"/>
          <p:cNvPicPr>
            <a:picLocks noGrp="1" noChangeAspect="1"/>
          </p:cNvPicPr>
          <p:nvPr>
            <p:ph sz="quarter" idx="12"/>
          </p:nvPr>
        </p:nvPicPr>
        <p:blipFill rotWithShape="1">
          <a:blip r:embed="rId3" cstate="print">
            <a:extLst>
              <a:ext uri="{28A0092B-C50C-407E-A947-70E740481C1C}">
                <a14:useLocalDpi xmlns:a14="http://schemas.microsoft.com/office/drawing/2010/main" val="0"/>
              </a:ext>
            </a:extLst>
          </a:blip>
          <a:srcRect t="12180" b="10576"/>
          <a:stretch/>
        </p:blipFill>
        <p:spPr>
          <a:xfrm>
            <a:off x="5974079" y="2050191"/>
            <a:ext cx="2791579" cy="2415130"/>
          </a:xfrm>
        </p:spPr>
      </p:pic>
      <p:sp>
        <p:nvSpPr>
          <p:cNvPr id="10" name="TextBox 5"/>
          <p:cNvSpPr txBox="1">
            <a:spLocks noChangeArrowheads="1"/>
          </p:cNvSpPr>
          <p:nvPr/>
        </p:nvSpPr>
        <p:spPr bwMode="auto">
          <a:xfrm>
            <a:off x="6623108" y="4587241"/>
            <a:ext cx="14935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dirty="0" err="1">
                <a:latin typeface="Calibri" panose="020F0502020204030204" pitchFamily="34" charset="0"/>
              </a:rPr>
              <a:t>Ivantosaurus</a:t>
            </a:r>
            <a:endParaRPr lang="en-US" altLang="en-US" sz="1600" dirty="0">
              <a:latin typeface="Calibri" panose="020F0502020204030204" pitchFamily="34" charset="0"/>
            </a:endParaRPr>
          </a:p>
        </p:txBody>
      </p:sp>
      <p:sp>
        <p:nvSpPr>
          <p:cNvPr id="9" name="TextBox 8"/>
          <p:cNvSpPr txBox="1"/>
          <p:nvPr/>
        </p:nvSpPr>
        <p:spPr>
          <a:xfrm>
            <a:off x="8502444" y="4110783"/>
            <a:ext cx="263214" cy="276999"/>
          </a:xfrm>
          <a:prstGeom prst="rect">
            <a:avLst/>
          </a:prstGeom>
          <a:noFill/>
        </p:spPr>
        <p:txBody>
          <a:bodyPr wrap="none" rtlCol="0">
            <a:spAutoFit/>
          </a:bodyPr>
          <a:lstStyle/>
          <a:p>
            <a:r>
              <a:rPr lang="en-US" sz="1200" dirty="0" smtClean="0"/>
              <a:t>6</a:t>
            </a:r>
            <a:endParaRPr lang="el-GR" sz="1200" dirty="0"/>
          </a:p>
        </p:txBody>
      </p:sp>
    </p:spTree>
    <p:extLst>
      <p:ext uri="{BB962C8B-B14F-4D97-AF65-F5344CB8AC3E}">
        <p14:creationId xmlns:p14="http://schemas.microsoft.com/office/powerpoint/2010/main" val="39369886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Κυνόμυες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60</a:t>
            </a:fld>
            <a:endParaRPr lang="en-US"/>
          </a:p>
        </p:txBody>
      </p:sp>
      <p:pic>
        <p:nvPicPr>
          <p:cNvPr id="8" name="Content Placeholder 7"/>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17928" b="17974"/>
          <a:stretch/>
        </p:blipFill>
        <p:spPr>
          <a:xfrm>
            <a:off x="5019660" y="1657380"/>
            <a:ext cx="3100417" cy="2228003"/>
          </a:xfrm>
        </p:spPr>
      </p:pic>
      <p:pic>
        <p:nvPicPr>
          <p:cNvPr id="9" name="Content Placeholder 8"/>
          <p:cNvPicPr>
            <a:picLocks noGrp="1" noChangeAspect="1"/>
          </p:cNvPicPr>
          <p:nvPr>
            <p:ph sz="quarter" idx="13"/>
          </p:nvPr>
        </p:nvPicPr>
        <p:blipFill>
          <a:blip r:embed="rId4">
            <a:extLst>
              <a:ext uri="{28A0092B-C50C-407E-A947-70E740481C1C}">
                <a14:useLocalDpi xmlns:a14="http://schemas.microsoft.com/office/drawing/2010/main" val="0"/>
              </a:ext>
            </a:extLst>
          </a:blip>
          <a:stretch>
            <a:fillRect/>
          </a:stretch>
        </p:blipFill>
        <p:spPr>
          <a:xfrm>
            <a:off x="5163918" y="4048125"/>
            <a:ext cx="2811901" cy="2114550"/>
          </a:xfrm>
        </p:spPr>
      </p:pic>
      <p:sp>
        <p:nvSpPr>
          <p:cNvPr id="7" name="Text Placeholder 6"/>
          <p:cNvSpPr>
            <a:spLocks noGrp="1"/>
          </p:cNvSpPr>
          <p:nvPr>
            <p:ph type="body" sz="quarter" idx="14"/>
          </p:nvPr>
        </p:nvSpPr>
        <p:spPr>
          <a:xfrm>
            <a:off x="628650" y="1854200"/>
            <a:ext cx="4391010" cy="4308475"/>
          </a:xfrm>
        </p:spPr>
        <p:txBody>
          <a:bodyPr>
            <a:normAutofit fontScale="70000" lnSpcReduction="20000"/>
          </a:bodyPr>
          <a:lstStyle/>
          <a:p>
            <a:pPr indent="0">
              <a:lnSpc>
                <a:spcPct val="110000"/>
              </a:lnSpc>
              <a:buNone/>
            </a:pPr>
            <a:r>
              <a:rPr lang="en-US" altLang="en-US" dirty="0">
                <a:ea typeface="ＭＳ Ｐゴシック" panose="020B0600070205080204" pitchFamily="34" charset="-128"/>
              </a:rPr>
              <a:t>Ε</a:t>
            </a:r>
            <a:r>
              <a:rPr lang="el-GR" altLang="en-US" dirty="0" err="1">
                <a:ea typeface="ＭＳ Ｐゴシック" panose="020B0600070205080204" pitchFamily="34" charset="-128"/>
              </a:rPr>
              <a:t>ντυπωσιακή</a:t>
            </a:r>
            <a:r>
              <a:rPr lang="el-GR" altLang="en-US" dirty="0">
                <a:ea typeface="ＭＳ Ｐゴシック" panose="020B0600070205080204" pitchFamily="34" charset="-128"/>
              </a:rPr>
              <a:t> εξαίρεση στον κανόνα </a:t>
            </a:r>
            <a:r>
              <a:rPr lang="el-GR" altLang="en-US" dirty="0" err="1">
                <a:ea typeface="ＭＳ Ｐゴシック" panose="020B0600070205080204" pitchFamily="34" charset="-128"/>
              </a:rPr>
              <a:t>χωροκρατικότητας</a:t>
            </a:r>
            <a:r>
              <a:rPr lang="el-GR" altLang="en-US" dirty="0">
                <a:ea typeface="ＭＳ Ｐゴシック" panose="020B0600070205080204" pitchFamily="34" charset="-128"/>
              </a:rPr>
              <a:t>.</a:t>
            </a:r>
          </a:p>
          <a:p>
            <a:pPr indent="0">
              <a:lnSpc>
                <a:spcPct val="110000"/>
              </a:lnSpc>
              <a:buNone/>
            </a:pPr>
            <a:r>
              <a:rPr lang="en-US" altLang="en-US" dirty="0">
                <a:ea typeface="ＭＳ Ｐゴシック" panose="020B0600070205080204" pitchFamily="34" charset="-128"/>
              </a:rPr>
              <a:t>Δ</a:t>
            </a:r>
            <a:r>
              <a:rPr lang="el-GR" altLang="en-US" dirty="0" err="1">
                <a:ea typeface="ＭＳ Ｐゴシック" panose="020B0600070205080204" pitchFamily="34" charset="-128"/>
              </a:rPr>
              <a:t>ημιουργούν</a:t>
            </a:r>
            <a:r>
              <a:rPr lang="el-GR" altLang="en-US" dirty="0">
                <a:ea typeface="ＭＳ Ｐゴシック" panose="020B0600070205080204" pitchFamily="34" charset="-128"/>
              </a:rPr>
              <a:t> «πόλεις» που αποτελούνται από πολύπλοκα δίκτυα στοών και λαγουμιών που επικοινωνούν και μπορεί να αριθμούν μέχρι 1.000 άτομα. </a:t>
            </a:r>
            <a:r>
              <a:rPr lang="en-US" altLang="en-US" dirty="0">
                <a:ea typeface="ＭＳ Ｐゴシック" panose="020B0600070205080204" pitchFamily="34" charset="-128"/>
              </a:rPr>
              <a:t>Η</a:t>
            </a:r>
            <a:r>
              <a:rPr lang="el-GR" altLang="en-US" dirty="0">
                <a:ea typeface="ＭＳ Ｐゴシック" panose="020B0600070205080204" pitchFamily="34" charset="-128"/>
              </a:rPr>
              <a:t> «πόλη» υποδιαιρείται σε </a:t>
            </a:r>
            <a:r>
              <a:rPr lang="el-GR" altLang="en-US" dirty="0" err="1">
                <a:ea typeface="ＭＳ Ｐゴシック" panose="020B0600070205080204" pitchFamily="34" charset="-128"/>
              </a:rPr>
              <a:t>οικογειακές</a:t>
            </a:r>
            <a:r>
              <a:rPr lang="el-GR" altLang="en-US" dirty="0">
                <a:ea typeface="ＭＳ Ｐゴシック" panose="020B0600070205080204" pitchFamily="34" charset="-128"/>
              </a:rPr>
              <a:t> ομάδες με μόνιμους ιδιοκτήτες-κατοίκους.</a:t>
            </a:r>
          </a:p>
          <a:p>
            <a:pPr indent="0">
              <a:lnSpc>
                <a:spcPct val="110000"/>
              </a:lnSpc>
              <a:buNone/>
            </a:pP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ενηλικιωθούν τα μικρά, οι γονείς του αφήνουν το σπίτι και χτίζουν ένα νέο.</a:t>
            </a:r>
            <a:endParaRPr lang="en-US" altLang="en-US" dirty="0">
              <a:ea typeface="ＭＳ Ｐゴシック" panose="020B0600070205080204" pitchFamily="34" charset="-128"/>
            </a:endParaRPr>
          </a:p>
          <a:p>
            <a:endParaRPr lang="en-US" dirty="0"/>
          </a:p>
        </p:txBody>
      </p:sp>
      <p:sp>
        <p:nvSpPr>
          <p:cNvPr id="10" name="TextBox 9"/>
          <p:cNvSpPr txBox="1"/>
          <p:nvPr/>
        </p:nvSpPr>
        <p:spPr>
          <a:xfrm>
            <a:off x="7778317" y="3608384"/>
            <a:ext cx="341760" cy="276999"/>
          </a:xfrm>
          <a:prstGeom prst="rect">
            <a:avLst/>
          </a:prstGeom>
          <a:noFill/>
        </p:spPr>
        <p:txBody>
          <a:bodyPr wrap="none" rtlCol="0">
            <a:spAutoFit/>
          </a:bodyPr>
          <a:lstStyle/>
          <a:p>
            <a:r>
              <a:rPr lang="en-US" sz="1200" dirty="0" smtClean="0">
                <a:solidFill>
                  <a:schemeClr val="bg1"/>
                </a:solidFill>
              </a:rPr>
              <a:t>71</a:t>
            </a:r>
            <a:endParaRPr lang="el-GR" sz="1200" dirty="0">
              <a:solidFill>
                <a:schemeClr val="bg1"/>
              </a:solidFill>
            </a:endParaRPr>
          </a:p>
        </p:txBody>
      </p:sp>
      <p:sp>
        <p:nvSpPr>
          <p:cNvPr id="11" name="TextBox 10"/>
          <p:cNvSpPr txBox="1"/>
          <p:nvPr/>
        </p:nvSpPr>
        <p:spPr>
          <a:xfrm>
            <a:off x="7436557" y="5664578"/>
            <a:ext cx="341760" cy="276999"/>
          </a:xfrm>
          <a:prstGeom prst="rect">
            <a:avLst/>
          </a:prstGeom>
          <a:noFill/>
        </p:spPr>
        <p:txBody>
          <a:bodyPr wrap="none" rtlCol="0">
            <a:spAutoFit/>
          </a:bodyPr>
          <a:lstStyle/>
          <a:p>
            <a:r>
              <a:rPr lang="en-US" sz="1200" dirty="0" smtClean="0"/>
              <a:t>72</a:t>
            </a:r>
            <a:endParaRPr lang="el-GR" sz="1200" dirty="0"/>
          </a:p>
        </p:txBody>
      </p:sp>
    </p:spTree>
    <p:extLst>
      <p:ext uri="{BB962C8B-B14F-4D97-AF65-F5344CB8AC3E}">
        <p14:creationId xmlns:p14="http://schemas.microsoft.com/office/powerpoint/2010/main" val="4064042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Ζωτικός χώρος</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61</a:t>
            </a:fld>
            <a:endParaRPr lang="en-US"/>
          </a:p>
        </p:txBody>
      </p:sp>
      <p:pic>
        <p:nvPicPr>
          <p:cNvPr id="11" name="Content Placeholder 10"/>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0877" b="20667"/>
          <a:stretch/>
        </p:blipFill>
        <p:spPr>
          <a:xfrm>
            <a:off x="4549223" y="1807392"/>
            <a:ext cx="3907947" cy="2560320"/>
          </a:xfrm>
        </p:spPr>
      </p:pic>
      <p:sp>
        <p:nvSpPr>
          <p:cNvPr id="10" name="Text Placeholder 9"/>
          <p:cNvSpPr>
            <a:spLocks noGrp="1"/>
          </p:cNvSpPr>
          <p:nvPr>
            <p:ph type="body" sz="quarter" idx="13"/>
          </p:nvPr>
        </p:nvSpPr>
        <p:spPr>
          <a:xfrm>
            <a:off x="628650" y="1798638"/>
            <a:ext cx="3714750" cy="4410075"/>
          </a:xfrm>
        </p:spPr>
        <p:txBody>
          <a:bodyPr>
            <a:normAutofit/>
          </a:bodyPr>
          <a:lstStyle/>
          <a:p>
            <a:pPr>
              <a:buNone/>
            </a:pPr>
            <a:r>
              <a:rPr lang="en-US" altLang="en-US" sz="2400" dirty="0">
                <a:ea typeface="ＭＳ Ｐゴシック" panose="020B0600070205080204" pitchFamily="34" charset="-128"/>
              </a:rPr>
              <a:t>Ε</a:t>
            </a:r>
            <a:r>
              <a:rPr lang="el-GR" altLang="en-US" sz="2400" dirty="0" err="1">
                <a:ea typeface="ＭＳ Ｐゴシック" panose="020B0600070205080204" pitchFamily="34" charset="-128"/>
              </a:rPr>
              <a:t>ίναι</a:t>
            </a:r>
            <a:r>
              <a:rPr lang="el-GR" altLang="en-US" sz="2400" dirty="0">
                <a:ea typeface="ＭＳ Ｐゴシック" panose="020B0600070205080204" pitchFamily="34" charset="-128"/>
              </a:rPr>
              <a:t> η περιοχή όπου κυνηγούν τη λεία τους.</a:t>
            </a:r>
          </a:p>
          <a:p>
            <a:pPr>
              <a:buNone/>
            </a:pPr>
            <a:r>
              <a:rPr lang="en-US" altLang="en-US" sz="2400" dirty="0">
                <a:ea typeface="ＭＳ Ｐゴシック" panose="020B0600070205080204" pitchFamily="34" charset="-128"/>
              </a:rPr>
              <a:t>Δ</a:t>
            </a:r>
            <a:r>
              <a:rPr lang="el-GR" altLang="en-US" sz="2400" dirty="0">
                <a:ea typeface="ＭＳ Ｐゴシック" panose="020B0600070205080204" pitchFamily="34" charset="-128"/>
              </a:rPr>
              <a:t>εν την υπερασπίζονται τόσο σθεναρά και πολλές φορές επικαλύπτονται.</a:t>
            </a:r>
          </a:p>
          <a:p>
            <a:pPr>
              <a:buNone/>
            </a:pPr>
            <a:r>
              <a:rPr lang="en-US" altLang="en-US" sz="2400" dirty="0">
                <a:ea typeface="ＭＳ Ｐゴシック" panose="020B0600070205080204" pitchFamily="34" charset="-128"/>
              </a:rPr>
              <a:t>Μ</a:t>
            </a:r>
            <a:r>
              <a:rPr lang="el-GR" altLang="en-US" sz="2400" dirty="0" err="1">
                <a:ea typeface="ＭＳ Ｐゴシック" panose="020B0600070205080204" pitchFamily="34" charset="-128"/>
              </a:rPr>
              <a:t>πορεί</a:t>
            </a:r>
            <a:r>
              <a:rPr lang="el-GR" altLang="en-US" sz="2400" dirty="0">
                <a:ea typeface="ＭＳ Ｐゴシック" panose="020B0600070205080204" pitchFamily="34" charset="-128"/>
              </a:rPr>
              <a:t> να περιλαμβάνει πολλούς </a:t>
            </a:r>
            <a:r>
              <a:rPr lang="el-GR" altLang="en-US" sz="2400" dirty="0" err="1">
                <a:ea typeface="ＭＳ Ｐゴシック" panose="020B0600070205080204" pitchFamily="34" charset="-128"/>
              </a:rPr>
              <a:t>χ.κ</a:t>
            </a:r>
            <a:r>
              <a:rPr lang="el-GR" altLang="en-US" sz="2400" dirty="0">
                <a:ea typeface="ＭＳ Ｐゴシック" panose="020B0600070205080204" pitchFamily="34" charset="-128"/>
              </a:rPr>
              <a:t>.</a:t>
            </a:r>
            <a:endParaRPr lang="en-US" altLang="en-US" sz="2400" dirty="0">
              <a:ea typeface="ＭＳ Ｐゴシック" panose="020B0600070205080204" pitchFamily="34" charset="-128"/>
            </a:endParaRPr>
          </a:p>
          <a:p>
            <a:endParaRPr lang="en-US" dirty="0"/>
          </a:p>
        </p:txBody>
      </p:sp>
      <p:sp>
        <p:nvSpPr>
          <p:cNvPr id="7" name="TextBox 6"/>
          <p:cNvSpPr txBox="1"/>
          <p:nvPr/>
        </p:nvSpPr>
        <p:spPr>
          <a:xfrm>
            <a:off x="7898193" y="4090713"/>
            <a:ext cx="341760" cy="276999"/>
          </a:xfrm>
          <a:prstGeom prst="rect">
            <a:avLst/>
          </a:prstGeom>
          <a:noFill/>
        </p:spPr>
        <p:txBody>
          <a:bodyPr wrap="none" rtlCol="0">
            <a:spAutoFit/>
          </a:bodyPr>
          <a:lstStyle/>
          <a:p>
            <a:r>
              <a:rPr lang="en-US" sz="1200" dirty="0" smtClean="0"/>
              <a:t>73</a:t>
            </a:r>
            <a:endParaRPr lang="el-GR" sz="1200" dirty="0"/>
          </a:p>
        </p:txBody>
      </p:sp>
    </p:spTree>
    <p:extLst>
      <p:ext uri="{BB962C8B-B14F-4D97-AF65-F5344CB8AC3E}">
        <p14:creationId xmlns:p14="http://schemas.microsoft.com/office/powerpoint/2010/main" val="314447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Πληθυσμοί των θηλαστικών</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62</a:t>
            </a:fld>
            <a:endParaRPr lang="en-US"/>
          </a:p>
        </p:txBody>
      </p:sp>
      <p:sp>
        <p:nvSpPr>
          <p:cNvPr id="8" name="Content Placeholder 7"/>
          <p:cNvSpPr>
            <a:spLocks noGrp="1"/>
          </p:cNvSpPr>
          <p:nvPr>
            <p:ph sz="quarter" idx="16"/>
          </p:nvPr>
        </p:nvSpPr>
        <p:spPr>
          <a:xfrm>
            <a:off x="121921" y="1730556"/>
            <a:ext cx="4038600" cy="4594860"/>
          </a:xfrm>
        </p:spPr>
        <p:txBody>
          <a:bodyPr>
            <a:normAutofit fontScale="62500" lnSpcReduction="20000"/>
          </a:bodyPr>
          <a:lstStyle/>
          <a:p>
            <a:pPr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 πληθυσμοί είναι </a:t>
            </a:r>
            <a:r>
              <a:rPr lang="el-GR" altLang="en-US" dirty="0" err="1">
                <a:ea typeface="ＭＳ Ｐゴシック" panose="020B0600070205080204" pitchFamily="34" charset="-128"/>
              </a:rPr>
              <a:t>αλληλοεξαρτώμενοι</a:t>
            </a:r>
            <a:r>
              <a:rPr lang="el-GR" altLang="en-US" dirty="0">
                <a:ea typeface="ＭＳ Ｐゴシック" panose="020B0600070205080204" pitchFamily="34" charset="-128"/>
              </a:rPr>
              <a:t> και διαρκώς μεταβαλλόμενοι.</a:t>
            </a:r>
          </a:p>
          <a:p>
            <a:pPr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 διακυμάνσεις τους μπορεί να είναι </a:t>
            </a:r>
            <a:r>
              <a:rPr lang="el-GR" altLang="en-US" dirty="0" err="1">
                <a:ea typeface="ＭＳ Ｐゴシック" panose="020B0600070205080204" pitchFamily="34" charset="-128"/>
              </a:rPr>
              <a:t>πυκνοεξαρτώμενες</a:t>
            </a:r>
            <a:r>
              <a:rPr lang="el-GR" altLang="en-US" dirty="0">
                <a:ea typeface="ＭＳ Ｐゴシック" panose="020B0600070205080204" pitchFamily="34" charset="-128"/>
              </a:rPr>
              <a:t> ή </a:t>
            </a:r>
            <a:r>
              <a:rPr lang="el-GR" altLang="en-US" dirty="0" err="1">
                <a:ea typeface="ＭＳ Ｐゴシック" panose="020B0600070205080204" pitchFamily="34" charset="-128"/>
              </a:rPr>
              <a:t>πυκνοανεξάρτητες</a:t>
            </a:r>
            <a:r>
              <a:rPr lang="el-GR" altLang="en-US" dirty="0">
                <a:ea typeface="ＭＳ Ｐゴシック" panose="020B0600070205080204" pitchFamily="34" charset="-128"/>
              </a:rPr>
              <a:t>.</a:t>
            </a:r>
          </a:p>
          <a:p>
            <a:pPr indent="0">
              <a:lnSpc>
                <a:spcPct val="110000"/>
              </a:lnSpc>
              <a:buNone/>
            </a:pPr>
            <a:r>
              <a:rPr lang="en-US" altLang="en-US" dirty="0">
                <a:ea typeface="ＭＳ Ｐゴシック" panose="020B0600070205080204" pitchFamily="34" charset="-128"/>
              </a:rPr>
              <a:t>Ο</a:t>
            </a:r>
            <a:r>
              <a:rPr lang="el-GR" altLang="en-US" dirty="0">
                <a:ea typeface="ＭＳ Ｐゴシック" panose="020B0600070205080204" pitchFamily="34" charset="-128"/>
              </a:rPr>
              <a:t>ι κύκλοι αφθονίας έχουν μελετηθεί καλά στα </a:t>
            </a:r>
            <a:r>
              <a:rPr lang="el-GR" altLang="en-US" dirty="0" err="1">
                <a:ea typeface="ＭＳ Ｐゴシック" panose="020B0600070205080204" pitchFamily="34" charset="-128"/>
              </a:rPr>
              <a:t>λέμινγκ</a:t>
            </a:r>
            <a:r>
              <a:rPr lang="el-GR" altLang="en-US" dirty="0">
                <a:ea typeface="ＭＳ Ｐゴシック" panose="020B0600070205080204" pitchFamily="34" charset="-128"/>
              </a:rPr>
              <a:t>. 1</a:t>
            </a:r>
            <a:r>
              <a:rPr lang="el-GR" altLang="en-US" baseline="30000" dirty="0">
                <a:ea typeface="ＭＳ Ｐゴシック" panose="020B0600070205080204" pitchFamily="34" charset="-128"/>
              </a:rPr>
              <a:t>ος</a:t>
            </a:r>
            <a:r>
              <a:rPr lang="el-GR" altLang="en-US" dirty="0">
                <a:ea typeface="ＭＳ Ｐゴシック" panose="020B0600070205080204" pitchFamily="34" charset="-128"/>
              </a:rPr>
              <a:t> χρόνος: 1 άτομο/44 στρέμματα, 2</a:t>
            </a:r>
            <a:r>
              <a:rPr lang="el-GR" altLang="en-US" baseline="30000" dirty="0">
                <a:ea typeface="ＭＳ Ｐゴシック" panose="020B0600070205080204" pitchFamily="34" charset="-128"/>
              </a:rPr>
              <a:t>ος</a:t>
            </a:r>
            <a:r>
              <a:rPr lang="el-GR" altLang="en-US" dirty="0">
                <a:ea typeface="ＭＳ Ｐゴシック" panose="020B0600070205080204" pitchFamily="34" charset="-128"/>
              </a:rPr>
              <a:t>: πολυάριθμα, αρχίζουν και φαίνονται στα μονοπάτια, 3</a:t>
            </a:r>
            <a:r>
              <a:rPr lang="el-GR" altLang="en-US" baseline="30000" dirty="0">
                <a:ea typeface="ＭＳ Ｐゴシック" panose="020B0600070205080204" pitchFamily="34" charset="-128"/>
              </a:rPr>
              <a:t>ος</a:t>
            </a:r>
            <a:r>
              <a:rPr lang="el-GR" altLang="en-US" dirty="0">
                <a:ea typeface="ＭＳ Ｐゴシック" panose="020B0600070205080204" pitchFamily="34" charset="-128"/>
              </a:rPr>
              <a:t>: πυκνοί πληθυσμοί, 4</a:t>
            </a:r>
            <a:r>
              <a:rPr lang="el-GR" altLang="en-US" baseline="30000" dirty="0">
                <a:ea typeface="ＭＳ Ｐゴシック" panose="020B0600070205080204" pitchFamily="34" charset="-128"/>
              </a:rPr>
              <a:t>ος</a:t>
            </a:r>
            <a:r>
              <a:rPr lang="el-GR" altLang="en-US" dirty="0">
                <a:ea typeface="ＭＳ Ｐゴシック" panose="020B0600070205080204" pitchFamily="34" charset="-128"/>
              </a:rPr>
              <a:t>: 150 άτομα/4 στρέμματα, προβλήματα υπερπληθυσμού, έναρξη μαζικής μετανάστευσης</a:t>
            </a:r>
            <a:endParaRPr lang="en-US" dirty="0"/>
          </a:p>
        </p:txBody>
      </p:sp>
      <p:pic>
        <p:nvPicPr>
          <p:cNvPr id="13" name="Content Placeholder 12"/>
          <p:cNvPicPr>
            <a:picLocks noGrp="1" noChangeAspect="1"/>
          </p:cNvPicPr>
          <p:nvPr>
            <p:ph sz="quarter" idx="17"/>
          </p:nvPr>
        </p:nvPicPr>
        <p:blipFill>
          <a:blip r:embed="rId3">
            <a:extLst>
              <a:ext uri="{28A0092B-C50C-407E-A947-70E740481C1C}">
                <a14:useLocalDpi xmlns:a14="http://schemas.microsoft.com/office/drawing/2010/main" val="0"/>
              </a:ext>
            </a:extLst>
          </a:blip>
          <a:stretch>
            <a:fillRect/>
          </a:stretch>
        </p:blipFill>
        <p:spPr>
          <a:xfrm>
            <a:off x="5689728" y="1782631"/>
            <a:ext cx="3084702" cy="2313527"/>
          </a:xfrm>
        </p:spPr>
      </p:pic>
      <p:pic>
        <p:nvPicPr>
          <p:cNvPr id="12" name="Content Placeholder 11"/>
          <p:cNvPicPr>
            <a:picLocks noGrp="1" noChangeAspect="1"/>
          </p:cNvPicPr>
          <p:nvPr>
            <p:ph sz="quarter" idx="18"/>
          </p:nvPr>
        </p:nvPicPr>
        <p:blipFill rotWithShape="1">
          <a:blip r:embed="rId4">
            <a:extLst>
              <a:ext uri="{28A0092B-C50C-407E-A947-70E740481C1C}">
                <a14:useLocalDpi xmlns:a14="http://schemas.microsoft.com/office/drawing/2010/main" val="0"/>
              </a:ext>
            </a:extLst>
          </a:blip>
          <a:srcRect l="11954" r="11841"/>
          <a:stretch/>
        </p:blipFill>
        <p:spPr>
          <a:xfrm>
            <a:off x="4053839" y="2776221"/>
            <a:ext cx="1554481" cy="2287451"/>
          </a:xfrm>
        </p:spPr>
      </p:pic>
      <p:pic>
        <p:nvPicPr>
          <p:cNvPr id="14" name="Content Placeholder 13"/>
          <p:cNvPicPr>
            <a:picLocks noGrp="1" noChangeAspect="1"/>
          </p:cNvPicPr>
          <p:nvPr>
            <p:ph sz="quarter" idx="19"/>
          </p:nvPr>
        </p:nvPicPr>
        <p:blipFill>
          <a:blip r:embed="rId5">
            <a:extLst>
              <a:ext uri="{28A0092B-C50C-407E-A947-70E740481C1C}">
                <a14:useLocalDpi xmlns:a14="http://schemas.microsoft.com/office/drawing/2010/main" val="0"/>
              </a:ext>
            </a:extLst>
          </a:blip>
          <a:stretch>
            <a:fillRect/>
          </a:stretch>
        </p:blipFill>
        <p:spPr>
          <a:xfrm>
            <a:off x="5689728" y="4117205"/>
            <a:ext cx="2948894" cy="1838463"/>
          </a:xfrm>
        </p:spPr>
      </p:pic>
      <p:sp>
        <p:nvSpPr>
          <p:cNvPr id="9" name="TextBox 8"/>
          <p:cNvSpPr txBox="1"/>
          <p:nvPr/>
        </p:nvSpPr>
        <p:spPr>
          <a:xfrm>
            <a:off x="5266560" y="4759437"/>
            <a:ext cx="341760" cy="276999"/>
          </a:xfrm>
          <a:prstGeom prst="rect">
            <a:avLst/>
          </a:prstGeom>
          <a:noFill/>
        </p:spPr>
        <p:txBody>
          <a:bodyPr wrap="none" rtlCol="0">
            <a:spAutoFit/>
          </a:bodyPr>
          <a:lstStyle/>
          <a:p>
            <a:r>
              <a:rPr lang="en-US" sz="1200" dirty="0" smtClean="0"/>
              <a:t>74</a:t>
            </a:r>
            <a:endParaRPr lang="el-GR" sz="1200" dirty="0"/>
          </a:p>
        </p:txBody>
      </p:sp>
      <p:sp>
        <p:nvSpPr>
          <p:cNvPr id="10" name="TextBox 9"/>
          <p:cNvSpPr txBox="1"/>
          <p:nvPr/>
        </p:nvSpPr>
        <p:spPr>
          <a:xfrm>
            <a:off x="8344470" y="3691183"/>
            <a:ext cx="341760" cy="276999"/>
          </a:xfrm>
          <a:prstGeom prst="rect">
            <a:avLst/>
          </a:prstGeom>
          <a:noFill/>
        </p:spPr>
        <p:txBody>
          <a:bodyPr wrap="none" rtlCol="0">
            <a:spAutoFit/>
          </a:bodyPr>
          <a:lstStyle/>
          <a:p>
            <a:r>
              <a:rPr lang="en-US" sz="1200" dirty="0" smtClean="0">
                <a:solidFill>
                  <a:schemeClr val="bg1"/>
                </a:solidFill>
              </a:rPr>
              <a:t>75</a:t>
            </a:r>
            <a:endParaRPr lang="el-GR" sz="1200" dirty="0">
              <a:solidFill>
                <a:schemeClr val="bg1"/>
              </a:solidFill>
            </a:endParaRPr>
          </a:p>
        </p:txBody>
      </p:sp>
      <p:sp>
        <p:nvSpPr>
          <p:cNvPr id="11" name="TextBox 10"/>
          <p:cNvSpPr txBox="1"/>
          <p:nvPr/>
        </p:nvSpPr>
        <p:spPr>
          <a:xfrm>
            <a:off x="8395140" y="5355997"/>
            <a:ext cx="341760" cy="276999"/>
          </a:xfrm>
          <a:prstGeom prst="rect">
            <a:avLst/>
          </a:prstGeom>
          <a:noFill/>
        </p:spPr>
        <p:txBody>
          <a:bodyPr wrap="none" rtlCol="0">
            <a:spAutoFit/>
          </a:bodyPr>
          <a:lstStyle/>
          <a:p>
            <a:r>
              <a:rPr lang="en-US" sz="1200" dirty="0" smtClean="0"/>
              <a:t>76</a:t>
            </a:r>
            <a:endParaRPr lang="el-GR" sz="1200" dirty="0"/>
          </a:p>
        </p:txBody>
      </p:sp>
    </p:spTree>
    <p:extLst>
      <p:ext uri="{BB962C8B-B14F-4D97-AF65-F5344CB8AC3E}">
        <p14:creationId xmlns:p14="http://schemas.microsoft.com/office/powerpoint/2010/main" val="25257618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l-GR" dirty="0" smtClean="0"/>
              <a:t>Αμερικάνικοι λαγοί</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63</a:t>
            </a:fld>
            <a:endParaRPr lang="en-US" dirty="0"/>
          </a:p>
        </p:txBody>
      </p:sp>
      <p:pic>
        <p:nvPicPr>
          <p:cNvPr id="13" name="Content Placeholder 12"/>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6769" b="23868"/>
          <a:stretch/>
        </p:blipFill>
        <p:spPr>
          <a:xfrm>
            <a:off x="4761874" y="1833447"/>
            <a:ext cx="3701793" cy="2051936"/>
          </a:xfrm>
        </p:spPr>
      </p:pic>
      <p:sp>
        <p:nvSpPr>
          <p:cNvPr id="11" name="Content Placeholder 10"/>
          <p:cNvSpPr>
            <a:spLocks noGrp="1"/>
          </p:cNvSpPr>
          <p:nvPr>
            <p:ph sz="quarter" idx="13"/>
          </p:nvPr>
        </p:nvSpPr>
        <p:spPr/>
        <p:txBody>
          <a:bodyPr>
            <a:normAutofit fontScale="85000" lnSpcReduction="10000"/>
          </a:bodyPr>
          <a:lstStyle/>
          <a:p>
            <a:pPr>
              <a:lnSpc>
                <a:spcPct val="100000"/>
              </a:lnSpc>
            </a:pPr>
            <a:r>
              <a:rPr lang="el-GR" altLang="en-US" sz="2600" dirty="0">
                <a:latin typeface="Calibri" panose="020F0502020204030204" pitchFamily="34" charset="0"/>
              </a:rPr>
              <a:t>αύξηση </a:t>
            </a:r>
            <a:r>
              <a:rPr lang="el-GR" altLang="en-US" sz="2600" dirty="0" err="1">
                <a:latin typeface="Calibri" panose="020F0502020204030204" pitchFamily="34" charset="0"/>
              </a:rPr>
              <a:t>κορτικοστερόνης</a:t>
            </a:r>
            <a:r>
              <a:rPr lang="el-GR" altLang="en-US" sz="2600" dirty="0">
                <a:latin typeface="Calibri" panose="020F0502020204030204" pitchFamily="34" charset="0"/>
              </a:rPr>
              <a:t>, επιθετικότητα, παύση αναπαραγωγής, υποφυσιακή-</a:t>
            </a:r>
            <a:r>
              <a:rPr lang="el-GR" altLang="en-US" sz="2600" dirty="0" err="1">
                <a:latin typeface="Calibri" panose="020F0502020204030204" pitchFamily="34" charset="0"/>
              </a:rPr>
              <a:t>επινεφριδική</a:t>
            </a:r>
            <a:r>
              <a:rPr lang="el-GR" altLang="en-US" sz="2600" dirty="0">
                <a:latin typeface="Calibri" panose="020F0502020204030204" pitchFamily="34" charset="0"/>
              </a:rPr>
              <a:t> ανεπάρκεια, «ασθένεια από σοκ» (ενδοκρινική ανισορροπία).</a:t>
            </a:r>
            <a:endParaRPr lang="en-US" altLang="en-US" sz="2600" dirty="0">
              <a:latin typeface="Calibri" panose="020F0502020204030204" pitchFamily="34" charset="0"/>
            </a:endParaRPr>
          </a:p>
          <a:p>
            <a:endParaRPr lang="en-US" dirty="0"/>
          </a:p>
        </p:txBody>
      </p:sp>
      <p:sp>
        <p:nvSpPr>
          <p:cNvPr id="12" name="Content Placeholder 11"/>
          <p:cNvSpPr>
            <a:spLocks noGrp="1"/>
          </p:cNvSpPr>
          <p:nvPr>
            <p:ph sz="quarter" idx="14"/>
          </p:nvPr>
        </p:nvSpPr>
        <p:spPr/>
        <p:txBody>
          <a:bodyPr>
            <a:normAutofit fontScale="70000" lnSpcReduction="20000"/>
          </a:bodyPr>
          <a:lstStyle/>
          <a:p>
            <a:pPr marL="230400" indent="-230400">
              <a:lnSpc>
                <a:spcPct val="110000"/>
              </a:lnSpc>
              <a:buSzPct val="100000"/>
            </a:pPr>
            <a:r>
              <a:rPr lang="en-US" altLang="en-US" dirty="0">
                <a:ea typeface="ＭＳ Ｐゴシック" panose="020B0600070205080204" pitchFamily="34" charset="-128"/>
              </a:rPr>
              <a:t>Η</a:t>
            </a:r>
            <a:r>
              <a:rPr lang="el-GR" altLang="en-US" dirty="0">
                <a:ea typeface="ＭＳ Ｐゴシック" panose="020B0600070205080204" pitchFamily="34" charset="-128"/>
              </a:rPr>
              <a:t> δημογραφία τους είναι γνωστή χάρη στο εμπόριο γούνας. </a:t>
            </a:r>
            <a:r>
              <a:rPr lang="en-US" altLang="en-US" dirty="0">
                <a:ea typeface="ＭＳ Ｐゴシック" panose="020B0600070205080204" pitchFamily="34" charset="-128"/>
              </a:rPr>
              <a:t>Υ</a:t>
            </a:r>
            <a:r>
              <a:rPr lang="el-GR" altLang="en-US" dirty="0" err="1">
                <a:ea typeface="ＭＳ Ｐゴシック" panose="020B0600070205080204" pitchFamily="34" charset="-128"/>
              </a:rPr>
              <a:t>πάρχουν</a:t>
            </a:r>
            <a:r>
              <a:rPr lang="el-GR" altLang="en-US" dirty="0">
                <a:ea typeface="ＭＳ Ｐゴシック" panose="020B0600070205080204" pitchFamily="34" charset="-128"/>
              </a:rPr>
              <a:t> αρχεία για πάνω από 120 χρόνια.</a:t>
            </a:r>
          </a:p>
          <a:p>
            <a:pPr marL="230400" indent="-230400">
              <a:lnSpc>
                <a:spcPct val="110000"/>
              </a:lnSpc>
            </a:pPr>
            <a:r>
              <a:rPr lang="en-US" altLang="en-US" dirty="0">
                <a:ea typeface="ＭＳ Ｐゴシック" panose="020B0600070205080204" pitchFamily="34" charset="-128"/>
              </a:rPr>
              <a:t>Ό</a:t>
            </a:r>
            <a:r>
              <a:rPr lang="el-GR" altLang="en-US" dirty="0" err="1">
                <a:ea typeface="ＭＳ Ｐゴシック" panose="020B0600070205080204" pitchFamily="34" charset="-128"/>
              </a:rPr>
              <a:t>ταν</a:t>
            </a:r>
            <a:r>
              <a:rPr lang="el-GR" altLang="en-US" dirty="0">
                <a:ea typeface="ＭＳ Ｐゴシック" panose="020B0600070205080204" pitchFamily="34" charset="-128"/>
              </a:rPr>
              <a:t> φτάνουν σε συνθήκες υπερπληθυσμού (1.600 άτομα ανά </a:t>
            </a:r>
            <a:r>
              <a:rPr lang="el-GR" altLang="en-US" dirty="0" err="1">
                <a:ea typeface="ＭＳ Ｐゴシック" panose="020B0600070205080204" pitchFamily="34" charset="-128"/>
              </a:rPr>
              <a:t>τ.χ</a:t>
            </a:r>
            <a:r>
              <a:rPr lang="el-GR" altLang="en-US" dirty="0">
                <a:ea typeface="ＭＳ Ｐゴシック" panose="020B0600070205080204" pitchFamily="34" charset="-128"/>
              </a:rPr>
              <a:t>.) οι θηρευτές τους (</a:t>
            </a:r>
            <a:r>
              <a:rPr lang="el-GR" altLang="en-US" dirty="0" err="1">
                <a:ea typeface="ＭＳ Ｐゴシック" panose="020B0600070205080204" pitchFamily="34" charset="-128"/>
              </a:rPr>
              <a:t>μινκ</a:t>
            </a:r>
            <a:r>
              <a:rPr lang="el-GR" altLang="en-US" dirty="0">
                <a:ea typeface="ＭＳ Ｐゴシック" panose="020B0600070205080204" pitchFamily="34" charset="-128"/>
              </a:rPr>
              <a:t>, αλεπούδες, λύγκες) αυξάνονται επίσης.</a:t>
            </a:r>
          </a:p>
          <a:p>
            <a:pPr marL="230400" indent="-230400">
              <a:lnSpc>
                <a:spcPct val="110000"/>
              </a:lnSpc>
            </a:pPr>
            <a:r>
              <a:rPr lang="en-US" altLang="en-US" dirty="0">
                <a:ea typeface="ＭＳ Ｐゴシック" panose="020B0600070205080204" pitchFamily="34" charset="-128"/>
              </a:rPr>
              <a:t>Ο</a:t>
            </a:r>
            <a:r>
              <a:rPr lang="el-GR" altLang="en-US" dirty="0">
                <a:ea typeface="ＭＳ Ｐゴシック" panose="020B0600070205080204" pitchFamily="34" charset="-128"/>
              </a:rPr>
              <a:t> θάνατος επέρχεται λόγω </a:t>
            </a:r>
            <a:r>
              <a:rPr lang="el-GR" altLang="en-US" dirty="0" err="1">
                <a:ea typeface="ＭＳ Ｐゴシック" panose="020B0600070205080204" pitchFamily="34" charset="-128"/>
              </a:rPr>
              <a:t>πυκνοεξαρτώμενων</a:t>
            </a:r>
            <a:r>
              <a:rPr lang="el-GR" altLang="en-US" dirty="0">
                <a:ea typeface="ＭＳ Ｐゴシック" panose="020B0600070205080204" pitchFamily="34" charset="-128"/>
              </a:rPr>
              <a:t> ορμονικών-φυσιολογικών αιτιών:</a:t>
            </a:r>
            <a:endParaRPr lang="en-US" altLang="en-US" dirty="0">
              <a:ea typeface="ＭＳ Ｐゴシック" panose="020B0600070205080204" pitchFamily="34" charset="-128"/>
            </a:endParaRPr>
          </a:p>
          <a:p>
            <a:endParaRPr lang="en-US" dirty="0"/>
          </a:p>
        </p:txBody>
      </p:sp>
      <p:sp>
        <p:nvSpPr>
          <p:cNvPr id="8" name="TextBox 7"/>
          <p:cNvSpPr txBox="1"/>
          <p:nvPr/>
        </p:nvSpPr>
        <p:spPr>
          <a:xfrm>
            <a:off x="7964557" y="3551255"/>
            <a:ext cx="341760" cy="276999"/>
          </a:xfrm>
          <a:prstGeom prst="rect">
            <a:avLst/>
          </a:prstGeom>
          <a:noFill/>
        </p:spPr>
        <p:txBody>
          <a:bodyPr wrap="none" rtlCol="0">
            <a:spAutoFit/>
          </a:bodyPr>
          <a:lstStyle/>
          <a:p>
            <a:r>
              <a:rPr lang="en-US" sz="1200" dirty="0" smtClean="0"/>
              <a:t>77</a:t>
            </a:r>
            <a:endParaRPr lang="el-GR" sz="1200" dirty="0"/>
          </a:p>
        </p:txBody>
      </p:sp>
    </p:spTree>
    <p:extLst>
      <p:ext uri="{BB962C8B-B14F-4D97-AF65-F5344CB8AC3E}">
        <p14:creationId xmlns:p14="http://schemas.microsoft.com/office/powerpoint/2010/main" val="21419379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 άνθρωπος και τα θηλαστικά</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64</a:t>
            </a:fld>
            <a:endParaRPr lang="en-US"/>
          </a:p>
        </p:txBody>
      </p:sp>
      <p:pic>
        <p:nvPicPr>
          <p:cNvPr id="8" name="Content Placeholder 7"/>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045348" y="1854200"/>
            <a:ext cx="3049041" cy="2068513"/>
          </a:xfrm>
        </p:spPr>
      </p:pic>
      <p:pic>
        <p:nvPicPr>
          <p:cNvPr id="9" name="Content Placeholder 8"/>
          <p:cNvPicPr>
            <a:picLocks noGrp="1" noChangeAspect="1"/>
          </p:cNvPicPr>
          <p:nvPr>
            <p:ph sz="quarter" idx="13"/>
          </p:nvPr>
        </p:nvPicPr>
        <p:blipFill rotWithShape="1">
          <a:blip r:embed="rId4">
            <a:extLst>
              <a:ext uri="{28A0092B-C50C-407E-A947-70E740481C1C}">
                <a14:useLocalDpi xmlns:a14="http://schemas.microsoft.com/office/drawing/2010/main" val="0"/>
              </a:ext>
            </a:extLst>
          </a:blip>
          <a:srcRect t="20450" b="22613"/>
          <a:stretch/>
        </p:blipFill>
        <p:spPr>
          <a:xfrm>
            <a:off x="5045348" y="4093392"/>
            <a:ext cx="3049041" cy="1941952"/>
          </a:xfrm>
        </p:spPr>
      </p:pic>
      <p:sp>
        <p:nvSpPr>
          <p:cNvPr id="7" name="Content Placeholder 6"/>
          <p:cNvSpPr>
            <a:spLocks noGrp="1"/>
          </p:cNvSpPr>
          <p:nvPr>
            <p:ph sz="quarter" idx="14"/>
          </p:nvPr>
        </p:nvSpPr>
        <p:spPr>
          <a:xfrm>
            <a:off x="628650" y="1688648"/>
            <a:ext cx="4416698" cy="4638810"/>
          </a:xfrm>
        </p:spPr>
        <p:txBody>
          <a:bodyPr>
            <a:normAutofit fontScale="62500" lnSpcReduction="20000"/>
          </a:bodyPr>
          <a:lstStyle/>
          <a:p>
            <a:pPr indent="0">
              <a:lnSpc>
                <a:spcPct val="110000"/>
              </a:lnSpc>
              <a:buNone/>
            </a:pPr>
            <a:r>
              <a:rPr lang="en-US" altLang="en-US" dirty="0">
                <a:ea typeface="ＭＳ Ｐゴシック" panose="020B0600070205080204" pitchFamily="34" charset="-128"/>
              </a:rPr>
              <a:t>Α</a:t>
            </a:r>
            <a:r>
              <a:rPr lang="el-GR" altLang="en-US" dirty="0" err="1">
                <a:ea typeface="ＭＳ Ｐゴシック" panose="020B0600070205080204" pitchFamily="34" charset="-128"/>
              </a:rPr>
              <a:t>πό</a:t>
            </a:r>
            <a:r>
              <a:rPr lang="el-GR" altLang="en-US" dirty="0">
                <a:ea typeface="ＭＳ Ｐゴシック" panose="020B0600070205080204" pitchFamily="34" charset="-128"/>
              </a:rPr>
              <a:t> τις απαρχές της αγροτικής επανάστασης άρχισε η εξημέρωση ζώων (σκύλος, γάτα, βοοειδή, κατσίκες, πρόβατα). </a:t>
            </a:r>
            <a:r>
              <a:rPr lang="en-US" altLang="en-US" dirty="0">
                <a:ea typeface="ＭＳ Ｐゴシック" panose="020B0600070205080204" pitchFamily="34" charset="-128"/>
              </a:rPr>
              <a:t>Τ</a:t>
            </a:r>
            <a:r>
              <a:rPr lang="el-GR" altLang="en-US" dirty="0">
                <a:ea typeface="ＭＳ Ｐゴシック" panose="020B0600070205080204" pitchFamily="34" charset="-128"/>
              </a:rPr>
              <a:t>α </a:t>
            </a:r>
            <a:r>
              <a:rPr lang="el-GR" altLang="en-US" dirty="0" err="1">
                <a:ea typeface="ＭＳ Ｐゴシック" panose="020B0600070205080204" pitchFamily="34" charset="-128"/>
              </a:rPr>
              <a:t>ζωα</a:t>
            </a:r>
            <a:r>
              <a:rPr lang="el-GR" altLang="en-US" dirty="0">
                <a:ea typeface="ＭＳ Ｐゴシック" panose="020B0600070205080204" pitchFamily="34" charset="-128"/>
              </a:rPr>
              <a:t> έλξης (άλογα, καμήλες, λάμα) εξημερώθηκαν από νομαδικές φυλές.</a:t>
            </a:r>
          </a:p>
          <a:p>
            <a:pPr indent="0">
              <a:lnSpc>
                <a:spcPct val="110000"/>
              </a:lnSpc>
              <a:buNone/>
            </a:pPr>
            <a:r>
              <a:rPr lang="en-US" altLang="en-US" dirty="0">
                <a:ea typeface="ＭＳ Ｐゴシック" panose="020B0600070205080204" pitchFamily="34" charset="-128"/>
              </a:rPr>
              <a:t>Π</a:t>
            </a:r>
            <a:r>
              <a:rPr lang="el-GR" altLang="en-US" dirty="0" err="1">
                <a:ea typeface="ＭＳ Ｐゴシック" panose="020B0600070205080204" pitchFamily="34" charset="-128"/>
              </a:rPr>
              <a:t>ολλά</a:t>
            </a:r>
            <a:r>
              <a:rPr lang="el-GR" altLang="en-US" dirty="0">
                <a:ea typeface="ＭＳ Ｐゴシック" panose="020B0600070205080204" pitchFamily="34" charset="-128"/>
              </a:rPr>
              <a:t> οικόσιτα ζώα δεν υπάρχουν πλέον σε άγριους πληθυσμούς.</a:t>
            </a:r>
          </a:p>
          <a:p>
            <a:pPr indent="0">
              <a:lnSpc>
                <a:spcPct val="110000"/>
              </a:lnSpc>
              <a:buNone/>
            </a:pPr>
            <a:r>
              <a:rPr lang="el-GR" altLang="en-US" dirty="0" smtClean="0">
                <a:ea typeface="ＭＳ Ｐゴシック" panose="020B0600070205080204" pitchFamily="34" charset="-128"/>
              </a:rPr>
              <a:t>«Ιδιαίτερες </a:t>
            </a:r>
            <a:r>
              <a:rPr lang="el-GR" altLang="en-US" dirty="0">
                <a:ea typeface="ＭＳ Ｐゴシック" panose="020B0600070205080204" pitchFamily="34" charset="-128"/>
              </a:rPr>
              <a:t>κατηγορίες» οικόσιτων (</a:t>
            </a:r>
            <a:r>
              <a:rPr lang="el-GR" altLang="en-US" dirty="0" err="1">
                <a:ea typeface="ＭＳ Ｐゴシック" panose="020B0600070205080204" pitchFamily="34" charset="-128"/>
              </a:rPr>
              <a:t>ασ</a:t>
            </a:r>
            <a:r>
              <a:rPr lang="el-GR" altLang="en-US" dirty="0">
                <a:ea typeface="ＭＳ Ｐゴシック" panose="020B0600070205080204" pitchFamily="34" charset="-128"/>
              </a:rPr>
              <a:t>. ελέφαντας, τάρανδος).</a:t>
            </a:r>
          </a:p>
          <a:p>
            <a:pPr indent="0">
              <a:lnSpc>
                <a:spcPct val="110000"/>
              </a:lnSpc>
              <a:buNone/>
            </a:pPr>
            <a:r>
              <a:rPr lang="en-US" altLang="en-US" dirty="0">
                <a:ea typeface="ＭＳ Ｐゴシック" panose="020B0600070205080204" pitchFamily="34" charset="-128"/>
              </a:rPr>
              <a:t>Φ</a:t>
            </a:r>
            <a:r>
              <a:rPr lang="el-GR" altLang="en-US" dirty="0" err="1">
                <a:ea typeface="ＭＳ Ｐゴシック" panose="020B0600070205080204" pitchFamily="34" charset="-128"/>
              </a:rPr>
              <a:t>ορείς</a:t>
            </a:r>
            <a:r>
              <a:rPr lang="el-GR" altLang="en-US" dirty="0">
                <a:ea typeface="ＭＳ Ｐゴシック" panose="020B0600070205080204" pitchFamily="34" charset="-128"/>
              </a:rPr>
              <a:t> ασθενειών </a:t>
            </a:r>
            <a:r>
              <a:rPr lang="en-US" altLang="en-US" dirty="0">
                <a:ea typeface="ＭＳ Ｐゴシック" panose="020B0600070205080204" pitchFamily="34" charset="-128"/>
              </a:rPr>
              <a:t>–</a:t>
            </a:r>
            <a:r>
              <a:rPr lang="el-GR" altLang="en-US" dirty="0">
                <a:ea typeface="ＭＳ Ｐゴシック" panose="020B0600070205080204" pitchFamily="34" charset="-128"/>
              </a:rPr>
              <a:t> προβλήματα στη γεωργία.</a:t>
            </a:r>
          </a:p>
          <a:p>
            <a:pPr indent="0">
              <a:lnSpc>
                <a:spcPct val="110000"/>
              </a:lnSpc>
              <a:buNone/>
            </a:pPr>
            <a:r>
              <a:rPr lang="en-US" altLang="en-US" dirty="0">
                <a:ea typeface="ＭＳ Ｐゴシック" panose="020B0600070205080204" pitchFamily="34" charset="-128"/>
              </a:rPr>
              <a:t>Υ</a:t>
            </a:r>
            <a:r>
              <a:rPr lang="el-GR" altLang="en-US" dirty="0" err="1">
                <a:ea typeface="ＭＳ Ｐゴシック" panose="020B0600070205080204" pitchFamily="34" charset="-128"/>
              </a:rPr>
              <a:t>περεκμετάλλευση</a:t>
            </a:r>
            <a:r>
              <a:rPr lang="el-GR" altLang="en-US" dirty="0">
                <a:ea typeface="ＭＳ Ｐゴシック" panose="020B0600070205080204" pitchFamily="34" charset="-128"/>
              </a:rPr>
              <a:t> μέχρι αφανισμού (φάλαινες, φώκιες).</a:t>
            </a:r>
            <a:endParaRPr lang="en-US" altLang="en-US" dirty="0">
              <a:ea typeface="ＭＳ Ｐゴシック" panose="020B0600070205080204" pitchFamily="34" charset="-128"/>
            </a:endParaRPr>
          </a:p>
          <a:p>
            <a:endParaRPr lang="en-US" dirty="0"/>
          </a:p>
        </p:txBody>
      </p:sp>
      <p:sp>
        <p:nvSpPr>
          <p:cNvPr id="10" name="TextBox 9"/>
          <p:cNvSpPr txBox="1"/>
          <p:nvPr/>
        </p:nvSpPr>
        <p:spPr>
          <a:xfrm>
            <a:off x="7622797" y="3526321"/>
            <a:ext cx="341760" cy="276999"/>
          </a:xfrm>
          <a:prstGeom prst="rect">
            <a:avLst/>
          </a:prstGeom>
          <a:noFill/>
        </p:spPr>
        <p:txBody>
          <a:bodyPr wrap="none" rtlCol="0">
            <a:spAutoFit/>
          </a:bodyPr>
          <a:lstStyle/>
          <a:p>
            <a:r>
              <a:rPr lang="en-US" sz="1200" dirty="0" smtClean="0">
                <a:solidFill>
                  <a:schemeClr val="bg1"/>
                </a:solidFill>
              </a:rPr>
              <a:t>78</a:t>
            </a:r>
            <a:endParaRPr lang="el-GR" sz="1200" dirty="0">
              <a:solidFill>
                <a:schemeClr val="bg1"/>
              </a:solidFill>
            </a:endParaRPr>
          </a:p>
        </p:txBody>
      </p:sp>
      <p:sp>
        <p:nvSpPr>
          <p:cNvPr id="11" name="TextBox 10"/>
          <p:cNvSpPr txBox="1"/>
          <p:nvPr/>
        </p:nvSpPr>
        <p:spPr>
          <a:xfrm>
            <a:off x="7632351" y="5758345"/>
            <a:ext cx="341760" cy="276999"/>
          </a:xfrm>
          <a:prstGeom prst="rect">
            <a:avLst/>
          </a:prstGeom>
          <a:noFill/>
        </p:spPr>
        <p:txBody>
          <a:bodyPr wrap="none" rtlCol="0">
            <a:spAutoFit/>
          </a:bodyPr>
          <a:lstStyle/>
          <a:p>
            <a:r>
              <a:rPr lang="en-US" sz="1200" dirty="0" smtClean="0"/>
              <a:t>79</a:t>
            </a:r>
            <a:endParaRPr lang="el-GR" sz="1200" dirty="0"/>
          </a:p>
        </p:txBody>
      </p:sp>
    </p:spTree>
    <p:extLst>
      <p:ext uri="{BB962C8B-B14F-4D97-AF65-F5344CB8AC3E}">
        <p14:creationId xmlns:p14="http://schemas.microsoft.com/office/powerpoint/2010/main" val="13462230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l-GR" sz="4000" dirty="0" smtClean="0"/>
              <a:t>Εξελικτική διαφοροποίηση των Πρωτευόντων</a:t>
            </a:r>
            <a:endParaRPr lang="en-US" sz="4000"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65</a:t>
            </a:fld>
            <a:endParaRPr lang="en-US"/>
          </a:p>
        </p:txBody>
      </p:sp>
      <p:sp>
        <p:nvSpPr>
          <p:cNvPr id="9" name="Text Placeholder 8"/>
          <p:cNvSpPr>
            <a:spLocks noGrp="1"/>
          </p:cNvSpPr>
          <p:nvPr>
            <p:ph type="body" sz="quarter" idx="13"/>
          </p:nvPr>
        </p:nvSpPr>
        <p:spPr>
          <a:xfrm>
            <a:off x="228600" y="1798638"/>
            <a:ext cx="4343400" cy="4410075"/>
          </a:xfrm>
        </p:spPr>
        <p:txBody>
          <a:bodyPr>
            <a:noAutofit/>
          </a:bodyPr>
          <a:lstStyle/>
          <a:p>
            <a:pPr indent="0">
              <a:buNone/>
            </a:pPr>
            <a:r>
              <a:rPr lang="en-US" altLang="en-US" sz="2200" dirty="0">
                <a:ea typeface="ＭＳ Ｐゴシック" panose="020B0600070205080204" pitchFamily="34" charset="-128"/>
              </a:rPr>
              <a:t>Τ</a:t>
            </a:r>
            <a:r>
              <a:rPr lang="el-GR" altLang="en-US" sz="2200" dirty="0">
                <a:ea typeface="ＭＳ Ｐゴシック" panose="020B0600070205080204" pitchFamily="34" charset="-128"/>
              </a:rPr>
              <a:t>ο παλαιότερο πρωτεύον ήταν ένα μικρό, δενδρόβιο, νυκτόβιο ζώο. </a:t>
            </a:r>
            <a:r>
              <a:rPr lang="en-US" altLang="en-US" sz="2200" dirty="0">
                <a:ea typeface="ＭＳ Ｐゴシック" panose="020B0600070205080204" pitchFamily="34" charset="-128"/>
              </a:rPr>
              <a:t>Α</a:t>
            </a:r>
            <a:r>
              <a:rPr lang="el-GR" altLang="en-US" sz="2200" dirty="0" err="1">
                <a:ea typeface="ＭＳ Ｐゴシック" panose="020B0600070205080204" pitchFamily="34" charset="-128"/>
              </a:rPr>
              <a:t>πό</a:t>
            </a:r>
            <a:r>
              <a:rPr lang="el-GR" altLang="en-US" sz="2200" dirty="0">
                <a:ea typeface="ＭＳ Ｐゴシック" panose="020B0600070205080204" pitchFamily="34" charset="-128"/>
              </a:rPr>
              <a:t> αυτή τη μορφή διαχωρίστηκαν δύο βασικές εξελικτικές γραμμές: οι </a:t>
            </a:r>
            <a:r>
              <a:rPr lang="el-GR" altLang="en-US" sz="2200" dirty="0" err="1">
                <a:ea typeface="ＭＳ Ｐゴシック" panose="020B0600070205080204" pitchFamily="34" charset="-128"/>
              </a:rPr>
              <a:t>στρεψίρρινοι</a:t>
            </a:r>
            <a:r>
              <a:rPr lang="el-GR" altLang="en-US" sz="2200" dirty="0">
                <a:ea typeface="ＭＳ Ｐゴシック" panose="020B0600070205080204" pitchFamily="34" charset="-128"/>
              </a:rPr>
              <a:t> (</a:t>
            </a:r>
            <a:r>
              <a:rPr lang="el-GR" altLang="en-US" sz="2200" dirty="0" err="1">
                <a:ea typeface="ＭＳ Ｐゴシック" panose="020B0600070205080204" pitchFamily="34" charset="-128"/>
              </a:rPr>
              <a:t>λεμούριοι</a:t>
            </a:r>
            <a:r>
              <a:rPr lang="el-GR" altLang="en-US" sz="2200" dirty="0">
                <a:ea typeface="ＭＳ Ｐゴシック" panose="020B0600070205080204" pitchFamily="34" charset="-128"/>
              </a:rPr>
              <a:t> </a:t>
            </a:r>
            <a:r>
              <a:rPr lang="en-US" altLang="en-US" sz="2200" dirty="0">
                <a:ea typeface="ＭＳ Ｐゴシック" panose="020B0600070205080204" pitchFamily="34" charset="-128"/>
              </a:rPr>
              <a:t> </a:t>
            </a:r>
            <a:r>
              <a:rPr lang="el-GR" altLang="en-US" sz="2200" dirty="0">
                <a:ea typeface="ＭＳ Ｐゴシック" panose="020B0600070205080204" pitchFamily="34" charset="-128"/>
              </a:rPr>
              <a:t>και </a:t>
            </a:r>
            <a:r>
              <a:rPr lang="el-GR" altLang="en-US" sz="2200" dirty="0" err="1">
                <a:ea typeface="ＭＳ Ｐゴシック" panose="020B0600070205080204" pitchFamily="34" charset="-128"/>
              </a:rPr>
              <a:t>λόριοι</a:t>
            </a:r>
            <a:r>
              <a:rPr lang="el-GR" altLang="en-US" sz="2200" dirty="0">
                <a:ea typeface="ＭＳ Ｐゴシック" panose="020B0600070205080204" pitchFamily="34" charset="-128"/>
              </a:rPr>
              <a:t>) και οι </a:t>
            </a:r>
            <a:r>
              <a:rPr lang="el-GR" altLang="en-US" sz="2200" dirty="0" err="1">
                <a:ea typeface="ＭＳ Ｐゴシック" panose="020B0600070205080204" pitchFamily="34" charset="-128"/>
              </a:rPr>
              <a:t>απλόριννοι</a:t>
            </a:r>
            <a:r>
              <a:rPr lang="el-GR" altLang="en-US" sz="2200" dirty="0">
                <a:ea typeface="ＭＳ Ｐゴシック" panose="020B0600070205080204" pitchFamily="34" charset="-128"/>
              </a:rPr>
              <a:t> πίθηκοι (</a:t>
            </a:r>
            <a:r>
              <a:rPr lang="el-GR" altLang="en-US" sz="2200" dirty="0" err="1">
                <a:ea typeface="ＭＳ Ｐゴシック" panose="020B0600070205080204" pitchFamily="34" charset="-128"/>
              </a:rPr>
              <a:t>τάρσιοι</a:t>
            </a:r>
            <a:r>
              <a:rPr lang="el-GR" altLang="en-US" sz="2200" dirty="0">
                <a:ea typeface="ＭＳ Ｐゴシック" panose="020B0600070205080204" pitchFamily="34" charset="-128"/>
              </a:rPr>
              <a:t>, πίθηκοι και μεγάλοι πίθηκοι).</a:t>
            </a:r>
          </a:p>
          <a:p>
            <a:pPr indent="0">
              <a:buNone/>
            </a:pPr>
            <a:r>
              <a:rPr lang="en-US" altLang="en-US" sz="2200" dirty="0">
                <a:ea typeface="ＭＳ Ｐゴシック" panose="020B0600070205080204" pitchFamily="34" charset="-128"/>
              </a:rPr>
              <a:t>Π</a:t>
            </a:r>
            <a:r>
              <a:rPr lang="el-GR" altLang="en-US" sz="2200" dirty="0" err="1">
                <a:ea typeface="ＭＳ Ｐゴシック" panose="020B0600070205080204" pitchFamily="34" charset="-128"/>
              </a:rPr>
              <a:t>αραδοσιακά</a:t>
            </a:r>
            <a:r>
              <a:rPr lang="el-GR" altLang="en-US" sz="2200" dirty="0">
                <a:ea typeface="ＭＳ Ｐゴシック" panose="020B0600070205080204" pitchFamily="34" charset="-128"/>
              </a:rPr>
              <a:t> χρησιμοποιούνται οι όροι </a:t>
            </a:r>
            <a:r>
              <a:rPr lang="el-GR" altLang="en-US" sz="2200" b="1" dirty="0" err="1">
                <a:ea typeface="ＭＳ Ｐゴシック" panose="020B0600070205080204" pitchFamily="34" charset="-128"/>
              </a:rPr>
              <a:t>προπίθηκοι</a:t>
            </a:r>
            <a:r>
              <a:rPr lang="el-GR" altLang="en-US" sz="2200" b="1" dirty="0">
                <a:ea typeface="ＭＳ Ｐゴシック" panose="020B0600070205080204" pitchFamily="34" charset="-128"/>
              </a:rPr>
              <a:t> </a:t>
            </a:r>
            <a:r>
              <a:rPr lang="el-GR" altLang="en-US" sz="2200" dirty="0">
                <a:ea typeface="ＭＳ Ｐゴシック" panose="020B0600070205080204" pitchFamily="34" charset="-128"/>
              </a:rPr>
              <a:t>για </a:t>
            </a:r>
            <a:r>
              <a:rPr lang="el-GR" altLang="en-US" sz="2200" dirty="0" err="1">
                <a:ea typeface="ＭＳ Ｐゴシック" panose="020B0600070205080204" pitchFamily="34" charset="-128"/>
              </a:rPr>
              <a:t>λεμούριους</a:t>
            </a:r>
            <a:r>
              <a:rPr lang="el-GR" altLang="en-US" sz="2200" dirty="0">
                <a:ea typeface="ＭＳ Ｐゴシック" panose="020B0600070205080204" pitchFamily="34" charset="-128"/>
              </a:rPr>
              <a:t>, </a:t>
            </a:r>
            <a:r>
              <a:rPr lang="el-GR" altLang="en-US" sz="2200" dirty="0" err="1">
                <a:ea typeface="ＭＳ Ｐゴシック" panose="020B0600070205080204" pitchFamily="34" charset="-128"/>
              </a:rPr>
              <a:t>λόριους</a:t>
            </a:r>
            <a:r>
              <a:rPr lang="el-GR" altLang="en-US" sz="2200" dirty="0">
                <a:ea typeface="ＭＳ Ｐゴシック" panose="020B0600070205080204" pitchFamily="34" charset="-128"/>
              </a:rPr>
              <a:t> και </a:t>
            </a:r>
            <a:r>
              <a:rPr lang="el-GR" altLang="en-US" sz="2200" dirty="0" err="1">
                <a:ea typeface="ＭＳ Ｐゴシック" panose="020B0600070205080204" pitchFamily="34" charset="-128"/>
              </a:rPr>
              <a:t>τάρσιους</a:t>
            </a:r>
            <a:r>
              <a:rPr lang="el-GR" altLang="en-US" sz="2200" dirty="0">
                <a:ea typeface="ＭＳ Ｐゴシック" panose="020B0600070205080204" pitchFamily="34" charset="-128"/>
              </a:rPr>
              <a:t> και </a:t>
            </a:r>
            <a:r>
              <a:rPr lang="el-GR" altLang="en-US" sz="2200" b="1" dirty="0">
                <a:ea typeface="ＭＳ Ｐゴシック" panose="020B0600070205080204" pitchFamily="34" charset="-128"/>
              </a:rPr>
              <a:t>πίθηκοι </a:t>
            </a:r>
            <a:r>
              <a:rPr lang="el-GR" altLang="en-US" sz="2200" dirty="0">
                <a:ea typeface="ＭＳ Ｐゴシック" panose="020B0600070205080204" pitchFamily="34" charset="-128"/>
              </a:rPr>
              <a:t>ή </a:t>
            </a:r>
            <a:r>
              <a:rPr lang="el-GR" altLang="en-US" sz="2200" b="1" dirty="0">
                <a:ea typeface="ＭＳ Ｐゴシック" panose="020B0600070205080204" pitchFamily="34" charset="-128"/>
              </a:rPr>
              <a:t>ανθρωποειδή </a:t>
            </a:r>
            <a:r>
              <a:rPr lang="el-GR" altLang="en-US" sz="2200" dirty="0">
                <a:ea typeface="ＭＳ Ｐゴシック" panose="020B0600070205080204" pitchFamily="34" charset="-128"/>
              </a:rPr>
              <a:t>για τις υπόλοιπες ομάδες.</a:t>
            </a:r>
            <a:endParaRPr lang="en-US" altLang="en-US" sz="2200" dirty="0">
              <a:ea typeface="ＭＳ Ｐゴシック" panose="020B0600070205080204" pitchFamily="34" charset="-128"/>
            </a:endParaRPr>
          </a:p>
          <a:p>
            <a:pPr indent="0"/>
            <a:endParaRPr lang="en-US" sz="2200" dirty="0"/>
          </a:p>
        </p:txBody>
      </p:sp>
      <p:pic>
        <p:nvPicPr>
          <p:cNvPr id="14" name="Picture Placeholder 13"/>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l="-629" t="22175" r="-224" b="22175"/>
          <a:stretch/>
        </p:blipFill>
        <p:spPr>
          <a:xfrm>
            <a:off x="5120640" y="1607367"/>
            <a:ext cx="3086100" cy="1422400"/>
          </a:xfrm>
        </p:spPr>
      </p:pic>
      <p:pic>
        <p:nvPicPr>
          <p:cNvPr id="15" name="Picture Placeholder 14"/>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8070" b="8070"/>
          <a:stretch>
            <a:fillRect/>
          </a:stretch>
        </p:blipFill>
        <p:spPr>
          <a:xfrm>
            <a:off x="4572000" y="3174457"/>
            <a:ext cx="1816100" cy="1420812"/>
          </a:xfrm>
        </p:spPr>
      </p:pic>
      <p:pic>
        <p:nvPicPr>
          <p:cNvPr id="16" name="Picture Placeholder 15"/>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67" r="767"/>
          <a:stretch>
            <a:fillRect/>
          </a:stretch>
        </p:blipFill>
        <p:spPr>
          <a:xfrm>
            <a:off x="6543675" y="3156201"/>
            <a:ext cx="1901825" cy="1457325"/>
          </a:xfrm>
        </p:spPr>
      </p:pic>
      <p:pic>
        <p:nvPicPr>
          <p:cNvPr id="17" name="Picture Placeholder 16"/>
          <p:cNvPicPr>
            <a:picLocks noGrp="1" noChangeAspect="1"/>
          </p:cNvPicPr>
          <p:nvPr>
            <p:ph type="pic" sz="quarter" idx="17"/>
          </p:nvPr>
        </p:nvPicPr>
        <p:blipFill rotWithShape="1">
          <a:blip r:embed="rId6">
            <a:extLst>
              <a:ext uri="{28A0092B-C50C-407E-A947-70E740481C1C}">
                <a14:useLocalDpi xmlns:a14="http://schemas.microsoft.com/office/drawing/2010/main" val="0"/>
              </a:ext>
            </a:extLst>
          </a:blip>
          <a:srcRect l="-13685" t="-1233" r="-13685" b="-1233"/>
          <a:stretch/>
        </p:blipFill>
        <p:spPr>
          <a:xfrm>
            <a:off x="4572000" y="4696324"/>
            <a:ext cx="3943350" cy="1512389"/>
          </a:xfrm>
        </p:spPr>
      </p:pic>
      <p:sp>
        <p:nvSpPr>
          <p:cNvPr id="10" name="TextBox 9"/>
          <p:cNvSpPr txBox="1"/>
          <p:nvPr/>
        </p:nvSpPr>
        <p:spPr>
          <a:xfrm>
            <a:off x="7793677" y="2752768"/>
            <a:ext cx="341760" cy="276999"/>
          </a:xfrm>
          <a:prstGeom prst="rect">
            <a:avLst/>
          </a:prstGeom>
          <a:noFill/>
        </p:spPr>
        <p:txBody>
          <a:bodyPr wrap="none" rtlCol="0">
            <a:spAutoFit/>
          </a:bodyPr>
          <a:lstStyle/>
          <a:p>
            <a:r>
              <a:rPr lang="en-US" sz="1200" dirty="0" smtClean="0"/>
              <a:t>80</a:t>
            </a:r>
            <a:endParaRPr lang="el-GR" sz="1200" dirty="0"/>
          </a:p>
        </p:txBody>
      </p:sp>
      <p:sp>
        <p:nvSpPr>
          <p:cNvPr id="11" name="TextBox 10"/>
          <p:cNvSpPr txBox="1"/>
          <p:nvPr/>
        </p:nvSpPr>
        <p:spPr>
          <a:xfrm>
            <a:off x="6031035" y="4376621"/>
            <a:ext cx="341760" cy="276999"/>
          </a:xfrm>
          <a:prstGeom prst="rect">
            <a:avLst/>
          </a:prstGeom>
          <a:noFill/>
        </p:spPr>
        <p:txBody>
          <a:bodyPr wrap="none" rtlCol="0">
            <a:spAutoFit/>
          </a:bodyPr>
          <a:lstStyle/>
          <a:p>
            <a:r>
              <a:rPr lang="en-US" sz="1200" dirty="0" smtClean="0"/>
              <a:t>8</a:t>
            </a:r>
            <a:r>
              <a:rPr lang="el-GR" sz="1200" dirty="0" smtClean="0"/>
              <a:t>1</a:t>
            </a:r>
            <a:endParaRPr lang="el-GR" sz="1200" dirty="0"/>
          </a:p>
        </p:txBody>
      </p:sp>
      <p:sp>
        <p:nvSpPr>
          <p:cNvPr id="12" name="TextBox 11"/>
          <p:cNvSpPr txBox="1"/>
          <p:nvPr/>
        </p:nvSpPr>
        <p:spPr>
          <a:xfrm>
            <a:off x="8135437" y="4376621"/>
            <a:ext cx="341760" cy="276999"/>
          </a:xfrm>
          <a:prstGeom prst="rect">
            <a:avLst/>
          </a:prstGeom>
          <a:noFill/>
        </p:spPr>
        <p:txBody>
          <a:bodyPr wrap="none" rtlCol="0">
            <a:spAutoFit/>
          </a:bodyPr>
          <a:lstStyle/>
          <a:p>
            <a:r>
              <a:rPr lang="en-US" sz="1200" dirty="0" smtClean="0"/>
              <a:t>8</a:t>
            </a:r>
            <a:r>
              <a:rPr lang="el-GR" sz="1200" dirty="0" smtClean="0"/>
              <a:t>2</a:t>
            </a:r>
            <a:endParaRPr lang="el-GR" sz="1200" dirty="0"/>
          </a:p>
        </p:txBody>
      </p:sp>
      <p:sp>
        <p:nvSpPr>
          <p:cNvPr id="13" name="TextBox 12"/>
          <p:cNvSpPr txBox="1"/>
          <p:nvPr/>
        </p:nvSpPr>
        <p:spPr>
          <a:xfrm>
            <a:off x="7622797" y="5920249"/>
            <a:ext cx="341760" cy="276999"/>
          </a:xfrm>
          <a:prstGeom prst="rect">
            <a:avLst/>
          </a:prstGeom>
          <a:noFill/>
        </p:spPr>
        <p:txBody>
          <a:bodyPr wrap="none" rtlCol="0">
            <a:spAutoFit/>
          </a:bodyPr>
          <a:lstStyle/>
          <a:p>
            <a:r>
              <a:rPr lang="en-US" sz="1200" dirty="0" smtClean="0"/>
              <a:t>8</a:t>
            </a:r>
            <a:r>
              <a:rPr lang="el-GR" sz="1200" dirty="0" smtClean="0"/>
              <a:t>3</a:t>
            </a:r>
            <a:endParaRPr lang="el-GR" sz="1200" dirty="0"/>
          </a:p>
        </p:txBody>
      </p:sp>
    </p:spTree>
    <p:extLst>
      <p:ext uri="{BB962C8B-B14F-4D97-AF65-F5344CB8AC3E}">
        <p14:creationId xmlns:p14="http://schemas.microsoft.com/office/powerpoint/2010/main" val="8469585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smtClean="0"/>
              <a:t>Πίθηκοι</a:t>
            </a:r>
            <a:endParaRPr lang="en-US" dirty="0"/>
          </a:p>
        </p:txBody>
      </p:sp>
      <p:sp>
        <p:nvSpPr>
          <p:cNvPr id="11" name="Content Placeholder 10"/>
          <p:cNvSpPr>
            <a:spLocks noGrp="1"/>
          </p:cNvSpPr>
          <p:nvPr>
            <p:ph idx="1"/>
          </p:nvPr>
        </p:nvSpPr>
        <p:spPr/>
        <p:txBody>
          <a:bodyPr>
            <a:normAutofit fontScale="92500" lnSpcReduction="10000"/>
          </a:bodyPr>
          <a:lstStyle/>
          <a:p>
            <a:pPr indent="0">
              <a:lnSpc>
                <a:spcPct val="100000"/>
              </a:lnSpc>
              <a:buNone/>
            </a:pPr>
            <a:r>
              <a:rPr lang="en-US" altLang="en-US" sz="2600" dirty="0" smtClean="0">
                <a:ea typeface="ＭＳ Ｐゴシック" panose="020B0600070205080204" pitchFamily="34" charset="-128"/>
              </a:rPr>
              <a:t>Τ</a:t>
            </a:r>
            <a:r>
              <a:rPr lang="el-GR" altLang="en-US" sz="2600" dirty="0">
                <a:ea typeface="ＭＳ Ｐゴシック" panose="020B0600070205080204" pitchFamily="34" charset="-128"/>
              </a:rPr>
              <a:t>α παλαιότερα απολιθώματα πιθήκων εμφανίστηκαν στην Αφρική (40 εκ. χ.).</a:t>
            </a:r>
          </a:p>
          <a:p>
            <a:pPr indent="0">
              <a:lnSpc>
                <a:spcPct val="100000"/>
              </a:lnSpc>
              <a:buNone/>
            </a:pPr>
            <a:r>
              <a:rPr lang="en-US" altLang="en-US" sz="2600" dirty="0" smtClean="0">
                <a:ea typeface="ＭＳ Ｐゴシック" panose="020B0600070205080204" pitchFamily="34" charset="-128"/>
              </a:rPr>
              <a:t>Α</a:t>
            </a:r>
            <a:r>
              <a:rPr lang="el-GR" altLang="en-US" sz="2600" dirty="0" err="1">
                <a:ea typeface="ＭＳ Ｐゴシック" panose="020B0600070205080204" pitchFamily="34" charset="-128"/>
              </a:rPr>
              <a:t>ναγνωρίζονται</a:t>
            </a:r>
            <a:r>
              <a:rPr lang="el-GR" altLang="en-US" sz="2600" dirty="0">
                <a:ea typeface="ＭＳ Ｐゴシック" panose="020B0600070205080204" pitchFamily="34" charset="-128"/>
              </a:rPr>
              <a:t> τρεις βασικές ομάδες:</a:t>
            </a:r>
          </a:p>
          <a:p>
            <a:pPr marL="685800" indent="-457200">
              <a:lnSpc>
                <a:spcPct val="100000"/>
              </a:lnSpc>
            </a:pPr>
            <a:r>
              <a:rPr lang="el-GR" altLang="en-US" sz="2600" dirty="0">
                <a:ea typeface="ＭＳ Ｐゴシック" panose="020B0600070205080204" pitchFamily="34" charset="-128"/>
              </a:rPr>
              <a:t>Πίθηκοι του Ν. Κόσμου (</a:t>
            </a:r>
            <a:r>
              <a:rPr lang="el-GR" altLang="en-US" sz="2600" dirty="0" err="1">
                <a:ea typeface="ＭＳ Ｐゴシック" panose="020B0600070205080204" pitchFamily="34" charset="-128"/>
              </a:rPr>
              <a:t>συλληπτήρια</a:t>
            </a:r>
            <a:r>
              <a:rPr lang="el-GR" altLang="en-US" sz="2600" dirty="0">
                <a:ea typeface="ＭＳ Ｐゴシック" panose="020B0600070205080204" pitchFamily="34" charset="-128"/>
              </a:rPr>
              <a:t> ουρά, αποκλίνοντες </a:t>
            </a:r>
            <a:r>
              <a:rPr lang="el-GR" altLang="en-US" sz="2600" dirty="0" err="1">
                <a:ea typeface="ＭＳ Ｐゴシック" panose="020B0600070205080204" pitchFamily="34" charset="-128"/>
              </a:rPr>
              <a:t>ρώθωνες</a:t>
            </a:r>
            <a:r>
              <a:rPr lang="el-GR" altLang="en-US" sz="2600" dirty="0">
                <a:ea typeface="ＭＳ Ｐゴシック" panose="020B0600070205080204" pitchFamily="34" charset="-128"/>
              </a:rPr>
              <a:t>, μικρότερα δόντια, μικρότερη κινητικότητα αντίχειρα) </a:t>
            </a:r>
            <a:r>
              <a:rPr lang="en-US" altLang="en-US" sz="2600" dirty="0">
                <a:ea typeface="ＭＳ Ｐゴシック" panose="020B0600070205080204" pitchFamily="34" charset="-128"/>
              </a:rPr>
              <a:t>–</a:t>
            </a:r>
            <a:r>
              <a:rPr lang="el-GR" altLang="en-US" sz="2600" dirty="0">
                <a:ea typeface="ＭＳ Ｐゴシック" panose="020B0600070205080204" pitchFamily="34" charset="-128"/>
              </a:rPr>
              <a:t> </a:t>
            </a:r>
            <a:r>
              <a:rPr lang="el-GR" altLang="en-US" sz="2600" dirty="0" err="1">
                <a:ea typeface="ＭＳ Ｐゴシック" panose="020B0600070205080204" pitchFamily="34" charset="-128"/>
              </a:rPr>
              <a:t>αραχνοπίθηκοι</a:t>
            </a:r>
            <a:r>
              <a:rPr lang="el-GR" altLang="en-US" sz="2600" dirty="0">
                <a:ea typeface="ＭＳ Ｐゴシック" panose="020B0600070205080204" pitchFamily="34" charset="-128"/>
              </a:rPr>
              <a:t>, </a:t>
            </a:r>
            <a:r>
              <a:rPr lang="el-GR" altLang="en-US" sz="2600" dirty="0" err="1">
                <a:ea typeface="ＭＳ Ｐゴシック" panose="020B0600070205080204" pitchFamily="34" charset="-128"/>
              </a:rPr>
              <a:t>ταμαρίνοι</a:t>
            </a:r>
            <a:endParaRPr lang="el-GR" altLang="en-US" sz="2600" dirty="0">
              <a:ea typeface="ＭＳ Ｐゴシック" panose="020B0600070205080204" pitchFamily="34" charset="-128"/>
            </a:endParaRPr>
          </a:p>
          <a:p>
            <a:pPr marL="685800" indent="-457200">
              <a:lnSpc>
                <a:spcPct val="100000"/>
              </a:lnSpc>
            </a:pPr>
            <a:r>
              <a:rPr lang="el-GR" altLang="en-US" sz="2600" dirty="0">
                <a:ea typeface="ＭＳ Ｐゴシック" panose="020B0600070205080204" pitchFamily="34" charset="-128"/>
              </a:rPr>
              <a:t>Πίθηκοι του Π. Κόσμου </a:t>
            </a:r>
            <a:r>
              <a:rPr lang="en-US" altLang="en-US" sz="2600" dirty="0">
                <a:ea typeface="ＭＳ Ｐゴシック" panose="020B0600070205080204" pitchFamily="34" charset="-128"/>
              </a:rPr>
              <a:t>–</a:t>
            </a:r>
            <a:r>
              <a:rPr lang="el-GR" altLang="en-US" sz="2600" dirty="0">
                <a:ea typeface="ＭＳ Ｐゴシック" panose="020B0600070205080204" pitchFamily="34" charset="-128"/>
              </a:rPr>
              <a:t> μπαμπουίνοι, </a:t>
            </a:r>
            <a:r>
              <a:rPr lang="el-GR" altLang="en-US" sz="2600" dirty="0" err="1">
                <a:ea typeface="ＭＳ Ｐゴシック" panose="020B0600070205080204" pitchFamily="34" charset="-128"/>
              </a:rPr>
              <a:t>μανδρίλλοι</a:t>
            </a:r>
            <a:endParaRPr lang="el-GR" altLang="en-US" sz="2600" dirty="0">
              <a:ea typeface="ＭＳ Ｐゴシック" panose="020B0600070205080204" pitchFamily="34" charset="-128"/>
            </a:endParaRPr>
          </a:p>
          <a:p>
            <a:pPr marL="685800" indent="-457200">
              <a:lnSpc>
                <a:spcPct val="100000"/>
              </a:lnSpc>
            </a:pPr>
            <a:r>
              <a:rPr lang="el-GR" altLang="en-US" sz="2600" dirty="0">
                <a:ea typeface="ＭＳ Ｐゴシック" panose="020B0600070205080204" pitchFamily="34" charset="-128"/>
              </a:rPr>
              <a:t>Μεγάλοι Πίθηκοι (απουσία ουράς, μεγάλος εγκέφαλος, ωμοπλάτη μετατοπισμένη προς το ραχιαίο τμήμα) - χιμπατζής, </a:t>
            </a:r>
            <a:r>
              <a:rPr lang="el-GR" altLang="en-US" sz="2600" dirty="0" err="1">
                <a:ea typeface="ＭＳ Ｐゴシック" panose="020B0600070205080204" pitchFamily="34" charset="-128"/>
              </a:rPr>
              <a:t>μπονόμπο</a:t>
            </a:r>
            <a:r>
              <a:rPr lang="el-GR" altLang="en-US" sz="2600" dirty="0">
                <a:ea typeface="ＭＳ Ｐゴシック" panose="020B0600070205080204" pitchFamily="34" charset="-128"/>
              </a:rPr>
              <a:t>, ουρακοτάγκος, γορίλας (πρωτοεμφανίστηκαν πριν από 20 εκ. χ.).</a:t>
            </a:r>
            <a:endParaRPr lang="en-US" altLang="en-US" sz="2600" dirty="0">
              <a:ea typeface="ＭＳ Ｐゴシック" panose="020B0600070205080204" pitchFamily="34" charset="-128"/>
            </a:endParaRPr>
          </a:p>
          <a:p>
            <a:endParaRPr lang="en-US" dirty="0"/>
          </a:p>
        </p:txBody>
      </p:sp>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66</a:t>
            </a:fld>
            <a:endParaRPr lang="en-US"/>
          </a:p>
        </p:txBody>
      </p:sp>
    </p:spTree>
    <p:extLst>
      <p:ext uri="{BB962C8B-B14F-4D97-AF65-F5344CB8AC3E}">
        <p14:creationId xmlns:p14="http://schemas.microsoft.com/office/powerpoint/2010/main" val="16691202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Οικογένεια </a:t>
            </a:r>
            <a:r>
              <a:rPr lang="fr-FR" dirty="0" smtClean="0"/>
              <a:t>Ho</a:t>
            </a:r>
            <a:r>
              <a:rPr lang="en-US" dirty="0" err="1" smtClean="0"/>
              <a:t>minidae</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67</a:t>
            </a:fld>
            <a:endParaRPr lang="en-US"/>
          </a:p>
        </p:txBody>
      </p:sp>
      <p:pic>
        <p:nvPicPr>
          <p:cNvPr id="12" name="Picture Placeholder 11"/>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13188" b="13188"/>
          <a:stretch>
            <a:fillRect/>
          </a:stretch>
        </p:blipFill>
        <p:spPr>
          <a:xfrm>
            <a:off x="901700" y="2178889"/>
            <a:ext cx="2106613" cy="1550988"/>
          </a:xfrm>
        </p:spPr>
      </p:pic>
      <p:pic>
        <p:nvPicPr>
          <p:cNvPr id="13" name="Picture Placeholder 12"/>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1845" b="11845"/>
          <a:stretch>
            <a:fillRect/>
          </a:stretch>
        </p:blipFill>
        <p:spPr>
          <a:xfrm>
            <a:off x="3439319" y="1935163"/>
            <a:ext cx="2093913" cy="2079625"/>
          </a:xfrm>
        </p:spPr>
      </p:pic>
      <p:pic>
        <p:nvPicPr>
          <p:cNvPr id="14" name="Picture Placeholder 13"/>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19683" b="19683"/>
          <a:stretch>
            <a:fillRect/>
          </a:stretch>
        </p:blipFill>
        <p:spPr>
          <a:xfrm>
            <a:off x="5964238" y="1972492"/>
            <a:ext cx="2451100" cy="1697038"/>
          </a:xfrm>
        </p:spPr>
      </p:pic>
      <p:pic>
        <p:nvPicPr>
          <p:cNvPr id="15" name="Picture Placeholder 14"/>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t="14550" b="14550"/>
          <a:stretch>
            <a:fillRect/>
          </a:stretch>
        </p:blipFill>
        <p:spPr>
          <a:xfrm>
            <a:off x="1362074" y="4242208"/>
            <a:ext cx="3924463" cy="1855788"/>
          </a:xfrm>
        </p:spPr>
      </p:pic>
      <p:pic>
        <p:nvPicPr>
          <p:cNvPr id="16" name="Picture Placeholder 15"/>
          <p:cNvPicPr>
            <a:picLocks noGrp="1" noChangeAspect="1"/>
          </p:cNvPicPr>
          <p:nvPr>
            <p:ph type="pic" sz="quarter" idx="16"/>
          </p:nvPr>
        </p:nvPicPr>
        <p:blipFill rotWithShape="1">
          <a:blip r:embed="rId7">
            <a:extLst>
              <a:ext uri="{28A0092B-C50C-407E-A947-70E740481C1C}">
                <a14:useLocalDpi xmlns:a14="http://schemas.microsoft.com/office/drawing/2010/main" val="0"/>
              </a:ext>
            </a:extLst>
          </a:blip>
          <a:srcRect l="29033" t="3913" r="27744" b="3913"/>
          <a:stretch/>
        </p:blipFill>
        <p:spPr>
          <a:xfrm>
            <a:off x="5730240" y="3931785"/>
            <a:ext cx="1920240" cy="2248281"/>
          </a:xfrm>
        </p:spPr>
      </p:pic>
      <p:sp>
        <p:nvSpPr>
          <p:cNvPr id="10" name="TextBox 9"/>
          <p:cNvSpPr txBox="1"/>
          <p:nvPr/>
        </p:nvSpPr>
        <p:spPr>
          <a:xfrm>
            <a:off x="2638418" y="3452878"/>
            <a:ext cx="341760" cy="276999"/>
          </a:xfrm>
          <a:prstGeom prst="rect">
            <a:avLst/>
          </a:prstGeom>
          <a:noFill/>
        </p:spPr>
        <p:txBody>
          <a:bodyPr wrap="none" rtlCol="0">
            <a:spAutoFit/>
          </a:bodyPr>
          <a:lstStyle/>
          <a:p>
            <a:r>
              <a:rPr lang="en-US" sz="1200" dirty="0" smtClean="0">
                <a:solidFill>
                  <a:schemeClr val="bg1"/>
                </a:solidFill>
              </a:rPr>
              <a:t>8</a:t>
            </a:r>
            <a:r>
              <a:rPr lang="el-GR" sz="1200" dirty="0" smtClean="0">
                <a:solidFill>
                  <a:schemeClr val="bg1"/>
                </a:solidFill>
              </a:rPr>
              <a:t>4</a:t>
            </a:r>
            <a:endParaRPr lang="el-GR" sz="1200" dirty="0">
              <a:solidFill>
                <a:schemeClr val="bg1"/>
              </a:solidFill>
            </a:endParaRPr>
          </a:p>
        </p:txBody>
      </p:sp>
      <p:sp>
        <p:nvSpPr>
          <p:cNvPr id="11" name="TextBox 10"/>
          <p:cNvSpPr txBox="1"/>
          <p:nvPr/>
        </p:nvSpPr>
        <p:spPr>
          <a:xfrm>
            <a:off x="5115657" y="3709043"/>
            <a:ext cx="341760" cy="276999"/>
          </a:xfrm>
          <a:prstGeom prst="rect">
            <a:avLst/>
          </a:prstGeom>
          <a:noFill/>
        </p:spPr>
        <p:txBody>
          <a:bodyPr wrap="none" rtlCol="0">
            <a:spAutoFit/>
          </a:bodyPr>
          <a:lstStyle/>
          <a:p>
            <a:r>
              <a:rPr lang="en-US" sz="1200" dirty="0" smtClean="0">
                <a:solidFill>
                  <a:schemeClr val="bg1"/>
                </a:solidFill>
              </a:rPr>
              <a:t>8</a:t>
            </a:r>
            <a:r>
              <a:rPr lang="el-GR" sz="1200" dirty="0" smtClean="0">
                <a:solidFill>
                  <a:schemeClr val="bg1"/>
                </a:solidFill>
              </a:rPr>
              <a:t>5</a:t>
            </a:r>
            <a:endParaRPr lang="el-GR" sz="1200" dirty="0">
              <a:solidFill>
                <a:schemeClr val="bg1"/>
              </a:solidFill>
            </a:endParaRPr>
          </a:p>
        </p:txBody>
      </p:sp>
      <p:sp>
        <p:nvSpPr>
          <p:cNvPr id="17" name="TextBox 16"/>
          <p:cNvSpPr txBox="1"/>
          <p:nvPr/>
        </p:nvSpPr>
        <p:spPr>
          <a:xfrm>
            <a:off x="7964557" y="3385159"/>
            <a:ext cx="341760" cy="276999"/>
          </a:xfrm>
          <a:prstGeom prst="rect">
            <a:avLst/>
          </a:prstGeom>
          <a:noFill/>
        </p:spPr>
        <p:txBody>
          <a:bodyPr wrap="none" rtlCol="0">
            <a:spAutoFit/>
          </a:bodyPr>
          <a:lstStyle/>
          <a:p>
            <a:r>
              <a:rPr lang="en-US" sz="1200" dirty="0" smtClean="0">
                <a:solidFill>
                  <a:schemeClr val="bg1"/>
                </a:solidFill>
              </a:rPr>
              <a:t>8</a:t>
            </a:r>
            <a:r>
              <a:rPr lang="el-GR" sz="1200" dirty="0" smtClean="0">
                <a:solidFill>
                  <a:schemeClr val="bg1"/>
                </a:solidFill>
              </a:rPr>
              <a:t>6</a:t>
            </a:r>
            <a:endParaRPr lang="el-GR" sz="1200" dirty="0">
              <a:solidFill>
                <a:schemeClr val="bg1"/>
              </a:solidFill>
            </a:endParaRPr>
          </a:p>
        </p:txBody>
      </p:sp>
      <p:sp>
        <p:nvSpPr>
          <p:cNvPr id="18" name="TextBox 17"/>
          <p:cNvSpPr txBox="1"/>
          <p:nvPr/>
        </p:nvSpPr>
        <p:spPr>
          <a:xfrm>
            <a:off x="4928666" y="5781675"/>
            <a:ext cx="341760" cy="276999"/>
          </a:xfrm>
          <a:prstGeom prst="rect">
            <a:avLst/>
          </a:prstGeom>
          <a:noFill/>
        </p:spPr>
        <p:txBody>
          <a:bodyPr wrap="none" rtlCol="0">
            <a:spAutoFit/>
          </a:bodyPr>
          <a:lstStyle/>
          <a:p>
            <a:r>
              <a:rPr lang="en-US" sz="1200" dirty="0" smtClean="0">
                <a:solidFill>
                  <a:schemeClr val="bg1"/>
                </a:solidFill>
              </a:rPr>
              <a:t>8</a:t>
            </a:r>
            <a:r>
              <a:rPr lang="el-GR" sz="1200" dirty="0" smtClean="0">
                <a:solidFill>
                  <a:schemeClr val="bg1"/>
                </a:solidFill>
              </a:rPr>
              <a:t>7</a:t>
            </a:r>
            <a:endParaRPr lang="el-GR" sz="1200" dirty="0">
              <a:solidFill>
                <a:schemeClr val="bg1"/>
              </a:solidFill>
            </a:endParaRPr>
          </a:p>
        </p:txBody>
      </p:sp>
      <p:sp>
        <p:nvSpPr>
          <p:cNvPr id="19" name="TextBox 18"/>
          <p:cNvSpPr txBox="1"/>
          <p:nvPr/>
        </p:nvSpPr>
        <p:spPr>
          <a:xfrm>
            <a:off x="7308720" y="5794741"/>
            <a:ext cx="341760" cy="276999"/>
          </a:xfrm>
          <a:prstGeom prst="rect">
            <a:avLst/>
          </a:prstGeom>
          <a:noFill/>
        </p:spPr>
        <p:txBody>
          <a:bodyPr wrap="none" rtlCol="0">
            <a:spAutoFit/>
          </a:bodyPr>
          <a:lstStyle/>
          <a:p>
            <a:r>
              <a:rPr lang="en-US" sz="1200" dirty="0" smtClean="0"/>
              <a:t>8</a:t>
            </a:r>
            <a:r>
              <a:rPr lang="el-GR" sz="1200" dirty="0" smtClean="0"/>
              <a:t>8</a:t>
            </a:r>
            <a:endParaRPr lang="el-GR" sz="1200" dirty="0"/>
          </a:p>
        </p:txBody>
      </p:sp>
    </p:spTree>
    <p:extLst>
      <p:ext uri="{BB962C8B-B14F-4D97-AF65-F5344CB8AC3E}">
        <p14:creationId xmlns:p14="http://schemas.microsoft.com/office/powerpoint/2010/main" val="28388673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l-GR" dirty="0" smtClean="0"/>
              <a:t>Κρανία ανθρωπίδων</a:t>
            </a:r>
            <a:endParaRPr lang="en-US" dirty="0"/>
          </a:p>
        </p:txBody>
      </p:sp>
      <p:sp>
        <p:nvSpPr>
          <p:cNvPr id="3" name="Footer Placeholder 2"/>
          <p:cNvSpPr>
            <a:spLocks noGrp="1"/>
          </p:cNvSpPr>
          <p:nvPr>
            <p:ph type="ftr" sz="quarter" idx="10"/>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1"/>
          </p:nvPr>
        </p:nvSpPr>
        <p:spPr/>
        <p:txBody>
          <a:bodyPr/>
          <a:lstStyle/>
          <a:p>
            <a:fld id="{58A56277-EA16-4AF5-BFB5-E5ECBBB39490}" type="slidenum">
              <a:rPr lang="en-US" smtClean="0"/>
              <a:t>68</a:t>
            </a:fld>
            <a:endParaRPr lang="en-US"/>
          </a:p>
        </p:txBody>
      </p:sp>
      <p:pic>
        <p:nvPicPr>
          <p:cNvPr id="15" name="Content Placeholder 14"/>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5142964" y="1853430"/>
            <a:ext cx="1085969" cy="2068513"/>
          </a:xfrm>
        </p:spPr>
      </p:pic>
      <p:sp>
        <p:nvSpPr>
          <p:cNvPr id="12" name="Content Placeholder 11"/>
          <p:cNvSpPr>
            <a:spLocks noGrp="1"/>
          </p:cNvSpPr>
          <p:nvPr>
            <p:ph sz="quarter" idx="13"/>
          </p:nvPr>
        </p:nvSpPr>
        <p:spPr>
          <a:xfrm>
            <a:off x="4624388" y="4048125"/>
            <a:ext cx="3703686" cy="1918922"/>
          </a:xfrm>
        </p:spPr>
        <p:txBody>
          <a:bodyPr>
            <a:normAutofit fontScale="92500"/>
          </a:bodyPr>
          <a:lstStyle/>
          <a:p>
            <a:r>
              <a:rPr lang="en-US" altLang="en-US" sz="2600" i="1" dirty="0">
                <a:latin typeface="Calibri" panose="020F0502020204030204" pitchFamily="34" charset="0"/>
              </a:rPr>
              <a:t>H. </a:t>
            </a:r>
            <a:r>
              <a:rPr lang="en-US" altLang="en-US" sz="2600" i="1" dirty="0" err="1">
                <a:latin typeface="Calibri" panose="020F0502020204030204" pitchFamily="34" charset="0"/>
              </a:rPr>
              <a:t>heidelbergensis</a:t>
            </a:r>
            <a:endParaRPr lang="en-US" altLang="en-US" sz="2600" i="1" dirty="0">
              <a:latin typeface="Calibri" panose="020F0502020204030204" pitchFamily="34" charset="0"/>
            </a:endParaRPr>
          </a:p>
          <a:p>
            <a:r>
              <a:rPr lang="en-US" altLang="en-US" sz="2600" i="1" dirty="0">
                <a:latin typeface="Calibri" panose="020F0502020204030204" pitchFamily="34" charset="0"/>
              </a:rPr>
              <a:t>H. antecessor</a:t>
            </a:r>
          </a:p>
          <a:p>
            <a:r>
              <a:rPr lang="el-GR" altLang="en-US" sz="2600" dirty="0">
                <a:latin typeface="Calibri" panose="020F0502020204030204" pitchFamily="34" charset="0"/>
              </a:rPr>
              <a:t>Το </a:t>
            </a:r>
            <a:r>
              <a:rPr lang="el-GR" altLang="en-US" sz="2600" dirty="0" err="1">
                <a:latin typeface="Calibri" panose="020F0502020204030204" pitchFamily="34" charset="0"/>
              </a:rPr>
              <a:t>μιτοχονδριακό</a:t>
            </a:r>
            <a:r>
              <a:rPr lang="el-GR" altLang="en-US" sz="2600" dirty="0">
                <a:latin typeface="Calibri" panose="020F0502020204030204" pitchFamily="34" charset="0"/>
              </a:rPr>
              <a:t> </a:t>
            </a:r>
            <a:r>
              <a:rPr lang="en-US" altLang="en-US" sz="2600" dirty="0">
                <a:latin typeface="Calibri" panose="020F0502020204030204" pitchFamily="34" charset="0"/>
              </a:rPr>
              <a:t>DNA </a:t>
            </a:r>
            <a:r>
              <a:rPr lang="el-GR" altLang="en-US" sz="2600" dirty="0">
                <a:latin typeface="Calibri" panose="020F0502020204030204" pitchFamily="34" charset="0"/>
              </a:rPr>
              <a:t>της Εύας</a:t>
            </a:r>
            <a:r>
              <a:rPr lang="en-US" altLang="en-US" sz="2600" dirty="0">
                <a:latin typeface="Calibri" panose="020F0502020204030204" pitchFamily="34" charset="0"/>
              </a:rPr>
              <a:t> (170.000 </a:t>
            </a:r>
            <a:r>
              <a:rPr lang="el-GR" altLang="en-US" sz="2600" dirty="0">
                <a:latin typeface="Calibri" panose="020F0502020204030204" pitchFamily="34" charset="0"/>
              </a:rPr>
              <a:t>χρόνια)...</a:t>
            </a:r>
            <a:endParaRPr lang="en-US" altLang="en-US" sz="2600" dirty="0">
              <a:latin typeface="Calibri" panose="020F0502020204030204" pitchFamily="34" charset="0"/>
            </a:endParaRPr>
          </a:p>
          <a:p>
            <a:endParaRPr lang="en-US" dirty="0"/>
          </a:p>
        </p:txBody>
      </p:sp>
      <p:pic>
        <p:nvPicPr>
          <p:cNvPr id="14" name="Content Placeholder 13"/>
          <p:cNvPicPr>
            <a:picLocks noGrp="1" noChangeAspect="1"/>
          </p:cNvPicPr>
          <p:nvPr>
            <p:ph sz="quarter" idx="14"/>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29293" r="29400"/>
          <a:stretch/>
        </p:blipFill>
        <p:spPr>
          <a:xfrm>
            <a:off x="783368" y="1527948"/>
            <a:ext cx="3697192" cy="4674878"/>
          </a:xfrm>
        </p:spPr>
      </p:pic>
      <p:sp>
        <p:nvSpPr>
          <p:cNvPr id="16" name="TextBox 15"/>
          <p:cNvSpPr txBox="1"/>
          <p:nvPr/>
        </p:nvSpPr>
        <p:spPr>
          <a:xfrm>
            <a:off x="6374640" y="1996440"/>
            <a:ext cx="2140709" cy="646331"/>
          </a:xfrm>
          <a:prstGeom prst="rect">
            <a:avLst/>
          </a:prstGeom>
          <a:noFill/>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i="1" dirty="0">
                <a:latin typeface="+mn-lt"/>
              </a:rPr>
              <a:t>H. </a:t>
            </a:r>
            <a:r>
              <a:rPr lang="en-US" altLang="en-US" sz="1800" i="1" dirty="0" err="1">
                <a:latin typeface="+mn-lt"/>
              </a:rPr>
              <a:t>floresiensis</a:t>
            </a:r>
            <a:endParaRPr lang="en-US" altLang="en-US" sz="1800" i="1" dirty="0">
              <a:latin typeface="+mn-lt"/>
            </a:endParaRPr>
          </a:p>
          <a:p>
            <a:pPr eaLnBrk="1" hangingPunct="1"/>
            <a:r>
              <a:rPr lang="en-US" altLang="en-US" sz="1800" b="1" dirty="0">
                <a:latin typeface="+mn-lt"/>
              </a:rPr>
              <a:t>	</a:t>
            </a:r>
            <a:r>
              <a:rPr lang="en-US" altLang="en-US" sz="1800" b="1" dirty="0">
                <a:latin typeface="+mn-lt"/>
                <a:cs typeface="Arial" panose="020B0604020202020204" pitchFamily="34" charset="0"/>
              </a:rPr>
              <a:t>2004</a:t>
            </a:r>
          </a:p>
        </p:txBody>
      </p:sp>
      <p:sp>
        <p:nvSpPr>
          <p:cNvPr id="9" name="TextBox 8"/>
          <p:cNvSpPr txBox="1"/>
          <p:nvPr/>
        </p:nvSpPr>
        <p:spPr>
          <a:xfrm>
            <a:off x="4480560" y="5967046"/>
            <a:ext cx="341760" cy="276999"/>
          </a:xfrm>
          <a:prstGeom prst="rect">
            <a:avLst/>
          </a:prstGeom>
          <a:noFill/>
        </p:spPr>
        <p:txBody>
          <a:bodyPr wrap="none" rtlCol="0">
            <a:spAutoFit/>
          </a:bodyPr>
          <a:lstStyle/>
          <a:p>
            <a:r>
              <a:rPr lang="en-US" sz="1200" dirty="0" smtClean="0"/>
              <a:t>89</a:t>
            </a:r>
            <a:endParaRPr lang="el-GR" sz="1200" dirty="0"/>
          </a:p>
        </p:txBody>
      </p:sp>
      <p:sp>
        <p:nvSpPr>
          <p:cNvPr id="11" name="TextBox 10"/>
          <p:cNvSpPr txBox="1"/>
          <p:nvPr/>
        </p:nvSpPr>
        <p:spPr>
          <a:xfrm>
            <a:off x="6228933" y="3669758"/>
            <a:ext cx="341760" cy="276999"/>
          </a:xfrm>
          <a:prstGeom prst="rect">
            <a:avLst/>
          </a:prstGeom>
          <a:noFill/>
        </p:spPr>
        <p:txBody>
          <a:bodyPr wrap="none" rtlCol="0">
            <a:spAutoFit/>
          </a:bodyPr>
          <a:lstStyle/>
          <a:p>
            <a:r>
              <a:rPr lang="en-US" sz="1200" dirty="0" smtClean="0"/>
              <a:t>90</a:t>
            </a:r>
            <a:endParaRPr lang="el-GR" sz="1200" dirty="0"/>
          </a:p>
        </p:txBody>
      </p:sp>
    </p:spTree>
    <p:extLst>
      <p:ext uri="{BB962C8B-B14F-4D97-AF65-F5344CB8AC3E}">
        <p14:creationId xmlns:p14="http://schemas.microsoft.com/office/powerpoint/2010/main" val="41726593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l-GR" dirty="0" smtClean="0">
                <a:solidFill>
                  <a:schemeClr val="accent6">
                    <a:lumMod val="75000"/>
                  </a:schemeClr>
                </a:solidFill>
              </a:rPr>
              <a:t>Τέλος Παρουσίασης</a:t>
            </a:r>
            <a:endParaRPr lang="en-US" dirty="0">
              <a:solidFill>
                <a:schemeClr val="accent6">
                  <a:lumMod val="75000"/>
                </a:schemeClr>
              </a:solidFill>
            </a:endParaRPr>
          </a:p>
        </p:txBody>
      </p:sp>
      <p:sp>
        <p:nvSpPr>
          <p:cNvPr id="4" name="Θέση υποσέλιδου 3"/>
          <p:cNvSpPr>
            <a:spLocks noGrp="1"/>
          </p:cNvSpPr>
          <p:nvPr>
            <p:ph type="ftr" sz="quarter" idx="10"/>
          </p:nvPr>
        </p:nvSpPr>
        <p:spPr/>
        <p:txBody>
          <a:bodyPr/>
          <a:lstStyle/>
          <a:p>
            <a:r>
              <a:rPr lang="el-GR" smtClean="0"/>
              <a:t>Ενότητα 2η. Θηλαστικά</a:t>
            </a:r>
            <a:endParaRPr lang="en-US"/>
          </a:p>
        </p:txBody>
      </p:sp>
      <p:sp>
        <p:nvSpPr>
          <p:cNvPr id="5" name="Θέση αριθμού διαφάνειας 4"/>
          <p:cNvSpPr>
            <a:spLocks noGrp="1"/>
          </p:cNvSpPr>
          <p:nvPr>
            <p:ph type="sldNum" sz="quarter" idx="11"/>
          </p:nvPr>
        </p:nvSpPr>
        <p:spPr/>
        <p:txBody>
          <a:bodyPr/>
          <a:lstStyle/>
          <a:p>
            <a:fld id="{58A56277-EA16-4AF5-BFB5-E5ECBBB39490}" type="slidenum">
              <a:rPr lang="en-US" smtClean="0"/>
              <a:pPr/>
              <a:t>69</a:t>
            </a:fld>
            <a:endParaRPr lang="en-US"/>
          </a:p>
        </p:txBody>
      </p:sp>
    </p:spTree>
    <p:extLst>
      <p:ext uri="{BB962C8B-B14F-4D97-AF65-F5344CB8AC3E}">
        <p14:creationId xmlns:p14="http://schemas.microsoft.com/office/powerpoint/2010/main" val="1108164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err="1" smtClean="0"/>
              <a:t>Κυνόδοντοι</a:t>
            </a:r>
            <a:endParaRPr lang="en-US" dirty="0"/>
          </a:p>
        </p:txBody>
      </p:sp>
      <p:sp>
        <p:nvSpPr>
          <p:cNvPr id="4" name="Footer Placeholder 3"/>
          <p:cNvSpPr>
            <a:spLocks noGrp="1"/>
          </p:cNvSpPr>
          <p:nvPr>
            <p:ph type="ftr" sz="quarter" idx="10"/>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1"/>
          </p:nvPr>
        </p:nvSpPr>
        <p:spPr/>
        <p:txBody>
          <a:bodyPr/>
          <a:lstStyle/>
          <a:p>
            <a:fld id="{58A56277-EA16-4AF5-BFB5-E5ECBBB39490}" type="slidenum">
              <a:rPr lang="en-US" smtClean="0"/>
              <a:t>7</a:t>
            </a:fld>
            <a:endParaRPr lang="en-US"/>
          </a:p>
        </p:txBody>
      </p:sp>
      <p:sp>
        <p:nvSpPr>
          <p:cNvPr id="8" name="Text Placeholder 7"/>
          <p:cNvSpPr>
            <a:spLocks noGrp="1"/>
          </p:cNvSpPr>
          <p:nvPr>
            <p:ph type="body" sz="quarter" idx="13"/>
          </p:nvPr>
        </p:nvSpPr>
        <p:spPr>
          <a:xfrm>
            <a:off x="628650" y="1589074"/>
            <a:ext cx="4953000" cy="4876801"/>
          </a:xfrm>
        </p:spPr>
        <p:txBody>
          <a:bodyPr>
            <a:normAutofit fontScale="77500" lnSpcReduction="20000"/>
          </a:bodyPr>
          <a:lstStyle/>
          <a:p>
            <a:pPr>
              <a:lnSpc>
                <a:spcPct val="110000"/>
              </a:lnSpc>
            </a:pPr>
            <a:r>
              <a:rPr lang="el-GR" altLang="en-US" sz="3100" dirty="0">
                <a:ea typeface="ＭＳ Ｐゴシック" panose="020B0600070205080204" pitchFamily="34" charset="-128"/>
              </a:rPr>
              <a:t>Ομάδα </a:t>
            </a:r>
            <a:r>
              <a:rPr lang="el-GR" altLang="en-US" sz="3100" dirty="0" err="1">
                <a:ea typeface="ＭＳ Ｐゴシック" panose="020B0600070205080204" pitchFamily="34" charset="-128"/>
              </a:rPr>
              <a:t>θηραψιδωτών</a:t>
            </a:r>
            <a:r>
              <a:rPr lang="el-GR" altLang="en-US" sz="3100" dirty="0">
                <a:ea typeface="ＭＳ Ｐゴシック" panose="020B0600070205080204" pitchFamily="34" charset="-128"/>
              </a:rPr>
              <a:t> που επέζησε στο Μεσοζωικό αιώνα.</a:t>
            </a:r>
          </a:p>
          <a:p>
            <a:pPr>
              <a:lnSpc>
                <a:spcPct val="110000"/>
              </a:lnSpc>
            </a:pPr>
            <a:r>
              <a:rPr lang="en-US" altLang="en-US" sz="3100" dirty="0">
                <a:ea typeface="ＭＳ Ｐゴシック" panose="020B0600070205080204" pitchFamily="34" charset="-128"/>
              </a:rPr>
              <a:t>Ι</a:t>
            </a:r>
            <a:r>
              <a:rPr lang="el-GR" altLang="en-US" sz="3100" dirty="0" err="1">
                <a:ea typeface="ＭＳ Ｐゴシック" panose="020B0600070205080204" pitchFamily="34" charset="-128"/>
              </a:rPr>
              <a:t>σχυρότεροι</a:t>
            </a:r>
            <a:r>
              <a:rPr lang="el-GR" altLang="en-US" sz="3100" dirty="0">
                <a:ea typeface="ＭＳ Ｐゴシック" panose="020B0600070205080204" pitchFamily="34" charset="-128"/>
              </a:rPr>
              <a:t> γναθικοί μύες</a:t>
            </a:r>
          </a:p>
          <a:p>
            <a:pPr>
              <a:lnSpc>
                <a:spcPct val="110000"/>
              </a:lnSpc>
            </a:pPr>
            <a:r>
              <a:rPr lang="en-US" altLang="en-US" sz="3100" dirty="0">
                <a:ea typeface="ＭＳ Ｐゴシック" panose="020B0600070205080204" pitchFamily="34" charset="-128"/>
              </a:rPr>
              <a:t>Ε</a:t>
            </a:r>
            <a:r>
              <a:rPr lang="el-GR" altLang="en-US" sz="3100" dirty="0" err="1">
                <a:ea typeface="ＭＳ Ｐゴシック" panose="020B0600070205080204" pitchFamily="34" charset="-128"/>
              </a:rPr>
              <a:t>τεροδοντία</a:t>
            </a:r>
            <a:r>
              <a:rPr lang="el-GR" altLang="en-US" sz="3100" dirty="0">
                <a:ea typeface="ＭＳ Ｐゴシック" panose="020B0600070205080204" pitchFamily="34" charset="-128"/>
              </a:rPr>
              <a:t> </a:t>
            </a:r>
          </a:p>
          <a:p>
            <a:pPr>
              <a:lnSpc>
                <a:spcPct val="110000"/>
              </a:lnSpc>
            </a:pPr>
            <a:r>
              <a:rPr lang="en-US" altLang="en-US" sz="3100" dirty="0">
                <a:ea typeface="ＭＳ Ｐゴシック" panose="020B0600070205080204" pitchFamily="34" charset="-128"/>
              </a:rPr>
              <a:t>Σ</a:t>
            </a:r>
            <a:r>
              <a:rPr lang="el-GR" altLang="en-US" sz="3100" dirty="0" err="1">
                <a:ea typeface="ＭＳ Ｐゴシック" panose="020B0600070205080204" pitchFamily="34" charset="-128"/>
              </a:rPr>
              <a:t>κελετικές</a:t>
            </a:r>
            <a:r>
              <a:rPr lang="el-GR" altLang="en-US" sz="3100" dirty="0">
                <a:ea typeface="ＭＳ Ｐゴシック" panose="020B0600070205080204" pitchFamily="34" charset="-128"/>
              </a:rPr>
              <a:t> αλλαγές που επέφεραν αλλαγές στην κίνηση</a:t>
            </a:r>
          </a:p>
          <a:p>
            <a:pPr>
              <a:lnSpc>
                <a:spcPct val="110000"/>
              </a:lnSpc>
            </a:pPr>
            <a:r>
              <a:rPr lang="en-US" altLang="en-US" sz="3100" dirty="0">
                <a:ea typeface="ＭＳ Ｐゴシック" panose="020B0600070205080204" pitchFamily="34" charset="-128"/>
              </a:rPr>
              <a:t>Τ</a:t>
            </a:r>
            <a:r>
              <a:rPr lang="el-GR" altLang="en-US" sz="3100" dirty="0" err="1">
                <a:ea typeface="ＭＳ Ｐゴシック" panose="020B0600070205080204" pitchFamily="34" charset="-128"/>
              </a:rPr>
              <a:t>ροποποίηση</a:t>
            </a:r>
            <a:r>
              <a:rPr lang="el-GR" altLang="en-US" sz="3100" dirty="0">
                <a:ea typeface="ＭＳ Ｐゴシック" panose="020B0600070205080204" pitchFamily="34" charset="-128"/>
              </a:rPr>
              <a:t> των οστών της ρινικής κόγχης (διατήρηση θερμοκρασίας)</a:t>
            </a:r>
          </a:p>
          <a:p>
            <a:pPr>
              <a:lnSpc>
                <a:spcPct val="110000"/>
              </a:lnSpc>
            </a:pPr>
            <a:r>
              <a:rPr lang="en-US" altLang="en-US" sz="3100" dirty="0">
                <a:ea typeface="ＭＳ Ｐゴシック" panose="020B0600070205080204" pitchFamily="34" charset="-128"/>
              </a:rPr>
              <a:t>Δ</a:t>
            </a:r>
            <a:r>
              <a:rPr lang="el-GR" altLang="en-US" sz="3100" dirty="0" err="1">
                <a:ea typeface="ＭＳ Ｐゴシック" panose="020B0600070205080204" pitchFamily="34" charset="-128"/>
              </a:rPr>
              <a:t>ευτερογενής</a:t>
            </a:r>
            <a:r>
              <a:rPr lang="el-GR" altLang="en-US" sz="3100" dirty="0">
                <a:ea typeface="ＭＳ Ｐゴシック" panose="020B0600070205080204" pitchFamily="34" charset="-128"/>
              </a:rPr>
              <a:t> υπερώα (ικανότητα αναπνοής όταν το ζώο τρέφεται</a:t>
            </a:r>
            <a:r>
              <a:rPr lang="el-GR" altLang="en-US" sz="3100" dirty="0" smtClean="0">
                <a:ea typeface="ＭＳ Ｐゴシック" panose="020B0600070205080204" pitchFamily="34" charset="-128"/>
              </a:rPr>
              <a:t>).</a:t>
            </a:r>
            <a:endParaRPr lang="en-US" altLang="en-US" sz="3100" dirty="0">
              <a:ea typeface="ＭＳ Ｐゴシック" panose="020B0600070205080204" pitchFamily="34" charset="-128"/>
            </a:endParaRPr>
          </a:p>
          <a:p>
            <a:endParaRPr lang="en-US" dirty="0"/>
          </a:p>
        </p:txBody>
      </p:sp>
      <p:pic>
        <p:nvPicPr>
          <p:cNvPr id="7" name="Content Placeholder 6"/>
          <p:cNvPicPr>
            <a:picLocks noGrp="1" noChangeAspect="1"/>
          </p:cNvPicPr>
          <p:nvPr>
            <p:ph sz="quarter" idx="12"/>
          </p:nvPr>
        </p:nvPicPr>
        <p:blipFill rotWithShape="1">
          <a:blip r:embed="rId3">
            <a:extLst>
              <a:ext uri="{28A0092B-C50C-407E-A947-70E740481C1C}">
                <a14:useLocalDpi xmlns:a14="http://schemas.microsoft.com/office/drawing/2010/main" val="0"/>
              </a:ext>
            </a:extLst>
          </a:blip>
          <a:srcRect t="25436" b="25086"/>
          <a:stretch/>
        </p:blipFill>
        <p:spPr>
          <a:xfrm>
            <a:off x="5212080" y="2060124"/>
            <a:ext cx="3708124" cy="2058990"/>
          </a:xfrm>
        </p:spPr>
      </p:pic>
      <p:sp>
        <p:nvSpPr>
          <p:cNvPr id="11" name="TextBox 5"/>
          <p:cNvSpPr txBox="1">
            <a:spLocks noChangeArrowheads="1"/>
          </p:cNvSpPr>
          <p:nvPr/>
        </p:nvSpPr>
        <p:spPr bwMode="auto">
          <a:xfrm>
            <a:off x="6217131" y="4224204"/>
            <a:ext cx="1508760" cy="35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600">
                <a:latin typeface="Calibri" panose="020F0502020204030204" pitchFamily="34" charset="0"/>
              </a:rPr>
              <a:t>Cynognathus</a:t>
            </a:r>
            <a:endParaRPr lang="en-US" altLang="en-US" sz="1600" dirty="0">
              <a:latin typeface="Calibri" panose="020F0502020204030204" pitchFamily="34" charset="0"/>
            </a:endParaRPr>
          </a:p>
        </p:txBody>
      </p:sp>
      <p:sp>
        <p:nvSpPr>
          <p:cNvPr id="9" name="TextBox 8"/>
          <p:cNvSpPr txBox="1"/>
          <p:nvPr/>
        </p:nvSpPr>
        <p:spPr>
          <a:xfrm>
            <a:off x="8383743" y="3731053"/>
            <a:ext cx="263214" cy="276999"/>
          </a:xfrm>
          <a:prstGeom prst="rect">
            <a:avLst/>
          </a:prstGeom>
          <a:noFill/>
        </p:spPr>
        <p:txBody>
          <a:bodyPr wrap="none" rtlCol="0">
            <a:spAutoFit/>
          </a:bodyPr>
          <a:lstStyle/>
          <a:p>
            <a:r>
              <a:rPr lang="en-US" sz="1200" dirty="0" smtClean="0"/>
              <a:t>7</a:t>
            </a:r>
            <a:endParaRPr lang="el-GR" sz="1200" dirty="0"/>
          </a:p>
        </p:txBody>
      </p:sp>
    </p:spTree>
    <p:extLst>
      <p:ext uri="{BB962C8B-B14F-4D97-AF65-F5344CB8AC3E}">
        <p14:creationId xmlns:p14="http://schemas.microsoft.com/office/powerpoint/2010/main" val="6277650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sp>
        <p:nvSpPr>
          <p:cNvPr id="4" name="Θέση υποσέλιδου 3"/>
          <p:cNvSpPr>
            <a:spLocks noGrp="1"/>
          </p:cNvSpPr>
          <p:nvPr>
            <p:ph type="ftr" sz="quarter" idx="11"/>
          </p:nvPr>
        </p:nvSpPr>
        <p:spPr/>
        <p:txBody>
          <a:bodyPr/>
          <a:lstStyle/>
          <a:p>
            <a:r>
              <a:rPr lang="el-GR" smtClean="0"/>
              <a:t>Ενότητα 2η. Θηλαστικά</a:t>
            </a:r>
            <a:endParaRPr lang="en-US"/>
          </a:p>
        </p:txBody>
      </p:sp>
      <p:sp>
        <p:nvSpPr>
          <p:cNvPr id="9" name="Θέση αριθμού διαφάνειας 8"/>
          <p:cNvSpPr>
            <a:spLocks noGrp="1"/>
          </p:cNvSpPr>
          <p:nvPr>
            <p:ph type="sldNum" sz="quarter" idx="12"/>
          </p:nvPr>
        </p:nvSpPr>
        <p:spPr/>
        <p:txBody>
          <a:bodyPr/>
          <a:lstStyle/>
          <a:p>
            <a:fld id="{58A56277-EA16-4AF5-BFB5-E5ECBBB39490}" type="slidenum">
              <a:rPr lang="en-US" smtClean="0"/>
              <a:pPr/>
              <a:t>70</a:t>
            </a:fld>
            <a:endParaRPr lang="en-US"/>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16047618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solidFill>
                  <a:schemeClr val="accent6">
                    <a:lumMod val="75000"/>
                  </a:schemeClr>
                </a:solidFill>
              </a:rPr>
              <a:t>Σημειώματα</a:t>
            </a:r>
            <a:endParaRPr lang="el-GR" sz="4400" dirty="0">
              <a:solidFill>
                <a:schemeClr val="accent6">
                  <a:lumMod val="75000"/>
                </a:schemeClr>
              </a:solidFill>
            </a:endParaRPr>
          </a:p>
        </p:txBody>
      </p:sp>
      <p:sp>
        <p:nvSpPr>
          <p:cNvPr id="2" name="Θέση υποσέλιδου 1"/>
          <p:cNvSpPr>
            <a:spLocks noGrp="1"/>
          </p:cNvSpPr>
          <p:nvPr>
            <p:ph type="ftr" sz="quarter" idx="10"/>
          </p:nvPr>
        </p:nvSpPr>
        <p:spPr/>
        <p:txBody>
          <a:bodyPr/>
          <a:lstStyle/>
          <a:p>
            <a:r>
              <a:rPr lang="el-GR" smtClean="0"/>
              <a:t>Ενότητα 2η. Θηλαστικά</a:t>
            </a:r>
            <a:endParaRPr lang="en-US"/>
          </a:p>
        </p:txBody>
      </p:sp>
      <p:sp>
        <p:nvSpPr>
          <p:cNvPr id="3" name="Θέση αριθμού διαφάνειας 2"/>
          <p:cNvSpPr>
            <a:spLocks noGrp="1"/>
          </p:cNvSpPr>
          <p:nvPr>
            <p:ph type="sldNum" sz="quarter" idx="11"/>
          </p:nvPr>
        </p:nvSpPr>
        <p:spPr/>
        <p:txBody>
          <a:bodyPr/>
          <a:lstStyle/>
          <a:p>
            <a:fld id="{58A56277-EA16-4AF5-BFB5-E5ECBBB39490}" type="slidenum">
              <a:rPr lang="en-US" smtClean="0"/>
              <a:pPr/>
              <a:t>71</a:t>
            </a:fld>
            <a:endParaRPr lang="en-US"/>
          </a:p>
        </p:txBody>
      </p:sp>
    </p:spTree>
    <p:extLst>
      <p:ext uri="{BB962C8B-B14F-4D97-AF65-F5344CB8AC3E}">
        <p14:creationId xmlns:p14="http://schemas.microsoft.com/office/powerpoint/2010/main" val="25316279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5"/>
          <p:cNvSpPr>
            <a:spLocks noGrp="1"/>
          </p:cNvSpPr>
          <p:nvPr>
            <p:ph type="title"/>
          </p:nvPr>
        </p:nvSpPr>
        <p:spPr/>
        <p:txBody>
          <a:bodyPr/>
          <a:lstStyle/>
          <a:p>
            <a:r>
              <a:rPr lang="el-GR" altLang="en-US" sz="4000" smtClean="0"/>
              <a:t>Σημείωμα Ιστορικού Εκδόσεων</a:t>
            </a:r>
            <a:r>
              <a:rPr lang="en-US" altLang="en-US" sz="4000" smtClean="0"/>
              <a:t> </a:t>
            </a:r>
            <a:r>
              <a:rPr lang="el-GR" altLang="en-US" sz="4000" smtClean="0"/>
              <a:t>Έργου</a:t>
            </a:r>
            <a:endParaRPr lang="en-US" altLang="en-US" sz="4000" smtClean="0"/>
          </a:p>
        </p:txBody>
      </p:sp>
      <p:sp useBgFill="1">
        <p:nvSpPr>
          <p:cNvPr id="112643" name="Content Placeholder 6"/>
          <p:cNvSpPr>
            <a:spLocks noGrp="1"/>
          </p:cNvSpPr>
          <p:nvPr>
            <p:ph idx="1"/>
          </p:nvPr>
        </p:nvSpPr>
        <p:spPr/>
        <p:txBody>
          <a:bodyPr/>
          <a:lstStyle/>
          <a:p>
            <a:pPr marL="0" indent="0">
              <a:buFont typeface="Arial" panose="020B0604020202020204" pitchFamily="34" charset="0"/>
              <a:buNone/>
            </a:pPr>
            <a:r>
              <a:rPr lang="el-GR" altLang="en-US" sz="2000" smtClean="0"/>
              <a:t>Το παρόν έργο αποτελεί την έκδοση 1.0. </a:t>
            </a:r>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2η. Θηλαστικά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5911F546-0C8F-4432-ACA8-6C0ADB8BBB42}" type="slidenum">
              <a:rPr lang="el-GR" smtClean="0"/>
              <a:pPr>
                <a:defRPr/>
              </a:pPr>
              <a:t>72</a:t>
            </a:fld>
            <a:endParaRPr lang="el-GR"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5"/>
          <p:cNvSpPr>
            <a:spLocks noGrp="1"/>
          </p:cNvSpPr>
          <p:nvPr>
            <p:ph type="title"/>
          </p:nvPr>
        </p:nvSpPr>
        <p:spPr/>
        <p:txBody>
          <a:bodyPr/>
          <a:lstStyle/>
          <a:p>
            <a:r>
              <a:rPr lang="el-GR" altLang="en-US" sz="4000" smtClean="0"/>
              <a:t>Σημείωμα Αναφοράς</a:t>
            </a:r>
            <a:endParaRPr lang="en-US" altLang="en-US" sz="4000" smtClean="0"/>
          </a:p>
        </p:txBody>
      </p:sp>
      <p:sp useBgFill="1">
        <p:nvSpPr>
          <p:cNvPr id="113667" name="Content Placeholder 6"/>
          <p:cNvSpPr>
            <a:spLocks noGrp="1"/>
          </p:cNvSpPr>
          <p:nvPr>
            <p:ph idx="1"/>
          </p:nvPr>
        </p:nvSpPr>
        <p:spPr/>
        <p:txBody>
          <a:bodyPr/>
          <a:lstStyle/>
          <a:p>
            <a:pPr marL="0" indent="0">
              <a:buNone/>
            </a:pPr>
            <a:r>
              <a:rPr lang="el-GR" altLang="en-US" sz="2000" dirty="0" err="1" smtClean="0"/>
              <a:t>Copyright</a:t>
            </a:r>
            <a:r>
              <a:rPr lang="el-GR" altLang="en-US" sz="2000" dirty="0" smtClean="0"/>
              <a:t> </a:t>
            </a:r>
            <a:r>
              <a:rPr lang="el-GR" altLang="en-US" sz="2000" dirty="0" err="1" smtClean="0"/>
              <a:t>Εθνικόν</a:t>
            </a:r>
            <a:r>
              <a:rPr lang="el-GR" altLang="en-US" sz="2000" dirty="0" smtClean="0"/>
              <a:t> και </a:t>
            </a:r>
            <a:r>
              <a:rPr lang="el-GR" altLang="en-US" sz="2000" dirty="0" err="1" smtClean="0"/>
              <a:t>Καποδιστριακόν</a:t>
            </a:r>
            <a:r>
              <a:rPr lang="el-GR" altLang="en-US" sz="2000" dirty="0" smtClean="0"/>
              <a:t> </a:t>
            </a:r>
            <a:r>
              <a:rPr lang="el-GR" altLang="en-US" sz="2000" dirty="0" err="1" smtClean="0"/>
              <a:t>Πανεπιστήμιον</a:t>
            </a:r>
            <a:r>
              <a:rPr lang="el-GR" altLang="en-US" sz="2000" dirty="0" smtClean="0"/>
              <a:t> Αθηνών</a:t>
            </a:r>
            <a:r>
              <a:rPr lang="en-US" altLang="en-US" sz="2000" dirty="0" smtClean="0"/>
              <a:t>, </a:t>
            </a:r>
            <a:r>
              <a:rPr lang="el-GR" altLang="en-US" sz="2000" dirty="0" smtClean="0"/>
              <a:t>Παναγιώτης Παφίλης, Επίκουρος Καθηγητής. «Ζωολογία </a:t>
            </a:r>
            <a:r>
              <a:rPr lang="en-US" altLang="en-US" sz="2000" dirty="0" smtClean="0"/>
              <a:t>II</a:t>
            </a:r>
            <a:r>
              <a:rPr lang="el-GR" altLang="en-US" sz="2000" dirty="0" smtClean="0"/>
              <a:t>.</a:t>
            </a:r>
            <a:r>
              <a:rPr lang="el-GR" altLang="en-US" sz="2000" dirty="0" smtClean="0">
                <a:solidFill>
                  <a:srgbClr val="FF0000"/>
                </a:solidFill>
              </a:rPr>
              <a:t> </a:t>
            </a:r>
            <a:r>
              <a:rPr lang="el-GR" altLang="en-US" sz="2000" dirty="0" smtClean="0"/>
              <a:t>Ενότητα 2. Θηλαστικά». Έκδοση: 1.0. Αθήνα 201</a:t>
            </a:r>
            <a:r>
              <a:rPr lang="en-US" altLang="en-US" sz="2000" dirty="0" smtClean="0"/>
              <a:t>5</a:t>
            </a:r>
            <a:r>
              <a:rPr lang="el-GR" altLang="en-US" sz="2000" dirty="0" smtClean="0"/>
              <a:t>. Διαθέσιμο από τη δικτυακή διεύθυνση: </a:t>
            </a:r>
            <a:r>
              <a:rPr lang="en-GB" altLang="en-US" sz="2000" dirty="0"/>
              <a:t>http://opencourses.uoa.gr/courses/BIOL1/</a:t>
            </a:r>
            <a:r>
              <a:rPr lang="el-GR" altLang="en-US" sz="2000" dirty="0" smtClean="0"/>
              <a:t>.</a:t>
            </a:r>
          </a:p>
          <a:p>
            <a:pPr marL="0" indent="0"/>
            <a:endParaRPr lang="el-GR" altLang="en-US" dirty="0" smtClean="0"/>
          </a:p>
          <a:p>
            <a:pPr marL="0" indent="0"/>
            <a:endParaRPr lang="en-US" altLang="en-US" dirty="0" smtClean="0"/>
          </a:p>
        </p:txBody>
      </p:sp>
      <p:sp>
        <p:nvSpPr>
          <p:cNvPr id="4" name="Footer Placeholder 3"/>
          <p:cNvSpPr>
            <a:spLocks noGrp="1"/>
          </p:cNvSpPr>
          <p:nvPr>
            <p:ph type="ftr" sz="quarter" idx="11"/>
          </p:nvPr>
        </p:nvSpPr>
        <p:spPr>
          <a:prstGeom prst="rect">
            <a:avLst/>
          </a:prstGeom>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l-GR" altLang="en-US" smtClean="0">
                <a:solidFill>
                  <a:srgbClr val="898989"/>
                </a:solidFill>
                <a:latin typeface="Calibri" panose="020F0502020204030204" pitchFamily="34" charset="0"/>
              </a:rPr>
              <a:t>Ενότητα 2η. Θηλαστικά</a:t>
            </a:r>
            <a:endParaRPr lang="el-GR" altLang="en-US">
              <a:solidFill>
                <a:srgbClr val="898989"/>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pPr>
              <a:defRPr/>
            </a:pPr>
            <a:fld id="{681EBA9A-717F-4E81-A601-969B4396BD57}" type="slidenum">
              <a:rPr lang="el-GR" smtClean="0"/>
              <a:pPr>
                <a:defRPr/>
              </a:pPr>
              <a:t>73</a:t>
            </a:fld>
            <a:endParaRPr lang="el-G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98502"/>
            <a:ext cx="8229600" cy="1143000"/>
          </a:xfrm>
        </p:spPr>
        <p:txBody>
          <a:bodyPr>
            <a:normAutofit/>
          </a:bodyPr>
          <a:lstStyle/>
          <a:p>
            <a:pPr algn="ctr"/>
            <a:r>
              <a:rPr lang="el-GR" b="1" dirty="0"/>
              <a:t>Σημείωμα </a:t>
            </a:r>
            <a:r>
              <a:rPr lang="el-GR" b="1" dirty="0" smtClean="0"/>
              <a:t>Αδειοδότησης</a:t>
            </a:r>
            <a:endParaRPr lang="el-GR" b="1" dirty="0"/>
          </a:p>
        </p:txBody>
      </p:sp>
      <p:sp>
        <p:nvSpPr>
          <p:cNvPr id="3" name="Content Placeholder 2"/>
          <p:cNvSpPr>
            <a:spLocks noGrp="1"/>
          </p:cNvSpPr>
          <p:nvPr>
            <p:ph idx="1"/>
          </p:nvPr>
        </p:nvSpPr>
        <p:spPr>
          <a:xfrm>
            <a:off x="276224" y="1066800"/>
            <a:ext cx="8305801" cy="2110807"/>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sp>
        <p:nvSpPr>
          <p:cNvPr id="4" name="Θέση υποσέλιδου 3"/>
          <p:cNvSpPr>
            <a:spLocks noGrp="1"/>
          </p:cNvSpPr>
          <p:nvPr>
            <p:ph type="ftr" sz="quarter" idx="11"/>
          </p:nvPr>
        </p:nvSpPr>
        <p:spPr/>
        <p:txBody>
          <a:bodyPr/>
          <a:lstStyle/>
          <a:p>
            <a:r>
              <a:rPr lang="el-GR" smtClean="0"/>
              <a:t>Ενότητα 2η. Θηλαστικά</a:t>
            </a:r>
            <a:endParaRPr lang="en-US"/>
          </a:p>
        </p:txBody>
      </p:sp>
      <p:sp>
        <p:nvSpPr>
          <p:cNvPr id="5" name="Θέση αριθμού διαφάνειας 4"/>
          <p:cNvSpPr>
            <a:spLocks noGrp="1"/>
          </p:cNvSpPr>
          <p:nvPr>
            <p:ph type="sldNum" sz="quarter" idx="12"/>
          </p:nvPr>
        </p:nvSpPr>
        <p:spPr/>
        <p:txBody>
          <a:bodyPr/>
          <a:lstStyle/>
          <a:p>
            <a:fld id="{58A56277-EA16-4AF5-BFB5-E5ECBBB39490}" type="slidenum">
              <a:rPr lang="en-US" smtClean="0"/>
              <a:pPr/>
              <a:t>74</a:t>
            </a:fld>
            <a:endParaRPr lang="en-US"/>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4320" y="2776024"/>
            <a:ext cx="1405355" cy="4910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0025" y="3267074"/>
            <a:ext cx="8543926" cy="2933701"/>
          </a:xfrm>
          <a:prstGeom prst="rect">
            <a:avLst/>
          </a:prstGeom>
        </p:spPr>
        <p:txBody>
          <a:bodyPr vert="horz" wrap="square" lIns="91440" tIns="45720" rIns="91440" bIns="45720" rtlCol="0" anchor="ctr">
            <a:normAutofit fontScale="92500" lnSpcReduction="10000"/>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2101001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b="1" dirty="0"/>
              <a:t>Διατήρηση </a:t>
            </a:r>
            <a:r>
              <a:rPr lang="el-GR" b="1" dirty="0" smtClean="0"/>
              <a:t>Σημειωμάτων</a:t>
            </a:r>
            <a:endParaRPr lang="el-GR" b="1"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7" name="Θέση υποσέλιδου 6"/>
          <p:cNvSpPr>
            <a:spLocks noGrp="1"/>
          </p:cNvSpPr>
          <p:nvPr>
            <p:ph type="ftr" sz="quarter" idx="11"/>
          </p:nvPr>
        </p:nvSpPr>
        <p:spPr/>
        <p:txBody>
          <a:bodyPr/>
          <a:lstStyle/>
          <a:p>
            <a:r>
              <a:rPr lang="el-GR" smtClean="0"/>
              <a:t>Ενότητα 2η. Θηλαστικά</a:t>
            </a:r>
            <a:endParaRPr lang="en-US"/>
          </a:p>
        </p:txBody>
      </p:sp>
      <p:sp>
        <p:nvSpPr>
          <p:cNvPr id="8" name="Θέση αριθμού διαφάνειας 7"/>
          <p:cNvSpPr>
            <a:spLocks noGrp="1"/>
          </p:cNvSpPr>
          <p:nvPr>
            <p:ph type="sldNum" sz="quarter" idx="12"/>
          </p:nvPr>
        </p:nvSpPr>
        <p:spPr/>
        <p:txBody>
          <a:bodyPr/>
          <a:lstStyle/>
          <a:p>
            <a:fld id="{58A56277-EA16-4AF5-BFB5-E5ECBBB39490}" type="slidenum">
              <a:rPr lang="en-US" smtClean="0"/>
              <a:pPr/>
              <a:t>75</a:t>
            </a:fld>
            <a:endParaRPr lang="en-US"/>
          </a:p>
        </p:txBody>
      </p:sp>
    </p:spTree>
    <p:extLst>
      <p:ext uri="{BB962C8B-B14F-4D97-AF65-F5344CB8AC3E}">
        <p14:creationId xmlns:p14="http://schemas.microsoft.com/office/powerpoint/2010/main" val="340169487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a:t>
            </a:r>
          </a:p>
          <a:p>
            <a:pPr>
              <a:spcBef>
                <a:spcPts val="600"/>
              </a:spcBef>
            </a:pPr>
            <a:r>
              <a:rPr lang="el-GR" sz="1600" b="1" dirty="0" smtClean="0"/>
              <a:t>Εικόνα 1</a:t>
            </a:r>
            <a:r>
              <a:rPr lang="en-US" sz="1600" b="1" dirty="0" smtClean="0"/>
              <a:t>.</a:t>
            </a:r>
            <a:r>
              <a:rPr lang="el-GR" sz="1600" b="1" dirty="0" smtClean="0"/>
              <a:t>    </a:t>
            </a:r>
            <a:r>
              <a:rPr lang="en-US" sz="1600" dirty="0"/>
              <a:t>Copyright  © 2015 Dolphin Backflow Inc. </a:t>
            </a:r>
            <a:r>
              <a:rPr lang="el-GR" sz="1600" dirty="0"/>
              <a:t>Σύνδεσμος:</a:t>
            </a:r>
            <a:r>
              <a:rPr lang="en-US" sz="1600" dirty="0"/>
              <a:t>http://www.dolphinbackflow.com/    </a:t>
            </a:r>
            <a:r>
              <a:rPr lang="el-GR" sz="1600" dirty="0"/>
              <a:t>Πηγή:    </a:t>
            </a:r>
            <a:r>
              <a:rPr lang="en-US" sz="1600" dirty="0"/>
              <a:t>Dolphin Backflow Inc</a:t>
            </a:r>
            <a:r>
              <a:rPr lang="en-US" sz="1600" dirty="0" smtClean="0"/>
              <a:t>. </a:t>
            </a:r>
            <a:endParaRPr lang="en-US" sz="1600" dirty="0"/>
          </a:p>
          <a:p>
            <a:pPr>
              <a:spcBef>
                <a:spcPts val="600"/>
              </a:spcBef>
            </a:pPr>
            <a:r>
              <a:rPr lang="el-GR" sz="1600" b="1" dirty="0"/>
              <a:t>Εικόνα  2.    </a:t>
            </a:r>
            <a:r>
              <a:rPr lang="en-US" sz="1600" dirty="0"/>
              <a:t>Northern Long Ear Bat. Copyright © 2015. All Rights Reserved.  </a:t>
            </a:r>
            <a:r>
              <a:rPr lang="el-GR" sz="1600" dirty="0"/>
              <a:t>Σύνδεσμος:  </a:t>
            </a:r>
            <a:r>
              <a:rPr lang="en-US" sz="1600" dirty="0"/>
              <a:t>http://maineforest.org/issues-information/wildlife/theres-much-to-learn-about-northern-long-eared-bat/.  </a:t>
            </a:r>
            <a:r>
              <a:rPr lang="el-GR" sz="1600" dirty="0"/>
              <a:t>Πηγή:   </a:t>
            </a:r>
            <a:r>
              <a:rPr lang="en-US" sz="1600" dirty="0"/>
              <a:t>http://</a:t>
            </a:r>
            <a:r>
              <a:rPr lang="en-US" sz="1600" dirty="0" smtClean="0"/>
              <a:t>maineforest.org.  </a:t>
            </a:r>
            <a:endParaRPr lang="en-US" sz="1600" dirty="0"/>
          </a:p>
          <a:p>
            <a:pPr>
              <a:spcBef>
                <a:spcPts val="600"/>
              </a:spcBef>
            </a:pPr>
            <a:r>
              <a:rPr lang="el-GR" sz="1600" b="1" dirty="0"/>
              <a:t>Εικόνα  3.    </a:t>
            </a:r>
            <a:r>
              <a:rPr lang="en-US" sz="1600" dirty="0"/>
              <a:t>Copyright </a:t>
            </a:r>
            <a:r>
              <a:rPr lang="en-US" sz="1600" dirty="0" err="1"/>
              <a:t>SegiEmpat</a:t>
            </a:r>
            <a:r>
              <a:rPr lang="en-US" sz="1600" dirty="0"/>
              <a:t> © Copyright 2014, All Rights Reserved.  </a:t>
            </a:r>
            <a:r>
              <a:rPr lang="el-GR" sz="1600" dirty="0"/>
              <a:t>Σύνδεσμος:  </a:t>
            </a:r>
            <a:r>
              <a:rPr lang="en-US" sz="1600" dirty="0"/>
              <a:t>http://segiempat.com/aneh-unik/rekor/5-binatang-pelari-tercepat-di-daratan/.  </a:t>
            </a:r>
            <a:r>
              <a:rPr lang="el-GR" sz="1600" dirty="0"/>
              <a:t>Πηγή: </a:t>
            </a:r>
            <a:r>
              <a:rPr lang="en-US" sz="1600" dirty="0"/>
              <a:t>http://segiempat.com</a:t>
            </a:r>
            <a:r>
              <a:rPr lang="en-US" sz="1600" dirty="0" smtClean="0"/>
              <a:t>. </a:t>
            </a:r>
            <a:endParaRPr lang="en-US" sz="1600" dirty="0"/>
          </a:p>
          <a:p>
            <a:pPr>
              <a:spcBef>
                <a:spcPts val="600"/>
              </a:spcBef>
            </a:pPr>
            <a:r>
              <a:rPr lang="el-GR" sz="1600" b="1" dirty="0"/>
              <a:t>Εικόνα  4.    </a:t>
            </a:r>
            <a:r>
              <a:rPr lang="en-US" sz="1600" dirty="0"/>
              <a:t>Wikipedia the free Encyclopedia. Creative commons </a:t>
            </a:r>
            <a:r>
              <a:rPr lang="en-US" sz="1600" dirty="0" err="1"/>
              <a:t>Licence</a:t>
            </a:r>
            <a:r>
              <a:rPr lang="en-US" sz="1600" dirty="0"/>
              <a:t>.   </a:t>
            </a:r>
            <a:r>
              <a:rPr lang="el-GR" sz="1600" dirty="0"/>
              <a:t>Σύνδεσμος:  </a:t>
            </a:r>
            <a:r>
              <a:rPr lang="en-US" sz="1600" dirty="0"/>
              <a:t>https://es.wikipedia.org/wiki/Mammalia.  </a:t>
            </a:r>
            <a:r>
              <a:rPr lang="el-GR" sz="1600" dirty="0"/>
              <a:t>Πηγή:    </a:t>
            </a:r>
            <a:r>
              <a:rPr lang="en-US" sz="1600" dirty="0"/>
              <a:t>https://es.wikipedia.org. </a:t>
            </a:r>
          </a:p>
          <a:p>
            <a:pPr>
              <a:spcBef>
                <a:spcPts val="600"/>
              </a:spcBef>
            </a:pPr>
            <a:r>
              <a:rPr lang="el-GR" sz="1600" b="1" dirty="0"/>
              <a:t>Εικόνα  5.    </a:t>
            </a:r>
            <a:r>
              <a:rPr lang="el-GR" sz="1600" dirty="0"/>
              <a:t>Σύνδεσμος:  </a:t>
            </a:r>
            <a:r>
              <a:rPr lang="en-US" sz="1600" dirty="0"/>
              <a:t>http://exeldim.site40.net/exelixi/thirapsidia/thirapsidia_a.htm.   </a:t>
            </a:r>
            <a:r>
              <a:rPr lang="el-GR" sz="1600" dirty="0"/>
              <a:t>Πηγή: </a:t>
            </a:r>
            <a:r>
              <a:rPr lang="en-US" sz="1600" dirty="0"/>
              <a:t>http://exeldim.site40.net. </a:t>
            </a:r>
          </a:p>
          <a:p>
            <a:pPr>
              <a:spcBef>
                <a:spcPts val="600"/>
              </a:spcBef>
            </a:pPr>
            <a:r>
              <a:rPr lang="el-GR" sz="1600" b="1" dirty="0"/>
              <a:t>Εικόνα  6.    </a:t>
            </a:r>
            <a:r>
              <a:rPr lang="en-US" sz="1600" dirty="0"/>
              <a:t>Copyright © 2015 </a:t>
            </a:r>
            <a:r>
              <a:rPr lang="en-US" sz="1600" dirty="0" err="1"/>
              <a:t>BuzzFeed</a:t>
            </a:r>
            <a:r>
              <a:rPr lang="en-US" sz="1600" dirty="0"/>
              <a:t>, </a:t>
            </a:r>
            <a:r>
              <a:rPr lang="en-US" sz="1600" dirty="0" err="1"/>
              <a:t>Inc</a:t>
            </a:r>
            <a:r>
              <a:rPr lang="en-US" sz="1600" dirty="0"/>
              <a:t>  </a:t>
            </a:r>
            <a:r>
              <a:rPr lang="el-GR" sz="1600" dirty="0"/>
              <a:t>Σύνδεσμος: </a:t>
            </a:r>
            <a:r>
              <a:rPr lang="en-US" sz="1600" dirty="0"/>
              <a:t>http://www.buzzfeed.com/chrismenning/therapsids-are-cooler-than-dinosaurs#.uwJQ7nP1y .  </a:t>
            </a:r>
            <a:r>
              <a:rPr lang="el-GR" sz="1600" dirty="0"/>
              <a:t>Πηγή:   </a:t>
            </a:r>
            <a:r>
              <a:rPr lang="en-US" sz="1600" dirty="0"/>
              <a:t>http://www.buzzfeed.com.</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76</a:t>
            </a:fld>
            <a:endParaRPr lang="en-US"/>
          </a:p>
        </p:txBody>
      </p:sp>
    </p:spTree>
    <p:extLst>
      <p:ext uri="{BB962C8B-B14F-4D97-AF65-F5344CB8AC3E}">
        <p14:creationId xmlns:p14="http://schemas.microsoft.com/office/powerpoint/2010/main" val="262307829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2/13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7. </a:t>
            </a:r>
            <a:r>
              <a:rPr lang="en-US" sz="1600" dirty="0"/>
              <a:t>Copyright © 2015 </a:t>
            </a:r>
            <a:r>
              <a:rPr lang="en-US" sz="1600" dirty="0" err="1"/>
              <a:t>BuzzFeed</a:t>
            </a:r>
            <a:r>
              <a:rPr lang="en-US" sz="1600" dirty="0"/>
              <a:t>, </a:t>
            </a:r>
            <a:r>
              <a:rPr lang="en-US" sz="1600" dirty="0" err="1"/>
              <a:t>Inc</a:t>
            </a:r>
            <a:r>
              <a:rPr lang="en-US" sz="1600" dirty="0"/>
              <a:t>  </a:t>
            </a:r>
            <a:r>
              <a:rPr lang="el-GR" sz="1600" dirty="0"/>
              <a:t>Σύνδεσμος: </a:t>
            </a:r>
            <a:r>
              <a:rPr lang="en-US" sz="1600" dirty="0"/>
              <a:t>http://www.buzzfeed.com/chrismenning/therapsids-are-cooler-than-dinosaurs#.uwJQ7nP1y.   </a:t>
            </a:r>
            <a:r>
              <a:rPr lang="el-GR" sz="1600" dirty="0"/>
              <a:t>Πηγή: </a:t>
            </a:r>
            <a:r>
              <a:rPr lang="en-US" sz="1600" dirty="0"/>
              <a:t>http://www.buzzfeed.com</a:t>
            </a:r>
            <a:r>
              <a:rPr lang="en-US" sz="1600" dirty="0" smtClean="0"/>
              <a:t>.</a:t>
            </a:r>
            <a:endParaRPr lang="en-US" sz="1600" dirty="0"/>
          </a:p>
          <a:p>
            <a:pPr>
              <a:spcBef>
                <a:spcPts val="600"/>
              </a:spcBef>
            </a:pPr>
            <a:r>
              <a:rPr lang="el-GR" sz="1600" b="1" dirty="0"/>
              <a:t>Εικόνα  8.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9.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10. </a:t>
            </a:r>
            <a:r>
              <a:rPr lang="en-US" sz="1600" dirty="0"/>
              <a:t>Copyright Kathryn M. </a:t>
            </a:r>
            <a:r>
              <a:rPr lang="en-US" sz="1600" dirty="0" err="1"/>
              <a:t>Duda</a:t>
            </a:r>
            <a:r>
              <a:rPr lang="en-US" sz="1600" dirty="0"/>
              <a:t> is associate editor of Carnegie Magazine. </a:t>
            </a:r>
            <a:r>
              <a:rPr lang="el-GR" sz="1600" dirty="0"/>
              <a:t>Σύνδεσμος:   </a:t>
            </a:r>
            <a:r>
              <a:rPr lang="en-US" sz="1600" dirty="0"/>
              <a:t>http://www.carnegiemuseums.org/cmag/bk_issue/1997/julaug/feat2.htm.  </a:t>
            </a:r>
            <a:r>
              <a:rPr lang="el-GR" sz="1600" dirty="0"/>
              <a:t>Πηγή:    </a:t>
            </a:r>
            <a:r>
              <a:rPr lang="en-US" sz="1600" dirty="0"/>
              <a:t>http://www.carnegiemuseums.org</a:t>
            </a:r>
            <a:r>
              <a:rPr lang="en-US" sz="1600" dirty="0" smtClean="0"/>
              <a:t>. </a:t>
            </a:r>
            <a:endParaRPr lang="en-US" sz="1600" dirty="0"/>
          </a:p>
          <a:p>
            <a:pPr>
              <a:spcBef>
                <a:spcPts val="600"/>
              </a:spcBef>
            </a:pPr>
            <a:r>
              <a:rPr lang="el-GR" sz="1600" b="1" dirty="0"/>
              <a:t>Εικόνα  11.    </a:t>
            </a:r>
            <a:r>
              <a:rPr lang="el-GR" sz="1600" dirty="0"/>
              <a:t>©</a:t>
            </a:r>
            <a:r>
              <a:rPr lang="en-US" sz="1600" dirty="0"/>
              <a:t>Copyright 2006 Tom Pelletier All Rights Reserved  </a:t>
            </a:r>
            <a:r>
              <a:rPr lang="el-GR" sz="1600" dirty="0"/>
              <a:t>Σύνδεσμος:  </a:t>
            </a:r>
            <a:r>
              <a:rPr lang="en-US" sz="1600" dirty="0"/>
              <a:t>http://www.curiousnature.info/A1-Short-tailed%20Shrew.htm.  </a:t>
            </a:r>
            <a:r>
              <a:rPr lang="el-GR" sz="1600" dirty="0"/>
              <a:t>Πηγή:   </a:t>
            </a:r>
            <a:r>
              <a:rPr lang="en-US" sz="1600" dirty="0"/>
              <a:t>http://www.curiousnature.info. </a:t>
            </a:r>
          </a:p>
          <a:p>
            <a:pPr>
              <a:spcBef>
                <a:spcPts val="600"/>
              </a:spcBef>
            </a:pPr>
            <a:r>
              <a:rPr lang="el-GR" sz="1600" b="1" dirty="0" smtClean="0"/>
              <a:t>Εικόνα  </a:t>
            </a:r>
            <a:r>
              <a:rPr lang="el-GR" sz="1600" b="1" dirty="0"/>
              <a:t>12.    </a:t>
            </a:r>
            <a:r>
              <a:rPr lang="en-US" sz="1600" dirty="0"/>
              <a:t>Copyrighted.     </a:t>
            </a:r>
          </a:p>
          <a:p>
            <a:pPr>
              <a:spcBef>
                <a:spcPts val="600"/>
              </a:spcBef>
            </a:pPr>
            <a:r>
              <a:rPr lang="el-GR" sz="1600" b="1" dirty="0"/>
              <a:t>Εικόνα  13.    </a:t>
            </a:r>
            <a:r>
              <a:rPr lang="en-US" sz="1600" dirty="0"/>
              <a:t>Copyrighted.</a:t>
            </a:r>
          </a:p>
          <a:p>
            <a:pPr>
              <a:spcBef>
                <a:spcPts val="600"/>
              </a:spcBef>
            </a:pPr>
            <a:r>
              <a:rPr lang="el-GR" sz="1600" b="1" dirty="0" smtClean="0"/>
              <a:t>Εικόνα  </a:t>
            </a:r>
            <a:r>
              <a:rPr lang="el-GR" sz="1600" b="1" dirty="0"/>
              <a:t>14.    </a:t>
            </a:r>
            <a:r>
              <a:rPr lang="en-US" sz="1600" dirty="0"/>
              <a:t>Copyrighted</a:t>
            </a:r>
            <a:r>
              <a:rPr lang="en-US" sz="1600" dirty="0" smtClean="0"/>
              <a:t>.     </a:t>
            </a:r>
            <a:endParaRPr lang="en-US" sz="1600" dirty="0"/>
          </a:p>
          <a:p>
            <a:pPr>
              <a:spcBef>
                <a:spcPts val="600"/>
              </a:spcBef>
            </a:pPr>
            <a:r>
              <a:rPr lang="el-GR" sz="1600" b="1" dirty="0"/>
              <a:t>Εικόνα  15.    </a:t>
            </a:r>
            <a:r>
              <a:rPr lang="en-US" sz="1600" dirty="0"/>
              <a:t>Otherside.gr Copyright © 2015.  </a:t>
            </a:r>
            <a:r>
              <a:rPr lang="el-GR" sz="1600" dirty="0"/>
              <a:t>Σύνδεσμος:   </a:t>
            </a:r>
            <a:r>
              <a:rPr lang="en-US" sz="1600" dirty="0"/>
              <a:t>http://www.otherside.gr/2012/01/paraxena-pragmata-me-louri/. </a:t>
            </a:r>
            <a:r>
              <a:rPr lang="el-GR" sz="1600" dirty="0"/>
              <a:t>Πηγή: </a:t>
            </a:r>
            <a:r>
              <a:rPr lang="en-US" sz="1600" dirty="0"/>
              <a:t>http://www.otherside.gr/.</a:t>
            </a:r>
          </a:p>
          <a:p>
            <a:pPr>
              <a:spcBef>
                <a:spcPts val="600"/>
              </a:spcBef>
            </a:pPr>
            <a:r>
              <a:rPr lang="en-US" sz="1600" b="1" dirty="0"/>
              <a:t>    </a:t>
            </a:r>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77</a:t>
            </a:fld>
            <a:endParaRPr lang="en-US"/>
          </a:p>
        </p:txBody>
      </p:sp>
    </p:spTree>
    <p:extLst>
      <p:ext uri="{BB962C8B-B14F-4D97-AF65-F5344CB8AC3E}">
        <p14:creationId xmlns:p14="http://schemas.microsoft.com/office/powerpoint/2010/main" val="32394665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3/13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16.   </a:t>
            </a:r>
            <a:r>
              <a:rPr lang="en-US" sz="1600" dirty="0"/>
              <a:t>Copyright  © 2014 </a:t>
            </a:r>
            <a:r>
              <a:rPr lang="el-GR" sz="1600" dirty="0"/>
              <a:t>Αλφειός Ποταμός.  Σύνδεσμος:  </a:t>
            </a:r>
            <a:r>
              <a:rPr lang="en-US" sz="1600" dirty="0"/>
              <a:t>http://alfeiospotamos.gr/?p=13757.  </a:t>
            </a:r>
            <a:r>
              <a:rPr lang="el-GR" sz="1600" dirty="0"/>
              <a:t>Πηγή:  </a:t>
            </a:r>
            <a:r>
              <a:rPr lang="en-US" sz="1600" dirty="0"/>
              <a:t>http://alfeiospotamos.gr</a:t>
            </a:r>
            <a:r>
              <a:rPr lang="en-US" sz="1600" dirty="0" smtClean="0"/>
              <a:t>. </a:t>
            </a:r>
            <a:endParaRPr lang="en-US" sz="1600" dirty="0"/>
          </a:p>
          <a:p>
            <a:pPr>
              <a:spcBef>
                <a:spcPts val="600"/>
              </a:spcBef>
            </a:pPr>
            <a:r>
              <a:rPr lang="el-GR" sz="1600" b="1" dirty="0"/>
              <a:t>Εικόνα  17</a:t>
            </a:r>
            <a:r>
              <a:rPr lang="el-GR" sz="1600" dirty="0"/>
              <a:t>.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18. </a:t>
            </a:r>
            <a:r>
              <a:rPr lang="en-US" sz="1600" dirty="0"/>
              <a:t>Copyright 2014 | design </a:t>
            </a:r>
            <a:r>
              <a:rPr lang="en-US" sz="1600" dirty="0" err="1"/>
              <a:t>Addclientes</a:t>
            </a:r>
            <a:r>
              <a:rPr lang="en-US" sz="1600" dirty="0"/>
              <a:t>.  </a:t>
            </a:r>
            <a:r>
              <a:rPr lang="el-GR" sz="1600" dirty="0"/>
              <a:t>Σύνδεσμος: </a:t>
            </a:r>
            <a:r>
              <a:rPr lang="en-US" sz="1600" dirty="0"/>
              <a:t>http://silnatur.com/el-foliculo-piloso-el-protagonista-en-la-depilacion-definitiva/.   </a:t>
            </a:r>
            <a:r>
              <a:rPr lang="el-GR" sz="1600" dirty="0"/>
              <a:t>Πηγή:  : </a:t>
            </a:r>
            <a:r>
              <a:rPr lang="en-US" sz="1600" dirty="0"/>
              <a:t>http://silnatur.com. </a:t>
            </a:r>
          </a:p>
          <a:p>
            <a:pPr>
              <a:spcBef>
                <a:spcPts val="600"/>
              </a:spcBef>
            </a:pPr>
            <a:r>
              <a:rPr lang="el-GR" sz="1600" b="1" dirty="0"/>
              <a:t>Εικόνα  19.    </a:t>
            </a:r>
            <a:r>
              <a:rPr lang="en-US" sz="1600" dirty="0"/>
              <a:t>Copyright  2013 Wiki Kids Ltd.  </a:t>
            </a:r>
            <a:r>
              <a:rPr lang="el-GR" sz="1600" dirty="0"/>
              <a:t>Σύνδεσμος: </a:t>
            </a:r>
            <a:r>
              <a:rPr lang="en-US" sz="1600" dirty="0"/>
              <a:t>http://www.wwk.in/beavers. </a:t>
            </a:r>
            <a:r>
              <a:rPr lang="el-GR" sz="1600" dirty="0"/>
              <a:t>Πηγή:      </a:t>
            </a:r>
            <a:r>
              <a:rPr lang="en-US" sz="1600" dirty="0"/>
              <a:t>http://www.wwk.in</a:t>
            </a:r>
            <a:r>
              <a:rPr lang="en-US" sz="1600" dirty="0" smtClean="0"/>
              <a:t>.</a:t>
            </a:r>
            <a:endParaRPr lang="en-US" sz="1600" dirty="0"/>
          </a:p>
          <a:p>
            <a:pPr>
              <a:spcBef>
                <a:spcPts val="600"/>
              </a:spcBef>
            </a:pPr>
            <a:r>
              <a:rPr lang="el-GR" sz="1600" b="1" dirty="0"/>
              <a:t>Εικόνα  20.    </a:t>
            </a:r>
            <a:r>
              <a:rPr lang="en-US" sz="1600" dirty="0"/>
              <a:t>Copyright © </a:t>
            </a:r>
            <a:r>
              <a:rPr lang="en-US" sz="1600" dirty="0" err="1"/>
              <a:t>Agelioforos</a:t>
            </a:r>
            <a:r>
              <a:rPr lang="en-US" sz="1600" dirty="0"/>
              <a:t> 2009 - 2014. All rights reserved  </a:t>
            </a:r>
            <a:r>
              <a:rPr lang="el-GR" sz="1600" dirty="0"/>
              <a:t>Σύνδεσμος:  </a:t>
            </a:r>
            <a:r>
              <a:rPr lang="en-US" sz="1600" dirty="0"/>
              <a:t>http://www.agelioforos.gr/default.asp?pid=7&amp;ct=19&amp;artid=205810.  </a:t>
            </a:r>
            <a:r>
              <a:rPr lang="el-GR" sz="1600" dirty="0"/>
              <a:t>Πηγή:     </a:t>
            </a:r>
            <a:r>
              <a:rPr lang="en-US" sz="1600" dirty="0"/>
              <a:t>http://www.agelioforos.gr</a:t>
            </a:r>
            <a:r>
              <a:rPr lang="en-US" sz="1600" dirty="0" smtClean="0"/>
              <a:t>.</a:t>
            </a:r>
            <a:endParaRPr lang="en-US" sz="1600" dirty="0"/>
          </a:p>
          <a:p>
            <a:pPr>
              <a:spcBef>
                <a:spcPts val="600"/>
              </a:spcBef>
            </a:pPr>
            <a:r>
              <a:rPr lang="el-GR" sz="1600" b="1" dirty="0"/>
              <a:t>Εικόνα  21. </a:t>
            </a:r>
            <a:r>
              <a:rPr lang="en-US" sz="1600" dirty="0"/>
              <a:t>Arctic Fox with summer coat. Copyright © 2008 - 2015 A-Z Animals  File Owner: </a:t>
            </a:r>
            <a:r>
              <a:rPr lang="en-US" sz="1600" dirty="0" smtClean="0"/>
              <a:t>Brian </a:t>
            </a:r>
            <a:r>
              <a:rPr lang="en-US" sz="1600" dirty="0"/>
              <a:t>Anderson - Public Domain by U.S. Fish &amp; Wildlife Service.  </a:t>
            </a:r>
            <a:r>
              <a:rPr lang="el-GR" sz="1600" dirty="0"/>
              <a:t>Σύνδεσμος:   </a:t>
            </a:r>
            <a:r>
              <a:rPr lang="en-US" sz="1600" dirty="0"/>
              <a:t>http://a-z-animals.com/animals/arctic-fox/pictures/1991/.  </a:t>
            </a:r>
            <a:r>
              <a:rPr lang="el-GR" sz="1600" dirty="0"/>
              <a:t>Πηγή:  </a:t>
            </a:r>
            <a:r>
              <a:rPr lang="en-US" sz="1600" dirty="0"/>
              <a:t>http://a-z-animals.com</a:t>
            </a:r>
            <a:r>
              <a:rPr lang="en-US" sz="1600" dirty="0" smtClean="0"/>
              <a:t>.   </a:t>
            </a:r>
            <a:endParaRPr lang="en-US" sz="1600" dirty="0"/>
          </a:p>
          <a:p>
            <a:pPr>
              <a:spcBef>
                <a:spcPts val="600"/>
              </a:spcBef>
            </a:pPr>
            <a:r>
              <a:rPr lang="el-GR" sz="1600" b="1" dirty="0"/>
              <a:t>Εικόνα  22</a:t>
            </a:r>
            <a:r>
              <a:rPr lang="el-GR" sz="1600" dirty="0"/>
              <a:t>. </a:t>
            </a:r>
            <a:r>
              <a:rPr lang="en-US" sz="1600" dirty="0"/>
              <a:t>Arctic fox in winter coat. Copyright © 2000-2015, Zazzle Inc. All rights reserved.   Made by Zazzle Paper. Designed by </a:t>
            </a:r>
            <a:r>
              <a:rPr lang="en-US" sz="1600" dirty="0" err="1"/>
              <a:t>DanitaDelimont</a:t>
            </a:r>
            <a:r>
              <a:rPr lang="en-US" sz="1600" dirty="0"/>
              <a:t> </a:t>
            </a:r>
            <a:r>
              <a:rPr lang="el-GR" sz="1600" dirty="0"/>
              <a:t>Σύνδεσμος:   </a:t>
            </a:r>
            <a:r>
              <a:rPr lang="en-US" sz="1600" dirty="0"/>
              <a:t>http://www.zazzle.co.uk/arctic+fox+gifts. </a:t>
            </a:r>
            <a:r>
              <a:rPr lang="el-GR" sz="1600" dirty="0"/>
              <a:t>Πηγή:   </a:t>
            </a:r>
            <a:r>
              <a:rPr lang="en-US" sz="1600" dirty="0"/>
              <a:t>http://www.zazzle.co.uk</a:t>
            </a:r>
            <a:r>
              <a:rPr lang="en-US" sz="1600" dirty="0" smtClean="0"/>
              <a:t>.</a:t>
            </a:r>
            <a:endParaRPr lang="en-US" sz="1600" dirty="0"/>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78</a:t>
            </a:fld>
            <a:endParaRPr lang="en-US"/>
          </a:p>
        </p:txBody>
      </p:sp>
    </p:spTree>
    <p:extLst>
      <p:ext uri="{BB962C8B-B14F-4D97-AF65-F5344CB8AC3E}">
        <p14:creationId xmlns:p14="http://schemas.microsoft.com/office/powerpoint/2010/main" val="80043784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4/13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23 .  </a:t>
            </a:r>
            <a:r>
              <a:rPr lang="en-US" sz="1600" dirty="0"/>
              <a:t>Copyright Site Copyright © 2005 - 2015 I Love Cartoons All Rights Reserved  </a:t>
            </a:r>
            <a:r>
              <a:rPr lang="el-GR" sz="1600" dirty="0"/>
              <a:t>Σύνδεσμος: </a:t>
            </a:r>
            <a:r>
              <a:rPr lang="en-US" sz="1600" dirty="0"/>
              <a:t>http://i-love-cartoons.us/snags/clipart/Looney-Tunes/Pepe-Le-Pew.php.   </a:t>
            </a:r>
            <a:r>
              <a:rPr lang="el-GR" sz="1600" dirty="0"/>
              <a:t>Πηγή:    </a:t>
            </a:r>
            <a:r>
              <a:rPr lang="en-US" sz="1600" dirty="0"/>
              <a:t>http://i-love-cartoons.us</a:t>
            </a:r>
            <a:r>
              <a:rPr lang="en-US" sz="1600" dirty="0" smtClean="0"/>
              <a:t>. </a:t>
            </a:r>
            <a:endParaRPr lang="en-US" sz="1600" dirty="0"/>
          </a:p>
          <a:p>
            <a:pPr>
              <a:spcBef>
                <a:spcPts val="600"/>
              </a:spcBef>
            </a:pPr>
            <a:r>
              <a:rPr lang="el-GR" sz="1600" b="1" dirty="0"/>
              <a:t>Εικόνα  24.    </a:t>
            </a:r>
            <a:r>
              <a:rPr lang="el-GR" sz="1600" dirty="0"/>
              <a:t>@</a:t>
            </a:r>
            <a:r>
              <a:rPr lang="en-US" sz="1600" dirty="0"/>
              <a:t>copyright 2015 All-free-download.com . </a:t>
            </a:r>
            <a:r>
              <a:rPr lang="el-GR" sz="1600" dirty="0"/>
              <a:t>Σύνδεσμος:  </a:t>
            </a:r>
            <a:r>
              <a:rPr lang="en-US" sz="1600" dirty="0"/>
              <a:t>http://all-free-download.com/free-vector/animal-skin-vector.html.  </a:t>
            </a:r>
            <a:r>
              <a:rPr lang="el-GR" sz="1600" dirty="0"/>
              <a:t>Πηγή: </a:t>
            </a:r>
            <a:r>
              <a:rPr lang="en-US" sz="1600" dirty="0"/>
              <a:t>http://all-free-download.com . </a:t>
            </a:r>
          </a:p>
          <a:p>
            <a:pPr>
              <a:spcBef>
                <a:spcPts val="600"/>
              </a:spcBef>
            </a:pPr>
            <a:r>
              <a:rPr lang="el-GR" sz="1600" b="1" dirty="0"/>
              <a:t>Εικόνα 25 .    </a:t>
            </a:r>
            <a:r>
              <a:rPr lang="en-US" sz="1600" dirty="0"/>
              <a:t>Copyrighted</a:t>
            </a:r>
            <a:r>
              <a:rPr lang="en-US" sz="1600" dirty="0" smtClean="0"/>
              <a:t>.     </a:t>
            </a:r>
            <a:endParaRPr lang="en-US" sz="1600" dirty="0"/>
          </a:p>
          <a:p>
            <a:pPr>
              <a:spcBef>
                <a:spcPts val="600"/>
              </a:spcBef>
            </a:pPr>
            <a:r>
              <a:rPr lang="el-GR" sz="1600" b="1" dirty="0"/>
              <a:t>Εικόνα 26 </a:t>
            </a:r>
            <a:r>
              <a:rPr lang="el-GR" sz="1600" dirty="0"/>
              <a:t>. </a:t>
            </a:r>
            <a:r>
              <a:rPr lang="en-US" sz="1600" dirty="0"/>
              <a:t>Star-nosed Mole (</a:t>
            </a:r>
            <a:r>
              <a:rPr lang="en-US" sz="1600" dirty="0" err="1"/>
              <a:t>Condylura</a:t>
            </a:r>
            <a:r>
              <a:rPr lang="en-US" sz="1600" dirty="0"/>
              <a:t> </a:t>
            </a:r>
            <a:r>
              <a:rPr lang="en-US" sz="1600" dirty="0" err="1"/>
              <a:t>cristata</a:t>
            </a:r>
            <a:r>
              <a:rPr lang="en-US" sz="1600" dirty="0"/>
              <a:t>). Copyright © 2015. </a:t>
            </a:r>
            <a:r>
              <a:rPr lang="en-US" sz="1600" dirty="0" err="1"/>
              <a:t>Moolf</a:t>
            </a:r>
            <a:r>
              <a:rPr lang="en-US" sz="1600" dirty="0"/>
              <a:t> - Most interesting and amazing site on the world! www.moolf.com.   </a:t>
            </a:r>
            <a:r>
              <a:rPr lang="el-GR" sz="1600" dirty="0"/>
              <a:t>Σύνδεσμος: </a:t>
            </a:r>
            <a:r>
              <a:rPr lang="en-US" sz="1600" dirty="0"/>
              <a:t>http://www.moolf.com/animals/world-s-strangest-looking-animals.html   </a:t>
            </a:r>
            <a:r>
              <a:rPr lang="el-GR" sz="1600" dirty="0"/>
              <a:t>Πηγή:     </a:t>
            </a:r>
            <a:r>
              <a:rPr lang="en-US" sz="1600" dirty="0"/>
              <a:t>http://www.moolf.com</a:t>
            </a:r>
            <a:r>
              <a:rPr lang="en-US" sz="1600" dirty="0" smtClean="0"/>
              <a:t>.</a:t>
            </a:r>
            <a:endParaRPr lang="en-US" sz="1600" dirty="0"/>
          </a:p>
          <a:p>
            <a:pPr>
              <a:spcBef>
                <a:spcPts val="600"/>
              </a:spcBef>
            </a:pPr>
            <a:r>
              <a:rPr lang="el-GR" sz="1600" b="1" dirty="0"/>
              <a:t>Εικόνα  27.    </a:t>
            </a:r>
            <a:r>
              <a:rPr lang="en-US" sz="1600" dirty="0"/>
              <a:t>Copyright </a:t>
            </a:r>
            <a:r>
              <a:rPr lang="en-US" sz="1600" dirty="0" err="1"/>
              <a:t>Sakoulis</a:t>
            </a:r>
            <a:r>
              <a:rPr lang="en-US" sz="1600" dirty="0"/>
              <a:t> Athanassios-www.photophysis.gr   </a:t>
            </a:r>
            <a:r>
              <a:rPr lang="el-GR" sz="1600" dirty="0"/>
              <a:t>Σύνδεσμος: </a:t>
            </a:r>
            <a:r>
              <a:rPr lang="en-US" sz="1600" dirty="0"/>
              <a:t>http://www.explorecrete.com/crete-west/GR-Thodorou.html.   </a:t>
            </a:r>
            <a:r>
              <a:rPr lang="el-GR" sz="1600" dirty="0"/>
              <a:t>Πηγή:  </a:t>
            </a:r>
            <a:r>
              <a:rPr lang="en-US" sz="1600" dirty="0"/>
              <a:t>http://www.explorecrete.com. </a:t>
            </a:r>
          </a:p>
          <a:p>
            <a:pPr>
              <a:spcBef>
                <a:spcPts val="600"/>
              </a:spcBef>
            </a:pPr>
            <a:r>
              <a:rPr lang="el-GR" sz="1600" b="1" dirty="0"/>
              <a:t>Εικόνα 28 .    </a:t>
            </a:r>
            <a:r>
              <a:rPr lang="en-US" sz="1600" dirty="0"/>
              <a:t>Copyright © 2015 NUTRISANA.   </a:t>
            </a:r>
            <a:r>
              <a:rPr lang="el-GR" sz="1600" dirty="0"/>
              <a:t>Σύνδεσμος: </a:t>
            </a:r>
            <a:r>
              <a:rPr lang="en-US" sz="1600" dirty="0"/>
              <a:t>http://nutrisanaeurope.com/euzenshop/index.php?main_page=product_info&amp;products_id=5.   </a:t>
            </a:r>
            <a:r>
              <a:rPr lang="el-GR" sz="1600" dirty="0"/>
              <a:t>Πηγή:    </a:t>
            </a:r>
            <a:r>
              <a:rPr lang="en-US" sz="1600" dirty="0"/>
              <a:t>http://nutrisanaeurope.com. </a:t>
            </a:r>
          </a:p>
          <a:p>
            <a:pPr>
              <a:spcBef>
                <a:spcPts val="600"/>
              </a:spcBef>
            </a:pPr>
            <a:r>
              <a:rPr lang="el-GR" sz="1600" b="1" dirty="0"/>
              <a:t>Εικόνα  29.    </a:t>
            </a:r>
            <a:r>
              <a:rPr lang="en-US" sz="1600" dirty="0"/>
              <a:t>Copyright Fond - </a:t>
            </a:r>
            <a:r>
              <a:rPr lang="en-US" sz="1600" dirty="0" err="1"/>
              <a:t>Ecran</a:t>
            </a:r>
            <a:r>
              <a:rPr lang="en-US" sz="1600" dirty="0"/>
              <a:t> - Image.com.  </a:t>
            </a:r>
            <a:r>
              <a:rPr lang="el-GR" sz="1600" dirty="0"/>
              <a:t>Σύνδεσμος: </a:t>
            </a:r>
            <a:r>
              <a:rPr lang="en-US" sz="1600" dirty="0"/>
              <a:t>http://www.fond-ecran-image.com/galerie-membre,cerf,combat-cerfs-durant-le-brame-05jpg.php.   </a:t>
            </a:r>
            <a:r>
              <a:rPr lang="el-GR" sz="1600" dirty="0"/>
              <a:t>Πηγή:     </a:t>
            </a:r>
            <a:r>
              <a:rPr lang="en-US" sz="1600" dirty="0"/>
              <a:t>http://www.fond-ecran-image.com.</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79</a:t>
            </a:fld>
            <a:endParaRPr lang="en-US"/>
          </a:p>
        </p:txBody>
      </p:sp>
    </p:spTree>
    <p:extLst>
      <p:ext uri="{BB962C8B-B14F-4D97-AF65-F5344CB8AC3E}">
        <p14:creationId xmlns:p14="http://schemas.microsoft.com/office/powerpoint/2010/main" val="12416523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l-GR" dirty="0" smtClean="0"/>
              <a:t>Φυλογένεση των Θηλαστικών</a:t>
            </a:r>
            <a:endParaRPr lang="en-US" dirty="0"/>
          </a:p>
        </p:txBody>
      </p:sp>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23647" t="813" r="24845"/>
          <a:stretch/>
        </p:blipFill>
        <p:spPr>
          <a:xfrm>
            <a:off x="2371030" y="1493521"/>
            <a:ext cx="4401939" cy="4831895"/>
          </a:xfrm>
        </p:spPr>
      </p:pic>
      <p:sp>
        <p:nvSpPr>
          <p:cNvPr id="3" name="Footer Placeholder 2"/>
          <p:cNvSpPr>
            <a:spLocks noGrp="1"/>
          </p:cNvSpPr>
          <p:nvPr>
            <p:ph type="ftr" sz="quarter" idx="11"/>
          </p:nvPr>
        </p:nvSpPr>
        <p:spPr/>
        <p:txBody>
          <a:bodyPr/>
          <a:lstStyle/>
          <a:p>
            <a:r>
              <a:rPr lang="el-GR" smtClean="0"/>
              <a:t>Ενότητα 2η. Θηλαστικά</a:t>
            </a:r>
            <a:endParaRPr lang="en-US" dirty="0"/>
          </a:p>
        </p:txBody>
      </p:sp>
      <p:sp>
        <p:nvSpPr>
          <p:cNvPr id="4" name="Slide Number Placeholder 3"/>
          <p:cNvSpPr>
            <a:spLocks noGrp="1"/>
          </p:cNvSpPr>
          <p:nvPr>
            <p:ph type="sldNum" sz="quarter" idx="12"/>
          </p:nvPr>
        </p:nvSpPr>
        <p:spPr/>
        <p:txBody>
          <a:bodyPr/>
          <a:lstStyle/>
          <a:p>
            <a:fld id="{58A56277-EA16-4AF5-BFB5-E5ECBBB39490}" type="slidenum">
              <a:rPr lang="en-US" smtClean="0"/>
              <a:t>8</a:t>
            </a:fld>
            <a:endParaRPr lang="en-US"/>
          </a:p>
        </p:txBody>
      </p:sp>
      <p:sp>
        <p:nvSpPr>
          <p:cNvPr id="6" name="TextBox 5"/>
          <p:cNvSpPr txBox="1"/>
          <p:nvPr/>
        </p:nvSpPr>
        <p:spPr>
          <a:xfrm>
            <a:off x="6973942" y="5919624"/>
            <a:ext cx="263214" cy="276999"/>
          </a:xfrm>
          <a:prstGeom prst="rect">
            <a:avLst/>
          </a:prstGeom>
          <a:noFill/>
        </p:spPr>
        <p:txBody>
          <a:bodyPr wrap="none" rtlCol="0">
            <a:spAutoFit/>
          </a:bodyPr>
          <a:lstStyle/>
          <a:p>
            <a:r>
              <a:rPr lang="en-US" sz="1200" dirty="0" smtClean="0"/>
              <a:t>8</a:t>
            </a:r>
            <a:endParaRPr lang="el-GR" sz="1200" dirty="0"/>
          </a:p>
        </p:txBody>
      </p:sp>
    </p:spTree>
    <p:extLst>
      <p:ext uri="{BB962C8B-B14F-4D97-AF65-F5344CB8AC3E}">
        <p14:creationId xmlns:p14="http://schemas.microsoft.com/office/powerpoint/2010/main" val="187823710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5/13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30.    </a:t>
            </a:r>
            <a:r>
              <a:rPr lang="en-US" sz="1600" dirty="0"/>
              <a:t>Copyright   ©2009 SENTIER CHASSE-PÊCHE.  </a:t>
            </a:r>
            <a:r>
              <a:rPr lang="el-GR" sz="1600" dirty="0"/>
              <a:t>Σύνδεσμος:  </a:t>
            </a:r>
            <a:r>
              <a:rPr lang="en-US" sz="1600" dirty="0"/>
              <a:t>http://www.sentierchassepeche.com/97937/NOUVELLE-SAISON-DE-CHASSE-%C3%80-L%E2%80%99ORIGNAL-DANS-LA-ZONE-2.html.  </a:t>
            </a:r>
            <a:r>
              <a:rPr lang="el-GR" sz="1600" dirty="0"/>
              <a:t>Πηγή:     </a:t>
            </a:r>
            <a:r>
              <a:rPr lang="en-US" sz="1600" dirty="0"/>
              <a:t>http://www.sentierchassepeche.com</a:t>
            </a:r>
            <a:r>
              <a:rPr lang="en-US" sz="1600" dirty="0" smtClean="0"/>
              <a:t>.</a:t>
            </a:r>
            <a:endParaRPr lang="en-US" sz="1600" dirty="0"/>
          </a:p>
          <a:p>
            <a:pPr>
              <a:spcBef>
                <a:spcPts val="600"/>
              </a:spcBef>
            </a:pPr>
            <a:r>
              <a:rPr lang="el-GR" sz="1600" b="1" dirty="0"/>
              <a:t>Εικόνα  31</a:t>
            </a:r>
            <a:r>
              <a:rPr lang="el-GR" sz="1600" dirty="0"/>
              <a:t>. </a:t>
            </a:r>
            <a:r>
              <a:rPr lang="en-US" sz="1600" dirty="0" err="1"/>
              <a:t>Esqueleto</a:t>
            </a:r>
            <a:r>
              <a:rPr lang="en-US" sz="1600" dirty="0"/>
              <a:t> de </a:t>
            </a:r>
            <a:r>
              <a:rPr lang="en-US" sz="1600" dirty="0" err="1"/>
              <a:t>Megaloceros</a:t>
            </a:r>
            <a:r>
              <a:rPr lang="en-US" sz="1600" dirty="0"/>
              <a:t> </a:t>
            </a:r>
            <a:r>
              <a:rPr lang="en-US" sz="1600" dirty="0" err="1"/>
              <a:t>giganteus</a:t>
            </a:r>
            <a:r>
              <a:rPr lang="en-US" sz="1600" dirty="0"/>
              <a:t>. Wikipedia the Free Encyclopedia. Creative Commons </a:t>
            </a:r>
            <a:r>
              <a:rPr lang="en-US" sz="1600" dirty="0" err="1"/>
              <a:t>licence</a:t>
            </a:r>
            <a:r>
              <a:rPr lang="en-US" sz="1600" dirty="0"/>
              <a:t>.   </a:t>
            </a:r>
            <a:r>
              <a:rPr lang="el-GR" sz="1600" dirty="0"/>
              <a:t>Σύνδεσμος: </a:t>
            </a:r>
            <a:r>
              <a:rPr lang="en-US" sz="1600" dirty="0"/>
              <a:t>https://es.wikipedia.org/wiki/Megaloceros   </a:t>
            </a:r>
            <a:r>
              <a:rPr lang="el-GR" sz="1600" dirty="0"/>
              <a:t>Πηγή:   </a:t>
            </a:r>
            <a:r>
              <a:rPr lang="en-US" sz="1600" dirty="0"/>
              <a:t>https://es.wikipedia.org. </a:t>
            </a:r>
          </a:p>
          <a:p>
            <a:pPr>
              <a:spcBef>
                <a:spcPts val="600"/>
              </a:spcBef>
            </a:pPr>
            <a:r>
              <a:rPr lang="el-GR" sz="1600" b="1" dirty="0"/>
              <a:t>Εικόνα  32.    </a:t>
            </a:r>
            <a:r>
              <a:rPr lang="en-US" sz="1600" dirty="0"/>
              <a:t>Copyright 1996 - 2010 Graffiti 2000 - Web Agency </a:t>
            </a:r>
            <a:r>
              <a:rPr lang="en-US" sz="1600" dirty="0" err="1"/>
              <a:t>dell'anno</a:t>
            </a:r>
            <a:r>
              <a:rPr lang="en-US" sz="1600" dirty="0"/>
              <a:t> PWI 2010 - P.IVA: 01764100226  </a:t>
            </a:r>
            <a:r>
              <a:rPr lang="el-GR" sz="1600" dirty="0"/>
              <a:t>Σύνδεσμος: </a:t>
            </a:r>
            <a:r>
              <a:rPr lang="en-US" sz="1600" dirty="0"/>
              <a:t>http://www.wallpaper.it/453/6149/wallpaper-animali-animali-savana-e-deserti-rinoceronti-rinoceronte.html. </a:t>
            </a:r>
            <a:r>
              <a:rPr lang="el-GR" sz="1600" dirty="0"/>
              <a:t>Πηγή:  </a:t>
            </a:r>
            <a:r>
              <a:rPr lang="en-US" sz="1600" dirty="0"/>
              <a:t>http://www.wallpaper.it</a:t>
            </a:r>
            <a:r>
              <a:rPr lang="en-US" sz="1600" dirty="0" smtClean="0"/>
              <a:t>.   </a:t>
            </a:r>
            <a:endParaRPr lang="en-US" sz="1600" dirty="0"/>
          </a:p>
          <a:p>
            <a:pPr>
              <a:spcBef>
                <a:spcPts val="600"/>
              </a:spcBef>
            </a:pPr>
            <a:r>
              <a:rPr lang="el-GR" sz="1600" b="1" dirty="0"/>
              <a:t>Εικόνα  33.    </a:t>
            </a:r>
            <a:r>
              <a:rPr lang="en-US" sz="1600" dirty="0" err="1"/>
              <a:t>animalrescueblog</a:t>
            </a:r>
            <a:r>
              <a:rPr lang="en-US" sz="1600" dirty="0"/>
              <a:t>/</a:t>
            </a:r>
            <a:r>
              <a:rPr lang="en-US" sz="1600" dirty="0" err="1"/>
              <a:t>flickr</a:t>
            </a:r>
            <a:r>
              <a:rPr lang="en-US" sz="1600" dirty="0"/>
              <a:t>, CC BY-NC  </a:t>
            </a:r>
            <a:r>
              <a:rPr lang="el-GR" sz="1600" dirty="0"/>
              <a:t>Σύνδεσμος:  </a:t>
            </a:r>
            <a:r>
              <a:rPr lang="en-US" sz="1600" dirty="0"/>
              <a:t>http://theconversation.com/the-trouble-with-using-synthetic-rhino-horn-to-stop-poaching-43759.  </a:t>
            </a:r>
            <a:r>
              <a:rPr lang="el-GR" sz="1600" dirty="0"/>
              <a:t>Πηγή:    </a:t>
            </a:r>
            <a:r>
              <a:rPr lang="en-US" sz="1600" dirty="0"/>
              <a:t>http://theconversation.com</a:t>
            </a:r>
            <a:r>
              <a:rPr lang="en-US" sz="1600" dirty="0" smtClean="0"/>
              <a:t>. </a:t>
            </a:r>
            <a:endParaRPr lang="en-US" sz="1600" dirty="0"/>
          </a:p>
          <a:p>
            <a:pPr>
              <a:spcBef>
                <a:spcPts val="600"/>
              </a:spcBef>
            </a:pPr>
            <a:r>
              <a:rPr lang="el-GR" sz="1600" b="1" dirty="0"/>
              <a:t>Εικόνα  34. </a:t>
            </a:r>
            <a:r>
              <a:rPr lang="en-US" sz="1600" dirty="0"/>
              <a:t>Copyright 2010-2015 africa-wildlife-detective.com.   </a:t>
            </a:r>
            <a:r>
              <a:rPr lang="el-GR" sz="1600" dirty="0"/>
              <a:t>Σύνδεσμος: </a:t>
            </a:r>
            <a:r>
              <a:rPr lang="en-US" sz="1600" dirty="0"/>
              <a:t>http://www.africa-wildlife-detective.com/solutions-to-rhino-poaching.html.   </a:t>
            </a:r>
            <a:r>
              <a:rPr lang="el-GR" sz="1600" dirty="0"/>
              <a:t>Πηγή:    </a:t>
            </a:r>
            <a:r>
              <a:rPr lang="en-US" sz="1600" dirty="0"/>
              <a:t>http://www.africa-wildlife-detective.com. </a:t>
            </a:r>
          </a:p>
          <a:p>
            <a:pPr>
              <a:spcBef>
                <a:spcPts val="600"/>
              </a:spcBef>
            </a:pPr>
            <a:r>
              <a:rPr lang="el-GR" sz="1600" b="1" dirty="0" smtClean="0"/>
              <a:t>Εικόνα  </a:t>
            </a:r>
            <a:r>
              <a:rPr lang="el-GR" sz="1600" b="1" dirty="0"/>
              <a:t>35.    </a:t>
            </a:r>
            <a:r>
              <a:rPr lang="en-US" sz="1600" dirty="0"/>
              <a:t>Copyright © 2014-2015, all rights reserved.   </a:t>
            </a:r>
            <a:r>
              <a:rPr lang="el-GR" sz="1600" dirty="0"/>
              <a:t>Σύνδεσμος:   </a:t>
            </a:r>
            <a:r>
              <a:rPr lang="en-US" sz="1600" dirty="0"/>
              <a:t>http://www.profumeria.com/en/mostviewed.html.  </a:t>
            </a:r>
            <a:r>
              <a:rPr lang="el-GR" sz="1600" dirty="0"/>
              <a:t>Πηγή: </a:t>
            </a:r>
            <a:r>
              <a:rPr lang="en-US" sz="1600" dirty="0"/>
              <a:t>http://www.profumeria.com</a:t>
            </a:r>
            <a:r>
              <a:rPr lang="en-US" sz="1600" dirty="0" smtClean="0"/>
              <a:t>.    </a:t>
            </a:r>
            <a:endParaRPr lang="en-US" sz="1600" dirty="0"/>
          </a:p>
          <a:p>
            <a:pPr>
              <a:spcBef>
                <a:spcPts val="600"/>
              </a:spcBef>
            </a:pPr>
            <a:r>
              <a:rPr lang="el-GR" sz="1600" b="1" dirty="0"/>
              <a:t>Εικόνα  36.    </a:t>
            </a:r>
            <a:r>
              <a:rPr lang="el-GR" sz="1600" dirty="0"/>
              <a:t>Σύνδεσμος: </a:t>
            </a:r>
            <a:r>
              <a:rPr lang="en-US" sz="1600" dirty="0"/>
              <a:t>http://popbee.com/beauty/hermes-un-jardin-perfumes/.   </a:t>
            </a:r>
            <a:r>
              <a:rPr lang="el-GR" sz="1600" dirty="0"/>
              <a:t>Πηγή:   </a:t>
            </a:r>
            <a:r>
              <a:rPr lang="en-US" sz="1600" dirty="0"/>
              <a:t>http://popbee.com. </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80</a:t>
            </a:fld>
            <a:endParaRPr lang="en-US"/>
          </a:p>
        </p:txBody>
      </p:sp>
    </p:spTree>
    <p:extLst>
      <p:ext uri="{BB962C8B-B14F-4D97-AF65-F5344CB8AC3E}">
        <p14:creationId xmlns:p14="http://schemas.microsoft.com/office/powerpoint/2010/main" val="419981569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6/13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37.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38</a:t>
            </a:r>
            <a:r>
              <a:rPr lang="el-GR" sz="1600" dirty="0"/>
              <a:t>. </a:t>
            </a:r>
            <a:r>
              <a:rPr lang="en-US" sz="1600" dirty="0"/>
              <a:t>All contents ©2008 Wayne Hepburn unless otherwise noted. Permission is granted to use contents in non-commercial, not for profit, applications and for "fair use" excerpts as provided in current International Copyright Law. No content from this site may be sold by anyone except copyright owner. </a:t>
            </a:r>
            <a:r>
              <a:rPr lang="el-GR" sz="1600" dirty="0"/>
              <a:t>Σύνδεσμος: </a:t>
            </a:r>
            <a:r>
              <a:rPr lang="en-US" sz="1600" dirty="0"/>
              <a:t>http://www.himandus.net/elefunteria/kidzone/teeth/teeth.html.   </a:t>
            </a:r>
            <a:r>
              <a:rPr lang="el-GR" sz="1600" dirty="0"/>
              <a:t>Πηγή:  </a:t>
            </a:r>
            <a:r>
              <a:rPr lang="en-US" sz="1600" dirty="0"/>
              <a:t>http://www.himandus.net</a:t>
            </a:r>
            <a:r>
              <a:rPr lang="en-US" sz="1600" dirty="0" smtClean="0"/>
              <a:t>.   </a:t>
            </a:r>
            <a:endParaRPr lang="en-US" sz="1600" dirty="0"/>
          </a:p>
          <a:p>
            <a:pPr>
              <a:spcBef>
                <a:spcPts val="600"/>
              </a:spcBef>
            </a:pPr>
            <a:r>
              <a:rPr lang="el-GR" sz="1600" b="1" dirty="0"/>
              <a:t>Εικόνα  39.    </a:t>
            </a:r>
            <a:r>
              <a:rPr lang="en-US" sz="1600" dirty="0"/>
              <a:t>Copyright © 2015 by The Atlantic Monthly Group. All Rights Reserved   </a:t>
            </a:r>
            <a:r>
              <a:rPr lang="el-GR" sz="1600" dirty="0"/>
              <a:t>Σύνδεσμος:  </a:t>
            </a:r>
            <a:r>
              <a:rPr lang="en-US" sz="1600" dirty="0"/>
              <a:t>http://www.theatlantic.com/business/archive/2012/09/what-is-it-about-an-elephants-tusks-that-make-them-so-valuable/262021/.  </a:t>
            </a:r>
            <a:r>
              <a:rPr lang="el-GR" sz="1600" dirty="0"/>
              <a:t>Πηγή:     </a:t>
            </a:r>
            <a:r>
              <a:rPr lang="en-US" sz="1600" dirty="0"/>
              <a:t>http://www.theatlantic.com</a:t>
            </a:r>
            <a:r>
              <a:rPr lang="en-US" sz="1600" dirty="0" smtClean="0"/>
              <a:t>.</a:t>
            </a:r>
            <a:endParaRPr lang="en-US" sz="1600" dirty="0"/>
          </a:p>
          <a:p>
            <a:pPr>
              <a:spcBef>
                <a:spcPts val="600"/>
              </a:spcBef>
            </a:pPr>
            <a:r>
              <a:rPr lang="el-GR" sz="1600" b="1" dirty="0"/>
              <a:t>Εικόνα  40.   </a:t>
            </a:r>
            <a:r>
              <a:rPr lang="en-US" sz="1600" dirty="0"/>
              <a:t>Copyright © 2011-2014 </a:t>
            </a:r>
            <a:r>
              <a:rPr lang="en-US" sz="1600" dirty="0" err="1"/>
              <a:t>Kozák</a:t>
            </a:r>
            <a:r>
              <a:rPr lang="en-US" sz="1600" dirty="0"/>
              <a:t> </a:t>
            </a:r>
            <a:r>
              <a:rPr lang="en-US" sz="1600" dirty="0" err="1"/>
              <a:t>Tamás</a:t>
            </a:r>
            <a:r>
              <a:rPr lang="en-US" sz="1600" dirty="0"/>
              <a:t>   </a:t>
            </a:r>
            <a:r>
              <a:rPr lang="el-GR" sz="1600" dirty="0"/>
              <a:t>Σύνδεσμος:  </a:t>
            </a:r>
            <a:r>
              <a:rPr lang="en-US" sz="1600" dirty="0"/>
              <a:t>http://www.demotivalo.net/tag/elef%C3%A1nt  </a:t>
            </a:r>
            <a:r>
              <a:rPr lang="el-GR" sz="1600" dirty="0"/>
              <a:t>Πηγή:    </a:t>
            </a:r>
            <a:r>
              <a:rPr lang="en-US" sz="1600" dirty="0"/>
              <a:t>http://www.demotivalo.net. </a:t>
            </a:r>
          </a:p>
          <a:p>
            <a:pPr>
              <a:spcBef>
                <a:spcPts val="600"/>
              </a:spcBef>
            </a:pPr>
            <a:r>
              <a:rPr lang="el-GR" sz="1600" b="1" dirty="0"/>
              <a:t>Εικόνα  41. </a:t>
            </a:r>
            <a:r>
              <a:rPr lang="az-Cyrl-AZ" sz="1600" dirty="0"/>
              <a:t>Сергей Никитин © 2008-2015  </a:t>
            </a:r>
            <a:r>
              <a:rPr lang="el-GR" sz="1600" dirty="0"/>
              <a:t>Σύνδεσμος:  </a:t>
            </a:r>
            <a:r>
              <a:rPr lang="en-US" sz="1600" dirty="0"/>
              <a:t>http://avatarko.ru/avatag.php?tag=%D0%9B%D0%B5%D1%82%D1%83%D1%87%D0%B8%D0%B5%20%D0%BC%D1%8B%D1%88%D0%B8.  </a:t>
            </a:r>
            <a:r>
              <a:rPr lang="el-GR" sz="1600" dirty="0"/>
              <a:t>Πηγή:    </a:t>
            </a:r>
            <a:r>
              <a:rPr lang="en-US" sz="1600" dirty="0"/>
              <a:t>http://avatarko.ru. </a:t>
            </a:r>
          </a:p>
          <a:p>
            <a:pPr>
              <a:spcBef>
                <a:spcPts val="600"/>
              </a:spcBef>
            </a:pPr>
            <a:r>
              <a:rPr lang="el-GR" sz="1600" b="1" dirty="0"/>
              <a:t>Εικόνα  42. </a:t>
            </a:r>
            <a:r>
              <a:rPr lang="el-GR" sz="1600" dirty="0"/>
              <a:t>© 2015 </a:t>
            </a:r>
            <a:r>
              <a:rPr lang="en-US" sz="1600" dirty="0"/>
              <a:t>BACE. </a:t>
            </a:r>
            <a:r>
              <a:rPr lang="el-GR" sz="1600" dirty="0"/>
              <a:t>Σύνδεσμος: </a:t>
            </a:r>
            <a:r>
              <a:rPr lang="en-US" sz="1600" dirty="0"/>
              <a:t>http://beaversinengland.com/beaver-biology/diet-and-feeding-activity/.   </a:t>
            </a:r>
            <a:r>
              <a:rPr lang="el-GR" sz="1600" dirty="0"/>
              <a:t>Πηγή:     </a:t>
            </a:r>
            <a:r>
              <a:rPr lang="en-US" sz="1600" dirty="0"/>
              <a:t>http://beaversinengland.com/beaver-biology</a:t>
            </a:r>
            <a:r>
              <a:rPr lang="en-US" sz="1600" dirty="0" smtClean="0"/>
              <a:t>/.</a:t>
            </a:r>
          </a:p>
          <a:p>
            <a:pPr>
              <a:spcBef>
                <a:spcPts val="600"/>
              </a:spcBef>
            </a:pPr>
            <a:endParaRPr lang="en-US" sz="1600"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81</a:t>
            </a:fld>
            <a:endParaRPr lang="en-US"/>
          </a:p>
        </p:txBody>
      </p:sp>
    </p:spTree>
    <p:extLst>
      <p:ext uri="{BB962C8B-B14F-4D97-AF65-F5344CB8AC3E}">
        <p14:creationId xmlns:p14="http://schemas.microsoft.com/office/powerpoint/2010/main" val="159380259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7/13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43. </a:t>
            </a:r>
            <a:r>
              <a:rPr lang="en-US" sz="1600" dirty="0"/>
              <a:t>Elephant feeding on leaves and twigs, Lower Zambezi National Park, Zambia. Photo:© Roddy Smith.  </a:t>
            </a:r>
            <a:r>
              <a:rPr lang="el-GR" sz="1600" dirty="0"/>
              <a:t>Σύνδεσμος:   </a:t>
            </a:r>
            <a:r>
              <a:rPr lang="en-US" sz="1600" dirty="0"/>
              <a:t>http://www.wildlife-pictures-online.com/elephant_lznp-r0102.html.  </a:t>
            </a:r>
            <a:r>
              <a:rPr lang="el-GR" sz="1600" dirty="0"/>
              <a:t>Πηγή:  </a:t>
            </a:r>
            <a:r>
              <a:rPr lang="en-US" sz="1600" dirty="0"/>
              <a:t>http://www.wildlife-pictures-online.com. </a:t>
            </a:r>
          </a:p>
          <a:p>
            <a:pPr>
              <a:spcBef>
                <a:spcPts val="600"/>
              </a:spcBef>
            </a:pPr>
            <a:r>
              <a:rPr lang="el-GR" sz="1600" b="1" dirty="0"/>
              <a:t>Εικόνα  44. </a:t>
            </a:r>
            <a:r>
              <a:rPr lang="az-Cyrl-AZ" sz="1600" dirty="0"/>
              <a:t>Текст доступен по лицензии </a:t>
            </a:r>
            <a:r>
              <a:rPr lang="en-US" sz="1600" dirty="0"/>
              <a:t>Creative Commons Attribution-</a:t>
            </a:r>
            <a:r>
              <a:rPr lang="en-US" sz="1600" dirty="0" err="1"/>
              <a:t>ShareAlike</a:t>
            </a:r>
            <a:r>
              <a:rPr lang="en-US" sz="1600" dirty="0"/>
              <a:t>;    </a:t>
            </a:r>
            <a:r>
              <a:rPr lang="el-GR" sz="1600" dirty="0"/>
              <a:t>Σύνδεσμος: </a:t>
            </a:r>
            <a:r>
              <a:rPr lang="en-US" sz="1600" dirty="0"/>
              <a:t>https://ru.wikipedia.org/wiki/%D0%A1%D0%BC%D0%B8%D0%BB%D0%BE%D0%B4%D0%BE%D0%BD%D1%8B   </a:t>
            </a:r>
            <a:r>
              <a:rPr lang="el-GR" sz="1600" dirty="0"/>
              <a:t>Πηγή:   </a:t>
            </a:r>
            <a:r>
              <a:rPr lang="en-US" sz="1600" dirty="0"/>
              <a:t>https://ru.wikipedia.org</a:t>
            </a:r>
            <a:r>
              <a:rPr lang="en-US" sz="1600" dirty="0" smtClean="0"/>
              <a:t>.  </a:t>
            </a:r>
            <a:endParaRPr lang="en-US" sz="1600" dirty="0"/>
          </a:p>
          <a:p>
            <a:pPr>
              <a:spcBef>
                <a:spcPts val="600"/>
              </a:spcBef>
            </a:pPr>
            <a:r>
              <a:rPr lang="el-GR" sz="1600" b="1" dirty="0"/>
              <a:t>Εικόνα  45. </a:t>
            </a:r>
            <a:r>
              <a:rPr lang="en-US" sz="1600" dirty="0"/>
              <a:t>Copyright © 1999-2015 </a:t>
            </a:r>
            <a:r>
              <a:rPr lang="en-US" sz="1600" dirty="0" err="1"/>
              <a:t>MercadoLibre</a:t>
            </a:r>
            <a:r>
              <a:rPr lang="en-US" sz="1600" dirty="0"/>
              <a:t> S.R.L.  </a:t>
            </a:r>
            <a:r>
              <a:rPr lang="el-GR" sz="1600" dirty="0"/>
              <a:t>Σύνδεσμος: </a:t>
            </a:r>
            <a:r>
              <a:rPr lang="en-US" sz="1600" dirty="0"/>
              <a:t>http://articulo.mercadolibre.com.ar/MLA-567485004-antiguo-cuadro-de-tigre-dientes-de-sable-vealo-en-la-plata-_JM#redirectedFromParent.   </a:t>
            </a:r>
            <a:r>
              <a:rPr lang="el-GR" sz="1600" dirty="0"/>
              <a:t>Πηγή: </a:t>
            </a:r>
            <a:r>
              <a:rPr lang="en-US" sz="1600" dirty="0"/>
              <a:t>http://articulo.mercadolibre.com.ar</a:t>
            </a:r>
            <a:r>
              <a:rPr lang="en-US" sz="1600" dirty="0" smtClean="0"/>
              <a:t>.    </a:t>
            </a:r>
            <a:endParaRPr lang="en-US" sz="1600" dirty="0"/>
          </a:p>
          <a:p>
            <a:pPr>
              <a:spcBef>
                <a:spcPts val="600"/>
              </a:spcBef>
            </a:pPr>
            <a:r>
              <a:rPr lang="el-GR" sz="1600" dirty="0"/>
              <a:t>Εικό</a:t>
            </a:r>
            <a:r>
              <a:rPr lang="el-GR" sz="1600" b="1" dirty="0"/>
              <a:t>να  46.    </a:t>
            </a:r>
            <a:r>
              <a:rPr lang="en-US" sz="1600" dirty="0"/>
              <a:t>Copyright 1993 Smithsonian Institution.   </a:t>
            </a:r>
            <a:r>
              <a:rPr lang="el-GR" sz="1600" dirty="0"/>
              <a:t>Σύνδεσμος: </a:t>
            </a:r>
            <a:r>
              <a:rPr lang="en-US" sz="1600" dirty="0"/>
              <a:t>http://exhibits.museum.state.il.us/exhibits/larson/smilodon.html.   </a:t>
            </a:r>
            <a:r>
              <a:rPr lang="el-GR" sz="1600" dirty="0"/>
              <a:t>Πηγή:   </a:t>
            </a:r>
            <a:r>
              <a:rPr lang="en-US" sz="1600" dirty="0"/>
              <a:t>http://exhibits.museum.state.il.us. </a:t>
            </a:r>
          </a:p>
          <a:p>
            <a:pPr>
              <a:spcBef>
                <a:spcPts val="600"/>
              </a:spcBef>
            </a:pPr>
            <a:r>
              <a:rPr lang="el-GR" sz="1600" b="1" dirty="0"/>
              <a:t>Εικόνα  47</a:t>
            </a:r>
            <a:r>
              <a:rPr lang="el-GR" sz="1600" dirty="0"/>
              <a:t>. </a:t>
            </a:r>
            <a:r>
              <a:rPr lang="en-US" sz="1600" dirty="0"/>
              <a:t>Photo source: </a:t>
            </a:r>
            <a:r>
              <a:rPr lang="en-US" sz="1600" dirty="0" err="1"/>
              <a:t>Rudolfo's</a:t>
            </a:r>
            <a:r>
              <a:rPr lang="en-US" sz="1600" dirty="0"/>
              <a:t> Usenet Animal Pictures Gallery (copyright disclaimer).  </a:t>
            </a:r>
            <a:r>
              <a:rPr lang="el-GR" sz="1600" dirty="0"/>
              <a:t>Σύνδεσμος: </a:t>
            </a:r>
            <a:r>
              <a:rPr lang="en-US" sz="1600" dirty="0"/>
              <a:t>https://www.math.duke.edu/education/webfeats/Word2HTML/Predator.html.   </a:t>
            </a:r>
            <a:r>
              <a:rPr lang="el-GR" sz="1600" dirty="0"/>
              <a:t>Πηγή:  </a:t>
            </a:r>
            <a:r>
              <a:rPr lang="en-US" sz="1600" dirty="0"/>
              <a:t>https://www.math.duke.edu</a:t>
            </a:r>
            <a:r>
              <a:rPr lang="en-US" sz="1600" dirty="0" smtClean="0"/>
              <a:t>.   </a:t>
            </a:r>
          </a:p>
          <a:p>
            <a:pPr>
              <a:spcBef>
                <a:spcPts val="600"/>
              </a:spcBef>
            </a:pPr>
            <a:r>
              <a:rPr lang="el-GR" sz="1600" b="1" dirty="0" smtClean="0"/>
              <a:t>Εικόνα  48</a:t>
            </a:r>
            <a:r>
              <a:rPr lang="el-GR" sz="1600" dirty="0" smtClean="0"/>
              <a:t>. </a:t>
            </a:r>
            <a:r>
              <a:rPr lang="en-US" sz="1600" dirty="0" smtClean="0"/>
              <a:t>Picture Of Musk Oxen In Alaska. Copyright © 2000 - 2010 alaska-in-pictures.com. Unauthorized use of any images or footage from this site is prohibited by international copyright </a:t>
            </a:r>
            <a:r>
              <a:rPr lang="en-US" sz="1600" dirty="0" err="1" smtClean="0"/>
              <a:t>laws.Alaska</a:t>
            </a:r>
            <a:r>
              <a:rPr lang="en-US" sz="1600" dirty="0" smtClean="0"/>
              <a:t> </a:t>
            </a:r>
            <a:r>
              <a:rPr lang="en-US" sz="1600" dirty="0"/>
              <a:t>Photography - Nature, Animal and Travel Stock Photography.   </a:t>
            </a:r>
            <a:r>
              <a:rPr lang="el-GR" sz="1600" dirty="0"/>
              <a:t>Σύνδεσμος:   </a:t>
            </a:r>
            <a:r>
              <a:rPr lang="en-US" sz="1600" dirty="0"/>
              <a:t>http://www.alaska-in-pictures.com/musk-ox-photos.htm. </a:t>
            </a:r>
            <a:r>
              <a:rPr lang="el-GR" sz="1600" dirty="0"/>
              <a:t>Πηγή:  </a:t>
            </a:r>
            <a:r>
              <a:rPr lang="en-US" sz="1600" dirty="0"/>
              <a:t>http://www.alaska-in-pictures.com. </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82</a:t>
            </a:fld>
            <a:endParaRPr lang="en-US"/>
          </a:p>
        </p:txBody>
      </p:sp>
    </p:spTree>
    <p:extLst>
      <p:ext uri="{BB962C8B-B14F-4D97-AF65-F5344CB8AC3E}">
        <p14:creationId xmlns:p14="http://schemas.microsoft.com/office/powerpoint/2010/main" val="35571916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8/13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49.    </a:t>
            </a:r>
            <a:r>
              <a:rPr lang="en-US" sz="1600" dirty="0"/>
              <a:t>Copyright©2008 ABC (Image: P Pavlov/Invasive Animals CRC).  </a:t>
            </a:r>
            <a:r>
              <a:rPr lang="el-GR" sz="1600" dirty="0"/>
              <a:t>Σύνδεσμος: </a:t>
            </a:r>
            <a:r>
              <a:rPr lang="en-US" sz="1600" dirty="0"/>
              <a:t>http://www.abc.net.au/science/news/stories/2007/2064449.htm?health.   </a:t>
            </a:r>
            <a:r>
              <a:rPr lang="el-GR" sz="1600" dirty="0"/>
              <a:t>Πηγή:  </a:t>
            </a:r>
            <a:r>
              <a:rPr lang="en-US" sz="1600" dirty="0"/>
              <a:t>http://www.abc.net.au</a:t>
            </a:r>
            <a:r>
              <a:rPr lang="en-US" sz="1600" dirty="0" smtClean="0"/>
              <a:t>.   </a:t>
            </a:r>
            <a:endParaRPr lang="en-US" sz="1600" dirty="0"/>
          </a:p>
          <a:p>
            <a:pPr>
              <a:spcBef>
                <a:spcPts val="600"/>
              </a:spcBef>
            </a:pPr>
            <a:r>
              <a:rPr lang="el-GR" sz="1600" b="1" dirty="0"/>
              <a:t>Εικόνα  50.    </a:t>
            </a:r>
            <a:r>
              <a:rPr lang="en-US" sz="1600" dirty="0"/>
              <a:t>Content is available under CC-BY-SA.   </a:t>
            </a:r>
            <a:r>
              <a:rPr lang="el-GR" sz="1600" dirty="0"/>
              <a:t>Σύνδεσμος:  </a:t>
            </a:r>
            <a:r>
              <a:rPr lang="en-US" sz="1600" dirty="0"/>
              <a:t>http://epicmickey.wikia.com/wiki/File:Chip-and-Dale-chip-and-dale-16817376-1104-919.gif.  </a:t>
            </a:r>
            <a:r>
              <a:rPr lang="el-GR" sz="1600" dirty="0"/>
              <a:t>Πηγή:   </a:t>
            </a:r>
            <a:r>
              <a:rPr lang="en-US" sz="1600" dirty="0"/>
              <a:t>http://epicmickey.wikia.com. </a:t>
            </a:r>
          </a:p>
          <a:p>
            <a:pPr>
              <a:spcBef>
                <a:spcPts val="600"/>
              </a:spcBef>
            </a:pPr>
            <a:r>
              <a:rPr lang="el-GR" sz="1600" b="1" dirty="0"/>
              <a:t>Εικόνα  51.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52. </a:t>
            </a:r>
            <a:r>
              <a:rPr lang="en-US" sz="1600" dirty="0"/>
              <a:t>This document may contain copyrighted material whose use has not been specifically authorized by the copyright owners. We believe that this not-for-profit, educational use on the Web constitutes a fair use of the copyrighted material (as provided for in section 107 of the US Copyright Law). If you wish to use this copyrighted material for purposes of your own that go beyond fair use, you must obtain permission from the copyright owner.  </a:t>
            </a:r>
            <a:r>
              <a:rPr lang="el-GR" sz="1600" dirty="0"/>
              <a:t>Σύνδεσμος:  </a:t>
            </a:r>
            <a:r>
              <a:rPr lang="en-US" sz="1600" dirty="0"/>
              <a:t>http://www.all-creatures.org/articles/ar-shrew.html.   </a:t>
            </a:r>
            <a:r>
              <a:rPr lang="el-GR" sz="1600" dirty="0"/>
              <a:t>Πηγή:  </a:t>
            </a:r>
            <a:r>
              <a:rPr lang="en-US" sz="1600" dirty="0"/>
              <a:t>http://www.all-creatures.org</a:t>
            </a:r>
            <a:r>
              <a:rPr lang="en-US" sz="1600" dirty="0" smtClean="0"/>
              <a:t>.   </a:t>
            </a:r>
            <a:endParaRPr lang="en-US" sz="1600" dirty="0"/>
          </a:p>
          <a:p>
            <a:pPr>
              <a:spcBef>
                <a:spcPts val="600"/>
              </a:spcBef>
            </a:pPr>
            <a:r>
              <a:rPr lang="el-GR" sz="1600" b="1" dirty="0"/>
              <a:t>Εικόνα  53.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 </a:t>
            </a:r>
            <a:endParaRPr lang="el-GR" sz="1600" dirty="0"/>
          </a:p>
          <a:p>
            <a:pPr>
              <a:spcBef>
                <a:spcPts val="600"/>
              </a:spcBef>
            </a:pPr>
            <a:r>
              <a:rPr lang="el-GR" sz="1600" b="1" dirty="0" smtClean="0"/>
              <a:t>Εικόνα  </a:t>
            </a:r>
            <a:r>
              <a:rPr lang="el-GR" sz="1600" b="1" dirty="0"/>
              <a:t>54. </a:t>
            </a:r>
            <a:r>
              <a:rPr lang="en-US" sz="1600" dirty="0"/>
              <a:t>Copyright Joe MacDonald, 2009-2011 Virginia Professional Wildlife Removal Services, LLC.  </a:t>
            </a:r>
            <a:r>
              <a:rPr lang="el-GR" sz="1600" dirty="0"/>
              <a:t>Σύνδεσμος: </a:t>
            </a:r>
            <a:r>
              <a:rPr lang="en-US" sz="1600" dirty="0"/>
              <a:t>https://www.virginiaprofessionalwildliferemovalservices.com/Flying-Squirrel-Trapping-Removal-Richmond-Charlottesville-Virginia.html.   </a:t>
            </a:r>
            <a:r>
              <a:rPr lang="el-GR" sz="1600" dirty="0"/>
              <a:t>Πηγή:     </a:t>
            </a:r>
            <a:r>
              <a:rPr lang="en-US" sz="1600" dirty="0"/>
              <a:t>https://www.virginiaprofessionalwildliferemovalservices.com.</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dirty="0" smtClean="0"/>
              <a:t>Ενότητα 2η. Θηλαστικά</a:t>
            </a:r>
            <a:endParaRPr lang="en-US" dirty="0"/>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83</a:t>
            </a:fld>
            <a:endParaRPr lang="en-US"/>
          </a:p>
        </p:txBody>
      </p:sp>
    </p:spTree>
    <p:extLst>
      <p:ext uri="{BB962C8B-B14F-4D97-AF65-F5344CB8AC3E}">
        <p14:creationId xmlns:p14="http://schemas.microsoft.com/office/powerpoint/2010/main" val="188158590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9/13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55. </a:t>
            </a:r>
            <a:r>
              <a:rPr lang="en-US" sz="1600" dirty="0" err="1"/>
              <a:t>Gua</a:t>
            </a:r>
            <a:r>
              <a:rPr lang="en-US" sz="1600" dirty="0"/>
              <a:t> </a:t>
            </a:r>
            <a:r>
              <a:rPr lang="en-US" sz="1600" dirty="0" err="1"/>
              <a:t>Kelawar</a:t>
            </a:r>
            <a:r>
              <a:rPr lang="en-US" sz="1600" dirty="0"/>
              <a:t>. </a:t>
            </a:r>
            <a:r>
              <a:rPr lang="el-GR" sz="1600" dirty="0"/>
              <a:t>Σύνδεσμος:  </a:t>
            </a:r>
            <a:r>
              <a:rPr lang="en-US" sz="1600" dirty="0"/>
              <a:t>http://cheq-ambo.blogspot.gr/2012_03_01_archive.html.  </a:t>
            </a:r>
            <a:r>
              <a:rPr lang="el-GR" sz="1600" dirty="0"/>
              <a:t>Πηγή:</a:t>
            </a:r>
            <a:r>
              <a:rPr lang="en-US" sz="1600" dirty="0"/>
              <a:t>http://cheq-ambo.blogspot.gr. </a:t>
            </a:r>
          </a:p>
          <a:p>
            <a:pPr>
              <a:spcBef>
                <a:spcPts val="600"/>
              </a:spcBef>
            </a:pPr>
            <a:r>
              <a:rPr lang="el-GR" sz="1600" b="1" dirty="0"/>
              <a:t>Εικόνα  58</a:t>
            </a:r>
            <a:r>
              <a:rPr lang="el-GR" sz="1600" dirty="0"/>
              <a:t>. </a:t>
            </a:r>
            <a:r>
              <a:rPr lang="en-US" sz="1600" dirty="0"/>
              <a:t>Copyrighted. </a:t>
            </a:r>
          </a:p>
          <a:p>
            <a:pPr>
              <a:spcBef>
                <a:spcPts val="600"/>
              </a:spcBef>
            </a:pPr>
            <a:r>
              <a:rPr lang="el-GR" sz="1600" b="1" dirty="0"/>
              <a:t>Εικόνα  59.    </a:t>
            </a:r>
            <a:r>
              <a:rPr lang="en-US" sz="1600" dirty="0"/>
              <a:t>Copyright © 2008 Shane </a:t>
            </a:r>
            <a:r>
              <a:rPr lang="en-US" sz="1600" dirty="0" err="1"/>
              <a:t>Conder</a:t>
            </a:r>
            <a:r>
              <a:rPr lang="en-US" sz="1600" dirty="0"/>
              <a:t>.  </a:t>
            </a:r>
            <a:r>
              <a:rPr lang="el-GR" sz="1600" dirty="0"/>
              <a:t>Σύνδεσμος: </a:t>
            </a:r>
            <a:r>
              <a:rPr lang="en-US" sz="1600" dirty="0"/>
              <a:t>http://www.kf6nvr.net/blog/archives/000878.html.   </a:t>
            </a:r>
            <a:r>
              <a:rPr lang="el-GR" sz="1600" dirty="0"/>
              <a:t>Πηγή:     </a:t>
            </a:r>
            <a:r>
              <a:rPr lang="en-US" sz="1600" dirty="0"/>
              <a:t>http://www.kf6nvr.net</a:t>
            </a:r>
            <a:r>
              <a:rPr lang="en-US" sz="1600" dirty="0" smtClean="0"/>
              <a:t>.</a:t>
            </a:r>
            <a:endParaRPr lang="en-US" sz="1600" dirty="0"/>
          </a:p>
          <a:p>
            <a:pPr>
              <a:spcBef>
                <a:spcPts val="600"/>
              </a:spcBef>
            </a:pPr>
            <a:r>
              <a:rPr lang="el-GR" sz="1600" b="1" dirty="0"/>
              <a:t>Εικόνα  60. </a:t>
            </a:r>
            <a:r>
              <a:rPr lang="en-US" sz="1600" dirty="0"/>
              <a:t>A vampire bat feeding on a pig (taxidermy specimens). Wikipedia The Free Encyclopedia. Creative Commons </a:t>
            </a:r>
            <a:r>
              <a:rPr lang="en-US" sz="1600" dirty="0" err="1" smtClean="0"/>
              <a:t>Licence</a:t>
            </a:r>
            <a:r>
              <a:rPr lang="en-US" sz="1600" dirty="0"/>
              <a:t>.   </a:t>
            </a:r>
            <a:r>
              <a:rPr lang="el-GR" sz="1600" dirty="0"/>
              <a:t>Σύνδεσμος: </a:t>
            </a:r>
            <a:r>
              <a:rPr lang="en-US" sz="1600" dirty="0"/>
              <a:t>https://en.wikipedia.org/wiki/Vampire_bat.    </a:t>
            </a:r>
            <a:r>
              <a:rPr lang="el-GR" sz="1600" dirty="0"/>
              <a:t>Πηγή:   </a:t>
            </a:r>
            <a:r>
              <a:rPr lang="en-US" sz="1600" dirty="0"/>
              <a:t>https://en.wikipedia.org. </a:t>
            </a:r>
          </a:p>
          <a:p>
            <a:pPr>
              <a:spcBef>
                <a:spcPts val="600"/>
              </a:spcBef>
            </a:pPr>
            <a:r>
              <a:rPr lang="el-GR" sz="1600" b="1" dirty="0"/>
              <a:t>Εικόνα  61</a:t>
            </a:r>
            <a:r>
              <a:rPr lang="el-GR" sz="1600" dirty="0"/>
              <a:t>.  </a:t>
            </a:r>
            <a:r>
              <a:rPr lang="en-US" sz="1600" dirty="0"/>
              <a:t>Photographer: Peter </a:t>
            </a:r>
            <a:r>
              <a:rPr lang="en-US" sz="1600" dirty="0" err="1"/>
              <a:t>Scheunis</a:t>
            </a:r>
            <a:r>
              <a:rPr lang="en-US" sz="1600" dirty="0"/>
              <a:t>. CC 2006 - 2014 theanimalfiles.com.  </a:t>
            </a:r>
            <a:r>
              <a:rPr lang="el-GR" sz="1600" dirty="0"/>
              <a:t>Σύνδεσμος: </a:t>
            </a:r>
            <a:r>
              <a:rPr lang="en-US" sz="1600" dirty="0"/>
              <a:t>http://www.theanimalfiles.com/mammals/egg_laying_mammals/duck_billed_platypus.html.    </a:t>
            </a:r>
            <a:r>
              <a:rPr lang="el-GR" sz="1600" dirty="0"/>
              <a:t>Πηγή:  </a:t>
            </a:r>
            <a:r>
              <a:rPr lang="en-US" sz="1600" dirty="0"/>
              <a:t>http://www.theanimalfiles.com</a:t>
            </a:r>
            <a:r>
              <a:rPr lang="en-US" sz="1600" dirty="0" smtClean="0"/>
              <a:t>.   </a:t>
            </a:r>
            <a:endParaRPr lang="en-US" sz="1600" dirty="0"/>
          </a:p>
          <a:p>
            <a:pPr>
              <a:spcBef>
                <a:spcPts val="600"/>
              </a:spcBef>
            </a:pPr>
            <a:r>
              <a:rPr lang="el-GR" sz="1600" b="1" dirty="0"/>
              <a:t>Εικόνα  62. </a:t>
            </a:r>
            <a:r>
              <a:rPr lang="en-US" sz="1600" dirty="0"/>
              <a:t>Photograph by Anne Keiser. © 1996-2015 National Geographic </a:t>
            </a:r>
            <a:r>
              <a:rPr lang="en-US" sz="1600" dirty="0" smtClean="0"/>
              <a:t>Society. All </a:t>
            </a:r>
            <a:r>
              <a:rPr lang="en-US" sz="1600" dirty="0"/>
              <a:t>rights reserved.   </a:t>
            </a:r>
            <a:r>
              <a:rPr lang="el-GR" sz="1600" dirty="0"/>
              <a:t>Σύνδεσμος: </a:t>
            </a:r>
            <a:r>
              <a:rPr lang="en-US" sz="1600" dirty="0"/>
              <a:t>http://animals.nationalgeographic.com/animals/mammals/wallaby/ .   </a:t>
            </a:r>
            <a:r>
              <a:rPr lang="el-GR" sz="1600" dirty="0"/>
              <a:t>Πηγή:  </a:t>
            </a:r>
            <a:r>
              <a:rPr lang="en-US" sz="1600" dirty="0"/>
              <a:t>http://animals.nationalgeographic.com.   </a:t>
            </a:r>
            <a:r>
              <a:rPr lang="en-US" sz="1600" dirty="0" smtClean="0"/>
              <a:t> </a:t>
            </a:r>
            <a:endParaRPr lang="en-US" sz="1600" dirty="0"/>
          </a:p>
          <a:p>
            <a:pPr>
              <a:spcBef>
                <a:spcPts val="600"/>
              </a:spcBef>
            </a:pPr>
            <a:r>
              <a:rPr lang="el-GR" sz="1600" b="1" dirty="0"/>
              <a:t>Εικόνα  63. </a:t>
            </a:r>
            <a:r>
              <a:rPr lang="el-GR" sz="1600" dirty="0"/>
              <a:t>© 2012 </a:t>
            </a:r>
            <a:r>
              <a:rPr lang="en-US" sz="1600" dirty="0"/>
              <a:t>Copyright Aggoureos.com.  </a:t>
            </a:r>
            <a:r>
              <a:rPr lang="el-GR" sz="1600" dirty="0"/>
              <a:t>Σύνδεσμος: </a:t>
            </a:r>
            <a:r>
              <a:rPr lang="en-US" sz="1600" dirty="0"/>
              <a:t>http://www.aggoureos.gr/articles/view/48735/.    </a:t>
            </a:r>
            <a:r>
              <a:rPr lang="el-GR" sz="1600" dirty="0"/>
              <a:t>Πηγή: </a:t>
            </a:r>
            <a:r>
              <a:rPr lang="en-US" sz="1600" dirty="0"/>
              <a:t>http://www.aggoureos.gr. </a:t>
            </a:r>
          </a:p>
          <a:p>
            <a:pPr>
              <a:spcBef>
                <a:spcPts val="600"/>
              </a:spcBef>
            </a:pPr>
            <a:r>
              <a:rPr lang="el-GR" sz="1600" b="1" dirty="0"/>
              <a:t>Εικόνα  64</a:t>
            </a:r>
            <a:r>
              <a:rPr lang="el-GR" sz="1600" dirty="0"/>
              <a:t>.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p>
          <a:p>
            <a:pPr>
              <a:spcBef>
                <a:spcPts val="600"/>
              </a:spcBef>
            </a:pPr>
            <a:endParaRPr lang="el-GR"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84</a:t>
            </a:fld>
            <a:endParaRPr lang="en-US"/>
          </a:p>
        </p:txBody>
      </p:sp>
    </p:spTree>
    <p:extLst>
      <p:ext uri="{BB962C8B-B14F-4D97-AF65-F5344CB8AC3E}">
        <p14:creationId xmlns:p14="http://schemas.microsoft.com/office/powerpoint/2010/main" val="98187783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10/13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65.    </a:t>
            </a:r>
            <a:r>
              <a:rPr lang="en-US" sz="1600" dirty="0"/>
              <a:t>Copyright ©iStockphoto.com/Britta </a:t>
            </a:r>
            <a:r>
              <a:rPr lang="en-US" sz="1600" dirty="0" err="1"/>
              <a:t>Kasholm-Tengve</a:t>
            </a:r>
            <a:r>
              <a:rPr lang="en-US" sz="1600" dirty="0"/>
              <a:t>.  </a:t>
            </a:r>
            <a:r>
              <a:rPr lang="el-GR" sz="1600" dirty="0"/>
              <a:t>Σύνδεσμος:  </a:t>
            </a:r>
            <a:r>
              <a:rPr lang="en-US" sz="1600" dirty="0"/>
              <a:t>http://www.scientificamerican.com/article/how-zoos-kill-elephants/ .  </a:t>
            </a:r>
            <a:r>
              <a:rPr lang="el-GR" sz="1600" dirty="0"/>
              <a:t>Πηγή: </a:t>
            </a:r>
            <a:r>
              <a:rPr lang="en-US" sz="1600" dirty="0"/>
              <a:t>http://www.scientificamerican.com. </a:t>
            </a:r>
          </a:p>
          <a:p>
            <a:pPr>
              <a:spcBef>
                <a:spcPts val="600"/>
              </a:spcBef>
            </a:pPr>
            <a:r>
              <a:rPr lang="el-GR" sz="1600" b="1" dirty="0"/>
              <a:t>Εικόνα  66.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     </a:t>
            </a:r>
            <a:endParaRPr lang="el-GR" sz="1600" dirty="0"/>
          </a:p>
          <a:p>
            <a:pPr>
              <a:spcBef>
                <a:spcPts val="600"/>
              </a:spcBef>
            </a:pPr>
            <a:r>
              <a:rPr lang="el-GR" sz="1600" b="1" dirty="0"/>
              <a:t>Εικόνα  67.    </a:t>
            </a:r>
            <a:r>
              <a:rPr lang="en-US" sz="1600" dirty="0"/>
              <a:t>Image courtesy of National Geographic.   </a:t>
            </a:r>
            <a:r>
              <a:rPr lang="el-GR" sz="1600" dirty="0"/>
              <a:t>Σύνδεσμος: </a:t>
            </a:r>
            <a:r>
              <a:rPr lang="en-US" sz="1600" dirty="0"/>
              <a:t>https://evolvingcomplexityii.wordpress.com/category/in-the-womb/.   </a:t>
            </a:r>
            <a:r>
              <a:rPr lang="el-GR" sz="1600" dirty="0"/>
              <a:t>Πηγή:    </a:t>
            </a:r>
            <a:r>
              <a:rPr lang="en-US" sz="1600" dirty="0"/>
              <a:t>https://evolvingcomplexityii.wordpress.com. </a:t>
            </a:r>
          </a:p>
          <a:p>
            <a:pPr>
              <a:spcBef>
                <a:spcPts val="600"/>
              </a:spcBef>
            </a:pPr>
            <a:r>
              <a:rPr lang="el-GR" sz="1600" b="1" dirty="0"/>
              <a:t>Εικόνα  68. </a:t>
            </a:r>
            <a:r>
              <a:rPr lang="el-GR" sz="1600" dirty="0"/>
              <a:t>© </a:t>
            </a:r>
            <a:r>
              <a:rPr lang="en-US" sz="1600" dirty="0"/>
              <a:t>Copyright Craig Jones 2015. </a:t>
            </a:r>
            <a:r>
              <a:rPr lang="el-GR" sz="1600" dirty="0"/>
              <a:t>Σύνδεσμος: </a:t>
            </a:r>
            <a:r>
              <a:rPr lang="en-US" sz="1600" dirty="0"/>
              <a:t>http://www.craigjoneswildlifephotography.co.uk/blog/workshops/alittle-behind/2010102936/. </a:t>
            </a:r>
            <a:r>
              <a:rPr lang="el-GR" sz="1600" dirty="0"/>
              <a:t>Πηγή: </a:t>
            </a:r>
            <a:r>
              <a:rPr lang="en-US" sz="1600" dirty="0"/>
              <a:t>http://www.craigjoneswildlifephotography.co.uk. </a:t>
            </a:r>
          </a:p>
          <a:p>
            <a:pPr>
              <a:spcBef>
                <a:spcPts val="600"/>
              </a:spcBef>
            </a:pPr>
            <a:r>
              <a:rPr lang="el-GR" sz="1600" b="1" dirty="0"/>
              <a:t>Εικόνα  69</a:t>
            </a:r>
            <a:r>
              <a:rPr lang="el-GR" sz="1600" dirty="0"/>
              <a:t>.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     </a:t>
            </a:r>
            <a:endParaRPr lang="el-GR" sz="1600" dirty="0"/>
          </a:p>
          <a:p>
            <a:pPr>
              <a:spcBef>
                <a:spcPts val="600"/>
              </a:spcBef>
            </a:pPr>
            <a:r>
              <a:rPr lang="el-GR" sz="1600" b="1" dirty="0"/>
              <a:t>Εικόνα  70. </a:t>
            </a:r>
            <a:r>
              <a:rPr lang="el-GR" sz="1600" dirty="0"/>
              <a:t>© </a:t>
            </a:r>
            <a:r>
              <a:rPr lang="en-US" sz="1600" dirty="0"/>
              <a:t>Copyright 2012 Wildlife Trust Wales. </a:t>
            </a:r>
            <a:r>
              <a:rPr lang="el-GR" sz="1600" dirty="0"/>
              <a:t>Σύνδεσμος: </a:t>
            </a:r>
            <a:r>
              <a:rPr lang="en-US" sz="1600" dirty="0"/>
              <a:t>http://www.welshbeaverproject.org/impact/forestry/   </a:t>
            </a:r>
            <a:r>
              <a:rPr lang="el-GR" sz="1600" dirty="0"/>
              <a:t>Πηγή:   </a:t>
            </a:r>
            <a:r>
              <a:rPr lang="en-US" sz="1600" dirty="0"/>
              <a:t>http://www.welshbeaverproject.org. </a:t>
            </a:r>
          </a:p>
          <a:p>
            <a:pPr>
              <a:spcBef>
                <a:spcPts val="600"/>
              </a:spcBef>
            </a:pPr>
            <a:r>
              <a:rPr lang="el-GR" sz="1600" b="1" dirty="0"/>
              <a:t>Εικόνα  71</a:t>
            </a:r>
            <a:r>
              <a:rPr lang="el-GR" sz="1600" dirty="0"/>
              <a:t>.    </a:t>
            </a:r>
            <a:r>
              <a:rPr lang="en-US" sz="1600" dirty="0"/>
              <a:t>Copyright  Drawing by Mark E. </a:t>
            </a:r>
            <a:r>
              <a:rPr lang="en-US" sz="1600" dirty="0" err="1"/>
              <a:t>Markuson</a:t>
            </a:r>
            <a:r>
              <a:rPr lang="en-US" sz="1600" dirty="0"/>
              <a:t>; courtesy University of Nebraska – Lincoln, Department of Forestry, Fisheries and Wildlife.  </a:t>
            </a:r>
            <a:r>
              <a:rPr lang="el-GR" sz="1600" dirty="0"/>
              <a:t>Σύνδεσμος: </a:t>
            </a:r>
            <a:r>
              <a:rPr lang="en-US" sz="1600" dirty="0"/>
              <a:t>http://www.solaripedia.com/images/large/5221.jpg.    </a:t>
            </a:r>
            <a:r>
              <a:rPr lang="el-GR" sz="1600" dirty="0"/>
              <a:t>Πηγή:   </a:t>
            </a:r>
            <a:r>
              <a:rPr lang="en-US" sz="1600" dirty="0"/>
              <a:t>http://www.solaripedia.com.</a:t>
            </a:r>
          </a:p>
          <a:p>
            <a:pPr>
              <a:spcBef>
                <a:spcPts val="600"/>
              </a:spcBef>
            </a:pPr>
            <a:r>
              <a:rPr lang="en-US" sz="1600" b="1" dirty="0"/>
              <a:t>  </a:t>
            </a:r>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85</a:t>
            </a:fld>
            <a:endParaRPr lang="en-US"/>
          </a:p>
        </p:txBody>
      </p:sp>
    </p:spTree>
    <p:extLst>
      <p:ext uri="{BB962C8B-B14F-4D97-AF65-F5344CB8AC3E}">
        <p14:creationId xmlns:p14="http://schemas.microsoft.com/office/powerpoint/2010/main" val="26222481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11/13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72.    </a:t>
            </a:r>
            <a:r>
              <a:rPr lang="en-US" sz="1600" dirty="0"/>
              <a:t>Copyright © 2015 All Rights Reserved EasyScienceforKids.com | Easy Science For Kids.  </a:t>
            </a:r>
            <a:r>
              <a:rPr lang="el-GR" sz="1600" dirty="0"/>
              <a:t>Σύνδεσμος:  </a:t>
            </a:r>
            <a:r>
              <a:rPr lang="en-US" sz="1600" dirty="0"/>
              <a:t>http://easyscienceforkids.com/free-interactive-burrowing-animals-quiz-fun-quizzes-for-kids-online/.   </a:t>
            </a:r>
            <a:r>
              <a:rPr lang="el-GR" sz="1600" dirty="0"/>
              <a:t>Πηγή:    </a:t>
            </a:r>
            <a:r>
              <a:rPr lang="en-US" sz="1600" dirty="0"/>
              <a:t>http://easyscienceforkids.com/. </a:t>
            </a:r>
          </a:p>
          <a:p>
            <a:pPr>
              <a:spcBef>
                <a:spcPts val="600"/>
              </a:spcBef>
            </a:pPr>
            <a:r>
              <a:rPr lang="el-GR" sz="1600" b="1" dirty="0"/>
              <a:t>Εικόνα  73. </a:t>
            </a:r>
            <a:r>
              <a:rPr lang="el-GR" sz="1600" dirty="0"/>
              <a:t>© 2002 </a:t>
            </a:r>
            <a:r>
              <a:rPr lang="en-US" sz="1600" dirty="0"/>
              <a:t>by Marc "</a:t>
            </a:r>
            <a:r>
              <a:rPr lang="en-US" sz="1600" dirty="0" err="1"/>
              <a:t>Sesshoumaru</a:t>
            </a:r>
            <a:r>
              <a:rPr lang="en-US" sz="1600" dirty="0"/>
              <a:t>" </a:t>
            </a:r>
            <a:r>
              <a:rPr lang="en-US" sz="1600" dirty="0" err="1"/>
              <a:t>Meiner</a:t>
            </a:r>
            <a:r>
              <a:rPr lang="en-US" sz="1600" dirty="0"/>
              <a:t>.  </a:t>
            </a:r>
            <a:r>
              <a:rPr lang="el-GR" sz="1600" dirty="0"/>
              <a:t>Σύνδεσμος: </a:t>
            </a:r>
            <a:r>
              <a:rPr lang="en-US" sz="1600" dirty="0"/>
              <a:t>http://www.tiger-online.org/tigbib/whitetigers/wtiger.htm.   </a:t>
            </a:r>
            <a:r>
              <a:rPr lang="el-GR" sz="1600" dirty="0"/>
              <a:t>Πηγή:   </a:t>
            </a:r>
            <a:r>
              <a:rPr lang="en-US" sz="1600" dirty="0"/>
              <a:t>http://www.tiger-online.org. </a:t>
            </a:r>
          </a:p>
          <a:p>
            <a:pPr>
              <a:spcBef>
                <a:spcPts val="600"/>
              </a:spcBef>
            </a:pPr>
            <a:r>
              <a:rPr lang="el-GR" sz="1600" b="1" dirty="0"/>
              <a:t>Εικόνα  74.    </a:t>
            </a:r>
            <a:r>
              <a:rPr lang="en-US" sz="1600" dirty="0"/>
              <a:t>Copyright 2014 - Kollima.gr. </a:t>
            </a:r>
            <a:r>
              <a:rPr lang="el-GR" sz="1600" dirty="0"/>
              <a:t>Σύνδεσμος: </a:t>
            </a:r>
            <a:r>
              <a:rPr lang="en-US" sz="1600" dirty="0"/>
              <a:t>http://kollima.gr/%CE%B4%CE%B9%CE%B1%CE%B2%CE%AC%CF%83%CF%84%CE%B5-35-%CF%80%CF%81%CE%AC%CE%B3%CE%BC%CE%B1%CF%84%CE%B1-%CF%80%CE%BF%CF%85-%CE%BB%CE%B1%CE%BD%CE%B8%CE%B1%CF%83%CE%BC%CE%AD%CE%BD%CE%B1-%CF%80%CE%B9%CF%83    </a:t>
            </a:r>
            <a:r>
              <a:rPr lang="el-GR" sz="1600" dirty="0"/>
              <a:t>Πηγή:     </a:t>
            </a:r>
            <a:r>
              <a:rPr lang="en-US" sz="1600" dirty="0"/>
              <a:t>http://kollima.gr</a:t>
            </a:r>
            <a:r>
              <a:rPr lang="en-US" sz="1600" dirty="0" smtClean="0"/>
              <a:t>.</a:t>
            </a:r>
            <a:endParaRPr lang="en-US" sz="1600" dirty="0"/>
          </a:p>
          <a:p>
            <a:pPr>
              <a:spcBef>
                <a:spcPts val="600"/>
              </a:spcBef>
            </a:pPr>
            <a:r>
              <a:rPr lang="el-GR" sz="1600" b="1" dirty="0"/>
              <a:t>Εικόνα  75. </a:t>
            </a:r>
            <a:r>
              <a:rPr lang="el-GR" sz="1600" dirty="0"/>
              <a:t>Σύνδεσμος:  </a:t>
            </a:r>
            <a:r>
              <a:rPr lang="en-US" sz="1600" dirty="0"/>
              <a:t>http://io9.com/lemming-suicide-is-a-myth-that-was-perpetuated-by-disne-1549040246.  </a:t>
            </a:r>
            <a:r>
              <a:rPr lang="el-GR" sz="1600" dirty="0"/>
              <a:t>Πηγή:  </a:t>
            </a:r>
            <a:r>
              <a:rPr lang="en-US" sz="1600" dirty="0"/>
              <a:t>http://io9.com</a:t>
            </a:r>
            <a:r>
              <a:rPr lang="en-US" sz="1600" dirty="0" smtClean="0"/>
              <a:t>.   </a:t>
            </a:r>
            <a:endParaRPr lang="en-US" sz="1600" dirty="0"/>
          </a:p>
          <a:p>
            <a:pPr>
              <a:spcBef>
                <a:spcPts val="600"/>
              </a:spcBef>
            </a:pPr>
            <a:r>
              <a:rPr lang="el-GR" sz="1600" b="1" dirty="0"/>
              <a:t>Εικόνα  76.  </a:t>
            </a:r>
            <a:r>
              <a:rPr lang="el-GR" sz="1600" dirty="0"/>
              <a:t>Σύνδεσμος:  </a:t>
            </a:r>
            <a:r>
              <a:rPr lang="en-US" sz="1600" dirty="0"/>
              <a:t>http://becuo.com/lemmings-suicidal.  </a:t>
            </a:r>
            <a:r>
              <a:rPr lang="el-GR" sz="1600" dirty="0"/>
              <a:t>Πηγή:   </a:t>
            </a:r>
            <a:r>
              <a:rPr lang="en-US" sz="1600" dirty="0"/>
              <a:t>http://becuo.com. </a:t>
            </a:r>
          </a:p>
          <a:p>
            <a:pPr>
              <a:spcBef>
                <a:spcPts val="600"/>
              </a:spcBef>
            </a:pPr>
            <a:r>
              <a:rPr lang="el-GR" sz="1600" b="1" dirty="0"/>
              <a:t>Εικόνα 77.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78. </a:t>
            </a:r>
            <a:r>
              <a:rPr lang="en-US" sz="1600" dirty="0"/>
              <a:t>Copyright © 2008 </a:t>
            </a:r>
            <a:r>
              <a:rPr lang="en-US" sz="1600" dirty="0" err="1"/>
              <a:t>Ecoprensa</a:t>
            </a:r>
            <a:r>
              <a:rPr lang="en-US" sz="1600" dirty="0"/>
              <a:t> S.A. </a:t>
            </a:r>
            <a:r>
              <a:rPr lang="el-GR" sz="1600" dirty="0"/>
              <a:t>Σύνδεσμος: </a:t>
            </a:r>
            <a:r>
              <a:rPr lang="en-US" sz="1600" dirty="0"/>
              <a:t>http://listas.eleconomista.es/historia/3908-10-curiosidades-sobre-los-gatos-egipcios.   </a:t>
            </a:r>
            <a:r>
              <a:rPr lang="el-GR" sz="1600" dirty="0"/>
              <a:t>Πηγή: </a:t>
            </a:r>
            <a:r>
              <a:rPr lang="en-US" sz="1600" dirty="0"/>
              <a:t>http://listas.eleconomista.es.    </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86</a:t>
            </a:fld>
            <a:endParaRPr lang="en-US"/>
          </a:p>
        </p:txBody>
      </p:sp>
    </p:spTree>
    <p:extLst>
      <p:ext uri="{BB962C8B-B14F-4D97-AF65-F5344CB8AC3E}">
        <p14:creationId xmlns:p14="http://schemas.microsoft.com/office/powerpoint/2010/main" val="37245439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12/13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79.    </a:t>
            </a:r>
            <a:r>
              <a:rPr lang="en-US" sz="1600" dirty="0"/>
              <a:t>Copyright  All text, images, and software code on this website are copyright property of the American Museum of Natural History and its programmers unless otherwise noted. They may be used for the personal education of website visitors. They may not be placed in the public domain. Any commercial reproduction, redistribution, publication, or other use by electronic means or otherwise is prohibited unless pursuant to a written license signed by the Museum.  </a:t>
            </a:r>
            <a:r>
              <a:rPr lang="el-GR" sz="1600" dirty="0"/>
              <a:t>Σύνδεσμος:  </a:t>
            </a:r>
            <a:r>
              <a:rPr lang="en-US" sz="1600" dirty="0"/>
              <a:t>http://www.amnh.org/explore/science-bulletins/bio/documentaries/wild-at-heart-the-plight-of-elephants-in-thailand/asian-elephants-threats-and-solutions  </a:t>
            </a:r>
            <a:r>
              <a:rPr lang="el-GR" sz="1600" dirty="0"/>
              <a:t>Πηγή:  </a:t>
            </a:r>
            <a:r>
              <a:rPr lang="en-US" sz="1600" dirty="0"/>
              <a:t>http://www.amnh.org/. </a:t>
            </a:r>
          </a:p>
          <a:p>
            <a:pPr>
              <a:spcBef>
                <a:spcPts val="600"/>
              </a:spcBef>
            </a:pPr>
            <a:r>
              <a:rPr lang="el-GR" sz="1600" b="1" dirty="0"/>
              <a:t>Εικόνα  80.    </a:t>
            </a:r>
            <a:r>
              <a:rPr lang="en-US" sz="1600" dirty="0"/>
              <a:t>Copyright  © Animals Town .  </a:t>
            </a:r>
            <a:r>
              <a:rPr lang="el-GR" sz="1600" dirty="0"/>
              <a:t>Σύνδεσμος: </a:t>
            </a:r>
            <a:r>
              <a:rPr lang="en-US" sz="1600" dirty="0"/>
              <a:t>http://www.animalstown.com/animals/l/lemur/lemur.php   </a:t>
            </a:r>
            <a:r>
              <a:rPr lang="el-GR" sz="1600" dirty="0"/>
              <a:t>Πηγή:    : </a:t>
            </a:r>
            <a:r>
              <a:rPr lang="en-US" sz="1600" dirty="0"/>
              <a:t>http://www.animalstown.com. </a:t>
            </a:r>
            <a:r>
              <a:rPr lang="en-US" sz="1600" dirty="0" smtClean="0"/>
              <a:t> </a:t>
            </a:r>
            <a:endParaRPr lang="en-US" sz="1600" dirty="0"/>
          </a:p>
          <a:p>
            <a:pPr>
              <a:spcBef>
                <a:spcPts val="600"/>
              </a:spcBef>
            </a:pPr>
            <a:r>
              <a:rPr lang="el-GR" sz="1600" b="1" dirty="0"/>
              <a:t>Εικόνα  81</a:t>
            </a:r>
            <a:r>
              <a:rPr lang="el-GR" sz="1600" dirty="0"/>
              <a:t>.    </a:t>
            </a:r>
            <a:r>
              <a:rPr lang="en-US" sz="1600" dirty="0"/>
              <a:t>Copyright </a:t>
            </a:r>
            <a:r>
              <a:rPr lang="en-US" sz="1600" dirty="0" err="1"/>
              <a:t>CopyLeft</a:t>
            </a:r>
            <a:r>
              <a:rPr lang="en-US" sz="1600" dirty="0"/>
              <a:t> © 2010.   </a:t>
            </a:r>
            <a:r>
              <a:rPr lang="el-GR" sz="1600" dirty="0"/>
              <a:t>Σύνδεσμος: </a:t>
            </a:r>
            <a:r>
              <a:rPr lang="en-US" sz="1600" dirty="0"/>
              <a:t>http://www.factzoo.com/mammals/loris.html.   </a:t>
            </a:r>
            <a:r>
              <a:rPr lang="el-GR" sz="1600" dirty="0"/>
              <a:t>Πηγή:    </a:t>
            </a:r>
            <a:r>
              <a:rPr lang="en-US" sz="1600" dirty="0"/>
              <a:t>http://www.factzoo.com</a:t>
            </a:r>
            <a:r>
              <a:rPr lang="en-US" sz="1600" dirty="0" smtClean="0"/>
              <a:t>. </a:t>
            </a:r>
            <a:endParaRPr lang="en-US" sz="1600" dirty="0"/>
          </a:p>
          <a:p>
            <a:pPr>
              <a:spcBef>
                <a:spcPts val="600"/>
              </a:spcBef>
            </a:pPr>
            <a:r>
              <a:rPr lang="el-GR" sz="1600" b="1" dirty="0"/>
              <a:t>Εικόνα  82.    </a:t>
            </a:r>
            <a:r>
              <a:rPr lang="en-US" sz="1600" dirty="0"/>
              <a:t>Copyright © 2004 - 2015 </a:t>
            </a:r>
            <a:r>
              <a:rPr lang="en-US" sz="1600" dirty="0" err="1"/>
              <a:t>Metamorfose</a:t>
            </a:r>
            <a:r>
              <a:rPr lang="en-US" sz="1600" dirty="0"/>
              <a:t> Digital.  </a:t>
            </a:r>
            <a:r>
              <a:rPr lang="el-GR" sz="1600" dirty="0"/>
              <a:t>Σύνδεσμος:  </a:t>
            </a:r>
            <a:r>
              <a:rPr lang="en-US" sz="1600" dirty="0"/>
              <a:t>http://www.mdig.com.br/?itemid=1517  </a:t>
            </a:r>
            <a:r>
              <a:rPr lang="el-GR" sz="1600" dirty="0"/>
              <a:t>Πηγή:   </a:t>
            </a:r>
            <a:r>
              <a:rPr lang="en-US" sz="1600" dirty="0"/>
              <a:t>http://www.mdig.com.br</a:t>
            </a:r>
            <a:r>
              <a:rPr lang="en-US" sz="1600" dirty="0" smtClean="0"/>
              <a:t>.  </a:t>
            </a:r>
            <a:endParaRPr lang="en-US" sz="1600" dirty="0"/>
          </a:p>
          <a:p>
            <a:pPr>
              <a:spcBef>
                <a:spcPts val="600"/>
              </a:spcBef>
            </a:pPr>
            <a:r>
              <a:rPr lang="el-GR" sz="1600" b="1" dirty="0"/>
              <a:t>Εικόνα  83.    </a:t>
            </a:r>
            <a:r>
              <a:rPr lang="en-US" sz="1600" dirty="0"/>
              <a:t>Copyright  © MusicCorner.gr | 2000 – 2015.  </a:t>
            </a:r>
            <a:r>
              <a:rPr lang="el-GR" sz="1600" dirty="0"/>
              <a:t>Σύνδεσμος: </a:t>
            </a:r>
            <a:r>
              <a:rPr lang="en-US" sz="1600" dirty="0"/>
              <a:t>http://www.musiccorner.gr/music-the-movies-corner-%CE%BC%CE%B1%CE%B4%CE%B1%CE%B3%CE%B1%CF%83%CE%BA%CE%AC%CF%81%CE%B7-80270/   </a:t>
            </a:r>
            <a:r>
              <a:rPr lang="el-GR" sz="1600" dirty="0"/>
              <a:t>Πηγή:     </a:t>
            </a:r>
            <a:r>
              <a:rPr lang="en-US" sz="1600" dirty="0"/>
              <a:t>http://www.musiccorner.gr. </a:t>
            </a:r>
          </a:p>
          <a:p>
            <a:pPr>
              <a:spcBef>
                <a:spcPts val="600"/>
              </a:spcBef>
            </a:pPr>
            <a:endParaRPr lang="en-US" sz="1600" b="1" dirty="0"/>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87</a:t>
            </a:fld>
            <a:endParaRPr lang="en-US"/>
          </a:p>
        </p:txBody>
      </p:sp>
    </p:spTree>
    <p:extLst>
      <p:ext uri="{BB962C8B-B14F-4D97-AF65-F5344CB8AC3E}">
        <p14:creationId xmlns:p14="http://schemas.microsoft.com/office/powerpoint/2010/main" val="363736783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2462"/>
            <a:ext cx="9144000" cy="1143000"/>
          </a:xfrm>
        </p:spPr>
        <p:txBody>
          <a:bodyPr>
            <a:noAutofit/>
          </a:bodyPr>
          <a:lstStyle/>
          <a:p>
            <a:pPr algn="ctr"/>
            <a:r>
              <a:rPr lang="el-GR" sz="4000" b="1" dirty="0"/>
              <a:t>Σημείωμα </a:t>
            </a:r>
            <a:r>
              <a:rPr lang="el-GR" sz="4000" b="1" dirty="0" smtClean="0"/>
              <a:t/>
            </a:r>
            <a:br>
              <a:rPr lang="el-GR" sz="4000" b="1" dirty="0" smtClean="0"/>
            </a:br>
            <a:r>
              <a:rPr lang="el-GR" sz="4000" b="1" dirty="0" smtClean="0"/>
              <a:t>Χρήσης </a:t>
            </a:r>
            <a:r>
              <a:rPr lang="el-GR" sz="4000" b="1" dirty="0"/>
              <a:t>Έργων </a:t>
            </a:r>
            <a:r>
              <a:rPr lang="el-GR" sz="4000" b="1" dirty="0" smtClean="0"/>
              <a:t>Τρίτων</a:t>
            </a:r>
            <a:r>
              <a:rPr lang="en-US" sz="4000" b="1" dirty="0" smtClean="0"/>
              <a:t> 13/13</a:t>
            </a:r>
            <a:endParaRPr lang="el-GR" sz="4000" b="1" dirty="0"/>
          </a:p>
        </p:txBody>
      </p:sp>
      <p:sp>
        <p:nvSpPr>
          <p:cNvPr id="3" name="Content Placeholder 2"/>
          <p:cNvSpPr>
            <a:spLocks noGrp="1"/>
          </p:cNvSpPr>
          <p:nvPr>
            <p:ph idx="1"/>
          </p:nvPr>
        </p:nvSpPr>
        <p:spPr>
          <a:xfrm>
            <a:off x="179512" y="1556792"/>
            <a:ext cx="8856984" cy="4525963"/>
          </a:xfrm>
        </p:spPr>
        <p:txBody>
          <a:bodyPr>
            <a:noAutofit/>
          </a:bodyPr>
          <a:lstStyle/>
          <a:p>
            <a:pPr>
              <a:spcBef>
                <a:spcPts val="600"/>
              </a:spcBef>
            </a:pPr>
            <a:r>
              <a:rPr lang="el-GR" sz="1600" b="1" dirty="0"/>
              <a:t>Εικόνα  84. </a:t>
            </a:r>
            <a:r>
              <a:rPr lang="en-US" sz="1600" dirty="0"/>
              <a:t>Common Chimpanzee (Pan troglodytes). Image: Thomas </a:t>
            </a:r>
            <a:r>
              <a:rPr lang="en-US" sz="1600" dirty="0" err="1"/>
              <a:t>Lersch</a:t>
            </a:r>
            <a:r>
              <a:rPr lang="en-US" sz="1600" dirty="0"/>
              <a:t>   </a:t>
            </a:r>
            <a:r>
              <a:rPr lang="el-GR" sz="1600" dirty="0"/>
              <a:t>Σύνδεσμος: </a:t>
            </a:r>
            <a:r>
              <a:rPr lang="en-US" sz="1600" dirty="0"/>
              <a:t>http://www.macroevolution.net/chimpanzee-habitat.html.   </a:t>
            </a:r>
            <a:r>
              <a:rPr lang="el-GR" sz="1600" dirty="0"/>
              <a:t>Πηγή:   </a:t>
            </a:r>
            <a:r>
              <a:rPr lang="en-US" sz="1600" dirty="0"/>
              <a:t>http://www.macroevolution.net</a:t>
            </a:r>
            <a:r>
              <a:rPr lang="en-US" sz="1600" dirty="0" smtClean="0"/>
              <a:t>.  </a:t>
            </a:r>
            <a:endParaRPr lang="en-US" sz="1600" dirty="0"/>
          </a:p>
          <a:p>
            <a:pPr>
              <a:spcBef>
                <a:spcPts val="600"/>
              </a:spcBef>
            </a:pPr>
            <a:r>
              <a:rPr lang="el-GR" sz="1600" b="1" dirty="0"/>
              <a:t>Εικόνα  85.  </a:t>
            </a:r>
            <a:r>
              <a:rPr lang="el-GR" sz="1600" dirty="0"/>
              <a:t>Σύνδεσμος:  </a:t>
            </a:r>
            <a:r>
              <a:rPr lang="en-US" sz="1600" dirty="0"/>
              <a:t>http://www.endevil.com/Bushquotes.html.  </a:t>
            </a:r>
            <a:r>
              <a:rPr lang="el-GR" sz="1600" dirty="0"/>
              <a:t>Πηγή:  </a:t>
            </a:r>
            <a:r>
              <a:rPr lang="en-US" sz="1600" dirty="0"/>
              <a:t>http://www.endevil.com </a:t>
            </a:r>
            <a:r>
              <a:rPr lang="en-US" sz="1600" dirty="0" smtClean="0"/>
              <a:t>.  </a:t>
            </a:r>
            <a:endParaRPr lang="en-US" sz="1600" dirty="0"/>
          </a:p>
          <a:p>
            <a:pPr>
              <a:spcBef>
                <a:spcPts val="600"/>
              </a:spcBef>
            </a:pPr>
            <a:r>
              <a:rPr lang="el-GR" sz="1600" b="1" dirty="0"/>
              <a:t>Εικόνα  86.    </a:t>
            </a:r>
            <a:r>
              <a:rPr lang="el-GR" sz="1600" dirty="0"/>
              <a:t>Σύνδεσμος:  </a:t>
            </a:r>
            <a:r>
              <a:rPr lang="en-US" sz="1600" dirty="0"/>
              <a:t>http://forums.bascota.com/md21263/.  </a:t>
            </a:r>
            <a:r>
              <a:rPr lang="el-GR" sz="1600" dirty="0"/>
              <a:t>Πηγή:  </a:t>
            </a:r>
            <a:r>
              <a:rPr lang="en-US" sz="1600" dirty="0"/>
              <a:t>http://forums.bascota.com</a:t>
            </a:r>
            <a:r>
              <a:rPr lang="en-US" sz="1600" dirty="0" smtClean="0"/>
              <a:t>.   </a:t>
            </a:r>
            <a:endParaRPr lang="en-US" sz="1600" dirty="0"/>
          </a:p>
          <a:p>
            <a:pPr>
              <a:spcBef>
                <a:spcPts val="600"/>
              </a:spcBef>
            </a:pPr>
            <a:r>
              <a:rPr lang="el-GR" sz="1600" b="1" dirty="0"/>
              <a:t>Εικόνα  87.    </a:t>
            </a:r>
            <a:r>
              <a:rPr lang="en-US" sz="1600" dirty="0"/>
              <a:t>Copyright  Nooz.gr | 2015.  </a:t>
            </a:r>
            <a:r>
              <a:rPr lang="el-GR" sz="1600" dirty="0"/>
              <a:t>Σύνδεσμος:  </a:t>
            </a:r>
            <a:r>
              <a:rPr lang="en-US" sz="1600" dirty="0"/>
              <a:t>http://www.nooz.gr/article/diavastike-to-dna-tou-erotiari-mponompo.  </a:t>
            </a:r>
            <a:r>
              <a:rPr lang="el-GR" sz="1600" dirty="0"/>
              <a:t>Πηγή:   </a:t>
            </a:r>
            <a:r>
              <a:rPr lang="en-US" sz="1600" dirty="0"/>
              <a:t>http://www.nooz.gr. </a:t>
            </a:r>
            <a:r>
              <a:rPr lang="en-US" sz="1600" dirty="0" smtClean="0"/>
              <a:t> </a:t>
            </a:r>
            <a:endParaRPr lang="en-US" sz="1600" dirty="0"/>
          </a:p>
          <a:p>
            <a:pPr>
              <a:spcBef>
                <a:spcPts val="600"/>
              </a:spcBef>
            </a:pPr>
            <a:r>
              <a:rPr lang="el-GR" sz="1600" b="1" dirty="0"/>
              <a:t>Εικόνα  88.   </a:t>
            </a:r>
            <a:r>
              <a:rPr lang="en-US" sz="1600" dirty="0"/>
              <a:t>Wikipedia the Free Encyclopedia. Creative Commons </a:t>
            </a:r>
            <a:r>
              <a:rPr lang="en-US" sz="1600" dirty="0" err="1" smtClean="0"/>
              <a:t>Licence</a:t>
            </a:r>
            <a:r>
              <a:rPr lang="en-US" sz="1600" dirty="0"/>
              <a:t>.   </a:t>
            </a:r>
            <a:r>
              <a:rPr lang="el-GR" sz="1600" dirty="0"/>
              <a:t>Σύνδεσμος:   </a:t>
            </a:r>
            <a:r>
              <a:rPr lang="en-US" sz="1600" dirty="0"/>
              <a:t>https://en.wikipedia.org/wiki/Eastern_gorilla.  </a:t>
            </a:r>
            <a:r>
              <a:rPr lang="el-GR" sz="1600" dirty="0"/>
              <a:t>Πηγή: </a:t>
            </a:r>
            <a:r>
              <a:rPr lang="en-US" sz="1600" dirty="0"/>
              <a:t>https://en.wikipedia.org</a:t>
            </a:r>
            <a:r>
              <a:rPr lang="en-US" sz="1600" dirty="0" smtClean="0"/>
              <a:t>/.</a:t>
            </a:r>
            <a:endParaRPr lang="en-US" sz="1600" dirty="0"/>
          </a:p>
          <a:p>
            <a:pPr>
              <a:spcBef>
                <a:spcPts val="600"/>
              </a:spcBef>
            </a:pPr>
            <a:r>
              <a:rPr lang="el-GR" sz="1600" b="1" dirty="0"/>
              <a:t>Εικόνα  89</a:t>
            </a:r>
            <a:r>
              <a:rPr lang="el-GR" sz="1600" dirty="0"/>
              <a:t>. </a:t>
            </a:r>
            <a:r>
              <a:rPr lang="en-US" sz="1600" dirty="0"/>
              <a:t>Copyright 2011 </a:t>
            </a:r>
            <a:r>
              <a:rPr lang="el-GR" sz="1600" dirty="0"/>
              <a:t>Εκδόσεις </a:t>
            </a:r>
            <a:r>
              <a:rPr lang="en-US" sz="1600" dirty="0"/>
              <a:t>Utopia. Hickman, Roberts, Keen, Larson, </a:t>
            </a:r>
            <a:r>
              <a:rPr lang="en-US" sz="1600" dirty="0" err="1"/>
              <a:t>l’Anson</a:t>
            </a:r>
            <a:r>
              <a:rPr lang="en-US" sz="1600" dirty="0"/>
              <a:t>, </a:t>
            </a:r>
            <a:r>
              <a:rPr lang="en-US" sz="1600" dirty="0" err="1"/>
              <a:t>Eisenhour</a:t>
            </a:r>
            <a:r>
              <a:rPr lang="en-US" sz="1600" dirty="0"/>
              <a:t>. </a:t>
            </a:r>
            <a:r>
              <a:rPr lang="el-GR" sz="1600" dirty="0"/>
              <a:t>Ζωολογία Ολοκληρωμένες Αρχές, Τόμος ΙΙ. 14η Αμερικανική – 2η Ελληνική Έκδοση</a:t>
            </a:r>
            <a:r>
              <a:rPr lang="el-GR" sz="1600" dirty="0" smtClean="0"/>
              <a:t>.</a:t>
            </a:r>
            <a:endParaRPr lang="el-GR" sz="1600" dirty="0"/>
          </a:p>
          <a:p>
            <a:pPr>
              <a:spcBef>
                <a:spcPts val="600"/>
              </a:spcBef>
            </a:pPr>
            <a:r>
              <a:rPr lang="el-GR" sz="1600" b="1" dirty="0"/>
              <a:t>Εικόνα  90. </a:t>
            </a:r>
            <a:r>
              <a:rPr lang="en-US" sz="1600" dirty="0"/>
              <a:t>Le </a:t>
            </a:r>
            <a:r>
              <a:rPr lang="en-US" sz="1600" dirty="0" err="1"/>
              <a:t>contenu</a:t>
            </a:r>
            <a:r>
              <a:rPr lang="en-US" sz="1600" dirty="0"/>
              <a:t> de </a:t>
            </a:r>
            <a:r>
              <a:rPr lang="en-US" sz="1600" dirty="0" err="1"/>
              <a:t>Vikidia</a:t>
            </a:r>
            <a:r>
              <a:rPr lang="en-US" sz="1600" dirty="0"/>
              <a:t> </a:t>
            </a:r>
            <a:r>
              <a:rPr lang="en-US" sz="1600" dirty="0" err="1"/>
              <a:t>peut</a:t>
            </a:r>
            <a:r>
              <a:rPr lang="en-US" sz="1600" dirty="0"/>
              <a:t> </a:t>
            </a:r>
            <a:r>
              <a:rPr lang="en-US" sz="1600" dirty="0" err="1"/>
              <a:t>être</a:t>
            </a:r>
            <a:r>
              <a:rPr lang="en-US" sz="1600" dirty="0"/>
              <a:t> </a:t>
            </a:r>
            <a:r>
              <a:rPr lang="en-US" sz="1600" dirty="0" err="1"/>
              <a:t>copié</a:t>
            </a:r>
            <a:r>
              <a:rPr lang="en-US" sz="1600" dirty="0"/>
              <a:t> et </a:t>
            </a:r>
            <a:r>
              <a:rPr lang="en-US" sz="1600" dirty="0" err="1"/>
              <a:t>réutilisé</a:t>
            </a:r>
            <a:r>
              <a:rPr lang="en-US" sz="1600" dirty="0"/>
              <a:t> </a:t>
            </a:r>
            <a:r>
              <a:rPr lang="en-US" sz="1600" dirty="0" err="1"/>
              <a:t>librement</a:t>
            </a:r>
            <a:r>
              <a:rPr lang="en-US" sz="1600" dirty="0"/>
              <a:t>, </a:t>
            </a:r>
            <a:r>
              <a:rPr lang="en-US" sz="1600" dirty="0" err="1"/>
              <a:t>suivant</a:t>
            </a:r>
            <a:r>
              <a:rPr lang="en-US" sz="1600" dirty="0"/>
              <a:t> les </a:t>
            </a:r>
            <a:r>
              <a:rPr lang="en-US" sz="1600" dirty="0" err="1"/>
              <a:t>règles</a:t>
            </a:r>
            <a:r>
              <a:rPr lang="en-US" sz="1600" dirty="0"/>
              <a:t> </a:t>
            </a:r>
            <a:r>
              <a:rPr lang="en-US" sz="1600" dirty="0" err="1"/>
              <a:t>d'une</a:t>
            </a:r>
            <a:r>
              <a:rPr lang="en-US" sz="1600" dirty="0"/>
              <a:t> des </a:t>
            </a:r>
            <a:r>
              <a:rPr lang="en-US" sz="1600" dirty="0" err="1"/>
              <a:t>licences</a:t>
            </a:r>
            <a:r>
              <a:rPr lang="en-US" sz="1600" dirty="0"/>
              <a:t> sous </a:t>
            </a:r>
            <a:r>
              <a:rPr lang="en-US" sz="1600" dirty="0" err="1"/>
              <a:t>lesquelles</a:t>
            </a:r>
            <a:r>
              <a:rPr lang="en-US" sz="1600" dirty="0"/>
              <a:t> </a:t>
            </a:r>
            <a:r>
              <a:rPr lang="en-US" sz="1600" dirty="0" err="1"/>
              <a:t>il</a:t>
            </a:r>
            <a:r>
              <a:rPr lang="en-US" sz="1600" dirty="0"/>
              <a:t> </a:t>
            </a:r>
            <a:r>
              <a:rPr lang="en-US" sz="1600" dirty="0" err="1"/>
              <a:t>est</a:t>
            </a:r>
            <a:r>
              <a:rPr lang="en-US" sz="1600" dirty="0"/>
              <a:t> </a:t>
            </a:r>
            <a:r>
              <a:rPr lang="en-US" sz="1600" dirty="0" err="1"/>
              <a:t>publié</a:t>
            </a:r>
            <a:r>
              <a:rPr lang="en-US" sz="1600" dirty="0"/>
              <a:t> : </a:t>
            </a:r>
            <a:r>
              <a:rPr lang="en-US" sz="1600" dirty="0" err="1"/>
              <a:t>ce</a:t>
            </a:r>
            <a:r>
              <a:rPr lang="en-US" sz="1600" dirty="0"/>
              <a:t> </a:t>
            </a:r>
            <a:r>
              <a:rPr lang="en-US" sz="1600" dirty="0" err="1"/>
              <a:t>sont</a:t>
            </a:r>
            <a:r>
              <a:rPr lang="en-US" sz="1600" dirty="0"/>
              <a:t> la </a:t>
            </a:r>
            <a:r>
              <a:rPr lang="en-US" sz="1600" dirty="0" err="1"/>
              <a:t>Licence</a:t>
            </a:r>
            <a:r>
              <a:rPr lang="en-US" sz="1600" dirty="0"/>
              <a:t> de documentation </a:t>
            </a:r>
            <a:r>
              <a:rPr lang="en-US" sz="1600" dirty="0" err="1"/>
              <a:t>libre</a:t>
            </a:r>
            <a:r>
              <a:rPr lang="en-US" sz="1600" dirty="0"/>
              <a:t> GNU et </a:t>
            </a:r>
            <a:r>
              <a:rPr lang="en-US" sz="1600" dirty="0" err="1"/>
              <a:t>licence</a:t>
            </a:r>
            <a:r>
              <a:rPr lang="en-US" sz="1600" dirty="0"/>
              <a:t> Creative Commons </a:t>
            </a:r>
            <a:r>
              <a:rPr lang="en-US" sz="1600" dirty="0" err="1"/>
              <a:t>Paternité-Partage</a:t>
            </a:r>
            <a:r>
              <a:rPr lang="en-US" sz="1600" dirty="0"/>
              <a:t> des Conditions </a:t>
            </a:r>
            <a:r>
              <a:rPr lang="en-US" sz="1600" dirty="0" err="1"/>
              <a:t>Initiales</a:t>
            </a:r>
            <a:r>
              <a:rPr lang="en-US" sz="1600" dirty="0"/>
              <a:t> à </a:t>
            </a:r>
            <a:r>
              <a:rPr lang="en-US" sz="1600" dirty="0" err="1"/>
              <a:t>l'Identique</a:t>
            </a:r>
            <a:r>
              <a:rPr lang="en-US" sz="1600" dirty="0"/>
              <a:t> 3.0 </a:t>
            </a:r>
            <a:r>
              <a:rPr lang="en-US" sz="1600" dirty="0" err="1"/>
              <a:t>Unported</a:t>
            </a:r>
            <a:r>
              <a:rPr lang="en-US" sz="1600" dirty="0"/>
              <a:t>. </a:t>
            </a:r>
            <a:r>
              <a:rPr lang="en-US" sz="1600" dirty="0" err="1"/>
              <a:t>Ces</a:t>
            </a:r>
            <a:r>
              <a:rPr lang="en-US" sz="1600" dirty="0"/>
              <a:t> </a:t>
            </a:r>
            <a:r>
              <a:rPr lang="en-US" sz="1600" dirty="0" err="1"/>
              <a:t>règles</a:t>
            </a:r>
            <a:r>
              <a:rPr lang="en-US" sz="1600" dirty="0"/>
              <a:t> </a:t>
            </a:r>
            <a:r>
              <a:rPr lang="en-US" sz="1600" dirty="0" err="1"/>
              <a:t>sont</a:t>
            </a:r>
            <a:r>
              <a:rPr lang="en-US" sz="1600" dirty="0"/>
              <a:t> </a:t>
            </a:r>
            <a:r>
              <a:rPr lang="en-US" sz="1600" dirty="0" err="1"/>
              <a:t>résumées</a:t>
            </a:r>
            <a:r>
              <a:rPr lang="en-US" sz="1600" dirty="0"/>
              <a:t> à la page </a:t>
            </a:r>
            <a:r>
              <a:rPr lang="en-US" sz="1600" dirty="0" err="1"/>
              <a:t>Vikidia:Réutilisation</a:t>
            </a:r>
            <a:r>
              <a:rPr lang="en-US" sz="1600" dirty="0"/>
              <a:t> du </a:t>
            </a:r>
            <a:r>
              <a:rPr lang="en-US" sz="1600" dirty="0" err="1"/>
              <a:t>contenu</a:t>
            </a:r>
            <a:r>
              <a:rPr lang="en-US" sz="1600" dirty="0"/>
              <a:t> de </a:t>
            </a:r>
            <a:r>
              <a:rPr lang="en-US" sz="1600" dirty="0" err="1"/>
              <a:t>Vikidia</a:t>
            </a:r>
            <a:r>
              <a:rPr lang="en-US" sz="1600" dirty="0"/>
              <a:t>. </a:t>
            </a:r>
            <a:r>
              <a:rPr lang="en-US" sz="1600" dirty="0" err="1"/>
              <a:t>Ces</a:t>
            </a:r>
            <a:r>
              <a:rPr lang="en-US" sz="1600" dirty="0"/>
              <a:t> </a:t>
            </a:r>
            <a:r>
              <a:rPr lang="en-US" sz="1600" dirty="0" err="1"/>
              <a:t>licences</a:t>
            </a:r>
            <a:r>
              <a:rPr lang="en-US" sz="1600" dirty="0"/>
              <a:t> et les </a:t>
            </a:r>
            <a:r>
              <a:rPr lang="en-US" sz="1600" dirty="0" err="1"/>
              <a:t>règles</a:t>
            </a:r>
            <a:r>
              <a:rPr lang="en-US" sz="1600" dirty="0"/>
              <a:t> de </a:t>
            </a:r>
            <a:r>
              <a:rPr lang="en-US" sz="1600" dirty="0" err="1"/>
              <a:t>réutilisation</a:t>
            </a:r>
            <a:r>
              <a:rPr lang="en-US" sz="1600" dirty="0"/>
              <a:t> du </a:t>
            </a:r>
            <a:r>
              <a:rPr lang="en-US" sz="1600" dirty="0" err="1"/>
              <a:t>contenu</a:t>
            </a:r>
            <a:r>
              <a:rPr lang="en-US" sz="1600" dirty="0"/>
              <a:t> </a:t>
            </a:r>
            <a:r>
              <a:rPr lang="en-US" sz="1600" dirty="0" err="1"/>
              <a:t>sont</a:t>
            </a:r>
            <a:r>
              <a:rPr lang="en-US" sz="1600" dirty="0"/>
              <a:t> les </a:t>
            </a:r>
            <a:r>
              <a:rPr lang="en-US" sz="1600" dirty="0" err="1"/>
              <a:t>même</a:t>
            </a:r>
            <a:r>
              <a:rPr lang="en-US" sz="1600" dirty="0"/>
              <a:t> que </a:t>
            </a:r>
            <a:r>
              <a:rPr lang="en-US" sz="1600" dirty="0" err="1"/>
              <a:t>celles</a:t>
            </a:r>
            <a:r>
              <a:rPr lang="en-US" sz="1600" dirty="0"/>
              <a:t> de </a:t>
            </a:r>
            <a:r>
              <a:rPr lang="en-US" sz="1600" dirty="0" err="1"/>
              <a:t>Wikipédia</a:t>
            </a:r>
            <a:r>
              <a:rPr lang="en-US" sz="1600" dirty="0"/>
              <a:t>.  </a:t>
            </a:r>
            <a:r>
              <a:rPr lang="el-GR" sz="1600" dirty="0"/>
              <a:t>Σύνδεσμος:  </a:t>
            </a:r>
            <a:r>
              <a:rPr lang="en-US" sz="1600" dirty="0"/>
              <a:t>https://fr.vikidia.org/wiki/Homme_de_Flor%C3%A8s.   </a:t>
            </a:r>
            <a:r>
              <a:rPr lang="el-GR" sz="1600" dirty="0"/>
              <a:t>Πηγή:     </a:t>
            </a:r>
            <a:r>
              <a:rPr lang="en-US" sz="1600" dirty="0"/>
              <a:t>https://fr.vikidia.org.</a:t>
            </a:r>
          </a:p>
          <a:p>
            <a:pPr>
              <a:spcBef>
                <a:spcPts val="600"/>
              </a:spcBef>
            </a:pPr>
            <a:endParaRPr lang="en-US" sz="1600" b="1" dirty="0"/>
          </a:p>
          <a:p>
            <a:pPr>
              <a:spcBef>
                <a:spcPts val="600"/>
              </a:spcBef>
            </a:pPr>
            <a:r>
              <a:rPr lang="en-US" sz="1600" b="1" dirty="0"/>
              <a:t> .</a:t>
            </a:r>
          </a:p>
          <a:p>
            <a:pPr>
              <a:spcBef>
                <a:spcPts val="600"/>
              </a:spcBef>
            </a:pPr>
            <a:endParaRPr lang="en-US" sz="1600" b="1" dirty="0"/>
          </a:p>
          <a:p>
            <a:pPr>
              <a:spcBef>
                <a:spcPts val="600"/>
              </a:spcBef>
            </a:pPr>
            <a:endParaRPr lang="en-US" sz="1600" b="1" dirty="0"/>
          </a:p>
          <a:p>
            <a:pPr>
              <a:spcBef>
                <a:spcPts val="600"/>
              </a:spcBef>
            </a:pPr>
            <a:endParaRPr lang="en-US" sz="1600" b="1" dirty="0"/>
          </a:p>
          <a:p>
            <a:pPr>
              <a:spcBef>
                <a:spcPts val="600"/>
              </a:spcBef>
            </a:pPr>
            <a:endParaRPr lang="en-US" sz="1600" b="1" dirty="0"/>
          </a:p>
          <a:p>
            <a:pPr>
              <a:spcBef>
                <a:spcPts val="600"/>
              </a:spcBef>
            </a:pPr>
            <a:endParaRPr lang="en-US" sz="1600" b="1" dirty="0"/>
          </a:p>
          <a:p>
            <a:pPr>
              <a:spcBef>
                <a:spcPts val="600"/>
              </a:spcBef>
            </a:pPr>
            <a:endParaRPr lang="en-US" sz="1600" b="1" dirty="0"/>
          </a:p>
          <a:p>
            <a:pPr>
              <a:spcBef>
                <a:spcPts val="600"/>
              </a:spcBef>
            </a:pPr>
            <a:r>
              <a:rPr lang="en-US" sz="1600" b="1" dirty="0"/>
              <a:t> </a:t>
            </a:r>
          </a:p>
        </p:txBody>
      </p:sp>
      <p:sp>
        <p:nvSpPr>
          <p:cNvPr id="6" name="Θέση υποσέλιδου 5"/>
          <p:cNvSpPr>
            <a:spLocks noGrp="1"/>
          </p:cNvSpPr>
          <p:nvPr>
            <p:ph type="ftr" sz="quarter" idx="11"/>
          </p:nvPr>
        </p:nvSpPr>
        <p:spPr/>
        <p:txBody>
          <a:bodyPr/>
          <a:lstStyle/>
          <a:p>
            <a:r>
              <a:rPr lang="el-GR" smtClean="0"/>
              <a:t>Ενότητα 2η. Θηλαστικά</a:t>
            </a:r>
            <a:endParaRPr lang="en-US"/>
          </a:p>
        </p:txBody>
      </p:sp>
      <p:sp>
        <p:nvSpPr>
          <p:cNvPr id="7" name="Θέση αριθμού διαφάνειας 6"/>
          <p:cNvSpPr>
            <a:spLocks noGrp="1"/>
          </p:cNvSpPr>
          <p:nvPr>
            <p:ph type="sldNum" sz="quarter" idx="12"/>
          </p:nvPr>
        </p:nvSpPr>
        <p:spPr/>
        <p:txBody>
          <a:bodyPr/>
          <a:lstStyle/>
          <a:p>
            <a:fld id="{58A56277-EA16-4AF5-BFB5-E5ECBBB39490}" type="slidenum">
              <a:rPr lang="en-US" smtClean="0"/>
              <a:pPr/>
              <a:t>88</a:t>
            </a:fld>
            <a:endParaRPr lang="en-US"/>
          </a:p>
        </p:txBody>
      </p:sp>
    </p:spTree>
    <p:extLst>
      <p:ext uri="{BB962C8B-B14F-4D97-AF65-F5344CB8AC3E}">
        <p14:creationId xmlns:p14="http://schemas.microsoft.com/office/powerpoint/2010/main" val="10637120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Κλαδόγραμμα</a:t>
            </a:r>
            <a:r>
              <a:rPr lang="el-GR" dirty="0" smtClean="0"/>
              <a:t> Θηλαστικών</a:t>
            </a:r>
            <a:endParaRPr lang="en-US" dirty="0"/>
          </a:p>
        </p:txBody>
      </p:sp>
      <p:pic>
        <p:nvPicPr>
          <p:cNvPr id="6" name="Content Placeholder 5"/>
          <p:cNvPicPr>
            <a:picLocks noGrp="1" noChangeAspect="1"/>
          </p:cNvPicPr>
          <p:nvPr>
            <p:ph idx="1"/>
          </p:nvPr>
        </p:nvPicPr>
        <p:blipFill rotWithShape="1">
          <a:blip r:embed="rId3">
            <a:extLst>
              <a:ext uri="{28A0092B-C50C-407E-A947-70E740481C1C}">
                <a14:useLocalDpi xmlns:a14="http://schemas.microsoft.com/office/drawing/2010/main" val="0"/>
              </a:ext>
            </a:extLst>
          </a:blip>
          <a:srcRect l="15605" t="4413" r="15797" b="5526"/>
          <a:stretch/>
        </p:blipFill>
        <p:spPr>
          <a:xfrm>
            <a:off x="1362924" y="1447800"/>
            <a:ext cx="6601633" cy="4762432"/>
          </a:xfrm>
        </p:spPr>
      </p:pic>
      <p:sp>
        <p:nvSpPr>
          <p:cNvPr id="4" name="Footer Placeholder 3"/>
          <p:cNvSpPr>
            <a:spLocks noGrp="1"/>
          </p:cNvSpPr>
          <p:nvPr>
            <p:ph type="ftr" sz="quarter" idx="11"/>
          </p:nvPr>
        </p:nvSpPr>
        <p:spPr/>
        <p:txBody>
          <a:bodyPr/>
          <a:lstStyle/>
          <a:p>
            <a:r>
              <a:rPr lang="el-GR" smtClean="0"/>
              <a:t>Ενότητα 2η. Θηλαστικά</a:t>
            </a:r>
            <a:endParaRPr lang="en-US"/>
          </a:p>
        </p:txBody>
      </p:sp>
      <p:sp>
        <p:nvSpPr>
          <p:cNvPr id="5" name="Slide Number Placeholder 4"/>
          <p:cNvSpPr>
            <a:spLocks noGrp="1"/>
          </p:cNvSpPr>
          <p:nvPr>
            <p:ph type="sldNum" sz="quarter" idx="12"/>
          </p:nvPr>
        </p:nvSpPr>
        <p:spPr/>
        <p:txBody>
          <a:bodyPr/>
          <a:lstStyle/>
          <a:p>
            <a:fld id="{58A56277-EA16-4AF5-BFB5-E5ECBBB39490}" type="slidenum">
              <a:rPr lang="en-US" smtClean="0"/>
              <a:t>9</a:t>
            </a:fld>
            <a:endParaRPr lang="en-US"/>
          </a:p>
        </p:txBody>
      </p:sp>
      <p:sp>
        <p:nvSpPr>
          <p:cNvPr id="7" name="TextBox 6"/>
          <p:cNvSpPr txBox="1"/>
          <p:nvPr/>
        </p:nvSpPr>
        <p:spPr>
          <a:xfrm>
            <a:off x="7976739" y="5852326"/>
            <a:ext cx="263214" cy="276999"/>
          </a:xfrm>
          <a:prstGeom prst="rect">
            <a:avLst/>
          </a:prstGeom>
          <a:noFill/>
        </p:spPr>
        <p:txBody>
          <a:bodyPr wrap="none" rtlCol="0">
            <a:spAutoFit/>
          </a:bodyPr>
          <a:lstStyle/>
          <a:p>
            <a:r>
              <a:rPr lang="en-US" sz="1200" dirty="0" smtClean="0"/>
              <a:t>9</a:t>
            </a:r>
            <a:endParaRPr lang="el-GR" sz="1200" dirty="0"/>
          </a:p>
        </p:txBody>
      </p:sp>
    </p:spTree>
    <p:extLst>
      <p:ext uri="{BB962C8B-B14F-4D97-AF65-F5344CB8AC3E}">
        <p14:creationId xmlns:p14="http://schemas.microsoft.com/office/powerpoint/2010/main" val="1042510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1.pptx" id="{384095AA-3FED-4702-B384-88A1E9625162}" vid="{8E3B2130-187F-4ED6-B635-B15099330E84}"/>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TEMPLATE1a</Template>
  <TotalTime>1239</TotalTime>
  <Words>7105</Words>
  <Application>Microsoft Office PowerPoint</Application>
  <PresentationFormat>On-screen Show (4:3)</PresentationFormat>
  <Paragraphs>787</Paragraphs>
  <Slides>88</Slides>
  <Notes>68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88</vt:i4>
      </vt:variant>
    </vt:vector>
  </HeadingPairs>
  <TitlesOfParts>
    <vt:vector size="95" baseType="lpstr">
      <vt:lpstr>Arial</vt:lpstr>
      <vt:lpstr>Calibri</vt:lpstr>
      <vt:lpstr>ＭＳ Ｐゴシック</vt:lpstr>
      <vt:lpstr>ＭＳ Ｐゴシック</vt:lpstr>
      <vt:lpstr>Tahoma</vt:lpstr>
      <vt:lpstr>Wingdings</vt:lpstr>
      <vt:lpstr>Θέμα του Office</vt:lpstr>
      <vt:lpstr>Ζωολογία ΙΙ</vt:lpstr>
      <vt:lpstr>Θηλαστικά</vt:lpstr>
      <vt:lpstr>Εντυπωσιακή ποικιλομορφία</vt:lpstr>
      <vt:lpstr>Προέλευση και εξέλιξη  των Θηλαστικών</vt:lpstr>
      <vt:lpstr>Πελυκοσαύρια</vt:lpstr>
      <vt:lpstr>Θηραψιδωτά</vt:lpstr>
      <vt:lpstr>Κυνόδοντοι</vt:lpstr>
      <vt:lpstr>Φυλογένεση των Θηλαστικών</vt:lpstr>
      <vt:lpstr>Κλαδόγραμμα Θηλαστικών</vt:lpstr>
      <vt:lpstr>Πρώιμα Θηλαστικά 1/2</vt:lpstr>
      <vt:lpstr>Πρώιμα Θηλαστικά 2/2</vt:lpstr>
      <vt:lpstr>Εξέλιξη Κητωδών</vt:lpstr>
      <vt:lpstr>Πρωτόγονα Θηλαστικά  στην Ελλάδα</vt:lpstr>
      <vt:lpstr>Βασικά χαρακτηριστικά  της Ομοταξίας 1/2</vt:lpstr>
      <vt:lpstr>Βασικά χαρακτηριστικά  της Ομοταξίας 2/2</vt:lpstr>
      <vt:lpstr>Δέρμα</vt:lpstr>
      <vt:lpstr>Τρίχωμα</vt:lpstr>
      <vt:lpstr>Τύποι τριχών</vt:lpstr>
      <vt:lpstr>Η ζωή των τριχών …</vt:lpstr>
      <vt:lpstr>Ρόλος του τριχώματος 1/2</vt:lpstr>
      <vt:lpstr>Ρόλος του τριχώματος 2/2</vt:lpstr>
      <vt:lpstr>Κέρατα 1/4</vt:lpstr>
      <vt:lpstr>Κέρατα 2/4</vt:lpstr>
      <vt:lpstr>Κέρατα 3/4</vt:lpstr>
      <vt:lpstr>Κέρατα 4/4</vt:lpstr>
      <vt:lpstr>Αδένες</vt:lpstr>
      <vt:lpstr>Ιδρωτοποιοί αδένες</vt:lpstr>
      <vt:lpstr>Οσμογόνοι αδένες</vt:lpstr>
      <vt:lpstr>Σμηγματογόνοι αδένες</vt:lpstr>
      <vt:lpstr>Μαστικοί αδένες</vt:lpstr>
      <vt:lpstr>Δόντια</vt:lpstr>
      <vt:lpstr>Κλασικός τύπος οδοντοφυίας</vt:lpstr>
      <vt:lpstr>Μια ιδιαίτερη εξαίρεση  αποτελούν οι ελέφαντες</vt:lpstr>
      <vt:lpstr>Τροφικές εξειδικεύσεις</vt:lpstr>
      <vt:lpstr>Φυτοφάγα</vt:lpstr>
      <vt:lpstr>Προσαρμογές φυτοφάγων</vt:lpstr>
      <vt:lpstr>Μυρικαστικά  (βούβαλοι, κατσίκες, πρόβατα, ελάφια κ. ά)</vt:lpstr>
      <vt:lpstr>Φυτοφάγα</vt:lpstr>
      <vt:lpstr>Σαρκοφάγα</vt:lpstr>
      <vt:lpstr>Σαρκοφάγα vs φυτοφάγων</vt:lpstr>
      <vt:lpstr>Παμφάγα (γουρούνια, ρακούν, αρκούδες κ. ά.)</vt:lpstr>
      <vt:lpstr>Πεπτικά συστήματα Θηλαστικών</vt:lpstr>
      <vt:lpstr>Κατανάλωση τροφή  και βάρος του σώματος</vt:lpstr>
      <vt:lpstr>Πτήση</vt:lpstr>
      <vt:lpstr>Νυχτερίδες</vt:lpstr>
      <vt:lpstr>Ηχοεντοπισμός</vt:lpstr>
      <vt:lpstr>Αντίμετρα</vt:lpstr>
      <vt:lpstr>Αναπαραγωγικοί κύκλοι</vt:lpstr>
      <vt:lpstr>Καθυστερημένη εμφύτευση ή εμβρυική διάπαυση</vt:lpstr>
      <vt:lpstr>Αναπαραγωγικά πρότυπα</vt:lpstr>
      <vt:lpstr>Μονοτρήματα</vt:lpstr>
      <vt:lpstr>Μαρσιποφόρα</vt:lpstr>
      <vt:lpstr>Εμβρυική διάπαυση  και μαρσιποφόρα</vt:lpstr>
      <vt:lpstr>Αναπαραγωγικό πρότυπο του κανγουρώ</vt:lpstr>
      <vt:lpstr>Πλακουντοφόρα</vt:lpstr>
      <vt:lpstr>Πλήθο απογόνων</vt:lpstr>
      <vt:lpstr>Πλακουντοφόρα vs Μαρσιποφόρων</vt:lpstr>
      <vt:lpstr>Χώρο κυριαρχίας</vt:lpstr>
      <vt:lpstr>Κάστορες</vt:lpstr>
      <vt:lpstr>Κυνόμυες</vt:lpstr>
      <vt:lpstr>Ζωτικός χώρος</vt:lpstr>
      <vt:lpstr>Πληθυσμοί των θηλαστικών</vt:lpstr>
      <vt:lpstr>Αμερικάνικοι λαγοί</vt:lpstr>
      <vt:lpstr>Ο άνθρωπος και τα θηλαστικά</vt:lpstr>
      <vt:lpstr>Εξελικτική διαφοροποίηση των Πρωτευόντων</vt:lpstr>
      <vt:lpstr>Πίθηκοι</vt:lpstr>
      <vt:lpstr>Οικογένεια Hominidae</vt:lpstr>
      <vt:lpstr>Κρανία ανθρωπίδων</vt:lpstr>
      <vt:lpstr>Τέλος Παρουσίασης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1/13</vt:lpstr>
      <vt:lpstr>Σημείωμα  Χρήσης Έργων Τρίτων 2/13</vt:lpstr>
      <vt:lpstr>Σημείωμα  Χρήσης Έργων Τρίτων 3/13</vt:lpstr>
      <vt:lpstr>Σημείωμα  Χρήσης Έργων Τρίτων 4/13</vt:lpstr>
      <vt:lpstr>Σημείωμα  Χρήσης Έργων Τρίτων 5/13</vt:lpstr>
      <vt:lpstr>Σημείωμα  Χρήσης Έργων Τρίτων 6/13</vt:lpstr>
      <vt:lpstr>Σημείωμα  Χρήσης Έργων Τρίτων 7/13</vt:lpstr>
      <vt:lpstr>Σημείωμα  Χρήσης Έργων Τρίτων 8/13</vt:lpstr>
      <vt:lpstr>Σημείωμα  Χρήσης Έργων Τρίτων 9/13</vt:lpstr>
      <vt:lpstr>Σημείωμα  Χρήσης Έργων Τρίτων 10/13</vt:lpstr>
      <vt:lpstr>Σημείωμα  Χρήσης Έργων Τρίτων 11/13</vt:lpstr>
      <vt:lpstr>Σημείωμα  Χρήσης Έργων Τρίτων 12/13</vt:lpstr>
      <vt:lpstr>Σημείωμα  Χρήσης Έργων Τρίτων 13/13</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Vassiliki Siafaka</dc:creator>
  <cp:lastModifiedBy>Vassiliki Siafaka</cp:lastModifiedBy>
  <cp:revision>162</cp:revision>
  <dcterms:created xsi:type="dcterms:W3CDTF">2015-03-24T06:43:16Z</dcterms:created>
  <dcterms:modified xsi:type="dcterms:W3CDTF">2015-11-12T21:43:13Z</dcterms:modified>
</cp:coreProperties>
</file>