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99"/>
  </p:notesMasterIdLst>
  <p:sldIdLst>
    <p:sldId id="256" r:id="rId2"/>
    <p:sldId id="260" r:id="rId3"/>
    <p:sldId id="257" r:id="rId4"/>
    <p:sldId id="258" r:id="rId5"/>
    <p:sldId id="259" r:id="rId6"/>
    <p:sldId id="262" r:id="rId7"/>
    <p:sldId id="264" r:id="rId8"/>
    <p:sldId id="266" r:id="rId9"/>
    <p:sldId id="268" r:id="rId10"/>
    <p:sldId id="270" r:id="rId11"/>
    <p:sldId id="272" r:id="rId12"/>
    <p:sldId id="274" r:id="rId13"/>
    <p:sldId id="276" r:id="rId14"/>
    <p:sldId id="278" r:id="rId15"/>
    <p:sldId id="280" r:id="rId16"/>
    <p:sldId id="282" r:id="rId17"/>
    <p:sldId id="284" r:id="rId18"/>
    <p:sldId id="286" r:id="rId19"/>
    <p:sldId id="288" r:id="rId20"/>
    <p:sldId id="290" r:id="rId21"/>
    <p:sldId id="292" r:id="rId22"/>
    <p:sldId id="294" r:id="rId23"/>
    <p:sldId id="296" r:id="rId24"/>
    <p:sldId id="298" r:id="rId25"/>
    <p:sldId id="300" r:id="rId26"/>
    <p:sldId id="302" r:id="rId27"/>
    <p:sldId id="304" r:id="rId28"/>
    <p:sldId id="306" r:id="rId29"/>
    <p:sldId id="308" r:id="rId30"/>
    <p:sldId id="310" r:id="rId31"/>
    <p:sldId id="312" r:id="rId32"/>
    <p:sldId id="314" r:id="rId33"/>
    <p:sldId id="316" r:id="rId34"/>
    <p:sldId id="318" r:id="rId35"/>
    <p:sldId id="320" r:id="rId36"/>
    <p:sldId id="322" r:id="rId37"/>
    <p:sldId id="324" r:id="rId38"/>
    <p:sldId id="326" r:id="rId39"/>
    <p:sldId id="328" r:id="rId40"/>
    <p:sldId id="330" r:id="rId41"/>
    <p:sldId id="332" r:id="rId42"/>
    <p:sldId id="334" r:id="rId43"/>
    <p:sldId id="336" r:id="rId44"/>
    <p:sldId id="338" r:id="rId45"/>
    <p:sldId id="340" r:id="rId46"/>
    <p:sldId id="342" r:id="rId47"/>
    <p:sldId id="344" r:id="rId48"/>
    <p:sldId id="346" r:id="rId49"/>
    <p:sldId id="348" r:id="rId50"/>
    <p:sldId id="350" r:id="rId51"/>
    <p:sldId id="352" r:id="rId52"/>
    <p:sldId id="354" r:id="rId53"/>
    <p:sldId id="356" r:id="rId54"/>
    <p:sldId id="358" r:id="rId55"/>
    <p:sldId id="360" r:id="rId56"/>
    <p:sldId id="362" r:id="rId57"/>
    <p:sldId id="364" r:id="rId58"/>
    <p:sldId id="366" r:id="rId59"/>
    <p:sldId id="368" r:id="rId60"/>
    <p:sldId id="370" r:id="rId61"/>
    <p:sldId id="372" r:id="rId62"/>
    <p:sldId id="374" r:id="rId63"/>
    <p:sldId id="376" r:id="rId64"/>
    <p:sldId id="378" r:id="rId65"/>
    <p:sldId id="380" r:id="rId66"/>
    <p:sldId id="382" r:id="rId67"/>
    <p:sldId id="384" r:id="rId68"/>
    <p:sldId id="386" r:id="rId69"/>
    <p:sldId id="388" r:id="rId70"/>
    <p:sldId id="390" r:id="rId71"/>
    <p:sldId id="392" r:id="rId72"/>
    <p:sldId id="394" r:id="rId73"/>
    <p:sldId id="396" r:id="rId74"/>
    <p:sldId id="401" r:id="rId75"/>
    <p:sldId id="403" r:id="rId76"/>
    <p:sldId id="405" r:id="rId77"/>
    <p:sldId id="407" r:id="rId78"/>
    <p:sldId id="409" r:id="rId79"/>
    <p:sldId id="410" r:id="rId80"/>
    <p:sldId id="411" r:id="rId81"/>
    <p:sldId id="412" r:id="rId82"/>
    <p:sldId id="428" r:id="rId83"/>
    <p:sldId id="429" r:id="rId84"/>
    <p:sldId id="414" r:id="rId85"/>
    <p:sldId id="415" r:id="rId86"/>
    <p:sldId id="416" r:id="rId87"/>
    <p:sldId id="417" r:id="rId88"/>
    <p:sldId id="418" r:id="rId89"/>
    <p:sldId id="419" r:id="rId90"/>
    <p:sldId id="420" r:id="rId91"/>
    <p:sldId id="421" r:id="rId92"/>
    <p:sldId id="422" r:id="rId93"/>
    <p:sldId id="423" r:id="rId94"/>
    <p:sldId id="424" r:id="rId95"/>
    <p:sldId id="425" r:id="rId96"/>
    <p:sldId id="426" r:id="rId97"/>
    <p:sldId id="427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171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624" y="72"/>
      </p:cViewPr>
      <p:guideLst/>
    </p:cSldViewPr>
  </p:slideViewPr>
  <p:outlineViewPr>
    <p:cViewPr>
      <p:scale>
        <a:sx n="33" d="100"/>
        <a:sy n="33" d="100"/>
      </p:scale>
      <p:origin x="0" y="-2806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3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41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29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  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72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l-GR" dirty="0" smtClean="0"/>
          </a:p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33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86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97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28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01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72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87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94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98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42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09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253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2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05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38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032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469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82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738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425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693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256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49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985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560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870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982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317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17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31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   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468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76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896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239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003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193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8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66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706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21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465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628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172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933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103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052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029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947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890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13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10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145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684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93025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421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518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5764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0069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25582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376923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76834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5722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526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296275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501168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668938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93125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261417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910257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453249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2132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80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5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2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8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33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3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7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03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6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2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1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5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6607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13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88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1184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1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66" r:id="rId6"/>
    <p:sldLayoutId id="2147483671" r:id="rId7"/>
    <p:sldLayoutId id="2147483672" r:id="rId8"/>
    <p:sldLayoutId id="2147483673" r:id="rId9"/>
    <p:sldLayoutId id="2147483674" r:id="rId10"/>
    <p:sldLayoutId id="2147483681" r:id="rId11"/>
    <p:sldLayoutId id="2147483682" r:id="rId12"/>
    <p:sldLayoutId id="2147483680" r:id="rId13"/>
    <p:sldLayoutId id="2147483669" r:id="rId14"/>
    <p:sldLayoutId id="2147483675" r:id="rId15"/>
    <p:sldLayoutId id="2147483676" r:id="rId16"/>
    <p:sldLayoutId id="2147483678" r:id="rId17"/>
    <p:sldLayoutId id="2147483677" r:id="rId18"/>
    <p:sldLayoutId id="2147483683" r:id="rId19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75000"/>
            </a:schemeClr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3.jpg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dirty="0"/>
              <a:t>Ζωολογία ΙΙ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Ενότητα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η: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Ερπετά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l-GR" sz="2800" dirty="0"/>
          </a:p>
          <a:p>
            <a:r>
              <a:rPr lang="el-GR" sz="2800" dirty="0" smtClean="0"/>
              <a:t>Παναγιώτης</a:t>
            </a:r>
            <a:r>
              <a:rPr lang="en-US" sz="2800" dirty="0" smtClean="0"/>
              <a:t> </a:t>
            </a:r>
            <a:r>
              <a:rPr lang="el-GR" sz="2800" dirty="0" smtClean="0"/>
              <a:t>Παφίλης, Επικ. Καθηγητής</a:t>
            </a:r>
            <a:endParaRPr lang="el-GR" sz="2800" dirty="0"/>
          </a:p>
          <a:p>
            <a:r>
              <a:rPr lang="el-GR" sz="2800" dirty="0"/>
              <a:t>Σχολή Θετικών Επιστημών</a:t>
            </a:r>
          </a:p>
          <a:p>
            <a:r>
              <a:rPr lang="el-GR" sz="2800" dirty="0" smtClean="0"/>
              <a:t>Τμήμα Βιολογίας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85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Πρωτόγονα &amp; εξελιγμένα τετράποδα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88" y="1825625"/>
            <a:ext cx="5975624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24543" y="412412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7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87936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Ταξινόμηση </a:t>
            </a:r>
            <a:r>
              <a:rPr lang="el-GR" sz="4000" dirty="0" err="1" smtClean="0"/>
              <a:t>αμνιωτών</a:t>
            </a:r>
            <a:r>
              <a:rPr lang="el-GR" sz="4000" dirty="0" smtClean="0"/>
              <a:t> ανάλογα με τα ανοίγματα στο κρανίο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28" y="1825625"/>
            <a:ext cx="7573944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3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Εξέλιξη των ερπετών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12</a:t>
            </a:fld>
            <a:endParaRPr lang="en-US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" r="5323"/>
          <a:stretch>
            <a:fillRect/>
          </a:stretch>
        </p:blipFill>
        <p:spPr/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579019" y="1257300"/>
            <a:ext cx="5305901" cy="473963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l-GR" altLang="en-US" sz="2400" b="1" dirty="0" err="1">
                <a:ea typeface="ＭＳ Ｐゴシック" panose="020B0600070205080204" pitchFamily="34" charset="-128"/>
              </a:rPr>
              <a:t>Αναψιδωτά</a:t>
            </a:r>
            <a:r>
              <a:rPr lang="el-GR" altLang="en-US" sz="2400" dirty="0">
                <a:ea typeface="ＭＳ Ｐゴシック" panose="020B0600070205080204" pitchFamily="34" charset="-128"/>
              </a:rPr>
              <a:t>: δεν έχουν τρήματα πίσω από τις οφθαλμικές κόγχες κι έτσι η κροταφική περιοχή καλύπτεται από πλήρη οροφή δερματικών οστών. </a:t>
            </a:r>
          </a:p>
          <a:p>
            <a:pPr>
              <a:buNone/>
            </a:pPr>
            <a:r>
              <a:rPr lang="el-GR" altLang="en-US" sz="2400" b="1" dirty="0" err="1" smtClean="0">
                <a:ea typeface="ＭＳ Ｐゴシック" panose="020B0600070205080204" pitchFamily="34" charset="-128"/>
              </a:rPr>
              <a:t>Συναψιδωτά</a:t>
            </a:r>
            <a:r>
              <a:rPr lang="el-GR" altLang="en-US" sz="2400" dirty="0">
                <a:ea typeface="ＭＳ Ｐゴシック" panose="020B0600070205080204" pitchFamily="34" charset="-128"/>
              </a:rPr>
              <a:t>: έχουν ένα μόνο ζεύγος κροταφικών τρημάτων, χαμηλά στις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παρείες</a:t>
            </a:r>
            <a:r>
              <a:rPr lang="el-GR" altLang="en-US" sz="2400" dirty="0">
                <a:ea typeface="ＭＳ Ｐゴシック" panose="020B0600070205080204" pitchFamily="34" charset="-128"/>
              </a:rPr>
              <a:t>, που περιβάλλεται από οστέινη αψίδα.   </a:t>
            </a:r>
          </a:p>
          <a:p>
            <a:pPr>
              <a:buNone/>
            </a:pPr>
            <a:r>
              <a:rPr lang="el-GR" altLang="en-US" sz="2400" b="1" dirty="0" err="1">
                <a:ea typeface="ＭＳ Ｐゴシック" panose="020B0600070205080204" pitchFamily="34" charset="-128"/>
              </a:rPr>
              <a:t>Διαψιδωτά</a:t>
            </a:r>
            <a:r>
              <a:rPr lang="el-GR" altLang="en-US" sz="2400" dirty="0">
                <a:ea typeface="ＭＳ Ｐゴシック" panose="020B0600070205080204" pitchFamily="34" charset="-128"/>
              </a:rPr>
              <a:t>: έχουν δύο ζεύγη κροταφικά τρήματα , ένα πάνω από τις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παρείες</a:t>
            </a:r>
            <a:r>
              <a:rPr lang="el-GR" altLang="en-US" sz="2400" dirty="0">
                <a:ea typeface="ＭＳ Ｐゴシック" panose="020B0600070205080204" pitchFamily="34" charset="-128"/>
              </a:rPr>
              <a:t> και ένα στην οροφή του κρανίου. </a:t>
            </a:r>
            <a:r>
              <a:rPr lang="en-US" altLang="en-US" sz="2400" dirty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>
                <a:ea typeface="ＭＳ Ｐゴシック" panose="020B0600070205080204" pitchFamily="34" charset="-128"/>
              </a:rPr>
              <a:t>α δύο ζεύγη διαχωρίζονται από οστέινη αψίδα.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315805" y="560979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8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277548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Αναψιδωτά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13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63880" y="1690689"/>
            <a:ext cx="4008120" cy="4410075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Η</a:t>
            </a:r>
            <a:r>
              <a:rPr lang="el-GR" altLang="en-US" sz="2400" dirty="0">
                <a:ea typeface="ＭＳ Ｐゴシック" panose="020B0600070205080204" pitchFamily="34" charset="-128"/>
              </a:rPr>
              <a:t>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μορφολογια</a:t>
            </a:r>
            <a:r>
              <a:rPr lang="el-GR" altLang="en-US" sz="2400" dirty="0">
                <a:ea typeface="ＭＳ Ｐゴシック" panose="020B0600070205080204" pitchFamily="34" charset="-128"/>
              </a:rPr>
              <a:t> αυτή παρατηρείται στις πιο πρώιμες ομάδες και στις χελώνες, αν και σε αυτές φαίνεται ότι εξελίχθηκε δευτερογενώς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.</a:t>
            </a:r>
          </a:p>
          <a:p>
            <a:r>
              <a:rPr lang="el-GR" altLang="en-US" sz="2400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>
                <a:ea typeface="ＭＳ Ｐゴシック" panose="020B0600070205080204" pitchFamily="34" charset="-128"/>
              </a:rPr>
              <a:t>Σ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ύμφωνα</a:t>
            </a:r>
            <a:r>
              <a:rPr lang="el-GR" altLang="en-US" sz="2400" dirty="0">
                <a:ea typeface="ＭＳ Ｐゴシック" panose="020B0600070205080204" pitchFamily="34" charset="-128"/>
              </a:rPr>
              <a:t> με πρόσφατες μελέτες οι χελώνες κατατάσσονται στα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Διαψιδωτά</a:t>
            </a:r>
            <a:r>
              <a:rPr lang="el-GR" altLang="en-US" sz="2400" dirty="0">
                <a:ea typeface="ＭＳ Ｐゴシック" panose="020B0600070205080204" pitchFamily="34" charset="-128"/>
              </a:rPr>
              <a:t>.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73" b="12191"/>
          <a:stretch/>
        </p:blipFill>
        <p:spPr>
          <a:xfrm>
            <a:off x="4881464" y="2326006"/>
            <a:ext cx="3324421" cy="2834640"/>
          </a:xfrm>
        </p:spPr>
      </p:pic>
      <p:sp>
        <p:nvSpPr>
          <p:cNvPr id="8" name="TextBox 7"/>
          <p:cNvSpPr txBox="1"/>
          <p:nvPr/>
        </p:nvSpPr>
        <p:spPr>
          <a:xfrm>
            <a:off x="7964557" y="502214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9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118327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Συναψιδωτά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14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46760" y="1915341"/>
            <a:ext cx="3840480" cy="3540579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Π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εριλαμβάνουν</a:t>
            </a:r>
            <a:r>
              <a:rPr lang="el-GR" altLang="en-US" sz="2400" dirty="0">
                <a:ea typeface="ＭＳ Ｐゴシック" panose="020B0600070205080204" pitchFamily="34" charset="-128"/>
              </a:rPr>
              <a:t> τα θηλαστικά και τους εξαφανισμένους συγγενείς τους, τα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θηραψιδωτά</a:t>
            </a:r>
            <a:r>
              <a:rPr lang="el-GR" altLang="en-US" sz="2400" dirty="0">
                <a:ea typeface="ＭＳ Ｐゴシック" panose="020B0600070205080204" pitchFamily="34" charset="-128"/>
              </a:rPr>
              <a:t> και τα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πελυκοσαύρια</a:t>
            </a:r>
            <a:r>
              <a:rPr lang="el-GR" altLang="en-US" sz="2400" dirty="0">
                <a:ea typeface="ＭＳ Ｐゴシック" panose="020B0600070205080204" pitchFamily="34" charset="-128"/>
              </a:rPr>
              <a:t>.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42" b="12732"/>
          <a:stretch/>
        </p:blipFill>
        <p:spPr>
          <a:xfrm>
            <a:off x="4875599" y="2072640"/>
            <a:ext cx="3200156" cy="2880360"/>
          </a:xfrm>
        </p:spPr>
      </p:pic>
      <p:sp>
        <p:nvSpPr>
          <p:cNvPr id="8" name="TextBox 7"/>
          <p:cNvSpPr txBox="1"/>
          <p:nvPr/>
        </p:nvSpPr>
        <p:spPr>
          <a:xfrm>
            <a:off x="7964557" y="505795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6758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Διαψιδωτά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15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5279" y="1477328"/>
            <a:ext cx="4846258" cy="4588191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n-US" dirty="0">
                <a:ea typeface="ＭＳ Ｐゴシック" panose="020B0600070205080204" pitchFamily="34" charset="-128"/>
              </a:rPr>
              <a:t>Περιλαμβάνουν τα Πτηνά και τα Ερπετά (πλην χελωνών).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Δ</a:t>
            </a:r>
            <a:r>
              <a:rPr lang="el-GR" altLang="en-US" dirty="0" err="1">
                <a:ea typeface="ＭＳ Ｐゴシック" panose="020B0600070205080204" pitchFamily="34" charset="-128"/>
              </a:rPr>
              <a:t>ιακρίνονται</a:t>
            </a:r>
            <a:r>
              <a:rPr lang="el-GR" altLang="en-US" dirty="0">
                <a:ea typeface="ＭＳ Ｐゴシック" panose="020B0600070205080204" pitchFamily="34" charset="-128"/>
              </a:rPr>
              <a:t> σε 5 κλάδους:</a:t>
            </a:r>
          </a:p>
          <a:p>
            <a:pPr marL="457200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r>
              <a:rPr lang="el-GR" altLang="en-US" dirty="0" err="1">
                <a:ea typeface="ＭＳ Ｐゴシック" panose="020B0600070205080204" pitchFamily="34" charset="-128"/>
              </a:rPr>
              <a:t>Λεπιδοσαύρια</a:t>
            </a:r>
            <a:r>
              <a:rPr lang="el-GR" altLang="en-US" dirty="0">
                <a:ea typeface="ＭＳ Ｐゴシック" panose="020B0600070205080204" pitchFamily="34" charset="-128"/>
              </a:rPr>
              <a:t> (σαύρες, φίδια και </a:t>
            </a:r>
            <a:r>
              <a:rPr lang="el-GR" altLang="en-US" dirty="0" err="1">
                <a:ea typeface="ＭＳ Ｐゴシック" panose="020B0600070205080204" pitchFamily="34" charset="-128"/>
              </a:rPr>
              <a:t>ρυγχοκεφάλια</a:t>
            </a:r>
            <a:r>
              <a:rPr lang="el-GR" altLang="en-US" dirty="0">
                <a:ea typeface="ＭＳ Ｐゴシック" panose="020B0600070205080204" pitchFamily="34" charset="-128"/>
              </a:rPr>
              <a:t>)</a:t>
            </a:r>
          </a:p>
          <a:p>
            <a:pPr marL="457200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Α</a:t>
            </a:r>
            <a:r>
              <a:rPr lang="el-GR" altLang="en-US" dirty="0" err="1">
                <a:ea typeface="ＭＳ Ｐゴシック" panose="020B0600070205080204" pitchFamily="34" charset="-128"/>
              </a:rPr>
              <a:t>ρχοσαύρια</a:t>
            </a:r>
            <a:r>
              <a:rPr lang="el-GR" altLang="en-US" dirty="0">
                <a:ea typeface="ＭＳ Ｐゴシック" panose="020B0600070205080204" pitchFamily="34" charset="-128"/>
              </a:rPr>
              <a:t> (δεινόσαυροι, </a:t>
            </a:r>
            <a:r>
              <a:rPr lang="el-GR" altLang="en-US" dirty="0" err="1">
                <a:ea typeface="ＭＳ Ｐゴシック" panose="020B0600070205080204" pitchFamily="34" charset="-128"/>
              </a:rPr>
              <a:t>πτερόσαυροι</a:t>
            </a:r>
            <a:r>
              <a:rPr lang="el-GR" altLang="en-US" dirty="0">
                <a:ea typeface="ＭＳ Ｐゴシック" panose="020B0600070205080204" pitchFamily="34" charset="-128"/>
              </a:rPr>
              <a:t>, κροκόδειλοι και πτηνά)</a:t>
            </a:r>
          </a:p>
          <a:p>
            <a:pPr marL="457200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r>
              <a:rPr lang="el-GR" altLang="en-US" dirty="0" err="1">
                <a:ea typeface="ＭＳ Ｐゴシック" panose="020B0600070205080204" pitchFamily="34" charset="-128"/>
              </a:rPr>
              <a:t>Σαυροπτερύγια</a:t>
            </a:r>
            <a:r>
              <a:rPr lang="el-GR" altLang="en-US" dirty="0">
                <a:ea typeface="ＭＳ Ｐゴシック" panose="020B0600070205080204" pitchFamily="34" charset="-128"/>
              </a:rPr>
              <a:t> (</a:t>
            </a:r>
            <a:r>
              <a:rPr lang="el-GR" altLang="en-US" dirty="0" err="1">
                <a:ea typeface="ＭＳ Ｐゴシック" panose="020B0600070205080204" pitchFamily="34" charset="-128"/>
              </a:rPr>
              <a:t>πλησιόσαυροι</a:t>
            </a:r>
            <a:r>
              <a:rPr lang="el-GR" altLang="en-US" dirty="0">
                <a:ea typeface="ＭＳ Ｐゴシック" panose="020B0600070205080204" pitchFamily="34" charset="-128"/>
              </a:rPr>
              <a:t>)</a:t>
            </a:r>
          </a:p>
          <a:p>
            <a:pPr marL="457200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Ι</a:t>
            </a:r>
            <a:r>
              <a:rPr lang="el-GR" altLang="en-US" dirty="0" err="1">
                <a:ea typeface="ＭＳ Ｐゴシック" panose="020B0600070205080204" pitchFamily="34" charset="-128"/>
              </a:rPr>
              <a:t>χθυόσαυροι</a:t>
            </a:r>
            <a:r>
              <a:rPr lang="el-GR" altLang="en-US" dirty="0">
                <a:ea typeface="ＭＳ Ｐゴシック" panose="020B0600070205080204" pitchFamily="34" charset="-128"/>
              </a:rPr>
              <a:t> </a:t>
            </a:r>
          </a:p>
          <a:p>
            <a:pPr marL="457200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r>
              <a:rPr lang="en-US" altLang="en-US" i="1" dirty="0">
                <a:ea typeface="ＭＳ Ｐゴシック" panose="020B0600070205080204" pitchFamily="34" charset="-128"/>
              </a:rPr>
              <a:t>Χ</a:t>
            </a:r>
            <a:r>
              <a:rPr lang="el-GR" altLang="en-US" i="1" dirty="0" err="1">
                <a:ea typeface="ＭＳ Ｐゴシック" panose="020B0600070205080204" pitchFamily="34" charset="-128"/>
              </a:rPr>
              <a:t>ελώνες</a:t>
            </a:r>
            <a:r>
              <a:rPr lang="el-GR" altLang="en-US" i="1" dirty="0">
                <a:ea typeface="ＭＳ Ｐゴシック" panose="020B0600070205080204" pitchFamily="34" charset="-128"/>
              </a:rPr>
              <a:t> </a:t>
            </a:r>
            <a:r>
              <a:rPr lang="el-GR" altLang="en-US" dirty="0">
                <a:ea typeface="ＭＳ Ｐゴシック" panose="020B0600070205080204" pitchFamily="34" charset="-128"/>
              </a:rPr>
              <a:t>(αμφιλεγόμενη θέση)</a:t>
            </a:r>
            <a:r>
              <a:rPr lang="en-US" altLang="en-US" dirty="0">
                <a:ea typeface="ＭＳ Ｐゴシック" panose="020B0600070205080204" pitchFamily="34" charset="-128"/>
              </a:rPr>
              <a:t>: </a:t>
            </a:r>
            <a:r>
              <a:rPr lang="el-GR" altLang="en-US" dirty="0">
                <a:ea typeface="ＭＳ Ｐゴシック" panose="020B0600070205080204" pitchFamily="34" charset="-128"/>
              </a:rPr>
              <a:t>η μορφολογία του σκελετού υποστηρίζει συγγένεια με τα </a:t>
            </a:r>
            <a:r>
              <a:rPr lang="el-GR" altLang="en-US" dirty="0" err="1">
                <a:ea typeface="ＭＳ Ｐゴシック" panose="020B0600070205080204" pitchFamily="34" charset="-128"/>
              </a:rPr>
              <a:t>λεπιδοσαύρια</a:t>
            </a:r>
            <a:r>
              <a:rPr lang="el-GR" altLang="en-US" dirty="0">
                <a:ea typeface="ＭＳ Ｐゴシック" panose="020B0600070205080204" pitchFamily="34" charset="-128"/>
              </a:rPr>
              <a:t> ενώ γενετικές ενδείξεις με τα 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αρχοσαύρια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,</a:t>
            </a:r>
            <a:endParaRPr lang="el-GR" altLang="en-US" dirty="0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9" b="22059"/>
          <a:stretch/>
        </p:blipFill>
        <p:spPr>
          <a:xfrm>
            <a:off x="5181537" y="2498884"/>
            <a:ext cx="3333813" cy="2072639"/>
          </a:xfrm>
        </p:spPr>
      </p:pic>
      <p:sp>
        <p:nvSpPr>
          <p:cNvPr id="8" name="TextBox 7"/>
          <p:cNvSpPr txBox="1"/>
          <p:nvPr/>
        </p:nvSpPr>
        <p:spPr>
          <a:xfrm>
            <a:off x="8108346" y="429452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</a:t>
            </a:r>
            <a:r>
              <a:rPr lang="el-GR" sz="1200" b="1" dirty="0" smtClean="0"/>
              <a:t>1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181415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Σημασία των κροταφικών τρημάτων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16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67639" y="1477328"/>
            <a:ext cx="4846258" cy="458819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Α</a:t>
            </a:r>
            <a:r>
              <a:rPr lang="el-GR" altLang="en-US" dirty="0" err="1">
                <a:ea typeface="ＭＳ Ｐゴシック" panose="020B0600070205080204" pitchFamily="34" charset="-128"/>
              </a:rPr>
              <a:t>ντικατοπτρίζουν</a:t>
            </a:r>
            <a:r>
              <a:rPr lang="el-GR" altLang="en-US" dirty="0">
                <a:ea typeface="ＭＳ Ｐゴシック" panose="020B0600070205080204" pitchFamily="34" charset="-128"/>
              </a:rPr>
              <a:t> έναν χερσαίο τύπο διατροφής έναντι του παλαιότερου της ρόφησης στα υδρόβια </a:t>
            </a:r>
            <a:r>
              <a:rPr lang="el-GR" altLang="en-US" dirty="0" err="1">
                <a:ea typeface="ＭＳ Ｐゴシック" panose="020B0600070205080204" pitchFamily="34" charset="-128"/>
              </a:rPr>
              <a:t>Σπονδυλόζωα</a:t>
            </a:r>
            <a:r>
              <a:rPr lang="el-GR" altLang="en-US" dirty="0">
                <a:ea typeface="ＭＳ Ｐゴシック" panose="020B0600070205080204" pitchFamily="34" charset="-128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Χ</a:t>
            </a:r>
            <a:r>
              <a:rPr lang="el-GR" altLang="en-US" dirty="0" err="1">
                <a:ea typeface="ＭＳ Ｐゴシック" panose="020B0600070205080204" pitchFamily="34" charset="-128"/>
              </a:rPr>
              <a:t>άρη</a:t>
            </a:r>
            <a:r>
              <a:rPr lang="el-GR" altLang="en-US" dirty="0">
                <a:ea typeface="ＭＳ Ｐゴシック" panose="020B0600070205080204" pitchFamily="34" charset="-128"/>
              </a:rPr>
              <a:t> στα τρήματα αναπτύσσονται ευρύτεροι και ισχυρότεροι μύες οι οποίοι επιτρέπουν την ανάπτυξη στατικής πίεσης για το κόψιμο φυτικής τροφής ή το άλεσμα με τα πίσω δόντια. </a:t>
            </a:r>
          </a:p>
          <a:p>
            <a:pPr>
              <a:lnSpc>
                <a:spcPct val="110000"/>
              </a:lnSpc>
            </a:pPr>
            <a:r>
              <a:rPr lang="el-GR" altLang="en-US" dirty="0">
                <a:ea typeface="ＭＳ Ｐゴシック" panose="020B0600070205080204" pitchFamily="34" charset="-128"/>
              </a:rPr>
              <a:t>Στις </a:t>
            </a:r>
            <a:r>
              <a:rPr lang="el-GR" altLang="en-US" dirty="0" err="1">
                <a:ea typeface="ＭＳ Ｐゴシック" panose="020B0600070205080204" pitchFamily="34" charset="-128"/>
              </a:rPr>
              <a:t>αρτίγονες</a:t>
            </a:r>
            <a:r>
              <a:rPr lang="el-GR" altLang="en-US" dirty="0">
                <a:ea typeface="ＭＳ Ｐゴシック" panose="020B0600070205080204" pitchFamily="34" charset="-128"/>
              </a:rPr>
              <a:t> μορφές οι μύες αυτοί ανυψώνουν την κάτω γνάθο ενώ σε πολλά είδη τα τρήματα έχουν χαθεί προκειμένου να διευκολυνθεί η κίνηση του κρανίου καθώς παρέχεται χώρος για την έκταση των μεγάλων μυών της γνάθου.  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75" y="1477328"/>
            <a:ext cx="3914737" cy="4379913"/>
          </a:xfrm>
        </p:spPr>
      </p:pic>
      <p:sp>
        <p:nvSpPr>
          <p:cNvPr id="8" name="TextBox 7"/>
          <p:cNvSpPr txBox="1"/>
          <p:nvPr/>
        </p:nvSpPr>
        <p:spPr>
          <a:xfrm>
            <a:off x="8239953" y="571874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</a:t>
            </a:r>
            <a:r>
              <a:rPr lang="el-GR" sz="1200" b="1" dirty="0" smtClean="0"/>
              <a:t>2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47019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609" y="1542486"/>
            <a:ext cx="6194782" cy="468344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17</a:t>
            </a:fld>
            <a:endParaRPr 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4256254" y="5328307"/>
            <a:ext cx="33903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rtl="1" eaLnBrk="1" hangingPunct="1">
              <a:spcBef>
                <a:spcPct val="50000"/>
              </a:spcBef>
            </a:pPr>
            <a:r>
              <a:rPr lang="el-GR" altLang="en-US" sz="1600" b="1" dirty="0">
                <a:latin typeface="Calibri" panose="020F0502020204030204" pitchFamily="34" charset="0"/>
              </a:rPr>
              <a:t>Η </a:t>
            </a:r>
            <a:r>
              <a:rPr lang="el-GR" altLang="en-US" sz="1600" b="1" dirty="0" err="1">
                <a:latin typeface="Calibri" panose="020F0502020204030204" pitchFamily="34" charset="0"/>
              </a:rPr>
              <a:t>πιό</a:t>
            </a:r>
            <a:r>
              <a:rPr lang="el-GR" altLang="en-US" sz="1600" b="1" dirty="0">
                <a:latin typeface="Calibri" panose="020F0502020204030204" pitchFamily="34" charset="0"/>
              </a:rPr>
              <a:t> πρωτόγονη κατάσταση ήταν τα </a:t>
            </a:r>
            <a:r>
              <a:rPr lang="el-GR" altLang="en-US" sz="1600" b="1" dirty="0" err="1">
                <a:latin typeface="Calibri" panose="020F0502020204030204" pitchFamily="34" charset="0"/>
              </a:rPr>
              <a:t>Αναψιδωτά</a:t>
            </a:r>
            <a:r>
              <a:rPr lang="en-US" altLang="en-US" sz="1600" b="1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1914" y="216922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</a:t>
            </a:r>
            <a:r>
              <a:rPr lang="el-GR" sz="1200" b="1" dirty="0" smtClean="0"/>
              <a:t>3</a:t>
            </a:r>
            <a:endParaRPr lang="el-GR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15652" y="216922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</a:t>
            </a:r>
            <a:r>
              <a:rPr lang="el-GR" sz="1200" b="1" dirty="0" smtClean="0">
                <a:solidFill>
                  <a:schemeClr val="bg1"/>
                </a:solidFill>
              </a:rPr>
              <a:t>4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82223" y="21696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</a:t>
            </a:r>
            <a:r>
              <a:rPr lang="el-GR" sz="1200" b="1" dirty="0" smtClean="0">
                <a:solidFill>
                  <a:schemeClr val="bg1"/>
                </a:solidFill>
              </a:rPr>
              <a:t>5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0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Ι. </a:t>
            </a:r>
            <a:r>
              <a:rPr lang="el-GR" dirty="0" err="1" smtClean="0"/>
              <a:t>Αμνιωτό</a:t>
            </a:r>
            <a:r>
              <a:rPr lang="el-GR" dirty="0" smtClean="0"/>
              <a:t> αυγό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18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9" b="26078"/>
          <a:stretch/>
        </p:blipFill>
        <p:spPr>
          <a:xfrm>
            <a:off x="4624388" y="1573307"/>
            <a:ext cx="4194204" cy="2216501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76009" y="4226297"/>
            <a:ext cx="3890962" cy="1693770"/>
          </a:xfrm>
        </p:spPr>
        <p:txBody>
          <a:bodyPr>
            <a:normAutofit fontScale="92500"/>
          </a:bodyPr>
          <a:lstStyle/>
          <a:p>
            <a:r>
              <a:rPr lang="en-US" altLang="en-US" sz="2200" dirty="0">
                <a:latin typeface="Calibri" panose="020F0502020204030204" pitchFamily="34" charset="0"/>
              </a:rPr>
              <a:t>Ο</a:t>
            </a:r>
            <a:r>
              <a:rPr lang="el-GR" altLang="en-US" sz="2200" dirty="0">
                <a:latin typeface="Calibri" panose="020F0502020204030204" pitchFamily="34" charset="0"/>
              </a:rPr>
              <a:t> </a:t>
            </a:r>
            <a:r>
              <a:rPr lang="el-GR" altLang="en-US" sz="2200" b="1" dirty="0">
                <a:latin typeface="Calibri" panose="020F0502020204030204" pitchFamily="34" charset="0"/>
              </a:rPr>
              <a:t>λεκιθικός σάκος </a:t>
            </a:r>
            <a:r>
              <a:rPr lang="el-GR" altLang="en-US" sz="2200" dirty="0">
                <a:latin typeface="Calibri" panose="020F0502020204030204" pitchFamily="34" charset="0"/>
              </a:rPr>
              <a:t>φέρει θρεπτικά και έχει μεγαλύτερο μέγεθος από ότι στα </a:t>
            </a:r>
            <a:r>
              <a:rPr lang="el-GR" altLang="en-US" sz="2200" dirty="0" err="1">
                <a:latin typeface="Calibri" panose="020F0502020204030204" pitchFamily="34" charset="0"/>
              </a:rPr>
              <a:t>αναμνιωτά</a:t>
            </a:r>
            <a:r>
              <a:rPr lang="el-GR" altLang="en-US" sz="2200" dirty="0">
                <a:latin typeface="Calibri" panose="020F0502020204030204" pitchFamily="34" charset="0"/>
              </a:rPr>
              <a:t>. </a:t>
            </a:r>
            <a:r>
              <a:rPr lang="en-US" altLang="en-US" sz="2200" dirty="0">
                <a:latin typeface="Calibri" panose="020F0502020204030204" pitchFamily="34" charset="0"/>
              </a:rPr>
              <a:t>Σ</a:t>
            </a:r>
            <a:r>
              <a:rPr lang="el-GR" altLang="en-US" sz="2200" dirty="0">
                <a:latin typeface="Calibri" panose="020F0502020204030204" pitchFamily="34" charset="0"/>
              </a:rPr>
              <a:t>τα θηλαστικά έχει τροποποιηθεί σε πλακούντα. 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altLang="en-US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5408" y="1605791"/>
            <a:ext cx="4450601" cy="4804523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altLang="en-US" sz="5000" dirty="0">
                <a:ea typeface="ＭＳ Ｐゴシック" panose="020B0600070205080204" pitchFamily="34" charset="-128"/>
              </a:rPr>
              <a:t>Π</a:t>
            </a:r>
            <a:r>
              <a:rPr lang="el-GR" altLang="en-US" sz="5000" dirty="0" err="1">
                <a:ea typeface="ＭＳ Ｐゴシック" panose="020B0600070205080204" pitchFamily="34" charset="-128"/>
              </a:rPr>
              <a:t>εριλαμβάνει</a:t>
            </a:r>
            <a:r>
              <a:rPr lang="el-GR" altLang="en-US" sz="5000" dirty="0">
                <a:ea typeface="ＭＳ Ｐゴシック" panose="020B0600070205080204" pitchFamily="34" charset="-128"/>
              </a:rPr>
              <a:t> 4 </a:t>
            </a:r>
            <a:r>
              <a:rPr lang="el-GR" altLang="en-US" sz="5000" dirty="0" err="1">
                <a:ea typeface="ＭＳ Ｐゴシック" panose="020B0600070205080204" pitchFamily="34" charset="-128"/>
              </a:rPr>
              <a:t>εξωεμβρυικές</a:t>
            </a:r>
            <a:r>
              <a:rPr lang="el-GR" altLang="en-US" sz="5000" dirty="0">
                <a:ea typeface="ＭＳ Ｐゴシック" panose="020B0600070205080204" pitchFamily="34" charset="-128"/>
              </a:rPr>
              <a:t> μεμβράνες:</a:t>
            </a:r>
          </a:p>
          <a:p>
            <a:pPr>
              <a:lnSpc>
                <a:spcPct val="110000"/>
              </a:lnSpc>
              <a:buNone/>
            </a:pPr>
            <a:r>
              <a:rPr lang="en-US" altLang="en-US" sz="5000" dirty="0">
                <a:ea typeface="ＭＳ Ｐゴシック" panose="020B0600070205080204" pitchFamily="34" charset="-128"/>
              </a:rPr>
              <a:t>Τ</a:t>
            </a:r>
            <a:r>
              <a:rPr lang="el-GR" altLang="en-US" sz="5000" dirty="0">
                <a:ea typeface="ＭＳ Ｐゴシック" panose="020B0600070205080204" pitchFamily="34" charset="-128"/>
              </a:rPr>
              <a:t>ο </a:t>
            </a:r>
            <a:r>
              <a:rPr lang="el-GR" altLang="en-US" sz="5000" b="1" dirty="0" err="1">
                <a:ea typeface="ＭＳ Ｐゴシック" panose="020B0600070205080204" pitchFamily="34" charset="-128"/>
              </a:rPr>
              <a:t>άμνιο</a:t>
            </a:r>
            <a:r>
              <a:rPr lang="el-GR" altLang="en-US" sz="5000" dirty="0">
                <a:ea typeface="ＭＳ Ｐゴシック" panose="020B0600070205080204" pitchFamily="34" charset="-128"/>
              </a:rPr>
              <a:t>, που περικλείει το έμβρυο μέσα σε νερό παρέχοντας </a:t>
            </a:r>
            <a:r>
              <a:rPr lang="el-GR" altLang="en-US" sz="5000" dirty="0" smtClean="0">
                <a:ea typeface="ＭＳ Ｐゴシック" panose="020B0600070205080204" pitchFamily="34" charset="-128"/>
              </a:rPr>
              <a:t>προστασία.</a:t>
            </a:r>
            <a:endParaRPr lang="el-GR" altLang="en-US" sz="5000" dirty="0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  <a:buNone/>
            </a:pPr>
            <a:r>
              <a:rPr lang="en-US" altLang="en-US" sz="5000" dirty="0">
                <a:ea typeface="ＭＳ Ｐゴシック" panose="020B0600070205080204" pitchFamily="34" charset="-128"/>
              </a:rPr>
              <a:t>Τ</a:t>
            </a:r>
            <a:r>
              <a:rPr lang="el-GR" altLang="en-US" sz="5000" dirty="0">
                <a:ea typeface="ＭＳ Ｐゴシック" panose="020B0600070205080204" pitchFamily="34" charset="-128"/>
              </a:rPr>
              <a:t>ην </a:t>
            </a:r>
            <a:r>
              <a:rPr lang="el-GR" altLang="en-US" sz="5000" b="1" dirty="0" err="1">
                <a:ea typeface="ＭＳ Ｐゴシック" panose="020B0600070205080204" pitchFamily="34" charset="-128"/>
              </a:rPr>
              <a:t>αλλαντοΐδα</a:t>
            </a:r>
            <a:r>
              <a:rPr lang="el-GR" altLang="en-US" sz="5000" dirty="0">
                <a:ea typeface="ＭＳ Ｐゴシック" panose="020B0600070205080204" pitchFamily="34" charset="-128"/>
              </a:rPr>
              <a:t>, που χρησιμεύει ως θάλαμος για την αποθήκευση των </a:t>
            </a:r>
            <a:r>
              <a:rPr lang="el-GR" altLang="en-US" sz="5000" dirty="0" smtClean="0">
                <a:ea typeface="ＭＳ Ｐゴシック" panose="020B0600070205080204" pitchFamily="34" charset="-128"/>
              </a:rPr>
              <a:t>απεκκριμάτων.</a:t>
            </a:r>
            <a:endParaRPr lang="el-GR" altLang="en-US" sz="5000" dirty="0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  <a:buNone/>
            </a:pPr>
            <a:r>
              <a:rPr lang="en-US" altLang="en-US" sz="5000" dirty="0">
                <a:ea typeface="ＭＳ Ｐゴシック" panose="020B0600070205080204" pitchFamily="34" charset="-128"/>
              </a:rPr>
              <a:t>Τ</a:t>
            </a:r>
            <a:r>
              <a:rPr lang="el-GR" altLang="en-US" sz="5000" dirty="0">
                <a:ea typeface="ＭＳ Ｐゴシック" panose="020B0600070205080204" pitchFamily="34" charset="-128"/>
              </a:rPr>
              <a:t>ο </a:t>
            </a:r>
            <a:r>
              <a:rPr lang="el-GR" altLang="en-US" sz="5000" b="1" dirty="0">
                <a:ea typeface="ＭＳ Ｐゴシック" panose="020B0600070205080204" pitchFamily="34" charset="-128"/>
              </a:rPr>
              <a:t>χόριο</a:t>
            </a:r>
            <a:r>
              <a:rPr lang="el-GR" altLang="en-US" sz="5000" dirty="0">
                <a:ea typeface="ＭＳ Ｐゴシック" panose="020B0600070205080204" pitchFamily="34" charset="-128"/>
              </a:rPr>
              <a:t>, που έχει έντονη </a:t>
            </a:r>
            <a:r>
              <a:rPr lang="el-GR" altLang="en-US" sz="5000" dirty="0" err="1">
                <a:ea typeface="ＭＳ Ｐゴシック" panose="020B0600070205080204" pitchFamily="34" charset="-128"/>
              </a:rPr>
              <a:t>αγγείωση</a:t>
            </a:r>
            <a:r>
              <a:rPr lang="el-GR" altLang="en-US" sz="5000" dirty="0">
                <a:ea typeface="ＭＳ Ｐゴシック" panose="020B0600070205080204" pitchFamily="34" charset="-128"/>
              </a:rPr>
              <a:t> και μαζί με την </a:t>
            </a:r>
            <a:r>
              <a:rPr lang="el-GR" altLang="en-US" sz="5000" dirty="0" err="1">
                <a:ea typeface="ＭＳ Ｐゴシック" panose="020B0600070205080204" pitchFamily="34" charset="-128"/>
              </a:rPr>
              <a:t>αλ</a:t>
            </a:r>
            <a:r>
              <a:rPr lang="el-GR" altLang="en-US" sz="5000" dirty="0">
                <a:ea typeface="ＭＳ Ｐゴシック" panose="020B0600070205080204" pitchFamily="34" charset="-128"/>
              </a:rPr>
              <a:t>. αποτελούν το  αναπνευστικό </a:t>
            </a:r>
            <a:r>
              <a:rPr lang="el-GR" altLang="en-US" sz="5000" dirty="0" smtClean="0">
                <a:ea typeface="ＭＳ Ｐゴシック" panose="020B0600070205080204" pitchFamily="34" charset="-128"/>
              </a:rPr>
              <a:t>όργανο.</a:t>
            </a:r>
            <a:endParaRPr lang="el-GR" altLang="en-US" sz="5000" dirty="0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  <a:buNone/>
            </a:pPr>
            <a:r>
              <a:rPr lang="en-US" altLang="en-US" sz="5000" dirty="0">
                <a:ea typeface="ＭＳ Ｐゴシック" panose="020B0600070205080204" pitchFamily="34" charset="-128"/>
              </a:rPr>
              <a:t>Τ</a:t>
            </a:r>
            <a:r>
              <a:rPr lang="el-GR" altLang="en-US" sz="5000" dirty="0">
                <a:ea typeface="ＭＳ Ｐゴシック" panose="020B0600070205080204" pitchFamily="34" charset="-128"/>
              </a:rPr>
              <a:t>ο </a:t>
            </a:r>
            <a:r>
              <a:rPr lang="el-GR" altLang="en-US" sz="5000" b="1" dirty="0">
                <a:ea typeface="ＭＳ Ｐゴシック" panose="020B0600070205080204" pitchFamily="34" charset="-128"/>
              </a:rPr>
              <a:t>κέλυφος</a:t>
            </a:r>
            <a:r>
              <a:rPr lang="el-GR" altLang="en-US" sz="5000" dirty="0">
                <a:ea typeface="ＭＳ Ｐゴシック" panose="020B0600070205080204" pitchFamily="34" charset="-128"/>
              </a:rPr>
              <a:t>, που παρέχει μηχανική υποστήριξη και επιτρέπει την δίοδο των αερίων ενώ περιορίζει την απώλεια </a:t>
            </a:r>
            <a:r>
              <a:rPr lang="el-GR" altLang="en-US" sz="5000" dirty="0" smtClean="0">
                <a:ea typeface="ＭＳ Ｐゴシック" panose="020B0600070205080204" pitchFamily="34" charset="-128"/>
              </a:rPr>
              <a:t>νερού.</a:t>
            </a:r>
            <a:endParaRPr lang="el-GR" altLang="en-US" sz="50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08346" y="371666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</a:t>
            </a:r>
            <a:r>
              <a:rPr lang="el-GR" sz="1200" b="1" dirty="0" smtClean="0"/>
              <a:t>6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52200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«αυγό της ξηράς»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8650" y="1418071"/>
            <a:ext cx="7886700" cy="492162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sz="4000" dirty="0">
                <a:ea typeface="ＭＳ Ｐゴシック" panose="020B0600070205080204" pitchFamily="34" charset="-128"/>
              </a:rPr>
              <a:t>Α</a:t>
            </a:r>
            <a:r>
              <a:rPr lang="el-GR" altLang="en-US" sz="4000" dirty="0" err="1">
                <a:ea typeface="ＭＳ Ｐゴシック" panose="020B0600070205080204" pitchFamily="34" charset="-128"/>
              </a:rPr>
              <a:t>ποτέλεσε</a:t>
            </a:r>
            <a:r>
              <a:rPr lang="el-GR" altLang="en-US" sz="4000" dirty="0">
                <a:ea typeface="ＭＳ Ｐゴシック" panose="020B0600070205080204" pitchFamily="34" charset="-128"/>
              </a:rPr>
              <a:t> το </a:t>
            </a:r>
            <a:r>
              <a:rPr lang="el-GR" altLang="en-US" sz="4000" dirty="0" err="1">
                <a:ea typeface="ＭＳ Ｐゴシック" panose="020B0600070205080204" pitchFamily="34" charset="-128"/>
              </a:rPr>
              <a:t>διαπιστεύτηριο</a:t>
            </a:r>
            <a:r>
              <a:rPr lang="el-GR" altLang="en-US" sz="4000" dirty="0">
                <a:ea typeface="ＭＳ Ｐゴシック" panose="020B0600070205080204" pitchFamily="34" charset="-128"/>
              </a:rPr>
              <a:t> για τον επιτυχή εποικισμό της χέρσου.</a:t>
            </a:r>
          </a:p>
          <a:p>
            <a:pPr>
              <a:lnSpc>
                <a:spcPct val="110000"/>
              </a:lnSpc>
            </a:pPr>
            <a:r>
              <a:rPr lang="en-US" altLang="en-US" sz="4000" dirty="0">
                <a:ea typeface="ＭＳ Ｐゴシック" panose="020B0600070205080204" pitchFamily="34" charset="-128"/>
              </a:rPr>
              <a:t>Ε</a:t>
            </a:r>
            <a:r>
              <a:rPr lang="el-GR" altLang="en-US" sz="4000" dirty="0" err="1">
                <a:ea typeface="ＭＳ Ｐゴシック" panose="020B0600070205080204" pitchFamily="34" charset="-128"/>
              </a:rPr>
              <a:t>πίσης</a:t>
            </a:r>
            <a:r>
              <a:rPr lang="el-GR" altLang="en-US" sz="4000" dirty="0">
                <a:ea typeface="ＭＳ Ｐゴシック" panose="020B0600070205080204" pitchFamily="34" charset="-128"/>
              </a:rPr>
              <a:t> επέτρεψε την ανάπτυξη μεγαλύτερου και ταχύτερα αναπτυσσόμενου </a:t>
            </a:r>
            <a:r>
              <a:rPr lang="el-GR" altLang="en-US" sz="4000" dirty="0" err="1">
                <a:ea typeface="ＭＳ Ｐゴシック" panose="020B0600070205080204" pitchFamily="34" charset="-128"/>
              </a:rPr>
              <a:t>έμβρυου</a:t>
            </a:r>
            <a:endParaRPr lang="el-GR" altLang="en-US" sz="4000" dirty="0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r>
              <a:rPr lang="en-US" altLang="en-US" sz="4000" dirty="0">
                <a:ea typeface="ＭＳ Ｐゴシック" panose="020B0600070205080204" pitchFamily="34" charset="-128"/>
              </a:rPr>
              <a:t>Τ</a:t>
            </a:r>
            <a:r>
              <a:rPr lang="el-GR" altLang="en-US" sz="4000" dirty="0">
                <a:ea typeface="ＭＳ Ｐゴシック" panose="020B0600070205080204" pitchFamily="34" charset="-128"/>
              </a:rPr>
              <a:t>α </a:t>
            </a:r>
            <a:r>
              <a:rPr lang="el-GR" altLang="en-US" sz="4000" dirty="0" err="1">
                <a:ea typeface="ＭＳ Ｐゴシック" panose="020B0600070205080204" pitchFamily="34" charset="-128"/>
              </a:rPr>
              <a:t>αναμνιωτικά</a:t>
            </a:r>
            <a:r>
              <a:rPr lang="el-GR" altLang="en-US" sz="4000" dirty="0">
                <a:ea typeface="ＭＳ Ｐゴシック" panose="020B0600070205080204" pitchFamily="34" charset="-128"/>
              </a:rPr>
              <a:t> αυγά περιβάλλονται από παχύ ζελατινώδες στρώμα που περιορίζει το μέγεθος</a:t>
            </a:r>
            <a:r>
              <a:rPr lang="en-US" altLang="en-US" sz="4000" dirty="0">
                <a:ea typeface="ＭＳ Ｐゴシック" panose="020B0600070205080204" pitchFamily="34" charset="-128"/>
              </a:rPr>
              <a:t> </a:t>
            </a:r>
            <a:r>
              <a:rPr lang="el-GR" altLang="en-US" sz="4000" dirty="0">
                <a:ea typeface="ＭＳ Ｐゴシック" panose="020B0600070205080204" pitchFamily="34" charset="-128"/>
              </a:rPr>
              <a:t>σώματος και την είσοδο οξυγόνου.</a:t>
            </a:r>
          </a:p>
          <a:p>
            <a:pPr>
              <a:lnSpc>
                <a:spcPct val="110000"/>
              </a:lnSpc>
            </a:pPr>
            <a:r>
              <a:rPr lang="en-US" altLang="en-US" sz="4000" dirty="0">
                <a:ea typeface="ＭＳ Ｐゴシック" panose="020B0600070205080204" pitchFamily="34" charset="-128"/>
              </a:rPr>
              <a:t>Σ</a:t>
            </a:r>
            <a:r>
              <a:rPr lang="el-GR" altLang="en-US" sz="4000" dirty="0">
                <a:ea typeface="ＭＳ Ｐゴシック" panose="020B0600070205080204" pitchFamily="34" charset="-128"/>
              </a:rPr>
              <a:t>το </a:t>
            </a:r>
            <a:r>
              <a:rPr lang="el-GR" altLang="en-US" sz="4000" dirty="0" err="1">
                <a:ea typeface="ＭＳ Ｐゴシック" panose="020B0600070205080204" pitchFamily="34" charset="-128"/>
              </a:rPr>
              <a:t>αμνιωτικό</a:t>
            </a:r>
            <a:r>
              <a:rPr lang="el-GR" altLang="en-US" sz="4000" dirty="0">
                <a:ea typeface="ＭＳ Ｐゴシック" panose="020B0600070205080204" pitchFamily="34" charset="-128"/>
              </a:rPr>
              <a:t> αυγό η ζελατινώδης μάζα αντικαταστάθηκε από το κέλυφος που παρέχει αποτελεσματικότερη υποστήριξη και μεταφορά οξυγόνου. </a:t>
            </a:r>
            <a:r>
              <a:rPr lang="en-US" altLang="en-US" sz="4000" dirty="0">
                <a:ea typeface="ＭＳ Ｐゴシック" panose="020B0600070205080204" pitchFamily="34" charset="-128"/>
              </a:rPr>
              <a:t>Ε</a:t>
            </a:r>
            <a:r>
              <a:rPr lang="el-GR" altLang="en-US" sz="4000" dirty="0" err="1">
                <a:ea typeface="ＭＳ Ｐゴシック" panose="020B0600070205080204" pitchFamily="34" charset="-128"/>
              </a:rPr>
              <a:t>πιπλέον</a:t>
            </a:r>
            <a:r>
              <a:rPr lang="el-GR" altLang="en-US" sz="4000" dirty="0">
                <a:ea typeface="ＭＳ Ｐゴシック" panose="020B0600070205080204" pitchFamily="34" charset="-128"/>
              </a:rPr>
              <a:t> το ασβέστιο που περιέχεται στο κέλυφος μπορεί να </a:t>
            </a:r>
            <a:r>
              <a:rPr lang="el-GR" altLang="en-US" sz="4000" dirty="0" err="1">
                <a:ea typeface="ＭＳ Ｐゴシック" panose="020B0600070205080204" pitchFamily="34" charset="-128"/>
              </a:rPr>
              <a:t>απορροφηθεί</a:t>
            </a:r>
            <a:r>
              <a:rPr lang="el-GR" altLang="en-US" sz="4000" dirty="0">
                <a:ea typeface="ＭＳ Ｐゴシック" panose="020B0600070205080204" pitchFamily="34" charset="-128"/>
              </a:rPr>
              <a:t> και να χρησιμοποιηθεί από το έμβρυο στην κατασκευή του σκελετού.</a:t>
            </a:r>
          </a:p>
          <a:p>
            <a:pPr>
              <a:lnSpc>
                <a:spcPct val="110000"/>
              </a:lnSpc>
            </a:pPr>
            <a:r>
              <a:rPr lang="en-US" altLang="en-US" sz="4000" dirty="0">
                <a:ea typeface="ＭＳ Ｐゴシック" panose="020B0600070205080204" pitchFamily="34" charset="-128"/>
              </a:rPr>
              <a:t>Ο</a:t>
            </a:r>
            <a:r>
              <a:rPr lang="el-GR" altLang="en-US" sz="4000" dirty="0">
                <a:ea typeface="ＭＳ Ｐゴシック" panose="020B0600070205080204" pitchFamily="34" charset="-128"/>
              </a:rPr>
              <a:t> μεταβολικός ρυθμός </a:t>
            </a:r>
            <a:r>
              <a:rPr lang="el-GR" altLang="en-US" sz="4000" dirty="0" err="1">
                <a:ea typeface="ＭＳ Ｐゴシック" panose="020B0600070205080204" pitchFamily="34" charset="-128"/>
              </a:rPr>
              <a:t>αμνιωτικών</a:t>
            </a:r>
            <a:r>
              <a:rPr lang="el-GR" altLang="en-US" sz="4000" dirty="0">
                <a:ea typeface="ＭＳ Ｐゴシック" panose="020B0600070205080204" pitchFamily="34" charset="-128"/>
              </a:rPr>
              <a:t> εμβρύων είναι 3 φορές μεγαλύτερος από εκείνον των </a:t>
            </a:r>
            <a:r>
              <a:rPr lang="el-GR" altLang="en-US" sz="4000" dirty="0" err="1">
                <a:ea typeface="ＭＳ Ｐゴシック" panose="020B0600070205080204" pitchFamily="34" charset="-128"/>
              </a:rPr>
              <a:t>ισομεγέθων</a:t>
            </a:r>
            <a:r>
              <a:rPr lang="el-GR" altLang="en-US" sz="4000" dirty="0">
                <a:ea typeface="ＭＳ Ｐゴシック" panose="020B0600070205080204" pitchFamily="34" charset="-128"/>
              </a:rPr>
              <a:t> </a:t>
            </a:r>
            <a:r>
              <a:rPr lang="el-GR" altLang="en-US" sz="4000" dirty="0" err="1">
                <a:ea typeface="ＭＳ Ｐゴシック" panose="020B0600070205080204" pitchFamily="34" charset="-128"/>
              </a:rPr>
              <a:t>αναμνιωτικών</a:t>
            </a:r>
            <a:r>
              <a:rPr lang="el-GR" altLang="en-US" sz="4000" dirty="0">
                <a:ea typeface="ＭＳ Ｐゴシック" panose="020B0600070205080204" pitchFamily="34" charset="-128"/>
              </a:rPr>
              <a:t> . 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7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Ερπετά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εμφάνιση ενός νέου</a:t>
            </a:r>
            <a:br>
              <a:rPr lang="el-GR" dirty="0" smtClean="0"/>
            </a:br>
            <a:r>
              <a:rPr lang="el-GR" dirty="0" smtClean="0"/>
              <a:t> οργάνου …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8650" y="1829053"/>
            <a:ext cx="7886700" cy="4296929"/>
          </a:xfrm>
        </p:spPr>
        <p:txBody>
          <a:bodyPr>
            <a:normAutofit/>
          </a:bodyPr>
          <a:lstStyle/>
          <a:p>
            <a:r>
              <a:rPr lang="el-GR" altLang="en-US" sz="2400" dirty="0">
                <a:ea typeface="ＭＳ Ｐゴシック" panose="020B0600070205080204" pitchFamily="34" charset="-128"/>
              </a:rPr>
              <a:t>Τα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αμνιωτά</a:t>
            </a:r>
            <a:r>
              <a:rPr lang="el-GR" altLang="en-US" sz="2400" dirty="0">
                <a:ea typeface="ＭＳ Ｐゴシック" panose="020B0600070205080204" pitchFamily="34" charset="-128"/>
              </a:rPr>
              <a:t> παρουσιάζουν εσωτερική γονιμοποίηση και έχουν «καταργήσει» τις προνύμφες με βράγχια. </a:t>
            </a:r>
            <a:r>
              <a:rPr lang="en-US" altLang="en-US" sz="2400" dirty="0">
                <a:ea typeface="ＭＳ Ｐゴシック" panose="020B0600070205080204" pitchFamily="34" charset="-128"/>
              </a:rPr>
              <a:t>Έ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τσι</a:t>
            </a:r>
            <a:r>
              <a:rPr lang="el-GR" altLang="en-US" sz="2400" dirty="0">
                <a:ea typeface="ＭＳ Ｐゴシック" panose="020B0600070205080204" pitchFamily="34" charset="-128"/>
              </a:rPr>
              <a:t> η αναπαραγωγή τους ανεξαρτητοποιήθηκε από το υγρό στοιχείο.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Η</a:t>
            </a:r>
            <a:r>
              <a:rPr lang="el-GR" altLang="en-US" sz="2400" dirty="0">
                <a:ea typeface="ＭＳ Ｐゴシック" panose="020B0600070205080204" pitchFamily="34" charset="-128"/>
              </a:rPr>
              <a:t>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εσ</a:t>
            </a:r>
            <a:r>
              <a:rPr lang="el-GR" altLang="en-US" sz="2400" dirty="0">
                <a:ea typeface="ＭＳ Ｐゴシック" panose="020B0600070205080204" pitchFamily="34" charset="-128"/>
              </a:rPr>
              <a:t>. γονιμοποίηση προέκυψε ως αποτέλεσμα της αδυναμίας του σπέρματος να διαπεράσει το κέλυφος.</a:t>
            </a:r>
          </a:p>
          <a:p>
            <a:r>
              <a:rPr lang="el-GR" altLang="en-US" sz="2400" dirty="0">
                <a:ea typeface="ＭＳ Ｐゴシック" panose="020B0600070205080204" pitchFamily="34" charset="-128"/>
              </a:rPr>
              <a:t>Τα περισσότερα πτηνά και τα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ρυγχοκεφάλια</a:t>
            </a:r>
            <a:r>
              <a:rPr lang="el-GR" altLang="en-US" sz="2400" dirty="0">
                <a:ea typeface="ＭＳ Ｐゴシック" panose="020B0600070205080204" pitchFamily="34" charset="-128"/>
              </a:rPr>
              <a:t> μεταφέρουν σπέρμα πιέζοντας τις αμάρες τους.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Σ</a:t>
            </a:r>
            <a:r>
              <a:rPr lang="el-GR" altLang="en-US" sz="2400" dirty="0">
                <a:ea typeface="ＭＳ Ｐゴシック" panose="020B0600070205080204" pitchFamily="34" charset="-128"/>
              </a:rPr>
              <a:t>τα υπόλοιπα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αμνιωτά</a:t>
            </a:r>
            <a:r>
              <a:rPr lang="el-GR" altLang="en-US" sz="2400" dirty="0">
                <a:ea typeface="ＭＳ Ｐゴシック" panose="020B0600070205080204" pitchFamily="34" charset="-128"/>
              </a:rPr>
              <a:t> προέκυψε η ανάγκη ενός εξειδικευμένου οργάνου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σύξευξης</a:t>
            </a:r>
            <a:r>
              <a:rPr lang="el-GR" altLang="en-US" sz="2400" dirty="0">
                <a:ea typeface="ＭＳ Ｐゴシック" panose="020B0600070205080204" pitchFamily="34" charset="-128"/>
              </a:rPr>
              <a:t>: του πέους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.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0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ΙΙ. Αναπνοή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8650" y="1829053"/>
            <a:ext cx="7886700" cy="4296929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>
                <a:ea typeface="ＭＳ Ｐゴシック" panose="020B0600070205080204" pitchFamily="34" charset="-128"/>
              </a:rPr>
              <a:t>α αμφίβια και τα ψάρια σπρώχνουν αέρα στους πνεύμονές τους με τη στοματική και την φαρυγγική κοιλότητα.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>
                <a:ea typeface="ＭＳ Ｐゴシック" panose="020B0600070205080204" pitchFamily="34" charset="-128"/>
              </a:rPr>
              <a:t>α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αμνιωτά</a:t>
            </a:r>
            <a:r>
              <a:rPr lang="el-GR" altLang="en-US" sz="2400" dirty="0">
                <a:ea typeface="ＭＳ Ｐゴシック" panose="020B0600070205080204" pitchFamily="34" charset="-128"/>
              </a:rPr>
              <a:t> εισάγουν αέρα ενεργητικά, </a:t>
            </a:r>
            <a:r>
              <a:rPr lang="el-GR" altLang="en-US" sz="2400" i="1" dirty="0">
                <a:ea typeface="ＭＳ Ｐゴシック" panose="020B0600070205080204" pitchFamily="34" charset="-128"/>
              </a:rPr>
              <a:t>εισπνέουν</a:t>
            </a:r>
            <a:r>
              <a:rPr lang="el-GR" altLang="en-US" sz="2400" dirty="0">
                <a:ea typeface="ＭＳ Ｐゴシック" panose="020B0600070205080204" pitchFamily="34" charset="-128"/>
              </a:rPr>
              <a:t>, με έκταση της θωρακικής κοιλότητας μέσω των πλευρικών μυώνων ή μέσω μετακίνησης του ήπατος.</a:t>
            </a:r>
          </a:p>
          <a:p>
            <a:r>
              <a:rPr lang="el-GR" altLang="en-US" sz="2400" dirty="0">
                <a:ea typeface="ＭＳ Ｐゴシック" panose="020B0600070205080204" pitchFamily="34" charset="-128"/>
              </a:rPr>
              <a:t>Ο νέος τρόπος εισαγωγής αέρα φαίνεται ότι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επηρέασσε</a:t>
            </a:r>
            <a:r>
              <a:rPr lang="el-GR" altLang="en-US" sz="2400" dirty="0">
                <a:ea typeface="ＭＳ Ｐゴシック" panose="020B0600070205080204" pitchFamily="34" charset="-128"/>
              </a:rPr>
              <a:t> τη εξέλιξη των άκρων καθώς ομάδες μυώνων ενισχύθηκαν και μετακινήθηκαν.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3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ΙΙΙ. Δέρμα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22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956" r="1054" b="19868"/>
          <a:stretch/>
        </p:blipFill>
        <p:spPr>
          <a:xfrm>
            <a:off x="5202025" y="2138083"/>
            <a:ext cx="3344098" cy="2232212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50" y="1690689"/>
            <a:ext cx="4454338" cy="480769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Τ</a:t>
            </a:r>
            <a:r>
              <a:rPr lang="el-GR" altLang="en-US" dirty="0">
                <a:ea typeface="ＭＳ Ｐゴシック" panose="020B0600070205080204" pitchFamily="34" charset="-128"/>
              </a:rPr>
              <a:t>ο δέρμα των </a:t>
            </a:r>
            <a:r>
              <a:rPr lang="el-GR" altLang="en-US" dirty="0" err="1">
                <a:ea typeface="ＭＳ Ｐゴシック" panose="020B0600070205080204" pitchFamily="34" charset="-128"/>
              </a:rPr>
              <a:t>αμνιωτών</a:t>
            </a:r>
            <a:r>
              <a:rPr lang="el-GR" altLang="en-US" dirty="0">
                <a:ea typeface="ＭＳ Ｐゴシック" panose="020B0600070205080204" pitchFamily="34" charset="-128"/>
              </a:rPr>
              <a:t> είναι πιο </a:t>
            </a:r>
            <a:r>
              <a:rPr lang="el-GR" altLang="en-US" dirty="0" err="1">
                <a:ea typeface="ＭＳ Ｐゴシック" panose="020B0600070205080204" pitchFamily="34" charset="-128"/>
              </a:rPr>
              <a:t>κερατινοποιημένο</a:t>
            </a:r>
            <a:r>
              <a:rPr lang="el-GR" altLang="en-US" dirty="0">
                <a:ea typeface="ＭＳ Ｐゴシック" panose="020B0600070205080204" pitchFamily="34" charset="-128"/>
              </a:rPr>
              <a:t> και λιγότερο διαπερατό από το νερό. </a:t>
            </a:r>
          </a:p>
          <a:p>
            <a:pPr>
              <a:lnSpc>
                <a:spcPct val="110000"/>
              </a:lnSpc>
            </a:pPr>
            <a:r>
              <a:rPr lang="el-GR" altLang="en-US" dirty="0">
                <a:ea typeface="ＭＳ Ｐゴシック" panose="020B0600070205080204" pitchFamily="34" charset="-128"/>
              </a:rPr>
              <a:t>Ποικιλία δομών από κερατίνη εκφύεται από το δέρμα (φολίδες, φτερά, ,τρίχες, νύχια).</a:t>
            </a:r>
          </a:p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Η</a:t>
            </a:r>
            <a:r>
              <a:rPr lang="el-GR" altLang="en-US" dirty="0">
                <a:ea typeface="ＭＳ Ｐゴシック" panose="020B0600070205080204" pitchFamily="34" charset="-128"/>
              </a:rPr>
              <a:t> κερατίνη προσφέρει προστασία και τα λιπίδια περιορίζουν την απώλεια νερού. </a:t>
            </a:r>
            <a:r>
              <a:rPr lang="el-GR" altLang="en-US" b="1" dirty="0">
                <a:ea typeface="ＭＳ Ｐゴシック" panose="020B0600070205080204" pitchFamily="34" charset="-128"/>
              </a:rPr>
              <a:t>Όμως </a:t>
            </a:r>
            <a:r>
              <a:rPr lang="el-GR" altLang="en-US" dirty="0">
                <a:ea typeface="ＭＳ Ｐゴシック" panose="020B0600070205080204" pitchFamily="34" charset="-128"/>
              </a:rPr>
              <a:t>ελαττώνουν και την ικανότητα ανταλλαγής αερίων. </a:t>
            </a:r>
            <a:r>
              <a:rPr lang="en-US" altLang="en-US" dirty="0">
                <a:ea typeface="ＭＳ Ｐゴシック" panose="020B0600070205080204" pitchFamily="34" charset="-128"/>
              </a:rPr>
              <a:t>Έ</a:t>
            </a:r>
            <a:r>
              <a:rPr lang="el-GR" altLang="en-US" dirty="0" err="1">
                <a:ea typeface="ＭＳ Ｐゴシック" panose="020B0600070205080204" pitchFamily="34" charset="-128"/>
              </a:rPr>
              <a:t>τσι</a:t>
            </a:r>
            <a:r>
              <a:rPr lang="el-GR" altLang="en-US" dirty="0">
                <a:ea typeface="ＭＳ Ｐゴシック" panose="020B0600070205080204" pitchFamily="34" charset="-128"/>
              </a:rPr>
              <a:t> τα </a:t>
            </a:r>
            <a:r>
              <a:rPr lang="el-GR" altLang="en-US" dirty="0" err="1">
                <a:ea typeface="ＭＳ Ｐゴシック" panose="020B0600070205080204" pitchFamily="34" charset="-128"/>
              </a:rPr>
              <a:t>αμνιωτά</a:t>
            </a:r>
            <a:r>
              <a:rPr lang="el-GR" altLang="en-US" dirty="0">
                <a:ea typeface="ＭＳ Ｐゴシック" panose="020B0600070205080204" pitchFamily="34" charset="-128"/>
              </a:rPr>
              <a:t> χρησιμοποιούν ελάχιστα την επιδερμική αναπνοή και η ανταλλαγή αερίων επιτελείται βασικά στους πνεύμονες (μεγαλύτερη επιφάνεια από τα </a:t>
            </a:r>
            <a:r>
              <a:rPr lang="el-GR" altLang="en-US" dirty="0" err="1">
                <a:ea typeface="ＭＳ Ｐゴシック" panose="020B0600070205080204" pitchFamily="34" charset="-128"/>
              </a:rPr>
              <a:t>αναμνιωτά</a:t>
            </a:r>
            <a:r>
              <a:rPr lang="el-GR" altLang="en-US" dirty="0">
                <a:ea typeface="ＭＳ Ｐゴシック" panose="020B0600070205080204" pitchFamily="34" charset="-128"/>
              </a:rPr>
              <a:t>).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39953" y="409329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</a:t>
            </a:r>
            <a:r>
              <a:rPr lang="el-GR" sz="1200" b="1" dirty="0" smtClean="0">
                <a:solidFill>
                  <a:schemeClr val="bg1"/>
                </a:solidFill>
              </a:rPr>
              <a:t>7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17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Διαφορές από τα αμφίβια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Η</a:t>
            </a:r>
            <a:r>
              <a:rPr lang="el-GR" altLang="en-US" sz="2400" dirty="0">
                <a:ea typeface="ＭＳ Ｐゴシック" panose="020B0600070205080204" pitchFamily="34" charset="-128"/>
              </a:rPr>
              <a:t> άποψη ότι οι δύο ομοταξίες είναι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αδερφά</a:t>
            </a:r>
            <a:r>
              <a:rPr lang="el-GR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>
                <a:ea typeface="ＭＳ Ｐゴシック" panose="020B0600070205080204" pitchFamily="34" charset="-128"/>
              </a:rPr>
              <a:t>taxa </a:t>
            </a:r>
            <a:r>
              <a:rPr lang="el-GR" altLang="en-US" sz="2400" dirty="0">
                <a:ea typeface="ＭＳ Ｐゴシック" panose="020B0600070205080204" pitchFamily="34" charset="-128"/>
              </a:rPr>
              <a:t>είναι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ιδίαιτερα</a:t>
            </a:r>
            <a:r>
              <a:rPr lang="el-GR" altLang="en-US" sz="2400" dirty="0">
                <a:ea typeface="ＭＳ Ｐゴシック" panose="020B0600070205080204" pitchFamily="34" charset="-128"/>
              </a:rPr>
              <a:t> διαδεδομένη. </a:t>
            </a:r>
            <a:r>
              <a:rPr lang="en-US" altLang="en-US" sz="2400" dirty="0">
                <a:ea typeface="ＭＳ Ｐゴシック" panose="020B0600070205080204" pitchFamily="34" charset="-128"/>
              </a:rPr>
              <a:t>Α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ναφερόμαστε</a:t>
            </a:r>
            <a:r>
              <a:rPr lang="el-GR" altLang="en-US" sz="2400" dirty="0">
                <a:ea typeface="ＭＳ Ｐゴシック" panose="020B0600070205080204" pitchFamily="34" charset="-128"/>
              </a:rPr>
              <a:t> στις δύο ομάδες με τον κοινό όρο «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ερπετοπανίδα</a:t>
            </a:r>
            <a:r>
              <a:rPr lang="el-GR" altLang="en-US" sz="2400" dirty="0">
                <a:ea typeface="ＭＳ Ｐゴシック" panose="020B0600070205080204" pitchFamily="34" charset="-128"/>
              </a:rPr>
              <a:t>». </a:t>
            </a:r>
          </a:p>
          <a:p>
            <a:r>
              <a:rPr lang="el-GR" altLang="en-US" sz="2400" dirty="0">
                <a:ea typeface="ＭＳ Ｐゴシック" panose="020B0600070205080204" pitchFamily="34" charset="-128"/>
              </a:rPr>
              <a:t>Αμφότερα είναι εξώθερμα.</a:t>
            </a:r>
          </a:p>
          <a:p>
            <a:r>
              <a:rPr lang="el-GR" altLang="en-US" sz="2400" dirty="0">
                <a:ea typeface="ＭＳ Ｐゴシック" panose="020B0600070205080204" pitchFamily="34" charset="-128"/>
              </a:rPr>
              <a:t>Όμως υπάρχουν 7 βασικές διαφορές...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1. Πνεύμονες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24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6" b="17106"/>
          <a:stretch/>
        </p:blipFill>
        <p:spPr>
          <a:xfrm>
            <a:off x="4989595" y="2188564"/>
            <a:ext cx="3735908" cy="2754674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9281" y="1394084"/>
            <a:ext cx="4680313" cy="493133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Τ</a:t>
            </a:r>
            <a:r>
              <a:rPr lang="el-GR" altLang="en-US" dirty="0">
                <a:ea typeface="ＭＳ Ｐゴシック" panose="020B0600070205080204" pitchFamily="34" charset="-128"/>
              </a:rPr>
              <a:t>α ερπετά στηρίζονται στους πνεύμονες για την ανταλλαγή αερίων με αποτέλεσμα η επιφάνεια τους να είναι πιο αναπτυγμένη.</a:t>
            </a:r>
          </a:p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Ο</a:t>
            </a:r>
            <a:r>
              <a:rPr lang="el-GR" altLang="en-US" dirty="0">
                <a:ea typeface="ＭＳ Ｐゴシック" panose="020B0600070205080204" pitchFamily="34" charset="-128"/>
              </a:rPr>
              <a:t>ι σαύρες και τα φίδια εισπνέουν διογκώνοντας τον θωρακικό κλωβό ενώ τα κροκοδείλια και οι χελώνες μετακινούν εσωτερικά όργανα.</a:t>
            </a:r>
          </a:p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Σ</a:t>
            </a:r>
            <a:r>
              <a:rPr lang="el-GR" altLang="en-US" dirty="0">
                <a:ea typeface="ＭＳ Ｐゴシック" panose="020B0600070205080204" pitchFamily="34" charset="-128"/>
              </a:rPr>
              <a:t>ε πολλές υδρόβιες χελώνες η πνευμονική αναπνοή συνεπικουρείται από αναπνοή μέσω αμάρας ή μέσω φάρυγγα ενώ σε θαλάσσια φίδια και χελώνες από δερμική ανταλλαγή αερίων. 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3743" y="466623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18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7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2. Δέρμα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Τ</a:t>
            </a:r>
            <a:r>
              <a:rPr lang="el-GR" altLang="en-US" dirty="0">
                <a:ea typeface="ＭＳ Ｐゴシック" panose="020B0600070205080204" pitchFamily="34" charset="-128"/>
              </a:rPr>
              <a:t>α αμφίβια πρέπει να διατηρούν υγρό το δέρμα τους προκειμένου να εξασφαλίζουν την ανταλλαγή αερίων.</a:t>
            </a:r>
          </a:p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Τ</a:t>
            </a:r>
            <a:r>
              <a:rPr lang="el-GR" altLang="en-US" dirty="0">
                <a:ea typeface="ＭＳ Ｐゴシック" panose="020B0600070205080204" pitchFamily="34" charset="-128"/>
              </a:rPr>
              <a:t>ο δέρμα στα ερπετά είναι σκληρό, φολιδωτό και ξηρό (λόγω πνευμονικής αναπνοής).</a:t>
            </a:r>
          </a:p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Τ</a:t>
            </a:r>
            <a:r>
              <a:rPr lang="el-GR" altLang="en-US" dirty="0">
                <a:ea typeface="ＭＳ Ｐゴシック" panose="020B0600070205080204" pitchFamily="34" charset="-128"/>
              </a:rPr>
              <a:t>ο δέρμα αποτελείται από μια ποικίλου πάχους, παροδικά αποβαλλόμενη επιδερμίδα και μια μεγάλου πάχους, πλούσια  σε κολλαγόνο </a:t>
            </a:r>
            <a:r>
              <a:rPr lang="el-GR" altLang="en-US" dirty="0" err="1">
                <a:ea typeface="ＭＳ Ｐゴシック" panose="020B0600070205080204" pitchFamily="34" charset="-128"/>
              </a:rPr>
              <a:t>δερμίδα</a:t>
            </a:r>
            <a:r>
              <a:rPr lang="el-GR" altLang="en-US" dirty="0"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Η</a:t>
            </a:r>
            <a:r>
              <a:rPr lang="el-GR" altLang="en-US" dirty="0">
                <a:ea typeface="ＭＳ Ｐゴシック" panose="020B0600070205080204" pitchFamily="34" charset="-128"/>
              </a:rPr>
              <a:t> </a:t>
            </a:r>
            <a:r>
              <a:rPr lang="el-GR" altLang="en-US" dirty="0" err="1">
                <a:ea typeface="ＭＳ Ｐゴシック" panose="020B0600070205080204" pitchFamily="34" charset="-128"/>
              </a:rPr>
              <a:t>δερμίδα</a:t>
            </a:r>
            <a:r>
              <a:rPr lang="el-GR" altLang="en-US" dirty="0">
                <a:ea typeface="ＭＳ Ｐゴシック" panose="020B0600070205080204" pitchFamily="34" charset="-128"/>
              </a:rPr>
              <a:t> φέρει χρωματοφόρα κύτταρα που φέρουν χρωστικές.</a:t>
            </a:r>
          </a:p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Σ</a:t>
            </a:r>
            <a:r>
              <a:rPr lang="el-GR" altLang="en-US" dirty="0">
                <a:ea typeface="ＭＳ Ｐゴシック" panose="020B0600070205080204" pitchFamily="34" charset="-128"/>
              </a:rPr>
              <a:t>την επιδερμίδα εκκρίνονται υδρόφοβα λιπίδια που περιορίζουν την αφυδάτωση.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8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Σ</a:t>
            </a:r>
            <a:r>
              <a:rPr lang="el-GR" altLang="en-US" sz="2800" dirty="0">
                <a:ea typeface="ＭＳ Ｐゴシック" panose="020B0600070205080204" pitchFamily="34" charset="-128"/>
              </a:rPr>
              <a:t>τα κροκοδείλια οι φολίδες αυξάνονται </a:t>
            </a:r>
            <a:r>
              <a:rPr lang="el-GR" altLang="en-US" sz="2800" dirty="0" err="1">
                <a:ea typeface="ＭＳ Ｐゴシック" panose="020B0600070205080204" pitchFamily="34" charset="-128"/>
              </a:rPr>
              <a:t>καθόλη</a:t>
            </a:r>
            <a:r>
              <a:rPr lang="el-GR" altLang="en-US" sz="2800" dirty="0">
                <a:ea typeface="ＭＳ Ｐゴシック" panose="020B0600070205080204" pitchFamily="34" charset="-128"/>
              </a:rPr>
              <a:t> τη διάρκεια της 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ζωής</a:t>
            </a:r>
            <a:br>
              <a:rPr lang="el-GR" altLang="en-US" sz="2800" dirty="0" smtClean="0">
                <a:ea typeface="ＭＳ Ｐゴシック" panose="020B0600070205080204" pitchFamily="34" charset="-128"/>
              </a:rPr>
            </a:br>
            <a:r>
              <a:rPr lang="el-GR" altLang="en-US" sz="2800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sz="2800" dirty="0">
                <a:ea typeface="ＭＳ Ｐゴシック" panose="020B0600070205080204" pitchFamily="34" charset="-128"/>
              </a:rPr>
              <a:t>ώστε να αποκαταστήσουν τις φθορές.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26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6" b="17367"/>
          <a:stretch/>
        </p:blipFill>
        <p:spPr>
          <a:xfrm>
            <a:off x="5203675" y="1722600"/>
            <a:ext cx="2999835" cy="216278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265" y="4048125"/>
            <a:ext cx="2119207" cy="211455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12195" y="1902931"/>
            <a:ext cx="4449549" cy="425847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l-GR" altLang="en-US" sz="2600" dirty="0">
                <a:ea typeface="ＭＳ Ｐゴシック" panose="020B0600070205080204" pitchFamily="34" charset="-128"/>
              </a:rPr>
              <a:t>Στα φίδια και τις σαύρες η νέα επιδερμίδα αναπτύσσεται κάτω από την παλιά που </a:t>
            </a:r>
            <a:r>
              <a:rPr lang="el-GR" altLang="en-US" sz="2600" dirty="0" err="1">
                <a:ea typeface="ＭＳ Ｐゴシック" panose="020B0600070205080204" pitchFamily="34" charset="-128"/>
              </a:rPr>
              <a:t>αποβάλεται</a:t>
            </a:r>
            <a:r>
              <a:rPr lang="el-GR" altLang="en-US" sz="2600" dirty="0">
                <a:ea typeface="ＭＳ Ｐゴシック" panose="020B0600070205080204" pitchFamily="34" charset="-128"/>
              </a:rPr>
              <a:t> περιοδικά (έκδυση).</a:t>
            </a:r>
          </a:p>
          <a:p>
            <a:pPr>
              <a:lnSpc>
                <a:spcPct val="110000"/>
              </a:lnSpc>
            </a:pPr>
            <a:r>
              <a:rPr lang="el-GR" altLang="en-US" sz="2600" dirty="0">
                <a:ea typeface="ＭＳ Ｐゴシック" panose="020B0600070205080204" pitchFamily="34" charset="-128"/>
              </a:rPr>
              <a:t>Στις χελώνες προστίθενται νέα στρώματα κερατίνης κάτω από τις πλάκες (τροποποιημένες φολίδες).</a:t>
            </a:r>
          </a:p>
          <a:p>
            <a:pPr>
              <a:lnSpc>
                <a:spcPct val="11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Τ</a:t>
            </a:r>
            <a:r>
              <a:rPr lang="el-GR" altLang="en-US" sz="2600" dirty="0">
                <a:ea typeface="ＭＳ Ｐゴシック" panose="020B0600070205080204" pitchFamily="34" charset="-128"/>
              </a:rPr>
              <a:t>α ερπετά και τα πτηνά διαθέτουν έναν διακριτό τύπο κερατίνης, την κερατίνη β που είναι ιδιαίτερα ανθεκτική.</a:t>
            </a:r>
            <a:endParaRPr lang="en-US" altLang="en-US" sz="26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32950" y="355125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19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05669" y="582854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</a:t>
            </a:r>
            <a:r>
              <a:rPr lang="el-GR" sz="1200" b="1" dirty="0" smtClean="0"/>
              <a:t>0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39882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3. </a:t>
            </a:r>
            <a:r>
              <a:rPr lang="el-GR" dirty="0" err="1" smtClean="0"/>
              <a:t>Αμνιωτικό</a:t>
            </a:r>
            <a:r>
              <a:rPr lang="el-GR" dirty="0" smtClean="0"/>
              <a:t> αυγό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27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3071" y="1690689"/>
            <a:ext cx="4484231" cy="4518024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αχεία</a:t>
            </a:r>
            <a:r>
              <a:rPr lang="el-GR" altLang="en-US" sz="2400" dirty="0">
                <a:ea typeface="ＭＳ Ｐゴシック" panose="020B0600070205080204" pitchFamily="34" charset="-128"/>
              </a:rPr>
              <a:t> ανάπτυξη μεγαλύτερων εμβρύων ανεξάρτητα από το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νερό.</a:t>
            </a:r>
            <a:endParaRPr lang="el-GR" altLang="en-US" sz="24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>
                <a:ea typeface="ＭＳ Ｐゴシック" panose="020B0600070205080204" pitchFamily="34" charset="-128"/>
              </a:rPr>
              <a:t>ο κέλυφος είναι δερματοειδές εκτός από αυτό των χελωνών που είναι σκληρό.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Σ</a:t>
            </a:r>
            <a:r>
              <a:rPr lang="el-GR" altLang="en-US" sz="2400" dirty="0">
                <a:ea typeface="ＭＳ Ｐゴシック" panose="020B0600070205080204" pitchFamily="34" charset="-128"/>
              </a:rPr>
              <a:t>ε πολλά είδη η ανάπτυξη είναι εσωτερική με αποτέλεσμα να γεννιούνται ζωντανά μικρά (ζωοτοκία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).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8" b="25353"/>
          <a:stretch/>
        </p:blipFill>
        <p:spPr>
          <a:xfrm>
            <a:off x="4847302" y="2339789"/>
            <a:ext cx="3902614" cy="2124635"/>
          </a:xfr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929032" y="4464424"/>
            <a:ext cx="17391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i="1" dirty="0" err="1"/>
              <a:t>Zootoca</a:t>
            </a:r>
            <a:r>
              <a:rPr lang="en-US" altLang="en-US" sz="1600" i="1" dirty="0"/>
              <a:t> vivipara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08346" y="39497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21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9556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4. Σχεδιασμός γνάθων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28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3071" y="1690689"/>
            <a:ext cx="4484231" cy="4518024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Ο</a:t>
            </a:r>
            <a:r>
              <a:rPr lang="el-GR" altLang="en-US" sz="2400" dirty="0">
                <a:ea typeface="ＭＳ Ｐゴシック" panose="020B0600070205080204" pitchFamily="34" charset="-128"/>
              </a:rPr>
              <a:t>ι γνάθοι στα ψάρια και τα αμφίβια είναι σχεδιασμένες για αναρρόφηση και γρήγορο κλείσιμο.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Ο</a:t>
            </a:r>
            <a:r>
              <a:rPr lang="el-GR" altLang="en-US" sz="2400" dirty="0">
                <a:ea typeface="ＭＳ Ｐゴシック" panose="020B0600070205080204" pitchFamily="34" charset="-128"/>
              </a:rPr>
              <a:t>ι μεγαλύτεροι μύες στα ερπετά προσφέρουν καλύτερα μηχανικά πλεονεκτήματα.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Ε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πίσης</a:t>
            </a:r>
            <a:r>
              <a:rPr lang="el-GR" altLang="en-US" sz="2400" dirty="0">
                <a:ea typeface="ＭＳ Ｐゴシック" panose="020B0600070205080204" pitchFamily="34" charset="-128"/>
              </a:rPr>
              <a:t> η μυώδης γλώσσα βοηθά στον χειρισμό της τροφής.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6" b="18328"/>
          <a:stretch/>
        </p:blipFill>
        <p:spPr>
          <a:xfrm>
            <a:off x="4847302" y="2083685"/>
            <a:ext cx="3911773" cy="2788920"/>
          </a:xfrm>
        </p:spPr>
      </p:pic>
      <p:sp>
        <p:nvSpPr>
          <p:cNvPr id="9" name="TextBox 8"/>
          <p:cNvSpPr txBox="1"/>
          <p:nvPr/>
        </p:nvSpPr>
        <p:spPr>
          <a:xfrm>
            <a:off x="8252136" y="450211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</a:t>
            </a:r>
            <a:r>
              <a:rPr lang="el-GR" sz="1200" b="1" dirty="0" smtClean="0">
                <a:solidFill>
                  <a:schemeClr val="bg1"/>
                </a:solidFill>
              </a:rPr>
              <a:t>2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6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5. Κυκλοφορικό σύστημα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29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01465" y="1421234"/>
            <a:ext cx="4864249" cy="4742445"/>
          </a:xfrm>
        </p:spPr>
        <p:txBody>
          <a:bodyPr>
            <a:normAutofit lnSpcReduction="10000"/>
          </a:bodyPr>
          <a:lstStyle/>
          <a:p>
            <a:r>
              <a:rPr lang="el-GR" altLang="en-US" sz="2400" dirty="0">
                <a:ea typeface="ＭＳ Ｐゴシック" panose="020B0600070205080204" pitchFamily="34" charset="-128"/>
              </a:rPr>
              <a:t>Ο δεξιός κόλπος (όπου φτάνει το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αποξυγωνομένο</a:t>
            </a:r>
            <a:r>
              <a:rPr lang="el-GR" altLang="en-US" sz="2400" dirty="0">
                <a:ea typeface="ＭＳ Ｐゴシック" panose="020B0600070205080204" pitchFamily="34" charset="-128"/>
              </a:rPr>
              <a:t> αίμα) διαχωρίζεται πλήρως από τον αριστερό (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οξυγωνομένο</a:t>
            </a:r>
            <a:r>
              <a:rPr lang="el-GR" altLang="en-US" sz="2400" dirty="0">
                <a:ea typeface="ＭＳ Ｐゴシック" panose="020B0600070205080204" pitchFamily="34" charset="-128"/>
              </a:rPr>
              <a:t> αίμα). 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Σ</a:t>
            </a:r>
            <a:r>
              <a:rPr lang="el-GR" altLang="en-US" sz="2400" dirty="0">
                <a:ea typeface="ＭＳ Ｐゴシック" panose="020B0600070205080204" pitchFamily="34" charset="-128"/>
              </a:rPr>
              <a:t>τα κροκοδείλια υπάρχουν δύο καλά διαχωρισμένες κοιλίες ενώ στα υπόλοιπα </a:t>
            </a:r>
            <a:r>
              <a:rPr lang="en-US" altLang="en-US" sz="2400" dirty="0">
                <a:ea typeface="ＭＳ Ｐゴシック" panose="020B0600070205080204" pitchFamily="34" charset="-128"/>
              </a:rPr>
              <a:t>taxa </a:t>
            </a:r>
            <a:r>
              <a:rPr lang="el-GR" altLang="en-US" sz="2400" dirty="0">
                <a:ea typeface="ＭＳ Ｐゴシック" panose="020B0600070205080204" pitchFamily="34" charset="-128"/>
              </a:rPr>
              <a:t>η κοιλία είναι ατελώς διαχωρισμένη σε θαλάμους. </a:t>
            </a:r>
            <a:r>
              <a:rPr lang="en-US" altLang="en-US" sz="2400" dirty="0">
                <a:ea typeface="ＭＳ Ｐゴシック" panose="020B0600070205080204" pitchFamily="34" charset="-128"/>
              </a:rPr>
              <a:t>Ο</a:t>
            </a:r>
            <a:r>
              <a:rPr lang="el-GR" altLang="en-US" sz="2400" dirty="0">
                <a:ea typeface="ＭＳ Ｐゴシック" panose="020B0600070205080204" pitchFamily="34" charset="-128"/>
              </a:rPr>
              <a:t> ατελής διαχωρισμός επιτρέπει στο αίμα να περνά από τους πνεύμονες όταν δεν πραγματοποιείται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πενυμονική</a:t>
            </a:r>
            <a:r>
              <a:rPr lang="el-GR" altLang="en-US" sz="2400" dirty="0">
                <a:ea typeface="ＭＳ Ｐゴシック" panose="020B0600070205080204" pitchFamily="34" charset="-128"/>
              </a:rPr>
              <a:t> αναπνοή.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Ο</a:t>
            </a:r>
            <a:r>
              <a:rPr lang="el-GR" altLang="en-US" sz="2400" dirty="0">
                <a:ea typeface="ＭＳ Ｐゴシック" panose="020B0600070205080204" pitchFamily="34" charset="-128"/>
              </a:rPr>
              <a:t>ι κυκλοφορίες είναι καλά διαχωρισμένες.</a:t>
            </a:r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9" r="26437"/>
          <a:stretch/>
        </p:blipFill>
        <p:spPr>
          <a:xfrm>
            <a:off x="5047858" y="1590747"/>
            <a:ext cx="1841967" cy="4403417"/>
          </a:xfr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889825" y="4386424"/>
            <a:ext cx="18344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latin typeface="+mn-lt"/>
              </a:rPr>
              <a:t>Ο</a:t>
            </a:r>
            <a:r>
              <a:rPr lang="el-GR" altLang="en-US" sz="1600" dirty="0">
                <a:latin typeface="+mn-lt"/>
              </a:rPr>
              <a:t> σχεδιασμός του κυκλοφορικού αποτρέπει την μίξη του πνευμονικού και του συστημικού αίματος.</a:t>
            </a:r>
            <a:endParaRPr lang="en-US" altLang="en-US" sz="1600" dirty="0">
              <a:latin typeface="+mn-lt"/>
            </a:endParaRPr>
          </a:p>
          <a:p>
            <a:pPr eaLnBrk="1" hangingPunct="1"/>
            <a:endParaRPr lang="en-US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48065" y="566342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23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137581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κατάκτηση της χέρσου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altLang="en-US" sz="2400" dirty="0">
                <a:ea typeface="ＭＳ Ｐゴシック" panose="020B0600070205080204" pitchFamily="34" charset="-128"/>
              </a:rPr>
              <a:t>Τα Αμφίβια ήταν οι πρώτοι σπονδυλωτοί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εποικιστές</a:t>
            </a:r>
            <a:r>
              <a:rPr lang="el-GR" altLang="en-US" sz="2400" dirty="0">
                <a:ea typeface="ＭＳ Ｐゴシック" panose="020B0600070205080204" pitchFamily="34" charset="-128"/>
              </a:rPr>
              <a:t> της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ξηράς.</a:t>
            </a:r>
            <a:endParaRPr lang="el-GR" altLang="en-US" sz="2400" dirty="0">
              <a:ea typeface="ＭＳ Ｐゴシック" panose="020B0600070205080204" pitchFamily="34" charset="-128"/>
            </a:endParaRPr>
          </a:p>
          <a:p>
            <a:r>
              <a:rPr lang="el-GR" altLang="en-US" sz="2400" dirty="0">
                <a:ea typeface="ＭＳ Ｐゴシック" panose="020B0600070205080204" pitchFamily="34" charset="-128"/>
              </a:rPr>
              <a:t>Αλλά... αυγά χωρίς περίβλημα, υγρό και λεπτό δέρμα, προνύμφες με βράγχια αποδείχθηκαν περιοριστικοί παράγοντες στον εποικισμό της ξηράς.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sz="24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67" b="18369"/>
          <a:stretch/>
        </p:blipFill>
        <p:spPr>
          <a:xfrm>
            <a:off x="4514850" y="2272552"/>
            <a:ext cx="4080509" cy="282388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69443" y="453683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342020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6. Διατήρηση νερού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30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3071" y="1690689"/>
            <a:ext cx="4484231" cy="4518024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>
                <a:ea typeface="ＭＳ Ｐゴシック" panose="020B0600070205080204" pitchFamily="34" charset="-128"/>
              </a:rPr>
              <a:t>α αμφίβια έχουν ως κύριο αζωτούχο έκκριμα την αμμωνία που για να διαλυθεί έχει αυξημένες απαιτήσεις σε νερό.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>
                <a:ea typeface="ＭＳ Ｐゴシック" panose="020B0600070205080204" pitchFamily="34" charset="-128"/>
              </a:rPr>
              <a:t>α ερπετά χάνουν ουρικό οξύ.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Δ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ιαθέτουν</a:t>
            </a:r>
            <a:r>
              <a:rPr lang="el-GR" altLang="en-US" sz="2400" dirty="0">
                <a:ea typeface="ＭＳ Ｐゴシック" panose="020B0600070205080204" pitchFamily="34" charset="-128"/>
              </a:rPr>
              <a:t>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μετανεφρικού</a:t>
            </a:r>
            <a:r>
              <a:rPr lang="el-GR" altLang="en-US" sz="2400" dirty="0">
                <a:ea typeface="ＭＳ Ｐゴシック" panose="020B0600070205080204" pitchFamily="34" charset="-128"/>
              </a:rPr>
              <a:t> τύπου νεφρό (δεν μπορεί να γίνει συμπύκνωση των ούρων στους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νεφρούς</a:t>
            </a:r>
            <a:r>
              <a:rPr lang="el-GR" altLang="en-US" sz="2400" dirty="0">
                <a:ea typeface="ＭＳ Ｐゴシック" panose="020B0600070205080204" pitchFamily="34" charset="-128"/>
              </a:rPr>
              <a:t>). 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>
                <a:ea typeface="ＭＳ Ｐゴシック" panose="020B0600070205080204" pitchFamily="34" charset="-128"/>
              </a:rPr>
              <a:t>α άλατα αποβάλλονται από τους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αλατογόνους</a:t>
            </a:r>
            <a:r>
              <a:rPr lang="el-GR" altLang="en-US" sz="2400" dirty="0">
                <a:ea typeface="ＭＳ Ｐゴシック" panose="020B0600070205080204" pitchFamily="34" charset="-128"/>
              </a:rPr>
              <a:t> αδένες. 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3" b="11272"/>
          <a:stretch/>
        </p:blipFill>
        <p:spPr>
          <a:xfrm>
            <a:off x="4791202" y="2035992"/>
            <a:ext cx="3724148" cy="3298008"/>
          </a:xfrm>
        </p:spPr>
      </p:pic>
      <p:sp>
        <p:nvSpPr>
          <p:cNvPr id="7" name="TextBox 6"/>
          <p:cNvSpPr txBox="1"/>
          <p:nvPr/>
        </p:nvSpPr>
        <p:spPr>
          <a:xfrm>
            <a:off x="8108346" y="497103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24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396326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7. Νευρικό σύστημα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31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3071" y="1690689"/>
            <a:ext cx="4484231" cy="4518024"/>
          </a:xfrm>
        </p:spPr>
        <p:txBody>
          <a:bodyPr>
            <a:normAutofit/>
          </a:bodyPr>
          <a:lstStyle/>
          <a:p>
            <a:r>
              <a:rPr lang="el-GR" altLang="en-US" sz="2400" dirty="0">
                <a:ea typeface="ＭＳ Ｐゴシック" panose="020B0600070205080204" pitchFamily="34" charset="-128"/>
              </a:rPr>
              <a:t>Το ΝΣ στα ερπετά είναι πιο πολύπλοκο και ο εγκέφαλος φέρει μεγεθυσμένα εγκεφαλικά ημισφαίρια.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Η</a:t>
            </a:r>
            <a:r>
              <a:rPr lang="el-GR" altLang="en-US" sz="2400" dirty="0">
                <a:ea typeface="ＭＳ Ｐゴシック" panose="020B0600070205080204" pitchFamily="34" charset="-128"/>
              </a:rPr>
              <a:t> όραση είναι ιδιαίτερα αναπτυγμένη και σε πολλά είδη είναι έγχρωμη.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Α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ντί</a:t>
            </a:r>
            <a:r>
              <a:rPr lang="el-GR" altLang="en-US" sz="2400" dirty="0">
                <a:ea typeface="ＭＳ Ｐゴシック" panose="020B0600070205080204" pitchFamily="34" charset="-128"/>
              </a:rPr>
              <a:t> για όσφρηση υπάρχει το όργανο του </a:t>
            </a:r>
            <a:r>
              <a:rPr lang="en-US" altLang="en-US" sz="2400" dirty="0">
                <a:ea typeface="ＭＳ Ｐゴシック" panose="020B0600070205080204" pitchFamily="34" charset="-128"/>
              </a:rPr>
              <a:t>Jacobson.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93" b="10326"/>
          <a:stretch/>
        </p:blipFill>
        <p:spPr>
          <a:xfrm>
            <a:off x="4905724" y="1807392"/>
            <a:ext cx="3551203" cy="3153090"/>
          </a:xfrm>
        </p:spPr>
      </p:pic>
      <p:sp>
        <p:nvSpPr>
          <p:cNvPr id="9" name="TextBox 8"/>
          <p:cNvSpPr txBox="1"/>
          <p:nvPr/>
        </p:nvSpPr>
        <p:spPr>
          <a:xfrm>
            <a:off x="7976739" y="459590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25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140713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Εξωθερμία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n-US" sz="2400" dirty="0">
                <a:ea typeface="ＭＳ Ｐゴシック" panose="020B0600070205080204" pitchFamily="34" charset="-128"/>
              </a:rPr>
              <a:t>Τα ερπετά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θερμορυθμίζουν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sz="2400" dirty="0">
                <a:ea typeface="ＭＳ Ｐゴシック" panose="020B0600070205080204" pitchFamily="34" charset="-128"/>
              </a:rPr>
              <a:t>χρησιμοποιώντας πηγές θερμότητας από το περιβάλλον τους.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Γ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ια</a:t>
            </a:r>
            <a:r>
              <a:rPr lang="el-GR" altLang="en-US" sz="2400" dirty="0">
                <a:ea typeface="ＭＳ Ｐゴシック" panose="020B0600070205080204" pitchFamily="34" charset="-128"/>
              </a:rPr>
              <a:t> αυτό το λόγο ο αριθμός των ειδών είναι πολύ μικρότερος στις ψυχρές περιοχές.</a:t>
            </a:r>
          </a:p>
          <a:p>
            <a:r>
              <a:rPr lang="el-GR" altLang="en-US" sz="2400" dirty="0">
                <a:ea typeface="ＭＳ Ｐゴシック" panose="020B0600070205080204" pitchFamily="34" charset="-128"/>
              </a:rPr>
              <a:t>Αποτελεί μια σημαντική προσαρμογή που οδηγεί στην εξοικονόμηση ενέργειας. Έτσι τα ερπετά μπορούν να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επιβιώσουν </a:t>
            </a:r>
            <a:r>
              <a:rPr lang="el-GR" altLang="en-US" sz="2400" dirty="0">
                <a:ea typeface="ＭＳ Ｐゴシック" panose="020B0600070205080204" pitchFamily="34" charset="-128"/>
              </a:rPr>
              <a:t>σε οικοσυστήματα με πολύ χαμηλή παραγωγικότητα τα οποία δεν μπορούν να συντηρήσουν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ενδόθερμα</a:t>
            </a:r>
            <a:r>
              <a:rPr lang="el-GR" altLang="en-US" sz="2400" dirty="0">
                <a:ea typeface="ＭＳ Ｐゴシック" panose="020B0600070205080204" pitchFamily="34" charset="-128"/>
              </a:rPr>
              <a:t> ζώα.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0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Ομοταξία Ερπετά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486274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-112" charset="0"/>
              <a:buChar char="•"/>
              <a:defRPr/>
            </a:pPr>
            <a:r>
              <a:rPr lang="el-GR" sz="3000" dirty="0"/>
              <a:t>Υφομοταξία </a:t>
            </a:r>
            <a:r>
              <a:rPr lang="el-GR" sz="3000" dirty="0" err="1"/>
              <a:t>Αναψιδωτά</a:t>
            </a:r>
            <a:endParaRPr lang="el-GR" sz="3000" dirty="0"/>
          </a:p>
          <a:p>
            <a:pPr lvl="2">
              <a:buFont typeface="Arial" pitchFamily="-112" charset="0"/>
              <a:buChar char="•"/>
              <a:defRPr/>
            </a:pPr>
            <a:r>
              <a:rPr lang="el-GR" dirty="0"/>
              <a:t>Τάξη Χελώνια</a:t>
            </a:r>
          </a:p>
          <a:p>
            <a:pPr lvl="3">
              <a:buFont typeface="Arial" pitchFamily="-112" charset="0"/>
              <a:buChar char="–"/>
              <a:defRPr/>
            </a:pPr>
            <a:r>
              <a:rPr lang="el-GR" dirty="0" err="1"/>
              <a:t>Υποτάξη</a:t>
            </a:r>
            <a:r>
              <a:rPr lang="el-GR" dirty="0"/>
              <a:t> </a:t>
            </a:r>
            <a:r>
              <a:rPr lang="el-GR" dirty="0" err="1"/>
              <a:t>Πλευρόδειρα</a:t>
            </a:r>
            <a:endParaRPr lang="el-GR" dirty="0"/>
          </a:p>
          <a:p>
            <a:pPr lvl="3">
              <a:buFont typeface="Arial" pitchFamily="-112" charset="0"/>
              <a:buChar char="–"/>
              <a:defRPr/>
            </a:pPr>
            <a:r>
              <a:rPr lang="el-GR" dirty="0" err="1"/>
              <a:t>Υποτάξη</a:t>
            </a:r>
            <a:r>
              <a:rPr lang="el-GR" dirty="0"/>
              <a:t> </a:t>
            </a:r>
            <a:r>
              <a:rPr lang="el-GR" dirty="0" err="1"/>
              <a:t>Κρυπτόδειρα</a:t>
            </a:r>
            <a:endParaRPr lang="el-GR" dirty="0"/>
          </a:p>
          <a:p>
            <a:pPr>
              <a:buFont typeface="Arial" pitchFamily="-112" charset="0"/>
              <a:buChar char="•"/>
              <a:defRPr/>
            </a:pPr>
            <a:r>
              <a:rPr lang="el-GR" sz="3000" dirty="0"/>
              <a:t>Υφομοταξία </a:t>
            </a:r>
            <a:r>
              <a:rPr lang="el-GR" sz="3000" dirty="0" err="1"/>
              <a:t>Λεπιδοσαύρια</a:t>
            </a:r>
            <a:endParaRPr lang="el-GR" sz="3000" dirty="0"/>
          </a:p>
          <a:p>
            <a:pPr lvl="2">
              <a:buFont typeface="Arial" pitchFamily="-112" charset="0"/>
              <a:buChar char="•"/>
              <a:defRPr/>
            </a:pPr>
            <a:r>
              <a:rPr lang="en-US" dirty="0"/>
              <a:t>Τ</a:t>
            </a:r>
            <a:r>
              <a:rPr lang="el-GR" dirty="0" err="1"/>
              <a:t>άξη</a:t>
            </a:r>
            <a:r>
              <a:rPr lang="el-GR" dirty="0"/>
              <a:t> </a:t>
            </a:r>
            <a:r>
              <a:rPr lang="el-GR" dirty="0" err="1"/>
              <a:t>Ρυγχοκεφάλια</a:t>
            </a:r>
            <a:endParaRPr lang="el-GR" dirty="0"/>
          </a:p>
          <a:p>
            <a:pPr lvl="2">
              <a:buFont typeface="Arial" pitchFamily="-112" charset="0"/>
              <a:buChar char="•"/>
              <a:defRPr/>
            </a:pPr>
            <a:r>
              <a:rPr lang="el-GR" dirty="0"/>
              <a:t>Τάξη Φολιδωτά</a:t>
            </a:r>
          </a:p>
          <a:p>
            <a:pPr lvl="3">
              <a:buFont typeface="Arial" pitchFamily="-112" charset="0"/>
              <a:buChar char="–"/>
              <a:defRPr/>
            </a:pPr>
            <a:r>
              <a:rPr lang="el-GR" dirty="0" err="1"/>
              <a:t>Υποτάξη</a:t>
            </a:r>
            <a:r>
              <a:rPr lang="el-GR" dirty="0"/>
              <a:t> Σαύρες </a:t>
            </a:r>
          </a:p>
          <a:p>
            <a:pPr lvl="3">
              <a:buFont typeface="Arial" pitchFamily="-112" charset="0"/>
              <a:buChar char="–"/>
              <a:defRPr/>
            </a:pPr>
            <a:r>
              <a:rPr lang="el-GR" dirty="0" err="1"/>
              <a:t>Υποτάξη</a:t>
            </a:r>
            <a:r>
              <a:rPr lang="el-GR" dirty="0"/>
              <a:t> Φίδια</a:t>
            </a:r>
          </a:p>
          <a:p>
            <a:pPr lvl="3">
              <a:buFont typeface="Arial" pitchFamily="-112" charset="0"/>
              <a:buChar char="–"/>
              <a:defRPr/>
            </a:pPr>
            <a:r>
              <a:rPr lang="el-GR" dirty="0" err="1"/>
              <a:t>Υποτάξη</a:t>
            </a:r>
            <a:r>
              <a:rPr lang="el-GR" dirty="0"/>
              <a:t> </a:t>
            </a:r>
            <a:r>
              <a:rPr lang="el-GR" dirty="0" err="1"/>
              <a:t>Αμφισβαίνια</a:t>
            </a:r>
            <a:endParaRPr lang="el-GR" dirty="0"/>
          </a:p>
          <a:p>
            <a:pPr>
              <a:buFont typeface="Arial" pitchFamily="-112" charset="0"/>
              <a:buChar char="•"/>
              <a:defRPr/>
            </a:pPr>
            <a:r>
              <a:rPr lang="el-GR" sz="3000" dirty="0"/>
              <a:t>Υφομοταξία </a:t>
            </a:r>
            <a:r>
              <a:rPr lang="el-GR" sz="3000" dirty="0" err="1"/>
              <a:t>Αρχοσαύρια</a:t>
            </a:r>
            <a:endParaRPr lang="el-GR" sz="3000" dirty="0"/>
          </a:p>
          <a:p>
            <a:pPr lvl="2">
              <a:buFont typeface="Arial" pitchFamily="-112" charset="0"/>
              <a:buChar char="•"/>
              <a:defRPr/>
            </a:pPr>
            <a:r>
              <a:rPr lang="el-GR" dirty="0"/>
              <a:t>Τάξη Κροκοδείλια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Χελώνες (327 είδη)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34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12" b="21657"/>
          <a:stretch/>
        </p:blipFill>
        <p:spPr>
          <a:xfrm>
            <a:off x="4685097" y="1690689"/>
            <a:ext cx="3769544" cy="2391324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221479"/>
            <a:ext cx="3890962" cy="1941196"/>
          </a:xfrm>
        </p:spPr>
        <p:txBody>
          <a:bodyPr>
            <a:normAutofit fontScale="85000" lnSpcReduction="10000"/>
          </a:bodyPr>
          <a:lstStyle/>
          <a:p>
            <a:r>
              <a:rPr lang="el-GR" altLang="en-US" sz="2600" dirty="0">
                <a:latin typeface="Calibri" panose="020F0502020204030204" pitchFamily="34" charset="0"/>
              </a:rPr>
              <a:t>Δεν φέρουν δόντια αλλά σκληρές κεράτινες πλάκες.</a:t>
            </a:r>
            <a:endParaRPr lang="en-US" altLang="en-US" sz="2600" dirty="0">
              <a:latin typeface="Calibri" panose="020F0502020204030204" pitchFamily="34" charset="0"/>
            </a:endParaRPr>
          </a:p>
          <a:p>
            <a:r>
              <a:rPr lang="el-GR" altLang="en-US" sz="2600" dirty="0" smtClean="0">
                <a:latin typeface="Calibri" panose="020F0502020204030204" pitchFamily="34" charset="0"/>
              </a:rPr>
              <a:t>Είναι </a:t>
            </a:r>
            <a:r>
              <a:rPr lang="el-GR" altLang="en-US" sz="2600" dirty="0">
                <a:latin typeface="Calibri" panose="020F0502020204030204" pitchFamily="34" charset="0"/>
              </a:rPr>
              <a:t>η μοναδική περίπτωση </a:t>
            </a:r>
            <a:r>
              <a:rPr lang="el-GR" altLang="en-US" sz="2600" dirty="0" err="1">
                <a:latin typeface="Calibri" panose="020F0502020204030204" pitchFamily="34" charset="0"/>
              </a:rPr>
              <a:t>Σπονδυλόζωων</a:t>
            </a:r>
            <a:r>
              <a:rPr lang="el-GR" altLang="en-US" sz="2600" dirty="0">
                <a:latin typeface="Calibri" panose="020F0502020204030204" pitchFamily="34" charset="0"/>
              </a:rPr>
              <a:t> που τα άκρα τους βρίσκονται στο εσωτερικό των πλευρών.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50520" y="1854200"/>
            <a:ext cx="4169093" cy="430847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n-US" dirty="0">
                <a:ea typeface="ＭＳ Ｐゴシック" panose="020B0600070205080204" pitchFamily="34" charset="-128"/>
              </a:rPr>
              <a:t>Εμφανίστηκαν περίπου πριν από 200 </a:t>
            </a:r>
            <a:r>
              <a:rPr lang="el-GR" altLang="en-US" dirty="0" err="1">
                <a:ea typeface="ＭＳ Ｐゴシック" panose="020B0600070205080204" pitchFamily="34" charset="-128"/>
              </a:rPr>
              <a:t>εκ.χ</a:t>
            </a:r>
            <a:r>
              <a:rPr lang="el-GR" altLang="en-US" dirty="0">
                <a:ea typeface="ＭＳ Ｐゴシック" panose="020B0600070205080204" pitchFamily="34" charset="-128"/>
              </a:rPr>
              <a:t>. και έκτοτε παρουσιάζουν πολύ μικρές αλλαγές.</a:t>
            </a:r>
          </a:p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Τ</a:t>
            </a:r>
            <a:r>
              <a:rPr lang="el-GR" altLang="en-US" dirty="0">
                <a:ea typeface="ＭＳ Ｐゴシック" panose="020B0600070205080204" pitchFamily="34" charset="-128"/>
              </a:rPr>
              <a:t>ο σώμα προστατεύεται από το </a:t>
            </a:r>
            <a:r>
              <a:rPr lang="el-GR" altLang="en-US" dirty="0" err="1">
                <a:ea typeface="ＭＳ Ｐゴシック" panose="020B0600070205080204" pitchFamily="34" charset="-128"/>
              </a:rPr>
              <a:t>χέλυο</a:t>
            </a:r>
            <a:r>
              <a:rPr lang="el-GR" altLang="en-US" dirty="0">
                <a:ea typeface="ＭＳ Ｐゴシック" panose="020B0600070205080204" pitchFamily="34" charset="-128"/>
              </a:rPr>
              <a:t> (καβούκι) που αποτελείται από τον ραχιαίο θυρεό και το </a:t>
            </a:r>
            <a:r>
              <a:rPr lang="el-GR" altLang="en-US" dirty="0" err="1">
                <a:ea typeface="ＭＳ Ｐゴシック" panose="020B0600070205080204" pitchFamily="34" charset="-128"/>
              </a:rPr>
              <a:t>πλάστρον</a:t>
            </a:r>
            <a:r>
              <a:rPr lang="el-GR" altLang="en-US" dirty="0"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Τ</a:t>
            </a:r>
            <a:r>
              <a:rPr lang="el-GR" altLang="en-US" dirty="0">
                <a:ea typeface="ＭＳ Ｐゴシック" panose="020B0600070205080204" pitchFamily="34" charset="-128"/>
              </a:rPr>
              <a:t>ο </a:t>
            </a:r>
            <a:r>
              <a:rPr lang="el-GR" altLang="en-US" dirty="0" err="1">
                <a:ea typeface="ＭＳ Ｐゴシック" panose="020B0600070205080204" pitchFamily="34" charset="-128"/>
              </a:rPr>
              <a:t>χέλυο</a:t>
            </a:r>
            <a:r>
              <a:rPr lang="el-GR" altLang="en-US" dirty="0">
                <a:ea typeface="ＭＳ Ｐゴシック" panose="020B0600070205080204" pitchFamily="34" charset="-128"/>
              </a:rPr>
              <a:t> εξωτερικά αποτελείται από κερατίνη και εσωτερικά είναι οστέινο. </a:t>
            </a:r>
            <a:r>
              <a:rPr lang="en-US" altLang="en-US" dirty="0">
                <a:ea typeface="ＭＳ Ｐゴシック" panose="020B0600070205080204" pitchFamily="34" charset="-128"/>
              </a:rPr>
              <a:t>Ο</a:t>
            </a:r>
            <a:r>
              <a:rPr lang="el-GR" altLang="en-US" dirty="0">
                <a:ea typeface="ＭＳ Ｐゴシック" panose="020B0600070205080204" pitchFamily="34" charset="-128"/>
              </a:rPr>
              <a:t>ι πλευρές και οι σπόνδυλοι έχουν συντηχθεί με το </a:t>
            </a:r>
            <a:r>
              <a:rPr lang="el-GR" altLang="en-US" dirty="0" err="1">
                <a:ea typeface="ＭＳ Ｐゴシック" panose="020B0600070205080204" pitchFamily="34" charset="-128"/>
              </a:rPr>
              <a:t>χέλυο</a:t>
            </a:r>
            <a:r>
              <a:rPr lang="el-GR" altLang="en-US" dirty="0">
                <a:ea typeface="ＭＳ Ｐゴシック" panose="020B0600070205080204" pitchFamily="34" charset="-128"/>
              </a:rPr>
              <a:t>. 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52136" y="359255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26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9526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Αναπνοή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89585" y="1490344"/>
            <a:ext cx="8164830" cy="4651375"/>
          </a:xfrm>
        </p:spPr>
        <p:txBody>
          <a:bodyPr>
            <a:no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Λ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όγω</a:t>
            </a:r>
            <a:r>
              <a:rPr lang="el-GR" altLang="en-US" sz="2400" dirty="0">
                <a:ea typeface="ＭＳ Ｐゴシック" panose="020B0600070205080204" pitchFamily="34" charset="-128"/>
              </a:rPr>
              <a:t>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χελύου</a:t>
            </a:r>
            <a:r>
              <a:rPr lang="el-GR" altLang="en-US" sz="2400" dirty="0">
                <a:ea typeface="ＭＳ Ｐゴシック" panose="020B0600070205080204" pitchFamily="34" charset="-128"/>
              </a:rPr>
              <a:t> ο θώρακας δεν μπορεί να διευρυνθεί. Οι χελώνες χρησιμοποιούν ως «διάφραγμα» ορισμένους κοιλιακούς και θωρακικούς μύες. </a:t>
            </a:r>
          </a:p>
          <a:p>
            <a:r>
              <a:rPr lang="el-GR" altLang="en-US" sz="2400" dirty="0">
                <a:ea typeface="ＭＳ Ｐゴシック" panose="020B0600070205080204" pitchFamily="34" charset="-128"/>
              </a:rPr>
              <a:t>Ο όγκος της κοιλιακής κοιλότητας αυξάνεται λόγω σύσπασης των μυών των πίσω άκρων. 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Κ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ατά</a:t>
            </a:r>
            <a:r>
              <a:rPr lang="el-GR" altLang="en-US" sz="2400" dirty="0">
                <a:ea typeface="ＭＳ Ｐゴシック" panose="020B0600070205080204" pitchFamily="34" charset="-128"/>
              </a:rPr>
              <a:t> την εκπνοή η ωμική ζώνη αποσύρεται εντός του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χελύου</a:t>
            </a:r>
            <a:r>
              <a:rPr lang="el-GR" altLang="en-US" sz="2400" dirty="0">
                <a:ea typeface="ＭＳ Ｐゴシック" panose="020B0600070205080204" pitchFamily="34" charset="-128"/>
              </a:rPr>
              <a:t>, τα σπλάχνα πιέζονται και ο αέρας ωθείται εκτός πνευμόνων.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Π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ολλές</a:t>
            </a:r>
            <a:r>
              <a:rPr lang="el-GR" altLang="en-US" sz="2400" dirty="0">
                <a:ea typeface="ＭＳ Ｐゴシック" panose="020B0600070205080204" pitchFamily="34" charset="-128"/>
              </a:rPr>
              <a:t> θαλάσσιες χελώνες προσλαμβάνουν οξυγόνο μέσω διακίνησης νερού από το στόμα ή την αμάρα (μόνο σε περιόδους αδράνειας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).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Αισθήσεις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36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50" y="1690689"/>
            <a:ext cx="3688517" cy="4518024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Η</a:t>
            </a:r>
            <a:r>
              <a:rPr lang="el-GR" altLang="en-US" sz="2400" dirty="0">
                <a:ea typeface="ＭＳ Ｐゴシック" panose="020B0600070205080204" pitchFamily="34" charset="-128"/>
              </a:rPr>
              <a:t> ακοή είναι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ασθενής      </a:t>
            </a:r>
            <a:r>
              <a:rPr lang="el-GR" altLang="en-US" sz="2400" dirty="0">
                <a:ea typeface="ＭＳ Ｐゴシック" panose="020B0600070205080204" pitchFamily="34" charset="-128"/>
              </a:rPr>
              <a:t>(και συνεπώς δεν παράγουν ήχους εκτός από τη διάρκεια του ζευγαρώματος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).</a:t>
            </a:r>
          </a:p>
          <a:p>
            <a:endParaRPr lang="el-GR" altLang="en-US" sz="24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Δ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ιαθέτουν</a:t>
            </a:r>
            <a:r>
              <a:rPr lang="el-GR" altLang="en-US" sz="2400" dirty="0">
                <a:ea typeface="ＭＳ Ｐゴシック" panose="020B0600070205080204" pitchFamily="34" charset="-128"/>
              </a:rPr>
              <a:t> καλή όσφρηση και οξεία, έγχρωμη όραση.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06074"/>
            <a:ext cx="3876435" cy="2907327"/>
          </a:xfrm>
        </p:spPr>
      </p:pic>
      <p:sp>
        <p:nvSpPr>
          <p:cNvPr id="7" name="TextBox 6"/>
          <p:cNvSpPr txBox="1"/>
          <p:nvPr/>
        </p:nvSpPr>
        <p:spPr>
          <a:xfrm>
            <a:off x="8069073" y="444350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27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8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Αναπαραγωγή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37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3380" y="1647791"/>
            <a:ext cx="4176105" cy="442281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Η</a:t>
            </a:r>
            <a:r>
              <a:rPr lang="el-GR" altLang="en-US" sz="2600" dirty="0">
                <a:ea typeface="ＭＳ Ｐゴシック" panose="020B0600070205080204" pitchFamily="34" charset="-128"/>
              </a:rPr>
              <a:t> γονιμοποίηση είναι εσωτερική και όλα τα είδη είναι ωοτόκα. </a:t>
            </a:r>
          </a:p>
          <a:p>
            <a:pPr>
              <a:lnSpc>
                <a:spcPct val="10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Ό</a:t>
            </a:r>
            <a:r>
              <a:rPr lang="el-GR" altLang="en-US" sz="2600" dirty="0">
                <a:ea typeface="ＭＳ Ｐゴシック" panose="020B0600070205080204" pitchFamily="34" charset="-128"/>
              </a:rPr>
              <a:t>λες οι χελώνες γενούν στην ξηρά όπου και θάβουν τα αυγά τους.</a:t>
            </a:r>
          </a:p>
          <a:p>
            <a:pPr>
              <a:lnSpc>
                <a:spcPct val="10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Η</a:t>
            </a:r>
            <a:r>
              <a:rPr lang="el-GR" altLang="en-US" sz="2600" dirty="0">
                <a:ea typeface="ＭＳ Ｐゴシック" panose="020B0600070205080204" pitchFamily="34" charset="-128"/>
              </a:rPr>
              <a:t> θερμοκρασία της φωλιάς καθορίζει το φύλο των νεογνών: χαμηλές θερμοκρασίες ευνοούν τη γέννηση αρσενικών ατόμων ενώ υψηλές θηλυκών.</a:t>
            </a:r>
            <a:endParaRPr lang="en-US" altLang="en-US" sz="26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29" y="1690688"/>
            <a:ext cx="3920621" cy="4379913"/>
          </a:xfrm>
        </p:spPr>
      </p:pic>
      <p:sp>
        <p:nvSpPr>
          <p:cNvPr id="9" name="TextBox 8"/>
          <p:cNvSpPr txBox="1"/>
          <p:nvPr/>
        </p:nvSpPr>
        <p:spPr>
          <a:xfrm>
            <a:off x="8108346" y="5655103"/>
            <a:ext cx="341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28</a:t>
            </a:r>
          </a:p>
          <a:p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95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Διαφορετικοί τύποι </a:t>
            </a:r>
            <a:r>
              <a:rPr lang="el-GR" dirty="0" err="1" smtClean="0"/>
              <a:t>χελώνων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38</a:t>
            </a:fld>
            <a:endParaRPr lang="en-US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5" b="22375"/>
          <a:stretch/>
        </p:blipFill>
        <p:spPr>
          <a:xfrm>
            <a:off x="1011027" y="1690689"/>
            <a:ext cx="3332373" cy="2074757"/>
          </a:xfrm>
        </p:spPr>
      </p:pic>
      <p:pic>
        <p:nvPicPr>
          <p:cNvPr id="19" name="Content Placeholder 18"/>
          <p:cNvPicPr>
            <a:picLocks noGrp="1" noChangeAspect="1"/>
          </p:cNvPicPr>
          <p:nvPr>
            <p:ph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697" y="1690689"/>
            <a:ext cx="2857860" cy="2367289"/>
          </a:xfrm>
        </p:spPr>
      </p:pic>
      <p:sp>
        <p:nvSpPr>
          <p:cNvPr id="17" name="Content Placeholder 16"/>
          <p:cNvSpPr>
            <a:spLocks noGrp="1"/>
          </p:cNvSpPr>
          <p:nvPr>
            <p:ph sz="quarter" idx="19"/>
          </p:nvPr>
        </p:nvSpPr>
        <p:spPr>
          <a:xfrm>
            <a:off x="4737100" y="4389119"/>
            <a:ext cx="3778250" cy="1703475"/>
          </a:xfrm>
        </p:spPr>
        <p:txBody>
          <a:bodyPr>
            <a:normAutofit fontScale="92500"/>
          </a:bodyPr>
          <a:lstStyle/>
          <a:p>
            <a:r>
              <a:rPr lang="el-GR" altLang="en-US" sz="2400" dirty="0">
                <a:latin typeface="Calibri" panose="020F0502020204030204" pitchFamily="34" charset="0"/>
              </a:rPr>
              <a:t>Ο βασικός παράγοντας που καθορίζει την μορφολογία και πολλές φυσιολογικές προσαρμογές είναι το περιβάλλον.</a:t>
            </a:r>
            <a:endParaRPr lang="en-US" altLang="en-US" sz="24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quarter" idx="17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6" b="19344"/>
          <a:stretch/>
        </p:blipFill>
        <p:spPr>
          <a:xfrm>
            <a:off x="1023078" y="3797547"/>
            <a:ext cx="3332373" cy="2295047"/>
          </a:xfrm>
        </p:spPr>
      </p:pic>
      <p:sp>
        <p:nvSpPr>
          <p:cNvPr id="9" name="TextBox 8"/>
          <p:cNvSpPr txBox="1"/>
          <p:nvPr/>
        </p:nvSpPr>
        <p:spPr>
          <a:xfrm>
            <a:off x="4001640" y="348844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29</a:t>
            </a:r>
            <a:endParaRPr lang="el-GR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22797" y="37588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30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09306" y="559530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31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1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μέγεθος μετράει 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39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48336" y="1838688"/>
            <a:ext cx="4471819" cy="4338728"/>
          </a:xfrm>
        </p:spPr>
        <p:txBody>
          <a:bodyPr>
            <a:normAutofit/>
          </a:bodyPr>
          <a:lstStyle/>
          <a:p>
            <a:r>
              <a:rPr lang="el-GR" altLang="en-US" sz="2400" dirty="0">
                <a:ea typeface="ＭＳ Ｐゴシック" panose="020B0600070205080204" pitchFamily="34" charset="-128"/>
              </a:rPr>
              <a:t>Οι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πιό</a:t>
            </a:r>
            <a:r>
              <a:rPr lang="el-GR" altLang="en-US" sz="2400" dirty="0">
                <a:ea typeface="ＭＳ Ｐゴシック" panose="020B0600070205080204" pitchFamily="34" charset="-128"/>
              </a:rPr>
              <a:t> μεγάλες χελώνες είναι οι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θάλασσιες</a:t>
            </a:r>
            <a:r>
              <a:rPr lang="el-GR" altLang="en-US" sz="2400" dirty="0">
                <a:ea typeface="ＭＳ Ｐゴシック" panose="020B0600070205080204" pitchFamily="34" charset="-128"/>
              </a:rPr>
              <a:t> καθώς το νερό προσφέρει στήριξη στον τεράστιο όγκο τους. Η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δερματοχελώνα</a:t>
            </a:r>
            <a:r>
              <a:rPr lang="el-GR" altLang="en-US" sz="2400" dirty="0">
                <a:ea typeface="ＭＳ Ｐゴシック" panose="020B0600070205080204" pitchFamily="34" charset="-128"/>
              </a:rPr>
              <a:t> (</a:t>
            </a:r>
            <a:r>
              <a:rPr lang="en-US" altLang="en-US" sz="2400" i="1" dirty="0">
                <a:ea typeface="ＭＳ Ｐゴシック" panose="020B0600070205080204" pitchFamily="34" charset="-128"/>
              </a:rPr>
              <a:t>D. </a:t>
            </a:r>
            <a:r>
              <a:rPr lang="en-US" altLang="en-US" sz="2400" i="1" dirty="0" err="1">
                <a:ea typeface="ＭＳ Ｐゴシック" panose="020B0600070205080204" pitchFamily="34" charset="-128"/>
              </a:rPr>
              <a:t>coriacea</a:t>
            </a:r>
            <a:r>
              <a:rPr lang="en-US" altLang="en-US" sz="2400" dirty="0">
                <a:ea typeface="ＭＳ Ｐゴシック" panose="020B0600070205080204" pitchFamily="34" charset="-128"/>
              </a:rPr>
              <a:t>) </a:t>
            </a:r>
            <a:r>
              <a:rPr lang="el-GR" altLang="en-US" sz="2400" dirty="0">
                <a:ea typeface="ＭＳ Ｐゴシック" panose="020B0600070205080204" pitchFamily="34" charset="-128"/>
              </a:rPr>
              <a:t>μπορεί να υπερβεί τα 2 μέτρα σε μήκος και τα 750 κιλά σε βάρος.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9" b="21363"/>
          <a:stretch/>
        </p:blipFill>
        <p:spPr>
          <a:xfrm>
            <a:off x="4853152" y="2331721"/>
            <a:ext cx="3910636" cy="2545080"/>
          </a:xfrm>
        </p:spPr>
      </p:pic>
      <p:sp>
        <p:nvSpPr>
          <p:cNvPr id="7" name="TextBox 6"/>
          <p:cNvSpPr txBox="1"/>
          <p:nvPr/>
        </p:nvSpPr>
        <p:spPr>
          <a:xfrm>
            <a:off x="8288215" y="4536831"/>
            <a:ext cx="358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32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7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Περικλείοντας τη μικρή λίμνη…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altLang="en-US" sz="2400" dirty="0">
                <a:ea typeface="ＭＳ Ｐゴシック" panose="020B0600070205080204" pitchFamily="34" charset="-128"/>
              </a:rPr>
              <a:t>Τα ερπετά ήταν οι πρώτοι εκπρόσωποι μιας νέας ομάδας που μπόρεσαν να εκμεταλλευθούν πιο αποτελεσματικά την ξηρά, τα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αμνιωτά</a:t>
            </a:r>
            <a:r>
              <a:rPr lang="el-GR" altLang="en-US" sz="2400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>
                <a:ea typeface="ＭＳ Ｐゴシック" panose="020B0600070205080204" pitchFamily="34" charset="-128"/>
              </a:rPr>
              <a:t>α αναπτυσσόμενα στο νερό στάδια δεν εξαφανίστηκαν αλλά εγκιβωτίσθηκαν στο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αμνιωτό</a:t>
            </a:r>
            <a:r>
              <a:rPr lang="el-GR" altLang="en-US" sz="2400" dirty="0">
                <a:ea typeface="ＭＳ Ｐゴシック" panose="020B0600070205080204" pitchFamily="34" charset="-128"/>
              </a:rPr>
              <a:t>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αυγό. 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02" y="1825625"/>
            <a:ext cx="3703496" cy="435133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08346" y="583569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7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Γιγαντιαίες νησιωτικές χελώνες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40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129" y="3890603"/>
            <a:ext cx="3012652" cy="2259489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628650" y="1760111"/>
            <a:ext cx="4534736" cy="213049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Σ</a:t>
            </a:r>
            <a:r>
              <a:rPr lang="el-GR" altLang="en-US" dirty="0">
                <a:ea typeface="ＭＳ Ｐゴシック" panose="020B0600070205080204" pitchFamily="34" charset="-128"/>
              </a:rPr>
              <a:t>ε απομονωμένα, ωκεάνια νησιά έχουν αναπτυχθεί γιγαντιαίες μορφές </a:t>
            </a:r>
            <a:r>
              <a:rPr lang="el-GR" altLang="en-US" dirty="0" err="1">
                <a:ea typeface="ＭＳ Ｐゴシック" panose="020B0600070205080204" pitchFamily="34" charset="-128"/>
              </a:rPr>
              <a:t>χελώνων</a:t>
            </a:r>
            <a:r>
              <a:rPr lang="el-GR" altLang="en-US" dirty="0">
                <a:ea typeface="ＭＳ Ｐゴシック" panose="020B0600070205080204" pitchFamily="34" charset="-128"/>
              </a:rPr>
              <a:t> όπως στα </a:t>
            </a:r>
            <a:r>
              <a:rPr lang="en-US" altLang="en-US" dirty="0">
                <a:ea typeface="ＭＳ Ｐゴシック" panose="020B0600070205080204" pitchFamily="34" charset="-128"/>
              </a:rPr>
              <a:t>Galapagos </a:t>
            </a:r>
            <a:r>
              <a:rPr lang="el-GR" altLang="en-US" dirty="0">
                <a:ea typeface="ＭＳ Ｐゴシック" panose="020B0600070205080204" pitchFamily="34" charset="-128"/>
              </a:rPr>
              <a:t>και στην </a:t>
            </a:r>
            <a:r>
              <a:rPr lang="el-GR" altLang="en-US" dirty="0" err="1">
                <a:ea typeface="ＭＳ Ｐゴシック" panose="020B0600070205080204" pitchFamily="34" charset="-128"/>
              </a:rPr>
              <a:t>ατόλη</a:t>
            </a:r>
            <a:r>
              <a:rPr lang="el-GR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Aldabra </a:t>
            </a:r>
            <a:r>
              <a:rPr lang="el-GR" altLang="en-US" dirty="0">
                <a:ea typeface="ＭＳ Ｐゴシック" panose="020B0600070205080204" pitchFamily="34" charset="-128"/>
              </a:rPr>
              <a:t>του Ινδικού, λόγω των ιδιαίτερων συνθηκών (σύνδρομο του νησιού).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8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3" b="17687"/>
          <a:stretch/>
        </p:blipFill>
        <p:spPr>
          <a:xfrm>
            <a:off x="5215614" y="1509230"/>
            <a:ext cx="3299736" cy="2350811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76" y="4060825"/>
            <a:ext cx="2717737" cy="2032000"/>
          </a:xfrm>
        </p:spPr>
      </p:pic>
      <p:sp>
        <p:nvSpPr>
          <p:cNvPr id="11" name="TextBox 10"/>
          <p:cNvSpPr txBox="1"/>
          <p:nvPr/>
        </p:nvSpPr>
        <p:spPr>
          <a:xfrm>
            <a:off x="8173590" y="354493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33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20003" y="588259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34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58707" y="581582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35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6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Πλευρόδειρα, Κρυπτόδειρα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dirty="0" err="1" smtClean="0"/>
              <a:t>Πλευρόδειρα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8" b="28599"/>
          <a:stretch/>
        </p:blipFill>
        <p:spPr>
          <a:xfrm>
            <a:off x="681915" y="2815999"/>
            <a:ext cx="3764193" cy="1569721"/>
          </a:xfrm>
        </p:spPr>
      </p:pic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l-GR" dirty="0" err="1" smtClean="0"/>
              <a:t>Κρυπτόδειρα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30" b="13295"/>
          <a:stretch/>
        </p:blipFill>
        <p:spPr>
          <a:xfrm>
            <a:off x="4629150" y="2880225"/>
            <a:ext cx="3770354" cy="254508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40439" y="410872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36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64557" y="528680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37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295586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Φολιδωτά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76570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l-GR" altLang="en-US" sz="2600" dirty="0">
                <a:ea typeface="ＭＳ Ｐゴシック" panose="020B0600070205080204" pitchFamily="34" charset="-128"/>
              </a:rPr>
              <a:t>Σαύρες, φίδια, </a:t>
            </a:r>
            <a:r>
              <a:rPr lang="el-GR" altLang="en-US" sz="2600" dirty="0" err="1">
                <a:ea typeface="ＭＳ Ｐゴシック" panose="020B0600070205080204" pitchFamily="34" charset="-128"/>
              </a:rPr>
              <a:t>αμφισβαίνεια</a:t>
            </a:r>
            <a:r>
              <a:rPr lang="el-GR" altLang="en-US" sz="2600" dirty="0">
                <a:ea typeface="ＭＳ Ｐゴシック" panose="020B0600070205080204" pitchFamily="34" charset="-128"/>
              </a:rPr>
              <a:t> και </a:t>
            </a:r>
            <a:r>
              <a:rPr lang="el-GR" altLang="en-US" sz="2600" dirty="0" err="1">
                <a:ea typeface="ＭＳ Ｐゴシック" panose="020B0600070205080204" pitchFamily="34" charset="-128"/>
              </a:rPr>
              <a:t>ρυγχοκεφάλια</a:t>
            </a:r>
            <a:r>
              <a:rPr lang="el-GR" altLang="en-US" sz="2600" dirty="0"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Ο</a:t>
            </a:r>
            <a:r>
              <a:rPr lang="el-GR" altLang="en-US" sz="2600" dirty="0">
                <a:ea typeface="ＭＳ Ｐゴシック" panose="020B0600070205080204" pitchFamily="34" charset="-128"/>
              </a:rPr>
              <a:t>ι σαύρες είναι προγενέστερες </a:t>
            </a:r>
            <a:r>
              <a:rPr lang="el-GR" altLang="en-US" sz="2600" dirty="0" err="1">
                <a:ea typeface="ＭＳ Ｐゴシック" panose="020B0600070205080204" pitchFamily="34" charset="-128"/>
              </a:rPr>
              <a:t>μορφέςαπό</a:t>
            </a:r>
            <a:r>
              <a:rPr lang="el-GR" altLang="en-US" sz="2600" dirty="0">
                <a:ea typeface="ＭＳ Ｐゴシック" panose="020B0600070205080204" pitchFamily="34" charset="-128"/>
              </a:rPr>
              <a:t> τις οποίες προέκυψαν τα φίδια.</a:t>
            </a:r>
            <a:endParaRPr lang="en-US" altLang="en-US" sz="2600" dirty="0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r>
              <a:rPr lang="el-GR" altLang="en-US" sz="2600" dirty="0">
                <a:ea typeface="ＭＳ Ｐゴシック" panose="020B0600070205080204" pitchFamily="34" charset="-128"/>
              </a:rPr>
              <a:t>Το κρανίο έχει διαφοροποιηθεί από την </a:t>
            </a:r>
            <a:r>
              <a:rPr lang="el-GR" altLang="en-US" sz="2600" dirty="0" err="1">
                <a:ea typeface="ＭＳ Ｐゴシック" panose="020B0600070205080204" pitchFamily="34" charset="-128"/>
              </a:rPr>
              <a:t>πρώτερη</a:t>
            </a:r>
            <a:r>
              <a:rPr lang="el-GR" altLang="en-US" sz="2600" dirty="0">
                <a:ea typeface="ＭＳ Ｐゴシック" panose="020B0600070205080204" pitchFamily="34" charset="-128"/>
              </a:rPr>
              <a:t> </a:t>
            </a:r>
            <a:r>
              <a:rPr lang="el-GR" altLang="en-US" sz="2600" dirty="0" err="1">
                <a:ea typeface="ＭＳ Ｐゴシック" panose="020B0600070205080204" pitchFamily="34" charset="-128"/>
              </a:rPr>
              <a:t>διαψιδική</a:t>
            </a:r>
            <a:r>
              <a:rPr lang="el-GR" altLang="en-US" sz="2600" dirty="0">
                <a:ea typeface="ＭＳ Ｐゴシック" panose="020B0600070205080204" pitchFamily="34" charset="-128"/>
              </a:rPr>
              <a:t> διαμόρφωση. </a:t>
            </a:r>
          </a:p>
          <a:p>
            <a:pPr>
              <a:lnSpc>
                <a:spcPct val="11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Τ</a:t>
            </a:r>
            <a:r>
              <a:rPr lang="el-GR" altLang="en-US" sz="2600" dirty="0">
                <a:ea typeface="ＭＳ Ｐゴシック" panose="020B0600070205080204" pitchFamily="34" charset="-128"/>
              </a:rPr>
              <a:t>ο κρανίο χαρακτηρίζεται ως κινητικό καθώς υπάρχουν πολλές αρθρώσεις και συνδέσεις με την υπερώα που επιτρέπουν την αυξημένη κινητικότητα για τη σύλληψη και το χειρισμό της λείας.</a:t>
            </a: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7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Αναπαραγωγή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82566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Π</a:t>
            </a:r>
            <a:r>
              <a:rPr lang="el-GR" altLang="en-US" sz="2800" dirty="0" err="1">
                <a:ea typeface="ＭＳ Ｐゴシック" panose="020B0600070205080204" pitchFamily="34" charset="-128"/>
              </a:rPr>
              <a:t>έραν</a:t>
            </a:r>
            <a:r>
              <a:rPr lang="el-GR" altLang="en-US" sz="2800" dirty="0">
                <a:ea typeface="ＭＳ Ｐゴシック" panose="020B0600070205080204" pitchFamily="34" charset="-128"/>
              </a:rPr>
              <a:t> της ωοτοκίας εφαρμόζονται η ζωοτοκία (αύξηση του χρόνου παραγωγής του αυγού στον ωαγωγό) και η </a:t>
            </a:r>
            <a:r>
              <a:rPr lang="el-GR" altLang="en-US" sz="2800" dirty="0" err="1">
                <a:ea typeface="ＭＳ Ｐゴシック" panose="020B0600070205080204" pitchFamily="34" charset="-128"/>
              </a:rPr>
              <a:t>ωοζωτοκία</a:t>
            </a:r>
            <a:r>
              <a:rPr lang="el-GR" altLang="en-US" sz="2800" dirty="0">
                <a:ea typeface="ＭＳ Ｐゴシック" panose="020B0600070205080204" pitchFamily="34" charset="-128"/>
              </a:rPr>
              <a:t> (</a:t>
            </a:r>
            <a:r>
              <a:rPr lang="el-GR" altLang="en-US" sz="2800" dirty="0" err="1">
                <a:ea typeface="ＭＳ Ｐゴシック" panose="020B0600070205080204" pitchFamily="34" charset="-128"/>
              </a:rPr>
              <a:t>λεκιθοτροφία</a:t>
            </a:r>
            <a:r>
              <a:rPr lang="el-GR" altLang="en-US" sz="2800" dirty="0">
                <a:ea typeface="ＭＳ Ｐゴシック" panose="020B0600070205080204" pitchFamily="34" charset="-128"/>
              </a:rPr>
              <a:t>).</a:t>
            </a:r>
          </a:p>
          <a:p>
            <a:pPr>
              <a:lnSpc>
                <a:spcPct val="110000"/>
              </a:lnSpc>
            </a:pPr>
            <a:r>
              <a:rPr lang="el-GR" altLang="en-US" sz="2800" dirty="0">
                <a:ea typeface="ＭＳ Ｐゴシック" panose="020B0600070205080204" pitchFamily="34" charset="-128"/>
              </a:rPr>
              <a:t> Τα ζωοτόκα είδη διαβιούν σε ψυχρά κλίματα. </a:t>
            </a:r>
            <a:r>
              <a:rPr lang="en-US" altLang="en-US" sz="2800" dirty="0">
                <a:ea typeface="ＭＳ Ｐゴシック" panose="020B0600070205080204" pitchFamily="34" charset="-128"/>
              </a:rPr>
              <a:t>Η</a:t>
            </a:r>
            <a:r>
              <a:rPr lang="el-GR" altLang="en-US" sz="2800" dirty="0">
                <a:ea typeface="ＭＳ Ｐゴシック" panose="020B0600070205080204" pitchFamily="34" charset="-128"/>
              </a:rPr>
              <a:t> γέννηση ενός ζωντανού μικρού το θωρακίζει απέναντι στο αφιλόξενο περιβάλλον. </a:t>
            </a:r>
          </a:p>
          <a:p>
            <a:pPr>
              <a:lnSpc>
                <a:spcPct val="11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Η</a:t>
            </a:r>
            <a:r>
              <a:rPr lang="el-GR" altLang="en-US" sz="2800" dirty="0">
                <a:ea typeface="ＭＳ Ｐゴシック" panose="020B0600070205080204" pitchFamily="34" charset="-128"/>
              </a:rPr>
              <a:t> μητέρα μπορεί να επιλέγει υψηλές θερμοκρασίες ώστε η ανάπτυξη του εμβρύου να είναι η βέλτιστη. </a:t>
            </a:r>
          </a:p>
          <a:p>
            <a:pPr>
              <a:lnSpc>
                <a:spcPct val="11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Η</a:t>
            </a:r>
            <a:r>
              <a:rPr lang="el-GR" altLang="en-US" sz="2800" dirty="0">
                <a:ea typeface="ＭＳ Ｐゴシック" panose="020B0600070205080204" pitchFamily="34" charset="-128"/>
              </a:rPr>
              <a:t> παραμονή των μικρών στο σώμα της μητέρας τα προστατεύει από τους θηρευτές.</a:t>
            </a:r>
            <a:endParaRPr lang="en-US" altLang="en-US" sz="28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0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Σαύρες (5.907 είδη)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44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1509230"/>
            <a:ext cx="3564000" cy="183600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8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3" b="19188"/>
          <a:stretch/>
        </p:blipFill>
        <p:spPr>
          <a:xfrm>
            <a:off x="5122221" y="1448572"/>
            <a:ext cx="2993974" cy="2091281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84" y="4098793"/>
            <a:ext cx="3050639" cy="2032000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19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167" y="3615286"/>
            <a:ext cx="3134786" cy="2556830"/>
          </a:xfrm>
        </p:spPr>
      </p:pic>
      <p:sp>
        <p:nvSpPr>
          <p:cNvPr id="17" name="TextBox 16"/>
          <p:cNvSpPr txBox="1"/>
          <p:nvPr/>
        </p:nvSpPr>
        <p:spPr>
          <a:xfrm>
            <a:off x="1167769" y="3416373"/>
            <a:ext cx="34153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Ε</a:t>
            </a:r>
            <a:r>
              <a:rPr lang="el-GR" altLang="en-US" dirty="0" err="1">
                <a:ea typeface="ＭＳ Ｐゴシック" panose="020B0600070205080204" pitchFamily="34" charset="-128"/>
              </a:rPr>
              <a:t>ίναι</a:t>
            </a:r>
            <a:r>
              <a:rPr lang="el-GR" altLang="en-US" dirty="0">
                <a:ea typeface="ＭＳ Ｐゴシック" panose="020B0600070205080204" pitchFamily="34" charset="-128"/>
              </a:rPr>
              <a:t> μια </a:t>
            </a:r>
            <a:r>
              <a:rPr lang="el-GR" altLang="en-US" dirty="0" err="1">
                <a:ea typeface="ＭＳ Ｐゴシック" panose="020B0600070205080204" pitchFamily="34" charset="-128"/>
              </a:rPr>
              <a:t>παραφυλετική</a:t>
            </a:r>
            <a:r>
              <a:rPr lang="el-GR" altLang="en-US" dirty="0">
                <a:ea typeface="ＭＳ Ｐゴシック" panose="020B0600070205080204" pitchFamily="34" charset="-128"/>
              </a:rPr>
              <a:t> ομάδα, καθώς τα φίδια έχουν κοινό πρόγονο με τους </a:t>
            </a:r>
            <a:r>
              <a:rPr lang="el-GR" altLang="en-US" dirty="0" err="1">
                <a:ea typeface="ＭＳ Ｐゴシック" panose="020B0600070205080204" pitchFamily="34" charset="-128"/>
              </a:rPr>
              <a:t>βαράνους</a:t>
            </a:r>
            <a:r>
              <a:rPr lang="el-GR" altLang="en-US" dirty="0">
                <a:ea typeface="ＭＳ Ｐゴシック" panose="020B0600070205080204" pitchFamily="34" charset="-128"/>
              </a:rPr>
              <a:t>,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l-GR" altLang="en-US" dirty="0">
                <a:ea typeface="ＭＳ Ｐゴシック" panose="020B0600070205080204" pitchFamily="34" charset="-128"/>
              </a:rPr>
              <a:t>με τεράστια ποικιλομορφία!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81115" y="298390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38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45115" y="320673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39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63965" y="576609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40</a:t>
            </a:r>
            <a:endParaRPr lang="el-GR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898193" y="578750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41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314959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Αισθήσεις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45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45993" y="1690689"/>
            <a:ext cx="4471819" cy="450731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n-US" sz="2800" dirty="0">
                <a:ea typeface="ＭＳ Ｐゴシック" panose="020B0600070205080204" pitchFamily="34" charset="-128"/>
              </a:rPr>
              <a:t>Οι σαύρες έχουν οξεία όραση και διαθέτουν αμφιβληστροειδή πλούσιο σε ραβδία και </a:t>
            </a:r>
            <a:r>
              <a:rPr lang="el-GR" altLang="en-US" sz="2800" dirty="0" err="1">
                <a:ea typeface="ＭＳ Ｐゴシック" panose="020B0600070205080204" pitchFamily="34" charset="-128"/>
              </a:rPr>
              <a:t>κωνία</a:t>
            </a:r>
            <a:r>
              <a:rPr lang="el-GR" altLang="en-US" sz="2800" dirty="0">
                <a:ea typeface="ＭＳ Ｐゴシック" panose="020B0600070205080204" pitchFamily="34" charset="-128"/>
              </a:rPr>
              <a:t>. Τα νυκτόβια σαμιαμίδια φέρουν μόνο ραβδία.</a:t>
            </a:r>
          </a:p>
          <a:p>
            <a:pPr>
              <a:lnSpc>
                <a:spcPct val="11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Δ</a:t>
            </a:r>
            <a:r>
              <a:rPr lang="el-GR" altLang="en-US" sz="2800" dirty="0" err="1">
                <a:ea typeface="ＭＳ Ｐゴシック" panose="020B0600070205080204" pitchFamily="34" charset="-128"/>
              </a:rPr>
              <a:t>ιαθέτουν</a:t>
            </a:r>
            <a:r>
              <a:rPr lang="el-GR" altLang="en-US" sz="2800" dirty="0">
                <a:ea typeface="ＭＳ Ｐゴシック" panose="020B0600070205080204" pitchFamily="34" charset="-128"/>
              </a:rPr>
              <a:t> εξωτερικό αυτί αλλά η αίσθηση της ακοής δεν είναι ιδιαίτερα οξεία. </a:t>
            </a:r>
            <a:r>
              <a:rPr lang="en-US" altLang="en-US" sz="2800" dirty="0">
                <a:ea typeface="ＭＳ Ｐゴシック" panose="020B0600070205080204" pitchFamily="34" charset="-128"/>
              </a:rPr>
              <a:t>Μ</a:t>
            </a:r>
            <a:r>
              <a:rPr lang="el-GR" altLang="en-US" sz="2800" dirty="0">
                <a:ea typeface="ＭＳ Ｐゴシック" panose="020B0600070205080204" pitchFamily="34" charset="-128"/>
              </a:rPr>
              <a:t>όνο τα σαμιαμίδια μπορούν και παράγουν ήχους με τους οποίους καθορίζουν την περιοχή επικράτειας τους.</a:t>
            </a:r>
            <a:endParaRPr lang="en-US" altLang="en-US" sz="28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4" b="16839"/>
          <a:stretch/>
        </p:blipFill>
        <p:spPr>
          <a:xfrm>
            <a:off x="4717812" y="2209801"/>
            <a:ext cx="3909306" cy="2926080"/>
          </a:xfrm>
        </p:spPr>
      </p:pic>
      <p:sp>
        <p:nvSpPr>
          <p:cNvPr id="9" name="TextBox 8"/>
          <p:cNvSpPr txBox="1"/>
          <p:nvPr/>
        </p:nvSpPr>
        <p:spPr>
          <a:xfrm>
            <a:off x="8239953" y="476002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42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57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Ιδιαίτερος ο ρόλος της ουράς 1/2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46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45993" y="1674498"/>
            <a:ext cx="4471819" cy="4507319"/>
          </a:xfrm>
        </p:spPr>
        <p:txBody>
          <a:bodyPr>
            <a:normAutofit/>
          </a:bodyPr>
          <a:lstStyle/>
          <a:p>
            <a:r>
              <a:rPr lang="el-GR" altLang="en-US" sz="2400" dirty="0">
                <a:ea typeface="ＭＳ Ｐゴシック" panose="020B0600070205080204" pitchFamily="34" charset="-128"/>
              </a:rPr>
              <a:t>Επικουρικό όργανο στην κίνηση</a:t>
            </a:r>
          </a:p>
          <a:p>
            <a:r>
              <a:rPr lang="el-GR" altLang="en-US" sz="2400" dirty="0">
                <a:ea typeface="ＭＳ Ｐゴシック" panose="020B0600070205080204" pitchFamily="34" charset="-128"/>
              </a:rPr>
              <a:t>Αποθήκευση λιπιδίων για την παροχή ενέργειας αλλά και μεταβολικού  νερού.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Α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ντιθηρευτικός</a:t>
            </a:r>
            <a:r>
              <a:rPr lang="el-GR" altLang="en-US" sz="2400" dirty="0">
                <a:ea typeface="ＭＳ Ｐゴシック" panose="020B0600070205080204" pitchFamily="34" charset="-128"/>
              </a:rPr>
              <a:t> μηχανισμός (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αυτοτομία</a:t>
            </a:r>
            <a:r>
              <a:rPr lang="el-GR" altLang="en-US" sz="2400" dirty="0">
                <a:ea typeface="ＭＳ Ｐゴシック" panose="020B0600070205080204" pitchFamily="34" charset="-128"/>
              </a:rPr>
              <a:t> και αναγέννηση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).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0" b="17535"/>
          <a:stretch/>
        </p:blipFill>
        <p:spPr>
          <a:xfrm>
            <a:off x="4717812" y="1964032"/>
            <a:ext cx="3908624" cy="2865120"/>
          </a:xfrm>
        </p:spPr>
      </p:pic>
      <p:sp>
        <p:nvSpPr>
          <p:cNvPr id="7" name="TextBox 6"/>
          <p:cNvSpPr txBox="1"/>
          <p:nvPr/>
        </p:nvSpPr>
        <p:spPr>
          <a:xfrm>
            <a:off x="8252136" y="43731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43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Ιδιαίτερος ο ρόλος της ουράς </a:t>
            </a:r>
            <a:r>
              <a:rPr lang="el-GR" dirty="0" smtClean="0"/>
              <a:t>2/2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8" b="16983"/>
          <a:stretch/>
        </p:blipFill>
        <p:spPr>
          <a:xfrm>
            <a:off x="739223" y="1813560"/>
            <a:ext cx="2918377" cy="2171272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" t="23889" b="23225"/>
          <a:stretch/>
        </p:blipFill>
        <p:spPr>
          <a:xfrm>
            <a:off x="3672840" y="3100931"/>
            <a:ext cx="5027752" cy="3094537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70399" y="370783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44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3743" y="520550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45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219856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Οικογένειες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48</a:t>
            </a:fld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89" y="4024355"/>
            <a:ext cx="2919984" cy="2032000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18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2" b="21437"/>
          <a:stretch/>
        </p:blipFill>
        <p:spPr>
          <a:xfrm>
            <a:off x="4737100" y="1706428"/>
            <a:ext cx="3691672" cy="2356123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26" y="4182307"/>
            <a:ext cx="3439583" cy="2032000"/>
          </a:xfrm>
        </p:spPr>
      </p:pic>
      <p:sp>
        <p:nvSpPr>
          <p:cNvPr id="17" name="TextBox 16"/>
          <p:cNvSpPr txBox="1"/>
          <p:nvPr/>
        </p:nvSpPr>
        <p:spPr>
          <a:xfrm>
            <a:off x="5406897" y="3659935"/>
            <a:ext cx="2377440" cy="4016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Οικ. </a:t>
            </a:r>
            <a:r>
              <a:rPr lang="en-US" altLang="en-US" sz="2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Chameleonidae</a:t>
            </a:r>
            <a:endParaRPr lang="en-US" altLang="en-US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1708100" y="5568533"/>
            <a:ext cx="180594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sz="2000" b="1" dirty="0">
                <a:latin typeface="Calibri" panose="020F0502020204030204" pitchFamily="34" charset="0"/>
              </a:rPr>
              <a:t>Οικ. </a:t>
            </a:r>
            <a:r>
              <a:rPr lang="en-US" altLang="en-US" sz="2000" b="1" dirty="0" err="1">
                <a:latin typeface="Calibri" panose="020F0502020204030204" pitchFamily="34" charset="0"/>
              </a:rPr>
              <a:t>Varanidae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5497" y="5842408"/>
            <a:ext cx="192024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sz="2000" b="1" dirty="0">
                <a:latin typeface="Calibri" panose="020F0502020204030204" pitchFamily="34" charset="0"/>
              </a:rPr>
              <a:t>Οικ. </a:t>
            </a:r>
            <a:r>
              <a:rPr lang="en-US" altLang="en-US" sz="2000" b="1" dirty="0" err="1">
                <a:latin typeface="Calibri" panose="020F0502020204030204" pitchFamily="34" charset="0"/>
              </a:rPr>
              <a:t>Iguanidae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7470" y="358375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47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38699" y="576855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48</a:t>
            </a:r>
            <a:endParaRPr lang="el-GR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964557" y="576855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49</a:t>
            </a:r>
            <a:endParaRPr lang="el-GR" sz="1200" b="1" dirty="0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quarter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79939"/>
            <a:ext cx="3899716" cy="2100972"/>
          </a:xfrm>
        </p:spPr>
      </p:pic>
      <p:sp>
        <p:nvSpPr>
          <p:cNvPr id="16" name="TextBox 15"/>
          <p:cNvSpPr txBox="1"/>
          <p:nvPr/>
        </p:nvSpPr>
        <p:spPr>
          <a:xfrm>
            <a:off x="1376835" y="3001095"/>
            <a:ext cx="2819400" cy="4016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Οικ. </a:t>
            </a:r>
            <a:r>
              <a:rPr lang="en-US" altLang="en-US" sz="2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Helodermatidae</a:t>
            </a:r>
            <a:endParaRPr lang="en-US" altLang="en-US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29722" y="31984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46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8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Διαφορές άποδων σαυρών </a:t>
            </a:r>
            <a:br>
              <a:rPr lang="el-GR" sz="4000" dirty="0" smtClean="0"/>
            </a:br>
            <a:r>
              <a:rPr lang="el-GR" sz="4000" dirty="0" smtClean="0"/>
              <a:t>από φίδια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49</a:t>
            </a:fld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937" y="4048125"/>
            <a:ext cx="3203863" cy="2114550"/>
          </a:xfrm>
        </p:spPr>
      </p:pic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Ο</a:t>
            </a:r>
            <a:r>
              <a:rPr lang="el-GR" altLang="en-US" sz="2400" dirty="0">
                <a:ea typeface="ＭＳ Ｐゴシック" panose="020B0600070205080204" pitchFamily="34" charset="-128"/>
              </a:rPr>
              <a:t>ι σαύρες διαθέτουν κινητά βλέφαρα ενώ τα φίδια έχουν μόνιμο διαφανές κάλυμμα.</a:t>
            </a:r>
          </a:p>
          <a:p>
            <a:r>
              <a:rPr lang="el-GR" altLang="en-US" sz="2400" dirty="0">
                <a:ea typeface="ＭＳ Ｐゴシック" panose="020B0600070205080204" pitchFamily="34" charset="-128"/>
              </a:rPr>
              <a:t>Οι σαύρες φέρουν εξωτερικό αυτί και έχουν ακουστικό πόρο ενώ τα φίδια έχουν μόνο εσωτερικό αυτί.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93621" y="577141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51</a:t>
            </a:r>
            <a:endParaRPr lang="el-GR" sz="1200" b="1" dirty="0">
              <a:solidFill>
                <a:schemeClr val="bg1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42" y="1645354"/>
            <a:ext cx="3118439" cy="2363083"/>
          </a:xfrm>
        </p:spPr>
      </p:pic>
      <p:sp>
        <p:nvSpPr>
          <p:cNvPr id="8" name="TextBox 7"/>
          <p:cNvSpPr txBox="1"/>
          <p:nvPr/>
        </p:nvSpPr>
        <p:spPr>
          <a:xfrm>
            <a:off x="7793565" y="3413981"/>
            <a:ext cx="341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50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6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Αμνιωτά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Α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ποτελούν</a:t>
            </a:r>
            <a:r>
              <a:rPr lang="el-GR" altLang="en-US" sz="2400" dirty="0">
                <a:ea typeface="ＭＳ Ｐゴシック" panose="020B0600070205080204" pitchFamily="34" charset="-128"/>
              </a:rPr>
              <a:t> μια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μονοφυλετική</a:t>
            </a:r>
            <a:r>
              <a:rPr lang="el-GR" altLang="en-US" sz="2400" dirty="0">
                <a:ea typeface="ＭＳ Ｐゴシック" panose="020B0600070205080204" pitchFamily="34" charset="-128"/>
              </a:rPr>
              <a:t> ομάδα η οποία πριν από το τέλος του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Παλιοζωικού</a:t>
            </a:r>
            <a:r>
              <a:rPr lang="el-GR" altLang="en-US" sz="2400" dirty="0">
                <a:ea typeface="ＭＳ Ｐゴシック" panose="020B0600070205080204" pitchFamily="34" charset="-128"/>
              </a:rPr>
              <a:t> Αιώνα έδωσε γένεση στις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αρτίγονες</a:t>
            </a:r>
            <a:r>
              <a:rPr lang="el-GR" altLang="en-US" sz="2400" dirty="0">
                <a:ea typeface="ＭＳ Ｐゴシック" panose="020B0600070205080204" pitchFamily="34" charset="-128"/>
              </a:rPr>
              <a:t> ομοταξίες:  </a:t>
            </a:r>
          </a:p>
          <a:p>
            <a:pPr marL="324000" algn="ctr">
              <a:buNone/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Ε</a:t>
            </a:r>
            <a:r>
              <a:rPr lang="el-GR" altLang="en-US" sz="2400" b="1" dirty="0" err="1">
                <a:ea typeface="ＭＳ Ｐゴシック" panose="020B0600070205080204" pitchFamily="34" charset="-128"/>
              </a:rPr>
              <a:t>ρπετά</a:t>
            </a:r>
            <a:endParaRPr lang="el-GR" altLang="en-US" sz="2400" b="1" dirty="0">
              <a:ea typeface="ＭＳ Ｐゴシック" panose="020B0600070205080204" pitchFamily="34" charset="-128"/>
            </a:endParaRPr>
          </a:p>
          <a:p>
            <a:pPr marL="324000" algn="ctr">
              <a:buNone/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Π</a:t>
            </a:r>
            <a:r>
              <a:rPr lang="el-GR" altLang="en-US" sz="2400" b="1" dirty="0" err="1">
                <a:ea typeface="ＭＳ Ｐゴシック" panose="020B0600070205080204" pitchFamily="34" charset="-128"/>
              </a:rPr>
              <a:t>τηνά</a:t>
            </a:r>
            <a:endParaRPr lang="el-GR" altLang="en-US" sz="2400" b="1" dirty="0">
              <a:ea typeface="ＭＳ Ｐゴシック" panose="020B0600070205080204" pitchFamily="34" charset="-128"/>
            </a:endParaRPr>
          </a:p>
          <a:p>
            <a:pPr marL="324000" algn="ctr">
              <a:buNone/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Θ</a:t>
            </a:r>
            <a:r>
              <a:rPr lang="el-GR" altLang="en-US" sz="2400" b="1" dirty="0" err="1">
                <a:ea typeface="ＭＳ Ｐゴシック" panose="020B0600070205080204" pitchFamily="34" charset="-128"/>
              </a:rPr>
              <a:t>ηλαστικά</a:t>
            </a:r>
            <a:endParaRPr lang="el-GR" altLang="en-US" sz="2400" b="1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7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Αμφισβαίνεια</a:t>
            </a:r>
            <a:r>
              <a:rPr lang="el-GR" dirty="0" smtClean="0"/>
              <a:t> (184 είδη)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50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45993" y="1447800"/>
            <a:ext cx="4752727" cy="473401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Ο</a:t>
            </a:r>
            <a:r>
              <a:rPr lang="el-GR" altLang="en-US" sz="2400" dirty="0">
                <a:ea typeface="ＭＳ Ｐゴシック" panose="020B0600070205080204" pitchFamily="34" charset="-128"/>
              </a:rPr>
              <a:t>ι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σκουληκόσαυρες</a:t>
            </a:r>
            <a:r>
              <a:rPr lang="el-GR" altLang="en-US" sz="2400" dirty="0">
                <a:ea typeface="ＭＳ Ｐゴシック" panose="020B0600070205080204" pitchFamily="34" charset="-128"/>
              </a:rPr>
              <a:t> έχουν την ικανότητα να σκάβουν λαγούμια μέσα στο έδαφος και να κινούνται και προς τις δύο πλευρές με την ίδια άνεση.</a:t>
            </a:r>
          </a:p>
          <a:p>
            <a:pPr>
              <a:lnSpc>
                <a:spcPct val="11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Η</a:t>
            </a:r>
            <a:r>
              <a:rPr lang="el-GR" altLang="en-US" sz="2400" dirty="0">
                <a:ea typeface="ＭＳ Ｐゴシック" panose="020B0600070205080204" pitchFamily="34" charset="-128"/>
              </a:rPr>
              <a:t> ακριβής φυλογενετική τους θέση δεν έχει εξακριβωθεί.</a:t>
            </a:r>
          </a:p>
          <a:p>
            <a:pPr>
              <a:lnSpc>
                <a:spcPct val="11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>
                <a:ea typeface="ＭＳ Ｐゴシック" panose="020B0600070205080204" pitchFamily="34" charset="-128"/>
              </a:rPr>
              <a:t>α μάτια βρίσκονται κάτω από το δέρμα.</a:t>
            </a:r>
          </a:p>
          <a:p>
            <a:pPr>
              <a:lnSpc>
                <a:spcPct val="11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Δ</a:t>
            </a:r>
            <a:r>
              <a:rPr lang="el-GR" altLang="en-US" sz="2400" dirty="0">
                <a:ea typeface="ＭＳ Ｐゴシック" panose="020B0600070205080204" pitchFamily="34" charset="-128"/>
              </a:rPr>
              <a:t>εν διαθέτουν εξωτερικό αυτί.</a:t>
            </a:r>
          </a:p>
          <a:p>
            <a:pPr>
              <a:lnSpc>
                <a:spcPct val="11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>
                <a:ea typeface="ＭＳ Ｐゴシック" panose="020B0600070205080204" pitchFamily="34" charset="-128"/>
              </a:rPr>
              <a:t>ο κρανίο χρησιμοποιείται ως σκαπτικό όργανο.</a:t>
            </a:r>
          </a:p>
          <a:p>
            <a:pPr>
              <a:lnSpc>
                <a:spcPct val="11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>
                <a:ea typeface="ＭＳ Ｐゴシック" panose="020B0600070205080204" pitchFamily="34" charset="-128"/>
              </a:rPr>
              <a:t>ο δέρμα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υποδιαίρειται</a:t>
            </a:r>
            <a:r>
              <a:rPr lang="el-GR" altLang="en-US" sz="2400" dirty="0">
                <a:ea typeface="ＭＳ Ｐゴシック" panose="020B0600070205080204" pitchFamily="34" charset="-128"/>
              </a:rPr>
              <a:t> σε μια σειρά από ανεξάρτητα κινούμενους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δακτύλιους</a:t>
            </a:r>
            <a:r>
              <a:rPr lang="el-GR" altLang="en-US" sz="2400" dirty="0">
                <a:ea typeface="ＭＳ Ｐゴシック" panose="020B0600070205080204" pitchFamily="34" charset="-128"/>
              </a:rPr>
              <a:t> που μπορούν να «πιάνονται» στα γειτονικά τοιχώματα.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28" y="1902608"/>
            <a:ext cx="3421122" cy="3824400"/>
          </a:xfrm>
        </p:spPr>
      </p:pic>
      <p:sp>
        <p:nvSpPr>
          <p:cNvPr id="9" name="TextBox 8"/>
          <p:cNvSpPr txBox="1"/>
          <p:nvPr/>
        </p:nvSpPr>
        <p:spPr>
          <a:xfrm>
            <a:off x="7998356" y="535790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52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8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Φίδια (3.460 είδη)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51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29" y="1848937"/>
            <a:ext cx="1945852" cy="3024641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17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r="9020"/>
          <a:stretch/>
        </p:blipFill>
        <p:spPr>
          <a:xfrm>
            <a:off x="6103415" y="1851169"/>
            <a:ext cx="2227675" cy="3022409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754" y="1552629"/>
            <a:ext cx="1908089" cy="2697270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19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6" b="21555"/>
          <a:stretch/>
        </p:blipFill>
        <p:spPr>
          <a:xfrm>
            <a:off x="3048322" y="4322227"/>
            <a:ext cx="2796952" cy="1854660"/>
          </a:xfrm>
        </p:spPr>
      </p:pic>
      <p:sp>
        <p:nvSpPr>
          <p:cNvPr id="9" name="TextBox 8"/>
          <p:cNvSpPr txBox="1"/>
          <p:nvPr/>
        </p:nvSpPr>
        <p:spPr>
          <a:xfrm>
            <a:off x="2433822" y="459657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53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9083" y="397290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54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87092" y="459657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55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03514" y="589988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56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1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Σχήμα σώματος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n-US" sz="3100" dirty="0">
                <a:ea typeface="ＭＳ Ｐゴシック" panose="020B0600070205080204" pitchFamily="34" charset="-128"/>
              </a:rPr>
              <a:t>Οι δύο βασικές διαφορές από τις προγενέστερες σαύρες είναι η επιμήκυνση του σώματος και η επακόλουθη αναδιάταξη και μετατόπιση των εσωτερικών οργάνων.</a:t>
            </a:r>
          </a:p>
          <a:p>
            <a:pPr>
              <a:lnSpc>
                <a:spcPct val="110000"/>
              </a:lnSpc>
            </a:pPr>
            <a:r>
              <a:rPr lang="en-US" altLang="en-US" sz="3100" dirty="0">
                <a:ea typeface="ＭＳ Ｐゴシック" panose="020B0600070205080204" pitchFamily="34" charset="-128"/>
              </a:rPr>
              <a:t>Σ</a:t>
            </a:r>
            <a:r>
              <a:rPr lang="el-GR" altLang="en-US" sz="3100" dirty="0" err="1">
                <a:ea typeface="ＭＳ Ｐゴシック" panose="020B0600070205080204" pitchFamily="34" charset="-128"/>
              </a:rPr>
              <a:t>υνήθως</a:t>
            </a:r>
            <a:r>
              <a:rPr lang="el-GR" altLang="en-US" sz="3100" dirty="0">
                <a:ea typeface="ＭＳ Ｐゴシック" panose="020B0600070205080204" pitchFamily="34" charset="-128"/>
              </a:rPr>
              <a:t> στερούνται ωμικής και πυελικής ζώνης (εξαίρεση οι βόες και οι πύθωνες).</a:t>
            </a:r>
          </a:p>
          <a:p>
            <a:pPr>
              <a:lnSpc>
                <a:spcPct val="110000"/>
              </a:lnSpc>
            </a:pPr>
            <a:r>
              <a:rPr lang="en-US" altLang="en-US" sz="3100" dirty="0">
                <a:ea typeface="ＭＳ Ｐゴシック" panose="020B0600070205080204" pitchFamily="34" charset="-128"/>
              </a:rPr>
              <a:t>Ο</a:t>
            </a:r>
            <a:r>
              <a:rPr lang="el-GR" altLang="en-US" sz="3100" dirty="0">
                <a:ea typeface="ＭＳ Ｐゴシック" panose="020B0600070205080204" pitchFamily="34" charset="-128"/>
              </a:rPr>
              <a:t>ι πολυάριθμοι σπόνδυλοι, μικρότεροι και πλατύτεροι, επιτρέπουν πλευρικές και κυματοειδείς κινήσεις.</a:t>
            </a:r>
            <a:endParaRPr lang="en-US" altLang="en-US" sz="3100" dirty="0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r>
              <a:rPr lang="en-US" altLang="en-US" sz="3100" dirty="0">
                <a:ea typeface="ＭＳ Ｐゴシック" panose="020B0600070205080204" pitchFamily="34" charset="-128"/>
              </a:rPr>
              <a:t>H </a:t>
            </a:r>
            <a:r>
              <a:rPr lang="el-GR" altLang="en-US" sz="3100" dirty="0">
                <a:ea typeface="ＭＳ Ｐゴシック" panose="020B0600070205080204" pitchFamily="34" charset="-128"/>
              </a:rPr>
              <a:t>ανύψωση της νευρικής απόφυσης αυξάνει την αποτελεσματικότητά της ως μοχλού πολυάριθμων μυών.</a:t>
            </a:r>
            <a:endParaRPr lang="en-US" altLang="en-US" sz="31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78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Κινητικό κρανίο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53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2" b="17974"/>
          <a:stretch/>
        </p:blipFill>
        <p:spPr>
          <a:xfrm>
            <a:off x="5450408" y="1537382"/>
            <a:ext cx="2835649" cy="1992266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15" y="3529648"/>
            <a:ext cx="1756818" cy="2633027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70863" y="1690689"/>
            <a:ext cx="4230053" cy="430847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Τ</a:t>
            </a:r>
            <a:r>
              <a:rPr lang="el-GR" altLang="en-US" dirty="0">
                <a:ea typeface="ＭＳ Ｐゴシック" panose="020B0600070205080204" pitchFamily="34" charset="-128"/>
              </a:rPr>
              <a:t>α δύο ημίσεα της κάτω γνάθου ενώνονται μεταξύ τους μόνο με μύες και δέρμα, πράγμα που τους επιτρέπει να ανοίγουν όσο χρειαστεί. </a:t>
            </a:r>
            <a:r>
              <a:rPr lang="en-US" altLang="en-US" dirty="0">
                <a:ea typeface="ＭＳ Ｐゴシック" panose="020B0600070205080204" pitchFamily="34" charset="-128"/>
              </a:rPr>
              <a:t>Π</a:t>
            </a:r>
            <a:r>
              <a:rPr lang="el-GR" altLang="en-US" dirty="0" err="1">
                <a:ea typeface="ＭＳ Ｐゴシック" panose="020B0600070205080204" pitchFamily="34" charset="-128"/>
              </a:rPr>
              <a:t>ολλά</a:t>
            </a:r>
            <a:r>
              <a:rPr lang="el-GR" altLang="en-US" dirty="0">
                <a:ea typeface="ＭＳ Ｐゴシック" panose="020B0600070205080204" pitchFamily="34" charset="-128"/>
              </a:rPr>
              <a:t> οστά έχουν χαλαρές αρθρώσεις κι έτσι δίνουν την δυνατότητα στο κρανίο να λυγίζει ασύμμετρα.</a:t>
            </a:r>
          </a:p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Τ</a:t>
            </a:r>
            <a:r>
              <a:rPr lang="el-GR" altLang="en-US" dirty="0">
                <a:ea typeface="ＭＳ Ｐゴシック" panose="020B0600070205080204" pitchFamily="34" charset="-128"/>
              </a:rPr>
              <a:t>ο τραχειακό τμήμα (γλωττίδα) ωθείται πρόσω μεταξύ των γναθικών οστών ώστε το φίδι να συνεχίζει να αναπνέει.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69523" y="325264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57</a:t>
            </a:r>
            <a:endParaRPr lang="el-GR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26472" y="57467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58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2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Αισθήσεις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54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45993" y="1447800"/>
            <a:ext cx="4752727" cy="4734017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Η</a:t>
            </a:r>
            <a:r>
              <a:rPr lang="el-GR" altLang="en-US" sz="2400" dirty="0">
                <a:ea typeface="ＭＳ Ｐゴシック" panose="020B0600070205080204" pitchFamily="34" charset="-128"/>
              </a:rPr>
              <a:t> όραση είναι σχετικά φτωχή εξαιρέσει των δενδρόβιων φιδιών που έχουν ακριβή στερεοσκοπική όραση.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Η</a:t>
            </a:r>
            <a:r>
              <a:rPr lang="el-GR" altLang="en-US" sz="2400" dirty="0">
                <a:ea typeface="ＭＳ Ｐゴシック" panose="020B0600070205080204" pitchFamily="34" charset="-128"/>
              </a:rPr>
              <a:t> ακοή είναι πολύ περιορισμένη (σε εύρος 100-700 </a:t>
            </a:r>
            <a:r>
              <a:rPr lang="en-US" altLang="en-US" sz="2400" dirty="0">
                <a:ea typeface="ＭＳ Ｐゴシック" panose="020B0600070205080204" pitchFamily="34" charset="-128"/>
              </a:rPr>
              <a:t>Hz)</a:t>
            </a:r>
            <a:r>
              <a:rPr lang="el-GR" altLang="en-US" sz="2400" dirty="0">
                <a:ea typeface="ＭＳ Ｐゴシック" panose="020B0600070205080204" pitchFamily="34" charset="-128"/>
              </a:rPr>
              <a:t> καθώς υπάρχει μόνο εσωτερικό αυτί.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l-GR" altLang="en-US" sz="2400" dirty="0">
                <a:ea typeface="ＭＳ Ｐゴシック" panose="020B0600070205080204" pitchFamily="34" charset="-128"/>
              </a:rPr>
              <a:t>Τα φίδια όμως ακούνε!!!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>
                <a:ea typeface="ＭＳ Ｐゴシック" panose="020B0600070205080204" pitchFamily="34" charset="-128"/>
              </a:rPr>
              <a:t>α φίδια είναι εξαιρετικά ευαίσθητα σε δονήσεις που μεταφέρονται μέσω εδάφους.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2" b="14056"/>
          <a:stretch/>
        </p:blipFill>
        <p:spPr>
          <a:xfrm>
            <a:off x="4945679" y="2222228"/>
            <a:ext cx="3769134" cy="3066052"/>
          </a:xfrm>
        </p:spPr>
      </p:pic>
      <p:sp>
        <p:nvSpPr>
          <p:cNvPr id="7" name="TextBox 6"/>
          <p:cNvSpPr txBox="1"/>
          <p:nvPr/>
        </p:nvSpPr>
        <p:spPr>
          <a:xfrm>
            <a:off x="8383743" y="492414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59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128859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Όργανο του </a:t>
            </a:r>
            <a:r>
              <a:rPr lang="fr-FR" dirty="0" smtClean="0"/>
              <a:t>J</a:t>
            </a:r>
            <a:r>
              <a:rPr lang="en-US" dirty="0" err="1" smtClean="0"/>
              <a:t>acobson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55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45993" y="1447800"/>
            <a:ext cx="4752727" cy="4734017"/>
          </a:xfrm>
        </p:spPr>
        <p:txBody>
          <a:bodyPr>
            <a:normAutofit fontScale="92500"/>
          </a:bodyPr>
          <a:lstStyle/>
          <a:p>
            <a:r>
              <a:rPr lang="el-GR" altLang="en-US" sz="2400" dirty="0">
                <a:ea typeface="ＭＳ Ｐゴシック" panose="020B0600070205080204" pitchFamily="34" charset="-128"/>
              </a:rPr>
              <a:t>Η βασική πηγή αντίληψης του περιβάλλοντος στα φίδια βασίζεται στην ανάλυση χημικών ερεθισμάτων.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>
                <a:ea typeface="ＭＳ Ｐゴシック" panose="020B0600070205080204" pitchFamily="34" charset="-128"/>
              </a:rPr>
              <a:t>α στοιχεία αναλύονται σε ειδικό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υνιδορρινικό</a:t>
            </a:r>
            <a:r>
              <a:rPr lang="el-GR" altLang="en-US" sz="2400" dirty="0">
                <a:ea typeface="ＭＳ Ｐゴシック" panose="020B0600070205080204" pitchFamily="34" charset="-128"/>
              </a:rPr>
              <a:t> όργανο που υπάρχει στην οροφή της στοματικής κοιλότητας και είναι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επενδεδυμόνο</a:t>
            </a:r>
            <a:r>
              <a:rPr lang="el-GR" altLang="en-US" sz="2400" dirty="0">
                <a:ea typeface="ＭＳ Ｐゴシック" panose="020B0600070205080204" pitchFamily="34" charset="-128"/>
              </a:rPr>
              <a:t> με οσφρητικό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χημειοαισθητήριο</a:t>
            </a:r>
            <a:r>
              <a:rPr lang="el-GR" altLang="en-US" sz="2400" dirty="0">
                <a:ea typeface="ＭＳ Ｐゴシック" panose="020B0600070205080204" pitchFamily="34" charset="-128"/>
              </a:rPr>
              <a:t> επιθήλιο με πλούσια νεύρωση. 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Η</a:t>
            </a:r>
            <a:r>
              <a:rPr lang="el-GR" altLang="en-US" sz="2400" dirty="0">
                <a:ea typeface="ＭＳ Ｐゴシック" panose="020B0600070205080204" pitchFamily="34" charset="-128"/>
              </a:rPr>
              <a:t>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διαχαλωτή</a:t>
            </a:r>
            <a:r>
              <a:rPr lang="el-GR" altLang="en-US" sz="2400" dirty="0">
                <a:ea typeface="ＭＳ Ｐゴシック" panose="020B0600070205080204" pitchFamily="34" charset="-128"/>
              </a:rPr>
              <a:t> γλώσσα συλλαμβάνει ουσίες και τις οδηγεί στο όργανο του </a:t>
            </a:r>
            <a:r>
              <a:rPr lang="en-US" altLang="en-US" sz="2400" dirty="0">
                <a:ea typeface="ＭＳ Ｐゴシック" panose="020B0600070205080204" pitchFamily="34" charset="-128"/>
              </a:rPr>
              <a:t>J.</a:t>
            </a:r>
            <a:r>
              <a:rPr lang="el-GR" altLang="en-US" sz="2400" dirty="0">
                <a:ea typeface="ＭＳ Ｐゴシック" panose="020B0600070205080204" pitchFamily="34" charset="-128"/>
              </a:rPr>
              <a:t> και στη συνέχεια η πληροφορία μεταβιβάζεται στον εγκέφαλο.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7" b="20732"/>
          <a:stretch/>
        </p:blipFill>
        <p:spPr>
          <a:xfrm>
            <a:off x="4869535" y="2438399"/>
            <a:ext cx="3877870" cy="2514601"/>
          </a:xfrm>
        </p:spPr>
      </p:pic>
      <p:sp>
        <p:nvSpPr>
          <p:cNvPr id="9" name="TextBox 8"/>
          <p:cNvSpPr txBox="1"/>
          <p:nvPr/>
        </p:nvSpPr>
        <p:spPr>
          <a:xfrm>
            <a:off x="8383743" y="46760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60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85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Θερμοευαίσθητα</a:t>
            </a:r>
            <a:r>
              <a:rPr lang="el-GR" dirty="0" smtClean="0"/>
              <a:t> </a:t>
            </a:r>
            <a:r>
              <a:rPr lang="el-GR" dirty="0" err="1" smtClean="0"/>
              <a:t>βοθρία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56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70863" y="1757652"/>
            <a:ext cx="4230053" cy="430847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Β</a:t>
            </a:r>
            <a:r>
              <a:rPr lang="el-GR" altLang="en-US" dirty="0" err="1">
                <a:ea typeface="ＭＳ Ｐゴシック" panose="020B0600070205080204" pitchFamily="34" charset="-128"/>
              </a:rPr>
              <a:t>ρίσκονται</a:t>
            </a:r>
            <a:r>
              <a:rPr lang="el-GR" altLang="en-US" dirty="0">
                <a:ea typeface="ＭＳ Ｐゴシック" panose="020B0600070205080204" pitchFamily="34" charset="-128"/>
              </a:rPr>
              <a:t> μεταξύ </a:t>
            </a:r>
            <a:r>
              <a:rPr lang="el-GR" altLang="en-US" dirty="0" err="1">
                <a:ea typeface="ＭＳ Ｐゴシック" panose="020B0600070205080204" pitchFamily="34" charset="-128"/>
              </a:rPr>
              <a:t>ρωθώνων</a:t>
            </a:r>
            <a:r>
              <a:rPr lang="el-GR" altLang="en-US" dirty="0">
                <a:ea typeface="ＭＳ Ｐゴシック" panose="020B0600070205080204" pitchFamily="34" charset="-128"/>
              </a:rPr>
              <a:t> και ματιών στα φίδια της υποοικογένειας </a:t>
            </a:r>
            <a:r>
              <a:rPr lang="en-US" altLang="en-US" dirty="0" err="1">
                <a:ea typeface="ＭＳ Ｐゴシック" panose="020B0600070205080204" pitchFamily="34" charset="-128"/>
              </a:rPr>
              <a:t>Crotalinae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  <a:endParaRPr lang="el-GR" altLang="en-US" dirty="0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Φ</a:t>
            </a:r>
            <a:r>
              <a:rPr lang="el-GR" altLang="en-US" dirty="0" err="1">
                <a:ea typeface="ＭＳ Ｐゴシック" panose="020B0600070205080204" pitchFamily="34" charset="-128"/>
              </a:rPr>
              <a:t>έρουν</a:t>
            </a:r>
            <a:r>
              <a:rPr lang="el-GR" altLang="en-US" dirty="0">
                <a:ea typeface="ＭＳ Ｐゴシック" panose="020B0600070205080204" pitchFamily="34" charset="-128"/>
              </a:rPr>
              <a:t> πυκνό πλέγμα νευρικών απολήξεων και ανταποκρίνονται στην υπέρυθρη ακτινοβολία (5.000-10.000 </a:t>
            </a:r>
            <a:r>
              <a:rPr lang="en-US" altLang="en-US" dirty="0">
                <a:ea typeface="ＭＳ Ｐゴシック" panose="020B0600070205080204" pitchFamily="34" charset="-128"/>
              </a:rPr>
              <a:t>nm</a:t>
            </a:r>
            <a:r>
              <a:rPr lang="el-GR" altLang="en-US" dirty="0">
                <a:ea typeface="ＭＳ Ｐゴシック" panose="020B0600070205080204" pitchFamily="34" charset="-128"/>
              </a:rPr>
              <a:t>) που εκπέμπει η </a:t>
            </a:r>
            <a:r>
              <a:rPr lang="el-GR" altLang="en-US" dirty="0" err="1">
                <a:ea typeface="ＭＳ Ｐゴシック" panose="020B0600070205080204" pitchFamily="34" charset="-128"/>
              </a:rPr>
              <a:t>ενδόθερμη</a:t>
            </a:r>
            <a:r>
              <a:rPr lang="el-GR" altLang="en-US" dirty="0">
                <a:ea typeface="ＭＳ Ｐゴシック" panose="020B0600070205080204" pitchFamily="34" charset="-128"/>
              </a:rPr>
              <a:t> λεία τους. </a:t>
            </a:r>
          </a:p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Μ</a:t>
            </a:r>
            <a:r>
              <a:rPr lang="el-GR" altLang="en-US" dirty="0" err="1">
                <a:ea typeface="ＭＳ Ｐゴシック" panose="020B0600070205080204" pitchFamily="34" charset="-128"/>
              </a:rPr>
              <a:t>πορούν</a:t>
            </a:r>
            <a:r>
              <a:rPr lang="el-GR" altLang="en-US" dirty="0">
                <a:ea typeface="ＭＳ Ｐゴシック" panose="020B0600070205080204" pitchFamily="34" charset="-128"/>
              </a:rPr>
              <a:t> να διακρίνουν θερμοκρασιακές διαφορές της τάξης των 0,003 </a:t>
            </a:r>
            <a:r>
              <a:rPr lang="en-US" altLang="en-US" dirty="0">
                <a:ea typeface="ＭＳ Ｐゴシック" panose="020B0600070205080204" pitchFamily="34" charset="-128"/>
              </a:rPr>
              <a:t>C</a:t>
            </a:r>
            <a:r>
              <a:rPr lang="el-GR" altLang="en-US" dirty="0">
                <a:ea typeface="ＭＳ Ｐゴシック" panose="020B0600070205080204" pitchFamily="34" charset="-128"/>
              </a:rPr>
              <a:t>. 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916" y="1553900"/>
            <a:ext cx="3890962" cy="1657954"/>
          </a:xfrm>
        </p:spPr>
      </p:pic>
      <p:pic>
        <p:nvPicPr>
          <p:cNvPr id="17" name="Content Placeholder 16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035" y="3211854"/>
            <a:ext cx="3614134" cy="2703195"/>
          </a:xfrm>
        </p:spPr>
      </p:pic>
      <p:sp>
        <p:nvSpPr>
          <p:cNvPr id="8" name="TextBox 7"/>
          <p:cNvSpPr txBox="1"/>
          <p:nvPr/>
        </p:nvSpPr>
        <p:spPr>
          <a:xfrm>
            <a:off x="8250118" y="286817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61</a:t>
            </a:r>
            <a:endParaRPr lang="el-GR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203414" y="554546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62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5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Τρόποι κίνησης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57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18896" y="1503364"/>
            <a:ext cx="4162858" cy="44100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altLang="en-US" sz="2400" dirty="0">
                <a:ea typeface="ＭＳ Ｐゴシック" panose="020B0600070205080204" pitchFamily="34" charset="-128"/>
              </a:rPr>
              <a:t>Για να κινηθούν τα φίδια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εκμεταλλευόνται</a:t>
            </a:r>
            <a:r>
              <a:rPr lang="el-GR" altLang="en-US" sz="2400" dirty="0">
                <a:ea typeface="ＭＳ Ｐゴシック" panose="020B0600070205080204" pitchFamily="34" charset="-128"/>
              </a:rPr>
              <a:t> τις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ιδιαίτερότητες</a:t>
            </a:r>
            <a:r>
              <a:rPr lang="el-GR" altLang="en-US" sz="2400" dirty="0">
                <a:ea typeface="ＭＳ Ｐゴシック" panose="020B0600070205080204" pitchFamily="34" charset="-128"/>
              </a:rPr>
              <a:t> του υπόβαθρου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.</a:t>
            </a:r>
          </a:p>
          <a:p>
            <a:pPr marL="0" indent="0">
              <a:buNone/>
            </a:pPr>
            <a:endParaRPr lang="el-GR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Δ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ιακρίνονται</a:t>
            </a:r>
            <a:r>
              <a:rPr lang="el-GR" altLang="en-US" sz="2400" dirty="0">
                <a:ea typeface="ＭＳ Ｐゴシック" panose="020B0600070205080204" pitchFamily="34" charset="-128"/>
              </a:rPr>
              <a:t> 4 τρόποι κίνησης:</a:t>
            </a:r>
          </a:p>
          <a:p>
            <a:pPr marL="457200">
              <a:buFont typeface="Arial" panose="020B0604020202020204" pitchFamily="34" charset="0"/>
              <a:buAutoNum type="arabicPeriod"/>
            </a:pPr>
            <a:r>
              <a:rPr lang="el-GR" altLang="en-US" sz="2400" dirty="0">
                <a:ea typeface="ＭＳ Ｐゴシック" panose="020B0600070205080204" pitchFamily="34" charset="-128"/>
              </a:rPr>
              <a:t>Πλάγια κυματοειδής</a:t>
            </a:r>
          </a:p>
          <a:p>
            <a:pPr marL="457200">
              <a:buFont typeface="Arial" panose="020B0604020202020204" pitchFamily="34" charset="0"/>
              <a:buAutoNum type="arabicPeriod"/>
            </a:pPr>
            <a:r>
              <a:rPr lang="el-GR" altLang="en-US" sz="2400" dirty="0">
                <a:ea typeface="ＭＳ Ｐゴシック" panose="020B0600070205080204" pitchFamily="34" charset="-128"/>
              </a:rPr>
              <a:t>Κίνηση τύπου ακορντεόν</a:t>
            </a:r>
          </a:p>
          <a:p>
            <a:pPr marL="457200">
              <a:buFont typeface="Arial" panose="020B0604020202020204" pitchFamily="34" charset="0"/>
              <a:buAutoNum type="arabicPeriod"/>
            </a:pPr>
            <a:r>
              <a:rPr lang="el-GR" altLang="en-US" sz="2400" dirty="0">
                <a:ea typeface="ＭＳ Ｐゴシック" panose="020B0600070205080204" pitchFamily="34" charset="-128"/>
              </a:rPr>
              <a:t>Ευθύγραμμη </a:t>
            </a:r>
          </a:p>
          <a:p>
            <a:pPr marL="457200">
              <a:buFont typeface="Arial" panose="020B0604020202020204" pitchFamily="34" charset="0"/>
              <a:buAutoNum type="arabicPeriod"/>
            </a:pPr>
            <a:r>
              <a:rPr lang="en-US" altLang="en-US" sz="2400" dirty="0">
                <a:ea typeface="ＭＳ Ｐゴシック" panose="020B0600070205080204" pitchFamily="34" charset="-128"/>
              </a:rPr>
              <a:t>Ε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λικοειδής</a:t>
            </a:r>
            <a:r>
              <a:rPr lang="el-GR" altLang="en-US" sz="2400" dirty="0">
                <a:ea typeface="ＭＳ Ｐゴシック" panose="020B0600070205080204" pitchFamily="34" charset="-128"/>
              </a:rPr>
              <a:t> πλάγια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57395"/>
            <a:ext cx="4194621" cy="4702015"/>
          </a:xfrm>
        </p:spPr>
      </p:pic>
      <p:sp>
        <p:nvSpPr>
          <p:cNvPr id="7" name="TextBox 6"/>
          <p:cNvSpPr txBox="1"/>
          <p:nvPr/>
        </p:nvSpPr>
        <p:spPr>
          <a:xfrm>
            <a:off x="8239953" y="591541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63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425447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Τρόποι θανάτωσης της λείας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58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9080" y="1509803"/>
            <a:ext cx="4434840" cy="4410075"/>
          </a:xfrm>
        </p:spPr>
        <p:txBody>
          <a:bodyPr>
            <a:noAutofit/>
          </a:bodyPr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Σ</a:t>
            </a:r>
            <a:r>
              <a:rPr lang="el-GR" altLang="en-US" sz="2000" dirty="0" err="1" smtClean="0">
                <a:ea typeface="ＭＳ Ｐゴシック" panose="020B0600070205080204" pitchFamily="34" charset="-128"/>
              </a:rPr>
              <a:t>ύσφιξη</a:t>
            </a:r>
            <a:r>
              <a:rPr lang="el-GR" altLang="en-US" sz="2000" dirty="0" smtClean="0">
                <a:ea typeface="ＭＳ Ｐゴシック" panose="020B0600070205080204" pitchFamily="34" charset="-128"/>
              </a:rPr>
              <a:t>.</a:t>
            </a:r>
            <a:endParaRPr lang="el-GR" altLang="en-US" sz="2000" dirty="0">
              <a:ea typeface="ＭＳ Ｐゴシック" panose="020B0600070205080204" pitchFamily="34" charset="-128"/>
            </a:endParaRP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Δ</a:t>
            </a:r>
            <a:r>
              <a:rPr lang="el-GR" altLang="en-US" sz="2000" dirty="0" err="1">
                <a:ea typeface="ＭＳ Ｐゴシック" panose="020B0600070205080204" pitchFamily="34" charset="-128"/>
              </a:rPr>
              <a:t>ηλητήριο</a:t>
            </a:r>
            <a:r>
              <a:rPr lang="el-GR" altLang="en-US" sz="2000" dirty="0">
                <a:ea typeface="ＭＳ Ｐゴシック" panose="020B0600070205080204" pitchFamily="34" charset="-128"/>
              </a:rPr>
              <a:t>. Λιγότερο από το 16% των φιδιών είναι ιοβόλα. Στην Αυστραλία τα περισσότερα είδη είναι δηλητηριώδη. 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r>
              <a:rPr lang="el-GR" altLang="en-US" sz="2000" dirty="0">
                <a:ea typeface="ＭＳ Ｐゴシック" panose="020B0600070205080204" pitchFamily="34" charset="-128"/>
              </a:rPr>
              <a:t>Τα δηλητήρια μπορεί να είναι δύο διαφορετικών τύπων: </a:t>
            </a:r>
            <a:r>
              <a:rPr lang="el-GR" altLang="en-US" sz="2000" dirty="0" err="1">
                <a:ea typeface="ＭＳ Ｐゴシック" panose="020B0600070205080204" pitchFamily="34" charset="-128"/>
              </a:rPr>
              <a:t>νευροτοξίνες</a:t>
            </a:r>
            <a:r>
              <a:rPr lang="el-GR" altLang="en-US" sz="2000" dirty="0">
                <a:ea typeface="ＭＳ Ｐゴシック" panose="020B0600070205080204" pitchFamily="34" charset="-128"/>
              </a:rPr>
              <a:t> και </a:t>
            </a:r>
            <a:r>
              <a:rPr lang="el-GR" altLang="en-US" sz="2000" dirty="0" err="1">
                <a:ea typeface="ＭＳ Ｐゴシック" panose="020B0600070205080204" pitchFamily="34" charset="-128"/>
              </a:rPr>
              <a:t>αιμοτοξίνες</a:t>
            </a:r>
            <a:r>
              <a:rPr lang="el-GR" altLang="en-US" sz="2000" dirty="0">
                <a:ea typeface="ＭＳ Ｐゴシック" panose="020B0600070205080204" pitchFamily="34" charset="-128"/>
              </a:rPr>
              <a:t> (αιμορραγικού τύπου).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Α</a:t>
            </a:r>
            <a:r>
              <a:rPr lang="el-GR" altLang="en-US" sz="2000" dirty="0" err="1">
                <a:ea typeface="ＭＳ Ｐゴシック" panose="020B0600070205080204" pitchFamily="34" charset="-128"/>
              </a:rPr>
              <a:t>κόμα</a:t>
            </a:r>
            <a:r>
              <a:rPr lang="el-GR" altLang="en-US" sz="2000" dirty="0">
                <a:ea typeface="ＭＳ Ｐゴシック" panose="020B0600070205080204" pitchFamily="34" charset="-128"/>
              </a:rPr>
              <a:t> και το σάλιο των φιδιών περιέχει περιορισμένης δράσης δηλητήριο.</a:t>
            </a:r>
          </a:p>
          <a:p>
            <a:r>
              <a:rPr lang="el-GR" altLang="en-US" sz="2000" dirty="0">
                <a:ea typeface="ＭＳ Ｐゴシック" panose="020B0600070205080204" pitchFamily="34" charset="-128"/>
              </a:rPr>
              <a:t>Στην Ελλάδα υπάρχουν 7 δηλητηριώδη φίδια εκ των οποίων μόνο τα 5 είναι επικίνδυνα (οχιές).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9" b="8469"/>
          <a:stretch/>
        </p:blipFill>
        <p:spPr>
          <a:xfrm>
            <a:off x="4830353" y="1902461"/>
            <a:ext cx="3867877" cy="3611880"/>
          </a:xfrm>
        </p:spPr>
      </p:pic>
      <p:sp>
        <p:nvSpPr>
          <p:cNvPr id="8" name="TextBox 7"/>
          <p:cNvSpPr txBox="1"/>
          <p:nvPr/>
        </p:nvSpPr>
        <p:spPr>
          <a:xfrm>
            <a:off x="8252136" y="511171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64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Δηλητήριο φιδιών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59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9080" y="1509803"/>
            <a:ext cx="4434840" cy="4677637"/>
          </a:xfrm>
        </p:spPr>
        <p:txBody>
          <a:bodyPr>
            <a:noAutofit/>
          </a:bodyPr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Η</a:t>
            </a:r>
            <a:r>
              <a:rPr lang="el-GR" altLang="en-US" sz="2000" dirty="0">
                <a:ea typeface="ＭＳ Ｐゴシック" panose="020B0600070205080204" pitchFamily="34" charset="-128"/>
              </a:rPr>
              <a:t> τοξικότητα ενός δηλητηρίου καθορίζεται από τη μέση θανατηφόρο δόση </a:t>
            </a:r>
            <a:r>
              <a:rPr lang="en-US" altLang="en-US" sz="2000" dirty="0">
                <a:ea typeface="ＭＳ Ｐゴシック" panose="020B0600070205080204" pitchFamily="34" charset="-128"/>
              </a:rPr>
              <a:t>(LD50)</a:t>
            </a:r>
            <a:r>
              <a:rPr lang="el-GR" altLang="en-US" sz="2000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l-GR" altLang="en-US" sz="2000" dirty="0">
                <a:ea typeface="ＭＳ Ｐゴシック" panose="020B0600070205080204" pitchFamily="34" charset="-128"/>
              </a:rPr>
              <a:t>Οφείλεται σε πολυπεπτίδια που συνδέονται με </a:t>
            </a:r>
            <a:r>
              <a:rPr lang="el-GR" altLang="en-US" sz="2000" dirty="0" err="1">
                <a:ea typeface="ＭＳ Ｐゴシック" panose="020B0600070205080204" pitchFamily="34" charset="-128"/>
              </a:rPr>
              <a:t>νευροϋποδοχείς</a:t>
            </a:r>
            <a:r>
              <a:rPr lang="el-GR" altLang="en-US" sz="2000" dirty="0">
                <a:ea typeface="ＭＳ Ｐゴシック" panose="020B0600070205080204" pitchFamily="34" charset="-128"/>
              </a:rPr>
              <a:t> παρεμποδίζοντας τη μετάδοση μηνυμάτων ή προκαλούν την </a:t>
            </a:r>
            <a:r>
              <a:rPr lang="el-GR" altLang="en-US" sz="2000" dirty="0" err="1">
                <a:ea typeface="ＭＳ Ｐゴシック" panose="020B0600070205080204" pitchFamily="34" charset="-128"/>
              </a:rPr>
              <a:t>θράυση</a:t>
            </a:r>
            <a:r>
              <a:rPr lang="el-GR" altLang="en-US" sz="2000" dirty="0">
                <a:ea typeface="ＭＳ Ｐゴシック" panose="020B0600070205080204" pitchFamily="34" charset="-128"/>
              </a:rPr>
              <a:t> των </a:t>
            </a:r>
            <a:r>
              <a:rPr lang="el-GR" altLang="en-US" sz="2000" dirty="0" err="1">
                <a:ea typeface="ＭＳ Ｐゴシック" panose="020B0600070205080204" pitchFamily="34" charset="-128"/>
              </a:rPr>
              <a:t>ευθρών</a:t>
            </a:r>
            <a:r>
              <a:rPr lang="el-GR" altLang="en-US" sz="2000" dirty="0">
                <a:ea typeface="ＭＳ Ｐゴシック" panose="020B0600070205080204" pitchFamily="34" charset="-128"/>
              </a:rPr>
              <a:t> </a:t>
            </a:r>
            <a:r>
              <a:rPr lang="el-GR" altLang="en-US" sz="2000" dirty="0" err="1">
                <a:ea typeface="ＭＳ Ｐゴシック" panose="020B0600070205080204" pitchFamily="34" charset="-128"/>
              </a:rPr>
              <a:t>αιμοσφαιρείων</a:t>
            </a:r>
            <a:r>
              <a:rPr lang="el-GR" altLang="en-US" sz="2000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l-GR" altLang="en-US" sz="2000" dirty="0">
                <a:ea typeface="ＭＳ Ｐゴシック" panose="020B0600070205080204" pitchFamily="34" charset="-128"/>
              </a:rPr>
              <a:t>Τα </a:t>
            </a:r>
            <a:r>
              <a:rPr lang="el-GR" altLang="en-US" sz="2000" dirty="0" err="1">
                <a:ea typeface="ＭＳ Ｐゴシック" panose="020B0600070205080204" pitchFamily="34" charset="-128"/>
              </a:rPr>
              <a:t>πιό</a:t>
            </a:r>
            <a:r>
              <a:rPr lang="el-GR" altLang="en-US" sz="2000" dirty="0">
                <a:ea typeface="ＭＳ Ｐゴシック" panose="020B0600070205080204" pitchFamily="34" charset="-128"/>
              </a:rPr>
              <a:t> δηλητηριώδη φίδια είναι τα θαλάσσια και η βασιλική κόμπρα.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Τ</a:t>
            </a:r>
            <a:r>
              <a:rPr lang="el-GR" altLang="en-US" sz="2000" dirty="0">
                <a:ea typeface="ＭＳ Ｐゴシック" panose="020B0600070205080204" pitchFamily="34" charset="-128"/>
              </a:rPr>
              <a:t>α φίδια ΔΕΝ είναι τα πιο ιοβόλα ζώα του πλανήτη!!!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0" y="1615327"/>
            <a:ext cx="3907685" cy="4379913"/>
          </a:xfrm>
        </p:spPr>
      </p:pic>
      <p:sp>
        <p:nvSpPr>
          <p:cNvPr id="7" name="TextBox 6"/>
          <p:cNvSpPr txBox="1"/>
          <p:nvPr/>
        </p:nvSpPr>
        <p:spPr>
          <a:xfrm>
            <a:off x="8108346" y="558063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65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9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Ερπετά</a:t>
            </a:r>
            <a:endParaRPr lang="en-US" sz="4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79020" y="746760"/>
            <a:ext cx="5427820" cy="557865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sz="4600" dirty="0">
                <a:ea typeface="ＭＳ Ｐゴシック" panose="020B0600070205080204" pitchFamily="34" charset="-128"/>
              </a:rPr>
              <a:t>Η</a:t>
            </a:r>
            <a:r>
              <a:rPr lang="el-GR" altLang="en-US" sz="4600" dirty="0">
                <a:ea typeface="ＭＳ Ｐゴシック" panose="020B0600070205080204" pitchFamily="34" charset="-128"/>
              </a:rPr>
              <a:t> μεγαλύτερη τους ακτινωτή διαφοροποίηση συντελέστηκε κατά το Μεσοζωικό Αιώνα που χαρακτηρίστηκε «η Εποχή των Ερπετών».</a:t>
            </a:r>
            <a:r>
              <a:rPr lang="en-US" altLang="en-US" sz="4600" dirty="0">
                <a:ea typeface="ＭＳ Ｐゴシック" panose="020B0600070205080204" pitchFamily="34" charset="-128"/>
              </a:rPr>
              <a:t> Κ</a:t>
            </a:r>
            <a:r>
              <a:rPr lang="el-GR" altLang="en-US" sz="4600" dirty="0" err="1">
                <a:ea typeface="ＭＳ Ｐゴシック" panose="020B0600070205080204" pitchFamily="34" charset="-128"/>
              </a:rPr>
              <a:t>ατά</a:t>
            </a:r>
            <a:r>
              <a:rPr lang="el-GR" altLang="en-US" sz="4600" dirty="0">
                <a:ea typeface="ＭＳ Ｐゴシック" panose="020B0600070205080204" pitchFamily="34" charset="-128"/>
              </a:rPr>
              <a:t> το τέλος της περιόδου μια «μαζική καταστροφή» εξολόθρευσε τα περισσότερα μέλη της ομάδας.</a:t>
            </a:r>
          </a:p>
          <a:p>
            <a:pPr>
              <a:lnSpc>
                <a:spcPct val="110000"/>
              </a:lnSpc>
            </a:pPr>
            <a:r>
              <a:rPr lang="el-GR" altLang="en-US" sz="4600" dirty="0">
                <a:ea typeface="ＭＳ Ｐゴシック" panose="020B0600070205080204" pitchFamily="34" charset="-128"/>
              </a:rPr>
              <a:t>Ο αριθμός των ειδών αυξάνεται διαρκώς χάρη σε νέες ανακαλύψεις: </a:t>
            </a:r>
            <a:r>
              <a:rPr lang="el-GR" altLang="en-US" sz="4600" i="1" dirty="0">
                <a:ea typeface="ＭＳ Ｐゴシック" panose="020B0600070205080204" pitchFamily="34" charset="-128"/>
              </a:rPr>
              <a:t>σχεδόν 8.000</a:t>
            </a:r>
            <a:r>
              <a:rPr lang="el-GR" altLang="en-US" sz="4600" dirty="0">
                <a:ea typeface="ＭＳ Ｐゴシック" panose="020B0600070205080204" pitchFamily="34" charset="-128"/>
              </a:rPr>
              <a:t>...αλλά </a:t>
            </a:r>
            <a:r>
              <a:rPr lang="el-GR" altLang="en-US" sz="4600" b="1" dirty="0">
                <a:ea typeface="ＭＳ Ｐゴシック" panose="020B0600070205080204" pitchFamily="34" charset="-128"/>
              </a:rPr>
              <a:t>8.734</a:t>
            </a:r>
            <a:r>
              <a:rPr lang="el-GR" altLang="en-US" sz="4600" dirty="0">
                <a:ea typeface="ＭＳ Ｐゴシック" panose="020B0600070205080204" pitchFamily="34" charset="-128"/>
              </a:rPr>
              <a:t> (2/2008)</a:t>
            </a:r>
            <a:r>
              <a:rPr lang="el-GR" altLang="en-US" sz="4600" b="1" dirty="0">
                <a:ea typeface="ＭＳ Ｐゴシック" panose="020B0600070205080204" pitchFamily="34" charset="-128"/>
              </a:rPr>
              <a:t>, 9.300 </a:t>
            </a:r>
            <a:r>
              <a:rPr lang="el-GR" altLang="en-US" sz="4600" dirty="0">
                <a:ea typeface="ＭＳ Ｐゴシック" panose="020B0600070205080204" pitchFamily="34" charset="-128"/>
              </a:rPr>
              <a:t>(1/2011)</a:t>
            </a:r>
            <a:r>
              <a:rPr lang="en-US" altLang="en-US" sz="4600" dirty="0">
                <a:ea typeface="ＭＳ Ｐゴシック" panose="020B0600070205080204" pitchFamily="34" charset="-128"/>
              </a:rPr>
              <a:t>,</a:t>
            </a:r>
            <a:r>
              <a:rPr lang="el-GR" altLang="en-US" sz="4600" dirty="0">
                <a:ea typeface="ＭＳ Ｐゴシック" panose="020B0600070205080204" pitchFamily="34" charset="-128"/>
              </a:rPr>
              <a:t> </a:t>
            </a:r>
            <a:r>
              <a:rPr lang="el-GR" altLang="en-US" sz="4600" b="1" dirty="0">
                <a:ea typeface="ＭＳ Ｐゴシック" panose="020B0600070205080204" pitchFamily="34" charset="-128"/>
              </a:rPr>
              <a:t>9.413</a:t>
            </a:r>
            <a:r>
              <a:rPr lang="el-GR" altLang="en-US" sz="4600" dirty="0">
                <a:ea typeface="ＭＳ Ｐゴシック" panose="020B0600070205080204" pitchFamily="34" charset="-128"/>
              </a:rPr>
              <a:t> (8/2011),</a:t>
            </a:r>
            <a:r>
              <a:rPr lang="en-US" altLang="en-US" sz="4600" dirty="0">
                <a:ea typeface="ＭＳ Ｐゴシック" panose="020B0600070205080204" pitchFamily="34" charset="-128"/>
              </a:rPr>
              <a:t> </a:t>
            </a:r>
            <a:r>
              <a:rPr lang="el-GR" altLang="en-US" sz="4600" b="1" dirty="0">
                <a:ea typeface="ＭＳ Ｐゴシック" panose="020B0600070205080204" pitchFamily="34" charset="-128"/>
              </a:rPr>
              <a:t>9.670</a:t>
            </a:r>
            <a:r>
              <a:rPr lang="el-GR" altLang="en-US" sz="4600" dirty="0">
                <a:ea typeface="ＭＳ Ｐゴシック" panose="020B0600070205080204" pitchFamily="34" charset="-128"/>
              </a:rPr>
              <a:t> (8/2012)</a:t>
            </a:r>
            <a:r>
              <a:rPr lang="en-US" altLang="en-US" sz="4600" dirty="0">
                <a:ea typeface="ＭＳ Ｐゴシック" panose="020B0600070205080204" pitchFamily="34" charset="-128"/>
              </a:rPr>
              <a:t>,</a:t>
            </a:r>
            <a:r>
              <a:rPr lang="el-GR" altLang="en-US" sz="4600" dirty="0">
                <a:ea typeface="ＭＳ Ｐゴシック" panose="020B0600070205080204" pitchFamily="34" charset="-128"/>
              </a:rPr>
              <a:t> </a:t>
            </a:r>
            <a:r>
              <a:rPr lang="el-GR" altLang="en-US" sz="4600" b="1" dirty="0">
                <a:ea typeface="ＭＳ Ｐゴシック" panose="020B0600070205080204" pitchFamily="34" charset="-128"/>
              </a:rPr>
              <a:t>9.766</a:t>
            </a:r>
            <a:r>
              <a:rPr lang="el-GR" altLang="en-US" sz="4600" dirty="0">
                <a:ea typeface="ＭＳ Ｐゴシック" panose="020B0600070205080204" pitchFamily="34" charset="-128"/>
              </a:rPr>
              <a:t> (2/2013)</a:t>
            </a:r>
            <a:r>
              <a:rPr lang="en-US" altLang="en-US" sz="4600" dirty="0">
                <a:ea typeface="ＭＳ Ｐゴシック" panose="020B0600070205080204" pitchFamily="34" charset="-128"/>
              </a:rPr>
              <a:t>, </a:t>
            </a:r>
            <a:r>
              <a:rPr lang="en-US" altLang="en-US" sz="4600" b="1" dirty="0">
                <a:ea typeface="ＭＳ Ｐゴシック" panose="020B0600070205080204" pitchFamily="34" charset="-128"/>
              </a:rPr>
              <a:t>10.038</a:t>
            </a:r>
            <a:r>
              <a:rPr lang="en-US" altLang="en-US" sz="4600" dirty="0">
                <a:ea typeface="ＭＳ Ｐゴシック" panose="020B0600070205080204" pitchFamily="34" charset="-128"/>
              </a:rPr>
              <a:t> (10/14)</a:t>
            </a:r>
            <a:r>
              <a:rPr lang="el-GR" altLang="en-US" sz="4600" dirty="0">
                <a:ea typeface="ＭＳ Ｐゴシック" panose="020B0600070205080204" pitchFamily="34" charset="-128"/>
              </a:rPr>
              <a:t> </a:t>
            </a:r>
            <a:r>
              <a:rPr lang="en-US" altLang="en-US" sz="4600" dirty="0">
                <a:ea typeface="ＭＳ Ｐゴシック" panose="020B0600070205080204" pitchFamily="34" charset="-128"/>
              </a:rPr>
              <a:t>http://www.reptile-database.org</a:t>
            </a:r>
            <a:r>
              <a:rPr lang="el-GR" altLang="en-US" sz="4600" dirty="0"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altLang="en-US" sz="4600" dirty="0">
                <a:ea typeface="ＭＳ Ｐゴシック" panose="020B0600070205080204" pitchFamily="34" charset="-128"/>
              </a:rPr>
              <a:t>Τ</a:t>
            </a:r>
            <a:r>
              <a:rPr lang="el-GR" altLang="en-US" sz="4600" dirty="0">
                <a:ea typeface="ＭＳ Ｐゴシック" panose="020B0600070205080204" pitchFamily="34" charset="-128"/>
              </a:rPr>
              <a:t>α </a:t>
            </a:r>
            <a:r>
              <a:rPr lang="el-GR" altLang="en-US" sz="4600" dirty="0" err="1">
                <a:ea typeface="ＭＳ Ｐゴシック" panose="020B0600070205080204" pitchFamily="34" charset="-128"/>
              </a:rPr>
              <a:t>αρτίγονα</a:t>
            </a:r>
            <a:r>
              <a:rPr lang="el-GR" altLang="en-US" sz="4600" dirty="0">
                <a:ea typeface="ＭＳ Ｐゴシック" panose="020B0600070205080204" pitchFamily="34" charset="-128"/>
              </a:rPr>
              <a:t> ερπετά προέρχονται από τις εξαφανισμένες μορφές αν και κάποια </a:t>
            </a:r>
            <a:r>
              <a:rPr lang="en-US" altLang="en-US" sz="4600" dirty="0">
                <a:ea typeface="ＭＳ Ｐゴシック" panose="020B0600070205080204" pitchFamily="34" charset="-128"/>
              </a:rPr>
              <a:t>taxa </a:t>
            </a:r>
            <a:r>
              <a:rPr lang="el-GR" altLang="en-US" sz="4600" dirty="0">
                <a:ea typeface="ＭＳ Ｐゴシック" panose="020B0600070205080204" pitchFamily="34" charset="-128"/>
              </a:rPr>
              <a:t>αποτελούν ζωντανά απολιθώματα. </a:t>
            </a:r>
            <a:endParaRPr lang="en-US" altLang="en-US" sz="46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</a:t>
            </a:fld>
            <a:endParaRPr lang="en-US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r="5244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2994059" y="224476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93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365126"/>
            <a:ext cx="4191176" cy="1325563"/>
          </a:xfrm>
        </p:spPr>
        <p:txBody>
          <a:bodyPr>
            <a:normAutofit/>
          </a:bodyPr>
          <a:lstStyle/>
          <a:p>
            <a:r>
              <a:rPr lang="el-GR" sz="4000" dirty="0" smtClean="0"/>
              <a:t>Διάκριση </a:t>
            </a:r>
            <a:r>
              <a:rPr lang="el-GR" sz="4000" dirty="0" err="1" smtClean="0"/>
              <a:t>ιοβολών</a:t>
            </a:r>
            <a:r>
              <a:rPr lang="el-GR" sz="4000" dirty="0" smtClean="0"/>
              <a:t> φιδιών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60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19324" y="1757652"/>
            <a:ext cx="4600502" cy="4308475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n-US" dirty="0" smtClean="0">
                <a:ea typeface="ＭＳ Ｐゴシック" panose="020B0600070205080204" pitchFamily="34" charset="-128"/>
              </a:rPr>
              <a:t>1. </a:t>
            </a:r>
            <a:r>
              <a:rPr lang="en-US" altLang="en-US" b="1" dirty="0" smtClean="0">
                <a:ea typeface="ＭＳ Ｐゴシック" panose="020B0600070205080204" pitchFamily="34" charset="-128"/>
              </a:rPr>
              <a:t>Ά</a:t>
            </a:r>
            <a:r>
              <a:rPr lang="el-GR" altLang="en-US" b="1" dirty="0" err="1">
                <a:ea typeface="ＭＳ Ｐゴシック" panose="020B0600070205080204" pitchFamily="34" charset="-128"/>
              </a:rPr>
              <a:t>γλυφα</a:t>
            </a:r>
            <a:r>
              <a:rPr lang="el-GR" altLang="en-US" dirty="0">
                <a:ea typeface="ＭＳ Ｐゴシック" panose="020B0600070205080204" pitchFamily="34" charset="-128"/>
              </a:rPr>
              <a:t>, δεν φέρουν καθόλου δηλητήριο.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n-US" dirty="0" smtClean="0">
                <a:ea typeface="ＭＳ Ｐゴシック" panose="020B0600070205080204" pitchFamily="34" charset="-128"/>
              </a:rPr>
              <a:t>2. </a:t>
            </a:r>
            <a:r>
              <a:rPr lang="el-GR" altLang="en-US" b="1" dirty="0" err="1" smtClean="0">
                <a:ea typeface="ＭＳ Ｐゴシック" panose="020B0600070205080204" pitchFamily="34" charset="-128"/>
              </a:rPr>
              <a:t>Οπισθόγλυφα</a:t>
            </a:r>
            <a:r>
              <a:rPr lang="el-GR" altLang="en-US" dirty="0">
                <a:ea typeface="ＭＳ Ｐゴシック" panose="020B0600070205080204" pitchFamily="34" charset="-128"/>
              </a:rPr>
              <a:t>, φέρουν κατάλληλα </a:t>
            </a:r>
            <a:r>
              <a:rPr lang="el-GR" altLang="en-US" dirty="0" err="1">
                <a:ea typeface="ＭＳ Ｐゴシック" panose="020B0600070205080204" pitchFamily="34" charset="-128"/>
              </a:rPr>
              <a:t>τροποιημένα</a:t>
            </a:r>
            <a:r>
              <a:rPr lang="el-GR" altLang="en-US" dirty="0">
                <a:ea typeface="ＭＳ Ｐゴシック" panose="020B0600070205080204" pitchFamily="34" charset="-128"/>
              </a:rPr>
              <a:t> δόντια για την 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έκχυση </a:t>
            </a:r>
            <a:r>
              <a:rPr lang="el-GR" altLang="en-US" dirty="0">
                <a:ea typeface="ＭＳ Ｐゴシック" panose="020B0600070205080204" pitchFamily="34" charset="-128"/>
              </a:rPr>
              <a:t>δηλητηρίου στο πίσω μέρος του στόματος.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n-US" dirty="0" smtClean="0">
                <a:ea typeface="ＭＳ Ｐゴシック" panose="020B0600070205080204" pitchFamily="34" charset="-128"/>
              </a:rPr>
              <a:t>3. </a:t>
            </a:r>
            <a:r>
              <a:rPr lang="el-GR" altLang="en-US" b="1" dirty="0" err="1" smtClean="0">
                <a:ea typeface="ＭＳ Ｐゴシック" panose="020B0600070205080204" pitchFamily="34" charset="-128"/>
              </a:rPr>
              <a:t>Πρωτερόγλυφα</a:t>
            </a:r>
            <a:r>
              <a:rPr lang="el-GR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φέρουν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στο</a:t>
            </a:r>
            <a:r>
              <a:rPr lang="en-US" altLang="en-US" dirty="0">
                <a:ea typeface="ＭＳ Ｐゴシック" panose="020B0600070205080204" pitchFamily="34" charset="-128"/>
              </a:rPr>
              <a:t> π</a:t>
            </a:r>
            <a:r>
              <a:rPr lang="en-US" altLang="en-US" dirty="0" err="1">
                <a:ea typeface="ＭＳ Ｐゴシック" panose="020B0600070205080204" pitchFamily="34" charset="-128"/>
              </a:rPr>
              <a:t>ρόσθιο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μέρος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του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στόμ</a:t>
            </a:r>
            <a:r>
              <a:rPr lang="en-US" altLang="en-US" dirty="0">
                <a:ea typeface="ＭＳ Ｐゴシック" panose="020B0600070205080204" pitchFamily="34" charset="-128"/>
              </a:rPr>
              <a:t>ατος τα ειδικά</a:t>
            </a:r>
            <a:r>
              <a:rPr lang="el-GR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δόντι</a:t>
            </a:r>
            <a:r>
              <a:rPr lang="en-US" altLang="en-US" dirty="0">
                <a:ea typeface="ＭＳ Ｐゴシック" panose="020B0600070205080204" pitchFamily="34" charset="-128"/>
              </a:rPr>
              <a:t>α με τις εκχωρητικές αύλακες</a:t>
            </a:r>
            <a:r>
              <a:rPr lang="el-GR" altLang="en-US" dirty="0">
                <a:ea typeface="ＭＳ Ｐゴシック" panose="020B0600070205080204" pitchFamily="34" charset="-128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n-US" dirty="0" smtClean="0">
                <a:ea typeface="ＭＳ Ｐゴシック" panose="020B0600070205080204" pitchFamily="34" charset="-128"/>
              </a:rPr>
              <a:t>4.</a:t>
            </a:r>
            <a:r>
              <a:rPr lang="el-GR" altLang="en-US" b="1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b="1" dirty="0" err="1" smtClean="0">
                <a:ea typeface="ＭＳ Ｐゴシック" panose="020B0600070205080204" pitchFamily="34" charset="-128"/>
              </a:rPr>
              <a:t>Σωληνόγλυφα</a:t>
            </a:r>
            <a:r>
              <a:rPr lang="el-GR" altLang="en-US" dirty="0">
                <a:ea typeface="ＭＳ Ｐゴシック" panose="020B0600070205080204" pitchFamily="34" charset="-128"/>
              </a:rPr>
              <a:t>, φέρουν </a:t>
            </a:r>
            <a:r>
              <a:rPr lang="en-US" altLang="en-US" dirty="0" err="1">
                <a:ea typeface="ＭＳ Ｐゴシック" panose="020B0600070205080204" pitchFamily="34" charset="-128"/>
              </a:rPr>
              <a:t>τρο</a:t>
            </a:r>
            <a:r>
              <a:rPr lang="en-US" altLang="en-US" dirty="0">
                <a:ea typeface="ＭＳ Ｐゴシック" panose="020B0600070205080204" pitchFamily="34" charset="-128"/>
              </a:rPr>
              <a:t>ποποιημένα</a:t>
            </a:r>
            <a:r>
              <a:rPr lang="el-GR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π</a:t>
            </a:r>
            <a:r>
              <a:rPr lang="en-US" altLang="en-US" dirty="0" err="1">
                <a:ea typeface="ＭＳ Ｐゴシック" panose="020B0600070205080204" pitchFamily="34" charset="-128"/>
              </a:rPr>
              <a:t>ρόσθι</a:t>
            </a:r>
            <a:r>
              <a:rPr lang="en-US" altLang="en-US" dirty="0">
                <a:ea typeface="ＭＳ Ｐゴシック" panose="020B0600070205080204" pitchFamily="34" charset="-128"/>
              </a:rPr>
              <a:t>α δόντια, τα οποία όμως είναι μεταθετά,</a:t>
            </a:r>
            <a:r>
              <a:rPr lang="el-GR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και απ</a:t>
            </a:r>
            <a:r>
              <a:rPr lang="en-US" altLang="en-US" dirty="0" err="1">
                <a:ea typeface="ＭＳ Ｐゴシック" panose="020B0600070205080204" pitchFamily="34" charset="-128"/>
              </a:rPr>
              <a:t>οσύροντ</a:t>
            </a:r>
            <a:r>
              <a:rPr lang="en-US" altLang="en-US" dirty="0">
                <a:ea typeface="ＭＳ Ｐゴシック" panose="020B0600070205080204" pitchFamily="34" charset="-128"/>
              </a:rPr>
              <a:t>αι</a:t>
            </a:r>
            <a:r>
              <a:rPr lang="el-GR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στο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εσωτερικό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του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 smtClean="0">
                <a:ea typeface="ＭＳ Ｐゴシック" panose="020B0600070205080204" pitchFamily="34" charset="-128"/>
              </a:rPr>
              <a:t>στόμ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ατος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9" b="27552"/>
          <a:stretch/>
        </p:blipFill>
        <p:spPr>
          <a:xfrm>
            <a:off x="5095221" y="482529"/>
            <a:ext cx="3144732" cy="161029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43" y="1971511"/>
            <a:ext cx="3882395" cy="4094616"/>
          </a:xfrm>
        </p:spPr>
      </p:pic>
      <p:sp>
        <p:nvSpPr>
          <p:cNvPr id="10" name="TextBox 9"/>
          <p:cNvSpPr txBox="1"/>
          <p:nvPr/>
        </p:nvSpPr>
        <p:spPr>
          <a:xfrm>
            <a:off x="8424470" y="175765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66</a:t>
            </a:r>
            <a:endParaRPr lang="el-GR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551961" y="578912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67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170176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Ρυγχοκεφάλια</a:t>
            </a:r>
            <a:r>
              <a:rPr lang="el-GR" dirty="0" smtClean="0"/>
              <a:t> (2 είδη)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61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9080" y="1806461"/>
            <a:ext cx="4434840" cy="3473677"/>
          </a:xfrm>
        </p:spPr>
        <p:txBody>
          <a:bodyPr>
            <a:noAutofit/>
          </a:bodyPr>
          <a:lstStyle/>
          <a:p>
            <a:r>
              <a:rPr lang="el-GR" altLang="en-US" sz="2400" dirty="0">
                <a:ea typeface="ＭＳ Ｐゴシック" panose="020B0600070205080204" pitchFamily="34" charset="-128"/>
              </a:rPr>
              <a:t>Τα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τουατάρα</a:t>
            </a:r>
            <a:r>
              <a:rPr lang="el-GR" altLang="en-US" sz="2400" dirty="0">
                <a:ea typeface="ＭＳ Ｐゴシック" panose="020B0600070205080204" pitchFamily="34" charset="-128"/>
              </a:rPr>
              <a:t> υπάρχουν μόνο σε β. νησίδες του Βόρειου Νησιού της Ν. Ζηλανδίας.</a:t>
            </a:r>
          </a:p>
          <a:p>
            <a:r>
              <a:rPr lang="el-GR" altLang="en-US" sz="2400" dirty="0">
                <a:ea typeface="ＭＳ Ｐゴシック" panose="020B0600070205080204" pitchFamily="34" charset="-128"/>
              </a:rPr>
              <a:t>Θεωρούνται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ζωντανα</a:t>
            </a:r>
            <a:r>
              <a:rPr lang="el-GR" altLang="en-US" sz="2400" dirty="0">
                <a:ea typeface="ＭＳ Ｐゴシック" panose="020B0600070205080204" pitchFamily="34" charset="-128"/>
              </a:rPr>
              <a:t> απολιθώματα. 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Μ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οιάζουν</a:t>
            </a:r>
            <a:r>
              <a:rPr lang="el-GR" altLang="en-US" sz="2400" dirty="0">
                <a:ea typeface="ＭＳ Ｐゴシック" panose="020B0600070205080204" pitchFamily="34" charset="-128"/>
              </a:rPr>
              <a:t> με σαύρες, φτάνουν μέχρι τα 60 </a:t>
            </a:r>
            <a:r>
              <a:rPr lang="en-US" altLang="en-US" sz="2400" dirty="0">
                <a:ea typeface="ＭＳ Ｐゴシック" panose="020B0600070205080204" pitchFamily="34" charset="-128"/>
              </a:rPr>
              <a:t>cm</a:t>
            </a:r>
            <a:r>
              <a:rPr lang="el-GR" altLang="en-US" sz="2400" dirty="0">
                <a:ea typeface="ＭＳ Ｐゴシック" panose="020B0600070205080204" pitchFamily="34" charset="-128"/>
              </a:rPr>
              <a:t>, έχουν αργή ανάπτυξη και μπορούν να ζήσουν μέχρι τα 80 χρόνια.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2" b="21716"/>
          <a:stretch/>
        </p:blipFill>
        <p:spPr>
          <a:xfrm>
            <a:off x="4693920" y="2286000"/>
            <a:ext cx="3915986" cy="2514600"/>
          </a:xfrm>
        </p:spPr>
      </p:pic>
      <p:sp>
        <p:nvSpPr>
          <p:cNvPr id="8" name="TextBox 7"/>
          <p:cNvSpPr txBox="1"/>
          <p:nvPr/>
        </p:nvSpPr>
        <p:spPr>
          <a:xfrm>
            <a:off x="8252136" y="4523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68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195085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Κροκοδείλια (25)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62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93709" y="1619830"/>
            <a:ext cx="4620240" cy="43084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l-GR" altLang="en-US" sz="2400" dirty="0">
                <a:ea typeface="ＭＳ Ｐゴシック" panose="020B0600070205080204" pitchFamily="34" charset="-128"/>
              </a:rPr>
              <a:t>Στο πάνω μέρος του κεφαλιού διαθέτουν βρεγματικό οφθαλμό που φέρει αμφιβληστροειδή, φακό και νευρικές απολήξεις ο οποίος είναι καλυμμένος με δέρμα.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>
                <a:ea typeface="ＭＳ Ｐゴシック" panose="020B0600070205080204" pitchFamily="34" charset="-128"/>
              </a:rPr>
              <a:t>ο μάτι αυτό δεν μπορεί να «δει» αλλά διακρίνει μεταβολές στην ένταση του φωτός.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Μ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πορεί</a:t>
            </a:r>
            <a:r>
              <a:rPr lang="el-GR" altLang="en-US" sz="2400" dirty="0">
                <a:ea typeface="ＭＳ Ｐゴシック" panose="020B0600070205080204" pitchFamily="34" charset="-128"/>
              </a:rPr>
              <a:t> να εντοπιστεί μόνο όταν το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τουατάρα</a:t>
            </a:r>
            <a:r>
              <a:rPr lang="el-GR" altLang="en-US" sz="2400" dirty="0">
                <a:ea typeface="ＭＳ Ｐゴシック" panose="020B0600070205080204" pitchFamily="34" charset="-128"/>
              </a:rPr>
              <a:t> είναι νεαρό.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5" b="23868"/>
          <a:stretch/>
        </p:blipFill>
        <p:spPr>
          <a:xfrm>
            <a:off x="4935034" y="1539893"/>
            <a:ext cx="3580315" cy="2128266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08" y="3774068"/>
            <a:ext cx="3825431" cy="2388607"/>
          </a:xfrm>
        </p:spPr>
      </p:pic>
      <p:sp>
        <p:nvSpPr>
          <p:cNvPr id="10" name="TextBox 9"/>
          <p:cNvSpPr txBox="1"/>
          <p:nvPr/>
        </p:nvSpPr>
        <p:spPr>
          <a:xfrm>
            <a:off x="8194674" y="317898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69</a:t>
            </a:r>
            <a:endParaRPr lang="el-GR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94674" y="573532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70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326818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Κροκοδείλια (25)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63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19262" y="1945503"/>
            <a:ext cx="4929644" cy="3969499"/>
          </a:xfrm>
        </p:spPr>
        <p:txBody>
          <a:bodyPr>
            <a:no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Α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ποτελούν</a:t>
            </a:r>
            <a:r>
              <a:rPr lang="el-GR" altLang="en-US" sz="2400" dirty="0">
                <a:ea typeface="ＭＳ Ｐゴシック" panose="020B0600070205080204" pitchFamily="34" charset="-128"/>
              </a:rPr>
              <a:t> τα μόνα ερπετά της ομάδας των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Αρχοσαυρίων</a:t>
            </a:r>
            <a:r>
              <a:rPr lang="el-GR" altLang="en-US" sz="2400" dirty="0">
                <a:ea typeface="ＭＳ Ｐゴシック" panose="020B0600070205080204" pitchFamily="34" charset="-128"/>
              </a:rPr>
              <a:t>. </a:t>
            </a:r>
            <a:r>
              <a:rPr lang="en-US" altLang="en-US" sz="2400" dirty="0">
                <a:ea typeface="ＭＳ Ｐゴシック" panose="020B0600070205080204" pitchFamily="34" charset="-128"/>
              </a:rPr>
              <a:t>Π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αραμένουν</a:t>
            </a:r>
            <a:r>
              <a:rPr lang="el-GR" altLang="en-US" sz="2400" dirty="0">
                <a:ea typeface="ＭＳ Ｐゴシック" panose="020B0600070205080204" pitchFamily="34" charset="-128"/>
              </a:rPr>
              <a:t> σχεδόν αναλλοίωτα τα τελευταία 200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εκ.χ</a:t>
            </a:r>
            <a:r>
              <a:rPr lang="el-GR" altLang="en-US" sz="2400" dirty="0">
                <a:ea typeface="ＭＳ Ｐゴシック" panose="020B0600070205080204" pitchFamily="34" charset="-128"/>
              </a:rPr>
              <a:t>.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Λ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όγω</a:t>
            </a:r>
            <a:r>
              <a:rPr lang="el-GR" altLang="en-US" sz="2400" dirty="0">
                <a:ea typeface="ＭＳ Ｐゴシック" panose="020B0600070205080204" pitchFamily="34" charset="-128"/>
              </a:rPr>
              <a:t> μεγέθους λίγα είδη επιβίωσαν ως τις μέρες μας.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r="21043"/>
          <a:stretch/>
        </p:blipFill>
        <p:spPr>
          <a:xfrm>
            <a:off x="5739517" y="1690689"/>
            <a:ext cx="2225040" cy="4379913"/>
          </a:xfrm>
        </p:spPr>
      </p:pic>
      <p:sp>
        <p:nvSpPr>
          <p:cNvPr id="7" name="TextBox 6"/>
          <p:cNvSpPr txBox="1"/>
          <p:nvPr/>
        </p:nvSpPr>
        <p:spPr>
          <a:xfrm>
            <a:off x="7615977" y="578251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71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21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Γενικά χαρακτηριστικά 1/2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>
                <a:ea typeface="ＭＳ Ｐゴシック" panose="020B0600070205080204" pitchFamily="34" charset="-128"/>
              </a:rPr>
              <a:t>ο σώμα είναι επίμηκες και εύρωστο, το κρανίο ρωμαλέο με ογκώδεις και συμπαγείς μύες.</a:t>
            </a:r>
          </a:p>
          <a:p>
            <a:pPr>
              <a:lnSpc>
                <a:spcPct val="100000"/>
              </a:lnSpc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sz="2400" dirty="0">
                <a:ea typeface="ＭＳ Ｐゴシック" panose="020B0600070205080204" pitchFamily="34" charset="-128"/>
              </a:rPr>
              <a:t>τύπος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οδοντοφυίας</a:t>
            </a:r>
            <a:r>
              <a:rPr lang="el-GR" altLang="en-US" sz="2400" dirty="0">
                <a:ea typeface="ＭＳ Ｐゴシック" panose="020B0600070205080204" pitchFamily="34" charset="-128"/>
              </a:rPr>
              <a:t> είναι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θηκοδοντικός</a:t>
            </a:r>
            <a:r>
              <a:rPr lang="el-GR" altLang="en-US" sz="2400" dirty="0">
                <a:ea typeface="ＭＳ Ｐゴシック" panose="020B0600070205080204" pitchFamily="34" charset="-128"/>
              </a:rPr>
              <a:t> (τα δόντια είναι τοποθετημένα σε θήκες).</a:t>
            </a:r>
          </a:p>
          <a:p>
            <a:pPr>
              <a:lnSpc>
                <a:spcPct val="100000"/>
              </a:lnSpc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Ε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ίναι</a:t>
            </a:r>
            <a:r>
              <a:rPr lang="el-GR" altLang="en-US" sz="2400" dirty="0">
                <a:ea typeface="ＭＳ Ｐゴシック" panose="020B0600070205080204" pitchFamily="34" charset="-128"/>
              </a:rPr>
              <a:t> τα μοναδικά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Σπονδυλόζωα</a:t>
            </a:r>
            <a:r>
              <a:rPr lang="el-GR" altLang="en-US" sz="2400" dirty="0">
                <a:ea typeface="ＭＳ Ｐゴシック" panose="020B0600070205080204" pitchFamily="34" charset="-128"/>
              </a:rPr>
              <a:t>, πλην θηλαστικών, που διαθέτουν πλήρη δευτερογενή υπερώα. </a:t>
            </a:r>
            <a:r>
              <a:rPr lang="en-US" altLang="en-US" sz="2400" dirty="0">
                <a:ea typeface="ＭＳ Ｐゴシック" panose="020B0600070205080204" pitchFamily="34" charset="-128"/>
              </a:rPr>
              <a:t>Έ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τσι</a:t>
            </a:r>
            <a:r>
              <a:rPr lang="el-GR" altLang="en-US" sz="2400" dirty="0">
                <a:ea typeface="ＭＳ Ｐゴシック" panose="020B0600070205080204" pitchFamily="34" charset="-128"/>
              </a:rPr>
              <a:t> τα εσωτερικά ρουθούνια στρέφονται προς τα πίσω και οι κροκόδειλοι μπορούν να αναπνέουν όταν το στόμα είναι γεμάτο.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Γενικά χαρακτηριστικά 2/2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Η</a:t>
            </a:r>
            <a:r>
              <a:rPr lang="el-GR" altLang="en-US" sz="2400" dirty="0">
                <a:ea typeface="ＭＳ Ｐゴシック" panose="020B0600070205080204" pitchFamily="34" charset="-128"/>
              </a:rPr>
              <a:t> καρδιά τους είναι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τετράχωρη</a:t>
            </a:r>
            <a:r>
              <a:rPr lang="el-GR" altLang="en-US" sz="2400" dirty="0">
                <a:ea typeface="ＭＳ Ｐゴシック" panose="020B0600070205080204" pitchFamily="34" charset="-128"/>
              </a:rPr>
              <a:t>, σε αντίθεση με τα υπόλοιπα ερπετά, με διακριτούς κόλπους και κοιλίες.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Υ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πάρχει</a:t>
            </a:r>
            <a:r>
              <a:rPr lang="el-GR" altLang="en-US" sz="2400" dirty="0">
                <a:ea typeface="ＭＳ Ｐゴシック" panose="020B0600070205080204" pitchFamily="34" charset="-128"/>
              </a:rPr>
              <a:t>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γονεϊκή</a:t>
            </a:r>
            <a:r>
              <a:rPr lang="el-GR" altLang="en-US" sz="2400" dirty="0">
                <a:ea typeface="ＭＳ Ｐゴシック" panose="020B0600070205080204" pitchFamily="34" charset="-128"/>
              </a:rPr>
              <a:t> φροντίδα και η μητέρα βοηθάει τα μικρά να βγουν από την φωλιά όταν ακούσει τις κραυγές τους.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>
                <a:ea typeface="ＭＳ Ｐゴシック" panose="020B0600070205080204" pitchFamily="34" charset="-128"/>
              </a:rPr>
              <a:t>ο φύλο εξαρτάται από τη θερμοκρασία εκκόλαψης όμως εδώ τα αρσενικά προκύπτουν από υψηλές θερμοκρασίες και τα θηλυκά από χαμηλές.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9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Ταξινόμηση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66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726064" y="1690689"/>
            <a:ext cx="3995420" cy="2032000"/>
          </a:xfrm>
        </p:spPr>
        <p:txBody>
          <a:bodyPr>
            <a:noAutofit/>
          </a:bodyPr>
          <a:lstStyle/>
          <a:p>
            <a:r>
              <a:rPr lang="el-GR" altLang="en-US" sz="2400" dirty="0">
                <a:ea typeface="ＭＳ Ｐゴシック" panose="020B0600070205080204" pitchFamily="34" charset="-128"/>
              </a:rPr>
              <a:t>Διακρίνονται 3 οικογένειες: οι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αλλιγάτορες</a:t>
            </a:r>
            <a:r>
              <a:rPr lang="el-GR" altLang="en-US" sz="2400" dirty="0">
                <a:ea typeface="ＭＳ Ｐゴシック" panose="020B0600070205080204" pitchFamily="34" charset="-128"/>
              </a:rPr>
              <a:t> και οι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καϊμάνοι</a:t>
            </a:r>
            <a:r>
              <a:rPr lang="el-GR" altLang="en-US" sz="2400" dirty="0">
                <a:ea typeface="ＭＳ Ｐゴシック" panose="020B0600070205080204" pitchFamily="34" charset="-128"/>
              </a:rPr>
              <a:t> (Ν. Κόσμος), οι κροκόδειλοι και ο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γαβιάλης</a:t>
            </a:r>
            <a:r>
              <a:rPr lang="el-GR" altLang="en-US" sz="2400" dirty="0">
                <a:ea typeface="ＭＳ Ｐゴシック" panose="020B0600070205080204" pitchFamily="34" charset="-128"/>
              </a:rPr>
              <a:t> (Ινδία και Βιρμανία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).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6" b="17094"/>
          <a:stretch/>
        </p:blipFill>
        <p:spPr>
          <a:xfrm>
            <a:off x="1037721" y="3665227"/>
            <a:ext cx="3369179" cy="2427368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98" y="1656321"/>
            <a:ext cx="3421055" cy="2287864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557" y="4060825"/>
            <a:ext cx="2611336" cy="2032000"/>
          </a:xfrm>
        </p:spPr>
      </p:pic>
      <p:sp>
        <p:nvSpPr>
          <p:cNvPr id="9" name="TextBox 8"/>
          <p:cNvSpPr txBox="1"/>
          <p:nvPr/>
        </p:nvSpPr>
        <p:spPr>
          <a:xfrm>
            <a:off x="7931893" y="363964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72</a:t>
            </a:r>
            <a:endParaRPr lang="el-GR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28716" y="582692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73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42394" y="584511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74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Διαφορές Κροκοδείλου - Αλιγάτορα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67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85493" y="2050065"/>
            <a:ext cx="3714265" cy="3969499"/>
          </a:xfrm>
        </p:spPr>
        <p:txBody>
          <a:bodyPr>
            <a:noAutofit/>
          </a:bodyPr>
          <a:lstStyle/>
          <a:p>
            <a:r>
              <a:rPr lang="el-GR" altLang="en-US" sz="2400" dirty="0">
                <a:ea typeface="ＭＳ Ｐゴシック" panose="020B0600070205080204" pitchFamily="34" charset="-128"/>
              </a:rPr>
              <a:t>Οι κροκόδειλοι έχουν στενότερο ρύγχος και όταν το στόμα είναι κλειστό, το τέταρτο δόντι της κάτω γνάθου είναι εκτεθειμένο ενώ στους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αλιγάτορες </a:t>
            </a:r>
            <a:r>
              <a:rPr lang="el-GR" altLang="en-US" sz="2400" dirty="0">
                <a:ea typeface="ＭＳ Ｐゴシック" panose="020B0600070205080204" pitchFamily="34" charset="-128"/>
              </a:rPr>
              <a:t>είναι καλυμμένο. 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6" b="13708"/>
          <a:stretch/>
        </p:blipFill>
        <p:spPr>
          <a:xfrm>
            <a:off x="4549223" y="1945503"/>
            <a:ext cx="3926047" cy="3307080"/>
          </a:xfrm>
        </p:spPr>
      </p:pic>
      <p:sp>
        <p:nvSpPr>
          <p:cNvPr id="8" name="TextBox 7"/>
          <p:cNvSpPr txBox="1"/>
          <p:nvPr/>
        </p:nvSpPr>
        <p:spPr>
          <a:xfrm>
            <a:off x="7964557" y="485835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75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146111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Δεινόσαυροι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sz="3800" dirty="0">
                <a:ea typeface="ＭＳ Ｐゴシック" panose="020B0600070205080204" pitchFamily="34" charset="-128"/>
              </a:rPr>
              <a:t>Τ</a:t>
            </a:r>
            <a:r>
              <a:rPr lang="el-GR" altLang="en-US" sz="3800" dirty="0">
                <a:ea typeface="ＭＳ Ｐゴシック" panose="020B0600070205080204" pitchFamily="34" charset="-128"/>
              </a:rPr>
              <a:t>ο 1842 ο Άγγλος ανατόμος </a:t>
            </a:r>
            <a:r>
              <a:rPr lang="en-US" altLang="en-US" sz="3800" dirty="0">
                <a:ea typeface="ＭＳ Ｐゴシック" panose="020B0600070205080204" pitchFamily="34" charset="-128"/>
              </a:rPr>
              <a:t>Richard Owen </a:t>
            </a:r>
            <a:r>
              <a:rPr lang="el-GR" altLang="en-US" sz="3800" dirty="0">
                <a:ea typeface="ＭＳ Ｐゴシック" panose="020B0600070205080204" pitchFamily="34" charset="-128"/>
              </a:rPr>
              <a:t>εισήγαγε τον όρο «δεινόσαυρος» (</a:t>
            </a:r>
            <a:r>
              <a:rPr lang="en-US" altLang="en-US" sz="3800" dirty="0">
                <a:ea typeface="ＭＳ Ｐゴシック" panose="020B0600070205080204" pitchFamily="34" charset="-128"/>
              </a:rPr>
              <a:t>dinosaur)</a:t>
            </a:r>
            <a:r>
              <a:rPr lang="el-GR" altLang="en-US" sz="3800" dirty="0">
                <a:ea typeface="ＭＳ Ｐゴシック" panose="020B0600070205080204" pitchFamily="34" charset="-128"/>
              </a:rPr>
              <a:t>.</a:t>
            </a:r>
            <a:r>
              <a:rPr lang="en-US" altLang="en-US" sz="3800" dirty="0">
                <a:ea typeface="ＭＳ Ｐゴシック" panose="020B0600070205080204" pitchFamily="34" charset="-128"/>
              </a:rPr>
              <a:t> Η</a:t>
            </a:r>
            <a:r>
              <a:rPr lang="el-GR" altLang="en-US" sz="3800" dirty="0">
                <a:ea typeface="ＭＳ Ｐゴシック" panose="020B0600070205080204" pitchFamily="34" charset="-128"/>
              </a:rPr>
              <a:t> μελέτη των </a:t>
            </a:r>
            <a:r>
              <a:rPr lang="el-GR" altLang="en-US" sz="3800" dirty="0" err="1">
                <a:ea typeface="ＭＳ Ｐゴシック" panose="020B0600070205080204" pitchFamily="34" charset="-128"/>
              </a:rPr>
              <a:t>γιγαντιαιών</a:t>
            </a:r>
            <a:r>
              <a:rPr lang="el-GR" altLang="en-US" sz="3800" dirty="0">
                <a:ea typeface="ＭＳ Ｐゴシック" panose="020B0600070205080204" pitchFamily="34" charset="-128"/>
              </a:rPr>
              <a:t> απολιθωμάτων συνάρπασε ερευνητές και κοινό και γνώρισε εκρηκτική ανάπτυξη.</a:t>
            </a:r>
          </a:p>
          <a:p>
            <a:pPr>
              <a:lnSpc>
                <a:spcPct val="110000"/>
              </a:lnSpc>
            </a:pPr>
            <a:r>
              <a:rPr lang="en-US" altLang="en-US" sz="3800" dirty="0">
                <a:ea typeface="ＭＳ Ｐゴシック" panose="020B0600070205080204" pitchFamily="34" charset="-128"/>
              </a:rPr>
              <a:t>Δ</a:t>
            </a:r>
            <a:r>
              <a:rPr lang="el-GR" altLang="en-US" sz="3800" dirty="0" err="1">
                <a:ea typeface="ＭＳ Ｐゴシック" panose="020B0600070205080204" pitchFamily="34" charset="-128"/>
              </a:rPr>
              <a:t>ιακρίθηκαν</a:t>
            </a:r>
            <a:r>
              <a:rPr lang="el-GR" altLang="en-US" sz="3800" dirty="0">
                <a:ea typeface="ＭＳ Ｐゴシック" panose="020B0600070205080204" pitchFamily="34" charset="-128"/>
              </a:rPr>
              <a:t> από πολύ νωρίς δύο βασικές γραμμές δεινοσαύρων: τα </a:t>
            </a:r>
            <a:r>
              <a:rPr lang="el-GR" altLang="en-US" sz="3800" dirty="0" err="1">
                <a:ea typeface="ＭＳ Ｐゴシック" panose="020B0600070205080204" pitchFamily="34" charset="-128"/>
              </a:rPr>
              <a:t>σαυρίσχια</a:t>
            </a:r>
            <a:r>
              <a:rPr lang="el-GR" altLang="en-US" sz="3800" dirty="0">
                <a:ea typeface="ＭＳ Ｐゴシック" panose="020B0600070205080204" pitchFamily="34" charset="-128"/>
              </a:rPr>
              <a:t> (απλή με τρεις προεξοχές πύελο) και τα </a:t>
            </a:r>
            <a:r>
              <a:rPr lang="el-GR" altLang="en-US" sz="3800" dirty="0" err="1">
                <a:ea typeface="ＭＳ Ｐゴシック" panose="020B0600070205080204" pitchFamily="34" charset="-128"/>
              </a:rPr>
              <a:t>ορνιθίσχυα</a:t>
            </a:r>
            <a:r>
              <a:rPr lang="el-GR" altLang="en-US" sz="3800" dirty="0">
                <a:ea typeface="ＭＳ Ｐゴシック" panose="020B0600070205080204" pitchFamily="34" charset="-128"/>
              </a:rPr>
              <a:t> (πολύπλοκη πύελος).</a:t>
            </a:r>
            <a:endParaRPr lang="en-US" altLang="en-US" sz="3800" dirty="0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r>
              <a:rPr lang="en-US" altLang="en-US" sz="3800" dirty="0">
                <a:ea typeface="ＭＳ Ｐゴシック" panose="020B0600070205080204" pitchFamily="34" charset="-128"/>
              </a:rPr>
              <a:t>Γ</a:t>
            </a:r>
            <a:r>
              <a:rPr lang="el-GR" altLang="en-US" sz="3800" dirty="0" err="1">
                <a:ea typeface="ＭＳ Ｐゴシック" panose="020B0600070205080204" pitchFamily="34" charset="-128"/>
              </a:rPr>
              <a:t>ια</a:t>
            </a:r>
            <a:r>
              <a:rPr lang="el-GR" altLang="en-US" sz="3800" dirty="0">
                <a:ea typeface="ＭＳ Ｐゴシック" panose="020B0600070205080204" pitchFamily="34" charset="-128"/>
              </a:rPr>
              <a:t> 160 εκ. χ. (από το τέλος του </a:t>
            </a:r>
            <a:r>
              <a:rPr lang="el-GR" altLang="en-US" sz="3800" dirty="0" err="1">
                <a:ea typeface="ＭＳ Ｐゴシック" panose="020B0600070205080204" pitchFamily="34" charset="-128"/>
              </a:rPr>
              <a:t>Τριασσικού</a:t>
            </a:r>
            <a:r>
              <a:rPr lang="el-GR" altLang="en-US" sz="3800" dirty="0">
                <a:ea typeface="ＭＳ Ｐゴシック" panose="020B0600070205080204" pitchFamily="34" charset="-128"/>
              </a:rPr>
              <a:t> μέχρι του τέλος του Κρητιδικού) οι δεινόσαυροι δέσποσαν σε όλα τα οικοσυστήματα του πλανήτη με μια εντυπωσιακή ποικιλία μορφών, προσαρμογών και μεγεθών.</a:t>
            </a:r>
          </a:p>
          <a:p>
            <a:pPr>
              <a:lnSpc>
                <a:spcPct val="110000"/>
              </a:lnSpc>
            </a:pPr>
            <a:r>
              <a:rPr lang="el-GR" altLang="en-US" sz="3800" dirty="0">
                <a:ea typeface="ＭＳ Ｐゴシック" panose="020B0600070205080204" pitchFamily="34" charset="-128"/>
              </a:rPr>
              <a:t>Από τα πρώτα 3 γένη που περιέγραψε ο </a:t>
            </a:r>
            <a:r>
              <a:rPr lang="en-US" altLang="en-US" sz="3800" dirty="0">
                <a:ea typeface="ＭＳ Ｐゴシック" panose="020B0600070205080204" pitchFamily="34" charset="-128"/>
              </a:rPr>
              <a:t>Owen, </a:t>
            </a:r>
            <a:r>
              <a:rPr lang="el-GR" altLang="en-US" sz="3800" dirty="0">
                <a:ea typeface="ＭＳ Ｐゴシック" panose="020B0600070205080204" pitchFamily="34" charset="-128"/>
              </a:rPr>
              <a:t>οι παλαιοντολόγοι στις μέρες μας έχουν διακρίνει πάνω από 1.000 είδη.</a:t>
            </a:r>
            <a:endParaRPr lang="en-US" altLang="en-US" sz="38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4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Ποικιλία μορφών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69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Υ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πήρχαν</a:t>
            </a:r>
            <a:r>
              <a:rPr lang="el-GR" altLang="en-US" sz="2400" dirty="0">
                <a:ea typeface="ＭＳ Ｐゴシック" panose="020B0600070205080204" pitchFamily="34" charset="-128"/>
              </a:rPr>
              <a:t> ιπτάμενοι (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πτερόσαυροι</a:t>
            </a:r>
            <a:r>
              <a:rPr lang="el-GR" altLang="en-US" sz="2400" dirty="0">
                <a:ea typeface="ＭＳ Ｐゴシック" panose="020B0600070205080204" pitchFamily="34" charset="-128"/>
              </a:rPr>
              <a:t>), 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l-GR" altLang="en-US" sz="2400" dirty="0">
                <a:ea typeface="ＭＳ Ｐゴシック" panose="020B0600070205080204" pitchFamily="34" charset="-128"/>
              </a:rPr>
              <a:t>και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θαλάσσιοι </a:t>
            </a:r>
            <a:r>
              <a:rPr lang="el-GR" altLang="en-US" sz="2400" dirty="0">
                <a:ea typeface="ＭＳ Ｐゴシック" panose="020B0600070205080204" pitchFamily="34" charset="-128"/>
              </a:rPr>
              <a:t>(ιχθυόσαυροι).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88" y="4271622"/>
            <a:ext cx="3890962" cy="1667555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58849"/>
            <a:ext cx="3836988" cy="4299177"/>
          </a:xfrm>
        </p:spPr>
      </p:pic>
      <p:sp>
        <p:nvSpPr>
          <p:cNvPr id="8" name="TextBox 7"/>
          <p:cNvSpPr txBox="1"/>
          <p:nvPr/>
        </p:nvSpPr>
        <p:spPr>
          <a:xfrm>
            <a:off x="4150192" y="566217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76</a:t>
            </a:r>
            <a:endParaRPr lang="el-GR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108346" y="566217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77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130187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Προέλευση και εξέλιξη </a:t>
            </a:r>
            <a:br>
              <a:rPr lang="el-GR" sz="4000" dirty="0" smtClean="0"/>
            </a:br>
            <a:r>
              <a:rPr lang="el-GR" sz="4000" dirty="0" smtClean="0"/>
              <a:t>των </a:t>
            </a:r>
            <a:r>
              <a:rPr lang="el-GR" sz="4000" dirty="0" err="1" smtClean="0"/>
              <a:t>αμνιωτών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7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8" b="23131"/>
          <a:stretch/>
        </p:blipFill>
        <p:spPr>
          <a:xfrm>
            <a:off x="4728516" y="1745145"/>
            <a:ext cx="3682706" cy="2248523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888" y="4048125"/>
            <a:ext cx="2815961" cy="2114550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74320" y="1854200"/>
            <a:ext cx="4245293" cy="4308475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Σ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υνδέονται</a:t>
            </a:r>
            <a:r>
              <a:rPr lang="el-GR" altLang="en-US" sz="2400" dirty="0">
                <a:ea typeface="ＭＳ Ｐゴシック" panose="020B0600070205080204" pitchFamily="34" charset="-128"/>
              </a:rPr>
              <a:t> στενά με τους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ανθρακόσαυρους</a:t>
            </a:r>
            <a:r>
              <a:rPr lang="sk-SK" altLang="en-US" sz="2400" dirty="0" smtClean="0">
                <a:ea typeface="ＭＳ Ｐゴシック" panose="020B0600070205080204" pitchFamily="34" charset="-128"/>
              </a:rPr>
              <a:t>,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(οι </a:t>
            </a:r>
            <a:r>
              <a:rPr lang="el-GR" altLang="en-US" sz="2400" dirty="0">
                <a:ea typeface="ＭＳ Ｐゴシック" panose="020B0600070205080204" pitchFamily="34" charset="-128"/>
              </a:rPr>
              <a:t>οποίοι ΔΕΝ είναι πρώιμα ερπετά).</a:t>
            </a:r>
          </a:p>
          <a:p>
            <a:r>
              <a:rPr lang="el-GR" altLang="en-US" sz="2400" dirty="0">
                <a:ea typeface="ＭＳ Ｐゴシック" panose="020B0600070205080204" pitchFamily="34" charset="-128"/>
              </a:rPr>
              <a:t>Οι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ανθρακόσαυροι</a:t>
            </a:r>
            <a:r>
              <a:rPr lang="el-GR" altLang="en-US" sz="2400" dirty="0">
                <a:ea typeface="ＭＳ Ｐゴシック" panose="020B0600070205080204" pitchFamily="34" charset="-128"/>
              </a:rPr>
              <a:t> ήταν ικανοποιητικά προσαρμοσμένοι στην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χερσόβια</a:t>
            </a:r>
            <a:r>
              <a:rPr lang="el-GR" altLang="en-US" sz="2400" dirty="0">
                <a:ea typeface="ＭＳ Ｐゴシック" panose="020B0600070205080204" pitchFamily="34" charset="-128"/>
              </a:rPr>
              <a:t> ζωή και οι περισσότερες μορφές ήταν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εντομοφάγες</a:t>
            </a:r>
            <a:r>
              <a:rPr lang="el-GR" altLang="en-US" sz="2400" dirty="0">
                <a:ea typeface="ＭＳ Ｐゴシック" panose="020B0600070205080204" pitchFamily="34" charset="-128"/>
              </a:rPr>
              <a:t>. 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4728516" y="4008437"/>
            <a:ext cx="2057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i="1" dirty="0" err="1">
                <a:solidFill>
                  <a:srgbClr val="5D1613"/>
                </a:solidFill>
                <a:latin typeface="Calibri" panose="020F0502020204030204" pitchFamily="34" charset="0"/>
              </a:rPr>
              <a:t>Diadectes</a:t>
            </a:r>
            <a:r>
              <a:rPr lang="en-US" altLang="en-US" sz="1600" i="1" dirty="0">
                <a:solidFill>
                  <a:srgbClr val="5D1613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600" dirty="0">
                <a:solidFill>
                  <a:srgbClr val="5D1613"/>
                </a:solidFill>
                <a:latin typeface="Calibri" panose="020F0502020204030204" pitchFamily="34" charset="0"/>
              </a:rPr>
              <a:t>sp.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08346" y="371666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08346" y="568646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271807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Οι χερσαίοι δεινόσαυροι ήταν χορτοφάγοι </a:t>
            </a:r>
            <a:br>
              <a:rPr lang="el-GR" sz="3200" dirty="0" smtClean="0"/>
            </a:br>
            <a:r>
              <a:rPr lang="el-GR" sz="3200" dirty="0" smtClean="0"/>
              <a:t>ή άγριοι θηρευτές …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70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5" b="17125"/>
          <a:stretch/>
        </p:blipFill>
        <p:spPr>
          <a:xfrm>
            <a:off x="1133889" y="1743810"/>
            <a:ext cx="3125819" cy="2233434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" y="4903277"/>
            <a:ext cx="3778250" cy="1217930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18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2" b="16938"/>
          <a:stretch/>
        </p:blipFill>
        <p:spPr>
          <a:xfrm>
            <a:off x="4979228" y="1736456"/>
            <a:ext cx="2985330" cy="2204881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19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546" y="4060595"/>
            <a:ext cx="2712694" cy="2032000"/>
          </a:xfrm>
        </p:spPr>
      </p:pic>
      <p:sp>
        <p:nvSpPr>
          <p:cNvPr id="17" name="TextBox 16"/>
          <p:cNvSpPr txBox="1"/>
          <p:nvPr/>
        </p:nvSpPr>
        <p:spPr>
          <a:xfrm>
            <a:off x="918210" y="4060595"/>
            <a:ext cx="38976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latin typeface="Calibri" panose="020F0502020204030204" pitchFamily="34" charset="0"/>
              </a:rPr>
              <a:t>To </a:t>
            </a:r>
            <a:r>
              <a:rPr lang="el-GR" altLang="en-US" dirty="0">
                <a:latin typeface="Calibri" panose="020F0502020204030204" pitchFamily="34" charset="0"/>
              </a:rPr>
              <a:t>μέγεθός τους ποικίλλει από την </a:t>
            </a:r>
            <a:r>
              <a:rPr lang="en-US" altLang="en-US" i="1" dirty="0" err="1">
                <a:latin typeface="Calibri" panose="020F0502020204030204" pitchFamily="34" charset="0"/>
              </a:rPr>
              <a:t>Anchiornis</a:t>
            </a:r>
            <a:r>
              <a:rPr lang="el-GR" altLang="en-US" dirty="0">
                <a:latin typeface="Calibri" panose="020F0502020204030204" pitchFamily="34" charset="0"/>
              </a:rPr>
              <a:t> (διαστάσεις περιστεριού) </a:t>
            </a:r>
            <a:r>
              <a:rPr lang="el-GR" altLang="en-US" dirty="0" err="1">
                <a:latin typeface="Calibri" panose="020F0502020204030204" pitchFamily="34" charset="0"/>
              </a:rPr>
              <a:t>εώς</a:t>
            </a:r>
            <a:r>
              <a:rPr lang="el-GR" altLang="en-US" dirty="0">
                <a:latin typeface="Calibri" panose="020F0502020204030204" pitchFamily="34" charset="0"/>
              </a:rPr>
              <a:t> τον </a:t>
            </a:r>
            <a:r>
              <a:rPr lang="en-US" altLang="en-US" dirty="0" err="1">
                <a:latin typeface="Calibri" panose="020F0502020204030204" pitchFamily="34" charset="0"/>
              </a:rPr>
              <a:t>Argentinosaurus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l-GR" altLang="en-US" dirty="0">
                <a:latin typeface="Calibri" panose="020F0502020204030204" pitchFamily="34" charset="0"/>
              </a:rPr>
              <a:t>των 40 </a:t>
            </a:r>
            <a:r>
              <a:rPr lang="en-US" altLang="en-US" dirty="0">
                <a:latin typeface="Calibri" panose="020F0502020204030204" pitchFamily="34" charset="0"/>
              </a:rPr>
              <a:t>m </a:t>
            </a:r>
            <a:r>
              <a:rPr lang="el-GR" altLang="en-US" dirty="0">
                <a:latin typeface="Calibri" panose="020F0502020204030204" pitchFamily="34" charset="0"/>
              </a:rPr>
              <a:t>και των 80 </a:t>
            </a:r>
            <a:r>
              <a:rPr lang="en-US" altLang="en-US" dirty="0">
                <a:latin typeface="Calibri" panose="020F0502020204030204" pitchFamily="34" charset="0"/>
              </a:rPr>
              <a:t>t.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96494" y="366718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78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96633" y="364224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79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5767" y="58069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80</a:t>
            </a:r>
            <a:endParaRPr lang="el-GR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550803" y="575787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81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7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Οι χερσαίοι δεινόσαυροι ήταν χορτοφάγοι </a:t>
            </a:r>
            <a:br>
              <a:rPr lang="el-GR" sz="3200" dirty="0" smtClean="0"/>
            </a:br>
            <a:r>
              <a:rPr lang="el-GR" sz="3200" dirty="0" smtClean="0"/>
              <a:t>ή άγριοι θηρευτές …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71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6"/>
          </p:nvPr>
        </p:nvSpPr>
        <p:spPr>
          <a:xfrm>
            <a:off x="160103" y="1866900"/>
            <a:ext cx="4610017" cy="445851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Η</a:t>
            </a:r>
            <a:r>
              <a:rPr lang="el-GR" altLang="en-US" dirty="0">
                <a:ea typeface="ＭＳ Ｐゴシック" panose="020B0600070205080204" pitchFamily="34" charset="-128"/>
              </a:rPr>
              <a:t> 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συμπεριφορά </a:t>
            </a:r>
            <a:r>
              <a:rPr lang="el-GR" altLang="en-US" dirty="0">
                <a:ea typeface="ＭＳ Ｐゴシック" panose="020B0600070205080204" pitchFamily="34" charset="-128"/>
              </a:rPr>
              <a:t>τους έμοιαζε με αυτή των σημερινών θηλαστικών: οι φυτοφάγοι ανέπτυσσαν πολυμελείς αγέλες ενώ οι σαρκοφάγοι κινούνταν είτε σε μικρές ομάδες είτε μοναχικά. </a:t>
            </a:r>
          </a:p>
          <a:p>
            <a:pPr>
              <a:lnSpc>
                <a:spcPct val="110000"/>
              </a:lnSpc>
            </a:pPr>
            <a:r>
              <a:rPr lang="el-GR" altLang="en-US" dirty="0">
                <a:ea typeface="ＭＳ Ｐゴシック" panose="020B0600070205080204" pitchFamily="34" charset="-128"/>
              </a:rPr>
              <a:t>Διέφεραν ως προς την φυσιολογία τους από τα </a:t>
            </a:r>
            <a:r>
              <a:rPr lang="el-GR" altLang="en-US" dirty="0" err="1">
                <a:ea typeface="ＭＳ Ｐゴシック" panose="020B0600070205080204" pitchFamily="34" charset="-128"/>
              </a:rPr>
              <a:t>αρτίγονα</a:t>
            </a:r>
            <a:r>
              <a:rPr lang="el-GR" altLang="en-US" dirty="0">
                <a:ea typeface="ＭＳ Ｐゴシック" panose="020B0600070205080204" pitchFamily="34" charset="-128"/>
              </a:rPr>
              <a:t> ερπετά και φαίνεται ότι τελικά ήταν </a:t>
            </a:r>
            <a:r>
              <a:rPr lang="el-GR" altLang="en-US" dirty="0" err="1">
                <a:ea typeface="ＭＳ Ｐゴシック" panose="020B0600070205080204" pitchFamily="34" charset="-128"/>
              </a:rPr>
              <a:t>ενδόθερμοι</a:t>
            </a:r>
            <a:r>
              <a:rPr lang="el-GR" altLang="en-US" dirty="0">
                <a:ea typeface="ＭＳ Ｐゴシック" panose="020B0600070205080204" pitchFamily="34" charset="-128"/>
              </a:rPr>
              <a:t> ή τουλάχιστον είχαν την ικανότητα παραγωγής μεταβολικών ποσών ενέργειας.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r>
              <a:rPr lang="el-GR" altLang="en-US" dirty="0">
                <a:ea typeface="ＭＳ Ｐゴシック" panose="020B0600070205080204" pitchFamily="34" charset="-128"/>
              </a:rPr>
              <a:t>Η μελέτη τους παραμένει γοητευτική και έχει «στοιχειώσει» την έρευνα...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6" b="29094"/>
          <a:stretch/>
        </p:blipFill>
        <p:spPr>
          <a:xfrm>
            <a:off x="4971637" y="1449616"/>
            <a:ext cx="3543713" cy="1695453"/>
          </a:xfrm>
        </p:spPr>
      </p:pic>
      <p:pic>
        <p:nvPicPr>
          <p:cNvPr id="19" name="Content Placeholder 18"/>
          <p:cNvPicPr>
            <a:picLocks noGrp="1" noChangeAspect="1"/>
          </p:cNvPicPr>
          <p:nvPr>
            <p:ph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177" y="3053646"/>
            <a:ext cx="2191373" cy="2032000"/>
          </a:xfrm>
        </p:spPr>
      </p:pic>
      <p:pic>
        <p:nvPicPr>
          <p:cNvPr id="20" name="Content Placeholder 19"/>
          <p:cNvPicPr>
            <a:picLocks noGrp="1" noChangeAspect="1"/>
          </p:cNvPicPr>
          <p:nvPr>
            <p:ph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590" y="4229559"/>
            <a:ext cx="2130587" cy="1660765"/>
          </a:xfrm>
        </p:spPr>
      </p:pic>
      <p:sp>
        <p:nvSpPr>
          <p:cNvPr id="9" name="TextBox 8"/>
          <p:cNvSpPr txBox="1"/>
          <p:nvPr/>
        </p:nvSpPr>
        <p:spPr>
          <a:xfrm>
            <a:off x="8383743" y="277517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82</a:t>
            </a:r>
            <a:endParaRPr lang="el-GR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545797" y="480864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83</a:t>
            </a:r>
            <a:endParaRPr lang="el-GR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54424" y="556703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84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83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Diaspida</a:t>
            </a:r>
            <a:r>
              <a:rPr lang="en-US" dirty="0" smtClean="0"/>
              <a:t>, </a:t>
            </a:r>
            <a:r>
              <a:rPr lang="en-US" dirty="0" err="1" smtClean="0"/>
              <a:t>Archosauria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5"/>
          <a:stretch/>
        </p:blipFill>
        <p:spPr>
          <a:xfrm>
            <a:off x="1463123" y="1548581"/>
            <a:ext cx="6172200" cy="464263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72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06746" y="567442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85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250466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Archosauria</a:t>
            </a:r>
            <a:r>
              <a:rPr lang="en-US" dirty="0" smtClean="0"/>
              <a:t>- </a:t>
            </a:r>
            <a:r>
              <a:rPr lang="en-US" dirty="0" err="1" smtClean="0"/>
              <a:t>Dinosauria</a:t>
            </a:r>
            <a:r>
              <a:rPr lang="en-US" dirty="0" smtClean="0"/>
              <a:t> - </a:t>
            </a:r>
            <a:r>
              <a:rPr lang="en-US" dirty="0" err="1" smtClean="0"/>
              <a:t>Saurichia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73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9"/>
          <a:stretch/>
        </p:blipFill>
        <p:spPr>
          <a:xfrm>
            <a:off x="1468802" y="2094271"/>
            <a:ext cx="6206396" cy="4231145"/>
          </a:xfrm>
        </p:spPr>
      </p:pic>
      <p:sp>
        <p:nvSpPr>
          <p:cNvPr id="6" name="TextBox 5"/>
          <p:cNvSpPr txBox="1"/>
          <p:nvPr/>
        </p:nvSpPr>
        <p:spPr>
          <a:xfrm>
            <a:off x="7411984" y="560617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86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78971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Που πήγαν οι δεινόσαυροι</a:t>
            </a:r>
            <a:r>
              <a:rPr lang="en-US" dirty="0" smtClean="0"/>
              <a:t>; 1/2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74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8" b="19447"/>
          <a:stretch/>
        </p:blipFill>
        <p:spPr>
          <a:xfrm>
            <a:off x="4993914" y="1772059"/>
            <a:ext cx="3246039" cy="2194694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24388" y="4048125"/>
            <a:ext cx="3615565" cy="184975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n-US" sz="2900" dirty="0">
                <a:latin typeface="Calibri" panose="020F0502020204030204" pitchFamily="34" charset="0"/>
              </a:rPr>
              <a:t>Η φωτοσύνθεση περιορίστηκε με άμεσο αντίκτυπο σε όλους τους κρίκους της τροφικής αλυσίδας. Τα πιο μεγαλόσωμα ζώα δέχτηκαν τις οξύτερες συνέπειες.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4335" y="1854200"/>
            <a:ext cx="4230053" cy="430847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n-US" dirty="0">
                <a:ea typeface="ＭＳ Ｐゴシック" panose="020B0600070205080204" pitchFamily="34" charset="-128"/>
              </a:rPr>
              <a:t>Κατά τη διάρκεια του Κρητιδικού και του Τεταρτογενούς (γύρω στα 65 </a:t>
            </a:r>
            <a:r>
              <a:rPr lang="el-GR" altLang="en-US" dirty="0" err="1">
                <a:ea typeface="ＭＳ Ｐゴシック" panose="020B0600070205080204" pitchFamily="34" charset="-128"/>
              </a:rPr>
              <a:t>εκ.χ</a:t>
            </a:r>
            <a:r>
              <a:rPr lang="el-GR" altLang="en-US" dirty="0">
                <a:ea typeface="ＭＳ Ｐゴシック" panose="020B0600070205080204" pitchFamily="34" charset="-128"/>
              </a:rPr>
              <a:t>.) έλαβε χώρα μαζική εξαφάνιση πολλών ζωικών ομάδων με 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πιο </a:t>
            </a:r>
            <a:r>
              <a:rPr lang="el-GR" altLang="en-US" dirty="0">
                <a:ea typeface="ＭＳ Ｐゴシック" panose="020B0600070205080204" pitchFamily="34" charset="-128"/>
              </a:rPr>
              <a:t>γνωστή εκείνη των δεινοσαύρων (Κ</a:t>
            </a:r>
            <a:r>
              <a:rPr lang="en-US" altLang="en-US" dirty="0">
                <a:ea typeface="ＭＳ Ｐゴシック" panose="020B0600070205080204" pitchFamily="34" charset="-128"/>
              </a:rPr>
              <a:t>–T extinction event</a:t>
            </a:r>
            <a:r>
              <a:rPr lang="el-GR" altLang="en-US" dirty="0">
                <a:ea typeface="ＭＳ Ｐゴシック" panose="020B0600070205080204" pitchFamily="34" charset="-128"/>
              </a:rPr>
              <a:t>).</a:t>
            </a:r>
          </a:p>
          <a:p>
            <a:pPr>
              <a:lnSpc>
                <a:spcPct val="110000"/>
              </a:lnSpc>
            </a:pPr>
            <a:r>
              <a:rPr lang="el-GR" altLang="en-US" dirty="0">
                <a:ea typeface="ＭＳ Ｐゴシック" panose="020B0600070205080204" pitchFamily="34" charset="-128"/>
              </a:rPr>
              <a:t>Μια «βροχή αστεροειδών» που ενεργοποίησε έντονη ηφαιστειακή δραστηριότητα φαίνεται ότι 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αλλοίωσε </a:t>
            </a:r>
            <a:r>
              <a:rPr lang="el-GR" altLang="en-US" dirty="0">
                <a:ea typeface="ＭＳ Ｐゴシック" panose="020B0600070205080204" pitchFamily="34" charset="-128"/>
              </a:rPr>
              <a:t>δραματικά την σύσταση της ατμόσφαιρας του πλανήτη με αποτέλεσμα να 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τροποποιηθεί </a:t>
            </a:r>
            <a:r>
              <a:rPr lang="el-GR" altLang="en-US" dirty="0">
                <a:ea typeface="ＭＳ Ｐゴシック" panose="020B0600070205080204" pitchFamily="34" charset="-128"/>
              </a:rPr>
              <a:t>έντονα η οικολογία της Γης.</a:t>
            </a:r>
          </a:p>
          <a:p>
            <a:endParaRPr lang="el-GR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32950" y="364483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87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8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Που πήγαν οι δεινόσαυροι</a:t>
            </a:r>
            <a:r>
              <a:rPr lang="en-US" dirty="0" smtClean="0"/>
              <a:t>; 2/2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75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3670" y="1341119"/>
            <a:ext cx="3989070" cy="483711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n-US" dirty="0">
                <a:ea typeface="ＭＳ Ｐゴシック" panose="020B0600070205080204" pitchFamily="34" charset="-128"/>
              </a:rPr>
              <a:t>Σύμφωνα με πολλούς </a:t>
            </a:r>
            <a:r>
              <a:rPr lang="el-GR" altLang="en-US" dirty="0" err="1">
                <a:ea typeface="ＭＳ Ｐゴシック" panose="020B0600070205080204" pitchFamily="34" charset="-128"/>
              </a:rPr>
              <a:t>παλαιοντοντολόγους</a:t>
            </a:r>
            <a:r>
              <a:rPr lang="el-GR" altLang="en-US" dirty="0">
                <a:ea typeface="ＭＳ Ｐゴシック" panose="020B0600070205080204" pitchFamily="34" charset="-128"/>
              </a:rPr>
              <a:t> η αυξημένη παρουσία των υπεριωδών </a:t>
            </a:r>
            <a:r>
              <a:rPr lang="el-GR" altLang="en-US" dirty="0" err="1">
                <a:ea typeface="ＭＳ Ｐゴシック" panose="020B0600070205080204" pitchFamily="34" charset="-128"/>
              </a:rPr>
              <a:t>ακτίνων</a:t>
            </a:r>
            <a:r>
              <a:rPr lang="el-GR" altLang="en-US" dirty="0">
                <a:ea typeface="ＭＳ Ｐゴシック" panose="020B0600070205080204" pitchFamily="34" charset="-128"/>
              </a:rPr>
              <a:t> προκάλεσε προβλήματα στην όραση των μορφών εκείνων ζωής που δεν μπορούσαν να τις αποφύγουν.</a:t>
            </a:r>
          </a:p>
          <a:p>
            <a:pPr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Ο</a:t>
            </a:r>
            <a:r>
              <a:rPr lang="el-GR" altLang="en-US" dirty="0">
                <a:ea typeface="ＭＳ Ｐゴシック" panose="020B0600070205080204" pitchFamily="34" charset="-128"/>
              </a:rPr>
              <a:t>ι πλέον μεγαλόσωμοι δεινόσαυροι «έπαθαν καταρράκτη» και δεν μπορούσαν να τραφούν.</a:t>
            </a:r>
          </a:p>
          <a:p>
            <a:pPr>
              <a:lnSpc>
                <a:spcPct val="110000"/>
              </a:lnSpc>
            </a:pPr>
            <a:r>
              <a:rPr lang="el-GR" altLang="en-US" dirty="0">
                <a:ea typeface="ＭＳ Ｐゴシック" panose="020B0600070205080204" pitchFamily="34" charset="-128"/>
              </a:rPr>
              <a:t>Οι πιο μικρόσωμοι επιβίωσαν για περισσότερο χρονικό διάστημα αλλά στο τέλος δεν μπόρεσαν να προσαρμοστούν στο διαφορετικό περιβάλλον που εγκαθιδρύθηκε.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l-GR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760" y="1569720"/>
            <a:ext cx="3912193" cy="4379913"/>
          </a:xfrm>
        </p:spPr>
      </p:pic>
      <p:sp>
        <p:nvSpPr>
          <p:cNvPr id="7" name="TextBox 6"/>
          <p:cNvSpPr txBox="1"/>
          <p:nvPr/>
        </p:nvSpPr>
        <p:spPr>
          <a:xfrm>
            <a:off x="7592531" y="56636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88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7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4000" dirty="0">
                <a:ea typeface="ＭＳ Ｐゴシック" panose="020B0600070205080204" pitchFamily="34" charset="-128"/>
              </a:rPr>
              <a:t>Δεν μπορείς να βρεις δεινόσαυρους στις μέρες μας...</a:t>
            </a:r>
            <a:endParaRPr lang="en-US" sz="40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26663"/>
            <a:ext cx="3886200" cy="4349261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831679"/>
            <a:ext cx="3886200" cy="433923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76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77179" y="58326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89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31772" y="58326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90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4130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Γιατί δεν έχουν βρεθεί δεινόσαυροι στην Ελλάδα</a:t>
            </a:r>
            <a:r>
              <a:rPr lang="en-US" dirty="0" smtClean="0"/>
              <a:t>; 1/2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32058"/>
            <a:ext cx="7886700" cy="433847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77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64557" y="539306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91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394771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Γιατί δεν έχουν βρεθεί δεινόσαυροι στην Ελλάδα</a:t>
            </a:r>
            <a:r>
              <a:rPr lang="en-US" dirty="0" smtClean="0"/>
              <a:t>; 2/2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86163"/>
            <a:ext cx="7886700" cy="2830262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78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73590" y="513942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93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65259" y="51394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92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396032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Τέλος Παρουσίασης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smtClean="0"/>
              <a:t>Διαφοροποίηση των </a:t>
            </a:r>
            <a:r>
              <a:rPr lang="el-GR" dirty="0" err="1" smtClean="0"/>
              <a:t>αμνιωτών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8</a:t>
            </a:fld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08759"/>
            <a:ext cx="4188319" cy="4699953"/>
          </a:xfrm>
        </p:spPr>
      </p:pic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365760" y="1798638"/>
            <a:ext cx="3745859" cy="4410075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Η</a:t>
            </a:r>
            <a:r>
              <a:rPr lang="el-GR" altLang="en-US" sz="2400" dirty="0">
                <a:ea typeface="ＭＳ Ｐゴシック" panose="020B0600070205080204" pitchFamily="34" charset="-128"/>
              </a:rPr>
              <a:t> πρώιμη διαφοροποίηση οδήγησε σε τρεις βασικούς τύπους οπών στην κροταφική περιοχή των κρανίου, τα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αναψιδωτά</a:t>
            </a:r>
            <a:r>
              <a:rPr lang="el-GR" altLang="en-US" sz="2400" dirty="0">
                <a:ea typeface="ＭＳ Ｐゴシック" panose="020B0600070205080204" pitchFamily="34" charset="-128"/>
              </a:rPr>
              <a:t>, τα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διαψιδωτά</a:t>
            </a:r>
            <a:r>
              <a:rPr lang="el-GR" altLang="en-US" sz="2400" dirty="0">
                <a:ea typeface="ＭＳ Ｐゴシック" panose="020B0600070205080204" pitchFamily="34" charset="-128"/>
              </a:rPr>
              <a:t> και τα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συναψιδωτά</a:t>
            </a:r>
            <a:r>
              <a:rPr lang="el-GR" altLang="en-US" sz="2400" dirty="0">
                <a:ea typeface="ＭＳ Ｐゴシック" panose="020B0600070205080204" pitchFamily="34" charset="-128"/>
              </a:rPr>
              <a:t>.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06300" y="585156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112494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</a:rPr>
              <a:t>Σημειώματα</a:t>
            </a:r>
            <a:endParaRPr lang="el-GR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 useBgFill="1">
        <p:nvSpPr>
          <p:cNvPr id="11264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n-US" sz="2000" smtClean="0"/>
              <a:t>Το παρόν έργο αποτελεί την έκδοση 1.0.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1η. Χορδωτά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1F546-0C8F-4432-ACA8-6C0ADB8BBB42}" type="slidenum">
              <a:rPr lang="el-GR" smtClean="0"/>
              <a:pPr>
                <a:defRPr/>
              </a:pPr>
              <a:t>82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 useBgFill="1">
        <p:nvSpPr>
          <p:cNvPr id="11366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Εθνικόν</a:t>
            </a:r>
            <a:r>
              <a:rPr lang="el-GR" altLang="en-US" sz="2000" dirty="0" smtClean="0"/>
              <a:t> και </a:t>
            </a:r>
            <a:r>
              <a:rPr lang="el-GR" altLang="en-US" sz="2000" dirty="0" err="1" smtClean="0"/>
              <a:t>Καποδιστριακόν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smtClean="0"/>
              <a:t>Παναγιώτης Παφίλης, Επίκουρος Καθηγητής. «Ζωολογία </a:t>
            </a:r>
            <a:r>
              <a:rPr lang="en-US" altLang="en-US" sz="2000" dirty="0" smtClean="0"/>
              <a:t>II</a:t>
            </a:r>
            <a:r>
              <a:rPr lang="el-GR" altLang="en-US" sz="2000" dirty="0" smtClean="0"/>
              <a:t>.</a:t>
            </a:r>
            <a:r>
              <a:rPr lang="el-GR" altLang="en-US" sz="2000" dirty="0" smtClean="0">
                <a:solidFill>
                  <a:srgbClr val="FF0000"/>
                </a:solidFill>
              </a:rPr>
              <a:t> </a:t>
            </a:r>
            <a:r>
              <a:rPr lang="el-GR" altLang="en-US" sz="2000" dirty="0" smtClean="0"/>
              <a:t>Ενότητα 2. Ερπετά». Έκδοση: 1.0. Αθήνα 201</a:t>
            </a:r>
            <a:r>
              <a:rPr lang="en-US" altLang="en-US" sz="2000" dirty="0" smtClean="0"/>
              <a:t>5</a:t>
            </a:r>
            <a:r>
              <a:rPr lang="el-GR" altLang="en-US" sz="2000" dirty="0" smtClean="0"/>
              <a:t>. Διαθέσιμο από τη δικτυακή διεύθυνση: </a:t>
            </a:r>
            <a:r>
              <a:rPr lang="en-GB" altLang="en-US" sz="2000" dirty="0"/>
              <a:t>http://opencourses.uoa.gr/courses/BIOL1/</a:t>
            </a:r>
            <a:r>
              <a:rPr lang="el-GR" altLang="en-US" sz="2000" dirty="0" smtClean="0"/>
              <a:t>.</a:t>
            </a:r>
          </a:p>
          <a:p>
            <a:pPr marL="0" indent="0"/>
            <a:endParaRPr lang="el-GR" altLang="en-US" dirty="0" smtClean="0"/>
          </a:p>
          <a:p>
            <a:pPr marL="0" indent="0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1η. Χορδωτά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EBA9A-717F-4E81-A601-969B4396BD57}" type="slidenum">
              <a:rPr lang="el-GR" smtClean="0"/>
              <a:pPr>
                <a:defRPr/>
              </a:pPr>
              <a:t>83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1. </a:t>
            </a:r>
            <a:r>
              <a:rPr lang="en-US" sz="1600" dirty="0"/>
              <a:t>NATIONAL ZOOLOGICAL PARK: JAPANESE GIANT SALAMANDER Photographic </a:t>
            </a:r>
            <a:r>
              <a:rPr lang="en-US" sz="1600" dirty="0" err="1"/>
              <a:t>Prin</a:t>
            </a:r>
            <a:r>
              <a:rPr lang="en-US" sz="1600" dirty="0"/>
              <a:t> Copyright © Art.com Inc. All Rights Reserved.   </a:t>
            </a:r>
            <a:r>
              <a:rPr lang="el-GR" sz="1600" dirty="0"/>
              <a:t>Σύνδεσμος:  </a:t>
            </a:r>
            <a:r>
              <a:rPr lang="en-US" sz="1600" dirty="0"/>
              <a:t>http://www.art.com/products/p19245823765-sa-i7178461/national-zoological-park-japanese-giant-salamander.htm?sOrig=CAT&amp;sOrigID=759791&amp;dimVals=759791&amp;ui=FBB7DF760A8C438090787F63C99B19E2.   </a:t>
            </a:r>
            <a:r>
              <a:rPr lang="el-GR" sz="1600" dirty="0"/>
              <a:t>Πηγή:   </a:t>
            </a:r>
            <a:r>
              <a:rPr lang="en-US" sz="1600" dirty="0"/>
              <a:t>http://www.art.com. 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2. </a:t>
            </a:r>
            <a:r>
              <a:rPr lang="en-US" sz="1600" dirty="0"/>
              <a:t>Wikipedia The Free Encyclopedia. Creative Commons </a:t>
            </a:r>
            <a:r>
              <a:rPr lang="en-US" sz="1600" dirty="0" err="1"/>
              <a:t>Licence</a:t>
            </a:r>
            <a:r>
              <a:rPr lang="en-US" sz="1600" dirty="0"/>
              <a:t>.  </a:t>
            </a:r>
            <a:r>
              <a:rPr lang="el-GR" sz="1600" dirty="0"/>
              <a:t>Σύνδεσμος:  </a:t>
            </a:r>
            <a:r>
              <a:rPr lang="en-US" sz="1600" dirty="0"/>
              <a:t>https://en.wikipedia.org/wiki/Reptiliomorpha. </a:t>
            </a:r>
            <a:r>
              <a:rPr lang="el-GR" sz="1600" dirty="0"/>
              <a:t>Πηγή:  </a:t>
            </a:r>
            <a:r>
              <a:rPr lang="en-US" sz="1600" dirty="0"/>
              <a:t>https://en.wikipedia.org.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3. </a:t>
            </a:r>
            <a:r>
              <a:rPr lang="el-GR" sz="1600" dirty="0"/>
              <a:t>Σύνδεσμος: </a:t>
            </a:r>
            <a:r>
              <a:rPr lang="en-US" sz="1600" dirty="0"/>
              <a:t>http://www.filmaffinity.com/es/film152490.html.   </a:t>
            </a:r>
            <a:r>
              <a:rPr lang="el-GR" sz="1600" dirty="0"/>
              <a:t>Πηγή:  </a:t>
            </a:r>
            <a:r>
              <a:rPr lang="en-US" sz="1600" dirty="0"/>
              <a:t>http://www.filmaffinity.com. 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4. </a:t>
            </a:r>
            <a:r>
              <a:rPr lang="en-US" sz="1600" dirty="0"/>
              <a:t>Mounted skeleton of </a:t>
            </a:r>
            <a:r>
              <a:rPr lang="en-US" sz="1600" dirty="0" err="1"/>
              <a:t>Diadectes</a:t>
            </a:r>
            <a:r>
              <a:rPr lang="en-US" sz="1600" dirty="0"/>
              <a:t>, American Museum of Natural History.  Wikipedia The Free Encyclopedia. Creative Commons </a:t>
            </a:r>
            <a:r>
              <a:rPr lang="en-US" sz="1600" dirty="0" err="1"/>
              <a:t>Licence</a:t>
            </a:r>
            <a:r>
              <a:rPr lang="en-US" sz="1600" dirty="0"/>
              <a:t>. </a:t>
            </a:r>
            <a:r>
              <a:rPr lang="el-GR" sz="1600" dirty="0"/>
              <a:t>Σύνδεσμος:  </a:t>
            </a:r>
            <a:r>
              <a:rPr lang="en-US" sz="1600" dirty="0"/>
              <a:t>https://en.wikipedia.org/wiki/Reptiliomorpha  </a:t>
            </a:r>
            <a:r>
              <a:rPr lang="el-GR" sz="1600" dirty="0"/>
              <a:t>Πηγή:  </a:t>
            </a:r>
            <a:r>
              <a:rPr lang="en-US" sz="1600" dirty="0"/>
              <a:t>https://en.wikipedia.org.   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5. </a:t>
            </a:r>
            <a:r>
              <a:rPr lang="en-US" sz="1600" dirty="0" err="1"/>
              <a:t>Gephyrostegus</a:t>
            </a:r>
            <a:r>
              <a:rPr lang="en-US" sz="1600" dirty="0"/>
              <a:t>.  Wikipedia The Free Encyclopedia. Creative Commons </a:t>
            </a:r>
            <a:r>
              <a:rPr lang="en-US" sz="1600" dirty="0" err="1"/>
              <a:t>Licence</a:t>
            </a:r>
            <a:r>
              <a:rPr lang="en-US" sz="1600" dirty="0"/>
              <a:t>.  </a:t>
            </a:r>
            <a:r>
              <a:rPr lang="el-GR" sz="1600" dirty="0"/>
              <a:t>Σύνδεσμος:  </a:t>
            </a:r>
            <a:r>
              <a:rPr lang="en-US" sz="1600" dirty="0"/>
              <a:t>https://en.wikipedia.org/wiki/Reptiliomorpha. </a:t>
            </a:r>
            <a:r>
              <a:rPr lang="el-GR" sz="1600" dirty="0"/>
              <a:t>Πηγή: </a:t>
            </a:r>
            <a:r>
              <a:rPr lang="en-US" sz="1600" dirty="0"/>
              <a:t>https://en.wikipedia.org. 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2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6. </a:t>
            </a:r>
            <a:r>
              <a:rPr lang="en-US" sz="1600" dirty="0"/>
              <a:t>Copyright 2011 </a:t>
            </a:r>
            <a:r>
              <a:rPr lang="el-GR" sz="1600" dirty="0"/>
              <a:t>Εκδόσεις </a:t>
            </a:r>
            <a:r>
              <a:rPr lang="en-US" sz="1600" dirty="0"/>
              <a:t>Utopia. 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</a:t>
            </a:r>
            <a:r>
              <a:rPr lang="el-GR" sz="1600" dirty="0"/>
              <a:t>Ζωολογία Ολοκληρωμένες Αρχές, Τόμος ΙΙ. 14η Αμερικανική – 2η Ελληνική Έκδοση.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7. </a:t>
            </a:r>
            <a:r>
              <a:rPr lang="en-US" sz="1600" dirty="0"/>
              <a:t>Association FABULA- free of copyrights. </a:t>
            </a:r>
            <a:r>
              <a:rPr lang="el-GR" sz="1600" dirty="0"/>
              <a:t>Σύνδεσμος: </a:t>
            </a:r>
            <a:r>
              <a:rPr lang="en-US" sz="1600" dirty="0"/>
              <a:t>http://www.rationalisme.org/french/sciences_clades_tetrapodes.htm. </a:t>
            </a:r>
            <a:r>
              <a:rPr lang="el-GR" sz="1600" dirty="0"/>
              <a:t>Πηγή: </a:t>
            </a:r>
            <a:r>
              <a:rPr lang="en-US" sz="1600" dirty="0"/>
              <a:t>http://www.rationalisme.org.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 </a:t>
            </a:r>
            <a:r>
              <a:rPr lang="el-GR" sz="1600" b="1" dirty="0"/>
              <a:t>8.  </a:t>
            </a:r>
            <a:r>
              <a:rPr lang="en-US" sz="1600" dirty="0"/>
              <a:t>Wikipedia The Free Encyclopedia. Creative Commons </a:t>
            </a:r>
            <a:r>
              <a:rPr lang="en-US" sz="1600" dirty="0" err="1"/>
              <a:t>Licence</a:t>
            </a:r>
            <a:r>
              <a:rPr lang="en-US" sz="1600" dirty="0"/>
              <a:t>.  </a:t>
            </a:r>
            <a:r>
              <a:rPr lang="el-GR" sz="1600" dirty="0"/>
              <a:t>Σύνδεσμος: </a:t>
            </a:r>
            <a:r>
              <a:rPr lang="en-US" sz="1600" dirty="0"/>
              <a:t>https://en.wikipedia.org/wiki/Evolution_of_reptiles.   </a:t>
            </a:r>
            <a:r>
              <a:rPr lang="el-GR" sz="1600" dirty="0"/>
              <a:t>Πηγή: </a:t>
            </a:r>
            <a:r>
              <a:rPr lang="en-US" sz="1600" dirty="0"/>
              <a:t>https://en.wikipedia.org. 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9. </a:t>
            </a:r>
            <a:r>
              <a:rPr lang="en-US" sz="1600" dirty="0"/>
              <a:t>Copyright 2011 </a:t>
            </a:r>
            <a:r>
              <a:rPr lang="el-GR" sz="1600" dirty="0"/>
              <a:t>Εκδόσεις </a:t>
            </a:r>
            <a:r>
              <a:rPr lang="en-US" sz="1600" dirty="0"/>
              <a:t>Utopia. 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</a:t>
            </a:r>
            <a:r>
              <a:rPr lang="el-GR" sz="1600" dirty="0"/>
              <a:t>Ζωολογία Ολοκληρωμένες Αρχές, Τόμος ΙΙ. 14η Αμερικανική – 2η Ελληνική Έκδοση.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10. </a:t>
            </a:r>
            <a:r>
              <a:rPr lang="en-US" sz="1600" dirty="0"/>
              <a:t>Copyright 2011 </a:t>
            </a:r>
            <a:r>
              <a:rPr lang="el-GR" sz="1600" dirty="0"/>
              <a:t>Εκδόσεις </a:t>
            </a:r>
            <a:r>
              <a:rPr lang="en-US" sz="1600" dirty="0"/>
              <a:t>Utopia. 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</a:t>
            </a:r>
            <a:r>
              <a:rPr lang="el-GR" sz="1600" dirty="0"/>
              <a:t>Ζωολογία Ολοκληρωμένες Αρχές, Τόμος ΙΙ. 14η Αμερικανική – 2η Ελληνική Έκδοση.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 </a:t>
            </a:r>
            <a:r>
              <a:rPr lang="el-GR" sz="1600" b="1" dirty="0"/>
              <a:t>11.   </a:t>
            </a:r>
            <a:r>
              <a:rPr lang="en-US" sz="1600" dirty="0"/>
              <a:t>A specimen of the Jurassic </a:t>
            </a:r>
            <a:r>
              <a:rPr lang="en-US" sz="1600" dirty="0" err="1"/>
              <a:t>icthyosaur</a:t>
            </a:r>
            <a:r>
              <a:rPr lang="en-US" sz="1600" dirty="0"/>
              <a:t> Ichthyosaurus </a:t>
            </a:r>
            <a:r>
              <a:rPr lang="en-US" sz="1600" dirty="0" err="1"/>
              <a:t>intermedius</a:t>
            </a:r>
            <a:r>
              <a:rPr lang="en-US" sz="1600" dirty="0"/>
              <a:t>, found in Somerset County, England. Photo by Sara </a:t>
            </a:r>
            <a:r>
              <a:rPr lang="en-US" sz="1600" dirty="0" err="1"/>
              <a:t>Rieboldt</a:t>
            </a:r>
            <a:r>
              <a:rPr lang="en-US" sz="1600" dirty="0"/>
              <a:t>, © UC Museum of Paleontology. </a:t>
            </a:r>
            <a:r>
              <a:rPr lang="el-GR" sz="1600" dirty="0"/>
              <a:t>Σύνδεσμος:  </a:t>
            </a:r>
            <a:r>
              <a:rPr lang="en-US" sz="1600" dirty="0"/>
              <a:t>http://www.ucmp.berkeley.edu/diapsids/ichthyosauria.html.  </a:t>
            </a:r>
            <a:r>
              <a:rPr lang="el-GR" sz="1600" dirty="0"/>
              <a:t>Πηγή: </a:t>
            </a:r>
            <a:r>
              <a:rPr lang="en-US" sz="1600" dirty="0"/>
              <a:t>http://www.ucmp.berkeley.edu. 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12. </a:t>
            </a:r>
            <a:r>
              <a:rPr lang="en-US" sz="1600" dirty="0"/>
              <a:t>Copyright 2011 </a:t>
            </a:r>
            <a:r>
              <a:rPr lang="el-GR" sz="1600" dirty="0"/>
              <a:t>Εκδόσεις </a:t>
            </a:r>
            <a:r>
              <a:rPr lang="en-US" sz="1600" dirty="0"/>
              <a:t>Utopia. 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</a:t>
            </a:r>
            <a:r>
              <a:rPr lang="el-GR" sz="1600" dirty="0"/>
              <a:t>Ζωολογία Ολοκληρωμένες Αρχές, Τόμος ΙΙ. 14η Αμερικανική – 2η Ελληνική Έκδοση.</a:t>
            </a:r>
          </a:p>
          <a:p>
            <a:pPr>
              <a:spcBef>
                <a:spcPts val="600"/>
              </a:spcBef>
            </a:pPr>
            <a:endParaRPr lang="el-GR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1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3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13.  </a:t>
            </a:r>
            <a:r>
              <a:rPr lang="en-US" sz="1600" dirty="0"/>
              <a:t>Copyrighted. </a:t>
            </a:r>
            <a:r>
              <a:rPr lang="en-US" sz="1600" dirty="0" smtClean="0"/>
              <a:t>    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14.  </a:t>
            </a:r>
            <a:r>
              <a:rPr lang="el-GR" sz="1600" dirty="0" smtClean="0"/>
              <a:t>Σύνδεσμος: </a:t>
            </a:r>
            <a:r>
              <a:rPr lang="en-US" sz="1600" dirty="0" smtClean="0"/>
              <a:t>http://www.geocities.ws/simplemanano/stegosaurus.html.   </a:t>
            </a:r>
            <a:r>
              <a:rPr lang="el-GR" sz="1600" dirty="0" smtClean="0"/>
              <a:t>Πηγή: </a:t>
            </a:r>
            <a:r>
              <a:rPr lang="en-US" sz="1600" dirty="0" smtClean="0"/>
              <a:t>http://www.geocities.ws . 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15.  </a:t>
            </a:r>
            <a:r>
              <a:rPr lang="en-US" sz="1600" dirty="0"/>
              <a:t>Copyright VETERINERARA.COM </a:t>
            </a:r>
            <a:r>
              <a:rPr lang="en-US" sz="1600" dirty="0" err="1"/>
              <a:t>Bütün</a:t>
            </a:r>
            <a:r>
              <a:rPr lang="en-US" sz="1600" dirty="0"/>
              <a:t> </a:t>
            </a:r>
            <a:r>
              <a:rPr lang="en-US" sz="1600" dirty="0" err="1"/>
              <a:t>hakları</a:t>
            </a:r>
            <a:r>
              <a:rPr lang="en-US" sz="1600" dirty="0"/>
              <a:t> </a:t>
            </a:r>
            <a:r>
              <a:rPr lang="en-US" sz="1600" dirty="0" err="1"/>
              <a:t>saklıdır</a:t>
            </a:r>
            <a:r>
              <a:rPr lang="en-US" sz="1600" dirty="0"/>
              <a:t>.   </a:t>
            </a:r>
            <a:r>
              <a:rPr lang="el-GR" sz="1600" dirty="0"/>
              <a:t>Σύνδεσμος:  </a:t>
            </a:r>
            <a:r>
              <a:rPr lang="en-US" sz="1600" dirty="0"/>
              <a:t>http://veterinerara.com/veteriner/Antakya.  </a:t>
            </a:r>
            <a:r>
              <a:rPr lang="el-GR" sz="1600" dirty="0"/>
              <a:t>Πηγή: </a:t>
            </a:r>
            <a:r>
              <a:rPr lang="en-US" sz="1600" dirty="0"/>
              <a:t>http://veterinerara.com.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16</a:t>
            </a:r>
            <a:r>
              <a:rPr lang="el-GR" sz="1600" dirty="0"/>
              <a:t>. </a:t>
            </a:r>
            <a:r>
              <a:rPr lang="en-US" sz="1600" dirty="0"/>
              <a:t>Copyright 2011 </a:t>
            </a:r>
            <a:r>
              <a:rPr lang="el-GR" sz="1600" dirty="0"/>
              <a:t>Εκδόσεις </a:t>
            </a:r>
            <a:r>
              <a:rPr lang="en-US" sz="1600" dirty="0"/>
              <a:t>Utopia. 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</a:t>
            </a:r>
            <a:r>
              <a:rPr lang="el-GR" sz="1600" dirty="0"/>
              <a:t>Ζωολογία Ολοκληρωμένες Αρχές, Τόμος ΙΙ. 14η Αμερικανική – 2η Ελληνική Έκδοση</a:t>
            </a:r>
            <a:r>
              <a:rPr lang="el-GR" sz="1600" dirty="0" smtClean="0"/>
              <a:t>. </a:t>
            </a:r>
            <a:endParaRPr lang="el-GR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17.  </a:t>
            </a:r>
            <a:r>
              <a:rPr lang="en-US" sz="1600" dirty="0"/>
              <a:t>Copyright  Edinburgh Zoo and the Highland Wildlife Park are owned by The Royal Zoological Society of Scotland. - See more at: http://www.edinburghzoo.org.uk/discovery-learning/school-education/early-years/fur-feathers-skin-and-scales/#sthash.0AUyinyJ.dpuf. http://www.edinburghzoo.org.uk/discovery-learning/school-education/early-years/fur-feathers-skin-and-scales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18. </a:t>
            </a:r>
            <a:r>
              <a:rPr lang="en-US" sz="1600" dirty="0"/>
              <a:t>Copyright ©2000 - 2015, </a:t>
            </a:r>
            <a:r>
              <a:rPr lang="en-US" sz="1600" dirty="0" err="1"/>
              <a:t>Jelsoft</a:t>
            </a:r>
            <a:r>
              <a:rPr lang="en-US" sz="1600" dirty="0"/>
              <a:t> Enterprises Ltd.  </a:t>
            </a:r>
            <a:r>
              <a:rPr lang="el-GR" sz="1600" dirty="0"/>
              <a:t>Σύνδεσμος: </a:t>
            </a:r>
            <a:r>
              <a:rPr lang="en-US" sz="1600" dirty="0"/>
              <a:t>http://www.captivebredreptileforums.co.uk/snakes-general/20397-snake-postmortem-warning-graphic-images.html.   </a:t>
            </a:r>
            <a:r>
              <a:rPr lang="el-GR" sz="1600" dirty="0"/>
              <a:t>Πηγή:  </a:t>
            </a:r>
            <a:r>
              <a:rPr lang="en-US" sz="1600" dirty="0"/>
              <a:t>http://www.captivebredreptileforums.co.uk 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19.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20. </a:t>
            </a:r>
            <a:r>
              <a:rPr lang="el-GR" sz="1600" dirty="0"/>
              <a:t>Σύνδεσμος: :  </a:t>
            </a:r>
            <a:r>
              <a:rPr lang="en-US" sz="1600" dirty="0"/>
              <a:t>https://www.pinterest.com/pin/20547742020774174/.    </a:t>
            </a:r>
            <a:r>
              <a:rPr lang="el-GR" sz="1600" dirty="0"/>
              <a:t>Πηγή:     Βρέθηκε στο </a:t>
            </a:r>
            <a:r>
              <a:rPr lang="en-US" sz="1600" dirty="0"/>
              <a:t>bagsbylouisvuitton.blogspot.com 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0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(</a:t>
            </a:r>
            <a:r>
              <a:rPr lang="el-GR" sz="4000" b="1" dirty="0" smtClean="0"/>
              <a:t>4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r>
              <a:rPr lang="en-US" sz="4000" b="1" dirty="0" smtClean="0"/>
              <a:t>)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21.   </a:t>
            </a:r>
            <a:r>
              <a:rPr lang="en-US" sz="1600" dirty="0"/>
              <a:t>Copyright  Report and Photograph by Ray </a:t>
            </a:r>
            <a:r>
              <a:rPr lang="en-US" sz="1600" dirty="0" err="1"/>
              <a:t>Hamblett</a:t>
            </a:r>
            <a:r>
              <a:rPr lang="en-US" sz="1600" dirty="0"/>
              <a:t> (Lancing Nature).  </a:t>
            </a:r>
            <a:r>
              <a:rPr lang="el-GR" sz="1600" dirty="0"/>
              <a:t>Σύνδεσμος:  </a:t>
            </a:r>
            <a:r>
              <a:rPr lang="en-US" sz="1600" dirty="0"/>
              <a:t>http://www.glaucus.org.uk/Coastal2004.htm.  </a:t>
            </a:r>
            <a:r>
              <a:rPr lang="el-GR" sz="1600" dirty="0"/>
              <a:t>Πηγή:   </a:t>
            </a:r>
            <a:r>
              <a:rPr lang="en-US" sz="1600" dirty="0"/>
              <a:t>http://www.glaucus.org.uk.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22.  </a:t>
            </a:r>
            <a:r>
              <a:rPr lang="en-US" sz="1600" dirty="0"/>
              <a:t>Copyright   </a:t>
            </a:r>
            <a:r>
              <a:rPr lang="el-GR" sz="1600" dirty="0"/>
              <a:t>Σύνδεσμος: </a:t>
            </a:r>
            <a:r>
              <a:rPr lang="en-US" sz="1600" dirty="0"/>
              <a:t>https://www.pinterest.com/pin/331014641334799590/   </a:t>
            </a:r>
            <a:r>
              <a:rPr lang="el-GR" sz="1600" dirty="0"/>
              <a:t>Πηγή: Βρέθηκε στο </a:t>
            </a:r>
            <a:r>
              <a:rPr lang="en-US" sz="1600" dirty="0"/>
              <a:t>gardenofeaden.blogspot.ca 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23.  </a:t>
            </a:r>
            <a:r>
              <a:rPr lang="en-US" sz="1600" dirty="0"/>
              <a:t>Copyright  2005 Pearson Education Inc. Publishing as Pearson Benjamin Cummings. </a:t>
            </a:r>
            <a:r>
              <a:rPr lang="el-GR" sz="1600" dirty="0"/>
              <a:t>Σύνδεσμος:   </a:t>
            </a:r>
            <a:r>
              <a:rPr lang="en-US" sz="1600" dirty="0"/>
              <a:t>http://www.slideshare.net/DonnaDerani/respiration-5469378. </a:t>
            </a:r>
            <a:r>
              <a:rPr lang="el-GR" sz="1600" dirty="0"/>
              <a:t>Πηγή:  </a:t>
            </a:r>
            <a:r>
              <a:rPr lang="en-US" sz="1600" dirty="0"/>
              <a:t>http://www.slideshare.net/.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24. </a:t>
            </a:r>
            <a:r>
              <a:rPr lang="en-US" sz="1600" dirty="0"/>
              <a:t>Wikipedia The Free Encyclopedia. </a:t>
            </a:r>
            <a:r>
              <a:rPr lang="el-GR" sz="1600" dirty="0"/>
              <a:t>Σύνδεσμος: </a:t>
            </a:r>
            <a:r>
              <a:rPr lang="en-US" sz="1600" dirty="0"/>
              <a:t>https://sl.wikipedia.org/wiki/Amonijev_ion?previous=yes. </a:t>
            </a:r>
            <a:r>
              <a:rPr lang="el-GR" sz="1600" dirty="0"/>
              <a:t>Πηγή: </a:t>
            </a:r>
            <a:r>
              <a:rPr lang="en-US" sz="1600" dirty="0"/>
              <a:t>https://sl.wikipedia.org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25. </a:t>
            </a:r>
            <a:r>
              <a:rPr lang="en-US" sz="1600" dirty="0"/>
              <a:t>Copyright  2013 CB-</a:t>
            </a:r>
            <a:r>
              <a:rPr lang="en-US" sz="1600" dirty="0" err="1"/>
              <a:t>Mapelar</a:t>
            </a:r>
            <a:r>
              <a:rPr lang="en-US" sz="1600" dirty="0"/>
              <a:t> - All Rights Reserved.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26. </a:t>
            </a:r>
            <a:r>
              <a:rPr lang="en-US" sz="1600" dirty="0"/>
              <a:t>Copyright 2011 </a:t>
            </a:r>
            <a:r>
              <a:rPr lang="el-GR" sz="1600" dirty="0"/>
              <a:t>Εκδόσεις </a:t>
            </a:r>
            <a:r>
              <a:rPr lang="en-US" sz="1600" dirty="0"/>
              <a:t>Utopia. 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</a:t>
            </a:r>
            <a:r>
              <a:rPr lang="el-GR" sz="1600" dirty="0"/>
              <a:t>Ζωολογία Ολοκληρωμένες Αρχές, Τόμος ΙΙ. 14η Αμερικανική – 2η Ελληνική Έκδοση</a:t>
            </a:r>
            <a:r>
              <a:rPr lang="el-GR" sz="1600" dirty="0" smtClean="0"/>
              <a:t>.</a:t>
            </a:r>
            <a:endParaRPr lang="el-GR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27.  </a:t>
            </a:r>
            <a:r>
              <a:rPr lang="en-US" sz="1600" dirty="0"/>
              <a:t>Wikipedia The Free Encyclopedia. Creative Commons </a:t>
            </a:r>
            <a:r>
              <a:rPr lang="en-US" sz="1600" dirty="0" err="1"/>
              <a:t>Licence</a:t>
            </a:r>
            <a:r>
              <a:rPr lang="en-US" sz="1600" dirty="0"/>
              <a:t>. </a:t>
            </a:r>
            <a:r>
              <a:rPr lang="el-GR" sz="1600" dirty="0"/>
              <a:t>Σύνδεσμος:  </a:t>
            </a:r>
            <a:r>
              <a:rPr lang="en-US" sz="1600" dirty="0"/>
              <a:t>https://en.wikipedia.org/wiki/Oracabessa_Bay_Fish_Sanctuary.  </a:t>
            </a:r>
            <a:r>
              <a:rPr lang="el-GR" sz="1600" dirty="0"/>
              <a:t>Πηγή: </a:t>
            </a:r>
            <a:r>
              <a:rPr lang="en-US" sz="1600" dirty="0"/>
              <a:t>https://en.wikipedia.org.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28.  </a:t>
            </a:r>
            <a:r>
              <a:rPr lang="en-US" sz="1600" dirty="0"/>
              <a:t>Copyright by www.orissadiary.com. All rights reserved.  </a:t>
            </a:r>
            <a:r>
              <a:rPr lang="el-GR" sz="1600" dirty="0"/>
              <a:t>Σύνδεσμος: </a:t>
            </a:r>
            <a:r>
              <a:rPr lang="en-US" sz="1600" dirty="0"/>
              <a:t>http://www.orissadiary.com/gallery/ShowMovie.asp?MovieID=108. </a:t>
            </a:r>
            <a:r>
              <a:rPr lang="el-GR" sz="1600" dirty="0"/>
              <a:t>Πηγή: </a:t>
            </a:r>
            <a:r>
              <a:rPr lang="en-US" sz="1600" dirty="0"/>
              <a:t>http://www.orissadiary.com.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7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Φυλογένεση </a:t>
            </a:r>
            <a:br>
              <a:rPr lang="el-GR" dirty="0" smtClean="0"/>
            </a:br>
            <a:r>
              <a:rPr lang="el-GR" dirty="0" smtClean="0"/>
              <a:t>των </a:t>
            </a:r>
            <a:r>
              <a:rPr lang="el-GR" dirty="0" err="1" smtClean="0"/>
              <a:t>αρτίγονων</a:t>
            </a:r>
            <a:r>
              <a:rPr lang="el-GR" dirty="0" smtClean="0"/>
              <a:t> </a:t>
            </a:r>
            <a:r>
              <a:rPr lang="el-GR" dirty="0" err="1" smtClean="0"/>
              <a:t>αμνιωτών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52" y="1690689"/>
            <a:ext cx="6480341" cy="456608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89393" y="587559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7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378159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5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 29.    </a:t>
            </a:r>
            <a:r>
              <a:rPr lang="en-US" sz="1600" dirty="0"/>
              <a:t>Copyright 2015 TherapySites.com   all rights reserved. </a:t>
            </a:r>
            <a:r>
              <a:rPr lang="el-GR" sz="1600" dirty="0"/>
              <a:t>Σύνδεσμος:  </a:t>
            </a:r>
            <a:r>
              <a:rPr lang="en-US" sz="1600" dirty="0"/>
              <a:t>http://www.thpartnership.com/CommonQuestions.en.html.   </a:t>
            </a:r>
            <a:r>
              <a:rPr lang="el-GR" sz="1600" dirty="0"/>
              <a:t>Πηγή:  </a:t>
            </a:r>
            <a:r>
              <a:rPr lang="en-US" sz="1600" dirty="0"/>
              <a:t>http://www.thpartnership.com</a:t>
            </a:r>
            <a:r>
              <a:rPr lang="en-US" sz="1600" dirty="0" smtClean="0"/>
              <a:t>.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30.  </a:t>
            </a:r>
            <a:r>
              <a:rPr lang="en-US" sz="1600" dirty="0"/>
              <a:t>Testudo </a:t>
            </a:r>
            <a:r>
              <a:rPr lang="en-US" sz="1600" dirty="0" err="1"/>
              <a:t>hermanni</a:t>
            </a:r>
            <a:r>
              <a:rPr lang="en-US" sz="1600" dirty="0"/>
              <a:t>. (</a:t>
            </a:r>
            <a:r>
              <a:rPr lang="en-US" sz="1600" dirty="0" err="1"/>
              <a:t>Foto</a:t>
            </a:r>
            <a:r>
              <a:rPr lang="en-US" sz="1600" dirty="0"/>
              <a:t>: soyunaalbondiga.com). </a:t>
            </a:r>
            <a:r>
              <a:rPr lang="el-GR" sz="1600" dirty="0"/>
              <a:t>Σύνδεσμος:  </a:t>
            </a:r>
            <a:r>
              <a:rPr lang="en-US" sz="1600" dirty="0"/>
              <a:t>http://www.soy502.com/articulo/las-tortugas-fosforescentes.  </a:t>
            </a:r>
            <a:r>
              <a:rPr lang="el-GR" sz="1600" dirty="0"/>
              <a:t>Πηγή: </a:t>
            </a:r>
            <a:r>
              <a:rPr lang="en-US" sz="1600" dirty="0"/>
              <a:t>http://www.soy502.com</a:t>
            </a:r>
            <a:r>
              <a:rPr lang="en-US" sz="1600" dirty="0" smtClean="0"/>
              <a:t>.  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31.    </a:t>
            </a:r>
            <a:r>
              <a:rPr lang="en-US" sz="1600" dirty="0"/>
              <a:t>Copyright © 2009-2015 Neil </a:t>
            </a:r>
            <a:r>
              <a:rPr lang="en-US" sz="1600" dirty="0" err="1"/>
              <a:t>Bidle</a:t>
            </a:r>
            <a:r>
              <a:rPr lang="en-US" sz="1600" dirty="0"/>
              <a:t> and Maria Bruno   </a:t>
            </a:r>
            <a:r>
              <a:rPr lang="el-GR" sz="1600" dirty="0"/>
              <a:t>Σύνδεσμος: </a:t>
            </a:r>
            <a:r>
              <a:rPr lang="en-US" sz="1600" dirty="0"/>
              <a:t>http://www.terrapin-info.co.uk/.   </a:t>
            </a:r>
            <a:r>
              <a:rPr lang="el-GR" sz="1600" dirty="0"/>
              <a:t>Πηγή: </a:t>
            </a:r>
            <a:r>
              <a:rPr lang="en-US" sz="1600" dirty="0"/>
              <a:t>http://www.terrapin-info.co.uk. 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32.    </a:t>
            </a:r>
            <a:r>
              <a:rPr lang="el-GR" sz="1600" dirty="0"/>
              <a:t>Σύνδεσμος: </a:t>
            </a:r>
            <a:r>
              <a:rPr lang="en-US" sz="1600" dirty="0"/>
              <a:t>http://waknow.com/?p=3338.   </a:t>
            </a:r>
            <a:r>
              <a:rPr lang="el-GR" sz="1600" dirty="0"/>
              <a:t>Πηγή: </a:t>
            </a:r>
            <a:r>
              <a:rPr lang="en-US" sz="1600" dirty="0"/>
              <a:t>denizlerefsanesi.blogspot.com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33. </a:t>
            </a:r>
            <a:r>
              <a:rPr lang="en-US" sz="1600" dirty="0"/>
              <a:t>The Galapagos Tortoise next to a woman. </a:t>
            </a:r>
            <a:r>
              <a:rPr lang="el-GR" sz="1600" dirty="0"/>
              <a:t>Σύνδεσμος: </a:t>
            </a:r>
            <a:r>
              <a:rPr lang="en-US" sz="1600" dirty="0"/>
              <a:t>http://www.itsnature.org/ground/reptiles-land/galapagos-tortoise/.   </a:t>
            </a:r>
            <a:r>
              <a:rPr lang="el-GR" sz="1600" dirty="0"/>
              <a:t>Πηγή:  </a:t>
            </a:r>
            <a:r>
              <a:rPr lang="en-US" sz="1600" dirty="0"/>
              <a:t>http://www.itsnature.org</a:t>
            </a:r>
            <a:r>
              <a:rPr lang="en-US" sz="1600" dirty="0" smtClean="0"/>
              <a:t>.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 </a:t>
            </a:r>
            <a:r>
              <a:rPr lang="el-GR" sz="1600" b="1" dirty="0"/>
              <a:t>34.    </a:t>
            </a:r>
            <a:r>
              <a:rPr lang="en-US" sz="1600" dirty="0"/>
              <a:t>Copyrighted</a:t>
            </a:r>
            <a:r>
              <a:rPr lang="en-US" sz="1600" dirty="0" smtClean="0"/>
              <a:t>.  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 </a:t>
            </a:r>
            <a:r>
              <a:rPr lang="el-GR" sz="1600" b="1" dirty="0"/>
              <a:t>35.    </a:t>
            </a:r>
            <a:r>
              <a:rPr lang="en-US" sz="1600" dirty="0"/>
              <a:t>Copyright Animal Facts for Kids | Wild Facts Copyright © 2015. Theme by Wild Facts  </a:t>
            </a:r>
            <a:r>
              <a:rPr lang="el-GR" sz="1600" dirty="0"/>
              <a:t>Σύνδεσμος: </a:t>
            </a:r>
            <a:r>
              <a:rPr lang="en-US" sz="1600" dirty="0"/>
              <a:t>http://www.wild-facts.com/2010/wild-fact-733-one-for-the-ages-aldabra-giant-tortoise/.   </a:t>
            </a:r>
            <a:r>
              <a:rPr lang="el-GR" sz="1600" dirty="0"/>
              <a:t>Πηγή:  </a:t>
            </a:r>
            <a:r>
              <a:rPr lang="en-US" sz="1600" dirty="0"/>
              <a:t>http://www.wild-facts.com.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36</a:t>
            </a:r>
            <a:r>
              <a:rPr lang="el-GR" sz="1600" dirty="0"/>
              <a:t>.    </a:t>
            </a:r>
            <a:r>
              <a:rPr lang="en-US" sz="1600" dirty="0"/>
              <a:t>Copyright   animal pictures </a:t>
            </a:r>
            <a:r>
              <a:rPr lang="en-US" sz="1600" dirty="0" err="1"/>
              <a:t>CopyLeft</a:t>
            </a:r>
            <a:r>
              <a:rPr lang="en-US" sz="1600" dirty="0"/>
              <a:t> © 2010 Factzoo.com animal facts. </a:t>
            </a:r>
            <a:r>
              <a:rPr lang="el-GR" sz="1600" dirty="0"/>
              <a:t>Σύνδεσμος: </a:t>
            </a:r>
            <a:r>
              <a:rPr lang="en-US" sz="1600" dirty="0"/>
              <a:t>http://www.factzoo.com/reptiles/types-of-turtles-big-shell-reptile.html.   </a:t>
            </a:r>
            <a:r>
              <a:rPr lang="el-GR" sz="1600" dirty="0"/>
              <a:t>Πηγή:  </a:t>
            </a:r>
            <a:r>
              <a:rPr lang="en-US" sz="1600" dirty="0"/>
              <a:t>http://www.factzoo.com.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   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5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6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 37.    </a:t>
            </a:r>
            <a:r>
              <a:rPr lang="en-US" sz="1600" dirty="0"/>
              <a:t>Copyright   © 2014 </a:t>
            </a:r>
            <a:r>
              <a:rPr lang="en-US" sz="1600" dirty="0" err="1"/>
              <a:t>StudyBlue</a:t>
            </a:r>
            <a:r>
              <a:rPr lang="en-US" sz="1600" dirty="0"/>
              <a:t> Inc. All rights reserved. </a:t>
            </a:r>
            <a:r>
              <a:rPr lang="el-GR" sz="1600" dirty="0"/>
              <a:t>Σύνδεσμος:  </a:t>
            </a:r>
            <a:r>
              <a:rPr lang="en-US" sz="1600" dirty="0"/>
              <a:t>https://www.studyblue.com/notes/note/n/class-reptiles-non-avian/deck/14447108.  </a:t>
            </a:r>
            <a:r>
              <a:rPr lang="el-GR" sz="1600" dirty="0"/>
              <a:t>Πηγή:   </a:t>
            </a:r>
            <a:r>
              <a:rPr lang="en-US" sz="1600" dirty="0"/>
              <a:t>https://www.studyblue.com.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38.    </a:t>
            </a:r>
            <a:r>
              <a:rPr lang="en-US" sz="1600" dirty="0"/>
              <a:t>Copyright  © Zougla.gr  </a:t>
            </a:r>
            <a:r>
              <a:rPr lang="el-GR" sz="1600" dirty="0"/>
              <a:t>Σύνδεσμος:  </a:t>
            </a:r>
            <a:r>
              <a:rPr lang="en-US" sz="1600" dirty="0"/>
              <a:t>http://www.zougla.gr/perivallon/article/xameleontas-miniatoura-30-xilioston  </a:t>
            </a:r>
            <a:r>
              <a:rPr lang="el-GR" sz="1600" dirty="0"/>
              <a:t>Πηγή:  </a:t>
            </a:r>
            <a:r>
              <a:rPr lang="en-US" sz="1600" dirty="0"/>
              <a:t>http://www.zougla.gr</a:t>
            </a:r>
            <a:r>
              <a:rPr lang="en-US" sz="1600" dirty="0" smtClean="0"/>
              <a:t>. 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39.    </a:t>
            </a:r>
            <a:r>
              <a:rPr lang="en-US" sz="1600" dirty="0"/>
              <a:t>Copyright  © 2015 Funky Llama Productions LLC.   </a:t>
            </a:r>
            <a:r>
              <a:rPr lang="el-GR" sz="1600" dirty="0"/>
              <a:t>Σύνδεσμος:   </a:t>
            </a:r>
            <a:r>
              <a:rPr lang="en-US" sz="1600" dirty="0"/>
              <a:t>http://frabz.com/meme-generator/caption/8636/   </a:t>
            </a:r>
            <a:r>
              <a:rPr lang="el-GR" sz="1600" dirty="0"/>
              <a:t>Πηγή: </a:t>
            </a:r>
            <a:r>
              <a:rPr lang="en-US" sz="1600" dirty="0"/>
              <a:t>http://frabz.com</a:t>
            </a:r>
            <a:r>
              <a:rPr lang="en-US" sz="1600" dirty="0" smtClean="0"/>
              <a:t>/.  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40.    </a:t>
            </a:r>
            <a:r>
              <a:rPr lang="en-US" sz="1600" dirty="0"/>
              <a:t>Copyright  © 2011 Backwater Reptiles, LLC  |  All Rights Reserved  </a:t>
            </a:r>
            <a:r>
              <a:rPr lang="el-GR" sz="1600" dirty="0"/>
              <a:t>Σύνδεσμος:   </a:t>
            </a:r>
            <a:r>
              <a:rPr lang="en-US" sz="1600" dirty="0"/>
              <a:t>http://www.backwaterreptiles.com/other-lizards/flying-dragon-for-sale.html.  </a:t>
            </a:r>
            <a:r>
              <a:rPr lang="el-GR" sz="1600" dirty="0"/>
              <a:t>Πηγή:   </a:t>
            </a:r>
            <a:r>
              <a:rPr lang="en-US" sz="1600" dirty="0"/>
              <a:t>http://www.backwaterreptiles.com</a:t>
            </a:r>
            <a:r>
              <a:rPr lang="en-US" sz="1600" dirty="0" smtClean="0"/>
              <a:t>.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41.    </a:t>
            </a:r>
            <a:r>
              <a:rPr lang="en-US" sz="1600" dirty="0"/>
              <a:t>Copyright  © 2012 </a:t>
            </a:r>
            <a:r>
              <a:rPr lang="en-US" sz="1600" dirty="0" err="1"/>
              <a:t>Evolua</a:t>
            </a:r>
            <a:r>
              <a:rPr lang="en-US" sz="1600" dirty="0"/>
              <a:t> Homo sapiens. Blogger Template by </a:t>
            </a:r>
            <a:r>
              <a:rPr lang="en-US" sz="1600" dirty="0" err="1"/>
              <a:t>SoraTemplates</a:t>
            </a:r>
            <a:r>
              <a:rPr lang="en-US" sz="1600" dirty="0"/>
              <a:t>  </a:t>
            </a:r>
            <a:r>
              <a:rPr lang="el-GR" sz="1600" dirty="0"/>
              <a:t>Σύνδεσμος:  </a:t>
            </a:r>
            <a:r>
              <a:rPr lang="en-US" sz="1600" dirty="0"/>
              <a:t>http://evoluahomosapiens.blogspot.gr/2013/09/diabo-espinhoso-moloch-horridus.html.  </a:t>
            </a:r>
            <a:r>
              <a:rPr lang="el-GR" sz="1600" dirty="0"/>
              <a:t>Πηγή: </a:t>
            </a:r>
            <a:r>
              <a:rPr lang="en-US" sz="1600" dirty="0"/>
              <a:t>http://evoluahomosapiens.blogspot.gr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42</a:t>
            </a:r>
            <a:r>
              <a:rPr lang="el-GR" sz="1600" dirty="0"/>
              <a:t>.    Σύνδεσμος:  </a:t>
            </a:r>
            <a:r>
              <a:rPr lang="en-US" sz="1600" dirty="0"/>
              <a:t>https://www.pinterest.com/pin/323837029431165712/  </a:t>
            </a:r>
            <a:r>
              <a:rPr lang="el-GR" sz="1600" dirty="0"/>
              <a:t>Πηγή:   Βρέθηκε στο </a:t>
            </a:r>
            <a:r>
              <a:rPr lang="en-US" sz="1600" dirty="0"/>
              <a:t>ski.org 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43.    </a:t>
            </a:r>
            <a:r>
              <a:rPr lang="en-US" sz="1600" dirty="0"/>
              <a:t>Copyright 2015 Sobrecuriosidades.com </a:t>
            </a:r>
            <a:r>
              <a:rPr lang="en-US" sz="1600" dirty="0" err="1"/>
              <a:t>Todos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Derechos </a:t>
            </a:r>
            <a:r>
              <a:rPr lang="en-US" sz="1600" dirty="0" err="1"/>
              <a:t>Reservados</a:t>
            </a:r>
            <a:r>
              <a:rPr lang="en-US" sz="1600" dirty="0"/>
              <a:t>.  </a:t>
            </a:r>
            <a:r>
              <a:rPr lang="el-GR" sz="1600" dirty="0"/>
              <a:t>Σύνδεσμος: </a:t>
            </a:r>
            <a:r>
              <a:rPr lang="en-US" sz="1600" dirty="0"/>
              <a:t>http://sobrecuriosidades.com/2014/03/12/la-regeneracion-en-los-vertebrados/.   </a:t>
            </a:r>
            <a:r>
              <a:rPr lang="el-GR" sz="1600" dirty="0"/>
              <a:t>Πηγή: </a:t>
            </a:r>
            <a:r>
              <a:rPr lang="en-US" sz="1600" dirty="0"/>
              <a:t>http://sobrecuriosidades.com. 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8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7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44 .    </a:t>
            </a:r>
            <a:r>
              <a:rPr lang="en-US" sz="1600" dirty="0"/>
              <a:t>Copyright  Wikipedia the Free Encyclopedia. Creative Commons </a:t>
            </a:r>
            <a:r>
              <a:rPr lang="en-US" sz="1600" dirty="0" err="1"/>
              <a:t>Licence</a:t>
            </a:r>
            <a:r>
              <a:rPr lang="en-US" sz="1600" dirty="0"/>
              <a:t>.  </a:t>
            </a:r>
            <a:r>
              <a:rPr lang="el-GR" sz="1600" dirty="0"/>
              <a:t>Σύνδεσμος:  </a:t>
            </a:r>
            <a:r>
              <a:rPr lang="en-US" sz="1600" dirty="0"/>
              <a:t>https://en.wikipedia.org/wiki/Autotomy#Reptiles_and_amphibians.   </a:t>
            </a:r>
            <a:r>
              <a:rPr lang="el-GR" sz="1600" dirty="0"/>
              <a:t>Πηγή:    </a:t>
            </a:r>
            <a:r>
              <a:rPr lang="en-US" sz="1600" dirty="0"/>
              <a:t>https://en.wikipedia.org</a:t>
            </a:r>
            <a:r>
              <a:rPr lang="en-US" sz="1600" dirty="0" smtClean="0"/>
              <a:t>.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45 .    </a:t>
            </a:r>
            <a:r>
              <a:rPr lang="en-US" sz="1600" dirty="0"/>
              <a:t>Copyrighted.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46.    </a:t>
            </a:r>
            <a:r>
              <a:rPr lang="en-US" sz="1600" dirty="0"/>
              <a:t>Copyright © 2002 – 2015 </a:t>
            </a:r>
            <a:r>
              <a:rPr lang="en-US" sz="1600" dirty="0" err="1"/>
              <a:t>UniProt</a:t>
            </a:r>
            <a:r>
              <a:rPr lang="en-US" sz="1600" dirty="0"/>
              <a:t> Consortium | License &amp; Disclaimer  </a:t>
            </a:r>
            <a:r>
              <a:rPr lang="el-GR" sz="1600" dirty="0"/>
              <a:t>Σύνδεσμος: </a:t>
            </a:r>
            <a:r>
              <a:rPr lang="en-US" sz="1600" dirty="0"/>
              <a:t>http://www.uniprot.org/taxonomy/8554.   </a:t>
            </a:r>
            <a:r>
              <a:rPr lang="el-GR" sz="1600" dirty="0"/>
              <a:t>Πηγή:</a:t>
            </a:r>
            <a:r>
              <a:rPr lang="en-US" sz="1600" dirty="0"/>
              <a:t>http://www.uniprot.org</a:t>
            </a:r>
            <a:r>
              <a:rPr lang="en-US" sz="1600" dirty="0" smtClean="0"/>
              <a:t>.   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47. </a:t>
            </a:r>
            <a:r>
              <a:rPr lang="el-GR" sz="1600" dirty="0"/>
              <a:t>Σύνδεσμος:  </a:t>
            </a:r>
            <a:r>
              <a:rPr lang="en-US" sz="1600" dirty="0"/>
              <a:t>http://www.scief-facts.com/2010_12_01_archive.html.  </a:t>
            </a:r>
            <a:r>
              <a:rPr lang="el-GR" sz="1600" dirty="0"/>
              <a:t>Πηγή:  </a:t>
            </a:r>
            <a:r>
              <a:rPr lang="en-US" sz="1600" dirty="0"/>
              <a:t>http://www.scief-facts.com.  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48.</a:t>
            </a:r>
            <a:r>
              <a:rPr lang="el-GR" sz="1600" dirty="0"/>
              <a:t> Σύνδεσμος:  </a:t>
            </a:r>
            <a:r>
              <a:rPr lang="en-US" sz="1600" dirty="0"/>
              <a:t>http://www.boschce.es/tag/viajes/page/3/.  </a:t>
            </a:r>
            <a:r>
              <a:rPr lang="el-GR" sz="1600" dirty="0"/>
              <a:t>Πηγή: </a:t>
            </a:r>
            <a:r>
              <a:rPr lang="en-US" sz="1600" dirty="0"/>
              <a:t>http://www.boschce.es.  </a:t>
            </a:r>
            <a:r>
              <a:rPr lang="en-US" sz="1600" dirty="0" smtClean="0"/>
              <a:t>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49. </a:t>
            </a:r>
            <a:r>
              <a:rPr lang="el-GR" sz="1600" dirty="0"/>
              <a:t>Σύνδεσμος:  </a:t>
            </a:r>
            <a:r>
              <a:rPr lang="en-US" sz="1600" dirty="0"/>
              <a:t>http://otlibrary.com/sally-lightfoot-crab/.  </a:t>
            </a:r>
            <a:r>
              <a:rPr lang="el-GR" sz="1600" dirty="0"/>
              <a:t>Πηγή: </a:t>
            </a:r>
            <a:r>
              <a:rPr lang="en-US" sz="1600" dirty="0"/>
              <a:t>http://otlibrary.com.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50.    </a:t>
            </a:r>
            <a:r>
              <a:rPr lang="en-US" sz="1600" dirty="0"/>
              <a:t>Copyright  Photographer  Matt </a:t>
            </a:r>
            <a:r>
              <a:rPr lang="en-US" sz="1600" dirty="0" err="1"/>
              <a:t>Jeppson</a:t>
            </a:r>
            <a:r>
              <a:rPr lang="en-US" sz="1600" dirty="0"/>
              <a:t>. </a:t>
            </a:r>
            <a:r>
              <a:rPr lang="el-GR" sz="1600" dirty="0"/>
              <a:t>Σύνδεσμος:   </a:t>
            </a:r>
            <a:r>
              <a:rPr lang="en-US" sz="1600" dirty="0"/>
              <a:t>http://www.shutterstock.com/g/mattjeppson/sets/78721-lizards </a:t>
            </a:r>
            <a:r>
              <a:rPr lang="el-GR" sz="1600" dirty="0"/>
              <a:t>Πηγή:   </a:t>
            </a:r>
            <a:r>
              <a:rPr lang="en-US" sz="1600" dirty="0"/>
              <a:t>http://www.shutterstock.com. 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51.    </a:t>
            </a:r>
            <a:r>
              <a:rPr lang="en-US" sz="1600" dirty="0"/>
              <a:t>Copyrighted.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52.    </a:t>
            </a:r>
            <a:r>
              <a:rPr lang="en-US" sz="1600" dirty="0"/>
              <a:t>Copyright   </a:t>
            </a:r>
            <a:r>
              <a:rPr lang="en-US" sz="1600" dirty="0" err="1"/>
              <a:t>Autor:Décio</a:t>
            </a:r>
            <a:r>
              <a:rPr lang="en-US" sz="1600" dirty="0"/>
              <a:t> Escobar de Oliveira </a:t>
            </a:r>
            <a:r>
              <a:rPr lang="en-US" sz="1600" dirty="0" err="1"/>
              <a:t>Ladislau</a:t>
            </a:r>
            <a:r>
              <a:rPr lang="en-US" sz="1600" dirty="0"/>
              <a:t>. </a:t>
            </a:r>
            <a:r>
              <a:rPr lang="en-US" sz="1600" dirty="0" err="1"/>
              <a:t>Modelo</a:t>
            </a:r>
            <a:r>
              <a:rPr lang="en-US" sz="1600" dirty="0"/>
              <a:t> Awesome Inc. </a:t>
            </a:r>
            <a:r>
              <a:rPr lang="el-GR" sz="1600" dirty="0"/>
              <a:t>Σύνδεσμος: </a:t>
            </a:r>
            <a:r>
              <a:rPr lang="en-US" sz="1600" dirty="0"/>
              <a:t>http://domescobar.blogspot.gr/2011/12/amphisbaena-albaa-cobra-de-duas-cabecas.html.    </a:t>
            </a:r>
            <a:r>
              <a:rPr lang="el-GR" sz="1600" dirty="0"/>
              <a:t>Πηγή:  </a:t>
            </a:r>
            <a:r>
              <a:rPr lang="en-US" sz="1600" dirty="0"/>
              <a:t>http://domescobar.blogspot.gr/. 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7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8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 53.    </a:t>
            </a:r>
            <a:r>
              <a:rPr lang="en-US" sz="1600" dirty="0"/>
              <a:t>Copyright </a:t>
            </a:r>
            <a:r>
              <a:rPr lang="en-US" sz="1600" dirty="0" err="1"/>
              <a:t>Décio</a:t>
            </a:r>
            <a:r>
              <a:rPr lang="en-US" sz="1600" dirty="0"/>
              <a:t> Escobar de Oliveira </a:t>
            </a:r>
            <a:r>
              <a:rPr lang="en-US" sz="1600" dirty="0" err="1"/>
              <a:t>Ladislau</a:t>
            </a:r>
            <a:r>
              <a:rPr lang="en-US" sz="1600" dirty="0"/>
              <a:t>. </a:t>
            </a:r>
            <a:r>
              <a:rPr lang="en-US" sz="1600" dirty="0" err="1"/>
              <a:t>Modelo</a:t>
            </a:r>
            <a:r>
              <a:rPr lang="en-US" sz="1600" dirty="0"/>
              <a:t> Awesome Inc. </a:t>
            </a:r>
            <a:r>
              <a:rPr lang="el-GR" sz="1600" dirty="0"/>
              <a:t>Σύνδεσμος:  </a:t>
            </a:r>
            <a:r>
              <a:rPr lang="en-US" sz="1600" dirty="0" err="1"/>
              <a:t>Autor</a:t>
            </a:r>
            <a:r>
              <a:rPr lang="en-US" sz="1600" dirty="0"/>
              <a:t>: http://domescobar.blogspot.gr/2011/09/pelamis-platurus-serpente-do-mar-de.html.  </a:t>
            </a:r>
            <a:r>
              <a:rPr lang="el-GR" sz="1600" dirty="0"/>
              <a:t>Πηγή: </a:t>
            </a:r>
            <a:r>
              <a:rPr lang="en-US" sz="1600" dirty="0"/>
              <a:t>http://domescobar.blogspot.gr/. </a:t>
            </a:r>
            <a:r>
              <a:rPr lang="en-US" sz="1600" dirty="0" smtClean="0"/>
              <a:t>  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54.    </a:t>
            </a:r>
            <a:r>
              <a:rPr lang="en-US" sz="1600" dirty="0"/>
              <a:t>Copyright   </a:t>
            </a:r>
            <a:r>
              <a:rPr lang="el-GR" sz="1600" dirty="0"/>
              <a:t>Σύνδεσμος:  </a:t>
            </a:r>
            <a:r>
              <a:rPr lang="en-US" sz="1600" dirty="0"/>
              <a:t>https://www.pinterest.com/pin/122441683592028104/  </a:t>
            </a:r>
            <a:r>
              <a:rPr lang="el-GR" sz="1600" dirty="0"/>
              <a:t>Πηγή:     Βρέθηκε στο </a:t>
            </a:r>
            <a:r>
              <a:rPr lang="en-US" sz="1600" dirty="0"/>
              <a:t>worldmostamazingthings.co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55.    </a:t>
            </a:r>
            <a:r>
              <a:rPr lang="en-US" sz="1600" dirty="0"/>
              <a:t>Copyright Otherside.gr Copyright © 2015.  </a:t>
            </a:r>
            <a:r>
              <a:rPr lang="el-GR" sz="1600" dirty="0"/>
              <a:t>Σύνδεσμος:  </a:t>
            </a:r>
            <a:r>
              <a:rPr lang="en-US" sz="1600" dirty="0"/>
              <a:t>http://www.otherside.gr/2011/11/7xrono-agori-k-puthwnas-5-metrwn-kollitoi/.  </a:t>
            </a:r>
            <a:r>
              <a:rPr lang="el-GR" sz="1600" dirty="0"/>
              <a:t>Πηγή:    </a:t>
            </a:r>
            <a:r>
              <a:rPr lang="en-US" sz="1600" dirty="0"/>
              <a:t>http://www.otherside.gr</a:t>
            </a:r>
            <a:r>
              <a:rPr lang="en-US" sz="1600" dirty="0" smtClean="0"/>
              <a:t>.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56.   </a:t>
            </a:r>
            <a:r>
              <a:rPr lang="en-US" sz="1600" dirty="0"/>
              <a:t>Wikipedia the Free Encyclopedia. Creative Commons </a:t>
            </a:r>
            <a:r>
              <a:rPr lang="en-US" sz="1600" dirty="0" err="1"/>
              <a:t>Licence</a:t>
            </a:r>
            <a:r>
              <a:rPr lang="en-US" sz="1600" dirty="0"/>
              <a:t>.   </a:t>
            </a:r>
            <a:r>
              <a:rPr lang="el-GR" sz="1600" dirty="0"/>
              <a:t>Σύνδεσμος: </a:t>
            </a:r>
            <a:r>
              <a:rPr lang="en-US" sz="1600" dirty="0"/>
              <a:t>https://en.wikipedia.org/wiki/Brown_tree_snake .  </a:t>
            </a:r>
            <a:r>
              <a:rPr lang="el-GR" sz="1600" dirty="0"/>
              <a:t>Πηγή: </a:t>
            </a:r>
            <a:r>
              <a:rPr lang="en-US" sz="1600" dirty="0"/>
              <a:t>https://en.wikipedia.org.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57. </a:t>
            </a:r>
            <a:r>
              <a:rPr lang="en-US" sz="1600" dirty="0"/>
              <a:t>Copyright 2011 </a:t>
            </a:r>
            <a:r>
              <a:rPr lang="el-GR" sz="1600" dirty="0"/>
              <a:t>Εκδόσεις </a:t>
            </a:r>
            <a:r>
              <a:rPr lang="en-US" sz="1600" dirty="0"/>
              <a:t>Utopia. 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</a:t>
            </a:r>
            <a:r>
              <a:rPr lang="el-GR" sz="1600" dirty="0"/>
              <a:t>Ζωολογία Ολοκληρωμένες Αρχές, Τόμος ΙΙ. 14η Αμερικανική – 2η Ελληνική Έκδοση</a:t>
            </a:r>
            <a:r>
              <a:rPr lang="el-GR" sz="1600" dirty="0" smtClean="0"/>
              <a:t>. </a:t>
            </a:r>
            <a:endParaRPr lang="el-GR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58</a:t>
            </a:r>
            <a:r>
              <a:rPr lang="el-GR" sz="1600" dirty="0"/>
              <a:t>. </a:t>
            </a:r>
            <a:r>
              <a:rPr lang="en-US" sz="1600" dirty="0"/>
              <a:t>PROUDLY POWERED BY </a:t>
            </a:r>
            <a:r>
              <a:rPr lang="en-US" sz="1600" dirty="0" smtClean="0"/>
              <a:t>THE</a:t>
            </a:r>
            <a:r>
              <a:rPr lang="el-GR" sz="1600" dirty="0" smtClean="0"/>
              <a:t> </a:t>
            </a:r>
            <a:r>
              <a:rPr lang="en-US" sz="1600" dirty="0" smtClean="0"/>
              <a:t>ELLINIKA </a:t>
            </a:r>
            <a:r>
              <a:rPr lang="en-US" sz="1600" dirty="0"/>
              <a:t>HOAXES. </a:t>
            </a:r>
            <a:r>
              <a:rPr lang="el-GR" sz="1600" dirty="0"/>
              <a:t>Σύνδεσμος:  </a:t>
            </a:r>
            <a:r>
              <a:rPr lang="en-US" sz="1600" dirty="0"/>
              <a:t>http://ellinikahoaxes.gr/2013/12/04/%CF%80%CF%8D%CE%B8%CF%89%CE%BD%CE%B1%CF%82-%CE%BA%CE%B1%CF%84%CE%AC%CF%80%CE%B9%CE%B5-%CE%BC%CE%B5%CE%B8%CF%85%CF%83%CE%BC%CE%AD%CE%BD%CE%BF-%CE%B9%CE%BD%CE%B4%CF%8C/.  </a:t>
            </a:r>
            <a:r>
              <a:rPr lang="el-GR" sz="1600" dirty="0"/>
              <a:t>Πηγή::  </a:t>
            </a:r>
            <a:r>
              <a:rPr lang="en-US" sz="1600" dirty="0"/>
              <a:t>http://ellinikahoaxes.gr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59.    </a:t>
            </a:r>
            <a:r>
              <a:rPr lang="en-US" sz="1600" dirty="0"/>
              <a:t>Copyright  © 2006- 2015.  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http://coolweb.gr/akoune-ta-fidia/.   </a:t>
            </a:r>
            <a:r>
              <a:rPr lang="el-GR" sz="1600" dirty="0"/>
              <a:t>Πηγή:  </a:t>
            </a:r>
            <a:r>
              <a:rPr lang="en-US" sz="1600" dirty="0"/>
              <a:t>http://coolweb.gr. 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4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9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 60.   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61. </a:t>
            </a:r>
            <a:r>
              <a:rPr lang="el-GR" sz="1600" dirty="0"/>
              <a:t>© 2014 </a:t>
            </a:r>
            <a:r>
              <a:rPr lang="en-US" sz="1600" dirty="0"/>
              <a:t>All rights reserved. </a:t>
            </a:r>
            <a:r>
              <a:rPr lang="el-GR" sz="1600" dirty="0"/>
              <a:t>Σύνδεσμος:   </a:t>
            </a:r>
            <a:r>
              <a:rPr lang="en-US" sz="1600" dirty="0"/>
              <a:t>http://pixwall.xyz/even-a-blind-squirrel. </a:t>
            </a:r>
            <a:r>
              <a:rPr lang="el-GR" sz="1600" dirty="0"/>
              <a:t>Πηγή:   </a:t>
            </a:r>
            <a:r>
              <a:rPr lang="en-US" sz="1600" dirty="0"/>
              <a:t>http://pixwall.xyz</a:t>
            </a:r>
            <a:r>
              <a:rPr lang="en-US" sz="1600" dirty="0" smtClean="0"/>
              <a:t>.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62.    </a:t>
            </a:r>
            <a:r>
              <a:rPr lang="en-US" sz="1600" dirty="0"/>
              <a:t>Copyright Otherside.gr Copyright © 2015.  </a:t>
            </a:r>
            <a:r>
              <a:rPr lang="el-GR" sz="1600" dirty="0"/>
              <a:t>Σύνδεσμος:   </a:t>
            </a:r>
            <a:r>
              <a:rPr lang="en-US" sz="1600" dirty="0"/>
              <a:t>http://www.otherside.gr/2013/05/magikes-ikanotites-zwwn/ </a:t>
            </a:r>
            <a:r>
              <a:rPr lang="el-GR" sz="1600" dirty="0"/>
              <a:t>Πηγή:   </a:t>
            </a:r>
            <a:r>
              <a:rPr lang="en-US" sz="1600" dirty="0"/>
              <a:t>http://www.otherside.gr.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63. </a:t>
            </a:r>
            <a:r>
              <a:rPr lang="en-US" sz="1600" dirty="0"/>
              <a:t>Copyright 2011 </a:t>
            </a:r>
            <a:r>
              <a:rPr lang="el-GR" sz="1600" dirty="0"/>
              <a:t>Εκδόσεις </a:t>
            </a:r>
            <a:r>
              <a:rPr lang="en-US" sz="1600" dirty="0"/>
              <a:t>Utopia. 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</a:t>
            </a:r>
            <a:r>
              <a:rPr lang="el-GR" sz="1600" dirty="0"/>
              <a:t>Ζωολογία Ολοκληρωμένες Αρχές, Τόμος ΙΙ. 14η Αμερικανική – 2η Ελληνική Έκδοση</a:t>
            </a:r>
            <a:r>
              <a:rPr lang="el-GR" sz="1600" dirty="0" smtClean="0"/>
              <a:t>.</a:t>
            </a:r>
            <a:endParaRPr lang="el-GR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64.  </a:t>
            </a:r>
            <a:r>
              <a:rPr lang="el-GR" sz="1600" dirty="0"/>
              <a:t>Σύνδεσμος: </a:t>
            </a:r>
            <a:r>
              <a:rPr lang="en-US" sz="1600" dirty="0"/>
              <a:t>http://persianpet.org/forum/thread76769.html.   </a:t>
            </a:r>
            <a:r>
              <a:rPr lang="el-GR" sz="1600" dirty="0"/>
              <a:t>Πηγή:   </a:t>
            </a:r>
            <a:r>
              <a:rPr lang="en-US" sz="1600" dirty="0"/>
              <a:t>http://persianpet.org.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65</a:t>
            </a:r>
            <a:r>
              <a:rPr lang="el-GR" sz="1600" dirty="0"/>
              <a:t>. Σύνδεσμος:  </a:t>
            </a:r>
            <a:r>
              <a:rPr lang="en-US" sz="1600" dirty="0"/>
              <a:t>http://www.free-extras.com/search/1/snakes.htm.   </a:t>
            </a:r>
            <a:r>
              <a:rPr lang="el-GR" sz="1600" dirty="0"/>
              <a:t>Πηγή:  </a:t>
            </a:r>
            <a:r>
              <a:rPr lang="en-US" sz="1600" dirty="0"/>
              <a:t>http://www.free-extras.com.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66</a:t>
            </a:r>
            <a:r>
              <a:rPr lang="el-GR" sz="1600" dirty="0"/>
              <a:t>.    </a:t>
            </a:r>
            <a:r>
              <a:rPr lang="en-US" sz="1600" dirty="0"/>
              <a:t>Copyrighted.   </a:t>
            </a:r>
            <a:r>
              <a:rPr lang="en-US" sz="1600" dirty="0" smtClean="0"/>
              <a:t>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67.  </a:t>
            </a:r>
            <a:r>
              <a:rPr lang="el-GR" sz="1600" dirty="0"/>
              <a:t>Σύνδεσμος: </a:t>
            </a:r>
            <a:r>
              <a:rPr lang="en-US" sz="1600" dirty="0"/>
              <a:t>http://www.devbio.biology.gatech.edu/?page_id=2923.   </a:t>
            </a:r>
            <a:r>
              <a:rPr lang="el-GR" sz="1600" dirty="0"/>
              <a:t>Πηγή: </a:t>
            </a:r>
            <a:r>
              <a:rPr lang="en-US" sz="1600" dirty="0"/>
              <a:t>http://www.devbio.biology.gatech.edu.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68.   </a:t>
            </a:r>
            <a:r>
              <a:rPr lang="el-GR" sz="1600" dirty="0"/>
              <a:t>Σύνδεσμος: </a:t>
            </a:r>
            <a:r>
              <a:rPr lang="en-US" sz="1600" dirty="0"/>
              <a:t>https://www.pinterest.com/pin/392868767466800318/.  </a:t>
            </a:r>
            <a:r>
              <a:rPr lang="el-GR" sz="1600" dirty="0"/>
              <a:t>Πηγή:   Βρέθηκε στο </a:t>
            </a:r>
            <a:r>
              <a:rPr lang="en-US" sz="1600" dirty="0"/>
              <a:t>newzealandby1g.wikispaces.com. 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1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</a:t>
            </a:r>
            <a:r>
              <a:rPr lang="el-GR" sz="4000" b="1" dirty="0" smtClean="0"/>
              <a:t>0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 69.    </a:t>
            </a:r>
            <a:r>
              <a:rPr lang="en-US" sz="1600" dirty="0"/>
              <a:t>Copyrighted</a:t>
            </a:r>
            <a:r>
              <a:rPr lang="en-US" sz="1600" dirty="0" smtClean="0"/>
              <a:t>.   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70. </a:t>
            </a:r>
            <a:r>
              <a:rPr lang="en-US" sz="1600" dirty="0"/>
              <a:t>This site is offered </a:t>
            </a:r>
            <a:r>
              <a:rPr lang="en-US" sz="1600" dirty="0" smtClean="0"/>
              <a:t>under</a:t>
            </a:r>
            <a:r>
              <a:rPr lang="el-GR" sz="1600" dirty="0" smtClean="0"/>
              <a:t> </a:t>
            </a:r>
            <a:r>
              <a:rPr lang="en-US" sz="1600" dirty="0" smtClean="0"/>
              <a:t>Creative </a:t>
            </a:r>
            <a:r>
              <a:rPr lang="en-US" sz="1600" dirty="0"/>
              <a:t>Commons Attribution 3.0 License. </a:t>
            </a:r>
            <a:r>
              <a:rPr lang="el-GR" sz="1600" dirty="0"/>
              <a:t>Σύνδεσμος: </a:t>
            </a:r>
            <a:r>
              <a:rPr lang="en-US" sz="1600" dirty="0"/>
              <a:t>http://www.bibliotecapleyades.net/ciencia/ciencia_thirdeyesp.htm.    </a:t>
            </a:r>
            <a:r>
              <a:rPr lang="el-GR" sz="1600" dirty="0"/>
              <a:t>Πηγή: </a:t>
            </a:r>
            <a:r>
              <a:rPr lang="en-US" sz="1600" dirty="0"/>
              <a:t>http://www.bibliotecapleyades.net.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71.  </a:t>
            </a:r>
            <a:r>
              <a:rPr lang="el-GR" sz="1600" dirty="0"/>
              <a:t>Σύνδεσμος:  </a:t>
            </a:r>
            <a:r>
              <a:rPr lang="en-US" sz="1600" dirty="0"/>
              <a:t>http://egyptgods.tumblr.com/post/69054691829/nombre-egipcio-sobek-nombre-griego-sucos-sobek.  </a:t>
            </a:r>
            <a:r>
              <a:rPr lang="el-GR" sz="1600" dirty="0"/>
              <a:t>Πηγή:    </a:t>
            </a:r>
            <a:r>
              <a:rPr lang="en-US" sz="1600" dirty="0"/>
              <a:t>http://egyptgods.tumblr.com.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72 </a:t>
            </a:r>
            <a:r>
              <a:rPr lang="el-GR" sz="1600" dirty="0"/>
              <a:t>.  Σύνδεσμος: </a:t>
            </a:r>
            <a:r>
              <a:rPr lang="en-US" sz="1600" dirty="0"/>
              <a:t>http://www.taringa.net/posts/ciencia-educacion/7632105/Animales-Peculiares-Gavial.html.   </a:t>
            </a:r>
            <a:r>
              <a:rPr lang="el-GR" sz="1600" dirty="0"/>
              <a:t>Πηγή:  </a:t>
            </a:r>
            <a:r>
              <a:rPr lang="en-US" sz="1600" dirty="0"/>
              <a:t>http://www.taringa.net</a:t>
            </a:r>
            <a:r>
              <a:rPr lang="en-US" sz="1600" dirty="0" smtClean="0"/>
              <a:t>. 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73.    </a:t>
            </a:r>
            <a:r>
              <a:rPr lang="en-US" sz="1600" dirty="0"/>
              <a:t>Copyright  ©2005 - 2015 eTVnet.com  </a:t>
            </a:r>
            <a:r>
              <a:rPr lang="el-GR" sz="1600" dirty="0"/>
              <a:t>Σύνδεσμος: </a:t>
            </a:r>
            <a:r>
              <a:rPr lang="en-US" sz="1600" dirty="0"/>
              <a:t>http://etvnet.com/encyclopedia/d/country/gana/.   </a:t>
            </a:r>
            <a:r>
              <a:rPr lang="el-GR" sz="1600" dirty="0"/>
              <a:t>Πηγή: </a:t>
            </a:r>
            <a:r>
              <a:rPr lang="en-US" sz="1600" dirty="0"/>
              <a:t>http://etvnet.com</a:t>
            </a:r>
            <a:r>
              <a:rPr lang="en-US" sz="1600" dirty="0" smtClean="0"/>
              <a:t>.  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74 </a:t>
            </a:r>
            <a:r>
              <a:rPr lang="el-GR" sz="1600" dirty="0"/>
              <a:t>.    </a:t>
            </a:r>
            <a:r>
              <a:rPr lang="en-US" sz="1600" dirty="0"/>
              <a:t>Copyright  TPWD © Earl Nottingham. </a:t>
            </a:r>
            <a:r>
              <a:rPr lang="el-GR" sz="1600" dirty="0"/>
              <a:t>Σύνδεσμος: </a:t>
            </a:r>
            <a:r>
              <a:rPr lang="en-US" sz="1600" dirty="0"/>
              <a:t>https://tpwd.texas.gov/huntwild/wild/species/americanalligator/.    </a:t>
            </a:r>
            <a:r>
              <a:rPr lang="el-GR" sz="1600" dirty="0"/>
              <a:t>Πηγή:  </a:t>
            </a:r>
            <a:r>
              <a:rPr lang="en-US" sz="1600" dirty="0"/>
              <a:t>https://tpwd.texas.gov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75 .    </a:t>
            </a:r>
            <a:r>
              <a:rPr lang="en-US" sz="1600" dirty="0"/>
              <a:t>Copyright   2006 Encyclopedia Britannica, Inc.  </a:t>
            </a:r>
            <a:r>
              <a:rPr lang="el-GR" sz="1600" dirty="0"/>
              <a:t>Σύνδεσμος:   </a:t>
            </a:r>
            <a:r>
              <a:rPr lang="en-US" sz="1600" dirty="0"/>
              <a:t>http://www.taringa.net/posts/ecologia/18695196/Cual-es-la-diferencia-entre-un-cocodrilo-y-un-aligator.html.  </a:t>
            </a:r>
            <a:r>
              <a:rPr lang="el-GR" sz="1600" dirty="0"/>
              <a:t>Πηγή: </a:t>
            </a:r>
            <a:r>
              <a:rPr lang="en-US" sz="1600" dirty="0"/>
              <a:t>http://www.taringa.net.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76. </a:t>
            </a:r>
            <a:r>
              <a:rPr lang="el-GR" sz="1600" dirty="0"/>
              <a:t>Σύνδεσμος: </a:t>
            </a:r>
            <a:r>
              <a:rPr lang="en-US" sz="1600" dirty="0"/>
              <a:t>http://blogs.bu.edu/bioaerial2012/2012/09/12/welcome-to-bio-aerial-locomotion/.  </a:t>
            </a:r>
            <a:r>
              <a:rPr lang="el-GR" sz="1600" dirty="0"/>
              <a:t>Πηγή:   </a:t>
            </a:r>
            <a:r>
              <a:rPr lang="en-US" sz="1600" dirty="0"/>
              <a:t>http://blogs.bu.edu.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  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6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</a:t>
            </a:r>
            <a:r>
              <a:rPr lang="el-GR" sz="4000" b="1" dirty="0" smtClean="0"/>
              <a:t>1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 77. </a:t>
            </a:r>
            <a:r>
              <a:rPr lang="en-US" sz="1600" dirty="0"/>
              <a:t>Reconstruction of Ichthyosaurus. </a:t>
            </a:r>
            <a:r>
              <a:rPr lang="el-GR" sz="1600" dirty="0"/>
              <a:t>Σύνδεσμος: </a:t>
            </a:r>
            <a:r>
              <a:rPr lang="en-US" sz="1600" dirty="0"/>
              <a:t>http://www.ucmp.berkeley.edu/diapsids/ichthyosauria.html.   </a:t>
            </a:r>
            <a:r>
              <a:rPr lang="el-GR" sz="1600" dirty="0"/>
              <a:t>Πηγή: </a:t>
            </a:r>
            <a:r>
              <a:rPr lang="en-US" sz="1600" dirty="0"/>
              <a:t>http://www.ucmp.berkeley.edu.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78.    </a:t>
            </a:r>
            <a:r>
              <a:rPr lang="en-US" sz="1600" dirty="0"/>
              <a:t>Copyrighted</a:t>
            </a:r>
            <a:r>
              <a:rPr lang="en-US" sz="1600" dirty="0" smtClean="0"/>
              <a:t>.   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79.   </a:t>
            </a:r>
            <a:r>
              <a:rPr lang="el-GR" sz="1600" dirty="0"/>
              <a:t>Σύνδεσμος:   </a:t>
            </a:r>
            <a:r>
              <a:rPr lang="en-US" sz="1600" dirty="0"/>
              <a:t>http://www.flwildflowers.com/dinosaurs/. </a:t>
            </a:r>
            <a:r>
              <a:rPr lang="el-GR" sz="1600" dirty="0"/>
              <a:t>Πηγή:  </a:t>
            </a:r>
            <a:r>
              <a:rPr lang="en-US" sz="1600" dirty="0"/>
              <a:t>http://www.flwildflowers.com</a:t>
            </a:r>
            <a:r>
              <a:rPr lang="en-US" sz="1600" dirty="0" smtClean="0"/>
              <a:t>. 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80.   </a:t>
            </a:r>
            <a:r>
              <a:rPr lang="el-GR" sz="1600" dirty="0"/>
              <a:t>Σύνδεσμος:   </a:t>
            </a:r>
            <a:r>
              <a:rPr lang="en-US" sz="1600" dirty="0"/>
              <a:t>http://unserenature.blogspot.gr/2014/05/dinosaurus-terbesar-ditemukan.html.  </a:t>
            </a:r>
            <a:r>
              <a:rPr lang="el-GR" sz="1600" dirty="0"/>
              <a:t>Πηγή:    </a:t>
            </a:r>
            <a:r>
              <a:rPr lang="en-US" sz="1600" dirty="0"/>
              <a:t>http://unserenature.blogspot.gr </a:t>
            </a:r>
            <a:r>
              <a:rPr lang="en-US" sz="1600" dirty="0" smtClean="0"/>
              <a:t>.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81.  </a:t>
            </a:r>
            <a:r>
              <a:rPr lang="el-GR" sz="1600" dirty="0"/>
              <a:t>Σύνδεσμος:  </a:t>
            </a:r>
            <a:r>
              <a:rPr lang="en-US" sz="1600" dirty="0"/>
              <a:t>http://fossil.wikia.com/wiki/Feathered_dinosaurs.  </a:t>
            </a:r>
            <a:r>
              <a:rPr lang="el-GR" sz="1600" dirty="0"/>
              <a:t>Πηγή: </a:t>
            </a:r>
            <a:r>
              <a:rPr lang="en-US" sz="1600" dirty="0"/>
              <a:t>http://fossil.wikia.com.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82.  </a:t>
            </a:r>
            <a:r>
              <a:rPr lang="en-US" sz="1600" dirty="0"/>
              <a:t>Wikimedia Commons. </a:t>
            </a:r>
            <a:r>
              <a:rPr lang="el-GR" sz="1600" dirty="0"/>
              <a:t>Σύνδεσμος:  </a:t>
            </a:r>
            <a:r>
              <a:rPr lang="en-US" sz="1600" dirty="0"/>
              <a:t>https://commons.wikimedia.org/wiki/File:Centrosaurus_dinosaur.png.  </a:t>
            </a:r>
            <a:r>
              <a:rPr lang="el-GR" sz="1600" dirty="0"/>
              <a:t>Πηγή:   </a:t>
            </a:r>
            <a:r>
              <a:rPr lang="en-US" sz="1600" dirty="0"/>
              <a:t>https://commons.wikimedia.org. 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83. </a:t>
            </a:r>
            <a:r>
              <a:rPr lang="el-GR" sz="1600" dirty="0"/>
              <a:t>Σύνδεσμος: </a:t>
            </a:r>
            <a:r>
              <a:rPr lang="en-US" sz="1600" dirty="0"/>
              <a:t>http://www.erroreshistoricos.com/fotos-historicas/301-foto-historica-del-mostruo-del-lago-ness-nessie.html    </a:t>
            </a:r>
            <a:r>
              <a:rPr lang="el-GR" sz="1600" dirty="0"/>
              <a:t>Πηγή:  </a:t>
            </a:r>
            <a:r>
              <a:rPr lang="en-US" sz="1600" dirty="0"/>
              <a:t>http://www.erroreshistoricos.com.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84.  </a:t>
            </a:r>
            <a:r>
              <a:rPr lang="en-US" sz="1600" dirty="0"/>
              <a:t>Copyrighted</a:t>
            </a:r>
            <a:r>
              <a:rPr lang="en-US" sz="1600" dirty="0" smtClean="0"/>
              <a:t>.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85.  </a:t>
            </a:r>
            <a:r>
              <a:rPr lang="en-US" sz="1600" dirty="0"/>
              <a:t>Copyrighted.   </a:t>
            </a:r>
            <a:r>
              <a:rPr lang="en-US" sz="1600" b="1" dirty="0"/>
              <a:t>  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7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</a:t>
            </a:r>
            <a:r>
              <a:rPr lang="el-GR" sz="4000" b="1" dirty="0" smtClean="0"/>
              <a:t>2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 86.  </a:t>
            </a:r>
            <a:r>
              <a:rPr lang="en-US" sz="1600" dirty="0"/>
              <a:t>Copyrighted</a:t>
            </a:r>
            <a:r>
              <a:rPr lang="en-US" sz="1600" dirty="0" smtClean="0"/>
              <a:t>.   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87. </a:t>
            </a:r>
            <a:r>
              <a:rPr lang="el-GR" sz="1600" dirty="0"/>
              <a:t>Σύνδεσμος: </a:t>
            </a:r>
            <a:r>
              <a:rPr lang="en-US" sz="1600" dirty="0"/>
              <a:t>http://cronicasamericanas-englishlinks.blogspot.gr/.   </a:t>
            </a:r>
            <a:r>
              <a:rPr lang="el-GR" sz="1600" dirty="0"/>
              <a:t>Πηγή:     </a:t>
            </a:r>
            <a:r>
              <a:rPr lang="en-US" sz="1600" dirty="0"/>
              <a:t>http://cronicasamericanas-englishlinks.blogspot.gr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88.    </a:t>
            </a:r>
            <a:r>
              <a:rPr lang="en-US" sz="1600" dirty="0"/>
              <a:t>Copyright  2012-2015 NotAlwaysWorking.com  </a:t>
            </a:r>
            <a:r>
              <a:rPr lang="el-GR" sz="1600" dirty="0"/>
              <a:t>Σύνδεσμος:  </a:t>
            </a:r>
            <a:r>
              <a:rPr lang="en-US" sz="1600" dirty="0"/>
              <a:t>http://notalwaysworking.com/velociraptor-free-workplace/38945.  </a:t>
            </a:r>
            <a:r>
              <a:rPr lang="el-GR" sz="1600" dirty="0"/>
              <a:t>Πηγή:   </a:t>
            </a:r>
            <a:r>
              <a:rPr lang="en-US" sz="1600" dirty="0"/>
              <a:t>http://notalwaysworking.com.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89.    </a:t>
            </a:r>
            <a:r>
              <a:rPr lang="en-US" sz="1600" dirty="0"/>
              <a:t>Copyright  © 2008 - 2015 </a:t>
            </a:r>
            <a:r>
              <a:rPr lang="en-US" sz="1600" dirty="0" err="1"/>
              <a:t>Natur</a:t>
            </a:r>
            <a:r>
              <a:rPr lang="en-US" sz="1600" dirty="0"/>
              <a:t> und Tier - </a:t>
            </a:r>
            <a:r>
              <a:rPr lang="en-US" sz="1600" dirty="0" err="1"/>
              <a:t>Verlag</a:t>
            </a:r>
            <a:r>
              <a:rPr lang="en-US" sz="1600" dirty="0"/>
              <a:t> GmbH · An der </a:t>
            </a:r>
            <a:r>
              <a:rPr lang="en-US" sz="1600" dirty="0" err="1"/>
              <a:t>Kleimannbrücke</a:t>
            </a:r>
            <a:r>
              <a:rPr lang="en-US" sz="1600" dirty="0"/>
              <a:t> 39/41 · D-48157 </a:t>
            </a:r>
            <a:r>
              <a:rPr lang="en-US" sz="1600" dirty="0" err="1"/>
              <a:t>Münster</a:t>
            </a:r>
            <a:r>
              <a:rPr lang="en-US" sz="1600" dirty="0"/>
              <a:t>  </a:t>
            </a:r>
            <a:r>
              <a:rPr lang="el-GR" sz="1600" dirty="0"/>
              <a:t>Σύνδεσμος:    </a:t>
            </a:r>
            <a:r>
              <a:rPr lang="en-US" sz="1600" dirty="0"/>
              <a:t>http://www.reptilia.de/Eintraege.522.0.html?&amp;tx_ttnews%5Btt_news%5D=517.  </a:t>
            </a:r>
            <a:r>
              <a:rPr lang="el-GR" sz="1600" dirty="0"/>
              <a:t>Πηγή:  </a:t>
            </a:r>
            <a:r>
              <a:rPr lang="en-US" sz="1600" dirty="0"/>
              <a:t>http://www.reptilia.de</a:t>
            </a:r>
            <a:r>
              <a:rPr lang="en-US" sz="1600" dirty="0" smtClean="0"/>
              <a:t>. 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90.    </a:t>
            </a:r>
            <a:r>
              <a:rPr lang="en-US" sz="1600" dirty="0"/>
              <a:t>Copyright © 2015 Goodreads </a:t>
            </a:r>
            <a:r>
              <a:rPr lang="en-US" sz="1600" dirty="0" err="1"/>
              <a:t>Inc</a:t>
            </a:r>
            <a:r>
              <a:rPr lang="en-US" sz="1600" dirty="0"/>
              <a:t>  </a:t>
            </a:r>
            <a:r>
              <a:rPr lang="el-GR" sz="1600" dirty="0"/>
              <a:t>Σύνδεσμος:  </a:t>
            </a:r>
            <a:r>
              <a:rPr lang="en-US" sz="1600" dirty="0"/>
              <a:t>http://www.goodreads.com/book/show/456912.How_to_Keep_Dinosaurs  </a:t>
            </a:r>
            <a:r>
              <a:rPr lang="el-GR" sz="1600" dirty="0"/>
              <a:t>Πηγή:   </a:t>
            </a:r>
            <a:r>
              <a:rPr lang="en-US" sz="1600" dirty="0"/>
              <a:t>http://www.goodreads.com</a:t>
            </a:r>
            <a:r>
              <a:rPr lang="en-US" sz="1600" dirty="0" smtClean="0"/>
              <a:t>. 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91.    </a:t>
            </a:r>
            <a:r>
              <a:rPr lang="el-GR" sz="1600" dirty="0"/>
              <a:t>Σύνδεσμος:  </a:t>
            </a:r>
            <a:r>
              <a:rPr lang="en-US" sz="1600" dirty="0"/>
              <a:t>http://www.animalesprehistoricos.com/2009/07/argentinosaurus.html.  </a:t>
            </a:r>
            <a:r>
              <a:rPr lang="el-GR" sz="1600" dirty="0"/>
              <a:t>Πηγή: </a:t>
            </a:r>
            <a:r>
              <a:rPr lang="en-US" sz="1600" dirty="0"/>
              <a:t>http://www.animalesprehistoricos.com.   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92. </a:t>
            </a:r>
            <a:r>
              <a:rPr lang="en-US" sz="1600" dirty="0"/>
              <a:t>Copyright 1999 PALEOMAP PROJECT  </a:t>
            </a:r>
            <a:r>
              <a:rPr lang="el-GR" sz="1600" dirty="0"/>
              <a:t>Σύνδεσμος: </a:t>
            </a:r>
            <a:r>
              <a:rPr lang="en-US" sz="1600" dirty="0"/>
              <a:t>http://www.geoverse.co.uk/2002/06/26/tethys/. </a:t>
            </a:r>
            <a:r>
              <a:rPr lang="el-GR" sz="1600" dirty="0"/>
              <a:t>Πηγή: </a:t>
            </a:r>
            <a:r>
              <a:rPr lang="en-US" sz="1600" dirty="0"/>
              <a:t>http://www.geoverse.co.uk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93.  </a:t>
            </a:r>
            <a:r>
              <a:rPr lang="el-GR" sz="1600" dirty="0"/>
              <a:t>Σύνδεσμος: </a:t>
            </a:r>
            <a:r>
              <a:rPr lang="en-US" sz="1600" dirty="0"/>
              <a:t>http://ellinvonxartes.blogspot.gr/2013/12/blog-post_23.html.   </a:t>
            </a:r>
            <a:r>
              <a:rPr lang="el-GR" sz="1600" dirty="0"/>
              <a:t>Πηγή:   </a:t>
            </a:r>
            <a:r>
              <a:rPr lang="en-US" sz="1600" dirty="0"/>
              <a:t>http://ellinvonxartes.blogspot.gr.  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r>
              <a:rPr lang="en-US" sz="1600" b="1" dirty="0"/>
              <a:t> 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r>
              <a:rPr lang="en-US" sz="1600" b="1" dirty="0"/>
              <a:t> .     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Ερπετά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7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TEMPLATE1a</Template>
  <TotalTime>744</TotalTime>
  <Words>6117</Words>
  <Application>Microsoft Office PowerPoint</Application>
  <PresentationFormat>On-screen Show (4:3)</PresentationFormat>
  <Paragraphs>809</Paragraphs>
  <Slides>97</Slides>
  <Notes>77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4" baseType="lpstr">
      <vt:lpstr>Arial</vt:lpstr>
      <vt:lpstr>Calibri</vt:lpstr>
      <vt:lpstr>ＭＳ Ｐゴシック</vt:lpstr>
      <vt:lpstr>ＭＳ Ｐゴシック</vt:lpstr>
      <vt:lpstr>Tahoma</vt:lpstr>
      <vt:lpstr>Wingdings</vt:lpstr>
      <vt:lpstr>Θέμα του Office</vt:lpstr>
      <vt:lpstr>Ζωολογία ΙΙ</vt:lpstr>
      <vt:lpstr>Ερπετά</vt:lpstr>
      <vt:lpstr>Η κατάκτηση της χέρσου</vt:lpstr>
      <vt:lpstr>Περικλείοντας τη μικρή λίμνη…</vt:lpstr>
      <vt:lpstr>Αμνιωτά</vt:lpstr>
      <vt:lpstr>Ερπετά</vt:lpstr>
      <vt:lpstr>Προέλευση και εξέλιξη  των αμνιωτών</vt:lpstr>
      <vt:lpstr>Διαφοροποίηση των αμνιωτών</vt:lpstr>
      <vt:lpstr>Φυλογένεση  των αρτίγονων αμνιωτών</vt:lpstr>
      <vt:lpstr>Πρωτόγονα &amp; εξελιγμένα τετράποδα</vt:lpstr>
      <vt:lpstr>Ταξινόμηση αμνιωτών ανάλογα με τα ανοίγματα στο κρανίο</vt:lpstr>
      <vt:lpstr>Εξέλιξη των ερπετών</vt:lpstr>
      <vt:lpstr>Αναψιδωτά</vt:lpstr>
      <vt:lpstr>Συναψιδωτά</vt:lpstr>
      <vt:lpstr>Διαψιδωτά</vt:lpstr>
      <vt:lpstr>Σημασία των κροταφικών τρημάτων</vt:lpstr>
      <vt:lpstr>PowerPoint Presentation</vt:lpstr>
      <vt:lpstr>Ι. Αμνιωτό αυγό</vt:lpstr>
      <vt:lpstr>Το «αυγό της ξηράς»</vt:lpstr>
      <vt:lpstr>Η εμφάνιση ενός νέου  οργάνου …</vt:lpstr>
      <vt:lpstr>ΙΙ. Αναπνοή</vt:lpstr>
      <vt:lpstr>ΙΙΙ. Δέρμα</vt:lpstr>
      <vt:lpstr>Διαφορές από τα αμφίβια</vt:lpstr>
      <vt:lpstr>1. Πνεύμονες</vt:lpstr>
      <vt:lpstr>2. Δέρμα</vt:lpstr>
      <vt:lpstr>Στα κροκοδείλια οι φολίδες αυξάνονται καθόλη τη διάρκεια της ζωής  ώστε να αποκαταστήσουν τις φθορές.</vt:lpstr>
      <vt:lpstr>3. Αμνιωτικό αυγό</vt:lpstr>
      <vt:lpstr>4. Σχεδιασμός γνάθων</vt:lpstr>
      <vt:lpstr>5. Κυκλοφορικό σύστημα</vt:lpstr>
      <vt:lpstr>6. Διατήρηση νερού</vt:lpstr>
      <vt:lpstr>7. Νευρικό σύστημα</vt:lpstr>
      <vt:lpstr>Εξωθερμία</vt:lpstr>
      <vt:lpstr>Ομοταξία Ερπετά</vt:lpstr>
      <vt:lpstr>Χελώνες (327 είδη)</vt:lpstr>
      <vt:lpstr>Αναπνοή</vt:lpstr>
      <vt:lpstr>Αισθήσεις</vt:lpstr>
      <vt:lpstr>Αναπαραγωγή</vt:lpstr>
      <vt:lpstr>Διαφορετικοί τύποι χελώνων</vt:lpstr>
      <vt:lpstr>Το μέγεθος μετράει …</vt:lpstr>
      <vt:lpstr>Γιγαντιαίες νησιωτικές χελώνες</vt:lpstr>
      <vt:lpstr>Πλευρόδειρα, Κρυπτόδειρα</vt:lpstr>
      <vt:lpstr>Φολιδωτά</vt:lpstr>
      <vt:lpstr>Αναπαραγωγή</vt:lpstr>
      <vt:lpstr>Σαύρες (5.907 είδη)</vt:lpstr>
      <vt:lpstr>Αισθήσεις</vt:lpstr>
      <vt:lpstr>Ιδιαίτερος ο ρόλος της ουράς 1/2</vt:lpstr>
      <vt:lpstr>Ιδιαίτερος ο ρόλος της ουράς 2/2</vt:lpstr>
      <vt:lpstr>Οικογένειες</vt:lpstr>
      <vt:lpstr>Διαφορές άποδων σαυρών  από φίδια</vt:lpstr>
      <vt:lpstr>Αμφισβαίνεια (184 είδη)</vt:lpstr>
      <vt:lpstr>Φίδια (3.460 είδη)</vt:lpstr>
      <vt:lpstr>Σχήμα σώματος</vt:lpstr>
      <vt:lpstr>Κινητικό κρανίο</vt:lpstr>
      <vt:lpstr>Αισθήσεις</vt:lpstr>
      <vt:lpstr>Όργανο του Jacobson</vt:lpstr>
      <vt:lpstr>Θερμοευαίσθητα βοθρία</vt:lpstr>
      <vt:lpstr>Τρόποι κίνησης</vt:lpstr>
      <vt:lpstr>Τρόποι θανάτωσης της λείας</vt:lpstr>
      <vt:lpstr>Δηλητήριο φιδιών</vt:lpstr>
      <vt:lpstr>Διάκριση ιοβολών φιδιών</vt:lpstr>
      <vt:lpstr>Ρυγχοκεφάλια (2 είδη)</vt:lpstr>
      <vt:lpstr>Κροκοδείλια (25)</vt:lpstr>
      <vt:lpstr>Κροκοδείλια (25)</vt:lpstr>
      <vt:lpstr>Γενικά χαρακτηριστικά 1/2</vt:lpstr>
      <vt:lpstr>Γενικά χαρακτηριστικά 2/2</vt:lpstr>
      <vt:lpstr>Ταξινόμηση</vt:lpstr>
      <vt:lpstr>Διαφορές Κροκοδείλου - Αλιγάτορα</vt:lpstr>
      <vt:lpstr>Δεινόσαυροι</vt:lpstr>
      <vt:lpstr>Ποικιλία μορφών</vt:lpstr>
      <vt:lpstr>Οι χερσαίοι δεινόσαυροι ήταν χορτοφάγοι  ή άγριοι θηρευτές …</vt:lpstr>
      <vt:lpstr>Οι χερσαίοι δεινόσαυροι ήταν χορτοφάγοι  ή άγριοι θηρευτές …</vt:lpstr>
      <vt:lpstr>Diaspida, Archosauria</vt:lpstr>
      <vt:lpstr>Archosauria- Dinosauria - Saurichia</vt:lpstr>
      <vt:lpstr>Που πήγαν οι δεινόσαυροι; 1/2</vt:lpstr>
      <vt:lpstr>Που πήγαν οι δεινόσαυροι; 2/2</vt:lpstr>
      <vt:lpstr>Δεν μπορείς να βρεις δεινόσαυρους στις μέρες μας...</vt:lpstr>
      <vt:lpstr>Γιατί δεν έχουν βρεθεί δεινόσαυροι στην Ελλάδα; 1/2</vt:lpstr>
      <vt:lpstr>Γιατί δεν έχουν βρεθεί δεινόσαυροι στην Ελλάδα; 2/2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1/12</vt:lpstr>
      <vt:lpstr>Σημείωμα  Χρήσης Έργων Τρίτων 2/12</vt:lpstr>
      <vt:lpstr>Σημείωμα  Χρήσης Έργων Τρίτων 3/12</vt:lpstr>
      <vt:lpstr>Σημείωμα  Χρήσης Έργων Τρίτων (4/12)</vt:lpstr>
      <vt:lpstr>Σημείωμα  Χρήσης Έργων Τρίτων 5/12</vt:lpstr>
      <vt:lpstr>Σημείωμα  Χρήσης Έργων Τρίτων 6/12</vt:lpstr>
      <vt:lpstr>Σημείωμα  Χρήσης Έργων Τρίτων 7/12</vt:lpstr>
      <vt:lpstr>Σημείωμα  Χρήσης Έργων Τρίτων 8/12</vt:lpstr>
      <vt:lpstr>Σημείωμα  Χρήσης Έργων Τρίτων 9/12</vt:lpstr>
      <vt:lpstr>Σημείωμα  Χρήσης Έργων Τρίτων 10/12</vt:lpstr>
      <vt:lpstr>Σημείωμα  Χρήσης Έργων Τρίτων 11/12</vt:lpstr>
      <vt:lpstr>Σημείωμα  Χρήσης Έργων Τρίτων 12/12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Vassiliki Siafaka</cp:lastModifiedBy>
  <cp:revision>112</cp:revision>
  <dcterms:created xsi:type="dcterms:W3CDTF">2015-03-24T06:43:16Z</dcterms:created>
  <dcterms:modified xsi:type="dcterms:W3CDTF">2015-11-12T21:42:26Z</dcterms:modified>
</cp:coreProperties>
</file>