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6"/>
  </p:notesMasterIdLst>
  <p:sldIdLst>
    <p:sldId id="456" r:id="rId2"/>
    <p:sldId id="493" r:id="rId3"/>
    <p:sldId id="494" r:id="rId4"/>
    <p:sldId id="495" r:id="rId5"/>
    <p:sldId id="496" r:id="rId6"/>
    <p:sldId id="497" r:id="rId7"/>
    <p:sldId id="498" r:id="rId8"/>
    <p:sldId id="499" r:id="rId9"/>
    <p:sldId id="500" r:id="rId10"/>
    <p:sldId id="501" r:id="rId11"/>
    <p:sldId id="502" r:id="rId12"/>
    <p:sldId id="503" r:id="rId13"/>
    <p:sldId id="504" r:id="rId14"/>
    <p:sldId id="505" r:id="rId15"/>
    <p:sldId id="506" r:id="rId16"/>
    <p:sldId id="507" r:id="rId17"/>
    <p:sldId id="509" r:id="rId18"/>
    <p:sldId id="510" r:id="rId19"/>
    <p:sldId id="511" r:id="rId20"/>
    <p:sldId id="512" r:id="rId21"/>
    <p:sldId id="513" r:id="rId22"/>
    <p:sldId id="514" r:id="rId23"/>
    <p:sldId id="515" r:id="rId24"/>
    <p:sldId id="516" r:id="rId25"/>
    <p:sldId id="517" r:id="rId26"/>
    <p:sldId id="518" r:id="rId27"/>
    <p:sldId id="519" r:id="rId28"/>
    <p:sldId id="520" r:id="rId29"/>
    <p:sldId id="521" r:id="rId30"/>
    <p:sldId id="522" r:id="rId31"/>
    <p:sldId id="523" r:id="rId32"/>
    <p:sldId id="524" r:id="rId33"/>
    <p:sldId id="525" r:id="rId34"/>
    <p:sldId id="526" r:id="rId35"/>
    <p:sldId id="527" r:id="rId36"/>
    <p:sldId id="528" r:id="rId37"/>
    <p:sldId id="540" r:id="rId38"/>
    <p:sldId id="529" r:id="rId39"/>
    <p:sldId id="530" r:id="rId40"/>
    <p:sldId id="531" r:id="rId41"/>
    <p:sldId id="532" r:id="rId42"/>
    <p:sldId id="410" r:id="rId43"/>
    <p:sldId id="411" r:id="rId44"/>
    <p:sldId id="412" r:id="rId45"/>
    <p:sldId id="538" r:id="rId46"/>
    <p:sldId id="539" r:id="rId47"/>
    <p:sldId id="414" r:id="rId48"/>
    <p:sldId id="415" r:id="rId49"/>
    <p:sldId id="416" r:id="rId50"/>
    <p:sldId id="533" r:id="rId51"/>
    <p:sldId id="534" r:id="rId52"/>
    <p:sldId id="535" r:id="rId53"/>
    <p:sldId id="536" r:id="rId54"/>
    <p:sldId id="537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535" autoAdjust="0"/>
    <p:restoredTop sz="85278" autoAdjust="0"/>
  </p:normalViewPr>
  <p:slideViewPr>
    <p:cSldViewPr snapToGrid="0">
      <p:cViewPr varScale="1">
        <p:scale>
          <a:sx n="63" d="100"/>
          <a:sy n="63" d="100"/>
        </p:scale>
        <p:origin x="1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50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4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21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27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2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11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39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90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79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95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0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96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14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1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79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84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34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356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97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216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1. </a:t>
            </a:r>
            <a:r>
              <a:rPr lang="en-US" dirty="0" smtClean="0"/>
              <a:t>Copyright © 2013 site. All rights reserved. </a:t>
            </a:r>
            <a:r>
              <a:rPr lang="el-GR" dirty="0" smtClean="0"/>
              <a:t>Σύνδεσμος: </a:t>
            </a:r>
            <a:r>
              <a:rPr lang="en-US" dirty="0" smtClean="0"/>
              <a:t>http://www.astheneies.gr/afudatosi/i-afudatosi-tou-dermatos-.html. </a:t>
            </a:r>
            <a:r>
              <a:rPr lang="el-GR" dirty="0" smtClean="0"/>
              <a:t>Πηγή:</a:t>
            </a:r>
            <a:r>
              <a:rPr lang="en-US" dirty="0" smtClean="0"/>
              <a:t>http://www.astheneies.gr/.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2. </a:t>
            </a:r>
            <a:r>
              <a:rPr lang="en-US" dirty="0" smtClean="0"/>
              <a:t>Copyright@Skin-Line.com 2011 Skin-Line.  </a:t>
            </a:r>
            <a:r>
              <a:rPr lang="el-GR" dirty="0" smtClean="0"/>
              <a:t>Σύνδεσμος:</a:t>
            </a:r>
            <a:r>
              <a:rPr lang="en-US" dirty="0" smtClean="0"/>
              <a:t>http://www.skin-line.com/how-wavelengths-wor-laser-hair-removal-cyprus/. </a:t>
            </a:r>
            <a:r>
              <a:rPr lang="el-GR" dirty="0" smtClean="0"/>
              <a:t>Πηγή:</a:t>
            </a:r>
            <a:r>
              <a:rPr lang="en-US" dirty="0" smtClean="0"/>
              <a:t>http://www.skin-line.com/.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3. </a:t>
            </a:r>
            <a:r>
              <a:rPr lang="en-US" dirty="0" smtClean="0"/>
              <a:t>Gold bugs and beyond: a review of iridescence and structural </a:t>
            </a:r>
            <a:r>
              <a:rPr lang="en-US" dirty="0" err="1" smtClean="0"/>
              <a:t>colour</a:t>
            </a:r>
            <a:r>
              <a:rPr lang="en-US" dirty="0" smtClean="0"/>
              <a:t> mechanisms in beetles (</a:t>
            </a:r>
            <a:r>
              <a:rPr lang="en-US" dirty="0" err="1" smtClean="0"/>
              <a:t>Coleoptera</a:t>
            </a:r>
            <a:r>
              <a:rPr lang="en-US" dirty="0" smtClean="0"/>
              <a:t>). Image courtesy: Tim Holt. </a:t>
            </a:r>
            <a:r>
              <a:rPr lang="el-GR" dirty="0" smtClean="0"/>
              <a:t>Σύνδεσμος: </a:t>
            </a:r>
            <a:r>
              <a:rPr lang="en-US" dirty="0" smtClean="0"/>
              <a:t>http://nb.dropmark.com/89973/1878866. </a:t>
            </a:r>
            <a:r>
              <a:rPr lang="el-GR" dirty="0" smtClean="0"/>
              <a:t>Πηγή:</a:t>
            </a:r>
            <a:r>
              <a:rPr lang="en-US" dirty="0" smtClean="0"/>
              <a:t>Danish Design Centre HC </a:t>
            </a:r>
            <a:r>
              <a:rPr lang="en-US" dirty="0" err="1" smtClean="0"/>
              <a:t>Andersens</a:t>
            </a:r>
            <a:r>
              <a:rPr lang="en-US" dirty="0" smtClean="0"/>
              <a:t> Boulevard 27. DK 1553 Copenhagen V 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4. Χημική δομή της ευμελανίνης. </a:t>
            </a:r>
            <a:r>
              <a:rPr lang="en-US" dirty="0" smtClean="0"/>
              <a:t>Wikipedia the Free Encyclopedia. </a:t>
            </a:r>
            <a:r>
              <a:rPr lang="el-GR" dirty="0" smtClean="0"/>
              <a:t>Σύνδεσμος: </a:t>
            </a:r>
            <a:r>
              <a:rPr lang="en-US" dirty="0" smtClean="0"/>
              <a:t>https://el.wikipedia.org/wiki/%CE%9C%CE%B5%CE%BB%CE%B1%CE%BD%CE%AF%CE%BD%CE%B7. </a:t>
            </a:r>
            <a:r>
              <a:rPr lang="el-GR" dirty="0" smtClean="0"/>
              <a:t>Πηγή:</a:t>
            </a:r>
            <a:r>
              <a:rPr lang="en-US" dirty="0" smtClean="0"/>
              <a:t>https://el.wikipedia.org.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5. </a:t>
            </a:r>
            <a:r>
              <a:rPr lang="en-US" dirty="0" smtClean="0"/>
              <a:t>Copyrighted.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6. </a:t>
            </a:r>
            <a:r>
              <a:rPr lang="en-US" dirty="0" smtClean="0"/>
              <a:t>Copyrighted.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7. Πηγή: </a:t>
            </a:r>
            <a:r>
              <a:rPr lang="en-US" dirty="0" smtClean="0"/>
              <a:t>KU Medical Center. University of Kansas.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8. Πηγή: </a:t>
            </a:r>
            <a:r>
              <a:rPr lang="en-US" dirty="0" smtClean="0"/>
              <a:t>KU Medical Center. University of Kansas.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9. Πηγή: </a:t>
            </a:r>
            <a:r>
              <a:rPr lang="en-US" dirty="0" smtClean="0"/>
              <a:t>KU Medical Center. University of Kansas.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10.  Πηγή: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11. </a:t>
            </a:r>
            <a:r>
              <a:rPr lang="en-US" dirty="0" smtClean="0"/>
              <a:t>Copyright 2015 </a:t>
            </a:r>
            <a:r>
              <a:rPr lang="en-US" dirty="0" err="1" smtClean="0"/>
              <a:t>CrystalGraphics</a:t>
            </a:r>
            <a:r>
              <a:rPr lang="en-US" dirty="0" smtClean="0"/>
              <a:t>, Inc. — All rights Reserved. PowerShow.com is a trademark of </a:t>
            </a:r>
            <a:r>
              <a:rPr lang="en-US" dirty="0" err="1" smtClean="0"/>
              <a:t>CrystalGraphics</a:t>
            </a:r>
            <a:r>
              <a:rPr lang="en-US" dirty="0" smtClean="0"/>
              <a:t>, Inc. </a:t>
            </a:r>
            <a:r>
              <a:rPr lang="el-GR" dirty="0" smtClean="0"/>
              <a:t>Σύνδεσμος:</a:t>
            </a:r>
            <a:r>
              <a:rPr lang="en-US" dirty="0" smtClean="0"/>
              <a:t>http://www.powershow.com/view/1b194e-MDc5M/Slight_acidification_is_an_essential_requirement_for_osteoclast_activation_by_RANK_ligand_powerpoint_ppt_presentation. </a:t>
            </a:r>
            <a:r>
              <a:rPr lang="el-GR" dirty="0" smtClean="0"/>
              <a:t>Πηγή:</a:t>
            </a:r>
            <a:r>
              <a:rPr lang="en-US" dirty="0" smtClean="0"/>
              <a:t>http://www.powershow.com.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12. </a:t>
            </a:r>
            <a:r>
              <a:rPr lang="en-US" dirty="0" smtClean="0"/>
              <a:t>Copyright 2015 </a:t>
            </a:r>
            <a:r>
              <a:rPr lang="en-US" dirty="0" err="1" smtClean="0"/>
              <a:t>CrystalGraphics</a:t>
            </a:r>
            <a:r>
              <a:rPr lang="en-US" dirty="0" smtClean="0"/>
              <a:t>, Inc. — All rights Reserved. PowerShow.com is a trademark of </a:t>
            </a:r>
            <a:r>
              <a:rPr lang="en-US" dirty="0" err="1" smtClean="0"/>
              <a:t>CrystalGraphics</a:t>
            </a:r>
            <a:r>
              <a:rPr lang="en-US" dirty="0" smtClean="0"/>
              <a:t>, Inc. </a:t>
            </a:r>
            <a:r>
              <a:rPr lang="el-GR" dirty="0" smtClean="0"/>
              <a:t>Σύνδεσμος:</a:t>
            </a:r>
            <a:r>
              <a:rPr lang="en-US" dirty="0" smtClean="0"/>
              <a:t>http://www.powershow.com/view/1b194e-MDc5M/Slight_acidification_is_an_essential_requirement_for_osteoclast_activation_by_RANK_ligand_powerpoint_ppt_presentation. </a:t>
            </a:r>
            <a:r>
              <a:rPr lang="el-GR" dirty="0" smtClean="0"/>
              <a:t>Πηγή:</a:t>
            </a:r>
            <a:r>
              <a:rPr lang="en-US" dirty="0" smtClean="0"/>
              <a:t>http://www.powershow.com.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13. </a:t>
            </a:r>
            <a:r>
              <a:rPr lang="en-US" dirty="0" smtClean="0"/>
              <a:t>Copyright 2015 </a:t>
            </a:r>
            <a:r>
              <a:rPr lang="en-US" dirty="0" err="1" smtClean="0"/>
              <a:t>CrystalGraphics</a:t>
            </a:r>
            <a:r>
              <a:rPr lang="en-US" dirty="0" smtClean="0"/>
              <a:t>, Inc. — All rights Reserved. PowerShow.com is a trademark of </a:t>
            </a:r>
            <a:r>
              <a:rPr lang="en-US" dirty="0" err="1" smtClean="0"/>
              <a:t>CrystalGraphics</a:t>
            </a:r>
            <a:r>
              <a:rPr lang="en-US" dirty="0" smtClean="0"/>
              <a:t>, Inc. </a:t>
            </a:r>
            <a:r>
              <a:rPr lang="el-GR" dirty="0" smtClean="0"/>
              <a:t>Σύνδεσμος:</a:t>
            </a:r>
            <a:r>
              <a:rPr lang="en-US" dirty="0" smtClean="0"/>
              <a:t>http://www.powershow.com/view/1b194e-MDc5M/Slight_acidification_is_an_essential_requirement_for_osteoclast_activation_by_RANK_ligand_powerpoint_ppt_presentation. </a:t>
            </a:r>
            <a:r>
              <a:rPr lang="el-GR" dirty="0" smtClean="0"/>
              <a:t>Πηγή:</a:t>
            </a:r>
            <a:r>
              <a:rPr lang="en-US" dirty="0" smtClean="0"/>
              <a:t>http://www.powershow.com.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14. Σύνδεσμος:</a:t>
            </a:r>
            <a:r>
              <a:rPr lang="en-US" dirty="0" smtClean="0"/>
              <a:t>http://www.rcsb.org/pdb/home/home.do </a:t>
            </a:r>
            <a:r>
              <a:rPr lang="el-GR" dirty="0" smtClean="0"/>
              <a:t>Πηγή:</a:t>
            </a:r>
            <a:r>
              <a:rPr lang="en-US" dirty="0" smtClean="0"/>
              <a:t>http://www.rcsb.org.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15. Σύνδεσμος:</a:t>
            </a:r>
            <a:r>
              <a:rPr lang="en-US" dirty="0" smtClean="0"/>
              <a:t>http://www.rcsb.org/pdb/home/home.do </a:t>
            </a:r>
            <a:r>
              <a:rPr lang="el-GR" dirty="0" smtClean="0"/>
              <a:t>Πηγή:</a:t>
            </a:r>
            <a:r>
              <a:rPr lang="en-US" dirty="0" smtClean="0"/>
              <a:t>http://www.rcsb.org.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16. Σύνδεσμος:</a:t>
            </a:r>
            <a:r>
              <a:rPr lang="en-US" dirty="0" smtClean="0"/>
              <a:t>http://www.vitamindwiki.com/Web+Doc+-+very+good+overview+of+Vitamin+D. </a:t>
            </a:r>
            <a:r>
              <a:rPr lang="el-GR" dirty="0" smtClean="0"/>
              <a:t>Πηγή:</a:t>
            </a:r>
            <a:r>
              <a:rPr lang="en-US" dirty="0" smtClean="0"/>
              <a:t>http://www.vitamindwiki.com/.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17. </a:t>
            </a:r>
            <a:r>
              <a:rPr lang="en-US" dirty="0" smtClean="0"/>
              <a:t>Copyright The </a:t>
            </a:r>
            <a:r>
              <a:rPr lang="en-US" dirty="0" err="1" smtClean="0"/>
              <a:t>McGrawHill</a:t>
            </a:r>
            <a:r>
              <a:rPr lang="en-US" dirty="0" smtClean="0"/>
              <a:t> Companies Inc. Permission required for reproduction or display. </a:t>
            </a:r>
            <a:r>
              <a:rPr lang="el-GR" dirty="0" smtClean="0"/>
              <a:t>Σύνδεσμος:</a:t>
            </a:r>
            <a:r>
              <a:rPr lang="en-US" dirty="0" smtClean="0"/>
              <a:t>http://www.slideshare.net/adjutant_reflex/lecture-3-movement-2nd-sem-20082009. </a:t>
            </a:r>
            <a:r>
              <a:rPr lang="el-GR" dirty="0" smtClean="0"/>
              <a:t>Πηγή:</a:t>
            </a:r>
            <a:r>
              <a:rPr lang="en-US" dirty="0" smtClean="0"/>
              <a:t>http://www.slideshare.net.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18. </a:t>
            </a:r>
            <a:r>
              <a:rPr lang="en-US" dirty="0" smtClean="0"/>
              <a:t>LinkedIn Corporation © 2015. </a:t>
            </a:r>
            <a:r>
              <a:rPr lang="el-GR" dirty="0" smtClean="0"/>
              <a:t>Σύνδεσμος: </a:t>
            </a:r>
            <a:r>
              <a:rPr lang="en-US" dirty="0" smtClean="0"/>
              <a:t>http://www.slideshare.net/shainamavreenvillaroza/muscular-system-36066771. </a:t>
            </a:r>
            <a:r>
              <a:rPr lang="el-GR" dirty="0" smtClean="0"/>
              <a:t>Πηγή:</a:t>
            </a:r>
            <a:r>
              <a:rPr lang="en-US" dirty="0" smtClean="0"/>
              <a:t>http://www.slideshare.net.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19. Σύνδεσμος: </a:t>
            </a:r>
            <a:r>
              <a:rPr lang="en-US" dirty="0" smtClean="0"/>
              <a:t>https://www.rpi.edu/dept/bcbp/molbiochem/MBWeb/mb2/part1/microtub.htm. </a:t>
            </a:r>
            <a:r>
              <a:rPr lang="el-GR" dirty="0" smtClean="0"/>
              <a:t>Πηγή:</a:t>
            </a:r>
            <a:r>
              <a:rPr lang="en-US" dirty="0" smtClean="0"/>
              <a:t>https://www.rpi.edu.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20. Σύνδεσμος: </a:t>
            </a:r>
            <a:r>
              <a:rPr lang="en-US" dirty="0" smtClean="0"/>
              <a:t>http://www.rcsb.org/pdb/101/motm_disscussed_entry.do?id=3j2u </a:t>
            </a:r>
            <a:r>
              <a:rPr lang="el-GR" dirty="0" smtClean="0"/>
              <a:t>Πηγή:</a:t>
            </a:r>
            <a:r>
              <a:rPr lang="en-US" dirty="0" smtClean="0"/>
              <a:t>http://www.rcsb.org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21. 2015 </a:t>
            </a:r>
            <a:r>
              <a:rPr lang="en-US" dirty="0" smtClean="0"/>
              <a:t>FotoseImagenes.net - </a:t>
            </a:r>
            <a:r>
              <a:rPr lang="en-US" dirty="0" err="1" smtClean="0"/>
              <a:t>Descargar</a:t>
            </a:r>
            <a:r>
              <a:rPr lang="en-US" dirty="0" smtClean="0"/>
              <a:t> </a:t>
            </a:r>
            <a:r>
              <a:rPr lang="en-US" dirty="0" err="1" smtClean="0"/>
              <a:t>Fotos</a:t>
            </a:r>
            <a:r>
              <a:rPr lang="en-US" dirty="0" smtClean="0"/>
              <a:t> - </a:t>
            </a:r>
            <a:r>
              <a:rPr lang="en-US" dirty="0" err="1" smtClean="0"/>
              <a:t>Encuentra</a:t>
            </a:r>
            <a:r>
              <a:rPr lang="en-US" dirty="0" smtClean="0"/>
              <a:t> las </a:t>
            </a:r>
            <a:r>
              <a:rPr lang="en-US" dirty="0" err="1" smtClean="0"/>
              <a:t>mejores</a:t>
            </a:r>
            <a:r>
              <a:rPr lang="en-US" dirty="0" smtClean="0"/>
              <a:t> </a:t>
            </a:r>
            <a:r>
              <a:rPr lang="en-US" dirty="0" err="1" smtClean="0"/>
              <a:t>imagenes</a:t>
            </a:r>
            <a:r>
              <a:rPr lang="en-US" dirty="0" smtClean="0"/>
              <a:t> </a:t>
            </a:r>
            <a:r>
              <a:rPr lang="en-US" dirty="0" err="1" smtClean="0"/>
              <a:t>en</a:t>
            </a:r>
            <a:r>
              <a:rPr lang="en-US" dirty="0" smtClean="0"/>
              <a:t> internet. </a:t>
            </a:r>
            <a:r>
              <a:rPr lang="el-GR" dirty="0" smtClean="0"/>
              <a:t>Σύνδεσμος:</a:t>
            </a:r>
            <a:r>
              <a:rPr lang="en-US" dirty="0" smtClean="0"/>
              <a:t>http://www.fotoseimagenes.net/dineina </a:t>
            </a:r>
            <a:r>
              <a:rPr lang="el-GR" dirty="0" smtClean="0"/>
              <a:t>Πηγή:</a:t>
            </a:r>
            <a:r>
              <a:rPr lang="en-US" dirty="0" smtClean="0"/>
              <a:t>http://www.fotoseimagenes.net.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22. Πηγή: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23. </a:t>
            </a:r>
            <a:r>
              <a:rPr lang="en-US" dirty="0" smtClean="0"/>
              <a:t>Copyrighted.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24. </a:t>
            </a:r>
            <a:r>
              <a:rPr lang="en-US" dirty="0" smtClean="0"/>
              <a:t>Copyrighted.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25. © 2015 </a:t>
            </a:r>
            <a:r>
              <a:rPr lang="en-US" dirty="0" smtClean="0"/>
              <a:t>SlidePlayer.com.br Inc. All rights reserved.. </a:t>
            </a:r>
            <a:r>
              <a:rPr lang="el-GR" dirty="0" smtClean="0"/>
              <a:t>Σύνδεσμος:</a:t>
            </a:r>
            <a:r>
              <a:rPr lang="en-US" dirty="0" smtClean="0"/>
              <a:t>http://slideplayer.com.br/slide/372453/. </a:t>
            </a:r>
            <a:r>
              <a:rPr lang="el-GR" dirty="0" smtClean="0"/>
              <a:t>Πηγή: </a:t>
            </a:r>
            <a:r>
              <a:rPr lang="en-US" dirty="0" smtClean="0"/>
              <a:t>http://slideplayer.com.br.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26. </a:t>
            </a:r>
            <a:r>
              <a:rPr lang="en-US" dirty="0" smtClean="0"/>
              <a:t>Copyrighted.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27. Πηγή: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28. © 2015 </a:t>
            </a:r>
            <a:r>
              <a:rPr lang="en-US" dirty="0" smtClean="0"/>
              <a:t>SlidePlayer.com.br Inc. All rights reserved.. </a:t>
            </a:r>
            <a:r>
              <a:rPr lang="el-GR" dirty="0" smtClean="0"/>
              <a:t>Σύνδεσμος:</a:t>
            </a:r>
            <a:r>
              <a:rPr lang="en-US" dirty="0" smtClean="0"/>
              <a:t>http://slideplayer.com.br/slide/372453/. </a:t>
            </a:r>
            <a:r>
              <a:rPr lang="el-GR" dirty="0" smtClean="0"/>
              <a:t>Πηγή: </a:t>
            </a:r>
            <a:r>
              <a:rPr lang="en-US" dirty="0" smtClean="0"/>
              <a:t>http://slideplayer.com.br.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29. Πηγή: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30. </a:t>
            </a:r>
            <a:r>
              <a:rPr lang="en-US" dirty="0" smtClean="0"/>
              <a:t>Copyrighted.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31. Πηγή: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32. Χημική δομή ακετυλοχολίνης.  </a:t>
            </a:r>
            <a:r>
              <a:rPr lang="en-US" dirty="0" smtClean="0"/>
              <a:t>Wikipedia the Free Encyclopedia. Creative Commons. </a:t>
            </a:r>
            <a:r>
              <a:rPr lang="el-GR" dirty="0" smtClean="0"/>
              <a:t>Σύνδεσμος:</a:t>
            </a:r>
            <a:r>
              <a:rPr lang="en-US" dirty="0" smtClean="0"/>
              <a:t>https://el.wikipedia.org/wiki/%CE%91%CE%BA%CE%B5%CF%84%CF%85%CE%BB%CE%BF%CF%87%CE%BF%CE%BB%CE%AF%CE%BD%CE%B7.  </a:t>
            </a:r>
            <a:r>
              <a:rPr lang="el-GR" dirty="0" smtClean="0"/>
              <a:t>Πηγή:</a:t>
            </a:r>
            <a:r>
              <a:rPr lang="en-US" dirty="0" smtClean="0"/>
              <a:t>https://el.wikipedia.org.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33. © 2015 </a:t>
            </a:r>
            <a:r>
              <a:rPr lang="en-US" dirty="0" smtClean="0"/>
              <a:t>The Regents of the University of Colorado, a body corporate. All rights reserved.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trademarks are registered property of the University. Used by permission only. </a:t>
            </a:r>
            <a:r>
              <a:rPr lang="el-GR" dirty="0" smtClean="0"/>
              <a:t>Σύνδεσμος: </a:t>
            </a:r>
            <a:r>
              <a:rPr lang="en-US" dirty="0" smtClean="0"/>
              <a:t>http://www.ucdenver.edu/academics/colleges/medicalschool/departments/neurology/fellowships/Pages/neuromuscular.aspx </a:t>
            </a:r>
            <a:r>
              <a:rPr lang="el-GR" dirty="0" smtClean="0"/>
              <a:t>Πηγή:</a:t>
            </a:r>
            <a:r>
              <a:rPr lang="en-US" dirty="0" smtClean="0"/>
              <a:t>http://www.ucdenver.edu.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</a:t>
            </a:r>
            <a:r>
              <a:rPr lang="en-US" dirty="0" smtClean="0"/>
              <a:t>34</a:t>
            </a:r>
            <a:r>
              <a:rPr lang="el-GR" dirty="0" smtClean="0"/>
              <a:t>. </a:t>
            </a:r>
            <a:r>
              <a:rPr lang="en-US" dirty="0" smtClean="0"/>
              <a:t>Copyrighted.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8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465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988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8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96377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067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402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86029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7552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6954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98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09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11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2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1. </a:t>
            </a:r>
            <a:r>
              <a:rPr lang="en-US" dirty="0" smtClean="0"/>
              <a:t>Copyright © 2013 site. All rights reserved. </a:t>
            </a:r>
            <a:r>
              <a:rPr lang="el-GR" dirty="0" smtClean="0"/>
              <a:t>Σύνδεσμος: </a:t>
            </a:r>
            <a:r>
              <a:rPr lang="en-US" dirty="0" smtClean="0"/>
              <a:t>http://www.astheneies.gr/afudatosi/i-afudatosi-tou-dermatos-.html. </a:t>
            </a:r>
            <a:r>
              <a:rPr lang="el-GR" dirty="0" smtClean="0"/>
              <a:t>Πηγή:</a:t>
            </a:r>
            <a:r>
              <a:rPr lang="en-US" dirty="0" smtClean="0"/>
              <a:t>http://www.astheneies.gr/.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2. </a:t>
            </a:r>
            <a:r>
              <a:rPr lang="en-US" dirty="0" smtClean="0"/>
              <a:t>Copyright@Skin-Line.com 2011 Skin-Line.  </a:t>
            </a:r>
            <a:r>
              <a:rPr lang="el-GR" dirty="0" smtClean="0"/>
              <a:t>Σύνδεσμος:</a:t>
            </a:r>
            <a:r>
              <a:rPr lang="en-US" dirty="0" smtClean="0"/>
              <a:t>http://www.skin-line.com/how-wavelengths-wor-laser-hair-removal-cyprus/. </a:t>
            </a:r>
            <a:r>
              <a:rPr lang="el-GR" dirty="0" smtClean="0"/>
              <a:t>Πηγή:</a:t>
            </a:r>
            <a:r>
              <a:rPr lang="en-US" dirty="0" smtClean="0"/>
              <a:t>http://www.skin-line.com/.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3. </a:t>
            </a:r>
            <a:r>
              <a:rPr lang="en-US" dirty="0" smtClean="0"/>
              <a:t>Gold bugs and beyond: a review of iridescence and structural </a:t>
            </a:r>
            <a:r>
              <a:rPr lang="en-US" dirty="0" err="1" smtClean="0"/>
              <a:t>colour</a:t>
            </a:r>
            <a:r>
              <a:rPr lang="en-US" dirty="0" smtClean="0"/>
              <a:t> mechanisms in beetles (</a:t>
            </a:r>
            <a:r>
              <a:rPr lang="en-US" dirty="0" err="1" smtClean="0"/>
              <a:t>Coleoptera</a:t>
            </a:r>
            <a:r>
              <a:rPr lang="en-US" dirty="0" smtClean="0"/>
              <a:t>). Image courtesy: Tim Holt. </a:t>
            </a:r>
            <a:r>
              <a:rPr lang="el-GR" dirty="0" smtClean="0"/>
              <a:t>Σύνδεσμος: </a:t>
            </a:r>
            <a:r>
              <a:rPr lang="en-US" dirty="0" smtClean="0"/>
              <a:t>http://nb.dropmark.com/89973/1878866. </a:t>
            </a:r>
            <a:r>
              <a:rPr lang="el-GR" dirty="0" smtClean="0"/>
              <a:t>Πηγή:</a:t>
            </a:r>
            <a:r>
              <a:rPr lang="en-US" dirty="0" smtClean="0"/>
              <a:t>Danish Design Centre HC </a:t>
            </a:r>
            <a:r>
              <a:rPr lang="en-US" dirty="0" err="1" smtClean="0"/>
              <a:t>Andersens</a:t>
            </a:r>
            <a:r>
              <a:rPr lang="en-US" dirty="0" smtClean="0"/>
              <a:t> Boulevard 27. DK 1553 Copenhagen V 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4. Χημική δομή της ευμελανίνης. </a:t>
            </a:r>
            <a:r>
              <a:rPr lang="en-US" dirty="0" smtClean="0"/>
              <a:t>Wikipedia the Free Encyclopedia. </a:t>
            </a:r>
            <a:r>
              <a:rPr lang="el-GR" dirty="0" smtClean="0"/>
              <a:t>Σύνδεσμος: </a:t>
            </a:r>
            <a:r>
              <a:rPr lang="en-US" dirty="0" smtClean="0"/>
              <a:t>https://el.wikipedia.org/wiki/%CE%9C%CE%B5%CE%BB%CE%B1%CE%BD%CE%AF%CE%BD%CE%B7. </a:t>
            </a:r>
            <a:r>
              <a:rPr lang="el-GR" dirty="0" smtClean="0"/>
              <a:t>Πηγή:</a:t>
            </a:r>
            <a:r>
              <a:rPr lang="en-US" dirty="0" smtClean="0"/>
              <a:t>https://el.wikipedia.org.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5. </a:t>
            </a:r>
            <a:r>
              <a:rPr lang="en-US" dirty="0" smtClean="0"/>
              <a:t>Copyrighted.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6. </a:t>
            </a:r>
            <a:r>
              <a:rPr lang="en-US" dirty="0" smtClean="0"/>
              <a:t>Copyrighted.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7. Πηγή: </a:t>
            </a:r>
            <a:r>
              <a:rPr lang="en-US" dirty="0" smtClean="0"/>
              <a:t>KU Medical Center. University of Kansas.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8. Πηγή: </a:t>
            </a:r>
            <a:r>
              <a:rPr lang="en-US" dirty="0" smtClean="0"/>
              <a:t>KU Medical Center. University of Kansas.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9. Πηγή: </a:t>
            </a:r>
            <a:r>
              <a:rPr lang="en-US" dirty="0" smtClean="0"/>
              <a:t>KU Medical Center. University of Kansas.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10.  Πηγή: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</a:t>
            </a:r>
            <a:r>
              <a:rPr lang="en-US" dirty="0" smtClean="0"/>
              <a:t>1</a:t>
            </a:r>
            <a:r>
              <a:rPr lang="el-GR" dirty="0" smtClean="0"/>
              <a:t>1.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2015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CrystalGraphics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Inc. — All rights Reserved. PowerShow.com is a trademark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CrystalGraphics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Inc. </a:t>
            </a:r>
            <a:r>
              <a:rPr lang="el-GR" dirty="0" smtClean="0"/>
              <a:t>Σύνδεσμος:</a:t>
            </a:r>
            <a:r>
              <a:rPr lang="en-US" dirty="0" smtClean="0"/>
              <a:t>http://www.powershow.com/view/1b194e-MDc5M/Slight_acidification_is_an_essential_requirement_for_osteoclast_activation_by_RANK_ligand_powerpoint_ppt_presentation.</a:t>
            </a:r>
            <a:r>
              <a:rPr lang="el-GR" dirty="0" smtClean="0"/>
              <a:t> Πηγή:</a:t>
            </a:r>
            <a:r>
              <a:rPr lang="en-US" dirty="0" smtClean="0"/>
              <a:t>http://www.powershow.com.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52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3" cstate="print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Z</a:t>
            </a:r>
            <a:r>
              <a:rPr lang="el-GR" sz="4400" dirty="0" err="1"/>
              <a:t>ωολογία</a:t>
            </a:r>
            <a:r>
              <a:rPr lang="el-GR" sz="4400" dirty="0"/>
              <a:t> ΙΙ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Ενότητα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l-GR" sz="2800" baseline="30000" dirty="0">
                <a:solidFill>
                  <a:schemeClr val="accent6">
                    <a:lumMod val="75000"/>
                  </a:schemeClr>
                </a:solidFill>
              </a:rPr>
              <a:t>η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. Στήριξη - Κίνηση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l-GR" sz="2800" dirty="0"/>
          </a:p>
          <a:p>
            <a:r>
              <a:rPr lang="el-GR" sz="2600" dirty="0" smtClean="0"/>
              <a:t>Σκαρλάτος Ντέντος, Επίκουρος Καθηγητής</a:t>
            </a:r>
            <a:endParaRPr lang="el-GR" sz="2600" dirty="0"/>
          </a:p>
          <a:p>
            <a:r>
              <a:rPr lang="el-GR" sz="2600" dirty="0"/>
              <a:t>Σχολή Θετικών Επιστημών</a:t>
            </a:r>
          </a:p>
          <a:p>
            <a:r>
              <a:rPr lang="el-GR" sz="2600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2. Σκελετικά συστήματα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b="1" dirty="0">
                <a:cs typeface="Times New Roman" charset="0"/>
              </a:rPr>
              <a:t>Υδροστατικοί σκελετοί</a:t>
            </a:r>
          </a:p>
          <a:p>
            <a:pPr>
              <a:lnSpc>
                <a:spcPct val="110000"/>
              </a:lnSpc>
            </a:pPr>
            <a:r>
              <a:rPr lang="el-GR" sz="3100" dirty="0">
                <a:cs typeface="Times New Roman" charset="0"/>
              </a:rPr>
              <a:t>Χρήση του εσωτερικών υγρών από τα Ασπόνδυλα για την </a:t>
            </a:r>
            <a:r>
              <a:rPr lang="el-GR" sz="3100" dirty="0" smtClean="0">
                <a:cs typeface="Times New Roman" charset="0"/>
              </a:rPr>
              <a:t>κίνηση. </a:t>
            </a:r>
            <a:endParaRPr lang="el-GR" sz="3100" dirty="0">
              <a:cs typeface="Times New Roman" charset="0"/>
            </a:endParaRPr>
          </a:p>
          <a:p>
            <a:pPr>
              <a:lnSpc>
                <a:spcPct val="110000"/>
              </a:lnSpc>
            </a:pPr>
            <a:r>
              <a:rPr lang="el-GR" sz="3100" dirty="0">
                <a:cs typeface="Times New Roman" charset="0"/>
              </a:rPr>
              <a:t>Επειδή ο όγκος του εσωτερικού υγρού μένει ο ίδιος, όταν ένας μυς </a:t>
            </a:r>
            <a:r>
              <a:rPr lang="el-GR" sz="3100" dirty="0" err="1">
                <a:cs typeface="Times New Roman" charset="0"/>
              </a:rPr>
              <a:t>συσπάται</a:t>
            </a:r>
            <a:r>
              <a:rPr lang="el-GR" sz="3100" dirty="0">
                <a:cs typeface="Times New Roman" charset="0"/>
              </a:rPr>
              <a:t> ο ανταγωνιστικός του θα </a:t>
            </a:r>
            <a:r>
              <a:rPr lang="el-GR" sz="3100" dirty="0" smtClean="0">
                <a:cs typeface="Times New Roman" charset="0"/>
              </a:rPr>
              <a:t>επιμηκυνθεί.</a:t>
            </a:r>
          </a:p>
          <a:p>
            <a:pPr>
              <a:lnSpc>
                <a:spcPct val="110000"/>
              </a:lnSpc>
            </a:pPr>
            <a:r>
              <a:rPr lang="el-GR" sz="3100" dirty="0">
                <a:cs typeface="Times New Roman" charset="0"/>
              </a:rPr>
              <a:t>Στο </a:t>
            </a:r>
            <a:r>
              <a:rPr lang="el-GR" sz="3100" b="1" dirty="0">
                <a:cs typeface="Times New Roman" charset="0"/>
              </a:rPr>
              <a:t>γαιοσκώληκα </a:t>
            </a:r>
            <a:r>
              <a:rPr lang="el-GR" sz="3100" dirty="0">
                <a:cs typeface="Times New Roman" charset="0"/>
              </a:rPr>
              <a:t>κάθε τμήμα </a:t>
            </a:r>
            <a:r>
              <a:rPr lang="el-GR" sz="3100" dirty="0" smtClean="0">
                <a:cs typeface="Times New Roman" charset="0"/>
              </a:rPr>
              <a:t>του </a:t>
            </a:r>
            <a:r>
              <a:rPr lang="el-GR" sz="3100" dirty="0">
                <a:cs typeface="Times New Roman" charset="0"/>
              </a:rPr>
              <a:t>κορμού λειτουργεί ως υδροστατικός </a:t>
            </a:r>
            <a:r>
              <a:rPr lang="el-GR" sz="3100" dirty="0" smtClean="0">
                <a:cs typeface="Times New Roman" charset="0"/>
              </a:rPr>
              <a:t>σκελετός. </a:t>
            </a:r>
            <a:endParaRPr lang="el-GR" sz="3100" dirty="0">
              <a:cs typeface="Times New Roman" charset="0"/>
            </a:endParaRPr>
          </a:p>
          <a:p>
            <a:endParaRPr lang="el-GR" dirty="0">
              <a:latin typeface="Times New Roman" charset="0"/>
              <a:cs typeface="Times New Roman" charset="0"/>
            </a:endParaRPr>
          </a:p>
          <a:p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055610"/>
            <a:ext cx="3886200" cy="3891367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08346" y="566997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5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036224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Στερεοί σκελετοί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85138" y="1317606"/>
            <a:ext cx="5169877" cy="538089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Tx/>
              <a:buAutoNum type="arabicParenR"/>
            </a:pPr>
            <a:r>
              <a:rPr lang="el-GR" sz="5000" dirty="0" err="1">
                <a:cs typeface="Times New Roman" charset="0"/>
              </a:rPr>
              <a:t>άκαμποι</a:t>
            </a:r>
            <a:r>
              <a:rPr lang="el-GR" sz="5000" dirty="0">
                <a:cs typeface="Times New Roman" charset="0"/>
              </a:rPr>
              <a:t> </a:t>
            </a:r>
            <a:endParaRPr lang="en-GB" sz="5000" dirty="0">
              <a:cs typeface="Times New Roman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AutoNum type="arabicParenR"/>
            </a:pPr>
            <a:r>
              <a:rPr lang="el-GR" sz="5000" dirty="0">
                <a:cs typeface="Times New Roman" charset="0"/>
              </a:rPr>
              <a:t>αρθρώνονται μεταξύ τους </a:t>
            </a:r>
            <a:r>
              <a:rPr lang="en-GB" sz="5000" dirty="0">
                <a:cs typeface="Times New Roman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AutoNum type="arabicParenR"/>
            </a:pPr>
            <a:r>
              <a:rPr lang="el-GR" sz="5000" dirty="0">
                <a:cs typeface="Times New Roman" charset="0"/>
              </a:rPr>
              <a:t>πάνω τους </a:t>
            </a:r>
            <a:r>
              <a:rPr lang="el-GR" sz="5000" dirty="0" err="1">
                <a:cs typeface="Times New Roman" charset="0"/>
              </a:rPr>
              <a:t>προσφύονται</a:t>
            </a:r>
            <a:r>
              <a:rPr lang="el-GR" sz="5000" dirty="0">
                <a:cs typeface="Times New Roman" charset="0"/>
              </a:rPr>
              <a:t> οι μύες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sz="5000" b="1" dirty="0" smtClean="0">
                <a:cs typeface="Times New Roman" charset="0"/>
              </a:rPr>
              <a:t>2 </a:t>
            </a:r>
            <a:r>
              <a:rPr lang="el-GR" sz="5000" b="1" dirty="0">
                <a:cs typeface="Times New Roman" charset="0"/>
              </a:rPr>
              <a:t>Τύποι: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sz="5000" b="1" dirty="0">
                <a:cs typeface="Times New Roman" charset="0"/>
              </a:rPr>
              <a:t>Ο </a:t>
            </a:r>
            <a:r>
              <a:rPr lang="el-GR" sz="5000" b="1" dirty="0" err="1">
                <a:cs typeface="Times New Roman" charset="0"/>
              </a:rPr>
              <a:t>εξωσκελετός</a:t>
            </a:r>
            <a:endParaRPr lang="el-GR" sz="5000" b="1" dirty="0">
              <a:cs typeface="Times New Roman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5000" dirty="0">
                <a:cs typeface="Times New Roman" charset="0"/>
              </a:rPr>
              <a:t>Μαλάκια, Αρθρόποδα και άλλα Ασπόνδυλα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5000" dirty="0">
                <a:cs typeface="Times New Roman" charset="0"/>
              </a:rPr>
              <a:t>Συχνά αποτελεί περιοριστικό κάλυμμα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sz="5000" b="1" dirty="0" smtClean="0">
                <a:cs typeface="Times New Roman" charset="0"/>
              </a:rPr>
              <a:t>Ο </a:t>
            </a:r>
            <a:r>
              <a:rPr lang="el-GR" sz="5000" b="1" dirty="0" err="1">
                <a:cs typeface="Times New Roman" charset="0"/>
              </a:rPr>
              <a:t>ενδοσκελετός</a:t>
            </a:r>
            <a:endParaRPr lang="el-GR" sz="5000" b="1" dirty="0">
              <a:cs typeface="Times New Roman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5000" dirty="0">
                <a:cs typeface="Times New Roman" charset="0"/>
              </a:rPr>
              <a:t>Εχινόδερμα και </a:t>
            </a:r>
            <a:r>
              <a:rPr lang="el-GR" sz="5000" dirty="0" err="1">
                <a:cs typeface="Times New Roman" charset="0"/>
              </a:rPr>
              <a:t>Σπονδυλόζωα</a:t>
            </a:r>
            <a:endParaRPr lang="el-GR" sz="5000" dirty="0">
              <a:cs typeface="Times New Roman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5000" dirty="0">
                <a:cs typeface="Times New Roman" charset="0"/>
              </a:rPr>
              <a:t>Αποτελείται από </a:t>
            </a:r>
            <a:r>
              <a:rPr lang="el-GR" sz="5000" b="1" dirty="0">
                <a:cs typeface="Times New Roman" charset="0"/>
              </a:rPr>
              <a:t>οστίτη ιστό ή χόνδρο</a:t>
            </a:r>
            <a:endParaRPr lang="en-GB" sz="5000" b="1" dirty="0">
              <a:cs typeface="Times New Roman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l-GR" sz="5000" b="1" dirty="0" err="1" smtClean="0">
                <a:cs typeface="Times New Roman" charset="0"/>
              </a:rPr>
              <a:t>Νωτιαία</a:t>
            </a:r>
            <a:r>
              <a:rPr lang="el-GR" sz="5000" b="1" dirty="0" smtClean="0">
                <a:cs typeface="Times New Roman" charset="0"/>
              </a:rPr>
              <a:t> </a:t>
            </a:r>
            <a:r>
              <a:rPr lang="el-GR" sz="5000" b="1" dirty="0">
                <a:cs typeface="Times New Roman" charset="0"/>
              </a:rPr>
              <a:t>χορδή: </a:t>
            </a:r>
            <a:r>
              <a:rPr lang="el-GR" sz="5000" dirty="0">
                <a:cs typeface="Times New Roman" charset="0"/>
              </a:rPr>
              <a:t>Στα </a:t>
            </a:r>
            <a:r>
              <a:rPr lang="el-GR" sz="5000" dirty="0" err="1">
                <a:cs typeface="Times New Roman" charset="0"/>
              </a:rPr>
              <a:t>πρωτοχορδωτά</a:t>
            </a:r>
            <a:r>
              <a:rPr lang="en-GB" sz="5000" dirty="0">
                <a:cs typeface="Times New Roman" charset="0"/>
              </a:rPr>
              <a:t> (</a:t>
            </a:r>
            <a:r>
              <a:rPr lang="el-GR" sz="5000" dirty="0" err="1">
                <a:cs typeface="Times New Roman" charset="0"/>
              </a:rPr>
              <a:t>Χιτωνόζωα</a:t>
            </a:r>
            <a:r>
              <a:rPr lang="el-GR" sz="5000" dirty="0">
                <a:cs typeface="Times New Roman" charset="0"/>
              </a:rPr>
              <a:t> και κάποια </a:t>
            </a:r>
            <a:r>
              <a:rPr lang="el-GR" sz="5000" dirty="0" err="1">
                <a:cs typeface="Times New Roman" charset="0"/>
              </a:rPr>
              <a:t>Άγναθα</a:t>
            </a:r>
            <a:r>
              <a:rPr lang="el-GR" sz="5000" dirty="0">
                <a:cs typeface="Times New Roman" charset="0"/>
              </a:rPr>
              <a:t>) και στις προνύμφες και έμβρυα των </a:t>
            </a:r>
            <a:r>
              <a:rPr lang="el-GR" sz="5000" dirty="0" err="1" smtClean="0">
                <a:cs typeface="Times New Roman" charset="0"/>
              </a:rPr>
              <a:t>Σπονδυλόζωων</a:t>
            </a:r>
            <a:r>
              <a:rPr lang="el-GR" sz="5000" dirty="0">
                <a:cs typeface="Times New Roman" charset="0"/>
              </a:rPr>
              <a:t>. Έχει στηρικτικό ρόλο.</a:t>
            </a:r>
          </a:p>
          <a:p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50" y="2047031"/>
            <a:ext cx="3399465" cy="3193184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15350" y="496321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6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78242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Χόνδρινος σκελετός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438763"/>
            <a:ext cx="7788519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l-GR" sz="2000" b="1" dirty="0" err="1">
                <a:cs typeface="Times New Roman" charset="0"/>
              </a:rPr>
              <a:t>Άγναθα</a:t>
            </a:r>
            <a:r>
              <a:rPr lang="el-GR" sz="2000" b="1" dirty="0">
                <a:cs typeface="Times New Roman" charset="0"/>
              </a:rPr>
              <a:t> και </a:t>
            </a:r>
            <a:r>
              <a:rPr lang="el-GR" sz="2000" b="1" dirty="0" err="1">
                <a:cs typeface="Times New Roman" charset="0"/>
              </a:rPr>
              <a:t>Χονδριχθύες</a:t>
            </a:r>
            <a:r>
              <a:rPr lang="el-GR" sz="2000" b="1" dirty="0">
                <a:cs typeface="Times New Roman" charset="0"/>
              </a:rPr>
              <a:t>/</a:t>
            </a:r>
            <a:r>
              <a:rPr lang="el-GR" sz="2000" dirty="0">
                <a:cs typeface="Times New Roman" charset="0"/>
              </a:rPr>
              <a:t>Μαλακός και ευλύγιστος ιστός/Ομοιόμορφη δομή/Αποτελείται από </a:t>
            </a:r>
            <a:r>
              <a:rPr lang="el-GR" sz="2000" b="1" dirty="0" err="1" smtClean="0">
                <a:cs typeface="Times New Roman" charset="0"/>
              </a:rPr>
              <a:t>χονδροκύτταρ</a:t>
            </a:r>
            <a:r>
              <a:rPr lang="el-GR" sz="2000" dirty="0" err="1" smtClean="0">
                <a:cs typeface="Times New Roman" charset="0"/>
              </a:rPr>
              <a:t>α</a:t>
            </a:r>
            <a:r>
              <a:rPr lang="el-GR" sz="2000" dirty="0" smtClean="0">
                <a:cs typeface="Times New Roman" charset="0"/>
              </a:rPr>
              <a:t>/Δεν </a:t>
            </a:r>
            <a:r>
              <a:rPr lang="el-GR" sz="2000" dirty="0">
                <a:cs typeface="Times New Roman" charset="0"/>
              </a:rPr>
              <a:t>φέρει αιμοφόρα </a:t>
            </a:r>
            <a:r>
              <a:rPr lang="el-GR" sz="2000" dirty="0" smtClean="0">
                <a:cs typeface="Times New Roman" charset="0"/>
              </a:rPr>
              <a:t>αγγεία.</a:t>
            </a:r>
          </a:p>
          <a:p>
            <a:pPr>
              <a:spcBef>
                <a:spcPts val="600"/>
              </a:spcBef>
            </a:pPr>
            <a:r>
              <a:rPr lang="el-GR" sz="2000" dirty="0">
                <a:cs typeface="Times New Roman" charset="0"/>
              </a:rPr>
              <a:t>Τα </a:t>
            </a:r>
            <a:r>
              <a:rPr lang="el-GR" sz="2000" dirty="0" err="1">
                <a:cs typeface="Times New Roman" charset="0"/>
              </a:rPr>
              <a:t>χονδροκύτταρα</a:t>
            </a:r>
            <a:r>
              <a:rPr lang="el-GR" sz="2000" dirty="0">
                <a:cs typeface="Times New Roman" charset="0"/>
              </a:rPr>
              <a:t> προέρχονται από </a:t>
            </a:r>
            <a:r>
              <a:rPr lang="el-GR" sz="2000" dirty="0" err="1">
                <a:cs typeface="Times New Roman" charset="0"/>
              </a:rPr>
              <a:t>μεσεγχυματικά</a:t>
            </a:r>
            <a:r>
              <a:rPr lang="el-GR" sz="2000" dirty="0">
                <a:cs typeface="Times New Roman" charset="0"/>
              </a:rPr>
              <a:t> βλαστικά </a:t>
            </a:r>
            <a:r>
              <a:rPr lang="el-GR" sz="2000" dirty="0" smtClean="0">
                <a:cs typeface="Times New Roman" charset="0"/>
              </a:rPr>
              <a:t>κύτταρα που </a:t>
            </a:r>
            <a:r>
              <a:rPr lang="el-GR" sz="2000" dirty="0">
                <a:cs typeface="Times New Roman" charset="0"/>
              </a:rPr>
              <a:t>διαφοροποιούνται σε </a:t>
            </a:r>
            <a:r>
              <a:rPr lang="el-GR" sz="2000" b="1" dirty="0" err="1">
                <a:cs typeface="Times New Roman" charset="0"/>
              </a:rPr>
              <a:t>χονδροκύτταρα</a:t>
            </a:r>
            <a:r>
              <a:rPr lang="el-GR" sz="2000" dirty="0">
                <a:cs typeface="Times New Roman" charset="0"/>
              </a:rPr>
              <a:t> και </a:t>
            </a:r>
            <a:r>
              <a:rPr lang="el-GR" sz="2000" b="1" dirty="0">
                <a:cs typeface="Times New Roman" charset="0"/>
              </a:rPr>
              <a:t>οστεοβλάστε</a:t>
            </a:r>
            <a:r>
              <a:rPr lang="el-GR" sz="2000" dirty="0">
                <a:cs typeface="Times New Roman" charset="0"/>
              </a:rPr>
              <a:t>ς.</a:t>
            </a:r>
          </a:p>
          <a:p>
            <a:pPr>
              <a:spcBef>
                <a:spcPts val="600"/>
              </a:spcBef>
            </a:pPr>
            <a:r>
              <a:rPr lang="el-GR" sz="2000" dirty="0">
                <a:cs typeface="Times New Roman" charset="0"/>
              </a:rPr>
              <a:t>Τα </a:t>
            </a:r>
            <a:r>
              <a:rPr lang="el-GR" sz="2000" dirty="0" err="1">
                <a:cs typeface="Times New Roman" charset="0"/>
              </a:rPr>
              <a:t>χονδροκύτταρα</a:t>
            </a:r>
            <a:r>
              <a:rPr lang="el-GR" sz="2000" dirty="0">
                <a:cs typeface="Times New Roman" charset="0"/>
              </a:rPr>
              <a:t> εκκρίνουν </a:t>
            </a:r>
            <a:r>
              <a:rPr lang="el-GR" sz="2000" b="1" dirty="0">
                <a:cs typeface="Times New Roman" charset="0"/>
              </a:rPr>
              <a:t>κολλαγόνο, </a:t>
            </a:r>
            <a:r>
              <a:rPr lang="el-GR" sz="2000" b="1" dirty="0" err="1">
                <a:cs typeface="Times New Roman" charset="0"/>
              </a:rPr>
              <a:t>πρωτεογλυκάνη</a:t>
            </a:r>
            <a:r>
              <a:rPr lang="el-GR" sz="2000" b="1" dirty="0">
                <a:cs typeface="Times New Roman" charset="0"/>
              </a:rPr>
              <a:t> </a:t>
            </a:r>
            <a:r>
              <a:rPr lang="el-GR" sz="2000" dirty="0">
                <a:cs typeface="Times New Roman" charset="0"/>
              </a:rPr>
              <a:t>και </a:t>
            </a:r>
            <a:r>
              <a:rPr lang="el-GR" sz="2000" b="1" dirty="0" err="1" smtClean="0">
                <a:cs typeface="Times New Roman" charset="0"/>
              </a:rPr>
              <a:t>ελαστίνη</a:t>
            </a:r>
            <a:r>
              <a:rPr lang="el-GR" sz="2000" b="1" dirty="0" smtClean="0">
                <a:cs typeface="Times New Roman" charset="0"/>
              </a:rPr>
              <a:t> </a:t>
            </a:r>
            <a:r>
              <a:rPr lang="el-GR" sz="2000" dirty="0" smtClean="0">
                <a:cs typeface="Times New Roman" charset="0"/>
              </a:rPr>
              <a:t>και </a:t>
            </a:r>
            <a:r>
              <a:rPr lang="el-GR" sz="2000" dirty="0">
                <a:cs typeface="Times New Roman" charset="0"/>
              </a:rPr>
              <a:t>ανάλογα ο χόνδρος διακρίνεται σε:</a:t>
            </a:r>
          </a:p>
          <a:p>
            <a:pPr marL="0" indent="0">
              <a:buNone/>
            </a:pPr>
            <a:r>
              <a:rPr lang="en-US" sz="2000" b="1" dirty="0">
                <a:cs typeface="Times New Roman" charset="0"/>
              </a:rPr>
              <a:t>Υ</a:t>
            </a:r>
            <a:r>
              <a:rPr lang="el-GR" sz="2000" b="1" dirty="0" err="1">
                <a:cs typeface="Times New Roman" charset="0"/>
              </a:rPr>
              <a:t>αλώδη</a:t>
            </a:r>
            <a:r>
              <a:rPr lang="el-GR" sz="2000" b="1" dirty="0">
                <a:cs typeface="Times New Roman" charset="0"/>
              </a:rPr>
              <a:t> (</a:t>
            </a:r>
            <a:r>
              <a:rPr lang="el-GR" sz="2000" b="1" dirty="0" smtClean="0">
                <a:cs typeface="Times New Roman" charset="0"/>
              </a:rPr>
              <a:t>Κολλαγόνο </a:t>
            </a:r>
            <a:r>
              <a:rPr lang="el-GR" sz="2000" b="1" dirty="0">
                <a:cs typeface="Times New Roman" charset="0"/>
              </a:rPr>
              <a:t>ΙΙ)     Ελαστικό (</a:t>
            </a:r>
            <a:r>
              <a:rPr lang="el-GR" sz="2000" b="1" dirty="0" err="1">
                <a:cs typeface="Times New Roman" charset="0"/>
              </a:rPr>
              <a:t>Ελαστίνη</a:t>
            </a:r>
            <a:r>
              <a:rPr lang="el-GR" sz="2000" b="1" dirty="0">
                <a:cs typeface="Times New Roman" charset="0"/>
              </a:rPr>
              <a:t>)    Ινώδη (Κολλαγόνο Ι)</a:t>
            </a:r>
          </a:p>
          <a:p>
            <a:pPr marL="0" indent="0">
              <a:buNone/>
            </a:pPr>
            <a:endParaRPr lang="el-GR" b="1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3η. Στήριξη - Κίνηση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2" name="Θέση περιεχομένου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5" y="3780999"/>
            <a:ext cx="7281688" cy="1517840"/>
          </a:xfrm>
        </p:spPr>
      </p:pic>
      <p:sp>
        <p:nvSpPr>
          <p:cNvPr id="13" name="Ορθογώνιο 12"/>
          <p:cNvSpPr/>
          <p:nvPr/>
        </p:nvSpPr>
        <p:spPr>
          <a:xfrm>
            <a:off x="1407311" y="5453085"/>
            <a:ext cx="752258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l-GR" sz="1400" dirty="0">
                <a:cs typeface="Times New Roman" charset="0"/>
              </a:rPr>
              <a:t>Η </a:t>
            </a:r>
            <a:r>
              <a:rPr lang="el-GR" sz="1400" b="1" dirty="0" err="1">
                <a:cs typeface="Times New Roman" charset="0"/>
              </a:rPr>
              <a:t>πρωτεογλυκάνη</a:t>
            </a:r>
            <a:r>
              <a:rPr lang="el-GR" sz="1400" b="1" dirty="0">
                <a:cs typeface="Times New Roman" charset="0"/>
              </a:rPr>
              <a:t> είναι </a:t>
            </a:r>
            <a:r>
              <a:rPr lang="el-GR" sz="1400" dirty="0">
                <a:cs typeface="Times New Roman" charset="0"/>
              </a:rPr>
              <a:t>ονομασία για μια ομάδα πρωτεϊνών που συνδέονται δομικά με πολυσακχαρίτες (</a:t>
            </a:r>
            <a:r>
              <a:rPr lang="el-GR" sz="1400" b="1" dirty="0" err="1">
                <a:cs typeface="Times New Roman" charset="0"/>
              </a:rPr>
              <a:t>γλυκοζαμινογλυκάνες</a:t>
            </a:r>
            <a:r>
              <a:rPr lang="el-GR" sz="1400" b="1" dirty="0">
                <a:cs typeface="Times New Roman" charset="0"/>
              </a:rPr>
              <a:t>: </a:t>
            </a:r>
            <a:r>
              <a:rPr lang="el-GR" sz="1400" b="1" dirty="0" err="1">
                <a:cs typeface="Times New Roman" charset="0"/>
              </a:rPr>
              <a:t>Χονδροϊτίνη</a:t>
            </a:r>
            <a:r>
              <a:rPr lang="el-GR" sz="1400" b="1" dirty="0">
                <a:cs typeface="Times New Roman" charset="0"/>
              </a:rPr>
              <a:t>, </a:t>
            </a:r>
            <a:r>
              <a:rPr lang="el-GR" sz="1400" b="1" dirty="0" err="1">
                <a:cs typeface="Times New Roman" charset="0"/>
              </a:rPr>
              <a:t>Υαλουρονικό</a:t>
            </a:r>
            <a:r>
              <a:rPr lang="el-GR" sz="1400" b="1" dirty="0">
                <a:cs typeface="Times New Roman" charset="0"/>
              </a:rPr>
              <a:t> οξύ, Ηπαρίνη)</a:t>
            </a:r>
          </a:p>
          <a:p>
            <a:pPr>
              <a:lnSpc>
                <a:spcPct val="90000"/>
              </a:lnSpc>
            </a:pPr>
            <a:r>
              <a:rPr lang="el-GR" sz="1400" dirty="0">
                <a:cs typeface="Times New Roman" charset="0"/>
              </a:rPr>
              <a:t>Η</a:t>
            </a:r>
            <a:r>
              <a:rPr lang="el-GR" sz="1400" b="1" dirty="0">
                <a:cs typeface="Times New Roman" charset="0"/>
              </a:rPr>
              <a:t> </a:t>
            </a:r>
            <a:r>
              <a:rPr lang="el-GR" sz="1400" b="1" dirty="0" err="1">
                <a:cs typeface="Times New Roman" charset="0"/>
              </a:rPr>
              <a:t>ελαστίνη</a:t>
            </a:r>
            <a:r>
              <a:rPr lang="el-GR" sz="1400" b="1" dirty="0">
                <a:cs typeface="Times New Roman" charset="0"/>
              </a:rPr>
              <a:t> </a:t>
            </a:r>
            <a:r>
              <a:rPr lang="el-GR" sz="1400" dirty="0">
                <a:cs typeface="Times New Roman" charset="0"/>
              </a:rPr>
              <a:t>είναι πρωτεΐνη μοριακού βάρους 66 </a:t>
            </a:r>
            <a:r>
              <a:rPr lang="en-GB" sz="1400" dirty="0" err="1">
                <a:cs typeface="Times New Roman" charset="0"/>
              </a:rPr>
              <a:t>kDa</a:t>
            </a:r>
            <a:r>
              <a:rPr lang="en-GB" sz="1400" dirty="0">
                <a:cs typeface="Times New Roman" charset="0"/>
              </a:rPr>
              <a:t> </a:t>
            </a:r>
            <a:endParaRPr lang="el-GR" sz="1400" dirty="0"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0298" y="483215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7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0418" y="483215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8</a:t>
            </a:r>
            <a:endParaRPr lang="el-GR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900538" y="483215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9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482158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Οστίτης ιστός</a:t>
            </a:r>
            <a:endParaRPr lang="el-GR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000" dirty="0">
                <a:cs typeface="Times New Roman" charset="0"/>
              </a:rPr>
              <a:t>Χαρακτηριστικό: </a:t>
            </a:r>
            <a:r>
              <a:rPr lang="el-GR" sz="2000" b="1" dirty="0">
                <a:cs typeface="Times New Roman" charset="0"/>
              </a:rPr>
              <a:t>εναπόθεση αλάτων ασβεστίου </a:t>
            </a:r>
            <a:r>
              <a:rPr lang="el-GR" sz="2000" dirty="0">
                <a:cs typeface="Times New Roman" charset="0"/>
              </a:rPr>
              <a:t>στην </a:t>
            </a:r>
            <a:r>
              <a:rPr lang="el-GR" sz="2000" dirty="0" err="1">
                <a:cs typeface="Times New Roman" charset="0"/>
              </a:rPr>
              <a:t>εξωκυττάρια</a:t>
            </a:r>
            <a:r>
              <a:rPr lang="el-GR" sz="2000" dirty="0">
                <a:cs typeface="Times New Roman" charset="0"/>
              </a:rPr>
              <a:t> </a:t>
            </a:r>
            <a:r>
              <a:rPr lang="el-GR" sz="2000" dirty="0" smtClean="0">
                <a:cs typeface="Times New Roman" charset="0"/>
              </a:rPr>
              <a:t>ουσία.</a:t>
            </a:r>
            <a:endParaRPr lang="el-GR" sz="2000" dirty="0">
              <a:cs typeface="Times New Roman" charset="0"/>
            </a:endParaRPr>
          </a:p>
          <a:p>
            <a:r>
              <a:rPr lang="el-GR" sz="2000" dirty="0">
                <a:cs typeface="Times New Roman" charset="0"/>
              </a:rPr>
              <a:t>Δεν δημιουργείται εξαρχής αλλά αντικαθιστά το χόνδρο </a:t>
            </a:r>
            <a:r>
              <a:rPr lang="el-GR" sz="2000" dirty="0" smtClean="0">
                <a:cs typeface="Times New Roman" charset="0"/>
              </a:rPr>
              <a:t>και ονομάζεται </a:t>
            </a:r>
            <a:r>
              <a:rPr lang="el-GR" sz="2000" b="1" dirty="0" err="1">
                <a:cs typeface="Times New Roman" charset="0"/>
              </a:rPr>
              <a:t>χονδρογενής</a:t>
            </a:r>
            <a:r>
              <a:rPr lang="en-GB" sz="2000" b="1" dirty="0">
                <a:cs typeface="Times New Roman" charset="0"/>
              </a:rPr>
              <a:t> (</a:t>
            </a:r>
            <a:r>
              <a:rPr lang="el-GR" sz="2000" b="1" dirty="0" err="1">
                <a:cs typeface="Times New Roman" charset="0"/>
              </a:rPr>
              <a:t>ενδοχονδρικός</a:t>
            </a:r>
            <a:r>
              <a:rPr lang="el-GR" sz="2000" b="1" dirty="0">
                <a:cs typeface="Times New Roman" charset="0"/>
              </a:rPr>
              <a:t>) οστίτης </a:t>
            </a:r>
            <a:r>
              <a:rPr lang="el-GR" sz="2000" b="1" dirty="0" smtClean="0">
                <a:cs typeface="Times New Roman" charset="0"/>
              </a:rPr>
              <a:t> </a:t>
            </a:r>
            <a:r>
              <a:rPr lang="el-GR" sz="2000" dirty="0" smtClean="0">
                <a:cs typeface="Times New Roman" charset="0"/>
              </a:rPr>
              <a:t>ή </a:t>
            </a:r>
            <a:r>
              <a:rPr lang="el-GR" sz="2000" dirty="0">
                <a:cs typeface="Times New Roman" charset="0"/>
              </a:rPr>
              <a:t>αναπτύσσεται από εμβρυϊκά κύτταρα και ονομάζεται </a:t>
            </a:r>
            <a:r>
              <a:rPr lang="el-GR" sz="2000" b="1" dirty="0" err="1">
                <a:cs typeface="Times New Roman" charset="0"/>
              </a:rPr>
              <a:t>υμενογενής</a:t>
            </a:r>
            <a:r>
              <a:rPr lang="el-GR" sz="2000" dirty="0">
                <a:cs typeface="Times New Roman" charset="0"/>
              </a:rPr>
              <a:t> </a:t>
            </a:r>
            <a:r>
              <a:rPr lang="el-GR" sz="2000" b="1" dirty="0">
                <a:cs typeface="Times New Roman" charset="0"/>
              </a:rPr>
              <a:t>(</a:t>
            </a:r>
            <a:r>
              <a:rPr lang="el-GR" sz="2000" b="1" dirty="0" err="1">
                <a:cs typeface="Times New Roman" charset="0"/>
              </a:rPr>
              <a:t>ενδομεμβρανικός</a:t>
            </a:r>
            <a:r>
              <a:rPr lang="el-GR" sz="2000" b="1" dirty="0">
                <a:cs typeface="Times New Roman" charset="0"/>
              </a:rPr>
              <a:t>) οστίτης </a:t>
            </a:r>
            <a:r>
              <a:rPr lang="el-GR" sz="2000" dirty="0">
                <a:cs typeface="Times New Roman" charset="0"/>
              </a:rPr>
              <a:t>(πρόσωπο, κρανίο, κλείδα</a:t>
            </a:r>
            <a:r>
              <a:rPr lang="el-GR" sz="2000" dirty="0" smtClean="0">
                <a:cs typeface="Times New Roman" charset="0"/>
              </a:rPr>
              <a:t>).</a:t>
            </a:r>
            <a:endParaRPr lang="el-GR" sz="2000" dirty="0">
              <a:cs typeface="Times New Roman" charset="0"/>
            </a:endParaRPr>
          </a:p>
          <a:p>
            <a:r>
              <a:rPr lang="el-GR" sz="2000" dirty="0">
                <a:cs typeface="Times New Roman" charset="0"/>
              </a:rPr>
              <a:t>Ως προς την πυκνότητα διακρίνεται </a:t>
            </a:r>
            <a:r>
              <a:rPr lang="el-GR" sz="2000" dirty="0" smtClean="0">
                <a:cs typeface="Times New Roman" charset="0"/>
              </a:rPr>
              <a:t>σε: </a:t>
            </a:r>
            <a:r>
              <a:rPr lang="el-GR" sz="2000" b="1" dirty="0" smtClean="0">
                <a:cs typeface="Times New Roman" charset="0"/>
              </a:rPr>
              <a:t>σπογγώδη</a:t>
            </a:r>
            <a:r>
              <a:rPr lang="el-GR" sz="2000" dirty="0" smtClean="0">
                <a:cs typeface="Times New Roman" charset="0"/>
              </a:rPr>
              <a:t> </a:t>
            </a:r>
            <a:r>
              <a:rPr lang="el-GR" sz="2000" dirty="0">
                <a:cs typeface="Times New Roman" charset="0"/>
              </a:rPr>
              <a:t>(πρωταρχική μορφή) και </a:t>
            </a:r>
            <a:r>
              <a:rPr lang="el-GR" sz="2000" b="1" dirty="0" smtClean="0">
                <a:cs typeface="Times New Roman" charset="0"/>
              </a:rPr>
              <a:t>συμπαγή. </a:t>
            </a:r>
            <a:endParaRPr lang="el-GR" sz="2000" b="1" dirty="0">
              <a:cs typeface="Times New Roman" charset="0"/>
            </a:endParaRPr>
          </a:p>
          <a:p>
            <a:pPr marL="0" indent="0">
              <a:buNone/>
            </a:pPr>
            <a:r>
              <a:rPr lang="el-GR" sz="2000" b="1" dirty="0">
                <a:cs typeface="Times New Roman" charset="0"/>
              </a:rPr>
              <a:t>Περιόστεο</a:t>
            </a:r>
          </a:p>
          <a:p>
            <a:r>
              <a:rPr lang="el-GR" sz="2000" dirty="0">
                <a:cs typeface="Times New Roman" charset="0"/>
              </a:rPr>
              <a:t>Φέρει εξωτερικά την </a:t>
            </a:r>
            <a:r>
              <a:rPr lang="el-GR" sz="2000" b="1" dirty="0">
                <a:cs typeface="Times New Roman" charset="0"/>
              </a:rPr>
              <a:t>ινώδη στοιβάδα</a:t>
            </a:r>
            <a:r>
              <a:rPr lang="el-GR" sz="2000" dirty="0">
                <a:cs typeface="Times New Roman" charset="0"/>
              </a:rPr>
              <a:t> αποτελούμενη από </a:t>
            </a:r>
            <a:r>
              <a:rPr lang="el-GR" sz="2000" b="1" dirty="0" err="1" smtClean="0">
                <a:cs typeface="Times New Roman" charset="0"/>
              </a:rPr>
              <a:t>ινοβλάστες</a:t>
            </a:r>
            <a:r>
              <a:rPr lang="el-GR" sz="2000" b="1" dirty="0" smtClean="0">
                <a:cs typeface="Times New Roman" charset="0"/>
              </a:rPr>
              <a:t> </a:t>
            </a:r>
            <a:r>
              <a:rPr lang="el-GR" sz="2000" dirty="0" smtClean="0">
                <a:cs typeface="Times New Roman" charset="0"/>
              </a:rPr>
              <a:t>και </a:t>
            </a:r>
            <a:r>
              <a:rPr lang="el-GR" sz="2000" dirty="0">
                <a:cs typeface="Times New Roman" charset="0"/>
              </a:rPr>
              <a:t>εσωτερικά την οστεογόνο στοιβάδα αποτελούμενη από </a:t>
            </a:r>
            <a:r>
              <a:rPr lang="el-GR" sz="2000" dirty="0" smtClean="0">
                <a:cs typeface="Times New Roman" charset="0"/>
              </a:rPr>
              <a:t>πρόδρομα κύτταρα </a:t>
            </a:r>
            <a:r>
              <a:rPr lang="el-GR" sz="2000" dirty="0">
                <a:cs typeface="Times New Roman" charset="0"/>
              </a:rPr>
              <a:t>που διαφοροποιούνται σε </a:t>
            </a:r>
            <a:r>
              <a:rPr lang="el-GR" sz="2000" b="1" dirty="0" smtClean="0">
                <a:cs typeface="Times New Roman" charset="0"/>
              </a:rPr>
              <a:t>οστεοβλάστες.</a:t>
            </a:r>
            <a:endParaRPr lang="el-GR" sz="2000" b="1" dirty="0">
              <a:cs typeface="Times New Roman" charset="0"/>
            </a:endParaRPr>
          </a:p>
          <a:p>
            <a:r>
              <a:rPr lang="el-GR" sz="2000" dirty="0">
                <a:cs typeface="Times New Roman" charset="0"/>
              </a:rPr>
              <a:t>Φέρει επίσης (και μόνο αυτό) νευρικές </a:t>
            </a:r>
            <a:r>
              <a:rPr lang="el-GR" sz="2000" dirty="0" smtClean="0">
                <a:cs typeface="Times New Roman" charset="0"/>
              </a:rPr>
              <a:t>απολήξεις </a:t>
            </a:r>
            <a:r>
              <a:rPr lang="el-GR" sz="2000" dirty="0">
                <a:cs typeface="Times New Roman" charset="0"/>
              </a:rPr>
              <a:t>για την αίσθηση του </a:t>
            </a:r>
            <a:r>
              <a:rPr lang="el-GR" sz="2000" b="1" dirty="0" smtClean="0">
                <a:cs typeface="Times New Roman" charset="0"/>
              </a:rPr>
              <a:t>πόνου. </a:t>
            </a:r>
            <a:endParaRPr lang="el-GR" sz="2000" b="1" dirty="0">
              <a:cs typeface="Times New Roman" charset="0"/>
            </a:endParaRPr>
          </a:p>
          <a:p>
            <a:endParaRPr lang="el-GR" sz="2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91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Βασική λειτουργική δομή: </a:t>
            </a:r>
            <a:r>
              <a:rPr lang="el-GR" dirty="0" err="1" smtClean="0"/>
              <a:t>Οστεώνας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1" y="1825625"/>
            <a:ext cx="7048798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01343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10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841895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Οστεώνας</a:t>
            </a:r>
            <a:r>
              <a:rPr lang="el-GR" sz="4000" dirty="0" smtClean="0"/>
              <a:t> σε ανθρώπινο </a:t>
            </a:r>
            <a:r>
              <a:rPr lang="el-GR" sz="4000" dirty="0" smtClean="0"/>
              <a:t>δάκτυλο 1/2 </a:t>
            </a:r>
            <a:endParaRPr lang="el-GR" sz="4000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29" y="1690689"/>
            <a:ext cx="5614341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79170" y="57650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558689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/>
              <a:t>Οστεώνας</a:t>
            </a:r>
            <a:r>
              <a:rPr lang="el-GR" sz="4000" dirty="0"/>
              <a:t> σε ανθρώπινο </a:t>
            </a:r>
            <a:r>
              <a:rPr lang="el-GR" sz="4000" dirty="0" smtClean="0"/>
              <a:t>δάκτυλο 2/2 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86" y="1825625"/>
            <a:ext cx="6019427" cy="4351338"/>
          </a:xfrm>
        </p:spPr>
      </p:pic>
      <p:sp>
        <p:nvSpPr>
          <p:cNvPr id="8" name="TextBox 7"/>
          <p:cNvSpPr txBox="1"/>
          <p:nvPr/>
        </p:nvSpPr>
        <p:spPr>
          <a:xfrm>
            <a:off x="7581713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12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59493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Είδη κυττάρων στα οστά</a:t>
            </a:r>
            <a:endParaRPr lang="el-GR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81" y="1581396"/>
            <a:ext cx="4934683" cy="2038592"/>
          </a:xfrm>
        </p:spPr>
      </p:pic>
      <p:sp>
        <p:nvSpPr>
          <p:cNvPr id="8" name="Θέση περιεχομένου 7"/>
          <p:cNvSpPr>
            <a:spLocks noGrp="1"/>
          </p:cNvSpPr>
          <p:nvPr>
            <p:ph sz="half" idx="2"/>
          </p:nvPr>
        </p:nvSpPr>
        <p:spPr>
          <a:xfrm>
            <a:off x="628649" y="3619988"/>
            <a:ext cx="7999536" cy="2593243"/>
          </a:xfrm>
        </p:spPr>
        <p:txBody>
          <a:bodyPr>
            <a:normAutofit fontScale="85000" lnSpcReduction="20000"/>
          </a:bodyPr>
          <a:lstStyle/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2400" b="1" dirty="0">
                <a:cs typeface="Times New Roman" charset="0"/>
              </a:rPr>
              <a:t>Στα οστά βρίσκουμε τα εξής είδη κυττάρων: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r>
              <a:rPr lang="el-GR" sz="2400" dirty="0">
                <a:cs typeface="Times New Roman" charset="0"/>
              </a:rPr>
              <a:t>Τους </a:t>
            </a:r>
            <a:r>
              <a:rPr lang="el-GR" sz="2400" b="1" dirty="0">
                <a:cs typeface="Times New Roman" charset="0"/>
              </a:rPr>
              <a:t>οστεοβλάστες</a:t>
            </a:r>
            <a:r>
              <a:rPr lang="el-GR" sz="2400" dirty="0">
                <a:cs typeface="Times New Roman" charset="0"/>
              </a:rPr>
              <a:t> που είναι κύτταρα υπεύθυνα για την εξωτερική εναπόθεση της θεμέλιας ουσίας του οστού στα </a:t>
            </a:r>
            <a:r>
              <a:rPr lang="el-GR" sz="2400" dirty="0" err="1">
                <a:cs typeface="Times New Roman" charset="0"/>
              </a:rPr>
              <a:t>οστεοπετάλια</a:t>
            </a:r>
            <a:r>
              <a:rPr lang="el-GR" sz="2400" dirty="0">
                <a:cs typeface="Times New Roman" charset="0"/>
              </a:rPr>
              <a:t>. 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r>
              <a:rPr lang="el-GR" sz="2400" dirty="0">
                <a:cs typeface="Times New Roman" charset="0"/>
              </a:rPr>
              <a:t>Τα </a:t>
            </a:r>
            <a:r>
              <a:rPr lang="el-GR" sz="2400" b="1" dirty="0" err="1">
                <a:cs typeface="Times New Roman" charset="0"/>
              </a:rPr>
              <a:t>οστεοκύτταρα</a:t>
            </a:r>
            <a:r>
              <a:rPr lang="el-GR" sz="2400" dirty="0">
                <a:cs typeface="Times New Roman" charset="0"/>
              </a:rPr>
              <a:t> που προέρχονται από τους οστεοβλάστες και βρίσκονται «εγκλωβισμένα» στην οστική κοιλότητα.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r>
              <a:rPr lang="el-GR" sz="2400" dirty="0">
                <a:cs typeface="Times New Roman" charset="0"/>
              </a:rPr>
              <a:t>Τους </a:t>
            </a:r>
            <a:r>
              <a:rPr lang="el-GR" sz="2400" b="1" dirty="0" err="1">
                <a:cs typeface="Times New Roman" charset="0"/>
              </a:rPr>
              <a:t>οστεοκλάστες</a:t>
            </a:r>
            <a:r>
              <a:rPr lang="el-GR" sz="2400" dirty="0">
                <a:cs typeface="Times New Roman" charset="0"/>
              </a:rPr>
              <a:t> που είναι κύτταρα υπεύθυνα για την εσωτερική αποικοδόμηση του οστού.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r>
              <a:rPr lang="el-GR" sz="2400" dirty="0">
                <a:cs typeface="Times New Roman" charset="0"/>
              </a:rPr>
              <a:t>Κύτταρα που </a:t>
            </a:r>
            <a:r>
              <a:rPr lang="el-GR" sz="2400" b="1" dirty="0">
                <a:cs typeface="Times New Roman" charset="0"/>
              </a:rPr>
              <a:t>περιβάλλουν</a:t>
            </a:r>
            <a:r>
              <a:rPr lang="el-GR" sz="2400" dirty="0">
                <a:cs typeface="Times New Roman" charset="0"/>
              </a:rPr>
              <a:t> </a:t>
            </a:r>
            <a:r>
              <a:rPr lang="el-GR" sz="2400" b="1" dirty="0">
                <a:cs typeface="Times New Roman" charset="0"/>
              </a:rPr>
              <a:t>το οστό </a:t>
            </a:r>
            <a:r>
              <a:rPr lang="el-GR" sz="2400" dirty="0">
                <a:cs typeface="Times New Roman" charset="0"/>
              </a:rPr>
              <a:t>και είναι αδρανείς οστεοβλάστες.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16564" y="339908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13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188637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Αύξηση του οστίτη </a:t>
            </a:r>
            <a:r>
              <a:rPr lang="el-GR" sz="4000" dirty="0" smtClean="0"/>
              <a:t>ιστού 1/2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2000" dirty="0">
                <a:cs typeface="Times New Roman" charset="0"/>
              </a:rPr>
              <a:t>Αποικοδόμηση από </a:t>
            </a:r>
            <a:r>
              <a:rPr lang="el-GR" sz="2000" dirty="0" err="1">
                <a:cs typeface="Times New Roman" charset="0"/>
              </a:rPr>
              <a:t>οστεοκλάστες</a:t>
            </a:r>
            <a:r>
              <a:rPr lang="el-GR" sz="2000" dirty="0">
                <a:cs typeface="Times New Roman" charset="0"/>
              </a:rPr>
              <a:t>. </a:t>
            </a:r>
            <a:r>
              <a:rPr lang="el-GR" sz="2000" dirty="0" smtClean="0">
                <a:cs typeface="Times New Roman" charset="0"/>
              </a:rPr>
              <a:t>Ανοικοδόμηση </a:t>
            </a:r>
            <a:r>
              <a:rPr lang="el-GR" sz="2000" dirty="0">
                <a:cs typeface="Times New Roman" charset="0"/>
              </a:rPr>
              <a:t>από </a:t>
            </a:r>
            <a:r>
              <a:rPr lang="el-GR" sz="2000" dirty="0" smtClean="0">
                <a:cs typeface="Times New Roman" charset="0"/>
              </a:rPr>
              <a:t>οστεοβλάστες</a:t>
            </a:r>
            <a:endParaRPr lang="el-GR" sz="2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027234" y="1761536"/>
            <a:ext cx="3730869" cy="43513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l-GR" sz="4200" b="1" dirty="0" smtClean="0">
                <a:cs typeface="Times New Roman" charset="0"/>
              </a:rPr>
              <a:t>Ορμόνες</a:t>
            </a:r>
            <a:r>
              <a:rPr lang="el-GR" sz="4200" dirty="0" smtClean="0">
                <a:cs typeface="Times New Roman" charset="0"/>
              </a:rPr>
              <a:t> </a:t>
            </a:r>
            <a:r>
              <a:rPr lang="el-GR" sz="4200" dirty="0">
                <a:cs typeface="Times New Roman" charset="0"/>
              </a:rPr>
              <a:t>που ρυθμίζουν την διεργασία αυτή</a:t>
            </a:r>
            <a:r>
              <a:rPr lang="el-GR" sz="4200" dirty="0" smtClean="0">
                <a:cs typeface="Times New Roman" charset="0"/>
              </a:rPr>
              <a:t>:</a:t>
            </a:r>
          </a:p>
          <a:p>
            <a:pPr marL="0" indent="0">
              <a:buNone/>
            </a:pPr>
            <a:endParaRPr lang="el-GR" sz="4200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4200" b="1" dirty="0" smtClean="0">
                <a:cs typeface="Times New Roman" charset="0"/>
              </a:rPr>
              <a:t>1) </a:t>
            </a:r>
            <a:r>
              <a:rPr lang="el-GR" sz="4200" b="1" dirty="0" err="1" smtClean="0">
                <a:cs typeface="Times New Roman" charset="0"/>
              </a:rPr>
              <a:t>Παραθυροειδή</a:t>
            </a:r>
            <a:r>
              <a:rPr lang="el-GR" sz="4200" b="1" dirty="0" smtClean="0">
                <a:cs typeface="Times New Roman" charset="0"/>
              </a:rPr>
              <a:t> ορμόνη (</a:t>
            </a:r>
            <a:r>
              <a:rPr lang="en-GB" sz="4200" b="1" dirty="0" smtClean="0">
                <a:cs typeface="Times New Roman" charset="0"/>
              </a:rPr>
              <a:t>PTH)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4200" dirty="0" smtClean="0">
                <a:cs typeface="Times New Roman" charset="0"/>
              </a:rPr>
              <a:t>Πολυπεπτίδιο 34 αμινοξέων.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200" b="1" dirty="0" smtClean="0">
                <a:cs typeface="Times New Roman" charset="0"/>
              </a:rPr>
              <a:t>Α</a:t>
            </a:r>
            <a:r>
              <a:rPr lang="el-GR" sz="4200" b="1" dirty="0" err="1" smtClean="0">
                <a:cs typeface="Times New Roman" charset="0"/>
              </a:rPr>
              <a:t>υξάνει</a:t>
            </a:r>
            <a:r>
              <a:rPr lang="el-GR" sz="4200" b="1" dirty="0" smtClean="0">
                <a:cs typeface="Times New Roman" charset="0"/>
              </a:rPr>
              <a:t> τα επίπεδα ασβεστίου </a:t>
            </a:r>
            <a:r>
              <a:rPr lang="el-GR" sz="4200" dirty="0" smtClean="0">
                <a:cs typeface="Times New Roman" charset="0"/>
              </a:rPr>
              <a:t>στο αίμα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r>
              <a:rPr lang="el-GR" sz="4200" dirty="0" smtClean="0">
                <a:cs typeface="Times New Roman" charset="0"/>
              </a:rPr>
              <a:t>Υποδοχέας </a:t>
            </a:r>
            <a:r>
              <a:rPr lang="el-GR" sz="4200" dirty="0">
                <a:cs typeface="Times New Roman" charset="0"/>
              </a:rPr>
              <a:t>στους οστεοβλάστες, </a:t>
            </a:r>
            <a:r>
              <a:rPr lang="el-GR" sz="4200" dirty="0" smtClean="0">
                <a:cs typeface="Times New Roman" charset="0"/>
              </a:rPr>
              <a:t>όχι </a:t>
            </a:r>
            <a:r>
              <a:rPr lang="el-GR" sz="4200" dirty="0">
                <a:cs typeface="Times New Roman" charset="0"/>
              </a:rPr>
              <a:t>στους </a:t>
            </a:r>
            <a:r>
              <a:rPr lang="el-GR" sz="4200" dirty="0" err="1" smtClean="0">
                <a:cs typeface="Times New Roman" charset="0"/>
              </a:rPr>
              <a:t>οστεοκλάστες</a:t>
            </a:r>
            <a:r>
              <a:rPr lang="el-GR" sz="4200" dirty="0" smtClean="0">
                <a:cs typeface="Times New Roman" charset="0"/>
              </a:rPr>
              <a:t>.</a:t>
            </a:r>
            <a:endParaRPr lang="el-GR" sz="4200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758103" y="1690689"/>
            <a:ext cx="3881805" cy="4493032"/>
          </a:xfrm>
        </p:spPr>
        <p:txBody>
          <a:bodyPr>
            <a:normAutofit fontScale="47500" lnSpcReduction="20000"/>
          </a:bodyPr>
          <a:lstStyle/>
          <a:p>
            <a:pPr marL="216000" lvl="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n-GB" sz="4000" b="1" dirty="0">
                <a:solidFill>
                  <a:prstClr val="black"/>
                </a:solidFill>
                <a:cs typeface="Times New Roman" charset="0"/>
              </a:rPr>
              <a:t>2) </a:t>
            </a:r>
            <a:r>
              <a:rPr lang="el-GR" sz="4200" b="1" dirty="0" err="1">
                <a:solidFill>
                  <a:prstClr val="black"/>
                </a:solidFill>
                <a:cs typeface="Times New Roman" charset="0"/>
              </a:rPr>
              <a:t>Καλσιτονίνη</a:t>
            </a:r>
            <a:endParaRPr lang="en-GB" sz="4200" b="1" dirty="0">
              <a:solidFill>
                <a:prstClr val="black"/>
              </a:solidFill>
              <a:cs typeface="Times New Roman" charset="0"/>
            </a:endParaRPr>
          </a:p>
          <a:p>
            <a:pPr marL="216000" lvl="0" indent="-216000">
              <a:lnSpc>
                <a:spcPct val="110000"/>
              </a:lnSpc>
              <a:spcBef>
                <a:spcPts val="600"/>
              </a:spcBef>
            </a:pPr>
            <a:r>
              <a:rPr lang="el-GR" sz="4200" dirty="0">
                <a:solidFill>
                  <a:prstClr val="black"/>
                </a:solidFill>
                <a:cs typeface="Times New Roman" charset="0"/>
              </a:rPr>
              <a:t>Πολυπεπτίδιο 3</a:t>
            </a:r>
            <a:r>
              <a:rPr lang="en-GB" sz="4200" dirty="0">
                <a:solidFill>
                  <a:prstClr val="black"/>
                </a:solidFill>
                <a:cs typeface="Times New Roman" charset="0"/>
              </a:rPr>
              <a:t>2</a:t>
            </a:r>
            <a:r>
              <a:rPr lang="el-GR" sz="4200" dirty="0">
                <a:solidFill>
                  <a:prstClr val="black"/>
                </a:solidFill>
                <a:cs typeface="Times New Roman" charset="0"/>
              </a:rPr>
              <a:t> αμινοξέων</a:t>
            </a:r>
          </a:p>
          <a:p>
            <a:pPr marL="216000" lvl="0" indent="-216000">
              <a:lnSpc>
                <a:spcPct val="110000"/>
              </a:lnSpc>
              <a:spcBef>
                <a:spcPts val="600"/>
              </a:spcBef>
            </a:pPr>
            <a:r>
              <a:rPr lang="el-GR" sz="4200" b="1" dirty="0">
                <a:solidFill>
                  <a:prstClr val="black"/>
                </a:solidFill>
                <a:cs typeface="Times New Roman" charset="0"/>
              </a:rPr>
              <a:t>Μειώνει τα επίπεδα ασβεστίου</a:t>
            </a:r>
            <a:r>
              <a:rPr lang="el-GR" sz="4200" dirty="0">
                <a:solidFill>
                  <a:prstClr val="black"/>
                </a:solidFill>
                <a:cs typeface="Times New Roman" charset="0"/>
              </a:rPr>
              <a:t> στο αίμα</a:t>
            </a:r>
          </a:p>
          <a:p>
            <a:pPr marL="216000" lvl="0" indent="-216000">
              <a:lnSpc>
                <a:spcPct val="110000"/>
              </a:lnSpc>
              <a:spcBef>
                <a:spcPts val="600"/>
              </a:spcBef>
            </a:pPr>
            <a:r>
              <a:rPr lang="el-GR" sz="4200" dirty="0">
                <a:solidFill>
                  <a:prstClr val="black"/>
                </a:solidFill>
                <a:cs typeface="Times New Roman" charset="0"/>
              </a:rPr>
              <a:t>Υποδοχέας στους </a:t>
            </a:r>
            <a:r>
              <a:rPr lang="el-GR" sz="4200" dirty="0" err="1">
                <a:solidFill>
                  <a:prstClr val="black"/>
                </a:solidFill>
                <a:cs typeface="Times New Roman" charset="0"/>
              </a:rPr>
              <a:t>οστεοκλάστες</a:t>
            </a:r>
            <a:endParaRPr lang="en-GB" sz="4200" dirty="0">
              <a:solidFill>
                <a:prstClr val="black"/>
              </a:solidFill>
              <a:cs typeface="Times New Roman" charset="0"/>
            </a:endParaRPr>
          </a:p>
          <a:p>
            <a:pPr marL="216000" lvl="0" indent="-216000">
              <a:lnSpc>
                <a:spcPct val="110000"/>
              </a:lnSpc>
              <a:spcBef>
                <a:spcPts val="600"/>
              </a:spcBef>
            </a:pPr>
            <a:r>
              <a:rPr lang="el-GR" sz="4200" dirty="0">
                <a:solidFill>
                  <a:prstClr val="black"/>
                </a:solidFill>
                <a:cs typeface="Times New Roman" charset="0"/>
              </a:rPr>
              <a:t>Στα ζώα εκκρίνεται από το </a:t>
            </a:r>
            <a:r>
              <a:rPr lang="el-GR" sz="4200" dirty="0" err="1">
                <a:solidFill>
                  <a:prstClr val="black"/>
                </a:solidFill>
                <a:cs typeface="Times New Roman" charset="0"/>
              </a:rPr>
              <a:t>εσχατο-βραγχιακό</a:t>
            </a:r>
            <a:r>
              <a:rPr lang="el-GR" sz="4200" dirty="0">
                <a:solidFill>
                  <a:prstClr val="black"/>
                </a:solidFill>
                <a:cs typeface="Times New Roman" charset="0"/>
              </a:rPr>
              <a:t> σωμάτιο (</a:t>
            </a:r>
            <a:r>
              <a:rPr lang="en-GB" sz="4200" dirty="0">
                <a:solidFill>
                  <a:prstClr val="black"/>
                </a:solidFill>
                <a:cs typeface="Times New Roman" charset="0"/>
              </a:rPr>
              <a:t>UBB)</a:t>
            </a:r>
            <a:endParaRPr lang="el-GR" sz="4200" dirty="0">
              <a:solidFill>
                <a:prstClr val="black"/>
              </a:solidFill>
              <a:cs typeface="Times New Roman" charset="0"/>
            </a:endParaRPr>
          </a:p>
          <a:p>
            <a:pPr marL="216000" lvl="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n-GB" sz="4200" b="1" dirty="0">
                <a:solidFill>
                  <a:prstClr val="black"/>
                </a:solidFill>
                <a:cs typeface="Times New Roman" charset="0"/>
              </a:rPr>
              <a:t>3) 1,25-</a:t>
            </a:r>
            <a:r>
              <a:rPr lang="el-GR" sz="4200" b="1" dirty="0" err="1">
                <a:solidFill>
                  <a:prstClr val="black"/>
                </a:solidFill>
                <a:cs typeface="Times New Roman" charset="0"/>
              </a:rPr>
              <a:t>διυδροξυ</a:t>
            </a:r>
            <a:r>
              <a:rPr lang="el-GR" sz="4200" b="1" dirty="0">
                <a:solidFill>
                  <a:prstClr val="black"/>
                </a:solidFill>
                <a:cs typeface="Times New Roman" charset="0"/>
              </a:rPr>
              <a:t>-βιταμίνη </a:t>
            </a:r>
            <a:r>
              <a:rPr lang="en-GB" sz="4200" b="1" dirty="0">
                <a:solidFill>
                  <a:prstClr val="black"/>
                </a:solidFill>
                <a:cs typeface="Times New Roman" charset="0"/>
              </a:rPr>
              <a:t>D</a:t>
            </a:r>
          </a:p>
          <a:p>
            <a:pPr marL="216000" lvl="0" indent="-216000">
              <a:lnSpc>
                <a:spcPct val="110000"/>
              </a:lnSpc>
              <a:spcBef>
                <a:spcPts val="600"/>
              </a:spcBef>
            </a:pPr>
            <a:r>
              <a:rPr lang="el-GR" sz="4200" dirty="0">
                <a:solidFill>
                  <a:prstClr val="black"/>
                </a:solidFill>
                <a:cs typeface="Times New Roman" charset="0"/>
              </a:rPr>
              <a:t>Παράγεται στα νεφρά μέσω</a:t>
            </a:r>
            <a:r>
              <a:rPr lang="en-GB" sz="4200" dirty="0">
                <a:solidFill>
                  <a:prstClr val="black"/>
                </a:solidFill>
                <a:cs typeface="Times New Roman" charset="0"/>
              </a:rPr>
              <a:t> </a:t>
            </a:r>
            <a:r>
              <a:rPr lang="el-GR" sz="4200" dirty="0">
                <a:solidFill>
                  <a:prstClr val="black"/>
                </a:solidFill>
                <a:cs typeface="Times New Roman" charset="0"/>
              </a:rPr>
              <a:t>δράσης της </a:t>
            </a:r>
            <a:r>
              <a:rPr lang="en-GB" sz="4200" dirty="0">
                <a:solidFill>
                  <a:prstClr val="black"/>
                </a:solidFill>
                <a:cs typeface="Times New Roman" charset="0"/>
              </a:rPr>
              <a:t>PTH</a:t>
            </a:r>
            <a:r>
              <a:rPr lang="el-GR" sz="4200" dirty="0">
                <a:solidFill>
                  <a:prstClr val="black"/>
                </a:solidFill>
                <a:cs typeface="Times New Roman" charset="0"/>
              </a:rPr>
              <a:t> .</a:t>
            </a:r>
          </a:p>
          <a:p>
            <a:pPr marL="216000" lvl="0" indent="-216000">
              <a:lnSpc>
                <a:spcPct val="110000"/>
              </a:lnSpc>
              <a:spcBef>
                <a:spcPts val="600"/>
              </a:spcBef>
            </a:pPr>
            <a:r>
              <a:rPr lang="el-GR" sz="4200" b="1" dirty="0">
                <a:solidFill>
                  <a:prstClr val="black"/>
                </a:solidFill>
                <a:cs typeface="Times New Roman" charset="0"/>
              </a:rPr>
              <a:t>Αυξάνει τα επίπεδα ασβεστίου.</a:t>
            </a:r>
          </a:p>
          <a:p>
            <a:pPr marL="216000" lvl="0" indent="-216000">
              <a:lnSpc>
                <a:spcPct val="110000"/>
              </a:lnSpc>
              <a:spcBef>
                <a:spcPts val="600"/>
              </a:spcBef>
            </a:pPr>
            <a:r>
              <a:rPr lang="el-GR" sz="4200" dirty="0">
                <a:solidFill>
                  <a:prstClr val="black"/>
                </a:solidFill>
                <a:cs typeface="Times New Roman" charset="0"/>
              </a:rPr>
              <a:t>Δρα μέσω πυρηνικού υποδοχέα.</a:t>
            </a:r>
          </a:p>
          <a:p>
            <a:endParaRPr lang="el-GR" sz="42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87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Αύξηση του οστίτη </a:t>
            </a:r>
            <a:r>
              <a:rPr lang="el-GR" dirty="0"/>
              <a:t>ιστού 2/2</a:t>
            </a:r>
            <a:br>
              <a:rPr lang="el-GR" dirty="0"/>
            </a:br>
            <a:r>
              <a:rPr lang="el-GR" sz="2200" dirty="0"/>
              <a:t>Αποικοδόμηση από </a:t>
            </a:r>
            <a:r>
              <a:rPr lang="el-GR" sz="2200" dirty="0" err="1"/>
              <a:t>οστεοκλάστες</a:t>
            </a:r>
            <a:r>
              <a:rPr lang="el-GR" sz="2200" dirty="0"/>
              <a:t>. Ανοικοδόμηση από οστεοβλάστες</a:t>
            </a:r>
            <a:r>
              <a:rPr lang="el-GR" sz="2200" dirty="0" smtClean="0"/>
              <a:t/>
            </a:r>
            <a:br>
              <a:rPr lang="el-GR" sz="2200" dirty="0" smtClean="0"/>
            </a:br>
            <a:endParaRPr lang="el-GR" sz="22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6" name="Θέση περιεχομένου 15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94" y="1690689"/>
            <a:ext cx="3420759" cy="2239192"/>
          </a:xfrm>
        </p:spPr>
      </p:pic>
      <p:pic>
        <p:nvPicPr>
          <p:cNvPr id="17" name="Θέση περιεχομένου 16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17" y="4008052"/>
            <a:ext cx="2413311" cy="2052263"/>
          </a:xfrm>
        </p:spPr>
      </p:pic>
      <p:pic>
        <p:nvPicPr>
          <p:cNvPr id="15" name="Θέση περιεχομένου 14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09" y="2465278"/>
            <a:ext cx="3510842" cy="2240769"/>
          </a:xfrm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1042548" y="5690280"/>
            <a:ext cx="37258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400" dirty="0">
                <a:cs typeface="Times New Roman" charset="0"/>
              </a:rPr>
              <a:t>Πηγή: </a:t>
            </a:r>
            <a:r>
              <a:rPr lang="en-US" sz="1400" dirty="0">
                <a:cs typeface="Times New Roman" charset="0"/>
              </a:rPr>
              <a:t>http://www.rcsb.org/pdb/home/home.do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82283" y="441770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14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32950" y="362897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15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11496" y="576708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16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00683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Σκοπός της διάλεξης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l-GR" sz="2600" dirty="0">
                <a:cs typeface="Times New Roman" charset="0"/>
              </a:rPr>
              <a:t>Να αναδείξει και να επεξεργαστεί ορισμένα βασικά θέματα που σχετίζονται με τους μηχανισμούς στήριξης-προστασίας-κίνησης στα </a:t>
            </a:r>
            <a:r>
              <a:rPr lang="el-GR" sz="2600" dirty="0" smtClean="0">
                <a:cs typeface="Times New Roman" charset="0"/>
              </a:rPr>
              <a:t>ζώα.</a:t>
            </a:r>
            <a:endParaRPr lang="el-GR" sz="2600" dirty="0"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l-GR" sz="2600" dirty="0">
                <a:cs typeface="Times New Roman" charset="0"/>
              </a:rPr>
              <a:t>Να διαφανεί η σημασία των μηχανισμών αυτών στην προσαρμογή και επιβίωση των ζώων στο φυσικό </a:t>
            </a:r>
            <a:r>
              <a:rPr lang="el-GR" sz="2600" dirty="0" smtClean="0">
                <a:cs typeface="Times New Roman" charset="0"/>
              </a:rPr>
              <a:t>περιβάλλον.</a:t>
            </a:r>
            <a:endParaRPr lang="el-GR" sz="2600" dirty="0"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l-GR" sz="2600" dirty="0">
                <a:cs typeface="Times New Roman" charset="0"/>
              </a:rPr>
              <a:t>Να παραθέσει βασικές έννοιες και γνώσεις που θα αποτελέσουν θεμέλιο για την κατανόηση περαιτέρω εξειδικευμένων μαθημάτων στα επόμενα </a:t>
            </a:r>
            <a:r>
              <a:rPr lang="el-GR" sz="2600" dirty="0" smtClean="0">
                <a:cs typeface="Times New Roman" charset="0"/>
              </a:rPr>
              <a:t>εξάμηνα.</a:t>
            </a:r>
            <a:endParaRPr lang="en-US" sz="2600" dirty="0"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01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Οστίτης ιστός</a:t>
            </a:r>
            <a:endParaRPr lang="el-GR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216000" indent="-216000">
              <a:lnSpc>
                <a:spcPct val="110000"/>
              </a:lnSpc>
              <a:spcBef>
                <a:spcPts val="600"/>
              </a:spcBef>
              <a:buClr>
                <a:schemeClr val="hlink"/>
              </a:buClr>
              <a:buSzPct val="70000"/>
              <a:buNone/>
            </a:pPr>
            <a:r>
              <a:rPr lang="el-GR" dirty="0">
                <a:cs typeface="Times New Roman" charset="0"/>
              </a:rPr>
              <a:t>Στα </a:t>
            </a:r>
            <a:r>
              <a:rPr lang="el-GR" b="1" dirty="0" err="1">
                <a:cs typeface="Times New Roman" charset="0"/>
              </a:rPr>
              <a:t>Σπονδυλόζωα</a:t>
            </a:r>
            <a:r>
              <a:rPr lang="el-GR" dirty="0">
                <a:cs typeface="Times New Roman" charset="0"/>
              </a:rPr>
              <a:t> ο σκελετός αποτελείται από: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Clr>
                <a:schemeClr val="hlink"/>
              </a:buClr>
              <a:buSzPct val="70000"/>
            </a:pPr>
            <a:endParaRPr lang="el-GR" dirty="0" smtClean="0">
              <a:cs typeface="Times New Roman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Calibri" panose="020F0502020204030204" pitchFamily="34" charset="0"/>
              <a:buChar char="•"/>
            </a:pPr>
            <a:r>
              <a:rPr lang="el-GR" dirty="0" smtClean="0">
                <a:cs typeface="Times New Roman" charset="0"/>
              </a:rPr>
              <a:t>τον </a:t>
            </a:r>
            <a:r>
              <a:rPr lang="el-GR" b="1" dirty="0">
                <a:cs typeface="Times New Roman" charset="0"/>
              </a:rPr>
              <a:t>αξονικό σκελετό </a:t>
            </a:r>
            <a:r>
              <a:rPr lang="el-GR" dirty="0">
                <a:cs typeface="Times New Roman" charset="0"/>
              </a:rPr>
              <a:t>του κορμού που περιλαμβάνει</a:t>
            </a:r>
            <a:r>
              <a:rPr lang="el-GR" dirty="0" smtClean="0">
                <a:cs typeface="Times New Roman" charset="0"/>
              </a:rPr>
              <a:t>: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Calibri" panose="020F0502020204030204" pitchFamily="34" charset="0"/>
              <a:buChar char="•"/>
            </a:pPr>
            <a:r>
              <a:rPr lang="el-GR" dirty="0" smtClean="0">
                <a:cs typeface="Times New Roman" charset="0"/>
              </a:rPr>
              <a:t>το </a:t>
            </a:r>
            <a:r>
              <a:rPr lang="el-GR" dirty="0">
                <a:cs typeface="Times New Roman" charset="0"/>
              </a:rPr>
              <a:t>κρανίο, τη σπονδυλική στήλη, το στέρνο και τις </a:t>
            </a:r>
            <a:r>
              <a:rPr lang="el-GR" dirty="0" smtClean="0">
                <a:cs typeface="Times New Roman" charset="0"/>
              </a:rPr>
              <a:t>πλευρές.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Calibri" panose="020F0502020204030204" pitchFamily="34" charset="0"/>
              <a:buChar char="•"/>
            </a:pPr>
            <a:endParaRPr lang="el-GR" dirty="0">
              <a:cs typeface="Times New Roman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Calibri" panose="020F0502020204030204" pitchFamily="34" charset="0"/>
              <a:buChar char="•"/>
            </a:pPr>
            <a:r>
              <a:rPr lang="el-GR" dirty="0" smtClean="0">
                <a:cs typeface="Times New Roman" charset="0"/>
              </a:rPr>
              <a:t>το </a:t>
            </a:r>
            <a:r>
              <a:rPr lang="el-GR" b="1" dirty="0">
                <a:cs typeface="Times New Roman" charset="0"/>
              </a:rPr>
              <a:t>σκελετό των άκρων </a:t>
            </a:r>
            <a:r>
              <a:rPr lang="el-GR" dirty="0">
                <a:cs typeface="Times New Roman" charset="0"/>
              </a:rPr>
              <a:t>που περιλαμβάνει: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Calibri" panose="020F0502020204030204" pitchFamily="34" charset="0"/>
              <a:buChar char="•"/>
            </a:pPr>
            <a:r>
              <a:rPr lang="el-GR" dirty="0">
                <a:cs typeface="Times New Roman" charset="0"/>
              </a:rPr>
              <a:t>τα </a:t>
            </a:r>
            <a:r>
              <a:rPr lang="el-GR" b="1" dirty="0">
                <a:cs typeface="Times New Roman" charset="0"/>
              </a:rPr>
              <a:t>άκρα</a:t>
            </a:r>
            <a:r>
              <a:rPr lang="el-GR" dirty="0">
                <a:cs typeface="Times New Roman" charset="0"/>
              </a:rPr>
              <a:t> (πτερύγια, πτέρυγες, πόδια) και τις ζώνες (πυελική και ωμική</a:t>
            </a:r>
            <a:r>
              <a:rPr lang="el-GR" dirty="0" smtClean="0">
                <a:cs typeface="Times New Roman" charset="0"/>
              </a:rPr>
              <a:t>).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Clr>
                <a:schemeClr val="hlink"/>
              </a:buClr>
              <a:buSzPct val="70000"/>
            </a:pPr>
            <a:endParaRPr lang="el-GR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Clr>
                <a:schemeClr val="hlink"/>
              </a:buClr>
              <a:buSzPct val="70000"/>
              <a:buNone/>
            </a:pPr>
            <a:r>
              <a:rPr lang="el-GR" dirty="0" smtClean="0">
                <a:cs typeface="Times New Roman" charset="0"/>
              </a:rPr>
              <a:t>Στα </a:t>
            </a:r>
            <a:r>
              <a:rPr lang="el-GR" b="1" dirty="0" err="1">
                <a:cs typeface="Times New Roman" charset="0"/>
              </a:rPr>
              <a:t>Αμνιωτά</a:t>
            </a:r>
            <a:r>
              <a:rPr lang="el-GR" b="1" dirty="0">
                <a:cs typeface="Times New Roman" charset="0"/>
              </a:rPr>
              <a:t> Τετράποδα </a:t>
            </a:r>
            <a:r>
              <a:rPr lang="el-GR" dirty="0">
                <a:cs typeface="Times New Roman" charset="0"/>
              </a:rPr>
              <a:t>(Ερπετά, Πτηνά, Θηλαστικά) οι σπόνδυλοι είναι: 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SzPct val="70000"/>
            </a:pPr>
            <a:r>
              <a:rPr lang="el-GR" b="1" dirty="0">
                <a:cs typeface="Times New Roman" charset="0"/>
              </a:rPr>
              <a:t>αυχενικοί, θωρακικοί, οσφυϊκοί, ιεροί </a:t>
            </a:r>
            <a:r>
              <a:rPr lang="el-GR" dirty="0">
                <a:cs typeface="Times New Roman" charset="0"/>
              </a:rPr>
              <a:t>και </a:t>
            </a:r>
            <a:r>
              <a:rPr lang="el-GR" b="1" dirty="0">
                <a:cs typeface="Times New Roman" charset="0"/>
              </a:rPr>
              <a:t>ουραίοι ή κοκκυγικοί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Clr>
                <a:schemeClr val="hlink"/>
              </a:buClr>
              <a:buSzPct val="70000"/>
              <a:buNone/>
            </a:pPr>
            <a:r>
              <a:rPr lang="el-GR" dirty="0">
                <a:cs typeface="Times New Roman" charset="0"/>
              </a:rPr>
              <a:t>Τα περισσότερα </a:t>
            </a:r>
            <a:r>
              <a:rPr lang="el-GR" dirty="0" err="1">
                <a:cs typeface="Times New Roman" charset="0"/>
              </a:rPr>
              <a:t>Σπονδυλόζωα</a:t>
            </a:r>
            <a:r>
              <a:rPr lang="el-GR" dirty="0">
                <a:cs typeface="Times New Roman" charset="0"/>
              </a:rPr>
              <a:t> έχουν ζεύγη </a:t>
            </a:r>
            <a:r>
              <a:rPr lang="el-GR" dirty="0" smtClean="0">
                <a:cs typeface="Times New Roman" charset="0"/>
              </a:rPr>
              <a:t>άκρων.</a:t>
            </a:r>
            <a:endParaRPr lang="el-GR" dirty="0">
              <a:cs typeface="Times New Roman" charset="0"/>
            </a:endParaRP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</a:pPr>
            <a:endParaRPr lang="el-GR" dirty="0"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35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3. Κίνηση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dirty="0">
                <a:cs typeface="Times New Roman" charset="0"/>
              </a:rPr>
              <a:t>Έχουμε </a:t>
            </a:r>
            <a:r>
              <a:rPr lang="el-GR" sz="2400" b="1" dirty="0">
                <a:cs typeface="Times New Roman" charset="0"/>
              </a:rPr>
              <a:t>3 είδη κίνησης </a:t>
            </a:r>
            <a:r>
              <a:rPr lang="el-GR" sz="2400" dirty="0">
                <a:cs typeface="Times New Roman" charset="0"/>
              </a:rPr>
              <a:t>στα ζώα</a:t>
            </a:r>
            <a:r>
              <a:rPr lang="en-GB" sz="2400" dirty="0">
                <a:cs typeface="Times New Roman" charset="0"/>
              </a:rPr>
              <a:t>:</a:t>
            </a:r>
            <a:endParaRPr lang="el-GR" sz="2400" dirty="0">
              <a:cs typeface="Times New Roman" charset="0"/>
            </a:endParaRPr>
          </a:p>
          <a:p>
            <a:r>
              <a:rPr lang="el-GR" sz="2400" b="1" dirty="0">
                <a:cs typeface="Times New Roman" charset="0"/>
              </a:rPr>
              <a:t>Την αμοιβαδοειδή</a:t>
            </a:r>
          </a:p>
          <a:p>
            <a:r>
              <a:rPr lang="el-GR" sz="2400" b="1" dirty="0" smtClean="0">
                <a:cs typeface="Times New Roman" charset="0"/>
              </a:rPr>
              <a:t>Την </a:t>
            </a:r>
            <a:r>
              <a:rPr lang="el-GR" sz="2400" b="1" dirty="0">
                <a:cs typeface="Times New Roman" charset="0"/>
              </a:rPr>
              <a:t>κίνηση των βλεφαρίδων</a:t>
            </a:r>
          </a:p>
          <a:p>
            <a:r>
              <a:rPr lang="el-GR" sz="2400" dirty="0">
                <a:cs typeface="Times New Roman" charset="0"/>
              </a:rPr>
              <a:t> </a:t>
            </a:r>
            <a:r>
              <a:rPr lang="el-GR" sz="2400" b="1" dirty="0" smtClean="0">
                <a:cs typeface="Times New Roman" charset="0"/>
              </a:rPr>
              <a:t>Τη </a:t>
            </a:r>
            <a:r>
              <a:rPr lang="el-GR" sz="2400" b="1" dirty="0">
                <a:cs typeface="Times New Roman" charset="0"/>
              </a:rPr>
              <a:t>μυϊκή </a:t>
            </a:r>
            <a:endParaRPr lang="el-GR" sz="2400" b="1" dirty="0" smtClean="0">
              <a:cs typeface="Times New Roman" charset="0"/>
            </a:endParaRPr>
          </a:p>
          <a:p>
            <a:r>
              <a:rPr lang="el-GR" sz="2400" dirty="0">
                <a:cs typeface="Times New Roman" charset="0"/>
              </a:rPr>
              <a:t>Η κίνηση εξαρτάται από τις πρωτεΐνες σύσπασης μέσω παροχής </a:t>
            </a:r>
            <a:r>
              <a:rPr lang="el-GR" sz="2400" dirty="0" smtClean="0">
                <a:cs typeface="Times New Roman" charset="0"/>
              </a:rPr>
              <a:t>ΑΤΡ.</a:t>
            </a:r>
            <a:endParaRPr lang="el-GR" sz="2400" dirty="0">
              <a:cs typeface="Times New Roman" charset="0"/>
            </a:endParaRPr>
          </a:p>
          <a:p>
            <a:endParaRPr lang="el-GR" b="1" dirty="0">
              <a:latin typeface="Times New Roman" charset="0"/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06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Αμοιβαδοειδής κίνηση</a:t>
            </a:r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1"/>
          </p:nvPr>
        </p:nvSpPr>
        <p:spPr>
          <a:xfrm>
            <a:off x="105508" y="1690689"/>
            <a:ext cx="5216770" cy="445849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dirty="0">
                <a:cs typeface="Times New Roman" charset="0"/>
              </a:rPr>
              <a:t>Χαρακτηρίζει τις </a:t>
            </a:r>
            <a:r>
              <a:rPr lang="el-GR" b="1" dirty="0">
                <a:cs typeface="Times New Roman" charset="0"/>
              </a:rPr>
              <a:t>αμοιβάδες</a:t>
            </a:r>
            <a:r>
              <a:rPr lang="el-GR" dirty="0">
                <a:cs typeface="Times New Roman" charset="0"/>
              </a:rPr>
              <a:t> αλλά και άλλους μονοκύτταρους οργανισμούς. Παρατηρείται επίσης και σε κύτταρα όπως τα </a:t>
            </a:r>
            <a:r>
              <a:rPr lang="el-GR" b="1" dirty="0">
                <a:cs typeface="Times New Roman" charset="0"/>
              </a:rPr>
              <a:t>λευκά αιμοσφαίρια</a:t>
            </a:r>
            <a:r>
              <a:rPr lang="el-GR" dirty="0">
                <a:cs typeface="Times New Roman" charset="0"/>
              </a:rPr>
              <a:t> και τα </a:t>
            </a:r>
            <a:r>
              <a:rPr lang="el-GR" b="1" dirty="0">
                <a:cs typeface="Times New Roman" charset="0"/>
              </a:rPr>
              <a:t>εμβρυϊκά </a:t>
            </a:r>
            <a:r>
              <a:rPr lang="el-GR" b="1" dirty="0" err="1">
                <a:cs typeface="Times New Roman" charset="0"/>
              </a:rPr>
              <a:t>μεσεγχυματικά</a:t>
            </a:r>
            <a:r>
              <a:rPr lang="el-GR" b="1" dirty="0">
                <a:cs typeface="Times New Roman" charset="0"/>
              </a:rPr>
              <a:t> </a:t>
            </a:r>
            <a:r>
              <a:rPr lang="el-GR" b="1" dirty="0" smtClean="0">
                <a:cs typeface="Times New Roman" charset="0"/>
              </a:rPr>
              <a:t>κύτταρα.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dirty="0">
                <a:cs typeface="Times New Roman" charset="0"/>
              </a:rPr>
              <a:t>Χαρακτηρίζεται από την προβολή και απόσυρση </a:t>
            </a:r>
            <a:r>
              <a:rPr lang="el-GR" b="1" dirty="0" err="1" smtClean="0">
                <a:cs typeface="Times New Roman" charset="0"/>
              </a:rPr>
              <a:t>ψευδοποδ</a:t>
            </a:r>
            <a:r>
              <a:rPr lang="el-GR" dirty="0" err="1" smtClean="0">
                <a:cs typeface="Times New Roman" charset="0"/>
              </a:rPr>
              <a:t>ίων</a:t>
            </a:r>
            <a:r>
              <a:rPr lang="el-GR" dirty="0" smtClean="0">
                <a:cs typeface="Times New Roman" charset="0"/>
              </a:rPr>
              <a:t> και </a:t>
            </a:r>
            <a:r>
              <a:rPr lang="el-GR" dirty="0">
                <a:cs typeface="Times New Roman" charset="0"/>
              </a:rPr>
              <a:t>την παρουσία </a:t>
            </a:r>
            <a:r>
              <a:rPr lang="el-GR" b="1" dirty="0" err="1">
                <a:cs typeface="Times New Roman" charset="0"/>
              </a:rPr>
              <a:t>εξωπλάσματος</a:t>
            </a:r>
            <a:r>
              <a:rPr lang="el-GR" dirty="0">
                <a:cs typeface="Times New Roman" charset="0"/>
              </a:rPr>
              <a:t> που περικλείει το </a:t>
            </a:r>
            <a:r>
              <a:rPr lang="el-GR" b="1" dirty="0" err="1" smtClean="0">
                <a:cs typeface="Times New Roman" charset="0"/>
              </a:rPr>
              <a:t>ενδόπλασμα</a:t>
            </a:r>
            <a:r>
              <a:rPr lang="el-GR" b="1" dirty="0" smtClean="0">
                <a:cs typeface="Times New Roman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dirty="0">
                <a:cs typeface="Times New Roman" charset="0"/>
              </a:rPr>
              <a:t>Τα </a:t>
            </a:r>
            <a:r>
              <a:rPr lang="el-GR" dirty="0" err="1">
                <a:cs typeface="Times New Roman" charset="0"/>
              </a:rPr>
              <a:t>ψευδοπόδια</a:t>
            </a:r>
            <a:r>
              <a:rPr lang="el-GR" dirty="0">
                <a:cs typeface="Times New Roman" charset="0"/>
              </a:rPr>
              <a:t> δημιουργούνται από τις </a:t>
            </a:r>
            <a:r>
              <a:rPr lang="el-GR" dirty="0" err="1">
                <a:cs typeface="Times New Roman" charset="0"/>
              </a:rPr>
              <a:t>υπομονάδες</a:t>
            </a:r>
            <a:r>
              <a:rPr lang="el-GR" dirty="0">
                <a:cs typeface="Times New Roman" charset="0"/>
              </a:rPr>
              <a:t> </a:t>
            </a:r>
            <a:r>
              <a:rPr lang="el-GR" b="1" dirty="0" err="1">
                <a:cs typeface="Times New Roman" charset="0"/>
              </a:rPr>
              <a:t>ακτίνης</a:t>
            </a:r>
            <a:r>
              <a:rPr lang="el-GR" b="1" dirty="0">
                <a:cs typeface="Times New Roman" charset="0"/>
              </a:rPr>
              <a:t> </a:t>
            </a:r>
            <a:r>
              <a:rPr lang="el-GR" dirty="0">
                <a:cs typeface="Times New Roman" charset="0"/>
              </a:rPr>
              <a:t>στο τμήμα προέκτασης. Ακολουθεί σύσπαση μέσω αλληλεπίδρασης </a:t>
            </a:r>
            <a:r>
              <a:rPr lang="el-GR" b="1" dirty="0" err="1">
                <a:cs typeface="Times New Roman" charset="0"/>
              </a:rPr>
              <a:t>ακτίνης</a:t>
            </a:r>
            <a:r>
              <a:rPr lang="el-GR" b="1" dirty="0">
                <a:cs typeface="Times New Roman" charset="0"/>
              </a:rPr>
              <a:t> και </a:t>
            </a:r>
            <a:r>
              <a:rPr lang="el-GR" b="1" dirty="0" err="1">
                <a:cs typeface="Times New Roman" charset="0"/>
              </a:rPr>
              <a:t>μυοσίνης</a:t>
            </a:r>
            <a:r>
              <a:rPr lang="el-GR" dirty="0">
                <a:cs typeface="Times New Roman" charset="0"/>
              </a:rPr>
              <a:t> στο τμήμα απόσυρσης. Σημαντικό ρόλο παίζουν οι πρωτεΐνες πρόσδεσης (</a:t>
            </a:r>
            <a:r>
              <a:rPr lang="en-GB" b="1" dirty="0" err="1">
                <a:cs typeface="Times New Roman" charset="0"/>
              </a:rPr>
              <a:t>Formins</a:t>
            </a:r>
            <a:r>
              <a:rPr lang="en-GB" b="1" dirty="0">
                <a:cs typeface="Times New Roman" charset="0"/>
              </a:rPr>
              <a:t>, Arp 2/3 </a:t>
            </a:r>
            <a:r>
              <a:rPr lang="el-GR" b="1" dirty="0" err="1">
                <a:cs typeface="Times New Roman" charset="0"/>
              </a:rPr>
              <a:t>σύμπλοκο</a:t>
            </a:r>
            <a:r>
              <a:rPr lang="el-GR" dirty="0" smtClean="0">
                <a:cs typeface="Times New Roman" charset="0"/>
              </a:rPr>
              <a:t>).</a:t>
            </a:r>
            <a:endParaRPr lang="el-GR" dirty="0">
              <a:cs typeface="Times New Roman" charset="0"/>
            </a:endParaRPr>
          </a:p>
          <a:p>
            <a:pPr algn="ctr"/>
            <a:endParaRPr lang="el-GR" b="1" dirty="0">
              <a:latin typeface="Times New Roman" charset="0"/>
              <a:cs typeface="Times New Roman" charset="0"/>
            </a:endParaRPr>
          </a:p>
          <a:p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79" y="2786148"/>
            <a:ext cx="3869022" cy="226649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39953" y="50174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749079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Κίνηση Βλεφαρίδων και </a:t>
            </a:r>
            <a:r>
              <a:rPr lang="el-GR" sz="4000" dirty="0" err="1" smtClean="0"/>
              <a:t>Μαστιγίων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312126" y="1690689"/>
            <a:ext cx="5549411" cy="5137883"/>
          </a:xfrm>
        </p:spPr>
        <p:txBody>
          <a:bodyPr>
            <a:normAutofit fontScale="47500" lnSpcReduction="20000"/>
          </a:bodyPr>
          <a:lstStyle/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4200" dirty="0">
                <a:cs typeface="Times New Roman" charset="0"/>
              </a:rPr>
              <a:t>Οι </a:t>
            </a:r>
            <a:r>
              <a:rPr lang="el-GR" sz="4200" b="1" dirty="0">
                <a:cs typeface="Times New Roman" charset="0"/>
              </a:rPr>
              <a:t>Βλεφαρίδες</a:t>
            </a:r>
            <a:r>
              <a:rPr lang="el-GR" sz="4200" dirty="0">
                <a:cs typeface="Times New Roman" charset="0"/>
              </a:rPr>
              <a:t> είναι τριχοειδείς, κινητές προεκβολές από την επιφάνεια των κυττάρων</a:t>
            </a:r>
            <a:r>
              <a:rPr lang="en-GB" sz="4200" dirty="0" smtClean="0">
                <a:cs typeface="Times New Roman" charset="0"/>
              </a:rPr>
              <a:t>.</a:t>
            </a:r>
            <a:endParaRPr lang="el-GR" sz="4200" dirty="0" smtClean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4200" dirty="0" smtClean="0">
                <a:cs typeface="Times New Roman" charset="0"/>
              </a:rPr>
              <a:t>Χαρακτηρίζουν </a:t>
            </a:r>
            <a:r>
              <a:rPr lang="el-GR" sz="4200" dirty="0">
                <a:cs typeface="Times New Roman" charset="0"/>
              </a:rPr>
              <a:t>τα </a:t>
            </a:r>
            <a:r>
              <a:rPr lang="el-GR" sz="4200" b="1" dirty="0">
                <a:cs typeface="Times New Roman" charset="0"/>
              </a:rPr>
              <a:t>Βλεφαριδοφόρα </a:t>
            </a:r>
            <a:r>
              <a:rPr lang="el-GR" sz="4200" b="1" dirty="0" smtClean="0">
                <a:cs typeface="Times New Roman" charset="0"/>
              </a:rPr>
              <a:t>Πρώτισ</a:t>
            </a:r>
            <a:r>
              <a:rPr lang="el-GR" sz="4200" dirty="0" smtClean="0">
                <a:cs typeface="Times New Roman" charset="0"/>
              </a:rPr>
              <a:t>τα, αλλά </a:t>
            </a:r>
            <a:r>
              <a:rPr lang="el-GR" sz="4200" dirty="0">
                <a:cs typeface="Times New Roman" charset="0"/>
              </a:rPr>
              <a:t>υπάρχουν σε όλα τα άλλα ζωικά φύλα. Εξαίρεση αποτελούν ζώα που ανήκουν στα φύλα </a:t>
            </a:r>
            <a:r>
              <a:rPr lang="el-GR" sz="4200" b="1" dirty="0">
                <a:cs typeface="Times New Roman" charset="0"/>
              </a:rPr>
              <a:t>Νηματώδεις</a:t>
            </a:r>
            <a:r>
              <a:rPr lang="el-GR" sz="4200" dirty="0">
                <a:cs typeface="Times New Roman" charset="0"/>
              </a:rPr>
              <a:t> και </a:t>
            </a:r>
            <a:r>
              <a:rPr lang="el-GR" sz="4200" b="1" dirty="0">
                <a:cs typeface="Times New Roman" charset="0"/>
              </a:rPr>
              <a:t>Αρθρόποδα</a:t>
            </a:r>
            <a:r>
              <a:rPr lang="en-GB" sz="4200" b="1" dirty="0">
                <a:cs typeface="Times New Roman" charset="0"/>
              </a:rPr>
              <a:t>.</a:t>
            </a:r>
            <a:r>
              <a:rPr lang="el-GR" sz="4200" dirty="0">
                <a:cs typeface="Times New Roman" charset="0"/>
              </a:rPr>
              <a:t> Σε αυτά οι βλεφαρίδες είναι διαφοροποιημένες και βρίσκονται σε νευρώνες (Νηματώδεις) και αισθητήρια όργανα (Αρθρόποδα</a:t>
            </a:r>
            <a:r>
              <a:rPr lang="el-GR" sz="4200" dirty="0" smtClean="0">
                <a:cs typeface="Times New Roman" charset="0"/>
              </a:rPr>
              <a:t>).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4200" dirty="0">
                <a:cs typeface="Times New Roman" charset="0"/>
              </a:rPr>
              <a:t>Χρησιμοποιούνται: 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r>
              <a:rPr lang="el-GR" sz="4200" b="1" dirty="0">
                <a:cs typeface="Times New Roman" charset="0"/>
              </a:rPr>
              <a:t>για κίνηση στο υδάτινο περιβάλλον 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r>
              <a:rPr lang="el-GR" sz="4200" b="1" dirty="0">
                <a:cs typeface="Times New Roman" charset="0"/>
              </a:rPr>
              <a:t>για κίνηση υλικών πάνω στο επιθήλι</a:t>
            </a:r>
            <a:r>
              <a:rPr lang="el-GR" sz="4200" dirty="0">
                <a:cs typeface="Times New Roman" charset="0"/>
              </a:rPr>
              <a:t>ο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4200" dirty="0">
                <a:cs typeface="Times New Roman" charset="0"/>
              </a:rPr>
              <a:t>Χαρακτηριστικό: 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r>
              <a:rPr lang="el-GR" sz="4200" b="1" dirty="0">
                <a:cs typeface="Times New Roman" charset="0"/>
              </a:rPr>
              <a:t>η διάταξη 9+2 </a:t>
            </a:r>
            <a:r>
              <a:rPr lang="el-GR" sz="4200" b="1" dirty="0" smtClean="0">
                <a:cs typeface="Times New Roman" charset="0"/>
              </a:rPr>
              <a:t> των </a:t>
            </a:r>
            <a:r>
              <a:rPr lang="el-GR" sz="4200" b="1" dirty="0" err="1">
                <a:cs typeface="Times New Roman" charset="0"/>
              </a:rPr>
              <a:t>μικροσωληνίσκων</a:t>
            </a:r>
            <a:endParaRPr lang="el-GR" sz="4200" b="1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endParaRPr lang="el-GR" sz="4200" dirty="0">
              <a:cs typeface="Times New Roman" charset="0"/>
            </a:endParaRPr>
          </a:p>
          <a:p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71" y="2518425"/>
            <a:ext cx="3020746" cy="3144209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85475" y="55785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18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011346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Δομικά χαρακτηριστικά </a:t>
            </a:r>
            <a:r>
              <a:rPr lang="el-GR" sz="4000" dirty="0" err="1" smtClean="0"/>
              <a:t>μικροσωληνίσκων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787412" cy="458689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dirty="0">
                <a:cs typeface="Times New Roman" charset="0"/>
              </a:rPr>
              <a:t>Κάθε </a:t>
            </a:r>
            <a:r>
              <a:rPr lang="el-GR" b="1" dirty="0" err="1">
                <a:cs typeface="Times New Roman" charset="0"/>
              </a:rPr>
              <a:t>μικροσωληνίσκος</a:t>
            </a:r>
            <a:r>
              <a:rPr lang="el-GR" dirty="0">
                <a:cs typeface="Times New Roman" charset="0"/>
              </a:rPr>
              <a:t> αποτελείται από </a:t>
            </a:r>
            <a:r>
              <a:rPr lang="el-GR" dirty="0" err="1">
                <a:cs typeface="Times New Roman" charset="0"/>
              </a:rPr>
              <a:t>υπομονάδες</a:t>
            </a:r>
            <a:r>
              <a:rPr lang="el-GR" dirty="0">
                <a:cs typeface="Times New Roman" charset="0"/>
              </a:rPr>
              <a:t> </a:t>
            </a:r>
            <a:r>
              <a:rPr lang="el-GR" b="1" dirty="0" err="1" smtClean="0">
                <a:cs typeface="Times New Roman" charset="0"/>
              </a:rPr>
              <a:t>τουμπουλίνης</a:t>
            </a:r>
            <a:r>
              <a:rPr lang="el-GR" b="1" dirty="0" smtClean="0">
                <a:cs typeface="Times New Roman" charset="0"/>
              </a:rPr>
              <a:t>. </a:t>
            </a:r>
            <a:endParaRPr lang="el-GR" b="1" dirty="0">
              <a:cs typeface="Times New Roman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b="1" dirty="0" err="1">
                <a:cs typeface="Times New Roman" charset="0"/>
              </a:rPr>
              <a:t>Τουμπουλίνη</a:t>
            </a:r>
            <a:r>
              <a:rPr lang="el-GR" b="1" dirty="0">
                <a:cs typeface="Times New Roman" charset="0"/>
              </a:rPr>
              <a:t>: </a:t>
            </a:r>
            <a:r>
              <a:rPr lang="el-GR" dirty="0">
                <a:cs typeface="Times New Roman" charset="0"/>
              </a:rPr>
              <a:t>Σφαιρική πρωτεΐνη 55 </a:t>
            </a:r>
            <a:r>
              <a:rPr lang="en-GB" dirty="0" err="1">
                <a:cs typeface="Times New Roman" charset="0"/>
              </a:rPr>
              <a:t>kDa</a:t>
            </a:r>
            <a:r>
              <a:rPr lang="el-GR" dirty="0">
                <a:cs typeface="Times New Roman" charset="0"/>
              </a:rPr>
              <a:t> (στο σχήμα φαίνεται </a:t>
            </a:r>
            <a:r>
              <a:rPr lang="el-GR" dirty="0" smtClean="0">
                <a:cs typeface="Times New Roman" charset="0"/>
              </a:rPr>
              <a:t>η </a:t>
            </a:r>
            <a:r>
              <a:rPr lang="el-GR" dirty="0">
                <a:cs typeface="Times New Roman" charset="0"/>
              </a:rPr>
              <a:t>α- και β-</a:t>
            </a:r>
            <a:r>
              <a:rPr lang="el-GR" dirty="0" err="1">
                <a:cs typeface="Times New Roman" charset="0"/>
              </a:rPr>
              <a:t>τουμπουλίνη</a:t>
            </a:r>
            <a:r>
              <a:rPr lang="el-GR" dirty="0">
                <a:cs typeface="Times New Roman" charset="0"/>
              </a:rPr>
              <a:t> που δομεί τους </a:t>
            </a:r>
            <a:r>
              <a:rPr lang="el-GR" dirty="0" err="1">
                <a:cs typeface="Times New Roman" charset="0"/>
              </a:rPr>
              <a:t>μικροσωλινήσκους</a:t>
            </a:r>
            <a:r>
              <a:rPr lang="el-GR" dirty="0" smtClean="0">
                <a:cs typeface="Times New Roman" charset="0"/>
              </a:rPr>
              <a:t>).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dirty="0" smtClean="0">
                <a:cs typeface="Times New Roman" charset="0"/>
              </a:rPr>
              <a:t>Μικροσκοπική </a:t>
            </a:r>
            <a:r>
              <a:rPr lang="el-GR" dirty="0">
                <a:cs typeface="Times New Roman" charset="0"/>
              </a:rPr>
              <a:t>δομή </a:t>
            </a:r>
            <a:r>
              <a:rPr lang="el-GR" dirty="0" err="1">
                <a:cs typeface="Times New Roman" charset="0"/>
              </a:rPr>
              <a:t>μικροσωληνίσκου</a:t>
            </a:r>
            <a:r>
              <a:rPr lang="el-GR" dirty="0">
                <a:cs typeface="Times New Roman" charset="0"/>
              </a:rPr>
              <a:t> με την πρωτεΐνη </a:t>
            </a:r>
            <a:r>
              <a:rPr lang="el-GR" b="1" dirty="0" err="1">
                <a:cs typeface="Times New Roman" charset="0"/>
              </a:rPr>
              <a:t>κινεσίνη</a:t>
            </a:r>
            <a:r>
              <a:rPr lang="el-GR" b="1" dirty="0">
                <a:cs typeface="Times New Roman" charset="0"/>
              </a:rPr>
              <a:t> </a:t>
            </a:r>
            <a:r>
              <a:rPr lang="el-GR" dirty="0">
                <a:cs typeface="Times New Roman" charset="0"/>
              </a:rPr>
              <a:t>σε </a:t>
            </a:r>
            <a:r>
              <a:rPr lang="el-GR" b="1" dirty="0" smtClean="0">
                <a:cs typeface="Times New Roman" charset="0"/>
              </a:rPr>
              <a:t>πράσινο. </a:t>
            </a:r>
            <a:r>
              <a:rPr lang="el-GR" dirty="0" smtClean="0">
                <a:cs typeface="Times New Roman" charset="0"/>
              </a:rPr>
              <a:t>Η </a:t>
            </a:r>
            <a:r>
              <a:rPr lang="el-GR" dirty="0" err="1">
                <a:cs typeface="Times New Roman" charset="0"/>
              </a:rPr>
              <a:t>κινεσίνη</a:t>
            </a:r>
            <a:r>
              <a:rPr lang="el-GR" dirty="0">
                <a:cs typeface="Times New Roman" charset="0"/>
              </a:rPr>
              <a:t> χαρακτηρίζεται ως </a:t>
            </a:r>
            <a:r>
              <a:rPr lang="en-GB" dirty="0">
                <a:cs typeface="Times New Roman" charset="0"/>
              </a:rPr>
              <a:t>“</a:t>
            </a:r>
            <a:r>
              <a:rPr lang="el-GR" b="1" dirty="0">
                <a:cs typeface="Times New Roman" charset="0"/>
              </a:rPr>
              <a:t>μοριακή μηχανή</a:t>
            </a:r>
            <a:r>
              <a:rPr lang="en-GB" b="1" dirty="0">
                <a:cs typeface="Times New Roman" charset="0"/>
              </a:rPr>
              <a:t>” </a:t>
            </a:r>
            <a:r>
              <a:rPr lang="en-GB" dirty="0">
                <a:cs typeface="Times New Roman" charset="0"/>
              </a:rPr>
              <a:t>(200 </a:t>
            </a:r>
            <a:r>
              <a:rPr lang="en-GB" dirty="0" err="1">
                <a:cs typeface="Times New Roman" charset="0"/>
              </a:rPr>
              <a:t>kDa</a:t>
            </a:r>
            <a:r>
              <a:rPr lang="en-GB" dirty="0" smtClean="0">
                <a:cs typeface="Times New Roman" charset="0"/>
              </a:rPr>
              <a:t>)</a:t>
            </a:r>
            <a:r>
              <a:rPr lang="el-GR" dirty="0" smtClean="0">
                <a:cs typeface="Times New Roman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dirty="0">
                <a:cs typeface="Times New Roman" charset="0"/>
              </a:rPr>
              <a:t>Συμμετέχει και η</a:t>
            </a:r>
            <a:r>
              <a:rPr lang="en-GB" dirty="0">
                <a:cs typeface="Times New Roman" charset="0"/>
              </a:rPr>
              <a:t> </a:t>
            </a:r>
            <a:r>
              <a:rPr lang="el-GR" dirty="0">
                <a:cs typeface="Times New Roman" charset="0"/>
              </a:rPr>
              <a:t>πρωτεΐνη </a:t>
            </a:r>
            <a:r>
              <a:rPr lang="el-GR" b="1" dirty="0" err="1">
                <a:cs typeface="Times New Roman" charset="0"/>
              </a:rPr>
              <a:t>δυνεΐνη</a:t>
            </a:r>
            <a:r>
              <a:rPr lang="el-GR" dirty="0">
                <a:cs typeface="Times New Roman" charset="0"/>
              </a:rPr>
              <a:t> </a:t>
            </a:r>
            <a:r>
              <a:rPr lang="el-GR" dirty="0" smtClean="0">
                <a:cs typeface="Times New Roman" charset="0"/>
              </a:rPr>
              <a:t>(</a:t>
            </a:r>
            <a:r>
              <a:rPr lang="el-GR" dirty="0">
                <a:cs typeface="Times New Roman" charset="0"/>
              </a:rPr>
              <a:t>η κύρια  </a:t>
            </a:r>
            <a:r>
              <a:rPr lang="en-GB" dirty="0">
                <a:cs typeface="Times New Roman" charset="0"/>
              </a:rPr>
              <a:t>“</a:t>
            </a:r>
            <a:r>
              <a:rPr lang="el-GR" b="1" dirty="0">
                <a:cs typeface="Times New Roman" charset="0"/>
              </a:rPr>
              <a:t>μοριακή μηχανή</a:t>
            </a:r>
            <a:r>
              <a:rPr lang="en-GB" b="1" dirty="0" smtClean="0">
                <a:cs typeface="Times New Roman" charset="0"/>
              </a:rPr>
              <a:t>”</a:t>
            </a:r>
            <a:r>
              <a:rPr lang="en-GB" dirty="0" smtClean="0">
                <a:cs typeface="Times New Roman" charset="0"/>
              </a:rPr>
              <a:t> </a:t>
            </a:r>
            <a:r>
              <a:rPr lang="en-GB" dirty="0">
                <a:cs typeface="Times New Roman" charset="0"/>
              </a:rPr>
              <a:t>(</a:t>
            </a:r>
            <a:r>
              <a:rPr lang="el-GR" dirty="0">
                <a:cs typeface="Times New Roman" charset="0"/>
              </a:rPr>
              <a:t>1.5</a:t>
            </a:r>
            <a:r>
              <a:rPr lang="en-GB" dirty="0">
                <a:cs typeface="Times New Roman" charset="0"/>
              </a:rPr>
              <a:t> x 10</a:t>
            </a:r>
            <a:r>
              <a:rPr lang="en-GB" baseline="30000" dirty="0">
                <a:cs typeface="Times New Roman" charset="0"/>
              </a:rPr>
              <a:t>3</a:t>
            </a:r>
            <a:r>
              <a:rPr lang="en-GB" dirty="0">
                <a:cs typeface="Times New Roman" charset="0"/>
              </a:rPr>
              <a:t> </a:t>
            </a:r>
            <a:r>
              <a:rPr lang="en-GB" dirty="0" err="1">
                <a:cs typeface="Times New Roman" charset="0"/>
              </a:rPr>
              <a:t>kDa</a:t>
            </a:r>
            <a:r>
              <a:rPr lang="en-GB" dirty="0">
                <a:cs typeface="Times New Roman" charset="0"/>
              </a:rPr>
              <a:t>!)</a:t>
            </a:r>
            <a:r>
              <a:rPr lang="el-GR" dirty="0">
                <a:cs typeface="Times New Roman" charset="0"/>
              </a:rPr>
              <a:t>)</a:t>
            </a:r>
            <a:r>
              <a:rPr lang="en-GB" dirty="0">
                <a:cs typeface="Times New Roman" charset="0"/>
              </a:rPr>
              <a:t> </a:t>
            </a:r>
            <a:r>
              <a:rPr lang="el-GR" dirty="0" smtClean="0">
                <a:cs typeface="Times New Roman" charset="0"/>
              </a:rPr>
              <a:t>ως </a:t>
            </a:r>
            <a:r>
              <a:rPr lang="el-GR" dirty="0" err="1">
                <a:cs typeface="Times New Roman" charset="0"/>
              </a:rPr>
              <a:t>πολυ</a:t>
            </a:r>
            <a:r>
              <a:rPr lang="el-GR" dirty="0">
                <a:cs typeface="Times New Roman" charset="0"/>
              </a:rPr>
              <a:t>-πρωτεϊνικό </a:t>
            </a:r>
            <a:r>
              <a:rPr lang="el-GR" dirty="0" err="1">
                <a:cs typeface="Times New Roman" charset="0"/>
              </a:rPr>
              <a:t>σύμπλοκο</a:t>
            </a:r>
            <a:r>
              <a:rPr lang="el-GR" dirty="0">
                <a:cs typeface="Times New Roman" charset="0"/>
              </a:rPr>
              <a:t> </a:t>
            </a:r>
            <a:r>
              <a:rPr lang="el-GR" dirty="0" smtClean="0">
                <a:cs typeface="Times New Roman" charset="0"/>
              </a:rPr>
              <a:t>στο </a:t>
            </a:r>
            <a:r>
              <a:rPr lang="el-GR" dirty="0">
                <a:cs typeface="Times New Roman" charset="0"/>
              </a:rPr>
              <a:t>ζεύγος </a:t>
            </a:r>
            <a:r>
              <a:rPr lang="el-GR" dirty="0" smtClean="0">
                <a:cs typeface="Times New Roman" charset="0"/>
              </a:rPr>
              <a:t>βραχιόνων.</a:t>
            </a:r>
            <a:endParaRPr lang="el-GR" dirty="0">
              <a:cs typeface="Times New Roman" charset="0"/>
            </a:endParaRPr>
          </a:p>
          <a:p>
            <a:pPr algn="ctr"/>
            <a:endParaRPr lang="el-GR" dirty="0">
              <a:latin typeface="Times New Roman" charset="0"/>
              <a:cs typeface="Times New Roman" charset="0"/>
            </a:endParaRPr>
          </a:p>
          <a:p>
            <a:pPr algn="ctr"/>
            <a:endParaRPr lang="el-GR" dirty="0">
              <a:latin typeface="Times New Roman" charset="0"/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52274" y="31836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19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196507" y="43724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20</a:t>
            </a:r>
            <a:endParaRPr lang="el-G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214775" y="594835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21</a:t>
            </a:r>
            <a:endParaRPr lang="el-GR" sz="1200" dirty="0"/>
          </a:p>
        </p:txBody>
      </p:sp>
      <p:pic>
        <p:nvPicPr>
          <p:cNvPr id="13" name="Θέση περιεχομένου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37" y="1825625"/>
            <a:ext cx="2495370" cy="4351338"/>
          </a:xfrm>
        </p:spPr>
      </p:pic>
    </p:spTree>
    <p:extLst>
      <p:ext uri="{BB962C8B-B14F-4D97-AF65-F5344CB8AC3E}">
        <p14:creationId xmlns:p14="http://schemas.microsoft.com/office/powerpoint/2010/main" val="2751034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Κίνηση </a:t>
            </a:r>
            <a:r>
              <a:rPr lang="el-GR" dirty="0" err="1" smtClean="0"/>
              <a:t>Μαστιγίων</a:t>
            </a:r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1"/>
          </p:nvPr>
        </p:nvSpPr>
        <p:spPr>
          <a:xfrm>
            <a:off x="370742" y="1433500"/>
            <a:ext cx="5115659" cy="503237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l-GR" sz="3600" dirty="0">
                <a:cs typeface="Times New Roman" charset="0"/>
              </a:rPr>
              <a:t>Τα </a:t>
            </a:r>
            <a:r>
              <a:rPr lang="el-GR" sz="3600" b="1" dirty="0">
                <a:cs typeface="Times New Roman" charset="0"/>
              </a:rPr>
              <a:t>Μαστίγια</a:t>
            </a:r>
            <a:r>
              <a:rPr lang="el-GR" sz="3600" dirty="0">
                <a:cs typeface="Times New Roman" charset="0"/>
              </a:rPr>
              <a:t> έχουν την ίδια δομή με τις βλεφαρίδες αλλά διαφορετικό τρόπο κίνησης</a:t>
            </a:r>
            <a:r>
              <a:rPr lang="en-GB" sz="3600" dirty="0">
                <a:cs typeface="Times New Roman" charset="0"/>
              </a:rPr>
              <a:t>. </a:t>
            </a:r>
            <a:r>
              <a:rPr lang="el-GR" sz="3600" dirty="0">
                <a:cs typeface="Times New Roman" charset="0"/>
              </a:rPr>
              <a:t>Ενώ τα </a:t>
            </a:r>
            <a:r>
              <a:rPr lang="el-GR" sz="3600" b="1" dirty="0">
                <a:cs typeface="Times New Roman" charset="0"/>
              </a:rPr>
              <a:t>μαστίγια</a:t>
            </a:r>
            <a:r>
              <a:rPr lang="el-GR" sz="3600" dirty="0">
                <a:cs typeface="Times New Roman" charset="0"/>
              </a:rPr>
              <a:t> έχουν συμμετρική κυματοειδή κίνηση, οι </a:t>
            </a:r>
            <a:r>
              <a:rPr lang="el-GR" sz="3600" b="1" dirty="0">
                <a:cs typeface="Times New Roman" charset="0"/>
              </a:rPr>
              <a:t>βλεφαρίδες</a:t>
            </a:r>
            <a:r>
              <a:rPr lang="el-GR" sz="3600" dirty="0">
                <a:cs typeface="Times New Roman" charset="0"/>
              </a:rPr>
              <a:t> έχουν ασύμμετρη κίνηση. </a:t>
            </a:r>
          </a:p>
          <a:p>
            <a:pPr>
              <a:lnSpc>
                <a:spcPct val="110000"/>
              </a:lnSpc>
            </a:pPr>
            <a:r>
              <a:rPr lang="el-GR" sz="3600" dirty="0">
                <a:cs typeface="Times New Roman" charset="0"/>
              </a:rPr>
              <a:t>Απαντώνται στα </a:t>
            </a:r>
            <a:r>
              <a:rPr lang="el-GR" sz="3600" b="1" dirty="0">
                <a:cs typeface="Times New Roman" charset="0"/>
              </a:rPr>
              <a:t>Μαστιγοφόρα Πρώτιστα </a:t>
            </a:r>
            <a:r>
              <a:rPr lang="el-GR" sz="3600" dirty="0">
                <a:cs typeface="Times New Roman" charset="0"/>
              </a:rPr>
              <a:t>αλλά και σε </a:t>
            </a:r>
            <a:r>
              <a:rPr lang="el-GR" sz="3600" b="1" dirty="0" err="1">
                <a:cs typeface="Times New Roman" charset="0"/>
              </a:rPr>
              <a:t>ευκαρυωτικ</a:t>
            </a:r>
            <a:r>
              <a:rPr lang="el-GR" sz="3600" dirty="0" err="1">
                <a:cs typeface="Times New Roman" charset="0"/>
              </a:rPr>
              <a:t>ά</a:t>
            </a:r>
            <a:r>
              <a:rPr lang="el-GR" sz="3600" dirty="0">
                <a:cs typeface="Times New Roman" charset="0"/>
              </a:rPr>
              <a:t> </a:t>
            </a:r>
            <a:r>
              <a:rPr lang="el-GR" sz="3600" b="1" dirty="0">
                <a:cs typeface="Times New Roman" charset="0"/>
              </a:rPr>
              <a:t>κύτταρα</a:t>
            </a:r>
            <a:r>
              <a:rPr lang="el-GR" sz="3600" dirty="0">
                <a:cs typeface="Times New Roman" charset="0"/>
              </a:rPr>
              <a:t> όπως τα </a:t>
            </a:r>
            <a:r>
              <a:rPr lang="el-GR" sz="3600" b="1" dirty="0">
                <a:cs typeface="Times New Roman" charset="0"/>
              </a:rPr>
              <a:t>σπερματοζωάρια </a:t>
            </a:r>
            <a:r>
              <a:rPr lang="el-GR" sz="3600" dirty="0">
                <a:cs typeface="Times New Roman" charset="0"/>
              </a:rPr>
              <a:t>και έχουν λειτουργική σχέση με τα μαστίγια των </a:t>
            </a:r>
            <a:r>
              <a:rPr lang="el-GR" sz="3600" dirty="0" err="1">
                <a:cs typeface="Times New Roman" charset="0"/>
              </a:rPr>
              <a:t>Προκαρυωτικών</a:t>
            </a:r>
            <a:r>
              <a:rPr lang="el-GR" sz="3600" dirty="0">
                <a:cs typeface="Times New Roman" charset="0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l-GR" sz="3600" dirty="0">
                <a:cs typeface="Times New Roman" charset="0"/>
              </a:rPr>
              <a:t>Τα </a:t>
            </a:r>
            <a:r>
              <a:rPr lang="el-GR" sz="3600" b="1" dirty="0">
                <a:cs typeface="Times New Roman" charset="0"/>
              </a:rPr>
              <a:t>Μαστίγια</a:t>
            </a:r>
            <a:r>
              <a:rPr lang="el-GR" sz="3600" dirty="0">
                <a:cs typeface="Times New Roman" charset="0"/>
              </a:rPr>
              <a:t> πάλλονται με κυματοειδή κίνηση και δημιουργούν κίνηση υγρού </a:t>
            </a:r>
            <a:r>
              <a:rPr lang="el-GR" sz="3600" b="1" dirty="0">
                <a:cs typeface="Times New Roman" charset="0"/>
              </a:rPr>
              <a:t>παράλληλη με τον κύριο άξονά του</a:t>
            </a:r>
            <a:r>
              <a:rPr lang="el-GR" sz="3600" dirty="0">
                <a:cs typeface="Times New Roman" charset="0"/>
              </a:rPr>
              <a:t>ς</a:t>
            </a:r>
          </a:p>
          <a:p>
            <a:pPr>
              <a:lnSpc>
                <a:spcPct val="110000"/>
              </a:lnSpc>
            </a:pPr>
            <a:r>
              <a:rPr lang="el-GR" sz="3600" dirty="0">
                <a:cs typeface="Times New Roman" charset="0"/>
              </a:rPr>
              <a:t>Οι </a:t>
            </a:r>
            <a:r>
              <a:rPr lang="el-GR" sz="3600" b="1" dirty="0">
                <a:cs typeface="Times New Roman" charset="0"/>
              </a:rPr>
              <a:t>Βλεφαρίδες</a:t>
            </a:r>
            <a:r>
              <a:rPr lang="el-GR" sz="3600" dirty="0">
                <a:cs typeface="Times New Roman" charset="0"/>
              </a:rPr>
              <a:t> δημιουργούν κίνηση </a:t>
            </a:r>
            <a:r>
              <a:rPr lang="el-GR" sz="3600" b="1" dirty="0">
                <a:cs typeface="Times New Roman" charset="0"/>
              </a:rPr>
              <a:t>παράλληλη με την επιφάνεια του κυττάρου</a:t>
            </a:r>
            <a:r>
              <a:rPr lang="el-GR" sz="3600" dirty="0">
                <a:cs typeface="Times New Roman" charset="0"/>
              </a:rPr>
              <a:t> από την οποία εκφύονται</a:t>
            </a:r>
          </a:p>
          <a:p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60" y="2589150"/>
            <a:ext cx="3147790" cy="2287650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39953" y="45998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22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033409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Σχέση μεγέθους σώματος και μηχανισμού κίνησης 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l-GR" sz="2200" dirty="0">
                <a:cs typeface="Times New Roman" charset="0"/>
              </a:rPr>
              <a:t>Οι βλεφαρίδες και τα μαστίγια δεν μπορούν να υποστηρίξουν την κίνηση σε ένα μεγάλο ζώο. Για το λόγο αυτό η ανάπτυξη των μυών «συνόδευσε» την εμφάνιση της αύξησης του σωματικού </a:t>
            </a:r>
            <a:r>
              <a:rPr lang="el-GR" sz="2200" dirty="0" smtClean="0">
                <a:cs typeface="Times New Roman" charset="0"/>
              </a:rPr>
              <a:t>μεγέθους. </a:t>
            </a:r>
            <a:endParaRPr lang="el-GR" sz="2200" dirty="0">
              <a:cs typeface="Times New Roman" charset="0"/>
            </a:endParaRPr>
          </a:p>
          <a:p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236471"/>
            <a:ext cx="7527149" cy="2203036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72360" y="537523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23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166663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Σχέση μεταξύ μήκους σώματος και ταχύτητας στα ζώα </a:t>
            </a:r>
            <a:endParaRPr lang="el-GR" sz="4000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93" y="1783804"/>
            <a:ext cx="6631813" cy="3813965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Ορθογώνιο 7"/>
          <p:cNvSpPr/>
          <p:nvPr/>
        </p:nvSpPr>
        <p:spPr>
          <a:xfrm>
            <a:off x="883628" y="5666127"/>
            <a:ext cx="763172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dirty="0">
                <a:latin typeface="Times New Roman" charset="0"/>
                <a:cs typeface="Times New Roman" charset="0"/>
              </a:rPr>
              <a:t>Στο διάγραμμα φαίνεται καθαρά γιατί οι μύες ευνοούν την απόκτηση ταχύτητας στην κίνηση των ζώων.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9953" y="53891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24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981664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Μυϊκή κίνηση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23143" y="1473933"/>
            <a:ext cx="8292612" cy="1269267"/>
          </a:xfrm>
        </p:spPr>
        <p:txBody>
          <a:bodyPr/>
          <a:lstStyle/>
          <a:p>
            <a:r>
              <a:rPr lang="el-GR" sz="2000" dirty="0">
                <a:cs typeface="Times New Roman" charset="0"/>
              </a:rPr>
              <a:t>Επιτυγχάνεται μέσω των </a:t>
            </a:r>
            <a:r>
              <a:rPr lang="el-GR" sz="2000" b="1" dirty="0">
                <a:cs typeface="Times New Roman" charset="0"/>
              </a:rPr>
              <a:t>μυϊκών κυττάρων </a:t>
            </a:r>
            <a:r>
              <a:rPr lang="el-GR" sz="2000" dirty="0">
                <a:cs typeface="Times New Roman" charset="0"/>
              </a:rPr>
              <a:t>που ονομάζονται </a:t>
            </a:r>
            <a:r>
              <a:rPr lang="el-GR" sz="2000" b="1" dirty="0">
                <a:cs typeface="Times New Roman" charset="0"/>
              </a:rPr>
              <a:t>μυϊκές</a:t>
            </a:r>
            <a:r>
              <a:rPr lang="el-GR" sz="2000" dirty="0">
                <a:cs typeface="Times New Roman" charset="0"/>
              </a:rPr>
              <a:t> </a:t>
            </a:r>
            <a:r>
              <a:rPr lang="el-GR" sz="2000" b="1" dirty="0" smtClean="0">
                <a:cs typeface="Times New Roman" charset="0"/>
              </a:rPr>
              <a:t>ίνες.</a:t>
            </a:r>
            <a:endParaRPr lang="el-GR" sz="2000" b="1" dirty="0">
              <a:cs typeface="Times New Roman" charset="0"/>
            </a:endParaRPr>
          </a:p>
          <a:p>
            <a:r>
              <a:rPr lang="el-GR" sz="2000" dirty="0">
                <a:cs typeface="Times New Roman" charset="0"/>
              </a:rPr>
              <a:t>Μπορούμε να έχουμε μόνο σύσπαση και όχι επιμήκυνση μυϊκών </a:t>
            </a:r>
            <a:r>
              <a:rPr lang="el-GR" sz="2000" dirty="0" smtClean="0">
                <a:cs typeface="Times New Roman" charset="0"/>
              </a:rPr>
              <a:t>ινών.</a:t>
            </a:r>
            <a:endParaRPr lang="el-GR" sz="2000" dirty="0">
              <a:cs typeface="Times New Roman" charset="0"/>
            </a:endParaRPr>
          </a:p>
          <a:p>
            <a:r>
              <a:rPr lang="el-GR" sz="2000" dirty="0">
                <a:cs typeface="Times New Roman" charset="0"/>
              </a:rPr>
              <a:t>Διακρίνονται </a:t>
            </a:r>
            <a:r>
              <a:rPr lang="el-GR" sz="2000" b="1" dirty="0">
                <a:cs typeface="Times New Roman" charset="0"/>
              </a:rPr>
              <a:t>3 τύποι </a:t>
            </a:r>
            <a:r>
              <a:rPr lang="el-GR" sz="2000" dirty="0">
                <a:cs typeface="Times New Roman" charset="0"/>
              </a:rPr>
              <a:t>με βάση τη μορφή των μυϊκών </a:t>
            </a:r>
            <a:r>
              <a:rPr lang="el-GR" sz="2000" dirty="0" smtClean="0">
                <a:cs typeface="Times New Roman" charset="0"/>
              </a:rPr>
              <a:t>κυττάρων.</a:t>
            </a:r>
            <a:endParaRPr lang="el-GR" sz="2000" dirty="0"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07357" y="592156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25</a:t>
            </a:r>
            <a:endParaRPr lang="el-GR" sz="1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2724189"/>
            <a:ext cx="5734050" cy="3387526"/>
          </a:xfrm>
        </p:spPr>
      </p:pic>
    </p:spTree>
    <p:extLst>
      <p:ext uri="{BB962C8B-B14F-4D97-AF65-F5344CB8AC3E}">
        <p14:creationId xmlns:p14="http://schemas.microsoft.com/office/powerpoint/2010/main" val="662196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Είδη μυών</a:t>
            </a:r>
            <a:endParaRPr lang="el-GR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>
          <a:xfrm>
            <a:off x="775857" y="1409553"/>
            <a:ext cx="7546731" cy="4683967"/>
          </a:xfrm>
        </p:spPr>
        <p:txBody>
          <a:bodyPr>
            <a:noAutofit/>
          </a:bodyPr>
          <a:lstStyle/>
          <a:p>
            <a:pPr marL="216000" indent="-216000">
              <a:spcBef>
                <a:spcPts val="600"/>
              </a:spcBef>
              <a:buNone/>
            </a:pPr>
            <a:r>
              <a:rPr lang="el-GR" sz="2000" b="1" dirty="0" smtClean="0">
                <a:cs typeface="Times New Roman" charset="0"/>
              </a:rPr>
              <a:t>Γραμμωτός </a:t>
            </a:r>
            <a:r>
              <a:rPr lang="el-GR" sz="2000" b="1" dirty="0" err="1" smtClean="0">
                <a:cs typeface="Times New Roman" charset="0"/>
              </a:rPr>
              <a:t>μύς</a:t>
            </a:r>
            <a:endParaRPr lang="el-GR" sz="2000" b="1" dirty="0" smtClean="0">
              <a:cs typeface="Times New Roman" charset="0"/>
            </a:endParaRPr>
          </a:p>
          <a:p>
            <a:pPr marL="216000" indent="-216000">
              <a:spcBef>
                <a:spcPts val="600"/>
              </a:spcBef>
            </a:pPr>
            <a:r>
              <a:rPr lang="el-GR" sz="2000" dirty="0" smtClean="0">
                <a:cs typeface="Times New Roman" charset="0"/>
              </a:rPr>
              <a:t>Μυϊκές ίνες: επιμήκη, κυλινδρικά, </a:t>
            </a:r>
            <a:r>
              <a:rPr lang="el-GR" sz="2000" b="1" dirty="0" err="1" smtClean="0">
                <a:cs typeface="Times New Roman" charset="0"/>
              </a:rPr>
              <a:t>πολυπύρινα</a:t>
            </a:r>
            <a:r>
              <a:rPr lang="el-GR" sz="2000" b="1" dirty="0" smtClean="0">
                <a:cs typeface="Times New Roman" charset="0"/>
              </a:rPr>
              <a:t> κύτταρα </a:t>
            </a:r>
            <a:r>
              <a:rPr lang="el-GR" sz="2000" dirty="0" smtClean="0">
                <a:cs typeface="Times New Roman" charset="0"/>
              </a:rPr>
              <a:t>τοποθετημένα σε δέσμες που περιβάλλονται από πυκνό συνδετικό ιστό οι οποίες αποτελούν τον μυ που περιβάλλεται από </a:t>
            </a:r>
            <a:r>
              <a:rPr lang="el-GR" sz="2000" b="1" dirty="0" smtClean="0">
                <a:cs typeface="Times New Roman" charset="0"/>
              </a:rPr>
              <a:t>παχύ συνδετικού ιστού. </a:t>
            </a:r>
            <a:r>
              <a:rPr lang="el-GR" sz="2000" dirty="0" smtClean="0">
                <a:cs typeface="Times New Roman" charset="0"/>
              </a:rPr>
              <a:t>Λέγονται εκούσιοι γιατί υπόκεινται στο </a:t>
            </a:r>
            <a:r>
              <a:rPr lang="el-GR" sz="2000" b="1" dirty="0" smtClean="0">
                <a:cs typeface="Times New Roman" charset="0"/>
              </a:rPr>
              <a:t>συνειδητό έλεγχο </a:t>
            </a:r>
            <a:r>
              <a:rPr lang="el-GR" sz="2000" dirty="0" smtClean="0">
                <a:cs typeface="Times New Roman" charset="0"/>
              </a:rPr>
              <a:t>του εγκεφάλου. </a:t>
            </a:r>
          </a:p>
          <a:p>
            <a:pPr marL="216000" indent="-216000">
              <a:spcBef>
                <a:spcPts val="600"/>
              </a:spcBef>
              <a:buNone/>
            </a:pPr>
            <a:r>
              <a:rPr lang="el-GR" sz="2000" b="1" dirty="0" smtClean="0">
                <a:cs typeface="Times New Roman" charset="0"/>
              </a:rPr>
              <a:t>Λείος μυς</a:t>
            </a:r>
          </a:p>
          <a:p>
            <a:pPr marL="216000" indent="-216000">
              <a:spcBef>
                <a:spcPts val="600"/>
              </a:spcBef>
            </a:pPr>
            <a:r>
              <a:rPr lang="el-GR" sz="2000" dirty="0" smtClean="0">
                <a:cs typeface="Times New Roman" charset="0"/>
              </a:rPr>
              <a:t>Κύτταρα: επιμήκη, οξύληκτα, </a:t>
            </a:r>
            <a:r>
              <a:rPr lang="el-GR" sz="2000" b="1" dirty="0" smtClean="0">
                <a:cs typeface="Times New Roman" charset="0"/>
              </a:rPr>
              <a:t>μονοπύρηνα</a:t>
            </a:r>
            <a:r>
              <a:rPr lang="el-GR" sz="2000" dirty="0" smtClean="0">
                <a:cs typeface="Times New Roman" charset="0"/>
              </a:rPr>
              <a:t>, τοποθετημένα σε στρώσεις. Βρίσκονται στα: τοιχώματα πεπτικού σωλήνα, αιμοφόρων αγγείων αναπνευστικών οδών, απεκκριτικών αγωγών. Εμφανίζει παρατεταμένη σύσπαση που ελέγχεται από το </a:t>
            </a:r>
            <a:r>
              <a:rPr lang="el-GR" sz="2000" b="1" dirty="0" smtClean="0">
                <a:cs typeface="Times New Roman" charset="0"/>
              </a:rPr>
              <a:t>αυτόνομο νευρικό σύστημα.</a:t>
            </a:r>
          </a:p>
          <a:p>
            <a:pPr marL="216000" indent="-216000">
              <a:spcBef>
                <a:spcPts val="600"/>
              </a:spcBef>
              <a:buNone/>
            </a:pPr>
            <a:r>
              <a:rPr lang="el-GR" sz="2000" b="1" dirty="0" smtClean="0">
                <a:cs typeface="Times New Roman" charset="0"/>
              </a:rPr>
              <a:t>Καρδιακός </a:t>
            </a:r>
            <a:r>
              <a:rPr lang="el-GR" sz="2000" b="1" dirty="0">
                <a:cs typeface="Times New Roman" charset="0"/>
              </a:rPr>
              <a:t>μυς</a:t>
            </a:r>
          </a:p>
          <a:p>
            <a:pPr marL="216000" indent="-216000">
              <a:spcBef>
                <a:spcPts val="600"/>
              </a:spcBef>
            </a:pPr>
            <a:r>
              <a:rPr lang="el-GR" sz="2000" dirty="0">
                <a:cs typeface="Times New Roman" charset="0"/>
              </a:rPr>
              <a:t>Κύτταρα: </a:t>
            </a:r>
            <a:r>
              <a:rPr lang="el-GR" sz="2000" b="1" dirty="0">
                <a:cs typeface="Times New Roman" charset="0"/>
              </a:rPr>
              <a:t>μονοπύρηνα,</a:t>
            </a:r>
            <a:r>
              <a:rPr lang="el-GR" sz="2000" dirty="0">
                <a:cs typeface="Times New Roman" charset="0"/>
              </a:rPr>
              <a:t> εμφανίζουν γράμμωση και έντονη </a:t>
            </a:r>
            <a:r>
              <a:rPr lang="el-GR" sz="2000" dirty="0" smtClean="0">
                <a:cs typeface="Times New Roman" charset="0"/>
              </a:rPr>
              <a:t>σύσπαση. Ελέγχεται </a:t>
            </a:r>
            <a:r>
              <a:rPr lang="el-GR" sz="2000" dirty="0">
                <a:cs typeface="Times New Roman" charset="0"/>
              </a:rPr>
              <a:t>από το </a:t>
            </a:r>
            <a:r>
              <a:rPr lang="el-GR" sz="2000" b="1" dirty="0">
                <a:cs typeface="Times New Roman" charset="0"/>
              </a:rPr>
              <a:t>αυτόνομο νευρικό </a:t>
            </a:r>
            <a:r>
              <a:rPr lang="el-GR" sz="2000" b="1" dirty="0" smtClean="0">
                <a:cs typeface="Times New Roman" charset="0"/>
              </a:rPr>
              <a:t>σύστημα.</a:t>
            </a:r>
            <a:endParaRPr lang="el-GR" sz="2000" b="1" dirty="0">
              <a:cs typeface="Times New Roman" charset="0"/>
            </a:endParaRPr>
          </a:p>
          <a:p>
            <a:endParaRPr lang="el-GR" sz="2000" b="1" dirty="0" smtClean="0">
              <a:cs typeface="Times New Roman" charset="0"/>
            </a:endParaRPr>
          </a:p>
          <a:p>
            <a:endParaRPr lang="el-GR" sz="2000" b="1" dirty="0" smtClean="0">
              <a:cs typeface="Times New Roman" charset="0"/>
            </a:endParaRPr>
          </a:p>
          <a:p>
            <a:endParaRPr lang="el-GR" sz="2000" dirty="0" smtClean="0">
              <a:cs typeface="Times New Roman" charset="0"/>
            </a:endParaRPr>
          </a:p>
          <a:p>
            <a:endParaRPr lang="el-GR" sz="2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16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Προσδωκόμενα</a:t>
            </a:r>
            <a:r>
              <a:rPr lang="el-GR" dirty="0" smtClean="0"/>
              <a:t> αποτελέσματα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8650" y="1509102"/>
            <a:ext cx="7886700" cy="4351338"/>
          </a:xfrm>
        </p:spPr>
        <p:txBody>
          <a:bodyPr>
            <a:normAutofit fontScale="85000" lnSpcReduction="20000"/>
          </a:bodyPr>
          <a:lstStyle/>
          <a:p>
            <a:pPr marL="216000" indent="-216000">
              <a:lnSpc>
                <a:spcPct val="110000"/>
              </a:lnSpc>
              <a:buNone/>
            </a:pPr>
            <a:r>
              <a:rPr lang="el-GR" sz="2600" dirty="0">
                <a:cs typeface="Times New Roman" charset="0"/>
              </a:rPr>
              <a:t>Όταν θα έχετε ολοκληρώσει τη μελέτη του κεφαλαίου και του υλικού που παρουσιάζεται στη διάλεξη θα είσαστε σε θέση να:</a:t>
            </a:r>
          </a:p>
          <a:p>
            <a:pPr marL="216000" indent="-216000">
              <a:lnSpc>
                <a:spcPct val="110000"/>
              </a:lnSpc>
              <a:buFont typeface="Arial" charset="0"/>
              <a:buChar char="•"/>
            </a:pPr>
            <a:r>
              <a:rPr lang="el-GR" sz="2600" dirty="0">
                <a:cs typeface="Times New Roman" charset="0"/>
              </a:rPr>
              <a:t>διακρίνετε τη δομή και τη σύνθεση του σωματικού καλύμματος στα </a:t>
            </a:r>
            <a:r>
              <a:rPr lang="el-GR" sz="2600" dirty="0" smtClean="0">
                <a:cs typeface="Times New Roman" charset="0"/>
              </a:rPr>
              <a:t>ζώα,</a:t>
            </a:r>
            <a:endParaRPr lang="el-GR" sz="2600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buFont typeface="Arial" charset="0"/>
              <a:buChar char="•"/>
            </a:pPr>
            <a:r>
              <a:rPr lang="el-GR" sz="2600" dirty="0">
                <a:cs typeface="Times New Roman" charset="0"/>
              </a:rPr>
              <a:t>αναγνωρίζετε τη σημασία των σκελετικών συστημάτων στην κίνηση των </a:t>
            </a:r>
            <a:r>
              <a:rPr lang="el-GR" sz="2600" dirty="0" smtClean="0">
                <a:cs typeface="Times New Roman" charset="0"/>
              </a:rPr>
              <a:t>ζώων,</a:t>
            </a:r>
            <a:endParaRPr lang="el-GR" sz="2600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buFont typeface="Arial" charset="0"/>
              <a:buChar char="•"/>
            </a:pPr>
            <a:r>
              <a:rPr lang="el-GR" sz="2600" dirty="0">
                <a:cs typeface="Times New Roman" charset="0"/>
              </a:rPr>
              <a:t>περιγράφετε τους βιοχημικούς μηχανισμούς που οδηγούν στη σύσπαση των μυών κατά την κίνηση των </a:t>
            </a:r>
            <a:r>
              <a:rPr lang="el-GR" sz="2600" dirty="0" smtClean="0">
                <a:cs typeface="Times New Roman" charset="0"/>
              </a:rPr>
              <a:t>ζώων.</a:t>
            </a:r>
          </a:p>
          <a:p>
            <a:pPr>
              <a:buFont typeface="Arial" charset="0"/>
              <a:buChar char="•"/>
            </a:pPr>
            <a:endParaRPr lang="el-GR" sz="2400" dirty="0" smtClean="0">
              <a:cs typeface="Times New Roman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l-GR" sz="2200" b="1" dirty="0" smtClean="0">
                <a:cs typeface="Times New Roman" charset="0"/>
              </a:rPr>
              <a:t>Λέξεις- κλειδιά</a:t>
            </a:r>
            <a:r>
              <a:rPr lang="el-GR" sz="2200" dirty="0" smtClean="0">
                <a:cs typeface="Times New Roman" charset="0"/>
              </a:rPr>
              <a:t>: Επιδερμίδα-</a:t>
            </a:r>
            <a:r>
              <a:rPr lang="el-GR" sz="2200" dirty="0" err="1" smtClean="0">
                <a:cs typeface="Times New Roman" charset="0"/>
              </a:rPr>
              <a:t>Δερμίδα</a:t>
            </a:r>
            <a:r>
              <a:rPr lang="el-GR" sz="2200" dirty="0" smtClean="0">
                <a:cs typeface="Times New Roman" charset="0"/>
              </a:rPr>
              <a:t>, Δομικά χρώματα-</a:t>
            </a:r>
            <a:r>
              <a:rPr lang="el-GR" sz="2200" dirty="0" err="1" smtClean="0">
                <a:cs typeface="Times New Roman" charset="0"/>
              </a:rPr>
              <a:t>χρωστικές,Υδροστατικοί</a:t>
            </a:r>
            <a:r>
              <a:rPr lang="el-GR" sz="2200" dirty="0" smtClean="0">
                <a:cs typeface="Times New Roman" charset="0"/>
              </a:rPr>
              <a:t> </a:t>
            </a:r>
            <a:r>
              <a:rPr lang="el-GR" sz="2200" dirty="0">
                <a:cs typeface="Times New Roman" charset="0"/>
              </a:rPr>
              <a:t>σκελετοί-Στερεοί </a:t>
            </a:r>
            <a:r>
              <a:rPr lang="el-GR" sz="2200" dirty="0" smtClean="0">
                <a:cs typeface="Times New Roman" charset="0"/>
              </a:rPr>
              <a:t>Σκελετοί, Αμοιβαδοειδής </a:t>
            </a:r>
            <a:r>
              <a:rPr lang="el-GR" sz="2200" dirty="0">
                <a:cs typeface="Times New Roman" charset="0"/>
              </a:rPr>
              <a:t>κίνηση-Μυϊκή </a:t>
            </a:r>
            <a:r>
              <a:rPr lang="el-GR" sz="2200" dirty="0" smtClean="0">
                <a:cs typeface="Times New Roman" charset="0"/>
              </a:rPr>
              <a:t>κίνηση, Μυϊκή </a:t>
            </a:r>
            <a:r>
              <a:rPr lang="el-GR" sz="2200" dirty="0">
                <a:cs typeface="Times New Roman" charset="0"/>
              </a:rPr>
              <a:t>σύσπαση-</a:t>
            </a:r>
            <a:r>
              <a:rPr lang="el-GR" sz="2200" dirty="0" err="1">
                <a:cs typeface="Times New Roman" charset="0"/>
              </a:rPr>
              <a:t>Νευρομυϊκή</a:t>
            </a:r>
            <a:r>
              <a:rPr lang="el-GR" sz="2200" dirty="0">
                <a:cs typeface="Times New Roman" charset="0"/>
              </a:rPr>
              <a:t> </a:t>
            </a:r>
            <a:r>
              <a:rPr lang="el-GR" sz="2200" dirty="0" smtClean="0">
                <a:cs typeface="Times New Roman" charset="0"/>
              </a:rPr>
              <a:t>σύναψη.</a:t>
            </a:r>
            <a:endParaRPr lang="el-GR" sz="2200" dirty="0">
              <a:cs typeface="Times New Roman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l-GR" sz="2200" dirty="0">
              <a:cs typeface="Times New Roman" charset="0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4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Μύες των </a:t>
            </a:r>
            <a:r>
              <a:rPr lang="el-GR" dirty="0" err="1" smtClean="0"/>
              <a:t>Ασπονδύλων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379348"/>
            <a:ext cx="4388827" cy="491564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dirty="0">
                <a:cs typeface="Times New Roman" charset="0"/>
              </a:rPr>
              <a:t>Οι πρωτεΐνες που ρυθμίζουν την κίνηση των μυών είναι, ωστόσο, οι </a:t>
            </a:r>
            <a:r>
              <a:rPr lang="el-GR" dirty="0" smtClean="0">
                <a:cs typeface="Times New Roman" charset="0"/>
              </a:rPr>
              <a:t>ίδιες.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dirty="0" smtClean="0">
                <a:cs typeface="Times New Roman" charset="0"/>
              </a:rPr>
              <a:t>Οι </a:t>
            </a:r>
            <a:r>
              <a:rPr lang="el-GR" b="1" dirty="0" smtClean="0">
                <a:cs typeface="Times New Roman" charset="0"/>
              </a:rPr>
              <a:t>προσαρμογές</a:t>
            </a:r>
            <a:r>
              <a:rPr lang="el-GR" dirty="0" smtClean="0">
                <a:cs typeface="Times New Roman" charset="0"/>
              </a:rPr>
              <a:t> είναι διαφορετικές, όπως: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dirty="0">
                <a:cs typeface="Times New Roman" charset="0"/>
              </a:rPr>
              <a:t>1) </a:t>
            </a:r>
            <a:r>
              <a:rPr lang="el-GR" b="1" dirty="0">
                <a:cs typeface="Times New Roman" charset="0"/>
              </a:rPr>
              <a:t>Του μυός των Δίθυρων Μαλακίων</a:t>
            </a:r>
            <a:endParaRPr lang="en-GB" b="1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r>
              <a:rPr lang="en-GB" dirty="0">
                <a:cs typeface="Times New Roman" charset="0"/>
              </a:rPr>
              <a:t>“</a:t>
            </a:r>
            <a:r>
              <a:rPr lang="el-GR" dirty="0">
                <a:cs typeface="Times New Roman" charset="0"/>
              </a:rPr>
              <a:t>Φασικές</a:t>
            </a:r>
            <a:r>
              <a:rPr lang="en-GB" dirty="0">
                <a:cs typeface="Times New Roman" charset="0"/>
              </a:rPr>
              <a:t>” </a:t>
            </a:r>
            <a:r>
              <a:rPr lang="el-GR" dirty="0">
                <a:cs typeface="Times New Roman" charset="0"/>
              </a:rPr>
              <a:t>μυϊκές ίνες που χρησιμοποιούν τα </a:t>
            </a:r>
            <a:r>
              <a:rPr lang="el-GR" b="1" dirty="0" smtClean="0">
                <a:cs typeface="Times New Roman" charset="0"/>
              </a:rPr>
              <a:t>Χτένια</a:t>
            </a:r>
            <a:r>
              <a:rPr lang="el-GR" dirty="0" smtClean="0">
                <a:cs typeface="Times New Roman" charset="0"/>
              </a:rPr>
              <a:t> ή </a:t>
            </a:r>
            <a:r>
              <a:rPr lang="el-GR" dirty="0">
                <a:cs typeface="Times New Roman" charset="0"/>
              </a:rPr>
              <a:t>τις αργές συσπάσεις των προσαγωγών μυών </a:t>
            </a:r>
            <a:r>
              <a:rPr lang="el-GR" dirty="0" smtClean="0">
                <a:cs typeface="Times New Roman" charset="0"/>
              </a:rPr>
              <a:t>των </a:t>
            </a:r>
            <a:r>
              <a:rPr lang="el-GR" b="1" dirty="0" err="1">
                <a:cs typeface="Times New Roman" charset="0"/>
              </a:rPr>
              <a:t>Διθύρων</a:t>
            </a:r>
            <a:r>
              <a:rPr lang="el-GR" b="1" dirty="0">
                <a:cs typeface="Times New Roman" charset="0"/>
              </a:rPr>
              <a:t> </a:t>
            </a:r>
            <a:r>
              <a:rPr lang="el-GR" dirty="0">
                <a:cs typeface="Times New Roman" charset="0"/>
              </a:rPr>
              <a:t>που χρησιμοποιούν ελάχιστη μεταβολική ενέργεια και </a:t>
            </a:r>
            <a:r>
              <a:rPr lang="el-GR" dirty="0" smtClean="0">
                <a:cs typeface="Times New Roman" charset="0"/>
              </a:rPr>
              <a:t>δέχονται  </a:t>
            </a:r>
            <a:r>
              <a:rPr lang="el-GR" dirty="0">
                <a:cs typeface="Times New Roman" charset="0"/>
              </a:rPr>
              <a:t>λίγες νευρικές </a:t>
            </a:r>
            <a:r>
              <a:rPr lang="el-GR" dirty="0" smtClean="0">
                <a:cs typeface="Times New Roman" charset="0"/>
              </a:rPr>
              <a:t>ώσεις.</a:t>
            </a:r>
            <a:endParaRPr lang="el-GR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dirty="0" smtClean="0">
                <a:cs typeface="Times New Roman" charset="0"/>
              </a:rPr>
              <a:t>2</a:t>
            </a:r>
            <a:r>
              <a:rPr lang="el-GR" b="1" dirty="0">
                <a:cs typeface="Times New Roman" charset="0"/>
              </a:rPr>
              <a:t>) Του </a:t>
            </a:r>
            <a:r>
              <a:rPr lang="el-GR" b="1" dirty="0" err="1">
                <a:cs typeface="Times New Roman" charset="0"/>
              </a:rPr>
              <a:t>ινιδιακού</a:t>
            </a:r>
            <a:r>
              <a:rPr lang="el-GR" b="1" dirty="0">
                <a:cs typeface="Times New Roman" charset="0"/>
              </a:rPr>
              <a:t> μυός των φτερών των </a:t>
            </a:r>
            <a:r>
              <a:rPr lang="el-GR" b="1" dirty="0" smtClean="0">
                <a:cs typeface="Times New Roman" charset="0"/>
              </a:rPr>
              <a:t>εντόμων </a:t>
            </a:r>
            <a:r>
              <a:rPr lang="el-GR" dirty="0" smtClean="0">
                <a:cs typeface="Times New Roman" charset="0"/>
              </a:rPr>
              <a:t>που </a:t>
            </a:r>
            <a:r>
              <a:rPr lang="el-GR" dirty="0">
                <a:cs typeface="Times New Roman" charset="0"/>
              </a:rPr>
              <a:t>κάνει πολλές μικρές συσπάσεις και δέχεται </a:t>
            </a:r>
            <a:r>
              <a:rPr lang="el-GR" dirty="0" smtClean="0">
                <a:cs typeface="Times New Roman" charset="0"/>
              </a:rPr>
              <a:t>νευρικές </a:t>
            </a:r>
            <a:r>
              <a:rPr lang="el-GR" dirty="0">
                <a:cs typeface="Times New Roman" charset="0"/>
              </a:rPr>
              <a:t>ώσεις κατά </a:t>
            </a:r>
            <a:r>
              <a:rPr lang="el-GR" dirty="0" smtClean="0">
                <a:cs typeface="Times New Roman" charset="0"/>
              </a:rPr>
              <a:t>διαστήματα.</a:t>
            </a:r>
            <a:endParaRPr lang="el-GR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19" y="1561735"/>
            <a:ext cx="2828789" cy="3298222"/>
          </a:xfrm>
        </p:spPr>
      </p:pic>
      <p:sp>
        <p:nvSpPr>
          <p:cNvPr id="11" name="Ορθογώνιο 10"/>
          <p:cNvSpPr/>
          <p:nvPr/>
        </p:nvSpPr>
        <p:spPr>
          <a:xfrm>
            <a:off x="5122984" y="5183010"/>
            <a:ext cx="388033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l-GR" sz="1600" dirty="0">
                <a:cs typeface="Times New Roman" charset="0"/>
              </a:rPr>
              <a:t>Μια εξαιρετικά χρήσιμη σύνοψη: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cs typeface="Times New Roman" charset="0"/>
              </a:rPr>
              <a:t>Scott L. Hooper SL. &amp; </a:t>
            </a:r>
            <a:r>
              <a:rPr lang="en-US" sz="1600" dirty="0" err="1">
                <a:cs typeface="Times New Roman" charset="0"/>
              </a:rPr>
              <a:t>Thuma</a:t>
            </a:r>
            <a:r>
              <a:rPr lang="en-US" sz="1600" dirty="0">
                <a:cs typeface="Times New Roman" charset="0"/>
              </a:rPr>
              <a:t> JB. (2005) Invertebrate Muscles: Muscle Specific Genes </a:t>
            </a:r>
            <a:endParaRPr lang="el-GR" sz="1600" dirty="0">
              <a:cs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cs typeface="Times New Roman" charset="0"/>
              </a:rPr>
              <a:t>and Proteins. Physiol. Rev. 85: </a:t>
            </a:r>
            <a:r>
              <a:rPr lang="en-US" sz="1600" dirty="0" smtClean="0">
                <a:cs typeface="Times New Roman" charset="0"/>
              </a:rPr>
              <a:t>1001-1060</a:t>
            </a:r>
            <a:r>
              <a:rPr lang="el-GR" sz="1600" dirty="0" smtClean="0">
                <a:cs typeface="Times New Roman" charset="0"/>
              </a:rPr>
              <a:t>.</a:t>
            </a:r>
            <a:endParaRPr lang="en-GB" sz="1600" dirty="0"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6472" y="480329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26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233192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Δομή Γραμμωτού Μυϊκού Ιστού</a:t>
            </a:r>
            <a:endParaRPr lang="el-GR" dirty="0"/>
          </a:p>
        </p:txBody>
      </p:sp>
      <p:sp>
        <p:nvSpPr>
          <p:cNvPr id="9" name="Θέση περιεχομένου 8"/>
          <p:cNvSpPr>
            <a:spLocks noGrp="1"/>
          </p:cNvSpPr>
          <p:nvPr>
            <p:ph sz="half" idx="1"/>
          </p:nvPr>
        </p:nvSpPr>
        <p:spPr>
          <a:xfrm>
            <a:off x="499696" y="1433500"/>
            <a:ext cx="4799135" cy="5032375"/>
          </a:xfrm>
        </p:spPr>
        <p:txBody>
          <a:bodyPr>
            <a:normAutofit fontScale="55000" lnSpcReduction="20000"/>
          </a:bodyPr>
          <a:lstStyle/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3600" dirty="0">
                <a:cs typeface="Times New Roman" charset="0"/>
              </a:rPr>
              <a:t>Βασικό δομικό στοιχείο η </a:t>
            </a:r>
            <a:r>
              <a:rPr lang="el-GR" sz="3600" b="1" dirty="0">
                <a:cs typeface="Times New Roman" charset="0"/>
              </a:rPr>
              <a:t>μυϊκή ίνα</a:t>
            </a:r>
            <a:r>
              <a:rPr lang="en-GB" sz="3600" b="1" dirty="0">
                <a:cs typeface="Times New Roman" charset="0"/>
              </a:rPr>
              <a:t> (</a:t>
            </a:r>
            <a:r>
              <a:rPr lang="el-GR" sz="3600" b="1" dirty="0">
                <a:cs typeface="Times New Roman" charset="0"/>
              </a:rPr>
              <a:t>κύτταρο</a:t>
            </a:r>
            <a:r>
              <a:rPr lang="el-GR" sz="3600" b="1" dirty="0" smtClean="0">
                <a:cs typeface="Times New Roman" charset="0"/>
              </a:rPr>
              <a:t>).</a:t>
            </a:r>
            <a:endParaRPr lang="el-GR" sz="3600" b="1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3600" dirty="0">
                <a:cs typeface="Times New Roman" charset="0"/>
              </a:rPr>
              <a:t>Φέρει πολλά </a:t>
            </a:r>
            <a:r>
              <a:rPr lang="el-GR" sz="3600" b="1" dirty="0" err="1">
                <a:cs typeface="Times New Roman" charset="0"/>
              </a:rPr>
              <a:t>μυοϊνίδι</a:t>
            </a:r>
            <a:r>
              <a:rPr lang="el-GR" sz="3600" dirty="0" err="1">
                <a:cs typeface="Times New Roman" charset="0"/>
              </a:rPr>
              <a:t>α</a:t>
            </a:r>
            <a:r>
              <a:rPr lang="el-GR" sz="3600" dirty="0">
                <a:cs typeface="Times New Roman" charset="0"/>
              </a:rPr>
              <a:t> και καλύπτεται </a:t>
            </a:r>
            <a:r>
              <a:rPr lang="el-GR" sz="3600" dirty="0" smtClean="0">
                <a:cs typeface="Times New Roman" charset="0"/>
              </a:rPr>
              <a:t>από </a:t>
            </a:r>
            <a:r>
              <a:rPr lang="el-GR" sz="3600" dirty="0">
                <a:cs typeface="Times New Roman" charset="0"/>
              </a:rPr>
              <a:t>την </a:t>
            </a:r>
            <a:r>
              <a:rPr lang="el-GR" sz="3600" b="1" dirty="0">
                <a:cs typeface="Times New Roman" charset="0"/>
              </a:rPr>
              <a:t>κυτταρική μεμβράνη (</a:t>
            </a:r>
            <a:r>
              <a:rPr lang="el-GR" sz="3600" b="1" dirty="0" err="1">
                <a:cs typeface="Times New Roman" charset="0"/>
              </a:rPr>
              <a:t>σαρκείλημμα</a:t>
            </a:r>
            <a:r>
              <a:rPr lang="el-GR" sz="3600" b="1" dirty="0" smtClean="0">
                <a:cs typeface="Times New Roman" charset="0"/>
              </a:rPr>
              <a:t>).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3600" dirty="0">
                <a:cs typeface="Times New Roman" charset="0"/>
              </a:rPr>
              <a:t>Κάθε </a:t>
            </a:r>
            <a:r>
              <a:rPr lang="el-GR" sz="3600" b="1" dirty="0" err="1">
                <a:cs typeface="Times New Roman" charset="0"/>
              </a:rPr>
              <a:t>μυοϊνίδιο</a:t>
            </a:r>
            <a:r>
              <a:rPr lang="el-GR" sz="3600" b="1" dirty="0">
                <a:cs typeface="Times New Roman" charset="0"/>
              </a:rPr>
              <a:t> </a:t>
            </a:r>
            <a:r>
              <a:rPr lang="el-GR" sz="3600" dirty="0">
                <a:cs typeface="Times New Roman" charset="0"/>
              </a:rPr>
              <a:t>έχει δύο </a:t>
            </a:r>
            <a:r>
              <a:rPr lang="el-GR" sz="3600" b="1" dirty="0" err="1">
                <a:cs typeface="Times New Roman" charset="0"/>
              </a:rPr>
              <a:t>μυονημάτια</a:t>
            </a:r>
            <a:r>
              <a:rPr lang="el-GR" sz="3600" b="1" dirty="0">
                <a:cs typeface="Times New Roman" charset="0"/>
              </a:rPr>
              <a:t>: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r>
              <a:rPr lang="el-GR" sz="3600" dirty="0">
                <a:cs typeface="Times New Roman" charset="0"/>
              </a:rPr>
              <a:t>το </a:t>
            </a:r>
            <a:r>
              <a:rPr lang="el-GR" sz="3600" b="1" dirty="0">
                <a:cs typeface="Times New Roman" charset="0"/>
              </a:rPr>
              <a:t>παχύ (</a:t>
            </a:r>
            <a:r>
              <a:rPr lang="el-GR" sz="3600" b="1" dirty="0" err="1">
                <a:cs typeface="Times New Roman" charset="0"/>
              </a:rPr>
              <a:t>μυοσίνη</a:t>
            </a:r>
            <a:r>
              <a:rPr lang="el-GR" sz="3600" b="1" dirty="0">
                <a:cs typeface="Times New Roman" charset="0"/>
              </a:rPr>
              <a:t>)</a:t>
            </a:r>
            <a:r>
              <a:rPr lang="en-GB" sz="3600" b="1" dirty="0">
                <a:cs typeface="Times New Roman" charset="0"/>
              </a:rPr>
              <a:t> </a:t>
            </a:r>
            <a:r>
              <a:rPr lang="en-GB" sz="3600" dirty="0">
                <a:cs typeface="Times New Roman" charset="0"/>
              </a:rPr>
              <a:t>(</a:t>
            </a:r>
            <a:r>
              <a:rPr lang="el-GR" sz="3600" dirty="0">
                <a:cs typeface="Times New Roman" charset="0"/>
              </a:rPr>
              <a:t>Δίσκος Α</a:t>
            </a:r>
            <a:r>
              <a:rPr lang="el-GR" sz="3600" dirty="0" smtClean="0">
                <a:cs typeface="Times New Roman" charset="0"/>
              </a:rPr>
              <a:t>).</a:t>
            </a:r>
            <a:endParaRPr lang="el-GR" sz="3600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r>
              <a:rPr lang="el-GR" sz="3600" dirty="0">
                <a:cs typeface="Times New Roman" charset="0"/>
              </a:rPr>
              <a:t>και το </a:t>
            </a:r>
            <a:r>
              <a:rPr lang="el-GR" sz="3600" b="1" dirty="0">
                <a:cs typeface="Times New Roman" charset="0"/>
              </a:rPr>
              <a:t>λεπτό (</a:t>
            </a:r>
            <a:r>
              <a:rPr lang="el-GR" sz="3600" b="1" dirty="0" err="1">
                <a:cs typeface="Times New Roman" charset="0"/>
              </a:rPr>
              <a:t>ακτίνη</a:t>
            </a:r>
            <a:r>
              <a:rPr lang="el-GR" sz="3600" b="1" dirty="0">
                <a:cs typeface="Times New Roman" charset="0"/>
              </a:rPr>
              <a:t>) </a:t>
            </a:r>
            <a:r>
              <a:rPr lang="el-GR" sz="3600" dirty="0">
                <a:cs typeface="Times New Roman" charset="0"/>
              </a:rPr>
              <a:t>(Δίσκος Ι</a:t>
            </a:r>
            <a:r>
              <a:rPr lang="el-GR" sz="3600" dirty="0" smtClean="0">
                <a:cs typeface="Times New Roman" charset="0"/>
              </a:rPr>
              <a:t>).</a:t>
            </a:r>
            <a:endParaRPr lang="el-GR" sz="3600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endParaRPr lang="el-GR" sz="3600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3600" dirty="0">
                <a:cs typeface="Times New Roman" charset="0"/>
              </a:rPr>
              <a:t>Το </a:t>
            </a:r>
            <a:r>
              <a:rPr lang="el-GR" sz="3600" b="1" dirty="0">
                <a:cs typeface="Times New Roman" charset="0"/>
              </a:rPr>
              <a:t>λεπτό </a:t>
            </a:r>
            <a:r>
              <a:rPr lang="el-GR" sz="3600" b="1" dirty="0" err="1">
                <a:cs typeface="Times New Roman" charset="0"/>
              </a:rPr>
              <a:t>μυονημάτιο</a:t>
            </a:r>
            <a:r>
              <a:rPr lang="el-GR" sz="3600" b="1" dirty="0">
                <a:cs typeface="Times New Roman" charset="0"/>
              </a:rPr>
              <a:t> </a:t>
            </a:r>
            <a:r>
              <a:rPr lang="el-GR" sz="3600" dirty="0">
                <a:cs typeface="Times New Roman" charset="0"/>
              </a:rPr>
              <a:t>συγκρατείται </a:t>
            </a:r>
            <a:r>
              <a:rPr lang="el-GR" sz="3600" dirty="0" smtClean="0">
                <a:cs typeface="Times New Roman" charset="0"/>
              </a:rPr>
              <a:t>από </a:t>
            </a:r>
            <a:r>
              <a:rPr lang="el-GR" sz="3600" dirty="0">
                <a:cs typeface="Times New Roman" charset="0"/>
              </a:rPr>
              <a:t>τη </a:t>
            </a:r>
            <a:r>
              <a:rPr lang="el-GR" sz="3600" b="1" dirty="0">
                <a:cs typeface="Times New Roman" charset="0"/>
              </a:rPr>
              <a:t>γραμμή </a:t>
            </a:r>
            <a:r>
              <a:rPr lang="el-GR" sz="3600" b="1" dirty="0" smtClean="0">
                <a:cs typeface="Times New Roman" charset="0"/>
              </a:rPr>
              <a:t>Ζ.</a:t>
            </a:r>
            <a:endParaRPr lang="el-GR" sz="3600" b="1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endParaRPr lang="el-GR" sz="3600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3600" dirty="0">
                <a:cs typeface="Times New Roman" charset="0"/>
              </a:rPr>
              <a:t>Κάθε λειτουργική μονάδα </a:t>
            </a:r>
            <a:r>
              <a:rPr lang="el-GR" sz="3600" dirty="0" smtClean="0">
                <a:cs typeface="Times New Roman" charset="0"/>
              </a:rPr>
              <a:t>του </a:t>
            </a:r>
            <a:r>
              <a:rPr lang="el-GR" sz="3600" dirty="0" err="1">
                <a:cs typeface="Times New Roman" charset="0"/>
              </a:rPr>
              <a:t>μυοϊνιδίου</a:t>
            </a:r>
            <a:r>
              <a:rPr lang="el-GR" sz="3600" dirty="0">
                <a:cs typeface="Times New Roman" charset="0"/>
              </a:rPr>
              <a:t> </a:t>
            </a:r>
            <a:r>
              <a:rPr lang="el-GR" sz="3600" dirty="0" smtClean="0">
                <a:cs typeface="Times New Roman" charset="0"/>
              </a:rPr>
              <a:t>εκτείνεται </a:t>
            </a:r>
            <a:r>
              <a:rPr lang="el-GR" sz="3600" b="1" dirty="0" smtClean="0">
                <a:cs typeface="Times New Roman" charset="0"/>
              </a:rPr>
              <a:t>μεταξύ </a:t>
            </a:r>
            <a:r>
              <a:rPr lang="el-GR" sz="3600" b="1" dirty="0">
                <a:cs typeface="Times New Roman" charset="0"/>
              </a:rPr>
              <a:t>2 γραμμών </a:t>
            </a:r>
            <a:r>
              <a:rPr lang="el-GR" sz="3600" b="1" dirty="0" smtClean="0">
                <a:cs typeface="Times New Roman" charset="0"/>
              </a:rPr>
              <a:t>Ζ </a:t>
            </a:r>
            <a:r>
              <a:rPr lang="el-GR" sz="3600" dirty="0" smtClean="0">
                <a:cs typeface="Times New Roman" charset="0"/>
              </a:rPr>
              <a:t>(Οι </a:t>
            </a:r>
            <a:r>
              <a:rPr lang="el-GR" sz="3600" dirty="0">
                <a:cs typeface="Times New Roman" charset="0"/>
              </a:rPr>
              <a:t>πρωτεΐνες </a:t>
            </a:r>
            <a:r>
              <a:rPr lang="en-GB" sz="3600" dirty="0" err="1">
                <a:cs typeface="Times New Roman" charset="0"/>
              </a:rPr>
              <a:t>titin</a:t>
            </a:r>
            <a:r>
              <a:rPr lang="en-GB" sz="3600" dirty="0">
                <a:cs typeface="Times New Roman" charset="0"/>
              </a:rPr>
              <a:t> </a:t>
            </a:r>
            <a:r>
              <a:rPr lang="el-GR" sz="3600" dirty="0">
                <a:cs typeface="Times New Roman" charset="0"/>
              </a:rPr>
              <a:t>και </a:t>
            </a:r>
            <a:r>
              <a:rPr lang="en-GB" sz="3600" dirty="0" err="1">
                <a:cs typeface="Times New Roman" charset="0"/>
              </a:rPr>
              <a:t>nebulin</a:t>
            </a:r>
            <a:r>
              <a:rPr lang="el-GR" sz="3600" dirty="0">
                <a:cs typeface="Times New Roman" charset="0"/>
              </a:rPr>
              <a:t> δημιουργούν τη γραμμή Ζ).</a:t>
            </a:r>
            <a:r>
              <a:rPr lang="en-GB" sz="3600" dirty="0">
                <a:cs typeface="Times New Roman" charset="0"/>
              </a:rPr>
              <a:t> </a:t>
            </a:r>
            <a:endParaRPr lang="el-GR" sz="3600" dirty="0">
              <a:cs typeface="Times New Roman" charset="0"/>
            </a:endParaRPr>
          </a:p>
          <a:p>
            <a:endParaRPr lang="el-GR" b="1" dirty="0">
              <a:cs typeface="Times New Roman" charset="0"/>
            </a:endParaRPr>
          </a:p>
          <a:p>
            <a:endParaRPr lang="el-GR" dirty="0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66" y="1352640"/>
            <a:ext cx="3560649" cy="4832316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05968" y="590795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872811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Μοριακή δομή </a:t>
            </a:r>
            <a:r>
              <a:rPr lang="el-GR" sz="4000" dirty="0" err="1" smtClean="0"/>
              <a:t>μικρονηματίου</a:t>
            </a:r>
            <a:r>
              <a:rPr lang="el-GR" sz="4000" dirty="0" smtClean="0"/>
              <a:t> 1/2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4200" b="1" dirty="0">
                <a:cs typeface="Times New Roman" charset="0"/>
              </a:rPr>
              <a:t>Πρωτεΐνες: </a:t>
            </a:r>
            <a:r>
              <a:rPr lang="el-GR" sz="4200" b="1" dirty="0" err="1">
                <a:cs typeface="Times New Roman" charset="0"/>
              </a:rPr>
              <a:t>Μυοσίνη</a:t>
            </a:r>
            <a:r>
              <a:rPr lang="el-GR" sz="4200" b="1" dirty="0">
                <a:cs typeface="Times New Roman" charset="0"/>
              </a:rPr>
              <a:t>, </a:t>
            </a:r>
            <a:r>
              <a:rPr lang="el-GR" sz="4200" b="1" dirty="0" err="1">
                <a:cs typeface="Times New Roman" charset="0"/>
              </a:rPr>
              <a:t>Ακτίνη</a:t>
            </a:r>
            <a:r>
              <a:rPr lang="el-GR" sz="4200" b="1" dirty="0">
                <a:cs typeface="Times New Roman" charset="0"/>
              </a:rPr>
              <a:t>, </a:t>
            </a:r>
            <a:r>
              <a:rPr lang="el-GR" sz="4200" b="1" dirty="0" err="1">
                <a:cs typeface="Times New Roman" charset="0"/>
              </a:rPr>
              <a:t>Τροπομυοσίνη</a:t>
            </a:r>
            <a:r>
              <a:rPr lang="el-GR" sz="4200" b="1" dirty="0">
                <a:cs typeface="Times New Roman" charset="0"/>
              </a:rPr>
              <a:t>, </a:t>
            </a:r>
            <a:r>
              <a:rPr lang="el-GR" sz="4200" b="1" dirty="0" err="1" smtClean="0">
                <a:cs typeface="Times New Roman" charset="0"/>
              </a:rPr>
              <a:t>Τροπονίνη</a:t>
            </a:r>
            <a:r>
              <a:rPr lang="el-GR" sz="4200" b="1" dirty="0" smtClean="0">
                <a:cs typeface="Times New Roman" charset="0"/>
              </a:rPr>
              <a:t>.</a:t>
            </a:r>
            <a:endParaRPr lang="el-GR" sz="4200" b="1" dirty="0">
              <a:cs typeface="Times New Roman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4200" b="1" u="sng" dirty="0" err="1">
                <a:cs typeface="Times New Roman" charset="0"/>
              </a:rPr>
              <a:t>Μυοσίνη</a:t>
            </a:r>
            <a:r>
              <a:rPr lang="en-GB" sz="4200" b="1" u="sng" dirty="0">
                <a:cs typeface="Times New Roman" charset="0"/>
              </a:rPr>
              <a:t> II</a:t>
            </a:r>
            <a:r>
              <a:rPr lang="en-GB" sz="4200" b="1" dirty="0">
                <a:cs typeface="Times New Roman" charset="0"/>
              </a:rPr>
              <a:t>: </a:t>
            </a:r>
            <a:r>
              <a:rPr lang="el-GR" sz="4200" dirty="0">
                <a:cs typeface="Times New Roman" charset="0"/>
              </a:rPr>
              <a:t>Εξαμερές</a:t>
            </a:r>
            <a:r>
              <a:rPr lang="en-GB" sz="4200" dirty="0">
                <a:cs typeface="Times New Roman" charset="0"/>
              </a:rPr>
              <a:t>,</a:t>
            </a:r>
            <a:r>
              <a:rPr lang="el-GR" sz="4200" dirty="0">
                <a:cs typeface="Times New Roman" charset="0"/>
              </a:rPr>
              <a:t> 520 </a:t>
            </a:r>
            <a:r>
              <a:rPr lang="en-GB" sz="4200" dirty="0" err="1">
                <a:cs typeface="Times New Roman" charset="0"/>
              </a:rPr>
              <a:t>kDa</a:t>
            </a:r>
            <a:endParaRPr lang="en-GB" sz="4200" dirty="0">
              <a:cs typeface="Times New Roman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4200" dirty="0">
                <a:cs typeface="Times New Roman" charset="0"/>
              </a:rPr>
              <a:t>Η κεφαλή φέρει το σημείο πρόσδεσης με την </a:t>
            </a:r>
            <a:r>
              <a:rPr lang="el-GR" sz="4200" dirty="0" err="1">
                <a:cs typeface="Times New Roman" charset="0"/>
              </a:rPr>
              <a:t>ακτίνη</a:t>
            </a:r>
            <a:r>
              <a:rPr lang="el-GR" sz="4200" dirty="0">
                <a:cs typeface="Times New Roman" charset="0"/>
              </a:rPr>
              <a:t> και το τμήμα που παρέχει ΑΤΡ </a:t>
            </a:r>
            <a:r>
              <a:rPr lang="el-GR" sz="4200" dirty="0" smtClean="0">
                <a:cs typeface="Times New Roman" charset="0"/>
              </a:rPr>
              <a:t>υδρόλυση. 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4200" dirty="0" smtClean="0">
                <a:cs typeface="Times New Roman" charset="0"/>
              </a:rPr>
              <a:t>Πάνω </a:t>
            </a:r>
            <a:r>
              <a:rPr lang="el-GR" sz="4200" dirty="0">
                <a:cs typeface="Times New Roman" charset="0"/>
              </a:rPr>
              <a:t>από 40 γονίδια στον </a:t>
            </a:r>
            <a:r>
              <a:rPr lang="el-GR" sz="4200" dirty="0" smtClean="0">
                <a:cs typeface="Times New Roman" charset="0"/>
              </a:rPr>
              <a:t>άνθρωπο.</a:t>
            </a:r>
            <a:endParaRPr lang="en-GB" sz="4200" dirty="0">
              <a:cs typeface="Times New Roman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4200" b="1" u="sng" dirty="0" err="1">
                <a:cs typeface="Times New Roman" charset="0"/>
              </a:rPr>
              <a:t>Ακτίνη</a:t>
            </a:r>
            <a:r>
              <a:rPr lang="el-GR" sz="4200" b="1" dirty="0">
                <a:cs typeface="Times New Roman" charset="0"/>
              </a:rPr>
              <a:t>:</a:t>
            </a:r>
            <a:r>
              <a:rPr lang="el-GR" sz="4200" dirty="0">
                <a:cs typeface="Times New Roman" charset="0"/>
              </a:rPr>
              <a:t> Σφαιρική πρωτεΐνη 42 </a:t>
            </a:r>
            <a:r>
              <a:rPr lang="en-GB" sz="4200" dirty="0" err="1" smtClean="0">
                <a:cs typeface="Times New Roman" charset="0"/>
              </a:rPr>
              <a:t>kDa</a:t>
            </a:r>
            <a:r>
              <a:rPr lang="el-GR" sz="4200" dirty="0" smtClean="0">
                <a:cs typeface="Times New Roman" charset="0"/>
              </a:rPr>
              <a:t>.</a:t>
            </a:r>
            <a:endParaRPr lang="en-GB" sz="4200" dirty="0">
              <a:cs typeface="Times New Roman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4200" dirty="0">
                <a:cs typeface="Times New Roman" charset="0"/>
              </a:rPr>
              <a:t>Η α-</a:t>
            </a:r>
            <a:r>
              <a:rPr lang="el-GR" sz="4200" dirty="0" err="1">
                <a:cs typeface="Times New Roman" charset="0"/>
              </a:rPr>
              <a:t>ακτίνη</a:t>
            </a:r>
            <a:r>
              <a:rPr lang="el-GR" sz="4200" dirty="0">
                <a:cs typeface="Times New Roman" charset="0"/>
              </a:rPr>
              <a:t> βρίσκεται στους </a:t>
            </a:r>
            <a:r>
              <a:rPr lang="el-GR" sz="4200" dirty="0" smtClean="0">
                <a:cs typeface="Times New Roman" charset="0"/>
              </a:rPr>
              <a:t>μύες. Το </a:t>
            </a:r>
            <a:r>
              <a:rPr lang="el-GR" sz="4200" dirty="0" err="1">
                <a:cs typeface="Times New Roman" charset="0"/>
              </a:rPr>
              <a:t>μυονημάτιο</a:t>
            </a:r>
            <a:r>
              <a:rPr lang="el-GR" sz="4200" dirty="0">
                <a:cs typeface="Times New Roman" charset="0"/>
              </a:rPr>
              <a:t> της </a:t>
            </a:r>
            <a:r>
              <a:rPr lang="el-GR" sz="4200" dirty="0" err="1">
                <a:cs typeface="Times New Roman" charset="0"/>
              </a:rPr>
              <a:t>ακτίνης</a:t>
            </a:r>
            <a:r>
              <a:rPr lang="el-GR" sz="4200" dirty="0">
                <a:cs typeface="Times New Roman" charset="0"/>
              </a:rPr>
              <a:t> έχει </a:t>
            </a:r>
            <a:r>
              <a:rPr lang="el-GR" sz="4200" dirty="0" smtClean="0">
                <a:cs typeface="Times New Roman" charset="0"/>
              </a:rPr>
              <a:t>7 </a:t>
            </a:r>
            <a:r>
              <a:rPr lang="en-GB" sz="4200" dirty="0">
                <a:cs typeface="Times New Roman" charset="0"/>
              </a:rPr>
              <a:t>nm </a:t>
            </a:r>
            <a:r>
              <a:rPr lang="el-GR" sz="4200" dirty="0">
                <a:cs typeface="Times New Roman" charset="0"/>
              </a:rPr>
              <a:t>διάμετρο και επαναλαμβάνεται φέροντας πλήρη περιέλιξη κάθε 37 </a:t>
            </a:r>
            <a:r>
              <a:rPr lang="en-GB" sz="4200" dirty="0" smtClean="0">
                <a:cs typeface="Times New Roman" charset="0"/>
              </a:rPr>
              <a:t>nm</a:t>
            </a:r>
            <a:r>
              <a:rPr lang="el-GR" sz="4200" dirty="0" smtClean="0">
                <a:cs typeface="Times New Roman" charset="0"/>
              </a:rPr>
              <a:t>.</a:t>
            </a:r>
            <a:endParaRPr lang="en-GB" sz="4200" dirty="0">
              <a:cs typeface="Times New Roman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4200" b="1" u="sng" dirty="0" err="1">
                <a:cs typeface="Times New Roman" charset="0"/>
              </a:rPr>
              <a:t>Τροπομυοσίνη</a:t>
            </a:r>
            <a:r>
              <a:rPr lang="el-GR" sz="4200" dirty="0">
                <a:cs typeface="Times New Roman" charset="0"/>
              </a:rPr>
              <a:t>: Πρωτεΐνη 32 </a:t>
            </a:r>
            <a:r>
              <a:rPr lang="en-GB" sz="4200" dirty="0" err="1" smtClean="0">
                <a:cs typeface="Times New Roman" charset="0"/>
              </a:rPr>
              <a:t>kDa</a:t>
            </a:r>
            <a:r>
              <a:rPr lang="el-GR" sz="4200" dirty="0" smtClean="0">
                <a:cs typeface="Times New Roman" charset="0"/>
              </a:rPr>
              <a:t>.</a:t>
            </a:r>
            <a:endParaRPr lang="el-GR" sz="4200" dirty="0">
              <a:cs typeface="Times New Roman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4200" dirty="0">
                <a:cs typeface="Times New Roman" charset="0"/>
              </a:rPr>
              <a:t>Δένεται στην </a:t>
            </a:r>
            <a:r>
              <a:rPr lang="el-GR" sz="4200" dirty="0" err="1">
                <a:cs typeface="Times New Roman" charset="0"/>
              </a:rPr>
              <a:t>ακτίνη</a:t>
            </a:r>
            <a:r>
              <a:rPr lang="el-GR" sz="4200" dirty="0">
                <a:cs typeface="Times New Roman" charset="0"/>
              </a:rPr>
              <a:t>, μπλοκάρει την πρόσδεση της </a:t>
            </a:r>
            <a:r>
              <a:rPr lang="el-GR" sz="4200" dirty="0" err="1">
                <a:cs typeface="Times New Roman" charset="0"/>
              </a:rPr>
              <a:t>μυοσίνης</a:t>
            </a:r>
            <a:r>
              <a:rPr lang="el-GR" sz="4200" dirty="0">
                <a:cs typeface="Times New Roman" charset="0"/>
              </a:rPr>
              <a:t> στην </a:t>
            </a:r>
            <a:r>
              <a:rPr lang="el-GR" sz="4200" dirty="0" err="1" smtClean="0">
                <a:cs typeface="Times New Roman" charset="0"/>
              </a:rPr>
              <a:t>ακτίνη</a:t>
            </a:r>
            <a:r>
              <a:rPr lang="el-GR" sz="4200" dirty="0" smtClean="0">
                <a:cs typeface="Times New Roman" charset="0"/>
              </a:rPr>
              <a:t>.</a:t>
            </a:r>
            <a:endParaRPr lang="el-GR" sz="4200" dirty="0">
              <a:cs typeface="Times New Roman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4200" b="1" u="sng" dirty="0" err="1">
                <a:cs typeface="Times New Roman" charset="0"/>
              </a:rPr>
              <a:t>Τροπονίνη</a:t>
            </a:r>
            <a:r>
              <a:rPr lang="el-GR" sz="4200" b="1" dirty="0">
                <a:cs typeface="Times New Roman" charset="0"/>
              </a:rPr>
              <a:t>: </a:t>
            </a:r>
            <a:r>
              <a:rPr lang="el-GR" sz="4200" dirty="0">
                <a:cs typeface="Times New Roman" charset="0"/>
              </a:rPr>
              <a:t>Τριμερές </a:t>
            </a:r>
            <a:r>
              <a:rPr lang="el-GR" sz="4200" dirty="0" err="1" smtClean="0">
                <a:cs typeface="Times New Roman" charset="0"/>
              </a:rPr>
              <a:t>σύμπλοκο</a:t>
            </a:r>
            <a:r>
              <a:rPr lang="el-GR" sz="4200" dirty="0" smtClean="0">
                <a:cs typeface="Times New Roman" charset="0"/>
              </a:rPr>
              <a:t> 72 </a:t>
            </a:r>
            <a:r>
              <a:rPr lang="en-GB" sz="4200" dirty="0" err="1">
                <a:cs typeface="Times New Roman" charset="0"/>
              </a:rPr>
              <a:t>kDa</a:t>
            </a:r>
            <a:r>
              <a:rPr lang="en-GB" sz="4200" dirty="0">
                <a:cs typeface="Times New Roman" charset="0"/>
              </a:rPr>
              <a:t>, </a:t>
            </a:r>
            <a:r>
              <a:rPr lang="el-GR" sz="4200" dirty="0">
                <a:cs typeface="Times New Roman" charset="0"/>
              </a:rPr>
              <a:t>προσδένει </a:t>
            </a:r>
            <a:r>
              <a:rPr lang="el-GR" sz="4200" b="1" dirty="0">
                <a:cs typeface="Times New Roman" charset="0"/>
              </a:rPr>
              <a:t>ασβέστιο</a:t>
            </a:r>
            <a:r>
              <a:rPr lang="el-GR" sz="4200" dirty="0">
                <a:cs typeface="Times New Roman" charset="0"/>
              </a:rPr>
              <a:t> και </a:t>
            </a:r>
            <a:r>
              <a:rPr lang="el-GR" sz="4200" dirty="0" smtClean="0">
                <a:cs typeface="Times New Roman" charset="0"/>
              </a:rPr>
              <a:t>έτσι επιτρέπει </a:t>
            </a:r>
            <a:r>
              <a:rPr lang="el-GR" sz="4200" dirty="0">
                <a:cs typeface="Times New Roman" charset="0"/>
              </a:rPr>
              <a:t>την πρόσδεση της </a:t>
            </a:r>
            <a:r>
              <a:rPr lang="el-GR" sz="4200" dirty="0" err="1">
                <a:cs typeface="Times New Roman" charset="0"/>
              </a:rPr>
              <a:t>μυοσίνης</a:t>
            </a:r>
            <a:r>
              <a:rPr lang="el-GR" sz="4200" dirty="0">
                <a:cs typeface="Times New Roman" charset="0"/>
              </a:rPr>
              <a:t> στην </a:t>
            </a:r>
            <a:r>
              <a:rPr lang="el-GR" sz="4200" dirty="0" err="1" smtClean="0">
                <a:cs typeface="Times New Roman" charset="0"/>
              </a:rPr>
              <a:t>ακτίνη</a:t>
            </a:r>
            <a:r>
              <a:rPr lang="el-GR" sz="4200" dirty="0" smtClean="0">
                <a:cs typeface="Times New Roman" charset="0"/>
              </a:rPr>
              <a:t>.                                               </a:t>
            </a:r>
            <a:r>
              <a:rPr lang="el-GR" sz="4200" b="1" dirty="0" smtClean="0">
                <a:cs typeface="Times New Roman" charset="0"/>
              </a:rPr>
              <a:t>Δεν </a:t>
            </a:r>
            <a:r>
              <a:rPr lang="el-GR" sz="4200" b="1" dirty="0">
                <a:cs typeface="Times New Roman" charset="0"/>
              </a:rPr>
              <a:t>εκφράζεται στους</a:t>
            </a:r>
            <a:r>
              <a:rPr lang="en-GB" sz="4200" b="1" dirty="0">
                <a:cs typeface="Times New Roman" charset="0"/>
              </a:rPr>
              <a:t> </a:t>
            </a:r>
            <a:r>
              <a:rPr lang="el-GR" sz="4200" b="1" dirty="0">
                <a:cs typeface="Times New Roman" charset="0"/>
              </a:rPr>
              <a:t>λείους μύες</a:t>
            </a:r>
          </a:p>
          <a:p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21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Μοριακή δομή </a:t>
            </a:r>
            <a:r>
              <a:rPr lang="el-GR" sz="4000" dirty="0" err="1" smtClean="0"/>
              <a:t>μικρονηματίου</a:t>
            </a:r>
            <a:r>
              <a:rPr lang="el-GR" sz="4000" dirty="0" smtClean="0"/>
              <a:t> 2/2</a:t>
            </a:r>
            <a:endParaRPr lang="el-GR" sz="4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3" y="2368465"/>
            <a:ext cx="8041613" cy="2853722"/>
          </a:xfrm>
        </p:spPr>
      </p:pic>
      <p:sp>
        <p:nvSpPr>
          <p:cNvPr id="8" name="TextBox 7"/>
          <p:cNvSpPr txBox="1"/>
          <p:nvPr/>
        </p:nvSpPr>
        <p:spPr>
          <a:xfrm>
            <a:off x="7622797" y="522218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28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509394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Μοριακή δομή </a:t>
            </a:r>
            <a:r>
              <a:rPr lang="el-GR" dirty="0" err="1" smtClean="0"/>
              <a:t>μικρονηματίου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2700" dirty="0">
                <a:cs typeface="Times New Roman" charset="0"/>
              </a:rPr>
              <a:t>Πρωτεΐνες: </a:t>
            </a:r>
            <a:r>
              <a:rPr lang="el-GR" sz="2700" dirty="0" err="1">
                <a:cs typeface="Times New Roman" charset="0"/>
              </a:rPr>
              <a:t>Μυοσίνη</a:t>
            </a:r>
            <a:r>
              <a:rPr lang="el-GR" sz="2700" dirty="0">
                <a:cs typeface="Times New Roman" charset="0"/>
              </a:rPr>
              <a:t>, </a:t>
            </a:r>
            <a:r>
              <a:rPr lang="el-GR" sz="2700" dirty="0" err="1">
                <a:cs typeface="Times New Roman" charset="0"/>
              </a:rPr>
              <a:t>Ακτίνη</a:t>
            </a:r>
            <a:r>
              <a:rPr lang="el-GR" sz="2700" dirty="0">
                <a:cs typeface="Times New Roman" charset="0"/>
              </a:rPr>
              <a:t>, </a:t>
            </a:r>
            <a:r>
              <a:rPr lang="el-GR" sz="2700" dirty="0" err="1">
                <a:cs typeface="Times New Roman" charset="0"/>
              </a:rPr>
              <a:t>Τροπομυοσίνη</a:t>
            </a:r>
            <a:r>
              <a:rPr lang="el-GR" sz="2700" dirty="0">
                <a:cs typeface="Times New Roman" charset="0"/>
              </a:rPr>
              <a:t>, </a:t>
            </a:r>
            <a:r>
              <a:rPr lang="el-GR" sz="2700" dirty="0" err="1" smtClean="0">
                <a:cs typeface="Times New Roman" charset="0"/>
              </a:rPr>
              <a:t>Τροπονίνη</a:t>
            </a:r>
            <a:endParaRPr lang="el-GR" sz="2700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1"/>
          </p:nvPr>
        </p:nvSpPr>
        <p:spPr>
          <a:xfrm>
            <a:off x="605873" y="1839142"/>
            <a:ext cx="7886700" cy="172646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sz="2600" b="1" dirty="0">
                <a:cs typeface="Times New Roman" charset="0"/>
              </a:rPr>
              <a:t>Βράχυνση</a:t>
            </a:r>
            <a:r>
              <a:rPr lang="el-GR" sz="2600" dirty="0">
                <a:cs typeface="Times New Roman" charset="0"/>
              </a:rPr>
              <a:t> του </a:t>
            </a:r>
            <a:r>
              <a:rPr lang="el-GR" sz="2600" dirty="0" err="1">
                <a:cs typeface="Times New Roman" charset="0"/>
              </a:rPr>
              <a:t>σαρκομερίδιου</a:t>
            </a:r>
            <a:r>
              <a:rPr lang="el-GR" sz="2600" dirty="0">
                <a:cs typeface="Times New Roman" charset="0"/>
              </a:rPr>
              <a:t> (Β) μέσω ολίσθησης των </a:t>
            </a:r>
            <a:r>
              <a:rPr lang="el-GR" sz="2600" dirty="0" err="1">
                <a:cs typeface="Times New Roman" charset="0"/>
              </a:rPr>
              <a:t>μικρονηματίων</a:t>
            </a:r>
            <a:r>
              <a:rPr lang="el-GR" sz="2600" dirty="0">
                <a:cs typeface="Times New Roman" charset="0"/>
              </a:rPr>
              <a:t> </a:t>
            </a:r>
            <a:r>
              <a:rPr lang="el-GR" sz="2600" dirty="0" err="1">
                <a:cs typeface="Times New Roman" charset="0"/>
              </a:rPr>
              <a:t>μυοσίνης</a:t>
            </a:r>
            <a:r>
              <a:rPr lang="el-GR" sz="2600" dirty="0">
                <a:cs typeface="Times New Roman" charset="0"/>
              </a:rPr>
              <a:t> πάνω στα </a:t>
            </a:r>
            <a:r>
              <a:rPr lang="el-GR" sz="2600" dirty="0" err="1">
                <a:cs typeface="Times New Roman" charset="0"/>
              </a:rPr>
              <a:t>μικρονημάτια</a:t>
            </a:r>
            <a:r>
              <a:rPr lang="el-GR" sz="2600" dirty="0">
                <a:cs typeface="Times New Roman" charset="0"/>
              </a:rPr>
              <a:t> </a:t>
            </a:r>
            <a:r>
              <a:rPr lang="el-GR" sz="2600" dirty="0" err="1" smtClean="0">
                <a:cs typeface="Times New Roman" charset="0"/>
              </a:rPr>
              <a:t>ακτίνης</a:t>
            </a:r>
            <a:r>
              <a:rPr lang="el-GR" sz="2600" dirty="0" smtClean="0">
                <a:cs typeface="Times New Roman" charset="0"/>
              </a:rPr>
              <a:t>. </a:t>
            </a:r>
            <a:endParaRPr lang="el-GR" sz="2600" dirty="0">
              <a:cs typeface="Times New Roman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sz="2600" b="1" dirty="0">
                <a:cs typeface="Times New Roman" charset="0"/>
              </a:rPr>
              <a:t>Επιμήκυνση</a:t>
            </a:r>
            <a:r>
              <a:rPr lang="el-GR" sz="2600" dirty="0">
                <a:cs typeface="Times New Roman" charset="0"/>
              </a:rPr>
              <a:t> του </a:t>
            </a:r>
            <a:r>
              <a:rPr lang="el-GR" sz="2600" dirty="0" err="1">
                <a:cs typeface="Times New Roman" charset="0"/>
              </a:rPr>
              <a:t>σαρκομερίδιου</a:t>
            </a:r>
            <a:r>
              <a:rPr lang="el-GR" sz="2600" dirty="0">
                <a:cs typeface="Times New Roman" charset="0"/>
              </a:rPr>
              <a:t> (Α) μέσω αποσύνδεσης των γεφυρών ολίσθησης λόγω παρουσίας ανταγωνιστικών μυών ή </a:t>
            </a:r>
            <a:r>
              <a:rPr lang="el-GR" sz="2600" dirty="0" smtClean="0">
                <a:cs typeface="Times New Roman" charset="0"/>
              </a:rPr>
              <a:t>βαρύτητας.</a:t>
            </a:r>
            <a:endParaRPr lang="el-GR" sz="2600" dirty="0"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76739" y="570954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29</a:t>
            </a:r>
            <a:endParaRPr lang="el-GR" sz="1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89" y="3396173"/>
            <a:ext cx="6899518" cy="2759807"/>
          </a:xfrm>
        </p:spPr>
      </p:pic>
    </p:spTree>
    <p:extLst>
      <p:ext uri="{BB962C8B-B14F-4D97-AF65-F5344CB8AC3E}">
        <p14:creationId xmlns:p14="http://schemas.microsoft.com/office/powerpoint/2010/main" val="1806120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Ρύθμιση μυϊκής μάζας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323849" y="1677172"/>
            <a:ext cx="8503627" cy="4351338"/>
          </a:xfrm>
        </p:spPr>
        <p:txBody>
          <a:bodyPr>
            <a:noAutofit/>
          </a:bodyPr>
          <a:lstStyle/>
          <a:p>
            <a:r>
              <a:rPr lang="el-GR" sz="2000" dirty="0">
                <a:cs typeface="Times New Roman" charset="0"/>
              </a:rPr>
              <a:t>Πρόσφατη έρευνα</a:t>
            </a:r>
            <a:r>
              <a:rPr lang="en-GB" sz="2000" dirty="0">
                <a:cs typeface="Times New Roman" charset="0"/>
              </a:rPr>
              <a:t> </a:t>
            </a:r>
            <a:r>
              <a:rPr lang="el-GR" sz="2000" dirty="0">
                <a:cs typeface="Times New Roman" charset="0"/>
              </a:rPr>
              <a:t>έδειξε ότι η πρωτεΐνη </a:t>
            </a:r>
            <a:r>
              <a:rPr lang="en-GB" sz="2000" b="1" dirty="0">
                <a:cs typeface="Times New Roman" charset="0"/>
              </a:rPr>
              <a:t>NCoR1 </a:t>
            </a:r>
            <a:r>
              <a:rPr lang="el-GR" sz="2000" b="1" dirty="0">
                <a:cs typeface="Times New Roman" charset="0"/>
              </a:rPr>
              <a:t>είναι ένας μεταγραφικός ρυθμιστής</a:t>
            </a:r>
            <a:r>
              <a:rPr lang="el-GR" sz="2000" dirty="0">
                <a:cs typeface="Times New Roman" charset="0"/>
              </a:rPr>
              <a:t> που ρυθμίζει την </a:t>
            </a:r>
            <a:r>
              <a:rPr lang="el-GR" sz="2000" dirty="0" err="1">
                <a:cs typeface="Times New Roman" charset="0"/>
              </a:rPr>
              <a:t>ενεργότητα</a:t>
            </a:r>
            <a:r>
              <a:rPr lang="el-GR" sz="2000" dirty="0">
                <a:cs typeface="Times New Roman" charset="0"/>
              </a:rPr>
              <a:t> μεταγραφικών παραγόντων όπως ο </a:t>
            </a:r>
            <a:r>
              <a:rPr lang="en-US" sz="2000" dirty="0">
                <a:cs typeface="Times New Roman" charset="0"/>
              </a:rPr>
              <a:t>myocyte enhancer factor-2 (MEF2), peroxisome proliferator-activated receptors </a:t>
            </a:r>
            <a:r>
              <a:rPr lang="el-GR" sz="2000" dirty="0">
                <a:cs typeface="Times New Roman" charset="0"/>
              </a:rPr>
              <a:t>β/δ</a:t>
            </a:r>
            <a:r>
              <a:rPr lang="en-US" sz="2000" dirty="0">
                <a:cs typeface="Times New Roman" charset="0"/>
              </a:rPr>
              <a:t> (PPARs) </a:t>
            </a:r>
            <a:r>
              <a:rPr lang="el-GR" sz="2000" dirty="0">
                <a:cs typeface="Times New Roman" charset="0"/>
              </a:rPr>
              <a:t>και </a:t>
            </a:r>
            <a:r>
              <a:rPr lang="en-US" sz="2000" dirty="0">
                <a:cs typeface="Times New Roman" charset="0"/>
              </a:rPr>
              <a:t>estrogen-related receptor</a:t>
            </a:r>
            <a:r>
              <a:rPr lang="el-GR" sz="2000" dirty="0">
                <a:cs typeface="Times New Roman" charset="0"/>
              </a:rPr>
              <a:t> (</a:t>
            </a:r>
            <a:r>
              <a:rPr lang="en-GB" sz="2000" dirty="0">
                <a:cs typeface="Times New Roman" charset="0"/>
              </a:rPr>
              <a:t>ERR). </a:t>
            </a:r>
            <a:r>
              <a:rPr lang="el-GR" sz="2000" b="1" dirty="0">
                <a:cs typeface="Times New Roman" charset="0"/>
              </a:rPr>
              <a:t>Τα επίπεδα αυτής της πρωτεΐνης μειώνονται σε συνθήκες όπου απαιτείται οξείδωση λιπιδίων για παραγωγή ενέργειας. Ποντίκια </a:t>
            </a:r>
            <a:r>
              <a:rPr lang="el-GR" sz="2000" dirty="0">
                <a:cs typeface="Times New Roman" charset="0"/>
              </a:rPr>
              <a:t>αλλά και </a:t>
            </a:r>
            <a:r>
              <a:rPr lang="el-GR" sz="2000" b="1" dirty="0">
                <a:cs typeface="Times New Roman" charset="0"/>
              </a:rPr>
              <a:t>Νηματώδεις</a:t>
            </a:r>
            <a:r>
              <a:rPr lang="el-GR" sz="2000" dirty="0">
                <a:cs typeface="Times New Roman" charset="0"/>
              </a:rPr>
              <a:t> σκώληκες που δεν είχαν αυτή την πρωτεΐνη είχαν αυξημένη </a:t>
            </a:r>
            <a:r>
              <a:rPr lang="el-GR" sz="2000" dirty="0" err="1">
                <a:cs typeface="Times New Roman" charset="0"/>
              </a:rPr>
              <a:t>μυική</a:t>
            </a:r>
            <a:r>
              <a:rPr lang="el-GR" sz="2000" dirty="0">
                <a:cs typeface="Times New Roman" charset="0"/>
              </a:rPr>
              <a:t> μάζα, </a:t>
            </a:r>
            <a:r>
              <a:rPr lang="el-GR" sz="2000" b="1" dirty="0">
                <a:cs typeface="Times New Roman" charset="0"/>
              </a:rPr>
              <a:t>αυξημένο αριθμό και </a:t>
            </a:r>
            <a:r>
              <a:rPr lang="el-GR" sz="2000" b="1" dirty="0" err="1">
                <a:cs typeface="Times New Roman" charset="0"/>
              </a:rPr>
              <a:t>ενεργότητα</a:t>
            </a:r>
            <a:r>
              <a:rPr lang="el-GR" sz="2000" b="1" dirty="0">
                <a:cs typeface="Times New Roman" charset="0"/>
              </a:rPr>
              <a:t> μιτοχονδρίων</a:t>
            </a:r>
            <a:r>
              <a:rPr lang="el-GR" sz="2000" dirty="0">
                <a:cs typeface="Times New Roman" charset="0"/>
              </a:rPr>
              <a:t> στους μυς και αυξημένη αντοχή στην άσκηση.</a:t>
            </a:r>
            <a:r>
              <a:rPr lang="en-US" sz="2000" dirty="0">
                <a:cs typeface="Times New Roman" charset="0"/>
              </a:rPr>
              <a:t>  </a:t>
            </a:r>
            <a:endParaRPr lang="el-GR" sz="2000" dirty="0">
              <a:cs typeface="Times New Roman" charset="0"/>
            </a:endParaRPr>
          </a:p>
          <a:p>
            <a:endParaRPr lang="el-GR" sz="2000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65" y="3988956"/>
            <a:ext cx="6050573" cy="2188007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3η. Στήριξη - Κίνηση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01343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30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93310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‘Ελεγχος σύσπασης του μυός</a:t>
            </a:r>
            <a:r>
              <a:rPr lang="en-US" dirty="0" smtClean="0"/>
              <a:t>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8650" y="1825625"/>
            <a:ext cx="8210550" cy="5032375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</a:pPr>
            <a:r>
              <a:rPr lang="el-GR" sz="5100" dirty="0">
                <a:cs typeface="Simplified Arabic" pitchFamily="18" charset="-78"/>
              </a:rPr>
              <a:t>Σύσπαση μετά από νευρικό </a:t>
            </a:r>
            <a:r>
              <a:rPr lang="el-GR" sz="5100" dirty="0" smtClean="0">
                <a:cs typeface="Simplified Arabic" pitchFamily="18" charset="-78"/>
              </a:rPr>
              <a:t>ερέθισμα.</a:t>
            </a:r>
            <a:endParaRPr lang="el-GR" sz="5100" dirty="0">
              <a:cs typeface="Simplified Arabic" pitchFamily="18" charset="-78"/>
            </a:endParaRPr>
          </a:p>
          <a:p>
            <a:pPr>
              <a:lnSpc>
                <a:spcPct val="110000"/>
              </a:lnSpc>
            </a:pPr>
            <a:r>
              <a:rPr lang="el-GR" sz="5100" dirty="0">
                <a:cs typeface="Simplified Arabic" pitchFamily="18" charset="-78"/>
              </a:rPr>
              <a:t>Μια νευρική απόληξη </a:t>
            </a:r>
            <a:r>
              <a:rPr lang="el-GR" sz="5100" dirty="0" err="1">
                <a:cs typeface="Simplified Arabic" pitchFamily="18" charset="-78"/>
              </a:rPr>
              <a:t>νευρώνει</a:t>
            </a:r>
            <a:r>
              <a:rPr lang="el-GR" sz="5100" dirty="0">
                <a:cs typeface="Simplified Arabic" pitchFamily="18" charset="-78"/>
              </a:rPr>
              <a:t> </a:t>
            </a:r>
            <a:r>
              <a:rPr lang="el-GR" sz="5100" b="1" dirty="0">
                <a:cs typeface="Simplified Arabic" pitchFamily="18" charset="-78"/>
              </a:rPr>
              <a:t>ένα και μόνο </a:t>
            </a:r>
            <a:r>
              <a:rPr lang="el-GR" sz="5100" dirty="0">
                <a:cs typeface="Simplified Arabic" pitchFamily="18" charset="-78"/>
              </a:rPr>
              <a:t>μυϊκό </a:t>
            </a:r>
            <a:r>
              <a:rPr lang="el-GR" sz="5100" dirty="0" smtClean="0">
                <a:cs typeface="Simplified Arabic" pitchFamily="18" charset="-78"/>
              </a:rPr>
              <a:t>κύτταρο.</a:t>
            </a:r>
            <a:endParaRPr lang="el-GR" sz="5100" dirty="0">
              <a:cs typeface="Simplified Arabic" pitchFamily="18" charset="-78"/>
            </a:endParaRPr>
          </a:p>
          <a:p>
            <a:pPr>
              <a:lnSpc>
                <a:spcPct val="110000"/>
              </a:lnSpc>
            </a:pPr>
            <a:r>
              <a:rPr lang="el-GR" sz="5100" dirty="0">
                <a:cs typeface="Simplified Arabic" pitchFamily="18" charset="-78"/>
              </a:rPr>
              <a:t>Ένας νευρικός άξονας </a:t>
            </a:r>
            <a:r>
              <a:rPr lang="el-GR" sz="5100" dirty="0" err="1">
                <a:cs typeface="Simplified Arabic" pitchFamily="18" charset="-78"/>
              </a:rPr>
              <a:t>νευρώνει</a:t>
            </a:r>
            <a:r>
              <a:rPr lang="el-GR" sz="5100" dirty="0">
                <a:cs typeface="Simplified Arabic" pitchFamily="18" charset="-78"/>
              </a:rPr>
              <a:t> λίγα (μύες κίνησης του </a:t>
            </a:r>
            <a:r>
              <a:rPr lang="el-GR" sz="5100" dirty="0" smtClean="0">
                <a:cs typeface="Simplified Arabic" pitchFamily="18" charset="-78"/>
              </a:rPr>
              <a:t>οφθαλμού) ή </a:t>
            </a:r>
            <a:r>
              <a:rPr lang="el-GR" sz="5100" dirty="0">
                <a:cs typeface="Simplified Arabic" pitchFamily="18" charset="-78"/>
              </a:rPr>
              <a:t>πολλά μυϊκά κύτταρα (μύες των </a:t>
            </a:r>
            <a:r>
              <a:rPr lang="el-GR" sz="5100" dirty="0" err="1">
                <a:cs typeface="Simplified Arabic" pitchFamily="18" charset="-78"/>
              </a:rPr>
              <a:t>κάτων</a:t>
            </a:r>
            <a:r>
              <a:rPr lang="el-GR" sz="5100" dirty="0">
                <a:cs typeface="Simplified Arabic" pitchFamily="18" charset="-78"/>
              </a:rPr>
              <a:t> άκρων</a:t>
            </a:r>
            <a:r>
              <a:rPr lang="el-GR" sz="5100" dirty="0" smtClean="0">
                <a:cs typeface="Simplified Arabic" pitchFamily="18" charset="-78"/>
              </a:rPr>
              <a:t>).</a:t>
            </a:r>
          </a:p>
          <a:p>
            <a:pPr>
              <a:lnSpc>
                <a:spcPct val="110000"/>
              </a:lnSpc>
            </a:pPr>
            <a:r>
              <a:rPr lang="el-GR" sz="5100" dirty="0">
                <a:cs typeface="Simplified Arabic" pitchFamily="18" charset="-78"/>
              </a:rPr>
              <a:t>Ο κινητικός νευρώνας και το σύνολο των μυϊκών ινών που </a:t>
            </a:r>
            <a:r>
              <a:rPr lang="el-GR" sz="5100" dirty="0" err="1">
                <a:cs typeface="Simplified Arabic" pitchFamily="18" charset="-78"/>
              </a:rPr>
              <a:t>νευρώνει</a:t>
            </a:r>
            <a:r>
              <a:rPr lang="el-GR" sz="5100" dirty="0">
                <a:cs typeface="Simplified Arabic" pitchFamily="18" charset="-78"/>
              </a:rPr>
              <a:t> αποκαλούνται </a:t>
            </a:r>
            <a:r>
              <a:rPr lang="el-GR" sz="5100" b="1" dirty="0">
                <a:cs typeface="Simplified Arabic" pitchFamily="18" charset="-78"/>
              </a:rPr>
              <a:t>κινητική μονάδα</a:t>
            </a:r>
          </a:p>
          <a:p>
            <a:pPr>
              <a:lnSpc>
                <a:spcPct val="110000"/>
              </a:lnSpc>
            </a:pPr>
            <a:r>
              <a:rPr lang="el-GR" sz="5100" dirty="0">
                <a:cs typeface="Simplified Arabic" pitchFamily="18" charset="-78"/>
              </a:rPr>
              <a:t>Μήνυμα από το νευρώνα= Σύσπαση σε όλες τις μυϊκές ίνες που </a:t>
            </a:r>
            <a:r>
              <a:rPr lang="el-GR" sz="5100" dirty="0" err="1" smtClean="0">
                <a:cs typeface="Simplified Arabic" pitchFamily="18" charset="-78"/>
              </a:rPr>
              <a:t>νευρώνει</a:t>
            </a:r>
            <a:r>
              <a:rPr lang="el-GR" sz="5100" dirty="0" smtClean="0">
                <a:cs typeface="Simplified Arabic" pitchFamily="18" charset="-78"/>
              </a:rPr>
              <a:t>. </a:t>
            </a:r>
            <a:r>
              <a:rPr lang="el-GR" sz="5100" b="1" dirty="0">
                <a:cs typeface="Simplified Arabic" pitchFamily="18" charset="-78"/>
              </a:rPr>
              <a:t>Έτσι η συνολική δύναμη ενός μυός εξαρτάται από τον αριθμό</a:t>
            </a:r>
            <a:r>
              <a:rPr lang="el-GR" sz="5100" dirty="0">
                <a:cs typeface="Simplified Arabic" pitchFamily="18" charset="-78"/>
              </a:rPr>
              <a:t> </a:t>
            </a:r>
            <a:r>
              <a:rPr lang="el-GR" sz="5100" b="1" dirty="0" smtClean="0">
                <a:cs typeface="Simplified Arabic" pitchFamily="18" charset="-78"/>
              </a:rPr>
              <a:t>των </a:t>
            </a:r>
            <a:r>
              <a:rPr lang="el-GR" sz="5100" b="1" dirty="0">
                <a:cs typeface="Simplified Arabic" pitchFamily="18" charset="-78"/>
              </a:rPr>
              <a:t>κινητικών μονάδων που </a:t>
            </a:r>
            <a:r>
              <a:rPr lang="el-GR" sz="5100" b="1" dirty="0" smtClean="0">
                <a:cs typeface="Simplified Arabic" pitchFamily="18" charset="-78"/>
              </a:rPr>
              <a:t>δραστηριοποιούνται.</a:t>
            </a:r>
            <a:endParaRPr lang="el-GR" sz="5100" b="1" dirty="0">
              <a:cs typeface="Simplified Arabic" pitchFamily="18" charset="-78"/>
            </a:endParaRPr>
          </a:p>
          <a:p>
            <a:pPr algn="ctr"/>
            <a:endParaRPr lang="el-GR" dirty="0">
              <a:cs typeface="Simplified Arabic" pitchFamily="18" charset="-78"/>
            </a:endParaRPr>
          </a:p>
          <a:p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71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‘Ελεγχος σύσπασης του μυός</a:t>
            </a:r>
            <a:r>
              <a:rPr lang="en-US" dirty="0" smtClean="0"/>
              <a:t> 2/2</a:t>
            </a:r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5" y="1934529"/>
            <a:ext cx="7722230" cy="3662236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69073" y="53197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896989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Σύζευξη διέγερσης </a:t>
            </a:r>
            <a:r>
              <a:rPr lang="el-GR" sz="4000" dirty="0" smtClean="0"/>
              <a:t>– σύσπασης </a:t>
            </a:r>
            <a:r>
              <a:rPr lang="el-GR" sz="4000" dirty="0" smtClean="0"/>
              <a:t>μυός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32954" y="1441831"/>
            <a:ext cx="4318488" cy="517305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3600" b="1" dirty="0" err="1">
                <a:cs typeface="Times New Roman" charset="0"/>
              </a:rPr>
              <a:t>Νευρομυϊκή</a:t>
            </a:r>
            <a:r>
              <a:rPr lang="el-GR" sz="3600" b="1" dirty="0">
                <a:cs typeface="Times New Roman" charset="0"/>
              </a:rPr>
              <a:t> σύναψη</a:t>
            </a:r>
            <a:r>
              <a:rPr lang="el-GR" sz="3600" dirty="0">
                <a:cs typeface="Times New Roman" charset="0"/>
              </a:rPr>
              <a:t>: εκεί που ένας νευρώνας συναντά μια μυϊκή ίνα</a:t>
            </a:r>
            <a:endParaRPr lang="en-GB" sz="3600" dirty="0">
              <a:cs typeface="Times New Roman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3600" dirty="0">
                <a:cs typeface="Times New Roman" charset="0"/>
              </a:rPr>
              <a:t>Στη σύναψη υπάρχει η </a:t>
            </a:r>
            <a:r>
              <a:rPr lang="el-GR" sz="3600" dirty="0" err="1">
                <a:cs typeface="Times New Roman" charset="0"/>
              </a:rPr>
              <a:t>συναπτική</a:t>
            </a:r>
            <a:r>
              <a:rPr lang="el-GR" sz="3600" dirty="0">
                <a:cs typeface="Times New Roman" charset="0"/>
              </a:rPr>
              <a:t> σχισμή όπου απελευθερώνεται η </a:t>
            </a:r>
            <a:r>
              <a:rPr lang="el-GR" sz="3600" b="1" dirty="0" err="1">
                <a:cs typeface="Times New Roman" charset="0"/>
              </a:rPr>
              <a:t>ακετυλοχολίνη</a:t>
            </a:r>
            <a:r>
              <a:rPr lang="el-GR" sz="3600" b="1" dirty="0">
                <a:cs typeface="Times New Roman" charset="0"/>
              </a:rPr>
              <a:t> </a:t>
            </a:r>
            <a:r>
              <a:rPr lang="el-GR" sz="3600" dirty="0">
                <a:cs typeface="Times New Roman" charset="0"/>
              </a:rPr>
              <a:t>από </a:t>
            </a:r>
            <a:r>
              <a:rPr lang="el-GR" sz="3600" b="1" dirty="0">
                <a:cs typeface="Times New Roman" charset="0"/>
              </a:rPr>
              <a:t>τα </a:t>
            </a:r>
            <a:r>
              <a:rPr lang="el-GR" sz="3600" b="1" dirty="0" err="1">
                <a:cs typeface="Times New Roman" charset="0"/>
              </a:rPr>
              <a:t>συναπτικά</a:t>
            </a:r>
            <a:r>
              <a:rPr lang="el-GR" sz="3600" b="1" dirty="0">
                <a:cs typeface="Times New Roman" charset="0"/>
              </a:rPr>
              <a:t> </a:t>
            </a:r>
            <a:r>
              <a:rPr lang="el-GR" sz="3600" b="1" dirty="0" err="1" smtClean="0">
                <a:cs typeface="Times New Roman" charset="0"/>
              </a:rPr>
              <a:t>κυστίδια</a:t>
            </a:r>
            <a:r>
              <a:rPr lang="el-GR" sz="3600" b="1" dirty="0" smtClean="0">
                <a:cs typeface="Times New Roman" charset="0"/>
              </a:rPr>
              <a:t>.</a:t>
            </a:r>
            <a:endParaRPr lang="el-GR" sz="3600" b="1" dirty="0">
              <a:cs typeface="Times New Roman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3600" dirty="0">
                <a:cs typeface="Times New Roman" charset="0"/>
              </a:rPr>
              <a:t> </a:t>
            </a:r>
            <a:r>
              <a:rPr lang="el-GR" sz="3600" b="1" dirty="0" err="1">
                <a:cs typeface="Times New Roman" charset="0"/>
              </a:rPr>
              <a:t>Νευρομυϊκή</a:t>
            </a:r>
            <a:r>
              <a:rPr lang="el-GR" sz="3600" b="1" dirty="0">
                <a:cs typeface="Times New Roman" charset="0"/>
              </a:rPr>
              <a:t> σύναψη</a:t>
            </a:r>
            <a:r>
              <a:rPr lang="el-GR" sz="3600" dirty="0">
                <a:cs typeface="Times New Roman" charset="0"/>
              </a:rPr>
              <a:t>: εκεί που ένας νευρώνας συναντά μια μυϊκή </a:t>
            </a:r>
            <a:r>
              <a:rPr lang="el-GR" sz="3600" dirty="0" smtClean="0">
                <a:cs typeface="Times New Roman" charset="0"/>
              </a:rPr>
              <a:t>ίνα.</a:t>
            </a:r>
            <a:endParaRPr lang="en-GB" sz="3600" dirty="0">
              <a:cs typeface="Times New Roman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3600" dirty="0">
                <a:cs typeface="Times New Roman" charset="0"/>
              </a:rPr>
              <a:t>Στη σύναψη υπάρχει η </a:t>
            </a:r>
            <a:r>
              <a:rPr lang="el-GR" sz="3600" dirty="0" err="1">
                <a:cs typeface="Times New Roman" charset="0"/>
              </a:rPr>
              <a:t>συναπτική</a:t>
            </a:r>
            <a:r>
              <a:rPr lang="el-GR" sz="3600" dirty="0">
                <a:cs typeface="Times New Roman" charset="0"/>
              </a:rPr>
              <a:t> σχισμή όπου απελευθερώνεται η </a:t>
            </a:r>
            <a:r>
              <a:rPr lang="el-GR" sz="3600" b="1" dirty="0" err="1">
                <a:cs typeface="Times New Roman" charset="0"/>
              </a:rPr>
              <a:t>ακετυλοχολίνη</a:t>
            </a:r>
            <a:r>
              <a:rPr lang="el-GR" sz="3600" b="1" dirty="0">
                <a:cs typeface="Times New Roman" charset="0"/>
              </a:rPr>
              <a:t> </a:t>
            </a:r>
            <a:r>
              <a:rPr lang="el-GR" sz="3600" dirty="0">
                <a:cs typeface="Times New Roman" charset="0"/>
              </a:rPr>
              <a:t>από </a:t>
            </a:r>
            <a:r>
              <a:rPr lang="el-GR" sz="3600" b="1" dirty="0">
                <a:cs typeface="Times New Roman" charset="0"/>
              </a:rPr>
              <a:t>τα </a:t>
            </a:r>
            <a:r>
              <a:rPr lang="el-GR" sz="3600" b="1" dirty="0" err="1">
                <a:cs typeface="Times New Roman" charset="0"/>
              </a:rPr>
              <a:t>συναπτικά</a:t>
            </a:r>
            <a:r>
              <a:rPr lang="el-GR" sz="3600" b="1" dirty="0">
                <a:cs typeface="Times New Roman" charset="0"/>
              </a:rPr>
              <a:t> </a:t>
            </a:r>
            <a:r>
              <a:rPr lang="el-GR" sz="3600" b="1" dirty="0" err="1" smtClean="0">
                <a:cs typeface="Times New Roman" charset="0"/>
              </a:rPr>
              <a:t>κυστίδια</a:t>
            </a:r>
            <a:r>
              <a:rPr lang="el-GR" sz="3600" b="1" dirty="0" smtClean="0">
                <a:cs typeface="Times New Roman" charset="0"/>
              </a:rPr>
              <a:t>.</a:t>
            </a:r>
            <a:endParaRPr lang="el-GR" sz="3600" b="1" dirty="0">
              <a:cs typeface="Times New Roman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3600" dirty="0">
                <a:cs typeface="Times New Roman" charset="0"/>
              </a:rPr>
              <a:t> Το </a:t>
            </a:r>
            <a:r>
              <a:rPr lang="el-GR" sz="3600" b="1" dirty="0">
                <a:cs typeface="Times New Roman" charset="0"/>
              </a:rPr>
              <a:t>σύστημα Τ</a:t>
            </a:r>
            <a:r>
              <a:rPr lang="el-GR" sz="3600" dirty="0">
                <a:cs typeface="Times New Roman" charset="0"/>
              </a:rPr>
              <a:t> κατορθώνει να μεταφερθεί η ηλεκτρική </a:t>
            </a:r>
            <a:r>
              <a:rPr lang="el-GR" sz="3600" dirty="0" err="1">
                <a:cs typeface="Times New Roman" charset="0"/>
              </a:rPr>
              <a:t>εκπόλωση</a:t>
            </a:r>
            <a:r>
              <a:rPr lang="el-GR" sz="3600" dirty="0">
                <a:cs typeface="Times New Roman" charset="0"/>
              </a:rPr>
              <a:t> από τη </a:t>
            </a:r>
            <a:r>
              <a:rPr lang="el-GR" sz="3600" dirty="0" err="1">
                <a:cs typeface="Times New Roman" charset="0"/>
              </a:rPr>
              <a:t>νευρομυϊκή</a:t>
            </a:r>
            <a:r>
              <a:rPr lang="el-GR" sz="3600" dirty="0">
                <a:cs typeface="Times New Roman" charset="0"/>
              </a:rPr>
              <a:t> σύναψη προς τα εσωτερικά </a:t>
            </a:r>
            <a:r>
              <a:rPr lang="el-GR" sz="3600" dirty="0" err="1" smtClean="0">
                <a:cs typeface="Times New Roman" charset="0"/>
              </a:rPr>
              <a:t>μυονημάτια</a:t>
            </a:r>
            <a:r>
              <a:rPr lang="el-GR" sz="3600" dirty="0" smtClean="0">
                <a:cs typeface="Times New Roman" charset="0"/>
              </a:rPr>
              <a:t>.  </a:t>
            </a:r>
            <a:endParaRPr lang="el-GR" sz="3600" dirty="0">
              <a:cs typeface="Times New Roman" charset="0"/>
            </a:endParaRPr>
          </a:p>
          <a:p>
            <a:pPr algn="ctr"/>
            <a:endParaRPr lang="el-GR" dirty="0">
              <a:latin typeface="Times New Roman" charset="0"/>
              <a:cs typeface="Times New Roman" charset="0"/>
            </a:endParaRPr>
          </a:p>
          <a:p>
            <a:pPr algn="ctr"/>
            <a:endParaRPr lang="el-GR" dirty="0">
              <a:latin typeface="Times New Roman" charset="0"/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184" y="1690689"/>
            <a:ext cx="2580373" cy="4351338"/>
          </a:xfrm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62651" y="563033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33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1583" y="2580014"/>
            <a:ext cx="391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32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755469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Μηχανισμοί Κίνησης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408052"/>
            <a:ext cx="8276493" cy="252046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dirty="0">
                <a:cs typeface="Times New Roman" charset="0"/>
              </a:rPr>
              <a:t>Ξέρουμε ότι Ε</a:t>
            </a:r>
            <a:r>
              <a:rPr lang="en-GB" baseline="-25000" dirty="0">
                <a:cs typeface="Times New Roman" charset="0"/>
              </a:rPr>
              <a:t>k</a:t>
            </a:r>
            <a:r>
              <a:rPr lang="el-GR" dirty="0">
                <a:cs typeface="Times New Roman" charset="0"/>
              </a:rPr>
              <a:t>=1/2</a:t>
            </a:r>
            <a:r>
              <a:rPr lang="en-GB" dirty="0">
                <a:cs typeface="Times New Roman" charset="0"/>
              </a:rPr>
              <a:t>mu</a:t>
            </a:r>
            <a:r>
              <a:rPr lang="en-GB" baseline="30000" dirty="0">
                <a:cs typeface="Times New Roman" charset="0"/>
              </a:rPr>
              <a:t>2</a:t>
            </a:r>
            <a:r>
              <a:rPr lang="el-GR" dirty="0">
                <a:cs typeface="Times New Roman" charset="0"/>
              </a:rPr>
              <a:t> και αυτό σημαίνει ότι η κίνηση απαιτεί ενέργεια που στα βιολογικά συστήματα επιτυγχάνεται μέσω μετατροπής της χημικής ενέργειας του ΑΤΡ σε μηχανική ενέργεια.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dirty="0" smtClean="0">
                <a:cs typeface="Times New Roman" charset="0"/>
              </a:rPr>
              <a:t>Η </a:t>
            </a:r>
            <a:r>
              <a:rPr lang="el-GR" dirty="0">
                <a:cs typeface="Times New Roman" charset="0"/>
              </a:rPr>
              <a:t>ικανότητα των μυών σε αυτή τη μετατροπή είναι περίπου 25% και το υπόλοιπο 75% μετατρέπεται σε θερμότητα.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dirty="0">
                <a:cs typeface="Times New Roman" charset="0"/>
              </a:rPr>
              <a:t>Η ικανότητα κίνησης βασίζεται στη χρήση σύνθετων ιστών που έχουν ιεραρχική οργάνωση (π.χ. μύες ή τένοντες). Οι τένοντες χρησιμοποιούν τον πολυμερισμό του κολλαγόνου για να εκταθούν.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86" y="3817445"/>
            <a:ext cx="5982019" cy="1885156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Ορθογώνιο 7"/>
          <p:cNvSpPr/>
          <p:nvPr/>
        </p:nvSpPr>
        <p:spPr>
          <a:xfrm>
            <a:off x="433180" y="5702601"/>
            <a:ext cx="847196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l-GR" sz="1400" dirty="0">
                <a:cs typeface="Times New Roman" charset="0"/>
              </a:rPr>
              <a:t>Το </a:t>
            </a:r>
            <a:r>
              <a:rPr lang="el-GR" sz="1400" dirty="0" err="1">
                <a:cs typeface="Times New Roman" charset="0"/>
              </a:rPr>
              <a:t>κολλίμπρι</a:t>
            </a:r>
            <a:r>
              <a:rPr lang="el-GR" sz="1400" dirty="0">
                <a:cs typeface="Times New Roman" charset="0"/>
              </a:rPr>
              <a:t> παρουσιάζει ενδιαφέρον γιατί η κάτω κίνηση των φτερών δίνει ώθηση ενώ και οι δύο κινήσεις των φτερών δίνουν άνωση. Στα έντομα η κάτω κίνηση δίνει περισσότερη άνωση στην οριζόντια κίνηση.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69073" y="521576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34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526957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1. </a:t>
            </a:r>
            <a:r>
              <a:rPr lang="el-GR" sz="4000" dirty="0" smtClean="0"/>
              <a:t>Σωματικό περίβλημα Λειτουργίες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8071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l-GR" sz="4200" dirty="0">
                <a:cs typeface="Times New Roman" charset="0"/>
              </a:rPr>
              <a:t>Μηχανική προστασία κατά της φθοράς και διάτρησης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l-GR" sz="4200" dirty="0">
                <a:cs typeface="Times New Roman" charset="0"/>
              </a:rPr>
              <a:t>Φράγμα στην εισβολή παθογόνων οργανισμών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l-GR" sz="4200" dirty="0">
                <a:cs typeface="Times New Roman" charset="0"/>
              </a:rPr>
              <a:t>Μόνωση κατά της απώλειας ή εισροής υγρών στο σώμα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l-GR" sz="4200" dirty="0">
                <a:cs typeface="Times New Roman" charset="0"/>
              </a:rPr>
              <a:t>Προστασία από την υπεριώδη ηλιακή ακτινοβολία</a:t>
            </a:r>
            <a:r>
              <a:rPr lang="en-GB" sz="4200" dirty="0">
                <a:cs typeface="Times New Roman" charset="0"/>
              </a:rPr>
              <a:t> *</a:t>
            </a:r>
            <a:endParaRPr lang="el-GR" sz="4200" dirty="0">
              <a:cs typeface="Times New Roman" charset="0"/>
            </a:endParaRP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l-GR" sz="4200" dirty="0" err="1">
                <a:cs typeface="Times New Roman" charset="0"/>
              </a:rPr>
              <a:t>Θερμορρύθμιση</a:t>
            </a:r>
            <a:r>
              <a:rPr lang="el-GR" sz="4200" dirty="0">
                <a:cs typeface="Times New Roman" charset="0"/>
              </a:rPr>
              <a:t> </a:t>
            </a:r>
            <a:r>
              <a:rPr lang="en-GB" sz="4200" dirty="0">
                <a:cs typeface="Times New Roman" charset="0"/>
              </a:rPr>
              <a:t>(</a:t>
            </a:r>
            <a:r>
              <a:rPr lang="el-GR" sz="4200" dirty="0" err="1">
                <a:cs typeface="Times New Roman" charset="0"/>
              </a:rPr>
              <a:t>ενδόθερμα</a:t>
            </a:r>
            <a:r>
              <a:rPr lang="el-GR" sz="4200" dirty="0">
                <a:cs typeface="Times New Roman" charset="0"/>
              </a:rPr>
              <a:t> ζώα</a:t>
            </a:r>
            <a:r>
              <a:rPr lang="en-GB" sz="4200" dirty="0">
                <a:cs typeface="Times New Roman" charset="0"/>
              </a:rPr>
              <a:t>)</a:t>
            </a:r>
            <a:r>
              <a:rPr lang="el-GR" sz="4200" dirty="0">
                <a:cs typeface="Times New Roman" charset="0"/>
              </a:rPr>
              <a:t> ως μέσο απώλειας θερμότητας 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l-GR" sz="4200" dirty="0">
                <a:cs typeface="Times New Roman" charset="0"/>
              </a:rPr>
              <a:t>Αισθητήριο όργανο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l-GR" sz="4200" dirty="0">
                <a:cs typeface="Times New Roman" charset="0"/>
              </a:rPr>
              <a:t>Απεκκριτική λειτουργία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l-GR" sz="4200" dirty="0" smtClean="0">
                <a:cs typeface="Times New Roman" charset="0"/>
              </a:rPr>
              <a:t>Χρωματισμός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endParaRPr lang="el-GR" sz="3600" dirty="0">
              <a:cs typeface="Times New Roman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l-GR" sz="3400" dirty="0" smtClean="0">
                <a:ea typeface="ＭＳ Ｐゴシック" charset="-128"/>
                <a:cs typeface="Times New Roman" charset="0"/>
              </a:rPr>
              <a:t>*Υπάρχουν </a:t>
            </a:r>
            <a:r>
              <a:rPr lang="el-GR" sz="3400" dirty="0">
                <a:ea typeface="ＭＳ Ｐゴシック" charset="-128"/>
                <a:cs typeface="Times New Roman" charset="0"/>
              </a:rPr>
              <a:t>3 ειδών υπεριώδης ακτινοβολίες: </a:t>
            </a:r>
            <a:r>
              <a:rPr lang="en-GB" sz="3400" dirty="0">
                <a:ea typeface="ＭＳ Ｐゴシック" charset="-128"/>
                <a:cs typeface="Times New Roman" charset="0"/>
              </a:rPr>
              <a:t>UVA (400-320 nm), UVB (320-280 nm) </a:t>
            </a:r>
            <a:r>
              <a:rPr lang="el-GR" sz="3400" dirty="0">
                <a:ea typeface="ＭＳ Ｐゴシック" charset="-128"/>
                <a:cs typeface="Times New Roman" charset="0"/>
              </a:rPr>
              <a:t>και </a:t>
            </a:r>
            <a:r>
              <a:rPr lang="en-GB" sz="3400" dirty="0">
                <a:ea typeface="ＭＳ Ｐゴシック" charset="-128"/>
                <a:cs typeface="Times New Roman" charset="0"/>
              </a:rPr>
              <a:t>UVC (280-100 nm)</a:t>
            </a:r>
            <a:r>
              <a:rPr lang="el-GR" sz="3400" dirty="0">
                <a:ea typeface="ＭＳ Ｐゴシック" charset="-128"/>
                <a:cs typeface="Times New Roman" charset="0"/>
              </a:rPr>
              <a:t>.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l-GR" sz="3400" dirty="0">
                <a:ea typeface="ＭＳ Ｐゴシック" charset="-128"/>
                <a:cs typeface="Times New Roman" charset="0"/>
              </a:rPr>
              <a:t>Η </a:t>
            </a:r>
            <a:r>
              <a:rPr lang="en-GB" sz="3400" dirty="0">
                <a:ea typeface="ＭＳ Ｐゴシック" charset="-128"/>
                <a:cs typeface="Times New Roman" charset="0"/>
              </a:rPr>
              <a:t>UVA</a:t>
            </a:r>
            <a:r>
              <a:rPr lang="el-GR" sz="3400" dirty="0">
                <a:ea typeface="ＭＳ Ｐゴシック" charset="-128"/>
                <a:cs typeface="Times New Roman" charset="0"/>
              </a:rPr>
              <a:t> προκαλεί έμμεση βλάβη στο </a:t>
            </a:r>
            <a:r>
              <a:rPr lang="en-GB" sz="3400" dirty="0">
                <a:ea typeface="ＭＳ Ｐゴシック" charset="-128"/>
                <a:cs typeface="Times New Roman" charset="0"/>
              </a:rPr>
              <a:t>DNA </a:t>
            </a:r>
            <a:r>
              <a:rPr lang="el-GR" sz="3400" dirty="0">
                <a:ea typeface="ＭＳ Ｐゴシック" charset="-128"/>
                <a:cs typeface="Times New Roman" charset="0"/>
              </a:rPr>
              <a:t>μέσω της δημιουργίας ελευθέρων ριζών οξυγόνου.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l-GR" sz="3400" dirty="0">
                <a:ea typeface="ＭＳ Ｐゴシック" charset="-128"/>
                <a:cs typeface="Times New Roman" charset="0"/>
              </a:rPr>
              <a:t>Η </a:t>
            </a:r>
            <a:r>
              <a:rPr lang="en-GB" sz="3400" dirty="0">
                <a:ea typeface="ＭＳ Ｐゴシック" charset="-128"/>
                <a:cs typeface="Times New Roman" charset="0"/>
              </a:rPr>
              <a:t>UVB </a:t>
            </a:r>
            <a:r>
              <a:rPr lang="el-GR" sz="3400" dirty="0">
                <a:ea typeface="ＭＳ Ｐゴシック" charset="-128"/>
                <a:cs typeface="Times New Roman" charset="0"/>
              </a:rPr>
              <a:t>προκαλεί </a:t>
            </a:r>
            <a:r>
              <a:rPr lang="el-GR" sz="3400" dirty="0" err="1">
                <a:ea typeface="ＭＳ Ｐゴシック" charset="-128"/>
                <a:cs typeface="Times New Roman" charset="0"/>
              </a:rPr>
              <a:t>άμμεση</a:t>
            </a:r>
            <a:r>
              <a:rPr lang="el-GR" sz="3400" dirty="0">
                <a:ea typeface="ＭＳ Ｐゴシック" charset="-128"/>
                <a:cs typeface="Times New Roman" charset="0"/>
              </a:rPr>
              <a:t> βλάβη στο </a:t>
            </a:r>
            <a:r>
              <a:rPr lang="en-GB" sz="3400" dirty="0">
                <a:ea typeface="ＭＳ Ｐゴシック" charset="-128"/>
                <a:cs typeface="Times New Roman" charset="0"/>
              </a:rPr>
              <a:t>DNA </a:t>
            </a:r>
            <a:r>
              <a:rPr lang="el-GR" sz="3400" dirty="0">
                <a:ea typeface="ＭＳ Ｐゴシック" charset="-128"/>
                <a:cs typeface="Times New Roman" charset="0"/>
              </a:rPr>
              <a:t>μέσω μετατροπής 2 γειτονικών </a:t>
            </a:r>
            <a:r>
              <a:rPr lang="el-GR" sz="3400" dirty="0" err="1">
                <a:ea typeface="ＭＳ Ｐゴシック" charset="-128"/>
                <a:cs typeface="Times New Roman" charset="0"/>
              </a:rPr>
              <a:t>κυτοσινών</a:t>
            </a:r>
            <a:r>
              <a:rPr lang="el-GR" sz="3400" dirty="0">
                <a:ea typeface="ＭＳ Ｐゴシック" charset="-128"/>
                <a:cs typeface="Times New Roman" charset="0"/>
              </a:rPr>
              <a:t> σε διμερές που αναγνωρίζονται </a:t>
            </a:r>
            <a:r>
              <a:rPr lang="el-GR" sz="3400" dirty="0" err="1">
                <a:ea typeface="ＭＳ Ｐゴシック" charset="-128"/>
                <a:cs typeface="Times New Roman" charset="0"/>
              </a:rPr>
              <a:t>ώς</a:t>
            </a:r>
            <a:r>
              <a:rPr lang="el-GR" sz="3400" dirty="0">
                <a:ea typeface="ＭＳ Ｐゴシック" charset="-128"/>
                <a:cs typeface="Times New Roman" charset="0"/>
              </a:rPr>
              <a:t> 2 </a:t>
            </a:r>
            <a:r>
              <a:rPr lang="el-GR" sz="3400" dirty="0" err="1">
                <a:ea typeface="ＭＳ Ｐゴシック" charset="-128"/>
                <a:cs typeface="Times New Roman" charset="0"/>
              </a:rPr>
              <a:t>αδενίνες</a:t>
            </a:r>
            <a:r>
              <a:rPr lang="el-GR" sz="3400" dirty="0">
                <a:ea typeface="ＭＳ Ｐゴシック" charset="-128"/>
                <a:cs typeface="Times New Roman" charset="0"/>
              </a:rPr>
              <a:t> από την </a:t>
            </a:r>
            <a:r>
              <a:rPr lang="en-GB" sz="3400" dirty="0">
                <a:ea typeface="ＭＳ Ｐゴシック" charset="-128"/>
                <a:cs typeface="Times New Roman" charset="0"/>
              </a:rPr>
              <a:t>DNA </a:t>
            </a:r>
            <a:r>
              <a:rPr lang="el-GR" sz="3400" dirty="0" err="1">
                <a:ea typeface="ＭＳ Ｐゴシック" charset="-128"/>
                <a:cs typeface="Times New Roman" charset="0"/>
              </a:rPr>
              <a:t>πολυμεράση</a:t>
            </a:r>
            <a:r>
              <a:rPr lang="el-GR" sz="3400" dirty="0">
                <a:ea typeface="ＭＳ Ｐゴシック" charset="-128"/>
                <a:cs typeface="Times New Roman" charset="0"/>
              </a:rPr>
              <a:t>.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>
              <a:solidFill>
                <a:srgbClr val="FF6600"/>
              </a:solidFill>
              <a:ea typeface="ＭＳ Ｐゴシック" charset="-128"/>
            </a:endParaRP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20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Η ενέργεια σύσπασης των μυών στην κίνηση </a:t>
            </a:r>
            <a:endParaRPr lang="el-GR" sz="4000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70" y="1825625"/>
            <a:ext cx="6310060" cy="435133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36741" y="35925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37</a:t>
            </a:r>
            <a:endParaRPr lang="el-GR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936741" y="50292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38</a:t>
            </a:r>
            <a:endParaRPr lang="el-GR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666665" y="50856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</a:t>
            </a:r>
            <a:endParaRPr lang="el-GR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705106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r>
              <a:rPr lang="en-US" sz="1200" dirty="0" smtClean="0"/>
              <a:t>0</a:t>
            </a:r>
            <a:endParaRPr lang="el-GR" sz="1200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87" y="1851026"/>
            <a:ext cx="1743970" cy="8719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98110" y="24844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35</a:t>
            </a:r>
            <a:endParaRPr lang="el-GR" sz="12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503" y="1799838"/>
            <a:ext cx="1755922" cy="9060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Box 17"/>
          <p:cNvSpPr txBox="1"/>
          <p:nvPr/>
        </p:nvSpPr>
        <p:spPr>
          <a:xfrm>
            <a:off x="6786887" y="24822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36</a:t>
            </a:r>
            <a:endParaRPr lang="el-GR" sz="12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10" y="2930962"/>
            <a:ext cx="3996702" cy="10291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2442411" y="3846978"/>
            <a:ext cx="52626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ετατροπή της σε </a:t>
            </a:r>
            <a:r>
              <a:rPr lang="el-G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κρεατίνη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και ΑΤ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μέσω αμφίδρομης δράσης της </a:t>
            </a:r>
            <a:r>
              <a:rPr lang="el-G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κινάσης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της κρεατίνης (</a:t>
            </a:r>
            <a:r>
              <a:rPr lang="el-G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πρωτείνη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27392" y="35925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506119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Ζώα που χρησιμοποιούν τους μύες τους για τρέξιμο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216000" indent="-21600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3100" b="1" dirty="0">
                <a:cs typeface="Times New Roman" charset="0"/>
              </a:rPr>
              <a:t>Ας δούμε τι συμβαίνει σε ζώα που χρησιμοποιούν τους μύες </a:t>
            </a:r>
            <a:r>
              <a:rPr lang="el-GR" sz="3100" b="1" dirty="0" smtClean="0">
                <a:cs typeface="Times New Roman" charset="0"/>
              </a:rPr>
              <a:t>τους για </a:t>
            </a:r>
            <a:r>
              <a:rPr lang="el-GR" sz="3100" b="1" dirty="0">
                <a:cs typeface="Times New Roman" charset="0"/>
              </a:rPr>
              <a:t>τρέξιμο: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r>
              <a:rPr lang="el-GR" sz="3100" dirty="0">
                <a:cs typeface="Times New Roman" charset="0"/>
              </a:rPr>
              <a:t>Τα </a:t>
            </a:r>
            <a:r>
              <a:rPr lang="el-GR" sz="3100" b="1" dirty="0">
                <a:cs typeface="Times New Roman" charset="0"/>
              </a:rPr>
              <a:t>αιλουροειδή</a:t>
            </a:r>
            <a:r>
              <a:rPr lang="el-GR" sz="3100" dirty="0">
                <a:cs typeface="Times New Roman" charset="0"/>
              </a:rPr>
              <a:t>: χρησιμοποιούν γρήγορη σύσπαση των μυϊκών ινών, έχουν αυξημένη </a:t>
            </a:r>
            <a:r>
              <a:rPr lang="el-GR" sz="3100" dirty="0" err="1">
                <a:cs typeface="Times New Roman" charset="0"/>
              </a:rPr>
              <a:t>ενεργότητα</a:t>
            </a:r>
            <a:r>
              <a:rPr lang="el-GR" sz="3100" dirty="0">
                <a:cs typeface="Times New Roman" charset="0"/>
              </a:rPr>
              <a:t> των </a:t>
            </a:r>
            <a:r>
              <a:rPr lang="el-GR" sz="3100" dirty="0" err="1">
                <a:cs typeface="Times New Roman" charset="0"/>
              </a:rPr>
              <a:t>γλυκολυτικών</a:t>
            </a:r>
            <a:r>
              <a:rPr lang="el-GR" sz="3100" dirty="0">
                <a:cs typeface="Times New Roman" charset="0"/>
              </a:rPr>
              <a:t> </a:t>
            </a:r>
            <a:r>
              <a:rPr lang="el-GR" sz="3100" dirty="0" smtClean="0">
                <a:cs typeface="Times New Roman" charset="0"/>
              </a:rPr>
              <a:t>ενζύμων και </a:t>
            </a:r>
            <a:r>
              <a:rPr lang="el-GR" sz="3100" dirty="0">
                <a:cs typeface="Times New Roman" charset="0"/>
              </a:rPr>
              <a:t>αυξημένη ανανέωση των αποθεμάτων ΑΤΡ </a:t>
            </a:r>
            <a:r>
              <a:rPr lang="el-GR" sz="3100" dirty="0" smtClean="0">
                <a:cs typeface="Times New Roman" charset="0"/>
              </a:rPr>
              <a:t> μέσω </a:t>
            </a:r>
            <a:r>
              <a:rPr lang="el-GR" sz="3100" b="1" dirty="0">
                <a:cs typeface="Times New Roman" charset="0"/>
              </a:rPr>
              <a:t>αναερόβιας</a:t>
            </a:r>
            <a:r>
              <a:rPr lang="el-GR" sz="3100" dirty="0">
                <a:cs typeface="Times New Roman" charset="0"/>
              </a:rPr>
              <a:t> </a:t>
            </a:r>
            <a:r>
              <a:rPr lang="el-GR" sz="3100" b="1" dirty="0">
                <a:cs typeface="Times New Roman" charset="0"/>
              </a:rPr>
              <a:t>λειτουργίας</a:t>
            </a:r>
            <a:r>
              <a:rPr lang="el-GR" sz="3100" dirty="0">
                <a:cs typeface="Times New Roman" charset="0"/>
              </a:rPr>
              <a:t> και αυξημένου χρέους οξυγόνου</a:t>
            </a: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r>
              <a:rPr lang="el-GR" sz="3100" dirty="0" smtClean="0">
                <a:cs typeface="Times New Roman" charset="0"/>
              </a:rPr>
              <a:t>Αντίθετα </a:t>
            </a:r>
            <a:r>
              <a:rPr lang="el-GR" sz="3100" dirty="0">
                <a:cs typeface="Times New Roman" charset="0"/>
              </a:rPr>
              <a:t>τα </a:t>
            </a:r>
            <a:r>
              <a:rPr lang="el-GR" sz="3100" b="1" dirty="0">
                <a:cs typeface="Times New Roman" charset="0"/>
              </a:rPr>
              <a:t>πουλιά</a:t>
            </a:r>
            <a:r>
              <a:rPr lang="el-GR" sz="3100" dirty="0">
                <a:cs typeface="Times New Roman" charset="0"/>
              </a:rPr>
              <a:t> που έχουν έντονη πτητική δραστηριότητα</a:t>
            </a:r>
            <a:r>
              <a:rPr lang="en-GB" sz="3100" dirty="0">
                <a:cs typeface="Times New Roman" charset="0"/>
              </a:rPr>
              <a:t> </a:t>
            </a:r>
            <a:r>
              <a:rPr lang="el-GR" sz="3100" dirty="0">
                <a:cs typeface="Times New Roman" charset="0"/>
              </a:rPr>
              <a:t> </a:t>
            </a:r>
            <a:r>
              <a:rPr lang="el-GR" sz="3100" dirty="0" smtClean="0">
                <a:cs typeface="Times New Roman" charset="0"/>
              </a:rPr>
              <a:t>ή </a:t>
            </a:r>
            <a:r>
              <a:rPr lang="el-GR" sz="3100" dirty="0">
                <a:cs typeface="Times New Roman" charset="0"/>
              </a:rPr>
              <a:t>κάποια </a:t>
            </a:r>
            <a:r>
              <a:rPr lang="el-GR" sz="3100" b="1" dirty="0">
                <a:cs typeface="Times New Roman" charset="0"/>
              </a:rPr>
              <a:t>μεταναστευτικά </a:t>
            </a:r>
            <a:r>
              <a:rPr lang="el-GR" sz="3100" b="1" dirty="0" smtClean="0">
                <a:cs typeface="Times New Roman" charset="0"/>
              </a:rPr>
              <a:t>τετράποδα </a:t>
            </a:r>
            <a:r>
              <a:rPr lang="el-GR" sz="3100" dirty="0" smtClean="0">
                <a:cs typeface="Times New Roman" charset="0"/>
              </a:rPr>
              <a:t>έχουν </a:t>
            </a:r>
            <a:r>
              <a:rPr lang="el-GR" sz="3100" dirty="0">
                <a:cs typeface="Times New Roman" charset="0"/>
              </a:rPr>
              <a:t>μυϊκές προσαρμογές για </a:t>
            </a:r>
            <a:r>
              <a:rPr lang="el-GR" sz="3100" b="1" dirty="0">
                <a:cs typeface="Times New Roman" charset="0"/>
              </a:rPr>
              <a:t>αερόβια </a:t>
            </a:r>
            <a:r>
              <a:rPr lang="el-GR" sz="3100" b="1" dirty="0" smtClean="0">
                <a:cs typeface="Times New Roman" charset="0"/>
              </a:rPr>
              <a:t>λειτουργία.</a:t>
            </a:r>
            <a:endParaRPr lang="el-GR" sz="3100" b="1" dirty="0">
              <a:cs typeface="Times New Roman" charset="0"/>
            </a:endParaRPr>
          </a:p>
          <a:p>
            <a:pPr marL="216000" indent="-216000">
              <a:lnSpc>
                <a:spcPct val="110000"/>
              </a:lnSpc>
              <a:spcBef>
                <a:spcPts val="600"/>
              </a:spcBef>
            </a:pPr>
            <a:r>
              <a:rPr lang="el-GR" sz="3100" dirty="0" smtClean="0">
                <a:cs typeface="Times New Roman" charset="0"/>
              </a:rPr>
              <a:t>Οι </a:t>
            </a:r>
            <a:r>
              <a:rPr lang="el-GR" sz="3100" dirty="0">
                <a:cs typeface="Times New Roman" charset="0"/>
              </a:rPr>
              <a:t>διαφορές αυτές βρίσκονται κυρίως στην </a:t>
            </a:r>
            <a:r>
              <a:rPr lang="el-GR" sz="3100" b="1" dirty="0" err="1">
                <a:cs typeface="Times New Roman" charset="0"/>
              </a:rPr>
              <a:t>ενεργότητα</a:t>
            </a:r>
            <a:r>
              <a:rPr lang="el-GR" sz="3100" b="1" dirty="0">
                <a:cs typeface="Times New Roman" charset="0"/>
              </a:rPr>
              <a:t> των </a:t>
            </a:r>
            <a:r>
              <a:rPr lang="el-GR" sz="3100" b="1" dirty="0" smtClean="0">
                <a:cs typeface="Times New Roman" charset="0"/>
              </a:rPr>
              <a:t>ενζύμων </a:t>
            </a:r>
            <a:r>
              <a:rPr lang="el-GR" sz="3100" dirty="0" smtClean="0">
                <a:cs typeface="Times New Roman" charset="0"/>
              </a:rPr>
              <a:t>που </a:t>
            </a:r>
            <a:r>
              <a:rPr lang="el-GR" sz="3100" dirty="0">
                <a:cs typeface="Times New Roman" charset="0"/>
              </a:rPr>
              <a:t>εμπλέκονται στον αερόβιο και αναερόβιο </a:t>
            </a:r>
            <a:r>
              <a:rPr lang="el-GR" sz="3100" dirty="0" smtClean="0">
                <a:cs typeface="Times New Roman" charset="0"/>
              </a:rPr>
              <a:t>μεταβολισμό (Κεφάλαιο </a:t>
            </a:r>
            <a:r>
              <a:rPr lang="el-GR" sz="3100" dirty="0">
                <a:cs typeface="Times New Roman" charset="0"/>
              </a:rPr>
              <a:t>4, Τόμος Α, Ζωολογία Ι) </a:t>
            </a:r>
            <a:r>
              <a:rPr lang="el-GR" sz="3100" dirty="0" smtClean="0">
                <a:cs typeface="Times New Roman" charset="0"/>
              </a:rPr>
              <a:t>.</a:t>
            </a:r>
            <a:endParaRPr lang="el-GR" sz="3100" dirty="0"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71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Τέλος Παρουσίασης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</a:rPr>
              <a:t>Σημειώματα</a:t>
            </a:r>
            <a:endParaRPr lang="el-GR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>
          <a:xfrm>
            <a:off x="428625" y="1690688"/>
            <a:ext cx="8286750" cy="43513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133475" y="6326188"/>
            <a:ext cx="6831013" cy="27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3η. Στήριξη - Κίνηση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>
          <a:xfrm>
            <a:off x="428625" y="1690688"/>
            <a:ext cx="8286750" cy="4351337"/>
          </a:xfrm>
        </p:spPr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Σκαρλάτος Ντέντος, Επίκουρος Καθηγητής. «Ζωολογία </a:t>
            </a:r>
            <a:r>
              <a:rPr lang="en-US" altLang="en-US" sz="2000" dirty="0" smtClean="0"/>
              <a:t>II</a:t>
            </a:r>
            <a:r>
              <a:rPr lang="el-GR" altLang="en-US" sz="2000" dirty="0" smtClean="0"/>
              <a:t>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</a:t>
            </a:r>
            <a:r>
              <a:rPr lang="en-US" altLang="en-US" sz="2000" dirty="0" smtClean="0"/>
              <a:t>3</a:t>
            </a:r>
            <a:r>
              <a:rPr lang="el-GR" altLang="en-US" sz="2000" dirty="0" smtClean="0"/>
              <a:t>. Στήριξη - Κίνηση».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http://opencourses.uoa.gr/courses/BIOL1/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133475" y="6326188"/>
            <a:ext cx="6831013" cy="27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3η. Στήριξη - Κίνηση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n-US" sz="4000" b="1" dirty="0" smtClean="0"/>
              <a:t>1/6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1. </a:t>
            </a:r>
            <a:r>
              <a:rPr lang="en-US" sz="1600" dirty="0"/>
              <a:t>Copyright © 2013 site.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http://www.astheneies.gr/afudatosi/i-afudatosi-tou-dermatos-.html. </a:t>
            </a:r>
            <a:r>
              <a:rPr lang="el-GR" sz="1600" dirty="0"/>
              <a:t>Πηγή:</a:t>
            </a:r>
            <a:r>
              <a:rPr lang="en-US" sz="1600" dirty="0"/>
              <a:t>http://www.astheneies.gr/.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2. </a:t>
            </a:r>
            <a:r>
              <a:rPr lang="en-US" sz="1600" dirty="0"/>
              <a:t>Copyright@Skin-Line.com 2011 Skin-Line.  </a:t>
            </a:r>
            <a:r>
              <a:rPr lang="el-GR" sz="1600" dirty="0"/>
              <a:t>Σύνδεσμος:</a:t>
            </a:r>
            <a:r>
              <a:rPr lang="en-US" sz="1600" dirty="0"/>
              <a:t>http://www.skin-line.com/how-wavelengths-wor-laser-hair-removal-cyprus/. </a:t>
            </a:r>
            <a:r>
              <a:rPr lang="el-GR" sz="1600" dirty="0"/>
              <a:t>Πηγή:</a:t>
            </a:r>
            <a:r>
              <a:rPr lang="en-US" sz="1600" dirty="0"/>
              <a:t>http://www.skin-line.com/.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3. </a:t>
            </a:r>
            <a:r>
              <a:rPr lang="en-US" sz="1600" dirty="0"/>
              <a:t>Gold bugs and beyond: a review of iridescence and structural </a:t>
            </a:r>
            <a:r>
              <a:rPr lang="en-US" sz="1600" dirty="0" err="1"/>
              <a:t>colour</a:t>
            </a:r>
            <a:r>
              <a:rPr lang="en-US" sz="1600" dirty="0"/>
              <a:t> mechanisms in beetles (</a:t>
            </a:r>
            <a:r>
              <a:rPr lang="en-US" sz="1600" dirty="0" err="1"/>
              <a:t>Coleoptera</a:t>
            </a:r>
            <a:r>
              <a:rPr lang="en-US" sz="1600" dirty="0"/>
              <a:t>). Image courtesy: Tim Holt. </a:t>
            </a:r>
            <a:r>
              <a:rPr lang="el-GR" sz="1600" dirty="0"/>
              <a:t>Σύνδεσμος: </a:t>
            </a:r>
            <a:r>
              <a:rPr lang="en-US" sz="1600" dirty="0"/>
              <a:t>http://nb.dropmark.com/89973/1878866. </a:t>
            </a:r>
            <a:r>
              <a:rPr lang="el-GR" sz="1600" dirty="0"/>
              <a:t>Πηγή:</a:t>
            </a:r>
            <a:r>
              <a:rPr lang="en-US" sz="1600" dirty="0"/>
              <a:t>Danish Design Centre HC </a:t>
            </a:r>
            <a:r>
              <a:rPr lang="en-US" sz="1600" dirty="0" err="1"/>
              <a:t>Andersens</a:t>
            </a:r>
            <a:r>
              <a:rPr lang="en-US" sz="1600" dirty="0"/>
              <a:t> Boulevard 27. DK 1553 Copenhagen V 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4. </a:t>
            </a:r>
            <a:r>
              <a:rPr lang="el-GR" sz="1600" dirty="0"/>
              <a:t>Χημική δομή της ευμελανίνης. </a:t>
            </a:r>
            <a:r>
              <a:rPr lang="en-US" sz="1600" dirty="0"/>
              <a:t>Wikipedia the Free Encyclopedia. </a:t>
            </a:r>
            <a:r>
              <a:rPr lang="el-GR" sz="1600" dirty="0"/>
              <a:t>Σύνδεσμος: </a:t>
            </a:r>
            <a:r>
              <a:rPr lang="en-US" sz="1600" dirty="0"/>
              <a:t>https://el.wikipedia.org/wiki/%CE%9C%CE%B5%CE%BB%CE%B1%CE%BD%CE%AF%CE%BD%CE%B7. </a:t>
            </a:r>
            <a:r>
              <a:rPr lang="el-GR" sz="1600" dirty="0"/>
              <a:t>Πηγή:</a:t>
            </a:r>
            <a:r>
              <a:rPr lang="en-US" sz="1600" dirty="0"/>
              <a:t>https://el.wikipedia.org.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5.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6.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7. </a:t>
            </a:r>
            <a:r>
              <a:rPr lang="el-GR" sz="1600" dirty="0"/>
              <a:t>Πηγή: </a:t>
            </a:r>
            <a:r>
              <a:rPr lang="en-US" sz="1600" dirty="0"/>
              <a:t>KU Medical Center. University of Kansas.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dirty="0" smtClean="0"/>
              <a:t>Σωματικό περίβλημα στα </a:t>
            </a:r>
            <a:r>
              <a:rPr lang="el-GR" sz="3600" dirty="0" err="1" smtClean="0"/>
              <a:t>Σπονδυλόζωα</a:t>
            </a:r>
            <a:r>
              <a:rPr lang="el-GR" sz="3600" dirty="0" smtClean="0"/>
              <a:t/>
            </a:r>
            <a:br>
              <a:rPr lang="el-GR" sz="3600" dirty="0" smtClean="0"/>
            </a:br>
            <a:r>
              <a:rPr lang="el-GR" sz="3600" dirty="0" smtClean="0"/>
              <a:t>Επιδερμίδα και </a:t>
            </a:r>
            <a:r>
              <a:rPr lang="el-GR" sz="3600" dirty="0" err="1" smtClean="0"/>
              <a:t>δερμίδα</a:t>
            </a:r>
            <a:r>
              <a:rPr lang="el-GR" sz="3600" dirty="0" smtClean="0"/>
              <a:t> (δέρμα)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b="1" dirty="0">
                <a:cs typeface="Times New Roman" charset="0"/>
              </a:rPr>
              <a:t>Επιδερμίδα</a:t>
            </a:r>
            <a:r>
              <a:rPr lang="el-GR" dirty="0">
                <a:cs typeface="Times New Roman" charset="0"/>
              </a:rPr>
              <a:t> προέρχεται από το </a:t>
            </a:r>
            <a:r>
              <a:rPr lang="el-GR" b="1" dirty="0" err="1">
                <a:cs typeface="Times New Roman" charset="0"/>
              </a:rPr>
              <a:t>εξώδερμα</a:t>
            </a:r>
            <a:endParaRPr lang="el-GR" b="1" dirty="0">
              <a:cs typeface="Times New Roman" charset="0"/>
            </a:endParaRPr>
          </a:p>
          <a:p>
            <a:pPr marL="0" indent="0">
              <a:buNone/>
            </a:pPr>
            <a:r>
              <a:rPr lang="el-GR" dirty="0">
                <a:cs typeface="Times New Roman" charset="0"/>
              </a:rPr>
              <a:t>Σχηματίζει: Τρίχες, Φτερά, Νύχια, Οπλές</a:t>
            </a:r>
          </a:p>
          <a:p>
            <a:pPr marL="0" indent="0">
              <a:buNone/>
            </a:pPr>
            <a:r>
              <a:rPr lang="el-GR" dirty="0">
                <a:cs typeface="Times New Roman" charset="0"/>
              </a:rPr>
              <a:t>Δεν διαθέτει αιμοφόρα αγγεία</a:t>
            </a:r>
          </a:p>
          <a:p>
            <a:pPr marL="0" indent="0">
              <a:buNone/>
            </a:pPr>
            <a:r>
              <a:rPr lang="el-GR" dirty="0">
                <a:cs typeface="Times New Roman" charset="0"/>
              </a:rPr>
              <a:t>Κύρια πρωτεΐνη: </a:t>
            </a:r>
            <a:r>
              <a:rPr lang="el-GR" b="1" dirty="0" smtClean="0">
                <a:cs typeface="Times New Roman" charset="0"/>
              </a:rPr>
              <a:t>Κερατίνη</a:t>
            </a:r>
          </a:p>
          <a:p>
            <a:pPr marL="0" indent="0">
              <a:buNone/>
            </a:pPr>
            <a:endParaRPr lang="el-GR" b="1" dirty="0"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l-GR" dirty="0">
                <a:cs typeface="Times New Roman" charset="0"/>
              </a:rPr>
              <a:t>Η κερατίνη υπάρχει στα Ερπετά, Πτηνά, Αμφίβια &amp; </a:t>
            </a:r>
            <a:r>
              <a:rPr lang="el-GR" dirty="0" smtClean="0">
                <a:cs typeface="Times New Roman" charset="0"/>
              </a:rPr>
              <a:t>Θηλαστικά.</a:t>
            </a:r>
            <a:endParaRPr lang="el-GR" dirty="0"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l-GR" b="1" dirty="0">
                <a:cs typeface="Times New Roman" charset="0"/>
              </a:rPr>
              <a:t>β-κερατίνη </a:t>
            </a:r>
            <a:r>
              <a:rPr lang="en-GB" dirty="0">
                <a:cs typeface="Times New Roman" charset="0"/>
              </a:rPr>
              <a:t>(</a:t>
            </a:r>
            <a:r>
              <a:rPr lang="el-GR" dirty="0">
                <a:cs typeface="Times New Roman" charset="0"/>
              </a:rPr>
              <a:t>Ερπετά, Πτηνά) αποτελείται κυρίως από β-πτυχωτές </a:t>
            </a:r>
            <a:r>
              <a:rPr lang="el-GR" dirty="0" smtClean="0">
                <a:cs typeface="Times New Roman" charset="0"/>
              </a:rPr>
              <a:t>επιφάνειες.</a:t>
            </a:r>
            <a:endParaRPr lang="el-GR" dirty="0"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l-GR" b="1" dirty="0">
                <a:cs typeface="Times New Roman" charset="0"/>
              </a:rPr>
              <a:t>α-κερατίνη </a:t>
            </a:r>
            <a:r>
              <a:rPr lang="en-GB" dirty="0">
                <a:cs typeface="Times New Roman" charset="0"/>
              </a:rPr>
              <a:t>(</a:t>
            </a:r>
            <a:r>
              <a:rPr lang="el-GR" dirty="0">
                <a:cs typeface="Times New Roman" charset="0"/>
              </a:rPr>
              <a:t>Θηλαστικά</a:t>
            </a:r>
            <a:r>
              <a:rPr lang="en-GB" dirty="0">
                <a:cs typeface="Times New Roman" charset="0"/>
              </a:rPr>
              <a:t>) </a:t>
            </a:r>
            <a:r>
              <a:rPr lang="el-GR" dirty="0">
                <a:cs typeface="Times New Roman" charset="0"/>
              </a:rPr>
              <a:t>αποτελείται κυρίως από </a:t>
            </a:r>
            <a:r>
              <a:rPr lang="el-GR" dirty="0" smtClean="0">
                <a:cs typeface="Times New Roman" charset="0"/>
              </a:rPr>
              <a:t>α-έλικες.</a:t>
            </a:r>
          </a:p>
          <a:p>
            <a:pPr>
              <a:buFont typeface="Arial" charset="0"/>
              <a:buChar char="•"/>
            </a:pPr>
            <a:endParaRPr lang="el-GR" dirty="0"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l-GR" dirty="0">
                <a:cs typeface="Times New Roman" charset="0"/>
              </a:rPr>
              <a:t>Η κερατίνη είναι πρωτεΐνη με διαφορετικά </a:t>
            </a:r>
            <a:r>
              <a:rPr lang="el-GR" dirty="0" err="1">
                <a:cs typeface="Times New Roman" charset="0"/>
              </a:rPr>
              <a:t>μορ</a:t>
            </a:r>
            <a:r>
              <a:rPr lang="el-GR" dirty="0">
                <a:cs typeface="Times New Roman" charset="0"/>
              </a:rPr>
              <a:t>. βάρη</a:t>
            </a:r>
            <a:r>
              <a:rPr lang="en-GB" dirty="0">
                <a:cs typeface="Times New Roman" charset="0"/>
              </a:rPr>
              <a:t> </a:t>
            </a:r>
            <a:r>
              <a:rPr lang="el-GR" dirty="0">
                <a:cs typeface="Times New Roman" charset="0"/>
              </a:rPr>
              <a:t>(40-70 </a:t>
            </a:r>
            <a:r>
              <a:rPr lang="en-GB" dirty="0" err="1">
                <a:cs typeface="Times New Roman" charset="0"/>
              </a:rPr>
              <a:t>kDa</a:t>
            </a:r>
            <a:r>
              <a:rPr lang="en-GB" dirty="0">
                <a:cs typeface="Times New Roman" charset="0"/>
              </a:rPr>
              <a:t>)</a:t>
            </a:r>
            <a:r>
              <a:rPr lang="el-GR" dirty="0">
                <a:cs typeface="Times New Roman" charset="0"/>
              </a:rPr>
              <a:t> και έχει πολλές </a:t>
            </a:r>
            <a:r>
              <a:rPr lang="el-GR" dirty="0" err="1">
                <a:cs typeface="Times New Roman" charset="0"/>
              </a:rPr>
              <a:t>κυστεΐνες</a:t>
            </a:r>
            <a:r>
              <a:rPr lang="el-GR" dirty="0">
                <a:cs typeface="Times New Roman" charset="0"/>
              </a:rPr>
              <a:t> που δημιουργούν </a:t>
            </a:r>
            <a:r>
              <a:rPr lang="el-GR" dirty="0" err="1">
                <a:cs typeface="Times New Roman" charset="0"/>
              </a:rPr>
              <a:t>δισουλφυδικούς</a:t>
            </a:r>
            <a:r>
              <a:rPr lang="el-GR" dirty="0">
                <a:cs typeface="Times New Roman" charset="0"/>
              </a:rPr>
              <a:t> </a:t>
            </a:r>
            <a:r>
              <a:rPr lang="el-GR" dirty="0" smtClean="0">
                <a:cs typeface="Times New Roman" charset="0"/>
              </a:rPr>
              <a:t>δεσμούς.</a:t>
            </a:r>
            <a:endParaRPr lang="en-GB" dirty="0"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GB" dirty="0">
              <a:latin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GB" b="1" dirty="0">
              <a:latin typeface="Times New Roman" charset="0"/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392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n-US" sz="4000" b="1" dirty="0" smtClean="0"/>
              <a:t>2/6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8. </a:t>
            </a:r>
            <a:r>
              <a:rPr lang="el-GR" sz="1600" dirty="0"/>
              <a:t>Πηγή: </a:t>
            </a:r>
            <a:r>
              <a:rPr lang="en-US" sz="1600" dirty="0"/>
              <a:t>KU Medical Center. University of Kansas.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9. </a:t>
            </a:r>
            <a:r>
              <a:rPr lang="el-GR" sz="1600" dirty="0"/>
              <a:t>Πηγή: </a:t>
            </a:r>
            <a:r>
              <a:rPr lang="en-US" sz="1600" dirty="0"/>
              <a:t>KU Medical Center. University of Kansas.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10.  </a:t>
            </a:r>
            <a:r>
              <a:rPr lang="el-GR" sz="1600" dirty="0"/>
              <a:t>Πηγή: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11. </a:t>
            </a:r>
            <a:r>
              <a:rPr lang="en-US" sz="1600" dirty="0"/>
              <a:t>Copyright 2015 </a:t>
            </a:r>
            <a:r>
              <a:rPr lang="en-US" sz="1600" dirty="0" err="1"/>
              <a:t>CrystalGraphics</a:t>
            </a:r>
            <a:r>
              <a:rPr lang="en-US" sz="1600" dirty="0"/>
              <a:t>, Inc. — All rights Reserved. PowerShow.com is a trademark of </a:t>
            </a:r>
            <a:r>
              <a:rPr lang="en-US" sz="1600" dirty="0" err="1"/>
              <a:t>CrystalGraphics</a:t>
            </a:r>
            <a:r>
              <a:rPr lang="en-US" sz="1600" dirty="0"/>
              <a:t>, Inc. </a:t>
            </a:r>
            <a:r>
              <a:rPr lang="el-GR" sz="1600" dirty="0"/>
              <a:t>Σύνδεσμος:</a:t>
            </a:r>
            <a:r>
              <a:rPr lang="en-US" sz="1600" dirty="0"/>
              <a:t>http://www.powershow.com/view/1b194e-MDc5M/Slight_acidification_is_an_essential_requirement_for_osteoclast_activation_by_RANK_ligand_powerpoint_ppt_presentation. </a:t>
            </a:r>
            <a:r>
              <a:rPr lang="el-GR" sz="1600" dirty="0"/>
              <a:t>Πηγή:</a:t>
            </a:r>
            <a:r>
              <a:rPr lang="en-US" sz="1600" dirty="0"/>
              <a:t>http://www.powershow.com.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12. </a:t>
            </a:r>
            <a:r>
              <a:rPr lang="en-US" sz="1600" dirty="0"/>
              <a:t>Copyright 2015 </a:t>
            </a:r>
            <a:r>
              <a:rPr lang="en-US" sz="1600" dirty="0" err="1"/>
              <a:t>CrystalGraphics</a:t>
            </a:r>
            <a:r>
              <a:rPr lang="en-US" sz="1600" dirty="0"/>
              <a:t>, Inc. — All rights Reserved. PowerShow.com is a trademark of </a:t>
            </a:r>
            <a:r>
              <a:rPr lang="en-US" sz="1600" dirty="0" err="1"/>
              <a:t>CrystalGraphics</a:t>
            </a:r>
            <a:r>
              <a:rPr lang="en-US" sz="1600" dirty="0"/>
              <a:t>, Inc. </a:t>
            </a:r>
            <a:r>
              <a:rPr lang="el-GR" sz="1600" dirty="0"/>
              <a:t>Σύνδεσμος:</a:t>
            </a:r>
            <a:r>
              <a:rPr lang="en-US" sz="1600" dirty="0"/>
              <a:t>http://www.powershow.com/view/1b194e-MDc5M/Slight_acidification_is_an_essential_requirement_for_osteoclast_activation_by_RANK_ligand_powerpoint_ppt_presentation. </a:t>
            </a:r>
            <a:r>
              <a:rPr lang="el-GR" sz="1600" dirty="0"/>
              <a:t>Πηγή:</a:t>
            </a:r>
            <a:r>
              <a:rPr lang="en-US" sz="1600" dirty="0"/>
              <a:t>http://www.powershow.com.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13. </a:t>
            </a:r>
            <a:r>
              <a:rPr lang="en-US" sz="1600" dirty="0"/>
              <a:t>Copyright 2015 </a:t>
            </a:r>
            <a:r>
              <a:rPr lang="en-US" sz="1600" dirty="0" err="1"/>
              <a:t>CrystalGraphics</a:t>
            </a:r>
            <a:r>
              <a:rPr lang="en-US" sz="1600" dirty="0"/>
              <a:t>, Inc. — All rights Reserved. PowerShow.com is a trademark of </a:t>
            </a:r>
            <a:r>
              <a:rPr lang="en-US" sz="1600" dirty="0" err="1"/>
              <a:t>CrystalGraphics</a:t>
            </a:r>
            <a:r>
              <a:rPr lang="en-US" sz="1600" dirty="0"/>
              <a:t>, Inc. </a:t>
            </a:r>
            <a:r>
              <a:rPr lang="el-GR" sz="1600" dirty="0"/>
              <a:t>Σύνδεσμος:</a:t>
            </a:r>
            <a:r>
              <a:rPr lang="en-US" sz="1600" dirty="0"/>
              <a:t>http://www.powershow.com/view/1b194e-MDc5M/Slight_acidification_is_an_essential_requirement_for_osteoclast_activation_by_RANK_ligand_powerpoint_ppt_presentation. </a:t>
            </a:r>
            <a:r>
              <a:rPr lang="el-GR" sz="1600" dirty="0"/>
              <a:t>Πηγή:</a:t>
            </a:r>
            <a:r>
              <a:rPr lang="en-US" sz="1600" dirty="0"/>
              <a:t>http://www.powershow.com.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14. </a:t>
            </a:r>
            <a:r>
              <a:rPr lang="el-GR" sz="1600" dirty="0"/>
              <a:t>Σύνδεσμος:</a:t>
            </a:r>
            <a:r>
              <a:rPr lang="en-US" sz="1600" dirty="0"/>
              <a:t>http://www.rcsb.org/pdb/home/home.do </a:t>
            </a:r>
            <a:r>
              <a:rPr lang="el-GR" sz="1600" dirty="0"/>
              <a:t>Πηγή:</a:t>
            </a:r>
            <a:r>
              <a:rPr lang="en-US" sz="1600" dirty="0"/>
              <a:t>http://www.rcsb.org.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n-US" sz="4000" b="1" dirty="0" smtClean="0"/>
              <a:t>3/6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15. </a:t>
            </a:r>
            <a:r>
              <a:rPr lang="el-GR" sz="1600" dirty="0"/>
              <a:t>Σύνδεσμος:</a:t>
            </a:r>
            <a:r>
              <a:rPr lang="en-US" sz="1600" dirty="0"/>
              <a:t>http://www.rcsb.org/pdb/home/home.do </a:t>
            </a:r>
            <a:r>
              <a:rPr lang="el-GR" sz="1600" dirty="0"/>
              <a:t>Πηγή:</a:t>
            </a:r>
            <a:r>
              <a:rPr lang="en-US" sz="1600" dirty="0"/>
              <a:t>http://www.rcsb.org.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16. </a:t>
            </a:r>
            <a:r>
              <a:rPr lang="el-GR" sz="1600" dirty="0"/>
              <a:t>Σύνδεσμος:</a:t>
            </a:r>
            <a:r>
              <a:rPr lang="en-US" sz="1600" dirty="0"/>
              <a:t>http://www.vitamindwiki.com/Web+Doc+-+very+good+overview+of+Vitamin+D. </a:t>
            </a:r>
            <a:r>
              <a:rPr lang="el-GR" sz="1600" dirty="0"/>
              <a:t>Πηγή:</a:t>
            </a:r>
            <a:r>
              <a:rPr lang="en-US" sz="1600" dirty="0"/>
              <a:t>http://www.vitamindwiki.com/.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17. </a:t>
            </a:r>
            <a:r>
              <a:rPr lang="en-US" sz="1600" dirty="0"/>
              <a:t>Copyright The </a:t>
            </a:r>
            <a:r>
              <a:rPr lang="en-US" sz="1600" dirty="0" err="1"/>
              <a:t>McGrawHill</a:t>
            </a:r>
            <a:r>
              <a:rPr lang="en-US" sz="1600" dirty="0"/>
              <a:t> Companies Inc. Permission required for reproduction or display. </a:t>
            </a:r>
            <a:r>
              <a:rPr lang="el-GR" sz="1600" dirty="0"/>
              <a:t>Σύνδεσμος:</a:t>
            </a:r>
            <a:r>
              <a:rPr lang="en-US" sz="1600" dirty="0"/>
              <a:t>http://www.slideshare.net/adjutant_reflex/lecture-3-movement-2nd-sem-20082009. </a:t>
            </a:r>
            <a:r>
              <a:rPr lang="el-GR" sz="1600" dirty="0"/>
              <a:t>Πηγή:</a:t>
            </a:r>
            <a:r>
              <a:rPr lang="en-US" sz="1600" dirty="0"/>
              <a:t>http://www.slideshare.net.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18. </a:t>
            </a:r>
            <a:r>
              <a:rPr lang="en-US" sz="1600" dirty="0"/>
              <a:t>LinkedIn Corporation © 2015. </a:t>
            </a:r>
            <a:r>
              <a:rPr lang="el-GR" sz="1600" dirty="0"/>
              <a:t>Σύνδεσμος: </a:t>
            </a:r>
            <a:r>
              <a:rPr lang="en-US" sz="1600" dirty="0"/>
              <a:t>http://www.slideshare.net/shainamavreenvillaroza/muscular-system-36066771. </a:t>
            </a:r>
            <a:r>
              <a:rPr lang="el-GR" sz="1600" dirty="0"/>
              <a:t>Πηγή:</a:t>
            </a:r>
            <a:r>
              <a:rPr lang="en-US" sz="1600" dirty="0"/>
              <a:t>http://www.slideshare.net.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19. </a:t>
            </a:r>
            <a:r>
              <a:rPr lang="el-GR" sz="1600" dirty="0"/>
              <a:t>Σύνδεσμος: </a:t>
            </a:r>
            <a:r>
              <a:rPr lang="en-US" sz="1600" dirty="0"/>
              <a:t>https://www.rpi.edu/dept/bcbp/molbiochem/MBWeb/mb2/part1/microtub.htm. </a:t>
            </a:r>
            <a:r>
              <a:rPr lang="el-GR" sz="1600" dirty="0"/>
              <a:t>Πηγή:</a:t>
            </a:r>
            <a:r>
              <a:rPr lang="en-US" sz="1600" dirty="0"/>
              <a:t>https://www.rpi.edu.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20. </a:t>
            </a:r>
            <a:r>
              <a:rPr lang="el-GR" sz="1600" dirty="0"/>
              <a:t>Σύνδεσμος: </a:t>
            </a:r>
            <a:r>
              <a:rPr lang="en-US" sz="1600" dirty="0"/>
              <a:t>http://www.rcsb.org/pdb/101/motm_disscussed_entry.do?id=3j2u </a:t>
            </a:r>
            <a:r>
              <a:rPr lang="el-GR" sz="1600" dirty="0"/>
              <a:t>Πηγή:</a:t>
            </a:r>
            <a:r>
              <a:rPr lang="en-US" sz="1600" dirty="0"/>
              <a:t>http://www.rcsb.org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21. </a:t>
            </a:r>
            <a:r>
              <a:rPr lang="el-GR" sz="1600" dirty="0"/>
              <a:t>2015 </a:t>
            </a:r>
            <a:r>
              <a:rPr lang="en-US" sz="1600" dirty="0"/>
              <a:t>FotoseImagenes.net - </a:t>
            </a:r>
            <a:r>
              <a:rPr lang="en-US" sz="1600" dirty="0" err="1"/>
              <a:t>Descargar</a:t>
            </a:r>
            <a:r>
              <a:rPr lang="en-US" sz="1600" dirty="0"/>
              <a:t> </a:t>
            </a:r>
            <a:r>
              <a:rPr lang="en-US" sz="1600" dirty="0" err="1"/>
              <a:t>Fotos</a:t>
            </a:r>
            <a:r>
              <a:rPr lang="en-US" sz="1600" dirty="0"/>
              <a:t> - </a:t>
            </a:r>
            <a:r>
              <a:rPr lang="en-US" sz="1600" dirty="0" err="1"/>
              <a:t>Encuentra</a:t>
            </a:r>
            <a:r>
              <a:rPr lang="en-US" sz="1600" dirty="0"/>
              <a:t> las </a:t>
            </a:r>
            <a:r>
              <a:rPr lang="en-US" sz="1600" dirty="0" err="1"/>
              <a:t>mejores</a:t>
            </a:r>
            <a:r>
              <a:rPr lang="en-US" sz="1600" dirty="0"/>
              <a:t> </a:t>
            </a:r>
            <a:r>
              <a:rPr lang="en-US" sz="1600" dirty="0" err="1"/>
              <a:t>imagenes</a:t>
            </a:r>
            <a:r>
              <a:rPr lang="en-US" sz="1600" dirty="0"/>
              <a:t> </a:t>
            </a:r>
            <a:r>
              <a:rPr lang="en-US" sz="1600" dirty="0" err="1"/>
              <a:t>en</a:t>
            </a:r>
            <a:r>
              <a:rPr lang="en-US" sz="1600" dirty="0"/>
              <a:t> internet. </a:t>
            </a:r>
            <a:r>
              <a:rPr lang="el-GR" sz="1600" dirty="0"/>
              <a:t>Σύνδεσμος:</a:t>
            </a:r>
            <a:r>
              <a:rPr lang="en-US" sz="1600" dirty="0"/>
              <a:t>http://www.fotoseimagenes.net/dineina </a:t>
            </a:r>
            <a:r>
              <a:rPr lang="el-GR" sz="1600" dirty="0"/>
              <a:t>Πηγή:</a:t>
            </a:r>
            <a:r>
              <a:rPr lang="en-US" sz="1600" dirty="0"/>
              <a:t>http://www.fotoseimagenes.net.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3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n-US" sz="4000" b="1" dirty="0" smtClean="0"/>
              <a:t>4/6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22. </a:t>
            </a:r>
            <a:r>
              <a:rPr lang="el-GR" sz="1600" dirty="0"/>
              <a:t>Πηγή: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23</a:t>
            </a:r>
            <a:r>
              <a:rPr lang="el-GR" sz="1600" dirty="0"/>
              <a:t>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24</a:t>
            </a:r>
            <a:r>
              <a:rPr lang="el-GR" sz="1600" dirty="0"/>
              <a:t>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25</a:t>
            </a:r>
            <a:r>
              <a:rPr lang="el-GR" sz="1600" dirty="0"/>
              <a:t>. Πηγή: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26.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27. </a:t>
            </a:r>
            <a:r>
              <a:rPr lang="el-GR" sz="1600" dirty="0"/>
              <a:t>Πηγή: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28. </a:t>
            </a:r>
            <a:r>
              <a:rPr lang="el-GR" sz="1600" dirty="0"/>
              <a:t>© 2015 </a:t>
            </a:r>
            <a:r>
              <a:rPr lang="en-US" sz="1600" dirty="0"/>
              <a:t>SlidePlayer.com.br Inc. All rights reserved.. </a:t>
            </a:r>
            <a:r>
              <a:rPr lang="el-GR" sz="1600" dirty="0"/>
              <a:t>Σύνδεσμος:</a:t>
            </a:r>
            <a:r>
              <a:rPr lang="en-US" sz="1600" dirty="0"/>
              <a:t>http://slideplayer.com.br/slide/372453/. </a:t>
            </a:r>
            <a:r>
              <a:rPr lang="el-GR" sz="1600" dirty="0"/>
              <a:t>Πηγή: </a:t>
            </a:r>
            <a:r>
              <a:rPr lang="en-US" sz="1600" dirty="0"/>
              <a:t>http://slideplayer.com.br.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29. </a:t>
            </a:r>
            <a:r>
              <a:rPr lang="el-GR" sz="1600" dirty="0"/>
              <a:t>Πηγή: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30.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8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n-US" sz="4000" b="1" dirty="0" smtClean="0"/>
              <a:t>5/6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31. </a:t>
            </a:r>
            <a:r>
              <a:rPr lang="el-GR" sz="1600" dirty="0"/>
              <a:t>Πηγή: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32. </a:t>
            </a:r>
            <a:r>
              <a:rPr lang="el-GR" sz="1600" dirty="0"/>
              <a:t>Χημική δομή ακετυλοχολίνης.  </a:t>
            </a:r>
            <a:r>
              <a:rPr lang="en-US" sz="1600" dirty="0"/>
              <a:t>Wikipedia the Free Encyclopedia. Creative Commons. </a:t>
            </a:r>
            <a:r>
              <a:rPr lang="el-GR" sz="1600" dirty="0"/>
              <a:t>Σύνδεσμος:</a:t>
            </a:r>
            <a:r>
              <a:rPr lang="en-US" sz="1600" dirty="0"/>
              <a:t>https://el.wikipedia.org/wiki/%CE%91%CE%BA%CE%B5%CF%84%CF%85%CE%BB%CE%BF%CF%87%CE%BF%CE%BB%CE%AF%CE%BD%CE%B7.  </a:t>
            </a:r>
            <a:r>
              <a:rPr lang="el-GR" sz="1600" dirty="0"/>
              <a:t>Πηγή:</a:t>
            </a:r>
            <a:r>
              <a:rPr lang="en-US" sz="1600" dirty="0"/>
              <a:t>https://el.wikipedia.org.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33. </a:t>
            </a:r>
            <a:r>
              <a:rPr lang="el-GR" sz="1600" dirty="0"/>
              <a:t>© 2015 </a:t>
            </a:r>
            <a:r>
              <a:rPr lang="en-US" sz="1600" dirty="0"/>
              <a:t>The Regents of the University of Colorado, a body corporate. All rights </a:t>
            </a:r>
            <a:r>
              <a:rPr lang="en-US" sz="1600" dirty="0" err="1" smtClean="0"/>
              <a:t>reserved.All</a:t>
            </a:r>
            <a:r>
              <a:rPr lang="en-US" sz="1600" dirty="0" smtClean="0"/>
              <a:t> </a:t>
            </a:r>
            <a:r>
              <a:rPr lang="en-US" sz="1600" dirty="0"/>
              <a:t>trademarks are registered property of the University. Used by permission only. </a:t>
            </a:r>
            <a:r>
              <a:rPr lang="el-GR" sz="1600" dirty="0"/>
              <a:t>Σύνδεσμος: </a:t>
            </a:r>
            <a:r>
              <a:rPr lang="en-US" sz="1600" dirty="0"/>
              <a:t>http://www.ucdenver.edu/academics/colleges/medicalschool/departments/neurology/fellowships/Pages/neuromuscular.aspx </a:t>
            </a:r>
            <a:r>
              <a:rPr lang="el-GR" sz="1600" dirty="0"/>
              <a:t>Πηγή:</a:t>
            </a:r>
            <a:r>
              <a:rPr lang="en-US" sz="1600" dirty="0"/>
              <a:t>http://www.ucdenver.edu.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34.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35. </a:t>
            </a:r>
            <a:r>
              <a:rPr lang="el-GR" sz="1600" dirty="0"/>
              <a:t>Σύνδεσμος: </a:t>
            </a:r>
            <a:r>
              <a:rPr lang="en-US" sz="1600" dirty="0"/>
              <a:t>http://drpinna.com/insulin-growth-factor-igf-and-aging-18138/atp.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drpinna.com.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36.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https://en.wikipedia.org/wiki/ADP-ribosylation. </a:t>
            </a:r>
            <a:r>
              <a:rPr lang="el-GR" sz="1600" dirty="0"/>
              <a:t>Πηγή:</a:t>
            </a:r>
            <a:r>
              <a:rPr lang="en-US" sz="1600" dirty="0"/>
              <a:t>https://</a:t>
            </a:r>
            <a:r>
              <a:rPr lang="en-US" sz="1600" dirty="0" smtClean="0"/>
              <a:t>en.wikipedia.org.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37. </a:t>
            </a:r>
            <a:r>
              <a:rPr lang="el-GR" sz="1600" dirty="0"/>
              <a:t>Σύνδεσμος: </a:t>
            </a:r>
            <a:r>
              <a:rPr lang="en-US" sz="1600" dirty="0"/>
              <a:t>http://www.ioanninamed.gr/index.php/topics/58-laboratory-tests-microbiology/21-cpk. </a:t>
            </a:r>
            <a:r>
              <a:rPr lang="el-GR" sz="1600" dirty="0"/>
              <a:t>Πηγή:</a:t>
            </a:r>
            <a:r>
              <a:rPr lang="en-US" sz="1600" dirty="0"/>
              <a:t>http://</a:t>
            </a:r>
            <a:r>
              <a:rPr lang="en-US" sz="1600" dirty="0" smtClean="0"/>
              <a:t>www.ioanninamed.gr.</a:t>
            </a:r>
            <a:endParaRPr lang="en-US" sz="1600" dirty="0"/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6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n-US" sz="4000" b="1" dirty="0" smtClean="0"/>
              <a:t>6/6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38.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https://en.wikipedia.org/wiki/File:Glycogen_spacefilling_model.jpg. </a:t>
            </a:r>
            <a:r>
              <a:rPr lang="el-GR" sz="1600" dirty="0"/>
              <a:t>Πηγή:</a:t>
            </a:r>
            <a:r>
              <a:rPr lang="en-US" sz="1600" dirty="0"/>
              <a:t>https://</a:t>
            </a:r>
            <a:r>
              <a:rPr lang="en-US" sz="1600" dirty="0" smtClean="0"/>
              <a:t>en.wikipedia.org.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39.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n-US" sz="1600" b="1" dirty="0" smtClean="0"/>
              <a:t>E</a:t>
            </a:r>
            <a:r>
              <a:rPr lang="el-GR" sz="1600" b="1" dirty="0"/>
              <a:t>ικόνα 40.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2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Δερμίδα</a:t>
            </a:r>
            <a:endParaRPr lang="el-GR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1"/>
          </p:nvPr>
        </p:nvSpPr>
        <p:spPr>
          <a:xfrm>
            <a:off x="583096" y="1544706"/>
            <a:ext cx="5430842" cy="47807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>
                <a:cs typeface="Times New Roman" charset="0"/>
              </a:rPr>
              <a:t>Η </a:t>
            </a:r>
            <a:r>
              <a:rPr lang="el-GR" sz="2000" b="1" dirty="0" err="1">
                <a:cs typeface="Times New Roman" charset="0"/>
              </a:rPr>
              <a:t>Δερμίδα</a:t>
            </a:r>
            <a:r>
              <a:rPr lang="el-GR" sz="2000" dirty="0">
                <a:cs typeface="Times New Roman" charset="0"/>
              </a:rPr>
              <a:t> προέρχεται </a:t>
            </a:r>
            <a:r>
              <a:rPr lang="el-GR" sz="2000" dirty="0" smtClean="0">
                <a:cs typeface="Times New Roman" charset="0"/>
              </a:rPr>
              <a:t>από </a:t>
            </a:r>
            <a:r>
              <a:rPr lang="el-GR" sz="2000" dirty="0">
                <a:cs typeface="Times New Roman" charset="0"/>
              </a:rPr>
              <a:t>το</a:t>
            </a:r>
            <a:r>
              <a:rPr lang="el-GR" sz="2000" b="1" dirty="0">
                <a:cs typeface="Times New Roman" charset="0"/>
              </a:rPr>
              <a:t> μεσόδερμα</a:t>
            </a:r>
          </a:p>
          <a:p>
            <a:r>
              <a:rPr lang="el-GR" sz="2000" dirty="0" smtClean="0">
                <a:cs typeface="Times New Roman" charset="0"/>
              </a:rPr>
              <a:t>Στηρίζει </a:t>
            </a:r>
            <a:r>
              <a:rPr lang="el-GR" sz="2000" dirty="0">
                <a:cs typeface="Times New Roman" charset="0"/>
              </a:rPr>
              <a:t>την Επιδερμίδα</a:t>
            </a:r>
          </a:p>
          <a:p>
            <a:r>
              <a:rPr lang="el-GR" sz="2000" dirty="0">
                <a:cs typeface="Times New Roman" charset="0"/>
              </a:rPr>
              <a:t>Φέρει:</a:t>
            </a:r>
          </a:p>
          <a:p>
            <a:r>
              <a:rPr lang="el-GR" sz="2000" dirty="0">
                <a:cs typeface="Times New Roman" charset="0"/>
              </a:rPr>
              <a:t>Αιμοφόρα αγγεία</a:t>
            </a:r>
          </a:p>
          <a:p>
            <a:r>
              <a:rPr lang="el-GR" sz="2000" dirty="0">
                <a:cs typeface="Times New Roman" charset="0"/>
              </a:rPr>
              <a:t>Ίνες κολλαγόνου</a:t>
            </a:r>
          </a:p>
          <a:p>
            <a:r>
              <a:rPr lang="el-GR" sz="2000" dirty="0">
                <a:cs typeface="Times New Roman" charset="0"/>
              </a:rPr>
              <a:t>Νεύρα</a:t>
            </a:r>
          </a:p>
          <a:p>
            <a:r>
              <a:rPr lang="el-GR" sz="2000" dirty="0">
                <a:cs typeface="Times New Roman" charset="0"/>
              </a:rPr>
              <a:t>Χρωματοφόρα κύτταρα</a:t>
            </a:r>
          </a:p>
          <a:p>
            <a:r>
              <a:rPr lang="el-GR" sz="2000" dirty="0" err="1">
                <a:cs typeface="Times New Roman" charset="0"/>
              </a:rPr>
              <a:t>Λιποκύτταρα</a:t>
            </a:r>
            <a:endParaRPr lang="el-GR" sz="2000" dirty="0">
              <a:cs typeface="Times New Roman" charset="0"/>
            </a:endParaRPr>
          </a:p>
          <a:p>
            <a:r>
              <a:rPr lang="el-GR" sz="2000" dirty="0">
                <a:cs typeface="Times New Roman" charset="0"/>
              </a:rPr>
              <a:t>Κύτταρα συνδετικού </a:t>
            </a:r>
          </a:p>
          <a:p>
            <a:r>
              <a:rPr lang="el-GR" sz="2000" dirty="0">
                <a:cs typeface="Times New Roman" charset="0"/>
              </a:rPr>
              <a:t>ιστού </a:t>
            </a:r>
            <a:r>
              <a:rPr lang="en-GB" sz="2000" dirty="0">
                <a:cs typeface="Times New Roman" charset="0"/>
              </a:rPr>
              <a:t>(</a:t>
            </a:r>
            <a:r>
              <a:rPr lang="el-GR" sz="2000" b="1" dirty="0" err="1">
                <a:cs typeface="Times New Roman" charset="0"/>
              </a:rPr>
              <a:t>ινοβλάστες</a:t>
            </a:r>
            <a:r>
              <a:rPr lang="en-GB" sz="2000" dirty="0" smtClean="0">
                <a:cs typeface="Times New Roman" charset="0"/>
              </a:rPr>
              <a:t>)</a:t>
            </a:r>
            <a:r>
              <a:rPr lang="el-GR" sz="2000" dirty="0" smtClean="0">
                <a:cs typeface="Times New Roman" charset="0"/>
              </a:rPr>
              <a:t>.</a:t>
            </a:r>
          </a:p>
          <a:p>
            <a:r>
              <a:rPr lang="el-GR" sz="2000" dirty="0" smtClean="0">
                <a:cs typeface="Times New Roman" charset="0"/>
              </a:rPr>
              <a:t>Οι </a:t>
            </a:r>
            <a:r>
              <a:rPr lang="el-GR" sz="2000" dirty="0">
                <a:cs typeface="Times New Roman" charset="0"/>
              </a:rPr>
              <a:t>γαμψώνυχες, τα νύχια, </a:t>
            </a:r>
            <a:r>
              <a:rPr lang="el-GR" sz="2000" dirty="0" smtClean="0">
                <a:cs typeface="Times New Roman" charset="0"/>
              </a:rPr>
              <a:t>τα </a:t>
            </a:r>
            <a:r>
              <a:rPr lang="el-GR" sz="2000" dirty="0">
                <a:cs typeface="Times New Roman" charset="0"/>
              </a:rPr>
              <a:t>ράμφη και τα κέρατα </a:t>
            </a:r>
            <a:r>
              <a:rPr lang="el-GR" sz="2000" dirty="0" smtClean="0">
                <a:cs typeface="Times New Roman" charset="0"/>
              </a:rPr>
              <a:t>έχουν </a:t>
            </a:r>
            <a:r>
              <a:rPr lang="el-GR" sz="2000" dirty="0">
                <a:cs typeface="Times New Roman" charset="0"/>
              </a:rPr>
              <a:t>ένα κεντρικό </a:t>
            </a:r>
            <a:r>
              <a:rPr lang="el-GR" sz="2000" b="1" dirty="0" err="1" smtClean="0">
                <a:cs typeface="Times New Roman" charset="0"/>
              </a:rPr>
              <a:t>οστέϊνο</a:t>
            </a:r>
            <a:r>
              <a:rPr lang="el-GR" sz="2000" b="1" dirty="0" smtClean="0">
                <a:cs typeface="Times New Roman" charset="0"/>
              </a:rPr>
              <a:t> πυρήνα.</a:t>
            </a:r>
            <a:endParaRPr lang="el-GR" sz="2000" b="1" dirty="0">
              <a:cs typeface="Times New Roman" charset="0"/>
            </a:endParaRPr>
          </a:p>
          <a:p>
            <a:endParaRPr lang="el-GR" sz="2000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23" y="1854769"/>
            <a:ext cx="3886200" cy="363655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33037" y="509953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988703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Οι </a:t>
            </a:r>
            <a:r>
              <a:rPr lang="el-GR" sz="4000" dirty="0" err="1" smtClean="0"/>
              <a:t>ινοβλάστες</a:t>
            </a:r>
            <a:r>
              <a:rPr lang="el-GR" sz="4000" dirty="0" smtClean="0"/>
              <a:t> παράγουν κολλαγόνο</a:t>
            </a:r>
            <a:endParaRPr lang="el-GR" sz="4000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>
          <a:xfrm>
            <a:off x="781050" y="1813902"/>
            <a:ext cx="7554058" cy="397729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l-GR" sz="2800" dirty="0">
                <a:cs typeface="Times New Roman" charset="0"/>
              </a:rPr>
              <a:t>Στον άνθρωπο υπάρχουν 28 πρωτεΐνες κολλαγόνου </a:t>
            </a:r>
            <a:r>
              <a:rPr lang="el-GR" sz="2800" dirty="0" smtClean="0">
                <a:cs typeface="Times New Roman" charset="0"/>
              </a:rPr>
              <a:t>που </a:t>
            </a:r>
            <a:r>
              <a:rPr lang="el-GR" sz="2800" dirty="0">
                <a:cs typeface="Times New Roman" charset="0"/>
              </a:rPr>
              <a:t>εκφράζονται από 43 γονίδια.</a:t>
            </a:r>
            <a:r>
              <a:rPr lang="en-GB" sz="2800" dirty="0">
                <a:cs typeface="Times New Roman" charset="0"/>
              </a:rPr>
              <a:t> </a:t>
            </a:r>
            <a:endParaRPr lang="el-GR" sz="2800" dirty="0">
              <a:cs typeface="Times New Roman" charset="0"/>
            </a:endParaRPr>
          </a:p>
          <a:p>
            <a:pPr>
              <a:lnSpc>
                <a:spcPct val="110000"/>
              </a:lnSpc>
            </a:pPr>
            <a:r>
              <a:rPr lang="el-GR" sz="2800" dirty="0">
                <a:cs typeface="Times New Roman" charset="0"/>
              </a:rPr>
              <a:t>Το </a:t>
            </a:r>
            <a:r>
              <a:rPr lang="el-GR" sz="2800" b="1" dirty="0">
                <a:cs typeface="Times New Roman" charset="0"/>
              </a:rPr>
              <a:t>κολλαγόνο Ι </a:t>
            </a:r>
            <a:r>
              <a:rPr lang="el-GR" sz="2800" dirty="0">
                <a:cs typeface="Times New Roman" charset="0"/>
              </a:rPr>
              <a:t>είναι, για παράδειγμα, μια πρωτεΐνη 138 </a:t>
            </a:r>
            <a:r>
              <a:rPr lang="en-GB" sz="2800" dirty="0" err="1" smtClean="0">
                <a:cs typeface="Times New Roman" charset="0"/>
              </a:rPr>
              <a:t>kDa</a:t>
            </a:r>
            <a:r>
              <a:rPr lang="el-GR" sz="2800" dirty="0" smtClean="0">
                <a:cs typeface="Times New Roman" charset="0"/>
              </a:rPr>
              <a:t>.</a:t>
            </a:r>
            <a:endParaRPr lang="en-GB" sz="2800" dirty="0">
              <a:cs typeface="Times New Roman" charset="0"/>
            </a:endParaRPr>
          </a:p>
          <a:p>
            <a:pPr>
              <a:lnSpc>
                <a:spcPct val="110000"/>
              </a:lnSpc>
            </a:pPr>
            <a:r>
              <a:rPr lang="el-GR" sz="2800" dirty="0">
                <a:cs typeface="Times New Roman" charset="0"/>
              </a:rPr>
              <a:t>Δημιουργούν τριμερή, έχουν σαν χαρακτηριστικό την </a:t>
            </a:r>
            <a:r>
              <a:rPr lang="el-GR" sz="2800" dirty="0" err="1">
                <a:cs typeface="Times New Roman" charset="0"/>
              </a:rPr>
              <a:t>τριπεπτιδική</a:t>
            </a:r>
            <a:r>
              <a:rPr lang="el-GR" sz="2800" dirty="0">
                <a:cs typeface="Times New Roman" charset="0"/>
              </a:rPr>
              <a:t> α</a:t>
            </a:r>
            <a:r>
              <a:rPr lang="el-GR" sz="2800" dirty="0" smtClean="0">
                <a:cs typeface="Times New Roman" charset="0"/>
              </a:rPr>
              <a:t>λληλουχία </a:t>
            </a:r>
            <a:r>
              <a:rPr lang="en-GB" sz="2800" dirty="0">
                <a:cs typeface="Times New Roman" charset="0"/>
              </a:rPr>
              <a:t>G-X-Y (</a:t>
            </a:r>
            <a:r>
              <a:rPr lang="el-GR" sz="2800" dirty="0">
                <a:cs typeface="Times New Roman" charset="0"/>
              </a:rPr>
              <a:t>όπου Χ ή Υ= </a:t>
            </a:r>
            <a:r>
              <a:rPr lang="el-GR" sz="2800" dirty="0" err="1">
                <a:cs typeface="Times New Roman" charset="0"/>
              </a:rPr>
              <a:t>Προλίνη</a:t>
            </a:r>
            <a:r>
              <a:rPr lang="el-GR" sz="2800" dirty="0" smtClean="0">
                <a:cs typeface="Times New Roman" charset="0"/>
              </a:rPr>
              <a:t>).</a:t>
            </a:r>
          </a:p>
          <a:p>
            <a:pPr>
              <a:lnSpc>
                <a:spcPct val="110000"/>
              </a:lnSpc>
            </a:pPr>
            <a:endParaRPr lang="en-GB" sz="2800" dirty="0">
              <a:cs typeface="Times New Roman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l-GR" sz="2100" dirty="0" smtClean="0">
                <a:cs typeface="Times New Roman" charset="0"/>
              </a:rPr>
              <a:t>Πηγή: </a:t>
            </a:r>
            <a:r>
              <a:rPr lang="en-GB" sz="2100" dirty="0" err="1" smtClean="0">
                <a:cs typeface="Times New Roman" charset="0"/>
              </a:rPr>
              <a:t>Khoshnoodi</a:t>
            </a:r>
            <a:r>
              <a:rPr lang="en-GB" sz="2100" dirty="0" smtClean="0">
                <a:cs typeface="Times New Roman" charset="0"/>
              </a:rPr>
              <a:t> </a:t>
            </a:r>
            <a:r>
              <a:rPr lang="en-GB" sz="2100" dirty="0">
                <a:cs typeface="Times New Roman" charset="0"/>
              </a:rPr>
              <a:t>J. et al. (2006) </a:t>
            </a:r>
            <a:r>
              <a:rPr lang="en-US" sz="2100" dirty="0">
                <a:cs typeface="Times New Roman" charset="0"/>
              </a:rPr>
              <a:t>Molecular recognition in the assembly of collagens: terminal </a:t>
            </a:r>
            <a:r>
              <a:rPr lang="en-US" sz="2100" dirty="0" err="1">
                <a:cs typeface="Times New Roman" charset="0"/>
              </a:rPr>
              <a:t>noncollagenous</a:t>
            </a:r>
            <a:r>
              <a:rPr lang="en-US" sz="2100" dirty="0">
                <a:cs typeface="Times New Roman" charset="0"/>
              </a:rPr>
              <a:t> domains are key recognition modules in the formation of triple helical </a:t>
            </a:r>
            <a:r>
              <a:rPr lang="en-US" sz="2100" dirty="0" err="1">
                <a:cs typeface="Times New Roman" charset="0"/>
              </a:rPr>
              <a:t>protomers</a:t>
            </a:r>
            <a:r>
              <a:rPr lang="en-US" sz="2100" dirty="0">
                <a:cs typeface="Times New Roman" charset="0"/>
              </a:rPr>
              <a:t>. J. Biol. Chem. 281: </a:t>
            </a:r>
            <a:r>
              <a:rPr lang="en-US" sz="2100" dirty="0" smtClean="0">
                <a:cs typeface="Times New Roman" charset="0"/>
              </a:rPr>
              <a:t>38117-38121</a:t>
            </a:r>
            <a:r>
              <a:rPr lang="el-GR" sz="2100" dirty="0" smtClean="0">
                <a:cs typeface="Times New Roman" charset="0"/>
              </a:rPr>
              <a:t>.</a:t>
            </a:r>
            <a:r>
              <a:rPr lang="en-GB" sz="2100" dirty="0" smtClean="0">
                <a:cs typeface="Times New Roman" charset="0"/>
              </a:rPr>
              <a:t> </a:t>
            </a:r>
            <a:endParaRPr lang="en-US" sz="2100" dirty="0"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97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dirty="0" smtClean="0"/>
              <a:t>Χρωματισμοί: </a:t>
            </a:r>
            <a:br>
              <a:rPr lang="el-GR" sz="4000" dirty="0" smtClean="0"/>
            </a:br>
            <a:r>
              <a:rPr lang="el-GR" sz="4000" dirty="0" smtClean="0"/>
              <a:t>1. Δομικά χρώματα</a:t>
            </a:r>
            <a:endParaRPr lang="el-GR" sz="4000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287376" cy="478071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b="1" dirty="0">
                <a:cs typeface="Times New Roman" charset="0"/>
              </a:rPr>
              <a:t>Δομικά χρώματα: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dirty="0">
                <a:cs typeface="Times New Roman" charset="0"/>
              </a:rPr>
              <a:t>Οφείλονται στις φυσικές ιδιότητες του ιστού και παράγονται μέσω:</a:t>
            </a:r>
          </a:p>
          <a:p>
            <a:pPr>
              <a:lnSpc>
                <a:spcPct val="110000"/>
              </a:lnSpc>
            </a:pPr>
            <a:r>
              <a:rPr lang="el-GR" dirty="0">
                <a:cs typeface="Times New Roman" charset="0"/>
              </a:rPr>
              <a:t>Αντανάκλασης του φωτός (κενά αέρος</a:t>
            </a:r>
            <a:r>
              <a:rPr lang="el-GR" dirty="0" smtClean="0">
                <a:cs typeface="Times New Roman" charset="0"/>
              </a:rPr>
              <a:t>).</a:t>
            </a:r>
            <a:endParaRPr lang="en-GB" dirty="0">
              <a:cs typeface="Times New Roman" charset="0"/>
            </a:endParaRPr>
          </a:p>
          <a:p>
            <a:pPr>
              <a:lnSpc>
                <a:spcPct val="110000"/>
              </a:lnSpc>
            </a:pPr>
            <a:r>
              <a:rPr lang="el-GR" dirty="0">
                <a:cs typeface="Times New Roman" charset="0"/>
              </a:rPr>
              <a:t>Διάχυσης του </a:t>
            </a:r>
            <a:r>
              <a:rPr lang="el-GR" dirty="0" smtClean="0">
                <a:cs typeface="Times New Roman" charset="0"/>
              </a:rPr>
              <a:t>φωτός.</a:t>
            </a:r>
            <a:endParaRPr lang="el-GR" dirty="0">
              <a:cs typeface="Times New Roman" charset="0"/>
            </a:endParaRPr>
          </a:p>
          <a:p>
            <a:pPr>
              <a:lnSpc>
                <a:spcPct val="110000"/>
              </a:lnSpc>
            </a:pPr>
            <a:r>
              <a:rPr lang="el-GR" dirty="0">
                <a:cs typeface="Times New Roman" charset="0"/>
              </a:rPr>
              <a:t>Αντανάκλασης και παρεμβολής φάσης</a:t>
            </a:r>
            <a:r>
              <a:rPr lang="en-GB" dirty="0">
                <a:cs typeface="Times New Roman" charset="0"/>
              </a:rPr>
              <a:t> (</a:t>
            </a:r>
            <a:r>
              <a:rPr lang="el-GR" dirty="0">
                <a:cs typeface="Times New Roman" charset="0"/>
              </a:rPr>
              <a:t>υδάτινη/ελαιώδη </a:t>
            </a:r>
            <a:r>
              <a:rPr lang="el-GR" dirty="0" smtClean="0">
                <a:cs typeface="Times New Roman" charset="0"/>
              </a:rPr>
              <a:t>επιφάνεια) στα </a:t>
            </a:r>
            <a:r>
              <a:rPr lang="el-GR" b="1" dirty="0">
                <a:cs typeface="Times New Roman" charset="0"/>
              </a:rPr>
              <a:t>ιριδίζοντα </a:t>
            </a:r>
            <a:r>
              <a:rPr lang="el-GR" b="1" dirty="0" smtClean="0">
                <a:cs typeface="Times New Roman" charset="0"/>
              </a:rPr>
              <a:t>χρώματα.</a:t>
            </a:r>
          </a:p>
          <a:p>
            <a:pPr>
              <a:lnSpc>
                <a:spcPct val="110000"/>
              </a:lnSpc>
            </a:pPr>
            <a:endParaRPr lang="el-GR" b="1" dirty="0">
              <a:cs typeface="Times New Roman" charset="0"/>
            </a:endParaRPr>
          </a:p>
          <a:p>
            <a:pPr marL="0" indent="0">
              <a:buNone/>
            </a:pPr>
            <a:r>
              <a:rPr lang="el-GR" sz="2600" dirty="0">
                <a:cs typeface="Times New Roman" charset="0"/>
              </a:rPr>
              <a:t>Ενδιαφέρουσα επισκόπηση:</a:t>
            </a:r>
            <a:r>
              <a:rPr lang="en-GB" sz="2600" dirty="0">
                <a:cs typeface="Times New Roman" charset="0"/>
              </a:rPr>
              <a:t> Parker AR. &amp; Martini N. (2006) Structural colour in animals—simple to complex optics. </a:t>
            </a:r>
            <a:r>
              <a:rPr lang="en-GB" sz="2600" dirty="0" smtClean="0">
                <a:cs typeface="Times New Roman" charset="0"/>
              </a:rPr>
              <a:t>Optics </a:t>
            </a:r>
            <a:r>
              <a:rPr lang="en-GB" sz="2600" dirty="0">
                <a:cs typeface="Times New Roman" charset="0"/>
              </a:rPr>
              <a:t>&amp; Laser Technology 38, </a:t>
            </a:r>
            <a:r>
              <a:rPr lang="en-GB" sz="2600" dirty="0" smtClean="0">
                <a:cs typeface="Times New Roman" charset="0"/>
              </a:rPr>
              <a:t>315-322</a:t>
            </a:r>
            <a:r>
              <a:rPr lang="el-GR" sz="2600" dirty="0" smtClean="0">
                <a:cs typeface="Times New Roman" charset="0"/>
              </a:rPr>
              <a:t>.</a:t>
            </a:r>
            <a:endParaRPr lang="en-GB" sz="2600" dirty="0"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5790437" y="4057857"/>
            <a:ext cx="19006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 b="1" dirty="0">
                <a:cs typeface="Times New Roman" charset="0"/>
              </a:rPr>
              <a:t>Μήκη κύματος (</a:t>
            </a:r>
            <a:r>
              <a:rPr lang="en-GB" sz="1600" b="1" dirty="0">
                <a:cs typeface="Times New Roman" charset="0"/>
              </a:rPr>
              <a:t>nm)</a:t>
            </a:r>
            <a:endParaRPr lang="en-US" sz="1600" b="1" dirty="0"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27181" y="362765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</a:t>
            </a:r>
            <a:endParaRPr lang="el-GR" sz="1200" dirty="0"/>
          </a:p>
        </p:txBody>
      </p:sp>
      <p:pic>
        <p:nvPicPr>
          <p:cNvPr id="12" name="Θέση περιεχομένου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81" y="3524260"/>
            <a:ext cx="3886200" cy="483792"/>
          </a:xfrm>
        </p:spPr>
      </p:pic>
    </p:spTree>
    <p:extLst>
      <p:ext uri="{BB962C8B-B14F-4D97-AF65-F5344CB8AC3E}">
        <p14:creationId xmlns:p14="http://schemas.microsoft.com/office/powerpoint/2010/main" val="144644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dirty="0" smtClean="0"/>
              <a:t>Χρωματισμοί: </a:t>
            </a:r>
            <a:br>
              <a:rPr lang="el-GR" sz="4000" dirty="0" smtClean="0"/>
            </a:br>
            <a:r>
              <a:rPr lang="el-GR" sz="4000" dirty="0" smtClean="0"/>
              <a:t>2. </a:t>
            </a:r>
            <a:r>
              <a:rPr lang="el-GR" sz="4000" dirty="0" err="1" smtClean="0"/>
              <a:t>Βιοχρώματα</a:t>
            </a:r>
            <a:r>
              <a:rPr lang="el-GR" sz="4000" dirty="0" smtClean="0"/>
              <a:t> (χρωστικές)</a:t>
            </a:r>
            <a:endParaRPr lang="el-GR" sz="4000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287376" cy="4780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>
                <a:cs typeface="Times New Roman" charset="0"/>
              </a:rPr>
              <a:t>Χρωστικές: </a:t>
            </a:r>
          </a:p>
          <a:p>
            <a:r>
              <a:rPr lang="el-GR" sz="2400" dirty="0" err="1">
                <a:cs typeface="Times New Roman" charset="0"/>
              </a:rPr>
              <a:t>Μελανοφόρα</a:t>
            </a:r>
            <a:r>
              <a:rPr lang="el-GR" sz="2400" dirty="0">
                <a:cs typeface="Times New Roman" charset="0"/>
              </a:rPr>
              <a:t> (</a:t>
            </a:r>
            <a:r>
              <a:rPr lang="el-GR" sz="2400" b="1" dirty="0">
                <a:cs typeface="Times New Roman" charset="0"/>
              </a:rPr>
              <a:t>μελανίνη</a:t>
            </a:r>
            <a:r>
              <a:rPr lang="el-GR" sz="2400" b="1" dirty="0" smtClean="0">
                <a:cs typeface="Times New Roman" charset="0"/>
              </a:rPr>
              <a:t>).</a:t>
            </a:r>
            <a:endParaRPr lang="el-GR" sz="2400" b="1" dirty="0">
              <a:cs typeface="Times New Roman" charset="0"/>
            </a:endParaRPr>
          </a:p>
          <a:p>
            <a:r>
              <a:rPr lang="el-GR" sz="2400" dirty="0" err="1">
                <a:cs typeface="Times New Roman" charset="0"/>
              </a:rPr>
              <a:t>Ξανθοφόρα</a:t>
            </a:r>
            <a:r>
              <a:rPr lang="el-GR" sz="2400" dirty="0">
                <a:cs typeface="Times New Roman" charset="0"/>
              </a:rPr>
              <a:t> κύτταρα (</a:t>
            </a:r>
            <a:r>
              <a:rPr lang="el-GR" sz="2400" b="1" dirty="0" err="1">
                <a:cs typeface="Times New Roman" charset="0"/>
              </a:rPr>
              <a:t>πτεριδίνες,καροτινοειδή</a:t>
            </a:r>
            <a:r>
              <a:rPr lang="el-GR" sz="2400" b="1" dirty="0" smtClean="0">
                <a:cs typeface="Times New Roman" charset="0"/>
              </a:rPr>
              <a:t>).</a:t>
            </a:r>
            <a:endParaRPr lang="el-GR" sz="2400" b="1" dirty="0">
              <a:cs typeface="Times New Roman" charset="0"/>
            </a:endParaRPr>
          </a:p>
          <a:p>
            <a:r>
              <a:rPr lang="el-GR" sz="2400" dirty="0" err="1">
                <a:cs typeface="Times New Roman" charset="0"/>
              </a:rPr>
              <a:t>Ιριδιφόρα</a:t>
            </a:r>
            <a:r>
              <a:rPr lang="el-GR" sz="2400" dirty="0">
                <a:cs typeface="Times New Roman" charset="0"/>
              </a:rPr>
              <a:t> κύτταρα (</a:t>
            </a:r>
            <a:r>
              <a:rPr lang="el-GR" sz="2400" b="1" dirty="0">
                <a:cs typeface="Times New Roman" charset="0"/>
              </a:rPr>
              <a:t>κρύσταλλοι </a:t>
            </a:r>
            <a:r>
              <a:rPr lang="el-GR" sz="2400" b="1" dirty="0" err="1">
                <a:cs typeface="Times New Roman" charset="0"/>
              </a:rPr>
              <a:t>γουανίνης</a:t>
            </a:r>
            <a:r>
              <a:rPr lang="el-GR" sz="2400" b="1" dirty="0">
                <a:cs typeface="Times New Roman" charset="0"/>
              </a:rPr>
              <a:t>, </a:t>
            </a:r>
            <a:r>
              <a:rPr lang="el-GR" sz="2400" dirty="0">
                <a:cs typeface="Times New Roman" charset="0"/>
              </a:rPr>
              <a:t>άλλες </a:t>
            </a:r>
            <a:r>
              <a:rPr lang="el-GR" sz="2400" dirty="0" err="1">
                <a:cs typeface="Times New Roman" charset="0"/>
              </a:rPr>
              <a:t>πουρίνες</a:t>
            </a:r>
            <a:r>
              <a:rPr lang="el-GR" sz="2400" dirty="0" smtClean="0">
                <a:cs typeface="Times New Roman" charset="0"/>
              </a:rPr>
              <a:t>).</a:t>
            </a:r>
            <a:endParaRPr lang="el-GR" sz="2400" dirty="0">
              <a:cs typeface="Times New Roman" charset="0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Στήριξη - Κίνηση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924300" y="5649111"/>
            <a:ext cx="1295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 dirty="0">
                <a:cs typeface="Times New Roman" charset="0"/>
              </a:rPr>
              <a:t>M</a:t>
            </a:r>
            <a:r>
              <a:rPr lang="el-GR" sz="1600" b="1" dirty="0">
                <a:cs typeface="Times New Roman" charset="0"/>
              </a:rPr>
              <a:t>ελανίνη</a:t>
            </a:r>
            <a:endParaRPr lang="en-US" sz="1600" b="1" dirty="0"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64557" y="373105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</a:t>
            </a:r>
            <a:endParaRPr lang="el-GR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930440" y="572356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endParaRPr lang="el-GR" sz="1200" dirty="0"/>
          </a:p>
        </p:txBody>
      </p:sp>
      <p:pic>
        <p:nvPicPr>
          <p:cNvPr id="17" name="Θέση περιεχομένου 1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45" y="1825625"/>
            <a:ext cx="2485610" cy="4351338"/>
          </a:xfrm>
        </p:spPr>
      </p:pic>
    </p:spTree>
    <p:extLst>
      <p:ext uri="{BB962C8B-B14F-4D97-AF65-F5344CB8AC3E}">
        <p14:creationId xmlns:p14="http://schemas.microsoft.com/office/powerpoint/2010/main" val="375640194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TEMPLATE1a</Template>
  <TotalTime>1527</TotalTime>
  <Words>4002</Words>
  <Application>Microsoft Office PowerPoint</Application>
  <PresentationFormat>On-screen Show (4:3)</PresentationFormat>
  <Paragraphs>607</Paragraphs>
  <Slides>54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Calibri</vt:lpstr>
      <vt:lpstr>ＭＳ Ｐゴシック</vt:lpstr>
      <vt:lpstr>ＭＳ Ｐゴシック</vt:lpstr>
      <vt:lpstr>Simplified Arabic</vt:lpstr>
      <vt:lpstr>Tahoma</vt:lpstr>
      <vt:lpstr>Times New Roman</vt:lpstr>
      <vt:lpstr>Wingdings</vt:lpstr>
      <vt:lpstr>Θέμα του Office</vt:lpstr>
      <vt:lpstr>Zωολογία ΙΙ</vt:lpstr>
      <vt:lpstr>Σκοπός της διάλεξης</vt:lpstr>
      <vt:lpstr>Προσδωκόμενα αποτελέσματα</vt:lpstr>
      <vt:lpstr>1. Σωματικό περίβλημα Λειτουργίες</vt:lpstr>
      <vt:lpstr>Σωματικό περίβλημα στα Σπονδυλόζωα Επιδερμίδα και δερμίδα (δέρμα)</vt:lpstr>
      <vt:lpstr>Δερμίδα</vt:lpstr>
      <vt:lpstr>Οι ινοβλάστες παράγουν κολλαγόνο</vt:lpstr>
      <vt:lpstr>Χρωματισμοί:  1. Δομικά χρώματα</vt:lpstr>
      <vt:lpstr>Χρωματισμοί:  2. Βιοχρώματα (χρωστικές)</vt:lpstr>
      <vt:lpstr>2. Σκελετικά συστήματα</vt:lpstr>
      <vt:lpstr>Στερεοί σκελετοί</vt:lpstr>
      <vt:lpstr>Χόνδρινος σκελετός</vt:lpstr>
      <vt:lpstr>Οστίτης ιστός</vt:lpstr>
      <vt:lpstr>Βασική λειτουργική δομή: Οστεώνας</vt:lpstr>
      <vt:lpstr>Οστεώνας σε ανθρώπινο δάκτυλο 1/2 </vt:lpstr>
      <vt:lpstr>Οστεώνας σε ανθρώπινο δάκτυλο 2/2 </vt:lpstr>
      <vt:lpstr>Είδη κυττάρων στα οστά</vt:lpstr>
      <vt:lpstr>Αύξηση του οστίτη ιστού 1/2 Αποικοδόμηση από οστεοκλάστες. Ανοικοδόμηση από οστεοβλάστες</vt:lpstr>
      <vt:lpstr>Αύξηση του οστίτη ιστού 2/2 Αποικοδόμηση από οστεοκλάστες. Ανοικοδόμηση από οστεοβλάστες </vt:lpstr>
      <vt:lpstr>Οστίτης ιστός</vt:lpstr>
      <vt:lpstr>3. Κίνηση</vt:lpstr>
      <vt:lpstr>Αμοιβαδοειδής κίνηση</vt:lpstr>
      <vt:lpstr>Κίνηση Βλεφαρίδων και Μαστιγίων </vt:lpstr>
      <vt:lpstr>Δομικά χαρακτηριστικά μικροσωληνίσκων</vt:lpstr>
      <vt:lpstr>Κίνηση Μαστιγίων</vt:lpstr>
      <vt:lpstr>Σχέση μεγέθους σώματος και μηχανισμού κίνησης </vt:lpstr>
      <vt:lpstr>Σχέση μεταξύ μήκους σώματος και ταχύτητας στα ζώα </vt:lpstr>
      <vt:lpstr>Μυϊκή κίνηση</vt:lpstr>
      <vt:lpstr>Είδη μυών</vt:lpstr>
      <vt:lpstr>Μύες των Ασπονδύλων</vt:lpstr>
      <vt:lpstr>Δομή Γραμμωτού Μυϊκού Ιστού</vt:lpstr>
      <vt:lpstr>Μοριακή δομή μικρονηματίου 1/2</vt:lpstr>
      <vt:lpstr>Μοριακή δομή μικρονηματίου 2/2</vt:lpstr>
      <vt:lpstr>Μοριακή δομή μικρονηματίου Πρωτεΐνες: Μυοσίνη, Ακτίνη, Τροπομυοσίνη, Τροπονίνη</vt:lpstr>
      <vt:lpstr>Ρύθμιση μυϊκής μάζας</vt:lpstr>
      <vt:lpstr>‘Ελεγχος σύσπασης του μυός 1/2</vt:lpstr>
      <vt:lpstr>‘Ελεγχος σύσπασης του μυός 2/2</vt:lpstr>
      <vt:lpstr>Σύζευξη διέγερσης – σύσπασης μυός</vt:lpstr>
      <vt:lpstr>Μηχανισμοί Κίνησης</vt:lpstr>
      <vt:lpstr>Η ενέργεια σύσπασης των μυών στην κίνηση </vt:lpstr>
      <vt:lpstr>Ζώα που χρησιμοποιούν τους μύες τους για τρέξιμο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1/6</vt:lpstr>
      <vt:lpstr>Σημείωμα  Χρήσης Έργων Τρίτων 2/6</vt:lpstr>
      <vt:lpstr>Σημείωμα  Χρήσης Έργων Τρίτων 3/6</vt:lpstr>
      <vt:lpstr>Σημείωμα  Χρήσης Έργων Τρίτων 4/6</vt:lpstr>
      <vt:lpstr>Σημείωμα  Χρήσης Έργων Τρίτων 5/6</vt:lpstr>
      <vt:lpstr>Σημείωμα  Χρήσης Έργων Τρίτων 6/6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Vassiliki Siafaka</cp:lastModifiedBy>
  <cp:revision>216</cp:revision>
  <dcterms:created xsi:type="dcterms:W3CDTF">2015-03-24T06:43:16Z</dcterms:created>
  <dcterms:modified xsi:type="dcterms:W3CDTF">2015-11-12T21:40:01Z</dcterms:modified>
</cp:coreProperties>
</file>