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456" r:id="rId2"/>
    <p:sldId id="457" r:id="rId3"/>
    <p:sldId id="489" r:id="rId4"/>
    <p:sldId id="458" r:id="rId5"/>
    <p:sldId id="459" r:id="rId6"/>
    <p:sldId id="460" r:id="rId7"/>
    <p:sldId id="461" r:id="rId8"/>
    <p:sldId id="462" r:id="rId9"/>
    <p:sldId id="463" r:id="rId10"/>
    <p:sldId id="464" r:id="rId11"/>
    <p:sldId id="465" r:id="rId12"/>
    <p:sldId id="466" r:id="rId13"/>
    <p:sldId id="467" r:id="rId14"/>
    <p:sldId id="468" r:id="rId15"/>
    <p:sldId id="469" r:id="rId16"/>
    <p:sldId id="470" r:id="rId17"/>
    <p:sldId id="490" r:id="rId18"/>
    <p:sldId id="471" r:id="rId19"/>
    <p:sldId id="491" r:id="rId20"/>
    <p:sldId id="472" r:id="rId21"/>
    <p:sldId id="473" r:id="rId22"/>
    <p:sldId id="474" r:id="rId23"/>
    <p:sldId id="475" r:id="rId24"/>
    <p:sldId id="492"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10" r:id="rId39"/>
    <p:sldId id="411" r:id="rId40"/>
    <p:sldId id="412" r:id="rId41"/>
    <p:sldId id="495" r:id="rId42"/>
    <p:sldId id="496" r:id="rId43"/>
    <p:sldId id="414" r:id="rId44"/>
    <p:sldId id="415" r:id="rId45"/>
    <p:sldId id="416" r:id="rId46"/>
    <p:sldId id="493" r:id="rId47"/>
    <p:sldId id="4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171" autoAdjust="0"/>
    <p:restoredTop sz="94434" autoAdjust="0"/>
  </p:normalViewPr>
  <p:slideViewPr>
    <p:cSldViewPr snapToGrid="0">
      <p:cViewPr varScale="1">
        <p:scale>
          <a:sx n="64" d="100"/>
          <a:sy n="64" d="100"/>
        </p:scale>
        <p:origin x="84" y="204"/>
      </p:cViewPr>
      <p:guideLst>
        <p:guide orient="horz" pos="2160"/>
        <p:guide pos="2880"/>
      </p:guideLst>
    </p:cSldViewPr>
  </p:slideViewPr>
  <p:outlineViewPr>
    <p:cViewPr>
      <p:scale>
        <a:sx n="33" d="100"/>
        <a:sy n="33" d="100"/>
      </p:scale>
      <p:origin x="0" y="-28062"/>
    </p:cViewPr>
  </p:outlineViewPr>
  <p:notesTextViewPr>
    <p:cViewPr>
      <p:scale>
        <a:sx n="1" d="1"/>
        <a:sy n="1" d="1"/>
      </p:scale>
      <p:origin x="0" y="0"/>
    </p:cViewPr>
  </p:notesTextViewPr>
  <p:sorterViewPr>
    <p:cViewPr>
      <p:scale>
        <a:sx n="100" d="100"/>
        <a:sy n="100" d="100"/>
      </p:scale>
      <p:origin x="0" y="-160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A15CB-E518-42D0-B086-3B1AF5864A87}" type="datetimeFigureOut">
              <a:rPr lang="en-US" smtClean="0"/>
              <a:pPr/>
              <a:t>11/12/2015</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DB2FB-1A1E-483C-8906-5BB705B5523B}" type="slidenum">
              <a:rPr lang="en-US" smtClean="0"/>
              <a:pPr/>
              <a:t>‹#›</a:t>
            </a:fld>
            <a:endParaRPr lang="en-US"/>
          </a:p>
        </p:txBody>
      </p:sp>
    </p:spTree>
    <p:extLst>
      <p:ext uri="{BB962C8B-B14F-4D97-AF65-F5344CB8AC3E}">
        <p14:creationId xmlns:p14="http://schemas.microsoft.com/office/powerpoint/2010/main" val="4336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a:t>
            </a:fld>
            <a:endParaRPr lang="en-US"/>
          </a:p>
        </p:txBody>
      </p:sp>
    </p:spTree>
    <p:extLst>
      <p:ext uri="{BB962C8B-B14F-4D97-AF65-F5344CB8AC3E}">
        <p14:creationId xmlns:p14="http://schemas.microsoft.com/office/powerpoint/2010/main" val="188283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24</a:t>
            </a:fld>
            <a:endParaRPr lang="en-US"/>
          </a:p>
        </p:txBody>
      </p:sp>
    </p:spTree>
    <p:extLst>
      <p:ext uri="{BB962C8B-B14F-4D97-AF65-F5344CB8AC3E}">
        <p14:creationId xmlns:p14="http://schemas.microsoft.com/office/powerpoint/2010/main" val="352271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26</a:t>
            </a:fld>
            <a:endParaRPr lang="en-US"/>
          </a:p>
        </p:txBody>
      </p:sp>
    </p:spTree>
    <p:extLst>
      <p:ext uri="{BB962C8B-B14F-4D97-AF65-F5344CB8AC3E}">
        <p14:creationId xmlns:p14="http://schemas.microsoft.com/office/powerpoint/2010/main" val="302061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29</a:t>
            </a:fld>
            <a:endParaRPr lang="en-US"/>
          </a:p>
        </p:txBody>
      </p:sp>
    </p:spTree>
    <p:extLst>
      <p:ext uri="{BB962C8B-B14F-4D97-AF65-F5344CB8AC3E}">
        <p14:creationId xmlns:p14="http://schemas.microsoft.com/office/powerpoint/2010/main" val="221328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31</a:t>
            </a:fld>
            <a:endParaRPr lang="en-US"/>
          </a:p>
        </p:txBody>
      </p:sp>
    </p:spTree>
    <p:extLst>
      <p:ext uri="{BB962C8B-B14F-4D97-AF65-F5344CB8AC3E}">
        <p14:creationId xmlns:p14="http://schemas.microsoft.com/office/powerpoint/2010/main" val="191072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DB2FB-1A1E-483C-8906-5BB705B5523B}" type="slidenum">
              <a:rPr lang="en-US" smtClean="0"/>
              <a:pPr/>
              <a:t>38</a:t>
            </a:fld>
            <a:endParaRPr lang="en-US"/>
          </a:p>
        </p:txBody>
      </p:sp>
    </p:spTree>
    <p:extLst>
      <p:ext uri="{BB962C8B-B14F-4D97-AF65-F5344CB8AC3E}">
        <p14:creationId xmlns:p14="http://schemas.microsoft.com/office/powerpoint/2010/main" val="1216297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103930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370224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DB2FB-1A1E-483C-8906-5BB705B5523B}" type="slidenum">
              <a:rPr lang="en-US" smtClean="0"/>
              <a:pPr/>
              <a:t>42</a:t>
            </a:fld>
            <a:endParaRPr lang="en-US"/>
          </a:p>
        </p:txBody>
      </p:sp>
    </p:spTree>
    <p:extLst>
      <p:ext uri="{BB962C8B-B14F-4D97-AF65-F5344CB8AC3E}">
        <p14:creationId xmlns:p14="http://schemas.microsoft.com/office/powerpoint/2010/main" val="186945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331557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187300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DB2FB-1A1E-483C-8906-5BB705B5523B}" type="slidenum">
              <a:rPr lang="en-US" smtClean="0"/>
              <a:pPr/>
              <a:t>2</a:t>
            </a:fld>
            <a:endParaRPr lang="en-US"/>
          </a:p>
        </p:txBody>
      </p:sp>
    </p:spTree>
    <p:extLst>
      <p:ext uri="{BB962C8B-B14F-4D97-AF65-F5344CB8AC3E}">
        <p14:creationId xmlns:p14="http://schemas.microsoft.com/office/powerpoint/2010/main" val="352949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181325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217301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405511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7</a:t>
            </a:fld>
            <a:endParaRPr lang="en-US"/>
          </a:p>
        </p:txBody>
      </p:sp>
    </p:spTree>
    <p:extLst>
      <p:ext uri="{BB962C8B-B14F-4D97-AF65-F5344CB8AC3E}">
        <p14:creationId xmlns:p14="http://schemas.microsoft.com/office/powerpoint/2010/main" val="254848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8</a:t>
            </a:fld>
            <a:endParaRPr lang="en-US"/>
          </a:p>
        </p:txBody>
      </p:sp>
    </p:spTree>
    <p:extLst>
      <p:ext uri="{BB962C8B-B14F-4D97-AF65-F5344CB8AC3E}">
        <p14:creationId xmlns:p14="http://schemas.microsoft.com/office/powerpoint/2010/main" val="184357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9</a:t>
            </a:fld>
            <a:endParaRPr lang="en-US"/>
          </a:p>
        </p:txBody>
      </p:sp>
    </p:spTree>
    <p:extLst>
      <p:ext uri="{BB962C8B-B14F-4D97-AF65-F5344CB8AC3E}">
        <p14:creationId xmlns:p14="http://schemas.microsoft.com/office/powerpoint/2010/main" val="409453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10</a:t>
            </a:fld>
            <a:endParaRPr lang="en-US"/>
          </a:p>
        </p:txBody>
      </p:sp>
    </p:spTree>
    <p:extLst>
      <p:ext uri="{BB962C8B-B14F-4D97-AF65-F5344CB8AC3E}">
        <p14:creationId xmlns:p14="http://schemas.microsoft.com/office/powerpoint/2010/main" val="47122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15</a:t>
            </a:fld>
            <a:endParaRPr lang="en-US"/>
          </a:p>
        </p:txBody>
      </p:sp>
    </p:spTree>
    <p:extLst>
      <p:ext uri="{BB962C8B-B14F-4D97-AF65-F5344CB8AC3E}">
        <p14:creationId xmlns:p14="http://schemas.microsoft.com/office/powerpoint/2010/main" val="240142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22</a:t>
            </a:fld>
            <a:endParaRPr lang="en-US"/>
          </a:p>
        </p:txBody>
      </p:sp>
    </p:spTree>
    <p:extLst>
      <p:ext uri="{BB962C8B-B14F-4D97-AF65-F5344CB8AC3E}">
        <p14:creationId xmlns:p14="http://schemas.microsoft.com/office/powerpoint/2010/main" val="405092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pPr/>
              <a:t>23</a:t>
            </a:fld>
            <a:endParaRPr lang="en-US"/>
          </a:p>
        </p:txBody>
      </p:sp>
    </p:spTree>
    <p:extLst>
      <p:ext uri="{BB962C8B-B14F-4D97-AF65-F5344CB8AC3E}">
        <p14:creationId xmlns:p14="http://schemas.microsoft.com/office/powerpoint/2010/main" val="357586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sz="2800" dirty="0" smtClean="0"/>
          </a:p>
        </p:txBody>
      </p:sp>
      <p:pic>
        <p:nvPicPr>
          <p:cNvPr id="7" name="Picture 6" descr="Λογότυπο Εθνικόν και Καποδιστριακόν Πανεπιστήμιον Αθηνών"/>
          <p:cNvPicPr>
            <a:picLocks noChangeAspect="1"/>
          </p:cNvPicPr>
          <p:nvPr userDrawn="1"/>
        </p:nvPicPr>
        <p:blipFill>
          <a:blip r:embed="rId2" cstate="print"/>
          <a:stretch>
            <a:fillRect/>
          </a:stretch>
        </p:blipFill>
        <p:spPr>
          <a:xfrm>
            <a:off x="685800" y="621594"/>
            <a:ext cx="4147938" cy="817388"/>
          </a:xfrm>
          <a:prstGeom prst="rect">
            <a:avLst/>
          </a:prstGeom>
        </p:spPr>
      </p:pic>
    </p:spTree>
    <p:extLst>
      <p:ext uri="{BB962C8B-B14F-4D97-AF65-F5344CB8AC3E}">
        <p14:creationId xmlns:p14="http://schemas.microsoft.com/office/powerpoint/2010/main" val="11536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Πέψη - Διατροφή</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011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Πέψη - Διατροφή</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Tree>
    <p:extLst>
      <p:ext uri="{BB962C8B-B14F-4D97-AF65-F5344CB8AC3E}">
        <p14:creationId xmlns:p14="http://schemas.microsoft.com/office/powerpoint/2010/main" val="23440220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Πέψη - Διατροφή</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Θέση κειμένου 5"/>
          <p:cNvSpPr>
            <a:spLocks noGrp="1"/>
          </p:cNvSpPr>
          <p:nvPr>
            <p:ph type="body" sz="quarter" idx="12"/>
          </p:nvPr>
        </p:nvSpPr>
        <p:spPr>
          <a:xfrm>
            <a:off x="628650" y="1855788"/>
            <a:ext cx="7886700" cy="230505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Θέση εικόνας 7"/>
          <p:cNvSpPr>
            <a:spLocks noGrp="1"/>
          </p:cNvSpPr>
          <p:nvPr>
            <p:ph type="pic" sz="quarter" idx="13"/>
          </p:nvPr>
        </p:nvSpPr>
        <p:spPr>
          <a:xfrm>
            <a:off x="628650" y="4214813"/>
            <a:ext cx="7886700" cy="1947862"/>
          </a:xfrm>
        </p:spPr>
        <p:txBody>
          <a:bodyPr/>
          <a:lstStyle/>
          <a:p>
            <a:endParaRPr lang="en-US"/>
          </a:p>
        </p:txBody>
      </p:sp>
    </p:spTree>
    <p:extLst>
      <p:ext uri="{BB962C8B-B14F-4D97-AF65-F5344CB8AC3E}">
        <p14:creationId xmlns:p14="http://schemas.microsoft.com/office/powerpoint/2010/main" val="15094792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Πέψη - Διατροφή</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668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Πέψη - Διατροφή</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5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3η. Πέψη - Διατροφή</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pPr/>
              <a:t>‹#›</a:t>
            </a:fld>
            <a:endParaRPr lang="en-US"/>
          </a:p>
        </p:txBody>
      </p:sp>
      <p:sp>
        <p:nvSpPr>
          <p:cNvPr id="8" name="Picture Placeholder 7"/>
          <p:cNvSpPr>
            <a:spLocks noGrp="1"/>
          </p:cNvSpPr>
          <p:nvPr>
            <p:ph type="pic" sz="quarter" idx="13"/>
          </p:nvPr>
        </p:nvSpPr>
        <p:spPr>
          <a:xfrm>
            <a:off x="630238" y="2160588"/>
            <a:ext cx="2949575" cy="3700462"/>
          </a:xfrm>
        </p:spPr>
        <p:txBody>
          <a:bodyPr/>
          <a:lstStyle/>
          <a:p>
            <a:endParaRPr lang="en-US"/>
          </a:p>
        </p:txBody>
      </p:sp>
    </p:spTree>
    <p:extLst>
      <p:ext uri="{BB962C8B-B14F-4D97-AF65-F5344CB8AC3E}">
        <p14:creationId xmlns:p14="http://schemas.microsoft.com/office/powerpoint/2010/main" val="240283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l-GR" smtClean="0"/>
              <a:t>Ενότητα 3η. Πέψη - Διατροφή</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pPr/>
              <a:t>‹#›</a:t>
            </a:fld>
            <a:endParaRPr lang="en-US"/>
          </a:p>
        </p:txBody>
      </p:sp>
    </p:spTree>
    <p:extLst>
      <p:ext uri="{BB962C8B-B14F-4D97-AF65-F5344CB8AC3E}">
        <p14:creationId xmlns:p14="http://schemas.microsoft.com/office/powerpoint/2010/main" val="353739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Πέψη - Διατροφή</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
        <p:nvSpPr>
          <p:cNvPr id="6" name="Media Placeholder 5"/>
          <p:cNvSpPr>
            <a:spLocks noGrp="1"/>
          </p:cNvSpPr>
          <p:nvPr>
            <p:ph type="media" sz="quarter" idx="12"/>
          </p:nvPr>
        </p:nvSpPr>
        <p:spPr>
          <a:xfrm>
            <a:off x="628650" y="1854200"/>
            <a:ext cx="7886700" cy="3860800"/>
          </a:xfrm>
        </p:spPr>
        <p:txBody>
          <a:bodyPr/>
          <a:lstStyle/>
          <a:p>
            <a:endParaRPr lang="en-US"/>
          </a:p>
        </p:txBody>
      </p:sp>
    </p:spTree>
    <p:extLst>
      <p:ext uri="{BB962C8B-B14F-4D97-AF65-F5344CB8AC3E}">
        <p14:creationId xmlns:p14="http://schemas.microsoft.com/office/powerpoint/2010/main" val="12814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Πέψη - Διατροφή</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
        <p:nvSpPr>
          <p:cNvPr id="10" name="Content Placeholder 9"/>
          <p:cNvSpPr>
            <a:spLocks noGrp="1"/>
          </p:cNvSpPr>
          <p:nvPr>
            <p:ph sz="quarter" idx="16"/>
          </p:nvPr>
        </p:nvSpPr>
        <p:spPr>
          <a:xfrm>
            <a:off x="628650" y="1866900"/>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860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Πέψη - Διατροφή</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
        <p:nvSpPr>
          <p:cNvPr id="6" name="Picture Placeholder 5"/>
          <p:cNvSpPr>
            <a:spLocks noGrp="1"/>
          </p:cNvSpPr>
          <p:nvPr>
            <p:ph type="pic" sz="quarter" idx="12"/>
          </p:nvPr>
        </p:nvSpPr>
        <p:spPr>
          <a:xfrm>
            <a:off x="628650" y="1866900"/>
            <a:ext cx="3778250" cy="2032000"/>
          </a:xfrm>
        </p:spPr>
        <p:txBody>
          <a:bodyPr/>
          <a:lstStyle/>
          <a:p>
            <a:endParaRPr lang="en-US"/>
          </a:p>
        </p:txBody>
      </p:sp>
      <p:sp>
        <p:nvSpPr>
          <p:cNvPr id="7" name="Picture Placeholder 5"/>
          <p:cNvSpPr>
            <a:spLocks noGrp="1"/>
          </p:cNvSpPr>
          <p:nvPr>
            <p:ph type="pic" sz="quarter" idx="13"/>
          </p:nvPr>
        </p:nvSpPr>
        <p:spPr>
          <a:xfrm>
            <a:off x="4737100" y="1854200"/>
            <a:ext cx="3778250" cy="2044700"/>
          </a:xfrm>
        </p:spPr>
        <p:txBody>
          <a:bodyPr/>
          <a:lstStyle/>
          <a:p>
            <a:endParaRPr lang="en-US"/>
          </a:p>
        </p:txBody>
      </p:sp>
      <p:sp>
        <p:nvSpPr>
          <p:cNvPr id="8" name="Picture Placeholder 5"/>
          <p:cNvSpPr>
            <a:spLocks noGrp="1"/>
          </p:cNvSpPr>
          <p:nvPr>
            <p:ph type="pic" sz="quarter" idx="14"/>
          </p:nvPr>
        </p:nvSpPr>
        <p:spPr>
          <a:xfrm>
            <a:off x="2682875" y="4075111"/>
            <a:ext cx="3778250" cy="2032000"/>
          </a:xfrm>
        </p:spPr>
        <p:txBody>
          <a:bodyPr/>
          <a:lstStyle/>
          <a:p>
            <a:endParaRPr lang="en-US"/>
          </a:p>
        </p:txBody>
      </p:sp>
    </p:spTree>
    <p:extLst>
      <p:ext uri="{BB962C8B-B14F-4D97-AF65-F5344CB8AC3E}">
        <p14:creationId xmlns:p14="http://schemas.microsoft.com/office/powerpoint/2010/main" val="217402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l-GR" smtClean="0"/>
              <a:t>Ενότητα 3η. Πέψη - Διατροφή</a:t>
            </a:r>
            <a:endParaRPr lang="en-US"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spTree>
    <p:extLst>
      <p:ext uri="{BB962C8B-B14F-4D97-AF65-F5344CB8AC3E}">
        <p14:creationId xmlns:p14="http://schemas.microsoft.com/office/powerpoint/2010/main" val="3383919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Πέψη - Διατροφή</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
        <p:nvSpPr>
          <p:cNvPr id="6" name="Picture Placeholder 5"/>
          <p:cNvSpPr>
            <a:spLocks noGrp="1"/>
          </p:cNvSpPr>
          <p:nvPr>
            <p:ph type="pic" sz="quarter" idx="12"/>
          </p:nvPr>
        </p:nvSpPr>
        <p:spPr>
          <a:xfrm>
            <a:off x="527050" y="2311400"/>
            <a:ext cx="2520950" cy="3187700"/>
          </a:xfrm>
        </p:spPr>
        <p:txBody>
          <a:bodyPr/>
          <a:lstStyle/>
          <a:p>
            <a:endParaRPr lang="en-US"/>
          </a:p>
        </p:txBody>
      </p:sp>
      <p:sp>
        <p:nvSpPr>
          <p:cNvPr id="8" name="Picture Placeholder 5"/>
          <p:cNvSpPr>
            <a:spLocks noGrp="1"/>
          </p:cNvSpPr>
          <p:nvPr>
            <p:ph type="pic" sz="quarter" idx="13"/>
          </p:nvPr>
        </p:nvSpPr>
        <p:spPr>
          <a:xfrm>
            <a:off x="3302000" y="2311400"/>
            <a:ext cx="2501900" cy="3187700"/>
          </a:xfrm>
        </p:spPr>
        <p:txBody>
          <a:bodyPr/>
          <a:lstStyle/>
          <a:p>
            <a:endParaRPr lang="en-US"/>
          </a:p>
        </p:txBody>
      </p:sp>
      <p:sp>
        <p:nvSpPr>
          <p:cNvPr id="9" name="Picture Placeholder 5"/>
          <p:cNvSpPr>
            <a:spLocks noGrp="1"/>
          </p:cNvSpPr>
          <p:nvPr>
            <p:ph type="pic" sz="quarter" idx="14"/>
          </p:nvPr>
        </p:nvSpPr>
        <p:spPr>
          <a:xfrm>
            <a:off x="6076950" y="2311400"/>
            <a:ext cx="2495550" cy="3187700"/>
          </a:xfrm>
        </p:spPr>
        <p:txBody>
          <a:bodyPr/>
          <a:lstStyle/>
          <a:p>
            <a:endParaRPr lang="en-US"/>
          </a:p>
        </p:txBody>
      </p:sp>
    </p:spTree>
    <p:extLst>
      <p:ext uri="{BB962C8B-B14F-4D97-AF65-F5344CB8AC3E}">
        <p14:creationId xmlns:p14="http://schemas.microsoft.com/office/powerpoint/2010/main" val="248725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5" name="Footer Placeholder 4"/>
          <p:cNvSpPr>
            <a:spLocks noGrp="1"/>
          </p:cNvSpPr>
          <p:nvPr>
            <p:ph type="ftr" sz="quarter" idx="11"/>
          </p:nvPr>
        </p:nvSpPr>
        <p:spPr/>
        <p:txBody>
          <a:bodyPr/>
          <a:lstStyle/>
          <a:p>
            <a:r>
              <a:rPr lang="el-GR" smtClean="0"/>
              <a:t>Ενότητα 3η. Πέψη - Διατροφή</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spTree>
    <p:extLst>
      <p:ext uri="{BB962C8B-B14F-4D97-AF65-F5344CB8AC3E}">
        <p14:creationId xmlns:p14="http://schemas.microsoft.com/office/powerpoint/2010/main" val="3565753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3η. Πέψη - Διατροφή</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pPr/>
              <a:t>‹#›</a:t>
            </a:fld>
            <a:endParaRPr lang="en-US"/>
          </a:p>
        </p:txBody>
      </p:sp>
    </p:spTree>
    <p:extLst>
      <p:ext uri="{BB962C8B-B14F-4D97-AF65-F5344CB8AC3E}">
        <p14:creationId xmlns:p14="http://schemas.microsoft.com/office/powerpoint/2010/main" val="423071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l-GR" smtClean="0"/>
              <a:t>Ενότητα 3η. Πέψη - Διατροφή</a:t>
            </a:r>
            <a:endParaRPr lang="en-US"/>
          </a:p>
        </p:txBody>
      </p:sp>
      <p:sp>
        <p:nvSpPr>
          <p:cNvPr id="9" name="Slide Number Placeholder 8"/>
          <p:cNvSpPr>
            <a:spLocks noGrp="1"/>
          </p:cNvSpPr>
          <p:nvPr>
            <p:ph type="sldNum" sz="quarter" idx="12"/>
          </p:nvPr>
        </p:nvSpPr>
        <p:spPr/>
        <p:txBody>
          <a:bodyPr/>
          <a:lstStyle/>
          <a:p>
            <a:fld id="{58A56277-EA16-4AF5-BFB5-E5ECBBB39490}" type="slidenum">
              <a:rPr lang="en-US" smtClean="0"/>
              <a:pPr/>
              <a:t>‹#›</a:t>
            </a:fld>
            <a:endParaRPr lang="en-US"/>
          </a:p>
        </p:txBody>
      </p:sp>
    </p:spTree>
    <p:extLst>
      <p:ext uri="{BB962C8B-B14F-4D97-AF65-F5344CB8AC3E}">
        <p14:creationId xmlns:p14="http://schemas.microsoft.com/office/powerpoint/2010/main" val="3773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Πέψη - Διατροφή</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Tree>
    <p:extLst>
      <p:ext uri="{BB962C8B-B14F-4D97-AF65-F5344CB8AC3E}">
        <p14:creationId xmlns:p14="http://schemas.microsoft.com/office/powerpoint/2010/main" val="19029530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608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Πέψη - Διατροφή</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Tree>
    <p:extLst>
      <p:ext uri="{BB962C8B-B14F-4D97-AF65-F5344CB8AC3E}">
        <p14:creationId xmlns:p14="http://schemas.microsoft.com/office/powerpoint/2010/main" val="2079135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l-GR" smtClean="0"/>
              <a:t>Ενότητα 3η. Πέψη - Διατροφή</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pPr/>
              <a:t>‹#›</a:t>
            </a:fld>
            <a:endParaRPr 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189660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Πέψη - Διατροφή</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211513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Πέψη - Διατροφή</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03088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defRPr>
            </a:lvl1pPr>
          </a:lstStyle>
          <a:p>
            <a:r>
              <a:rPr lang="el-GR" smtClean="0"/>
              <a:t>Ενότητα 3η. Πέψη - Διατροφή</a:t>
            </a:r>
            <a:endParaRPr lang="en-US"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defRPr>
            </a:lvl1pPr>
          </a:lstStyle>
          <a:p>
            <a:fld id="{58A56277-EA16-4AF5-BFB5-E5ECBBB39490}" type="slidenum">
              <a:rPr lang="en-US" smtClean="0"/>
              <a:pPr/>
              <a:t>‹#›</a:t>
            </a:fld>
            <a:endParaRPr lang="en-US" dirty="0"/>
          </a:p>
        </p:txBody>
      </p:sp>
      <p:pic>
        <p:nvPicPr>
          <p:cNvPr id="7" name="Picture 6" descr="Λογότυπο Εθνικόν και Καποδιστριακόν Πανεπιστήμιον Αθηνών"/>
          <p:cNvPicPr>
            <a:picLocks noChangeAspect="1"/>
          </p:cNvPicPr>
          <p:nvPr userDrawn="1"/>
        </p:nvPicPr>
        <p:blipFill rotWithShape="1">
          <a:blip r:embed="rId23" cstate="print"/>
          <a:srcRect l="1" r="85167"/>
          <a:stretch/>
        </p:blipFill>
        <p:spPr>
          <a:xfrm>
            <a:off x="628650" y="6164722"/>
            <a:ext cx="505239" cy="622325"/>
          </a:xfrm>
          <a:prstGeom prst="rect">
            <a:avLst/>
          </a:prstGeom>
        </p:spPr>
      </p:pic>
    </p:spTree>
    <p:extLst>
      <p:ext uri="{BB962C8B-B14F-4D97-AF65-F5344CB8AC3E}">
        <p14:creationId xmlns:p14="http://schemas.microsoft.com/office/powerpoint/2010/main" val="263585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9" r:id="rId5"/>
    <p:sldLayoutId id="2147483686" r:id="rId6"/>
    <p:sldLayoutId id="2147483666" r:id="rId7"/>
    <p:sldLayoutId id="2147483671" r:id="rId8"/>
    <p:sldLayoutId id="2147483672" r:id="rId9"/>
    <p:sldLayoutId id="2147483673" r:id="rId10"/>
    <p:sldLayoutId id="2147483674" r:id="rId11"/>
    <p:sldLayoutId id="2147483685" r:id="rId12"/>
    <p:sldLayoutId id="2147483681" r:id="rId13"/>
    <p:sldLayoutId id="2147483682" r:id="rId14"/>
    <p:sldLayoutId id="2147483680" r:id="rId15"/>
    <p:sldLayoutId id="2147483669" r:id="rId16"/>
    <p:sldLayoutId id="2147483675" r:id="rId17"/>
    <p:sldLayoutId id="2147483676" r:id="rId18"/>
    <p:sldLayoutId id="2147483678" r:id="rId19"/>
    <p:sldLayoutId id="2147483677" r:id="rId20"/>
    <p:sldLayoutId id="2147483683" r:id="rId21"/>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Z</a:t>
            </a:r>
            <a:r>
              <a:rPr lang="el-GR" sz="4400" dirty="0" err="1"/>
              <a:t>ωολογία</a:t>
            </a:r>
            <a:r>
              <a:rPr lang="el-GR" sz="4400" dirty="0"/>
              <a:t> ΙΙ</a:t>
            </a:r>
            <a:endParaRPr lang="en-US" sz="4400" dirty="0"/>
          </a:p>
        </p:txBody>
      </p:sp>
      <p:sp>
        <p:nvSpPr>
          <p:cNvPr id="3" name="Subtitle 2"/>
          <p:cNvSpPr>
            <a:spLocks noGrp="1"/>
          </p:cNvSpPr>
          <p:nvPr>
            <p:ph type="subTitle" idx="1"/>
          </p:nvPr>
        </p:nvSpPr>
        <p:spPr/>
        <p:txBody>
          <a:bodyPr>
            <a:normAutofit/>
          </a:bodyPr>
          <a:lstStyle/>
          <a:p>
            <a:r>
              <a:rPr lang="el-GR" sz="2800" dirty="0">
                <a:solidFill>
                  <a:schemeClr val="accent6">
                    <a:lumMod val="75000"/>
                  </a:schemeClr>
                </a:solidFill>
              </a:rPr>
              <a:t>Ενότητα  </a:t>
            </a:r>
            <a:r>
              <a:rPr lang="en-US" sz="2800" dirty="0">
                <a:solidFill>
                  <a:schemeClr val="accent6">
                    <a:lumMod val="75000"/>
                  </a:schemeClr>
                </a:solidFill>
              </a:rPr>
              <a:t>3</a:t>
            </a:r>
            <a:r>
              <a:rPr lang="el-GR" sz="2800" baseline="30000" dirty="0">
                <a:solidFill>
                  <a:schemeClr val="accent6">
                    <a:lumMod val="75000"/>
                  </a:schemeClr>
                </a:solidFill>
              </a:rPr>
              <a:t>η</a:t>
            </a:r>
            <a:r>
              <a:rPr lang="el-GR" sz="2800" dirty="0">
                <a:solidFill>
                  <a:schemeClr val="accent6">
                    <a:lumMod val="75000"/>
                  </a:schemeClr>
                </a:solidFill>
              </a:rPr>
              <a:t>.</a:t>
            </a:r>
            <a:r>
              <a:rPr lang="en-US" sz="2800" dirty="0">
                <a:solidFill>
                  <a:schemeClr val="accent6">
                    <a:lumMod val="75000"/>
                  </a:schemeClr>
                </a:solidFill>
              </a:rPr>
              <a:t> </a:t>
            </a:r>
            <a:r>
              <a:rPr lang="el-GR" sz="2800" dirty="0">
                <a:solidFill>
                  <a:schemeClr val="accent6">
                    <a:lumMod val="75000"/>
                  </a:schemeClr>
                </a:solidFill>
              </a:rPr>
              <a:t>Πέψη - Διατροφή</a:t>
            </a:r>
            <a:endParaRPr lang="en-US" sz="2800" dirty="0">
              <a:solidFill>
                <a:schemeClr val="accent6">
                  <a:lumMod val="75000"/>
                </a:schemeClr>
              </a:solidFill>
            </a:endParaRPr>
          </a:p>
          <a:p>
            <a:endParaRPr lang="el-GR" sz="2800" dirty="0"/>
          </a:p>
          <a:p>
            <a:r>
              <a:rPr lang="el-GR" sz="2600" dirty="0" smtClean="0"/>
              <a:t>Σκαρλάτος Ντέντος, Επίκουρος Καθηγητής</a:t>
            </a:r>
            <a:endParaRPr lang="el-GR" sz="2600" dirty="0"/>
          </a:p>
          <a:p>
            <a:r>
              <a:rPr lang="el-GR" sz="2600" dirty="0"/>
              <a:t>Σχολή Θετικών Επιστημών</a:t>
            </a:r>
          </a:p>
          <a:p>
            <a:r>
              <a:rPr lang="el-GR" sz="2600" dirty="0" smtClean="0"/>
              <a:t>Τμήμα Βιολογίας</a:t>
            </a:r>
          </a:p>
          <a:p>
            <a:endParaRPr lang="en-US" sz="2800" dirty="0"/>
          </a:p>
        </p:txBody>
      </p:sp>
    </p:spTree>
    <p:extLst>
      <p:ext uri="{BB962C8B-B14F-4D97-AF65-F5344CB8AC3E}">
        <p14:creationId xmlns:p14="http://schemas.microsoft.com/office/powerpoint/2010/main" val="212857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Διατροφή </a:t>
            </a:r>
            <a:r>
              <a:rPr lang="el-GR" dirty="0" smtClean="0"/>
              <a:t>με υγρά</a:t>
            </a:r>
            <a:endParaRPr lang="el-GR" dirty="0"/>
          </a:p>
        </p:txBody>
      </p:sp>
      <p:sp>
        <p:nvSpPr>
          <p:cNvPr id="9" name="Content Placeholder 8"/>
          <p:cNvSpPr>
            <a:spLocks noGrp="1"/>
          </p:cNvSpPr>
          <p:nvPr>
            <p:ph sz="half" idx="1"/>
          </p:nvPr>
        </p:nvSpPr>
        <p:spPr>
          <a:xfrm>
            <a:off x="0" y="1802377"/>
            <a:ext cx="6803756" cy="5350091"/>
          </a:xfrm>
        </p:spPr>
        <p:txBody>
          <a:bodyPr>
            <a:normAutofit fontScale="47500" lnSpcReduction="20000"/>
          </a:bodyPr>
          <a:lstStyle/>
          <a:p>
            <a:pPr indent="0">
              <a:lnSpc>
                <a:spcPct val="110000"/>
              </a:lnSpc>
              <a:buNone/>
            </a:pPr>
            <a:r>
              <a:rPr lang="el-GR" sz="4200" b="1" dirty="0" smtClean="0">
                <a:cs typeface="Times New Roman" charset="0"/>
              </a:rPr>
              <a:t>Διατροφή με υγρά. </a:t>
            </a:r>
            <a:r>
              <a:rPr lang="el-GR" sz="4200" dirty="0" smtClean="0">
                <a:cs typeface="Times New Roman" charset="0"/>
              </a:rPr>
              <a:t>Διακρίνονται </a:t>
            </a:r>
            <a:r>
              <a:rPr lang="el-GR" sz="4200" b="1" dirty="0" smtClean="0">
                <a:cs typeface="Times New Roman" charset="0"/>
              </a:rPr>
              <a:t>τρείς κατηγορίες </a:t>
            </a:r>
            <a:r>
              <a:rPr lang="el-GR" sz="4200" dirty="0" smtClean="0">
                <a:cs typeface="Times New Roman" charset="0"/>
              </a:rPr>
              <a:t>μηχανισμών:</a:t>
            </a:r>
          </a:p>
          <a:p>
            <a:pPr>
              <a:lnSpc>
                <a:spcPct val="110000"/>
              </a:lnSpc>
              <a:buNone/>
            </a:pPr>
            <a:r>
              <a:rPr lang="el-GR" sz="4200" dirty="0" smtClean="0">
                <a:cs typeface="Times New Roman" charset="0"/>
              </a:rPr>
              <a:t>1) </a:t>
            </a:r>
            <a:r>
              <a:rPr lang="el-GR" sz="4200" b="1" dirty="0" smtClean="0">
                <a:cs typeface="Times New Roman" charset="0"/>
              </a:rPr>
              <a:t>Διατροφή με αίμα άλλων οργανισμών</a:t>
            </a:r>
            <a:r>
              <a:rPr lang="en-GB" sz="4200" b="1" dirty="0" smtClean="0">
                <a:cs typeface="Times New Roman" charset="0"/>
              </a:rPr>
              <a:t>. </a:t>
            </a:r>
            <a:r>
              <a:rPr lang="el-GR" sz="4200" dirty="0" smtClean="0">
                <a:cs typeface="Times New Roman" charset="0"/>
              </a:rPr>
              <a:t>Χαρακτηρίζει πολλές διαφορετικές ομάδες ζώων όπως τους παρασιτικούς </a:t>
            </a:r>
            <a:r>
              <a:rPr lang="el-GR" sz="4200" b="1" dirty="0" smtClean="0">
                <a:cs typeface="Times New Roman" charset="0"/>
              </a:rPr>
              <a:t>Νηματώδεις</a:t>
            </a:r>
            <a:r>
              <a:rPr lang="el-GR" sz="4200" dirty="0" smtClean="0">
                <a:cs typeface="Times New Roman" charset="0"/>
              </a:rPr>
              <a:t>, </a:t>
            </a:r>
            <a:r>
              <a:rPr lang="el-GR" sz="4200" b="1" dirty="0" smtClean="0">
                <a:cs typeface="Times New Roman" charset="0"/>
              </a:rPr>
              <a:t>Έντομα, </a:t>
            </a:r>
            <a:r>
              <a:rPr lang="el-GR" sz="4200" dirty="0" smtClean="0">
                <a:cs typeface="Times New Roman" charset="0"/>
              </a:rPr>
              <a:t>άλλα </a:t>
            </a:r>
            <a:r>
              <a:rPr lang="el-GR" sz="4200" b="1" dirty="0" smtClean="0">
                <a:cs typeface="Times New Roman" charset="0"/>
              </a:rPr>
              <a:t>Αρθρόποδα</a:t>
            </a:r>
            <a:r>
              <a:rPr lang="el-GR" sz="4200" dirty="0" smtClean="0">
                <a:cs typeface="Times New Roman" charset="0"/>
              </a:rPr>
              <a:t>, τους </a:t>
            </a:r>
            <a:r>
              <a:rPr lang="el-GR" sz="4200" b="1" dirty="0" smtClean="0">
                <a:cs typeface="Times New Roman" charset="0"/>
              </a:rPr>
              <a:t>Μυξίνους</a:t>
            </a:r>
            <a:r>
              <a:rPr lang="el-GR" sz="4200" dirty="0" smtClean="0">
                <a:cs typeface="Times New Roman" charset="0"/>
              </a:rPr>
              <a:t> ή και </a:t>
            </a:r>
            <a:r>
              <a:rPr lang="el-GR" sz="4200" b="1" dirty="0" smtClean="0">
                <a:cs typeface="Times New Roman" charset="0"/>
              </a:rPr>
              <a:t>Θηλαστικά</a:t>
            </a:r>
            <a:r>
              <a:rPr lang="el-GR" sz="4200" dirty="0" smtClean="0">
                <a:cs typeface="Times New Roman" charset="0"/>
              </a:rPr>
              <a:t> (νυχτερίδες). Το σάλιο φέρει ένζυμα που </a:t>
            </a:r>
            <a:r>
              <a:rPr lang="el-GR" sz="4200" b="1" dirty="0" smtClean="0">
                <a:cs typeface="Times New Roman" charset="0"/>
              </a:rPr>
              <a:t>απενεργοποιούν</a:t>
            </a:r>
            <a:r>
              <a:rPr lang="el-GR" sz="4200" dirty="0" smtClean="0">
                <a:cs typeface="Times New Roman" charset="0"/>
              </a:rPr>
              <a:t> τους μηχανισμούς </a:t>
            </a:r>
            <a:r>
              <a:rPr lang="el-GR" sz="4200" b="1" dirty="0" smtClean="0">
                <a:cs typeface="Times New Roman" charset="0"/>
              </a:rPr>
              <a:t>πήξης του αίματος.    </a:t>
            </a:r>
          </a:p>
          <a:p>
            <a:pPr>
              <a:lnSpc>
                <a:spcPct val="110000"/>
              </a:lnSpc>
              <a:buNone/>
            </a:pPr>
            <a:r>
              <a:rPr lang="en-GB" sz="4200" dirty="0" smtClean="0">
                <a:cs typeface="Times New Roman" charset="0"/>
              </a:rPr>
              <a:t>2) </a:t>
            </a:r>
            <a:r>
              <a:rPr lang="el-GR" sz="4200" b="1" dirty="0" smtClean="0">
                <a:cs typeface="Times New Roman" charset="0"/>
              </a:rPr>
              <a:t>Διατροφή με νέκταρ φυτών. </a:t>
            </a:r>
            <a:r>
              <a:rPr lang="el-GR" sz="4200" dirty="0" smtClean="0">
                <a:cs typeface="Times New Roman" charset="0"/>
              </a:rPr>
              <a:t>Είναι ένας τρόπος πρόσληψης τροφής κυρίως των </a:t>
            </a:r>
            <a:r>
              <a:rPr lang="el-GR" sz="4200" b="1" dirty="0" smtClean="0">
                <a:cs typeface="Times New Roman" charset="0"/>
              </a:rPr>
              <a:t>Εντόμων</a:t>
            </a:r>
            <a:r>
              <a:rPr lang="el-GR" sz="4200" dirty="0" smtClean="0">
                <a:cs typeface="Times New Roman" charset="0"/>
              </a:rPr>
              <a:t> και των </a:t>
            </a:r>
            <a:r>
              <a:rPr lang="el-GR" sz="4200" b="1" dirty="0" smtClean="0">
                <a:cs typeface="Times New Roman" charset="0"/>
              </a:rPr>
              <a:t>Πουλιών</a:t>
            </a:r>
            <a:r>
              <a:rPr lang="el-GR" sz="4200" dirty="0" smtClean="0">
                <a:cs typeface="Times New Roman" charset="0"/>
              </a:rPr>
              <a:t>, αλλά τον χρησιμοποιούν και κάποια </a:t>
            </a:r>
            <a:r>
              <a:rPr lang="el-GR" sz="4200" b="1" dirty="0" smtClean="0">
                <a:cs typeface="Times New Roman" charset="0"/>
              </a:rPr>
              <a:t>Θηλαστικά</a:t>
            </a:r>
            <a:r>
              <a:rPr lang="el-GR" sz="4200" dirty="0" smtClean="0">
                <a:cs typeface="Times New Roman" charset="0"/>
              </a:rPr>
              <a:t> όπως οι νυχτερίδες. </a:t>
            </a:r>
            <a:r>
              <a:rPr lang="el-GR" sz="4200" b="1" dirty="0" smtClean="0">
                <a:cs typeface="Times New Roman" charset="0"/>
              </a:rPr>
              <a:t>Δεν είναι αποκλειστικός τρόπος πρόσληψης τροφής.</a:t>
            </a:r>
          </a:p>
          <a:p>
            <a:pPr>
              <a:lnSpc>
                <a:spcPct val="110000"/>
              </a:lnSpc>
              <a:buNone/>
            </a:pPr>
            <a:r>
              <a:rPr lang="en-GB" sz="4200" dirty="0" smtClean="0">
                <a:cs typeface="Times New Roman" charset="0"/>
              </a:rPr>
              <a:t>3) </a:t>
            </a:r>
            <a:r>
              <a:rPr lang="el-GR" sz="4200" b="1" dirty="0" smtClean="0">
                <a:cs typeface="Times New Roman" charset="0"/>
              </a:rPr>
              <a:t>Διατροφή με φυτικούς χυμούς. </a:t>
            </a:r>
            <a:r>
              <a:rPr lang="el-GR" sz="4200" dirty="0" smtClean="0">
                <a:cs typeface="Times New Roman" charset="0"/>
              </a:rPr>
              <a:t>Είναι ένας τρόπος πρόσληψης τροφής που χρησιμοποιούν τα </a:t>
            </a:r>
            <a:r>
              <a:rPr lang="el-GR" sz="4200" b="1" dirty="0" smtClean="0">
                <a:cs typeface="Times New Roman" charset="0"/>
              </a:rPr>
              <a:t>Έντομα </a:t>
            </a:r>
            <a:r>
              <a:rPr lang="el-GR" sz="4200" dirty="0" smtClean="0">
                <a:cs typeface="Times New Roman" charset="0"/>
              </a:rPr>
              <a:t>και οι </a:t>
            </a:r>
            <a:r>
              <a:rPr lang="el-GR" sz="4200" b="1" dirty="0" smtClean="0">
                <a:cs typeface="Times New Roman" charset="0"/>
              </a:rPr>
              <a:t>Νηματώδεις</a:t>
            </a:r>
            <a:r>
              <a:rPr lang="el-GR" sz="4200" dirty="0" smtClean="0">
                <a:cs typeface="Times New Roman" charset="0"/>
              </a:rPr>
              <a:t> που φέρουν </a:t>
            </a:r>
            <a:r>
              <a:rPr lang="el-GR" sz="4200" b="1" dirty="0" smtClean="0">
                <a:cs typeface="Times New Roman" charset="0"/>
              </a:rPr>
              <a:t>μυζητικά στοματικά εξαρτήματα</a:t>
            </a:r>
            <a:r>
              <a:rPr lang="el-GR" sz="4200" dirty="0" smtClean="0">
                <a:cs typeface="Times New Roman" charset="0"/>
              </a:rPr>
              <a:t>.  </a:t>
            </a:r>
          </a:p>
          <a:p>
            <a:endParaRPr lang="el-GR" dirty="0"/>
          </a:p>
        </p:txBody>
      </p:sp>
      <p:pic>
        <p:nvPicPr>
          <p:cNvPr id="11" name="Content Placeholder 10" descr="Picture7.png"/>
          <p:cNvPicPr>
            <a:picLocks noGrp="1" noChangeAspect="1"/>
          </p:cNvPicPr>
          <p:nvPr>
            <p:ph sz="half" idx="2"/>
          </p:nvPr>
        </p:nvPicPr>
        <p:blipFill>
          <a:blip r:embed="rId3" cstate="print"/>
          <a:stretch>
            <a:fillRect/>
          </a:stretch>
        </p:blipFill>
        <p:spPr>
          <a:xfrm>
            <a:off x="6400100" y="4423434"/>
            <a:ext cx="2511425" cy="1428914"/>
          </a:xfrm>
        </p:spPr>
      </p:pic>
      <p:sp>
        <p:nvSpPr>
          <p:cNvPr id="8" name="Footer Placeholder 7"/>
          <p:cNvSpPr>
            <a:spLocks noGrp="1"/>
          </p:cNvSpPr>
          <p:nvPr>
            <p:ph type="ftr" sz="quarter" idx="11"/>
          </p:nvPr>
        </p:nvSpPr>
        <p:spPr/>
        <p:txBody>
          <a:bodyPr/>
          <a:lstStyle/>
          <a:p>
            <a:r>
              <a:rPr lang="el-GR" smtClean="0"/>
              <a:t>Ενότητα 3η. Πέψη - Διατροφή</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pPr/>
              <a:t>10</a:t>
            </a:fld>
            <a:endParaRPr lang="en-US"/>
          </a:p>
        </p:txBody>
      </p:sp>
      <p:sp>
        <p:nvSpPr>
          <p:cNvPr id="10" name="TextBox 9"/>
          <p:cNvSpPr txBox="1"/>
          <p:nvPr/>
        </p:nvSpPr>
        <p:spPr>
          <a:xfrm>
            <a:off x="8515350" y="5575349"/>
            <a:ext cx="263214" cy="276999"/>
          </a:xfrm>
          <a:prstGeom prst="rect">
            <a:avLst/>
          </a:prstGeom>
          <a:noFill/>
        </p:spPr>
        <p:txBody>
          <a:bodyPr wrap="none" rtlCol="0">
            <a:spAutoFit/>
          </a:bodyPr>
          <a:lstStyle/>
          <a:p>
            <a:r>
              <a:rPr lang="el-GR" sz="1200" dirty="0" smtClean="0">
                <a:solidFill>
                  <a:schemeClr val="bg1"/>
                </a:solidFill>
              </a:rPr>
              <a:t>6</a:t>
            </a:r>
            <a:endParaRPr lang="el-GR" sz="1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Διατροφή </a:t>
            </a:r>
            <a:r>
              <a:rPr lang="el-GR" dirty="0" smtClean="0"/>
              <a:t>με στερεά τροφή 1/4</a:t>
            </a:r>
            <a:endParaRPr lang="el-GR" dirty="0"/>
          </a:p>
        </p:txBody>
      </p:sp>
      <p:sp>
        <p:nvSpPr>
          <p:cNvPr id="5" name="Content Placeholder 4"/>
          <p:cNvSpPr>
            <a:spLocks noGrp="1"/>
          </p:cNvSpPr>
          <p:nvPr>
            <p:ph idx="1"/>
          </p:nvPr>
        </p:nvSpPr>
        <p:spPr>
          <a:xfrm>
            <a:off x="916865" y="2011605"/>
            <a:ext cx="7408445" cy="3452228"/>
          </a:xfrm>
        </p:spPr>
        <p:txBody>
          <a:bodyPr>
            <a:normAutofit fontScale="92500" lnSpcReduction="20000"/>
          </a:bodyPr>
          <a:lstStyle/>
          <a:p>
            <a:pPr indent="0" algn="just">
              <a:lnSpc>
                <a:spcPct val="110000"/>
              </a:lnSpc>
              <a:buNone/>
            </a:pPr>
            <a:r>
              <a:rPr lang="el-GR" sz="2600" b="1" dirty="0" smtClean="0">
                <a:cs typeface="Times New Roman" charset="0"/>
              </a:rPr>
              <a:t>Διατροφή με στερεά τροφή. </a:t>
            </a:r>
            <a:r>
              <a:rPr lang="el-GR" sz="2600" dirty="0" smtClean="0">
                <a:cs typeface="Times New Roman" charset="0"/>
              </a:rPr>
              <a:t>Διακρίνονται μια πληθώρα διαφορετικών μηχανισμών που γενικά θα μπορούσαν να κατηγοριοποιηθούν ως:</a:t>
            </a:r>
          </a:p>
          <a:p>
            <a:pPr marL="514350" indent="-514350" algn="just">
              <a:lnSpc>
                <a:spcPct val="110000"/>
              </a:lnSpc>
              <a:buFont typeface="+mj-lt"/>
              <a:buAutoNum type="arabicPeriod"/>
            </a:pPr>
            <a:r>
              <a:rPr lang="el-GR" sz="2600" b="1" dirty="0" smtClean="0">
                <a:cs typeface="Times New Roman" charset="0"/>
              </a:rPr>
              <a:t>Μηχανισμοί συγκράτησης τροφής και κατάποσης.</a:t>
            </a:r>
          </a:p>
          <a:p>
            <a:pPr marL="514350" indent="-514350" algn="just">
              <a:lnSpc>
                <a:spcPct val="110000"/>
              </a:lnSpc>
              <a:buFont typeface="+mj-lt"/>
              <a:buAutoNum type="arabicPeriod"/>
            </a:pPr>
            <a:r>
              <a:rPr lang="el-GR" sz="2600" b="1" dirty="0" smtClean="0">
                <a:cs typeface="Times New Roman" charset="0"/>
              </a:rPr>
              <a:t>Μηχανισμοί σύνθλιψης της τροφής.</a:t>
            </a:r>
          </a:p>
          <a:p>
            <a:pPr marL="514350" indent="-514350" algn="just">
              <a:lnSpc>
                <a:spcPct val="110000"/>
              </a:lnSpc>
              <a:buFont typeface="+mj-lt"/>
              <a:buAutoNum type="arabicPeriod"/>
            </a:pPr>
            <a:r>
              <a:rPr lang="el-GR" sz="2600" b="1" dirty="0" smtClean="0">
                <a:cs typeface="Times New Roman" charset="0"/>
              </a:rPr>
              <a:t>Μηχανισμοί μάσησης της τροφής.</a:t>
            </a:r>
            <a:endParaRPr lang="en-GB" sz="2600" b="1" dirty="0" smtClean="0">
              <a:cs typeface="Times New Roman" charset="0"/>
            </a:endParaRPr>
          </a:p>
          <a:p>
            <a:pPr indent="0" algn="just">
              <a:lnSpc>
                <a:spcPct val="110000"/>
              </a:lnSpc>
              <a:buNone/>
            </a:pPr>
            <a:r>
              <a:rPr lang="el-GR" sz="2600" dirty="0" smtClean="0">
                <a:cs typeface="Times New Roman" charset="0"/>
              </a:rPr>
              <a:t>Στους μηχανισμούς αυτούς υπάρχει αλληλοκάλυψη και δεν είναι διακριτοί. </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11</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Διατροφή </a:t>
            </a:r>
            <a:r>
              <a:rPr lang="el-GR" dirty="0" smtClean="0"/>
              <a:t>με στερεά τροφή 2/4</a:t>
            </a:r>
            <a:endParaRPr lang="el-GR" dirty="0"/>
          </a:p>
        </p:txBody>
      </p:sp>
      <p:sp>
        <p:nvSpPr>
          <p:cNvPr id="5" name="Content Placeholder 4"/>
          <p:cNvSpPr>
            <a:spLocks noGrp="1"/>
          </p:cNvSpPr>
          <p:nvPr>
            <p:ph idx="1"/>
          </p:nvPr>
        </p:nvSpPr>
        <p:spPr>
          <a:xfrm>
            <a:off x="551158" y="1748134"/>
            <a:ext cx="8034903" cy="4621670"/>
          </a:xfrm>
        </p:spPr>
        <p:txBody>
          <a:bodyPr>
            <a:normAutofit fontScale="70000" lnSpcReduction="20000"/>
          </a:bodyPr>
          <a:lstStyle/>
          <a:p>
            <a:pPr algn="just">
              <a:lnSpc>
                <a:spcPct val="110000"/>
              </a:lnSpc>
              <a:buNone/>
            </a:pPr>
            <a:r>
              <a:rPr lang="el-GR" b="1" dirty="0" smtClean="0">
                <a:cs typeface="Times New Roman" charset="0"/>
              </a:rPr>
              <a:t>1) Μηχανισμοί συγκράτησης τροφής και κατάποσης</a:t>
            </a:r>
          </a:p>
          <a:p>
            <a:pPr algn="just">
              <a:lnSpc>
                <a:spcPct val="110000"/>
              </a:lnSpc>
              <a:buFont typeface="Arial" charset="0"/>
              <a:buChar char="•"/>
            </a:pPr>
            <a:r>
              <a:rPr lang="el-GR" dirty="0" smtClean="0">
                <a:cs typeface="Times New Roman" charset="0"/>
              </a:rPr>
              <a:t>Ιδιαίτερο ενδιαφέρον έχουν οι </a:t>
            </a:r>
            <a:r>
              <a:rPr lang="el-GR" b="1" dirty="0" smtClean="0">
                <a:cs typeface="Times New Roman" charset="0"/>
              </a:rPr>
              <a:t>μηχανισμοί αναρρόφησης </a:t>
            </a:r>
            <a:r>
              <a:rPr lang="el-GR" dirty="0" smtClean="0">
                <a:cs typeface="Times New Roman" charset="0"/>
              </a:rPr>
              <a:t>που χρησιμοποιούν κάποια ψάρια για να συλλάβουν την τροφή τους. Βασίζεται στην ταχύτατη διάταση της στοματικής κοιλότητας στις τρείς διαστάσεις.</a:t>
            </a:r>
          </a:p>
          <a:p>
            <a:pPr algn="just">
              <a:lnSpc>
                <a:spcPct val="110000"/>
              </a:lnSpc>
              <a:buFont typeface="Arial" charset="0"/>
              <a:buChar char="•"/>
            </a:pPr>
            <a:r>
              <a:rPr lang="el-GR" dirty="0" smtClean="0">
                <a:cs typeface="Times New Roman" charset="0"/>
              </a:rPr>
              <a:t>Υπάρχουν επίσης στα ψάρια </a:t>
            </a:r>
            <a:r>
              <a:rPr lang="el-GR" b="1" dirty="0" smtClean="0">
                <a:cs typeface="Times New Roman" charset="0"/>
              </a:rPr>
              <a:t>μηχανισμοί κατάποσης της τροφής με ανοικτή τη στοματική κοιλότητα </a:t>
            </a:r>
            <a:r>
              <a:rPr lang="en-GB" dirty="0" smtClean="0">
                <a:cs typeface="Times New Roman" charset="0"/>
              </a:rPr>
              <a:t>(ram feeding)</a:t>
            </a:r>
            <a:endParaRPr lang="el-GR" dirty="0" smtClean="0">
              <a:cs typeface="Times New Roman" charset="0"/>
            </a:endParaRPr>
          </a:p>
          <a:p>
            <a:pPr algn="just">
              <a:lnSpc>
                <a:spcPct val="110000"/>
              </a:lnSpc>
            </a:pPr>
            <a:r>
              <a:rPr lang="el-GR" dirty="0" smtClean="0">
                <a:cs typeface="Times New Roman" charset="0"/>
              </a:rPr>
              <a:t>Άλλοι μηχανισμοί βασίζονται στην </a:t>
            </a:r>
            <a:r>
              <a:rPr lang="el-GR" b="1" dirty="0" smtClean="0">
                <a:cs typeface="Times New Roman" charset="0"/>
              </a:rPr>
              <a:t>χρήση «ράμφους» ή προσαρμογών που μοιάζουν με δόντια </a:t>
            </a:r>
            <a:r>
              <a:rPr lang="el-GR" dirty="0" smtClean="0">
                <a:cs typeface="Times New Roman" charset="0"/>
              </a:rPr>
              <a:t>με τους οποίους </a:t>
            </a:r>
            <a:r>
              <a:rPr lang="el-GR" b="1" dirty="0" smtClean="0">
                <a:cs typeface="Times New Roman" charset="0"/>
              </a:rPr>
              <a:t>συλλαμβάνουν (καρφώνουν) </a:t>
            </a:r>
            <a:r>
              <a:rPr lang="el-GR" dirty="0" smtClean="0">
                <a:cs typeface="Times New Roman" charset="0"/>
              </a:rPr>
              <a:t>την τροφή. Παράδειγμα το Φύλο Νημερτίνοι.</a:t>
            </a:r>
          </a:p>
          <a:p>
            <a:pPr algn="just">
              <a:lnSpc>
                <a:spcPct val="110000"/>
              </a:lnSpc>
              <a:buFont typeface="Arial" charset="0"/>
              <a:buChar char="•"/>
            </a:pPr>
            <a:r>
              <a:rPr lang="el-GR" dirty="0" smtClean="0">
                <a:cs typeface="Times New Roman" charset="0"/>
              </a:rPr>
              <a:t>Άλλοι γνωστοί μηχανισμοί βασίζονται στην </a:t>
            </a:r>
            <a:r>
              <a:rPr lang="el-GR" b="1" dirty="0" smtClean="0">
                <a:cs typeface="Times New Roman" charset="0"/>
              </a:rPr>
              <a:t>κατάποση ολόκληρου του θηράματος με διάταση του πεπτικού συστήματος.</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12</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Διατροφή </a:t>
            </a:r>
            <a:r>
              <a:rPr lang="el-GR" dirty="0" smtClean="0"/>
              <a:t>με στερεά τροφή 3/4</a:t>
            </a:r>
            <a:endParaRPr lang="el-GR" dirty="0"/>
          </a:p>
        </p:txBody>
      </p:sp>
      <p:sp>
        <p:nvSpPr>
          <p:cNvPr id="5" name="Content Placeholder 4"/>
          <p:cNvSpPr>
            <a:spLocks noGrp="1"/>
          </p:cNvSpPr>
          <p:nvPr>
            <p:ph idx="1"/>
          </p:nvPr>
        </p:nvSpPr>
        <p:spPr>
          <a:xfrm>
            <a:off x="938614" y="1841123"/>
            <a:ext cx="7120505" cy="3691772"/>
          </a:xfrm>
        </p:spPr>
        <p:txBody>
          <a:bodyPr>
            <a:normAutofit fontScale="85000" lnSpcReduction="10000"/>
          </a:bodyPr>
          <a:lstStyle/>
          <a:p>
            <a:pPr algn="just">
              <a:lnSpc>
                <a:spcPct val="110000"/>
              </a:lnSpc>
              <a:buNone/>
            </a:pPr>
            <a:r>
              <a:rPr lang="en-GB" sz="2600" b="1" dirty="0" smtClean="0">
                <a:cs typeface="Times New Roman" charset="0"/>
              </a:rPr>
              <a:t>2) </a:t>
            </a:r>
            <a:r>
              <a:rPr lang="el-GR" sz="2600" b="1" dirty="0" smtClean="0">
                <a:cs typeface="Times New Roman" charset="0"/>
              </a:rPr>
              <a:t>Μηχανισμοί σύνθλιψης της τροφής</a:t>
            </a:r>
          </a:p>
          <a:p>
            <a:pPr>
              <a:lnSpc>
                <a:spcPct val="110000"/>
              </a:lnSpc>
            </a:pPr>
            <a:r>
              <a:rPr lang="el-GR" sz="2600" b="1" dirty="0" smtClean="0">
                <a:cs typeface="Times New Roman" charset="0"/>
              </a:rPr>
              <a:t>Χαρακτηριστικό πολλών ασπόνδυλων οργανισμών</a:t>
            </a:r>
          </a:p>
          <a:p>
            <a:pPr algn="just">
              <a:lnSpc>
                <a:spcPct val="110000"/>
              </a:lnSpc>
              <a:buFont typeface="Arial" charset="0"/>
              <a:buChar char="•"/>
            </a:pPr>
            <a:r>
              <a:rPr lang="el-GR" sz="2600" b="1" dirty="0" smtClean="0">
                <a:cs typeface="Times New Roman" charset="0"/>
              </a:rPr>
              <a:t>Τα κοπτικά στοματικά εξαρτήματα </a:t>
            </a:r>
            <a:r>
              <a:rPr lang="el-GR" sz="2600" dirty="0" smtClean="0">
                <a:cs typeface="Times New Roman" charset="0"/>
              </a:rPr>
              <a:t>πολλών Καρκινοειδών.</a:t>
            </a:r>
          </a:p>
          <a:p>
            <a:pPr algn="just">
              <a:lnSpc>
                <a:spcPct val="110000"/>
              </a:lnSpc>
              <a:buFont typeface="Arial" charset="0"/>
              <a:buChar char="•"/>
            </a:pPr>
            <a:r>
              <a:rPr lang="el-GR" sz="2600" dirty="0" smtClean="0">
                <a:cs typeface="Times New Roman" charset="0"/>
              </a:rPr>
              <a:t>Οι </a:t>
            </a:r>
            <a:r>
              <a:rPr lang="el-GR" sz="2600" b="1" dirty="0" smtClean="0">
                <a:cs typeface="Times New Roman" charset="0"/>
              </a:rPr>
              <a:t>ραμφοειδείς γνάθοι </a:t>
            </a:r>
            <a:r>
              <a:rPr lang="el-GR" sz="2600" dirty="0" smtClean="0">
                <a:cs typeface="Times New Roman" charset="0"/>
              </a:rPr>
              <a:t>των Κεφαλόποδων Μαλακίων.</a:t>
            </a:r>
          </a:p>
          <a:p>
            <a:pPr algn="just">
              <a:lnSpc>
                <a:spcPct val="110000"/>
              </a:lnSpc>
              <a:buFont typeface="Arial" charset="0"/>
              <a:buChar char="•"/>
            </a:pPr>
            <a:r>
              <a:rPr lang="el-GR" sz="2600" dirty="0" smtClean="0">
                <a:cs typeface="Times New Roman" charset="0"/>
              </a:rPr>
              <a:t>Τα </a:t>
            </a:r>
            <a:r>
              <a:rPr lang="el-GR" sz="2600" b="1" dirty="0" smtClean="0">
                <a:cs typeface="Times New Roman" charset="0"/>
              </a:rPr>
              <a:t>στοματικά εξαρτήματα </a:t>
            </a:r>
            <a:r>
              <a:rPr lang="el-GR" sz="2600" dirty="0" smtClean="0">
                <a:cs typeface="Times New Roman" charset="0"/>
              </a:rPr>
              <a:t>(τρία ζεύγη) των Εντόμων που τεμαχίζουν, συνθλίβουν και δοκιμάζουν τη γεύση της τροφής.</a:t>
            </a:r>
          </a:p>
          <a:p>
            <a:pPr algn="just">
              <a:lnSpc>
                <a:spcPct val="110000"/>
              </a:lnSpc>
              <a:buFont typeface="Arial" charset="0"/>
              <a:buChar char="•"/>
            </a:pPr>
            <a:r>
              <a:rPr lang="el-GR" sz="2600" dirty="0" smtClean="0">
                <a:cs typeface="Times New Roman" charset="0"/>
              </a:rPr>
              <a:t>Το </a:t>
            </a:r>
            <a:r>
              <a:rPr lang="el-GR" sz="2600" b="1" dirty="0" smtClean="0">
                <a:cs typeface="Times New Roman" charset="0"/>
              </a:rPr>
              <a:t>ξύστρο των σαλιγκαριών </a:t>
            </a:r>
            <a:r>
              <a:rPr lang="el-GR" sz="2600" dirty="0" smtClean="0">
                <a:cs typeface="Times New Roman" charset="0"/>
              </a:rPr>
              <a:t>(τάξη: Γαστερόποδα).</a:t>
            </a:r>
          </a:p>
          <a:p>
            <a:pPr algn="just">
              <a:buFont typeface="Arial" charset="0"/>
              <a:buChar char="•"/>
            </a:pPr>
            <a:endParaRPr lang="el-GR" dirty="0" smtClean="0">
              <a:cs typeface="Times New Roman" charset="0"/>
            </a:endParaRP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13</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Διατροφή </a:t>
            </a:r>
            <a:r>
              <a:rPr lang="el-GR" dirty="0" smtClean="0"/>
              <a:t>με στερεά τροφή 4/4</a:t>
            </a:r>
            <a:endParaRPr lang="el-GR" dirty="0"/>
          </a:p>
        </p:txBody>
      </p:sp>
      <p:sp>
        <p:nvSpPr>
          <p:cNvPr id="5" name="Content Placeholder 4"/>
          <p:cNvSpPr>
            <a:spLocks noGrp="1"/>
          </p:cNvSpPr>
          <p:nvPr>
            <p:ph idx="1"/>
          </p:nvPr>
        </p:nvSpPr>
        <p:spPr/>
        <p:txBody>
          <a:bodyPr>
            <a:noAutofit/>
          </a:bodyPr>
          <a:lstStyle/>
          <a:p>
            <a:pPr algn="just">
              <a:buNone/>
            </a:pPr>
            <a:r>
              <a:rPr lang="en-GB" sz="2000" b="1" dirty="0" smtClean="0">
                <a:cs typeface="Times New Roman" charset="0"/>
              </a:rPr>
              <a:t>3</a:t>
            </a:r>
            <a:r>
              <a:rPr lang="en-GB" sz="2200" b="1" dirty="0" smtClean="0">
                <a:cs typeface="Times New Roman" charset="0"/>
              </a:rPr>
              <a:t>) </a:t>
            </a:r>
            <a:r>
              <a:rPr lang="el-GR" sz="2200" b="1" dirty="0" smtClean="0">
                <a:cs typeface="Times New Roman" charset="0"/>
              </a:rPr>
              <a:t>Μηχανισμοί μάσησης της τροφής</a:t>
            </a:r>
          </a:p>
          <a:p>
            <a:r>
              <a:rPr lang="el-GR" sz="2200" b="1" dirty="0" smtClean="0">
                <a:cs typeface="Times New Roman" charset="0"/>
              </a:rPr>
              <a:t>Χαρακτηριστικό των Θηλαστικών </a:t>
            </a:r>
          </a:p>
          <a:p>
            <a:pPr algn="just">
              <a:buFont typeface="Arial" charset="0"/>
              <a:buChar char="•"/>
            </a:pPr>
            <a:r>
              <a:rPr lang="el-GR" sz="2200" dirty="0" smtClean="0">
                <a:cs typeface="Times New Roman" charset="0"/>
              </a:rPr>
              <a:t>Συνοδεύεται από την παρουσία δοντιών που συνθλίβουν αλλά και μασούν την τροφή.</a:t>
            </a:r>
          </a:p>
          <a:p>
            <a:pPr algn="just">
              <a:buFont typeface="Arial" charset="0"/>
              <a:buChar char="•"/>
            </a:pPr>
            <a:r>
              <a:rPr lang="el-GR" sz="2200" dirty="0" smtClean="0">
                <a:cs typeface="Times New Roman" charset="0"/>
              </a:rPr>
              <a:t>Στα Θηλαστικά η πέψη της τροφής αρχίζει με τη διαδικασία της μάσησης.</a:t>
            </a:r>
          </a:p>
          <a:p>
            <a:pPr algn="just">
              <a:buFont typeface="Arial" charset="0"/>
              <a:buChar char="•"/>
            </a:pPr>
            <a:r>
              <a:rPr lang="el-GR" sz="2200" dirty="0" smtClean="0">
                <a:cs typeface="Times New Roman" charset="0"/>
              </a:rPr>
              <a:t>Δόντια υπάρχουν σε πολλά Σπονδυλόζωα αλλά η λειτουργία τους αφορά τη συγκράτηση ή την σύνθλιψη της τροφής. Ιδιαίτερες προσαρμογές εμφανίζονται στα </a:t>
            </a:r>
            <a:r>
              <a:rPr lang="el-GR" sz="2200" b="1" dirty="0" smtClean="0">
                <a:cs typeface="Times New Roman" charset="0"/>
              </a:rPr>
              <a:t>λαμβυρινθοδόντια </a:t>
            </a:r>
            <a:r>
              <a:rPr lang="el-GR" sz="2200" dirty="0" smtClean="0">
                <a:cs typeface="Times New Roman" charset="0"/>
              </a:rPr>
              <a:t>των φιδιών αλλά και στα </a:t>
            </a:r>
            <a:r>
              <a:rPr lang="el-GR" sz="2200" b="1" dirty="0" smtClean="0">
                <a:cs typeface="Times New Roman" charset="0"/>
              </a:rPr>
              <a:t>πριονωτά δόντια</a:t>
            </a:r>
            <a:r>
              <a:rPr lang="el-GR" sz="2200" dirty="0" smtClean="0">
                <a:cs typeface="Times New Roman" charset="0"/>
              </a:rPr>
              <a:t> των καρχαριών .</a:t>
            </a:r>
          </a:p>
          <a:p>
            <a:pPr algn="just">
              <a:buNone/>
            </a:pPr>
            <a:r>
              <a:rPr lang="el-GR" sz="2200" dirty="0" smtClean="0">
                <a:cs typeface="Times New Roman" charset="0"/>
              </a:rPr>
              <a:t>Ας πούμε κάποια πράγματα για τα δόντια των Σπονδυλοζώων...</a:t>
            </a:r>
            <a:endParaRPr lang="el-GR" sz="2200"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14</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l-GR" dirty="0" smtClean="0"/>
              <a:t>Δόντια </a:t>
            </a:r>
            <a:r>
              <a:rPr lang="el-GR" dirty="0" smtClean="0"/>
              <a:t>1/3</a:t>
            </a:r>
            <a:endParaRPr lang="el-GR" dirty="0"/>
          </a:p>
        </p:txBody>
      </p:sp>
      <p:sp>
        <p:nvSpPr>
          <p:cNvPr id="21" name="Footer Placeholder 20"/>
          <p:cNvSpPr>
            <a:spLocks noGrp="1"/>
          </p:cNvSpPr>
          <p:nvPr>
            <p:ph type="ftr" sz="quarter" idx="10"/>
          </p:nvPr>
        </p:nvSpPr>
        <p:spPr/>
        <p:txBody>
          <a:bodyPr/>
          <a:lstStyle/>
          <a:p>
            <a:r>
              <a:rPr lang="el-GR" smtClean="0"/>
              <a:t>Ενότητα 3η. Πέψη - Διατροφή</a:t>
            </a:r>
            <a:endParaRPr lang="en-US" dirty="0"/>
          </a:p>
        </p:txBody>
      </p:sp>
      <p:sp>
        <p:nvSpPr>
          <p:cNvPr id="20" name="Slide Number Placeholder 19"/>
          <p:cNvSpPr>
            <a:spLocks noGrp="1"/>
          </p:cNvSpPr>
          <p:nvPr>
            <p:ph type="sldNum" sz="quarter" idx="11"/>
          </p:nvPr>
        </p:nvSpPr>
        <p:spPr/>
        <p:txBody>
          <a:bodyPr/>
          <a:lstStyle/>
          <a:p>
            <a:fld id="{58A56277-EA16-4AF5-BFB5-E5ECBBB39490}" type="slidenum">
              <a:rPr lang="en-US" smtClean="0"/>
              <a:pPr/>
              <a:t>15</a:t>
            </a:fld>
            <a:endParaRPr lang="en-US"/>
          </a:p>
        </p:txBody>
      </p:sp>
      <p:sp>
        <p:nvSpPr>
          <p:cNvPr id="23" name="Content Placeholder 22"/>
          <p:cNvSpPr>
            <a:spLocks noGrp="1"/>
          </p:cNvSpPr>
          <p:nvPr>
            <p:ph sz="quarter" idx="16"/>
          </p:nvPr>
        </p:nvSpPr>
        <p:spPr>
          <a:xfrm>
            <a:off x="337428" y="1633576"/>
            <a:ext cx="5566611" cy="2679030"/>
          </a:xfrm>
        </p:spPr>
        <p:txBody>
          <a:bodyPr>
            <a:normAutofit fontScale="70000" lnSpcReduction="20000"/>
          </a:bodyPr>
          <a:lstStyle/>
          <a:p>
            <a:pPr algn="just">
              <a:buNone/>
            </a:pPr>
            <a:r>
              <a:rPr lang="el-GR" b="1" dirty="0" smtClean="0">
                <a:cs typeface="Times New Roman" charset="0"/>
              </a:rPr>
              <a:t>Διακρίνουμε 4 είδη δοντιών στα Θηλαστικά:</a:t>
            </a:r>
          </a:p>
          <a:p>
            <a:pPr marL="0" indent="0">
              <a:buNone/>
            </a:pPr>
            <a:r>
              <a:rPr lang="el-GR" dirty="0" smtClean="0">
                <a:cs typeface="Times New Roman" charset="0"/>
              </a:rPr>
              <a:t>Τους </a:t>
            </a:r>
            <a:r>
              <a:rPr lang="el-GR" b="1" dirty="0" smtClean="0">
                <a:cs typeface="Times New Roman" charset="0"/>
              </a:rPr>
              <a:t>κοπτήρες</a:t>
            </a:r>
            <a:r>
              <a:rPr lang="el-GR" dirty="0" smtClean="0">
                <a:cs typeface="Times New Roman" charset="0"/>
              </a:rPr>
              <a:t> για δάγκωμα, κοπή και τριβή της τροφής</a:t>
            </a:r>
          </a:p>
          <a:p>
            <a:pPr marL="0" indent="0">
              <a:buNone/>
            </a:pPr>
            <a:r>
              <a:rPr lang="el-GR" dirty="0" smtClean="0">
                <a:cs typeface="Times New Roman" charset="0"/>
              </a:rPr>
              <a:t>Τους </a:t>
            </a:r>
            <a:r>
              <a:rPr lang="el-GR" b="1" dirty="0" smtClean="0">
                <a:cs typeface="Times New Roman" charset="0"/>
              </a:rPr>
              <a:t>κυνόδοντες</a:t>
            </a:r>
            <a:r>
              <a:rPr lang="el-GR" dirty="0" smtClean="0">
                <a:cs typeface="Times New Roman" charset="0"/>
              </a:rPr>
              <a:t> για σύλληψη, διάτρηση και σχίσιμο της τροφής</a:t>
            </a:r>
          </a:p>
          <a:p>
            <a:pPr marL="0" indent="0">
              <a:buNone/>
            </a:pPr>
            <a:r>
              <a:rPr lang="el-GR" dirty="0" smtClean="0">
                <a:cs typeface="Times New Roman" charset="0"/>
              </a:rPr>
              <a:t>Τους </a:t>
            </a:r>
            <a:r>
              <a:rPr lang="el-GR" b="1" dirty="0" smtClean="0">
                <a:cs typeface="Times New Roman" charset="0"/>
              </a:rPr>
              <a:t>προγόμφιους </a:t>
            </a:r>
            <a:r>
              <a:rPr lang="el-GR" dirty="0" smtClean="0">
                <a:cs typeface="Times New Roman" charset="0"/>
              </a:rPr>
              <a:t>και τους </a:t>
            </a:r>
            <a:r>
              <a:rPr lang="el-GR" b="1" dirty="0" smtClean="0">
                <a:cs typeface="Times New Roman" charset="0"/>
              </a:rPr>
              <a:t>γομφίους</a:t>
            </a:r>
            <a:r>
              <a:rPr lang="el-GR" dirty="0" smtClean="0">
                <a:cs typeface="Times New Roman" charset="0"/>
              </a:rPr>
              <a:t> για σύνθλιψη και λειοτρίβηση της τροφής.</a:t>
            </a:r>
          </a:p>
          <a:p>
            <a:pPr algn="just">
              <a:buNone/>
            </a:pPr>
            <a:r>
              <a:rPr lang="el-GR" dirty="0" smtClean="0">
                <a:cs typeface="Times New Roman" charset="0"/>
              </a:rPr>
              <a:t>Και πλήθος άλλες προσαρμογές!</a:t>
            </a:r>
          </a:p>
          <a:p>
            <a:endParaRPr lang="el-GR" dirty="0"/>
          </a:p>
        </p:txBody>
      </p:sp>
      <p:pic>
        <p:nvPicPr>
          <p:cNvPr id="33" name="Content Placeholder 32" descr="Picture9.png"/>
          <p:cNvPicPr>
            <a:picLocks noGrp="1" noChangeAspect="1"/>
          </p:cNvPicPr>
          <p:nvPr>
            <p:ph sz="quarter" idx="19"/>
          </p:nvPr>
        </p:nvPicPr>
        <p:blipFill>
          <a:blip r:embed="rId3" cstate="print"/>
          <a:stretch>
            <a:fillRect/>
          </a:stretch>
        </p:blipFill>
        <p:spPr>
          <a:xfrm>
            <a:off x="5521858" y="4076324"/>
            <a:ext cx="2673684" cy="2032000"/>
          </a:xfrm>
        </p:spPr>
      </p:pic>
      <p:pic>
        <p:nvPicPr>
          <p:cNvPr id="31" name="Content Placeholder 30" descr="Picture10.png"/>
          <p:cNvPicPr>
            <a:picLocks noGrp="1" noChangeAspect="1"/>
          </p:cNvPicPr>
          <p:nvPr>
            <p:ph sz="quarter" idx="18"/>
          </p:nvPr>
        </p:nvPicPr>
        <p:blipFill>
          <a:blip r:embed="rId4" cstate="print"/>
          <a:stretch>
            <a:fillRect/>
          </a:stretch>
        </p:blipFill>
        <p:spPr>
          <a:xfrm>
            <a:off x="5645969" y="1751597"/>
            <a:ext cx="3172567" cy="2032000"/>
          </a:xfrm>
        </p:spPr>
      </p:pic>
      <p:pic>
        <p:nvPicPr>
          <p:cNvPr id="32" name="Content Placeholder 31" descr="Picture8.png"/>
          <p:cNvPicPr>
            <a:picLocks noGrp="1" noChangeAspect="1"/>
          </p:cNvPicPr>
          <p:nvPr>
            <p:ph sz="quarter" idx="17"/>
          </p:nvPr>
        </p:nvPicPr>
        <p:blipFill>
          <a:blip r:embed="rId5" cstate="print"/>
          <a:stretch>
            <a:fillRect/>
          </a:stretch>
        </p:blipFill>
        <p:spPr>
          <a:xfrm>
            <a:off x="1215589" y="4155446"/>
            <a:ext cx="3632153" cy="2032000"/>
          </a:xfrm>
        </p:spPr>
      </p:pic>
      <p:sp>
        <p:nvSpPr>
          <p:cNvPr id="9" name="TextBox 8"/>
          <p:cNvSpPr txBox="1"/>
          <p:nvPr/>
        </p:nvSpPr>
        <p:spPr>
          <a:xfrm>
            <a:off x="8383743" y="3506598"/>
            <a:ext cx="263214" cy="276999"/>
          </a:xfrm>
          <a:prstGeom prst="rect">
            <a:avLst/>
          </a:prstGeom>
          <a:noFill/>
        </p:spPr>
        <p:txBody>
          <a:bodyPr wrap="none" rtlCol="0">
            <a:spAutoFit/>
          </a:bodyPr>
          <a:lstStyle/>
          <a:p>
            <a:r>
              <a:rPr lang="el-GR" sz="1200" dirty="0" smtClean="0"/>
              <a:t>7</a:t>
            </a:r>
            <a:endParaRPr lang="el-GR" sz="1200" dirty="0"/>
          </a:p>
        </p:txBody>
      </p:sp>
      <p:sp>
        <p:nvSpPr>
          <p:cNvPr id="10" name="TextBox 9"/>
          <p:cNvSpPr txBox="1"/>
          <p:nvPr/>
        </p:nvSpPr>
        <p:spPr>
          <a:xfrm>
            <a:off x="4789979" y="5831325"/>
            <a:ext cx="263214" cy="276999"/>
          </a:xfrm>
          <a:prstGeom prst="rect">
            <a:avLst/>
          </a:prstGeom>
          <a:noFill/>
        </p:spPr>
        <p:txBody>
          <a:bodyPr wrap="none" rtlCol="0">
            <a:spAutoFit/>
          </a:bodyPr>
          <a:lstStyle/>
          <a:p>
            <a:r>
              <a:rPr lang="el-GR" sz="1200" dirty="0" smtClean="0"/>
              <a:t>8</a:t>
            </a:r>
            <a:endParaRPr lang="el-GR" sz="1200" dirty="0"/>
          </a:p>
        </p:txBody>
      </p:sp>
      <p:sp>
        <p:nvSpPr>
          <p:cNvPr id="11" name="TextBox 10"/>
          <p:cNvSpPr txBox="1"/>
          <p:nvPr/>
        </p:nvSpPr>
        <p:spPr>
          <a:xfrm>
            <a:off x="8290525" y="5831325"/>
            <a:ext cx="263214" cy="276999"/>
          </a:xfrm>
          <a:prstGeom prst="rect">
            <a:avLst/>
          </a:prstGeom>
          <a:noFill/>
        </p:spPr>
        <p:txBody>
          <a:bodyPr wrap="none" rtlCol="0">
            <a:spAutoFit/>
          </a:bodyPr>
          <a:lstStyle/>
          <a:p>
            <a:r>
              <a:rPr lang="el-GR" sz="1200" dirty="0" smtClean="0"/>
              <a:t>9</a:t>
            </a:r>
            <a:endParaRPr lang="el-GR"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Δόντια </a:t>
            </a:r>
            <a:r>
              <a:rPr lang="el-GR" dirty="0" smtClean="0"/>
              <a:t>2/3</a:t>
            </a:r>
            <a:endParaRPr lang="el-GR" sz="6000" dirty="0"/>
          </a:p>
        </p:txBody>
      </p:sp>
      <p:sp>
        <p:nvSpPr>
          <p:cNvPr id="5" name="Content Placeholder 4"/>
          <p:cNvSpPr>
            <a:spLocks noGrp="1"/>
          </p:cNvSpPr>
          <p:nvPr>
            <p:ph idx="1"/>
          </p:nvPr>
        </p:nvSpPr>
        <p:spPr>
          <a:xfrm>
            <a:off x="430960" y="1805143"/>
            <a:ext cx="8293769" cy="5269833"/>
          </a:xfrm>
        </p:spPr>
        <p:txBody>
          <a:bodyPr>
            <a:normAutofit fontScale="55000" lnSpcReduction="20000"/>
          </a:bodyPr>
          <a:lstStyle/>
          <a:p>
            <a:pPr marL="216000" indent="-230400">
              <a:lnSpc>
                <a:spcPct val="110000"/>
              </a:lnSpc>
            </a:pPr>
            <a:r>
              <a:rPr lang="el-GR" sz="4400" dirty="0" smtClean="0">
                <a:cs typeface="Times New Roman" charset="0"/>
              </a:rPr>
              <a:t>Τα δόντια είναι εξειδικευμένες δομές που εκφύονται από τις </a:t>
            </a:r>
            <a:r>
              <a:rPr lang="el-GR" sz="4400" b="1" dirty="0" smtClean="0">
                <a:cs typeface="Times New Roman" charset="0"/>
              </a:rPr>
              <a:t>γνάθους</a:t>
            </a:r>
            <a:r>
              <a:rPr lang="el-GR" sz="4400" dirty="0" smtClean="0">
                <a:cs typeface="Times New Roman" charset="0"/>
              </a:rPr>
              <a:t> των </a:t>
            </a:r>
            <a:r>
              <a:rPr lang="el-GR" sz="4400" b="1" dirty="0" smtClean="0">
                <a:cs typeface="Times New Roman" charset="0"/>
              </a:rPr>
              <a:t>Σπονδυλόζωων. </a:t>
            </a:r>
            <a:r>
              <a:rPr lang="el-GR" sz="4400" dirty="0" smtClean="0">
                <a:cs typeface="Times New Roman" charset="0"/>
              </a:rPr>
              <a:t>Τα Σπονδυλόζωα που φέρουν δόντια διακρίνονται σε </a:t>
            </a:r>
            <a:r>
              <a:rPr lang="el-GR" sz="4400" b="1" dirty="0" smtClean="0">
                <a:cs typeface="Times New Roman" charset="0"/>
              </a:rPr>
              <a:t>Διφυόδοντα (Θηλαστικά), Μονοφυόδοντα ή Πολυφυόδοντα (καρχαρίες, κροκόδειλοι). </a:t>
            </a:r>
          </a:p>
          <a:p>
            <a:pPr marL="216000" indent="-230400">
              <a:lnSpc>
                <a:spcPct val="110000"/>
              </a:lnSpc>
            </a:pPr>
            <a:r>
              <a:rPr lang="el-GR" sz="4400" dirty="0" smtClean="0">
                <a:cs typeface="Times New Roman" charset="0"/>
              </a:rPr>
              <a:t>Σε πολλά Θηλαστικά κάποια είδη δοντιών μεγαλώνουν συνεχώς και άλλα παραμένουν σταθερά. Τα δόντια αποτελούνται από 4 είδη ιστών: Την </a:t>
            </a:r>
            <a:r>
              <a:rPr lang="el-GR" sz="4400" b="1" dirty="0" smtClean="0">
                <a:cs typeface="Times New Roman" charset="0"/>
              </a:rPr>
              <a:t>αδαμαντίνη</a:t>
            </a:r>
            <a:r>
              <a:rPr lang="el-GR" sz="4400" dirty="0" smtClean="0">
                <a:cs typeface="Times New Roman" charset="0"/>
              </a:rPr>
              <a:t>, την </a:t>
            </a:r>
            <a:r>
              <a:rPr lang="el-GR" sz="4400" b="1" dirty="0" smtClean="0">
                <a:cs typeface="Times New Roman" charset="0"/>
              </a:rPr>
              <a:t>οδοντίνη</a:t>
            </a:r>
            <a:r>
              <a:rPr lang="el-GR" sz="4400" dirty="0" smtClean="0">
                <a:cs typeface="Times New Roman" charset="0"/>
              </a:rPr>
              <a:t>, την </a:t>
            </a:r>
            <a:r>
              <a:rPr lang="el-GR" sz="4400" b="1" dirty="0" smtClean="0">
                <a:cs typeface="Times New Roman" charset="0"/>
              </a:rPr>
              <a:t>οστεΐνη</a:t>
            </a:r>
            <a:r>
              <a:rPr lang="el-GR" sz="4400" dirty="0" smtClean="0">
                <a:cs typeface="Times New Roman" charset="0"/>
              </a:rPr>
              <a:t> και τον </a:t>
            </a:r>
            <a:r>
              <a:rPr lang="el-GR" sz="4400" b="1" dirty="0" smtClean="0">
                <a:cs typeface="Times New Roman" charset="0"/>
              </a:rPr>
              <a:t>πολφό.</a:t>
            </a:r>
            <a:endParaRPr lang="en-GB" sz="4400" b="1" dirty="0" smtClean="0">
              <a:cs typeface="Times New Roman" charset="0"/>
            </a:endParaRPr>
          </a:p>
          <a:p>
            <a:pPr marL="216000" indent="-230400">
              <a:lnSpc>
                <a:spcPct val="110000"/>
              </a:lnSpc>
            </a:pPr>
            <a:r>
              <a:rPr lang="el-GR" sz="4400" dirty="0" smtClean="0">
                <a:cs typeface="Times New Roman" charset="0"/>
              </a:rPr>
              <a:t>Δημιουργούνται από πρόδρομα νευρικά κύτταρα</a:t>
            </a:r>
            <a:r>
              <a:rPr lang="en-GB" sz="4400" dirty="0" smtClean="0">
                <a:cs typeface="Times New Roman" charset="0"/>
              </a:rPr>
              <a:t> </a:t>
            </a:r>
            <a:r>
              <a:rPr lang="el-GR" sz="4400" dirty="0" smtClean="0">
                <a:cs typeface="Times New Roman" charset="0"/>
              </a:rPr>
              <a:t>με τη συμμετοχή κυττάρων επιδερμικής και δερμικής προέλευσης</a:t>
            </a:r>
            <a:r>
              <a:rPr lang="el-GR" sz="4600" dirty="0" smtClean="0">
                <a:cs typeface="Times New Roman" charset="0"/>
              </a:rPr>
              <a:t>. </a:t>
            </a:r>
          </a:p>
          <a:p>
            <a:pPr marL="216000" indent="-230400" algn="just">
              <a:lnSpc>
                <a:spcPct val="110000"/>
              </a:lnSpc>
            </a:pPr>
            <a:endParaRPr lang="el-GR" sz="4600" dirty="0" smtClean="0">
              <a:cs typeface="Times New Roman" charset="0"/>
            </a:endParaRP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16</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Δόντια </a:t>
            </a:r>
            <a:r>
              <a:rPr lang="el-GR" dirty="0" smtClean="0"/>
              <a:t>3/3</a:t>
            </a:r>
            <a:endParaRPr lang="el-GR" sz="6000" dirty="0"/>
          </a:p>
        </p:txBody>
      </p:sp>
      <p:sp>
        <p:nvSpPr>
          <p:cNvPr id="5" name="Content Placeholder 4"/>
          <p:cNvSpPr>
            <a:spLocks noGrp="1"/>
          </p:cNvSpPr>
          <p:nvPr>
            <p:ph idx="1"/>
          </p:nvPr>
        </p:nvSpPr>
        <p:spPr>
          <a:xfrm>
            <a:off x="368967" y="1588168"/>
            <a:ext cx="8310084" cy="4270192"/>
          </a:xfrm>
        </p:spPr>
        <p:txBody>
          <a:bodyPr>
            <a:normAutofit fontScale="77500" lnSpcReduction="20000"/>
          </a:bodyPr>
          <a:lstStyle/>
          <a:p>
            <a:pPr marL="216000" indent="-230400">
              <a:lnSpc>
                <a:spcPct val="110000"/>
              </a:lnSpc>
            </a:pPr>
            <a:r>
              <a:rPr lang="el-GR" sz="3100" dirty="0" smtClean="0">
                <a:cs typeface="Times New Roman" charset="0"/>
              </a:rPr>
              <a:t>Η </a:t>
            </a:r>
            <a:r>
              <a:rPr lang="el-GR" sz="3100" b="1" dirty="0" smtClean="0">
                <a:cs typeface="Times New Roman" charset="0"/>
              </a:rPr>
              <a:t>αδαμαντίνη </a:t>
            </a:r>
            <a:r>
              <a:rPr lang="el-GR" sz="3100" dirty="0" smtClean="0">
                <a:cs typeface="Times New Roman" charset="0"/>
              </a:rPr>
              <a:t>αποτελείται κυρίως από </a:t>
            </a:r>
            <a:r>
              <a:rPr lang="el-GR" sz="3100" b="1" dirty="0" smtClean="0">
                <a:cs typeface="Times New Roman" charset="0"/>
              </a:rPr>
              <a:t>υδροξυαπατίτη</a:t>
            </a:r>
            <a:r>
              <a:rPr lang="el-GR" sz="3100" dirty="0" smtClean="0">
                <a:cs typeface="Times New Roman" charset="0"/>
              </a:rPr>
              <a:t> και δημιουργείται από κύτταρα επιδερμικής προέλευσης (</a:t>
            </a:r>
            <a:r>
              <a:rPr lang="en-GB" sz="3100" dirty="0" err="1" smtClean="0">
                <a:cs typeface="Times New Roman" charset="0"/>
              </a:rPr>
              <a:t>ameloblasts</a:t>
            </a:r>
            <a:r>
              <a:rPr lang="en-GB" sz="3100" dirty="0" smtClean="0">
                <a:cs typeface="Times New Roman" charset="0"/>
              </a:rPr>
              <a:t>)</a:t>
            </a:r>
          </a:p>
          <a:p>
            <a:pPr marL="216000" indent="-230400">
              <a:lnSpc>
                <a:spcPct val="110000"/>
              </a:lnSpc>
            </a:pPr>
            <a:r>
              <a:rPr lang="el-GR" sz="3100" dirty="0" smtClean="0">
                <a:cs typeface="Times New Roman" charset="0"/>
              </a:rPr>
              <a:t>Η </a:t>
            </a:r>
            <a:r>
              <a:rPr lang="el-GR" sz="3100" b="1" dirty="0" smtClean="0">
                <a:cs typeface="Times New Roman" charset="0"/>
              </a:rPr>
              <a:t>οδοντίνη</a:t>
            </a:r>
            <a:r>
              <a:rPr lang="el-GR" sz="3100" dirty="0" smtClean="0">
                <a:cs typeface="Times New Roman" charset="0"/>
              </a:rPr>
              <a:t> αποτελείται από </a:t>
            </a:r>
            <a:r>
              <a:rPr lang="el-GR" sz="3100" b="1" dirty="0" smtClean="0">
                <a:cs typeface="Times New Roman" charset="0"/>
              </a:rPr>
              <a:t>υδροξυαπατίτη </a:t>
            </a:r>
            <a:r>
              <a:rPr lang="el-GR" sz="3100" dirty="0" smtClean="0">
                <a:cs typeface="Times New Roman" charset="0"/>
              </a:rPr>
              <a:t>και οργανικές ενώσεις και δημιουργείται από κύτταρα δερμικής προέλευσης (οδοντοβλάστες)</a:t>
            </a:r>
          </a:p>
          <a:p>
            <a:pPr marL="216000" indent="-230400">
              <a:lnSpc>
                <a:spcPct val="110000"/>
              </a:lnSpc>
            </a:pPr>
            <a:r>
              <a:rPr lang="el-GR" sz="3100" dirty="0" smtClean="0">
                <a:cs typeface="Times New Roman" charset="0"/>
              </a:rPr>
              <a:t>Η </a:t>
            </a:r>
            <a:r>
              <a:rPr lang="el-GR" sz="3100" b="1" dirty="0" smtClean="0">
                <a:cs typeface="Times New Roman" charset="0"/>
              </a:rPr>
              <a:t>οστεΐνη</a:t>
            </a:r>
            <a:r>
              <a:rPr lang="el-GR" sz="3100" dirty="0" smtClean="0">
                <a:cs typeface="Times New Roman" charset="0"/>
              </a:rPr>
              <a:t> εναποτίθεται από εξειδικευμένα κύτταρα και μοιάζει στη σύνθεσή της με </a:t>
            </a:r>
            <a:r>
              <a:rPr lang="el-GR" sz="3100" b="1" dirty="0" smtClean="0">
                <a:cs typeface="Times New Roman" charset="0"/>
              </a:rPr>
              <a:t>τα οστά </a:t>
            </a:r>
            <a:r>
              <a:rPr lang="el-GR" sz="3100" dirty="0" smtClean="0">
                <a:cs typeface="Times New Roman" charset="0"/>
              </a:rPr>
              <a:t>(υδροξυαπατίτης και οργανικές ενώσεις).</a:t>
            </a:r>
          </a:p>
          <a:p>
            <a:pPr marL="216000" indent="-230400">
              <a:lnSpc>
                <a:spcPct val="110000"/>
              </a:lnSpc>
            </a:pPr>
            <a:r>
              <a:rPr lang="el-GR" sz="3100" dirty="0" smtClean="0">
                <a:cs typeface="Times New Roman" charset="0"/>
              </a:rPr>
              <a:t>Ο </a:t>
            </a:r>
            <a:r>
              <a:rPr lang="el-GR" sz="3100" b="1" dirty="0" smtClean="0">
                <a:cs typeface="Times New Roman" charset="0"/>
              </a:rPr>
              <a:t>πολφός</a:t>
            </a:r>
            <a:r>
              <a:rPr lang="el-GR" sz="3100" dirty="0" smtClean="0">
                <a:cs typeface="Times New Roman" charset="0"/>
              </a:rPr>
              <a:t> παράγει την οδοντίνη και αποτελείται από κύτταρα.</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17</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Μηχανισμοί Πέψης 1/2</a:t>
            </a:r>
            <a:endParaRPr lang="el-GR" dirty="0"/>
          </a:p>
        </p:txBody>
      </p:sp>
      <p:sp>
        <p:nvSpPr>
          <p:cNvPr id="5" name="Content Placeholder 4"/>
          <p:cNvSpPr>
            <a:spLocks noGrp="1"/>
          </p:cNvSpPr>
          <p:nvPr>
            <p:ph idx="1"/>
          </p:nvPr>
        </p:nvSpPr>
        <p:spPr>
          <a:xfrm>
            <a:off x="759419" y="1518831"/>
            <a:ext cx="7516678" cy="4386023"/>
          </a:xfrm>
        </p:spPr>
        <p:txBody>
          <a:bodyPr>
            <a:normAutofit/>
          </a:bodyPr>
          <a:lstStyle/>
          <a:p>
            <a:pPr marL="0" indent="0">
              <a:buNone/>
            </a:pPr>
            <a:r>
              <a:rPr lang="el-GR" sz="2400" b="1" dirty="0" smtClean="0">
                <a:cs typeface="Times New Roman" charset="0"/>
              </a:rPr>
              <a:t>Γενική αρχή:  </a:t>
            </a:r>
            <a:r>
              <a:rPr lang="el-GR" sz="2400" dirty="0" smtClean="0">
                <a:cs typeface="Times New Roman" charset="0"/>
              </a:rPr>
              <a:t>Όλες οι σύνθετες οργανικές ουσίες που προσλαμβάνονται με την τροφή πρέπει πρώτα να διασπαστούν σε απλούστερα συστατικά για να χρησιμοποιηθούν για τις ενεργειακές ανάγκες των οργανισμών.</a:t>
            </a:r>
          </a:p>
          <a:p>
            <a:pPr indent="0">
              <a:buNone/>
            </a:pPr>
            <a:r>
              <a:rPr lang="el-GR" sz="2400" dirty="0" smtClean="0">
                <a:cs typeface="Times New Roman" charset="0"/>
              </a:rPr>
              <a:t>Διακρίνονται δύο μηχανισμοί πέψης: </a:t>
            </a:r>
          </a:p>
          <a:p>
            <a:pPr indent="0">
              <a:buFontTx/>
              <a:buAutoNum type="arabicParenR"/>
            </a:pPr>
            <a:r>
              <a:rPr lang="el-GR" sz="2400" dirty="0" smtClean="0">
                <a:cs typeface="Times New Roman" charset="0"/>
              </a:rPr>
              <a:t> Η </a:t>
            </a:r>
            <a:r>
              <a:rPr lang="el-GR" sz="2400" b="1" dirty="0" smtClean="0">
                <a:cs typeface="Times New Roman" charset="0"/>
              </a:rPr>
              <a:t>ενδοκυτταρική πέψη </a:t>
            </a:r>
            <a:r>
              <a:rPr lang="el-GR" sz="2400" dirty="0" smtClean="0">
                <a:cs typeface="Times New Roman" charset="0"/>
              </a:rPr>
              <a:t>όπου φαγοκυττάρωση τροφικών σωματιδίων σε πεπτικά κενοτόπια οδηγεί στην αποδόμηση των σύνθετων οργανικών ενώσεων μέσω δράσης πεπτικών ενζύμων. Συναντάται σε </a:t>
            </a:r>
            <a:r>
              <a:rPr lang="el-GR" sz="2400" b="1" dirty="0" smtClean="0">
                <a:cs typeface="Times New Roman" charset="0"/>
              </a:rPr>
              <a:t>Πρωτόζωα και Σπόγγους</a:t>
            </a:r>
            <a:r>
              <a:rPr lang="el-GR" sz="2400" dirty="0" smtClean="0">
                <a:cs typeface="Times New Roman" charset="0"/>
              </a:rPr>
              <a:t>. </a:t>
            </a:r>
          </a:p>
          <a:p>
            <a:pPr algn="just">
              <a:lnSpc>
                <a:spcPct val="110000"/>
              </a:lnSpc>
              <a:buNone/>
            </a:pPr>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18</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Μηχανισμοί Πέψης 2/2</a:t>
            </a:r>
            <a:endParaRPr lang="el-GR" dirty="0"/>
          </a:p>
        </p:txBody>
      </p:sp>
      <p:sp>
        <p:nvSpPr>
          <p:cNvPr id="5" name="Content Placeholder 4"/>
          <p:cNvSpPr>
            <a:spLocks noGrp="1"/>
          </p:cNvSpPr>
          <p:nvPr>
            <p:ph idx="1"/>
          </p:nvPr>
        </p:nvSpPr>
        <p:spPr>
          <a:xfrm>
            <a:off x="542441" y="1658316"/>
            <a:ext cx="8090115" cy="4370525"/>
          </a:xfrm>
        </p:spPr>
        <p:txBody>
          <a:bodyPr>
            <a:normAutofit lnSpcReduction="10000"/>
          </a:bodyPr>
          <a:lstStyle/>
          <a:p>
            <a:pPr marL="180000" indent="0">
              <a:lnSpc>
                <a:spcPct val="100000"/>
              </a:lnSpc>
              <a:buNone/>
            </a:pPr>
            <a:r>
              <a:rPr lang="el-GR" sz="2400" dirty="0" smtClean="0">
                <a:cs typeface="Times New Roman" charset="0"/>
              </a:rPr>
              <a:t>2) Η </a:t>
            </a:r>
            <a:r>
              <a:rPr lang="el-GR" sz="2400" b="1" dirty="0" smtClean="0">
                <a:cs typeface="Times New Roman" charset="0"/>
              </a:rPr>
              <a:t>εξωκυτταρική πέψη </a:t>
            </a:r>
            <a:r>
              <a:rPr lang="el-GR" sz="2400" dirty="0" smtClean="0">
                <a:cs typeface="Times New Roman" charset="0"/>
              </a:rPr>
              <a:t>συντελείται σε οργανισμούς που φέρουν πεπτικό σύστημα. </a:t>
            </a:r>
          </a:p>
          <a:p>
            <a:pPr lvl="1">
              <a:lnSpc>
                <a:spcPct val="100000"/>
              </a:lnSpc>
              <a:spcBef>
                <a:spcPts val="1200"/>
              </a:spcBef>
            </a:pPr>
            <a:r>
              <a:rPr lang="el-GR" sz="2400" dirty="0" smtClean="0">
                <a:cs typeface="Times New Roman" charset="0"/>
              </a:rPr>
              <a:t>Διακρίνονται </a:t>
            </a:r>
            <a:r>
              <a:rPr lang="el-GR" sz="2400" b="1" dirty="0" smtClean="0">
                <a:cs typeface="Times New Roman" charset="0"/>
              </a:rPr>
              <a:t>τρείς κατεργασίες </a:t>
            </a:r>
            <a:r>
              <a:rPr lang="el-GR" sz="2400" dirty="0" smtClean="0">
                <a:cs typeface="Times New Roman" charset="0"/>
              </a:rPr>
              <a:t>που συμβάλλουν στην πέψη της τροφής: Οι </a:t>
            </a:r>
            <a:r>
              <a:rPr lang="el-GR" sz="2400" b="1" dirty="0" smtClean="0">
                <a:cs typeface="Times New Roman" charset="0"/>
              </a:rPr>
              <a:t>μηχανικές,</a:t>
            </a:r>
            <a:r>
              <a:rPr lang="el-GR" sz="2400" dirty="0" smtClean="0">
                <a:cs typeface="Times New Roman" charset="0"/>
              </a:rPr>
              <a:t> οι </a:t>
            </a:r>
            <a:r>
              <a:rPr lang="el-GR" sz="2400" b="1" dirty="0" smtClean="0">
                <a:cs typeface="Times New Roman" charset="0"/>
              </a:rPr>
              <a:t>χημικές</a:t>
            </a:r>
            <a:r>
              <a:rPr lang="el-GR" sz="2400" dirty="0" smtClean="0">
                <a:cs typeface="Times New Roman" charset="0"/>
              </a:rPr>
              <a:t> και οι </a:t>
            </a:r>
            <a:r>
              <a:rPr lang="el-GR" sz="2400" b="1" dirty="0" smtClean="0">
                <a:cs typeface="Times New Roman" charset="0"/>
              </a:rPr>
              <a:t>βακτηριακές.</a:t>
            </a:r>
            <a:r>
              <a:rPr lang="el-GR" sz="2400" dirty="0" smtClean="0">
                <a:cs typeface="Times New Roman" charset="0"/>
              </a:rPr>
              <a:t> </a:t>
            </a:r>
          </a:p>
          <a:p>
            <a:pPr lvl="1">
              <a:lnSpc>
                <a:spcPct val="100000"/>
              </a:lnSpc>
              <a:spcBef>
                <a:spcPts val="1200"/>
              </a:spcBef>
            </a:pPr>
            <a:r>
              <a:rPr lang="el-GR" sz="2400" dirty="0" smtClean="0">
                <a:cs typeface="Times New Roman" charset="0"/>
              </a:rPr>
              <a:t>Επίσης στην εξωκυτταρική πέψη υπάρχουν </a:t>
            </a:r>
            <a:r>
              <a:rPr lang="el-GR" sz="2400" b="1" dirty="0" smtClean="0">
                <a:cs typeface="Times New Roman" charset="0"/>
              </a:rPr>
              <a:t>διακριτές αλλαγές του </a:t>
            </a:r>
            <a:r>
              <a:rPr lang="en-GB" sz="2400" b="1" dirty="0" smtClean="0">
                <a:cs typeface="Times New Roman" charset="0"/>
              </a:rPr>
              <a:t>pH </a:t>
            </a:r>
            <a:r>
              <a:rPr lang="el-GR" sz="2400" b="1" dirty="0" smtClean="0">
                <a:cs typeface="Times New Roman" charset="0"/>
              </a:rPr>
              <a:t>στα διάφορα σημεία του πεπτικού σωλήνα.  </a:t>
            </a:r>
          </a:p>
          <a:p>
            <a:pPr lvl="1">
              <a:lnSpc>
                <a:spcPct val="100000"/>
              </a:lnSpc>
              <a:spcBef>
                <a:spcPts val="1200"/>
              </a:spcBef>
            </a:pPr>
            <a:r>
              <a:rPr lang="el-GR" sz="2400" dirty="0" smtClean="0">
                <a:cs typeface="Times New Roman" charset="0"/>
              </a:rPr>
              <a:t>Η εξωκυτταρική πέψη διέπεται από </a:t>
            </a:r>
            <a:r>
              <a:rPr lang="el-GR" sz="2400" b="1" dirty="0" smtClean="0">
                <a:cs typeface="Times New Roman" charset="0"/>
              </a:rPr>
              <a:t>προσθέσεις και αφαιρέσεις πεπτικών υγρών </a:t>
            </a:r>
            <a:r>
              <a:rPr lang="el-GR" sz="2400" dirty="0" smtClean="0">
                <a:cs typeface="Times New Roman" charset="0"/>
              </a:rPr>
              <a:t>κατά μήκος του πεπτικού σωλήνα.</a:t>
            </a:r>
            <a:endParaRPr lang="el-GR" sz="2400" dirty="0" smtClean="0"/>
          </a:p>
        </p:txBody>
      </p:sp>
      <p:sp>
        <p:nvSpPr>
          <p:cNvPr id="6" name="Slide Number Placeholder 5"/>
          <p:cNvSpPr>
            <a:spLocks noGrp="1"/>
          </p:cNvSpPr>
          <p:nvPr>
            <p:ph type="sldNum" sz="quarter" idx="12"/>
          </p:nvPr>
        </p:nvSpPr>
        <p:spPr/>
        <p:txBody>
          <a:bodyPr/>
          <a:lstStyle/>
          <a:p>
            <a:fld id="{58A56277-EA16-4AF5-BFB5-E5ECBBB39490}" type="slidenum">
              <a:rPr lang="en-US" smtClean="0"/>
              <a:pPr/>
              <a:t>19</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Πέψη - Διατροφή</a:t>
            </a:r>
            <a:endParaRPr lang="el-GR" dirty="0"/>
          </a:p>
        </p:txBody>
      </p:sp>
      <p:sp>
        <p:nvSpPr>
          <p:cNvPr id="5" name="Content Placeholder 4"/>
          <p:cNvSpPr>
            <a:spLocks noGrp="1"/>
          </p:cNvSpPr>
          <p:nvPr>
            <p:ph idx="1"/>
          </p:nvPr>
        </p:nvSpPr>
        <p:spPr/>
        <p:txBody>
          <a:bodyPr>
            <a:normAutofit fontScale="25000" lnSpcReduction="20000"/>
          </a:bodyPr>
          <a:lstStyle/>
          <a:p>
            <a:pPr algn="ctr">
              <a:buNone/>
            </a:pPr>
            <a:r>
              <a:rPr lang="el-GR" sz="8800" dirty="0" smtClean="0">
                <a:cs typeface="Times New Roman" charset="0"/>
              </a:rPr>
              <a:t>Θα αναπτυχθούν τα εξής θέματα:</a:t>
            </a:r>
            <a:endParaRPr lang="en-GB" sz="8800" dirty="0" smtClean="0">
              <a:cs typeface="Times New Roman" charset="0"/>
            </a:endParaRPr>
          </a:p>
          <a:p>
            <a:pPr algn="ctr"/>
            <a:endParaRPr lang="el-GR" dirty="0" smtClean="0">
              <a:cs typeface="Times New Roman" charset="0"/>
            </a:endParaRPr>
          </a:p>
          <a:p>
            <a:pPr>
              <a:buFont typeface="Arial" charset="0"/>
              <a:buChar char="•"/>
            </a:pPr>
            <a:r>
              <a:rPr lang="el-GR" sz="8800" dirty="0" smtClean="0">
                <a:cs typeface="Times New Roman" charset="0"/>
              </a:rPr>
              <a:t>Μηχανισμοί Πρόσληψης Τροφής</a:t>
            </a:r>
          </a:p>
          <a:p>
            <a:endParaRPr lang="el-GR" sz="8800" dirty="0" smtClean="0">
              <a:cs typeface="Times New Roman" charset="0"/>
            </a:endParaRPr>
          </a:p>
          <a:p>
            <a:r>
              <a:rPr lang="el-GR" sz="8800" dirty="0" smtClean="0">
                <a:cs typeface="Times New Roman" charset="0"/>
              </a:rPr>
              <a:t>Μηχανισμοί Πέψης</a:t>
            </a:r>
          </a:p>
          <a:p>
            <a:pPr>
              <a:buFont typeface="Arial" charset="0"/>
              <a:buChar char="•"/>
            </a:pPr>
            <a:endParaRPr lang="el-GR" sz="8800" dirty="0" smtClean="0">
              <a:cs typeface="Times New Roman" charset="0"/>
            </a:endParaRPr>
          </a:p>
          <a:p>
            <a:pPr>
              <a:buFont typeface="Arial" charset="0"/>
              <a:buChar char="•"/>
            </a:pPr>
            <a:r>
              <a:rPr lang="el-GR" sz="8800" dirty="0" smtClean="0">
                <a:cs typeface="Times New Roman" charset="0"/>
              </a:rPr>
              <a:t>Οργάνωση Πεπτικού συστήματος</a:t>
            </a:r>
            <a:endParaRPr lang="en-GB" sz="8800" dirty="0" smtClean="0">
              <a:cs typeface="Times New Roman" charset="0"/>
            </a:endParaRPr>
          </a:p>
          <a:p>
            <a:endParaRPr lang="el-GR" sz="8800" dirty="0" smtClean="0">
              <a:cs typeface="Times New Roman" charset="0"/>
            </a:endParaRPr>
          </a:p>
          <a:p>
            <a:pPr>
              <a:buFont typeface="Arial" charset="0"/>
              <a:buChar char="•"/>
            </a:pPr>
            <a:r>
              <a:rPr lang="el-GR" sz="8800" dirty="0" smtClean="0">
                <a:cs typeface="Times New Roman" charset="0"/>
              </a:rPr>
              <a:t>Ρύθμιση Πρόσληψης</a:t>
            </a:r>
            <a:r>
              <a:rPr lang="en-GB" sz="8800" dirty="0" smtClean="0">
                <a:cs typeface="Times New Roman" charset="0"/>
              </a:rPr>
              <a:t> </a:t>
            </a:r>
            <a:r>
              <a:rPr lang="el-GR" sz="8800" dirty="0" smtClean="0">
                <a:cs typeface="Times New Roman" charset="0"/>
              </a:rPr>
              <a:t>και Πέψης Τροφής</a:t>
            </a:r>
          </a:p>
          <a:p>
            <a:pPr>
              <a:buFont typeface="Arial" charset="0"/>
              <a:buChar char="•"/>
            </a:pPr>
            <a:endParaRPr lang="en-GB" sz="8800" dirty="0" smtClean="0">
              <a:cs typeface="Times New Roman" charset="0"/>
            </a:endParaRPr>
          </a:p>
          <a:p>
            <a:pPr>
              <a:buFont typeface="Arial" charset="0"/>
              <a:buChar char="•"/>
            </a:pPr>
            <a:r>
              <a:rPr lang="el-GR" sz="8800" dirty="0" smtClean="0">
                <a:cs typeface="Times New Roman" charset="0"/>
              </a:rPr>
              <a:t>Διατροφικές ανάγκες των Ζώων</a:t>
            </a:r>
            <a:r>
              <a:rPr lang="en-GB" sz="8800" dirty="0" smtClean="0">
                <a:cs typeface="Times New Roman" charset="0"/>
              </a:rPr>
              <a:t> </a:t>
            </a:r>
            <a:endParaRPr lang="el-GR" sz="8800" dirty="0" smtClean="0">
              <a:cs typeface="Times New Roman" charset="0"/>
            </a:endParaRP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2</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87634"/>
            <a:ext cx="7886700" cy="1325563"/>
          </a:xfrm>
        </p:spPr>
        <p:txBody>
          <a:bodyPr>
            <a:normAutofit/>
          </a:bodyPr>
          <a:lstStyle/>
          <a:p>
            <a:r>
              <a:rPr lang="el-GR" dirty="0" smtClean="0"/>
              <a:t>Δράση </a:t>
            </a:r>
            <a:r>
              <a:rPr lang="el-GR" dirty="0" smtClean="0"/>
              <a:t>πεπτικών ενζύμων</a:t>
            </a:r>
            <a:endParaRPr lang="el-GR" dirty="0"/>
          </a:p>
        </p:txBody>
      </p:sp>
      <p:sp>
        <p:nvSpPr>
          <p:cNvPr id="5" name="Content Placeholder 4"/>
          <p:cNvSpPr>
            <a:spLocks noGrp="1"/>
          </p:cNvSpPr>
          <p:nvPr>
            <p:ph idx="1"/>
          </p:nvPr>
        </p:nvSpPr>
        <p:spPr>
          <a:xfrm>
            <a:off x="597653" y="1453665"/>
            <a:ext cx="8050401" cy="5187358"/>
          </a:xfrm>
        </p:spPr>
        <p:txBody>
          <a:bodyPr>
            <a:normAutofit fontScale="62500" lnSpcReduction="20000"/>
          </a:bodyPr>
          <a:lstStyle/>
          <a:p>
            <a:pPr marL="0" indent="0">
              <a:lnSpc>
                <a:spcPct val="110000"/>
              </a:lnSpc>
              <a:buNone/>
            </a:pPr>
            <a:r>
              <a:rPr lang="el-GR" dirty="0" smtClean="0">
                <a:cs typeface="Times New Roman" charset="0"/>
              </a:rPr>
              <a:t>Η χημική κατεργασία των τροφών και η αποδόμησή τους σε απλά οργανικά υλικά επιτυγχάνεται με τα </a:t>
            </a:r>
            <a:r>
              <a:rPr lang="el-GR" b="1" dirty="0" smtClean="0">
                <a:cs typeface="Times New Roman" charset="0"/>
              </a:rPr>
              <a:t>πεπτικά ένζυμα.</a:t>
            </a:r>
            <a:r>
              <a:rPr lang="el-GR" dirty="0" smtClean="0">
                <a:cs typeface="Times New Roman" charset="0"/>
              </a:rPr>
              <a:t> Τα πεπτικά ένζυμα είναι </a:t>
            </a:r>
            <a:r>
              <a:rPr lang="el-GR" b="1" dirty="0" smtClean="0">
                <a:cs typeface="Times New Roman" charset="0"/>
              </a:rPr>
              <a:t>υδρολάσες</a:t>
            </a:r>
            <a:r>
              <a:rPr lang="el-GR" dirty="0" smtClean="0">
                <a:cs typeface="Times New Roman" charset="0"/>
              </a:rPr>
              <a:t>, δηλαδή υδρολύουν τα οργανικά μόρια. Έτσι: </a:t>
            </a:r>
          </a:p>
          <a:p>
            <a:pPr>
              <a:lnSpc>
                <a:spcPct val="110000"/>
              </a:lnSpc>
            </a:pPr>
            <a:r>
              <a:rPr lang="el-GR" dirty="0" smtClean="0">
                <a:cs typeface="Times New Roman" charset="0"/>
              </a:rPr>
              <a:t>οι </a:t>
            </a:r>
            <a:r>
              <a:rPr lang="el-GR" b="1" dirty="0" smtClean="0">
                <a:cs typeface="Times New Roman" charset="0"/>
              </a:rPr>
              <a:t>πρωτεΐνες διασπώνται πλήρως στα αμινοξέα που τις αποτελούν, </a:t>
            </a:r>
          </a:p>
          <a:p>
            <a:pPr>
              <a:lnSpc>
                <a:spcPct val="110000"/>
              </a:lnSpc>
            </a:pPr>
            <a:r>
              <a:rPr lang="el-GR" dirty="0" smtClean="0">
                <a:cs typeface="Times New Roman" charset="0"/>
              </a:rPr>
              <a:t>οι </a:t>
            </a:r>
            <a:r>
              <a:rPr lang="el-GR" b="1" dirty="0" smtClean="0">
                <a:cs typeface="Times New Roman" charset="0"/>
              </a:rPr>
              <a:t>σύνθετοι υδατάνθρακες υδρολύονται σε απλά σάκχαρα </a:t>
            </a:r>
            <a:r>
              <a:rPr lang="el-GR" dirty="0" smtClean="0">
                <a:cs typeface="Times New Roman" charset="0"/>
              </a:rPr>
              <a:t>και </a:t>
            </a:r>
          </a:p>
          <a:p>
            <a:pPr>
              <a:lnSpc>
                <a:spcPct val="110000"/>
              </a:lnSpc>
            </a:pPr>
            <a:r>
              <a:rPr lang="el-GR" dirty="0" smtClean="0">
                <a:cs typeface="Times New Roman" charset="0"/>
              </a:rPr>
              <a:t>τα </a:t>
            </a:r>
            <a:r>
              <a:rPr lang="el-GR" b="1" dirty="0" smtClean="0">
                <a:cs typeface="Times New Roman" charset="0"/>
              </a:rPr>
              <a:t>λίπη</a:t>
            </a:r>
            <a:r>
              <a:rPr lang="en-GB" b="1" dirty="0" smtClean="0">
                <a:cs typeface="Times New Roman" charset="0"/>
              </a:rPr>
              <a:t> (</a:t>
            </a:r>
            <a:r>
              <a:rPr lang="el-GR" b="1" dirty="0" smtClean="0">
                <a:cs typeface="Times New Roman" charset="0"/>
              </a:rPr>
              <a:t>τριεστέρες της γλυκερόλης με λιπαρά οξέα) διασπώνται σε γλυκερόλη και λιπαρά οξέα. </a:t>
            </a:r>
          </a:p>
          <a:p>
            <a:pPr>
              <a:lnSpc>
                <a:spcPct val="110000"/>
              </a:lnSpc>
            </a:pPr>
            <a:r>
              <a:rPr lang="el-GR" dirty="0" smtClean="0">
                <a:cs typeface="Times New Roman" charset="0"/>
              </a:rPr>
              <a:t>Τα πεπτικά ένζυμα εκκρίνονται σε εξειδικευμένες περιοχές του πεπτικού σωλήνα σαν «αλυσίδα ενζύμων» που </a:t>
            </a:r>
            <a:r>
              <a:rPr lang="el-GR" b="1" dirty="0" smtClean="0">
                <a:cs typeface="Times New Roman" charset="0"/>
              </a:rPr>
              <a:t>ενεργούν συμπληρωματικά.</a:t>
            </a:r>
            <a:endParaRPr lang="en-GB" b="1" dirty="0" smtClean="0">
              <a:cs typeface="Times New Roman" charset="0"/>
            </a:endParaRPr>
          </a:p>
          <a:p>
            <a:pPr marL="0" indent="0">
              <a:lnSpc>
                <a:spcPct val="110000"/>
              </a:lnSpc>
              <a:buNone/>
            </a:pPr>
            <a:r>
              <a:rPr lang="el-GR" b="1" dirty="0" smtClean="0">
                <a:cs typeface="Times New Roman" charset="0"/>
              </a:rPr>
              <a:t>Σημείωση: </a:t>
            </a:r>
            <a:r>
              <a:rPr lang="el-GR" dirty="0" smtClean="0">
                <a:cs typeface="Times New Roman" charset="0"/>
              </a:rPr>
              <a:t>Παρά το γεγονός ότι πολλά ζώα είναι φυτοφάγα </a:t>
            </a:r>
            <a:r>
              <a:rPr lang="el-GR" b="1" dirty="0" smtClean="0">
                <a:cs typeface="Times New Roman" charset="0"/>
              </a:rPr>
              <a:t>δεν μπορούν από μόνα τους να πέψουν την κυτταρίνη</a:t>
            </a:r>
            <a:r>
              <a:rPr lang="el-GR" dirty="0" smtClean="0">
                <a:cs typeface="Times New Roman" charset="0"/>
              </a:rPr>
              <a:t>. Η κυτταρίνη</a:t>
            </a:r>
            <a:r>
              <a:rPr lang="en-GB" dirty="0" smtClean="0">
                <a:cs typeface="Times New Roman" charset="0"/>
              </a:rPr>
              <a:t> </a:t>
            </a:r>
            <a:r>
              <a:rPr lang="el-GR" dirty="0" smtClean="0">
                <a:cs typeface="Times New Roman" charset="0"/>
              </a:rPr>
              <a:t>αποτελείται από β(1→4) δεσμούς γλυκόζης (α(1→4) δεσμοί γλυκόζης στο άμυλο) και διασπάται από ένζυμα που ονομάζονται </a:t>
            </a:r>
            <a:r>
              <a:rPr lang="el-GR" b="1" dirty="0" smtClean="0">
                <a:cs typeface="Times New Roman" charset="0"/>
              </a:rPr>
              <a:t>κυτταρινάσες. </a:t>
            </a:r>
            <a:r>
              <a:rPr lang="el-GR" dirty="0" smtClean="0">
                <a:cs typeface="Times New Roman" charset="0"/>
              </a:rPr>
              <a:t>Οι </a:t>
            </a:r>
            <a:r>
              <a:rPr lang="el-GR" b="1" dirty="0" smtClean="0">
                <a:cs typeface="Times New Roman" charset="0"/>
              </a:rPr>
              <a:t>κυτταρινάσες </a:t>
            </a:r>
            <a:r>
              <a:rPr lang="el-GR" dirty="0" smtClean="0">
                <a:cs typeface="Times New Roman" charset="0"/>
              </a:rPr>
              <a:t>παράγονται από </a:t>
            </a:r>
            <a:r>
              <a:rPr lang="el-GR" b="1" dirty="0" smtClean="0">
                <a:cs typeface="Times New Roman" charset="0"/>
              </a:rPr>
              <a:t>βακτήρια, Πρωτόζωα ή Μύκητες</a:t>
            </a:r>
            <a:r>
              <a:rPr lang="el-GR" dirty="0" smtClean="0">
                <a:cs typeface="Times New Roman" charset="0"/>
              </a:rPr>
              <a:t> αλλά όχι από ανώτερους οργανισμούς.    </a:t>
            </a:r>
          </a:p>
          <a:p>
            <a:pPr marL="0" indent="0"/>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20</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000" dirty="0" smtClean="0"/>
              <a:t>Κινητικότητα </a:t>
            </a:r>
            <a:r>
              <a:rPr lang="el-GR" sz="4000" dirty="0" smtClean="0"/>
              <a:t>στον πεπτικό σωλήνα</a:t>
            </a:r>
            <a:endParaRPr lang="el-GR" sz="4000" dirty="0"/>
          </a:p>
        </p:txBody>
      </p:sp>
      <p:sp>
        <p:nvSpPr>
          <p:cNvPr id="5" name="Content Placeholder 4"/>
          <p:cNvSpPr>
            <a:spLocks noGrp="1"/>
          </p:cNvSpPr>
          <p:nvPr>
            <p:ph idx="1"/>
          </p:nvPr>
        </p:nvSpPr>
        <p:spPr/>
        <p:txBody>
          <a:bodyPr>
            <a:normAutofit fontScale="70000" lnSpcReduction="20000"/>
          </a:bodyPr>
          <a:lstStyle/>
          <a:p>
            <a:pPr marL="216000" indent="-230400">
              <a:lnSpc>
                <a:spcPct val="110000"/>
              </a:lnSpc>
            </a:pPr>
            <a:r>
              <a:rPr lang="el-GR" sz="3100" dirty="0" smtClean="0">
                <a:cs typeface="Times New Roman" charset="0"/>
              </a:rPr>
              <a:t>Η </a:t>
            </a:r>
            <a:r>
              <a:rPr lang="el-GR" sz="3100" b="1" dirty="0" smtClean="0">
                <a:cs typeface="Times New Roman" charset="0"/>
              </a:rPr>
              <a:t>τροφή κινείται στον πεπτικό σωλήνα </a:t>
            </a:r>
            <a:r>
              <a:rPr lang="el-GR" sz="3100" dirty="0" smtClean="0">
                <a:cs typeface="Times New Roman" charset="0"/>
              </a:rPr>
              <a:t>των ακοιλωματικών, ψευδοκοιλωματικών και μερικών κοιλωματικών οργανισμών με τη βοήθεια </a:t>
            </a:r>
            <a:r>
              <a:rPr lang="el-GR" sz="3100" b="1" dirty="0" smtClean="0">
                <a:cs typeface="Times New Roman" charset="0"/>
              </a:rPr>
              <a:t>βλεφαρίδων</a:t>
            </a:r>
            <a:r>
              <a:rPr lang="el-GR" sz="3100" dirty="0" smtClean="0">
                <a:cs typeface="Times New Roman" charset="0"/>
              </a:rPr>
              <a:t>. Αυτό συμβαίνει γιατί το πεπτικό σύστημα των οργανισμών αυτών δεν διαθέτει τους </a:t>
            </a:r>
            <a:r>
              <a:rPr lang="el-GR" sz="3100" b="1" dirty="0" smtClean="0">
                <a:cs typeface="Times New Roman" charset="0"/>
              </a:rPr>
              <a:t>μεσοδερμικής προέλευσης μύες </a:t>
            </a:r>
            <a:r>
              <a:rPr lang="el-GR" sz="3100" dirty="0" smtClean="0">
                <a:cs typeface="Times New Roman" charset="0"/>
              </a:rPr>
              <a:t>για την προώθηση της τροφής.</a:t>
            </a:r>
          </a:p>
          <a:p>
            <a:pPr marL="216000" indent="-230400">
              <a:lnSpc>
                <a:spcPct val="110000"/>
              </a:lnSpc>
            </a:pPr>
            <a:r>
              <a:rPr lang="el-GR" sz="3100" dirty="0" smtClean="0">
                <a:cs typeface="Times New Roman" charset="0"/>
              </a:rPr>
              <a:t>Στα ζώα με καλά αναπτυγμένο κοίλωμα υπάρχουν </a:t>
            </a:r>
            <a:r>
              <a:rPr lang="el-GR" sz="3100" b="1" dirty="0" smtClean="0">
                <a:cs typeface="Times New Roman" charset="0"/>
              </a:rPr>
              <a:t>δύο είδη μυών </a:t>
            </a:r>
            <a:r>
              <a:rPr lang="el-GR" sz="3100" dirty="0" smtClean="0">
                <a:cs typeface="Times New Roman" charset="0"/>
              </a:rPr>
              <a:t>που </a:t>
            </a:r>
            <a:r>
              <a:rPr lang="el-GR" sz="3100" b="1" dirty="0" smtClean="0">
                <a:cs typeface="Times New Roman" charset="0"/>
              </a:rPr>
              <a:t>επενδύουν τον πεπτικό σωλήνα</a:t>
            </a:r>
            <a:r>
              <a:rPr lang="el-GR" sz="3100" dirty="0" smtClean="0">
                <a:cs typeface="Times New Roman" charset="0"/>
              </a:rPr>
              <a:t>:</a:t>
            </a:r>
          </a:p>
          <a:p>
            <a:pPr marL="540000" indent="-230400">
              <a:lnSpc>
                <a:spcPct val="110000"/>
              </a:lnSpc>
            </a:pPr>
            <a:r>
              <a:rPr lang="el-GR" sz="3100" b="1" dirty="0" smtClean="0">
                <a:cs typeface="Times New Roman" charset="0"/>
              </a:rPr>
              <a:t>Επιμήκεις μύες </a:t>
            </a:r>
            <a:r>
              <a:rPr lang="el-GR" sz="3100" dirty="0" smtClean="0">
                <a:cs typeface="Times New Roman" charset="0"/>
              </a:rPr>
              <a:t>που δημιουργούν </a:t>
            </a:r>
            <a:r>
              <a:rPr lang="el-GR" sz="3100" b="1" dirty="0" smtClean="0">
                <a:cs typeface="Times New Roman" charset="0"/>
              </a:rPr>
              <a:t>διαμερισματοποίηση</a:t>
            </a:r>
            <a:r>
              <a:rPr lang="el-GR" sz="3100" dirty="0" smtClean="0">
                <a:cs typeface="Times New Roman" charset="0"/>
              </a:rPr>
              <a:t> της τροφής </a:t>
            </a:r>
            <a:r>
              <a:rPr lang="el-GR" sz="3100" b="1" dirty="0" smtClean="0">
                <a:cs typeface="Times New Roman" charset="0"/>
              </a:rPr>
              <a:t>κατά μήκος </a:t>
            </a:r>
            <a:r>
              <a:rPr lang="el-GR" sz="3100" dirty="0" smtClean="0">
                <a:cs typeface="Times New Roman" charset="0"/>
              </a:rPr>
              <a:t>του πεπτικού σωλήνα. </a:t>
            </a:r>
          </a:p>
          <a:p>
            <a:pPr marL="540000" indent="-230400">
              <a:lnSpc>
                <a:spcPct val="110000"/>
              </a:lnSpc>
            </a:pPr>
            <a:r>
              <a:rPr lang="el-GR" sz="3100" b="1" dirty="0" smtClean="0">
                <a:cs typeface="Times New Roman" charset="0"/>
              </a:rPr>
              <a:t>Κυκλικοί μύες </a:t>
            </a:r>
            <a:r>
              <a:rPr lang="el-GR" sz="3100" dirty="0" smtClean="0">
                <a:cs typeface="Times New Roman" charset="0"/>
              </a:rPr>
              <a:t>που </a:t>
            </a:r>
            <a:r>
              <a:rPr lang="el-GR" sz="3100" b="1" dirty="0" smtClean="0">
                <a:cs typeface="Times New Roman" charset="0"/>
              </a:rPr>
              <a:t>μετακινούν</a:t>
            </a:r>
            <a:r>
              <a:rPr lang="el-GR" sz="3100" dirty="0" smtClean="0">
                <a:cs typeface="Times New Roman" charset="0"/>
              </a:rPr>
              <a:t> την τροφή </a:t>
            </a:r>
            <a:r>
              <a:rPr lang="el-GR" sz="3100" b="1" dirty="0" smtClean="0">
                <a:cs typeface="Times New Roman" charset="0"/>
              </a:rPr>
              <a:t>κατά μήκος </a:t>
            </a:r>
            <a:r>
              <a:rPr lang="el-GR" sz="3100" dirty="0" smtClean="0">
                <a:cs typeface="Times New Roman" charset="0"/>
              </a:rPr>
              <a:t>του πεπτικού σωλήνα </a:t>
            </a:r>
            <a:r>
              <a:rPr lang="el-GR" sz="3100" b="1" dirty="0" smtClean="0">
                <a:cs typeface="Times New Roman" charset="0"/>
              </a:rPr>
              <a:t>προκαλώντας περίσταλση </a:t>
            </a:r>
            <a:r>
              <a:rPr lang="el-GR" sz="3100" dirty="0" smtClean="0">
                <a:cs typeface="Times New Roman" charset="0"/>
              </a:rPr>
              <a:t>του πεπτικού σωλήνα.</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21</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4000" dirty="0" smtClean="0"/>
              <a:t>Οργάνωση πεπτικού συστήματος 1/3</a:t>
            </a:r>
            <a:endParaRPr lang="el-GR" sz="4000" dirty="0"/>
          </a:p>
        </p:txBody>
      </p:sp>
      <p:sp>
        <p:nvSpPr>
          <p:cNvPr id="6" name="Content Placeholder 5"/>
          <p:cNvSpPr>
            <a:spLocks noGrp="1"/>
          </p:cNvSpPr>
          <p:nvPr>
            <p:ph sz="half" idx="1"/>
          </p:nvPr>
        </p:nvSpPr>
        <p:spPr>
          <a:xfrm>
            <a:off x="628650" y="1690689"/>
            <a:ext cx="4311650" cy="4351338"/>
          </a:xfrm>
        </p:spPr>
        <p:txBody>
          <a:bodyPr>
            <a:normAutofit fontScale="25000" lnSpcReduction="20000"/>
          </a:bodyPr>
          <a:lstStyle/>
          <a:p>
            <a:pPr>
              <a:lnSpc>
                <a:spcPct val="110000"/>
              </a:lnSpc>
              <a:buNone/>
            </a:pPr>
            <a:r>
              <a:rPr lang="el-GR" sz="8000" dirty="0" smtClean="0">
                <a:cs typeface="Times New Roman" charset="0"/>
              </a:rPr>
              <a:t>Διακρίνονται 5 περιοχές του πεπτικού συστήματος στα Μετάζωα:</a:t>
            </a:r>
          </a:p>
          <a:p>
            <a:pPr>
              <a:lnSpc>
                <a:spcPct val="110000"/>
              </a:lnSpc>
              <a:buFontTx/>
              <a:buAutoNum type="arabicParenR"/>
            </a:pPr>
            <a:r>
              <a:rPr lang="el-GR" sz="8000" b="1" dirty="0" smtClean="0">
                <a:cs typeface="Times New Roman" charset="0"/>
              </a:rPr>
              <a:t>Περιοχή υποδοχής της τροφής</a:t>
            </a:r>
          </a:p>
          <a:p>
            <a:pPr>
              <a:lnSpc>
                <a:spcPct val="110000"/>
              </a:lnSpc>
              <a:buFontTx/>
              <a:buAutoNum type="arabicParenR"/>
            </a:pPr>
            <a:r>
              <a:rPr lang="el-GR" sz="8000" b="1" dirty="0" smtClean="0">
                <a:cs typeface="Times New Roman" charset="0"/>
              </a:rPr>
              <a:t>Περιοχή μεταβίβασης και αποθήκευσης</a:t>
            </a:r>
          </a:p>
          <a:p>
            <a:pPr>
              <a:lnSpc>
                <a:spcPct val="110000"/>
              </a:lnSpc>
              <a:buFontTx/>
              <a:buAutoNum type="arabicParenR"/>
            </a:pPr>
            <a:r>
              <a:rPr lang="el-GR" sz="8000" b="1" dirty="0" smtClean="0">
                <a:cs typeface="Times New Roman" charset="0"/>
              </a:rPr>
              <a:t>Περιοχή λειοτρίβησης και αρχικής πέψης</a:t>
            </a:r>
          </a:p>
          <a:p>
            <a:pPr>
              <a:lnSpc>
                <a:spcPct val="110000"/>
              </a:lnSpc>
              <a:buFontTx/>
              <a:buAutoNum type="arabicParenR"/>
            </a:pPr>
            <a:r>
              <a:rPr lang="el-GR" sz="8000" b="1" dirty="0" smtClean="0">
                <a:cs typeface="Times New Roman" charset="0"/>
              </a:rPr>
              <a:t>Περιοχή τελικής πέψης και απορρόφησης</a:t>
            </a:r>
          </a:p>
          <a:p>
            <a:pPr>
              <a:lnSpc>
                <a:spcPct val="110000"/>
              </a:lnSpc>
              <a:buFontTx/>
              <a:buAutoNum type="arabicParenR"/>
            </a:pPr>
            <a:r>
              <a:rPr lang="el-GR" sz="8000" b="1" dirty="0" smtClean="0">
                <a:cs typeface="Times New Roman" charset="0"/>
              </a:rPr>
              <a:t>Περιοχή απορρόφησης του νερού και </a:t>
            </a:r>
            <a:r>
              <a:rPr lang="el-GR" sz="8000" dirty="0" smtClean="0">
                <a:cs typeface="Times New Roman" charset="0"/>
              </a:rPr>
              <a:t> </a:t>
            </a:r>
            <a:r>
              <a:rPr lang="el-GR" sz="8000" b="1" dirty="0" smtClean="0">
                <a:cs typeface="Times New Roman" charset="0"/>
              </a:rPr>
              <a:t>συμπύκνωσης των στερεών</a:t>
            </a:r>
          </a:p>
          <a:p>
            <a:pPr>
              <a:lnSpc>
                <a:spcPct val="110000"/>
              </a:lnSpc>
              <a:buNone/>
            </a:pPr>
            <a:r>
              <a:rPr lang="el-GR" sz="8000" dirty="0" smtClean="0">
                <a:cs typeface="Times New Roman" charset="0"/>
              </a:rPr>
              <a:t>Ας τις δούμε αναλυτικά...</a:t>
            </a:r>
          </a:p>
          <a:p>
            <a:endParaRPr lang="el-GR" dirty="0"/>
          </a:p>
        </p:txBody>
      </p:sp>
      <p:pic>
        <p:nvPicPr>
          <p:cNvPr id="3" name="Θέση περιεχομένου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59798" y="1423768"/>
            <a:ext cx="2809501" cy="4778596"/>
          </a:xfrm>
        </p:spPr>
      </p:pic>
      <p:sp>
        <p:nvSpPr>
          <p:cNvPr id="8" name="Footer Placeholder 7"/>
          <p:cNvSpPr>
            <a:spLocks noGrp="1"/>
          </p:cNvSpPr>
          <p:nvPr>
            <p:ph type="ftr" sz="quarter" idx="11"/>
          </p:nvPr>
        </p:nvSpPr>
        <p:spPr/>
        <p:txBody>
          <a:bodyPr/>
          <a:lstStyle/>
          <a:p>
            <a:r>
              <a:rPr lang="el-GR" smtClean="0"/>
              <a:t>Ενότητα 3η. Πέψη - Διατροφή</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pPr/>
              <a:t>22</a:t>
            </a:fld>
            <a:endParaRPr lang="en-US"/>
          </a:p>
        </p:txBody>
      </p:sp>
      <p:sp>
        <p:nvSpPr>
          <p:cNvPr id="9" name="TextBox 8"/>
          <p:cNvSpPr txBox="1"/>
          <p:nvPr/>
        </p:nvSpPr>
        <p:spPr>
          <a:xfrm>
            <a:off x="8108346" y="5848392"/>
            <a:ext cx="341760" cy="276999"/>
          </a:xfrm>
          <a:prstGeom prst="rect">
            <a:avLst/>
          </a:prstGeom>
          <a:noFill/>
        </p:spPr>
        <p:txBody>
          <a:bodyPr wrap="none" rtlCol="0">
            <a:spAutoFit/>
          </a:bodyPr>
          <a:lstStyle/>
          <a:p>
            <a:r>
              <a:rPr lang="el-GR" sz="1200" dirty="0" smtClean="0"/>
              <a:t>10</a:t>
            </a:r>
            <a:endParaRPr lang="el-GR"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457200"/>
            <a:ext cx="3822700" cy="1600200"/>
          </a:xfrm>
        </p:spPr>
        <p:txBody>
          <a:bodyPr>
            <a:noAutofit/>
          </a:bodyPr>
          <a:lstStyle/>
          <a:p>
            <a:r>
              <a:rPr lang="el-GR" sz="4000" dirty="0" smtClean="0"/>
              <a:t>Οργάνωση πεπτικού συστήματος 2/3</a:t>
            </a:r>
            <a:endParaRPr lang="el-GR" sz="4000" dirty="0"/>
          </a:p>
        </p:txBody>
      </p:sp>
      <p:sp>
        <p:nvSpPr>
          <p:cNvPr id="8" name="Footer Placeholder 7"/>
          <p:cNvSpPr>
            <a:spLocks noGrp="1"/>
          </p:cNvSpPr>
          <p:nvPr>
            <p:ph type="ftr" sz="quarter" idx="11"/>
          </p:nvPr>
        </p:nvSpPr>
        <p:spPr/>
        <p:txBody>
          <a:bodyPr/>
          <a:lstStyle/>
          <a:p>
            <a:r>
              <a:rPr lang="el-GR" smtClean="0"/>
              <a:t>Ενότητα 3η. Πέψη - Διατροφή</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pPr/>
              <a:t>23</a:t>
            </a:fld>
            <a:endParaRPr lang="en-US"/>
          </a:p>
        </p:txBody>
      </p:sp>
      <p:pic>
        <p:nvPicPr>
          <p:cNvPr id="29" name="Θέση εικόνας 28"/>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935" t="-127" r="-3935" b="-127"/>
          <a:stretch/>
        </p:blipFill>
        <p:spPr>
          <a:xfrm>
            <a:off x="3579020" y="103032"/>
            <a:ext cx="5358918" cy="6027312"/>
          </a:xfrm>
        </p:spPr>
      </p:pic>
      <p:sp>
        <p:nvSpPr>
          <p:cNvPr id="30" name="TextBox 29"/>
          <p:cNvSpPr txBox="1"/>
          <p:nvPr/>
        </p:nvSpPr>
        <p:spPr>
          <a:xfrm>
            <a:off x="8596178" y="5816833"/>
            <a:ext cx="341760" cy="276999"/>
          </a:xfrm>
          <a:prstGeom prst="rect">
            <a:avLst/>
          </a:prstGeom>
          <a:noFill/>
        </p:spPr>
        <p:txBody>
          <a:bodyPr wrap="none" rtlCol="0">
            <a:spAutoFit/>
          </a:bodyPr>
          <a:lstStyle/>
          <a:p>
            <a:r>
              <a:rPr lang="el-GR" sz="1200" dirty="0" smtClean="0"/>
              <a:t>11</a:t>
            </a:r>
            <a:endParaRPr lang="el-GR"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457200"/>
            <a:ext cx="3822700" cy="1600200"/>
          </a:xfrm>
        </p:spPr>
        <p:txBody>
          <a:bodyPr>
            <a:noAutofit/>
          </a:bodyPr>
          <a:lstStyle/>
          <a:p>
            <a:r>
              <a:rPr lang="el-GR" sz="4000" dirty="0" smtClean="0"/>
              <a:t>Οργάνωση πεπτικού συστήματος 3/3</a:t>
            </a:r>
            <a:endParaRPr lang="el-GR" sz="4000" dirty="0"/>
          </a:p>
        </p:txBody>
      </p:sp>
      <p:sp>
        <p:nvSpPr>
          <p:cNvPr id="8" name="Footer Placeholder 7"/>
          <p:cNvSpPr>
            <a:spLocks noGrp="1"/>
          </p:cNvSpPr>
          <p:nvPr>
            <p:ph type="ftr" sz="quarter" idx="11"/>
          </p:nvPr>
        </p:nvSpPr>
        <p:spPr/>
        <p:txBody>
          <a:bodyPr/>
          <a:lstStyle/>
          <a:p>
            <a:r>
              <a:rPr lang="el-GR" smtClean="0"/>
              <a:t>Ενότητα 3η. Πέψη - Διατροφή</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pPr/>
              <a:t>24</a:t>
            </a:fld>
            <a:endParaRPr lang="en-US"/>
          </a:p>
        </p:txBody>
      </p:sp>
      <p:pic>
        <p:nvPicPr>
          <p:cNvPr id="3" name="Θέση εικόνας 2"/>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041" t="-310" r="-2041" b="-310"/>
          <a:stretch/>
        </p:blipFill>
        <p:spPr>
          <a:xfrm>
            <a:off x="3604377" y="457200"/>
            <a:ext cx="5416255" cy="5702300"/>
          </a:xfrm>
        </p:spPr>
      </p:pic>
      <p:sp>
        <p:nvSpPr>
          <p:cNvPr id="10" name="TextBox 9"/>
          <p:cNvSpPr txBox="1"/>
          <p:nvPr/>
        </p:nvSpPr>
        <p:spPr>
          <a:xfrm>
            <a:off x="8515350" y="5868988"/>
            <a:ext cx="341760" cy="276999"/>
          </a:xfrm>
          <a:prstGeom prst="rect">
            <a:avLst/>
          </a:prstGeom>
          <a:noFill/>
        </p:spPr>
        <p:txBody>
          <a:bodyPr wrap="none" rtlCol="0">
            <a:spAutoFit/>
          </a:bodyPr>
          <a:lstStyle/>
          <a:p>
            <a:r>
              <a:rPr lang="el-GR" sz="1200" dirty="0" smtClean="0"/>
              <a:t>12</a:t>
            </a:r>
            <a:endParaRPr lang="el-GR" sz="1200" dirty="0"/>
          </a:p>
        </p:txBody>
      </p:sp>
    </p:spTree>
    <p:extLst>
      <p:ext uri="{BB962C8B-B14F-4D97-AF65-F5344CB8AC3E}">
        <p14:creationId xmlns:p14="http://schemas.microsoft.com/office/powerpoint/2010/main" val="2207941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000" dirty="0" smtClean="0"/>
              <a:t>Περιοχή </a:t>
            </a:r>
            <a:r>
              <a:rPr lang="el-GR" sz="4000" dirty="0" smtClean="0"/>
              <a:t>υποδοχής της τροφής 1/2</a:t>
            </a:r>
            <a:endParaRPr lang="el-GR" sz="4000" dirty="0"/>
          </a:p>
        </p:txBody>
      </p:sp>
      <p:sp>
        <p:nvSpPr>
          <p:cNvPr id="5" name="Content Placeholder 4"/>
          <p:cNvSpPr>
            <a:spLocks noGrp="1"/>
          </p:cNvSpPr>
          <p:nvPr>
            <p:ph idx="1"/>
          </p:nvPr>
        </p:nvSpPr>
        <p:spPr>
          <a:xfrm>
            <a:off x="465220" y="1588168"/>
            <a:ext cx="8101263" cy="4780547"/>
          </a:xfrm>
        </p:spPr>
        <p:txBody>
          <a:bodyPr>
            <a:normAutofit fontScale="62500" lnSpcReduction="20000"/>
          </a:bodyPr>
          <a:lstStyle/>
          <a:p>
            <a:pPr algn="just">
              <a:lnSpc>
                <a:spcPct val="110000"/>
              </a:lnSpc>
            </a:pPr>
            <a:r>
              <a:rPr lang="el-GR" dirty="0" smtClean="0">
                <a:cs typeface="Times New Roman" charset="0"/>
              </a:rPr>
              <a:t>Η αρχική περιοχή του πεπτικού σωλήνα αποτελείται από σχηματισμούς για την πρόσληψη και κατάποση της τροφής. Οι σχηματισμοί αυτοί είναι τα </a:t>
            </a:r>
            <a:r>
              <a:rPr lang="el-GR" b="1" dirty="0" smtClean="0">
                <a:cs typeface="Times New Roman" charset="0"/>
              </a:rPr>
              <a:t>στοματικά εξαρτήματα </a:t>
            </a:r>
            <a:r>
              <a:rPr lang="el-GR" dirty="0" smtClean="0">
                <a:cs typeface="Times New Roman" charset="0"/>
              </a:rPr>
              <a:t>(</a:t>
            </a:r>
            <a:r>
              <a:rPr lang="el-GR" b="1" dirty="0" smtClean="0">
                <a:cs typeface="Times New Roman" charset="0"/>
              </a:rPr>
              <a:t>γνάθοι, δόντια, ράμφοι</a:t>
            </a:r>
            <a:r>
              <a:rPr lang="el-GR" dirty="0" smtClean="0">
                <a:cs typeface="Times New Roman" charset="0"/>
              </a:rPr>
              <a:t>), η </a:t>
            </a:r>
            <a:r>
              <a:rPr lang="el-GR" b="1" dirty="0" smtClean="0">
                <a:cs typeface="Times New Roman" charset="0"/>
              </a:rPr>
              <a:t>στοματική κοιλότητα</a:t>
            </a:r>
            <a:r>
              <a:rPr lang="el-GR" dirty="0" smtClean="0">
                <a:cs typeface="Times New Roman" charset="0"/>
              </a:rPr>
              <a:t>, η </a:t>
            </a:r>
            <a:r>
              <a:rPr lang="el-GR" b="1" dirty="0" smtClean="0">
                <a:cs typeface="Times New Roman" charset="0"/>
              </a:rPr>
              <a:t>γλώσσα</a:t>
            </a:r>
            <a:r>
              <a:rPr lang="el-GR" dirty="0" smtClean="0">
                <a:cs typeface="Times New Roman" charset="0"/>
              </a:rPr>
              <a:t>, ο </a:t>
            </a:r>
            <a:r>
              <a:rPr lang="el-GR" b="1" dirty="0" smtClean="0">
                <a:cs typeface="Times New Roman" charset="0"/>
              </a:rPr>
              <a:t>φάρυγγας</a:t>
            </a:r>
            <a:r>
              <a:rPr lang="el-GR" dirty="0" smtClean="0">
                <a:cs typeface="Times New Roman" charset="0"/>
              </a:rPr>
              <a:t> και οι </a:t>
            </a:r>
            <a:r>
              <a:rPr lang="el-GR" b="1" dirty="0" smtClean="0">
                <a:cs typeface="Times New Roman" charset="0"/>
              </a:rPr>
              <a:t>σιελογόνοι αδένες</a:t>
            </a:r>
            <a:r>
              <a:rPr lang="el-GR" dirty="0" smtClean="0">
                <a:cs typeface="Times New Roman" charset="0"/>
              </a:rPr>
              <a:t>. </a:t>
            </a:r>
          </a:p>
          <a:p>
            <a:pPr algn="just">
              <a:lnSpc>
                <a:spcPct val="110000"/>
              </a:lnSpc>
            </a:pPr>
            <a:r>
              <a:rPr lang="el-GR" dirty="0" smtClean="0">
                <a:cs typeface="Times New Roman" charset="0"/>
              </a:rPr>
              <a:t>Η γλώσσα δημιουργείται από τη βάση του φάρυγγα και όχι από υποβραγχιακούς μύες. </a:t>
            </a:r>
            <a:r>
              <a:rPr lang="el-GR" b="1" dirty="0" smtClean="0">
                <a:cs typeface="Times New Roman" charset="0"/>
              </a:rPr>
              <a:t>Χρησιμεύει στη δημιουργία βλωμού τροφής </a:t>
            </a:r>
            <a:r>
              <a:rPr lang="el-GR" dirty="0" smtClean="0">
                <a:cs typeface="Times New Roman" charset="0"/>
              </a:rPr>
              <a:t>για κατάποση με παλινδρομική κίνηση. </a:t>
            </a:r>
          </a:p>
          <a:p>
            <a:pPr algn="just">
              <a:lnSpc>
                <a:spcPct val="110000"/>
              </a:lnSpc>
            </a:pPr>
            <a:r>
              <a:rPr lang="el-GR" dirty="0" smtClean="0">
                <a:cs typeface="Times New Roman" charset="0"/>
              </a:rPr>
              <a:t>Σε πολλά είδη η γλώσσα χρησιμεύει για την αρπαγή και συγκράτηση της τροφής</a:t>
            </a:r>
            <a:r>
              <a:rPr lang="en-GB" dirty="0" smtClean="0">
                <a:cs typeface="Times New Roman" charset="0"/>
              </a:rPr>
              <a:t> </a:t>
            </a:r>
            <a:r>
              <a:rPr lang="en-GB" b="1" dirty="0" smtClean="0">
                <a:cs typeface="Times New Roman" charset="0"/>
              </a:rPr>
              <a:t>(lingual feeding).</a:t>
            </a:r>
          </a:p>
          <a:p>
            <a:pPr algn="just">
              <a:lnSpc>
                <a:spcPct val="110000"/>
              </a:lnSpc>
            </a:pPr>
            <a:r>
              <a:rPr lang="el-GR" dirty="0" smtClean="0">
                <a:cs typeface="Times New Roman" charset="0"/>
              </a:rPr>
              <a:t>Σε άλλα είδη χρησιμεύει για τη </a:t>
            </a:r>
            <a:r>
              <a:rPr lang="el-GR" b="1" dirty="0" smtClean="0">
                <a:cs typeface="Times New Roman" charset="0"/>
              </a:rPr>
              <a:t>μεταφορά πτητικών ουσιών στο όργανο του </a:t>
            </a:r>
            <a:r>
              <a:rPr lang="en-GB" b="1" dirty="0" smtClean="0">
                <a:cs typeface="Times New Roman" charset="0"/>
              </a:rPr>
              <a:t>Jacobson</a:t>
            </a:r>
            <a:r>
              <a:rPr lang="en-GB" dirty="0" smtClean="0">
                <a:cs typeface="Times New Roman" charset="0"/>
              </a:rPr>
              <a:t>. </a:t>
            </a:r>
            <a:r>
              <a:rPr lang="el-GR" dirty="0" smtClean="0">
                <a:cs typeface="Times New Roman" charset="0"/>
              </a:rPr>
              <a:t>Σε είδη που τρέφονται σε </a:t>
            </a:r>
            <a:r>
              <a:rPr lang="el-GR" b="1" dirty="0" smtClean="0">
                <a:cs typeface="Times New Roman" charset="0"/>
              </a:rPr>
              <a:t>υδάτινα περιβάλλοντα (κροκόδειλοι, χελώνες) η γλώσσα δεν είναι καλά αναπτυγμένη. </a:t>
            </a:r>
          </a:p>
          <a:p>
            <a:pPr algn="just">
              <a:lnSpc>
                <a:spcPct val="110000"/>
              </a:lnSpc>
            </a:pPr>
            <a:r>
              <a:rPr lang="el-GR" b="1" dirty="0" smtClean="0">
                <a:cs typeface="Times New Roman" charset="0"/>
              </a:rPr>
              <a:t>Ο φάρυγγας </a:t>
            </a:r>
            <a:r>
              <a:rPr lang="el-GR" dirty="0" smtClean="0">
                <a:cs typeface="Times New Roman" charset="0"/>
              </a:rPr>
              <a:t>δέχεται την τροφή από τη γλώσσα. Όταν περάσει η τροφή στον φάρυγγα, </a:t>
            </a:r>
            <a:r>
              <a:rPr lang="el-GR" b="1" dirty="0" smtClean="0">
                <a:cs typeface="Times New Roman" charset="0"/>
              </a:rPr>
              <a:t>κλείνει η ρινική κοιλότητα με την μαλακή υπερώα και ο λάρυγγας με την επιγλωττίδα</a:t>
            </a:r>
            <a:r>
              <a:rPr lang="el-GR" dirty="0" smtClean="0">
                <a:cs typeface="Times New Roman" charset="0"/>
              </a:rPr>
              <a:t>.   </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25</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l-GR" sz="4000" dirty="0" smtClean="0"/>
              <a:t>Περιοχή </a:t>
            </a:r>
            <a:r>
              <a:rPr lang="el-GR" sz="4000" dirty="0" smtClean="0"/>
              <a:t>υποδοχής της τροφής 2/2</a:t>
            </a:r>
            <a:endParaRPr lang="el-GR" sz="4000" dirty="0"/>
          </a:p>
        </p:txBody>
      </p:sp>
      <p:sp>
        <p:nvSpPr>
          <p:cNvPr id="16" name="Content Placeholder 15"/>
          <p:cNvSpPr>
            <a:spLocks noGrp="1"/>
          </p:cNvSpPr>
          <p:nvPr>
            <p:ph sz="half" idx="1"/>
          </p:nvPr>
        </p:nvSpPr>
        <p:spPr/>
        <p:txBody>
          <a:bodyPr>
            <a:normAutofit fontScale="92500" lnSpcReduction="20000"/>
          </a:bodyPr>
          <a:lstStyle/>
          <a:p>
            <a:pPr>
              <a:lnSpc>
                <a:spcPct val="100000"/>
              </a:lnSpc>
            </a:pPr>
            <a:r>
              <a:rPr lang="el-GR" sz="2400" b="1" dirty="0" smtClean="0">
                <a:cs typeface="Times New Roman" charset="0"/>
              </a:rPr>
              <a:t>Σιελογόνοι αδένες: </a:t>
            </a:r>
            <a:r>
              <a:rPr lang="el-GR" sz="2400" dirty="0" smtClean="0">
                <a:cs typeface="Times New Roman" charset="0"/>
              </a:rPr>
              <a:t>Εξειδικευμένοι αδένες που </a:t>
            </a:r>
            <a:r>
              <a:rPr lang="el-GR" sz="2400" b="1" dirty="0" smtClean="0">
                <a:cs typeface="Times New Roman" charset="0"/>
              </a:rPr>
              <a:t>εκκρίνουν λιπαντικές ουσίες ή ένζυμα </a:t>
            </a:r>
            <a:r>
              <a:rPr lang="el-GR" sz="2400" dirty="0" smtClean="0">
                <a:cs typeface="Times New Roman" charset="0"/>
              </a:rPr>
              <a:t>που διασπούν την τροφή.  </a:t>
            </a:r>
          </a:p>
          <a:p>
            <a:pPr>
              <a:lnSpc>
                <a:spcPct val="100000"/>
              </a:lnSpc>
            </a:pPr>
            <a:r>
              <a:rPr lang="el-GR" sz="2400" dirty="0" smtClean="0">
                <a:cs typeface="Times New Roman" charset="0"/>
              </a:rPr>
              <a:t>Στα </a:t>
            </a:r>
            <a:r>
              <a:rPr lang="el-GR" sz="2400" b="1" dirty="0" smtClean="0">
                <a:cs typeface="Times New Roman" charset="0"/>
              </a:rPr>
              <a:t>πρωτεύοντα Θηλαστικά</a:t>
            </a:r>
            <a:r>
              <a:rPr lang="el-GR" sz="2400" dirty="0" smtClean="0">
                <a:cs typeface="Times New Roman" charset="0"/>
              </a:rPr>
              <a:t>, κάποια </a:t>
            </a:r>
            <a:r>
              <a:rPr lang="el-GR" sz="2400" b="1" dirty="0" smtClean="0">
                <a:cs typeface="Times New Roman" charset="0"/>
              </a:rPr>
              <a:t>Έντομα</a:t>
            </a:r>
            <a:r>
              <a:rPr lang="el-GR" sz="2400" dirty="0" smtClean="0">
                <a:cs typeface="Times New Roman" charset="0"/>
              </a:rPr>
              <a:t> και φυτοφάγα </a:t>
            </a:r>
            <a:r>
              <a:rPr lang="el-GR" sz="2400" b="1" dirty="0" smtClean="0">
                <a:cs typeface="Times New Roman" charset="0"/>
              </a:rPr>
              <a:t>Μαλάκια </a:t>
            </a:r>
            <a:r>
              <a:rPr lang="el-GR" sz="2400" dirty="0" smtClean="0">
                <a:cs typeface="Times New Roman" charset="0"/>
              </a:rPr>
              <a:t>από τους σιελογόνους αδένες εκκρίνεται </a:t>
            </a:r>
            <a:r>
              <a:rPr lang="el-GR" sz="2400" b="1" dirty="0" smtClean="0">
                <a:cs typeface="Times New Roman" charset="0"/>
              </a:rPr>
              <a:t>αμυλάση</a:t>
            </a:r>
            <a:r>
              <a:rPr lang="el-GR" sz="2400" dirty="0" smtClean="0">
                <a:cs typeface="Times New Roman" charset="0"/>
              </a:rPr>
              <a:t> που διασπά το άμυλο σε </a:t>
            </a:r>
            <a:r>
              <a:rPr lang="el-GR" sz="2400" b="1" dirty="0" smtClean="0">
                <a:cs typeface="Times New Roman" charset="0"/>
              </a:rPr>
              <a:t>μαλτόζη</a:t>
            </a:r>
            <a:r>
              <a:rPr lang="el-GR" sz="2400" dirty="0" smtClean="0">
                <a:cs typeface="Times New Roman" charset="0"/>
              </a:rPr>
              <a:t>. Σε άλλα ζώα εκκρίνονται δηλητηριώδεις ουσίες ή κάποιες αντιπηκτικές πρωτεΐνες.   </a:t>
            </a:r>
          </a:p>
          <a:p>
            <a:endParaRPr lang="el-GR" dirty="0"/>
          </a:p>
        </p:txBody>
      </p:sp>
      <p:sp>
        <p:nvSpPr>
          <p:cNvPr id="18" name="Footer Placeholder 17"/>
          <p:cNvSpPr>
            <a:spLocks noGrp="1"/>
          </p:cNvSpPr>
          <p:nvPr>
            <p:ph type="ftr" sz="quarter" idx="11"/>
          </p:nvPr>
        </p:nvSpPr>
        <p:spPr/>
        <p:txBody>
          <a:bodyPr/>
          <a:lstStyle/>
          <a:p>
            <a:r>
              <a:rPr lang="el-GR" smtClean="0"/>
              <a:t>Ενότητα 3η. Πέψη - Διατροφή</a:t>
            </a:r>
            <a:endParaRPr lang="en-US" dirty="0"/>
          </a:p>
        </p:txBody>
      </p:sp>
      <p:sp>
        <p:nvSpPr>
          <p:cNvPr id="17" name="Slide Number Placeholder 16"/>
          <p:cNvSpPr>
            <a:spLocks noGrp="1"/>
          </p:cNvSpPr>
          <p:nvPr>
            <p:ph type="sldNum" sz="quarter" idx="12"/>
          </p:nvPr>
        </p:nvSpPr>
        <p:spPr/>
        <p:txBody>
          <a:bodyPr/>
          <a:lstStyle/>
          <a:p>
            <a:fld id="{58A56277-EA16-4AF5-BFB5-E5ECBBB39490}" type="slidenum">
              <a:rPr lang="en-US" smtClean="0"/>
              <a:pPr/>
              <a:t>26</a:t>
            </a:fld>
            <a:endParaRPr lang="en-US"/>
          </a:p>
        </p:txBody>
      </p:sp>
      <p:pic>
        <p:nvPicPr>
          <p:cNvPr id="7" name="Θέση περιεχομένου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73768" y="1668415"/>
            <a:ext cx="2690789" cy="4508548"/>
          </a:xfrm>
        </p:spPr>
      </p:pic>
      <p:sp>
        <p:nvSpPr>
          <p:cNvPr id="12" name="TextBox 11"/>
          <p:cNvSpPr txBox="1"/>
          <p:nvPr/>
        </p:nvSpPr>
        <p:spPr>
          <a:xfrm>
            <a:off x="8016012" y="2768040"/>
            <a:ext cx="341760" cy="276999"/>
          </a:xfrm>
          <a:prstGeom prst="rect">
            <a:avLst/>
          </a:prstGeom>
          <a:noFill/>
        </p:spPr>
        <p:txBody>
          <a:bodyPr wrap="none" rtlCol="0">
            <a:spAutoFit/>
          </a:bodyPr>
          <a:lstStyle/>
          <a:p>
            <a:r>
              <a:rPr lang="el-GR" sz="1200" dirty="0" smtClean="0"/>
              <a:t>13</a:t>
            </a:r>
            <a:endParaRPr lang="el-GR" sz="1200" dirty="0"/>
          </a:p>
        </p:txBody>
      </p:sp>
      <p:sp>
        <p:nvSpPr>
          <p:cNvPr id="13" name="TextBox 12"/>
          <p:cNvSpPr txBox="1"/>
          <p:nvPr/>
        </p:nvSpPr>
        <p:spPr>
          <a:xfrm>
            <a:off x="8016012" y="4399390"/>
            <a:ext cx="341760" cy="276999"/>
          </a:xfrm>
          <a:prstGeom prst="rect">
            <a:avLst/>
          </a:prstGeom>
          <a:noFill/>
        </p:spPr>
        <p:txBody>
          <a:bodyPr wrap="none" rtlCol="0">
            <a:spAutoFit/>
          </a:bodyPr>
          <a:lstStyle/>
          <a:p>
            <a:r>
              <a:rPr lang="el-GR" sz="1200" dirty="0" smtClean="0"/>
              <a:t>1</a:t>
            </a:r>
            <a:r>
              <a:rPr lang="en-US" sz="1200" dirty="0" smtClean="0"/>
              <a:t>4</a:t>
            </a:r>
            <a:endParaRPr lang="el-GR" sz="1200" dirty="0"/>
          </a:p>
        </p:txBody>
      </p:sp>
      <p:sp>
        <p:nvSpPr>
          <p:cNvPr id="14" name="TextBox 13"/>
          <p:cNvSpPr txBox="1"/>
          <p:nvPr/>
        </p:nvSpPr>
        <p:spPr>
          <a:xfrm>
            <a:off x="8016012" y="5899964"/>
            <a:ext cx="341760" cy="276999"/>
          </a:xfrm>
          <a:prstGeom prst="rect">
            <a:avLst/>
          </a:prstGeom>
          <a:noFill/>
        </p:spPr>
        <p:txBody>
          <a:bodyPr wrap="none" rtlCol="0">
            <a:spAutoFit/>
          </a:bodyPr>
          <a:lstStyle/>
          <a:p>
            <a:r>
              <a:rPr lang="el-GR" sz="1200" dirty="0" smtClean="0"/>
              <a:t>15</a:t>
            </a:r>
            <a:endParaRPr lang="el-GR"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000" dirty="0" smtClean="0"/>
              <a:t>Περιοχή </a:t>
            </a:r>
            <a:r>
              <a:rPr lang="el-GR" sz="4000" dirty="0" smtClean="0"/>
              <a:t>μεταβίβασης και αποθήκευσης</a:t>
            </a:r>
            <a:endParaRPr lang="el-GR" sz="4000" dirty="0"/>
          </a:p>
        </p:txBody>
      </p:sp>
      <p:sp>
        <p:nvSpPr>
          <p:cNvPr id="5" name="Content Placeholder 4"/>
          <p:cNvSpPr>
            <a:spLocks noGrp="1"/>
          </p:cNvSpPr>
          <p:nvPr>
            <p:ph idx="1"/>
          </p:nvPr>
        </p:nvSpPr>
        <p:spPr/>
        <p:txBody>
          <a:bodyPr>
            <a:noAutofit/>
          </a:bodyPr>
          <a:lstStyle/>
          <a:p>
            <a:r>
              <a:rPr lang="el-GR" sz="2200" dirty="0" smtClean="0">
                <a:cs typeface="Times New Roman" charset="0"/>
              </a:rPr>
              <a:t>Η δεύτερη περιοχή αποτελείται από τον </a:t>
            </a:r>
            <a:r>
              <a:rPr lang="el-GR" sz="2200" b="1" dirty="0" smtClean="0">
                <a:cs typeface="Times New Roman" charset="0"/>
              </a:rPr>
              <a:t>οισοφάγο</a:t>
            </a:r>
            <a:r>
              <a:rPr lang="el-GR" sz="2200" dirty="0" smtClean="0">
                <a:cs typeface="Times New Roman" charset="0"/>
              </a:rPr>
              <a:t> που μεταφέρει την τροφή στον στόμαχο. </a:t>
            </a:r>
          </a:p>
          <a:p>
            <a:r>
              <a:rPr lang="el-GR" sz="2200" dirty="0" smtClean="0">
                <a:cs typeface="Times New Roman" charset="0"/>
              </a:rPr>
              <a:t>Σε πολλά </a:t>
            </a:r>
            <a:r>
              <a:rPr lang="el-GR" sz="2200" b="1" dirty="0" smtClean="0">
                <a:cs typeface="Times New Roman" charset="0"/>
              </a:rPr>
              <a:t>Ασπόνδυλα (Δακτυλιοσκώληκες, Έντομα,</a:t>
            </a:r>
            <a:r>
              <a:rPr lang="en-GB" sz="2200" b="1" dirty="0" smtClean="0">
                <a:cs typeface="Times New Roman" charset="0"/>
              </a:rPr>
              <a:t> </a:t>
            </a:r>
            <a:r>
              <a:rPr lang="el-GR" sz="2200" b="1" dirty="0" smtClean="0">
                <a:cs typeface="Times New Roman" charset="0"/>
              </a:rPr>
              <a:t>Κεφαλόποδα) </a:t>
            </a:r>
            <a:r>
              <a:rPr lang="el-GR" sz="2200" dirty="0" smtClean="0">
                <a:cs typeface="Times New Roman" charset="0"/>
              </a:rPr>
              <a:t>ο οισοφάγος διευρύνεται και σχηματίζει τον </a:t>
            </a:r>
            <a:r>
              <a:rPr lang="el-GR" sz="2200" b="1" dirty="0" smtClean="0">
                <a:cs typeface="Times New Roman" charset="0"/>
              </a:rPr>
              <a:t>πρόλοβο</a:t>
            </a:r>
            <a:r>
              <a:rPr lang="el-GR" sz="2200" dirty="0" smtClean="0">
                <a:cs typeface="Times New Roman" charset="0"/>
              </a:rPr>
              <a:t>. Από τα Σπονδυλόζωα, πρόλοβο φέρουν </a:t>
            </a:r>
            <a:r>
              <a:rPr lang="el-GR" sz="2200" b="1" dirty="0" smtClean="0">
                <a:cs typeface="Times New Roman" charset="0"/>
              </a:rPr>
              <a:t>μόνο τα Πτηνά </a:t>
            </a:r>
            <a:r>
              <a:rPr lang="el-GR" sz="2200" dirty="0" smtClean="0">
                <a:cs typeface="Times New Roman" charset="0"/>
              </a:rPr>
              <a:t>(όχι όλα).</a:t>
            </a:r>
          </a:p>
          <a:p>
            <a:r>
              <a:rPr lang="el-GR" sz="2200" dirty="0" smtClean="0">
                <a:cs typeface="Times New Roman" charset="0"/>
              </a:rPr>
              <a:t> Ο πρόλοβος </a:t>
            </a:r>
            <a:r>
              <a:rPr lang="el-GR" sz="2200" b="1" dirty="0" smtClean="0">
                <a:cs typeface="Times New Roman" charset="0"/>
              </a:rPr>
              <a:t>χρησιμεύει για να μαλακώνει την υφή της τροφής </a:t>
            </a:r>
            <a:r>
              <a:rPr lang="el-GR" sz="2200" dirty="0" smtClean="0">
                <a:cs typeface="Times New Roman" charset="0"/>
              </a:rPr>
              <a:t>πριν αυτή οδηγηθεί στον στόμαχο ή </a:t>
            </a:r>
            <a:r>
              <a:rPr lang="el-GR" sz="2200" b="1" dirty="0" smtClean="0">
                <a:cs typeface="Times New Roman" charset="0"/>
              </a:rPr>
              <a:t>χρησιμοποιηθεί για τη διατροφή νεοσσών</a:t>
            </a:r>
            <a:r>
              <a:rPr lang="en-GB" sz="2200" b="1" dirty="0" smtClean="0">
                <a:cs typeface="Times New Roman" charset="0"/>
              </a:rPr>
              <a:t>.</a:t>
            </a:r>
            <a:endParaRPr lang="el-GR" sz="2200" b="1" dirty="0" smtClean="0">
              <a:cs typeface="Times New Roman" charset="0"/>
            </a:endParaRPr>
          </a:p>
          <a:p>
            <a:r>
              <a:rPr lang="el-GR" sz="2200" b="1" dirty="0" smtClean="0">
                <a:cs typeface="Times New Roman" charset="0"/>
              </a:rPr>
              <a:t>Ο οισοφάγος </a:t>
            </a:r>
            <a:r>
              <a:rPr lang="el-GR" sz="2200" dirty="0" smtClean="0">
                <a:cs typeface="Times New Roman" charset="0"/>
              </a:rPr>
              <a:t>επενδύεται από </a:t>
            </a:r>
            <a:r>
              <a:rPr lang="el-GR" sz="2200" b="1" dirty="0" smtClean="0">
                <a:cs typeface="Times New Roman" charset="0"/>
              </a:rPr>
              <a:t>λείους μύες </a:t>
            </a:r>
            <a:r>
              <a:rPr lang="el-GR" sz="2200" dirty="0" smtClean="0">
                <a:cs typeface="Times New Roman" charset="0"/>
              </a:rPr>
              <a:t>και εκκρίνει </a:t>
            </a:r>
            <a:r>
              <a:rPr lang="el-GR" sz="2200" b="1" dirty="0" smtClean="0">
                <a:cs typeface="Times New Roman" charset="0"/>
              </a:rPr>
              <a:t>βλέννα</a:t>
            </a:r>
            <a:r>
              <a:rPr lang="el-GR" sz="2200" dirty="0" smtClean="0">
                <a:cs typeface="Times New Roman" charset="0"/>
              </a:rPr>
              <a:t> για να μαλακώσει η υφή της τροφής. </a:t>
            </a:r>
            <a:r>
              <a:rPr lang="el-GR" sz="2200" b="1" dirty="0" smtClean="0">
                <a:cs typeface="Times New Roman" charset="0"/>
              </a:rPr>
              <a:t>Στα Αμφίβια και τους Οστεϊχθύες φέρει βλεφαρίδες </a:t>
            </a:r>
            <a:r>
              <a:rPr lang="el-GR" sz="2200" dirty="0" smtClean="0">
                <a:cs typeface="Times New Roman" charset="0"/>
              </a:rPr>
              <a:t>για την κίνηση της τροφής προς τον στόμαχο.</a:t>
            </a:r>
            <a:endParaRPr lang="el-GR" sz="2200"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27</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966" y="365126"/>
            <a:ext cx="8205384" cy="1325563"/>
          </a:xfrm>
        </p:spPr>
        <p:txBody>
          <a:bodyPr>
            <a:normAutofit/>
          </a:bodyPr>
          <a:lstStyle/>
          <a:p>
            <a:r>
              <a:rPr lang="el-GR" sz="4000" dirty="0" smtClean="0"/>
              <a:t>Περιοχή </a:t>
            </a:r>
            <a:r>
              <a:rPr lang="el-GR" sz="4000" dirty="0" err="1" smtClean="0"/>
              <a:t>λειοτρίβησης</a:t>
            </a:r>
            <a:r>
              <a:rPr lang="el-GR" sz="4000" dirty="0" smtClean="0"/>
              <a:t> </a:t>
            </a:r>
            <a:r>
              <a:rPr lang="el-GR" sz="4000" dirty="0" smtClean="0"/>
              <a:t/>
            </a:r>
            <a:br>
              <a:rPr lang="el-GR" sz="4000" dirty="0" smtClean="0"/>
            </a:br>
            <a:r>
              <a:rPr lang="el-GR" sz="4000" dirty="0" smtClean="0"/>
              <a:t>και </a:t>
            </a:r>
            <a:r>
              <a:rPr lang="el-GR" sz="4000" dirty="0" smtClean="0"/>
              <a:t>αρχικής πέψης 1/3</a:t>
            </a:r>
            <a:endParaRPr lang="el-GR" sz="4000" dirty="0"/>
          </a:p>
        </p:txBody>
      </p:sp>
      <p:sp>
        <p:nvSpPr>
          <p:cNvPr id="5" name="Content Placeholder 4"/>
          <p:cNvSpPr>
            <a:spLocks noGrp="1"/>
          </p:cNvSpPr>
          <p:nvPr>
            <p:ph idx="1"/>
          </p:nvPr>
        </p:nvSpPr>
        <p:spPr>
          <a:xfrm>
            <a:off x="666427" y="1658318"/>
            <a:ext cx="8158889" cy="4549641"/>
          </a:xfrm>
        </p:spPr>
        <p:txBody>
          <a:bodyPr>
            <a:normAutofit fontScale="62500" lnSpcReduction="20000"/>
          </a:bodyPr>
          <a:lstStyle/>
          <a:p>
            <a:r>
              <a:rPr lang="el-GR" dirty="0" smtClean="0">
                <a:cs typeface="Times New Roman" charset="0"/>
              </a:rPr>
              <a:t>Στην τρίτη περιοχή έχουμε ουσιαστικά την </a:t>
            </a:r>
            <a:r>
              <a:rPr lang="el-GR" b="1" dirty="0" smtClean="0">
                <a:cs typeface="Times New Roman" charset="0"/>
              </a:rPr>
              <a:t>πρώτη πέψη της τροφής </a:t>
            </a:r>
            <a:r>
              <a:rPr lang="el-GR" dirty="0" smtClean="0">
                <a:cs typeface="Times New Roman" charset="0"/>
              </a:rPr>
              <a:t>και την </a:t>
            </a:r>
            <a:r>
              <a:rPr lang="el-GR" b="1" dirty="0" smtClean="0">
                <a:cs typeface="Times New Roman" charset="0"/>
              </a:rPr>
              <a:t>ανάμιξή της με πεπτικά υγρά</a:t>
            </a:r>
            <a:r>
              <a:rPr lang="el-GR" dirty="0" smtClean="0">
                <a:cs typeface="Times New Roman" charset="0"/>
              </a:rPr>
              <a:t> στον </a:t>
            </a:r>
            <a:r>
              <a:rPr lang="el-GR" b="1" dirty="0" smtClean="0">
                <a:cs typeface="Times New Roman" charset="0"/>
              </a:rPr>
              <a:t>στόμαχο.</a:t>
            </a:r>
            <a:r>
              <a:rPr lang="el-GR" dirty="0" smtClean="0">
                <a:cs typeface="Times New Roman" charset="0"/>
              </a:rPr>
              <a:t> </a:t>
            </a:r>
          </a:p>
          <a:p>
            <a:r>
              <a:rPr lang="el-GR" dirty="0" smtClean="0">
                <a:cs typeface="Times New Roman" charset="0"/>
              </a:rPr>
              <a:t>Στα </a:t>
            </a:r>
            <a:r>
              <a:rPr lang="el-GR" b="1" dirty="0" smtClean="0">
                <a:cs typeface="Times New Roman" charset="0"/>
              </a:rPr>
              <a:t>Πτηνά και τους Ολιγόχαιτους </a:t>
            </a:r>
            <a:r>
              <a:rPr lang="el-GR" dirty="0" smtClean="0">
                <a:cs typeface="Times New Roman" charset="0"/>
              </a:rPr>
              <a:t>υπάρχει κάτω από τον στόμαχο ο </a:t>
            </a:r>
            <a:r>
              <a:rPr lang="el-GR" b="1" dirty="0" smtClean="0">
                <a:cs typeface="Times New Roman" charset="0"/>
              </a:rPr>
              <a:t>προστόμαχος (</a:t>
            </a:r>
            <a:r>
              <a:rPr lang="en-GB" b="1" dirty="0" smtClean="0">
                <a:cs typeface="Times New Roman" charset="0"/>
              </a:rPr>
              <a:t>gizzard</a:t>
            </a:r>
            <a:r>
              <a:rPr lang="en-GB" dirty="0" smtClean="0">
                <a:cs typeface="Times New Roman" charset="0"/>
              </a:rPr>
              <a:t>)</a:t>
            </a:r>
            <a:r>
              <a:rPr lang="el-GR" dirty="0" smtClean="0">
                <a:cs typeface="Times New Roman" charset="0"/>
              </a:rPr>
              <a:t> όπου </a:t>
            </a:r>
            <a:r>
              <a:rPr lang="el-GR" b="1" dirty="0" smtClean="0">
                <a:cs typeface="Times New Roman" charset="0"/>
              </a:rPr>
              <a:t>λίθοι</a:t>
            </a:r>
            <a:r>
              <a:rPr lang="el-GR" dirty="0" smtClean="0">
                <a:cs typeface="Times New Roman" charset="0"/>
              </a:rPr>
              <a:t> που καταναλώνει το ζώο βοηθούν στην </a:t>
            </a:r>
            <a:r>
              <a:rPr lang="el-GR" b="1" dirty="0" smtClean="0">
                <a:cs typeface="Times New Roman" charset="0"/>
              </a:rPr>
              <a:t>λειοτρίβηση. </a:t>
            </a:r>
          </a:p>
          <a:p>
            <a:r>
              <a:rPr lang="el-GR" dirty="0" smtClean="0">
                <a:cs typeface="Times New Roman" charset="0"/>
              </a:rPr>
              <a:t>Ο </a:t>
            </a:r>
            <a:r>
              <a:rPr lang="el-GR" b="1" dirty="0" smtClean="0">
                <a:cs typeface="Times New Roman" charset="0"/>
              </a:rPr>
              <a:t>στόμαχος</a:t>
            </a:r>
            <a:r>
              <a:rPr lang="el-GR" dirty="0" smtClean="0">
                <a:cs typeface="Times New Roman" charset="0"/>
              </a:rPr>
              <a:t> φέρει πολλές πτυχώσεις ενώ στα σαρκοφάγα και παμφάγα Σπονδυλόζωα έχει </a:t>
            </a:r>
            <a:r>
              <a:rPr lang="el-GR" b="1" dirty="0" smtClean="0">
                <a:cs typeface="Times New Roman" charset="0"/>
              </a:rPr>
              <a:t>σχήμα </a:t>
            </a:r>
            <a:r>
              <a:rPr lang="en-GB" b="1" dirty="0" smtClean="0">
                <a:cs typeface="Times New Roman" charset="0"/>
              </a:rPr>
              <a:t>U. </a:t>
            </a:r>
          </a:p>
          <a:p>
            <a:r>
              <a:rPr lang="el-GR" dirty="0" smtClean="0">
                <a:cs typeface="Times New Roman" charset="0"/>
              </a:rPr>
              <a:t>Ο στόμαχος επικοινωνεί με τον οισοφάγο με τον </a:t>
            </a:r>
            <a:r>
              <a:rPr lang="el-GR" b="1" dirty="0" smtClean="0">
                <a:cs typeface="Times New Roman" charset="0"/>
              </a:rPr>
              <a:t>καρδιακό σφιγκτήρα </a:t>
            </a:r>
            <a:r>
              <a:rPr lang="el-GR" dirty="0" smtClean="0">
                <a:cs typeface="Times New Roman" charset="0"/>
              </a:rPr>
              <a:t>και με τον δωδεκαδάκτυλο με τον </a:t>
            </a:r>
            <a:r>
              <a:rPr lang="el-GR" b="1" dirty="0" smtClean="0">
                <a:cs typeface="Times New Roman" charset="0"/>
              </a:rPr>
              <a:t>πυλωρικό σφιγκτήρα. </a:t>
            </a:r>
          </a:p>
          <a:p>
            <a:pPr>
              <a:buNone/>
            </a:pPr>
            <a:r>
              <a:rPr lang="el-GR" dirty="0" smtClean="0">
                <a:cs typeface="Times New Roman" charset="0"/>
              </a:rPr>
              <a:t>Στον στόμαχο υπάρχουν </a:t>
            </a:r>
            <a:r>
              <a:rPr lang="el-GR" b="1" dirty="0" smtClean="0">
                <a:cs typeface="Times New Roman" charset="0"/>
              </a:rPr>
              <a:t>3 είδη κυττάρων: </a:t>
            </a:r>
          </a:p>
          <a:p>
            <a:r>
              <a:rPr lang="el-GR" dirty="0" smtClean="0">
                <a:cs typeface="Times New Roman" charset="0"/>
              </a:rPr>
              <a:t>Τα </a:t>
            </a:r>
            <a:r>
              <a:rPr lang="el-GR" b="1" dirty="0" smtClean="0">
                <a:cs typeface="Times New Roman" charset="0"/>
              </a:rPr>
              <a:t>λαγηνοειδή κύτταρα </a:t>
            </a:r>
            <a:r>
              <a:rPr lang="el-GR" dirty="0" smtClean="0">
                <a:cs typeface="Times New Roman" charset="0"/>
              </a:rPr>
              <a:t>που εκκρίνουν </a:t>
            </a:r>
            <a:r>
              <a:rPr lang="el-GR" b="1" dirty="0" smtClean="0">
                <a:cs typeface="Times New Roman" charset="0"/>
              </a:rPr>
              <a:t>βλέννα,</a:t>
            </a:r>
            <a:r>
              <a:rPr lang="el-GR" dirty="0" smtClean="0">
                <a:cs typeface="Times New Roman" charset="0"/>
              </a:rPr>
              <a:t> </a:t>
            </a:r>
          </a:p>
          <a:p>
            <a:r>
              <a:rPr lang="el-GR" dirty="0" smtClean="0">
                <a:cs typeface="Times New Roman" charset="0"/>
              </a:rPr>
              <a:t>Τα </a:t>
            </a:r>
            <a:r>
              <a:rPr lang="el-GR" b="1" dirty="0" smtClean="0">
                <a:cs typeface="Times New Roman" charset="0"/>
              </a:rPr>
              <a:t>κύρια κύτταρα </a:t>
            </a:r>
            <a:r>
              <a:rPr lang="el-GR" dirty="0" smtClean="0">
                <a:cs typeface="Times New Roman" charset="0"/>
              </a:rPr>
              <a:t>που εκκρίνουν </a:t>
            </a:r>
            <a:r>
              <a:rPr lang="el-GR" b="1" dirty="0" smtClean="0">
                <a:cs typeface="Times New Roman" charset="0"/>
              </a:rPr>
              <a:t>πεψινογόνο</a:t>
            </a:r>
            <a:r>
              <a:rPr lang="el-GR" dirty="0" smtClean="0">
                <a:cs typeface="Times New Roman" charset="0"/>
              </a:rPr>
              <a:t> (πρόδρομη πρωτεΐνη της πεψίνης) και </a:t>
            </a:r>
          </a:p>
          <a:p>
            <a:r>
              <a:rPr lang="el-GR" dirty="0" smtClean="0">
                <a:cs typeface="Times New Roman" charset="0"/>
              </a:rPr>
              <a:t>Τα </a:t>
            </a:r>
            <a:r>
              <a:rPr lang="el-GR" b="1" dirty="0" smtClean="0">
                <a:cs typeface="Times New Roman" charset="0"/>
              </a:rPr>
              <a:t>τοιχωματικά κύτταρα </a:t>
            </a:r>
            <a:r>
              <a:rPr lang="el-GR" dirty="0" smtClean="0">
                <a:cs typeface="Times New Roman" charset="0"/>
              </a:rPr>
              <a:t>που εκκρίνουν γαστρικό οξύ. </a:t>
            </a:r>
          </a:p>
          <a:p>
            <a:r>
              <a:rPr lang="el-GR" dirty="0" smtClean="0">
                <a:cs typeface="Times New Roman" charset="0"/>
              </a:rPr>
              <a:t>Η πεψίνη είναι μια</a:t>
            </a:r>
            <a:r>
              <a:rPr lang="el-GR" b="1" dirty="0" smtClean="0">
                <a:cs typeface="Times New Roman" charset="0"/>
              </a:rPr>
              <a:t> πρωτεάση </a:t>
            </a:r>
            <a:r>
              <a:rPr lang="el-GR" dirty="0" smtClean="0">
                <a:cs typeface="Times New Roman" charset="0"/>
              </a:rPr>
              <a:t>που πραγματοποιεί μια πρώτη διάσπαση των πολυπεπτιδικών αλυσίδων.</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28</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3437" y="365126"/>
            <a:ext cx="8143391" cy="1325563"/>
          </a:xfrm>
        </p:spPr>
        <p:txBody>
          <a:bodyPr>
            <a:normAutofit/>
          </a:bodyPr>
          <a:lstStyle/>
          <a:p>
            <a:r>
              <a:rPr lang="el-GR" sz="4000" dirty="0" smtClean="0"/>
              <a:t>Περιοχή </a:t>
            </a:r>
            <a:r>
              <a:rPr lang="el-GR" sz="4000" dirty="0" err="1" smtClean="0"/>
              <a:t>λειοτρίβησης</a:t>
            </a:r>
            <a:r>
              <a:rPr lang="el-GR" sz="4000" dirty="0" smtClean="0"/>
              <a:t> </a:t>
            </a:r>
            <a:r>
              <a:rPr lang="el-GR" sz="4000" dirty="0" smtClean="0"/>
              <a:t/>
            </a:r>
            <a:br>
              <a:rPr lang="el-GR" sz="4000" dirty="0" smtClean="0"/>
            </a:br>
            <a:r>
              <a:rPr lang="el-GR" sz="4000" dirty="0" smtClean="0"/>
              <a:t>και </a:t>
            </a:r>
            <a:r>
              <a:rPr lang="el-GR" sz="4000" dirty="0" smtClean="0"/>
              <a:t>αρχικής πέψης 2/3</a:t>
            </a:r>
            <a:endParaRPr lang="el-GR" sz="4000" dirty="0"/>
          </a:p>
        </p:txBody>
      </p:sp>
      <p:pic>
        <p:nvPicPr>
          <p:cNvPr id="8" name="Content Placeholder 7" descr="Picture17.png"/>
          <p:cNvPicPr>
            <a:picLocks noGrp="1" noChangeAspect="1"/>
          </p:cNvPicPr>
          <p:nvPr>
            <p:ph idx="1"/>
          </p:nvPr>
        </p:nvPicPr>
        <p:blipFill>
          <a:blip r:embed="rId3" cstate="print"/>
          <a:stretch>
            <a:fillRect/>
          </a:stretch>
        </p:blipFill>
        <p:spPr>
          <a:xfrm>
            <a:off x="1070727" y="1825625"/>
            <a:ext cx="7002545" cy="4351338"/>
          </a:xfrm>
        </p:spPr>
      </p:pic>
      <p:sp>
        <p:nvSpPr>
          <p:cNvPr id="6" name="Slide Number Placeholder 5"/>
          <p:cNvSpPr>
            <a:spLocks noGrp="1"/>
          </p:cNvSpPr>
          <p:nvPr>
            <p:ph type="sldNum" sz="quarter" idx="12"/>
          </p:nvPr>
        </p:nvSpPr>
        <p:spPr/>
        <p:txBody>
          <a:bodyPr/>
          <a:lstStyle/>
          <a:p>
            <a:fld id="{58A56277-EA16-4AF5-BFB5-E5ECBBB39490}" type="slidenum">
              <a:rPr lang="en-US" smtClean="0"/>
              <a:pPr/>
              <a:t>29</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
        <p:nvSpPr>
          <p:cNvPr id="9" name="TextBox 8"/>
          <p:cNvSpPr txBox="1"/>
          <p:nvPr/>
        </p:nvSpPr>
        <p:spPr>
          <a:xfrm>
            <a:off x="8239953" y="5835691"/>
            <a:ext cx="341760" cy="276999"/>
          </a:xfrm>
          <a:prstGeom prst="rect">
            <a:avLst/>
          </a:prstGeom>
          <a:noFill/>
        </p:spPr>
        <p:txBody>
          <a:bodyPr wrap="none" rtlCol="0">
            <a:spAutoFit/>
          </a:bodyPr>
          <a:lstStyle/>
          <a:p>
            <a:r>
              <a:rPr lang="el-GR" sz="1200" dirty="0" smtClean="0"/>
              <a:t>16</a:t>
            </a:r>
            <a:endParaRPr lang="el-G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Σκοπός της διάλεξης</a:t>
            </a:r>
            <a:endParaRPr lang="el-GR" dirty="0"/>
          </a:p>
        </p:txBody>
      </p:sp>
      <p:sp>
        <p:nvSpPr>
          <p:cNvPr id="8" name="Content Placeholder 7"/>
          <p:cNvSpPr>
            <a:spLocks noGrp="1"/>
          </p:cNvSpPr>
          <p:nvPr>
            <p:ph idx="1"/>
          </p:nvPr>
        </p:nvSpPr>
        <p:spPr/>
        <p:txBody>
          <a:bodyPr>
            <a:normAutofit/>
          </a:bodyPr>
          <a:lstStyle/>
          <a:p>
            <a:pPr algn="just">
              <a:buFont typeface="Arial" charset="0"/>
              <a:buChar char="•"/>
            </a:pPr>
            <a:r>
              <a:rPr lang="el-GR" sz="2200" dirty="0" smtClean="0">
                <a:cs typeface="Times New Roman" charset="0"/>
              </a:rPr>
              <a:t>Να αναδείξει τη ποικιλία μορφών και μηχανισμών που διέπουν την πέψη των τροφών στα ζώα. </a:t>
            </a:r>
          </a:p>
          <a:p>
            <a:pPr algn="just">
              <a:buFont typeface="Arial" charset="0"/>
              <a:buChar char="•"/>
            </a:pPr>
            <a:r>
              <a:rPr lang="el-GR" sz="2200" dirty="0" smtClean="0">
                <a:cs typeface="Times New Roman" charset="0"/>
              </a:rPr>
              <a:t>Να παρουσιάσει τους τρόπους πέψης και οργάνωσης των διαφόρων περιοχών του πεπτικού σωλήνα.</a:t>
            </a:r>
          </a:p>
          <a:p>
            <a:pPr algn="just">
              <a:buFont typeface="Arial" charset="0"/>
              <a:buChar char="•"/>
            </a:pPr>
            <a:r>
              <a:rPr lang="el-GR" sz="2200" dirty="0" smtClean="0">
                <a:cs typeface="Times New Roman" charset="0"/>
              </a:rPr>
              <a:t>Να παραθέσει βασικές έννοιες και γνώσεις που θα αποτελέσουν θεμέλιο για την κατανόηση περαιτέρω εξειδικευμένων μαθημάτων στα επόμενα εξάμηνα.</a:t>
            </a:r>
            <a:endParaRPr lang="en-US" sz="2200" dirty="0" smtClean="0">
              <a:cs typeface="Times New Roman" charset="0"/>
            </a:endParaRPr>
          </a:p>
          <a:p>
            <a:endParaRPr lang="el-GR" dirty="0"/>
          </a:p>
        </p:txBody>
      </p:sp>
      <p:sp>
        <p:nvSpPr>
          <p:cNvPr id="6" name="Footer Placeholder 5"/>
          <p:cNvSpPr>
            <a:spLocks noGrp="1"/>
          </p:cNvSpPr>
          <p:nvPr>
            <p:ph type="ftr" sz="quarter" idx="11"/>
          </p:nvPr>
        </p:nvSpPr>
        <p:spPr/>
        <p:txBody>
          <a:bodyPr/>
          <a:lstStyle/>
          <a:p>
            <a:r>
              <a:rPr lang="el-GR" smtClean="0"/>
              <a:t>Ενότητα 3η. Πέψη - Διατροφή</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1445" y="349628"/>
            <a:ext cx="8174387" cy="1325563"/>
          </a:xfrm>
        </p:spPr>
        <p:txBody>
          <a:bodyPr>
            <a:normAutofit/>
          </a:bodyPr>
          <a:lstStyle/>
          <a:p>
            <a:r>
              <a:rPr lang="el-GR" sz="4000" dirty="0" smtClean="0"/>
              <a:t>Περιοχή </a:t>
            </a:r>
            <a:r>
              <a:rPr lang="el-GR" sz="4000" dirty="0" err="1" smtClean="0"/>
              <a:t>λειοτρίβησης</a:t>
            </a:r>
            <a:r>
              <a:rPr lang="el-GR" sz="4000" dirty="0" smtClean="0"/>
              <a:t> </a:t>
            </a:r>
            <a:r>
              <a:rPr lang="el-GR" sz="4000" dirty="0" smtClean="0"/>
              <a:t/>
            </a:r>
            <a:br>
              <a:rPr lang="el-GR" sz="4000" dirty="0" smtClean="0"/>
            </a:br>
            <a:r>
              <a:rPr lang="el-GR" sz="4000" dirty="0" smtClean="0"/>
              <a:t>και </a:t>
            </a:r>
            <a:r>
              <a:rPr lang="el-GR" sz="4000" dirty="0" smtClean="0"/>
              <a:t>αρχικής πέψης 3/3</a:t>
            </a:r>
            <a:endParaRPr lang="el-GR" sz="4000" dirty="0"/>
          </a:p>
        </p:txBody>
      </p:sp>
      <p:sp>
        <p:nvSpPr>
          <p:cNvPr id="5" name="Content Placeholder 4"/>
          <p:cNvSpPr>
            <a:spLocks noGrp="1"/>
          </p:cNvSpPr>
          <p:nvPr>
            <p:ph idx="1"/>
          </p:nvPr>
        </p:nvSpPr>
        <p:spPr>
          <a:xfrm>
            <a:off x="449179" y="1668379"/>
            <a:ext cx="8325853" cy="4908884"/>
          </a:xfrm>
        </p:spPr>
        <p:txBody>
          <a:bodyPr>
            <a:normAutofit fontScale="70000" lnSpcReduction="20000"/>
          </a:bodyPr>
          <a:lstStyle/>
          <a:p>
            <a:pPr>
              <a:lnSpc>
                <a:spcPct val="110000"/>
              </a:lnSpc>
            </a:pPr>
            <a:r>
              <a:rPr lang="el-GR" dirty="0" smtClean="0">
                <a:cs typeface="Times New Roman" charset="0"/>
              </a:rPr>
              <a:t>Στην τρίτη περιοχή των </a:t>
            </a:r>
            <a:r>
              <a:rPr lang="el-GR" b="1" dirty="0" smtClean="0">
                <a:cs typeface="Times New Roman" charset="0"/>
              </a:rPr>
              <a:t>μυρηκαστικών</a:t>
            </a:r>
            <a:r>
              <a:rPr lang="el-GR" dirty="0" smtClean="0">
                <a:cs typeface="Times New Roman" charset="0"/>
              </a:rPr>
              <a:t> </a:t>
            </a:r>
            <a:r>
              <a:rPr lang="el-GR" b="1" dirty="0" smtClean="0">
                <a:cs typeface="Times New Roman" charset="0"/>
              </a:rPr>
              <a:t>Θηλαστικών </a:t>
            </a:r>
            <a:r>
              <a:rPr lang="el-GR" dirty="0" smtClean="0">
                <a:cs typeface="Times New Roman" charset="0"/>
              </a:rPr>
              <a:t>εκκρίνεται επίσης η πρωτεΐνη </a:t>
            </a:r>
            <a:r>
              <a:rPr lang="el-GR" b="1" dirty="0" smtClean="0">
                <a:cs typeface="Times New Roman" charset="0"/>
              </a:rPr>
              <a:t>Χυμοσίνη ή Ρεννίνη </a:t>
            </a:r>
            <a:r>
              <a:rPr lang="el-GR" dirty="0" smtClean="0">
                <a:cs typeface="Times New Roman" charset="0"/>
              </a:rPr>
              <a:t>που διασπά την πρωτεΐνη </a:t>
            </a:r>
            <a:r>
              <a:rPr lang="el-GR" b="1" dirty="0" smtClean="0">
                <a:cs typeface="Times New Roman" charset="0"/>
              </a:rPr>
              <a:t>Καζεΐνη</a:t>
            </a:r>
            <a:r>
              <a:rPr lang="el-GR" dirty="0" smtClean="0">
                <a:cs typeface="Times New Roman" charset="0"/>
              </a:rPr>
              <a:t> του γάλακτος. Με τον τρόπο αυτό επιβραδύνεται η δίοδος του γάλακτος από το στομάχι.</a:t>
            </a:r>
          </a:p>
          <a:p>
            <a:pPr>
              <a:lnSpc>
                <a:spcPct val="110000"/>
              </a:lnSpc>
            </a:pPr>
            <a:r>
              <a:rPr lang="el-GR" dirty="0" smtClean="0">
                <a:cs typeface="Times New Roman" charset="0"/>
              </a:rPr>
              <a:t> Τα </a:t>
            </a:r>
            <a:r>
              <a:rPr lang="el-GR" b="1" dirty="0" smtClean="0">
                <a:cs typeface="Times New Roman" charset="0"/>
              </a:rPr>
              <a:t>Μυρηκαστικά</a:t>
            </a:r>
            <a:r>
              <a:rPr lang="el-GR" dirty="0" smtClean="0">
                <a:cs typeface="Times New Roman" charset="0"/>
              </a:rPr>
              <a:t> φέρουν </a:t>
            </a:r>
            <a:r>
              <a:rPr lang="el-GR" b="1" dirty="0" smtClean="0">
                <a:cs typeface="Times New Roman" charset="0"/>
              </a:rPr>
              <a:t>4 χώρους στο στομάχι τους</a:t>
            </a:r>
            <a:r>
              <a:rPr lang="el-GR" dirty="0" smtClean="0">
                <a:cs typeface="Times New Roman" charset="0"/>
              </a:rPr>
              <a:t>: </a:t>
            </a:r>
          </a:p>
          <a:p>
            <a:pPr>
              <a:lnSpc>
                <a:spcPct val="110000"/>
              </a:lnSpc>
            </a:pPr>
            <a:r>
              <a:rPr lang="el-GR" dirty="0" smtClean="0">
                <a:cs typeface="Times New Roman" charset="0"/>
              </a:rPr>
              <a:t>Τον </a:t>
            </a:r>
            <a:r>
              <a:rPr lang="el-GR" b="1" dirty="0" smtClean="0">
                <a:cs typeface="Times New Roman" charset="0"/>
              </a:rPr>
              <a:t>προστόμαχο</a:t>
            </a:r>
            <a:r>
              <a:rPr lang="en-GB" b="1" dirty="0" smtClean="0">
                <a:cs typeface="Times New Roman" charset="0"/>
              </a:rPr>
              <a:t> (</a:t>
            </a:r>
            <a:r>
              <a:rPr lang="el-GR" b="1" dirty="0" smtClean="0">
                <a:cs typeface="Times New Roman" charset="0"/>
              </a:rPr>
              <a:t>μεγάλη κοιλιά), </a:t>
            </a:r>
          </a:p>
          <a:p>
            <a:pPr>
              <a:lnSpc>
                <a:spcPct val="110000"/>
              </a:lnSpc>
            </a:pPr>
            <a:r>
              <a:rPr lang="el-GR" dirty="0" smtClean="0">
                <a:cs typeface="Times New Roman" charset="0"/>
              </a:rPr>
              <a:t>Τον </a:t>
            </a:r>
            <a:r>
              <a:rPr lang="el-GR" b="1" dirty="0" smtClean="0">
                <a:cs typeface="Times New Roman" charset="0"/>
              </a:rPr>
              <a:t>κεκρύφαλο</a:t>
            </a:r>
            <a:r>
              <a:rPr lang="el-GR" dirty="0" smtClean="0">
                <a:cs typeface="Times New Roman" charset="0"/>
              </a:rPr>
              <a:t>, </a:t>
            </a:r>
          </a:p>
          <a:p>
            <a:pPr>
              <a:lnSpc>
                <a:spcPct val="110000"/>
              </a:lnSpc>
            </a:pPr>
            <a:r>
              <a:rPr lang="el-GR" dirty="0" smtClean="0">
                <a:cs typeface="Times New Roman" charset="0"/>
              </a:rPr>
              <a:t>Τον </a:t>
            </a:r>
            <a:r>
              <a:rPr lang="el-GR" b="1" dirty="0" smtClean="0">
                <a:cs typeface="Times New Roman" charset="0"/>
              </a:rPr>
              <a:t>εχίνο</a:t>
            </a:r>
            <a:r>
              <a:rPr lang="el-GR" dirty="0" smtClean="0">
                <a:cs typeface="Times New Roman" charset="0"/>
              </a:rPr>
              <a:t> και </a:t>
            </a:r>
          </a:p>
          <a:p>
            <a:pPr>
              <a:lnSpc>
                <a:spcPct val="110000"/>
              </a:lnSpc>
            </a:pPr>
            <a:r>
              <a:rPr lang="el-GR" dirty="0" smtClean="0">
                <a:cs typeface="Times New Roman" charset="0"/>
              </a:rPr>
              <a:t>Το </a:t>
            </a:r>
            <a:r>
              <a:rPr lang="el-GR" b="1" dirty="0" smtClean="0">
                <a:cs typeface="Times New Roman" charset="0"/>
              </a:rPr>
              <a:t>ήνυστρο</a:t>
            </a:r>
            <a:r>
              <a:rPr lang="el-GR" dirty="0" smtClean="0">
                <a:cs typeface="Times New Roman" charset="0"/>
              </a:rPr>
              <a:t> που είναι το </a:t>
            </a:r>
            <a:r>
              <a:rPr lang="el-GR" b="1" dirty="0" smtClean="0">
                <a:cs typeface="Times New Roman" charset="0"/>
              </a:rPr>
              <a:t>«πραγματικό» όξινο στομάχι</a:t>
            </a:r>
            <a:r>
              <a:rPr lang="el-GR" dirty="0" smtClean="0">
                <a:cs typeface="Times New Roman" charset="0"/>
              </a:rPr>
              <a:t>. </a:t>
            </a:r>
          </a:p>
          <a:p>
            <a:pPr>
              <a:lnSpc>
                <a:spcPct val="110000"/>
              </a:lnSpc>
            </a:pPr>
            <a:r>
              <a:rPr lang="el-GR" dirty="0" smtClean="0">
                <a:cs typeface="Times New Roman" charset="0"/>
              </a:rPr>
              <a:t>Με τη </a:t>
            </a:r>
            <a:r>
              <a:rPr lang="el-GR" b="1" dirty="0" smtClean="0">
                <a:cs typeface="Times New Roman" charset="0"/>
              </a:rPr>
              <a:t>διαμερισματοποίηση</a:t>
            </a:r>
            <a:r>
              <a:rPr lang="el-GR" dirty="0" smtClean="0">
                <a:cs typeface="Times New Roman" charset="0"/>
              </a:rPr>
              <a:t> αυτή, τον </a:t>
            </a:r>
            <a:r>
              <a:rPr lang="el-GR" b="1" dirty="0" smtClean="0">
                <a:cs typeface="Times New Roman" charset="0"/>
              </a:rPr>
              <a:t>μυρηκασμό</a:t>
            </a:r>
            <a:r>
              <a:rPr lang="el-GR" dirty="0" smtClean="0">
                <a:cs typeface="Times New Roman" charset="0"/>
              </a:rPr>
              <a:t> και την </a:t>
            </a:r>
            <a:r>
              <a:rPr lang="el-GR" b="1" dirty="0" smtClean="0">
                <a:cs typeface="Times New Roman" charset="0"/>
              </a:rPr>
              <a:t>παρουσία μικροοργανισμών που πέπτουν την κυτταρίνη</a:t>
            </a:r>
            <a:r>
              <a:rPr lang="el-GR" dirty="0" smtClean="0">
                <a:cs typeface="Times New Roman" charset="0"/>
              </a:rPr>
              <a:t>, τα μυρηκαστικά επωφελούνται πλήρως από τη φυτοφάγα συμπεριφορά τους. </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30</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8455" y="303133"/>
            <a:ext cx="8174387" cy="1325563"/>
          </a:xfrm>
        </p:spPr>
        <p:txBody>
          <a:bodyPr>
            <a:normAutofit/>
          </a:bodyPr>
          <a:lstStyle/>
          <a:p>
            <a:r>
              <a:rPr lang="el-GR" sz="4000" dirty="0" smtClean="0"/>
              <a:t>Περιοχή </a:t>
            </a:r>
            <a:r>
              <a:rPr lang="el-GR" sz="4000" dirty="0" smtClean="0"/>
              <a:t>τελικής πέψης και απορρόφησης 1/3</a:t>
            </a:r>
            <a:endParaRPr lang="el-GR" sz="4000" dirty="0"/>
          </a:p>
        </p:txBody>
      </p:sp>
      <p:sp>
        <p:nvSpPr>
          <p:cNvPr id="10" name="Content Placeholder 9"/>
          <p:cNvSpPr>
            <a:spLocks noGrp="1"/>
          </p:cNvSpPr>
          <p:nvPr>
            <p:ph sz="half" idx="1"/>
          </p:nvPr>
        </p:nvSpPr>
        <p:spPr>
          <a:xfrm>
            <a:off x="48126" y="1700462"/>
            <a:ext cx="4520866" cy="4620127"/>
          </a:xfrm>
        </p:spPr>
        <p:txBody>
          <a:bodyPr>
            <a:normAutofit fontScale="70000" lnSpcReduction="20000"/>
          </a:bodyPr>
          <a:lstStyle/>
          <a:p>
            <a:pPr>
              <a:lnSpc>
                <a:spcPct val="110000"/>
              </a:lnSpc>
            </a:pPr>
            <a:r>
              <a:rPr lang="el-GR" dirty="0" smtClean="0">
                <a:cs typeface="Times New Roman" charset="0"/>
              </a:rPr>
              <a:t>Στην τέταρτη περιοχή, το </a:t>
            </a:r>
            <a:r>
              <a:rPr lang="el-GR" b="1" dirty="0" smtClean="0">
                <a:cs typeface="Times New Roman" charset="0"/>
              </a:rPr>
              <a:t>έντερο </a:t>
            </a:r>
            <a:r>
              <a:rPr lang="el-GR" dirty="0" smtClean="0">
                <a:cs typeface="Times New Roman" charset="0"/>
              </a:rPr>
              <a:t>εκτελεί τη λειτουργίες της πέψης και απορρόφησης των θρεπτικών συστατικών.  </a:t>
            </a:r>
          </a:p>
          <a:p>
            <a:pPr>
              <a:lnSpc>
                <a:spcPct val="110000"/>
              </a:lnSpc>
            </a:pPr>
            <a:r>
              <a:rPr lang="el-GR" dirty="0" smtClean="0">
                <a:cs typeface="Times New Roman" charset="0"/>
              </a:rPr>
              <a:t>Το</a:t>
            </a:r>
            <a:r>
              <a:rPr lang="el-GR" b="1" dirty="0" smtClean="0">
                <a:cs typeface="Times New Roman" charset="0"/>
              </a:rPr>
              <a:t> έντερο </a:t>
            </a:r>
            <a:r>
              <a:rPr lang="el-GR" dirty="0" smtClean="0">
                <a:cs typeface="Times New Roman" charset="0"/>
              </a:rPr>
              <a:t>χαρακτηρίζεται από έντονες </a:t>
            </a:r>
            <a:r>
              <a:rPr lang="el-GR" b="1" dirty="0" smtClean="0">
                <a:cs typeface="Times New Roman" charset="0"/>
              </a:rPr>
              <a:t>αναδιπλώσεις</a:t>
            </a:r>
            <a:r>
              <a:rPr lang="el-GR" dirty="0" smtClean="0">
                <a:cs typeface="Times New Roman" charset="0"/>
              </a:rPr>
              <a:t> και την παρουσία σχηματισμών που λέγονται </a:t>
            </a:r>
            <a:r>
              <a:rPr lang="el-GR" b="1" dirty="0" smtClean="0">
                <a:cs typeface="Times New Roman" charset="0"/>
              </a:rPr>
              <a:t>λάχνες</a:t>
            </a:r>
            <a:r>
              <a:rPr lang="el-GR" dirty="0" smtClean="0">
                <a:cs typeface="Times New Roman" charset="0"/>
              </a:rPr>
              <a:t> και </a:t>
            </a:r>
            <a:r>
              <a:rPr lang="el-GR" b="1" dirty="0" smtClean="0">
                <a:cs typeface="Times New Roman" charset="0"/>
              </a:rPr>
              <a:t>μικρολάχνες.</a:t>
            </a:r>
          </a:p>
          <a:p>
            <a:pPr>
              <a:lnSpc>
                <a:spcPct val="110000"/>
              </a:lnSpc>
            </a:pPr>
            <a:r>
              <a:rPr lang="el-GR" b="1" dirty="0" smtClean="0">
                <a:cs typeface="Times New Roman" charset="0"/>
              </a:rPr>
              <a:t>Στο έντερο η απορρόφηση γίνεται με ενεργή και παθητική μεταφορά.</a:t>
            </a:r>
            <a:endParaRPr lang="en-GB" b="1" dirty="0" smtClean="0">
              <a:cs typeface="Times New Roman" charset="0"/>
            </a:endParaRPr>
          </a:p>
          <a:p>
            <a:pPr>
              <a:lnSpc>
                <a:spcPct val="110000"/>
              </a:lnSpc>
            </a:pPr>
            <a:r>
              <a:rPr lang="el-GR" dirty="0" smtClean="0">
                <a:cs typeface="Times New Roman" charset="0"/>
              </a:rPr>
              <a:t>Εδώ είναι το σημείο δράσης του βακτηρίου της </a:t>
            </a:r>
            <a:r>
              <a:rPr lang="el-GR" b="1" dirty="0" smtClean="0">
                <a:cs typeface="Times New Roman" charset="0"/>
              </a:rPr>
              <a:t>χολέρας. </a:t>
            </a:r>
            <a:endParaRPr lang="en-GB" b="1" dirty="0" smtClean="0">
              <a:cs typeface="Times New Roman" charset="0"/>
            </a:endParaRPr>
          </a:p>
          <a:p>
            <a:endParaRPr lang="el-GR" dirty="0"/>
          </a:p>
        </p:txBody>
      </p:sp>
      <p:pic>
        <p:nvPicPr>
          <p:cNvPr id="12" name="Content Placeholder 11" descr="Picture18.png"/>
          <p:cNvPicPr>
            <a:picLocks noGrp="1" noChangeAspect="1"/>
          </p:cNvPicPr>
          <p:nvPr>
            <p:ph sz="half" idx="2"/>
          </p:nvPr>
        </p:nvPicPr>
        <p:blipFill>
          <a:blip r:embed="rId3" cstate="print"/>
          <a:stretch>
            <a:fillRect/>
          </a:stretch>
        </p:blipFill>
        <p:spPr>
          <a:xfrm>
            <a:off x="4369316" y="2108200"/>
            <a:ext cx="4392259" cy="3294285"/>
          </a:xfrm>
        </p:spPr>
      </p:pic>
      <p:sp>
        <p:nvSpPr>
          <p:cNvPr id="8" name="Footer Placeholder 7"/>
          <p:cNvSpPr>
            <a:spLocks noGrp="1"/>
          </p:cNvSpPr>
          <p:nvPr>
            <p:ph type="ftr" sz="quarter" idx="11"/>
          </p:nvPr>
        </p:nvSpPr>
        <p:spPr/>
        <p:txBody>
          <a:bodyPr/>
          <a:lstStyle/>
          <a:p>
            <a:r>
              <a:rPr lang="el-GR" smtClean="0"/>
              <a:t>Ενότητα 3η. Πέψη - Διατροφή</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pPr/>
              <a:t>31</a:t>
            </a:fld>
            <a:endParaRPr lang="en-US"/>
          </a:p>
        </p:txBody>
      </p:sp>
      <p:sp>
        <p:nvSpPr>
          <p:cNvPr id="11" name="TextBox 10"/>
          <p:cNvSpPr txBox="1"/>
          <p:nvPr/>
        </p:nvSpPr>
        <p:spPr>
          <a:xfrm>
            <a:off x="8383743" y="5671723"/>
            <a:ext cx="341760" cy="276999"/>
          </a:xfrm>
          <a:prstGeom prst="rect">
            <a:avLst/>
          </a:prstGeom>
          <a:noFill/>
        </p:spPr>
        <p:txBody>
          <a:bodyPr wrap="none" rtlCol="0">
            <a:spAutoFit/>
          </a:bodyPr>
          <a:lstStyle/>
          <a:p>
            <a:r>
              <a:rPr lang="el-GR" sz="1200" dirty="0" smtClean="0"/>
              <a:t>17</a:t>
            </a:r>
            <a:endParaRPr lang="el-GR"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180" y="349084"/>
            <a:ext cx="8325851" cy="1325563"/>
          </a:xfrm>
        </p:spPr>
        <p:txBody>
          <a:bodyPr>
            <a:normAutofit/>
          </a:bodyPr>
          <a:lstStyle/>
          <a:p>
            <a:r>
              <a:rPr lang="el-GR" sz="4000" dirty="0" smtClean="0"/>
              <a:t>Περιοχή </a:t>
            </a:r>
            <a:r>
              <a:rPr lang="el-GR" sz="4000" dirty="0" smtClean="0"/>
              <a:t>τελικής πέψης και απορρόφησης 2/3</a:t>
            </a:r>
            <a:endParaRPr lang="el-GR" sz="4000" dirty="0"/>
          </a:p>
        </p:txBody>
      </p:sp>
      <p:sp>
        <p:nvSpPr>
          <p:cNvPr id="5" name="Content Placeholder 4"/>
          <p:cNvSpPr>
            <a:spLocks noGrp="1"/>
          </p:cNvSpPr>
          <p:nvPr>
            <p:ph idx="1"/>
          </p:nvPr>
        </p:nvSpPr>
        <p:spPr>
          <a:xfrm>
            <a:off x="628649" y="1655144"/>
            <a:ext cx="7972909" cy="4621670"/>
          </a:xfrm>
        </p:spPr>
        <p:txBody>
          <a:bodyPr>
            <a:normAutofit fontScale="55000" lnSpcReduction="20000"/>
          </a:bodyPr>
          <a:lstStyle/>
          <a:p>
            <a:pPr marL="0" algn="just">
              <a:lnSpc>
                <a:spcPct val="110000"/>
              </a:lnSpc>
              <a:buNone/>
            </a:pPr>
            <a:r>
              <a:rPr lang="el-GR" sz="3600" dirty="0" smtClean="0">
                <a:cs typeface="Times New Roman" charset="0"/>
              </a:rPr>
              <a:t>Πέψη στο λεπτό έντερο των Σπονδυλοζώων:</a:t>
            </a:r>
            <a:endParaRPr lang="en-GB" sz="3600" dirty="0" smtClean="0">
              <a:cs typeface="Times New Roman" charset="0"/>
            </a:endParaRPr>
          </a:p>
          <a:p>
            <a:pPr marL="0" algn="just">
              <a:lnSpc>
                <a:spcPct val="110000"/>
              </a:lnSpc>
              <a:buNone/>
            </a:pPr>
            <a:r>
              <a:rPr lang="el-GR" sz="3600" dirty="0" smtClean="0">
                <a:cs typeface="Times New Roman" charset="0"/>
              </a:rPr>
              <a:t>Μετά τον στόμαχο η τροφή μεταφέρεται στον δωδεκαδάκτυλο. Εκεί εκκρίνεται το </a:t>
            </a:r>
            <a:r>
              <a:rPr lang="el-GR" sz="3600" b="1" dirty="0" smtClean="0">
                <a:cs typeface="Times New Roman" charset="0"/>
              </a:rPr>
              <a:t>παγκρεατικό υγρό</a:t>
            </a:r>
            <a:r>
              <a:rPr lang="el-GR" sz="3600" dirty="0" smtClean="0">
                <a:cs typeface="Times New Roman" charset="0"/>
              </a:rPr>
              <a:t> και η </a:t>
            </a:r>
            <a:r>
              <a:rPr lang="el-GR" sz="3600" b="1" dirty="0" smtClean="0">
                <a:cs typeface="Times New Roman" charset="0"/>
              </a:rPr>
              <a:t>χολή</a:t>
            </a:r>
            <a:r>
              <a:rPr lang="el-GR" sz="3600" dirty="0" smtClean="0">
                <a:cs typeface="Times New Roman" charset="0"/>
              </a:rPr>
              <a:t>.</a:t>
            </a:r>
          </a:p>
          <a:p>
            <a:pPr marL="0" algn="just">
              <a:lnSpc>
                <a:spcPct val="110000"/>
              </a:lnSpc>
              <a:buNone/>
            </a:pPr>
            <a:r>
              <a:rPr lang="el-GR" sz="3600" dirty="0" smtClean="0">
                <a:cs typeface="Times New Roman" charset="0"/>
              </a:rPr>
              <a:t>Το παγκρεατικό υγρό φέρει </a:t>
            </a:r>
            <a:r>
              <a:rPr lang="el-GR" sz="3600" b="1" dirty="0" smtClean="0">
                <a:cs typeface="Times New Roman" charset="0"/>
              </a:rPr>
              <a:t>διττανθρακικά ιόντα </a:t>
            </a:r>
            <a:r>
              <a:rPr lang="el-GR" sz="3600" dirty="0" smtClean="0">
                <a:cs typeface="Times New Roman" charset="0"/>
              </a:rPr>
              <a:t>που ανεβάζουν το </a:t>
            </a:r>
            <a:r>
              <a:rPr lang="en-GB" sz="3600" b="1" dirty="0" smtClean="0">
                <a:cs typeface="Times New Roman" charset="0"/>
              </a:rPr>
              <a:t>pH </a:t>
            </a:r>
            <a:r>
              <a:rPr lang="el-GR" sz="3600" b="1" dirty="0" smtClean="0">
                <a:cs typeface="Times New Roman" charset="0"/>
              </a:rPr>
              <a:t>από 1,5 σε 7 </a:t>
            </a:r>
            <a:r>
              <a:rPr lang="el-GR" sz="3600" dirty="0" smtClean="0">
                <a:cs typeface="Times New Roman" charset="0"/>
              </a:rPr>
              <a:t>και επιτρέπουν τη </a:t>
            </a:r>
            <a:r>
              <a:rPr lang="el-GR" sz="3600" b="1" dirty="0" smtClean="0">
                <a:cs typeface="Times New Roman" charset="0"/>
              </a:rPr>
              <a:t>δράση των πεπτικών ενζύμων.</a:t>
            </a:r>
            <a:endParaRPr lang="en-GB" sz="3600" b="1" dirty="0" smtClean="0">
              <a:cs typeface="Times New Roman" charset="0"/>
            </a:endParaRPr>
          </a:p>
          <a:p>
            <a:pPr algn="just">
              <a:buNone/>
            </a:pPr>
            <a:r>
              <a:rPr lang="el-GR" sz="3600" b="1" dirty="0" smtClean="0">
                <a:cs typeface="Times New Roman" charset="0"/>
              </a:rPr>
              <a:t>Παγκρεατικά πεπτικά ένζυμα είναι</a:t>
            </a:r>
            <a:r>
              <a:rPr lang="el-GR" sz="3600" dirty="0" smtClean="0">
                <a:cs typeface="Times New Roman" charset="0"/>
              </a:rPr>
              <a:t>:</a:t>
            </a:r>
          </a:p>
          <a:p>
            <a:pPr algn="just"/>
            <a:r>
              <a:rPr lang="el-GR" sz="3600" dirty="0" smtClean="0">
                <a:cs typeface="Times New Roman" charset="0"/>
              </a:rPr>
              <a:t>Η </a:t>
            </a:r>
            <a:r>
              <a:rPr lang="el-GR" sz="3600" b="1" dirty="0" smtClean="0">
                <a:cs typeface="Times New Roman" charset="0"/>
              </a:rPr>
              <a:t>θρυψίνη,</a:t>
            </a:r>
            <a:r>
              <a:rPr lang="el-GR" sz="3600" dirty="0" smtClean="0">
                <a:cs typeface="Times New Roman" charset="0"/>
              </a:rPr>
              <a:t> </a:t>
            </a:r>
          </a:p>
          <a:p>
            <a:pPr algn="just"/>
            <a:r>
              <a:rPr lang="el-GR" sz="3600" dirty="0" smtClean="0">
                <a:cs typeface="Times New Roman" charset="0"/>
              </a:rPr>
              <a:t>Η </a:t>
            </a:r>
            <a:r>
              <a:rPr lang="el-GR" sz="3600" b="1" dirty="0" smtClean="0">
                <a:cs typeface="Times New Roman" charset="0"/>
              </a:rPr>
              <a:t>χυμοθρυψίνη,</a:t>
            </a:r>
            <a:endParaRPr lang="el-GR" sz="3600" dirty="0" smtClean="0">
              <a:cs typeface="Times New Roman" charset="0"/>
            </a:endParaRPr>
          </a:p>
          <a:p>
            <a:pPr algn="just"/>
            <a:r>
              <a:rPr lang="el-GR" sz="3600" dirty="0" smtClean="0">
                <a:cs typeface="Times New Roman" charset="0"/>
              </a:rPr>
              <a:t>Η </a:t>
            </a:r>
            <a:r>
              <a:rPr lang="el-GR" sz="3600" b="1" dirty="0" smtClean="0">
                <a:cs typeface="Times New Roman" charset="0"/>
              </a:rPr>
              <a:t>καρβοξυπεπτιδάση,</a:t>
            </a:r>
          </a:p>
          <a:p>
            <a:pPr algn="just"/>
            <a:r>
              <a:rPr lang="el-GR" sz="3600" dirty="0" smtClean="0">
                <a:cs typeface="Times New Roman" charset="0"/>
              </a:rPr>
              <a:t>Η </a:t>
            </a:r>
            <a:r>
              <a:rPr lang="el-GR" sz="3600" b="1" dirty="0" smtClean="0">
                <a:cs typeface="Times New Roman" charset="0"/>
              </a:rPr>
              <a:t>παγκρεατική λιπάση </a:t>
            </a:r>
            <a:r>
              <a:rPr lang="el-GR" sz="3600" dirty="0" smtClean="0">
                <a:cs typeface="Times New Roman" charset="0"/>
              </a:rPr>
              <a:t>που υδρολύει τα λίπη σε λιπαρά οξέα και γλυκερόλη,</a:t>
            </a:r>
          </a:p>
          <a:p>
            <a:pPr algn="just"/>
            <a:r>
              <a:rPr lang="el-GR" sz="3600" dirty="0" smtClean="0">
                <a:cs typeface="Times New Roman" charset="0"/>
              </a:rPr>
              <a:t>Η </a:t>
            </a:r>
            <a:r>
              <a:rPr lang="el-GR" sz="3600" b="1" dirty="0" smtClean="0">
                <a:cs typeface="Times New Roman" charset="0"/>
              </a:rPr>
              <a:t>παγκρεατική αμυλάση </a:t>
            </a:r>
            <a:r>
              <a:rPr lang="el-GR" sz="3600" dirty="0" smtClean="0">
                <a:cs typeface="Times New Roman" charset="0"/>
              </a:rPr>
              <a:t>που διασπά το άμυλο και είναι όμοια με την αμυλάση των σιελογόνων αδένων,</a:t>
            </a:r>
          </a:p>
          <a:p>
            <a:pPr algn="just"/>
            <a:r>
              <a:rPr lang="el-GR" sz="3600" dirty="0" smtClean="0">
                <a:cs typeface="Times New Roman" charset="0"/>
              </a:rPr>
              <a:t>και </a:t>
            </a:r>
            <a:r>
              <a:rPr lang="el-GR" sz="3600" b="1" dirty="0" smtClean="0">
                <a:cs typeface="Times New Roman" charset="0"/>
              </a:rPr>
              <a:t>Νουκλεάσες</a:t>
            </a:r>
            <a:r>
              <a:rPr lang="el-GR" sz="3600" dirty="0" smtClean="0">
                <a:cs typeface="Times New Roman" charset="0"/>
              </a:rPr>
              <a:t> που διασπούν μόρια </a:t>
            </a:r>
            <a:r>
              <a:rPr lang="en-GB" sz="3600" dirty="0" smtClean="0">
                <a:cs typeface="Times New Roman" charset="0"/>
              </a:rPr>
              <a:t>RNA</a:t>
            </a:r>
            <a:r>
              <a:rPr lang="el-GR" sz="3600" dirty="0" smtClean="0">
                <a:cs typeface="Times New Roman" charset="0"/>
              </a:rPr>
              <a:t> και</a:t>
            </a:r>
            <a:r>
              <a:rPr lang="en-GB" sz="3600" dirty="0" smtClean="0">
                <a:cs typeface="Times New Roman" charset="0"/>
              </a:rPr>
              <a:t> DNA</a:t>
            </a:r>
            <a:r>
              <a:rPr lang="el-GR" sz="3600" dirty="0" smtClean="0">
                <a:cs typeface="Times New Roman" charset="0"/>
              </a:rPr>
              <a:t>.  </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32</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451" y="365126"/>
            <a:ext cx="8322590" cy="1325563"/>
          </a:xfrm>
        </p:spPr>
        <p:txBody>
          <a:bodyPr>
            <a:normAutofit/>
          </a:bodyPr>
          <a:lstStyle/>
          <a:p>
            <a:r>
              <a:rPr lang="el-GR" sz="4000" dirty="0" smtClean="0"/>
              <a:t>Περιοχή </a:t>
            </a:r>
            <a:r>
              <a:rPr lang="el-GR" sz="4000" dirty="0" smtClean="0"/>
              <a:t>τελικής πέψης και απορρόφησης 3/3</a:t>
            </a:r>
            <a:endParaRPr lang="el-GR" sz="4000" dirty="0"/>
          </a:p>
        </p:txBody>
      </p:sp>
      <p:sp>
        <p:nvSpPr>
          <p:cNvPr id="5" name="Content Placeholder 4"/>
          <p:cNvSpPr>
            <a:spLocks noGrp="1"/>
          </p:cNvSpPr>
          <p:nvPr>
            <p:ph idx="1"/>
          </p:nvPr>
        </p:nvSpPr>
        <p:spPr>
          <a:xfrm>
            <a:off x="500312" y="1604211"/>
            <a:ext cx="8146382" cy="4844715"/>
          </a:xfrm>
        </p:spPr>
        <p:txBody>
          <a:bodyPr>
            <a:normAutofit fontScale="62500" lnSpcReduction="20000"/>
          </a:bodyPr>
          <a:lstStyle/>
          <a:p>
            <a:pPr>
              <a:lnSpc>
                <a:spcPct val="110000"/>
              </a:lnSpc>
              <a:buNone/>
            </a:pPr>
            <a:r>
              <a:rPr lang="el-GR" dirty="0" smtClean="0">
                <a:cs typeface="Times New Roman" charset="0"/>
              </a:rPr>
              <a:t>Πέψη στο λεπτό έντερο των Σπονδυλοζώων:</a:t>
            </a:r>
            <a:endParaRPr lang="en-GB" dirty="0" smtClean="0">
              <a:cs typeface="Times New Roman" charset="0"/>
            </a:endParaRPr>
          </a:p>
          <a:p>
            <a:pPr>
              <a:lnSpc>
                <a:spcPct val="110000"/>
              </a:lnSpc>
              <a:buNone/>
            </a:pPr>
            <a:r>
              <a:rPr lang="el-GR" b="1" dirty="0" smtClean="0">
                <a:cs typeface="Times New Roman" charset="0"/>
              </a:rPr>
              <a:t>Πεπτικά ένζυμα στη μεμβράνη των κυττάρων του εντέρου είναι</a:t>
            </a:r>
            <a:r>
              <a:rPr lang="el-GR" dirty="0" smtClean="0">
                <a:cs typeface="Times New Roman" charset="0"/>
              </a:rPr>
              <a:t>:</a:t>
            </a:r>
          </a:p>
          <a:p>
            <a:pPr>
              <a:lnSpc>
                <a:spcPct val="110000"/>
              </a:lnSpc>
            </a:pPr>
            <a:r>
              <a:rPr lang="el-GR" dirty="0" smtClean="0">
                <a:cs typeface="Times New Roman" charset="0"/>
              </a:rPr>
              <a:t>Η </a:t>
            </a:r>
            <a:r>
              <a:rPr lang="el-GR" b="1" dirty="0" smtClean="0">
                <a:cs typeface="Times New Roman" charset="0"/>
              </a:rPr>
              <a:t>αμινοπεπτιδάση, </a:t>
            </a:r>
          </a:p>
          <a:p>
            <a:pPr>
              <a:lnSpc>
                <a:spcPct val="110000"/>
              </a:lnSpc>
            </a:pPr>
            <a:r>
              <a:rPr lang="el-GR" dirty="0" smtClean="0">
                <a:cs typeface="Times New Roman" charset="0"/>
              </a:rPr>
              <a:t>αρκετές </a:t>
            </a:r>
            <a:r>
              <a:rPr lang="el-GR" b="1" dirty="0" smtClean="0">
                <a:cs typeface="Times New Roman" charset="0"/>
              </a:rPr>
              <a:t>δισακχαράσες </a:t>
            </a:r>
            <a:r>
              <a:rPr lang="el-GR" dirty="0" smtClean="0">
                <a:cs typeface="Times New Roman" charset="0"/>
              </a:rPr>
              <a:t>όπως:</a:t>
            </a:r>
          </a:p>
          <a:p>
            <a:pPr>
              <a:lnSpc>
                <a:spcPct val="110000"/>
              </a:lnSpc>
            </a:pPr>
            <a:r>
              <a:rPr lang="el-GR" b="1" dirty="0" smtClean="0">
                <a:cs typeface="Times New Roman" charset="0"/>
              </a:rPr>
              <a:t>μαλτάση</a:t>
            </a:r>
            <a:r>
              <a:rPr lang="el-GR" dirty="0" smtClean="0">
                <a:cs typeface="Times New Roman" charset="0"/>
              </a:rPr>
              <a:t>: </a:t>
            </a:r>
            <a:r>
              <a:rPr lang="el-GR" b="1" dirty="0" smtClean="0">
                <a:cs typeface="Times New Roman" charset="0"/>
              </a:rPr>
              <a:t>διασπά τη μαλτόζη σε δύο γλυκόζες.</a:t>
            </a:r>
          </a:p>
          <a:p>
            <a:pPr>
              <a:lnSpc>
                <a:spcPct val="110000"/>
              </a:lnSpc>
            </a:pPr>
            <a:r>
              <a:rPr lang="el-GR" b="1" dirty="0" smtClean="0">
                <a:cs typeface="Times New Roman" charset="0"/>
              </a:rPr>
              <a:t>σακχαράση: διασπά τη σακχαρόζη σε γλυκόζη και φρουκτόζη</a:t>
            </a:r>
          </a:p>
          <a:p>
            <a:pPr>
              <a:lnSpc>
                <a:spcPct val="110000"/>
              </a:lnSpc>
            </a:pPr>
            <a:r>
              <a:rPr lang="el-GR" b="1" dirty="0" smtClean="0">
                <a:cs typeface="Times New Roman" charset="0"/>
              </a:rPr>
              <a:t>λακτάση: διασπά τη λακτόζη σε γλυκόζη και γαλακτόζη</a:t>
            </a:r>
          </a:p>
          <a:p>
            <a:pPr marL="0">
              <a:lnSpc>
                <a:spcPct val="110000"/>
              </a:lnSpc>
              <a:buNone/>
            </a:pPr>
            <a:r>
              <a:rPr lang="el-GR" dirty="0" smtClean="0">
                <a:cs typeface="Times New Roman" charset="0"/>
              </a:rPr>
              <a:t> Η </a:t>
            </a:r>
            <a:r>
              <a:rPr lang="el-GR" b="1" dirty="0" smtClean="0">
                <a:cs typeface="Times New Roman" charset="0"/>
              </a:rPr>
              <a:t>χολή</a:t>
            </a:r>
            <a:r>
              <a:rPr lang="el-GR" dirty="0" smtClean="0">
                <a:cs typeface="Times New Roman" charset="0"/>
              </a:rPr>
              <a:t> εκκρίνεται από το </a:t>
            </a:r>
            <a:r>
              <a:rPr lang="el-GR" b="1" dirty="0" smtClean="0">
                <a:cs typeface="Times New Roman" charset="0"/>
              </a:rPr>
              <a:t>ήπαρ</a:t>
            </a:r>
            <a:r>
              <a:rPr lang="el-GR" dirty="0" smtClean="0">
                <a:cs typeface="Times New Roman" charset="0"/>
              </a:rPr>
              <a:t> και συγκεντρώνεται στη </a:t>
            </a:r>
            <a:r>
              <a:rPr lang="el-GR" b="1" dirty="0" smtClean="0">
                <a:cs typeface="Times New Roman" charset="0"/>
              </a:rPr>
              <a:t>χοληδόχο κύστη.   Η χολή αποτελείται από νερό, χολικά άλατα και χρωστικές.</a:t>
            </a:r>
          </a:p>
          <a:p>
            <a:pPr marL="0">
              <a:lnSpc>
                <a:spcPct val="110000"/>
              </a:lnSpc>
              <a:buNone/>
            </a:pPr>
            <a:r>
              <a:rPr lang="el-GR" dirty="0" smtClean="0">
                <a:cs typeface="Times New Roman" charset="0"/>
              </a:rPr>
              <a:t>Τα </a:t>
            </a:r>
            <a:r>
              <a:rPr lang="el-GR" b="1" dirty="0" smtClean="0">
                <a:cs typeface="Times New Roman" charset="0"/>
              </a:rPr>
              <a:t>χολικά άλατα ελατώνουν την επιφανειακή τάση των σωματίων των λιπών </a:t>
            </a:r>
            <a:r>
              <a:rPr lang="el-GR" dirty="0" smtClean="0">
                <a:cs typeface="Times New Roman" charset="0"/>
              </a:rPr>
              <a:t>και έτσι τα μετατρέπουν σε μικρότερα μικύλλια (</a:t>
            </a:r>
            <a:r>
              <a:rPr lang="el-GR" b="1" dirty="0" smtClean="0">
                <a:cs typeface="Times New Roman" charset="0"/>
              </a:rPr>
              <a:t>γαλακτωματοποίηση</a:t>
            </a:r>
            <a:r>
              <a:rPr lang="el-GR" dirty="0" smtClean="0">
                <a:cs typeface="Times New Roman" charset="0"/>
              </a:rPr>
              <a:t>) που είναι ευκολότερο να </a:t>
            </a:r>
            <a:r>
              <a:rPr lang="el-GR" b="1" dirty="0" smtClean="0">
                <a:cs typeface="Times New Roman" charset="0"/>
              </a:rPr>
              <a:t>διασπαστούν από τις λιπάσες</a:t>
            </a:r>
            <a:r>
              <a:rPr lang="el-GR" dirty="0" smtClean="0">
                <a:cs typeface="Times New Roman" charset="0"/>
              </a:rPr>
              <a:t>.</a:t>
            </a:r>
          </a:p>
          <a:p>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33</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454" y="365126"/>
            <a:ext cx="8431078" cy="1325563"/>
          </a:xfrm>
        </p:spPr>
        <p:txBody>
          <a:bodyPr>
            <a:normAutofit/>
          </a:bodyPr>
          <a:lstStyle/>
          <a:p>
            <a:r>
              <a:rPr lang="el-GR" sz="3600" dirty="0" smtClean="0"/>
              <a:t>Περιοχή </a:t>
            </a:r>
            <a:r>
              <a:rPr lang="el-GR" sz="3600" dirty="0" smtClean="0"/>
              <a:t>απορρόφησης του </a:t>
            </a:r>
            <a:r>
              <a:rPr lang="el-GR" sz="3600" dirty="0" smtClean="0"/>
              <a:t>νερού τελικής </a:t>
            </a:r>
            <a:r>
              <a:rPr lang="el-GR" sz="3600" dirty="0" smtClean="0"/>
              <a:t>πέψης  και συμπύκνωσης των στερεών</a:t>
            </a:r>
            <a:endParaRPr lang="el-GR" sz="3600" dirty="0"/>
          </a:p>
        </p:txBody>
      </p:sp>
      <p:sp>
        <p:nvSpPr>
          <p:cNvPr id="5" name="Content Placeholder 4"/>
          <p:cNvSpPr>
            <a:spLocks noGrp="1"/>
          </p:cNvSpPr>
          <p:nvPr>
            <p:ph idx="1"/>
          </p:nvPr>
        </p:nvSpPr>
        <p:spPr/>
        <p:txBody>
          <a:bodyPr>
            <a:normAutofit/>
          </a:bodyPr>
          <a:lstStyle/>
          <a:p>
            <a:r>
              <a:rPr lang="el-GR" sz="2400" dirty="0" smtClean="0">
                <a:cs typeface="Times New Roman" charset="0"/>
              </a:rPr>
              <a:t>Η τέταρτη περιοχή περιλαμβάνει το </a:t>
            </a:r>
            <a:r>
              <a:rPr lang="el-GR" sz="2400" b="1" dirty="0" smtClean="0">
                <a:cs typeface="Times New Roman" charset="0"/>
              </a:rPr>
              <a:t>παχύ έντερο </a:t>
            </a:r>
            <a:r>
              <a:rPr lang="el-GR" sz="2400" dirty="0" smtClean="0">
                <a:cs typeface="Times New Roman" charset="0"/>
              </a:rPr>
              <a:t>ή την απόληξη του λεπτού εντέρου. </a:t>
            </a:r>
          </a:p>
          <a:p>
            <a:r>
              <a:rPr lang="el-GR" sz="2400" dirty="0" smtClean="0">
                <a:cs typeface="Times New Roman" charset="0"/>
              </a:rPr>
              <a:t>Εδώ </a:t>
            </a:r>
            <a:r>
              <a:rPr lang="el-GR" sz="2400" b="1" dirty="0" smtClean="0">
                <a:cs typeface="Times New Roman" charset="0"/>
              </a:rPr>
              <a:t>επαναπορροφάται το νερό</a:t>
            </a:r>
            <a:r>
              <a:rPr lang="el-GR" sz="2400" dirty="0" smtClean="0">
                <a:cs typeface="Times New Roman" charset="0"/>
              </a:rPr>
              <a:t> και δημιουργούνται τα στερεά κόπρανα. Η λειτουργία αυτή επιτελείται από εξειδικευμένους </a:t>
            </a:r>
            <a:r>
              <a:rPr lang="el-GR" sz="2400" b="1" dirty="0" smtClean="0">
                <a:cs typeface="Times New Roman" charset="0"/>
              </a:rPr>
              <a:t>εδρικούς αδένες</a:t>
            </a:r>
            <a:r>
              <a:rPr lang="el-GR" sz="2400" dirty="0" smtClean="0">
                <a:cs typeface="Times New Roman" charset="0"/>
              </a:rPr>
              <a:t>. Είναι ιδιαίτερα σημαντική λειτουργία σε οργανισμούς που ζούν σε ερημικά περιβάλλοντα. </a:t>
            </a:r>
          </a:p>
          <a:p>
            <a:r>
              <a:rPr lang="el-GR" sz="2400" dirty="0" smtClean="0">
                <a:cs typeface="Times New Roman" charset="0"/>
              </a:rPr>
              <a:t>Στα </a:t>
            </a:r>
            <a:r>
              <a:rPr lang="el-GR" sz="2400" b="1" dirty="0" smtClean="0">
                <a:cs typeface="Times New Roman" charset="0"/>
              </a:rPr>
              <a:t>Ερπετά και τα Πτηνά το νερό </a:t>
            </a:r>
            <a:r>
              <a:rPr lang="el-GR" sz="2400" dirty="0" smtClean="0">
                <a:cs typeface="Times New Roman" charset="0"/>
              </a:rPr>
              <a:t>επαναπορροφάται στην </a:t>
            </a:r>
            <a:r>
              <a:rPr lang="el-GR" sz="2400" b="1" dirty="0" smtClean="0">
                <a:cs typeface="Times New Roman" charset="0"/>
              </a:rPr>
              <a:t>αμάρα</a:t>
            </a:r>
            <a:r>
              <a:rPr lang="el-GR" sz="2400" dirty="0" smtClean="0">
                <a:cs typeface="Times New Roman" charset="0"/>
              </a:rPr>
              <a:t>. Τα είδη αυτά παράγουν λευκά κόπρανα που είναι εμπλουτισμένα με ουρικό οξύ.</a:t>
            </a:r>
            <a:endParaRPr lang="el-GR" sz="2400"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34</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956" y="256638"/>
            <a:ext cx="8112394" cy="1325563"/>
          </a:xfrm>
        </p:spPr>
        <p:txBody>
          <a:bodyPr>
            <a:normAutofit/>
          </a:bodyPr>
          <a:lstStyle/>
          <a:p>
            <a:r>
              <a:rPr lang="el-GR" sz="4000" dirty="0" smtClean="0"/>
              <a:t>Ρύθμιση Πρόσληψης </a:t>
            </a:r>
            <a:br>
              <a:rPr lang="el-GR" sz="4000" dirty="0" smtClean="0"/>
            </a:br>
            <a:r>
              <a:rPr lang="el-GR" sz="4000" dirty="0" smtClean="0"/>
              <a:t>και Πέψης Τροφής 1/2</a:t>
            </a:r>
            <a:endParaRPr lang="el-GR" sz="4000" dirty="0"/>
          </a:p>
        </p:txBody>
      </p:sp>
      <p:sp>
        <p:nvSpPr>
          <p:cNvPr id="5" name="Content Placeholder 4"/>
          <p:cNvSpPr>
            <a:spLocks noGrp="1"/>
          </p:cNvSpPr>
          <p:nvPr>
            <p:ph idx="1"/>
          </p:nvPr>
        </p:nvSpPr>
        <p:spPr>
          <a:xfrm>
            <a:off x="401053" y="1504782"/>
            <a:ext cx="8454189" cy="5032375"/>
          </a:xfrm>
        </p:spPr>
        <p:txBody>
          <a:bodyPr>
            <a:normAutofit fontScale="62500" lnSpcReduction="20000"/>
          </a:bodyPr>
          <a:lstStyle/>
          <a:p>
            <a:pPr>
              <a:lnSpc>
                <a:spcPct val="110000"/>
              </a:lnSpc>
              <a:buNone/>
            </a:pPr>
            <a:r>
              <a:rPr lang="el-GR" b="1" dirty="0" smtClean="0">
                <a:cs typeface="Times New Roman" charset="0"/>
              </a:rPr>
              <a:t>Ρύθμιση πρόσληψης τροφής:</a:t>
            </a:r>
          </a:p>
          <a:p>
            <a:pPr>
              <a:lnSpc>
                <a:spcPct val="110000"/>
              </a:lnSpc>
            </a:pPr>
            <a:r>
              <a:rPr lang="el-GR" dirty="0" smtClean="0">
                <a:cs typeface="Times New Roman" charset="0"/>
              </a:rPr>
              <a:t>Στα περισσότερα ζώα η πρόσληψη της τροφής είναι μια ασυνείδητη διεργασία και ακολουθεί τις ενεργειακές τους απαιτήσεις.</a:t>
            </a:r>
          </a:p>
          <a:p>
            <a:pPr>
              <a:lnSpc>
                <a:spcPct val="110000"/>
              </a:lnSpc>
            </a:pPr>
            <a:r>
              <a:rPr lang="el-GR" dirty="0" smtClean="0">
                <a:cs typeface="Times New Roman" charset="0"/>
              </a:rPr>
              <a:t>Η πρόσληψη της τροφής βασίζεται κυρίως στο </a:t>
            </a:r>
            <a:r>
              <a:rPr lang="el-GR" b="1" dirty="0" smtClean="0">
                <a:cs typeface="Times New Roman" charset="0"/>
              </a:rPr>
              <a:t>θερμιδικό δυναμικό</a:t>
            </a:r>
            <a:r>
              <a:rPr lang="el-GR" dirty="0" smtClean="0">
                <a:cs typeface="Times New Roman" charset="0"/>
              </a:rPr>
              <a:t> της και </a:t>
            </a:r>
            <a:r>
              <a:rPr lang="el-GR" b="1" dirty="0" smtClean="0">
                <a:cs typeface="Times New Roman" charset="0"/>
              </a:rPr>
              <a:t>όχι στον όγκο της. </a:t>
            </a:r>
          </a:p>
          <a:p>
            <a:pPr>
              <a:lnSpc>
                <a:spcPct val="110000"/>
              </a:lnSpc>
            </a:pPr>
            <a:r>
              <a:rPr lang="el-GR" dirty="0" smtClean="0">
                <a:cs typeface="Times New Roman" charset="0"/>
              </a:rPr>
              <a:t>Πέρα από την παρουσία του </a:t>
            </a:r>
            <a:r>
              <a:rPr lang="el-GR" b="1" dirty="0" smtClean="0">
                <a:cs typeface="Times New Roman" charset="0"/>
              </a:rPr>
              <a:t>κέντρου πείνας στον υποθάλαμο </a:t>
            </a:r>
            <a:r>
              <a:rPr lang="el-GR" dirty="0" smtClean="0">
                <a:cs typeface="Times New Roman" charset="0"/>
              </a:rPr>
              <a:t>η  πρόσληψη της τροφής ρυθμίζεται από ορμόνες όπως η </a:t>
            </a:r>
            <a:r>
              <a:rPr lang="el-GR" b="1" dirty="0" smtClean="0">
                <a:cs typeface="Times New Roman" charset="0"/>
              </a:rPr>
              <a:t>λεπτίνη</a:t>
            </a:r>
            <a:r>
              <a:rPr lang="el-GR" dirty="0" smtClean="0">
                <a:cs typeface="Times New Roman" charset="0"/>
              </a:rPr>
              <a:t> που προκαλεί </a:t>
            </a:r>
            <a:r>
              <a:rPr lang="el-GR" b="1" dirty="0" smtClean="0">
                <a:cs typeface="Times New Roman" charset="0"/>
              </a:rPr>
              <a:t>αναστολή της όρεξης μέσω δράσης σε υποδοχείς της στον υποθάλαμο</a:t>
            </a:r>
            <a:r>
              <a:rPr lang="el-GR" dirty="0" smtClean="0">
                <a:cs typeface="Times New Roman" charset="0"/>
              </a:rPr>
              <a:t>. Συντίθεται από κύτταρα του λιπώδη ιστού.</a:t>
            </a:r>
          </a:p>
          <a:p>
            <a:pPr>
              <a:lnSpc>
                <a:spcPct val="110000"/>
              </a:lnSpc>
              <a:buNone/>
            </a:pPr>
            <a:r>
              <a:rPr lang="el-GR" b="1" dirty="0" smtClean="0">
                <a:cs typeface="Times New Roman" charset="0"/>
              </a:rPr>
              <a:t>Ρύθμιση πέψης τροφής: </a:t>
            </a:r>
          </a:p>
          <a:p>
            <a:pPr>
              <a:lnSpc>
                <a:spcPct val="110000"/>
              </a:lnSpc>
            </a:pPr>
            <a:r>
              <a:rPr lang="el-GR" dirty="0" smtClean="0">
                <a:cs typeface="Times New Roman" charset="0"/>
              </a:rPr>
              <a:t>Καθορίζεται από τη δράση </a:t>
            </a:r>
            <a:r>
              <a:rPr lang="el-GR" b="1" dirty="0" smtClean="0">
                <a:cs typeface="Times New Roman" charset="0"/>
              </a:rPr>
              <a:t>ορμονών του πεπτικού συστήματος</a:t>
            </a:r>
            <a:r>
              <a:rPr lang="el-GR" dirty="0" smtClean="0">
                <a:cs typeface="Times New Roman" charset="0"/>
              </a:rPr>
              <a:t>.</a:t>
            </a:r>
          </a:p>
          <a:p>
            <a:pPr>
              <a:lnSpc>
                <a:spcPct val="110000"/>
              </a:lnSpc>
            </a:pPr>
            <a:r>
              <a:rPr lang="el-GR" b="1" dirty="0" smtClean="0">
                <a:cs typeface="Times New Roman" charset="0"/>
              </a:rPr>
              <a:t>Γαστρίνη: </a:t>
            </a:r>
            <a:r>
              <a:rPr lang="el-GR" dirty="0" smtClean="0">
                <a:cs typeface="Times New Roman" charset="0"/>
              </a:rPr>
              <a:t>Πολυπεπτίδιο που συντίθεται από κύτταρα (</a:t>
            </a:r>
            <a:r>
              <a:rPr lang="en-GB" dirty="0" smtClean="0">
                <a:cs typeface="Times New Roman" charset="0"/>
              </a:rPr>
              <a:t>G </a:t>
            </a:r>
            <a:r>
              <a:rPr lang="el-GR" dirty="0" smtClean="0">
                <a:cs typeface="Times New Roman" charset="0"/>
              </a:rPr>
              <a:t>κύτταρα) του </a:t>
            </a:r>
            <a:r>
              <a:rPr lang="el-GR" b="1" dirty="0" smtClean="0">
                <a:cs typeface="Times New Roman" charset="0"/>
              </a:rPr>
              <a:t>στομάχου, του δωδεκαδακτύλου και του παγκρέατος. Δρά στα τοιχωματικά κύτταρα του στομάχου και προκαλεί έκκριση γαστρικού οξέος.  </a:t>
            </a:r>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35</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000" dirty="0" smtClean="0"/>
              <a:t>Ρύθμιση Πρόσληψης </a:t>
            </a:r>
            <a:br>
              <a:rPr lang="el-GR" sz="4000" dirty="0" smtClean="0"/>
            </a:br>
            <a:r>
              <a:rPr lang="el-GR" sz="4000" dirty="0" smtClean="0"/>
              <a:t>και Πέψης Τροφής  2/2</a:t>
            </a:r>
            <a:endParaRPr lang="el-GR" sz="4000" dirty="0"/>
          </a:p>
        </p:txBody>
      </p:sp>
      <p:sp>
        <p:nvSpPr>
          <p:cNvPr id="5" name="Content Placeholder 4"/>
          <p:cNvSpPr>
            <a:spLocks noGrp="1"/>
          </p:cNvSpPr>
          <p:nvPr>
            <p:ph idx="1"/>
          </p:nvPr>
        </p:nvSpPr>
        <p:spPr>
          <a:xfrm>
            <a:off x="237067" y="1512359"/>
            <a:ext cx="8906933" cy="5260976"/>
          </a:xfrm>
        </p:spPr>
        <p:txBody>
          <a:bodyPr>
            <a:normAutofit fontScale="55000" lnSpcReduction="20000"/>
          </a:bodyPr>
          <a:lstStyle/>
          <a:p>
            <a:pPr>
              <a:lnSpc>
                <a:spcPct val="110000"/>
              </a:lnSpc>
              <a:buNone/>
            </a:pPr>
            <a:r>
              <a:rPr lang="el-GR" sz="3600" b="1" dirty="0" smtClean="0">
                <a:cs typeface="Times New Roman" charset="0"/>
              </a:rPr>
              <a:t>Ρύθμιση πέψης τροφής (συνέχεια): </a:t>
            </a:r>
          </a:p>
          <a:p>
            <a:pPr>
              <a:lnSpc>
                <a:spcPct val="110000"/>
              </a:lnSpc>
            </a:pPr>
            <a:r>
              <a:rPr lang="el-GR" sz="3600" b="1" dirty="0" smtClean="0">
                <a:cs typeface="Times New Roman" charset="0"/>
              </a:rPr>
              <a:t>Χοληκυστοκινίνη: Πολυπεπτίδιο </a:t>
            </a:r>
            <a:r>
              <a:rPr lang="el-GR" sz="3600" dirty="0" smtClean="0">
                <a:cs typeface="Times New Roman" charset="0"/>
              </a:rPr>
              <a:t>(διαφόρων Μορ. Βαρών) που συντίθεται από κύτταρα (Ι</a:t>
            </a:r>
            <a:r>
              <a:rPr lang="en-GB" sz="3600" dirty="0" smtClean="0">
                <a:cs typeface="Times New Roman" charset="0"/>
              </a:rPr>
              <a:t> </a:t>
            </a:r>
            <a:r>
              <a:rPr lang="el-GR" sz="3600" dirty="0" smtClean="0">
                <a:cs typeface="Times New Roman" charset="0"/>
              </a:rPr>
              <a:t>κύτταρα) του </a:t>
            </a:r>
            <a:r>
              <a:rPr lang="el-GR" sz="3600" b="1" dirty="0" smtClean="0">
                <a:cs typeface="Times New Roman" charset="0"/>
              </a:rPr>
              <a:t>λεπτού εντέρου</a:t>
            </a:r>
            <a:r>
              <a:rPr lang="el-GR" sz="3600" dirty="0" smtClean="0">
                <a:cs typeface="Times New Roman" charset="0"/>
              </a:rPr>
              <a:t> και εκκρίνεται στον </a:t>
            </a:r>
            <a:r>
              <a:rPr lang="el-GR" sz="3600" b="1" dirty="0" smtClean="0">
                <a:cs typeface="Times New Roman" charset="0"/>
              </a:rPr>
              <a:t>δωδεκαδάκτυλο. </a:t>
            </a:r>
          </a:p>
          <a:p>
            <a:pPr>
              <a:lnSpc>
                <a:spcPct val="110000"/>
              </a:lnSpc>
              <a:buNone/>
            </a:pPr>
            <a:r>
              <a:rPr lang="el-GR" sz="3600" dirty="0" smtClean="0">
                <a:cs typeface="Times New Roman" charset="0"/>
              </a:rPr>
              <a:t>Προκαλεί: </a:t>
            </a:r>
          </a:p>
          <a:p>
            <a:pPr>
              <a:lnSpc>
                <a:spcPct val="110000"/>
              </a:lnSpc>
            </a:pPr>
            <a:r>
              <a:rPr lang="el-GR" sz="3600" b="1" dirty="0" smtClean="0">
                <a:cs typeface="Times New Roman" charset="0"/>
              </a:rPr>
              <a:t>την έκκριση χολικών αλάτων από την χοληδόχο κύστη προς το έντερο,</a:t>
            </a:r>
          </a:p>
          <a:p>
            <a:pPr>
              <a:lnSpc>
                <a:spcPct val="110000"/>
              </a:lnSpc>
            </a:pPr>
            <a:r>
              <a:rPr lang="el-GR" sz="3600" b="1" dirty="0" smtClean="0">
                <a:cs typeface="Times New Roman" charset="0"/>
              </a:rPr>
              <a:t>την έκκριση πεπτικών ενζύμων από το πάγκρεας και</a:t>
            </a:r>
          </a:p>
          <a:p>
            <a:pPr>
              <a:lnSpc>
                <a:spcPct val="110000"/>
              </a:lnSpc>
            </a:pPr>
            <a:r>
              <a:rPr lang="el-GR" sz="3600" b="1" dirty="0" smtClean="0">
                <a:cs typeface="Times New Roman" charset="0"/>
              </a:rPr>
              <a:t>την δημιουργία αίσθησης κορεσμού μετά από ένα γεύμα (δράση στο νευρικό σύστημα).</a:t>
            </a:r>
          </a:p>
          <a:p>
            <a:pPr marL="0" indent="0">
              <a:lnSpc>
                <a:spcPct val="110000"/>
              </a:lnSpc>
              <a:buNone/>
            </a:pPr>
            <a:r>
              <a:rPr lang="el-GR" sz="3600" b="1" dirty="0" smtClean="0">
                <a:cs typeface="Times New Roman" charset="0"/>
              </a:rPr>
              <a:t>Σεκρετίνη: Πολυπεπτίδιο </a:t>
            </a:r>
            <a:r>
              <a:rPr lang="el-GR" sz="3600" dirty="0" smtClean="0">
                <a:cs typeface="Times New Roman" charset="0"/>
              </a:rPr>
              <a:t>που συντίθεται από κύτταρα (</a:t>
            </a:r>
            <a:r>
              <a:rPr lang="en-GB" sz="3600" dirty="0" smtClean="0">
                <a:cs typeface="Times New Roman" charset="0"/>
              </a:rPr>
              <a:t>S </a:t>
            </a:r>
            <a:r>
              <a:rPr lang="el-GR" sz="3600" dirty="0" smtClean="0">
                <a:cs typeface="Times New Roman" charset="0"/>
              </a:rPr>
              <a:t>κύτταρα) του </a:t>
            </a:r>
            <a:r>
              <a:rPr lang="el-GR" sz="3600" b="1" dirty="0" smtClean="0">
                <a:cs typeface="Times New Roman" charset="0"/>
              </a:rPr>
              <a:t>δωδεκαδακτύλου</a:t>
            </a:r>
            <a:r>
              <a:rPr lang="el-GR" sz="3600" dirty="0" smtClean="0">
                <a:cs typeface="Times New Roman" charset="0"/>
              </a:rPr>
              <a:t> και </a:t>
            </a:r>
            <a:r>
              <a:rPr lang="el-GR" sz="3600" b="1" dirty="0" smtClean="0">
                <a:cs typeface="Times New Roman" charset="0"/>
              </a:rPr>
              <a:t>εκκρίνεται όταν πέσει το </a:t>
            </a:r>
            <a:r>
              <a:rPr lang="en-GB" sz="3600" b="1" dirty="0" smtClean="0">
                <a:cs typeface="Times New Roman" charset="0"/>
              </a:rPr>
              <a:t>pH </a:t>
            </a:r>
            <a:r>
              <a:rPr lang="el-GR" sz="3600" b="1" dirty="0" smtClean="0">
                <a:cs typeface="Times New Roman" charset="0"/>
              </a:rPr>
              <a:t>των πεπτικών υγρών του δωδεκαδακτύλου. </a:t>
            </a:r>
          </a:p>
          <a:p>
            <a:pPr marL="0" indent="0">
              <a:lnSpc>
                <a:spcPct val="110000"/>
              </a:lnSpc>
              <a:buNone/>
            </a:pPr>
            <a:r>
              <a:rPr lang="el-GR" sz="3600" dirty="0" smtClean="0">
                <a:cs typeface="Times New Roman" charset="0"/>
              </a:rPr>
              <a:t>Προκαλεί </a:t>
            </a:r>
            <a:r>
              <a:rPr lang="el-GR" sz="3600" b="1" dirty="0" smtClean="0">
                <a:cs typeface="Times New Roman" charset="0"/>
              </a:rPr>
              <a:t>έκκριση αλκαλικού παγκρεατικού υγρού </a:t>
            </a:r>
            <a:r>
              <a:rPr lang="el-GR" sz="3600" dirty="0" smtClean="0">
                <a:cs typeface="Times New Roman" charset="0"/>
              </a:rPr>
              <a:t>πλούσιου σε διττανθρακικά ιόντα. </a:t>
            </a:r>
            <a:r>
              <a:rPr lang="el-GR" sz="3600" b="1" dirty="0" smtClean="0">
                <a:cs typeface="Times New Roman" charset="0"/>
              </a:rPr>
              <a:t>Επίσης προκαλεί αύξηση στην παραγωγή αλκαλικής χολικής έκκρισης</a:t>
            </a:r>
            <a:r>
              <a:rPr lang="el-GR" sz="3600" dirty="0" smtClean="0">
                <a:cs typeface="Times New Roman" charset="0"/>
              </a:rPr>
              <a:t> από το συκώτι για την </a:t>
            </a:r>
            <a:r>
              <a:rPr lang="el-GR" sz="3600" b="1" dirty="0" smtClean="0">
                <a:cs typeface="Times New Roman" charset="0"/>
              </a:rPr>
              <a:t>πέψη των λιπών.   </a:t>
            </a:r>
          </a:p>
          <a:p>
            <a:pPr>
              <a:lnSpc>
                <a:spcPct val="110000"/>
              </a:lnSpc>
            </a:pPr>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36</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Διατροφικές Ανάγκες των Ζώων</a:t>
            </a:r>
            <a:endParaRPr lang="el-GR" dirty="0"/>
          </a:p>
        </p:txBody>
      </p:sp>
      <p:sp>
        <p:nvSpPr>
          <p:cNvPr id="5" name="Content Placeholder 4"/>
          <p:cNvSpPr>
            <a:spLocks noGrp="1"/>
          </p:cNvSpPr>
          <p:nvPr>
            <p:ph idx="1"/>
          </p:nvPr>
        </p:nvSpPr>
        <p:spPr>
          <a:xfrm>
            <a:off x="158260" y="1473932"/>
            <a:ext cx="8897815" cy="4751021"/>
          </a:xfrm>
        </p:spPr>
        <p:txBody>
          <a:bodyPr>
            <a:noAutofit/>
          </a:bodyPr>
          <a:lstStyle/>
          <a:p>
            <a:r>
              <a:rPr lang="el-GR" sz="2000" dirty="0" smtClean="0">
                <a:cs typeface="Times New Roman" charset="0"/>
              </a:rPr>
              <a:t>Η τροφή των ζώων πρέπει να περιλαμβάνει: </a:t>
            </a:r>
            <a:r>
              <a:rPr lang="el-GR" sz="2000" b="1" dirty="0" smtClean="0">
                <a:cs typeface="Times New Roman" charset="0"/>
              </a:rPr>
              <a:t>υδατάνθρακες, πρωτεΐνες, λίπη, ανόργανα άλατα, βιταμίνες και νερό.</a:t>
            </a:r>
          </a:p>
          <a:p>
            <a:r>
              <a:rPr lang="el-GR" sz="2000" b="1" dirty="0" smtClean="0">
                <a:cs typeface="Times New Roman" charset="0"/>
              </a:rPr>
              <a:t>Μια σημείωση για τις βιταμίνες:</a:t>
            </a:r>
          </a:p>
          <a:p>
            <a:r>
              <a:rPr lang="el-GR" sz="2000" b="1" dirty="0" smtClean="0">
                <a:cs typeface="Times New Roman" charset="0"/>
              </a:rPr>
              <a:t>Οι βιταμίνες </a:t>
            </a:r>
            <a:r>
              <a:rPr lang="el-GR" sz="2000" dirty="0" smtClean="0">
                <a:cs typeface="Times New Roman" charset="0"/>
              </a:rPr>
              <a:t>είναι απλές οργανικές ενώσεις που είναι </a:t>
            </a:r>
            <a:r>
              <a:rPr lang="el-GR" sz="2000" b="1" dirty="0" smtClean="0">
                <a:cs typeface="Times New Roman" charset="0"/>
              </a:rPr>
              <a:t>απαραίτητες</a:t>
            </a:r>
            <a:r>
              <a:rPr lang="el-GR" sz="2000" dirty="0" smtClean="0">
                <a:cs typeface="Times New Roman" charset="0"/>
              </a:rPr>
              <a:t> σε μικρές ποσότητες και </a:t>
            </a:r>
            <a:r>
              <a:rPr lang="el-GR" sz="2000" b="1" dirty="0" smtClean="0">
                <a:cs typeface="Times New Roman" charset="0"/>
              </a:rPr>
              <a:t>συμβάλλουν σε ποικίλες και ειδικές κυτταρικές λειτουργίες </a:t>
            </a:r>
            <a:r>
              <a:rPr lang="el-GR" sz="2000" dirty="0" smtClean="0">
                <a:cs typeface="Times New Roman" charset="0"/>
              </a:rPr>
              <a:t>(αντιοξειδωτικά, συνένζυμα, προσθετικές ομάδες ενζύμων κ.α.). Διακρίνονται σε </a:t>
            </a:r>
            <a:r>
              <a:rPr lang="el-GR" sz="2000" b="1" dirty="0" smtClean="0">
                <a:cs typeface="Times New Roman" charset="0"/>
              </a:rPr>
              <a:t>λιποδιαλυτές (Α, </a:t>
            </a:r>
            <a:r>
              <a:rPr lang="en-GB" sz="2000" b="1" dirty="0" smtClean="0">
                <a:cs typeface="Times New Roman" charset="0"/>
              </a:rPr>
              <a:t>D, E</a:t>
            </a:r>
            <a:r>
              <a:rPr lang="el-GR" sz="2000" b="1" dirty="0" smtClean="0">
                <a:cs typeface="Times New Roman" charset="0"/>
              </a:rPr>
              <a:t> και</a:t>
            </a:r>
            <a:r>
              <a:rPr lang="en-GB" sz="2000" b="1" dirty="0" smtClean="0">
                <a:cs typeface="Times New Roman" charset="0"/>
              </a:rPr>
              <a:t> K)</a:t>
            </a:r>
            <a:r>
              <a:rPr lang="el-GR" sz="2000" b="1" dirty="0" smtClean="0">
                <a:cs typeface="Times New Roman" charset="0"/>
              </a:rPr>
              <a:t> </a:t>
            </a:r>
            <a:r>
              <a:rPr lang="el-GR" sz="2000" dirty="0" smtClean="0">
                <a:cs typeface="Times New Roman" charset="0"/>
              </a:rPr>
              <a:t>και </a:t>
            </a:r>
            <a:r>
              <a:rPr lang="el-GR" sz="2000" b="1" dirty="0" smtClean="0">
                <a:cs typeface="Times New Roman" charset="0"/>
              </a:rPr>
              <a:t>υδατοδιαλυτές</a:t>
            </a:r>
            <a:r>
              <a:rPr lang="en-GB" sz="2000" b="1" dirty="0" smtClean="0">
                <a:cs typeface="Times New Roman" charset="0"/>
              </a:rPr>
              <a:t> (C</a:t>
            </a:r>
            <a:r>
              <a:rPr lang="el-GR" sz="2000" b="1" dirty="0" smtClean="0">
                <a:cs typeface="Times New Roman" charset="0"/>
              </a:rPr>
              <a:t> και</a:t>
            </a:r>
            <a:r>
              <a:rPr lang="en-GB" sz="2000" b="1" dirty="0" smtClean="0">
                <a:cs typeface="Times New Roman" charset="0"/>
              </a:rPr>
              <a:t> B</a:t>
            </a:r>
            <a:r>
              <a:rPr lang="el-GR" sz="2000" b="1" dirty="0" smtClean="0">
                <a:cs typeface="Times New Roman" charset="0"/>
              </a:rPr>
              <a:t>1-12). </a:t>
            </a:r>
          </a:p>
          <a:p>
            <a:r>
              <a:rPr lang="el-GR" sz="2000" dirty="0" smtClean="0">
                <a:cs typeface="Times New Roman" charset="0"/>
              </a:rPr>
              <a:t>Οι ανάγκες των ζώων σε βιταμίνες διαφέρουν. </a:t>
            </a:r>
            <a:r>
              <a:rPr lang="el-GR" sz="2000" b="1" dirty="0" smtClean="0">
                <a:cs typeface="Times New Roman" charset="0"/>
              </a:rPr>
              <a:t>Σχεδόν όλα χρειάζονται τις βιταμίνες Β. </a:t>
            </a:r>
          </a:p>
          <a:p>
            <a:r>
              <a:rPr lang="el-GR" sz="2000" dirty="0" smtClean="0">
                <a:cs typeface="Times New Roman" charset="0"/>
              </a:rPr>
              <a:t>Η Βιταμίνη Κ και η Β</a:t>
            </a:r>
            <a:r>
              <a:rPr lang="el-GR" sz="2000" baseline="-25000" dirty="0" smtClean="0">
                <a:cs typeface="Times New Roman" charset="0"/>
              </a:rPr>
              <a:t>7</a:t>
            </a:r>
            <a:r>
              <a:rPr lang="el-GR" sz="2000" dirty="0" smtClean="0">
                <a:cs typeface="Times New Roman" charset="0"/>
              </a:rPr>
              <a:t> (βιοτίνη) παράγονται από μικροοργανισμούς στον πεπτικό σωλήνα. Άλλες συντίθενται από πρόδρομα μόρια.</a:t>
            </a:r>
            <a:r>
              <a:rPr lang="en-GB" sz="2000" dirty="0" smtClean="0">
                <a:cs typeface="Times New Roman" charset="0"/>
              </a:rPr>
              <a:t> </a:t>
            </a:r>
            <a:r>
              <a:rPr lang="el-GR" sz="2000" dirty="0" smtClean="0">
                <a:cs typeface="Times New Roman" charset="0"/>
              </a:rPr>
              <a:t>Η βιταμίνη </a:t>
            </a:r>
            <a:r>
              <a:rPr lang="en-GB" sz="2000" dirty="0" smtClean="0">
                <a:cs typeface="Times New Roman" charset="0"/>
              </a:rPr>
              <a:t>D </a:t>
            </a:r>
            <a:r>
              <a:rPr lang="el-GR" sz="2000" dirty="0" smtClean="0">
                <a:cs typeface="Times New Roman" charset="0"/>
              </a:rPr>
              <a:t>συντίθεται στο δέρμα. </a:t>
            </a:r>
          </a:p>
          <a:p>
            <a:r>
              <a:rPr lang="el-GR" sz="2000" dirty="0" smtClean="0">
                <a:cs typeface="Times New Roman" charset="0"/>
              </a:rPr>
              <a:t>Από τα αμινοξέα </a:t>
            </a:r>
            <a:r>
              <a:rPr lang="el-GR" sz="2000" b="1" dirty="0" smtClean="0">
                <a:cs typeface="Times New Roman" charset="0"/>
              </a:rPr>
              <a:t>8 είναι απαραίτητα </a:t>
            </a:r>
            <a:r>
              <a:rPr lang="el-GR" sz="2000" dirty="0" smtClean="0">
                <a:cs typeface="Times New Roman" charset="0"/>
              </a:rPr>
              <a:t>για τον άνθρωπο: </a:t>
            </a:r>
            <a:r>
              <a:rPr lang="el-GR" sz="2000" b="1" dirty="0" smtClean="0">
                <a:cs typeface="Times New Roman" charset="0"/>
              </a:rPr>
              <a:t>Φαινυλαλανίνη, Λυσίνη, Ισολευκίνη, Λευκίνη, Μεθειονίνη, Τρυπτοφάνη, Θρεονίνη (Αργινίνη και Ιστιδίνη απαραίτητα στα παιδιά).</a:t>
            </a:r>
            <a:endParaRPr lang="el-GR" sz="2000"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37</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solidFill>
                  <a:schemeClr val="accent6">
                    <a:lumMod val="75000"/>
                  </a:schemeClr>
                </a:solidFill>
              </a:rPr>
              <a:t>Τέλος Παρουσίασης</a:t>
            </a:r>
            <a:endParaRPr lang="en-US" dirty="0">
              <a:solidFill>
                <a:schemeClr val="accent6">
                  <a:lumMod val="75000"/>
                </a:schemeClr>
              </a:solidFill>
            </a:endParaRPr>
          </a:p>
        </p:txBody>
      </p:sp>
      <p:sp>
        <p:nvSpPr>
          <p:cNvPr id="4" name="Θέση υποσέλιδου 3"/>
          <p:cNvSpPr>
            <a:spLocks noGrp="1"/>
          </p:cNvSpPr>
          <p:nvPr>
            <p:ph type="ftr" sz="quarter" idx="10"/>
          </p:nvPr>
        </p:nvSpPr>
        <p:spPr/>
        <p:txBody>
          <a:bodyPr/>
          <a:lstStyle/>
          <a:p>
            <a:r>
              <a:rPr lang="el-GR" smtClean="0"/>
              <a:t>Ενότητα 3η. Πέψη - Διατροφή</a:t>
            </a:r>
            <a:endParaRPr lang="en-US"/>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38</a:t>
            </a:fld>
            <a:endParaRPr lang="en-US"/>
          </a:p>
        </p:txBody>
      </p:sp>
    </p:spTree>
    <p:extLst>
      <p:ext uri="{BB962C8B-B14F-4D97-AF65-F5344CB8AC3E}">
        <p14:creationId xmlns:p14="http://schemas.microsoft.com/office/powerpoint/2010/main" val="1108164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4" name="Θέση υποσέλιδου 3"/>
          <p:cNvSpPr>
            <a:spLocks noGrp="1"/>
          </p:cNvSpPr>
          <p:nvPr>
            <p:ph type="ftr" sz="quarter" idx="11"/>
          </p:nvPr>
        </p:nvSpPr>
        <p:spPr/>
        <p:txBody>
          <a:bodyPr/>
          <a:lstStyle/>
          <a:p>
            <a:r>
              <a:rPr lang="el-GR" smtClean="0"/>
              <a:t>Ενότητα 3η. Πέψη - Διατροφή</a:t>
            </a:r>
            <a:endParaRPr lang="en-US"/>
          </a:p>
        </p:txBody>
      </p:sp>
      <p:sp>
        <p:nvSpPr>
          <p:cNvPr id="9" name="Θέση αριθμού διαφάνειας 8"/>
          <p:cNvSpPr>
            <a:spLocks noGrp="1"/>
          </p:cNvSpPr>
          <p:nvPr>
            <p:ph type="sldNum" sz="quarter" idx="12"/>
          </p:nvPr>
        </p:nvSpPr>
        <p:spPr/>
        <p:txBody>
          <a:bodyPr/>
          <a:lstStyle/>
          <a:p>
            <a:fld id="{58A56277-EA16-4AF5-BFB5-E5ECBBB39490}" type="slidenum">
              <a:rPr lang="en-US" smtClean="0"/>
              <a:pPr/>
              <a:t>39</a:t>
            </a:fld>
            <a:endParaRPr lang="en-US"/>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6047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Προσδοκώμενα αποτελέσματα</a:t>
            </a:r>
            <a:endParaRPr lang="el-GR" dirty="0"/>
          </a:p>
        </p:txBody>
      </p:sp>
      <p:sp>
        <p:nvSpPr>
          <p:cNvPr id="8" name="Content Placeholder 7"/>
          <p:cNvSpPr>
            <a:spLocks noGrp="1"/>
          </p:cNvSpPr>
          <p:nvPr>
            <p:ph idx="1"/>
          </p:nvPr>
        </p:nvSpPr>
        <p:spPr>
          <a:xfrm>
            <a:off x="628650" y="1565329"/>
            <a:ext cx="7886700" cy="4611634"/>
          </a:xfrm>
        </p:spPr>
        <p:txBody>
          <a:bodyPr>
            <a:normAutofit lnSpcReduction="10000"/>
          </a:bodyPr>
          <a:lstStyle/>
          <a:p>
            <a:pPr marL="0" indent="0" algn="just">
              <a:lnSpc>
                <a:spcPct val="100000"/>
              </a:lnSpc>
              <a:buNone/>
            </a:pPr>
            <a:r>
              <a:rPr lang="el-GR" sz="2200" b="1" dirty="0" smtClean="0">
                <a:cs typeface="Times New Roman" charset="0"/>
              </a:rPr>
              <a:t>Όταν θα έχετε ολοκληρώσει τη μελέτη του κεφαλαίου και του υλικού που παρουσιάζεται στη διάλεξη θα είσαστε σε θέση :</a:t>
            </a:r>
          </a:p>
          <a:p>
            <a:pPr algn="just">
              <a:lnSpc>
                <a:spcPct val="100000"/>
              </a:lnSpc>
              <a:buFont typeface="Arial" charset="0"/>
              <a:buChar char="•"/>
            </a:pPr>
            <a:r>
              <a:rPr lang="el-GR" sz="2200" dirty="0" smtClean="0">
                <a:cs typeface="Times New Roman" charset="0"/>
              </a:rPr>
              <a:t>Να διακρίνετε τους μηχανισμούς πρόσληψης τροφής στα ζώα.</a:t>
            </a:r>
          </a:p>
          <a:p>
            <a:pPr algn="just">
              <a:lnSpc>
                <a:spcPct val="100000"/>
              </a:lnSpc>
              <a:buFont typeface="Arial" charset="0"/>
              <a:buChar char="•"/>
            </a:pPr>
            <a:r>
              <a:rPr lang="el-GR" sz="2200" dirty="0" smtClean="0">
                <a:cs typeface="Times New Roman" charset="0"/>
              </a:rPr>
              <a:t>Να περιγράφετε τις θρεπτικές απαιτήσεις των ζώων και τα βασικά συστατικά που πρέπει να περιλαμβάνει η τροφή των ζώων.</a:t>
            </a:r>
          </a:p>
          <a:p>
            <a:pPr algn="just">
              <a:lnSpc>
                <a:spcPct val="100000"/>
              </a:lnSpc>
              <a:buFont typeface="Arial" charset="0"/>
              <a:buChar char="•"/>
            </a:pPr>
            <a:r>
              <a:rPr lang="el-GR" sz="2200" dirty="0" smtClean="0">
                <a:cs typeface="Times New Roman" charset="0"/>
              </a:rPr>
              <a:t>Να εξηγείτε τους λόγους ύπαρξης των διαφορετικών προσαρμογών των ζώων αναφορικά με το είδος της τροφής που καταναλώνουν. </a:t>
            </a:r>
          </a:p>
          <a:p>
            <a:pPr algn="just">
              <a:buFont typeface="Arial" charset="0"/>
              <a:buChar char="•"/>
            </a:pPr>
            <a:endParaRPr lang="el-GR" sz="2200" dirty="0" smtClean="0">
              <a:cs typeface="Times New Roman" charset="0"/>
            </a:endParaRPr>
          </a:p>
          <a:p>
            <a:pPr>
              <a:buNone/>
            </a:pPr>
            <a:r>
              <a:rPr lang="el-GR" sz="2200" b="1" dirty="0" smtClean="0"/>
              <a:t>Λέξεις – κλειδιά: </a:t>
            </a:r>
          </a:p>
          <a:p>
            <a:r>
              <a:rPr lang="el-GR" sz="2000" b="1" dirty="0" smtClean="0">
                <a:cs typeface="Times New Roman" charset="0"/>
              </a:rPr>
              <a:t>Τρόποι διατροφής, Εξωκυτταρική πέψη-Πεπτικά ένζυμα,  Απαραίτητα θρεπτικά συστατικά.</a:t>
            </a:r>
          </a:p>
          <a:p>
            <a:endParaRPr lang="el-GR" dirty="0"/>
          </a:p>
        </p:txBody>
      </p:sp>
      <p:sp>
        <p:nvSpPr>
          <p:cNvPr id="6" name="Footer Placeholder 5"/>
          <p:cNvSpPr>
            <a:spLocks noGrp="1"/>
          </p:cNvSpPr>
          <p:nvPr>
            <p:ph type="ftr" sz="quarter" idx="11"/>
          </p:nvPr>
        </p:nvSpPr>
        <p:spPr/>
        <p:txBody>
          <a:bodyPr/>
          <a:lstStyle/>
          <a:p>
            <a:r>
              <a:rPr lang="el-GR" smtClean="0"/>
              <a:t>Ενότητα 3η. Πέψη - Διατροφή</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solidFill>
                  <a:schemeClr val="accent6">
                    <a:lumMod val="75000"/>
                  </a:schemeClr>
                </a:solidFill>
              </a:rPr>
              <a:t>Σημειώματα</a:t>
            </a:r>
            <a:endParaRPr lang="el-GR" sz="4400" dirty="0">
              <a:solidFill>
                <a:schemeClr val="accent6">
                  <a:lumMod val="75000"/>
                </a:schemeClr>
              </a:solidFill>
            </a:endParaRPr>
          </a:p>
        </p:txBody>
      </p:sp>
      <p:sp>
        <p:nvSpPr>
          <p:cNvPr id="2" name="Θέση υποσέλιδου 1"/>
          <p:cNvSpPr>
            <a:spLocks noGrp="1"/>
          </p:cNvSpPr>
          <p:nvPr>
            <p:ph type="ftr" sz="quarter" idx="10"/>
          </p:nvPr>
        </p:nvSpPr>
        <p:spPr/>
        <p:txBody>
          <a:bodyPr/>
          <a:lstStyle/>
          <a:p>
            <a:r>
              <a:rPr lang="el-GR" smtClean="0"/>
              <a:t>Ενότητα 3η. Πέψη - Διατροφή</a:t>
            </a:r>
            <a:endParaRPr lang="en-US"/>
          </a:p>
        </p:txBody>
      </p:sp>
      <p:sp>
        <p:nvSpPr>
          <p:cNvPr id="3" name="Θέση αριθμού διαφάνειας 2"/>
          <p:cNvSpPr>
            <a:spLocks noGrp="1"/>
          </p:cNvSpPr>
          <p:nvPr>
            <p:ph type="sldNum" sz="quarter" idx="11"/>
          </p:nvPr>
        </p:nvSpPr>
        <p:spPr/>
        <p:txBody>
          <a:bodyPr/>
          <a:lstStyle/>
          <a:p>
            <a:fld id="{58A56277-EA16-4AF5-BFB5-E5ECBBB39490}" type="slidenum">
              <a:rPr lang="en-US" smtClean="0"/>
              <a:pPr/>
              <a:t>40</a:t>
            </a:fld>
            <a:endParaRPr lang="en-US"/>
          </a:p>
        </p:txBody>
      </p:sp>
    </p:spTree>
    <p:extLst>
      <p:ext uri="{BB962C8B-B14F-4D97-AF65-F5344CB8AC3E}">
        <p14:creationId xmlns:p14="http://schemas.microsoft.com/office/powerpoint/2010/main" val="2531627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p:cNvSpPr>
            <a:spLocks noGrp="1"/>
          </p:cNvSpPr>
          <p:nvPr>
            <p:ph type="title"/>
          </p:nvPr>
        </p:nvSpPr>
        <p:spPr>
          <a:xfrm>
            <a:off x="0" y="365125"/>
            <a:ext cx="9144000" cy="1325563"/>
          </a:xfrm>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112643"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4294967295"/>
          </p:nvPr>
        </p:nvSpPr>
        <p:spPr>
          <a:xfrm>
            <a:off x="1133475" y="6326188"/>
            <a:ext cx="6831013" cy="279400"/>
          </a:xfrm>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3η. Πέψη - Διατροφή</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5911F546-0C8F-4432-ACA8-6C0ADB8BBB42}" type="slidenum">
              <a:rPr lang="el-GR" smtClean="0"/>
              <a:pPr>
                <a:defRPr/>
              </a:pPr>
              <a:t>41</a:t>
            </a:fld>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5"/>
          <p:cNvSpPr>
            <a:spLocks noGrp="1"/>
          </p:cNvSpPr>
          <p:nvPr>
            <p:ph type="title"/>
          </p:nvPr>
        </p:nvSpPr>
        <p:spPr>
          <a:xfrm>
            <a:off x="0" y="365125"/>
            <a:ext cx="9144000" cy="1325563"/>
          </a:xfrm>
        </p:spPr>
        <p:txBody>
          <a:bodyPr/>
          <a:lstStyle/>
          <a:p>
            <a:r>
              <a:rPr lang="el-GR" altLang="en-US" sz="4000" smtClean="0"/>
              <a:t>Σημείωμα Αναφοράς</a:t>
            </a:r>
            <a:endParaRPr lang="en-US" altLang="en-US" sz="4000" smtClean="0"/>
          </a:p>
        </p:txBody>
      </p:sp>
      <p:sp useBgFill="1">
        <p:nvSpPr>
          <p:cNvPr id="113667" name="Content Placeholder 6"/>
          <p:cNvSpPr>
            <a:spLocks noGrp="1"/>
          </p:cNvSpPr>
          <p:nvPr>
            <p:ph idx="1"/>
          </p:nvPr>
        </p:nvSpPr>
        <p:spPr>
          <a:xfrm>
            <a:off x="428625" y="1690688"/>
            <a:ext cx="8286750" cy="4351337"/>
          </a:xfrm>
        </p:spPr>
        <p:txBody>
          <a:bodyPr/>
          <a:lstStyle/>
          <a:p>
            <a:pPr marL="0" inden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Σκαρλάτος Ντέντος, Επίκουρος Καθηγητής. «Ζωολογία </a:t>
            </a:r>
            <a:r>
              <a:rPr lang="en-US" altLang="en-US" sz="2000" dirty="0" smtClean="0"/>
              <a:t>II</a:t>
            </a:r>
            <a:r>
              <a:rPr lang="el-GR" altLang="en-US" sz="2000" dirty="0" smtClean="0"/>
              <a:t>.</a:t>
            </a:r>
            <a:r>
              <a:rPr lang="el-GR" altLang="en-US" sz="2000" dirty="0" smtClean="0">
                <a:solidFill>
                  <a:srgbClr val="FF0000"/>
                </a:solidFill>
              </a:rPr>
              <a:t> </a:t>
            </a:r>
            <a:r>
              <a:rPr lang="el-GR" altLang="en-US" sz="2000" dirty="0" smtClean="0"/>
              <a:t>Ενότητα </a:t>
            </a:r>
            <a:r>
              <a:rPr lang="en-US" altLang="en-US" sz="2000" dirty="0" smtClean="0"/>
              <a:t>3</a:t>
            </a:r>
            <a:r>
              <a:rPr lang="el-GR" altLang="en-US" sz="2000" dirty="0" smtClean="0"/>
              <a:t>. Πέψη - Διατροφή». Έκδοση: 1.0. Αθήνα 201</a:t>
            </a:r>
            <a:r>
              <a:rPr lang="en-US" altLang="en-US" sz="2000" dirty="0" smtClean="0"/>
              <a:t>5</a:t>
            </a:r>
            <a:r>
              <a:rPr lang="el-GR" altLang="en-US" sz="2000" dirty="0" smtClean="0"/>
              <a:t>. Διαθέσιμο από τη δικτυακή διεύθυνση: </a:t>
            </a:r>
            <a:r>
              <a:rPr lang="en-GB" altLang="en-US" sz="2000" dirty="0"/>
              <a:t>http://opencourses.uoa.gr/courses/BIOL1/</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4294967295"/>
          </p:nvPr>
        </p:nvSpPr>
        <p:spPr>
          <a:xfrm>
            <a:off x="1133475" y="6326188"/>
            <a:ext cx="6831013" cy="279400"/>
          </a:xfrm>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3η. Πέψη - Διατροφή</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681EBA9A-717F-4E81-A601-969B4396BD57}" type="slidenum">
              <a:rPr lang="el-GR" smtClean="0"/>
              <a:pPr>
                <a:defRPr/>
              </a:pPr>
              <a:t>42</a:t>
            </a:fld>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8502"/>
            <a:ext cx="8229600" cy="1143000"/>
          </a:xfrm>
        </p:spPr>
        <p:txBody>
          <a:bodyPr>
            <a:normAutofit/>
          </a:bodyPr>
          <a:lstStyle/>
          <a:p>
            <a:pPr algn="ctr"/>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276224" y="1066800"/>
            <a:ext cx="8305801" cy="2110807"/>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sp>
        <p:nvSpPr>
          <p:cNvPr id="4" name="Θέση υποσέλιδου 3"/>
          <p:cNvSpPr>
            <a:spLocks noGrp="1"/>
          </p:cNvSpPr>
          <p:nvPr>
            <p:ph type="ftr" sz="quarter" idx="11"/>
          </p:nvPr>
        </p:nvSpPr>
        <p:spPr/>
        <p:txBody>
          <a:bodyPr/>
          <a:lstStyle/>
          <a:p>
            <a:r>
              <a:rPr lang="el-GR" smtClean="0"/>
              <a:t>Ενότητα 3η. Πέψη - Διατροφή</a:t>
            </a:r>
            <a:endParaRPr lang="en-US"/>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43</a:t>
            </a:fld>
            <a:endParaRPr lang="en-US"/>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320" y="2776024"/>
            <a:ext cx="1405355" cy="491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025" y="3267074"/>
            <a:ext cx="8543926" cy="2933701"/>
          </a:xfrm>
          <a:prstGeom prst="rect">
            <a:avLst/>
          </a:prstGeom>
        </p:spPr>
        <p:txBody>
          <a:bodyPr vert="horz" wrap="square" lIns="91440" tIns="45720" rIns="91440" bIns="45720" rtlCol="0" anchor="ctr">
            <a:normAutofit fontScale="92500" lnSpcReduction="10000"/>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101001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7" name="Θέση υποσέλιδου 6"/>
          <p:cNvSpPr>
            <a:spLocks noGrp="1"/>
          </p:cNvSpPr>
          <p:nvPr>
            <p:ph type="ftr" sz="quarter" idx="11"/>
          </p:nvPr>
        </p:nvSpPr>
        <p:spPr/>
        <p:txBody>
          <a:bodyPr/>
          <a:lstStyle/>
          <a:p>
            <a:r>
              <a:rPr lang="el-GR" smtClean="0"/>
              <a:t>Ενότητα 3η. Πέψη - Διατροφή</a:t>
            </a:r>
            <a:endParaRPr lang="en-US"/>
          </a:p>
        </p:txBody>
      </p:sp>
      <p:sp>
        <p:nvSpPr>
          <p:cNvPr id="8" name="Θέση αριθμού διαφάνειας 7"/>
          <p:cNvSpPr>
            <a:spLocks noGrp="1"/>
          </p:cNvSpPr>
          <p:nvPr>
            <p:ph type="sldNum" sz="quarter" idx="12"/>
          </p:nvPr>
        </p:nvSpPr>
        <p:spPr/>
        <p:txBody>
          <a:bodyPr/>
          <a:lstStyle/>
          <a:p>
            <a:fld id="{58A56277-EA16-4AF5-BFB5-E5ECBBB39490}" type="slidenum">
              <a:rPr lang="en-US" smtClean="0"/>
              <a:pPr/>
              <a:t>44</a:t>
            </a:fld>
            <a:endParaRPr lang="en-US"/>
          </a:p>
        </p:txBody>
      </p:sp>
    </p:spTree>
    <p:extLst>
      <p:ext uri="{BB962C8B-B14F-4D97-AF65-F5344CB8AC3E}">
        <p14:creationId xmlns:p14="http://schemas.microsoft.com/office/powerpoint/2010/main" val="3401694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a:t>
            </a:r>
            <a:r>
              <a:rPr lang="en-US" sz="4000" b="1" dirty="0" smtClean="0"/>
              <a:t>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a:t>
            </a:r>
          </a:p>
          <a:p>
            <a:pPr>
              <a:spcBef>
                <a:spcPts val="600"/>
              </a:spcBef>
            </a:pPr>
            <a:r>
              <a:rPr lang="el-GR" sz="1600" b="1" dirty="0" smtClean="0"/>
              <a:t>Εικόνα 1. </a:t>
            </a:r>
            <a:r>
              <a:rPr lang="en-US" sz="1600" dirty="0"/>
              <a:t>Copyright 2011 E</a:t>
            </a:r>
            <a:r>
              <a:rPr lang="el-GR" sz="1600" dirty="0"/>
              <a:t>κδόσεις </a:t>
            </a:r>
            <a:r>
              <a:rPr lang="en-US" sz="1600" dirty="0"/>
              <a:t>Utopia. </a:t>
            </a:r>
            <a:r>
              <a:rPr lang="el-GR" sz="1600" dirty="0"/>
              <a:t>Πηγή: Ζωολογία ΙΙ Ολοκληρωμένες Αρχές, Τόμος ΙΙ. </a:t>
            </a:r>
            <a:r>
              <a:rPr lang="en-US" sz="1600" dirty="0"/>
              <a:t>Hickman, Roberts, Keen, Larson, </a:t>
            </a:r>
            <a:r>
              <a:rPr lang="en-US" sz="1600" dirty="0" err="1"/>
              <a:t>l’Anson</a:t>
            </a:r>
            <a:r>
              <a:rPr lang="en-US" sz="1600" dirty="0"/>
              <a:t>, </a:t>
            </a:r>
            <a:r>
              <a:rPr lang="en-US" sz="1600" dirty="0" err="1"/>
              <a:t>Eisenhour</a:t>
            </a:r>
            <a:r>
              <a:rPr lang="en-US" sz="1600" dirty="0"/>
              <a:t>. 14</a:t>
            </a:r>
            <a:r>
              <a:rPr lang="el-GR" sz="1600" dirty="0"/>
              <a:t>η Αμερικάνικη – 2η Ελληνική Έκδοση. Εκδόσεις </a:t>
            </a:r>
            <a:r>
              <a:rPr lang="en-US" sz="1600" dirty="0"/>
              <a:t>Utopia, ISBN: 978-960-99280-3-8.</a:t>
            </a:r>
          </a:p>
          <a:p>
            <a:pPr>
              <a:spcBef>
                <a:spcPts val="600"/>
              </a:spcBef>
            </a:pPr>
            <a:r>
              <a:rPr lang="el-GR" sz="1600" b="1" dirty="0" smtClean="0"/>
              <a:t>Εικόνα </a:t>
            </a:r>
            <a:r>
              <a:rPr lang="el-GR" sz="1600" b="1" dirty="0"/>
              <a:t>2. </a:t>
            </a:r>
            <a:r>
              <a:rPr lang="en-US" sz="1600" dirty="0"/>
              <a:t>Copyright 2011 E</a:t>
            </a:r>
            <a:r>
              <a:rPr lang="el-GR" sz="1600" dirty="0"/>
              <a:t>κδόσεις </a:t>
            </a:r>
            <a:r>
              <a:rPr lang="en-US" sz="1600" dirty="0"/>
              <a:t>Utopia. </a:t>
            </a:r>
            <a:r>
              <a:rPr lang="el-GR" sz="1600" dirty="0"/>
              <a:t>Πηγή: Ζωολογία ΙΙ Ολοκληρωμένες Αρχές, Τόμος ΙΙ. </a:t>
            </a:r>
            <a:r>
              <a:rPr lang="en-US" sz="1600" dirty="0"/>
              <a:t>Hickman, Roberts, Keen, Larson, </a:t>
            </a:r>
            <a:r>
              <a:rPr lang="en-US" sz="1600" dirty="0" err="1"/>
              <a:t>l’Anson</a:t>
            </a:r>
            <a:r>
              <a:rPr lang="en-US" sz="1600" dirty="0"/>
              <a:t>, </a:t>
            </a:r>
            <a:r>
              <a:rPr lang="en-US" sz="1600" dirty="0" err="1"/>
              <a:t>Eisenhour</a:t>
            </a:r>
            <a:r>
              <a:rPr lang="en-US" sz="1600" dirty="0"/>
              <a:t>. 14</a:t>
            </a:r>
            <a:r>
              <a:rPr lang="el-GR" sz="1600" dirty="0"/>
              <a:t>η Αμερικάνικη – 2η Ελληνική Έκδοση. Εκδόσεις </a:t>
            </a:r>
            <a:r>
              <a:rPr lang="en-US" sz="1600" dirty="0"/>
              <a:t>Utopia, ISBN: 978-960-99280-3-8.</a:t>
            </a:r>
          </a:p>
          <a:p>
            <a:pPr>
              <a:spcBef>
                <a:spcPts val="600"/>
              </a:spcBef>
            </a:pPr>
            <a:r>
              <a:rPr lang="el-GR" sz="1600" b="1" dirty="0" smtClean="0"/>
              <a:t>Εικόνα </a:t>
            </a:r>
            <a:r>
              <a:rPr lang="el-GR" sz="1600" b="1" dirty="0"/>
              <a:t>3. </a:t>
            </a:r>
            <a:r>
              <a:rPr lang="en-US" sz="1600" dirty="0"/>
              <a:t>Copyright © 2015 | LaFrivole.com is proudly powered by WordPress.org . </a:t>
            </a:r>
            <a:r>
              <a:rPr lang="el-GR" sz="1600" dirty="0"/>
              <a:t>Σύνδεσμος: </a:t>
            </a:r>
            <a:r>
              <a:rPr lang="en-US" sz="1600" dirty="0"/>
              <a:t>http://www.lafrivole.com/tag/pink-flamingo-necklace/. </a:t>
            </a:r>
            <a:r>
              <a:rPr lang="el-GR" sz="1600" dirty="0"/>
              <a:t>Πηγή: </a:t>
            </a:r>
            <a:r>
              <a:rPr lang="en-US" sz="1600" dirty="0"/>
              <a:t>http://www.lafrivole.com.</a:t>
            </a:r>
          </a:p>
          <a:p>
            <a:pPr>
              <a:spcBef>
                <a:spcPts val="600"/>
              </a:spcBef>
            </a:pPr>
            <a:r>
              <a:rPr lang="el-GR" sz="1600" b="1" dirty="0" smtClean="0"/>
              <a:t>Εικόνα </a:t>
            </a:r>
            <a:r>
              <a:rPr lang="el-GR" sz="1600" b="1" dirty="0"/>
              <a:t>4. </a:t>
            </a:r>
            <a:r>
              <a:rPr lang="en-US" sz="1600" dirty="0"/>
              <a:t>Copyright 2011 E</a:t>
            </a:r>
            <a:r>
              <a:rPr lang="el-GR" sz="1600" dirty="0"/>
              <a:t>κδόσεις </a:t>
            </a:r>
            <a:r>
              <a:rPr lang="en-US" sz="1600" dirty="0"/>
              <a:t>Utopia. </a:t>
            </a:r>
            <a:r>
              <a:rPr lang="el-GR" sz="1600" dirty="0"/>
              <a:t>Πηγή: Ζωολογία ΙΙ Ολοκληρωμένες Αρχές, Τόμος ΙΙ. </a:t>
            </a:r>
            <a:r>
              <a:rPr lang="en-US" sz="1600" dirty="0"/>
              <a:t>Hickman, Roberts, Keen, Larson, </a:t>
            </a:r>
            <a:r>
              <a:rPr lang="en-US" sz="1600" dirty="0" err="1"/>
              <a:t>l’Anson</a:t>
            </a:r>
            <a:r>
              <a:rPr lang="en-US" sz="1600" dirty="0"/>
              <a:t>, </a:t>
            </a:r>
            <a:r>
              <a:rPr lang="en-US" sz="1600" dirty="0" err="1"/>
              <a:t>Eisenhour</a:t>
            </a:r>
            <a:r>
              <a:rPr lang="en-US" sz="1600" dirty="0"/>
              <a:t>. 14</a:t>
            </a:r>
            <a:r>
              <a:rPr lang="el-GR" sz="1600" dirty="0"/>
              <a:t>η Αμερικάνικη – 2η Ελληνική Έκδοση. Εκδόσεις </a:t>
            </a:r>
            <a:r>
              <a:rPr lang="en-US" sz="1600" dirty="0"/>
              <a:t>Utopia, ISBN: 978-960-99280-3-8.</a:t>
            </a:r>
          </a:p>
          <a:p>
            <a:pPr>
              <a:spcBef>
                <a:spcPts val="600"/>
              </a:spcBef>
            </a:pPr>
            <a:r>
              <a:rPr lang="el-GR" sz="1600" b="1" dirty="0" smtClean="0"/>
              <a:t>Εικόνα </a:t>
            </a:r>
            <a:r>
              <a:rPr lang="el-GR" sz="1600" b="1" dirty="0"/>
              <a:t>5</a:t>
            </a:r>
            <a:r>
              <a:rPr lang="el-GR" sz="1600" dirty="0"/>
              <a:t>. </a:t>
            </a:r>
            <a:r>
              <a:rPr lang="en-US" sz="1600" dirty="0"/>
              <a:t>Copyright 2011 E</a:t>
            </a:r>
            <a:r>
              <a:rPr lang="el-GR" sz="1600" dirty="0"/>
              <a:t>κδόσεις </a:t>
            </a:r>
            <a:r>
              <a:rPr lang="en-US" sz="1600" dirty="0"/>
              <a:t>Utopia. </a:t>
            </a:r>
            <a:r>
              <a:rPr lang="el-GR" sz="1600" dirty="0"/>
              <a:t>Πηγή: Ζωολογία ΙΙ Ολοκληρωμένες Αρχές, Τόμος ΙΙ. </a:t>
            </a:r>
            <a:r>
              <a:rPr lang="en-US" sz="1600" dirty="0"/>
              <a:t>Hickman, Roberts, Keen, Larson, </a:t>
            </a:r>
            <a:r>
              <a:rPr lang="en-US" sz="1600" dirty="0" err="1"/>
              <a:t>l’Anson</a:t>
            </a:r>
            <a:r>
              <a:rPr lang="en-US" sz="1600" dirty="0"/>
              <a:t>, </a:t>
            </a:r>
            <a:r>
              <a:rPr lang="en-US" sz="1600" dirty="0" err="1"/>
              <a:t>Eisenhour</a:t>
            </a:r>
            <a:r>
              <a:rPr lang="en-US" sz="1600" dirty="0"/>
              <a:t>. 14</a:t>
            </a:r>
            <a:r>
              <a:rPr lang="el-GR" sz="1600" dirty="0"/>
              <a:t>η Αμερικάνικη – 2η Ελληνική Έκδοση. Εκδόσεις </a:t>
            </a:r>
            <a:r>
              <a:rPr lang="en-US" sz="1600" dirty="0"/>
              <a:t>Utopia, ISBN: 978-960-99280-3-8.</a:t>
            </a:r>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3η. Πέψη - Διατροφή</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45</a:t>
            </a:fld>
            <a:endParaRPr lang="en-US"/>
          </a:p>
        </p:txBody>
      </p:sp>
    </p:spTree>
    <p:extLst>
      <p:ext uri="{BB962C8B-B14F-4D97-AF65-F5344CB8AC3E}">
        <p14:creationId xmlns:p14="http://schemas.microsoft.com/office/powerpoint/2010/main" val="2623078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a:t>
            </a:r>
            <a:r>
              <a:rPr lang="en-US" sz="4000" b="1" dirty="0" smtClean="0"/>
              <a:t>2/3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6. </a:t>
            </a:r>
            <a:r>
              <a:rPr lang="el-GR" sz="1600" dirty="0"/>
              <a:t>© 1993-2015 </a:t>
            </a:r>
            <a:r>
              <a:rPr lang="en-US" sz="1600" dirty="0"/>
              <a:t>Eric Adventures - All rights reserved. </a:t>
            </a:r>
            <a:r>
              <a:rPr lang="el-GR" sz="1600" dirty="0"/>
              <a:t>Σύνδεσμος: </a:t>
            </a:r>
            <a:r>
              <a:rPr lang="en-US" sz="1600" dirty="0"/>
              <a:t>http://www.ericadventures.com/cusco/peru_iquitos_jungle_3_days.html. </a:t>
            </a:r>
            <a:r>
              <a:rPr lang="el-GR" sz="1600" dirty="0"/>
              <a:t>Πηγή: </a:t>
            </a:r>
            <a:r>
              <a:rPr lang="en-US" sz="1600" dirty="0"/>
              <a:t>http://www.ericadventures.com/.</a:t>
            </a:r>
          </a:p>
          <a:p>
            <a:pPr>
              <a:spcBef>
                <a:spcPts val="600"/>
              </a:spcBef>
            </a:pPr>
            <a:r>
              <a:rPr lang="el-GR" sz="1600" b="1" dirty="0" smtClean="0"/>
              <a:t>Εικόνα </a:t>
            </a:r>
            <a:r>
              <a:rPr lang="el-GR" sz="1600" b="1" dirty="0"/>
              <a:t>7. </a:t>
            </a:r>
            <a:r>
              <a:rPr lang="en-US" sz="1600" dirty="0" err="1"/>
              <a:t>Evadenta</a:t>
            </a:r>
            <a:r>
              <a:rPr lang="en-US" sz="1600" dirty="0"/>
              <a:t> © 2015.  </a:t>
            </a:r>
            <a:r>
              <a:rPr lang="el-GR" sz="1600" dirty="0"/>
              <a:t>Σύνδεσμος: </a:t>
            </a:r>
            <a:r>
              <a:rPr lang="en-US" sz="1600" dirty="0"/>
              <a:t>http://www.evadenta.lt/informacija/dantu-dygimo-laikas/. </a:t>
            </a:r>
            <a:r>
              <a:rPr lang="el-GR" sz="1600" dirty="0"/>
              <a:t>Πηγή: </a:t>
            </a:r>
            <a:r>
              <a:rPr lang="en-US" sz="1600" dirty="0"/>
              <a:t>http://www.evadenta.lt/</a:t>
            </a:r>
          </a:p>
          <a:p>
            <a:pPr>
              <a:spcBef>
                <a:spcPts val="600"/>
              </a:spcBef>
            </a:pPr>
            <a:r>
              <a:rPr lang="el-GR" sz="1600" b="1" dirty="0" smtClean="0"/>
              <a:t>Εικόνα </a:t>
            </a:r>
            <a:r>
              <a:rPr lang="el-GR" sz="1600" b="1" dirty="0"/>
              <a:t>8. </a:t>
            </a:r>
            <a:r>
              <a:rPr lang="en-US" sz="1600" dirty="0"/>
              <a:t>Artwork designed by </a:t>
            </a:r>
            <a:r>
              <a:rPr lang="en-US" sz="1600" dirty="0" err="1"/>
              <a:t>ShabzDesigns</a:t>
            </a:r>
            <a:r>
              <a:rPr lang="en-US" sz="1600" dirty="0"/>
              <a:t>. Made by Zazzle Art in San Jose, CA. Sold by Zazzle. Copyright © 2000-2015, Zazzle Inc. All rights reserved. </a:t>
            </a:r>
            <a:r>
              <a:rPr lang="el-GR" sz="1600" dirty="0"/>
              <a:t>Σύνδεσμος: </a:t>
            </a:r>
            <a:r>
              <a:rPr lang="en-US" sz="1600" dirty="0"/>
              <a:t>http://www.zazzle.com/tooth+gifts. </a:t>
            </a:r>
            <a:r>
              <a:rPr lang="el-GR" sz="1600" dirty="0"/>
              <a:t>Πηγή: </a:t>
            </a:r>
            <a:r>
              <a:rPr lang="en-US" sz="1600" dirty="0"/>
              <a:t>http://www.zazzle.com/.</a:t>
            </a:r>
          </a:p>
          <a:p>
            <a:pPr>
              <a:spcBef>
                <a:spcPts val="600"/>
              </a:spcBef>
            </a:pPr>
            <a:r>
              <a:rPr lang="el-GR" sz="1600" b="1" dirty="0" smtClean="0"/>
              <a:t>Εικόνα </a:t>
            </a:r>
            <a:r>
              <a:rPr lang="el-GR" sz="1600" b="1" dirty="0"/>
              <a:t>9. </a:t>
            </a:r>
            <a:r>
              <a:rPr lang="en-US" sz="1600" dirty="0"/>
              <a:t>Copyright © 2009 </a:t>
            </a:r>
            <a:r>
              <a:rPr lang="en-US" sz="1600" dirty="0" err="1"/>
              <a:t>Criadero</a:t>
            </a:r>
            <a:r>
              <a:rPr lang="en-US" sz="1600" dirty="0"/>
              <a:t> Von der </a:t>
            </a:r>
            <a:r>
              <a:rPr lang="en-US" sz="1600" dirty="0" err="1"/>
              <a:t>Trino</a:t>
            </a:r>
            <a:r>
              <a:rPr lang="en-US" sz="1600" dirty="0"/>
              <a:t>. </a:t>
            </a:r>
            <a:r>
              <a:rPr lang="el-GR" sz="1600" dirty="0"/>
              <a:t>Σύνδεσμος: </a:t>
            </a:r>
            <a:r>
              <a:rPr lang="en-US" sz="1600" dirty="0"/>
              <a:t>http://www.vondertrino.mx/el-pastor-aleman/articulos/estandar. </a:t>
            </a:r>
            <a:r>
              <a:rPr lang="el-GR" sz="1600" dirty="0"/>
              <a:t>Πηγή: </a:t>
            </a:r>
            <a:r>
              <a:rPr lang="en-US" sz="1600" dirty="0"/>
              <a:t>http://www.vondertrino.mx.</a:t>
            </a:r>
          </a:p>
          <a:p>
            <a:pPr>
              <a:spcBef>
                <a:spcPts val="600"/>
              </a:spcBef>
            </a:pPr>
            <a:r>
              <a:rPr lang="el-GR" sz="1600" b="1" dirty="0" smtClean="0"/>
              <a:t>Εικόνα </a:t>
            </a:r>
            <a:r>
              <a:rPr lang="el-GR" sz="1600" b="1" dirty="0"/>
              <a:t>10. </a:t>
            </a:r>
            <a:r>
              <a:rPr lang="en-US" sz="1600" dirty="0"/>
              <a:t>Copyright 2011 E</a:t>
            </a:r>
            <a:r>
              <a:rPr lang="el-GR" sz="1600" dirty="0"/>
              <a:t>κδόσεις </a:t>
            </a:r>
            <a:r>
              <a:rPr lang="en-US" sz="1600" dirty="0"/>
              <a:t>Utopia. </a:t>
            </a:r>
            <a:r>
              <a:rPr lang="el-GR" sz="1600" dirty="0"/>
              <a:t>Πηγή: Ζωολογία ΙΙ Ολοκληρωμένες Αρχές, Τόμος ΙΙ. </a:t>
            </a:r>
            <a:r>
              <a:rPr lang="en-US" sz="1600" dirty="0"/>
              <a:t>Hickman, Roberts, Keen, Larson, </a:t>
            </a:r>
            <a:r>
              <a:rPr lang="en-US" sz="1600" dirty="0" err="1"/>
              <a:t>l’Anson</a:t>
            </a:r>
            <a:r>
              <a:rPr lang="en-US" sz="1600" dirty="0"/>
              <a:t>, </a:t>
            </a:r>
            <a:r>
              <a:rPr lang="en-US" sz="1600" dirty="0" err="1"/>
              <a:t>Eisenhour</a:t>
            </a:r>
            <a:r>
              <a:rPr lang="en-US" sz="1600" dirty="0"/>
              <a:t>. 14</a:t>
            </a:r>
            <a:r>
              <a:rPr lang="el-GR" sz="1600" dirty="0"/>
              <a:t>η Αμερικάνικη – 2η Ελληνική Έκδοση. Εκδόσεις </a:t>
            </a:r>
            <a:r>
              <a:rPr lang="en-US" sz="1600" dirty="0"/>
              <a:t>Utopia, ISBN: 978-960-99280-3-8.</a:t>
            </a:r>
          </a:p>
          <a:p>
            <a:pPr>
              <a:spcBef>
                <a:spcPts val="600"/>
              </a:spcBef>
            </a:pPr>
            <a:r>
              <a:rPr lang="el-GR" sz="1600" b="1" dirty="0" smtClean="0"/>
              <a:t>Εικόνα </a:t>
            </a:r>
            <a:r>
              <a:rPr lang="el-GR" sz="1600" b="1" dirty="0"/>
              <a:t>11. </a:t>
            </a:r>
            <a:r>
              <a:rPr lang="en-US" sz="1600" dirty="0"/>
              <a:t>Copyright © 2014 The American Physiological Society. </a:t>
            </a:r>
            <a:r>
              <a:rPr lang="el-GR" sz="1600" dirty="0"/>
              <a:t>Σύνδεσμος: </a:t>
            </a:r>
            <a:r>
              <a:rPr lang="en-US" sz="1600" dirty="0"/>
              <a:t>http://physrev.physiology.org/content/78/2/393. </a:t>
            </a:r>
            <a:r>
              <a:rPr lang="el-GR" sz="1600" dirty="0"/>
              <a:t>Πηγή: </a:t>
            </a:r>
            <a:r>
              <a:rPr lang="en-US" sz="1600" dirty="0"/>
              <a:t>Contributions of Microbes in Vertebrate Gastrointestinal Tract to Production and Conservation of Nutrients. C. EDWARD STEVENS, IAN D. HUME. Physiological Reviews Published 1 April 1998 Vol. 78 no. 2, 393-427 DOI:</a:t>
            </a:r>
          </a:p>
          <a:p>
            <a:pPr>
              <a:spcBef>
                <a:spcPts val="600"/>
              </a:spcBef>
            </a:pPr>
            <a:endParaRPr lang="en-US" sz="1600" b="1" dirty="0" smtClean="0"/>
          </a:p>
        </p:txBody>
      </p:sp>
      <p:sp>
        <p:nvSpPr>
          <p:cNvPr id="6" name="Θέση υποσέλιδου 5"/>
          <p:cNvSpPr>
            <a:spLocks noGrp="1"/>
          </p:cNvSpPr>
          <p:nvPr>
            <p:ph type="ftr" sz="quarter" idx="11"/>
          </p:nvPr>
        </p:nvSpPr>
        <p:spPr/>
        <p:txBody>
          <a:bodyPr/>
          <a:lstStyle/>
          <a:p>
            <a:r>
              <a:rPr lang="el-GR" smtClean="0"/>
              <a:t>Ενότητα 3η. Πέψη - Διατροφή</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46</a:t>
            </a:fld>
            <a:endParaRPr lang="en-US"/>
          </a:p>
        </p:txBody>
      </p:sp>
    </p:spTree>
    <p:extLst>
      <p:ext uri="{BB962C8B-B14F-4D97-AF65-F5344CB8AC3E}">
        <p14:creationId xmlns:p14="http://schemas.microsoft.com/office/powerpoint/2010/main" val="41790631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a:t>
            </a:r>
            <a:r>
              <a:rPr lang="en-US" sz="4000" b="1" dirty="0" smtClean="0"/>
              <a:t>3/3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12. </a:t>
            </a:r>
            <a:r>
              <a:rPr lang="en-US" sz="1600" dirty="0"/>
              <a:t>Copyright © 2014 The American Physiological Society. </a:t>
            </a:r>
            <a:r>
              <a:rPr lang="el-GR" sz="1600" dirty="0"/>
              <a:t>Σύνδεσμος: </a:t>
            </a:r>
            <a:r>
              <a:rPr lang="en-US" sz="1600" dirty="0"/>
              <a:t>http://physrev.physiology.org/content/78/2/393. </a:t>
            </a:r>
            <a:r>
              <a:rPr lang="el-GR" sz="1600" dirty="0"/>
              <a:t>Πηγή: </a:t>
            </a:r>
            <a:r>
              <a:rPr lang="en-US" sz="1600" dirty="0"/>
              <a:t>Contributions of Microbes in Vertebrate Gastrointestinal Tract to Production and Conservation of Nutrients. C. EDWARD STEVENS, IAN D. HUME. Physiological Reviews Published 1 April 1998 Vol. 78 no. 2, 393-427 DOI:</a:t>
            </a:r>
          </a:p>
          <a:p>
            <a:pPr>
              <a:spcBef>
                <a:spcPts val="600"/>
              </a:spcBef>
            </a:pPr>
            <a:r>
              <a:rPr lang="el-GR" sz="1600" b="1" dirty="0" smtClean="0"/>
              <a:t>Εικόνα </a:t>
            </a:r>
            <a:r>
              <a:rPr lang="el-GR" sz="1600" b="1" dirty="0"/>
              <a:t>13. </a:t>
            </a:r>
            <a:r>
              <a:rPr lang="el-GR" sz="1600" dirty="0"/>
              <a:t>Σύνδεσμος: </a:t>
            </a:r>
            <a:r>
              <a:rPr lang="en-US" sz="1600" dirty="0"/>
              <a:t>http://www.medbio.info/horn/Time%201-2/CarbChem2.htm. </a:t>
            </a:r>
            <a:r>
              <a:rPr lang="el-GR" sz="1600" dirty="0"/>
              <a:t>Πηγή: </a:t>
            </a:r>
            <a:r>
              <a:rPr lang="en-US" sz="1600" dirty="0"/>
              <a:t>http://www.medbio.info</a:t>
            </a:r>
          </a:p>
          <a:p>
            <a:pPr>
              <a:spcBef>
                <a:spcPts val="600"/>
              </a:spcBef>
            </a:pPr>
            <a:r>
              <a:rPr lang="el-GR" sz="1600" b="1" dirty="0" smtClean="0"/>
              <a:t>Εικόνα </a:t>
            </a:r>
            <a:r>
              <a:rPr lang="el-GR" sz="1600" b="1" dirty="0"/>
              <a:t>14. </a:t>
            </a:r>
            <a:r>
              <a:rPr lang="en-US" sz="1600" dirty="0"/>
              <a:t>Copyrighted.</a:t>
            </a:r>
          </a:p>
          <a:p>
            <a:pPr>
              <a:spcBef>
                <a:spcPts val="600"/>
              </a:spcBef>
            </a:pPr>
            <a:r>
              <a:rPr lang="el-GR" sz="1600" b="1" dirty="0" smtClean="0"/>
              <a:t>Εικόνα </a:t>
            </a:r>
            <a:r>
              <a:rPr lang="el-GR" sz="1600" b="1" dirty="0"/>
              <a:t>15. </a:t>
            </a:r>
            <a:r>
              <a:rPr lang="el-GR" sz="1600" dirty="0"/>
              <a:t>Σύνδεσμος: </a:t>
            </a:r>
            <a:r>
              <a:rPr lang="en-US" sz="1600" dirty="0"/>
              <a:t>https://cs.m.wikipedia.org/wiki/Vate%C5%88#Sami.C4.8D.C3.AD_pohlavn.C3.AD_org.C3.A1ny.</a:t>
            </a:r>
          </a:p>
          <a:p>
            <a:pPr>
              <a:spcBef>
                <a:spcPts val="600"/>
              </a:spcBef>
            </a:pPr>
            <a:r>
              <a:rPr lang="el-GR" sz="1600" b="1" dirty="0" smtClean="0"/>
              <a:t>Εικόνα </a:t>
            </a:r>
            <a:r>
              <a:rPr lang="el-GR" sz="1600" b="1" dirty="0"/>
              <a:t>16. </a:t>
            </a:r>
            <a:r>
              <a:rPr lang="en-US" sz="1600" dirty="0" err="1"/>
              <a:t>Anatomia</a:t>
            </a:r>
            <a:r>
              <a:rPr lang="en-US" sz="1600" dirty="0"/>
              <a:t> </a:t>
            </a:r>
            <a:r>
              <a:rPr lang="en-US" sz="1600" dirty="0" err="1"/>
              <a:t>Comparata</a:t>
            </a:r>
            <a:r>
              <a:rPr lang="en-US" sz="1600" dirty="0"/>
              <a:t> Sistema </a:t>
            </a:r>
            <a:r>
              <a:rPr lang="en-US" sz="1600" dirty="0" err="1"/>
              <a:t>Digerente</a:t>
            </a:r>
            <a:r>
              <a:rPr lang="en-US" sz="1600" dirty="0"/>
              <a:t> – 2/3. Sistema </a:t>
            </a:r>
            <a:r>
              <a:rPr lang="en-US" sz="1600" dirty="0" err="1"/>
              <a:t>Digerente</a:t>
            </a:r>
            <a:r>
              <a:rPr lang="en-US" sz="1600" dirty="0"/>
              <a:t> - 2/32 </a:t>
            </a:r>
            <a:r>
              <a:rPr lang="en-US" sz="1600" dirty="0" err="1"/>
              <a:t>Faringe</a:t>
            </a:r>
            <a:r>
              <a:rPr lang="en-US" sz="1600" dirty="0"/>
              <a:t> La </a:t>
            </a:r>
            <a:r>
              <a:rPr lang="en-US" sz="1600" dirty="0" err="1"/>
              <a:t>faringe</a:t>
            </a:r>
            <a:r>
              <a:rPr lang="en-US" sz="1600" dirty="0"/>
              <a:t> è un </a:t>
            </a:r>
            <a:r>
              <a:rPr lang="en-US" sz="1600" dirty="0" err="1"/>
              <a:t>organo</a:t>
            </a:r>
            <a:r>
              <a:rPr lang="en-US" sz="1600" dirty="0"/>
              <a:t> </a:t>
            </a:r>
            <a:r>
              <a:rPr lang="en-US" sz="1600" dirty="0" err="1"/>
              <a:t>esclusivo</a:t>
            </a:r>
            <a:r>
              <a:rPr lang="en-US" sz="1600" dirty="0"/>
              <a:t> </a:t>
            </a:r>
            <a:r>
              <a:rPr lang="en-US" sz="1600" dirty="0" err="1"/>
              <a:t>dei</a:t>
            </a:r>
            <a:r>
              <a:rPr lang="en-US" sz="1600" dirty="0"/>
              <a:t> </a:t>
            </a:r>
            <a:r>
              <a:rPr lang="en-US" sz="1600" dirty="0" err="1"/>
              <a:t>Cordati</a:t>
            </a:r>
            <a:r>
              <a:rPr lang="en-US" sz="1600" dirty="0"/>
              <a:t> con le </a:t>
            </a:r>
            <a:r>
              <a:rPr lang="en-US" sz="1600" dirty="0" err="1"/>
              <a:t>seguenti</a:t>
            </a:r>
            <a:r>
              <a:rPr lang="en-US" sz="1600" dirty="0"/>
              <a:t> </a:t>
            </a:r>
            <a:r>
              <a:rPr lang="en-US" sz="1600" dirty="0" err="1"/>
              <a:t>funzioni</a:t>
            </a:r>
            <a:r>
              <a:rPr lang="en-US" sz="1600" dirty="0"/>
              <a:t> </a:t>
            </a:r>
            <a:r>
              <a:rPr lang="en-US" sz="1600" dirty="0" err="1"/>
              <a:t>Agnati</a:t>
            </a:r>
            <a:r>
              <a:rPr lang="en-US" sz="1600" dirty="0"/>
              <a:t>. © 2015 SlidePlayer.it Inc. All rights reserved.  </a:t>
            </a:r>
            <a:r>
              <a:rPr lang="el-GR" sz="1600" dirty="0"/>
              <a:t>Σύνδεσμος: </a:t>
            </a:r>
            <a:r>
              <a:rPr lang="en-US" sz="1600" dirty="0"/>
              <a:t>http://slideplayer.it/slide/589432/. </a:t>
            </a:r>
            <a:r>
              <a:rPr lang="el-GR" sz="1600" dirty="0"/>
              <a:t>Πηγή: </a:t>
            </a:r>
            <a:r>
              <a:rPr lang="en-US" sz="1600" dirty="0"/>
              <a:t>http://slideplayer.it.</a:t>
            </a:r>
          </a:p>
          <a:p>
            <a:pPr>
              <a:spcBef>
                <a:spcPts val="600"/>
              </a:spcBef>
            </a:pPr>
            <a:r>
              <a:rPr lang="el-GR" sz="1600" b="1" dirty="0" smtClean="0"/>
              <a:t>Εικόνα </a:t>
            </a:r>
            <a:r>
              <a:rPr lang="el-GR" sz="1600" b="1" dirty="0"/>
              <a:t>17. </a:t>
            </a:r>
            <a:r>
              <a:rPr lang="en-US" sz="1600" dirty="0"/>
              <a:t>Copyright 2011 E</a:t>
            </a:r>
            <a:r>
              <a:rPr lang="el-GR" sz="1600" dirty="0"/>
              <a:t>κδόσεις </a:t>
            </a:r>
            <a:r>
              <a:rPr lang="en-US" sz="1600" dirty="0"/>
              <a:t>Utopia. </a:t>
            </a:r>
            <a:r>
              <a:rPr lang="el-GR" sz="1600" dirty="0"/>
              <a:t>Πηγή: Ζωολογία ΙΙ Ολοκληρωμένες Αρχές, Τόμος ΙΙ. </a:t>
            </a:r>
            <a:r>
              <a:rPr lang="en-US" sz="1600" dirty="0"/>
              <a:t>Hickman, Roberts, Keen, Larson, </a:t>
            </a:r>
            <a:r>
              <a:rPr lang="en-US" sz="1600" dirty="0" err="1"/>
              <a:t>l’Anson</a:t>
            </a:r>
            <a:r>
              <a:rPr lang="en-US" sz="1600" dirty="0"/>
              <a:t>, </a:t>
            </a:r>
            <a:r>
              <a:rPr lang="en-US" sz="1600" dirty="0" err="1"/>
              <a:t>Eisenhour</a:t>
            </a:r>
            <a:r>
              <a:rPr lang="en-US" sz="1600" dirty="0"/>
              <a:t>. 14</a:t>
            </a:r>
            <a:r>
              <a:rPr lang="el-GR" sz="1600" dirty="0"/>
              <a:t>η Αμερικάνικη – 2η Ελληνική Έκδοση. Εκδόσεις </a:t>
            </a:r>
            <a:r>
              <a:rPr lang="en-US" sz="1600" dirty="0"/>
              <a:t>Utopia, ISBN: 978-960-99280-3-8.</a:t>
            </a:r>
          </a:p>
          <a:p>
            <a:pPr>
              <a:spcBef>
                <a:spcPts val="600"/>
              </a:spcBef>
            </a:pPr>
            <a:endParaRPr lang="en-US" sz="1600" b="1" dirty="0"/>
          </a:p>
          <a:p>
            <a:pPr>
              <a:spcBef>
                <a:spcPts val="600"/>
              </a:spcBef>
            </a:pPr>
            <a:endParaRPr lang="en-US" sz="1600" b="1" dirty="0" smtClean="0"/>
          </a:p>
        </p:txBody>
      </p:sp>
      <p:sp>
        <p:nvSpPr>
          <p:cNvPr id="6" name="Θέση υποσέλιδου 5"/>
          <p:cNvSpPr>
            <a:spLocks noGrp="1"/>
          </p:cNvSpPr>
          <p:nvPr>
            <p:ph type="ftr" sz="quarter" idx="11"/>
          </p:nvPr>
        </p:nvSpPr>
        <p:spPr/>
        <p:txBody>
          <a:bodyPr/>
          <a:lstStyle/>
          <a:p>
            <a:r>
              <a:rPr lang="el-GR" smtClean="0"/>
              <a:t>Ενότητα 3η. Πέψη - Διατροφή</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47</a:t>
            </a:fld>
            <a:endParaRPr lang="en-US"/>
          </a:p>
        </p:txBody>
      </p:sp>
    </p:spTree>
    <p:extLst>
      <p:ext uri="{BB962C8B-B14F-4D97-AF65-F5344CB8AC3E}">
        <p14:creationId xmlns:p14="http://schemas.microsoft.com/office/powerpoint/2010/main" val="1880556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145" y="520109"/>
            <a:ext cx="7886700" cy="1325563"/>
          </a:xfrm>
        </p:spPr>
        <p:txBody>
          <a:bodyPr/>
          <a:lstStyle/>
          <a:p>
            <a:r>
              <a:rPr lang="el-GR" dirty="0" smtClean="0"/>
              <a:t>Μερικοί βασικοί ορισμοί</a:t>
            </a:r>
            <a:endParaRPr lang="el-GR" dirty="0"/>
          </a:p>
        </p:txBody>
      </p:sp>
      <p:sp>
        <p:nvSpPr>
          <p:cNvPr id="5" name="Content Placeholder 4"/>
          <p:cNvSpPr>
            <a:spLocks noGrp="1"/>
          </p:cNvSpPr>
          <p:nvPr>
            <p:ph idx="1"/>
          </p:nvPr>
        </p:nvSpPr>
        <p:spPr/>
        <p:txBody>
          <a:bodyPr>
            <a:normAutofit fontScale="47500" lnSpcReduction="20000"/>
          </a:bodyPr>
          <a:lstStyle/>
          <a:p>
            <a:pPr algn="just">
              <a:lnSpc>
                <a:spcPct val="110000"/>
              </a:lnSpc>
              <a:buFont typeface="Arial" charset="0"/>
              <a:buChar char="•"/>
            </a:pPr>
            <a:r>
              <a:rPr lang="el-GR" sz="3800" b="1" dirty="0" smtClean="0">
                <a:cs typeface="Times New Roman" charset="0"/>
              </a:rPr>
              <a:t>Αυτότροφοι </a:t>
            </a:r>
            <a:r>
              <a:rPr lang="el-GR" sz="3800" dirty="0" smtClean="0">
                <a:cs typeface="Times New Roman" charset="0"/>
              </a:rPr>
              <a:t>οργανισμοί: Οι οργανισμοί που παράγουν σύνθετες οργανικές ενώσεις από απλούστερες ανόργανες ενώσεις χρησιμοποιώντας την ηλιακή ενέργεια. Τα πράσινα φυτά ανήκουν σε αυτή την κατηγορία. Οι αυτότροφοι οργανισμοί διακρίνονται σε φωτότροφους και χημειότροφους (χημειοσυνθετικά βακτήρια).</a:t>
            </a:r>
          </a:p>
          <a:p>
            <a:pPr algn="just">
              <a:lnSpc>
                <a:spcPct val="110000"/>
              </a:lnSpc>
              <a:buFont typeface="Arial" charset="0"/>
              <a:buChar char="•"/>
            </a:pPr>
            <a:r>
              <a:rPr lang="el-GR" sz="3800" b="1" dirty="0" smtClean="0">
                <a:cs typeface="Times New Roman" charset="0"/>
              </a:rPr>
              <a:t>Ετερότροφοι </a:t>
            </a:r>
            <a:r>
              <a:rPr lang="el-GR" sz="3800" dirty="0" smtClean="0">
                <a:cs typeface="Times New Roman" charset="0"/>
              </a:rPr>
              <a:t>οργανισμοί: Οι οργανισμοί που χρησιμοποιούν σύνθετες οργανικές ενώσεις για να παράγουν την ενέργεια που τους χρειάζεται για να επιβιώσουν. Όλα τα ζώα είναι ετερότροφοι οργανισμοί. </a:t>
            </a:r>
          </a:p>
          <a:p>
            <a:pPr algn="just">
              <a:lnSpc>
                <a:spcPct val="110000"/>
              </a:lnSpc>
              <a:buNone/>
            </a:pPr>
            <a:r>
              <a:rPr lang="el-GR" sz="3800" dirty="0" smtClean="0">
                <a:cs typeface="Times New Roman" charset="0"/>
              </a:rPr>
              <a:t>Διακρίνονται σε: </a:t>
            </a:r>
          </a:p>
          <a:p>
            <a:pPr lvl="1" algn="just">
              <a:lnSpc>
                <a:spcPct val="110000"/>
              </a:lnSpc>
            </a:pPr>
            <a:r>
              <a:rPr lang="el-GR" sz="3400" b="1" dirty="0" smtClean="0">
                <a:cs typeface="Times New Roman" charset="0"/>
              </a:rPr>
              <a:t>Φυτοφάγα</a:t>
            </a:r>
            <a:r>
              <a:rPr lang="el-GR" sz="3400" dirty="0" smtClean="0">
                <a:cs typeface="Times New Roman" charset="0"/>
              </a:rPr>
              <a:t> ζώα: Τρέφονται κυρίως με φυτά</a:t>
            </a:r>
          </a:p>
          <a:p>
            <a:pPr lvl="1" algn="just">
              <a:lnSpc>
                <a:spcPct val="110000"/>
              </a:lnSpc>
            </a:pPr>
            <a:r>
              <a:rPr lang="el-GR" sz="3400" b="1" dirty="0" smtClean="0">
                <a:cs typeface="Times New Roman" charset="0"/>
              </a:rPr>
              <a:t>Σαρκοφάγα</a:t>
            </a:r>
            <a:r>
              <a:rPr lang="el-GR" sz="3400" dirty="0" smtClean="0">
                <a:cs typeface="Times New Roman" charset="0"/>
              </a:rPr>
              <a:t> ζώα: Τρέφονται κυρίως με φυτοφάγα ή άλλα σαρκοφάγα ζώα</a:t>
            </a:r>
          </a:p>
          <a:p>
            <a:pPr lvl="1" algn="just">
              <a:lnSpc>
                <a:spcPct val="110000"/>
              </a:lnSpc>
            </a:pPr>
            <a:r>
              <a:rPr lang="el-GR" sz="3400" b="1" dirty="0" smtClean="0">
                <a:cs typeface="Times New Roman" charset="0"/>
              </a:rPr>
              <a:t>Παμφάγα</a:t>
            </a:r>
            <a:r>
              <a:rPr lang="el-GR" sz="3400" dirty="0" smtClean="0">
                <a:cs typeface="Times New Roman" charset="0"/>
              </a:rPr>
              <a:t> ζώα: Τρέφονται με φυτά όσο και με ζώα</a:t>
            </a:r>
          </a:p>
          <a:p>
            <a:pPr lvl="1" algn="just">
              <a:lnSpc>
                <a:spcPct val="110000"/>
              </a:lnSpc>
            </a:pPr>
            <a:r>
              <a:rPr lang="el-GR" sz="3400" b="1" dirty="0" smtClean="0">
                <a:cs typeface="Times New Roman" charset="0"/>
              </a:rPr>
              <a:t>Σαπροφάγα </a:t>
            </a:r>
            <a:r>
              <a:rPr lang="el-GR" sz="3400" dirty="0" smtClean="0">
                <a:cs typeface="Times New Roman" charset="0"/>
              </a:rPr>
              <a:t>ζώα: Τρέφονται με αποσυντιθέμενες οργανικές ουσίες</a:t>
            </a:r>
          </a:p>
          <a:p>
            <a:pPr lvl="1"/>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5</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Μηχανισμοί πρόσληψης τροφής</a:t>
            </a:r>
            <a:endParaRPr lang="el-GR" dirty="0"/>
          </a:p>
        </p:txBody>
      </p:sp>
      <p:sp>
        <p:nvSpPr>
          <p:cNvPr id="5" name="Content Placeholder 4"/>
          <p:cNvSpPr>
            <a:spLocks noGrp="1"/>
          </p:cNvSpPr>
          <p:nvPr>
            <p:ph idx="1"/>
          </p:nvPr>
        </p:nvSpPr>
        <p:spPr/>
        <p:txBody>
          <a:bodyPr>
            <a:normAutofit fontScale="70000" lnSpcReduction="20000"/>
          </a:bodyPr>
          <a:lstStyle/>
          <a:p>
            <a:pPr>
              <a:buNone/>
            </a:pPr>
            <a:r>
              <a:rPr lang="el-GR" dirty="0" smtClean="0">
                <a:cs typeface="Times New Roman" charset="0"/>
              </a:rPr>
              <a:t>Μερικοί βασικοί ορισμοί</a:t>
            </a:r>
          </a:p>
          <a:p>
            <a:pPr algn="ctr"/>
            <a:r>
              <a:rPr lang="el-GR" b="1" dirty="0" smtClean="0">
                <a:cs typeface="Times New Roman" charset="0"/>
              </a:rPr>
              <a:t>Η ύπαρξη επιτυχούς μηχανισμού πρόσληψης τροφής υπόκειται σε υψηλή εξελικτική πίεση</a:t>
            </a:r>
          </a:p>
          <a:p>
            <a:pPr algn="ctr"/>
            <a:endParaRPr lang="el-GR" dirty="0" smtClean="0">
              <a:cs typeface="Times New Roman" charset="0"/>
            </a:endParaRPr>
          </a:p>
          <a:p>
            <a:pPr>
              <a:buNone/>
            </a:pPr>
            <a:r>
              <a:rPr lang="el-GR" dirty="0" smtClean="0">
                <a:cs typeface="Times New Roman" charset="0"/>
              </a:rPr>
              <a:t>Διακρίνουμε τους εξής μηχανισμούς:</a:t>
            </a:r>
          </a:p>
          <a:p>
            <a:pPr algn="just">
              <a:buFont typeface="Arial" charset="0"/>
              <a:buChar char="•"/>
            </a:pPr>
            <a:r>
              <a:rPr lang="el-GR" b="1" dirty="0" smtClean="0">
                <a:cs typeface="Times New Roman" charset="0"/>
              </a:rPr>
              <a:t>Διατροφή με άμμεση πρόσληψη θρεπτικών ουσιών</a:t>
            </a:r>
            <a:r>
              <a:rPr lang="el-GR" dirty="0" smtClean="0">
                <a:cs typeface="Times New Roman" charset="0"/>
              </a:rPr>
              <a:t>. Ιδιαίτερα περιορισμένη. Υπάρχει σε παρασιτικά Πρωτόζωα, Πλατυέλμινθες και Ακανθοκέφαλα. Πρωτογενή οργανικά μόρια απορροφούνται απο την επιφάνεια του σώματος.</a:t>
            </a:r>
          </a:p>
          <a:p>
            <a:pPr algn="just"/>
            <a:r>
              <a:rPr lang="el-GR" dirty="0" smtClean="0">
                <a:cs typeface="Times New Roman" charset="0"/>
              </a:rPr>
              <a:t> </a:t>
            </a:r>
            <a:r>
              <a:rPr lang="el-GR" b="1" dirty="0" smtClean="0">
                <a:cs typeface="Times New Roman" charset="0"/>
              </a:rPr>
              <a:t>Διατροφή με αιωρούμενα υλι</a:t>
            </a:r>
            <a:r>
              <a:rPr lang="el-GR" dirty="0" smtClean="0">
                <a:cs typeface="Times New Roman" charset="0"/>
              </a:rPr>
              <a:t>κά.</a:t>
            </a:r>
            <a:r>
              <a:rPr lang="en-GB" dirty="0" smtClean="0">
                <a:cs typeface="Times New Roman" charset="0"/>
              </a:rPr>
              <a:t> </a:t>
            </a:r>
            <a:r>
              <a:rPr lang="el-GR" dirty="0" smtClean="0">
                <a:cs typeface="Times New Roman" charset="0"/>
              </a:rPr>
              <a:t>Χαρακτηρίζει τη διατροφή με </a:t>
            </a:r>
            <a:r>
              <a:rPr lang="el-GR" b="1" dirty="0" smtClean="0">
                <a:cs typeface="Times New Roman" charset="0"/>
              </a:rPr>
              <a:t>πλαγκτονικούς</a:t>
            </a:r>
            <a:r>
              <a:rPr lang="el-GR" dirty="0" smtClean="0">
                <a:cs typeface="Times New Roman" charset="0"/>
              </a:rPr>
              <a:t> οργανισμούς σε υδάτινα περιβάλλοντα. Διακρίνουμε, σε επίπεδο οργανισμών, τους </a:t>
            </a:r>
            <a:r>
              <a:rPr lang="el-GR" b="1" dirty="0" smtClean="0">
                <a:cs typeface="Times New Roman" charset="0"/>
              </a:rPr>
              <a:t>αιωρηματοφάγους</a:t>
            </a:r>
            <a:r>
              <a:rPr lang="el-GR" dirty="0" smtClean="0">
                <a:cs typeface="Times New Roman" charset="0"/>
              </a:rPr>
              <a:t>, τους </a:t>
            </a:r>
            <a:r>
              <a:rPr lang="el-GR" b="1" dirty="0" smtClean="0">
                <a:cs typeface="Times New Roman" charset="0"/>
              </a:rPr>
              <a:t>διηθητές </a:t>
            </a:r>
            <a:r>
              <a:rPr lang="el-GR" dirty="0" smtClean="0">
                <a:cs typeface="Times New Roman" charset="0"/>
              </a:rPr>
              <a:t>και τους</a:t>
            </a:r>
            <a:r>
              <a:rPr lang="el-GR" b="1" dirty="0" smtClean="0">
                <a:cs typeface="Times New Roman" charset="0"/>
              </a:rPr>
              <a:t> ιζηματοφάγους</a:t>
            </a:r>
            <a:r>
              <a:rPr lang="el-GR" dirty="0" smtClean="0">
                <a:cs typeface="Times New Roman" charset="0"/>
              </a:rPr>
              <a:t>.</a:t>
            </a:r>
          </a:p>
          <a:p>
            <a:pPr>
              <a:buNone/>
            </a:pPr>
            <a:endParaRPr lang="el-GR"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6</a:t>
            </a:fld>
            <a:endParaRPr lang="en-US"/>
          </a:p>
        </p:txBody>
      </p:sp>
      <p:sp>
        <p:nvSpPr>
          <p:cNvPr id="7" name="Footer Placeholder 6"/>
          <p:cNvSpPr>
            <a:spLocks noGrp="1"/>
          </p:cNvSpPr>
          <p:nvPr>
            <p:ph type="ftr" sz="quarter" idx="11"/>
          </p:nvPr>
        </p:nvSpPr>
        <p:spPr/>
        <p:txBody>
          <a:bodyPr/>
          <a:lstStyle/>
          <a:p>
            <a:r>
              <a:rPr lang="el-GR" smtClean="0"/>
              <a:t>Ενότητα 3η. Πέψη - Διατροφή</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l-GR" dirty="0" smtClean="0"/>
              <a:t>Μερικοί </a:t>
            </a:r>
            <a:r>
              <a:rPr lang="el-GR" dirty="0" smtClean="0"/>
              <a:t>βασικοί όροι</a:t>
            </a:r>
            <a:endParaRPr lang="el-GR" dirty="0"/>
          </a:p>
        </p:txBody>
      </p:sp>
      <p:sp>
        <p:nvSpPr>
          <p:cNvPr id="15" name="Content Placeholder 14"/>
          <p:cNvSpPr>
            <a:spLocks noGrp="1"/>
          </p:cNvSpPr>
          <p:nvPr>
            <p:ph sz="half" idx="1"/>
          </p:nvPr>
        </p:nvSpPr>
        <p:spPr>
          <a:xfrm>
            <a:off x="705853" y="1572126"/>
            <a:ext cx="4892841" cy="4716378"/>
          </a:xfrm>
        </p:spPr>
        <p:txBody>
          <a:bodyPr>
            <a:normAutofit fontScale="62500" lnSpcReduction="20000"/>
          </a:bodyPr>
          <a:lstStyle/>
          <a:p>
            <a:pPr>
              <a:lnSpc>
                <a:spcPct val="110000"/>
              </a:lnSpc>
            </a:pPr>
            <a:r>
              <a:rPr lang="el-GR" b="1" dirty="0" smtClean="0">
                <a:cs typeface="Times New Roman" charset="0"/>
              </a:rPr>
              <a:t>Αιωρηματοφάγοι: </a:t>
            </a:r>
            <a:r>
              <a:rPr lang="el-GR" dirty="0" smtClean="0">
                <a:cs typeface="Times New Roman" charset="0"/>
              </a:rPr>
              <a:t>Οι περισσότεροι αιωρηματοφάγοι οργανισμοί χρησιμοποιούν </a:t>
            </a:r>
            <a:r>
              <a:rPr lang="el-GR" b="1" dirty="0" smtClean="0">
                <a:cs typeface="Times New Roman" charset="0"/>
              </a:rPr>
              <a:t>βλεφαριδοφόρες</a:t>
            </a:r>
            <a:r>
              <a:rPr lang="el-GR" dirty="0" smtClean="0">
                <a:cs typeface="Times New Roman" charset="0"/>
              </a:rPr>
              <a:t> </a:t>
            </a:r>
            <a:r>
              <a:rPr lang="el-GR" b="1" dirty="0" smtClean="0">
                <a:cs typeface="Times New Roman" charset="0"/>
              </a:rPr>
              <a:t>επιφάνειες</a:t>
            </a:r>
            <a:r>
              <a:rPr lang="el-GR" dirty="0" smtClean="0">
                <a:cs typeface="Times New Roman" charset="0"/>
              </a:rPr>
              <a:t> για τη δημιουργία </a:t>
            </a:r>
            <a:r>
              <a:rPr lang="el-GR" b="1" dirty="0" smtClean="0">
                <a:cs typeface="Times New Roman" charset="0"/>
              </a:rPr>
              <a:t>ρευμάτων νερού </a:t>
            </a:r>
            <a:r>
              <a:rPr lang="el-GR" dirty="0" smtClean="0">
                <a:cs typeface="Times New Roman" charset="0"/>
              </a:rPr>
              <a:t>που οδηγούν την τροφή στο στόμα τους. Εκεί περιβάλλουν την τροφή με στρώμα βλέννας και την οδηγούν στον πεπτικό τους σωλήνα. Στην κατηγορία αυτή ανήκουν οι </a:t>
            </a:r>
            <a:r>
              <a:rPr lang="el-GR" b="1" dirty="0" smtClean="0">
                <a:cs typeface="Times New Roman" charset="0"/>
              </a:rPr>
              <a:t>Πολύχαιτοι</a:t>
            </a:r>
            <a:r>
              <a:rPr lang="el-GR" dirty="0" smtClean="0">
                <a:cs typeface="Times New Roman" charset="0"/>
              </a:rPr>
              <a:t>, τα </a:t>
            </a:r>
            <a:r>
              <a:rPr lang="el-GR" b="1" dirty="0" smtClean="0">
                <a:cs typeface="Times New Roman" charset="0"/>
              </a:rPr>
              <a:t>Δίθυρα Μαλάκια</a:t>
            </a:r>
            <a:r>
              <a:rPr lang="el-GR" dirty="0" smtClean="0">
                <a:cs typeface="Times New Roman" charset="0"/>
              </a:rPr>
              <a:t>, τα </a:t>
            </a:r>
            <a:r>
              <a:rPr lang="el-GR" b="1" dirty="0" smtClean="0">
                <a:cs typeface="Times New Roman" charset="0"/>
              </a:rPr>
              <a:t>Ημιχορδωτά</a:t>
            </a:r>
            <a:r>
              <a:rPr lang="el-GR" dirty="0" smtClean="0">
                <a:cs typeface="Times New Roman" charset="0"/>
              </a:rPr>
              <a:t> και </a:t>
            </a:r>
            <a:r>
              <a:rPr lang="el-GR" b="1" dirty="0" smtClean="0">
                <a:cs typeface="Times New Roman" charset="0"/>
              </a:rPr>
              <a:t>Πρωτοχορδωτά.</a:t>
            </a:r>
            <a:r>
              <a:rPr lang="el-GR" dirty="0" smtClean="0">
                <a:cs typeface="Times New Roman" charset="0"/>
              </a:rPr>
              <a:t> </a:t>
            </a:r>
          </a:p>
          <a:p>
            <a:pPr>
              <a:lnSpc>
                <a:spcPct val="110000"/>
              </a:lnSpc>
            </a:pPr>
            <a:r>
              <a:rPr lang="el-GR" dirty="0" smtClean="0">
                <a:cs typeface="Times New Roman" charset="0"/>
              </a:rPr>
              <a:t>Άλλοι, όπως τα </a:t>
            </a:r>
            <a:r>
              <a:rPr lang="el-GR" b="1" dirty="0" smtClean="0">
                <a:cs typeface="Times New Roman" charset="0"/>
              </a:rPr>
              <a:t>Θυσανόποδα,</a:t>
            </a:r>
            <a:r>
              <a:rPr lang="el-GR" dirty="0" smtClean="0">
                <a:cs typeface="Times New Roman" charset="0"/>
              </a:rPr>
              <a:t> </a:t>
            </a:r>
            <a:r>
              <a:rPr lang="el-GR" b="1" dirty="0" smtClean="0">
                <a:cs typeface="Times New Roman" charset="0"/>
              </a:rPr>
              <a:t>Κλαδοκεραιωτά</a:t>
            </a:r>
            <a:r>
              <a:rPr lang="el-GR" dirty="0" smtClean="0">
                <a:cs typeface="Times New Roman" charset="0"/>
              </a:rPr>
              <a:t> και τα </a:t>
            </a:r>
            <a:r>
              <a:rPr lang="el-GR" b="1" dirty="0" smtClean="0">
                <a:cs typeface="Times New Roman" charset="0"/>
              </a:rPr>
              <a:t>Ανόστρακα</a:t>
            </a:r>
            <a:r>
              <a:rPr lang="el-GR" dirty="0" smtClean="0">
                <a:cs typeface="Times New Roman" charset="0"/>
              </a:rPr>
              <a:t> </a:t>
            </a:r>
            <a:r>
              <a:rPr lang="el-GR" b="1" dirty="0" smtClean="0">
                <a:cs typeface="Times New Roman" charset="0"/>
              </a:rPr>
              <a:t>δημιουργούν ρεύματα νερού </a:t>
            </a:r>
            <a:r>
              <a:rPr lang="el-GR" dirty="0" smtClean="0">
                <a:cs typeface="Times New Roman" charset="0"/>
              </a:rPr>
              <a:t>με </a:t>
            </a:r>
            <a:r>
              <a:rPr lang="el-GR" b="1" dirty="0" smtClean="0">
                <a:cs typeface="Times New Roman" charset="0"/>
              </a:rPr>
              <a:t>εξαρτήματα</a:t>
            </a:r>
            <a:r>
              <a:rPr lang="el-GR" dirty="0" smtClean="0">
                <a:cs typeface="Times New Roman" charset="0"/>
              </a:rPr>
              <a:t> που φέρουν </a:t>
            </a:r>
            <a:r>
              <a:rPr lang="el-GR" b="1" dirty="0" smtClean="0">
                <a:cs typeface="Times New Roman" charset="0"/>
              </a:rPr>
              <a:t>σμήριγγες.</a:t>
            </a:r>
            <a:endParaRPr lang="el-GR" dirty="0"/>
          </a:p>
        </p:txBody>
      </p:sp>
      <p:pic>
        <p:nvPicPr>
          <p:cNvPr id="17" name="Content Placeholder 16" descr="Picture4.png"/>
          <p:cNvPicPr>
            <a:picLocks noGrp="1" noChangeAspect="1"/>
          </p:cNvPicPr>
          <p:nvPr>
            <p:ph sz="half" idx="2"/>
          </p:nvPr>
        </p:nvPicPr>
        <p:blipFill>
          <a:blip r:embed="rId3" cstate="print"/>
          <a:stretch>
            <a:fillRect/>
          </a:stretch>
        </p:blipFill>
        <p:spPr>
          <a:xfrm>
            <a:off x="5839318" y="1540050"/>
            <a:ext cx="2646956" cy="4620871"/>
          </a:xfrm>
        </p:spPr>
      </p:pic>
      <p:sp>
        <p:nvSpPr>
          <p:cNvPr id="13" name="Footer Placeholder 12"/>
          <p:cNvSpPr>
            <a:spLocks noGrp="1"/>
          </p:cNvSpPr>
          <p:nvPr>
            <p:ph type="ftr" sz="quarter" idx="11"/>
          </p:nvPr>
        </p:nvSpPr>
        <p:spPr/>
        <p:txBody>
          <a:bodyPr/>
          <a:lstStyle/>
          <a:p>
            <a:r>
              <a:rPr lang="el-GR" smtClean="0"/>
              <a:t>Ενότητα 3η. Πέψη - Διατροφή</a:t>
            </a:r>
            <a:endParaRPr lang="en-US" dirty="0"/>
          </a:p>
        </p:txBody>
      </p:sp>
      <p:sp>
        <p:nvSpPr>
          <p:cNvPr id="12" name="Slide Number Placeholder 11"/>
          <p:cNvSpPr>
            <a:spLocks noGrp="1"/>
          </p:cNvSpPr>
          <p:nvPr>
            <p:ph type="sldNum" sz="quarter" idx="12"/>
          </p:nvPr>
        </p:nvSpPr>
        <p:spPr/>
        <p:txBody>
          <a:bodyPr/>
          <a:lstStyle/>
          <a:p>
            <a:fld id="{58A56277-EA16-4AF5-BFB5-E5ECBBB39490}" type="slidenum">
              <a:rPr lang="en-US" smtClean="0"/>
              <a:pPr/>
              <a:t>7</a:t>
            </a:fld>
            <a:endParaRPr lang="en-US"/>
          </a:p>
        </p:txBody>
      </p:sp>
      <p:sp>
        <p:nvSpPr>
          <p:cNvPr id="2" name="TextBox 1"/>
          <p:cNvSpPr txBox="1"/>
          <p:nvPr/>
        </p:nvSpPr>
        <p:spPr>
          <a:xfrm>
            <a:off x="8354667" y="5827670"/>
            <a:ext cx="263214" cy="276999"/>
          </a:xfrm>
          <a:prstGeom prst="rect">
            <a:avLst/>
          </a:prstGeom>
          <a:noFill/>
        </p:spPr>
        <p:txBody>
          <a:bodyPr wrap="none" rtlCol="0">
            <a:spAutoFit/>
          </a:bodyPr>
          <a:lstStyle/>
          <a:p>
            <a:r>
              <a:rPr lang="en-US" sz="1200" dirty="0" smtClean="0"/>
              <a:t>1</a:t>
            </a:r>
            <a:endParaRPr lang="el-GR"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l-GR" dirty="0" smtClean="0"/>
              <a:t>Διηθητές</a:t>
            </a:r>
            <a:endParaRPr lang="el-GR" dirty="0"/>
          </a:p>
        </p:txBody>
      </p:sp>
      <p:sp>
        <p:nvSpPr>
          <p:cNvPr id="15" name="Content Placeholder 14"/>
          <p:cNvSpPr>
            <a:spLocks noGrp="1"/>
          </p:cNvSpPr>
          <p:nvPr>
            <p:ph sz="half" idx="1"/>
          </p:nvPr>
        </p:nvSpPr>
        <p:spPr>
          <a:xfrm>
            <a:off x="288758" y="1488740"/>
            <a:ext cx="5540542" cy="5698123"/>
          </a:xfrm>
        </p:spPr>
        <p:txBody>
          <a:bodyPr>
            <a:normAutofit fontScale="32500" lnSpcReduction="20000"/>
          </a:bodyPr>
          <a:lstStyle/>
          <a:p>
            <a:pPr>
              <a:lnSpc>
                <a:spcPct val="110000"/>
              </a:lnSpc>
            </a:pPr>
            <a:r>
              <a:rPr lang="el-GR" sz="6200" b="1" dirty="0" smtClean="0">
                <a:cs typeface="Times New Roman" charset="0"/>
              </a:rPr>
              <a:t>Διηθητές: Ανήκουν στους αιωρηματοφάγους </a:t>
            </a:r>
            <a:r>
              <a:rPr lang="el-GR" sz="6200" dirty="0" smtClean="0">
                <a:cs typeface="Times New Roman" charset="0"/>
              </a:rPr>
              <a:t>αλλά εξασκούν </a:t>
            </a:r>
            <a:r>
              <a:rPr lang="el-GR" sz="6200" b="1" dirty="0" smtClean="0">
                <a:cs typeface="Times New Roman" charset="0"/>
              </a:rPr>
              <a:t>επιλογ</a:t>
            </a:r>
            <a:r>
              <a:rPr lang="el-GR" sz="6200" dirty="0" smtClean="0">
                <a:cs typeface="Times New Roman" charset="0"/>
              </a:rPr>
              <a:t>ή στην πρόσληψη της τροφής τους με πολλούς διαφορετικούς μηχανισμούς.</a:t>
            </a:r>
          </a:p>
          <a:p>
            <a:pPr>
              <a:lnSpc>
                <a:spcPct val="110000"/>
              </a:lnSpc>
            </a:pPr>
            <a:r>
              <a:rPr lang="el-GR" sz="6200" dirty="0" smtClean="0">
                <a:cs typeface="Times New Roman" charset="0"/>
              </a:rPr>
              <a:t>Στους διηθητές ανήκουν πολλοί διαφορετικοί οργανισμοί όπως </a:t>
            </a:r>
            <a:r>
              <a:rPr lang="el-GR" sz="6200" b="1" dirty="0" smtClean="0">
                <a:cs typeface="Times New Roman" charset="0"/>
              </a:rPr>
              <a:t>Καρκινοειδή, ψάρια (π.χ.ρέγγα), καρχαρίες (π.χ. φαλαινοκαρχαρίας), Πτην</a:t>
            </a:r>
            <a:r>
              <a:rPr lang="el-GR" sz="6200" dirty="0" smtClean="0">
                <a:cs typeface="Times New Roman" charset="0"/>
              </a:rPr>
              <a:t>ά αλλά και πολλά είδη </a:t>
            </a:r>
            <a:r>
              <a:rPr lang="el-GR" sz="6200" b="1" dirty="0" smtClean="0">
                <a:cs typeface="Times New Roman" charset="0"/>
              </a:rPr>
              <a:t>φάλαινας.</a:t>
            </a:r>
          </a:p>
          <a:p>
            <a:pPr>
              <a:lnSpc>
                <a:spcPct val="110000"/>
              </a:lnSpc>
            </a:pPr>
            <a:r>
              <a:rPr lang="el-GR" sz="6200" dirty="0" smtClean="0">
                <a:cs typeface="Times New Roman" charset="0"/>
              </a:rPr>
              <a:t>Μερικές από τις ιδιαίτερες κατασκευές που χρησιμοποιούν οι διηθητές είναι η παρουσία </a:t>
            </a:r>
            <a:r>
              <a:rPr lang="el-GR" sz="6200" b="1" dirty="0" smtClean="0">
                <a:cs typeface="Times New Roman" charset="0"/>
              </a:rPr>
              <a:t>βραγχιακών ακάνθων </a:t>
            </a:r>
            <a:r>
              <a:rPr lang="el-GR" sz="6200" dirty="0" smtClean="0">
                <a:cs typeface="Times New Roman" charset="0"/>
              </a:rPr>
              <a:t>στα βράγχια, η ειδική </a:t>
            </a:r>
            <a:r>
              <a:rPr lang="el-GR" sz="6200" b="1" dirty="0" smtClean="0">
                <a:cs typeface="Times New Roman" charset="0"/>
              </a:rPr>
              <a:t>διαμόρφωση του ράμφους </a:t>
            </a:r>
            <a:r>
              <a:rPr lang="el-GR" sz="6200" dirty="0" smtClean="0">
                <a:cs typeface="Times New Roman" charset="0"/>
              </a:rPr>
              <a:t>(φλαμίνγκος), οι </a:t>
            </a:r>
            <a:r>
              <a:rPr lang="el-GR" sz="6200" b="1" dirty="0" smtClean="0">
                <a:cs typeface="Times New Roman" charset="0"/>
              </a:rPr>
              <a:t>μπαλαίνες</a:t>
            </a:r>
            <a:r>
              <a:rPr lang="el-GR" sz="6200" dirty="0" smtClean="0">
                <a:cs typeface="Times New Roman" charset="0"/>
              </a:rPr>
              <a:t> (φάλαινες), </a:t>
            </a:r>
            <a:r>
              <a:rPr lang="el-GR" sz="6200" b="1" dirty="0" smtClean="0">
                <a:cs typeface="Times New Roman" charset="0"/>
              </a:rPr>
              <a:t>μεγάλη στοματική κοιλότητα</a:t>
            </a:r>
            <a:r>
              <a:rPr lang="el-GR" sz="6200" dirty="0" smtClean="0">
                <a:cs typeface="Times New Roman" charset="0"/>
              </a:rPr>
              <a:t> (φαλαινοκαρχαρίες) ή </a:t>
            </a:r>
            <a:r>
              <a:rPr lang="el-GR" sz="6200" b="1" dirty="0" smtClean="0">
                <a:cs typeface="Times New Roman" charset="0"/>
              </a:rPr>
              <a:t>διήθηση</a:t>
            </a:r>
            <a:r>
              <a:rPr lang="el-GR" sz="6200" dirty="0" smtClean="0">
                <a:cs typeface="Times New Roman" charset="0"/>
              </a:rPr>
              <a:t> </a:t>
            </a:r>
            <a:r>
              <a:rPr lang="el-GR" sz="6200" b="1" dirty="0" smtClean="0">
                <a:cs typeface="Times New Roman" charset="0"/>
              </a:rPr>
              <a:t>μεγάλης ποσότητας νερού ανά ώρα </a:t>
            </a:r>
            <a:r>
              <a:rPr lang="el-GR" sz="6200" dirty="0" smtClean="0">
                <a:cs typeface="Times New Roman" charset="0"/>
              </a:rPr>
              <a:t>(καρχαρίες).</a:t>
            </a:r>
          </a:p>
          <a:p>
            <a:endParaRPr lang="el-GR" dirty="0"/>
          </a:p>
        </p:txBody>
      </p:sp>
      <p:pic>
        <p:nvPicPr>
          <p:cNvPr id="17" name="Content Placeholder 16" descr="Picture5.png"/>
          <p:cNvPicPr>
            <a:picLocks noGrp="1" noChangeAspect="1"/>
          </p:cNvPicPr>
          <p:nvPr>
            <p:ph sz="half" idx="2"/>
          </p:nvPr>
        </p:nvPicPr>
        <p:blipFill>
          <a:blip r:embed="rId3" cstate="print"/>
          <a:stretch>
            <a:fillRect/>
          </a:stretch>
        </p:blipFill>
        <p:spPr>
          <a:xfrm>
            <a:off x="5676373" y="1223963"/>
            <a:ext cx="2874429" cy="4991100"/>
          </a:xfrm>
        </p:spPr>
      </p:pic>
      <p:sp>
        <p:nvSpPr>
          <p:cNvPr id="13" name="Footer Placeholder 12"/>
          <p:cNvSpPr>
            <a:spLocks noGrp="1"/>
          </p:cNvSpPr>
          <p:nvPr>
            <p:ph type="ftr" sz="quarter" idx="11"/>
          </p:nvPr>
        </p:nvSpPr>
        <p:spPr/>
        <p:txBody>
          <a:bodyPr/>
          <a:lstStyle/>
          <a:p>
            <a:r>
              <a:rPr lang="el-GR" smtClean="0"/>
              <a:t>Ενότητα 3η. Πέψη - Διατροφή</a:t>
            </a:r>
            <a:endParaRPr lang="en-US" dirty="0"/>
          </a:p>
        </p:txBody>
      </p:sp>
      <p:sp>
        <p:nvSpPr>
          <p:cNvPr id="12" name="Slide Number Placeholder 11"/>
          <p:cNvSpPr>
            <a:spLocks noGrp="1"/>
          </p:cNvSpPr>
          <p:nvPr>
            <p:ph type="sldNum" sz="quarter" idx="12"/>
          </p:nvPr>
        </p:nvSpPr>
        <p:spPr/>
        <p:txBody>
          <a:bodyPr/>
          <a:lstStyle/>
          <a:p>
            <a:fld id="{58A56277-EA16-4AF5-BFB5-E5ECBBB39490}" type="slidenum">
              <a:rPr lang="en-US" smtClean="0"/>
              <a:pPr/>
              <a:t>8</a:t>
            </a:fld>
            <a:endParaRPr lang="en-US"/>
          </a:p>
        </p:txBody>
      </p:sp>
      <p:sp>
        <p:nvSpPr>
          <p:cNvPr id="7" name="TextBox 6"/>
          <p:cNvSpPr txBox="1"/>
          <p:nvPr/>
        </p:nvSpPr>
        <p:spPr>
          <a:xfrm>
            <a:off x="8528935" y="2220870"/>
            <a:ext cx="263214" cy="276999"/>
          </a:xfrm>
          <a:prstGeom prst="rect">
            <a:avLst/>
          </a:prstGeom>
          <a:noFill/>
        </p:spPr>
        <p:txBody>
          <a:bodyPr wrap="none" rtlCol="0">
            <a:spAutoFit/>
          </a:bodyPr>
          <a:lstStyle/>
          <a:p>
            <a:r>
              <a:rPr lang="en-US" sz="1200" dirty="0" smtClean="0"/>
              <a:t>2</a:t>
            </a:r>
            <a:endParaRPr lang="el-GR" sz="1200" dirty="0"/>
          </a:p>
        </p:txBody>
      </p:sp>
      <p:sp>
        <p:nvSpPr>
          <p:cNvPr id="8" name="TextBox 7"/>
          <p:cNvSpPr txBox="1"/>
          <p:nvPr/>
        </p:nvSpPr>
        <p:spPr>
          <a:xfrm>
            <a:off x="8529104" y="4038170"/>
            <a:ext cx="263214" cy="276999"/>
          </a:xfrm>
          <a:prstGeom prst="rect">
            <a:avLst/>
          </a:prstGeom>
          <a:noFill/>
        </p:spPr>
        <p:txBody>
          <a:bodyPr wrap="none" rtlCol="0">
            <a:spAutoFit/>
          </a:bodyPr>
          <a:lstStyle/>
          <a:p>
            <a:r>
              <a:rPr lang="en-US" sz="1200" dirty="0" smtClean="0"/>
              <a:t>3</a:t>
            </a:r>
            <a:endParaRPr lang="el-GR" sz="1200" dirty="0"/>
          </a:p>
        </p:txBody>
      </p:sp>
      <p:sp>
        <p:nvSpPr>
          <p:cNvPr id="9" name="TextBox 8"/>
          <p:cNvSpPr txBox="1"/>
          <p:nvPr/>
        </p:nvSpPr>
        <p:spPr>
          <a:xfrm>
            <a:off x="8528935" y="5938064"/>
            <a:ext cx="263214" cy="276999"/>
          </a:xfrm>
          <a:prstGeom prst="rect">
            <a:avLst/>
          </a:prstGeom>
          <a:noFill/>
        </p:spPr>
        <p:txBody>
          <a:bodyPr wrap="none" rtlCol="0">
            <a:spAutoFit/>
          </a:bodyPr>
          <a:lstStyle/>
          <a:p>
            <a:r>
              <a:rPr lang="en-US" sz="1200" dirty="0" smtClean="0"/>
              <a:t>4</a:t>
            </a:r>
            <a:endParaRPr lang="el-GR"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l-GR" dirty="0" err="1" smtClean="0"/>
              <a:t>Ιζηματοφάγοι</a:t>
            </a:r>
            <a:endParaRPr lang="el-GR" dirty="0"/>
          </a:p>
        </p:txBody>
      </p:sp>
      <p:sp>
        <p:nvSpPr>
          <p:cNvPr id="13" name="Content Placeholder 12"/>
          <p:cNvSpPr>
            <a:spLocks noGrp="1"/>
          </p:cNvSpPr>
          <p:nvPr>
            <p:ph sz="half" idx="1"/>
          </p:nvPr>
        </p:nvSpPr>
        <p:spPr>
          <a:xfrm>
            <a:off x="272716" y="1620253"/>
            <a:ext cx="5566609" cy="5237747"/>
          </a:xfrm>
        </p:spPr>
        <p:txBody>
          <a:bodyPr>
            <a:normAutofit fontScale="55000" lnSpcReduction="20000"/>
          </a:bodyPr>
          <a:lstStyle/>
          <a:p>
            <a:pPr>
              <a:lnSpc>
                <a:spcPct val="110000"/>
              </a:lnSpc>
            </a:pPr>
            <a:r>
              <a:rPr lang="el-GR" sz="3600" b="1" dirty="0" smtClean="0">
                <a:cs typeface="Times New Roman" charset="0"/>
              </a:rPr>
              <a:t>Ιζηματοφάγοι: </a:t>
            </a:r>
            <a:r>
              <a:rPr lang="el-GR" sz="3600" dirty="0" smtClean="0">
                <a:cs typeface="Times New Roman" charset="0"/>
              </a:rPr>
              <a:t>Ανήκουν και αυτοί στους </a:t>
            </a:r>
            <a:r>
              <a:rPr lang="el-GR" sz="3600" b="1" dirty="0" smtClean="0">
                <a:cs typeface="Times New Roman" charset="0"/>
              </a:rPr>
              <a:t>αιωρηματοφάγους</a:t>
            </a:r>
            <a:r>
              <a:rPr lang="el-GR" sz="3600" dirty="0" smtClean="0">
                <a:cs typeface="Times New Roman" charset="0"/>
              </a:rPr>
              <a:t> αλλά τρέφονται με </a:t>
            </a:r>
            <a:r>
              <a:rPr lang="el-GR" sz="3600" b="1" dirty="0" smtClean="0">
                <a:cs typeface="Times New Roman" charset="0"/>
              </a:rPr>
              <a:t>καθιζάνουσα και σε αποσύνθεση οργανική ύλη</a:t>
            </a:r>
            <a:r>
              <a:rPr lang="el-GR" sz="3600" dirty="0" smtClean="0">
                <a:cs typeface="Times New Roman" charset="0"/>
              </a:rPr>
              <a:t> που βρίσκεται στον θαλάσσιο πυθμένα. </a:t>
            </a:r>
            <a:r>
              <a:rPr lang="el-GR" sz="3600" b="1" dirty="0" smtClean="0">
                <a:cs typeface="Times New Roman" charset="0"/>
              </a:rPr>
              <a:t>Χρησιμοποιούν εξαρτήματα </a:t>
            </a:r>
            <a:r>
              <a:rPr lang="el-GR" sz="3600" dirty="0" smtClean="0">
                <a:cs typeface="Times New Roman" charset="0"/>
              </a:rPr>
              <a:t>για να συλλέξουν τροφή που βρίσκεται γύρω από το σώμα τους και να τη φέρουν στο σώμα τους</a:t>
            </a:r>
            <a:r>
              <a:rPr lang="en-GB" sz="3600" dirty="0" smtClean="0">
                <a:cs typeface="Times New Roman" charset="0"/>
              </a:rPr>
              <a:t> </a:t>
            </a:r>
            <a:r>
              <a:rPr lang="el-GR" sz="3600" dirty="0" smtClean="0">
                <a:cs typeface="Times New Roman" charset="0"/>
              </a:rPr>
              <a:t>ή </a:t>
            </a:r>
            <a:r>
              <a:rPr lang="el-GR" sz="3600" b="1" dirty="0" smtClean="0">
                <a:cs typeface="Times New Roman" charset="0"/>
              </a:rPr>
              <a:t>κινούνται στον πυθμένα </a:t>
            </a:r>
            <a:r>
              <a:rPr lang="el-GR" sz="3600" dirty="0" smtClean="0">
                <a:cs typeface="Times New Roman" charset="0"/>
              </a:rPr>
              <a:t>και τρέφονται με ότι βρούν. Στην κατηγορία αυτή ανήκουν τα </a:t>
            </a:r>
            <a:r>
              <a:rPr lang="el-GR" sz="3600" b="1" dirty="0" smtClean="0">
                <a:cs typeface="Times New Roman" charset="0"/>
              </a:rPr>
              <a:t>Σκαφόποδα Μαλάκια, </a:t>
            </a:r>
            <a:r>
              <a:rPr lang="el-GR" sz="3600" dirty="0" smtClean="0">
                <a:cs typeface="Times New Roman" charset="0"/>
              </a:rPr>
              <a:t>τα </a:t>
            </a:r>
            <a:r>
              <a:rPr lang="el-GR" sz="3600" b="1" dirty="0" smtClean="0">
                <a:cs typeface="Times New Roman" charset="0"/>
              </a:rPr>
              <a:t>Δίθυρα Μαλάκια, </a:t>
            </a:r>
            <a:r>
              <a:rPr lang="el-GR" sz="3600" dirty="0" smtClean="0">
                <a:cs typeface="Times New Roman" charset="0"/>
              </a:rPr>
              <a:t>οι </a:t>
            </a:r>
            <a:r>
              <a:rPr lang="el-GR" sz="3600" b="1" dirty="0" smtClean="0">
                <a:cs typeface="Times New Roman" charset="0"/>
              </a:rPr>
              <a:t>εδραίοι σωληνόβιοι Πολύχαιτοι </a:t>
            </a:r>
            <a:r>
              <a:rPr lang="el-GR" sz="3600" dirty="0" smtClean="0">
                <a:cs typeface="Times New Roman" charset="0"/>
              </a:rPr>
              <a:t>αλλά και πολλά </a:t>
            </a:r>
            <a:r>
              <a:rPr lang="el-GR" sz="3600" b="1" dirty="0" smtClean="0">
                <a:cs typeface="Times New Roman" charset="0"/>
              </a:rPr>
              <a:t>Ημιχορδωτά</a:t>
            </a:r>
            <a:r>
              <a:rPr lang="el-GR" sz="3600" dirty="0" smtClean="0">
                <a:cs typeface="Times New Roman" charset="0"/>
              </a:rPr>
              <a:t> και </a:t>
            </a:r>
            <a:r>
              <a:rPr lang="el-GR" sz="3600" b="1" dirty="0" smtClean="0">
                <a:cs typeface="Times New Roman" charset="0"/>
              </a:rPr>
              <a:t>Εχινόδερμα. </a:t>
            </a:r>
          </a:p>
          <a:p>
            <a:pPr>
              <a:lnSpc>
                <a:spcPct val="110000"/>
              </a:lnSpc>
            </a:pPr>
            <a:r>
              <a:rPr lang="el-GR" sz="3600" dirty="0" smtClean="0">
                <a:cs typeface="Times New Roman" charset="0"/>
              </a:rPr>
              <a:t>Μπορούν να χαρακτηριστούν και </a:t>
            </a:r>
            <a:r>
              <a:rPr lang="el-GR" sz="3600" b="1" dirty="0" smtClean="0">
                <a:cs typeface="Times New Roman" charset="0"/>
              </a:rPr>
              <a:t>Σαπροφάγοι, </a:t>
            </a:r>
            <a:r>
              <a:rPr lang="el-GR" sz="3600" dirty="0" smtClean="0">
                <a:cs typeface="Times New Roman" charset="0"/>
              </a:rPr>
              <a:t>αλλά </a:t>
            </a:r>
            <a:r>
              <a:rPr lang="el-GR" sz="3600" b="1" dirty="0" smtClean="0">
                <a:cs typeface="Times New Roman" charset="0"/>
              </a:rPr>
              <a:t>δεν θα πρέπει να συγχέονται </a:t>
            </a:r>
            <a:r>
              <a:rPr lang="el-GR" sz="3600" dirty="0" smtClean="0">
                <a:cs typeface="Times New Roman" charset="0"/>
              </a:rPr>
              <a:t>με ζώα που ζούν στον θαλάσσιο πυθμένα και είναι σαρκοφάγα ή φυτοφάγα.</a:t>
            </a:r>
          </a:p>
          <a:p>
            <a:endParaRPr lang="el-GR" dirty="0"/>
          </a:p>
        </p:txBody>
      </p:sp>
      <p:pic>
        <p:nvPicPr>
          <p:cNvPr id="15" name="Content Placeholder 14" descr="Picture6.png"/>
          <p:cNvPicPr>
            <a:picLocks noGrp="1" noChangeAspect="1"/>
          </p:cNvPicPr>
          <p:nvPr>
            <p:ph sz="half" idx="2"/>
          </p:nvPr>
        </p:nvPicPr>
        <p:blipFill>
          <a:blip r:embed="rId3" cstate="print"/>
          <a:stretch>
            <a:fillRect/>
          </a:stretch>
        </p:blipFill>
        <p:spPr>
          <a:xfrm>
            <a:off x="5744198" y="1796716"/>
            <a:ext cx="3164849" cy="3625516"/>
          </a:xfrm>
        </p:spPr>
      </p:pic>
      <p:sp>
        <p:nvSpPr>
          <p:cNvPr id="11" name="Footer Placeholder 10"/>
          <p:cNvSpPr>
            <a:spLocks noGrp="1"/>
          </p:cNvSpPr>
          <p:nvPr>
            <p:ph type="ftr" sz="quarter" idx="11"/>
          </p:nvPr>
        </p:nvSpPr>
        <p:spPr/>
        <p:txBody>
          <a:bodyPr/>
          <a:lstStyle/>
          <a:p>
            <a:r>
              <a:rPr lang="el-GR" smtClean="0"/>
              <a:t>Ενότητα 3η. Πέψη - Διατροφή</a:t>
            </a:r>
            <a:endParaRPr lang="en-US" dirty="0"/>
          </a:p>
        </p:txBody>
      </p:sp>
      <p:sp>
        <p:nvSpPr>
          <p:cNvPr id="10" name="Slide Number Placeholder 9"/>
          <p:cNvSpPr>
            <a:spLocks noGrp="1"/>
          </p:cNvSpPr>
          <p:nvPr>
            <p:ph type="sldNum" sz="quarter" idx="12"/>
          </p:nvPr>
        </p:nvSpPr>
        <p:spPr/>
        <p:txBody>
          <a:bodyPr/>
          <a:lstStyle/>
          <a:p>
            <a:fld id="{58A56277-EA16-4AF5-BFB5-E5ECBBB39490}" type="slidenum">
              <a:rPr lang="en-US" smtClean="0"/>
              <a:pPr/>
              <a:t>9</a:t>
            </a:fld>
            <a:endParaRPr lang="en-US"/>
          </a:p>
        </p:txBody>
      </p:sp>
      <p:sp>
        <p:nvSpPr>
          <p:cNvPr id="7" name="TextBox 6"/>
          <p:cNvSpPr txBox="1"/>
          <p:nvPr/>
        </p:nvSpPr>
        <p:spPr>
          <a:xfrm>
            <a:off x="8777440" y="5145233"/>
            <a:ext cx="263214" cy="276999"/>
          </a:xfrm>
          <a:prstGeom prst="rect">
            <a:avLst/>
          </a:prstGeom>
          <a:noFill/>
        </p:spPr>
        <p:txBody>
          <a:bodyPr wrap="none" rtlCol="0">
            <a:spAutoFit/>
          </a:bodyPr>
          <a:lstStyle/>
          <a:p>
            <a:r>
              <a:rPr lang="el-GR" sz="1200" dirty="0" smtClean="0"/>
              <a:t>5</a:t>
            </a:r>
            <a:endParaRPr lang="el-GR"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pptx" id="{384095AA-3FED-4702-B384-88A1E9625162}" vid="{8E3B2130-187F-4ED6-B635-B15099330E8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TEMPLATE1a</Template>
  <TotalTime>1310</TotalTime>
  <Words>4224</Words>
  <Application>Microsoft Office PowerPoint</Application>
  <PresentationFormat>On-screen Show (4:3)</PresentationFormat>
  <Paragraphs>399</Paragraphs>
  <Slides>47</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MS PGothic</vt:lpstr>
      <vt:lpstr>Tahoma</vt:lpstr>
      <vt:lpstr>Times New Roman</vt:lpstr>
      <vt:lpstr>Wingdings</vt:lpstr>
      <vt:lpstr>Θέμα του Office</vt:lpstr>
      <vt:lpstr>Zωολογία ΙΙ</vt:lpstr>
      <vt:lpstr>Πέψη - Διατροφή</vt:lpstr>
      <vt:lpstr>Σκοπός της διάλεξης</vt:lpstr>
      <vt:lpstr>Προσδοκώμενα αποτελέσματα</vt:lpstr>
      <vt:lpstr>Μερικοί βασικοί ορισμοί</vt:lpstr>
      <vt:lpstr>Μηχανισμοί πρόσληψης τροφής</vt:lpstr>
      <vt:lpstr>Μερικοί βασικοί όροι</vt:lpstr>
      <vt:lpstr>Διηθητές</vt:lpstr>
      <vt:lpstr>Ιζηματοφάγοι</vt:lpstr>
      <vt:lpstr>Διατροφή με υγρά</vt:lpstr>
      <vt:lpstr>Διατροφή με στερεά τροφή 1/4</vt:lpstr>
      <vt:lpstr>Διατροφή με στερεά τροφή 2/4</vt:lpstr>
      <vt:lpstr>Διατροφή με στερεά τροφή 3/4</vt:lpstr>
      <vt:lpstr>Διατροφή με στερεά τροφή 4/4</vt:lpstr>
      <vt:lpstr>Δόντια 1/3</vt:lpstr>
      <vt:lpstr>Δόντια 2/3</vt:lpstr>
      <vt:lpstr>Δόντια 3/3</vt:lpstr>
      <vt:lpstr>Μηχανισμοί Πέψης 1/2</vt:lpstr>
      <vt:lpstr>Μηχανισμοί Πέψης 2/2</vt:lpstr>
      <vt:lpstr>Δράση πεπτικών ενζύμων</vt:lpstr>
      <vt:lpstr>Κινητικότητα στον πεπτικό σωλήνα</vt:lpstr>
      <vt:lpstr>Οργάνωση πεπτικού συστήματος 1/3</vt:lpstr>
      <vt:lpstr>Οργάνωση πεπτικού συστήματος 2/3</vt:lpstr>
      <vt:lpstr>Οργάνωση πεπτικού συστήματος 3/3</vt:lpstr>
      <vt:lpstr>Περιοχή υποδοχής της τροφής 1/2</vt:lpstr>
      <vt:lpstr>Περιοχή υποδοχής της τροφής 2/2</vt:lpstr>
      <vt:lpstr>Περιοχή μεταβίβασης και αποθήκευσης</vt:lpstr>
      <vt:lpstr>Περιοχή λειοτρίβησης  και αρχικής πέψης 1/3</vt:lpstr>
      <vt:lpstr>Περιοχή λειοτρίβησης  και αρχικής πέψης 2/3</vt:lpstr>
      <vt:lpstr>Περιοχή λειοτρίβησης  και αρχικής πέψης 3/3</vt:lpstr>
      <vt:lpstr>Περιοχή τελικής πέψης και απορρόφησης 1/3</vt:lpstr>
      <vt:lpstr>Περιοχή τελικής πέψης και απορρόφησης 2/3</vt:lpstr>
      <vt:lpstr>Περιοχή τελικής πέψης και απορρόφησης 3/3</vt:lpstr>
      <vt:lpstr>Περιοχή απορρόφησης του νερού τελικής πέψης  και συμπύκνωσης των στερεών</vt:lpstr>
      <vt:lpstr>Ρύθμιση Πρόσληψης  και Πέψης Τροφής 1/2</vt:lpstr>
      <vt:lpstr>Ρύθμιση Πρόσληψης  και Πέψης Τροφής  2/2</vt:lpstr>
      <vt:lpstr>Διατροφικές Ανάγκες των Ζώων</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Vassiliki Siafaka</dc:creator>
  <cp:lastModifiedBy>Vassiliki Siafaka</cp:lastModifiedBy>
  <cp:revision>219</cp:revision>
  <dcterms:created xsi:type="dcterms:W3CDTF">2015-03-24T06:43:16Z</dcterms:created>
  <dcterms:modified xsi:type="dcterms:W3CDTF">2015-11-12T21:31:19Z</dcterms:modified>
</cp:coreProperties>
</file>