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8"/>
  </p:notesMasterIdLst>
  <p:sldIdLst>
    <p:sldId id="456" r:id="rId2"/>
    <p:sldId id="457" r:id="rId3"/>
    <p:sldId id="504" r:id="rId4"/>
    <p:sldId id="505" r:id="rId5"/>
    <p:sldId id="506" r:id="rId6"/>
    <p:sldId id="460" r:id="rId7"/>
    <p:sldId id="461" r:id="rId8"/>
    <p:sldId id="507" r:id="rId9"/>
    <p:sldId id="463" r:id="rId10"/>
    <p:sldId id="508" r:id="rId11"/>
    <p:sldId id="509" r:id="rId12"/>
    <p:sldId id="510" r:id="rId13"/>
    <p:sldId id="511" r:id="rId14"/>
    <p:sldId id="512" r:id="rId15"/>
    <p:sldId id="513" r:id="rId16"/>
    <p:sldId id="514" r:id="rId17"/>
    <p:sldId id="515" r:id="rId18"/>
    <p:sldId id="516" r:id="rId19"/>
    <p:sldId id="517" r:id="rId20"/>
    <p:sldId id="518" r:id="rId21"/>
    <p:sldId id="519" r:id="rId22"/>
    <p:sldId id="521" r:id="rId23"/>
    <p:sldId id="522" r:id="rId24"/>
    <p:sldId id="523" r:id="rId25"/>
    <p:sldId id="524" r:id="rId26"/>
    <p:sldId id="525" r:id="rId27"/>
    <p:sldId id="526" r:id="rId28"/>
    <p:sldId id="527" r:id="rId29"/>
    <p:sldId id="528" r:id="rId30"/>
    <p:sldId id="529" r:id="rId31"/>
    <p:sldId id="530" r:id="rId32"/>
    <p:sldId id="531" r:id="rId33"/>
    <p:sldId id="532" r:id="rId34"/>
    <p:sldId id="485" r:id="rId35"/>
    <p:sldId id="533" r:id="rId36"/>
    <p:sldId id="534" r:id="rId37"/>
    <p:sldId id="535" r:id="rId38"/>
    <p:sldId id="536" r:id="rId39"/>
    <p:sldId id="537" r:id="rId40"/>
    <p:sldId id="538" r:id="rId41"/>
    <p:sldId id="539" r:id="rId42"/>
    <p:sldId id="540" r:id="rId43"/>
    <p:sldId id="541" r:id="rId44"/>
    <p:sldId id="542" r:id="rId45"/>
    <p:sldId id="543" r:id="rId46"/>
    <p:sldId id="544" r:id="rId47"/>
    <p:sldId id="545" r:id="rId48"/>
    <p:sldId id="546" r:id="rId49"/>
    <p:sldId id="547" r:id="rId50"/>
    <p:sldId id="548" r:id="rId51"/>
    <p:sldId id="549" r:id="rId52"/>
    <p:sldId id="550" r:id="rId53"/>
    <p:sldId id="551" r:id="rId54"/>
    <p:sldId id="552" r:id="rId55"/>
    <p:sldId id="553" r:id="rId56"/>
    <p:sldId id="554" r:id="rId57"/>
    <p:sldId id="555" r:id="rId58"/>
    <p:sldId id="556" r:id="rId59"/>
    <p:sldId id="557" r:id="rId60"/>
    <p:sldId id="558" r:id="rId61"/>
    <p:sldId id="410" r:id="rId62"/>
    <p:sldId id="411" r:id="rId63"/>
    <p:sldId id="412" r:id="rId64"/>
    <p:sldId id="566" r:id="rId65"/>
    <p:sldId id="567" r:id="rId66"/>
    <p:sldId id="413" r:id="rId67"/>
    <p:sldId id="414" r:id="rId68"/>
    <p:sldId id="415" r:id="rId69"/>
    <p:sldId id="416" r:id="rId70"/>
    <p:sldId id="559" r:id="rId71"/>
    <p:sldId id="560" r:id="rId72"/>
    <p:sldId id="561" r:id="rId73"/>
    <p:sldId id="562" r:id="rId74"/>
    <p:sldId id="563" r:id="rId75"/>
    <p:sldId id="564" r:id="rId76"/>
    <p:sldId id="565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1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677" autoAdjust="0"/>
    <p:restoredTop sz="68940" autoAdjust="0"/>
  </p:normalViewPr>
  <p:slideViewPr>
    <p:cSldViewPr snapToGrid="0">
      <p:cViewPr varScale="1">
        <p:scale>
          <a:sx n="74" d="100"/>
          <a:sy n="74" d="100"/>
        </p:scale>
        <p:origin x="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06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A15CB-E518-42D0-B086-3B1AF5864A87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DB2FB-1A1E-483C-8906-5BB705B55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5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36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95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79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53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5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217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67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0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63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64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7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27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5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95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0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39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44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95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116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558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696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34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848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645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00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99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120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341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607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497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802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2538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17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>
              <a:ea typeface="ＭＳ Ｐゴシック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205958-A0B6-4777-B1AE-0A5E3929B3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961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358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449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70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93025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421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51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66080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55764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0069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3255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  <a:p>
            <a:pPr eaLnBrk="1" hangingPunct="1">
              <a:spcBef>
                <a:spcPct val="0"/>
              </a:spcBef>
            </a:pPr>
            <a:endParaRPr lang="el-GR" dirty="0" smtClean="0">
              <a:ea typeface="ＭＳ Ｐゴシック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205958-A0B6-4777-B1AE-0A5E3929B3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3442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10114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19682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69631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79890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07943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24709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3949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34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9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52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DB2FB-1A1E-483C-8906-5BB705B552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36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51819"/>
            <a:ext cx="7772400" cy="1415846"/>
          </a:xfrm>
        </p:spPr>
        <p:txBody>
          <a:bodyPr anchor="b"/>
          <a:lstStyle>
            <a:lvl1pPr algn="ctr">
              <a:defRPr sz="600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3602037"/>
            <a:ext cx="6894871" cy="2710273"/>
          </a:xfrm>
        </p:spPr>
        <p:txBody>
          <a:bodyPr/>
          <a:lstStyle>
            <a:lvl1pPr marL="0" indent="0" algn="ctr">
              <a:buNone/>
              <a:defRPr lang="en-US" sz="2400" b="1" smtClean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l-GR" sz="2800" dirty="0" smtClean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85800" y="62159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12"/>
          </p:nvPr>
        </p:nvSpPr>
        <p:spPr>
          <a:xfrm>
            <a:off x="3790950" y="1828800"/>
            <a:ext cx="4724400" cy="4379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28650" y="1798638"/>
            <a:ext cx="3101975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118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22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κειμένου 5"/>
          <p:cNvSpPr>
            <a:spLocks noGrp="1"/>
          </p:cNvSpPr>
          <p:nvPr>
            <p:ph type="body" sz="quarter" idx="12"/>
          </p:nvPr>
        </p:nvSpPr>
        <p:spPr>
          <a:xfrm>
            <a:off x="628650" y="1855788"/>
            <a:ext cx="7886700" cy="230505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8" name="Θέση εικόνας 7"/>
          <p:cNvSpPr>
            <a:spLocks noGrp="1"/>
          </p:cNvSpPr>
          <p:nvPr>
            <p:ph type="pic" sz="quarter" idx="13"/>
          </p:nvPr>
        </p:nvSpPr>
        <p:spPr>
          <a:xfrm>
            <a:off x="628650" y="4214813"/>
            <a:ext cx="7886700" cy="19478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54200"/>
            <a:ext cx="3890963" cy="4308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8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624388" y="1853430"/>
            <a:ext cx="3890962" cy="206928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24388" y="4048124"/>
            <a:ext cx="3890962" cy="211455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8650" y="1853430"/>
            <a:ext cx="3836988" cy="43092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30238" y="2160588"/>
            <a:ext cx="2949575" cy="37004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3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9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628650" y="1854200"/>
            <a:ext cx="7886700" cy="3860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7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7"/>
          </p:nvPr>
        </p:nvSpPr>
        <p:spPr>
          <a:xfrm>
            <a:off x="62865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8"/>
          </p:nvPr>
        </p:nvSpPr>
        <p:spPr>
          <a:xfrm>
            <a:off x="4724400" y="184833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9"/>
          <p:cNvSpPr>
            <a:spLocks noGrp="1"/>
          </p:cNvSpPr>
          <p:nvPr>
            <p:ph sz="quarter" idx="19"/>
          </p:nvPr>
        </p:nvSpPr>
        <p:spPr>
          <a:xfrm>
            <a:off x="4737100" y="4060595"/>
            <a:ext cx="3778250" cy="203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03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8650" y="1866900"/>
            <a:ext cx="3778250" cy="2032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737100" y="1854200"/>
            <a:ext cx="3778250" cy="2044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682875" y="4075111"/>
            <a:ext cx="3778250" cy="203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6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19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27050" y="2311400"/>
            <a:ext cx="252095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302000" y="2311400"/>
            <a:ext cx="2501900" cy="31877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076950" y="2311400"/>
            <a:ext cx="2495550" cy="3187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5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5075BC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458">
            <a:off x="858904" y="3912368"/>
            <a:ext cx="864017" cy="57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53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3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415" y="3386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5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8622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13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Θέση εικόνας 6"/>
          <p:cNvSpPr>
            <a:spLocks noGrp="1"/>
          </p:cNvSpPr>
          <p:nvPr>
            <p:ph type="pic" sz="quarter" idx="13"/>
          </p:nvPr>
        </p:nvSpPr>
        <p:spPr>
          <a:xfrm>
            <a:off x="628651" y="1794694"/>
            <a:ext cx="7886699" cy="38369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 dirty="0"/>
          </a:p>
        </p:txBody>
      </p:sp>
      <p:sp>
        <p:nvSpPr>
          <p:cNvPr id="9" name="Θέση κειμένου 8"/>
          <p:cNvSpPr>
            <a:spLocks noGrp="1"/>
          </p:cNvSpPr>
          <p:nvPr>
            <p:ph type="body" sz="quarter" idx="14"/>
          </p:nvPr>
        </p:nvSpPr>
        <p:spPr>
          <a:xfrm>
            <a:off x="628650" y="5735636"/>
            <a:ext cx="7940675" cy="485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9660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SmartArt 5"/>
          <p:cNvSpPr>
            <a:spLocks noGrp="1"/>
          </p:cNvSpPr>
          <p:nvPr>
            <p:ph type="dgm" sz="quarter" idx="12"/>
          </p:nvPr>
        </p:nvSpPr>
        <p:spPr>
          <a:xfrm>
            <a:off x="628650" y="1858963"/>
            <a:ext cx="7886700" cy="4261618"/>
          </a:xfrm>
        </p:spPr>
        <p:txBody>
          <a:bodyPr/>
          <a:lstStyle/>
          <a:p>
            <a:r>
              <a:rPr lang="en-US" smtClean="0"/>
              <a:t>Click icon to add SmartArt graphic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513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Θέση εικόνας 5"/>
          <p:cNvSpPr>
            <a:spLocks noGrp="1"/>
          </p:cNvSpPr>
          <p:nvPr>
            <p:ph type="pic" sz="quarter" idx="12"/>
          </p:nvPr>
        </p:nvSpPr>
        <p:spPr>
          <a:xfrm>
            <a:off x="628650" y="1843088"/>
            <a:ext cx="5300663" cy="4262437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8" name="Θέση κειμένου 7"/>
          <p:cNvSpPr>
            <a:spLocks noGrp="1"/>
          </p:cNvSpPr>
          <p:nvPr>
            <p:ph type="body" sz="quarter" idx="13"/>
          </p:nvPr>
        </p:nvSpPr>
        <p:spPr>
          <a:xfrm>
            <a:off x="6091238" y="1843088"/>
            <a:ext cx="2595562" cy="42338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0882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3889" y="6325416"/>
            <a:ext cx="6830668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dirty="0" smtClean="0"/>
              <a:t>Ενότητα  3η. Ορμόνες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557" y="6325416"/>
            <a:ext cx="550793" cy="2809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56277-EA16-4AF5-BFB5-E5ECBBB394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 userDrawn="1"/>
        </p:nvPicPr>
        <p:blipFill rotWithShape="1">
          <a:blip r:embed="rId23" cstate="print"/>
          <a:srcRect l="1" r="85167"/>
          <a:stretch/>
        </p:blipFill>
        <p:spPr>
          <a:xfrm>
            <a:off x="628650" y="6164722"/>
            <a:ext cx="505239" cy="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5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9" r:id="rId5"/>
    <p:sldLayoutId id="2147483686" r:id="rId6"/>
    <p:sldLayoutId id="2147483666" r:id="rId7"/>
    <p:sldLayoutId id="2147483671" r:id="rId8"/>
    <p:sldLayoutId id="2147483672" r:id="rId9"/>
    <p:sldLayoutId id="2147483673" r:id="rId10"/>
    <p:sldLayoutId id="2147483674" r:id="rId11"/>
    <p:sldLayoutId id="2147483685" r:id="rId12"/>
    <p:sldLayoutId id="2147483681" r:id="rId13"/>
    <p:sldLayoutId id="2147483682" r:id="rId14"/>
    <p:sldLayoutId id="2147483680" r:id="rId15"/>
    <p:sldLayoutId id="2147483669" r:id="rId16"/>
    <p:sldLayoutId id="2147483675" r:id="rId17"/>
    <p:sldLayoutId id="2147483676" r:id="rId18"/>
    <p:sldLayoutId id="2147483678" r:id="rId19"/>
    <p:sldLayoutId id="2147483677" r:id="rId20"/>
    <p:sldLayoutId id="2147483683" r:id="rId2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6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Z</a:t>
            </a:r>
            <a:r>
              <a:rPr lang="el-GR" sz="4400" dirty="0" err="1"/>
              <a:t>ωολογία</a:t>
            </a:r>
            <a:r>
              <a:rPr lang="el-GR" sz="4400" dirty="0"/>
              <a:t> ΙΙ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Ενότητα 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l-GR" sz="2800" baseline="30000" dirty="0">
                <a:solidFill>
                  <a:schemeClr val="accent6">
                    <a:lumMod val="75000"/>
                  </a:schemeClr>
                </a:solidFill>
              </a:rPr>
              <a:t>η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2800" dirty="0">
                <a:solidFill>
                  <a:schemeClr val="accent6">
                    <a:lumMod val="75000"/>
                  </a:schemeClr>
                </a:solidFill>
              </a:rPr>
              <a:t>Ορμόνες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l-GR" sz="2800" dirty="0"/>
          </a:p>
          <a:p>
            <a:r>
              <a:rPr lang="el-GR" sz="2600" dirty="0" smtClean="0"/>
              <a:t>Σκαρλάτος Ντέντος, Επίκουρος Καθηγητής</a:t>
            </a:r>
            <a:endParaRPr lang="el-GR" sz="2600" dirty="0"/>
          </a:p>
          <a:p>
            <a:r>
              <a:rPr lang="el-GR" sz="2600" dirty="0"/>
              <a:t>Σχολή Θετικών Επιστημών</a:t>
            </a:r>
          </a:p>
          <a:p>
            <a:r>
              <a:rPr lang="el-GR" sz="2600" dirty="0" smtClean="0"/>
              <a:t>Τμήμα Βιολογίας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7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Εισαγωγή στο Χημικό Συντονισμό</a:t>
            </a:r>
            <a:br>
              <a:rPr lang="el-GR" sz="4000" dirty="0" smtClean="0"/>
            </a:br>
            <a:r>
              <a:rPr lang="el-GR" sz="3100" dirty="0" smtClean="0"/>
              <a:t>Μηχανισμοί μετάδοσης σήματος στο κύτταρο 2/9</a:t>
            </a:r>
            <a:endParaRPr lang="en-US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02" y="1825625"/>
            <a:ext cx="7131995" cy="4351338"/>
          </a:xfrm>
        </p:spPr>
      </p:pic>
      <p:sp>
        <p:nvSpPr>
          <p:cNvPr id="6" name="TextBox 5"/>
          <p:cNvSpPr txBox="1"/>
          <p:nvPr/>
        </p:nvSpPr>
        <p:spPr>
          <a:xfrm>
            <a:off x="7216123" y="58356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29845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Εισαγωγή στο Χημικό Συντονισμό</a:t>
            </a:r>
            <a:br>
              <a:rPr lang="el-GR" sz="4000" dirty="0" smtClean="0"/>
            </a:br>
            <a:r>
              <a:rPr lang="el-GR" sz="3100" dirty="0" smtClean="0"/>
              <a:t>Μηχανισμοί μετάδοσης σήματος στο κύτταρο 3/9</a:t>
            </a:r>
            <a:endParaRPr lang="en-US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23" y="1825625"/>
            <a:ext cx="7039754" cy="4351338"/>
          </a:xfrm>
        </p:spPr>
      </p:pic>
      <p:sp>
        <p:nvSpPr>
          <p:cNvPr id="7" name="TextBox 6"/>
          <p:cNvSpPr txBox="1"/>
          <p:nvPr/>
        </p:nvSpPr>
        <p:spPr>
          <a:xfrm>
            <a:off x="7701343" y="589996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8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498066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Εισαγωγή στο Χημικό Συντονισμό</a:t>
            </a:r>
            <a:br>
              <a:rPr lang="el-GR" sz="4000" dirty="0" smtClean="0"/>
            </a:br>
            <a:r>
              <a:rPr lang="el-GR" sz="3100" dirty="0" smtClean="0"/>
              <a:t>Μηχανισμοί μετάδοσης σήματος στο κύτταρο 4/9</a:t>
            </a:r>
            <a:endParaRPr lang="en-US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3" y="1825625"/>
            <a:ext cx="7026334" cy="4351338"/>
          </a:xfrm>
        </p:spPr>
      </p:pic>
      <p:sp>
        <p:nvSpPr>
          <p:cNvPr id="6" name="TextBox 5"/>
          <p:cNvSpPr txBox="1"/>
          <p:nvPr/>
        </p:nvSpPr>
        <p:spPr>
          <a:xfrm>
            <a:off x="7701343" y="566602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9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116470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Εισαγωγή στο Χημικό Συντονισμό</a:t>
            </a:r>
            <a:br>
              <a:rPr lang="el-GR" sz="4000" dirty="0" smtClean="0"/>
            </a:br>
            <a:r>
              <a:rPr lang="el-GR" sz="3100" dirty="0" smtClean="0"/>
              <a:t>Μηχανισμοί μετάδοσης σήματος στο κύτταρο 5/9</a:t>
            </a:r>
            <a:endParaRPr lang="en-US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1"/>
          <a:stretch/>
        </p:blipFill>
        <p:spPr>
          <a:xfrm>
            <a:off x="1043331" y="1847272"/>
            <a:ext cx="7011783" cy="4071072"/>
          </a:xfrm>
        </p:spPr>
      </p:pic>
      <p:sp>
        <p:nvSpPr>
          <p:cNvPr id="7" name="TextBox 6"/>
          <p:cNvSpPr txBox="1"/>
          <p:nvPr/>
        </p:nvSpPr>
        <p:spPr>
          <a:xfrm>
            <a:off x="7701343" y="552712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10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272246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cs typeface="Times New Roman" pitchFamily="18" charset="0"/>
              </a:rPr>
              <a:t>H </a:t>
            </a:r>
            <a:r>
              <a:rPr lang="el-GR" sz="4000" dirty="0" err="1">
                <a:cs typeface="Times New Roman" pitchFamily="18" charset="0"/>
              </a:rPr>
              <a:t>διακυλγλυκερόλη</a:t>
            </a:r>
            <a:r>
              <a:rPr lang="el-GR" sz="4000" dirty="0">
                <a:cs typeface="Times New Roman" pitchFamily="18" charset="0"/>
              </a:rPr>
              <a:t> (</a:t>
            </a:r>
            <a:r>
              <a:rPr lang="en-GB" sz="4000" dirty="0">
                <a:cs typeface="Times New Roman" pitchFamily="18" charset="0"/>
              </a:rPr>
              <a:t>DAG) </a:t>
            </a:r>
            <a:r>
              <a:rPr lang="el-GR" sz="4000" dirty="0">
                <a:cs typeface="Times New Roman" pitchFamily="18" charset="0"/>
              </a:rPr>
              <a:t>ως δεύτερος αγγελιοφόρος</a:t>
            </a:r>
            <a:endParaRPr lang="en-GB" sz="4000" dirty="0"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61" y="1958544"/>
            <a:ext cx="5532523" cy="3635588"/>
          </a:xfrm>
        </p:spPr>
      </p:pic>
      <p:sp>
        <p:nvSpPr>
          <p:cNvPr id="6" name="TextBox 5"/>
          <p:cNvSpPr txBox="1"/>
          <p:nvPr/>
        </p:nvSpPr>
        <p:spPr>
          <a:xfrm>
            <a:off x="7315484" y="531713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705858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Εισαγωγή στο Χημικό Συντονισμό</a:t>
            </a:r>
            <a:br>
              <a:rPr lang="el-GR" sz="4000" dirty="0" smtClean="0"/>
            </a:br>
            <a:r>
              <a:rPr lang="el-GR" sz="3100" dirty="0" smtClean="0"/>
              <a:t>Μηχανισμοί μετάδοσης σήματος στο κύτταρο 6/9</a:t>
            </a:r>
            <a:endParaRPr lang="en-US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75" y="1832383"/>
            <a:ext cx="7016250" cy="4351338"/>
          </a:xfrm>
        </p:spPr>
      </p:pic>
      <p:sp>
        <p:nvSpPr>
          <p:cNvPr id="6" name="TextBox 5"/>
          <p:cNvSpPr txBox="1"/>
          <p:nvPr/>
        </p:nvSpPr>
        <p:spPr>
          <a:xfrm>
            <a:off x="8080125" y="545768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12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103955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Εισαγωγή στο Χημικό Συντονισμό</a:t>
            </a:r>
            <a:br>
              <a:rPr lang="el-GR" sz="4000" dirty="0" smtClean="0"/>
            </a:br>
            <a:r>
              <a:rPr lang="el-GR" sz="3100" dirty="0" smtClean="0"/>
              <a:t>Μηχανισμοί μετάδοσης σήματος στο κύτταρο 7/9</a:t>
            </a:r>
            <a:endParaRPr lang="en-US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96" y="1825625"/>
            <a:ext cx="6788407" cy="4351338"/>
          </a:xfrm>
        </p:spPr>
      </p:pic>
      <p:sp>
        <p:nvSpPr>
          <p:cNvPr id="7" name="TextBox 6"/>
          <p:cNvSpPr txBox="1"/>
          <p:nvPr/>
        </p:nvSpPr>
        <p:spPr>
          <a:xfrm>
            <a:off x="7964557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13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156703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Εισαγωγή στο Χημικό Συντονισμό</a:t>
            </a:r>
            <a:br>
              <a:rPr lang="el-GR" sz="4000" dirty="0" smtClean="0"/>
            </a:br>
            <a:r>
              <a:rPr lang="el-GR" sz="3100" dirty="0" smtClean="0"/>
              <a:t>Μηχανισμοί μετάδοσης σήματος στο κύτταρο 8/9</a:t>
            </a:r>
            <a:endParaRPr lang="en-US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40" y="1825625"/>
            <a:ext cx="7025919" cy="4351338"/>
          </a:xfrm>
        </p:spPr>
      </p:pic>
      <p:sp>
        <p:nvSpPr>
          <p:cNvPr id="6" name="TextBox 5"/>
          <p:cNvSpPr txBox="1"/>
          <p:nvPr/>
        </p:nvSpPr>
        <p:spPr>
          <a:xfrm>
            <a:off x="7976739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14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549926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Εισαγωγή στο Χημικό Συντονισμό</a:t>
            </a:r>
            <a:br>
              <a:rPr lang="el-GR" sz="4000" dirty="0" smtClean="0"/>
            </a:br>
            <a:r>
              <a:rPr lang="el-GR" sz="3100" dirty="0" smtClean="0"/>
              <a:t>Μηχανισμοί μετάδοσης σήματος στο κύτταρο 9/9</a:t>
            </a:r>
            <a:endParaRPr lang="en-US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27" y="1542473"/>
            <a:ext cx="6394991" cy="4634490"/>
          </a:xfrm>
        </p:spPr>
      </p:pic>
      <p:sp>
        <p:nvSpPr>
          <p:cNvPr id="7" name="TextBox 6"/>
          <p:cNvSpPr txBox="1"/>
          <p:nvPr/>
        </p:nvSpPr>
        <p:spPr>
          <a:xfrm>
            <a:off x="7355019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15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473988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Περισσότερη πολυπλοκότητα:</a:t>
            </a:r>
            <a:br>
              <a:rPr lang="el-GR" sz="4000" dirty="0" smtClean="0"/>
            </a:br>
            <a:r>
              <a:rPr lang="el-GR" sz="3100" dirty="0" smtClean="0"/>
              <a:t>Μεταφορά σήματος από αυξητικούς παράγοντες</a:t>
            </a:r>
            <a:endParaRPr lang="en-US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89" y="1825625"/>
            <a:ext cx="6692022" cy="4351338"/>
          </a:xfrm>
        </p:spPr>
      </p:pic>
      <p:sp>
        <p:nvSpPr>
          <p:cNvPr id="6" name="TextBox 5"/>
          <p:cNvSpPr txBox="1"/>
          <p:nvPr/>
        </p:nvSpPr>
        <p:spPr>
          <a:xfrm>
            <a:off x="7701343" y="583569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16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082699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Χημικός Συντονισμός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2000" b="1" dirty="0">
                <a:cs typeface="Times New Roman" pitchFamily="18" charset="0"/>
              </a:rPr>
              <a:t>Θα αναπτυχθούν τα εξής θέματα:</a:t>
            </a:r>
            <a:endParaRPr lang="en-GB" sz="2000" b="1" dirty="0">
              <a:cs typeface="Times New Roman" pitchFamily="18" charset="0"/>
            </a:endParaRPr>
          </a:p>
          <a:p>
            <a:pPr algn="ctr"/>
            <a:endParaRPr lang="el-GR" sz="2000" b="1" dirty="0">
              <a:cs typeface="Times New Roman" pitchFamily="18" charset="0"/>
            </a:endParaRPr>
          </a:p>
          <a:p>
            <a:pPr algn="ctr"/>
            <a:r>
              <a:rPr lang="el-GR" sz="2000" b="1" dirty="0">
                <a:cs typeface="Times New Roman" pitchFamily="18" charset="0"/>
              </a:rPr>
              <a:t>Ενδοκρινείς </a:t>
            </a:r>
            <a:r>
              <a:rPr lang="el-GR" sz="2000" b="1" dirty="0" smtClean="0">
                <a:cs typeface="Times New Roman" pitchFamily="18" charset="0"/>
              </a:rPr>
              <a:t>αδένες</a:t>
            </a:r>
          </a:p>
          <a:p>
            <a:pPr algn="ctr"/>
            <a:endParaRPr lang="en-GB" sz="2000" b="1" dirty="0">
              <a:cs typeface="Times New Roman" pitchFamily="18" charset="0"/>
            </a:endParaRPr>
          </a:p>
          <a:p>
            <a:pPr algn="ctr"/>
            <a:r>
              <a:rPr lang="el-GR" sz="2000" b="1" dirty="0">
                <a:cs typeface="Times New Roman" pitchFamily="18" charset="0"/>
              </a:rPr>
              <a:t> </a:t>
            </a:r>
            <a:r>
              <a:rPr lang="el-GR" sz="2000" b="1" dirty="0" smtClean="0">
                <a:cs typeface="Times New Roman" pitchFamily="18" charset="0"/>
              </a:rPr>
              <a:t>Μηχανισμοί </a:t>
            </a:r>
            <a:r>
              <a:rPr lang="el-GR" sz="2000" b="1" dirty="0">
                <a:cs typeface="Times New Roman" pitchFamily="18" charset="0"/>
              </a:rPr>
              <a:t>δράσης </a:t>
            </a:r>
            <a:r>
              <a:rPr lang="el-GR" sz="2000" b="1" dirty="0" smtClean="0">
                <a:cs typeface="Times New Roman" pitchFamily="18" charset="0"/>
              </a:rPr>
              <a:t>ορμονών</a:t>
            </a:r>
          </a:p>
          <a:p>
            <a:pPr algn="ctr"/>
            <a:endParaRPr lang="el-GR" sz="2000" b="1" dirty="0">
              <a:cs typeface="Times New Roman" pitchFamily="18" charset="0"/>
            </a:endParaRPr>
          </a:p>
          <a:p>
            <a:pPr algn="ctr"/>
            <a:r>
              <a:rPr lang="el-GR" sz="2000" b="1" dirty="0" smtClean="0">
                <a:cs typeface="Times New Roman" pitchFamily="18" charset="0"/>
              </a:rPr>
              <a:t>Είδη </a:t>
            </a:r>
            <a:r>
              <a:rPr lang="el-GR" sz="2000" b="1" dirty="0">
                <a:cs typeface="Times New Roman" pitchFamily="18" charset="0"/>
              </a:rPr>
              <a:t>ορμονών-Τρόποι δράσης</a:t>
            </a:r>
            <a:endParaRPr lang="en-GB" sz="2000" b="1" dirty="0">
              <a:cs typeface="Times New Roman" pitchFamily="18" charset="0"/>
            </a:endParaRPr>
          </a:p>
          <a:p>
            <a:pPr algn="ctr"/>
            <a:endParaRPr lang="en-GB" sz="2000" b="1" dirty="0">
              <a:cs typeface="Times New Roman" pitchFamily="18" charset="0"/>
            </a:endParaRPr>
          </a:p>
          <a:p>
            <a:pPr algn="ctr"/>
            <a:endParaRPr lang="en-GB" sz="2000" b="1" dirty="0"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l-GR" sz="2000" b="1" dirty="0">
                <a:cs typeface="Times New Roman" pitchFamily="18" charset="0"/>
              </a:rPr>
              <a:t> Σκαρλάτος </a:t>
            </a:r>
            <a:r>
              <a:rPr lang="el-GR" sz="2000" b="1" dirty="0" err="1" smtClean="0">
                <a:cs typeface="Times New Roman" pitchFamily="18" charset="0"/>
              </a:rPr>
              <a:t>Ντέντος</a:t>
            </a:r>
            <a:r>
              <a:rPr lang="el-GR" sz="2000" b="1" dirty="0" smtClean="0">
                <a:cs typeface="Times New Roman" pitchFamily="18" charset="0"/>
              </a:rPr>
              <a:t> </a:t>
            </a:r>
            <a:endParaRPr lang="en-US" sz="2000" b="1" smtClean="0"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l-GR" sz="2000" b="1" smtClean="0">
                <a:cs typeface="Times New Roman" pitchFamily="18" charset="0"/>
              </a:rPr>
              <a:t>(</a:t>
            </a:r>
            <a:r>
              <a:rPr lang="en-US" sz="2000" b="1" dirty="0" smtClean="0">
                <a:cs typeface="Times New Roman" pitchFamily="18" charset="0"/>
              </a:rPr>
              <a:t>sdedos@biol.uoa.gr)</a:t>
            </a:r>
            <a:endParaRPr lang="el-GR" sz="2000" b="1" dirty="0">
              <a:cs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Είδη ορμονών – Τρόποι δράσης:</a:t>
            </a:r>
            <a:br>
              <a:rPr lang="el-GR" sz="4000" dirty="0" smtClean="0"/>
            </a:br>
            <a:r>
              <a:rPr lang="el-GR" sz="3200" dirty="0" smtClean="0"/>
              <a:t>Ορμόνες </a:t>
            </a:r>
            <a:r>
              <a:rPr lang="el-GR" sz="3200" dirty="0" err="1" smtClean="0"/>
              <a:t>Ασπονδύλων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40507" y="1533670"/>
            <a:ext cx="5514111" cy="516731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l-GR" sz="7200" b="1" dirty="0">
                <a:cs typeface="Times New Roman" pitchFamily="18" charset="0"/>
              </a:rPr>
              <a:t>Στα έντομα, για παράδειγμα, έχουμε...</a:t>
            </a:r>
          </a:p>
          <a:p>
            <a:pPr marL="0" indent="0">
              <a:buNone/>
            </a:pPr>
            <a:r>
              <a:rPr lang="el-GR" sz="7200" b="1" dirty="0">
                <a:cs typeface="Times New Roman" pitchFamily="18" charset="0"/>
              </a:rPr>
              <a:t>Πολλά </a:t>
            </a:r>
            <a:r>
              <a:rPr lang="el-GR" sz="7200" b="1" dirty="0" err="1">
                <a:cs typeface="Times New Roman" pitchFamily="18" charset="0"/>
              </a:rPr>
              <a:t>νευροπεπτίδια</a:t>
            </a:r>
            <a:r>
              <a:rPr lang="el-GR" sz="7200" b="1" dirty="0">
                <a:cs typeface="Times New Roman" pitchFamily="18" charset="0"/>
              </a:rPr>
              <a:t>.....</a:t>
            </a:r>
          </a:p>
          <a:p>
            <a:r>
              <a:rPr lang="el-GR" sz="7200" dirty="0">
                <a:cs typeface="Times New Roman" pitchFamily="18" charset="0"/>
              </a:rPr>
              <a:t>Νεανική ορμόνη</a:t>
            </a:r>
          </a:p>
          <a:p>
            <a:r>
              <a:rPr lang="el-GR" sz="7200" dirty="0" err="1">
                <a:cs typeface="Times New Roman" pitchFamily="18" charset="0"/>
              </a:rPr>
              <a:t>Προθωρακικοτροπική</a:t>
            </a:r>
            <a:r>
              <a:rPr lang="el-GR" sz="7200" dirty="0">
                <a:cs typeface="Times New Roman" pitchFamily="18" charset="0"/>
              </a:rPr>
              <a:t> ορμόνη</a:t>
            </a:r>
          </a:p>
          <a:p>
            <a:r>
              <a:rPr lang="el-GR" sz="7200" dirty="0" err="1">
                <a:cs typeface="Times New Roman" pitchFamily="18" charset="0"/>
              </a:rPr>
              <a:t>Βομβυξίνη</a:t>
            </a:r>
            <a:endParaRPr lang="el-GR" sz="7200" dirty="0">
              <a:cs typeface="Times New Roman" pitchFamily="18" charset="0"/>
            </a:endParaRPr>
          </a:p>
          <a:p>
            <a:r>
              <a:rPr lang="el-GR" sz="7200" dirty="0">
                <a:cs typeface="Times New Roman" pitchFamily="18" charset="0"/>
              </a:rPr>
              <a:t>Ορμόνη εκκόλαψης</a:t>
            </a:r>
            <a:r>
              <a:rPr lang="en-GB" sz="7200" dirty="0">
                <a:cs typeface="Times New Roman" pitchFamily="18" charset="0"/>
              </a:rPr>
              <a:t> (</a:t>
            </a:r>
            <a:r>
              <a:rPr lang="en-GB" sz="7200" dirty="0" err="1">
                <a:cs typeface="Times New Roman" pitchFamily="18" charset="0"/>
              </a:rPr>
              <a:t>Eclosion</a:t>
            </a:r>
            <a:r>
              <a:rPr lang="en-GB" sz="7200" dirty="0">
                <a:cs typeface="Times New Roman" pitchFamily="18" charset="0"/>
              </a:rPr>
              <a:t> hormone)</a:t>
            </a:r>
            <a:endParaRPr lang="el-GR" sz="7200" dirty="0">
              <a:cs typeface="Times New Roman" pitchFamily="18" charset="0"/>
            </a:endParaRPr>
          </a:p>
          <a:p>
            <a:r>
              <a:rPr lang="el-GR" sz="7200" dirty="0">
                <a:cs typeface="Times New Roman" pitchFamily="18" charset="0"/>
              </a:rPr>
              <a:t>Ορμόνη πρόκλησης </a:t>
            </a:r>
            <a:r>
              <a:rPr lang="el-GR" sz="7200" dirty="0" smtClean="0">
                <a:cs typeface="Times New Roman" pitchFamily="18" charset="0"/>
              </a:rPr>
              <a:t>έκδυσης</a:t>
            </a:r>
            <a:endParaRPr lang="el-GR" sz="7200" dirty="0">
              <a:cs typeface="Times New Roman" pitchFamily="18" charset="0"/>
            </a:endParaRPr>
          </a:p>
          <a:p>
            <a:r>
              <a:rPr lang="el-GR" sz="7200" dirty="0" err="1">
                <a:cs typeface="Times New Roman" pitchFamily="18" charset="0"/>
              </a:rPr>
              <a:t>Μπ</a:t>
            </a:r>
            <a:r>
              <a:rPr lang="en-GB" sz="7200" dirty="0">
                <a:cs typeface="Times New Roman" pitchFamily="18" charset="0"/>
              </a:rPr>
              <a:t>o</a:t>
            </a:r>
            <a:r>
              <a:rPr lang="el-GR" sz="7200" dirty="0" err="1">
                <a:cs typeface="Times New Roman" pitchFamily="18" charset="0"/>
              </a:rPr>
              <a:t>υρσικόνη</a:t>
            </a:r>
            <a:r>
              <a:rPr lang="en-GB" sz="7200" dirty="0">
                <a:cs typeface="Times New Roman" pitchFamily="18" charset="0"/>
              </a:rPr>
              <a:t> </a:t>
            </a:r>
            <a:r>
              <a:rPr lang="el-GR" sz="7200" dirty="0">
                <a:cs typeface="Times New Roman" pitchFamily="18" charset="0"/>
              </a:rPr>
              <a:t>(</a:t>
            </a:r>
            <a:r>
              <a:rPr lang="en-GB" sz="7200" dirty="0" err="1">
                <a:cs typeface="Times New Roman" pitchFamily="18" charset="0"/>
              </a:rPr>
              <a:t>Bursicon</a:t>
            </a:r>
            <a:r>
              <a:rPr lang="en-GB" sz="7200" dirty="0">
                <a:cs typeface="Times New Roman" pitchFamily="18" charset="0"/>
              </a:rPr>
              <a:t>)</a:t>
            </a:r>
          </a:p>
          <a:p>
            <a:r>
              <a:rPr lang="el-GR" sz="7200" dirty="0">
                <a:cs typeface="Times New Roman" pitchFamily="18" charset="0"/>
              </a:rPr>
              <a:t>Ορμόνη </a:t>
            </a:r>
            <a:r>
              <a:rPr lang="el-GR" sz="7200" dirty="0" err="1">
                <a:cs typeface="Times New Roman" pitchFamily="18" charset="0"/>
              </a:rPr>
              <a:t>διάπαυσης</a:t>
            </a:r>
            <a:endParaRPr lang="en-GB" sz="7200" dirty="0">
              <a:cs typeface="Times New Roman" pitchFamily="18" charset="0"/>
            </a:endParaRPr>
          </a:p>
          <a:p>
            <a:r>
              <a:rPr lang="el-GR" sz="7200" dirty="0" err="1">
                <a:cs typeface="Times New Roman" pitchFamily="18" charset="0"/>
              </a:rPr>
              <a:t>Αλλατοτροπίνη</a:t>
            </a:r>
            <a:endParaRPr lang="el-GR" sz="7200" dirty="0">
              <a:cs typeface="Times New Roman" pitchFamily="18" charset="0"/>
            </a:endParaRPr>
          </a:p>
          <a:p>
            <a:r>
              <a:rPr lang="el-GR" sz="7200" dirty="0" err="1">
                <a:cs typeface="Times New Roman" pitchFamily="18" charset="0"/>
              </a:rPr>
              <a:t>Αλλατοστατίνη</a:t>
            </a:r>
            <a:endParaRPr lang="el-GR" sz="7200" dirty="0">
              <a:cs typeface="Times New Roman" pitchFamily="18" charset="0"/>
            </a:endParaRPr>
          </a:p>
          <a:p>
            <a:r>
              <a:rPr lang="el-GR" sz="7200" dirty="0" err="1">
                <a:cs typeface="Times New Roman" pitchFamily="18" charset="0"/>
              </a:rPr>
              <a:t>Αδιποκινητική</a:t>
            </a:r>
            <a:r>
              <a:rPr lang="el-GR" sz="7200" dirty="0">
                <a:cs typeface="Times New Roman" pitchFamily="18" charset="0"/>
              </a:rPr>
              <a:t> ορμόνη</a:t>
            </a:r>
          </a:p>
          <a:p>
            <a:r>
              <a:rPr lang="el-GR" sz="7200" dirty="0">
                <a:cs typeface="Times New Roman" pitchFamily="18" charset="0"/>
              </a:rPr>
              <a:t>Διουρητική ορμόνη</a:t>
            </a:r>
          </a:p>
          <a:p>
            <a:r>
              <a:rPr lang="en-GB" sz="7200" dirty="0">
                <a:cs typeface="Times New Roman" pitchFamily="18" charset="0"/>
              </a:rPr>
              <a:t>CCAP</a:t>
            </a:r>
          </a:p>
          <a:p>
            <a:r>
              <a:rPr lang="el-GR" sz="7200" dirty="0">
                <a:cs typeface="Times New Roman" pitchFamily="18" charset="0"/>
              </a:rPr>
              <a:t>Ορμόνη </a:t>
            </a:r>
            <a:r>
              <a:rPr lang="el-GR" sz="7200" dirty="0" smtClean="0">
                <a:cs typeface="Times New Roman" pitchFamily="18" charset="0"/>
              </a:rPr>
              <a:t>πρόκλησης σύνθεσης </a:t>
            </a:r>
            <a:r>
              <a:rPr lang="el-GR" sz="7200" dirty="0">
                <a:cs typeface="Times New Roman" pitchFamily="18" charset="0"/>
              </a:rPr>
              <a:t>της </a:t>
            </a:r>
            <a:r>
              <a:rPr lang="el-GR" sz="7200" dirty="0" err="1">
                <a:cs typeface="Times New Roman" pitchFamily="18" charset="0"/>
              </a:rPr>
              <a:t>φερορμόνης</a:t>
            </a:r>
            <a:endParaRPr lang="el-GR" sz="7200" dirty="0">
              <a:cs typeface="Times New Roman" pitchFamily="18" charset="0"/>
            </a:endParaRPr>
          </a:p>
          <a:p>
            <a:endParaRPr lang="en-US" sz="72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747" y="3841561"/>
            <a:ext cx="3298932" cy="1999926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64557" y="582760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668902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732" y="365126"/>
            <a:ext cx="8986982" cy="1325563"/>
          </a:xfrm>
        </p:spPr>
        <p:txBody>
          <a:bodyPr>
            <a:normAutofit fontScale="90000"/>
          </a:bodyPr>
          <a:lstStyle/>
          <a:p>
            <a:r>
              <a:rPr lang="el-GR" sz="4000" dirty="0" smtClean="0"/>
              <a:t>Είδη ορμονών – Τρόποι δράσης:</a:t>
            </a:r>
            <a:br>
              <a:rPr lang="el-GR" sz="4000" dirty="0" smtClean="0"/>
            </a:br>
            <a:r>
              <a:rPr lang="el-GR" sz="3100" dirty="0" smtClean="0"/>
              <a:t>Τρόπος δράσης της </a:t>
            </a:r>
            <a:r>
              <a:rPr lang="el-GR" sz="3100" dirty="0" err="1" smtClean="0"/>
              <a:t>εκδυσόνης</a:t>
            </a:r>
            <a:r>
              <a:rPr lang="el-GR" sz="3100" dirty="0" smtClean="0"/>
              <a:t> και της νεανικής ορμόνης</a:t>
            </a:r>
            <a:endParaRPr lang="en-US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7" y="1719089"/>
            <a:ext cx="3244572" cy="1390975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65" y="3732726"/>
            <a:ext cx="2102034" cy="1680612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488" y="2284123"/>
            <a:ext cx="3695238" cy="774603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418" y="3685375"/>
            <a:ext cx="5273963" cy="2434137"/>
          </a:xfrm>
        </p:spPr>
      </p:pic>
      <p:sp>
        <p:nvSpPr>
          <p:cNvPr id="17" name="TextBox 16"/>
          <p:cNvSpPr txBox="1"/>
          <p:nvPr/>
        </p:nvSpPr>
        <p:spPr>
          <a:xfrm>
            <a:off x="235345" y="3069625"/>
            <a:ext cx="4632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 smtClean="0"/>
              <a:t>Εκδυσόνη</a:t>
            </a:r>
            <a:r>
              <a:rPr lang="el-GR" b="1" dirty="0" smtClean="0"/>
              <a:t> </a:t>
            </a:r>
          </a:p>
          <a:p>
            <a:r>
              <a:rPr lang="el-GR" dirty="0" smtClean="0">
                <a:cs typeface="Times New Roman" pitchFamily="18" charset="0"/>
              </a:rPr>
              <a:t>χαρακτηρίζει </a:t>
            </a:r>
            <a:r>
              <a:rPr lang="el-GR" dirty="0">
                <a:cs typeface="Times New Roman" pitchFamily="18" charset="0"/>
              </a:rPr>
              <a:t>την κατηγορία </a:t>
            </a:r>
            <a:r>
              <a:rPr lang="el-GR" dirty="0" smtClean="0">
                <a:cs typeface="Times New Roman" pitchFamily="18" charset="0"/>
              </a:rPr>
              <a:t>των </a:t>
            </a:r>
            <a:r>
              <a:rPr lang="el-GR" dirty="0" err="1" smtClean="0">
                <a:cs typeface="Times New Roman" pitchFamily="18" charset="0"/>
              </a:rPr>
              <a:t>Εκδυσοζώων</a:t>
            </a:r>
            <a:endParaRPr lang="el-GR" dirty="0">
              <a:cs typeface="Times New Roman" pitchFamily="18" charset="0"/>
            </a:endParaRPr>
          </a:p>
          <a:p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189693" y="3110064"/>
            <a:ext cx="284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cs typeface="Times New Roman" pitchFamily="18" charset="0"/>
              </a:rPr>
              <a:t>Νεανική ορμόνη</a:t>
            </a:r>
            <a:r>
              <a:rPr lang="en-GB" b="1" dirty="0">
                <a:cs typeface="Times New Roman" pitchFamily="18" charset="0"/>
              </a:rPr>
              <a:t> (</a:t>
            </a:r>
            <a:r>
              <a:rPr lang="el-GR" b="1" dirty="0" err="1">
                <a:cs typeface="Times New Roman" pitchFamily="18" charset="0"/>
              </a:rPr>
              <a:t>τερπένιο</a:t>
            </a:r>
            <a:r>
              <a:rPr lang="el-GR" b="1" dirty="0">
                <a:cs typeface="Times New Roman" pitchFamily="18" charset="0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3636" y="5535540"/>
            <a:ext cx="271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cs typeface="Times New Roman" pitchFamily="18" charset="0"/>
              </a:rPr>
              <a:t>CC:</a:t>
            </a:r>
            <a:r>
              <a:rPr lang="el-GR" b="1" dirty="0">
                <a:cs typeface="Times New Roman" pitchFamily="18" charset="0"/>
              </a:rPr>
              <a:t> καρδιακά σωμάτια, </a:t>
            </a:r>
            <a:r>
              <a:rPr lang="en-GB" b="1" dirty="0">
                <a:cs typeface="Times New Roman" pitchFamily="18" charset="0"/>
              </a:rPr>
              <a:t>CA</a:t>
            </a:r>
            <a:r>
              <a:rPr lang="el-GR" b="1" dirty="0">
                <a:cs typeface="Times New Roman" pitchFamily="18" charset="0"/>
              </a:rPr>
              <a:t>: </a:t>
            </a:r>
            <a:r>
              <a:rPr lang="el-GR" b="1" dirty="0" err="1">
                <a:cs typeface="Times New Roman" pitchFamily="18" charset="0"/>
              </a:rPr>
              <a:t>αλλαντοειδή</a:t>
            </a:r>
            <a:r>
              <a:rPr lang="el-GR" b="1" dirty="0">
                <a:cs typeface="Times New Roman" pitchFamily="18" charset="0"/>
              </a:rPr>
              <a:t> σωμάτια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69858" y="278172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18</a:t>
            </a:r>
            <a:endParaRPr lang="el-GR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8515350" y="279262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19</a:t>
            </a:r>
            <a:endParaRPr lang="el-GR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3209131" y="594546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20</a:t>
            </a:r>
            <a:endParaRPr lang="el-GR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8802240" y="590487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19446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Είδη ορμονών – Τρόποι δράσης:</a:t>
            </a:r>
            <a:br>
              <a:rPr lang="el-GR" sz="4000" dirty="0" smtClean="0"/>
            </a:br>
            <a:r>
              <a:rPr lang="el-GR" sz="3100" dirty="0" smtClean="0"/>
              <a:t>Τι είναι αρνητική / θετική </a:t>
            </a:r>
            <a:r>
              <a:rPr lang="el-GR" sz="3100" dirty="0" err="1" smtClean="0"/>
              <a:t>ανάδρση</a:t>
            </a:r>
            <a:endParaRPr lang="en-US" sz="31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93963" y="1825625"/>
            <a:ext cx="4507345" cy="4639830"/>
          </a:xfrm>
        </p:spPr>
        <p:txBody>
          <a:bodyPr>
            <a:normAutofit fontScale="92500" lnSpcReduction="10000"/>
          </a:bodyPr>
          <a:lstStyle/>
          <a:p>
            <a:pPr marL="365760" indent="-365760">
              <a:lnSpc>
                <a:spcPct val="110000"/>
              </a:lnSpc>
            </a:pPr>
            <a:r>
              <a:rPr lang="el-GR" sz="2000" b="1" dirty="0">
                <a:cs typeface="Times New Roman" pitchFamily="18" charset="0"/>
              </a:rPr>
              <a:t>Αρνητική</a:t>
            </a:r>
            <a:r>
              <a:rPr lang="en-GB" sz="2000" b="1" dirty="0">
                <a:cs typeface="Times New Roman" pitchFamily="18" charset="0"/>
              </a:rPr>
              <a:t> </a:t>
            </a:r>
            <a:r>
              <a:rPr lang="el-GR" sz="2000" b="1" dirty="0">
                <a:cs typeface="Times New Roman" pitchFamily="18" charset="0"/>
              </a:rPr>
              <a:t>ανάδραση</a:t>
            </a:r>
            <a:r>
              <a:rPr lang="el-GR" sz="2000" dirty="0">
                <a:cs typeface="Times New Roman" pitchFamily="18" charset="0"/>
              </a:rPr>
              <a:t>: Είναι η πλέον συνήθης και λαμβάνει χώρα όταν τα επίπεδα μιας ορμόνης σηματοδοτούν έμμεσα ή </a:t>
            </a:r>
            <a:r>
              <a:rPr lang="el-GR" sz="2000" dirty="0" err="1">
                <a:cs typeface="Times New Roman" pitchFamily="18" charset="0"/>
              </a:rPr>
              <a:t>άμμεσα</a:t>
            </a:r>
            <a:r>
              <a:rPr lang="el-GR" sz="2000" dirty="0">
                <a:cs typeface="Times New Roman" pitchFamily="18" charset="0"/>
              </a:rPr>
              <a:t> στα κύτταρα παραγωγής της </a:t>
            </a:r>
            <a:r>
              <a:rPr lang="el-GR" sz="2000" b="1" dirty="0">
                <a:cs typeface="Times New Roman" pitchFamily="18" charset="0"/>
              </a:rPr>
              <a:t>να σταματήσουν την έκκρισή </a:t>
            </a:r>
            <a:r>
              <a:rPr lang="el-GR" sz="2000" b="1" dirty="0" smtClean="0">
                <a:cs typeface="Times New Roman" pitchFamily="18" charset="0"/>
              </a:rPr>
              <a:t>της.</a:t>
            </a:r>
          </a:p>
          <a:p>
            <a:pPr marL="365760" indent="-365760">
              <a:lnSpc>
                <a:spcPct val="110000"/>
              </a:lnSpc>
            </a:pPr>
            <a:r>
              <a:rPr lang="el-GR" sz="2000" b="1" dirty="0">
                <a:cs typeface="Times New Roman" pitchFamily="18" charset="0"/>
              </a:rPr>
              <a:t>Θετική ανάδραση</a:t>
            </a:r>
            <a:r>
              <a:rPr lang="el-GR" sz="2000" dirty="0">
                <a:cs typeface="Times New Roman" pitchFamily="18" charset="0"/>
              </a:rPr>
              <a:t>: Αρκετά σπάνια και λαμβάνει χώρα όταν τα επίπεδα μιας ορμόνης σηματοδοτούν έμμεσα ή </a:t>
            </a:r>
            <a:r>
              <a:rPr lang="el-GR" sz="2000" dirty="0" err="1">
                <a:cs typeface="Times New Roman" pitchFamily="18" charset="0"/>
              </a:rPr>
              <a:t>άμμεσα</a:t>
            </a:r>
            <a:r>
              <a:rPr lang="el-GR" sz="2000" dirty="0">
                <a:cs typeface="Times New Roman" pitchFamily="18" charset="0"/>
              </a:rPr>
              <a:t> στα κύτταρα παραγωγής της να </a:t>
            </a:r>
            <a:r>
              <a:rPr lang="el-GR" sz="2000" b="1" dirty="0">
                <a:cs typeface="Times New Roman" pitchFamily="18" charset="0"/>
              </a:rPr>
              <a:t>αυξήσουν την έκκριση της </a:t>
            </a:r>
            <a:r>
              <a:rPr lang="el-GR" sz="2000" dirty="0">
                <a:cs typeface="Times New Roman" pitchFamily="18" charset="0"/>
              </a:rPr>
              <a:t>(</a:t>
            </a:r>
            <a:r>
              <a:rPr lang="el-GR" sz="2000" dirty="0" err="1">
                <a:cs typeface="Times New Roman" pitchFamily="18" charset="0"/>
              </a:rPr>
              <a:t>παράδειγματα</a:t>
            </a:r>
            <a:r>
              <a:rPr lang="el-GR" sz="2000" dirty="0">
                <a:cs typeface="Times New Roman" pitchFamily="18" charset="0"/>
              </a:rPr>
              <a:t>: η </a:t>
            </a:r>
            <a:r>
              <a:rPr lang="el-GR" sz="2000" b="1" dirty="0" err="1">
                <a:cs typeface="Times New Roman" pitchFamily="18" charset="0"/>
              </a:rPr>
              <a:t>ωκυτοκίνη</a:t>
            </a:r>
            <a:r>
              <a:rPr lang="el-GR" sz="2000" b="1" dirty="0">
                <a:cs typeface="Times New Roman" pitchFamily="18" charset="0"/>
              </a:rPr>
              <a:t> σ</a:t>
            </a:r>
            <a:r>
              <a:rPr lang="el-GR" sz="2000" dirty="0">
                <a:cs typeface="Times New Roman" pitchFamily="18" charset="0"/>
              </a:rPr>
              <a:t>τον τοκετό και η </a:t>
            </a:r>
            <a:r>
              <a:rPr lang="el-GR" sz="2000" dirty="0" err="1">
                <a:cs typeface="Times New Roman" pitchFamily="18" charset="0"/>
              </a:rPr>
              <a:t>οιστραδιόλη</a:t>
            </a:r>
            <a:r>
              <a:rPr lang="el-GR" sz="2000" dirty="0">
                <a:cs typeface="Times New Roman" pitchFamily="18" charset="0"/>
              </a:rPr>
              <a:t> στην έκκριση της </a:t>
            </a:r>
            <a:r>
              <a:rPr lang="el-GR" sz="2000" dirty="0" err="1">
                <a:cs typeface="Times New Roman" pitchFamily="18" charset="0"/>
              </a:rPr>
              <a:t>ωχρινοποιητικής</a:t>
            </a:r>
            <a:r>
              <a:rPr lang="el-GR" sz="2000" dirty="0">
                <a:cs typeface="Times New Roman" pitchFamily="18" charset="0"/>
              </a:rPr>
              <a:t> ορμόνης</a:t>
            </a:r>
            <a:r>
              <a:rPr lang="el-GR" sz="2000" dirty="0" smtClean="0">
                <a:cs typeface="Times New Roman" pitchFamily="18" charset="0"/>
              </a:rPr>
              <a:t>). </a:t>
            </a:r>
            <a:endParaRPr lang="el-GR" sz="2000" dirty="0">
              <a:cs typeface="Times New Roman" pitchFamily="18" charset="0"/>
            </a:endParaRPr>
          </a:p>
          <a:p>
            <a:endParaRPr lang="el-GR" sz="2000" b="1" dirty="0">
              <a:cs typeface="Times New Roman" pitchFamily="18" charset="0"/>
            </a:endParaRPr>
          </a:p>
          <a:p>
            <a:pPr algn="ctr"/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23" y="2041236"/>
            <a:ext cx="4297867" cy="3676658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15350" y="57178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22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4015657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Είδη ορμονών – Τρόποι δράσης:</a:t>
            </a:r>
            <a:br>
              <a:rPr lang="el-GR" sz="4000" dirty="0" smtClean="0"/>
            </a:br>
            <a:r>
              <a:rPr lang="el-GR" sz="3100" dirty="0" smtClean="0"/>
              <a:t>Ορμόνες </a:t>
            </a:r>
            <a:r>
              <a:rPr lang="el-GR" sz="3100" dirty="0" err="1" smtClean="0"/>
              <a:t>Σπονδυλοζώων</a:t>
            </a:r>
            <a:r>
              <a:rPr lang="el-GR" sz="3100" dirty="0" smtClean="0"/>
              <a:t> – Ενδοκρινείς αδένες</a:t>
            </a:r>
            <a:endParaRPr lang="en-US" sz="31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89" y="1825625"/>
            <a:ext cx="6786821" cy="4351338"/>
          </a:xfrm>
        </p:spPr>
      </p:pic>
      <p:sp>
        <p:nvSpPr>
          <p:cNvPr id="7" name="TextBox 6"/>
          <p:cNvSpPr txBox="1"/>
          <p:nvPr/>
        </p:nvSpPr>
        <p:spPr>
          <a:xfrm>
            <a:off x="7976739" y="58999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23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374174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Είδη ορμονών – Τρόποι δράσης:</a:t>
            </a:r>
            <a:br>
              <a:rPr lang="el-GR" sz="4000" dirty="0" smtClean="0"/>
            </a:br>
            <a:r>
              <a:rPr lang="el-GR" sz="3200" dirty="0" smtClean="0"/>
              <a:t>Δομή υποθαλάμου - υπόφυσης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61914" y="1826539"/>
            <a:ext cx="4279180" cy="435133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l-GR" sz="3600" b="1" dirty="0" smtClean="0">
                <a:cs typeface="Times New Roman" pitchFamily="18" charset="0"/>
              </a:rPr>
              <a:t>Ορμόνες </a:t>
            </a:r>
            <a:r>
              <a:rPr lang="el-GR" sz="3600" b="1" dirty="0">
                <a:cs typeface="Times New Roman" pitchFamily="18" charset="0"/>
              </a:rPr>
              <a:t>της Υπόφυσης: </a:t>
            </a:r>
            <a:endParaRPr lang="en-GB" sz="3600" b="1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3600" dirty="0">
                <a:cs typeface="Times New Roman" pitchFamily="18" charset="0"/>
              </a:rPr>
              <a:t>Υπάρχουν πολλές και έτσι ένας τρόπος να θυμόμαστε τις ορμόνες της πρόσθιας υπόφυσης είναι τα αρχικά: </a:t>
            </a:r>
            <a:r>
              <a:rPr lang="en-US" sz="3600" b="1" dirty="0">
                <a:cs typeface="Times New Roman" pitchFamily="18" charset="0"/>
              </a:rPr>
              <a:t>FLAT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b="1" dirty="0">
                <a:cs typeface="Times New Roman" pitchFamily="18" charset="0"/>
              </a:rPr>
              <a:t>PEG</a:t>
            </a:r>
            <a:r>
              <a:rPr lang="en-US" sz="3600" dirty="0">
                <a:cs typeface="Times New Roman" pitchFamily="18" charset="0"/>
              </a:rPr>
              <a:t> (</a:t>
            </a:r>
            <a:r>
              <a:rPr lang="en-US" sz="3600" b="1" dirty="0">
                <a:cs typeface="Times New Roman" pitchFamily="18" charset="0"/>
              </a:rPr>
              <a:t>F</a:t>
            </a:r>
            <a:r>
              <a:rPr lang="en-US" sz="3600" dirty="0">
                <a:cs typeface="Times New Roman" pitchFamily="18" charset="0"/>
              </a:rPr>
              <a:t>SH, </a:t>
            </a:r>
            <a:r>
              <a:rPr lang="en-US" sz="3600" b="1" dirty="0">
                <a:cs typeface="Times New Roman" pitchFamily="18" charset="0"/>
              </a:rPr>
              <a:t>L</a:t>
            </a:r>
            <a:r>
              <a:rPr lang="en-US" sz="3600" dirty="0">
                <a:cs typeface="Times New Roman" pitchFamily="18" charset="0"/>
              </a:rPr>
              <a:t>H, </a:t>
            </a:r>
            <a:r>
              <a:rPr lang="en-US" sz="3600" b="1" dirty="0">
                <a:cs typeface="Times New Roman" pitchFamily="18" charset="0"/>
              </a:rPr>
              <a:t>A</a:t>
            </a:r>
            <a:r>
              <a:rPr lang="en-US" sz="3600" dirty="0">
                <a:cs typeface="Times New Roman" pitchFamily="18" charset="0"/>
              </a:rPr>
              <a:t>CTH, </a:t>
            </a:r>
            <a:r>
              <a:rPr lang="en-US" sz="3600" b="1" dirty="0">
                <a:cs typeface="Times New Roman" pitchFamily="18" charset="0"/>
              </a:rPr>
              <a:t>T</a:t>
            </a:r>
            <a:r>
              <a:rPr lang="en-US" sz="3600" dirty="0">
                <a:cs typeface="Times New Roman" pitchFamily="18" charset="0"/>
              </a:rPr>
              <a:t>SH, </a:t>
            </a:r>
            <a:r>
              <a:rPr lang="en-US" sz="3600" b="1" dirty="0">
                <a:cs typeface="Times New Roman" pitchFamily="18" charset="0"/>
              </a:rPr>
              <a:t>P</a:t>
            </a:r>
            <a:r>
              <a:rPr lang="en-US" sz="3600" dirty="0">
                <a:cs typeface="Times New Roman" pitchFamily="18" charset="0"/>
              </a:rPr>
              <a:t>rolactin, </a:t>
            </a:r>
            <a:r>
              <a:rPr lang="en-US" sz="3600" b="1" dirty="0">
                <a:cs typeface="Times New Roman" pitchFamily="18" charset="0"/>
              </a:rPr>
              <a:t>E</a:t>
            </a:r>
            <a:r>
              <a:rPr lang="en-US" sz="3600" dirty="0">
                <a:cs typeface="Times New Roman" pitchFamily="18" charset="0"/>
              </a:rPr>
              <a:t>ndorphins </a:t>
            </a:r>
            <a:r>
              <a:rPr lang="el-GR" sz="3600" dirty="0">
                <a:cs typeface="Times New Roman" pitchFamily="18" charset="0"/>
              </a:rPr>
              <a:t>και </a:t>
            </a:r>
            <a:r>
              <a:rPr lang="en-US" sz="3600" b="1" dirty="0">
                <a:cs typeface="Times New Roman" pitchFamily="18" charset="0"/>
              </a:rPr>
              <a:t>G</a:t>
            </a:r>
            <a:r>
              <a:rPr lang="en-US" sz="3600" dirty="0">
                <a:cs typeface="Times New Roman" pitchFamily="18" charset="0"/>
              </a:rPr>
              <a:t>H). </a:t>
            </a:r>
            <a:endParaRPr lang="el-GR" sz="3600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3600" dirty="0">
                <a:cs typeface="Times New Roman" pitchFamily="18" charset="0"/>
              </a:rPr>
              <a:t>Ένας άλλος τρόπος να τις θυμόμαστε είναι ανάλογα με τα κύτταρα που τις παράγουν (</a:t>
            </a:r>
            <a:r>
              <a:rPr lang="el-GR" sz="3600" dirty="0" err="1">
                <a:cs typeface="Times New Roman" pitchFamily="18" charset="0"/>
              </a:rPr>
              <a:t>οξεόφιλα</a:t>
            </a:r>
            <a:r>
              <a:rPr lang="el-GR" sz="3600" dirty="0">
                <a:cs typeface="Times New Roman" pitchFamily="18" charset="0"/>
              </a:rPr>
              <a:t> ή </a:t>
            </a:r>
            <a:r>
              <a:rPr lang="el-GR" sz="3600" dirty="0" err="1">
                <a:cs typeface="Times New Roman" pitchFamily="18" charset="0"/>
              </a:rPr>
              <a:t>βασεόφιλα</a:t>
            </a:r>
            <a:r>
              <a:rPr lang="el-GR" sz="3600" dirty="0">
                <a:cs typeface="Times New Roman" pitchFamily="18" charset="0"/>
              </a:rPr>
              <a:t>). Έτσι έχουμε τα αρχικά</a:t>
            </a:r>
            <a:r>
              <a:rPr lang="en-US" sz="3600" dirty="0">
                <a:cs typeface="Times New Roman" pitchFamily="18" charset="0"/>
              </a:rPr>
              <a:t>: </a:t>
            </a:r>
            <a:r>
              <a:rPr lang="en-US" sz="3600" b="1" dirty="0">
                <a:cs typeface="Times New Roman" pitchFamily="18" charset="0"/>
              </a:rPr>
              <a:t>GP</a:t>
            </a:r>
            <a:r>
              <a:rPr lang="el-GR" sz="3600" dirty="0">
                <a:cs typeface="Times New Roman" pitchFamily="18" charset="0"/>
              </a:rPr>
              <a:t>-</a:t>
            </a:r>
            <a:r>
              <a:rPr lang="en-US" sz="3600" b="1" dirty="0">
                <a:cs typeface="Times New Roman" pitchFamily="18" charset="0"/>
              </a:rPr>
              <a:t>A</a:t>
            </a:r>
            <a:r>
              <a:rPr lang="en-US" sz="3600" dirty="0">
                <a:cs typeface="Times New Roman" pitchFamily="18" charset="0"/>
              </a:rPr>
              <a:t> </a:t>
            </a:r>
            <a:endParaRPr lang="el-GR" sz="3600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3600" b="1" dirty="0">
                <a:cs typeface="Times New Roman" pitchFamily="18" charset="0"/>
              </a:rPr>
              <a:t>B-FLAT</a:t>
            </a:r>
            <a:r>
              <a:rPr lang="en-US" sz="3600" dirty="0">
                <a:cs typeface="Times New Roman" pitchFamily="18" charset="0"/>
              </a:rPr>
              <a:t> "</a:t>
            </a:r>
            <a:r>
              <a:rPr lang="en-US" sz="3600" b="1" dirty="0">
                <a:cs typeface="Times New Roman" pitchFamily="18" charset="0"/>
              </a:rPr>
              <a:t>G</a:t>
            </a:r>
            <a:r>
              <a:rPr lang="en-US" sz="3600" dirty="0">
                <a:cs typeface="Times New Roman" pitchFamily="18" charset="0"/>
              </a:rPr>
              <a:t>H, </a:t>
            </a:r>
            <a:r>
              <a:rPr lang="en-GB" sz="3600" b="1" dirty="0">
                <a:cs typeface="Times New Roman" pitchFamily="18" charset="0"/>
              </a:rPr>
              <a:t>P</a:t>
            </a:r>
            <a:r>
              <a:rPr lang="en-US" sz="3600" dirty="0" err="1">
                <a:cs typeface="Times New Roman" pitchFamily="18" charset="0"/>
              </a:rPr>
              <a:t>rolactin</a:t>
            </a:r>
            <a:r>
              <a:rPr lang="el-GR" sz="3600" dirty="0">
                <a:cs typeface="Times New Roman" pitchFamily="18" charset="0"/>
              </a:rPr>
              <a:t>-</a:t>
            </a:r>
            <a:r>
              <a:rPr lang="en-US" sz="3600" b="1" dirty="0" err="1">
                <a:cs typeface="Times New Roman" pitchFamily="18" charset="0"/>
              </a:rPr>
              <a:t>A</a:t>
            </a:r>
            <a:r>
              <a:rPr lang="en-US" sz="3600" dirty="0" err="1">
                <a:cs typeface="Times New Roman" pitchFamily="18" charset="0"/>
              </a:rPr>
              <a:t>cidophiles</a:t>
            </a:r>
            <a:r>
              <a:rPr lang="el-GR" sz="3600" dirty="0">
                <a:cs typeface="Times New Roman" pitchFamily="18" charset="0"/>
              </a:rPr>
              <a:t> (</a:t>
            </a:r>
            <a:r>
              <a:rPr lang="el-GR" sz="3600" dirty="0" err="1">
                <a:cs typeface="Times New Roman" pitchFamily="18" charset="0"/>
              </a:rPr>
              <a:t>οξεόφιλα</a:t>
            </a:r>
            <a:r>
              <a:rPr lang="el-GR" sz="3600" dirty="0">
                <a:cs typeface="Times New Roman" pitchFamily="18" charset="0"/>
              </a:rPr>
              <a:t>)</a:t>
            </a:r>
            <a:r>
              <a:rPr lang="en-US" sz="3600" dirty="0">
                <a:cs typeface="Times New Roman" pitchFamily="18" charset="0"/>
              </a:rPr>
              <a:t>" "</a:t>
            </a:r>
            <a:r>
              <a:rPr lang="el-GR" sz="3600" dirty="0">
                <a:cs typeface="Times New Roman" pitchFamily="18" charset="0"/>
              </a:rPr>
              <a:t>(</a:t>
            </a:r>
            <a:r>
              <a:rPr lang="el-GR" sz="3600" dirty="0" err="1">
                <a:cs typeface="Times New Roman" pitchFamily="18" charset="0"/>
              </a:rPr>
              <a:t>βασεόφιλα</a:t>
            </a:r>
            <a:r>
              <a:rPr lang="el-GR" sz="3600" dirty="0">
                <a:cs typeface="Times New Roman" pitchFamily="18" charset="0"/>
              </a:rPr>
              <a:t>) </a:t>
            </a:r>
            <a:r>
              <a:rPr lang="en-US" sz="3600" b="1" dirty="0">
                <a:cs typeface="Times New Roman" pitchFamily="18" charset="0"/>
              </a:rPr>
              <a:t>B</a:t>
            </a:r>
            <a:r>
              <a:rPr lang="en-US" sz="3600" dirty="0">
                <a:cs typeface="Times New Roman" pitchFamily="18" charset="0"/>
              </a:rPr>
              <a:t>asophiles- FSH,LH,ACTH,TSH</a:t>
            </a:r>
            <a:r>
              <a:rPr lang="ja-JP" altLang="en-US" sz="3600" dirty="0" smtClean="0">
                <a:cs typeface="Times New Roman" pitchFamily="18" charset="0"/>
              </a:rPr>
              <a:t>”</a:t>
            </a:r>
            <a:r>
              <a:rPr lang="el-GR" altLang="ja-JP" sz="3600" dirty="0" smtClean="0">
                <a:cs typeface="Times New Roman" pitchFamily="18" charset="0"/>
              </a:rPr>
              <a:t>.</a:t>
            </a:r>
            <a:endParaRPr lang="en-US" sz="3600" dirty="0"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100" y="2127283"/>
            <a:ext cx="3886200" cy="3247991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37540" y="50982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24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4081648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Θυρεοτροπίνη</a:t>
            </a:r>
            <a:r>
              <a:rPr lang="el-GR" sz="4000" dirty="0" smtClean="0"/>
              <a:t> (Τ</a:t>
            </a:r>
            <a:r>
              <a:rPr lang="sk-SK" sz="4000" dirty="0" smtClean="0"/>
              <a:t>S</a:t>
            </a:r>
            <a:r>
              <a:rPr lang="el-GR" sz="4000" dirty="0" smtClean="0"/>
              <a:t>Η):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69683" y="1283706"/>
            <a:ext cx="5769204" cy="5448694"/>
          </a:xfrm>
        </p:spPr>
        <p:txBody>
          <a:bodyPr>
            <a:noAutofit/>
          </a:bodyPr>
          <a:lstStyle/>
          <a:p>
            <a:pPr marL="0" indent="-548640">
              <a:buNone/>
            </a:pPr>
            <a:r>
              <a:rPr lang="el-GR" sz="2000" b="1" dirty="0">
                <a:cs typeface="Times New Roman" pitchFamily="18" charset="0"/>
              </a:rPr>
              <a:t>Δομή: </a:t>
            </a:r>
            <a:r>
              <a:rPr lang="el-GR" sz="2000" b="1" dirty="0" err="1">
                <a:cs typeface="Times New Roman" pitchFamily="18" charset="0"/>
              </a:rPr>
              <a:t>Γλυκοπρωτεΐνη</a:t>
            </a:r>
            <a:r>
              <a:rPr lang="el-GR" sz="2000" dirty="0">
                <a:cs typeface="Times New Roman" pitchFamily="18" charset="0"/>
              </a:rPr>
              <a:t> αποτελούμενη </a:t>
            </a:r>
            <a:r>
              <a:rPr lang="el-GR" sz="2000" dirty="0" err="1">
                <a:cs typeface="Times New Roman" pitchFamily="18" charset="0"/>
              </a:rPr>
              <a:t>απο</a:t>
            </a:r>
            <a:r>
              <a:rPr lang="el-GR" sz="2000" dirty="0">
                <a:cs typeface="Times New Roman" pitchFamily="18" charset="0"/>
              </a:rPr>
              <a:t> 2 </a:t>
            </a:r>
            <a:r>
              <a:rPr lang="el-GR" sz="2000" dirty="0" err="1">
                <a:cs typeface="Times New Roman" pitchFamily="18" charset="0"/>
              </a:rPr>
              <a:t>υπομονάδες</a:t>
            </a:r>
            <a:r>
              <a:rPr lang="el-GR" sz="2000" dirty="0">
                <a:cs typeface="Times New Roman" pitchFamily="18" charset="0"/>
              </a:rPr>
              <a:t> (α-</a:t>
            </a:r>
            <a:r>
              <a:rPr lang="el-GR" sz="2000" dirty="0" err="1">
                <a:cs typeface="Times New Roman" pitchFamily="18" charset="0"/>
              </a:rPr>
              <a:t>υπομονάδα</a:t>
            </a:r>
            <a:r>
              <a:rPr lang="el-GR" sz="2000" dirty="0">
                <a:cs typeface="Times New Roman" pitchFamily="18" charset="0"/>
              </a:rPr>
              <a:t> και β-</a:t>
            </a:r>
            <a:r>
              <a:rPr lang="el-GR" sz="2000" dirty="0" err="1">
                <a:cs typeface="Times New Roman" pitchFamily="18" charset="0"/>
              </a:rPr>
              <a:t>υπομονάδα</a:t>
            </a:r>
            <a:r>
              <a:rPr lang="el-GR" sz="2000" dirty="0">
                <a:cs typeface="Times New Roman" pitchFamily="18" charset="0"/>
              </a:rPr>
              <a:t>) (</a:t>
            </a:r>
            <a:r>
              <a:rPr lang="el-GR" sz="2000" dirty="0" err="1">
                <a:cs typeface="Times New Roman" pitchFamily="18" charset="0"/>
              </a:rPr>
              <a:t>Μορ</a:t>
            </a:r>
            <a:r>
              <a:rPr lang="el-GR" sz="2000" dirty="0">
                <a:cs typeface="Times New Roman" pitchFamily="18" charset="0"/>
              </a:rPr>
              <a:t>. Βάρος 32 </a:t>
            </a:r>
            <a:r>
              <a:rPr lang="en-GB" sz="2000" dirty="0" err="1">
                <a:cs typeface="Times New Roman" pitchFamily="18" charset="0"/>
              </a:rPr>
              <a:t>kDa</a:t>
            </a:r>
            <a:r>
              <a:rPr lang="en-GB" sz="2000" dirty="0">
                <a:cs typeface="Times New Roman" pitchFamily="18" charset="0"/>
              </a:rPr>
              <a:t> (13+15+ </a:t>
            </a:r>
            <a:r>
              <a:rPr lang="el-GR" sz="2000" dirty="0">
                <a:cs typeface="Times New Roman" pitchFamily="18" charset="0"/>
              </a:rPr>
              <a:t>υδατάνθρακες</a:t>
            </a:r>
            <a:r>
              <a:rPr lang="el-GR" sz="2000" dirty="0" smtClean="0">
                <a:cs typeface="Times New Roman" pitchFamily="18" charset="0"/>
              </a:rPr>
              <a:t>)</a:t>
            </a:r>
            <a:r>
              <a:rPr lang="en-US" sz="2000" dirty="0" smtClean="0">
                <a:cs typeface="Times New Roman" pitchFamily="18" charset="0"/>
              </a:rPr>
              <a:t>.</a:t>
            </a:r>
            <a:endParaRPr lang="el-GR" sz="2000" dirty="0">
              <a:cs typeface="Times New Roman" pitchFamily="18" charset="0"/>
            </a:endParaRPr>
          </a:p>
          <a:p>
            <a:pPr marL="0" indent="-548640">
              <a:buNone/>
            </a:pPr>
            <a:r>
              <a:rPr lang="el-GR" sz="2000" b="1" dirty="0">
                <a:cs typeface="Times New Roman" pitchFamily="18" charset="0"/>
              </a:rPr>
              <a:t>Δεύτερος αγγελιοφόρος</a:t>
            </a:r>
            <a:r>
              <a:rPr lang="el-GR" sz="2000" dirty="0">
                <a:cs typeface="Times New Roman" pitchFamily="18" charset="0"/>
              </a:rPr>
              <a:t>: </a:t>
            </a:r>
            <a:r>
              <a:rPr lang="en-GB" sz="2000" b="1" dirty="0" err="1">
                <a:cs typeface="Times New Roman" pitchFamily="18" charset="0"/>
              </a:rPr>
              <a:t>cAMP</a:t>
            </a:r>
            <a:endParaRPr lang="en-GB" sz="2000" b="1" dirty="0">
              <a:cs typeface="Times New Roman" pitchFamily="18" charset="0"/>
            </a:endParaRPr>
          </a:p>
          <a:p>
            <a:pPr marL="0" indent="-548640">
              <a:buNone/>
            </a:pPr>
            <a:r>
              <a:rPr lang="el-GR" sz="2000" b="1" dirty="0">
                <a:cs typeface="Times New Roman" pitchFamily="18" charset="0"/>
              </a:rPr>
              <a:t>Εκκρίνεται από</a:t>
            </a:r>
            <a:r>
              <a:rPr lang="el-GR" sz="2000" dirty="0">
                <a:cs typeface="Times New Roman" pitchFamily="18" charset="0"/>
              </a:rPr>
              <a:t>: </a:t>
            </a:r>
            <a:r>
              <a:rPr lang="el-GR" sz="2000" b="1" dirty="0">
                <a:cs typeface="Times New Roman" pitchFamily="18" charset="0"/>
              </a:rPr>
              <a:t>Πρόσθια υπόφυση</a:t>
            </a:r>
          </a:p>
          <a:p>
            <a:pPr marL="0" indent="-548640">
              <a:buNone/>
            </a:pPr>
            <a:r>
              <a:rPr lang="el-GR" sz="2000" b="1" dirty="0" err="1">
                <a:cs typeface="Times New Roman" pitchFamily="18" charset="0"/>
              </a:rPr>
              <a:t>Υποθαλαμικός</a:t>
            </a:r>
            <a:r>
              <a:rPr lang="el-GR" sz="2000" b="1" dirty="0">
                <a:cs typeface="Times New Roman" pitchFamily="18" charset="0"/>
              </a:rPr>
              <a:t> έλεγχος</a:t>
            </a:r>
            <a:r>
              <a:rPr lang="el-GR" sz="2000" dirty="0">
                <a:cs typeface="Times New Roman" pitchFamily="18" charset="0"/>
              </a:rPr>
              <a:t>: </a:t>
            </a:r>
            <a:r>
              <a:rPr lang="el-GR" sz="2000" dirty="0" err="1">
                <a:cs typeface="Times New Roman" pitchFamily="18" charset="0"/>
              </a:rPr>
              <a:t>Εκλυτικός</a:t>
            </a:r>
            <a:r>
              <a:rPr lang="el-GR" sz="2000" dirty="0">
                <a:cs typeface="Times New Roman" pitchFamily="18" charset="0"/>
              </a:rPr>
              <a:t> παράγοντας </a:t>
            </a:r>
            <a:r>
              <a:rPr lang="el-GR" sz="2000" dirty="0" err="1">
                <a:cs typeface="Times New Roman" pitchFamily="18" charset="0"/>
              </a:rPr>
              <a:t>θυρεοτροπίνης</a:t>
            </a:r>
            <a:r>
              <a:rPr lang="en-GB" sz="2000" dirty="0">
                <a:cs typeface="Times New Roman" pitchFamily="18" charset="0"/>
              </a:rPr>
              <a:t> (TRH)</a:t>
            </a:r>
            <a:r>
              <a:rPr lang="el-GR" sz="2000" dirty="0">
                <a:cs typeface="Times New Roman" pitchFamily="18" charset="0"/>
              </a:rPr>
              <a:t> (</a:t>
            </a:r>
            <a:r>
              <a:rPr lang="el-GR" sz="2000" dirty="0" err="1">
                <a:cs typeface="Times New Roman" pitchFamily="18" charset="0"/>
              </a:rPr>
              <a:t>τριπεπτίδιο</a:t>
            </a:r>
            <a:r>
              <a:rPr lang="el-GR" sz="2000" dirty="0">
                <a:cs typeface="Times New Roman" pitchFamily="18" charset="0"/>
              </a:rPr>
              <a:t> (</a:t>
            </a:r>
            <a:r>
              <a:rPr lang="el-GR" sz="2000" dirty="0" err="1">
                <a:cs typeface="Times New Roman" pitchFamily="18" charset="0"/>
              </a:rPr>
              <a:t>πρωτοταγής</a:t>
            </a:r>
            <a:r>
              <a:rPr lang="el-GR" sz="2000" dirty="0">
                <a:cs typeface="Times New Roman" pitchFamily="18" charset="0"/>
              </a:rPr>
              <a:t> δομή: </a:t>
            </a:r>
            <a:r>
              <a:rPr lang="en-US" sz="2000" dirty="0">
                <a:cs typeface="Times New Roman" pitchFamily="18" charset="0"/>
              </a:rPr>
              <a:t>Glu-His-Pro-NH</a:t>
            </a:r>
            <a:r>
              <a:rPr lang="en-US" sz="2000" baseline="-25000" dirty="0">
                <a:cs typeface="Times New Roman" pitchFamily="18" charset="0"/>
              </a:rPr>
              <a:t>2</a:t>
            </a:r>
            <a:r>
              <a:rPr lang="el-GR" sz="2000" dirty="0">
                <a:cs typeface="Times New Roman" pitchFamily="18" charset="0"/>
              </a:rPr>
              <a:t>) από πρόδρομο </a:t>
            </a:r>
            <a:r>
              <a:rPr lang="el-GR" sz="2000" dirty="0" smtClean="0">
                <a:cs typeface="Times New Roman" pitchFamily="18" charset="0"/>
              </a:rPr>
              <a:t>πολυπεπτίδιο</a:t>
            </a:r>
            <a:r>
              <a:rPr lang="en-US" sz="2000" dirty="0" smtClean="0">
                <a:cs typeface="Times New Roman" pitchFamily="18" charset="0"/>
              </a:rPr>
              <a:t>.</a:t>
            </a:r>
            <a:r>
              <a:rPr lang="el-GR" sz="2000" dirty="0" smtClean="0">
                <a:cs typeface="Times New Roman" pitchFamily="18" charset="0"/>
              </a:rPr>
              <a:t> </a:t>
            </a:r>
            <a:endParaRPr lang="el-GR" sz="2000" dirty="0">
              <a:cs typeface="Times New Roman" pitchFamily="18" charset="0"/>
            </a:endParaRPr>
          </a:p>
          <a:p>
            <a:pPr marL="0" indent="-548640">
              <a:buNone/>
            </a:pPr>
            <a:r>
              <a:rPr lang="el-GR" sz="2000" b="1" dirty="0">
                <a:cs typeface="Times New Roman" pitchFamily="18" charset="0"/>
              </a:rPr>
              <a:t>Ενεργοποιεί: Τα </a:t>
            </a:r>
            <a:r>
              <a:rPr lang="el-GR" sz="2000" b="1" dirty="0" err="1">
                <a:cs typeface="Times New Roman" pitchFamily="18" charset="0"/>
              </a:rPr>
              <a:t>θυλακιώδη</a:t>
            </a:r>
            <a:r>
              <a:rPr lang="el-GR" sz="2000" b="1" dirty="0">
                <a:cs typeface="Times New Roman" pitchFamily="18" charset="0"/>
              </a:rPr>
              <a:t> κύτταρα του θυρεοειδή </a:t>
            </a:r>
            <a:r>
              <a:rPr lang="el-GR" sz="2000" b="1" dirty="0" smtClean="0">
                <a:cs typeface="Times New Roman" pitchFamily="18" charset="0"/>
              </a:rPr>
              <a:t>αδένα</a:t>
            </a:r>
            <a:r>
              <a:rPr lang="en-US" sz="2000" b="1" dirty="0" smtClean="0">
                <a:cs typeface="Times New Roman" pitchFamily="18" charset="0"/>
              </a:rPr>
              <a:t>.</a:t>
            </a:r>
            <a:endParaRPr lang="el-GR" sz="2000" b="1" dirty="0">
              <a:cs typeface="Times New Roman" pitchFamily="18" charset="0"/>
            </a:endParaRPr>
          </a:p>
          <a:p>
            <a:pPr marL="0" indent="-548640">
              <a:buNone/>
            </a:pPr>
            <a:r>
              <a:rPr lang="el-GR" sz="2000" b="1" dirty="0">
                <a:cs typeface="Times New Roman" pitchFamily="18" charset="0"/>
              </a:rPr>
              <a:t>Δράση</a:t>
            </a:r>
            <a:r>
              <a:rPr lang="el-GR" sz="2000" dirty="0">
                <a:cs typeface="Times New Roman" pitchFamily="18" charset="0"/>
              </a:rPr>
              <a:t>: Προκαλεί πρόσληψη/παρακράτηση ιωδίου στον θυρεοειδή αδένα μέσω αύξησης των επιπέδων των πρωτεϊνών </a:t>
            </a:r>
            <a:r>
              <a:rPr lang="el-GR" sz="2000" dirty="0" err="1">
                <a:cs typeface="Times New Roman" pitchFamily="18" charset="0"/>
              </a:rPr>
              <a:t>θυρογλοβίνη</a:t>
            </a:r>
            <a:r>
              <a:rPr lang="el-GR" sz="2000" dirty="0">
                <a:cs typeface="Times New Roman" pitchFamily="18" charset="0"/>
              </a:rPr>
              <a:t>, </a:t>
            </a:r>
            <a:r>
              <a:rPr lang="el-GR" sz="2000" dirty="0" err="1">
                <a:cs typeface="Times New Roman" pitchFamily="18" charset="0"/>
              </a:rPr>
              <a:t>περοξιδάση</a:t>
            </a:r>
            <a:r>
              <a:rPr lang="el-GR" sz="2000" dirty="0">
                <a:cs typeface="Times New Roman" pitchFamily="18" charset="0"/>
              </a:rPr>
              <a:t> της θυροξίνης και </a:t>
            </a:r>
            <a:r>
              <a:rPr lang="el-GR" sz="2000" dirty="0" err="1">
                <a:cs typeface="Times New Roman" pitchFamily="18" charset="0"/>
              </a:rPr>
              <a:t>συνμεταφορέα</a:t>
            </a:r>
            <a:r>
              <a:rPr lang="el-GR" sz="2000" dirty="0">
                <a:cs typeface="Times New Roman" pitchFamily="18" charset="0"/>
              </a:rPr>
              <a:t> </a:t>
            </a:r>
            <a:r>
              <a:rPr lang="el-GR" sz="2000" dirty="0" smtClean="0">
                <a:cs typeface="Times New Roman" pitchFamily="18" charset="0"/>
              </a:rPr>
              <a:t>νατρίου-ιωδίου</a:t>
            </a:r>
            <a:r>
              <a:rPr lang="en-US" sz="2000" dirty="0" smtClean="0">
                <a:cs typeface="Times New Roman" pitchFamily="18" charset="0"/>
              </a:rPr>
              <a:t>.</a:t>
            </a:r>
            <a:endParaRPr lang="en-GB" sz="2000" dirty="0">
              <a:cs typeface="Times New Roman" pitchFamily="18" charset="0"/>
            </a:endParaRPr>
          </a:p>
          <a:p>
            <a:pPr marL="0" indent="-548640">
              <a:buNone/>
            </a:pPr>
            <a:r>
              <a:rPr lang="el-GR" sz="2000" b="1" dirty="0">
                <a:cs typeface="Times New Roman" pitchFamily="18" charset="0"/>
              </a:rPr>
              <a:t>Σχόλια: </a:t>
            </a:r>
            <a:r>
              <a:rPr lang="el-GR" sz="2000" dirty="0">
                <a:cs typeface="Times New Roman" pitchFamily="18" charset="0"/>
              </a:rPr>
              <a:t>Κλασικό μονοπάτι αρνητικής </a:t>
            </a:r>
            <a:r>
              <a:rPr lang="el-GR" sz="2000" dirty="0" smtClean="0">
                <a:cs typeface="Times New Roman" pitchFamily="18" charset="0"/>
              </a:rPr>
              <a:t>ανάδρασης</a:t>
            </a:r>
            <a:r>
              <a:rPr lang="en-US" sz="2000" dirty="0" smtClean="0">
                <a:cs typeface="Times New Roman" pitchFamily="18" charset="0"/>
              </a:rPr>
              <a:t>.</a:t>
            </a:r>
            <a:endParaRPr lang="el-GR" sz="2000" dirty="0">
              <a:cs typeface="Times New Roman" pitchFamily="18" charset="0"/>
            </a:endParaRPr>
          </a:p>
          <a:p>
            <a:pPr marL="0" indent="-548640"/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38" y="2199213"/>
            <a:ext cx="2576512" cy="3617679"/>
          </a:xfrm>
        </p:spPr>
      </p:pic>
      <p:sp>
        <p:nvSpPr>
          <p:cNvPr id="8" name="TextBox 7"/>
          <p:cNvSpPr txBox="1"/>
          <p:nvPr/>
        </p:nvSpPr>
        <p:spPr>
          <a:xfrm>
            <a:off x="8383743" y="336266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25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423016" y="585801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26</a:t>
            </a:r>
            <a:endParaRPr lang="el-GR" sz="1200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38" y="3691406"/>
            <a:ext cx="2576511" cy="176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20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Θυλακιοτρόπος</a:t>
            </a:r>
            <a:r>
              <a:rPr lang="el-GR" sz="4000" dirty="0" smtClean="0"/>
              <a:t> (</a:t>
            </a:r>
            <a:r>
              <a:rPr lang="sk-SK" sz="4000" dirty="0" smtClean="0"/>
              <a:t>FS</a:t>
            </a:r>
            <a:r>
              <a:rPr lang="el-GR" sz="4000" dirty="0" smtClean="0"/>
              <a:t>Η)</a:t>
            </a:r>
            <a:r>
              <a:rPr lang="en-US" sz="4000" dirty="0" smtClean="0"/>
              <a:t>  1/</a:t>
            </a:r>
            <a:r>
              <a:rPr lang="el-GR" sz="4000" dirty="0" smtClean="0"/>
              <a:t>2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>
                <a:cs typeface="Times New Roman" pitchFamily="18" charset="0"/>
              </a:rPr>
              <a:t>Δομή</a:t>
            </a:r>
            <a:r>
              <a:rPr lang="el-GR" sz="2000" dirty="0">
                <a:cs typeface="Times New Roman" pitchFamily="18" charset="0"/>
              </a:rPr>
              <a:t>: </a:t>
            </a:r>
            <a:r>
              <a:rPr lang="el-GR" sz="2000" b="1" dirty="0" err="1">
                <a:cs typeface="Times New Roman" pitchFamily="18" charset="0"/>
              </a:rPr>
              <a:t>Γλυκοπρωτεΐνη</a:t>
            </a:r>
            <a:r>
              <a:rPr lang="el-GR" sz="2000" dirty="0">
                <a:cs typeface="Times New Roman" pitchFamily="18" charset="0"/>
              </a:rPr>
              <a:t> αποτελούμενη επίσης από 2 </a:t>
            </a:r>
            <a:r>
              <a:rPr lang="el-GR" sz="2000" dirty="0" err="1">
                <a:cs typeface="Times New Roman" pitchFamily="18" charset="0"/>
              </a:rPr>
              <a:t>υπομονάδες</a:t>
            </a:r>
            <a:r>
              <a:rPr lang="el-GR" sz="2000" dirty="0">
                <a:cs typeface="Times New Roman" pitchFamily="18" charset="0"/>
              </a:rPr>
              <a:t> (α-</a:t>
            </a:r>
            <a:r>
              <a:rPr lang="el-GR" sz="2000" dirty="0" err="1">
                <a:cs typeface="Times New Roman" pitchFamily="18" charset="0"/>
              </a:rPr>
              <a:t>υπομονάδα</a:t>
            </a:r>
            <a:r>
              <a:rPr lang="el-GR" sz="2000" dirty="0">
                <a:cs typeface="Times New Roman" pitchFamily="18" charset="0"/>
              </a:rPr>
              <a:t> και β-</a:t>
            </a:r>
            <a:r>
              <a:rPr lang="el-GR" sz="2000" dirty="0" err="1">
                <a:cs typeface="Times New Roman" pitchFamily="18" charset="0"/>
              </a:rPr>
              <a:t>υπομονάδα</a:t>
            </a:r>
            <a:r>
              <a:rPr lang="el-GR" sz="2000" dirty="0">
                <a:cs typeface="Times New Roman" pitchFamily="18" charset="0"/>
              </a:rPr>
              <a:t>) (</a:t>
            </a:r>
            <a:r>
              <a:rPr lang="el-GR" sz="2000" dirty="0" err="1">
                <a:cs typeface="Times New Roman" pitchFamily="18" charset="0"/>
              </a:rPr>
              <a:t>Μορ</a:t>
            </a:r>
            <a:r>
              <a:rPr lang="el-GR" sz="2000" dirty="0">
                <a:cs typeface="Times New Roman" pitchFamily="18" charset="0"/>
              </a:rPr>
              <a:t>. Βάρος 32 </a:t>
            </a:r>
            <a:r>
              <a:rPr lang="en-GB" sz="2000" dirty="0" err="1">
                <a:cs typeface="Times New Roman" pitchFamily="18" charset="0"/>
              </a:rPr>
              <a:t>kDa</a:t>
            </a:r>
            <a:r>
              <a:rPr lang="en-GB" sz="2000" dirty="0">
                <a:cs typeface="Times New Roman" pitchFamily="18" charset="0"/>
              </a:rPr>
              <a:t> (13+15+ </a:t>
            </a:r>
            <a:r>
              <a:rPr lang="el-GR" sz="2000" dirty="0">
                <a:cs typeface="Times New Roman" pitchFamily="18" charset="0"/>
              </a:rPr>
              <a:t>υδατάνθρακες</a:t>
            </a:r>
            <a:r>
              <a:rPr lang="el-GR" sz="2000" dirty="0" smtClean="0">
                <a:cs typeface="Times New Roman" pitchFamily="18" charset="0"/>
              </a:rPr>
              <a:t>)</a:t>
            </a:r>
            <a:r>
              <a:rPr lang="en-US" sz="2000" dirty="0" smtClean="0">
                <a:cs typeface="Times New Roman" pitchFamily="18" charset="0"/>
              </a:rPr>
              <a:t>.</a:t>
            </a:r>
            <a:endParaRPr lang="el-GR" sz="20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l-GR" sz="2000" b="1" dirty="0">
                <a:cs typeface="Times New Roman" pitchFamily="18" charset="0"/>
              </a:rPr>
              <a:t>Δεύτερος αγγελιοφόρος: </a:t>
            </a:r>
            <a:r>
              <a:rPr lang="en-GB" sz="2000" b="1" dirty="0" err="1">
                <a:cs typeface="Times New Roman" pitchFamily="18" charset="0"/>
              </a:rPr>
              <a:t>cAMP</a:t>
            </a:r>
            <a:r>
              <a:rPr lang="en-GB" sz="2000" b="1" dirty="0">
                <a:cs typeface="Times New Roman" pitchFamily="18" charset="0"/>
              </a:rPr>
              <a:t> </a:t>
            </a:r>
            <a:r>
              <a:rPr lang="en-GB" sz="2000" dirty="0">
                <a:cs typeface="Times New Roman" pitchFamily="18" charset="0"/>
              </a:rPr>
              <a:t>(</a:t>
            </a:r>
            <a:r>
              <a:rPr lang="el-GR" sz="2000" dirty="0">
                <a:cs typeface="Times New Roman" pitchFamily="18" charset="0"/>
              </a:rPr>
              <a:t>πολύπλοκο</a:t>
            </a:r>
            <a:r>
              <a:rPr lang="el-GR" sz="2000" dirty="0" smtClean="0">
                <a:cs typeface="Times New Roman" pitchFamily="18" charset="0"/>
              </a:rPr>
              <a:t>)</a:t>
            </a:r>
            <a:r>
              <a:rPr lang="en-US" sz="2000" dirty="0" smtClean="0"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el-GR" sz="2000" b="1" dirty="0" smtClean="0">
                <a:cs typeface="Times New Roman" pitchFamily="18" charset="0"/>
              </a:rPr>
              <a:t>Εκκρίνεται </a:t>
            </a:r>
            <a:r>
              <a:rPr lang="el-GR" sz="2000" b="1" dirty="0">
                <a:cs typeface="Times New Roman" pitchFamily="18" charset="0"/>
              </a:rPr>
              <a:t>από: Πρόσθια </a:t>
            </a:r>
            <a:r>
              <a:rPr lang="el-GR" sz="2000" b="1" dirty="0" smtClean="0">
                <a:cs typeface="Times New Roman" pitchFamily="18" charset="0"/>
              </a:rPr>
              <a:t>υπόφυση</a:t>
            </a:r>
            <a:r>
              <a:rPr lang="en-US" sz="2000" b="1" dirty="0" smtClean="0">
                <a:cs typeface="Times New Roman" pitchFamily="18" charset="0"/>
              </a:rPr>
              <a:t>.</a:t>
            </a:r>
            <a:endParaRPr lang="el-GR" sz="2000" b="1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l-GR" sz="2000" b="1" dirty="0" err="1">
                <a:cs typeface="Times New Roman" pitchFamily="18" charset="0"/>
              </a:rPr>
              <a:t>Υποθαλαμικός</a:t>
            </a:r>
            <a:r>
              <a:rPr lang="el-GR" sz="2000" b="1" dirty="0">
                <a:cs typeface="Times New Roman" pitchFamily="18" charset="0"/>
              </a:rPr>
              <a:t> έλεγχος</a:t>
            </a:r>
            <a:r>
              <a:rPr lang="el-GR" sz="2000" dirty="0">
                <a:cs typeface="Times New Roman" pitchFamily="18" charset="0"/>
              </a:rPr>
              <a:t>: </a:t>
            </a:r>
            <a:r>
              <a:rPr lang="el-GR" sz="2000" dirty="0" err="1">
                <a:cs typeface="Times New Roman" pitchFamily="18" charset="0"/>
              </a:rPr>
              <a:t>Εκλυτικός</a:t>
            </a:r>
            <a:r>
              <a:rPr lang="el-GR" sz="2000" dirty="0">
                <a:cs typeface="Times New Roman" pitchFamily="18" charset="0"/>
              </a:rPr>
              <a:t> παράγοντας </a:t>
            </a:r>
            <a:r>
              <a:rPr lang="el-GR" sz="2000" dirty="0" err="1">
                <a:cs typeface="Times New Roman" pitchFamily="18" charset="0"/>
              </a:rPr>
              <a:t>γοναδοτροπινών</a:t>
            </a:r>
            <a:r>
              <a:rPr lang="el-GR" sz="2000" dirty="0">
                <a:cs typeface="Times New Roman" pitchFamily="18" charset="0"/>
              </a:rPr>
              <a:t> </a:t>
            </a:r>
            <a:r>
              <a:rPr lang="en-GB" sz="2000" dirty="0">
                <a:cs typeface="Times New Roman" pitchFamily="18" charset="0"/>
              </a:rPr>
              <a:t>(</a:t>
            </a:r>
            <a:r>
              <a:rPr lang="en-GB" sz="2000" dirty="0" err="1">
                <a:cs typeface="Times New Roman" pitchFamily="18" charset="0"/>
              </a:rPr>
              <a:t>GnRH</a:t>
            </a:r>
            <a:r>
              <a:rPr lang="en-GB" sz="2000" dirty="0">
                <a:cs typeface="Times New Roman" pitchFamily="18" charset="0"/>
              </a:rPr>
              <a:t>)</a:t>
            </a:r>
            <a:r>
              <a:rPr lang="el-GR" sz="2000" dirty="0">
                <a:cs typeface="Times New Roman" pitchFamily="18" charset="0"/>
              </a:rPr>
              <a:t> (</a:t>
            </a:r>
            <a:r>
              <a:rPr lang="el-GR" sz="2000" dirty="0" err="1">
                <a:cs typeface="Times New Roman" pitchFamily="18" charset="0"/>
              </a:rPr>
              <a:t>δεκαπεπτίδιο</a:t>
            </a:r>
            <a:r>
              <a:rPr lang="el-GR" sz="2000" dirty="0">
                <a:cs typeface="Times New Roman" pitchFamily="18" charset="0"/>
              </a:rPr>
              <a:t> (</a:t>
            </a:r>
            <a:r>
              <a:rPr lang="el-GR" sz="2000" dirty="0" err="1">
                <a:cs typeface="Times New Roman" pitchFamily="18" charset="0"/>
              </a:rPr>
              <a:t>πρωτοταγής</a:t>
            </a:r>
            <a:r>
              <a:rPr lang="el-GR" sz="2000" dirty="0">
                <a:cs typeface="Times New Roman" pitchFamily="18" charset="0"/>
              </a:rPr>
              <a:t> δομή: </a:t>
            </a:r>
            <a:r>
              <a:rPr lang="en-US" sz="2000" dirty="0">
                <a:cs typeface="Times New Roman" pitchFamily="18" charset="0"/>
              </a:rPr>
              <a:t>Glu-His-Trp-Ser-Tyr-Gly-Leu-Arg-Pro-Gly-NH</a:t>
            </a:r>
            <a:r>
              <a:rPr lang="en-US" sz="2000" baseline="-25000" dirty="0">
                <a:cs typeface="Times New Roman" pitchFamily="18" charset="0"/>
              </a:rPr>
              <a:t>2</a:t>
            </a:r>
            <a:r>
              <a:rPr lang="el-GR" sz="2000" dirty="0">
                <a:cs typeface="Times New Roman" pitchFamily="18" charset="0"/>
              </a:rPr>
              <a:t>) από πρόδρομο </a:t>
            </a:r>
            <a:r>
              <a:rPr lang="el-GR" sz="2000" dirty="0" smtClean="0">
                <a:cs typeface="Times New Roman" pitchFamily="18" charset="0"/>
              </a:rPr>
              <a:t>πολυπεπτίδιο</a:t>
            </a:r>
            <a:r>
              <a:rPr lang="en-US" sz="2000" dirty="0" smtClean="0">
                <a:cs typeface="Times New Roman" pitchFamily="18" charset="0"/>
              </a:rPr>
              <a:t>.</a:t>
            </a:r>
            <a:endParaRPr lang="el-GR" sz="20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l-GR" sz="2000" b="1" dirty="0">
                <a:cs typeface="Times New Roman" pitchFamily="18" charset="0"/>
              </a:rPr>
              <a:t>Ενεργοποιεί: Τα κύτταρα της κοκκιώδους στοιβάδας της ωοθήκης (θηλυκά), τα κύτταρα του </a:t>
            </a:r>
            <a:r>
              <a:rPr lang="en-GB" sz="2000" b="1" dirty="0" err="1">
                <a:cs typeface="Times New Roman" pitchFamily="18" charset="0"/>
              </a:rPr>
              <a:t>Sertoli</a:t>
            </a:r>
            <a:r>
              <a:rPr lang="en-GB" sz="2000" b="1" dirty="0">
                <a:cs typeface="Times New Roman" pitchFamily="18" charset="0"/>
              </a:rPr>
              <a:t> </a:t>
            </a:r>
            <a:r>
              <a:rPr lang="el-GR" sz="2000" b="1" dirty="0">
                <a:cs typeface="Times New Roman" pitchFamily="18" charset="0"/>
              </a:rPr>
              <a:t>(αρσενικά</a:t>
            </a:r>
            <a:r>
              <a:rPr lang="el-GR" sz="2000" b="1" dirty="0" smtClean="0">
                <a:cs typeface="Times New Roman" pitchFamily="18" charset="0"/>
              </a:rPr>
              <a:t>)</a:t>
            </a:r>
            <a:r>
              <a:rPr lang="en-US" sz="2000" b="1" dirty="0" smtClean="0">
                <a:cs typeface="Times New Roman" pitchFamily="18" charset="0"/>
              </a:rPr>
              <a:t>.</a:t>
            </a:r>
            <a:endParaRPr lang="el-GR" sz="2000" b="1" dirty="0">
              <a:cs typeface="Times New Roman" pitchFamily="18" charset="0"/>
            </a:endParaRPr>
          </a:p>
          <a:p>
            <a:pPr marL="0" indent="-548640"/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82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Θυλακιοτρόπος</a:t>
            </a:r>
            <a:r>
              <a:rPr lang="el-GR" sz="4000" dirty="0" smtClean="0"/>
              <a:t> (</a:t>
            </a:r>
            <a:r>
              <a:rPr lang="sk-SK" sz="4000" dirty="0" smtClean="0"/>
              <a:t>FS</a:t>
            </a:r>
            <a:r>
              <a:rPr lang="el-GR" sz="4000" dirty="0" smtClean="0"/>
              <a:t>Η)</a:t>
            </a:r>
            <a:r>
              <a:rPr lang="en-US" sz="4000" dirty="0" smtClean="0"/>
              <a:t>  2/</a:t>
            </a:r>
            <a:r>
              <a:rPr lang="el-GR" sz="4000" dirty="0" smtClean="0"/>
              <a:t>2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b="1" dirty="0">
                <a:cs typeface="Times New Roman" pitchFamily="18" charset="0"/>
              </a:rPr>
              <a:t>Δράση</a:t>
            </a:r>
            <a:r>
              <a:rPr lang="el-GR" sz="2000" dirty="0">
                <a:cs typeface="Times New Roman" pitchFamily="18" charset="0"/>
              </a:rPr>
              <a:t>: Προκαλεί την παραγωγή της πρωτεΐνης πρόσδεσης των ανδρογόνων από τα κύτταρα του </a:t>
            </a:r>
            <a:r>
              <a:rPr lang="en-GB" sz="2000" dirty="0" err="1">
                <a:cs typeface="Times New Roman" pitchFamily="18" charset="0"/>
              </a:rPr>
              <a:t>Sertoli</a:t>
            </a:r>
            <a:r>
              <a:rPr lang="en-GB" sz="2000" dirty="0">
                <a:cs typeface="Times New Roman" pitchFamily="18" charset="0"/>
              </a:rPr>
              <a:t> </a:t>
            </a:r>
            <a:r>
              <a:rPr lang="el-GR" sz="2000" dirty="0">
                <a:cs typeface="Times New Roman" pitchFamily="18" charset="0"/>
              </a:rPr>
              <a:t>(αρσενικά). Την έκφραση του ενζύμου </a:t>
            </a:r>
            <a:r>
              <a:rPr lang="el-GR" sz="2000" dirty="0" err="1">
                <a:cs typeface="Times New Roman" pitchFamily="18" charset="0"/>
              </a:rPr>
              <a:t>αρωματάση</a:t>
            </a:r>
            <a:r>
              <a:rPr lang="el-GR" sz="2000" dirty="0">
                <a:cs typeface="Times New Roman" pitchFamily="18" charset="0"/>
              </a:rPr>
              <a:t> (παραγωγή </a:t>
            </a:r>
            <a:r>
              <a:rPr lang="el-GR" sz="2000" dirty="0" err="1">
                <a:cs typeface="Times New Roman" pitchFamily="18" charset="0"/>
              </a:rPr>
              <a:t>οιστραδιόλης</a:t>
            </a:r>
            <a:r>
              <a:rPr lang="el-GR" sz="2000" dirty="0">
                <a:cs typeface="Times New Roman" pitchFamily="18" charset="0"/>
              </a:rPr>
              <a:t>) και την έκφραση του υποδοχέα της </a:t>
            </a:r>
            <a:r>
              <a:rPr lang="en-GB" sz="2000" dirty="0" smtClean="0">
                <a:cs typeface="Times New Roman" pitchFamily="18" charset="0"/>
              </a:rPr>
              <a:t>LH</a:t>
            </a:r>
            <a:r>
              <a:rPr lang="el-GR" sz="2000" dirty="0" smtClean="0">
                <a:cs typeface="Times New Roman" pitchFamily="18" charset="0"/>
              </a:rPr>
              <a:t>.</a:t>
            </a:r>
            <a:endParaRPr lang="en-GB" sz="2000" dirty="0">
              <a:cs typeface="Times New Roman" pitchFamily="18" charset="0"/>
            </a:endParaRPr>
          </a:p>
          <a:p>
            <a:pPr marL="0" indent="0">
              <a:buNone/>
            </a:pPr>
            <a:r>
              <a:rPr lang="el-GR" sz="2000" b="1" dirty="0">
                <a:cs typeface="Times New Roman" pitchFamily="18" charset="0"/>
              </a:rPr>
              <a:t>Σχόλια</a:t>
            </a:r>
            <a:r>
              <a:rPr lang="el-GR" sz="2000" dirty="0">
                <a:cs typeface="Times New Roman" pitchFamily="18" charset="0"/>
              </a:rPr>
              <a:t>: Και εδώ έχουμε μονοπάτι αρνητικής </a:t>
            </a:r>
            <a:r>
              <a:rPr lang="el-GR" sz="2000" dirty="0" smtClean="0">
                <a:cs typeface="Times New Roman" pitchFamily="18" charset="0"/>
              </a:rPr>
              <a:t>ανάδρασης .</a:t>
            </a:r>
            <a:endParaRPr lang="el-GR" sz="2400" dirty="0">
              <a:cs typeface="Times New Roman" pitchFamily="18" charset="0"/>
            </a:endParaRPr>
          </a:p>
          <a:p>
            <a:pPr marL="0" indent="-548640"/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73" y="1839142"/>
            <a:ext cx="3188484" cy="3578662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63364" y="51408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27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87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Ωχρινοποιητική</a:t>
            </a:r>
            <a:r>
              <a:rPr lang="el-GR" sz="4000" dirty="0" smtClean="0"/>
              <a:t> ορμόνη (</a:t>
            </a:r>
            <a:r>
              <a:rPr lang="en-US" sz="4000" dirty="0" smtClean="0"/>
              <a:t>L</a:t>
            </a:r>
            <a:r>
              <a:rPr lang="el-GR" sz="4000" dirty="0" smtClean="0"/>
              <a:t>Η)</a:t>
            </a:r>
            <a:r>
              <a:rPr lang="en-US" sz="4000" dirty="0" smtClean="0"/>
              <a:t>  1/</a:t>
            </a:r>
            <a:r>
              <a:rPr lang="el-GR" sz="4000" dirty="0" smtClean="0"/>
              <a:t>2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89560" y="1459864"/>
            <a:ext cx="8564880" cy="4865551"/>
          </a:xfrm>
        </p:spPr>
        <p:txBody>
          <a:bodyPr>
            <a:noAutofit/>
          </a:bodyPr>
          <a:lstStyle/>
          <a:p>
            <a:r>
              <a:rPr lang="el-GR" sz="2000" b="1" dirty="0">
                <a:cs typeface="Times New Roman" pitchFamily="18" charset="0"/>
              </a:rPr>
              <a:t>Δομή</a:t>
            </a:r>
            <a:r>
              <a:rPr lang="el-GR" sz="2000" dirty="0">
                <a:cs typeface="Times New Roman" pitchFamily="18" charset="0"/>
              </a:rPr>
              <a:t>: </a:t>
            </a:r>
            <a:r>
              <a:rPr lang="el-GR" sz="2000" b="1" dirty="0" err="1">
                <a:cs typeface="Times New Roman" pitchFamily="18" charset="0"/>
              </a:rPr>
              <a:t>Γλυκοπρωτεΐνη</a:t>
            </a:r>
            <a:r>
              <a:rPr lang="el-GR" sz="2000" dirty="0">
                <a:cs typeface="Times New Roman" pitchFamily="18" charset="0"/>
              </a:rPr>
              <a:t> αποτελούμενη επίσης από 2 </a:t>
            </a:r>
            <a:r>
              <a:rPr lang="el-GR" sz="2000" dirty="0" err="1">
                <a:cs typeface="Times New Roman" pitchFamily="18" charset="0"/>
              </a:rPr>
              <a:t>υπομονάδες</a:t>
            </a:r>
            <a:r>
              <a:rPr lang="el-GR" sz="2000" dirty="0">
                <a:cs typeface="Times New Roman" pitchFamily="18" charset="0"/>
              </a:rPr>
              <a:t> (α-</a:t>
            </a:r>
            <a:r>
              <a:rPr lang="el-GR" sz="2000" dirty="0" err="1">
                <a:cs typeface="Times New Roman" pitchFamily="18" charset="0"/>
              </a:rPr>
              <a:t>υπομονάδα</a:t>
            </a:r>
            <a:r>
              <a:rPr lang="el-GR" sz="2000" dirty="0">
                <a:cs typeface="Times New Roman" pitchFamily="18" charset="0"/>
              </a:rPr>
              <a:t> και β-</a:t>
            </a:r>
            <a:r>
              <a:rPr lang="el-GR" sz="2000" dirty="0" err="1">
                <a:cs typeface="Times New Roman" pitchFamily="18" charset="0"/>
              </a:rPr>
              <a:t>υπομονάδα</a:t>
            </a:r>
            <a:r>
              <a:rPr lang="el-GR" sz="2000" dirty="0">
                <a:cs typeface="Times New Roman" pitchFamily="18" charset="0"/>
              </a:rPr>
              <a:t>) (</a:t>
            </a:r>
            <a:r>
              <a:rPr lang="el-GR" sz="2000" dirty="0" err="1">
                <a:cs typeface="Times New Roman" pitchFamily="18" charset="0"/>
              </a:rPr>
              <a:t>Μορ</a:t>
            </a:r>
            <a:r>
              <a:rPr lang="el-GR" sz="2000" dirty="0">
                <a:cs typeface="Times New Roman" pitchFamily="18" charset="0"/>
              </a:rPr>
              <a:t>. Βάρος 32 </a:t>
            </a:r>
            <a:r>
              <a:rPr lang="en-GB" sz="2000" dirty="0" err="1">
                <a:cs typeface="Times New Roman" pitchFamily="18" charset="0"/>
              </a:rPr>
              <a:t>kDa</a:t>
            </a:r>
            <a:r>
              <a:rPr lang="en-GB" sz="2000" dirty="0">
                <a:cs typeface="Times New Roman" pitchFamily="18" charset="0"/>
              </a:rPr>
              <a:t> (13+15+ </a:t>
            </a:r>
            <a:r>
              <a:rPr lang="el-GR" sz="2000" dirty="0">
                <a:cs typeface="Times New Roman" pitchFamily="18" charset="0"/>
              </a:rPr>
              <a:t>υδατάνθρακες</a:t>
            </a:r>
            <a:r>
              <a:rPr lang="el-GR" sz="2000" dirty="0" smtClean="0">
                <a:cs typeface="Times New Roman" pitchFamily="18" charset="0"/>
              </a:rPr>
              <a:t>)</a:t>
            </a:r>
            <a:r>
              <a:rPr lang="en-US" sz="2000" dirty="0" smtClean="0">
                <a:cs typeface="Times New Roman" pitchFamily="18" charset="0"/>
              </a:rPr>
              <a:t>.</a:t>
            </a:r>
            <a:endParaRPr lang="el-GR" sz="2000" dirty="0">
              <a:cs typeface="Times New Roman" pitchFamily="18" charset="0"/>
            </a:endParaRPr>
          </a:p>
          <a:p>
            <a:r>
              <a:rPr lang="el-GR" sz="2000" b="1" dirty="0">
                <a:cs typeface="Times New Roman" pitchFamily="18" charset="0"/>
              </a:rPr>
              <a:t>Δεύτερος αγγελιοφόρος</a:t>
            </a:r>
            <a:r>
              <a:rPr lang="el-GR" sz="2000" dirty="0">
                <a:cs typeface="Times New Roman" pitchFamily="18" charset="0"/>
              </a:rPr>
              <a:t>: </a:t>
            </a:r>
            <a:r>
              <a:rPr lang="en-GB" sz="2000" b="1" dirty="0" err="1">
                <a:cs typeface="Times New Roman" pitchFamily="18" charset="0"/>
              </a:rPr>
              <a:t>cAMP</a:t>
            </a:r>
            <a:r>
              <a:rPr lang="en-GB" sz="2000" dirty="0">
                <a:cs typeface="Times New Roman" pitchFamily="18" charset="0"/>
              </a:rPr>
              <a:t> (</a:t>
            </a:r>
            <a:r>
              <a:rPr lang="el-GR" sz="2000" dirty="0">
                <a:cs typeface="Times New Roman" pitchFamily="18" charset="0"/>
              </a:rPr>
              <a:t>πολύπλοκο</a:t>
            </a:r>
            <a:r>
              <a:rPr lang="el-GR" sz="2000" dirty="0" smtClean="0">
                <a:cs typeface="Times New Roman" pitchFamily="18" charset="0"/>
              </a:rPr>
              <a:t>)</a:t>
            </a:r>
            <a:r>
              <a:rPr lang="en-US" sz="2000" dirty="0" smtClean="0">
                <a:cs typeface="Times New Roman" pitchFamily="18" charset="0"/>
              </a:rPr>
              <a:t>.</a:t>
            </a:r>
            <a:endParaRPr lang="en-GB" sz="2000" dirty="0">
              <a:cs typeface="Times New Roman" pitchFamily="18" charset="0"/>
            </a:endParaRPr>
          </a:p>
          <a:p>
            <a:r>
              <a:rPr lang="el-GR" sz="2000" b="1" dirty="0">
                <a:cs typeface="Times New Roman" pitchFamily="18" charset="0"/>
              </a:rPr>
              <a:t>Εκκρίνεται από</a:t>
            </a:r>
            <a:r>
              <a:rPr lang="el-GR" sz="2000" dirty="0">
                <a:cs typeface="Times New Roman" pitchFamily="18" charset="0"/>
              </a:rPr>
              <a:t>: </a:t>
            </a:r>
            <a:r>
              <a:rPr lang="el-GR" sz="2000" b="1" dirty="0">
                <a:cs typeface="Times New Roman" pitchFamily="18" charset="0"/>
              </a:rPr>
              <a:t>Πρόσθια </a:t>
            </a:r>
            <a:r>
              <a:rPr lang="el-GR" sz="2000" b="1" dirty="0" smtClean="0">
                <a:cs typeface="Times New Roman" pitchFamily="18" charset="0"/>
              </a:rPr>
              <a:t>υπόφυση</a:t>
            </a:r>
            <a:r>
              <a:rPr lang="en-US" sz="2000" b="1" dirty="0" smtClean="0">
                <a:cs typeface="Times New Roman" pitchFamily="18" charset="0"/>
              </a:rPr>
              <a:t>.</a:t>
            </a:r>
            <a:endParaRPr lang="el-GR" sz="2000" b="1" dirty="0">
              <a:cs typeface="Times New Roman" pitchFamily="18" charset="0"/>
            </a:endParaRPr>
          </a:p>
          <a:p>
            <a:r>
              <a:rPr lang="el-GR" sz="2000" b="1" dirty="0" err="1">
                <a:cs typeface="Times New Roman" pitchFamily="18" charset="0"/>
              </a:rPr>
              <a:t>Υποθαλαμικός</a:t>
            </a:r>
            <a:r>
              <a:rPr lang="el-GR" sz="2000" b="1" dirty="0">
                <a:cs typeface="Times New Roman" pitchFamily="18" charset="0"/>
              </a:rPr>
              <a:t> έλεγχος: </a:t>
            </a:r>
            <a:r>
              <a:rPr lang="el-GR" sz="2000" dirty="0">
                <a:cs typeface="Times New Roman" pitchFamily="18" charset="0"/>
              </a:rPr>
              <a:t>Επίσης ο </a:t>
            </a:r>
            <a:r>
              <a:rPr lang="el-GR" sz="2000" dirty="0" err="1">
                <a:cs typeface="Times New Roman" pitchFamily="18" charset="0"/>
              </a:rPr>
              <a:t>εκλυτικός</a:t>
            </a:r>
            <a:r>
              <a:rPr lang="el-GR" sz="2000" dirty="0">
                <a:cs typeface="Times New Roman" pitchFamily="18" charset="0"/>
              </a:rPr>
              <a:t> παράγοντας </a:t>
            </a:r>
            <a:r>
              <a:rPr lang="el-GR" sz="2000" dirty="0" err="1">
                <a:cs typeface="Times New Roman" pitchFamily="18" charset="0"/>
              </a:rPr>
              <a:t>γοναδοτροπινών</a:t>
            </a:r>
            <a:r>
              <a:rPr lang="el-GR" sz="2000" dirty="0">
                <a:cs typeface="Times New Roman" pitchFamily="18" charset="0"/>
              </a:rPr>
              <a:t> </a:t>
            </a:r>
            <a:r>
              <a:rPr lang="en-GB" sz="2000" dirty="0">
                <a:cs typeface="Times New Roman" pitchFamily="18" charset="0"/>
              </a:rPr>
              <a:t>(</a:t>
            </a:r>
            <a:r>
              <a:rPr lang="en-GB" sz="2000" dirty="0" err="1">
                <a:cs typeface="Times New Roman" pitchFamily="18" charset="0"/>
              </a:rPr>
              <a:t>GnRH</a:t>
            </a:r>
            <a:r>
              <a:rPr lang="en-GB" sz="2000" dirty="0">
                <a:cs typeface="Times New Roman" pitchFamily="18" charset="0"/>
              </a:rPr>
              <a:t>)</a:t>
            </a:r>
            <a:r>
              <a:rPr lang="el-GR" sz="2000" dirty="0">
                <a:cs typeface="Times New Roman" pitchFamily="18" charset="0"/>
              </a:rPr>
              <a:t> (</a:t>
            </a:r>
            <a:r>
              <a:rPr lang="el-GR" sz="2000" dirty="0" err="1">
                <a:cs typeface="Times New Roman" pitchFamily="18" charset="0"/>
              </a:rPr>
              <a:t>δεκαπεπτίδιο</a:t>
            </a:r>
            <a:r>
              <a:rPr lang="el-GR" sz="2000" dirty="0">
                <a:cs typeface="Times New Roman" pitchFamily="18" charset="0"/>
              </a:rPr>
              <a:t> (</a:t>
            </a:r>
            <a:r>
              <a:rPr lang="el-GR" sz="2000" dirty="0" err="1">
                <a:cs typeface="Times New Roman" pitchFamily="18" charset="0"/>
              </a:rPr>
              <a:t>πρωτοταγής</a:t>
            </a:r>
            <a:r>
              <a:rPr lang="el-GR" sz="2000" dirty="0">
                <a:cs typeface="Times New Roman" pitchFamily="18" charset="0"/>
              </a:rPr>
              <a:t> δομή: </a:t>
            </a:r>
            <a:r>
              <a:rPr lang="en-US" sz="2000" dirty="0">
                <a:cs typeface="Times New Roman" pitchFamily="18" charset="0"/>
              </a:rPr>
              <a:t>Glu-His-Trp-Ser-Tyr-Gly-Leu-Arg-Pro-Gly-NH</a:t>
            </a:r>
            <a:r>
              <a:rPr lang="en-US" sz="2000" baseline="-25000" dirty="0">
                <a:cs typeface="Times New Roman" pitchFamily="18" charset="0"/>
              </a:rPr>
              <a:t>2</a:t>
            </a:r>
            <a:r>
              <a:rPr lang="el-GR" sz="2000" dirty="0">
                <a:cs typeface="Times New Roman" pitchFamily="18" charset="0"/>
              </a:rPr>
              <a:t>) από πρόδρομο </a:t>
            </a:r>
            <a:r>
              <a:rPr lang="el-GR" sz="2000" dirty="0" smtClean="0">
                <a:cs typeface="Times New Roman" pitchFamily="18" charset="0"/>
              </a:rPr>
              <a:t>πολυπεπτίδιο</a:t>
            </a:r>
            <a:r>
              <a:rPr lang="en-US" sz="2000" dirty="0" smtClean="0">
                <a:cs typeface="Times New Roman" pitchFamily="18" charset="0"/>
              </a:rPr>
              <a:t>.</a:t>
            </a:r>
            <a:r>
              <a:rPr lang="el-GR" sz="2000" dirty="0" smtClean="0">
                <a:cs typeface="Times New Roman" pitchFamily="18" charset="0"/>
              </a:rPr>
              <a:t> </a:t>
            </a:r>
            <a:endParaRPr lang="el-GR" sz="2000" dirty="0">
              <a:cs typeface="Times New Roman" pitchFamily="18" charset="0"/>
            </a:endParaRPr>
          </a:p>
          <a:p>
            <a:r>
              <a:rPr lang="el-GR" sz="2000" b="1" dirty="0">
                <a:cs typeface="Times New Roman" pitchFamily="18" charset="0"/>
              </a:rPr>
              <a:t>Ενεργοποιεί: Τα </a:t>
            </a:r>
            <a:r>
              <a:rPr lang="el-GR" sz="2000" b="1" dirty="0" err="1">
                <a:cs typeface="Times New Roman" pitchFamily="18" charset="0"/>
              </a:rPr>
              <a:t>ωχρινικά</a:t>
            </a:r>
            <a:r>
              <a:rPr lang="el-GR" sz="2000" b="1" dirty="0">
                <a:cs typeface="Times New Roman" pitchFamily="18" charset="0"/>
              </a:rPr>
              <a:t> κύτταρα και τα κύτταρα της κοκκιώδους στοιβάδας της ωοθήκης (θηλυκά), τα κύτταρα του </a:t>
            </a:r>
            <a:r>
              <a:rPr lang="en-GB" sz="2000" b="1" dirty="0" err="1">
                <a:cs typeface="Times New Roman" pitchFamily="18" charset="0"/>
              </a:rPr>
              <a:t>Leydig</a:t>
            </a:r>
            <a:r>
              <a:rPr lang="en-GB" sz="2000" b="1" dirty="0">
                <a:cs typeface="Times New Roman" pitchFamily="18" charset="0"/>
              </a:rPr>
              <a:t> </a:t>
            </a:r>
            <a:r>
              <a:rPr lang="el-GR" sz="2000" b="1" dirty="0">
                <a:cs typeface="Times New Roman" pitchFamily="18" charset="0"/>
              </a:rPr>
              <a:t>(αρσενικά</a:t>
            </a:r>
            <a:r>
              <a:rPr lang="el-GR" sz="2000" b="1" dirty="0" smtClean="0">
                <a:cs typeface="Times New Roman" pitchFamily="18" charset="0"/>
              </a:rPr>
              <a:t>)</a:t>
            </a:r>
            <a:r>
              <a:rPr lang="en-US" sz="2000" b="1" dirty="0" smtClean="0">
                <a:cs typeface="Times New Roman" pitchFamily="18" charset="0"/>
              </a:rPr>
              <a:t>.</a:t>
            </a:r>
            <a:endParaRPr lang="el-GR" sz="2000" b="1" dirty="0">
              <a:cs typeface="Times New Roman" pitchFamily="18" charset="0"/>
            </a:endParaRPr>
          </a:p>
          <a:p>
            <a:r>
              <a:rPr lang="el-GR" sz="2000" b="1" dirty="0">
                <a:cs typeface="Times New Roman" pitchFamily="18" charset="0"/>
              </a:rPr>
              <a:t>Δράση</a:t>
            </a:r>
            <a:r>
              <a:rPr lang="el-GR" sz="2000" dirty="0">
                <a:cs typeface="Times New Roman" pitchFamily="18" charset="0"/>
              </a:rPr>
              <a:t>: Προκαλεί την παραγωγή της τεστοστερόνης από τα κύτταρα του </a:t>
            </a:r>
            <a:r>
              <a:rPr lang="en-GB" sz="2000" dirty="0" err="1">
                <a:cs typeface="Times New Roman" pitchFamily="18" charset="0"/>
              </a:rPr>
              <a:t>Leydig</a:t>
            </a:r>
            <a:r>
              <a:rPr lang="en-GB" sz="2000" dirty="0">
                <a:cs typeface="Times New Roman" pitchFamily="18" charset="0"/>
              </a:rPr>
              <a:t> </a:t>
            </a:r>
            <a:r>
              <a:rPr lang="el-GR" sz="2000" dirty="0">
                <a:cs typeface="Times New Roman" pitchFamily="18" charset="0"/>
              </a:rPr>
              <a:t>(αρσενικά). </a:t>
            </a:r>
            <a:r>
              <a:rPr lang="en-GB" sz="2000" dirty="0">
                <a:cs typeface="Times New Roman" pitchFamily="18" charset="0"/>
              </a:rPr>
              <a:t>T</a:t>
            </a:r>
            <a:r>
              <a:rPr lang="el-GR" sz="2000" dirty="0">
                <a:cs typeface="Times New Roman" pitchFamily="18" charset="0"/>
              </a:rPr>
              <a:t>ην παραγωγή προγεστερόνης από τα </a:t>
            </a:r>
            <a:r>
              <a:rPr lang="el-GR" sz="2000" dirty="0" err="1">
                <a:cs typeface="Times New Roman" pitchFamily="18" charset="0"/>
              </a:rPr>
              <a:t>ωχρινικά</a:t>
            </a:r>
            <a:r>
              <a:rPr lang="el-GR" sz="2000" dirty="0">
                <a:cs typeface="Times New Roman" pitchFamily="18" charset="0"/>
              </a:rPr>
              <a:t> και κοκκιώδη κύτταρα της </a:t>
            </a:r>
            <a:r>
              <a:rPr lang="el-GR" sz="2000" dirty="0" smtClean="0">
                <a:cs typeface="Times New Roman" pitchFamily="18" charset="0"/>
              </a:rPr>
              <a:t>ωοθήκης</a:t>
            </a:r>
            <a:r>
              <a:rPr lang="en-US" sz="2000" dirty="0" smtClean="0">
                <a:cs typeface="Times New Roman" pitchFamily="18" charset="0"/>
              </a:rPr>
              <a:t>.</a:t>
            </a:r>
            <a:endParaRPr lang="en-GB" sz="2000" dirty="0">
              <a:cs typeface="Times New Roman" pitchFamily="18" charset="0"/>
            </a:endParaRPr>
          </a:p>
          <a:p>
            <a:r>
              <a:rPr lang="el-GR" sz="2000" b="1" dirty="0">
                <a:cs typeface="Times New Roman" pitchFamily="18" charset="0"/>
              </a:rPr>
              <a:t>Σχόλια: </a:t>
            </a:r>
            <a:r>
              <a:rPr lang="en-GB" sz="2000" dirty="0">
                <a:cs typeface="Times New Roman" pitchFamily="18" charset="0"/>
              </a:rPr>
              <a:t>E</a:t>
            </a:r>
            <a:r>
              <a:rPr lang="el-GR" sz="2000" dirty="0" err="1">
                <a:cs typeface="Times New Roman" pitchFamily="18" charset="0"/>
              </a:rPr>
              <a:t>δώ</a:t>
            </a:r>
            <a:r>
              <a:rPr lang="el-GR" sz="2000" dirty="0">
                <a:cs typeface="Times New Roman" pitchFamily="18" charset="0"/>
              </a:rPr>
              <a:t> έχουμε μονοπάτι θετικής ανάδρασης για την έκκριση της </a:t>
            </a:r>
            <a:r>
              <a:rPr lang="en-GB" sz="2000" dirty="0">
                <a:cs typeface="Times New Roman" pitchFamily="18" charset="0"/>
              </a:rPr>
              <a:t>LH </a:t>
            </a:r>
            <a:r>
              <a:rPr lang="el-GR" sz="2000" dirty="0">
                <a:cs typeface="Times New Roman" pitchFamily="18" charset="0"/>
              </a:rPr>
              <a:t>μέσω των </a:t>
            </a:r>
            <a:r>
              <a:rPr lang="el-GR" sz="2000" dirty="0" smtClean="0">
                <a:cs typeface="Times New Roman" pitchFamily="18" charset="0"/>
              </a:rPr>
              <a:t>οιστρογόνων</a:t>
            </a:r>
            <a:r>
              <a:rPr lang="en-US" sz="2000" dirty="0" smtClean="0">
                <a:cs typeface="Times New Roman" pitchFamily="18" charset="0"/>
              </a:rPr>
              <a:t>.</a:t>
            </a:r>
            <a:r>
              <a:rPr lang="el-GR" sz="2000" dirty="0" smtClean="0">
                <a:cs typeface="Times New Roman" pitchFamily="18" charset="0"/>
              </a:rPr>
              <a:t>  </a:t>
            </a:r>
            <a:endParaRPr lang="el-GR" sz="2000" dirty="0">
              <a:cs typeface="Times New Roman" pitchFamily="18" charset="0"/>
            </a:endParaRPr>
          </a:p>
          <a:p>
            <a:pPr marL="0" indent="-548640"/>
            <a:endParaRPr lang="en-US" sz="20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82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 smtClean="0"/>
              <a:t>Ωχρινοποιητική</a:t>
            </a:r>
            <a:r>
              <a:rPr lang="el-GR" sz="4000" dirty="0" smtClean="0"/>
              <a:t> ορμόνη (</a:t>
            </a:r>
            <a:r>
              <a:rPr lang="en-US" sz="4000" dirty="0" smtClean="0"/>
              <a:t>L</a:t>
            </a:r>
            <a:r>
              <a:rPr lang="el-GR" sz="4000" dirty="0" smtClean="0"/>
              <a:t>Η)</a:t>
            </a:r>
            <a:r>
              <a:rPr lang="en-US" sz="4000" dirty="0" smtClean="0"/>
              <a:t>  2/</a:t>
            </a:r>
            <a:r>
              <a:rPr lang="el-GR" sz="4000" dirty="0" smtClean="0"/>
              <a:t>2</a:t>
            </a:r>
            <a:endParaRPr lang="en-US" sz="3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48" y="2144267"/>
            <a:ext cx="3596952" cy="1816308"/>
          </a:xfrm>
        </p:spPr>
      </p:pic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531" y="1958892"/>
            <a:ext cx="2857500" cy="2857500"/>
          </a:xfrm>
          <a:ln>
            <a:solidFill>
              <a:schemeClr val="tx1"/>
            </a:solidFill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17309" y="4194123"/>
            <a:ext cx="91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cs typeface="Times New Roman" pitchFamily="18" charset="0"/>
              </a:rPr>
              <a:t>GnRH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58044" y="4853762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cs typeface="Times New Roman" pitchFamily="18" charset="0"/>
              </a:rPr>
              <a:t>LH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148832" y="366185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28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93677" y="453939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29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202354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Σκοπός της </a:t>
            </a:r>
            <a:r>
              <a:rPr lang="el-GR" dirty="0" smtClean="0"/>
              <a:t>διάλεξης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>
                <a:cs typeface="Times New Roman" pitchFamily="18" charset="0"/>
              </a:rPr>
              <a:t>Να αναδείξει τη σημασία των ορμονών ως τα μόρια-κλειδιά για την ανάπτυξη και ομοιόσταση των </a:t>
            </a:r>
            <a:r>
              <a:rPr lang="el-GR" sz="2400" dirty="0" err="1">
                <a:cs typeface="Times New Roman" pitchFamily="18" charset="0"/>
              </a:rPr>
              <a:t>ζωϊκών</a:t>
            </a:r>
            <a:r>
              <a:rPr lang="el-GR" sz="2400" dirty="0">
                <a:cs typeface="Times New Roman" pitchFamily="18" charset="0"/>
              </a:rPr>
              <a:t> </a:t>
            </a:r>
            <a:r>
              <a:rPr lang="el-GR" sz="2400" dirty="0" smtClean="0">
                <a:cs typeface="Times New Roman" pitchFamily="18" charset="0"/>
              </a:rPr>
              <a:t>ειδών.</a:t>
            </a:r>
            <a:endParaRPr lang="el-GR" sz="2400" dirty="0">
              <a:cs typeface="Times New Roman" pitchFamily="18" charset="0"/>
            </a:endParaRPr>
          </a:p>
          <a:p>
            <a:r>
              <a:rPr lang="el-GR" sz="2400" dirty="0">
                <a:cs typeface="Times New Roman" pitchFamily="18" charset="0"/>
              </a:rPr>
              <a:t>Να παρουσιάσει τους τρόπους δράσης των ορμονών στους </a:t>
            </a:r>
            <a:r>
              <a:rPr lang="el-GR" sz="2400" dirty="0" err="1">
                <a:cs typeface="Times New Roman" pitchFamily="18" charset="0"/>
              </a:rPr>
              <a:t>ζωϊκούς</a:t>
            </a:r>
            <a:r>
              <a:rPr lang="el-GR" sz="2400" dirty="0">
                <a:cs typeface="Times New Roman" pitchFamily="18" charset="0"/>
              </a:rPr>
              <a:t> </a:t>
            </a:r>
            <a:r>
              <a:rPr lang="el-GR" sz="2400" dirty="0" smtClean="0">
                <a:cs typeface="Times New Roman" pitchFamily="18" charset="0"/>
              </a:rPr>
              <a:t>οργανισμούς.</a:t>
            </a:r>
            <a:endParaRPr lang="el-GR" sz="2400" dirty="0">
              <a:cs typeface="Times New Roman" pitchFamily="18" charset="0"/>
            </a:endParaRPr>
          </a:p>
          <a:p>
            <a:r>
              <a:rPr lang="el-GR" sz="2400" dirty="0">
                <a:cs typeface="Times New Roman" pitchFamily="18" charset="0"/>
              </a:rPr>
              <a:t>Να παραθέσει βασικές έννοιες και γνώσεις που θα αποτελέσουν θεμέλιο για την κατανόηση περαιτέρω εξειδικευμένων μαθημάτων στα επόμενα </a:t>
            </a:r>
            <a:r>
              <a:rPr lang="el-GR" sz="2400" dirty="0" smtClean="0">
                <a:cs typeface="Times New Roman" pitchFamily="18" charset="0"/>
              </a:rPr>
              <a:t>εξάμηνα.</a:t>
            </a:r>
            <a:endParaRPr lang="en-US" sz="2400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67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Προλακτίνη 1/3</a:t>
            </a:r>
            <a:endParaRPr lang="en-US" sz="3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326342"/>
            <a:ext cx="5791200" cy="527999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l-GR" sz="3600" b="1" dirty="0">
                <a:cs typeface="Times New Roman" pitchFamily="18" charset="0"/>
              </a:rPr>
              <a:t>Δομή: </a:t>
            </a:r>
            <a:r>
              <a:rPr lang="el-GR" sz="3600" b="1" dirty="0" err="1">
                <a:cs typeface="Times New Roman" pitchFamily="18" charset="0"/>
              </a:rPr>
              <a:t>Γλυκοπρωτεΐνη</a:t>
            </a:r>
            <a:r>
              <a:rPr lang="el-GR" sz="3600" dirty="0">
                <a:cs typeface="Times New Roman" pitchFamily="18" charset="0"/>
              </a:rPr>
              <a:t> (</a:t>
            </a:r>
            <a:r>
              <a:rPr lang="el-GR" sz="3600" dirty="0" err="1">
                <a:cs typeface="Times New Roman" pitchFamily="18" charset="0"/>
              </a:rPr>
              <a:t>Μορ</a:t>
            </a:r>
            <a:r>
              <a:rPr lang="el-GR" sz="3600" dirty="0">
                <a:cs typeface="Times New Roman" pitchFamily="18" charset="0"/>
              </a:rPr>
              <a:t>. Βάρος </a:t>
            </a:r>
            <a:r>
              <a:rPr lang="en-GB" sz="3600" dirty="0">
                <a:cs typeface="Times New Roman" pitchFamily="18" charset="0"/>
              </a:rPr>
              <a:t>26</a:t>
            </a:r>
            <a:r>
              <a:rPr lang="el-GR" sz="3600" dirty="0">
                <a:cs typeface="Times New Roman" pitchFamily="18" charset="0"/>
              </a:rPr>
              <a:t> </a:t>
            </a:r>
            <a:r>
              <a:rPr lang="en-GB" sz="3600" dirty="0" err="1">
                <a:cs typeface="Times New Roman" pitchFamily="18" charset="0"/>
              </a:rPr>
              <a:t>kDa</a:t>
            </a:r>
            <a:r>
              <a:rPr lang="el-GR" sz="3600" dirty="0">
                <a:cs typeface="Times New Roman" pitchFamily="18" charset="0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l-GR" sz="3600" b="1" dirty="0">
                <a:cs typeface="Times New Roman" pitchFamily="18" charset="0"/>
              </a:rPr>
              <a:t>Δεύτερος αγγελιοφόρος</a:t>
            </a:r>
            <a:r>
              <a:rPr lang="el-GR" sz="3600" dirty="0">
                <a:cs typeface="Times New Roman" pitchFamily="18" charset="0"/>
              </a:rPr>
              <a:t>: </a:t>
            </a:r>
            <a:r>
              <a:rPr lang="el-GR" sz="3600" b="1" dirty="0">
                <a:cs typeface="Times New Roman" pitchFamily="18" charset="0"/>
              </a:rPr>
              <a:t>Υποδοχέας </a:t>
            </a:r>
            <a:r>
              <a:rPr lang="el-GR" sz="3600" b="1" dirty="0" err="1">
                <a:cs typeface="Times New Roman" pitchFamily="18" charset="0"/>
              </a:rPr>
              <a:t>κινάσης</a:t>
            </a:r>
            <a:r>
              <a:rPr lang="el-GR" sz="3600" b="1" dirty="0">
                <a:cs typeface="Times New Roman" pitchFamily="18" charset="0"/>
              </a:rPr>
              <a:t> </a:t>
            </a:r>
            <a:r>
              <a:rPr lang="el-GR" sz="3600" b="1" dirty="0" err="1" smtClean="0">
                <a:cs typeface="Times New Roman" pitchFamily="18" charset="0"/>
              </a:rPr>
              <a:t>τυροσίνης</a:t>
            </a:r>
            <a:r>
              <a:rPr lang="el-GR" sz="3600" b="1" dirty="0" smtClean="0">
                <a:cs typeface="Times New Roman" pitchFamily="18" charset="0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el-GR" sz="3600" b="1" dirty="0" smtClean="0">
                <a:cs typeface="Times New Roman" pitchFamily="18" charset="0"/>
              </a:rPr>
              <a:t>Εκκρίνεται </a:t>
            </a:r>
            <a:r>
              <a:rPr lang="el-GR" sz="3600" b="1" dirty="0">
                <a:cs typeface="Times New Roman" pitchFamily="18" charset="0"/>
              </a:rPr>
              <a:t>από: Πρόσθια υπόφυση</a:t>
            </a:r>
          </a:p>
          <a:p>
            <a:pPr>
              <a:lnSpc>
                <a:spcPct val="110000"/>
              </a:lnSpc>
            </a:pPr>
            <a:r>
              <a:rPr lang="el-GR" sz="3600" b="1" dirty="0" err="1">
                <a:cs typeface="Times New Roman" pitchFamily="18" charset="0"/>
              </a:rPr>
              <a:t>Υποθαλαμικός</a:t>
            </a:r>
            <a:r>
              <a:rPr lang="el-GR" sz="3600" b="1" dirty="0">
                <a:cs typeface="Times New Roman" pitchFamily="18" charset="0"/>
              </a:rPr>
              <a:t> έλεγχος</a:t>
            </a:r>
            <a:r>
              <a:rPr lang="el-GR" sz="3600" dirty="0">
                <a:cs typeface="Times New Roman" pitchFamily="18" charset="0"/>
              </a:rPr>
              <a:t>: Ανασταλτικός μέσω της </a:t>
            </a:r>
            <a:r>
              <a:rPr lang="el-GR" sz="3600" dirty="0" err="1">
                <a:cs typeface="Times New Roman" pitchFamily="18" charset="0"/>
              </a:rPr>
              <a:t>ντοπαμίνης</a:t>
            </a:r>
            <a:r>
              <a:rPr lang="el-GR" sz="3600" dirty="0">
                <a:cs typeface="Times New Roman" pitchFamily="18" charset="0"/>
              </a:rPr>
              <a:t>. Διεγερτικός μέσω του </a:t>
            </a:r>
            <a:r>
              <a:rPr lang="el-GR" sz="3600" dirty="0" err="1">
                <a:cs typeface="Times New Roman" pitchFamily="18" charset="0"/>
              </a:rPr>
              <a:t>εκλυτικού</a:t>
            </a:r>
            <a:r>
              <a:rPr lang="el-GR" sz="3600" dirty="0">
                <a:cs typeface="Times New Roman" pitchFamily="18" charset="0"/>
              </a:rPr>
              <a:t> παράγοντα της </a:t>
            </a:r>
            <a:r>
              <a:rPr lang="el-GR" sz="3600" dirty="0" err="1">
                <a:cs typeface="Times New Roman" pitchFamily="18" charset="0"/>
              </a:rPr>
              <a:t>προλακτίνης</a:t>
            </a:r>
            <a:r>
              <a:rPr lang="el-GR" sz="3600" dirty="0">
                <a:cs typeface="Times New Roman" pitchFamily="18" charset="0"/>
              </a:rPr>
              <a:t> (πολυπεπτίδιο 83 αμινοξέων (στον αρουραίο</a:t>
            </a:r>
            <a:r>
              <a:rPr lang="el-GR" sz="3600" dirty="0" smtClean="0">
                <a:cs typeface="Times New Roman" pitchFamily="18" charset="0"/>
              </a:rPr>
              <a:t>)).</a:t>
            </a:r>
            <a:endParaRPr lang="el-GR" sz="3600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3600" b="1" dirty="0">
                <a:cs typeface="Times New Roman" pitchFamily="18" charset="0"/>
              </a:rPr>
              <a:t>Ενεργοποιεί: Τα </a:t>
            </a:r>
            <a:r>
              <a:rPr lang="el-GR" sz="3600" b="1" dirty="0" err="1">
                <a:cs typeface="Times New Roman" pitchFamily="18" charset="0"/>
              </a:rPr>
              <a:t>μυοεπιθηλιακά</a:t>
            </a:r>
            <a:r>
              <a:rPr lang="el-GR" sz="3600" b="1" dirty="0">
                <a:cs typeface="Times New Roman" pitchFamily="18" charset="0"/>
              </a:rPr>
              <a:t> κύτταρα των μαστικών αδένων για την παραγωγή γάλακτος</a:t>
            </a:r>
            <a:r>
              <a:rPr lang="el-GR" sz="3600" dirty="0">
                <a:cs typeface="Times New Roman" pitchFamily="18" charset="0"/>
              </a:rPr>
              <a:t>. Ο υποδοχέας της </a:t>
            </a:r>
            <a:r>
              <a:rPr lang="el-GR" sz="3600" dirty="0" err="1">
                <a:cs typeface="Times New Roman" pitchFamily="18" charset="0"/>
              </a:rPr>
              <a:t>προλακτίνης</a:t>
            </a:r>
            <a:r>
              <a:rPr lang="el-GR" sz="3600" dirty="0">
                <a:cs typeface="Times New Roman" pitchFamily="18" charset="0"/>
              </a:rPr>
              <a:t> έχει βρεθεί σε πολλά άλλα είδη κυττάρων εκτός </a:t>
            </a:r>
            <a:r>
              <a:rPr lang="el-GR" sz="3600" dirty="0" err="1">
                <a:cs typeface="Times New Roman" pitchFamily="18" charset="0"/>
              </a:rPr>
              <a:t>απο</a:t>
            </a:r>
            <a:r>
              <a:rPr lang="el-GR" sz="3600" dirty="0">
                <a:cs typeface="Times New Roman" pitchFamily="18" charset="0"/>
              </a:rPr>
              <a:t> τους μαστικούς αδένες. Αυτό σχετίζεται με τη δράση της ορμόνης σε άλλους φυσιολογικούς μηχανισμούς (δείτε παρακάτω</a:t>
            </a:r>
            <a:r>
              <a:rPr lang="el-GR" sz="3600" dirty="0" smtClean="0">
                <a:cs typeface="Times New Roman" pitchFamily="18" charset="0"/>
              </a:rPr>
              <a:t>).</a:t>
            </a:r>
            <a:endParaRPr lang="el-GR" sz="3600" dirty="0"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570" y="2318525"/>
            <a:ext cx="2950262" cy="1948675"/>
          </a:xfrm>
        </p:spPr>
      </p:pic>
      <p:sp>
        <p:nvSpPr>
          <p:cNvPr id="8" name="TextBox 7"/>
          <p:cNvSpPr txBox="1"/>
          <p:nvPr/>
        </p:nvSpPr>
        <p:spPr>
          <a:xfrm>
            <a:off x="8344470" y="396633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30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391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258446"/>
            <a:ext cx="7886700" cy="1325563"/>
          </a:xfrm>
        </p:spPr>
        <p:txBody>
          <a:bodyPr/>
          <a:lstStyle/>
          <a:p>
            <a:r>
              <a:rPr lang="el-GR" dirty="0" smtClean="0"/>
              <a:t>Προλακτίνη 2/3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8140" y="1486649"/>
            <a:ext cx="8427720" cy="483876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l-GR" sz="2200" b="1" dirty="0">
                <a:cs typeface="Times New Roman" pitchFamily="18" charset="0"/>
              </a:rPr>
              <a:t>Δράση</a:t>
            </a:r>
            <a:r>
              <a:rPr lang="el-GR" sz="2200" dirty="0">
                <a:cs typeface="Times New Roman" pitchFamily="18" charset="0"/>
              </a:rPr>
              <a:t>: Προκαλεί την παραγωγή γάλακτος από τους μαστικούς αδένες των </a:t>
            </a:r>
            <a:r>
              <a:rPr lang="el-GR" sz="2200" b="1" dirty="0">
                <a:cs typeface="Times New Roman" pitchFamily="18" charset="0"/>
              </a:rPr>
              <a:t>Θηλαστικών</a:t>
            </a:r>
            <a:r>
              <a:rPr lang="el-GR" sz="2200" dirty="0">
                <a:cs typeface="Times New Roman" pitchFamily="18" charset="0"/>
              </a:rPr>
              <a:t>. Αλλά έχουν βρεθεί και </a:t>
            </a:r>
            <a:r>
              <a:rPr lang="el-GR" sz="2200" dirty="0" err="1">
                <a:cs typeface="Times New Roman" pitchFamily="18" charset="0"/>
              </a:rPr>
              <a:t>ταυτοποιηθεί</a:t>
            </a:r>
            <a:r>
              <a:rPr lang="el-GR" sz="2200" dirty="0">
                <a:cs typeface="Times New Roman" pitchFamily="18" charset="0"/>
              </a:rPr>
              <a:t> μια πλειάδα από άλλες δράσεις σε διάφορα </a:t>
            </a:r>
            <a:r>
              <a:rPr lang="el-GR" sz="2200" dirty="0" err="1">
                <a:cs typeface="Times New Roman" pitchFamily="18" charset="0"/>
              </a:rPr>
              <a:t>Σπονδυλόζωα</a:t>
            </a:r>
            <a:r>
              <a:rPr lang="el-GR" sz="2200" dirty="0"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l-GR" sz="2200" dirty="0">
                <a:cs typeface="Times New Roman" pitchFamily="18" charset="0"/>
              </a:rPr>
              <a:t>Αν πρέπει να συνοψιστούν οι δράσεις της θα μπορούσαμε να πούμε ότι το 50% αφορά φαινόμενα ανάπτυξης, το 40% φαινόμενα αναπαραγωγής, το 25% αφορά δράσεις στην </a:t>
            </a:r>
            <a:r>
              <a:rPr lang="el-GR" sz="2200" dirty="0" err="1">
                <a:cs typeface="Times New Roman" pitchFamily="18" charset="0"/>
              </a:rPr>
              <a:t>ωσμορρύθμιση</a:t>
            </a:r>
            <a:r>
              <a:rPr lang="el-GR" sz="2200" dirty="0">
                <a:cs typeface="Times New Roman" pitchFamily="18" charset="0"/>
              </a:rPr>
              <a:t>, το 25% αφορά δράσεις σε επιδερμικούς ιστούς και το 35% αφορά δράσεις σε συνεργία με άλλες </a:t>
            </a:r>
            <a:r>
              <a:rPr lang="el-GR" sz="2200" dirty="0" smtClean="0">
                <a:cs typeface="Times New Roman" pitchFamily="18" charset="0"/>
              </a:rPr>
              <a:t>ορμόνες.</a:t>
            </a:r>
            <a:endParaRPr lang="el-GR" sz="2200" dirty="0"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2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8650" y="258446"/>
            <a:ext cx="7886700" cy="1325563"/>
          </a:xfrm>
        </p:spPr>
        <p:txBody>
          <a:bodyPr/>
          <a:lstStyle/>
          <a:p>
            <a:r>
              <a:rPr lang="el-GR" dirty="0" smtClean="0"/>
              <a:t>Προλακτίνη 3/3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8140" y="1486649"/>
            <a:ext cx="8427720" cy="4838767"/>
          </a:xfrm>
        </p:spPr>
        <p:txBody>
          <a:bodyPr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l-GR" sz="2200" b="1" dirty="0">
                <a:cs typeface="Times New Roman" pitchFamily="18" charset="0"/>
              </a:rPr>
              <a:t>Μερικά χαρακτηριστικά παραδείγματα δράσης:</a:t>
            </a:r>
          </a:p>
          <a:p>
            <a:pPr>
              <a:lnSpc>
                <a:spcPct val="110000"/>
              </a:lnSpc>
            </a:pPr>
            <a:r>
              <a:rPr lang="el-GR" sz="2200" b="1" dirty="0">
                <a:cs typeface="Times New Roman" pitchFamily="18" charset="0"/>
              </a:rPr>
              <a:t>Διέγερση γονικής συμπεριφοράς στα Πτηνά</a:t>
            </a:r>
            <a:r>
              <a:rPr lang="el-GR" sz="2200" dirty="0">
                <a:cs typeface="Times New Roman" pitchFamily="18" charset="0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el-GR" sz="2200" dirty="0">
                <a:cs typeface="Times New Roman" pitchFamily="18" charset="0"/>
              </a:rPr>
              <a:t>Σπερματογένεση και ωορρηξία στα Αμφίβια, </a:t>
            </a:r>
          </a:p>
          <a:p>
            <a:pPr>
              <a:lnSpc>
                <a:spcPct val="110000"/>
              </a:lnSpc>
            </a:pPr>
            <a:r>
              <a:rPr lang="el-GR" sz="2200" dirty="0">
                <a:cs typeface="Times New Roman" pitchFamily="18" charset="0"/>
              </a:rPr>
              <a:t>Ανάπτυξη </a:t>
            </a:r>
            <a:r>
              <a:rPr lang="el-GR" sz="2200" dirty="0" err="1">
                <a:cs typeface="Times New Roman" pitchFamily="18" charset="0"/>
              </a:rPr>
              <a:t>μελανοφόρων</a:t>
            </a:r>
            <a:r>
              <a:rPr lang="el-GR" sz="2200" dirty="0">
                <a:cs typeface="Times New Roman" pitchFamily="18" charset="0"/>
              </a:rPr>
              <a:t> κυττάρων και αναγέννηση ιστών στα Αμφίβια, </a:t>
            </a:r>
            <a:r>
              <a:rPr lang="el-GR" sz="2200" b="1" dirty="0" err="1">
                <a:cs typeface="Times New Roman" pitchFamily="18" charset="0"/>
              </a:rPr>
              <a:t>Ωσμορρύθμιση</a:t>
            </a:r>
            <a:r>
              <a:rPr lang="el-GR" sz="2200" b="1" dirty="0">
                <a:cs typeface="Times New Roman" pitchFamily="18" charset="0"/>
              </a:rPr>
              <a:t> στους Ιχθύες,</a:t>
            </a:r>
            <a:r>
              <a:rPr lang="en-GB" sz="2200" b="1" dirty="0">
                <a:cs typeface="Times New Roman" pitchFamily="18" charset="0"/>
              </a:rPr>
              <a:t> </a:t>
            </a:r>
            <a:endParaRPr lang="el-GR" sz="2200" b="1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200" dirty="0">
                <a:cs typeface="Times New Roman" pitchFamily="18" charset="0"/>
              </a:rPr>
              <a:t>Αποβολή επιδερμίδας στα Ερπετά,</a:t>
            </a:r>
            <a:endParaRPr lang="en-GB" sz="2200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200" dirty="0">
                <a:cs typeface="Times New Roman" pitchFamily="18" charset="0"/>
              </a:rPr>
              <a:t>Ανάπτυξη της αμάρας στα Αμφίβια,</a:t>
            </a:r>
          </a:p>
          <a:p>
            <a:pPr>
              <a:lnSpc>
                <a:spcPct val="110000"/>
              </a:lnSpc>
            </a:pPr>
            <a:r>
              <a:rPr lang="el-GR" sz="2200" b="1" dirty="0">
                <a:cs typeface="Times New Roman" pitchFamily="18" charset="0"/>
              </a:rPr>
              <a:t>Πιστεύεται ότι οι πλέον αρχέγονες δράσεις τις </a:t>
            </a:r>
            <a:r>
              <a:rPr lang="el-GR" sz="2200" b="1" dirty="0" err="1">
                <a:cs typeface="Times New Roman" pitchFamily="18" charset="0"/>
              </a:rPr>
              <a:t>προλακτίνης</a:t>
            </a:r>
            <a:r>
              <a:rPr lang="el-GR" sz="2200" b="1" dirty="0">
                <a:cs typeface="Times New Roman" pitchFamily="18" charset="0"/>
              </a:rPr>
              <a:t> σχετίζονται </a:t>
            </a:r>
            <a:r>
              <a:rPr lang="el-GR" sz="2200" dirty="0">
                <a:cs typeface="Times New Roman" pitchFamily="18" charset="0"/>
              </a:rPr>
              <a:t>με την </a:t>
            </a:r>
            <a:r>
              <a:rPr lang="el-GR" sz="2200" dirty="0" err="1">
                <a:cs typeface="Times New Roman" pitchFamily="18" charset="0"/>
              </a:rPr>
              <a:t>ωσμορρύθμιση</a:t>
            </a:r>
            <a:r>
              <a:rPr lang="el-GR" sz="2200" dirty="0">
                <a:cs typeface="Times New Roman" pitchFamily="18" charset="0"/>
              </a:rPr>
              <a:t>. </a:t>
            </a:r>
          </a:p>
          <a:p>
            <a:endParaRPr lang="en-US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425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Σωματοτροπίνη</a:t>
            </a:r>
            <a:r>
              <a:rPr lang="el-GR" dirty="0" smtClean="0"/>
              <a:t> (</a:t>
            </a:r>
            <a:r>
              <a:rPr lang="en-US" dirty="0" smtClean="0"/>
              <a:t>GH)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47650" y="1398905"/>
            <a:ext cx="5558790" cy="4351338"/>
          </a:xfrm>
        </p:spPr>
        <p:txBody>
          <a:bodyPr>
            <a:noAutofit/>
          </a:bodyPr>
          <a:lstStyle/>
          <a:p>
            <a:r>
              <a:rPr lang="el-GR" sz="2000" b="1" dirty="0">
                <a:cs typeface="Times New Roman" pitchFamily="18" charset="0"/>
              </a:rPr>
              <a:t>Δομή: </a:t>
            </a:r>
            <a:r>
              <a:rPr lang="en-GB" sz="2000" b="1" dirty="0">
                <a:cs typeface="Times New Roman" pitchFamily="18" charset="0"/>
              </a:rPr>
              <a:t> </a:t>
            </a:r>
            <a:r>
              <a:rPr lang="el-GR" sz="2000" b="1" dirty="0">
                <a:cs typeface="Times New Roman" pitchFamily="18" charset="0"/>
              </a:rPr>
              <a:t>Πρωτεΐνη</a:t>
            </a:r>
            <a:r>
              <a:rPr lang="el-GR" sz="2000" dirty="0">
                <a:cs typeface="Times New Roman" pitchFamily="18" charset="0"/>
              </a:rPr>
              <a:t> (</a:t>
            </a:r>
            <a:r>
              <a:rPr lang="el-GR" sz="2000" dirty="0" err="1">
                <a:cs typeface="Times New Roman" pitchFamily="18" charset="0"/>
              </a:rPr>
              <a:t>Μορ</a:t>
            </a:r>
            <a:r>
              <a:rPr lang="el-GR" sz="2000" dirty="0">
                <a:cs typeface="Times New Roman" pitchFamily="18" charset="0"/>
              </a:rPr>
              <a:t>. Βάρος 25 </a:t>
            </a:r>
            <a:r>
              <a:rPr lang="en-GB" sz="2000" dirty="0" err="1">
                <a:cs typeface="Times New Roman" pitchFamily="18" charset="0"/>
              </a:rPr>
              <a:t>kDa</a:t>
            </a:r>
            <a:r>
              <a:rPr lang="el-GR" sz="2000" dirty="0">
                <a:cs typeface="Times New Roman" pitchFamily="18" charset="0"/>
              </a:rPr>
              <a:t>)</a:t>
            </a:r>
            <a:r>
              <a:rPr lang="en-US" sz="2000" dirty="0">
                <a:cs typeface="Times New Roman" pitchFamily="18" charset="0"/>
              </a:rPr>
              <a:t>.</a:t>
            </a:r>
            <a:endParaRPr lang="el-GR" sz="2000" dirty="0">
              <a:cs typeface="Times New Roman" pitchFamily="18" charset="0"/>
            </a:endParaRPr>
          </a:p>
          <a:p>
            <a:r>
              <a:rPr lang="el-GR" sz="2000" b="1" dirty="0">
                <a:cs typeface="Times New Roman" pitchFamily="18" charset="0"/>
              </a:rPr>
              <a:t>Δεύτερος αγγελιοφόρος</a:t>
            </a:r>
            <a:r>
              <a:rPr lang="el-GR" sz="2000" dirty="0">
                <a:cs typeface="Times New Roman" pitchFamily="18" charset="0"/>
              </a:rPr>
              <a:t>: </a:t>
            </a:r>
            <a:r>
              <a:rPr lang="en-GB" sz="2000" b="1" dirty="0">
                <a:cs typeface="Times New Roman" pitchFamily="18" charset="0"/>
              </a:rPr>
              <a:t>IP</a:t>
            </a:r>
            <a:r>
              <a:rPr lang="en-GB" sz="2000" b="1" baseline="-25000" dirty="0">
                <a:cs typeface="Times New Roman" pitchFamily="18" charset="0"/>
              </a:rPr>
              <a:t>3</a:t>
            </a:r>
            <a:r>
              <a:rPr lang="en-GB" sz="2000" b="1" dirty="0">
                <a:cs typeface="Times New Roman" pitchFamily="18" charset="0"/>
              </a:rPr>
              <a:t>/</a:t>
            </a:r>
            <a:r>
              <a:rPr lang="el-GR" sz="2000" b="1" dirty="0">
                <a:cs typeface="Times New Roman" pitchFamily="18" charset="0"/>
              </a:rPr>
              <a:t>ασβέστιο </a:t>
            </a:r>
            <a:r>
              <a:rPr lang="el-GR" sz="2000" dirty="0">
                <a:cs typeface="Times New Roman" pitchFamily="18" charset="0"/>
              </a:rPr>
              <a:t>μέσω της </a:t>
            </a:r>
            <a:r>
              <a:rPr lang="en-GB" sz="2000" dirty="0">
                <a:cs typeface="Times New Roman" pitchFamily="18" charset="0"/>
              </a:rPr>
              <a:t>PLC</a:t>
            </a:r>
            <a:r>
              <a:rPr lang="el-GR" sz="2000" dirty="0">
                <a:cs typeface="Times New Roman" pitchFamily="18" charset="0"/>
              </a:rPr>
              <a:t>γ</a:t>
            </a:r>
            <a:r>
              <a:rPr lang="en-US" sz="2000" dirty="0">
                <a:cs typeface="Times New Roman" pitchFamily="18" charset="0"/>
              </a:rPr>
              <a:t>.</a:t>
            </a:r>
            <a:endParaRPr lang="en-GB" sz="2000" dirty="0">
              <a:cs typeface="Times New Roman" pitchFamily="18" charset="0"/>
            </a:endParaRPr>
          </a:p>
          <a:p>
            <a:r>
              <a:rPr lang="el-GR" sz="2000" b="1" dirty="0">
                <a:cs typeface="Times New Roman" pitchFamily="18" charset="0"/>
              </a:rPr>
              <a:t>Εκκρίνεται από: Πρόσθια υπόφυση</a:t>
            </a:r>
            <a:r>
              <a:rPr lang="en-US" sz="2000" b="1" dirty="0">
                <a:cs typeface="Times New Roman" pitchFamily="18" charset="0"/>
              </a:rPr>
              <a:t>.</a:t>
            </a:r>
            <a:endParaRPr lang="el-GR" sz="2000" b="1" dirty="0">
              <a:cs typeface="Times New Roman" pitchFamily="18" charset="0"/>
            </a:endParaRPr>
          </a:p>
          <a:p>
            <a:r>
              <a:rPr lang="el-GR" sz="2000" b="1" dirty="0" err="1">
                <a:cs typeface="Times New Roman" pitchFamily="18" charset="0"/>
              </a:rPr>
              <a:t>Υποθαλαμικός</a:t>
            </a:r>
            <a:r>
              <a:rPr lang="el-GR" sz="2000" b="1" dirty="0">
                <a:cs typeface="Times New Roman" pitchFamily="18" charset="0"/>
              </a:rPr>
              <a:t> έλεγχος: </a:t>
            </a:r>
            <a:r>
              <a:rPr lang="en-GB" sz="2000" dirty="0">
                <a:cs typeface="Times New Roman" pitchFamily="18" charset="0"/>
              </a:rPr>
              <a:t>O </a:t>
            </a:r>
            <a:r>
              <a:rPr lang="el-GR" sz="2000" dirty="0" err="1">
                <a:cs typeface="Times New Roman" pitchFamily="18" charset="0"/>
              </a:rPr>
              <a:t>εκλυτικός</a:t>
            </a:r>
            <a:r>
              <a:rPr lang="el-GR" sz="2000" dirty="0">
                <a:cs typeface="Times New Roman" pitchFamily="18" charset="0"/>
              </a:rPr>
              <a:t> παράγοντας αυξητικής ορμόνης </a:t>
            </a:r>
            <a:r>
              <a:rPr lang="en-GB" sz="2000" dirty="0">
                <a:cs typeface="Times New Roman" pitchFamily="18" charset="0"/>
              </a:rPr>
              <a:t>(</a:t>
            </a:r>
            <a:r>
              <a:rPr lang="en-GB" sz="2000" dirty="0" err="1">
                <a:cs typeface="Times New Roman" pitchFamily="18" charset="0"/>
              </a:rPr>
              <a:t>GnRH</a:t>
            </a:r>
            <a:r>
              <a:rPr lang="en-GB" sz="2000" dirty="0">
                <a:cs typeface="Times New Roman" pitchFamily="18" charset="0"/>
              </a:rPr>
              <a:t>) </a:t>
            </a:r>
            <a:r>
              <a:rPr lang="el-GR" sz="2000" dirty="0">
                <a:cs typeface="Times New Roman" pitchFamily="18" charset="0"/>
              </a:rPr>
              <a:t>και η </a:t>
            </a:r>
            <a:r>
              <a:rPr lang="el-GR" sz="2000" dirty="0" err="1">
                <a:cs typeface="Times New Roman" pitchFamily="18" charset="0"/>
              </a:rPr>
              <a:t>σωματοστατίνη</a:t>
            </a:r>
            <a:r>
              <a:rPr lang="en-US" sz="2000" dirty="0">
                <a:cs typeface="Times New Roman" pitchFamily="18" charset="0"/>
              </a:rPr>
              <a:t>.</a:t>
            </a:r>
            <a:endParaRPr lang="el-GR" sz="2000" dirty="0">
              <a:cs typeface="Times New Roman" pitchFamily="18" charset="0"/>
            </a:endParaRPr>
          </a:p>
          <a:p>
            <a:r>
              <a:rPr lang="el-GR" sz="2000" b="1" dirty="0">
                <a:cs typeface="Times New Roman" pitchFamily="18" charset="0"/>
              </a:rPr>
              <a:t>Ενεργοποιεί</a:t>
            </a:r>
            <a:r>
              <a:rPr lang="el-GR" sz="2000" dirty="0">
                <a:cs typeface="Times New Roman" pitchFamily="18" charset="0"/>
              </a:rPr>
              <a:t>: </a:t>
            </a:r>
            <a:r>
              <a:rPr lang="el-GR" sz="2000" b="1" dirty="0">
                <a:cs typeface="Times New Roman" pitchFamily="18" charset="0"/>
              </a:rPr>
              <a:t>Αναβολική ορμόνη. Ενεργοποιεί πολλά είδη κυττάρων</a:t>
            </a:r>
            <a:r>
              <a:rPr lang="en-US" sz="2000" b="1" dirty="0">
                <a:cs typeface="Times New Roman" pitchFamily="18" charset="0"/>
              </a:rPr>
              <a:t>.</a:t>
            </a:r>
            <a:endParaRPr lang="el-GR" sz="2000" b="1" dirty="0">
              <a:cs typeface="Times New Roman" pitchFamily="18" charset="0"/>
            </a:endParaRPr>
          </a:p>
          <a:p>
            <a:r>
              <a:rPr lang="el-GR" sz="2000" b="1" dirty="0">
                <a:cs typeface="Times New Roman" pitchFamily="18" charset="0"/>
              </a:rPr>
              <a:t>Δράση: </a:t>
            </a:r>
            <a:r>
              <a:rPr lang="el-GR" sz="2000" dirty="0">
                <a:cs typeface="Times New Roman" pitchFamily="18" charset="0"/>
              </a:rPr>
              <a:t>Προκαλεί την παραγωγή του αυξητικού παράγοντα της ινσουλίνης ο οποίος διαμεσολαβεί για την αύξηση μυϊκής μάζας, τη </a:t>
            </a:r>
            <a:r>
              <a:rPr lang="el-GR" sz="2000" dirty="0" err="1">
                <a:cs typeface="Times New Roman" pitchFamily="18" charset="0"/>
              </a:rPr>
              <a:t>λιπολυτική</a:t>
            </a:r>
            <a:r>
              <a:rPr lang="el-GR" sz="2000" dirty="0">
                <a:cs typeface="Times New Roman" pitchFamily="18" charset="0"/>
              </a:rPr>
              <a:t> δράση κ.α. </a:t>
            </a:r>
          </a:p>
          <a:p>
            <a:r>
              <a:rPr lang="el-GR" sz="2000" b="1" dirty="0">
                <a:cs typeface="Times New Roman" pitchFamily="18" charset="0"/>
              </a:rPr>
              <a:t>Σχόλια</a:t>
            </a:r>
            <a:r>
              <a:rPr lang="el-GR" sz="2000" dirty="0">
                <a:cs typeface="Times New Roman" pitchFamily="18" charset="0"/>
              </a:rPr>
              <a:t>: Η παρουσία της </a:t>
            </a:r>
            <a:r>
              <a:rPr lang="el-GR" sz="2000" dirty="0" err="1" smtClean="0">
                <a:cs typeface="Times New Roman" pitchFamily="18" charset="0"/>
              </a:rPr>
              <a:t>σωματοτροπίνης</a:t>
            </a:r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el-GR" sz="2000" dirty="0" smtClean="0">
                <a:cs typeface="Times New Roman" pitchFamily="18" charset="0"/>
              </a:rPr>
              <a:t>έχει </a:t>
            </a:r>
            <a:r>
              <a:rPr lang="el-GR" sz="2000" dirty="0">
                <a:cs typeface="Times New Roman" pitchFamily="18" charset="0"/>
              </a:rPr>
              <a:t>εντοπιστεί στα άλλα </a:t>
            </a:r>
            <a:r>
              <a:rPr lang="el-GR" sz="2000" dirty="0" err="1" smtClean="0">
                <a:cs typeface="Times New Roman" pitchFamily="18" charset="0"/>
              </a:rPr>
              <a:t>Σπονδυλόζωα</a:t>
            </a:r>
            <a:r>
              <a:rPr lang="en-US" sz="2000" dirty="0" smtClean="0">
                <a:cs typeface="Times New Roman" pitchFamily="18" charset="0"/>
              </a:rPr>
              <a:t>.</a:t>
            </a:r>
            <a:endParaRPr lang="el-GR" sz="2000" dirty="0"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50" y="2225466"/>
            <a:ext cx="3114090" cy="2541576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73590" y="423404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42145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Αδρενοκορτικοτροπίνη</a:t>
            </a:r>
            <a:r>
              <a:rPr lang="el-GR" dirty="0" smtClean="0"/>
              <a:t> (</a:t>
            </a:r>
            <a:r>
              <a:rPr lang="en-US" dirty="0" smtClean="0"/>
              <a:t>ACTH)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93406" y="1309968"/>
            <a:ext cx="5878794" cy="515590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l-GR" sz="2900" b="1" dirty="0">
                <a:cs typeface="Times New Roman" pitchFamily="18" charset="0"/>
              </a:rPr>
              <a:t>Δομή: </a:t>
            </a:r>
            <a:r>
              <a:rPr lang="el-GR" sz="2900" dirty="0">
                <a:cs typeface="Times New Roman" pitchFamily="18" charset="0"/>
              </a:rPr>
              <a:t>Παράγεται από πρόδρομη </a:t>
            </a:r>
            <a:r>
              <a:rPr lang="el-GR" sz="2900" b="1" dirty="0">
                <a:cs typeface="Times New Roman" pitchFamily="18" charset="0"/>
              </a:rPr>
              <a:t>πρωτεΐνη</a:t>
            </a:r>
            <a:r>
              <a:rPr lang="el-GR" sz="2900" dirty="0">
                <a:cs typeface="Times New Roman" pitchFamily="18" charset="0"/>
              </a:rPr>
              <a:t> όπως φαίνεται στο σχήμα (</a:t>
            </a:r>
            <a:r>
              <a:rPr lang="el-GR" sz="2900" dirty="0" err="1">
                <a:cs typeface="Times New Roman" pitchFamily="18" charset="0"/>
              </a:rPr>
              <a:t>Μορ</a:t>
            </a:r>
            <a:r>
              <a:rPr lang="el-GR" sz="2900" dirty="0">
                <a:cs typeface="Times New Roman" pitchFamily="18" charset="0"/>
              </a:rPr>
              <a:t>. Βάρος 5 </a:t>
            </a:r>
            <a:r>
              <a:rPr lang="en-GB" sz="2900" dirty="0" err="1">
                <a:cs typeface="Times New Roman" pitchFamily="18" charset="0"/>
              </a:rPr>
              <a:t>kDa</a:t>
            </a:r>
            <a:r>
              <a:rPr lang="el-GR" sz="2900" dirty="0">
                <a:cs typeface="Times New Roman" pitchFamily="18" charset="0"/>
              </a:rPr>
              <a:t>)</a:t>
            </a:r>
            <a:r>
              <a:rPr lang="en-US" sz="2900" dirty="0">
                <a:cs typeface="Times New Roman" pitchFamily="18" charset="0"/>
              </a:rPr>
              <a:t>.</a:t>
            </a:r>
            <a:endParaRPr lang="el-GR" sz="2900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900" b="1" dirty="0">
                <a:cs typeface="Times New Roman" pitchFamily="18" charset="0"/>
              </a:rPr>
              <a:t>Δεύτερος αγγελιοφόρος</a:t>
            </a:r>
            <a:r>
              <a:rPr lang="el-GR" sz="2900" dirty="0">
                <a:cs typeface="Times New Roman" pitchFamily="18" charset="0"/>
              </a:rPr>
              <a:t>: </a:t>
            </a:r>
            <a:r>
              <a:rPr lang="en-GB" sz="2900" b="1" dirty="0" err="1">
                <a:cs typeface="Times New Roman" pitchFamily="18" charset="0"/>
              </a:rPr>
              <a:t>cAMP</a:t>
            </a:r>
            <a:r>
              <a:rPr lang="en-GB" sz="2900" b="1" dirty="0"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l-GR" sz="2900" b="1" dirty="0">
                <a:cs typeface="Times New Roman" pitchFamily="18" charset="0"/>
              </a:rPr>
              <a:t>Εκκρίνεται από</a:t>
            </a:r>
            <a:r>
              <a:rPr lang="el-GR" sz="2900" dirty="0">
                <a:cs typeface="Times New Roman" pitchFamily="18" charset="0"/>
              </a:rPr>
              <a:t>: </a:t>
            </a:r>
            <a:r>
              <a:rPr lang="el-GR" sz="2900" b="1" dirty="0">
                <a:cs typeface="Times New Roman" pitchFamily="18" charset="0"/>
              </a:rPr>
              <a:t>Πρόσθια υπόφυση</a:t>
            </a:r>
            <a:r>
              <a:rPr lang="en-US" sz="2900" b="1" dirty="0">
                <a:cs typeface="Times New Roman" pitchFamily="18" charset="0"/>
              </a:rPr>
              <a:t>.</a:t>
            </a:r>
            <a:endParaRPr lang="el-GR" sz="2900" b="1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900" b="1" dirty="0" err="1">
                <a:cs typeface="Times New Roman" pitchFamily="18" charset="0"/>
              </a:rPr>
              <a:t>Υποθαλαμικός</a:t>
            </a:r>
            <a:r>
              <a:rPr lang="el-GR" sz="2900" b="1" dirty="0">
                <a:cs typeface="Times New Roman" pitchFamily="18" charset="0"/>
              </a:rPr>
              <a:t> έλεγχος</a:t>
            </a:r>
            <a:r>
              <a:rPr lang="el-GR" sz="2900" dirty="0">
                <a:cs typeface="Times New Roman" pitchFamily="18" charset="0"/>
              </a:rPr>
              <a:t>: </a:t>
            </a:r>
            <a:r>
              <a:rPr lang="en-GB" sz="2900" dirty="0">
                <a:cs typeface="Times New Roman" pitchFamily="18" charset="0"/>
              </a:rPr>
              <a:t>O </a:t>
            </a:r>
            <a:r>
              <a:rPr lang="el-GR" sz="2900" dirty="0" err="1">
                <a:cs typeface="Times New Roman" pitchFamily="18" charset="0"/>
              </a:rPr>
              <a:t>εκλυτικός</a:t>
            </a:r>
            <a:r>
              <a:rPr lang="el-GR" sz="2900" dirty="0">
                <a:cs typeface="Times New Roman" pitchFamily="18" charset="0"/>
              </a:rPr>
              <a:t> παράγοντας </a:t>
            </a:r>
            <a:r>
              <a:rPr lang="el-GR" sz="2900" dirty="0" err="1">
                <a:cs typeface="Times New Roman" pitchFamily="18" charset="0"/>
              </a:rPr>
              <a:t>κορτικοτροπίνης</a:t>
            </a:r>
            <a:r>
              <a:rPr lang="el-GR" sz="2900" dirty="0">
                <a:cs typeface="Times New Roman" pitchFamily="18" charset="0"/>
              </a:rPr>
              <a:t> </a:t>
            </a:r>
            <a:r>
              <a:rPr lang="en-GB" sz="2900" dirty="0">
                <a:cs typeface="Times New Roman" pitchFamily="18" charset="0"/>
              </a:rPr>
              <a:t>(CRH)</a:t>
            </a:r>
            <a:r>
              <a:rPr lang="el-GR" sz="2900" dirty="0">
                <a:cs typeface="Times New Roman" pitchFamily="18" charset="0"/>
              </a:rPr>
              <a:t> (πολυπεπτίδιο από πρόδρομο μόριο)</a:t>
            </a:r>
            <a:r>
              <a:rPr lang="en-US" sz="2900" dirty="0">
                <a:cs typeface="Times New Roman" pitchFamily="18" charset="0"/>
              </a:rPr>
              <a:t>.</a:t>
            </a:r>
            <a:endParaRPr lang="el-GR" sz="2900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900" b="1" dirty="0">
                <a:cs typeface="Times New Roman" pitchFamily="18" charset="0"/>
              </a:rPr>
              <a:t>Ενεργοποιεί</a:t>
            </a:r>
            <a:r>
              <a:rPr lang="el-GR" sz="2900" dirty="0">
                <a:cs typeface="Times New Roman" pitchFamily="18" charset="0"/>
              </a:rPr>
              <a:t>: </a:t>
            </a:r>
            <a:r>
              <a:rPr lang="el-GR" sz="2900" b="1" dirty="0">
                <a:cs typeface="Times New Roman" pitchFamily="18" charset="0"/>
              </a:rPr>
              <a:t>Τα </a:t>
            </a:r>
            <a:r>
              <a:rPr lang="el-GR" sz="2900" b="1" dirty="0" err="1">
                <a:cs typeface="Times New Roman" pitchFamily="18" charset="0"/>
              </a:rPr>
              <a:t>αδρενοκορτικοειδή</a:t>
            </a:r>
            <a:r>
              <a:rPr lang="el-GR" sz="2900" b="1" dirty="0">
                <a:cs typeface="Times New Roman" pitchFamily="18" charset="0"/>
              </a:rPr>
              <a:t> κύτταρα των επινεφριδίων</a:t>
            </a:r>
          </a:p>
          <a:p>
            <a:pPr>
              <a:lnSpc>
                <a:spcPct val="110000"/>
              </a:lnSpc>
            </a:pPr>
            <a:r>
              <a:rPr lang="el-GR" sz="2900" b="1" dirty="0">
                <a:cs typeface="Times New Roman" pitchFamily="18" charset="0"/>
              </a:rPr>
              <a:t>Δράση:</a:t>
            </a:r>
            <a:r>
              <a:rPr lang="el-GR" sz="2900" dirty="0">
                <a:cs typeface="Times New Roman" pitchFamily="18" charset="0"/>
              </a:rPr>
              <a:t> Προκαλεί την σύνθεση και έκκριση </a:t>
            </a:r>
            <a:r>
              <a:rPr lang="el-GR" sz="2900" dirty="0" err="1">
                <a:cs typeface="Times New Roman" pitchFamily="18" charset="0"/>
              </a:rPr>
              <a:t>γλυκο</a:t>
            </a:r>
            <a:r>
              <a:rPr lang="el-GR" sz="2900" dirty="0">
                <a:cs typeface="Times New Roman" pitchFamily="18" charset="0"/>
              </a:rPr>
              <a:t>- και </a:t>
            </a:r>
            <a:r>
              <a:rPr lang="el-GR" sz="2900" dirty="0" err="1">
                <a:cs typeface="Times New Roman" pitchFamily="18" charset="0"/>
              </a:rPr>
              <a:t>μεταλλο-κορτικοστεροειδών</a:t>
            </a:r>
            <a:r>
              <a:rPr lang="el-GR" sz="2900" dirty="0">
                <a:cs typeface="Times New Roman" pitchFamily="18" charset="0"/>
              </a:rPr>
              <a:t> και </a:t>
            </a:r>
            <a:r>
              <a:rPr lang="el-GR" sz="2900" dirty="0" smtClean="0">
                <a:cs typeface="Times New Roman" pitchFamily="18" charset="0"/>
              </a:rPr>
              <a:t>ανδρογόνων</a:t>
            </a:r>
            <a:r>
              <a:rPr lang="en-US" sz="2900" dirty="0" smtClean="0">
                <a:cs typeface="Times New Roman" pitchFamily="18" charset="0"/>
              </a:rPr>
              <a:t> </a:t>
            </a:r>
            <a:r>
              <a:rPr lang="el-GR" sz="2900" dirty="0" smtClean="0">
                <a:cs typeface="Times New Roman" pitchFamily="18" charset="0"/>
              </a:rPr>
              <a:t>με </a:t>
            </a:r>
            <a:r>
              <a:rPr lang="el-GR" sz="2900" dirty="0">
                <a:cs typeface="Times New Roman" pitchFamily="18" charset="0"/>
              </a:rPr>
              <a:t>ενεργοποίηση της </a:t>
            </a:r>
            <a:r>
              <a:rPr lang="el-GR" sz="2900" dirty="0" smtClean="0">
                <a:cs typeface="Times New Roman" pitchFamily="18" charset="0"/>
              </a:rPr>
              <a:t>πρόσληψης</a:t>
            </a:r>
            <a:r>
              <a:rPr lang="en-US" sz="2900" dirty="0" smtClean="0">
                <a:cs typeface="Times New Roman" pitchFamily="18" charset="0"/>
              </a:rPr>
              <a:t> </a:t>
            </a:r>
            <a:r>
              <a:rPr lang="el-GR" sz="2900" dirty="0" smtClean="0">
                <a:cs typeface="Times New Roman" pitchFamily="18" charset="0"/>
              </a:rPr>
              <a:t>και </a:t>
            </a:r>
            <a:r>
              <a:rPr lang="el-GR" sz="2900" dirty="0">
                <a:cs typeface="Times New Roman" pitchFamily="18" charset="0"/>
              </a:rPr>
              <a:t>του μεταβολισμού </a:t>
            </a:r>
            <a:r>
              <a:rPr lang="el-GR" sz="2900" dirty="0" smtClean="0">
                <a:cs typeface="Times New Roman" pitchFamily="18" charset="0"/>
              </a:rPr>
              <a:t>της</a:t>
            </a:r>
            <a:r>
              <a:rPr lang="en-US" sz="2900" dirty="0" smtClean="0">
                <a:cs typeface="Times New Roman" pitchFamily="18" charset="0"/>
              </a:rPr>
              <a:t> </a:t>
            </a:r>
            <a:r>
              <a:rPr lang="el-GR" sz="2900" dirty="0" smtClean="0">
                <a:cs typeface="Times New Roman" pitchFamily="18" charset="0"/>
              </a:rPr>
              <a:t>χοληστερόλης</a:t>
            </a:r>
            <a:r>
              <a:rPr lang="el-GR" sz="2900" dirty="0">
                <a:cs typeface="Times New Roman" pitchFamily="18" charset="0"/>
              </a:rPr>
              <a:t>.</a:t>
            </a:r>
            <a:endParaRPr lang="en-GB" sz="2900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900" b="1" dirty="0">
                <a:cs typeface="Times New Roman" pitchFamily="18" charset="0"/>
              </a:rPr>
              <a:t>Σχόλια</a:t>
            </a:r>
            <a:r>
              <a:rPr lang="el-GR" sz="2900" dirty="0">
                <a:cs typeface="Times New Roman" pitchFamily="18" charset="0"/>
              </a:rPr>
              <a:t>: Παρουσία </a:t>
            </a:r>
            <a:r>
              <a:rPr lang="el-GR" sz="2900" dirty="0" smtClean="0">
                <a:cs typeface="Times New Roman" pitchFamily="18" charset="0"/>
              </a:rPr>
              <a:t>μονοπατιού</a:t>
            </a:r>
            <a:r>
              <a:rPr lang="en-US" sz="2900" dirty="0" smtClean="0">
                <a:cs typeface="Times New Roman" pitchFamily="18" charset="0"/>
              </a:rPr>
              <a:t> </a:t>
            </a:r>
            <a:r>
              <a:rPr lang="el-GR" sz="2900" dirty="0" smtClean="0">
                <a:cs typeface="Times New Roman" pitchFamily="18" charset="0"/>
              </a:rPr>
              <a:t>αρνητικής ανάδρασης από </a:t>
            </a:r>
            <a:r>
              <a:rPr lang="el-GR" sz="2900" dirty="0">
                <a:cs typeface="Times New Roman" pitchFamily="18" charset="0"/>
              </a:rPr>
              <a:t>τα </a:t>
            </a:r>
            <a:r>
              <a:rPr lang="el-GR" sz="2900" dirty="0" err="1">
                <a:cs typeface="Times New Roman" pitchFamily="18" charset="0"/>
              </a:rPr>
              <a:t>αδρενοκορτικοειδή</a:t>
            </a:r>
            <a:r>
              <a:rPr lang="en-US" sz="2900" dirty="0">
                <a:cs typeface="Times New Roman" pitchFamily="18" charset="0"/>
              </a:rPr>
              <a:t>.</a:t>
            </a:r>
            <a:endParaRPr lang="el-GR" sz="2900" dirty="0"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4" r="19442" b="9104"/>
          <a:stretch/>
        </p:blipFill>
        <p:spPr>
          <a:xfrm>
            <a:off x="6172199" y="2423161"/>
            <a:ext cx="2674473" cy="3017520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15350" y="530218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32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Μελανοτροπίνη</a:t>
            </a:r>
            <a:r>
              <a:rPr lang="el-GR" dirty="0"/>
              <a:t> (</a:t>
            </a:r>
            <a:r>
              <a:rPr lang="en-US" dirty="0"/>
              <a:t>MSH) </a:t>
            </a:r>
            <a:r>
              <a:rPr lang="en-US" dirty="0" smtClean="0"/>
              <a:t>1/</a:t>
            </a:r>
            <a:r>
              <a:rPr lang="el-GR" dirty="0" smtClean="0"/>
              <a:t>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9080" y="1539240"/>
            <a:ext cx="8625840" cy="6111240"/>
          </a:xfrm>
        </p:spPr>
        <p:txBody>
          <a:bodyPr>
            <a:normAutofit/>
          </a:bodyPr>
          <a:lstStyle/>
          <a:p>
            <a:r>
              <a:rPr lang="el-GR" sz="2400" b="1" dirty="0">
                <a:cs typeface="Times New Roman" pitchFamily="18" charset="0"/>
              </a:rPr>
              <a:t>Δομή: </a:t>
            </a:r>
            <a:r>
              <a:rPr lang="en-GB" sz="2400" dirty="0">
                <a:cs typeface="Times New Roman" pitchFamily="18" charset="0"/>
              </a:rPr>
              <a:t>3 </a:t>
            </a:r>
            <a:r>
              <a:rPr lang="el-GR" sz="2400" dirty="0">
                <a:cs typeface="Times New Roman" pitchFamily="18" charset="0"/>
              </a:rPr>
              <a:t>διαφορετικά </a:t>
            </a:r>
            <a:r>
              <a:rPr lang="el-GR" sz="2400" b="1" dirty="0">
                <a:cs typeface="Times New Roman" pitchFamily="18" charset="0"/>
              </a:rPr>
              <a:t>πεπτίδια </a:t>
            </a:r>
            <a:r>
              <a:rPr lang="el-GR" sz="2400" dirty="0">
                <a:cs typeface="Times New Roman" pitchFamily="18" charset="0"/>
              </a:rPr>
              <a:t>παράγονται από πρόδρομη πρωτεΐνη όπως φάνηκε προηγουμένως (α-</a:t>
            </a:r>
            <a:r>
              <a:rPr lang="en-GB" sz="2400" dirty="0">
                <a:cs typeface="Times New Roman" pitchFamily="18" charset="0"/>
              </a:rPr>
              <a:t>MSH</a:t>
            </a:r>
            <a:r>
              <a:rPr lang="el-GR" sz="2400" dirty="0">
                <a:cs typeface="Times New Roman" pitchFamily="18" charset="0"/>
              </a:rPr>
              <a:t> (13 αμινοξέα</a:t>
            </a:r>
            <a:r>
              <a:rPr lang="en-GB" sz="2400" dirty="0">
                <a:cs typeface="Times New Roman" pitchFamily="18" charset="0"/>
              </a:rPr>
              <a:t>, </a:t>
            </a:r>
            <a:r>
              <a:rPr lang="el-GR" sz="2400" dirty="0">
                <a:cs typeface="Times New Roman" pitchFamily="18" charset="0"/>
              </a:rPr>
              <a:t>β-</a:t>
            </a:r>
            <a:r>
              <a:rPr lang="en-GB" sz="2400" dirty="0">
                <a:cs typeface="Times New Roman" pitchFamily="18" charset="0"/>
              </a:rPr>
              <a:t>MSH</a:t>
            </a:r>
            <a:r>
              <a:rPr lang="el-GR" sz="2400" dirty="0">
                <a:cs typeface="Times New Roman" pitchFamily="18" charset="0"/>
              </a:rPr>
              <a:t> (18 αμινοξέα)</a:t>
            </a:r>
            <a:r>
              <a:rPr lang="en-GB" sz="2400" dirty="0">
                <a:cs typeface="Times New Roman" pitchFamily="18" charset="0"/>
              </a:rPr>
              <a:t> </a:t>
            </a:r>
            <a:r>
              <a:rPr lang="el-GR" sz="2400" dirty="0">
                <a:cs typeface="Times New Roman" pitchFamily="18" charset="0"/>
              </a:rPr>
              <a:t>γ-</a:t>
            </a:r>
            <a:r>
              <a:rPr lang="en-GB" sz="2400" dirty="0">
                <a:cs typeface="Times New Roman" pitchFamily="18" charset="0"/>
              </a:rPr>
              <a:t>MSH</a:t>
            </a:r>
            <a:r>
              <a:rPr lang="el-GR" sz="2400" dirty="0">
                <a:cs typeface="Times New Roman" pitchFamily="18" charset="0"/>
              </a:rPr>
              <a:t> (11 αμινοξέα</a:t>
            </a:r>
            <a:r>
              <a:rPr lang="el-GR" sz="2400" dirty="0" smtClean="0">
                <a:cs typeface="Times New Roman" pitchFamily="18" charset="0"/>
              </a:rPr>
              <a:t>))</a:t>
            </a:r>
            <a:r>
              <a:rPr lang="en-US" sz="2400" dirty="0" smtClean="0">
                <a:cs typeface="Times New Roman" pitchFamily="18" charset="0"/>
              </a:rPr>
              <a:t>.</a:t>
            </a:r>
            <a:endParaRPr lang="el-GR" sz="2400" dirty="0">
              <a:cs typeface="Times New Roman" pitchFamily="18" charset="0"/>
            </a:endParaRPr>
          </a:p>
          <a:p>
            <a:r>
              <a:rPr lang="el-GR" sz="2400" b="1" dirty="0">
                <a:cs typeface="Times New Roman" pitchFamily="18" charset="0"/>
              </a:rPr>
              <a:t>Δεύτερος αγγελιοφόρος</a:t>
            </a:r>
            <a:r>
              <a:rPr lang="el-GR" sz="2400" dirty="0">
                <a:cs typeface="Times New Roman" pitchFamily="18" charset="0"/>
              </a:rPr>
              <a:t>: </a:t>
            </a:r>
            <a:r>
              <a:rPr lang="en-GB" sz="2400" b="1" dirty="0" err="1">
                <a:cs typeface="Times New Roman" pitchFamily="18" charset="0"/>
              </a:rPr>
              <a:t>cAMP</a:t>
            </a:r>
            <a:r>
              <a:rPr lang="en-GB" sz="2400" b="1" dirty="0">
                <a:cs typeface="Times New Roman" pitchFamily="18" charset="0"/>
              </a:rPr>
              <a:t> </a:t>
            </a:r>
            <a:r>
              <a:rPr lang="el-GR" sz="2400" b="1" dirty="0">
                <a:cs typeface="Times New Roman" pitchFamily="18" charset="0"/>
              </a:rPr>
              <a:t>και </a:t>
            </a:r>
            <a:r>
              <a:rPr lang="en-GB" sz="2400" b="1" dirty="0">
                <a:cs typeface="Times New Roman" pitchFamily="18" charset="0"/>
              </a:rPr>
              <a:t>IP</a:t>
            </a:r>
            <a:r>
              <a:rPr lang="en-GB" sz="2400" b="1" baseline="-25000" dirty="0">
                <a:cs typeface="Times New Roman" pitchFamily="18" charset="0"/>
              </a:rPr>
              <a:t>3</a:t>
            </a:r>
            <a:r>
              <a:rPr lang="en-GB" sz="2400" b="1" dirty="0">
                <a:cs typeface="Times New Roman" pitchFamily="18" charset="0"/>
              </a:rPr>
              <a:t>/</a:t>
            </a:r>
            <a:r>
              <a:rPr lang="el-GR" sz="2400" b="1" dirty="0">
                <a:cs typeface="Times New Roman" pitchFamily="18" charset="0"/>
              </a:rPr>
              <a:t>ασβέστιο </a:t>
            </a:r>
            <a:r>
              <a:rPr lang="el-GR" sz="2400" dirty="0">
                <a:cs typeface="Times New Roman" pitchFamily="18" charset="0"/>
              </a:rPr>
              <a:t>μέσω της </a:t>
            </a:r>
            <a:r>
              <a:rPr lang="en-GB" sz="2400" dirty="0">
                <a:cs typeface="Times New Roman" pitchFamily="18" charset="0"/>
              </a:rPr>
              <a:t>PLC</a:t>
            </a:r>
            <a:r>
              <a:rPr lang="el-GR" sz="2400" dirty="0" smtClean="0">
                <a:cs typeface="Times New Roman" pitchFamily="18" charset="0"/>
              </a:rPr>
              <a:t>β</a:t>
            </a:r>
            <a:r>
              <a:rPr lang="en-US" sz="2400" dirty="0" smtClean="0">
                <a:cs typeface="Times New Roman" pitchFamily="18" charset="0"/>
              </a:rPr>
              <a:t>.</a:t>
            </a:r>
            <a:r>
              <a:rPr lang="en-GB" sz="2400" dirty="0" smtClean="0">
                <a:cs typeface="Times New Roman" pitchFamily="18" charset="0"/>
              </a:rPr>
              <a:t> </a:t>
            </a:r>
            <a:endParaRPr lang="en-GB" sz="2400" dirty="0">
              <a:cs typeface="Times New Roman" pitchFamily="18" charset="0"/>
            </a:endParaRPr>
          </a:p>
          <a:p>
            <a:r>
              <a:rPr lang="el-GR" sz="2400" b="1" dirty="0">
                <a:cs typeface="Times New Roman" pitchFamily="18" charset="0"/>
              </a:rPr>
              <a:t>Εκκρίνεται από: Πρόσθια </a:t>
            </a:r>
            <a:r>
              <a:rPr lang="el-GR" sz="2400" b="1" dirty="0" smtClean="0">
                <a:cs typeface="Times New Roman" pitchFamily="18" charset="0"/>
              </a:rPr>
              <a:t>υπόφυση</a:t>
            </a:r>
            <a:r>
              <a:rPr lang="en-US" sz="2400" b="1" dirty="0" smtClean="0">
                <a:cs typeface="Times New Roman" pitchFamily="18" charset="0"/>
              </a:rPr>
              <a:t>.</a:t>
            </a:r>
            <a:endParaRPr lang="el-GR" sz="2400" b="1" dirty="0">
              <a:cs typeface="Times New Roman" pitchFamily="18" charset="0"/>
            </a:endParaRPr>
          </a:p>
          <a:p>
            <a:r>
              <a:rPr lang="el-GR" sz="2400" b="1" dirty="0">
                <a:cs typeface="Times New Roman" pitchFamily="18" charset="0"/>
              </a:rPr>
              <a:t>Έλεγχος έκκρισης: </a:t>
            </a:r>
            <a:r>
              <a:rPr lang="el-GR" sz="2400" dirty="0" err="1">
                <a:cs typeface="Times New Roman" pitchFamily="18" charset="0"/>
              </a:rPr>
              <a:t>Ντοπαμίνη</a:t>
            </a:r>
            <a:r>
              <a:rPr lang="el-GR" sz="2400" dirty="0">
                <a:cs typeface="Times New Roman" pitchFamily="18" charset="0"/>
              </a:rPr>
              <a:t> (ανασταλτική δράση). Το </a:t>
            </a:r>
            <a:r>
              <a:rPr lang="el-GR" sz="2400" dirty="0" err="1">
                <a:cs typeface="Times New Roman" pitchFamily="18" charset="0"/>
              </a:rPr>
              <a:t>τριπεπτίδιο</a:t>
            </a:r>
            <a:r>
              <a:rPr lang="el-GR" sz="2400" dirty="0">
                <a:cs typeface="Times New Roman" pitchFamily="18" charset="0"/>
              </a:rPr>
              <a:t> (</a:t>
            </a:r>
            <a:r>
              <a:rPr lang="en-GB" sz="2400" dirty="0">
                <a:cs typeface="Times New Roman" pitchFamily="18" charset="0"/>
              </a:rPr>
              <a:t>P</a:t>
            </a:r>
            <a:r>
              <a:rPr lang="en-US" sz="2400" dirty="0">
                <a:cs typeface="Times New Roman" pitchFamily="18" charset="0"/>
              </a:rPr>
              <a:t>ro-Leu-Gly-NH</a:t>
            </a:r>
            <a:r>
              <a:rPr lang="en-US" sz="2400" baseline="-25000" dirty="0">
                <a:cs typeface="Times New Roman" pitchFamily="18" charset="0"/>
              </a:rPr>
              <a:t>2</a:t>
            </a:r>
            <a:r>
              <a:rPr lang="el-GR" sz="2400" dirty="0">
                <a:cs typeface="Times New Roman" pitchFamily="18" charset="0"/>
              </a:rPr>
              <a:t>) πρωτεολυτικό προϊόν της </a:t>
            </a:r>
            <a:r>
              <a:rPr lang="el-GR" sz="2400" dirty="0" err="1">
                <a:cs typeface="Times New Roman" pitchFamily="18" charset="0"/>
              </a:rPr>
              <a:t>ωκυτοκίνης</a:t>
            </a:r>
            <a:r>
              <a:rPr lang="el-GR" sz="2400" dirty="0">
                <a:cs typeface="Times New Roman" pitchFamily="18" charset="0"/>
              </a:rPr>
              <a:t> παρεμποδίζει την έκκριση της </a:t>
            </a:r>
            <a:r>
              <a:rPr lang="en-GB" sz="2400" dirty="0">
                <a:cs typeface="Times New Roman" pitchFamily="18" charset="0"/>
              </a:rPr>
              <a:t>MSH. </a:t>
            </a:r>
            <a:r>
              <a:rPr lang="el-GR" sz="2400" dirty="0">
                <a:cs typeface="Times New Roman" pitchFamily="18" charset="0"/>
              </a:rPr>
              <a:t>Στους βατράχους έχει εντοπιστεί ένα πεπτίδιο 37 </a:t>
            </a:r>
            <a:r>
              <a:rPr lang="el-GR" sz="2400" dirty="0" smtClean="0">
                <a:cs typeface="Times New Roman" pitchFamily="18" charset="0"/>
              </a:rPr>
              <a:t>αμινοξέων</a:t>
            </a:r>
            <a:r>
              <a:rPr lang="en-US" sz="2400" dirty="0" smtClean="0">
                <a:cs typeface="Times New Roman" pitchFamily="18" charset="0"/>
              </a:rPr>
              <a:t>.</a:t>
            </a:r>
            <a:r>
              <a:rPr lang="el-GR" sz="2400" dirty="0" smtClean="0">
                <a:cs typeface="Times New Roman" pitchFamily="18" charset="0"/>
              </a:rPr>
              <a:t> </a:t>
            </a:r>
            <a:endParaRPr lang="el-GR" sz="2400" dirty="0"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8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Μελανοτροπίνη</a:t>
            </a:r>
            <a:r>
              <a:rPr lang="el-GR" dirty="0" smtClean="0"/>
              <a:t> (</a:t>
            </a:r>
            <a:r>
              <a:rPr lang="en-US" dirty="0" smtClean="0"/>
              <a:t>MSH) 2/</a:t>
            </a:r>
            <a:r>
              <a:rPr lang="el-GR" dirty="0" smtClean="0"/>
              <a:t>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9080" y="1539241"/>
            <a:ext cx="8427720" cy="4648200"/>
          </a:xfrm>
        </p:spPr>
        <p:txBody>
          <a:bodyPr>
            <a:normAutofit/>
          </a:bodyPr>
          <a:lstStyle/>
          <a:p>
            <a:r>
              <a:rPr lang="el-GR" sz="2200" b="1" dirty="0">
                <a:cs typeface="Times New Roman" pitchFamily="18" charset="0"/>
              </a:rPr>
              <a:t>Ενεργοποιεί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l-GR" sz="2200" b="1" dirty="0">
                <a:cs typeface="Times New Roman" pitchFamily="18" charset="0"/>
              </a:rPr>
              <a:t>Τα </a:t>
            </a:r>
            <a:r>
              <a:rPr lang="el-GR" sz="2200" b="1" dirty="0" err="1">
                <a:cs typeface="Times New Roman" pitchFamily="18" charset="0"/>
              </a:rPr>
              <a:t>μελανοκύτταρα</a:t>
            </a:r>
            <a:r>
              <a:rPr lang="el-GR" sz="2200" b="1" dirty="0">
                <a:cs typeface="Times New Roman" pitchFamily="18" charset="0"/>
              </a:rPr>
              <a:t> στο δέρμα και στα </a:t>
            </a:r>
            <a:r>
              <a:rPr lang="el-GR" sz="2200" b="1" dirty="0" err="1">
                <a:cs typeface="Times New Roman" pitchFamily="18" charset="0"/>
              </a:rPr>
              <a:t>τριχοθυλάκια</a:t>
            </a:r>
            <a:r>
              <a:rPr lang="el-GR" sz="2200" b="1" dirty="0">
                <a:cs typeface="Times New Roman" pitchFamily="18" charset="0"/>
              </a:rPr>
              <a:t> των Θηλαστικών, τα </a:t>
            </a:r>
            <a:r>
              <a:rPr lang="el-GR" sz="2200" b="1" dirty="0" err="1">
                <a:cs typeface="Times New Roman" pitchFamily="18" charset="0"/>
              </a:rPr>
              <a:t>μελανοφόρα</a:t>
            </a:r>
            <a:r>
              <a:rPr lang="el-GR" sz="2200" b="1" dirty="0">
                <a:cs typeface="Times New Roman" pitchFamily="18" charset="0"/>
              </a:rPr>
              <a:t> κύτταρα των </a:t>
            </a:r>
            <a:r>
              <a:rPr lang="el-GR" sz="2200" b="1" dirty="0" smtClean="0">
                <a:cs typeface="Times New Roman" pitchFamily="18" charset="0"/>
              </a:rPr>
              <a:t>Αμφιβίων</a:t>
            </a:r>
            <a:r>
              <a:rPr lang="en-US" sz="2200" b="1" dirty="0" smtClean="0">
                <a:cs typeface="Times New Roman" pitchFamily="18" charset="0"/>
              </a:rPr>
              <a:t>.</a:t>
            </a:r>
            <a:endParaRPr lang="el-GR" sz="2200" b="1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Δράση</a:t>
            </a:r>
            <a:r>
              <a:rPr lang="el-GR" sz="2200" dirty="0">
                <a:cs typeface="Times New Roman" pitchFamily="18" charset="0"/>
              </a:rPr>
              <a:t>: Προκαλεί την παραγωγή και εναπόθεση της μελανίνης από τα </a:t>
            </a:r>
            <a:r>
              <a:rPr lang="el-GR" sz="2200" b="1" dirty="0" err="1">
                <a:cs typeface="Times New Roman" pitchFamily="18" charset="0"/>
              </a:rPr>
              <a:t>μελανοκύτταρα</a:t>
            </a:r>
            <a:r>
              <a:rPr lang="en-GB" sz="2200" b="1" dirty="0">
                <a:cs typeface="Times New Roman" pitchFamily="18" charset="0"/>
              </a:rPr>
              <a:t>.</a:t>
            </a:r>
            <a:r>
              <a:rPr lang="el-GR" sz="2200" b="1" dirty="0">
                <a:cs typeface="Times New Roman" pitchFamily="18" charset="0"/>
              </a:rPr>
              <a:t> </a:t>
            </a:r>
            <a:r>
              <a:rPr lang="el-GR" sz="2200" dirty="0">
                <a:cs typeface="Times New Roman" pitchFamily="18" charset="0"/>
              </a:rPr>
              <a:t>Τη διασπορά της μελανίνης στα </a:t>
            </a:r>
            <a:r>
              <a:rPr lang="el-GR" sz="2200" b="1" dirty="0" err="1">
                <a:cs typeface="Times New Roman" pitchFamily="18" charset="0"/>
              </a:rPr>
              <a:t>μελανοφόρα</a:t>
            </a:r>
            <a:r>
              <a:rPr lang="el-GR" sz="2200" b="1" dirty="0">
                <a:cs typeface="Times New Roman" pitchFamily="18" charset="0"/>
              </a:rPr>
              <a:t> κύτταρα</a:t>
            </a:r>
            <a:r>
              <a:rPr lang="el-GR" sz="2200" dirty="0">
                <a:cs typeface="Times New Roman" pitchFamily="18" charset="0"/>
              </a:rPr>
              <a:t>.</a:t>
            </a:r>
          </a:p>
          <a:p>
            <a:r>
              <a:rPr lang="el-GR" sz="2200" dirty="0">
                <a:cs typeface="Times New Roman" pitchFamily="18" charset="0"/>
              </a:rPr>
              <a:t>(τα δεδομένα για τα άλλα είδη </a:t>
            </a:r>
            <a:r>
              <a:rPr lang="el-GR" sz="2200" dirty="0" err="1">
                <a:cs typeface="Times New Roman" pitchFamily="18" charset="0"/>
              </a:rPr>
              <a:t>Σπονδυλοζώων</a:t>
            </a:r>
            <a:r>
              <a:rPr lang="el-GR" sz="2200" dirty="0">
                <a:cs typeface="Times New Roman" pitchFamily="18" charset="0"/>
              </a:rPr>
              <a:t> είναι διφορούμενα με δράσεις να αναφέρονται για ένα είδος και όχι για άλλο). Παίζει ρόλο και σε μηχανισμούς πρόσληψης τροφής.</a:t>
            </a:r>
            <a:endParaRPr lang="en-GB" sz="2200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Σχόλια: </a:t>
            </a:r>
            <a:r>
              <a:rPr lang="el-GR" sz="2200" dirty="0">
                <a:cs typeface="Times New Roman" pitchFamily="18" charset="0"/>
              </a:rPr>
              <a:t>Μέγιστο επιστημονικό ενδιαφέρον υπάρχει στις μεταλλάξεις των υποδοχέων της </a:t>
            </a:r>
            <a:r>
              <a:rPr lang="en-GB" sz="2200" dirty="0">
                <a:cs typeface="Times New Roman" pitchFamily="18" charset="0"/>
              </a:rPr>
              <a:t>MSH </a:t>
            </a:r>
            <a:r>
              <a:rPr lang="el-GR" sz="2200" dirty="0">
                <a:cs typeface="Times New Roman" pitchFamily="18" charset="0"/>
              </a:rPr>
              <a:t>και τις επιπτώσεις που αυτές έχουν στο χρώμα των τριχών και του δέρματος.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1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Εγκεφαλικά </a:t>
            </a:r>
            <a:r>
              <a:rPr lang="el-GR" dirty="0" err="1" smtClean="0"/>
              <a:t>νευροπεπτίδια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9080" y="1539241"/>
            <a:ext cx="8427720" cy="4648200"/>
          </a:xfrm>
        </p:spPr>
        <p:txBody>
          <a:bodyPr>
            <a:normAutofit/>
          </a:bodyPr>
          <a:lstStyle/>
          <a:p>
            <a:r>
              <a:rPr lang="el-GR" sz="2200" b="1" dirty="0">
                <a:cs typeface="Times New Roman" pitchFamily="18" charset="0"/>
              </a:rPr>
              <a:t>Δομή: </a:t>
            </a:r>
            <a:r>
              <a:rPr lang="el-GR" sz="2200" dirty="0">
                <a:cs typeface="Times New Roman" pitchFamily="18" charset="0"/>
              </a:rPr>
              <a:t>Παράγεται από πρόδρομη </a:t>
            </a:r>
            <a:r>
              <a:rPr lang="el-GR" sz="2200" b="1" dirty="0">
                <a:cs typeface="Times New Roman" pitchFamily="18" charset="0"/>
              </a:rPr>
              <a:t>πρωτεΐνη</a:t>
            </a:r>
            <a:r>
              <a:rPr lang="el-GR" sz="2200" dirty="0">
                <a:cs typeface="Times New Roman" pitchFamily="18" charset="0"/>
              </a:rPr>
              <a:t> όπως φάνηκε στο προηγούμενο σχήμα (</a:t>
            </a:r>
            <a:r>
              <a:rPr lang="el-GR" sz="2200" dirty="0" err="1">
                <a:cs typeface="Times New Roman" pitchFamily="18" charset="0"/>
              </a:rPr>
              <a:t>Μορ</a:t>
            </a:r>
            <a:r>
              <a:rPr lang="el-GR" sz="2200" dirty="0">
                <a:cs typeface="Times New Roman" pitchFamily="18" charset="0"/>
              </a:rPr>
              <a:t>. Βάρος 4 </a:t>
            </a:r>
            <a:r>
              <a:rPr lang="en-GB" sz="2200" dirty="0" err="1">
                <a:cs typeface="Times New Roman" pitchFamily="18" charset="0"/>
              </a:rPr>
              <a:t>kDa</a:t>
            </a:r>
            <a:r>
              <a:rPr lang="el-GR" sz="2200" dirty="0">
                <a:cs typeface="Times New Roman" pitchFamily="18" charset="0"/>
              </a:rPr>
              <a:t>)</a:t>
            </a:r>
          </a:p>
          <a:p>
            <a:r>
              <a:rPr lang="el-GR" sz="2200" b="1" dirty="0">
                <a:cs typeface="Times New Roman" pitchFamily="18" charset="0"/>
              </a:rPr>
              <a:t>Δεύτερος αγγελιοφόρος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n-GB" sz="2200" b="1" dirty="0" err="1">
                <a:cs typeface="Times New Roman" pitchFamily="18" charset="0"/>
              </a:rPr>
              <a:t>cAMP</a:t>
            </a:r>
            <a:endParaRPr lang="en-GB" sz="2200" b="1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Εκκρίνεται από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l-GR" sz="2200" b="1" dirty="0">
                <a:cs typeface="Times New Roman" pitchFamily="18" charset="0"/>
              </a:rPr>
              <a:t>Πρόσθια υπόφυση</a:t>
            </a:r>
          </a:p>
          <a:p>
            <a:r>
              <a:rPr lang="el-GR" sz="2200" b="1" dirty="0" err="1">
                <a:cs typeface="Times New Roman" pitchFamily="18" charset="0"/>
              </a:rPr>
              <a:t>Υποθαλαμικός</a:t>
            </a:r>
            <a:r>
              <a:rPr lang="el-GR" sz="2200" b="1" dirty="0">
                <a:cs typeface="Times New Roman" pitchFamily="18" charset="0"/>
              </a:rPr>
              <a:t> έλεγχος: </a:t>
            </a:r>
            <a:r>
              <a:rPr lang="el-GR" sz="2200" dirty="0">
                <a:cs typeface="Times New Roman" pitchFamily="18" charset="0"/>
              </a:rPr>
              <a:t>Ασαφής</a:t>
            </a:r>
          </a:p>
          <a:p>
            <a:r>
              <a:rPr lang="el-GR" sz="2200" b="1" dirty="0">
                <a:cs typeface="Times New Roman" pitchFamily="18" charset="0"/>
              </a:rPr>
              <a:t>Ενεργοποιεί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l-GR" sz="2200" b="1" dirty="0">
                <a:cs typeface="Times New Roman" pitchFamily="18" charset="0"/>
              </a:rPr>
              <a:t>Νευρικά κύτταρα που φέρουν υποδοχείς των </a:t>
            </a:r>
            <a:r>
              <a:rPr lang="el-GR" sz="2200" b="1" dirty="0" err="1">
                <a:cs typeface="Times New Roman" pitchFamily="18" charset="0"/>
              </a:rPr>
              <a:t>οπιοειδών</a:t>
            </a:r>
            <a:endParaRPr lang="el-GR" sz="2200" b="1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Δράση: </a:t>
            </a:r>
            <a:r>
              <a:rPr lang="el-GR" sz="2200" dirty="0">
                <a:cs typeface="Times New Roman" pitchFamily="18" charset="0"/>
              </a:rPr>
              <a:t>Προκαλεί ενεργοποίηση των υποδοχέων των </a:t>
            </a:r>
            <a:r>
              <a:rPr lang="el-GR" sz="2200" dirty="0" err="1">
                <a:cs typeface="Times New Roman" pitchFamily="18" charset="0"/>
              </a:rPr>
              <a:t>οπιοειδών</a:t>
            </a:r>
            <a:r>
              <a:rPr lang="el-GR" sz="2200" dirty="0">
                <a:cs typeface="Times New Roman" pitchFamily="18" charset="0"/>
              </a:rPr>
              <a:t> και σχετίζεται με την αναστολή της δράσης ανασταλτικών νευροδιαβιβαστών (</a:t>
            </a:r>
            <a:r>
              <a:rPr lang="en-GB" sz="2200" dirty="0">
                <a:cs typeface="Times New Roman" pitchFamily="18" charset="0"/>
              </a:rPr>
              <a:t>GABA) </a:t>
            </a:r>
          </a:p>
          <a:p>
            <a:r>
              <a:rPr lang="el-GR" sz="2200" b="1" dirty="0">
                <a:cs typeface="Times New Roman" pitchFamily="18" charset="0"/>
              </a:rPr>
              <a:t>Σχόλια: </a:t>
            </a:r>
            <a:r>
              <a:rPr lang="el-GR" sz="2200" dirty="0">
                <a:cs typeface="Times New Roman" pitchFamily="18" charset="0"/>
              </a:rPr>
              <a:t>Παράγεται σε όλα τα </a:t>
            </a:r>
            <a:r>
              <a:rPr lang="el-GR" sz="2200" dirty="0" err="1">
                <a:cs typeface="Times New Roman" pitchFamily="18" charset="0"/>
              </a:rPr>
              <a:t>Σπονδυλόζωα</a:t>
            </a:r>
            <a:r>
              <a:rPr lang="en-GB" sz="2200" dirty="0">
                <a:cs typeface="Times New Roman" pitchFamily="18" charset="0"/>
              </a:rPr>
              <a:t> </a:t>
            </a:r>
            <a:r>
              <a:rPr lang="el-GR" sz="2200" dirty="0">
                <a:cs typeface="Times New Roman" pitchFamily="18" charset="0"/>
              </a:rPr>
              <a:t>εκτός από τα </a:t>
            </a:r>
            <a:r>
              <a:rPr lang="el-GR" sz="2200" dirty="0" err="1">
                <a:cs typeface="Times New Roman" pitchFamily="18" charset="0"/>
              </a:rPr>
              <a:t>Άγναθα</a:t>
            </a:r>
            <a:r>
              <a:rPr lang="en-GB" sz="2200" dirty="0">
                <a:cs typeface="Times New Roman" pitchFamily="18" charset="0"/>
              </a:rPr>
              <a:t>. </a:t>
            </a:r>
          </a:p>
          <a:p>
            <a:r>
              <a:rPr lang="el-GR" sz="2200" dirty="0">
                <a:cs typeface="Times New Roman" pitchFamily="18" charset="0"/>
              </a:rPr>
              <a:t>Δεν έχει εντοπιστεί συγκεκριμένος</a:t>
            </a:r>
            <a:r>
              <a:rPr lang="en-GB" sz="2200" dirty="0">
                <a:cs typeface="Times New Roman" pitchFamily="18" charset="0"/>
              </a:rPr>
              <a:t> </a:t>
            </a:r>
            <a:r>
              <a:rPr lang="el-GR" sz="2200" dirty="0">
                <a:cs typeface="Times New Roman" pitchFamily="18" charset="0"/>
              </a:rPr>
              <a:t>ρόλος στα μη Θηλαστικά.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09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Ωκυτονίνη 1/2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9080" y="1539241"/>
            <a:ext cx="8427720" cy="46482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l-GR" sz="2400" b="1" dirty="0">
                <a:cs typeface="Times New Roman" pitchFamily="18" charset="0"/>
              </a:rPr>
              <a:t>Δομή</a:t>
            </a:r>
            <a:r>
              <a:rPr lang="el-GR" sz="2400" dirty="0">
                <a:cs typeface="Times New Roman" pitchFamily="18" charset="0"/>
              </a:rPr>
              <a:t>: </a:t>
            </a:r>
            <a:r>
              <a:rPr lang="el-GR" sz="2400" b="1" dirty="0">
                <a:cs typeface="Times New Roman" pitchFamily="18" charset="0"/>
              </a:rPr>
              <a:t>Πεπτίδιο</a:t>
            </a:r>
            <a:r>
              <a:rPr lang="el-GR" sz="2400" dirty="0">
                <a:cs typeface="Times New Roman" pitchFamily="18" charset="0"/>
              </a:rPr>
              <a:t> 9 αμινοξέων </a:t>
            </a:r>
            <a:r>
              <a:rPr lang="en-GB" sz="2400" dirty="0">
                <a:cs typeface="Times New Roman" pitchFamily="18" charset="0"/>
              </a:rPr>
              <a:t>(</a:t>
            </a:r>
            <a:r>
              <a:rPr lang="en-US" sz="2400" dirty="0" err="1">
                <a:cs typeface="Times New Roman" pitchFamily="18" charset="0"/>
              </a:rPr>
              <a:t>Cys</a:t>
            </a:r>
            <a:r>
              <a:rPr lang="en-US" sz="2400" dirty="0">
                <a:cs typeface="Times New Roman" pitchFamily="18" charset="0"/>
              </a:rPr>
              <a:t>-Tyr-Ile-</a:t>
            </a:r>
            <a:r>
              <a:rPr lang="en-US" sz="2400" dirty="0" err="1">
                <a:cs typeface="Times New Roman" pitchFamily="18" charset="0"/>
              </a:rPr>
              <a:t>Gln</a:t>
            </a:r>
            <a:r>
              <a:rPr lang="en-US" sz="2400" dirty="0">
                <a:cs typeface="Times New Roman" pitchFamily="18" charset="0"/>
              </a:rPr>
              <a:t>-</a:t>
            </a:r>
            <a:r>
              <a:rPr lang="en-US" sz="2400" dirty="0" err="1">
                <a:cs typeface="Times New Roman" pitchFamily="18" charset="0"/>
              </a:rPr>
              <a:t>Asn</a:t>
            </a:r>
            <a:r>
              <a:rPr lang="en-US" sz="2400" dirty="0">
                <a:cs typeface="Times New Roman" pitchFamily="18" charset="0"/>
              </a:rPr>
              <a:t>-</a:t>
            </a:r>
            <a:r>
              <a:rPr lang="en-US" sz="2400" dirty="0" err="1">
                <a:cs typeface="Times New Roman" pitchFamily="18" charset="0"/>
              </a:rPr>
              <a:t>Cys</a:t>
            </a:r>
            <a:r>
              <a:rPr lang="en-US" sz="2400" dirty="0">
                <a:cs typeface="Times New Roman" pitchFamily="18" charset="0"/>
              </a:rPr>
              <a:t>-Pro-</a:t>
            </a:r>
            <a:r>
              <a:rPr lang="en-US" sz="2400" dirty="0" err="1">
                <a:cs typeface="Times New Roman" pitchFamily="18" charset="0"/>
              </a:rPr>
              <a:t>Leu</a:t>
            </a:r>
            <a:r>
              <a:rPr lang="en-US" sz="2400" dirty="0">
                <a:cs typeface="Times New Roman" pitchFamily="18" charset="0"/>
              </a:rPr>
              <a:t>-</a:t>
            </a:r>
            <a:r>
              <a:rPr lang="en-US" sz="2400" dirty="0" err="1">
                <a:cs typeface="Times New Roman" pitchFamily="18" charset="0"/>
              </a:rPr>
              <a:t>Gly</a:t>
            </a:r>
            <a:r>
              <a:rPr lang="en-US" sz="2400" dirty="0">
                <a:cs typeface="Times New Roman" pitchFamily="18" charset="0"/>
              </a:rPr>
              <a:t>)</a:t>
            </a:r>
            <a:r>
              <a:rPr lang="el-GR" sz="2400" dirty="0">
                <a:cs typeface="Times New Roman" pitchFamily="18" charset="0"/>
              </a:rPr>
              <a:t> των Θηλαστικών. Εκκρίνεται από πρόδρομο μόριο που φέρει μαζί και την πρωτεΐνη μεταφορέα της</a:t>
            </a:r>
            <a:r>
              <a:rPr lang="en-GB" sz="2400" dirty="0">
                <a:cs typeface="Times New Roman" pitchFamily="18" charset="0"/>
              </a:rPr>
              <a:t> (</a:t>
            </a:r>
            <a:r>
              <a:rPr lang="el-GR" sz="2400" dirty="0" err="1">
                <a:cs typeface="Times New Roman" pitchFamily="18" charset="0"/>
              </a:rPr>
              <a:t>νευροφυσίνη</a:t>
            </a:r>
            <a:r>
              <a:rPr lang="el-GR" sz="2400" dirty="0">
                <a:cs typeface="Times New Roman" pitchFamily="18" charset="0"/>
              </a:rPr>
              <a:t> Ι</a:t>
            </a:r>
            <a:r>
              <a:rPr lang="el-GR" sz="2400" dirty="0" smtClean="0">
                <a:cs typeface="Times New Roman" pitchFamily="18" charset="0"/>
              </a:rPr>
              <a:t>).</a:t>
            </a:r>
            <a:endParaRPr lang="el-GR" sz="2400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400" b="1" dirty="0">
                <a:cs typeface="Times New Roman" pitchFamily="18" charset="0"/>
              </a:rPr>
              <a:t>Δεύτερος αγγελιοφόρος</a:t>
            </a:r>
            <a:r>
              <a:rPr lang="el-GR" sz="2400" dirty="0">
                <a:cs typeface="Times New Roman" pitchFamily="18" charset="0"/>
              </a:rPr>
              <a:t>: </a:t>
            </a:r>
            <a:r>
              <a:rPr lang="en-GB" sz="2400" b="1" dirty="0">
                <a:cs typeface="Times New Roman" pitchFamily="18" charset="0"/>
              </a:rPr>
              <a:t>IP</a:t>
            </a:r>
            <a:r>
              <a:rPr lang="en-GB" sz="2400" b="1" baseline="-25000" dirty="0">
                <a:cs typeface="Times New Roman" pitchFamily="18" charset="0"/>
              </a:rPr>
              <a:t>3</a:t>
            </a:r>
            <a:r>
              <a:rPr lang="en-GB" sz="2400" b="1" dirty="0">
                <a:cs typeface="Times New Roman" pitchFamily="18" charset="0"/>
              </a:rPr>
              <a:t>/</a:t>
            </a:r>
            <a:r>
              <a:rPr lang="el-GR" sz="2400" b="1" dirty="0">
                <a:cs typeface="Times New Roman" pitchFamily="18" charset="0"/>
              </a:rPr>
              <a:t>ασβέστιο </a:t>
            </a:r>
            <a:r>
              <a:rPr lang="el-GR" sz="2400" dirty="0">
                <a:cs typeface="Times New Roman" pitchFamily="18" charset="0"/>
              </a:rPr>
              <a:t>μέσω της </a:t>
            </a:r>
            <a:r>
              <a:rPr lang="en-GB" sz="2400" dirty="0">
                <a:cs typeface="Times New Roman" pitchFamily="18" charset="0"/>
              </a:rPr>
              <a:t>PLC</a:t>
            </a:r>
            <a:r>
              <a:rPr lang="el-GR" sz="2400" dirty="0" smtClean="0">
                <a:cs typeface="Times New Roman" pitchFamily="18" charset="0"/>
              </a:rPr>
              <a:t>β.</a:t>
            </a:r>
            <a:endParaRPr lang="en-GB" sz="2400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400" b="1" dirty="0">
                <a:cs typeface="Times New Roman" pitchFamily="18" charset="0"/>
              </a:rPr>
              <a:t>Εκκρίνεται από: Οπίσθια </a:t>
            </a:r>
            <a:r>
              <a:rPr lang="el-GR" sz="2400" b="1" dirty="0" smtClean="0">
                <a:cs typeface="Times New Roman" pitchFamily="18" charset="0"/>
              </a:rPr>
              <a:t>υπόφυση.</a:t>
            </a:r>
            <a:endParaRPr lang="el-GR" sz="2400" b="1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400" b="1" dirty="0">
                <a:cs typeface="Times New Roman" pitchFamily="18" charset="0"/>
              </a:rPr>
              <a:t>Έλεγχος έκκρισης</a:t>
            </a:r>
            <a:r>
              <a:rPr lang="el-GR" sz="2400" dirty="0">
                <a:cs typeface="Times New Roman" pitchFamily="18" charset="0"/>
              </a:rPr>
              <a:t>: Σύστημα θετικής ανάδρασης και μέσω </a:t>
            </a:r>
            <a:r>
              <a:rPr lang="el-GR" sz="2400" dirty="0" smtClean="0">
                <a:cs typeface="Times New Roman" pitchFamily="18" charset="0"/>
              </a:rPr>
              <a:t>νευροδιαβιβαστών.</a:t>
            </a:r>
            <a:r>
              <a:rPr lang="en-GB" sz="2400" dirty="0" smtClean="0">
                <a:cs typeface="Times New Roman" pitchFamily="18" charset="0"/>
              </a:rPr>
              <a:t> </a:t>
            </a:r>
            <a:endParaRPr lang="el-GR" sz="2400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400" b="1" dirty="0">
                <a:cs typeface="Times New Roman" pitchFamily="18" charset="0"/>
              </a:rPr>
              <a:t>Ενεργοποιεί</a:t>
            </a:r>
            <a:r>
              <a:rPr lang="el-GR" sz="2400" dirty="0">
                <a:cs typeface="Times New Roman" pitchFamily="18" charset="0"/>
              </a:rPr>
              <a:t>: </a:t>
            </a:r>
            <a:r>
              <a:rPr lang="el-GR" sz="2400" b="1" dirty="0">
                <a:cs typeface="Times New Roman" pitchFamily="18" charset="0"/>
              </a:rPr>
              <a:t>Τα </a:t>
            </a:r>
            <a:r>
              <a:rPr lang="el-GR" sz="2400" b="1" dirty="0" err="1">
                <a:cs typeface="Times New Roman" pitchFamily="18" charset="0"/>
              </a:rPr>
              <a:t>μυοεπιθηλιακά</a:t>
            </a:r>
            <a:r>
              <a:rPr lang="el-GR" sz="2400" b="1" dirty="0">
                <a:cs typeface="Times New Roman" pitchFamily="18" charset="0"/>
              </a:rPr>
              <a:t> κύτταρα των μαστικών αδένων και τα κύτταρα του μυομητρίου και </a:t>
            </a:r>
            <a:r>
              <a:rPr lang="el-GR" sz="2400" b="1" dirty="0" err="1" smtClean="0">
                <a:cs typeface="Times New Roman" pitchFamily="18" charset="0"/>
              </a:rPr>
              <a:t>ενδομητρίου</a:t>
            </a:r>
            <a:r>
              <a:rPr lang="el-GR" sz="2400" b="1" dirty="0" smtClean="0">
                <a:cs typeface="Times New Roman" pitchFamily="18" charset="0"/>
              </a:rPr>
              <a:t>.</a:t>
            </a:r>
            <a:endParaRPr lang="el-GR" sz="2400" b="1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400" b="1" dirty="0">
                <a:cs typeface="Times New Roman" pitchFamily="18" charset="0"/>
              </a:rPr>
              <a:t>Δράση: </a:t>
            </a:r>
            <a:r>
              <a:rPr lang="el-GR" sz="2400" dirty="0">
                <a:cs typeface="Times New Roman" pitchFamily="18" charset="0"/>
              </a:rPr>
              <a:t>Προκαλεί την παραγωγή της γάλακτος από τους μαστικούς αδένες και τη σύσπαση της μήτρας κατά τον </a:t>
            </a:r>
            <a:r>
              <a:rPr lang="el-GR" sz="2400" dirty="0" smtClean="0">
                <a:cs typeface="Times New Roman" pitchFamily="18" charset="0"/>
              </a:rPr>
              <a:t>τοκετό.</a:t>
            </a:r>
            <a:endParaRPr lang="en-GB" sz="2400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2400" b="1" dirty="0">
                <a:cs typeface="Times New Roman" pitchFamily="18" charset="0"/>
              </a:rPr>
              <a:t>Σχόλια</a:t>
            </a:r>
            <a:r>
              <a:rPr lang="el-GR" sz="2400" dirty="0">
                <a:cs typeface="Times New Roman" pitchFamily="18" charset="0"/>
              </a:rPr>
              <a:t>: Βρίσκεται μόνο στα Θηλαστικά, μοιάζει με τη </a:t>
            </a:r>
            <a:r>
              <a:rPr lang="el-GR" sz="2400" dirty="0" err="1">
                <a:cs typeface="Times New Roman" pitchFamily="18" charset="0"/>
              </a:rPr>
              <a:t>βασοπρεσίνη</a:t>
            </a:r>
            <a:r>
              <a:rPr lang="el-GR" sz="2400" dirty="0">
                <a:cs typeface="Times New Roman" pitchFamily="18" charset="0"/>
              </a:rPr>
              <a:t> και έχει πολλές δράσεις στα νευρικά κύτταρα του </a:t>
            </a:r>
            <a:r>
              <a:rPr lang="el-GR" sz="2400" dirty="0" smtClean="0">
                <a:cs typeface="Times New Roman" pitchFamily="18" charset="0"/>
              </a:rPr>
              <a:t>εγκεφάλου.</a:t>
            </a:r>
            <a:endParaRPr lang="el-GR" sz="2800" dirty="0"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7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Ωκυτονίνη 2/2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11" y="1844040"/>
            <a:ext cx="5818378" cy="3297926"/>
          </a:xfr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31670" y="5272025"/>
            <a:ext cx="579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b="1" dirty="0" err="1">
                <a:cs typeface="Times New Roman" pitchFamily="18" charset="0"/>
              </a:rPr>
              <a:t>Νευροφυσίνη</a:t>
            </a:r>
            <a:r>
              <a:rPr lang="el-GR" sz="2400" b="1" dirty="0">
                <a:cs typeface="Times New Roman" pitchFamily="18" charset="0"/>
              </a:rPr>
              <a:t> Ι                       </a:t>
            </a:r>
            <a:r>
              <a:rPr lang="el-GR" sz="2400" b="1" dirty="0" err="1">
                <a:cs typeface="Times New Roman" pitchFamily="18" charset="0"/>
              </a:rPr>
              <a:t>Ωκυτοκίνη</a:t>
            </a:r>
            <a:endParaRPr lang="el-GR" sz="2400" b="1" dirty="0"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9354" y="479149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33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Προσδοκώμενα αποτελέσματα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l-GR" sz="2600" b="1" dirty="0">
                <a:cs typeface="Times New Roman" pitchFamily="18" charset="0"/>
              </a:rPr>
              <a:t>Όταν θα έχετε ολοκληρώσει τη μελέτη του κεφαλαίου και του υλικού που παρουσιάζεται στη διάλεξη θα είσαστε σε θέση να:</a:t>
            </a:r>
          </a:p>
          <a:p>
            <a:pPr>
              <a:lnSpc>
                <a:spcPct val="110000"/>
              </a:lnSpc>
            </a:pPr>
            <a:r>
              <a:rPr lang="el-GR" sz="2600" dirty="0">
                <a:cs typeface="Times New Roman" pitchFamily="18" charset="0"/>
              </a:rPr>
              <a:t>διακρίνετε τις διαφορές μεταξύ ενδοκρινών και εξωκρινών αδένων και τους μηχανισμούς θετικής και αρνητικής ανάδρασης στα ζώα.</a:t>
            </a:r>
          </a:p>
          <a:p>
            <a:pPr>
              <a:lnSpc>
                <a:spcPct val="110000"/>
              </a:lnSpc>
            </a:pPr>
            <a:r>
              <a:rPr lang="el-GR" sz="2600" dirty="0">
                <a:cs typeface="Times New Roman" pitchFamily="18" charset="0"/>
              </a:rPr>
              <a:t>αντιλαμβάνεστε την ιδιαιτερότητα δράσης της κάθε ορμόνης ως παράγωγο της ιδιαίτερης δομής της. </a:t>
            </a:r>
          </a:p>
          <a:p>
            <a:pPr>
              <a:lnSpc>
                <a:spcPct val="110000"/>
              </a:lnSpc>
            </a:pPr>
            <a:r>
              <a:rPr lang="el-GR" sz="2600" dirty="0">
                <a:cs typeface="Times New Roman" pitchFamily="18" charset="0"/>
              </a:rPr>
              <a:t>εξηγείτε τους διαφορετικούς μηχανισμούς που μετατρέπουν μια βιοχημική αντίδραση σε απόκριση από τα κύτταρα και τους ιστούς. </a:t>
            </a:r>
            <a:endParaRPr lang="el-GR" sz="2600" dirty="0" smtClean="0"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l-GR" sz="2400" b="1" dirty="0" smtClean="0">
                <a:cs typeface="Times New Roman" pitchFamily="18" charset="0"/>
              </a:rPr>
              <a:t>Λέξεις – κλειδιά: </a:t>
            </a:r>
            <a:r>
              <a:rPr lang="el-GR" sz="2400" dirty="0">
                <a:cs typeface="Times New Roman" pitchFamily="18" charset="0"/>
              </a:rPr>
              <a:t>Εξωκρινής-Ενδοκρινής </a:t>
            </a:r>
            <a:r>
              <a:rPr lang="el-GR" sz="2400" dirty="0" smtClean="0">
                <a:cs typeface="Times New Roman" pitchFamily="18" charset="0"/>
              </a:rPr>
              <a:t>αδένας, Θετική-Αρνητική ανάδραση, </a:t>
            </a:r>
            <a:r>
              <a:rPr lang="el-GR" sz="2400" dirty="0" err="1" smtClean="0">
                <a:cs typeface="Times New Roman" pitchFamily="18" charset="0"/>
              </a:rPr>
              <a:t>Διαμεμβρανικοί</a:t>
            </a:r>
            <a:r>
              <a:rPr lang="el-GR" sz="2400" dirty="0" smtClean="0">
                <a:cs typeface="Times New Roman" pitchFamily="18" charset="0"/>
              </a:rPr>
              <a:t>-Πυρηνικοί υποδοχείς.</a:t>
            </a:r>
            <a:endParaRPr lang="el-GR" sz="2400" dirty="0">
              <a:cs typeface="Times New Roman" pitchFamily="18" charset="0"/>
            </a:endParaRPr>
          </a:p>
          <a:p>
            <a:endParaRPr lang="el-GR" sz="2600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66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Βασοπρεσίνη</a:t>
            </a:r>
            <a:r>
              <a:rPr lang="el-GR" dirty="0" smtClean="0"/>
              <a:t> ή </a:t>
            </a:r>
            <a:r>
              <a:rPr lang="en-US" dirty="0" smtClean="0"/>
              <a:t>ADH </a:t>
            </a:r>
            <a:r>
              <a:rPr lang="el-GR" dirty="0" smtClean="0"/>
              <a:t>1/2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8140" y="1341120"/>
            <a:ext cx="8427720" cy="5516880"/>
          </a:xfrm>
        </p:spPr>
        <p:txBody>
          <a:bodyPr>
            <a:normAutofit/>
          </a:bodyPr>
          <a:lstStyle/>
          <a:p>
            <a:r>
              <a:rPr lang="el-GR" sz="1900" b="1" dirty="0">
                <a:cs typeface="Times New Roman" pitchFamily="18" charset="0"/>
              </a:rPr>
              <a:t>Δομή</a:t>
            </a:r>
            <a:r>
              <a:rPr lang="el-GR" sz="1900" dirty="0">
                <a:cs typeface="Times New Roman" pitchFamily="18" charset="0"/>
              </a:rPr>
              <a:t>: </a:t>
            </a:r>
            <a:r>
              <a:rPr lang="el-GR" sz="1900" b="1" dirty="0">
                <a:cs typeface="Times New Roman" pitchFamily="18" charset="0"/>
              </a:rPr>
              <a:t>Πεπτίδιο</a:t>
            </a:r>
            <a:r>
              <a:rPr lang="el-GR" sz="1900" dirty="0">
                <a:cs typeface="Times New Roman" pitchFamily="18" charset="0"/>
              </a:rPr>
              <a:t> 9 αμινοξέων </a:t>
            </a:r>
            <a:r>
              <a:rPr lang="en-GB" sz="1900" dirty="0">
                <a:cs typeface="Times New Roman" pitchFamily="18" charset="0"/>
              </a:rPr>
              <a:t>(</a:t>
            </a:r>
            <a:r>
              <a:rPr lang="en-US" sz="1900" dirty="0" err="1">
                <a:cs typeface="Times New Roman" pitchFamily="18" charset="0"/>
              </a:rPr>
              <a:t>Cys</a:t>
            </a:r>
            <a:r>
              <a:rPr lang="en-US" sz="1900" dirty="0">
                <a:cs typeface="Times New Roman" pitchFamily="18" charset="0"/>
              </a:rPr>
              <a:t>-Tyr-</a:t>
            </a:r>
            <a:r>
              <a:rPr lang="en-US" sz="1900" dirty="0" err="1">
                <a:cs typeface="Times New Roman" pitchFamily="18" charset="0"/>
              </a:rPr>
              <a:t>Phe</a:t>
            </a:r>
            <a:r>
              <a:rPr lang="en-US" sz="1900" dirty="0">
                <a:cs typeface="Times New Roman" pitchFamily="18" charset="0"/>
              </a:rPr>
              <a:t>-</a:t>
            </a:r>
            <a:r>
              <a:rPr lang="en-US" sz="1900" dirty="0" err="1">
                <a:cs typeface="Times New Roman" pitchFamily="18" charset="0"/>
              </a:rPr>
              <a:t>Gln</a:t>
            </a:r>
            <a:r>
              <a:rPr lang="en-US" sz="1900" dirty="0">
                <a:cs typeface="Times New Roman" pitchFamily="18" charset="0"/>
              </a:rPr>
              <a:t>-</a:t>
            </a:r>
            <a:r>
              <a:rPr lang="en-US" sz="1900" dirty="0" err="1">
                <a:cs typeface="Times New Roman" pitchFamily="18" charset="0"/>
              </a:rPr>
              <a:t>Asn</a:t>
            </a:r>
            <a:r>
              <a:rPr lang="en-US" sz="1900" dirty="0">
                <a:cs typeface="Times New Roman" pitchFamily="18" charset="0"/>
              </a:rPr>
              <a:t>-</a:t>
            </a:r>
            <a:r>
              <a:rPr lang="en-US" sz="1900" dirty="0" err="1">
                <a:cs typeface="Times New Roman" pitchFamily="18" charset="0"/>
              </a:rPr>
              <a:t>Cys</a:t>
            </a:r>
            <a:r>
              <a:rPr lang="en-US" sz="1900" dirty="0">
                <a:cs typeface="Times New Roman" pitchFamily="18" charset="0"/>
              </a:rPr>
              <a:t>-Pro-</a:t>
            </a:r>
            <a:r>
              <a:rPr lang="en-US" sz="1900" dirty="0" err="1">
                <a:cs typeface="Times New Roman" pitchFamily="18" charset="0"/>
              </a:rPr>
              <a:t>Arg</a:t>
            </a:r>
            <a:r>
              <a:rPr lang="en-US" sz="1900" dirty="0">
                <a:cs typeface="Times New Roman" pitchFamily="18" charset="0"/>
              </a:rPr>
              <a:t>-</a:t>
            </a:r>
            <a:r>
              <a:rPr lang="en-US" sz="1900" dirty="0" err="1">
                <a:cs typeface="Times New Roman" pitchFamily="18" charset="0"/>
              </a:rPr>
              <a:t>Gly</a:t>
            </a:r>
            <a:r>
              <a:rPr lang="en-US" sz="1900" dirty="0">
                <a:cs typeface="Times New Roman" pitchFamily="18" charset="0"/>
              </a:rPr>
              <a:t>)</a:t>
            </a:r>
            <a:r>
              <a:rPr lang="el-GR" sz="1900" dirty="0">
                <a:cs typeface="Times New Roman" pitchFamily="18" charset="0"/>
              </a:rPr>
              <a:t>. Εκκρίνεται από πρόδρομο μόριο που φέρει μαζί και την πρωτεΐνη μεταφορέα της</a:t>
            </a:r>
            <a:r>
              <a:rPr lang="en-GB" sz="1900" dirty="0">
                <a:cs typeface="Times New Roman" pitchFamily="18" charset="0"/>
              </a:rPr>
              <a:t> (</a:t>
            </a:r>
            <a:r>
              <a:rPr lang="el-GR" sz="1900" dirty="0" err="1">
                <a:cs typeface="Times New Roman" pitchFamily="18" charset="0"/>
              </a:rPr>
              <a:t>νευροφυσίνη</a:t>
            </a:r>
            <a:r>
              <a:rPr lang="el-GR" sz="1900" dirty="0">
                <a:cs typeface="Times New Roman" pitchFamily="18" charset="0"/>
              </a:rPr>
              <a:t> </a:t>
            </a:r>
            <a:r>
              <a:rPr lang="en-GB" sz="1900" dirty="0">
                <a:cs typeface="Times New Roman" pitchFamily="18" charset="0"/>
              </a:rPr>
              <a:t>I</a:t>
            </a:r>
            <a:r>
              <a:rPr lang="el-GR" sz="1900" dirty="0">
                <a:cs typeface="Times New Roman" pitchFamily="18" charset="0"/>
              </a:rPr>
              <a:t>Ι</a:t>
            </a:r>
            <a:r>
              <a:rPr lang="el-GR" sz="1900" dirty="0" smtClean="0">
                <a:cs typeface="Times New Roman" pitchFamily="18" charset="0"/>
              </a:rPr>
              <a:t>)</a:t>
            </a:r>
            <a:r>
              <a:rPr lang="en-US" sz="1900" dirty="0" smtClean="0">
                <a:cs typeface="Times New Roman" pitchFamily="18" charset="0"/>
              </a:rPr>
              <a:t>.</a:t>
            </a:r>
            <a:endParaRPr lang="el-GR" sz="1900" dirty="0">
              <a:cs typeface="Times New Roman" pitchFamily="18" charset="0"/>
            </a:endParaRPr>
          </a:p>
          <a:p>
            <a:r>
              <a:rPr lang="el-GR" sz="1900" b="1" dirty="0">
                <a:cs typeface="Times New Roman" pitchFamily="18" charset="0"/>
              </a:rPr>
              <a:t>Δεύτερος αγγελιοφόρος: </a:t>
            </a:r>
            <a:r>
              <a:rPr lang="en-GB" sz="1900" b="1" dirty="0">
                <a:cs typeface="Times New Roman" pitchFamily="18" charset="0"/>
              </a:rPr>
              <a:t>IP</a:t>
            </a:r>
            <a:r>
              <a:rPr lang="en-GB" sz="1900" b="1" baseline="-25000" dirty="0">
                <a:cs typeface="Times New Roman" pitchFamily="18" charset="0"/>
              </a:rPr>
              <a:t>3</a:t>
            </a:r>
            <a:r>
              <a:rPr lang="en-GB" sz="1900" b="1" dirty="0">
                <a:cs typeface="Times New Roman" pitchFamily="18" charset="0"/>
              </a:rPr>
              <a:t>/</a:t>
            </a:r>
            <a:r>
              <a:rPr lang="el-GR" sz="1900" b="1" dirty="0">
                <a:cs typeface="Times New Roman" pitchFamily="18" charset="0"/>
              </a:rPr>
              <a:t>ασβέστιο </a:t>
            </a:r>
            <a:r>
              <a:rPr lang="el-GR" sz="1900" dirty="0">
                <a:cs typeface="Times New Roman" pitchFamily="18" charset="0"/>
              </a:rPr>
              <a:t>μέσω της </a:t>
            </a:r>
            <a:r>
              <a:rPr lang="en-GB" sz="1900" dirty="0">
                <a:cs typeface="Times New Roman" pitchFamily="18" charset="0"/>
              </a:rPr>
              <a:t>PLC</a:t>
            </a:r>
            <a:r>
              <a:rPr lang="el-GR" sz="1900" dirty="0">
                <a:cs typeface="Times New Roman" pitchFamily="18" charset="0"/>
              </a:rPr>
              <a:t>β</a:t>
            </a:r>
            <a:r>
              <a:rPr lang="en-GB" sz="1900" dirty="0">
                <a:cs typeface="Times New Roman" pitchFamily="18" charset="0"/>
              </a:rPr>
              <a:t> </a:t>
            </a:r>
            <a:r>
              <a:rPr lang="el-GR" sz="1900" b="1" dirty="0">
                <a:cs typeface="Times New Roman" pitchFamily="18" charset="0"/>
              </a:rPr>
              <a:t>και </a:t>
            </a:r>
            <a:r>
              <a:rPr lang="en-GB" sz="1900" b="1" dirty="0" err="1" smtClean="0">
                <a:cs typeface="Times New Roman" pitchFamily="18" charset="0"/>
              </a:rPr>
              <a:t>cAMP</a:t>
            </a:r>
            <a:r>
              <a:rPr lang="en-GB" sz="1900" b="1" dirty="0" smtClean="0">
                <a:cs typeface="Times New Roman" pitchFamily="18" charset="0"/>
              </a:rPr>
              <a:t>.</a:t>
            </a:r>
            <a:endParaRPr lang="en-GB" sz="1900" b="1" dirty="0">
              <a:cs typeface="Times New Roman" pitchFamily="18" charset="0"/>
            </a:endParaRPr>
          </a:p>
          <a:p>
            <a:r>
              <a:rPr lang="el-GR" sz="1900" b="1" dirty="0">
                <a:cs typeface="Times New Roman" pitchFamily="18" charset="0"/>
              </a:rPr>
              <a:t>Εκκρίνεται από: Οπίσθια </a:t>
            </a:r>
            <a:r>
              <a:rPr lang="el-GR" sz="1900" b="1" dirty="0" smtClean="0">
                <a:cs typeface="Times New Roman" pitchFamily="18" charset="0"/>
              </a:rPr>
              <a:t>υπόφυση</a:t>
            </a:r>
            <a:r>
              <a:rPr lang="en-US" sz="1900" b="1" dirty="0" smtClean="0">
                <a:cs typeface="Times New Roman" pitchFamily="18" charset="0"/>
              </a:rPr>
              <a:t>.</a:t>
            </a:r>
            <a:endParaRPr lang="el-GR" sz="1900" b="1" dirty="0">
              <a:cs typeface="Times New Roman" pitchFamily="18" charset="0"/>
            </a:endParaRPr>
          </a:p>
          <a:p>
            <a:r>
              <a:rPr lang="el-GR" sz="1900" b="1" dirty="0">
                <a:cs typeface="Times New Roman" pitchFamily="18" charset="0"/>
              </a:rPr>
              <a:t>Έλεγχος έκκρισης: </a:t>
            </a:r>
            <a:r>
              <a:rPr lang="el-GR" sz="1900" dirty="0">
                <a:cs typeface="Times New Roman" pitchFamily="18" charset="0"/>
              </a:rPr>
              <a:t>Πολύπλοκος και </a:t>
            </a:r>
            <a:r>
              <a:rPr lang="el-GR" sz="1900" dirty="0" err="1">
                <a:cs typeface="Times New Roman" pitchFamily="18" charset="0"/>
              </a:rPr>
              <a:t>πολυπαραγοντικός</a:t>
            </a:r>
            <a:r>
              <a:rPr lang="el-GR" sz="1900" dirty="0">
                <a:cs typeface="Times New Roman" pitchFamily="18" charset="0"/>
              </a:rPr>
              <a:t>. </a:t>
            </a:r>
            <a:r>
              <a:rPr lang="el-GR" sz="1900" dirty="0" err="1">
                <a:cs typeface="Times New Roman" pitchFamily="18" charset="0"/>
              </a:rPr>
              <a:t>Ωσμουποδοχείς</a:t>
            </a:r>
            <a:r>
              <a:rPr lang="el-GR" sz="1900" dirty="0">
                <a:cs typeface="Times New Roman" pitchFamily="18" charset="0"/>
              </a:rPr>
              <a:t>, </a:t>
            </a:r>
            <a:r>
              <a:rPr lang="el-GR" sz="1900" dirty="0" err="1">
                <a:cs typeface="Times New Roman" pitchFamily="18" charset="0"/>
              </a:rPr>
              <a:t>Αγγειοτενσίνη</a:t>
            </a:r>
            <a:r>
              <a:rPr lang="el-GR" sz="1900" dirty="0">
                <a:cs typeface="Times New Roman" pitchFamily="18" charset="0"/>
              </a:rPr>
              <a:t> ΙΙ, άλλες </a:t>
            </a:r>
            <a:r>
              <a:rPr lang="el-GR" sz="1900" dirty="0" smtClean="0">
                <a:cs typeface="Times New Roman" pitchFamily="18" charset="0"/>
              </a:rPr>
              <a:t>ορμόνες</a:t>
            </a:r>
            <a:r>
              <a:rPr lang="en-US" sz="1900" dirty="0" smtClean="0">
                <a:cs typeface="Times New Roman" pitchFamily="18" charset="0"/>
              </a:rPr>
              <a:t>.</a:t>
            </a:r>
            <a:endParaRPr lang="el-GR" sz="1900" dirty="0">
              <a:cs typeface="Times New Roman" pitchFamily="18" charset="0"/>
            </a:endParaRPr>
          </a:p>
          <a:p>
            <a:r>
              <a:rPr lang="el-GR" sz="1900" b="1" dirty="0">
                <a:cs typeface="Times New Roman" pitchFamily="18" charset="0"/>
              </a:rPr>
              <a:t>Ενεργοποιεί</a:t>
            </a:r>
            <a:r>
              <a:rPr lang="el-GR" sz="1900" dirty="0">
                <a:cs typeface="Times New Roman" pitchFamily="18" charset="0"/>
              </a:rPr>
              <a:t>: </a:t>
            </a:r>
            <a:r>
              <a:rPr lang="el-GR" sz="1900" b="1" dirty="0">
                <a:cs typeface="Times New Roman" pitchFamily="18" charset="0"/>
              </a:rPr>
              <a:t>Κύτταρα στα άπω </a:t>
            </a:r>
            <a:r>
              <a:rPr lang="el-GR" sz="1900" b="1" dirty="0" err="1">
                <a:cs typeface="Times New Roman" pitchFamily="18" charset="0"/>
              </a:rPr>
              <a:t>εσπειραμένα</a:t>
            </a:r>
            <a:r>
              <a:rPr lang="el-GR" sz="1900" b="1" dirty="0">
                <a:cs typeface="Times New Roman" pitchFamily="18" charset="0"/>
              </a:rPr>
              <a:t> σωληνάρια του νεφρού, κύτταρα στα αθροιστικά σωληνάρια του νεφρού, κύτταρα στην αγκύλη του </a:t>
            </a:r>
            <a:r>
              <a:rPr lang="en-GB" sz="1900" b="1" dirty="0">
                <a:cs typeface="Times New Roman" pitchFamily="18" charset="0"/>
              </a:rPr>
              <a:t>Henle</a:t>
            </a:r>
            <a:r>
              <a:rPr lang="el-GR" sz="1900" b="1" dirty="0">
                <a:cs typeface="Times New Roman" pitchFamily="18" charset="0"/>
              </a:rPr>
              <a:t>, άλλα και </a:t>
            </a:r>
            <a:r>
              <a:rPr lang="el-GR" sz="1900" dirty="0">
                <a:cs typeface="Times New Roman" pitchFamily="18" charset="0"/>
              </a:rPr>
              <a:t>κύτταρα του κυκλοφορικού και κεντρικού νευρικού </a:t>
            </a:r>
            <a:r>
              <a:rPr lang="el-GR" sz="1900" dirty="0" smtClean="0">
                <a:cs typeface="Times New Roman" pitchFamily="18" charset="0"/>
              </a:rPr>
              <a:t>συστήματος</a:t>
            </a:r>
            <a:r>
              <a:rPr lang="en-US" sz="1900" dirty="0" smtClean="0">
                <a:cs typeface="Times New Roman" pitchFamily="18" charset="0"/>
              </a:rPr>
              <a:t>.</a:t>
            </a:r>
            <a:r>
              <a:rPr lang="el-GR" sz="1900" dirty="0" smtClean="0">
                <a:cs typeface="Times New Roman" pitchFamily="18" charset="0"/>
              </a:rPr>
              <a:t> </a:t>
            </a:r>
            <a:endParaRPr lang="el-GR" sz="1900" dirty="0">
              <a:cs typeface="Times New Roman" pitchFamily="18" charset="0"/>
            </a:endParaRPr>
          </a:p>
          <a:p>
            <a:r>
              <a:rPr lang="el-GR" sz="1900" b="1" dirty="0">
                <a:cs typeface="Times New Roman" pitchFamily="18" charset="0"/>
              </a:rPr>
              <a:t>Δράση</a:t>
            </a:r>
            <a:r>
              <a:rPr lang="el-GR" sz="1900" dirty="0">
                <a:cs typeface="Times New Roman" pitchFamily="18" charset="0"/>
              </a:rPr>
              <a:t>: Ελέγχει την κατακράτηση νερού από το σώμα. Αυξάνει την </a:t>
            </a:r>
            <a:r>
              <a:rPr lang="el-GR" sz="1900" dirty="0" err="1">
                <a:cs typeface="Times New Roman" pitchFamily="18" charset="0"/>
              </a:rPr>
              <a:t>επαναπορρόφηση</a:t>
            </a:r>
            <a:r>
              <a:rPr lang="el-GR" sz="1900" dirty="0">
                <a:cs typeface="Times New Roman" pitchFamily="18" charset="0"/>
              </a:rPr>
              <a:t> του νερού προκαλώντας αύξηση επιπέδων του μεταφορέα νερού (Ακουαπορίνη-2). Αυξάνει την </a:t>
            </a:r>
            <a:r>
              <a:rPr lang="el-GR" sz="1900" dirty="0" err="1">
                <a:cs typeface="Times New Roman" pitchFamily="18" charset="0"/>
              </a:rPr>
              <a:t>επαναπορρόφηση</a:t>
            </a:r>
            <a:r>
              <a:rPr lang="el-GR" sz="1900" dirty="0">
                <a:cs typeface="Times New Roman" pitchFamily="18" charset="0"/>
              </a:rPr>
              <a:t> της ουρίας. Αυξάνει την </a:t>
            </a:r>
            <a:r>
              <a:rPr lang="el-GR" sz="1900" dirty="0" err="1">
                <a:cs typeface="Times New Roman" pitchFamily="18" charset="0"/>
              </a:rPr>
              <a:t>επαναπορρόφηση</a:t>
            </a:r>
            <a:r>
              <a:rPr lang="el-GR" sz="1900" dirty="0">
                <a:cs typeface="Times New Roman" pitchFamily="18" charset="0"/>
              </a:rPr>
              <a:t> του </a:t>
            </a:r>
            <a:r>
              <a:rPr lang="el-GR" sz="1900" dirty="0" smtClean="0">
                <a:cs typeface="Times New Roman" pitchFamily="18" charset="0"/>
              </a:rPr>
              <a:t>νατρίου</a:t>
            </a:r>
            <a:r>
              <a:rPr lang="en-US" sz="1900" dirty="0" smtClean="0">
                <a:cs typeface="Times New Roman" pitchFamily="18" charset="0"/>
              </a:rPr>
              <a:t>.</a:t>
            </a:r>
            <a:endParaRPr lang="en-GB" sz="1900" dirty="0">
              <a:cs typeface="Times New Roman" pitchFamily="18" charset="0"/>
            </a:endParaRPr>
          </a:p>
          <a:p>
            <a:r>
              <a:rPr lang="el-GR" sz="1900" b="1" dirty="0">
                <a:cs typeface="Times New Roman" pitchFamily="18" charset="0"/>
              </a:rPr>
              <a:t>Σχόλια: </a:t>
            </a:r>
            <a:r>
              <a:rPr lang="el-GR" sz="1900" dirty="0">
                <a:cs typeface="Times New Roman" pitchFamily="18" charset="0"/>
              </a:rPr>
              <a:t>Έχει δειχθεί η σχέση της </a:t>
            </a:r>
            <a:r>
              <a:rPr lang="el-GR" sz="1900" dirty="0" err="1">
                <a:cs typeface="Times New Roman" pitchFamily="18" charset="0"/>
              </a:rPr>
              <a:t>βασοπρεσίνης</a:t>
            </a:r>
            <a:r>
              <a:rPr lang="el-GR" sz="1900" dirty="0">
                <a:cs typeface="Times New Roman" pitchFamily="18" charset="0"/>
              </a:rPr>
              <a:t> με τη μονογαμική συμπεριφορά ενός είδους </a:t>
            </a:r>
            <a:r>
              <a:rPr lang="el-GR" sz="1900" dirty="0" smtClean="0">
                <a:cs typeface="Times New Roman" pitchFamily="18" charset="0"/>
              </a:rPr>
              <a:t>τρωκτικών</a:t>
            </a:r>
            <a:r>
              <a:rPr lang="en-US" sz="1900" dirty="0" smtClean="0">
                <a:cs typeface="Times New Roman" pitchFamily="18" charset="0"/>
              </a:rPr>
              <a:t>.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9485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/>
              <a:t>Βασοπρεσίνη</a:t>
            </a:r>
            <a:r>
              <a:rPr lang="el-GR" dirty="0" smtClean="0"/>
              <a:t> ή </a:t>
            </a:r>
            <a:r>
              <a:rPr lang="en-US" dirty="0" smtClean="0"/>
              <a:t>ADH 2</a:t>
            </a:r>
            <a:r>
              <a:rPr lang="el-GR" dirty="0" smtClean="0"/>
              <a:t>/2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48" y="1798320"/>
            <a:ext cx="5438503" cy="3007579"/>
          </a:xfr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676399" y="4913530"/>
            <a:ext cx="5791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b="1" dirty="0" err="1">
                <a:cs typeface="Times New Roman" pitchFamily="18" charset="0"/>
              </a:rPr>
              <a:t>Νευροφυσίνη</a:t>
            </a:r>
            <a:r>
              <a:rPr lang="el-GR" sz="2400" b="1" dirty="0">
                <a:cs typeface="Times New Roman" pitchFamily="18" charset="0"/>
              </a:rPr>
              <a:t> Ι</a:t>
            </a:r>
            <a:r>
              <a:rPr lang="en-GB" sz="2400" b="1" dirty="0">
                <a:cs typeface="Times New Roman" pitchFamily="18" charset="0"/>
              </a:rPr>
              <a:t>I</a:t>
            </a:r>
            <a:r>
              <a:rPr lang="el-GR" sz="2400" b="1" dirty="0">
                <a:cs typeface="Times New Roman" pitchFamily="18" charset="0"/>
              </a:rPr>
              <a:t>                       </a:t>
            </a:r>
            <a:r>
              <a:rPr lang="el-GR" sz="2400" b="1" dirty="0" err="1">
                <a:cs typeface="Times New Roman" pitchFamily="18" charset="0"/>
              </a:rPr>
              <a:t>Βασοπρεσίνη</a:t>
            </a:r>
            <a:endParaRPr lang="el-GR" sz="2400" b="1" dirty="0"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3606" y="444421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34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Αγγειοτονίνη</a:t>
            </a:r>
            <a:r>
              <a:rPr lang="el-GR" dirty="0" smtClean="0"/>
              <a:t> (</a:t>
            </a:r>
            <a:r>
              <a:rPr lang="en-US" dirty="0" err="1" smtClean="0"/>
              <a:t>Vasotocin</a:t>
            </a:r>
            <a:r>
              <a:rPr lang="en-US" dirty="0" smtClean="0"/>
              <a:t>)</a:t>
            </a:r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200" b="1" dirty="0">
                <a:cs typeface="Times New Roman" pitchFamily="18" charset="0"/>
              </a:rPr>
              <a:t>Δομή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l-GR" sz="2200" b="1" dirty="0">
                <a:cs typeface="Times New Roman" pitchFamily="18" charset="0"/>
              </a:rPr>
              <a:t>Πεπτίδιο</a:t>
            </a:r>
            <a:r>
              <a:rPr lang="el-GR" sz="2200" dirty="0">
                <a:cs typeface="Times New Roman" pitchFamily="18" charset="0"/>
              </a:rPr>
              <a:t> 9 αμινοξέων </a:t>
            </a:r>
            <a:r>
              <a:rPr lang="en-GB" sz="2200" dirty="0">
                <a:cs typeface="Times New Roman" pitchFamily="18" charset="0"/>
              </a:rPr>
              <a:t>(</a:t>
            </a:r>
            <a:r>
              <a:rPr lang="en-US" sz="2200" dirty="0" err="1">
                <a:cs typeface="Times New Roman" pitchFamily="18" charset="0"/>
              </a:rPr>
              <a:t>Cys</a:t>
            </a:r>
            <a:r>
              <a:rPr lang="en-US" sz="2200" dirty="0">
                <a:cs typeface="Times New Roman" pitchFamily="18" charset="0"/>
              </a:rPr>
              <a:t>-Tyr-</a:t>
            </a:r>
            <a:r>
              <a:rPr lang="en-GB" sz="2200" dirty="0">
                <a:cs typeface="Times New Roman" pitchFamily="18" charset="0"/>
              </a:rPr>
              <a:t>Il</a:t>
            </a:r>
            <a:r>
              <a:rPr lang="en-US" sz="2200" dirty="0">
                <a:cs typeface="Times New Roman" pitchFamily="18" charset="0"/>
              </a:rPr>
              <a:t>e-</a:t>
            </a:r>
            <a:r>
              <a:rPr lang="en-US" sz="2200" dirty="0" err="1">
                <a:cs typeface="Times New Roman" pitchFamily="18" charset="0"/>
              </a:rPr>
              <a:t>Gln</a:t>
            </a:r>
            <a:r>
              <a:rPr lang="en-US" sz="2200" dirty="0">
                <a:cs typeface="Times New Roman" pitchFamily="18" charset="0"/>
              </a:rPr>
              <a:t>-</a:t>
            </a:r>
            <a:r>
              <a:rPr lang="en-US" sz="2200" dirty="0" err="1">
                <a:cs typeface="Times New Roman" pitchFamily="18" charset="0"/>
              </a:rPr>
              <a:t>Asn</a:t>
            </a:r>
            <a:r>
              <a:rPr lang="en-US" sz="2200" dirty="0">
                <a:cs typeface="Times New Roman" pitchFamily="18" charset="0"/>
              </a:rPr>
              <a:t>-</a:t>
            </a:r>
            <a:r>
              <a:rPr lang="en-US" sz="2200" dirty="0" err="1">
                <a:cs typeface="Times New Roman" pitchFamily="18" charset="0"/>
              </a:rPr>
              <a:t>Cys</a:t>
            </a:r>
            <a:r>
              <a:rPr lang="en-US" sz="2200" dirty="0">
                <a:cs typeface="Times New Roman" pitchFamily="18" charset="0"/>
              </a:rPr>
              <a:t>-Pro-</a:t>
            </a:r>
            <a:r>
              <a:rPr lang="en-US" sz="2200" dirty="0" err="1">
                <a:cs typeface="Times New Roman" pitchFamily="18" charset="0"/>
              </a:rPr>
              <a:t>Arg</a:t>
            </a:r>
            <a:r>
              <a:rPr lang="en-US" sz="2200" dirty="0">
                <a:cs typeface="Times New Roman" pitchFamily="18" charset="0"/>
              </a:rPr>
              <a:t>-</a:t>
            </a:r>
            <a:r>
              <a:rPr lang="en-US" sz="2200" dirty="0" err="1">
                <a:cs typeface="Times New Roman" pitchFamily="18" charset="0"/>
              </a:rPr>
              <a:t>Gly</a:t>
            </a:r>
            <a:r>
              <a:rPr lang="en-US" sz="2200" dirty="0">
                <a:cs typeface="Times New Roman" pitchFamily="18" charset="0"/>
              </a:rPr>
              <a:t>)</a:t>
            </a:r>
            <a:r>
              <a:rPr lang="el-GR" sz="2200" dirty="0">
                <a:cs typeface="Times New Roman" pitchFamily="18" charset="0"/>
              </a:rPr>
              <a:t>. </a:t>
            </a:r>
          </a:p>
          <a:p>
            <a:r>
              <a:rPr lang="el-GR" sz="2200" b="1" dirty="0">
                <a:cs typeface="Times New Roman" pitchFamily="18" charset="0"/>
              </a:rPr>
              <a:t>Δεύτερος αγγελιοφόρος: </a:t>
            </a:r>
            <a:r>
              <a:rPr lang="el-GR" sz="2200" dirty="0">
                <a:cs typeface="Times New Roman" pitchFamily="18" charset="0"/>
              </a:rPr>
              <a:t>: (Εικάζεται</a:t>
            </a:r>
            <a:r>
              <a:rPr lang="el-GR" sz="2200" b="1" dirty="0">
                <a:cs typeface="Times New Roman" pitchFamily="18" charset="0"/>
              </a:rPr>
              <a:t>) </a:t>
            </a:r>
            <a:r>
              <a:rPr lang="en-GB" sz="2200" b="1" dirty="0">
                <a:cs typeface="Times New Roman" pitchFamily="18" charset="0"/>
              </a:rPr>
              <a:t>IP</a:t>
            </a:r>
            <a:r>
              <a:rPr lang="en-GB" sz="2200" b="1" baseline="-25000" dirty="0">
                <a:cs typeface="Times New Roman" pitchFamily="18" charset="0"/>
              </a:rPr>
              <a:t>3</a:t>
            </a:r>
            <a:r>
              <a:rPr lang="en-GB" sz="2200" b="1" dirty="0">
                <a:cs typeface="Times New Roman" pitchFamily="18" charset="0"/>
              </a:rPr>
              <a:t>/</a:t>
            </a:r>
            <a:r>
              <a:rPr lang="el-GR" sz="2200" b="1" dirty="0">
                <a:cs typeface="Times New Roman" pitchFamily="18" charset="0"/>
              </a:rPr>
              <a:t>ασβέστιο </a:t>
            </a:r>
            <a:r>
              <a:rPr lang="el-GR" sz="2200" dirty="0">
                <a:cs typeface="Times New Roman" pitchFamily="18" charset="0"/>
              </a:rPr>
              <a:t>μέσω της </a:t>
            </a:r>
            <a:r>
              <a:rPr lang="en-GB" sz="2200" dirty="0">
                <a:cs typeface="Times New Roman" pitchFamily="18" charset="0"/>
              </a:rPr>
              <a:t>PLC</a:t>
            </a:r>
            <a:r>
              <a:rPr lang="el-GR" sz="2200" dirty="0">
                <a:cs typeface="Times New Roman" pitchFamily="18" charset="0"/>
              </a:rPr>
              <a:t>β</a:t>
            </a:r>
            <a:r>
              <a:rPr lang="en-US" sz="2200" dirty="0">
                <a:cs typeface="Times New Roman" pitchFamily="18" charset="0"/>
              </a:rPr>
              <a:t>.</a:t>
            </a:r>
            <a:endParaRPr lang="en-GB" sz="2200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Εκκρίνεται από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l-GR" sz="2200" b="1" dirty="0">
                <a:cs typeface="Times New Roman" pitchFamily="18" charset="0"/>
              </a:rPr>
              <a:t>Οπίσθια υπόφυση</a:t>
            </a:r>
            <a:r>
              <a:rPr lang="en-US" sz="2200" b="1" dirty="0">
                <a:cs typeface="Times New Roman" pitchFamily="18" charset="0"/>
              </a:rPr>
              <a:t>.</a:t>
            </a:r>
            <a:endParaRPr lang="el-GR" sz="2200" b="1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Δράση</a:t>
            </a:r>
            <a:r>
              <a:rPr lang="el-GR" sz="2200" dirty="0">
                <a:cs typeface="Times New Roman" pitchFamily="18" charset="0"/>
              </a:rPr>
              <a:t>: Είναι γνωστό ότι προκαλεί πρόωρη ωοτοκία στα Πτηνά και τα Αμφίβια και εκδήλωση συμπεριφοράς ζευγαρώματος στα Αμφίβια (σαλαμάνδρες)</a:t>
            </a:r>
            <a:r>
              <a:rPr lang="en-US" sz="2200" dirty="0">
                <a:cs typeface="Times New Roman" pitchFamily="18" charset="0"/>
              </a:rPr>
              <a:t>.</a:t>
            </a:r>
            <a:endParaRPr lang="en-GB" sz="2200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Σχόλια: </a:t>
            </a:r>
            <a:r>
              <a:rPr lang="el-GR" sz="2200" dirty="0">
                <a:cs typeface="Times New Roman" pitchFamily="18" charset="0"/>
              </a:rPr>
              <a:t>Η ορμόνη αυτή </a:t>
            </a:r>
            <a:r>
              <a:rPr lang="el-GR" sz="2200" b="1" dirty="0">
                <a:cs typeface="Times New Roman" pitchFamily="18" charset="0"/>
              </a:rPr>
              <a:t>δεν έχει βρεθεί στα Θηλαστικά</a:t>
            </a:r>
            <a:r>
              <a:rPr lang="el-GR" sz="2200" dirty="0">
                <a:cs typeface="Times New Roman" pitchFamily="18" charset="0"/>
              </a:rPr>
              <a:t> αλλά έχει βρεθεί στα </a:t>
            </a:r>
            <a:r>
              <a:rPr lang="el-GR" sz="2200" dirty="0" err="1">
                <a:cs typeface="Times New Roman" pitchFamily="18" charset="0"/>
              </a:rPr>
              <a:t>Άγναθα</a:t>
            </a:r>
            <a:r>
              <a:rPr lang="el-GR" sz="2200" dirty="0">
                <a:cs typeface="Times New Roman" pitchFamily="18" charset="0"/>
              </a:rPr>
              <a:t>, </a:t>
            </a:r>
            <a:r>
              <a:rPr lang="el-GR" sz="2200" dirty="0" err="1">
                <a:cs typeface="Times New Roman" pitchFamily="18" charset="0"/>
              </a:rPr>
              <a:t>Χονδριχθύες</a:t>
            </a:r>
            <a:r>
              <a:rPr lang="el-GR" sz="2200" dirty="0">
                <a:cs typeface="Times New Roman" pitchFamily="18" charset="0"/>
              </a:rPr>
              <a:t>, </a:t>
            </a:r>
            <a:r>
              <a:rPr lang="el-GR" sz="2200" dirty="0" err="1">
                <a:cs typeface="Times New Roman" pitchFamily="18" charset="0"/>
              </a:rPr>
              <a:t>Οστεϊχθύες</a:t>
            </a:r>
            <a:r>
              <a:rPr lang="el-GR" sz="2200" dirty="0">
                <a:cs typeface="Times New Roman" pitchFamily="18" charset="0"/>
              </a:rPr>
              <a:t>, Ερπετά, Αμφίβια, Πτηνά. </a:t>
            </a:r>
            <a:endParaRPr lang="el-GR" sz="2200" u="sng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0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Μελατονίνη 1/3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328" y="1968017"/>
            <a:ext cx="3439625" cy="138367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93" y="3629023"/>
            <a:ext cx="4316294" cy="1857377"/>
          </a:xfrm>
        </p:spPr>
      </p:pic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87680" y="1853431"/>
            <a:ext cx="3977958" cy="3754890"/>
          </a:xfrm>
        </p:spPr>
        <p:txBody>
          <a:bodyPr>
            <a:normAutofit/>
          </a:bodyPr>
          <a:lstStyle/>
          <a:p>
            <a:r>
              <a:rPr lang="el-GR" sz="2200" b="1" dirty="0">
                <a:cs typeface="Times New Roman" pitchFamily="18" charset="0"/>
              </a:rPr>
              <a:t>Δομή: </a:t>
            </a:r>
            <a:r>
              <a:rPr lang="en-US" sz="2200" b="1" dirty="0">
                <a:cs typeface="Times New Roman" pitchFamily="18" charset="0"/>
              </a:rPr>
              <a:t>N-</a:t>
            </a:r>
            <a:r>
              <a:rPr lang="el-GR" sz="2200" b="1" dirty="0">
                <a:cs typeface="Times New Roman" pitchFamily="18" charset="0"/>
              </a:rPr>
              <a:t>ακετυλο-5-μεθοξυ-τρυπταμίνη. </a:t>
            </a:r>
          </a:p>
          <a:p>
            <a:r>
              <a:rPr lang="el-GR" sz="2200" b="1" dirty="0">
                <a:cs typeface="Times New Roman" pitchFamily="18" charset="0"/>
              </a:rPr>
              <a:t>Δεύτερος αγγελιοφόρος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n-GB" sz="2200" b="1" dirty="0" err="1">
                <a:cs typeface="Times New Roman" pitchFamily="18" charset="0"/>
              </a:rPr>
              <a:t>cAMP</a:t>
            </a:r>
            <a:r>
              <a:rPr lang="en-GB" sz="2200" dirty="0">
                <a:cs typeface="Times New Roman" pitchFamily="18" charset="0"/>
              </a:rPr>
              <a:t> </a:t>
            </a:r>
            <a:r>
              <a:rPr lang="el-GR" sz="2200" dirty="0">
                <a:cs typeface="Times New Roman" pitchFamily="18" charset="0"/>
              </a:rPr>
              <a:t>(μέσω </a:t>
            </a:r>
            <a:r>
              <a:rPr lang="en-GB" sz="2200" dirty="0" err="1">
                <a:cs typeface="Times New Roman" pitchFamily="18" charset="0"/>
              </a:rPr>
              <a:t>Gi</a:t>
            </a:r>
            <a:r>
              <a:rPr lang="en-GB" sz="2200" dirty="0">
                <a:cs typeface="Times New Roman" pitchFamily="18" charset="0"/>
              </a:rPr>
              <a:t>)</a:t>
            </a:r>
            <a:r>
              <a:rPr lang="el-GR" sz="2200" dirty="0">
                <a:cs typeface="Times New Roman" pitchFamily="18" charset="0"/>
              </a:rPr>
              <a:t>.</a:t>
            </a:r>
            <a:endParaRPr lang="en-GB" sz="2200" dirty="0">
              <a:cs typeface="Times New Roman" pitchFamily="18" charset="0"/>
            </a:endParaRPr>
          </a:p>
          <a:p>
            <a:r>
              <a:rPr lang="el-GR" sz="2200" dirty="0">
                <a:cs typeface="Times New Roman" pitchFamily="18" charset="0"/>
              </a:rPr>
              <a:t>Εκκρίνεται από: </a:t>
            </a:r>
            <a:r>
              <a:rPr lang="el-GR" sz="2200" b="1" dirty="0">
                <a:cs typeface="Times New Roman" pitchFamily="18" charset="0"/>
              </a:rPr>
              <a:t>Επίφυση.</a:t>
            </a:r>
          </a:p>
          <a:p>
            <a:r>
              <a:rPr lang="el-GR" sz="2200" b="1" dirty="0">
                <a:cs typeface="Times New Roman" pitchFamily="18" charset="0"/>
              </a:rPr>
              <a:t>Έλεγχος έκκρισης: </a:t>
            </a:r>
            <a:r>
              <a:rPr lang="el-GR" sz="2200" dirty="0">
                <a:cs typeface="Times New Roman" pitchFamily="18" charset="0"/>
              </a:rPr>
              <a:t>Από περιοχή του υποθαλάμου που ονομάζεται </a:t>
            </a:r>
            <a:r>
              <a:rPr lang="el-GR" sz="2200" dirty="0" err="1">
                <a:cs typeface="Times New Roman" pitchFamily="18" charset="0"/>
              </a:rPr>
              <a:t>υπερχιασματικός</a:t>
            </a:r>
            <a:r>
              <a:rPr lang="el-GR" sz="2200" dirty="0">
                <a:cs typeface="Times New Roman" pitchFamily="18" charset="0"/>
              </a:rPr>
              <a:t> πυρήνας. Εξαιρετικά περίπλοκος έλεγχος έκκρισης. </a:t>
            </a:r>
            <a:endParaRPr lang="en-GB" sz="2200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11429" y="323010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35</a:t>
            </a:r>
            <a:endParaRPr lang="el-GR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046773" y="559308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36</a:t>
            </a:r>
            <a:endParaRPr lang="el-GR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140549" y="559308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</a:t>
            </a:r>
            <a:r>
              <a:rPr lang="en-US" sz="1200" dirty="0" smtClean="0"/>
              <a:t>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46485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Μελατονίνη 2/3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200" b="1" dirty="0">
                <a:cs typeface="Times New Roman" pitchFamily="18" charset="0"/>
              </a:rPr>
              <a:t>Ενεργοποιεί: Οι υποδοχείς της </a:t>
            </a:r>
            <a:r>
              <a:rPr lang="el-GR" sz="2200" b="1" dirty="0" err="1">
                <a:cs typeface="Times New Roman" pitchFamily="18" charset="0"/>
              </a:rPr>
              <a:t>μελατονίνης</a:t>
            </a:r>
            <a:r>
              <a:rPr lang="el-GR" sz="2200" b="1" dirty="0">
                <a:cs typeface="Times New Roman" pitchFamily="18" charset="0"/>
              </a:rPr>
              <a:t> υπάρχουν σε μια πλειάδα κυττάρων και ιστών</a:t>
            </a:r>
            <a:r>
              <a:rPr lang="en-US" sz="2200" b="1" dirty="0">
                <a:cs typeface="Times New Roman" pitchFamily="18" charset="0"/>
              </a:rPr>
              <a:t>.</a:t>
            </a:r>
            <a:r>
              <a:rPr lang="el-GR" sz="2200" b="1" dirty="0"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el-GR" sz="2200" b="1" dirty="0">
                <a:cs typeface="Times New Roman" pitchFamily="18" charset="0"/>
              </a:rPr>
              <a:t>Δράση</a:t>
            </a:r>
            <a:r>
              <a:rPr lang="el-GR" sz="2200" dirty="0">
                <a:cs typeface="Times New Roman" pitchFamily="18" charset="0"/>
              </a:rPr>
              <a:t>: </a:t>
            </a:r>
          </a:p>
          <a:p>
            <a:r>
              <a:rPr lang="el-GR" sz="2200" dirty="0">
                <a:cs typeface="Times New Roman" pitchFamily="18" charset="0"/>
              </a:rPr>
              <a:t>Ρυθμίζει τον ημερήσιο ρυθμό στα Θηλαστικά και βρίσκεται σε υψηλότερα επίπεδα τη νύχτα από ότι την ημέρα σε όλα τα είδη, ανεξάρτητα αν είναι νυκτόβια ή </a:t>
            </a:r>
            <a:r>
              <a:rPr lang="el-GR" sz="2200" dirty="0" smtClean="0">
                <a:cs typeface="Times New Roman" pitchFamily="18" charset="0"/>
              </a:rPr>
              <a:t>όχι.</a:t>
            </a:r>
            <a:endParaRPr lang="el-GR" sz="2200" dirty="0">
              <a:cs typeface="Times New Roman" pitchFamily="18" charset="0"/>
            </a:endParaRPr>
          </a:p>
          <a:p>
            <a:r>
              <a:rPr lang="el-GR" sz="2200" dirty="0">
                <a:cs typeface="Times New Roman" pitchFamily="18" charset="0"/>
              </a:rPr>
              <a:t>Χορήγηση </a:t>
            </a:r>
            <a:r>
              <a:rPr lang="el-GR" sz="2200" dirty="0" err="1">
                <a:cs typeface="Times New Roman" pitchFamily="18" charset="0"/>
              </a:rPr>
              <a:t>μελατονίνης</a:t>
            </a:r>
            <a:r>
              <a:rPr lang="el-GR" sz="2200" dirty="0">
                <a:cs typeface="Times New Roman" pitchFamily="18" charset="0"/>
              </a:rPr>
              <a:t> επηρεάζει τους αναπαραγωγικούς κύκλους μειώνοντας τα επίπεδα της </a:t>
            </a:r>
            <a:r>
              <a:rPr lang="en-GB" sz="2200" dirty="0" smtClean="0">
                <a:cs typeface="Times New Roman" pitchFamily="18" charset="0"/>
              </a:rPr>
              <a:t>LH</a:t>
            </a:r>
            <a:r>
              <a:rPr lang="el-GR" sz="2200" dirty="0" smtClean="0">
                <a:cs typeface="Times New Roman" pitchFamily="18" charset="0"/>
              </a:rPr>
              <a:t>.</a:t>
            </a:r>
            <a:endParaRPr lang="en-GB" sz="2200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2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Μελατονίνη 3/3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6000" indent="-216000">
              <a:spcBef>
                <a:spcPts val="1200"/>
              </a:spcBef>
            </a:pPr>
            <a:r>
              <a:rPr lang="el-GR" sz="2200" dirty="0">
                <a:cs typeface="Times New Roman" pitchFamily="18" charset="0"/>
              </a:rPr>
              <a:t>Χορήγηση </a:t>
            </a:r>
            <a:r>
              <a:rPr lang="el-GR" sz="2200" dirty="0" err="1">
                <a:cs typeface="Times New Roman" pitchFamily="18" charset="0"/>
              </a:rPr>
              <a:t>μελατονίνης</a:t>
            </a:r>
            <a:r>
              <a:rPr lang="el-GR" sz="2200" dirty="0">
                <a:cs typeface="Times New Roman" pitchFamily="18" charset="0"/>
              </a:rPr>
              <a:t> παρεμποδίζει τη δράση του θυρεοειδούς αδένα σε νεαρά άτομα στα Αμφίβια και τα Θηλαστικά.</a:t>
            </a:r>
          </a:p>
          <a:p>
            <a:pPr marL="216000" indent="-216000">
              <a:spcBef>
                <a:spcPts val="1200"/>
              </a:spcBef>
            </a:pPr>
            <a:r>
              <a:rPr lang="el-GR" sz="2200" dirty="0">
                <a:cs typeface="Times New Roman" pitchFamily="18" charset="0"/>
              </a:rPr>
              <a:t>Χορήγηση </a:t>
            </a:r>
            <a:r>
              <a:rPr lang="el-GR" sz="2200" dirty="0" err="1">
                <a:cs typeface="Times New Roman" pitchFamily="18" charset="0"/>
              </a:rPr>
              <a:t>μελατονίνης</a:t>
            </a:r>
            <a:r>
              <a:rPr lang="el-GR" sz="2200" dirty="0">
                <a:cs typeface="Times New Roman" pitchFamily="18" charset="0"/>
              </a:rPr>
              <a:t> παρεμποδίζει την αναπαραγωγική δραστηριότητα σε Αμφίβια, Ερπετά και Πτηνά ενώ έχει διττή δράση σε </a:t>
            </a:r>
            <a:r>
              <a:rPr lang="el-GR" sz="2200" dirty="0" err="1">
                <a:cs typeface="Times New Roman" pitchFamily="18" charset="0"/>
              </a:rPr>
              <a:t>Οστεϊχθύες</a:t>
            </a:r>
            <a:r>
              <a:rPr lang="el-GR" sz="2200" dirty="0">
                <a:cs typeface="Times New Roman" pitchFamily="18" charset="0"/>
              </a:rPr>
              <a:t> και Θηλαστικά.</a:t>
            </a:r>
          </a:p>
          <a:p>
            <a:pPr marL="216000" indent="-216000">
              <a:spcBef>
                <a:spcPts val="1200"/>
              </a:spcBef>
            </a:pPr>
            <a:r>
              <a:rPr lang="el-GR" sz="2200" dirty="0">
                <a:cs typeface="Times New Roman" pitchFamily="18" charset="0"/>
              </a:rPr>
              <a:t>Χορήγηση </a:t>
            </a:r>
            <a:r>
              <a:rPr lang="el-GR" sz="2200" b="1" dirty="0" err="1">
                <a:cs typeface="Times New Roman" pitchFamily="18" charset="0"/>
              </a:rPr>
              <a:t>μελατονίνης</a:t>
            </a:r>
            <a:r>
              <a:rPr lang="el-GR" sz="2200" dirty="0">
                <a:cs typeface="Times New Roman" pitchFamily="18" charset="0"/>
              </a:rPr>
              <a:t> προκαλεί συγκέντρωση των </a:t>
            </a:r>
            <a:r>
              <a:rPr lang="el-GR" sz="2200" b="1" dirty="0" err="1">
                <a:cs typeface="Times New Roman" pitchFamily="18" charset="0"/>
              </a:rPr>
              <a:t>κυστιδίων</a:t>
            </a:r>
            <a:r>
              <a:rPr lang="el-GR" sz="2200" b="1" dirty="0">
                <a:cs typeface="Times New Roman" pitchFamily="18" charset="0"/>
              </a:rPr>
              <a:t> μελανίνης </a:t>
            </a:r>
            <a:r>
              <a:rPr lang="el-GR" sz="2200" dirty="0">
                <a:cs typeface="Times New Roman" pitchFamily="18" charset="0"/>
              </a:rPr>
              <a:t>ή παρεμπόδιση της </a:t>
            </a:r>
            <a:r>
              <a:rPr lang="el-GR" sz="2200" b="1" dirty="0">
                <a:cs typeface="Times New Roman" pitchFamily="18" charset="0"/>
              </a:rPr>
              <a:t>σύνθεσης</a:t>
            </a:r>
            <a:r>
              <a:rPr lang="el-GR" sz="2200" dirty="0">
                <a:cs typeface="Times New Roman" pitchFamily="18" charset="0"/>
              </a:rPr>
              <a:t> </a:t>
            </a:r>
            <a:r>
              <a:rPr lang="el-GR" sz="2200" b="1" dirty="0">
                <a:cs typeface="Times New Roman" pitchFamily="18" charset="0"/>
              </a:rPr>
              <a:t>μελανίνης</a:t>
            </a:r>
            <a:r>
              <a:rPr lang="el-GR" sz="2200" dirty="0">
                <a:cs typeface="Times New Roman" pitchFamily="18" charset="0"/>
              </a:rPr>
              <a:t> σε όλα τα </a:t>
            </a:r>
            <a:r>
              <a:rPr lang="el-GR" sz="2200" dirty="0" err="1">
                <a:cs typeface="Times New Roman" pitchFamily="18" charset="0"/>
              </a:rPr>
              <a:t>Σπονδυλόζωα</a:t>
            </a:r>
            <a:r>
              <a:rPr lang="el-GR" sz="2200" dirty="0">
                <a:cs typeface="Times New Roman" pitchFamily="18" charset="0"/>
              </a:rPr>
              <a:t> εκτός από τα Πτηνά. </a:t>
            </a:r>
          </a:p>
          <a:p>
            <a:pPr marL="216000" indent="-216000">
              <a:spcBef>
                <a:spcPts val="1200"/>
              </a:spcBef>
            </a:pPr>
            <a:r>
              <a:rPr lang="el-GR" sz="2200" dirty="0">
                <a:cs typeface="Times New Roman" pitchFamily="18" charset="0"/>
              </a:rPr>
              <a:t>Ανταγωνίζεται τη δράση της </a:t>
            </a:r>
            <a:r>
              <a:rPr lang="en-GB" sz="2200" dirty="0">
                <a:cs typeface="Times New Roman" pitchFamily="18" charset="0"/>
              </a:rPr>
              <a:t>MSH </a:t>
            </a:r>
            <a:r>
              <a:rPr lang="el-GR" sz="2200" dirty="0">
                <a:cs typeface="Times New Roman" pitchFamily="18" charset="0"/>
              </a:rPr>
              <a:t>στο δέρμα των Αμφιβίων και παρεμποδίζει την διάχυση των χρωστικών στα </a:t>
            </a:r>
            <a:r>
              <a:rPr lang="el-GR" sz="2200" dirty="0" err="1">
                <a:cs typeface="Times New Roman" pitchFamily="18" charset="0"/>
              </a:rPr>
              <a:t>μελανοφόρα</a:t>
            </a:r>
            <a:r>
              <a:rPr lang="el-GR" sz="2200" dirty="0">
                <a:cs typeface="Times New Roman" pitchFamily="18" charset="0"/>
              </a:rPr>
              <a:t> κύτταρα του δέρματος των ζώων αυτών.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3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Ορμόνες Μεταβολισμού: Θυροξίνη 1/2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78071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l-GR" sz="2200" b="1" dirty="0">
                <a:cs typeface="Times New Roman" pitchFamily="18" charset="0"/>
              </a:rPr>
              <a:t>Δομή: </a:t>
            </a:r>
            <a:r>
              <a:rPr lang="en-US" sz="2200" b="1" dirty="0">
                <a:cs typeface="Times New Roman" pitchFamily="18" charset="0"/>
              </a:rPr>
              <a:t>3,5,3',5</a:t>
            </a:r>
            <a:r>
              <a:rPr lang="ja-JP" altLang="en-US" sz="2200" b="1" dirty="0">
                <a:cs typeface="Times New Roman" pitchFamily="18" charset="0"/>
              </a:rPr>
              <a:t>’</a:t>
            </a:r>
            <a:r>
              <a:rPr lang="en-US" altLang="ja-JP" sz="2200" b="1" dirty="0">
                <a:cs typeface="Times New Roman" pitchFamily="18" charset="0"/>
              </a:rPr>
              <a:t>-</a:t>
            </a:r>
            <a:r>
              <a:rPr lang="el-GR" altLang="ja-JP" sz="2200" b="1" dirty="0" err="1">
                <a:cs typeface="Times New Roman" pitchFamily="18" charset="0"/>
              </a:rPr>
              <a:t>τετρα-ιοδοθυρονίνη</a:t>
            </a:r>
            <a:r>
              <a:rPr lang="el-GR" altLang="ja-JP" sz="2200" dirty="0">
                <a:cs typeface="Times New Roman" pitchFamily="18" charset="0"/>
              </a:rPr>
              <a:t>. </a:t>
            </a:r>
            <a:r>
              <a:rPr lang="el-GR" altLang="ja-JP" sz="2200" dirty="0" smtClean="0">
                <a:cs typeface="Times New Roman" pitchFamily="18" charset="0"/>
              </a:rPr>
              <a:t>Εκκρίνεται </a:t>
            </a:r>
            <a:r>
              <a:rPr lang="el-GR" sz="2200" dirty="0" smtClean="0">
                <a:cs typeface="Times New Roman" pitchFamily="18" charset="0"/>
              </a:rPr>
              <a:t>ως </a:t>
            </a:r>
            <a:r>
              <a:rPr lang="el-GR" sz="2200" dirty="0">
                <a:cs typeface="Times New Roman" pitchFamily="18" charset="0"/>
              </a:rPr>
              <a:t>Τ4 και μετατρέπεται σε Τ3 στους ιστούς.</a:t>
            </a:r>
          </a:p>
          <a:p>
            <a:pPr>
              <a:lnSpc>
                <a:spcPct val="100000"/>
              </a:lnSpc>
            </a:pPr>
            <a:r>
              <a:rPr lang="el-GR" sz="2200" b="1" dirty="0">
                <a:cs typeface="Times New Roman" pitchFamily="18" charset="0"/>
              </a:rPr>
              <a:t>Πυρηνικός υποδοχέας</a:t>
            </a:r>
            <a:endParaRPr lang="en-GB" sz="2200" b="1" dirty="0"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el-GR" sz="2200" b="1" dirty="0">
                <a:cs typeface="Times New Roman" pitchFamily="18" charset="0"/>
              </a:rPr>
              <a:t>Εκκρίνεται από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l-GR" sz="2200" b="1" dirty="0">
                <a:cs typeface="Times New Roman" pitchFamily="18" charset="0"/>
              </a:rPr>
              <a:t>Θυρεοειδή αδένα</a:t>
            </a:r>
          </a:p>
          <a:p>
            <a:pPr>
              <a:lnSpc>
                <a:spcPct val="100000"/>
              </a:lnSpc>
            </a:pPr>
            <a:r>
              <a:rPr lang="el-GR" sz="2200" b="1" dirty="0">
                <a:cs typeface="Times New Roman" pitchFamily="18" charset="0"/>
              </a:rPr>
              <a:t>Έλεγχος έκκρισης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n-GB" sz="2200" dirty="0" smtClean="0">
                <a:cs typeface="Times New Roman" pitchFamily="18" charset="0"/>
              </a:rPr>
              <a:t>TSH</a:t>
            </a:r>
            <a:r>
              <a:rPr lang="el-GR" sz="2200" dirty="0" smtClean="0">
                <a:cs typeface="Times New Roman" pitchFamily="18" charset="0"/>
              </a:rPr>
              <a:t>.</a:t>
            </a:r>
            <a:endParaRPr lang="el-GR" sz="2200" dirty="0"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el-GR" sz="2200" b="1" dirty="0">
                <a:cs typeface="Times New Roman" pitchFamily="18" charset="0"/>
              </a:rPr>
              <a:t>Ενεργοποιεί:</a:t>
            </a:r>
            <a:r>
              <a:rPr lang="en-GB" sz="2200" b="1" dirty="0">
                <a:cs typeface="Times New Roman" pitchFamily="18" charset="0"/>
              </a:rPr>
              <a:t> </a:t>
            </a:r>
            <a:r>
              <a:rPr lang="el-GR" sz="2200" b="1" dirty="0">
                <a:cs typeface="Times New Roman" pitchFamily="18" charset="0"/>
              </a:rPr>
              <a:t>Μεταγραφή </a:t>
            </a:r>
            <a:r>
              <a:rPr lang="el-GR" sz="2200" b="1" dirty="0" smtClean="0">
                <a:cs typeface="Times New Roman" pitchFamily="18" charset="0"/>
              </a:rPr>
              <a:t>γονιδίων.</a:t>
            </a:r>
            <a:endParaRPr lang="el-GR" sz="2200" b="1" dirty="0"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el-GR" sz="2200" b="1" dirty="0">
                <a:cs typeface="Times New Roman" pitchFamily="18" charset="0"/>
              </a:rPr>
              <a:t>Δράση</a:t>
            </a:r>
            <a:r>
              <a:rPr lang="el-GR" sz="2200" dirty="0">
                <a:cs typeface="Times New Roman" pitchFamily="18" charset="0"/>
              </a:rPr>
              <a:t>: 1) Προάγει την ανάπτυξη του νευρικού συστήματος 2) Διεγείρει το ρυθμό μεταβολισμού 3) Διατηρεί τη μεταβολική δραστηριότητα στα ομοιόθερμα (Πουλιά, Θηλαστικά). Επίσης βοηθά την προσαρμογή στο κρύο αυξάνοντας την παραγωγή θερμότητας.</a:t>
            </a:r>
          </a:p>
          <a:p>
            <a:pPr>
              <a:lnSpc>
                <a:spcPct val="100000"/>
              </a:lnSpc>
            </a:pPr>
            <a:r>
              <a:rPr lang="el-GR" sz="2200" dirty="0" smtClean="0">
                <a:cs typeface="Times New Roman" pitchFamily="18" charset="0"/>
              </a:rPr>
              <a:t>Επηρεάζει </a:t>
            </a:r>
            <a:r>
              <a:rPr lang="el-GR" sz="2200" dirty="0">
                <a:cs typeface="Times New Roman" pitchFamily="18" charset="0"/>
              </a:rPr>
              <a:t>την ανάπτυξη και </a:t>
            </a:r>
            <a:r>
              <a:rPr lang="el-GR" sz="2200" dirty="0" smtClean="0">
                <a:cs typeface="Times New Roman" pitchFamily="18" charset="0"/>
              </a:rPr>
              <a:t>μεταμόρφωση </a:t>
            </a:r>
            <a:r>
              <a:rPr lang="el-GR" sz="2200" dirty="0">
                <a:cs typeface="Times New Roman" pitchFamily="18" charset="0"/>
              </a:rPr>
              <a:t>των Αμφιβίων </a:t>
            </a:r>
            <a:r>
              <a:rPr lang="el-GR" sz="2200" dirty="0" smtClean="0">
                <a:cs typeface="Times New Roman" pitchFamily="18" charset="0"/>
              </a:rPr>
              <a:t>και σχετίζεται </a:t>
            </a:r>
            <a:r>
              <a:rPr lang="el-GR" sz="2200" dirty="0">
                <a:cs typeface="Times New Roman" pitchFamily="18" charset="0"/>
              </a:rPr>
              <a:t>με την παρουσία </a:t>
            </a:r>
            <a:r>
              <a:rPr lang="el-GR" sz="2200" dirty="0" smtClean="0">
                <a:cs typeface="Times New Roman" pitchFamily="18" charset="0"/>
              </a:rPr>
              <a:t>συμπεριφοράς </a:t>
            </a:r>
            <a:r>
              <a:rPr lang="el-GR" sz="2200" dirty="0">
                <a:cs typeface="Times New Roman" pitchFamily="18" charset="0"/>
              </a:rPr>
              <a:t>διαβίωσης έξω </a:t>
            </a:r>
            <a:r>
              <a:rPr lang="el-GR" sz="2200" dirty="0" smtClean="0">
                <a:cs typeface="Times New Roman" pitchFamily="18" charset="0"/>
              </a:rPr>
              <a:t>από το </a:t>
            </a:r>
            <a:r>
              <a:rPr lang="el-GR" sz="2200" dirty="0">
                <a:cs typeface="Times New Roman" pitchFamily="18" charset="0"/>
              </a:rPr>
              <a:t>υγρό περιβάλλον.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3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Ορμόνες Μεταβολισμού: Θυροξίνη 2/2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011680"/>
            <a:ext cx="3760898" cy="239750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80" y="3080040"/>
            <a:ext cx="4195858" cy="265828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63093" y="44531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</a:t>
            </a:r>
            <a:r>
              <a:rPr lang="en-US" sz="1200" dirty="0" smtClean="0"/>
              <a:t>8</a:t>
            </a:r>
            <a:endParaRPr lang="el-GR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8458924" y="589337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</a:t>
            </a:r>
            <a:r>
              <a:rPr lang="en-US" sz="1200" dirty="0" smtClean="0"/>
              <a:t>9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52881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Ορμόνες Μεταβολισμού: Παραθορμόνη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757206"/>
            <a:ext cx="8241030" cy="4499791"/>
          </a:xfrm>
        </p:spPr>
        <p:txBody>
          <a:bodyPr>
            <a:noAutofit/>
          </a:bodyPr>
          <a:lstStyle/>
          <a:p>
            <a:r>
              <a:rPr lang="el-GR" sz="2200" b="1" dirty="0">
                <a:cs typeface="Times New Roman" pitchFamily="18" charset="0"/>
              </a:rPr>
              <a:t>Δομή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l-GR" sz="2200" b="1" dirty="0">
                <a:cs typeface="Times New Roman" pitchFamily="18" charset="0"/>
              </a:rPr>
              <a:t>Πεπτίδιο</a:t>
            </a:r>
            <a:r>
              <a:rPr lang="el-GR" sz="2200" dirty="0">
                <a:cs typeface="Times New Roman" pitchFamily="18" charset="0"/>
              </a:rPr>
              <a:t> 34 αμινοξέων εκκρίνεται μετά από πρωτεόλυση πρόδρομης πρωτεΐνης.</a:t>
            </a:r>
          </a:p>
          <a:p>
            <a:r>
              <a:rPr lang="el-GR" sz="2200" b="1" dirty="0">
                <a:cs typeface="Times New Roman" pitchFamily="18" charset="0"/>
              </a:rPr>
              <a:t>Δεύτερος αγγελιοφόρος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n-GB" sz="2200" b="1" dirty="0" err="1">
                <a:cs typeface="Times New Roman" pitchFamily="18" charset="0"/>
              </a:rPr>
              <a:t>cAMP</a:t>
            </a:r>
            <a:endParaRPr lang="en-GB" sz="2200" b="1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Εκκρίνεται από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l-GR" sz="2200" b="1" dirty="0">
                <a:cs typeface="Times New Roman" pitchFamily="18" charset="0"/>
              </a:rPr>
              <a:t>Παραθυρεοειδή </a:t>
            </a:r>
            <a:r>
              <a:rPr lang="el-GR" sz="2200" b="1" dirty="0" smtClean="0">
                <a:cs typeface="Times New Roman" pitchFamily="18" charset="0"/>
              </a:rPr>
              <a:t>αδένα.</a:t>
            </a:r>
            <a:endParaRPr lang="el-GR" sz="2200" b="1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Έλεγχος έκκρισης</a:t>
            </a:r>
            <a:r>
              <a:rPr lang="el-GR" sz="2200" dirty="0">
                <a:cs typeface="Times New Roman" pitchFamily="18" charset="0"/>
              </a:rPr>
              <a:t>: Το ασβέστιο στο αίμα προσδένεται και ενεργοποιεί τους υποδοχείς ανίχνευσης ασβεστίου στην επιφάνεια των κυττάρων του παραθυρεοειδούς αδένα. </a:t>
            </a:r>
          </a:p>
          <a:p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Ορμόνες Μεταβολισμού: </a:t>
            </a:r>
            <a:br>
              <a:rPr lang="el-GR" dirty="0" smtClean="0"/>
            </a:br>
            <a:r>
              <a:rPr lang="en-GB" sz="3600" dirty="0" smtClean="0">
                <a:cs typeface="Times New Roman" pitchFamily="18" charset="0"/>
              </a:rPr>
              <a:t>1,25-</a:t>
            </a:r>
            <a:r>
              <a:rPr lang="el-GR" sz="3600" dirty="0" err="1">
                <a:cs typeface="Times New Roman" pitchFamily="18" charset="0"/>
              </a:rPr>
              <a:t>διυδροξυ</a:t>
            </a:r>
            <a:r>
              <a:rPr lang="el-GR" sz="3600" dirty="0">
                <a:cs typeface="Times New Roman" pitchFamily="18" charset="0"/>
              </a:rPr>
              <a:t>-βιταμίνη </a:t>
            </a:r>
            <a:r>
              <a:rPr lang="en-GB" sz="3600" dirty="0" smtClean="0">
                <a:cs typeface="Times New Roman" pitchFamily="18" charset="0"/>
              </a:rPr>
              <a:t>D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57218" y="1690689"/>
            <a:ext cx="7118942" cy="4915646"/>
          </a:xfrm>
        </p:spPr>
        <p:txBody>
          <a:bodyPr>
            <a:noAutofit/>
          </a:bodyPr>
          <a:lstStyle/>
          <a:p>
            <a:r>
              <a:rPr lang="el-GR" sz="2200" b="1" dirty="0">
                <a:cs typeface="Times New Roman" pitchFamily="18" charset="0"/>
              </a:rPr>
              <a:t>Δομή:</a:t>
            </a:r>
            <a:r>
              <a:rPr lang="en-GB" sz="2200" b="1" dirty="0">
                <a:cs typeface="Times New Roman" pitchFamily="18" charset="0"/>
              </a:rPr>
              <a:t> </a:t>
            </a:r>
            <a:r>
              <a:rPr lang="el-GR" sz="2200" b="1" dirty="0" err="1">
                <a:cs typeface="Times New Roman" pitchFamily="18" charset="0"/>
              </a:rPr>
              <a:t>Δι-υδροξυλιωμένη</a:t>
            </a:r>
            <a:r>
              <a:rPr lang="el-GR" sz="2200" b="1" dirty="0">
                <a:cs typeface="Times New Roman" pitchFamily="18" charset="0"/>
              </a:rPr>
              <a:t> μορφή βιταμίνης </a:t>
            </a:r>
            <a:r>
              <a:rPr lang="en-GB" sz="2200" b="1" dirty="0" smtClean="0">
                <a:cs typeface="Times New Roman" pitchFamily="18" charset="0"/>
              </a:rPr>
              <a:t>D</a:t>
            </a:r>
            <a:r>
              <a:rPr lang="el-GR" sz="2200" b="1" dirty="0" smtClean="0">
                <a:cs typeface="Times New Roman" pitchFamily="18" charset="0"/>
              </a:rPr>
              <a:t>.</a:t>
            </a:r>
            <a:endParaRPr lang="el-GR" sz="2200" b="1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Πυρηνικός υποδοχέας (</a:t>
            </a:r>
            <a:r>
              <a:rPr lang="en-GB" sz="2200" b="1" dirty="0">
                <a:cs typeface="Times New Roman" pitchFamily="18" charset="0"/>
              </a:rPr>
              <a:t>VDR</a:t>
            </a:r>
            <a:r>
              <a:rPr lang="en-GB" sz="2200" b="1" dirty="0" smtClean="0">
                <a:cs typeface="Times New Roman" pitchFamily="18" charset="0"/>
              </a:rPr>
              <a:t>)</a:t>
            </a:r>
            <a:r>
              <a:rPr lang="el-GR" sz="2200" b="1" dirty="0" smtClean="0">
                <a:cs typeface="Times New Roman" pitchFamily="18" charset="0"/>
              </a:rPr>
              <a:t>.</a:t>
            </a:r>
            <a:endParaRPr lang="en-GB" sz="2200" b="1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Εκκρίνεται από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l-GR" sz="2200" b="1" dirty="0">
                <a:cs typeface="Times New Roman" pitchFamily="18" charset="0"/>
              </a:rPr>
              <a:t>Τους </a:t>
            </a:r>
            <a:r>
              <a:rPr lang="el-GR" sz="2200" b="1" dirty="0" err="1" smtClean="0">
                <a:cs typeface="Times New Roman" pitchFamily="18" charset="0"/>
              </a:rPr>
              <a:t>νεφρούς</a:t>
            </a:r>
            <a:r>
              <a:rPr lang="el-GR" sz="2200" b="1" dirty="0" smtClean="0">
                <a:cs typeface="Times New Roman" pitchFamily="18" charset="0"/>
              </a:rPr>
              <a:t>.</a:t>
            </a:r>
            <a:endParaRPr lang="el-GR" sz="2200" b="1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Έλεγχος έκκρισης: </a:t>
            </a:r>
            <a:r>
              <a:rPr lang="el-GR" sz="2200" dirty="0">
                <a:cs typeface="Times New Roman" pitchFamily="18" charset="0"/>
              </a:rPr>
              <a:t>Η έκκριση της </a:t>
            </a:r>
            <a:r>
              <a:rPr lang="en-GB" sz="2200" dirty="0">
                <a:cs typeface="Times New Roman" pitchFamily="18" charset="0"/>
              </a:rPr>
              <a:t>1,25-</a:t>
            </a:r>
            <a:r>
              <a:rPr lang="el-GR" sz="2200" dirty="0" err="1">
                <a:cs typeface="Times New Roman" pitchFamily="18" charset="0"/>
              </a:rPr>
              <a:t>διυδροξυ</a:t>
            </a:r>
            <a:r>
              <a:rPr lang="el-GR" sz="2200" dirty="0">
                <a:cs typeface="Times New Roman" pitchFamily="18" charset="0"/>
              </a:rPr>
              <a:t>-βιταμίνης </a:t>
            </a:r>
            <a:r>
              <a:rPr lang="en-GB" sz="2200" dirty="0" smtClean="0">
                <a:cs typeface="Times New Roman" pitchFamily="18" charset="0"/>
              </a:rPr>
              <a:t>D</a:t>
            </a:r>
            <a:r>
              <a:rPr lang="el-GR" sz="2200" dirty="0" smtClean="0">
                <a:cs typeface="Times New Roman" pitchFamily="18" charset="0"/>
              </a:rPr>
              <a:t>.</a:t>
            </a:r>
            <a:endParaRPr lang="el-GR" sz="2200" dirty="0">
              <a:cs typeface="Times New Roman" pitchFamily="18" charset="0"/>
            </a:endParaRPr>
          </a:p>
          <a:p>
            <a:r>
              <a:rPr lang="el-GR" sz="2200" dirty="0">
                <a:cs typeface="Times New Roman" pitchFamily="18" charset="0"/>
              </a:rPr>
              <a:t>ρυθμίζεται από την </a:t>
            </a:r>
            <a:r>
              <a:rPr lang="en-GB" sz="2200" dirty="0">
                <a:cs typeface="Times New Roman" pitchFamily="18" charset="0"/>
              </a:rPr>
              <a:t>P</a:t>
            </a:r>
            <a:r>
              <a:rPr lang="el-GR" sz="2200" dirty="0">
                <a:cs typeface="Times New Roman" pitchFamily="18" charset="0"/>
              </a:rPr>
              <a:t>ΤΗ μέσω έκφρασης της 1-α-υδροξυλάσης της 25-υδροξυβιταμίνης </a:t>
            </a:r>
            <a:r>
              <a:rPr lang="en-GB" sz="2200" dirty="0">
                <a:cs typeface="Times New Roman" pitchFamily="18" charset="0"/>
              </a:rPr>
              <a:t>D</a:t>
            </a:r>
            <a:r>
              <a:rPr lang="el-GR" sz="2200" dirty="0">
                <a:cs typeface="Times New Roman" pitchFamily="18" charset="0"/>
              </a:rPr>
              <a:t>3 και παραγωγή της </a:t>
            </a:r>
            <a:r>
              <a:rPr lang="en-GB" sz="2200" dirty="0">
                <a:cs typeface="Times New Roman" pitchFamily="18" charset="0"/>
              </a:rPr>
              <a:t>1,25-</a:t>
            </a:r>
            <a:r>
              <a:rPr lang="el-GR" sz="2200" dirty="0" err="1">
                <a:cs typeface="Times New Roman" pitchFamily="18" charset="0"/>
              </a:rPr>
              <a:t>διυδροξυ</a:t>
            </a:r>
            <a:r>
              <a:rPr lang="el-GR" sz="2200" dirty="0">
                <a:cs typeface="Times New Roman" pitchFamily="18" charset="0"/>
              </a:rPr>
              <a:t>-βιταμίνης </a:t>
            </a:r>
            <a:r>
              <a:rPr lang="en-GB" sz="2200" dirty="0">
                <a:cs typeface="Times New Roman" pitchFamily="18" charset="0"/>
              </a:rPr>
              <a:t>D</a:t>
            </a:r>
            <a:r>
              <a:rPr lang="el-GR" sz="2200" dirty="0">
                <a:cs typeface="Times New Roman" pitchFamily="18" charset="0"/>
              </a:rPr>
              <a:t>.</a:t>
            </a:r>
          </a:p>
          <a:p>
            <a:r>
              <a:rPr lang="el-GR" sz="2200" b="1" dirty="0">
                <a:cs typeface="Times New Roman" pitchFamily="18" charset="0"/>
              </a:rPr>
              <a:t>Ενεργοποιεί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l-GR" sz="2200" b="1" dirty="0">
                <a:cs typeface="Times New Roman" pitchFamily="18" charset="0"/>
              </a:rPr>
              <a:t>Πυρηνικό υποδοχέα  </a:t>
            </a:r>
            <a:r>
              <a:rPr lang="el-GR" sz="2200" dirty="0">
                <a:cs typeface="Times New Roman" pitchFamily="18" charset="0"/>
              </a:rPr>
              <a:t>στο εντερικό </a:t>
            </a:r>
            <a:r>
              <a:rPr lang="el-GR" sz="2200" dirty="0" smtClean="0">
                <a:cs typeface="Times New Roman" pitchFamily="18" charset="0"/>
              </a:rPr>
              <a:t>επιθήλιο.</a:t>
            </a:r>
            <a:endParaRPr lang="el-GR" sz="2200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Δράση</a:t>
            </a:r>
            <a:r>
              <a:rPr lang="el-GR" sz="2200" dirty="0">
                <a:cs typeface="Times New Roman" pitchFamily="18" charset="0"/>
              </a:rPr>
              <a:t>: Προκαλεί αύξηση της έκφρασης της πρωτεΐνης </a:t>
            </a:r>
            <a:r>
              <a:rPr lang="el-GR" sz="2200" dirty="0" err="1">
                <a:cs typeface="Times New Roman" pitchFamily="18" charset="0"/>
              </a:rPr>
              <a:t>καλμπινδίνης</a:t>
            </a:r>
            <a:r>
              <a:rPr lang="en-GB" sz="2200" dirty="0">
                <a:cs typeface="Times New Roman" pitchFamily="18" charset="0"/>
              </a:rPr>
              <a:t> (</a:t>
            </a:r>
            <a:r>
              <a:rPr lang="en-GB" sz="2200" dirty="0" err="1">
                <a:cs typeface="Times New Roman" pitchFamily="18" charset="0"/>
              </a:rPr>
              <a:t>calbindin</a:t>
            </a:r>
            <a:r>
              <a:rPr lang="en-GB" sz="2200" dirty="0">
                <a:cs typeface="Times New Roman" pitchFamily="18" charset="0"/>
              </a:rPr>
              <a:t>)</a:t>
            </a:r>
            <a:r>
              <a:rPr lang="el-GR" sz="2200" dirty="0">
                <a:cs typeface="Times New Roman" pitchFamily="18" charset="0"/>
              </a:rPr>
              <a:t> η οποία αυξάνει την απορρόφηση του ασβεστίου από την </a:t>
            </a:r>
            <a:r>
              <a:rPr lang="el-GR" sz="2200" dirty="0" smtClean="0">
                <a:cs typeface="Times New Roman" pitchFamily="18" charset="0"/>
              </a:rPr>
              <a:t>τροφή.</a:t>
            </a:r>
            <a:endParaRPr lang="el-GR" sz="2200" b="1" dirty="0">
              <a:cs typeface="Times New Roman" pitchFamily="18" charset="0"/>
            </a:endParaRPr>
          </a:p>
          <a:p>
            <a:endParaRPr lang="en-US" sz="22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532" y="1690689"/>
            <a:ext cx="2018119" cy="129761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93437" y="27113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9541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Εξωκρινείς αδένες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110" y="1393309"/>
            <a:ext cx="5825765" cy="5846476"/>
          </a:xfrm>
        </p:spPr>
        <p:txBody>
          <a:bodyPr>
            <a:normAutofit fontScale="47500" lnSpcReduction="20000"/>
          </a:bodyPr>
          <a:lstStyle/>
          <a:p>
            <a:r>
              <a:rPr lang="el-GR" sz="4200" dirty="0">
                <a:cs typeface="Times New Roman" pitchFamily="18" charset="0"/>
              </a:rPr>
              <a:t>Εκβολή εκκρίματος: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sz="4200" dirty="0" smtClean="0">
                <a:cs typeface="Times New Roman" pitchFamily="18" charset="0"/>
              </a:rPr>
              <a:t>-</a:t>
            </a:r>
            <a:r>
              <a:rPr lang="el-GR" sz="4200" dirty="0">
                <a:cs typeface="Times New Roman" pitchFamily="18" charset="0"/>
              </a:rPr>
              <a:t>στο κυκλοφορικό σύστημα=ενδοκρινείς αδένες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sz="4200" dirty="0" smtClean="0">
                <a:cs typeface="Times New Roman" pitchFamily="18" charset="0"/>
              </a:rPr>
              <a:t>-</a:t>
            </a:r>
            <a:r>
              <a:rPr lang="el-GR" sz="4200" dirty="0">
                <a:cs typeface="Times New Roman" pitchFamily="18" charset="0"/>
              </a:rPr>
              <a:t>σε ελεύθερη επιφάνεια=εξωκρινείς αδένες</a:t>
            </a:r>
          </a:p>
          <a:p>
            <a:pPr>
              <a:lnSpc>
                <a:spcPct val="110000"/>
              </a:lnSpc>
            </a:pPr>
            <a:r>
              <a:rPr lang="el-GR" sz="4200" dirty="0">
                <a:cs typeface="Times New Roman" pitchFamily="18" charset="0"/>
              </a:rPr>
              <a:t>Υπάρχουν σε μεγάλη μορφολογική και φυσιολογική ποικιλία σε ζωικούς </a:t>
            </a:r>
            <a:r>
              <a:rPr lang="el-GR" sz="4200" dirty="0" smtClean="0">
                <a:cs typeface="Times New Roman" pitchFamily="18" charset="0"/>
              </a:rPr>
              <a:t>οργανισμούς.</a:t>
            </a:r>
            <a:endParaRPr lang="el-GR" sz="4200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4200" dirty="0" smtClean="0">
                <a:cs typeface="Times New Roman" pitchFamily="18" charset="0"/>
              </a:rPr>
              <a:t>π.χ</a:t>
            </a:r>
            <a:r>
              <a:rPr lang="el-GR" sz="4200" dirty="0">
                <a:cs typeface="Times New Roman" pitchFamily="18" charset="0"/>
              </a:rPr>
              <a:t>. </a:t>
            </a:r>
            <a:r>
              <a:rPr lang="el-GR" sz="4200" b="1" dirty="0">
                <a:cs typeface="Times New Roman" pitchFamily="18" charset="0"/>
              </a:rPr>
              <a:t>αδένες παραγωγής </a:t>
            </a:r>
            <a:r>
              <a:rPr lang="el-GR" sz="4200" b="1" dirty="0" err="1" smtClean="0">
                <a:cs typeface="Times New Roman" pitchFamily="18" charset="0"/>
              </a:rPr>
              <a:t>φερορμονών</a:t>
            </a:r>
            <a:r>
              <a:rPr lang="el-GR" sz="4200" b="1" dirty="0" smtClean="0">
                <a:cs typeface="Times New Roman" pitchFamily="18" charset="0"/>
              </a:rPr>
              <a:t>, ορώδεις </a:t>
            </a:r>
            <a:r>
              <a:rPr lang="el-GR" sz="4200" b="1" dirty="0">
                <a:cs typeface="Times New Roman" pitchFamily="18" charset="0"/>
              </a:rPr>
              <a:t>αδένες, βλεννογόνοι αδένες, </a:t>
            </a:r>
            <a:r>
              <a:rPr lang="el-GR" sz="4200" b="1" dirty="0" smtClean="0">
                <a:cs typeface="Times New Roman" pitchFamily="18" charset="0"/>
              </a:rPr>
              <a:t>πάγκρεας</a:t>
            </a:r>
            <a:r>
              <a:rPr lang="el-GR" sz="4200" b="1" dirty="0">
                <a:cs typeface="Times New Roman" pitchFamily="18" charset="0"/>
              </a:rPr>
              <a:t>, σμηγματογόνοι αδένες, </a:t>
            </a:r>
            <a:r>
              <a:rPr lang="el-GR" sz="4200" b="1" dirty="0" smtClean="0">
                <a:cs typeface="Times New Roman" pitchFamily="18" charset="0"/>
              </a:rPr>
              <a:t>ιδρωτοποιοί </a:t>
            </a:r>
            <a:r>
              <a:rPr lang="el-GR" sz="4200" b="1" dirty="0">
                <a:cs typeface="Times New Roman" pitchFamily="18" charset="0"/>
              </a:rPr>
              <a:t>αδένες, μαστικοί αδένες, </a:t>
            </a:r>
            <a:r>
              <a:rPr lang="el-GR" sz="4200" b="1" dirty="0" smtClean="0">
                <a:cs typeface="Times New Roman" pitchFamily="18" charset="0"/>
              </a:rPr>
              <a:t>σιελογόνοι </a:t>
            </a:r>
            <a:r>
              <a:rPr lang="el-GR" sz="4200" b="1" dirty="0">
                <a:cs typeface="Times New Roman" pitchFamily="18" charset="0"/>
              </a:rPr>
              <a:t>αδένες, προστάτης</a:t>
            </a:r>
            <a:r>
              <a:rPr lang="el-GR" sz="4200" dirty="0">
                <a:cs typeface="Times New Roman" pitchFamily="18" charset="0"/>
              </a:rPr>
              <a:t>, κ.α.</a:t>
            </a:r>
          </a:p>
          <a:p>
            <a:pPr>
              <a:lnSpc>
                <a:spcPct val="110000"/>
              </a:lnSpc>
            </a:pPr>
            <a:r>
              <a:rPr lang="el-GR" sz="4200" dirty="0" smtClean="0">
                <a:cs typeface="Times New Roman" pitchFamily="18" charset="0"/>
              </a:rPr>
              <a:t>Διακρίνονται </a:t>
            </a:r>
            <a:r>
              <a:rPr lang="el-GR" sz="4200" dirty="0">
                <a:cs typeface="Times New Roman" pitchFamily="18" charset="0"/>
              </a:rPr>
              <a:t>σε: </a:t>
            </a:r>
            <a:r>
              <a:rPr lang="el-GR" sz="4200" b="1" dirty="0" err="1">
                <a:cs typeface="Times New Roman" pitchFamily="18" charset="0"/>
              </a:rPr>
              <a:t>μεροκρινικούς</a:t>
            </a:r>
            <a:r>
              <a:rPr lang="el-GR" sz="4200" dirty="0">
                <a:cs typeface="Times New Roman" pitchFamily="18" charset="0"/>
              </a:rPr>
              <a:t> (παραγωγή </a:t>
            </a:r>
            <a:r>
              <a:rPr lang="el-GR" sz="4200" dirty="0" smtClean="0">
                <a:cs typeface="Times New Roman" pitchFamily="18" charset="0"/>
              </a:rPr>
              <a:t>έκκρισης </a:t>
            </a:r>
            <a:r>
              <a:rPr lang="el-GR" sz="4200" dirty="0">
                <a:cs typeface="Times New Roman" pitchFamily="18" charset="0"/>
              </a:rPr>
              <a:t>από τα κύτταρα (σιελογόνοι)), </a:t>
            </a:r>
            <a:r>
              <a:rPr lang="el-GR" sz="4200" b="1" dirty="0" err="1" smtClean="0">
                <a:cs typeface="Times New Roman" pitchFamily="18" charset="0"/>
              </a:rPr>
              <a:t>αποκρινικούς</a:t>
            </a:r>
            <a:r>
              <a:rPr lang="el-GR" sz="4200" dirty="0" smtClean="0">
                <a:cs typeface="Times New Roman" pitchFamily="18" charset="0"/>
              </a:rPr>
              <a:t> </a:t>
            </a:r>
            <a:r>
              <a:rPr lang="el-GR" sz="4200" dirty="0">
                <a:cs typeface="Times New Roman" pitchFamily="18" charset="0"/>
              </a:rPr>
              <a:t>(παραγωγή έκκρισης από </a:t>
            </a:r>
            <a:r>
              <a:rPr lang="el-GR" sz="4200" dirty="0" smtClean="0">
                <a:cs typeface="Times New Roman" pitchFamily="18" charset="0"/>
              </a:rPr>
              <a:t>τμήμα </a:t>
            </a:r>
            <a:r>
              <a:rPr lang="el-GR" sz="4200" dirty="0">
                <a:cs typeface="Times New Roman" pitchFamily="18" charset="0"/>
              </a:rPr>
              <a:t>των κυττάρων (μαστικοί) και </a:t>
            </a:r>
            <a:r>
              <a:rPr lang="el-GR" sz="4200" b="1" dirty="0" err="1" smtClean="0">
                <a:cs typeface="Times New Roman" pitchFamily="18" charset="0"/>
              </a:rPr>
              <a:t>ολοκρινικούς</a:t>
            </a:r>
            <a:r>
              <a:rPr lang="el-GR" sz="4200" b="1" dirty="0" smtClean="0">
                <a:cs typeface="Times New Roman" pitchFamily="18" charset="0"/>
              </a:rPr>
              <a:t> </a:t>
            </a:r>
            <a:r>
              <a:rPr lang="el-GR" sz="4200" dirty="0">
                <a:cs typeface="Times New Roman" pitchFamily="18" charset="0"/>
              </a:rPr>
              <a:t>(παραγωγή έκκρισης </a:t>
            </a:r>
            <a:r>
              <a:rPr lang="el-GR" sz="4200" dirty="0" smtClean="0">
                <a:cs typeface="Times New Roman" pitchFamily="18" charset="0"/>
              </a:rPr>
              <a:t>μαζί </a:t>
            </a:r>
            <a:r>
              <a:rPr lang="el-GR" sz="4200" dirty="0">
                <a:cs typeface="Times New Roman" pitchFamily="18" charset="0"/>
              </a:rPr>
              <a:t>με τα κύτταρα (σμηγματογόνοι</a:t>
            </a:r>
            <a:r>
              <a:rPr lang="el-GR" sz="4200" dirty="0" smtClean="0">
                <a:cs typeface="Times New Roman" pitchFamily="18" charset="0"/>
              </a:rPr>
              <a:t>)).</a:t>
            </a:r>
            <a:endParaRPr lang="el-GR" sz="4200" dirty="0"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75" y="2275637"/>
            <a:ext cx="2692699" cy="315658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68825" y="5322634"/>
            <a:ext cx="2586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en-US" sz="1600" b="1" dirty="0">
                <a:cs typeface="Times New Roman" panose="02020603050405020304" pitchFamily="18" charset="0"/>
              </a:rPr>
              <a:t>Εξωκρινής       </a:t>
            </a:r>
            <a:r>
              <a:rPr lang="el-GR" altLang="en-US" sz="1600" b="1" dirty="0" smtClean="0">
                <a:cs typeface="Times New Roman" panose="02020603050405020304" pitchFamily="18" charset="0"/>
              </a:rPr>
              <a:t>     Ενδοκρινής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34360" y="571630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9161580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Ορμόνες Μεταβολισμού: </a:t>
            </a:r>
            <a:br>
              <a:rPr lang="el-GR" dirty="0" smtClean="0"/>
            </a:br>
            <a:r>
              <a:rPr lang="el-GR" dirty="0" smtClean="0"/>
              <a:t>Καλσιτονίνη 1/2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47716" y="1674498"/>
            <a:ext cx="8203013" cy="4351338"/>
          </a:xfrm>
        </p:spPr>
        <p:txBody>
          <a:bodyPr>
            <a:noAutofit/>
          </a:bodyPr>
          <a:lstStyle/>
          <a:p>
            <a:r>
              <a:rPr lang="el-GR" sz="2200" b="1" dirty="0">
                <a:cs typeface="Times New Roman" pitchFamily="18" charset="0"/>
              </a:rPr>
              <a:t>Δομή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l-GR" sz="2200" b="1" dirty="0">
                <a:cs typeface="Times New Roman" pitchFamily="18" charset="0"/>
              </a:rPr>
              <a:t>Πεπτίδιο</a:t>
            </a:r>
            <a:r>
              <a:rPr lang="el-GR" sz="2200" dirty="0">
                <a:cs typeface="Times New Roman" pitchFamily="18" charset="0"/>
              </a:rPr>
              <a:t> 32 αμινοξέων εκκρίνεται μετά από πρωτεόλυση πρόδρομης πρωτεΐνης.</a:t>
            </a:r>
          </a:p>
          <a:p>
            <a:r>
              <a:rPr lang="el-GR" sz="2200" b="1" dirty="0">
                <a:cs typeface="Times New Roman" pitchFamily="18" charset="0"/>
              </a:rPr>
              <a:t>Δεύτερος αγγελιοφόρος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n-GB" sz="2200" b="1" dirty="0" err="1">
                <a:cs typeface="Times New Roman" pitchFamily="18" charset="0"/>
              </a:rPr>
              <a:t>cAMP</a:t>
            </a:r>
            <a:endParaRPr lang="en-GB" sz="2200" b="1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Εκκρίνεται </a:t>
            </a:r>
            <a:r>
              <a:rPr lang="el-GR" sz="2200" b="1" dirty="0" err="1">
                <a:cs typeface="Times New Roman" pitchFamily="18" charset="0"/>
              </a:rPr>
              <a:t>από:Τα</a:t>
            </a:r>
            <a:r>
              <a:rPr lang="el-GR" sz="2200" b="1" dirty="0">
                <a:cs typeface="Times New Roman" pitchFamily="18" charset="0"/>
              </a:rPr>
              <a:t> </a:t>
            </a:r>
            <a:r>
              <a:rPr lang="el-GR" sz="2200" b="1" dirty="0" err="1">
                <a:cs typeface="Times New Roman" pitchFamily="18" charset="0"/>
              </a:rPr>
              <a:t>παραθυλακιώδη</a:t>
            </a:r>
            <a:r>
              <a:rPr lang="el-GR" sz="2200" b="1" dirty="0">
                <a:cs typeface="Times New Roman" pitchFamily="18" charset="0"/>
              </a:rPr>
              <a:t> κύτταρα του θυρεοειδή αδένα (κύτταρα </a:t>
            </a:r>
            <a:r>
              <a:rPr lang="en-GB" sz="2200" b="1" dirty="0">
                <a:cs typeface="Times New Roman" pitchFamily="18" charset="0"/>
              </a:rPr>
              <a:t>C). </a:t>
            </a:r>
            <a:r>
              <a:rPr lang="el-GR" sz="2200" b="1" dirty="0">
                <a:cs typeface="Times New Roman" pitchFamily="18" charset="0"/>
              </a:rPr>
              <a:t>Στα μη-Θηλαστικά (Πτηνά, Ερπετά, Ιχθύες) εκκρίνεται από το </a:t>
            </a:r>
            <a:r>
              <a:rPr lang="el-GR" sz="2200" b="1" dirty="0" err="1">
                <a:cs typeface="Times New Roman" pitchFamily="18" charset="0"/>
              </a:rPr>
              <a:t>εσχατο-βραγχιακό</a:t>
            </a:r>
            <a:r>
              <a:rPr lang="el-GR" sz="2200" b="1" dirty="0">
                <a:cs typeface="Times New Roman" pitchFamily="18" charset="0"/>
              </a:rPr>
              <a:t> σωμάτιο (</a:t>
            </a:r>
            <a:r>
              <a:rPr lang="en-GB" sz="2200" b="1" dirty="0">
                <a:cs typeface="Times New Roman" pitchFamily="18" charset="0"/>
              </a:rPr>
              <a:t>UBB)</a:t>
            </a:r>
            <a:endParaRPr lang="el-GR" sz="2200" b="1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Έλεγχος έκκρισης</a:t>
            </a:r>
            <a:r>
              <a:rPr lang="el-GR" sz="2200" dirty="0">
                <a:cs typeface="Times New Roman" pitchFamily="18" charset="0"/>
              </a:rPr>
              <a:t>: Αυξημένα επίπεδα ασβεστίου στο αίμα.</a:t>
            </a:r>
          </a:p>
          <a:p>
            <a:r>
              <a:rPr lang="el-GR" sz="2200" b="1" dirty="0">
                <a:cs typeface="Times New Roman" pitchFamily="18" charset="0"/>
              </a:rPr>
              <a:t>Ενεργοποιεί</a:t>
            </a:r>
            <a:r>
              <a:rPr lang="el-GR" sz="2200" dirty="0">
                <a:cs typeface="Times New Roman" pitchFamily="18" charset="0"/>
              </a:rPr>
              <a:t>: Τους </a:t>
            </a:r>
            <a:r>
              <a:rPr lang="el-GR" sz="2200" b="1" dirty="0" err="1">
                <a:cs typeface="Times New Roman" pitchFamily="18" charset="0"/>
              </a:rPr>
              <a:t>οστεοκλάστες</a:t>
            </a:r>
            <a:r>
              <a:rPr lang="el-GR" sz="2200" dirty="0">
                <a:cs typeface="Times New Roman" pitchFamily="18" charset="0"/>
              </a:rPr>
              <a:t> και μειώνει της δράσης τους. Οι άλλες δράσεις της </a:t>
            </a:r>
            <a:r>
              <a:rPr lang="el-GR" sz="2200" dirty="0" err="1">
                <a:cs typeface="Times New Roman" pitchFamily="18" charset="0"/>
              </a:rPr>
              <a:t>καλσιτονίνης</a:t>
            </a:r>
            <a:r>
              <a:rPr lang="el-GR" sz="2200" dirty="0">
                <a:cs typeface="Times New Roman" pitchFamily="18" charset="0"/>
              </a:rPr>
              <a:t> είναι αντίστροφες αυτών της </a:t>
            </a:r>
            <a:r>
              <a:rPr lang="en-GB" sz="2200" dirty="0">
                <a:cs typeface="Times New Roman" pitchFamily="18" charset="0"/>
              </a:rPr>
              <a:t>PTH</a:t>
            </a:r>
            <a:endParaRPr lang="el-GR" sz="2200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Δράση</a:t>
            </a:r>
            <a:r>
              <a:rPr lang="el-GR" sz="2200" dirty="0">
                <a:cs typeface="Times New Roman" pitchFamily="18" charset="0"/>
              </a:rPr>
              <a:t>: 1) Παρεμποδίζει την απορρόφηση ασβεστίου από το εντερικό επιθήλιο. 2) Παρεμποδίζει την απορρόφηση του ασβεστίου από τα οστά. 3) Ρυθμίζει τα επίπεδα ασβεστίου στο αίμα. </a:t>
            </a:r>
          </a:p>
          <a:p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Ορμόνες Μεταβολισμού: </a:t>
            </a:r>
            <a:br>
              <a:rPr lang="el-GR" dirty="0" smtClean="0"/>
            </a:br>
            <a:r>
              <a:rPr lang="el-GR" dirty="0" smtClean="0"/>
              <a:t>Καλσιτονίνη 2/2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26" y="2042782"/>
            <a:ext cx="4541034" cy="2605418"/>
          </a:xfrm>
        </p:spPr>
      </p:pic>
      <p:sp>
        <p:nvSpPr>
          <p:cNvPr id="8" name="TextBox 7"/>
          <p:cNvSpPr txBox="1"/>
          <p:nvPr/>
        </p:nvSpPr>
        <p:spPr>
          <a:xfrm>
            <a:off x="3822979" y="4648200"/>
            <a:ext cx="1498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err="1" smtClean="0"/>
              <a:t>Καλσιτονίνη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295100" y="437120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r>
              <a:rPr lang="en-US" sz="1200" dirty="0" smtClean="0"/>
              <a:t>1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36280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>
                <a:cs typeface="Times New Roman" pitchFamily="18" charset="0"/>
              </a:rPr>
              <a:t>Επινεφρίδια</a:t>
            </a:r>
            <a:br>
              <a:rPr lang="el-GR" sz="4000" dirty="0">
                <a:cs typeface="Times New Roman" pitchFamily="18" charset="0"/>
              </a:rPr>
            </a:br>
            <a:r>
              <a:rPr lang="en-US" sz="4000" dirty="0">
                <a:cs typeface="Times New Roman" pitchFamily="18" charset="0"/>
              </a:rPr>
              <a:t>Γ</a:t>
            </a:r>
            <a:r>
              <a:rPr lang="el-GR" sz="4000" dirty="0" err="1">
                <a:cs typeface="Times New Roman" pitchFamily="18" charset="0"/>
              </a:rPr>
              <a:t>λυκοκορτικοειδή</a:t>
            </a:r>
            <a:r>
              <a:rPr lang="en-GB" sz="4000" dirty="0">
                <a:cs typeface="Times New Roman" pitchFamily="18" charset="0"/>
              </a:rPr>
              <a:t>-</a:t>
            </a:r>
            <a:r>
              <a:rPr lang="el-GR" sz="4000" dirty="0" err="1" smtClean="0">
                <a:cs typeface="Times New Roman" pitchFamily="18" charset="0"/>
              </a:rPr>
              <a:t>Κορτιζόλη</a:t>
            </a:r>
            <a:r>
              <a:rPr lang="el-GR" sz="4000" dirty="0" smtClean="0">
                <a:cs typeface="Times New Roman" pitchFamily="18" charset="0"/>
              </a:rPr>
              <a:t> </a:t>
            </a:r>
            <a:endParaRPr lang="el-GR" sz="4000" dirty="0"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5810" y="1832383"/>
            <a:ext cx="7886700" cy="435133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l-GR" dirty="0" smtClean="0">
                <a:cs typeface="Times New Roman" pitchFamily="18" charset="0"/>
              </a:rPr>
              <a:t>(Η </a:t>
            </a:r>
            <a:r>
              <a:rPr lang="el-GR" dirty="0" err="1">
                <a:cs typeface="Times New Roman" pitchFamily="18" charset="0"/>
              </a:rPr>
              <a:t>κορτικοστερόνη</a:t>
            </a:r>
            <a:r>
              <a:rPr lang="el-GR" dirty="0">
                <a:cs typeface="Times New Roman" pitchFamily="18" charset="0"/>
              </a:rPr>
              <a:t> κυρίως στα ζώα</a:t>
            </a:r>
            <a:r>
              <a:rPr lang="el-GR" dirty="0" smtClean="0">
                <a:cs typeface="Times New Roman" pitchFamily="18" charset="0"/>
              </a:rPr>
              <a:t>).</a:t>
            </a: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Δομή</a:t>
            </a:r>
            <a:r>
              <a:rPr lang="el-GR" dirty="0">
                <a:cs typeface="Times New Roman" pitchFamily="18" charset="0"/>
              </a:rPr>
              <a:t>: </a:t>
            </a:r>
            <a:r>
              <a:rPr lang="el-GR" b="1" dirty="0">
                <a:cs typeface="Times New Roman" pitchFamily="18" charset="0"/>
              </a:rPr>
              <a:t>Συντίθενται από την χοληστερόλη </a:t>
            </a:r>
            <a:r>
              <a:rPr lang="el-GR" dirty="0">
                <a:cs typeface="Times New Roman" pitchFamily="18" charset="0"/>
              </a:rPr>
              <a:t>(δείτε παρακάτω</a:t>
            </a:r>
            <a:r>
              <a:rPr lang="el-GR" dirty="0" smtClean="0">
                <a:cs typeface="Times New Roman" pitchFamily="18" charset="0"/>
              </a:rPr>
              <a:t>).</a:t>
            </a:r>
            <a:endParaRPr lang="el-GR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Πυρηνικός υποδοχέας </a:t>
            </a:r>
            <a:r>
              <a:rPr lang="en-GB" b="1" dirty="0">
                <a:cs typeface="Times New Roman" pitchFamily="18" charset="0"/>
              </a:rPr>
              <a:t>(GR</a:t>
            </a:r>
            <a:r>
              <a:rPr lang="en-GB" b="1" dirty="0" smtClean="0">
                <a:cs typeface="Times New Roman" pitchFamily="18" charset="0"/>
              </a:rPr>
              <a:t>)</a:t>
            </a:r>
            <a:r>
              <a:rPr lang="el-GR" b="1" dirty="0" smtClean="0">
                <a:cs typeface="Times New Roman" pitchFamily="18" charset="0"/>
              </a:rPr>
              <a:t>..</a:t>
            </a:r>
            <a:endParaRPr lang="en-GB" b="1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Εκκρίνεται από:</a:t>
            </a:r>
            <a:r>
              <a:rPr lang="en-GB" b="1" dirty="0">
                <a:cs typeface="Times New Roman" pitchFamily="18" charset="0"/>
              </a:rPr>
              <a:t> </a:t>
            </a:r>
            <a:r>
              <a:rPr lang="el-GR" sz="2800" b="1" dirty="0">
                <a:cs typeface="Times New Roman" pitchFamily="18" charset="0"/>
              </a:rPr>
              <a:t>Τον φλοιό των επινεφριδίων (</a:t>
            </a:r>
            <a:r>
              <a:rPr lang="el-GR" sz="2800" b="1" dirty="0" err="1">
                <a:cs typeface="Times New Roman" pitchFamily="18" charset="0"/>
              </a:rPr>
              <a:t>στηλιδωτή</a:t>
            </a:r>
            <a:r>
              <a:rPr lang="el-GR" sz="2800" b="1" dirty="0">
                <a:cs typeface="Times New Roman" pitchFamily="18" charset="0"/>
              </a:rPr>
              <a:t> ζώνη (</a:t>
            </a:r>
            <a:r>
              <a:rPr lang="en-GB" sz="2800" b="1" dirty="0" err="1">
                <a:cs typeface="Times New Roman" pitchFamily="18" charset="0"/>
              </a:rPr>
              <a:t>zona</a:t>
            </a:r>
            <a:r>
              <a:rPr lang="en-GB" sz="2800" b="1" dirty="0">
                <a:cs typeface="Times New Roman" pitchFamily="18" charset="0"/>
              </a:rPr>
              <a:t> </a:t>
            </a:r>
            <a:r>
              <a:rPr lang="en-GB" sz="2800" b="1" dirty="0" err="1">
                <a:cs typeface="Times New Roman" pitchFamily="18" charset="0"/>
              </a:rPr>
              <a:t>fasciculata</a:t>
            </a:r>
            <a:r>
              <a:rPr lang="en-GB" sz="2800" b="1" dirty="0" smtClean="0">
                <a:cs typeface="Times New Roman" pitchFamily="18" charset="0"/>
              </a:rPr>
              <a:t>))</a:t>
            </a:r>
            <a:r>
              <a:rPr lang="el-GR" sz="2800" b="1" dirty="0" smtClean="0">
                <a:cs typeface="Times New Roman" pitchFamily="18" charset="0"/>
              </a:rPr>
              <a:t>.</a:t>
            </a:r>
            <a:endParaRPr lang="el-GR" sz="2800" b="1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Έλεγχος έκκρισης</a:t>
            </a:r>
            <a:r>
              <a:rPr lang="el-GR" dirty="0">
                <a:cs typeface="Times New Roman" pitchFamily="18" charset="0"/>
              </a:rPr>
              <a:t>: </a:t>
            </a:r>
            <a:r>
              <a:rPr lang="en-GB" dirty="0" smtClean="0">
                <a:cs typeface="Times New Roman" pitchFamily="18" charset="0"/>
              </a:rPr>
              <a:t>ACTH</a:t>
            </a:r>
            <a:r>
              <a:rPr lang="el-GR" dirty="0" smtClean="0">
                <a:cs typeface="Times New Roman" pitchFamily="18" charset="0"/>
              </a:rPr>
              <a:t>.</a:t>
            </a:r>
            <a:endParaRPr lang="el-GR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Ενεργοποιεί: Όλα τα κύτταρα που εκφράζουν τον υποδοχέα της </a:t>
            </a:r>
            <a:r>
              <a:rPr lang="el-GR" dirty="0">
                <a:cs typeface="Times New Roman" pitchFamily="18" charset="0"/>
              </a:rPr>
              <a:t>(δηλαδή όλα τα κύτταρα, μιας και ο υποδοχέας της εκφράζεται παντού</a:t>
            </a:r>
            <a:r>
              <a:rPr lang="el-GR" dirty="0" smtClean="0">
                <a:cs typeface="Times New Roman" pitchFamily="18" charset="0"/>
              </a:rPr>
              <a:t>!).</a:t>
            </a:r>
            <a:endParaRPr lang="el-GR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Δράση</a:t>
            </a:r>
            <a:r>
              <a:rPr lang="el-GR" dirty="0">
                <a:cs typeface="Times New Roman" pitchFamily="18" charset="0"/>
              </a:rPr>
              <a:t>: Έχει πολλαπλές δράσεις που σχετίζονται με τις ανοσολογικές αντιδράσεις στις φλεγμονές. Προάγει την σύνθεση γλυκόζης από πρόδρομα μόρια που δεν είναι </a:t>
            </a:r>
            <a:r>
              <a:rPr lang="el-GR" dirty="0" err="1">
                <a:cs typeface="Times New Roman" pitchFamily="18" charset="0"/>
              </a:rPr>
              <a:t>υδρατάνθρακες</a:t>
            </a:r>
            <a:r>
              <a:rPr lang="el-GR" dirty="0">
                <a:cs typeface="Times New Roman" pitchFamily="18" charset="0"/>
              </a:rPr>
              <a:t> (αμινοξέα, λίπη) με τη διαδικασία της </a:t>
            </a:r>
            <a:r>
              <a:rPr lang="el-GR" dirty="0" err="1">
                <a:cs typeface="Times New Roman" pitchFamily="18" charset="0"/>
              </a:rPr>
              <a:t>γλυκονεογένεσης</a:t>
            </a:r>
            <a:r>
              <a:rPr lang="el-GR" dirty="0"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cs typeface="Times New Roman" pitchFamily="18" charset="0"/>
              </a:rPr>
              <a:t>Επινεφρίδια</a:t>
            </a:r>
            <a:r>
              <a:rPr lang="el-GR" sz="4000" dirty="0">
                <a:cs typeface="Times New Roman" pitchFamily="18" charset="0"/>
              </a:rPr>
              <a:t/>
            </a:r>
            <a:br>
              <a:rPr lang="el-GR" sz="4000" dirty="0">
                <a:cs typeface="Times New Roman" pitchFamily="18" charset="0"/>
              </a:rPr>
            </a:br>
            <a:r>
              <a:rPr lang="el-GR" sz="4000" dirty="0" smtClean="0">
                <a:cs typeface="Times New Roman" pitchFamily="18" charset="0"/>
              </a:rPr>
              <a:t>Μεταλλοκορτικοειδή-Αλδοστερόνη 1/2</a:t>
            </a:r>
            <a:endParaRPr lang="el-GR" sz="4000" dirty="0">
              <a:cs typeface="Times New Roman" pitchFamily="18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200" b="1" dirty="0">
                <a:cs typeface="Times New Roman" pitchFamily="18" charset="0"/>
              </a:rPr>
              <a:t>Δομή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l-GR" sz="2200" b="1" dirty="0">
                <a:cs typeface="Times New Roman" pitchFamily="18" charset="0"/>
              </a:rPr>
              <a:t>Συντίθεται από την χοληστερόλη (δείτε παρακάτω)</a:t>
            </a:r>
            <a:endParaRPr lang="el-GR" sz="2200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Πυρηνικός υποδοχέας </a:t>
            </a:r>
            <a:r>
              <a:rPr lang="en-GB" sz="2200" dirty="0">
                <a:cs typeface="Times New Roman" pitchFamily="18" charset="0"/>
              </a:rPr>
              <a:t>(MR)</a:t>
            </a:r>
          </a:p>
          <a:p>
            <a:r>
              <a:rPr lang="el-GR" sz="2200" b="1" dirty="0">
                <a:cs typeface="Times New Roman" pitchFamily="18" charset="0"/>
              </a:rPr>
              <a:t>Εκκρίνεται από</a:t>
            </a:r>
            <a:r>
              <a:rPr lang="el-GR" sz="2200" dirty="0">
                <a:cs typeface="Times New Roman" pitchFamily="18" charset="0"/>
              </a:rPr>
              <a:t>:</a:t>
            </a:r>
            <a:r>
              <a:rPr lang="en-GB" sz="2200" dirty="0">
                <a:cs typeface="Times New Roman" pitchFamily="18" charset="0"/>
              </a:rPr>
              <a:t> </a:t>
            </a:r>
            <a:r>
              <a:rPr lang="el-GR" sz="2200" b="1" dirty="0">
                <a:cs typeface="Times New Roman" pitchFamily="18" charset="0"/>
              </a:rPr>
              <a:t>Τον φλοιό των επινεφριδίων (σπειροειδής ζώνη (</a:t>
            </a:r>
            <a:r>
              <a:rPr lang="en-GB" sz="2200" b="1" dirty="0" err="1">
                <a:cs typeface="Times New Roman" pitchFamily="18" charset="0"/>
              </a:rPr>
              <a:t>zona</a:t>
            </a:r>
            <a:r>
              <a:rPr lang="en-GB" sz="2200" b="1" dirty="0">
                <a:cs typeface="Times New Roman" pitchFamily="18" charset="0"/>
              </a:rPr>
              <a:t> </a:t>
            </a:r>
            <a:r>
              <a:rPr lang="en-GB" sz="2200" b="1" dirty="0" err="1">
                <a:cs typeface="Times New Roman" pitchFamily="18" charset="0"/>
              </a:rPr>
              <a:t>glomerulosa</a:t>
            </a:r>
            <a:r>
              <a:rPr lang="en-GB" sz="2200" b="1" dirty="0">
                <a:cs typeface="Times New Roman" pitchFamily="18" charset="0"/>
              </a:rPr>
              <a:t>))</a:t>
            </a:r>
            <a:endParaRPr lang="el-GR" sz="2200" b="1" dirty="0">
              <a:cs typeface="Times New Roman" pitchFamily="18" charset="0"/>
            </a:endParaRPr>
          </a:p>
          <a:p>
            <a:r>
              <a:rPr lang="el-GR" sz="2200" b="1" dirty="0">
                <a:cs typeface="Times New Roman" pitchFamily="18" charset="0"/>
              </a:rPr>
              <a:t>Έλεγχος έκκρισης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l-GR" sz="2200" dirty="0" err="1">
                <a:cs typeface="Times New Roman" pitchFamily="18" charset="0"/>
              </a:rPr>
              <a:t>Αγγειοτενσίνη</a:t>
            </a:r>
            <a:r>
              <a:rPr lang="el-GR" sz="2200" dirty="0">
                <a:cs typeface="Times New Roman" pitchFamily="18" charset="0"/>
              </a:rPr>
              <a:t> ΙΙ, επίπεδα καλίου στο </a:t>
            </a:r>
            <a:r>
              <a:rPr lang="el-GR" sz="2200" dirty="0" smtClean="0">
                <a:cs typeface="Times New Roman" pitchFamily="18" charset="0"/>
              </a:rPr>
              <a:t>αίμα, </a:t>
            </a:r>
            <a:r>
              <a:rPr lang="en-GB" sz="2200" dirty="0" smtClean="0">
                <a:cs typeface="Times New Roman" pitchFamily="18" charset="0"/>
              </a:rPr>
              <a:t>ACTH</a:t>
            </a:r>
            <a:r>
              <a:rPr lang="el-GR" sz="2200" dirty="0" smtClean="0">
                <a:cs typeface="Times New Roman" pitchFamily="18" charset="0"/>
              </a:rPr>
              <a:t> </a:t>
            </a:r>
            <a:r>
              <a:rPr lang="el-GR" sz="2200" dirty="0">
                <a:cs typeface="Times New Roman" pitchFamily="18" charset="0"/>
              </a:rPr>
              <a:t>(όχι σημαντικός</a:t>
            </a:r>
            <a:r>
              <a:rPr lang="el-GR" sz="2200" dirty="0" smtClean="0">
                <a:cs typeface="Times New Roman" pitchFamily="18" charset="0"/>
              </a:rPr>
              <a:t>).</a:t>
            </a:r>
            <a:endParaRPr lang="el-GR" sz="2200" dirty="0">
              <a:cs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>
                <a:cs typeface="Times New Roman" pitchFamily="18" charset="0"/>
              </a:rPr>
              <a:t>Επινεφρίδια</a:t>
            </a:r>
            <a:r>
              <a:rPr lang="el-GR" sz="4000" dirty="0">
                <a:cs typeface="Times New Roman" pitchFamily="18" charset="0"/>
              </a:rPr>
              <a:t/>
            </a:r>
            <a:br>
              <a:rPr lang="el-GR" sz="4000" dirty="0">
                <a:cs typeface="Times New Roman" pitchFamily="18" charset="0"/>
              </a:rPr>
            </a:br>
            <a:r>
              <a:rPr lang="el-GR" sz="4000" dirty="0" smtClean="0">
                <a:cs typeface="Times New Roman" pitchFamily="18" charset="0"/>
              </a:rPr>
              <a:t>Μεταλλοκορτικοειδή-Αλδοστερόνη 2/2</a:t>
            </a:r>
            <a:endParaRPr lang="el-GR" sz="4000" dirty="0">
              <a:cs typeface="Times New Roman" pitchFamily="18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430530" y="1690689"/>
            <a:ext cx="5010150" cy="4351338"/>
          </a:xfrm>
        </p:spPr>
        <p:txBody>
          <a:bodyPr>
            <a:noAutofit/>
          </a:bodyPr>
          <a:lstStyle/>
          <a:p>
            <a:r>
              <a:rPr lang="el-GR" sz="2200" b="1" dirty="0">
                <a:cs typeface="Times New Roman" pitchFamily="18" charset="0"/>
              </a:rPr>
              <a:t>Ενεργοποιεί</a:t>
            </a:r>
            <a:r>
              <a:rPr lang="el-GR" sz="2200" dirty="0">
                <a:cs typeface="Times New Roman" pitchFamily="18" charset="0"/>
              </a:rPr>
              <a:t>: </a:t>
            </a:r>
            <a:r>
              <a:rPr lang="el-GR" sz="2200" b="1" dirty="0">
                <a:cs typeface="Times New Roman" pitchFamily="18" charset="0"/>
              </a:rPr>
              <a:t>Τον πυρηνικό υποδοχέα της στα κύρια κύτταρα του άπω </a:t>
            </a:r>
            <a:r>
              <a:rPr lang="el-GR" sz="2200" b="1" dirty="0" err="1">
                <a:cs typeface="Times New Roman" pitchFamily="18" charset="0"/>
              </a:rPr>
              <a:t>εσπειραμένου</a:t>
            </a:r>
            <a:r>
              <a:rPr lang="el-GR" sz="2200" b="1" dirty="0">
                <a:cs typeface="Times New Roman" pitchFamily="18" charset="0"/>
              </a:rPr>
              <a:t> </a:t>
            </a:r>
            <a:r>
              <a:rPr lang="el-GR" sz="2200" b="1" dirty="0" err="1">
                <a:cs typeface="Times New Roman" pitchFamily="18" charset="0"/>
              </a:rPr>
              <a:t>σωληναρίου</a:t>
            </a:r>
            <a:r>
              <a:rPr lang="el-GR" sz="2200" b="1" dirty="0">
                <a:cs typeface="Times New Roman" pitchFamily="18" charset="0"/>
              </a:rPr>
              <a:t> στα νεφρά </a:t>
            </a:r>
            <a:r>
              <a:rPr lang="el-GR" sz="2200" dirty="0">
                <a:cs typeface="Times New Roman" pitchFamily="18" charset="0"/>
              </a:rPr>
              <a:t>και προκαλεί έκφραση του επιθηλιακού καναλιού νατρίου </a:t>
            </a:r>
            <a:r>
              <a:rPr lang="en-GB" sz="2200" dirty="0">
                <a:cs typeface="Times New Roman" pitchFamily="18" charset="0"/>
              </a:rPr>
              <a:t>(</a:t>
            </a:r>
            <a:r>
              <a:rPr lang="en-GB" sz="2200" dirty="0" err="1">
                <a:cs typeface="Times New Roman" pitchFamily="18" charset="0"/>
              </a:rPr>
              <a:t>ENaC</a:t>
            </a:r>
            <a:r>
              <a:rPr lang="en-GB" sz="2200" dirty="0">
                <a:cs typeface="Times New Roman" pitchFamily="18" charset="0"/>
              </a:rPr>
              <a:t>) </a:t>
            </a:r>
            <a:r>
              <a:rPr lang="el-GR" sz="2200" dirty="0">
                <a:cs typeface="Times New Roman" pitchFamily="18" charset="0"/>
              </a:rPr>
              <a:t>και της αντλίας νατρίου/καλίου</a:t>
            </a:r>
          </a:p>
          <a:p>
            <a:r>
              <a:rPr lang="el-GR" sz="2200" b="1" dirty="0">
                <a:cs typeface="Times New Roman" pitchFamily="18" charset="0"/>
              </a:rPr>
              <a:t>Δράση: </a:t>
            </a:r>
            <a:r>
              <a:rPr lang="el-GR" sz="2200" dirty="0">
                <a:cs typeface="Times New Roman" pitchFamily="18" charset="0"/>
              </a:rPr>
              <a:t>Προκαλεί </a:t>
            </a:r>
            <a:r>
              <a:rPr lang="el-GR" sz="2200" dirty="0" err="1">
                <a:cs typeface="Times New Roman" pitchFamily="18" charset="0"/>
              </a:rPr>
              <a:t>επαναπορρόφηση</a:t>
            </a:r>
            <a:r>
              <a:rPr lang="el-GR" sz="2200" b="1" dirty="0">
                <a:cs typeface="Times New Roman" pitchFamily="18" charset="0"/>
              </a:rPr>
              <a:t> Νατρίου </a:t>
            </a:r>
            <a:r>
              <a:rPr lang="el-GR" sz="2200" dirty="0">
                <a:cs typeface="Times New Roman" pitchFamily="18" charset="0"/>
              </a:rPr>
              <a:t>και νερού και έκκριση </a:t>
            </a:r>
            <a:r>
              <a:rPr lang="el-GR" sz="2200" b="1" dirty="0">
                <a:cs typeface="Times New Roman" pitchFamily="18" charset="0"/>
              </a:rPr>
              <a:t>Καλίου</a:t>
            </a:r>
            <a:r>
              <a:rPr lang="el-GR" sz="2200" dirty="0">
                <a:cs typeface="Times New Roman" pitchFamily="18" charset="0"/>
              </a:rPr>
              <a:t>. Λόγω αυτής της δράσης παίρνει το όνομα </a:t>
            </a:r>
            <a:r>
              <a:rPr lang="en-GB" sz="2200" dirty="0">
                <a:cs typeface="Times New Roman" pitchFamily="18" charset="0"/>
              </a:rPr>
              <a:t>“</a:t>
            </a:r>
            <a:r>
              <a:rPr lang="el-GR" altLang="ja-JP" sz="2200" dirty="0" err="1">
                <a:cs typeface="Times New Roman" pitchFamily="18" charset="0"/>
              </a:rPr>
              <a:t>μεταλλο</a:t>
            </a:r>
            <a:r>
              <a:rPr lang="el-GR" altLang="ja-JP" sz="2200" dirty="0">
                <a:cs typeface="Times New Roman" pitchFamily="18" charset="0"/>
              </a:rPr>
              <a:t>-</a:t>
            </a:r>
            <a:r>
              <a:rPr lang="en-GB" sz="2200" dirty="0">
                <a:cs typeface="Times New Roman" pitchFamily="18" charset="0"/>
              </a:rPr>
              <a:t>”</a:t>
            </a:r>
            <a:r>
              <a:rPr lang="en-GB" altLang="ja-JP" sz="2200" dirty="0">
                <a:cs typeface="Times New Roman" pitchFamily="18" charset="0"/>
              </a:rPr>
              <a:t>.</a:t>
            </a:r>
          </a:p>
          <a:p>
            <a:r>
              <a:rPr lang="el-GR" sz="2200" dirty="0">
                <a:cs typeface="Times New Roman" pitchFamily="18" charset="0"/>
              </a:rPr>
              <a:t>Με τη δράση της επιτυγχάνεται αυξημένος όγκος αίματος και αυξημένη πίεση αίματος.  </a:t>
            </a: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444" y="2686142"/>
            <a:ext cx="3187143" cy="233172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239953" y="460115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r>
              <a:rPr lang="en-US" sz="1200" dirty="0" smtClean="0"/>
              <a:t>2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5321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cs typeface="Times New Roman" pitchFamily="18" charset="0"/>
              </a:rPr>
              <a:t>Επινεφρίδια</a:t>
            </a:r>
            <a:endParaRPr lang="el-GR" dirty="0"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97" y="1924189"/>
            <a:ext cx="6766560" cy="4276466"/>
          </a:xfrm>
        </p:spPr>
      </p:pic>
      <p:sp>
        <p:nvSpPr>
          <p:cNvPr id="7" name="TextBox 6"/>
          <p:cNvSpPr txBox="1"/>
          <p:nvPr/>
        </p:nvSpPr>
        <p:spPr>
          <a:xfrm>
            <a:off x="894364" y="1277858"/>
            <a:ext cx="7211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Times New Roman" pitchFamily="18" charset="0"/>
              </a:rPr>
              <a:t>A</a:t>
            </a:r>
            <a:r>
              <a:rPr lang="el-GR" dirty="0" err="1">
                <a:cs typeface="Times New Roman" pitchFamily="18" charset="0"/>
              </a:rPr>
              <a:t>νδρογόνα</a:t>
            </a:r>
            <a:r>
              <a:rPr lang="en-GB" dirty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(</a:t>
            </a:r>
            <a:r>
              <a:rPr lang="el-GR" dirty="0" err="1">
                <a:cs typeface="Times New Roman" pitchFamily="18" charset="0"/>
              </a:rPr>
              <a:t>Διϋδροεπιανδροστερόνη</a:t>
            </a:r>
            <a:r>
              <a:rPr lang="el-GR" dirty="0">
                <a:cs typeface="Times New Roman" pitchFamily="18" charset="0"/>
              </a:rPr>
              <a:t> (</a:t>
            </a:r>
            <a:r>
              <a:rPr lang="en-GB" dirty="0">
                <a:cs typeface="Times New Roman" pitchFamily="18" charset="0"/>
              </a:rPr>
              <a:t>DHEA)) </a:t>
            </a:r>
            <a:r>
              <a:rPr lang="el-GR" dirty="0">
                <a:cs typeface="Times New Roman" pitchFamily="18" charset="0"/>
              </a:rPr>
              <a:t>παράγονται στα Θηλαστικά </a:t>
            </a:r>
            <a:endParaRPr lang="en-GB" dirty="0">
              <a:cs typeface="Times New Roman" pitchFamily="18" charset="0"/>
            </a:endParaRPr>
          </a:p>
          <a:p>
            <a:pPr algn="ctr"/>
            <a:r>
              <a:rPr lang="el-GR" dirty="0">
                <a:cs typeface="Times New Roman" pitchFamily="18" charset="0"/>
              </a:rPr>
              <a:t>από το φλοιό των επινεφριδίων (δικτυωτή ζώνη (</a:t>
            </a:r>
            <a:r>
              <a:rPr lang="en-GB" dirty="0" err="1">
                <a:cs typeface="Times New Roman" pitchFamily="18" charset="0"/>
              </a:rPr>
              <a:t>zona</a:t>
            </a:r>
            <a:r>
              <a:rPr lang="en-GB" dirty="0">
                <a:cs typeface="Times New Roman" pitchFamily="18" charset="0"/>
              </a:rPr>
              <a:t> </a:t>
            </a:r>
            <a:r>
              <a:rPr lang="en-GB" dirty="0" err="1">
                <a:cs typeface="Times New Roman" pitchFamily="18" charset="0"/>
              </a:rPr>
              <a:t>reticularis</a:t>
            </a:r>
            <a:r>
              <a:rPr lang="en-GB" dirty="0">
                <a:cs typeface="Times New Roman" pitchFamily="18" charset="0"/>
              </a:rPr>
              <a:t>))</a:t>
            </a:r>
            <a:endParaRPr lang="el-GR" dirty="0"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08346" y="581491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r>
              <a:rPr lang="en-US" sz="1200" dirty="0" smtClean="0"/>
              <a:t>3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57066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>
                <a:cs typeface="Times New Roman" pitchFamily="18" charset="0"/>
              </a:rPr>
              <a:t>Επινεφρίδια</a:t>
            </a:r>
            <a:br>
              <a:rPr lang="el-GR" sz="4000" dirty="0" smtClean="0">
                <a:cs typeface="Times New Roman" pitchFamily="18" charset="0"/>
              </a:rPr>
            </a:br>
            <a:r>
              <a:rPr lang="el-GR" sz="4000" dirty="0" err="1" smtClean="0">
                <a:cs typeface="Times New Roman" pitchFamily="18" charset="0"/>
              </a:rPr>
              <a:t>Επινεφρίνη</a:t>
            </a:r>
            <a:r>
              <a:rPr lang="el-GR" sz="4000" dirty="0" smtClean="0">
                <a:cs typeface="Times New Roman" pitchFamily="18" charset="0"/>
              </a:rPr>
              <a:t> / </a:t>
            </a:r>
            <a:r>
              <a:rPr lang="el-GR" sz="4000" dirty="0" err="1" smtClean="0">
                <a:cs typeface="Times New Roman" pitchFamily="18" charset="0"/>
              </a:rPr>
              <a:t>Νορεπινεφρίνη</a:t>
            </a:r>
            <a:r>
              <a:rPr lang="el-GR" sz="4000" dirty="0" smtClean="0">
                <a:cs typeface="Times New Roman" pitchFamily="18" charset="0"/>
              </a:rPr>
              <a:t> </a:t>
            </a:r>
            <a:endParaRPr lang="el-GR" sz="4000" dirty="0"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17170" y="1550230"/>
            <a:ext cx="6412230" cy="4915646"/>
          </a:xfrm>
        </p:spPr>
        <p:txBody>
          <a:bodyPr>
            <a:noAutofit/>
          </a:bodyPr>
          <a:lstStyle/>
          <a:p>
            <a:r>
              <a:rPr lang="el-GR" sz="2000" b="1" dirty="0">
                <a:cs typeface="Times New Roman" pitchFamily="18" charset="0"/>
              </a:rPr>
              <a:t>Δομή</a:t>
            </a:r>
            <a:r>
              <a:rPr lang="el-GR" sz="2000" dirty="0">
                <a:cs typeface="Times New Roman" pitchFamily="18" charset="0"/>
              </a:rPr>
              <a:t>: </a:t>
            </a:r>
            <a:r>
              <a:rPr lang="el-GR" sz="2000" b="1" dirty="0">
                <a:cs typeface="Times New Roman" pitchFamily="18" charset="0"/>
              </a:rPr>
              <a:t>Συντίθεται από την</a:t>
            </a:r>
            <a:r>
              <a:rPr lang="en-GB" sz="2000" b="1" dirty="0">
                <a:cs typeface="Times New Roman" pitchFamily="18" charset="0"/>
              </a:rPr>
              <a:t> L-</a:t>
            </a:r>
            <a:r>
              <a:rPr lang="el-GR" sz="2000" b="1" dirty="0" err="1">
                <a:cs typeface="Times New Roman" pitchFamily="18" charset="0"/>
              </a:rPr>
              <a:t>τυροσίνη</a:t>
            </a:r>
            <a:r>
              <a:rPr lang="el-GR" sz="2000" dirty="0">
                <a:cs typeface="Times New Roman" pitchFamily="18" charset="0"/>
              </a:rPr>
              <a:t> μέσω της </a:t>
            </a:r>
            <a:r>
              <a:rPr lang="en-GB" sz="2000" dirty="0">
                <a:cs typeface="Times New Roman" pitchFamily="18" charset="0"/>
              </a:rPr>
              <a:t>L-DOPA </a:t>
            </a:r>
            <a:r>
              <a:rPr lang="el-GR" sz="2000" dirty="0">
                <a:cs typeface="Times New Roman" pitchFamily="18" charset="0"/>
              </a:rPr>
              <a:t>και της </a:t>
            </a:r>
            <a:r>
              <a:rPr lang="el-GR" sz="2000" dirty="0" err="1" smtClean="0">
                <a:cs typeface="Times New Roman" pitchFamily="18" charset="0"/>
              </a:rPr>
              <a:t>ντοπαμίνης</a:t>
            </a:r>
            <a:r>
              <a:rPr lang="el-GR" sz="2000" dirty="0" smtClean="0">
                <a:cs typeface="Times New Roman" pitchFamily="18" charset="0"/>
              </a:rPr>
              <a:t>.</a:t>
            </a:r>
            <a:endParaRPr lang="el-GR" sz="2000" dirty="0">
              <a:cs typeface="Times New Roman" pitchFamily="18" charset="0"/>
            </a:endParaRPr>
          </a:p>
          <a:p>
            <a:r>
              <a:rPr lang="el-GR" sz="2000" b="1" dirty="0">
                <a:cs typeface="Times New Roman" pitchFamily="18" charset="0"/>
              </a:rPr>
              <a:t>Δεύτερος αγγελιοφόρος: </a:t>
            </a:r>
            <a:r>
              <a:rPr lang="en-GB" sz="2000" b="1" dirty="0">
                <a:cs typeface="Times New Roman" pitchFamily="18" charset="0"/>
              </a:rPr>
              <a:t>IP</a:t>
            </a:r>
            <a:r>
              <a:rPr lang="en-GB" sz="2000" b="1" baseline="-25000" dirty="0">
                <a:cs typeface="Times New Roman" pitchFamily="18" charset="0"/>
              </a:rPr>
              <a:t>3</a:t>
            </a:r>
            <a:r>
              <a:rPr lang="en-GB" sz="2000" b="1" dirty="0">
                <a:cs typeface="Times New Roman" pitchFamily="18" charset="0"/>
              </a:rPr>
              <a:t>/</a:t>
            </a:r>
            <a:r>
              <a:rPr lang="el-GR" sz="2000" b="1" dirty="0">
                <a:cs typeface="Times New Roman" pitchFamily="18" charset="0"/>
              </a:rPr>
              <a:t>ασβέστιο </a:t>
            </a:r>
            <a:r>
              <a:rPr lang="el-GR" sz="2000" dirty="0">
                <a:cs typeface="Times New Roman" pitchFamily="18" charset="0"/>
              </a:rPr>
              <a:t>μέσω της </a:t>
            </a:r>
            <a:r>
              <a:rPr lang="en-GB" sz="2000" dirty="0">
                <a:cs typeface="Times New Roman" pitchFamily="18" charset="0"/>
              </a:rPr>
              <a:t>PLC</a:t>
            </a:r>
            <a:r>
              <a:rPr lang="el-GR" sz="2000" dirty="0">
                <a:cs typeface="Times New Roman" pitchFamily="18" charset="0"/>
              </a:rPr>
              <a:t>β</a:t>
            </a:r>
            <a:r>
              <a:rPr lang="en-GB" sz="2000" dirty="0">
                <a:cs typeface="Times New Roman" pitchFamily="18" charset="0"/>
              </a:rPr>
              <a:t> </a:t>
            </a:r>
            <a:r>
              <a:rPr lang="el-GR" sz="2000" dirty="0">
                <a:cs typeface="Times New Roman" pitchFamily="18" charset="0"/>
              </a:rPr>
              <a:t>και </a:t>
            </a:r>
            <a:r>
              <a:rPr lang="en-GB" sz="2000" b="1" dirty="0" err="1" smtClean="0">
                <a:cs typeface="Times New Roman" pitchFamily="18" charset="0"/>
              </a:rPr>
              <a:t>cAMP</a:t>
            </a:r>
            <a:r>
              <a:rPr lang="el-GR" sz="2000" b="1" dirty="0" smtClean="0">
                <a:cs typeface="Times New Roman" pitchFamily="18" charset="0"/>
              </a:rPr>
              <a:t>.</a:t>
            </a:r>
            <a:endParaRPr lang="en-GB" sz="2000" b="1" dirty="0">
              <a:cs typeface="Times New Roman" pitchFamily="18" charset="0"/>
            </a:endParaRPr>
          </a:p>
          <a:p>
            <a:r>
              <a:rPr lang="el-GR" sz="2000" b="1" dirty="0">
                <a:cs typeface="Times New Roman" pitchFamily="18" charset="0"/>
              </a:rPr>
              <a:t>Εκκρίνεται από</a:t>
            </a:r>
            <a:r>
              <a:rPr lang="el-GR" sz="2000" dirty="0">
                <a:cs typeface="Times New Roman" pitchFamily="18" charset="0"/>
              </a:rPr>
              <a:t>:</a:t>
            </a:r>
            <a:r>
              <a:rPr lang="en-GB" sz="2000" dirty="0">
                <a:cs typeface="Times New Roman" pitchFamily="18" charset="0"/>
              </a:rPr>
              <a:t> </a:t>
            </a:r>
            <a:r>
              <a:rPr lang="el-GR" sz="2000" b="1" dirty="0">
                <a:cs typeface="Times New Roman" pitchFamily="18" charset="0"/>
              </a:rPr>
              <a:t>Κύτταρα του μυελού των επινεφριδίων </a:t>
            </a:r>
            <a:r>
              <a:rPr lang="el-GR" sz="2000" dirty="0">
                <a:cs typeface="Times New Roman" pitchFamily="18" charset="0"/>
              </a:rPr>
              <a:t>που μπορεί να χαρακτηριστεί ως ένα μεγάλο συμπαθητικό </a:t>
            </a:r>
            <a:r>
              <a:rPr lang="el-GR" sz="2000" dirty="0" smtClean="0">
                <a:cs typeface="Times New Roman" pitchFamily="18" charset="0"/>
              </a:rPr>
              <a:t>γάγγλιο. </a:t>
            </a:r>
            <a:endParaRPr lang="el-GR" sz="2000" dirty="0">
              <a:cs typeface="Times New Roman" pitchFamily="18" charset="0"/>
            </a:endParaRPr>
          </a:p>
          <a:p>
            <a:r>
              <a:rPr lang="el-GR" sz="2000" b="1" dirty="0">
                <a:cs typeface="Times New Roman" pitchFamily="18" charset="0"/>
              </a:rPr>
              <a:t>Έλεγχος έκκρισης: </a:t>
            </a:r>
            <a:r>
              <a:rPr lang="el-GR" sz="2000" dirty="0">
                <a:cs typeface="Times New Roman" pitchFamily="18" charset="0"/>
              </a:rPr>
              <a:t>Συμπαθητικό νευρικό σύστημα, </a:t>
            </a:r>
            <a:r>
              <a:rPr lang="en-GB" sz="2000" dirty="0">
                <a:cs typeface="Times New Roman" pitchFamily="18" charset="0"/>
              </a:rPr>
              <a:t>ACTH, </a:t>
            </a:r>
            <a:r>
              <a:rPr lang="el-GR" sz="2000" dirty="0" err="1">
                <a:cs typeface="Times New Roman" pitchFamily="18" charset="0"/>
              </a:rPr>
              <a:t>κορτιζόλη</a:t>
            </a:r>
            <a:r>
              <a:rPr lang="el-GR" sz="2000" dirty="0">
                <a:cs typeface="Times New Roman" pitchFamily="18" charset="0"/>
              </a:rPr>
              <a:t> </a:t>
            </a:r>
            <a:r>
              <a:rPr lang="el-GR" sz="2000" b="1" dirty="0">
                <a:cs typeface="Times New Roman" pitchFamily="18" charset="0"/>
              </a:rPr>
              <a:t>Ενεργοποιεί</a:t>
            </a:r>
            <a:r>
              <a:rPr lang="el-GR" sz="2000" dirty="0">
                <a:cs typeface="Times New Roman" pitchFamily="18" charset="0"/>
              </a:rPr>
              <a:t>: </a:t>
            </a:r>
            <a:r>
              <a:rPr lang="el-GR" sz="2000" b="1" dirty="0" err="1">
                <a:cs typeface="Times New Roman" pitchFamily="18" charset="0"/>
              </a:rPr>
              <a:t>Διαμεμβρανικούς</a:t>
            </a:r>
            <a:r>
              <a:rPr lang="el-GR" sz="2000" b="1" dirty="0">
                <a:cs typeface="Times New Roman" pitchFamily="18" charset="0"/>
              </a:rPr>
              <a:t> υποδοχείς σε μια πλειάδα κυττάρων και ιστών </a:t>
            </a:r>
            <a:r>
              <a:rPr lang="el-GR" sz="2000" dirty="0">
                <a:cs typeface="Times New Roman" pitchFamily="18" charset="0"/>
              </a:rPr>
              <a:t>(συκώτι, </a:t>
            </a:r>
            <a:r>
              <a:rPr lang="el-GR" sz="2000" dirty="0" err="1">
                <a:cs typeface="Times New Roman" pitchFamily="18" charset="0"/>
              </a:rPr>
              <a:t>μυικό</a:t>
            </a:r>
            <a:r>
              <a:rPr lang="el-GR" sz="2000" dirty="0">
                <a:cs typeface="Times New Roman" pitchFamily="18" charset="0"/>
              </a:rPr>
              <a:t> ιστό, λιπώδη ιστό</a:t>
            </a:r>
            <a:r>
              <a:rPr lang="el-GR" sz="2000" dirty="0" smtClean="0">
                <a:cs typeface="Times New Roman" pitchFamily="18" charset="0"/>
              </a:rPr>
              <a:t>).</a:t>
            </a:r>
            <a:endParaRPr lang="el-GR" sz="2000" dirty="0">
              <a:cs typeface="Times New Roman" pitchFamily="18" charset="0"/>
            </a:endParaRPr>
          </a:p>
          <a:p>
            <a:r>
              <a:rPr lang="el-GR" sz="2000" b="1" dirty="0">
                <a:cs typeface="Times New Roman" pitchFamily="18" charset="0"/>
              </a:rPr>
              <a:t>Δράση</a:t>
            </a:r>
            <a:r>
              <a:rPr lang="el-GR" sz="2000" dirty="0">
                <a:cs typeface="Times New Roman" pitchFamily="18" charset="0"/>
              </a:rPr>
              <a:t>: Δρα στις αντιδράσεις </a:t>
            </a:r>
            <a:r>
              <a:rPr lang="en-GB" sz="2000" dirty="0">
                <a:cs typeface="Times New Roman" pitchFamily="18" charset="0"/>
              </a:rPr>
              <a:t>“</a:t>
            </a:r>
            <a:r>
              <a:rPr lang="el-GR" altLang="ja-JP" sz="2000" dirty="0">
                <a:cs typeface="Times New Roman" pitchFamily="18" charset="0"/>
              </a:rPr>
              <a:t>μάχης ή φυγής</a:t>
            </a:r>
            <a:r>
              <a:rPr lang="en-GB" sz="2000" dirty="0">
                <a:cs typeface="Times New Roman" pitchFamily="18" charset="0"/>
              </a:rPr>
              <a:t>”</a:t>
            </a:r>
            <a:r>
              <a:rPr lang="el-GR" altLang="ja-JP" sz="2000" dirty="0">
                <a:cs typeface="Times New Roman" pitchFamily="18" charset="0"/>
              </a:rPr>
              <a:t> και σε αντιδράσεις απέναντι σε </a:t>
            </a:r>
            <a:r>
              <a:rPr lang="el-GR" altLang="ja-JP" sz="2000" dirty="0" err="1">
                <a:cs typeface="Times New Roman" pitchFamily="18" charset="0"/>
              </a:rPr>
              <a:t>στρεσογόνες</a:t>
            </a:r>
            <a:r>
              <a:rPr lang="el-GR" altLang="ja-JP" sz="2000" dirty="0">
                <a:cs typeface="Times New Roman" pitchFamily="18" charset="0"/>
              </a:rPr>
              <a:t> καταστάσεις</a:t>
            </a:r>
            <a:r>
              <a:rPr lang="en-GB" altLang="ja-JP" sz="2000" dirty="0">
                <a:cs typeface="Times New Roman" pitchFamily="18" charset="0"/>
              </a:rPr>
              <a:t>. </a:t>
            </a:r>
            <a:r>
              <a:rPr lang="el-GR" altLang="ja-JP" sz="2000" dirty="0">
                <a:cs typeface="Times New Roman" pitchFamily="18" charset="0"/>
              </a:rPr>
              <a:t>Προκαλεί αύξηση καρδιακού παλμού, σύσπαση αιμοφόρων αγγείων, </a:t>
            </a:r>
            <a:r>
              <a:rPr lang="el-GR" altLang="ja-JP" sz="2000" dirty="0" err="1">
                <a:cs typeface="Times New Roman" pitchFamily="18" charset="0"/>
              </a:rPr>
              <a:t>γλυκογ</a:t>
            </a:r>
            <a:r>
              <a:rPr lang="en-GB" altLang="ja-JP" sz="2000" dirty="0">
                <a:cs typeface="Times New Roman" pitchFamily="18" charset="0"/>
              </a:rPr>
              <a:t>o</a:t>
            </a:r>
            <a:r>
              <a:rPr lang="el-GR" altLang="ja-JP" sz="2000" dirty="0" err="1">
                <a:cs typeface="Times New Roman" pitchFamily="18" charset="0"/>
              </a:rPr>
              <a:t>νόλυση</a:t>
            </a:r>
            <a:r>
              <a:rPr lang="el-GR" altLang="ja-JP" sz="2000" dirty="0">
                <a:cs typeface="Times New Roman" pitchFamily="18" charset="0"/>
              </a:rPr>
              <a:t> στο συκώτι.</a:t>
            </a:r>
            <a:endParaRPr lang="el-GR" sz="2000" b="1" dirty="0">
              <a:cs typeface="Times New Roman" pitchFamily="18" charset="0"/>
            </a:endParaRPr>
          </a:p>
          <a:p>
            <a:endParaRPr lang="en-US" sz="20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46" y="2900040"/>
            <a:ext cx="2304361" cy="110801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7060254" y="4126370"/>
            <a:ext cx="14083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b="1" dirty="0" err="1">
                <a:cs typeface="Times New Roman" pitchFamily="18" charset="0"/>
              </a:rPr>
              <a:t>Επινεφρίνη</a:t>
            </a:r>
            <a:endParaRPr lang="en-US" sz="2000" b="1" dirty="0"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15350" y="392871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r>
              <a:rPr lang="en-US" sz="1200" dirty="0" smtClean="0"/>
              <a:t>4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410626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cs typeface="Times New Roman" pitchFamily="18" charset="0"/>
              </a:rPr>
              <a:t>Ινσουλίνη 1/2</a:t>
            </a:r>
            <a:endParaRPr lang="el-GR" dirty="0"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50520" y="1581013"/>
            <a:ext cx="8164830" cy="4744403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Δομή: Διμερές πολυπεπτίδιο </a:t>
            </a:r>
            <a:r>
              <a:rPr lang="el-GR" dirty="0">
                <a:cs typeface="Times New Roman" pitchFamily="18" charset="0"/>
              </a:rPr>
              <a:t>αποτελούμενο από την α-</a:t>
            </a:r>
            <a:r>
              <a:rPr lang="el-GR" dirty="0" err="1">
                <a:cs typeface="Times New Roman" pitchFamily="18" charset="0"/>
              </a:rPr>
              <a:t>υπομονάδα</a:t>
            </a:r>
            <a:r>
              <a:rPr lang="el-GR" dirty="0">
                <a:cs typeface="Times New Roman" pitchFamily="18" charset="0"/>
              </a:rPr>
              <a:t> (21 αμινοξέα) και τη β-</a:t>
            </a:r>
            <a:r>
              <a:rPr lang="el-GR" dirty="0" err="1">
                <a:cs typeface="Times New Roman" pitchFamily="18" charset="0"/>
              </a:rPr>
              <a:t>υπομονάδα</a:t>
            </a:r>
            <a:r>
              <a:rPr lang="el-GR" dirty="0">
                <a:cs typeface="Times New Roman" pitchFamily="18" charset="0"/>
              </a:rPr>
              <a:t> (29 αμινοξέα). Δημιουργία </a:t>
            </a:r>
            <a:r>
              <a:rPr lang="el-GR" dirty="0" err="1">
                <a:cs typeface="Times New Roman" pitchFamily="18" charset="0"/>
              </a:rPr>
              <a:t>δισουλφιδικών</a:t>
            </a:r>
            <a:r>
              <a:rPr lang="el-GR" dirty="0">
                <a:cs typeface="Times New Roman" pitchFamily="18" charset="0"/>
              </a:rPr>
              <a:t> δεσμών μεταξύ των </a:t>
            </a:r>
            <a:r>
              <a:rPr lang="el-GR" dirty="0" err="1">
                <a:cs typeface="Times New Roman" pitchFamily="18" charset="0"/>
              </a:rPr>
              <a:t>υπομονάδων</a:t>
            </a:r>
            <a:r>
              <a:rPr lang="el-GR" dirty="0">
                <a:cs typeface="Times New Roman" pitchFamily="18" charset="0"/>
              </a:rPr>
              <a:t> μετά από πρωτεόλυση πρόδρομης πρωτεΐνης.  </a:t>
            </a: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Δεύτερος αγγελιοφόρος</a:t>
            </a:r>
            <a:r>
              <a:rPr lang="el-GR" dirty="0">
                <a:cs typeface="Times New Roman" pitchFamily="18" charset="0"/>
              </a:rPr>
              <a:t>: </a:t>
            </a:r>
            <a:r>
              <a:rPr lang="el-GR" b="1" dirty="0">
                <a:cs typeface="Times New Roman" pitchFamily="18" charset="0"/>
              </a:rPr>
              <a:t>Υποδοχέας </a:t>
            </a:r>
            <a:r>
              <a:rPr lang="el-GR" b="1" dirty="0" err="1">
                <a:cs typeface="Times New Roman" pitchFamily="18" charset="0"/>
              </a:rPr>
              <a:t>κινάσης</a:t>
            </a:r>
            <a:r>
              <a:rPr lang="el-GR" b="1" dirty="0">
                <a:cs typeface="Times New Roman" pitchFamily="18" charset="0"/>
              </a:rPr>
              <a:t> </a:t>
            </a:r>
            <a:r>
              <a:rPr lang="el-GR" b="1" dirty="0" err="1">
                <a:cs typeface="Times New Roman" pitchFamily="18" charset="0"/>
              </a:rPr>
              <a:t>τυροσίνης</a:t>
            </a:r>
            <a:endParaRPr lang="en-GB" b="1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Εκκρίνεται από: β-κύτταρα στις νησίδες </a:t>
            </a:r>
            <a:r>
              <a:rPr lang="en-GB" b="1" dirty="0">
                <a:cs typeface="Times New Roman" pitchFamily="18" charset="0"/>
              </a:rPr>
              <a:t>Langerhans </a:t>
            </a:r>
            <a:r>
              <a:rPr lang="el-GR" b="1" dirty="0">
                <a:cs typeface="Times New Roman" pitchFamily="18" charset="0"/>
              </a:rPr>
              <a:t>του παγκρέατος</a:t>
            </a: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Έλεγχος έκκρισης: </a:t>
            </a:r>
            <a:r>
              <a:rPr lang="el-GR" dirty="0">
                <a:cs typeface="Times New Roman" pitchFamily="18" charset="0"/>
              </a:rPr>
              <a:t>Από τα υψηλά επίπεδα γλυκόζης στο αίμα. Μέσω </a:t>
            </a:r>
            <a:r>
              <a:rPr lang="el-GR" dirty="0" err="1">
                <a:cs typeface="Times New Roman" pitchFamily="18" charset="0"/>
              </a:rPr>
              <a:t>εκπόλωσης</a:t>
            </a:r>
            <a:r>
              <a:rPr lang="el-GR" dirty="0">
                <a:cs typeface="Times New Roman" pitchFamily="18" charset="0"/>
              </a:rPr>
              <a:t> των β-κυττάρων που οδηγεί σε έκκριση ινσουλίνης. </a:t>
            </a: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Ενεργοποιεί: Κυρίως κύτταρα του </a:t>
            </a:r>
            <a:r>
              <a:rPr lang="el-GR" b="1" dirty="0" err="1">
                <a:cs typeface="Times New Roman" pitchFamily="18" charset="0"/>
              </a:rPr>
              <a:t>μυικού</a:t>
            </a:r>
            <a:r>
              <a:rPr lang="el-GR" b="1" dirty="0">
                <a:cs typeface="Times New Roman" pitchFamily="18" charset="0"/>
              </a:rPr>
              <a:t> και τους λιπώδους ιστού </a:t>
            </a: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Δράση: </a:t>
            </a:r>
            <a:r>
              <a:rPr lang="el-GR" dirty="0">
                <a:cs typeface="Times New Roman" pitchFamily="18" charset="0"/>
              </a:rPr>
              <a:t>Προκαλεί αύξηση των επιπέδων του μεταφορέα γλυκόζης (</a:t>
            </a:r>
            <a:r>
              <a:rPr lang="en-GB" dirty="0">
                <a:cs typeface="Times New Roman" pitchFamily="18" charset="0"/>
              </a:rPr>
              <a:t>Glut4) </a:t>
            </a:r>
            <a:r>
              <a:rPr lang="el-GR" dirty="0">
                <a:cs typeface="Times New Roman" pitchFamily="18" charset="0"/>
              </a:rPr>
              <a:t>στην κυτταρική μεμβράνη. Αυτό οδηγεί σε αύξηση των επιπέδων γλυκόζης στα κύτταρα και αύξηση </a:t>
            </a:r>
            <a:r>
              <a:rPr lang="el-GR" dirty="0" err="1">
                <a:cs typeface="Times New Roman" pitchFamily="18" charset="0"/>
              </a:rPr>
              <a:t>γλυκογονογένεσης</a:t>
            </a:r>
            <a:r>
              <a:rPr lang="el-GR" dirty="0">
                <a:cs typeface="Times New Roman" pitchFamily="18" charset="0"/>
              </a:rPr>
              <a:t>, μείωση </a:t>
            </a:r>
            <a:r>
              <a:rPr lang="el-GR" dirty="0" err="1">
                <a:cs typeface="Times New Roman" pitchFamily="18" charset="0"/>
              </a:rPr>
              <a:t>γλυκονεογένεσης</a:t>
            </a:r>
            <a:r>
              <a:rPr lang="el-GR" dirty="0">
                <a:cs typeface="Times New Roman" pitchFamily="18" charset="0"/>
              </a:rPr>
              <a:t>, αύξηση σύνθεση λιπαρών οξέων και μείωση </a:t>
            </a:r>
            <a:r>
              <a:rPr lang="el-GR" dirty="0" err="1" smtClean="0">
                <a:cs typeface="Times New Roman" pitchFamily="18" charset="0"/>
              </a:rPr>
              <a:t>λιπόλυσης</a:t>
            </a:r>
            <a:r>
              <a:rPr lang="el-GR" dirty="0" smtClean="0">
                <a:cs typeface="Times New Roman" pitchFamily="18" charset="0"/>
              </a:rPr>
              <a:t>.</a:t>
            </a:r>
            <a:endParaRPr lang="en-GB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9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cs typeface="Times New Roman" pitchFamily="18" charset="0"/>
              </a:rPr>
              <a:t>Ινσουλίνη 2/2</a:t>
            </a:r>
            <a:endParaRPr lang="el-GR" dirty="0">
              <a:cs typeface="Times New Roman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4" y="1970092"/>
            <a:ext cx="3668591" cy="223360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dirty="0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48932" y="4483099"/>
            <a:ext cx="2306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err="1">
                <a:cs typeface="Times New Roman" pitchFamily="18" charset="0"/>
              </a:rPr>
              <a:t>Βομβυξίνη</a:t>
            </a:r>
            <a:r>
              <a:rPr lang="el-GR" sz="2000" b="1" dirty="0">
                <a:cs typeface="Times New Roman" pitchFamily="18" charset="0"/>
              </a:rPr>
              <a:t> (έντομα)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53201" y="5341226"/>
            <a:ext cx="1237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cs typeface="Times New Roman" pitchFamily="18" charset="0"/>
              </a:rPr>
              <a:t>Ινσουλίνη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07338" y="392669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</a:t>
            </a:r>
            <a:r>
              <a:rPr lang="en-US" sz="1200" dirty="0" smtClean="0">
                <a:solidFill>
                  <a:schemeClr val="bg1"/>
                </a:solidFill>
              </a:rPr>
              <a:t>5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76739" y="488320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chemeClr val="bg1"/>
                </a:solidFill>
              </a:rPr>
              <a:t>4</a:t>
            </a:r>
            <a:r>
              <a:rPr lang="en-US" sz="1200" dirty="0" smtClean="0">
                <a:solidFill>
                  <a:schemeClr val="bg1"/>
                </a:solidFill>
              </a:rPr>
              <a:t>6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120812"/>
            <a:ext cx="3886200" cy="2790291"/>
          </a:xfrm>
        </p:spPr>
      </p:pic>
      <p:sp>
        <p:nvSpPr>
          <p:cNvPr id="15" name="TextBox 14"/>
          <p:cNvSpPr txBox="1"/>
          <p:nvPr/>
        </p:nvSpPr>
        <p:spPr>
          <a:xfrm>
            <a:off x="8201853" y="502170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46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8125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>
                <a:cs typeface="Times New Roman" pitchFamily="18" charset="0"/>
              </a:rPr>
              <a:t>Γλυκαγόνη</a:t>
            </a:r>
            <a:endParaRPr lang="el-GR" dirty="0"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20040" y="1706880"/>
            <a:ext cx="4556760" cy="515112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Δομή: Πεπτίδιο</a:t>
            </a:r>
            <a:r>
              <a:rPr lang="el-GR" dirty="0">
                <a:cs typeface="Times New Roman" pitchFamily="18" charset="0"/>
              </a:rPr>
              <a:t> 29 αμινοξέων (</a:t>
            </a:r>
            <a:r>
              <a:rPr lang="el-GR" dirty="0" err="1">
                <a:cs typeface="Times New Roman" pitchFamily="18" charset="0"/>
              </a:rPr>
              <a:t>Μορ</a:t>
            </a:r>
            <a:r>
              <a:rPr lang="el-GR" dirty="0">
                <a:cs typeface="Times New Roman" pitchFamily="18" charset="0"/>
              </a:rPr>
              <a:t>. Βάρος 3,5 </a:t>
            </a:r>
            <a:r>
              <a:rPr lang="en-GB" dirty="0" err="1">
                <a:cs typeface="Times New Roman" pitchFamily="18" charset="0"/>
              </a:rPr>
              <a:t>kDa</a:t>
            </a:r>
            <a:r>
              <a:rPr lang="en-GB" dirty="0">
                <a:cs typeface="Times New Roman" pitchFamily="18" charset="0"/>
              </a:rPr>
              <a:t>.</a:t>
            </a:r>
            <a:endParaRPr lang="el-GR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Δεύτερος αγγελιοφόρος</a:t>
            </a:r>
            <a:r>
              <a:rPr lang="el-GR" dirty="0">
                <a:cs typeface="Times New Roman" pitchFamily="18" charset="0"/>
              </a:rPr>
              <a:t>: </a:t>
            </a:r>
            <a:r>
              <a:rPr lang="en-GB" b="1" dirty="0" err="1" smtClean="0">
                <a:cs typeface="Times New Roman" pitchFamily="18" charset="0"/>
              </a:rPr>
              <a:t>cAMP</a:t>
            </a:r>
            <a:r>
              <a:rPr lang="el-GR" b="1" dirty="0" smtClean="0">
                <a:cs typeface="Times New Roman" pitchFamily="18" charset="0"/>
              </a:rPr>
              <a:t>.</a:t>
            </a:r>
            <a:endParaRPr lang="en-GB" b="1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Εκκρίνεται από</a:t>
            </a:r>
            <a:r>
              <a:rPr lang="el-GR" dirty="0">
                <a:cs typeface="Times New Roman" pitchFamily="18" charset="0"/>
              </a:rPr>
              <a:t>: </a:t>
            </a:r>
            <a:r>
              <a:rPr lang="el-GR" b="1" dirty="0">
                <a:cs typeface="Times New Roman" pitchFamily="18" charset="0"/>
              </a:rPr>
              <a:t>α-κύτταρα στις νησίδες </a:t>
            </a:r>
            <a:r>
              <a:rPr lang="en-GB" b="1" dirty="0">
                <a:cs typeface="Times New Roman" pitchFamily="18" charset="0"/>
              </a:rPr>
              <a:t>Langerhans </a:t>
            </a:r>
            <a:r>
              <a:rPr lang="el-GR" b="1" dirty="0">
                <a:cs typeface="Times New Roman" pitchFamily="18" charset="0"/>
              </a:rPr>
              <a:t>του </a:t>
            </a:r>
            <a:r>
              <a:rPr lang="el-GR" b="1" dirty="0" smtClean="0">
                <a:cs typeface="Times New Roman" pitchFamily="18" charset="0"/>
              </a:rPr>
              <a:t>παγκρέατος.</a:t>
            </a:r>
            <a:endParaRPr lang="el-GR" b="1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Έλεγχος έκκρισης</a:t>
            </a:r>
            <a:r>
              <a:rPr lang="el-GR" dirty="0">
                <a:cs typeface="Times New Roman" pitchFamily="18" charset="0"/>
              </a:rPr>
              <a:t>: Από τα χαμηλά επίπεδα γλυκόζης στο αίμα και από την ινσουλίνη. </a:t>
            </a: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Ενεργοποιεί</a:t>
            </a:r>
            <a:r>
              <a:rPr lang="el-GR" dirty="0">
                <a:cs typeface="Times New Roman" pitchFamily="18" charset="0"/>
              </a:rPr>
              <a:t>: </a:t>
            </a:r>
            <a:r>
              <a:rPr lang="el-GR" b="1" dirty="0">
                <a:cs typeface="Times New Roman" pitchFamily="18" charset="0"/>
              </a:rPr>
              <a:t>Κύτταρα του ήπατος</a:t>
            </a:r>
            <a:r>
              <a:rPr lang="en-GB" b="1" dirty="0">
                <a:cs typeface="Times New Roman" pitchFamily="18" charset="0"/>
              </a:rPr>
              <a:t> </a:t>
            </a:r>
            <a:r>
              <a:rPr lang="el-GR" dirty="0">
                <a:cs typeface="Times New Roman" pitchFamily="18" charset="0"/>
              </a:rPr>
              <a:t>να εκκρίνουν γλυκόζη μέσω </a:t>
            </a:r>
            <a:r>
              <a:rPr lang="el-GR" dirty="0" err="1">
                <a:cs typeface="Times New Roman" pitchFamily="18" charset="0"/>
              </a:rPr>
              <a:t>γλυκογ</a:t>
            </a:r>
            <a:r>
              <a:rPr lang="en-GB" dirty="0">
                <a:cs typeface="Times New Roman" pitchFamily="18" charset="0"/>
              </a:rPr>
              <a:t>o</a:t>
            </a:r>
            <a:r>
              <a:rPr lang="el-GR" dirty="0" err="1" smtClean="0">
                <a:cs typeface="Times New Roman" pitchFamily="18" charset="0"/>
              </a:rPr>
              <a:t>νόλυσης</a:t>
            </a:r>
            <a:r>
              <a:rPr lang="el-GR" dirty="0" smtClean="0">
                <a:cs typeface="Times New Roman" pitchFamily="18" charset="0"/>
              </a:rPr>
              <a:t>.</a:t>
            </a:r>
            <a:endParaRPr lang="el-GR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Δράση: </a:t>
            </a:r>
            <a:r>
              <a:rPr lang="el-GR" dirty="0">
                <a:cs typeface="Times New Roman" pitchFamily="18" charset="0"/>
              </a:rPr>
              <a:t>Προκαλεί τις αμέσως αντίθετες δράσεις από αυτές τις </a:t>
            </a:r>
            <a:r>
              <a:rPr lang="el-GR" dirty="0" smtClean="0">
                <a:cs typeface="Times New Roman" pitchFamily="18" charset="0"/>
              </a:rPr>
              <a:t>ινσουλίνης.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3" name="Θέση περιεχομένου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79870"/>
            <a:ext cx="3886200" cy="1786958"/>
          </a:xfrm>
          <a:ln>
            <a:solidFill>
              <a:schemeClr val="tx1"/>
            </a:solidFill>
          </a:ln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6285997" y="4666828"/>
            <a:ext cx="13383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 b="1" dirty="0" err="1">
                <a:cs typeface="Times New Roman" pitchFamily="18" charset="0"/>
              </a:rPr>
              <a:t>Γλυκαγόνη</a:t>
            </a:r>
            <a:endParaRPr lang="en-US" sz="2000" b="1" dirty="0"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6353" y="4389829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r>
              <a:rPr lang="en-US" sz="1200" dirty="0" smtClean="0"/>
              <a:t>7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9236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Ενδοκρινείς αδένες: </a:t>
            </a:r>
            <a:br>
              <a:rPr lang="el-GR" sz="4000" dirty="0" smtClean="0"/>
            </a:br>
            <a:r>
              <a:rPr lang="el-GR" sz="4000" dirty="0" smtClean="0"/>
              <a:t>Βασικά στοιχεία</a:t>
            </a:r>
            <a:endParaRPr lang="el-GR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6071" y="1663515"/>
            <a:ext cx="8006303" cy="4942820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l-GR" sz="5000" dirty="0">
                <a:cs typeface="Times New Roman" pitchFamily="18" charset="0"/>
              </a:rPr>
              <a:t>Οι ενδοκρινείς αδένες παράγουν εκκρίσεις που προκαλούν </a:t>
            </a:r>
            <a:r>
              <a:rPr lang="el-GR" sz="5000" dirty="0" smtClean="0">
                <a:cs typeface="Times New Roman" pitchFamily="18" charset="0"/>
              </a:rPr>
              <a:t>φυσιολογικές </a:t>
            </a:r>
            <a:r>
              <a:rPr lang="el-GR" sz="5000" dirty="0">
                <a:cs typeface="Times New Roman" pitchFamily="18" charset="0"/>
              </a:rPr>
              <a:t>αντιδράσεις σε </a:t>
            </a:r>
            <a:r>
              <a:rPr lang="el-GR" sz="5000" b="1" dirty="0" smtClean="0">
                <a:cs typeface="Times New Roman" pitchFamily="18" charset="0"/>
              </a:rPr>
              <a:t>κύτταρα-στόχους. </a:t>
            </a:r>
            <a:r>
              <a:rPr lang="el-GR" sz="5000" dirty="0" smtClean="0">
                <a:cs typeface="Times New Roman" pitchFamily="18" charset="0"/>
              </a:rPr>
              <a:t>Θα </a:t>
            </a:r>
            <a:r>
              <a:rPr lang="el-GR" sz="5000" dirty="0">
                <a:cs typeface="Times New Roman" pitchFamily="18" charset="0"/>
              </a:rPr>
              <a:t>μπορούσαμε να πούμε το ίδιο για τους εξωκρινείς </a:t>
            </a:r>
            <a:r>
              <a:rPr lang="el-GR" sz="5000" dirty="0" smtClean="0">
                <a:cs typeface="Times New Roman" pitchFamily="18" charset="0"/>
              </a:rPr>
              <a:t>αδένες.</a:t>
            </a:r>
            <a:endParaRPr lang="el-GR" sz="5000" dirty="0"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l-GR" sz="5000" dirty="0" smtClean="0">
                <a:cs typeface="Times New Roman" pitchFamily="18" charset="0"/>
              </a:rPr>
              <a:t>Ο </a:t>
            </a:r>
            <a:r>
              <a:rPr lang="el-GR" sz="5000" dirty="0">
                <a:cs typeface="Times New Roman" pitchFamily="18" charset="0"/>
              </a:rPr>
              <a:t>τρόπος δράσης των εκκρίσεων μπορεί να είναι: </a:t>
            </a:r>
          </a:p>
          <a:p>
            <a:pPr>
              <a:lnSpc>
                <a:spcPct val="110000"/>
              </a:lnSpc>
            </a:pPr>
            <a:r>
              <a:rPr lang="el-GR" sz="5000" b="1" dirty="0">
                <a:cs typeface="Times New Roman" pitchFamily="18" charset="0"/>
              </a:rPr>
              <a:t>Ενδοκρινικός</a:t>
            </a:r>
            <a:r>
              <a:rPr lang="el-GR" sz="5000" dirty="0">
                <a:cs typeface="Times New Roman" pitchFamily="18" charset="0"/>
              </a:rPr>
              <a:t> (σχέση με την απόσταση μετάδοσης του σήματος), </a:t>
            </a:r>
            <a:endParaRPr lang="el-GR" sz="5000" dirty="0" smtClean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5000" b="1" dirty="0" err="1" smtClean="0">
                <a:cs typeface="Times New Roman" pitchFamily="18" charset="0"/>
              </a:rPr>
              <a:t>Παρακρινικός</a:t>
            </a:r>
            <a:r>
              <a:rPr lang="el-GR" sz="5000" dirty="0" smtClean="0">
                <a:cs typeface="Times New Roman" pitchFamily="18" charset="0"/>
              </a:rPr>
              <a:t> </a:t>
            </a:r>
            <a:r>
              <a:rPr lang="el-GR" sz="5000" dirty="0">
                <a:cs typeface="Times New Roman" pitchFamily="18" charset="0"/>
              </a:rPr>
              <a:t>(δράση σε διπλανό κύτταρο από το κύτταρο έκκρισης) </a:t>
            </a:r>
            <a:r>
              <a:rPr lang="el-GR" sz="5000" dirty="0" smtClean="0">
                <a:cs typeface="Times New Roman" pitchFamily="18" charset="0"/>
              </a:rPr>
              <a:t>και </a:t>
            </a:r>
          </a:p>
          <a:p>
            <a:pPr>
              <a:lnSpc>
                <a:spcPct val="110000"/>
              </a:lnSpc>
            </a:pPr>
            <a:r>
              <a:rPr lang="el-GR" sz="5000" b="1" dirty="0" err="1" smtClean="0">
                <a:cs typeface="Times New Roman" pitchFamily="18" charset="0"/>
              </a:rPr>
              <a:t>Αυτοκρινικός</a:t>
            </a:r>
            <a:r>
              <a:rPr lang="el-GR" sz="5000" dirty="0" smtClean="0">
                <a:cs typeface="Times New Roman" pitchFamily="18" charset="0"/>
              </a:rPr>
              <a:t> </a:t>
            </a:r>
            <a:r>
              <a:rPr lang="en-GB" sz="5000" dirty="0">
                <a:cs typeface="Times New Roman" pitchFamily="18" charset="0"/>
              </a:rPr>
              <a:t>(</a:t>
            </a:r>
            <a:r>
              <a:rPr lang="el-GR" sz="5000" dirty="0">
                <a:cs typeface="Times New Roman" pitchFamily="18" charset="0"/>
              </a:rPr>
              <a:t>δράση στο ίδιο κύτταρο από το οποίο εκκρίνεται) </a:t>
            </a:r>
            <a:r>
              <a:rPr lang="el-GR" sz="5000" dirty="0" smtClean="0">
                <a:cs typeface="Times New Roman" pitchFamily="18" charset="0"/>
              </a:rPr>
              <a:t>(</a:t>
            </a:r>
            <a:r>
              <a:rPr lang="el-GR" sz="5000" dirty="0">
                <a:cs typeface="Times New Roman" pitchFamily="18" charset="0"/>
              </a:rPr>
              <a:t>εδώ οι όροι μπορούν να συμπεριλάβουν και τους νευροδιαβιβαστές</a:t>
            </a:r>
            <a:r>
              <a:rPr lang="el-GR" sz="5000" dirty="0" smtClean="0">
                <a:cs typeface="Times New Roman" pitchFamily="18" charset="0"/>
              </a:rPr>
              <a:t>).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5000" dirty="0" smtClean="0">
                <a:cs typeface="Times New Roman" pitchFamily="18" charset="0"/>
              </a:rPr>
              <a:t>Το </a:t>
            </a:r>
            <a:r>
              <a:rPr lang="el-GR" sz="5000" dirty="0">
                <a:cs typeface="Times New Roman" pitchFamily="18" charset="0"/>
              </a:rPr>
              <a:t>ενδοκρινικό σύστημα και ο ενδοκρινικός τρόπος δράσης είναι ένας </a:t>
            </a:r>
            <a:r>
              <a:rPr lang="el-GR" sz="5000" b="1" dirty="0">
                <a:cs typeface="Times New Roman" pitchFamily="18" charset="0"/>
              </a:rPr>
              <a:t>αργός τρόπος </a:t>
            </a:r>
            <a:r>
              <a:rPr lang="el-GR" sz="5000" b="1" dirty="0" smtClean="0">
                <a:cs typeface="Times New Roman" pitchFamily="18" charset="0"/>
              </a:rPr>
              <a:t>δράσης.</a:t>
            </a:r>
            <a:endParaRPr lang="el-GR" sz="5000" b="1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sz="5000" dirty="0" smtClean="0">
                <a:cs typeface="Times New Roman" pitchFamily="18" charset="0"/>
              </a:rPr>
              <a:t>Αλλά </a:t>
            </a:r>
            <a:r>
              <a:rPr lang="el-GR" sz="5000" dirty="0">
                <a:cs typeface="Times New Roman" pitchFamily="18" charset="0"/>
              </a:rPr>
              <a:t>χρειάζονται </a:t>
            </a:r>
            <a:r>
              <a:rPr lang="el-GR" sz="5000" b="1" dirty="0">
                <a:cs typeface="Times New Roman" pitchFamily="18" charset="0"/>
              </a:rPr>
              <a:t>πολύ χαμηλά επίπεδα ορμόνης </a:t>
            </a:r>
            <a:r>
              <a:rPr lang="el-GR" sz="5000" dirty="0">
                <a:cs typeface="Times New Roman" pitchFamily="18" charset="0"/>
              </a:rPr>
              <a:t>στο κυκλοφορικό σύστημα για να επιτευχθεί απόκριση από το κύτταρο-στόχο. </a:t>
            </a:r>
            <a:r>
              <a:rPr lang="el-GR" sz="5000" dirty="0" smtClean="0">
                <a:cs typeface="Times New Roman" pitchFamily="18" charset="0"/>
              </a:rPr>
              <a:t>(</a:t>
            </a:r>
            <a:r>
              <a:rPr lang="el-GR" sz="5000" dirty="0">
                <a:cs typeface="Times New Roman" pitchFamily="18" charset="0"/>
              </a:rPr>
              <a:t>ορμονικοί τίτλοι της τάξης του 1 </a:t>
            </a:r>
            <a:r>
              <a:rPr lang="en-GB" sz="5000" dirty="0" err="1">
                <a:cs typeface="Times New Roman" pitchFamily="18" charset="0"/>
              </a:rPr>
              <a:t>nM</a:t>
            </a:r>
            <a:r>
              <a:rPr lang="en-GB" sz="5000" dirty="0">
                <a:cs typeface="Times New Roman" pitchFamily="18" charset="0"/>
              </a:rPr>
              <a:t> </a:t>
            </a:r>
            <a:r>
              <a:rPr lang="el-GR" sz="5000" dirty="0">
                <a:cs typeface="Times New Roman" pitchFamily="18" charset="0"/>
              </a:rPr>
              <a:t>ή λιγότερο</a:t>
            </a:r>
            <a:r>
              <a:rPr lang="el-GR" sz="5000" dirty="0" smtClean="0">
                <a:cs typeface="Times New Roman" pitchFamily="18" charset="0"/>
              </a:rPr>
              <a:t>). </a:t>
            </a:r>
            <a:endParaRPr lang="el-GR" sz="5000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err="1" smtClean="0">
                <a:cs typeface="Times New Roman" pitchFamily="18" charset="0"/>
              </a:rPr>
              <a:t>Προστανοειδή</a:t>
            </a:r>
            <a:endParaRPr lang="el-GR" dirty="0"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20040" y="1302815"/>
            <a:ext cx="6156960" cy="530352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Δομή</a:t>
            </a:r>
            <a:r>
              <a:rPr lang="el-GR" dirty="0">
                <a:cs typeface="Times New Roman" pitchFamily="18" charset="0"/>
              </a:rPr>
              <a:t>: </a:t>
            </a:r>
            <a:r>
              <a:rPr lang="el-GR" b="1" dirty="0">
                <a:cs typeface="Times New Roman" pitchFamily="18" charset="0"/>
              </a:rPr>
              <a:t>Ομάδα </a:t>
            </a:r>
            <a:r>
              <a:rPr lang="el-GR" b="1" dirty="0" err="1">
                <a:cs typeface="Times New Roman" pitchFamily="18" charset="0"/>
              </a:rPr>
              <a:t>εικοσανοειδών</a:t>
            </a:r>
            <a:r>
              <a:rPr lang="el-GR" b="1" dirty="0">
                <a:cs typeface="Times New Roman" pitchFamily="18" charset="0"/>
              </a:rPr>
              <a:t> </a:t>
            </a:r>
            <a:r>
              <a:rPr lang="el-GR" dirty="0">
                <a:cs typeface="Times New Roman" pitchFamily="18" charset="0"/>
              </a:rPr>
              <a:t>που περιλαμβάνει τις </a:t>
            </a:r>
            <a:r>
              <a:rPr lang="el-GR" dirty="0" err="1">
                <a:cs typeface="Times New Roman" pitchFamily="18" charset="0"/>
              </a:rPr>
              <a:t>προσταγλανδίνες</a:t>
            </a:r>
            <a:r>
              <a:rPr lang="el-GR" dirty="0">
                <a:cs typeface="Times New Roman" pitchFamily="18" charset="0"/>
              </a:rPr>
              <a:t>, τα </a:t>
            </a:r>
            <a:r>
              <a:rPr lang="el-GR" dirty="0" err="1">
                <a:cs typeface="Times New Roman" pitchFamily="18" charset="0"/>
              </a:rPr>
              <a:t>θρομβοξάνια</a:t>
            </a:r>
            <a:r>
              <a:rPr lang="el-GR" dirty="0">
                <a:cs typeface="Times New Roman" pitchFamily="18" charset="0"/>
              </a:rPr>
              <a:t> και τις </a:t>
            </a:r>
            <a:r>
              <a:rPr lang="el-GR" dirty="0" err="1" smtClean="0">
                <a:cs typeface="Times New Roman" pitchFamily="18" charset="0"/>
              </a:rPr>
              <a:t>προστακυκλίνες</a:t>
            </a:r>
            <a:r>
              <a:rPr lang="el-GR" dirty="0" smtClean="0">
                <a:cs typeface="Times New Roman" pitchFamily="18" charset="0"/>
              </a:rPr>
              <a:t>.</a:t>
            </a:r>
            <a:endParaRPr lang="el-GR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Δεύτερος αγγελιοφόρος</a:t>
            </a:r>
            <a:r>
              <a:rPr lang="el-GR" dirty="0">
                <a:cs typeface="Times New Roman" pitchFamily="18" charset="0"/>
              </a:rPr>
              <a:t>: </a:t>
            </a:r>
            <a:r>
              <a:rPr lang="en-GB" b="1" dirty="0" err="1">
                <a:cs typeface="Times New Roman" pitchFamily="18" charset="0"/>
              </a:rPr>
              <a:t>cAMP</a:t>
            </a:r>
            <a:r>
              <a:rPr lang="en-GB" b="1" dirty="0">
                <a:cs typeface="Times New Roman" pitchFamily="18" charset="0"/>
              </a:rPr>
              <a:t> </a:t>
            </a:r>
            <a:r>
              <a:rPr lang="el-GR" b="1" dirty="0">
                <a:cs typeface="Times New Roman" pitchFamily="18" charset="0"/>
              </a:rPr>
              <a:t>ή </a:t>
            </a:r>
            <a:r>
              <a:rPr lang="en-GB" b="1" dirty="0">
                <a:cs typeface="Times New Roman" pitchFamily="18" charset="0"/>
              </a:rPr>
              <a:t>IP</a:t>
            </a:r>
            <a:r>
              <a:rPr lang="en-GB" b="1" baseline="-25000" dirty="0">
                <a:cs typeface="Times New Roman" pitchFamily="18" charset="0"/>
              </a:rPr>
              <a:t>3</a:t>
            </a:r>
            <a:r>
              <a:rPr lang="en-GB" b="1" dirty="0">
                <a:cs typeface="Times New Roman" pitchFamily="18" charset="0"/>
              </a:rPr>
              <a:t>/</a:t>
            </a:r>
            <a:r>
              <a:rPr lang="el-GR" b="1" dirty="0" smtClean="0">
                <a:cs typeface="Times New Roman" pitchFamily="18" charset="0"/>
              </a:rPr>
              <a:t>ασβέστιο.</a:t>
            </a:r>
            <a:endParaRPr lang="en-GB" b="1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Εκκρίνεται από: </a:t>
            </a:r>
            <a:r>
              <a:rPr lang="el-GR" dirty="0">
                <a:cs typeface="Times New Roman" pitchFamily="18" charset="0"/>
              </a:rPr>
              <a:t>Παράγονται και εκκρίνονται από πολλούς ιστούς ή κύτταρα μέσω της δράσης της </a:t>
            </a:r>
            <a:r>
              <a:rPr lang="el-GR" dirty="0" err="1" smtClean="0">
                <a:cs typeface="Times New Roman" pitchFamily="18" charset="0"/>
              </a:rPr>
              <a:t>κυκλοοξυγενάσης</a:t>
            </a:r>
            <a:r>
              <a:rPr lang="el-GR" dirty="0" smtClean="0">
                <a:cs typeface="Times New Roman" pitchFamily="18" charset="0"/>
              </a:rPr>
              <a:t>.</a:t>
            </a:r>
            <a:endParaRPr lang="el-GR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 err="1">
                <a:cs typeface="Times New Roman" pitchFamily="18" charset="0"/>
              </a:rPr>
              <a:t>Υποθαλαμικός</a:t>
            </a:r>
            <a:r>
              <a:rPr lang="el-GR" b="1" dirty="0">
                <a:cs typeface="Times New Roman" pitchFamily="18" charset="0"/>
              </a:rPr>
              <a:t> έλεγχος</a:t>
            </a:r>
            <a:r>
              <a:rPr lang="el-GR" dirty="0">
                <a:cs typeface="Times New Roman" pitchFamily="18" charset="0"/>
              </a:rPr>
              <a:t>: Όχι</a:t>
            </a: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Ενεργοποιούν:</a:t>
            </a:r>
            <a:r>
              <a:rPr lang="en-GB" b="1" dirty="0">
                <a:cs typeface="Times New Roman" pitchFamily="18" charset="0"/>
              </a:rPr>
              <a:t> </a:t>
            </a:r>
            <a:r>
              <a:rPr lang="el-GR" b="1" dirty="0" err="1">
                <a:cs typeface="Times New Roman" pitchFamily="18" charset="0"/>
              </a:rPr>
              <a:t>Αιμοπεταλια</a:t>
            </a:r>
            <a:r>
              <a:rPr lang="el-GR" b="1" dirty="0">
                <a:cs typeface="Times New Roman" pitchFamily="18" charset="0"/>
              </a:rPr>
              <a:t>, επιθηλιακά κύτταρα, λεία μυϊκά κύτταρα, κ. α.</a:t>
            </a: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Δράση</a:t>
            </a:r>
            <a:r>
              <a:rPr lang="el-GR" dirty="0">
                <a:cs typeface="Times New Roman" pitchFamily="18" charset="0"/>
              </a:rPr>
              <a:t>: Προκαλούν τη προσκόλληση των αιμοπεταλίων, συστολή των λείων μυϊκών κυττάρων, παραγωγή φλεγμονώδους αντίδρασης, κ.α. </a:t>
            </a:r>
            <a:endParaRPr lang="en-GB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>
                <a:cs typeface="Times New Roman" pitchFamily="18" charset="0"/>
              </a:rPr>
              <a:t>Σχόλια</a:t>
            </a:r>
            <a:r>
              <a:rPr lang="el-GR" dirty="0">
                <a:cs typeface="Times New Roman" pitchFamily="18" charset="0"/>
              </a:rPr>
              <a:t>: Κλασικό μονοπάτι μετάδοσης σήματος με </a:t>
            </a:r>
            <a:r>
              <a:rPr lang="el-GR" dirty="0" err="1">
                <a:cs typeface="Times New Roman" pitchFamily="18" charset="0"/>
              </a:rPr>
              <a:t>παρακρινικό</a:t>
            </a:r>
            <a:r>
              <a:rPr lang="el-GR" dirty="0">
                <a:cs typeface="Times New Roman" pitchFamily="18" charset="0"/>
              </a:rPr>
              <a:t> και </a:t>
            </a:r>
            <a:r>
              <a:rPr lang="el-GR" dirty="0" err="1">
                <a:cs typeface="Times New Roman" pitchFamily="18" charset="0"/>
              </a:rPr>
              <a:t>αυτοκρινικό</a:t>
            </a:r>
            <a:r>
              <a:rPr lang="el-GR" dirty="0">
                <a:cs typeface="Times New Roman" pitchFamily="18" charset="0"/>
              </a:rPr>
              <a:t> </a:t>
            </a:r>
            <a:r>
              <a:rPr lang="el-GR" dirty="0" smtClean="0">
                <a:cs typeface="Times New Roman" pitchFamily="18" charset="0"/>
              </a:rPr>
              <a:t>τρόπο.</a:t>
            </a:r>
            <a:endParaRPr lang="el-GR" dirty="0">
              <a:cs typeface="Times New Roman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2164080"/>
            <a:ext cx="2712085" cy="2219907"/>
          </a:xfrm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477000" y="4383987"/>
            <a:ext cx="22555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000" b="1" dirty="0" err="1">
                <a:cs typeface="Times New Roman" pitchFamily="18" charset="0"/>
              </a:rPr>
              <a:t>Προσταγλανδίνη</a:t>
            </a:r>
            <a:r>
              <a:rPr lang="el-GR" sz="2000" b="1" dirty="0">
                <a:cs typeface="Times New Roman" pitchFamily="18" charset="0"/>
              </a:rPr>
              <a:t> </a:t>
            </a:r>
            <a:r>
              <a:rPr lang="en-GB" sz="2000" b="1" dirty="0">
                <a:cs typeface="Times New Roman" pitchFamily="18" charset="0"/>
              </a:rPr>
              <a:t>E</a:t>
            </a:r>
            <a:r>
              <a:rPr lang="en-GB" sz="2000" b="1" baseline="-25000" dirty="0">
                <a:cs typeface="Times New Roman" pitchFamily="18" charset="0"/>
              </a:rPr>
              <a:t>2</a:t>
            </a:r>
            <a:r>
              <a:rPr lang="en-GB" sz="2000" b="1" dirty="0">
                <a:cs typeface="Times New Roman" pitchFamily="18" charset="0"/>
              </a:rPr>
              <a:t>                                         </a:t>
            </a:r>
            <a:endParaRPr lang="el-GR" sz="2000" b="1" dirty="0"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52809" y="410698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r>
              <a:rPr lang="en-US" sz="1200" dirty="0" smtClean="0"/>
              <a:t>8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4707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accent6">
                    <a:lumMod val="75000"/>
                  </a:schemeClr>
                </a:solidFill>
              </a:rPr>
              <a:t>Τέλος Παρουσίασης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6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chemeClr val="accent6">
                    <a:lumMod val="75000"/>
                  </a:schemeClr>
                </a:solidFill>
              </a:rPr>
              <a:t>Σημειώματα</a:t>
            </a:r>
            <a:endParaRPr lang="el-GR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r>
              <a:rPr lang="el-GR" altLang="en-US" sz="4000" smtClean="0"/>
              <a:t>Σημείωμα Ιστορικού Εκδόσεων</a:t>
            </a:r>
            <a:r>
              <a:rPr lang="en-US" altLang="en-US" sz="4000" smtClean="0"/>
              <a:t> </a:t>
            </a:r>
            <a:r>
              <a:rPr lang="el-GR" altLang="en-US" sz="4000" smtClean="0"/>
              <a:t>Έργου</a:t>
            </a:r>
            <a:endParaRPr lang="en-US" altLang="en-US" sz="4000" smtClean="0"/>
          </a:p>
        </p:txBody>
      </p:sp>
      <p:sp useBgFill="1">
        <p:nvSpPr>
          <p:cNvPr id="112643" name="Content Placeholder 6"/>
          <p:cNvSpPr>
            <a:spLocks noGrp="1"/>
          </p:cNvSpPr>
          <p:nvPr>
            <p:ph idx="1"/>
          </p:nvPr>
        </p:nvSpPr>
        <p:spPr>
          <a:xfrm>
            <a:off x="428625" y="1690688"/>
            <a:ext cx="8286750" cy="43513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l-GR" altLang="en-US" sz="2000" smtClean="0"/>
              <a:t>Το παρόν έργο αποτελεί την έκδοση 1.0.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133475" y="6326188"/>
            <a:ext cx="6831013" cy="27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 3η. Ορμόνες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11F546-0C8F-4432-ACA8-6C0ADB8BBB42}" type="slidenum">
              <a:rPr lang="el-GR" smtClean="0"/>
              <a:pPr>
                <a:defRPr/>
              </a:pPr>
              <a:t>64</a:t>
            </a:fld>
            <a:endParaRPr lang="el-GR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5"/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</p:spPr>
        <p:txBody>
          <a:bodyPr/>
          <a:lstStyle/>
          <a:p>
            <a:r>
              <a:rPr lang="el-GR" altLang="en-US" sz="4000" smtClean="0"/>
              <a:t>Σημείωμα Αναφοράς</a:t>
            </a:r>
            <a:endParaRPr lang="en-US" altLang="en-US" sz="4000" smtClean="0"/>
          </a:p>
        </p:txBody>
      </p:sp>
      <p:sp useBgFill="1">
        <p:nvSpPr>
          <p:cNvPr id="113667" name="Content Placeholder 6"/>
          <p:cNvSpPr>
            <a:spLocks noGrp="1"/>
          </p:cNvSpPr>
          <p:nvPr>
            <p:ph idx="1"/>
          </p:nvPr>
        </p:nvSpPr>
        <p:spPr>
          <a:xfrm>
            <a:off x="428625" y="1690688"/>
            <a:ext cx="8286750" cy="4351337"/>
          </a:xfrm>
        </p:spPr>
        <p:txBody>
          <a:bodyPr/>
          <a:lstStyle/>
          <a:p>
            <a:pPr marL="0" indent="0">
              <a:buNone/>
            </a:pPr>
            <a:r>
              <a:rPr lang="el-GR" altLang="en-US" sz="2000" dirty="0" err="1" smtClean="0"/>
              <a:t>Copyright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Εθνικόν</a:t>
            </a:r>
            <a:r>
              <a:rPr lang="el-GR" altLang="en-US" sz="2000" dirty="0" smtClean="0"/>
              <a:t> και </a:t>
            </a:r>
            <a:r>
              <a:rPr lang="el-GR" altLang="en-US" sz="2000" dirty="0" err="1" smtClean="0"/>
              <a:t>Καποδιστριακόν</a:t>
            </a:r>
            <a:r>
              <a:rPr lang="el-GR" altLang="en-US" sz="2000" dirty="0" smtClean="0"/>
              <a:t> </a:t>
            </a:r>
            <a:r>
              <a:rPr lang="el-GR" altLang="en-US" sz="2000" dirty="0" err="1" smtClean="0"/>
              <a:t>Πανεπιστήμιον</a:t>
            </a:r>
            <a:r>
              <a:rPr lang="el-GR" altLang="en-US" sz="2000" dirty="0" smtClean="0"/>
              <a:t> Αθηνών</a:t>
            </a:r>
            <a:r>
              <a:rPr lang="en-US" altLang="en-US" sz="2000" dirty="0" smtClean="0"/>
              <a:t>, </a:t>
            </a:r>
            <a:r>
              <a:rPr lang="el-GR" altLang="en-US" sz="2000" dirty="0" smtClean="0"/>
              <a:t>Σκαρλάτος Ντέντος, Επίκουρος Καθηγητής. «Ζωολογία </a:t>
            </a:r>
            <a:r>
              <a:rPr lang="en-US" altLang="en-US" sz="2000" dirty="0" smtClean="0"/>
              <a:t>II</a:t>
            </a:r>
            <a:r>
              <a:rPr lang="el-GR" altLang="en-US" sz="2000" dirty="0" smtClean="0"/>
              <a:t>.</a:t>
            </a:r>
            <a:r>
              <a:rPr lang="el-GR" altLang="en-US" sz="2000" dirty="0" smtClean="0">
                <a:solidFill>
                  <a:srgbClr val="FF0000"/>
                </a:solidFill>
              </a:rPr>
              <a:t> </a:t>
            </a:r>
            <a:r>
              <a:rPr lang="el-GR" altLang="en-US" sz="2000" dirty="0" smtClean="0"/>
              <a:t>Ενότητα </a:t>
            </a:r>
            <a:r>
              <a:rPr lang="en-US" altLang="en-US" sz="2000" dirty="0" smtClean="0"/>
              <a:t>3</a:t>
            </a:r>
            <a:r>
              <a:rPr lang="el-GR" altLang="en-US" sz="2000" dirty="0" smtClean="0"/>
              <a:t>. Ορμόνες». Έκδοση: 1.0. Αθήνα 201</a:t>
            </a:r>
            <a:r>
              <a:rPr lang="en-US" altLang="en-US" sz="2000" dirty="0" smtClean="0"/>
              <a:t>5</a:t>
            </a:r>
            <a:r>
              <a:rPr lang="el-GR" altLang="en-US" sz="2000" dirty="0" smtClean="0"/>
              <a:t>. Διαθέσιμο από τη δικτυακή διεύθυνση: </a:t>
            </a:r>
            <a:r>
              <a:rPr lang="en-GB" altLang="en-US" sz="2000" dirty="0"/>
              <a:t>http://opencourses.uoa.gr/courses/BIOL1/</a:t>
            </a:r>
            <a:r>
              <a:rPr lang="el-GR" altLang="en-US" sz="2000" dirty="0" smtClean="0"/>
              <a:t>.</a:t>
            </a:r>
          </a:p>
          <a:p>
            <a:pPr marL="0" indent="0"/>
            <a:endParaRPr lang="el-GR" altLang="en-US" dirty="0" smtClean="0"/>
          </a:p>
          <a:p>
            <a:pPr marL="0" indent="0"/>
            <a:endParaRPr lang="en-US" alt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133475" y="6326188"/>
            <a:ext cx="6831013" cy="279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l-GR" altLang="en-US" smtClean="0">
                <a:solidFill>
                  <a:srgbClr val="898989"/>
                </a:solidFill>
                <a:latin typeface="Calibri" panose="020F0502020204030204" pitchFamily="34" charset="0"/>
              </a:rPr>
              <a:t>Ενότητα  3η. Ορμόνες</a:t>
            </a:r>
            <a:endParaRPr lang="el-GR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1EBA9A-717F-4E81-A601-969B4396BD57}" type="slidenum">
              <a:rPr lang="el-GR" smtClean="0"/>
              <a:pPr>
                <a:defRPr/>
              </a:pPr>
              <a:t>65</a:t>
            </a:fld>
            <a:endParaRPr lang="el-GR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>Ιστορικού Εκδόσεων</a:t>
            </a:r>
            <a:r>
              <a:rPr lang="en-US" b="1" dirty="0" smtClean="0"/>
              <a:t> </a:t>
            </a:r>
            <a:r>
              <a:rPr lang="el-GR" b="1" dirty="0" smtClean="0"/>
              <a:t>Έργου</a:t>
            </a:r>
            <a:endParaRPr lang="el-GR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  <a:p>
            <a:pPr marL="0" indent="0">
              <a:buNone/>
            </a:pPr>
            <a:endParaRPr lang="el-GR" sz="2000" dirty="0" smtClean="0"/>
          </a:p>
          <a:p>
            <a:pPr marL="0" indent="0" algn="ctr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1.0  </a:t>
            </a:r>
            <a:endParaRPr lang="el-GR" sz="2000" dirty="0"/>
          </a:p>
          <a:p>
            <a:endParaRPr lang="el-GR" sz="2000" dirty="0"/>
          </a:p>
        </p:txBody>
      </p:sp>
      <p:sp>
        <p:nvSpPr>
          <p:cNvPr id="2" name="Θέση υποσέλιδου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0" y="985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224" y="1066800"/>
            <a:ext cx="8305801" cy="2110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20" y="2776024"/>
            <a:ext cx="1405355" cy="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025" y="3267074"/>
            <a:ext cx="8543926" cy="293370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10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/>
              <a:t>Διατήρηση </a:t>
            </a:r>
            <a:r>
              <a:rPr lang="el-GR" b="1" dirty="0" smtClean="0"/>
              <a:t>Σημειωμάτων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7" name="Θέση υποσέλιδου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n-US" sz="4000" b="1" dirty="0" smtClean="0"/>
              <a:t>1/</a:t>
            </a:r>
            <a:r>
              <a:rPr lang="el-GR" sz="4000" b="1" dirty="0" smtClean="0"/>
              <a:t>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1. </a:t>
            </a:r>
            <a:r>
              <a:rPr lang="en-US" sz="1600" dirty="0" err="1"/>
              <a:t>Fotosearch</a:t>
            </a:r>
            <a:r>
              <a:rPr lang="en-US" sz="1600" dirty="0"/>
              <a:t> and </a:t>
            </a:r>
            <a:r>
              <a:rPr lang="en-US" sz="1600" dirty="0" err="1"/>
              <a:t>Photosearch</a:t>
            </a:r>
            <a:r>
              <a:rPr lang="en-US" sz="1600" dirty="0"/>
              <a:t> are trademarks of </a:t>
            </a:r>
            <a:r>
              <a:rPr lang="en-US" sz="1600" dirty="0" err="1"/>
              <a:t>Fotosearch</a:t>
            </a:r>
            <a:r>
              <a:rPr lang="en-US" sz="1600" dirty="0"/>
              <a:t>, LLC. All rights reserved.  © 07/30/2015. sa401031 </a:t>
            </a:r>
            <a:r>
              <a:rPr lang="en-US" sz="1600" dirty="0" err="1"/>
              <a:t>LifeART</a:t>
            </a:r>
            <a:r>
              <a:rPr lang="en-US" sz="1600" dirty="0"/>
              <a:t> Medical Illustrations Photograph Royalty </a:t>
            </a:r>
            <a:r>
              <a:rPr lang="en-US" sz="1600" dirty="0" smtClean="0"/>
              <a:t>Free.</a:t>
            </a:r>
            <a:r>
              <a:rPr lang="el-GR" sz="1600" dirty="0" smtClean="0"/>
              <a:t> Σύνδεσμος</a:t>
            </a:r>
            <a:r>
              <a:rPr lang="el-GR" sz="1600" dirty="0"/>
              <a:t>: </a:t>
            </a:r>
            <a:r>
              <a:rPr lang="en-US" sz="1600" dirty="0"/>
              <a:t>http://www.fotosearch.com/LIF115/sa401031/. </a:t>
            </a:r>
            <a:r>
              <a:rPr lang="el-GR" sz="1600" dirty="0"/>
              <a:t>Πηγή: </a:t>
            </a:r>
            <a:r>
              <a:rPr lang="en-US" sz="1600" dirty="0"/>
              <a:t>http://www.fotosearch.com/.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2. </a:t>
            </a:r>
            <a:r>
              <a:rPr lang="en-US" sz="1600" dirty="0"/>
              <a:t>This file is licensed under the Creative Commons Attribution-Share Alike 3.0 </a:t>
            </a:r>
            <a:r>
              <a:rPr lang="en-US" sz="1600" dirty="0" err="1"/>
              <a:t>Unported</a:t>
            </a:r>
            <a:r>
              <a:rPr lang="en-US" sz="1600" dirty="0"/>
              <a:t> license. Creative Commons </a:t>
            </a:r>
            <a:r>
              <a:rPr lang="en-US" sz="1600" dirty="0" err="1"/>
              <a:t>Licence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https://commons.wikimedia.org/wiki/File:Transmembrane_receptor.svg. </a:t>
            </a:r>
            <a:r>
              <a:rPr lang="el-GR" sz="1600" dirty="0"/>
              <a:t>Πηγή: </a:t>
            </a:r>
            <a:r>
              <a:rPr lang="en-US" sz="1600" dirty="0"/>
              <a:t>https://commons.wikimedia.org.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3. </a:t>
            </a:r>
            <a:r>
              <a:rPr lang="en-US" sz="1600" dirty="0"/>
              <a:t>a, CC Attribution-Noncommercial-Share Alike 3.0 </a:t>
            </a:r>
            <a:r>
              <a:rPr lang="en-US" sz="1600" dirty="0" err="1"/>
              <a:t>Unported</a:t>
            </a:r>
            <a:r>
              <a:rPr lang="en-US" sz="1600" dirty="0"/>
              <a:t>. </a:t>
            </a:r>
            <a:r>
              <a:rPr lang="en-US" sz="1600" dirty="0" err="1"/>
              <a:t>Urheberrecht</a:t>
            </a:r>
            <a:r>
              <a:rPr lang="en-US" sz="1600" dirty="0"/>
              <a:t> ©, b. 2007-2015, Santa Cruz Biotechnology, Inc. </a:t>
            </a:r>
            <a:r>
              <a:rPr lang="el-GR" sz="1600" dirty="0"/>
              <a:t>Σύνδεσμος: </a:t>
            </a:r>
            <a:r>
              <a:rPr lang="en-US" sz="1600" dirty="0"/>
              <a:t>a) http://biowiki.edu-wiki.org/camp. b)http://www.scbio.de/new_chemicals.html. </a:t>
            </a:r>
            <a:r>
              <a:rPr lang="el-GR" sz="1600" dirty="0"/>
              <a:t>Πηγή: </a:t>
            </a:r>
            <a:r>
              <a:rPr lang="en-US" sz="1600" dirty="0"/>
              <a:t>a)http://biowiki.edu-wiki.org/. b) http://www.scbio.de.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4. </a:t>
            </a:r>
            <a:r>
              <a:rPr lang="el-GR" sz="1600" dirty="0"/>
              <a:t>© 2015 </a:t>
            </a:r>
            <a:r>
              <a:rPr lang="en-US" sz="1600" dirty="0"/>
              <a:t>Genetic Engineering &amp; Biotechnology News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http://www.genengnews.com/gen-articles/second-messengers-accumulation-assays/2793/. </a:t>
            </a:r>
            <a:r>
              <a:rPr lang="el-GR" sz="1600" dirty="0"/>
              <a:t>Πηγή: </a:t>
            </a:r>
            <a:r>
              <a:rPr lang="en-US" sz="1600" dirty="0"/>
              <a:t>http://www.genengnews.com/.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Μηχανισμοί δράσης ορμονών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</a:pPr>
            <a:r>
              <a:rPr lang="el-GR" dirty="0">
                <a:cs typeface="Times New Roman" pitchFamily="18" charset="0"/>
              </a:rPr>
              <a:t>Οι ορμόνες </a:t>
            </a:r>
            <a:r>
              <a:rPr lang="el-GR" dirty="0" err="1">
                <a:cs typeface="Times New Roman" pitchFamily="18" charset="0"/>
              </a:rPr>
              <a:t>δρούν</a:t>
            </a:r>
            <a:r>
              <a:rPr lang="el-GR" dirty="0">
                <a:cs typeface="Times New Roman" pitchFamily="18" charset="0"/>
              </a:rPr>
              <a:t> μέσω των υποδοχέων τους.</a:t>
            </a:r>
          </a:p>
          <a:p>
            <a:pPr>
              <a:lnSpc>
                <a:spcPct val="110000"/>
              </a:lnSpc>
            </a:pPr>
            <a:r>
              <a:rPr lang="el-GR" dirty="0">
                <a:cs typeface="Times New Roman" pitchFamily="18" charset="0"/>
              </a:rPr>
              <a:t>2 είδη υποδοχέων ορμονών: </a:t>
            </a:r>
          </a:p>
          <a:p>
            <a:pPr>
              <a:lnSpc>
                <a:spcPct val="110000"/>
              </a:lnSpc>
            </a:pPr>
            <a:r>
              <a:rPr lang="el-GR" dirty="0">
                <a:cs typeface="Times New Roman" pitchFamily="18" charset="0"/>
              </a:rPr>
              <a:t>1. </a:t>
            </a:r>
            <a:r>
              <a:rPr lang="el-GR" b="1" dirty="0" err="1">
                <a:cs typeface="Times New Roman" pitchFamily="18" charset="0"/>
              </a:rPr>
              <a:t>διαμεμβρανικοί</a:t>
            </a:r>
            <a:r>
              <a:rPr lang="el-GR" b="1" dirty="0">
                <a:cs typeface="Times New Roman" pitchFamily="18" charset="0"/>
              </a:rPr>
              <a:t> υποδοχείς </a:t>
            </a:r>
            <a:r>
              <a:rPr lang="el-GR" dirty="0">
                <a:cs typeface="Times New Roman" pitchFamily="18" charset="0"/>
              </a:rPr>
              <a:t>και  </a:t>
            </a:r>
            <a:r>
              <a:rPr lang="el-GR" b="1" dirty="0">
                <a:cs typeface="Times New Roman" pitchFamily="18" charset="0"/>
              </a:rPr>
              <a:t>2. πυρηνικοί υποδοχείς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dirty="0">
                <a:cs typeface="Times New Roman" pitchFamily="18" charset="0"/>
              </a:rPr>
              <a:t>Για να τα ξεχωρίζουμε εύκολα: </a:t>
            </a:r>
          </a:p>
          <a:p>
            <a:pPr>
              <a:lnSpc>
                <a:spcPct val="110000"/>
              </a:lnSpc>
            </a:pPr>
            <a:r>
              <a:rPr lang="el-GR" b="1" dirty="0" smtClean="0">
                <a:cs typeface="Times New Roman" pitchFamily="18" charset="0"/>
              </a:rPr>
              <a:t>Λιποδιαλυτές </a:t>
            </a:r>
            <a:r>
              <a:rPr lang="el-GR" b="1" dirty="0">
                <a:cs typeface="Times New Roman" pitchFamily="18" charset="0"/>
              </a:rPr>
              <a:t>ορμόνες: έχουν πυρηνικούς </a:t>
            </a:r>
            <a:r>
              <a:rPr lang="el-GR" b="1" dirty="0" smtClean="0">
                <a:cs typeface="Times New Roman" pitchFamily="18" charset="0"/>
              </a:rPr>
              <a:t>υποδοχείς.</a:t>
            </a:r>
            <a:endParaRPr lang="el-GR" b="1" dirty="0"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el-GR" b="1" dirty="0" err="1">
                <a:cs typeface="Times New Roman" pitchFamily="18" charset="0"/>
              </a:rPr>
              <a:t>Υδατοδιαλυτές</a:t>
            </a:r>
            <a:r>
              <a:rPr lang="el-GR" b="1" dirty="0">
                <a:cs typeface="Times New Roman" pitchFamily="18" charset="0"/>
              </a:rPr>
              <a:t> ορμόνες: έχουν </a:t>
            </a:r>
            <a:r>
              <a:rPr lang="el-GR" b="1" dirty="0" err="1">
                <a:cs typeface="Times New Roman" pitchFamily="18" charset="0"/>
              </a:rPr>
              <a:t>διαμεμβρανικούς</a:t>
            </a:r>
            <a:r>
              <a:rPr lang="el-GR" b="1" dirty="0">
                <a:cs typeface="Times New Roman" pitchFamily="18" charset="0"/>
              </a:rPr>
              <a:t> </a:t>
            </a:r>
            <a:r>
              <a:rPr lang="el-GR" b="1" dirty="0" smtClean="0">
                <a:cs typeface="Times New Roman" pitchFamily="18" charset="0"/>
              </a:rPr>
              <a:t>υποδοχείς.</a:t>
            </a:r>
            <a:r>
              <a:rPr lang="el-GR" dirty="0">
                <a:cs typeface="Times New Roman" pitchFamily="18" charset="0"/>
              </a:rPr>
              <a:t>									</a:t>
            </a:r>
            <a:endParaRPr lang="en-GB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92065" y="4756707"/>
            <a:ext cx="25918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en-US" sz="1600" b="1" dirty="0" err="1" smtClean="0">
                <a:cs typeface="Times New Roman" panose="02020603050405020304" pitchFamily="18" charset="0"/>
              </a:rPr>
              <a:t>Διαμεμβρανικός</a:t>
            </a:r>
            <a:r>
              <a:rPr lang="el-GR" altLang="en-US" sz="1600" b="1" dirty="0" smtClean="0">
                <a:cs typeface="Times New Roman" panose="02020603050405020304" pitchFamily="18" charset="0"/>
              </a:rPr>
              <a:t> </a:t>
            </a:r>
            <a:r>
              <a:rPr lang="el-GR" altLang="en-US" sz="1600" b="1" dirty="0">
                <a:cs typeface="Times New Roman" panose="02020603050405020304" pitchFamily="18" charset="0"/>
              </a:rPr>
              <a:t>υποδοχέας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24761" y="433125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2</a:t>
            </a:r>
            <a:endParaRPr lang="el-GR" sz="1200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97" y="2026466"/>
            <a:ext cx="3886200" cy="25817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2</a:t>
            </a:r>
            <a:r>
              <a:rPr lang="en-US" sz="4000" b="1" dirty="0" smtClean="0"/>
              <a:t>/</a:t>
            </a:r>
            <a:r>
              <a:rPr lang="el-GR" sz="4000" b="1" dirty="0" smtClean="0"/>
              <a:t>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5. </a:t>
            </a:r>
            <a:r>
              <a:rPr lang="el-GR" sz="1600" dirty="0"/>
              <a:t>© 2008 </a:t>
            </a:r>
            <a:r>
              <a:rPr lang="en-US" sz="1600" dirty="0"/>
              <a:t>Rice University.  </a:t>
            </a:r>
            <a:r>
              <a:rPr lang="el-GR" sz="1600" dirty="0"/>
              <a:t>Σύνδεσμος: </a:t>
            </a:r>
            <a:r>
              <a:rPr lang="en-US" sz="1600" dirty="0"/>
              <a:t>http://www.ruf.rice.edu/~rur/issue1_files/barron.html. </a:t>
            </a:r>
            <a:r>
              <a:rPr lang="el-GR" sz="1600" dirty="0"/>
              <a:t>Πηγή: </a:t>
            </a:r>
            <a:r>
              <a:rPr lang="en-US" sz="1600" dirty="0"/>
              <a:t>THE ROLE OF MECHANICAL STRESS IN SKELETAL MYOCYTES: MAPK SIGNAL TRANSDUCTION PATHWAYS. David A. Barron: Rice University, Dr. Ashok Kumar: Baylor College of Medicine, Dr. </a:t>
            </a:r>
            <a:r>
              <a:rPr lang="en-US" sz="1600" dirty="0" err="1"/>
              <a:t>Aladin</a:t>
            </a:r>
            <a:r>
              <a:rPr lang="en-US" sz="1600" dirty="0"/>
              <a:t> M. </a:t>
            </a:r>
            <a:r>
              <a:rPr lang="en-US" sz="1600" dirty="0" err="1"/>
              <a:t>Boriek</a:t>
            </a:r>
            <a:r>
              <a:rPr lang="en-US" sz="1600" dirty="0"/>
              <a:t>: Baylor </a:t>
            </a:r>
            <a:r>
              <a:rPr lang="en-US" sz="1600" dirty="0" err="1"/>
              <a:t>Cellege</a:t>
            </a:r>
            <a:r>
              <a:rPr lang="en-US" sz="1600" dirty="0"/>
              <a:t> of Medicine.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6. </a:t>
            </a:r>
            <a:r>
              <a:rPr lang="el-GR" sz="1600" dirty="0"/>
              <a:t>© 2014 </a:t>
            </a:r>
            <a:r>
              <a:rPr lang="en-US" sz="1600" dirty="0"/>
              <a:t>Nature Education. </a:t>
            </a:r>
            <a:r>
              <a:rPr lang="el-GR" sz="1600" dirty="0"/>
              <a:t>Σύνδεσμος:</a:t>
            </a:r>
            <a:r>
              <a:rPr lang="en-US" sz="1600" dirty="0"/>
              <a:t>http://www.nature.com/scitable/content/the-relationships-of-g-proteins-to-the-14707107. </a:t>
            </a:r>
            <a:r>
              <a:rPr lang="el-GR" sz="1600" dirty="0"/>
              <a:t>Πηγή: </a:t>
            </a:r>
            <a:r>
              <a:rPr lang="en-US" sz="1600" dirty="0"/>
              <a:t>http://www.nature.com.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7. </a:t>
            </a:r>
            <a:r>
              <a:rPr lang="el-GR" sz="1600" dirty="0"/>
              <a:t>© 2015 </a:t>
            </a:r>
            <a:r>
              <a:rPr lang="en-US" sz="1600" dirty="0" err="1"/>
              <a:t>imageKB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http://www.imagekb.com/adenylate-cyclase-inhibitor. </a:t>
            </a:r>
            <a:r>
              <a:rPr lang="el-GR" sz="1600" dirty="0"/>
              <a:t>Πηγή: </a:t>
            </a:r>
            <a:r>
              <a:rPr lang="en-US" sz="1600" dirty="0"/>
              <a:t>http://www.imagekb.com/.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8. </a:t>
            </a:r>
            <a:r>
              <a:rPr lang="en-US" sz="1600" dirty="0"/>
              <a:t>Copyright © 2015 Sigma-Aldrich Co. LLC. All Rights Reserved. - See more at: http://www.sigmaaldrich.com/life-science/cell-biology/cell-biology-products.html?TablePage=9563778#sthash.D7D0d8iB.dpuf.  </a:t>
            </a:r>
            <a:r>
              <a:rPr lang="el-GR" sz="1600" dirty="0"/>
              <a:t>Σύνδεσμος: </a:t>
            </a:r>
            <a:r>
              <a:rPr lang="en-US" sz="1600" dirty="0"/>
              <a:t>http://www.sigmaaldrich.com/life-science/cell-biology/cell-biology-products.html?TablePage=9563778. </a:t>
            </a:r>
            <a:r>
              <a:rPr lang="el-GR" sz="1600" dirty="0"/>
              <a:t>Πηγή: </a:t>
            </a:r>
            <a:r>
              <a:rPr lang="en-US" sz="1600" dirty="0"/>
              <a:t>http://www.sigmaaldrich.com/.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9. </a:t>
            </a:r>
            <a:r>
              <a:rPr lang="en-US" sz="1600" dirty="0"/>
              <a:t>Intracellular signal transduction and calcium signaling.  </a:t>
            </a:r>
            <a:r>
              <a:rPr lang="el-GR" sz="1600" dirty="0"/>
              <a:t>Σύνδεσμος:</a:t>
            </a:r>
            <a:r>
              <a:rPr lang="en-US" sz="1600" dirty="0"/>
              <a:t>http://www.brain.riken.jp/en/faculty/details/29. </a:t>
            </a:r>
            <a:r>
              <a:rPr lang="el-GR" sz="1600" dirty="0"/>
              <a:t>Πηγή: </a:t>
            </a:r>
            <a:r>
              <a:rPr lang="en-US" sz="1600" dirty="0"/>
              <a:t>http://www.brain.riken.jp/.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10. </a:t>
            </a:r>
            <a:r>
              <a:rPr lang="en-US" sz="1600" dirty="0"/>
              <a:t>All contents copyright © 2002-04.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http://www.biology.arizona.edu/cell_bio/problem_sets/signaling/07t.html. </a:t>
            </a:r>
            <a:r>
              <a:rPr lang="el-GR" sz="1600" dirty="0"/>
              <a:t>Πηγή: </a:t>
            </a:r>
            <a:r>
              <a:rPr lang="en-US" sz="1600" dirty="0"/>
              <a:t>http://www.biology.arizona.edu</a:t>
            </a:r>
            <a:r>
              <a:rPr lang="en-US" sz="1600" b="1" dirty="0"/>
              <a:t>. 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4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3</a:t>
            </a:r>
            <a:r>
              <a:rPr lang="en-US" sz="4000" b="1" dirty="0" smtClean="0"/>
              <a:t>/</a:t>
            </a:r>
            <a:r>
              <a:rPr lang="el-GR" sz="4000" b="1" dirty="0" smtClean="0"/>
              <a:t>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11. </a:t>
            </a:r>
            <a:r>
              <a:rPr lang="el-GR" sz="1600" dirty="0"/>
              <a:t>© 2012, </a:t>
            </a:r>
            <a:r>
              <a:rPr lang="en-US" sz="1600" dirty="0"/>
              <a:t>and may be used by individuals without prior permission if proper credit is given. </a:t>
            </a:r>
            <a:r>
              <a:rPr lang="el-GR" sz="1600" dirty="0"/>
              <a:t>Σύνδεσμος:</a:t>
            </a:r>
            <a:r>
              <a:rPr lang="en-US" sz="1600" dirty="0"/>
              <a:t>http://www.utm.utoronto.ca/~w3cellan/signal_transduction.html. </a:t>
            </a:r>
            <a:r>
              <a:rPr lang="el-GR" sz="1600" dirty="0"/>
              <a:t>Πηγή: </a:t>
            </a:r>
            <a:r>
              <a:rPr lang="en-US" sz="1600" dirty="0"/>
              <a:t>http://www.utm.utoronto.ca.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12. </a:t>
            </a:r>
            <a:r>
              <a:rPr lang="el-GR" sz="1600" dirty="0"/>
              <a:t>© 2015 </a:t>
            </a:r>
            <a:r>
              <a:rPr lang="en-US" sz="1600" dirty="0"/>
              <a:t>NYU Department of Pathology. </a:t>
            </a:r>
            <a:r>
              <a:rPr lang="el-GR" sz="1600" dirty="0"/>
              <a:t>Σύνδεσμος:</a:t>
            </a:r>
            <a:r>
              <a:rPr lang="en-US" sz="1600" dirty="0"/>
              <a:t>http://labs.pathology.med.nyu.edu/feske-lab/research. </a:t>
            </a:r>
            <a:r>
              <a:rPr lang="el-GR" sz="1600" dirty="0"/>
              <a:t>Πηγή: </a:t>
            </a:r>
            <a:r>
              <a:rPr lang="en-US" sz="1600" dirty="0"/>
              <a:t>http://labs.pathology.med.nyu.edu/.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13. </a:t>
            </a:r>
            <a:r>
              <a:rPr lang="en-US" sz="1600" dirty="0"/>
              <a:t>This page includes content from Wikipedia articles (see list) licensed under CC-BY-SA. </a:t>
            </a:r>
            <a:r>
              <a:rPr lang="el-GR" sz="1600" dirty="0"/>
              <a:t>Σύνδεσμος: </a:t>
            </a:r>
            <a:r>
              <a:rPr lang="en-US" sz="1600" dirty="0"/>
              <a:t>http://www.snipview.com/q/Calcium_signaling. </a:t>
            </a:r>
            <a:r>
              <a:rPr lang="el-GR" sz="1600" dirty="0"/>
              <a:t>Πηγή: </a:t>
            </a:r>
            <a:r>
              <a:rPr lang="en-US" sz="1600" dirty="0"/>
              <a:t>http://www.snipview.com.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14. </a:t>
            </a:r>
            <a:r>
              <a:rPr lang="el-GR" sz="1600" dirty="0"/>
              <a:t>Σύνδεσμος: </a:t>
            </a:r>
            <a:r>
              <a:rPr lang="en-US" sz="1600" dirty="0"/>
              <a:t>http://www.lookfordiagnosis.com/mesh_info.php?term=Receptors%2C+Nerve+Growth+Factor&amp;lang=1. </a:t>
            </a:r>
            <a:r>
              <a:rPr lang="el-GR" sz="1600" dirty="0"/>
              <a:t>Πηγή: </a:t>
            </a:r>
            <a:r>
              <a:rPr lang="en-US" sz="1600" dirty="0"/>
              <a:t>www.nature.com.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15. </a:t>
            </a:r>
            <a:r>
              <a:rPr lang="el-GR" sz="1600" dirty="0"/>
              <a:t>© 2015 </a:t>
            </a:r>
            <a:r>
              <a:rPr lang="en-US" sz="1600" dirty="0"/>
              <a:t>Macmillan Publishers Limited.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http://www.nature.com/nrc/journal/v4/n1/fig_tab/nrc1253_F3.html. </a:t>
            </a:r>
            <a:r>
              <a:rPr lang="el-GR" sz="1600" dirty="0"/>
              <a:t>Πηγή: </a:t>
            </a:r>
            <a:r>
              <a:rPr lang="en-US" sz="1600" dirty="0"/>
              <a:t>http://www.nature.com/.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16. </a:t>
            </a:r>
            <a:r>
              <a:rPr lang="en-US" sz="1600" dirty="0"/>
              <a:t>University of Trieste, Italy. </a:t>
            </a:r>
            <a:r>
              <a:rPr lang="en-US" sz="1600" dirty="0" err="1"/>
              <a:t>Alesandra</a:t>
            </a:r>
            <a:r>
              <a:rPr lang="en-US" sz="1600" dirty="0"/>
              <a:t> </a:t>
            </a:r>
            <a:r>
              <a:rPr lang="en-US" sz="1600" dirty="0" err="1"/>
              <a:t>Pontillo</a:t>
            </a:r>
            <a:r>
              <a:rPr lang="en-US" sz="1600" dirty="0"/>
              <a:t>, </a:t>
            </a:r>
            <a:r>
              <a:rPr lang="en-US" sz="1600" dirty="0" err="1"/>
              <a:t>Laboratorio</a:t>
            </a:r>
            <a:r>
              <a:rPr lang="en-US" sz="1600" dirty="0"/>
              <a:t> </a:t>
            </a:r>
            <a:r>
              <a:rPr lang="en-US" sz="1600" dirty="0" err="1"/>
              <a:t>Immunologia</a:t>
            </a:r>
            <a:r>
              <a:rPr lang="en-US" sz="1600" dirty="0"/>
              <a:t> </a:t>
            </a:r>
            <a:r>
              <a:rPr lang="en-US" sz="1600" dirty="0" err="1"/>
              <a:t>Pediatrica</a:t>
            </a:r>
            <a:r>
              <a:rPr lang="en-US" sz="1600" dirty="0"/>
              <a:t>, IRCCS </a:t>
            </a:r>
            <a:r>
              <a:rPr lang="en-US" sz="1600" dirty="0" err="1"/>
              <a:t>Burlo</a:t>
            </a:r>
            <a:r>
              <a:rPr lang="en-US" sz="1600" dirty="0"/>
              <a:t> </a:t>
            </a:r>
            <a:r>
              <a:rPr lang="en-US" sz="1600" dirty="0" err="1"/>
              <a:t>Garofolo</a:t>
            </a:r>
            <a:r>
              <a:rPr lang="en-US" sz="1600" dirty="0"/>
              <a:t>  </a:t>
            </a:r>
            <a:r>
              <a:rPr lang="el-GR" sz="1600" dirty="0"/>
              <a:t>Πηγή: </a:t>
            </a:r>
            <a:r>
              <a:rPr lang="en-US" sz="1600" dirty="0"/>
              <a:t>http://gginofarm.altervista.org/didattica/biochimica/lez.24%20attivazione%20recettori.pdf</a:t>
            </a:r>
          </a:p>
          <a:p>
            <a:pPr>
              <a:spcBef>
                <a:spcPts val="600"/>
              </a:spcBef>
            </a:pPr>
            <a:endParaRPr lang="el-GR" sz="1600" b="1" dirty="0" smtClean="0"/>
          </a:p>
          <a:p>
            <a:pPr>
              <a:spcBef>
                <a:spcPts val="600"/>
              </a:spcBef>
            </a:pPr>
            <a:endParaRPr lang="el-GR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4</a:t>
            </a:r>
            <a:r>
              <a:rPr lang="en-US" sz="4000" b="1" dirty="0" smtClean="0"/>
              <a:t>/</a:t>
            </a:r>
            <a:r>
              <a:rPr lang="el-GR" sz="4000" b="1" dirty="0" smtClean="0"/>
              <a:t>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17. </a:t>
            </a:r>
            <a:r>
              <a:rPr lang="el-GR" sz="1600" dirty="0"/>
              <a:t>© </a:t>
            </a:r>
            <a:r>
              <a:rPr lang="en-US" sz="1600" dirty="0"/>
              <a:t>Peter J. Bryant middle instar. </a:t>
            </a:r>
            <a:r>
              <a:rPr lang="el-GR" sz="1600" dirty="0"/>
              <a:t>Σύνδεσμος: </a:t>
            </a:r>
            <a:r>
              <a:rPr lang="en-US" sz="1600" dirty="0"/>
              <a:t>http://mothphotographersgroup.msstate.edu/species.php?hodges=7775. </a:t>
            </a:r>
            <a:r>
              <a:rPr lang="el-GR" sz="1600" dirty="0"/>
              <a:t>Πηγή: </a:t>
            </a:r>
            <a:r>
              <a:rPr lang="en-US" sz="1600" dirty="0"/>
              <a:t>Moth Photographers Group  at the  Mississippi Entomological Museum  at the  Mississippi State University.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18. </a:t>
            </a:r>
            <a:r>
              <a:rPr lang="el-GR" sz="1600" dirty="0"/>
              <a:t>© </a:t>
            </a:r>
            <a:r>
              <a:rPr lang="en-US" sz="1600" dirty="0"/>
              <a:t>Krzysztof </a:t>
            </a:r>
            <a:r>
              <a:rPr lang="en-US" sz="1600" dirty="0" err="1"/>
              <a:t>Gębicki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http://www.chemorganiczna.com/ciekawe-teksty/17-teksty-o-chemii/86-steroidy.html?showall=1. </a:t>
            </a:r>
            <a:r>
              <a:rPr lang="el-GR" sz="1600" dirty="0"/>
              <a:t>Πηγή: </a:t>
            </a:r>
            <a:r>
              <a:rPr lang="en-US" sz="1600" dirty="0"/>
              <a:t>http://www.chemorganiczna.com/.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19. </a:t>
            </a:r>
            <a:r>
              <a:rPr lang="en-US" sz="1600" dirty="0"/>
              <a:t>THE ECOLOGY OF NATURAL PRODUCTS. </a:t>
            </a:r>
            <a:r>
              <a:rPr lang="el-GR" sz="1600" dirty="0"/>
              <a:t>Σύνδεσμος:</a:t>
            </a:r>
            <a:r>
              <a:rPr lang="en-US" sz="1600" dirty="0"/>
              <a:t>http://brianaltonenmph.com/natural-sciences/4-projects/plantae-the-evolution-of-plant-chemicals/level-3-natural-products-ecology/. </a:t>
            </a:r>
            <a:r>
              <a:rPr lang="el-GR" sz="1600" dirty="0"/>
              <a:t>Πηγή: </a:t>
            </a:r>
            <a:r>
              <a:rPr lang="en-US" sz="1600" dirty="0"/>
              <a:t>http://brianaltonenmph.com/.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20.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21</a:t>
            </a:r>
            <a:r>
              <a:rPr lang="el-GR" sz="1600" dirty="0"/>
              <a:t>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22.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23. </a:t>
            </a:r>
            <a:r>
              <a:rPr lang="en-US" sz="1600" dirty="0"/>
              <a:t>LinkedIn Corporation © 2015. </a:t>
            </a:r>
            <a:r>
              <a:rPr lang="el-GR" sz="1600" dirty="0"/>
              <a:t>Σύνδεσμος: </a:t>
            </a:r>
            <a:r>
              <a:rPr lang="en-US" sz="1600" dirty="0"/>
              <a:t>http://www.slideshare.net/surendranaduthila/frog-anatomy. </a:t>
            </a:r>
            <a:r>
              <a:rPr lang="el-GR" sz="1600" dirty="0"/>
              <a:t>Πηγή: </a:t>
            </a:r>
            <a:r>
              <a:rPr lang="en-US" sz="1600" dirty="0"/>
              <a:t>http://www.slideshare.net.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6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5</a:t>
            </a:r>
            <a:r>
              <a:rPr lang="en-US" sz="4000" b="1" dirty="0" smtClean="0"/>
              <a:t>/</a:t>
            </a:r>
            <a:r>
              <a:rPr lang="el-GR" sz="4000" b="1" dirty="0" smtClean="0"/>
              <a:t>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24.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25. </a:t>
            </a:r>
            <a:r>
              <a:rPr lang="en-US" sz="1600" dirty="0"/>
              <a:t>Thyrotropin-releasing hormone. Wikipedia the Free Encyclopedia. Creative Commons.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https://en.wikipedia.org/wiki/Thyrotropin-releasing_hormone. </a:t>
            </a:r>
            <a:r>
              <a:rPr lang="el-GR" sz="1600" dirty="0"/>
              <a:t>Πηγή: </a:t>
            </a:r>
            <a:r>
              <a:rPr lang="en-US" sz="1600" dirty="0"/>
              <a:t>https://en.wikipedia.org.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26. </a:t>
            </a:r>
            <a:r>
              <a:rPr lang="en-US" sz="1600" dirty="0"/>
              <a:t>Thyroid-stimulating hormone molecule. Credit: LAGUNA DESIGN/SCIENCE PHOTO LIBRARY. </a:t>
            </a:r>
            <a:r>
              <a:rPr lang="el-GR" sz="1600" dirty="0"/>
              <a:t>Σύνδεσμος: </a:t>
            </a:r>
            <a:r>
              <a:rPr lang="en-US" sz="1600" dirty="0"/>
              <a:t>http://www.sciencephoto.com/media/97354/view. </a:t>
            </a:r>
            <a:r>
              <a:rPr lang="el-GR" sz="1600" dirty="0"/>
              <a:t>Πηγή: </a:t>
            </a:r>
            <a:r>
              <a:rPr lang="en-US" sz="1600" dirty="0"/>
              <a:t>http://www.sciencephoto.com.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27.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28.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29. </a:t>
            </a:r>
            <a:r>
              <a:rPr lang="el-GR" sz="1600" dirty="0"/>
              <a:t>Σύνδεσμος: </a:t>
            </a:r>
            <a:r>
              <a:rPr lang="en-US" sz="1600" dirty="0"/>
              <a:t>http://dbc-labs.com/luteinizing-hormone-lh-elisa/. </a:t>
            </a:r>
            <a:r>
              <a:rPr lang="el-GR" sz="1600" dirty="0"/>
              <a:t>Πηγή: </a:t>
            </a:r>
            <a:r>
              <a:rPr lang="en-US" sz="1600" dirty="0"/>
              <a:t>http://dbc-labs.com/.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30. </a:t>
            </a:r>
            <a:r>
              <a:rPr lang="en-US" sz="1600" dirty="0"/>
              <a:t>Prolactin. Wikipedia the Free Encyclopedia. Creative Commons.  </a:t>
            </a:r>
            <a:r>
              <a:rPr lang="el-GR" sz="1600" dirty="0"/>
              <a:t>Σύνδεσμος:</a:t>
            </a:r>
            <a:r>
              <a:rPr lang="en-US" sz="1600" dirty="0"/>
              <a:t>https://en.wikipedia.org/wiki/Prolactin.  </a:t>
            </a:r>
            <a:r>
              <a:rPr lang="el-GR" sz="1600" dirty="0"/>
              <a:t>Πηγή: </a:t>
            </a:r>
            <a:r>
              <a:rPr lang="en-US" sz="1600" dirty="0"/>
              <a:t>https://en.wikipedia.org.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31. </a:t>
            </a:r>
            <a:r>
              <a:rPr lang="el-GR" sz="1600" dirty="0"/>
              <a:t>Σύνδεσμος: </a:t>
            </a:r>
            <a:r>
              <a:rPr lang="en-US" sz="1600" dirty="0"/>
              <a:t>http://www.dreamstime.com/stock-photography-human-growth-hormone-somatotropin-image23148812. </a:t>
            </a:r>
            <a:r>
              <a:rPr lang="el-GR" sz="1600" dirty="0"/>
              <a:t>Πηγή: </a:t>
            </a:r>
            <a:r>
              <a:rPr lang="en-US" sz="1600" dirty="0"/>
              <a:t>http://www.dreamstime.com.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6/8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32.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33. </a:t>
            </a:r>
            <a:r>
              <a:rPr lang="en-US" sz="1600" dirty="0"/>
              <a:t>Copyrighted. 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34: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35. </a:t>
            </a:r>
            <a:r>
              <a:rPr lang="el-GR" sz="1600" dirty="0"/>
              <a:t>Σύνδεσμος: </a:t>
            </a:r>
            <a:r>
              <a:rPr lang="en-US" sz="1600" dirty="0"/>
              <a:t>http://www.censa.de/der-speicheltest/grundlagen/hormone/melatonin.html.  </a:t>
            </a:r>
            <a:r>
              <a:rPr lang="el-GR" sz="1600" dirty="0"/>
              <a:t>Πηγή: </a:t>
            </a:r>
            <a:r>
              <a:rPr lang="en-US" sz="1600" dirty="0"/>
              <a:t>http://www.censa.de.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36. </a:t>
            </a:r>
            <a:r>
              <a:rPr lang="el-GR" sz="1600" dirty="0"/>
              <a:t>Σύνδεσμος:</a:t>
            </a:r>
            <a:r>
              <a:rPr lang="en-US" sz="1600" dirty="0"/>
              <a:t>https://www.pinterest.com/eyesonuphotoart/anatomy-and-science/. </a:t>
            </a:r>
            <a:r>
              <a:rPr lang="el-GR" sz="1600" dirty="0"/>
              <a:t>Πηγή: </a:t>
            </a:r>
            <a:r>
              <a:rPr lang="en-US" sz="1600" dirty="0"/>
              <a:t>https://www.pinterest.com/.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37</a:t>
            </a:r>
            <a:r>
              <a:rPr lang="el-GR" sz="1600" dirty="0"/>
              <a:t>. </a:t>
            </a:r>
            <a:r>
              <a:rPr lang="en-US" sz="1600" dirty="0" err="1"/>
              <a:t>Crystalinks</a:t>
            </a:r>
            <a:r>
              <a:rPr lang="en-US" sz="1600" dirty="0"/>
              <a:t> is Created and Designed by Ellie Crystal © 1995 - 2014 - All Rights Reserved. </a:t>
            </a:r>
            <a:r>
              <a:rPr lang="el-GR" sz="1600" dirty="0"/>
              <a:t>Σύνδεσμος:</a:t>
            </a:r>
            <a:r>
              <a:rPr lang="en-US" sz="1600" dirty="0"/>
              <a:t>http://www.crystalinks.com/thirdeyepineal.html. </a:t>
            </a:r>
            <a:r>
              <a:rPr lang="el-GR" sz="1600" dirty="0"/>
              <a:t>Πηγή: </a:t>
            </a:r>
            <a:r>
              <a:rPr lang="en-US" sz="1600" dirty="0"/>
              <a:t>http://www.crystalinks.com.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38. </a:t>
            </a:r>
            <a:r>
              <a:rPr lang="en-US" sz="1600" dirty="0"/>
              <a:t>The Great Soviet Encyclopedia, 3rd Edition (1970-1979). © 2010 The Gale Group, Inc. All rights reserved. </a:t>
            </a:r>
            <a:r>
              <a:rPr lang="el-GR" sz="1600" dirty="0"/>
              <a:t>Σύνδεσμος:</a:t>
            </a:r>
            <a:r>
              <a:rPr lang="en-US" sz="1600" dirty="0"/>
              <a:t>http://encyclopedia2.thefreedictionary.com/Thyroxine. </a:t>
            </a:r>
            <a:r>
              <a:rPr lang="el-GR" sz="1600" dirty="0"/>
              <a:t>Πηγή: </a:t>
            </a:r>
            <a:r>
              <a:rPr lang="en-US" sz="1600" dirty="0"/>
              <a:t>http://encyclopedia2.thefreedictionary.com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39.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40 </a:t>
            </a:r>
            <a:r>
              <a:rPr lang="el-GR" sz="1600" dirty="0"/>
              <a:t>. </a:t>
            </a:r>
            <a:r>
              <a:rPr lang="en-US" sz="1600" dirty="0"/>
              <a:t>Molecular Structure of Vitamin D. © 2015 </a:t>
            </a:r>
            <a:r>
              <a:rPr lang="en-US" sz="1600" dirty="0" err="1"/>
              <a:t>Phyte</a:t>
            </a:r>
            <a:r>
              <a:rPr lang="en-US" sz="1600" dirty="0"/>
              <a:t> Media Inc. </a:t>
            </a:r>
            <a:r>
              <a:rPr lang="el-GR" sz="1600" dirty="0"/>
              <a:t>Σύνδεσμος: </a:t>
            </a:r>
            <a:r>
              <a:rPr lang="en-US" sz="1600" dirty="0"/>
              <a:t>http://www.eattosaveyourlife.com/food-and-supplements/vitamin-d/. </a:t>
            </a:r>
            <a:r>
              <a:rPr lang="el-GR" sz="1600" dirty="0"/>
              <a:t>Πηγή: </a:t>
            </a:r>
            <a:r>
              <a:rPr lang="en-US" sz="1600" dirty="0"/>
              <a:t>http://www.eattosaveyourlife.com</a:t>
            </a:r>
            <a:r>
              <a:rPr lang="en-US" sz="1600" b="1" dirty="0"/>
              <a:t>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5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7</a:t>
            </a:r>
            <a:r>
              <a:rPr lang="en-US" sz="4000" b="1" dirty="0" smtClean="0"/>
              <a:t>/</a:t>
            </a:r>
            <a:r>
              <a:rPr lang="el-GR" sz="4000" b="1" dirty="0" smtClean="0"/>
              <a:t>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41. </a:t>
            </a:r>
            <a:r>
              <a:rPr lang="en-US" sz="1600" dirty="0"/>
              <a:t>Wikimedia. Creative Commons. 3d structure of salmon calcitonin after PDB 2GLH. Ref.: </a:t>
            </a:r>
            <a:r>
              <a:rPr lang="en-US" sz="1600" dirty="0" err="1"/>
              <a:t>G.Andreotti</a:t>
            </a:r>
            <a:r>
              <a:rPr lang="en-US" sz="1600" dirty="0"/>
              <a:t> et al. (2006). Structural determinants of salmon calcitonin bioactivity: the role of the </a:t>
            </a:r>
            <a:r>
              <a:rPr lang="en-US" sz="1600" dirty="0" err="1"/>
              <a:t>Leu</a:t>
            </a:r>
            <a:r>
              <a:rPr lang="en-US" sz="1600" dirty="0"/>
              <a:t>-based amphipathic alpha-helix.. J </a:t>
            </a:r>
            <a:r>
              <a:rPr lang="en-US" sz="1600" dirty="0" err="1"/>
              <a:t>Biol</a:t>
            </a:r>
            <a:r>
              <a:rPr lang="en-US" sz="1600" dirty="0"/>
              <a:t> </a:t>
            </a:r>
            <a:r>
              <a:rPr lang="en-US" sz="1600" dirty="0" err="1"/>
              <a:t>Chem</a:t>
            </a:r>
            <a:r>
              <a:rPr lang="en-US" sz="1600" dirty="0"/>
              <a:t>, 281, 24193-24203. PMID 16766525 [DOI: 10.1074/jbc.M603528200]. </a:t>
            </a:r>
            <a:r>
              <a:rPr lang="el-GR" sz="1600" dirty="0"/>
              <a:t>Σύνδεσμος: </a:t>
            </a:r>
            <a:r>
              <a:rPr lang="en-US" sz="1600" dirty="0"/>
              <a:t>https://commons.wikimedia.org/wiki/File:CALC1_2GLH.png. </a:t>
            </a:r>
            <a:r>
              <a:rPr lang="el-GR" sz="1600" dirty="0"/>
              <a:t>Πηγή: </a:t>
            </a:r>
            <a:r>
              <a:rPr lang="en-US" sz="1600" dirty="0"/>
              <a:t>adapted from http://www.pdb.org/pdb/files/2glh.pdb using </a:t>
            </a:r>
            <a:r>
              <a:rPr lang="en-US" sz="1600" dirty="0" err="1"/>
              <a:t>PyMOL</a:t>
            </a:r>
            <a:r>
              <a:rPr lang="en-US" sz="1600" dirty="0"/>
              <a:t>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42</a:t>
            </a:r>
            <a:r>
              <a:rPr lang="el-GR" sz="1600" dirty="0"/>
              <a:t>. </a:t>
            </a:r>
            <a:r>
              <a:rPr lang="en-US" sz="1600" dirty="0"/>
              <a:t>Copyright 2011 E</a:t>
            </a:r>
            <a:r>
              <a:rPr lang="el-GR" sz="1600" dirty="0"/>
              <a:t>κδόσεις </a:t>
            </a:r>
            <a:r>
              <a:rPr lang="en-US" sz="1600" dirty="0"/>
              <a:t>Utopia. </a:t>
            </a:r>
            <a:r>
              <a:rPr lang="el-GR" sz="1600" dirty="0"/>
              <a:t>Πηγή: Ζωολογία ΙΙ Ολοκληρωμένες Αρχές, Τόμος ΙΙ. </a:t>
            </a:r>
            <a:r>
              <a:rPr lang="en-US" sz="1600" dirty="0"/>
              <a:t>Hickman, Roberts, Keen, Larson, </a:t>
            </a:r>
            <a:r>
              <a:rPr lang="en-US" sz="1600" dirty="0" err="1"/>
              <a:t>l’Anson</a:t>
            </a:r>
            <a:r>
              <a:rPr lang="en-US" sz="1600" dirty="0"/>
              <a:t>, </a:t>
            </a:r>
            <a:r>
              <a:rPr lang="en-US" sz="1600" dirty="0" err="1"/>
              <a:t>Eisenhour</a:t>
            </a:r>
            <a:r>
              <a:rPr lang="en-US" sz="1600" dirty="0"/>
              <a:t>. 14</a:t>
            </a:r>
            <a:r>
              <a:rPr lang="el-GR" sz="1600" dirty="0"/>
              <a:t>η Αμερικάνικη – 2η Ελληνική Έκδοση. Εκδόσεις </a:t>
            </a:r>
            <a:r>
              <a:rPr lang="en-US" sz="1600" dirty="0"/>
              <a:t>Utopia, ISBN: 978-960-99280-3-8.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43</a:t>
            </a:r>
            <a:r>
              <a:rPr lang="el-GR" sz="1600" dirty="0"/>
              <a:t>. (</a:t>
            </a:r>
            <a:r>
              <a:rPr lang="en-US" sz="1600" dirty="0"/>
              <a:t>March 2009) Expansion, grouping, addition of enzyme localization, numbering of cholesterol and coloring by Mikael </a:t>
            </a:r>
            <a:r>
              <a:rPr lang="en-US" sz="1600" dirty="0" err="1"/>
              <a:t>Häggström</a:t>
            </a:r>
            <a:r>
              <a:rPr lang="en-US" sz="1600" dirty="0"/>
              <a:t>.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https://en.wikipedia.org/wiki/File:Steroidogenesis.svg. </a:t>
            </a:r>
            <a:r>
              <a:rPr lang="el-GR" sz="1600" dirty="0"/>
              <a:t>Πηγή: </a:t>
            </a:r>
            <a:r>
              <a:rPr lang="en-US" sz="1600" dirty="0"/>
              <a:t>https://en.wikipedia.org/.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44. </a:t>
            </a:r>
            <a:r>
              <a:rPr lang="en-US" sz="1600" dirty="0"/>
              <a:t>GNU Free Documentation License (GFDL), Public domain (PD). Author </a:t>
            </a:r>
            <a:r>
              <a:rPr lang="en-US" sz="1600" dirty="0" err="1"/>
              <a:t>Cacycle</a:t>
            </a:r>
            <a:r>
              <a:rPr lang="en-US" sz="1600" dirty="0"/>
              <a:t>. </a:t>
            </a:r>
            <a:r>
              <a:rPr lang="el-GR" sz="1600" dirty="0"/>
              <a:t>Σύνδεσμος:</a:t>
            </a:r>
            <a:r>
              <a:rPr lang="en-US" sz="1600" dirty="0"/>
              <a:t>http://www.easypedia.gr/el/articles/a/d/r/%CE%95%CE%B9%CE%BA%CF%8C%CE%BD%CE%B1~Adrenaline_chemical_structure.png_5de2.html.  </a:t>
            </a:r>
            <a:r>
              <a:rPr lang="el-GR" sz="1600" dirty="0"/>
              <a:t>Πηγή: </a:t>
            </a:r>
            <a:r>
              <a:rPr lang="en-US" sz="1600" dirty="0" err="1"/>
              <a:t>Selfmade</a:t>
            </a:r>
            <a:r>
              <a:rPr lang="en-US" sz="1600" dirty="0"/>
              <a:t>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45. </a:t>
            </a:r>
            <a:r>
              <a:rPr lang="en-US" sz="1600" dirty="0"/>
              <a:t>Copyrighted.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46. </a:t>
            </a:r>
            <a:r>
              <a:rPr lang="el-GR" sz="1600" dirty="0"/>
              <a:t>© 2002-2015 </a:t>
            </a:r>
            <a:r>
              <a:rPr lang="en-US" sz="1600" dirty="0"/>
              <a:t>Beta Cell Biology Consortium - All Rights Reserved. </a:t>
            </a:r>
            <a:r>
              <a:rPr lang="el-GR" sz="1600" dirty="0"/>
              <a:t>Σύνδεσμος: </a:t>
            </a:r>
            <a:r>
              <a:rPr lang="en-US" sz="1600" dirty="0"/>
              <a:t>https://www.betacell.org/content/articleview/article_id/8/. </a:t>
            </a:r>
            <a:r>
              <a:rPr lang="el-GR" sz="1600" dirty="0"/>
              <a:t>Πηγή: </a:t>
            </a:r>
            <a:r>
              <a:rPr lang="en-US" sz="1600" dirty="0"/>
              <a:t>https://</a:t>
            </a:r>
            <a:r>
              <a:rPr lang="en-US" sz="1600" dirty="0" smtClean="0"/>
              <a:t>www.betacell.org</a:t>
            </a:r>
            <a:r>
              <a:rPr lang="el-GR" sz="1600" dirty="0" smtClean="0"/>
              <a:t>.</a:t>
            </a:r>
            <a:endParaRPr lang="en-US" sz="1600" dirty="0"/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462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l-GR" sz="4000" b="1" dirty="0"/>
              <a:t>Σημείωμα </a:t>
            </a:r>
            <a:r>
              <a:rPr lang="el-GR" sz="4000" b="1" dirty="0" smtClean="0"/>
              <a:t/>
            </a:r>
            <a:br>
              <a:rPr lang="el-GR" sz="4000" b="1" dirty="0" smtClean="0"/>
            </a:br>
            <a:r>
              <a:rPr lang="el-GR" sz="4000" b="1" dirty="0" smtClean="0"/>
              <a:t>Χρήσης </a:t>
            </a:r>
            <a:r>
              <a:rPr lang="el-GR" sz="4000" b="1" dirty="0"/>
              <a:t>Έργων </a:t>
            </a:r>
            <a:r>
              <a:rPr lang="el-GR" sz="4000" b="1" dirty="0" smtClean="0"/>
              <a:t>Τρίτων</a:t>
            </a:r>
            <a:r>
              <a:rPr lang="en-US" sz="4000" b="1" dirty="0" smtClean="0"/>
              <a:t> </a:t>
            </a:r>
            <a:r>
              <a:rPr lang="el-GR" sz="4000" b="1" dirty="0" smtClean="0"/>
              <a:t>8</a:t>
            </a:r>
            <a:r>
              <a:rPr lang="en-US" sz="4000" b="1" dirty="0" smtClean="0"/>
              <a:t>/</a:t>
            </a:r>
            <a:r>
              <a:rPr lang="el-GR" sz="4000" b="1" dirty="0" smtClean="0"/>
              <a:t>8</a:t>
            </a:r>
            <a:endParaRPr lang="el-G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l-GR" sz="1600" b="1" dirty="0"/>
              <a:t>Εικόνα 47. </a:t>
            </a:r>
            <a:r>
              <a:rPr lang="en-US" sz="1600" dirty="0"/>
              <a:t>Glucagon. Wikipedia the Free Encyclopedia. </a:t>
            </a:r>
            <a:r>
              <a:rPr lang="el-GR" sz="1600" dirty="0"/>
              <a:t>Σύνδεσμος: </a:t>
            </a:r>
            <a:r>
              <a:rPr lang="en-US" sz="1600" dirty="0"/>
              <a:t>https://en.wikipedia.org/wiki/Glucagon. </a:t>
            </a:r>
            <a:r>
              <a:rPr lang="el-GR" sz="1600" dirty="0"/>
              <a:t>Πηγή: </a:t>
            </a:r>
            <a:r>
              <a:rPr lang="en-US" sz="1600" dirty="0"/>
              <a:t>https://en.wikipedia.org</a:t>
            </a:r>
          </a:p>
          <a:p>
            <a:pPr>
              <a:spcBef>
                <a:spcPts val="600"/>
              </a:spcBef>
            </a:pPr>
            <a:r>
              <a:rPr lang="el-GR" sz="1600" b="1" dirty="0" smtClean="0"/>
              <a:t>Εικόνα </a:t>
            </a:r>
            <a:r>
              <a:rPr lang="el-GR" sz="1600" b="1" dirty="0"/>
              <a:t>48. </a:t>
            </a:r>
            <a:r>
              <a:rPr lang="en-US" sz="1600" dirty="0"/>
              <a:t>U.S. National Library of Medicine National Center for Biotechnology Information. </a:t>
            </a:r>
            <a:r>
              <a:rPr lang="el-GR" sz="1600" dirty="0"/>
              <a:t>Σύνδεσμος: </a:t>
            </a:r>
            <a:r>
              <a:rPr lang="en-US" sz="1600" dirty="0"/>
              <a:t>http://pubchem.ncbi.nlm.nih.gov/compound/158. </a:t>
            </a:r>
            <a:r>
              <a:rPr lang="el-GR" sz="1600" dirty="0"/>
              <a:t>Πηγή: </a:t>
            </a:r>
            <a:r>
              <a:rPr lang="en-US" sz="1600" dirty="0"/>
              <a:t>http://pubchem.ncbi.nlm.nih.gov/.</a:t>
            </a:r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  <a:p>
            <a:pPr>
              <a:spcBef>
                <a:spcPts val="600"/>
              </a:spcBef>
            </a:pPr>
            <a:endParaRPr lang="en-US" sz="1600" b="1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9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/>
          <p:cNvPicPr>
            <a:picLocks noGrp="1" noChangeAspect="1"/>
          </p:cNvPicPr>
          <p:nvPr>
            <p:ph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121" y="3811400"/>
            <a:ext cx="2462777" cy="243959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smtClean="0"/>
              <a:t>Μηχανισμοί δράσης ορμονών:</a:t>
            </a:r>
            <a:br>
              <a:rPr lang="el-GR" sz="4000" dirty="0" smtClean="0"/>
            </a:br>
            <a:r>
              <a:rPr lang="el-GR" sz="3200" dirty="0" smtClean="0"/>
              <a:t>δεύτεροι αγγελιοφόροι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000" dirty="0" smtClean="0">
                <a:cs typeface="Times New Roman" pitchFamily="18" charset="0"/>
              </a:rPr>
              <a:t>Σύστημα μετάδοσης σήματος που παράγει 3 </a:t>
            </a:r>
            <a:r>
              <a:rPr lang="el-GR" sz="2000" dirty="0">
                <a:cs typeface="Times New Roman" pitchFamily="18" charset="0"/>
              </a:rPr>
              <a:t>συνολικά δεύτερους </a:t>
            </a:r>
            <a:r>
              <a:rPr lang="el-GR" sz="2000" dirty="0" smtClean="0">
                <a:cs typeface="Times New Roman" pitchFamily="18" charset="0"/>
              </a:rPr>
              <a:t>αγγελιοφόρους:</a:t>
            </a:r>
            <a:endParaRPr lang="en-GB" sz="2000" dirty="0">
              <a:cs typeface="Times New Roman" pitchFamily="18" charset="0"/>
            </a:endParaRPr>
          </a:p>
          <a:p>
            <a:r>
              <a:rPr lang="el-GR" sz="2000" b="1" dirty="0">
                <a:cs typeface="Times New Roman" pitchFamily="18" charset="0"/>
              </a:rPr>
              <a:t>Ασβέστιο</a:t>
            </a:r>
            <a:endParaRPr lang="en-GB" sz="2000" b="1" dirty="0">
              <a:cs typeface="Times New Roman" pitchFamily="18" charset="0"/>
            </a:endParaRPr>
          </a:p>
          <a:p>
            <a:r>
              <a:rPr lang="el-GR" sz="2000" b="1" dirty="0" err="1" smtClean="0">
                <a:cs typeface="Times New Roman" pitchFamily="18" charset="0"/>
              </a:rPr>
              <a:t>Τριφωσφορική</a:t>
            </a:r>
            <a:r>
              <a:rPr lang="el-GR" sz="2000" b="1" dirty="0" smtClean="0">
                <a:cs typeface="Times New Roman" pitchFamily="18" charset="0"/>
              </a:rPr>
              <a:t> </a:t>
            </a:r>
            <a:r>
              <a:rPr lang="el-GR" sz="2000" b="1" dirty="0" err="1">
                <a:cs typeface="Times New Roman" pitchFamily="18" charset="0"/>
              </a:rPr>
              <a:t>ινοσιτόλη</a:t>
            </a:r>
            <a:r>
              <a:rPr lang="el-GR" sz="2000" b="1" dirty="0">
                <a:cs typeface="Times New Roman" pitchFamily="18" charset="0"/>
              </a:rPr>
              <a:t> (ΙΡ</a:t>
            </a:r>
            <a:r>
              <a:rPr lang="el-GR" sz="2000" b="1" baseline="-25000" dirty="0">
                <a:cs typeface="Times New Roman" pitchFamily="18" charset="0"/>
              </a:rPr>
              <a:t>3</a:t>
            </a:r>
            <a:r>
              <a:rPr lang="el-GR" sz="2000" b="1" dirty="0">
                <a:cs typeface="Times New Roman" pitchFamily="18" charset="0"/>
              </a:rPr>
              <a:t>)</a:t>
            </a:r>
            <a:endParaRPr lang="en-GB" sz="2000" b="1" dirty="0">
              <a:cs typeface="Times New Roman" pitchFamily="18" charset="0"/>
            </a:endParaRPr>
          </a:p>
          <a:p>
            <a:r>
              <a:rPr lang="en-US" sz="2000" b="1" dirty="0" smtClean="0">
                <a:cs typeface="Times New Roman" pitchFamily="18" charset="0"/>
              </a:rPr>
              <a:t>Δ</a:t>
            </a:r>
            <a:r>
              <a:rPr lang="el-GR" sz="2000" b="1" dirty="0" err="1">
                <a:cs typeface="Times New Roman" pitchFamily="18" charset="0"/>
              </a:rPr>
              <a:t>ιακυλγλυκερόλη</a:t>
            </a:r>
            <a:r>
              <a:rPr lang="el-GR" sz="2000" b="1" dirty="0">
                <a:cs typeface="Times New Roman" pitchFamily="18" charset="0"/>
              </a:rPr>
              <a:t> (</a:t>
            </a:r>
            <a:r>
              <a:rPr lang="en-GB" sz="2000" b="1" dirty="0">
                <a:cs typeface="Times New Roman" pitchFamily="18" charset="0"/>
              </a:rPr>
              <a:t>DAG)</a:t>
            </a:r>
            <a:endParaRPr lang="el-GR" sz="2000" b="1" dirty="0">
              <a:cs typeface="Times New Roman" pitchFamily="18" charset="0"/>
            </a:endParaRPr>
          </a:p>
          <a:p>
            <a:pPr algn="ctr"/>
            <a:endParaRPr lang="el-GR" sz="2000" dirty="0"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3" y="4015195"/>
            <a:ext cx="2844957" cy="2032000"/>
          </a:xfrm>
        </p:spPr>
      </p:pic>
      <p:pic>
        <p:nvPicPr>
          <p:cNvPr id="18" name="Content Placeholder 17"/>
          <p:cNvPicPr>
            <a:picLocks noGrp="1" noChangeAspect="1"/>
          </p:cNvPicPr>
          <p:nvPr>
            <p:ph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10" y="1648921"/>
            <a:ext cx="2993762" cy="2692170"/>
          </a:xfrm>
        </p:spPr>
      </p:pic>
      <p:sp>
        <p:nvSpPr>
          <p:cNvPr id="9" name="TextBox 8"/>
          <p:cNvSpPr txBox="1"/>
          <p:nvPr/>
        </p:nvSpPr>
        <p:spPr>
          <a:xfrm>
            <a:off x="8239953" y="402740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3</a:t>
            </a:r>
            <a:endParaRPr lang="el-GR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847890" y="577019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4</a:t>
            </a:r>
            <a:endParaRPr lang="el-GR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692847" y="5752653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5</a:t>
            </a:r>
            <a:endParaRPr lang="el-GR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8118924" y="2381712"/>
            <a:ext cx="258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</a:t>
            </a:r>
            <a:endParaRPr lang="el-GR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824381" y="4027401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71196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 smtClean="0"/>
              <a:t>Εισαγωγή στο Χημικό Συντονισμό</a:t>
            </a:r>
            <a:br>
              <a:rPr lang="el-GR" sz="4000" dirty="0" smtClean="0"/>
            </a:br>
            <a:r>
              <a:rPr lang="el-GR" sz="3100" dirty="0" smtClean="0"/>
              <a:t>Μηχανισμοί μετάδοσης σήματος στο κύτταρο 1/9</a:t>
            </a:r>
            <a:endParaRPr lang="en-US" sz="31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48" y="1570180"/>
            <a:ext cx="5068350" cy="4636655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/>
              <a:t>Ενότητα  3η. Ορμόνες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56277-EA16-4AF5-BFB5-E5ECBBB3949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98492" y="592983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/>
              <a:t>6</a:t>
            </a:r>
            <a:endParaRPr lang="el-GR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Θέμα του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1.pptx" id="{384095AA-3FED-4702-B384-88A1E9625162}" vid="{8E3B2130-187F-4ED6-B635-B15099330E8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TEMPLATE1a</Template>
  <TotalTime>1631</TotalTime>
  <Words>4622</Words>
  <Application>Microsoft Office PowerPoint</Application>
  <PresentationFormat>On-screen Show (4:3)</PresentationFormat>
  <Paragraphs>656</Paragraphs>
  <Slides>76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Arial</vt:lpstr>
      <vt:lpstr>Calibri</vt:lpstr>
      <vt:lpstr>ＭＳ Ｐゴシック</vt:lpstr>
      <vt:lpstr>ＭＳ Ｐゴシック</vt:lpstr>
      <vt:lpstr>Tahoma</vt:lpstr>
      <vt:lpstr>Times New Roman</vt:lpstr>
      <vt:lpstr>Wingdings</vt:lpstr>
      <vt:lpstr>Θέμα του Office</vt:lpstr>
      <vt:lpstr>Zωολογία ΙΙ</vt:lpstr>
      <vt:lpstr>Χημικός Συντονισμός</vt:lpstr>
      <vt:lpstr>Σκοπός της διάλεξης</vt:lpstr>
      <vt:lpstr>Προσδοκώμενα αποτελέσματα</vt:lpstr>
      <vt:lpstr>Εξωκρινείς αδένες</vt:lpstr>
      <vt:lpstr>Ενδοκρινείς αδένες:  Βασικά στοιχεία</vt:lpstr>
      <vt:lpstr>Μηχανισμοί δράσης ορμονών</vt:lpstr>
      <vt:lpstr>Μηχανισμοί δράσης ορμονών: δεύτεροι αγγελιοφόροι</vt:lpstr>
      <vt:lpstr>Εισαγωγή στο Χημικό Συντονισμό Μηχανισμοί μετάδοσης σήματος στο κύτταρο 1/9</vt:lpstr>
      <vt:lpstr>Εισαγωγή στο Χημικό Συντονισμό Μηχανισμοί μετάδοσης σήματος στο κύτταρο 2/9</vt:lpstr>
      <vt:lpstr>Εισαγωγή στο Χημικό Συντονισμό Μηχανισμοί μετάδοσης σήματος στο κύτταρο 3/9</vt:lpstr>
      <vt:lpstr>Εισαγωγή στο Χημικό Συντονισμό Μηχανισμοί μετάδοσης σήματος στο κύτταρο 4/9</vt:lpstr>
      <vt:lpstr>Εισαγωγή στο Χημικό Συντονισμό Μηχανισμοί μετάδοσης σήματος στο κύτταρο 5/9</vt:lpstr>
      <vt:lpstr>H διακυλγλυκερόλη (DAG) ως δεύτερος αγγελιοφόρος</vt:lpstr>
      <vt:lpstr>Εισαγωγή στο Χημικό Συντονισμό Μηχανισμοί μετάδοσης σήματος στο κύτταρο 6/9</vt:lpstr>
      <vt:lpstr>Εισαγωγή στο Χημικό Συντονισμό Μηχανισμοί μετάδοσης σήματος στο κύτταρο 7/9</vt:lpstr>
      <vt:lpstr>Εισαγωγή στο Χημικό Συντονισμό Μηχανισμοί μετάδοσης σήματος στο κύτταρο 8/9</vt:lpstr>
      <vt:lpstr>Εισαγωγή στο Χημικό Συντονισμό Μηχανισμοί μετάδοσης σήματος στο κύτταρο 9/9</vt:lpstr>
      <vt:lpstr>Περισσότερη πολυπλοκότητα: Μεταφορά σήματος από αυξητικούς παράγοντες</vt:lpstr>
      <vt:lpstr>Είδη ορμονών – Τρόποι δράσης: Ορμόνες Ασπονδύλων</vt:lpstr>
      <vt:lpstr>Είδη ορμονών – Τρόποι δράσης: Τρόπος δράσης της εκδυσόνης και της νεανικής ορμόνης</vt:lpstr>
      <vt:lpstr>Είδη ορμονών – Τρόποι δράσης: Τι είναι αρνητική / θετική ανάδρση</vt:lpstr>
      <vt:lpstr>Είδη ορμονών – Τρόποι δράσης: Ορμόνες Σπονδυλοζώων – Ενδοκρινείς αδένες</vt:lpstr>
      <vt:lpstr>Είδη ορμονών – Τρόποι δράσης: Δομή υποθαλάμου - υπόφυσης</vt:lpstr>
      <vt:lpstr>Θυρεοτροπίνη (ΤSΗ):</vt:lpstr>
      <vt:lpstr>Θυλακιοτρόπος (FSΗ)  1/2</vt:lpstr>
      <vt:lpstr>Θυλακιοτρόπος (FSΗ)  2/2</vt:lpstr>
      <vt:lpstr>Ωχρινοποιητική ορμόνη (LΗ)  1/2</vt:lpstr>
      <vt:lpstr>Ωχρινοποιητική ορμόνη (LΗ)  2/2</vt:lpstr>
      <vt:lpstr>Προλακτίνη 1/3</vt:lpstr>
      <vt:lpstr>Προλακτίνη 2/3</vt:lpstr>
      <vt:lpstr>Προλακτίνη 3/3</vt:lpstr>
      <vt:lpstr>Σωματοτροπίνη (GH)</vt:lpstr>
      <vt:lpstr>Αδρενοκορτικοτροπίνη (ACTH)</vt:lpstr>
      <vt:lpstr>Μελανοτροπίνη (MSH) 1/2</vt:lpstr>
      <vt:lpstr>Μελανοτροπίνη (MSH) 2/2</vt:lpstr>
      <vt:lpstr>Εγκεφαλικά νευροπεπτίδια</vt:lpstr>
      <vt:lpstr>Ωκυτονίνη 1/2</vt:lpstr>
      <vt:lpstr>Ωκυτονίνη 2/2</vt:lpstr>
      <vt:lpstr>Βασοπρεσίνη ή ADH 1/2</vt:lpstr>
      <vt:lpstr>Βασοπρεσίνη ή ADH 2/2</vt:lpstr>
      <vt:lpstr>Αγγειοτονίνη (Vasotocin) </vt:lpstr>
      <vt:lpstr>Μελατονίνη 1/3</vt:lpstr>
      <vt:lpstr>Μελατονίνη 2/3</vt:lpstr>
      <vt:lpstr>Μελατονίνη 3/3</vt:lpstr>
      <vt:lpstr>Ορμόνες Μεταβολισμού: Θυροξίνη 1/2</vt:lpstr>
      <vt:lpstr>Ορμόνες Μεταβολισμού: Θυροξίνη 2/2</vt:lpstr>
      <vt:lpstr>Ορμόνες Μεταβολισμού: Παραθορμόνη</vt:lpstr>
      <vt:lpstr>Ορμόνες Μεταβολισμού:  1,25-διυδροξυ-βιταμίνη D</vt:lpstr>
      <vt:lpstr>Ορμόνες Μεταβολισμού:  Καλσιτονίνη 1/2</vt:lpstr>
      <vt:lpstr>Ορμόνες Μεταβολισμού:  Καλσιτονίνη 2/2</vt:lpstr>
      <vt:lpstr>Επινεφρίδια Γλυκοκορτικοειδή-Κορτιζόλη </vt:lpstr>
      <vt:lpstr>Επινεφρίδια Μεταλλοκορτικοειδή-Αλδοστερόνη 1/2</vt:lpstr>
      <vt:lpstr>Επινεφρίδια Μεταλλοκορτικοειδή-Αλδοστερόνη 2/2</vt:lpstr>
      <vt:lpstr>Επινεφρίδια</vt:lpstr>
      <vt:lpstr>Επινεφρίδια Επινεφρίνη / Νορεπινεφρίνη </vt:lpstr>
      <vt:lpstr>Ινσουλίνη 1/2</vt:lpstr>
      <vt:lpstr>Ινσουλίνη 2/2</vt:lpstr>
      <vt:lpstr>Γλυκαγόνη</vt:lpstr>
      <vt:lpstr>Προστανοειδή</vt:lpstr>
      <vt:lpstr>Τέλος Παρουσίασης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 Ιστορικού Εκδόσεων Έργου</vt:lpstr>
      <vt:lpstr>Σημείωμα Αδειοδότησης</vt:lpstr>
      <vt:lpstr>Διατήρηση Σημειωμάτων</vt:lpstr>
      <vt:lpstr>Σημείωμα  Χρήσης Έργων Τρίτων 1/8</vt:lpstr>
      <vt:lpstr>Σημείωμα  Χρήσης Έργων Τρίτων 2/8</vt:lpstr>
      <vt:lpstr>Σημείωμα  Χρήσης Έργων Τρίτων 3/8</vt:lpstr>
      <vt:lpstr>Σημείωμα  Χρήσης Έργων Τρίτων 4/8</vt:lpstr>
      <vt:lpstr>Σημείωμα  Χρήσης Έργων Τρίτων 5/8</vt:lpstr>
      <vt:lpstr>Σημείωμα  Χρήσης Έργων Τρίτων 6/8</vt:lpstr>
      <vt:lpstr>Σημείωμα  Χρήσης Έργων Τρίτων 7/8</vt:lpstr>
      <vt:lpstr>Σημείωμα  Χρήσης Έργων Τρίτων 8/8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Vassiliki Siafaka</dc:creator>
  <cp:lastModifiedBy>Vassiliki Siafaka</cp:lastModifiedBy>
  <cp:revision>248</cp:revision>
  <dcterms:created xsi:type="dcterms:W3CDTF">2015-03-24T06:43:16Z</dcterms:created>
  <dcterms:modified xsi:type="dcterms:W3CDTF">2015-11-12T21:21:56Z</dcterms:modified>
</cp:coreProperties>
</file>