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sldIdLst>
    <p:sldId id="456" r:id="rId2"/>
    <p:sldId id="457" r:id="rId3"/>
    <p:sldId id="491" r:id="rId4"/>
    <p:sldId id="492" r:id="rId5"/>
    <p:sldId id="493" r:id="rId6"/>
    <p:sldId id="459" r:id="rId7"/>
    <p:sldId id="460" r:id="rId8"/>
    <p:sldId id="461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470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480" r:id="rId41"/>
    <p:sldId id="524" r:id="rId42"/>
    <p:sldId id="525" r:id="rId43"/>
    <p:sldId id="526" r:id="rId44"/>
    <p:sldId id="527" r:id="rId45"/>
    <p:sldId id="528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410" r:id="rId56"/>
    <p:sldId id="411" r:id="rId57"/>
    <p:sldId id="412" r:id="rId58"/>
    <p:sldId id="541" r:id="rId59"/>
    <p:sldId id="542" r:id="rId60"/>
    <p:sldId id="414" r:id="rId61"/>
    <p:sldId id="415" r:id="rId62"/>
    <p:sldId id="416" r:id="rId63"/>
    <p:sldId id="539" r:id="rId64"/>
    <p:sldId id="54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884" autoAdjust="0"/>
    <p:restoredTop sz="79245" autoAdjust="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2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1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0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5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4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4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0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0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69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84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1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2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Z</a:t>
            </a:r>
            <a:r>
              <a:rPr lang="el-GR" sz="4400" dirty="0" err="1"/>
              <a:t>ωολογία</a:t>
            </a:r>
            <a:r>
              <a:rPr lang="el-GR" sz="4400" dirty="0"/>
              <a:t>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l-GR" sz="2800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. Βιολογικοί Ρυθμοί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600" dirty="0" smtClean="0"/>
              <a:t>Σκαρλάτος Ντέντος, Επίκουρος Καθηγητής</a:t>
            </a:r>
            <a:endParaRPr lang="el-GR" sz="2600" dirty="0"/>
          </a:p>
          <a:p>
            <a:r>
              <a:rPr lang="el-GR" sz="2600" dirty="0"/>
              <a:t>Σχολή Θετικών Επιστημών</a:t>
            </a:r>
          </a:p>
          <a:p>
            <a:r>
              <a:rPr lang="el-GR" sz="26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"/>
    </mc:Choice>
    <mc:Fallback xmlns="">
      <p:transition spd="slow" advTm="21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Είδη Βιολογικών ρυθμών : </a:t>
            </a:r>
            <a:br>
              <a:rPr lang="el-GR" sz="4000" dirty="0" smtClean="0"/>
            </a:br>
            <a:r>
              <a:rPr lang="el-GR" sz="4000" dirty="0" err="1" smtClean="0"/>
              <a:t>Νυχθημερείς</a:t>
            </a:r>
            <a:r>
              <a:rPr lang="el-GR" sz="4000" dirty="0" smtClean="0"/>
              <a:t> ρυθμοί 1/</a:t>
            </a:r>
            <a:r>
              <a:rPr lang="en-US" sz="4000" dirty="0" smtClean="0"/>
              <a:t>2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l-GR" sz="22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l-GR" sz="2200" dirty="0" smtClean="0">
                <a:cs typeface="Times New Roman" pitchFamily="18" charset="0"/>
              </a:rPr>
              <a:t>Ο </a:t>
            </a:r>
            <a:r>
              <a:rPr lang="el-GR" sz="2200" dirty="0" err="1">
                <a:cs typeface="Times New Roman" pitchFamily="18" charset="0"/>
              </a:rPr>
              <a:t>νυχθημερής</a:t>
            </a:r>
            <a:r>
              <a:rPr lang="el-GR" sz="2200" dirty="0">
                <a:cs typeface="Times New Roman" pitchFamily="18" charset="0"/>
              </a:rPr>
              <a:t> ρυθμός εμφανίζει </a:t>
            </a:r>
            <a:r>
              <a:rPr lang="el-GR" sz="2200" b="1" dirty="0">
                <a:cs typeface="Times New Roman" pitchFamily="18" charset="0"/>
              </a:rPr>
              <a:t>περιοδικότητα 22-26 ωρών</a:t>
            </a:r>
            <a:endParaRPr lang="en-GB" sz="2200" b="1" dirty="0">
              <a:cs typeface="Times New Roman" pitchFamily="18" charset="0"/>
            </a:endParaRPr>
          </a:p>
          <a:p>
            <a:r>
              <a:rPr lang="el-GR" sz="2200" dirty="0" smtClean="0">
                <a:cs typeface="Times New Roman" pitchFamily="18" charset="0"/>
              </a:rPr>
              <a:t>Χαρακτηρίζεται </a:t>
            </a:r>
            <a:r>
              <a:rPr lang="el-GR" sz="2200" dirty="0">
                <a:cs typeface="Times New Roman" pitchFamily="18" charset="0"/>
              </a:rPr>
              <a:t>από </a:t>
            </a:r>
            <a:r>
              <a:rPr lang="el-GR" sz="2200" b="1" dirty="0">
                <a:cs typeface="Times New Roman" pitchFamily="18" charset="0"/>
              </a:rPr>
              <a:t>αλλαγές μεταξύ περιόδων κινητικότητας και ηρεμίας</a:t>
            </a:r>
            <a:r>
              <a:rPr lang="el-GR" sz="2200" dirty="0">
                <a:cs typeface="Times New Roman" pitchFamily="18" charset="0"/>
              </a:rPr>
              <a:t>.</a:t>
            </a:r>
          </a:p>
          <a:p>
            <a:r>
              <a:rPr lang="el-GR" sz="2200" dirty="0" smtClean="0">
                <a:cs typeface="Times New Roman" pitchFamily="18" charset="0"/>
              </a:rPr>
              <a:t>Αν </a:t>
            </a:r>
            <a:r>
              <a:rPr lang="el-GR" sz="2200" dirty="0">
                <a:cs typeface="Times New Roman" pitchFamily="18" charset="0"/>
              </a:rPr>
              <a:t>και υπάρχει ένα βασικό σύστημα νευρικών ρυθμίσεων που συντονίζει το </a:t>
            </a:r>
            <a:r>
              <a:rPr lang="el-GR" sz="2200" dirty="0" err="1">
                <a:cs typeface="Times New Roman" pitchFamily="18" charset="0"/>
              </a:rPr>
              <a:t>νυχθημερή</a:t>
            </a:r>
            <a:r>
              <a:rPr lang="el-GR" sz="2200" dirty="0">
                <a:cs typeface="Times New Roman" pitchFamily="18" charset="0"/>
              </a:rPr>
              <a:t> ρυθμό, η </a:t>
            </a:r>
            <a:r>
              <a:rPr lang="el-GR" sz="2200" dirty="0" err="1">
                <a:cs typeface="Times New Roman" pitchFamily="18" charset="0"/>
              </a:rPr>
              <a:t>νευρο</a:t>
            </a:r>
            <a:r>
              <a:rPr lang="el-GR" sz="2200" dirty="0">
                <a:cs typeface="Times New Roman" pitchFamily="18" charset="0"/>
              </a:rPr>
              <a:t>-ενδοκρινική ρύθμιση </a:t>
            </a:r>
            <a:r>
              <a:rPr lang="el-GR" sz="2200" b="1" dirty="0">
                <a:cs typeface="Times New Roman" pitchFamily="18" charset="0"/>
              </a:rPr>
              <a:t>εμφανίζει αποκλίσεις </a:t>
            </a:r>
            <a:r>
              <a:rPr lang="el-GR" sz="2200" dirty="0">
                <a:cs typeface="Times New Roman" pitchFamily="18" charset="0"/>
              </a:rPr>
              <a:t>που σχετίζονται με τη βιολογική κατάσταση του οργανισμού όπως η </a:t>
            </a:r>
            <a:r>
              <a:rPr lang="el-GR" sz="2200" b="1" dirty="0">
                <a:cs typeface="Times New Roman" pitchFamily="18" charset="0"/>
              </a:rPr>
              <a:t>ηλικία.</a:t>
            </a:r>
            <a:r>
              <a:rPr lang="el-GR" sz="2200" dirty="0">
                <a:cs typeface="Times New Roman" pitchFamily="18" charset="0"/>
              </a:rPr>
              <a:t> </a:t>
            </a:r>
          </a:p>
          <a:p>
            <a:r>
              <a:rPr lang="el-GR" sz="2200" b="1" dirty="0" smtClean="0">
                <a:cs typeface="Times New Roman" pitchFamily="18" charset="0"/>
              </a:rPr>
              <a:t>Δεν </a:t>
            </a:r>
            <a:r>
              <a:rPr lang="el-GR" sz="2200" b="1" dirty="0">
                <a:cs typeface="Times New Roman" pitchFamily="18" charset="0"/>
              </a:rPr>
              <a:t>είναι το μήκος της ημέρας ή το μήκος της νύχτ</a:t>
            </a:r>
            <a:r>
              <a:rPr lang="el-GR" sz="2200" dirty="0">
                <a:cs typeface="Times New Roman" pitchFamily="18" charset="0"/>
              </a:rPr>
              <a:t>ας που επηρεάζει τους </a:t>
            </a:r>
            <a:r>
              <a:rPr lang="el-GR" sz="2200" dirty="0" err="1">
                <a:cs typeface="Times New Roman" pitchFamily="18" charset="0"/>
              </a:rPr>
              <a:t>νυχθημερείς</a:t>
            </a:r>
            <a:r>
              <a:rPr lang="el-GR" sz="2200" dirty="0">
                <a:cs typeface="Times New Roman" pitchFamily="18" charset="0"/>
              </a:rPr>
              <a:t> ρυθμούς.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Είδη Βιολογικών ρυθμών : </a:t>
            </a:r>
            <a:br>
              <a:rPr lang="el-GR" sz="4000" dirty="0"/>
            </a:br>
            <a:r>
              <a:rPr lang="el-GR" sz="4000" dirty="0" err="1"/>
              <a:t>Νυχθημερείς</a:t>
            </a:r>
            <a:r>
              <a:rPr lang="el-GR" sz="4000" dirty="0"/>
              <a:t> ρυθμοί </a:t>
            </a:r>
            <a:r>
              <a:rPr lang="el-GR" sz="4000" dirty="0" smtClean="0"/>
              <a:t>2/</a:t>
            </a:r>
            <a:r>
              <a:rPr lang="en-US" sz="4000" dirty="0" smtClean="0"/>
              <a:t>2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endParaRPr lang="el-GR" sz="2200" dirty="0" smtClean="0">
              <a:cs typeface="Times New Roman" pitchFamily="18" charset="0"/>
            </a:endParaRPr>
          </a:p>
          <a:p>
            <a:r>
              <a:rPr lang="el-GR" sz="2200" dirty="0" smtClean="0">
                <a:cs typeface="Times New Roman" pitchFamily="18" charset="0"/>
              </a:rPr>
              <a:t>Σημαντικό </a:t>
            </a:r>
            <a:r>
              <a:rPr lang="el-GR" sz="2200" dirty="0">
                <a:cs typeface="Times New Roman" pitchFamily="18" charset="0"/>
              </a:rPr>
              <a:t>στοιχείο είναι </a:t>
            </a:r>
            <a:r>
              <a:rPr lang="el-GR" sz="2200" b="1" dirty="0">
                <a:cs typeface="Times New Roman" pitchFamily="18" charset="0"/>
              </a:rPr>
              <a:t>η στιγμή στην οποία έχουμε την εμφάνιση του φωτός:</a:t>
            </a:r>
            <a:r>
              <a:rPr lang="el-GR" sz="2200" dirty="0">
                <a:cs typeface="Times New Roman" pitchFamily="18" charset="0"/>
              </a:rPr>
              <a:t> Μικρά διαστήματα φωτισμού μπορούν να μιμηθούν την περίοδο της ημέρας (φωτός) αν συμβούν την κατάλληλη στιγμή κατά τη διάρκεια του </a:t>
            </a:r>
            <a:r>
              <a:rPr lang="el-GR" sz="2200" dirty="0" err="1">
                <a:cs typeface="Times New Roman" pitchFamily="18" charset="0"/>
              </a:rPr>
              <a:t>νυχθημερή</a:t>
            </a:r>
            <a:r>
              <a:rPr lang="el-GR" sz="2200" dirty="0">
                <a:cs typeface="Times New Roman" pitchFamily="18" charset="0"/>
              </a:rPr>
              <a:t> ρυθμού. </a:t>
            </a:r>
          </a:p>
          <a:p>
            <a:r>
              <a:rPr lang="el-GR" sz="2200" dirty="0">
                <a:cs typeface="Times New Roman" pitchFamily="18" charset="0"/>
              </a:rPr>
              <a:t> Τρία στοιχεία της </a:t>
            </a:r>
            <a:r>
              <a:rPr lang="el-GR" sz="2200" dirty="0" err="1">
                <a:cs typeface="Times New Roman" pitchFamily="18" charset="0"/>
              </a:rPr>
              <a:t>φωτοπεριόδου</a:t>
            </a:r>
            <a:r>
              <a:rPr lang="el-GR" sz="2200" dirty="0">
                <a:cs typeface="Times New Roman" pitchFamily="18" charset="0"/>
              </a:rPr>
              <a:t> είναι σημαντικά: </a:t>
            </a:r>
            <a:r>
              <a:rPr lang="el-GR" sz="2200" b="1" dirty="0">
                <a:cs typeface="Times New Roman" pitchFamily="18" charset="0"/>
              </a:rPr>
              <a:t>Η ένταση του φωτός, το μήκος κύματος και η διάρκεια.</a:t>
            </a:r>
          </a:p>
          <a:p>
            <a:r>
              <a:rPr lang="el-GR" sz="2200" dirty="0">
                <a:cs typeface="Times New Roman" pitchFamily="18" charset="0"/>
              </a:rPr>
              <a:t> Παράδειγμα </a:t>
            </a:r>
            <a:r>
              <a:rPr lang="el-GR" sz="2200" dirty="0" err="1">
                <a:cs typeface="Times New Roman" pitchFamily="18" charset="0"/>
              </a:rPr>
              <a:t>νυχθημερούς</a:t>
            </a:r>
            <a:r>
              <a:rPr lang="el-GR" sz="2200" dirty="0">
                <a:cs typeface="Times New Roman" pitchFamily="18" charset="0"/>
              </a:rPr>
              <a:t> ρυθμού: </a:t>
            </a:r>
            <a:r>
              <a:rPr lang="el-GR" sz="2200" b="1" dirty="0">
                <a:cs typeface="Times New Roman" pitchFamily="18" charset="0"/>
              </a:rPr>
              <a:t>έκκριση της </a:t>
            </a:r>
            <a:r>
              <a:rPr lang="el-GR" sz="2200" b="1" dirty="0" err="1">
                <a:cs typeface="Times New Roman" pitchFamily="18" charset="0"/>
              </a:rPr>
              <a:t>μελατονίνης</a:t>
            </a:r>
            <a:r>
              <a:rPr lang="el-GR" sz="2200" dirty="0">
                <a:cs typeface="Times New Roman" pitchFamily="18" charset="0"/>
              </a:rPr>
              <a:t>. Πληροφορίες σχετικά με τη </a:t>
            </a:r>
            <a:r>
              <a:rPr lang="el-GR" sz="2200" b="1" dirty="0" err="1">
                <a:cs typeface="Times New Roman" pitchFamily="18" charset="0"/>
              </a:rPr>
              <a:t>φωτοπερίοδο</a:t>
            </a:r>
            <a:r>
              <a:rPr lang="el-GR" sz="2200" dirty="0">
                <a:cs typeface="Times New Roman" pitchFamily="18" charset="0"/>
              </a:rPr>
              <a:t> μεταφέρονται μέσω της </a:t>
            </a:r>
            <a:r>
              <a:rPr lang="el-GR" sz="2200" b="1" dirty="0" err="1">
                <a:cs typeface="Times New Roman" pitchFamily="18" charset="0"/>
              </a:rPr>
              <a:t>οφθαλμο-υποθαλαμικής</a:t>
            </a:r>
            <a:r>
              <a:rPr lang="el-GR" sz="2200" b="1" dirty="0">
                <a:cs typeface="Times New Roman" pitchFamily="18" charset="0"/>
              </a:rPr>
              <a:t> οδού</a:t>
            </a:r>
            <a:r>
              <a:rPr lang="el-GR" sz="2200" dirty="0">
                <a:cs typeface="Times New Roman" pitchFamily="18" charset="0"/>
              </a:rPr>
              <a:t> στον </a:t>
            </a:r>
            <a:r>
              <a:rPr lang="el-GR" sz="2200" b="1" dirty="0" err="1">
                <a:cs typeface="Times New Roman" pitchFamily="18" charset="0"/>
              </a:rPr>
              <a:t>υπερχιασματικό</a:t>
            </a:r>
            <a:r>
              <a:rPr lang="el-GR" sz="2200" b="1" dirty="0">
                <a:cs typeface="Times New Roman" pitchFamily="18" charset="0"/>
              </a:rPr>
              <a:t> πυρήνα </a:t>
            </a:r>
            <a:r>
              <a:rPr lang="el-GR" sz="2200" dirty="0">
                <a:cs typeface="Times New Roman" pitchFamily="18" charset="0"/>
              </a:rPr>
              <a:t>και μετά στην </a:t>
            </a:r>
            <a:r>
              <a:rPr lang="el-GR" sz="2200" b="1" dirty="0">
                <a:cs typeface="Times New Roman" pitchFamily="18" charset="0"/>
              </a:rPr>
              <a:t>επίφυση </a:t>
            </a:r>
            <a:r>
              <a:rPr lang="el-GR" sz="2200" dirty="0">
                <a:cs typeface="Times New Roman" pitchFamily="18" charset="0"/>
              </a:rPr>
              <a:t>όπου μετατρέπονται από νευρικό σε ενδοκρινικό ερέθισμα και έκκριση της </a:t>
            </a:r>
            <a:r>
              <a:rPr lang="el-GR" sz="2200" dirty="0" err="1" smtClean="0">
                <a:cs typeface="Times New Roman" pitchFamily="18" charset="0"/>
              </a:rPr>
              <a:t>μελατονίνης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l-GR" sz="2200" dirty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Είδη Βιολογικών ρυθμών : </a:t>
            </a:r>
            <a:br>
              <a:rPr lang="el-GR" sz="4000" dirty="0"/>
            </a:br>
            <a:r>
              <a:rPr lang="el-GR" sz="4000" dirty="0" err="1" smtClean="0"/>
              <a:t>Υπερ</a:t>
            </a:r>
            <a:r>
              <a:rPr lang="el-GR" sz="4000" dirty="0" smtClean="0"/>
              <a:t>-ημερήσιοι </a:t>
            </a:r>
            <a:r>
              <a:rPr lang="el-GR" sz="4000" dirty="0"/>
              <a:t>ρυθμοί </a:t>
            </a:r>
            <a:r>
              <a:rPr lang="el-GR" sz="4000" dirty="0" smtClean="0"/>
              <a:t>1/</a:t>
            </a:r>
            <a:r>
              <a:rPr lang="en-US" sz="4000" dirty="0" smtClean="0"/>
              <a:t>3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endParaRPr lang="el-GR" sz="2200" dirty="0" smtClean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Στους ρυθμούς αυτούς μπορούμε να κατατάξουμε </a:t>
            </a:r>
            <a:r>
              <a:rPr lang="el-GR" sz="2400" b="1" dirty="0">
                <a:cs typeface="Times New Roman" pitchFamily="18" charset="0"/>
              </a:rPr>
              <a:t>την αναπαραγωγή, τη μετανάστευση, τη χειμερία νάρκη, την αλλαγή στο τρίχωμα:</a:t>
            </a:r>
            <a:r>
              <a:rPr lang="el-GR" sz="2400" dirty="0">
                <a:cs typeface="Times New Roman" pitchFamily="18" charset="0"/>
              </a:rPr>
              <a:t> φυσιολογικοί μηχανισμοί που απαιτούν προετοιμασία του οργανισμού για αλλαγή στις περιβαλλοντικές συνθήκες. </a:t>
            </a:r>
          </a:p>
          <a:p>
            <a:r>
              <a:rPr lang="el-GR" sz="2400" dirty="0">
                <a:cs typeface="Times New Roman" pitchFamily="18" charset="0"/>
              </a:rPr>
              <a:t>Σε πολλές περιπτώσεις οι ρυθμοί αυτοί μπορούν να ονομαστούν </a:t>
            </a:r>
            <a:r>
              <a:rPr lang="el-GR" sz="2400" b="1" dirty="0">
                <a:cs typeface="Times New Roman" pitchFamily="18" charset="0"/>
              </a:rPr>
              <a:t>ετήσιοι ρυθμοί</a:t>
            </a:r>
            <a:r>
              <a:rPr lang="en-GB" sz="2400" dirty="0">
                <a:cs typeface="Times New Roman" pitchFamily="18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Είδη Βιολογικών ρυθμών : </a:t>
            </a:r>
            <a:br>
              <a:rPr lang="el-GR" sz="4000" dirty="0"/>
            </a:br>
            <a:r>
              <a:rPr lang="el-GR" sz="4000" dirty="0" err="1" smtClean="0"/>
              <a:t>Υπερ</a:t>
            </a:r>
            <a:r>
              <a:rPr lang="el-GR" sz="4000" dirty="0" smtClean="0"/>
              <a:t>-ημερήσιοι </a:t>
            </a:r>
            <a:r>
              <a:rPr lang="el-GR" sz="4000" dirty="0"/>
              <a:t>ρυθμοί </a:t>
            </a:r>
            <a:r>
              <a:rPr lang="el-GR" sz="4000" dirty="0" smtClean="0"/>
              <a:t>2/</a:t>
            </a:r>
            <a:r>
              <a:rPr lang="en-US" sz="4000" dirty="0" smtClean="0"/>
              <a:t>3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>
                <a:cs typeface="Times New Roman" pitchFamily="18" charset="0"/>
              </a:rPr>
              <a:t>Η </a:t>
            </a:r>
            <a:r>
              <a:rPr lang="el-GR" sz="2200" b="1" dirty="0" err="1">
                <a:cs typeface="Times New Roman" pitchFamily="18" charset="0"/>
              </a:rPr>
              <a:t>φωτοπερίοδος</a:t>
            </a:r>
            <a:r>
              <a:rPr lang="el-GR" sz="2200" b="1" dirty="0">
                <a:cs typeface="Times New Roman" pitchFamily="18" charset="0"/>
              </a:rPr>
              <a:t> είναι ο κυριότερος παράγοντας που επηρεάζει τους ρυθμούς αυτούς</a:t>
            </a:r>
            <a:r>
              <a:rPr lang="el-GR" sz="2200" dirty="0"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Εδώ διακρίνονται </a:t>
            </a:r>
            <a:r>
              <a:rPr lang="el-GR" sz="2200" b="1" dirty="0">
                <a:cs typeface="Times New Roman" pitchFamily="18" charset="0"/>
              </a:rPr>
              <a:t>3 χαρακτηριστικά</a:t>
            </a:r>
            <a:r>
              <a:rPr lang="el-GR" sz="2200" dirty="0"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1) Υπάρχει πάντα μια </a:t>
            </a:r>
            <a:r>
              <a:rPr lang="el-GR" sz="2200" b="1" dirty="0">
                <a:cs typeface="Times New Roman" pitchFamily="18" charset="0"/>
              </a:rPr>
              <a:t>περίοδος λανθάνουσας κατάστασης </a:t>
            </a:r>
            <a:r>
              <a:rPr lang="el-GR" sz="2200" dirty="0">
                <a:cs typeface="Times New Roman" pitchFamily="18" charset="0"/>
              </a:rPr>
              <a:t>πριν εμφανιστεί η φυσιολογική απόκριση στην αλλαγή της </a:t>
            </a:r>
            <a:r>
              <a:rPr lang="el-GR" sz="2200" dirty="0" err="1" smtClean="0">
                <a:cs typeface="Times New Roman" pitchFamily="18" charset="0"/>
              </a:rPr>
              <a:t>φωτοπεριόδου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l-GR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2) Η φυσιολογική απόκριση </a:t>
            </a:r>
            <a:r>
              <a:rPr lang="el-GR" sz="2200" b="1" dirty="0">
                <a:cs typeface="Times New Roman" pitchFamily="18" charset="0"/>
              </a:rPr>
              <a:t>δεν επηρεάζεται από την έκταση της </a:t>
            </a:r>
            <a:r>
              <a:rPr lang="el-GR" sz="2200" b="1" dirty="0" err="1">
                <a:cs typeface="Times New Roman" pitchFamily="18" charset="0"/>
              </a:rPr>
              <a:t>φωτοπεριόδου</a:t>
            </a:r>
            <a:r>
              <a:rPr lang="el-GR" sz="2200" b="1" dirty="0">
                <a:cs typeface="Times New Roman" pitchFamily="18" charset="0"/>
              </a:rPr>
              <a:t> αλλά από την κατεύθυνση της αλλαγής της </a:t>
            </a:r>
            <a:r>
              <a:rPr lang="el-GR" sz="2200" b="1" dirty="0" err="1" smtClean="0">
                <a:cs typeface="Times New Roman" pitchFamily="18" charset="0"/>
              </a:rPr>
              <a:t>φωτοπεριόδου</a:t>
            </a:r>
            <a:r>
              <a:rPr lang="el-GR" sz="2200" b="1" dirty="0" smtClean="0">
                <a:cs typeface="Times New Roman" pitchFamily="18" charset="0"/>
              </a:rPr>
              <a:t>.</a:t>
            </a:r>
            <a:endParaRPr lang="el-GR" sz="2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3) Ο μηχανισμός που καθορίζει τον </a:t>
            </a:r>
            <a:r>
              <a:rPr lang="el-GR" sz="2200" dirty="0" err="1">
                <a:cs typeface="Times New Roman" pitchFamily="18" charset="0"/>
              </a:rPr>
              <a:t>υπερ</a:t>
            </a:r>
            <a:r>
              <a:rPr lang="el-GR" sz="2200" dirty="0">
                <a:cs typeface="Times New Roman" pitchFamily="18" charset="0"/>
              </a:rPr>
              <a:t>-ημερήσιο ρυθμό πρέπει να είναι </a:t>
            </a:r>
            <a:r>
              <a:rPr lang="el-GR" sz="2200" b="1" dirty="0">
                <a:cs typeface="Times New Roman" pitchFamily="18" charset="0"/>
              </a:rPr>
              <a:t>αρκετά ικανός να διακρίνει τις περιβαλλοντικές αλλαγές από τις περιστασιακές αλλαγές </a:t>
            </a:r>
            <a:r>
              <a:rPr lang="el-GR" sz="2200" dirty="0">
                <a:cs typeface="Times New Roman" pitchFamily="18" charset="0"/>
              </a:rPr>
              <a:t>(</a:t>
            </a:r>
            <a:r>
              <a:rPr lang="el-GR" sz="2200" dirty="0" err="1">
                <a:cs typeface="Times New Roman" pitchFamily="18" charset="0"/>
              </a:rPr>
              <a:t>νευροενδοκρινείς</a:t>
            </a:r>
            <a:r>
              <a:rPr lang="el-GR" sz="2200" dirty="0">
                <a:cs typeface="Times New Roman" pitchFamily="18" charset="0"/>
              </a:rPr>
              <a:t> μεταβολές ή ασθένειες</a:t>
            </a:r>
            <a:r>
              <a:rPr lang="el-GR" sz="2200" dirty="0" smtClean="0">
                <a:cs typeface="Times New Roman" pitchFamily="18" charset="0"/>
              </a:rPr>
              <a:t>). 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Είδη Βιολογικών ρυθμών : </a:t>
            </a:r>
            <a:br>
              <a:rPr lang="el-GR" sz="4000" dirty="0"/>
            </a:br>
            <a:r>
              <a:rPr lang="el-GR" sz="4000" dirty="0" err="1" smtClean="0"/>
              <a:t>Υπερ</a:t>
            </a:r>
            <a:r>
              <a:rPr lang="el-GR" sz="4000" dirty="0" smtClean="0"/>
              <a:t>-ημερήσιοι </a:t>
            </a:r>
            <a:r>
              <a:rPr lang="el-GR" sz="4000" dirty="0"/>
              <a:t>ρυθμοί </a:t>
            </a:r>
            <a:r>
              <a:rPr lang="en-US" sz="4000" dirty="0" smtClean="0"/>
              <a:t>3</a:t>
            </a:r>
            <a:r>
              <a:rPr lang="el-GR" sz="4000" dirty="0" smtClean="0"/>
              <a:t>/</a:t>
            </a:r>
            <a:r>
              <a:rPr lang="en-US" sz="4000" dirty="0"/>
              <a:t>3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 smtClean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Για </a:t>
            </a:r>
            <a:r>
              <a:rPr lang="el-GR" sz="2400" dirty="0">
                <a:cs typeface="Times New Roman" pitchFamily="18" charset="0"/>
              </a:rPr>
              <a:t>τα περισσότερα είδη </a:t>
            </a:r>
            <a:r>
              <a:rPr lang="el-GR" sz="2400" b="1" dirty="0">
                <a:cs typeface="Times New Roman" pitchFamily="18" charset="0"/>
              </a:rPr>
              <a:t>η φυσιολογική απάντηση </a:t>
            </a:r>
            <a:r>
              <a:rPr lang="el-GR" sz="2400" dirty="0">
                <a:cs typeface="Times New Roman" pitchFamily="18" charset="0"/>
              </a:rPr>
              <a:t>στις αλλαγές της </a:t>
            </a:r>
            <a:r>
              <a:rPr lang="el-GR" sz="2400" dirty="0" err="1">
                <a:cs typeface="Times New Roman" pitchFamily="18" charset="0"/>
              </a:rPr>
              <a:t>φωτοπεριόδου</a:t>
            </a:r>
            <a:r>
              <a:rPr lang="el-GR" sz="2400" dirty="0">
                <a:cs typeface="Times New Roman" pitchFamily="18" charset="0"/>
              </a:rPr>
              <a:t> είναι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ολοκληρωτική</a:t>
            </a:r>
            <a:r>
              <a:rPr lang="el-GR" sz="2400" dirty="0">
                <a:cs typeface="Times New Roman" pitchFamily="18" charset="0"/>
              </a:rPr>
              <a:t> και εκδηλώνεται με </a:t>
            </a:r>
            <a:r>
              <a:rPr lang="el-GR" sz="2400" b="1" dirty="0">
                <a:cs typeface="Times New Roman" pitchFamily="18" charset="0"/>
              </a:rPr>
              <a:t>αλλαγές που προκαλούνται με </a:t>
            </a:r>
            <a:r>
              <a:rPr lang="el-GR" sz="2400" b="1" dirty="0" err="1">
                <a:cs typeface="Times New Roman" pitchFamily="18" charset="0"/>
              </a:rPr>
              <a:t>επιμύκηνση</a:t>
            </a:r>
            <a:r>
              <a:rPr lang="el-GR" sz="2400" b="1" dirty="0">
                <a:cs typeface="Times New Roman" pitchFamily="18" charset="0"/>
              </a:rPr>
              <a:t> της </a:t>
            </a:r>
            <a:r>
              <a:rPr lang="el-GR" sz="2400" b="1" dirty="0" err="1">
                <a:cs typeface="Times New Roman" pitchFamily="18" charset="0"/>
              </a:rPr>
              <a:t>φωτοπεριόδου</a:t>
            </a:r>
            <a:r>
              <a:rPr lang="el-GR" sz="2400" dirty="0">
                <a:cs typeface="Times New Roman" pitchFamily="18" charset="0"/>
              </a:rPr>
              <a:t> σε σχέση με τη </a:t>
            </a:r>
            <a:r>
              <a:rPr lang="el-GR" sz="2400" dirty="0" err="1">
                <a:cs typeface="Times New Roman" pitchFamily="18" charset="0"/>
              </a:rPr>
              <a:t>φωτοπερίοδο</a:t>
            </a:r>
            <a:r>
              <a:rPr lang="el-GR" sz="2400" dirty="0">
                <a:cs typeface="Times New Roman" pitchFamily="18" charset="0"/>
              </a:rPr>
              <a:t> που προηγούνταν.  Έτσι, </a:t>
            </a:r>
            <a:r>
              <a:rPr lang="el-GR" sz="2400" b="1" dirty="0">
                <a:cs typeface="Times New Roman" pitchFamily="18" charset="0"/>
              </a:rPr>
              <a:t>αυξανόμενη </a:t>
            </a:r>
            <a:r>
              <a:rPr lang="el-GR" sz="2400" b="1" dirty="0" err="1">
                <a:cs typeface="Times New Roman" pitchFamily="18" charset="0"/>
              </a:rPr>
              <a:t>φωτοπερίοδος</a:t>
            </a:r>
            <a:r>
              <a:rPr lang="el-GR" sz="2400" b="1" dirty="0">
                <a:cs typeface="Times New Roman" pitchFamily="18" charset="0"/>
              </a:rPr>
              <a:t> θα επιφέρει αλλαγές </a:t>
            </a:r>
            <a:r>
              <a:rPr lang="el-GR" sz="2400" dirty="0">
                <a:cs typeface="Times New Roman" pitchFamily="18" charset="0"/>
              </a:rPr>
              <a:t>που σχετίζονται με την έλευση της </a:t>
            </a:r>
            <a:r>
              <a:rPr lang="el-GR" sz="2400" dirty="0" smtClean="0">
                <a:cs typeface="Times New Roman" pitchFamily="18" charset="0"/>
              </a:rPr>
              <a:t>άνοιξης, </a:t>
            </a:r>
            <a:r>
              <a:rPr lang="el-GR" sz="2400" b="1" dirty="0">
                <a:cs typeface="Times New Roman" pitchFamily="18" charset="0"/>
              </a:rPr>
              <a:t>ενώ μειούμενη </a:t>
            </a:r>
            <a:r>
              <a:rPr lang="el-GR" sz="2400" b="1" dirty="0" err="1">
                <a:cs typeface="Times New Roman" pitchFamily="18" charset="0"/>
              </a:rPr>
              <a:t>φωτοπερίοδος</a:t>
            </a:r>
            <a:r>
              <a:rPr lang="el-GR" sz="2400" b="1" dirty="0">
                <a:cs typeface="Times New Roman" pitchFamily="18" charset="0"/>
              </a:rPr>
              <a:t> θα επιφέρει τις αντίθετες </a:t>
            </a:r>
            <a:r>
              <a:rPr lang="el-GR" sz="2400" dirty="0" smtClean="0">
                <a:cs typeface="Times New Roman" pitchFamily="18" charset="0"/>
              </a:rPr>
              <a:t>αλλαγές.</a:t>
            </a:r>
            <a:endParaRPr lang="en-GB" sz="24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Υπερ</a:t>
            </a:r>
            <a:r>
              <a:rPr lang="el-GR" sz="4000" dirty="0" smtClean="0"/>
              <a:t>-ημερήσιοι ρυθμοί </a:t>
            </a:r>
            <a:r>
              <a:rPr lang="el-GR" sz="4000" dirty="0"/>
              <a:t>: </a:t>
            </a:r>
            <a:br>
              <a:rPr lang="el-GR" sz="4000" dirty="0"/>
            </a:br>
            <a:r>
              <a:rPr lang="el-GR" sz="3600" dirty="0" smtClean="0"/>
              <a:t>Αναπαραγωγικοί κύκλοι 1/</a:t>
            </a:r>
            <a:r>
              <a:rPr lang="en-US" sz="3600" dirty="0" smtClean="0"/>
              <a:t>2</a:t>
            </a:r>
            <a:endParaRPr 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Οι αναπαραγωγικοί κύκλοι βρίσκονται υπό ισχυρή επιλεκτική πίεση γιατί ακόμα και μικρές περιβαλλοντικές αλλαγές στην αρχή της εγκυμοσύνης μπορούν να μειώσουν τις πιθανότητες επιβίωσης.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Παράγοντες όπως: </a:t>
            </a:r>
          </a:p>
          <a:p>
            <a:pPr>
              <a:buFontTx/>
              <a:buAutoNum type="arabicParenR"/>
            </a:pPr>
            <a:r>
              <a:rPr lang="el-GR" sz="2200" b="1" dirty="0" smtClean="0">
                <a:cs typeface="Times New Roman" pitchFamily="18" charset="0"/>
              </a:rPr>
              <a:t> η </a:t>
            </a:r>
            <a:r>
              <a:rPr lang="el-GR" sz="2200" b="1" dirty="0">
                <a:cs typeface="Times New Roman" pitchFamily="18" charset="0"/>
              </a:rPr>
              <a:t>παρουσία τροφής </a:t>
            </a:r>
          </a:p>
          <a:p>
            <a:pPr>
              <a:buFontTx/>
              <a:buAutoNum type="arabicParenR"/>
            </a:pPr>
            <a:r>
              <a:rPr lang="el-GR" sz="2200" b="1" dirty="0" smtClean="0">
                <a:cs typeface="Times New Roman" pitchFamily="18" charset="0"/>
              </a:rPr>
              <a:t> η </a:t>
            </a:r>
            <a:r>
              <a:rPr lang="el-GR" sz="2200" b="1" dirty="0">
                <a:cs typeface="Times New Roman" pitchFamily="18" charset="0"/>
              </a:rPr>
              <a:t>απουσία εχθρών </a:t>
            </a:r>
          </a:p>
          <a:p>
            <a:pPr>
              <a:buFontTx/>
              <a:buAutoNum type="arabicParenR"/>
            </a:pPr>
            <a:r>
              <a:rPr lang="el-GR" sz="2200" b="1" dirty="0" smtClean="0">
                <a:cs typeface="Times New Roman" pitchFamily="18" charset="0"/>
              </a:rPr>
              <a:t> ανταγωνισμός </a:t>
            </a:r>
            <a:r>
              <a:rPr lang="el-GR" sz="2200" b="1" dirty="0">
                <a:cs typeface="Times New Roman" pitchFamily="18" charset="0"/>
              </a:rPr>
              <a:t>με άλλα είδη για τροφή </a:t>
            </a:r>
          </a:p>
          <a:p>
            <a:pPr>
              <a:buFontTx/>
              <a:buAutoNum type="arabicParenR"/>
            </a:pPr>
            <a:r>
              <a:rPr lang="el-GR" sz="2200" b="1" dirty="0" smtClean="0">
                <a:cs typeface="Times New Roman" pitchFamily="18" charset="0"/>
              </a:rPr>
              <a:t> κλιματικές </a:t>
            </a:r>
            <a:r>
              <a:rPr lang="el-GR" sz="2200" b="1" dirty="0">
                <a:cs typeface="Times New Roman" pitchFamily="18" charset="0"/>
              </a:rPr>
              <a:t>συνθήκες </a:t>
            </a:r>
          </a:p>
          <a:p>
            <a:pPr marL="0" indent="0">
              <a:buNone/>
            </a:pPr>
            <a:r>
              <a:rPr lang="en-US" sz="2200" dirty="0">
                <a:cs typeface="Times New Roman" pitchFamily="18" charset="0"/>
              </a:rPr>
              <a:t>Δ</a:t>
            </a:r>
            <a:r>
              <a:rPr lang="el-GR" sz="2200" dirty="0" err="1">
                <a:cs typeface="Times New Roman" pitchFamily="18" charset="0"/>
              </a:rPr>
              <a:t>ημιουργούν</a:t>
            </a:r>
            <a:r>
              <a:rPr lang="el-GR" sz="2200" dirty="0">
                <a:cs typeface="Times New Roman" pitchFamily="18" charset="0"/>
              </a:rPr>
              <a:t> ένα πλέγμα συνθηκών κάτω από τις οποίες πρέπει να εκτελεστεί ο αναπαραγωγικός </a:t>
            </a:r>
            <a:r>
              <a:rPr lang="el-GR" sz="2200" dirty="0" smtClean="0">
                <a:cs typeface="Times New Roman" pitchFamily="18" charset="0"/>
              </a:rPr>
              <a:t>κύκλος.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Υπερ</a:t>
            </a:r>
            <a:r>
              <a:rPr lang="el-GR" sz="4000" dirty="0" smtClean="0"/>
              <a:t>-ημερήσιοι ρυθμοί </a:t>
            </a:r>
            <a:r>
              <a:rPr lang="el-GR" sz="4000" dirty="0"/>
              <a:t>: </a:t>
            </a:r>
            <a:br>
              <a:rPr lang="el-GR" sz="4000" dirty="0"/>
            </a:br>
            <a:r>
              <a:rPr lang="el-GR" sz="3600" dirty="0" smtClean="0"/>
              <a:t>Αναπαραγωγικοί κύκλοι 2/</a:t>
            </a:r>
            <a:r>
              <a:rPr lang="en-US" sz="3600" dirty="0" smtClean="0"/>
              <a:t>2</a:t>
            </a:r>
            <a:endParaRPr 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r>
              <a:rPr lang="el-GR" sz="2200" dirty="0">
                <a:cs typeface="Times New Roman" pitchFamily="18" charset="0"/>
              </a:rPr>
              <a:t>Έτσι: </a:t>
            </a:r>
          </a:p>
          <a:p>
            <a:pPr>
              <a:buFontTx/>
              <a:buAutoNum type="arabicParenR"/>
            </a:pPr>
            <a:r>
              <a:rPr lang="el-GR" sz="2200" dirty="0">
                <a:cs typeface="Times New Roman" pitchFamily="18" charset="0"/>
              </a:rPr>
              <a:t> Ζώα </a:t>
            </a:r>
            <a:r>
              <a:rPr lang="el-GR" sz="2200" b="1" dirty="0">
                <a:cs typeface="Times New Roman" pitchFamily="18" charset="0"/>
              </a:rPr>
              <a:t>με μικρούς αναπαραγωγικούς κύκλους </a:t>
            </a:r>
            <a:r>
              <a:rPr lang="el-GR" sz="2200" dirty="0">
                <a:cs typeface="Times New Roman" pitchFamily="18" charset="0"/>
              </a:rPr>
              <a:t>ή κύκλους διάρκειας ενός έτους (άλογο</a:t>
            </a:r>
            <a:r>
              <a:rPr lang="el-GR" sz="2200" dirty="0" smtClean="0">
                <a:cs typeface="Times New Roman" pitchFamily="18" charset="0"/>
              </a:rPr>
              <a:t>), </a:t>
            </a:r>
            <a:r>
              <a:rPr lang="el-GR" sz="2200" dirty="0">
                <a:cs typeface="Times New Roman" pitchFamily="18" charset="0"/>
              </a:rPr>
              <a:t>έχουν την αναπαραγωγική τους περίοδο συνήθως την άνοιξη</a:t>
            </a:r>
          </a:p>
          <a:p>
            <a:pPr>
              <a:buFontTx/>
              <a:buAutoNum type="arabicParenR"/>
            </a:pPr>
            <a:r>
              <a:rPr lang="el-GR" sz="2200" dirty="0">
                <a:cs typeface="Times New Roman" pitchFamily="18" charset="0"/>
              </a:rPr>
              <a:t> Ζώα </a:t>
            </a:r>
            <a:r>
              <a:rPr lang="el-GR" sz="2200" b="1" dirty="0">
                <a:cs typeface="Times New Roman" pitchFamily="18" charset="0"/>
              </a:rPr>
              <a:t>με αναπαραγωγικούς κύκλους διάρκειας έξι μηνών </a:t>
            </a:r>
            <a:r>
              <a:rPr lang="el-GR" sz="2200" dirty="0">
                <a:cs typeface="Times New Roman" pitchFamily="18" charset="0"/>
              </a:rPr>
              <a:t>(πρόβατο</a:t>
            </a:r>
            <a:r>
              <a:rPr lang="el-GR" sz="2200" dirty="0" smtClean="0">
                <a:cs typeface="Times New Roman" pitchFamily="18" charset="0"/>
              </a:rPr>
              <a:t>), </a:t>
            </a:r>
            <a:r>
              <a:rPr lang="el-GR" sz="2200" dirty="0">
                <a:cs typeface="Times New Roman" pitchFamily="18" charset="0"/>
              </a:rPr>
              <a:t>έχουν την αναπαραγωγική τους περίοδο συνήθως το φθινόπωρο</a:t>
            </a:r>
          </a:p>
          <a:p>
            <a:pPr>
              <a:buFontTx/>
              <a:buAutoNum type="arabicParenR"/>
            </a:pPr>
            <a:r>
              <a:rPr lang="el-GR" sz="2200" dirty="0">
                <a:cs typeface="Times New Roman" pitchFamily="18" charset="0"/>
              </a:rPr>
              <a:t> Όταν έχουμε </a:t>
            </a:r>
            <a:r>
              <a:rPr lang="el-GR" sz="2200" b="1" dirty="0">
                <a:cs typeface="Times New Roman" pitchFamily="18" charset="0"/>
              </a:rPr>
              <a:t>εμβρυϊκή </a:t>
            </a:r>
            <a:r>
              <a:rPr lang="el-GR" sz="2200" b="1" dirty="0" err="1">
                <a:cs typeface="Times New Roman" pitchFamily="18" charset="0"/>
              </a:rPr>
              <a:t>διάπαυση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n-GB" sz="2200" dirty="0">
                <a:cs typeface="Times New Roman" pitchFamily="18" charset="0"/>
              </a:rPr>
              <a:t>(</a:t>
            </a:r>
            <a:r>
              <a:rPr lang="el-GR" sz="2200" dirty="0">
                <a:cs typeface="Times New Roman" pitchFamily="18" charset="0"/>
              </a:rPr>
              <a:t>ελάφι: </a:t>
            </a:r>
            <a:r>
              <a:rPr lang="en-US" sz="2200" b="1" dirty="0" err="1">
                <a:cs typeface="Times New Roman" pitchFamily="18" charset="0"/>
              </a:rPr>
              <a:t>Capreolus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capreolus</a:t>
            </a:r>
            <a:r>
              <a:rPr lang="el-GR" sz="2200" dirty="0">
                <a:cs typeface="Times New Roman" pitchFamily="18" charset="0"/>
              </a:rPr>
              <a:t>) η </a:t>
            </a:r>
            <a:r>
              <a:rPr lang="el-GR" sz="2200" b="1" dirty="0">
                <a:cs typeface="Times New Roman" pitchFamily="18" charset="0"/>
              </a:rPr>
              <a:t>σύζευξη γίνεται το καλοκαίρι</a:t>
            </a:r>
            <a:r>
              <a:rPr lang="el-GR" sz="2200" dirty="0">
                <a:cs typeface="Times New Roman" pitchFamily="18" charset="0"/>
              </a:rPr>
              <a:t> και ακολουθείται από εμβρυϊκή </a:t>
            </a:r>
            <a:r>
              <a:rPr lang="el-GR" sz="2200" dirty="0" err="1">
                <a:cs typeface="Times New Roman" pitchFamily="18" charset="0"/>
              </a:rPr>
              <a:t>διάπαυση</a:t>
            </a:r>
            <a:r>
              <a:rPr lang="el-GR" sz="2200" dirty="0">
                <a:cs typeface="Times New Roman" pitchFamily="18" charset="0"/>
              </a:rPr>
              <a:t> και τον τοκετό μέχρι την άνοιξη.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Δομές </a:t>
            </a:r>
            <a:r>
              <a:rPr lang="el-GR" sz="4000" dirty="0"/>
              <a:t>Βιολογικών ρυθμών : </a:t>
            </a:r>
            <a:br>
              <a:rPr lang="el-GR" sz="4000" dirty="0"/>
            </a:br>
            <a:r>
              <a:rPr lang="el-GR" sz="4000" dirty="0" err="1" smtClean="0"/>
              <a:t>Υπερχιασματικός</a:t>
            </a:r>
            <a:r>
              <a:rPr lang="el-GR" sz="4000" dirty="0" smtClean="0"/>
              <a:t> πυρήνας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7640" y="1687514"/>
            <a:ext cx="5181600" cy="4351338"/>
          </a:xfrm>
        </p:spPr>
        <p:txBody>
          <a:bodyPr>
            <a:noAutofit/>
          </a:bodyPr>
          <a:lstStyle/>
          <a:p>
            <a:r>
              <a:rPr lang="el-GR" sz="2000" dirty="0">
                <a:cs typeface="Times New Roman" pitchFamily="18" charset="0"/>
              </a:rPr>
              <a:t>Ο </a:t>
            </a:r>
            <a:r>
              <a:rPr lang="el-GR" sz="2000" dirty="0" err="1">
                <a:cs typeface="Times New Roman" pitchFamily="18" charset="0"/>
              </a:rPr>
              <a:t>υπερχιασματικός</a:t>
            </a:r>
            <a:r>
              <a:rPr lang="el-GR" sz="2000" dirty="0">
                <a:cs typeface="Times New Roman" pitchFamily="18" charset="0"/>
              </a:rPr>
              <a:t> πυρήνας είναι μια μικρή περιοχή του εγκεφάλου που βρίσκεται ακριβώς επάνω από το οπτικό χίασμα. 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dirty="0">
                <a:cs typeface="Times New Roman" pitchFamily="18" charset="0"/>
              </a:rPr>
              <a:t> Έχει </a:t>
            </a:r>
            <a:r>
              <a:rPr lang="el-GR" sz="2000" b="1" dirty="0">
                <a:cs typeface="Times New Roman" pitchFamily="18" charset="0"/>
              </a:rPr>
              <a:t>κωνικό σχήμα </a:t>
            </a:r>
            <a:r>
              <a:rPr lang="el-GR" sz="2000" dirty="0">
                <a:cs typeface="Times New Roman" pitchFamily="18" charset="0"/>
              </a:rPr>
              <a:t>και </a:t>
            </a:r>
            <a:r>
              <a:rPr lang="el-GR" sz="2000" b="1" dirty="0">
                <a:cs typeface="Times New Roman" pitchFamily="18" charset="0"/>
              </a:rPr>
              <a:t>μέγεθος κόκκου ρυζιού</a:t>
            </a:r>
            <a:r>
              <a:rPr lang="el-GR" sz="2000" dirty="0">
                <a:cs typeface="Times New Roman" pitchFamily="18" charset="0"/>
              </a:rPr>
              <a:t>.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dirty="0">
                <a:cs typeface="Times New Roman" pitchFamily="18" charset="0"/>
              </a:rPr>
              <a:t> Αποτελείται από νευρικά κύτταρα που εμφανίζουν </a:t>
            </a:r>
            <a:r>
              <a:rPr lang="el-GR" sz="2000" b="1" dirty="0">
                <a:cs typeface="Times New Roman" pitchFamily="18" charset="0"/>
              </a:rPr>
              <a:t>περιοδικότητα</a:t>
            </a:r>
            <a:r>
              <a:rPr lang="el-GR" sz="2000" dirty="0">
                <a:cs typeface="Times New Roman" pitchFamily="18" charset="0"/>
              </a:rPr>
              <a:t> στις νευρικές ώσεις τους και πληθώρα νευρικών συνδέσεων με άλλες περιοχές του </a:t>
            </a:r>
            <a:r>
              <a:rPr lang="el-GR" sz="2000" b="1" dirty="0">
                <a:cs typeface="Times New Roman" pitchFamily="18" charset="0"/>
              </a:rPr>
              <a:t>υποθαλάμου</a:t>
            </a:r>
            <a:r>
              <a:rPr lang="el-GR" sz="2000" dirty="0">
                <a:cs typeface="Times New Roman" pitchFamily="18" charset="0"/>
              </a:rPr>
              <a:t> και την </a:t>
            </a:r>
            <a:r>
              <a:rPr lang="el-GR" sz="2000" b="1" dirty="0">
                <a:cs typeface="Times New Roman" pitchFamily="18" charset="0"/>
              </a:rPr>
              <a:t>επίφυση.</a:t>
            </a:r>
            <a:r>
              <a:rPr lang="el-GR" sz="2000" dirty="0">
                <a:cs typeface="Times New Roman" pitchFamily="18" charset="0"/>
              </a:rPr>
              <a:t> 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dirty="0">
                <a:cs typeface="Times New Roman" pitchFamily="18" charset="0"/>
              </a:rPr>
              <a:t> Υπάρχουν περίπου 10000 νευρικά κύτταρα στον </a:t>
            </a:r>
            <a:r>
              <a:rPr lang="el-GR" sz="2000" dirty="0" err="1">
                <a:cs typeface="Times New Roman" pitchFamily="18" charset="0"/>
              </a:rPr>
              <a:t>υπερχιασματικό</a:t>
            </a:r>
            <a:r>
              <a:rPr lang="el-GR" sz="2000" dirty="0">
                <a:cs typeface="Times New Roman" pitchFamily="18" charset="0"/>
              </a:rPr>
              <a:t> πυρήνα του αρουραίου και τα κύτταρα αυτά εμφανίζουν παρόμοια περιοδικότητα δημιουργίας νευρικών ώσεων ακόμα και απομονωμένα σε </a:t>
            </a:r>
            <a:r>
              <a:rPr lang="el-GR" sz="2000" dirty="0" err="1" smtClean="0">
                <a:cs typeface="Times New Roman" pitchFamily="18" charset="0"/>
              </a:rPr>
              <a:t>τρυβλίο</a:t>
            </a:r>
            <a:r>
              <a:rPr lang="el-GR" sz="2000" dirty="0" smtClean="0">
                <a:cs typeface="Times New Roman" pitchFamily="18" charset="0"/>
              </a:rPr>
              <a:t>.</a:t>
            </a:r>
            <a:endParaRPr lang="en-GB" sz="2000" dirty="0"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5" y="1977254"/>
            <a:ext cx="3748363" cy="295231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15350" y="46525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14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Δομές </a:t>
            </a:r>
            <a:r>
              <a:rPr lang="el-GR" sz="4000" dirty="0"/>
              <a:t>Βιολογικών ρυθμών : </a:t>
            </a:r>
            <a:br>
              <a:rPr lang="el-GR" sz="4000" dirty="0"/>
            </a:br>
            <a:r>
              <a:rPr lang="el-GR" sz="4000" dirty="0" smtClean="0"/>
              <a:t>Αμφιβληστροειδής χιτώνας 1/</a:t>
            </a:r>
            <a:r>
              <a:rPr lang="en-US" sz="4000" dirty="0" smtClean="0"/>
              <a:t>2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>
                <a:cs typeface="Times New Roman" pitchFamily="18" charset="0"/>
              </a:rPr>
              <a:t>Ο αμφιβληστροειδής χιτώνας φέρει φωτοευαίσθητα νευρικά κύτταρα που ενεργοποιούνται από το φως μέσω της δράσης του </a:t>
            </a:r>
            <a:r>
              <a:rPr lang="el-GR" sz="2000" dirty="0" err="1">
                <a:cs typeface="Times New Roman" pitchFamily="18" charset="0"/>
              </a:rPr>
              <a:t>διαμεμβρανικού</a:t>
            </a:r>
            <a:r>
              <a:rPr lang="el-GR" sz="2000" dirty="0">
                <a:cs typeface="Times New Roman" pitchFamily="18" charset="0"/>
              </a:rPr>
              <a:t> υποδοχέα, </a:t>
            </a:r>
            <a:r>
              <a:rPr lang="el-GR" sz="2000" b="1" dirty="0" err="1">
                <a:cs typeface="Times New Roman" pitchFamily="18" charset="0"/>
              </a:rPr>
              <a:t>μελανοψίνη</a:t>
            </a:r>
            <a:r>
              <a:rPr lang="el-GR" sz="2000" dirty="0">
                <a:cs typeface="Times New Roman" pitchFamily="18" charset="0"/>
              </a:rPr>
              <a:t> (53 </a:t>
            </a:r>
            <a:r>
              <a:rPr lang="en-GB" sz="2000" dirty="0" err="1">
                <a:cs typeface="Times New Roman" pitchFamily="18" charset="0"/>
              </a:rPr>
              <a:t>kDa</a:t>
            </a:r>
            <a:r>
              <a:rPr lang="el-GR" sz="2000" dirty="0">
                <a:cs typeface="Times New Roman" pitchFamily="18" charset="0"/>
              </a:rPr>
              <a:t> στον άνθρωπο). Η </a:t>
            </a:r>
            <a:r>
              <a:rPr lang="el-GR" sz="2000" dirty="0" err="1">
                <a:cs typeface="Times New Roman" pitchFamily="18" charset="0"/>
              </a:rPr>
              <a:t>ενεργοποίησηση</a:t>
            </a:r>
            <a:r>
              <a:rPr lang="el-GR" sz="2000" dirty="0">
                <a:cs typeface="Times New Roman" pitchFamily="18" charset="0"/>
              </a:rPr>
              <a:t> της </a:t>
            </a:r>
            <a:r>
              <a:rPr lang="el-GR" sz="2000" dirty="0" err="1">
                <a:cs typeface="Times New Roman" pitchFamily="18" charset="0"/>
              </a:rPr>
              <a:t>μελανοψίνης</a:t>
            </a:r>
            <a:r>
              <a:rPr lang="el-GR" sz="2000" dirty="0">
                <a:cs typeface="Times New Roman" pitchFamily="18" charset="0"/>
              </a:rPr>
              <a:t> προκαλεί έκκριση νευροδιαβιβαστών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όπως το </a:t>
            </a:r>
            <a:r>
              <a:rPr lang="el-GR" sz="2000" b="1" dirty="0" err="1">
                <a:cs typeface="Times New Roman" pitchFamily="18" charset="0"/>
              </a:rPr>
              <a:t>γλουταμινικό</a:t>
            </a:r>
            <a:r>
              <a:rPr lang="el-GR" sz="2000" b="1" dirty="0">
                <a:cs typeface="Times New Roman" pitchFamily="18" charset="0"/>
              </a:rPr>
              <a:t> οξύ </a:t>
            </a:r>
            <a:r>
              <a:rPr lang="el-GR" sz="2000" dirty="0">
                <a:cs typeface="Times New Roman" pitchFamily="18" charset="0"/>
              </a:rPr>
              <a:t>και το πολυπεπτίδιο</a:t>
            </a:r>
            <a:r>
              <a:rPr lang="en-GB" sz="2000" dirty="0">
                <a:cs typeface="Times New Roman" pitchFamily="18" charset="0"/>
              </a:rPr>
              <a:t>,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GB" sz="2000" b="1" dirty="0">
                <a:cs typeface="Times New Roman" pitchFamily="18" charset="0"/>
              </a:rPr>
              <a:t>PACAP</a:t>
            </a:r>
            <a:r>
              <a:rPr lang="el-GR" sz="2000" b="1" dirty="0">
                <a:cs typeface="Times New Roman" pitchFamily="18" charset="0"/>
              </a:rPr>
              <a:t>,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σε νευρικές απολήξεις στον </a:t>
            </a:r>
            <a:r>
              <a:rPr lang="el-GR" sz="2000" dirty="0" err="1">
                <a:cs typeface="Times New Roman" pitchFamily="18" charset="0"/>
              </a:rPr>
              <a:t>υπερχιασματικό</a:t>
            </a:r>
            <a:r>
              <a:rPr lang="el-GR" sz="2000" dirty="0">
                <a:cs typeface="Times New Roman" pitchFamily="18" charset="0"/>
              </a:rPr>
              <a:t> πυρήνα και τον υποθάλαμο. 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b="1" dirty="0">
                <a:cs typeface="Times New Roman" pitchFamily="18" charset="0"/>
              </a:rPr>
              <a:t>Με τον τρόπο αυτό έχουμε ρύθμιση της έκκρισης </a:t>
            </a:r>
            <a:r>
              <a:rPr lang="el-GR" sz="2000" b="1" dirty="0" err="1">
                <a:cs typeface="Times New Roman" pitchFamily="18" charset="0"/>
              </a:rPr>
              <a:t>μελατονίνης</a:t>
            </a:r>
            <a:r>
              <a:rPr lang="el-GR" sz="2000" b="1" dirty="0">
                <a:cs typeface="Times New Roman" pitchFamily="18" charset="0"/>
              </a:rPr>
              <a:t> μέσω του υποθαλάμου</a:t>
            </a:r>
            <a:r>
              <a:rPr lang="el-GR" sz="2000" dirty="0">
                <a:cs typeface="Times New Roman" pitchFamily="18" charset="0"/>
              </a:rPr>
              <a:t>.</a:t>
            </a:r>
            <a:r>
              <a:rPr lang="en-GB" sz="2000" dirty="0">
                <a:cs typeface="Times New Roman" pitchFamily="18" charset="0"/>
              </a:rPr>
              <a:t> </a:t>
            </a:r>
          </a:p>
          <a:p>
            <a:r>
              <a:rPr lang="el-GR" sz="2000" dirty="0">
                <a:cs typeface="Times New Roman" pitchFamily="18" charset="0"/>
              </a:rPr>
              <a:t>Τα ίδια νευρικά κύτταρα εκφράζουν τις πρωτεΐνες γνωστές ως </a:t>
            </a:r>
            <a:r>
              <a:rPr lang="en-GB" sz="2000" b="1" dirty="0" err="1">
                <a:cs typeface="Times New Roman" pitchFamily="18" charset="0"/>
              </a:rPr>
              <a:t>cryptochromes</a:t>
            </a:r>
            <a:r>
              <a:rPr lang="en-GB" sz="2000" b="1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που είναι </a:t>
            </a:r>
            <a:r>
              <a:rPr lang="el-GR" sz="2000" b="1" dirty="0" err="1">
                <a:cs typeface="Times New Roman" pitchFamily="18" charset="0"/>
              </a:rPr>
              <a:t>φλαβοπρωτεΐνες</a:t>
            </a:r>
            <a:r>
              <a:rPr lang="el-GR" sz="2000" b="1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που φέρουν τα χρωμοφόρα </a:t>
            </a:r>
            <a:r>
              <a:rPr lang="el-GR" sz="2000" dirty="0" err="1">
                <a:cs typeface="Times New Roman" pitchFamily="18" charset="0"/>
              </a:rPr>
              <a:t>πτερίνη</a:t>
            </a:r>
            <a:r>
              <a:rPr lang="el-GR" sz="2000" dirty="0">
                <a:cs typeface="Times New Roman" pitchFamily="18" charset="0"/>
              </a:rPr>
              <a:t> και </a:t>
            </a:r>
            <a:r>
              <a:rPr lang="el-GR" sz="2000" b="1" dirty="0" err="1">
                <a:cs typeface="Times New Roman" pitchFamily="18" charset="0"/>
              </a:rPr>
              <a:t>φλαβίνη</a:t>
            </a:r>
            <a:r>
              <a:rPr lang="el-GR" sz="2000" dirty="0">
                <a:cs typeface="Times New Roman" pitchFamily="18" charset="0"/>
              </a:rPr>
              <a:t> και διαμεσολαβούν στην έκφραση των γονιδίων που εμπλέκονται στους βιολογικούς ρυθμούς. </a:t>
            </a:r>
            <a:endParaRPr lang="en-GB" sz="2000" dirty="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Δομές </a:t>
            </a:r>
            <a:r>
              <a:rPr lang="el-GR" sz="4000" dirty="0"/>
              <a:t>Βιολογικών ρυθμών : </a:t>
            </a:r>
            <a:br>
              <a:rPr lang="el-GR" sz="4000" dirty="0"/>
            </a:br>
            <a:r>
              <a:rPr lang="el-GR" sz="4000" dirty="0" smtClean="0"/>
              <a:t>Αμφιβληστροειδής χιτώνας 2/</a:t>
            </a:r>
            <a:r>
              <a:rPr lang="en-US" sz="4000" dirty="0" smtClean="0"/>
              <a:t>2</a:t>
            </a:r>
            <a:endParaRPr lang="el-G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9" y="1690689"/>
            <a:ext cx="7089062" cy="3944198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32950" y="53578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</a:t>
            </a:r>
            <a:endParaRPr lang="el-GR" sz="12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4057564" y="1871030"/>
            <a:ext cx="4457786" cy="3314924"/>
            <a:chOff x="4787900" y="2341292"/>
            <a:chExt cx="4038600" cy="2986854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667673" y="4804926"/>
              <a:ext cx="16930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Κύρια γάγγλια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αμφιβληστροειδούς  </a:t>
              </a: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642273" y="3192135"/>
              <a:ext cx="2108344" cy="3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Υπερχιασματικός</a:t>
              </a: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πυρήνας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614627" y="4284261"/>
              <a:ext cx="22118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Έξω </a:t>
              </a:r>
              <a:r>
                <a:rPr lang="el-GR" alt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γονατώδης</a:t>
              </a: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πυρήνας</a:t>
              </a:r>
              <a:endPara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κέντρο όρασης εγκεφάλου</a:t>
              </a:r>
              <a:r>
                <a:rPr lang="en-GB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l-G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642273" y="2341292"/>
              <a:ext cx="169309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Φωτοευαίσθητα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γάγγλια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αμφιβληστροειδούς  </a:t>
              </a:r>
              <a:endPara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3"/>
            <p:cNvCxnSpPr>
              <a:cxnSpLocks noChangeShapeType="1"/>
              <a:stCxn id="11" idx="1"/>
            </p:cNvCxnSpPr>
            <p:nvPr/>
          </p:nvCxnSpPr>
          <p:spPr bwMode="auto">
            <a:xfrm flipH="1">
              <a:off x="4851400" y="2710624"/>
              <a:ext cx="1790873" cy="619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4787900" y="4638404"/>
              <a:ext cx="1803400" cy="4826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346925" y="5245825"/>
            <a:ext cx="1651059" cy="3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Κωνία</a:t>
            </a:r>
            <a:r>
              <a:rPr lang="el-G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/ραβδία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διάλεξης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2"/>
            <a:ext cx="8200040" cy="46004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l-GR" sz="8000" dirty="0">
                <a:cs typeface="Times New Roman" pitchFamily="18" charset="0"/>
              </a:rPr>
              <a:t>Θα αναπτυχθούν τα εξής θέματα:</a:t>
            </a:r>
            <a:endParaRPr lang="en-GB" sz="8000" dirty="0">
              <a:cs typeface="Times New Roman" pitchFamily="18" charset="0"/>
            </a:endParaRPr>
          </a:p>
          <a:p>
            <a:pPr algn="ctr"/>
            <a:endParaRPr lang="el-GR" sz="8000" dirty="0">
              <a:cs typeface="Times New Roman" pitchFamily="18" charset="0"/>
            </a:endParaRPr>
          </a:p>
          <a:p>
            <a:pPr algn="ctr"/>
            <a:r>
              <a:rPr lang="el-GR" sz="8000" b="1" dirty="0">
                <a:cs typeface="Times New Roman" pitchFamily="18" charset="0"/>
              </a:rPr>
              <a:t>Βιολογικοί ρυθμοί </a:t>
            </a:r>
          </a:p>
          <a:p>
            <a:pPr marL="0" indent="0" algn="ctr">
              <a:buNone/>
            </a:pPr>
            <a:r>
              <a:rPr lang="el-GR" sz="8000" dirty="0">
                <a:cs typeface="Times New Roman" pitchFamily="18" charset="0"/>
              </a:rPr>
              <a:t>(Προέλευση, Είδη, Δομές, Σύστημα Μέτρησης,</a:t>
            </a:r>
          </a:p>
          <a:p>
            <a:pPr marL="0" indent="0" algn="ctr">
              <a:buNone/>
            </a:pPr>
            <a:r>
              <a:rPr lang="el-GR" sz="8000" dirty="0">
                <a:cs typeface="Times New Roman" pitchFamily="18" charset="0"/>
              </a:rPr>
              <a:t> Σύστημα Ρύθμισης, Ορμόνες</a:t>
            </a:r>
            <a:r>
              <a:rPr lang="el-GR" sz="8000" dirty="0" smtClean="0"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el-GR" sz="8000" dirty="0" smtClean="0">
                <a:cs typeface="Times New Roman" pitchFamily="18" charset="0"/>
              </a:rPr>
              <a:t> </a:t>
            </a:r>
            <a:endParaRPr lang="en-GB" sz="8000" dirty="0">
              <a:cs typeface="Times New Roman" pitchFamily="18" charset="0"/>
            </a:endParaRPr>
          </a:p>
          <a:p>
            <a:pPr algn="ctr"/>
            <a:r>
              <a:rPr lang="el-GR" sz="8000" b="1" dirty="0">
                <a:cs typeface="Times New Roman" pitchFamily="18" charset="0"/>
              </a:rPr>
              <a:t> </a:t>
            </a:r>
            <a:r>
              <a:rPr lang="el-GR" sz="8000" b="1" dirty="0" smtClean="0">
                <a:cs typeface="Times New Roman" pitchFamily="18" charset="0"/>
              </a:rPr>
              <a:t>Αδράνεια </a:t>
            </a:r>
            <a:endParaRPr lang="el-GR" sz="8000" b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l-GR" sz="8000" dirty="0">
                <a:cs typeface="Times New Roman" pitchFamily="18" charset="0"/>
              </a:rPr>
              <a:t>(Μηχανισμοί, Διασπορά μηχανισμών, </a:t>
            </a:r>
          </a:p>
          <a:p>
            <a:pPr marL="0" indent="0" algn="ctr">
              <a:buNone/>
            </a:pPr>
            <a:r>
              <a:rPr lang="el-GR" sz="8000" dirty="0">
                <a:cs typeface="Times New Roman" pitchFamily="18" charset="0"/>
              </a:rPr>
              <a:t>Παραλλαγές: Χειμερία νάρκη, Θερινή νάρκη, </a:t>
            </a:r>
            <a:r>
              <a:rPr lang="el-GR" sz="8000" dirty="0" err="1">
                <a:cs typeface="Times New Roman" pitchFamily="18" charset="0"/>
              </a:rPr>
              <a:t>Διάπαυση</a:t>
            </a:r>
            <a:r>
              <a:rPr lang="el-GR" sz="8000" dirty="0">
                <a:cs typeface="Times New Roman" pitchFamily="18" charset="0"/>
              </a:rPr>
              <a:t>)</a:t>
            </a:r>
            <a:endParaRPr lang="en-GB" sz="8000" dirty="0">
              <a:cs typeface="Times New Roman" pitchFamily="18" charset="0"/>
            </a:endParaRPr>
          </a:p>
          <a:p>
            <a:pPr algn="ctr"/>
            <a:endParaRPr lang="el-GR" sz="8000" dirty="0">
              <a:cs typeface="Times New Roman" pitchFamily="18" charset="0"/>
            </a:endParaRPr>
          </a:p>
          <a:p>
            <a:pPr algn="ctr"/>
            <a:endParaRPr lang="en-GB" sz="80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l-GR" sz="8000" dirty="0" smtClean="0">
                <a:cs typeface="Times New Roman" pitchFamily="18" charset="0"/>
              </a:rPr>
              <a:t>Σκαρλάτος </a:t>
            </a:r>
            <a:r>
              <a:rPr lang="el-GR" sz="8000" dirty="0" err="1" smtClean="0">
                <a:cs typeface="Times New Roman" pitchFamily="18" charset="0"/>
              </a:rPr>
              <a:t>Ντέντος</a:t>
            </a:r>
            <a:r>
              <a:rPr lang="el-GR" sz="8000" dirty="0" smtClean="0">
                <a:cs typeface="Times New Roman" pitchFamily="18" charset="0"/>
              </a:rPr>
              <a:t> </a:t>
            </a:r>
            <a:r>
              <a:rPr lang="en-US" sz="8000" dirty="0" smtClean="0">
                <a:cs typeface="Times New Roman" pitchFamily="18" charset="0"/>
              </a:rPr>
              <a:t>(sdedos@biol.uoa.gr)</a:t>
            </a:r>
            <a:endParaRPr lang="el-GR" sz="80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GB" sz="8000">
                <a:cs typeface="Times New Roman" pitchFamily="18" charset="0"/>
              </a:rPr>
              <a:t> </a:t>
            </a:r>
            <a:endParaRPr lang="en-GB" sz="6200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Δομές </a:t>
            </a:r>
            <a:r>
              <a:rPr lang="el-GR" sz="4000" dirty="0"/>
              <a:t>Βιολογικών ρυθμών : </a:t>
            </a:r>
            <a:br>
              <a:rPr lang="el-GR" sz="4000" dirty="0"/>
            </a:br>
            <a:r>
              <a:rPr lang="el-GR" sz="4000" dirty="0" smtClean="0"/>
              <a:t>Επίφυση – Χαρακτηριστικά 1/</a:t>
            </a:r>
            <a:r>
              <a:rPr lang="en-US" sz="4000" dirty="0" smtClean="0"/>
              <a:t>2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Είναι </a:t>
            </a:r>
            <a:r>
              <a:rPr lang="el-GR" b="1" dirty="0">
                <a:cs typeface="Times New Roman" pitchFamily="18" charset="0"/>
              </a:rPr>
              <a:t>πιο αναπτυγμένη </a:t>
            </a:r>
            <a:r>
              <a:rPr lang="el-GR" dirty="0">
                <a:cs typeface="Times New Roman" pitchFamily="18" charset="0"/>
              </a:rPr>
              <a:t>σε ζώα των αρκτικών και εύκρατων περιοχών από ότι σε ζώα των τροπικών περιοχών.</a:t>
            </a:r>
            <a:endParaRPr lang="en-GB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 Η επίφυση </a:t>
            </a:r>
            <a:r>
              <a:rPr lang="el-GR" b="1" dirty="0">
                <a:cs typeface="Times New Roman" pitchFamily="18" charset="0"/>
              </a:rPr>
              <a:t>λείπει στην Ομοταξία </a:t>
            </a:r>
            <a:r>
              <a:rPr lang="el-GR" b="1" dirty="0" err="1">
                <a:cs typeface="Times New Roman" pitchFamily="18" charset="0"/>
              </a:rPr>
              <a:t>Μυξίνοι</a:t>
            </a:r>
            <a:r>
              <a:rPr lang="el-GR" dirty="0">
                <a:cs typeface="Times New Roman" pitchFamily="18" charset="0"/>
              </a:rPr>
              <a:t>. Στα ζώα αυτά το ρόλο του </a:t>
            </a:r>
            <a:r>
              <a:rPr lang="el-GR" dirty="0" err="1">
                <a:cs typeface="Times New Roman" pitchFamily="18" charset="0"/>
              </a:rPr>
              <a:t>υπερχιασματικού</a:t>
            </a:r>
            <a:r>
              <a:rPr lang="el-GR" dirty="0">
                <a:cs typeface="Times New Roman" pitchFamily="18" charset="0"/>
              </a:rPr>
              <a:t> πυρήνα παίζει μια περιοχή του εγκεφάλου που λέγεται προ-οφθαλμικός πυρήνας</a:t>
            </a:r>
            <a:r>
              <a:rPr lang="en-GB" dirty="0"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 Στην </a:t>
            </a:r>
            <a:r>
              <a:rPr lang="el-GR" b="1" dirty="0">
                <a:cs typeface="Times New Roman" pitchFamily="18" charset="0"/>
              </a:rPr>
              <a:t>Ομοταξία </a:t>
            </a:r>
            <a:r>
              <a:rPr lang="el-GR" b="1" dirty="0" err="1">
                <a:cs typeface="Times New Roman" pitchFamily="18" charset="0"/>
              </a:rPr>
              <a:t>Πετρόμυζοι</a:t>
            </a:r>
            <a:r>
              <a:rPr lang="el-GR" b="1" dirty="0">
                <a:cs typeface="Times New Roman" pitchFamily="18" charset="0"/>
              </a:rPr>
              <a:t>, αντίθετα, η επίφυση υπάρχει </a:t>
            </a:r>
            <a:r>
              <a:rPr lang="el-GR" dirty="0">
                <a:cs typeface="Times New Roman" pitchFamily="18" charset="0"/>
              </a:rPr>
              <a:t>και χειρουργική αφαίρεσή της προκαλεί απώλεια στο </a:t>
            </a:r>
            <a:r>
              <a:rPr lang="el-GR" dirty="0" err="1">
                <a:cs typeface="Times New Roman" pitchFamily="18" charset="0"/>
              </a:rPr>
              <a:t>νυχθημερή</a:t>
            </a:r>
            <a:r>
              <a:rPr lang="el-GR" dirty="0">
                <a:cs typeface="Times New Roman" pitchFamily="18" charset="0"/>
              </a:rPr>
              <a:t> ρυθμό κινητικότητας.</a:t>
            </a:r>
          </a:p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 Σε κάποιους Ιχθύες, Ερπετά και Αμφίβια η επίφυση φέρει δομές που μοιάζουν με το φακό και τον αμφιβληστροειδή χιτώνα των οφθαλμών και πιστεύεται ότι λειτουργούν ως ένα τρίτο φωτοευαίσθητο όργανο. </a:t>
            </a:r>
            <a:endParaRPr lang="en-GB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Δομές </a:t>
            </a:r>
            <a:r>
              <a:rPr lang="el-GR" sz="4000" dirty="0"/>
              <a:t>Βιολογικών ρυθμών : </a:t>
            </a:r>
            <a:br>
              <a:rPr lang="el-GR" sz="4000" dirty="0"/>
            </a:br>
            <a:r>
              <a:rPr lang="el-GR" sz="4000" dirty="0" smtClean="0"/>
              <a:t>Επίφυση – Χαρακτηριστικά 2/</a:t>
            </a:r>
            <a:r>
              <a:rPr lang="en-US" sz="4000" dirty="0" smtClean="0"/>
              <a:t>2</a:t>
            </a:r>
            <a:endParaRPr lang="el-GR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692390" cy="38284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Ειδικότερα, κάποια Ερπετά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φέρουν </a:t>
            </a:r>
            <a:r>
              <a:rPr lang="el-GR" sz="2400" b="1" dirty="0" err="1">
                <a:cs typeface="Times New Roman" pitchFamily="18" charset="0"/>
              </a:rPr>
              <a:t>φωτοϋποδοχείς</a:t>
            </a:r>
            <a:r>
              <a:rPr lang="el-GR" sz="2400" b="1" dirty="0">
                <a:cs typeface="Times New Roman" pitchFamily="18" charset="0"/>
              </a:rPr>
              <a:t>,</a:t>
            </a:r>
            <a:r>
              <a:rPr lang="el-GR" sz="2400" dirty="0">
                <a:cs typeface="Times New Roman" pitchFamily="18" charset="0"/>
              </a:rPr>
              <a:t> που ενεργοποιούνται με </a:t>
            </a:r>
            <a:r>
              <a:rPr lang="el-GR" sz="2400" dirty="0" err="1">
                <a:cs typeface="Times New Roman" pitchFamily="18" charset="0"/>
              </a:rPr>
              <a:t>νυχθημερή</a:t>
            </a:r>
            <a:r>
              <a:rPr lang="el-GR" sz="2400" dirty="0">
                <a:cs typeface="Times New Roman" pitchFamily="18" charset="0"/>
              </a:rPr>
              <a:t> ρυθμό,  στην </a:t>
            </a:r>
            <a:r>
              <a:rPr lang="el-GR" sz="2400" b="1" dirty="0">
                <a:cs typeface="Times New Roman" pitchFamily="18" charset="0"/>
              </a:rPr>
              <a:t>επίφυσή </a:t>
            </a:r>
            <a:r>
              <a:rPr lang="el-GR" sz="2400" dirty="0">
                <a:cs typeface="Times New Roman" pitchFamily="18" charset="0"/>
              </a:rPr>
              <a:t>τους καθώς και στο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b="1" dirty="0" err="1">
                <a:cs typeface="Times New Roman" pitchFamily="18" charset="0"/>
              </a:rPr>
              <a:t>παρακωναριοειδές</a:t>
            </a:r>
            <a:r>
              <a:rPr lang="el-GR" sz="2400" b="1" dirty="0">
                <a:cs typeface="Times New Roman" pitchFamily="18" charset="0"/>
              </a:rPr>
              <a:t> όργανο</a:t>
            </a:r>
            <a:r>
              <a:rPr lang="en-GB" sz="2400" b="1" dirty="0">
                <a:cs typeface="Times New Roman" pitchFamily="18" charset="0"/>
              </a:rPr>
              <a:t> (parietal eye)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και στον </a:t>
            </a:r>
            <a:r>
              <a:rPr lang="el-GR" sz="2400" b="1" dirty="0">
                <a:cs typeface="Times New Roman" pitchFamily="18" charset="0"/>
              </a:rPr>
              <a:t>εγκέφαλο</a:t>
            </a:r>
            <a:r>
              <a:rPr lang="en-GB" sz="2400" b="1" dirty="0">
                <a:cs typeface="Times New Roman" pitchFamily="18" charset="0"/>
              </a:rPr>
              <a:t>.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Οι υποδοχείς αυτοί εμφανίζουν σημαντική εφεδρεία στη δράση τους. 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 Π.χ., το ερπετό </a:t>
            </a:r>
            <a:r>
              <a:rPr lang="en-GB" sz="2400" b="1" i="1" dirty="0">
                <a:cs typeface="Times New Roman" pitchFamily="18" charset="0"/>
              </a:rPr>
              <a:t>Iguana </a:t>
            </a:r>
            <a:r>
              <a:rPr lang="en-GB" sz="2400" b="1" i="1" dirty="0" err="1">
                <a:cs typeface="Times New Roman" pitchFamily="18" charset="0"/>
              </a:rPr>
              <a:t>iguana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εμφανίζει </a:t>
            </a:r>
            <a:r>
              <a:rPr lang="el-GR" sz="2400" b="1" dirty="0">
                <a:cs typeface="Times New Roman" pitchFamily="18" charset="0"/>
              </a:rPr>
              <a:t>ημερήσια περιοδικότητα στη θερμοκρασία του σώματος, την έκκριση </a:t>
            </a:r>
            <a:r>
              <a:rPr lang="el-GR" sz="2400" b="1" dirty="0" err="1">
                <a:cs typeface="Times New Roman" pitchFamily="18" charset="0"/>
              </a:rPr>
              <a:t>μελατονίνης</a:t>
            </a:r>
            <a:r>
              <a:rPr lang="el-GR" sz="2400" b="1" dirty="0">
                <a:cs typeface="Times New Roman" pitchFamily="18" charset="0"/>
              </a:rPr>
              <a:t> και την κινητικότητα</a:t>
            </a:r>
            <a:r>
              <a:rPr lang="el-GR" sz="2400" dirty="0">
                <a:cs typeface="Times New Roman" pitchFamily="18" charset="0"/>
              </a:rPr>
              <a:t>. Αφαίρεση της επίφυσης και του </a:t>
            </a:r>
            <a:r>
              <a:rPr lang="el-GR" sz="2400" dirty="0" err="1">
                <a:cs typeface="Times New Roman" pitchFamily="18" charset="0"/>
              </a:rPr>
              <a:t>παρακωναριοειδούς</a:t>
            </a:r>
            <a:r>
              <a:rPr lang="el-GR" sz="2400" dirty="0">
                <a:cs typeface="Times New Roman" pitchFamily="18" charset="0"/>
              </a:rPr>
              <a:t> οργάνου εξαφανίζει την περιοδικότητα στη θερμοκρασία του σώματος και την έκκριση </a:t>
            </a:r>
            <a:r>
              <a:rPr lang="el-GR" sz="2400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 αλλά όχι στην κινητικότητα.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3579019" cy="1600200"/>
          </a:xfrm>
        </p:spPr>
        <p:txBody>
          <a:bodyPr>
            <a:noAutofit/>
          </a:bodyPr>
          <a:lstStyle/>
          <a:p>
            <a:r>
              <a:rPr lang="el-GR" dirty="0" smtClean="0"/>
              <a:t>Η επίφυση σε διάφορα </a:t>
            </a:r>
            <a:r>
              <a:rPr lang="el-GR" dirty="0" err="1" smtClean="0"/>
              <a:t>Σπονδυλόζωα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>
            <a:fillRect/>
          </a:stretch>
        </p:blipFill>
        <p:spPr>
          <a:xfrm>
            <a:off x="3420512" y="31258"/>
            <a:ext cx="5230729" cy="615565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51241" y="60484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0698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επίφυση και το </a:t>
            </a:r>
            <a:r>
              <a:rPr lang="el-GR" sz="4000" dirty="0" err="1" smtClean="0"/>
              <a:t>παρακωναριοειδές</a:t>
            </a:r>
            <a:r>
              <a:rPr lang="el-GR" sz="4000" dirty="0" smtClean="0"/>
              <a:t> όργανο 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5" y="1647165"/>
            <a:ext cx="4288348" cy="452979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29" y="1647166"/>
            <a:ext cx="2991829" cy="45297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18422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</a:t>
            </a:r>
            <a:endParaRPr lang="el-G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444237" y="58589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1580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-1833671" y="2228139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3600" dirty="0" smtClean="0"/>
              <a:t>Σύστημα μέτρησης – Οργάνωση 1/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28" y="1968665"/>
            <a:ext cx="8152743" cy="484318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600" dirty="0" smtClean="0">
                <a:cs typeface="Times New Roman" pitchFamily="18" charset="0"/>
              </a:rPr>
              <a:t>Στα </a:t>
            </a:r>
            <a:r>
              <a:rPr lang="el-GR" sz="3600" b="1" dirty="0" err="1">
                <a:cs typeface="Times New Roman" pitchFamily="18" charset="0"/>
              </a:rPr>
              <a:t>Σπονδυλόζωα</a:t>
            </a:r>
            <a:r>
              <a:rPr lang="el-GR" sz="3600" b="1" dirty="0">
                <a:cs typeface="Times New Roman" pitchFamily="18" charset="0"/>
              </a:rPr>
              <a:t> </a:t>
            </a:r>
            <a:r>
              <a:rPr lang="el-GR" sz="3600" dirty="0">
                <a:cs typeface="Times New Roman" pitchFamily="18" charset="0"/>
              </a:rPr>
              <a:t>το σύστημα αυτό αποτελείται από 3 στοιχεία:</a:t>
            </a: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sz="3600" b="1" dirty="0">
                <a:cs typeface="Times New Roman" pitchFamily="18" charset="0"/>
              </a:rPr>
              <a:t>Το μηχανισμό συλλογής πληροφορίας από το περιβάλλον</a:t>
            </a: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sz="3600" b="1" dirty="0">
                <a:cs typeface="Times New Roman" pitchFamily="18" charset="0"/>
              </a:rPr>
              <a:t>Το μηχανισμό του «εσωτερικού ρολογιού»</a:t>
            </a: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sz="3600" b="1" dirty="0">
                <a:cs typeface="Times New Roman" pitchFamily="18" charset="0"/>
              </a:rPr>
              <a:t>Το μηχανισμό μεταφοράς της πληροφορίας στους ιστούς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600" dirty="0" smtClean="0">
                <a:cs typeface="Times New Roman" pitchFamily="18" charset="0"/>
              </a:rPr>
              <a:t>Η </a:t>
            </a:r>
            <a:r>
              <a:rPr lang="el-GR" sz="3600" dirty="0">
                <a:cs typeface="Times New Roman" pitchFamily="18" charset="0"/>
              </a:rPr>
              <a:t>πληροφορία από το περιβάλλον (</a:t>
            </a:r>
            <a:r>
              <a:rPr lang="el-GR" sz="3600" b="1" dirty="0">
                <a:cs typeface="Times New Roman" pitchFamily="18" charset="0"/>
              </a:rPr>
              <a:t>φως) → οφθαλμοί →  </a:t>
            </a:r>
            <a:r>
              <a:rPr lang="el-GR" sz="3600" b="1" dirty="0" err="1">
                <a:cs typeface="Times New Roman" pitchFamily="18" charset="0"/>
              </a:rPr>
              <a:t>υπερχιασματικός</a:t>
            </a:r>
            <a:r>
              <a:rPr lang="el-GR" sz="3600" b="1" dirty="0">
                <a:cs typeface="Times New Roman" pitchFamily="18" charset="0"/>
              </a:rPr>
              <a:t> </a:t>
            </a:r>
            <a:r>
              <a:rPr lang="el-GR" sz="3600" b="1" dirty="0" smtClean="0">
                <a:cs typeface="Times New Roman" pitchFamily="18" charset="0"/>
              </a:rPr>
              <a:t>πυρήνας </a:t>
            </a:r>
            <a:endParaRPr lang="el-GR" sz="3600" b="1" dirty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3600" dirty="0" smtClean="0">
                <a:cs typeface="Times New Roman" pitchFamily="18" charset="0"/>
              </a:rPr>
              <a:t>Ο </a:t>
            </a:r>
            <a:r>
              <a:rPr lang="el-GR" sz="3600" dirty="0" err="1">
                <a:cs typeface="Times New Roman" pitchFamily="18" charset="0"/>
              </a:rPr>
              <a:t>υπερχιασματικός</a:t>
            </a:r>
            <a:r>
              <a:rPr lang="el-GR" sz="3600" dirty="0">
                <a:cs typeface="Times New Roman" pitchFamily="18" charset="0"/>
              </a:rPr>
              <a:t> πυρήνας δεν είναι μόνο κέντρο συλλογής πληροφορίας, αλλά και </a:t>
            </a:r>
            <a:r>
              <a:rPr lang="el-GR" sz="3600" b="1" dirty="0" err="1" smtClean="0">
                <a:cs typeface="Times New Roman" pitchFamily="18" charset="0"/>
              </a:rPr>
              <a:t>αυτο</a:t>
            </a:r>
            <a:r>
              <a:rPr lang="el-GR" sz="3600" b="1" dirty="0" smtClean="0">
                <a:cs typeface="Times New Roman" pitchFamily="18" charset="0"/>
              </a:rPr>
              <a:t>-συντηρούμενος </a:t>
            </a:r>
            <a:r>
              <a:rPr lang="el-GR" sz="3600" b="1" dirty="0">
                <a:cs typeface="Times New Roman" pitchFamily="18" charset="0"/>
              </a:rPr>
              <a:t>μηχανισμός εσωτερικού ρολογιού</a:t>
            </a:r>
            <a:r>
              <a:rPr lang="el-GR" sz="3600" dirty="0">
                <a:cs typeface="Times New Roman" pitchFamily="18" charset="0"/>
              </a:rPr>
              <a:t> ακόμα και εν τη απουσία ρυθμικής πληροφόρησης από το περιβάλλον.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600" dirty="0" smtClean="0">
                <a:cs typeface="Times New Roman" pitchFamily="18" charset="0"/>
              </a:rPr>
              <a:t>* </a:t>
            </a:r>
            <a:r>
              <a:rPr lang="el-GR" sz="3600" b="1" dirty="0">
                <a:cs typeface="Times New Roman" pitchFamily="18" charset="0"/>
              </a:rPr>
              <a:t>Νευροδιαβιβαστές </a:t>
            </a:r>
            <a:r>
              <a:rPr lang="el-GR" sz="3600" dirty="0">
                <a:cs typeface="Times New Roman" pitchFamily="18" charset="0"/>
              </a:rPr>
              <a:t>(</a:t>
            </a:r>
            <a:r>
              <a:rPr lang="el-GR" sz="3600" dirty="0" err="1">
                <a:cs typeface="Times New Roman" pitchFamily="18" charset="0"/>
              </a:rPr>
              <a:t>γλουταμινικό</a:t>
            </a:r>
            <a:r>
              <a:rPr lang="el-GR" sz="3600" dirty="0">
                <a:cs typeface="Times New Roman" pitchFamily="18" charset="0"/>
              </a:rPr>
              <a:t> οξύ, </a:t>
            </a:r>
            <a:r>
              <a:rPr lang="en-GB" sz="3600" dirty="0">
                <a:cs typeface="Times New Roman" pitchFamily="18" charset="0"/>
              </a:rPr>
              <a:t>GABA</a:t>
            </a:r>
            <a:r>
              <a:rPr lang="el-GR" sz="3600" dirty="0">
                <a:cs typeface="Times New Roman" pitchFamily="18" charset="0"/>
              </a:rPr>
              <a:t>, </a:t>
            </a:r>
            <a:r>
              <a:rPr lang="el-GR" sz="3600" dirty="0" err="1">
                <a:cs typeface="Times New Roman" pitchFamily="18" charset="0"/>
              </a:rPr>
              <a:t>σεροτονίνη</a:t>
            </a:r>
            <a:r>
              <a:rPr lang="el-GR" sz="3600" dirty="0">
                <a:cs typeface="Times New Roman" pitchFamily="18" charset="0"/>
              </a:rPr>
              <a:t>, </a:t>
            </a:r>
            <a:r>
              <a:rPr lang="el-GR" sz="3600" dirty="0" err="1">
                <a:cs typeface="Times New Roman" pitchFamily="18" charset="0"/>
              </a:rPr>
              <a:t>νευροπεπτίδιο</a:t>
            </a:r>
            <a:r>
              <a:rPr lang="el-GR" sz="3600" dirty="0">
                <a:cs typeface="Times New Roman" pitchFamily="18" charset="0"/>
              </a:rPr>
              <a:t> Υ) </a:t>
            </a:r>
            <a:r>
              <a:rPr lang="el-GR" sz="3600" b="1" dirty="0">
                <a:cs typeface="Times New Roman" pitchFamily="18" charset="0"/>
              </a:rPr>
              <a:t>ρυθμίζουν τις λεπτομέρειες της μεταφοράς </a:t>
            </a:r>
            <a:r>
              <a:rPr lang="el-GR" sz="3600" dirty="0">
                <a:cs typeface="Times New Roman" pitchFamily="18" charset="0"/>
              </a:rPr>
              <a:t>της πληροφορίας από το περιβάλλον.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19129" y="3928298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μέτρησης – Οργάνωση 2/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28" y="1690689"/>
            <a:ext cx="8152743" cy="4843189"/>
          </a:xfrm>
        </p:spPr>
        <p:txBody>
          <a:bodyPr>
            <a:normAutofit/>
          </a:bodyPr>
          <a:lstStyle/>
          <a:p>
            <a:endParaRPr lang="el-GR" sz="2200" dirty="0" smtClean="0">
              <a:cs typeface="Times New Roman" pitchFamily="18" charset="0"/>
            </a:endParaRPr>
          </a:p>
          <a:p>
            <a:r>
              <a:rPr lang="el-GR" sz="2200" dirty="0" smtClean="0">
                <a:cs typeface="Times New Roman" pitchFamily="18" charset="0"/>
              </a:rPr>
              <a:t>Ο </a:t>
            </a:r>
            <a:r>
              <a:rPr lang="el-GR" sz="2200" dirty="0" err="1">
                <a:cs typeface="Times New Roman" pitchFamily="18" charset="0"/>
              </a:rPr>
              <a:t>υπερχιασματικός</a:t>
            </a:r>
            <a:r>
              <a:rPr lang="el-GR" sz="2200" dirty="0">
                <a:cs typeface="Times New Roman" pitchFamily="18" charset="0"/>
              </a:rPr>
              <a:t> πυρήνας </a:t>
            </a:r>
            <a:r>
              <a:rPr lang="el-GR" sz="2200" b="1" dirty="0">
                <a:cs typeface="Times New Roman" pitchFamily="18" charset="0"/>
              </a:rPr>
              <a:t>μεταφέρει τις πληροφορίες στο υπόλοιπο σώμα </a:t>
            </a:r>
            <a:r>
              <a:rPr lang="el-GR" sz="2200" dirty="0" err="1" smtClean="0">
                <a:cs typeface="Times New Roman" pitchFamily="18" charset="0"/>
              </a:rPr>
              <a:t>μέσω</a:t>
            </a:r>
            <a:r>
              <a:rPr lang="el-GR" sz="2200" b="1" dirty="0" err="1" smtClean="0">
                <a:cs typeface="Times New Roman" pitchFamily="18" charset="0"/>
              </a:rPr>
              <a:t>ενδοκρινικών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και</a:t>
            </a:r>
            <a:r>
              <a:rPr lang="el-GR" sz="2200" b="1" dirty="0">
                <a:cs typeface="Times New Roman" pitchFamily="18" charset="0"/>
              </a:rPr>
              <a:t> νευρικών </a:t>
            </a:r>
            <a:r>
              <a:rPr lang="el-GR" sz="2200" dirty="0">
                <a:cs typeface="Times New Roman" pitchFamily="18" charset="0"/>
              </a:rPr>
              <a:t>μονοπατιών.</a:t>
            </a:r>
          </a:p>
          <a:p>
            <a:r>
              <a:rPr lang="el-GR" sz="2200" dirty="0">
                <a:cs typeface="Times New Roman" pitchFamily="18" charset="0"/>
              </a:rPr>
              <a:t>Μέσω των </a:t>
            </a:r>
            <a:r>
              <a:rPr lang="el-GR" sz="2200" u="sng" dirty="0">
                <a:cs typeface="Times New Roman" pitchFamily="18" charset="0"/>
              </a:rPr>
              <a:t>ενδοκρινικών</a:t>
            </a:r>
            <a:r>
              <a:rPr lang="el-GR" sz="2200" dirty="0">
                <a:cs typeface="Times New Roman" pitchFamily="18" charset="0"/>
              </a:rPr>
              <a:t> μονοπατιών τουλάχιστον </a:t>
            </a:r>
            <a:r>
              <a:rPr lang="el-GR" sz="2200" b="1" dirty="0">
                <a:cs typeface="Times New Roman" pitchFamily="18" charset="0"/>
              </a:rPr>
              <a:t>3 πρωτεΐνες εκκρίνονται από </a:t>
            </a:r>
            <a:r>
              <a:rPr lang="el-GR" sz="2200" b="1" dirty="0" smtClean="0">
                <a:cs typeface="Times New Roman" pitchFamily="18" charset="0"/>
              </a:rPr>
              <a:t>τον </a:t>
            </a:r>
            <a:r>
              <a:rPr lang="el-GR" sz="2200" b="1" dirty="0" err="1" smtClean="0">
                <a:cs typeface="Times New Roman" pitchFamily="18" charset="0"/>
              </a:rPr>
              <a:t>υπερχιασματικό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l-GR" sz="2200" b="1" dirty="0">
                <a:cs typeface="Times New Roman" pitchFamily="18" charset="0"/>
              </a:rPr>
              <a:t>πυρήνα και ρυθμίζουν τη θερμοκρασία του σώματος και την κινητικότητα</a:t>
            </a:r>
            <a:r>
              <a:rPr lang="el-GR" sz="2200" dirty="0">
                <a:cs typeface="Times New Roman" pitchFamily="18" charset="0"/>
              </a:rPr>
              <a:t>: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Η </a:t>
            </a:r>
            <a:r>
              <a:rPr lang="el-GR" sz="2200" dirty="0" err="1">
                <a:cs typeface="Times New Roman" pitchFamily="18" charset="0"/>
              </a:rPr>
              <a:t>βασοπρεσίνη</a:t>
            </a:r>
            <a:r>
              <a:rPr lang="el-GR" sz="2200" dirty="0">
                <a:cs typeface="Times New Roman" pitchFamily="18" charset="0"/>
              </a:rPr>
              <a:t>, ο μεταμορφωτικός αυξητικός παράγοντας α (</a:t>
            </a:r>
            <a:r>
              <a:rPr lang="en-GB" sz="2200" dirty="0">
                <a:cs typeface="Times New Roman" pitchFamily="18" charset="0"/>
              </a:rPr>
              <a:t>TGF</a:t>
            </a:r>
            <a:r>
              <a:rPr lang="el-GR" sz="2200" dirty="0">
                <a:cs typeface="Times New Roman" pitchFamily="18" charset="0"/>
              </a:rPr>
              <a:t>-α) και την </a:t>
            </a:r>
            <a:r>
              <a:rPr lang="el-GR" sz="2200" dirty="0" err="1">
                <a:cs typeface="Times New Roman" pitchFamily="18" charset="0"/>
              </a:rPr>
              <a:t>προκινετισίνη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2.</a:t>
            </a:r>
            <a:endParaRPr lang="el-GR" sz="2200" dirty="0">
              <a:cs typeface="Times New Roman" pitchFamily="18" charset="0"/>
            </a:endParaRPr>
          </a:p>
          <a:p>
            <a:r>
              <a:rPr lang="el-GR" sz="2200" dirty="0">
                <a:cs typeface="Times New Roman" pitchFamily="18" charset="0"/>
              </a:rPr>
              <a:t>Μέσω </a:t>
            </a:r>
            <a:r>
              <a:rPr lang="el-GR" sz="2200" b="1" dirty="0">
                <a:cs typeface="Times New Roman" pitchFamily="18" charset="0"/>
              </a:rPr>
              <a:t>νευρικών</a:t>
            </a:r>
            <a:r>
              <a:rPr lang="el-GR" sz="2200" dirty="0">
                <a:cs typeface="Times New Roman" pitchFamily="18" charset="0"/>
              </a:rPr>
              <a:t> συνδέσεων ο </a:t>
            </a:r>
            <a:r>
              <a:rPr lang="el-GR" sz="2200" b="1" dirty="0" err="1">
                <a:cs typeface="Times New Roman" pitchFamily="18" charset="0"/>
              </a:rPr>
              <a:t>υπερχιασματικός</a:t>
            </a:r>
            <a:r>
              <a:rPr lang="el-GR" sz="2200" b="1" dirty="0">
                <a:cs typeface="Times New Roman" pitchFamily="18" charset="0"/>
              </a:rPr>
              <a:t> πυρήνας μεταφέρει πληροφορίες </a:t>
            </a:r>
            <a:r>
              <a:rPr lang="el-GR" sz="2200" b="1" dirty="0" smtClean="0">
                <a:cs typeface="Times New Roman" pitchFamily="18" charset="0"/>
              </a:rPr>
              <a:t>στην επίφυση</a:t>
            </a:r>
            <a:r>
              <a:rPr lang="el-GR" sz="2200" b="1" dirty="0">
                <a:cs typeface="Times New Roman" pitchFamily="18" charset="0"/>
              </a:rPr>
              <a:t>, την καρδιά, τα επινεφρίδια, το πάγκρεας αλλά και άλλες περιοχές του εγκεφάλου </a:t>
            </a:r>
            <a:r>
              <a:rPr lang="el-GR" sz="2200" dirty="0">
                <a:cs typeface="Times New Roman" pitchFamily="18" charset="0"/>
              </a:rPr>
              <a:t>σχετικά με τη </a:t>
            </a:r>
            <a:r>
              <a:rPr lang="el-GR" sz="2200" dirty="0" err="1" smtClean="0">
                <a:cs typeface="Times New Roman" pitchFamily="18" charset="0"/>
              </a:rPr>
              <a:t>φωτοπερίοδο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l-GR" sz="22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μέτρησης – Μοριακή δομή 1/</a:t>
            </a:r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28" y="1690689"/>
            <a:ext cx="8152743" cy="4843189"/>
          </a:xfrm>
        </p:spPr>
        <p:txBody>
          <a:bodyPr>
            <a:normAutofit/>
          </a:bodyPr>
          <a:lstStyle/>
          <a:p>
            <a:endParaRPr lang="el-GR" sz="2200" dirty="0" smtClean="0">
              <a:cs typeface="Times New Roman" pitchFamily="18" charset="0"/>
            </a:endParaRPr>
          </a:p>
          <a:p>
            <a:r>
              <a:rPr lang="en-GB" sz="2200" dirty="0" smtClean="0">
                <a:cs typeface="Times New Roman" pitchFamily="18" charset="0"/>
              </a:rPr>
              <a:t>M</a:t>
            </a:r>
            <a:r>
              <a:rPr lang="el-GR" sz="2200" dirty="0" err="1">
                <a:cs typeface="Times New Roman" pitchFamily="18" charset="0"/>
              </a:rPr>
              <a:t>ια</a:t>
            </a:r>
            <a:r>
              <a:rPr lang="el-GR" sz="2200" dirty="0">
                <a:cs typeface="Times New Roman" pitchFamily="18" charset="0"/>
              </a:rPr>
              <a:t> σειρά συνδεόμενων μηχανισμών </a:t>
            </a:r>
            <a:r>
              <a:rPr lang="el-GR" sz="2200" b="1" dirty="0">
                <a:cs typeface="Times New Roman" pitchFamily="18" charset="0"/>
              </a:rPr>
              <a:t>θετικής</a:t>
            </a:r>
            <a:r>
              <a:rPr lang="el-GR" sz="2200" dirty="0">
                <a:cs typeface="Times New Roman" pitchFamily="18" charset="0"/>
              </a:rPr>
              <a:t> και </a:t>
            </a:r>
            <a:r>
              <a:rPr lang="el-GR" sz="2200" b="1" dirty="0">
                <a:cs typeface="Times New Roman" pitchFamily="18" charset="0"/>
              </a:rPr>
              <a:t>αρνητικής ανάδρασης</a:t>
            </a:r>
            <a:r>
              <a:rPr lang="en-GB" sz="2200" b="1" dirty="0">
                <a:cs typeface="Times New Roman" pitchFamily="18" charset="0"/>
              </a:rPr>
              <a:t>,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στο επίπεδο της μεταγραφής και της μετάφρασης</a:t>
            </a:r>
            <a:r>
              <a:rPr lang="en-GB" sz="2200" dirty="0">
                <a:cs typeface="Times New Roman" pitchFamily="18" charset="0"/>
              </a:rPr>
              <a:t>, </a:t>
            </a:r>
            <a:r>
              <a:rPr lang="el-GR" sz="2200" dirty="0">
                <a:cs typeface="Times New Roman" pitchFamily="18" charset="0"/>
              </a:rPr>
              <a:t>παράγουν την κυτταρική ταλάντωση και περιοδικότητα δράσης των κυττάρων του </a:t>
            </a:r>
            <a:r>
              <a:rPr lang="el-GR" sz="2200" dirty="0" err="1">
                <a:cs typeface="Times New Roman" pitchFamily="18" charset="0"/>
              </a:rPr>
              <a:t>υπερχιασματικού</a:t>
            </a:r>
            <a:r>
              <a:rPr lang="el-GR" sz="2200" dirty="0">
                <a:cs typeface="Times New Roman" pitchFamily="18" charset="0"/>
              </a:rPr>
              <a:t> πυρήνα.</a:t>
            </a:r>
          </a:p>
          <a:p>
            <a:r>
              <a:rPr lang="el-GR" sz="2200" b="1" dirty="0" smtClean="0">
                <a:cs typeface="Times New Roman" pitchFamily="18" charset="0"/>
              </a:rPr>
              <a:t>Θετική </a:t>
            </a:r>
            <a:r>
              <a:rPr lang="el-GR" sz="2200" b="1" dirty="0">
                <a:cs typeface="Times New Roman" pitchFamily="18" charset="0"/>
              </a:rPr>
              <a:t>ανάδραση </a:t>
            </a:r>
            <a:r>
              <a:rPr lang="el-GR" sz="2200" dirty="0">
                <a:cs typeface="Times New Roman" pitchFamily="18" charset="0"/>
              </a:rPr>
              <a:t>παρέχεται από δύο μεταγραφικούς παράγοντες: τους </a:t>
            </a:r>
            <a:r>
              <a:rPr lang="en-GB" sz="2200" b="1" dirty="0">
                <a:cs typeface="Times New Roman" pitchFamily="18" charset="0"/>
              </a:rPr>
              <a:t>Clock</a:t>
            </a:r>
            <a:r>
              <a:rPr lang="el-GR" sz="2200" dirty="0">
                <a:cs typeface="Times New Roman" pitchFamily="18" charset="0"/>
              </a:rPr>
              <a:t> (</a:t>
            </a:r>
            <a:r>
              <a:rPr lang="en-US" sz="2200" dirty="0">
                <a:cs typeface="Times New Roman" pitchFamily="18" charset="0"/>
              </a:rPr>
              <a:t>circadian </a:t>
            </a:r>
            <a:r>
              <a:rPr lang="en-US" sz="2200" dirty="0" err="1">
                <a:cs typeface="Times New Roman" pitchFamily="18" charset="0"/>
              </a:rPr>
              <a:t>locomotor</a:t>
            </a:r>
            <a:r>
              <a:rPr lang="en-US" sz="2200" dirty="0">
                <a:cs typeface="Times New Roman" pitchFamily="18" charset="0"/>
              </a:rPr>
              <a:t> output cycle kaput</a:t>
            </a:r>
            <a:r>
              <a:rPr lang="el-GR" sz="2200" dirty="0">
                <a:cs typeface="Times New Roman" pitchFamily="18" charset="0"/>
              </a:rPr>
              <a:t>)</a:t>
            </a:r>
            <a:r>
              <a:rPr lang="en-GB" sz="2200" dirty="0">
                <a:cs typeface="Times New Roman" pitchFamily="18" charset="0"/>
              </a:rPr>
              <a:t> (</a:t>
            </a:r>
            <a:r>
              <a:rPr lang="el-GR" sz="2200" dirty="0">
                <a:cs typeface="Times New Roman" pitchFamily="18" charset="0"/>
              </a:rPr>
              <a:t>95 </a:t>
            </a:r>
            <a:r>
              <a:rPr lang="en-GB" sz="2200" dirty="0" err="1">
                <a:cs typeface="Times New Roman" pitchFamily="18" charset="0"/>
              </a:rPr>
              <a:t>kDa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στον άνθρωπο) και </a:t>
            </a:r>
            <a:r>
              <a:rPr lang="en-US" sz="2200" b="1" dirty="0">
                <a:cs typeface="Times New Roman" pitchFamily="18" charset="0"/>
              </a:rPr>
              <a:t>Bmal1</a:t>
            </a:r>
            <a:r>
              <a:rPr lang="en-US" sz="2200" dirty="0">
                <a:cs typeface="Times New Roman" pitchFamily="18" charset="0"/>
              </a:rPr>
              <a:t> (brain and muscle ARNT</a:t>
            </a:r>
            <a:r>
              <a:rPr lang="el-GR" sz="2200" dirty="0">
                <a:cs typeface="Times New Roman" pitchFamily="18" charset="0"/>
              </a:rPr>
              <a:t> (Α</a:t>
            </a:r>
            <a:r>
              <a:rPr lang="en-US" sz="2200" dirty="0" err="1">
                <a:cs typeface="Times New Roman" pitchFamily="18" charset="0"/>
              </a:rPr>
              <a:t>ryl</a:t>
            </a:r>
            <a:r>
              <a:rPr lang="en-US" sz="2200" dirty="0">
                <a:cs typeface="Times New Roman" pitchFamily="18" charset="0"/>
              </a:rPr>
              <a:t> hydrocarbon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n-GB" sz="2200" dirty="0">
                <a:cs typeface="Times New Roman" pitchFamily="18" charset="0"/>
              </a:rPr>
              <a:t>R</a:t>
            </a:r>
            <a:r>
              <a:rPr lang="en-US" sz="2200" dirty="0" err="1">
                <a:cs typeface="Times New Roman" pitchFamily="18" charset="0"/>
              </a:rPr>
              <a:t>eceptor</a:t>
            </a:r>
            <a:r>
              <a:rPr lang="en-US" sz="2200" dirty="0">
                <a:cs typeface="Times New Roman" pitchFamily="18" charset="0"/>
              </a:rPr>
              <a:t> Nuclear </a:t>
            </a:r>
            <a:r>
              <a:rPr lang="en-US" sz="2200" dirty="0" err="1">
                <a:cs typeface="Times New Roman" pitchFamily="18" charset="0"/>
              </a:rPr>
              <a:t>Translocator</a:t>
            </a:r>
            <a:r>
              <a:rPr lang="en-US" sz="2200" dirty="0">
                <a:cs typeface="Times New Roman" pitchFamily="18" charset="0"/>
              </a:rPr>
              <a:t>)-like protein 1</a:t>
            </a:r>
            <a:r>
              <a:rPr lang="el-GR" sz="2200" dirty="0">
                <a:cs typeface="Times New Roman" pitchFamily="18" charset="0"/>
              </a:rPr>
              <a:t>) (68 </a:t>
            </a:r>
            <a:r>
              <a:rPr lang="en-GB" sz="2200" dirty="0" err="1">
                <a:cs typeface="Times New Roman" pitchFamily="18" charset="0"/>
              </a:rPr>
              <a:t>kDa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στον άνθρωπο).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μέτρησης – Μοριακή δομή 2/</a:t>
            </a:r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28" y="1690689"/>
            <a:ext cx="8152743" cy="4843189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>
                <a:cs typeface="Times New Roman" pitchFamily="18" charset="0"/>
              </a:rPr>
              <a:t>Οι δύο αυτές πρωτεΐνες βρίσκονται στον πυρήνα σαν </a:t>
            </a:r>
            <a:r>
              <a:rPr lang="el-GR" sz="2400" dirty="0" err="1">
                <a:cs typeface="Times New Roman" pitchFamily="18" charset="0"/>
              </a:rPr>
              <a:t>ετεροδιμερές</a:t>
            </a:r>
            <a:r>
              <a:rPr lang="el-GR" sz="2400" dirty="0">
                <a:cs typeface="Times New Roman" pitchFamily="18" charset="0"/>
              </a:rPr>
              <a:t> μόριο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και τα μέγιστα επίπεδα έκφρασής τους έχουν βρεθεί στην αρχή της </a:t>
            </a:r>
            <a:r>
              <a:rPr lang="el-GR" sz="2400" dirty="0" err="1" smtClean="0">
                <a:cs typeface="Times New Roman" pitchFamily="18" charset="0"/>
              </a:rPr>
              <a:t>φωτοπεριόδου</a:t>
            </a:r>
            <a:r>
              <a:rPr lang="el-GR" sz="2400" dirty="0" smtClean="0">
                <a:cs typeface="Times New Roman" pitchFamily="18" charset="0"/>
              </a:rPr>
              <a:t>.</a:t>
            </a:r>
            <a:endParaRPr lang="el-GR" sz="2400" dirty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 προσδένονται σε μια περιοχή του </a:t>
            </a:r>
            <a:r>
              <a:rPr lang="en-GB" sz="2400" dirty="0">
                <a:cs typeface="Times New Roman" pitchFamily="18" charset="0"/>
              </a:rPr>
              <a:t>DNA </a:t>
            </a:r>
            <a:r>
              <a:rPr lang="el-GR" sz="2400" dirty="0">
                <a:cs typeface="Times New Roman" pitchFamily="18" charset="0"/>
              </a:rPr>
              <a:t>γνωστή ως </a:t>
            </a:r>
            <a:r>
              <a:rPr lang="el-GR" sz="2400" b="1" dirty="0">
                <a:cs typeface="Times New Roman" pitchFamily="18" charset="0"/>
              </a:rPr>
              <a:t>Ε-</a:t>
            </a:r>
            <a:r>
              <a:rPr lang="en-GB" sz="2400" b="1" dirty="0">
                <a:cs typeface="Times New Roman" pitchFamily="18" charset="0"/>
              </a:rPr>
              <a:t>box</a:t>
            </a:r>
            <a:r>
              <a:rPr lang="el-GR" sz="2400" b="1" dirty="0">
                <a:cs typeface="Times New Roman" pitchFamily="18" charset="0"/>
              </a:rPr>
              <a:t> (</a:t>
            </a:r>
            <a:r>
              <a:rPr lang="en-GB" sz="2400" dirty="0">
                <a:cs typeface="Times New Roman" pitchFamily="18" charset="0"/>
              </a:rPr>
              <a:t>CACGTG</a:t>
            </a:r>
            <a:r>
              <a:rPr lang="en-GB" sz="2400" dirty="0" smtClean="0">
                <a:cs typeface="Times New Roman" pitchFamily="18" charset="0"/>
              </a:rPr>
              <a:t>)</a:t>
            </a:r>
            <a:r>
              <a:rPr lang="el-GR" sz="2400" dirty="0" smtClean="0">
                <a:cs typeface="Times New Roman" pitchFamily="18" charset="0"/>
              </a:rPr>
              <a:t>.</a:t>
            </a:r>
            <a:endParaRPr lang="el-GR" sz="2400" dirty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 ενεργοποιούν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κατά τη διάρκεια της </a:t>
            </a:r>
            <a:r>
              <a:rPr lang="el-GR" sz="2400" dirty="0" err="1">
                <a:cs typeface="Times New Roman" pitchFamily="18" charset="0"/>
              </a:rPr>
              <a:t>φωτοπεριόδου</a:t>
            </a:r>
            <a:r>
              <a:rPr lang="el-GR" sz="2400" dirty="0">
                <a:cs typeface="Times New Roman" pitchFamily="18" charset="0"/>
              </a:rPr>
              <a:t> τη μεταγραφή των γονιδίων </a:t>
            </a:r>
            <a:r>
              <a:rPr lang="en-GB" sz="2400" b="1" i="1" dirty="0">
                <a:cs typeface="Times New Roman" pitchFamily="18" charset="0"/>
              </a:rPr>
              <a:t>per1, per2, cry1 </a:t>
            </a:r>
            <a:r>
              <a:rPr lang="el-GR" sz="2400" dirty="0">
                <a:cs typeface="Times New Roman" pitchFamily="18" charset="0"/>
              </a:rPr>
              <a:t>και </a:t>
            </a:r>
            <a:r>
              <a:rPr lang="en-GB" sz="2400" b="1" i="1" dirty="0">
                <a:cs typeface="Times New Roman" pitchFamily="18" charset="0"/>
              </a:rPr>
              <a:t>cry2</a:t>
            </a:r>
            <a:r>
              <a:rPr lang="el-GR" sz="2400" b="1" dirty="0">
                <a:cs typeface="Times New Roman" pitchFamily="18" charset="0"/>
              </a:rPr>
              <a:t> τ</a:t>
            </a:r>
            <a:r>
              <a:rPr lang="el-GR" sz="2400" dirty="0">
                <a:cs typeface="Times New Roman" pitchFamily="18" charset="0"/>
              </a:rPr>
              <a:t>α προϊόντα των οποίων αυξάνονται στη διάρκεια της ημέρας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.</a:t>
            </a:r>
            <a:endParaRPr lang="el-GR" sz="2400" dirty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 Οι πρωτεΐνες, που εκφράζονται από τα γονίδια αυτά, με τη σειρά τους προσδένονται με την </a:t>
            </a:r>
            <a:r>
              <a:rPr lang="el-GR" sz="2400" dirty="0" err="1">
                <a:cs typeface="Times New Roman" pitchFamily="18" charset="0"/>
              </a:rPr>
              <a:t>κινάση</a:t>
            </a:r>
            <a:r>
              <a:rPr lang="el-GR" sz="2400" dirty="0">
                <a:cs typeface="Times New Roman" pitchFamily="18" charset="0"/>
              </a:rPr>
              <a:t> της </a:t>
            </a:r>
            <a:r>
              <a:rPr lang="el-GR" sz="2400" dirty="0" smtClean="0">
                <a:cs typeface="Times New Roman" pitchFamily="18" charset="0"/>
              </a:rPr>
              <a:t>καζεΐνης.</a:t>
            </a:r>
            <a:endParaRPr lang="el-GR" sz="2400" dirty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 και μετακινούνται στο πυρήνα όπου προκαλούν απενεργοποίηση της μεταγραφικής </a:t>
            </a:r>
            <a:r>
              <a:rPr lang="el-GR" sz="2400" dirty="0" err="1">
                <a:cs typeface="Times New Roman" pitchFamily="18" charset="0"/>
              </a:rPr>
              <a:t>ενεργότητας</a:t>
            </a:r>
            <a:r>
              <a:rPr lang="el-GR" sz="2400" dirty="0">
                <a:cs typeface="Times New Roman" pitchFamily="18" charset="0"/>
              </a:rPr>
              <a:t> των γονιδίων τους (</a:t>
            </a:r>
            <a:r>
              <a:rPr lang="el-GR" sz="2400" b="1" dirty="0">
                <a:cs typeface="Times New Roman" pitchFamily="18" charset="0"/>
              </a:rPr>
              <a:t>αρνητική ανάδραση</a:t>
            </a:r>
            <a:r>
              <a:rPr lang="el-GR" sz="2400" dirty="0" smtClean="0">
                <a:cs typeface="Times New Roman" pitchFamily="18" charset="0"/>
              </a:rPr>
              <a:t>).</a:t>
            </a:r>
            <a:endParaRPr lang="el-GR" sz="2400" dirty="0">
              <a:cs typeface="Times New Roman" pitchFamily="18" charset="0"/>
            </a:endParaRPr>
          </a:p>
          <a:p>
            <a:r>
              <a:rPr lang="el-GR" sz="2400" dirty="0">
                <a:cs typeface="Times New Roman" pitchFamily="18" charset="0"/>
              </a:rPr>
              <a:t>Έτσι τα επίπεδα του προϊόντος του γονιδίου </a:t>
            </a:r>
            <a:r>
              <a:rPr lang="en-US" sz="2400" b="1" i="1" dirty="0">
                <a:cs typeface="Times New Roman" pitchFamily="18" charset="0"/>
              </a:rPr>
              <a:t>Bmal1</a:t>
            </a:r>
            <a:r>
              <a:rPr lang="el-GR" sz="2400" dirty="0">
                <a:cs typeface="Times New Roman" pitchFamily="18" charset="0"/>
              </a:rPr>
              <a:t> βρίσκονται σε </a:t>
            </a:r>
            <a:r>
              <a:rPr lang="el-GR" sz="2400" b="1" dirty="0">
                <a:cs typeface="Times New Roman" pitchFamily="18" charset="0"/>
              </a:rPr>
              <a:t>αντίθετη φάση </a:t>
            </a:r>
            <a:r>
              <a:rPr lang="el-GR" sz="2400" dirty="0">
                <a:cs typeface="Times New Roman" pitchFamily="18" charset="0"/>
              </a:rPr>
              <a:t>με τα επίπεδα του προϊόντος του γονιδίου </a:t>
            </a:r>
            <a:r>
              <a:rPr lang="en-GB" sz="2400" b="1" i="1" dirty="0" smtClean="0">
                <a:cs typeface="Times New Roman" pitchFamily="18" charset="0"/>
              </a:rPr>
              <a:t>per2</a:t>
            </a:r>
            <a:r>
              <a:rPr lang="el-GR" sz="2400" dirty="0" smtClean="0">
                <a:cs typeface="Times New Roman" pitchFamily="18" charset="0"/>
              </a:rPr>
              <a:t>.  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8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μέτρησης – Μοριακή δομή 3/</a:t>
            </a:r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28" y="1690689"/>
            <a:ext cx="8152743" cy="4843189"/>
          </a:xfrm>
        </p:spPr>
        <p:txBody>
          <a:bodyPr>
            <a:normAutofit/>
          </a:bodyPr>
          <a:lstStyle/>
          <a:p>
            <a:r>
              <a:rPr lang="el-GR" sz="2200" dirty="0">
                <a:cs typeface="Times New Roman" pitchFamily="18" charset="0"/>
              </a:rPr>
              <a:t>Επίσης έχει βρεθεί και ένα δεύτερο ρυθμιστικό μονοπάτι ανάδρασης:</a:t>
            </a:r>
          </a:p>
          <a:p>
            <a:r>
              <a:rPr lang="el-GR" sz="2200" dirty="0">
                <a:cs typeface="Times New Roman" pitchFamily="18" charset="0"/>
              </a:rPr>
              <a:t>Ο «ορφανός» πυρηνικός υποδοχέας-καταστολέας έκφρασης </a:t>
            </a:r>
            <a:r>
              <a:rPr lang="en-US" sz="2200" b="1" dirty="0">
                <a:cs typeface="Times New Roman" pitchFamily="18" charset="0"/>
              </a:rPr>
              <a:t>R</a:t>
            </a:r>
            <a:r>
              <a:rPr lang="en-GB" sz="2200" b="1" dirty="0" err="1">
                <a:cs typeface="Times New Roman" pitchFamily="18" charset="0"/>
              </a:rPr>
              <a:t>ev</a:t>
            </a:r>
            <a:r>
              <a:rPr lang="en-US" sz="2200" b="1" dirty="0">
                <a:cs typeface="Times New Roman" pitchFamily="18" charset="0"/>
              </a:rPr>
              <a:t>-</a:t>
            </a:r>
            <a:r>
              <a:rPr lang="en-GB" sz="2200" b="1" dirty="0" err="1">
                <a:cs typeface="Times New Roman" pitchFamily="18" charset="0"/>
              </a:rPr>
              <a:t>erb</a:t>
            </a:r>
            <a:r>
              <a:rPr lang="en-US" sz="2200" b="1" dirty="0">
                <a:cs typeface="Times New Roman" pitchFamily="18" charset="0"/>
              </a:rPr>
              <a:t>α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επηρεάζει με μονοπάτια θετικής και αρνητικής ανάδρασης την έκφραση των πρωτεϊνών </a:t>
            </a:r>
            <a:r>
              <a:rPr lang="en-GB" sz="2200" b="1" dirty="0">
                <a:cs typeface="Times New Roman" pitchFamily="18" charset="0"/>
              </a:rPr>
              <a:t>Clock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n-US" sz="2200" b="1" dirty="0">
                <a:cs typeface="Times New Roman" pitchFamily="18" charset="0"/>
              </a:rPr>
              <a:t>Bmal1</a:t>
            </a:r>
            <a:r>
              <a:rPr lang="el-GR" sz="2200" dirty="0">
                <a:cs typeface="Times New Roman" pitchFamily="18" charset="0"/>
              </a:rPr>
              <a:t>. </a:t>
            </a:r>
          </a:p>
          <a:p>
            <a:r>
              <a:rPr lang="el-GR" sz="2200" dirty="0">
                <a:cs typeface="Times New Roman" pitchFamily="18" charset="0"/>
              </a:rPr>
              <a:t>Ο </a:t>
            </a:r>
            <a:r>
              <a:rPr lang="en-US" sz="2200" b="1" dirty="0">
                <a:cs typeface="Times New Roman" pitchFamily="18" charset="0"/>
              </a:rPr>
              <a:t>R</a:t>
            </a:r>
            <a:r>
              <a:rPr lang="en-GB" sz="2200" b="1" dirty="0" err="1">
                <a:cs typeface="Times New Roman" pitchFamily="18" charset="0"/>
              </a:rPr>
              <a:t>ev</a:t>
            </a:r>
            <a:r>
              <a:rPr lang="en-US" sz="2200" b="1" dirty="0">
                <a:cs typeface="Times New Roman" pitchFamily="18" charset="0"/>
              </a:rPr>
              <a:t>-</a:t>
            </a:r>
            <a:r>
              <a:rPr lang="en-GB" sz="2200" b="1" dirty="0" err="1">
                <a:cs typeface="Times New Roman" pitchFamily="18" charset="0"/>
              </a:rPr>
              <a:t>erb</a:t>
            </a:r>
            <a:r>
              <a:rPr lang="en-US" sz="2200" b="1" dirty="0">
                <a:cs typeface="Times New Roman" pitchFamily="18" charset="0"/>
              </a:rPr>
              <a:t>α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ανταγωνίζεται με τον «ορφανό» υποδοχέα </a:t>
            </a:r>
            <a:r>
              <a:rPr lang="en-GB" sz="2200" b="1" dirty="0">
                <a:cs typeface="Times New Roman" pitchFamily="18" charset="0"/>
              </a:rPr>
              <a:t>ROR</a:t>
            </a:r>
            <a:r>
              <a:rPr lang="en-GB" sz="2200" dirty="0">
                <a:cs typeface="Times New Roman" pitchFamily="18" charset="0"/>
              </a:rPr>
              <a:t> (</a:t>
            </a:r>
            <a:r>
              <a:rPr lang="en-US" sz="2200" dirty="0">
                <a:cs typeface="Times New Roman" pitchFamily="18" charset="0"/>
              </a:rPr>
              <a:t>retinoic acid-related orphan receptor)</a:t>
            </a:r>
            <a:r>
              <a:rPr lang="el-GR" sz="2200" dirty="0">
                <a:cs typeface="Times New Roman" pitchFamily="18" charset="0"/>
              </a:rPr>
              <a:t> για πρόσδεση σε</a:t>
            </a:r>
            <a:r>
              <a:rPr lang="en-GB" sz="2200" dirty="0">
                <a:cs typeface="Times New Roman" pitchFamily="18" charset="0"/>
              </a:rPr>
              <a:t> ROR-</a:t>
            </a:r>
            <a:r>
              <a:rPr lang="el-GR" sz="2200" dirty="0">
                <a:cs typeface="Times New Roman" pitchFamily="18" charset="0"/>
              </a:rPr>
              <a:t>ανταποκρινόμενα στοιχεία (</a:t>
            </a:r>
            <a:r>
              <a:rPr lang="en-US" sz="2200" dirty="0">
                <a:cs typeface="Times New Roman" pitchFamily="18" charset="0"/>
              </a:rPr>
              <a:t>RREs</a:t>
            </a:r>
            <a:r>
              <a:rPr lang="el-GR" sz="2200" dirty="0">
                <a:cs typeface="Times New Roman" pitchFamily="18" charset="0"/>
              </a:rPr>
              <a:t>) στον υποκινητή του γονιδίου </a:t>
            </a:r>
            <a:r>
              <a:rPr lang="en-US" sz="2200" b="1" i="1" dirty="0">
                <a:cs typeface="Times New Roman" pitchFamily="18" charset="0"/>
              </a:rPr>
              <a:t>Bmal1.</a:t>
            </a:r>
            <a:r>
              <a:rPr lang="el-GR" sz="2200" dirty="0">
                <a:cs typeface="Times New Roman" pitchFamily="18" charset="0"/>
              </a:rPr>
              <a:t>  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 </a:t>
            </a:r>
          </a:p>
          <a:p>
            <a:r>
              <a:rPr lang="el-GR" sz="2200" dirty="0">
                <a:cs typeface="Times New Roman" pitchFamily="18" charset="0"/>
              </a:rPr>
              <a:t>Οι πρωτεΐνες </a:t>
            </a:r>
            <a:r>
              <a:rPr lang="en-GB" sz="2200" b="1" dirty="0">
                <a:cs typeface="Times New Roman" pitchFamily="18" charset="0"/>
              </a:rPr>
              <a:t>Clock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n-US" sz="2200" b="1" dirty="0">
                <a:cs typeface="Times New Roman" pitchFamily="18" charset="0"/>
              </a:rPr>
              <a:t>Bmal1</a:t>
            </a:r>
            <a:r>
              <a:rPr lang="el-GR" sz="2200" dirty="0">
                <a:cs typeface="Times New Roman" pitchFamily="18" charset="0"/>
              </a:rPr>
              <a:t> ενεργοποιούν </a:t>
            </a:r>
            <a:r>
              <a:rPr lang="el-GR" sz="2200" dirty="0" err="1">
                <a:cs typeface="Times New Roman" pitchFamily="18" charset="0"/>
              </a:rPr>
              <a:t>άμμεσα</a:t>
            </a:r>
            <a:r>
              <a:rPr lang="el-GR" sz="2200" dirty="0">
                <a:cs typeface="Times New Roman" pitchFamily="18" charset="0"/>
              </a:rPr>
              <a:t> την έκφραση του </a:t>
            </a:r>
            <a:r>
              <a:rPr lang="en-US" sz="2200" b="1" dirty="0">
                <a:cs typeface="Times New Roman" pitchFamily="18" charset="0"/>
              </a:rPr>
              <a:t>R</a:t>
            </a:r>
            <a:r>
              <a:rPr lang="en-GB" sz="2200" b="1" dirty="0" err="1">
                <a:cs typeface="Times New Roman" pitchFamily="18" charset="0"/>
              </a:rPr>
              <a:t>ev</a:t>
            </a:r>
            <a:r>
              <a:rPr lang="en-US" sz="2200" b="1" dirty="0">
                <a:cs typeface="Times New Roman" pitchFamily="18" charset="0"/>
              </a:rPr>
              <a:t>-</a:t>
            </a:r>
            <a:r>
              <a:rPr lang="en-GB" sz="2200" b="1" dirty="0" err="1">
                <a:cs typeface="Times New Roman" pitchFamily="18" charset="0"/>
              </a:rPr>
              <a:t>erb</a:t>
            </a:r>
            <a:r>
              <a:rPr lang="en-US" sz="2200" b="1" dirty="0">
                <a:cs typeface="Times New Roman" pitchFamily="18" charset="0"/>
              </a:rPr>
              <a:t>α</a:t>
            </a:r>
            <a:r>
              <a:rPr lang="el-GR" sz="2200" b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αλλά έκφραση του τελευταίου οδηγεί σε καταστολή της έκφρασης του </a:t>
            </a:r>
            <a:r>
              <a:rPr lang="en-US" sz="2200" b="1" dirty="0">
                <a:cs typeface="Times New Roman" pitchFamily="18" charset="0"/>
              </a:rPr>
              <a:t>Bmal1</a:t>
            </a:r>
            <a:r>
              <a:rPr lang="el-GR" sz="2200" dirty="0">
                <a:cs typeface="Times New Roman" pitchFamily="18" charset="0"/>
              </a:rPr>
              <a:t> και έτσι έχουμε ταλάντωση των επιπέδων των πρωτεϊνών αυτών όπως φαίνεται </a:t>
            </a:r>
            <a:r>
              <a:rPr lang="el-GR" sz="2200" b="1" dirty="0">
                <a:cs typeface="Times New Roman" pitchFamily="18" charset="0"/>
              </a:rPr>
              <a:t>στο παρακάτω σχήμα....  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3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μέτρησης – Μοριακή δομή 4/</a:t>
            </a:r>
            <a:r>
              <a:rPr lang="en-US" sz="4000" dirty="0"/>
              <a:t>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25626"/>
            <a:ext cx="4255770" cy="41370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92" y="1625626"/>
            <a:ext cx="4150728" cy="4351338"/>
          </a:xfr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9080" y="5684576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cs typeface="Times New Roman" pitchFamily="18" charset="0"/>
              </a:rPr>
              <a:t>T</a:t>
            </a:r>
            <a:r>
              <a:rPr lang="el-GR" sz="1600" dirty="0">
                <a:cs typeface="Times New Roman" pitchFamily="18" charset="0"/>
              </a:rPr>
              <a:t>α γονίδια που εμφανίζονται στο σχήμα </a:t>
            </a:r>
            <a:r>
              <a:rPr lang="el-GR" sz="1600" b="1" dirty="0">
                <a:cs typeface="Times New Roman" pitchFamily="18" charset="0"/>
              </a:rPr>
              <a:t>εκφράζονται και σε άλλους ιστούς και κύτταρα </a:t>
            </a:r>
            <a:r>
              <a:rPr lang="el-GR" sz="1600" dirty="0">
                <a:cs typeface="Times New Roman" pitchFamily="18" charset="0"/>
              </a:rPr>
              <a:t>εκτός από τον </a:t>
            </a:r>
            <a:r>
              <a:rPr lang="el-GR" sz="1600" dirty="0" err="1">
                <a:cs typeface="Times New Roman" pitchFamily="18" charset="0"/>
              </a:rPr>
              <a:t>υπερχιασματικό</a:t>
            </a:r>
            <a:r>
              <a:rPr lang="el-GR" sz="1600" dirty="0">
                <a:cs typeface="Times New Roman" pitchFamily="18" charset="0"/>
              </a:rPr>
              <a:t> πυρήνα. 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1307" y="52410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8</a:t>
            </a:r>
            <a:endParaRPr lang="el-GR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586776" y="53795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35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της διάλεξης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>
                <a:cs typeface="Times New Roman" pitchFamily="18" charset="0"/>
              </a:rPr>
              <a:t>Να παρουσιάσει φυσιολογικούς και μοριακούς μηχανισμούς που επιτρέπουν στα ζώα να ανταπεξέρχονται σε δυσμενείς περιβαλλοντικές </a:t>
            </a:r>
            <a:r>
              <a:rPr lang="el-GR" sz="2200" dirty="0" smtClean="0">
                <a:cs typeface="Times New Roman" pitchFamily="18" charset="0"/>
              </a:rPr>
              <a:t>συνθήκες.</a:t>
            </a:r>
            <a:endParaRPr lang="el-GR" sz="2200" dirty="0">
              <a:cs typeface="Times New Roman" pitchFamily="18" charset="0"/>
            </a:endParaRPr>
          </a:p>
          <a:p>
            <a:r>
              <a:rPr lang="el-GR" sz="2200" dirty="0">
                <a:cs typeface="Times New Roman" pitchFamily="18" charset="0"/>
              </a:rPr>
              <a:t>Να αναδείξει τη σημασία των βιολογικών ρυθμών στην επιβίωση, ανάπτυξη και εξάπλωση των </a:t>
            </a:r>
            <a:r>
              <a:rPr lang="el-GR" sz="2200" dirty="0" err="1">
                <a:cs typeface="Times New Roman" pitchFamily="18" charset="0"/>
              </a:rPr>
              <a:t>ζωϊκών</a:t>
            </a:r>
            <a:r>
              <a:rPr lang="el-GR" sz="2200" dirty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ειδών.</a:t>
            </a:r>
            <a:endParaRPr lang="el-GR" sz="2200" dirty="0">
              <a:cs typeface="Times New Roman" pitchFamily="18" charset="0"/>
            </a:endParaRPr>
          </a:p>
          <a:p>
            <a:r>
              <a:rPr lang="el-GR" sz="2200" dirty="0">
                <a:cs typeface="Times New Roman" pitchFamily="18" charset="0"/>
              </a:rPr>
              <a:t>Να παραθέσει βασικές έννοιες και γνώσεις που θα αποτελέσουν θεμέλιο για την κατανόηση περαιτέρω εξειδικευμένων μαθημάτων στα </a:t>
            </a:r>
            <a:r>
              <a:rPr lang="el-GR" sz="2200" dirty="0" err="1" smtClean="0">
                <a:cs typeface="Times New Roman" pitchFamily="18" charset="0"/>
              </a:rPr>
              <a:t>επόμενα.</a:t>
            </a:r>
            <a:r>
              <a:rPr lang="el-GR" sz="2200" dirty="0" err="1" smtClean="0">
                <a:solidFill>
                  <a:schemeClr val="bg1"/>
                </a:solidFill>
                <a:cs typeface="Times New Roman" pitchFamily="18" charset="0"/>
              </a:rPr>
              <a:t>εξάμηνα</a:t>
            </a:r>
            <a:endParaRPr lang="en-US" sz="2200" dirty="0">
              <a:solidFill>
                <a:srgbClr val="FFFF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ρύθμισης – Ετήσιοι Ρυθμοί 1/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8160" y="1690689"/>
            <a:ext cx="81076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cs typeface="Times New Roman" pitchFamily="18" charset="0"/>
              </a:rPr>
              <a:t>Υποθάλαμος-υπόφυση-θυρεοειδής αδένας (ΥΥΘ) και </a:t>
            </a:r>
          </a:p>
          <a:p>
            <a:pPr algn="ctr"/>
            <a:r>
              <a:rPr lang="en-US" sz="2200" b="1" dirty="0">
                <a:cs typeface="Times New Roman" pitchFamily="18" charset="0"/>
              </a:rPr>
              <a:t>Υ</a:t>
            </a:r>
            <a:r>
              <a:rPr lang="el-GR" sz="2200" b="1" dirty="0" err="1">
                <a:cs typeface="Times New Roman" pitchFamily="18" charset="0"/>
              </a:rPr>
              <a:t>ποθάλαμος</a:t>
            </a:r>
            <a:r>
              <a:rPr lang="el-GR" sz="2200" b="1" dirty="0">
                <a:cs typeface="Times New Roman" pitchFamily="18" charset="0"/>
              </a:rPr>
              <a:t>-υπόφυση-επινεφρίδια (ΥΥΕ) </a:t>
            </a:r>
          </a:p>
          <a:p>
            <a:pPr algn="ctr"/>
            <a:r>
              <a:rPr lang="el-GR" sz="2200" dirty="0">
                <a:cs typeface="Times New Roman" pitchFamily="18" charset="0"/>
              </a:rPr>
              <a:t>ρυθμίζουν τους ετήσιους κύκλους όπως φαίνεται στο σχήμα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5" y="2807410"/>
            <a:ext cx="6427470" cy="3518006"/>
          </a:xfrm>
        </p:spPr>
      </p:pic>
      <p:sp>
        <p:nvSpPr>
          <p:cNvPr id="3" name="TextBox 2"/>
          <p:cNvSpPr txBox="1"/>
          <p:nvPr/>
        </p:nvSpPr>
        <p:spPr>
          <a:xfrm>
            <a:off x="7930876" y="587199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571836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4000" dirty="0" smtClean="0"/>
              <a:t>Σύστημα ρύθμισης – Ετήσιοι Ρυθμοί 2/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807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Όπως φαίνεται στο παραπάνω σχήμα οι ορμόνες του </a:t>
            </a:r>
            <a:r>
              <a:rPr lang="el-GR" b="1" dirty="0">
                <a:cs typeface="Times New Roman" pitchFamily="18" charset="0"/>
              </a:rPr>
              <a:t>θυρεοειδούς αδένα </a:t>
            </a:r>
            <a:r>
              <a:rPr lang="el-GR" dirty="0">
                <a:cs typeface="Times New Roman" pitchFamily="18" charset="0"/>
              </a:rPr>
              <a:t>και τα </a:t>
            </a:r>
            <a:r>
              <a:rPr lang="el-GR" b="1" dirty="0" err="1">
                <a:cs typeface="Times New Roman" pitchFamily="18" charset="0"/>
              </a:rPr>
              <a:t>γλυκοκορτικοειδή</a:t>
            </a:r>
            <a:r>
              <a:rPr lang="el-GR" dirty="0">
                <a:cs typeface="Times New Roman" pitchFamily="18" charset="0"/>
              </a:rPr>
              <a:t> ρυθμίζουν την κατανομή των ενεργειακών αναγκών εκεί όπου χρειάζονται. Με τον τρόπο αυτό επιτυγχάνονται </a:t>
            </a:r>
            <a:r>
              <a:rPr lang="el-GR" b="1" dirty="0">
                <a:cs typeface="Times New Roman" pitchFamily="18" charset="0"/>
              </a:rPr>
              <a:t>μακροχρόνιες προσαρμοστικές αλλαγές </a:t>
            </a:r>
            <a:r>
              <a:rPr lang="el-GR" dirty="0">
                <a:cs typeface="Times New Roman" pitchFamily="18" charset="0"/>
              </a:rPr>
              <a:t>στη χρήση και δαπάνη ενέργειας και στη </a:t>
            </a:r>
            <a:r>
              <a:rPr lang="el-GR" dirty="0" err="1">
                <a:cs typeface="Times New Roman" pitchFamily="18" charset="0"/>
              </a:rPr>
              <a:t>θερμορρύθμιση</a:t>
            </a:r>
            <a:r>
              <a:rPr lang="el-GR" dirty="0"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dirty="0" smtClean="0">
                <a:cs typeface="Times New Roman" pitchFamily="18" charset="0"/>
              </a:rPr>
              <a:t>Στα </a:t>
            </a:r>
            <a:r>
              <a:rPr lang="el-GR" dirty="0" err="1">
                <a:cs typeface="Times New Roman" pitchFamily="18" charset="0"/>
              </a:rPr>
              <a:t>Σπονδυλόζωα</a:t>
            </a:r>
            <a:r>
              <a:rPr lang="el-GR" dirty="0">
                <a:cs typeface="Times New Roman" pitchFamily="18" charset="0"/>
              </a:rPr>
              <a:t>, η </a:t>
            </a:r>
            <a:r>
              <a:rPr lang="el-GR" b="1" dirty="0" err="1">
                <a:cs typeface="Times New Roman" pitchFamily="18" charset="0"/>
              </a:rPr>
              <a:t>Προλακτίνη</a:t>
            </a:r>
            <a:r>
              <a:rPr lang="el-GR" b="1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παίζει σημαντικό ρόλο στην εμφάνιση εποχιακών συμπεριφορών: Σε ένα καλά μελετημένο παράδειγμα,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τον </a:t>
            </a:r>
            <a:r>
              <a:rPr lang="el-GR" b="1" dirty="0" err="1">
                <a:cs typeface="Times New Roman" pitchFamily="18" charset="0"/>
              </a:rPr>
              <a:t>κρικητό</a:t>
            </a:r>
            <a:r>
              <a:rPr lang="el-GR" b="1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χάμστερ</a:t>
            </a:r>
            <a:r>
              <a:rPr lang="el-GR" dirty="0">
                <a:cs typeface="Times New Roman" pitchFamily="18" charset="0"/>
              </a:rPr>
              <a:t>) της Σιβηρίας (</a:t>
            </a:r>
            <a:r>
              <a:rPr lang="en-US" b="1" dirty="0" err="1">
                <a:cs typeface="Times New Roman" pitchFamily="18" charset="0"/>
              </a:rPr>
              <a:t>Phodopus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sungorus</a:t>
            </a:r>
            <a:r>
              <a:rPr lang="el-GR" dirty="0">
                <a:cs typeface="Times New Roman" pitchFamily="18" charset="0"/>
              </a:rPr>
              <a:t>), η </a:t>
            </a:r>
            <a:r>
              <a:rPr lang="el-GR" b="1" dirty="0" err="1">
                <a:cs typeface="Times New Roman" pitchFamily="18" charset="0"/>
              </a:rPr>
              <a:t>Προλακτίνη</a:t>
            </a:r>
            <a:r>
              <a:rPr lang="el-GR" dirty="0">
                <a:cs typeface="Times New Roman" pitchFamily="18" charset="0"/>
              </a:rPr>
              <a:t> παρεμποδίζει την εμφάνιση της ημερήσιας αδράνειας όταν αρχίζει να μειώνεται το μήκος της </a:t>
            </a:r>
            <a:r>
              <a:rPr lang="el-GR" dirty="0" err="1">
                <a:cs typeface="Times New Roman" pitchFamily="18" charset="0"/>
              </a:rPr>
              <a:t>φωτοπεριόδου</a:t>
            </a:r>
            <a:r>
              <a:rPr lang="el-GR" dirty="0">
                <a:cs typeface="Times New Roman" pitchFamily="18" charset="0"/>
              </a:rPr>
              <a:t>. Στο είδος αυτό η αδράνεια εμφανίζεται με </a:t>
            </a:r>
            <a:r>
              <a:rPr lang="el-GR" b="1" dirty="0">
                <a:cs typeface="Times New Roman" pitchFamily="18" charset="0"/>
              </a:rPr>
              <a:t>μείωση της θερμοκρασίας του σώματος</a:t>
            </a:r>
            <a:r>
              <a:rPr lang="el-GR" dirty="0">
                <a:cs typeface="Times New Roman" pitchFamily="18" charset="0"/>
              </a:rPr>
              <a:t> από 37</a:t>
            </a:r>
            <a:r>
              <a:rPr lang="el-GR" baseline="30000" dirty="0">
                <a:cs typeface="Times New Roman" pitchFamily="18" charset="0"/>
              </a:rPr>
              <a:t>ο</a:t>
            </a:r>
            <a:r>
              <a:rPr lang="en-GB" dirty="0">
                <a:cs typeface="Times New Roman" pitchFamily="18" charset="0"/>
              </a:rPr>
              <a:t>C </a:t>
            </a:r>
            <a:r>
              <a:rPr lang="el-GR" dirty="0">
                <a:cs typeface="Times New Roman" pitchFamily="18" charset="0"/>
              </a:rPr>
              <a:t>σε 18-25</a:t>
            </a:r>
            <a:r>
              <a:rPr lang="el-GR" baseline="30000" dirty="0">
                <a:cs typeface="Times New Roman" pitchFamily="18" charset="0"/>
              </a:rPr>
              <a:t>ο</a:t>
            </a:r>
            <a:r>
              <a:rPr lang="en-GB" dirty="0">
                <a:cs typeface="Times New Roman" pitchFamily="18" charset="0"/>
              </a:rPr>
              <a:t>C</a:t>
            </a:r>
            <a:r>
              <a:rPr lang="el-GR" dirty="0">
                <a:cs typeface="Times New Roman" pitchFamily="18" charset="0"/>
              </a:rPr>
              <a:t>, καθημερινά, και διαρκεί 4-8 ώρες.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3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3100" dirty="0" smtClean="0"/>
              <a:t>Σύστημα ρύθμισης – Αναπαραγωγικοί ρυθμοί 1/</a:t>
            </a:r>
            <a:r>
              <a:rPr lang="en-US" sz="3100" dirty="0" smtClean="0"/>
              <a:t>2</a:t>
            </a:r>
            <a:endParaRPr lang="en-US" sz="31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7698"/>
            <a:ext cx="8058150" cy="47807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Κατά τη διάρκεια ωρίμανσης του ωοθυλακίου τα επίπεδα της </a:t>
            </a:r>
            <a:r>
              <a:rPr lang="el-GR" sz="2400" b="1" dirty="0" err="1">
                <a:cs typeface="Times New Roman" pitchFamily="18" charset="0"/>
              </a:rPr>
              <a:t>οιστραδιόλης</a:t>
            </a:r>
            <a:r>
              <a:rPr lang="el-GR" sz="2400" dirty="0">
                <a:cs typeface="Times New Roman" pitchFamily="18" charset="0"/>
              </a:rPr>
              <a:t> συνεχώς αυξάνονται και έχουμε παλμικές εκκρίσεις της </a:t>
            </a:r>
            <a:r>
              <a:rPr lang="el-GR" sz="2400" b="1" dirty="0" err="1">
                <a:cs typeface="Times New Roman" pitchFamily="18" charset="0"/>
              </a:rPr>
              <a:t>Ωχρινοποιητικής</a:t>
            </a:r>
            <a:r>
              <a:rPr lang="el-GR" sz="2400" b="1" dirty="0">
                <a:cs typeface="Times New Roman" pitchFamily="18" charset="0"/>
              </a:rPr>
              <a:t> ορμόνης (</a:t>
            </a:r>
            <a:r>
              <a:rPr lang="en-GB" sz="2400" b="1" dirty="0">
                <a:cs typeface="Times New Roman" pitchFamily="18" charset="0"/>
              </a:rPr>
              <a:t>LH</a:t>
            </a:r>
            <a:r>
              <a:rPr lang="en-GB" sz="2400" dirty="0">
                <a:cs typeface="Times New Roman" pitchFamily="18" charset="0"/>
              </a:rPr>
              <a:t>)</a:t>
            </a:r>
            <a:r>
              <a:rPr lang="el-GR" sz="2400" dirty="0">
                <a:cs typeface="Times New Roman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Στο τέλος της </a:t>
            </a:r>
            <a:r>
              <a:rPr lang="el-GR" sz="2400" dirty="0" err="1">
                <a:cs typeface="Times New Roman" pitchFamily="18" charset="0"/>
              </a:rPr>
              <a:t>Θυλακιώδους</a:t>
            </a:r>
            <a:r>
              <a:rPr lang="el-GR" sz="2400" dirty="0">
                <a:cs typeface="Times New Roman" pitchFamily="18" charset="0"/>
              </a:rPr>
              <a:t> φάσης έχουμε </a:t>
            </a:r>
            <a:r>
              <a:rPr lang="el-GR" sz="2400" b="1" dirty="0">
                <a:cs typeface="Times New Roman" pitchFamily="18" charset="0"/>
              </a:rPr>
              <a:t>αλλαγή από παρεμπόδιση </a:t>
            </a:r>
            <a:r>
              <a:rPr lang="el-GR" sz="2400" dirty="0">
                <a:cs typeface="Times New Roman" pitchFamily="18" charset="0"/>
              </a:rPr>
              <a:t>της έκκρισης του </a:t>
            </a:r>
            <a:r>
              <a:rPr lang="el-GR" sz="2400" b="1" dirty="0" err="1">
                <a:cs typeface="Times New Roman" pitchFamily="18" charset="0"/>
              </a:rPr>
              <a:t>εκλυτικού</a:t>
            </a:r>
            <a:r>
              <a:rPr lang="el-GR" sz="2400" b="1" dirty="0">
                <a:cs typeface="Times New Roman" pitchFamily="18" charset="0"/>
              </a:rPr>
              <a:t> παράγοντα των </a:t>
            </a:r>
            <a:r>
              <a:rPr lang="el-GR" sz="2400" b="1" dirty="0" err="1">
                <a:cs typeface="Times New Roman" pitchFamily="18" charset="0"/>
              </a:rPr>
              <a:t>γοναδοτροπινών</a:t>
            </a:r>
            <a:r>
              <a:rPr lang="el-GR" sz="2400" b="1" dirty="0">
                <a:cs typeface="Times New Roman" pitchFamily="18" charset="0"/>
              </a:rPr>
              <a:t> σε διέγερση </a:t>
            </a:r>
            <a:r>
              <a:rPr lang="el-GR" sz="2400" dirty="0">
                <a:cs typeface="Times New Roman" pitchFamily="18" charset="0"/>
              </a:rPr>
              <a:t>της έκκρισής του που οδηγεί σε αύξηση των επιπέδων της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b="1" dirty="0">
                <a:cs typeface="Times New Roman" pitchFamily="18" charset="0"/>
              </a:rPr>
              <a:t>LH</a:t>
            </a:r>
            <a:r>
              <a:rPr lang="el-GR" sz="2400" dirty="0"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Πειράματα σε ποντίκια και αρουραίους έδειξαν ότι η </a:t>
            </a:r>
            <a:r>
              <a:rPr lang="en-GB" sz="2400" b="1" dirty="0">
                <a:cs typeface="Times New Roman" pitchFamily="18" charset="0"/>
              </a:rPr>
              <a:t>LH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φτάνει στα υψηλότερα επίπεδά της στις 16:00 (ώρα) και η ωορρηξία ακολουθεί τα μεσάνυκτα.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Αν παρεμποδιστεί τότε η έκκριση της </a:t>
            </a:r>
            <a:r>
              <a:rPr lang="en-GB" sz="2400" b="1" dirty="0">
                <a:cs typeface="Times New Roman" pitchFamily="18" charset="0"/>
              </a:rPr>
              <a:t>LH</a:t>
            </a:r>
            <a:r>
              <a:rPr lang="el-GR" sz="2400" b="1" dirty="0">
                <a:cs typeface="Times New Roman" pitchFamily="18" charset="0"/>
              </a:rPr>
              <a:t>,</a:t>
            </a:r>
            <a:r>
              <a:rPr lang="el-GR" sz="2400" dirty="0">
                <a:cs typeface="Times New Roman" pitchFamily="18" charset="0"/>
              </a:rPr>
              <a:t>  θα συμβεί την επόμενη ημέρα ακριβώς την ίδια ώρα πράγμα που αποδεικνύει την ύπαρξη </a:t>
            </a:r>
            <a:r>
              <a:rPr lang="el-GR" sz="2400" dirty="0" err="1">
                <a:cs typeface="Times New Roman" pitchFamily="18" charset="0"/>
              </a:rPr>
              <a:t>νυχθημερή</a:t>
            </a:r>
            <a:r>
              <a:rPr lang="el-GR" sz="2400" dirty="0">
                <a:cs typeface="Times New Roman" pitchFamily="18" charset="0"/>
              </a:rPr>
              <a:t> ρυθμού έκκρισης της </a:t>
            </a:r>
            <a:r>
              <a:rPr lang="en-GB" sz="2400" b="1" dirty="0">
                <a:cs typeface="Times New Roman" pitchFamily="18" charset="0"/>
              </a:rPr>
              <a:t>LH</a:t>
            </a:r>
            <a:r>
              <a:rPr lang="el-GR" sz="2400" b="1" dirty="0"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sz="2400" b="1" dirty="0">
                <a:cs typeface="Times New Roman" pitchFamily="18" charset="0"/>
              </a:rPr>
              <a:t>Γονίδια </a:t>
            </a:r>
            <a:r>
              <a:rPr lang="el-GR" sz="2400" dirty="0">
                <a:cs typeface="Times New Roman" pitchFamily="18" charset="0"/>
              </a:rPr>
              <a:t>που σχετίζονται με τους </a:t>
            </a:r>
            <a:r>
              <a:rPr lang="el-GR" sz="2400" dirty="0" err="1">
                <a:cs typeface="Times New Roman" pitchFamily="18" charset="0"/>
              </a:rPr>
              <a:t>νυχθημερείς</a:t>
            </a:r>
            <a:r>
              <a:rPr lang="el-GR" sz="2400" dirty="0">
                <a:cs typeface="Times New Roman" pitchFamily="18" charset="0"/>
              </a:rPr>
              <a:t> ρυθμούς έχουν βρεθεί στους ωαγωγούς και τη μήτρα αλλά ο ρόλος τους δεν είναι διευκρινισμένος.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8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3100" dirty="0" smtClean="0"/>
              <a:t>Σύστημα ρύθμισης – Αναπαραγωγικοί ρυθμοί 2/</a:t>
            </a:r>
            <a:r>
              <a:rPr lang="en-US" sz="3100" dirty="0" smtClean="0"/>
              <a:t>2</a:t>
            </a:r>
            <a:endParaRPr lang="en-US" sz="31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5" y="2072640"/>
            <a:ext cx="7361489" cy="3306240"/>
          </a:xfrm>
        </p:spPr>
      </p:pic>
      <p:sp>
        <p:nvSpPr>
          <p:cNvPr id="3" name="TextBox 2"/>
          <p:cNvSpPr txBox="1"/>
          <p:nvPr/>
        </p:nvSpPr>
        <p:spPr>
          <a:xfrm>
            <a:off x="7793677" y="510188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3832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3600" dirty="0" smtClean="0"/>
              <a:t>Ορμόνες – </a:t>
            </a:r>
            <a:r>
              <a:rPr lang="el-GR" sz="3600" dirty="0" err="1" smtClean="0"/>
              <a:t>Μελατονίνη</a:t>
            </a:r>
            <a:r>
              <a:rPr lang="el-GR" sz="3600" dirty="0" smtClean="0"/>
              <a:t> 1/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400" dirty="0">
                <a:cs typeface="Times New Roman" pitchFamily="18" charset="0"/>
              </a:rPr>
              <a:t>Η </a:t>
            </a:r>
            <a:r>
              <a:rPr lang="el-GR" sz="2400" dirty="0" err="1">
                <a:cs typeface="Times New Roman" pitchFamily="18" charset="0"/>
              </a:rPr>
              <a:t>μελατονίνη</a:t>
            </a:r>
            <a:r>
              <a:rPr lang="el-GR" sz="2400" dirty="0">
                <a:cs typeface="Times New Roman" pitchFamily="18" charset="0"/>
              </a:rPr>
              <a:t> συντίθεται στην </a:t>
            </a:r>
            <a:r>
              <a:rPr lang="el-GR" sz="2400" b="1" dirty="0">
                <a:cs typeface="Times New Roman" pitchFamily="18" charset="0"/>
              </a:rPr>
              <a:t>επίφυση</a:t>
            </a:r>
            <a:r>
              <a:rPr lang="el-GR" sz="2400" dirty="0">
                <a:cs typeface="Times New Roman" pitchFamily="18" charset="0"/>
              </a:rPr>
              <a:t> από τη </a:t>
            </a:r>
            <a:r>
              <a:rPr lang="el-GR" sz="2400" dirty="0" err="1">
                <a:cs typeface="Times New Roman" pitchFamily="18" charset="0"/>
              </a:rPr>
              <a:t>σεροτονίνη</a:t>
            </a:r>
            <a:r>
              <a:rPr lang="el-GR" sz="2400" dirty="0">
                <a:cs typeface="Times New Roman" pitchFamily="18" charset="0"/>
              </a:rPr>
              <a:t> μέσω της δράσης 2 ενζύμων: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l-GR" sz="2400" dirty="0" smtClean="0">
                <a:cs typeface="Times New Roman" pitchFamily="18" charset="0"/>
              </a:rPr>
              <a:t>της </a:t>
            </a:r>
            <a:r>
              <a:rPr lang="el-GR" sz="2400" b="1" dirty="0">
                <a:cs typeface="Times New Roman" pitchFamily="18" charset="0"/>
              </a:rPr>
              <a:t>Ν-</a:t>
            </a:r>
            <a:r>
              <a:rPr lang="el-GR" sz="2400" b="1" dirty="0" err="1">
                <a:cs typeface="Times New Roman" pitchFamily="18" charset="0"/>
              </a:rPr>
              <a:t>ακετυλτρανσφεράσης</a:t>
            </a:r>
            <a:r>
              <a:rPr lang="el-GR" sz="2400" b="1" dirty="0">
                <a:cs typeface="Times New Roman" pitchFamily="18" charset="0"/>
              </a:rPr>
              <a:t> της </a:t>
            </a:r>
            <a:r>
              <a:rPr lang="el-GR" sz="2400" b="1" dirty="0" err="1">
                <a:cs typeface="Times New Roman" pitchFamily="18" charset="0"/>
              </a:rPr>
              <a:t>σεροτονίνης</a:t>
            </a:r>
            <a:r>
              <a:rPr lang="el-GR" sz="2400" b="1" dirty="0">
                <a:cs typeface="Times New Roman" pitchFamily="18" charset="0"/>
              </a:rPr>
              <a:t> (ΑΑΝΑΤ) 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και της </a:t>
            </a:r>
            <a:r>
              <a:rPr lang="el-GR" sz="2400" b="1" dirty="0" err="1">
                <a:cs typeface="Times New Roman" pitchFamily="18" charset="0"/>
              </a:rPr>
              <a:t>υδροξυ</a:t>
            </a:r>
            <a:r>
              <a:rPr lang="el-GR" sz="2400" b="1" dirty="0">
                <a:cs typeface="Times New Roman" pitchFamily="18" charset="0"/>
              </a:rPr>
              <a:t>-</a:t>
            </a:r>
            <a:r>
              <a:rPr lang="el-GR" sz="2400" b="1" dirty="0" err="1">
                <a:cs typeface="Times New Roman" pitchFamily="18" charset="0"/>
              </a:rPr>
              <a:t>ινδολο</a:t>
            </a:r>
            <a:r>
              <a:rPr lang="el-GR" sz="2400" b="1" dirty="0">
                <a:cs typeface="Times New Roman" pitchFamily="18" charset="0"/>
              </a:rPr>
              <a:t>-Ο-</a:t>
            </a:r>
            <a:r>
              <a:rPr lang="el-GR" sz="2400" b="1" dirty="0" err="1">
                <a:cs typeface="Times New Roman" pitchFamily="18" charset="0"/>
              </a:rPr>
              <a:t>μεθυλτρανσφεράσης</a:t>
            </a:r>
            <a:r>
              <a:rPr lang="el-GR" sz="2400" b="1" dirty="0">
                <a:cs typeface="Times New Roman" pitchFamily="18" charset="0"/>
              </a:rPr>
              <a:t> (ΗΙΟΜΤ)</a:t>
            </a:r>
            <a:r>
              <a:rPr lang="el-GR" sz="2400" dirty="0">
                <a:cs typeface="Times New Roman" pitchFamily="18" charset="0"/>
              </a:rPr>
              <a:t>. Τα δύο αυτά ένζυμα εμφανίζουν διακύμανση της έκφρασης τους στην επίφυση μέσα στο 24ωρο.</a:t>
            </a:r>
            <a:endParaRPr 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Βιολογικοί Ρυθμοί:</a:t>
            </a:r>
            <a:br>
              <a:rPr lang="el-GR" dirty="0" smtClean="0"/>
            </a:br>
            <a:r>
              <a:rPr lang="el-GR" sz="3600" dirty="0" smtClean="0"/>
              <a:t>Ορμόνες – </a:t>
            </a:r>
            <a:r>
              <a:rPr lang="el-GR" sz="3600" dirty="0" err="1" smtClean="0"/>
              <a:t>Μελατονίνη</a:t>
            </a:r>
            <a:r>
              <a:rPr lang="el-GR" sz="3600" dirty="0" smtClean="0"/>
              <a:t> 2/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704791"/>
            <a:ext cx="3609622" cy="434362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23" y="1690690"/>
            <a:ext cx="4448527" cy="4017048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3752" y="57077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12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25257" y="58462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234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 Ορμόνες</a:t>
            </a:r>
            <a:br>
              <a:rPr lang="el-GR" dirty="0" smtClean="0"/>
            </a:br>
            <a:r>
              <a:rPr lang="el-GR" sz="3600" dirty="0" err="1" smtClean="0"/>
              <a:t>Μελατονίνη</a:t>
            </a:r>
            <a:r>
              <a:rPr lang="el-GR" sz="3600" dirty="0" smtClean="0"/>
              <a:t> </a:t>
            </a:r>
            <a:r>
              <a:rPr lang="en-US" sz="3600" dirty="0" smtClean="0"/>
              <a:t>– </a:t>
            </a:r>
            <a:r>
              <a:rPr lang="el-GR" sz="3600" dirty="0" smtClean="0"/>
              <a:t>Χαρακτηριστικά δράσης 1/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Εξελικτικά και καθώς  η </a:t>
            </a:r>
            <a:r>
              <a:rPr lang="el-GR" sz="2400" dirty="0" err="1">
                <a:cs typeface="Times New Roman" pitchFamily="18" charset="0"/>
              </a:rPr>
              <a:t>μελατονίνη</a:t>
            </a:r>
            <a:r>
              <a:rPr lang="el-GR" sz="2400" dirty="0">
                <a:cs typeface="Times New Roman" pitchFamily="18" charset="0"/>
              </a:rPr>
              <a:t> εμφανίζει </a:t>
            </a:r>
            <a:r>
              <a:rPr lang="el-GR" sz="2400" b="1" dirty="0">
                <a:cs typeface="Times New Roman" pitchFamily="18" charset="0"/>
              </a:rPr>
              <a:t>αντιοξειδωτική δράση</a:t>
            </a:r>
            <a:r>
              <a:rPr lang="el-GR" sz="2400" dirty="0">
                <a:cs typeface="Times New Roman" pitchFamily="18" charset="0"/>
              </a:rPr>
              <a:t>,  θεωρείται ότι </a:t>
            </a:r>
            <a:r>
              <a:rPr lang="el-GR" sz="2400" b="1" dirty="0">
                <a:cs typeface="Times New Roman" pitchFamily="18" charset="0"/>
              </a:rPr>
              <a:t>σχετικά πρόσφατα </a:t>
            </a:r>
            <a:r>
              <a:rPr lang="el-GR" sz="2400" dirty="0">
                <a:cs typeface="Times New Roman" pitchFamily="18" charset="0"/>
              </a:rPr>
              <a:t>άρχισε να χρησιμοποιείται από τα ζώα στους βιολογικούς τους ρυθμούς. </a:t>
            </a:r>
            <a:endParaRPr lang="en-GB" sz="2400" dirty="0">
              <a:cs typeface="Times New Roman" pitchFamily="18" charset="0"/>
            </a:endParaRPr>
          </a:p>
          <a:p>
            <a:r>
              <a:rPr lang="en-GB" sz="2400" dirty="0">
                <a:cs typeface="Times New Roman" pitchFamily="18" charset="0"/>
              </a:rPr>
              <a:t>  H</a:t>
            </a:r>
            <a:r>
              <a:rPr lang="el-GR" sz="2400" dirty="0">
                <a:cs typeface="Times New Roman" pitchFamily="18" charset="0"/>
              </a:rPr>
              <a:t> παρουσία ή απουσία του ενζύμου </a:t>
            </a:r>
            <a:r>
              <a:rPr lang="el-GR" sz="2400" b="1" dirty="0">
                <a:cs typeface="Times New Roman" pitchFamily="18" charset="0"/>
              </a:rPr>
              <a:t>ΑΑΝΑΤ</a:t>
            </a:r>
            <a:r>
              <a:rPr lang="el-GR" sz="2400" dirty="0">
                <a:cs typeface="Times New Roman" pitchFamily="18" charset="0"/>
              </a:rPr>
              <a:t> σε άλλους οργανισμούς δείχνει ότι η περιοδική σύνθεση της </a:t>
            </a:r>
            <a:r>
              <a:rPr lang="el-GR" sz="2400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 είναι </a:t>
            </a:r>
            <a:r>
              <a:rPr lang="el-GR" sz="2400" b="1" dirty="0">
                <a:cs typeface="Times New Roman" pitchFamily="18" charset="0"/>
              </a:rPr>
              <a:t>χαρακτηριστικό των </a:t>
            </a:r>
            <a:r>
              <a:rPr lang="en-GB" sz="2400" b="1" dirty="0">
                <a:cs typeface="Times New Roman" pitchFamily="18" charset="0"/>
              </a:rPr>
              <a:t>M</a:t>
            </a:r>
            <a:r>
              <a:rPr lang="el-GR" sz="2400" b="1" dirty="0" err="1">
                <a:cs typeface="Times New Roman" pitchFamily="18" charset="0"/>
              </a:rPr>
              <a:t>εταζώων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μετά το διαχωρισμό του βασιλείου των ζώων και των μυκήτων</a:t>
            </a:r>
            <a:r>
              <a:rPr lang="en-GB" sz="2400" dirty="0">
                <a:cs typeface="Times New Roman" pitchFamily="18" charset="0"/>
              </a:rPr>
              <a:t>.</a:t>
            </a:r>
          </a:p>
          <a:p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Σχεδόν σε όλα τα Θηλαστικά</a:t>
            </a:r>
            <a:r>
              <a:rPr lang="el-GR" sz="2400" dirty="0">
                <a:cs typeface="Times New Roman" pitchFamily="18" charset="0"/>
              </a:rPr>
              <a:t>  έχουμε </a:t>
            </a:r>
            <a:r>
              <a:rPr lang="el-GR" sz="2400" b="1" dirty="0">
                <a:cs typeface="Times New Roman" pitchFamily="18" charset="0"/>
              </a:rPr>
              <a:t>αύξηση έκκρισης </a:t>
            </a:r>
            <a:r>
              <a:rPr lang="el-GR" sz="2400" b="1" dirty="0" err="1">
                <a:cs typeface="Times New Roman" pitchFamily="18" charset="0"/>
              </a:rPr>
              <a:t>μελατονίνης</a:t>
            </a:r>
            <a:r>
              <a:rPr lang="el-GR" sz="2400" b="1" dirty="0">
                <a:cs typeface="Times New Roman" pitchFamily="18" charset="0"/>
              </a:rPr>
              <a:t> στη διάρκεια της νύχτας.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Βιολογικοί Ρυθμοί: Ορμόνες</a:t>
            </a:r>
            <a:br>
              <a:rPr lang="el-GR" dirty="0" smtClean="0"/>
            </a:br>
            <a:r>
              <a:rPr lang="el-GR" sz="3600" dirty="0" err="1" smtClean="0"/>
              <a:t>Μελατονίνη</a:t>
            </a:r>
            <a:r>
              <a:rPr lang="el-GR" sz="3600" dirty="0" smtClean="0"/>
              <a:t> </a:t>
            </a:r>
            <a:r>
              <a:rPr lang="en-US" sz="3600" dirty="0" smtClean="0"/>
              <a:t>– </a:t>
            </a:r>
            <a:r>
              <a:rPr lang="el-GR" sz="3600" dirty="0" smtClean="0"/>
              <a:t>Χαρακτηριστικά δράσης 2/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3 τύποι έκκρισης </a:t>
            </a:r>
            <a:r>
              <a:rPr lang="el-GR" sz="2400" b="1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:</a:t>
            </a:r>
          </a:p>
          <a:p>
            <a:pPr marL="540000" indent="0">
              <a:buNone/>
            </a:pPr>
            <a:r>
              <a:rPr lang="el-GR" sz="2400" dirty="0">
                <a:cs typeface="Times New Roman" pitchFamily="18" charset="0"/>
              </a:rPr>
              <a:t> Ι) Αμέσως μετά τη </a:t>
            </a:r>
            <a:r>
              <a:rPr lang="el-GR" sz="2400" dirty="0" err="1">
                <a:cs typeface="Times New Roman" pitchFamily="18" charset="0"/>
              </a:rPr>
              <a:t>σκοτοπερίοδο</a:t>
            </a:r>
            <a:r>
              <a:rPr lang="el-GR" sz="2400" dirty="0">
                <a:cs typeface="Times New Roman" pitchFamily="18" charset="0"/>
              </a:rPr>
              <a:t> (</a:t>
            </a:r>
            <a:r>
              <a:rPr lang="el-GR" sz="2400" dirty="0" err="1">
                <a:cs typeface="Times New Roman" pitchFamily="18" charset="0"/>
              </a:rPr>
              <a:t>Κρηκιτός</a:t>
            </a:r>
            <a:r>
              <a:rPr lang="el-GR" sz="2400" dirty="0">
                <a:cs typeface="Times New Roman" pitchFamily="18" charset="0"/>
              </a:rPr>
              <a:t>)    </a:t>
            </a:r>
          </a:p>
          <a:p>
            <a:pPr marL="540000" indent="0">
              <a:buNone/>
            </a:pPr>
            <a:r>
              <a:rPr lang="el-GR" sz="2400" dirty="0">
                <a:cs typeface="Times New Roman" pitchFamily="18" charset="0"/>
              </a:rPr>
              <a:t>ΙΙ) Στα μέσα της </a:t>
            </a:r>
            <a:r>
              <a:rPr lang="el-GR" sz="2400" dirty="0" err="1">
                <a:cs typeface="Times New Roman" pitchFamily="18" charset="0"/>
              </a:rPr>
              <a:t>σκοτοπεριόδου</a:t>
            </a:r>
            <a:r>
              <a:rPr lang="el-GR" sz="2400" dirty="0">
                <a:cs typeface="Times New Roman" pitchFamily="18" charset="0"/>
              </a:rPr>
              <a:t> (Άνθρωπος, Αρουραίος)      </a:t>
            </a:r>
          </a:p>
          <a:p>
            <a:pPr marL="540000" indent="0">
              <a:buNone/>
            </a:pPr>
            <a:r>
              <a:rPr lang="el-GR" sz="2400" dirty="0">
                <a:cs typeface="Times New Roman" pitchFamily="18" charset="0"/>
              </a:rPr>
              <a:t>ΙΙΙ) Σε όλη τη </a:t>
            </a:r>
            <a:r>
              <a:rPr lang="el-GR" sz="2400" dirty="0" err="1">
                <a:cs typeface="Times New Roman" pitchFamily="18" charset="0"/>
              </a:rPr>
              <a:t>σκοτοπερίοδο</a:t>
            </a:r>
            <a:r>
              <a:rPr lang="el-GR" sz="2400" dirty="0">
                <a:cs typeface="Times New Roman" pitchFamily="18" charset="0"/>
              </a:rPr>
              <a:t> (Πρόβατο)</a:t>
            </a:r>
          </a:p>
          <a:p>
            <a:r>
              <a:rPr lang="el-GR" sz="2400" b="1" dirty="0">
                <a:cs typeface="Times New Roman" pitchFamily="18" charset="0"/>
              </a:rPr>
              <a:t>Αύξηση της </a:t>
            </a:r>
            <a:r>
              <a:rPr lang="el-GR" sz="2400" b="1" dirty="0" err="1">
                <a:cs typeface="Times New Roman" pitchFamily="18" charset="0"/>
              </a:rPr>
              <a:t>σκοτοπεριόδου</a:t>
            </a:r>
            <a:r>
              <a:rPr lang="el-GR" sz="2400" b="1" dirty="0">
                <a:cs typeface="Times New Roman" pitchFamily="18" charset="0"/>
              </a:rPr>
              <a:t> φέρει αύξηση της διάρκειας </a:t>
            </a:r>
            <a:r>
              <a:rPr lang="el-GR" sz="2400" dirty="0">
                <a:cs typeface="Times New Roman" pitchFamily="18" charset="0"/>
              </a:rPr>
              <a:t>του υψηλότερου σταδίου έκκρισης της </a:t>
            </a:r>
            <a:r>
              <a:rPr lang="el-GR" sz="2400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 και δίνεται έτσι στο ζώο μια </a:t>
            </a:r>
            <a:r>
              <a:rPr lang="el-GR" sz="2400" b="1" dirty="0">
                <a:cs typeface="Times New Roman" pitchFamily="18" charset="0"/>
              </a:rPr>
              <a:t>ενδοκρινική αναπαράσταση της εποχής. </a:t>
            </a:r>
          </a:p>
          <a:p>
            <a:r>
              <a:rPr lang="el-GR" sz="2400" dirty="0">
                <a:cs typeface="Times New Roman" pitchFamily="18" charset="0"/>
              </a:rPr>
              <a:t>Έχουν βρεθεί </a:t>
            </a:r>
            <a:r>
              <a:rPr lang="el-GR" sz="2400" b="1" dirty="0">
                <a:cs typeface="Times New Roman" pitchFamily="18" charset="0"/>
              </a:rPr>
              <a:t>3 τύποι υποδοχέων της </a:t>
            </a:r>
            <a:r>
              <a:rPr lang="el-GR" sz="2400" b="1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. Οι υποδοχείς της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δεν έχουν βρεθεί στα </a:t>
            </a:r>
            <a:r>
              <a:rPr lang="el-GR" sz="2400" b="1" dirty="0" err="1">
                <a:cs typeface="Times New Roman" pitchFamily="18" charset="0"/>
              </a:rPr>
              <a:t>Κεφαλοχορδωτά</a:t>
            </a:r>
            <a:r>
              <a:rPr lang="el-GR" sz="2400" b="1" dirty="0">
                <a:cs typeface="Times New Roman" pitchFamily="18" charset="0"/>
              </a:rPr>
              <a:t> και του </a:t>
            </a:r>
            <a:r>
              <a:rPr lang="el-GR" sz="2400" b="1" dirty="0" err="1">
                <a:cs typeface="Times New Roman" pitchFamily="18" charset="0"/>
              </a:rPr>
              <a:t>Μυξίνους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που δεν έχουν επίφυση.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Βιολογικοί Ρυθμοί: Ορμόνες</a:t>
            </a:r>
            <a:br>
              <a:rPr lang="el-GR" dirty="0" smtClean="0"/>
            </a:br>
            <a:r>
              <a:rPr lang="el-GR" sz="3600" dirty="0" err="1" smtClean="0"/>
              <a:t>Μελατονίνη</a:t>
            </a:r>
            <a:r>
              <a:rPr lang="el-GR" sz="3600" dirty="0" smtClean="0"/>
              <a:t> </a:t>
            </a:r>
            <a:r>
              <a:rPr lang="en-US" sz="3600" dirty="0" smtClean="0"/>
              <a:t>– </a:t>
            </a:r>
            <a:r>
              <a:rPr lang="el-GR" sz="3600" dirty="0" smtClean="0"/>
              <a:t>Φυσιολογικοί Ρόλοι 1/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" y="1690689"/>
            <a:ext cx="7997190" cy="49156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>
                <a:cs typeface="Times New Roman" pitchFamily="18" charset="0"/>
              </a:rPr>
              <a:t>Τα </a:t>
            </a:r>
            <a:r>
              <a:rPr lang="el-GR" sz="2400" dirty="0">
                <a:cs typeface="Times New Roman" pitchFamily="18" charset="0"/>
              </a:rPr>
              <a:t>κύτταρα της επίφυσης λαμβάνουν </a:t>
            </a:r>
            <a:r>
              <a:rPr lang="el-GR" sz="2400" dirty="0" smtClean="0">
                <a:cs typeface="Times New Roman" pitchFamily="18" charset="0"/>
              </a:rPr>
              <a:t>ένα </a:t>
            </a:r>
            <a:r>
              <a:rPr lang="el-GR" sz="2400" dirty="0">
                <a:cs typeface="Times New Roman" pitchFamily="18" charset="0"/>
              </a:rPr>
              <a:t>σημαντικό αριθμό πληροφοριών </a:t>
            </a:r>
            <a:r>
              <a:rPr lang="el-GR" sz="2400" dirty="0" smtClean="0">
                <a:cs typeface="Times New Roman" pitchFamily="18" charset="0"/>
              </a:rPr>
              <a:t>μέσω </a:t>
            </a:r>
            <a:r>
              <a:rPr lang="el-GR" sz="2400" dirty="0">
                <a:cs typeface="Times New Roman" pitchFamily="18" charset="0"/>
              </a:rPr>
              <a:t>των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υποδοχέων που εκφράζουν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smtClean="0">
                <a:cs typeface="Times New Roman" pitchFamily="18" charset="0"/>
              </a:rPr>
              <a:t>(</a:t>
            </a:r>
            <a:r>
              <a:rPr lang="el-GR" sz="2400" b="1" dirty="0" err="1">
                <a:cs typeface="Times New Roman" pitchFamily="18" charset="0"/>
              </a:rPr>
              <a:t>αδρενεργικοί</a:t>
            </a:r>
            <a:r>
              <a:rPr lang="en-GB" sz="2400" b="1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υποδοχείς</a:t>
            </a:r>
            <a:r>
              <a:rPr lang="el-GR" sz="2400" dirty="0">
                <a:cs typeface="Times New Roman" pitchFamily="18" charset="0"/>
              </a:rPr>
              <a:t>, υποδοχείς </a:t>
            </a:r>
            <a:r>
              <a:rPr lang="el-GR" sz="2400" dirty="0" smtClean="0">
                <a:cs typeface="Times New Roman" pitchFamily="18" charset="0"/>
              </a:rPr>
              <a:t>για </a:t>
            </a:r>
            <a:r>
              <a:rPr lang="el-GR" sz="2400" dirty="0">
                <a:cs typeface="Times New Roman" pitchFamily="18" charset="0"/>
              </a:rPr>
              <a:t>το </a:t>
            </a:r>
            <a:r>
              <a:rPr lang="el-GR" sz="2400" b="1" dirty="0" err="1">
                <a:cs typeface="Times New Roman" pitchFamily="18" charset="0"/>
              </a:rPr>
              <a:t>νευροπεπτίδιο</a:t>
            </a:r>
            <a:r>
              <a:rPr lang="en-GB" sz="2400" b="1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Υ, υποδοχείς </a:t>
            </a:r>
            <a:r>
              <a:rPr lang="el-GR" sz="2400" b="1" dirty="0" err="1" smtClean="0">
                <a:cs typeface="Times New Roman" pitchFamily="18" charset="0"/>
              </a:rPr>
              <a:t>βασοπρεσσίνης</a:t>
            </a:r>
            <a:r>
              <a:rPr lang="el-GR" sz="2400" b="1" dirty="0">
                <a:cs typeface="Times New Roman" pitchFamily="18" charset="0"/>
              </a:rPr>
              <a:t>, υποδοχείς </a:t>
            </a:r>
            <a:r>
              <a:rPr lang="el-GR" sz="2400" b="1" dirty="0" err="1" smtClean="0">
                <a:cs typeface="Times New Roman" pitchFamily="18" charset="0"/>
              </a:rPr>
              <a:t>γλουταμινικού</a:t>
            </a:r>
            <a:r>
              <a:rPr lang="el-GR" sz="2400" b="1" dirty="0" smtClean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οξέος, κ.α.)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cs typeface="Times New Roman" pitchFamily="18" charset="0"/>
              </a:rPr>
              <a:t>Η </a:t>
            </a:r>
            <a:r>
              <a:rPr lang="el-GR" sz="2400" b="1" dirty="0" err="1">
                <a:cs typeface="Times New Roman" pitchFamily="18" charset="0"/>
              </a:rPr>
              <a:t>Μελατονίνη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έχει βρεθεί να παίζει σημαντικό ρόλο στους αναπαραγωγικούς κύκλους: Χορήγηση </a:t>
            </a:r>
            <a:r>
              <a:rPr lang="el-GR" sz="2400" dirty="0" err="1">
                <a:cs typeface="Times New Roman" pitchFamily="18" charset="0"/>
              </a:rPr>
              <a:t>μελατονίνης</a:t>
            </a:r>
            <a:r>
              <a:rPr lang="el-GR" sz="2400" dirty="0">
                <a:cs typeface="Times New Roman" pitchFamily="18" charset="0"/>
              </a:rPr>
              <a:t> στον </a:t>
            </a:r>
            <a:r>
              <a:rPr lang="el-GR" sz="2400" b="1" dirty="0">
                <a:cs typeface="Times New Roman" pitchFamily="18" charset="0"/>
              </a:rPr>
              <a:t>υποθάλαμο </a:t>
            </a:r>
            <a:r>
              <a:rPr lang="el-GR" sz="2400" dirty="0">
                <a:cs typeface="Times New Roman" pitchFamily="18" charset="0"/>
              </a:rPr>
              <a:t>και την </a:t>
            </a:r>
            <a:r>
              <a:rPr lang="el-GR" sz="2400" b="1" dirty="0">
                <a:cs typeface="Times New Roman" pitchFamily="18" charset="0"/>
              </a:rPr>
              <a:t>υπόφυση</a:t>
            </a:r>
            <a:r>
              <a:rPr lang="el-GR" sz="2400" dirty="0">
                <a:cs typeface="Times New Roman" pitchFamily="18" charset="0"/>
              </a:rPr>
              <a:t> των προβάτων έδειξε ότι η </a:t>
            </a:r>
            <a:r>
              <a:rPr lang="el-GR" sz="2400" dirty="0" err="1">
                <a:cs typeface="Times New Roman" pitchFamily="18" charset="0"/>
              </a:rPr>
              <a:t>μελατονίνη</a:t>
            </a:r>
            <a:r>
              <a:rPr lang="el-GR" sz="2400" dirty="0">
                <a:cs typeface="Times New Roman" pitchFamily="18" charset="0"/>
              </a:rPr>
              <a:t> αυξάνει τα επίπεδα της </a:t>
            </a:r>
            <a:r>
              <a:rPr lang="el-GR" sz="2400" b="1" dirty="0" err="1">
                <a:cs typeface="Times New Roman" pitchFamily="18" charset="0"/>
              </a:rPr>
              <a:t>Θυλακιοτρόπου</a:t>
            </a:r>
            <a:r>
              <a:rPr lang="el-GR" sz="2400" b="1" dirty="0">
                <a:cs typeface="Times New Roman" pitchFamily="18" charset="0"/>
              </a:rPr>
              <a:t> ορμόνης (</a:t>
            </a:r>
            <a:r>
              <a:rPr lang="en-GB" sz="2400" b="1" dirty="0">
                <a:cs typeface="Times New Roman" pitchFamily="18" charset="0"/>
              </a:rPr>
              <a:t>FSH)</a:t>
            </a:r>
            <a:r>
              <a:rPr lang="el-GR" sz="2400" dirty="0">
                <a:cs typeface="Times New Roman" pitchFamily="18" charset="0"/>
              </a:rPr>
              <a:t> και μειώνει τα επίπεδα της </a:t>
            </a:r>
            <a:r>
              <a:rPr lang="el-GR" sz="2400" b="1" dirty="0" err="1">
                <a:cs typeface="Times New Roman" pitchFamily="18" charset="0"/>
              </a:rPr>
              <a:t>Προλακτίνης</a:t>
            </a:r>
            <a:r>
              <a:rPr lang="el-GR" sz="2400" dirty="0">
                <a:cs typeface="Times New Roman" pitchFamily="18" charset="0"/>
              </a:rPr>
              <a:t> και την εμφάνιση </a:t>
            </a:r>
            <a:r>
              <a:rPr lang="el-GR" sz="2400" b="1" dirty="0">
                <a:cs typeface="Times New Roman" pitchFamily="18" charset="0"/>
              </a:rPr>
              <a:t>χειμερινού τριχώματ</a:t>
            </a:r>
            <a:r>
              <a:rPr lang="el-GR" sz="2400" dirty="0">
                <a:cs typeface="Times New Roman" pitchFamily="18" charset="0"/>
              </a:rPr>
              <a:t>ος. Η </a:t>
            </a:r>
            <a:r>
              <a:rPr lang="el-GR" sz="2400" b="1" dirty="0" err="1">
                <a:cs typeface="Times New Roman" pitchFamily="18" charset="0"/>
              </a:rPr>
              <a:t>Μελατονίνη</a:t>
            </a:r>
            <a:r>
              <a:rPr lang="el-GR" sz="2400" dirty="0">
                <a:cs typeface="Times New Roman" pitchFamily="18" charset="0"/>
              </a:rPr>
              <a:t> επιδρά </a:t>
            </a:r>
            <a:r>
              <a:rPr lang="el-GR" sz="2400" dirty="0" err="1">
                <a:cs typeface="Times New Roman" pitchFamily="18" charset="0"/>
              </a:rPr>
              <a:t>άμμεσα</a:t>
            </a:r>
            <a:r>
              <a:rPr lang="el-GR" sz="2400" dirty="0">
                <a:cs typeface="Times New Roman" pitchFamily="18" charset="0"/>
              </a:rPr>
              <a:t> στο </a:t>
            </a:r>
            <a:r>
              <a:rPr lang="el-GR" sz="2400" dirty="0" err="1">
                <a:cs typeface="Times New Roman" pitchFamily="18" charset="0"/>
              </a:rPr>
              <a:t>νυχθημερή</a:t>
            </a:r>
            <a:r>
              <a:rPr lang="el-GR" sz="2400" dirty="0">
                <a:cs typeface="Times New Roman" pitchFamily="18" charset="0"/>
              </a:rPr>
              <a:t> ρυθμό έκκρισης του </a:t>
            </a:r>
            <a:r>
              <a:rPr lang="el-GR" sz="2400" b="1" dirty="0" err="1">
                <a:cs typeface="Times New Roman" pitchFamily="18" charset="0"/>
              </a:rPr>
              <a:t>εκλυτικού</a:t>
            </a:r>
            <a:r>
              <a:rPr lang="el-GR" sz="2400" dirty="0">
                <a:cs typeface="Times New Roman" pitchFamily="18" charset="0"/>
              </a:rPr>
              <a:t> </a:t>
            </a:r>
            <a:r>
              <a:rPr lang="el-GR" sz="2400" b="1" dirty="0">
                <a:cs typeface="Times New Roman" pitchFamily="18" charset="0"/>
              </a:rPr>
              <a:t>παράγοντα των </a:t>
            </a:r>
            <a:r>
              <a:rPr lang="el-GR" sz="2400" b="1" dirty="0" err="1">
                <a:cs typeface="Times New Roman" pitchFamily="18" charset="0"/>
              </a:rPr>
              <a:t>γοναδοτροπινών</a:t>
            </a:r>
            <a:r>
              <a:rPr lang="el-GR" sz="2400" b="1" dirty="0">
                <a:cs typeface="Times New Roman" pitchFamily="18" charset="0"/>
              </a:rPr>
              <a:t> (</a:t>
            </a:r>
            <a:r>
              <a:rPr lang="en-GB" sz="2400" b="1" dirty="0" err="1">
                <a:cs typeface="Times New Roman" pitchFamily="18" charset="0"/>
              </a:rPr>
              <a:t>GnRH</a:t>
            </a:r>
            <a:r>
              <a:rPr lang="en-GB" sz="2400" b="1" dirty="0" smtClean="0">
                <a:cs typeface="Times New Roman" pitchFamily="18" charset="0"/>
              </a:rPr>
              <a:t>)</a:t>
            </a:r>
            <a:r>
              <a:rPr lang="el-GR" sz="2400" b="1" dirty="0" smtClean="0">
                <a:cs typeface="Times New Roman" pitchFamily="18" charset="0"/>
              </a:rPr>
              <a:t>.</a:t>
            </a:r>
            <a:r>
              <a:rPr lang="el-GR" sz="2400" dirty="0" smtClean="0">
                <a:cs typeface="Times New Roman" pitchFamily="18" charset="0"/>
              </a:rPr>
              <a:t> 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Βιολογικοί Ρυθμοί: Ορμόνες</a:t>
            </a:r>
            <a:br>
              <a:rPr lang="el-GR" dirty="0" smtClean="0"/>
            </a:br>
            <a:r>
              <a:rPr lang="el-GR" sz="3600" dirty="0" err="1" smtClean="0"/>
              <a:t>Μελατονίνη</a:t>
            </a:r>
            <a:r>
              <a:rPr lang="el-GR" sz="3600" dirty="0" smtClean="0"/>
              <a:t> </a:t>
            </a:r>
            <a:r>
              <a:rPr lang="en-US" sz="3600" dirty="0" smtClean="0"/>
              <a:t>– </a:t>
            </a:r>
            <a:r>
              <a:rPr lang="el-GR" sz="3600" dirty="0" smtClean="0"/>
              <a:t>Φυσιολογικοί Ρόλοι 2/</a:t>
            </a:r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200" dirty="0">
                <a:cs typeface="Times New Roman" pitchFamily="18" charset="0"/>
              </a:rPr>
              <a:t>Η </a:t>
            </a:r>
            <a:r>
              <a:rPr lang="el-GR" sz="2200" b="1" dirty="0" err="1">
                <a:cs typeface="Times New Roman" pitchFamily="18" charset="0"/>
              </a:rPr>
              <a:t>Μελατονίνη</a:t>
            </a:r>
            <a:r>
              <a:rPr lang="el-GR" sz="2200" dirty="0">
                <a:cs typeface="Times New Roman" pitchFamily="18" charset="0"/>
              </a:rPr>
              <a:t> επηρεάζει επίσης </a:t>
            </a:r>
            <a:r>
              <a:rPr lang="el-GR" sz="2200" dirty="0" smtClean="0">
                <a:cs typeface="Times New Roman" pitchFamily="18" charset="0"/>
              </a:rPr>
              <a:t>άμεσα</a:t>
            </a:r>
            <a:r>
              <a:rPr lang="el-GR" sz="2200" dirty="0"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l-GR" sz="2200" dirty="0">
                <a:cs typeface="Times New Roman" pitchFamily="18" charset="0"/>
              </a:rPr>
              <a:t>Τα επίπεδα </a:t>
            </a:r>
            <a:r>
              <a:rPr lang="el-GR" sz="2200" b="1" dirty="0" err="1">
                <a:cs typeface="Times New Roman" pitchFamily="18" charset="0"/>
              </a:rPr>
              <a:t>Προλακτίνης</a:t>
            </a:r>
            <a:r>
              <a:rPr lang="el-GR" sz="2200" dirty="0">
                <a:cs typeface="Times New Roman" pitchFamily="18" charset="0"/>
              </a:rPr>
              <a:t> μειώνοντάς </a:t>
            </a:r>
            <a:r>
              <a:rPr lang="el-GR" sz="2200" dirty="0" smtClean="0">
                <a:cs typeface="Times New Roman" pitchFamily="18" charset="0"/>
              </a:rPr>
              <a:t>τα.</a:t>
            </a:r>
            <a:endParaRPr lang="el-GR" sz="2200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l-GR" sz="2200" dirty="0">
                <a:cs typeface="Times New Roman" pitchFamily="18" charset="0"/>
              </a:rPr>
              <a:t>Τα επίπεδα </a:t>
            </a:r>
            <a:r>
              <a:rPr lang="el-GR" sz="2200" b="1" dirty="0" err="1">
                <a:cs typeface="Times New Roman" pitchFamily="18" charset="0"/>
              </a:rPr>
              <a:t>Γλυκοκορτικοειδών</a:t>
            </a:r>
            <a:r>
              <a:rPr lang="el-GR" sz="2200" dirty="0">
                <a:cs typeface="Times New Roman" pitchFamily="18" charset="0"/>
              </a:rPr>
              <a:t> δρώντας </a:t>
            </a:r>
            <a:r>
              <a:rPr lang="el-GR" sz="2200" b="1" dirty="0">
                <a:cs typeface="Times New Roman" pitchFamily="18" charset="0"/>
              </a:rPr>
              <a:t>άμεσα στα επινεφρίδια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l-GR" sz="2200" dirty="0" err="1" smtClean="0">
                <a:cs typeface="Times New Roman" pitchFamily="18" charset="0"/>
              </a:rPr>
              <a:t>μειώνοτας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την έκκριση των ορμονών αυτών.</a:t>
            </a:r>
          </a:p>
          <a:p>
            <a:pPr>
              <a:lnSpc>
                <a:spcPct val="110000"/>
              </a:lnSpc>
            </a:pPr>
            <a:r>
              <a:rPr lang="el-GR" sz="2200" dirty="0">
                <a:cs typeface="Times New Roman" pitchFamily="18" charset="0"/>
              </a:rPr>
              <a:t>Τα επίπεδα Θυροξίνης μειώνοντάς τα μέσω δράσης στην υπόφυση.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9"/>
          <a:stretch/>
        </p:blipFill>
        <p:spPr>
          <a:xfrm>
            <a:off x="4629150" y="2119725"/>
            <a:ext cx="3886200" cy="2700469"/>
          </a:xfrm>
        </p:spPr>
      </p:pic>
      <p:sp>
        <p:nvSpPr>
          <p:cNvPr id="3" name="TextBox 2"/>
          <p:cNvSpPr txBox="1"/>
          <p:nvPr/>
        </p:nvSpPr>
        <p:spPr>
          <a:xfrm>
            <a:off x="8069073" y="49722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481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Προσδοκώμενα αποτελέσματα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>
                <a:cs typeface="Times New Roman" pitchFamily="18" charset="0"/>
              </a:rPr>
              <a:t>Όταν θα έχετε ολοκληρώσει τη μελέτη του κεφαλαίου και του υλικού που παρουσιάζεται στη διάλεξη θα είσαστε σε θέση να:</a:t>
            </a:r>
          </a:p>
          <a:p>
            <a:r>
              <a:rPr lang="el-GR" sz="2200" dirty="0">
                <a:cs typeface="Times New Roman" pitchFamily="18" charset="0"/>
              </a:rPr>
              <a:t>διακρίνετε τις διαφορετικές προσαρμογές που έχουν τα </a:t>
            </a:r>
            <a:r>
              <a:rPr lang="el-GR" sz="2200" dirty="0" err="1">
                <a:cs typeface="Times New Roman" pitchFamily="18" charset="0"/>
              </a:rPr>
              <a:t>Σπονδυλόζωα</a:t>
            </a:r>
            <a:r>
              <a:rPr lang="el-GR" sz="2200" dirty="0">
                <a:cs typeface="Times New Roman" pitchFamily="18" charset="0"/>
              </a:rPr>
              <a:t> για να επιβιώνουν στο περιβάλλον που διαβιούν. </a:t>
            </a:r>
          </a:p>
          <a:p>
            <a:r>
              <a:rPr lang="el-GR" sz="2200" dirty="0">
                <a:cs typeface="Times New Roman" pitchFamily="18" charset="0"/>
              </a:rPr>
              <a:t>αναγνωρίζετε τη σημασία των βιολογικών ρυθμών στην επιβίωση και ανάπτυξη των </a:t>
            </a:r>
            <a:r>
              <a:rPr lang="el-GR" sz="2200" dirty="0" smtClean="0">
                <a:cs typeface="Times New Roman" pitchFamily="18" charset="0"/>
              </a:rPr>
              <a:t>ζώων.</a:t>
            </a:r>
            <a:endParaRPr lang="el-GR" sz="2200" dirty="0">
              <a:cs typeface="Times New Roman" pitchFamily="18" charset="0"/>
            </a:endParaRPr>
          </a:p>
          <a:p>
            <a:r>
              <a:rPr lang="el-GR" sz="2200" dirty="0">
                <a:cs typeface="Times New Roman" pitchFamily="18" charset="0"/>
              </a:rPr>
              <a:t>περιγράφετε μηχανισμούς ομοιόστασης στους οποίους εμπλέκονται βιολογικοί ρυθμοί τόσο σε επίπεδο οργανισμού όσο και στο επίπεδο του κυττάρου.</a:t>
            </a:r>
          </a:p>
          <a:p>
            <a:pPr marL="0" indent="0">
              <a:buNone/>
            </a:pPr>
            <a:r>
              <a:rPr lang="el-GR" sz="2200" b="1" dirty="0" smtClean="0"/>
              <a:t>Λέξεις – Κλειδιά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Βιολογικοί </a:t>
            </a:r>
            <a:r>
              <a:rPr lang="el-GR" sz="2200" dirty="0" smtClean="0">
                <a:cs typeface="Times New Roman" pitchFamily="18" charset="0"/>
              </a:rPr>
              <a:t>ρυθμοί, Επίφυση-</a:t>
            </a:r>
            <a:r>
              <a:rPr lang="el-GR" sz="2200" dirty="0" err="1" smtClean="0">
                <a:cs typeface="Times New Roman" pitchFamily="18" charset="0"/>
              </a:rPr>
              <a:t>Μελατονίνη</a:t>
            </a:r>
            <a:r>
              <a:rPr lang="el-GR" sz="2200" dirty="0" smtClean="0">
                <a:cs typeface="Times New Roman" pitchFamily="18" charset="0"/>
              </a:rPr>
              <a:t>, Βιολογικό </a:t>
            </a:r>
            <a:r>
              <a:rPr lang="el-GR" sz="2200" dirty="0">
                <a:cs typeface="Times New Roman" pitchFamily="18" charset="0"/>
              </a:rPr>
              <a:t>ρολόι-Μηχανισμοί </a:t>
            </a:r>
            <a:r>
              <a:rPr lang="el-GR" sz="2200" dirty="0" smtClean="0">
                <a:cs typeface="Times New Roman" pitchFamily="18" charset="0"/>
              </a:rPr>
              <a:t>αδράνειας.</a:t>
            </a:r>
            <a:endParaRPr lang="el-GR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4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ρυθμοί &amp; Φυσιολογικές προσαρμογές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</a:t>
            </a:r>
            <a:br>
              <a:rPr lang="el-GR" sz="4000" dirty="0" smtClean="0"/>
            </a:br>
            <a:r>
              <a:rPr lang="el-GR" sz="2700" dirty="0" smtClean="0"/>
              <a:t>Χαρακτηριστικά Αδράνειας (</a:t>
            </a:r>
            <a:r>
              <a:rPr lang="en-US" sz="2700" dirty="0" smtClean="0"/>
              <a:t>torpor) </a:t>
            </a:r>
            <a:r>
              <a:rPr lang="el-GR" sz="2700" dirty="0" smtClean="0"/>
              <a:t>στα Θηλαστικά</a:t>
            </a:r>
            <a:endParaRPr lang="en-US" sz="27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5" y="1508760"/>
            <a:ext cx="7800257" cy="463314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70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</a:t>
            </a:r>
            <a:br>
              <a:rPr lang="el-GR" sz="4000" dirty="0" smtClean="0"/>
            </a:br>
            <a:r>
              <a:rPr lang="el-GR" sz="2800" dirty="0" smtClean="0"/>
              <a:t>Διασπορά της Αδράνειας σε τάξεις Θηλαστικών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4" y="1825625"/>
            <a:ext cx="7441132" cy="4351338"/>
          </a:xfrm>
        </p:spPr>
      </p:pic>
      <p:sp>
        <p:nvSpPr>
          <p:cNvPr id="2" name="TextBox 1"/>
          <p:cNvSpPr txBox="1"/>
          <p:nvPr/>
        </p:nvSpPr>
        <p:spPr>
          <a:xfrm>
            <a:off x="7698826" y="561702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10583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</a:t>
            </a:r>
            <a:br>
              <a:rPr lang="el-GR" sz="4000" dirty="0" smtClean="0"/>
            </a:br>
            <a:r>
              <a:rPr lang="el-GR" sz="2800" dirty="0" smtClean="0"/>
              <a:t>Παραλλαγές της Αδράνειας σε άλλα Ζώα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0" b="4399"/>
          <a:stretch/>
        </p:blipFill>
        <p:spPr>
          <a:xfrm>
            <a:off x="1554480" y="1562809"/>
            <a:ext cx="6035039" cy="4639872"/>
          </a:xfrm>
        </p:spPr>
      </p:pic>
    </p:spTree>
    <p:extLst>
      <p:ext uri="{BB962C8B-B14F-4D97-AF65-F5344CB8AC3E}">
        <p14:creationId xmlns:p14="http://schemas.microsoft.com/office/powerpoint/2010/main" val="2001243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</a:t>
            </a:r>
            <a:br>
              <a:rPr lang="el-GR" sz="4000" dirty="0" smtClean="0"/>
            </a:br>
            <a:r>
              <a:rPr lang="el-GR" sz="2800" dirty="0" smtClean="0"/>
              <a:t>συνέχεια ...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Η νηστεία αυξάνει τους λόγους [ΑΜΡ]/[ΑΤΡ] και </a:t>
            </a:r>
            <a:r>
              <a:rPr lang="en-GB" dirty="0">
                <a:cs typeface="Times New Roman" pitchFamily="18" charset="0"/>
              </a:rPr>
              <a:t>[NAD</a:t>
            </a:r>
            <a:r>
              <a:rPr lang="en-GB" baseline="30000" dirty="0">
                <a:cs typeface="Times New Roman" pitchFamily="18" charset="0"/>
              </a:rPr>
              <a:t>+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l-GR" dirty="0">
                <a:cs typeface="Times New Roman" pitchFamily="18" charset="0"/>
              </a:rPr>
              <a:t>/</a:t>
            </a:r>
            <a:r>
              <a:rPr lang="en-GB" dirty="0">
                <a:cs typeface="Times New Roman" pitchFamily="18" charset="0"/>
              </a:rPr>
              <a:t>[NADH]</a:t>
            </a:r>
            <a:r>
              <a:rPr lang="el-GR" dirty="0">
                <a:cs typeface="Times New Roman" pitchFamily="18" charset="0"/>
              </a:rPr>
              <a:t> και οδηγεί σε αλλαγή του μεταβολισμού προς την κατανάλωση των ενεργειακών αποθεμάτων </a:t>
            </a:r>
            <a:r>
              <a:rPr lang="el-GR" dirty="0" smtClean="0">
                <a:cs typeface="Times New Roman" pitchFamily="18" charset="0"/>
              </a:rPr>
              <a:t>λίπους.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l-GR" dirty="0">
                <a:cs typeface="Times New Roman" pitchFamily="18" charset="0"/>
              </a:rPr>
              <a:t> Εκτός από την </a:t>
            </a:r>
            <a:r>
              <a:rPr lang="el-GR" dirty="0" err="1">
                <a:cs typeface="Times New Roman" pitchFamily="18" charset="0"/>
              </a:rPr>
              <a:t>ισομορφή</a:t>
            </a:r>
            <a:r>
              <a:rPr lang="el-GR" dirty="0">
                <a:cs typeface="Times New Roman" pitchFamily="18" charset="0"/>
              </a:rPr>
              <a:t> 4 της </a:t>
            </a:r>
            <a:r>
              <a:rPr lang="el-GR" dirty="0" err="1">
                <a:cs typeface="Times New Roman" pitchFamily="18" charset="0"/>
              </a:rPr>
              <a:t>κινάσης</a:t>
            </a:r>
            <a:r>
              <a:rPr lang="el-GR" dirty="0">
                <a:cs typeface="Times New Roman" pitchFamily="18" charset="0"/>
              </a:rPr>
              <a:t> της </a:t>
            </a:r>
            <a:r>
              <a:rPr lang="el-GR" dirty="0" err="1">
                <a:cs typeface="Times New Roman" pitchFamily="18" charset="0"/>
              </a:rPr>
              <a:t>πυροσταφυλικής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αφυδρογονάσης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n-GB" b="1" dirty="0">
                <a:cs typeface="Times New Roman" pitchFamily="18" charset="0"/>
              </a:rPr>
              <a:t>PDK4</a:t>
            </a:r>
            <a:r>
              <a:rPr lang="en-GB" dirty="0">
                <a:cs typeface="Times New Roman" pitchFamily="18" charset="0"/>
              </a:rPr>
              <a:t>), </a:t>
            </a:r>
            <a:r>
              <a:rPr lang="el-GR" b="1" dirty="0">
                <a:cs typeface="Times New Roman" pitchFamily="18" charset="0"/>
              </a:rPr>
              <a:t>νεότερα δεδομένα </a:t>
            </a:r>
            <a:r>
              <a:rPr lang="el-GR" dirty="0">
                <a:cs typeface="Times New Roman" pitchFamily="18" charset="0"/>
              </a:rPr>
              <a:t>δείχνουν ότι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τα ένζυμα: </a:t>
            </a:r>
            <a:r>
              <a:rPr lang="el-GR" dirty="0" err="1">
                <a:cs typeface="Times New Roman" pitchFamily="18" charset="0"/>
              </a:rPr>
              <a:t>φωσφοριβοσυλτρανσφεράση</a:t>
            </a:r>
            <a:r>
              <a:rPr lang="el-GR" dirty="0">
                <a:cs typeface="Times New Roman" pitchFamily="18" charset="0"/>
              </a:rPr>
              <a:t> του </a:t>
            </a:r>
            <a:r>
              <a:rPr lang="el-GR" dirty="0" err="1">
                <a:cs typeface="Times New Roman" pitchFamily="18" charset="0"/>
              </a:rPr>
              <a:t>νικοτιναμιδίου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(</a:t>
            </a:r>
            <a:r>
              <a:rPr lang="en-GB" b="1" dirty="0" err="1">
                <a:cs typeface="Times New Roman" pitchFamily="18" charset="0"/>
              </a:rPr>
              <a:t>Nampt</a:t>
            </a:r>
            <a:r>
              <a:rPr lang="en-GB" dirty="0">
                <a:cs typeface="Times New Roman" pitchFamily="18" charset="0"/>
              </a:rPr>
              <a:t>),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απο-ακετυλάση</a:t>
            </a:r>
            <a:r>
              <a:rPr lang="el-GR" dirty="0">
                <a:cs typeface="Times New Roman" pitchFamily="18" charset="0"/>
              </a:rPr>
              <a:t> που ενεργοποιείται από το </a:t>
            </a:r>
            <a:r>
              <a:rPr lang="en-GB" dirty="0">
                <a:cs typeface="Times New Roman" pitchFamily="18" charset="0"/>
              </a:rPr>
              <a:t>NAD</a:t>
            </a:r>
            <a:r>
              <a:rPr lang="en-GB" baseline="30000" dirty="0">
                <a:cs typeface="Times New Roman" pitchFamily="18" charset="0"/>
              </a:rPr>
              <a:t>+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n-GB" b="1" dirty="0">
                <a:cs typeface="Times New Roman" pitchFamily="18" charset="0"/>
              </a:rPr>
              <a:t>SIRT1</a:t>
            </a:r>
            <a:r>
              <a:rPr lang="en-GB" dirty="0">
                <a:cs typeface="Times New Roman" pitchFamily="18" charset="0"/>
              </a:rPr>
              <a:t>)</a:t>
            </a:r>
            <a:r>
              <a:rPr lang="el-GR" dirty="0">
                <a:cs typeface="Times New Roman" pitchFamily="18" charset="0"/>
              </a:rPr>
              <a:t>, </a:t>
            </a:r>
            <a:r>
              <a:rPr lang="el-GR" dirty="0" err="1">
                <a:cs typeface="Times New Roman" pitchFamily="18" charset="0"/>
              </a:rPr>
              <a:t>κινάση</a:t>
            </a:r>
            <a:r>
              <a:rPr lang="el-GR" dirty="0">
                <a:cs typeface="Times New Roman" pitchFamily="18" charset="0"/>
              </a:rPr>
              <a:t> που ενεργοποιείται από την ΑΜΡ (</a:t>
            </a:r>
            <a:r>
              <a:rPr lang="el-GR" b="1" dirty="0">
                <a:cs typeface="Times New Roman" pitchFamily="18" charset="0"/>
              </a:rPr>
              <a:t>ΑΜΡΚ</a:t>
            </a:r>
            <a:r>
              <a:rPr lang="el-GR" dirty="0">
                <a:cs typeface="Times New Roman" pitchFamily="18" charset="0"/>
              </a:rPr>
              <a:t>)</a:t>
            </a:r>
            <a:r>
              <a:rPr lang="en-GB" dirty="0">
                <a:cs typeface="Times New Roman" pitchFamily="18" charset="0"/>
              </a:rPr>
              <a:t>, </a:t>
            </a:r>
            <a:r>
              <a:rPr lang="el-GR" dirty="0">
                <a:cs typeface="Times New Roman" pitchFamily="18" charset="0"/>
              </a:rPr>
              <a:t>και ο παράγοντας που σχετίζεται με την </a:t>
            </a:r>
            <a:r>
              <a:rPr lang="el-GR" dirty="0" err="1">
                <a:cs typeface="Times New Roman" pitchFamily="18" charset="0"/>
              </a:rPr>
              <a:t>υποξία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n-GB" b="1" dirty="0">
                <a:cs typeface="Times New Roman" pitchFamily="18" charset="0"/>
              </a:rPr>
              <a:t>HIF-2a)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παίζουν ρόλο στη σύνδεση του </a:t>
            </a:r>
            <a:r>
              <a:rPr lang="el-GR" dirty="0" err="1">
                <a:cs typeface="Times New Roman" pitchFamily="18" charset="0"/>
              </a:rPr>
              <a:t>νυχθημερή</a:t>
            </a:r>
            <a:r>
              <a:rPr lang="el-GR" dirty="0">
                <a:cs typeface="Times New Roman" pitchFamily="18" charset="0"/>
              </a:rPr>
              <a:t> ρυθμού με την έναρξη της περιόδου αδράνειας (όπως φαίνεται στο παρακάτω μοντέλο</a:t>
            </a:r>
            <a:r>
              <a:rPr lang="el-GR" dirty="0" smtClean="0">
                <a:cs typeface="Times New Roman" pitchFamily="18" charset="0"/>
              </a:rPr>
              <a:t>). </a:t>
            </a:r>
            <a:endParaRPr lang="el-GR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7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</a:t>
            </a:r>
            <a:br>
              <a:rPr lang="el-GR" sz="4000" dirty="0" smtClean="0"/>
            </a:br>
            <a:r>
              <a:rPr lang="el-GR" sz="2800" dirty="0" smtClean="0"/>
              <a:t>μοντέλο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5" y="1839143"/>
            <a:ext cx="5184635" cy="381000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04560" y="2011679"/>
            <a:ext cx="2788920" cy="4165283"/>
          </a:xfrm>
        </p:spPr>
        <p:txBody>
          <a:bodyPr>
            <a:normAutofit/>
          </a:bodyPr>
          <a:lstStyle/>
          <a:p>
            <a:r>
              <a:rPr lang="el-GR" sz="2200" dirty="0">
                <a:cs typeface="Times New Roman" pitchFamily="18" charset="0"/>
              </a:rPr>
              <a:t>Σύμφωνα με το μοντέλο </a:t>
            </a:r>
            <a:r>
              <a:rPr lang="el-GR" sz="2200" dirty="0" smtClean="0">
                <a:cs typeface="Times New Roman" pitchFamily="18" charset="0"/>
              </a:rPr>
              <a:t>αυτό</a:t>
            </a:r>
            <a:r>
              <a:rPr lang="el-GR" sz="2200" dirty="0">
                <a:cs typeface="Times New Roman" pitchFamily="18" charset="0"/>
              </a:rPr>
              <a:t>, η πρωτεΐνη </a:t>
            </a:r>
            <a:r>
              <a:rPr lang="en-GB" sz="2200" b="1" dirty="0" smtClean="0">
                <a:cs typeface="Times New Roman" pitchFamily="18" charset="0"/>
              </a:rPr>
              <a:t>SIRT1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παρεμποδίζει </a:t>
            </a:r>
            <a:r>
              <a:rPr lang="el-GR" sz="2200" dirty="0">
                <a:cs typeface="Times New Roman" pitchFamily="18" charset="0"/>
              </a:rPr>
              <a:t>τη </a:t>
            </a:r>
            <a:r>
              <a:rPr lang="el-GR" sz="2200" dirty="0" smtClean="0">
                <a:cs typeface="Times New Roman" pitchFamily="18" charset="0"/>
              </a:rPr>
              <a:t>δημιουργία </a:t>
            </a:r>
            <a:r>
              <a:rPr lang="el-GR" sz="2200" dirty="0">
                <a:cs typeface="Times New Roman" pitchFamily="18" charset="0"/>
              </a:rPr>
              <a:t>του </a:t>
            </a:r>
            <a:r>
              <a:rPr lang="el-GR" sz="2200" dirty="0" err="1" smtClean="0">
                <a:cs typeface="Times New Roman" pitchFamily="18" charset="0"/>
              </a:rPr>
              <a:t>συμπλόκου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n-GB" sz="2200" b="1" dirty="0" smtClean="0">
                <a:cs typeface="Times New Roman" pitchFamily="18" charset="0"/>
              </a:rPr>
              <a:t>Bmal1-Clock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l-GR" sz="2200" dirty="0" smtClean="0">
                <a:cs typeface="Times New Roman" pitchFamily="18" charset="0"/>
              </a:rPr>
              <a:t>προκαλεί αναστολή </a:t>
            </a:r>
            <a:r>
              <a:rPr lang="el-GR" sz="2200" dirty="0">
                <a:cs typeface="Times New Roman" pitchFamily="18" charset="0"/>
              </a:rPr>
              <a:t>έκφρασης </a:t>
            </a:r>
            <a:r>
              <a:rPr lang="el-GR" sz="2200" dirty="0" smtClean="0">
                <a:cs typeface="Times New Roman" pitchFamily="18" charset="0"/>
              </a:rPr>
              <a:t>των γονιδίων </a:t>
            </a:r>
            <a:r>
              <a:rPr lang="en-GB" sz="2200" b="1" i="1" dirty="0">
                <a:cs typeface="Times New Roman" pitchFamily="18" charset="0"/>
              </a:rPr>
              <a:t>Per</a:t>
            </a:r>
            <a:r>
              <a:rPr lang="el-GR" sz="2200" dirty="0">
                <a:cs typeface="Times New Roman" pitchFamily="18" charset="0"/>
              </a:rPr>
              <a:t> και 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GB" sz="2200" b="1" i="1" dirty="0">
                <a:cs typeface="Times New Roman" pitchFamily="18" charset="0"/>
              </a:rPr>
              <a:t>Cry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l-GR" sz="2200" dirty="0" smtClean="0">
                <a:cs typeface="Times New Roman" pitchFamily="18" charset="0"/>
              </a:rPr>
              <a:t>σταμάτημα </a:t>
            </a:r>
            <a:r>
              <a:rPr lang="el-GR" sz="2200" dirty="0">
                <a:cs typeface="Times New Roman" pitchFamily="18" charset="0"/>
              </a:rPr>
              <a:t>του </a:t>
            </a:r>
            <a:r>
              <a:rPr lang="el-GR" sz="2200" dirty="0" err="1">
                <a:cs typeface="Times New Roman" pitchFamily="18" charset="0"/>
              </a:rPr>
              <a:t>νυχθημερή</a:t>
            </a:r>
            <a:r>
              <a:rPr lang="el-GR" sz="2200" dirty="0">
                <a:cs typeface="Times New Roman" pitchFamily="18" charset="0"/>
              </a:rPr>
              <a:t> ρυθμού.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42709" y="53721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528481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4888" y="273686"/>
            <a:ext cx="8408670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 1/</a:t>
            </a:r>
            <a:r>
              <a:rPr lang="en-US" sz="4000" dirty="0" smtClean="0"/>
              <a:t>2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831080"/>
          </a:xfrm>
        </p:spPr>
        <p:txBody>
          <a:bodyPr>
            <a:noAutofit/>
          </a:bodyPr>
          <a:lstStyle/>
          <a:p>
            <a:r>
              <a:rPr lang="el-GR" sz="2000" dirty="0">
                <a:cs typeface="Times New Roman" pitchFamily="18" charset="0"/>
              </a:rPr>
              <a:t>Η </a:t>
            </a:r>
            <a:r>
              <a:rPr lang="en-GB" sz="2000" dirty="0">
                <a:cs typeface="Times New Roman" pitchFamily="18" charset="0"/>
              </a:rPr>
              <a:t>A</a:t>
            </a:r>
            <a:r>
              <a:rPr lang="el-GR" sz="2000" dirty="0" err="1">
                <a:cs typeface="Times New Roman" pitchFamily="18" charset="0"/>
              </a:rPr>
              <a:t>δράνεια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(torpor) </a:t>
            </a:r>
            <a:r>
              <a:rPr lang="el-GR" sz="2000" dirty="0">
                <a:cs typeface="Times New Roman" pitchFamily="18" charset="0"/>
              </a:rPr>
              <a:t>είναι ο μηχανισμός ελεγχόμενης μείωσης του μεταβολικού ρυθμού, της θερμοκρασίας του σώματος και της δραστηριότητας των </a:t>
            </a:r>
            <a:r>
              <a:rPr lang="el-GR" sz="2000" b="1" dirty="0">
                <a:cs typeface="Times New Roman" pitchFamily="18" charset="0"/>
              </a:rPr>
              <a:t>Θηλαστικών </a:t>
            </a:r>
            <a:r>
              <a:rPr lang="el-GR" sz="2000" dirty="0">
                <a:cs typeface="Times New Roman" pitchFamily="18" charset="0"/>
              </a:rPr>
              <a:t>σε περιόδους χαμηλής παρουσίας </a:t>
            </a:r>
            <a:r>
              <a:rPr lang="el-GR" sz="2000" dirty="0" smtClean="0">
                <a:cs typeface="Times New Roman" pitchFamily="18" charset="0"/>
              </a:rPr>
              <a:t>τροφής.</a:t>
            </a:r>
            <a:r>
              <a:rPr lang="en-GB" sz="2000" dirty="0" smtClean="0">
                <a:cs typeface="Times New Roman" pitchFamily="18" charset="0"/>
              </a:rPr>
              <a:t> </a:t>
            </a:r>
            <a:endParaRPr lang="en-GB" sz="20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l-GR" sz="2000" b="1" dirty="0">
                <a:cs typeface="Times New Roman" pitchFamily="18" charset="0"/>
              </a:rPr>
              <a:t>Η αδράνεια σχετίζεται </a:t>
            </a:r>
            <a:r>
              <a:rPr lang="el-GR" sz="2000" b="1" dirty="0" smtClean="0">
                <a:cs typeface="Times New Roman" pitchFamily="18" charset="0"/>
              </a:rPr>
              <a:t>άμεσα </a:t>
            </a:r>
            <a:r>
              <a:rPr lang="el-GR" sz="2000" b="1" dirty="0">
                <a:cs typeface="Times New Roman" pitchFamily="18" charset="0"/>
              </a:rPr>
              <a:t>με την παρουσία διαθέσιμης τροφής </a:t>
            </a:r>
            <a:r>
              <a:rPr lang="el-GR" sz="2000" dirty="0">
                <a:cs typeface="Times New Roman" pitchFamily="18" charset="0"/>
              </a:rPr>
              <a:t>γιατί:</a:t>
            </a:r>
          </a:p>
          <a:p>
            <a:r>
              <a:rPr lang="el-GR" sz="2000" dirty="0" smtClean="0">
                <a:cs typeface="Times New Roman" pitchFamily="18" charset="0"/>
              </a:rPr>
              <a:t>Πειράματα </a:t>
            </a:r>
            <a:r>
              <a:rPr lang="el-GR" sz="2000" dirty="0">
                <a:cs typeface="Times New Roman" pitchFamily="18" charset="0"/>
              </a:rPr>
              <a:t>σε ποντίκια έδειξαν ότι νηστεία (περιορισμένη διατροφή) επιφέρει </a:t>
            </a:r>
            <a:r>
              <a:rPr lang="el-GR" sz="2000" dirty="0" smtClean="0">
                <a:cs typeface="Times New Roman" pitchFamily="18" charset="0"/>
              </a:rPr>
              <a:t>αδράνεια.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dirty="0" smtClean="0">
                <a:cs typeface="Times New Roman" pitchFamily="18" charset="0"/>
              </a:rPr>
              <a:t>Τρωκτικά </a:t>
            </a:r>
            <a:r>
              <a:rPr lang="el-GR" sz="2000" dirty="0">
                <a:cs typeface="Times New Roman" pitchFamily="18" charset="0"/>
              </a:rPr>
              <a:t>όπως ο </a:t>
            </a:r>
            <a:r>
              <a:rPr lang="en-GB" sz="2000" dirty="0" err="1">
                <a:cs typeface="Times New Roman" pitchFamily="18" charset="0"/>
              </a:rPr>
              <a:t>Tamias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n-GB" sz="2000" dirty="0" err="1">
                <a:cs typeface="Times New Roman" pitchFamily="18" charset="0"/>
              </a:rPr>
              <a:t>striatus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που αποθηκεύουν τροφή πριν τη χειμερία νάρκη έχουν 5-10</a:t>
            </a:r>
            <a:r>
              <a:rPr lang="el-GR" sz="2000" baseline="30000" dirty="0">
                <a:cs typeface="Times New Roman" pitchFamily="18" charset="0"/>
              </a:rPr>
              <a:t>ο</a:t>
            </a:r>
            <a:r>
              <a:rPr lang="en-GB" sz="2000" dirty="0">
                <a:cs typeface="Times New Roman" pitchFamily="18" charset="0"/>
              </a:rPr>
              <a:t>C </a:t>
            </a:r>
            <a:r>
              <a:rPr lang="el-GR" sz="2000" dirty="0">
                <a:cs typeface="Times New Roman" pitchFamily="18" charset="0"/>
              </a:rPr>
              <a:t>υψηλότερη θερμοκρασία σώματος στη χειμερία νάρκη όταν έχουν αποθηκεύσει τροφή σε σχέση με το αν δεν έχουν αποθηκεύσει αρκετή </a:t>
            </a:r>
            <a:r>
              <a:rPr lang="el-GR" sz="2000" dirty="0" smtClean="0">
                <a:cs typeface="Times New Roman" pitchFamily="18" charset="0"/>
              </a:rPr>
              <a:t>τροφή.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dirty="0" smtClean="0">
                <a:cs typeface="Times New Roman" pitchFamily="18" charset="0"/>
              </a:rPr>
              <a:t>Τόσο </a:t>
            </a:r>
            <a:r>
              <a:rPr lang="el-GR" sz="2000" dirty="0">
                <a:cs typeface="Times New Roman" pitchFamily="18" charset="0"/>
              </a:rPr>
              <a:t>η </a:t>
            </a:r>
            <a:r>
              <a:rPr lang="el-GR" sz="2000" dirty="0" smtClean="0">
                <a:cs typeface="Times New Roman" pitchFamily="18" charset="0"/>
              </a:rPr>
              <a:t>αδράνεια, </a:t>
            </a:r>
            <a:r>
              <a:rPr lang="el-GR" sz="2000" dirty="0">
                <a:cs typeface="Times New Roman" pitchFamily="18" charset="0"/>
              </a:rPr>
              <a:t>όσο και η χειμερία νάρκη συνοδεύονται από περιορισμένη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κατανάλωση τροφής ή νηστεία λίγο πριν την έναρξη </a:t>
            </a:r>
            <a:r>
              <a:rPr lang="el-GR" sz="2000" dirty="0" smtClean="0">
                <a:cs typeface="Times New Roman" pitchFamily="18" charset="0"/>
              </a:rPr>
              <a:t>τους.</a:t>
            </a:r>
            <a:endParaRPr lang="en-GB" sz="2000" dirty="0">
              <a:cs typeface="Times New Roman" pitchFamily="18" charset="0"/>
            </a:endParaRPr>
          </a:p>
          <a:p>
            <a:r>
              <a:rPr lang="el-GR" sz="2000" dirty="0" smtClean="0">
                <a:cs typeface="Times New Roman" pitchFamily="18" charset="0"/>
              </a:rPr>
              <a:t>Το </a:t>
            </a:r>
            <a:r>
              <a:rPr lang="el-GR" sz="2000" dirty="0">
                <a:cs typeface="Times New Roman" pitchFamily="18" charset="0"/>
              </a:rPr>
              <a:t>επίπεδο παρουσίας θρεπτικών συστατικών στο σώμα εκφράζεται μέσω των πηλίκων [ΑΜΡ]/[ΑΤΡ] και </a:t>
            </a:r>
            <a:r>
              <a:rPr lang="en-GB" sz="2000" dirty="0">
                <a:cs typeface="Times New Roman" pitchFamily="18" charset="0"/>
              </a:rPr>
              <a:t>[NAD</a:t>
            </a:r>
            <a:r>
              <a:rPr lang="en-GB" sz="2000" baseline="30000" dirty="0">
                <a:cs typeface="Times New Roman" pitchFamily="18" charset="0"/>
              </a:rPr>
              <a:t>+</a:t>
            </a:r>
            <a:r>
              <a:rPr lang="en-GB" sz="2000" dirty="0">
                <a:cs typeface="Times New Roman" pitchFamily="18" charset="0"/>
              </a:rPr>
              <a:t>]/[NADH] ([</a:t>
            </a:r>
            <a:r>
              <a:rPr lang="el-GR" sz="2000" dirty="0">
                <a:cs typeface="Times New Roman" pitchFamily="18" charset="0"/>
              </a:rPr>
              <a:t>οξειδωτικός παράγων]/[αναγωγικός παράγων</a:t>
            </a:r>
            <a:r>
              <a:rPr lang="el-GR" sz="2000" dirty="0" smtClean="0">
                <a:cs typeface="Times New Roman" pitchFamily="18" charset="0"/>
              </a:rPr>
              <a:t>]).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88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609" y="334646"/>
            <a:ext cx="819522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Μηχανισμοί βιολογικής Αδράνειας 2/</a:t>
            </a:r>
            <a:r>
              <a:rPr lang="en-US" sz="4000" dirty="0" smtClean="0"/>
              <a:t>2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3" y="2026920"/>
            <a:ext cx="8458200" cy="3472543"/>
          </a:xfrm>
        </p:spPr>
      </p:pic>
      <p:sp>
        <p:nvSpPr>
          <p:cNvPr id="2" name="TextBox 1"/>
          <p:cNvSpPr txBox="1"/>
          <p:nvPr/>
        </p:nvSpPr>
        <p:spPr>
          <a:xfrm>
            <a:off x="2411780" y="53609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7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95051" y="53779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069073" y="53779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72528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609" y="334646"/>
            <a:ext cx="819522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Μηχανισμοί </a:t>
            </a:r>
            <a:r>
              <a:rPr lang="el-GR" sz="4000" dirty="0" err="1" smtClean="0"/>
              <a:t>Χειμερίας</a:t>
            </a:r>
            <a:r>
              <a:rPr lang="el-GR" sz="4000" dirty="0" smtClean="0"/>
              <a:t> Νάρκης 1/</a:t>
            </a:r>
            <a:r>
              <a:rPr lang="en-US" sz="4000" dirty="0" smtClean="0"/>
              <a:t>3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44706"/>
            <a:ext cx="8018186" cy="47807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>
                <a:cs typeface="Times New Roman" pitchFamily="18" charset="0"/>
              </a:rPr>
              <a:t>Η Χειμερία νάρκη των </a:t>
            </a:r>
            <a:r>
              <a:rPr lang="el-GR" b="1" dirty="0">
                <a:cs typeface="Times New Roman" pitchFamily="18" charset="0"/>
              </a:rPr>
              <a:t>Θηλαστικών</a:t>
            </a:r>
            <a:r>
              <a:rPr lang="el-GR" dirty="0">
                <a:cs typeface="Times New Roman" pitchFamily="18" charset="0"/>
              </a:rPr>
              <a:t> χαρακτηρίζεται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από: </a:t>
            </a: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Διαφορική </a:t>
            </a:r>
            <a:r>
              <a:rPr lang="el-GR" dirty="0">
                <a:cs typeface="Times New Roman" pitchFamily="18" charset="0"/>
              </a:rPr>
              <a:t>έκφραση γονιδίων που υπάρχουν σε όλα τα Θηλαστικά (όχι παρουσία ειδικών γονιδίων για τη χειμερία νάρκη</a:t>
            </a:r>
            <a:r>
              <a:rPr lang="el-GR" dirty="0" smtClean="0">
                <a:cs typeface="Times New Roman" pitchFamily="18" charset="0"/>
              </a:rPr>
              <a:t>).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Παρατεταμένες περιόδους </a:t>
            </a:r>
            <a:r>
              <a:rPr lang="el-GR" dirty="0" smtClean="0">
                <a:cs typeface="Times New Roman" pitchFamily="18" charset="0"/>
              </a:rPr>
              <a:t>αδράνειας, διάρκειας </a:t>
            </a:r>
            <a:r>
              <a:rPr lang="el-GR" dirty="0">
                <a:cs typeface="Times New Roman" pitchFamily="18" charset="0"/>
              </a:rPr>
              <a:t>μερικών ημερών έως 5 </a:t>
            </a:r>
            <a:r>
              <a:rPr lang="el-GR" dirty="0" smtClean="0">
                <a:cs typeface="Times New Roman" pitchFamily="18" charset="0"/>
              </a:rPr>
              <a:t>εβδομάδων.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Πτώση θερμοκρασίας σώματος (έως -2.9</a:t>
            </a:r>
            <a:r>
              <a:rPr lang="el-GR" baseline="30000" dirty="0">
                <a:cs typeface="Times New Roman" pitchFamily="18" charset="0"/>
              </a:rPr>
              <a:t>ο</a:t>
            </a:r>
            <a:r>
              <a:rPr lang="en-GB" dirty="0">
                <a:cs typeface="Times New Roman" pitchFamily="18" charset="0"/>
              </a:rPr>
              <a:t>C</a:t>
            </a:r>
            <a:r>
              <a:rPr lang="en-GB" dirty="0" smtClean="0">
                <a:cs typeface="Times New Roman" pitchFamily="18" charset="0"/>
              </a:rPr>
              <a:t>!)</a:t>
            </a:r>
            <a:r>
              <a:rPr lang="el-GR" dirty="0" smtClean="0">
                <a:cs typeface="Times New Roman" pitchFamily="18" charset="0"/>
              </a:rPr>
              <a:t>.</a:t>
            </a:r>
            <a:endParaRPr lang="en-GB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Μείωση του μεταβολικού ρυθμού στο 1% του </a:t>
            </a:r>
            <a:r>
              <a:rPr lang="el-GR" dirty="0" smtClean="0">
                <a:cs typeface="Times New Roman" pitchFamily="18" charset="0"/>
              </a:rPr>
              <a:t>φυσιολογικού.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Μείωση καρδιακών παλμών από 200-300 σε 3-5 ανά </a:t>
            </a:r>
            <a:r>
              <a:rPr lang="el-GR" dirty="0" smtClean="0">
                <a:cs typeface="Times New Roman" pitchFamily="18" charset="0"/>
              </a:rPr>
              <a:t>λεπτό.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Μείωση ρυθμού αναπνοής από 100-200 σε 4-6 ανά </a:t>
            </a:r>
            <a:r>
              <a:rPr lang="el-GR" dirty="0" smtClean="0">
                <a:cs typeface="Times New Roman" pitchFamily="18" charset="0"/>
              </a:rPr>
              <a:t>λεπτό.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Χρήση λιπώδους ιστού για παραγωγή ενέργειας ή χρήση αποθεμάτων </a:t>
            </a:r>
            <a:r>
              <a:rPr lang="el-GR" dirty="0" smtClean="0">
                <a:cs typeface="Times New Roman" pitchFamily="18" charset="0"/>
              </a:rPr>
              <a:t>τροφής.</a:t>
            </a:r>
            <a:endParaRPr lang="el-GR" dirty="0"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 Χαρακτηριστική αύξηση βάρους (έως και διπλασιασμό του) την περίοδο πριν τη χειμερία νάρκη.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0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609" y="334646"/>
            <a:ext cx="819522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Μηχανισμοί </a:t>
            </a:r>
            <a:r>
              <a:rPr lang="el-GR" sz="4000" dirty="0" err="1" smtClean="0"/>
              <a:t>Χειμερίας</a:t>
            </a:r>
            <a:r>
              <a:rPr lang="el-GR" sz="4000" dirty="0" smtClean="0"/>
              <a:t> Νάρκης 2/</a:t>
            </a:r>
            <a:r>
              <a:rPr lang="en-US" sz="4000" dirty="0" smtClean="0"/>
              <a:t>3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72063" y="5568207"/>
            <a:ext cx="819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cs typeface="Times New Roman" pitchFamily="18" charset="0"/>
              </a:rPr>
              <a:t>Χειμερία νάρκη</a:t>
            </a:r>
            <a:r>
              <a:rPr lang="el-GR" dirty="0">
                <a:cs typeface="Times New Roman" pitchFamily="18" charset="0"/>
              </a:rPr>
              <a:t>: σχέση  θερμοκρασίας σώματος με περιόδους αδράνειας-αφύπνισης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5281" y="49033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r>
              <a:rPr lang="en-US" sz="1200" dirty="0" smtClean="0"/>
              <a:t>0</a:t>
            </a:r>
            <a:endParaRPr lang="el-GR" sz="12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9" y="1583319"/>
            <a:ext cx="4191000" cy="3790950"/>
          </a:xfrm>
        </p:spPr>
      </p:pic>
    </p:spTree>
    <p:extLst>
      <p:ext uri="{BB962C8B-B14F-4D97-AF65-F5344CB8AC3E}">
        <p14:creationId xmlns:p14="http://schemas.microsoft.com/office/powerpoint/2010/main" val="108730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Ρυθμοί 1/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4706"/>
            <a:ext cx="8027670" cy="478071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l-GR" dirty="0">
                <a:cs typeface="Times New Roman" pitchFamily="18" charset="0"/>
              </a:rPr>
              <a:t>2 είδη ομοιόστασης σε σχέση με το περιβάλλον: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500" dirty="0" smtClean="0">
                <a:cs typeface="Times New Roman" pitchFamily="18" charset="0"/>
              </a:rPr>
              <a:t>1)</a:t>
            </a:r>
            <a:r>
              <a:rPr lang="el-GR" sz="3500" b="1" dirty="0" smtClean="0">
                <a:cs typeface="Times New Roman" pitchFamily="18" charset="0"/>
              </a:rPr>
              <a:t>Ομοιόσταση </a:t>
            </a:r>
            <a:r>
              <a:rPr lang="el-GR" sz="3500" b="1" dirty="0">
                <a:cs typeface="Times New Roman" pitchFamily="18" charset="0"/>
              </a:rPr>
              <a:t>αντίδρασης</a:t>
            </a:r>
            <a:r>
              <a:rPr lang="el-GR" sz="3500" dirty="0">
                <a:cs typeface="Times New Roman" pitchFamily="18" charset="0"/>
              </a:rPr>
              <a:t>: Απάντηση</a:t>
            </a:r>
            <a:r>
              <a:rPr lang="en-GB" sz="3500" dirty="0">
                <a:cs typeface="Times New Roman" pitchFamily="18" charset="0"/>
              </a:rPr>
              <a:t> </a:t>
            </a:r>
            <a:r>
              <a:rPr lang="el-GR" sz="3500" dirty="0">
                <a:cs typeface="Times New Roman" pitchFamily="18" charset="0"/>
              </a:rPr>
              <a:t>σε αλλαγή στην</a:t>
            </a:r>
            <a:r>
              <a:rPr lang="en-GB" sz="3500" dirty="0">
                <a:cs typeface="Times New Roman" pitchFamily="18" charset="0"/>
              </a:rPr>
              <a:t> </a:t>
            </a:r>
            <a:r>
              <a:rPr lang="el-GR" sz="3500" dirty="0" smtClean="0">
                <a:cs typeface="Times New Roman" pitchFamily="18" charset="0"/>
              </a:rPr>
              <a:t>ομοιόσταση</a:t>
            </a:r>
            <a:r>
              <a:rPr lang="en-US" sz="3500" dirty="0" smtClean="0">
                <a:cs typeface="Times New Roman" pitchFamily="18" charset="0"/>
              </a:rPr>
              <a:t>.</a:t>
            </a:r>
            <a:endParaRPr lang="el-GR" sz="3500" dirty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3500" dirty="0" smtClean="0">
                <a:cs typeface="Times New Roman" pitchFamily="18" charset="0"/>
              </a:rPr>
              <a:t>2)</a:t>
            </a:r>
            <a:r>
              <a:rPr lang="el-GR" sz="3500" b="1" dirty="0" smtClean="0">
                <a:cs typeface="Times New Roman" pitchFamily="18" charset="0"/>
              </a:rPr>
              <a:t>Ομοιόσταση</a:t>
            </a:r>
            <a:r>
              <a:rPr lang="en-GB" sz="3500" b="1" dirty="0" smtClean="0">
                <a:cs typeface="Times New Roman" pitchFamily="18" charset="0"/>
              </a:rPr>
              <a:t> </a:t>
            </a:r>
            <a:r>
              <a:rPr lang="el-GR" sz="3500" b="1" dirty="0">
                <a:cs typeface="Times New Roman" pitchFamily="18" charset="0"/>
              </a:rPr>
              <a:t>πρόγνωσης</a:t>
            </a:r>
            <a:r>
              <a:rPr lang="el-GR" sz="3500" dirty="0">
                <a:cs typeface="Times New Roman" pitchFamily="18" charset="0"/>
              </a:rPr>
              <a:t>: Σύνολο συμπεριφοράς που σκοπό έχει την προετοιμασία του οργανισμού για την αλλαγή στο </a:t>
            </a:r>
            <a:r>
              <a:rPr lang="el-GR" sz="3500" dirty="0" smtClean="0">
                <a:cs typeface="Times New Roman" pitchFamily="18" charset="0"/>
              </a:rPr>
              <a:t>περιβάλλον</a:t>
            </a:r>
            <a:r>
              <a:rPr lang="en-US" sz="3500" dirty="0" smtClean="0">
                <a:cs typeface="Times New Roman" pitchFamily="18" charset="0"/>
              </a:rPr>
              <a:t>.</a:t>
            </a:r>
            <a:endParaRPr lang="el-GR" sz="3500" dirty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3500" dirty="0">
                <a:cs typeface="Times New Roman" pitchFamily="18" charset="0"/>
              </a:rPr>
              <a:t>Στα </a:t>
            </a:r>
            <a:r>
              <a:rPr lang="el-GR" sz="3500" dirty="0" err="1">
                <a:cs typeface="Times New Roman" pitchFamily="18" charset="0"/>
              </a:rPr>
              <a:t>Μετάζωα</a:t>
            </a:r>
            <a:r>
              <a:rPr lang="el-GR" sz="3500" dirty="0">
                <a:cs typeface="Times New Roman" pitchFamily="18" charset="0"/>
              </a:rPr>
              <a:t> έχουν αναπτυχθεί «</a:t>
            </a:r>
            <a:r>
              <a:rPr lang="el-GR" sz="3500" b="1" dirty="0">
                <a:cs typeface="Times New Roman" pitchFamily="18" charset="0"/>
              </a:rPr>
              <a:t>εσωτερικά ρολόγια</a:t>
            </a:r>
            <a:r>
              <a:rPr lang="el-GR" sz="3500" dirty="0">
                <a:cs typeface="Times New Roman" pitchFamily="18" charset="0"/>
              </a:rPr>
              <a:t>» που είναι ένα σύνολο μοριακών και φυσιολογικών ρυθμών που επιτρέπουν την πρόγνωση των αλλαγών στο περιβάλλον.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500" dirty="0">
                <a:cs typeface="Times New Roman" pitchFamily="18" charset="0"/>
              </a:rPr>
              <a:t>Ένας βιολογικός ρυθμός είναι </a:t>
            </a:r>
            <a:r>
              <a:rPr lang="el-GR" sz="3500" b="1" dirty="0">
                <a:cs typeface="Times New Roman" pitchFamily="18" charset="0"/>
              </a:rPr>
              <a:t>ενδογενής του ζώντος</a:t>
            </a:r>
            <a:r>
              <a:rPr lang="en-GB" sz="3500" b="1" dirty="0">
                <a:cs typeface="Times New Roman" pitchFamily="18" charset="0"/>
              </a:rPr>
              <a:t> </a:t>
            </a:r>
            <a:r>
              <a:rPr lang="el-GR" sz="3500" b="1" dirty="0">
                <a:cs typeface="Times New Roman" pitchFamily="18" charset="0"/>
              </a:rPr>
              <a:t>οργανισμού </a:t>
            </a:r>
            <a:r>
              <a:rPr lang="el-GR" sz="3500" dirty="0">
                <a:cs typeface="Times New Roman" pitchFamily="18" charset="0"/>
              </a:rPr>
              <a:t>όταν: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500" b="1" dirty="0">
                <a:cs typeface="Times New Roman" pitchFamily="18" charset="0"/>
              </a:rPr>
              <a:t>1) Μπορεί να διατηρείται εν τη απουσία επιρροής από το </a:t>
            </a:r>
            <a:r>
              <a:rPr lang="el-GR" sz="3500" b="1" dirty="0" smtClean="0">
                <a:cs typeface="Times New Roman" pitchFamily="18" charset="0"/>
              </a:rPr>
              <a:t>περιβάλλον</a:t>
            </a:r>
            <a:r>
              <a:rPr lang="en-US" sz="3500" b="1" dirty="0" smtClean="0">
                <a:cs typeface="Times New Roman" pitchFamily="18" charset="0"/>
              </a:rPr>
              <a:t>.</a:t>
            </a:r>
            <a:endParaRPr lang="el-GR" sz="3500" b="1" dirty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3500" b="1" dirty="0">
                <a:cs typeface="Times New Roman" pitchFamily="18" charset="0"/>
              </a:rPr>
              <a:t>2)</a:t>
            </a:r>
            <a:r>
              <a:rPr lang="en-GB" sz="3500" b="1" dirty="0">
                <a:cs typeface="Times New Roman" pitchFamily="18" charset="0"/>
              </a:rPr>
              <a:t> </a:t>
            </a:r>
            <a:r>
              <a:rPr lang="el-GR" sz="3500" b="1" dirty="0">
                <a:cs typeface="Times New Roman" pitchFamily="18" charset="0"/>
              </a:rPr>
              <a:t>Μπορεί να συντονίζεται με τις περιβαλλοντικές </a:t>
            </a:r>
            <a:r>
              <a:rPr lang="el-GR" sz="3500" b="1" dirty="0" smtClean="0">
                <a:cs typeface="Times New Roman" pitchFamily="18" charset="0"/>
              </a:rPr>
              <a:t>μεταβολές</a:t>
            </a:r>
            <a:r>
              <a:rPr lang="en-US" sz="3500" b="1" dirty="0" smtClean="0">
                <a:cs typeface="Times New Roman" pitchFamily="18" charset="0"/>
              </a:rPr>
              <a:t>.</a:t>
            </a:r>
            <a:r>
              <a:rPr lang="el-GR" sz="3500" b="1" dirty="0" smtClean="0">
                <a:cs typeface="Times New Roman" pitchFamily="18" charset="0"/>
              </a:rPr>
              <a:t>  </a:t>
            </a:r>
            <a:r>
              <a:rPr lang="el-GR" sz="3500" dirty="0" smtClean="0">
                <a:cs typeface="Times New Roman" pitchFamily="18" charset="0"/>
              </a:rPr>
              <a:t> </a:t>
            </a:r>
            <a:endParaRPr lang="en-GB" sz="3500" dirty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35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609" y="334646"/>
            <a:ext cx="819522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Μηχανισμοί </a:t>
            </a:r>
            <a:r>
              <a:rPr lang="el-GR" sz="4000" dirty="0" err="1" smtClean="0"/>
              <a:t>Χειμερίας</a:t>
            </a:r>
            <a:r>
              <a:rPr lang="el-GR" sz="4000" dirty="0" smtClean="0"/>
              <a:t> Νάρκης 3/</a:t>
            </a:r>
            <a:r>
              <a:rPr lang="en-US" sz="4000" dirty="0"/>
              <a:t>3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42" y="1386840"/>
            <a:ext cx="8671560" cy="54711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sz="5000" dirty="0" smtClean="0">
                <a:cs typeface="Times New Roman" pitchFamily="18" charset="0"/>
              </a:rPr>
              <a:t>Τι </a:t>
            </a:r>
            <a:r>
              <a:rPr lang="el-GR" sz="5000" dirty="0">
                <a:cs typeface="Times New Roman" pitchFamily="18" charset="0"/>
              </a:rPr>
              <a:t>συμβαίνει στα γονίδια που διαμορφώνουν τους βιολογικούς ρυθμούς;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5000" dirty="0" smtClean="0">
                <a:cs typeface="Times New Roman" pitchFamily="18" charset="0"/>
              </a:rPr>
              <a:t>Έρευνα </a:t>
            </a:r>
            <a:r>
              <a:rPr lang="el-GR" sz="5000" dirty="0">
                <a:cs typeface="Times New Roman" pitchFamily="18" charset="0"/>
              </a:rPr>
              <a:t>στον ευρωπαϊκό </a:t>
            </a:r>
            <a:r>
              <a:rPr lang="el-GR" sz="5000" dirty="0" err="1">
                <a:cs typeface="Times New Roman" pitchFamily="18" charset="0"/>
              </a:rPr>
              <a:t>κρηκιτό</a:t>
            </a:r>
            <a:r>
              <a:rPr lang="en-GB" sz="5000" dirty="0">
                <a:cs typeface="Times New Roman" pitchFamily="18" charset="0"/>
              </a:rPr>
              <a:t> (</a:t>
            </a:r>
            <a:r>
              <a:rPr lang="en-GB" sz="5000" b="1" dirty="0" err="1">
                <a:cs typeface="Times New Roman" pitchFamily="18" charset="0"/>
              </a:rPr>
              <a:t>Cricetus</a:t>
            </a:r>
            <a:r>
              <a:rPr lang="en-GB" sz="5000" b="1" dirty="0">
                <a:cs typeface="Times New Roman" pitchFamily="18" charset="0"/>
              </a:rPr>
              <a:t> </a:t>
            </a:r>
            <a:r>
              <a:rPr lang="en-GB" sz="5000" b="1" dirty="0" err="1">
                <a:cs typeface="Times New Roman" pitchFamily="18" charset="0"/>
              </a:rPr>
              <a:t>cricetus</a:t>
            </a:r>
            <a:r>
              <a:rPr lang="en-GB" sz="5000" dirty="0">
                <a:cs typeface="Times New Roman" pitchFamily="18" charset="0"/>
              </a:rPr>
              <a:t>) (Revel F. G. </a:t>
            </a:r>
            <a:r>
              <a:rPr lang="en-GB" sz="5000" i="1" dirty="0">
                <a:cs typeface="Times New Roman" pitchFamily="18" charset="0"/>
              </a:rPr>
              <a:t>et al</a:t>
            </a:r>
            <a:r>
              <a:rPr lang="en-GB" sz="5000" dirty="0">
                <a:cs typeface="Times New Roman" pitchFamily="18" charset="0"/>
              </a:rPr>
              <a:t>., (2007) </a:t>
            </a:r>
            <a:r>
              <a:rPr lang="en-US" sz="5000" dirty="0">
                <a:cs typeface="Times New Roman" pitchFamily="18" charset="0"/>
              </a:rPr>
              <a:t>The circadian clock stops ticking during deep hibernation in the European hamster</a:t>
            </a:r>
            <a:r>
              <a:rPr lang="el-GR" sz="5000" dirty="0">
                <a:cs typeface="Times New Roman" pitchFamily="18" charset="0"/>
              </a:rPr>
              <a:t>,</a:t>
            </a:r>
            <a:r>
              <a:rPr lang="en-US" sz="5000" dirty="0">
                <a:cs typeface="Times New Roman" pitchFamily="18" charset="0"/>
              </a:rPr>
              <a:t> PNAS, 104, 13816 –13820) </a:t>
            </a:r>
            <a:r>
              <a:rPr lang="el-GR" sz="5000" dirty="0">
                <a:cs typeface="Times New Roman" pitchFamily="18" charset="0"/>
              </a:rPr>
              <a:t>έδειξε:</a:t>
            </a:r>
          </a:p>
          <a:p>
            <a:pPr marL="216000" indent="-216000" algn="just">
              <a:lnSpc>
                <a:spcPct val="110000"/>
              </a:lnSpc>
              <a:buFont typeface="+mj-lt"/>
              <a:buAutoNum type="arabicPeriod"/>
            </a:pPr>
            <a:r>
              <a:rPr lang="el-GR" sz="5000" dirty="0">
                <a:cs typeface="Times New Roman" pitchFamily="18" charset="0"/>
              </a:rPr>
              <a:t>Ότι στη διάρκεια της </a:t>
            </a:r>
            <a:r>
              <a:rPr lang="el-GR" sz="5000" dirty="0" err="1">
                <a:cs typeface="Times New Roman" pitchFamily="18" charset="0"/>
              </a:rPr>
              <a:t>χειμερίας</a:t>
            </a:r>
            <a:r>
              <a:rPr lang="el-GR" sz="5000" dirty="0">
                <a:cs typeface="Times New Roman" pitchFamily="18" charset="0"/>
              </a:rPr>
              <a:t> νάρκης επέρχεται αλλαγή </a:t>
            </a:r>
            <a:r>
              <a:rPr lang="el-GR" sz="5000" dirty="0" smtClean="0">
                <a:cs typeface="Times New Roman" pitchFamily="18" charset="0"/>
              </a:rPr>
              <a:t>στα επίπεδα</a:t>
            </a:r>
            <a:r>
              <a:rPr lang="en-GB" sz="5000" dirty="0" smtClean="0">
                <a:cs typeface="Times New Roman" pitchFamily="18" charset="0"/>
              </a:rPr>
              <a:t> </a:t>
            </a:r>
            <a:r>
              <a:rPr lang="el-GR" sz="5000" dirty="0">
                <a:cs typeface="Times New Roman" pitchFamily="18" charset="0"/>
              </a:rPr>
              <a:t>έκφρασης γονιδίων που ρυθμίζουν το «βιολογικό ρολόι</a:t>
            </a:r>
            <a:r>
              <a:rPr lang="el-GR" sz="5000" dirty="0" smtClean="0">
                <a:cs typeface="Times New Roman" pitchFamily="18" charset="0"/>
              </a:rPr>
              <a:t>» (</a:t>
            </a:r>
            <a:r>
              <a:rPr lang="el-GR" sz="5000" dirty="0">
                <a:cs typeface="Times New Roman" pitchFamily="18" charset="0"/>
              </a:rPr>
              <a:t>δηλ. </a:t>
            </a:r>
            <a:r>
              <a:rPr lang="en-US" sz="5000" b="1" i="1" dirty="0">
                <a:cs typeface="Times New Roman" pitchFamily="18" charset="0"/>
              </a:rPr>
              <a:t>p</a:t>
            </a:r>
            <a:r>
              <a:rPr lang="en-GB" sz="5000" b="1" i="1" dirty="0">
                <a:cs typeface="Times New Roman" pitchFamily="18" charset="0"/>
              </a:rPr>
              <a:t>er1, per2, Bmal1</a:t>
            </a:r>
            <a:r>
              <a:rPr lang="en-GB" sz="5000" dirty="0">
                <a:cs typeface="Times New Roman" pitchFamily="18" charset="0"/>
              </a:rPr>
              <a:t>)</a:t>
            </a:r>
            <a:r>
              <a:rPr lang="el-GR" sz="5000" dirty="0">
                <a:cs typeface="Times New Roman" pitchFamily="18" charset="0"/>
              </a:rPr>
              <a:t> στον </a:t>
            </a:r>
            <a:r>
              <a:rPr lang="el-GR" sz="5000" dirty="0" err="1">
                <a:cs typeface="Times New Roman" pitchFamily="18" charset="0"/>
              </a:rPr>
              <a:t>υπερχιασματικό</a:t>
            </a:r>
            <a:r>
              <a:rPr lang="el-GR" sz="5000" dirty="0">
                <a:cs typeface="Times New Roman" pitchFamily="18" charset="0"/>
              </a:rPr>
              <a:t> πυρήνα.</a:t>
            </a:r>
            <a:endParaRPr lang="en-GB" sz="5000" dirty="0">
              <a:cs typeface="Times New Roman" pitchFamily="18" charset="0"/>
            </a:endParaRPr>
          </a:p>
          <a:p>
            <a:pPr marL="216000" indent="-216000" algn="just">
              <a:lnSpc>
                <a:spcPct val="110000"/>
              </a:lnSpc>
              <a:buFont typeface="+mj-lt"/>
              <a:buAutoNum type="arabicPeriod"/>
            </a:pPr>
            <a:r>
              <a:rPr lang="el-GR" sz="5000" dirty="0" smtClean="0">
                <a:cs typeface="Times New Roman" pitchFamily="18" charset="0"/>
              </a:rPr>
              <a:t>Ότι </a:t>
            </a:r>
            <a:r>
              <a:rPr lang="el-GR" sz="5000" dirty="0">
                <a:cs typeface="Times New Roman" pitchFamily="18" charset="0"/>
              </a:rPr>
              <a:t>η </a:t>
            </a:r>
            <a:r>
              <a:rPr lang="el-GR" sz="5000" b="1" dirty="0">
                <a:cs typeface="Times New Roman" pitchFamily="18" charset="0"/>
              </a:rPr>
              <a:t>αλλαγή στην έκφραση των γονιδίων του «βιολογικού </a:t>
            </a:r>
            <a:r>
              <a:rPr lang="el-GR" sz="5000" b="1" dirty="0" smtClean="0">
                <a:cs typeface="Times New Roman" pitchFamily="18" charset="0"/>
              </a:rPr>
              <a:t>ρολογιού» επιφέρει</a:t>
            </a:r>
            <a:r>
              <a:rPr lang="en-GB" sz="5000" b="1" dirty="0" smtClean="0">
                <a:cs typeface="Times New Roman" pitchFamily="18" charset="0"/>
              </a:rPr>
              <a:t> </a:t>
            </a:r>
            <a:r>
              <a:rPr lang="el-GR" sz="5000" b="1" dirty="0">
                <a:cs typeface="Times New Roman" pitchFamily="18" charset="0"/>
              </a:rPr>
              <a:t>αλλαγές στην έκφραση γονιδίων που ρυθμίζονται από </a:t>
            </a:r>
            <a:r>
              <a:rPr lang="el-GR" sz="5000" b="1" dirty="0" smtClean="0">
                <a:cs typeface="Times New Roman" pitchFamily="18" charset="0"/>
              </a:rPr>
              <a:t>αυτά</a:t>
            </a:r>
            <a:r>
              <a:rPr lang="el-GR" sz="5000" dirty="0" smtClean="0">
                <a:cs typeface="Times New Roman" pitchFamily="18" charset="0"/>
              </a:rPr>
              <a:t>, όπως </a:t>
            </a:r>
            <a:r>
              <a:rPr lang="el-GR" sz="5000" dirty="0">
                <a:cs typeface="Times New Roman" pitchFamily="18" charset="0"/>
              </a:rPr>
              <a:t>το γονίδιο της</a:t>
            </a:r>
            <a:r>
              <a:rPr lang="en-GB" sz="5000" dirty="0">
                <a:cs typeface="Times New Roman" pitchFamily="18" charset="0"/>
              </a:rPr>
              <a:t> </a:t>
            </a:r>
            <a:r>
              <a:rPr lang="el-GR" sz="5000" b="1" dirty="0" err="1">
                <a:cs typeface="Times New Roman" pitchFamily="18" charset="0"/>
              </a:rPr>
              <a:t>βασοπρεσσίνης</a:t>
            </a:r>
            <a:r>
              <a:rPr lang="el-GR" sz="5000" dirty="0">
                <a:cs typeface="Times New Roman" pitchFamily="18" charset="0"/>
              </a:rPr>
              <a:t> (</a:t>
            </a:r>
            <a:r>
              <a:rPr lang="en-GB" sz="5000" dirty="0" err="1">
                <a:cs typeface="Times New Roman" pitchFamily="18" charset="0"/>
              </a:rPr>
              <a:t>avp</a:t>
            </a:r>
            <a:r>
              <a:rPr lang="en-GB" sz="5000" dirty="0">
                <a:cs typeface="Times New Roman" pitchFamily="18" charset="0"/>
              </a:rPr>
              <a:t>), </a:t>
            </a:r>
            <a:r>
              <a:rPr lang="el-GR" sz="5000" dirty="0">
                <a:cs typeface="Times New Roman" pitchFamily="18" charset="0"/>
              </a:rPr>
              <a:t>που η έκφραση του </a:t>
            </a:r>
            <a:r>
              <a:rPr lang="el-GR" sz="5000" b="1" dirty="0" smtClean="0">
                <a:cs typeface="Times New Roman" pitchFamily="18" charset="0"/>
              </a:rPr>
              <a:t>μειώνεται.</a:t>
            </a:r>
            <a:endParaRPr lang="el-GR" sz="5000" b="1" dirty="0">
              <a:cs typeface="Times New Roman" pitchFamily="18" charset="0"/>
            </a:endParaRPr>
          </a:p>
          <a:p>
            <a:pPr marL="216000" indent="-216000" algn="just">
              <a:lnSpc>
                <a:spcPct val="110000"/>
              </a:lnSpc>
              <a:buFont typeface="+mj-lt"/>
              <a:buAutoNum type="arabicPeriod"/>
            </a:pPr>
            <a:r>
              <a:rPr lang="el-GR" sz="5000" dirty="0" smtClean="0">
                <a:cs typeface="Times New Roman" pitchFamily="18" charset="0"/>
              </a:rPr>
              <a:t>Ότι </a:t>
            </a:r>
            <a:r>
              <a:rPr lang="el-GR" sz="5000" dirty="0">
                <a:cs typeface="Times New Roman" pitchFamily="18" charset="0"/>
              </a:rPr>
              <a:t>οι αλλαγές στα επίπεδα έκφρασης των γονιδίων που ρυθμίζουν </a:t>
            </a:r>
            <a:r>
              <a:rPr lang="el-GR" sz="5000" dirty="0" smtClean="0">
                <a:cs typeface="Times New Roman" pitchFamily="18" charset="0"/>
              </a:rPr>
              <a:t>το «βιολογικό </a:t>
            </a:r>
            <a:r>
              <a:rPr lang="el-GR" sz="5000" dirty="0">
                <a:cs typeface="Times New Roman" pitchFamily="18" charset="0"/>
              </a:rPr>
              <a:t>ρολόι» επιφέρουν αλλαγές στα επίπεδα έκφρασης </a:t>
            </a:r>
            <a:r>
              <a:rPr lang="el-GR" sz="5000" dirty="0" smtClean="0">
                <a:cs typeface="Times New Roman" pitchFamily="18" charset="0"/>
              </a:rPr>
              <a:t>των γονιδίων </a:t>
            </a:r>
            <a:r>
              <a:rPr lang="el-GR" sz="5000" dirty="0">
                <a:cs typeface="Times New Roman" pitchFamily="18" charset="0"/>
              </a:rPr>
              <a:t>της επίφυσης με αποτέλεσμα να έχουμε αύξηση έκφρασης </a:t>
            </a:r>
            <a:r>
              <a:rPr lang="el-GR" sz="5000" dirty="0" smtClean="0">
                <a:cs typeface="Times New Roman" pitchFamily="18" charset="0"/>
              </a:rPr>
              <a:t>του ενζύμου </a:t>
            </a:r>
            <a:r>
              <a:rPr lang="el-GR" sz="5000" dirty="0">
                <a:cs typeface="Times New Roman" pitchFamily="18" charset="0"/>
              </a:rPr>
              <a:t>της </a:t>
            </a:r>
            <a:r>
              <a:rPr lang="el-GR" sz="5000" b="1" dirty="0">
                <a:cs typeface="Times New Roman" pitchFamily="18" charset="0"/>
              </a:rPr>
              <a:t>Ν-</a:t>
            </a:r>
            <a:r>
              <a:rPr lang="el-GR" sz="5000" b="1" dirty="0" err="1">
                <a:cs typeface="Times New Roman" pitchFamily="18" charset="0"/>
              </a:rPr>
              <a:t>ακετυλτρανσφεράσης</a:t>
            </a:r>
            <a:r>
              <a:rPr lang="el-GR" sz="5000" b="1" dirty="0">
                <a:cs typeface="Times New Roman" pitchFamily="18" charset="0"/>
              </a:rPr>
              <a:t> της </a:t>
            </a:r>
            <a:r>
              <a:rPr lang="el-GR" sz="5000" b="1" dirty="0" err="1">
                <a:cs typeface="Times New Roman" pitchFamily="18" charset="0"/>
              </a:rPr>
              <a:t>σεροτονίνης</a:t>
            </a:r>
            <a:r>
              <a:rPr lang="el-GR" sz="5000" b="1" dirty="0">
                <a:cs typeface="Times New Roman" pitchFamily="18" charset="0"/>
              </a:rPr>
              <a:t> (ΑΑΝΑΤ) και </a:t>
            </a:r>
            <a:r>
              <a:rPr lang="el-GR" sz="5000" b="1" dirty="0" smtClean="0">
                <a:cs typeface="Times New Roman" pitchFamily="18" charset="0"/>
              </a:rPr>
              <a:t>επακόλουθη </a:t>
            </a:r>
            <a:r>
              <a:rPr lang="el-GR" sz="5000" b="1" dirty="0">
                <a:cs typeface="Times New Roman" pitchFamily="18" charset="0"/>
              </a:rPr>
              <a:t>μείωση της έκκρισης </a:t>
            </a:r>
            <a:r>
              <a:rPr lang="el-GR" sz="5000" b="1" dirty="0" err="1">
                <a:cs typeface="Times New Roman" pitchFamily="18" charset="0"/>
              </a:rPr>
              <a:t>μελατονίνης</a:t>
            </a:r>
            <a:r>
              <a:rPr lang="el-GR" sz="5000" b="1" dirty="0">
                <a:cs typeface="Times New Roman" pitchFamily="18" charset="0"/>
              </a:rPr>
              <a:t> στη διάρκεια </a:t>
            </a:r>
            <a:r>
              <a:rPr lang="el-GR" sz="5000" dirty="0" smtClean="0">
                <a:cs typeface="Times New Roman" pitchFamily="18" charset="0"/>
              </a:rPr>
              <a:t>της </a:t>
            </a:r>
            <a:r>
              <a:rPr lang="el-GR" sz="5000" dirty="0" err="1" smtClean="0">
                <a:cs typeface="Times New Roman" pitchFamily="18" charset="0"/>
              </a:rPr>
              <a:t>χειμερίας</a:t>
            </a:r>
            <a:r>
              <a:rPr lang="el-GR" sz="5000" dirty="0" smtClean="0">
                <a:cs typeface="Times New Roman" pitchFamily="18" charset="0"/>
              </a:rPr>
              <a:t> νάρκης. </a:t>
            </a:r>
            <a:endParaRPr lang="en-GB" sz="50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28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Θερινής Νάρκης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cs typeface="Times New Roman" pitchFamily="18" charset="0"/>
              </a:rPr>
              <a:t>Η </a:t>
            </a:r>
            <a:r>
              <a:rPr lang="el-GR" sz="2000" b="1" dirty="0" smtClean="0">
                <a:cs typeface="Times New Roman" pitchFamily="18" charset="0"/>
              </a:rPr>
              <a:t>Θερινή νάρκη </a:t>
            </a:r>
            <a:r>
              <a:rPr lang="el-GR" sz="2000" dirty="0" smtClean="0">
                <a:cs typeface="Times New Roman" pitchFamily="18" charset="0"/>
              </a:rPr>
              <a:t>είναι μια </a:t>
            </a:r>
            <a:r>
              <a:rPr lang="el-GR" sz="2000" b="1" dirty="0" smtClean="0">
                <a:cs typeface="Times New Roman" pitchFamily="18" charset="0"/>
              </a:rPr>
              <a:t>κατάσταση αερόβιου </a:t>
            </a:r>
            <a:r>
              <a:rPr lang="el-GR" sz="2000" b="1" dirty="0" err="1" smtClean="0">
                <a:cs typeface="Times New Roman" pitchFamily="18" charset="0"/>
              </a:rPr>
              <a:t>υπο</a:t>
            </a:r>
            <a:r>
              <a:rPr lang="el-GR" sz="2000" b="1" dirty="0" smtClean="0">
                <a:cs typeface="Times New Roman" pitchFamily="18" charset="0"/>
              </a:rPr>
              <a:t>-μεταβολισμού </a:t>
            </a:r>
            <a:r>
              <a:rPr lang="el-GR" sz="2000" dirty="0" smtClean="0">
                <a:cs typeface="Times New Roman" pitchFamily="18" charset="0"/>
              </a:rPr>
              <a:t>που χρησιμοποιείται από τα ζώα για την </a:t>
            </a:r>
            <a:r>
              <a:rPr lang="el-GR" sz="2000" b="1" dirty="0" smtClean="0">
                <a:cs typeface="Times New Roman" pitchFamily="18" charset="0"/>
              </a:rPr>
              <a:t>επιβίωση σε ξηρά, θερμά και άγονα περιβάλλοντα.</a:t>
            </a:r>
          </a:p>
          <a:p>
            <a:pPr marL="0" indent="0">
              <a:buNone/>
            </a:pPr>
            <a:r>
              <a:rPr lang="el-GR" sz="2000" dirty="0" smtClean="0">
                <a:cs typeface="Times New Roman" pitchFamily="18" charset="0"/>
              </a:rPr>
              <a:t>Εμφανίζεται </a:t>
            </a:r>
            <a:r>
              <a:rPr lang="el-GR" sz="2000" b="1" dirty="0" smtClean="0">
                <a:cs typeface="Times New Roman" pitchFamily="18" charset="0"/>
              </a:rPr>
              <a:t>σε ένα μεγάλο εύρος οργανισμών</a:t>
            </a:r>
            <a:r>
              <a:rPr lang="en-GB" sz="2000" dirty="0" smtClean="0">
                <a:cs typeface="Times New Roman" pitchFamily="18" charset="0"/>
              </a:rPr>
              <a:t>,</a:t>
            </a:r>
            <a:r>
              <a:rPr lang="el-GR" sz="2000" dirty="0" smtClean="0">
                <a:cs typeface="Times New Roman" pitchFamily="18" charset="0"/>
              </a:rPr>
              <a:t> δηλαδή τόσο σε </a:t>
            </a:r>
            <a:r>
              <a:rPr lang="el-GR" sz="2000" dirty="0" err="1" smtClean="0">
                <a:cs typeface="Times New Roman" pitchFamily="18" charset="0"/>
              </a:rPr>
              <a:t>Σπονδυλόζωα</a:t>
            </a:r>
            <a:r>
              <a:rPr lang="en-GB" sz="2000" dirty="0" smtClean="0">
                <a:cs typeface="Times New Roman" pitchFamily="18" charset="0"/>
              </a:rPr>
              <a:t> (</a:t>
            </a:r>
            <a:r>
              <a:rPr lang="el-GR" sz="2000" dirty="0" smtClean="0">
                <a:cs typeface="Times New Roman" pitchFamily="18" charset="0"/>
              </a:rPr>
              <a:t>ακόμα και σε Θηλαστικά) όσο και σε Ασπόνδυλα. Χαρακτηρίζεται από: </a:t>
            </a:r>
          </a:p>
          <a:p>
            <a:pPr>
              <a:buFontTx/>
              <a:buAutoNum type="arabicParenR"/>
            </a:pPr>
            <a:r>
              <a:rPr lang="el-GR" sz="2000" b="1" dirty="0" smtClean="0">
                <a:cs typeface="Times New Roman" pitchFamily="18" charset="0"/>
              </a:rPr>
              <a:t> </a:t>
            </a:r>
            <a:r>
              <a:rPr lang="el-GR" sz="2000" b="1" dirty="0">
                <a:cs typeface="Times New Roman" pitchFamily="18" charset="0"/>
              </a:rPr>
              <a:t>Μείωση μεταβολικού ρυθμού </a:t>
            </a:r>
            <a:r>
              <a:rPr lang="el-GR" sz="2000" dirty="0">
                <a:cs typeface="Times New Roman" pitchFamily="18" charset="0"/>
              </a:rPr>
              <a:t>και χρήση λιπώδους ιστού για </a:t>
            </a:r>
            <a:r>
              <a:rPr lang="el-GR" sz="2000" dirty="0" smtClean="0">
                <a:cs typeface="Times New Roman" pitchFamily="18" charset="0"/>
              </a:rPr>
              <a:t>παραγωγή Ενέργειας</a:t>
            </a:r>
            <a:r>
              <a:rPr lang="el-GR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l-GR" sz="2000" dirty="0" smtClean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) Παρουσία </a:t>
            </a:r>
            <a:r>
              <a:rPr lang="el-GR" sz="2000" b="1" dirty="0">
                <a:cs typeface="Times New Roman" pitchFamily="18" charset="0"/>
              </a:rPr>
              <a:t>μηχανισμών συγκράτησης υγρασίας </a:t>
            </a:r>
            <a:r>
              <a:rPr lang="el-GR" sz="2000" dirty="0">
                <a:cs typeface="Times New Roman" pitchFamily="18" charset="0"/>
              </a:rPr>
              <a:t>όπως συγκράτηση νερού, </a:t>
            </a:r>
            <a:r>
              <a:rPr lang="el-GR" sz="2000" b="1" dirty="0">
                <a:cs typeface="Times New Roman" pitchFamily="18" charset="0"/>
              </a:rPr>
              <a:t>παραγωγή ουρίας (</a:t>
            </a:r>
            <a:r>
              <a:rPr lang="el-GR" sz="2000" b="1" dirty="0" err="1">
                <a:cs typeface="Times New Roman" pitchFamily="18" charset="0"/>
              </a:rPr>
              <a:t>ωσμωρρύθμιση</a:t>
            </a:r>
            <a:r>
              <a:rPr lang="el-GR" sz="2000" b="1" dirty="0">
                <a:cs typeface="Times New Roman" pitchFamily="18" charset="0"/>
              </a:rPr>
              <a:t>)</a:t>
            </a:r>
            <a:r>
              <a:rPr lang="en-GB" sz="2000" b="1" dirty="0">
                <a:cs typeface="Times New Roman" pitchFamily="18" charset="0"/>
              </a:rPr>
              <a:t>, </a:t>
            </a:r>
            <a:r>
              <a:rPr lang="el-GR" sz="2000" dirty="0">
                <a:cs typeface="Times New Roman" pitchFamily="18" charset="0"/>
              </a:rPr>
              <a:t>διαβίωση σε καταφύγιο, </a:t>
            </a:r>
            <a:r>
              <a:rPr lang="el-GR" sz="2000" b="1" dirty="0">
                <a:cs typeface="Times New Roman" pitchFamily="18" charset="0"/>
              </a:rPr>
              <a:t>έκκριση προστατευτικής βλέννας</a:t>
            </a:r>
            <a:r>
              <a:rPr lang="en-GB" sz="2000" b="1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ή μεμβράνης για την αποφυγή απώλειας υγρασίας (π.χ. σαλιγκάρια), αποφυγή έκθεσης των άκρων κατά τη διάρκεια της νάρκης</a:t>
            </a:r>
            <a:r>
              <a:rPr lang="el-GR" sz="2000" dirty="0" smtClean="0">
                <a:cs typeface="Times New Roman" pitchFamily="18" charset="0"/>
              </a:rPr>
              <a:t>.</a:t>
            </a:r>
            <a:endParaRPr lang="el-GR" sz="2000" dirty="0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9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</a:t>
            </a:r>
            <a:r>
              <a:rPr lang="el-GR" sz="4000" dirty="0" err="1" smtClean="0"/>
              <a:t>Διάπαυσης</a:t>
            </a:r>
            <a:r>
              <a:rPr lang="el-GR" sz="4000" dirty="0" smtClean="0"/>
              <a:t> 1/</a:t>
            </a:r>
            <a:r>
              <a:rPr lang="en-US" sz="4000" dirty="0" smtClean="0"/>
              <a:t>2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344" y="1439862"/>
            <a:ext cx="8215312" cy="5532438"/>
          </a:xfrm>
        </p:spPr>
        <p:txBody>
          <a:bodyPr>
            <a:noAutofit/>
          </a:bodyPr>
          <a:lstStyle/>
          <a:p>
            <a:r>
              <a:rPr lang="el-GR" sz="2000" dirty="0">
                <a:cs typeface="Times New Roman" pitchFamily="18" charset="0"/>
              </a:rPr>
              <a:t>Η </a:t>
            </a:r>
            <a:r>
              <a:rPr lang="el-GR" sz="2000" b="1" dirty="0" err="1">
                <a:cs typeface="Times New Roman" pitchFamily="18" charset="0"/>
              </a:rPr>
              <a:t>διάπαυση</a:t>
            </a:r>
            <a:r>
              <a:rPr lang="el-GR" sz="2000" dirty="0">
                <a:cs typeface="Times New Roman" pitchFamily="18" charset="0"/>
              </a:rPr>
              <a:t> είναι ένα </a:t>
            </a:r>
            <a:r>
              <a:rPr lang="el-GR" sz="2000" b="1" dirty="0" err="1">
                <a:cs typeface="Times New Roman" pitchFamily="18" charset="0"/>
              </a:rPr>
              <a:t>ορμονο</a:t>
            </a:r>
            <a:r>
              <a:rPr lang="el-GR" sz="2000" b="1" dirty="0">
                <a:cs typeface="Times New Roman" pitchFamily="18" charset="0"/>
              </a:rPr>
              <a:t>-εξαρτώμενο σταμάτημα της ανάπτυξης </a:t>
            </a:r>
            <a:r>
              <a:rPr lang="el-GR" sz="2000" dirty="0">
                <a:cs typeface="Times New Roman" pitchFamily="18" charset="0"/>
              </a:rPr>
              <a:t>που συνδέεται με αυξημένη αντίσταση του οργανισμού σε αντίξοες περιβαλλοντικές συνθήκες και αυξημένη συσσώρευση αποθεμάτων λίπους. </a:t>
            </a:r>
          </a:p>
          <a:p>
            <a:r>
              <a:rPr lang="el-GR" sz="2000" dirty="0">
                <a:cs typeface="Times New Roman" pitchFamily="18" charset="0"/>
              </a:rPr>
              <a:t> Η </a:t>
            </a:r>
            <a:r>
              <a:rPr lang="el-GR" sz="2000" dirty="0" err="1">
                <a:cs typeface="Times New Roman" pitchFamily="18" charset="0"/>
              </a:rPr>
              <a:t>διάπαυση</a:t>
            </a:r>
            <a:r>
              <a:rPr lang="el-GR" sz="2000" dirty="0">
                <a:cs typeface="Times New Roman" pitchFamily="18" charset="0"/>
              </a:rPr>
              <a:t> σαν όρος χρησιμοποιείται για να περιγράψει την </a:t>
            </a:r>
            <a:r>
              <a:rPr lang="el-GR" sz="2000" b="1" dirty="0">
                <a:cs typeface="Times New Roman" pitchFamily="18" charset="0"/>
              </a:rPr>
              <a:t>αναστολή ανάπτυξης των Αρθροπόδων και κυρίως των Εντόμων</a:t>
            </a:r>
            <a:r>
              <a:rPr lang="el-GR" sz="2000" dirty="0">
                <a:cs typeface="Times New Roman" pitchFamily="18" charset="0"/>
              </a:rPr>
              <a:t>.  </a:t>
            </a:r>
          </a:p>
          <a:p>
            <a:r>
              <a:rPr lang="el-GR" sz="2000" dirty="0">
                <a:cs typeface="Times New Roman" pitchFamily="18" charset="0"/>
              </a:rPr>
              <a:t> Επιτρέπει στα ζώα αυτά να ανταπεξέλθουν </a:t>
            </a:r>
            <a:r>
              <a:rPr lang="el-GR" sz="2000" b="1" dirty="0">
                <a:cs typeface="Times New Roman" pitchFamily="18" charset="0"/>
              </a:rPr>
              <a:t>προβλεπόμενες και επερχόμενες </a:t>
            </a:r>
            <a:r>
              <a:rPr lang="el-GR" sz="2000" dirty="0">
                <a:cs typeface="Times New Roman" pitchFamily="18" charset="0"/>
              </a:rPr>
              <a:t>αλλαγές του περιβάλλοντος.</a:t>
            </a:r>
          </a:p>
          <a:p>
            <a:r>
              <a:rPr lang="el-GR" sz="2000" b="1" dirty="0">
                <a:cs typeface="Times New Roman" pitchFamily="18" charset="0"/>
              </a:rPr>
              <a:t> Διαφέρει </a:t>
            </a:r>
            <a:r>
              <a:rPr lang="el-GR" sz="2000" dirty="0">
                <a:cs typeface="Times New Roman" pitchFamily="18" charset="0"/>
              </a:rPr>
              <a:t>επίσης από τη νάρκη (θερινή ή χειμερινή) ή την αδράνεια επειδή </a:t>
            </a:r>
            <a:r>
              <a:rPr lang="el-GR" sz="2000" b="1" dirty="0">
                <a:cs typeface="Times New Roman" pitchFamily="18" charset="0"/>
              </a:rPr>
              <a:t>μόνο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b="1" dirty="0">
                <a:cs typeface="Times New Roman" pitchFamily="18" charset="0"/>
              </a:rPr>
              <a:t>συγκεκριμένα ερεθίσματα προκαλούν έξοδο από τη </a:t>
            </a:r>
            <a:r>
              <a:rPr lang="el-GR" sz="2000" b="1" dirty="0" err="1">
                <a:cs typeface="Times New Roman" pitchFamily="18" charset="0"/>
              </a:rPr>
              <a:t>διάπαυση</a:t>
            </a:r>
            <a:r>
              <a:rPr lang="el-GR" sz="2000" b="1" dirty="0" smtClean="0">
                <a:cs typeface="Times New Roman" pitchFamily="18" charset="0"/>
              </a:rPr>
              <a:t>.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 Διακρίνεται </a:t>
            </a:r>
            <a:r>
              <a:rPr lang="el-GR" sz="2000" dirty="0">
                <a:cs typeface="Times New Roman" pitchFamily="18" charset="0"/>
              </a:rPr>
              <a:t>σε:</a:t>
            </a:r>
          </a:p>
          <a:p>
            <a:pPr marL="0" indent="0">
              <a:buNone/>
            </a:pPr>
            <a:r>
              <a:rPr lang="el-GR" sz="2000" dirty="0">
                <a:cs typeface="Times New Roman" pitchFamily="18" charset="0"/>
              </a:rPr>
              <a:t>1) </a:t>
            </a:r>
            <a:r>
              <a:rPr lang="el-GR" sz="2000" b="1" dirty="0">
                <a:cs typeface="Times New Roman" pitchFamily="18" charset="0"/>
              </a:rPr>
              <a:t>Υποχρεωτική</a:t>
            </a:r>
            <a:r>
              <a:rPr lang="el-GR" sz="2000" dirty="0">
                <a:cs typeface="Times New Roman" pitchFamily="18" charset="0"/>
              </a:rPr>
              <a:t> όταν </a:t>
            </a:r>
            <a:r>
              <a:rPr lang="el-GR" sz="2000" dirty="0" smtClean="0">
                <a:cs typeface="Times New Roman" pitchFamily="18" charset="0"/>
              </a:rPr>
              <a:t>συμβαίνει </a:t>
            </a:r>
            <a:r>
              <a:rPr lang="el-GR" sz="2000" b="1" dirty="0" smtClean="0">
                <a:cs typeface="Times New Roman" pitchFamily="18" charset="0"/>
              </a:rPr>
              <a:t>πάντα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σε ένα στάδιο </a:t>
            </a:r>
            <a:r>
              <a:rPr lang="el-GR" sz="2000" dirty="0" smtClean="0">
                <a:cs typeface="Times New Roman" pitchFamily="18" charset="0"/>
              </a:rPr>
              <a:t>ανάπτυξης</a:t>
            </a:r>
          </a:p>
          <a:p>
            <a:pPr marL="0" indent="0">
              <a:buNone/>
            </a:pPr>
            <a:r>
              <a:rPr lang="el-GR" sz="2000" dirty="0" smtClean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) </a:t>
            </a:r>
            <a:r>
              <a:rPr lang="el-GR" sz="2000" b="1" dirty="0">
                <a:cs typeface="Times New Roman" pitchFamily="18" charset="0"/>
              </a:rPr>
              <a:t>Δυνητική</a:t>
            </a:r>
            <a:r>
              <a:rPr lang="el-GR" sz="2000" dirty="0">
                <a:cs typeface="Times New Roman" pitchFamily="18" charset="0"/>
              </a:rPr>
              <a:t> όταν συμβαίνει σαν </a:t>
            </a:r>
            <a:r>
              <a:rPr lang="el-GR" sz="2000" b="1" dirty="0" smtClean="0">
                <a:cs typeface="Times New Roman" pitchFamily="18" charset="0"/>
              </a:rPr>
              <a:t>απόκριση </a:t>
            </a:r>
            <a:r>
              <a:rPr lang="el-GR" sz="2000" b="1" dirty="0">
                <a:cs typeface="Times New Roman" pitchFamily="18" charset="0"/>
              </a:rPr>
              <a:t>σε κάτι που </a:t>
            </a:r>
            <a:r>
              <a:rPr lang="el-GR" sz="2000" b="1" dirty="0" smtClean="0">
                <a:cs typeface="Times New Roman" pitchFamily="18" charset="0"/>
              </a:rPr>
              <a:t>πρόκειται να </a:t>
            </a:r>
            <a:r>
              <a:rPr lang="el-GR" sz="2000" b="1" dirty="0">
                <a:cs typeface="Times New Roman" pitchFamily="18" charset="0"/>
              </a:rPr>
              <a:t>συμβεί</a:t>
            </a:r>
            <a:r>
              <a:rPr lang="el-GR" sz="2000" dirty="0">
                <a:cs typeface="Times New Roman" pitchFamily="18" charset="0"/>
              </a:rPr>
              <a:t>. Σε αυτό έγκειται μια </a:t>
            </a:r>
            <a:r>
              <a:rPr lang="el-GR" sz="2000" dirty="0" smtClean="0">
                <a:cs typeface="Times New Roman" pitchFamily="18" charset="0"/>
              </a:rPr>
              <a:t>άλλη </a:t>
            </a:r>
            <a:r>
              <a:rPr lang="el-GR" sz="2000" b="1" dirty="0" smtClean="0">
                <a:cs typeface="Times New Roman" pitchFamily="18" charset="0"/>
              </a:rPr>
              <a:t>διαφορά </a:t>
            </a:r>
            <a:r>
              <a:rPr lang="el-GR" sz="2000" b="1" dirty="0" err="1">
                <a:cs typeface="Times New Roman" pitchFamily="18" charset="0"/>
              </a:rPr>
              <a:t>διάπαυσης</a:t>
            </a:r>
            <a:r>
              <a:rPr lang="el-GR" sz="2000" b="1" dirty="0">
                <a:cs typeface="Times New Roman" pitchFamily="18" charset="0"/>
              </a:rPr>
              <a:t> με τη χειμερία </a:t>
            </a:r>
            <a:r>
              <a:rPr lang="el-GR" sz="2000" b="1" dirty="0" smtClean="0">
                <a:cs typeface="Times New Roman" pitchFamily="18" charset="0"/>
              </a:rPr>
              <a:t>νάρκη</a:t>
            </a:r>
            <a:r>
              <a:rPr lang="el-GR" sz="2000" b="1" dirty="0">
                <a:cs typeface="Times New Roman" pitchFamily="18" charset="0"/>
              </a:rPr>
              <a:t>: Η </a:t>
            </a:r>
            <a:r>
              <a:rPr lang="el-GR" sz="2000" b="1" dirty="0" err="1">
                <a:cs typeface="Times New Roman" pitchFamily="18" charset="0"/>
              </a:rPr>
              <a:t>διάπαυση</a:t>
            </a:r>
            <a:r>
              <a:rPr lang="el-GR" sz="2000" b="1" dirty="0">
                <a:cs typeface="Times New Roman" pitchFamily="18" charset="0"/>
              </a:rPr>
              <a:t> </a:t>
            </a:r>
            <a:r>
              <a:rPr lang="el-GR" sz="2000" b="1" dirty="0" smtClean="0">
                <a:cs typeface="Times New Roman" pitchFamily="18" charset="0"/>
              </a:rPr>
              <a:t>εμφανίζεται πριν</a:t>
            </a:r>
            <a:r>
              <a:rPr lang="en-GB" sz="2000" b="1" dirty="0" smtClean="0">
                <a:cs typeface="Times New Roman" pitchFamily="18" charset="0"/>
              </a:rPr>
              <a:t> </a:t>
            </a:r>
            <a:r>
              <a:rPr lang="el-GR" sz="2000" b="1" dirty="0">
                <a:cs typeface="Times New Roman" pitchFamily="18" charset="0"/>
              </a:rPr>
              <a:t>κάτι συμβεί, η χειμερία </a:t>
            </a:r>
            <a:r>
              <a:rPr lang="el-GR" sz="2000" b="1" dirty="0" smtClean="0">
                <a:cs typeface="Times New Roman" pitchFamily="18" charset="0"/>
              </a:rPr>
              <a:t>νάρκη </a:t>
            </a:r>
            <a:r>
              <a:rPr lang="el-GR" sz="2000" b="1" dirty="0">
                <a:cs typeface="Times New Roman" pitchFamily="18" charset="0"/>
              </a:rPr>
              <a:t>αφού</a:t>
            </a:r>
            <a:r>
              <a:rPr lang="en-GB" sz="2000" b="1" dirty="0">
                <a:cs typeface="Times New Roman" pitchFamily="18" charset="0"/>
              </a:rPr>
              <a:t> </a:t>
            </a:r>
            <a:r>
              <a:rPr lang="el-GR" sz="2000" b="1" dirty="0">
                <a:cs typeface="Times New Roman" pitchFamily="18" charset="0"/>
              </a:rPr>
              <a:t>συμβεί.</a:t>
            </a:r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13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Μηχανισμοί </a:t>
            </a:r>
            <a:r>
              <a:rPr lang="el-GR" sz="4000" dirty="0" err="1" smtClean="0"/>
              <a:t>Διάπαυσης</a:t>
            </a:r>
            <a:r>
              <a:rPr lang="el-GR" sz="4000" dirty="0" smtClean="0"/>
              <a:t> 2/</a:t>
            </a:r>
            <a:r>
              <a:rPr lang="en-US" sz="4000" dirty="0" smtClean="0"/>
              <a:t>2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1" y="1625751"/>
            <a:ext cx="6209417" cy="3595686"/>
          </a:xfr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15735" y="5270799"/>
            <a:ext cx="6912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Times New Roman" pitchFamily="18" charset="0"/>
                <a:cs typeface="Times New Roman" pitchFamily="18" charset="0"/>
              </a:rPr>
              <a:t>Μηχανισμός </a:t>
            </a:r>
            <a:r>
              <a:rPr lang="el-GR" b="1" dirty="0" err="1">
                <a:latin typeface="Times New Roman" pitchFamily="18" charset="0"/>
                <a:cs typeface="Times New Roman" pitchFamily="18" charset="0"/>
              </a:rPr>
              <a:t>διάπαυσης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 στη </a:t>
            </a:r>
            <a:r>
              <a:rPr lang="el-GR" b="1" dirty="0" err="1" smtClean="0">
                <a:latin typeface="Times New Roman" pitchFamily="18" charset="0"/>
                <a:cs typeface="Times New Roman" pitchFamily="18" charset="0"/>
              </a:rPr>
              <a:t>Δροσόφιλα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2136" y="49548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r>
              <a:rPr lang="en-US" sz="1200" dirty="0" smtClean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65371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Αναγκαιότητα γνώσης των μηχανισμών Αδράνειας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772400" cy="421798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>
                <a:cs typeface="Times New Roman" pitchFamily="18" charset="0"/>
              </a:rPr>
              <a:t>Αν και τα αίτια που οδηγούν στην είσοδο των </a:t>
            </a:r>
            <a:r>
              <a:rPr lang="el-GR" b="1" dirty="0">
                <a:cs typeface="Times New Roman" pitchFamily="18" charset="0"/>
              </a:rPr>
              <a:t>Θηλαστικών </a:t>
            </a:r>
            <a:r>
              <a:rPr lang="el-GR" dirty="0">
                <a:cs typeface="Times New Roman" pitchFamily="18" charset="0"/>
              </a:rPr>
              <a:t>σε χειμερία νάρκη </a:t>
            </a:r>
            <a:r>
              <a:rPr lang="el-GR" b="1" dirty="0">
                <a:cs typeface="Times New Roman" pitchFamily="18" charset="0"/>
              </a:rPr>
              <a:t>δεν είναι γνωστά</a:t>
            </a:r>
            <a:r>
              <a:rPr lang="el-GR" dirty="0">
                <a:cs typeface="Times New Roman" pitchFamily="18" charset="0"/>
              </a:rPr>
              <a:t>, η έρευνα σε αυτό το θέμα είναι πολύ έντονη!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>
                <a:cs typeface="Times New Roman" pitchFamily="18" charset="0"/>
              </a:rPr>
              <a:t> Γιατί:</a:t>
            </a:r>
          </a:p>
          <a:p>
            <a:pPr>
              <a:lnSpc>
                <a:spcPct val="110000"/>
              </a:lnSpc>
              <a:buFontTx/>
              <a:buAutoNum type="arabicParenR"/>
            </a:pPr>
            <a:r>
              <a:rPr lang="el-GR" dirty="0">
                <a:cs typeface="Times New Roman" pitchFamily="18" charset="0"/>
              </a:rPr>
              <a:t>Σχετίζεται με την </a:t>
            </a:r>
            <a:r>
              <a:rPr lang="el-GR" b="1" dirty="0">
                <a:cs typeface="Times New Roman" pitchFamily="18" charset="0"/>
              </a:rPr>
              <a:t>αποφυγή ισχαιμίας και τραύματος </a:t>
            </a:r>
            <a:r>
              <a:rPr lang="el-GR" b="1" dirty="0" err="1" smtClean="0">
                <a:cs typeface="Times New Roman" pitchFamily="18" charset="0"/>
              </a:rPr>
              <a:t>επαναιμάτωσης</a:t>
            </a:r>
            <a:r>
              <a:rPr lang="el-GR" b="1" dirty="0" smtClean="0">
                <a:cs typeface="Times New Roman" pitchFamily="18" charset="0"/>
              </a:rPr>
              <a:t> στη </a:t>
            </a:r>
            <a:r>
              <a:rPr lang="el-GR" b="1" dirty="0">
                <a:cs typeface="Times New Roman" pitchFamily="18" charset="0"/>
              </a:rPr>
              <a:t>χειρουργική</a:t>
            </a:r>
            <a:r>
              <a:rPr lang="el-GR" dirty="0">
                <a:cs typeface="Times New Roman" pitchFamily="18" charset="0"/>
              </a:rPr>
              <a:t> Ιατρική.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) Σχετίζεται με τη </a:t>
            </a:r>
            <a:r>
              <a:rPr lang="el-GR" b="1" dirty="0">
                <a:cs typeface="Times New Roman" pitchFamily="18" charset="0"/>
              </a:rPr>
              <a:t>διατήρηση των οργάνων στις μεταμοσχεύσεις</a:t>
            </a:r>
            <a:r>
              <a:rPr lang="el-GR" dirty="0"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3</a:t>
            </a:r>
            <a:r>
              <a:rPr lang="el-GR" dirty="0">
                <a:cs typeface="Times New Roman" pitchFamily="18" charset="0"/>
              </a:rPr>
              <a:t>) Σχετίζεται με τη </a:t>
            </a:r>
            <a:r>
              <a:rPr lang="el-GR" b="1" dirty="0">
                <a:cs typeface="Times New Roman" pitchFamily="18" charset="0"/>
              </a:rPr>
              <a:t>χρήση συνθηκών υποθερμίας στις χειρουργικές επεμβάσεις.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4</a:t>
            </a:r>
            <a:r>
              <a:rPr lang="el-GR" dirty="0">
                <a:cs typeface="Times New Roman" pitchFamily="18" charset="0"/>
              </a:rPr>
              <a:t>) Σχετίζεται με τη </a:t>
            </a:r>
            <a:r>
              <a:rPr lang="el-GR" b="1" dirty="0">
                <a:cs typeface="Times New Roman" pitchFamily="18" charset="0"/>
              </a:rPr>
              <a:t>δυνατότητα ρύθμισης σωματικού βάρους.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5</a:t>
            </a:r>
            <a:r>
              <a:rPr lang="el-GR" dirty="0">
                <a:cs typeface="Times New Roman" pitchFamily="18" charset="0"/>
              </a:rPr>
              <a:t>) Σχετίζεται με την </a:t>
            </a:r>
            <a:r>
              <a:rPr lang="el-GR" b="1" dirty="0">
                <a:cs typeface="Times New Roman" pitchFamily="18" charset="0"/>
              </a:rPr>
              <a:t>ατροφία μυϊκών ιστών λόγω μη χρήσης </a:t>
            </a:r>
            <a:r>
              <a:rPr lang="el-GR" dirty="0">
                <a:cs typeface="Times New Roman" pitchFamily="18" charset="0"/>
              </a:rPr>
              <a:t>(διαστημικές πτήσεις, κλινήρης κατάσταση).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24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>
          <a:xfrm>
            <a:off x="428625" y="1690688"/>
            <a:ext cx="8286750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3475" y="6326188"/>
            <a:ext cx="6831013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Βιολογικοί Ρυθμοί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>
          <a:xfrm>
            <a:off x="428625" y="1690688"/>
            <a:ext cx="8286750" cy="4351337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Σκαρλάτος Ντέντος,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3</a:t>
            </a:r>
            <a:r>
              <a:rPr lang="el-GR" altLang="en-US" sz="2000" dirty="0"/>
              <a:t>. </a:t>
            </a:r>
            <a:r>
              <a:rPr lang="el-GR" altLang="en-US" sz="2000" dirty="0" smtClean="0"/>
              <a:t>Βιολογικοί Ρυθμοί».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3475" y="6326188"/>
            <a:ext cx="6831013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Βιολογικοί Ρυθμοί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Ρυθμοί 2/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/>
          <a:stretch/>
        </p:blipFill>
        <p:spPr>
          <a:xfrm>
            <a:off x="1045845" y="2027257"/>
            <a:ext cx="7052310" cy="2881274"/>
          </a:xfrm>
          <a:ln>
            <a:solidFill>
              <a:srgbClr val="0070C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32950" y="49085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</a:t>
            </a:r>
            <a:r>
              <a:rPr lang="el-GR" sz="4000" b="1" dirty="0" smtClean="0"/>
              <a:t>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l-GR" sz="1600" dirty="0"/>
              <a:t>© 1997-2015 </a:t>
            </a:r>
            <a:r>
              <a:rPr lang="en-US" sz="1600" dirty="0"/>
              <a:t>The Regents of the University of California. Photo: L.A. Sherman and D.M. Sherman, Purdue University. </a:t>
            </a:r>
            <a:r>
              <a:rPr lang="el-GR" sz="1600" dirty="0"/>
              <a:t>Σύνδεσμος: </a:t>
            </a:r>
            <a:r>
              <a:rPr lang="en-US" sz="1600" dirty="0"/>
              <a:t>http://genome.jgi-psf.org/synel/synel.home.html. </a:t>
            </a:r>
            <a:r>
              <a:rPr lang="el-GR" sz="1600" dirty="0"/>
              <a:t>Πηγή: </a:t>
            </a:r>
            <a:r>
              <a:rPr lang="en-US" sz="1600" dirty="0"/>
              <a:t>http://genome.jgi-psf.org.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3. </a:t>
            </a:r>
            <a:r>
              <a:rPr lang="en-US" sz="1600" dirty="0"/>
              <a:t>Le </a:t>
            </a:r>
            <a:r>
              <a:rPr lang="en-US" sz="1600" dirty="0" err="1"/>
              <a:t>cerveau</a:t>
            </a:r>
            <a:r>
              <a:rPr lang="en-US" sz="1600" dirty="0"/>
              <a:t> a </a:t>
            </a:r>
            <a:r>
              <a:rPr lang="en-US" sz="1600" dirty="0" err="1"/>
              <a:t>tous</a:t>
            </a:r>
            <a:r>
              <a:rPr lang="en-US" sz="1600" dirty="0"/>
              <a:t> les </a:t>
            </a:r>
            <a:r>
              <a:rPr lang="en-US" sz="1600" dirty="0" err="1"/>
              <a:t>niveaux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http://lecerveau.mcgill.ca/flash/d/d_11/d_11_cr/d_11_cr_cyc/d_11_cr_cyc.html. </a:t>
            </a:r>
            <a:r>
              <a:rPr lang="el-GR" sz="1600" dirty="0"/>
              <a:t>Πηγή: </a:t>
            </a:r>
            <a:r>
              <a:rPr lang="en-US" sz="1600" dirty="0"/>
              <a:t>http://lecerveau.mcgill.ca/.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6</a:t>
            </a:r>
            <a:r>
              <a:rPr lang="el-GR" sz="1600" b="1" dirty="0"/>
              <a:t>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7</a:t>
            </a:r>
            <a:r>
              <a:rPr lang="el-GR" sz="1600" dirty="0"/>
              <a:t>. </a:t>
            </a:r>
            <a:r>
              <a:rPr lang="en-US" sz="1600" dirty="0"/>
              <a:t>Copyright 2000 Melissa Kaplan. </a:t>
            </a:r>
            <a:r>
              <a:rPr lang="el-GR" sz="1600" dirty="0"/>
              <a:t>Σύνδεσμος: </a:t>
            </a:r>
            <a:r>
              <a:rPr lang="en-US" sz="1600" dirty="0"/>
              <a:t>http://sauntering-down.tumblr.com/page/2. </a:t>
            </a:r>
            <a:r>
              <a:rPr lang="el-GR" sz="1600" dirty="0"/>
              <a:t>Πηγή: </a:t>
            </a:r>
            <a:r>
              <a:rPr lang="en-US" sz="1600" dirty="0"/>
              <a:t>http://sauntering-down.tumblr.com.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l-GR" sz="1600" dirty="0"/>
              <a:t>Πηγή: </a:t>
            </a:r>
            <a:r>
              <a:rPr lang="en-US" sz="1600" dirty="0"/>
              <a:t>Boden M. J. and </a:t>
            </a:r>
            <a:r>
              <a:rPr lang="en-US" sz="1600" dirty="0" err="1"/>
              <a:t>Kennaway</a:t>
            </a:r>
            <a:r>
              <a:rPr lang="en-US" sz="1600" dirty="0"/>
              <a:t> D. J. (2006) Circadian rhythms and reproduction. Reproduction, 132, 379-392.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3η. Βιολογικοί Ρυθμοί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l-GR" sz="1600" dirty="0"/>
              <a:t>© 2006 </a:t>
            </a:r>
            <a:r>
              <a:rPr lang="en-US" sz="1600" dirty="0"/>
              <a:t>Society for Reproduction and Fertility. </a:t>
            </a:r>
            <a:r>
              <a:rPr lang="el-GR" sz="1600" dirty="0"/>
              <a:t>Σύνδεσμος: </a:t>
            </a:r>
            <a:r>
              <a:rPr lang="en-US" sz="1600" dirty="0"/>
              <a:t>http://www.reproduction-online.org/content/132/3/379/F1.expansion.html. </a:t>
            </a:r>
            <a:r>
              <a:rPr lang="el-GR" sz="1600" dirty="0"/>
              <a:t>Πηγή: </a:t>
            </a:r>
            <a:r>
              <a:rPr lang="en-US" sz="1600" dirty="0"/>
              <a:t>Boden M. J. and </a:t>
            </a:r>
            <a:r>
              <a:rPr lang="en-US" sz="1600" dirty="0" err="1"/>
              <a:t>Kennaway</a:t>
            </a:r>
            <a:r>
              <a:rPr lang="en-US" sz="1600" dirty="0"/>
              <a:t> D. J. (2006) Circadian rhythms and reproduction. Reproduction, 132, 379-392.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n-US" sz="1600" dirty="0"/>
              <a:t>Menstrual cycle. Text is available under the Creative Commons Attribution-</a:t>
            </a:r>
            <a:r>
              <a:rPr lang="en-US" sz="1600" dirty="0" err="1"/>
              <a:t>ShareAlike</a:t>
            </a:r>
            <a:r>
              <a:rPr lang="en-US" sz="1600" dirty="0"/>
              <a:t> License.; additional terms may apply. By using this site, you agree to the Terms of Use and Privacy Policy. </a:t>
            </a:r>
            <a:r>
              <a:rPr lang="el-GR" sz="1600" dirty="0"/>
              <a:t>Σύνδεσμος: </a:t>
            </a:r>
            <a:r>
              <a:rPr lang="en-US" sz="1600" dirty="0"/>
              <a:t>https://en.wikibooks.org/wiki/Human_Physiology/The_female_reproductive_system. </a:t>
            </a:r>
            <a:r>
              <a:rPr lang="el-GR" sz="1600" dirty="0"/>
              <a:t>Πηγή: </a:t>
            </a:r>
            <a:r>
              <a:rPr lang="en-US" sz="1600" dirty="0"/>
              <a:t>https://en.wikibooks.org.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12</a:t>
            </a:r>
            <a:r>
              <a:rPr lang="el-GR" sz="1600" dirty="0"/>
              <a:t>. © 2005-2015 </a:t>
            </a:r>
            <a:r>
              <a:rPr lang="en-US" sz="1600" dirty="0" err="1"/>
              <a:t>NovaBizz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http://www.novabizz.com/NovaAce/Physical/Serotonin.htm. </a:t>
            </a:r>
            <a:r>
              <a:rPr lang="el-GR" sz="1600" dirty="0"/>
              <a:t>Πηγή: </a:t>
            </a:r>
            <a:r>
              <a:rPr lang="en-US" sz="1600" dirty="0"/>
              <a:t>http://www.novabizz.com.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13. </a:t>
            </a:r>
            <a:r>
              <a:rPr lang="en-US" sz="1600" dirty="0"/>
              <a:t>Daily rhythm in indole metabolism in the pineal gland. </a:t>
            </a:r>
            <a:r>
              <a:rPr lang="el-GR" sz="1600" dirty="0"/>
              <a:t>Σύνδεσμος: </a:t>
            </a:r>
            <a:r>
              <a:rPr lang="en-US" sz="1600" dirty="0"/>
              <a:t>http://2010annualreport.nichd.nih.gov/sne.html. </a:t>
            </a:r>
            <a:r>
              <a:rPr lang="el-GR" sz="1600" dirty="0"/>
              <a:t>Πηγή: </a:t>
            </a:r>
            <a:r>
              <a:rPr lang="en-US" sz="1600" dirty="0"/>
              <a:t>Pineal Gland, Chronobiology, and </a:t>
            </a:r>
            <a:r>
              <a:rPr lang="en-US" sz="1600" dirty="0" err="1"/>
              <a:t>Neuroepigenetics</a:t>
            </a:r>
            <a:r>
              <a:rPr lang="en-US" sz="1600" dirty="0"/>
              <a:t> http://2010annualreport.nichd.nih.gov</a:t>
            </a:r>
            <a:r>
              <a:rPr lang="en-US" sz="1600" dirty="0" smtClean="0"/>
              <a:t>/.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n-US" sz="1600" b="1" dirty="0" err="1" smtClean="0"/>
              <a:t>Εικόν</a:t>
            </a:r>
            <a:r>
              <a:rPr lang="en-US" sz="1600" b="1" dirty="0" smtClean="0"/>
              <a:t>α </a:t>
            </a:r>
            <a:r>
              <a:rPr lang="en-US" sz="1600" b="1" dirty="0"/>
              <a:t>14.</a:t>
            </a:r>
            <a:r>
              <a:rPr lang="en-US" sz="1600" dirty="0"/>
              <a:t> Copyright © 2015 by the American Society for Pharmacology and Experimental Therapeutics. </a:t>
            </a:r>
            <a:r>
              <a:rPr lang="en-US" sz="1600" dirty="0" err="1"/>
              <a:t>Σύνδεσμος</a:t>
            </a:r>
            <a:r>
              <a:rPr lang="en-US" sz="1600" dirty="0"/>
              <a:t>: http://pharmrev.aspetjournals.org/content/55/2/325/F10.expansion. </a:t>
            </a:r>
            <a:r>
              <a:rPr lang="en-US" sz="1600" dirty="0" err="1"/>
              <a:t>Πηγή</a:t>
            </a:r>
            <a:r>
              <a:rPr lang="en-US" sz="1600" dirty="0"/>
              <a:t>: http://pharmrev.aspetjournals.org.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3η. Βιολογικοί Ρυθμοί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3</a:t>
            </a:r>
            <a:r>
              <a:rPr lang="en-US" sz="4000" b="1" dirty="0" smtClean="0"/>
              <a:t>/</a:t>
            </a:r>
            <a:r>
              <a:rPr lang="el-GR" sz="4000" b="1" smtClean="0"/>
              <a:t>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15.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16. </a:t>
            </a:r>
            <a:r>
              <a:rPr lang="el-GR" sz="1600" dirty="0"/>
              <a:t>Πηγή: </a:t>
            </a:r>
            <a:r>
              <a:rPr lang="en-US" sz="1600" dirty="0"/>
              <a:t>R.G. Melvin, M.T. Andrews (2009) Torpor induction in mammals: recent discoveries fueling new ideas. Trends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. 20, 490-498.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17. </a:t>
            </a:r>
            <a:r>
              <a:rPr lang="en-US" sz="1600" dirty="0"/>
              <a:t>DAMP chemical structure.png. </a:t>
            </a:r>
            <a:r>
              <a:rPr lang="el-GR" sz="1600" dirty="0"/>
              <a:t>Σύνδεσμος: </a:t>
            </a:r>
            <a:r>
              <a:rPr lang="en-US" sz="1600" dirty="0"/>
              <a:t>https://commons.wikimedia.org/wiki/File:DAMP_chemical_structure.png.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18. </a:t>
            </a:r>
            <a:r>
              <a:rPr lang="en-US" sz="1600" dirty="0"/>
              <a:t>Reduction and oxidation of the NAD. Created using ACD/</a:t>
            </a:r>
            <a:r>
              <a:rPr lang="en-US" sz="1600" dirty="0" err="1"/>
              <a:t>ChemSketch</a:t>
            </a:r>
            <a:r>
              <a:rPr lang="en-US" sz="1600" dirty="0"/>
              <a:t> 10.0 and . (Photo credit: Wikipedia). </a:t>
            </a:r>
            <a:r>
              <a:rPr lang="el-GR" sz="1600" dirty="0"/>
              <a:t>Σύνδεσμος: </a:t>
            </a:r>
            <a:r>
              <a:rPr lang="en-US" sz="1600" dirty="0"/>
              <a:t>http://pharmaceuticalintelligence.com/2013/03/04/breast-cancer-and-mitochondrial-mutations/.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19</a:t>
            </a:r>
            <a:r>
              <a:rPr lang="el-GR" sz="1600" dirty="0"/>
              <a:t>. Ν</a:t>
            </a:r>
            <a:r>
              <a:rPr lang="en-US" sz="1600" dirty="0" err="1"/>
              <a:t>icotinamide_adenine_dinucleotide</a:t>
            </a:r>
            <a:r>
              <a:rPr lang="en-US" sz="1600" dirty="0"/>
              <a:t>. Copyright 1999 - 2015  www.curezone.org </a:t>
            </a:r>
            <a:r>
              <a:rPr lang="el-GR" sz="1600" dirty="0"/>
              <a:t>Σύνδεσμος: </a:t>
            </a:r>
            <a:r>
              <a:rPr lang="en-US" sz="1600" dirty="0"/>
              <a:t>http://www.curezone.org/blogs/fm.asp?i=2004103.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20</a:t>
            </a:r>
            <a:r>
              <a:rPr lang="el-GR" sz="1600" dirty="0"/>
              <a:t>. Σύνδεσμος: </a:t>
            </a:r>
            <a:r>
              <a:rPr lang="en-US" sz="1600" dirty="0"/>
              <a:t>http://physrev.physiology.org/content/83/4/1153. </a:t>
            </a:r>
            <a:r>
              <a:rPr lang="el-GR" sz="1600" dirty="0"/>
              <a:t>Πηγή: </a:t>
            </a:r>
            <a:r>
              <a:rPr lang="en-US" sz="1600" dirty="0"/>
              <a:t>Mammalian Hibernation: Cellular and Molecular Responses to Depressed Metabolism and Low </a:t>
            </a:r>
            <a:r>
              <a:rPr lang="en-US" sz="1600" dirty="0" err="1" smtClean="0"/>
              <a:t>Temperature.HANNAH</a:t>
            </a:r>
            <a:r>
              <a:rPr lang="en-US" sz="1600" dirty="0" smtClean="0"/>
              <a:t> </a:t>
            </a:r>
            <a:r>
              <a:rPr lang="en-US" sz="1600" dirty="0"/>
              <a:t>V. CAREY, MATTHEW T. ANDREWS, SANDRA L. MARTIN. Physiological Reviews Published 1 October 2003 Vol. 83 no. 4, 1153-1181 DOI: 10.1152/physrev.00008.2003.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21. </a:t>
            </a:r>
            <a:r>
              <a:rPr lang="el-GR" sz="1600" dirty="0"/>
              <a:t>Πηγή: </a:t>
            </a:r>
            <a:r>
              <a:rPr lang="en-US" sz="1600" dirty="0"/>
              <a:t>Emerson K. J. et al. (2009) Complications of complexity: integrating environmental, genetic and hormonal control of insect diapause. Trends in Genetics, 25, 217-225.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3η. Βιολογικοί Ρυθμοί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Ρυθμοί 3/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551305"/>
            <a:ext cx="837819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200" b="1" dirty="0">
                <a:cs typeface="Times New Roman" pitchFamily="18" charset="0"/>
              </a:rPr>
              <a:t>Μερικά παραδείγματα </a:t>
            </a:r>
            <a:r>
              <a:rPr lang="el-GR" sz="2200" b="1" dirty="0" err="1">
                <a:cs typeface="Times New Roman" pitchFamily="18" charset="0"/>
              </a:rPr>
              <a:t>υπο</a:t>
            </a:r>
            <a:r>
              <a:rPr lang="el-GR" sz="2200" b="1" dirty="0">
                <a:cs typeface="Times New Roman" pitchFamily="18" charset="0"/>
              </a:rPr>
              <a:t>-ημερήσιων (</a:t>
            </a:r>
            <a:r>
              <a:rPr lang="en-US" sz="2200" b="1" dirty="0">
                <a:cs typeface="Times New Roman" pitchFamily="18" charset="0"/>
              </a:rPr>
              <a:t>u</a:t>
            </a:r>
            <a:r>
              <a:rPr lang="en-GB" sz="2200" b="1" dirty="0" err="1">
                <a:cs typeface="Times New Roman" pitchFamily="18" charset="0"/>
              </a:rPr>
              <a:t>ltradian</a:t>
            </a:r>
            <a:r>
              <a:rPr lang="el-GR" sz="2200" b="1" dirty="0">
                <a:cs typeface="Times New Roman" pitchFamily="18" charset="0"/>
              </a:rPr>
              <a:t>) ρυθμών είναι: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1) Η έκκριση ορμονών από τον άξονα </a:t>
            </a:r>
            <a:r>
              <a:rPr lang="el-GR" sz="2200" dirty="0" smtClean="0">
                <a:cs typeface="Times New Roman" pitchFamily="18" charset="0"/>
              </a:rPr>
              <a:t>υποθάλαμος-υπόφυση, 2</a:t>
            </a:r>
            <a:r>
              <a:rPr lang="el-GR" sz="2200" dirty="0">
                <a:cs typeface="Times New Roman" pitchFamily="18" charset="0"/>
              </a:rPr>
              <a:t>) </a:t>
            </a:r>
            <a:r>
              <a:rPr lang="el-GR" sz="2200" dirty="0" smtClean="0">
                <a:cs typeface="Times New Roman" pitchFamily="18" charset="0"/>
              </a:rPr>
              <a:t>οι </a:t>
            </a:r>
            <a:r>
              <a:rPr lang="el-GR" sz="2200" dirty="0">
                <a:cs typeface="Times New Roman" pitchFamily="18" charset="0"/>
              </a:rPr>
              <a:t>διατροφικές συνήθειες μερικών </a:t>
            </a:r>
            <a:r>
              <a:rPr lang="el-GR" sz="2200" dirty="0" smtClean="0">
                <a:cs typeface="Times New Roman" pitchFamily="18" charset="0"/>
              </a:rPr>
              <a:t>τρωκτικών, 3</a:t>
            </a:r>
            <a:r>
              <a:rPr lang="el-GR" sz="2200" dirty="0">
                <a:cs typeface="Times New Roman" pitchFamily="18" charset="0"/>
              </a:rPr>
              <a:t>) </a:t>
            </a:r>
            <a:r>
              <a:rPr lang="el-GR" sz="2200" dirty="0" smtClean="0">
                <a:cs typeface="Times New Roman" pitchFamily="18" charset="0"/>
              </a:rPr>
              <a:t>οι </a:t>
            </a:r>
            <a:r>
              <a:rPr lang="el-GR" sz="2200" dirty="0">
                <a:cs typeface="Times New Roman" pitchFamily="18" charset="0"/>
              </a:rPr>
              <a:t>καρδιακοί </a:t>
            </a:r>
            <a:r>
              <a:rPr lang="el-GR" sz="2200" dirty="0" smtClean="0">
                <a:cs typeface="Times New Roman" pitchFamily="18" charset="0"/>
              </a:rPr>
              <a:t>παλμοί.</a:t>
            </a:r>
          </a:p>
          <a:p>
            <a:pPr marL="0" indent="0" algn="ctr">
              <a:buNone/>
            </a:pPr>
            <a:r>
              <a:rPr lang="el-GR" sz="2200" b="1" dirty="0">
                <a:cs typeface="Times New Roman" pitchFamily="18" charset="0"/>
              </a:rPr>
              <a:t>Μερικά παραδείγματα </a:t>
            </a:r>
            <a:r>
              <a:rPr lang="el-GR" sz="2200" b="1" dirty="0" err="1">
                <a:cs typeface="Times New Roman" pitchFamily="18" charset="0"/>
              </a:rPr>
              <a:t>υπερ</a:t>
            </a:r>
            <a:r>
              <a:rPr lang="el-GR" sz="2200" b="1" dirty="0">
                <a:cs typeface="Times New Roman" pitchFamily="18" charset="0"/>
              </a:rPr>
              <a:t>-ημερήσιων (</a:t>
            </a:r>
            <a:r>
              <a:rPr lang="en-US" sz="2200" b="1" dirty="0" err="1">
                <a:cs typeface="Times New Roman" pitchFamily="18" charset="0"/>
              </a:rPr>
              <a:t>infr</a:t>
            </a:r>
            <a:r>
              <a:rPr lang="en-GB" sz="2200" b="1" dirty="0" err="1">
                <a:cs typeface="Times New Roman" pitchFamily="18" charset="0"/>
              </a:rPr>
              <a:t>adian</a:t>
            </a:r>
            <a:r>
              <a:rPr lang="el-GR" sz="2200" b="1" dirty="0">
                <a:cs typeface="Times New Roman" pitchFamily="18" charset="0"/>
              </a:rPr>
              <a:t>) ρυθμών είναι: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1) Οι κύκλοι του </a:t>
            </a:r>
            <a:r>
              <a:rPr lang="el-GR" sz="2200" dirty="0" smtClean="0">
                <a:cs typeface="Times New Roman" pitchFamily="18" charset="0"/>
              </a:rPr>
              <a:t>οίστρου, 2</a:t>
            </a:r>
            <a:r>
              <a:rPr lang="el-GR" sz="2200" dirty="0">
                <a:cs typeface="Times New Roman" pitchFamily="18" charset="0"/>
              </a:rPr>
              <a:t>) </a:t>
            </a:r>
            <a:r>
              <a:rPr lang="el-GR" sz="2200" dirty="0" smtClean="0">
                <a:cs typeface="Times New Roman" pitchFamily="18" charset="0"/>
              </a:rPr>
              <a:t>οι </a:t>
            </a:r>
            <a:r>
              <a:rPr lang="el-GR" sz="2200" dirty="0">
                <a:cs typeface="Times New Roman" pitchFamily="18" charset="0"/>
              </a:rPr>
              <a:t>ετήσιοι αναπαραγωγικοί </a:t>
            </a:r>
            <a:r>
              <a:rPr lang="el-GR" sz="2200" dirty="0" smtClean="0">
                <a:cs typeface="Times New Roman" pitchFamily="18" charset="0"/>
              </a:rPr>
              <a:t>κύκλοι, 3</a:t>
            </a:r>
            <a:r>
              <a:rPr lang="el-GR" sz="2200" dirty="0">
                <a:cs typeface="Times New Roman" pitchFamily="18" charset="0"/>
              </a:rPr>
              <a:t>) </a:t>
            </a:r>
            <a:r>
              <a:rPr lang="el-GR" sz="2200" dirty="0" smtClean="0">
                <a:cs typeface="Times New Roman" pitchFamily="18" charset="0"/>
              </a:rPr>
              <a:t>οι </a:t>
            </a:r>
            <a:r>
              <a:rPr lang="el-GR" sz="2200" dirty="0">
                <a:cs typeface="Times New Roman" pitchFamily="18" charset="0"/>
              </a:rPr>
              <a:t>κύκλοι εμφάνισης των ακμαίων ατόμων σε μερικά είδη </a:t>
            </a:r>
            <a:r>
              <a:rPr lang="el-GR" sz="2200" dirty="0" smtClean="0">
                <a:cs typeface="Times New Roman" pitchFamily="18" charset="0"/>
              </a:rPr>
              <a:t>τζιτζικιών.</a:t>
            </a:r>
            <a:endParaRPr lang="el-GR" sz="2200" dirty="0"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l-GR" sz="2200" b="1" dirty="0" smtClean="0">
                <a:cs typeface="Times New Roman" pitchFamily="18" charset="0"/>
              </a:rPr>
              <a:t>Και </a:t>
            </a:r>
            <a:r>
              <a:rPr lang="el-GR" sz="2200" b="1" dirty="0">
                <a:cs typeface="Times New Roman" pitchFamily="18" charset="0"/>
              </a:rPr>
              <a:t>μερικά ενδιαφέροντα παραδείγματα </a:t>
            </a:r>
            <a:r>
              <a:rPr lang="el-GR" sz="2200" b="1" dirty="0" err="1">
                <a:cs typeface="Times New Roman" pitchFamily="18" charset="0"/>
              </a:rPr>
              <a:t>νυχθημερών</a:t>
            </a:r>
            <a:r>
              <a:rPr lang="el-GR" sz="2200" b="1" dirty="0">
                <a:cs typeface="Times New Roman" pitchFamily="18" charset="0"/>
              </a:rPr>
              <a:t> ρυθμών: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1) </a:t>
            </a:r>
            <a:r>
              <a:rPr lang="en-US" sz="2200" dirty="0">
                <a:cs typeface="Times New Roman" pitchFamily="18" charset="0"/>
              </a:rPr>
              <a:t>Η</a:t>
            </a:r>
            <a:r>
              <a:rPr lang="el-GR" sz="2200" dirty="0">
                <a:cs typeface="Times New Roman" pitchFamily="18" charset="0"/>
              </a:rPr>
              <a:t> ημερήσια αδράνεια σε νυκτόβια </a:t>
            </a:r>
            <a:r>
              <a:rPr lang="el-GR" sz="2200" dirty="0" smtClean="0">
                <a:cs typeface="Times New Roman" pitchFamily="18" charset="0"/>
              </a:rPr>
              <a:t>τρωκτικά, 2</a:t>
            </a:r>
            <a:r>
              <a:rPr lang="el-GR" sz="2200" dirty="0">
                <a:cs typeface="Times New Roman" pitchFamily="18" charset="0"/>
              </a:rPr>
              <a:t>) </a:t>
            </a:r>
            <a:r>
              <a:rPr lang="el-GR" sz="2200" dirty="0" smtClean="0">
                <a:cs typeface="Times New Roman" pitchFamily="18" charset="0"/>
              </a:rPr>
              <a:t>η </a:t>
            </a:r>
            <a:r>
              <a:rPr lang="el-GR" sz="2200" dirty="0">
                <a:cs typeface="Times New Roman" pitchFamily="18" charset="0"/>
              </a:rPr>
              <a:t>αντίστροφη περιοδικότητα στην έκφραση πρωτεϊνών που </a:t>
            </a:r>
            <a:r>
              <a:rPr lang="el-GR" sz="2200" dirty="0" smtClean="0">
                <a:cs typeface="Times New Roman" pitchFamily="18" charset="0"/>
              </a:rPr>
              <a:t>συμβάλλουν στη </a:t>
            </a:r>
            <a:r>
              <a:rPr lang="el-GR" sz="2200" dirty="0">
                <a:cs typeface="Times New Roman" pitchFamily="18" charset="0"/>
              </a:rPr>
              <a:t>σύνθεση και αποδόμηση του </a:t>
            </a:r>
            <a:r>
              <a:rPr lang="el-GR" sz="2200" dirty="0" smtClean="0">
                <a:cs typeface="Times New Roman" pitchFamily="18" charset="0"/>
              </a:rPr>
              <a:t>γλυκογόνου, 3</a:t>
            </a:r>
            <a:r>
              <a:rPr lang="el-GR" sz="2200" dirty="0">
                <a:cs typeface="Times New Roman" pitchFamily="18" charset="0"/>
              </a:rPr>
              <a:t>) Η περιοδικότητα στο χρόνο βόσκησης σε σχέση με την </a:t>
            </a:r>
            <a:r>
              <a:rPr lang="el-GR" sz="2200" dirty="0" smtClean="0">
                <a:cs typeface="Times New Roman" pitchFamily="18" charset="0"/>
              </a:rPr>
              <a:t>περιοδικότητα στην </a:t>
            </a:r>
            <a:r>
              <a:rPr lang="el-GR" sz="2200" dirty="0">
                <a:cs typeface="Times New Roman" pitchFamily="18" charset="0"/>
              </a:rPr>
              <a:t>έκφραση πρωτεϊνών που συμβάλλουν στο μεταβολισμό των θρεπτικών συστατικών στο συκώτι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950720" y="704843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FF6600"/>
                </a:solidFill>
                <a:cs typeface="Times New Roman" pitchFamily="18" charset="0"/>
              </a:rPr>
              <a:t>Βιολογικοί ρυθμοί: </a:t>
            </a:r>
          </a:p>
          <a:p>
            <a:pPr algn="ctr"/>
            <a:r>
              <a:rPr lang="el-GR" sz="2400" b="1" dirty="0">
                <a:solidFill>
                  <a:srgbClr val="FFFF00"/>
                </a:solidFill>
                <a:cs typeface="Times New Roman" pitchFamily="18" charset="0"/>
              </a:rPr>
              <a:t>Προέλευση</a:t>
            </a:r>
          </a:p>
          <a:p>
            <a:pPr algn="just"/>
            <a:endParaRPr lang="el-GR" sz="1200" dirty="0"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 Ρυθμοί: </a:t>
            </a:r>
            <a:r>
              <a:rPr lang="el-GR" sz="3600" dirty="0" smtClean="0"/>
              <a:t>Προέλευση 1/</a:t>
            </a:r>
            <a:r>
              <a:rPr lang="en-US" sz="3600" dirty="0" smtClean="0"/>
              <a:t>2</a:t>
            </a:r>
            <a:endParaRPr 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05467"/>
            <a:ext cx="5264044" cy="47714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8000" dirty="0">
                <a:cs typeface="Times New Roman" pitchFamily="18" charset="0"/>
              </a:rPr>
              <a:t>Ο εντοπισμός βιολογικών ρυθμών και σε </a:t>
            </a:r>
            <a:r>
              <a:rPr lang="el-GR" sz="8000" dirty="0" err="1">
                <a:cs typeface="Times New Roman" pitchFamily="18" charset="0"/>
              </a:rPr>
              <a:t>κυανοβακτήρια</a:t>
            </a:r>
            <a:r>
              <a:rPr lang="el-GR" sz="8000" dirty="0">
                <a:cs typeface="Times New Roman" pitchFamily="18" charset="0"/>
              </a:rPr>
              <a:t> </a:t>
            </a:r>
            <a:r>
              <a:rPr lang="el-GR" sz="8000" dirty="0" smtClean="0">
                <a:cs typeface="Times New Roman" pitchFamily="18" charset="0"/>
              </a:rPr>
              <a:t> </a:t>
            </a:r>
            <a:r>
              <a:rPr lang="en-US" sz="8000" dirty="0" smtClean="0">
                <a:cs typeface="Times New Roman" pitchFamily="18" charset="0"/>
              </a:rPr>
              <a:t>(</a:t>
            </a:r>
            <a:r>
              <a:rPr lang="el-GR" sz="8000" dirty="0">
                <a:cs typeface="Times New Roman" pitchFamily="18" charset="0"/>
              </a:rPr>
              <a:t>π.χ. </a:t>
            </a:r>
            <a:r>
              <a:rPr lang="en-US" sz="8000" b="1" dirty="0" err="1">
                <a:cs typeface="Times New Roman" pitchFamily="18" charset="0"/>
              </a:rPr>
              <a:t>Synechococcus</a:t>
            </a:r>
            <a:r>
              <a:rPr lang="en-US" sz="8000" b="1" dirty="0">
                <a:cs typeface="Times New Roman" pitchFamily="18" charset="0"/>
              </a:rPr>
              <a:t> </a:t>
            </a:r>
            <a:r>
              <a:rPr lang="en-US" sz="8000" b="1" dirty="0" err="1">
                <a:cs typeface="Times New Roman" pitchFamily="18" charset="0"/>
              </a:rPr>
              <a:t>elongatus</a:t>
            </a:r>
            <a:r>
              <a:rPr lang="el-GR" sz="8000" b="1" dirty="0">
                <a:cs typeface="Times New Roman" pitchFamily="18" charset="0"/>
              </a:rPr>
              <a:t>, στην εικόνα δίπλα</a:t>
            </a:r>
            <a:r>
              <a:rPr lang="en-US" sz="8000" dirty="0">
                <a:cs typeface="Times New Roman" pitchFamily="18" charset="0"/>
              </a:rPr>
              <a:t>)</a:t>
            </a:r>
            <a:r>
              <a:rPr lang="el-GR" sz="8000" dirty="0">
                <a:cs typeface="Times New Roman" pitchFamily="18" charset="0"/>
              </a:rPr>
              <a:t> δείχνει: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8000" b="1" dirty="0">
                <a:cs typeface="Times New Roman" pitchFamily="18" charset="0"/>
              </a:rPr>
              <a:t>1) </a:t>
            </a:r>
            <a:r>
              <a:rPr lang="en-US" sz="8000" b="1" dirty="0">
                <a:cs typeface="Times New Roman" pitchFamily="18" charset="0"/>
              </a:rPr>
              <a:t>Ό</a:t>
            </a:r>
            <a:r>
              <a:rPr lang="el-GR" sz="8000" b="1" dirty="0">
                <a:cs typeface="Times New Roman" pitchFamily="18" charset="0"/>
              </a:rPr>
              <a:t>τι οι ρυθμοί αυτοί είναι πολύ αρχαίοι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8000" b="1" dirty="0">
                <a:cs typeface="Times New Roman" pitchFamily="18" charset="0"/>
              </a:rPr>
              <a:t>2) Ότι είναι αρκετά σημαντικοί και έντονα συντηρημένοι</a:t>
            </a:r>
            <a:endParaRPr lang="en-GB" sz="8000" b="1" dirty="0"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8000" dirty="0" smtClean="0">
                <a:cs typeface="Times New Roman" pitchFamily="18" charset="0"/>
              </a:rPr>
              <a:t>Σύμφωνα </a:t>
            </a:r>
            <a:r>
              <a:rPr lang="el-GR" sz="8000" dirty="0">
                <a:cs typeface="Times New Roman" pitchFamily="18" charset="0"/>
              </a:rPr>
              <a:t>με μια θεωρία οι πρώτοι βιολογικοί ρυθμοί σχετίζονται με την κυτταρική διαίρεση και την παρουσία χαμηλών επιπέδων οξυγόνου και λεπτού στρώματος όζοντος στην ατμόσφαιρα: Κατά συνέπεια η κυτταρική διαίρεση και ο διπλασιασμός του </a:t>
            </a:r>
            <a:r>
              <a:rPr lang="en-GB" sz="8000" dirty="0">
                <a:cs typeface="Times New Roman" pitchFamily="18" charset="0"/>
              </a:rPr>
              <a:t>DNA </a:t>
            </a:r>
            <a:r>
              <a:rPr lang="el-GR" sz="8000" dirty="0">
                <a:cs typeface="Times New Roman" pitchFamily="18" charset="0"/>
              </a:rPr>
              <a:t>είχε περισσότερες πιθανότητες επιτυχίας όταν γινόταν κατά τη διάρκεια της νύχτας, περίοδο όπου τα επίπεδα υπεριώδους ακτινοβολίας ήταν χαμηλά.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3" t="-8072" r="-3633" b="-8072"/>
          <a:stretch/>
        </p:blipFill>
        <p:spPr>
          <a:xfrm>
            <a:off x="5492644" y="2434729"/>
            <a:ext cx="3388889" cy="337116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5350" y="55288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Βιολογικοί  Ρυθμοί: </a:t>
            </a:r>
            <a:r>
              <a:rPr lang="el-GR" sz="3600" dirty="0" smtClean="0"/>
              <a:t>Προέλευση 2/</a:t>
            </a:r>
            <a:r>
              <a:rPr lang="en-US" sz="3600" dirty="0" smtClean="0"/>
              <a:t>2</a:t>
            </a:r>
            <a:endParaRPr 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cs typeface="Times New Roman" pitchFamily="18" charset="0"/>
              </a:rPr>
              <a:t>Σ</a:t>
            </a:r>
            <a:r>
              <a:rPr lang="el-GR" sz="2200" dirty="0">
                <a:cs typeface="Times New Roman" pitchFamily="18" charset="0"/>
              </a:rPr>
              <a:t>την πορεία της εξέλιξης και δεδομένου </a:t>
            </a:r>
            <a:r>
              <a:rPr lang="el-GR" sz="2200" dirty="0" smtClean="0">
                <a:cs typeface="Times New Roman" pitchFamily="18" charset="0"/>
              </a:rPr>
              <a:t>ότι: </a:t>
            </a:r>
            <a:endParaRPr lang="en-GB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200" dirty="0">
                <a:cs typeface="Times New Roman" pitchFamily="18" charset="0"/>
              </a:rPr>
              <a:t>1) </a:t>
            </a:r>
            <a:r>
              <a:rPr lang="el-GR" sz="2200" dirty="0">
                <a:cs typeface="Times New Roman" pitchFamily="18" charset="0"/>
              </a:rPr>
              <a:t>όλοι οι βιολογικοί ρυθμοί έχουν κοινούς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βασικούς μηχανισμούς και </a:t>
            </a:r>
            <a:endParaRPr lang="en-GB" sz="2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2) η βασική δομή οργάνωσης είναι σε μοριακό επίπεδο</a:t>
            </a:r>
            <a:r>
              <a:rPr lang="en-GB" sz="2200" dirty="0">
                <a:cs typeface="Times New Roman" pitchFamily="18" charset="0"/>
              </a:rPr>
              <a:t>,</a:t>
            </a:r>
            <a:r>
              <a:rPr lang="el-GR" sz="2200" dirty="0">
                <a:cs typeface="Times New Roman" pitchFamily="18" charset="0"/>
              </a:rPr>
              <a:t> πιστεύεται ότι η </a:t>
            </a:r>
            <a:r>
              <a:rPr lang="el-GR" sz="2200" b="1" dirty="0">
                <a:cs typeface="Times New Roman" pitchFamily="18" charset="0"/>
              </a:rPr>
              <a:t>ταχύτητα των βιολογικών αντιδράσεων δημιούργησε τους </a:t>
            </a:r>
            <a:r>
              <a:rPr lang="el-GR" sz="2200" b="1" dirty="0" err="1">
                <a:cs typeface="Times New Roman" pitchFamily="18" charset="0"/>
              </a:rPr>
              <a:t>υπο</a:t>
            </a:r>
            <a:r>
              <a:rPr lang="el-GR" sz="2200" b="1" dirty="0">
                <a:cs typeface="Times New Roman" pitchFamily="18" charset="0"/>
              </a:rPr>
              <a:t>-ημερήσιους ρυθμούς </a:t>
            </a:r>
            <a:r>
              <a:rPr lang="el-GR" sz="2200" dirty="0">
                <a:cs typeface="Times New Roman" pitchFamily="18" charset="0"/>
              </a:rPr>
              <a:t>οι οποίοι χαρακτήριζαν τα αρχέγονα κύτταρα. </a:t>
            </a:r>
          </a:p>
          <a:p>
            <a:pPr marL="0" indent="0">
              <a:buNone/>
            </a:pPr>
            <a:r>
              <a:rPr lang="el-GR" sz="2200" b="1" dirty="0" smtClean="0">
                <a:cs typeface="Times New Roman" pitchFamily="18" charset="0"/>
              </a:rPr>
              <a:t>Κατόπιν </a:t>
            </a:r>
            <a:r>
              <a:rPr lang="el-GR" sz="2200" b="1" dirty="0">
                <a:cs typeface="Times New Roman" pitchFamily="18" charset="0"/>
              </a:rPr>
              <a:t>η παρουσία φωτοευαίσθητων οργάνων ένωσε μια σειρά από πρωτόγονους μοριακούς </a:t>
            </a:r>
            <a:r>
              <a:rPr lang="el-GR" sz="2200" b="1" dirty="0" err="1">
                <a:cs typeface="Times New Roman" pitchFamily="18" charset="0"/>
              </a:rPr>
              <a:t>υπο</a:t>
            </a:r>
            <a:r>
              <a:rPr lang="el-GR" sz="2200" b="1" dirty="0">
                <a:cs typeface="Times New Roman" pitchFamily="18" charset="0"/>
              </a:rPr>
              <a:t>-ημερήσιους ρυθμούς σε ένα </a:t>
            </a:r>
            <a:r>
              <a:rPr lang="el-GR" sz="2200" b="1" dirty="0" err="1">
                <a:cs typeface="Times New Roman" pitchFamily="18" charset="0"/>
              </a:rPr>
              <a:t>νυχθημερή</a:t>
            </a:r>
            <a:r>
              <a:rPr lang="el-GR" sz="2200" b="1" dirty="0">
                <a:cs typeface="Times New Roman" pitchFamily="18" charset="0"/>
              </a:rPr>
              <a:t> ρυθμό</a:t>
            </a:r>
            <a:r>
              <a:rPr lang="el-GR" sz="2200" dirty="0"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Βιολογικοί Ρυθμοί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1360</TotalTime>
  <Words>4889</Words>
  <Application>Microsoft Office PowerPoint</Application>
  <PresentationFormat>On-screen Show (4:3)</PresentationFormat>
  <Paragraphs>484</Paragraphs>
  <Slides>64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ＭＳ Ｐゴシック</vt:lpstr>
      <vt:lpstr>ＭＳ Ｐゴシック</vt:lpstr>
      <vt:lpstr>Tahoma</vt:lpstr>
      <vt:lpstr>Times New Roman</vt:lpstr>
      <vt:lpstr>Wingdings</vt:lpstr>
      <vt:lpstr>Θέμα του Office</vt:lpstr>
      <vt:lpstr>Zωολογία ΙΙ</vt:lpstr>
      <vt:lpstr>Περιεχόμενο διάλεξης</vt:lpstr>
      <vt:lpstr>Σκοπός της διάλεξης</vt:lpstr>
      <vt:lpstr>Προσδοκώμενα αποτελέσματα</vt:lpstr>
      <vt:lpstr>Βιολογικοί Ρυθμοί 1/3</vt:lpstr>
      <vt:lpstr>Βιολογικοί Ρυθμοί 2/3</vt:lpstr>
      <vt:lpstr>Βιολογικοί Ρυθμοί 3/3</vt:lpstr>
      <vt:lpstr>Βιολογικοί  Ρυθμοί: Προέλευση 1/2</vt:lpstr>
      <vt:lpstr>Βιολογικοί  Ρυθμοί: Προέλευση 2/2</vt:lpstr>
      <vt:lpstr>Είδη Βιολογικών ρυθμών :  Νυχθημερείς ρυθμοί 1/2</vt:lpstr>
      <vt:lpstr>Είδη Βιολογικών ρυθμών :  Νυχθημερείς ρυθμοί 2/2</vt:lpstr>
      <vt:lpstr>Είδη Βιολογικών ρυθμών :  Υπερ-ημερήσιοι ρυθμοί 1/3</vt:lpstr>
      <vt:lpstr>Είδη Βιολογικών ρυθμών :  Υπερ-ημερήσιοι ρυθμοί 2/3</vt:lpstr>
      <vt:lpstr>Είδη Βιολογικών ρυθμών :  Υπερ-ημερήσιοι ρυθμοί 3/3</vt:lpstr>
      <vt:lpstr>Υπερ-ημερήσιοι ρυθμοί :  Αναπαραγωγικοί κύκλοι 1/2</vt:lpstr>
      <vt:lpstr>Υπερ-ημερήσιοι ρυθμοί :  Αναπαραγωγικοί κύκλοι 2/2</vt:lpstr>
      <vt:lpstr>Δομές Βιολογικών ρυθμών :  Υπερχιασματικός πυρήνας</vt:lpstr>
      <vt:lpstr>Δομές Βιολογικών ρυθμών :  Αμφιβληστροειδής χιτώνας 1/2</vt:lpstr>
      <vt:lpstr>Δομές Βιολογικών ρυθμών :  Αμφιβληστροειδής χιτώνας 2/2</vt:lpstr>
      <vt:lpstr>Δομές Βιολογικών ρυθμών :  Επίφυση – Χαρακτηριστικά 1/2</vt:lpstr>
      <vt:lpstr>Δομές Βιολογικών ρυθμών :  Επίφυση – Χαρακτηριστικά 2/2</vt:lpstr>
      <vt:lpstr>Η επίφυση σε διάφορα Σπονδυλόζωα</vt:lpstr>
      <vt:lpstr>Η επίφυση και το παρακωναριοειδές όργανο </vt:lpstr>
      <vt:lpstr>Βιολογικοί Ρυθμοί: Σύστημα μέτρησης – Οργάνωση 1/2</vt:lpstr>
      <vt:lpstr>Βιολογικοί Ρυθμοί: Σύστημα μέτρησης – Οργάνωση 2/2</vt:lpstr>
      <vt:lpstr>Βιολογικοί Ρυθμοί: Σύστημα μέτρησης – Μοριακή δομή 1/4</vt:lpstr>
      <vt:lpstr>Βιολογικοί Ρυθμοί: Σύστημα μέτρησης – Μοριακή δομή 2/4</vt:lpstr>
      <vt:lpstr>Βιολογικοί Ρυθμοί: Σύστημα μέτρησης – Μοριακή δομή 3/4</vt:lpstr>
      <vt:lpstr>Βιολογικοί Ρυθμοί: Σύστημα μέτρησης – Μοριακή δομή 4/4</vt:lpstr>
      <vt:lpstr>Βιολογικοί Ρυθμοί: Σύστημα ρύθμισης – Ετήσιοι Ρυθμοί 1/2</vt:lpstr>
      <vt:lpstr>Βιολογικοί Ρυθμοί: Σύστημα ρύθμισης – Ετήσιοι Ρυθμοί 2/2</vt:lpstr>
      <vt:lpstr>Βιολογικοί Ρυθμοί: Σύστημα ρύθμισης – Αναπαραγωγικοί ρυθμοί 1/2</vt:lpstr>
      <vt:lpstr>Βιολογικοί Ρυθμοί: Σύστημα ρύθμισης – Αναπαραγωγικοί ρυθμοί 2/2</vt:lpstr>
      <vt:lpstr>Βιολογικοί Ρυθμοί: Ορμόνες – Μελατονίνη 1/2</vt:lpstr>
      <vt:lpstr>Βιολογικοί Ρυθμοί: Ορμόνες – Μελατονίνη 2/2</vt:lpstr>
      <vt:lpstr>Βιολογικοί Ρυθμοί: Ορμόνες Μελατονίνη – Χαρακτηριστικά δράσης 1/2</vt:lpstr>
      <vt:lpstr>Βιολογικοί Ρυθμοί: Ορμόνες Μελατονίνη – Χαρακτηριστικά δράσης 2/2</vt:lpstr>
      <vt:lpstr>Βιολογικοί Ρυθμοί: Ορμόνες Μελατονίνη – Φυσιολογικοί Ρόλοι 1/2</vt:lpstr>
      <vt:lpstr>Βιολογικοί Ρυθμοί: Ορμόνες Μελατονίνη – Φυσιολογικοί Ρόλοι 2/2</vt:lpstr>
      <vt:lpstr>Βιολογικοί ρυθμοί &amp; Φυσιολογικές προσαρμογές</vt:lpstr>
      <vt:lpstr>Μηχανισμοί βιολογικής Αδράνειας Χαρακτηριστικά Αδράνειας (torpor) στα Θηλαστικά</vt:lpstr>
      <vt:lpstr>Μηχανισμοί βιολογικής Αδράνειας Διασπορά της Αδράνειας σε τάξεις Θηλαστικών</vt:lpstr>
      <vt:lpstr>Μηχανισμοί βιολογικής Αδράνειας Παραλλαγές της Αδράνειας σε άλλα Ζώα</vt:lpstr>
      <vt:lpstr>Μηχανισμοί βιολογικής Αδράνειας συνέχεια ...</vt:lpstr>
      <vt:lpstr>Μηχανισμοί βιολογικής Αδράνειας μοντέλο</vt:lpstr>
      <vt:lpstr>Μηχανισμοί βιολογικής Αδράνειας 1/2</vt:lpstr>
      <vt:lpstr>Μηχανισμοί βιολογικής Αδράνειας 2/2</vt:lpstr>
      <vt:lpstr>Μηχανισμοί Χειμερίας Νάρκης 1/3</vt:lpstr>
      <vt:lpstr>Μηχανισμοί Χειμερίας Νάρκης 2/3</vt:lpstr>
      <vt:lpstr>Μηχανισμοί Χειμερίας Νάρκης 3/3</vt:lpstr>
      <vt:lpstr>Μηχανισμοί Θερινής Νάρκης</vt:lpstr>
      <vt:lpstr>Μηχανισμοί Διάπαυσης 1/2</vt:lpstr>
      <vt:lpstr>Μηχανισμοί Διάπαυσης 2/2</vt:lpstr>
      <vt:lpstr>Αναγκαιότητα γνώσης των μηχανισμών Αδράνειας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1/3</vt:lpstr>
      <vt:lpstr>Σημείωμα  Χρήσης Έργων Τρίτων 2/3</vt:lpstr>
      <vt:lpstr>Σημείωμα  Χρήσης Έργων Τρίτων 3/3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214</cp:revision>
  <dcterms:created xsi:type="dcterms:W3CDTF">2015-03-24T06:43:16Z</dcterms:created>
  <dcterms:modified xsi:type="dcterms:W3CDTF">2015-11-12T21:17:47Z</dcterms:modified>
</cp:coreProperties>
</file>