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4"/>
  </p:notesMasterIdLst>
  <p:sldIdLst>
    <p:sldId id="456" r:id="rId2"/>
    <p:sldId id="509" r:id="rId3"/>
    <p:sldId id="510" r:id="rId4"/>
    <p:sldId id="545" r:id="rId5"/>
    <p:sldId id="546" r:id="rId6"/>
    <p:sldId id="547" r:id="rId7"/>
    <p:sldId id="515" r:id="rId8"/>
    <p:sldId id="516" r:id="rId9"/>
    <p:sldId id="535" r:id="rId10"/>
    <p:sldId id="548" r:id="rId11"/>
    <p:sldId id="549" r:id="rId12"/>
    <p:sldId id="550" r:id="rId13"/>
    <p:sldId id="551" r:id="rId14"/>
    <p:sldId id="552" r:id="rId15"/>
    <p:sldId id="553" r:id="rId16"/>
    <p:sldId id="554" r:id="rId17"/>
    <p:sldId id="555" r:id="rId18"/>
    <p:sldId id="556" r:id="rId19"/>
    <p:sldId id="561" r:id="rId20"/>
    <p:sldId id="567" r:id="rId21"/>
    <p:sldId id="568" r:id="rId22"/>
    <p:sldId id="558" r:id="rId23"/>
    <p:sldId id="559" r:id="rId24"/>
    <p:sldId id="560" r:id="rId25"/>
    <p:sldId id="562" r:id="rId26"/>
    <p:sldId id="563" r:id="rId27"/>
    <p:sldId id="537" r:id="rId28"/>
    <p:sldId id="538" r:id="rId29"/>
    <p:sldId id="539" r:id="rId30"/>
    <p:sldId id="564" r:id="rId31"/>
    <p:sldId id="410" r:id="rId32"/>
    <p:sldId id="411" r:id="rId33"/>
    <p:sldId id="412" r:id="rId34"/>
    <p:sldId id="573" r:id="rId35"/>
    <p:sldId id="574" r:id="rId36"/>
    <p:sldId id="414" r:id="rId37"/>
    <p:sldId id="415" r:id="rId38"/>
    <p:sldId id="416" r:id="rId39"/>
    <p:sldId id="569" r:id="rId40"/>
    <p:sldId id="570" r:id="rId41"/>
    <p:sldId id="571" r:id="rId42"/>
    <p:sldId id="572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1" autoAdjust="0"/>
    <p:restoredTop sz="69376" autoAdjust="0"/>
  </p:normalViewPr>
  <p:slideViewPr>
    <p:cSldViewPr snapToGrid="0">
      <p:cViewPr varScale="1">
        <p:scale>
          <a:sx n="64" d="100"/>
          <a:sy n="64" d="100"/>
        </p:scale>
        <p:origin x="21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06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pPr/>
              <a:t>9/29/2015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3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15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64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48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58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00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62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00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06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38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i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757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80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0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681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36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486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90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508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376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592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97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003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93025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421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518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5764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0069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2558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94940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09437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30181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7102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91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15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39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05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98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0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118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3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0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1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5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8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3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660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13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88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3" cstate="print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1133889" y="6261916"/>
            <a:ext cx="738146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86" r:id="rId6"/>
    <p:sldLayoutId id="2147483666" r:id="rId7"/>
    <p:sldLayoutId id="2147483671" r:id="rId8"/>
    <p:sldLayoutId id="2147483672" r:id="rId9"/>
    <p:sldLayoutId id="2147483673" r:id="rId10"/>
    <p:sldLayoutId id="2147483674" r:id="rId11"/>
    <p:sldLayoutId id="2147483685" r:id="rId12"/>
    <p:sldLayoutId id="2147483681" r:id="rId13"/>
    <p:sldLayoutId id="2147483682" r:id="rId14"/>
    <p:sldLayoutId id="2147483680" r:id="rId15"/>
    <p:sldLayoutId id="2147483669" r:id="rId16"/>
    <p:sldLayoutId id="2147483675" r:id="rId17"/>
    <p:sldLayoutId id="2147483676" r:id="rId18"/>
    <p:sldLayoutId id="2147483678" r:id="rId19"/>
    <p:sldLayoutId id="2147483677" r:id="rId20"/>
    <p:sldLayoutId id="2147483683" r:id="rId2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75000"/>
            </a:schemeClr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toona.psu.edu/biology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Z</a:t>
            </a:r>
            <a:r>
              <a:rPr lang="el-GR" sz="4400" dirty="0" smtClean="0"/>
              <a:t>ωολογία ΙΙ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</a:rPr>
              <a:t>Ενότητα 2</a:t>
            </a:r>
            <a:r>
              <a:rPr lang="el-GR" sz="2800" baseline="30000" dirty="0" smtClean="0">
                <a:solidFill>
                  <a:schemeClr val="accent6">
                    <a:lumMod val="75000"/>
                  </a:schemeClr>
                </a:solidFill>
              </a:rPr>
              <a:t>η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l-GR" sz="2800" i="1" dirty="0" smtClean="0">
                <a:solidFill>
                  <a:schemeClr val="accent6">
                    <a:lumMod val="75000"/>
                  </a:schemeClr>
                </a:solidFill>
              </a:rPr>
              <a:t>Εργαστηριακή Άσκηση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2800" i="1" dirty="0" smtClean="0">
                <a:solidFill>
                  <a:schemeClr val="accent6">
                    <a:lumMod val="75000"/>
                  </a:schemeClr>
                </a:solidFill>
              </a:rPr>
              <a:t>Ανατομής Βατράχου</a:t>
            </a:r>
          </a:p>
          <a:p>
            <a:endParaRPr lang="el-GR" sz="2800" dirty="0" smtClean="0"/>
          </a:p>
          <a:p>
            <a:r>
              <a:rPr lang="el-GR" sz="2600" dirty="0" err="1" smtClean="0"/>
              <a:t>Ρόζα</a:t>
            </a:r>
            <a:r>
              <a:rPr lang="el-GR" sz="2600" dirty="0" smtClean="0"/>
              <a:t> – Μαρία Τζαννετάτου Πολυμένη,    Επίκουρη Καθηγήτρια</a:t>
            </a:r>
          </a:p>
          <a:p>
            <a:r>
              <a:rPr lang="el-GR" sz="2600" dirty="0" smtClean="0"/>
              <a:t>Β. Κυρίτση – </a:t>
            </a:r>
            <a:r>
              <a:rPr lang="el-GR" sz="2600" dirty="0" err="1" smtClean="0"/>
              <a:t>Κρικώνη</a:t>
            </a:r>
            <a:r>
              <a:rPr lang="el-GR" sz="2600" dirty="0" smtClean="0"/>
              <a:t> , ΕΔΙΠ</a:t>
            </a:r>
            <a:endParaRPr lang="el-GR" sz="2600" dirty="0"/>
          </a:p>
          <a:p>
            <a:r>
              <a:rPr lang="el-GR" sz="2600" dirty="0"/>
              <a:t>Σχολή Θετικών Επιστημών</a:t>
            </a:r>
          </a:p>
          <a:p>
            <a:r>
              <a:rPr lang="el-GR" sz="2600" dirty="0" smtClean="0"/>
              <a:t>Τμήμα Βιολογίας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85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Σκελετός βατράχου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7" y="1251543"/>
            <a:ext cx="6229350" cy="474595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2 - TextBox"/>
          <p:cNvSpPr txBox="1">
            <a:spLocks noChangeArrowheads="1"/>
          </p:cNvSpPr>
          <p:nvPr/>
        </p:nvSpPr>
        <p:spPr bwMode="auto">
          <a:xfrm>
            <a:off x="5869599" y="3994196"/>
            <a:ext cx="297399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1600" dirty="0">
                <a:latin typeface="+mn-lt"/>
              </a:rPr>
              <a:t>Ο σκελετός του Βάτραχου. Α : σκελετικό μοντέλο από ραχιαία άποψη, Β : ένας μεμονωμένος ραχιαίος σπόνδυλος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8197" y="574596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233970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Κοιλιακή όψη</a:t>
            </a:r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5205047" y="4732826"/>
            <a:ext cx="20398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1600" dirty="0">
                <a:latin typeface="+mn-lt"/>
              </a:rPr>
              <a:t>Κοιλιακή όψη Βατράχου </a:t>
            </a:r>
            <a:r>
              <a:rPr lang="en-US" altLang="el-GR" sz="1600" dirty="0">
                <a:latin typeface="+mn-lt"/>
              </a:rPr>
              <a:t>:</a:t>
            </a:r>
            <a:r>
              <a:rPr lang="el-GR" altLang="el-GR" sz="1600" dirty="0">
                <a:latin typeface="+mn-lt"/>
              </a:rPr>
              <a:t> Τρόπος «ανοίγματος» του δέρματος</a:t>
            </a:r>
            <a:endParaRPr lang="en-US" altLang="el-GR" sz="1600" dirty="0">
              <a:latin typeface="+mn-lt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32" y="1690689"/>
            <a:ext cx="3812715" cy="4304131"/>
          </a:xfrm>
        </p:spPr>
      </p:pic>
      <p:sp>
        <p:nvSpPr>
          <p:cNvPr id="7" name="TextBox 6"/>
          <p:cNvSpPr txBox="1"/>
          <p:nvPr/>
        </p:nvSpPr>
        <p:spPr>
          <a:xfrm>
            <a:off x="4652326" y="56460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2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281928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Κοιλιακή και ραχιαία όψη </a:t>
            </a:r>
            <a:br>
              <a:rPr lang="el-GR" dirty="0" smtClean="0"/>
            </a:br>
            <a:r>
              <a:rPr lang="el-GR" dirty="0" smtClean="0"/>
              <a:t>μυών βατράχου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61" y="1667975"/>
            <a:ext cx="6784392" cy="4583214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222739" y="4763699"/>
            <a:ext cx="24735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1600" dirty="0">
                <a:latin typeface="+mn-lt"/>
              </a:rPr>
              <a:t>Όψη των μυών του Βατράχου - Α </a:t>
            </a:r>
            <a:r>
              <a:rPr lang="en-US" altLang="el-GR" sz="1600" dirty="0">
                <a:latin typeface="+mn-lt"/>
              </a:rPr>
              <a:t>:</a:t>
            </a:r>
            <a:r>
              <a:rPr lang="el-GR" altLang="el-GR" sz="1600" dirty="0">
                <a:latin typeface="+mn-lt"/>
              </a:rPr>
              <a:t> Κοιλιακή, Β </a:t>
            </a:r>
            <a:r>
              <a:rPr lang="en-US" altLang="el-GR" sz="1600" dirty="0">
                <a:latin typeface="+mn-lt"/>
              </a:rPr>
              <a:t>:</a:t>
            </a:r>
            <a:r>
              <a:rPr lang="el-GR" altLang="el-GR" sz="1600" dirty="0">
                <a:latin typeface="+mn-lt"/>
              </a:rPr>
              <a:t> Ραχιαία</a:t>
            </a:r>
            <a:endParaRPr lang="en-US" altLang="el-GR" sz="16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44470" y="587280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3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4103112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Ανατομή μυών </a:t>
            </a:r>
            <a:r>
              <a:rPr lang="el-GR" dirty="0" err="1" smtClean="0"/>
              <a:t>οπισθίου</a:t>
            </a:r>
            <a:r>
              <a:rPr lang="el-GR" dirty="0" smtClean="0"/>
              <a:t> μέλους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716" y="1582007"/>
            <a:ext cx="2743271" cy="4544889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265855" y="4979661"/>
            <a:ext cx="28135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1600" dirty="0">
                <a:latin typeface="+mn-lt"/>
              </a:rPr>
              <a:t>Σχηματική παράσταση ανατομής των μυών  οπίσθιου μέλους του Βατράχου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10494" y="553365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4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4254366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Ανατομή μυών </a:t>
            </a:r>
            <a:r>
              <a:rPr lang="el-GR" dirty="0" err="1" smtClean="0"/>
              <a:t>οπισθίου</a:t>
            </a:r>
            <a:r>
              <a:rPr lang="el-GR" dirty="0" smtClean="0"/>
              <a:t> μέλους</a:t>
            </a:r>
            <a:endParaRPr lang="el-GR" dirty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96" y="1825625"/>
            <a:ext cx="6527007" cy="435133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35503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5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760396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Πεπτικό σύστημα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961" y="1237247"/>
            <a:ext cx="6514389" cy="4881100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154576" y="5344719"/>
            <a:ext cx="36927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1600" dirty="0">
                <a:latin typeface="+mn-lt"/>
              </a:rPr>
              <a:t>Σχηματική απεικόνιση του πεπτικού συστήματος Βατράχου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98193" y="587472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6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412185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Πεπτικό σύστημα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23" y="1520824"/>
            <a:ext cx="4589954" cy="4589954"/>
          </a:xfrm>
        </p:spPr>
      </p:pic>
      <p:sp>
        <p:nvSpPr>
          <p:cNvPr id="6" name="TextBox 5"/>
          <p:cNvSpPr txBox="1"/>
          <p:nvPr/>
        </p:nvSpPr>
        <p:spPr>
          <a:xfrm>
            <a:off x="6846277" y="580259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832215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Πεπτικό σύστημα 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84" y="1491861"/>
            <a:ext cx="6361632" cy="4661656"/>
          </a:xfrm>
        </p:spPr>
      </p:pic>
      <p:sp>
        <p:nvSpPr>
          <p:cNvPr id="7" name="TextBox 6"/>
          <p:cNvSpPr txBox="1"/>
          <p:nvPr/>
        </p:nvSpPr>
        <p:spPr>
          <a:xfrm>
            <a:off x="7621443" y="582396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8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763629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Πεπτικό σύστημα 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40" y="1389509"/>
            <a:ext cx="4225099" cy="4740562"/>
          </a:xfrm>
        </p:spPr>
      </p:pic>
      <p:sp>
        <p:nvSpPr>
          <p:cNvPr id="6" name="TextBox 5"/>
          <p:cNvSpPr txBox="1"/>
          <p:nvPr/>
        </p:nvSpPr>
        <p:spPr>
          <a:xfrm>
            <a:off x="6586579" y="581224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9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037891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Καρδιακή χώρα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327" y="1534126"/>
            <a:ext cx="5613104" cy="4654560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2797" y="584155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</a:t>
            </a:r>
            <a:r>
              <a:rPr lang="en-US" sz="1200" dirty="0" smtClean="0"/>
              <a:t>0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203224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i="1" dirty="0" err="1"/>
              <a:t>Pelophylax</a:t>
            </a:r>
            <a:r>
              <a:rPr lang="en-US" altLang="el-GR" i="1" dirty="0"/>
              <a:t> </a:t>
            </a:r>
            <a:r>
              <a:rPr lang="en-US" altLang="el-GR" i="1" dirty="0" err="1" smtClean="0"/>
              <a:t>ridibundus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872090"/>
            <a:ext cx="5334000" cy="4000500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75786" y="559559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1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Ανατομή καρδιάς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3" y="1480916"/>
            <a:ext cx="7886700" cy="4056017"/>
          </a:xfr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66092" y="5592620"/>
            <a:ext cx="66118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1600" dirty="0">
                <a:latin typeface="+mn-lt"/>
              </a:rPr>
              <a:t>Κοιλιακή όψη </a:t>
            </a:r>
            <a:r>
              <a:rPr lang="el-GR" altLang="el-GR" sz="1600" dirty="0" err="1">
                <a:latin typeface="+mn-lt"/>
              </a:rPr>
              <a:t>αναταμένης</a:t>
            </a:r>
            <a:r>
              <a:rPr lang="el-GR" altLang="el-GR" sz="1600" dirty="0">
                <a:latin typeface="+mn-lt"/>
              </a:rPr>
              <a:t> καρδιάς του </a:t>
            </a:r>
            <a:r>
              <a:rPr lang="el-GR" altLang="el-GR" sz="1600" dirty="0" smtClean="0">
                <a:latin typeface="+mn-lt"/>
              </a:rPr>
              <a:t>Βάτραχου.</a:t>
            </a:r>
            <a:endParaRPr lang="el-GR" altLang="el-GR" sz="16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20810" y="505987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443683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Ανατομή καρδιάς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11" y="1465986"/>
            <a:ext cx="5398378" cy="4351338"/>
          </a:xfrm>
        </p:spPr>
      </p:pic>
      <p:sp>
        <p:nvSpPr>
          <p:cNvPr id="7" name="TextBox 6"/>
          <p:cNvSpPr txBox="1"/>
          <p:nvPr/>
        </p:nvSpPr>
        <p:spPr>
          <a:xfrm>
            <a:off x="6716469" y="520977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22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68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Ουρογεννητικό σύστημα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049" y="1440270"/>
            <a:ext cx="5014124" cy="4737791"/>
          </a:xfrm>
        </p:spPr>
      </p:pic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300181" y="5177082"/>
            <a:ext cx="31183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1600" dirty="0">
                <a:latin typeface="+mn-lt"/>
              </a:rPr>
              <a:t>Σχηματική παράσταση ουρογεννητικού συστήματος του </a:t>
            </a:r>
            <a:r>
              <a:rPr lang="el-GR" altLang="el-GR" sz="1600" b="1" dirty="0">
                <a:latin typeface="+mn-lt"/>
              </a:rPr>
              <a:t>θηλυκού </a:t>
            </a:r>
            <a:r>
              <a:rPr lang="el-GR" altLang="el-GR" sz="1600" b="1" dirty="0" smtClean="0">
                <a:latin typeface="+mn-lt"/>
              </a:rPr>
              <a:t>Βατράχου.</a:t>
            </a:r>
            <a:endParaRPr lang="el-GR" altLang="el-GR" sz="1600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74594" y="566455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23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999544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Ουρογεννητικό σύστημα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27" y="1561735"/>
            <a:ext cx="6241061" cy="4351338"/>
          </a:xfrm>
        </p:spPr>
      </p:pic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410307" y="5288247"/>
            <a:ext cx="29659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1600" dirty="0">
                <a:latin typeface="+mn-lt"/>
              </a:rPr>
              <a:t>Ανατομή των </a:t>
            </a:r>
            <a:r>
              <a:rPr lang="el-GR" altLang="el-GR" sz="1600" dirty="0" err="1">
                <a:latin typeface="+mn-lt"/>
              </a:rPr>
              <a:t>ουρο</a:t>
            </a:r>
            <a:r>
              <a:rPr lang="el-GR" altLang="el-GR" sz="1600" dirty="0">
                <a:latin typeface="+mn-lt"/>
              </a:rPr>
              <a:t>-γεννητικών οργάνων του </a:t>
            </a:r>
            <a:r>
              <a:rPr lang="el-GR" altLang="el-GR" sz="1600" b="1" dirty="0">
                <a:latin typeface="+mn-lt"/>
              </a:rPr>
              <a:t>αρσενικού </a:t>
            </a:r>
            <a:r>
              <a:rPr lang="el-GR" altLang="el-GR" sz="1600" b="1" dirty="0" smtClean="0">
                <a:latin typeface="+mn-lt"/>
              </a:rPr>
              <a:t>Βάτραχου</a:t>
            </a:r>
            <a:r>
              <a:rPr lang="en-US" altLang="el-GR" sz="1600" b="1" dirty="0" smtClean="0">
                <a:latin typeface="+mn-lt"/>
              </a:rPr>
              <a:t>.</a:t>
            </a:r>
            <a:r>
              <a:rPr lang="el-GR" altLang="el-GR" sz="1600" b="1" dirty="0" smtClean="0">
                <a:latin typeface="+mn-lt"/>
              </a:rPr>
              <a:t> </a:t>
            </a:r>
            <a:endParaRPr lang="el-GR" altLang="el-GR" sz="1600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9584" y="580683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</a:t>
            </a:r>
            <a:r>
              <a:rPr lang="en-US" sz="1200" dirty="0" smtClean="0"/>
              <a:t>4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099916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Ουρογεννητικό θηλ. βατράχου</a:t>
            </a:r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41" y="1357551"/>
            <a:ext cx="5171117" cy="4795966"/>
          </a:xfrm>
        </p:spPr>
      </p:pic>
      <p:sp>
        <p:nvSpPr>
          <p:cNvPr id="6" name="TextBox 5"/>
          <p:cNvSpPr txBox="1"/>
          <p:nvPr/>
        </p:nvSpPr>
        <p:spPr>
          <a:xfrm>
            <a:off x="7274594" y="566455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</a:t>
            </a:r>
            <a:r>
              <a:rPr lang="en-US" sz="1200" dirty="0" smtClean="0"/>
              <a:t>5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058786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Εγκέφαλος βατράχου 1/5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53" y="1690689"/>
            <a:ext cx="6216197" cy="4351338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2 - TextBox"/>
          <p:cNvSpPr txBox="1">
            <a:spLocks noChangeArrowheads="1"/>
          </p:cNvSpPr>
          <p:nvPr/>
        </p:nvSpPr>
        <p:spPr bwMode="auto">
          <a:xfrm>
            <a:off x="140677" y="5211030"/>
            <a:ext cx="33996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1600" dirty="0">
                <a:latin typeface="+mn-lt"/>
              </a:rPr>
              <a:t>Σχηματική απεικόνιση ραχιαίας ανατομής του εγκεφάλου του </a:t>
            </a:r>
            <a:r>
              <a:rPr lang="el-GR" altLang="el-GR" sz="1600" dirty="0" smtClean="0">
                <a:latin typeface="+mn-lt"/>
              </a:rPr>
              <a:t>Βάτραχου.</a:t>
            </a:r>
            <a:endParaRPr lang="el-GR" altLang="el-GR" sz="16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2797" y="584155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</a:t>
            </a:r>
            <a:r>
              <a:rPr lang="en-US" sz="1200" dirty="0" smtClean="0"/>
              <a:t>6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229267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Εγκέφαλος βατράχου 2/5 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01" y="1310991"/>
            <a:ext cx="4761559" cy="4877695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133889" y="5351397"/>
            <a:ext cx="24032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1600" dirty="0">
                <a:latin typeface="+mn-lt"/>
              </a:rPr>
              <a:t>Νευρικό σύστημα Βάτραχου </a:t>
            </a:r>
            <a:r>
              <a:rPr lang="en-US" altLang="el-GR" sz="1600" dirty="0">
                <a:latin typeface="+mn-lt"/>
              </a:rPr>
              <a:t>:</a:t>
            </a:r>
            <a:r>
              <a:rPr lang="el-GR" altLang="el-GR" sz="1600" dirty="0">
                <a:latin typeface="+mn-lt"/>
              </a:rPr>
              <a:t> Εγκέφαλος</a:t>
            </a:r>
            <a:endParaRPr lang="en-US" altLang="el-GR" sz="16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2797" y="584155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</a:t>
            </a:r>
            <a:r>
              <a:rPr lang="en-US" sz="1200" dirty="0" smtClean="0"/>
              <a:t>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994712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Εγκέφαλος βατράχου 3/5</a:t>
            </a:r>
            <a:endParaRPr lang="en-US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56" y="1825625"/>
            <a:ext cx="5803287" cy="435133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2η. Εργαστηριακή Άσκηση Ανατομής Βατράχου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CBB-799C-41AD-AF6D-3C8ADBC14C6E}" type="slidenum">
              <a:rPr lang="el-GR" altLang="en-US" smtClean="0"/>
              <a:pPr/>
              <a:t>27</a:t>
            </a:fld>
            <a:endParaRPr lang="el-G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131883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28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Εγκέφαλος βατράχου </a:t>
            </a:r>
            <a:r>
              <a:rPr lang="el-GR" dirty="0" smtClean="0"/>
              <a:t>4/5</a:t>
            </a:r>
            <a:endParaRPr lang="en-US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45" y="1825625"/>
            <a:ext cx="5804909" cy="435133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2η. Εργαστηριακή Άσκηση Ανατομής Βατράχου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CBB-799C-41AD-AF6D-3C8ADBC14C6E}" type="slidenum">
              <a:rPr lang="el-GR" altLang="en-US" smtClean="0"/>
              <a:pPr/>
              <a:t>28</a:t>
            </a:fld>
            <a:endParaRPr lang="el-G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132694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29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Εγκέφαλος βατράχου 5/5</a:t>
            </a:r>
            <a:endParaRPr lang="en-US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55399"/>
            <a:ext cx="7886700" cy="2891790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2η. Εργαστηριακή Άσκηση Ανατομής Βατράχου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CBB-799C-41AD-AF6D-3C8ADBC14C6E}" type="slidenum">
              <a:rPr lang="el-GR" altLang="en-US" smtClean="0"/>
              <a:pPr/>
              <a:t>29</a:t>
            </a:fld>
            <a:endParaRPr lang="el-G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201432" y="513454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30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8649" y="315912"/>
            <a:ext cx="7886700" cy="1325563"/>
          </a:xfrm>
        </p:spPr>
        <p:txBody>
          <a:bodyPr>
            <a:normAutofit/>
          </a:bodyPr>
          <a:lstStyle/>
          <a:p>
            <a:r>
              <a:rPr lang="el-GR" sz="4000" dirty="0" smtClean="0"/>
              <a:t>Εξωτερική μορφολογία</a:t>
            </a:r>
            <a:endParaRPr lang="el-GR" sz="40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323" y="1825625"/>
            <a:ext cx="5923353" cy="4351338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75786" y="559559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Νευρικό σύστημα </a:t>
            </a:r>
            <a:endParaRPr lang="el-GR" sz="4000" dirty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7" b="12537"/>
          <a:stretch>
            <a:fillRect/>
          </a:stretch>
        </p:blipFill>
        <p:spPr>
          <a:xfrm>
            <a:off x="3563396" y="854439"/>
            <a:ext cx="4951953" cy="5213476"/>
          </a:xfrm>
        </p:spPr>
      </p:pic>
      <p:sp>
        <p:nvSpPr>
          <p:cNvPr id="11" name="Θέση κειμένου 10"/>
          <p:cNvSpPr>
            <a:spLocks noGrp="1"/>
          </p:cNvSpPr>
          <p:nvPr>
            <p:ph type="body" sz="half" idx="2"/>
          </p:nvPr>
        </p:nvSpPr>
        <p:spPr>
          <a:xfrm>
            <a:off x="938213" y="2256327"/>
            <a:ext cx="2949178" cy="3811588"/>
          </a:xfrm>
        </p:spPr>
        <p:txBody>
          <a:bodyPr/>
          <a:lstStyle/>
          <a:p>
            <a:pPr marL="0" indent="0">
              <a:buNone/>
            </a:pPr>
            <a:r>
              <a:rPr lang="el-GR" altLang="el-GR" sz="2000" dirty="0"/>
              <a:t>Νευρικό σύστημα Βάτραχου </a:t>
            </a:r>
            <a:r>
              <a:rPr lang="en-US" altLang="el-GR" sz="2000" dirty="0"/>
              <a:t>:</a:t>
            </a:r>
            <a:r>
              <a:rPr lang="el-GR" altLang="el-GR" sz="2000" dirty="0"/>
              <a:t> </a:t>
            </a:r>
          </a:p>
          <a:p>
            <a:pPr marL="0" indent="0">
              <a:buNone/>
            </a:pPr>
            <a:r>
              <a:rPr lang="el-GR" altLang="el-GR" sz="2000" dirty="0"/>
              <a:t>Το ισχιακό νεύρο και οι διακλαδώσεις </a:t>
            </a:r>
            <a:r>
              <a:rPr lang="el-GR" altLang="el-GR" sz="2000" dirty="0" smtClean="0"/>
              <a:t>του.</a:t>
            </a:r>
            <a:endParaRPr lang="en-US" altLang="el-GR" sz="2000" dirty="0"/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2797" y="566167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195929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Τέλος Παρουσίασης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</a:rPr>
              <a:t>Σημειώματα</a:t>
            </a:r>
            <a:endParaRPr lang="el-GR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 useBgFill="1">
        <p:nvSpPr>
          <p:cNvPr id="11264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n-US" sz="2000" smtClean="0"/>
              <a:t>Το παρόν έργο αποτελεί την έκδοση 1.0.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2η. Εργαστηριακή Άσκηση Ανατομής Βατράχου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1F546-0C8F-4432-ACA8-6C0ADB8BBB42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 useBgFill="1">
        <p:nvSpPr>
          <p:cNvPr id="11366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Εθνικόν</a:t>
            </a:r>
            <a:r>
              <a:rPr lang="el-GR" altLang="en-US" sz="2000" dirty="0" smtClean="0"/>
              <a:t> και </a:t>
            </a:r>
            <a:r>
              <a:rPr lang="el-GR" altLang="en-US" sz="2000" dirty="0" err="1" smtClean="0"/>
              <a:t>Καποδιστριακόν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smtClean="0"/>
              <a:t>Ρόζα – Μαρία Τζαννετάτου Πολυμένη, Επίκουρη Καθηγήτρια. «Ζωολογία </a:t>
            </a:r>
            <a:r>
              <a:rPr lang="en-US" altLang="en-US" sz="2000" dirty="0" smtClean="0"/>
              <a:t>II</a:t>
            </a:r>
            <a:r>
              <a:rPr lang="el-GR" altLang="en-US" sz="2000" dirty="0" smtClean="0"/>
              <a:t>.</a:t>
            </a:r>
            <a:r>
              <a:rPr lang="el-GR" altLang="en-US" sz="2000" dirty="0" smtClean="0">
                <a:solidFill>
                  <a:srgbClr val="FF0000"/>
                </a:solidFill>
              </a:rPr>
              <a:t> </a:t>
            </a:r>
            <a:r>
              <a:rPr lang="el-GR" altLang="en-US" sz="2000" dirty="0" smtClean="0"/>
              <a:t>Ενότητα 2. Εργαστηριακή άσκηση Ανατομής Βατράχου». Έκδοση: 1.0. Αθήνα 201</a:t>
            </a:r>
            <a:r>
              <a:rPr lang="en-US" altLang="en-US" sz="2000" dirty="0" smtClean="0"/>
              <a:t>5</a:t>
            </a:r>
            <a:r>
              <a:rPr lang="el-GR" altLang="en-US" sz="2000" dirty="0" smtClean="0"/>
              <a:t>. Διαθέσιμο από τη δικτυακή διεύθυνση: </a:t>
            </a:r>
            <a:r>
              <a:rPr lang="en-GB" altLang="en-US" sz="2000" dirty="0"/>
              <a:t>http://opencourses.uoa.gr/courses/BIOL1/</a:t>
            </a:r>
            <a:r>
              <a:rPr lang="el-GR" altLang="en-US" sz="2000" dirty="0" smtClean="0"/>
              <a:t>.</a:t>
            </a:r>
          </a:p>
          <a:p>
            <a:pPr marL="0" indent="0"/>
            <a:endParaRPr lang="el-GR" altLang="en-US" dirty="0" smtClean="0"/>
          </a:p>
          <a:p>
            <a:pPr marL="0" indent="0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2η. Εργαστηριακή Άσκηση Ανατομής Βατράχου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EBA9A-717F-4E81-A601-969B4396BD57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(1/5)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</a:t>
            </a:r>
          </a:p>
          <a:p>
            <a:pPr>
              <a:spcBef>
                <a:spcPts val="600"/>
              </a:spcBef>
            </a:pPr>
            <a:r>
              <a:rPr lang="el-GR" sz="1600" dirty="0" smtClean="0"/>
              <a:t>Εικόνα 1. </a:t>
            </a:r>
            <a:r>
              <a:rPr lang="en-US" sz="1600" dirty="0"/>
              <a:t>Copyright © 2003 - 2008 </a:t>
            </a:r>
            <a:r>
              <a:rPr lang="en-US" sz="1600" dirty="0" err="1"/>
              <a:t>Reptarium</a:t>
            </a:r>
            <a:r>
              <a:rPr lang="en-US" sz="1600" dirty="0"/>
              <a:t> association. </a:t>
            </a:r>
            <a:r>
              <a:rPr lang="el-GR" sz="1600" dirty="0"/>
              <a:t>Σύνδεσμος: </a:t>
            </a:r>
            <a:r>
              <a:rPr lang="en-US" sz="1600" dirty="0"/>
              <a:t>http://www.jiho.cz/en/photogallery/14314. </a:t>
            </a:r>
            <a:r>
              <a:rPr lang="el-GR" sz="1600" dirty="0"/>
              <a:t>Πηγή: </a:t>
            </a:r>
            <a:r>
              <a:rPr lang="en-US" sz="1600" dirty="0"/>
              <a:t>http://www.jiho.cz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dirty="0"/>
              <a:t>Εικόνα 2. © 2014 </a:t>
            </a:r>
            <a:r>
              <a:rPr lang="en-US" sz="1600" dirty="0" err="1"/>
              <a:t>StudyBlue</a:t>
            </a:r>
            <a:r>
              <a:rPr lang="en-US" sz="1600" dirty="0"/>
              <a:t> Inc.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https://www.studyblue.com/notes/note/n/frog-/deck/6584941. </a:t>
            </a:r>
            <a:r>
              <a:rPr lang="el-GR" sz="1600" dirty="0"/>
              <a:t>Πηγή: </a:t>
            </a:r>
            <a:r>
              <a:rPr lang="en-US" sz="1600" dirty="0"/>
              <a:t>https://www.studyblue.com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dirty="0"/>
              <a:t>Εικόνα 3. © </a:t>
            </a:r>
            <a:r>
              <a:rPr lang="en-US" sz="1600" dirty="0"/>
              <a:t>Copyright 2015 Palm Beach County, FL . </a:t>
            </a:r>
            <a:r>
              <a:rPr lang="el-GR" sz="1600" dirty="0"/>
              <a:t>Σύνδεσμος: </a:t>
            </a:r>
            <a:r>
              <a:rPr lang="en-US" sz="1600" dirty="0"/>
              <a:t>http://www.pbcgov.com/newsroom/1012/10-30-12_bufo_toad.htm. </a:t>
            </a:r>
            <a:r>
              <a:rPr lang="el-GR" sz="1600" dirty="0"/>
              <a:t>Πηγή: </a:t>
            </a:r>
            <a:r>
              <a:rPr lang="en-US" sz="1600" dirty="0"/>
              <a:t>http://www.pbcgov.com/ . </a:t>
            </a:r>
          </a:p>
          <a:p>
            <a:pPr>
              <a:spcBef>
                <a:spcPts val="600"/>
              </a:spcBef>
            </a:pPr>
            <a:r>
              <a:rPr lang="el-GR" sz="1600" dirty="0"/>
              <a:t>Εικόνα 4. </a:t>
            </a:r>
            <a:r>
              <a:rPr lang="en-US" sz="1600" dirty="0"/>
              <a:t>Photo </a:t>
            </a:r>
            <a:r>
              <a:rPr lang="en-US" sz="1600" dirty="0" err="1"/>
              <a:t>Abdreas</a:t>
            </a:r>
            <a:r>
              <a:rPr lang="en-US" sz="1600" dirty="0"/>
              <a:t> Meyer, Karch.ch. </a:t>
            </a:r>
            <a:r>
              <a:rPr lang="el-GR" sz="1600" dirty="0"/>
              <a:t>Σύνδεσμος: </a:t>
            </a:r>
            <a:r>
              <a:rPr lang="en-US" sz="1600" dirty="0"/>
              <a:t>http://www.herpetofauna.gr/index.php?module=cats&amp;page=read&amp;id=211&amp;sid=209. </a:t>
            </a:r>
            <a:r>
              <a:rPr lang="el-GR" sz="1600" dirty="0"/>
              <a:t>Πηγή: </a:t>
            </a:r>
            <a:r>
              <a:rPr lang="en-US" sz="1600" dirty="0"/>
              <a:t>http://www.herpetofauna.gr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dirty="0"/>
              <a:t>Εικόνα 5. </a:t>
            </a:r>
            <a:r>
              <a:rPr lang="en-US" sz="1600" dirty="0"/>
              <a:t>Image purchased by Mr. </a:t>
            </a:r>
            <a:r>
              <a:rPr lang="en-US" sz="1600" dirty="0" err="1"/>
              <a:t>Lazaroff</a:t>
            </a:r>
            <a:r>
              <a:rPr lang="en-US" sz="1600" dirty="0"/>
              <a:t>, by subscription, from http://www.clipart.com. </a:t>
            </a:r>
            <a:r>
              <a:rPr lang="el-GR" sz="1600" dirty="0"/>
              <a:t>Σύνδεσμος: </a:t>
            </a:r>
            <a:r>
              <a:rPr lang="en-US" sz="1600" dirty="0"/>
              <a:t>http://shs2.westport.k12.ct.us/mjvl/biology/dissect/frog.htm.  </a:t>
            </a:r>
            <a:r>
              <a:rPr lang="el-GR" sz="1600" dirty="0"/>
              <a:t>Πηγή: </a:t>
            </a:r>
            <a:r>
              <a:rPr lang="en-US" sz="1600" dirty="0"/>
              <a:t>http://shs2.westport.k12.ct.us/mjvl/lazaroff/lazaroff.htm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dirty="0" smtClean="0"/>
              <a:t>Εικόνα </a:t>
            </a:r>
            <a:r>
              <a:rPr lang="el-GR" sz="1600" dirty="0"/>
              <a:t>6. </a:t>
            </a:r>
            <a:r>
              <a:rPr lang="en-US" sz="1600" dirty="0"/>
              <a:t>Houghton Mifflin Harcourt Publishing Company. </a:t>
            </a:r>
            <a:r>
              <a:rPr lang="el-GR" sz="1600" dirty="0"/>
              <a:t>Σύνδεσμος: </a:t>
            </a:r>
            <a:r>
              <a:rPr lang="en-US" sz="1600" dirty="0"/>
              <a:t>http://www.biologyjunction.com/frog_dissection.htm. </a:t>
            </a:r>
            <a:r>
              <a:rPr lang="el-GR" sz="1600" dirty="0"/>
              <a:t>Πηγή: </a:t>
            </a:r>
            <a:r>
              <a:rPr lang="en-US" sz="1600" dirty="0"/>
              <a:t>MODERN BIOLOGY </a:t>
            </a:r>
            <a:br>
              <a:rPr lang="en-US" sz="1600" dirty="0"/>
            </a:br>
            <a:r>
              <a:rPr lang="en-US" sz="1600" dirty="0"/>
              <a:t>by Holt, Rinehart, &amp; Winston, 2009 edition.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(2/5)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dirty="0"/>
              <a:t>Εικόνα 7. </a:t>
            </a:r>
            <a:r>
              <a:rPr lang="en-US" sz="1600" dirty="0"/>
              <a:t>Houghton Mifflin Harcourt Publishing Company http://www.biologyjunction.com/frog_dissection.htm. </a:t>
            </a:r>
            <a:r>
              <a:rPr lang="el-GR" sz="1600" dirty="0"/>
              <a:t>Πηγή: </a:t>
            </a:r>
            <a:r>
              <a:rPr lang="en-US" sz="1600" dirty="0"/>
              <a:t>MODERN BIOLOGY </a:t>
            </a:r>
            <a:br>
              <a:rPr lang="en-US" sz="1600" dirty="0"/>
            </a:br>
            <a:r>
              <a:rPr lang="en-US" sz="1600" dirty="0"/>
              <a:t>by Holt, Rinehart, &amp; Winston, 2009 edition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dirty="0" smtClean="0"/>
              <a:t>Εικόνα  </a:t>
            </a:r>
            <a:r>
              <a:rPr lang="en-US" sz="1600" dirty="0" smtClean="0"/>
              <a:t>8</a:t>
            </a:r>
            <a:r>
              <a:rPr lang="el-GR" sz="1600" dirty="0" smtClean="0"/>
              <a:t>. </a:t>
            </a:r>
            <a:r>
              <a:rPr lang="en-US" sz="1600" dirty="0"/>
              <a:t>Image purchased by Mr. </a:t>
            </a:r>
            <a:r>
              <a:rPr lang="en-US" sz="1600" dirty="0" err="1"/>
              <a:t>Lazaroff</a:t>
            </a:r>
            <a:r>
              <a:rPr lang="en-US" sz="1600" dirty="0"/>
              <a:t>, by subscription, from http://www.clipart.com. </a:t>
            </a:r>
            <a:r>
              <a:rPr lang="el-GR" sz="1600" dirty="0"/>
              <a:t>Σύνδεσμος: </a:t>
            </a:r>
            <a:r>
              <a:rPr lang="en-US" sz="1600" dirty="0"/>
              <a:t>http://shs2.westport.k12.ct.us/mjvl/biology/dissect/frog.htm.  </a:t>
            </a:r>
            <a:r>
              <a:rPr lang="el-GR" sz="1600" dirty="0"/>
              <a:t>Πηγή: </a:t>
            </a:r>
            <a:r>
              <a:rPr lang="en-US" sz="1600" dirty="0"/>
              <a:t>http://shs2.westport.k12.ct.us/mjvl/lazaroff/lazaroff.htm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dirty="0"/>
              <a:t>Εικόνα </a:t>
            </a:r>
            <a:r>
              <a:rPr lang="en-US" sz="1600" dirty="0" smtClean="0"/>
              <a:t>9</a:t>
            </a:r>
            <a:r>
              <a:rPr lang="el-GR" sz="1600" dirty="0" smtClean="0"/>
              <a:t>. </a:t>
            </a:r>
            <a:r>
              <a:rPr lang="en-US" sz="1600" dirty="0"/>
              <a:t>Copyright © 2015 Penn State Altoona; All rights reserved.  </a:t>
            </a:r>
            <a:r>
              <a:rPr lang="el-GR" sz="1600" dirty="0"/>
              <a:t>Σύνδεσμος: </a:t>
            </a:r>
            <a:r>
              <a:rPr lang="en-US" sz="1600" dirty="0"/>
              <a:t>https://www.altoona.psu.edu/academics/www/mns/bioal/Frog/mouth.htm. </a:t>
            </a:r>
            <a:r>
              <a:rPr lang="el-GR" sz="1600" dirty="0"/>
              <a:t>Πηγή: </a:t>
            </a:r>
            <a:r>
              <a:rPr lang="en-US" sz="1600" dirty="0">
                <a:hlinkClick r:id="rId3"/>
              </a:rPr>
              <a:t>https://www.altoona.psu.edu/biology</a:t>
            </a:r>
            <a:r>
              <a:rPr lang="en-US" sz="1600" dirty="0" smtClean="0">
                <a:hlinkClick r:id="rId3"/>
              </a:rPr>
              <a:t>/</a:t>
            </a:r>
            <a:r>
              <a:rPr lang="en-US" sz="1600" dirty="0" smtClean="0"/>
              <a:t>.</a:t>
            </a:r>
          </a:p>
          <a:p>
            <a:pPr>
              <a:spcBef>
                <a:spcPts val="600"/>
              </a:spcBef>
            </a:pPr>
            <a:r>
              <a:rPr lang="el-GR" sz="1600" dirty="0" smtClean="0"/>
              <a:t>Εικόνα 10. </a:t>
            </a:r>
            <a:r>
              <a:rPr lang="en-US" sz="1600" dirty="0" smtClean="0"/>
              <a:t>Copyrighted.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dirty="0"/>
              <a:t>Εικόνα 11 . </a:t>
            </a:r>
            <a:r>
              <a:rPr lang="en-US" sz="1600" dirty="0"/>
              <a:t>Image purchased by Mr. </a:t>
            </a:r>
            <a:r>
              <a:rPr lang="en-US" sz="1600" dirty="0" err="1"/>
              <a:t>Lazaroff</a:t>
            </a:r>
            <a:r>
              <a:rPr lang="en-US" sz="1600" dirty="0"/>
              <a:t>, by subscription, from http://www.clipart.com. </a:t>
            </a:r>
            <a:r>
              <a:rPr lang="el-GR" sz="1600" dirty="0"/>
              <a:t>Σύνδεσμος: </a:t>
            </a:r>
            <a:r>
              <a:rPr lang="en-US" sz="1600" dirty="0"/>
              <a:t>http://shs2.westport.k12.ct.us/mjvl/biology/dissect/frog.htm.  </a:t>
            </a:r>
            <a:r>
              <a:rPr lang="el-GR" sz="1600" dirty="0"/>
              <a:t>Πηγή: </a:t>
            </a:r>
            <a:r>
              <a:rPr lang="en-US" sz="1600" dirty="0"/>
              <a:t>http://shs2.westport.k12.ct.us/mjvl/lazaroff/lazaroff.htm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dirty="0"/>
              <a:t>Εικόνα 12. Σύνδεσμος: </a:t>
            </a:r>
            <a:r>
              <a:rPr lang="en-US" sz="1600" dirty="0"/>
              <a:t>https://dj003.k12.sd.us/science%20labs/dissection/frog%20dissection/frog_dissection.htm. </a:t>
            </a:r>
            <a:r>
              <a:rPr lang="el-GR" sz="1600" dirty="0"/>
              <a:t>Πηγή: </a:t>
            </a:r>
            <a:r>
              <a:rPr lang="en-US" sz="1600" dirty="0"/>
              <a:t>https://dj003.k12.sd.us/.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1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8649" y="315912"/>
            <a:ext cx="7886700" cy="1325563"/>
          </a:xfrm>
        </p:spPr>
        <p:txBody>
          <a:bodyPr>
            <a:normAutofit/>
          </a:bodyPr>
          <a:lstStyle/>
          <a:p>
            <a:r>
              <a:rPr lang="el-GR" sz="4000" dirty="0" smtClean="0"/>
              <a:t>Εξωτερική μορφολογία</a:t>
            </a:r>
            <a:endParaRPr lang="el-GR" sz="40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91909" y="43998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</a:t>
            </a:r>
            <a:endParaRPr lang="el-GR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472892" y="589996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20871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(3/5)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dirty="0"/>
              <a:t>Εικόνα  13. </a:t>
            </a:r>
            <a:r>
              <a:rPr lang="en-US" sz="1600" dirty="0"/>
              <a:t>Image purchased by Mr. </a:t>
            </a:r>
            <a:r>
              <a:rPr lang="en-US" sz="1600" dirty="0" err="1"/>
              <a:t>Lazaroff</a:t>
            </a:r>
            <a:r>
              <a:rPr lang="en-US" sz="1600" dirty="0"/>
              <a:t>, by subscription, from http://www.clipart.com. </a:t>
            </a:r>
            <a:r>
              <a:rPr lang="el-GR" sz="1600" dirty="0"/>
              <a:t>Σύνδεσμος: </a:t>
            </a:r>
            <a:r>
              <a:rPr lang="en-US" sz="1600" dirty="0"/>
              <a:t>http://shs2.westport.k12.ct.us/mjvl/biology/dissect/frog.htm.  </a:t>
            </a:r>
            <a:r>
              <a:rPr lang="el-GR" sz="1600" dirty="0"/>
              <a:t>Πηγή: </a:t>
            </a:r>
            <a:r>
              <a:rPr lang="en-US" sz="1600" dirty="0"/>
              <a:t>http://shs2.westport.k12.ct.us/mjvl/lazaroff/lazaroff.htm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dirty="0"/>
              <a:t>Εικόνα 14.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dirty="0"/>
              <a:t>Εικόνα 15. Σύνδεσμος: </a:t>
            </a:r>
            <a:r>
              <a:rPr lang="en-US" sz="1600" dirty="0"/>
              <a:t>http://hdimagelib.com/frog+dissection+muscles. </a:t>
            </a:r>
            <a:r>
              <a:rPr lang="el-GR" sz="1600" dirty="0"/>
              <a:t>Πηγή: </a:t>
            </a:r>
            <a:r>
              <a:rPr lang="en-US" sz="1600" dirty="0"/>
              <a:t>https://www.valdosta.edu/academics/library/depts/media-center/student-resources/portfolio/zoology-dissections-study-guides.php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dirty="0"/>
              <a:t>Εικόνα 16. </a:t>
            </a:r>
            <a:r>
              <a:rPr lang="en-US" sz="1600" dirty="0"/>
              <a:t>Copyrighted. </a:t>
            </a:r>
          </a:p>
          <a:p>
            <a:pPr>
              <a:spcBef>
                <a:spcPts val="600"/>
              </a:spcBef>
            </a:pPr>
            <a:r>
              <a:rPr lang="el-GR" sz="1600" dirty="0"/>
              <a:t>Εικόνα 17. Σύνδεσμος: </a:t>
            </a:r>
            <a:r>
              <a:rPr lang="en-US" sz="1600" dirty="0"/>
              <a:t>http://easytimegallery.com/f/frog-dissection-spleen.html. </a:t>
            </a:r>
            <a:r>
              <a:rPr lang="el-GR" sz="1600" dirty="0"/>
              <a:t>Πηγή: </a:t>
            </a:r>
            <a:r>
              <a:rPr lang="en-US" sz="1600" dirty="0"/>
              <a:t>http://easytimegallery.com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dirty="0"/>
              <a:t>Εικόνα 18. </a:t>
            </a:r>
            <a:r>
              <a:rPr lang="en-US" sz="1600" dirty="0"/>
              <a:t>Fuente U. </a:t>
            </a:r>
            <a:r>
              <a:rPr lang="en-US" sz="1600" dirty="0" err="1"/>
              <a:t>Pennsilvania</a:t>
            </a:r>
            <a:r>
              <a:rPr lang="en-US" sz="1600" dirty="0"/>
              <a:t> </a:t>
            </a:r>
            <a:r>
              <a:rPr lang="en-US" sz="1600" dirty="0" err="1"/>
              <a:t>bajo</a:t>
            </a:r>
            <a:r>
              <a:rPr lang="en-US" sz="1600" dirty="0"/>
              <a:t> </a:t>
            </a:r>
            <a:r>
              <a:rPr lang="en-US" sz="1600" dirty="0" err="1"/>
              <a:t>licencia</a:t>
            </a:r>
            <a:r>
              <a:rPr lang="en-US" sz="1600" dirty="0"/>
              <a:t> Creative Commons. </a:t>
            </a:r>
            <a:r>
              <a:rPr lang="el-GR" sz="1600" dirty="0"/>
              <a:t>Σύνδεσμος : </a:t>
            </a:r>
            <a:r>
              <a:rPr lang="en-US" sz="1600" dirty="0"/>
              <a:t>http://e-ducativa.catedu.es/44700165/aula/archivos/repositorio/750/971/html/2_anatomia_del_aparato_reproductor_en_vertebrados_e_invertebrados.html. </a:t>
            </a:r>
            <a:r>
              <a:rPr lang="el-GR" sz="1600" dirty="0"/>
              <a:t>Πηγή: </a:t>
            </a:r>
            <a:r>
              <a:rPr lang="en-US" sz="1600" dirty="0"/>
              <a:t>http://e-ducativa.catedu.es/44700165/sitio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dirty="0"/>
              <a:t>Εικόνα 19. </a:t>
            </a:r>
            <a:r>
              <a:rPr lang="en-US" sz="1600" dirty="0"/>
              <a:t>Copyright © 2015 Penn State Altoona;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https://www.altoona.psu.edu/academics/www/mns/bioal/Frog/digest.htm. </a:t>
            </a:r>
            <a:r>
              <a:rPr lang="el-GR" sz="1600" dirty="0"/>
              <a:t>Πηγή: </a:t>
            </a:r>
            <a:r>
              <a:rPr lang="en-US" sz="1600" dirty="0"/>
              <a:t>https://www.altoona.psu.edu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dirty="0"/>
              <a:t>Εικόνα 20. </a:t>
            </a:r>
            <a:r>
              <a:rPr lang="en-US" sz="1600" dirty="0"/>
              <a:t>Copyright © 2015 Penn State Altoona; All rights reserved. </a:t>
            </a:r>
            <a:r>
              <a:rPr lang="en-US" sz="1600" dirty="0" err="1"/>
              <a:t>Σύνδεσμος</a:t>
            </a:r>
            <a:r>
              <a:rPr lang="en-US" sz="1600" dirty="0"/>
              <a:t>: https://www.altoona.psu.edu/academics/www/mns/bioal/Frog/circ.htm. </a:t>
            </a:r>
            <a:r>
              <a:rPr lang="en-US" sz="1600" dirty="0" err="1"/>
              <a:t>Πηγή</a:t>
            </a:r>
            <a:r>
              <a:rPr lang="en-US" sz="1600" dirty="0"/>
              <a:t>: https://www.altoona.psu.edu.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Copyright </a:t>
            </a:r>
            <a:r>
              <a:rPr lang="en-US" sz="1600" dirty="0"/>
              <a:t>© 2005-2011 - Bernard </a:t>
            </a:r>
            <a:r>
              <a:rPr lang="en-US" sz="1600" dirty="0" err="1"/>
              <a:t>Dery</a:t>
            </a:r>
            <a:r>
              <a:rPr lang="en-US" sz="1600" dirty="0"/>
              <a:t>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http://www.infovisual.info/02/027_en.html. </a:t>
            </a:r>
            <a:r>
              <a:rPr lang="el-GR" sz="1600" dirty="0"/>
              <a:t>Πηγή: </a:t>
            </a:r>
            <a:r>
              <a:rPr lang="en-US" sz="1600" dirty="0"/>
              <a:t>http://www.infovisual.info/.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7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(4/5)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dirty="0"/>
              <a:t>Εικόνα 21. </a:t>
            </a:r>
            <a:r>
              <a:rPr lang="en-US" sz="1600" dirty="0"/>
              <a:t>Image purchased by Mr. </a:t>
            </a:r>
            <a:r>
              <a:rPr lang="en-US" sz="1600" dirty="0" err="1"/>
              <a:t>Lazaroff</a:t>
            </a:r>
            <a:r>
              <a:rPr lang="en-US" sz="1600" dirty="0"/>
              <a:t>, by subscription, from http://www.clipart.com. </a:t>
            </a:r>
            <a:r>
              <a:rPr lang="en-US" sz="1600" dirty="0" err="1"/>
              <a:t>Σύνδεσμος</a:t>
            </a:r>
            <a:r>
              <a:rPr lang="en-US" sz="1600" dirty="0"/>
              <a:t>: http://shs2.westport.k12.ct.us/mjvl/biology/dissect/frog.htm.  </a:t>
            </a:r>
            <a:r>
              <a:rPr lang="en-US" sz="1600" dirty="0" err="1"/>
              <a:t>Πηγή</a:t>
            </a:r>
            <a:r>
              <a:rPr lang="en-US" sz="1600" dirty="0"/>
              <a:t>: http://shs2.westport.k12.ct.us/mjvl/lazaroff/lazaroff.htm.</a:t>
            </a:r>
          </a:p>
          <a:p>
            <a:pPr>
              <a:spcBef>
                <a:spcPts val="600"/>
              </a:spcBef>
            </a:pPr>
            <a:r>
              <a:rPr lang="el-GR" sz="1600" dirty="0" smtClean="0"/>
              <a:t>Εικόνα </a:t>
            </a:r>
            <a:r>
              <a:rPr lang="el-GR" sz="1600" dirty="0"/>
              <a:t>22. </a:t>
            </a:r>
            <a:r>
              <a:rPr lang="en-US" sz="1600" dirty="0" smtClean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dirty="0" smtClean="0"/>
              <a:t>Εικόνα </a:t>
            </a:r>
            <a:r>
              <a:rPr lang="el-GR" sz="1600" dirty="0"/>
              <a:t>23. </a:t>
            </a:r>
            <a:r>
              <a:rPr lang="en-US" sz="1600" dirty="0"/>
              <a:t>Image purchased by Mr. </a:t>
            </a:r>
            <a:r>
              <a:rPr lang="en-US" sz="1600" dirty="0" err="1"/>
              <a:t>Lazaroff</a:t>
            </a:r>
            <a:r>
              <a:rPr lang="en-US" sz="1600" dirty="0"/>
              <a:t>, by subscription, from http://www.clipart.com. </a:t>
            </a:r>
            <a:r>
              <a:rPr lang="en-US" sz="1600" dirty="0" err="1"/>
              <a:t>Σύνδεσμος</a:t>
            </a:r>
            <a:r>
              <a:rPr lang="en-US" sz="1600" dirty="0"/>
              <a:t>: http://shs2.westport.k12.ct.us/mjvl/biology/dissect/frog.htm.  </a:t>
            </a:r>
            <a:r>
              <a:rPr lang="en-US" sz="1600" dirty="0" err="1"/>
              <a:t>Πηγή</a:t>
            </a:r>
            <a:r>
              <a:rPr lang="en-US" sz="1600" dirty="0"/>
              <a:t>: http://shs2.westport.k12.ct.us/mjvl/lazaroff/lazaroff.htm.</a:t>
            </a:r>
          </a:p>
          <a:p>
            <a:pPr>
              <a:spcBef>
                <a:spcPts val="600"/>
              </a:spcBef>
            </a:pPr>
            <a:r>
              <a:rPr lang="el-GR" sz="1600" dirty="0" smtClean="0"/>
              <a:t>Εικόνα </a:t>
            </a:r>
            <a:r>
              <a:rPr lang="el-GR" sz="1600" dirty="0"/>
              <a:t>24.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dirty="0" smtClean="0"/>
              <a:t>Εικόνα </a:t>
            </a:r>
            <a:r>
              <a:rPr lang="el-GR" sz="1600" dirty="0"/>
              <a:t>25. </a:t>
            </a:r>
            <a:r>
              <a:rPr lang="en-US" sz="1600" dirty="0"/>
              <a:t>Image purchased by Mr. </a:t>
            </a:r>
            <a:r>
              <a:rPr lang="en-US" sz="1600" dirty="0" err="1"/>
              <a:t>Lazaroff</a:t>
            </a:r>
            <a:r>
              <a:rPr lang="en-US" sz="1600" dirty="0"/>
              <a:t>, by subscription, from http://www.clipart.com. </a:t>
            </a:r>
            <a:r>
              <a:rPr lang="en-US" sz="1600" dirty="0" err="1"/>
              <a:t>Σύνδεσμος</a:t>
            </a:r>
            <a:r>
              <a:rPr lang="en-US" sz="1600" dirty="0"/>
              <a:t>: http://shs2.westport.k12.ct.us/mjvl/biology/dissect/frog.htm.  </a:t>
            </a:r>
            <a:r>
              <a:rPr lang="en-US" sz="1600" dirty="0" err="1"/>
              <a:t>Πηγή</a:t>
            </a:r>
            <a:r>
              <a:rPr lang="en-US" sz="1600" dirty="0"/>
              <a:t>: http://shs2.westport.k12.ct.us/mjvl/lazaroff/lazaroff.htm.</a:t>
            </a:r>
          </a:p>
          <a:p>
            <a:pPr>
              <a:spcBef>
                <a:spcPts val="600"/>
              </a:spcBef>
            </a:pPr>
            <a:r>
              <a:rPr lang="el-GR" sz="1600" dirty="0" smtClean="0"/>
              <a:t>Εικόνα </a:t>
            </a:r>
            <a:r>
              <a:rPr lang="el-GR" sz="1600" dirty="0"/>
              <a:t>26.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dirty="0" smtClean="0"/>
              <a:t>Εικόνα </a:t>
            </a:r>
            <a:r>
              <a:rPr lang="el-GR" sz="1600" dirty="0"/>
              <a:t>27. </a:t>
            </a:r>
            <a:r>
              <a:rPr lang="en-US" sz="1600" dirty="0"/>
              <a:t>Image purchased by Mr. </a:t>
            </a:r>
            <a:r>
              <a:rPr lang="en-US" sz="1600" dirty="0" err="1"/>
              <a:t>Lazaroff</a:t>
            </a:r>
            <a:r>
              <a:rPr lang="en-US" sz="1600" dirty="0"/>
              <a:t>, by subscription, from http://www.clipart.com. </a:t>
            </a:r>
            <a:r>
              <a:rPr lang="en-US" sz="1600" dirty="0" err="1"/>
              <a:t>Σύνδεσμος</a:t>
            </a:r>
            <a:r>
              <a:rPr lang="en-US" sz="1600" dirty="0"/>
              <a:t>: http://shs2.westport.k12.ct.us/mjvl/biology/dissect/frog.htm.  </a:t>
            </a:r>
            <a:r>
              <a:rPr lang="en-US" sz="1600" dirty="0" err="1"/>
              <a:t>Πηγή</a:t>
            </a:r>
            <a:r>
              <a:rPr lang="en-US" sz="1600" dirty="0"/>
              <a:t>: http://shs2.westport.k12.ct.us/mjvl/lazaroff/lazaroff.htm.</a:t>
            </a:r>
          </a:p>
          <a:p>
            <a:pPr>
              <a:spcBef>
                <a:spcPts val="600"/>
              </a:spcBef>
            </a:pPr>
            <a:r>
              <a:rPr lang="el-GR" sz="1600" dirty="0" smtClean="0"/>
              <a:t>Εικόνα </a:t>
            </a:r>
            <a:r>
              <a:rPr lang="en-US" sz="1600" dirty="0" smtClean="0"/>
              <a:t>28,29</a:t>
            </a:r>
            <a:r>
              <a:rPr lang="el-GR" sz="1600" dirty="0" smtClean="0"/>
              <a:t>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7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(5/5)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dirty="0"/>
              <a:t>Εικόνα </a:t>
            </a:r>
            <a:r>
              <a:rPr lang="el-GR" sz="1600" dirty="0" smtClean="0"/>
              <a:t>3</a:t>
            </a:r>
            <a:r>
              <a:rPr lang="en-US" sz="1600" dirty="0" smtClean="0"/>
              <a:t>0</a:t>
            </a:r>
            <a:r>
              <a:rPr lang="el-GR" sz="1600" dirty="0" smtClean="0"/>
              <a:t>. </a:t>
            </a:r>
            <a:r>
              <a:rPr lang="el-GR" sz="1600" dirty="0"/>
              <a:t>© </a:t>
            </a:r>
            <a:r>
              <a:rPr lang="en-US" sz="1600" dirty="0"/>
              <a:t>by </a:t>
            </a:r>
            <a:r>
              <a:rPr lang="en-US" sz="1600" dirty="0" err="1"/>
              <a:t>Serendip</a:t>
            </a:r>
            <a:r>
              <a:rPr lang="en-US" sz="1600" dirty="0"/>
              <a:t> 1994-2015. </a:t>
            </a:r>
            <a:r>
              <a:rPr lang="el-GR" sz="1600" dirty="0"/>
              <a:t>Σύνδεσμος:  </a:t>
            </a:r>
            <a:r>
              <a:rPr lang="en-US" sz="1600" dirty="0"/>
              <a:t>http://serendip.brynmawr.edu/bb/kinser/Size1.html </a:t>
            </a:r>
            <a:r>
              <a:rPr lang="el-GR" sz="1600" dirty="0"/>
              <a:t>Πηγή: </a:t>
            </a:r>
            <a:r>
              <a:rPr lang="en-US" sz="1600" dirty="0"/>
              <a:t>http://serendip.brynmawr.edu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dirty="0"/>
              <a:t>Εικόνα </a:t>
            </a:r>
            <a:r>
              <a:rPr lang="el-GR" sz="1600" dirty="0" smtClean="0"/>
              <a:t>3</a:t>
            </a:r>
            <a:r>
              <a:rPr lang="en-US" sz="1600" dirty="0" smtClean="0"/>
              <a:t>1</a:t>
            </a:r>
            <a:r>
              <a:rPr lang="el-GR" sz="1600" dirty="0" smtClean="0"/>
              <a:t>. </a:t>
            </a:r>
            <a:r>
              <a:rPr lang="en-US" sz="1600" dirty="0"/>
              <a:t>Copyright © 2015 - NCS Pearson, All rights reserved. </a:t>
            </a:r>
            <a:r>
              <a:rPr lang="en-US" sz="1600" dirty="0" err="1"/>
              <a:t>Σύνδεσμος</a:t>
            </a:r>
            <a:r>
              <a:rPr lang="en-US" sz="1600" dirty="0"/>
              <a:t>: http://www.tutorvista.com/biology/nervous-system-of-a-frog. </a:t>
            </a:r>
            <a:r>
              <a:rPr lang="en-US" sz="1600" dirty="0" err="1"/>
              <a:t>Πηγή:http</a:t>
            </a:r>
            <a:r>
              <a:rPr lang="en-US" sz="1600" dirty="0"/>
              <a:t>://www.tutorvista.com</a:t>
            </a:r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4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8649" y="315912"/>
            <a:ext cx="7886700" cy="1325563"/>
          </a:xfrm>
        </p:spPr>
        <p:txBody>
          <a:bodyPr>
            <a:normAutofit/>
          </a:bodyPr>
          <a:lstStyle/>
          <a:p>
            <a:r>
              <a:rPr lang="el-GR" sz="4000" dirty="0" smtClean="0"/>
              <a:t>Εξωτερική μορφολογία</a:t>
            </a:r>
            <a:endParaRPr lang="el-GR" sz="40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81" y="1768775"/>
            <a:ext cx="7178919" cy="3616146"/>
          </a:xfrm>
        </p:spPr>
      </p:pic>
      <p:sp>
        <p:nvSpPr>
          <p:cNvPr id="6" name="2 - TextBox"/>
          <p:cNvSpPr txBox="1">
            <a:spLocks noChangeArrowheads="1"/>
          </p:cNvSpPr>
          <p:nvPr/>
        </p:nvSpPr>
        <p:spPr bwMode="auto">
          <a:xfrm>
            <a:off x="93784" y="538492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1600" dirty="0">
                <a:latin typeface="+mn-lt"/>
              </a:rPr>
              <a:t>Δεξιό πρόσθιο πόδι βατράχου που δείχνει τη μορφή του τύλου στα διαφορετικά φύλα : 1, αρσενικό με διογκωμένο τύλο, στην αναπαραγωγική περίοδο ; 2, αρσενικό με τύλο μικρότερου μεγέθους αφού είναι εκτός αναπαραγωγικής περιόδου ; 3, θηλυκό</a:t>
            </a: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13569" y="491467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79451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Αναγνώριση φύλου εκ του τύλου</a:t>
            </a:r>
            <a:endParaRPr lang="el-GR" sz="4000" dirty="0"/>
          </a:p>
        </p:txBody>
      </p:sp>
      <p:pic>
        <p:nvPicPr>
          <p:cNvPr id="13" name="Θέση περιεχομένου 1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3" y="1559736"/>
            <a:ext cx="3517740" cy="3685251"/>
          </a:xfrm>
        </p:spPr>
      </p:pic>
      <p:pic>
        <p:nvPicPr>
          <p:cNvPr id="14" name="Θέση περιεχομένου 13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37" y="1658278"/>
            <a:ext cx="3776213" cy="3491983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77077" y="482044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6</a:t>
            </a:r>
            <a:endParaRPr lang="el-G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562833" y="484287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773099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8" name="Text Box 15"/>
          <p:cNvSpPr txBox="1">
            <a:spLocks noChangeArrowheads="1"/>
          </p:cNvSpPr>
          <p:nvPr/>
        </p:nvSpPr>
        <p:spPr bwMode="auto">
          <a:xfrm>
            <a:off x="0" y="5586719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l-GR" altLang="el-GR" sz="1600" dirty="0">
                <a:latin typeface="+mn-lt"/>
              </a:rPr>
              <a:t>Σχηματική απεικόνιση στοματικής κοιλότητας </a:t>
            </a:r>
            <a:r>
              <a:rPr lang="el-GR" altLang="el-GR" sz="1600" dirty="0" smtClean="0">
                <a:latin typeface="+mn-lt"/>
              </a:rPr>
              <a:t>Βατράχου.</a:t>
            </a:r>
            <a:endParaRPr lang="el-GR" altLang="el-GR" sz="1600" dirty="0">
              <a:latin typeface="+mn-lt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Στοματική κοιλότητα 1/3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7886700" cy="3896030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57902" y="524814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Στοματική κοιλότητα 2/3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95" y="1586194"/>
            <a:ext cx="5927528" cy="4590769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Ανατομής Βατράχου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68509" y="589996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Στοματική κοιλότητα 3/3</a:t>
            </a:r>
            <a:endParaRPr lang="en-US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03" y="1825625"/>
            <a:ext cx="7742594" cy="435133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 smtClean="0"/>
              <a:t>Ενότητα 2η. Εργαστηριακή Άσκηση Ανατομής Βατράχου</a:t>
            </a:r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8CBB-799C-41AD-AF6D-3C8ADBC14C6E}" type="slidenum">
              <a:rPr lang="el-GR" altLang="en-US" smtClean="0"/>
              <a:pPr/>
              <a:t>9</a:t>
            </a:fld>
            <a:endParaRPr lang="el-G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101537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Θέμα του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Θέμα του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TEMPLATE1a</Template>
  <TotalTime>1433</TotalTime>
  <Words>1005</Words>
  <Application>Microsoft Office PowerPoint</Application>
  <PresentationFormat>On-screen Show (4:3)</PresentationFormat>
  <Paragraphs>271</Paragraphs>
  <Slides>42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MS PGothic</vt:lpstr>
      <vt:lpstr>Tahoma</vt:lpstr>
      <vt:lpstr>Wingdings</vt:lpstr>
      <vt:lpstr>Θέμα του Office</vt:lpstr>
      <vt:lpstr>Zωολογία ΙΙ</vt:lpstr>
      <vt:lpstr>Pelophylax ridibundus</vt:lpstr>
      <vt:lpstr>Εξωτερική μορφολογία</vt:lpstr>
      <vt:lpstr>Εξωτερική μορφολογία</vt:lpstr>
      <vt:lpstr>Εξωτερική μορφολογία</vt:lpstr>
      <vt:lpstr>Αναγνώριση φύλου εκ του τύλου</vt:lpstr>
      <vt:lpstr>Στοματική κοιλότητα 1/3</vt:lpstr>
      <vt:lpstr>Στοματική κοιλότητα 2/3</vt:lpstr>
      <vt:lpstr>Στοματική κοιλότητα 3/3</vt:lpstr>
      <vt:lpstr>Σκελετός βατράχου</vt:lpstr>
      <vt:lpstr>Κοιλιακή όψη</vt:lpstr>
      <vt:lpstr>Κοιλιακή και ραχιαία όψη  μυών βατράχου</vt:lpstr>
      <vt:lpstr>Ανατομή μυών οπισθίου μέλους</vt:lpstr>
      <vt:lpstr>Ανατομή μυών οπισθίου μέλους</vt:lpstr>
      <vt:lpstr>Πεπτικό σύστημα</vt:lpstr>
      <vt:lpstr>Πεπτικό σύστημα</vt:lpstr>
      <vt:lpstr>Πεπτικό σύστημα </vt:lpstr>
      <vt:lpstr>Πεπτικό σύστημα </vt:lpstr>
      <vt:lpstr>Καρδιακή χώρα</vt:lpstr>
      <vt:lpstr>Ανατομή καρδιάς</vt:lpstr>
      <vt:lpstr>Ανατομή καρδιάς</vt:lpstr>
      <vt:lpstr>Ουρογεννητικό σύστημα</vt:lpstr>
      <vt:lpstr>Ουρογεννητικό σύστημα</vt:lpstr>
      <vt:lpstr>Ουρογεννητικό θηλ. βατράχου</vt:lpstr>
      <vt:lpstr>Εγκέφαλος βατράχου 1/5</vt:lpstr>
      <vt:lpstr>Εγκέφαλος βατράχου 2/5 </vt:lpstr>
      <vt:lpstr>Εγκέφαλος βατράχου 3/5</vt:lpstr>
      <vt:lpstr>Εγκέφαλος βατράχου 4/5</vt:lpstr>
      <vt:lpstr>Εγκέφαλος βατράχου 5/5</vt:lpstr>
      <vt:lpstr>Νευρικό σύστημα 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(1/5)</vt:lpstr>
      <vt:lpstr>Σημείωμα  Χρήσης Έργων Τρίτων (2/5)</vt:lpstr>
      <vt:lpstr>Σημείωμα  Χρήσης Έργων Τρίτων (3/5)</vt:lpstr>
      <vt:lpstr>Σημείωμα  Χρήσης Έργων Τρίτων (4/5)</vt:lpstr>
      <vt:lpstr>Σημείωμα  Χρήσης Έργων Τρίτων (5/5)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Uoa</cp:lastModifiedBy>
  <cp:revision>225</cp:revision>
  <dcterms:created xsi:type="dcterms:W3CDTF">2015-03-24T06:43:16Z</dcterms:created>
  <dcterms:modified xsi:type="dcterms:W3CDTF">2015-09-29T02:11:25Z</dcterms:modified>
</cp:coreProperties>
</file>