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sldIdLst>
    <p:sldId id="456" r:id="rId2"/>
    <p:sldId id="508" r:id="rId3"/>
    <p:sldId id="522" r:id="rId4"/>
    <p:sldId id="523" r:id="rId5"/>
    <p:sldId id="562" r:id="rId6"/>
    <p:sldId id="526" r:id="rId7"/>
    <p:sldId id="528" r:id="rId8"/>
    <p:sldId id="531" r:id="rId9"/>
    <p:sldId id="532" r:id="rId10"/>
    <p:sldId id="563" r:id="rId11"/>
    <p:sldId id="535" r:id="rId12"/>
    <p:sldId id="536" r:id="rId13"/>
    <p:sldId id="539" r:id="rId14"/>
    <p:sldId id="540" r:id="rId15"/>
    <p:sldId id="564" r:id="rId16"/>
    <p:sldId id="565" r:id="rId17"/>
    <p:sldId id="541" r:id="rId18"/>
    <p:sldId id="542" r:id="rId19"/>
    <p:sldId id="543" r:id="rId20"/>
    <p:sldId id="567" r:id="rId21"/>
    <p:sldId id="544" r:id="rId22"/>
    <p:sldId id="573" r:id="rId23"/>
    <p:sldId id="545" r:id="rId24"/>
    <p:sldId id="571" r:id="rId25"/>
    <p:sldId id="572" r:id="rId26"/>
    <p:sldId id="546" r:id="rId27"/>
    <p:sldId id="568" r:id="rId28"/>
    <p:sldId id="548" r:id="rId29"/>
    <p:sldId id="549" r:id="rId30"/>
    <p:sldId id="569" r:id="rId31"/>
    <p:sldId id="570" r:id="rId32"/>
    <p:sldId id="552" r:id="rId33"/>
    <p:sldId id="554" r:id="rId34"/>
    <p:sldId id="555" r:id="rId35"/>
    <p:sldId id="556" r:id="rId36"/>
    <p:sldId id="576" r:id="rId37"/>
    <p:sldId id="559" r:id="rId38"/>
    <p:sldId id="410" r:id="rId39"/>
    <p:sldId id="411" r:id="rId40"/>
    <p:sldId id="412" r:id="rId41"/>
    <p:sldId id="578" r:id="rId42"/>
    <p:sldId id="579" r:id="rId43"/>
    <p:sldId id="414" r:id="rId44"/>
    <p:sldId id="415" r:id="rId45"/>
    <p:sldId id="416" r:id="rId46"/>
    <p:sldId id="57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1" autoAdjust="0"/>
    <p:restoredTop sz="89118" autoAdjust="0"/>
  </p:normalViewPr>
  <p:slideViewPr>
    <p:cSldViewPr snapToGrid="0">
      <p:cViewPr varScale="1">
        <p:scale>
          <a:sx n="82" d="100"/>
          <a:sy n="82" d="100"/>
        </p:scale>
        <p:origin x="15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830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6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4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0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2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0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92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2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2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Z</a:t>
            </a:r>
            <a:r>
              <a:rPr lang="el-GR" sz="4400" dirty="0" smtClean="0"/>
              <a:t>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229" y="3427866"/>
            <a:ext cx="8679542" cy="2710273"/>
          </a:xfrm>
        </p:spPr>
        <p:txBody>
          <a:bodyPr>
            <a:normAutofit fontScale="92500" lnSpcReduction="20000"/>
          </a:bodyPr>
          <a:lstStyle/>
          <a:p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Ενότητα  2</a:t>
            </a:r>
            <a:r>
              <a:rPr lang="el-GR" sz="2800" baseline="30000" dirty="0" smtClean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l-GR" sz="2800" i="1" dirty="0" smtClean="0">
                <a:solidFill>
                  <a:schemeClr val="accent6">
                    <a:lumMod val="75000"/>
                  </a:schemeClr>
                </a:solidFill>
              </a:rPr>
              <a:t>Εργαστηριακή Άσκηση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i="1" dirty="0" smtClean="0">
                <a:solidFill>
                  <a:schemeClr val="accent6">
                    <a:lumMod val="75000"/>
                  </a:schemeClr>
                </a:solidFill>
              </a:rPr>
              <a:t>Ανατομής Πτηνού</a:t>
            </a:r>
          </a:p>
          <a:p>
            <a:endParaRPr lang="el-GR" sz="2800" dirty="0" smtClean="0"/>
          </a:p>
          <a:p>
            <a:r>
              <a:rPr lang="el-GR" sz="2600" dirty="0" smtClean="0"/>
              <a:t>Ρόζα – Μαρία Τζαννετάτου Πολυμένη, Επίκουρη Καθηγήτρια</a:t>
            </a:r>
            <a:endParaRPr lang="en-US" sz="2600" dirty="0" smtClean="0"/>
          </a:p>
          <a:p>
            <a:r>
              <a:rPr lang="en-US" sz="2600" dirty="0" smtClean="0"/>
              <a:t>B. K</a:t>
            </a:r>
            <a:r>
              <a:rPr lang="el-GR" sz="2600" dirty="0" smtClean="0"/>
              <a:t>υρίτση – Κρικώνη, ΕΔΙΠ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Σκελετός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31" y="1825625"/>
            <a:ext cx="2835138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4472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56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Πύελος και </a:t>
            </a:r>
            <a:r>
              <a:rPr lang="el-GR" dirty="0" err="1" smtClean="0"/>
              <a:t>συνιερό</a:t>
            </a:r>
            <a:r>
              <a:rPr lang="el-GR" dirty="0" smtClean="0"/>
              <a:t> όρνιθας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51" y="1825625"/>
            <a:ext cx="5754097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26181" y="56803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32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Δεξί σκέλος και πόδι όρνιθας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15" y="1825625"/>
            <a:ext cx="5538770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82326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r>
              <a:rPr lang="en-US" sz="1200" dirty="0" smtClean="0"/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4662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Μύες της κοιλιακής όψης        </a:t>
            </a:r>
            <a:r>
              <a:rPr lang="el-GR" dirty="0" smtClean="0"/>
              <a:t>του </a:t>
            </a:r>
            <a:r>
              <a:rPr lang="el-GR" dirty="0" smtClean="0"/>
              <a:t>περιστεριού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86" y="1825625"/>
            <a:ext cx="5781228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24072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639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Κύριοι μύες της πτέρυγας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03" y="1825625"/>
            <a:ext cx="5906793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4145" y="529243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354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Τρόπος ανατομής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45" y="1825625"/>
            <a:ext cx="5845309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88363" y="52185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5105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Εσωτερική οργάνωση της κατοικίδιας όρνιθας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31" y="1825625"/>
            <a:ext cx="5843337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28509" y="53109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8116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Γενικευμένη εικόνα της εσωτερικής οργάνωσης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31" y="1825625"/>
            <a:ext cx="5864337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79490" y="53570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901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Πεπτικό σύστημα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94" y="1825625"/>
            <a:ext cx="5724012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9636" y="539403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7343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Λεπτομερής ανατομία στομάχου και πεπτικού σωλήνα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78" y="1825625"/>
            <a:ext cx="572324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33622" y="53848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518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9" y="1825625"/>
            <a:ext cx="5809842" cy="4351338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Τοπογραφία σώματος πτηνού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68290" y="46458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Πεπτικό σύστημα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15" y="1825625"/>
            <a:ext cx="5161170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5199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40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Αρσενικό </a:t>
            </a:r>
            <a:r>
              <a:rPr lang="el-GR" dirty="0" err="1" smtClean="0"/>
              <a:t>απαραγωγικό</a:t>
            </a:r>
            <a:r>
              <a:rPr lang="el-GR" dirty="0" smtClean="0"/>
              <a:t> σύστημα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39" y="1825625"/>
            <a:ext cx="5896122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50181" y="53663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8055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Αρσενικό αναπαραγωγικό σύστημα όρνιθας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49" y="1825625"/>
            <a:ext cx="3585502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65454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01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Θηλυκό αναπαραγωγικό σύστημα </a:t>
            </a:r>
            <a:r>
              <a:rPr lang="el-GR" dirty="0" smtClean="0"/>
              <a:t>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56" y="1825625"/>
            <a:ext cx="5791488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08799" y="53478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5994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Ουρογεννητικό σύστημα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57" y="1825625"/>
            <a:ext cx="4260685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3381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165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Θηλυκό αναπαραγωγικό σύστημα όρνιθας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1" y="1825625"/>
            <a:ext cx="5781337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31061" y="5273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42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Ουρογεννητικό σύστημα </a:t>
            </a:r>
            <a:r>
              <a:rPr lang="el-GR" dirty="0" smtClean="0"/>
              <a:t>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33" y="1825625"/>
            <a:ext cx="600553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43160" y="49784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0943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Αμάρα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25" y="1825625"/>
            <a:ext cx="5898749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0290" y="54679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3549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Αναπνευστικό σύστημα </a:t>
            </a:r>
            <a:r>
              <a:rPr lang="el-GR" dirty="0" smtClean="0"/>
              <a:t>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88" y="1825625"/>
            <a:ext cx="662902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64557" y="52462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5229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Σχηματική απεικόνιση του αναπνευστικού συστήματος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13" y="1825625"/>
            <a:ext cx="5860173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93163" y="49784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298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Τοπογραφία κεφαλιού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84" y="1825625"/>
            <a:ext cx="5970232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98836" y="491374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0182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Αναπνευστικό σύστημα κατοικίδιας όρνιθας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92" y="1825625"/>
            <a:ext cx="6851216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64218" y="52462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707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Αναπνευστικό σύστημα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72892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51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Καρδιά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2" y="1825625"/>
            <a:ext cx="6406136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79490" y="55695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8642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Σχηματική απεικόνιση του νευρικού συστήματος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36" y="1825625"/>
            <a:ext cx="5832727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06835" y="54402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1763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Εγκέφαλος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17" y="1825625"/>
            <a:ext cx="6346565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9635" y="50245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9379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Εγκέφαλος περιστεριού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85" y="1825625"/>
            <a:ext cx="6175030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75054" y="52554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8358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Εγκέφαλος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16" y="1825625"/>
            <a:ext cx="6211767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01343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18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Ενδοκρινείς αδένες </a:t>
            </a:r>
            <a:br>
              <a:rPr lang="el-GR" dirty="0" smtClean="0"/>
            </a:br>
            <a:r>
              <a:rPr lang="el-GR" dirty="0" smtClean="0"/>
              <a:t>σε τυπικό πτηνό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68" y="1825625"/>
            <a:ext cx="594906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3854" y="50800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1966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Βασικοί τύποι φτερών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07334"/>
            <a:ext cx="7886700" cy="41879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38108" y="45812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6131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Εργαστηριακή Άσκηση Ανατομής Πτηνού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Ρόζα – Μαρία Τζαννετάτου Πολυμένη, Επίκουρη Καθηγήτρια, Β. Κυρίτση – Κρικώνη,  ΕΔΙΠ,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2. Εργαστηριακή άσκηση Ανατομής Πτηνού».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Εργαστηριακή Άσκηση Ανατομής Πτηνού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(1/</a:t>
            </a:r>
            <a:r>
              <a:rPr lang="el-GR" b="1" smtClean="0"/>
              <a:t>2</a:t>
            </a:r>
            <a:r>
              <a:rPr lang="en-US" b="1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400" dirty="0" smtClean="0"/>
              <a:t>Το </a:t>
            </a:r>
            <a:r>
              <a:rPr lang="el-GR" sz="14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14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200" b="1" dirty="0" smtClean="0"/>
              <a:t>Εικόνα </a:t>
            </a:r>
            <a:r>
              <a:rPr lang="el-GR" sz="1200" b="1" dirty="0" smtClean="0"/>
              <a:t>1-3, 5-8, 10-18, 20, 22, 24-29, 31-34, 36</a:t>
            </a:r>
            <a:r>
              <a:rPr lang="en-US" sz="1200" b="1" dirty="0" smtClean="0"/>
              <a:t> </a:t>
            </a:r>
            <a:r>
              <a:rPr lang="el-GR" sz="1200" b="1" dirty="0" smtClean="0"/>
              <a:t>:</a:t>
            </a:r>
            <a:endParaRPr lang="en-US" sz="1200" b="1" dirty="0" smtClean="0"/>
          </a:p>
          <a:p>
            <a:pPr marL="914400">
              <a:spcBef>
                <a:spcPts val="600"/>
              </a:spcBef>
            </a:pPr>
            <a:r>
              <a:rPr lang="en-US" sz="1200" dirty="0" smtClean="0"/>
              <a:t>AKESTER A.R., 1986- Structure of the glandular layer and </a:t>
            </a:r>
            <a:r>
              <a:rPr lang="en-US" sz="1200" dirty="0" err="1" smtClean="0"/>
              <a:t>koilin</a:t>
            </a:r>
            <a:r>
              <a:rPr lang="en-US" sz="1200" dirty="0" smtClean="0"/>
              <a:t> membrane in the gizzard of the adult domestic fowl (Gallus </a:t>
            </a:r>
            <a:r>
              <a:rPr lang="en-US" sz="1200" dirty="0" err="1" smtClean="0"/>
              <a:t>gallus</a:t>
            </a:r>
            <a:r>
              <a:rPr lang="en-US" sz="1200" dirty="0" smtClean="0"/>
              <a:t> </a:t>
            </a:r>
            <a:r>
              <a:rPr lang="en-US" sz="1200" dirty="0" err="1" smtClean="0"/>
              <a:t>domesticus</a:t>
            </a:r>
            <a:r>
              <a:rPr lang="en-US" sz="1200" dirty="0" smtClean="0"/>
              <a:t>). J. Anat. 147, pp.1-25.</a:t>
            </a:r>
          </a:p>
          <a:p>
            <a:pPr marL="914400">
              <a:spcBef>
                <a:spcPts val="600"/>
              </a:spcBef>
            </a:pPr>
            <a:r>
              <a:rPr lang="en-US" sz="1200" dirty="0" smtClean="0"/>
              <a:t>CAMPBELL B. &amp; E. LACK, 1997- A dictionary of Birds. Published for the British Ornithologist’s Union. T &amp; AD </a:t>
            </a:r>
            <a:r>
              <a:rPr lang="en-US" sz="1200" dirty="0" err="1" smtClean="0"/>
              <a:t>Poyser</a:t>
            </a:r>
            <a:r>
              <a:rPr lang="en-US" sz="1200" dirty="0" smtClean="0"/>
              <a:t>-London, 670 p..</a:t>
            </a:r>
          </a:p>
          <a:p>
            <a:pPr marL="914400">
              <a:spcBef>
                <a:spcPts val="600"/>
              </a:spcBef>
            </a:pPr>
            <a:r>
              <a:rPr lang="en-US" sz="1200" dirty="0" smtClean="0"/>
              <a:t>Del HOYO J., ELLIOTT A. &amp; J. SARGATAL, 1992- Handbook of the Birds of the World, Volume 1. Lynx Editions, pp. 36-73.</a:t>
            </a:r>
          </a:p>
          <a:p>
            <a:pPr marL="914400">
              <a:spcBef>
                <a:spcPts val="600"/>
              </a:spcBef>
            </a:pPr>
            <a:r>
              <a:rPr lang="en-US" sz="1200" dirty="0" smtClean="0"/>
              <a:t>JAMES L., 1967 –</a:t>
            </a:r>
            <a:r>
              <a:rPr lang="en-US" sz="1200" dirty="0" err="1" smtClean="0"/>
              <a:t>Zoologie</a:t>
            </a:r>
            <a:r>
              <a:rPr lang="en-US" sz="1200" dirty="0" smtClean="0"/>
              <a:t> </a:t>
            </a:r>
            <a:r>
              <a:rPr lang="en-US" sz="1200" dirty="0" err="1" smtClean="0"/>
              <a:t>Pratique</a:t>
            </a:r>
            <a:r>
              <a:rPr lang="en-US" sz="1200" dirty="0" smtClean="0"/>
              <a:t>. Reprinted for </a:t>
            </a:r>
            <a:r>
              <a:rPr lang="en-US" sz="1200" dirty="0" err="1" smtClean="0"/>
              <a:t>Schierenberg</a:t>
            </a:r>
            <a:r>
              <a:rPr lang="en-US" sz="1200" dirty="0" smtClean="0"/>
              <a:t> &amp; Sons, Holland, pp. 453-485.</a:t>
            </a:r>
          </a:p>
          <a:p>
            <a:pPr marL="914400">
              <a:spcBef>
                <a:spcPts val="600"/>
              </a:spcBef>
            </a:pPr>
            <a:r>
              <a:rPr lang="el-GR" sz="1200" dirty="0" smtClean="0"/>
              <a:t>ΚΟΥΜΑΝΟΥΔΗ ΣΤΕΦ., -</a:t>
            </a:r>
            <a:r>
              <a:rPr lang="el-GR" sz="1200" dirty="0" err="1" smtClean="0"/>
              <a:t>Λεξικόν</a:t>
            </a:r>
            <a:r>
              <a:rPr lang="el-GR" sz="1200" dirty="0" smtClean="0"/>
              <a:t> </a:t>
            </a:r>
            <a:r>
              <a:rPr lang="el-GR" sz="1200" dirty="0" err="1" smtClean="0"/>
              <a:t>Λατινοελληνικόν</a:t>
            </a:r>
            <a:r>
              <a:rPr lang="el-GR" sz="1200" dirty="0" smtClean="0"/>
              <a:t> μετά συνωνύμων και αντιθέτων της Λατινικής. </a:t>
            </a:r>
            <a:r>
              <a:rPr lang="el-GR" sz="1200" dirty="0" err="1" smtClean="0"/>
              <a:t>Εκδ</a:t>
            </a:r>
            <a:r>
              <a:rPr lang="el-GR" sz="1200" dirty="0" smtClean="0"/>
              <a:t>. ΓΡΗΓΟΡΗ, 1078 σελ..</a:t>
            </a:r>
          </a:p>
          <a:p>
            <a:pPr marL="914400">
              <a:spcBef>
                <a:spcPts val="600"/>
              </a:spcBef>
            </a:pPr>
            <a:r>
              <a:rPr lang="el-GR" sz="1200" dirty="0" smtClean="0"/>
              <a:t>ΛΑΖΑΡΙΔΟΥ – ΔΗΜΗΤΡΙΑΔΟΥ Μ., 1993-Συγκριτική Ανατομία των Ζώων και Εξέλιξη της δομής στα </a:t>
            </a:r>
            <a:r>
              <a:rPr lang="el-GR" sz="1200" dirty="0" err="1" smtClean="0"/>
              <a:t>Χορδωτά</a:t>
            </a:r>
            <a:r>
              <a:rPr lang="el-GR" sz="1200" dirty="0" smtClean="0"/>
              <a:t>. Εκδόσεις </a:t>
            </a:r>
            <a:r>
              <a:rPr lang="el-GR" sz="1200" dirty="0" err="1" smtClean="0"/>
              <a:t>Γιαχούδη-Γιαπούλη</a:t>
            </a:r>
            <a:r>
              <a:rPr lang="el-GR" sz="1200" dirty="0" smtClean="0"/>
              <a:t> Ο.Ε., σελ. 372-377.</a:t>
            </a:r>
          </a:p>
          <a:p>
            <a:pPr marL="914400">
              <a:spcBef>
                <a:spcPts val="600"/>
              </a:spcBef>
            </a:pPr>
            <a:r>
              <a:rPr lang="sk-SK" sz="1200" dirty="0" smtClean="0"/>
              <a:t>PATT D.I. </a:t>
            </a:r>
            <a:r>
              <a:rPr lang="en-US" sz="1200" dirty="0" smtClean="0"/>
              <a:t>&amp;</a:t>
            </a:r>
            <a:r>
              <a:rPr lang="sk-SK" sz="1200" dirty="0" smtClean="0"/>
              <a:t> G.R</a:t>
            </a:r>
            <a:r>
              <a:rPr lang="en-US" sz="1200" dirty="0" smtClean="0"/>
              <a:t>.PATT, 1969 – Comparative Vertebrate Histology. Harper &amp; Row Publishers, pp. 206-225.</a:t>
            </a:r>
          </a:p>
          <a:p>
            <a:pPr marL="914400">
              <a:spcBef>
                <a:spcPts val="600"/>
              </a:spcBef>
            </a:pPr>
            <a:r>
              <a:rPr lang="el-GR" sz="1200" dirty="0" smtClean="0"/>
              <a:t>ΠΑΤΑΡΓΙΑΣ Θ. Α., ΣΕΚΕΡΗΣ Κ.Ε., ΣΕΚΕΡΗ-ΠΑΤΑΡΓΙΑ Κ. &amp; Λ.Χ. ΜΑΡΓΑΡΙΤΗΣ, - Λεξικό Βιολογικών και Ιατρικών όρων. Εκδόσεις «ΚΩΣΤΑΡΑΚΗ», 416 σελ..</a:t>
            </a:r>
          </a:p>
          <a:p>
            <a:pPr marL="914400">
              <a:spcBef>
                <a:spcPts val="600"/>
              </a:spcBef>
            </a:pPr>
            <a:r>
              <a:rPr lang="el-GR" sz="1400" dirty="0" smtClean="0"/>
              <a:t> </a:t>
            </a:r>
            <a:r>
              <a:rPr lang="en-US" sz="1400" dirty="0" smtClean="0"/>
              <a:t>STORER T.I., USINGER R.L., STEBBINIS R.C. &amp; J.W. NYBAKKEN, 1979 – General Zoology. Mc GRAW-Hill Book Company, pp. 744-774.</a:t>
            </a:r>
          </a:p>
          <a:p>
            <a:pPr marL="914400">
              <a:spcBef>
                <a:spcPts val="600"/>
              </a:spcBef>
            </a:pPr>
            <a:r>
              <a:rPr lang="el-GR" sz="1400" dirty="0" smtClean="0"/>
              <a:t>ΤΕΓΟΠΟΥΛΟΣ – ΦΥΤΡΑΚΗΣ, 1993 – Ελληνικό </a:t>
            </a:r>
            <a:r>
              <a:rPr lang="el-GR" sz="1400" dirty="0" err="1" smtClean="0"/>
              <a:t>Λεξικό.Ελευθεροτυπία</a:t>
            </a:r>
            <a:r>
              <a:rPr lang="el-GR" sz="1400" dirty="0" smtClean="0"/>
              <a:t>, 985 σελ..</a:t>
            </a:r>
          </a:p>
          <a:p>
            <a:pPr marL="914400">
              <a:spcBef>
                <a:spcPts val="600"/>
              </a:spcBef>
            </a:pPr>
            <a:endParaRPr lang="el-GR" sz="1400" dirty="0"/>
          </a:p>
          <a:p>
            <a:pPr marL="914400">
              <a:spcBef>
                <a:spcPts val="600"/>
              </a:spcBef>
            </a:pPr>
            <a:endParaRPr lang="el-GR" sz="14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2</a:t>
            </a:r>
            <a:r>
              <a:rPr lang="en-US" b="1" dirty="0" smtClean="0"/>
              <a:t>/</a:t>
            </a:r>
            <a:r>
              <a:rPr lang="el-GR" b="1" dirty="0" smtClean="0"/>
              <a:t>2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400" b="1" dirty="0" smtClean="0"/>
              <a:t>Εικόνα </a:t>
            </a:r>
            <a:r>
              <a:rPr lang="el-GR" sz="1400" b="1" dirty="0" smtClean="0"/>
              <a:t>4. </a:t>
            </a:r>
            <a:r>
              <a:rPr lang="en-US" sz="1400" dirty="0"/>
              <a:t>Images and text © Udo M. </a:t>
            </a:r>
            <a:r>
              <a:rPr lang="en-US" sz="1400" dirty="0" err="1"/>
              <a:t>Savalli</a:t>
            </a:r>
            <a:r>
              <a:rPr lang="en-US" sz="1400" dirty="0"/>
              <a:t>. All rights reserved. </a:t>
            </a:r>
            <a:r>
              <a:rPr lang="el-GR" sz="1400" dirty="0"/>
              <a:t>Σύνδεσμος: </a:t>
            </a:r>
            <a:r>
              <a:rPr lang="en-US" sz="1400" dirty="0"/>
              <a:t>http://www.savalli.us/BIO113/Labs/11.BirdEvol.html. </a:t>
            </a:r>
            <a:r>
              <a:rPr lang="el-GR" sz="1400" dirty="0"/>
              <a:t>Πηγή: </a:t>
            </a:r>
            <a:r>
              <a:rPr lang="en-US" sz="1400" dirty="0"/>
              <a:t>Udo </a:t>
            </a:r>
            <a:r>
              <a:rPr lang="en-US" sz="1400" dirty="0" err="1"/>
              <a:t>Savalli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School of Mathematics &amp; Natural Sciences. Arizona State University.  http://www.savalli.us/.</a:t>
            </a:r>
          </a:p>
          <a:p>
            <a:r>
              <a:rPr lang="el-GR" sz="1400" b="1" dirty="0" smtClean="0"/>
              <a:t>Εικόνα </a:t>
            </a:r>
            <a:r>
              <a:rPr lang="el-GR" sz="1400" b="1" dirty="0" smtClean="0"/>
              <a:t>9. </a:t>
            </a:r>
            <a:r>
              <a:rPr lang="en-US" sz="1400" dirty="0"/>
              <a:t>Images and text © Udo M. </a:t>
            </a:r>
            <a:r>
              <a:rPr lang="en-US" sz="1400" dirty="0" err="1"/>
              <a:t>Savalli</a:t>
            </a:r>
            <a:r>
              <a:rPr lang="en-US" sz="1400" dirty="0"/>
              <a:t>. All rights reserved. </a:t>
            </a:r>
            <a:r>
              <a:rPr lang="el-GR" sz="1400" dirty="0"/>
              <a:t>Σύνδεσμος: </a:t>
            </a:r>
            <a:r>
              <a:rPr lang="en-US" sz="1400" dirty="0"/>
              <a:t>http://www.savalli.us/BIO113/Labs/11.BirdEvol.html. </a:t>
            </a:r>
            <a:r>
              <a:rPr lang="el-GR" sz="1400" dirty="0"/>
              <a:t>Πηγή: </a:t>
            </a:r>
            <a:r>
              <a:rPr lang="en-US" sz="1400" dirty="0"/>
              <a:t>Udo </a:t>
            </a:r>
            <a:r>
              <a:rPr lang="en-US" sz="1400" dirty="0" err="1"/>
              <a:t>Savalli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School of Mathematics &amp; Natural Sciences. Arizona State University.  http://www.savalli.us/.</a:t>
            </a:r>
          </a:p>
          <a:p>
            <a:r>
              <a:rPr lang="el-GR" sz="1400" b="1" dirty="0" smtClean="0"/>
              <a:t>Εικόνα </a:t>
            </a:r>
            <a:r>
              <a:rPr lang="el-GR" sz="1400" b="1" dirty="0" smtClean="0"/>
              <a:t>19</a:t>
            </a:r>
            <a:r>
              <a:rPr lang="el-GR" sz="1400" dirty="0" smtClean="0"/>
              <a:t>. </a:t>
            </a:r>
            <a:r>
              <a:rPr lang="en-US" sz="1400" dirty="0"/>
              <a:t>© University of Kentucky. </a:t>
            </a:r>
            <a:r>
              <a:rPr lang="el-GR" sz="1400" dirty="0" smtClean="0"/>
              <a:t>Σύνδεσμος</a:t>
            </a:r>
            <a:r>
              <a:rPr lang="el-GR" sz="1400" dirty="0"/>
              <a:t>: </a:t>
            </a:r>
            <a:r>
              <a:rPr lang="en-US" sz="1400" dirty="0"/>
              <a:t>http://www2.ca.uky.edu/agc/pubs/ASC/ASC203/ASC203.pdf</a:t>
            </a:r>
            <a:r>
              <a:rPr lang="el-GR" sz="1400" dirty="0"/>
              <a:t>. Πηγή: </a:t>
            </a:r>
            <a:r>
              <a:rPr lang="en-US" sz="1400" dirty="0" err="1"/>
              <a:t>UKAg</a:t>
            </a:r>
            <a:r>
              <a:rPr lang="en-US" sz="1400" dirty="0"/>
              <a:t> Learning Discovery Service. University of Kentucky. </a:t>
            </a:r>
            <a:r>
              <a:rPr lang="en-US" sz="1400" dirty="0"/>
              <a:t>http://www.ca.uky.edu/.</a:t>
            </a:r>
          </a:p>
          <a:p>
            <a:r>
              <a:rPr lang="el-GR" sz="1400" b="1" dirty="0" smtClean="0"/>
              <a:t>Εικόνα </a:t>
            </a:r>
            <a:r>
              <a:rPr lang="el-GR" sz="1400" b="1" dirty="0"/>
              <a:t>21. </a:t>
            </a:r>
            <a:r>
              <a:rPr lang="el-GR" sz="1400" dirty="0"/>
              <a:t>Σύνδεσμος:</a:t>
            </a:r>
            <a:r>
              <a:rPr lang="en-US" sz="1400" dirty="0"/>
              <a:t>https://okstateornithology.files.wordpress.com/2011/01/ornithology-lectures-38e2809340.pdf</a:t>
            </a:r>
            <a:r>
              <a:rPr lang="el-GR" sz="1400" dirty="0"/>
              <a:t>.  Πηγή: Τ</a:t>
            </a:r>
            <a:r>
              <a:rPr lang="en-US" sz="1400" dirty="0"/>
              <a:t>he course website for NREM/ZOOL 4464 – </a:t>
            </a:r>
            <a:r>
              <a:rPr lang="en-US" sz="1400" i="1" dirty="0"/>
              <a:t>Ornithology</a:t>
            </a:r>
            <a:r>
              <a:rPr lang="en-US" sz="1400" dirty="0"/>
              <a:t> – at Oklahoma State University, Spring 2015. Course instructor and webmaster is Dr. Tim O’Connell</a:t>
            </a:r>
            <a:r>
              <a:rPr lang="en-US" sz="1400" dirty="0" smtClean="0"/>
              <a:t>.</a:t>
            </a:r>
            <a:endParaRPr lang="el-GR" sz="1400" dirty="0" smtClean="0"/>
          </a:p>
          <a:p>
            <a:r>
              <a:rPr lang="el-GR" sz="1400" b="1" dirty="0"/>
              <a:t>Εικόνα 23.</a:t>
            </a:r>
            <a:r>
              <a:rPr lang="en-US" sz="1400" b="1" dirty="0"/>
              <a:t> </a:t>
            </a:r>
            <a:r>
              <a:rPr lang="en-US" sz="1400" dirty="0"/>
              <a:t>Reproductive tract of female chicken. Photo: University of Kentucky College of Agriculture - See more at: http://freefromharm.org/eggs-what-are-you-really-eating/#sthash.PzqA4PhX.dpuf</a:t>
            </a:r>
            <a:r>
              <a:rPr lang="el-GR" sz="1400" dirty="0"/>
              <a:t>.  Σύνδεσμος: </a:t>
            </a:r>
            <a:r>
              <a:rPr lang="en-US" sz="1400" dirty="0"/>
              <a:t>https://www.pinterest.com/pin/161777811591462687/</a:t>
            </a:r>
            <a:r>
              <a:rPr lang="el-GR" sz="1400" dirty="0"/>
              <a:t>. Πηγή: </a:t>
            </a:r>
            <a:r>
              <a:rPr lang="en-US" sz="1400" dirty="0"/>
              <a:t>http://freefromharm.org/eggs-what-are-you-really-eating/</a:t>
            </a:r>
            <a:r>
              <a:rPr lang="el-GR" sz="1400" dirty="0"/>
              <a:t>.</a:t>
            </a:r>
            <a:endParaRPr lang="en-US" sz="1400" dirty="0"/>
          </a:p>
          <a:p>
            <a:r>
              <a:rPr lang="el-GR" sz="1400" b="1" dirty="0" smtClean="0"/>
              <a:t>Εικόνα 30. </a:t>
            </a:r>
            <a:r>
              <a:rPr lang="el-GR" sz="1400" dirty="0"/>
              <a:t>Εργαστήριο Ζωολογίας, Τομέας Ζωολογίας – Θαλάσσιας Βιολογίας του Πανεπιστημίου Αθηνών.</a:t>
            </a:r>
            <a:endParaRPr lang="en-US" sz="1400" dirty="0"/>
          </a:p>
          <a:p>
            <a:pPr fontAlgn="base"/>
            <a:r>
              <a:rPr lang="el-GR" sz="1400" b="1" dirty="0" smtClean="0"/>
              <a:t>Εικόνα 35. </a:t>
            </a:r>
            <a:r>
              <a:rPr lang="el-GR" sz="1400" dirty="0"/>
              <a:t>Σύνδεσμος: </a:t>
            </a:r>
            <a:r>
              <a:rPr lang="en-US" sz="1400" dirty="0"/>
              <a:t>http://www.portalsaofrancisco.com.br/alfa/classe-aves/sistema-nervoso-das-aves-2.php</a:t>
            </a:r>
            <a:r>
              <a:rPr lang="el-GR" sz="1400" dirty="0"/>
              <a:t>. Πηγή: </a:t>
            </a:r>
            <a:r>
              <a:rPr lang="en-US" sz="1400" dirty="0"/>
              <a:t>http://</a:t>
            </a:r>
            <a:r>
              <a:rPr lang="en-US" sz="1400" dirty="0" smtClean="0"/>
              <a:t>www.portalsaofrancisco.com.br/alfa/biologia/biologia.php</a:t>
            </a:r>
            <a:r>
              <a:rPr lang="el-GR" sz="1400" dirty="0" smtClean="0"/>
              <a:t>.</a:t>
            </a:r>
            <a:endParaRPr lang="en-US" sz="1400" dirty="0"/>
          </a:p>
          <a:p>
            <a:endParaRPr lang="el-GR" sz="1400" dirty="0"/>
          </a:p>
          <a:p>
            <a:pPr marL="914400">
              <a:spcBef>
                <a:spcPts val="600"/>
              </a:spcBef>
            </a:pPr>
            <a:endParaRPr lang="el-GR" sz="14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φτερών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94" y="1825625"/>
            <a:ext cx="4486612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81090" y="58356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85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Διαγραμματική απεικόνιση δομής φτερού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03" y="1825625"/>
            <a:ext cx="5851393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3308" y="524625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948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Τοπογραφία της πτέρυγας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86" y="1825625"/>
            <a:ext cx="5781228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65817" y="534785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405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Ραχιαία και κοιλιακή όψη κύριων </a:t>
            </a:r>
            <a:r>
              <a:rPr lang="el-GR" dirty="0" err="1" smtClean="0"/>
              <a:t>πτερυλιών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69" y="1825625"/>
            <a:ext cx="6680662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21236" y="50338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959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Σκελετός ενός πτηνού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64" y="1825625"/>
            <a:ext cx="5730471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Πτηνού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2471" y="55602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40912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1196</TotalTime>
  <Words>1161</Words>
  <Application>Microsoft Office PowerPoint</Application>
  <PresentationFormat>On-screen Show (4:3)</PresentationFormat>
  <Paragraphs>236</Paragraphs>
  <Slides>46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MS PGothic</vt:lpstr>
      <vt:lpstr>Tahoma</vt:lpstr>
      <vt:lpstr>Wingdings</vt:lpstr>
      <vt:lpstr>Θέμα του Office</vt:lpstr>
      <vt:lpstr>Zωολογία ΙΙ</vt:lpstr>
      <vt:lpstr>Τοπογραφία σώματος πτηνού</vt:lpstr>
      <vt:lpstr>Τοπογραφία κεφαλιού πτηνού</vt:lpstr>
      <vt:lpstr>Βασικοί τύποι φτερών</vt:lpstr>
      <vt:lpstr>Τύποι φτερών</vt:lpstr>
      <vt:lpstr>Διαγραμματική απεικόνιση δομής φτερού</vt:lpstr>
      <vt:lpstr>Τοπογραφία της πτέρυγας</vt:lpstr>
      <vt:lpstr>Ραχιαία και κοιλιακή όψη κύριων πτερυλιών</vt:lpstr>
      <vt:lpstr>Σκελετός ενός πτηνού</vt:lpstr>
      <vt:lpstr>Σκελετός πτηνού</vt:lpstr>
      <vt:lpstr>Πύελος και συνιερό όρνιθας</vt:lpstr>
      <vt:lpstr>Δεξί σκέλος και πόδι όρνιθας</vt:lpstr>
      <vt:lpstr>Μύες της κοιλιακής όψης        του περιστεριού</vt:lpstr>
      <vt:lpstr>Κύριοι μύες της πτέρυγας</vt:lpstr>
      <vt:lpstr>Τρόπος ανατομής</vt:lpstr>
      <vt:lpstr>Εσωτερική οργάνωση της κατοικίδιας όρνιθας</vt:lpstr>
      <vt:lpstr>Γενικευμένη εικόνα της εσωτερικής οργάνωσης πτηνού</vt:lpstr>
      <vt:lpstr>Πεπτικό σύστημα πτηνού</vt:lpstr>
      <vt:lpstr>Λεπτομερής ανατομία στομάχου και πεπτικού σωλήνα πτηνού</vt:lpstr>
      <vt:lpstr>Πεπτικό σύστημα</vt:lpstr>
      <vt:lpstr>Αρσενικό απαραγωγικό σύστημα πτηνού</vt:lpstr>
      <vt:lpstr>Αρσενικό αναπαραγωγικό σύστημα όρνιθας</vt:lpstr>
      <vt:lpstr>Θηλυκό αναπαραγωγικό σύστημα πτηνού</vt:lpstr>
      <vt:lpstr>Ουρογεννητικό σύστημα</vt:lpstr>
      <vt:lpstr>Θηλυκό αναπαραγωγικό σύστημα όρνιθας</vt:lpstr>
      <vt:lpstr>Ουρογεννητικό σύστημα πτηνού</vt:lpstr>
      <vt:lpstr>Αμάρα πτηνού</vt:lpstr>
      <vt:lpstr>Αναπνευστικό σύστημα πτηνού</vt:lpstr>
      <vt:lpstr>Σχηματική απεικόνιση του αναπνευστικού συστήματος πτηνού</vt:lpstr>
      <vt:lpstr>Αναπνευστικό σύστημα κατοικίδιας όρνιθας</vt:lpstr>
      <vt:lpstr>Αναπνευστικό σύστημα</vt:lpstr>
      <vt:lpstr>Καρδιά πτηνού</vt:lpstr>
      <vt:lpstr>Σχηματική απεικόνιση του νευρικού συστήματος</vt:lpstr>
      <vt:lpstr>Εγκέφαλος πτηνού</vt:lpstr>
      <vt:lpstr>Εγκέφαλος περιστεριού</vt:lpstr>
      <vt:lpstr>Εγκέφαλος πτηνού</vt:lpstr>
      <vt:lpstr>Ενδοκρινείς αδένες  σε τυπικό πτηνό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(1/2)</vt:lpstr>
      <vt:lpstr>Σημείωμα  Χρήσης Έργων Τρίτων (2/2)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Uoa</cp:lastModifiedBy>
  <cp:revision>206</cp:revision>
  <dcterms:created xsi:type="dcterms:W3CDTF">2015-03-24T06:43:16Z</dcterms:created>
  <dcterms:modified xsi:type="dcterms:W3CDTF">2015-09-29T03:01:52Z</dcterms:modified>
</cp:coreProperties>
</file>