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1" r:id="rId2"/>
    <p:sldId id="261" r:id="rId3"/>
    <p:sldId id="302" r:id="rId4"/>
    <p:sldId id="303" r:id="rId5"/>
    <p:sldId id="304" r:id="rId6"/>
    <p:sldId id="305" r:id="rId7"/>
    <p:sldId id="306" r:id="rId8"/>
    <p:sldId id="307" r:id="rId9"/>
    <p:sldId id="308" r:id="rId10"/>
    <p:sldId id="321" r:id="rId11"/>
    <p:sldId id="309" r:id="rId12"/>
    <p:sldId id="310" r:id="rId13"/>
    <p:sldId id="311" r:id="rId14"/>
    <p:sldId id="312" r:id="rId15"/>
    <p:sldId id="313" r:id="rId16"/>
    <p:sldId id="322" r:id="rId17"/>
    <p:sldId id="323" r:id="rId18"/>
    <p:sldId id="324" r:id="rId19"/>
    <p:sldId id="325" r:id="rId20"/>
    <p:sldId id="326" r:id="rId21"/>
    <p:sldId id="317" r:id="rId22"/>
    <p:sldId id="318" r:id="rId23"/>
    <p:sldId id="319" r:id="rId24"/>
    <p:sldId id="320"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1"/>
            <p14:sldId id="302"/>
            <p14:sldId id="303"/>
            <p14:sldId id="304"/>
            <p14:sldId id="305"/>
            <p14:sldId id="306"/>
            <p14:sldId id="307"/>
            <p14:sldId id="308"/>
            <p14:sldId id="321"/>
            <p14:sldId id="309"/>
            <p14:sldId id="310"/>
            <p14:sldId id="311"/>
            <p14:sldId id="312"/>
            <p14:sldId id="313"/>
            <p14:sldId id="322"/>
            <p14:sldId id="323"/>
            <p14:sldId id="324"/>
            <p14:sldId id="325"/>
            <p14:sldId id="326"/>
            <p14:sldId id="317"/>
            <p14:sldId id="318"/>
            <p14:sldId id="319"/>
            <p14:sldId id="320"/>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8" d="100"/>
          <a:sy n="88" d="100"/>
        </p:scale>
        <p:origin x="11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6938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51334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21288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20164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270595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60207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65842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821638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709379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180729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51833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1900146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568234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821512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255686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31524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08830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2624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98559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0544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14735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44137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0200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Πολυπλοκότητα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Πολυπλοκότητα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Πολυπλοκότητα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Πολυπλοκότητα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Πολυπλοκότητα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Πολυπλοκότητα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Πολυπλοκότητα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eclass.uoa.gr/courses/ARCH2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opencourses.uoa.gr/courses/ARCH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a:t>
            </a:r>
            <a:r>
              <a:rPr lang="el-GR" dirty="0" smtClean="0">
                <a:solidFill>
                  <a:srgbClr val="5075BC"/>
                </a:solidFill>
              </a:rPr>
              <a:t>2</a:t>
            </a:r>
            <a:r>
              <a:rPr lang="en-US" dirty="0" smtClean="0">
                <a:solidFill>
                  <a:srgbClr val="5075BC"/>
                </a:solidFill>
              </a:rPr>
              <a:t>9</a:t>
            </a:r>
            <a:r>
              <a:rPr lang="fr-FR" dirty="0" smtClean="0">
                <a:solidFill>
                  <a:srgbClr val="5075BC"/>
                </a:solidFill>
              </a:rPr>
              <a:t> </a:t>
            </a:r>
            <a:r>
              <a:rPr lang="el-GR" dirty="0" smtClean="0">
                <a:solidFill>
                  <a:srgbClr val="5075BC"/>
                </a:solidFill>
              </a:rPr>
              <a:t>Θεωρία της Ιστορίας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7- Πρόσθετο Υλικό:</a:t>
            </a:r>
            <a:r>
              <a:rPr lang="en-US" sz="2800" dirty="0" smtClean="0">
                <a:solidFill>
                  <a:srgbClr val="5075BC"/>
                </a:solidFill>
                <a:latin typeface="+mj-lt"/>
                <a:ea typeface="+mj-ea"/>
                <a:cs typeface="+mj-cs"/>
              </a:rPr>
              <a:t> </a:t>
            </a:r>
            <a:r>
              <a:rPr lang="el-GR" sz="2800" dirty="0" smtClean="0"/>
              <a:t>Πολυπλοκότητα</a:t>
            </a:r>
            <a:endParaRPr lang="el-GR" sz="2800" dirty="0"/>
          </a:p>
          <a:p>
            <a:endParaRPr lang="en-US" sz="2800" dirty="0" smtClean="0"/>
          </a:p>
          <a:p>
            <a:r>
              <a:rPr lang="el-GR" sz="2800" dirty="0" smtClean="0"/>
              <a:t>Αντώνης Λιάκος</a:t>
            </a:r>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363988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ορθολογική επιλογή</a:t>
            </a:r>
          </a:p>
        </p:txBody>
      </p:sp>
      <p:sp>
        <p:nvSpPr>
          <p:cNvPr id="3" name="Content Placeholder 2"/>
          <p:cNvSpPr>
            <a:spLocks noGrp="1"/>
          </p:cNvSpPr>
          <p:nvPr>
            <p:ph idx="1"/>
          </p:nvPr>
        </p:nvSpPr>
        <p:spPr>
          <a:xfrm>
            <a:off x="457200" y="1988840"/>
            <a:ext cx="8229600" cy="2448271"/>
          </a:xfrm>
        </p:spPr>
        <p:txBody>
          <a:bodyPr>
            <a:normAutofit fontScale="77500" lnSpcReduction="20000"/>
          </a:bodyPr>
          <a:lstStyle/>
          <a:p>
            <a:pPr marL="0">
              <a:lnSpc>
                <a:spcPct val="120000"/>
              </a:lnSpc>
            </a:pPr>
            <a:r>
              <a:rPr lang="el-GR" sz="3100" dirty="0" smtClean="0"/>
              <a:t>Οι </a:t>
            </a:r>
            <a:r>
              <a:rPr lang="el-GR" sz="3100" dirty="0"/>
              <a:t>αιτίες </a:t>
            </a:r>
            <a:r>
              <a:rPr lang="el-GR" sz="3100" dirty="0" err="1"/>
              <a:t>δρούν</a:t>
            </a:r>
            <a:r>
              <a:rPr lang="el-GR" sz="3100" dirty="0"/>
              <a:t> καταναγκαστικά, ακόμη και χωρίς την επίγνωσή τους από τα δρώντα άτομα ή συλλογικότητες.  </a:t>
            </a:r>
          </a:p>
          <a:p>
            <a:pPr marL="0">
              <a:lnSpc>
                <a:spcPct val="120000"/>
              </a:lnSpc>
            </a:pPr>
            <a:r>
              <a:rPr lang="el-GR" sz="3100" dirty="0"/>
              <a:t>Η   </a:t>
            </a:r>
            <a:r>
              <a:rPr lang="el-GR" sz="3100" dirty="0" err="1"/>
              <a:t>ετερογονία</a:t>
            </a:r>
            <a:r>
              <a:rPr lang="el-GR" sz="3100" dirty="0"/>
              <a:t> σκοπών και αποτελεσμάτων. Δηλ. άλλους σκοπούς επιδιώκουν οι άνθρωποι και σε άλλα αποτελέσματα (απρόβλεπτα για τους ίδιους) καταλήγει η δράση τους. </a:t>
            </a:r>
            <a:r>
              <a:rPr lang="el-GR" sz="3100" dirty="0" smtClean="0"/>
              <a:t>Αυτή </a:t>
            </a:r>
            <a:r>
              <a:rPr lang="el-GR" sz="3100" dirty="0"/>
              <a:t>είναι μια βασική αρχή της ιστορίας.</a:t>
            </a:r>
          </a:p>
          <a:p>
            <a:pPr marL="0"/>
            <a:endParaRPr lang="el-GR" dirty="0"/>
          </a:p>
        </p:txBody>
      </p:sp>
    </p:spTree>
    <p:extLst>
      <p:ext uri="{BB962C8B-B14F-4D97-AF65-F5344CB8AC3E}">
        <p14:creationId xmlns:p14="http://schemas.microsoft.com/office/powerpoint/2010/main" val="92809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Αιτιότητα και </a:t>
            </a:r>
            <a:r>
              <a:rPr lang="el-GR" dirty="0" smtClean="0"/>
              <a:t>αποδείξεις 1</a:t>
            </a:r>
            <a:endParaRPr lang="el-GR" dirty="0"/>
          </a:p>
        </p:txBody>
      </p:sp>
      <p:sp>
        <p:nvSpPr>
          <p:cNvPr id="3" name="Content Placeholder 2"/>
          <p:cNvSpPr>
            <a:spLocks noGrp="1"/>
          </p:cNvSpPr>
          <p:nvPr>
            <p:ph idx="1"/>
          </p:nvPr>
        </p:nvSpPr>
        <p:spPr>
          <a:xfrm>
            <a:off x="443603" y="1772816"/>
            <a:ext cx="8229600" cy="3096344"/>
          </a:xfrm>
        </p:spPr>
        <p:txBody>
          <a:bodyPr>
            <a:noAutofit/>
          </a:bodyPr>
          <a:lstStyle/>
          <a:p>
            <a:pPr marL="0"/>
            <a:r>
              <a:rPr lang="el-GR" sz="2400" dirty="0"/>
              <a:t>Λογικοί </a:t>
            </a:r>
            <a:r>
              <a:rPr lang="el-GR" sz="2400" dirty="0" smtClean="0"/>
              <a:t>συλλογισμοί.</a:t>
            </a:r>
            <a:endParaRPr lang="el-GR" sz="2400" dirty="0"/>
          </a:p>
          <a:p>
            <a:pPr marL="0"/>
            <a:r>
              <a:rPr lang="el-GR" sz="2400" dirty="0"/>
              <a:t>Στατιστικές </a:t>
            </a:r>
            <a:r>
              <a:rPr lang="el-GR" sz="2400" dirty="0" smtClean="0"/>
              <a:t>αποδείξεις.</a:t>
            </a:r>
            <a:endParaRPr lang="el-GR" sz="2400" dirty="0"/>
          </a:p>
          <a:p>
            <a:pPr marL="0"/>
            <a:r>
              <a:rPr lang="el-GR" sz="2400" dirty="0"/>
              <a:t>Πειραματικές </a:t>
            </a:r>
            <a:r>
              <a:rPr lang="el-GR" sz="2400" dirty="0" smtClean="0"/>
              <a:t>αποδείξεις.</a:t>
            </a:r>
            <a:endParaRPr lang="el-GR" sz="2400" dirty="0"/>
          </a:p>
          <a:p>
            <a:pPr marL="0"/>
            <a:r>
              <a:rPr lang="el-GR" sz="2400" dirty="0"/>
              <a:t>Η θεωρία του </a:t>
            </a:r>
            <a:r>
              <a:rPr lang="el-GR" sz="2400" dirty="0" smtClean="0"/>
              <a:t>χάους.</a:t>
            </a:r>
            <a:endParaRPr lang="el-GR" sz="2400" dirty="0"/>
          </a:p>
          <a:p>
            <a:pPr marL="0"/>
            <a:r>
              <a:rPr lang="el-GR" sz="2400" dirty="0"/>
              <a:t>Μία αιτία ή πολλαπλές αιτίες; </a:t>
            </a:r>
          </a:p>
          <a:p>
            <a:pPr marL="0"/>
            <a:r>
              <a:rPr lang="el-GR" sz="2400" dirty="0"/>
              <a:t>Ιεράρχηση και διαβάθμιση των </a:t>
            </a:r>
            <a:r>
              <a:rPr lang="el-GR" sz="2400" dirty="0" smtClean="0"/>
              <a:t>αιτιών.</a:t>
            </a:r>
            <a:endParaRPr lang="el-GR" sz="2400" dirty="0"/>
          </a:p>
          <a:p>
            <a:pPr marL="0"/>
            <a:r>
              <a:rPr lang="el-GR" sz="2400" dirty="0"/>
              <a:t>Επαρκείς και αναγκαίες </a:t>
            </a:r>
            <a:r>
              <a:rPr lang="el-GR" sz="2400" dirty="0" smtClean="0"/>
              <a:t>προϋποθέσεις.</a:t>
            </a:r>
            <a:endParaRPr lang="el-GR" sz="2400" dirty="0"/>
          </a:p>
        </p:txBody>
      </p:sp>
    </p:spTree>
    <p:extLst>
      <p:ext uri="{BB962C8B-B14F-4D97-AF65-F5344CB8AC3E}">
        <p14:creationId xmlns:p14="http://schemas.microsoft.com/office/powerpoint/2010/main" val="224141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174035"/>
          </a:xfrm>
        </p:spPr>
        <p:txBody>
          <a:bodyPr>
            <a:normAutofit fontScale="70000" lnSpcReduction="20000"/>
          </a:bodyPr>
          <a:lstStyle/>
          <a:p>
            <a:pPr marL="0">
              <a:lnSpc>
                <a:spcPct val="120000"/>
              </a:lnSpc>
            </a:pPr>
            <a:r>
              <a:rPr lang="el-GR" sz="3400" dirty="0"/>
              <a:t>Ντετερμινισμός: ο απόλυτος </a:t>
            </a:r>
            <a:r>
              <a:rPr lang="el-GR" sz="3400" dirty="0" err="1"/>
              <a:t>επικαθορισμός</a:t>
            </a:r>
            <a:r>
              <a:rPr lang="el-GR" sz="3400" dirty="0"/>
              <a:t> των γεγονότων από τις αιτίες τους. Κριτική. Στην κοινωνία το </a:t>
            </a:r>
            <a:r>
              <a:rPr lang="el-GR" sz="3400" dirty="0" err="1"/>
              <a:t>αιτιακό</a:t>
            </a:r>
            <a:r>
              <a:rPr lang="el-GR" sz="3400" dirty="0"/>
              <a:t> σύμπλεγμα απείρως πολυπλοκότερο.</a:t>
            </a:r>
          </a:p>
          <a:p>
            <a:pPr marL="0">
              <a:lnSpc>
                <a:spcPct val="120000"/>
              </a:lnSpc>
            </a:pPr>
            <a:r>
              <a:rPr lang="el-GR" sz="3400" dirty="0"/>
              <a:t> Η διαφορά με τις φυσικές επιστήμες. Αν η εξάρτηση των αποτελεσμάτων από τις αιτίες τους ήταν απόλυτες θα μπορούσαμε να προβλέψουμε το μέλλον.  </a:t>
            </a:r>
          </a:p>
          <a:p>
            <a:pPr marL="0">
              <a:lnSpc>
                <a:spcPct val="120000"/>
              </a:lnSpc>
            </a:pPr>
            <a:r>
              <a:rPr lang="el-GR" sz="3400" dirty="0"/>
              <a:t>Οι αιτιώδεις σχέσεις και η αυτονομία της ανθρώπινης δράσης. Πού χαράζονται τα όρια; Η ιστορία εξηγείται, αλλά δεν εξηγείται πλήρως. </a:t>
            </a:r>
          </a:p>
          <a:p>
            <a:pPr marL="0">
              <a:lnSpc>
                <a:spcPct val="120000"/>
              </a:lnSpc>
            </a:pPr>
            <a:r>
              <a:rPr lang="el-GR" sz="3400" dirty="0"/>
              <a:t>Σκεφτόμαστε με πιθανότητες και όχι με βεβαιότητες. (Το πιθανότερο είναι ότι συνέβησαν αυτά εξαιτίας εκείνων των συνθηκών</a:t>
            </a:r>
            <a:r>
              <a:rPr lang="el-GR" sz="3400" dirty="0" smtClean="0"/>
              <a:t>...).</a:t>
            </a:r>
            <a:endParaRPr lang="el-GR" sz="3400" dirty="0"/>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a:t> Αιτιότητα και </a:t>
            </a:r>
            <a:r>
              <a:rPr lang="el-GR" dirty="0" smtClean="0"/>
              <a:t>αποδείξεις 2</a:t>
            </a:r>
            <a:endParaRPr lang="el-GR" dirty="0"/>
          </a:p>
        </p:txBody>
      </p:sp>
    </p:spTree>
    <p:extLst>
      <p:ext uri="{BB962C8B-B14F-4D97-AF65-F5344CB8AC3E}">
        <p14:creationId xmlns:p14="http://schemas.microsoft.com/office/powerpoint/2010/main" val="149080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δυναμική των γεγονότων</a:t>
            </a:r>
          </a:p>
        </p:txBody>
      </p:sp>
      <p:sp>
        <p:nvSpPr>
          <p:cNvPr id="3" name="Content Placeholder 2"/>
          <p:cNvSpPr>
            <a:spLocks noGrp="1"/>
          </p:cNvSpPr>
          <p:nvPr>
            <p:ph idx="1"/>
          </p:nvPr>
        </p:nvSpPr>
        <p:spPr>
          <a:xfrm>
            <a:off x="457200" y="2132856"/>
            <a:ext cx="8229600" cy="2664295"/>
          </a:xfrm>
        </p:spPr>
        <p:txBody>
          <a:bodyPr>
            <a:normAutofit/>
          </a:bodyPr>
          <a:lstStyle/>
          <a:p>
            <a:pPr marL="0">
              <a:spcBef>
                <a:spcPts val="0"/>
              </a:spcBef>
            </a:pPr>
            <a:r>
              <a:rPr lang="el-GR" sz="2400" dirty="0"/>
              <a:t>Τα όρια της </a:t>
            </a:r>
            <a:r>
              <a:rPr lang="el-GR" sz="2400" dirty="0" err="1"/>
              <a:t>αιτιακότητας</a:t>
            </a:r>
            <a:r>
              <a:rPr lang="el-GR" sz="2400" dirty="0"/>
              <a:t>. Μια ή περισσότερες  αιτίες μπορούν να εξηγούν ένα απότοκο γεγονός, δεν το εξηγούν όμως πλήρως, γιατί το ίδιο το γεγονός από τη στιγμή που αρχίζει να υπάρχει δημιουργεί μια δυναμική που υπερβαίνει τις αρχικές αιτίες και γίνεται η ίδια αιτία της εξέλιξής των επόμενων </a:t>
            </a:r>
            <a:r>
              <a:rPr lang="el-GR" sz="2400" dirty="0" err="1"/>
              <a:t>φάσεών</a:t>
            </a:r>
            <a:r>
              <a:rPr lang="el-GR" sz="2400" dirty="0"/>
              <a:t> του. (Πόλεμος, επανάσταση, εκβιομηχάνιση κλπ.).</a:t>
            </a:r>
          </a:p>
        </p:txBody>
      </p:sp>
    </p:spTree>
    <p:extLst>
      <p:ext uri="{BB962C8B-B14F-4D97-AF65-F5344CB8AC3E}">
        <p14:creationId xmlns:p14="http://schemas.microsoft.com/office/powerpoint/2010/main" val="3256451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Συγκρίσεις</a:t>
            </a:r>
          </a:p>
        </p:txBody>
      </p:sp>
      <p:sp>
        <p:nvSpPr>
          <p:cNvPr id="3" name="Content Placeholder 2"/>
          <p:cNvSpPr>
            <a:spLocks noGrp="1"/>
          </p:cNvSpPr>
          <p:nvPr>
            <p:ph idx="1"/>
          </p:nvPr>
        </p:nvSpPr>
        <p:spPr>
          <a:xfrm>
            <a:off x="457200" y="1441844"/>
            <a:ext cx="8229600" cy="4824536"/>
          </a:xfrm>
        </p:spPr>
        <p:txBody>
          <a:bodyPr>
            <a:normAutofit fontScale="70000" lnSpcReduction="20000"/>
          </a:bodyPr>
          <a:lstStyle/>
          <a:p>
            <a:pPr marL="0">
              <a:lnSpc>
                <a:spcPct val="120000"/>
              </a:lnSpc>
            </a:pPr>
            <a:r>
              <a:rPr lang="el-GR" sz="3400" dirty="0"/>
              <a:t>Οι συγκρίσεις απαραίτητος όρος για την ιστορική εργασία. </a:t>
            </a:r>
          </a:p>
          <a:p>
            <a:pPr marL="0">
              <a:lnSpc>
                <a:spcPct val="120000"/>
              </a:lnSpc>
            </a:pPr>
            <a:r>
              <a:rPr lang="el-GR" sz="3400" dirty="0"/>
              <a:t>Σύγκριση με κοινούς παρονομαστές και </a:t>
            </a:r>
            <a:r>
              <a:rPr lang="el-GR" sz="3400" dirty="0" smtClean="0"/>
              <a:t>συνάφειες.</a:t>
            </a:r>
            <a:endParaRPr lang="el-GR" sz="3400" dirty="0"/>
          </a:p>
          <a:p>
            <a:pPr marL="0">
              <a:lnSpc>
                <a:spcPct val="120000"/>
              </a:lnSpc>
            </a:pPr>
            <a:r>
              <a:rPr lang="el-GR" sz="3400" dirty="0"/>
              <a:t>Τοπική συνάφεια (Ελλάδα σε σχέση με Βαλκάνια ή Μεσόγειο) σε χρονική συνάφεια (</a:t>
            </a:r>
            <a:r>
              <a:rPr lang="el-GR" sz="3400" dirty="0" err="1"/>
              <a:t>Μετα-Nαπολεόντεια</a:t>
            </a:r>
            <a:r>
              <a:rPr lang="el-GR" sz="3400" dirty="0"/>
              <a:t> εποχή, εποχή </a:t>
            </a:r>
            <a:r>
              <a:rPr lang="el-GR" sz="3400" dirty="0" smtClean="0"/>
              <a:t>Β΄Π.Π., </a:t>
            </a:r>
            <a:r>
              <a:rPr lang="el-GR" sz="3400" dirty="0"/>
              <a:t>κλπ.) ή στη </a:t>
            </a:r>
            <a:r>
              <a:rPr lang="el-GR" sz="3400" dirty="0" err="1"/>
              <a:t>θεματολογική</a:t>
            </a:r>
            <a:r>
              <a:rPr lang="el-GR" sz="3400" dirty="0"/>
              <a:t> συνάφεια (λ.χ. διαδικασίες κρατικής συγκρότησης στην εποχή του εθνικού κράτους). </a:t>
            </a:r>
            <a:r>
              <a:rPr lang="el-GR" sz="3400" dirty="0" smtClean="0"/>
              <a:t>Χρειάζεται, όμως, </a:t>
            </a:r>
            <a:r>
              <a:rPr lang="el-GR" sz="3400" dirty="0"/>
              <a:t>πάντα πειστική δικαιολόγηση της επιλογής κοινού παρονομαστή. </a:t>
            </a:r>
          </a:p>
          <a:p>
            <a:pPr marL="0">
              <a:lnSpc>
                <a:spcPct val="120000"/>
              </a:lnSpc>
            </a:pPr>
            <a:r>
              <a:rPr lang="el-GR" sz="3400" dirty="0"/>
              <a:t> Η θεωρία, η ιστορική θεωρία και τα θεωρητικά </a:t>
            </a:r>
            <a:r>
              <a:rPr lang="el-GR" sz="3400" dirty="0" smtClean="0"/>
              <a:t>κείμενα. </a:t>
            </a:r>
            <a:r>
              <a:rPr lang="el-GR" sz="3400" dirty="0"/>
              <a:t>προσφέρουν τη συγκριτική εποπτεία. Η θεωρία μια μορφή σύγκρισης.</a:t>
            </a:r>
          </a:p>
          <a:p>
            <a:pPr marL="0"/>
            <a:endParaRPr lang="el-GR" dirty="0"/>
          </a:p>
        </p:txBody>
      </p:sp>
    </p:spTree>
    <p:extLst>
      <p:ext uri="{BB962C8B-B14F-4D97-AF65-F5344CB8AC3E}">
        <p14:creationId xmlns:p14="http://schemas.microsoft.com/office/powerpoint/2010/main" val="2339590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Φιλοσοφίες της Ιστορίας</a:t>
            </a:r>
          </a:p>
        </p:txBody>
      </p:sp>
      <p:sp>
        <p:nvSpPr>
          <p:cNvPr id="3" name="Content Placeholder 2"/>
          <p:cNvSpPr>
            <a:spLocks noGrp="1"/>
          </p:cNvSpPr>
          <p:nvPr>
            <p:ph idx="1"/>
          </p:nvPr>
        </p:nvSpPr>
        <p:spPr>
          <a:xfrm>
            <a:off x="457200" y="1916832"/>
            <a:ext cx="8229600" cy="3816424"/>
          </a:xfrm>
        </p:spPr>
        <p:txBody>
          <a:bodyPr>
            <a:normAutofit fontScale="85000" lnSpcReduction="20000"/>
          </a:bodyPr>
          <a:lstStyle/>
          <a:p>
            <a:pPr marL="0">
              <a:lnSpc>
                <a:spcPct val="110000"/>
              </a:lnSpc>
            </a:pPr>
            <a:r>
              <a:rPr lang="el-GR" sz="2800" dirty="0"/>
              <a:t>Οι φιλοσοφίες της ιστορίας αποτελούν συνεκτικά συστήματα εξήγησης της πορείας του κόσμου.</a:t>
            </a:r>
          </a:p>
          <a:p>
            <a:pPr marL="0">
              <a:lnSpc>
                <a:spcPct val="110000"/>
              </a:lnSpc>
            </a:pPr>
            <a:r>
              <a:rPr lang="el-GR" sz="2800" dirty="0"/>
              <a:t>Εξηγούν αυτή την πορεία ή της αποδίδουν νόημα.</a:t>
            </a:r>
          </a:p>
          <a:p>
            <a:pPr marL="0">
              <a:lnSpc>
                <a:spcPct val="110000"/>
              </a:lnSpc>
            </a:pPr>
            <a:r>
              <a:rPr lang="el-GR" sz="2800" dirty="0"/>
              <a:t>Η Χριστιανική Εσχατολογία, ο Διαφωτισμός και η τελεολογία της Προόδου, η Διαλεκτική του πνεύματος της Παγκόσμιας Ιστορίας (Χέγκελ), ο Μαρξισμός, ο Κοινωνικός Δαρβινισμός, το τέλος της Ιστορίας, αποτελούν φιλοσοφίες της ιστορίας.</a:t>
            </a:r>
          </a:p>
          <a:p>
            <a:pPr marL="0">
              <a:lnSpc>
                <a:spcPct val="110000"/>
              </a:lnSpc>
            </a:pPr>
            <a:r>
              <a:rPr lang="el-GR" sz="2800" dirty="0"/>
              <a:t>Σήμερα από τη φιλοσοφία της Ιστορίας στη θεωρία της </a:t>
            </a:r>
            <a:r>
              <a:rPr lang="el-GR" sz="2800" dirty="0" smtClean="0"/>
              <a:t>ιστορικότητας.</a:t>
            </a:r>
            <a:endParaRPr lang="el-GR" sz="2800" dirty="0"/>
          </a:p>
          <a:p>
            <a:pPr marL="0"/>
            <a:endParaRPr lang="el-GR" dirty="0"/>
          </a:p>
        </p:txBody>
      </p:sp>
    </p:spTree>
    <p:extLst>
      <p:ext uri="{BB962C8B-B14F-4D97-AF65-F5344CB8AC3E}">
        <p14:creationId xmlns:p14="http://schemas.microsoft.com/office/powerpoint/2010/main" val="1019013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smtClean="0"/>
              <a:t>Τέλος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624352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013402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662174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a:t>
            </a:r>
            <a:r>
              <a:rPr lang="el-GR" sz="2000" dirty="0" smtClean="0"/>
              <a:t>διαθέσιμη </a:t>
            </a:r>
            <a:r>
              <a:rPr lang="el-GR" sz="2000" dirty="0"/>
              <a:t>εδώ. </a:t>
            </a:r>
            <a:r>
              <a:rPr lang="fr-FR" sz="2000" dirty="0">
                <a:solidFill>
                  <a:prstClr val="black"/>
                </a:solidFill>
                <a:hlinkClick r:id="rId3"/>
              </a:rPr>
              <a:t>http://eclass.uoa.gr/courses/ARCH</a:t>
            </a:r>
            <a:r>
              <a:rPr lang="el-GR" sz="2000" dirty="0">
                <a:solidFill>
                  <a:prstClr val="black"/>
                </a:solidFill>
                <a:hlinkClick r:id="rId3"/>
              </a:rPr>
              <a:t>240</a:t>
            </a:r>
            <a:r>
              <a:rPr lang="el-GR" sz="2000" dirty="0" smtClean="0">
                <a:solidFill>
                  <a:srgbClr val="92D050"/>
                </a:solidFill>
              </a:rPr>
              <a:t> </a:t>
            </a:r>
            <a:endParaRPr lang="el-GR" sz="2000" dirty="0">
              <a:solidFill>
                <a:srgbClr val="92D050"/>
              </a:solidFill>
            </a:endParaRPr>
          </a:p>
          <a:p>
            <a:endParaRPr lang="el-GR" sz="2000" dirty="0"/>
          </a:p>
        </p:txBody>
      </p:sp>
    </p:spTree>
    <p:extLst>
      <p:ext uri="{BB962C8B-B14F-4D97-AF65-F5344CB8AC3E}">
        <p14:creationId xmlns:p14="http://schemas.microsoft.com/office/powerpoint/2010/main" val="152358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176463"/>
          </a:xfrm>
        </p:spPr>
        <p:txBody>
          <a:bodyPr>
            <a:normAutofit fontScale="77500" lnSpcReduction="20000"/>
          </a:bodyPr>
          <a:lstStyle/>
          <a:p>
            <a:pPr marL="0">
              <a:lnSpc>
                <a:spcPct val="110000"/>
              </a:lnSpc>
            </a:pPr>
            <a:r>
              <a:rPr lang="el-GR" sz="3100" dirty="0"/>
              <a:t>H γοητεία της δουλειάς του ιστορικού είναι ότι έχει να αντιμετωπίσει πολύπλοκα φαινόμενα.</a:t>
            </a:r>
          </a:p>
          <a:p>
            <a:pPr marL="0">
              <a:lnSpc>
                <a:spcPct val="110000"/>
              </a:lnSpc>
            </a:pPr>
            <a:r>
              <a:rPr lang="el-GR" sz="3100" dirty="0"/>
              <a:t>Τα συμβάντα δεν πέφτουν όπως οι μετεωρίτες πάνω στη γη.</a:t>
            </a:r>
          </a:p>
          <a:p>
            <a:pPr marL="0">
              <a:lnSpc>
                <a:spcPct val="110000"/>
              </a:lnSpc>
            </a:pPr>
            <a:r>
              <a:rPr lang="el-GR" sz="3100" dirty="0"/>
              <a:t>Ο Θουκυδίδης χρησιμοποιεί τη μεταφορά της ασθένειας από την Ιπποκρατική μέθοδο.</a:t>
            </a:r>
          </a:p>
          <a:p>
            <a:pPr marL="0">
              <a:lnSpc>
                <a:spcPct val="110000"/>
              </a:lnSpc>
            </a:pPr>
            <a:r>
              <a:rPr lang="el-GR" sz="3100" dirty="0"/>
              <a:t>Η ασθένεια εμφανίζεται με «σημάδια». </a:t>
            </a:r>
            <a:r>
              <a:rPr lang="el-GR" sz="3100" dirty="0" smtClean="0"/>
              <a:t>Άρα, </a:t>
            </a:r>
            <a:r>
              <a:rPr lang="el-GR" sz="3100" dirty="0"/>
              <a:t>ο ιστορικός πρέπει να ξέρει να τα «διαβάζει». Τα σημεία και τα σημαινόμενα.</a:t>
            </a:r>
          </a:p>
          <a:p>
            <a:pPr marL="0">
              <a:lnSpc>
                <a:spcPct val="110000"/>
              </a:lnSpc>
            </a:pPr>
            <a:r>
              <a:rPr lang="el-GR" sz="3100" dirty="0"/>
              <a:t>Πρόβλημα: </a:t>
            </a:r>
            <a:r>
              <a:rPr lang="el-GR" sz="3100" dirty="0" smtClean="0"/>
              <a:t>Τί </a:t>
            </a:r>
            <a:r>
              <a:rPr lang="el-GR" sz="3100" dirty="0"/>
              <a:t>αντιστοιχεί σε </a:t>
            </a:r>
            <a:r>
              <a:rPr lang="el-GR" sz="3100" dirty="0" smtClean="0"/>
              <a:t>τί; </a:t>
            </a:r>
            <a:endParaRPr lang="el-GR" sz="3100" dirty="0"/>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smtClean="0"/>
              <a:t>Εισαγωγή 1</a:t>
            </a:r>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2014. Κώστας </a:t>
            </a:r>
            <a:r>
              <a:rPr lang="el-GR" sz="2000" dirty="0" err="1" smtClean="0"/>
              <a:t>Γαγανάκης</a:t>
            </a:r>
            <a:r>
              <a:rPr lang="el-GR" sz="2000" dirty="0"/>
              <a:t>. «Μάθημα: II29 Θεωρία της Ιστορίας. Ενότητα: Πρόσθετο Υλικό- Πολυπλοκότητα».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fr-FR" sz="2000" dirty="0">
                <a:hlinkClick r:id="rId3"/>
              </a:rPr>
              <a:t>http://</a:t>
            </a:r>
            <a:r>
              <a:rPr lang="fr-FR" sz="2000" dirty="0" smtClean="0">
                <a:hlinkClick r:id="rId3"/>
              </a:rPr>
              <a:t>opencourses.uoa.gr/courses/ARCH9</a:t>
            </a:r>
            <a:r>
              <a:rPr lang="fr-FR" sz="2000" dirty="0" smtClean="0"/>
              <a:t>  </a:t>
            </a:r>
            <a:endParaRPr lang="el-GR" sz="2000" dirty="0" smtClean="0"/>
          </a:p>
          <a:p>
            <a:pPr marL="0" indent="0">
              <a:buNone/>
            </a:pPr>
            <a:endParaRPr lang="el-GR" sz="2000" dirty="0"/>
          </a:p>
          <a:p>
            <a:endParaRPr lang="el-GR" sz="2000" dirty="0"/>
          </a:p>
        </p:txBody>
      </p:sp>
    </p:spTree>
    <p:extLst>
      <p:ext uri="{BB962C8B-B14F-4D97-AF65-F5344CB8AC3E}">
        <p14:creationId xmlns:p14="http://schemas.microsoft.com/office/powerpoint/2010/main" val="4150729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608302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116880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3636347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p:txBody>
      </p:sp>
    </p:spTree>
    <p:extLst>
      <p:ext uri="{BB962C8B-B14F-4D97-AF65-F5344CB8AC3E}">
        <p14:creationId xmlns:p14="http://schemas.microsoft.com/office/powerpoint/2010/main" val="516871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1" y="1844824"/>
            <a:ext cx="8229600" cy="3168352"/>
          </a:xfrm>
        </p:spPr>
        <p:txBody>
          <a:bodyPr>
            <a:normAutofit fontScale="92500" lnSpcReduction="10000"/>
          </a:bodyPr>
          <a:lstStyle/>
          <a:p>
            <a:pPr marL="0"/>
            <a:r>
              <a:rPr lang="el-GR" sz="2600" dirty="0"/>
              <a:t>Για να καταλάβουμε μια σύνθετη κατάσταση πρέπει να κάνουμε μια απλή ιστορία. Όπως για να καταλάβουμε μια σύνθετη μηχανή κάνουμε ένα μοντέλο. Το μοντέλο μας λέει πως λειτουργεί η μηχανή.</a:t>
            </a:r>
          </a:p>
          <a:p>
            <a:pPr marL="0"/>
            <a:r>
              <a:rPr lang="el-GR" sz="2600" dirty="0"/>
              <a:t>Για να </a:t>
            </a:r>
            <a:r>
              <a:rPr lang="el-GR" sz="2600" dirty="0" smtClean="0"/>
              <a:t>αντιστοιχεί, όμως, </a:t>
            </a:r>
            <a:r>
              <a:rPr lang="el-GR" sz="2600" dirty="0"/>
              <a:t>μια ιστορία σε αυτό που μελετάμε πρέπει να έχει μερικά βασικά χαρακτηριστικά. Τα χαρακτηριστικά αυτά αφορούν το χρόνο, το χώρο και την αιτιότητα.</a:t>
            </a:r>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smtClean="0"/>
              <a:t>Εισαγωγή 2</a:t>
            </a:r>
            <a:endParaRPr lang="el-GR" dirty="0"/>
          </a:p>
        </p:txBody>
      </p:sp>
    </p:spTree>
    <p:extLst>
      <p:ext uri="{BB962C8B-B14F-4D97-AF65-F5344CB8AC3E}">
        <p14:creationId xmlns:p14="http://schemas.microsoft.com/office/powerpoint/2010/main" val="4273207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Χρόνος</a:t>
            </a:r>
          </a:p>
        </p:txBody>
      </p:sp>
      <p:sp>
        <p:nvSpPr>
          <p:cNvPr id="3" name="Content Placeholder 2"/>
          <p:cNvSpPr>
            <a:spLocks noGrp="1"/>
          </p:cNvSpPr>
          <p:nvPr>
            <p:ph idx="1"/>
          </p:nvPr>
        </p:nvSpPr>
        <p:spPr>
          <a:xfrm>
            <a:off x="468299" y="1988840"/>
            <a:ext cx="8229600" cy="3096344"/>
          </a:xfrm>
        </p:spPr>
        <p:txBody>
          <a:bodyPr>
            <a:normAutofit fontScale="92500"/>
          </a:bodyPr>
          <a:lstStyle/>
          <a:p>
            <a:pPr marL="0"/>
            <a:r>
              <a:rPr lang="el-GR" sz="2600" dirty="0"/>
              <a:t>Ο χρόνος αφορά την τοποθέτηση ενός συμβάντος στη χρονική ακολουθία. Τα συμβάντα είναι διάρκειες. Πότε άρχισε, πότε κρίθηκαν τα πράγματα, πότε τελείωσε; </a:t>
            </a:r>
          </a:p>
          <a:p>
            <a:pPr marL="0"/>
            <a:r>
              <a:rPr lang="el-GR" sz="2600" dirty="0"/>
              <a:t>Η τοποθέτηση ενός συμβάντος στη χρονική ακολουθία σημαίνει επίσης τη σχέση ανάμεσα στη συγκυρία και στις δομές.  </a:t>
            </a:r>
          </a:p>
          <a:p>
            <a:pPr marL="0"/>
            <a:r>
              <a:rPr lang="el-GR" sz="2600" dirty="0"/>
              <a:t>Οι εποχές επιβάλλουν τους περιορισμούς τους. Τα φαινόμενα έχουν τη σφραγίδα των εποχών.</a:t>
            </a:r>
          </a:p>
          <a:p>
            <a:pPr marL="0"/>
            <a:endParaRPr lang="el-GR" dirty="0"/>
          </a:p>
        </p:txBody>
      </p:sp>
    </p:spTree>
    <p:extLst>
      <p:ext uri="{BB962C8B-B14F-4D97-AF65-F5344CB8AC3E}">
        <p14:creationId xmlns:p14="http://schemas.microsoft.com/office/powerpoint/2010/main" val="70359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Χώρος</a:t>
            </a:r>
          </a:p>
        </p:txBody>
      </p:sp>
      <p:sp>
        <p:nvSpPr>
          <p:cNvPr id="3" name="Content Placeholder 2"/>
          <p:cNvSpPr>
            <a:spLocks noGrp="1"/>
          </p:cNvSpPr>
          <p:nvPr>
            <p:ph idx="1"/>
          </p:nvPr>
        </p:nvSpPr>
        <p:spPr>
          <a:xfrm>
            <a:off x="429662" y="1844825"/>
            <a:ext cx="8229600" cy="2880320"/>
          </a:xfrm>
        </p:spPr>
        <p:txBody>
          <a:bodyPr>
            <a:normAutofit fontScale="77500" lnSpcReduction="20000"/>
          </a:bodyPr>
          <a:lstStyle/>
          <a:p>
            <a:pPr marL="0"/>
            <a:r>
              <a:rPr lang="el-GR" sz="3100" dirty="0"/>
              <a:t>Πού τοποθετείται ένα γεγονός;</a:t>
            </a:r>
          </a:p>
          <a:p>
            <a:pPr marL="0"/>
            <a:r>
              <a:rPr lang="el-GR" sz="3100" dirty="0" err="1" smtClean="0"/>
              <a:t>Ποιά</a:t>
            </a:r>
            <a:r>
              <a:rPr lang="el-GR" sz="3100" dirty="0" smtClean="0"/>
              <a:t> </a:t>
            </a:r>
            <a:r>
              <a:rPr lang="el-GR" sz="3100" dirty="0"/>
              <a:t>είναι τα χαρακτηριστικά του τόπου;</a:t>
            </a:r>
          </a:p>
          <a:p>
            <a:pPr marL="0"/>
            <a:r>
              <a:rPr lang="el-GR" sz="3100" dirty="0"/>
              <a:t>Τα χαρακτηριστικά κάθε τόπου αλλάζουν ανάλογα με τις </a:t>
            </a:r>
            <a:r>
              <a:rPr lang="el-GR" sz="3100" dirty="0" smtClean="0"/>
              <a:t>εποχές.</a:t>
            </a:r>
            <a:endParaRPr lang="el-GR" sz="3100" dirty="0"/>
          </a:p>
          <a:p>
            <a:pPr marL="0"/>
            <a:r>
              <a:rPr lang="el-GR" sz="3100" dirty="0"/>
              <a:t>Η έννοια του τόπου αλλάζει από εποχή σε </a:t>
            </a:r>
            <a:r>
              <a:rPr lang="el-GR" sz="3100" dirty="0" smtClean="0"/>
              <a:t>εποχή.</a:t>
            </a:r>
            <a:endParaRPr lang="el-GR" sz="3100" dirty="0"/>
          </a:p>
          <a:p>
            <a:pPr marL="0"/>
            <a:r>
              <a:rPr lang="el-GR" sz="3100" dirty="0"/>
              <a:t>Γεωφυσικός χώρος, χώρος πολιτικά συγκροτημένος, από-</a:t>
            </a:r>
            <a:r>
              <a:rPr lang="el-GR" sz="3100" dirty="0" err="1"/>
              <a:t>εδαφοποιημένος</a:t>
            </a:r>
            <a:r>
              <a:rPr lang="el-GR" sz="3100" dirty="0"/>
              <a:t> χώρος (παγκοσμιοποίηση</a:t>
            </a:r>
            <a:r>
              <a:rPr lang="el-GR" sz="3100" dirty="0" smtClean="0"/>
              <a:t>).</a:t>
            </a:r>
            <a:endParaRPr lang="el-GR" sz="3100" dirty="0"/>
          </a:p>
          <a:p>
            <a:pPr marL="0"/>
            <a:endParaRPr lang="el-GR" dirty="0"/>
          </a:p>
        </p:txBody>
      </p:sp>
    </p:spTree>
    <p:extLst>
      <p:ext uri="{BB962C8B-B14F-4D97-AF65-F5344CB8AC3E}">
        <p14:creationId xmlns:p14="http://schemas.microsoft.com/office/powerpoint/2010/main" val="627899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Αιτιότητα</a:t>
            </a:r>
          </a:p>
        </p:txBody>
      </p:sp>
      <p:sp>
        <p:nvSpPr>
          <p:cNvPr id="3" name="Content Placeholder 2"/>
          <p:cNvSpPr>
            <a:spLocks noGrp="1"/>
          </p:cNvSpPr>
          <p:nvPr>
            <p:ph idx="1"/>
          </p:nvPr>
        </p:nvSpPr>
        <p:spPr>
          <a:xfrm>
            <a:off x="457200" y="1844824"/>
            <a:ext cx="8229600" cy="3096343"/>
          </a:xfrm>
        </p:spPr>
        <p:txBody>
          <a:bodyPr>
            <a:normAutofit fontScale="77500" lnSpcReduction="20000"/>
          </a:bodyPr>
          <a:lstStyle/>
          <a:p>
            <a:pPr marL="0">
              <a:lnSpc>
                <a:spcPct val="110000"/>
              </a:lnSpc>
              <a:spcBef>
                <a:spcPts val="0"/>
              </a:spcBef>
            </a:pPr>
            <a:r>
              <a:rPr lang="el-GR" sz="3100" dirty="0"/>
              <a:t>Η ιστορία δεν είναι φωτογραφική απεικόνιση, ούτε απλή συλλογή και περιγραφή γεγονότων αλλά ανίχνευση της αιτιώδους συνάφειας, της </a:t>
            </a:r>
            <a:r>
              <a:rPr lang="el-GR" sz="3100" dirty="0" err="1"/>
              <a:t>αιτιακής</a:t>
            </a:r>
            <a:r>
              <a:rPr lang="el-GR" sz="3100" dirty="0"/>
              <a:t> σύνδεσης,  παρακολούθηση των μεταλλαγών της κοινωνίας, τοποθέτηση του ιστορικού πεδίου που μας απασχολεί στο κοινωνικό γίγνεσθαι. Σ’ αυτό διαφέρει ο επαγγελματίας ιστορικός από το συλλέκτη και τον ερασιτέχνη. Ο ιστορικός δεν ενδιαφέρεται μόνο για το τί έγινε, αλλά και για το πώς και το γιατί έγινε. </a:t>
            </a:r>
            <a:r>
              <a:rPr lang="el-GR" sz="3100" dirty="0" err="1" smtClean="0"/>
              <a:t>Ποιές</a:t>
            </a:r>
            <a:r>
              <a:rPr lang="el-GR" sz="3100" dirty="0" smtClean="0"/>
              <a:t> </a:t>
            </a:r>
            <a:r>
              <a:rPr lang="el-GR" sz="3100" dirty="0"/>
              <a:t>συνέπειες είχε.</a:t>
            </a:r>
          </a:p>
          <a:p>
            <a:pPr marL="0"/>
            <a:endParaRPr lang="el-GR" dirty="0"/>
          </a:p>
        </p:txBody>
      </p:sp>
    </p:spTree>
    <p:extLst>
      <p:ext uri="{BB962C8B-B14F-4D97-AF65-F5344CB8AC3E}">
        <p14:creationId xmlns:p14="http://schemas.microsoft.com/office/powerpoint/2010/main" val="1578160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Αιτιότητα και </a:t>
            </a:r>
            <a:r>
              <a:rPr lang="el-GR" dirty="0" err="1"/>
              <a:t>χρονικότητα</a:t>
            </a:r>
            <a:endParaRPr lang="el-GR" dirty="0"/>
          </a:p>
        </p:txBody>
      </p:sp>
      <p:sp>
        <p:nvSpPr>
          <p:cNvPr id="3" name="Content Placeholder 2"/>
          <p:cNvSpPr>
            <a:spLocks noGrp="1"/>
          </p:cNvSpPr>
          <p:nvPr>
            <p:ph idx="1"/>
          </p:nvPr>
        </p:nvSpPr>
        <p:spPr>
          <a:xfrm>
            <a:off x="457768" y="2060848"/>
            <a:ext cx="8229600" cy="3168352"/>
          </a:xfrm>
        </p:spPr>
        <p:txBody>
          <a:bodyPr>
            <a:noAutofit/>
          </a:bodyPr>
          <a:lstStyle/>
          <a:p>
            <a:pPr marL="0">
              <a:lnSpc>
                <a:spcPct val="120000"/>
              </a:lnSpc>
            </a:pPr>
            <a:r>
              <a:rPr lang="el-GR" sz="2400" dirty="0"/>
              <a:t>Το χρονικώς πρότερον δεν συμπίπτει πάντα με την αιτία. Μπορεί αμφότερα να είναι συνέπειες μιας ευρύτερης τάσης που απλώς συνέβησαν διαδοχικά, ή η χρονική σύμπτωσή τους να είναι τυχαία. Η σύνδεση αιτίας και αποτελέσματος είναι από τα σημαντικότερα προβλήματα.</a:t>
            </a:r>
          </a:p>
          <a:p>
            <a:pPr marL="0">
              <a:lnSpc>
                <a:spcPct val="120000"/>
              </a:lnSpc>
            </a:pPr>
            <a:r>
              <a:rPr lang="el-GR" sz="2400" dirty="0" smtClean="0"/>
              <a:t>Η </a:t>
            </a:r>
            <a:r>
              <a:rPr lang="el-GR" sz="2400" dirty="0"/>
              <a:t>σειρά Αιτίες-Αποτελέσματα δεν μοιάζει με αλυσίδα, αλλά με ένα πολύπλοκο σύστημα πολλαπλών συνδέσεων. </a:t>
            </a:r>
            <a:r>
              <a:rPr lang="el-GR" sz="2400" dirty="0" smtClean="0"/>
              <a:t>Γι’ </a:t>
            </a:r>
            <a:r>
              <a:rPr lang="el-GR" sz="2400" dirty="0"/>
              <a:t>αυτό μιλάμε για </a:t>
            </a:r>
            <a:r>
              <a:rPr lang="el-GR" sz="2400" dirty="0" err="1"/>
              <a:t>αιτιακή</a:t>
            </a:r>
            <a:r>
              <a:rPr lang="el-GR" sz="2400" dirty="0"/>
              <a:t> συνάφεια.</a:t>
            </a:r>
          </a:p>
        </p:txBody>
      </p:sp>
    </p:spTree>
    <p:extLst>
      <p:ext uri="{BB962C8B-B14F-4D97-AF65-F5344CB8AC3E}">
        <p14:creationId xmlns:p14="http://schemas.microsoft.com/office/powerpoint/2010/main" val="128229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fontScale="90000"/>
          </a:bodyPr>
          <a:lstStyle/>
          <a:p>
            <a:r>
              <a:rPr lang="el-GR" dirty="0"/>
              <a:t>Πού διαφέρει η αιτιότητα στις φυσικές και στις κοινωνικές επιστήμες; </a:t>
            </a:r>
          </a:p>
        </p:txBody>
      </p:sp>
      <p:sp>
        <p:nvSpPr>
          <p:cNvPr id="3" name="Content Placeholder 2"/>
          <p:cNvSpPr>
            <a:spLocks noGrp="1"/>
          </p:cNvSpPr>
          <p:nvPr>
            <p:ph idx="1"/>
          </p:nvPr>
        </p:nvSpPr>
        <p:spPr>
          <a:xfrm>
            <a:off x="483526" y="2276872"/>
            <a:ext cx="8229600" cy="2880320"/>
          </a:xfrm>
        </p:spPr>
        <p:txBody>
          <a:bodyPr>
            <a:normAutofit/>
          </a:bodyPr>
          <a:lstStyle/>
          <a:p>
            <a:pPr marL="0"/>
            <a:r>
              <a:rPr lang="el-GR" sz="2400" dirty="0"/>
              <a:t>Και στις δυο υπάρχει πολυπλοκότητα και αλληλεξάρτηση. Και στις δυο υπάρχουν αστάθμητοι παράγοντες. Και στις δυο ο παρατηρητής, ως ένα βαθμό, προσδιορίζει την αντίληψη της </a:t>
            </a:r>
            <a:r>
              <a:rPr lang="el-GR" sz="2400" dirty="0" smtClean="0"/>
              <a:t>αιτιότητας.</a:t>
            </a:r>
            <a:endParaRPr lang="el-GR" sz="2400" dirty="0"/>
          </a:p>
          <a:p>
            <a:pPr marL="0"/>
            <a:r>
              <a:rPr lang="el-GR" sz="2400" dirty="0"/>
              <a:t>Στις κοινωνικές επιστήμες ο αστάθμητος παράγοντας είναι  η συμπεριφορά των ανθρώπινων ομάδων.</a:t>
            </a:r>
          </a:p>
          <a:p>
            <a:pPr marL="0"/>
            <a:endParaRPr lang="el-GR" dirty="0"/>
          </a:p>
        </p:txBody>
      </p:sp>
    </p:spTree>
    <p:extLst>
      <p:ext uri="{BB962C8B-B14F-4D97-AF65-F5344CB8AC3E}">
        <p14:creationId xmlns:p14="http://schemas.microsoft.com/office/powerpoint/2010/main" val="571710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ορθολογική επιλογή</a:t>
            </a:r>
          </a:p>
        </p:txBody>
      </p:sp>
      <p:sp>
        <p:nvSpPr>
          <p:cNvPr id="3" name="Content Placeholder 2"/>
          <p:cNvSpPr>
            <a:spLocks noGrp="1"/>
          </p:cNvSpPr>
          <p:nvPr>
            <p:ph idx="1"/>
          </p:nvPr>
        </p:nvSpPr>
        <p:spPr>
          <a:xfrm>
            <a:off x="457200" y="2132856"/>
            <a:ext cx="8229600" cy="2736303"/>
          </a:xfrm>
        </p:spPr>
        <p:txBody>
          <a:bodyPr>
            <a:normAutofit fontScale="77500" lnSpcReduction="20000"/>
          </a:bodyPr>
          <a:lstStyle/>
          <a:p>
            <a:pPr marL="0">
              <a:lnSpc>
                <a:spcPct val="120000"/>
              </a:lnSpc>
            </a:pPr>
            <a:r>
              <a:rPr lang="el-GR" sz="3100" dirty="0" smtClean="0"/>
              <a:t>Έχουν </a:t>
            </a:r>
            <a:r>
              <a:rPr lang="el-GR" sz="3100" dirty="0"/>
              <a:t>κάθε φορά οι άνθρωποι  </a:t>
            </a:r>
            <a:r>
              <a:rPr lang="el-GR" sz="3100" dirty="0" smtClean="0"/>
              <a:t>επίγνωση </a:t>
            </a:r>
            <a:r>
              <a:rPr lang="el-GR" sz="3100" dirty="0"/>
              <a:t>των όρων της δράσης τους; Σκέφτονται και αποφασίζουν ορθολογικά; Η κοινωνία λειτουργεί ως ορθολογικό σύστημα;</a:t>
            </a:r>
          </a:p>
          <a:p>
            <a:pPr marL="0">
              <a:lnSpc>
                <a:spcPct val="120000"/>
              </a:lnSpc>
            </a:pPr>
            <a:r>
              <a:rPr lang="el-GR" sz="3100" dirty="0"/>
              <a:t>Μερική γνώση των συνθηκών.  Το ιδιαίτερο συμφέρον, το συναίσθημα, οι φόβοι, οι εξαρτήσεις.  </a:t>
            </a:r>
          </a:p>
          <a:p>
            <a:pPr marL="0">
              <a:lnSpc>
                <a:spcPct val="120000"/>
              </a:lnSpc>
            </a:pPr>
            <a:r>
              <a:rPr lang="el-GR" sz="3100" dirty="0"/>
              <a:t>Τα κίνητρα (ατομικά και συλλογικά) και οι </a:t>
            </a:r>
            <a:r>
              <a:rPr lang="el-GR" sz="3100" dirty="0" smtClean="0"/>
              <a:t>αιτίες</a:t>
            </a:r>
            <a:r>
              <a:rPr lang="el-GR" sz="3100" dirty="0"/>
              <a:t>. </a:t>
            </a:r>
          </a:p>
          <a:p>
            <a:pPr marL="0"/>
            <a:endParaRPr lang="el-GR" dirty="0"/>
          </a:p>
        </p:txBody>
      </p:sp>
    </p:spTree>
    <p:extLst>
      <p:ext uri="{BB962C8B-B14F-4D97-AF65-F5344CB8AC3E}">
        <p14:creationId xmlns:p14="http://schemas.microsoft.com/office/powerpoint/2010/main" val="2187306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1630</TotalTime>
  <Words>1303</Words>
  <Application>Microsoft Office PowerPoint</Application>
  <PresentationFormat>On-screen Show (4:3)</PresentationFormat>
  <Paragraphs>138</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Wingdings</vt:lpstr>
      <vt:lpstr>Θέμα του Office</vt:lpstr>
      <vt:lpstr>II29 Θεωρία της Ιστορίας</vt:lpstr>
      <vt:lpstr>Εισαγωγή 1</vt:lpstr>
      <vt:lpstr>Εισαγωγή 2</vt:lpstr>
      <vt:lpstr>Χρόνος</vt:lpstr>
      <vt:lpstr>Χώρος</vt:lpstr>
      <vt:lpstr>Αιτιότητα</vt:lpstr>
      <vt:lpstr>Αιτιότητα και χρονικότητα</vt:lpstr>
      <vt:lpstr>Πού διαφέρει η αιτιότητα στις φυσικές και στις κοινωνικές επιστήμες; </vt:lpstr>
      <vt:lpstr>Η ορθολογική επιλογή</vt:lpstr>
      <vt:lpstr>Η ορθολογική επιλογή</vt:lpstr>
      <vt:lpstr> Αιτιότητα και αποδείξεις 1</vt:lpstr>
      <vt:lpstr> Αιτιότητα και αποδείξεις 2</vt:lpstr>
      <vt:lpstr>Η δυναμική των γεγονότων</vt:lpstr>
      <vt:lpstr>Συγκρίσεις</vt:lpstr>
      <vt:lpstr>Φιλοσοφίες της Ιστορίας</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197</cp:revision>
  <dcterms:created xsi:type="dcterms:W3CDTF">2012-09-06T09:03:05Z</dcterms:created>
  <dcterms:modified xsi:type="dcterms:W3CDTF">2015-01-21T14:34:50Z</dcterms:modified>
</cp:coreProperties>
</file>