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301" r:id="rId2"/>
    <p:sldId id="261" r:id="rId3"/>
    <p:sldId id="302" r:id="rId4"/>
    <p:sldId id="319" r:id="rId5"/>
    <p:sldId id="303" r:id="rId6"/>
    <p:sldId id="304" r:id="rId7"/>
    <p:sldId id="305" r:id="rId8"/>
    <p:sldId id="306" r:id="rId9"/>
    <p:sldId id="307" r:id="rId10"/>
    <p:sldId id="308" r:id="rId11"/>
    <p:sldId id="309" r:id="rId12"/>
    <p:sldId id="310" r:id="rId13"/>
    <p:sldId id="311" r:id="rId14"/>
    <p:sldId id="322" r:id="rId15"/>
    <p:sldId id="323" r:id="rId16"/>
    <p:sldId id="324" r:id="rId17"/>
    <p:sldId id="325" r:id="rId18"/>
    <p:sldId id="326" r:id="rId19"/>
    <p:sldId id="315" r:id="rId20"/>
    <p:sldId id="316" r:id="rId21"/>
    <p:sldId id="317" r:id="rId22"/>
    <p:sldId id="320" r:id="rId23"/>
    <p:sldId id="318" r:id="rId24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512F115-2FCC-49EE-8759-A71F26F5819E}">
          <p14:sldIdLst>
            <p14:sldId id="301"/>
            <p14:sldId id="261"/>
            <p14:sldId id="302"/>
            <p14:sldId id="319"/>
            <p14:sldId id="303"/>
            <p14:sldId id="304"/>
            <p14:sldId id="305"/>
            <p14:sldId id="306"/>
            <p14:sldId id="307"/>
            <p14:sldId id="308"/>
            <p14:sldId id="309"/>
            <p14:sldId id="310"/>
            <p14:sldId id="311"/>
            <p14:sldId id="322"/>
            <p14:sldId id="323"/>
            <p14:sldId id="324"/>
            <p14:sldId id="325"/>
            <p14:sldId id="326"/>
            <p14:sldId id="315"/>
            <p14:sldId id="316"/>
            <p14:sldId id="317"/>
            <p14:sldId id="320"/>
            <p14:sldId id="318"/>
          </p14:sldIdLst>
        </p14:section>
        <p14:section name="Untitled Section" id="{0F1CB131-A6BD-43D0-B8D4-1F27CEF7A05E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ser" initials="u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75BC"/>
    <a:srgbClr val="4F81BD"/>
    <a:srgbClr val="50AB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77" autoAdjust="0"/>
    <p:restoredTop sz="99309" autoAdjust="0"/>
  </p:normalViewPr>
  <p:slideViewPr>
    <p:cSldViewPr>
      <p:cViewPr varScale="1">
        <p:scale>
          <a:sx n="88" d="100"/>
          <a:sy n="88" d="100"/>
        </p:scale>
        <p:origin x="1542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7A379C-B41D-45E1-80CB-01FC82FDADA9}" type="datetimeFigureOut">
              <a:rPr lang="el-GR" smtClean="0"/>
              <a:t>21/1/2015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A60D4E-153C-481E-9C52-31B1E4926C1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553540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1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8342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10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020036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11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128858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12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016440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13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705954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14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973155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15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701555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16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9253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17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2006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18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3551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19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4929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568307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20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858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21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209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22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1163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23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4033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883068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985667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262479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855912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54483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473543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413781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683568" y="3886200"/>
            <a:ext cx="7776864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dirty="0" smtClean="0"/>
              <a:t>Στυλ κύριου υπότιτλου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245247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αριθμού διαφάνειας 5"/>
          <p:cNvSpPr txBox="1">
            <a:spLocks/>
          </p:cNvSpPr>
          <p:nvPr userDrawn="1"/>
        </p:nvSpPr>
        <p:spPr>
          <a:xfrm>
            <a:off x="8644854" y="6441971"/>
            <a:ext cx="432869" cy="26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mtClean="0">
                <a:solidFill>
                  <a:srgbClr val="5075BC"/>
                </a:solidFill>
              </a:rPr>
              <a:pPr algn="ctr"/>
              <a:t>‹#›</a:t>
            </a:fld>
            <a:endParaRPr lang="el-GR" dirty="0">
              <a:solidFill>
                <a:srgbClr val="5075BC"/>
              </a:solidFill>
            </a:endParaRPr>
          </a:p>
        </p:txBody>
      </p:sp>
      <p:sp>
        <p:nvSpPr>
          <p:cNvPr id="5" name="2 - Θέση υποσέλιδου"/>
          <p:cNvSpPr txBox="1">
            <a:spLocks/>
          </p:cNvSpPr>
          <p:nvPr userDrawn="1"/>
        </p:nvSpPr>
        <p:spPr bwMode="auto">
          <a:xfrm>
            <a:off x="539552" y="6441600"/>
            <a:ext cx="7992887" cy="2681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miter lim="800000"/>
            <a:headEnd/>
            <a:tailEnd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000" dirty="0" smtClean="0">
                <a:solidFill>
                  <a:srgbClr val="5075BC"/>
                </a:solidFill>
              </a:rPr>
              <a:t>Πρόσθετο Υλικό: Παραποιημένες φωτογραφίες στην Ιστορία </a:t>
            </a:r>
            <a:endParaRPr lang="en-US" sz="1000" dirty="0">
              <a:solidFill>
                <a:srgbClr val="5075BC"/>
              </a:solidFill>
              <a:ea typeface="ＭＳ Ｐゴシック" pitchFamily="34" charset="-128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723" y="6255465"/>
            <a:ext cx="431834" cy="57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6156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 b="0">
                <a:solidFill>
                  <a:srgbClr val="5075BC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386126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rgbClr val="5075BC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64156" y="1556792"/>
            <a:ext cx="8229600" cy="4525963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l-GR" dirty="0" smtClean="0"/>
              <a:t>Στυλ υποδείγματος κειμένου</a:t>
            </a:r>
          </a:p>
          <a:p>
            <a:pPr lvl="1"/>
            <a:r>
              <a:rPr lang="el-GR" dirty="0" smtClean="0"/>
              <a:t>Δεύτερου επιπέδου</a:t>
            </a:r>
          </a:p>
          <a:p>
            <a:pPr lvl="2"/>
            <a:r>
              <a:rPr lang="el-GR" dirty="0" smtClean="0"/>
              <a:t>Τρίτου επιπέδου</a:t>
            </a:r>
          </a:p>
          <a:p>
            <a:pPr lvl="3"/>
            <a:r>
              <a:rPr lang="el-GR" dirty="0" smtClean="0"/>
              <a:t>Τέταρτου επιπέδου</a:t>
            </a:r>
          </a:p>
          <a:p>
            <a:pPr lvl="4"/>
            <a:r>
              <a:rPr lang="el-GR" dirty="0" smtClean="0"/>
              <a:t>Πέμπτου επιπέδου</a:t>
            </a:r>
            <a:endParaRPr lang="el-GR" dirty="0"/>
          </a:p>
        </p:txBody>
      </p:sp>
      <p:sp>
        <p:nvSpPr>
          <p:cNvPr id="4" name="Θέση αριθμού διαφάνειας 5"/>
          <p:cNvSpPr txBox="1">
            <a:spLocks/>
          </p:cNvSpPr>
          <p:nvPr userDrawn="1"/>
        </p:nvSpPr>
        <p:spPr>
          <a:xfrm>
            <a:off x="8644854" y="6441971"/>
            <a:ext cx="432869" cy="26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mtClean="0">
                <a:solidFill>
                  <a:srgbClr val="5075BC"/>
                </a:solidFill>
              </a:rPr>
              <a:pPr algn="ctr"/>
              <a:t>‹#›</a:t>
            </a:fld>
            <a:endParaRPr lang="el-GR" dirty="0">
              <a:solidFill>
                <a:srgbClr val="5075BC"/>
              </a:solidFill>
            </a:endParaRPr>
          </a:p>
        </p:txBody>
      </p:sp>
      <p:sp>
        <p:nvSpPr>
          <p:cNvPr id="5" name="2 - Θέση υποσέλιδου"/>
          <p:cNvSpPr txBox="1">
            <a:spLocks/>
          </p:cNvSpPr>
          <p:nvPr userDrawn="1"/>
        </p:nvSpPr>
        <p:spPr bwMode="auto">
          <a:xfrm>
            <a:off x="539552" y="6441600"/>
            <a:ext cx="7992887" cy="2681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miter lim="800000"/>
            <a:headEnd/>
            <a:tailEnd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000" dirty="0" smtClean="0">
                <a:solidFill>
                  <a:srgbClr val="5075BC"/>
                </a:solidFill>
              </a:rPr>
              <a:t>Πρόσθετο Υλικό: Παραποιημένες φωτογραφίες στην Ιστορία </a:t>
            </a:r>
            <a:endParaRPr lang="en-US" sz="1000" dirty="0">
              <a:solidFill>
                <a:srgbClr val="5075BC"/>
              </a:solidFill>
              <a:ea typeface="ＭＳ Ｐゴシック" pitchFamily="34" charset="-128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723" y="6255465"/>
            <a:ext cx="431834" cy="57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518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0" cap="none" baseline="0">
                <a:solidFill>
                  <a:srgbClr val="5075BC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dirty="0" smtClean="0"/>
              <a:t>Στυλ υποδείγματος κειμένου</a:t>
            </a:r>
          </a:p>
        </p:txBody>
      </p:sp>
    </p:spTree>
    <p:extLst>
      <p:ext uri="{BB962C8B-B14F-4D97-AF65-F5344CB8AC3E}">
        <p14:creationId xmlns:p14="http://schemas.microsoft.com/office/powerpoint/2010/main" val="12120861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rgbClr val="5075BC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αριθμού διαφάνειας 5"/>
          <p:cNvSpPr txBox="1">
            <a:spLocks/>
          </p:cNvSpPr>
          <p:nvPr userDrawn="1"/>
        </p:nvSpPr>
        <p:spPr>
          <a:xfrm>
            <a:off x="8644854" y="6441971"/>
            <a:ext cx="432869" cy="26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mtClean="0">
                <a:solidFill>
                  <a:srgbClr val="5075BC"/>
                </a:solidFill>
              </a:rPr>
              <a:pPr algn="ctr"/>
              <a:t>‹#›</a:t>
            </a:fld>
            <a:endParaRPr lang="el-GR" dirty="0">
              <a:solidFill>
                <a:srgbClr val="5075BC"/>
              </a:solidFill>
            </a:endParaRPr>
          </a:p>
        </p:txBody>
      </p:sp>
      <p:sp>
        <p:nvSpPr>
          <p:cNvPr id="6" name="2 - Θέση υποσέλιδου"/>
          <p:cNvSpPr txBox="1">
            <a:spLocks/>
          </p:cNvSpPr>
          <p:nvPr userDrawn="1"/>
        </p:nvSpPr>
        <p:spPr bwMode="auto">
          <a:xfrm>
            <a:off x="539552" y="6441600"/>
            <a:ext cx="7992887" cy="2681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miter lim="800000"/>
            <a:headEnd/>
            <a:tailEnd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000" dirty="0" smtClean="0">
                <a:solidFill>
                  <a:srgbClr val="5075BC"/>
                </a:solidFill>
              </a:rPr>
              <a:t>Πρόσθετο Υλικό: Παραποιημένες φωτογραφίες στην Ιστορία </a:t>
            </a:r>
            <a:endParaRPr lang="en-US" sz="1000" dirty="0">
              <a:solidFill>
                <a:srgbClr val="5075BC"/>
              </a:solidFill>
              <a:ea typeface="ＭＳ Ｐゴシック" pitchFamily="34" charset="-128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723" y="6255465"/>
            <a:ext cx="431834" cy="57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2509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5075BC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57425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57200" y="2214016"/>
            <a:ext cx="4040188" cy="38792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45025" y="157425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5025" y="2214016"/>
            <a:ext cx="4041775" cy="38792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αριθμού διαφάνειας 5"/>
          <p:cNvSpPr txBox="1">
            <a:spLocks/>
          </p:cNvSpPr>
          <p:nvPr userDrawn="1"/>
        </p:nvSpPr>
        <p:spPr>
          <a:xfrm>
            <a:off x="8644854" y="6441971"/>
            <a:ext cx="432869" cy="26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mtClean="0">
                <a:solidFill>
                  <a:srgbClr val="5075BC"/>
                </a:solidFill>
              </a:rPr>
              <a:pPr algn="ctr"/>
              <a:t>‹#›</a:t>
            </a:fld>
            <a:endParaRPr lang="el-GR" dirty="0">
              <a:solidFill>
                <a:srgbClr val="5075BC"/>
              </a:solidFill>
            </a:endParaRPr>
          </a:p>
        </p:txBody>
      </p:sp>
      <p:sp>
        <p:nvSpPr>
          <p:cNvPr id="8" name="2 - Θέση υποσέλιδου"/>
          <p:cNvSpPr txBox="1">
            <a:spLocks/>
          </p:cNvSpPr>
          <p:nvPr userDrawn="1"/>
        </p:nvSpPr>
        <p:spPr bwMode="auto">
          <a:xfrm>
            <a:off x="539552" y="6441600"/>
            <a:ext cx="7992887" cy="2681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miter lim="800000"/>
            <a:headEnd/>
            <a:tailEnd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000" dirty="0" smtClean="0">
                <a:solidFill>
                  <a:srgbClr val="5075BC"/>
                </a:solidFill>
              </a:rPr>
              <a:t>Πρόσθετο Υλικό: Παραποιημένες φωτογραφίες στην Ιστορία </a:t>
            </a:r>
            <a:endParaRPr lang="en-US" sz="1000" dirty="0">
              <a:solidFill>
                <a:srgbClr val="5075BC"/>
              </a:solidFill>
              <a:ea typeface="ＭＳ Ｐゴシック" pitchFamily="34" charset="-128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723" y="6255465"/>
            <a:ext cx="431834" cy="57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1127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αριθμού διαφάνειας 5"/>
          <p:cNvSpPr txBox="1">
            <a:spLocks/>
          </p:cNvSpPr>
          <p:nvPr userDrawn="1"/>
        </p:nvSpPr>
        <p:spPr>
          <a:xfrm>
            <a:off x="8644854" y="6441971"/>
            <a:ext cx="432869" cy="26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mtClean="0">
                <a:solidFill>
                  <a:srgbClr val="5075BC"/>
                </a:solidFill>
              </a:rPr>
              <a:pPr algn="ctr"/>
              <a:t>‹#›</a:t>
            </a:fld>
            <a:endParaRPr lang="el-GR" dirty="0">
              <a:solidFill>
                <a:srgbClr val="5075BC"/>
              </a:solidFill>
            </a:endParaRPr>
          </a:p>
        </p:txBody>
      </p:sp>
      <p:sp>
        <p:nvSpPr>
          <p:cNvPr id="4" name="2 - Θέση υποσέλιδου"/>
          <p:cNvSpPr txBox="1">
            <a:spLocks/>
          </p:cNvSpPr>
          <p:nvPr userDrawn="1"/>
        </p:nvSpPr>
        <p:spPr bwMode="auto">
          <a:xfrm>
            <a:off x="539552" y="6441600"/>
            <a:ext cx="7992887" cy="2681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miter lim="800000"/>
            <a:headEnd/>
            <a:tailEnd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000" dirty="0" smtClean="0">
                <a:solidFill>
                  <a:srgbClr val="5075BC"/>
                </a:solidFill>
              </a:rPr>
              <a:t>Πρόσθετο Υλικό: Παραποιημένες φωτογραφίες στην Ιστορία </a:t>
            </a:r>
            <a:endParaRPr lang="en-US" sz="1000" dirty="0">
              <a:solidFill>
                <a:srgbClr val="5075BC"/>
              </a:solidFill>
              <a:ea typeface="ＭＳ Ｐゴシック" pitchFamily="34" charset="-128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723" y="6255465"/>
            <a:ext cx="431834" cy="57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7946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96202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75050" y="1556792"/>
            <a:ext cx="5111750" cy="460851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57200" y="1556792"/>
            <a:ext cx="3008313" cy="4608512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dirty="0" smtClean="0"/>
              <a:t>Στυλ υποδείγματος κειμένου</a:t>
            </a:r>
          </a:p>
        </p:txBody>
      </p:sp>
      <p:sp>
        <p:nvSpPr>
          <p:cNvPr id="6" name="Τίτλος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600" cy="1144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l-GR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5" name="Θέση αριθμού διαφάνειας 5"/>
          <p:cNvSpPr txBox="1">
            <a:spLocks/>
          </p:cNvSpPr>
          <p:nvPr userDrawn="1"/>
        </p:nvSpPr>
        <p:spPr>
          <a:xfrm>
            <a:off x="8644854" y="6441971"/>
            <a:ext cx="432869" cy="26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mtClean="0">
                <a:solidFill>
                  <a:srgbClr val="5075BC"/>
                </a:solidFill>
              </a:rPr>
              <a:pPr algn="ctr"/>
              <a:t>‹#›</a:t>
            </a:fld>
            <a:endParaRPr lang="el-GR" dirty="0">
              <a:solidFill>
                <a:srgbClr val="5075BC"/>
              </a:solidFill>
            </a:endParaRPr>
          </a:p>
        </p:txBody>
      </p:sp>
      <p:sp>
        <p:nvSpPr>
          <p:cNvPr id="7" name="2 - Θέση υποσέλιδου"/>
          <p:cNvSpPr txBox="1">
            <a:spLocks/>
          </p:cNvSpPr>
          <p:nvPr userDrawn="1"/>
        </p:nvSpPr>
        <p:spPr bwMode="auto">
          <a:xfrm>
            <a:off x="539552" y="6441600"/>
            <a:ext cx="7992887" cy="2681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miter lim="800000"/>
            <a:headEnd/>
            <a:tailEnd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000" dirty="0" smtClean="0">
                <a:solidFill>
                  <a:srgbClr val="5075BC"/>
                </a:solidFill>
              </a:rPr>
              <a:t>Πρόσθετο Υλικό: Παραποιημένες φωτογραφίες στην Ιστορία </a:t>
            </a:r>
            <a:endParaRPr lang="en-US" sz="1000" dirty="0">
              <a:solidFill>
                <a:srgbClr val="5075BC"/>
              </a:solidFill>
              <a:ea typeface="ＭＳ Ｐゴシック" pitchFamily="34" charset="-128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723" y="6255465"/>
            <a:ext cx="431834" cy="57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1715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792288" y="1556792"/>
            <a:ext cx="5486400" cy="345638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 dirty="0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792288" y="5157192"/>
            <a:ext cx="5486400" cy="101500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dirty="0" smtClean="0"/>
              <a:t>Στυλ υποδείγματος κειμένου</a:t>
            </a:r>
          </a:p>
        </p:txBody>
      </p:sp>
      <p:sp>
        <p:nvSpPr>
          <p:cNvPr id="9" name="Τίτλος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600" cy="1144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l-GR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5" name="Θέση αριθμού διαφάνειας 5"/>
          <p:cNvSpPr txBox="1">
            <a:spLocks/>
          </p:cNvSpPr>
          <p:nvPr userDrawn="1"/>
        </p:nvSpPr>
        <p:spPr>
          <a:xfrm>
            <a:off x="8644854" y="6441971"/>
            <a:ext cx="432869" cy="26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mtClean="0">
                <a:solidFill>
                  <a:srgbClr val="5075BC"/>
                </a:solidFill>
              </a:rPr>
              <a:pPr algn="ctr"/>
              <a:t>‹#›</a:t>
            </a:fld>
            <a:endParaRPr lang="el-GR" dirty="0">
              <a:solidFill>
                <a:srgbClr val="5075BC"/>
              </a:solidFill>
            </a:endParaRPr>
          </a:p>
        </p:txBody>
      </p:sp>
      <p:sp>
        <p:nvSpPr>
          <p:cNvPr id="6" name="2 - Θέση υποσέλιδου"/>
          <p:cNvSpPr txBox="1">
            <a:spLocks/>
          </p:cNvSpPr>
          <p:nvPr userDrawn="1"/>
        </p:nvSpPr>
        <p:spPr bwMode="auto">
          <a:xfrm>
            <a:off x="539552" y="6441600"/>
            <a:ext cx="7992887" cy="2681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miter lim="800000"/>
            <a:headEnd/>
            <a:tailEnd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000" dirty="0" smtClean="0">
                <a:solidFill>
                  <a:srgbClr val="5075BC"/>
                </a:solidFill>
              </a:rPr>
              <a:t>Πρόσθετο Υλικό: Παραποιημένες φωτογραφίες στην Ιστορία </a:t>
            </a:r>
            <a:endParaRPr lang="en-US" sz="1000" dirty="0">
              <a:solidFill>
                <a:srgbClr val="5075BC"/>
              </a:solidFill>
              <a:ea typeface="ＭＳ Ｐゴシック" pitchFamily="34" charset="-128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723" y="6255465"/>
            <a:ext cx="431834" cy="57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0776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83809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eclass.uoa.gr/courses/ARCH240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opencourses.uoa.gr/courses/ARCH9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%5b1%5d%20http:/creativecommons.org/licenses/by-nc-sa/4.0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://mbechet.chez-alice.fr/falsification.htm" TargetMode="External"/><Relationship Id="rId3" Type="http://schemas.openxmlformats.org/officeDocument/2006/relationships/hyperlink" Target="http://en.wikipedia.org/wiki/Censorship_of_images_in_the_Soviet_Union" TargetMode="External"/><Relationship Id="rId7" Type="http://schemas.openxmlformats.org/officeDocument/2006/relationships/hyperlink" Target="http://sfw.so/index.php?newsid=1148947992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fishki.net/1213499-kak-v-stalinskuju-jepohu-fotoshopili-fotografii.html?mode=tag%3A%D0%A1%D0%A1%D0%A1%D0%A0" TargetMode="External"/><Relationship Id="rId5" Type="http://schemas.openxmlformats.org/officeDocument/2006/relationships/hyperlink" Target="http://themoscownews.com/exhibitions/20120423/189658031.html" TargetMode="External"/><Relationship Id="rId4" Type="http://schemas.openxmlformats.org/officeDocument/2006/relationships/hyperlink" Target="http://en.ria.ru/photolents/20070421/64014346_13.html" TargetMode="External"/><Relationship Id="rId9" Type="http://schemas.openxmlformats.org/officeDocument/2006/relationships/hyperlink" Target="http://thecharnelhouse.org/tag/history/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://englishrussia.com/2007/02/22/soviet-russian-photos-correction/" TargetMode="External"/><Relationship Id="rId3" Type="http://schemas.openxmlformats.org/officeDocument/2006/relationships/hyperlink" Target="http://www.gettyimages.com/detail/news-photo/lenin-in-red-square-vladimir-ilyich-lenin-russian-news-photo/113494306" TargetMode="External"/><Relationship Id="rId7" Type="http://schemas.openxmlformats.org/officeDocument/2006/relationships/hyperlink" Target="http://tecnicacinematografica.blogspot.gr/2008/09/star-wars-y-joseph-campbell-el-hroe-con.html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lifun.ru/interesnie_fakti/page_23/" TargetMode="External"/><Relationship Id="rId5" Type="http://schemas.openxmlformats.org/officeDocument/2006/relationships/hyperlink" Target="http://www.jutarnji.hr/multimedia/archive/00609/4600_609642S0.jpg" TargetMode="External"/><Relationship Id="rId4" Type="http://schemas.openxmlformats.org/officeDocument/2006/relationships/hyperlink" Target="http://www.art-prints-on-demand.com/a/english-school/portrait-of-a-woman-and-t.html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Λογότυπο Εθνικόν και Καποδιστριακόν Πανεπιστήμιον Αθηνών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404664"/>
            <a:ext cx="4147938" cy="817388"/>
          </a:xfrm>
          <a:prstGeom prst="rect">
            <a:avLst/>
          </a:prstGeom>
        </p:spPr>
      </p:pic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467544" y="2006575"/>
            <a:ext cx="8278688" cy="1470025"/>
          </a:xfrm>
        </p:spPr>
        <p:txBody>
          <a:bodyPr/>
          <a:lstStyle/>
          <a:p>
            <a:r>
              <a:rPr lang="en-US" dirty="0" smtClean="0">
                <a:solidFill>
                  <a:srgbClr val="5075BC"/>
                </a:solidFill>
              </a:rPr>
              <a:t>II</a:t>
            </a:r>
            <a:r>
              <a:rPr lang="el-GR" dirty="0" smtClean="0">
                <a:solidFill>
                  <a:srgbClr val="5075BC"/>
                </a:solidFill>
              </a:rPr>
              <a:t>2</a:t>
            </a:r>
            <a:r>
              <a:rPr lang="en-US" dirty="0" smtClean="0">
                <a:solidFill>
                  <a:srgbClr val="5075BC"/>
                </a:solidFill>
              </a:rPr>
              <a:t>9</a:t>
            </a:r>
            <a:r>
              <a:rPr lang="fr-FR" dirty="0" smtClean="0">
                <a:solidFill>
                  <a:srgbClr val="5075BC"/>
                </a:solidFill>
              </a:rPr>
              <a:t> </a:t>
            </a:r>
            <a:r>
              <a:rPr lang="el-GR" dirty="0" smtClean="0">
                <a:solidFill>
                  <a:srgbClr val="5075BC"/>
                </a:solidFill>
              </a:rPr>
              <a:t>Θεωρία της Ιστορίας</a:t>
            </a:r>
            <a:endParaRPr lang="el-GR" dirty="0">
              <a:solidFill>
                <a:srgbClr val="5075BC"/>
              </a:solidFill>
            </a:endParaRP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683568" y="3384823"/>
            <a:ext cx="7776864" cy="1752600"/>
          </a:xfrm>
        </p:spPr>
        <p:txBody>
          <a:bodyPr>
            <a:noAutofit/>
          </a:bodyPr>
          <a:lstStyle/>
          <a:p>
            <a:r>
              <a:rPr lang="el-GR" sz="2800" dirty="0">
                <a:solidFill>
                  <a:srgbClr val="5075BC"/>
                </a:solidFill>
                <a:latin typeface="+mj-lt"/>
                <a:ea typeface="+mj-ea"/>
                <a:cs typeface="+mj-cs"/>
              </a:rPr>
              <a:t>Ενότητα </a:t>
            </a:r>
            <a:r>
              <a:rPr lang="el-GR" sz="2800" dirty="0" smtClean="0">
                <a:solidFill>
                  <a:srgbClr val="5075BC"/>
                </a:solidFill>
                <a:latin typeface="+mj-lt"/>
                <a:ea typeface="+mj-ea"/>
                <a:cs typeface="+mj-cs"/>
              </a:rPr>
              <a:t>12- Πρόσθετο Υλικό:</a:t>
            </a:r>
            <a:r>
              <a:rPr lang="en-US" sz="2800" dirty="0" smtClean="0">
                <a:solidFill>
                  <a:srgbClr val="5075BC"/>
                </a:solidFill>
                <a:latin typeface="+mj-lt"/>
                <a:ea typeface="+mj-ea"/>
                <a:cs typeface="+mj-cs"/>
              </a:rPr>
              <a:t> </a:t>
            </a:r>
            <a:r>
              <a:rPr lang="el-GR" sz="2800" dirty="0" smtClean="0"/>
              <a:t>Παραποιημένες φωτογραφίες στην </a:t>
            </a:r>
            <a:r>
              <a:rPr lang="el-GR" sz="2800" dirty="0" smtClean="0"/>
              <a:t>Ιστορία </a:t>
            </a:r>
            <a:endParaRPr lang="el-GR" sz="2800" dirty="0"/>
          </a:p>
          <a:p>
            <a:endParaRPr lang="en-US" sz="2800" dirty="0" smtClean="0"/>
          </a:p>
          <a:p>
            <a:r>
              <a:rPr lang="el-GR" sz="2800" dirty="0" smtClean="0"/>
              <a:t>Αντώνης Λιάκος</a:t>
            </a:r>
          </a:p>
          <a:p>
            <a:r>
              <a:rPr lang="el-GR" sz="2800" dirty="0" smtClean="0"/>
              <a:t>Φιλοσοφική Σχολή</a:t>
            </a:r>
          </a:p>
          <a:p>
            <a:r>
              <a:rPr lang="el-GR" sz="2800" dirty="0" smtClean="0"/>
              <a:t>Τμήμα Ιστορίας - Αρχαιολογίας</a:t>
            </a:r>
            <a:endParaRPr lang="en-US" sz="2800" dirty="0" smtClean="0"/>
          </a:p>
          <a:p>
            <a:endParaRPr lang="el-GR" sz="2800" dirty="0" smtClean="0"/>
          </a:p>
        </p:txBody>
      </p:sp>
    </p:spTree>
    <p:extLst>
      <p:ext uri="{BB962C8B-B14F-4D97-AF65-F5344CB8AC3E}">
        <p14:creationId xmlns:p14="http://schemas.microsoft.com/office/powerpoint/2010/main" val="3639888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ΣΤΑΛΙΝ ΚΑΙ ΛΕΝΙΝ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005" y="2334431"/>
            <a:ext cx="3686955" cy="2102681"/>
          </a:xfrm>
        </p:spPr>
        <p:txBody>
          <a:bodyPr>
            <a:normAutofit fontScale="85000" lnSpcReduction="10000"/>
          </a:bodyPr>
          <a:lstStyle/>
          <a:p>
            <a:pPr marL="0">
              <a:spcBef>
                <a:spcPts val="0"/>
              </a:spcBef>
            </a:pPr>
            <a:r>
              <a:rPr lang="el-GR" sz="2800" dirty="0"/>
              <a:t>Ο D</a:t>
            </a:r>
            <a:r>
              <a:rPr lang="el-GR" sz="2800" dirty="0" smtClean="0"/>
              <a:t>. </a:t>
            </a:r>
            <a:r>
              <a:rPr lang="el-GR" sz="2800" dirty="0" err="1" smtClean="0"/>
              <a:t>King</a:t>
            </a:r>
            <a:r>
              <a:rPr lang="el-GR" sz="2800" dirty="0" smtClean="0"/>
              <a:t> </a:t>
            </a:r>
            <a:r>
              <a:rPr lang="el-GR" sz="2800" dirty="0"/>
              <a:t>αναφέρει ότι αυτή η φωτογραφία που αποτέλεσε πηγή έμπνευσης για πολλά αγάλματα φέρει όλες τις ενδείξεις ότι είναι πλαστή.</a:t>
            </a:r>
          </a:p>
          <a:p>
            <a:pPr marL="0"/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2334431"/>
            <a:ext cx="3528392" cy="272793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Θέση κειμένου 1"/>
          <p:cNvSpPr txBox="1">
            <a:spLocks/>
          </p:cNvSpPr>
          <p:nvPr/>
        </p:nvSpPr>
        <p:spPr>
          <a:xfrm>
            <a:off x="5724128" y="1787264"/>
            <a:ext cx="1656184" cy="547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</a:t>
            </a:r>
            <a:r>
              <a:rPr lang="el-GR" sz="2800" dirty="0"/>
              <a:t>7</a:t>
            </a:r>
            <a:r>
              <a:rPr lang="en-US" sz="2800" dirty="0" smtClean="0"/>
              <a:t>.</a:t>
            </a:r>
            <a:endParaRPr lang="el-GR" sz="2800" dirty="0"/>
          </a:p>
          <a:p>
            <a:pPr marL="0" indent="0">
              <a:buNone/>
            </a:pP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2187306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ΣΤΑΛΙΝ</a:t>
            </a:r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91680" y="2348880"/>
            <a:ext cx="6408712" cy="3782448"/>
          </a:xfrm>
          <a:prstGeom prst="rect">
            <a:avLst/>
          </a:prstGeom>
        </p:spPr>
      </p:pic>
      <p:sp>
        <p:nvSpPr>
          <p:cNvPr id="5" name="Θέση κειμένου 1"/>
          <p:cNvSpPr txBox="1">
            <a:spLocks/>
          </p:cNvSpPr>
          <p:nvPr/>
        </p:nvSpPr>
        <p:spPr>
          <a:xfrm>
            <a:off x="4067944" y="1801713"/>
            <a:ext cx="1656184" cy="547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</a:t>
            </a:r>
            <a:r>
              <a:rPr lang="el-GR" sz="2800" dirty="0"/>
              <a:t>8</a:t>
            </a:r>
            <a:r>
              <a:rPr lang="en-US" sz="2800" dirty="0" smtClean="0"/>
              <a:t>.</a:t>
            </a:r>
            <a:endParaRPr lang="el-GR" sz="2800" dirty="0"/>
          </a:p>
          <a:p>
            <a:pPr marL="0" indent="0">
              <a:buNone/>
            </a:pP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224141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ΚΑΛΥΨΗ ΤΡΟΤΣΚΙ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1656183"/>
          </a:xfrm>
        </p:spPr>
        <p:txBody>
          <a:bodyPr>
            <a:normAutofit fontScale="70000" lnSpcReduction="20000"/>
          </a:bodyPr>
          <a:lstStyle/>
          <a:p>
            <a:pPr marL="0">
              <a:spcBef>
                <a:spcPts val="0"/>
              </a:spcBef>
            </a:pPr>
            <a:r>
              <a:rPr lang="el-GR" dirty="0"/>
              <a:t>Φωτογραφία του 1924 με τον Τρότσκι να μεταφέρεται σε αμάξι. Μπροστά του είναι ο </a:t>
            </a:r>
            <a:r>
              <a:rPr lang="el-GR" dirty="0" err="1"/>
              <a:t>Sergo</a:t>
            </a:r>
            <a:r>
              <a:rPr lang="el-GR" dirty="0"/>
              <a:t> </a:t>
            </a:r>
            <a:r>
              <a:rPr lang="el-GR" dirty="0" err="1"/>
              <a:t>Ordjonikidze</a:t>
            </a:r>
            <a:r>
              <a:rPr lang="el-GR" dirty="0"/>
              <a:t> επιφορτισμένος την περίοδο με την εδραίωση της Σοβιετικής εξουσίας στο Καύκασο. Σε μια αναδημοσίευση της το 1936 προς τιμήν των γενεθλίων του τελευταίου ο Τρότσκι και η γυναίκα του </a:t>
            </a:r>
            <a:r>
              <a:rPr lang="el-GR" dirty="0" smtClean="0"/>
              <a:t>καλύπτονται.</a:t>
            </a:r>
            <a:endParaRPr lang="el-GR" dirty="0"/>
          </a:p>
          <a:p>
            <a:pPr marL="0"/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3904159"/>
            <a:ext cx="6138225" cy="22342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Θέση κειμένου 1"/>
          <p:cNvSpPr txBox="1">
            <a:spLocks/>
          </p:cNvSpPr>
          <p:nvPr/>
        </p:nvSpPr>
        <p:spPr>
          <a:xfrm>
            <a:off x="3743908" y="3356992"/>
            <a:ext cx="1656184" cy="547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</a:t>
            </a:r>
            <a:r>
              <a:rPr lang="el-GR" sz="2800" dirty="0"/>
              <a:t>9</a:t>
            </a:r>
            <a:r>
              <a:rPr lang="en-US" sz="2800" dirty="0" smtClean="0"/>
              <a:t>.</a:t>
            </a:r>
            <a:endParaRPr lang="el-GR" sz="2800" dirty="0"/>
          </a:p>
          <a:p>
            <a:pPr marL="0" indent="0">
              <a:buNone/>
            </a:pP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1490809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Εξαφάνιση </a:t>
            </a:r>
            <a:r>
              <a:rPr lang="fr-FR" dirty="0" err="1"/>
              <a:t>Nikolai</a:t>
            </a:r>
            <a:r>
              <a:rPr lang="fr-FR" dirty="0"/>
              <a:t> </a:t>
            </a:r>
            <a:r>
              <a:rPr lang="fr-FR" dirty="0" err="1"/>
              <a:t>Yezhov</a:t>
            </a:r>
            <a:r>
              <a:rPr lang="fr-FR" dirty="0"/>
              <a:t> 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0193" y="1777679"/>
            <a:ext cx="7804215" cy="1795337"/>
          </a:xfrm>
        </p:spPr>
        <p:txBody>
          <a:bodyPr>
            <a:normAutofit fontScale="70000" lnSpcReduction="20000"/>
          </a:bodyPr>
          <a:lstStyle/>
          <a:p>
            <a:pPr marL="0">
              <a:spcBef>
                <a:spcPts val="0"/>
              </a:spcBef>
            </a:pPr>
            <a:r>
              <a:rPr lang="el-GR" dirty="0"/>
              <a:t>Ο υπεύθυνος της NKVD (για την περίοδο 36-38, κατά την λεγόμενη μεγάλη εκκαθάριση) , </a:t>
            </a:r>
            <a:r>
              <a:rPr lang="el-GR" dirty="0" err="1"/>
              <a:t>Nikolai</a:t>
            </a:r>
            <a:r>
              <a:rPr lang="el-GR" dirty="0"/>
              <a:t> </a:t>
            </a:r>
            <a:r>
              <a:rPr lang="el-GR" dirty="0" err="1"/>
              <a:t>Yezhov</a:t>
            </a:r>
            <a:r>
              <a:rPr lang="el-GR" dirty="0"/>
              <a:t> θα αντικατασταθεί το 1939 από τον </a:t>
            </a:r>
            <a:r>
              <a:rPr lang="el-GR" dirty="0" err="1"/>
              <a:t>Beria</a:t>
            </a:r>
            <a:r>
              <a:rPr lang="el-GR" dirty="0"/>
              <a:t>. Ο πρώτος θα συλληφθεί και θα εκτελεστεί το 1940. Η εξαφάνιση θα περάσει και στις φωτογραφίες (η 2η παραποιημένη φωτογραφία δημοσιεύτηκε το 1949).</a:t>
            </a:r>
          </a:p>
          <a:p>
            <a:pPr marL="0"/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663" y="4048175"/>
            <a:ext cx="7694277" cy="192356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Θέση κειμένου 1"/>
          <p:cNvSpPr txBox="1">
            <a:spLocks/>
          </p:cNvSpPr>
          <p:nvPr/>
        </p:nvSpPr>
        <p:spPr>
          <a:xfrm>
            <a:off x="3448708" y="3501008"/>
            <a:ext cx="1843371" cy="547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</a:t>
            </a:r>
            <a:r>
              <a:rPr lang="el-GR" sz="2800" dirty="0" smtClean="0"/>
              <a:t>10</a:t>
            </a:r>
            <a:r>
              <a:rPr lang="en-US" sz="2800" dirty="0" smtClean="0"/>
              <a:t>.</a:t>
            </a:r>
            <a:endParaRPr lang="el-GR" sz="2800" dirty="0"/>
          </a:p>
          <a:p>
            <a:pPr marL="0" indent="0">
              <a:buNone/>
            </a:pP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3256451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smtClean="0"/>
              <a:t>Τέλος</a:t>
            </a:r>
            <a:endParaRPr lang="el-GR" dirty="0"/>
          </a:p>
        </p:txBody>
      </p:sp>
      <p:sp>
        <p:nvSpPr>
          <p:cNvPr id="8" name="Υπότιτλος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61966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Χρηματοδότηση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>
            <a:normAutofit/>
          </a:bodyPr>
          <a:lstStyle/>
          <a:p>
            <a:r>
              <a:rPr lang="el-GR" sz="2000" dirty="0" smtClean="0"/>
              <a:t>Το παρόν εκπαιδευτικό υλικό έχει αναπτυχθεί </a:t>
            </a:r>
            <a:r>
              <a:rPr lang="el-GR" sz="2000" dirty="0" err="1" smtClean="0"/>
              <a:t>στ</a:t>
            </a:r>
            <a:r>
              <a:rPr lang="en-US" sz="2000" dirty="0" smtClean="0"/>
              <a:t>o</a:t>
            </a:r>
            <a:r>
              <a:rPr lang="el-GR" sz="2000" dirty="0" smtClean="0"/>
              <a:t> </a:t>
            </a:r>
            <a:r>
              <a:rPr lang="el-GR" sz="2000" dirty="0" err="1" smtClean="0"/>
              <a:t>πλαίσι</a:t>
            </a:r>
            <a:r>
              <a:rPr lang="en-US" sz="2000" dirty="0" smtClean="0"/>
              <a:t>o</a:t>
            </a:r>
            <a:r>
              <a:rPr lang="el-GR" sz="2000" dirty="0" smtClean="0"/>
              <a:t> του εκπαιδευτικού έργου του διδάσκοντα.</a:t>
            </a:r>
            <a:endParaRPr lang="en-US" sz="2000" dirty="0" smtClean="0"/>
          </a:p>
          <a:p>
            <a:r>
              <a:rPr lang="el-GR" sz="2000" dirty="0" smtClean="0"/>
              <a:t>Το έργο «</a:t>
            </a:r>
            <a:r>
              <a:rPr lang="el-GR" sz="2000" b="1" dirty="0" smtClean="0"/>
              <a:t>Ανοικτά Ακαδημαϊκά Μαθήματα στο Πανεπιστήμιο Αθηνών</a:t>
            </a:r>
            <a:r>
              <a:rPr lang="el-GR" sz="2000" dirty="0" smtClean="0"/>
              <a:t>» έχει χρηματοδοτήσει μόνο την αναδιαμόρφωση του εκπαιδευτικού υλικού. </a:t>
            </a:r>
            <a:endParaRPr lang="en-US" sz="2000" dirty="0" smtClean="0"/>
          </a:p>
          <a:p>
            <a:r>
              <a:rPr lang="el-GR" sz="2000" dirty="0" smtClean="0"/>
              <a:t>Το 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</a:r>
          </a:p>
        </p:txBody>
      </p:sp>
      <p:pic>
        <p:nvPicPr>
          <p:cNvPr id="7" name="Picture 6" descr="Λογότυπο Επιχειρησιακού Προγράμματος Εκπαίδευση και Δια βίου Μάθηση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4653136"/>
            <a:ext cx="5501640" cy="138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558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400" dirty="0" smtClean="0"/>
              <a:t>Σημειώματα</a:t>
            </a:r>
            <a:endParaRPr lang="el-GR" sz="4400" dirty="0"/>
          </a:p>
        </p:txBody>
      </p:sp>
    </p:spTree>
    <p:extLst>
      <p:ext uri="{BB962C8B-B14F-4D97-AF65-F5344CB8AC3E}">
        <p14:creationId xmlns:p14="http://schemas.microsoft.com/office/powerpoint/2010/main" val="445010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l-GR" dirty="0"/>
              <a:t>Σημείωμα Ιστορικού </a:t>
            </a:r>
            <a:r>
              <a:rPr lang="el-GR" dirty="0" smtClean="0"/>
              <a:t>Εκδόσεων</a:t>
            </a:r>
            <a:r>
              <a:rPr lang="en-US" dirty="0" smtClean="0"/>
              <a:t> </a:t>
            </a:r>
            <a:r>
              <a:rPr lang="el-GR" dirty="0" smtClean="0"/>
              <a:t>Έργου</a:t>
            </a:r>
            <a:endParaRPr lang="el-GR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34220" y="1556792"/>
            <a:ext cx="8586252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dirty="0"/>
              <a:t>Το παρόν έργο αποτελεί την έκδοση </a:t>
            </a:r>
            <a:r>
              <a:rPr lang="en-US" sz="2000" dirty="0"/>
              <a:t>1.0</a:t>
            </a:r>
            <a:r>
              <a:rPr lang="el-GR" sz="2000" dirty="0"/>
              <a:t>. </a:t>
            </a:r>
            <a:endParaRPr lang="en-US" sz="2000" dirty="0"/>
          </a:p>
          <a:p>
            <a:pPr marL="0" indent="0">
              <a:buNone/>
            </a:pPr>
            <a:r>
              <a:rPr lang="el-GR" sz="2000" dirty="0"/>
              <a:t>Έχουν προηγηθεί οι κάτωθι εκδόσεις:</a:t>
            </a:r>
          </a:p>
          <a:p>
            <a:pPr lvl="0"/>
            <a:r>
              <a:rPr lang="el-GR" sz="2000" dirty="0"/>
              <a:t>Έκδοση </a:t>
            </a:r>
            <a:r>
              <a:rPr lang="el-GR" sz="2000" dirty="0" smtClean="0"/>
              <a:t>διαθέσιμη </a:t>
            </a:r>
            <a:r>
              <a:rPr lang="el-GR" sz="2000" dirty="0"/>
              <a:t>εδώ. </a:t>
            </a:r>
            <a:r>
              <a:rPr lang="fr-FR" sz="2000" dirty="0">
                <a:solidFill>
                  <a:prstClr val="black"/>
                </a:solidFill>
                <a:hlinkClick r:id="rId3"/>
              </a:rPr>
              <a:t>http://eclass.uoa.gr/courses/ARCH</a:t>
            </a:r>
            <a:r>
              <a:rPr lang="el-GR" sz="2000" dirty="0">
                <a:solidFill>
                  <a:prstClr val="black"/>
                </a:solidFill>
                <a:hlinkClick r:id="rId3"/>
              </a:rPr>
              <a:t>240</a:t>
            </a:r>
            <a:r>
              <a:rPr lang="el-GR" sz="2000" dirty="0" smtClean="0">
                <a:solidFill>
                  <a:srgbClr val="92D050"/>
                </a:solidFill>
              </a:rPr>
              <a:t> </a:t>
            </a:r>
            <a:endParaRPr lang="el-GR" sz="2000" dirty="0">
              <a:solidFill>
                <a:srgbClr val="92D050"/>
              </a:solidFill>
            </a:endParaRPr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274451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Αναφοράς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dirty="0" smtClean="0"/>
              <a:t>Copyright </a:t>
            </a:r>
            <a:r>
              <a:rPr lang="el-GR" sz="2000" dirty="0" err="1" smtClean="0"/>
              <a:t>Εθνικόν</a:t>
            </a:r>
            <a:r>
              <a:rPr lang="el-GR" sz="2000" dirty="0" smtClean="0"/>
              <a:t> και </a:t>
            </a:r>
            <a:r>
              <a:rPr lang="el-GR" sz="2000" dirty="0" err="1" smtClean="0"/>
              <a:t>Καποδιστριακόν</a:t>
            </a:r>
            <a:r>
              <a:rPr lang="el-GR" sz="2000" dirty="0" smtClean="0"/>
              <a:t> </a:t>
            </a:r>
            <a:r>
              <a:rPr lang="el-GR" sz="2000" dirty="0" err="1" smtClean="0"/>
              <a:t>Πανεπιστήμιον</a:t>
            </a:r>
            <a:r>
              <a:rPr lang="el-GR" sz="2000" dirty="0" smtClean="0"/>
              <a:t> Αθηνών 2014. Κώστας </a:t>
            </a:r>
            <a:r>
              <a:rPr lang="el-GR" sz="2000" dirty="0" err="1" smtClean="0"/>
              <a:t>Γαγανάκης</a:t>
            </a:r>
            <a:r>
              <a:rPr lang="el-GR" sz="2000" dirty="0"/>
              <a:t>. «Μάθημα: II29 Θεωρία της Ιστορίας. Ενότητα: </a:t>
            </a:r>
            <a:r>
              <a:rPr lang="el-GR" sz="2000" dirty="0"/>
              <a:t>Πρόσθετο Υλικό- Παραποιημένες φωτογραφίες στην Ιστορία». </a:t>
            </a:r>
            <a:r>
              <a:rPr lang="el-GR" sz="2000" dirty="0"/>
              <a:t>Έκδοση: </a:t>
            </a:r>
            <a:r>
              <a:rPr lang="el-GR" sz="2000" dirty="0" smtClean="0"/>
              <a:t>1.0</a:t>
            </a:r>
            <a:r>
              <a:rPr lang="el-GR" sz="2000" dirty="0"/>
              <a:t>. Αθήνα </a:t>
            </a:r>
            <a:r>
              <a:rPr lang="el-GR" sz="2000" dirty="0" smtClean="0"/>
              <a:t>2014. </a:t>
            </a:r>
            <a:r>
              <a:rPr lang="el-GR" sz="2000" dirty="0"/>
              <a:t>Διαθέσιμο από τη δικτυακή </a:t>
            </a:r>
            <a:r>
              <a:rPr lang="el-GR" sz="2000" dirty="0" smtClean="0"/>
              <a:t>διεύθυνση: </a:t>
            </a:r>
            <a:r>
              <a:rPr lang="fr-FR" sz="2000" dirty="0">
                <a:hlinkClick r:id="rId3"/>
              </a:rPr>
              <a:t>http://</a:t>
            </a:r>
            <a:r>
              <a:rPr lang="fr-FR" sz="2000" dirty="0" smtClean="0">
                <a:hlinkClick r:id="rId3"/>
              </a:rPr>
              <a:t>opencourses.uoa.gr/courses/ARCH9</a:t>
            </a:r>
            <a:r>
              <a:rPr lang="fr-FR" sz="2000" dirty="0" smtClean="0"/>
              <a:t>  </a:t>
            </a:r>
            <a:endParaRPr lang="el-GR" sz="2000" dirty="0" smtClean="0"/>
          </a:p>
          <a:p>
            <a:pPr marL="0" indent="0">
              <a:buNone/>
            </a:pPr>
            <a:endParaRPr lang="el-GR" sz="2000" dirty="0"/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268717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62272"/>
            <a:ext cx="8229600" cy="1143000"/>
          </a:xfrm>
        </p:spPr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Αδειοδότησης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764704"/>
            <a:ext cx="8928992" cy="144015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dirty="0" smtClean="0"/>
              <a:t>Το </a:t>
            </a:r>
            <a:r>
              <a:rPr lang="el-GR" sz="2000" dirty="0"/>
              <a:t>παρόν υλικό διατίθεται με τους όρους της άδειας χρήσης Creative Commons Αναφορά, Μη Εμπορική Χρήση Παρόμοια Διανομή 4.0 [1] ή μεταγενέστερη, Διεθνής Έκδοση.   Εξαιρούνται τα αυτοτελή έργα τρίτων π.χ. φωτογραφίες, διαγράμματα </a:t>
            </a:r>
            <a:r>
              <a:rPr lang="el-GR" sz="2000" dirty="0" err="1"/>
              <a:t>κ.λ.π</a:t>
            </a:r>
            <a:r>
              <a:rPr lang="el-GR" sz="2000" dirty="0"/>
              <a:t>.,  τα οποία εμπεριέχονται σε αυτό και τα οποία αναφέρονται μαζί με τους όρους χρήσης τους στο «Σημείωμα Χρήσης Έργων Τρίτων</a:t>
            </a:r>
            <a:r>
              <a:rPr lang="el-GR" sz="2000" dirty="0" smtClean="0"/>
              <a:t>».                     </a:t>
            </a:r>
          </a:p>
          <a:p>
            <a:pPr marL="0" indent="0">
              <a:buNone/>
            </a:pPr>
            <a:endParaRPr lang="el-GR" sz="2000" dirty="0"/>
          </a:p>
        </p:txBody>
      </p:sp>
      <p:pic>
        <p:nvPicPr>
          <p:cNvPr id="2056" name="Picture 22" descr="Λογότυπο για Άδειες χρήσης Creative Commons BY-NC-ND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7670" y="2420888"/>
            <a:ext cx="164866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7504" y="2924944"/>
            <a:ext cx="9036496" cy="345638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l-GR" dirty="0">
                <a:solidFill>
                  <a:prstClr val="black"/>
                </a:solidFill>
              </a:rPr>
              <a:t>[1] http://creativecommons.org/licenses/by-nc-sa/4.0/ </a:t>
            </a:r>
            <a:endParaRPr lang="en-US" smtClean="0">
              <a:solidFill>
                <a:prstClr val="black"/>
              </a:solidFill>
            </a:endParaRPr>
          </a:p>
          <a:p>
            <a:endParaRPr lang="el-GR" dirty="0">
              <a:solidFill>
                <a:prstClr val="black"/>
              </a:solidFill>
            </a:endParaRPr>
          </a:p>
          <a:p>
            <a:r>
              <a:rPr lang="el-GR" dirty="0">
                <a:solidFill>
                  <a:prstClr val="black"/>
                </a:solidFill>
              </a:rPr>
              <a:t>Ως </a:t>
            </a:r>
            <a:r>
              <a:rPr lang="el-GR" b="1" dirty="0">
                <a:solidFill>
                  <a:prstClr val="black"/>
                </a:solidFill>
              </a:rPr>
              <a:t>Μη Εμπορική</a:t>
            </a:r>
            <a:r>
              <a:rPr lang="el-GR" dirty="0">
                <a:solidFill>
                  <a:prstClr val="black"/>
                </a:solidFill>
              </a:rPr>
              <a:t> ορίζεται η χρήση: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</a:rPr>
              <a:t>που δεν περιλαμβάνει άμεσο ή έμμεσο οικονομικό όφελος από την χρήση του έργου, για το διανομέα του έργου και </a:t>
            </a:r>
            <a:r>
              <a:rPr lang="el-GR" dirty="0" err="1">
                <a:solidFill>
                  <a:prstClr val="black"/>
                </a:solidFill>
              </a:rPr>
              <a:t>αδειοδόχο</a:t>
            </a:r>
            <a:endParaRPr lang="el-GR" dirty="0">
              <a:solidFill>
                <a:prstClr val="black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</a:rPr>
              <a:t>που</a:t>
            </a:r>
            <a:r>
              <a:rPr lang="en-GB" dirty="0">
                <a:solidFill>
                  <a:prstClr val="black"/>
                </a:solidFill>
              </a:rPr>
              <a:t> </a:t>
            </a:r>
            <a:r>
              <a:rPr lang="el-GR" dirty="0">
                <a:solidFill>
                  <a:prstClr val="black"/>
                </a:solidFill>
              </a:rPr>
              <a:t>δεν περιλαμβάνει οικονομική συναλλαγή ως προϋπόθεση για τη χρήση ή πρόσβαση στο έργο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</a:rPr>
              <a:t>που</a:t>
            </a:r>
            <a:r>
              <a:rPr lang="en-GB" dirty="0">
                <a:solidFill>
                  <a:prstClr val="black"/>
                </a:solidFill>
              </a:rPr>
              <a:t> </a:t>
            </a:r>
            <a:r>
              <a:rPr lang="el-GR" dirty="0">
                <a:solidFill>
                  <a:prstClr val="black"/>
                </a:solidFill>
              </a:rPr>
              <a:t>δεν προσπορίζει στο διανομέα του έργου και</a:t>
            </a:r>
            <a:r>
              <a:rPr lang="en-GB" dirty="0">
                <a:solidFill>
                  <a:prstClr val="black"/>
                </a:solidFill>
              </a:rPr>
              <a:t> </a:t>
            </a:r>
            <a:r>
              <a:rPr lang="el-GR" dirty="0" err="1">
                <a:solidFill>
                  <a:prstClr val="black"/>
                </a:solidFill>
              </a:rPr>
              <a:t>αδειοδόχο</a:t>
            </a:r>
            <a:r>
              <a:rPr lang="en-GB" dirty="0">
                <a:solidFill>
                  <a:prstClr val="black"/>
                </a:solidFill>
              </a:rPr>
              <a:t> </a:t>
            </a:r>
            <a:r>
              <a:rPr lang="el-GR" dirty="0">
                <a:solidFill>
                  <a:prstClr val="black"/>
                </a:solidFill>
              </a:rPr>
              <a:t>έμμεσο οικονομικό όφελος (π.χ. διαφημίσεις) από την προβολή του έργου σε διαδικτυακό </a:t>
            </a:r>
            <a:r>
              <a:rPr lang="el-GR" dirty="0" smtClean="0">
                <a:solidFill>
                  <a:prstClr val="black"/>
                </a:solidFill>
              </a:rPr>
              <a:t>τόπο</a:t>
            </a:r>
            <a:endParaRPr lang="en-US" dirty="0" smtClean="0">
              <a:solidFill>
                <a:prstClr val="black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l-GR" dirty="0">
              <a:solidFill>
                <a:prstClr val="black"/>
              </a:solidFill>
            </a:endParaRPr>
          </a:p>
          <a:p>
            <a:r>
              <a:rPr lang="el-GR" dirty="0" smtClean="0">
                <a:solidFill>
                  <a:prstClr val="black"/>
                </a:solidFill>
              </a:rPr>
              <a:t>Ο </a:t>
            </a:r>
            <a:r>
              <a:rPr lang="el-GR" dirty="0">
                <a:solidFill>
                  <a:prstClr val="black"/>
                </a:solidFill>
              </a:rPr>
              <a:t>δικαιούχος μπορεί να παρέχει στον </a:t>
            </a:r>
            <a:r>
              <a:rPr lang="el-GR" dirty="0" err="1">
                <a:solidFill>
                  <a:prstClr val="black"/>
                </a:solidFill>
              </a:rPr>
              <a:t>αδειοδόχο</a:t>
            </a:r>
            <a:r>
              <a:rPr lang="el-GR" dirty="0">
                <a:solidFill>
                  <a:prstClr val="black"/>
                </a:solidFill>
              </a:rPr>
              <a:t> ξεχωριστή άδεια να χρησιμοποιεί το έργο για εμπορική χρήση, εφόσον αυτό του ζητηθεί</a:t>
            </a:r>
            <a:r>
              <a:rPr lang="el-GR" dirty="0" smtClean="0">
                <a:solidFill>
                  <a:prstClr val="black"/>
                </a:solidFill>
              </a:rPr>
              <a:t>.</a:t>
            </a:r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521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ΠΑΡΑΠΟΙΗΜΕΝΕΣ ΦΩΤΟΓΡΑΦΙΕΣ ΣΤΗΝ ΙΣΤΟΡΙΑ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48880"/>
            <a:ext cx="8229600" cy="2592288"/>
          </a:xfrm>
        </p:spPr>
        <p:txBody>
          <a:bodyPr/>
          <a:lstStyle/>
          <a:p>
            <a:pPr marL="0"/>
            <a:r>
              <a:rPr lang="el-GR" dirty="0"/>
              <a:t>Σοβιετική </a:t>
            </a:r>
            <a:r>
              <a:rPr lang="el-GR" dirty="0" smtClean="0"/>
              <a:t>περίοδος</a:t>
            </a:r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r>
              <a:rPr lang="el-GR" sz="2400" dirty="0"/>
              <a:t>Υλικό παρμένο από το </a:t>
            </a:r>
            <a:r>
              <a:rPr lang="el-GR" sz="2400" dirty="0" err="1"/>
              <a:t>blog</a:t>
            </a:r>
            <a:r>
              <a:rPr lang="el-GR" sz="2400" dirty="0"/>
              <a:t>:  Η Σπηλιά του </a:t>
            </a:r>
            <a:r>
              <a:rPr lang="el-GR" sz="2400" dirty="0" err="1"/>
              <a:t>Νοσφεράτου</a:t>
            </a:r>
            <a:r>
              <a:rPr lang="el-GR" sz="2400" dirty="0"/>
              <a:t> (http://nosferatos.blogspot.com/search/label/Σταλινισμος)</a:t>
            </a:r>
          </a:p>
          <a:p>
            <a:pPr marL="0"/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61497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Διατήρηση </a:t>
            </a:r>
            <a:r>
              <a:rPr lang="el-GR" dirty="0" smtClean="0"/>
              <a:t>Σημειωμάτων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400" dirty="0" smtClean="0"/>
              <a:t>Οποιαδήποτε </a:t>
            </a:r>
            <a:r>
              <a:rPr lang="el-GR" sz="2400" dirty="0"/>
              <a:t>αναπαραγωγή ή διασκευή του υλικού θα πρέπει να συμπεριλαμβάνει: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ο </a:t>
            </a:r>
            <a:r>
              <a:rPr lang="en-US" sz="2000" dirty="0" err="1"/>
              <a:t>Σημείωμ</a:t>
            </a:r>
            <a:r>
              <a:rPr lang="en-US" sz="2000" dirty="0"/>
              <a:t>α Αναφοράς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ο </a:t>
            </a:r>
            <a:r>
              <a:rPr lang="en-US" sz="2000" dirty="0" err="1"/>
              <a:t>Σημείωμ</a:t>
            </a:r>
            <a:r>
              <a:rPr lang="en-US" sz="2000" dirty="0"/>
              <a:t>α Αδειοδότησης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η </a:t>
            </a:r>
            <a:r>
              <a:rPr lang="en-US" sz="2000" dirty="0" err="1"/>
              <a:t>δήλωση</a:t>
            </a:r>
            <a:r>
              <a:rPr lang="en-US" sz="2000" dirty="0"/>
              <a:t> </a:t>
            </a:r>
            <a:r>
              <a:rPr lang="el-GR" sz="2000" dirty="0" err="1"/>
              <a:t>Δ</a:t>
            </a:r>
            <a:r>
              <a:rPr lang="en-US" sz="2000" dirty="0" smtClean="0"/>
              <a:t>ια</a:t>
            </a:r>
            <a:r>
              <a:rPr lang="en-US" sz="2000" dirty="0" err="1" smtClean="0"/>
              <a:t>τήρησης</a:t>
            </a:r>
            <a:r>
              <a:rPr lang="en-US" sz="2000" dirty="0" smtClean="0"/>
              <a:t> </a:t>
            </a:r>
            <a:r>
              <a:rPr lang="en-US" sz="2000" dirty="0"/>
              <a:t>Σημειωμάτων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l-GR" sz="2000" dirty="0" smtClean="0"/>
              <a:t>ο Σημείωμα Χρήσης Έργων Τρίτων </a:t>
            </a:r>
            <a:r>
              <a:rPr lang="el-GR" sz="2000" dirty="0"/>
              <a:t>(εφόσον υπάρχει)</a:t>
            </a:r>
          </a:p>
          <a:p>
            <a:pPr marL="0" indent="0">
              <a:buNone/>
            </a:pPr>
            <a:r>
              <a:rPr lang="el-GR" sz="2400" dirty="0"/>
              <a:t>μαζί με τους συνοδευόμενους </a:t>
            </a:r>
            <a:r>
              <a:rPr lang="el-GR" sz="2400" dirty="0" err="1"/>
              <a:t>υπερσυνδέσμους</a:t>
            </a:r>
            <a:r>
              <a:rPr lang="el-GR" sz="2400" dirty="0"/>
              <a:t>.</a:t>
            </a:r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113696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9392"/>
            <a:ext cx="9144000" cy="1143000"/>
          </a:xfrm>
        </p:spPr>
        <p:txBody>
          <a:bodyPr>
            <a:noAutofit/>
          </a:bodyPr>
          <a:lstStyle/>
          <a:p>
            <a:r>
              <a:rPr lang="el-GR" dirty="0"/>
              <a:t>Σημείωμα Χρήσης Έργων </a:t>
            </a:r>
            <a:r>
              <a:rPr lang="el-GR" dirty="0" smtClean="0"/>
              <a:t>Τρίτων</a:t>
            </a:r>
            <a:r>
              <a:rPr lang="en-US" dirty="0" smtClean="0"/>
              <a:t> (</a:t>
            </a:r>
            <a:r>
              <a:rPr lang="en-US" dirty="0" smtClean="0"/>
              <a:t>1/3)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340768"/>
            <a:ext cx="8856984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dirty="0" smtClean="0"/>
              <a:t>Το </a:t>
            </a:r>
            <a:r>
              <a:rPr lang="el-GR" sz="2000" dirty="0"/>
              <a:t>Έργο αυτό κάνει χρήση των ακόλουθων έργων:</a:t>
            </a:r>
          </a:p>
          <a:p>
            <a:pPr marL="0" indent="0">
              <a:buNone/>
            </a:pPr>
            <a:r>
              <a:rPr lang="el-GR" sz="2000" b="1" dirty="0" smtClean="0"/>
              <a:t>Εικόνες/Σχήματα/Διαγράμματα</a:t>
            </a:r>
            <a:r>
              <a:rPr lang="en-US" sz="2000" b="1" dirty="0" smtClean="0"/>
              <a:t>/</a:t>
            </a:r>
            <a:r>
              <a:rPr lang="el-GR" sz="2000" b="1" dirty="0" smtClean="0"/>
              <a:t>Φωτογραφίες</a:t>
            </a:r>
          </a:p>
          <a:p>
            <a:pPr marL="0" indent="0">
              <a:buNone/>
            </a:pPr>
            <a:r>
              <a:rPr lang="el-GR" sz="2000" b="1" dirty="0" smtClean="0"/>
              <a:t>Εικόνα 1: </a:t>
            </a:r>
            <a:r>
              <a:rPr lang="el-GR" sz="2000" dirty="0" err="1" smtClean="0"/>
              <a:t>Alexander</a:t>
            </a:r>
            <a:r>
              <a:rPr lang="el-GR" sz="2000" dirty="0" smtClean="0"/>
              <a:t> </a:t>
            </a:r>
            <a:r>
              <a:rPr lang="el-GR" sz="2000" dirty="0" err="1"/>
              <a:t>Malchenko</a:t>
            </a:r>
            <a:r>
              <a:rPr lang="el-GR" sz="2000" dirty="0"/>
              <a:t> </a:t>
            </a:r>
            <a:r>
              <a:rPr lang="el-GR" sz="2000" dirty="0" err="1"/>
              <a:t>has</a:t>
            </a:r>
            <a:r>
              <a:rPr lang="el-GR" sz="2000" dirty="0"/>
              <a:t> </a:t>
            </a:r>
            <a:r>
              <a:rPr lang="el-GR" sz="2000" dirty="0" err="1"/>
              <a:t>been</a:t>
            </a:r>
            <a:r>
              <a:rPr lang="el-GR" sz="2000" dirty="0"/>
              <a:t> </a:t>
            </a:r>
            <a:r>
              <a:rPr lang="el-GR" sz="2000" dirty="0" err="1"/>
              <a:t>edited</a:t>
            </a:r>
            <a:r>
              <a:rPr lang="el-GR" sz="2000" dirty="0"/>
              <a:t> </a:t>
            </a:r>
            <a:r>
              <a:rPr lang="el-GR" sz="2000" dirty="0" err="1"/>
              <a:t>out</a:t>
            </a:r>
            <a:r>
              <a:rPr lang="el-GR" sz="2000" dirty="0" smtClean="0"/>
              <a:t>. </a:t>
            </a:r>
            <a:r>
              <a:rPr lang="en-US" sz="2000" dirty="0" smtClean="0"/>
              <a:t>Public domain. </a:t>
            </a:r>
            <a:r>
              <a:rPr lang="en-US" sz="2000" u="sng" dirty="0" smtClean="0">
                <a:hlinkClick r:id="rId3"/>
              </a:rPr>
              <a:t>http</a:t>
            </a:r>
            <a:r>
              <a:rPr lang="en-US" sz="2000" u="sng" dirty="0">
                <a:hlinkClick r:id="rId3"/>
              </a:rPr>
              <a:t>://</a:t>
            </a:r>
            <a:r>
              <a:rPr lang="en-US" sz="2000" u="sng" dirty="0" smtClean="0">
                <a:hlinkClick r:id="rId3"/>
              </a:rPr>
              <a:t>en.wikipedia.org/wiki/Censorship_of_images_in_the_Soviet_Union</a:t>
            </a:r>
            <a:endParaRPr lang="el-GR" sz="2000" dirty="0" smtClean="0"/>
          </a:p>
          <a:p>
            <a:pPr marL="0" indent="0">
              <a:buNone/>
            </a:pPr>
            <a:r>
              <a:rPr lang="el-GR" sz="2000" b="1" dirty="0"/>
              <a:t>Εικόνα </a:t>
            </a:r>
            <a:r>
              <a:rPr lang="el-GR" sz="2000" b="1" dirty="0" smtClean="0"/>
              <a:t>2:</a:t>
            </a:r>
            <a:r>
              <a:rPr lang="el-GR" sz="2000" dirty="0" smtClean="0"/>
              <a:t> </a:t>
            </a:r>
            <a:r>
              <a:rPr lang="en-US" sz="2000" dirty="0" smtClean="0"/>
              <a:t>Vladimir </a:t>
            </a:r>
            <a:r>
              <a:rPr lang="en-US" sz="2000" dirty="0"/>
              <a:t>Lenin, left, playing chess with Alexander </a:t>
            </a:r>
            <a:r>
              <a:rPr lang="en-US" sz="2000" dirty="0" err="1"/>
              <a:t>Bogdanov</a:t>
            </a:r>
            <a:r>
              <a:rPr lang="en-US" sz="2000" dirty="0"/>
              <a:t>, right, at Maxim Gorky's residence in Capri, Italy</a:t>
            </a:r>
            <a:r>
              <a:rPr lang="en-US" sz="2000" dirty="0"/>
              <a:t>. Courtesy of the State Gulag History </a:t>
            </a:r>
            <a:r>
              <a:rPr lang="en-US" sz="2000" dirty="0" smtClean="0"/>
              <a:t>Museum. </a:t>
            </a:r>
            <a:r>
              <a:rPr lang="en-US" sz="2000" u="sng" dirty="0" smtClean="0">
                <a:hlinkClick r:id="rId4"/>
              </a:rPr>
              <a:t>http://en.ria.ru/photolents/20070421/64014346_13.html</a:t>
            </a:r>
            <a:r>
              <a:rPr lang="en-US" sz="2000" u="sng" dirty="0"/>
              <a:t/>
            </a:r>
            <a:br>
              <a:rPr lang="en-US" sz="2000" u="sng" dirty="0"/>
            </a:br>
            <a:r>
              <a:rPr lang="en-US" sz="2000" u="sng" dirty="0">
                <a:hlinkClick r:id="rId5"/>
              </a:rPr>
              <a:t>http://</a:t>
            </a:r>
            <a:r>
              <a:rPr lang="en-US" sz="2000" u="sng" dirty="0" smtClean="0">
                <a:hlinkClick r:id="rId5"/>
              </a:rPr>
              <a:t>themoscownews.com/exhibitions/20120423/189658031.html</a:t>
            </a:r>
            <a:r>
              <a:rPr lang="en-US" sz="2000" u="sng" dirty="0" smtClean="0"/>
              <a:t> </a:t>
            </a:r>
            <a:endParaRPr lang="el-GR" sz="2000" dirty="0"/>
          </a:p>
          <a:p>
            <a:pPr marL="0" indent="0">
              <a:buNone/>
            </a:pPr>
            <a:r>
              <a:rPr lang="el-GR" sz="2000" b="1" dirty="0"/>
              <a:t>Εικόνα </a:t>
            </a:r>
            <a:r>
              <a:rPr lang="el-GR" sz="2000" b="1" dirty="0" smtClean="0"/>
              <a:t>3: </a:t>
            </a:r>
            <a:r>
              <a:rPr lang="el-GR" sz="2000" dirty="0" smtClean="0"/>
              <a:t>Στάλιν</a:t>
            </a:r>
            <a:r>
              <a:rPr lang="en-US" sz="2000" dirty="0" smtClean="0"/>
              <a:t>. </a:t>
            </a:r>
            <a:r>
              <a:rPr lang="fr-FR" sz="2000" dirty="0" smtClean="0">
                <a:hlinkClick r:id="rId6"/>
              </a:rPr>
              <a:t>http</a:t>
            </a:r>
            <a:r>
              <a:rPr lang="fr-FR" sz="2000" dirty="0">
                <a:hlinkClick r:id="rId6"/>
              </a:rPr>
              <a:t>://</a:t>
            </a:r>
            <a:r>
              <a:rPr lang="fr-FR" sz="2000" dirty="0" smtClean="0">
                <a:hlinkClick r:id="rId6"/>
              </a:rPr>
              <a:t>fishki.net/1213499-kak-v-stalinskuju-jepohu-fotoshopili-fotografii.html?mode=tag%3A%D0%A1%D0%A1%D0%A1%D0%A0</a:t>
            </a:r>
            <a:r>
              <a:rPr lang="en-US" sz="2000" dirty="0" smtClean="0"/>
              <a:t> </a:t>
            </a:r>
          </a:p>
          <a:p>
            <a:pPr marL="0" indent="0">
              <a:buNone/>
            </a:pPr>
            <a:r>
              <a:rPr lang="el-GR" sz="2000" b="1" dirty="0"/>
              <a:t>Εικόνα 4:</a:t>
            </a:r>
            <a:r>
              <a:rPr lang="el-GR" sz="2000" dirty="0"/>
              <a:t> </a:t>
            </a:r>
            <a:r>
              <a:rPr lang="el-GR" sz="2000" dirty="0" smtClean="0"/>
              <a:t>Λένιν </a:t>
            </a:r>
            <a:r>
              <a:rPr lang="el-GR" sz="2000" dirty="0"/>
              <a:t>και </a:t>
            </a:r>
            <a:r>
              <a:rPr lang="el-GR" sz="2000" dirty="0" smtClean="0"/>
              <a:t>Στάλιν</a:t>
            </a:r>
            <a:r>
              <a:rPr lang="en-US" sz="2000" dirty="0" smtClean="0"/>
              <a:t>. </a:t>
            </a:r>
            <a:r>
              <a:rPr lang="fr-FR" sz="2000" dirty="0" smtClean="0">
                <a:hlinkClick r:id="rId7"/>
              </a:rPr>
              <a:t>http</a:t>
            </a:r>
            <a:r>
              <a:rPr lang="fr-FR" sz="2000" dirty="0">
                <a:hlinkClick r:id="rId7"/>
              </a:rPr>
              <a:t>://</a:t>
            </a:r>
            <a:r>
              <a:rPr lang="fr-FR" sz="2000" dirty="0" smtClean="0">
                <a:hlinkClick r:id="rId7"/>
              </a:rPr>
              <a:t>sfw.so/index.php?newsid=1148947992</a:t>
            </a:r>
            <a:endParaRPr lang="fr-FR" sz="2000" dirty="0" smtClean="0"/>
          </a:p>
          <a:p>
            <a:pPr marL="0" indent="0">
              <a:buNone/>
            </a:pPr>
            <a:r>
              <a:rPr lang="el-GR" sz="2000" b="1" dirty="0"/>
              <a:t>Εικόνα 5: </a:t>
            </a:r>
            <a:r>
              <a:rPr lang="el-GR" sz="2000" dirty="0"/>
              <a:t>Λένιν, ο Τρότσκι και ο </a:t>
            </a:r>
            <a:r>
              <a:rPr lang="el-GR" sz="2000" dirty="0" err="1"/>
              <a:t>Κάμενεφ</a:t>
            </a:r>
            <a:r>
              <a:rPr lang="el-GR" sz="2000" dirty="0"/>
              <a:t>.</a:t>
            </a:r>
            <a:r>
              <a:rPr lang="en-US" sz="2000" dirty="0"/>
              <a:t> </a:t>
            </a:r>
            <a:r>
              <a:rPr lang="fr-FR" sz="2000" dirty="0">
                <a:hlinkClick r:id="rId8"/>
              </a:rPr>
              <a:t>http://mbechet.chez-alice.fr/falsification.htm </a:t>
            </a:r>
            <a:r>
              <a:rPr lang="fr-FR" sz="2000" dirty="0">
                <a:hlinkClick r:id="rId9"/>
              </a:rPr>
              <a:t>/</a:t>
            </a:r>
            <a:endParaRPr lang="el-GR" sz="2000" dirty="0"/>
          </a:p>
          <a:p>
            <a:pPr marL="0" indent="0">
              <a:buNone/>
            </a:pP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2241853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9392"/>
            <a:ext cx="9144000" cy="1143000"/>
          </a:xfrm>
        </p:spPr>
        <p:txBody>
          <a:bodyPr>
            <a:noAutofit/>
          </a:bodyPr>
          <a:lstStyle/>
          <a:p>
            <a:r>
              <a:rPr lang="el-GR" dirty="0"/>
              <a:t>Σημείωμα Χρήσης Έργων </a:t>
            </a:r>
            <a:r>
              <a:rPr lang="el-GR" dirty="0" smtClean="0"/>
              <a:t>Τρίτων</a:t>
            </a:r>
            <a:r>
              <a:rPr lang="en-US" dirty="0" smtClean="0"/>
              <a:t> (</a:t>
            </a:r>
            <a:r>
              <a:rPr lang="en-US" dirty="0" smtClean="0"/>
              <a:t>2/3)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340768"/>
            <a:ext cx="8856984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b="1" dirty="0" smtClean="0"/>
              <a:t>Εικόνα </a:t>
            </a:r>
            <a:r>
              <a:rPr lang="el-GR" sz="2000" b="1" dirty="0"/>
              <a:t>6</a:t>
            </a:r>
            <a:r>
              <a:rPr lang="el-GR" sz="2000" b="1" dirty="0" smtClean="0"/>
              <a:t>:</a:t>
            </a:r>
            <a:r>
              <a:rPr lang="el-GR" sz="2000" dirty="0" smtClean="0"/>
              <a:t> </a:t>
            </a:r>
            <a:r>
              <a:rPr lang="el-GR" sz="2000" dirty="0" smtClean="0"/>
              <a:t>Ο </a:t>
            </a:r>
            <a:r>
              <a:rPr lang="el-GR" sz="2000" dirty="0"/>
              <a:t>Λένιν, ο Τρότσκι και ο </a:t>
            </a:r>
            <a:r>
              <a:rPr lang="el-GR" sz="2000" dirty="0" err="1"/>
              <a:t>Κάμενεφ</a:t>
            </a:r>
            <a:r>
              <a:rPr lang="el-GR" sz="2000" dirty="0"/>
              <a:t> (δεξιά και αριστερά του Λένιν) στην 2η επέτειο της Οκτωβριανής Επανάστασης (1919</a:t>
            </a:r>
            <a:r>
              <a:rPr lang="el-GR" sz="2000" dirty="0" smtClean="0"/>
              <a:t>)</a:t>
            </a:r>
            <a:r>
              <a:rPr lang="en-US" sz="2000" dirty="0" smtClean="0"/>
              <a:t>. </a:t>
            </a:r>
            <a:r>
              <a:rPr lang="el-GR" sz="2000" u="sng" dirty="0" smtClean="0">
                <a:hlinkClick r:id="rId3"/>
              </a:rPr>
              <a:t>http</a:t>
            </a:r>
            <a:r>
              <a:rPr lang="el-GR" sz="2000" u="sng" dirty="0" smtClean="0">
                <a:hlinkClick r:id="rId3"/>
              </a:rPr>
              <a:t>://</a:t>
            </a:r>
            <a:r>
              <a:rPr lang="el-GR" sz="2000" u="sng" dirty="0" smtClean="0">
                <a:hlinkClick r:id="rId3"/>
              </a:rPr>
              <a:t>www.gettyimages.com/detail/news-photo/lenin-in-red-square-vladimir-ilyich-lenin-russian-news-photo/113494306</a:t>
            </a:r>
            <a:r>
              <a:rPr lang="en-US" sz="2000" u="sng" dirty="0" smtClean="0"/>
              <a:t/>
            </a:r>
            <a:br>
              <a:rPr lang="en-US" sz="2000" u="sng" dirty="0" smtClean="0"/>
            </a:br>
            <a:r>
              <a:rPr lang="el-GR" sz="2000" u="sng" dirty="0" smtClean="0">
                <a:hlinkClick r:id="rId4"/>
              </a:rPr>
              <a:t>http</a:t>
            </a:r>
            <a:r>
              <a:rPr lang="el-GR" sz="2000" u="sng" dirty="0" smtClean="0">
                <a:hlinkClick r:id="rId4"/>
              </a:rPr>
              <a:t>://</a:t>
            </a:r>
            <a:r>
              <a:rPr lang="el-GR" sz="2000" u="sng" dirty="0" smtClean="0">
                <a:hlinkClick r:id="rId4"/>
              </a:rPr>
              <a:t>www.art-prints-on-demand.com/a/english-school/portrait-of-a-woman-and-t.html</a:t>
            </a:r>
            <a:endParaRPr lang="en-US" sz="2000" u="sng" dirty="0" smtClean="0"/>
          </a:p>
          <a:p>
            <a:pPr marL="0" indent="0">
              <a:buNone/>
            </a:pPr>
            <a:r>
              <a:rPr lang="el-GR" sz="2000" b="1" dirty="0"/>
              <a:t>Εικόνα 7:</a:t>
            </a:r>
            <a:r>
              <a:rPr lang="en-US" sz="2000" b="1" dirty="0"/>
              <a:t> </a:t>
            </a:r>
            <a:r>
              <a:rPr lang="fr-FR" sz="2000" dirty="0">
                <a:hlinkClick r:id="rId5"/>
              </a:rPr>
              <a:t>http://www.jutarnji.hr/multimedia/archive/00609/4600_609642S0.jpg</a:t>
            </a:r>
            <a:endParaRPr lang="el-GR" sz="2000" dirty="0"/>
          </a:p>
          <a:p>
            <a:pPr marL="0" indent="0">
              <a:buNone/>
            </a:pPr>
            <a:r>
              <a:rPr lang="el-GR" sz="2000" b="1" dirty="0"/>
              <a:t>Εικόνα 8:</a:t>
            </a:r>
            <a:r>
              <a:rPr lang="el-GR" sz="2000" dirty="0"/>
              <a:t> Στάλιν</a:t>
            </a:r>
            <a:r>
              <a:rPr lang="en-US" sz="2000" dirty="0"/>
              <a:t>. </a:t>
            </a:r>
            <a:r>
              <a:rPr lang="fr-FR" sz="2000" dirty="0">
                <a:hlinkClick r:id="rId6"/>
              </a:rPr>
              <a:t>http://www.google.lifun.ru/interesnie_fakti/page_23/</a:t>
            </a:r>
            <a:endParaRPr lang="el-GR" sz="2000" dirty="0"/>
          </a:p>
          <a:p>
            <a:pPr marL="0" indent="0">
              <a:buNone/>
            </a:pPr>
            <a:r>
              <a:rPr lang="el-GR" sz="2000" b="1" dirty="0"/>
              <a:t>Εικόνα 9: </a:t>
            </a:r>
            <a:r>
              <a:rPr lang="en-US" sz="2000" dirty="0"/>
              <a:t> </a:t>
            </a:r>
            <a:endParaRPr lang="el-GR" sz="2000" dirty="0"/>
          </a:p>
          <a:p>
            <a:pPr marL="0" indent="0">
              <a:buNone/>
            </a:pPr>
            <a:r>
              <a:rPr lang="el-GR" sz="2000" b="1" dirty="0"/>
              <a:t>Εικόνα 10: </a:t>
            </a:r>
            <a:r>
              <a:rPr lang="el-GR" sz="2000" dirty="0"/>
              <a:t>Εξαφάνιση </a:t>
            </a:r>
            <a:r>
              <a:rPr lang="fr-FR" sz="2000" dirty="0" err="1"/>
              <a:t>Nikolai</a:t>
            </a:r>
            <a:r>
              <a:rPr lang="fr-FR" sz="2000" dirty="0"/>
              <a:t> </a:t>
            </a:r>
            <a:r>
              <a:rPr lang="fr-FR" sz="2000" dirty="0" err="1"/>
              <a:t>Yezhov</a:t>
            </a:r>
            <a:r>
              <a:rPr lang="fr-FR" sz="2000" dirty="0"/>
              <a:t>. </a:t>
            </a:r>
            <a:r>
              <a:rPr lang="en-US" sz="2000" u="sng" dirty="0">
                <a:hlinkClick r:id="rId7"/>
              </a:rPr>
              <a:t>http</a:t>
            </a:r>
            <a:r>
              <a:rPr lang="el-GR" sz="2000" u="sng" dirty="0">
                <a:hlinkClick r:id="rId7"/>
              </a:rPr>
              <a:t>://</a:t>
            </a:r>
            <a:r>
              <a:rPr lang="en-US" sz="2000" u="sng" dirty="0" err="1">
                <a:hlinkClick r:id="rId7"/>
              </a:rPr>
              <a:t>tecnicacinematografica</a:t>
            </a:r>
            <a:r>
              <a:rPr lang="el-GR" sz="2000" u="sng" dirty="0">
                <a:hlinkClick r:id="rId7"/>
              </a:rPr>
              <a:t>.</a:t>
            </a:r>
            <a:r>
              <a:rPr lang="en-US" sz="2000" u="sng" dirty="0" err="1">
                <a:hlinkClick r:id="rId7"/>
              </a:rPr>
              <a:t>blogspot</a:t>
            </a:r>
            <a:r>
              <a:rPr lang="el-GR" sz="2000" u="sng" dirty="0">
                <a:hlinkClick r:id="rId7"/>
              </a:rPr>
              <a:t>.</a:t>
            </a:r>
            <a:r>
              <a:rPr lang="en-US" sz="2000" u="sng" dirty="0">
                <a:hlinkClick r:id="rId7"/>
              </a:rPr>
              <a:t>gr</a:t>
            </a:r>
            <a:r>
              <a:rPr lang="el-GR" sz="2000" u="sng" dirty="0">
                <a:hlinkClick r:id="rId7"/>
              </a:rPr>
              <a:t>/2008/09/</a:t>
            </a:r>
            <a:r>
              <a:rPr lang="en-US" sz="2000" u="sng" dirty="0">
                <a:hlinkClick r:id="rId7"/>
              </a:rPr>
              <a:t>star</a:t>
            </a:r>
            <a:r>
              <a:rPr lang="el-GR" sz="2000" u="sng" dirty="0">
                <a:hlinkClick r:id="rId7"/>
              </a:rPr>
              <a:t>-</a:t>
            </a:r>
            <a:r>
              <a:rPr lang="en-US" sz="2000" u="sng" dirty="0">
                <a:hlinkClick r:id="rId7"/>
              </a:rPr>
              <a:t>wars</a:t>
            </a:r>
            <a:r>
              <a:rPr lang="el-GR" sz="2000" u="sng" dirty="0">
                <a:hlinkClick r:id="rId7"/>
              </a:rPr>
              <a:t>-</a:t>
            </a:r>
            <a:r>
              <a:rPr lang="en-US" sz="2000" u="sng" dirty="0">
                <a:hlinkClick r:id="rId7"/>
              </a:rPr>
              <a:t>y</a:t>
            </a:r>
            <a:r>
              <a:rPr lang="el-GR" sz="2000" u="sng" dirty="0">
                <a:hlinkClick r:id="rId7"/>
              </a:rPr>
              <a:t>-</a:t>
            </a:r>
            <a:r>
              <a:rPr lang="en-US" sz="2000" u="sng" dirty="0">
                <a:hlinkClick r:id="rId7"/>
              </a:rPr>
              <a:t>joseph</a:t>
            </a:r>
            <a:r>
              <a:rPr lang="el-GR" sz="2000" u="sng" dirty="0">
                <a:hlinkClick r:id="rId7"/>
              </a:rPr>
              <a:t>-</a:t>
            </a:r>
            <a:r>
              <a:rPr lang="en-US" sz="2000" u="sng" dirty="0" err="1">
                <a:hlinkClick r:id="rId7"/>
              </a:rPr>
              <a:t>campbell</a:t>
            </a:r>
            <a:r>
              <a:rPr lang="el-GR" sz="2000" u="sng" dirty="0">
                <a:hlinkClick r:id="rId7"/>
              </a:rPr>
              <a:t>-</a:t>
            </a:r>
            <a:r>
              <a:rPr lang="en-US" sz="2000" u="sng" dirty="0">
                <a:hlinkClick r:id="rId7"/>
              </a:rPr>
              <a:t>el</a:t>
            </a:r>
            <a:r>
              <a:rPr lang="el-GR" sz="2000" u="sng" dirty="0">
                <a:hlinkClick r:id="rId7"/>
              </a:rPr>
              <a:t>-</a:t>
            </a:r>
            <a:r>
              <a:rPr lang="en-US" sz="2000" u="sng" dirty="0" err="1">
                <a:hlinkClick r:id="rId7"/>
              </a:rPr>
              <a:t>hroe</a:t>
            </a:r>
            <a:r>
              <a:rPr lang="el-GR" sz="2000" u="sng" dirty="0">
                <a:hlinkClick r:id="rId7"/>
              </a:rPr>
              <a:t>-</a:t>
            </a:r>
            <a:r>
              <a:rPr lang="en-US" sz="2000" u="sng" dirty="0">
                <a:hlinkClick r:id="rId7"/>
              </a:rPr>
              <a:t>con</a:t>
            </a:r>
            <a:r>
              <a:rPr lang="el-GR" sz="2000" u="sng" dirty="0">
                <a:hlinkClick r:id="rId7"/>
              </a:rPr>
              <a:t>.</a:t>
            </a:r>
            <a:r>
              <a:rPr lang="en-US" sz="2000" u="sng" dirty="0">
                <a:hlinkClick r:id="rId7"/>
              </a:rPr>
              <a:t>html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l-GR" sz="2000" u="sng" dirty="0">
                <a:hlinkClick r:id="rId8"/>
              </a:rPr>
              <a:t>http://englishrussia.com/2007/02/22/soviet-russian-photos-correction</a:t>
            </a:r>
            <a:r>
              <a:rPr lang="el-GR" sz="2000" u="sng" dirty="0" smtClean="0">
                <a:hlinkClick r:id="rId8"/>
              </a:rPr>
              <a:t>/</a:t>
            </a:r>
            <a:endParaRPr lang="el-GR" sz="2000" dirty="0"/>
          </a:p>
          <a:p>
            <a:pPr marL="0" indent="0">
              <a:buNone/>
            </a:pP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2010792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856984" cy="1143000"/>
          </a:xfrm>
        </p:spPr>
        <p:txBody>
          <a:bodyPr>
            <a:noAutofit/>
          </a:bodyPr>
          <a:lstStyle/>
          <a:p>
            <a:r>
              <a:rPr lang="el-GR" dirty="0"/>
              <a:t>Σημείωμα Χρήσης Έργων </a:t>
            </a:r>
            <a:r>
              <a:rPr lang="el-GR" dirty="0" smtClean="0"/>
              <a:t>Τρίτων</a:t>
            </a:r>
            <a:r>
              <a:rPr lang="en-US" dirty="0" smtClean="0"/>
              <a:t> </a:t>
            </a:r>
            <a:r>
              <a:rPr lang="en-US" dirty="0" smtClean="0"/>
              <a:t>(3/3)</a:t>
            </a:r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712968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dirty="0" smtClean="0"/>
              <a:t>Το </a:t>
            </a:r>
            <a:r>
              <a:rPr lang="el-GR" sz="2000" dirty="0"/>
              <a:t>Έργο αυτό κάνει χρήση των ακόλουθων έργων:</a:t>
            </a:r>
          </a:p>
          <a:p>
            <a:pPr marL="0" indent="0">
              <a:buNone/>
            </a:pPr>
            <a:r>
              <a:rPr lang="el-GR" sz="2000" b="1" dirty="0" smtClean="0"/>
              <a:t>Πίνακες</a:t>
            </a:r>
            <a:endParaRPr lang="el-GR" sz="2000" b="1" dirty="0" smtClean="0"/>
          </a:p>
        </p:txBody>
      </p:sp>
    </p:spTree>
    <p:extLst>
      <p:ext uri="{BB962C8B-B14F-4D97-AF65-F5344CB8AC3E}">
        <p14:creationId xmlns:p14="http://schemas.microsoft.com/office/powerpoint/2010/main" val="3850048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8336"/>
            <a:ext cx="8229600" cy="1143000"/>
          </a:xfrm>
        </p:spPr>
        <p:txBody>
          <a:bodyPr>
            <a:noAutofit/>
          </a:bodyPr>
          <a:lstStyle/>
          <a:p>
            <a:r>
              <a:rPr lang="el-GR" sz="4000" dirty="0"/>
              <a:t>ΟΣΟΙ ΕΠΕΣΑΝ ΣΕ ΔΥΣΜΕΝΕΙΑ</a:t>
            </a:r>
            <a:br>
              <a:rPr lang="el-GR" sz="4000" dirty="0"/>
            </a:br>
            <a:r>
              <a:rPr lang="el-GR" sz="4000" dirty="0"/>
              <a:t>ALEXANDER MALCHENKO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772816"/>
            <a:ext cx="4968552" cy="3608163"/>
          </a:xfrm>
        </p:spPr>
        <p:txBody>
          <a:bodyPr>
            <a:noAutofit/>
          </a:bodyPr>
          <a:lstStyle/>
          <a:p>
            <a:pPr marL="0">
              <a:lnSpc>
                <a:spcPct val="120000"/>
              </a:lnSpc>
              <a:spcBef>
                <a:spcPts val="0"/>
              </a:spcBef>
            </a:pPr>
            <a:r>
              <a:rPr lang="el-GR" sz="2400" dirty="0"/>
              <a:t>Αυτός που εξαφανίζεται (όρθιος αριστερά του Λένιν) είναι ο </a:t>
            </a:r>
            <a:r>
              <a:rPr lang="el-GR" sz="2400" dirty="0" err="1"/>
              <a:t>Alexander</a:t>
            </a:r>
            <a:r>
              <a:rPr lang="el-GR" sz="2400" dirty="0"/>
              <a:t> </a:t>
            </a:r>
            <a:r>
              <a:rPr lang="el-GR" sz="2400" dirty="0" err="1"/>
              <a:t>Malchenko</a:t>
            </a:r>
            <a:r>
              <a:rPr lang="el-GR" sz="2400" dirty="0"/>
              <a:t>. Μηχανολόγος φοιτητής την εποχή που τραβήχτηκε η φωτογραφία. </a:t>
            </a:r>
            <a:r>
              <a:rPr lang="el-GR" sz="2400" dirty="0" smtClean="0"/>
              <a:t>Η </a:t>
            </a:r>
            <a:r>
              <a:rPr lang="el-GR" sz="2400" dirty="0"/>
              <a:t>μητέρα του συνήθιζε να κρύβει από την αστυνομία στο σπίτι της τον Λένιν. Με την επιστροφή του από την εξορία το 1900 ο </a:t>
            </a:r>
            <a:r>
              <a:rPr lang="el-GR" sz="2400" dirty="0" err="1"/>
              <a:t>Malchenko</a:t>
            </a:r>
            <a:r>
              <a:rPr lang="el-GR" sz="2400" dirty="0"/>
              <a:t> φαίνεται να εγκαταλείπει την επαναστατική πολιτική. </a:t>
            </a:r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128" y="1916832"/>
            <a:ext cx="2886362" cy="4105339"/>
          </a:xfrm>
          <a:prstGeom prst="rect">
            <a:avLst/>
          </a:prstGeom>
        </p:spPr>
      </p:pic>
      <p:sp>
        <p:nvSpPr>
          <p:cNvPr id="6" name="Θέση κειμένου 1"/>
          <p:cNvSpPr txBox="1">
            <a:spLocks/>
          </p:cNvSpPr>
          <p:nvPr/>
        </p:nvSpPr>
        <p:spPr>
          <a:xfrm>
            <a:off x="6339217" y="1369665"/>
            <a:ext cx="1656184" cy="547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1.</a:t>
            </a:r>
            <a:endParaRPr lang="el-GR" sz="2800" dirty="0"/>
          </a:p>
          <a:p>
            <a:pPr marL="0" indent="0">
              <a:buNone/>
            </a:pP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4273207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341784"/>
            <a:ext cx="8229600" cy="1143000"/>
          </a:xfrm>
        </p:spPr>
        <p:txBody>
          <a:bodyPr>
            <a:noAutofit/>
          </a:bodyPr>
          <a:lstStyle/>
          <a:p>
            <a:r>
              <a:rPr lang="el-GR" sz="4000" dirty="0"/>
              <a:t>ΟΣΟΙ ΕΠΕΣΑΝ ΣΕ ΔΥΣΜΕΝΕΙΑ</a:t>
            </a:r>
            <a:br>
              <a:rPr lang="el-GR" sz="4000" dirty="0"/>
            </a:br>
            <a:r>
              <a:rPr lang="el-GR" sz="4000" dirty="0"/>
              <a:t>ALEXANDER MALCHENKO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988840"/>
            <a:ext cx="8280920" cy="2744067"/>
          </a:xfrm>
        </p:spPr>
        <p:txBody>
          <a:bodyPr>
            <a:normAutofit fontScale="55000" lnSpcReduction="20000"/>
          </a:bodyPr>
          <a:lstStyle/>
          <a:p>
            <a:pPr marL="0">
              <a:lnSpc>
                <a:spcPct val="120000"/>
              </a:lnSpc>
            </a:pPr>
            <a:r>
              <a:rPr lang="el-GR" sz="4400" dirty="0" smtClean="0"/>
              <a:t>Μετακόμισε </a:t>
            </a:r>
            <a:r>
              <a:rPr lang="el-GR" sz="4400" dirty="0"/>
              <a:t>στη Μόσχα όπου δούλεψε ως μηχανικός σε διάφορα κρατικά πόστα μετά την επανάσταση. </a:t>
            </a:r>
            <a:r>
              <a:rPr lang="el-GR" sz="4400" dirty="0" smtClean="0"/>
              <a:t>Το </a:t>
            </a:r>
            <a:r>
              <a:rPr lang="el-GR" sz="4400" dirty="0"/>
              <a:t>1929 συλλαμβάνεται κατηγορούμενος ως “σαμποτέρ” και εκτελείται στις 18/11/1930. Επί περίπου 30 χρόνια είχε “εξαφανιστεί” από τη φωτογραφία μέχρι που “επανεμφανίστηκε” το 1958. Η συγκεκριμένη παραποιημένη </a:t>
            </a:r>
            <a:r>
              <a:rPr lang="el-GR" sz="4400" dirty="0" smtClean="0"/>
              <a:t>δημοσιεύτηκε</a:t>
            </a:r>
            <a:r>
              <a:rPr lang="el-GR" sz="4400" dirty="0"/>
              <a:t>  το </a:t>
            </a:r>
            <a:r>
              <a:rPr lang="el-GR" sz="4400" dirty="0" smtClean="0"/>
              <a:t>1939.</a:t>
            </a:r>
            <a:endParaRPr lang="el-GR" sz="4400" dirty="0"/>
          </a:p>
          <a:p>
            <a:pPr marL="0" indent="0">
              <a:buNone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283146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398" y="284225"/>
            <a:ext cx="8229600" cy="1143000"/>
          </a:xfrm>
        </p:spPr>
        <p:txBody>
          <a:bodyPr/>
          <a:lstStyle/>
          <a:p>
            <a:r>
              <a:rPr lang="el-GR" dirty="0"/>
              <a:t>ΛΕΝΙΝ, ΜΠΟΝΤΓΚΑΝΩΦ, ΓΚΟΡΚΙ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8398" y="1700808"/>
            <a:ext cx="4320480" cy="4464496"/>
          </a:xfrm>
        </p:spPr>
        <p:txBody>
          <a:bodyPr>
            <a:normAutofit fontScale="62500" lnSpcReduction="20000"/>
          </a:bodyPr>
          <a:lstStyle/>
          <a:p>
            <a:pPr marL="0"/>
            <a:r>
              <a:rPr lang="el-GR" dirty="0"/>
              <a:t>Ο εξαφανισμένος αριστερά είναι ο </a:t>
            </a:r>
            <a:r>
              <a:rPr lang="el-GR" dirty="0" err="1"/>
              <a:t>Bazarov</a:t>
            </a:r>
            <a:r>
              <a:rPr lang="el-GR" dirty="0"/>
              <a:t> πρώην μπολσεβίκος που πέρασε στους Μενσεβίκους, δικάστηκε το 1931 , εκτελέστηκε το 1937. Ο δεύτερος εξαφανισμένος στη μέση με τα γυαλιά είναι ο </a:t>
            </a:r>
            <a:r>
              <a:rPr lang="el-GR" dirty="0" err="1"/>
              <a:t>Zinovii</a:t>
            </a:r>
            <a:r>
              <a:rPr lang="el-GR" dirty="0"/>
              <a:t> </a:t>
            </a:r>
            <a:r>
              <a:rPr lang="el-GR" dirty="0" err="1"/>
              <a:t>Peshkov</a:t>
            </a:r>
            <a:r>
              <a:rPr lang="el-GR" dirty="0"/>
              <a:t> μεγαλύτερος αδερφός του </a:t>
            </a:r>
            <a:r>
              <a:rPr lang="el-GR" dirty="0" err="1"/>
              <a:t>Sverdlov</a:t>
            </a:r>
            <a:r>
              <a:rPr lang="el-GR" dirty="0"/>
              <a:t> ο που ήταν ο επίσημα επικεφαλής του Σοβιετικού κράτους. Θεωρούσε τον </a:t>
            </a:r>
            <a:r>
              <a:rPr lang="el-GR" dirty="0" err="1"/>
              <a:t>Γκόρκι</a:t>
            </a:r>
            <a:r>
              <a:rPr lang="el-GR" dirty="0"/>
              <a:t> πνευματικό του πατέρα και πήρε το πραγματικό του όνομα. Μετανάστευσε στη Γαλλία όπου έγινε αξιωματικός στο στρατό της, μετέπειτα θα γίνει και στρατιωτικός σύμβουλος του </a:t>
            </a:r>
            <a:r>
              <a:rPr lang="el-GR" dirty="0" err="1"/>
              <a:t>Chiang</a:t>
            </a:r>
            <a:r>
              <a:rPr lang="el-GR" dirty="0"/>
              <a:t> </a:t>
            </a:r>
            <a:r>
              <a:rPr lang="el-GR" dirty="0" err="1"/>
              <a:t>Kai-Shek</a:t>
            </a:r>
            <a:r>
              <a:rPr lang="el-GR" dirty="0"/>
              <a:t> την δεκαετία του 30.</a:t>
            </a:r>
          </a:p>
          <a:p>
            <a:pPr marL="0"/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056" y="2492896"/>
            <a:ext cx="3957938" cy="2099202"/>
          </a:xfrm>
          <a:prstGeom prst="rect">
            <a:avLst/>
          </a:prstGeom>
        </p:spPr>
      </p:pic>
      <p:sp>
        <p:nvSpPr>
          <p:cNvPr id="5" name="Θέση κειμένου 1"/>
          <p:cNvSpPr txBox="1">
            <a:spLocks/>
          </p:cNvSpPr>
          <p:nvPr/>
        </p:nvSpPr>
        <p:spPr>
          <a:xfrm>
            <a:off x="6226933" y="1945729"/>
            <a:ext cx="1656184" cy="547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</a:t>
            </a:r>
            <a:r>
              <a:rPr lang="el-GR" sz="2800" dirty="0" smtClean="0"/>
              <a:t>2</a:t>
            </a:r>
            <a:r>
              <a:rPr lang="en-US" sz="2800" dirty="0" smtClean="0"/>
              <a:t>.</a:t>
            </a:r>
            <a:endParaRPr lang="el-GR" sz="2800" dirty="0"/>
          </a:p>
          <a:p>
            <a:pPr marL="0" indent="0">
              <a:buNone/>
            </a:pP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703597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9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l-GR" dirty="0"/>
              <a:t>ΣΙΒΗΡΙΑ 1915 (Ο ΣΤΑΛΙΝ ΤΡΙΤΟΣ ΑΠΟ ΑΡΙΣΤΕΡΑ, ΟΡΘΙΟΣ)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491504"/>
            <a:ext cx="8784976" cy="2225528"/>
          </a:xfrm>
        </p:spPr>
        <p:txBody>
          <a:bodyPr>
            <a:normAutofit fontScale="70000" lnSpcReduction="20000"/>
          </a:bodyPr>
          <a:lstStyle/>
          <a:p>
            <a:pPr marL="0"/>
            <a:r>
              <a:rPr lang="el-GR" sz="3400" dirty="0"/>
              <a:t>Σε φωτογραφία που βρέθηκε στα κρατικά αρχεία(η μεσαία) έχει εξαφανιστεί ο </a:t>
            </a:r>
            <a:r>
              <a:rPr lang="el-GR" sz="3400" dirty="0" err="1"/>
              <a:t>Κάμενεφ</a:t>
            </a:r>
            <a:r>
              <a:rPr lang="el-GR" sz="3400" dirty="0"/>
              <a:t> (ηγετικό στέλεχος των Μπολσεβίκων που ήταν αντίθετος με την κατάκτηση της εξουσίας τον Οκτώβρη του 1917 και εν τέλει εκτελέστηκε το 1936) (δεξιά του Στάλιν). Η εξαφάνιση υπάρχει και στο δημοσιευμένο άλμπουμ “Στάλιν”(η κάτω φωτογραφία) για τα γενέθλια του το 1939. Μαζί όμως έχουν εξαφανιστεί και άλλοι πέντε</a:t>
            </a:r>
            <a:r>
              <a:rPr lang="el-GR" sz="3400" dirty="0" smtClean="0"/>
              <a:t>.</a:t>
            </a:r>
          </a:p>
          <a:p>
            <a:pPr marL="0"/>
            <a:endParaRPr lang="el-GR" sz="3400" dirty="0"/>
          </a:p>
          <a:p>
            <a:pPr marL="0"/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5696" y="4069388"/>
            <a:ext cx="5472608" cy="223993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Θέση κειμένου 1"/>
          <p:cNvSpPr txBox="1">
            <a:spLocks/>
          </p:cNvSpPr>
          <p:nvPr/>
        </p:nvSpPr>
        <p:spPr>
          <a:xfrm>
            <a:off x="3743908" y="3565332"/>
            <a:ext cx="1656184" cy="547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</a:t>
            </a:r>
            <a:r>
              <a:rPr lang="el-GR" sz="2800" dirty="0"/>
              <a:t>3</a:t>
            </a:r>
            <a:r>
              <a:rPr lang="en-US" sz="2800" dirty="0" smtClean="0"/>
              <a:t>.</a:t>
            </a:r>
            <a:endParaRPr lang="el-GR" sz="2800" dirty="0"/>
          </a:p>
          <a:p>
            <a:pPr marL="0" indent="0">
              <a:buNone/>
            </a:pP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627899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ΛΕΝΙΝ ΚΑΙ ΣΤΑΛΙΝ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2132856"/>
            <a:ext cx="4608512" cy="3755843"/>
          </a:xfrm>
        </p:spPr>
        <p:txBody>
          <a:bodyPr>
            <a:normAutofit fontScale="77500" lnSpcReduction="20000"/>
          </a:bodyPr>
          <a:lstStyle/>
          <a:p>
            <a:pPr marL="0">
              <a:lnSpc>
                <a:spcPct val="120000"/>
              </a:lnSpc>
            </a:pPr>
            <a:r>
              <a:rPr lang="el-GR" sz="3100" dirty="0"/>
              <a:t>Πίνακας του 1947 με τίτλο “ο Λένιν φθάνει στο </a:t>
            </a:r>
            <a:r>
              <a:rPr lang="el-GR" sz="3100" dirty="0" err="1"/>
              <a:t>Σμόλνυ</a:t>
            </a:r>
            <a:r>
              <a:rPr lang="el-GR" sz="3100" dirty="0"/>
              <a:t> την νύχτα στις 24 Οκτωβρίου”. Ο Λένιν ακουμπάει γεμάτος στοργή τον Στάλιν στον ώμο προτρέποντας σε μια κοινή συμπόρευση. </a:t>
            </a:r>
            <a:endParaRPr lang="el-GR" sz="3100" dirty="0" smtClean="0"/>
          </a:p>
          <a:p>
            <a:pPr marL="0">
              <a:lnSpc>
                <a:spcPct val="120000"/>
              </a:lnSpc>
            </a:pPr>
            <a:r>
              <a:rPr lang="el-GR" sz="3100" dirty="0" smtClean="0"/>
              <a:t>Στην </a:t>
            </a:r>
            <a:r>
              <a:rPr lang="el-GR" sz="3100" dirty="0"/>
              <a:t>πραγματικότητα ο Στάλιν δεν ήταν εκείνη την στιγμή στο </a:t>
            </a:r>
            <a:r>
              <a:rPr lang="el-GR" sz="3100" dirty="0" err="1"/>
              <a:t>Σμόλνυ</a:t>
            </a:r>
            <a:r>
              <a:rPr lang="el-GR" sz="3100" dirty="0"/>
              <a:t>.</a:t>
            </a:r>
          </a:p>
          <a:p>
            <a:pPr marL="0"/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088" y="2253649"/>
            <a:ext cx="3312368" cy="3237087"/>
          </a:xfrm>
          <a:prstGeom prst="rect">
            <a:avLst/>
          </a:prstGeom>
        </p:spPr>
      </p:pic>
      <p:sp>
        <p:nvSpPr>
          <p:cNvPr id="5" name="Θέση κειμένου 1"/>
          <p:cNvSpPr txBox="1">
            <a:spLocks/>
          </p:cNvSpPr>
          <p:nvPr/>
        </p:nvSpPr>
        <p:spPr>
          <a:xfrm>
            <a:off x="6192180" y="1704362"/>
            <a:ext cx="1656184" cy="547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</a:t>
            </a:r>
            <a:r>
              <a:rPr lang="el-GR" sz="2800" dirty="0"/>
              <a:t>4</a:t>
            </a:r>
            <a:r>
              <a:rPr lang="en-US" sz="2800" dirty="0" smtClean="0"/>
              <a:t>.</a:t>
            </a:r>
            <a:endParaRPr lang="el-GR" sz="2800" dirty="0"/>
          </a:p>
          <a:p>
            <a:pPr marL="0" indent="0">
              <a:buNone/>
            </a:pP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1578160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9209" y="28828"/>
            <a:ext cx="8229600" cy="1143000"/>
          </a:xfrm>
        </p:spPr>
        <p:txBody>
          <a:bodyPr/>
          <a:lstStyle/>
          <a:p>
            <a:r>
              <a:rPr lang="el-GR" dirty="0"/>
              <a:t>ΛΕΝΙΝ, ΤΡΟΤΣΚΙ, ΚΑΜΕΝΕΦ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214311"/>
            <a:ext cx="8180746" cy="1667522"/>
          </a:xfrm>
        </p:spPr>
        <p:txBody>
          <a:bodyPr>
            <a:normAutofit fontScale="70000" lnSpcReduction="20000"/>
          </a:bodyPr>
          <a:lstStyle/>
          <a:p>
            <a:pPr marL="0"/>
            <a:r>
              <a:rPr lang="el-GR" sz="3400" dirty="0"/>
              <a:t>Ο Λένιν, ο Τρότσκι και ο </a:t>
            </a:r>
            <a:r>
              <a:rPr lang="el-GR" sz="3400" dirty="0" err="1"/>
              <a:t>Κάμενεφ</a:t>
            </a:r>
            <a:r>
              <a:rPr lang="el-GR" sz="3400" dirty="0"/>
              <a:t> (δεξιά και αριστερά του Λένιν) στην 2η επέτειο της Οκτωβριανής Επανάστασης (1919).</a:t>
            </a:r>
            <a:r>
              <a:rPr lang="en-US" sz="3400" dirty="0"/>
              <a:t> </a:t>
            </a:r>
            <a:r>
              <a:rPr lang="el-GR" sz="3400" dirty="0"/>
              <a:t>Στο άλμπουμ δημοσιευμένο επί </a:t>
            </a:r>
            <a:r>
              <a:rPr lang="el-GR" sz="3400" dirty="0" err="1"/>
              <a:t>Μπρέζνιεφ</a:t>
            </a:r>
            <a:r>
              <a:rPr lang="el-GR" sz="3400" dirty="0"/>
              <a:t> (1967) “Ο Β. Ι. Λένιν και η τέχνη της φωτογραφίας” έχουν εξαφανιστεί οι δύο τελευταίοι.</a:t>
            </a:r>
          </a:p>
          <a:p>
            <a:pPr marL="0"/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5696" y="3429000"/>
            <a:ext cx="5815511" cy="27316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Θέση κειμένου 1"/>
          <p:cNvSpPr txBox="1">
            <a:spLocks/>
          </p:cNvSpPr>
          <p:nvPr/>
        </p:nvSpPr>
        <p:spPr>
          <a:xfrm>
            <a:off x="3795917" y="2881833"/>
            <a:ext cx="1656184" cy="547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</a:t>
            </a:r>
            <a:r>
              <a:rPr lang="el-GR" sz="2800" dirty="0" smtClean="0"/>
              <a:t>5</a:t>
            </a:r>
            <a:r>
              <a:rPr lang="en-US" sz="2800" dirty="0" smtClean="0"/>
              <a:t>.</a:t>
            </a:r>
            <a:endParaRPr lang="el-GR" sz="2800" dirty="0"/>
          </a:p>
          <a:p>
            <a:pPr marL="0" indent="0">
              <a:buNone/>
            </a:pP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128229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3132" y="448529"/>
            <a:ext cx="8229600" cy="1143000"/>
          </a:xfrm>
        </p:spPr>
        <p:txBody>
          <a:bodyPr>
            <a:noAutofit/>
          </a:bodyPr>
          <a:lstStyle/>
          <a:p>
            <a:r>
              <a:rPr lang="el-GR" sz="3600" dirty="0"/>
              <a:t>ΦΩΤΟΓΡΑΦΙΑ ΑΠ0 ΤΟΝ GOLDSHTEIN, 5.5.1920. ΔΕΞΙΑ ΤΟΥ ΛΕΝΙΝ, Ο ΤΡΟΤΣΚΙ ΚΑΙ Ο ΚΑΜΕΝΕΦ.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7093" y="2492896"/>
            <a:ext cx="3748843" cy="2384219"/>
          </a:xfrm>
        </p:spPr>
        <p:txBody>
          <a:bodyPr>
            <a:normAutofit fontScale="92500" lnSpcReduction="20000"/>
          </a:bodyPr>
          <a:lstStyle/>
          <a:p>
            <a:pPr marL="0">
              <a:spcBef>
                <a:spcPts val="0"/>
              </a:spcBef>
            </a:pPr>
            <a:r>
              <a:rPr lang="el-GR" sz="2600" dirty="0"/>
              <a:t>Σε δεκάδες αναδημοσιεύσεις, ακόμη και από την εποχή του Γκορμπατσώφ, οι </a:t>
            </a:r>
            <a:r>
              <a:rPr lang="el-GR" sz="2600" dirty="0" err="1"/>
              <a:t>Τρότσι</a:t>
            </a:r>
            <a:r>
              <a:rPr lang="el-GR" sz="2600" dirty="0"/>
              <a:t> και </a:t>
            </a:r>
            <a:r>
              <a:rPr lang="el-GR" sz="2600" dirty="0" err="1"/>
              <a:t>Κάμενεφ</a:t>
            </a:r>
            <a:r>
              <a:rPr lang="el-GR" sz="2600" dirty="0"/>
              <a:t> εξαφανίζονται ή </a:t>
            </a:r>
            <a:r>
              <a:rPr lang="el-GR" sz="2600" dirty="0" smtClean="0"/>
              <a:t>κρύβονται.</a:t>
            </a:r>
            <a:endParaRPr lang="el-GR" sz="2600" dirty="0"/>
          </a:p>
          <a:p>
            <a:pPr marL="0" indent="0">
              <a:spcBef>
                <a:spcPts val="0"/>
              </a:spcBef>
              <a:buNone/>
            </a:pPr>
            <a:r>
              <a:rPr lang="el-GR" sz="2600" dirty="0" err="1"/>
              <a:t>Ε</a:t>
            </a:r>
            <a:r>
              <a:rPr lang="el-GR" sz="2600" dirty="0" err="1" smtClean="0"/>
              <a:t>φ</a:t>
            </a:r>
            <a:r>
              <a:rPr lang="el-GR" sz="2600" dirty="0"/>
              <a:t>. </a:t>
            </a:r>
            <a:r>
              <a:rPr lang="el-GR" sz="2600" dirty="0" err="1"/>
              <a:t>Ιζβέστια</a:t>
            </a:r>
            <a:r>
              <a:rPr lang="el-GR" sz="2600" dirty="0"/>
              <a:t>, </a:t>
            </a:r>
            <a:r>
              <a:rPr lang="el-GR" sz="2600" dirty="0" smtClean="0"/>
              <a:t>21.1.1938.</a:t>
            </a:r>
            <a:endParaRPr lang="el-GR" sz="2600" dirty="0"/>
          </a:p>
          <a:p>
            <a:pPr marL="0" indent="0">
              <a:buNone/>
            </a:pPr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9952" y="2586834"/>
            <a:ext cx="4608859" cy="201860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Θέση κειμένου 1"/>
          <p:cNvSpPr txBox="1">
            <a:spLocks/>
          </p:cNvSpPr>
          <p:nvPr/>
        </p:nvSpPr>
        <p:spPr>
          <a:xfrm>
            <a:off x="5616290" y="2004213"/>
            <a:ext cx="1656184" cy="547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</a:t>
            </a:r>
            <a:r>
              <a:rPr lang="el-GR" sz="2800" dirty="0"/>
              <a:t>6</a:t>
            </a:r>
            <a:r>
              <a:rPr lang="en-US" sz="2800" dirty="0" smtClean="0"/>
              <a:t>.</a:t>
            </a:r>
            <a:endParaRPr lang="el-GR" sz="2800" dirty="0"/>
          </a:p>
          <a:p>
            <a:pPr marL="0" indent="0">
              <a:buNone/>
            </a:pP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571710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ctr">
        <a:normAutofit/>
      </a:bodyPr>
      <a:lstStyle>
        <a:defPPr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1766</TotalTime>
  <Words>1086</Words>
  <Application>Microsoft Office PowerPoint</Application>
  <PresentationFormat>On-screen Show (4:3)</PresentationFormat>
  <Paragraphs>124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ＭＳ Ｐゴシック</vt:lpstr>
      <vt:lpstr>Arial</vt:lpstr>
      <vt:lpstr>Calibri</vt:lpstr>
      <vt:lpstr>Wingdings</vt:lpstr>
      <vt:lpstr>Θέμα του Office</vt:lpstr>
      <vt:lpstr>II29 Θεωρία της Ιστορίας</vt:lpstr>
      <vt:lpstr>ΠΑΡΑΠΟΙΗΜΕΝΕΣ ΦΩΤΟΓΡΑΦΙΕΣ ΣΤΗΝ ΙΣΤΟΡΙΑ</vt:lpstr>
      <vt:lpstr>ΟΣΟΙ ΕΠΕΣΑΝ ΣΕ ΔΥΣΜΕΝΕΙΑ ALEXANDER MALCHENKO</vt:lpstr>
      <vt:lpstr>ΟΣΟΙ ΕΠΕΣΑΝ ΣΕ ΔΥΣΜΕΝΕΙΑ ALEXANDER MALCHENKO</vt:lpstr>
      <vt:lpstr>ΛΕΝΙΝ, ΜΠΟΝΤΓΚΑΝΩΦ, ΓΚΟΡΚΙ</vt:lpstr>
      <vt:lpstr>ΣΙΒΗΡΙΑ 1915 (Ο ΣΤΑΛΙΝ ΤΡΙΤΟΣ ΑΠΟ ΑΡΙΣΤΕΡΑ, ΟΡΘΙΟΣ)</vt:lpstr>
      <vt:lpstr>ΛΕΝΙΝ ΚΑΙ ΣΤΑΛΙΝ</vt:lpstr>
      <vt:lpstr>ΛΕΝΙΝ, ΤΡΟΤΣΚΙ, ΚΑΜΕΝΕΦ</vt:lpstr>
      <vt:lpstr>ΦΩΤΟΓΡΑΦΙΑ ΑΠ0 ΤΟΝ GOLDSHTEIN, 5.5.1920. ΔΕΞΙΑ ΤΟΥ ΛΕΝΙΝ, Ο ΤΡΟΤΣΚΙ ΚΑΙ Ο ΚΑΜΕΝΕΦ.</vt:lpstr>
      <vt:lpstr>ΣΤΑΛΙΝ ΚΑΙ ΛΕΝΙΝ</vt:lpstr>
      <vt:lpstr>ΣΤΑΛΙΝ</vt:lpstr>
      <vt:lpstr>ΚΑΛΥΨΗ ΤΡΟΤΣΚΙ</vt:lpstr>
      <vt:lpstr>Εξαφάνιση Nikolai Yezhov </vt:lpstr>
      <vt:lpstr>Τέλος</vt:lpstr>
      <vt:lpstr>Χρηματοδότηση</vt:lpstr>
      <vt:lpstr>Σημειώματα</vt:lpstr>
      <vt:lpstr>Σημείωμα Ιστορικού Εκδόσεων Έργου</vt:lpstr>
      <vt:lpstr>Σημείωμα Αναφοράς</vt:lpstr>
      <vt:lpstr>Σημείωμα Αδειοδότησης</vt:lpstr>
      <vt:lpstr>Διατήρηση Σημειωμάτων</vt:lpstr>
      <vt:lpstr>Σημείωμα Χρήσης Έργων Τρίτων (1/3)</vt:lpstr>
      <vt:lpstr>Σημείωμα Χρήσης Έργων Τρίτων (2/3)</vt:lpstr>
      <vt:lpstr>Σημείωμα Χρήσης Έργων Τρίτων (3/3)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ΕΞΑΡΧΟΥ</dc:creator>
  <cp:lastModifiedBy>Costas</cp:lastModifiedBy>
  <cp:revision>225</cp:revision>
  <dcterms:created xsi:type="dcterms:W3CDTF">2012-09-06T09:03:05Z</dcterms:created>
  <dcterms:modified xsi:type="dcterms:W3CDTF">2015-01-21T21:58:17Z</dcterms:modified>
</cp:coreProperties>
</file>