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1" r:id="rId2"/>
    <p:sldId id="261" r:id="rId3"/>
    <p:sldId id="302" r:id="rId4"/>
    <p:sldId id="303" r:id="rId5"/>
    <p:sldId id="305" r:id="rId6"/>
    <p:sldId id="306" r:id="rId7"/>
    <p:sldId id="307" r:id="rId8"/>
    <p:sldId id="308" r:id="rId9"/>
    <p:sldId id="309" r:id="rId10"/>
    <p:sldId id="317" r:id="rId11"/>
    <p:sldId id="290" r:id="rId12"/>
    <p:sldId id="310" r:id="rId13"/>
    <p:sldId id="318" r:id="rId14"/>
    <p:sldId id="319" r:id="rId15"/>
    <p:sldId id="313" r:id="rId16"/>
    <p:sldId id="314" r:id="rId17"/>
    <p:sldId id="315" r:id="rId18"/>
    <p:sldId id="31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5"/>
            <p14:sldId id="306"/>
            <p14:sldId id="307"/>
            <p14:sldId id="308"/>
            <p14:sldId id="309"/>
            <p14:sldId id="317"/>
            <p14:sldId id="290"/>
            <p14:sldId id="310"/>
            <p14:sldId id="318"/>
            <p14:sldId id="319"/>
            <p14:sldId id="313"/>
            <p14:sldId id="314"/>
            <p14:sldId id="315"/>
            <p14:sldId id="316"/>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9309" autoAdjust="0"/>
  </p:normalViewPr>
  <p:slideViewPr>
    <p:cSldViewPr>
      <p:cViewPr varScale="1">
        <p:scale>
          <a:sx n="88" d="100"/>
          <a:sy n="88" d="100"/>
        </p:scale>
        <p:origin x="112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20865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8891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38752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36533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607424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548963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28928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80021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288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Πρόσθετο Υλικό: Εισαγωγή 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II29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 1- Πρόσθετο Υλικό:</a:t>
            </a:r>
            <a:r>
              <a:rPr lang="en-US" sz="2800" dirty="0" smtClean="0">
                <a:solidFill>
                  <a:srgbClr val="5075BC"/>
                </a:solidFill>
                <a:latin typeface="+mj-lt"/>
                <a:ea typeface="+mj-ea"/>
                <a:cs typeface="+mj-cs"/>
              </a:rPr>
              <a:t> </a:t>
            </a:r>
            <a:r>
              <a:rPr lang="el-GR" sz="2800" dirty="0" smtClean="0"/>
              <a:t>Εισαγωγή Ι</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79763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11204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1837804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a:t>
            </a:r>
            <a:r>
              <a:rPr lang="el-GR" sz="2000" dirty="0"/>
              <a:t>«Μάθημα: II29 Θεωρία της Ιστορίας. Ενότητα: Πρόσθετο Υλικό- Εισαγωγή Ι».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708807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642313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13294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3847688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73625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4320480"/>
          </a:xfrm>
        </p:spPr>
        <p:txBody>
          <a:bodyPr>
            <a:normAutofit fontScale="85000" lnSpcReduction="10000"/>
          </a:bodyPr>
          <a:lstStyle/>
          <a:p>
            <a:pPr marL="0" indent="0">
              <a:buNone/>
            </a:pPr>
            <a:r>
              <a:rPr lang="el-GR" sz="2800" dirty="0"/>
              <a:t>«Για να καταστεί δυνατή η μετάβαση από τη γεωκεντρική στην ηλιοκεντρική </a:t>
            </a:r>
            <a:r>
              <a:rPr lang="el-GR" sz="2800" dirty="0" err="1"/>
              <a:t>κοσμοεικόνα</a:t>
            </a:r>
            <a:r>
              <a:rPr lang="el-GR" sz="2800" dirty="0"/>
              <a:t> δεν χρειάζονταν νέες απλώς ανακαλύψεις, η σωρευτική διεύρυνση της γνώσης των αντικειμένων του ανθρώπινου στοχασμού. Χρειαζόταν προπαντός η μεγαλύτερη ικανότητα των ανθρώπων να αποστασιοποιηθούν από τον εαυτό τους μέσα από τη σκέψη τους. Ο επιστημονικός τρόπος σκέψης είναι αδύνατον να αναπτυχθεί και να γίνει κοινό κτήμα, εάν οι άνθρωποι δεν απελευθερωθούν από τον πρωτογενή αυτονόητο τρόπο, με τον οποίο στην αρχή, αστόχαστα και αυθόρμητα, προσπαθούν να κατανοήσουν τις εμπειρίες </a:t>
            </a:r>
            <a:r>
              <a:rPr lang="el-GR" sz="2800" dirty="0" smtClean="0"/>
              <a:t>τους».</a:t>
            </a:r>
            <a:endParaRPr lang="el-GR" sz="2800" dirty="0"/>
          </a:p>
          <a:p>
            <a:pPr marL="0" indent="0">
              <a:buNone/>
            </a:pPr>
            <a:r>
              <a:rPr lang="el-GR" sz="2800" dirty="0" err="1"/>
              <a:t>Norbert</a:t>
            </a:r>
            <a:r>
              <a:rPr lang="el-GR" sz="2800" dirty="0"/>
              <a:t> </a:t>
            </a:r>
            <a:r>
              <a:rPr lang="el-GR" sz="2800" dirty="0" err="1"/>
              <a:t>Elias</a:t>
            </a:r>
            <a:r>
              <a:rPr lang="el-GR" sz="2800" dirty="0"/>
              <a:t>, Η εξέλιξη του </a:t>
            </a:r>
            <a:r>
              <a:rPr lang="el-GR" sz="2800" dirty="0" smtClean="0"/>
              <a:t>πολιτισμού.</a:t>
            </a:r>
            <a:endParaRPr lang="el-GR" sz="2800" dirty="0"/>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παρελθόν των ιστορικών είναι ένα επιλεκτικό παρελθόν</a:t>
            </a:r>
          </a:p>
        </p:txBody>
      </p:sp>
      <p:sp>
        <p:nvSpPr>
          <p:cNvPr id="3" name="Content Placeholder 2"/>
          <p:cNvSpPr>
            <a:spLocks noGrp="1"/>
          </p:cNvSpPr>
          <p:nvPr>
            <p:ph idx="1"/>
          </p:nvPr>
        </p:nvSpPr>
        <p:spPr>
          <a:xfrm>
            <a:off x="457200" y="2348880"/>
            <a:ext cx="8229600" cy="1080119"/>
          </a:xfrm>
        </p:spPr>
        <p:txBody>
          <a:bodyPr>
            <a:normAutofit/>
          </a:bodyPr>
          <a:lstStyle/>
          <a:p>
            <a:pPr marL="0"/>
            <a:r>
              <a:rPr lang="el-GR" sz="2400" dirty="0"/>
              <a:t>Η ελληνική ιστορία και η τρέχουσα οικονομική </a:t>
            </a:r>
            <a:r>
              <a:rPr lang="el-GR" sz="2400" dirty="0" smtClean="0"/>
              <a:t>κρίση.</a:t>
            </a:r>
            <a:endParaRPr lang="el-GR" sz="2400" dirty="0"/>
          </a:p>
          <a:p>
            <a:pPr marL="0"/>
            <a:r>
              <a:rPr lang="el-GR" sz="2400" dirty="0"/>
              <a:t>Τα αφηγήματα της </a:t>
            </a:r>
            <a:r>
              <a:rPr lang="el-GR" sz="2400" dirty="0" smtClean="0"/>
              <a:t>Κρίσης.</a:t>
            </a:r>
            <a:endParaRPr lang="el-GR" sz="2400" dirty="0"/>
          </a:p>
          <a:p>
            <a:pPr marL="0" indent="0">
              <a:buNone/>
            </a:pPr>
            <a:endParaRPr lang="el-GR" b="1"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3"/>
          <a:stretch>
            <a:fillRect/>
          </a:stretch>
        </p:blipFill>
        <p:spPr>
          <a:xfrm>
            <a:off x="973380" y="2557593"/>
            <a:ext cx="3540089" cy="2815623"/>
          </a:xfrm>
          <a:prstGeom prst="rect">
            <a:avLst/>
          </a:prstGeom>
        </p:spPr>
      </p:pic>
      <p:pic>
        <p:nvPicPr>
          <p:cNvPr id="2" name="Εικόνα 1"/>
          <p:cNvPicPr>
            <a:picLocks noChangeAspect="1"/>
          </p:cNvPicPr>
          <p:nvPr/>
        </p:nvPicPr>
        <p:blipFill>
          <a:blip r:embed="rId4"/>
          <a:stretch>
            <a:fillRect/>
          </a:stretch>
        </p:blipFill>
        <p:spPr>
          <a:xfrm>
            <a:off x="4687984" y="2561752"/>
            <a:ext cx="3744416" cy="2811464"/>
          </a:xfrm>
          <a:prstGeom prst="rect">
            <a:avLst/>
          </a:prstGeom>
        </p:spPr>
      </p:pic>
      <p:sp>
        <p:nvSpPr>
          <p:cNvPr id="6" name="Θέση κειμένου 1"/>
          <p:cNvSpPr txBox="1">
            <a:spLocks/>
          </p:cNvSpPr>
          <p:nvPr/>
        </p:nvSpPr>
        <p:spPr>
          <a:xfrm>
            <a:off x="1951336" y="1988840"/>
            <a:ext cx="1584176"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1.</a:t>
            </a:r>
            <a:endParaRPr lang="el-GR" sz="2800" dirty="0"/>
          </a:p>
          <a:p>
            <a:pPr marL="0" indent="0">
              <a:buNone/>
            </a:pPr>
            <a:endParaRPr lang="el-GR" sz="2800" dirty="0"/>
          </a:p>
        </p:txBody>
      </p:sp>
      <p:sp>
        <p:nvSpPr>
          <p:cNvPr id="7" name="Θέση κειμένου 1"/>
          <p:cNvSpPr txBox="1">
            <a:spLocks/>
          </p:cNvSpPr>
          <p:nvPr/>
        </p:nvSpPr>
        <p:spPr>
          <a:xfrm>
            <a:off x="5768104" y="1988840"/>
            <a:ext cx="1584176"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smtClean="0"/>
              <a:t>2</a:t>
            </a:r>
            <a:r>
              <a:rPr lang="en-US" sz="2800" dirty="0" smtClean="0"/>
              <a:t>.</a:t>
            </a:r>
            <a:endParaRPr lang="el-GR" sz="2800" dirty="0"/>
          </a:p>
          <a:p>
            <a:pPr marL="0" indent="0">
              <a:buNone/>
            </a:pPr>
            <a:endParaRPr lang="el-GR" sz="2800" dirty="0"/>
          </a:p>
        </p:txBody>
      </p:sp>
      <p:sp>
        <p:nvSpPr>
          <p:cNvPr id="8" name="Title 1"/>
          <p:cNvSpPr>
            <a:spLocks noGrp="1"/>
          </p:cNvSpPr>
          <p:nvPr>
            <p:ph type="title"/>
          </p:nvPr>
        </p:nvSpPr>
        <p:spPr>
          <a:xfrm>
            <a:off x="457200" y="274638"/>
            <a:ext cx="8229600" cy="1143000"/>
          </a:xfrm>
        </p:spPr>
        <p:txBody>
          <a:bodyPr>
            <a:normAutofit fontScale="90000"/>
          </a:bodyPr>
          <a:lstStyle/>
          <a:p>
            <a:r>
              <a:rPr lang="el-GR" dirty="0" smtClean="0"/>
              <a:t>Παράδειγμα επιλεκτικότητας στον χώρο και στον χρόνο </a:t>
            </a:r>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3"/>
          <a:stretch>
            <a:fillRect/>
          </a:stretch>
        </p:blipFill>
        <p:spPr>
          <a:xfrm>
            <a:off x="1438652" y="1268760"/>
            <a:ext cx="6266693" cy="3444360"/>
          </a:xfrm>
          <a:prstGeom prst="rect">
            <a:avLst/>
          </a:prstGeom>
          <a:ln>
            <a:solidFill>
              <a:schemeClr val="tx1"/>
            </a:solidFill>
          </a:ln>
        </p:spPr>
      </p:pic>
      <p:sp>
        <p:nvSpPr>
          <p:cNvPr id="5" name="Θέση κειμένου 1"/>
          <p:cNvSpPr txBox="1">
            <a:spLocks/>
          </p:cNvSpPr>
          <p:nvPr/>
        </p:nvSpPr>
        <p:spPr>
          <a:xfrm>
            <a:off x="3779911" y="692696"/>
            <a:ext cx="1584176"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3</a:t>
            </a:r>
            <a:r>
              <a:rPr lang="en-US" sz="2800" dirty="0" smtClean="0"/>
              <a:t>.</a:t>
            </a:r>
            <a:endParaRPr lang="el-GR" sz="2800" dirty="0"/>
          </a:p>
          <a:p>
            <a:pPr marL="0" indent="0">
              <a:buNone/>
            </a:pPr>
            <a:endParaRPr lang="el-GR" sz="2800" dirty="0"/>
          </a:p>
        </p:txBody>
      </p:sp>
      <p:sp>
        <p:nvSpPr>
          <p:cNvPr id="6" name="Ορθογώνιο 5"/>
          <p:cNvSpPr/>
          <p:nvPr/>
        </p:nvSpPr>
        <p:spPr>
          <a:xfrm>
            <a:off x="1331640" y="4713120"/>
            <a:ext cx="6266693" cy="830997"/>
          </a:xfrm>
          <a:prstGeom prst="rect">
            <a:avLst/>
          </a:prstGeom>
        </p:spPr>
        <p:txBody>
          <a:bodyPr wrap="square">
            <a:spAutoFit/>
          </a:bodyPr>
          <a:lstStyle/>
          <a:p>
            <a:r>
              <a:rPr lang="el-GR" sz="2400" dirty="0"/>
              <a:t>Χρονολογικός ‘χάρτης</a:t>
            </a:r>
            <a:r>
              <a:rPr lang="el-GR" sz="2400" dirty="0" smtClean="0"/>
              <a:t>’. Ο  </a:t>
            </a:r>
            <a:r>
              <a:rPr lang="el-GR" sz="2400" dirty="0"/>
              <a:t>«κανόνας»  της Ολλανδικής </a:t>
            </a:r>
            <a:r>
              <a:rPr lang="el-GR" sz="2400" dirty="0" smtClean="0"/>
              <a:t>Ιστορίας. </a:t>
            </a:r>
            <a:endParaRPr lang="el-GR" sz="24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2" y="251951"/>
            <a:ext cx="8507288" cy="1143000"/>
          </a:xfrm>
        </p:spPr>
        <p:txBody>
          <a:bodyPr>
            <a:normAutofit fontScale="90000"/>
          </a:bodyPr>
          <a:lstStyle/>
          <a:p>
            <a:r>
              <a:rPr lang="el-GR" dirty="0"/>
              <a:t>Μορφές των σχέσεων με το </a:t>
            </a:r>
            <a:r>
              <a:rPr lang="el-GR" dirty="0" smtClean="0"/>
              <a:t>παρελθόν 1</a:t>
            </a:r>
            <a:endParaRPr lang="el-GR" dirty="0"/>
          </a:p>
        </p:txBody>
      </p:sp>
      <p:sp>
        <p:nvSpPr>
          <p:cNvPr id="3" name="Content Placeholder 2"/>
          <p:cNvSpPr>
            <a:spLocks noGrp="1"/>
          </p:cNvSpPr>
          <p:nvPr>
            <p:ph idx="1"/>
          </p:nvPr>
        </p:nvSpPr>
        <p:spPr>
          <a:xfrm>
            <a:off x="464156" y="1417638"/>
            <a:ext cx="8229600" cy="5035698"/>
          </a:xfrm>
        </p:spPr>
        <p:txBody>
          <a:bodyPr>
            <a:normAutofit fontScale="77500" lnSpcReduction="20000"/>
          </a:bodyPr>
          <a:lstStyle/>
          <a:p>
            <a:pPr marL="0">
              <a:lnSpc>
                <a:spcPct val="120000"/>
              </a:lnSpc>
            </a:pPr>
            <a:r>
              <a:rPr lang="el-GR" sz="3100" b="1" dirty="0"/>
              <a:t>Μορφές κληρονομικότητας </a:t>
            </a:r>
            <a:r>
              <a:rPr lang="el-GR" sz="3100" b="1" dirty="0" smtClean="0"/>
              <a:t>(ιδιοκτησία</a:t>
            </a:r>
            <a:r>
              <a:rPr lang="el-GR" sz="3100" b="1" dirty="0"/>
              <a:t>, γλώσσα, δίκαιο, </a:t>
            </a:r>
            <a:r>
              <a:rPr lang="el-GR" sz="3100" b="1" dirty="0" smtClean="0"/>
              <a:t>αποζημίωση περιουσιών, επιστροφή προσφύγων </a:t>
            </a:r>
            <a:r>
              <a:rPr lang="el-GR" sz="3100" b="1" dirty="0" err="1" smtClean="0"/>
              <a:t>κ.λπ</a:t>
            </a:r>
            <a:r>
              <a:rPr lang="el-GR" sz="3100" b="1" dirty="0" smtClean="0"/>
              <a:t>).</a:t>
            </a:r>
          </a:p>
          <a:p>
            <a:pPr marL="0">
              <a:lnSpc>
                <a:spcPct val="120000"/>
              </a:lnSpc>
            </a:pPr>
            <a:r>
              <a:rPr lang="el-GR" sz="3100" dirty="0" smtClean="0"/>
              <a:t>Μνήμη </a:t>
            </a:r>
            <a:r>
              <a:rPr lang="el-GR" sz="3100" dirty="0"/>
              <a:t>και </a:t>
            </a:r>
            <a:r>
              <a:rPr lang="el-GR" sz="3100" dirty="0" smtClean="0"/>
              <a:t>Αναμνήσεις</a:t>
            </a:r>
            <a:r>
              <a:rPr lang="en-US" sz="3100" dirty="0" smtClean="0"/>
              <a:t>.</a:t>
            </a:r>
            <a:endParaRPr lang="el-GR" sz="3100" dirty="0"/>
          </a:p>
          <a:p>
            <a:pPr marL="0">
              <a:lnSpc>
                <a:spcPct val="120000"/>
              </a:lnSpc>
            </a:pPr>
            <a:r>
              <a:rPr lang="el-GR" sz="3100" dirty="0" smtClean="0"/>
              <a:t>Μύθοι</a:t>
            </a:r>
            <a:r>
              <a:rPr lang="en-US" sz="3100" dirty="0" smtClean="0"/>
              <a:t>.</a:t>
            </a:r>
            <a:endParaRPr lang="el-GR" sz="3100" dirty="0"/>
          </a:p>
          <a:p>
            <a:pPr marL="0">
              <a:lnSpc>
                <a:spcPct val="120000"/>
              </a:lnSpc>
            </a:pPr>
            <a:r>
              <a:rPr lang="el-GR" sz="3100" dirty="0" smtClean="0"/>
              <a:t>Παράδοση</a:t>
            </a:r>
            <a:r>
              <a:rPr lang="en-US" sz="3100" dirty="0" smtClean="0"/>
              <a:t>.</a:t>
            </a:r>
            <a:endParaRPr lang="el-GR" sz="3100" dirty="0" smtClean="0"/>
          </a:p>
          <a:p>
            <a:pPr marL="0">
              <a:lnSpc>
                <a:spcPct val="120000"/>
              </a:lnSpc>
            </a:pPr>
            <a:r>
              <a:rPr lang="el-GR" sz="3100" b="1" dirty="0" smtClean="0"/>
              <a:t>Μνημεία και ιστορικοί τόποι.</a:t>
            </a:r>
            <a:endParaRPr lang="el-GR" sz="3100" b="1" dirty="0"/>
          </a:p>
          <a:p>
            <a:pPr marL="0">
              <a:lnSpc>
                <a:spcPct val="120000"/>
              </a:lnSpc>
            </a:pPr>
            <a:r>
              <a:rPr lang="el-GR" sz="3100" dirty="0"/>
              <a:t>Τέχνη (λογοτεχνία, έπος, δημοτικό τραγούδι, εικαστικές τέχνες, </a:t>
            </a:r>
            <a:r>
              <a:rPr lang="el-GR" sz="3100" dirty="0" smtClean="0"/>
              <a:t>κινηματογράφος)</a:t>
            </a:r>
            <a:r>
              <a:rPr lang="en-US" sz="3100" dirty="0" smtClean="0"/>
              <a:t>.</a:t>
            </a:r>
            <a:endParaRPr lang="el-GR" sz="3100" dirty="0"/>
          </a:p>
          <a:p>
            <a:pPr marL="0">
              <a:lnSpc>
                <a:spcPct val="120000"/>
              </a:lnSpc>
            </a:pPr>
            <a:r>
              <a:rPr lang="el-GR" sz="3100" dirty="0"/>
              <a:t>Ψυχανάλυση (τραύμα, απώθηση</a:t>
            </a:r>
            <a:r>
              <a:rPr lang="el-GR" sz="3100" dirty="0" smtClean="0"/>
              <a:t>)</a:t>
            </a:r>
            <a:r>
              <a:rPr lang="en-US" sz="3100" dirty="0" smtClean="0"/>
              <a:t>.</a:t>
            </a:r>
            <a:endParaRPr lang="el-GR" sz="3100" dirty="0"/>
          </a:p>
          <a:p>
            <a:pPr marL="0">
              <a:lnSpc>
                <a:spcPct val="120000"/>
              </a:lnSpc>
            </a:pPr>
            <a:r>
              <a:rPr lang="el-GR" sz="3100" dirty="0" smtClean="0"/>
              <a:t>Τουρισμός</a:t>
            </a:r>
            <a:r>
              <a:rPr lang="en-US" sz="3100" dirty="0" smtClean="0"/>
              <a:t>.</a:t>
            </a:r>
            <a:endParaRPr lang="el-GR" sz="3100" dirty="0"/>
          </a:p>
          <a:p>
            <a:pPr marL="0"/>
            <a:endParaRPr lang="el-GR"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312" y="1700808"/>
            <a:ext cx="8229600" cy="3384376"/>
          </a:xfrm>
        </p:spPr>
        <p:txBody>
          <a:bodyPr>
            <a:normAutofit fontScale="70000" lnSpcReduction="20000"/>
          </a:bodyPr>
          <a:lstStyle/>
          <a:p>
            <a:pPr>
              <a:lnSpc>
                <a:spcPct val="120000"/>
              </a:lnSpc>
            </a:pPr>
            <a:r>
              <a:rPr lang="el-GR" sz="3400" dirty="0"/>
              <a:t>Ζούμε εντός των συνεπειών των πράξεων του παρελθόντος. Κατά κάποιο τρόπο είμαστε κληρονόμοι ακόμη και κληρονομιών που θα θέλαμε να αποποιηθούμε, αδικιών που έχουν διαπράξει γενεές προηγούμενες, για τις οποίες εμείς δεν φέρουμε ευθύνη, απολαμβάνουμε όμως τα </a:t>
            </a:r>
            <a:r>
              <a:rPr lang="el-GR" sz="3400" dirty="0" smtClean="0"/>
              <a:t>κεκτημένα. </a:t>
            </a:r>
            <a:r>
              <a:rPr lang="el-GR" sz="3400" dirty="0"/>
              <a:t>Π</a:t>
            </a:r>
            <a:r>
              <a:rPr lang="el-GR" sz="3400" dirty="0" smtClean="0"/>
              <a:t>.χ</a:t>
            </a:r>
            <a:r>
              <a:rPr lang="el-GR" sz="3400" dirty="0"/>
              <a:t>. η Ευρώπη και η αποικιοκρατία.</a:t>
            </a:r>
          </a:p>
          <a:p>
            <a:pPr>
              <a:lnSpc>
                <a:spcPct val="120000"/>
              </a:lnSpc>
            </a:pPr>
            <a:r>
              <a:rPr lang="el-GR" sz="3400" dirty="0"/>
              <a:t>Τα </a:t>
            </a:r>
            <a:r>
              <a:rPr lang="el-GR" sz="3400" dirty="0" smtClean="0"/>
              <a:t>διλήμματα</a:t>
            </a:r>
            <a:r>
              <a:rPr lang="en-US" sz="3400" dirty="0" smtClean="0"/>
              <a:t>.</a:t>
            </a:r>
            <a:endParaRPr lang="el-GR" sz="3400" dirty="0"/>
          </a:p>
          <a:p>
            <a:endParaRPr lang="el-GR" dirty="0"/>
          </a:p>
        </p:txBody>
      </p:sp>
      <p:sp>
        <p:nvSpPr>
          <p:cNvPr id="4" name="Title 1"/>
          <p:cNvSpPr>
            <a:spLocks noGrp="1"/>
          </p:cNvSpPr>
          <p:nvPr>
            <p:ph type="title"/>
          </p:nvPr>
        </p:nvSpPr>
        <p:spPr>
          <a:xfrm>
            <a:off x="325312" y="251951"/>
            <a:ext cx="8507288" cy="1143000"/>
          </a:xfrm>
        </p:spPr>
        <p:txBody>
          <a:bodyPr>
            <a:normAutofit fontScale="90000"/>
          </a:bodyPr>
          <a:lstStyle/>
          <a:p>
            <a:r>
              <a:rPr lang="el-GR" dirty="0"/>
              <a:t>Μορφές των σχέσεων με το </a:t>
            </a:r>
            <a:r>
              <a:rPr lang="el-GR" dirty="0" smtClean="0"/>
              <a:t>παρελθόν 2</a:t>
            </a:r>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χρηστικότητα του παρελθόντος</a:t>
            </a:r>
          </a:p>
        </p:txBody>
      </p:sp>
      <p:sp>
        <p:nvSpPr>
          <p:cNvPr id="3" name="Content Placeholder 2"/>
          <p:cNvSpPr>
            <a:spLocks noGrp="1"/>
          </p:cNvSpPr>
          <p:nvPr>
            <p:ph idx="1"/>
          </p:nvPr>
        </p:nvSpPr>
        <p:spPr/>
        <p:txBody>
          <a:bodyPr>
            <a:noAutofit/>
          </a:bodyPr>
          <a:lstStyle/>
          <a:p>
            <a:pPr>
              <a:lnSpc>
                <a:spcPct val="120000"/>
              </a:lnSpc>
            </a:pPr>
            <a:r>
              <a:rPr lang="el-GR" sz="2400" dirty="0"/>
              <a:t>Η μνήμη σβήνει όταν δεν εξυπηρετεί λειτουργικές ανάγκες. Θυμόμαστε τους γονείς   και τους </a:t>
            </a:r>
            <a:r>
              <a:rPr lang="el-GR" sz="2400" dirty="0" smtClean="0"/>
              <a:t>παππούδες </a:t>
            </a:r>
            <a:r>
              <a:rPr lang="el-GR" sz="2400" dirty="0"/>
              <a:t>μας όσο τους χρειαζόμαστε. Δεν </a:t>
            </a:r>
            <a:r>
              <a:rPr lang="el-GR" sz="2400" dirty="0" smtClean="0"/>
              <a:t>θυμόμαστε</a:t>
            </a:r>
            <a:r>
              <a:rPr lang="en-US" sz="2400" dirty="0" smtClean="0"/>
              <a:t>. </a:t>
            </a:r>
            <a:r>
              <a:rPr lang="el-GR" sz="2400" dirty="0"/>
              <a:t>Ό</a:t>
            </a:r>
            <a:r>
              <a:rPr lang="el-GR" sz="2400" dirty="0" smtClean="0"/>
              <a:t>μως </a:t>
            </a:r>
            <a:r>
              <a:rPr lang="el-GR" sz="2400" dirty="0"/>
              <a:t>τους δικούς τους γιατί αυτή η μνήμη δεν μας εξυπηρετεί. Στις ελάχιστες περιπτώσεις που τους θυμόμαστε είναι γιατί η μνήμη τους μας χρειάζεται για συγκεκριμένο λόγο </a:t>
            </a:r>
            <a:r>
              <a:rPr lang="el-GR" sz="2400" dirty="0" smtClean="0"/>
              <a:t>(λ.χ</a:t>
            </a:r>
            <a:r>
              <a:rPr lang="el-GR" sz="2400" dirty="0"/>
              <a:t>. αριστοκράτες-γενεαλογικό δένδρο).</a:t>
            </a:r>
          </a:p>
          <a:p>
            <a:pPr>
              <a:lnSpc>
                <a:spcPct val="120000"/>
              </a:lnSpc>
            </a:pPr>
            <a:r>
              <a:rPr lang="el-GR" sz="2400" dirty="0"/>
              <a:t>Αυτή η έλλειψη λειτουργικότητας της μνήμης είναι υπεύθυνη για την σταδιακή απώλειά της. </a:t>
            </a:r>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Φρειδερίκος Νίτσε</a:t>
            </a:r>
            <a:r>
              <a:rPr lang="el-GR" dirty="0" smtClean="0"/>
              <a:t>: Ιστορία </a:t>
            </a:r>
            <a:r>
              <a:rPr lang="el-GR" dirty="0"/>
              <a:t>και ζωή</a:t>
            </a:r>
            <a:br>
              <a:rPr lang="el-GR" dirty="0"/>
            </a:br>
            <a:r>
              <a:rPr lang="el-GR" dirty="0"/>
              <a:t>(1873-76)</a:t>
            </a:r>
          </a:p>
        </p:txBody>
      </p:sp>
      <p:sp>
        <p:nvSpPr>
          <p:cNvPr id="3" name="Content Placeholder 2"/>
          <p:cNvSpPr>
            <a:spLocks noGrp="1"/>
          </p:cNvSpPr>
          <p:nvPr>
            <p:ph idx="1"/>
          </p:nvPr>
        </p:nvSpPr>
        <p:spPr>
          <a:xfrm>
            <a:off x="464156" y="1783357"/>
            <a:ext cx="8229600" cy="4525963"/>
          </a:xfrm>
        </p:spPr>
        <p:txBody>
          <a:bodyPr>
            <a:normAutofit/>
          </a:bodyPr>
          <a:lstStyle/>
          <a:p>
            <a:pPr>
              <a:lnSpc>
                <a:spcPct val="120000"/>
              </a:lnSpc>
            </a:pPr>
            <a:r>
              <a:rPr lang="el-GR" sz="2400" dirty="0"/>
              <a:t>Κάθε άνθρωπος και κάθε λαός χρειάζεται ανάλογα με τους στόχους, τις δυνάμεις και τις ανάγκες του μια ορισμένη γνώση του παρελθόντος, άλλοτε ως μνημειακή, άλλοτε ως </a:t>
            </a:r>
            <a:r>
              <a:rPr lang="el-GR" sz="2400" dirty="0" smtClean="0"/>
              <a:t>αρχαιολάτρη, </a:t>
            </a:r>
            <a:r>
              <a:rPr lang="el-GR" sz="2400" dirty="0"/>
              <a:t>και άλλοτε ως κριτική ιστορία</a:t>
            </a:r>
          </a:p>
          <a:p>
            <a:pPr>
              <a:lnSpc>
                <a:spcPct val="120000"/>
              </a:lnSpc>
            </a:pPr>
            <a:r>
              <a:rPr lang="el-GR" sz="2400" dirty="0"/>
              <a:t>Σε όλες τις εποχές η γνώση του παρελθόντος ήταν κάτι επιθυμητό μόνο εφόσον εξυπηρετούσε το μέλλον και το παρόν.</a:t>
            </a:r>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770</Words>
  <Application>Microsoft Office PowerPoint</Application>
  <PresentationFormat>On-screen Show (4:3)</PresentationFormat>
  <Paragraphs>95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Wingdings</vt:lpstr>
      <vt:lpstr>Θέμα του Office</vt:lpstr>
      <vt:lpstr>II29 Θεωρία της Ιστορίας</vt:lpstr>
      <vt:lpstr>PowerPoint Presentation</vt:lpstr>
      <vt:lpstr>Το παρελθόν των ιστορικών είναι ένα επιλεκτικό παρελθόν</vt:lpstr>
      <vt:lpstr>Παράδειγμα επιλεκτικότητας στον χώρο και στον χρόνο </vt:lpstr>
      <vt:lpstr>PowerPoint Presentation</vt:lpstr>
      <vt:lpstr>Μορφές των σχέσεων με το παρελθόν 1</vt:lpstr>
      <vt:lpstr>Μορφές των σχέσεων με το παρελθόν 2</vt:lpstr>
      <vt:lpstr>Η χρηστικότητα του παρελθόντος</vt:lpstr>
      <vt:lpstr>Φρειδερίκος Νίτσε: Ιστορία και ζωή (1873-76)</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207</cp:revision>
  <dcterms:created xsi:type="dcterms:W3CDTF">2012-09-06T09:03:05Z</dcterms:created>
  <dcterms:modified xsi:type="dcterms:W3CDTF">2015-01-21T13:47:20Z</dcterms:modified>
</cp:coreProperties>
</file>