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261" r:id="rId3"/>
    <p:sldId id="302" r:id="rId4"/>
    <p:sldId id="317" r:id="rId5"/>
    <p:sldId id="303" r:id="rId6"/>
    <p:sldId id="304" r:id="rId7"/>
    <p:sldId id="305" r:id="rId8"/>
    <p:sldId id="316" r:id="rId9"/>
    <p:sldId id="306" r:id="rId10"/>
    <p:sldId id="307" r:id="rId11"/>
    <p:sldId id="308" r:id="rId12"/>
    <p:sldId id="318" r:id="rId13"/>
    <p:sldId id="290" r:id="rId14"/>
    <p:sldId id="309" r:id="rId15"/>
    <p:sldId id="319" r:id="rId16"/>
    <p:sldId id="320" r:id="rId17"/>
    <p:sldId id="312" r:id="rId18"/>
    <p:sldId id="313" r:id="rId19"/>
    <p:sldId id="314" r:id="rId20"/>
    <p:sldId id="31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1"/>
            <p14:sldId id="302"/>
            <p14:sldId id="317"/>
            <p14:sldId id="303"/>
            <p14:sldId id="304"/>
            <p14:sldId id="305"/>
            <p14:sldId id="316"/>
            <p14:sldId id="306"/>
            <p14:sldId id="307"/>
            <p14:sldId id="308"/>
            <p14:sldId id="318"/>
            <p14:sldId id="290"/>
            <p14:sldId id="309"/>
            <p14:sldId id="319"/>
            <p14:sldId id="320"/>
            <p14:sldId id="312"/>
            <p14:sldId id="313"/>
            <p14:sldId id="314"/>
            <p14:sldId id="315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34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137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003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6500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80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1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1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91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5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3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9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830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42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24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59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48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33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35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Πληροφορία και ερμηνεία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Πληροφορία και ερμηνεία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Πληροφορία και ερμηνεία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Πληροφορία και ερμηνεία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Πληροφορία και ερμηνεία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Πληροφορία και ερμηνεία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Πληροφορία και ερμηνεία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ARCH24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ARCH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2006575"/>
            <a:ext cx="8278688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II</a:t>
            </a:r>
            <a:r>
              <a:rPr lang="el-GR" dirty="0" smtClean="0">
                <a:solidFill>
                  <a:srgbClr val="5075BC"/>
                </a:solidFill>
              </a:rPr>
              <a:t>2</a:t>
            </a:r>
            <a:r>
              <a:rPr lang="en-US" dirty="0" smtClean="0">
                <a:solidFill>
                  <a:srgbClr val="5075BC"/>
                </a:solidFill>
              </a:rPr>
              <a:t>9</a:t>
            </a:r>
            <a:r>
              <a:rPr lang="el-GR" dirty="0" smtClean="0">
                <a:solidFill>
                  <a:srgbClr val="5075BC"/>
                </a:solidFill>
              </a:rPr>
              <a:t> Θεωρία της Ιστορίας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Πληροφορία και ερμηνεία</a:t>
            </a:r>
            <a:endParaRPr lang="el-GR" sz="2800" dirty="0"/>
          </a:p>
          <a:p>
            <a:endParaRPr lang="en-US" sz="2800" dirty="0" smtClean="0"/>
          </a:p>
          <a:p>
            <a:r>
              <a:rPr lang="el-GR" sz="2800" dirty="0" smtClean="0"/>
              <a:t>Αντώνης Λιάκος</a:t>
            </a:r>
          </a:p>
          <a:p>
            <a:r>
              <a:rPr lang="el-GR" sz="2800" dirty="0" smtClean="0"/>
              <a:t>Φιλοσοφική Σχολή</a:t>
            </a:r>
          </a:p>
          <a:p>
            <a:r>
              <a:rPr lang="el-GR" sz="2800" dirty="0" smtClean="0"/>
              <a:t>Τμήμα Ιστορίας - Αρχαιολογίας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6398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5. Η διαδικασία της αναπαράστασης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</a:pPr>
            <a:r>
              <a:rPr lang="el-GR" sz="3100" dirty="0" err="1"/>
              <a:t>Ποιά</a:t>
            </a:r>
            <a:r>
              <a:rPr lang="el-GR" sz="3100" dirty="0"/>
              <a:t> μορφή παίρνει η αναπαράσταση και </a:t>
            </a:r>
            <a:r>
              <a:rPr lang="el-GR" sz="3100" dirty="0" err="1"/>
              <a:t>ποιές</a:t>
            </a:r>
            <a:r>
              <a:rPr lang="el-GR" sz="3100" dirty="0"/>
              <a:t> παράμετροι την επηρεάζουν;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3100" dirty="0" smtClean="0"/>
              <a:t>α</a:t>
            </a:r>
            <a:r>
              <a:rPr lang="el-GR" sz="3100" dirty="0"/>
              <a:t>) Η αναπαράσταση  ανάλογα με την εποχή και το μέσο: από το χρονικό (χρονική εγγραφή των γεγονότων) στην αφήγηση (με βάση κεντρικούς μύθους</a:t>
            </a:r>
            <a:r>
              <a:rPr lang="el-GR" sz="3100" dirty="0" smtClean="0"/>
              <a:t>), </a:t>
            </a:r>
            <a:r>
              <a:rPr lang="el-GR" sz="3100" dirty="0"/>
              <a:t>αλλά η σημαντικότερη είναι μέσω του γραπτού κειμένου.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3100" dirty="0"/>
              <a:t>β) Γραπτό κείμενο σημαίνει γλώσσα, και επομένως περιορισμοί της γλώσσας. Δεν μπορούμε να σκεφτούμε ό,τι είναι έξω από τη γλώσσα. Η ορολογία και η αναντιστοιχία των όρων. Η γλωσσική παράδοση κάθε επιστήμης. Υφολογία.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17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6</a:t>
            </a:r>
            <a:r>
              <a:rPr lang="el-GR" dirty="0" smtClean="0"/>
              <a:t>. Οι </a:t>
            </a:r>
            <a:r>
              <a:rPr lang="el-GR" dirty="0"/>
              <a:t>μορφές </a:t>
            </a:r>
            <a:r>
              <a:rPr lang="el-GR" dirty="0" smtClean="0"/>
              <a:t>αναπαράστασης της ιστορίας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/>
              <a:t>Η υλική μορφή. Το βιβλίο, το άρθρο. </a:t>
            </a:r>
          </a:p>
          <a:p>
            <a:pPr marL="0">
              <a:lnSpc>
                <a:spcPct val="120000"/>
              </a:lnSpc>
            </a:pPr>
            <a:r>
              <a:rPr lang="el-GR" sz="2400" dirty="0"/>
              <a:t>Πρακτικές:   Συνέδρια, βιβλιοκρισίες, ιστορικά περιοδικά. </a:t>
            </a:r>
          </a:p>
          <a:p>
            <a:pPr marL="0">
              <a:lnSpc>
                <a:spcPct val="120000"/>
              </a:lnSpc>
            </a:pPr>
            <a:r>
              <a:rPr lang="el-GR" sz="2400" dirty="0"/>
              <a:t>Η έννοια της ιστορικής κοινότητας. </a:t>
            </a:r>
          </a:p>
          <a:p>
            <a:pPr marL="0">
              <a:lnSpc>
                <a:spcPct val="120000"/>
              </a:lnSpc>
            </a:pPr>
            <a:r>
              <a:rPr lang="el-GR" sz="2400" dirty="0"/>
              <a:t>Η δυνατότητα </a:t>
            </a:r>
            <a:r>
              <a:rPr lang="el-GR" sz="2400" dirty="0" err="1"/>
              <a:t>επαληθευσιμότητας</a:t>
            </a:r>
            <a:r>
              <a:rPr lang="el-GR" sz="2400" dirty="0"/>
              <a:t> και οι  υποσημειώσεις-παραπομπές. </a:t>
            </a:r>
          </a:p>
          <a:p>
            <a:pPr marL="0">
              <a:lnSpc>
                <a:spcPct val="120000"/>
              </a:lnSpc>
            </a:pPr>
            <a:r>
              <a:rPr lang="el-GR" sz="2400" dirty="0"/>
              <a:t>Η κάθετη επικοινωνία (ο ιστορικός και οι πηγές) και η οριζόντια επικοινωνία (η συζήτηση ανάμεσα στους ιστορικούς). </a:t>
            </a:r>
            <a:endParaRPr lang="el-GR" sz="2400" dirty="0" smtClean="0"/>
          </a:p>
          <a:p>
            <a:pPr marL="0">
              <a:lnSpc>
                <a:spcPct val="120000"/>
              </a:lnSpc>
            </a:pPr>
            <a:r>
              <a:rPr lang="el-GR" sz="2400" dirty="0" smtClean="0"/>
              <a:t>Η </a:t>
            </a:r>
            <a:r>
              <a:rPr lang="el-GR" sz="2400" dirty="0"/>
              <a:t>εσωτερική μορφή. Αφήγηση ή ανάλυση; Η θέση του υποκειμένου στο κείμενο της ιστορίας.</a:t>
            </a:r>
          </a:p>
        </p:txBody>
      </p:sp>
    </p:spTree>
    <p:extLst>
      <p:ext uri="{BB962C8B-B14F-4D97-AF65-F5344CB8AC3E}">
        <p14:creationId xmlns:p14="http://schemas.microsoft.com/office/powerpoint/2010/main" val="21873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93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2608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pPr lvl="0"/>
            <a:r>
              <a:rPr lang="el-GR" sz="2000" dirty="0"/>
              <a:t>Έκδοση </a:t>
            </a:r>
            <a:r>
              <a:rPr lang="el-GR" sz="2000" dirty="0" smtClean="0"/>
              <a:t>διαθέσιμη </a:t>
            </a:r>
            <a:r>
              <a:rPr lang="el-GR" sz="2000" dirty="0"/>
              <a:t>εδώ. </a:t>
            </a:r>
            <a:r>
              <a:rPr lang="fr-FR" sz="2000" dirty="0">
                <a:solidFill>
                  <a:prstClr val="black"/>
                </a:solidFill>
                <a:hlinkClick r:id="rId3"/>
              </a:rPr>
              <a:t>http://eclass.uoa.gr/courses/ARCH</a:t>
            </a:r>
            <a:r>
              <a:rPr lang="el-GR" sz="2000" dirty="0">
                <a:solidFill>
                  <a:prstClr val="black"/>
                </a:solidFill>
                <a:hlinkClick r:id="rId3"/>
              </a:rPr>
              <a:t>240</a:t>
            </a:r>
            <a:r>
              <a:rPr lang="el-GR" sz="2000" dirty="0" smtClean="0">
                <a:solidFill>
                  <a:srgbClr val="92D050"/>
                </a:solidFill>
              </a:rPr>
              <a:t> </a:t>
            </a:r>
            <a:endParaRPr lang="el-GR" sz="2000" dirty="0">
              <a:solidFill>
                <a:srgbClr val="92D05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420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 2014. Κώστας </a:t>
            </a:r>
            <a:r>
              <a:rPr lang="el-GR" sz="2000" dirty="0" err="1" smtClean="0"/>
              <a:t>Γαγανάκης</a:t>
            </a:r>
            <a:r>
              <a:rPr lang="el-GR" sz="2000" dirty="0"/>
              <a:t>. «Μάθημα: II29 Θεωρία της Ιστορίας. Ενότητα: </a:t>
            </a:r>
            <a:r>
              <a:rPr lang="el-GR" sz="2000" dirty="0"/>
              <a:t>Πληροφορία και ερμηνεία».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hlinkClick r:id="rId3"/>
              </a:rPr>
              <a:t>http://</a:t>
            </a:r>
            <a:r>
              <a:rPr lang="fr-FR" sz="2000" dirty="0" smtClean="0">
                <a:hlinkClick r:id="rId3"/>
              </a:rPr>
              <a:t>opencourses.uoa.gr/courses/ARCH9</a:t>
            </a:r>
            <a:r>
              <a:rPr lang="fr-FR" sz="2000" dirty="0" smtClean="0"/>
              <a:t>  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844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969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384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πληροφορία και η ερμηνεία της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927373"/>
            <a:ext cx="8229600" cy="4525963"/>
          </a:xfrm>
        </p:spPr>
        <p:txBody>
          <a:bodyPr>
            <a:normAutofit/>
          </a:bodyPr>
          <a:lstStyle/>
          <a:p>
            <a:pPr marL="171450" indent="-514350">
              <a:lnSpc>
                <a:spcPct val="110000"/>
              </a:lnSpc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φόρτιση του </a:t>
            </a:r>
            <a:r>
              <a:rPr lang="el-GR" sz="2400" dirty="0" smtClean="0"/>
              <a:t>παρελθόντος.</a:t>
            </a:r>
            <a:endParaRPr lang="el-GR" sz="2400" dirty="0"/>
          </a:p>
          <a:p>
            <a:pPr marL="171450" indent="-514350">
              <a:lnSpc>
                <a:spcPct val="110000"/>
              </a:lnSpc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υποκειμενικότητα του </a:t>
            </a:r>
            <a:r>
              <a:rPr lang="el-GR" sz="2400" dirty="0" smtClean="0"/>
              <a:t>ιστορικού. </a:t>
            </a:r>
            <a:endParaRPr lang="el-GR" sz="2400" dirty="0"/>
          </a:p>
          <a:p>
            <a:pPr marL="171450" indent="-514350">
              <a:lnSpc>
                <a:spcPct val="110000"/>
              </a:lnSpc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πρόσληψη  της </a:t>
            </a:r>
            <a:r>
              <a:rPr lang="el-GR" sz="2400" dirty="0" smtClean="0"/>
              <a:t>ιστορίας.</a:t>
            </a:r>
            <a:endParaRPr lang="el-GR" sz="2400" dirty="0"/>
          </a:p>
          <a:p>
            <a:pPr marL="171450" indent="-514350">
              <a:lnSpc>
                <a:spcPct val="110000"/>
              </a:lnSpc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επίδραση της ιστορίας στην...</a:t>
            </a:r>
            <a:r>
              <a:rPr lang="el-GR" sz="2400" dirty="0" smtClean="0"/>
              <a:t>ιστορία.</a:t>
            </a:r>
            <a:endParaRPr lang="el-GR" sz="2400" dirty="0"/>
          </a:p>
          <a:p>
            <a:pPr marL="171450" indent="-514350">
              <a:lnSpc>
                <a:spcPct val="110000"/>
              </a:lnSpc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διαδικασία της </a:t>
            </a:r>
            <a:r>
              <a:rPr lang="el-GR" sz="2400" dirty="0" smtClean="0"/>
              <a:t>αναπαράστασης.  </a:t>
            </a:r>
            <a:endParaRPr lang="el-GR" sz="2400" dirty="0"/>
          </a:p>
          <a:p>
            <a:pPr marL="171450" indent="-514350">
              <a:lnSpc>
                <a:spcPct val="110000"/>
              </a:lnSpc>
              <a:buFont typeface="+mj-lt"/>
              <a:buAutoNum type="arabicPeriod"/>
            </a:pPr>
            <a:r>
              <a:rPr lang="el-GR" sz="2400" dirty="0" smtClean="0"/>
              <a:t>Οι </a:t>
            </a:r>
            <a:r>
              <a:rPr lang="el-GR" sz="2400" dirty="0"/>
              <a:t>μορφές </a:t>
            </a:r>
            <a:r>
              <a:rPr lang="el-GR" sz="2400" dirty="0" smtClean="0"/>
              <a:t>αναπαράστασης. </a:t>
            </a:r>
            <a:endParaRPr lang="el-GR" sz="2400" dirty="0"/>
          </a:p>
          <a:p>
            <a:pPr marL="0">
              <a:lnSpc>
                <a:spcPct val="110000"/>
              </a:lnSpc>
              <a:spcBef>
                <a:spcPts val="0"/>
              </a:spcBef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8533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1.Η φόρτιση του </a:t>
            </a:r>
            <a:r>
              <a:rPr lang="el-GR" dirty="0" smtClean="0"/>
              <a:t>παρελθόντος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72816"/>
            <a:ext cx="8229600" cy="4525963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/>
              <a:t>Το παρελθόν συχνά είναι διχαστικό. Μερικοί από τους διχασμούς αυτούς παρήλθαν, άλλοι διχασμοί όμως εξακολουθούν να μας επηρεάζουν</a:t>
            </a:r>
            <a:r>
              <a:rPr lang="el-GR" sz="2400" dirty="0" smtClean="0"/>
              <a:t>.  </a:t>
            </a:r>
            <a:r>
              <a:rPr lang="el-GR" sz="2400" dirty="0"/>
              <a:t>Είναι υπερβολικά απλό να πούμε ότι εμάς μας ενδιαφέρει </a:t>
            </a:r>
            <a:r>
              <a:rPr lang="el-GR" sz="2400" dirty="0" smtClean="0"/>
              <a:t>τί </a:t>
            </a:r>
            <a:r>
              <a:rPr lang="el-GR" sz="2400" dirty="0"/>
              <a:t>έγινε και έπειτα θα κρίνουμε υπέρ ή κατά.</a:t>
            </a:r>
          </a:p>
          <a:p>
            <a:pPr marL="0">
              <a:lnSpc>
                <a:spcPct val="120000"/>
              </a:lnSpc>
            </a:pPr>
            <a:r>
              <a:rPr lang="el-GR" sz="2400" dirty="0"/>
              <a:t>Γιατί οι πληροφορίες δεν έρχονται </a:t>
            </a:r>
            <a:r>
              <a:rPr lang="el-GR" sz="2400" dirty="0" smtClean="0"/>
              <a:t>γυμνές, </a:t>
            </a:r>
            <a:r>
              <a:rPr lang="el-GR" sz="2400" dirty="0"/>
              <a:t>αλλά ντυμένες με τις ερμηνείες τους. Το παρελθόν μας παραδίδεται μέσα από τις πηγές μαζί με τις ερμηνείες του. </a:t>
            </a:r>
          </a:p>
          <a:p>
            <a:pPr marL="0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732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1.Η φόρτιση του </a:t>
            </a:r>
            <a:r>
              <a:rPr lang="el-GR" dirty="0" smtClean="0"/>
              <a:t>παρελθόντος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 smtClean="0"/>
              <a:t>Οι </a:t>
            </a:r>
            <a:r>
              <a:rPr lang="el-GR" sz="2400" dirty="0"/>
              <a:t>ερμηνείες πολλές φορές κρύβουν τα γεγονότα. Ο ιστορικός χρειάζεται να προσπαθεί να διακρίνει αυτό που συνέβη από τις ερμηνείες και τις αξιολογήσεις του. </a:t>
            </a:r>
          </a:p>
          <a:p>
            <a:pPr marL="0">
              <a:lnSpc>
                <a:spcPct val="120000"/>
              </a:lnSpc>
            </a:pPr>
            <a:r>
              <a:rPr lang="el-GR" sz="2400" dirty="0"/>
              <a:t>Οι ερμηνείες αποτελούν και αυτές πλευρές του γεγονότος. </a:t>
            </a:r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792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σημασίες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el-GR" sz="2200" dirty="0"/>
              <a:t>Εκτός ή παράλληλα με τις ερμηνείες υπάρχουν και οι  σημασίες. </a:t>
            </a:r>
          </a:p>
          <a:p>
            <a:pPr marL="0"/>
            <a:r>
              <a:rPr lang="el-GR" sz="2200" dirty="0"/>
              <a:t>Γεγονότα χωρίς σημασίες δεν υπάρχουν, ή τουλάχιστον δεν απομνημονεύονται. Τα γεγονότα γεννιούνται μαζί με τις σημασίες τους οι οποίες είναι   και μεταβαλλόμενες. Αναζητούμε τη σημασία του γεγονότος για τους συγχρόνους του, αλλά και για  τους μεταγενεστέρους.</a:t>
            </a:r>
          </a:p>
          <a:p>
            <a:pPr marL="0"/>
            <a:r>
              <a:rPr lang="el-GR" sz="2200" dirty="0"/>
              <a:t>Πολλές σημασίες ανάλογα με την οπτική. Σημασίες συλλογικές, σημασίες </a:t>
            </a:r>
            <a:r>
              <a:rPr lang="el-GR" sz="2200" dirty="0" smtClean="0"/>
              <a:t>ατομικές.</a:t>
            </a:r>
            <a:endParaRPr lang="el-GR" sz="2200" dirty="0"/>
          </a:p>
          <a:p>
            <a:pPr marL="0"/>
            <a:r>
              <a:rPr lang="el-GR" sz="2200" dirty="0"/>
              <a:t>Σημασίες των γεγονότων σε σχέση με τα </a:t>
            </a:r>
            <a:r>
              <a:rPr lang="el-GR" sz="2200" dirty="0" err="1"/>
              <a:t>συμφραζόμενά</a:t>
            </a:r>
            <a:r>
              <a:rPr lang="el-GR" sz="2200" dirty="0"/>
              <a:t> τους, με τη συμβολή τους στην εξέλιξη του ιστορικού γίγνεσθαι, και όχι υπερβατικά.</a:t>
            </a:r>
          </a:p>
          <a:p>
            <a:pPr marL="0"/>
            <a:r>
              <a:rPr lang="el-GR" sz="2200" dirty="0"/>
              <a:t>Σημασίες και νόημα. Η </a:t>
            </a:r>
            <a:r>
              <a:rPr lang="el-GR" sz="2200" dirty="0" smtClean="0"/>
              <a:t>διαφορά. 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7035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2. Η υποκειμενικότητα του ιστορικού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el-GR" sz="2400" dirty="0"/>
              <a:t>Οι ιστορικοί πάντα εκθειάζουν την αντικειμενικότητα της ιστορικής γραφής, αλλά η ιστορία γράφεται από τους ιστορικούς και αυτοί αποτυπώνουν πάνω της, αναπόφευκτα, την υποκειμενικότητά τους. Σε </a:t>
            </a:r>
            <a:r>
              <a:rPr lang="el-GR" sz="2400" dirty="0" err="1"/>
              <a:t>ποιά</a:t>
            </a:r>
            <a:r>
              <a:rPr lang="el-GR" sz="2400" dirty="0"/>
              <a:t> εποχή ανήκουν, σε </a:t>
            </a:r>
            <a:r>
              <a:rPr lang="el-GR" sz="2400" dirty="0" err="1" smtClean="0"/>
              <a:t>ποιά</a:t>
            </a:r>
            <a:r>
              <a:rPr lang="el-GR" sz="2400" dirty="0" smtClean="0"/>
              <a:t> </a:t>
            </a:r>
            <a:r>
              <a:rPr lang="el-GR" sz="2400" dirty="0"/>
              <a:t>εθνότητα, σε </a:t>
            </a:r>
            <a:r>
              <a:rPr lang="el-GR" sz="2400" dirty="0" err="1" smtClean="0"/>
              <a:t>ποιά</a:t>
            </a:r>
            <a:r>
              <a:rPr lang="el-GR" sz="2400" dirty="0" smtClean="0"/>
              <a:t> </a:t>
            </a:r>
            <a:r>
              <a:rPr lang="el-GR" sz="2400" dirty="0"/>
              <a:t>κοινωνική τάξη, άνδρες ή γυναίκες, νέοι ή ηλικιωμένοι, </a:t>
            </a:r>
            <a:r>
              <a:rPr lang="el-GR" sz="2400" dirty="0" err="1"/>
              <a:t>ποιά</a:t>
            </a:r>
            <a:r>
              <a:rPr lang="el-GR" sz="2400" dirty="0"/>
              <a:t> η ευρύτερη </a:t>
            </a:r>
            <a:r>
              <a:rPr lang="el-GR" sz="2400" dirty="0" err="1"/>
              <a:t>κοσμοθεώρησή</a:t>
            </a:r>
            <a:r>
              <a:rPr lang="el-GR" sz="2400" dirty="0"/>
              <a:t> τους; Η υποκειμενικότητα συνδυάζει τις ατομικές διαθέσεις με τις συλλογικές τάσεις. Υποκειμενικότητα δεν σημαίνει μεροληπτικότητα.</a:t>
            </a:r>
          </a:p>
          <a:p>
            <a:pPr marL="0"/>
            <a:r>
              <a:rPr lang="el-GR" sz="2400" dirty="0"/>
              <a:t> (</a:t>
            </a:r>
            <a:r>
              <a:rPr lang="el-GR" sz="2400" dirty="0" err="1"/>
              <a:t>Γνωσιοθεωρητικές</a:t>
            </a:r>
            <a:r>
              <a:rPr lang="el-GR" sz="2400" dirty="0"/>
              <a:t> προϋποθέσεις και υποκειμενικότητα. Το παράδειγμα της απόδοσης ενός μουσικού κομματιού από διαφορετικούς εκτελεστές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>
              <a:spcBef>
                <a:spcPts val="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278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Η πρόσληψη  της </a:t>
            </a:r>
            <a:r>
              <a:rPr lang="el-GR" dirty="0" smtClean="0"/>
              <a:t>ιστορίας 1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Μηχανισμοί επικοινωνίας και πρόσληψης (εκπαίδευση, ΜΜΕ, καθημερινή επικοινωνία) </a:t>
            </a:r>
          </a:p>
          <a:p>
            <a:pPr>
              <a:lnSpc>
                <a:spcPct val="120000"/>
              </a:lnSpc>
            </a:pPr>
            <a:r>
              <a:rPr lang="el-GR" sz="2400" dirty="0"/>
              <a:t>Λαϊκές και λόγιες αντιλήψεις της ιστορίας. Η σχετικότητά τους.  </a:t>
            </a:r>
          </a:p>
          <a:p>
            <a:pPr>
              <a:lnSpc>
                <a:spcPct val="120000"/>
              </a:lnSpc>
            </a:pPr>
            <a:r>
              <a:rPr lang="el-GR" sz="2400" dirty="0"/>
              <a:t>Ο ορίζοντας προσδοκιών και το υπόβαθρο </a:t>
            </a:r>
            <a:r>
              <a:rPr lang="el-GR" sz="2400" dirty="0" err="1"/>
              <a:t>προσληψιμότητας</a:t>
            </a:r>
            <a:r>
              <a:rPr lang="el-GR" sz="2400" dirty="0"/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2400" dirty="0"/>
              <a:t>α) Το ενδιαφέρον. Ο βαθμός ενδιαφέροντος. Επαγγελματικό ή βιωματικό ενδιαφέρον; Οι ταυτότητες.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2400" dirty="0"/>
              <a:t>β) Οι γνώσεις. Βιωμένη εμπειρία και μνήμη. Η μαθημένη εμπειρία και η μετάδοση της μνήμης. </a:t>
            </a:r>
          </a:p>
        </p:txBody>
      </p:sp>
    </p:spTree>
    <p:extLst>
      <p:ext uri="{BB962C8B-B14F-4D97-AF65-F5344CB8AC3E}">
        <p14:creationId xmlns:p14="http://schemas.microsoft.com/office/powerpoint/2010/main" val="15781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Η πρόσληψη  της </a:t>
            </a:r>
            <a:r>
              <a:rPr lang="el-GR" dirty="0" smtClean="0"/>
              <a:t>ιστορίας 2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Η </a:t>
            </a:r>
            <a:r>
              <a:rPr lang="el-GR" sz="2400" dirty="0"/>
              <a:t>ιστορία μέσα από τη μάθηση. Η μάθηση της ιστορίας ως κατανάλωση και η συμμετοχή στις διαδικασίες της παραγωγής ιστορίας. Πολυμάθεια ή κατανόηση των μηχανισμών της ιστορίας; </a:t>
            </a:r>
          </a:p>
          <a:p>
            <a:pPr>
              <a:lnSpc>
                <a:spcPct val="120000"/>
              </a:lnSpc>
            </a:pPr>
            <a:r>
              <a:rPr lang="el-GR" sz="2400" dirty="0" err="1"/>
              <a:t>Ποιό</a:t>
            </a:r>
            <a:r>
              <a:rPr lang="el-GR" sz="2400" dirty="0"/>
              <a:t> είναι το κοινό της ιστορίας σε σχέση με το κοινό των άλλων επιστημών; Για </a:t>
            </a:r>
            <a:r>
              <a:rPr lang="el-GR" sz="2400" dirty="0" err="1"/>
              <a:t>ποιούς</a:t>
            </a:r>
            <a:r>
              <a:rPr lang="el-GR" sz="2400" dirty="0"/>
              <a:t> γράφουν οι ιστορικοί; Η έννοια του καλλιεργημένου κοινού και της δημόσιας σφαίρας. </a:t>
            </a:r>
          </a:p>
        </p:txBody>
      </p:sp>
    </p:spTree>
    <p:extLst>
      <p:ext uri="{BB962C8B-B14F-4D97-AF65-F5344CB8AC3E}">
        <p14:creationId xmlns:p14="http://schemas.microsoft.com/office/powerpoint/2010/main" val="10480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4. Η επίδραση της ιστορίας στην...ιστορία.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927373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</a:pPr>
            <a:r>
              <a:rPr lang="el-GR" sz="2400" dirty="0"/>
              <a:t>Πώς συμβάλλει η αντίληψη και οι γνώσεις της ιστορίας στην καθημερινή διαμόρφωση και στις αποφάσεις που προσδιορίζουν την ιστορία. Ο ρόλος της ιστορίας στη διαμόρφωση του έθνους. Το βάρος της ιστορίας στις σχέσεις ανάμεσα στα έθνη αλλά και στο εσωτερικό τους. Χρήσεις και καταχρήσεις του παρελθόντος. Η ιδεολογική χρήση της ιστορίας. Η επιστροφή στην αρχή του κύκλου της ιστορικής δραστηριότητας.</a:t>
            </a:r>
          </a:p>
          <a:p>
            <a:pPr marL="0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82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1104</Words>
  <Application>Microsoft Office PowerPoint</Application>
  <PresentationFormat>On-screen Show (4:3)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Wingdings</vt:lpstr>
      <vt:lpstr>Θέμα του Office</vt:lpstr>
      <vt:lpstr>II29 Θεωρία της Ιστορίας</vt:lpstr>
      <vt:lpstr>Η πληροφορία και η ερμηνεία της</vt:lpstr>
      <vt:lpstr>1.Η φόρτιση του παρελθόντος 1</vt:lpstr>
      <vt:lpstr>1.Η φόρτιση του παρελθόντος 2</vt:lpstr>
      <vt:lpstr>Οι σημασίες</vt:lpstr>
      <vt:lpstr>2. Η υποκειμενικότητα του ιστορικού </vt:lpstr>
      <vt:lpstr>3. Η πρόσληψη  της ιστορίας 1 </vt:lpstr>
      <vt:lpstr>3. Η πρόσληψη  της ιστορίας 2 </vt:lpstr>
      <vt:lpstr>4. Η επίδραση της ιστορίας στην...ιστορία. </vt:lpstr>
      <vt:lpstr>5. Η διαδικασία της αναπαράστασης </vt:lpstr>
      <vt:lpstr>6. Οι μορφές αναπαράστασης της ιστορίας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ΕΞΑΡΧΟΥ</dc:creator>
  <cp:lastModifiedBy>Costas</cp:lastModifiedBy>
  <cp:revision>201</cp:revision>
  <dcterms:created xsi:type="dcterms:W3CDTF">2012-09-06T09:03:05Z</dcterms:created>
  <dcterms:modified xsi:type="dcterms:W3CDTF">2015-01-21T14:06:12Z</dcterms:modified>
</cp:coreProperties>
</file>