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1" r:id="rId2"/>
    <p:sldId id="261" r:id="rId3"/>
    <p:sldId id="303" r:id="rId4"/>
    <p:sldId id="304" r:id="rId5"/>
    <p:sldId id="305" r:id="rId6"/>
    <p:sldId id="306" r:id="rId7"/>
    <p:sldId id="314" r:id="rId8"/>
    <p:sldId id="315" r:id="rId9"/>
    <p:sldId id="316" r:id="rId10"/>
    <p:sldId id="317" r:id="rId11"/>
    <p:sldId id="318" r:id="rId12"/>
    <p:sldId id="319" r:id="rId13"/>
    <p:sldId id="310" r:id="rId14"/>
    <p:sldId id="311" r:id="rId15"/>
    <p:sldId id="312" r:id="rId16"/>
    <p:sldId id="313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1"/>
            <p14:sldId id="303"/>
            <p14:sldId id="304"/>
            <p14:sldId id="305"/>
            <p14:sldId id="306"/>
            <p14:sldId id="314"/>
            <p14:sldId id="315"/>
            <p14:sldId id="316"/>
            <p14:sldId id="317"/>
            <p14:sldId id="318"/>
            <p14:sldId id="319"/>
            <p14:sldId id="310"/>
            <p14:sldId id="311"/>
            <p14:sldId id="312"/>
            <p14:sldId id="313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8" d="100"/>
          <a:sy n="88" d="100"/>
        </p:scale>
        <p:origin x="15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21/1/2015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34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49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08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29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90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96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89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51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6247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559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448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354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9906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709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755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Εικαστικά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Εικαστικά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Εικαστικά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Εικαστικά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Εικαστικά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Εικαστικά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Εικαστικά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ARCH24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ARCH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2006575"/>
            <a:ext cx="8278688" cy="1470025"/>
          </a:xfrm>
        </p:spPr>
        <p:txBody>
          <a:bodyPr/>
          <a:lstStyle/>
          <a:p>
            <a:r>
              <a:rPr lang="en-US" dirty="0" smtClean="0">
                <a:solidFill>
                  <a:srgbClr val="5075BC"/>
                </a:solidFill>
              </a:rPr>
              <a:t>II</a:t>
            </a:r>
            <a:r>
              <a:rPr lang="el-GR" dirty="0" smtClean="0">
                <a:solidFill>
                  <a:srgbClr val="5075BC"/>
                </a:solidFill>
              </a:rPr>
              <a:t>2</a:t>
            </a:r>
            <a:r>
              <a:rPr lang="en-US" dirty="0" smtClean="0">
                <a:solidFill>
                  <a:srgbClr val="5075BC"/>
                </a:solidFill>
              </a:rPr>
              <a:t>9</a:t>
            </a:r>
            <a:r>
              <a:rPr lang="fr-FR" dirty="0" smtClean="0">
                <a:solidFill>
                  <a:srgbClr val="5075BC"/>
                </a:solidFill>
              </a:rPr>
              <a:t> </a:t>
            </a:r>
            <a:r>
              <a:rPr lang="el-GR" dirty="0" smtClean="0">
                <a:solidFill>
                  <a:srgbClr val="5075BC"/>
                </a:solidFill>
              </a:rPr>
              <a:t>Θεωρία της Ιστορίας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12: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Εικαστικά</a:t>
            </a:r>
            <a:endParaRPr lang="el-GR" sz="2800" dirty="0"/>
          </a:p>
          <a:p>
            <a:endParaRPr lang="en-US" sz="2800" dirty="0" smtClean="0"/>
          </a:p>
          <a:p>
            <a:r>
              <a:rPr lang="el-GR" sz="2800" dirty="0" smtClean="0"/>
              <a:t>Αντώνης Λιάκος</a:t>
            </a:r>
          </a:p>
          <a:p>
            <a:r>
              <a:rPr lang="el-GR" sz="2800" dirty="0" smtClean="0"/>
              <a:t>Φιλοσοφική Σχολή</a:t>
            </a:r>
          </a:p>
          <a:p>
            <a:r>
              <a:rPr lang="el-GR" sz="2800" dirty="0" smtClean="0"/>
              <a:t>Τμήμα Ιστορίας - Αρχαιολογίας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6398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307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US" sz="2000" dirty="0"/>
              <a:t>1.0</a:t>
            </a:r>
            <a:r>
              <a:rPr lang="el-GR" sz="2000" dirty="0"/>
              <a:t>. 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pPr lvl="0"/>
            <a:r>
              <a:rPr lang="el-GR" sz="2000" dirty="0"/>
              <a:t>Έκδοση </a:t>
            </a:r>
            <a:r>
              <a:rPr lang="el-GR" sz="2000" dirty="0" smtClean="0"/>
              <a:t>διαθέσιμη </a:t>
            </a:r>
            <a:r>
              <a:rPr lang="el-GR" sz="2000" dirty="0"/>
              <a:t>εδώ. </a:t>
            </a:r>
            <a:r>
              <a:rPr lang="fr-FR" sz="2000" dirty="0">
                <a:solidFill>
                  <a:prstClr val="black"/>
                </a:solidFill>
                <a:hlinkClick r:id="rId3"/>
              </a:rPr>
              <a:t>http://eclass.uoa.gr/courses/ARCH</a:t>
            </a:r>
            <a:r>
              <a:rPr lang="el-GR" sz="2000" dirty="0">
                <a:solidFill>
                  <a:prstClr val="black"/>
                </a:solidFill>
                <a:hlinkClick r:id="rId3"/>
              </a:rPr>
              <a:t>240</a:t>
            </a:r>
            <a:r>
              <a:rPr lang="el-GR" sz="2000" dirty="0" smtClean="0">
                <a:solidFill>
                  <a:srgbClr val="92D050"/>
                </a:solidFill>
              </a:rPr>
              <a:t> </a:t>
            </a:r>
            <a:endParaRPr lang="el-GR" sz="2000" dirty="0">
              <a:solidFill>
                <a:srgbClr val="92D050"/>
              </a:solidFill>
            </a:endParaRP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721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 2014. Κώστας </a:t>
            </a:r>
            <a:r>
              <a:rPr lang="el-GR" sz="2000" dirty="0" err="1" smtClean="0"/>
              <a:t>Γαγανάκης</a:t>
            </a:r>
            <a:r>
              <a:rPr lang="el-GR" sz="2000" dirty="0"/>
              <a:t>. «Μάθημα: II29 Θεωρία της Ιστορίας. Ενότητα: </a:t>
            </a:r>
            <a:r>
              <a:rPr lang="el-GR" sz="2000" dirty="0"/>
              <a:t>Εικαστικά».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>
                <a:hlinkClick r:id="rId3"/>
              </a:rPr>
              <a:t>http://</a:t>
            </a:r>
            <a:r>
              <a:rPr lang="fr-FR" sz="2000" dirty="0" smtClean="0">
                <a:hlinkClick r:id="rId3"/>
              </a:rPr>
              <a:t>opencourses.uoa.gr/courses/ARCH9</a:t>
            </a:r>
            <a:r>
              <a:rPr lang="fr-FR" sz="2000" dirty="0" smtClean="0"/>
              <a:t>  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887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smtClean="0">
              <a:solidFill>
                <a:prstClr val="black"/>
              </a:solidFill>
            </a:endParaRPr>
          </a:p>
          <a:p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prstClr val="black"/>
              </a:solidFill>
            </a:endParaRPr>
          </a:p>
          <a:p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407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453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3347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διάλογος ανάμεσα στα εικαστικά μέσα και την ιστορία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2448272"/>
          </a:xfrm>
        </p:spPr>
        <p:txBody>
          <a:bodyPr/>
          <a:lstStyle/>
          <a:p>
            <a:pPr marL="0"/>
            <a:r>
              <a:rPr lang="el-GR" sz="2400" dirty="0"/>
              <a:t>Πίνακες ζωγραφικής, γλυπτά, φωτογραφίες, </a:t>
            </a:r>
            <a:r>
              <a:rPr lang="el-GR" sz="2400" dirty="0" smtClean="0"/>
              <a:t>ντοκιμαντέρ, </a:t>
            </a:r>
            <a:r>
              <a:rPr lang="el-GR" sz="2400" dirty="0" err="1" smtClean="0"/>
              <a:t>φιλμς</a:t>
            </a:r>
            <a:r>
              <a:rPr lang="el-GR" sz="2400" dirty="0"/>
              <a:t>, τηλεοπτικά και </a:t>
            </a:r>
            <a:r>
              <a:rPr lang="el-GR" sz="2400" dirty="0" err="1"/>
              <a:t>τηλε</a:t>
            </a:r>
            <a:r>
              <a:rPr lang="el-GR" sz="2400" dirty="0"/>
              <a:t>-παιχνίδια.   </a:t>
            </a:r>
          </a:p>
          <a:p>
            <a:pPr marL="0"/>
            <a:r>
              <a:rPr lang="el-GR" sz="2400" b="1" dirty="0"/>
              <a:t>Ε</a:t>
            </a:r>
            <a:r>
              <a:rPr lang="el-GR" sz="2400" b="1" dirty="0" smtClean="0"/>
              <a:t>ίναι </a:t>
            </a:r>
            <a:r>
              <a:rPr lang="el-GR" sz="2400" b="1" dirty="0"/>
              <a:t>τεκμήρια ή </a:t>
            </a:r>
            <a:r>
              <a:rPr lang="el-GR" sz="2400" b="1" dirty="0" smtClean="0"/>
              <a:t>αναπαραστάσεις</a:t>
            </a:r>
            <a:r>
              <a:rPr lang="el-GR" sz="2400" dirty="0" smtClean="0"/>
              <a:t>; Ταυτόχρονα, </a:t>
            </a:r>
            <a:r>
              <a:rPr lang="el-GR" sz="2400" dirty="0"/>
              <a:t>κατασκευάζουν και αφηγήσεις μέσα από τις επιλογές τους και τους τρόπους τους.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43" y="1844824"/>
            <a:ext cx="8229600" cy="2520280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0"/>
              </a:spcBef>
            </a:pPr>
            <a:r>
              <a:rPr lang="el-GR" sz="2600" dirty="0" smtClean="0"/>
              <a:t>Το </a:t>
            </a:r>
            <a:r>
              <a:rPr lang="el-GR" sz="2600" dirty="0"/>
              <a:t>ι</a:t>
            </a:r>
            <a:r>
              <a:rPr lang="el-GR" sz="2600" dirty="0" smtClean="0"/>
              <a:t>στορικό ντοκιμαντέρ, </a:t>
            </a:r>
            <a:r>
              <a:rPr lang="el-GR" sz="2600" dirty="0"/>
              <a:t>ως </a:t>
            </a:r>
            <a:r>
              <a:rPr lang="el-GR" sz="2600" dirty="0" smtClean="0"/>
              <a:t>τρόπος </a:t>
            </a:r>
            <a:r>
              <a:rPr lang="el-GR" sz="2600" dirty="0"/>
              <a:t>προσέγγισης του </a:t>
            </a:r>
            <a:r>
              <a:rPr lang="el-GR" sz="2600" dirty="0" smtClean="0"/>
              <a:t>παρελθόντος. Ποιες είναι οι </a:t>
            </a:r>
            <a:r>
              <a:rPr lang="el-GR" sz="2600" dirty="0"/>
              <a:t>προϋποθέσεις κάτω από τις οποίες πληροί την αξίωση της «αντικειμενικότητας» που υποτίθεται ότι </a:t>
            </a:r>
            <a:r>
              <a:rPr lang="el-GR" sz="2600" dirty="0" smtClean="0"/>
              <a:t>ευαγγελίζεται; Επίσης, ποιος είναι ο ρόλος </a:t>
            </a:r>
            <a:r>
              <a:rPr lang="el-GR" sz="2600" dirty="0"/>
              <a:t>της δραματοποίησης και το πώς </a:t>
            </a:r>
            <a:r>
              <a:rPr lang="el-GR" sz="2600" dirty="0" smtClean="0"/>
              <a:t>κάνει τη γέφυρα </a:t>
            </a:r>
            <a:r>
              <a:rPr lang="el-GR" sz="2600" dirty="0"/>
              <a:t>ανάμεσα στην </a:t>
            </a:r>
            <a:r>
              <a:rPr lang="el-GR" sz="2600" dirty="0" smtClean="0"/>
              <a:t>αμεσότητα του εικονιζόμενου, </a:t>
            </a:r>
            <a:r>
              <a:rPr lang="el-GR" sz="2600" dirty="0"/>
              <a:t>και στο κλίμα της </a:t>
            </a:r>
            <a:r>
              <a:rPr lang="el-GR" sz="2600" dirty="0" smtClean="0"/>
              <a:t>εποχής που επιβάλλει τρόπο να το αντιλαμβανόμαστε και να το βλέπουμε. </a:t>
            </a:r>
            <a:endParaRPr lang="el-GR" sz="2600" dirty="0"/>
          </a:p>
          <a:p>
            <a:pPr mar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35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5"/>
            <a:ext cx="8229600" cy="2736303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l-GR" sz="2400" dirty="0"/>
              <a:t>Ο </a:t>
            </a:r>
            <a:r>
              <a:rPr lang="el-GR" sz="2400" dirty="0" smtClean="0"/>
              <a:t>κινηματογράφος, </a:t>
            </a:r>
            <a:r>
              <a:rPr lang="el-GR" sz="2400" dirty="0"/>
              <a:t>μη έχοντας αξιώσεις αντικειμενικότητας, δίνει </a:t>
            </a:r>
            <a:r>
              <a:rPr lang="el-GR" sz="2400" dirty="0" smtClean="0"/>
              <a:t>έμμεσες </a:t>
            </a:r>
            <a:r>
              <a:rPr lang="el-GR" sz="2400" dirty="0"/>
              <a:t>πληροφορίες για το  παρελθόν και συμβάλλει στην ανάπτυξη ιστορικής συνείδησης. Π.χ. πώς προβλήθηκε  </a:t>
            </a:r>
            <a:r>
              <a:rPr lang="el-GR" sz="2400" dirty="0" smtClean="0"/>
              <a:t>η αρχαιότητα από το Χόλυγουντ </a:t>
            </a:r>
            <a:r>
              <a:rPr lang="el-GR" sz="2400" dirty="0"/>
              <a:t>με αποτέλεσμα </a:t>
            </a:r>
            <a:r>
              <a:rPr lang="el-GR" sz="2400" dirty="0" smtClean="0"/>
              <a:t>να αναδειχθεί ένας τρόπος να αντιλαμβανόμαστε την εικόνα της αρχαιότητας. </a:t>
            </a:r>
            <a:endParaRPr lang="el-G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Σκοποί  ενότητας 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78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2183" y="1855366"/>
            <a:ext cx="4903570" cy="3229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491880" y="1349857"/>
            <a:ext cx="15841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1.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3036" y="189379"/>
            <a:ext cx="8416350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40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Η παραπλανητική χρήση της εικόνας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036" y="5129705"/>
            <a:ext cx="8571868" cy="7785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400" dirty="0" smtClean="0"/>
              <a:t>Προβλήθηκε ως δημοπρασία του κοριτσιού και ήταν ο θρήνος για την απώλεια της οικογένειάς του από βομβαρδισμούς </a:t>
            </a:r>
          </a:p>
        </p:txBody>
      </p:sp>
    </p:spTree>
    <p:extLst>
      <p:ext uri="{BB962C8B-B14F-4D97-AF65-F5344CB8AC3E}">
        <p14:creationId xmlns:p14="http://schemas.microsoft.com/office/powerpoint/2010/main" val="15781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4008" y="2072366"/>
            <a:ext cx="3889585" cy="37933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Ορθογώνιο 6"/>
          <p:cNvSpPr/>
          <p:nvPr/>
        </p:nvSpPr>
        <p:spPr>
          <a:xfrm>
            <a:off x="323528" y="2072366"/>
            <a:ext cx="41006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Μακάριου </a:t>
            </a:r>
            <a:r>
              <a:rPr lang="el-GR" sz="2400" dirty="0" err="1"/>
              <a:t>Δρουσιώτη</a:t>
            </a:r>
            <a:r>
              <a:rPr lang="el-GR" sz="2400" dirty="0"/>
              <a:t> «</a:t>
            </a:r>
            <a:r>
              <a:rPr lang="el-GR" sz="2400" dirty="0" smtClean="0"/>
              <a:t>1974. </a:t>
            </a:r>
            <a:r>
              <a:rPr lang="el-GR" sz="2400" dirty="0"/>
              <a:t>Το άγνωστο παρασκήνιο της τουρκικής εισβολής» με  τη λεζάντα: «Θηριωδίες της ΕΟΚΑ Β΄. Ανακάλυψη ομαδικού τάφου Τουρκοκυπρίων στο χωριό Καλαντάρι από τα τουρκικά στρατεύματα». </a:t>
            </a:r>
          </a:p>
        </p:txBody>
      </p:sp>
      <p:sp>
        <p:nvSpPr>
          <p:cNvPr id="5" name="Θέση κειμένου 1"/>
          <p:cNvSpPr txBox="1">
            <a:spLocks/>
          </p:cNvSpPr>
          <p:nvPr/>
        </p:nvSpPr>
        <p:spPr>
          <a:xfrm>
            <a:off x="5796712" y="1496302"/>
            <a:ext cx="15841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2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858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 αντιθετική χρήση μιας εικόνας 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2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872129"/>
            <a:ext cx="3538168" cy="37891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Ορθογώνιο 7"/>
          <p:cNvSpPr/>
          <p:nvPr/>
        </p:nvSpPr>
        <p:spPr>
          <a:xfrm>
            <a:off x="267078" y="1903472"/>
            <a:ext cx="424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«Καθημερινή» της   Κυριακής 22/7/2007, αυτή τη φορά με την εξής λεζάντα: «Ελληνοκύπριος θρηνεί τους απανθρακωμένους από τις βόμβες ναπάλμ συγγενείς του». </a:t>
            </a:r>
          </a:p>
        </p:txBody>
      </p:sp>
      <p:sp>
        <p:nvSpPr>
          <p:cNvPr id="4" name="Θέση κειμένου 1"/>
          <p:cNvSpPr txBox="1">
            <a:spLocks/>
          </p:cNvSpPr>
          <p:nvPr/>
        </p:nvSpPr>
        <p:spPr>
          <a:xfrm>
            <a:off x="5909036" y="1268760"/>
            <a:ext cx="15841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3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858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 αντιθετική χρήση μιας εικόνας 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32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Ενότητας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4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590</Words>
  <Application>Microsoft Office PowerPoint</Application>
  <PresentationFormat>On-screen Show (4:3)</PresentationFormat>
  <Paragraphs>79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Wingdings</vt:lpstr>
      <vt:lpstr>Θέμα του Office</vt:lpstr>
      <vt:lpstr>II29 Θεωρία της Ιστορίας</vt:lpstr>
      <vt:lpstr>Ο διάλογος ανάμεσα στα εικαστικά μέσα και την ιστορία</vt:lpstr>
      <vt:lpstr>Σκοποί  ενότητας 1</vt:lpstr>
      <vt:lpstr>Σκοποί  ενότητας 2</vt:lpstr>
      <vt:lpstr>PowerPoint Presentation</vt:lpstr>
      <vt:lpstr>Η αντιθετική χρήση μιας εικόνας 1</vt:lpstr>
      <vt:lpstr>Η αντιθετική χρήση μιας εικόνας 2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ΕΞΑΡΧΟΥ</dc:creator>
  <cp:lastModifiedBy>Costas</cp:lastModifiedBy>
  <cp:revision>206</cp:revision>
  <dcterms:created xsi:type="dcterms:W3CDTF">2012-09-06T09:03:05Z</dcterms:created>
  <dcterms:modified xsi:type="dcterms:W3CDTF">2015-01-21T21:39:52Z</dcterms:modified>
</cp:coreProperties>
</file>