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1" r:id="rId2"/>
    <p:sldId id="261" r:id="rId3"/>
    <p:sldId id="302" r:id="rId4"/>
    <p:sldId id="303" r:id="rId5"/>
    <p:sldId id="324" r:id="rId6"/>
    <p:sldId id="304" r:id="rId7"/>
    <p:sldId id="305" r:id="rId8"/>
    <p:sldId id="306" r:id="rId9"/>
    <p:sldId id="307" r:id="rId10"/>
    <p:sldId id="325" r:id="rId11"/>
    <p:sldId id="308" r:id="rId12"/>
    <p:sldId id="326" r:id="rId13"/>
    <p:sldId id="309" r:id="rId14"/>
    <p:sldId id="310" r:id="rId15"/>
    <p:sldId id="311" r:id="rId16"/>
    <p:sldId id="327" r:id="rId17"/>
    <p:sldId id="312" r:id="rId18"/>
    <p:sldId id="313" r:id="rId19"/>
    <p:sldId id="314" r:id="rId20"/>
    <p:sldId id="315" r:id="rId21"/>
    <p:sldId id="316" r:id="rId22"/>
    <p:sldId id="328" r:id="rId23"/>
    <p:sldId id="329" r:id="rId24"/>
    <p:sldId id="330" r:id="rId25"/>
    <p:sldId id="331" r:id="rId26"/>
    <p:sldId id="332" r:id="rId27"/>
    <p:sldId id="333" r:id="rId28"/>
    <p:sldId id="320" r:id="rId29"/>
    <p:sldId id="321" r:id="rId30"/>
    <p:sldId id="322" r:id="rId31"/>
    <p:sldId id="323"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03"/>
            <p14:sldId id="324"/>
            <p14:sldId id="304"/>
            <p14:sldId id="305"/>
            <p14:sldId id="306"/>
            <p14:sldId id="307"/>
            <p14:sldId id="325"/>
            <p14:sldId id="308"/>
            <p14:sldId id="326"/>
            <p14:sldId id="309"/>
            <p14:sldId id="310"/>
            <p14:sldId id="311"/>
            <p14:sldId id="327"/>
            <p14:sldId id="312"/>
            <p14:sldId id="313"/>
            <p14:sldId id="314"/>
            <p14:sldId id="315"/>
            <p14:sldId id="316"/>
            <p14:sldId id="328"/>
            <p14:sldId id="329"/>
            <p14:sldId id="330"/>
            <p14:sldId id="331"/>
            <p14:sldId id="332"/>
            <p14:sldId id="333"/>
            <p14:sldId id="320"/>
            <p14:sldId id="321"/>
            <p14:sldId id="322"/>
            <p14:sldId id="323"/>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88" d="100"/>
          <a:sy n="88" d="100"/>
        </p:scale>
        <p:origin x="15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74807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0200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25805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57634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65842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5443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738026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7652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673486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225585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287281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4188580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1608320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735807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941978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24688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68468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27891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47632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137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Διλήμματα μνήμης και λήθης</a:t>
            </a:r>
            <a:endParaRPr lang="el-GR" sz="1000" dirty="0" smtClean="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Διλήμματα μνήμης και λήθης</a:t>
            </a:r>
            <a:endParaRPr lang="el-GR" sz="1000" dirty="0" smtClean="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Διλήμματα μνήμης και λήθης</a:t>
            </a:r>
            <a:endParaRPr lang="el-GR" sz="1000" dirty="0" smtClean="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Διλήμματα μνήμης και λήθης</a:t>
            </a:r>
            <a:endParaRPr lang="el-GR" sz="1000" dirty="0" smtClean="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Διλήμματα μνήμης και λήθης</a:t>
            </a:r>
            <a:endParaRPr lang="el-GR" sz="1000" dirty="0" smtClean="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Διλήμματα μνήμης και λήθης</a:t>
            </a:r>
            <a:endParaRPr lang="el-GR" sz="1000" dirty="0" smtClean="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Διλήμματα μνήμης και λήθης</a:t>
            </a:r>
            <a:endParaRPr lang="el-GR" sz="1000" dirty="0" smtClean="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11:</a:t>
            </a:r>
            <a:r>
              <a:rPr lang="en-US" sz="2800" dirty="0" smtClean="0">
                <a:solidFill>
                  <a:srgbClr val="5075BC"/>
                </a:solidFill>
                <a:latin typeface="+mj-lt"/>
                <a:ea typeface="+mj-ea"/>
                <a:cs typeface="+mj-cs"/>
              </a:rPr>
              <a:t> </a:t>
            </a:r>
            <a:r>
              <a:rPr lang="el-GR" sz="2800" dirty="0" smtClean="0"/>
              <a:t>Διλήμματα μνήμης και λήθης</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229600" cy="2376264"/>
          </a:xfrm>
        </p:spPr>
        <p:txBody>
          <a:bodyPr>
            <a:normAutofit/>
          </a:bodyPr>
          <a:lstStyle/>
          <a:p>
            <a:pPr marL="0">
              <a:lnSpc>
                <a:spcPct val="120000"/>
              </a:lnSpc>
              <a:spcBef>
                <a:spcPts val="0"/>
              </a:spcBef>
            </a:pPr>
            <a:r>
              <a:rPr lang="el-GR" sz="2400" dirty="0" smtClean="0"/>
              <a:t>Οι από-</a:t>
            </a:r>
            <a:r>
              <a:rPr lang="el-GR" sz="2400" dirty="0" err="1" smtClean="0"/>
              <a:t>εδαφοποιημένες</a:t>
            </a:r>
            <a:r>
              <a:rPr lang="el-GR" sz="2400" dirty="0" smtClean="0"/>
              <a:t> </a:t>
            </a:r>
            <a:r>
              <a:rPr lang="el-GR" sz="2400" dirty="0"/>
              <a:t>σύγχρονες διασπορές αντικατέστησαν την αγάπη για την πατρίδα με την προσκόλληση στη μνήμη. Καθώς η μεταβίβαση της μνήμης από γενιά σε γενιά αδυνάτισε, τη θέση της κατέλαβε η εμπρόθετη καλλιέργεια της μνήμης. </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err="1"/>
              <a:t>Εργαλειοποίηση</a:t>
            </a:r>
            <a:r>
              <a:rPr lang="el-GR" dirty="0"/>
              <a:t> της </a:t>
            </a:r>
            <a:r>
              <a:rPr lang="el-GR" dirty="0" smtClean="0"/>
              <a:t>Μνήμης 2</a:t>
            </a:r>
            <a:endParaRPr lang="el-GR" dirty="0"/>
          </a:p>
        </p:txBody>
      </p:sp>
    </p:spTree>
    <p:extLst>
      <p:ext uri="{BB962C8B-B14F-4D97-AF65-F5344CB8AC3E}">
        <p14:creationId xmlns:p14="http://schemas.microsoft.com/office/powerpoint/2010/main" val="21024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a:t>
            </a:r>
            <a:r>
              <a:rPr lang="el-GR" dirty="0" smtClean="0"/>
              <a:t>λήθη 1</a:t>
            </a:r>
            <a:endParaRPr lang="el-GR" dirty="0"/>
          </a:p>
        </p:txBody>
      </p:sp>
      <p:sp>
        <p:nvSpPr>
          <p:cNvPr id="3" name="Content Placeholder 2"/>
          <p:cNvSpPr>
            <a:spLocks noGrp="1"/>
          </p:cNvSpPr>
          <p:nvPr>
            <p:ph idx="1"/>
          </p:nvPr>
        </p:nvSpPr>
        <p:spPr>
          <a:xfrm>
            <a:off x="457200" y="1844824"/>
            <a:ext cx="8229600" cy="3384376"/>
          </a:xfrm>
        </p:spPr>
        <p:txBody>
          <a:bodyPr>
            <a:normAutofit/>
          </a:bodyPr>
          <a:lstStyle/>
          <a:p>
            <a:pPr marL="0">
              <a:lnSpc>
                <a:spcPct val="120000"/>
              </a:lnSpc>
              <a:spcBef>
                <a:spcPts val="0"/>
              </a:spcBef>
            </a:pPr>
            <a:r>
              <a:rPr lang="el-GR" sz="2400" dirty="0"/>
              <a:t>Σ’ αυτή τη διαδικασία η λήθη  φαίνεται να έχει χάσει τα δικαιώματά της. Κι όμως, χωρίς λήθη ο κόσμος θα μας ήταν αφόρητος. Η υπερμνησία είναι εξίσου τραυματική με την αμνησία. </a:t>
            </a:r>
            <a:r>
              <a:rPr lang="el-GR" sz="2400" dirty="0" smtClean="0"/>
              <a:t>Άλλωστε, </a:t>
            </a:r>
            <a:r>
              <a:rPr lang="el-GR" sz="2400" dirty="0"/>
              <a:t>η λήθη βρίσκεται στις προϋποθέσεις της πολιτικής στις πιο πρωταρχικές της μορφές, εκεί που υπερβαίνει την άμεση και φυσική αντεκδίκηση, για να ρυθμίσει ειρηνικά τη συμβίωση. </a:t>
            </a:r>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2736304"/>
          </a:xfrm>
        </p:spPr>
        <p:txBody>
          <a:bodyPr>
            <a:normAutofit/>
          </a:bodyPr>
          <a:lstStyle/>
          <a:p>
            <a:pPr marL="0">
              <a:lnSpc>
                <a:spcPct val="120000"/>
              </a:lnSpc>
              <a:spcBef>
                <a:spcPts val="0"/>
              </a:spcBef>
            </a:pPr>
            <a:r>
              <a:rPr lang="el-GR" sz="2400" dirty="0" smtClean="0"/>
              <a:t>Τα </a:t>
            </a:r>
            <a:r>
              <a:rPr lang="el-GR" sz="2400" dirty="0"/>
              <a:t>παραδείγματα των αμνηστιών στην αρχαία Αθήνα, δείχνουν μια επιδέξια διαχείριση της μνήμης και της λήθης. Ο </a:t>
            </a:r>
            <a:r>
              <a:rPr lang="el-GR" sz="2400" dirty="0" err="1"/>
              <a:t>Ερνέστος</a:t>
            </a:r>
            <a:r>
              <a:rPr lang="el-GR" sz="2400" dirty="0"/>
              <a:t> </a:t>
            </a:r>
            <a:r>
              <a:rPr lang="el-GR" sz="2400" dirty="0" err="1"/>
              <a:t>Ρενάν</a:t>
            </a:r>
            <a:r>
              <a:rPr lang="el-GR" sz="2400" dirty="0"/>
              <a:t> έγραφε (στο «Τί είναι ένα έθνος;» 1882), πως «η λήθη είναι ουσιαστικός παράγων για τη δημιουργία ενός έθνους».</a:t>
            </a:r>
          </a:p>
        </p:txBody>
      </p:sp>
      <p:sp>
        <p:nvSpPr>
          <p:cNvPr id="4" name="Title 1"/>
          <p:cNvSpPr>
            <a:spLocks noGrp="1"/>
          </p:cNvSpPr>
          <p:nvPr>
            <p:ph type="title"/>
          </p:nvPr>
        </p:nvSpPr>
        <p:spPr>
          <a:xfrm>
            <a:off x="457200" y="274638"/>
            <a:ext cx="8229600" cy="1143000"/>
          </a:xfrm>
        </p:spPr>
        <p:txBody>
          <a:bodyPr/>
          <a:lstStyle/>
          <a:p>
            <a:r>
              <a:rPr lang="el-GR" dirty="0"/>
              <a:t>Η </a:t>
            </a:r>
            <a:r>
              <a:rPr lang="el-GR" dirty="0" smtClean="0"/>
              <a:t>λήθη 2</a:t>
            </a:r>
            <a:endParaRPr lang="el-GR" dirty="0"/>
          </a:p>
        </p:txBody>
      </p:sp>
    </p:spTree>
    <p:extLst>
      <p:ext uri="{BB962C8B-B14F-4D97-AF65-F5344CB8AC3E}">
        <p14:creationId xmlns:p14="http://schemas.microsoft.com/office/powerpoint/2010/main" val="1874303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08" y="260648"/>
            <a:ext cx="8579296" cy="1143000"/>
          </a:xfrm>
        </p:spPr>
        <p:txBody>
          <a:bodyPr>
            <a:normAutofit fontScale="90000"/>
          </a:bodyPr>
          <a:lstStyle/>
          <a:p>
            <a:r>
              <a:rPr lang="el-GR" dirty="0"/>
              <a:t>Επιλεκτική λήθη και επιλεκτική </a:t>
            </a:r>
            <a:r>
              <a:rPr lang="el-GR" dirty="0" smtClean="0"/>
              <a:t>μνήμη 1</a:t>
            </a:r>
            <a:endParaRPr lang="el-GR" dirty="0"/>
          </a:p>
        </p:txBody>
      </p:sp>
      <p:sp>
        <p:nvSpPr>
          <p:cNvPr id="3" name="Content Placeholder 2"/>
          <p:cNvSpPr>
            <a:spLocks noGrp="1"/>
          </p:cNvSpPr>
          <p:nvPr>
            <p:ph idx="1"/>
          </p:nvPr>
        </p:nvSpPr>
        <p:spPr>
          <a:xfrm>
            <a:off x="464156" y="1556792"/>
            <a:ext cx="8229600" cy="4824536"/>
          </a:xfrm>
        </p:spPr>
        <p:txBody>
          <a:bodyPr>
            <a:normAutofit fontScale="70000" lnSpcReduction="20000"/>
          </a:bodyPr>
          <a:lstStyle/>
          <a:p>
            <a:pPr marL="0">
              <a:lnSpc>
                <a:spcPct val="120000"/>
              </a:lnSpc>
              <a:spcBef>
                <a:spcPts val="0"/>
              </a:spcBef>
            </a:pPr>
            <a:r>
              <a:rPr lang="el-GR" b="1" dirty="0"/>
              <a:t>Η λήθη έχει χάσει τα δικαιώματά της αλλά όχι την παρουσία της. Η μουλωχτή παρουσία της λήθης </a:t>
            </a:r>
            <a:r>
              <a:rPr lang="el-GR" b="1" dirty="0" smtClean="0"/>
              <a:t>κάνει </a:t>
            </a:r>
            <a:r>
              <a:rPr lang="el-GR" b="1" dirty="0"/>
              <a:t>προβληματική, </a:t>
            </a:r>
            <a:r>
              <a:rPr lang="el-GR" b="1" dirty="0" smtClean="0"/>
              <a:t>ηθικά</a:t>
            </a:r>
            <a:r>
              <a:rPr lang="el-GR" b="1" dirty="0"/>
              <a:t>, την αναφορά στη μνήμη. </a:t>
            </a:r>
          </a:p>
          <a:p>
            <a:pPr marL="0" indent="0">
              <a:lnSpc>
                <a:spcPct val="120000"/>
              </a:lnSpc>
              <a:spcBef>
                <a:spcPts val="0"/>
              </a:spcBef>
              <a:buNone/>
            </a:pPr>
            <a:endParaRPr lang="el-GR" dirty="0" smtClean="0"/>
          </a:p>
          <a:p>
            <a:pPr marL="0" indent="0">
              <a:lnSpc>
                <a:spcPct val="120000"/>
              </a:lnSpc>
              <a:spcBef>
                <a:spcPts val="0"/>
              </a:spcBef>
              <a:buNone/>
            </a:pPr>
            <a:r>
              <a:rPr lang="el-GR" dirty="0" smtClean="0"/>
              <a:t>Λ.χ</a:t>
            </a:r>
            <a:r>
              <a:rPr lang="el-GR" dirty="0"/>
              <a:t>. αναφερόμαστε στην ιστορική μνήμη στην Ελλάδα, και συνήθως ο λόγος γίνεται για τις «χαμένες πατρίδες» στη </a:t>
            </a:r>
            <a:r>
              <a:rPr lang="el-GR" dirty="0" err="1"/>
              <a:t>Μικρασία</a:t>
            </a:r>
            <a:r>
              <a:rPr lang="el-GR" dirty="0"/>
              <a:t>. Ξεχνάμε όμως ότι πάνω από μισό εκατομμύριο μουσουλμάνοι, πολλοί από αυτούς ελληνόφωνοι, άφησαν «χαμένες πατρίδες» στα Βαλκάνια. </a:t>
            </a:r>
            <a:r>
              <a:rPr lang="el-GR" dirty="0" err="1"/>
              <a:t>Ποιός</a:t>
            </a:r>
            <a:r>
              <a:rPr lang="el-GR" dirty="0"/>
              <a:t> θυμάται ότι η Θεσσαλονίκη είναι μια χαμένη πατρίδα για τους Εβραίους, είτε αυτούς που χάθηκαν στα στρατόπεδα συγκέντρωσης είτε για κείνους που έφυγαν σ’ άλλους τόπους; Κι όταν αναφερόμαστε στο Ολοκαύτωμα και ο νους μας πάει μόνο στους Εβραίους,  ξεχνάμε τους Τσιγγάνους, τους Σλάβους, τους Κομμουνιστές, τους Ιεχωβάδες και τα άλλα θύματα. </a:t>
            </a:r>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3384376"/>
          </a:xfrm>
        </p:spPr>
        <p:txBody>
          <a:bodyPr>
            <a:normAutofit fontScale="85000" lnSpcReduction="10000"/>
          </a:bodyPr>
          <a:lstStyle/>
          <a:p>
            <a:pPr marL="0">
              <a:lnSpc>
                <a:spcPct val="110000"/>
              </a:lnSpc>
            </a:pPr>
            <a:r>
              <a:rPr lang="el-GR" sz="2800" dirty="0"/>
              <a:t>Επιλεκτικότητα της μνήμης; Αναπόφευκτα. Παρ΄ όλα αυτά όμως, υπάρχουν κάποιες σταθερές δεσμευτικές αρχές με βάση τις οποίες μπορούμε να θυμόμαστε και να λησμονούμε;  </a:t>
            </a:r>
          </a:p>
          <a:p>
            <a:pPr marL="0">
              <a:lnSpc>
                <a:spcPct val="110000"/>
              </a:lnSpc>
            </a:pPr>
            <a:r>
              <a:rPr lang="el-GR" sz="2800" dirty="0"/>
              <a:t>Δύσκολη απάντηση. Γιατί οι κατανομές της λήθης και της μνήμης αποτελούν περιοχές που οι εξουσίες με ζήλο διεκδικούν ως ζωτικό ιδεολογικό χώρο. </a:t>
            </a:r>
            <a:r>
              <a:rPr lang="el-GR" sz="2800" dirty="0" smtClean="0"/>
              <a:t>Εξάλλου, </a:t>
            </a:r>
            <a:r>
              <a:rPr lang="el-GR" sz="2800" dirty="0"/>
              <a:t>η πολιτική των ταυτοτήτων δεν σκοπεύει σε καθολικές αρχές, αλλά το </a:t>
            </a:r>
            <a:r>
              <a:rPr lang="el-GR" sz="2800" dirty="0" smtClean="0"/>
              <a:t>αντίθετο· </a:t>
            </a:r>
            <a:r>
              <a:rPr lang="el-GR" sz="2800" dirty="0"/>
              <a:t>στην ιδιαιτερότητα.</a:t>
            </a:r>
            <a:r>
              <a:rPr lang="el-GR" dirty="0"/>
              <a:t> </a:t>
            </a:r>
          </a:p>
          <a:p>
            <a:pPr marL="0"/>
            <a:endParaRPr lang="el-GR" dirty="0"/>
          </a:p>
        </p:txBody>
      </p:sp>
      <p:sp>
        <p:nvSpPr>
          <p:cNvPr id="4" name="Title 1"/>
          <p:cNvSpPr>
            <a:spLocks noGrp="1"/>
          </p:cNvSpPr>
          <p:nvPr>
            <p:ph type="title"/>
          </p:nvPr>
        </p:nvSpPr>
        <p:spPr>
          <a:xfrm>
            <a:off x="289308" y="260648"/>
            <a:ext cx="8579296" cy="1143000"/>
          </a:xfrm>
        </p:spPr>
        <p:txBody>
          <a:bodyPr>
            <a:normAutofit fontScale="90000"/>
          </a:bodyPr>
          <a:lstStyle/>
          <a:p>
            <a:r>
              <a:rPr lang="el-GR" dirty="0"/>
              <a:t>Επιλεκτική λήθη και επιλεκτική </a:t>
            </a:r>
            <a:r>
              <a:rPr lang="el-GR" dirty="0" smtClean="0"/>
              <a:t>μνήμη 2</a:t>
            </a:r>
            <a:endParaRPr lang="el-GR"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Μνήμη και </a:t>
            </a:r>
            <a:r>
              <a:rPr lang="el-GR" dirty="0" smtClean="0"/>
              <a:t>δικαιοσύνη 1</a:t>
            </a:r>
            <a:endParaRPr lang="el-GR" dirty="0"/>
          </a:p>
        </p:txBody>
      </p:sp>
      <p:sp>
        <p:nvSpPr>
          <p:cNvPr id="3" name="Content Placeholder 2"/>
          <p:cNvSpPr>
            <a:spLocks noGrp="1"/>
          </p:cNvSpPr>
          <p:nvPr>
            <p:ph idx="1"/>
          </p:nvPr>
        </p:nvSpPr>
        <p:spPr>
          <a:xfrm>
            <a:off x="464156" y="1556792"/>
            <a:ext cx="8229600" cy="4824536"/>
          </a:xfrm>
        </p:spPr>
        <p:txBody>
          <a:bodyPr>
            <a:normAutofit/>
          </a:bodyPr>
          <a:lstStyle/>
          <a:p>
            <a:pPr marL="0">
              <a:lnSpc>
                <a:spcPct val="120000"/>
              </a:lnSpc>
              <a:spcBef>
                <a:spcPts val="0"/>
              </a:spcBef>
            </a:pPr>
            <a:r>
              <a:rPr lang="el-GR" sz="2400" dirty="0"/>
              <a:t>Καθώς η μνήμη συνδέεται με τη δικαιοσύνη, θα μπορούσαμε να συζητήσουμε την εξής αρχή: </a:t>
            </a:r>
            <a:r>
              <a:rPr lang="el-GR" sz="2400" b="1" dirty="0"/>
              <a:t>Δικαιοσύνη προς τα θύματα του παρελθόντος σημαίνει δικαιοσύνη προς τα θύματα του παρόντος. </a:t>
            </a:r>
          </a:p>
          <a:p>
            <a:pPr marL="0" indent="0">
              <a:lnSpc>
                <a:spcPct val="120000"/>
              </a:lnSpc>
              <a:spcBef>
                <a:spcPts val="0"/>
              </a:spcBef>
              <a:buNone/>
            </a:pPr>
            <a:r>
              <a:rPr lang="el-GR" sz="2400" dirty="0" smtClean="0"/>
              <a:t>Π.χ</a:t>
            </a:r>
            <a:r>
              <a:rPr lang="el-GR" sz="2400" dirty="0"/>
              <a:t>. μνημονεύουμε τη </a:t>
            </a:r>
            <a:r>
              <a:rPr lang="el-GR" sz="2400" dirty="0" smtClean="0"/>
              <a:t>Μικρασιατική </a:t>
            </a:r>
            <a:r>
              <a:rPr lang="el-GR" sz="2400" dirty="0"/>
              <a:t>καταστροφή όχι μόνο για να θυμηθούμε τους δικούς μας ξεριζωμένους, αλλά και τους ξεριζωμούς τους σημερινούς, τα καραβάνια των προσφύγων που διασχίζουν σύνορα. </a:t>
            </a:r>
          </a:p>
        </p:txBody>
      </p:sp>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3960440"/>
          </a:xfrm>
        </p:spPr>
        <p:txBody>
          <a:bodyPr>
            <a:normAutofit fontScale="92500"/>
          </a:bodyPr>
          <a:lstStyle/>
          <a:p>
            <a:pPr marL="0">
              <a:lnSpc>
                <a:spcPct val="120000"/>
              </a:lnSpc>
              <a:spcBef>
                <a:spcPts val="0"/>
              </a:spcBef>
            </a:pPr>
            <a:r>
              <a:rPr lang="el-GR" sz="2600" dirty="0" smtClean="0"/>
              <a:t>Η </a:t>
            </a:r>
            <a:r>
              <a:rPr lang="el-GR" sz="2600" dirty="0"/>
              <a:t>ανάμνηση της προσφυγιάς και της μετανάστευσης θα αφήσει ανεπηρέαστη τη στάση μας απέναντι στους σημερινούς πρόσφυγες Αλβανούς, </a:t>
            </a:r>
            <a:r>
              <a:rPr lang="el-GR" sz="2600" dirty="0" err="1"/>
              <a:t>Ρωσοπόντιους</a:t>
            </a:r>
            <a:r>
              <a:rPr lang="el-GR" sz="2600" dirty="0"/>
              <a:t>, </a:t>
            </a:r>
            <a:r>
              <a:rPr lang="el-GR" sz="2600" dirty="0" smtClean="0"/>
              <a:t>κ.ά.; </a:t>
            </a:r>
            <a:r>
              <a:rPr lang="el-GR" sz="2600" dirty="0"/>
              <a:t>Μνημονεύουμε τα θύματα του ναζισμού για να σκεφτούμε τους παροξυσμούς του ρατσισμού που και σήμερα υπάρχει. Αν όμως είχαμε μάθει να θυμόμαστε ότι και οι Τσιγγάνοι ήταν αντικείμενο της ναζιστικής εξόντωσης, δεν θα  απελαύνονταν με τόση ευκολία από τη σημερινή Γερμανία. </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Μνήμη και </a:t>
            </a:r>
            <a:r>
              <a:rPr lang="el-GR" dirty="0" smtClean="0"/>
              <a:t>δικαιοσύνη 2</a:t>
            </a:r>
            <a:endParaRPr lang="el-GR" dirty="0"/>
          </a:p>
        </p:txBody>
      </p:sp>
    </p:spTree>
    <p:extLst>
      <p:ext uri="{BB962C8B-B14F-4D97-AF65-F5344CB8AC3E}">
        <p14:creationId xmlns:p14="http://schemas.microsoft.com/office/powerpoint/2010/main" val="2581163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Από το </a:t>
            </a:r>
            <a:r>
              <a:rPr lang="el-GR" dirty="0" smtClean="0"/>
              <a:t>τί </a:t>
            </a:r>
            <a:r>
              <a:rPr lang="el-GR" dirty="0"/>
              <a:t>στο πώς</a:t>
            </a:r>
          </a:p>
        </p:txBody>
      </p:sp>
      <p:sp>
        <p:nvSpPr>
          <p:cNvPr id="3" name="Content Placeholder 2"/>
          <p:cNvSpPr>
            <a:spLocks noGrp="1"/>
          </p:cNvSpPr>
          <p:nvPr>
            <p:ph idx="1"/>
          </p:nvPr>
        </p:nvSpPr>
        <p:spPr>
          <a:xfrm>
            <a:off x="475913" y="1628800"/>
            <a:ext cx="8229600" cy="3168351"/>
          </a:xfrm>
        </p:spPr>
        <p:txBody>
          <a:bodyPr>
            <a:normAutofit fontScale="85000" lnSpcReduction="10000"/>
          </a:bodyPr>
          <a:lstStyle/>
          <a:p>
            <a:pPr marL="0">
              <a:lnSpc>
                <a:spcPct val="110000"/>
              </a:lnSpc>
              <a:spcBef>
                <a:spcPts val="0"/>
              </a:spcBef>
            </a:pPr>
            <a:r>
              <a:rPr lang="el-GR" sz="2800" dirty="0"/>
              <a:t>Επιστρέφοντας  επομένως στο αρχικό ερώτημα, το πρόβλημα δεν είναι το τί πρέπει να θυμόμαστε και το τί να ξεχνάμε αλλά το πώς. Ο τρόπος προσέγγισης της μνήμης. Θα πρέπει όμως να γίνει σαφές ότι στο κείμενο αυτό προσεγγίζουμε τις ηθικές και πολιτικές πλευρές του διλήμματος μνήμη/λήθη. Οι ιστοριογραφικές και επιστημολογικές πλευρές, δηλαδή η μνήμη/λήθη ως εγγραφή του ιστορικού αρχείου στο σώμα μιας κοινωνίας, έχουν διαφορετικές παραμέτρους.</a:t>
            </a:r>
          </a:p>
          <a:p>
            <a:pPr marL="0"/>
            <a:endParaRPr lang="el-GR" dirty="0"/>
          </a:p>
        </p:txBody>
      </p:sp>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Συλλογικές ταυτότητες </a:t>
            </a:r>
          </a:p>
        </p:txBody>
      </p:sp>
      <p:sp>
        <p:nvSpPr>
          <p:cNvPr id="3" name="Content Placeholder 2"/>
          <p:cNvSpPr>
            <a:spLocks noGrp="1"/>
          </p:cNvSpPr>
          <p:nvPr>
            <p:ph idx="1"/>
          </p:nvPr>
        </p:nvSpPr>
        <p:spPr>
          <a:xfrm>
            <a:off x="469436" y="1844824"/>
            <a:ext cx="8229600" cy="2376263"/>
          </a:xfrm>
        </p:spPr>
        <p:txBody>
          <a:bodyPr>
            <a:normAutofit fontScale="92500"/>
          </a:bodyPr>
          <a:lstStyle/>
          <a:p>
            <a:pPr marL="0">
              <a:spcBef>
                <a:spcPts val="0"/>
              </a:spcBef>
            </a:pPr>
            <a:r>
              <a:rPr lang="el-GR" sz="2600" dirty="0"/>
              <a:t>Η ταυτότητα συνδέει το ατομικό με το συλλογικό, κοινωνικό. Η συνείδηση που έχει το άτομο για το ρόλο του στην κοινωνία. Η έννοια του κοινωνικού ρόλου. Φυσικός ή κατασκευασμένος; Αμετάβλητος ή μεταβαλλόμενος; Η ιστορική κατασκευή και μεταβολή του ρόλου και άρα της ταυτότητας. Η έννοια της «κατασκευής», διαφορετική από την επινόηση.</a:t>
            </a:r>
          </a:p>
          <a:p>
            <a:pPr marL="0"/>
            <a:endParaRPr lang="el-GR" dirty="0"/>
          </a:p>
        </p:txBody>
      </p:sp>
    </p:spTree>
    <p:extLst>
      <p:ext uri="{BB962C8B-B14F-4D97-AF65-F5344CB8AC3E}">
        <p14:creationId xmlns:p14="http://schemas.microsoft.com/office/powerpoint/2010/main" val="1019013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κατασκευάζεται μια ταυτότητα;</a:t>
            </a:r>
          </a:p>
        </p:txBody>
      </p:sp>
      <p:sp>
        <p:nvSpPr>
          <p:cNvPr id="3" name="Content Placeholder 2"/>
          <p:cNvSpPr>
            <a:spLocks noGrp="1"/>
          </p:cNvSpPr>
          <p:nvPr>
            <p:ph idx="1"/>
          </p:nvPr>
        </p:nvSpPr>
        <p:spPr>
          <a:xfrm>
            <a:off x="481178" y="1628800"/>
            <a:ext cx="8229600" cy="4032448"/>
          </a:xfrm>
        </p:spPr>
        <p:txBody>
          <a:bodyPr>
            <a:normAutofit fontScale="77500" lnSpcReduction="20000"/>
          </a:bodyPr>
          <a:lstStyle/>
          <a:p>
            <a:pPr marL="0">
              <a:lnSpc>
                <a:spcPct val="120000"/>
              </a:lnSpc>
            </a:pPr>
            <a:r>
              <a:rPr lang="el-GR" sz="3100" dirty="0"/>
              <a:t>Οι οργανωτικές αρχές και το περιεχόμενο. </a:t>
            </a:r>
          </a:p>
          <a:p>
            <a:pPr marL="0">
              <a:lnSpc>
                <a:spcPct val="120000"/>
              </a:lnSpc>
            </a:pPr>
            <a:r>
              <a:rPr lang="el-GR" sz="3100" dirty="0"/>
              <a:t> Οι οργανωτικές αρχές καθορίζονται από την κοινωνία συγχρονικά. Αφορούν τη λειτουργία της. Το περιεχόμενο από την εμπειρία και ιστορικά. Δηλαδή: Οι εμπειρίες αυτές </a:t>
            </a:r>
            <a:r>
              <a:rPr lang="el-GR" sz="3100" dirty="0" err="1"/>
              <a:t>καθεαυτές</a:t>
            </a:r>
            <a:r>
              <a:rPr lang="el-GR" sz="3100" dirty="0"/>
              <a:t> δεν μπορούν να συγκεκριμενοποιηθούν και να κωδικοποιηθούν σε ταυτότητα. Από την άλλη οι οργανωτικές αρχές και ο κοινωνικός ρόλος δεν μπορεί να γίνει πειστικός και να </a:t>
            </a:r>
            <a:r>
              <a:rPr lang="el-GR" sz="3100" dirty="0" err="1"/>
              <a:t>βρεί</a:t>
            </a:r>
            <a:r>
              <a:rPr lang="el-GR" sz="3100" dirty="0"/>
              <a:t> ανταπόκριση αν δεν αναφέρεται σε οικείες εμπειρίες. Σ’ αυτή την </a:t>
            </a:r>
            <a:r>
              <a:rPr lang="el-GR" sz="3100" dirty="0" err="1"/>
              <a:t>αλληλόδραση</a:t>
            </a:r>
            <a:r>
              <a:rPr lang="el-GR" sz="3100" dirty="0"/>
              <a:t> και οι δύο όροι αλλάζουν.</a:t>
            </a:r>
          </a:p>
          <a:p>
            <a:pPr marL="0"/>
            <a:endParaRPr lang="el-GR" dirty="0"/>
          </a:p>
        </p:txBody>
      </p:sp>
    </p:spTree>
    <p:extLst>
      <p:ext uri="{BB962C8B-B14F-4D97-AF65-F5344CB8AC3E}">
        <p14:creationId xmlns:p14="http://schemas.microsoft.com/office/powerpoint/2010/main" val="2924617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Διλήμματα μνήμης και </a:t>
            </a:r>
            <a:r>
              <a:rPr lang="el-GR" dirty="0" smtClean="0"/>
              <a:t>λήθης 1 </a:t>
            </a:r>
            <a:endParaRPr lang="el-GR" dirty="0"/>
          </a:p>
        </p:txBody>
      </p:sp>
      <p:sp>
        <p:nvSpPr>
          <p:cNvPr id="3" name="Content Placeholder 2"/>
          <p:cNvSpPr>
            <a:spLocks noGrp="1"/>
          </p:cNvSpPr>
          <p:nvPr>
            <p:ph idx="1"/>
          </p:nvPr>
        </p:nvSpPr>
        <p:spPr>
          <a:xfrm>
            <a:off x="443110" y="1844824"/>
            <a:ext cx="8229600" cy="3816424"/>
          </a:xfrm>
        </p:spPr>
        <p:txBody>
          <a:bodyPr>
            <a:normAutofit fontScale="77500" lnSpcReduction="20000"/>
          </a:bodyPr>
          <a:lstStyle/>
          <a:p>
            <a:pPr marL="0">
              <a:lnSpc>
                <a:spcPct val="120000"/>
              </a:lnSpc>
            </a:pPr>
            <a:r>
              <a:rPr lang="el-GR" sz="3100" dirty="0"/>
              <a:t>Γιατί οι Σέρβοι, Κροάτες, και  Βόσνιοι Μουσουλμάνοι   συμβουλεύονται  να ξεχάσουν το παρελθόν τους, ώστε να συμβιώσουν ειρηνικά, ενώ  πρέπει να διατηρούμε τη μνήμη των γερμανικών εγκλημάτων του πολέμου; </a:t>
            </a:r>
          </a:p>
          <a:p>
            <a:pPr marL="0">
              <a:lnSpc>
                <a:spcPct val="120000"/>
              </a:lnSpc>
            </a:pPr>
            <a:r>
              <a:rPr lang="el-GR" sz="3100" dirty="0" err="1"/>
              <a:t>Tί</a:t>
            </a:r>
            <a:r>
              <a:rPr lang="el-GR" sz="3100" dirty="0"/>
              <a:t> πρέπει να κάνουν οι Ιρλανδοί, οι Κύπριοι, οι Κούρδοι, οι Πόντιοι και οι </a:t>
            </a:r>
            <a:r>
              <a:rPr lang="el-GR" sz="3100" dirty="0" err="1"/>
              <a:t>Aρμένηδες</a:t>
            </a:r>
            <a:r>
              <a:rPr lang="el-GR" sz="3100" dirty="0"/>
              <a:t>; </a:t>
            </a:r>
          </a:p>
          <a:p>
            <a:pPr marL="0">
              <a:lnSpc>
                <a:spcPct val="120000"/>
              </a:lnSpc>
            </a:pPr>
            <a:r>
              <a:rPr lang="el-GR" sz="3100" dirty="0" err="1"/>
              <a:t>Oι</a:t>
            </a:r>
            <a:r>
              <a:rPr lang="el-GR" sz="3100" dirty="0"/>
              <a:t> Ισπανοί  και οι Έλληνες  με θύματα στον εμφύλιο; </a:t>
            </a:r>
          </a:p>
          <a:p>
            <a:pPr marL="0">
              <a:lnSpc>
                <a:spcPct val="120000"/>
              </a:lnSpc>
            </a:pPr>
            <a:r>
              <a:rPr lang="el-GR" sz="3100" dirty="0" err="1"/>
              <a:t>Oι</a:t>
            </a:r>
            <a:r>
              <a:rPr lang="el-GR" sz="3100" dirty="0"/>
              <a:t> </a:t>
            </a:r>
            <a:r>
              <a:rPr lang="el-GR" sz="3100" dirty="0" err="1"/>
              <a:t>Νοτιοαφρικανοί</a:t>
            </a:r>
            <a:r>
              <a:rPr lang="el-GR" sz="3100" dirty="0"/>
              <a:t>, να ξεχνούν ή να θυμούνται το </a:t>
            </a:r>
            <a:r>
              <a:rPr lang="el-GR" sz="3100" dirty="0" err="1"/>
              <a:t>Apartheid</a:t>
            </a:r>
            <a:r>
              <a:rPr lang="el-GR" sz="3100" dirty="0"/>
              <a:t>; </a:t>
            </a:r>
          </a:p>
          <a:p>
            <a:pPr marL="0"/>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Περιεχόμενο </a:t>
            </a:r>
            <a:r>
              <a:rPr lang="el-GR" dirty="0" smtClean="0"/>
              <a:t>ταυτοτήτων:</a:t>
            </a:r>
            <a:br>
              <a:rPr lang="el-GR" dirty="0" smtClean="0"/>
            </a:br>
            <a:r>
              <a:rPr lang="el-GR" dirty="0" smtClean="0"/>
              <a:t>Μνήμη </a:t>
            </a:r>
            <a:r>
              <a:rPr lang="el-GR" dirty="0"/>
              <a:t>και Εμπειρία</a:t>
            </a:r>
          </a:p>
        </p:txBody>
      </p:sp>
      <p:sp>
        <p:nvSpPr>
          <p:cNvPr id="3" name="Content Placeholder 2"/>
          <p:cNvSpPr>
            <a:spLocks noGrp="1"/>
          </p:cNvSpPr>
          <p:nvPr>
            <p:ph idx="1"/>
          </p:nvPr>
        </p:nvSpPr>
        <p:spPr>
          <a:xfrm>
            <a:off x="468299" y="1844824"/>
            <a:ext cx="8229600" cy="4032448"/>
          </a:xfrm>
        </p:spPr>
        <p:txBody>
          <a:bodyPr>
            <a:normAutofit fontScale="77500" lnSpcReduction="20000"/>
          </a:bodyPr>
          <a:lstStyle/>
          <a:p>
            <a:pPr marL="0">
              <a:lnSpc>
                <a:spcPct val="120000"/>
              </a:lnSpc>
              <a:spcBef>
                <a:spcPts val="0"/>
              </a:spcBef>
            </a:pPr>
            <a:r>
              <a:rPr lang="el-GR" sz="3100" dirty="0"/>
              <a:t>Μνήμη και εμπειρία. Υπάρχουν εμπειρίες που τις βιώσαμε (λ.χ. η Δικτατορία για τη δική μου γενιά, η Κατοχή για την αμέσως προηγούμενη, </a:t>
            </a:r>
            <a:r>
              <a:rPr lang="el-GR" sz="3100" dirty="0" err="1"/>
              <a:t>κ.ο.κ</a:t>
            </a:r>
            <a:r>
              <a:rPr lang="el-GR" sz="3100" dirty="0" err="1" smtClean="0"/>
              <a:t>.</a:t>
            </a:r>
            <a:r>
              <a:rPr lang="el-GR" sz="3100" dirty="0" smtClean="0"/>
              <a:t>). </a:t>
            </a:r>
            <a:r>
              <a:rPr lang="el-GR" sz="3100" dirty="0"/>
              <a:t>Υπάρχουν όμως και εμπειρίες μαθημένες. Η μνήμη και </a:t>
            </a:r>
            <a:r>
              <a:rPr lang="el-GR" sz="3100" dirty="0" smtClean="0"/>
              <a:t>πώς </a:t>
            </a:r>
            <a:r>
              <a:rPr lang="el-GR" sz="3100" dirty="0"/>
              <a:t>μεταδίδεται μέσα από τους κοινωνικούς μηχανισμούς. </a:t>
            </a:r>
            <a:r>
              <a:rPr lang="el-GR" sz="3100" dirty="0" smtClean="0"/>
              <a:t>Επομένως, </a:t>
            </a:r>
            <a:r>
              <a:rPr lang="el-GR" sz="3100" dirty="0"/>
              <a:t>ταυτότητα και μνήμη είναι αλληλένδετες. Ούτε η μνήμη, ούτε η ταυτότητα είναι σταθερές. Αναθεωρούμε τη μνήμη μας για να ταιριάζει στην ταυτότητά μας, και αλλάζουμε την ταυτότητά μας καθώς περνάμε μέσα από </a:t>
            </a:r>
            <a:r>
              <a:rPr lang="el-GR" sz="3100" dirty="0" smtClean="0"/>
              <a:t>καινούριες </a:t>
            </a:r>
            <a:r>
              <a:rPr lang="el-GR" sz="3100" dirty="0"/>
              <a:t>εμπειρίες και αποκτούμε </a:t>
            </a:r>
            <a:r>
              <a:rPr lang="el-GR" sz="3100" dirty="0" smtClean="0"/>
              <a:t>καινούριες </a:t>
            </a:r>
            <a:r>
              <a:rPr lang="el-GR" sz="3100" dirty="0"/>
              <a:t>ή αναθεωρούμε τις παλιές μας μνήμες.</a:t>
            </a:r>
          </a:p>
          <a:p>
            <a:pPr marL="0"/>
            <a:endParaRPr lang="el-GR" dirty="0"/>
          </a:p>
        </p:txBody>
      </p:sp>
    </p:spTree>
    <p:extLst>
      <p:ext uri="{BB962C8B-B14F-4D97-AF65-F5344CB8AC3E}">
        <p14:creationId xmlns:p14="http://schemas.microsoft.com/office/powerpoint/2010/main" val="1562170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έννοια του </a:t>
            </a:r>
            <a:r>
              <a:rPr lang="el-GR" dirty="0" smtClean="0"/>
              <a:t>"Άλλου" </a:t>
            </a:r>
            <a:r>
              <a:rPr lang="el-GR" dirty="0"/>
              <a:t>ή της "</a:t>
            </a:r>
            <a:r>
              <a:rPr lang="el-GR" dirty="0" smtClean="0"/>
              <a:t>Ετερότητας" 1</a:t>
            </a:r>
            <a:endParaRPr lang="el-GR" dirty="0"/>
          </a:p>
        </p:txBody>
      </p:sp>
      <p:sp>
        <p:nvSpPr>
          <p:cNvPr id="3" name="Content Placeholder 2"/>
          <p:cNvSpPr>
            <a:spLocks noGrp="1"/>
          </p:cNvSpPr>
          <p:nvPr>
            <p:ph idx="1"/>
          </p:nvPr>
        </p:nvSpPr>
        <p:spPr>
          <a:xfrm>
            <a:off x="438338" y="1844824"/>
            <a:ext cx="8229600" cy="3600400"/>
          </a:xfrm>
        </p:spPr>
        <p:txBody>
          <a:bodyPr>
            <a:noAutofit/>
          </a:bodyPr>
          <a:lstStyle/>
          <a:p>
            <a:pPr marL="0">
              <a:lnSpc>
                <a:spcPct val="120000"/>
              </a:lnSpc>
              <a:spcBef>
                <a:spcPts val="0"/>
              </a:spcBef>
            </a:pPr>
            <a:r>
              <a:rPr lang="el-GR" sz="2400" b="1" dirty="0" smtClean="0"/>
              <a:t>Το </a:t>
            </a:r>
            <a:r>
              <a:rPr lang="el-GR" sz="2400" b="1" dirty="0"/>
              <a:t>σύνολο των αντιλήψεων που προσδιορίζουν μια ταυτότητα καθορίζει και τον τρόπο που αντιλαμβανόμαστε τους </a:t>
            </a:r>
            <a:r>
              <a:rPr lang="el-GR" sz="2400" b="1" dirty="0" smtClean="0"/>
              <a:t>"άλλους".</a:t>
            </a:r>
            <a:endParaRPr lang="el-GR" sz="2400" b="1" dirty="0"/>
          </a:p>
          <a:p>
            <a:pPr marL="0" indent="0">
              <a:lnSpc>
                <a:spcPct val="120000"/>
              </a:lnSpc>
              <a:spcBef>
                <a:spcPts val="0"/>
              </a:spcBef>
              <a:buNone/>
            </a:pPr>
            <a:r>
              <a:rPr lang="el-GR" sz="2400" dirty="0" smtClean="0"/>
              <a:t>Π.χ</a:t>
            </a:r>
            <a:r>
              <a:rPr lang="el-GR" sz="2400" dirty="0"/>
              <a:t>. οι </a:t>
            </a:r>
            <a:r>
              <a:rPr lang="el-GR" sz="2400" dirty="0" smtClean="0"/>
              <a:t>Έλληνες </a:t>
            </a:r>
            <a:r>
              <a:rPr lang="el-GR" sz="2400" dirty="0"/>
              <a:t>τους Τούρκους και αντίστροφα. Οι Ευρωπαίοι τους Ασιάτες, οι ανώτερες και εγγράμματες τάξεις τις κατώτερες, οι άνδρες τις γυναίκες, οι ηλικιωμένοι τους νέους και αντίστροφα. </a:t>
            </a:r>
          </a:p>
        </p:txBody>
      </p:sp>
    </p:spTree>
    <p:extLst>
      <p:ext uri="{BB962C8B-B14F-4D97-AF65-F5344CB8AC3E}">
        <p14:creationId xmlns:p14="http://schemas.microsoft.com/office/powerpoint/2010/main" val="1800511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420" y="1844824"/>
            <a:ext cx="8229600" cy="3384376"/>
          </a:xfrm>
        </p:spPr>
        <p:txBody>
          <a:bodyPr>
            <a:normAutofit/>
          </a:bodyPr>
          <a:lstStyle/>
          <a:p>
            <a:pPr marL="0">
              <a:lnSpc>
                <a:spcPct val="120000"/>
              </a:lnSpc>
              <a:spcBef>
                <a:spcPts val="0"/>
              </a:spcBef>
            </a:pPr>
            <a:r>
              <a:rPr lang="el-GR" sz="2400" b="1" dirty="0" smtClean="0"/>
              <a:t>Συνήθως </a:t>
            </a:r>
            <a:r>
              <a:rPr lang="el-GR" sz="2400" b="1" dirty="0"/>
              <a:t>ο "άλλος" είναι ό,τι δεν είναι ο εαυτός. </a:t>
            </a:r>
            <a:r>
              <a:rPr lang="el-GR" sz="2400" dirty="0"/>
              <a:t>Του αποδίδονται οι αρνητικές ιδιότητες των οποίων το θετικό αντίστοιχο βρίσκεται στην εικόνα του εαυτού (ιστοριογραφικά στερεότυπα). Ακόμη περισσότερο, η μελέτη του "άλλου" χρησιμοποιείται για την </a:t>
            </a:r>
            <a:r>
              <a:rPr lang="el-GR" sz="2400" dirty="0" err="1"/>
              <a:t>αυτοδιάγνωση</a:t>
            </a:r>
            <a:r>
              <a:rPr lang="el-GR" sz="2400" dirty="0"/>
              <a:t> ή την </a:t>
            </a:r>
            <a:r>
              <a:rPr lang="el-GR" sz="2400" dirty="0" err="1"/>
              <a:t>αυτοεπιβεβαίωση</a:t>
            </a:r>
            <a:r>
              <a:rPr lang="el-GR" sz="2400" dirty="0"/>
              <a:t>. </a:t>
            </a:r>
          </a:p>
          <a:p>
            <a:pPr marL="0">
              <a:lnSpc>
                <a:spcPct val="120000"/>
              </a:lnSpc>
              <a:spcBef>
                <a:spcPts val="0"/>
              </a:spcBef>
            </a:pPr>
            <a:r>
              <a:rPr lang="el-GR" sz="2400" dirty="0" err="1"/>
              <a:t>Edward</a:t>
            </a:r>
            <a:r>
              <a:rPr lang="el-GR" sz="2400" dirty="0"/>
              <a:t> </a:t>
            </a:r>
            <a:r>
              <a:rPr lang="el-GR" sz="2400" dirty="0" err="1"/>
              <a:t>Said</a:t>
            </a:r>
            <a:r>
              <a:rPr lang="el-GR" sz="2400" dirty="0"/>
              <a:t>, </a:t>
            </a:r>
            <a:r>
              <a:rPr lang="el-GR" sz="2400" b="1" dirty="0" err="1"/>
              <a:t>Οριενταλισμός</a:t>
            </a:r>
            <a:r>
              <a:rPr lang="el-GR" sz="2400" b="1" dirty="0"/>
              <a:t>.</a:t>
            </a:r>
            <a:r>
              <a:rPr lang="el-GR" sz="2400" dirty="0"/>
              <a:t> </a:t>
            </a:r>
          </a:p>
        </p:txBody>
      </p:sp>
      <p:sp>
        <p:nvSpPr>
          <p:cNvPr id="4" name="Title 1"/>
          <p:cNvSpPr>
            <a:spLocks noGrp="1"/>
          </p:cNvSpPr>
          <p:nvPr>
            <p:ph type="title"/>
          </p:nvPr>
        </p:nvSpPr>
        <p:spPr>
          <a:xfrm>
            <a:off x="457200" y="274638"/>
            <a:ext cx="8229600" cy="1143000"/>
          </a:xfrm>
        </p:spPr>
        <p:txBody>
          <a:bodyPr>
            <a:normAutofit fontScale="90000"/>
          </a:bodyPr>
          <a:lstStyle/>
          <a:p>
            <a:r>
              <a:rPr lang="el-GR" dirty="0"/>
              <a:t>Η έννοια του </a:t>
            </a:r>
            <a:r>
              <a:rPr lang="el-GR" dirty="0" smtClean="0"/>
              <a:t>"Άλλου" </a:t>
            </a:r>
            <a:r>
              <a:rPr lang="el-GR" dirty="0"/>
              <a:t>ή της "</a:t>
            </a:r>
            <a:r>
              <a:rPr lang="el-GR" dirty="0" smtClean="0"/>
              <a:t>Ετερότητας" </a:t>
            </a:r>
            <a:r>
              <a:rPr lang="el-GR" dirty="0"/>
              <a:t>2</a:t>
            </a:r>
          </a:p>
        </p:txBody>
      </p:sp>
    </p:spTree>
    <p:extLst>
      <p:ext uri="{BB962C8B-B14F-4D97-AF65-F5344CB8AC3E}">
        <p14:creationId xmlns:p14="http://schemas.microsoft.com/office/powerpoint/2010/main" val="2381982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884374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224154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122931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3370103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a:t>
            </a:r>
            <a:r>
              <a:rPr lang="el-GR" sz="2000" dirty="0"/>
              <a:t>Διλήμματα μνήμης και λήθης».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1280558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466094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98346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816424"/>
          </a:xfrm>
        </p:spPr>
        <p:txBody>
          <a:bodyPr>
            <a:normAutofit/>
          </a:bodyPr>
          <a:lstStyle/>
          <a:p>
            <a:pPr marL="0">
              <a:lnSpc>
                <a:spcPct val="110000"/>
              </a:lnSpc>
            </a:pPr>
            <a:r>
              <a:rPr lang="el-GR" sz="2400" dirty="0"/>
              <a:t>Η καλλιέργεια της μνήμης ή της λήθης είναι προφανώς ένα ζήτημα ηθικό, πολιτικό και βέβαια ιστορικό. </a:t>
            </a:r>
          </a:p>
          <a:p>
            <a:pPr marL="0">
              <a:lnSpc>
                <a:spcPct val="110000"/>
              </a:lnSpc>
            </a:pPr>
            <a:r>
              <a:rPr lang="el-GR" sz="2400" dirty="0"/>
              <a:t>Όσο κι αν φαίνεται παράξενο, ο λόγος περί μνήμης απέκτησε ένταση και πυκνότητα τις τελευταίες δεκαετίες συνοδεύοντας το πρακτικό και θεωρητικό ενδιαφέρον για τις ταυτότητες. </a:t>
            </a:r>
          </a:p>
          <a:p>
            <a:pPr marL="0">
              <a:lnSpc>
                <a:spcPct val="110000"/>
              </a:lnSpc>
            </a:pPr>
            <a:r>
              <a:rPr lang="el-GR" sz="2400" dirty="0"/>
              <a:t>Η μνήμη θεωρείται ο πυρήνας της ταυτότητας. </a:t>
            </a:r>
          </a:p>
        </p:txBody>
      </p:sp>
      <p:sp>
        <p:nvSpPr>
          <p:cNvPr id="4" name="Title 1"/>
          <p:cNvSpPr>
            <a:spLocks noGrp="1"/>
          </p:cNvSpPr>
          <p:nvPr>
            <p:ph type="title"/>
          </p:nvPr>
        </p:nvSpPr>
        <p:spPr>
          <a:xfrm>
            <a:off x="457200" y="274638"/>
            <a:ext cx="8229600" cy="1143000"/>
          </a:xfrm>
        </p:spPr>
        <p:txBody>
          <a:bodyPr/>
          <a:lstStyle/>
          <a:p>
            <a:r>
              <a:rPr lang="el-GR" dirty="0"/>
              <a:t>Διλήμματα μνήμης και </a:t>
            </a:r>
            <a:r>
              <a:rPr lang="el-GR" dirty="0" smtClean="0"/>
              <a:t>λήθης 2 </a:t>
            </a:r>
            <a:endParaRPr lang="el-GR"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l-GR" sz="2000" b="1" dirty="0" smtClean="0"/>
          </a:p>
        </p:txBody>
      </p:sp>
    </p:spTree>
    <p:extLst>
      <p:ext uri="{BB962C8B-B14F-4D97-AF65-F5344CB8AC3E}">
        <p14:creationId xmlns:p14="http://schemas.microsoft.com/office/powerpoint/2010/main" val="411445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l-GR" sz="2000" b="1" dirty="0" smtClean="0"/>
          </a:p>
        </p:txBody>
      </p:sp>
    </p:spTree>
    <p:extLst>
      <p:ext uri="{BB962C8B-B14F-4D97-AF65-F5344CB8AC3E}">
        <p14:creationId xmlns:p14="http://schemas.microsoft.com/office/powerpoint/2010/main" val="3966053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Ιστορία ή Μνήμη</a:t>
            </a:r>
            <a:r>
              <a:rPr lang="el-GR" dirty="0" smtClean="0"/>
              <a:t>; 1</a:t>
            </a:r>
            <a:endParaRPr lang="el-GR" dirty="0"/>
          </a:p>
        </p:txBody>
      </p:sp>
      <p:sp>
        <p:nvSpPr>
          <p:cNvPr id="3" name="Content Placeholder 2"/>
          <p:cNvSpPr>
            <a:spLocks noGrp="1"/>
          </p:cNvSpPr>
          <p:nvPr>
            <p:ph idx="1"/>
          </p:nvPr>
        </p:nvSpPr>
        <p:spPr>
          <a:xfrm>
            <a:off x="457200" y="1844824"/>
            <a:ext cx="8229600" cy="2376264"/>
          </a:xfrm>
        </p:spPr>
        <p:txBody>
          <a:bodyPr>
            <a:normAutofit/>
          </a:bodyPr>
          <a:lstStyle/>
          <a:p>
            <a:pPr marL="0">
              <a:lnSpc>
                <a:spcPct val="120000"/>
              </a:lnSpc>
              <a:spcBef>
                <a:spcPts val="0"/>
              </a:spcBef>
            </a:pPr>
            <a:r>
              <a:rPr lang="el-GR" sz="2400" dirty="0"/>
              <a:t>Η εποχή που καθοδηγήθηκε από τις βασικές ιδέες του Διαφωτισμού, και επομένως από την ιδέα της προόδου, έδινε έμφαση στην ιστορία και όχι στη μνήμη. Το πρόβλημα ήταν η απελευθέρωση από το παρελθόν. Η ιστορία επομένως αποσκοπούσε στην εκλογικευμένη ανασυγκρότησή του. </a:t>
            </a:r>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229600" cy="2736304"/>
          </a:xfrm>
        </p:spPr>
        <p:txBody>
          <a:bodyPr>
            <a:normAutofit/>
          </a:bodyPr>
          <a:lstStyle/>
          <a:p>
            <a:pPr marL="0">
              <a:lnSpc>
                <a:spcPct val="120000"/>
              </a:lnSpc>
              <a:spcBef>
                <a:spcPts val="0"/>
              </a:spcBef>
            </a:pPr>
            <a:r>
              <a:rPr lang="el-GR" sz="2400" dirty="0" smtClean="0"/>
              <a:t>Γι’ αυτό </a:t>
            </a:r>
            <a:r>
              <a:rPr lang="el-GR" sz="2400" dirty="0"/>
              <a:t>βασίστηκε  στη διαμεσολάβηση της μνήμης από έννοιες καθολικές. Η ιστορία ως μορφή γνώσης τοποθετεί την βιωμένη ή παραδομένη εμπειρία στην ανάλυση των δομών μιας κοινωνίας και των αιτιωδών συναφειών που υπόκεινται στην εξέλιξή της. Αν αντικείμενο της μνήμης είναι το παρελθόν, της ιστορίας είναι ο </a:t>
            </a:r>
            <a:r>
              <a:rPr lang="el-GR" sz="2400" dirty="0" smtClean="0"/>
              <a:t>ιστορικός </a:t>
            </a:r>
            <a:r>
              <a:rPr lang="el-GR" sz="2400" dirty="0"/>
              <a:t>χρόνος. </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Ιστορία ή Μνήμη</a:t>
            </a:r>
            <a:r>
              <a:rPr lang="el-GR" dirty="0" smtClean="0"/>
              <a:t>; 2</a:t>
            </a:r>
            <a:endParaRPr lang="el-GR" dirty="0"/>
          </a:p>
        </p:txBody>
      </p:sp>
    </p:spTree>
    <p:extLst>
      <p:ext uri="{BB962C8B-B14F-4D97-AF65-F5344CB8AC3E}">
        <p14:creationId xmlns:p14="http://schemas.microsoft.com/office/powerpoint/2010/main" val="45457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112568"/>
          </a:xfrm>
        </p:spPr>
        <p:txBody>
          <a:bodyPr>
            <a:normAutofit fontScale="77500" lnSpcReduction="20000"/>
          </a:bodyPr>
          <a:lstStyle/>
          <a:p>
            <a:pPr marL="0">
              <a:lnSpc>
                <a:spcPct val="120000"/>
              </a:lnSpc>
            </a:pPr>
            <a:r>
              <a:rPr lang="el-GR" sz="3100" dirty="0"/>
              <a:t>Αν όμως η ιστορία ανέδειξε τον ιστορικό ως διαμεσολαβητή ανάμεσα στο παρελθόν και στο παρόν, αυτός ο διαμεσολαβητής δεν ήταν ουδέτερος ή ανιδιοτελής. </a:t>
            </a:r>
            <a:endParaRPr lang="el-GR" sz="3100" dirty="0" smtClean="0"/>
          </a:p>
          <a:p>
            <a:pPr marL="0">
              <a:lnSpc>
                <a:spcPct val="120000"/>
              </a:lnSpc>
            </a:pPr>
            <a:r>
              <a:rPr lang="el-GR" sz="3100" dirty="0" smtClean="0"/>
              <a:t>Η </a:t>
            </a:r>
            <a:r>
              <a:rPr lang="el-GR" sz="3100" dirty="0"/>
              <a:t>ιστορία υπηρέτησε το εθνικό κράτος στην ανάδυσή του, τις άρχουσες ελίτ και την </a:t>
            </a:r>
            <a:r>
              <a:rPr lang="el-GR" sz="3100" dirty="0" err="1"/>
              <a:t>ομοιογενοποίηση</a:t>
            </a:r>
            <a:r>
              <a:rPr lang="el-GR" sz="3100" dirty="0"/>
              <a:t> των κοινωνιών. Σ’ αυτή τη διαδικασία λειτούργησε επιλεκτικά.  </a:t>
            </a:r>
            <a:endParaRPr lang="el-GR" sz="3100" dirty="0" smtClean="0"/>
          </a:p>
          <a:p>
            <a:pPr marL="0">
              <a:lnSpc>
                <a:spcPct val="120000"/>
              </a:lnSpc>
            </a:pPr>
            <a:r>
              <a:rPr lang="el-GR" sz="3100" dirty="0" smtClean="0"/>
              <a:t>Ορισμένες </a:t>
            </a:r>
            <a:r>
              <a:rPr lang="el-GR" sz="3100" dirty="0"/>
              <a:t>περίοδοι και ορισμένες εμπειρίες αναδείχτηκαν. Άλλες αποσιωπήθηκαν ή απλώς δεν ανασύρθηκαν από τη σιωπή και την καταφρόνηση. </a:t>
            </a:r>
            <a:endParaRPr lang="el-GR" sz="3100" dirty="0" smtClean="0"/>
          </a:p>
          <a:p>
            <a:pPr marL="0">
              <a:lnSpc>
                <a:spcPct val="120000"/>
              </a:lnSpc>
            </a:pPr>
            <a:r>
              <a:rPr lang="el-GR" sz="3100" dirty="0" smtClean="0"/>
              <a:t>Την </a:t>
            </a:r>
            <a:r>
              <a:rPr lang="el-GR" sz="3100" dirty="0"/>
              <a:t>ιστορία την γράφουν οι νικητές. Αλλά και οι ηττημένοι εκδικούνται.</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Ιστορία ή Μνήμη</a:t>
            </a:r>
            <a:r>
              <a:rPr lang="el-GR" dirty="0" smtClean="0"/>
              <a:t>; 3</a:t>
            </a:r>
            <a:endParaRPr lang="el-GR"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246043"/>
          </a:xfrm>
        </p:spPr>
        <p:txBody>
          <a:bodyPr>
            <a:normAutofit fontScale="70000" lnSpcReduction="20000"/>
          </a:bodyPr>
          <a:lstStyle/>
          <a:p>
            <a:pPr marL="0">
              <a:lnSpc>
                <a:spcPct val="120000"/>
              </a:lnSpc>
            </a:pPr>
            <a:r>
              <a:rPr lang="el-GR" sz="3400" dirty="0"/>
              <a:t>Σ’ αυτή την εκδίκηση οφείλεται και η ανάδειξη της μνήμης. Γιατί αν οι κατώτερες τάξεις, οι καταπιεσμένοι λαοί και κοινωνικές ομάδες δεν διαθέτουν την πολυτέλεια των αρχείων και της καταγραφής,  έχουν τους δικούς τους τρόπους να διατηρήσουν την αξιοπρέπειά τους, να εκφράσουν την αντίστασή τους, να συντηρήσουν την ελπίδα της χειραφέτησης. </a:t>
            </a:r>
            <a:endParaRPr lang="el-GR" sz="3400" dirty="0" smtClean="0"/>
          </a:p>
          <a:p>
            <a:pPr marL="0">
              <a:lnSpc>
                <a:spcPct val="120000"/>
              </a:lnSpc>
            </a:pPr>
            <a:r>
              <a:rPr lang="el-GR" sz="3400" dirty="0" smtClean="0"/>
              <a:t>Αν </a:t>
            </a:r>
            <a:r>
              <a:rPr lang="el-GR" sz="3400" dirty="0"/>
              <a:t>οι νικητές είχαν την ιστορία, οι νικημένοι απαντούσαν με τη μνήμη. Αν οι Ναζί κατέστρεψαν τα τεκμήρια στα στρατόπεδα εξόντωσης, τα θύματα που επέζησαν είχαν τις προσωπικές τους μαρτυρίες. </a:t>
            </a:r>
            <a:endParaRPr lang="el-GR" sz="3400" dirty="0" smtClean="0"/>
          </a:p>
          <a:p>
            <a:pPr marL="0">
              <a:lnSpc>
                <a:spcPct val="120000"/>
              </a:lnSpc>
            </a:pPr>
            <a:r>
              <a:rPr lang="el-GR" sz="3400" dirty="0" smtClean="0"/>
              <a:t>Και </a:t>
            </a:r>
            <a:r>
              <a:rPr lang="el-GR" sz="3400" dirty="0"/>
              <a:t>αν η επίσημη ιστορία είχε εξαφανίσει την παρουσία τους, τα θύματα των διώξεων, όπως στη Ρωσία, απαντούσαν περισυλλέγοντας τις θρυμματισμένες τους μνήμες. </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Ιστορία ή Μνήμη</a:t>
            </a:r>
            <a:r>
              <a:rPr lang="el-GR" dirty="0" smtClean="0"/>
              <a:t>; 4</a:t>
            </a:r>
            <a:endParaRPr lang="el-GR"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Μαρτυρία</a:t>
            </a:r>
          </a:p>
        </p:txBody>
      </p:sp>
      <p:sp>
        <p:nvSpPr>
          <p:cNvPr id="3" name="Content Placeholder 2"/>
          <p:cNvSpPr>
            <a:spLocks noGrp="1"/>
          </p:cNvSpPr>
          <p:nvPr>
            <p:ph idx="1"/>
          </p:nvPr>
        </p:nvSpPr>
        <p:spPr>
          <a:xfrm>
            <a:off x="457200" y="1916833"/>
            <a:ext cx="8229600" cy="1872207"/>
          </a:xfrm>
        </p:spPr>
        <p:txBody>
          <a:bodyPr>
            <a:normAutofit lnSpcReduction="10000"/>
          </a:bodyPr>
          <a:lstStyle/>
          <a:p>
            <a:pPr marL="0">
              <a:spcBef>
                <a:spcPts val="0"/>
              </a:spcBef>
            </a:pPr>
            <a:r>
              <a:rPr lang="el-GR" sz="2400" dirty="0"/>
              <a:t>Η μνήμη απαντούσε στην αρχειακή τεκμηρίωση της ιστορίας με την δικαιωματική παρρησία του </a:t>
            </a:r>
            <a:r>
              <a:rPr lang="el-GR" sz="2400" dirty="0" err="1"/>
              <a:t>επιζήσαντος</a:t>
            </a:r>
            <a:r>
              <a:rPr lang="el-GR" sz="2400" dirty="0"/>
              <a:t>, στην εμβρίθεια της ανάλυσης με τη συναισθηματική φόρτιση του υποκειμενικού βιώματος, με τη μαρτυρία, τα </a:t>
            </a:r>
            <a:r>
              <a:rPr lang="el-GR" sz="2400" dirty="0" err="1"/>
              <a:t>αδιαμεσολάβητα</a:t>
            </a:r>
            <a:r>
              <a:rPr lang="el-GR" sz="2400" dirty="0"/>
              <a:t> κατάλοιπα. </a:t>
            </a:r>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Εργαλειοποίηση</a:t>
            </a:r>
            <a:r>
              <a:rPr lang="el-GR" dirty="0"/>
              <a:t> της </a:t>
            </a:r>
            <a:r>
              <a:rPr lang="el-GR" dirty="0" smtClean="0"/>
              <a:t>Μνήμης 1</a:t>
            </a:r>
            <a:endParaRPr lang="el-GR" dirty="0"/>
          </a:p>
        </p:txBody>
      </p:sp>
      <p:sp>
        <p:nvSpPr>
          <p:cNvPr id="3" name="Content Placeholder 2"/>
          <p:cNvSpPr>
            <a:spLocks noGrp="1"/>
          </p:cNvSpPr>
          <p:nvPr>
            <p:ph idx="1"/>
          </p:nvPr>
        </p:nvSpPr>
        <p:spPr>
          <a:xfrm>
            <a:off x="457200" y="1844824"/>
            <a:ext cx="8229600" cy="2952327"/>
          </a:xfrm>
        </p:spPr>
        <p:txBody>
          <a:bodyPr>
            <a:normAutofit fontScale="92500"/>
          </a:bodyPr>
          <a:lstStyle/>
          <a:p>
            <a:pPr marL="0">
              <a:lnSpc>
                <a:spcPct val="120000"/>
              </a:lnSpc>
              <a:spcBef>
                <a:spcPts val="0"/>
              </a:spcBef>
            </a:pPr>
            <a:r>
              <a:rPr lang="el-GR" sz="2600" dirty="0"/>
              <a:t>Η αθωότητα των πραγμάτων δεν διατηρείται. Η μνήμη </a:t>
            </a:r>
            <a:r>
              <a:rPr lang="el-GR" sz="2600" dirty="0" err="1"/>
              <a:t>εργαλειοποιήθηκε</a:t>
            </a:r>
            <a:r>
              <a:rPr lang="el-GR" sz="2600" dirty="0"/>
              <a:t>. Το Ολοκαύτωμα έγινε κρατική ιδεολογία στο Ισραήλ και πυροδότησε μια βιομηχανία μνήμης. Τα εθνικιστικά και μειονοτικά κινήματα χρησιμοποίησαν τον αποσπασματικό και συναισθηματικό </a:t>
            </a:r>
            <a:r>
              <a:rPr lang="el-GR" sz="2600" dirty="0" smtClean="0"/>
              <a:t>λόγο </a:t>
            </a:r>
            <a:r>
              <a:rPr lang="el-GR" sz="2600" dirty="0"/>
              <a:t>περί μνήμης ως ιδεολογία διεκδίκησης, και ακύρωσης της μνήμης του γείτονά τους. </a:t>
            </a:r>
          </a:p>
          <a:p>
            <a:pPr marL="0"/>
            <a:endParaRPr lang="el-GR"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1656</TotalTime>
  <Words>1910</Words>
  <Application>Microsoft Office PowerPoint</Application>
  <PresentationFormat>On-screen Show (4:3)</PresentationFormat>
  <Paragraphs>152</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Θέμα του Office</vt:lpstr>
      <vt:lpstr>II29 Θεωρία της Ιστορίας</vt:lpstr>
      <vt:lpstr>Διλήμματα μνήμης και λήθης 1 </vt:lpstr>
      <vt:lpstr>Διλήμματα μνήμης και λήθης 2 </vt:lpstr>
      <vt:lpstr>Ιστορία ή Μνήμη; 1</vt:lpstr>
      <vt:lpstr>Ιστορία ή Μνήμη; 2</vt:lpstr>
      <vt:lpstr>Ιστορία ή Μνήμη; 3</vt:lpstr>
      <vt:lpstr>Ιστορία ή Μνήμη; 4</vt:lpstr>
      <vt:lpstr>Μαρτυρία</vt:lpstr>
      <vt:lpstr>Εργαλειοποίηση της Μνήμης 1</vt:lpstr>
      <vt:lpstr>Εργαλειοποίηση της Μνήμης 2</vt:lpstr>
      <vt:lpstr>Η λήθη 1</vt:lpstr>
      <vt:lpstr>Η λήθη 2</vt:lpstr>
      <vt:lpstr>Επιλεκτική λήθη και επιλεκτική μνήμη 1</vt:lpstr>
      <vt:lpstr>Επιλεκτική λήθη και επιλεκτική μνήμη 2</vt:lpstr>
      <vt:lpstr>Μνήμη και δικαιοσύνη 1</vt:lpstr>
      <vt:lpstr>Μνήμη και δικαιοσύνη 2</vt:lpstr>
      <vt:lpstr>Από το τί στο πώς</vt:lpstr>
      <vt:lpstr>Συλλογικές ταυτότητες </vt:lpstr>
      <vt:lpstr>Πώς κατασκευάζεται μια ταυτότητα;</vt:lpstr>
      <vt:lpstr>Περιεχόμενο ταυτοτήτων: Μνήμη και Εμπειρία</vt:lpstr>
      <vt:lpstr>Η έννοια του "Άλλου" ή της "Ετερότητας" 1</vt:lpstr>
      <vt:lpstr>Η έννοια του "Άλλου" ή της "Ετερότητας" 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208</cp:revision>
  <dcterms:created xsi:type="dcterms:W3CDTF">2012-09-06T09:03:05Z</dcterms:created>
  <dcterms:modified xsi:type="dcterms:W3CDTF">2015-01-21T21:36:22Z</dcterms:modified>
</cp:coreProperties>
</file>