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1" r:id="rId2"/>
    <p:sldId id="261" r:id="rId3"/>
    <p:sldId id="302" r:id="rId4"/>
    <p:sldId id="303" r:id="rId5"/>
    <p:sldId id="32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30" r:id="rId16"/>
    <p:sldId id="313" r:id="rId17"/>
    <p:sldId id="314" r:id="rId18"/>
    <p:sldId id="315" r:id="rId19"/>
    <p:sldId id="316" r:id="rId20"/>
    <p:sldId id="317" r:id="rId21"/>
    <p:sldId id="318" r:id="rId22"/>
    <p:sldId id="328" r:id="rId23"/>
    <p:sldId id="319" r:id="rId24"/>
    <p:sldId id="320" r:id="rId25"/>
    <p:sldId id="331" r:id="rId26"/>
    <p:sldId id="290" r:id="rId27"/>
    <p:sldId id="321" r:id="rId28"/>
    <p:sldId id="332" r:id="rId29"/>
    <p:sldId id="333" r:id="rId30"/>
    <p:sldId id="324" r:id="rId31"/>
    <p:sldId id="325" r:id="rId32"/>
    <p:sldId id="326" r:id="rId33"/>
    <p:sldId id="327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1"/>
            <p14:sldId id="302"/>
            <p14:sldId id="303"/>
            <p14:sldId id="329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30"/>
            <p14:sldId id="313"/>
            <p14:sldId id="314"/>
            <p14:sldId id="315"/>
            <p14:sldId id="316"/>
            <p14:sldId id="317"/>
            <p14:sldId id="318"/>
            <p14:sldId id="328"/>
            <p14:sldId id="319"/>
            <p14:sldId id="320"/>
            <p14:sldId id="331"/>
            <p14:sldId id="290"/>
            <p14:sldId id="321"/>
            <p14:sldId id="332"/>
            <p14:sldId id="333"/>
            <p14:sldId id="324"/>
            <p14:sldId id="325"/>
            <p14:sldId id="326"/>
            <p14:sldId id="327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3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03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88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64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595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07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39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842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43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026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971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242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1763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325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699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099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18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37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9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306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17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62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91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0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24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06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59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4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35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37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της Ιστορίας- Εισαγωγή 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της Ιστορίας- Εισαγωγή 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της Ιστορίας- Εισαγωγή 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της Ιστορίας- Εισαγωγή 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της Ιστορίας- Εισαγωγή 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της Ιστορίας- Εισαγωγή 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της Ιστορίας- Εισαγωγή Ι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ARCH24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ARCH9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posters.co.uk/-st/Salvador-Dali-Posters_c23675_.h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247.gr/eidiseis/gnomes/christos-demetis/" TargetMode="External"/><Relationship Id="rId5" Type="http://schemas.openxmlformats.org/officeDocument/2006/relationships/hyperlink" Target="http://jurassicpark.wikia.com/wiki/Jurassic_Park_III_Film_Script?file=Jp3logo.jpg" TargetMode="External"/><Relationship Id="rId4" Type="http://schemas.openxmlformats.org/officeDocument/2006/relationships/hyperlink" Target="http://webdesign.weisshart.de/blog/2009/09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006575"/>
            <a:ext cx="8278688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II</a:t>
            </a:r>
            <a:r>
              <a:rPr lang="el-GR" dirty="0" smtClean="0">
                <a:solidFill>
                  <a:srgbClr val="5075BC"/>
                </a:solidFill>
              </a:rPr>
              <a:t>2</a:t>
            </a:r>
            <a:r>
              <a:rPr lang="en-US" dirty="0" smtClean="0">
                <a:solidFill>
                  <a:srgbClr val="5075BC"/>
                </a:solidFill>
              </a:rPr>
              <a:t>9</a:t>
            </a:r>
            <a:r>
              <a:rPr lang="fr-FR" dirty="0" smtClean="0">
                <a:solidFill>
                  <a:srgbClr val="5075BC"/>
                </a:solidFill>
              </a:rPr>
              <a:t> </a:t>
            </a:r>
            <a:r>
              <a:rPr lang="el-GR" dirty="0" smtClean="0">
                <a:solidFill>
                  <a:srgbClr val="5075BC"/>
                </a:solidFill>
              </a:rPr>
              <a:t>Θεωρία της Ιστορίας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Θεωρία της Ιστορίας- Εισαγωγή Ι</a:t>
            </a:r>
            <a:endParaRPr lang="el-GR" sz="2800" dirty="0"/>
          </a:p>
          <a:p>
            <a:endParaRPr lang="en-US" sz="2800" dirty="0" smtClean="0"/>
          </a:p>
          <a:p>
            <a:r>
              <a:rPr lang="el-GR" sz="2800" dirty="0" smtClean="0"/>
              <a:t>Αντώνης Λιάκος</a:t>
            </a:r>
          </a:p>
          <a:p>
            <a:r>
              <a:rPr lang="el-GR" sz="2800" dirty="0" smtClean="0"/>
              <a:t>Φιλοσοφική Σχολή</a:t>
            </a:r>
          </a:p>
          <a:p>
            <a:r>
              <a:rPr lang="el-GR" sz="2800" dirty="0" smtClean="0"/>
              <a:t>Τμήμα Ιστορίας - Αρχαιολογίας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639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Από την επιστημολογία στην ποιητική της ιστορίας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3100" b="1" dirty="0"/>
              <a:t>Επιστημολογία της Ιστορίας</a:t>
            </a:r>
          </a:p>
          <a:p>
            <a:pPr marL="0"/>
            <a:r>
              <a:rPr lang="el-GR" sz="3100" dirty="0" smtClean="0"/>
              <a:t>Είναι </a:t>
            </a:r>
            <a:r>
              <a:rPr lang="el-GR" sz="3100" dirty="0"/>
              <a:t>αξιόπιστες οι ιστορικές κρίσεις; </a:t>
            </a:r>
          </a:p>
          <a:p>
            <a:pPr marL="0"/>
            <a:r>
              <a:rPr lang="el-GR" sz="3100" dirty="0"/>
              <a:t>Έχει τα εχέγγυα επιστημονικής σκέψης η ιστορία; </a:t>
            </a:r>
          </a:p>
          <a:p>
            <a:pPr marL="0" indent="0">
              <a:buNone/>
            </a:pPr>
            <a:r>
              <a:rPr lang="el-GR" sz="3100" b="1" dirty="0" smtClean="0"/>
              <a:t>Η </a:t>
            </a:r>
            <a:r>
              <a:rPr lang="el-GR" sz="3100" b="1" dirty="0"/>
              <a:t>ποιητική της ιστορίας</a:t>
            </a:r>
          </a:p>
          <a:p>
            <a:r>
              <a:rPr lang="el-GR" sz="3100" dirty="0"/>
              <a:t>Το παρελθόν είναι χάος – η ιστορία το </a:t>
            </a:r>
            <a:r>
              <a:rPr lang="el-GR" sz="3100" dirty="0" smtClean="0"/>
              <a:t>οργανώνει χρησιμοποιώντας </a:t>
            </a:r>
            <a:r>
              <a:rPr lang="el-GR" sz="3100" dirty="0"/>
              <a:t>μορφές </a:t>
            </a:r>
            <a:r>
              <a:rPr lang="el-GR" sz="3100" dirty="0" smtClean="0"/>
              <a:t>λόγου.</a:t>
            </a:r>
            <a:endParaRPr lang="el-GR" sz="3100" dirty="0"/>
          </a:p>
          <a:p>
            <a:r>
              <a:rPr lang="el-GR" sz="3100" dirty="0" smtClean="0"/>
              <a:t>Η </a:t>
            </a:r>
            <a:r>
              <a:rPr lang="el-GR" sz="3100" dirty="0"/>
              <a:t>έννοια της κατασκευής  (</a:t>
            </a:r>
            <a:r>
              <a:rPr lang="el-GR" sz="3100" dirty="0" err="1"/>
              <a:t>Φουκώ</a:t>
            </a:r>
            <a:r>
              <a:rPr lang="el-GR" sz="3100" dirty="0"/>
              <a:t>, θεωρίες για το έθνος</a:t>
            </a:r>
            <a:r>
              <a:rPr lang="el-GR" sz="3100" dirty="0" smtClean="0"/>
              <a:t>).</a:t>
            </a:r>
            <a:endParaRPr lang="el-GR" sz="3100" dirty="0"/>
          </a:p>
          <a:p>
            <a:r>
              <a:rPr lang="el-GR" sz="3100" dirty="0" err="1"/>
              <a:t>Linguistic</a:t>
            </a:r>
            <a:r>
              <a:rPr lang="el-GR" sz="3100" dirty="0"/>
              <a:t> </a:t>
            </a:r>
            <a:r>
              <a:rPr lang="el-GR" sz="3100" dirty="0" err="1"/>
              <a:t>turn</a:t>
            </a:r>
            <a:r>
              <a:rPr lang="el-GR" sz="3100" dirty="0"/>
              <a:t>, Cultural </a:t>
            </a:r>
            <a:r>
              <a:rPr lang="el-GR" sz="3100" dirty="0" err="1"/>
              <a:t>turn</a:t>
            </a:r>
            <a:r>
              <a:rPr lang="el-GR" sz="3100" dirty="0"/>
              <a:t>, </a:t>
            </a:r>
            <a:r>
              <a:rPr lang="el-GR" sz="3100" dirty="0" err="1"/>
              <a:t>Constructionism</a:t>
            </a:r>
            <a:r>
              <a:rPr lang="el-GR" sz="3100" dirty="0"/>
              <a:t>, </a:t>
            </a:r>
            <a:r>
              <a:rPr lang="el-GR" sz="3100" dirty="0" err="1" smtClean="0"/>
              <a:t>Deconstruction</a:t>
            </a:r>
            <a:r>
              <a:rPr lang="el-GR" sz="3100" dirty="0" smtClean="0"/>
              <a:t>.</a:t>
            </a:r>
            <a:endParaRPr lang="el-GR" sz="3100" dirty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3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 σημειολογία της ιστορίας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/>
              <a:t>Το πρόβλημα της αναπαράστασης του παρελθόντος μέσω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/>
            <a:r>
              <a:rPr lang="el-GR" sz="2400" dirty="0"/>
              <a:t>Η αναπαράσταση της πραγματικότητας. Θεωρία της </a:t>
            </a:r>
            <a:r>
              <a:rPr lang="el-GR" sz="2400" dirty="0" smtClean="0"/>
              <a:t>λογοτεχνίας.</a:t>
            </a:r>
            <a:endParaRPr lang="el-GR" sz="2400" dirty="0"/>
          </a:p>
          <a:p>
            <a:pPr marL="0"/>
            <a:r>
              <a:rPr lang="el-GR" sz="2400" dirty="0"/>
              <a:t>Η ιστορία σύστημα σημείων χωρίς σημαινόμενο; </a:t>
            </a:r>
          </a:p>
          <a:p>
            <a:pPr marL="0"/>
            <a:r>
              <a:rPr lang="el-GR" sz="2400" dirty="0"/>
              <a:t>Η αυτονόμηση της ιστορίας= Ιστορική </a:t>
            </a:r>
            <a:r>
              <a:rPr lang="el-GR" sz="2400" dirty="0" smtClean="0"/>
              <a:t>κουλτούρα.</a:t>
            </a:r>
            <a:endParaRPr lang="el-GR" sz="24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41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Hayden White, </a:t>
            </a:r>
            <a:r>
              <a:rPr lang="fr-FR" dirty="0" err="1"/>
              <a:t>Metahistory</a:t>
            </a:r>
            <a:r>
              <a:rPr lang="fr-FR" dirty="0"/>
              <a:t>, 1973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 smtClean="0"/>
              <a:t>Έπος.</a:t>
            </a:r>
            <a:endParaRPr lang="el-GR" sz="2400" dirty="0"/>
          </a:p>
          <a:p>
            <a:pPr marL="0"/>
            <a:r>
              <a:rPr lang="el-GR" sz="2400" dirty="0" smtClean="0"/>
              <a:t>Τραγωδία.</a:t>
            </a:r>
            <a:endParaRPr lang="el-GR" sz="2400" dirty="0"/>
          </a:p>
          <a:p>
            <a:pPr marL="0"/>
            <a:r>
              <a:rPr lang="el-GR" sz="2400" dirty="0" smtClean="0"/>
              <a:t>Κωμωδία.</a:t>
            </a:r>
            <a:endParaRPr lang="el-GR" sz="2400" dirty="0"/>
          </a:p>
          <a:p>
            <a:pPr marL="0"/>
            <a:r>
              <a:rPr lang="el-GR" sz="2400" dirty="0" smtClean="0"/>
              <a:t>Σάτιρα.</a:t>
            </a:r>
          </a:p>
          <a:p>
            <a:pPr marL="0"/>
            <a:r>
              <a:rPr lang="el-GR" sz="2400" dirty="0" smtClean="0"/>
              <a:t>Μεταφορά.</a:t>
            </a:r>
            <a:endParaRPr lang="el-GR" sz="2400" dirty="0"/>
          </a:p>
          <a:p>
            <a:pPr marL="0"/>
            <a:r>
              <a:rPr lang="el-GR" sz="2400" dirty="0" smtClean="0"/>
              <a:t>Μετωνυμία.</a:t>
            </a:r>
            <a:endParaRPr lang="el-GR" sz="2400" dirty="0"/>
          </a:p>
          <a:p>
            <a:pPr marL="0"/>
            <a:r>
              <a:rPr lang="el-GR" sz="2400" dirty="0" smtClean="0"/>
              <a:t>Συνεκδοχή.</a:t>
            </a:r>
            <a:endParaRPr lang="el-GR" sz="2400" dirty="0"/>
          </a:p>
          <a:p>
            <a:pPr marL="0"/>
            <a:r>
              <a:rPr lang="el-GR" sz="2400" dirty="0" smtClean="0"/>
              <a:t>Ειρωνεία.</a:t>
            </a:r>
            <a:endParaRPr lang="el-GR" sz="2400" dirty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08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Έχει φύλο η ιστορία;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/>
              <a:t>Από την ιστορία των  σπουδαίων γυναικών στην φεμινιστική </a:t>
            </a:r>
            <a:r>
              <a:rPr lang="el-GR" sz="2400" dirty="0" smtClean="0"/>
              <a:t>ιστορία.</a:t>
            </a:r>
            <a:endParaRPr lang="el-GR" sz="2400" dirty="0"/>
          </a:p>
          <a:p>
            <a:pPr marL="0"/>
            <a:r>
              <a:rPr lang="el-GR" sz="2400" dirty="0"/>
              <a:t>Από τη φεμινιστική ιστορία στις σπουδές </a:t>
            </a:r>
            <a:r>
              <a:rPr lang="el-GR" sz="2400" dirty="0" smtClean="0"/>
              <a:t>φύλου.</a:t>
            </a:r>
            <a:endParaRPr lang="el-GR" sz="2400" dirty="0"/>
          </a:p>
          <a:p>
            <a:pPr marL="0"/>
            <a:r>
              <a:rPr lang="el-GR" sz="2400" dirty="0"/>
              <a:t>Βιολογικό και κοινωνικό </a:t>
            </a:r>
            <a:r>
              <a:rPr lang="el-GR" sz="2400" dirty="0" smtClean="0"/>
              <a:t>φύλο.</a:t>
            </a:r>
            <a:endParaRPr lang="el-GR" sz="2400" dirty="0"/>
          </a:p>
          <a:p>
            <a:pPr marL="0"/>
            <a:r>
              <a:rPr lang="el-GR" sz="2400" dirty="0"/>
              <a:t>Η έννοια της κατασκευής του </a:t>
            </a:r>
            <a:r>
              <a:rPr lang="el-GR" sz="2400" dirty="0" smtClean="0"/>
              <a:t>φύλου.</a:t>
            </a:r>
            <a:endParaRPr lang="el-GR" sz="2400" dirty="0"/>
          </a:p>
          <a:p>
            <a:pPr marL="0"/>
            <a:r>
              <a:rPr lang="el-GR" sz="2400" dirty="0"/>
              <a:t>Η </a:t>
            </a:r>
            <a:r>
              <a:rPr lang="el-GR" sz="2400" dirty="0" err="1"/>
              <a:t>έμφυλη</a:t>
            </a:r>
            <a:r>
              <a:rPr lang="el-GR" sz="2400" dirty="0"/>
              <a:t> κριτική στις βασικές έννοιες της ιστοριογραφίας (δημόσιος χώρος, ιδιότητα του πολίτη, γεγονός</a:t>
            </a:r>
            <a:r>
              <a:rPr lang="el-GR" sz="2400" dirty="0" smtClean="0"/>
              <a:t>). </a:t>
            </a:r>
            <a:endParaRPr lang="el-GR" sz="24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564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Από την κοινωνική </a:t>
            </a:r>
            <a:r>
              <a:rPr lang="el-GR" dirty="0" smtClean="0"/>
              <a:t>στην πολιτισμική ιστορία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999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Πώς μεταμορφώθηκε, πώς αλλάζει ο κόσμος;</a:t>
            </a:r>
          </a:p>
          <a:p>
            <a:pPr marL="0"/>
            <a:r>
              <a:rPr lang="el-GR" sz="2400" dirty="0" smtClean="0"/>
              <a:t>Μοντέλα </a:t>
            </a:r>
            <a:r>
              <a:rPr lang="el-GR" sz="2400" dirty="0"/>
              <a:t>κοινωνικής </a:t>
            </a:r>
            <a:r>
              <a:rPr lang="el-GR" sz="2400" dirty="0" smtClean="0"/>
              <a:t>αλλαγής.</a:t>
            </a:r>
            <a:endParaRPr lang="el-GR" sz="2400" dirty="0"/>
          </a:p>
          <a:p>
            <a:pPr marL="0"/>
            <a:r>
              <a:rPr lang="el-GR" sz="2400" dirty="0" err="1"/>
              <a:t>Mεγάλη</a:t>
            </a:r>
            <a:r>
              <a:rPr lang="el-GR" sz="2400" dirty="0"/>
              <a:t> διάρκεια (</a:t>
            </a:r>
            <a:r>
              <a:rPr lang="el-GR" sz="2400" dirty="0" err="1"/>
              <a:t>Βraudel</a:t>
            </a:r>
            <a:r>
              <a:rPr lang="el-GR" sz="2400" dirty="0"/>
              <a:t>), </a:t>
            </a:r>
            <a:r>
              <a:rPr lang="el-GR" sz="2400" dirty="0" err="1" smtClean="0"/>
              <a:t>Μακροϊστορία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/>
            <a:r>
              <a:rPr lang="el-GR" sz="2400" dirty="0"/>
              <a:t>Κοινωνιολογία, δημογραφία, οικονομία, πολιτική </a:t>
            </a:r>
            <a:r>
              <a:rPr lang="el-GR" sz="2400" dirty="0" smtClean="0"/>
              <a:t>επιστήμη.</a:t>
            </a:r>
            <a:endParaRPr lang="el-GR" sz="24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395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Από την κοινωνική </a:t>
            </a:r>
            <a:r>
              <a:rPr lang="el-GR" dirty="0" smtClean="0"/>
              <a:t>στην πολιτισμική ιστορία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999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err="1" smtClean="0"/>
              <a:t>Ποιές</a:t>
            </a:r>
            <a:r>
              <a:rPr lang="el-GR" sz="2400" b="1" dirty="0" smtClean="0"/>
              <a:t> </a:t>
            </a:r>
            <a:r>
              <a:rPr lang="el-GR" sz="2400" b="1" dirty="0"/>
              <a:t>ήταν οι διαφορές του χθες από το σήμερα; </a:t>
            </a:r>
          </a:p>
          <a:p>
            <a:pPr marL="0"/>
            <a:r>
              <a:rPr lang="el-GR" sz="2400" dirty="0" smtClean="0"/>
              <a:t>Η </a:t>
            </a:r>
            <a:r>
              <a:rPr lang="el-GR" sz="2400" dirty="0"/>
              <a:t>ετερότητα του </a:t>
            </a:r>
            <a:r>
              <a:rPr lang="el-GR" sz="2400" dirty="0" smtClean="0"/>
              <a:t>παρελθόντος.</a:t>
            </a:r>
            <a:endParaRPr lang="el-GR" sz="2400" dirty="0"/>
          </a:p>
          <a:p>
            <a:pPr marL="0"/>
            <a:r>
              <a:rPr lang="el-GR" sz="2400" dirty="0"/>
              <a:t>Η </a:t>
            </a:r>
            <a:r>
              <a:rPr lang="el-GR" sz="2400" dirty="0" err="1" smtClean="0"/>
              <a:t>παρελθοντικότητα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/>
            <a:r>
              <a:rPr lang="el-GR" sz="2400" dirty="0"/>
              <a:t>Η </a:t>
            </a:r>
            <a:r>
              <a:rPr lang="el-GR" sz="2400" dirty="0" smtClean="0"/>
              <a:t>ιστορικότητα.</a:t>
            </a:r>
            <a:endParaRPr lang="el-GR" sz="2400" dirty="0"/>
          </a:p>
          <a:p>
            <a:pPr marL="0"/>
            <a:r>
              <a:rPr lang="el-GR" sz="2400" dirty="0"/>
              <a:t>H ιστορία ως δημιουργική απάντηση στις κοινωνικές </a:t>
            </a:r>
            <a:r>
              <a:rPr lang="el-GR" sz="2400" dirty="0" smtClean="0"/>
              <a:t>συνθήκες.</a:t>
            </a:r>
            <a:endParaRPr lang="el-GR" sz="2400" dirty="0"/>
          </a:p>
          <a:p>
            <a:pPr marL="0"/>
            <a:r>
              <a:rPr lang="el-GR" sz="2400" dirty="0" err="1" smtClean="0"/>
              <a:t>Μικροϊστορία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/>
            <a:r>
              <a:rPr lang="el-GR" sz="2400" dirty="0"/>
              <a:t>Κοινωνική </a:t>
            </a:r>
            <a:r>
              <a:rPr lang="el-GR" sz="2400" dirty="0" smtClean="0"/>
              <a:t>ανθρωπολογία.</a:t>
            </a:r>
            <a:endParaRPr lang="el-GR" sz="24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901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Γ. Η προβληματική των σχέσεων με το παρελθόν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76" y="2058772"/>
            <a:ext cx="4899932" cy="3960440"/>
          </a:xfrm>
        </p:spPr>
        <p:txBody>
          <a:bodyPr>
            <a:normAutofit fontScale="92500" lnSpcReduction="20000"/>
          </a:bodyPr>
          <a:lstStyle/>
          <a:p>
            <a:r>
              <a:rPr lang="el-GR" sz="2600" dirty="0"/>
              <a:t>Η ιστορία είναι ένας από τους πολλούς τρόπους με τους οποίους σχετιζόμαστε με το παρελθόν, αλλά καθόλου ο </a:t>
            </a:r>
            <a:r>
              <a:rPr lang="el-GR" sz="2600" dirty="0" smtClean="0"/>
              <a:t>μοναδικός. </a:t>
            </a:r>
            <a:endParaRPr lang="el-GR" sz="2600" dirty="0"/>
          </a:p>
          <a:p>
            <a:r>
              <a:rPr lang="el-GR" sz="2600" dirty="0" smtClean="0"/>
              <a:t>Πολιτισμική </a:t>
            </a:r>
            <a:r>
              <a:rPr lang="el-GR" sz="2600" dirty="0"/>
              <a:t>παγκοσμιοποίηση </a:t>
            </a:r>
            <a:r>
              <a:rPr lang="el-GR" sz="2600" dirty="0" smtClean="0"/>
              <a:t>και </a:t>
            </a:r>
            <a:r>
              <a:rPr lang="el-GR" sz="2600" dirty="0"/>
              <a:t>επινόηση της </a:t>
            </a:r>
            <a:r>
              <a:rPr lang="el-GR" sz="2600" dirty="0" smtClean="0"/>
              <a:t>παράδοσης.</a:t>
            </a:r>
            <a:endParaRPr lang="el-GR" sz="2600" dirty="0"/>
          </a:p>
          <a:p>
            <a:r>
              <a:rPr lang="el-GR" sz="2600" dirty="0" smtClean="0"/>
              <a:t>Μνήμη</a:t>
            </a:r>
            <a:r>
              <a:rPr lang="el-GR" sz="2600" dirty="0"/>
              <a:t>, Μνημεία, Μουσεία, Τέχνη, Λογοτεχνία, Κινηματογράφος, Θρησκεία, Τελετουργίες, Νοσταλγία,  Ψυχανάλυση, Ταυτότητα, Ιδεολογία, Ιστορικά </a:t>
            </a:r>
            <a:r>
              <a:rPr lang="el-GR" sz="2600" dirty="0" smtClean="0"/>
              <a:t>παιχνίδια.</a:t>
            </a:r>
            <a:endParaRPr lang="el-GR" sz="2600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704" y="2608015"/>
            <a:ext cx="2747096" cy="1973113"/>
          </a:xfrm>
          <a:prstGeom prst="rect">
            <a:avLst/>
          </a:prstGeom>
        </p:spPr>
      </p:pic>
      <p:sp>
        <p:nvSpPr>
          <p:cNvPr id="5" name="Θέση κειμένου 1"/>
          <p:cNvSpPr txBox="1">
            <a:spLocks/>
          </p:cNvSpPr>
          <p:nvPr/>
        </p:nvSpPr>
        <p:spPr>
          <a:xfrm>
            <a:off x="6588224" y="2060848"/>
            <a:ext cx="1656184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2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190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Μνήμη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</a:pPr>
            <a:r>
              <a:rPr lang="el-GR" sz="3400" dirty="0"/>
              <a:t>Η ανάδυση της μνήμης και οι ανατροπές που </a:t>
            </a:r>
            <a:r>
              <a:rPr lang="el-GR" sz="3400" dirty="0" smtClean="0"/>
              <a:t>επέφερε.</a:t>
            </a:r>
            <a:endParaRPr lang="el-GR" sz="3400" dirty="0"/>
          </a:p>
          <a:p>
            <a:pPr marL="0">
              <a:lnSpc>
                <a:spcPct val="120000"/>
              </a:lnSpc>
            </a:pPr>
            <a:r>
              <a:rPr lang="el-GR" sz="3400" dirty="0"/>
              <a:t>Οι τόποι της ιστορίας (</a:t>
            </a:r>
            <a:r>
              <a:rPr lang="el-GR" sz="3400" dirty="0" err="1"/>
              <a:t>Nora</a:t>
            </a:r>
            <a:r>
              <a:rPr lang="el-GR" sz="3400" dirty="0" smtClean="0"/>
              <a:t>).</a:t>
            </a:r>
            <a:endParaRPr lang="el-GR" sz="3400" dirty="0"/>
          </a:p>
          <a:p>
            <a:pPr marL="0">
              <a:lnSpc>
                <a:spcPct val="120000"/>
              </a:lnSpc>
            </a:pPr>
            <a:r>
              <a:rPr lang="el-GR" sz="3400" dirty="0"/>
              <a:t>Ο χρόνος δεν είναι «εκεί» αλλά «μέσα μας». Δεν είναι βέλος, αλλά </a:t>
            </a:r>
            <a:r>
              <a:rPr lang="el-GR" sz="3400" dirty="0" smtClean="0"/>
              <a:t>συστροφή.</a:t>
            </a:r>
            <a:endParaRPr lang="el-GR" sz="3400" dirty="0"/>
          </a:p>
          <a:p>
            <a:pPr marL="0">
              <a:lnSpc>
                <a:spcPct val="120000"/>
              </a:lnSpc>
            </a:pPr>
            <a:r>
              <a:rPr lang="el-GR" sz="3400" dirty="0"/>
              <a:t>Αντί των γεγονότων, το βίωμα. Πώς βιώθηκε η ιστορία; Αντί του αντικειμενικού το δια-υποκειμενικό.</a:t>
            </a:r>
          </a:p>
          <a:p>
            <a:pPr marL="0">
              <a:lnSpc>
                <a:spcPct val="120000"/>
              </a:lnSpc>
            </a:pPr>
            <a:r>
              <a:rPr lang="el-GR" sz="3400" dirty="0"/>
              <a:t>Η έννοια της </a:t>
            </a:r>
            <a:r>
              <a:rPr lang="el-GR" sz="3400" dirty="0" smtClean="0"/>
              <a:t>εμπειρίας.</a:t>
            </a:r>
            <a:endParaRPr lang="el-GR" sz="3400" dirty="0"/>
          </a:p>
          <a:p>
            <a:pPr marL="0">
              <a:lnSpc>
                <a:spcPct val="120000"/>
              </a:lnSpc>
            </a:pPr>
            <a:r>
              <a:rPr lang="el-GR" sz="3400" dirty="0"/>
              <a:t>Μνήμη, αμνησία, αποσιώπηση, </a:t>
            </a:r>
            <a:r>
              <a:rPr lang="el-GR" sz="3400" dirty="0" smtClean="0"/>
              <a:t>απώθηση. </a:t>
            </a:r>
            <a:endParaRPr lang="el-GR" sz="3400" dirty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46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smtClean="0"/>
              <a:t>ιστορική </a:t>
            </a:r>
            <a:r>
              <a:rPr lang="el-GR" dirty="0"/>
              <a:t>συνείδηση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Ερμηνεύοντας την εμπειρία του παρελθόντος σε αρχές συμπεριφοράς (</a:t>
            </a:r>
            <a:r>
              <a:rPr lang="el-GR" sz="2400" dirty="0" err="1"/>
              <a:t>Jorn</a:t>
            </a:r>
            <a:r>
              <a:rPr lang="el-GR" sz="2400" dirty="0"/>
              <a:t> </a:t>
            </a:r>
            <a:r>
              <a:rPr lang="el-GR" sz="2400" dirty="0" err="1"/>
              <a:t>Rusen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957" y="3058877"/>
            <a:ext cx="4041998" cy="3023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Θέση κειμένου 1"/>
          <p:cNvSpPr txBox="1">
            <a:spLocks/>
          </p:cNvSpPr>
          <p:nvPr/>
        </p:nvSpPr>
        <p:spPr>
          <a:xfrm>
            <a:off x="3750864" y="2511710"/>
            <a:ext cx="1656184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</a:t>
            </a:r>
            <a:r>
              <a:rPr lang="el-GR" sz="2800" dirty="0" smtClean="0"/>
              <a:t>3</a:t>
            </a:r>
            <a:r>
              <a:rPr lang="en-US" sz="2800" dirty="0" smtClean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621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δημόσια ιστορία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/>
              <a:t>Η κατανάλωση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/>
            <a:r>
              <a:rPr lang="el-GR" sz="2400" dirty="0"/>
              <a:t>Η στροφή προς την </a:t>
            </a:r>
            <a:r>
              <a:rPr lang="el-GR" sz="2400" dirty="0" err="1" smtClean="0"/>
              <a:t>παρελθοντικότητα</a:t>
            </a:r>
            <a:r>
              <a:rPr lang="el-GR" sz="2400" dirty="0" smtClean="0"/>
              <a:t>. </a:t>
            </a:r>
            <a:endParaRPr lang="el-GR" sz="2400" dirty="0"/>
          </a:p>
          <a:p>
            <a:pPr marL="0"/>
            <a:r>
              <a:rPr lang="el-GR" sz="2400" dirty="0"/>
              <a:t>Νοσταλγία και η ιστορία ως </a:t>
            </a:r>
            <a:r>
              <a:rPr lang="el-GR" sz="2400" dirty="0" smtClean="0"/>
              <a:t>απόλαυση.</a:t>
            </a:r>
            <a:endParaRPr lang="el-GR" sz="2400" dirty="0"/>
          </a:p>
          <a:p>
            <a:pPr marL="0"/>
            <a:r>
              <a:rPr lang="el-GR" sz="2400" dirty="0"/>
              <a:t>Ιστορία και αισθητική. Η έννοια του υψηλού. </a:t>
            </a:r>
          </a:p>
          <a:p>
            <a:pPr marL="0"/>
            <a:r>
              <a:rPr lang="el-GR" sz="2400" dirty="0"/>
              <a:t>Η δεύτερη ζωή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/>
            <a:r>
              <a:rPr lang="el-GR" sz="2400" dirty="0"/>
              <a:t>Θεωρίες της πρόσληψης και κοινότητες ερμηνείας και </a:t>
            </a:r>
            <a:r>
              <a:rPr lang="el-GR" sz="2400" dirty="0" smtClean="0"/>
              <a:t>μνήμης.</a:t>
            </a:r>
            <a:endParaRPr lang="el-GR" sz="2400" dirty="0"/>
          </a:p>
          <a:p>
            <a:pPr marL="0"/>
            <a:r>
              <a:rPr lang="el-GR" sz="2400" dirty="0"/>
              <a:t>Η διεθνοποίηση της μνήμης. ΜΜΕ </a:t>
            </a:r>
            <a:r>
              <a:rPr lang="el-GR" sz="2400" dirty="0" smtClean="0"/>
              <a:t>και </a:t>
            </a:r>
            <a:r>
              <a:rPr lang="el-GR" sz="2400" dirty="0"/>
              <a:t>πολιτικές της </a:t>
            </a:r>
            <a:r>
              <a:rPr lang="el-GR" sz="2400" dirty="0" smtClean="0"/>
              <a:t>μνήμης.</a:t>
            </a:r>
            <a:endParaRPr lang="el-GR" sz="2400" dirty="0"/>
          </a:p>
          <a:p>
            <a:pPr marL="0"/>
            <a:r>
              <a:rPr lang="el-GR" sz="2400" dirty="0"/>
              <a:t>Παγκοσμιοποίηση και πολιτισμική </a:t>
            </a:r>
            <a:r>
              <a:rPr lang="el-GR" sz="2400" dirty="0" smtClean="0"/>
              <a:t>μνήμη.</a:t>
            </a:r>
            <a:endParaRPr lang="el-GR" sz="2400" dirty="0"/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005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Ιστορία και παρελθόν: Δυο έννοιες διαφορετικές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289" y="2348880"/>
            <a:ext cx="7163421" cy="34323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Θέση κειμένου 1"/>
          <p:cNvSpPr txBox="1">
            <a:spLocks/>
          </p:cNvSpPr>
          <p:nvPr/>
        </p:nvSpPr>
        <p:spPr>
          <a:xfrm>
            <a:off x="3743907" y="1801713"/>
            <a:ext cx="1656184" cy="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Εικόνα</a:t>
            </a:r>
            <a:r>
              <a:rPr lang="en-US" sz="2800" dirty="0" smtClean="0"/>
              <a:t> 1.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Να σώσουμε το παρελθόν στο παρόν, ή να σώσουμε το παρόν από το παρελθόν;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/>
              <a:t>Το </a:t>
            </a:r>
            <a:r>
              <a:rPr lang="el-GR" sz="2400" dirty="0" smtClean="0"/>
              <a:t>τραύμα.</a:t>
            </a:r>
            <a:endParaRPr lang="el-GR" sz="2400" dirty="0"/>
          </a:p>
          <a:p>
            <a:pPr marL="0"/>
            <a:r>
              <a:rPr lang="el-GR" sz="2400" dirty="0"/>
              <a:t>Το τραύμα ως ενοχή, διχασμένες και συγκρουόμενες </a:t>
            </a:r>
            <a:r>
              <a:rPr lang="el-GR" sz="2400" dirty="0" smtClean="0"/>
              <a:t>μνήμες.</a:t>
            </a:r>
            <a:endParaRPr lang="el-GR" sz="2400" dirty="0"/>
          </a:p>
          <a:p>
            <a:pPr marL="0"/>
            <a:r>
              <a:rPr lang="el-GR" sz="2400" dirty="0" err="1"/>
              <a:t>Φρόυντ</a:t>
            </a:r>
            <a:r>
              <a:rPr lang="el-GR" sz="2400" dirty="0"/>
              <a:t> και </a:t>
            </a:r>
            <a:r>
              <a:rPr lang="el-GR" sz="2400" dirty="0" err="1"/>
              <a:t>Paul</a:t>
            </a:r>
            <a:r>
              <a:rPr lang="el-GR" sz="2400" dirty="0"/>
              <a:t> </a:t>
            </a:r>
            <a:r>
              <a:rPr lang="el-GR" sz="2400" dirty="0" err="1"/>
              <a:t>Ricoeur</a:t>
            </a:r>
            <a:r>
              <a:rPr lang="el-GR" sz="2400" dirty="0"/>
              <a:t> (</a:t>
            </a:r>
            <a:r>
              <a:rPr lang="el-GR" sz="2400" dirty="0" err="1"/>
              <a:t>Time</a:t>
            </a:r>
            <a:r>
              <a:rPr lang="el-GR" sz="2400" dirty="0"/>
              <a:t> and </a:t>
            </a:r>
            <a:r>
              <a:rPr lang="el-GR" sz="2400" dirty="0" err="1"/>
              <a:t>Narrative</a:t>
            </a:r>
            <a:r>
              <a:rPr lang="el-GR" sz="2400" dirty="0" smtClean="0"/>
              <a:t>).  </a:t>
            </a:r>
            <a:endParaRPr lang="el-GR" sz="2400" dirty="0"/>
          </a:p>
          <a:p>
            <a:pPr marL="0"/>
            <a:r>
              <a:rPr lang="el-GR" sz="2400" dirty="0"/>
              <a:t>Η συζήτηση για το Ολοκαύτωμα και της </a:t>
            </a:r>
            <a:r>
              <a:rPr lang="el-GR" sz="2400" dirty="0" smtClean="0"/>
              <a:t>Γενοκτονίες.</a:t>
            </a:r>
            <a:endParaRPr lang="el-GR" sz="2400" dirty="0"/>
          </a:p>
          <a:p>
            <a:pPr marL="0"/>
            <a:r>
              <a:rPr lang="el-GR" sz="2400" dirty="0"/>
              <a:t>Η έννοια της αναγνώρισης του </a:t>
            </a:r>
            <a:r>
              <a:rPr lang="el-GR" sz="2400" dirty="0" smtClean="0"/>
              <a:t>τί </a:t>
            </a:r>
            <a:r>
              <a:rPr lang="el-GR" sz="2400" dirty="0"/>
              <a:t>συμβαίνει έχει συναισθηματικές διαστάσεις, ηθικές συνέπειες και συνδέεται με την απόδοση της </a:t>
            </a:r>
            <a:r>
              <a:rPr lang="el-GR" sz="2400" dirty="0" smtClean="0"/>
              <a:t>δικαιοσύνης.</a:t>
            </a:r>
            <a:endParaRPr lang="el-GR" sz="2400" dirty="0"/>
          </a:p>
          <a:p>
            <a:pPr marL="0"/>
            <a:r>
              <a:rPr lang="el-GR" sz="2400" dirty="0"/>
              <a:t>Το τραύμα ως απώλεια. Η ιστορία ως λόγος  που αναπληρώνει την  απώλεια, η ιστορία ως πένθος (</a:t>
            </a:r>
            <a:r>
              <a:rPr lang="el-GR" sz="2400" dirty="0" err="1"/>
              <a:t>Ankersmit</a:t>
            </a:r>
            <a:r>
              <a:rPr lang="el-GR" sz="2400" dirty="0" smtClean="0"/>
              <a:t>). </a:t>
            </a:r>
            <a:endParaRPr lang="el-GR" sz="2400" dirty="0"/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551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Από </a:t>
            </a:r>
            <a:r>
              <a:rPr lang="el-GR" sz="4000" dirty="0"/>
              <a:t>την ιστορία (ως σύστημα) στην ιστορική </a:t>
            </a:r>
            <a:r>
              <a:rPr lang="el-GR" sz="4000" dirty="0" smtClean="0"/>
              <a:t>δραστηριότητα των </a:t>
            </a:r>
            <a:r>
              <a:rPr lang="el-GR" sz="4000" dirty="0"/>
              <a:t>υποκειμένων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</a:pPr>
            <a:r>
              <a:rPr lang="el-GR" sz="2400" dirty="0"/>
              <a:t>Η διάκριση γλώσσας (ως συστήματος σημασιών) και λόγου (ως χρήσης της γλώσσας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>
              <a:lnSpc>
                <a:spcPct val="110000"/>
              </a:lnSpc>
            </a:pPr>
            <a:r>
              <a:rPr lang="el-GR" sz="2400" dirty="0"/>
              <a:t>Κάποτε ρώτησαν τον </a:t>
            </a:r>
            <a:r>
              <a:rPr lang="el-GR" sz="2400" dirty="0" err="1"/>
              <a:t>Clifford</a:t>
            </a:r>
            <a:r>
              <a:rPr lang="el-GR" sz="2400" dirty="0"/>
              <a:t> </a:t>
            </a:r>
            <a:r>
              <a:rPr lang="el-GR" sz="2400" dirty="0" err="1"/>
              <a:t>Geerz</a:t>
            </a:r>
            <a:r>
              <a:rPr lang="el-GR" sz="2400" dirty="0"/>
              <a:t>, </a:t>
            </a:r>
            <a:r>
              <a:rPr lang="el-GR" sz="2400" dirty="0" smtClean="0"/>
              <a:t>τί </a:t>
            </a:r>
            <a:r>
              <a:rPr lang="el-GR" sz="2400" dirty="0"/>
              <a:t>είναι ένας ανθρωπολόγος και τους απάντησε, «ακολουθείστε έναν ανθρωπολόγο και θα μάθετε».</a:t>
            </a:r>
          </a:p>
          <a:p>
            <a:pPr marL="0">
              <a:lnSpc>
                <a:spcPct val="110000"/>
              </a:lnSpc>
            </a:pPr>
            <a:r>
              <a:rPr lang="el-GR" sz="2400" dirty="0"/>
              <a:t>Ισχύει το ίδιο για τους ιστορικούς; </a:t>
            </a:r>
          </a:p>
          <a:p>
            <a:pPr marL="0">
              <a:lnSpc>
                <a:spcPct val="110000"/>
              </a:lnSpc>
            </a:pPr>
            <a:r>
              <a:rPr lang="el-GR" sz="2400" dirty="0"/>
              <a:t>Το </a:t>
            </a:r>
            <a:r>
              <a:rPr lang="el-GR" sz="2400" dirty="0" err="1"/>
              <a:t>Jurassic</a:t>
            </a:r>
            <a:r>
              <a:rPr lang="el-GR" sz="2400" dirty="0"/>
              <a:t> </a:t>
            </a:r>
            <a:r>
              <a:rPr lang="el-GR" sz="2400" dirty="0" err="1"/>
              <a:t>Park</a:t>
            </a:r>
            <a:r>
              <a:rPr lang="el-GR" sz="2400" dirty="0"/>
              <a:t> και τα </a:t>
            </a:r>
            <a:r>
              <a:rPr lang="el-GR" sz="2400" dirty="0" err="1"/>
              <a:t>passwords</a:t>
            </a:r>
            <a:r>
              <a:rPr lang="el-GR" sz="2400" dirty="0"/>
              <a:t> για να μπούμε και να καταλάβουμε </a:t>
            </a:r>
            <a:r>
              <a:rPr lang="el-GR" sz="2400" dirty="0" smtClean="0"/>
              <a:t>τί συμβαίνει.</a:t>
            </a:r>
            <a:endParaRPr lang="el-GR" sz="24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552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μας ενδιαφέρει η θεωρία της Ιστορίας;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Οι πόλεμοι της ιστορίας. Η ιστορία ανάμεσα στο εθνικό περιβάλλον και την </a:t>
            </a:r>
            <a:r>
              <a:rPr lang="el-GR" sz="2400" dirty="0" smtClean="0"/>
              <a:t>παγκοσμιοποίηση.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Χάος δεδομένων, μονοπάτια και </a:t>
            </a:r>
            <a:r>
              <a:rPr lang="el-GR" sz="2400" dirty="0" err="1" smtClean="0"/>
              <a:t>passwords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Η εικόνα που έχουμε για τον κόσμο μας είναι </a:t>
            </a:r>
            <a:r>
              <a:rPr lang="el-GR" sz="2400" dirty="0" smtClean="0"/>
              <a:t>ιστορική.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Ο ρόλος της ιστορίας: να δεσμεύσει ή να απελευθερώσει τη φαντασία και τη δημιουργικότητα</a:t>
            </a:r>
            <a:r>
              <a:rPr lang="el-GR" sz="2400" dirty="0" smtClean="0"/>
              <a:t>;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441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μας ενδιαφέρει η θεωρία της Ιστορίας;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999381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 smtClean="0"/>
              <a:t>Μπορεί </a:t>
            </a:r>
            <a:r>
              <a:rPr lang="el-GR" sz="2400" dirty="0"/>
              <a:t>η θεωρία της ιστορίας να ανταποκριθεί στις ανάγκες που κάποτε ικανοποιούνταν από τα μεγάλα αφηγήματα;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Ιστορία και δημοκρατία. Σεβασμός της πολυφωνίας, ικανότητα μετάφρασης και </a:t>
            </a:r>
            <a:r>
              <a:rPr lang="el-GR" sz="2400" dirty="0" smtClean="0"/>
              <a:t>επικοινωνίας.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371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Στοιχειώδης βιβλιογραφία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el-GR" sz="2400" dirty="0"/>
              <a:t>Φρ. Νίτσε, Ιστορία και </a:t>
            </a:r>
            <a:r>
              <a:rPr lang="el-GR" sz="2400" dirty="0" smtClean="0"/>
              <a:t>ζωή.</a:t>
            </a:r>
            <a:endParaRPr lang="el-GR" sz="2400" dirty="0"/>
          </a:p>
          <a:p>
            <a:pPr marL="0"/>
            <a:r>
              <a:rPr lang="el-GR" sz="2400" dirty="0"/>
              <a:t>Βάλτερ </a:t>
            </a:r>
            <a:r>
              <a:rPr lang="el-GR" sz="2400" dirty="0" err="1" smtClean="0"/>
              <a:t>Μπένγιαμιν</a:t>
            </a:r>
            <a:r>
              <a:rPr lang="el-GR" sz="2400" dirty="0"/>
              <a:t>, Θέσεις για τη φιλοσοφία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/>
            <a:r>
              <a:rPr lang="el-GR" sz="2400" dirty="0" err="1"/>
              <a:t>William</a:t>
            </a:r>
            <a:r>
              <a:rPr lang="el-GR" sz="2400" dirty="0"/>
              <a:t> </a:t>
            </a:r>
            <a:r>
              <a:rPr lang="el-GR" sz="2400" dirty="0" err="1"/>
              <a:t>Sewell</a:t>
            </a:r>
            <a:r>
              <a:rPr lang="el-GR" sz="2400" dirty="0"/>
              <a:t>, Λογικές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/>
            <a:r>
              <a:rPr lang="el-GR" sz="2400" dirty="0"/>
              <a:t>Αντώνης Λιάκος, Πώς το Παρελθόν γίνεται </a:t>
            </a:r>
            <a:r>
              <a:rPr lang="el-GR" sz="2400" dirty="0" smtClean="0"/>
              <a:t>Ιστορία. </a:t>
            </a:r>
            <a:endParaRPr lang="el-GR" sz="2400" dirty="0"/>
          </a:p>
          <a:p>
            <a:pPr marL="0"/>
            <a:r>
              <a:rPr lang="el-GR" sz="2400" dirty="0" smtClean="0"/>
              <a:t>Αποκάλυψη</a:t>
            </a:r>
            <a:r>
              <a:rPr lang="el-GR" sz="2400" dirty="0"/>
              <a:t>, Ουτοπία και Ιστορία. Οι μεταμορφώσεις της ιστορικής </a:t>
            </a:r>
            <a:r>
              <a:rPr lang="el-GR" sz="2400" dirty="0" smtClean="0"/>
              <a:t>συνείδησης.</a:t>
            </a:r>
            <a:endParaRPr lang="el-GR" sz="2400" dirty="0"/>
          </a:p>
          <a:p>
            <a:pPr marL="0"/>
            <a:r>
              <a:rPr lang="el-GR" sz="2400" dirty="0"/>
              <a:t>Ε</a:t>
            </a:r>
            <a:r>
              <a:rPr lang="el-GR" sz="2400" dirty="0" smtClean="0"/>
              <a:t>. </a:t>
            </a:r>
            <a:r>
              <a:rPr lang="el-GR" sz="2400" dirty="0" err="1" smtClean="0"/>
              <a:t>Αβδελά</a:t>
            </a:r>
            <a:r>
              <a:rPr lang="el-GR" sz="2400" dirty="0" smtClean="0"/>
              <a:t> </a:t>
            </a:r>
            <a:r>
              <a:rPr lang="el-GR" sz="2400" dirty="0"/>
              <a:t>– Α</a:t>
            </a:r>
            <a:r>
              <a:rPr lang="el-GR" sz="2400" dirty="0" smtClean="0"/>
              <a:t>. Ψαρρά</a:t>
            </a:r>
            <a:r>
              <a:rPr lang="el-GR" sz="2400" dirty="0"/>
              <a:t>, Σιωπηλές </a:t>
            </a:r>
            <a:r>
              <a:rPr lang="el-GR" sz="2400" dirty="0" smtClean="0"/>
              <a:t>Ιστορίες.</a:t>
            </a:r>
            <a:endParaRPr lang="el-GR" sz="2400" dirty="0"/>
          </a:p>
          <a:p>
            <a:pPr marL="0"/>
            <a:r>
              <a:rPr lang="el-GR" sz="2400" dirty="0"/>
              <a:t>Αντώνης </a:t>
            </a:r>
            <a:r>
              <a:rPr lang="el-GR" sz="2400" dirty="0" err="1"/>
              <a:t>Ρεγκάκος</a:t>
            </a:r>
            <a:r>
              <a:rPr lang="el-GR" sz="2400" dirty="0"/>
              <a:t>, Επινοώντας το παρελθόν. Γέννηση και ακμή της ιστοριογραφίας στην κλασική </a:t>
            </a:r>
            <a:r>
              <a:rPr lang="el-GR" sz="2400" dirty="0" smtClean="0"/>
              <a:t>αρχαιότητα, Περιοδικό </a:t>
            </a:r>
            <a:r>
              <a:rPr lang="el-GR" sz="2400" dirty="0" err="1"/>
              <a:t>Historein</a:t>
            </a:r>
            <a:r>
              <a:rPr lang="el-GR" sz="2400" dirty="0"/>
              <a:t>, τεύχη 10, 11 και 12 (Free on </a:t>
            </a:r>
            <a:r>
              <a:rPr lang="el-GR" sz="2400" dirty="0" err="1"/>
              <a:t>line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540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60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168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pPr lvl="0"/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/>
              <a:t>εδώ. 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http://eclass.uoa.gr/courses/ARCH</a:t>
            </a:r>
            <a:r>
              <a:rPr lang="el-GR" sz="2000" dirty="0">
                <a:solidFill>
                  <a:prstClr val="black"/>
                </a:solidFill>
                <a:hlinkClick r:id="rId3"/>
              </a:rPr>
              <a:t>240</a:t>
            </a:r>
            <a:r>
              <a:rPr lang="el-GR" sz="2000" dirty="0" smtClean="0">
                <a:solidFill>
                  <a:srgbClr val="92D050"/>
                </a:solidFill>
              </a:rPr>
              <a:t> </a:t>
            </a:r>
            <a:endParaRPr lang="el-GR" sz="2000" dirty="0">
              <a:solidFill>
                <a:srgbClr val="92D05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451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2014. Κώστας </a:t>
            </a:r>
            <a:r>
              <a:rPr lang="el-GR" sz="2000" dirty="0" err="1" smtClean="0"/>
              <a:t>Γαγανάκης</a:t>
            </a:r>
            <a:r>
              <a:rPr lang="el-GR" sz="2000" dirty="0"/>
              <a:t>. «Μάθημα: II29 Θεωρία της Ιστορίας. Ενότητα: Θεωρία της Ιστορίας-Εισαγωγή Ι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opencourses.uoa.gr/courses/ARCH9</a:t>
            </a:r>
            <a:r>
              <a:rPr lang="fr-FR" sz="2000" dirty="0" smtClean="0"/>
              <a:t> 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722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ιστορία της θεωρίας της ιστορίας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Τρεις φάσεις</a:t>
            </a:r>
          </a:p>
          <a:p>
            <a:pPr marL="0" indent="0">
              <a:buNone/>
            </a:pPr>
            <a:r>
              <a:rPr lang="el-GR" sz="2800" b="1" dirty="0"/>
              <a:t>Α. Φιλοσοφία της </a:t>
            </a:r>
            <a:r>
              <a:rPr lang="el-GR" sz="2800" b="1" dirty="0" smtClean="0"/>
              <a:t>ιστορίας.</a:t>
            </a:r>
            <a:endParaRPr lang="el-GR" sz="2800" b="1" dirty="0"/>
          </a:p>
          <a:p>
            <a:pPr marL="0" indent="0">
              <a:buNone/>
            </a:pPr>
            <a:r>
              <a:rPr lang="el-GR" sz="2800" dirty="0" smtClean="0"/>
              <a:t>Πώς </a:t>
            </a:r>
            <a:r>
              <a:rPr lang="el-GR" sz="2800" dirty="0"/>
              <a:t>εξελίσσεται ο ανθρώπινος κόσμος; </a:t>
            </a:r>
          </a:p>
          <a:p>
            <a:pPr marL="0" indent="0">
              <a:buNone/>
            </a:pPr>
            <a:r>
              <a:rPr lang="el-GR" sz="2800" b="1" dirty="0" smtClean="0"/>
              <a:t>Β</a:t>
            </a:r>
            <a:r>
              <a:rPr lang="el-GR" sz="2800" b="1" dirty="0"/>
              <a:t>. Θεωρία της </a:t>
            </a:r>
            <a:r>
              <a:rPr lang="el-GR" sz="2800" b="1" dirty="0" smtClean="0"/>
              <a:t>ιστορίας.</a:t>
            </a:r>
          </a:p>
          <a:p>
            <a:pPr marL="0" indent="0">
              <a:buNone/>
            </a:pPr>
            <a:r>
              <a:rPr lang="el-GR" sz="2800" dirty="0" smtClean="0"/>
              <a:t>Πώς το παρελθόν μετατρέπεται σε ιστορία;</a:t>
            </a:r>
          </a:p>
          <a:p>
            <a:pPr marL="0" indent="0">
              <a:buNone/>
            </a:pPr>
            <a:r>
              <a:rPr lang="el-GR" sz="2800" dirty="0" smtClean="0"/>
              <a:t>B1</a:t>
            </a:r>
            <a:r>
              <a:rPr lang="el-GR" sz="2800" dirty="0"/>
              <a:t>. Επιστημολογία της </a:t>
            </a:r>
            <a:r>
              <a:rPr lang="el-GR" sz="2800" dirty="0" smtClean="0"/>
              <a:t>Ιστορίας.</a:t>
            </a:r>
          </a:p>
          <a:p>
            <a:pPr marL="0" indent="0">
              <a:buNone/>
            </a:pPr>
            <a:r>
              <a:rPr lang="el-GR" sz="2800" dirty="0" smtClean="0"/>
              <a:t>Β2</a:t>
            </a:r>
            <a:r>
              <a:rPr lang="el-GR" sz="2800" dirty="0"/>
              <a:t>. Ποιητική της </a:t>
            </a:r>
            <a:r>
              <a:rPr lang="el-GR" sz="2800" dirty="0" smtClean="0"/>
              <a:t>ιστορίας.</a:t>
            </a:r>
            <a:endParaRPr lang="el-GR" sz="2800" dirty="0"/>
          </a:p>
          <a:p>
            <a:pPr marL="0" indent="0">
              <a:buNone/>
            </a:pPr>
            <a:r>
              <a:rPr lang="el-GR" sz="2800" b="1" dirty="0" smtClean="0"/>
              <a:t>Γ</a:t>
            </a:r>
            <a:r>
              <a:rPr lang="el-GR" sz="2800" b="1" dirty="0"/>
              <a:t>. Η προβληματική των σχέσεων με το </a:t>
            </a:r>
            <a:r>
              <a:rPr lang="el-GR" sz="2800" b="1" dirty="0" smtClean="0"/>
              <a:t>παρελθόν.</a:t>
            </a:r>
          </a:p>
          <a:p>
            <a:pPr marL="0" indent="0">
              <a:buNone/>
            </a:pPr>
            <a:r>
              <a:rPr lang="el-GR" sz="2800" dirty="0" smtClean="0"/>
              <a:t>Πώς </a:t>
            </a:r>
            <a:r>
              <a:rPr lang="el-GR" sz="2800" dirty="0"/>
              <a:t>λειτουργεί το παρελθόν στο παρόν; </a:t>
            </a:r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2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366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" y="26064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/>
              <a:t>1</a:t>
            </a:r>
            <a:r>
              <a:rPr lang="en-US" dirty="0" smtClean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Εικόνα 1: </a:t>
            </a:r>
            <a:r>
              <a:rPr lang="el-GR" sz="2000" dirty="0" smtClean="0"/>
              <a:t>Αριστερά: </a:t>
            </a:r>
            <a:r>
              <a:rPr lang="en-US" sz="2000" dirty="0"/>
              <a:t>Person at the </a:t>
            </a:r>
            <a:r>
              <a:rPr lang="en-US" sz="2000" dirty="0" smtClean="0"/>
              <a:t>Window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n-GB" sz="2000" u="sng" dirty="0" smtClean="0">
                <a:hlinkClick r:id="rId3"/>
              </a:rPr>
              <a:t>http://www.allposters.co.uk/-st/Salvador-Dali-Posters_c23675_.htm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Δεξιά: </a:t>
            </a:r>
            <a:r>
              <a:rPr lang="fr-FR" sz="2000" dirty="0" err="1"/>
              <a:t>Fenster</a:t>
            </a:r>
            <a:r>
              <a:rPr lang="fr-FR" sz="2000" dirty="0"/>
              <a:t> mit </a:t>
            </a:r>
            <a:r>
              <a:rPr lang="fr-FR" sz="2000" dirty="0" err="1" smtClean="0"/>
              <a:t>Geranien</a:t>
            </a:r>
            <a:r>
              <a:rPr lang="fr-FR" sz="2000" dirty="0" smtClean="0"/>
              <a:t>. </a:t>
            </a:r>
            <a:r>
              <a:rPr lang="de-DE" sz="2000" u="sng" dirty="0" smtClean="0">
                <a:hlinkClick r:id="rId4"/>
              </a:rPr>
              <a:t>http</a:t>
            </a:r>
            <a:r>
              <a:rPr lang="de-DE" sz="2000" u="sng" dirty="0">
                <a:hlinkClick r:id="rId4"/>
              </a:rPr>
              <a:t>://webdesign.weisshart.de/blog/2009/09</a:t>
            </a:r>
            <a:r>
              <a:rPr lang="de-DE" sz="2000" u="sng" dirty="0" smtClean="0">
                <a:hlinkClick r:id="rId4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Εικόνα 2:</a:t>
            </a:r>
            <a:r>
              <a:rPr lang="el-GR" sz="2000" dirty="0" smtClean="0"/>
              <a:t> </a:t>
            </a:r>
            <a:r>
              <a:rPr lang="en-US" sz="2000" dirty="0" smtClean="0"/>
              <a:t>Jurassic Park. The movie</a:t>
            </a:r>
            <a:r>
              <a:rPr lang="en-US" sz="2000" dirty="0"/>
              <a:t>.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jurassicpark.wikia.com/wiki/Jurassic_Park_III_Film_Script?file=Jp3logo.jpg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Εικόνα 3:</a:t>
            </a:r>
            <a:r>
              <a:rPr lang="el-GR" sz="2000" dirty="0" smtClean="0"/>
              <a:t> Σύνθημα σε τοίχο.</a:t>
            </a:r>
            <a:r>
              <a:rPr lang="en-US" sz="2000" dirty="0" smtClean="0"/>
              <a:t> </a:t>
            </a:r>
            <a:r>
              <a:rPr lang="en-US" sz="2000" u="sng" dirty="0" smtClean="0">
                <a:hlinkClick r:id="rId6"/>
              </a:rPr>
              <a:t>http</a:t>
            </a:r>
            <a:r>
              <a:rPr lang="el-GR" sz="2000" u="sng" dirty="0">
                <a:hlinkClick r:id="rId6"/>
              </a:rPr>
              <a:t>://</a:t>
            </a:r>
            <a:r>
              <a:rPr lang="en-US" sz="2000" u="sng" dirty="0">
                <a:hlinkClick r:id="rId6"/>
              </a:rPr>
              <a:t>news</a:t>
            </a:r>
            <a:r>
              <a:rPr lang="el-GR" sz="2000" u="sng" dirty="0">
                <a:hlinkClick r:id="rId6"/>
              </a:rPr>
              <a:t>247.</a:t>
            </a:r>
            <a:r>
              <a:rPr lang="en-US" sz="2000" u="sng" dirty="0">
                <a:hlinkClick r:id="rId6"/>
              </a:rPr>
              <a:t>gr</a:t>
            </a:r>
            <a:r>
              <a:rPr lang="el-GR" sz="2000" u="sng" dirty="0">
                <a:hlinkClick r:id="rId6"/>
              </a:rPr>
              <a:t>/</a:t>
            </a:r>
            <a:r>
              <a:rPr lang="en-US" sz="2000" u="sng" dirty="0" err="1">
                <a:hlinkClick r:id="rId6"/>
              </a:rPr>
              <a:t>eidiseis</a:t>
            </a:r>
            <a:r>
              <a:rPr lang="el-GR" sz="2000" u="sng" dirty="0">
                <a:hlinkClick r:id="rId6"/>
              </a:rPr>
              <a:t>/</a:t>
            </a:r>
            <a:r>
              <a:rPr lang="en-US" sz="2000" u="sng" dirty="0">
                <a:hlinkClick r:id="rId6"/>
              </a:rPr>
              <a:t>gnomes</a:t>
            </a:r>
            <a:r>
              <a:rPr lang="el-GR" sz="2000" u="sng" dirty="0">
                <a:hlinkClick r:id="rId6"/>
              </a:rPr>
              <a:t>/</a:t>
            </a:r>
            <a:r>
              <a:rPr lang="en-US" sz="2000" u="sng" dirty="0" err="1">
                <a:hlinkClick r:id="rId6"/>
              </a:rPr>
              <a:t>christos</a:t>
            </a:r>
            <a:r>
              <a:rPr lang="el-GR" sz="2000" u="sng" dirty="0">
                <a:hlinkClick r:id="rId6"/>
              </a:rPr>
              <a:t>-</a:t>
            </a:r>
            <a:r>
              <a:rPr lang="en-US" sz="2000" u="sng" dirty="0" err="1">
                <a:hlinkClick r:id="rId6"/>
              </a:rPr>
              <a:t>demetis</a:t>
            </a:r>
            <a:r>
              <a:rPr lang="el-GR" sz="2000" u="sng" dirty="0" smtClean="0">
                <a:hlinkClick r:id="rId6"/>
              </a:rPr>
              <a:t>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585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/>
              <a:t>2</a:t>
            </a:r>
            <a:r>
              <a:rPr lang="en-US" dirty="0" smtClean="0"/>
              <a:t>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</p:txBody>
      </p:sp>
    </p:spTree>
    <p:extLst>
      <p:ext uri="{BB962C8B-B14F-4D97-AF65-F5344CB8AC3E}">
        <p14:creationId xmlns:p14="http://schemas.microsoft.com/office/powerpoint/2010/main" val="41817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Α. Φιλοσοφία της </a:t>
            </a:r>
            <a:r>
              <a:rPr lang="el-GR" dirty="0" smtClean="0"/>
              <a:t>ιστορίας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Η ιστορική συνείδηση της </a:t>
            </a:r>
            <a:r>
              <a:rPr lang="el-GR" sz="2400" dirty="0" err="1"/>
              <a:t>νεωτερικότητας</a:t>
            </a:r>
            <a:r>
              <a:rPr lang="el-GR" sz="2400" dirty="0"/>
              <a:t> αλλάζει τις σχέσεις με το παρελθόν. 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Οι άνθρωποι δεν έχουν απλώς ιστορία, είναι δημιουργοί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 Η ιστορία γίνεται  μια </a:t>
            </a:r>
            <a:r>
              <a:rPr lang="el-GR" sz="2400" dirty="0" err="1"/>
              <a:t>αιτιακή</a:t>
            </a:r>
            <a:r>
              <a:rPr lang="el-GR" sz="2400" dirty="0"/>
              <a:t> δύναμη </a:t>
            </a:r>
            <a:r>
              <a:rPr lang="el-GR" sz="2400" dirty="0" err="1" smtClean="0"/>
              <a:t>αφ’εαυτής</a:t>
            </a:r>
            <a:r>
              <a:rPr lang="el-GR" sz="2400" dirty="0" smtClean="0"/>
              <a:t> </a:t>
            </a:r>
            <a:r>
              <a:rPr lang="el-GR" sz="2400" dirty="0"/>
              <a:t>(η «ιστορία συμβαίνει» και η «ιστορία» τώρα «κάνει» τα πράγματα να συμβούν όπως συμβαίνουν).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035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Α. Φιλοσοφία της </a:t>
            </a:r>
            <a:r>
              <a:rPr lang="el-GR" dirty="0" smtClean="0"/>
              <a:t>ιστορίας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Η </a:t>
            </a:r>
            <a:r>
              <a:rPr lang="el-GR" sz="2400" dirty="0" err="1"/>
              <a:t>νεωτερικότητά</a:t>
            </a:r>
            <a:r>
              <a:rPr lang="el-GR" sz="2400" dirty="0"/>
              <a:t> μας συνίσταται στον ερχομό στη συνείδηση της ύπαρξής μας εντός της «κατάστασης» της «ιστορικότητας</a:t>
            </a:r>
            <a:r>
              <a:rPr lang="el-GR" sz="2400" dirty="0" smtClean="0"/>
              <a:t>».</a:t>
            </a:r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 err="1" smtClean="0"/>
              <a:t>Reinhart</a:t>
            </a:r>
            <a:r>
              <a:rPr lang="el-GR" sz="2400" dirty="0" smtClean="0"/>
              <a:t> </a:t>
            </a:r>
            <a:r>
              <a:rPr lang="el-GR" sz="2400" dirty="0" err="1"/>
              <a:t>Koselleck</a:t>
            </a:r>
            <a:r>
              <a:rPr lang="el-GR" sz="2400" dirty="0"/>
              <a:t>, </a:t>
            </a:r>
            <a:r>
              <a:rPr lang="el-GR" sz="2400" dirty="0" err="1"/>
              <a:t>Futures</a:t>
            </a:r>
            <a:r>
              <a:rPr lang="el-GR" sz="2400" dirty="0"/>
              <a:t> </a:t>
            </a:r>
            <a:r>
              <a:rPr lang="el-GR" sz="2400" dirty="0" err="1"/>
              <a:t>Past</a:t>
            </a:r>
            <a:r>
              <a:rPr lang="el-GR" sz="2400" dirty="0"/>
              <a:t>: On the </a:t>
            </a:r>
            <a:r>
              <a:rPr lang="el-GR" sz="2400" dirty="0" err="1"/>
              <a:t>Semantics</a:t>
            </a:r>
            <a:r>
              <a:rPr lang="el-GR" sz="2400" dirty="0"/>
              <a:t> of </a:t>
            </a:r>
            <a:r>
              <a:rPr lang="el-GR" sz="2400" dirty="0" err="1"/>
              <a:t>Historical</a:t>
            </a:r>
            <a:r>
              <a:rPr lang="el-GR" sz="2400" dirty="0"/>
              <a:t> </a:t>
            </a:r>
            <a:r>
              <a:rPr lang="el-GR" sz="2400" dirty="0" err="1" smtClean="0"/>
              <a:t>Time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732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Πώς εξελίσσεται ο ανθρώπινος κόσμος;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Τα “μεγάλα αφηγήματα”</a:t>
            </a:r>
          </a:p>
          <a:p>
            <a:pPr marL="0"/>
            <a:r>
              <a:rPr lang="el-GR" sz="2400" dirty="0"/>
              <a:t>Διαφωτισμός: Η ιστορία μέσω σταδίων </a:t>
            </a:r>
            <a:r>
              <a:rPr lang="el-GR" sz="2400" dirty="0" smtClean="0"/>
              <a:t>ανάπτυξης.</a:t>
            </a:r>
            <a:endParaRPr lang="el-GR" sz="2400" dirty="0"/>
          </a:p>
          <a:p>
            <a:pPr marL="0"/>
            <a:r>
              <a:rPr lang="el-GR" sz="2400" dirty="0" smtClean="0"/>
              <a:t>Πρόοδος.</a:t>
            </a:r>
            <a:endParaRPr lang="el-GR" sz="2400" dirty="0"/>
          </a:p>
          <a:p>
            <a:pPr marL="0"/>
            <a:r>
              <a:rPr lang="el-GR" sz="2400" dirty="0"/>
              <a:t>Βίκο, </a:t>
            </a:r>
            <a:r>
              <a:rPr lang="el-GR" sz="2400" dirty="0" err="1"/>
              <a:t>Καντ</a:t>
            </a:r>
            <a:r>
              <a:rPr lang="el-GR" sz="2400" dirty="0"/>
              <a:t>, </a:t>
            </a:r>
            <a:r>
              <a:rPr lang="el-GR" sz="2400" dirty="0" err="1"/>
              <a:t>Χεγκελ</a:t>
            </a:r>
            <a:r>
              <a:rPr lang="el-GR" sz="2400" dirty="0" smtClean="0"/>
              <a:t>, Δαρβίνος</a:t>
            </a:r>
            <a:r>
              <a:rPr lang="el-GR" sz="2400" dirty="0"/>
              <a:t>, Μαρξ: Η αντιφατικότητα της </a:t>
            </a:r>
            <a:r>
              <a:rPr lang="el-GR" sz="2400" dirty="0" smtClean="0"/>
              <a:t>προόδου.</a:t>
            </a:r>
            <a:endParaRPr lang="el-GR" sz="2400" dirty="0"/>
          </a:p>
          <a:p>
            <a:pPr marL="0"/>
            <a:r>
              <a:rPr lang="el-GR" sz="2400" dirty="0"/>
              <a:t>Τελεολογία (Η ιστορία έχει σκοπό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/>
            <a:r>
              <a:rPr lang="el-GR" sz="2400" dirty="0" err="1" smtClean="0"/>
              <a:t>Ενδεχομενικότητα</a:t>
            </a:r>
            <a:r>
              <a:rPr lang="el-GR" sz="2400" dirty="0"/>
              <a:t>.</a:t>
            </a:r>
          </a:p>
          <a:p>
            <a:pPr marL="0"/>
            <a:r>
              <a:rPr lang="el-GR" sz="2400" dirty="0"/>
              <a:t>Post-</a:t>
            </a:r>
            <a:r>
              <a:rPr lang="el-GR" sz="2400" dirty="0" err="1"/>
              <a:t>Histoire</a:t>
            </a:r>
            <a:r>
              <a:rPr lang="el-GR" sz="2400" dirty="0"/>
              <a:t>: Το τέλος της </a:t>
            </a:r>
            <a:r>
              <a:rPr lang="el-GR" sz="2400" dirty="0" smtClean="0"/>
              <a:t>ιστορίας.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278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dirty="0" smtClean="0"/>
              <a:t>Ιστορισμός: Μια </a:t>
            </a:r>
            <a:r>
              <a:rPr lang="el-GR" dirty="0"/>
              <a:t>φιλοσοφία της ιστορίας;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Η ουσία των πραγμάτων είναι η ιστορία </a:t>
            </a:r>
            <a:r>
              <a:rPr lang="el-GR" sz="2400" dirty="0" smtClean="0"/>
              <a:t>τους.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Ο διαχωρισμός παρελθόντος –ιστορίας.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Η επινόηση του παρελθόντος.  Το παρελθόν δεν αναστρέφεται και δεν ανακαλείται.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Γραμμικότητα και ομοιομορφία του </a:t>
            </a:r>
            <a:r>
              <a:rPr lang="el-GR" sz="2400" dirty="0" smtClean="0"/>
              <a:t>χρόνου.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Η ιστορία ως δημόσιο </a:t>
            </a:r>
            <a:r>
              <a:rPr lang="el-GR" sz="2400" dirty="0" smtClean="0"/>
              <a:t>βλέμμα.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Αντικειμενικότητα και </a:t>
            </a:r>
            <a:r>
              <a:rPr lang="el-GR" sz="2400" dirty="0" err="1"/>
              <a:t>υποστασιοποίηση</a:t>
            </a:r>
            <a:r>
              <a:rPr lang="el-GR" sz="2400" dirty="0"/>
              <a:t>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Παράδειγμα: Το σύστημα των </a:t>
            </a:r>
            <a:r>
              <a:rPr lang="el-GR" sz="2400" dirty="0" smtClean="0"/>
              <a:t>υποσημειώσεων.</a:t>
            </a:r>
            <a:endParaRPr lang="el-GR" sz="2400" dirty="0"/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781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ιστορισμός και η υπέρβασή του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Autofit/>
          </a:bodyPr>
          <a:lstStyle/>
          <a:p>
            <a:pPr marL="0"/>
            <a:r>
              <a:rPr lang="el-GR" sz="2400" dirty="0"/>
              <a:t>Ιστορισμός, ταυτότητα και </a:t>
            </a:r>
            <a:r>
              <a:rPr lang="el-GR" sz="2400" dirty="0" smtClean="0"/>
              <a:t>έθνος.</a:t>
            </a:r>
            <a:endParaRPr lang="el-GR" sz="2400" dirty="0"/>
          </a:p>
          <a:p>
            <a:pPr marL="0"/>
            <a:r>
              <a:rPr lang="el-GR" sz="2400" dirty="0"/>
              <a:t>Η ιστορία ως </a:t>
            </a:r>
            <a:r>
              <a:rPr lang="el-GR" sz="2400" dirty="0" smtClean="0"/>
              <a:t>θεοδικία.</a:t>
            </a:r>
            <a:endParaRPr lang="el-GR" sz="2400" dirty="0"/>
          </a:p>
          <a:p>
            <a:pPr marL="0"/>
            <a:r>
              <a:rPr lang="el-GR" sz="2400" dirty="0"/>
              <a:t>Τα Αρχεία ως οι νέοι ναοί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/>
            <a:r>
              <a:rPr lang="el-GR" sz="2400" dirty="0"/>
              <a:t>Η ανάδυση της Κοινωνικής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/>
            <a:r>
              <a:rPr lang="el-GR" sz="2400" dirty="0" smtClean="0"/>
              <a:t>Κριτική </a:t>
            </a:r>
            <a:r>
              <a:rPr lang="el-GR" sz="2400" dirty="0"/>
              <a:t>του ι</a:t>
            </a:r>
            <a:r>
              <a:rPr lang="el-GR" sz="2400" dirty="0" smtClean="0"/>
              <a:t>στορισμού</a:t>
            </a:r>
            <a:r>
              <a:rPr lang="el-GR" sz="2400" dirty="0"/>
              <a:t>: Νίτσε και </a:t>
            </a:r>
            <a:r>
              <a:rPr lang="el-GR" sz="2400" dirty="0" err="1" smtClean="0"/>
              <a:t>Μπένγιαμιν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/>
            <a:r>
              <a:rPr lang="el-GR" sz="2400" dirty="0" smtClean="0"/>
              <a:t>Εκσυγχρονισμός  </a:t>
            </a:r>
            <a:r>
              <a:rPr lang="el-GR" sz="2400" dirty="0"/>
              <a:t>και δυτικός </a:t>
            </a:r>
            <a:r>
              <a:rPr lang="el-GR" sz="2400" dirty="0" smtClean="0"/>
              <a:t>κανόνας.</a:t>
            </a:r>
            <a:endParaRPr lang="el-GR" sz="2400" dirty="0"/>
          </a:p>
          <a:p>
            <a:pPr marL="0"/>
            <a:r>
              <a:rPr lang="el-GR" sz="2400" dirty="0"/>
              <a:t>Κριτική του κανόνα: </a:t>
            </a:r>
          </a:p>
          <a:p>
            <a:pPr marL="0" indent="0">
              <a:buNone/>
            </a:pPr>
            <a:r>
              <a:rPr lang="el-GR" sz="2400" dirty="0" smtClean="0"/>
              <a:t>	- </a:t>
            </a:r>
            <a:r>
              <a:rPr lang="el-GR" sz="2400" dirty="0" err="1" smtClean="0"/>
              <a:t>Οριενταλισμός</a:t>
            </a:r>
            <a:r>
              <a:rPr lang="el-GR" sz="2400" dirty="0" smtClean="0"/>
              <a:t> (</a:t>
            </a:r>
            <a:r>
              <a:rPr lang="el-GR" sz="2400" dirty="0" err="1" smtClean="0"/>
              <a:t>Σαΐντ</a:t>
            </a:r>
            <a:r>
              <a:rPr lang="el-GR" sz="2400" dirty="0" smtClean="0"/>
              <a:t>).  </a:t>
            </a: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	- </a:t>
            </a:r>
            <a:r>
              <a:rPr lang="el-GR" sz="2400" dirty="0" err="1" smtClean="0"/>
              <a:t>Μετα</a:t>
            </a:r>
            <a:r>
              <a:rPr lang="el-GR" sz="2400" dirty="0" smtClean="0"/>
              <a:t>-αποικιακές σπουδές.</a:t>
            </a:r>
            <a:endParaRPr lang="el-GR" sz="2400" dirty="0"/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82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Β. Θεωρία </a:t>
            </a:r>
            <a:r>
              <a:rPr lang="el-GR" dirty="0"/>
              <a:t>της </a:t>
            </a:r>
            <a:r>
              <a:rPr lang="el-GR" dirty="0" smtClean="0"/>
              <a:t>ιστορίας.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Οι δυο παραδόσεις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1. Εξηγούμε </a:t>
            </a:r>
            <a:r>
              <a:rPr lang="el-GR" sz="2400" b="1" dirty="0"/>
              <a:t>το παρελθόν; </a:t>
            </a:r>
          </a:p>
          <a:p>
            <a:pPr marL="0"/>
            <a:r>
              <a:rPr lang="el-GR" sz="2400" dirty="0"/>
              <a:t>Η ανάλυση του αντικειμένου της </a:t>
            </a:r>
            <a:r>
              <a:rPr lang="el-GR" sz="2400" dirty="0" smtClean="0"/>
              <a:t>ιστορίας.</a:t>
            </a:r>
            <a:endParaRPr lang="el-GR" sz="2400" dirty="0"/>
          </a:p>
          <a:p>
            <a:pPr marL="0"/>
            <a:r>
              <a:rPr lang="el-GR" sz="2400" dirty="0"/>
              <a:t>Η συνάντηση με τις κοινωνικές </a:t>
            </a:r>
            <a:r>
              <a:rPr lang="el-GR" sz="2400" dirty="0" smtClean="0"/>
              <a:t>επιστήμες.</a:t>
            </a:r>
          </a:p>
          <a:p>
            <a:pPr marL="0" indent="0">
              <a:buNone/>
            </a:pPr>
            <a:r>
              <a:rPr lang="el-GR" sz="2400" b="1" dirty="0" smtClean="0"/>
              <a:t>2. Ερμηνεύουμε </a:t>
            </a:r>
            <a:r>
              <a:rPr lang="el-GR" sz="2400" b="1" dirty="0"/>
              <a:t>το παρελθόν; </a:t>
            </a:r>
          </a:p>
          <a:p>
            <a:r>
              <a:rPr lang="el-GR" sz="2400" dirty="0"/>
              <a:t>Η ανάλυση του υποκειμένου της </a:t>
            </a:r>
            <a:r>
              <a:rPr lang="el-GR" sz="2400" dirty="0" smtClean="0"/>
              <a:t>ιστορίας. </a:t>
            </a:r>
            <a:endParaRPr lang="el-GR" sz="2400" dirty="0"/>
          </a:p>
          <a:p>
            <a:r>
              <a:rPr lang="el-GR" sz="2400" dirty="0"/>
              <a:t>Η ανάλυση του ιστορικού λόγου, και του ιστορικού </a:t>
            </a:r>
            <a:r>
              <a:rPr lang="el-GR" sz="2400" dirty="0" smtClean="0"/>
              <a:t>εγχειρήματος.  </a:t>
            </a:r>
            <a:endParaRPr lang="el-GR" sz="2400" dirty="0"/>
          </a:p>
          <a:p>
            <a:r>
              <a:rPr lang="el-GR" sz="2400" dirty="0" err="1"/>
              <a:t>Colinwood</a:t>
            </a:r>
            <a:r>
              <a:rPr lang="el-GR" sz="2400" dirty="0"/>
              <a:t>: </a:t>
            </a:r>
            <a:r>
              <a:rPr lang="el-GR" sz="2400" dirty="0" err="1"/>
              <a:t>Re-enactmen</a:t>
            </a:r>
            <a:r>
              <a:rPr lang="el-GR" sz="2400" dirty="0"/>
              <a:t> of the </a:t>
            </a:r>
            <a:r>
              <a:rPr lang="el-GR" sz="2400" dirty="0" err="1" smtClean="0"/>
              <a:t>Past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>
              <a:spcBef>
                <a:spcPts val="0"/>
              </a:spcBef>
            </a:pPr>
            <a:endParaRPr lang="el-GR" sz="2800" dirty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7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1617</Words>
  <Application>Microsoft Office PowerPoint</Application>
  <PresentationFormat>On-screen Show (4:3)</PresentationFormat>
  <Paragraphs>246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Wingdings</vt:lpstr>
      <vt:lpstr>Θέμα του Office</vt:lpstr>
      <vt:lpstr>II29 Θεωρία της Ιστορίας</vt:lpstr>
      <vt:lpstr>Ιστορία και παρελθόν: Δυο έννοιες διαφορετικές</vt:lpstr>
      <vt:lpstr>Η ιστορία της θεωρίας της ιστορίας</vt:lpstr>
      <vt:lpstr>Α. Φιλοσοφία της ιστορίας 1</vt:lpstr>
      <vt:lpstr>Α. Φιλοσοφία της ιστορίας 2</vt:lpstr>
      <vt:lpstr>Πώς εξελίσσεται ο ανθρώπινος κόσμος; </vt:lpstr>
      <vt:lpstr> Ιστορισμός: Μια φιλοσοφία της ιστορίας; </vt:lpstr>
      <vt:lpstr>Ο ιστορισμός και η υπέρβασή του</vt:lpstr>
      <vt:lpstr>Β. Θεωρία της ιστορίας. Οι δυο παραδόσεις</vt:lpstr>
      <vt:lpstr>Από την επιστημολογία στην ποιητική της ιστορίας</vt:lpstr>
      <vt:lpstr>Η  σημειολογία της ιστορίας</vt:lpstr>
      <vt:lpstr>Hayden White, Metahistory, 1973</vt:lpstr>
      <vt:lpstr>Έχει φύλο η ιστορία; </vt:lpstr>
      <vt:lpstr>Από την κοινωνική στην πολιτισμική ιστορία 1</vt:lpstr>
      <vt:lpstr>Από την κοινωνική στην πολιτισμική ιστορία 2</vt:lpstr>
      <vt:lpstr>Γ. Η προβληματική των σχέσεων με το παρελθόν</vt:lpstr>
      <vt:lpstr>Μνήμη</vt:lpstr>
      <vt:lpstr>Η ιστορική συνείδηση</vt:lpstr>
      <vt:lpstr>Η δημόσια ιστορία</vt:lpstr>
      <vt:lpstr>Να σώσουμε το παρελθόν στο παρόν, ή να σώσουμε το παρόν από το παρελθόν; </vt:lpstr>
      <vt:lpstr>Από την ιστορία (ως σύστημα) στην ιστορική δραστηριότητα των υποκειμένων</vt:lpstr>
      <vt:lpstr>Γιατί μας ενδιαφέρει η θεωρία της Ιστορίας; </vt:lpstr>
      <vt:lpstr>Γιατί μας ενδιαφέρει η θεωρία της Ιστορίας; </vt:lpstr>
      <vt:lpstr>Στοιχειώδης βιβλιογραφία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ΕΞΑΡΧΟΥ</dc:creator>
  <cp:lastModifiedBy>Costas</cp:lastModifiedBy>
  <cp:revision>232</cp:revision>
  <dcterms:created xsi:type="dcterms:W3CDTF">2012-09-06T09:03:05Z</dcterms:created>
  <dcterms:modified xsi:type="dcterms:W3CDTF">2015-01-21T14:00:16Z</dcterms:modified>
</cp:coreProperties>
</file>