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7" r:id="rId3"/>
    <p:sldId id="338" r:id="rId4"/>
    <p:sldId id="339" r:id="rId5"/>
    <p:sldId id="340" r:id="rId6"/>
    <p:sldId id="356" r:id="rId7"/>
    <p:sldId id="341" r:id="rId8"/>
    <p:sldId id="342" r:id="rId9"/>
    <p:sldId id="343" r:id="rId10"/>
    <p:sldId id="344" r:id="rId11"/>
    <p:sldId id="345" r:id="rId12"/>
    <p:sldId id="346" r:id="rId13"/>
    <p:sldId id="357" r:id="rId14"/>
    <p:sldId id="347" r:id="rId15"/>
    <p:sldId id="358" r:id="rId16"/>
    <p:sldId id="348" r:id="rId17"/>
    <p:sldId id="359" r:id="rId18"/>
    <p:sldId id="336" r:id="rId19"/>
    <p:sldId id="349" r:id="rId20"/>
    <p:sldId id="360" r:id="rId21"/>
    <p:sldId id="361" r:id="rId22"/>
    <p:sldId id="352" r:id="rId23"/>
    <p:sldId id="353" r:id="rId24"/>
    <p:sldId id="354" r:id="rId25"/>
    <p:sldId id="355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337"/>
            <p14:sldId id="338"/>
            <p14:sldId id="339"/>
            <p14:sldId id="340"/>
            <p14:sldId id="356"/>
            <p14:sldId id="341"/>
            <p14:sldId id="342"/>
            <p14:sldId id="343"/>
            <p14:sldId id="344"/>
            <p14:sldId id="345"/>
            <p14:sldId id="346"/>
            <p14:sldId id="357"/>
            <p14:sldId id="347"/>
            <p14:sldId id="358"/>
            <p14:sldId id="348"/>
            <p14:sldId id="336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78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21/1/2015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61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437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45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14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6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55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07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30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8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Μερικές μορφές κοινής γνώμης, ανεπίσημες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Μερικές μορφές κοινής γνώμης, ανεπίσημες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Μερικές μορφές κοινής γνώμης, ανεπίσημες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Μερικές μορφές κοινής γνώμης, ανεπίσημες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Μερικές μορφές κοινής γνώμης, ανεπίσημες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Μερικές μορφές κοινής γνώμης, ανεπίσημες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Μερικές μορφές κοινής γνώμης, ανεπίσημες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ARCH2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6024" y="2006575"/>
            <a:ext cx="8676456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II</a:t>
            </a:r>
            <a:r>
              <a:rPr lang="el-GR" dirty="0" smtClean="0">
                <a:solidFill>
                  <a:srgbClr val="5075BC"/>
                </a:solidFill>
              </a:rPr>
              <a:t>64</a:t>
            </a:r>
            <a:r>
              <a:rPr lang="fr-FR" dirty="0" smtClean="0">
                <a:solidFill>
                  <a:srgbClr val="5075BC"/>
                </a:solidFill>
              </a:rPr>
              <a:t> </a:t>
            </a:r>
            <a:r>
              <a:rPr lang="en-US" dirty="0"/>
              <a:t>NEOTE</a:t>
            </a:r>
            <a:r>
              <a:rPr lang="el-GR" dirty="0"/>
              <a:t>ΡΗ ΕΥΡΩΠΑΪΚΗ ΙΣΤΟΡΙΑ </a:t>
            </a:r>
            <a:r>
              <a:rPr lang="en-US" dirty="0"/>
              <a:t>II</a:t>
            </a:r>
            <a:r>
              <a:rPr lang="el-GR" dirty="0" smtClean="0">
                <a:solidFill>
                  <a:srgbClr val="5075BC"/>
                </a:solidFill>
              </a:rPr>
              <a:t>΄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2ε: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Μερικές </a:t>
            </a:r>
            <a:r>
              <a:rPr lang="el-GR" sz="2800" dirty="0"/>
              <a:t>μορφές κοινής γνώμης, </a:t>
            </a:r>
            <a:r>
              <a:rPr lang="el-GR" sz="2800" dirty="0" smtClean="0"/>
              <a:t>ανεπίσημες</a:t>
            </a:r>
          </a:p>
          <a:p>
            <a:endParaRPr lang="en-US" sz="2800" dirty="0" smtClean="0"/>
          </a:p>
          <a:p>
            <a:r>
              <a:rPr lang="el-GR" sz="2800" dirty="0" smtClean="0"/>
              <a:t>Κώστας </a:t>
            </a:r>
            <a:r>
              <a:rPr lang="el-GR" sz="2800" dirty="0" err="1" smtClean="0"/>
              <a:t>Γαγανάκης</a:t>
            </a:r>
            <a:endParaRPr lang="el-GR" sz="2800" dirty="0" smtClean="0"/>
          </a:p>
          <a:p>
            <a:r>
              <a:rPr lang="el-GR" sz="2800" dirty="0" smtClean="0"/>
              <a:t>Φιλοσοφική Σχολή</a:t>
            </a:r>
          </a:p>
          <a:p>
            <a:r>
              <a:rPr lang="el-GR" sz="2800" dirty="0" smtClean="0"/>
              <a:t>Τμήμα Ιστορίας - Αρχαιολογίας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70882"/>
            <a:ext cx="8229600" cy="4320480"/>
          </a:xfrm>
        </p:spPr>
        <p:txBody>
          <a:bodyPr>
            <a:noAutofit/>
          </a:bodyPr>
          <a:lstStyle/>
          <a:p>
            <a:r>
              <a:rPr lang="el-GR" sz="2400" dirty="0"/>
              <a:t>Υιοθέτηση εθνικού αντιπολεμικού λόγου, απευθυνόμενου στη μοναρχία &amp; στη γαλλική κοινωνία.</a:t>
            </a:r>
          </a:p>
          <a:p>
            <a:r>
              <a:rPr lang="el-GR" sz="2400" dirty="0" err="1"/>
              <a:t>Δαιμονοποίηση</a:t>
            </a:r>
            <a:r>
              <a:rPr lang="el-GR" sz="2400" dirty="0"/>
              <a:t> αντιπάλου, ψυχολογικός πόλεμος («Καθολικοί πατριώτες» συγγραφείς), αποκάλυψη προδοτικού ρόλου Λίγκας.</a:t>
            </a:r>
          </a:p>
          <a:p>
            <a:r>
              <a:rPr lang="el-GR" sz="2400" dirty="0" smtClean="0"/>
              <a:t>Αποκήρυξη </a:t>
            </a:r>
            <a:r>
              <a:rPr lang="el-GR" sz="2400" dirty="0"/>
              <a:t>Προτεσταντισμού από Ερρίκο της Ναβάρας &gt; καθεστωτική </a:t>
            </a:r>
            <a:r>
              <a:rPr lang="el-GR" sz="2400" dirty="0" smtClean="0"/>
              <a:t>προπαγάνδα.</a:t>
            </a:r>
            <a:endParaRPr lang="el-GR" sz="2400" dirty="0"/>
          </a:p>
          <a:p>
            <a:r>
              <a:rPr lang="el-GR" sz="2400" dirty="0"/>
              <a:t>Συγκρότηση εθνικής ταυτότητας σε υπέρβαση του θρησκευτικού ζητήματος, </a:t>
            </a:r>
            <a:r>
              <a:rPr lang="el-GR" sz="2400" dirty="0" err="1"/>
              <a:t>εκκοσμίκευση</a:t>
            </a:r>
            <a:r>
              <a:rPr lang="el-GR" sz="2400" dirty="0"/>
              <a:t> </a:t>
            </a:r>
            <a:r>
              <a:rPr lang="el-GR" sz="2400" dirty="0" err="1" smtClean="0"/>
              <a:t>γαλλικότητας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Μοναρχικός </a:t>
            </a:r>
            <a:r>
              <a:rPr lang="el-GR" sz="2400" dirty="0" smtClean="0"/>
              <a:t>εθνικισμός.</a:t>
            </a:r>
            <a:endParaRPr lang="el-GR" sz="24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0080" y="404664"/>
            <a:ext cx="8229600" cy="1143000"/>
          </a:xfrm>
        </p:spPr>
        <p:txBody>
          <a:bodyPr/>
          <a:lstStyle/>
          <a:p>
            <a:r>
              <a:rPr lang="el-GR" dirty="0"/>
              <a:t>Προτεσταντική </a:t>
            </a:r>
            <a:r>
              <a:rPr lang="el-GR" dirty="0" smtClean="0"/>
              <a:t>προπαγάνδα 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2949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15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Καθολική </a:t>
            </a:r>
            <a:r>
              <a:rPr lang="el-GR" dirty="0" smtClean="0"/>
              <a:t>προπαγάνδα 1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628800"/>
            <a:ext cx="8229600" cy="3096343"/>
          </a:xfrm>
        </p:spPr>
        <p:txBody>
          <a:bodyPr>
            <a:normAutofit fontScale="85000" lnSpcReduction="10000"/>
          </a:bodyPr>
          <a:lstStyle/>
          <a:p>
            <a:r>
              <a:rPr lang="el-GR" sz="2800" dirty="0" smtClean="0"/>
              <a:t>1540-1572</a:t>
            </a:r>
            <a:r>
              <a:rPr lang="el-GR" sz="2800" dirty="0"/>
              <a:t>: θωράκιση ποιμνίου Εκκλησίας, απευθυνόμενη αποκλειστικά στους Καθολικούς </a:t>
            </a:r>
            <a:r>
              <a:rPr lang="el-GR" sz="2800" dirty="0" smtClean="0"/>
              <a:t>(</a:t>
            </a:r>
            <a:r>
              <a:rPr lang="fr-FR" sz="2800" dirty="0" smtClean="0"/>
              <a:t>Jérôme </a:t>
            </a:r>
            <a:r>
              <a:rPr lang="fr-FR" sz="2800" dirty="0"/>
              <a:t>d’</a:t>
            </a:r>
            <a:r>
              <a:rPr lang="fr-FR" sz="2800" dirty="0" err="1"/>
              <a:t>Hangest</a:t>
            </a:r>
            <a:r>
              <a:rPr lang="fr-FR" sz="2800" dirty="0"/>
              <a:t>, Pierre Doré, Nicole Grenier</a:t>
            </a:r>
            <a:r>
              <a:rPr lang="fr-FR" sz="2800" dirty="0" smtClean="0"/>
              <a:t>)</a:t>
            </a:r>
            <a:r>
              <a:rPr lang="el-GR" sz="2800" dirty="0" smtClean="0"/>
              <a:t>.</a:t>
            </a:r>
            <a:endParaRPr lang="fr-FR" sz="2800" dirty="0"/>
          </a:p>
          <a:p>
            <a:r>
              <a:rPr lang="el-GR" sz="2800" dirty="0"/>
              <a:t>Αντιπαραθετική προπαγάνδα: </a:t>
            </a:r>
            <a:r>
              <a:rPr lang="fr-FR" sz="2800" dirty="0"/>
              <a:t>Artus </a:t>
            </a:r>
            <a:r>
              <a:rPr lang="fr-FR" sz="2800" dirty="0" err="1"/>
              <a:t>Desiré</a:t>
            </a:r>
            <a:r>
              <a:rPr lang="fr-FR" sz="2800" dirty="0"/>
              <a:t>, </a:t>
            </a:r>
            <a:r>
              <a:rPr lang="fr-FR" sz="2800" dirty="0" err="1"/>
              <a:t>Gentian</a:t>
            </a:r>
            <a:r>
              <a:rPr lang="fr-FR" sz="2800" dirty="0"/>
              <a:t> Hervet, René Benoist, Claude des </a:t>
            </a:r>
            <a:r>
              <a:rPr lang="fr-FR" sz="2800" dirty="0" err="1"/>
              <a:t>Sainctes</a:t>
            </a:r>
            <a:r>
              <a:rPr lang="fr-FR" sz="2800" dirty="0"/>
              <a:t>, Pierre de Ronsard &amp; </a:t>
            </a:r>
            <a:r>
              <a:rPr lang="el-GR" sz="2800" dirty="0"/>
              <a:t>ιεροκήρυκες Παρισιού (</a:t>
            </a:r>
            <a:r>
              <a:rPr lang="fr-FR" sz="2800" dirty="0"/>
              <a:t>Le </a:t>
            </a:r>
            <a:r>
              <a:rPr lang="fr-FR" sz="2800" dirty="0" err="1"/>
              <a:t>Picart</a:t>
            </a:r>
            <a:r>
              <a:rPr lang="fr-FR" sz="2800" dirty="0"/>
              <a:t>, de Hans, </a:t>
            </a:r>
            <a:r>
              <a:rPr lang="fr-FR" sz="2800" dirty="0" err="1"/>
              <a:t>Vigor</a:t>
            </a:r>
            <a:r>
              <a:rPr lang="fr-FR" sz="2800" dirty="0" smtClean="0"/>
              <a:t>)</a:t>
            </a:r>
            <a:r>
              <a:rPr lang="el-GR" sz="2800" dirty="0" smtClean="0"/>
              <a:t>.</a:t>
            </a:r>
            <a:endParaRPr lang="fr-FR" sz="2800" dirty="0"/>
          </a:p>
          <a:p>
            <a:r>
              <a:rPr lang="el-GR" sz="2800" dirty="0"/>
              <a:t>Χωριστός κόσμος, βιβλική πραγματικότητα τελικής </a:t>
            </a:r>
            <a:r>
              <a:rPr lang="el-GR" sz="2800" dirty="0" smtClean="0"/>
              <a:t>αναμέτρησης.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0131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26642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600" dirty="0"/>
              <a:t>Ψυχολογικός πόλεμος: </a:t>
            </a:r>
            <a:r>
              <a:rPr lang="el-GR" sz="2600" dirty="0" err="1"/>
              <a:t>Pierre</a:t>
            </a:r>
            <a:r>
              <a:rPr lang="el-GR" sz="2600" dirty="0"/>
              <a:t> </a:t>
            </a:r>
            <a:r>
              <a:rPr lang="el-GR" sz="2600" dirty="0" err="1"/>
              <a:t>Charpentier</a:t>
            </a:r>
            <a:r>
              <a:rPr lang="el-GR" sz="2600" dirty="0"/>
              <a:t>, H. </a:t>
            </a:r>
            <a:r>
              <a:rPr lang="el-GR" sz="2600" dirty="0" err="1"/>
              <a:t>Sureau</a:t>
            </a:r>
            <a:r>
              <a:rPr lang="el-GR" sz="2600" dirty="0"/>
              <a:t> </a:t>
            </a:r>
            <a:r>
              <a:rPr lang="el-GR" sz="2600" dirty="0" err="1"/>
              <a:t>du</a:t>
            </a:r>
            <a:r>
              <a:rPr lang="el-GR" sz="2600" dirty="0"/>
              <a:t> </a:t>
            </a:r>
            <a:r>
              <a:rPr lang="el-GR" sz="2600" dirty="0" err="1" smtClean="0"/>
              <a:t>Rosier</a:t>
            </a:r>
            <a:r>
              <a:rPr lang="el-GR" sz="2600" dirty="0" smtClean="0"/>
              <a:t>.</a:t>
            </a:r>
            <a:endParaRPr lang="el-GR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600" dirty="0"/>
              <a:t>Η κατασκευή της πραγματικότητας στο Παρίσι της Λίγκας, </a:t>
            </a:r>
            <a:r>
              <a:rPr lang="el-GR" sz="2600" dirty="0" smtClean="0"/>
              <a:t>1588-1594.</a:t>
            </a:r>
            <a:endParaRPr lang="el-GR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600" dirty="0"/>
              <a:t>Απομόνωση Παρισιού από έξω </a:t>
            </a:r>
            <a:r>
              <a:rPr lang="el-GR" sz="2600" dirty="0" smtClean="0"/>
              <a:t>κόσμο.</a:t>
            </a:r>
            <a:endParaRPr lang="el-GR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600" dirty="0"/>
              <a:t>Εγκλωβισμός Παριζιάνων στον οργανωτικό μύθο της </a:t>
            </a:r>
            <a:r>
              <a:rPr lang="el-GR" sz="2600" dirty="0" smtClean="0"/>
              <a:t>Λίγκας.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415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Καθολική </a:t>
            </a:r>
            <a:r>
              <a:rPr lang="el-GR" dirty="0" smtClean="0"/>
              <a:t>προπαγάνδα 2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174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9523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100" dirty="0" smtClean="0"/>
              <a:t>Καλλιέργεια </a:t>
            </a:r>
            <a:r>
              <a:rPr lang="el-GR" sz="3100" dirty="0"/>
              <a:t>κλίματος πανικού σχετικά με τις προθέσεις του Ερρίκου της Ναβάρας (Σύμφωνο </a:t>
            </a:r>
            <a:r>
              <a:rPr lang="el-GR" sz="3100" dirty="0" err="1"/>
              <a:t>Μαγδεβούργου</a:t>
            </a:r>
            <a:r>
              <a:rPr lang="el-GR" sz="3100" dirty="0"/>
              <a:t>, διαρροή παπικής βούλας αφορισμού, εκτέλεση Μαρίας Στιούαρτ, αφηγήσεις Άγγλων Καθολικών &amp; αναπαραστάσεις στο κοιμητήριο του </a:t>
            </a:r>
            <a:r>
              <a:rPr lang="el-GR" sz="3100" dirty="0" err="1"/>
              <a:t>Saint</a:t>
            </a:r>
            <a:r>
              <a:rPr lang="el-GR" sz="3100" dirty="0"/>
              <a:t> </a:t>
            </a:r>
            <a:r>
              <a:rPr lang="el-GR" sz="3100" dirty="0" err="1"/>
              <a:t>Severin</a:t>
            </a:r>
            <a:r>
              <a:rPr lang="el-GR" sz="3100" dirty="0" smtClean="0"/>
              <a:t>).</a:t>
            </a:r>
            <a:endParaRPr lang="el-GR" sz="3100" dirty="0"/>
          </a:p>
          <a:p>
            <a:pPr>
              <a:lnSpc>
                <a:spcPct val="120000"/>
              </a:lnSpc>
            </a:pPr>
            <a:r>
              <a:rPr lang="el-GR" sz="3100" dirty="0" err="1"/>
              <a:t>Εξεγερτικός</a:t>
            </a:r>
            <a:r>
              <a:rPr lang="el-GR" sz="3100" dirty="0"/>
              <a:t> &amp; αποκαλυπτικός λόγος (σχέδια αιρετικών, κατάδειξη ανικανότητας βασιλιά</a:t>
            </a:r>
            <a:r>
              <a:rPr lang="el-GR" sz="3100" dirty="0" smtClean="0"/>
              <a:t>).</a:t>
            </a:r>
            <a:endParaRPr lang="el-GR" sz="3100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415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Καθολική </a:t>
            </a:r>
            <a:r>
              <a:rPr lang="el-GR" dirty="0" smtClean="0"/>
              <a:t>προπαγάνδα 3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7062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1683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Νομιμοποίηση ισπανικής </a:t>
            </a:r>
            <a:r>
              <a:rPr lang="el-GR" sz="2400" dirty="0" smtClean="0"/>
              <a:t>παρέμβασης.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b="1" dirty="0"/>
              <a:t>Ημέρα Οδοφραγμάτων: </a:t>
            </a:r>
            <a:r>
              <a:rPr lang="el-GR" sz="2400" dirty="0" smtClean="0"/>
              <a:t>Εκστρατεία </a:t>
            </a:r>
            <a:r>
              <a:rPr lang="el-GR" sz="2400" dirty="0"/>
              <a:t>πολιτικής εκμηδένισης Ερρίκου Γ</a:t>
            </a:r>
            <a:r>
              <a:rPr lang="el-GR" sz="2400" dirty="0" smtClean="0"/>
              <a:t>΄.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Συνδυαστική χρήση προπαγανδιστικών μέσων (</a:t>
            </a:r>
            <a:r>
              <a:rPr lang="el-GR" sz="2400" dirty="0" err="1"/>
              <a:t>Boucher</a:t>
            </a:r>
            <a:r>
              <a:rPr lang="el-GR" sz="2400" dirty="0"/>
              <a:t> – </a:t>
            </a:r>
            <a:r>
              <a:rPr lang="el-GR" sz="2400" dirty="0" err="1"/>
              <a:t>Pinselet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Ανατροφοδοτούμενη προπαγάνδα Λίγκας (</a:t>
            </a:r>
            <a:r>
              <a:rPr lang="el-GR" sz="2400" dirty="0" err="1"/>
              <a:t>Advis</a:t>
            </a:r>
            <a:r>
              <a:rPr lang="el-GR" sz="2400" dirty="0"/>
              <a:t> </a:t>
            </a:r>
            <a:r>
              <a:rPr lang="el-GR" sz="2400" dirty="0" err="1"/>
              <a:t>aux</a:t>
            </a:r>
            <a:r>
              <a:rPr lang="el-GR" sz="2400" dirty="0"/>
              <a:t> </a:t>
            </a:r>
            <a:r>
              <a:rPr lang="el-GR" sz="2400" dirty="0" err="1"/>
              <a:t>François</a:t>
            </a:r>
            <a:r>
              <a:rPr lang="el-GR" sz="2400" dirty="0"/>
              <a:t>, 1589, «οδηγοί σωτηρίας </a:t>
            </a:r>
            <a:r>
              <a:rPr lang="el-GR" sz="2400" dirty="0" err="1"/>
              <a:t>παραπλανημένων</a:t>
            </a:r>
            <a:r>
              <a:rPr lang="el-GR" sz="2400" dirty="0" smtClean="0"/>
              <a:t>»).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415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Καθολική </a:t>
            </a:r>
            <a:r>
              <a:rPr lang="el-GR" dirty="0" smtClean="0"/>
              <a:t>προπαγάνδα 4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6685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80831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sz="2400" b="1" dirty="0" smtClean="0"/>
              <a:t>Πρώτο </a:t>
            </a:r>
            <a:r>
              <a:rPr lang="el-GR" sz="2400" b="1" dirty="0"/>
              <a:t>εξάμηνο 1589: </a:t>
            </a:r>
            <a:r>
              <a:rPr lang="el-GR" sz="2400" dirty="0" smtClean="0"/>
              <a:t>Ιερός </a:t>
            </a:r>
            <a:r>
              <a:rPr lang="el-GR" sz="2400" dirty="0"/>
              <a:t>χρόνος, βιβλική περίοδος μετάνοιας &amp; προετοιμασίας για την τελική μάχη (λιτανείες, κήρυκες, λιτανεία Λίγκας 14ης </a:t>
            </a:r>
            <a:r>
              <a:rPr lang="el-GR" sz="2400" dirty="0" smtClean="0"/>
              <a:t>Μαΐου </a:t>
            </a:r>
            <a:r>
              <a:rPr lang="el-GR" sz="2400" dirty="0"/>
              <a:t>1590) σχέδιο απελευθέρωσης από την εσχατολογική αγωνία των </a:t>
            </a:r>
            <a:r>
              <a:rPr lang="el-GR" sz="2400" dirty="0" smtClean="0"/>
              <a:t>καιρών.</a:t>
            </a: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b="1" dirty="0"/>
              <a:t>Πόλεμος στα γεγονότα με τις λέξεις: </a:t>
            </a:r>
            <a:r>
              <a:rPr lang="el-GR" sz="2400" dirty="0"/>
              <a:t>14 Μαρτίου 1590, ήττα στο </a:t>
            </a:r>
            <a:r>
              <a:rPr lang="el-GR" sz="2400" dirty="0" err="1"/>
              <a:t>Ivry</a:t>
            </a:r>
            <a:r>
              <a:rPr lang="el-GR" sz="2400" dirty="0"/>
              <a:t>, 16 Μαρτίου, κήρυγμα </a:t>
            </a:r>
            <a:r>
              <a:rPr lang="el-GR" sz="2400" dirty="0" err="1"/>
              <a:t>Pierre</a:t>
            </a:r>
            <a:r>
              <a:rPr lang="el-GR" sz="2400" dirty="0"/>
              <a:t> </a:t>
            </a:r>
            <a:r>
              <a:rPr lang="el-GR" sz="2400" dirty="0" err="1" smtClean="0"/>
              <a:t>Christin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415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Καθολική </a:t>
            </a:r>
            <a:r>
              <a:rPr lang="el-GR" dirty="0" smtClean="0"/>
              <a:t>προπαγάνδα 5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4871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Αλλά: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412776"/>
            <a:ext cx="8229600" cy="42484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800" dirty="0" err="1"/>
              <a:t>Αντι</a:t>
            </a:r>
            <a:r>
              <a:rPr lang="el-GR" sz="2800" dirty="0"/>
              <a:t>-προπαγάνδα </a:t>
            </a:r>
            <a:r>
              <a:rPr lang="fr-FR" sz="2800" dirty="0"/>
              <a:t>Politiques: </a:t>
            </a:r>
            <a:r>
              <a:rPr lang="el-GR" sz="2800" dirty="0"/>
              <a:t>φυλλάδια, αφίσες, αναγραφή συνθημάτων &amp; σατιρικών στίχων, «συνομιλία» με λόγο κηρύκων </a:t>
            </a:r>
            <a:r>
              <a:rPr lang="el-GR" sz="2800" dirty="0" smtClean="0"/>
              <a:t>Λίγκας.</a:t>
            </a:r>
            <a:endParaRPr lang="el-GR" sz="2800" dirty="0"/>
          </a:p>
          <a:p>
            <a:pPr>
              <a:lnSpc>
                <a:spcPct val="120000"/>
              </a:lnSpc>
            </a:pPr>
            <a:r>
              <a:rPr lang="el-GR" sz="2800" dirty="0"/>
              <a:t>Ένοπλη λιτανεία 14ης </a:t>
            </a:r>
            <a:r>
              <a:rPr lang="el-GR" sz="2800" dirty="0" smtClean="0"/>
              <a:t>Μαΐου </a:t>
            </a:r>
            <a:r>
              <a:rPr lang="el-GR" sz="2800" dirty="0"/>
              <a:t>1590 = σατιρικά φυλλάδια («πρώιμο Καρναβάλι</a:t>
            </a:r>
            <a:r>
              <a:rPr lang="el-GR" sz="2800" dirty="0" smtClean="0"/>
              <a:t>»).</a:t>
            </a:r>
            <a:endParaRPr lang="el-GR" sz="2800" dirty="0"/>
          </a:p>
          <a:p>
            <a:pPr>
              <a:lnSpc>
                <a:spcPct val="120000"/>
              </a:lnSpc>
            </a:pPr>
            <a:r>
              <a:rPr lang="el-GR" sz="2800" dirty="0"/>
              <a:t>Κήρυγμα </a:t>
            </a:r>
            <a:r>
              <a:rPr lang="fr-FR" sz="2800" dirty="0" err="1"/>
              <a:t>Guarinus</a:t>
            </a:r>
            <a:r>
              <a:rPr lang="fr-FR" sz="2800" dirty="0"/>
              <a:t>, 6 </a:t>
            </a:r>
            <a:r>
              <a:rPr lang="el-GR" sz="2800" dirty="0"/>
              <a:t>Μαρτίου 1593 = γκράφιτι: “</a:t>
            </a:r>
            <a:r>
              <a:rPr lang="fr-FR" sz="2800" dirty="0"/>
              <a:t>l’ambition, les doublons et la corde </a:t>
            </a:r>
            <a:r>
              <a:rPr lang="fr-FR" sz="2800" dirty="0" err="1"/>
              <a:t>epeschent</a:t>
            </a:r>
            <a:r>
              <a:rPr lang="fr-FR" sz="2800" dirty="0"/>
              <a:t> aujourd’hui la paix et la concorde</a:t>
            </a:r>
            <a:r>
              <a:rPr lang="fr-FR" sz="2800" dirty="0" smtClean="0"/>
              <a:t>”</a:t>
            </a:r>
            <a:r>
              <a:rPr lang="el-GR" sz="2800" dirty="0" smtClean="0"/>
              <a:t>.</a:t>
            </a:r>
            <a:endParaRPr lang="fr-FR" sz="2800" dirty="0"/>
          </a:p>
          <a:p>
            <a:pPr>
              <a:lnSpc>
                <a:spcPct val="120000"/>
              </a:lnSpc>
            </a:pPr>
            <a:r>
              <a:rPr lang="fr-FR" sz="2800" dirty="0" smtClean="0"/>
              <a:t>1589-1594</a:t>
            </a:r>
            <a:r>
              <a:rPr lang="fr-FR" sz="2800" dirty="0"/>
              <a:t>: </a:t>
            </a:r>
            <a:r>
              <a:rPr lang="el-GR" sz="2800" dirty="0"/>
              <a:t>μεσσιανικό κλίμα συλλογικής κάθαρσης, πολιορκία = βιβλική δοκιμασία </a:t>
            </a:r>
            <a:r>
              <a:rPr lang="el-GR" sz="2800" dirty="0" smtClean="0"/>
              <a:t>Παριζιάνων.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9304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r>
              <a:rPr lang="en-US" dirty="0" smtClean="0"/>
              <a:t> </a:t>
            </a:r>
            <a:r>
              <a:rPr lang="el-GR" dirty="0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466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6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4844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Κοινή γνώμη στις πρώιμες </a:t>
            </a:r>
            <a:r>
              <a:rPr lang="el-GR" dirty="0" err="1"/>
              <a:t>νεώτερες</a:t>
            </a:r>
            <a:r>
              <a:rPr lang="el-GR" dirty="0"/>
              <a:t> κοινωνίες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5283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l-GR" sz="3100" dirty="0"/>
              <a:t>Τοπική, δίκτυα επαφών και ανταλλαγής </a:t>
            </a:r>
            <a:r>
              <a:rPr lang="el-GR" sz="3100" dirty="0" smtClean="0"/>
              <a:t>πληροφοριών.</a:t>
            </a:r>
            <a:endParaRPr lang="el-GR" sz="3100" dirty="0"/>
          </a:p>
          <a:p>
            <a:pPr marL="0" indent="0">
              <a:lnSpc>
                <a:spcPct val="110000"/>
              </a:lnSpc>
              <a:buNone/>
            </a:pPr>
            <a:r>
              <a:rPr lang="el-GR" sz="3100" b="1" dirty="0" smtClean="0"/>
              <a:t>«Μερικές</a:t>
            </a:r>
            <a:r>
              <a:rPr lang="el-GR" sz="3100" b="1" dirty="0"/>
              <a:t>» μορφές κοινής γνώμης, επίσημες:</a:t>
            </a:r>
          </a:p>
          <a:p>
            <a:pPr>
              <a:lnSpc>
                <a:spcPct val="110000"/>
              </a:lnSpc>
            </a:pPr>
            <a:r>
              <a:rPr lang="el-GR" sz="3100" dirty="0"/>
              <a:t>Επίσημη κοινή γνώμη (αστικό συμβούλιο</a:t>
            </a:r>
            <a:r>
              <a:rPr lang="el-GR" sz="3100" dirty="0" smtClean="0"/>
              <a:t>).</a:t>
            </a:r>
            <a:endParaRPr lang="el-GR" sz="3100" dirty="0"/>
          </a:p>
          <a:p>
            <a:pPr>
              <a:lnSpc>
                <a:spcPct val="110000"/>
              </a:lnSpc>
            </a:pPr>
            <a:r>
              <a:rPr lang="el-GR" sz="3100" dirty="0"/>
              <a:t>Κοινή γνώμη που κοινοποιούνταν σε επίσημες περιστάσεις (τελετές επιβεβαίωσης αστικού όρκου), παρουσίαζε ενιαία θεώρηση </a:t>
            </a:r>
            <a:r>
              <a:rPr lang="el-GR" sz="3100" dirty="0" smtClean="0"/>
              <a:t>κοινότητας.</a:t>
            </a:r>
            <a:endParaRPr lang="el-GR" sz="3100" dirty="0"/>
          </a:p>
          <a:p>
            <a:pPr>
              <a:lnSpc>
                <a:spcPct val="110000"/>
              </a:lnSpc>
            </a:pPr>
            <a:r>
              <a:rPr lang="el-GR" sz="3100" dirty="0" err="1"/>
              <a:t>Διαμερισματική</a:t>
            </a:r>
            <a:r>
              <a:rPr lang="el-GR" sz="3100" dirty="0"/>
              <a:t> κοινή γνώμη, συντεχνίες, αδελφότητες, ενορίες, </a:t>
            </a:r>
            <a:r>
              <a:rPr lang="el-GR" sz="3100" dirty="0" smtClean="0"/>
              <a:t>συνοικίες.</a:t>
            </a:r>
            <a:endParaRPr lang="el-GR" sz="31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2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/>
              <a:t>εδώ.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http://eclass.uoa.gr/courses/ARCH</a:t>
            </a:r>
            <a:r>
              <a:rPr lang="el-GR" sz="2000" dirty="0">
                <a:solidFill>
                  <a:prstClr val="black"/>
                </a:solidFill>
                <a:hlinkClick r:id="rId3"/>
              </a:rPr>
              <a:t>213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4507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2014. Κώστας </a:t>
            </a:r>
            <a:r>
              <a:rPr lang="el-GR" sz="2000" dirty="0" err="1" smtClean="0"/>
              <a:t>Γαγανάκης</a:t>
            </a:r>
            <a:r>
              <a:rPr lang="el-GR" sz="2000" dirty="0"/>
              <a:t>. «Μάθημα: II64 Νεότερη Ευρωπαϊκή Ιστορία ΙΙ. </a:t>
            </a:r>
            <a:r>
              <a:rPr lang="el-GR" sz="2000" dirty="0" smtClean="0"/>
              <a:t>Ενότητα 2ε: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Μερικές μορφές κοινής γνώμης, ανεπίσημες».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http://opencourses.uoa.gr/courses/ARCH8</a:t>
            </a:r>
            <a:r>
              <a:rPr lang="fr-FR" sz="20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946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0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340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295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648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156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Μερικές μορφές κοινής γνώμης, ανεπίσημες: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412776"/>
            <a:ext cx="8229600" cy="50405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800" dirty="0"/>
              <a:t>Κοινή γνώμη της κοινωνικότητας (πανδοχεία, ταβέρνες</a:t>
            </a:r>
            <a:r>
              <a:rPr lang="el-GR" sz="3800" dirty="0" smtClean="0"/>
              <a:t>).</a:t>
            </a:r>
            <a:endParaRPr lang="el-GR" sz="3800" dirty="0"/>
          </a:p>
          <a:p>
            <a:pPr>
              <a:lnSpc>
                <a:spcPct val="120000"/>
              </a:lnSpc>
            </a:pPr>
            <a:r>
              <a:rPr lang="el-GR" sz="3800" dirty="0"/>
              <a:t>Κοινή γνώμη των δρόμων &amp; της αγοράς (φημολογία, κουτσομπολιό</a:t>
            </a:r>
            <a:r>
              <a:rPr lang="el-GR" sz="3800" dirty="0" smtClean="0"/>
              <a:t>).</a:t>
            </a:r>
            <a:endParaRPr lang="el-GR" sz="3800" dirty="0"/>
          </a:p>
          <a:p>
            <a:pPr>
              <a:lnSpc>
                <a:spcPct val="120000"/>
              </a:lnSpc>
            </a:pPr>
            <a:r>
              <a:rPr lang="el-GR" sz="3800" dirty="0"/>
              <a:t>Ιδιωτική κοινή γνώμη (νοικοκυριό, οικογένεια, εργαστήριο</a:t>
            </a:r>
            <a:r>
              <a:rPr lang="el-GR" sz="3800" dirty="0" smtClean="0"/>
              <a:t>). </a:t>
            </a:r>
            <a:endParaRPr lang="el-GR" sz="3800" dirty="0"/>
          </a:p>
          <a:p>
            <a:pPr>
              <a:lnSpc>
                <a:spcPct val="120000"/>
              </a:lnSpc>
            </a:pPr>
            <a:r>
              <a:rPr lang="el-GR" sz="3800" b="1" dirty="0"/>
              <a:t>Κοινή γνώμη πρωτογενών, μικρών ομάδων προ-</a:t>
            </a:r>
            <a:r>
              <a:rPr lang="el-GR" sz="3800" b="1" dirty="0" err="1"/>
              <a:t>νεωτερικότητας</a:t>
            </a:r>
            <a:r>
              <a:rPr lang="el-GR" sz="3800" b="1" dirty="0"/>
              <a:t>: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Αμεσότητα σχέσεων &lt; &gt; αμεσότητα διαμόρφωσης κοινής </a:t>
            </a:r>
            <a:r>
              <a:rPr lang="el-GR" sz="3800" dirty="0" smtClean="0"/>
              <a:t>γνώμης.</a:t>
            </a:r>
            <a:endParaRPr lang="el-GR" sz="3800" dirty="0"/>
          </a:p>
          <a:p>
            <a:pPr lvl="1">
              <a:lnSpc>
                <a:spcPct val="120000"/>
              </a:lnSpc>
            </a:pPr>
            <a:r>
              <a:rPr lang="el-GR" sz="3800" dirty="0"/>
              <a:t>Προπαγάνδα &gt; κοινή γνώμη: εξωγενής, </a:t>
            </a:r>
            <a:r>
              <a:rPr lang="el-GR" sz="3800" dirty="0" err="1"/>
              <a:t>ομογενοποιητικός</a:t>
            </a:r>
            <a:r>
              <a:rPr lang="el-GR" sz="3800" dirty="0"/>
              <a:t> λόγος προπαγάνδας, αδιάφορος ή εχθρικός στην κοινή γνώμη της </a:t>
            </a:r>
            <a:r>
              <a:rPr lang="el-GR" sz="3800" dirty="0" smtClean="0"/>
              <a:t>ομάδας.</a:t>
            </a:r>
            <a:endParaRPr lang="el-GR" sz="3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8123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Γαλλικός πόλεμος των λέξεων, 1540-1590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48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dirty="0"/>
              <a:t>ΟΛΙΚΗ ΠΡΟΠΑΓΑΝΔΑ: χρήση όλων των διαθέσιμων μέσων στη βάση της επίγνωσης ότι η διεισδυτικότητα του κάθε μέσου είναι περιορισμένη από την ίδια του τη φύση. </a:t>
            </a:r>
            <a:r>
              <a:rPr lang="el-GR" sz="3400" dirty="0" err="1"/>
              <a:t>Προφορικότητα</a:t>
            </a:r>
            <a:r>
              <a:rPr lang="el-GR" sz="3400" dirty="0"/>
              <a:t>, συμπλήρωση/επικάλυψη κάθε προπαγανδιστικού μέσου από τα υπόλοιπα &amp; συνδυαστική χρήση </a:t>
            </a:r>
            <a:r>
              <a:rPr lang="el-GR" sz="3400" dirty="0" smtClean="0"/>
              <a:t>τους.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 smtClean="0"/>
              <a:t>Απόπειρα </a:t>
            </a:r>
            <a:r>
              <a:rPr lang="el-GR" sz="3400" dirty="0"/>
              <a:t>περικύκλωσης του κοινού από όλες τις πλευρές στο χώρο των συναισθημάτων &amp; </a:t>
            </a:r>
            <a:r>
              <a:rPr lang="el-GR" sz="3400" dirty="0" smtClean="0"/>
              <a:t>ιδεών.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 smtClean="0"/>
              <a:t>Απόπειρα </a:t>
            </a:r>
            <a:r>
              <a:rPr lang="el-GR" sz="3400" dirty="0"/>
              <a:t>διαχείρισης αναγκών και βούλησης δεκτών στον ιδιωτικό &amp; δημόσιο </a:t>
            </a:r>
            <a:r>
              <a:rPr lang="el-GR" sz="3400" dirty="0" smtClean="0"/>
              <a:t>βίο.</a:t>
            </a:r>
            <a:endParaRPr lang="el-GR" sz="3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7373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184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Εμφάνιση </a:t>
            </a:r>
            <a:r>
              <a:rPr lang="el-GR" dirty="0"/>
              <a:t>υβριδικών μέσων μετάδοσης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1846" y="2132856"/>
            <a:ext cx="8229600" cy="30243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dirty="0"/>
              <a:t>Κείμενο, αφίσα, εικόνα: διαβάζεται φωναχτά, διαλαλείται από </a:t>
            </a:r>
            <a:r>
              <a:rPr lang="el-GR" sz="3400" dirty="0" smtClean="0"/>
              <a:t>πολλαπλασιαστές.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/>
              <a:t>Προφορικός λόγος &gt; γραπτός λόγος (επιλεγμένα αποσπάσματα</a:t>
            </a:r>
            <a:r>
              <a:rPr lang="el-GR" sz="3400" dirty="0" smtClean="0"/>
              <a:t>).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/>
              <a:t>Απόπειρα κατάκτησης του ατόμου στην ΟΛΟΤΗΤΑ του, στη βάση οργανωτικού μύθου που θα λειτουργούσε ως πλήρες σύστημα ερμηνείας της </a:t>
            </a:r>
            <a:r>
              <a:rPr lang="el-GR" sz="3400" dirty="0" smtClean="0"/>
              <a:t>πραγματικότητας.</a:t>
            </a:r>
            <a:endParaRPr lang="el-GR" sz="3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1353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184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Εμφάνιση </a:t>
            </a:r>
            <a:r>
              <a:rPr lang="el-GR" dirty="0"/>
              <a:t>υβριδικών μέσων </a:t>
            </a:r>
            <a:r>
              <a:rPr lang="el-GR" dirty="0" smtClean="0"/>
              <a:t>μετάδοσης 1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1846" y="1772816"/>
            <a:ext cx="8229600" cy="34563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600" b="1" dirty="0" smtClean="0"/>
              <a:t>ΔΙΑΡΚΗΣ </a:t>
            </a:r>
            <a:r>
              <a:rPr lang="el-GR" sz="2600" b="1" dirty="0"/>
              <a:t>ΠΡΟΠΑΓΑΝΔΑ:</a:t>
            </a:r>
          </a:p>
          <a:p>
            <a:pPr>
              <a:lnSpc>
                <a:spcPct val="120000"/>
              </a:lnSpc>
            </a:pPr>
            <a:r>
              <a:rPr lang="el-GR" sz="2600" dirty="0"/>
              <a:t>Συνέχεια, επιδίωξη κάλυψης κάθε ημέρας &amp; όλων των </a:t>
            </a:r>
            <a:r>
              <a:rPr lang="el-GR" sz="2600" dirty="0" smtClean="0"/>
              <a:t>ημερών.</a:t>
            </a:r>
            <a:endParaRPr lang="el-GR" sz="2600" dirty="0"/>
          </a:p>
          <a:p>
            <a:pPr>
              <a:lnSpc>
                <a:spcPct val="120000"/>
              </a:lnSpc>
            </a:pPr>
            <a:r>
              <a:rPr lang="el-GR" sz="2600" dirty="0"/>
              <a:t>Απόπειρα μεταφοράς δεκτών σε έναν χωριστό κόσμο, δίχως εξωτερικά σημεία </a:t>
            </a:r>
            <a:r>
              <a:rPr lang="el-GR" sz="2600" dirty="0" smtClean="0"/>
              <a:t>αναφοράς.</a:t>
            </a:r>
            <a:endParaRPr lang="el-GR" sz="2600" dirty="0"/>
          </a:p>
          <a:p>
            <a:pPr>
              <a:lnSpc>
                <a:spcPct val="120000"/>
              </a:lnSpc>
            </a:pPr>
            <a:r>
              <a:rPr lang="el-GR" sz="2600" dirty="0"/>
              <a:t>Υπέρβαση ικανοτήτων προσοχής &amp; προσαρμογής, των αντιστάσεων των </a:t>
            </a:r>
            <a:r>
              <a:rPr lang="el-GR" sz="2600" dirty="0" smtClean="0"/>
              <a:t>ατόμων.</a:t>
            </a:r>
            <a:endParaRPr lang="el-GR" sz="2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0226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1846" y="1772816"/>
            <a:ext cx="8229600" cy="4248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100" b="1" dirty="0" smtClean="0"/>
              <a:t>Αποκαλυπτική Προπαγάνδα: </a:t>
            </a:r>
            <a:r>
              <a:rPr lang="el-GR" sz="3100" dirty="0" smtClean="0"/>
              <a:t>Πλήγμα </a:t>
            </a:r>
            <a:r>
              <a:rPr lang="el-GR" sz="3100" dirty="0"/>
              <a:t>στις «ψευδείς» βεβαιότητες του </a:t>
            </a:r>
            <a:r>
              <a:rPr lang="el-GR" sz="3100" dirty="0" smtClean="0"/>
              <a:t>αντιπάλου και αποκάλυψη </a:t>
            </a:r>
            <a:r>
              <a:rPr lang="el-GR" sz="3100" dirty="0"/>
              <a:t>βαθύτερων επιδιώξεων αντιπάλου στην </a:t>
            </a:r>
            <a:r>
              <a:rPr lang="el-GR" sz="3100" dirty="0" smtClean="0"/>
              <a:t>κοινωνία.</a:t>
            </a:r>
            <a:endParaRPr lang="el-GR" sz="3100" dirty="0"/>
          </a:p>
          <a:p>
            <a:pPr>
              <a:lnSpc>
                <a:spcPct val="120000"/>
              </a:lnSpc>
            </a:pPr>
            <a:r>
              <a:rPr lang="el-GR" sz="3100" b="1" dirty="0" smtClean="0"/>
              <a:t>Αντιπαραθετική Προπαγάνδα: </a:t>
            </a:r>
            <a:r>
              <a:rPr lang="el-GR" sz="3100" dirty="0" err="1" smtClean="0"/>
              <a:t>Αυτοστερότυπα</a:t>
            </a:r>
            <a:r>
              <a:rPr lang="el-GR" sz="3100" dirty="0" smtClean="0"/>
              <a:t> </a:t>
            </a:r>
            <a:r>
              <a:rPr lang="el-GR" sz="3100" dirty="0"/>
              <a:t>/ </a:t>
            </a:r>
            <a:r>
              <a:rPr lang="el-GR" sz="3100" dirty="0" err="1"/>
              <a:t>ετεροστερεότυπα</a:t>
            </a:r>
            <a:r>
              <a:rPr lang="el-GR" sz="3100" dirty="0"/>
              <a:t> </a:t>
            </a:r>
            <a:r>
              <a:rPr lang="el-GR" sz="3100" dirty="0" smtClean="0"/>
              <a:t>- πόλωση.</a:t>
            </a:r>
            <a:endParaRPr lang="el-GR" sz="3100" dirty="0"/>
          </a:p>
          <a:p>
            <a:pPr>
              <a:lnSpc>
                <a:spcPct val="120000"/>
              </a:lnSpc>
            </a:pPr>
            <a:r>
              <a:rPr lang="el-GR" sz="3100" b="1" dirty="0" err="1" smtClean="0"/>
              <a:t>Εξεγερτική</a:t>
            </a:r>
            <a:r>
              <a:rPr lang="el-GR" sz="3100" b="1" dirty="0" smtClean="0"/>
              <a:t> Προπαγάνδα: </a:t>
            </a:r>
            <a:r>
              <a:rPr lang="el-GR" sz="3100" dirty="0" smtClean="0"/>
              <a:t>Συγκρότηση </a:t>
            </a:r>
            <a:r>
              <a:rPr lang="el-GR" sz="3100" dirty="0"/>
              <a:t>ταυτοτήτων, εσωτερίκευση προπαγανδιστικού </a:t>
            </a:r>
            <a:r>
              <a:rPr lang="el-GR" sz="3100" dirty="0" smtClean="0"/>
              <a:t>λόγου, απόσπαση </a:t>
            </a:r>
            <a:r>
              <a:rPr lang="el-GR" sz="3100" dirty="0"/>
              <a:t>ατόμου από πραγματικότητα, βύθιση σε κόσμο περιπέτειας &amp; </a:t>
            </a:r>
            <a:r>
              <a:rPr lang="el-GR" sz="3100" dirty="0" smtClean="0"/>
              <a:t>ενθουσιασμού και προετοιμασία </a:t>
            </a:r>
            <a:r>
              <a:rPr lang="el-GR" sz="3100" dirty="0"/>
              <a:t>για σκληρές </a:t>
            </a:r>
            <a:r>
              <a:rPr lang="el-GR" sz="3100" dirty="0" smtClean="0"/>
              <a:t>θυσίες.</a:t>
            </a:r>
            <a:endParaRPr lang="el-GR" sz="3100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184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Εμφάνιση </a:t>
            </a:r>
            <a:r>
              <a:rPr lang="el-GR" dirty="0"/>
              <a:t>υβριδικών μέσων </a:t>
            </a:r>
            <a:r>
              <a:rPr lang="el-GR" dirty="0" smtClean="0"/>
              <a:t>μετάδοσης 2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3254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0080" y="404664"/>
            <a:ext cx="8229600" cy="1143000"/>
          </a:xfrm>
        </p:spPr>
        <p:txBody>
          <a:bodyPr/>
          <a:lstStyle/>
          <a:p>
            <a:r>
              <a:rPr lang="el-GR" dirty="0"/>
              <a:t>Προτεσταντική </a:t>
            </a:r>
            <a:r>
              <a:rPr lang="el-GR" dirty="0" smtClean="0"/>
              <a:t>προπαγάνδα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0647" y="1700808"/>
            <a:ext cx="8229600" cy="4032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100" dirty="0"/>
              <a:t>Επιθέσεις στη λατρευτική πρακτική, στα ιερά σύμβολα του Καθολικισμού (1520-1540</a:t>
            </a:r>
            <a:r>
              <a:rPr lang="el-GR" sz="3100" dirty="0" smtClean="0"/>
              <a:t>).</a:t>
            </a:r>
            <a:endParaRPr lang="el-GR" sz="3100" dirty="0"/>
          </a:p>
          <a:p>
            <a:pPr>
              <a:lnSpc>
                <a:spcPct val="120000"/>
              </a:lnSpc>
            </a:pPr>
            <a:r>
              <a:rPr lang="el-GR" sz="3100" dirty="0" smtClean="0"/>
              <a:t>Ακύρωση </a:t>
            </a:r>
            <a:r>
              <a:rPr lang="el-GR" sz="3100" dirty="0"/>
              <a:t>Καθολικών βεβαιοτήτων, </a:t>
            </a:r>
            <a:r>
              <a:rPr lang="el-GR" sz="3100" dirty="0" err="1"/>
              <a:t>αυτοπαρουσίαση</a:t>
            </a:r>
            <a:r>
              <a:rPr lang="el-GR" sz="3100" dirty="0"/>
              <a:t> νέας θρησκείας, αποκάλυψη της Καθολικής πλάνης μέσω της </a:t>
            </a:r>
            <a:r>
              <a:rPr lang="el-GR" sz="3100" dirty="0" err="1"/>
              <a:t>αποϊεροποίησης</a:t>
            </a:r>
            <a:r>
              <a:rPr lang="el-GR" sz="3100" dirty="0"/>
              <a:t> των συμβόλων του </a:t>
            </a:r>
            <a:r>
              <a:rPr lang="el-GR" sz="3100" dirty="0" smtClean="0"/>
              <a:t>Καθολικισμού.</a:t>
            </a:r>
            <a:endParaRPr lang="el-GR" sz="3100" dirty="0"/>
          </a:p>
          <a:p>
            <a:pPr>
              <a:lnSpc>
                <a:spcPct val="120000"/>
              </a:lnSpc>
            </a:pPr>
            <a:r>
              <a:rPr lang="el-GR" sz="3100" dirty="0"/>
              <a:t>1540-1562: προσέλκυση απογοητευμένων Καθολικών, αποφυγή </a:t>
            </a:r>
            <a:r>
              <a:rPr lang="el-GR" sz="3100" dirty="0" smtClean="0"/>
              <a:t>ακροτήτων.</a:t>
            </a:r>
            <a:endParaRPr lang="el-GR" sz="3100" dirty="0"/>
          </a:p>
          <a:p>
            <a:pPr>
              <a:lnSpc>
                <a:spcPct val="120000"/>
              </a:lnSpc>
            </a:pPr>
            <a:r>
              <a:rPr lang="el-GR" sz="3100" dirty="0"/>
              <a:t>Μαζική δημοσιοποίηση (Ψαλμοί Δαυίδ</a:t>
            </a:r>
            <a:r>
              <a:rPr lang="el-GR" sz="3100" dirty="0" smtClean="0"/>
              <a:t>).</a:t>
            </a:r>
            <a:endParaRPr lang="el-GR" sz="3100" dirty="0"/>
          </a:p>
          <a:p>
            <a:pPr>
              <a:lnSpc>
                <a:spcPct val="120000"/>
              </a:lnSpc>
            </a:pPr>
            <a:r>
              <a:rPr lang="el-GR" sz="3100" dirty="0"/>
              <a:t>Μερική </a:t>
            </a:r>
            <a:r>
              <a:rPr lang="el-GR" sz="3100" dirty="0" err="1"/>
              <a:t>εκκοσμίκευση</a:t>
            </a:r>
            <a:r>
              <a:rPr lang="el-GR" sz="3100" dirty="0"/>
              <a:t> του προπαγανδιστικού </a:t>
            </a:r>
            <a:r>
              <a:rPr lang="el-GR" sz="3100" dirty="0" smtClean="0"/>
              <a:t>λόγου.</a:t>
            </a:r>
            <a:endParaRPr lang="el-GR" sz="31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4509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0080" y="1700808"/>
            <a:ext cx="8229600" cy="44644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dirty="0"/>
              <a:t>1567-1568: προβολή </a:t>
            </a:r>
            <a:r>
              <a:rPr lang="el-GR" sz="3400" dirty="0" err="1" smtClean="0"/>
              <a:t>γαλλικότητας</a:t>
            </a:r>
            <a:r>
              <a:rPr lang="el-GR" sz="3400" dirty="0" smtClean="0"/>
              <a:t> Προτεσταντών.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/>
              <a:t>Ελεύθερη έκφραση Προτεσταντικής θρησκευτικής ταυτότητας, προϋπόθεση για την εθνική </a:t>
            </a:r>
            <a:r>
              <a:rPr lang="el-GR" sz="3400" dirty="0" smtClean="0"/>
              <a:t>επιβίωση.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/>
              <a:t>1573-1580: αντικαθεστωτική, </a:t>
            </a:r>
            <a:r>
              <a:rPr lang="el-GR" sz="3400" dirty="0" err="1"/>
              <a:t>εξεγερτική</a:t>
            </a:r>
            <a:r>
              <a:rPr lang="el-GR" sz="3400" dirty="0"/>
              <a:t> </a:t>
            </a:r>
            <a:r>
              <a:rPr lang="el-GR" sz="3400" dirty="0" smtClean="0"/>
              <a:t>προπαγάνδα.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/>
              <a:t>Αδιάλλακτος εσωτερικός θρησκευτικός λόγος, </a:t>
            </a:r>
            <a:r>
              <a:rPr lang="el-GR" sz="3400" dirty="0" err="1"/>
              <a:t>εκκοσμικευμένος</a:t>
            </a:r>
            <a:r>
              <a:rPr lang="el-GR" sz="3400" dirty="0"/>
              <a:t> δημόσιος, αναλύει προϋποθέσεις τυραννίας, νέες, </a:t>
            </a:r>
            <a:r>
              <a:rPr lang="el-GR" sz="3400" dirty="0" err="1"/>
              <a:t>συμβολαιακές</a:t>
            </a:r>
            <a:r>
              <a:rPr lang="el-GR" sz="3400" dirty="0"/>
              <a:t> σχέσεις </a:t>
            </a:r>
            <a:r>
              <a:rPr lang="el-GR" sz="3400" dirty="0" smtClean="0"/>
              <a:t>μονάρχη-υποτελών.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/>
              <a:t>Αποκάλυψη πρωταιτίων </a:t>
            </a:r>
            <a:r>
              <a:rPr lang="el-GR" sz="3400" dirty="0" smtClean="0"/>
              <a:t>σφαγής.</a:t>
            </a: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dirty="0"/>
              <a:t>1576-1594: πολιτικοποίηση προπαγανδιστικού </a:t>
            </a:r>
            <a:r>
              <a:rPr lang="el-GR" sz="3400" dirty="0" smtClean="0"/>
              <a:t>λόγου.</a:t>
            </a:r>
            <a:endParaRPr lang="el-GR" sz="3400" dirty="0"/>
          </a:p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0080" y="404664"/>
            <a:ext cx="8229600" cy="1143000"/>
          </a:xfrm>
        </p:spPr>
        <p:txBody>
          <a:bodyPr/>
          <a:lstStyle/>
          <a:p>
            <a:r>
              <a:rPr lang="el-GR" dirty="0"/>
              <a:t>Προτεσταντική </a:t>
            </a:r>
            <a:r>
              <a:rPr lang="el-GR" dirty="0" smtClean="0"/>
              <a:t>προπαγάνδα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16894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1219</Words>
  <Application>Microsoft Office PowerPoint</Application>
  <PresentationFormat>Προβολή στην οθόνη (4:3)</PresentationFormat>
  <Paragraphs>125</Paragraphs>
  <Slides>25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II64 NEOTEΡΗ ΕΥΡΩΠΑΪΚΗ ΙΣΤΟΡΙΑ II΄</vt:lpstr>
      <vt:lpstr>Κοινή γνώμη στις πρώιμες νεώτερες κοινωνίες</vt:lpstr>
      <vt:lpstr>Μερικές μορφές κοινής γνώμης, ανεπίσημες: </vt:lpstr>
      <vt:lpstr>Γαλλικός πόλεμος των λέξεων, 1540-1590</vt:lpstr>
      <vt:lpstr>Εμφάνιση υβριδικών μέσων μετάδοσης </vt:lpstr>
      <vt:lpstr>Εμφάνιση υβριδικών μέσων μετάδοσης 1 </vt:lpstr>
      <vt:lpstr>Εμφάνιση υβριδικών μέσων μετάδοσης 2 </vt:lpstr>
      <vt:lpstr>Προτεσταντική προπαγάνδα 1</vt:lpstr>
      <vt:lpstr>Προτεσταντική προπαγάνδα 2</vt:lpstr>
      <vt:lpstr>Προτεσταντική προπαγάνδα 3</vt:lpstr>
      <vt:lpstr>Καθολική προπαγάνδα 1 </vt:lpstr>
      <vt:lpstr>Καθολική προπαγάνδα 2 </vt:lpstr>
      <vt:lpstr>Καθολική προπαγάνδα 3 </vt:lpstr>
      <vt:lpstr>Καθολική προπαγάνδα 4 </vt:lpstr>
      <vt:lpstr>Καθολική προπαγάνδα 5 </vt:lpstr>
      <vt:lpstr>Αλλά: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ΕΞΑΡΧΟΥ</dc:creator>
  <cp:lastModifiedBy>Costas</cp:lastModifiedBy>
  <cp:revision>213</cp:revision>
  <dcterms:created xsi:type="dcterms:W3CDTF">2012-09-06T09:03:05Z</dcterms:created>
  <dcterms:modified xsi:type="dcterms:W3CDTF">2015-01-20T22:20:37Z</dcterms:modified>
</cp:coreProperties>
</file>