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79.xml" ContentType="application/vnd.openxmlformats-officedocument.presentationml.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256" r:id="rId2"/>
    <p:sldId id="338" r:id="rId3"/>
    <p:sldId id="339" r:id="rId4"/>
    <p:sldId id="340" r:id="rId5"/>
    <p:sldId id="341" r:id="rId6"/>
    <p:sldId id="342" r:id="rId7"/>
    <p:sldId id="343" r:id="rId8"/>
    <p:sldId id="346" r:id="rId9"/>
    <p:sldId id="347" r:id="rId10"/>
    <p:sldId id="348" r:id="rId11"/>
    <p:sldId id="349" r:id="rId12"/>
    <p:sldId id="350" r:id="rId13"/>
    <p:sldId id="351" r:id="rId14"/>
    <p:sldId id="352" r:id="rId15"/>
    <p:sldId id="407" r:id="rId16"/>
    <p:sldId id="353" r:id="rId17"/>
    <p:sldId id="408" r:id="rId18"/>
    <p:sldId id="354" r:id="rId19"/>
    <p:sldId id="355" r:id="rId20"/>
    <p:sldId id="409" r:id="rId21"/>
    <p:sldId id="356" r:id="rId22"/>
    <p:sldId id="357" r:id="rId23"/>
    <p:sldId id="358" r:id="rId24"/>
    <p:sldId id="359" r:id="rId25"/>
    <p:sldId id="360" r:id="rId26"/>
    <p:sldId id="361" r:id="rId27"/>
    <p:sldId id="362" r:id="rId28"/>
    <p:sldId id="363" r:id="rId29"/>
    <p:sldId id="364" r:id="rId30"/>
    <p:sldId id="365" r:id="rId31"/>
    <p:sldId id="366" r:id="rId32"/>
    <p:sldId id="367" r:id="rId33"/>
    <p:sldId id="368" r:id="rId34"/>
    <p:sldId id="344" r:id="rId35"/>
    <p:sldId id="345" r:id="rId36"/>
    <p:sldId id="369" r:id="rId37"/>
    <p:sldId id="370" r:id="rId38"/>
    <p:sldId id="371" r:id="rId39"/>
    <p:sldId id="425" r:id="rId40"/>
    <p:sldId id="372" r:id="rId41"/>
    <p:sldId id="410" r:id="rId42"/>
    <p:sldId id="373" r:id="rId43"/>
    <p:sldId id="411" r:id="rId44"/>
    <p:sldId id="374" r:id="rId45"/>
    <p:sldId id="375" r:id="rId46"/>
    <p:sldId id="412" r:id="rId47"/>
    <p:sldId id="413" r:id="rId48"/>
    <p:sldId id="376" r:id="rId49"/>
    <p:sldId id="377" r:id="rId50"/>
    <p:sldId id="378" r:id="rId51"/>
    <p:sldId id="379" r:id="rId52"/>
    <p:sldId id="380" r:id="rId53"/>
    <p:sldId id="414" r:id="rId54"/>
    <p:sldId id="381" r:id="rId55"/>
    <p:sldId id="382" r:id="rId56"/>
    <p:sldId id="383" r:id="rId57"/>
    <p:sldId id="384" r:id="rId58"/>
    <p:sldId id="385" r:id="rId59"/>
    <p:sldId id="386" r:id="rId60"/>
    <p:sldId id="387" r:id="rId61"/>
    <p:sldId id="388" r:id="rId62"/>
    <p:sldId id="389" r:id="rId63"/>
    <p:sldId id="390" r:id="rId64"/>
    <p:sldId id="391" r:id="rId65"/>
    <p:sldId id="392" r:id="rId66"/>
    <p:sldId id="393" r:id="rId67"/>
    <p:sldId id="399" r:id="rId68"/>
    <p:sldId id="394" r:id="rId69"/>
    <p:sldId id="395" r:id="rId70"/>
    <p:sldId id="396" r:id="rId71"/>
    <p:sldId id="397" r:id="rId72"/>
    <p:sldId id="426" r:id="rId73"/>
    <p:sldId id="336" r:id="rId74"/>
    <p:sldId id="400" r:id="rId75"/>
    <p:sldId id="427" r:id="rId76"/>
    <p:sldId id="428" r:id="rId77"/>
    <p:sldId id="403" r:id="rId78"/>
    <p:sldId id="404" r:id="rId79"/>
    <p:sldId id="405" r:id="rId80"/>
    <p:sldId id="423" r:id="rId81"/>
    <p:sldId id="417" r:id="rId82"/>
    <p:sldId id="418" r:id="rId83"/>
    <p:sldId id="420" r:id="rId84"/>
    <p:sldId id="421" r:id="rId85"/>
    <p:sldId id="422" r:id="rId8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Default Section" id="{7512F115-2FCC-49EE-8759-A71F26F5819E}">
          <p14:sldIdLst>
            <p14:sldId id="256"/>
            <p14:sldId id="338"/>
            <p14:sldId id="339"/>
            <p14:sldId id="340"/>
            <p14:sldId id="341"/>
            <p14:sldId id="342"/>
            <p14:sldId id="343"/>
            <p14:sldId id="346"/>
            <p14:sldId id="347"/>
            <p14:sldId id="348"/>
            <p14:sldId id="349"/>
            <p14:sldId id="350"/>
            <p14:sldId id="351"/>
            <p14:sldId id="352"/>
            <p14:sldId id="407"/>
            <p14:sldId id="353"/>
            <p14:sldId id="408"/>
            <p14:sldId id="354"/>
            <p14:sldId id="355"/>
            <p14:sldId id="409"/>
            <p14:sldId id="356"/>
            <p14:sldId id="357"/>
            <p14:sldId id="358"/>
            <p14:sldId id="359"/>
            <p14:sldId id="360"/>
            <p14:sldId id="361"/>
            <p14:sldId id="362"/>
            <p14:sldId id="363"/>
            <p14:sldId id="364"/>
            <p14:sldId id="365"/>
            <p14:sldId id="366"/>
            <p14:sldId id="367"/>
            <p14:sldId id="368"/>
            <p14:sldId id="344"/>
            <p14:sldId id="345"/>
            <p14:sldId id="369"/>
            <p14:sldId id="370"/>
            <p14:sldId id="371"/>
            <p14:sldId id="425"/>
            <p14:sldId id="372"/>
            <p14:sldId id="410"/>
            <p14:sldId id="373"/>
            <p14:sldId id="411"/>
            <p14:sldId id="374"/>
            <p14:sldId id="375"/>
            <p14:sldId id="412"/>
            <p14:sldId id="413"/>
            <p14:sldId id="376"/>
            <p14:sldId id="377"/>
            <p14:sldId id="378"/>
            <p14:sldId id="379"/>
            <p14:sldId id="380"/>
            <p14:sldId id="414"/>
            <p14:sldId id="381"/>
            <p14:sldId id="382"/>
            <p14:sldId id="383"/>
            <p14:sldId id="384"/>
            <p14:sldId id="385"/>
            <p14:sldId id="386"/>
            <p14:sldId id="387"/>
            <p14:sldId id="388"/>
            <p14:sldId id="389"/>
            <p14:sldId id="390"/>
            <p14:sldId id="391"/>
            <p14:sldId id="392"/>
            <p14:sldId id="393"/>
            <p14:sldId id="399"/>
            <p14:sldId id="394"/>
            <p14:sldId id="395"/>
            <p14:sldId id="396"/>
            <p14:sldId id="397"/>
            <p14:sldId id="336"/>
            <p14:sldId id="400"/>
            <p14:sldId id="401"/>
            <p14:sldId id="402"/>
            <p14:sldId id="403"/>
            <p14:sldId id="404"/>
            <p14:sldId id="405"/>
            <p14:sldId id="423"/>
            <p14:sldId id="415"/>
            <p14:sldId id="416"/>
            <p14:sldId id="417"/>
            <p14:sldId id="418"/>
            <p14:sldId id="419"/>
            <p14:sldId id="420"/>
            <p14:sldId id="421"/>
            <p14:sldId id="424"/>
            <p14:sldId id="422"/>
            <p14:sldId id="406"/>
          </p14:sldIdLst>
        </p14:section>
        <p14:section name="Untitled Section" id="{0F1CB131-A6BD-43D0-B8D4-1F27CEF7A05E}">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A22EA"/>
    <a:srgbClr val="5075BC"/>
    <a:srgbClr val="4F81BD"/>
    <a:srgbClr val="50ABB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7" autoAdjust="0"/>
    <p:restoredTop sz="99309" autoAdjust="0"/>
  </p:normalViewPr>
  <p:slideViewPr>
    <p:cSldViewPr>
      <p:cViewPr>
        <p:scale>
          <a:sx n="75" d="100"/>
          <a:sy n="75" d="100"/>
        </p:scale>
        <p:origin x="-1500" y="-105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pPr/>
              <a:t>21/1/2015</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pPr/>
              <a:t>‹#›</a:t>
            </a:fld>
            <a:endParaRPr lang="el-GR"/>
          </a:p>
        </p:txBody>
      </p:sp>
    </p:spTree>
    <p:extLst>
      <p:ext uri="{BB962C8B-B14F-4D97-AF65-F5344CB8AC3E}">
        <p14:creationId xmlns:p14="http://schemas.microsoft.com/office/powerpoint/2010/main" xmlns=""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xmlns=""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80</a:t>
            </a:fld>
            <a:endParaRPr lang="el-GR">
              <a:solidFill>
                <a:prstClr val="black"/>
              </a:solidFill>
            </a:endParaRPr>
          </a:p>
        </p:txBody>
      </p:sp>
    </p:spTree>
    <p:extLst>
      <p:ext uri="{BB962C8B-B14F-4D97-AF65-F5344CB8AC3E}">
        <p14:creationId xmlns:p14="http://schemas.microsoft.com/office/powerpoint/2010/main" xmlns="" val="3992687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81</a:t>
            </a:fld>
            <a:endParaRPr lang="el-GR">
              <a:solidFill>
                <a:prstClr val="black"/>
              </a:solidFill>
            </a:endParaRPr>
          </a:p>
        </p:txBody>
      </p:sp>
    </p:spTree>
    <p:extLst>
      <p:ext uri="{BB962C8B-B14F-4D97-AF65-F5344CB8AC3E}">
        <p14:creationId xmlns:p14="http://schemas.microsoft.com/office/powerpoint/2010/main" xmlns="" val="1507045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82</a:t>
            </a:fld>
            <a:endParaRPr lang="el-GR">
              <a:solidFill>
                <a:prstClr val="black"/>
              </a:solidFill>
            </a:endParaRPr>
          </a:p>
        </p:txBody>
      </p:sp>
    </p:spTree>
    <p:extLst>
      <p:ext uri="{BB962C8B-B14F-4D97-AF65-F5344CB8AC3E}">
        <p14:creationId xmlns:p14="http://schemas.microsoft.com/office/powerpoint/2010/main" xmlns="" val="917594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83</a:t>
            </a:fld>
            <a:endParaRPr lang="el-GR">
              <a:solidFill>
                <a:prstClr val="black"/>
              </a:solidFill>
            </a:endParaRPr>
          </a:p>
        </p:txBody>
      </p:sp>
    </p:spTree>
    <p:extLst>
      <p:ext uri="{BB962C8B-B14F-4D97-AF65-F5344CB8AC3E}">
        <p14:creationId xmlns:p14="http://schemas.microsoft.com/office/powerpoint/2010/main" xmlns="" val="2701239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84</a:t>
            </a:fld>
            <a:endParaRPr lang="el-GR">
              <a:solidFill>
                <a:prstClr val="black"/>
              </a:solidFill>
            </a:endParaRPr>
          </a:p>
        </p:txBody>
      </p:sp>
    </p:spTree>
    <p:extLst>
      <p:ext uri="{BB962C8B-B14F-4D97-AF65-F5344CB8AC3E}">
        <p14:creationId xmlns:p14="http://schemas.microsoft.com/office/powerpoint/2010/main" xmlns="" val="2172877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85</a:t>
            </a:fld>
            <a:endParaRPr lang="el-GR">
              <a:solidFill>
                <a:prstClr val="black"/>
              </a:solidFill>
            </a:endParaRPr>
          </a:p>
        </p:txBody>
      </p:sp>
    </p:spTree>
    <p:extLst>
      <p:ext uri="{BB962C8B-B14F-4D97-AF65-F5344CB8AC3E}">
        <p14:creationId xmlns:p14="http://schemas.microsoft.com/office/powerpoint/2010/main" xmlns="" val="374347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72</a:t>
            </a:fld>
            <a:endParaRPr lang="el-GR"/>
          </a:p>
        </p:txBody>
      </p:sp>
    </p:spTree>
    <p:extLst>
      <p:ext uri="{BB962C8B-B14F-4D97-AF65-F5344CB8AC3E}">
        <p14:creationId xmlns:p14="http://schemas.microsoft.com/office/powerpoint/2010/main" xmlns="" val="3314379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73</a:t>
            </a:fld>
            <a:endParaRPr lang="el-GR"/>
          </a:p>
        </p:txBody>
      </p:sp>
    </p:spTree>
    <p:extLst>
      <p:ext uri="{BB962C8B-B14F-4D97-AF65-F5344CB8AC3E}">
        <p14:creationId xmlns:p14="http://schemas.microsoft.com/office/powerpoint/2010/main" xmlns="" val="15452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74</a:t>
            </a:fld>
            <a:endParaRPr lang="el-GR">
              <a:solidFill>
                <a:prstClr val="black"/>
              </a:solidFill>
            </a:endParaRPr>
          </a:p>
        </p:txBody>
      </p:sp>
    </p:spTree>
    <p:extLst>
      <p:ext uri="{BB962C8B-B14F-4D97-AF65-F5344CB8AC3E}">
        <p14:creationId xmlns:p14="http://schemas.microsoft.com/office/powerpoint/2010/main" xmlns="" val="616720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75</a:t>
            </a:fld>
            <a:endParaRPr lang="el-GR">
              <a:solidFill>
                <a:prstClr val="black"/>
              </a:solidFill>
            </a:endParaRPr>
          </a:p>
        </p:txBody>
      </p:sp>
    </p:spTree>
    <p:extLst>
      <p:ext uri="{BB962C8B-B14F-4D97-AF65-F5344CB8AC3E}">
        <p14:creationId xmlns:p14="http://schemas.microsoft.com/office/powerpoint/2010/main" xmlns="" val="1624164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76</a:t>
            </a:fld>
            <a:endParaRPr lang="el-GR">
              <a:solidFill>
                <a:prstClr val="black"/>
              </a:solidFill>
            </a:endParaRPr>
          </a:p>
        </p:txBody>
      </p:sp>
    </p:spTree>
    <p:extLst>
      <p:ext uri="{BB962C8B-B14F-4D97-AF65-F5344CB8AC3E}">
        <p14:creationId xmlns:p14="http://schemas.microsoft.com/office/powerpoint/2010/main" xmlns="" val="1724558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77</a:t>
            </a:fld>
            <a:endParaRPr lang="el-GR">
              <a:solidFill>
                <a:prstClr val="black"/>
              </a:solidFill>
            </a:endParaRPr>
          </a:p>
        </p:txBody>
      </p:sp>
    </p:spTree>
    <p:extLst>
      <p:ext uri="{BB962C8B-B14F-4D97-AF65-F5344CB8AC3E}">
        <p14:creationId xmlns:p14="http://schemas.microsoft.com/office/powerpoint/2010/main" xmlns="" val="3041703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78</a:t>
            </a:fld>
            <a:endParaRPr lang="el-GR">
              <a:solidFill>
                <a:prstClr val="black"/>
              </a:solidFill>
            </a:endParaRPr>
          </a:p>
        </p:txBody>
      </p:sp>
    </p:spTree>
    <p:extLst>
      <p:ext uri="{BB962C8B-B14F-4D97-AF65-F5344CB8AC3E}">
        <p14:creationId xmlns:p14="http://schemas.microsoft.com/office/powerpoint/2010/main" xmlns="" val="1584617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79</a:t>
            </a:fld>
            <a:endParaRPr lang="el-GR">
              <a:solidFill>
                <a:prstClr val="black"/>
              </a:solidFill>
            </a:endParaRPr>
          </a:p>
        </p:txBody>
      </p:sp>
    </p:spTree>
    <p:extLst>
      <p:ext uri="{BB962C8B-B14F-4D97-AF65-F5344CB8AC3E}">
        <p14:creationId xmlns:p14="http://schemas.microsoft.com/office/powerpoint/2010/main" xmlns="" val="3096449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xmlns=""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Έντυπο και ο κόσμος των τεχνιτών στη Γαλλία, 16ος αι.</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cstate="print"/>
          <a:stretch>
            <a:fillRect/>
          </a:stretch>
        </p:blipFill>
        <p:spPr>
          <a:xfrm>
            <a:off x="58723" y="6255465"/>
            <a:ext cx="431834" cy="570020"/>
          </a:xfrm>
          <a:prstGeom prst="rect">
            <a:avLst/>
          </a:prstGeom>
        </p:spPr>
      </p:pic>
    </p:spTree>
    <p:extLst>
      <p:ext uri="{BB962C8B-B14F-4D97-AF65-F5344CB8AC3E}">
        <p14:creationId xmlns:p14="http://schemas.microsoft.com/office/powerpoint/2010/main" xmlns=""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xmlns=""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Έντυπο και ο κόσμος των τεχνιτών στη Γαλλία, 16ος αι.</a:t>
            </a:r>
            <a:endParaRPr lang="en-US" sz="1000" dirty="0">
              <a:solidFill>
                <a:srgbClr val="5075BC"/>
              </a:solidFill>
              <a:ea typeface="ＭＳ Ｐゴシック" pitchFamily="34" charset="-128"/>
              <a:cs typeface="+mn-cs"/>
            </a:endParaRPr>
          </a:p>
        </p:txBody>
      </p:sp>
      <p:pic>
        <p:nvPicPr>
          <p:cNvPr id="6" name="Picture 5"/>
          <p:cNvPicPr>
            <a:picLocks noChangeAspect="1"/>
          </p:cNvPicPr>
          <p:nvPr userDrawn="1"/>
        </p:nvPicPr>
        <p:blipFill>
          <a:blip r:embed="rId2" cstate="print"/>
          <a:stretch>
            <a:fillRect/>
          </a:stretch>
        </p:blipFill>
        <p:spPr>
          <a:xfrm>
            <a:off x="58723" y="6255465"/>
            <a:ext cx="431834" cy="570020"/>
          </a:xfrm>
          <a:prstGeom prst="rect">
            <a:avLst/>
          </a:prstGeom>
        </p:spPr>
      </p:pic>
    </p:spTree>
    <p:extLst>
      <p:ext uri="{BB962C8B-B14F-4D97-AF65-F5344CB8AC3E}">
        <p14:creationId xmlns:p14="http://schemas.microsoft.com/office/powerpoint/2010/main" xmlns=""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xmlns=""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Έντυπο και ο κόσμος των τεχνιτών στη Γαλλία, 16ος αι.</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cstate="print"/>
          <a:stretch>
            <a:fillRect/>
          </a:stretch>
        </p:blipFill>
        <p:spPr>
          <a:xfrm>
            <a:off x="58723" y="6255465"/>
            <a:ext cx="431834" cy="570020"/>
          </a:xfrm>
          <a:prstGeom prst="rect">
            <a:avLst/>
          </a:prstGeom>
        </p:spPr>
      </p:pic>
    </p:spTree>
    <p:extLst>
      <p:ext uri="{BB962C8B-B14F-4D97-AF65-F5344CB8AC3E}">
        <p14:creationId xmlns:p14="http://schemas.microsoft.com/office/powerpoint/2010/main" xmlns=""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Έντυπο και ο κόσμος των τεχνιτών στη Γαλλία, 16ος αι.</a:t>
            </a:r>
            <a:endParaRPr lang="en-US" sz="1000" dirty="0">
              <a:solidFill>
                <a:srgbClr val="5075BC"/>
              </a:solidFill>
              <a:ea typeface="ＭＳ Ｐゴシック" pitchFamily="34" charset="-128"/>
              <a:cs typeface="+mn-cs"/>
            </a:endParaRPr>
          </a:p>
        </p:txBody>
      </p:sp>
      <p:pic>
        <p:nvPicPr>
          <p:cNvPr id="9" name="Picture 8"/>
          <p:cNvPicPr>
            <a:picLocks noChangeAspect="1"/>
          </p:cNvPicPr>
          <p:nvPr userDrawn="1"/>
        </p:nvPicPr>
        <p:blipFill>
          <a:blip r:embed="rId2" cstate="print"/>
          <a:stretch>
            <a:fillRect/>
          </a:stretch>
        </p:blipFill>
        <p:spPr>
          <a:xfrm>
            <a:off x="58723" y="6255465"/>
            <a:ext cx="431834" cy="570020"/>
          </a:xfrm>
          <a:prstGeom prst="rect">
            <a:avLst/>
          </a:prstGeom>
        </p:spPr>
      </p:pic>
    </p:spTree>
    <p:extLst>
      <p:ext uri="{BB962C8B-B14F-4D97-AF65-F5344CB8AC3E}">
        <p14:creationId xmlns:p14="http://schemas.microsoft.com/office/powerpoint/2010/main" xmlns=""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Έντυπο και ο κόσμος των τεχνιτών στη Γαλλία, 16ος αι.</a:t>
            </a:r>
            <a:endParaRPr lang="en-US" sz="1000" dirty="0">
              <a:solidFill>
                <a:srgbClr val="5075BC"/>
              </a:solidFill>
              <a:ea typeface="ＭＳ Ｐゴシック" pitchFamily="34" charset="-128"/>
              <a:cs typeface="+mn-cs"/>
            </a:endParaRPr>
          </a:p>
        </p:txBody>
      </p:sp>
      <p:pic>
        <p:nvPicPr>
          <p:cNvPr id="5" name="Picture 4"/>
          <p:cNvPicPr>
            <a:picLocks noChangeAspect="1"/>
          </p:cNvPicPr>
          <p:nvPr userDrawn="1"/>
        </p:nvPicPr>
        <p:blipFill>
          <a:blip r:embed="rId2" cstate="print"/>
          <a:stretch>
            <a:fillRect/>
          </a:stretch>
        </p:blipFill>
        <p:spPr>
          <a:xfrm>
            <a:off x="58723" y="6255465"/>
            <a:ext cx="431834" cy="570020"/>
          </a:xfrm>
          <a:prstGeom prst="rect">
            <a:avLst/>
          </a:prstGeom>
        </p:spPr>
      </p:pic>
    </p:spTree>
    <p:extLst>
      <p:ext uri="{BB962C8B-B14F-4D97-AF65-F5344CB8AC3E}">
        <p14:creationId xmlns:p14="http://schemas.microsoft.com/office/powerpoint/2010/main" xmlns=""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Έντυπο και ο κόσμος των τεχνιτών στη Γαλλία, 16ος αι.</a:t>
            </a:r>
            <a:endParaRPr lang="en-US" sz="1000" dirty="0">
              <a:solidFill>
                <a:srgbClr val="5075BC"/>
              </a:solidFill>
              <a:ea typeface="ＭＳ Ｐゴシック" pitchFamily="34" charset="-128"/>
              <a:cs typeface="+mn-cs"/>
            </a:endParaRPr>
          </a:p>
        </p:txBody>
      </p:sp>
      <p:pic>
        <p:nvPicPr>
          <p:cNvPr id="8" name="Picture 7"/>
          <p:cNvPicPr>
            <a:picLocks noChangeAspect="1"/>
          </p:cNvPicPr>
          <p:nvPr userDrawn="1"/>
        </p:nvPicPr>
        <p:blipFill>
          <a:blip r:embed="rId2" cstate="print"/>
          <a:stretch>
            <a:fillRect/>
          </a:stretch>
        </p:blipFill>
        <p:spPr>
          <a:xfrm>
            <a:off x="58723" y="6255465"/>
            <a:ext cx="431834" cy="570020"/>
          </a:xfrm>
          <a:prstGeom prst="rect">
            <a:avLst/>
          </a:prstGeom>
        </p:spPr>
      </p:pic>
    </p:spTree>
    <p:extLst>
      <p:ext uri="{BB962C8B-B14F-4D97-AF65-F5344CB8AC3E}">
        <p14:creationId xmlns:p14="http://schemas.microsoft.com/office/powerpoint/2010/main" xmlns=""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chemeClr val="accent1"/>
                </a:solidFill>
              </a:defRPr>
            </a:lvl1pPr>
          </a:lstStyle>
          <a:p>
            <a:pPr lvl="0"/>
            <a:r>
              <a:rPr lang="el-GR" dirty="0" smtClean="0"/>
              <a:t>Στυλ κύριου τίτλου</a:t>
            </a:r>
            <a:endParaRPr lang="el-GR" dirty="0"/>
          </a:p>
        </p:txBody>
      </p:sp>
      <p:sp>
        <p:nvSpPr>
          <p:cNvPr id="5"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Έντυπο και ο κόσμος των τεχνιτών στη Γαλλία, 16ος αι.</a:t>
            </a:r>
            <a:endParaRPr lang="en-US" sz="1000" dirty="0">
              <a:solidFill>
                <a:srgbClr val="5075BC"/>
              </a:solidFill>
              <a:ea typeface="ＭＳ Ｐゴシック" pitchFamily="34" charset="-128"/>
              <a:cs typeface="+mn-cs"/>
            </a:endParaRPr>
          </a:p>
        </p:txBody>
      </p:sp>
      <p:pic>
        <p:nvPicPr>
          <p:cNvPr id="7" name="Picture 6"/>
          <p:cNvPicPr>
            <a:picLocks noChangeAspect="1"/>
          </p:cNvPicPr>
          <p:nvPr userDrawn="1"/>
        </p:nvPicPr>
        <p:blipFill>
          <a:blip r:embed="rId2" cstate="print"/>
          <a:stretch>
            <a:fillRect/>
          </a:stretch>
        </p:blipFill>
        <p:spPr>
          <a:xfrm>
            <a:off x="58723" y="6255465"/>
            <a:ext cx="431834" cy="570020"/>
          </a:xfrm>
          <a:prstGeom prst="rect">
            <a:avLst/>
          </a:prstGeom>
        </p:spPr>
      </p:pic>
    </p:spTree>
    <p:extLst>
      <p:ext uri="{BB962C8B-B14F-4D97-AF65-F5344CB8AC3E}">
        <p14:creationId xmlns:p14="http://schemas.microsoft.com/office/powerpoint/2010/main" xmlns=""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xmlns=""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hyperlink" Target="http://eclass.uoa.gr/courses/ARCH213"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opencourses.uoa.gr/courses/ARCH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openxmlformats.org/officeDocument/2006/relationships/hyperlink" Target="http://ookaboo.com/o/pictures/topic/2637745/Marguerite_de_Navarre" TargetMode="External"/><Relationship Id="rId3" Type="http://schemas.openxmlformats.org/officeDocument/2006/relationships/hyperlink" Target="http://www.euratlas.net/history/europe/1500/fr_index.html" TargetMode="External"/><Relationship Id="rId7" Type="http://schemas.openxmlformats.org/officeDocument/2006/relationships/hyperlink" Target="http://ookaboo.com/o/pictures/picture/2637746/A_picture_of_Marguerite_de_Navarr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en.wikipedia.org/wiki/Francis_I_of_France" TargetMode="External"/><Relationship Id="rId5" Type="http://schemas.openxmlformats.org/officeDocument/2006/relationships/hyperlink" Target="http://el.wikipedia.org/w/index.php?title=%CE%96%CE%B1%CE%BD_%CE%9A%CE%BB%CE%BF%CF%85%CE%AD&amp;action=edit&amp;redlink=1" TargetMode="External"/><Relationship Id="rId4" Type="http://schemas.openxmlformats.org/officeDocument/2006/relationships/hyperlink" Target="http://tipografos.net/tecnologias/maquinas-antigas.html" TargetMode="External"/><Relationship Id="rId9" Type="http://schemas.openxmlformats.org/officeDocument/2006/relationships/hyperlink" Target="http://www.traditioninaction.org/religious/e018rp_Luther_1_Plinio.ht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jewishvirtuallibrary.org/jsource/loc/Great.html" TargetMode="External"/><Relationship Id="rId7" Type="http://schemas.openxmlformats.org/officeDocument/2006/relationships/hyperlink" Target="http://en.wikipedia.org/wiki/History_of_the_papac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en.wikipedia.org/wiki/Cardinal-nephew" TargetMode="External"/><Relationship Id="rId5" Type="http://schemas.openxmlformats.org/officeDocument/2006/relationships/hyperlink" Target="http://en.wikipedia.org/wiki/Pope_Clement_VII" TargetMode="External"/><Relationship Id="rId4" Type="http://schemas.openxmlformats.org/officeDocument/2006/relationships/hyperlink" Target="http://en.wikipedia.org/wiki/Pope_Leo_X"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www.historyorb.com/people/henry-ii"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myartprints.com/a/mozart-12/trioingmajorforviolinharp-4.html" TargetMode="External"/><Relationship Id="rId5" Type="http://schemas.openxmlformats.org/officeDocument/2006/relationships/hyperlink" Target="http://www.bridgemanimages.com/en-GB/asset/53812/French-School-16th-century/Catherine-de-Medici-1519-89-oil-on-panel" TargetMode="External"/><Relationship Id="rId4" Type="http://schemas.openxmlformats.org/officeDocument/2006/relationships/hyperlink" Target="http://www.historyorb.com/countries/germany" TargetMode="External"/></Relationships>
</file>

<file path=ppt/slides/_rels/slide82.xml.rels><?xml version="1.0" encoding="UTF-8" standalone="yes"?>
<Relationships xmlns="http://schemas.openxmlformats.org/package/2006/relationships"><Relationship Id="rId8" Type="http://schemas.openxmlformats.org/officeDocument/2006/relationships/hyperlink" Target="http://en.wikipedia.org/wiki/Mary,_Queen_of_Scots" TargetMode="External"/><Relationship Id="rId3" Type="http://schemas.openxmlformats.org/officeDocument/2006/relationships/hyperlink" Target="http://www.tsarine.ch/mapage17/index.html" TargetMode="External"/><Relationship Id="rId7" Type="http://schemas.openxmlformats.org/officeDocument/2006/relationships/hyperlink" Target="http://historyandotherthoughts.blogspot.ca/2012_02_01_archive.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robinwoodchurch.wordpress.com/2010/05/10/the-secrets-of-voodoo-politics/" TargetMode="External"/><Relationship Id="rId5" Type="http://schemas.openxmlformats.org/officeDocument/2006/relationships/hyperlink" Target="http://www.profesorenlinea.cl/biografias/CalvinoJuan.htm" TargetMode="External"/><Relationship Id="rId4" Type="http://schemas.openxmlformats.org/officeDocument/2006/relationships/hyperlink" Target="http://www.profesorenlinea.cl/imagenbiografias/calvino002.jpg" TargetMode="External"/><Relationship Id="rId9" Type="http://schemas.openxmlformats.org/officeDocument/2006/relationships/hyperlink" Target="http://en.wikipedia.org/wiki/Francis_II_of_France"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www.gallimard-jeunesse.fr/encyclopediahistoiredefrance/moderne/hdf_moderne_016.htm" TargetMode="External"/><Relationship Id="rId7" Type="http://schemas.openxmlformats.org/officeDocument/2006/relationships/hyperlink" Target="http://www.bridgemanimages.com/en-GB/asset/53812/French-School-16th-century/Catherine-de-Medici-1519-89-oil-on-pane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en.wikipedia.org/wiki/Michel_de_l'H%C3%B4pital" TargetMode="External"/><Relationship Id="rId5" Type="http://schemas.openxmlformats.org/officeDocument/2006/relationships/hyperlink" Target="https://www.superstock.com/search/Conspirators" TargetMode="External"/><Relationship Id="rId4" Type="http://schemas.openxmlformats.org/officeDocument/2006/relationships/hyperlink" Target="http://discoveringfrance.com/author/paultdavenport/"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istockphoto.com/vector/poissy-conference-3922328"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commons.wikimedia.org/wiki/File:Frans_Hogenberg_-_The_Calvinist_Iconoclastic_Riot_of_August_20,_1566_-_WGA11470.jpg" TargetMode="External"/><Relationship Id="rId4" Type="http://schemas.openxmlformats.org/officeDocument/2006/relationships/hyperlink" Target="http://presbiterianoreformado.wordpress.com/2010/03/16/juan-calvino-el-restaurador-del-presbiterianismo/"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3" cstate="print"/>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216024" y="2006575"/>
            <a:ext cx="8676456" cy="1470025"/>
          </a:xfrm>
        </p:spPr>
        <p:txBody>
          <a:bodyPr/>
          <a:lstStyle/>
          <a:p>
            <a:r>
              <a:rPr lang="en-US" dirty="0" smtClean="0">
                <a:solidFill>
                  <a:srgbClr val="5075BC"/>
                </a:solidFill>
              </a:rPr>
              <a:t>II</a:t>
            </a:r>
            <a:r>
              <a:rPr lang="el-GR" dirty="0" smtClean="0">
                <a:solidFill>
                  <a:srgbClr val="5075BC"/>
                </a:solidFill>
              </a:rPr>
              <a:t>64</a:t>
            </a:r>
            <a:r>
              <a:rPr lang="fr-FR" dirty="0" smtClean="0">
                <a:solidFill>
                  <a:srgbClr val="5075BC"/>
                </a:solidFill>
              </a:rPr>
              <a:t> </a:t>
            </a:r>
            <a:r>
              <a:rPr lang="en-US" dirty="0"/>
              <a:t>NEOTE</a:t>
            </a:r>
            <a:r>
              <a:rPr lang="el-GR" dirty="0"/>
              <a:t>ΡΗ ΕΥΡΩΠΑΪΚΗ ΙΣΤΟΡΙΑ </a:t>
            </a:r>
            <a:r>
              <a:rPr lang="en-US" dirty="0"/>
              <a:t>II</a:t>
            </a:r>
            <a:r>
              <a:rPr lang="el-GR" dirty="0" smtClean="0">
                <a:solidFill>
                  <a:srgbClr val="5075BC"/>
                </a:solidFill>
              </a:rPr>
              <a:t>΄</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r>
              <a:rPr lang="el-GR" sz="2800" dirty="0">
                <a:solidFill>
                  <a:srgbClr val="5075BC"/>
                </a:solidFill>
                <a:latin typeface="+mj-lt"/>
                <a:ea typeface="+mj-ea"/>
                <a:cs typeface="+mj-cs"/>
              </a:rPr>
              <a:t>Ενότητα </a:t>
            </a:r>
            <a:r>
              <a:rPr lang="el-GR" sz="2800" dirty="0" smtClean="0">
                <a:solidFill>
                  <a:srgbClr val="5075BC"/>
                </a:solidFill>
                <a:latin typeface="+mj-lt"/>
                <a:ea typeface="+mj-ea"/>
                <a:cs typeface="+mj-cs"/>
              </a:rPr>
              <a:t>2δ:</a:t>
            </a:r>
            <a:r>
              <a:rPr lang="en-US" sz="2800" dirty="0" smtClean="0">
                <a:solidFill>
                  <a:srgbClr val="5075BC"/>
                </a:solidFill>
                <a:latin typeface="+mj-lt"/>
                <a:ea typeface="+mj-ea"/>
                <a:cs typeface="+mj-cs"/>
              </a:rPr>
              <a:t> </a:t>
            </a:r>
            <a:r>
              <a:rPr lang="el-GR" sz="2800" dirty="0" smtClean="0"/>
              <a:t>Έντυπο </a:t>
            </a:r>
            <a:r>
              <a:rPr lang="el-GR" sz="2800" dirty="0"/>
              <a:t>και ο κόσμος των τεχνιτών στη Γαλλία, 16ος αι.</a:t>
            </a:r>
            <a:endParaRPr lang="en-US" sz="2800" dirty="0" smtClean="0"/>
          </a:p>
          <a:p>
            <a:endParaRPr lang="en-US" sz="2800" dirty="0" smtClean="0"/>
          </a:p>
          <a:p>
            <a:r>
              <a:rPr lang="el-GR" sz="2800" dirty="0" smtClean="0"/>
              <a:t>Κώστας </a:t>
            </a:r>
            <a:r>
              <a:rPr lang="el-GR" sz="2800" dirty="0" err="1" smtClean="0"/>
              <a:t>Γαγανάκης</a:t>
            </a:r>
            <a:endParaRPr lang="el-GR" sz="2800" dirty="0" smtClean="0"/>
          </a:p>
          <a:p>
            <a:r>
              <a:rPr lang="el-GR" sz="2800" dirty="0" smtClean="0"/>
              <a:t>Φιλοσοφική Σχολή</a:t>
            </a:r>
          </a:p>
          <a:p>
            <a:r>
              <a:rPr lang="el-GR" sz="2800" dirty="0" smtClean="0"/>
              <a:t>Τμήμα Ιστορίας - Αρχαιολογίας</a:t>
            </a:r>
            <a:endParaRPr lang="en-US" sz="2800" dirty="0" smtClean="0"/>
          </a:p>
          <a:p>
            <a:endParaRPr lang="el-GR" sz="2800" dirty="0" smtClean="0"/>
          </a:p>
        </p:txBody>
      </p:sp>
    </p:spTree>
    <p:extLst>
      <p:ext uri="{BB962C8B-B14F-4D97-AF65-F5344CB8AC3E}">
        <p14:creationId xmlns:p14="http://schemas.microsoft.com/office/powerpoint/2010/main" xmlns=""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19672" y="1196752"/>
            <a:ext cx="6034616" cy="4525962"/>
          </a:xfrm>
          <a:ln>
            <a:solidFill>
              <a:schemeClr val="tx1"/>
            </a:solidFill>
          </a:ln>
        </p:spPr>
      </p:pic>
      <p:sp>
        <p:nvSpPr>
          <p:cNvPr id="3" name="Θέση κειμένου 1"/>
          <p:cNvSpPr txBox="1">
            <a:spLocks/>
          </p:cNvSpPr>
          <p:nvPr/>
        </p:nvSpPr>
        <p:spPr>
          <a:xfrm>
            <a:off x="3747043" y="692696"/>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5</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2823127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86922" y="1196752"/>
            <a:ext cx="8229600" cy="4824536"/>
          </a:xfrm>
        </p:spPr>
        <p:txBody>
          <a:bodyPr>
            <a:normAutofit fontScale="77500" lnSpcReduction="20000"/>
          </a:bodyPr>
          <a:lstStyle/>
          <a:p>
            <a:r>
              <a:rPr lang="el-GR" sz="3100" dirty="0"/>
              <a:t>1521: Προγραφή γραπτών Λούθηρου από Θεολογική Σχολή </a:t>
            </a:r>
            <a:r>
              <a:rPr lang="el-GR" sz="3100" dirty="0" smtClean="0"/>
              <a:t>Σορβόννης.</a:t>
            </a:r>
            <a:endParaRPr lang="el-GR" sz="3100" dirty="0"/>
          </a:p>
          <a:p>
            <a:r>
              <a:rPr lang="el-GR" sz="3100" dirty="0"/>
              <a:t>Μάρτιος 1521, Βασιλικό Δικαστήριο Παρισιού: Βασιλικό Διάταγμα, απαγορεύει στους τυπογράφους την έκδοση θρησκευτικών τίτλων στα γαλλικά &amp; λατινικά, δίχως τον προηγούμενο έλεγχο τους από τη Σορβόννη, παράδοση μέσα σε 8 ημέρες όλων των βιβλίων του Λούθηρου που εξέδιδαν και </a:t>
            </a:r>
            <a:r>
              <a:rPr lang="el-GR" sz="3100" dirty="0" smtClean="0"/>
              <a:t>διακινούσαν.</a:t>
            </a:r>
            <a:endParaRPr lang="el-GR" sz="3100" dirty="0"/>
          </a:p>
          <a:p>
            <a:r>
              <a:rPr lang="el-GR" sz="3100" dirty="0" smtClean="0"/>
              <a:t>Ύπαρξη </a:t>
            </a:r>
            <a:r>
              <a:rPr lang="el-GR" sz="3100" dirty="0"/>
              <a:t>ενός πυκνού δικτύου έκδοσης και διακίνησης λουθηρανικών έργων που συνέδεε το Παρίσι και τη Λυών με εκδοτικά κέντρα της γερμανικής αυτοκρατορίας για την ικανοποίηση ενός κοινού το οποίο προβληματιζόταν επάνω σε ζητήματα πίστης και λατρευτικής πρακτικής, πέρα από την κατεστημένη διδασκαλία της Καθολικής Εκκλησίας.</a:t>
            </a:r>
          </a:p>
          <a:p>
            <a:endParaRPr lang="el-GR" dirty="0"/>
          </a:p>
        </p:txBody>
      </p:sp>
      <p:sp>
        <p:nvSpPr>
          <p:cNvPr id="4" name="Τίτλος 1"/>
          <p:cNvSpPr>
            <a:spLocks noGrp="1"/>
          </p:cNvSpPr>
          <p:nvPr>
            <p:ph type="title"/>
          </p:nvPr>
        </p:nvSpPr>
        <p:spPr>
          <a:xfrm>
            <a:off x="486922" y="260648"/>
            <a:ext cx="8229600" cy="1143000"/>
          </a:xfrm>
        </p:spPr>
        <p:txBody>
          <a:bodyPr>
            <a:normAutofit fontScale="90000"/>
          </a:bodyPr>
          <a:lstStyle/>
          <a:p>
            <a:r>
              <a:rPr lang="el-GR" dirty="0" smtClean="0"/>
              <a:t>Από το 1521…</a:t>
            </a:r>
            <a:r>
              <a:rPr lang="el-GR" dirty="0"/>
              <a:t/>
            </a:r>
            <a:br>
              <a:rPr lang="el-GR" dirty="0"/>
            </a:br>
            <a:endParaRPr lang="el-GR" dirty="0"/>
          </a:p>
        </p:txBody>
      </p:sp>
    </p:spTree>
    <p:extLst>
      <p:ext uri="{BB962C8B-B14F-4D97-AF65-F5344CB8AC3E}">
        <p14:creationId xmlns:p14="http://schemas.microsoft.com/office/powerpoint/2010/main" xmlns="" val="1821753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2" y="620688"/>
            <a:ext cx="8229600" cy="5174035"/>
          </a:xfrm>
        </p:spPr>
        <p:txBody>
          <a:bodyPr>
            <a:normAutofit fontScale="70000" lnSpcReduction="20000"/>
          </a:bodyPr>
          <a:lstStyle/>
          <a:p>
            <a:pPr marL="0" indent="0">
              <a:buNone/>
            </a:pPr>
            <a:r>
              <a:rPr lang="el-GR" sz="3400" b="1" dirty="0" smtClean="0"/>
              <a:t>Προβλήματα στη συγκρότηση &amp; λειτουργία διωκτικού μηχανισμού:</a:t>
            </a:r>
          </a:p>
          <a:p>
            <a:r>
              <a:rPr lang="el-GR" sz="3400" dirty="0" smtClean="0"/>
              <a:t>Προβλήματα </a:t>
            </a:r>
            <a:r>
              <a:rPr lang="el-GR" sz="3400" dirty="0"/>
              <a:t>συνεργασίας Β.Δ Παρισιού με τα άλλα 6 Β.Δ. (</a:t>
            </a:r>
            <a:r>
              <a:rPr lang="el-GR" sz="3400" dirty="0" err="1"/>
              <a:t>Parlements</a:t>
            </a:r>
            <a:r>
              <a:rPr lang="el-GR" sz="3400" dirty="0"/>
              <a:t>) της </a:t>
            </a:r>
            <a:r>
              <a:rPr lang="el-GR" sz="3400" dirty="0" smtClean="0"/>
              <a:t>χώρας.</a:t>
            </a:r>
            <a:endParaRPr lang="el-GR" sz="3400" dirty="0"/>
          </a:p>
          <a:p>
            <a:r>
              <a:rPr lang="el-GR" sz="3400" dirty="0"/>
              <a:t>Ελλιπής επικοινωνία </a:t>
            </a:r>
            <a:r>
              <a:rPr lang="el-GR" sz="3400" dirty="0" smtClean="0"/>
              <a:t>πρωτεύουσας-περιφερειών.</a:t>
            </a:r>
            <a:endParaRPr lang="el-GR" sz="3400" dirty="0"/>
          </a:p>
          <a:p>
            <a:r>
              <a:rPr lang="el-GR" sz="3400" dirty="0"/>
              <a:t>Υπερβάλλων ζήλος τοπικών αξιωματούχων, οδηγεί στην πλασματική </a:t>
            </a:r>
            <a:r>
              <a:rPr lang="el-GR" sz="3400" dirty="0" err="1"/>
              <a:t>ομογενοποίηση</a:t>
            </a:r>
            <a:r>
              <a:rPr lang="el-GR" sz="3400" dirty="0"/>
              <a:t> των θρησκευτικών αποκλίσεων. </a:t>
            </a:r>
            <a:endParaRPr lang="el-GR" sz="3400" dirty="0" smtClean="0"/>
          </a:p>
          <a:p>
            <a:r>
              <a:rPr lang="el-GR" sz="3400" dirty="0" smtClean="0"/>
              <a:t>Κατασκευή </a:t>
            </a:r>
            <a:r>
              <a:rPr lang="el-GR" sz="3400" dirty="0"/>
              <a:t>υπερδιογκωμένου «λουθηρανού» </a:t>
            </a:r>
            <a:r>
              <a:rPr lang="el-GR" sz="3400" dirty="0" smtClean="0"/>
              <a:t>αντιπάλου.</a:t>
            </a:r>
            <a:endParaRPr lang="el-GR" sz="3400" dirty="0"/>
          </a:p>
          <a:p>
            <a:r>
              <a:rPr lang="el-GR" sz="3400" dirty="0"/>
              <a:t>Λουθηρανισμός, </a:t>
            </a:r>
            <a:r>
              <a:rPr lang="el-GR" sz="3400" dirty="0" smtClean="0"/>
              <a:t>μόλυνση.</a:t>
            </a:r>
            <a:endParaRPr lang="el-GR" sz="3400" dirty="0"/>
          </a:p>
          <a:p>
            <a:r>
              <a:rPr lang="el-GR" sz="3400" dirty="0"/>
              <a:t>Μάιος 1523, μετωπική επίθεση Β.Δ. Παρισιού στο βασιλικό περιβάλλον: Υπόθεση </a:t>
            </a:r>
            <a:r>
              <a:rPr lang="el-GR" sz="3400" dirty="0" err="1"/>
              <a:t>Louis</a:t>
            </a:r>
            <a:r>
              <a:rPr lang="el-GR" sz="3400" dirty="0"/>
              <a:t> de </a:t>
            </a:r>
            <a:r>
              <a:rPr lang="el-GR" sz="3400" dirty="0" err="1" smtClean="0"/>
              <a:t>Berquin</a:t>
            </a:r>
            <a:r>
              <a:rPr lang="el-GR" sz="3400" dirty="0" smtClean="0"/>
              <a:t>.</a:t>
            </a:r>
            <a:endParaRPr lang="el-GR" sz="3400" dirty="0"/>
          </a:p>
          <a:p>
            <a:r>
              <a:rPr lang="el-GR" sz="3400" dirty="0" err="1"/>
              <a:t>Aύγουστος</a:t>
            </a:r>
            <a:r>
              <a:rPr lang="el-GR" sz="3400" dirty="0"/>
              <a:t> 1525, πλήρης απαγόρευση μερικών &amp; ολικών μεταφράσεων της </a:t>
            </a:r>
            <a:r>
              <a:rPr lang="el-GR" sz="3400" dirty="0" smtClean="0"/>
              <a:t>Βίβλου.</a:t>
            </a:r>
            <a:endParaRPr lang="el-GR" sz="3400" dirty="0"/>
          </a:p>
          <a:p>
            <a:endParaRPr lang="el-GR" dirty="0"/>
          </a:p>
        </p:txBody>
      </p:sp>
    </p:spTree>
    <p:extLst>
      <p:ext uri="{BB962C8B-B14F-4D97-AF65-F5344CB8AC3E}">
        <p14:creationId xmlns:p14="http://schemas.microsoft.com/office/powerpoint/2010/main" xmlns="" val="676481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4156" y="548680"/>
            <a:ext cx="8229600" cy="1143000"/>
          </a:xfrm>
        </p:spPr>
        <p:txBody>
          <a:bodyPr>
            <a:normAutofit fontScale="90000"/>
          </a:bodyPr>
          <a:lstStyle/>
          <a:p>
            <a:r>
              <a:rPr lang="el-GR" dirty="0"/>
              <a:t>Δίκτυο ευαγγελικών τυπογράφων &amp; </a:t>
            </a:r>
            <a:r>
              <a:rPr lang="el-GR" dirty="0" smtClean="0"/>
              <a:t>βιβλιοπωλών 1</a:t>
            </a:r>
            <a:r>
              <a:rPr lang="el-GR" dirty="0"/>
              <a:t/>
            </a:r>
            <a:br>
              <a:rPr lang="el-GR" dirty="0"/>
            </a:br>
            <a:endParaRPr lang="el-GR" dirty="0"/>
          </a:p>
        </p:txBody>
      </p:sp>
      <p:sp>
        <p:nvSpPr>
          <p:cNvPr id="3" name="Θέση περιεχομένου 2"/>
          <p:cNvSpPr>
            <a:spLocks noGrp="1"/>
          </p:cNvSpPr>
          <p:nvPr>
            <p:ph idx="1"/>
          </p:nvPr>
        </p:nvSpPr>
        <p:spPr>
          <a:xfrm>
            <a:off x="465787" y="1691680"/>
            <a:ext cx="8229600" cy="4617640"/>
          </a:xfrm>
        </p:spPr>
        <p:txBody>
          <a:bodyPr>
            <a:normAutofit fontScale="77500" lnSpcReduction="20000"/>
          </a:bodyPr>
          <a:lstStyle/>
          <a:p>
            <a:r>
              <a:rPr lang="el-GR" sz="3100" dirty="0"/>
              <a:t>Παρίσι, βιβλιοπωλείο </a:t>
            </a:r>
            <a:r>
              <a:rPr lang="el-GR" sz="3100" dirty="0" err="1"/>
              <a:t>l’écu</a:t>
            </a:r>
            <a:r>
              <a:rPr lang="el-GR" sz="3100" dirty="0"/>
              <a:t> de </a:t>
            </a:r>
            <a:r>
              <a:rPr lang="el-GR" sz="3100" dirty="0" err="1"/>
              <a:t>Bâle</a:t>
            </a:r>
            <a:r>
              <a:rPr lang="el-GR" sz="3100" dirty="0"/>
              <a:t> του </a:t>
            </a:r>
            <a:r>
              <a:rPr lang="el-GR" sz="3100" dirty="0" err="1"/>
              <a:t>Conrad</a:t>
            </a:r>
            <a:r>
              <a:rPr lang="el-GR" sz="3100" dirty="0"/>
              <a:t> </a:t>
            </a:r>
            <a:r>
              <a:rPr lang="el-GR" sz="3100" dirty="0" err="1"/>
              <a:t>Resch</a:t>
            </a:r>
            <a:r>
              <a:rPr lang="el-GR" sz="3100" dirty="0"/>
              <a:t>, βιβλιοπώλη και τυπογράφου από τη Βασιλεία: βιβλία του Λούθηρου &amp; Έρασμου, Καινή Διαθήκη του </a:t>
            </a:r>
            <a:r>
              <a:rPr lang="el-GR" sz="3100" dirty="0" err="1"/>
              <a:t>Lefèvre</a:t>
            </a:r>
            <a:r>
              <a:rPr lang="el-GR" sz="3100" dirty="0"/>
              <a:t> </a:t>
            </a:r>
            <a:r>
              <a:rPr lang="el-GR" sz="3100" dirty="0" err="1"/>
              <a:t>d’Étaples</a:t>
            </a:r>
            <a:r>
              <a:rPr lang="el-GR" sz="3100" dirty="0"/>
              <a:t>, </a:t>
            </a:r>
            <a:r>
              <a:rPr lang="el-GR" sz="3100" dirty="0" err="1"/>
              <a:t>Pater</a:t>
            </a:r>
            <a:r>
              <a:rPr lang="el-GR" sz="3100" dirty="0"/>
              <a:t> </a:t>
            </a:r>
            <a:r>
              <a:rPr lang="el-GR" sz="3100" dirty="0" err="1"/>
              <a:t>Noster</a:t>
            </a:r>
            <a:r>
              <a:rPr lang="el-GR" sz="3100" dirty="0"/>
              <a:t> του </a:t>
            </a:r>
            <a:r>
              <a:rPr lang="el-GR" sz="3100" dirty="0" err="1"/>
              <a:t>Guillaume</a:t>
            </a:r>
            <a:r>
              <a:rPr lang="el-GR" sz="3100" dirty="0"/>
              <a:t> </a:t>
            </a:r>
            <a:r>
              <a:rPr lang="el-GR" sz="3100" dirty="0" err="1"/>
              <a:t>Farel</a:t>
            </a:r>
            <a:r>
              <a:rPr lang="el-GR" sz="3100" dirty="0"/>
              <a:t>, ανάτυπο παραδίδεται από τον  </a:t>
            </a:r>
            <a:r>
              <a:rPr lang="el-GR" sz="3100" dirty="0" err="1"/>
              <a:t>Resch</a:t>
            </a:r>
            <a:r>
              <a:rPr lang="el-GR" sz="3100" dirty="0"/>
              <a:t> στον </a:t>
            </a:r>
            <a:r>
              <a:rPr lang="el-GR" sz="3100" dirty="0" err="1"/>
              <a:t>Simon</a:t>
            </a:r>
            <a:r>
              <a:rPr lang="el-GR" sz="3100" dirty="0"/>
              <a:t> de </a:t>
            </a:r>
            <a:r>
              <a:rPr lang="el-GR" sz="3100" dirty="0" err="1"/>
              <a:t>Colines</a:t>
            </a:r>
            <a:r>
              <a:rPr lang="el-GR" sz="3100" dirty="0"/>
              <a:t>, εκδότη της ομάδας της </a:t>
            </a:r>
            <a:r>
              <a:rPr lang="el-GR" sz="3100" dirty="0" err="1"/>
              <a:t>Meaux</a:t>
            </a:r>
            <a:r>
              <a:rPr lang="el-GR" sz="3100" dirty="0"/>
              <a:t> στο Παρίσι.</a:t>
            </a:r>
          </a:p>
          <a:p>
            <a:r>
              <a:rPr lang="el-GR" sz="3100" dirty="0"/>
              <a:t> </a:t>
            </a:r>
            <a:r>
              <a:rPr lang="el-GR" sz="3100" dirty="0" smtClean="0"/>
              <a:t>Συνεταίρος </a:t>
            </a:r>
            <a:r>
              <a:rPr lang="el-GR" sz="3100" dirty="0"/>
              <a:t>του </a:t>
            </a:r>
            <a:r>
              <a:rPr lang="el-GR" sz="3100" dirty="0" err="1"/>
              <a:t>Resch</a:t>
            </a:r>
            <a:r>
              <a:rPr lang="el-GR" sz="3100" dirty="0"/>
              <a:t> στο Παρίσι, ο τυπογράφος </a:t>
            </a:r>
            <a:r>
              <a:rPr lang="el-GR" sz="3100" dirty="0" err="1"/>
              <a:t>Simon</a:t>
            </a:r>
            <a:r>
              <a:rPr lang="el-GR" sz="3100" dirty="0"/>
              <a:t> </a:t>
            </a:r>
            <a:r>
              <a:rPr lang="el-GR" sz="3100" dirty="0" err="1"/>
              <a:t>du</a:t>
            </a:r>
            <a:r>
              <a:rPr lang="el-GR" sz="3100" dirty="0"/>
              <a:t> </a:t>
            </a:r>
            <a:r>
              <a:rPr lang="el-GR" sz="3100" dirty="0" err="1"/>
              <a:t>Bois</a:t>
            </a:r>
            <a:r>
              <a:rPr lang="el-GR" sz="3100" dirty="0"/>
              <a:t>, εκδίδει γαλλικές μεταφράσεις της Βίβλου, κατηχητικά εγχειρίδια, μεταφράσεις Λούθηρου και Έρασμου. Εργάζεται και μετά τη διάλυση του κύκλου της </a:t>
            </a:r>
            <a:r>
              <a:rPr lang="el-GR" sz="3100" dirty="0" err="1"/>
              <a:t>Meaux</a:t>
            </a:r>
            <a:r>
              <a:rPr lang="el-GR" sz="3100" dirty="0"/>
              <a:t>, μέχρι την αναγκαστική μετεγκατάστασή του στην </a:t>
            </a:r>
            <a:r>
              <a:rPr lang="el-GR" sz="3100" dirty="0" err="1"/>
              <a:t>Alençon</a:t>
            </a:r>
            <a:r>
              <a:rPr lang="el-GR" sz="3100" dirty="0"/>
              <a:t> το 1529. Εκεί, εξακολουθεί να εκδίδει προτεσταντικά έργα, όπως πραγματείες του </a:t>
            </a:r>
            <a:r>
              <a:rPr lang="el-GR" sz="3100" dirty="0" err="1"/>
              <a:t>Guillaume</a:t>
            </a:r>
            <a:r>
              <a:rPr lang="el-GR" sz="3100" dirty="0"/>
              <a:t> </a:t>
            </a:r>
            <a:r>
              <a:rPr lang="el-GR" sz="3100" dirty="0" err="1"/>
              <a:t>Farel</a:t>
            </a:r>
            <a:r>
              <a:rPr lang="el-GR" sz="3100" dirty="0"/>
              <a:t> και γαλλικές μεταφράσεις του Λούθηρου.</a:t>
            </a:r>
          </a:p>
          <a:p>
            <a:endParaRPr lang="el-GR" dirty="0"/>
          </a:p>
        </p:txBody>
      </p:sp>
    </p:spTree>
    <p:extLst>
      <p:ext uri="{BB962C8B-B14F-4D97-AF65-F5344CB8AC3E}">
        <p14:creationId xmlns:p14="http://schemas.microsoft.com/office/powerpoint/2010/main" xmlns="" val="3968115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74043" y="1691680"/>
            <a:ext cx="8229600" cy="4032448"/>
          </a:xfrm>
        </p:spPr>
        <p:txBody>
          <a:bodyPr>
            <a:normAutofit fontScale="85000" lnSpcReduction="20000"/>
          </a:bodyPr>
          <a:lstStyle/>
          <a:p>
            <a:r>
              <a:rPr lang="el-GR" sz="2800" dirty="0"/>
              <a:t>Λυών: 1531, ο </a:t>
            </a:r>
            <a:r>
              <a:rPr lang="el-GR" sz="2800" dirty="0" err="1"/>
              <a:t>Pierre</a:t>
            </a:r>
            <a:r>
              <a:rPr lang="el-GR" sz="2800" dirty="0"/>
              <a:t> de </a:t>
            </a:r>
            <a:r>
              <a:rPr lang="el-GR" sz="2800" dirty="0" err="1"/>
              <a:t>Vingle</a:t>
            </a:r>
            <a:r>
              <a:rPr lang="el-GR" sz="2800" dirty="0"/>
              <a:t> εκδίδει πραγματεία του μεταρρυθμιστή του Στρασβούργου Martin </a:t>
            </a:r>
            <a:r>
              <a:rPr lang="el-GR" sz="2800" dirty="0" err="1"/>
              <a:t>Bucer</a:t>
            </a:r>
            <a:r>
              <a:rPr lang="el-GR" sz="2800" dirty="0"/>
              <a:t>, ο οποίος εμφανίζεται με </a:t>
            </a:r>
            <a:r>
              <a:rPr lang="el-GR" sz="2800" dirty="0" err="1"/>
              <a:t>ψευδώνυμο.Εκδίδει</a:t>
            </a:r>
            <a:r>
              <a:rPr lang="el-GR" sz="2800" dirty="0"/>
              <a:t> επίσης την Καινή Διαθήκη στα γαλλικά και άλλα ευαγγελικά κείμενα. Αναγκάζεται να μετακινηθεί στη Γενεύη, από εκεί στη Βέρνη και τελικά στο </a:t>
            </a:r>
            <a:r>
              <a:rPr lang="el-GR" sz="2800" dirty="0" err="1"/>
              <a:t>Neuschâtel</a:t>
            </a:r>
            <a:r>
              <a:rPr lang="el-GR" sz="2800" dirty="0"/>
              <a:t>. </a:t>
            </a:r>
          </a:p>
          <a:p>
            <a:r>
              <a:rPr lang="el-GR" sz="2800" dirty="0" smtClean="0"/>
              <a:t>Ο </a:t>
            </a:r>
            <a:r>
              <a:rPr lang="el-GR" sz="2800" dirty="0"/>
              <a:t>de </a:t>
            </a:r>
            <a:r>
              <a:rPr lang="el-GR" sz="2800" dirty="0" err="1"/>
              <a:t>Vingle</a:t>
            </a:r>
            <a:r>
              <a:rPr lang="el-GR" sz="2800" dirty="0"/>
              <a:t> γίνεται στενός συνεργάτης του </a:t>
            </a:r>
            <a:r>
              <a:rPr lang="el-GR" sz="2800" dirty="0" err="1"/>
              <a:t>Guillaume</a:t>
            </a:r>
            <a:r>
              <a:rPr lang="el-GR" sz="2800" dirty="0"/>
              <a:t> </a:t>
            </a:r>
            <a:r>
              <a:rPr lang="el-GR" sz="2800" dirty="0" err="1"/>
              <a:t>Farel</a:t>
            </a:r>
            <a:r>
              <a:rPr lang="el-GR" sz="2800" dirty="0"/>
              <a:t>, μέσω κοινού τους φίλου, του </a:t>
            </a:r>
            <a:r>
              <a:rPr lang="el-GR" sz="2800" dirty="0" err="1"/>
              <a:t>Jean</a:t>
            </a:r>
            <a:r>
              <a:rPr lang="el-GR" sz="2800" dirty="0"/>
              <a:t> </a:t>
            </a:r>
            <a:r>
              <a:rPr lang="el-GR" sz="2800" dirty="0" err="1"/>
              <a:t>Vaugris</a:t>
            </a:r>
            <a:r>
              <a:rPr lang="el-GR" sz="2800" dirty="0"/>
              <a:t>, </a:t>
            </a:r>
            <a:r>
              <a:rPr lang="el-GR" sz="2800" dirty="0" err="1"/>
              <a:t>ανηψιού</a:t>
            </a:r>
            <a:r>
              <a:rPr lang="el-GR" sz="2800" dirty="0"/>
              <a:t> του  </a:t>
            </a:r>
            <a:r>
              <a:rPr lang="el-GR" sz="2800" dirty="0" err="1"/>
              <a:t>Conrad</a:t>
            </a:r>
            <a:r>
              <a:rPr lang="el-GR" sz="2800" dirty="0"/>
              <a:t> </a:t>
            </a:r>
            <a:r>
              <a:rPr lang="el-GR" sz="2800" dirty="0" err="1"/>
              <a:t>Resch</a:t>
            </a:r>
            <a:r>
              <a:rPr lang="el-GR" sz="2800" dirty="0"/>
              <a:t> και τυπογράφου στη Βασιλεία, δυναμικού προωθητή γαλλόφωνων εκδόσεων του Λούθηρου. Ο de </a:t>
            </a:r>
            <a:r>
              <a:rPr lang="el-GR" sz="2800" dirty="0" err="1"/>
              <a:t>Vingle</a:t>
            </a:r>
            <a:r>
              <a:rPr lang="el-GR" sz="2800" dirty="0"/>
              <a:t> εκδίδει για τη Μεταρρύθμιση δίχως τη συγκατάθεση των αστικών αρχών. </a:t>
            </a:r>
          </a:p>
          <a:p>
            <a:endParaRPr lang="el-GR" dirty="0"/>
          </a:p>
        </p:txBody>
      </p:sp>
      <p:sp>
        <p:nvSpPr>
          <p:cNvPr id="4" name="Τίτλος 1"/>
          <p:cNvSpPr>
            <a:spLocks noGrp="1"/>
          </p:cNvSpPr>
          <p:nvPr>
            <p:ph type="title"/>
          </p:nvPr>
        </p:nvSpPr>
        <p:spPr>
          <a:xfrm>
            <a:off x="464156" y="548680"/>
            <a:ext cx="8229600" cy="1143000"/>
          </a:xfrm>
        </p:spPr>
        <p:txBody>
          <a:bodyPr>
            <a:normAutofit fontScale="90000"/>
          </a:bodyPr>
          <a:lstStyle/>
          <a:p>
            <a:r>
              <a:rPr lang="el-GR" dirty="0"/>
              <a:t>Δίκτυο ευαγγελικών τυπογράφων &amp; </a:t>
            </a:r>
            <a:r>
              <a:rPr lang="el-GR" dirty="0" smtClean="0"/>
              <a:t>βιβλιοπωλών 2</a:t>
            </a:r>
            <a:r>
              <a:rPr lang="el-GR" dirty="0"/>
              <a:t/>
            </a:r>
            <a:br>
              <a:rPr lang="el-GR" dirty="0"/>
            </a:br>
            <a:endParaRPr lang="el-GR" dirty="0"/>
          </a:p>
        </p:txBody>
      </p:sp>
    </p:spTree>
    <p:extLst>
      <p:ext uri="{BB962C8B-B14F-4D97-AF65-F5344CB8AC3E}">
        <p14:creationId xmlns:p14="http://schemas.microsoft.com/office/powerpoint/2010/main" xmlns="" val="4205406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2" y="1556792"/>
            <a:ext cx="8229600" cy="2952328"/>
          </a:xfrm>
        </p:spPr>
        <p:txBody>
          <a:bodyPr>
            <a:normAutofit/>
          </a:bodyPr>
          <a:lstStyle/>
          <a:p>
            <a:r>
              <a:rPr lang="el-GR" sz="2400" dirty="0" smtClean="0"/>
              <a:t>Γίνεται </a:t>
            </a:r>
            <a:r>
              <a:rPr lang="el-GR" sz="2400" dirty="0"/>
              <a:t>γνωστός στις διωκτικές αρχές. 30 Απριλίου 1534, κατάθεση του εμπόρου από τη Γενεύη  </a:t>
            </a:r>
            <a:r>
              <a:rPr lang="el-GR" sz="2400" dirty="0" err="1"/>
              <a:t>Baudichon</a:t>
            </a:r>
            <a:r>
              <a:rPr lang="el-GR" sz="2400" dirty="0"/>
              <a:t> de </a:t>
            </a:r>
            <a:r>
              <a:rPr lang="el-GR" sz="2400" dirty="0" err="1"/>
              <a:t>la</a:t>
            </a:r>
            <a:r>
              <a:rPr lang="el-GR" sz="2400" dirty="0"/>
              <a:t> </a:t>
            </a:r>
            <a:r>
              <a:rPr lang="el-GR" sz="2400" dirty="0" err="1"/>
              <a:t>Maisonneuve</a:t>
            </a:r>
            <a:r>
              <a:rPr lang="el-GR" sz="2400" dirty="0"/>
              <a:t> ενώπιον του εκκλησιαστικού δικαστηρίου της Λυών: είχε συναντήσει στη Γενεύη κάποιον τυπογράφο, ονομαζόμενο “</a:t>
            </a:r>
            <a:r>
              <a:rPr lang="el-GR" sz="2400" dirty="0" err="1"/>
              <a:t>Pierrot</a:t>
            </a:r>
            <a:r>
              <a:rPr lang="el-GR" sz="2400" dirty="0"/>
              <a:t> de </a:t>
            </a:r>
            <a:r>
              <a:rPr lang="el-GR" sz="2400" dirty="0" err="1"/>
              <a:t>Vingle</a:t>
            </a:r>
            <a:r>
              <a:rPr lang="el-GR" sz="2400" dirty="0"/>
              <a:t>”, ο οποίος είχε </a:t>
            </a:r>
            <a:r>
              <a:rPr lang="el-GR" sz="2400" dirty="0" err="1"/>
              <a:t>εκδόσει</a:t>
            </a:r>
            <a:r>
              <a:rPr lang="el-GR" sz="2400" dirty="0"/>
              <a:t> ορισμένες εκδόσεις της Καινής Διαθήκης στα γαλλικά πριν υποχρεωθεί από τις αρχές να εγκαταλείψει την πόλη.</a:t>
            </a:r>
          </a:p>
          <a:p>
            <a:endParaRPr lang="el-GR" dirty="0"/>
          </a:p>
        </p:txBody>
      </p:sp>
      <p:sp>
        <p:nvSpPr>
          <p:cNvPr id="4" name="Τίτλος 1"/>
          <p:cNvSpPr>
            <a:spLocks noGrp="1"/>
          </p:cNvSpPr>
          <p:nvPr>
            <p:ph type="title"/>
          </p:nvPr>
        </p:nvSpPr>
        <p:spPr>
          <a:xfrm>
            <a:off x="464156" y="548680"/>
            <a:ext cx="8229600" cy="1143000"/>
          </a:xfrm>
        </p:spPr>
        <p:txBody>
          <a:bodyPr>
            <a:normAutofit fontScale="90000"/>
          </a:bodyPr>
          <a:lstStyle/>
          <a:p>
            <a:r>
              <a:rPr lang="el-GR" dirty="0"/>
              <a:t>Δίκτυο ευαγγελικών τυπογράφων &amp; </a:t>
            </a:r>
            <a:r>
              <a:rPr lang="el-GR" dirty="0" smtClean="0"/>
              <a:t>βιβλιοπωλών 3</a:t>
            </a:r>
            <a:r>
              <a:rPr lang="el-GR" dirty="0"/>
              <a:t/>
            </a:r>
            <a:br>
              <a:rPr lang="el-GR" dirty="0"/>
            </a:br>
            <a:endParaRPr lang="el-GR" dirty="0"/>
          </a:p>
        </p:txBody>
      </p:sp>
    </p:spTree>
    <p:extLst>
      <p:ext uri="{BB962C8B-B14F-4D97-AF65-F5344CB8AC3E}">
        <p14:creationId xmlns:p14="http://schemas.microsoft.com/office/powerpoint/2010/main" xmlns="" val="1603808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4577" y="548680"/>
            <a:ext cx="8363272" cy="1143000"/>
          </a:xfrm>
        </p:spPr>
        <p:txBody>
          <a:bodyPr>
            <a:normAutofit fontScale="90000"/>
          </a:bodyPr>
          <a:lstStyle/>
          <a:p>
            <a:r>
              <a:rPr lang="el-GR" sz="3600" dirty="0"/>
              <a:t>Τακτικές παραπλάνησης των Καθολικών </a:t>
            </a:r>
            <a:br>
              <a:rPr lang="el-GR" sz="3600" dirty="0"/>
            </a:br>
            <a:r>
              <a:rPr lang="el-GR" sz="3600" dirty="0"/>
              <a:t>διωκτικών αρχών</a:t>
            </a:r>
            <a:r>
              <a:rPr lang="el-GR" dirty="0"/>
              <a:t/>
            </a:r>
            <a:br>
              <a:rPr lang="el-GR" dirty="0"/>
            </a:br>
            <a:endParaRPr lang="el-GR" dirty="0"/>
          </a:p>
        </p:txBody>
      </p:sp>
      <p:sp>
        <p:nvSpPr>
          <p:cNvPr id="3" name="Θέση περιεχομένου 2"/>
          <p:cNvSpPr>
            <a:spLocks noGrp="1"/>
          </p:cNvSpPr>
          <p:nvPr>
            <p:ph idx="1"/>
          </p:nvPr>
        </p:nvSpPr>
        <p:spPr>
          <a:xfrm>
            <a:off x="438249" y="1988840"/>
            <a:ext cx="8229600" cy="3465512"/>
          </a:xfrm>
        </p:spPr>
        <p:txBody>
          <a:bodyPr>
            <a:normAutofit fontScale="92500" lnSpcReduction="10000"/>
          </a:bodyPr>
          <a:lstStyle/>
          <a:p>
            <a:pPr>
              <a:lnSpc>
                <a:spcPct val="120000"/>
              </a:lnSpc>
            </a:pPr>
            <a:r>
              <a:rPr lang="el-GR" sz="2600" dirty="0"/>
              <a:t>Διαφοροποίηση της έντυπης ευαγγελικής προπαγάνδας στη Γαλλία από τη γερμανική, στο σχήμα και μέγεθος των εκδιδόμενων βιβλίων.</a:t>
            </a:r>
          </a:p>
          <a:p>
            <a:pPr>
              <a:lnSpc>
                <a:spcPct val="120000"/>
              </a:lnSpc>
            </a:pPr>
            <a:r>
              <a:rPr lang="el-GR" sz="2600" dirty="0" smtClean="0"/>
              <a:t>Υιοθέτηση </a:t>
            </a:r>
            <a:r>
              <a:rPr lang="el-GR" sz="2600" dirty="0"/>
              <a:t>του μικρού σχήματος in </a:t>
            </a:r>
            <a:r>
              <a:rPr lang="el-GR" sz="2600" dirty="0" err="1"/>
              <a:t>octavo</a:t>
            </a:r>
            <a:r>
              <a:rPr lang="el-GR" sz="2600" dirty="0"/>
              <a:t> (90-106mm x 50-60mm) αντί του μεγαλύτερου  in </a:t>
            </a:r>
            <a:r>
              <a:rPr lang="el-GR" sz="2600" dirty="0" err="1"/>
              <a:t>quarto</a:t>
            </a:r>
            <a:r>
              <a:rPr lang="el-GR" sz="2600" dirty="0"/>
              <a:t> που προτιμούσαν οι τυπογράφοι των γερμανικών  </a:t>
            </a:r>
            <a:r>
              <a:rPr lang="el-GR" sz="2600" dirty="0" err="1"/>
              <a:t>flugschriften</a:t>
            </a:r>
            <a:r>
              <a:rPr lang="el-GR" sz="2600" dirty="0"/>
              <a:t>, για τη διευκόλυνση των αναγκών του παράνομου δικτύου διακίνησης ευαγγελικού υλικού στη Γαλλία. </a:t>
            </a:r>
          </a:p>
          <a:p>
            <a:endParaRPr lang="el-GR" dirty="0"/>
          </a:p>
        </p:txBody>
      </p:sp>
    </p:spTree>
    <p:extLst>
      <p:ext uri="{BB962C8B-B14F-4D97-AF65-F5344CB8AC3E}">
        <p14:creationId xmlns:p14="http://schemas.microsoft.com/office/powerpoint/2010/main" xmlns="" val="3699334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4577" y="548680"/>
            <a:ext cx="8363272" cy="1143000"/>
          </a:xfrm>
        </p:spPr>
        <p:txBody>
          <a:bodyPr>
            <a:normAutofit fontScale="90000"/>
          </a:bodyPr>
          <a:lstStyle/>
          <a:p>
            <a:r>
              <a:rPr lang="el-GR" sz="3600" dirty="0"/>
              <a:t>Τακτικές παραπλάνησης των Καθολικών </a:t>
            </a:r>
            <a:br>
              <a:rPr lang="el-GR" sz="3600" dirty="0"/>
            </a:br>
            <a:r>
              <a:rPr lang="el-GR" sz="3600" dirty="0"/>
              <a:t>διωκτικών </a:t>
            </a:r>
            <a:r>
              <a:rPr lang="el-GR" sz="3600" dirty="0" smtClean="0"/>
              <a:t>αρχών  1</a:t>
            </a:r>
            <a:r>
              <a:rPr lang="el-GR" dirty="0"/>
              <a:t/>
            </a:r>
            <a:br>
              <a:rPr lang="el-GR" dirty="0"/>
            </a:br>
            <a:endParaRPr lang="el-GR" dirty="0"/>
          </a:p>
        </p:txBody>
      </p:sp>
      <p:sp>
        <p:nvSpPr>
          <p:cNvPr id="3" name="Θέση περιεχομένου 2"/>
          <p:cNvSpPr>
            <a:spLocks noGrp="1"/>
          </p:cNvSpPr>
          <p:nvPr>
            <p:ph idx="1"/>
          </p:nvPr>
        </p:nvSpPr>
        <p:spPr>
          <a:xfrm>
            <a:off x="438249" y="1916832"/>
            <a:ext cx="8229600" cy="2745432"/>
          </a:xfrm>
        </p:spPr>
        <p:txBody>
          <a:bodyPr>
            <a:normAutofit/>
          </a:bodyPr>
          <a:lstStyle/>
          <a:p>
            <a:pPr>
              <a:lnSpc>
                <a:spcPct val="120000"/>
              </a:lnSpc>
              <a:spcBef>
                <a:spcPts val="0"/>
              </a:spcBef>
            </a:pPr>
            <a:r>
              <a:rPr lang="el-GR" sz="2400" dirty="0" smtClean="0"/>
              <a:t>Ανώνυμος </a:t>
            </a:r>
            <a:r>
              <a:rPr lang="el-GR" sz="2400" dirty="0"/>
              <a:t>τυπογράφος του έργου του </a:t>
            </a:r>
            <a:r>
              <a:rPr lang="el-GR" sz="2400" dirty="0" err="1"/>
              <a:t>Pierre</a:t>
            </a:r>
            <a:r>
              <a:rPr lang="el-GR" sz="2400" dirty="0"/>
              <a:t> </a:t>
            </a:r>
            <a:r>
              <a:rPr lang="el-GR" sz="2400" dirty="0" err="1"/>
              <a:t>Viret</a:t>
            </a:r>
            <a:r>
              <a:rPr lang="el-GR" sz="2400" dirty="0"/>
              <a:t> </a:t>
            </a:r>
            <a:r>
              <a:rPr lang="el-GR" sz="2400" dirty="0" err="1"/>
              <a:t>Exposition</a:t>
            </a:r>
            <a:r>
              <a:rPr lang="el-GR" sz="2400" dirty="0"/>
              <a:t> </a:t>
            </a:r>
            <a:r>
              <a:rPr lang="el-GR" sz="2400" dirty="0" err="1"/>
              <a:t>du</a:t>
            </a:r>
            <a:r>
              <a:rPr lang="el-GR" sz="2400" dirty="0"/>
              <a:t> </a:t>
            </a:r>
            <a:r>
              <a:rPr lang="el-GR" sz="2400" dirty="0" err="1"/>
              <a:t>symbole</a:t>
            </a:r>
            <a:r>
              <a:rPr lang="el-GR" sz="2400" dirty="0"/>
              <a:t> des </a:t>
            </a:r>
            <a:r>
              <a:rPr lang="el-GR" sz="2400" dirty="0" err="1"/>
              <a:t>apostres</a:t>
            </a:r>
            <a:r>
              <a:rPr lang="el-GR" sz="2400" dirty="0"/>
              <a:t> (1557): το μικρό μέγεθος και χαμηλό κόστος παραγωγής των βιβλίων τα καθιστούσε προσιτά στους “</a:t>
            </a:r>
            <a:r>
              <a:rPr lang="el-GR" sz="2400" dirty="0" err="1"/>
              <a:t>povres</a:t>
            </a:r>
            <a:r>
              <a:rPr lang="el-GR" sz="2400" dirty="0"/>
              <a:t> de </a:t>
            </a:r>
            <a:r>
              <a:rPr lang="el-GR" sz="2400" dirty="0" err="1"/>
              <a:t>biens</a:t>
            </a:r>
            <a:r>
              <a:rPr lang="el-GR" sz="2400" dirty="0"/>
              <a:t>”, ενώ ήταν «πιο εύκολο να μεταφερθούν και με μικρότερο κίνδυνο, ανάμεσα στους διεστραμμένους εχθρούς του Θεού</a:t>
            </a:r>
            <a:r>
              <a:rPr lang="el-GR" sz="2400" dirty="0" smtClean="0"/>
              <a:t>».</a:t>
            </a:r>
            <a:endParaRPr lang="el-GR" sz="2400" dirty="0"/>
          </a:p>
          <a:p>
            <a:endParaRPr lang="el-GR" dirty="0"/>
          </a:p>
        </p:txBody>
      </p:sp>
    </p:spTree>
    <p:extLst>
      <p:ext uri="{BB962C8B-B14F-4D97-AF65-F5344CB8AC3E}">
        <p14:creationId xmlns:p14="http://schemas.microsoft.com/office/powerpoint/2010/main" xmlns="" val="3658770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stretch>
            <a:fillRect/>
          </a:stretch>
        </p:blipFill>
        <p:spPr>
          <a:xfrm>
            <a:off x="611560" y="1340768"/>
            <a:ext cx="8029128" cy="4450466"/>
          </a:xfrm>
          <a:prstGeom prst="rect">
            <a:avLst/>
          </a:prstGeom>
          <a:ln>
            <a:solidFill>
              <a:schemeClr val="tx1"/>
            </a:solidFill>
          </a:ln>
        </p:spPr>
      </p:pic>
      <p:sp>
        <p:nvSpPr>
          <p:cNvPr id="3" name="Θέση κειμένου 1"/>
          <p:cNvSpPr txBox="1">
            <a:spLocks/>
          </p:cNvSpPr>
          <p:nvPr/>
        </p:nvSpPr>
        <p:spPr>
          <a:xfrm>
            <a:off x="3736187" y="793601"/>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1099225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2" y="1844824"/>
            <a:ext cx="8229600" cy="3672408"/>
          </a:xfrm>
        </p:spPr>
        <p:txBody>
          <a:bodyPr>
            <a:noAutofit/>
          </a:bodyPr>
          <a:lstStyle/>
          <a:p>
            <a:r>
              <a:rPr lang="el-GR" sz="2400" dirty="0" smtClean="0"/>
              <a:t>Μη </a:t>
            </a:r>
            <a:r>
              <a:rPr lang="el-GR" sz="2400" dirty="0"/>
              <a:t>συμπερίληψη του ονόματος και συμβόλου του τυπογράφου και του τόπου έκδοσης,  χρήση ψευδώνυμων και πλασματικών τόπων έκδοσης, «</a:t>
            </a:r>
            <a:r>
              <a:rPr lang="el-GR" sz="2400" dirty="0" err="1"/>
              <a:t>καθολικιζόντων</a:t>
            </a:r>
            <a:r>
              <a:rPr lang="el-GR" sz="2400" dirty="0"/>
              <a:t> τίτλων». </a:t>
            </a:r>
          </a:p>
          <a:p>
            <a:r>
              <a:rPr lang="el-GR" sz="2400" dirty="0" smtClean="0"/>
              <a:t>Έργο </a:t>
            </a:r>
            <a:r>
              <a:rPr lang="el-GR" sz="2400" dirty="0"/>
              <a:t>Λούθηρου, </a:t>
            </a:r>
            <a:r>
              <a:rPr lang="fr-FR" sz="2400" dirty="0"/>
              <a:t>Sermon </a:t>
            </a:r>
            <a:r>
              <a:rPr lang="fr-FR" sz="2400" dirty="0" err="1"/>
              <a:t>von</a:t>
            </a:r>
            <a:r>
              <a:rPr lang="fr-FR" sz="2400" dirty="0"/>
              <a:t> den </a:t>
            </a:r>
            <a:r>
              <a:rPr lang="fr-FR" sz="2400" dirty="0" err="1"/>
              <a:t>guten</a:t>
            </a:r>
            <a:r>
              <a:rPr lang="fr-FR" sz="2400" dirty="0"/>
              <a:t> </a:t>
            </a:r>
            <a:r>
              <a:rPr lang="fr-FR" sz="2400" dirty="0" err="1"/>
              <a:t>werken</a:t>
            </a:r>
            <a:r>
              <a:rPr lang="fr-FR" sz="2400" dirty="0"/>
              <a:t> (1520), </a:t>
            </a:r>
            <a:r>
              <a:rPr lang="el-GR" sz="2400" dirty="0"/>
              <a:t>γαλλική μετάφραση στην Αμβέρσα με τον τίτλο </a:t>
            </a:r>
            <a:r>
              <a:rPr lang="fr-FR" sz="2400" dirty="0"/>
              <a:t>Des bonnes </a:t>
            </a:r>
            <a:r>
              <a:rPr lang="fr-FR" sz="2400" dirty="0" err="1"/>
              <a:t>oeuvres</a:t>
            </a:r>
            <a:r>
              <a:rPr lang="fr-FR" sz="2400" dirty="0"/>
              <a:t> sus les commandements de Dieu, </a:t>
            </a:r>
            <a:r>
              <a:rPr lang="el-GR" sz="2400" dirty="0"/>
              <a:t>ακολουθούμενη από άλλη, πιθανά από τον </a:t>
            </a:r>
            <a:r>
              <a:rPr lang="fr-FR" sz="2400" dirty="0"/>
              <a:t>Simon du Bois </a:t>
            </a:r>
            <a:r>
              <a:rPr lang="el-GR" sz="2400" dirty="0"/>
              <a:t>στο Παρίσι, με τον ανώδυνο τίτλο </a:t>
            </a:r>
            <a:r>
              <a:rPr lang="fr-FR" sz="2400" dirty="0"/>
              <a:t>La Fleur des Commandements et </a:t>
            </a:r>
            <a:r>
              <a:rPr lang="fr-FR" sz="2400" dirty="0" err="1"/>
              <a:t>declaration</a:t>
            </a:r>
            <a:r>
              <a:rPr lang="fr-FR" sz="2400" dirty="0"/>
              <a:t> des bonnes </a:t>
            </a:r>
            <a:r>
              <a:rPr lang="fr-FR" sz="2400" dirty="0" err="1"/>
              <a:t>oeuvres</a:t>
            </a:r>
            <a:r>
              <a:rPr lang="fr-FR" sz="2400" dirty="0" smtClean="0"/>
              <a:t>.</a:t>
            </a:r>
            <a:endParaRPr lang="fr-FR" sz="2400" dirty="0"/>
          </a:p>
        </p:txBody>
      </p:sp>
      <p:sp>
        <p:nvSpPr>
          <p:cNvPr id="4" name="Τίτλος 1"/>
          <p:cNvSpPr>
            <a:spLocks noGrp="1"/>
          </p:cNvSpPr>
          <p:nvPr>
            <p:ph type="title"/>
          </p:nvPr>
        </p:nvSpPr>
        <p:spPr>
          <a:xfrm>
            <a:off x="304577" y="548680"/>
            <a:ext cx="8363272" cy="1143000"/>
          </a:xfrm>
        </p:spPr>
        <p:txBody>
          <a:bodyPr>
            <a:normAutofit fontScale="90000"/>
          </a:bodyPr>
          <a:lstStyle/>
          <a:p>
            <a:r>
              <a:rPr lang="el-GR" sz="3600" dirty="0"/>
              <a:t>Τακτικές παραπλάνησης των Καθολικών </a:t>
            </a:r>
            <a:br>
              <a:rPr lang="el-GR" sz="3600" dirty="0"/>
            </a:br>
            <a:r>
              <a:rPr lang="el-GR" sz="3600" dirty="0"/>
              <a:t>διωκτικών </a:t>
            </a:r>
            <a:r>
              <a:rPr lang="el-GR" sz="3600" dirty="0" smtClean="0"/>
              <a:t>αρχών  2</a:t>
            </a:r>
            <a:r>
              <a:rPr lang="el-GR" dirty="0"/>
              <a:t/>
            </a:r>
            <a:br>
              <a:rPr lang="el-GR" dirty="0"/>
            </a:br>
            <a:endParaRPr lang="el-GR" dirty="0"/>
          </a:p>
        </p:txBody>
      </p:sp>
    </p:spTree>
    <p:extLst>
      <p:ext uri="{BB962C8B-B14F-4D97-AF65-F5344CB8AC3E}">
        <p14:creationId xmlns:p14="http://schemas.microsoft.com/office/powerpoint/2010/main" xmlns="" val="585255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stretch>
            <a:fillRect/>
          </a:stretch>
        </p:blipFill>
        <p:spPr>
          <a:xfrm>
            <a:off x="1835696" y="1340768"/>
            <a:ext cx="5765721" cy="4309938"/>
          </a:xfrm>
          <a:prstGeom prst="rect">
            <a:avLst/>
          </a:prstGeom>
          <a:ln>
            <a:solidFill>
              <a:schemeClr val="tx1"/>
            </a:solidFill>
          </a:ln>
        </p:spPr>
      </p:pic>
      <p:sp>
        <p:nvSpPr>
          <p:cNvPr id="3" name="Θέση κειμένου 1"/>
          <p:cNvSpPr txBox="1">
            <a:spLocks/>
          </p:cNvSpPr>
          <p:nvPr/>
        </p:nvSpPr>
        <p:spPr>
          <a:xfrm>
            <a:off x="3828619" y="836712"/>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a:t>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2632159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8060" y="1844824"/>
            <a:ext cx="8229600" cy="3456384"/>
          </a:xfrm>
        </p:spPr>
        <p:txBody>
          <a:bodyPr>
            <a:noAutofit/>
          </a:bodyPr>
          <a:lstStyle/>
          <a:p>
            <a:r>
              <a:rPr lang="el-GR" sz="2400" dirty="0" smtClean="0"/>
              <a:t>Τυπογραφείο </a:t>
            </a:r>
            <a:r>
              <a:rPr lang="el-GR" sz="2400" dirty="0"/>
              <a:t>του </a:t>
            </a:r>
            <a:r>
              <a:rPr lang="fr-FR" sz="2400" dirty="0"/>
              <a:t>Pierre de </a:t>
            </a:r>
            <a:r>
              <a:rPr lang="fr-FR" sz="2400" dirty="0" err="1"/>
              <a:t>Vingle</a:t>
            </a:r>
            <a:r>
              <a:rPr lang="fr-FR" sz="2400" dirty="0"/>
              <a:t> </a:t>
            </a:r>
            <a:r>
              <a:rPr lang="el-GR" sz="2400" dirty="0"/>
              <a:t>στο </a:t>
            </a:r>
            <a:r>
              <a:rPr lang="fr-FR" sz="2400" dirty="0" err="1"/>
              <a:t>Neuschâtel</a:t>
            </a:r>
            <a:r>
              <a:rPr lang="fr-FR" sz="2400" dirty="0"/>
              <a:t>, </a:t>
            </a:r>
            <a:r>
              <a:rPr lang="el-GR" sz="2400" dirty="0"/>
              <a:t>πρωτοστατεί στην τέχνη της παραπλάνησης:  </a:t>
            </a:r>
            <a:r>
              <a:rPr lang="fr-FR" sz="2400" dirty="0"/>
              <a:t>Confession de Noel Beda, </a:t>
            </a:r>
            <a:r>
              <a:rPr lang="el-GR" sz="2400" dirty="0"/>
              <a:t>όπου ο διώκτης των ευαγγελικών στη Γαλλία υιοθετεί ευαγγελικές αρχές για την «υπέρβαση της θρησκευτικής διαμάχης». </a:t>
            </a:r>
            <a:r>
              <a:rPr lang="fr-FR" sz="2400" dirty="0"/>
              <a:t>Pierre du pont à Venise, Au </a:t>
            </a:r>
            <a:r>
              <a:rPr lang="fr-FR" sz="2400" dirty="0" err="1"/>
              <a:t>chasteau</a:t>
            </a:r>
            <a:r>
              <a:rPr lang="fr-FR" sz="2400" dirty="0"/>
              <a:t> </a:t>
            </a:r>
            <a:r>
              <a:rPr lang="fr-FR" sz="2400" dirty="0" err="1"/>
              <a:t>Sainct</a:t>
            </a:r>
            <a:r>
              <a:rPr lang="fr-FR" sz="2400" dirty="0"/>
              <a:t> </a:t>
            </a:r>
            <a:r>
              <a:rPr lang="fr-FR" sz="2400" dirty="0" smtClean="0"/>
              <a:t>Ange</a:t>
            </a:r>
            <a:r>
              <a:rPr lang="el-GR" sz="2400" dirty="0" smtClean="0"/>
              <a:t>.</a:t>
            </a:r>
            <a:endParaRPr lang="fr-FR" sz="2400" dirty="0"/>
          </a:p>
          <a:p>
            <a:r>
              <a:rPr lang="el-GR" sz="2400" dirty="0" smtClean="0"/>
              <a:t>Συμπερίληψη </a:t>
            </a:r>
            <a:r>
              <a:rPr lang="el-GR" sz="2400" dirty="0" err="1"/>
              <a:t>ψευτο</a:t>
            </a:r>
            <a:r>
              <a:rPr lang="el-GR" sz="2400" dirty="0"/>
              <a:t>-καθολικών τίτλων στον Κατάλογο Προγραμμένων Βιβλίων της Σορβόννης του1551. </a:t>
            </a:r>
          </a:p>
        </p:txBody>
      </p:sp>
      <p:sp>
        <p:nvSpPr>
          <p:cNvPr id="4" name="Τίτλος 1"/>
          <p:cNvSpPr>
            <a:spLocks noGrp="1"/>
          </p:cNvSpPr>
          <p:nvPr>
            <p:ph type="title"/>
          </p:nvPr>
        </p:nvSpPr>
        <p:spPr>
          <a:xfrm>
            <a:off x="304577" y="548680"/>
            <a:ext cx="8363272" cy="1143000"/>
          </a:xfrm>
        </p:spPr>
        <p:txBody>
          <a:bodyPr>
            <a:normAutofit fontScale="90000"/>
          </a:bodyPr>
          <a:lstStyle/>
          <a:p>
            <a:r>
              <a:rPr lang="el-GR" sz="3600" dirty="0"/>
              <a:t>Τακτικές παραπλάνησης των Καθολικών </a:t>
            </a:r>
            <a:br>
              <a:rPr lang="el-GR" sz="3600" dirty="0"/>
            </a:br>
            <a:r>
              <a:rPr lang="el-GR" sz="3600" dirty="0"/>
              <a:t>διωκτικών </a:t>
            </a:r>
            <a:r>
              <a:rPr lang="el-GR" sz="3600" dirty="0" smtClean="0"/>
              <a:t>αρχών  3</a:t>
            </a:r>
            <a:r>
              <a:rPr lang="el-GR" dirty="0"/>
              <a:t/>
            </a:r>
            <a:br>
              <a:rPr lang="el-GR" dirty="0"/>
            </a:br>
            <a:endParaRPr lang="el-GR" dirty="0"/>
          </a:p>
        </p:txBody>
      </p:sp>
    </p:spTree>
    <p:extLst>
      <p:ext uri="{BB962C8B-B14F-4D97-AF65-F5344CB8AC3E}">
        <p14:creationId xmlns:p14="http://schemas.microsoft.com/office/powerpoint/2010/main" xmlns="" val="2020382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9512" y="1052736"/>
            <a:ext cx="5040560" cy="4248471"/>
          </a:xfrm>
        </p:spPr>
        <p:txBody>
          <a:bodyPr>
            <a:normAutofit fontScale="77500" lnSpcReduction="20000"/>
          </a:bodyPr>
          <a:lstStyle/>
          <a:p>
            <a:r>
              <a:rPr lang="el-GR" sz="3100" dirty="0" err="1"/>
              <a:t>Tρίτη</a:t>
            </a:r>
            <a:r>
              <a:rPr lang="el-GR" sz="3100" dirty="0"/>
              <a:t>, 1 Ιουνίου 1528: Βεβήλωση αγάλματος βρεφοκρατούσας Παναγίας, συμβολή </a:t>
            </a:r>
            <a:r>
              <a:rPr lang="el-GR" sz="3100" dirty="0" err="1"/>
              <a:t>Rue</a:t>
            </a:r>
            <a:r>
              <a:rPr lang="el-GR" sz="3100" dirty="0"/>
              <a:t> des </a:t>
            </a:r>
            <a:r>
              <a:rPr lang="el-GR" sz="3100" dirty="0" err="1"/>
              <a:t>Rosiers</a:t>
            </a:r>
            <a:r>
              <a:rPr lang="el-GR" sz="3100" dirty="0"/>
              <a:t> &amp; </a:t>
            </a:r>
            <a:r>
              <a:rPr lang="el-GR" sz="3100" dirty="0" err="1"/>
              <a:t>Rue</a:t>
            </a:r>
            <a:r>
              <a:rPr lang="el-GR" sz="3100" dirty="0"/>
              <a:t> des </a:t>
            </a:r>
            <a:r>
              <a:rPr lang="el-GR" sz="3100" dirty="0" err="1" smtClean="0"/>
              <a:t>Juifs</a:t>
            </a:r>
            <a:r>
              <a:rPr lang="el-GR" sz="3100" dirty="0" smtClean="0"/>
              <a:t>.</a:t>
            </a:r>
            <a:endParaRPr lang="el-GR" sz="3100" dirty="0"/>
          </a:p>
          <a:p>
            <a:r>
              <a:rPr lang="el-GR" sz="3100" dirty="0"/>
              <a:t>Διοργάνωση εξευμενιστικής λιτανείας με βασιλική </a:t>
            </a:r>
            <a:r>
              <a:rPr lang="el-GR" sz="3100" dirty="0" smtClean="0"/>
              <a:t>παρουσία.</a:t>
            </a:r>
            <a:endParaRPr lang="el-GR" sz="3100" dirty="0"/>
          </a:p>
          <a:p>
            <a:r>
              <a:rPr lang="el-GR" sz="3100" dirty="0"/>
              <a:t>Καταδίκη και εκτέλεση </a:t>
            </a:r>
            <a:r>
              <a:rPr lang="el-GR" sz="3100" dirty="0" err="1" smtClean="0"/>
              <a:t>Berquin</a:t>
            </a:r>
            <a:r>
              <a:rPr lang="el-GR" sz="3100" dirty="0" smtClean="0"/>
              <a:t>.</a:t>
            </a:r>
            <a:endParaRPr lang="el-GR" sz="3100" dirty="0"/>
          </a:p>
          <a:p>
            <a:r>
              <a:rPr lang="el-GR" sz="3100" dirty="0" smtClean="0"/>
              <a:t>25 </a:t>
            </a:r>
            <a:r>
              <a:rPr lang="el-GR" sz="3100" dirty="0"/>
              <a:t>Απριλίου 1529: “</a:t>
            </a:r>
            <a:r>
              <a:rPr lang="el-GR" sz="3100" dirty="0" err="1"/>
              <a:t>Grande</a:t>
            </a:r>
            <a:r>
              <a:rPr lang="el-GR" sz="3100" dirty="0"/>
              <a:t> </a:t>
            </a:r>
            <a:r>
              <a:rPr lang="el-GR" sz="3100" dirty="0" err="1"/>
              <a:t>Rebeyne</a:t>
            </a:r>
            <a:r>
              <a:rPr lang="el-GR" sz="3100" dirty="0"/>
              <a:t>”, Λυών.</a:t>
            </a:r>
          </a:p>
          <a:p>
            <a:r>
              <a:rPr lang="el-GR" sz="3100" dirty="0"/>
              <a:t>Κηρύγματα αιρετικών, διακίνηση προγραμμένων βιβλίων, στασιαστικές κινήσεις </a:t>
            </a:r>
            <a:r>
              <a:rPr lang="el-GR" sz="3100" dirty="0" smtClean="0"/>
              <a:t>αιρετικών.</a:t>
            </a:r>
            <a:endParaRPr lang="el-GR" sz="3100" dirty="0"/>
          </a:p>
          <a:p>
            <a:endParaRPr lang="el-GR"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364088" y="1052736"/>
            <a:ext cx="3384376" cy="4064963"/>
          </a:xfrm>
          <a:prstGeom prst="rect">
            <a:avLst/>
          </a:prstGeom>
          <a:ln>
            <a:solidFill>
              <a:schemeClr val="tx1"/>
            </a:solidFill>
          </a:ln>
        </p:spPr>
      </p:pic>
      <p:sp>
        <p:nvSpPr>
          <p:cNvPr id="5" name="Θέση κειμένου 1"/>
          <p:cNvSpPr txBox="1">
            <a:spLocks/>
          </p:cNvSpPr>
          <p:nvPr/>
        </p:nvSpPr>
        <p:spPr>
          <a:xfrm>
            <a:off x="6166339" y="505569"/>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7</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3497799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33627" y="548680"/>
            <a:ext cx="8229600" cy="1143000"/>
          </a:xfrm>
        </p:spPr>
        <p:txBody>
          <a:bodyPr>
            <a:normAutofit fontScale="90000"/>
          </a:bodyPr>
          <a:lstStyle/>
          <a:p>
            <a:r>
              <a:rPr lang="el-GR" dirty="0"/>
              <a:t>Υπόθεση των </a:t>
            </a:r>
            <a:r>
              <a:rPr lang="el-GR" dirty="0" err="1"/>
              <a:t>placards</a:t>
            </a:r>
            <a:r>
              <a:rPr lang="el-GR" dirty="0"/>
              <a:t>, </a:t>
            </a:r>
            <a:br>
              <a:rPr lang="el-GR" dirty="0"/>
            </a:br>
            <a:r>
              <a:rPr lang="el-GR" dirty="0"/>
              <a:t>πρωί Κυριακής 18 Οκτωβρίου 1534</a:t>
            </a:r>
            <a:br>
              <a:rPr lang="el-GR" dirty="0"/>
            </a:br>
            <a:endParaRPr lang="el-GR" dirty="0"/>
          </a:p>
        </p:txBody>
      </p:sp>
      <p:sp>
        <p:nvSpPr>
          <p:cNvPr id="3" name="Θέση περιεχομένου 2"/>
          <p:cNvSpPr>
            <a:spLocks noGrp="1"/>
          </p:cNvSpPr>
          <p:nvPr>
            <p:ph idx="1"/>
          </p:nvPr>
        </p:nvSpPr>
        <p:spPr>
          <a:xfrm>
            <a:off x="380188" y="2077433"/>
            <a:ext cx="4866684" cy="4608512"/>
          </a:xfrm>
        </p:spPr>
        <p:txBody>
          <a:bodyPr>
            <a:normAutofit fontScale="77500" lnSpcReduction="20000"/>
          </a:bodyPr>
          <a:lstStyle/>
          <a:p>
            <a:r>
              <a:rPr lang="el-GR" sz="3100" dirty="0" smtClean="0"/>
              <a:t>«</a:t>
            </a:r>
            <a:r>
              <a:rPr lang="el-GR" sz="3100" dirty="0"/>
              <a:t>Αληθή άρθρα για τις τρομερές, χονδροειδείς και αβάστακτες καταχρήσεις της παπικής λειτουργίας, επινοημένες σε αντίθεση με το Μυστικό Δείπνο του Ιησού Χριστού</a:t>
            </a:r>
            <a:r>
              <a:rPr lang="el-GR" sz="3100" dirty="0" smtClean="0"/>
              <a:t>».</a:t>
            </a:r>
            <a:endParaRPr lang="el-GR" sz="3100" dirty="0"/>
          </a:p>
          <a:p>
            <a:r>
              <a:rPr lang="el-GR" sz="3100" dirty="0" smtClean="0"/>
              <a:t>Θεία </a:t>
            </a:r>
            <a:r>
              <a:rPr lang="el-GR" sz="3100" dirty="0"/>
              <a:t>μετάληψη, υπόμνηση της «τέλειας θυσίας» του </a:t>
            </a:r>
            <a:r>
              <a:rPr lang="el-GR" sz="3100" dirty="0" smtClean="0"/>
              <a:t>Ιησού.</a:t>
            </a:r>
            <a:endParaRPr lang="el-GR" sz="3100" dirty="0"/>
          </a:p>
          <a:p>
            <a:r>
              <a:rPr lang="el-GR" sz="3100" dirty="0" smtClean="0"/>
              <a:t>Τυπογραφείο </a:t>
            </a:r>
            <a:r>
              <a:rPr lang="el-GR" sz="3100" dirty="0" err="1"/>
              <a:t>Pierre</a:t>
            </a:r>
            <a:r>
              <a:rPr lang="el-GR" sz="3100" dirty="0"/>
              <a:t> de </a:t>
            </a:r>
            <a:r>
              <a:rPr lang="el-GR" sz="3100" dirty="0" err="1" smtClean="0"/>
              <a:t>Vingle</a:t>
            </a:r>
            <a:r>
              <a:rPr lang="el-GR" sz="3100" dirty="0" smtClean="0"/>
              <a:t>.</a:t>
            </a:r>
            <a:endParaRPr lang="el-GR" sz="3100" dirty="0"/>
          </a:p>
          <a:p>
            <a:r>
              <a:rPr lang="el-GR" sz="3100" dirty="0" smtClean="0"/>
              <a:t>Συγγραφέας</a:t>
            </a:r>
            <a:r>
              <a:rPr lang="el-GR" sz="3100" dirty="0"/>
              <a:t>, </a:t>
            </a:r>
            <a:r>
              <a:rPr lang="el-GR" sz="3100" dirty="0" err="1"/>
              <a:t>Antoine</a:t>
            </a:r>
            <a:r>
              <a:rPr lang="el-GR" sz="3100" dirty="0"/>
              <a:t> de </a:t>
            </a:r>
            <a:r>
              <a:rPr lang="el-GR" sz="3100" dirty="0" err="1"/>
              <a:t>Marcourt</a:t>
            </a:r>
            <a:r>
              <a:rPr lang="el-GR" sz="3100" dirty="0"/>
              <a:t>, «εκστρατεία για την καταγγελία της παπικής πλάνης</a:t>
            </a:r>
            <a:r>
              <a:rPr lang="el-GR" sz="3100" dirty="0" smtClean="0"/>
              <a:t>».</a:t>
            </a:r>
            <a:endParaRPr lang="el-GR" sz="3100" dirty="0"/>
          </a:p>
          <a:p>
            <a:endParaRPr lang="el-GR"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652120" y="2089619"/>
            <a:ext cx="2689828" cy="4019765"/>
          </a:xfrm>
          <a:prstGeom prst="rect">
            <a:avLst/>
          </a:prstGeom>
          <a:ln>
            <a:solidFill>
              <a:schemeClr val="tx1"/>
            </a:solidFill>
          </a:ln>
        </p:spPr>
      </p:pic>
      <p:sp>
        <p:nvSpPr>
          <p:cNvPr id="5" name="Θέση κειμένου 1"/>
          <p:cNvSpPr txBox="1">
            <a:spLocks/>
          </p:cNvSpPr>
          <p:nvPr/>
        </p:nvSpPr>
        <p:spPr>
          <a:xfrm>
            <a:off x="6107097" y="1530266"/>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8</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1618977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1680" y="1340768"/>
            <a:ext cx="5976664" cy="4482498"/>
          </a:xfrm>
          <a:ln>
            <a:solidFill>
              <a:schemeClr val="tx1"/>
            </a:solidFill>
          </a:ln>
        </p:spPr>
      </p:pic>
      <p:sp>
        <p:nvSpPr>
          <p:cNvPr id="3" name="Θέση κειμένου 1"/>
          <p:cNvSpPr txBox="1">
            <a:spLocks/>
          </p:cNvSpPr>
          <p:nvPr/>
        </p:nvSpPr>
        <p:spPr>
          <a:xfrm>
            <a:off x="3736187" y="793601"/>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9</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3512305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Αντιδράσεις</a:t>
            </a:r>
            <a:r>
              <a:rPr lang="el-GR" dirty="0" smtClean="0"/>
              <a:t>:</a:t>
            </a:r>
            <a:endParaRPr lang="el-GR" dirty="0"/>
          </a:p>
        </p:txBody>
      </p:sp>
      <p:sp>
        <p:nvSpPr>
          <p:cNvPr id="3" name="Θέση περιεχομένου 2"/>
          <p:cNvSpPr>
            <a:spLocks noGrp="1"/>
          </p:cNvSpPr>
          <p:nvPr>
            <p:ph idx="1"/>
          </p:nvPr>
        </p:nvSpPr>
        <p:spPr>
          <a:xfrm>
            <a:off x="464156" y="1556792"/>
            <a:ext cx="8229600" cy="4824536"/>
          </a:xfrm>
        </p:spPr>
        <p:txBody>
          <a:bodyPr>
            <a:normAutofit fontScale="77500" lnSpcReduction="20000"/>
          </a:bodyPr>
          <a:lstStyle/>
          <a:p>
            <a:r>
              <a:rPr lang="el-GR" sz="3100" dirty="0" smtClean="0"/>
              <a:t>Εξευμενιστική λιτανεία</a:t>
            </a:r>
            <a:r>
              <a:rPr lang="el-GR" sz="3100" dirty="0"/>
              <a:t>.</a:t>
            </a:r>
          </a:p>
          <a:p>
            <a:r>
              <a:rPr lang="el-GR" sz="3100" dirty="0"/>
              <a:t>Β</a:t>
            </a:r>
            <a:r>
              <a:rPr lang="el-GR" sz="3100" dirty="0" smtClean="0"/>
              <a:t>ασιλική </a:t>
            </a:r>
            <a:r>
              <a:rPr lang="el-GR" sz="3100" dirty="0"/>
              <a:t>λιτανεία με την παρουσία της </a:t>
            </a:r>
            <a:r>
              <a:rPr lang="el-GR" sz="3100" dirty="0" err="1" smtClean="0"/>
              <a:t>όστιας</a:t>
            </a:r>
            <a:r>
              <a:rPr lang="el-GR" sz="3100" dirty="0" smtClean="0"/>
              <a:t>.</a:t>
            </a:r>
            <a:endParaRPr lang="el-GR" sz="3100" dirty="0"/>
          </a:p>
          <a:p>
            <a:r>
              <a:rPr lang="el-GR" sz="3100" dirty="0" smtClean="0"/>
              <a:t>Περί </a:t>
            </a:r>
            <a:r>
              <a:rPr lang="el-GR" sz="3100" dirty="0"/>
              <a:t>τις 400 συλλήψεις, εκτελέσεις στην </a:t>
            </a:r>
            <a:r>
              <a:rPr lang="el-GR" sz="3100" dirty="0" smtClean="0"/>
              <a:t>πυρά.</a:t>
            </a:r>
            <a:endParaRPr lang="el-GR" sz="3100" dirty="0"/>
          </a:p>
          <a:p>
            <a:r>
              <a:rPr lang="el-GR" sz="3100" dirty="0" smtClean="0"/>
              <a:t>Τυπογράφος </a:t>
            </a:r>
            <a:r>
              <a:rPr lang="el-GR" sz="3100" dirty="0" err="1"/>
              <a:t>Antoine</a:t>
            </a:r>
            <a:r>
              <a:rPr lang="el-GR" sz="3100" dirty="0"/>
              <a:t> </a:t>
            </a:r>
            <a:r>
              <a:rPr lang="el-GR" sz="3100" dirty="0" err="1"/>
              <a:t>Augereau</a:t>
            </a:r>
            <a:r>
              <a:rPr lang="el-GR" sz="3100" dirty="0"/>
              <a:t>, “</a:t>
            </a:r>
            <a:r>
              <a:rPr lang="el-GR" sz="3100" dirty="0" err="1"/>
              <a:t>lèse</a:t>
            </a:r>
            <a:r>
              <a:rPr lang="el-GR" sz="3100" dirty="0"/>
              <a:t> </a:t>
            </a:r>
            <a:r>
              <a:rPr lang="el-GR" sz="3100" dirty="0" err="1"/>
              <a:t>majesté</a:t>
            </a:r>
            <a:r>
              <a:rPr lang="el-GR" sz="3100" dirty="0"/>
              <a:t> </a:t>
            </a:r>
            <a:r>
              <a:rPr lang="el-GR" sz="3100" dirty="0" err="1"/>
              <a:t>divine</a:t>
            </a:r>
            <a:r>
              <a:rPr lang="el-GR" sz="3100" dirty="0"/>
              <a:t> </a:t>
            </a:r>
            <a:r>
              <a:rPr lang="el-GR" sz="3100" dirty="0" err="1"/>
              <a:t>et</a:t>
            </a:r>
            <a:r>
              <a:rPr lang="el-GR" sz="3100" dirty="0"/>
              <a:t> </a:t>
            </a:r>
            <a:r>
              <a:rPr lang="el-GR" sz="3100" dirty="0" err="1"/>
              <a:t>humaine</a:t>
            </a:r>
            <a:r>
              <a:rPr lang="el-GR" sz="3100" dirty="0" smtClean="0"/>
              <a:t>”.</a:t>
            </a:r>
            <a:endParaRPr lang="el-GR" sz="3100" dirty="0"/>
          </a:p>
          <a:p>
            <a:r>
              <a:rPr lang="el-GR" sz="3100" dirty="0" smtClean="0"/>
              <a:t>6 </a:t>
            </a:r>
            <a:r>
              <a:rPr lang="el-GR" sz="3100" dirty="0"/>
              <a:t>Ιανουαρίου 1535: επανεμφάνιση </a:t>
            </a:r>
            <a:r>
              <a:rPr lang="el-GR" sz="3100" dirty="0" err="1"/>
              <a:t>placards</a:t>
            </a:r>
            <a:r>
              <a:rPr lang="el-GR" sz="3100" dirty="0"/>
              <a:t>, 11 </a:t>
            </a:r>
            <a:r>
              <a:rPr lang="el-GR" sz="3100" dirty="0" smtClean="0"/>
              <a:t>εκτελέσεις.</a:t>
            </a:r>
            <a:endParaRPr lang="el-GR" sz="3100" dirty="0"/>
          </a:p>
          <a:p>
            <a:r>
              <a:rPr lang="el-GR" sz="3100" dirty="0" smtClean="0"/>
              <a:t>13 </a:t>
            </a:r>
            <a:r>
              <a:rPr lang="el-GR" sz="3100" dirty="0"/>
              <a:t>Ιανουαρίου 1535: Βασιλικό Διάταγμα, αναστέλλει κάθε εκδοτική </a:t>
            </a:r>
            <a:r>
              <a:rPr lang="el-GR" sz="3100" dirty="0" smtClean="0"/>
              <a:t>δραστηριότητα.</a:t>
            </a:r>
            <a:endParaRPr lang="el-GR" sz="3100" dirty="0"/>
          </a:p>
          <a:p>
            <a:r>
              <a:rPr lang="el-GR" sz="3100" dirty="0" smtClean="0"/>
              <a:t>26 </a:t>
            </a:r>
            <a:r>
              <a:rPr lang="el-GR" sz="3100" dirty="0"/>
              <a:t>Φεβρουαρίου 1535: Βασιλικό Διάταγμα υιοθετεί επιλογή 24 τυπογράφων «εγνωσμένου κύρους» για την άσκηση της τυπογραφικής δραστηριότητας με βάση το </a:t>
            </a:r>
            <a:r>
              <a:rPr lang="el-GR" sz="3100" dirty="0" err="1"/>
              <a:t>Index</a:t>
            </a:r>
            <a:r>
              <a:rPr lang="el-GR" sz="3100" dirty="0"/>
              <a:t> της </a:t>
            </a:r>
            <a:r>
              <a:rPr lang="el-GR" sz="3100" dirty="0" smtClean="0"/>
              <a:t>Σορβόννης.</a:t>
            </a:r>
            <a:endParaRPr lang="el-GR" sz="3100" dirty="0"/>
          </a:p>
          <a:p>
            <a:endParaRPr lang="el-GR" dirty="0"/>
          </a:p>
        </p:txBody>
      </p:sp>
    </p:spTree>
    <p:extLst>
      <p:ext uri="{BB962C8B-B14F-4D97-AF65-F5344CB8AC3E}">
        <p14:creationId xmlns:p14="http://schemas.microsoft.com/office/powerpoint/2010/main" xmlns="" val="2251254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7109" y="620688"/>
            <a:ext cx="8229600" cy="1143000"/>
          </a:xfrm>
        </p:spPr>
        <p:txBody>
          <a:bodyPr>
            <a:normAutofit fontScale="90000"/>
          </a:bodyPr>
          <a:lstStyle/>
          <a:p>
            <a:r>
              <a:rPr lang="el-GR" dirty="0"/>
              <a:t>Αναποτελεσματικότητα κατασταλτικών μέτρων: </a:t>
            </a:r>
            <a:r>
              <a:rPr lang="el-GR" dirty="0" smtClean="0"/>
              <a:t>1</a:t>
            </a:r>
            <a:r>
              <a:rPr lang="el-GR" dirty="0"/>
              <a:t/>
            </a:r>
            <a:br>
              <a:rPr lang="el-GR" dirty="0"/>
            </a:br>
            <a:endParaRPr lang="el-GR" dirty="0"/>
          </a:p>
        </p:txBody>
      </p:sp>
      <p:sp>
        <p:nvSpPr>
          <p:cNvPr id="3" name="Θέση περιεχομένου 2"/>
          <p:cNvSpPr>
            <a:spLocks noGrp="1"/>
          </p:cNvSpPr>
          <p:nvPr>
            <p:ph idx="1"/>
          </p:nvPr>
        </p:nvSpPr>
        <p:spPr>
          <a:xfrm>
            <a:off x="477109" y="1916832"/>
            <a:ext cx="8229600" cy="4320480"/>
          </a:xfrm>
        </p:spPr>
        <p:txBody>
          <a:bodyPr>
            <a:normAutofit fontScale="70000" lnSpcReduction="20000"/>
          </a:bodyPr>
          <a:lstStyle/>
          <a:p>
            <a:r>
              <a:rPr lang="el-GR" sz="3400" dirty="0"/>
              <a:t>Από τα μέσα της δεκαετίας του 1520, ο κύριος όγκος της έντυπης ευαγγελικής παραγωγής εκδιδόταν έξω από το βασίλειο και διακινούνταν στη Γαλλία μέσα από συνεχώς </a:t>
            </a:r>
            <a:r>
              <a:rPr lang="el-GR" sz="3400" dirty="0" err="1"/>
              <a:t>διευρυνόμενα</a:t>
            </a:r>
            <a:r>
              <a:rPr lang="el-GR" sz="3400" dirty="0"/>
              <a:t> παράνομα δίκτυα διακίνησης. </a:t>
            </a:r>
          </a:p>
          <a:p>
            <a:r>
              <a:rPr lang="el-GR" sz="3400" dirty="0" smtClean="0"/>
              <a:t>Πρωταγωνιστές </a:t>
            </a:r>
            <a:r>
              <a:rPr lang="el-GR" sz="3400" dirty="0"/>
              <a:t>στην παραγωγή και διακίνηση ευαγγελικών κειμένων, ο Martin </a:t>
            </a:r>
            <a:r>
              <a:rPr lang="el-GR" sz="3400" dirty="0" err="1"/>
              <a:t>Lempereur</a:t>
            </a:r>
            <a:r>
              <a:rPr lang="el-GR" sz="3400" dirty="0"/>
              <a:t> (</a:t>
            </a:r>
            <a:r>
              <a:rPr lang="el-GR" sz="3400" dirty="0" err="1"/>
              <a:t>Martinus</a:t>
            </a:r>
            <a:r>
              <a:rPr lang="el-GR" sz="3400" dirty="0"/>
              <a:t> de </a:t>
            </a:r>
            <a:r>
              <a:rPr lang="el-GR" sz="3400" dirty="0" err="1"/>
              <a:t>Keyser</a:t>
            </a:r>
            <a:r>
              <a:rPr lang="el-GR" sz="3400" dirty="0"/>
              <a:t>), τυπογράφος στην Αμβέρσα, η δραστηριότητα του οποίου είχε προκαλέσει την έκδοση του Διατάγματος των Βρυξελλών, απαγορεύοντας την έκδοση της Καινής Διαθήκης και άλλων θρησκευτικών έργων στα γαλλικά. Οι </a:t>
            </a:r>
            <a:r>
              <a:rPr lang="el-GR" sz="3400" dirty="0" err="1"/>
              <a:t>Conrad</a:t>
            </a:r>
            <a:r>
              <a:rPr lang="el-GR" sz="3400" dirty="0"/>
              <a:t> </a:t>
            </a:r>
            <a:r>
              <a:rPr lang="el-GR" sz="3400" dirty="0" err="1"/>
              <a:t>Resch</a:t>
            </a:r>
            <a:r>
              <a:rPr lang="el-GR" sz="3400" dirty="0"/>
              <a:t> και </a:t>
            </a:r>
            <a:r>
              <a:rPr lang="el-GR" sz="3400" dirty="0" err="1"/>
              <a:t>Thomas</a:t>
            </a:r>
            <a:r>
              <a:rPr lang="el-GR" sz="3400" dirty="0"/>
              <a:t> </a:t>
            </a:r>
            <a:r>
              <a:rPr lang="el-GR" sz="3400" dirty="0" err="1"/>
              <a:t>Wolff</a:t>
            </a:r>
            <a:r>
              <a:rPr lang="el-GR" sz="3400" dirty="0"/>
              <a:t> στη Βασιλεία, οι τυπογράφοι  </a:t>
            </a:r>
            <a:r>
              <a:rPr lang="el-GR" sz="3400" dirty="0" err="1"/>
              <a:t>Johann</a:t>
            </a:r>
            <a:r>
              <a:rPr lang="el-GR" sz="3400" dirty="0"/>
              <a:t> </a:t>
            </a:r>
            <a:r>
              <a:rPr lang="el-GR" sz="3400" dirty="0" err="1"/>
              <a:t>Prüss</a:t>
            </a:r>
            <a:r>
              <a:rPr lang="el-GR" sz="3400" dirty="0"/>
              <a:t> ο </a:t>
            </a:r>
            <a:r>
              <a:rPr lang="el-GR" sz="3400" dirty="0" err="1"/>
              <a:t>νεώτερος</a:t>
            </a:r>
            <a:r>
              <a:rPr lang="el-GR" sz="3400" dirty="0"/>
              <a:t> και  </a:t>
            </a:r>
            <a:r>
              <a:rPr lang="el-GR" sz="3400" dirty="0" err="1"/>
              <a:t>Johann</a:t>
            </a:r>
            <a:r>
              <a:rPr lang="el-GR" sz="3400" dirty="0"/>
              <a:t> </a:t>
            </a:r>
            <a:r>
              <a:rPr lang="el-GR" sz="3400" dirty="0" err="1"/>
              <a:t>Schott</a:t>
            </a:r>
            <a:r>
              <a:rPr lang="el-GR" sz="3400" dirty="0"/>
              <a:t> στο Στρασβούργο.</a:t>
            </a:r>
          </a:p>
          <a:p>
            <a:endParaRPr lang="el-GR" dirty="0"/>
          </a:p>
        </p:txBody>
      </p:sp>
    </p:spTree>
    <p:extLst>
      <p:ext uri="{BB962C8B-B14F-4D97-AF65-F5344CB8AC3E}">
        <p14:creationId xmlns:p14="http://schemas.microsoft.com/office/powerpoint/2010/main" xmlns="" val="471802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2" y="1628801"/>
            <a:ext cx="8229600" cy="2952328"/>
          </a:xfrm>
        </p:spPr>
        <p:txBody>
          <a:bodyPr>
            <a:normAutofit fontScale="77500" lnSpcReduction="20000"/>
          </a:bodyPr>
          <a:lstStyle/>
          <a:p>
            <a:pPr>
              <a:lnSpc>
                <a:spcPct val="110000"/>
              </a:lnSpc>
            </a:pPr>
            <a:r>
              <a:rPr lang="el-GR" sz="3100" dirty="0" smtClean="0"/>
              <a:t>Στη </a:t>
            </a:r>
            <a:r>
              <a:rPr lang="el-GR" sz="3100" dirty="0"/>
              <a:t>Γενεύη, ο </a:t>
            </a:r>
            <a:r>
              <a:rPr lang="el-GR" sz="3100" dirty="0" err="1"/>
              <a:t>Pierre</a:t>
            </a:r>
            <a:r>
              <a:rPr lang="el-GR" sz="3100" dirty="0"/>
              <a:t> de </a:t>
            </a:r>
            <a:r>
              <a:rPr lang="el-GR" sz="3100" dirty="0" err="1"/>
              <a:t>Vingle</a:t>
            </a:r>
            <a:r>
              <a:rPr lang="el-GR" sz="3100" dirty="0"/>
              <a:t> ακολουθήθηκε από τον τυπογράφο </a:t>
            </a:r>
            <a:r>
              <a:rPr lang="el-GR" sz="3100" dirty="0" err="1"/>
              <a:t>Jean</a:t>
            </a:r>
            <a:r>
              <a:rPr lang="el-GR" sz="3100" dirty="0"/>
              <a:t> </a:t>
            </a:r>
            <a:r>
              <a:rPr lang="el-GR" sz="3100" dirty="0" err="1"/>
              <a:t>Girard</a:t>
            </a:r>
            <a:r>
              <a:rPr lang="el-GR" sz="3100" dirty="0"/>
              <a:t>, που εγκαταστάθηκε στην πόλη τον Μάρτιο του 1536.</a:t>
            </a:r>
          </a:p>
          <a:p>
            <a:pPr>
              <a:lnSpc>
                <a:spcPct val="110000"/>
              </a:lnSpc>
            </a:pPr>
            <a:r>
              <a:rPr lang="el-GR" sz="3100" dirty="0" smtClean="0"/>
              <a:t>Την </a:t>
            </a:r>
            <a:r>
              <a:rPr lang="el-GR" sz="3100" dirty="0"/>
              <a:t>περίοδο 1536-1550, 3 τυπογράφοι προώθησαν την υπόθεση της Μεταρρύθμισης στην πόλη: Πέρα από τον  </a:t>
            </a:r>
            <a:r>
              <a:rPr lang="el-GR" sz="3100" dirty="0" err="1"/>
              <a:t>Jean</a:t>
            </a:r>
            <a:r>
              <a:rPr lang="el-GR" sz="3100" dirty="0"/>
              <a:t> </a:t>
            </a:r>
            <a:r>
              <a:rPr lang="el-GR" sz="3100" dirty="0" err="1"/>
              <a:t>Girard</a:t>
            </a:r>
            <a:r>
              <a:rPr lang="el-GR" sz="3100" dirty="0"/>
              <a:t>, ο </a:t>
            </a:r>
            <a:r>
              <a:rPr lang="el-GR" sz="3100" dirty="0" err="1"/>
              <a:t>Jean</a:t>
            </a:r>
            <a:r>
              <a:rPr lang="el-GR" sz="3100" dirty="0"/>
              <a:t> </a:t>
            </a:r>
            <a:r>
              <a:rPr lang="el-GR" sz="3100" dirty="0" err="1"/>
              <a:t>Michel</a:t>
            </a:r>
            <a:r>
              <a:rPr lang="el-GR" sz="3100" dirty="0"/>
              <a:t>, νέος ιδιοκτήτης του τυπογραφείου του  de </a:t>
            </a:r>
            <a:r>
              <a:rPr lang="el-GR" sz="3100" dirty="0" err="1"/>
              <a:t>Vingle</a:t>
            </a:r>
            <a:r>
              <a:rPr lang="el-GR" sz="3100" dirty="0"/>
              <a:t> και ο </a:t>
            </a:r>
            <a:r>
              <a:rPr lang="el-GR" sz="3100" dirty="0" err="1"/>
              <a:t>Michel</a:t>
            </a:r>
            <a:r>
              <a:rPr lang="el-GR" sz="3100" dirty="0"/>
              <a:t> </a:t>
            </a:r>
            <a:r>
              <a:rPr lang="el-GR" sz="3100" dirty="0" err="1"/>
              <a:t>du</a:t>
            </a:r>
            <a:r>
              <a:rPr lang="el-GR" sz="3100" dirty="0"/>
              <a:t> </a:t>
            </a:r>
            <a:r>
              <a:rPr lang="el-GR" sz="3100" dirty="0" err="1"/>
              <a:t>Bois</a:t>
            </a:r>
            <a:r>
              <a:rPr lang="el-GR" sz="3100" dirty="0"/>
              <a:t> μέχρι το 1541. </a:t>
            </a:r>
          </a:p>
          <a:p>
            <a:endParaRPr lang="el-GR" dirty="0"/>
          </a:p>
        </p:txBody>
      </p:sp>
      <p:sp>
        <p:nvSpPr>
          <p:cNvPr id="4" name="Τίτλος 1"/>
          <p:cNvSpPr>
            <a:spLocks noGrp="1"/>
          </p:cNvSpPr>
          <p:nvPr>
            <p:ph type="title"/>
          </p:nvPr>
        </p:nvSpPr>
        <p:spPr>
          <a:xfrm>
            <a:off x="477109" y="620688"/>
            <a:ext cx="8229600" cy="1143000"/>
          </a:xfrm>
        </p:spPr>
        <p:txBody>
          <a:bodyPr>
            <a:normAutofit fontScale="90000"/>
          </a:bodyPr>
          <a:lstStyle/>
          <a:p>
            <a:r>
              <a:rPr lang="el-GR" dirty="0"/>
              <a:t>Αναποτελεσματικότητα κατασταλτικών μέτρων: 2</a:t>
            </a:r>
            <a:br>
              <a:rPr lang="el-GR" dirty="0"/>
            </a:br>
            <a:endParaRPr lang="el-GR" dirty="0"/>
          </a:p>
        </p:txBody>
      </p:sp>
    </p:spTree>
    <p:extLst>
      <p:ext uri="{BB962C8B-B14F-4D97-AF65-F5344CB8AC3E}">
        <p14:creationId xmlns:p14="http://schemas.microsoft.com/office/powerpoint/2010/main" xmlns="" val="1888145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stretch>
            <a:fillRect/>
          </a:stretch>
        </p:blipFill>
        <p:spPr>
          <a:xfrm>
            <a:off x="1835696" y="1412776"/>
            <a:ext cx="5797935" cy="4525962"/>
          </a:xfrm>
          <a:prstGeom prst="rect">
            <a:avLst/>
          </a:prstGeom>
          <a:ln>
            <a:solidFill>
              <a:schemeClr val="tx1"/>
            </a:solidFill>
          </a:ln>
        </p:spPr>
      </p:pic>
      <p:sp>
        <p:nvSpPr>
          <p:cNvPr id="3" name="Θέση κειμένου 1"/>
          <p:cNvSpPr txBox="1">
            <a:spLocks/>
          </p:cNvSpPr>
          <p:nvPr/>
        </p:nvSpPr>
        <p:spPr>
          <a:xfrm>
            <a:off x="3844726" y="865609"/>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10</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2977541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915816" y="1268760"/>
            <a:ext cx="3872212" cy="4525962"/>
          </a:xfrm>
          <a:ln>
            <a:solidFill>
              <a:schemeClr val="tx1"/>
            </a:solidFill>
          </a:ln>
        </p:spPr>
      </p:pic>
      <p:sp>
        <p:nvSpPr>
          <p:cNvPr id="3" name="Θέση κειμένου 1"/>
          <p:cNvSpPr txBox="1">
            <a:spLocks/>
          </p:cNvSpPr>
          <p:nvPr/>
        </p:nvSpPr>
        <p:spPr>
          <a:xfrm>
            <a:off x="3961985" y="764704"/>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2222487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771800" y="1340768"/>
            <a:ext cx="3618001" cy="4896544"/>
          </a:xfrm>
          <a:ln>
            <a:solidFill>
              <a:schemeClr val="tx1"/>
            </a:solidFill>
          </a:ln>
        </p:spPr>
      </p:pic>
      <p:sp>
        <p:nvSpPr>
          <p:cNvPr id="3" name="Θέση κειμένου 1"/>
          <p:cNvSpPr txBox="1">
            <a:spLocks/>
          </p:cNvSpPr>
          <p:nvPr/>
        </p:nvSpPr>
        <p:spPr>
          <a:xfrm>
            <a:off x="3690863" y="793601"/>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12</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584988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stretch>
            <a:fillRect/>
          </a:stretch>
        </p:blipFill>
        <p:spPr>
          <a:xfrm>
            <a:off x="2483768" y="1301450"/>
            <a:ext cx="3888432" cy="4575822"/>
          </a:xfrm>
          <a:prstGeom prst="rect">
            <a:avLst/>
          </a:prstGeom>
        </p:spPr>
      </p:pic>
      <p:sp>
        <p:nvSpPr>
          <p:cNvPr id="3" name="Θέση κειμένου 1"/>
          <p:cNvSpPr txBox="1">
            <a:spLocks/>
          </p:cNvSpPr>
          <p:nvPr/>
        </p:nvSpPr>
        <p:spPr>
          <a:xfrm>
            <a:off x="3656223" y="836712"/>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101257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771800" y="1268760"/>
            <a:ext cx="3711120" cy="4958556"/>
          </a:xfrm>
          <a:ln>
            <a:solidFill>
              <a:schemeClr val="tx1"/>
            </a:solidFill>
          </a:ln>
        </p:spPr>
      </p:pic>
      <p:sp>
        <p:nvSpPr>
          <p:cNvPr id="3" name="Θέση κειμένου 1"/>
          <p:cNvSpPr txBox="1">
            <a:spLocks/>
          </p:cNvSpPr>
          <p:nvPr/>
        </p:nvSpPr>
        <p:spPr>
          <a:xfrm>
            <a:off x="3737423" y="721178"/>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13</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19460818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915816" y="1268760"/>
            <a:ext cx="3705711" cy="4968552"/>
          </a:xfrm>
          <a:ln>
            <a:solidFill>
              <a:schemeClr val="tx1"/>
            </a:solidFill>
          </a:ln>
        </p:spPr>
      </p:pic>
      <p:sp>
        <p:nvSpPr>
          <p:cNvPr id="3" name="Θέση κειμένου 1"/>
          <p:cNvSpPr txBox="1">
            <a:spLocks/>
          </p:cNvSpPr>
          <p:nvPr/>
        </p:nvSpPr>
        <p:spPr>
          <a:xfrm>
            <a:off x="3878734" y="721593"/>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1956218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771800" y="836712"/>
            <a:ext cx="3600400" cy="5280069"/>
          </a:xfrm>
          <a:ln>
            <a:solidFill>
              <a:schemeClr val="tx1"/>
            </a:solidFill>
          </a:ln>
        </p:spPr>
      </p:pic>
      <p:sp>
        <p:nvSpPr>
          <p:cNvPr id="3" name="Θέση κειμένου 1"/>
          <p:cNvSpPr txBox="1">
            <a:spLocks/>
          </p:cNvSpPr>
          <p:nvPr/>
        </p:nvSpPr>
        <p:spPr>
          <a:xfrm>
            <a:off x="3682063" y="289545"/>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15</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220952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Η </a:t>
            </a:r>
            <a:r>
              <a:rPr lang="el-GR" dirty="0" err="1"/>
              <a:t>καλβινιστική</a:t>
            </a:r>
            <a:r>
              <a:rPr lang="el-GR" dirty="0"/>
              <a:t> επίθεση, 1540-155</a:t>
            </a: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947603" y="1916832"/>
            <a:ext cx="3248794" cy="4525962"/>
          </a:xfrm>
          <a:ln>
            <a:solidFill>
              <a:schemeClr val="tx1"/>
            </a:solidFill>
          </a:ln>
        </p:spPr>
      </p:pic>
      <p:sp>
        <p:nvSpPr>
          <p:cNvPr id="5" name="Θέση κειμένου 1"/>
          <p:cNvSpPr txBox="1">
            <a:spLocks/>
          </p:cNvSpPr>
          <p:nvPr/>
        </p:nvSpPr>
        <p:spPr>
          <a:xfrm>
            <a:off x="3682063" y="1359520"/>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544750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692696"/>
            <a:ext cx="8229600" cy="4824536"/>
          </a:xfrm>
        </p:spPr>
        <p:txBody>
          <a:bodyPr>
            <a:noAutofit/>
          </a:bodyPr>
          <a:lstStyle/>
          <a:p>
            <a:r>
              <a:rPr lang="el-GR" sz="2400" b="1" dirty="0"/>
              <a:t>23/8/1535:</a:t>
            </a:r>
            <a:r>
              <a:rPr lang="el-GR" sz="2400" dirty="0"/>
              <a:t> Κ</a:t>
            </a:r>
            <a:r>
              <a:rPr lang="el-GR" sz="2400" dirty="0" smtClean="0"/>
              <a:t>αθησυχαστική </a:t>
            </a:r>
            <a:r>
              <a:rPr lang="el-GR" sz="2400" dirty="0"/>
              <a:t>επιστολή Καλβίνου στον Φραγκίσκο Α΄ και αφιερωματικό προοίμιο στην έκδοση της Βασιλείας του 1536.</a:t>
            </a:r>
          </a:p>
          <a:p>
            <a:r>
              <a:rPr lang="el-GR" sz="2400" dirty="0"/>
              <a:t>1541: Πρώτη πλήρης έκδοση της </a:t>
            </a:r>
            <a:r>
              <a:rPr lang="el-GR" sz="2400" dirty="0" err="1"/>
              <a:t>Institution</a:t>
            </a:r>
            <a:r>
              <a:rPr lang="el-GR" sz="2400" dirty="0"/>
              <a:t> de </a:t>
            </a:r>
            <a:r>
              <a:rPr lang="el-GR" sz="2400" dirty="0" err="1"/>
              <a:t>la</a:t>
            </a:r>
            <a:r>
              <a:rPr lang="el-GR" sz="2400" dirty="0"/>
              <a:t> </a:t>
            </a:r>
            <a:r>
              <a:rPr lang="el-GR" sz="2400" dirty="0" err="1"/>
              <a:t>Religion</a:t>
            </a:r>
            <a:r>
              <a:rPr lang="el-GR" sz="2400" dirty="0"/>
              <a:t> </a:t>
            </a:r>
            <a:r>
              <a:rPr lang="el-GR" sz="2400" dirty="0" err="1" smtClean="0"/>
              <a:t>Chrestienne</a:t>
            </a:r>
            <a:r>
              <a:rPr lang="el-GR" sz="2400" dirty="0" smtClean="0"/>
              <a:t>.</a:t>
            </a:r>
            <a:endParaRPr lang="el-GR" sz="2400" dirty="0"/>
          </a:p>
          <a:p>
            <a:r>
              <a:rPr lang="el-GR" sz="2400" dirty="0"/>
              <a:t>Στρατηγική στόχευση γαλλόφωνης </a:t>
            </a:r>
            <a:r>
              <a:rPr lang="el-GR" sz="2400" dirty="0" err="1"/>
              <a:t>καλβινιστικής</a:t>
            </a:r>
            <a:r>
              <a:rPr lang="el-GR" sz="2400" dirty="0"/>
              <a:t> </a:t>
            </a:r>
            <a:r>
              <a:rPr lang="el-GR" sz="2400" dirty="0" smtClean="0"/>
              <a:t>προπαγάνδας.</a:t>
            </a:r>
            <a:endParaRPr lang="el-GR" sz="2400" dirty="0"/>
          </a:p>
          <a:p>
            <a:r>
              <a:rPr lang="el-GR" sz="2400" dirty="0"/>
              <a:t>Επιθέσεις εναντίον Καθολικής Εκκλησίας και «αιρετικών»   &gt;  λαϊκό αναγνωστικό </a:t>
            </a:r>
            <a:r>
              <a:rPr lang="el-GR" sz="2400" dirty="0" smtClean="0"/>
              <a:t>κοινό.</a:t>
            </a:r>
            <a:endParaRPr lang="el-GR" sz="2400" dirty="0"/>
          </a:p>
          <a:p>
            <a:r>
              <a:rPr lang="el-GR" sz="2400" dirty="0" smtClean="0"/>
              <a:t>Επιθέσεις </a:t>
            </a:r>
            <a:r>
              <a:rPr lang="el-GR" sz="2400" dirty="0"/>
              <a:t>εναντίον </a:t>
            </a:r>
            <a:r>
              <a:rPr lang="el-GR" sz="2400" dirty="0" err="1"/>
              <a:t>νικοδημιτισμού</a:t>
            </a:r>
            <a:r>
              <a:rPr lang="el-GR" sz="2400" dirty="0"/>
              <a:t>  &gt; ανώτερα, μορφωμένα στρώματα, αριστοκρατία </a:t>
            </a:r>
            <a:r>
              <a:rPr lang="el-GR" sz="2400" dirty="0" smtClean="0"/>
              <a:t>ξίφους.</a:t>
            </a:r>
            <a:endParaRPr lang="el-GR" sz="2400" dirty="0"/>
          </a:p>
        </p:txBody>
      </p:sp>
    </p:spTree>
    <p:extLst>
      <p:ext uri="{BB962C8B-B14F-4D97-AF65-F5344CB8AC3E}">
        <p14:creationId xmlns:p14="http://schemas.microsoft.com/office/powerpoint/2010/main" xmlns="" val="2910108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1124744"/>
            <a:ext cx="4248472" cy="2808312"/>
          </a:xfrm>
        </p:spPr>
        <p:txBody>
          <a:bodyPr>
            <a:normAutofit fontScale="77500" lnSpcReduction="20000"/>
          </a:bodyPr>
          <a:lstStyle/>
          <a:p>
            <a:r>
              <a:rPr lang="el-GR" sz="3100" dirty="0" smtClean="0"/>
              <a:t>Διακωμώδηση </a:t>
            </a:r>
            <a:r>
              <a:rPr lang="el-GR" sz="3100" dirty="0"/>
              <a:t>Παπικής </a:t>
            </a:r>
            <a:r>
              <a:rPr lang="el-GR" sz="3100" dirty="0" smtClean="0"/>
              <a:t>Εκκλησίας.</a:t>
            </a:r>
            <a:endParaRPr lang="el-GR" sz="3100" dirty="0"/>
          </a:p>
          <a:p>
            <a:r>
              <a:rPr lang="el-GR" sz="3100" dirty="0" smtClean="0"/>
              <a:t>Πάπας-</a:t>
            </a:r>
            <a:r>
              <a:rPr lang="el-GR" sz="3100" dirty="0" err="1" smtClean="0"/>
              <a:t>Μολώχ</a:t>
            </a:r>
            <a:r>
              <a:rPr lang="el-GR" sz="3100" dirty="0"/>
              <a:t>, απαιτεί ανθρωποθυσίες (</a:t>
            </a:r>
            <a:r>
              <a:rPr lang="fr-FR" sz="3100" dirty="0"/>
              <a:t>Pierre Viret</a:t>
            </a:r>
            <a:r>
              <a:rPr lang="fr-FR" sz="3100" dirty="0" smtClean="0"/>
              <a:t>)</a:t>
            </a:r>
            <a:r>
              <a:rPr lang="el-GR" sz="3100" dirty="0" smtClean="0"/>
              <a:t>.</a:t>
            </a:r>
            <a:endParaRPr lang="fr-FR" sz="3100" dirty="0"/>
          </a:p>
          <a:p>
            <a:r>
              <a:rPr lang="fr-FR" sz="3100" dirty="0" smtClean="0"/>
              <a:t>Conrad </a:t>
            </a:r>
            <a:r>
              <a:rPr lang="fr-FR" sz="3100" dirty="0" err="1"/>
              <a:t>Badius</a:t>
            </a:r>
            <a:r>
              <a:rPr lang="fr-FR" sz="3100" dirty="0"/>
              <a:t>, Satyres </a:t>
            </a:r>
            <a:r>
              <a:rPr lang="fr-FR" sz="3100" dirty="0" err="1"/>
              <a:t>chrestiennes</a:t>
            </a:r>
            <a:r>
              <a:rPr lang="fr-FR" sz="3100" dirty="0"/>
              <a:t> de la cuisine papale (1560</a:t>
            </a:r>
            <a:r>
              <a:rPr lang="fr-FR" sz="3100" dirty="0" smtClean="0"/>
              <a:t>)</a:t>
            </a:r>
            <a:r>
              <a:rPr lang="el-GR" sz="3100" dirty="0" smtClean="0"/>
              <a:t>.</a:t>
            </a:r>
            <a:r>
              <a:rPr lang="fr-FR" sz="3100" dirty="0"/>
              <a:t>	</a:t>
            </a:r>
          </a:p>
          <a:p>
            <a:endParaRPr lang="el-GR" dirty="0"/>
          </a:p>
        </p:txBody>
      </p:sp>
      <p:pic>
        <p:nvPicPr>
          <p:cNvPr id="4" name="Εικόνα 3"/>
          <p:cNvPicPr>
            <a:picLocks noChangeAspect="1"/>
          </p:cNvPicPr>
          <p:nvPr/>
        </p:nvPicPr>
        <p:blipFill>
          <a:blip r:embed="rId2" cstate="print"/>
          <a:stretch>
            <a:fillRect/>
          </a:stretch>
        </p:blipFill>
        <p:spPr>
          <a:xfrm>
            <a:off x="5220072" y="1124744"/>
            <a:ext cx="3096344" cy="4979920"/>
          </a:xfrm>
          <a:prstGeom prst="rect">
            <a:avLst/>
          </a:prstGeom>
          <a:ln>
            <a:solidFill>
              <a:schemeClr val="tx1"/>
            </a:solidFill>
          </a:ln>
        </p:spPr>
      </p:pic>
      <p:sp>
        <p:nvSpPr>
          <p:cNvPr id="5" name="Θέση κειμένου 1"/>
          <p:cNvSpPr txBox="1">
            <a:spLocks/>
          </p:cNvSpPr>
          <p:nvPr/>
        </p:nvSpPr>
        <p:spPr>
          <a:xfrm>
            <a:off x="5878307" y="551404"/>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17</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35285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74686" y="116632"/>
            <a:ext cx="8229600" cy="1143000"/>
          </a:xfrm>
        </p:spPr>
        <p:txBody>
          <a:bodyPr>
            <a:normAutofit fontScale="90000"/>
          </a:bodyPr>
          <a:lstStyle/>
          <a:p>
            <a:r>
              <a:rPr lang="el-GR" dirty="0" err="1"/>
              <a:t>Καλβινιστική</a:t>
            </a:r>
            <a:r>
              <a:rPr lang="el-GR" dirty="0"/>
              <a:t> παραγωγή, </a:t>
            </a:r>
            <a:r>
              <a:rPr lang="el-GR" dirty="0" smtClean="0"/>
              <a:t>1540-1560 1</a:t>
            </a:r>
            <a:endParaRPr lang="el-GR" dirty="0"/>
          </a:p>
        </p:txBody>
      </p:sp>
      <p:sp>
        <p:nvSpPr>
          <p:cNvPr id="3" name="Θέση περιεχομένου 2"/>
          <p:cNvSpPr>
            <a:spLocks noGrp="1"/>
          </p:cNvSpPr>
          <p:nvPr>
            <p:ph idx="1"/>
          </p:nvPr>
        </p:nvSpPr>
        <p:spPr>
          <a:xfrm>
            <a:off x="474686" y="1556792"/>
            <a:ext cx="8229600" cy="3888432"/>
          </a:xfrm>
        </p:spPr>
        <p:txBody>
          <a:bodyPr>
            <a:normAutofit fontScale="70000" lnSpcReduction="20000"/>
          </a:bodyPr>
          <a:lstStyle/>
          <a:p>
            <a:pPr>
              <a:lnSpc>
                <a:spcPct val="120000"/>
              </a:lnSpc>
            </a:pPr>
            <a:r>
              <a:rPr lang="el-GR" sz="3400" dirty="0" smtClean="0"/>
              <a:t>20 εκδόσεις Βίβλου.</a:t>
            </a:r>
          </a:p>
          <a:p>
            <a:pPr>
              <a:lnSpc>
                <a:spcPct val="120000"/>
              </a:lnSpc>
            </a:pPr>
            <a:r>
              <a:rPr lang="el-GR" sz="3400" dirty="0" smtClean="0"/>
              <a:t>23 εκδόσεις Καινής Διαθήκης.</a:t>
            </a:r>
          </a:p>
          <a:p>
            <a:pPr>
              <a:lnSpc>
                <a:spcPct val="120000"/>
              </a:lnSpc>
            </a:pPr>
            <a:r>
              <a:rPr lang="el-GR" sz="3400" dirty="0" smtClean="0"/>
              <a:t>Δογματικές εκλαϊκεύσεις, κατηχήσεις, παιδικές κατηχήσεις (ABC), πολεμικά κείμενα.</a:t>
            </a:r>
          </a:p>
          <a:p>
            <a:pPr>
              <a:lnSpc>
                <a:spcPct val="120000"/>
              </a:lnSpc>
            </a:pPr>
            <a:r>
              <a:rPr lang="el-GR" sz="3400" dirty="0" smtClean="0"/>
              <a:t>Καλβίνος, </a:t>
            </a:r>
            <a:r>
              <a:rPr lang="el-GR" sz="3400" dirty="0" err="1" smtClean="0"/>
              <a:t>G.Farel</a:t>
            </a:r>
            <a:r>
              <a:rPr lang="el-GR" sz="3400" dirty="0" smtClean="0"/>
              <a:t>, </a:t>
            </a:r>
            <a:r>
              <a:rPr lang="el-GR" sz="3400" dirty="0" err="1" smtClean="0"/>
              <a:t>P.Viret</a:t>
            </a:r>
            <a:r>
              <a:rPr lang="el-GR" sz="3400" dirty="0" smtClean="0"/>
              <a:t>.</a:t>
            </a:r>
          </a:p>
          <a:p>
            <a:pPr>
              <a:lnSpc>
                <a:spcPct val="120000"/>
              </a:lnSpc>
            </a:pPr>
            <a:r>
              <a:rPr lang="el-GR" sz="3400" dirty="0" smtClean="0"/>
              <a:t>Στρασβούργο, ελβετικές πόλεις.</a:t>
            </a:r>
          </a:p>
          <a:p>
            <a:pPr>
              <a:lnSpc>
                <a:spcPct val="120000"/>
              </a:lnSpc>
            </a:pPr>
            <a:r>
              <a:rPr lang="el-GR" sz="3400" dirty="0" smtClean="0"/>
              <a:t>Βιβλιοπώλες-εκδότες, αναφορές από </a:t>
            </a:r>
            <a:r>
              <a:rPr lang="el-GR" sz="3400" dirty="0" err="1" smtClean="0"/>
              <a:t>βιβλιαγορές</a:t>
            </a:r>
            <a:r>
              <a:rPr lang="el-GR" sz="3400" dirty="0" smtClean="0"/>
              <a:t> </a:t>
            </a:r>
            <a:r>
              <a:rPr lang="el-GR" sz="3400" dirty="0" err="1" smtClean="0"/>
              <a:t>Φραγκφούρτης</a:t>
            </a:r>
            <a:r>
              <a:rPr lang="el-GR" sz="3400" dirty="0" smtClean="0"/>
              <a:t> και Λυών.</a:t>
            </a:r>
          </a:p>
          <a:p>
            <a:endParaRPr lang="el-GR" dirty="0"/>
          </a:p>
        </p:txBody>
      </p:sp>
    </p:spTree>
    <p:extLst>
      <p:ext uri="{BB962C8B-B14F-4D97-AF65-F5344CB8AC3E}">
        <p14:creationId xmlns:p14="http://schemas.microsoft.com/office/powerpoint/2010/main" xmlns="" val="39672343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1340768"/>
            <a:ext cx="8229600" cy="3672408"/>
          </a:xfrm>
        </p:spPr>
        <p:txBody>
          <a:bodyPr>
            <a:normAutofit fontScale="77500" lnSpcReduction="20000"/>
          </a:bodyPr>
          <a:lstStyle/>
          <a:p>
            <a:pPr>
              <a:lnSpc>
                <a:spcPct val="110000"/>
              </a:lnSpc>
            </a:pPr>
            <a:r>
              <a:rPr lang="el-GR" sz="3100" dirty="0" err="1"/>
              <a:t>Laurent</a:t>
            </a:r>
            <a:r>
              <a:rPr lang="el-GR" sz="3100" dirty="0"/>
              <a:t> de </a:t>
            </a:r>
            <a:r>
              <a:rPr lang="el-GR" sz="3100" dirty="0" err="1"/>
              <a:t>Normandie</a:t>
            </a:r>
            <a:r>
              <a:rPr lang="el-GR" sz="3100" dirty="0"/>
              <a:t>, διοργανωτής &amp; χρηματοδότης τυπογραφικού δικτύου Γενεύης και παράνομων δικτύων διακίνησης </a:t>
            </a:r>
            <a:r>
              <a:rPr lang="el-GR" sz="3100" dirty="0" err="1"/>
              <a:t>καλβινιστικής</a:t>
            </a:r>
            <a:r>
              <a:rPr lang="el-GR" sz="3100" dirty="0"/>
              <a:t> προπαγάνδας (</a:t>
            </a:r>
            <a:r>
              <a:rPr lang="el-GR" sz="3100" dirty="0" err="1"/>
              <a:t>colporteurs</a:t>
            </a:r>
            <a:r>
              <a:rPr lang="el-GR" sz="3100" dirty="0"/>
              <a:t>), </a:t>
            </a:r>
            <a:r>
              <a:rPr lang="el-GR" sz="3100" dirty="0" err="1"/>
              <a:t>Jean</a:t>
            </a:r>
            <a:r>
              <a:rPr lang="el-GR" sz="3100" dirty="0"/>
              <a:t> </a:t>
            </a:r>
            <a:r>
              <a:rPr lang="el-GR" sz="3100" dirty="0" err="1"/>
              <a:t>Morigan</a:t>
            </a:r>
            <a:r>
              <a:rPr lang="el-GR" sz="3100" dirty="0"/>
              <a:t>, γράμμα από φυλακή Παρισιού, 2 Οκτωβρίου 1560.  </a:t>
            </a:r>
          </a:p>
          <a:p>
            <a:pPr>
              <a:lnSpc>
                <a:spcPct val="110000"/>
              </a:lnSpc>
            </a:pPr>
            <a:r>
              <a:rPr lang="el-GR" sz="3100" dirty="0" err="1"/>
              <a:t>Marin</a:t>
            </a:r>
            <a:r>
              <a:rPr lang="el-GR" sz="3100" dirty="0"/>
              <a:t> </a:t>
            </a:r>
            <a:r>
              <a:rPr lang="el-GR" sz="3100" dirty="0" err="1"/>
              <a:t>Marie</a:t>
            </a:r>
            <a:r>
              <a:rPr lang="el-GR" sz="3100" dirty="0"/>
              <a:t>, εκτέλεση 2 </a:t>
            </a:r>
            <a:r>
              <a:rPr lang="el-GR" sz="3100" dirty="0" err="1"/>
              <a:t>Aυγούστου</a:t>
            </a:r>
            <a:r>
              <a:rPr lang="el-GR" sz="3100" dirty="0"/>
              <a:t> 1559. 1 Δεκεμβρίου 1558, συμβόλαιο με </a:t>
            </a:r>
            <a:r>
              <a:rPr lang="el-GR" sz="3100" dirty="0" err="1"/>
              <a:t>Laurent</a:t>
            </a:r>
            <a:r>
              <a:rPr lang="el-GR" sz="3100" dirty="0"/>
              <a:t> de </a:t>
            </a:r>
            <a:r>
              <a:rPr lang="el-GR" sz="3100" dirty="0" err="1"/>
              <a:t>Normandie</a:t>
            </a:r>
            <a:r>
              <a:rPr lang="el-GR" sz="3100" dirty="0"/>
              <a:t> για την παραλαβή βιβλίων έναντι ποσού 24 λιρών </a:t>
            </a:r>
            <a:r>
              <a:rPr lang="el-GR" sz="3100" dirty="0" err="1"/>
              <a:t>tournois</a:t>
            </a:r>
            <a:r>
              <a:rPr lang="el-GR" sz="3100" dirty="0"/>
              <a:t>. Το ποσό θα χρεωνόταν ο </a:t>
            </a:r>
            <a:r>
              <a:rPr lang="el-GR" sz="3100" dirty="0" err="1"/>
              <a:t>Normandie</a:t>
            </a:r>
            <a:r>
              <a:rPr lang="el-GR" sz="3100" dirty="0"/>
              <a:t> στην περίπτωση που το φορτίο ανακαλυπτόταν και κατασχόταν από τις αρχές. </a:t>
            </a:r>
          </a:p>
          <a:p>
            <a:endParaRPr lang="el-GR" dirty="0"/>
          </a:p>
        </p:txBody>
      </p:sp>
      <p:sp>
        <p:nvSpPr>
          <p:cNvPr id="4" name="Τίτλος 1"/>
          <p:cNvSpPr>
            <a:spLocks noGrp="1"/>
          </p:cNvSpPr>
          <p:nvPr>
            <p:ph type="title"/>
          </p:nvPr>
        </p:nvSpPr>
        <p:spPr>
          <a:xfrm>
            <a:off x="474686" y="116632"/>
            <a:ext cx="8229600" cy="1143000"/>
          </a:xfrm>
        </p:spPr>
        <p:txBody>
          <a:bodyPr>
            <a:normAutofit fontScale="90000"/>
          </a:bodyPr>
          <a:lstStyle/>
          <a:p>
            <a:r>
              <a:rPr lang="el-GR" dirty="0" err="1"/>
              <a:t>Καλβινιστική</a:t>
            </a:r>
            <a:r>
              <a:rPr lang="el-GR" dirty="0"/>
              <a:t> παραγωγή, </a:t>
            </a:r>
            <a:r>
              <a:rPr lang="el-GR" dirty="0" smtClean="0"/>
              <a:t>1540-1560 2</a:t>
            </a:r>
            <a:endParaRPr lang="el-GR" dirty="0"/>
          </a:p>
        </p:txBody>
      </p:sp>
    </p:spTree>
    <p:extLst>
      <p:ext uri="{BB962C8B-B14F-4D97-AF65-F5344CB8AC3E}">
        <p14:creationId xmlns:p14="http://schemas.microsoft.com/office/powerpoint/2010/main" xmlns="" val="2348777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74686" y="1412776"/>
            <a:ext cx="8229600" cy="3384376"/>
          </a:xfrm>
        </p:spPr>
        <p:txBody>
          <a:bodyPr>
            <a:noAutofit/>
          </a:bodyPr>
          <a:lstStyle/>
          <a:p>
            <a:r>
              <a:rPr lang="el-GR" sz="2400" dirty="0" err="1" smtClean="0"/>
              <a:t>Εtienne</a:t>
            </a:r>
            <a:r>
              <a:rPr lang="el-GR" sz="2400" dirty="0" smtClean="0"/>
              <a:t> </a:t>
            </a:r>
            <a:r>
              <a:rPr lang="el-GR" sz="2400" dirty="0" err="1" smtClean="0"/>
              <a:t>Dolet</a:t>
            </a:r>
            <a:r>
              <a:rPr lang="el-GR" sz="2400" dirty="0" smtClean="0"/>
              <a:t>, Λυών. 1542, Ψαλμοί Δαυίδ, Καινή Διαθήκη, </a:t>
            </a:r>
            <a:r>
              <a:rPr lang="el-GR" sz="2400" dirty="0" err="1" smtClean="0"/>
              <a:t>Instruction</a:t>
            </a:r>
            <a:r>
              <a:rPr lang="el-GR" sz="2400" dirty="0" smtClean="0"/>
              <a:t> des </a:t>
            </a:r>
            <a:r>
              <a:rPr lang="el-GR" sz="2400" dirty="0" err="1" smtClean="0"/>
              <a:t>enfans</a:t>
            </a:r>
            <a:r>
              <a:rPr lang="el-GR" sz="2400" dirty="0" smtClean="0"/>
              <a:t>, </a:t>
            </a:r>
            <a:r>
              <a:rPr lang="el-GR" sz="2400" dirty="0" err="1" smtClean="0"/>
              <a:t>Miroir</a:t>
            </a:r>
            <a:r>
              <a:rPr lang="el-GR" sz="2400" dirty="0" smtClean="0"/>
              <a:t> de </a:t>
            </a:r>
            <a:r>
              <a:rPr lang="el-GR" sz="2400" dirty="0" err="1" smtClean="0"/>
              <a:t>l’ame</a:t>
            </a:r>
            <a:r>
              <a:rPr lang="el-GR" sz="2400" dirty="0" smtClean="0"/>
              <a:t> </a:t>
            </a:r>
            <a:r>
              <a:rPr lang="el-GR" sz="2400" dirty="0" err="1" smtClean="0"/>
              <a:t>pécheresse</a:t>
            </a:r>
            <a:r>
              <a:rPr lang="el-GR" sz="2400" dirty="0" smtClean="0"/>
              <a:t>. Σύλληψη</a:t>
            </a:r>
            <a:r>
              <a:rPr lang="el-GR" sz="2400" dirty="0"/>
              <a:t>, ανακάλυψη έργων </a:t>
            </a:r>
            <a:r>
              <a:rPr lang="el-GR" sz="2400" dirty="0" err="1"/>
              <a:t>Μελάγχθονα</a:t>
            </a:r>
            <a:r>
              <a:rPr lang="el-GR" sz="2400" dirty="0"/>
              <a:t> &amp; Καλβίνου. Αύγουστος 1546, αποκήρυξη Προτεσταντισμού, </a:t>
            </a:r>
            <a:r>
              <a:rPr lang="el-GR" sz="2400" dirty="0" err="1"/>
              <a:t>Oκτώβριος</a:t>
            </a:r>
            <a:r>
              <a:rPr lang="el-GR" sz="2400" dirty="0"/>
              <a:t> 1546, </a:t>
            </a:r>
            <a:r>
              <a:rPr lang="el-GR" sz="2400" dirty="0" err="1"/>
              <a:t>στραγκαλισμός</a:t>
            </a:r>
            <a:r>
              <a:rPr lang="el-GR" sz="2400" dirty="0"/>
              <a:t> &amp; πυρά στην πλατεία </a:t>
            </a:r>
            <a:r>
              <a:rPr lang="el-GR" sz="2400" dirty="0" err="1"/>
              <a:t>Maubert</a:t>
            </a:r>
            <a:r>
              <a:rPr lang="el-GR" sz="2400" dirty="0"/>
              <a:t>. </a:t>
            </a:r>
          </a:p>
          <a:p>
            <a:r>
              <a:rPr lang="el-GR" sz="2400" dirty="0" smtClean="0"/>
              <a:t>11 </a:t>
            </a:r>
            <a:r>
              <a:rPr lang="el-GR" sz="2400" dirty="0"/>
              <a:t>εκτελέσεις μελών ευρύτερου κύκλου της </a:t>
            </a:r>
            <a:r>
              <a:rPr lang="el-GR" sz="2400" dirty="0" err="1" smtClean="0"/>
              <a:t>Meaux</a:t>
            </a:r>
            <a:r>
              <a:rPr lang="el-GR" sz="2400" dirty="0" smtClean="0"/>
              <a:t>.</a:t>
            </a:r>
            <a:endParaRPr lang="el-GR" sz="2400" dirty="0"/>
          </a:p>
          <a:p>
            <a:r>
              <a:rPr lang="el-GR" sz="2400" dirty="0" err="1"/>
              <a:t>Bασιλικό</a:t>
            </a:r>
            <a:r>
              <a:rPr lang="el-GR" sz="2400" dirty="0"/>
              <a:t> Διάταγμα, 1 Ιουλίου </a:t>
            </a:r>
            <a:r>
              <a:rPr lang="el-GR" sz="2400" dirty="0" smtClean="0"/>
              <a:t>1542.</a:t>
            </a:r>
            <a:endParaRPr lang="el-GR" sz="2400" dirty="0"/>
          </a:p>
        </p:txBody>
      </p:sp>
      <p:sp>
        <p:nvSpPr>
          <p:cNvPr id="4" name="Τίτλος 1"/>
          <p:cNvSpPr>
            <a:spLocks noGrp="1"/>
          </p:cNvSpPr>
          <p:nvPr>
            <p:ph type="title"/>
          </p:nvPr>
        </p:nvSpPr>
        <p:spPr>
          <a:xfrm>
            <a:off x="474686" y="116632"/>
            <a:ext cx="8229600" cy="1143000"/>
          </a:xfrm>
        </p:spPr>
        <p:txBody>
          <a:bodyPr>
            <a:normAutofit fontScale="90000"/>
          </a:bodyPr>
          <a:lstStyle/>
          <a:p>
            <a:r>
              <a:rPr lang="el-GR" dirty="0" err="1"/>
              <a:t>Καλβινιστική</a:t>
            </a:r>
            <a:r>
              <a:rPr lang="el-GR" dirty="0"/>
              <a:t> παραγωγή, </a:t>
            </a:r>
            <a:r>
              <a:rPr lang="el-GR" dirty="0" smtClean="0"/>
              <a:t>1540-1560 3</a:t>
            </a:r>
            <a:endParaRPr lang="el-GR" dirty="0"/>
          </a:p>
        </p:txBody>
      </p:sp>
    </p:spTree>
    <p:extLst>
      <p:ext uri="{BB962C8B-B14F-4D97-AF65-F5344CB8AC3E}">
        <p14:creationId xmlns:p14="http://schemas.microsoft.com/office/powerpoint/2010/main" xmlns="" val="2635511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74686" y="1556792"/>
            <a:ext cx="8229600" cy="3456384"/>
          </a:xfrm>
        </p:spPr>
        <p:txBody>
          <a:bodyPr>
            <a:noAutofit/>
          </a:bodyPr>
          <a:lstStyle/>
          <a:p>
            <a:r>
              <a:rPr lang="el-GR" sz="2400" dirty="0" err="1" smtClean="0"/>
              <a:t>Institutio</a:t>
            </a:r>
            <a:r>
              <a:rPr lang="el-GR" sz="2400" dirty="0" smtClean="0"/>
              <a:t> </a:t>
            </a:r>
            <a:r>
              <a:rPr lang="el-GR" sz="2400" dirty="0" err="1" smtClean="0"/>
              <a:t>religionis</a:t>
            </a:r>
            <a:r>
              <a:rPr lang="el-GR" sz="2400" dirty="0" smtClean="0"/>
              <a:t> </a:t>
            </a:r>
            <a:r>
              <a:rPr lang="el-GR" sz="2400" dirty="0" err="1" smtClean="0"/>
              <a:t>christianae</a:t>
            </a:r>
            <a:r>
              <a:rPr lang="el-GR" sz="2400" dirty="0" smtClean="0"/>
              <a:t> &amp; γαλλική μετάφραση εκτός νόμου δικαίωμα έκδοσης μόνο στους αναγνωρισμένους εκδότες.</a:t>
            </a:r>
          </a:p>
          <a:p>
            <a:r>
              <a:rPr lang="el-GR" sz="2400" dirty="0" smtClean="0"/>
              <a:t>Υποχρεωτικός </a:t>
            </a:r>
            <a:r>
              <a:rPr lang="el-GR" sz="2400" dirty="0"/>
              <a:t>έλεγχος προς έκδοση </a:t>
            </a:r>
            <a:r>
              <a:rPr lang="el-GR" sz="2400" dirty="0" smtClean="0"/>
              <a:t>τίτλων.</a:t>
            </a:r>
            <a:endParaRPr lang="el-GR" sz="2400" dirty="0"/>
          </a:p>
          <a:p>
            <a:r>
              <a:rPr lang="el-GR" sz="2400" dirty="0" smtClean="0"/>
              <a:t>Απαγόρευση </a:t>
            </a:r>
            <a:r>
              <a:rPr lang="el-GR" sz="2400" dirty="0"/>
              <a:t>οποιασδήποτε αναφοράς σε ζητήματα θρησκείας σε εγχειρίδια γραμματικής, ρητορικής, λογικής, λογοτεχνικά έργα.</a:t>
            </a:r>
          </a:p>
        </p:txBody>
      </p:sp>
      <p:sp>
        <p:nvSpPr>
          <p:cNvPr id="4" name="Τίτλος 1"/>
          <p:cNvSpPr>
            <a:spLocks noGrp="1"/>
          </p:cNvSpPr>
          <p:nvPr>
            <p:ph type="title"/>
          </p:nvPr>
        </p:nvSpPr>
        <p:spPr>
          <a:xfrm>
            <a:off x="474686" y="116632"/>
            <a:ext cx="8229600" cy="1143000"/>
          </a:xfrm>
        </p:spPr>
        <p:txBody>
          <a:bodyPr>
            <a:normAutofit fontScale="90000"/>
          </a:bodyPr>
          <a:lstStyle/>
          <a:p>
            <a:r>
              <a:rPr lang="el-GR" dirty="0" err="1"/>
              <a:t>Καλβινιστική</a:t>
            </a:r>
            <a:r>
              <a:rPr lang="el-GR" dirty="0"/>
              <a:t> παραγωγή, </a:t>
            </a:r>
            <a:r>
              <a:rPr lang="el-GR" dirty="0" smtClean="0"/>
              <a:t>1540-1560 4</a:t>
            </a:r>
            <a:endParaRPr lang="el-GR" dirty="0"/>
          </a:p>
        </p:txBody>
      </p:sp>
    </p:spTree>
    <p:extLst>
      <p:ext uri="{BB962C8B-B14F-4D97-AF65-F5344CB8AC3E}">
        <p14:creationId xmlns:p14="http://schemas.microsoft.com/office/powerpoint/2010/main" xmlns="" val="3886577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stretch>
            <a:fillRect/>
          </a:stretch>
        </p:blipFill>
        <p:spPr>
          <a:xfrm>
            <a:off x="1763688" y="1052736"/>
            <a:ext cx="6034616" cy="4525962"/>
          </a:xfrm>
          <a:prstGeom prst="rect">
            <a:avLst/>
          </a:prstGeom>
          <a:ln>
            <a:solidFill>
              <a:schemeClr val="tx1"/>
            </a:solidFill>
          </a:ln>
        </p:spPr>
      </p:pic>
      <p:sp>
        <p:nvSpPr>
          <p:cNvPr id="3" name="Θέση κειμένου 1"/>
          <p:cNvSpPr txBox="1">
            <a:spLocks/>
          </p:cNvSpPr>
          <p:nvPr/>
        </p:nvSpPr>
        <p:spPr>
          <a:xfrm>
            <a:off x="3891059" y="505569"/>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2175799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Κατάλογος προγραμμένων βιβλίων Σορβόννης 1542-43: </a:t>
            </a:r>
          </a:p>
        </p:txBody>
      </p:sp>
      <p:sp>
        <p:nvSpPr>
          <p:cNvPr id="3" name="Θέση περιεχομένου 2"/>
          <p:cNvSpPr>
            <a:spLocks noGrp="1"/>
          </p:cNvSpPr>
          <p:nvPr>
            <p:ph idx="1"/>
          </p:nvPr>
        </p:nvSpPr>
        <p:spPr>
          <a:xfrm>
            <a:off x="457200" y="1844824"/>
            <a:ext cx="8229600" cy="3816424"/>
          </a:xfrm>
        </p:spPr>
        <p:txBody>
          <a:bodyPr>
            <a:normAutofit/>
          </a:bodyPr>
          <a:lstStyle/>
          <a:p>
            <a:pPr>
              <a:lnSpc>
                <a:spcPct val="120000"/>
              </a:lnSpc>
            </a:pPr>
            <a:r>
              <a:rPr lang="el-GR" sz="2400" dirty="0"/>
              <a:t>22 λατινικά, 41 γαλλικά βιβλία. 27 από Γενεύη, 1 από </a:t>
            </a:r>
            <a:r>
              <a:rPr lang="el-GR" sz="2400" dirty="0" err="1"/>
              <a:t>Neuschâtel</a:t>
            </a:r>
            <a:r>
              <a:rPr lang="el-GR" sz="2400" dirty="0"/>
              <a:t>.</a:t>
            </a:r>
          </a:p>
          <a:p>
            <a:pPr>
              <a:lnSpc>
                <a:spcPct val="120000"/>
              </a:lnSpc>
            </a:pPr>
            <a:r>
              <a:rPr lang="el-GR" sz="2400" dirty="0" err="1" smtClean="0"/>
              <a:t>Nέος</a:t>
            </a:r>
            <a:r>
              <a:rPr lang="el-GR" sz="2400" dirty="0" smtClean="0"/>
              <a:t> </a:t>
            </a:r>
            <a:r>
              <a:rPr lang="el-GR" sz="2400" dirty="0"/>
              <a:t>Κατάλογος, Αύγουστος 1544: 112 λατινικοί τίτλοι, 121 γαλλικοί. Σημαντική αύξηση </a:t>
            </a:r>
            <a:r>
              <a:rPr lang="el-GR" sz="2400" dirty="0" err="1"/>
              <a:t>καλβινιστικής</a:t>
            </a:r>
            <a:r>
              <a:rPr lang="el-GR" sz="2400" dirty="0"/>
              <a:t> </a:t>
            </a:r>
            <a:r>
              <a:rPr lang="el-GR" sz="2400" dirty="0" smtClean="0"/>
              <a:t>γραμματείας.</a:t>
            </a:r>
            <a:endParaRPr lang="el-GR" sz="2400" dirty="0"/>
          </a:p>
          <a:p>
            <a:pPr>
              <a:lnSpc>
                <a:spcPct val="120000"/>
              </a:lnSpc>
            </a:pPr>
            <a:r>
              <a:rPr lang="el-GR" sz="2400" dirty="0" smtClean="0"/>
              <a:t>Ιούνιος </a:t>
            </a:r>
            <a:r>
              <a:rPr lang="el-GR" sz="2400" dirty="0"/>
              <a:t>1545, Υπόμνημα 24 ορκωτών εκδοτών-βιβλιοπωλών </a:t>
            </a:r>
            <a:r>
              <a:rPr lang="el-GR" sz="2400" dirty="0" smtClean="0"/>
              <a:t>Παρισιού.</a:t>
            </a:r>
            <a:endParaRPr lang="el-GR" sz="2400" dirty="0"/>
          </a:p>
          <a:p>
            <a:pPr>
              <a:lnSpc>
                <a:spcPct val="120000"/>
              </a:lnSpc>
            </a:pPr>
            <a:r>
              <a:rPr lang="el-GR" sz="2400" dirty="0" smtClean="0"/>
              <a:t>Κίνδυνος χρεωκοπίας.</a:t>
            </a:r>
            <a:endParaRPr lang="el-GR" sz="2400" dirty="0"/>
          </a:p>
        </p:txBody>
      </p:sp>
    </p:spTree>
    <p:extLst>
      <p:ext uri="{BB962C8B-B14F-4D97-AF65-F5344CB8AC3E}">
        <p14:creationId xmlns:p14="http://schemas.microsoft.com/office/powerpoint/2010/main" xmlns="" val="3621924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Κατάλογος προγραμμένων βιβλίων Σορβόννης 1542-43: </a:t>
            </a:r>
          </a:p>
        </p:txBody>
      </p:sp>
      <p:sp>
        <p:nvSpPr>
          <p:cNvPr id="3" name="Θέση περιεχομένου 2"/>
          <p:cNvSpPr>
            <a:spLocks noGrp="1"/>
          </p:cNvSpPr>
          <p:nvPr>
            <p:ph idx="1"/>
          </p:nvPr>
        </p:nvSpPr>
        <p:spPr>
          <a:xfrm>
            <a:off x="457200" y="1988840"/>
            <a:ext cx="8229600" cy="2808312"/>
          </a:xfrm>
        </p:spPr>
        <p:txBody>
          <a:bodyPr>
            <a:normAutofit/>
          </a:bodyPr>
          <a:lstStyle/>
          <a:p>
            <a:pPr>
              <a:lnSpc>
                <a:spcPct val="120000"/>
              </a:lnSpc>
            </a:pPr>
            <a:r>
              <a:rPr lang="el-GR" sz="2400" dirty="0" smtClean="0"/>
              <a:t>Απαγορευμένα </a:t>
            </a:r>
            <a:r>
              <a:rPr lang="el-GR" sz="2400" dirty="0"/>
              <a:t>βιβλία, ανέκαθεν πωλούνταν </a:t>
            </a:r>
            <a:r>
              <a:rPr lang="el-GR" sz="2400" dirty="0" smtClean="0"/>
              <a:t>ελεύθερα.</a:t>
            </a:r>
            <a:endParaRPr lang="el-GR" sz="2400" dirty="0"/>
          </a:p>
          <a:p>
            <a:pPr>
              <a:lnSpc>
                <a:spcPct val="120000"/>
              </a:lnSpc>
            </a:pPr>
            <a:r>
              <a:rPr lang="el-GR" sz="2400" dirty="0" smtClean="0"/>
              <a:t>Οι </a:t>
            </a:r>
            <a:r>
              <a:rPr lang="el-GR" sz="2400" dirty="0"/>
              <a:t>βιβλιοπώλες-εκδότες δεν γνώριζαν το περιεχόμενο των τίτλων (60% προγραμμένων τίτλων από Γενεύη</a:t>
            </a:r>
            <a:r>
              <a:rPr lang="el-GR" sz="2400" dirty="0" smtClean="0"/>
              <a:t>!).</a:t>
            </a:r>
            <a:endParaRPr lang="el-GR" sz="2400" dirty="0"/>
          </a:p>
          <a:p>
            <a:pPr>
              <a:lnSpc>
                <a:spcPct val="120000"/>
              </a:lnSpc>
            </a:pPr>
            <a:r>
              <a:rPr lang="el-GR" sz="2400" dirty="0" smtClean="0"/>
              <a:t>Αίτημα </a:t>
            </a:r>
            <a:r>
              <a:rPr lang="el-GR" sz="2400" dirty="0"/>
              <a:t>για συνέχεια διάθεσης προγραμμένων βιβλίων με συνημμένο κατάλογο σφαλμάτων από τη Σορβόννη.</a:t>
            </a:r>
          </a:p>
        </p:txBody>
      </p:sp>
    </p:spTree>
    <p:extLst>
      <p:ext uri="{BB962C8B-B14F-4D97-AF65-F5344CB8AC3E}">
        <p14:creationId xmlns:p14="http://schemas.microsoft.com/office/powerpoint/2010/main" xmlns="" val="2775408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115616" y="1196752"/>
            <a:ext cx="7024592" cy="4525962"/>
          </a:xfrm>
          <a:ln>
            <a:solidFill>
              <a:schemeClr val="tx1"/>
            </a:solidFill>
          </a:ln>
        </p:spPr>
      </p:pic>
      <p:sp>
        <p:nvSpPr>
          <p:cNvPr id="3" name="Θέση κειμένου 1"/>
          <p:cNvSpPr txBox="1">
            <a:spLocks/>
          </p:cNvSpPr>
          <p:nvPr/>
        </p:nvSpPr>
        <p:spPr>
          <a:xfrm>
            <a:off x="3737975" y="644473"/>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18</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2479714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35121" y="5419"/>
            <a:ext cx="8500332" cy="1143000"/>
          </a:xfrm>
        </p:spPr>
        <p:txBody>
          <a:bodyPr>
            <a:noAutofit/>
          </a:bodyPr>
          <a:lstStyle/>
          <a:p>
            <a:r>
              <a:rPr lang="fr-FR" sz="3600" dirty="0"/>
              <a:t>1547, chambre ardente («</a:t>
            </a:r>
            <a:r>
              <a:rPr lang="el-GR" sz="3600" dirty="0"/>
              <a:t>πύρινη αίθουσα»)</a:t>
            </a:r>
          </a:p>
        </p:txBody>
      </p:sp>
      <p:sp>
        <p:nvSpPr>
          <p:cNvPr id="3" name="Θέση περιεχομένου 2"/>
          <p:cNvSpPr>
            <a:spLocks noGrp="1"/>
          </p:cNvSpPr>
          <p:nvPr>
            <p:ph idx="1"/>
          </p:nvPr>
        </p:nvSpPr>
        <p:spPr>
          <a:xfrm>
            <a:off x="260730" y="1912438"/>
            <a:ext cx="4743318" cy="4525963"/>
          </a:xfrm>
        </p:spPr>
        <p:txBody>
          <a:bodyPr>
            <a:normAutofit fontScale="77500" lnSpcReduction="20000"/>
          </a:bodyPr>
          <a:lstStyle/>
          <a:p>
            <a:pPr>
              <a:lnSpc>
                <a:spcPct val="120000"/>
              </a:lnSpc>
            </a:pPr>
            <a:r>
              <a:rPr lang="el-GR" sz="3100" dirty="0"/>
              <a:t>Πρόεδρος </a:t>
            </a:r>
            <a:r>
              <a:rPr lang="el-GR" sz="3100" dirty="0" err="1"/>
              <a:t>Pierre</a:t>
            </a:r>
            <a:r>
              <a:rPr lang="el-GR" sz="3100" dirty="0"/>
              <a:t> </a:t>
            </a:r>
            <a:r>
              <a:rPr lang="el-GR" sz="3100" dirty="0" err="1" smtClean="0"/>
              <a:t>Lizet</a:t>
            </a:r>
            <a:r>
              <a:rPr lang="el-GR" sz="3100" dirty="0" smtClean="0"/>
              <a:t>.</a:t>
            </a:r>
            <a:endParaRPr lang="el-GR" sz="3100" dirty="0"/>
          </a:p>
          <a:p>
            <a:pPr>
              <a:lnSpc>
                <a:spcPct val="120000"/>
              </a:lnSpc>
            </a:pPr>
            <a:r>
              <a:rPr lang="el-GR" sz="3100" dirty="0"/>
              <a:t>«Λουθηρανοί» στην </a:t>
            </a:r>
            <a:r>
              <a:rPr lang="el-GR" sz="3100" dirty="0" err="1"/>
              <a:t>αυγουστινιανή</a:t>
            </a:r>
            <a:r>
              <a:rPr lang="el-GR" sz="3100" dirty="0"/>
              <a:t> μονή στο </a:t>
            </a:r>
            <a:r>
              <a:rPr lang="el-GR" sz="3100" dirty="0" smtClean="0"/>
              <a:t>Παρίσι.</a:t>
            </a:r>
            <a:endParaRPr lang="el-GR" sz="3100" dirty="0"/>
          </a:p>
          <a:p>
            <a:pPr>
              <a:lnSpc>
                <a:spcPct val="120000"/>
              </a:lnSpc>
            </a:pPr>
            <a:r>
              <a:rPr lang="el-GR" sz="3100" dirty="0"/>
              <a:t>Εικονοκλαστικές </a:t>
            </a:r>
            <a:r>
              <a:rPr lang="el-GR" sz="3100" dirty="0" smtClean="0"/>
              <a:t>δραστηριότητες.</a:t>
            </a:r>
            <a:endParaRPr lang="el-GR" sz="3100" dirty="0"/>
          </a:p>
          <a:p>
            <a:pPr>
              <a:lnSpc>
                <a:spcPct val="120000"/>
              </a:lnSpc>
            </a:pPr>
            <a:r>
              <a:rPr lang="el-GR" sz="3100" dirty="0"/>
              <a:t>Τοιχοκολλήσεις αιρετικών </a:t>
            </a:r>
            <a:r>
              <a:rPr lang="el-GR" sz="3100" dirty="0" smtClean="0"/>
              <a:t>αφισών.</a:t>
            </a:r>
            <a:endParaRPr lang="el-GR" sz="3100" dirty="0"/>
          </a:p>
          <a:p>
            <a:pPr>
              <a:lnSpc>
                <a:spcPct val="120000"/>
              </a:lnSpc>
            </a:pPr>
            <a:r>
              <a:rPr lang="el-GR" sz="3100" dirty="0"/>
              <a:t>Κυκλοφορία απαγορευμένων </a:t>
            </a:r>
            <a:r>
              <a:rPr lang="el-GR" sz="3100" dirty="0" smtClean="0"/>
              <a:t>βιβλίων.</a:t>
            </a:r>
            <a:endParaRPr lang="el-GR" sz="3100" dirty="0"/>
          </a:p>
          <a:p>
            <a:endParaRPr lang="el-GR"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60074" y="1912438"/>
            <a:ext cx="3275379" cy="4445157"/>
          </a:xfrm>
          <a:prstGeom prst="rect">
            <a:avLst/>
          </a:prstGeom>
          <a:ln>
            <a:solidFill>
              <a:schemeClr val="tx1"/>
            </a:solidFill>
          </a:ln>
        </p:spPr>
      </p:pic>
      <p:sp>
        <p:nvSpPr>
          <p:cNvPr id="5" name="Θέση κειμένου 1"/>
          <p:cNvSpPr txBox="1">
            <a:spLocks/>
          </p:cNvSpPr>
          <p:nvPr/>
        </p:nvSpPr>
        <p:spPr>
          <a:xfrm>
            <a:off x="6207826" y="1365271"/>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19</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1347996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413792"/>
            <a:ext cx="8500332" cy="1143000"/>
          </a:xfrm>
        </p:spPr>
        <p:txBody>
          <a:bodyPr>
            <a:noAutofit/>
          </a:bodyPr>
          <a:lstStyle/>
          <a:p>
            <a:r>
              <a:rPr lang="fr-FR" sz="3600" dirty="0"/>
              <a:t>1547, chambre ardente («</a:t>
            </a:r>
            <a:r>
              <a:rPr lang="el-GR" sz="3600" dirty="0"/>
              <a:t>πύρινη αίθουσα»)</a:t>
            </a:r>
          </a:p>
        </p:txBody>
      </p:sp>
      <p:sp>
        <p:nvSpPr>
          <p:cNvPr id="3" name="Θέση περιεχομένου 2"/>
          <p:cNvSpPr>
            <a:spLocks noGrp="1"/>
          </p:cNvSpPr>
          <p:nvPr>
            <p:ph idx="1"/>
          </p:nvPr>
        </p:nvSpPr>
        <p:spPr>
          <a:xfrm>
            <a:off x="393842" y="1916832"/>
            <a:ext cx="8359704" cy="2736304"/>
          </a:xfrm>
        </p:spPr>
        <p:txBody>
          <a:bodyPr>
            <a:normAutofit fontScale="70000" lnSpcReduction="20000"/>
          </a:bodyPr>
          <a:lstStyle/>
          <a:p>
            <a:pPr>
              <a:lnSpc>
                <a:spcPct val="120000"/>
              </a:lnSpc>
            </a:pPr>
            <a:r>
              <a:rPr lang="el-GR" sz="3400" dirty="0" smtClean="0"/>
              <a:t>Παράνομες </a:t>
            </a:r>
            <a:r>
              <a:rPr lang="el-GR" sz="3400" dirty="0"/>
              <a:t>διαλέξεις στα κολλέγια της </a:t>
            </a:r>
            <a:r>
              <a:rPr lang="el-GR" sz="3400" dirty="0" smtClean="0"/>
              <a:t>πόλης.</a:t>
            </a:r>
            <a:endParaRPr lang="el-GR" sz="3400" dirty="0"/>
          </a:p>
          <a:p>
            <a:pPr>
              <a:lnSpc>
                <a:spcPct val="120000"/>
              </a:lnSpc>
            </a:pPr>
            <a:r>
              <a:rPr lang="el-GR" sz="3400" dirty="0"/>
              <a:t>Μάιος 1548-Μάρτιος 1550, 323 διώξεις, 11% θανατικές </a:t>
            </a:r>
            <a:r>
              <a:rPr lang="el-GR" sz="3400" dirty="0" smtClean="0"/>
              <a:t>καταδίκες.</a:t>
            </a:r>
            <a:endParaRPr lang="el-GR" sz="3400" dirty="0"/>
          </a:p>
          <a:p>
            <a:pPr>
              <a:lnSpc>
                <a:spcPct val="120000"/>
              </a:lnSpc>
            </a:pPr>
            <a:r>
              <a:rPr lang="el-GR" sz="3400" dirty="0"/>
              <a:t>Προηγούμενο εξάμηνο, 57 διώξεις, 3,5% θανατικές </a:t>
            </a:r>
            <a:r>
              <a:rPr lang="el-GR" sz="3400" dirty="0" smtClean="0"/>
              <a:t>καταδίκες.</a:t>
            </a:r>
            <a:endParaRPr lang="el-GR" sz="3400" dirty="0"/>
          </a:p>
          <a:p>
            <a:pPr>
              <a:lnSpc>
                <a:spcPct val="120000"/>
              </a:lnSpc>
            </a:pPr>
            <a:r>
              <a:rPr lang="el-GR" sz="3400" dirty="0"/>
              <a:t>Μάρτιος 1550, σιωπηρή κατάργηση </a:t>
            </a:r>
            <a:r>
              <a:rPr lang="el-GR" sz="3400" dirty="0" err="1"/>
              <a:t>chambre</a:t>
            </a:r>
            <a:r>
              <a:rPr lang="el-GR" sz="3400" dirty="0"/>
              <a:t> </a:t>
            </a:r>
            <a:r>
              <a:rPr lang="el-GR" sz="3400" dirty="0" err="1" smtClean="0"/>
              <a:t>ardente</a:t>
            </a:r>
            <a:r>
              <a:rPr lang="el-GR" sz="3400" dirty="0" smtClean="0"/>
              <a:t>.</a:t>
            </a:r>
            <a:endParaRPr lang="el-GR" sz="3400" dirty="0"/>
          </a:p>
          <a:p>
            <a:endParaRPr lang="el-GR" dirty="0"/>
          </a:p>
        </p:txBody>
      </p:sp>
    </p:spTree>
    <p:extLst>
      <p:ext uri="{BB962C8B-B14F-4D97-AF65-F5344CB8AC3E}">
        <p14:creationId xmlns:p14="http://schemas.microsoft.com/office/powerpoint/2010/main" xmlns="" val="416516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Βασιλικό Διάταγμα </a:t>
            </a:r>
            <a:r>
              <a:rPr lang="el-GR" dirty="0" err="1"/>
              <a:t>Chateaubriant</a:t>
            </a:r>
            <a:r>
              <a:rPr lang="el-GR" dirty="0"/>
              <a:t>, 26 Ιουνίου 1551</a:t>
            </a:r>
          </a:p>
        </p:txBody>
      </p:sp>
      <p:sp>
        <p:nvSpPr>
          <p:cNvPr id="3" name="Θέση περιεχομένου 2"/>
          <p:cNvSpPr>
            <a:spLocks noGrp="1"/>
          </p:cNvSpPr>
          <p:nvPr>
            <p:ph idx="1"/>
          </p:nvPr>
        </p:nvSpPr>
        <p:spPr>
          <a:xfrm>
            <a:off x="427314" y="1988840"/>
            <a:ext cx="8229600" cy="2808312"/>
          </a:xfrm>
        </p:spPr>
        <p:txBody>
          <a:bodyPr>
            <a:normAutofit/>
          </a:bodyPr>
          <a:lstStyle/>
          <a:p>
            <a:pPr>
              <a:lnSpc>
                <a:spcPct val="120000"/>
              </a:lnSpc>
            </a:pPr>
            <a:r>
              <a:rPr lang="el-GR" sz="2400" dirty="0"/>
              <a:t>Πλήρης απαγόρευση εισαγωγής βιβλίων από τη </a:t>
            </a:r>
            <a:r>
              <a:rPr lang="el-GR" sz="2400" dirty="0" smtClean="0"/>
              <a:t>Γενεύη.</a:t>
            </a:r>
            <a:endParaRPr lang="el-GR" sz="2400" dirty="0"/>
          </a:p>
          <a:p>
            <a:pPr>
              <a:lnSpc>
                <a:spcPct val="120000"/>
              </a:lnSpc>
            </a:pPr>
            <a:r>
              <a:rPr lang="el-GR" sz="2400" dirty="0"/>
              <a:t>Απαγόρευση διάθεσης &amp; εντολή παράδοσης όλων των άγνωστων βιβλίων σε ένα </a:t>
            </a:r>
            <a:r>
              <a:rPr lang="el-GR" sz="2400" dirty="0" smtClean="0"/>
              <a:t>μήνα.</a:t>
            </a:r>
            <a:endParaRPr lang="el-GR" sz="2400" dirty="0"/>
          </a:p>
          <a:p>
            <a:pPr>
              <a:lnSpc>
                <a:spcPct val="120000"/>
              </a:lnSpc>
            </a:pPr>
            <a:r>
              <a:rPr lang="el-GR" sz="2400" dirty="0"/>
              <a:t>Περιορισμός εκδοτικής δραστηριότητας σε τυπογραφεία εγνωσμένου </a:t>
            </a:r>
            <a:r>
              <a:rPr lang="el-GR" sz="2400" dirty="0" smtClean="0"/>
              <a:t>κύρους.</a:t>
            </a:r>
            <a:endParaRPr lang="el-GR" sz="2400" dirty="0"/>
          </a:p>
        </p:txBody>
      </p:sp>
    </p:spTree>
    <p:extLst>
      <p:ext uri="{BB962C8B-B14F-4D97-AF65-F5344CB8AC3E}">
        <p14:creationId xmlns:p14="http://schemas.microsoft.com/office/powerpoint/2010/main" xmlns="" val="27320927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Βασιλικό Διάταγμα </a:t>
            </a:r>
            <a:r>
              <a:rPr lang="el-GR" dirty="0" err="1"/>
              <a:t>Chateaubriant</a:t>
            </a:r>
            <a:r>
              <a:rPr lang="el-GR" dirty="0"/>
              <a:t>, 26 Ιουνίου </a:t>
            </a:r>
            <a:r>
              <a:rPr lang="el-GR" dirty="0" smtClean="0"/>
              <a:t>1551 1</a:t>
            </a:r>
            <a:endParaRPr lang="el-GR" dirty="0"/>
          </a:p>
        </p:txBody>
      </p:sp>
      <p:sp>
        <p:nvSpPr>
          <p:cNvPr id="3" name="Θέση περιεχομένου 2"/>
          <p:cNvSpPr>
            <a:spLocks noGrp="1"/>
          </p:cNvSpPr>
          <p:nvPr>
            <p:ph idx="1"/>
          </p:nvPr>
        </p:nvSpPr>
        <p:spPr>
          <a:xfrm>
            <a:off x="457200" y="1988840"/>
            <a:ext cx="8229600" cy="2232248"/>
          </a:xfrm>
        </p:spPr>
        <p:txBody>
          <a:bodyPr>
            <a:normAutofit/>
          </a:bodyPr>
          <a:lstStyle/>
          <a:p>
            <a:pPr>
              <a:lnSpc>
                <a:spcPct val="120000"/>
              </a:lnSpc>
            </a:pPr>
            <a:r>
              <a:rPr lang="el-GR" sz="2400" dirty="0" smtClean="0"/>
              <a:t>Υποχρεωτική </a:t>
            </a:r>
            <a:r>
              <a:rPr lang="el-GR" sz="2400" dirty="0"/>
              <a:t>αναγραφή ονόματος εκδότη &amp; τόπου </a:t>
            </a:r>
            <a:r>
              <a:rPr lang="el-GR" sz="2400" dirty="0" smtClean="0"/>
              <a:t>έκδοσης.</a:t>
            </a:r>
            <a:endParaRPr lang="el-GR" sz="2400" dirty="0"/>
          </a:p>
          <a:p>
            <a:pPr>
              <a:lnSpc>
                <a:spcPct val="120000"/>
              </a:lnSpc>
            </a:pPr>
            <a:r>
              <a:rPr lang="el-GR" sz="2400" dirty="0"/>
              <a:t>Διαιώνιση απαγόρευσης έκδοσης θρησκευτικών </a:t>
            </a:r>
            <a:r>
              <a:rPr lang="el-GR" sz="2400" dirty="0" smtClean="0"/>
              <a:t>τίτλων.</a:t>
            </a:r>
            <a:endParaRPr lang="el-GR" sz="2400" dirty="0"/>
          </a:p>
          <a:p>
            <a:pPr>
              <a:lnSpc>
                <a:spcPct val="120000"/>
              </a:lnSpc>
            </a:pPr>
            <a:r>
              <a:rPr lang="el-GR" sz="2400" dirty="0"/>
              <a:t>Απαγόρευση επανέκδοσης τίτλων στα λατινικά, εβραϊκά, ελληνικά και γαλλικά των τελευταίων 40 </a:t>
            </a:r>
            <a:r>
              <a:rPr lang="el-GR" sz="2400" dirty="0" smtClean="0"/>
              <a:t>χρόνων.</a:t>
            </a:r>
            <a:endParaRPr lang="el-GR" sz="2400" dirty="0"/>
          </a:p>
        </p:txBody>
      </p:sp>
    </p:spTree>
    <p:extLst>
      <p:ext uri="{BB962C8B-B14F-4D97-AF65-F5344CB8AC3E}">
        <p14:creationId xmlns:p14="http://schemas.microsoft.com/office/powerpoint/2010/main" xmlns="" val="3024312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916832"/>
            <a:ext cx="8229600" cy="3600400"/>
          </a:xfrm>
        </p:spPr>
        <p:txBody>
          <a:bodyPr>
            <a:normAutofit/>
          </a:bodyPr>
          <a:lstStyle/>
          <a:p>
            <a:pPr>
              <a:lnSpc>
                <a:spcPct val="120000"/>
              </a:lnSpc>
            </a:pPr>
            <a:r>
              <a:rPr lang="el-GR" sz="2600" dirty="0"/>
              <a:t>Επιθεώρηση βιβλιοπωλείων Παρισιού 2 φορές το </a:t>
            </a:r>
            <a:r>
              <a:rPr lang="el-GR" sz="2600" dirty="0" smtClean="0"/>
              <a:t>χρόνο.</a:t>
            </a:r>
            <a:endParaRPr lang="el-GR" sz="2600" dirty="0"/>
          </a:p>
          <a:p>
            <a:pPr>
              <a:lnSpc>
                <a:spcPct val="120000"/>
              </a:lnSpc>
            </a:pPr>
            <a:r>
              <a:rPr lang="el-GR" sz="2600" dirty="0"/>
              <a:t>Επιθεώρηση τυπογραφείων Λυών 3 φορές το </a:t>
            </a:r>
            <a:r>
              <a:rPr lang="el-GR" sz="2600" dirty="0" smtClean="0"/>
              <a:t>χρόνο.</a:t>
            </a:r>
            <a:endParaRPr lang="el-GR" sz="2600" dirty="0"/>
          </a:p>
          <a:p>
            <a:pPr>
              <a:lnSpc>
                <a:spcPct val="120000"/>
              </a:lnSpc>
            </a:pPr>
            <a:r>
              <a:rPr lang="el-GR" sz="2600" dirty="0"/>
              <a:t>Μόνιμη έκθεση του καταλόγου της Σορβόννης στις προθήκες των </a:t>
            </a:r>
            <a:r>
              <a:rPr lang="el-GR" sz="2600" dirty="0" smtClean="0"/>
              <a:t>βιβλιοπωλείων.</a:t>
            </a:r>
            <a:endParaRPr lang="el-GR" sz="2600" dirty="0"/>
          </a:p>
          <a:p>
            <a:pPr>
              <a:lnSpc>
                <a:spcPct val="120000"/>
              </a:lnSpc>
            </a:pPr>
            <a:r>
              <a:rPr lang="el-GR" sz="2600" dirty="0"/>
              <a:t>Μνεία στη λαθραία εισαγωγή αιρετικού υλικού από γειτονικές προτεσταντικές </a:t>
            </a:r>
            <a:r>
              <a:rPr lang="el-GR" sz="2600" dirty="0" smtClean="0"/>
              <a:t>περιοχές.</a:t>
            </a:r>
            <a:endParaRPr lang="el-GR" sz="2600" dirty="0"/>
          </a:p>
          <a:p>
            <a:endParaRPr lang="el-GR" dirty="0"/>
          </a:p>
        </p:txBody>
      </p:sp>
      <p:sp>
        <p:nvSpPr>
          <p:cNvPr id="4" name="Τίτλος 1"/>
          <p:cNvSpPr>
            <a:spLocks noGrp="1"/>
          </p:cNvSpPr>
          <p:nvPr>
            <p:ph type="title"/>
          </p:nvPr>
        </p:nvSpPr>
        <p:spPr>
          <a:xfrm>
            <a:off x="457200" y="274638"/>
            <a:ext cx="8229600" cy="1143000"/>
          </a:xfrm>
        </p:spPr>
        <p:txBody>
          <a:bodyPr>
            <a:normAutofit fontScale="90000"/>
          </a:bodyPr>
          <a:lstStyle/>
          <a:p>
            <a:r>
              <a:rPr lang="el-GR" dirty="0"/>
              <a:t>Βασιλικό Διάταγμα </a:t>
            </a:r>
            <a:r>
              <a:rPr lang="el-GR" dirty="0" err="1"/>
              <a:t>Chateaubriant</a:t>
            </a:r>
            <a:r>
              <a:rPr lang="el-GR" dirty="0"/>
              <a:t>, 26 Ιουνίου </a:t>
            </a:r>
            <a:r>
              <a:rPr lang="el-GR" dirty="0" smtClean="0"/>
              <a:t>1551 2</a:t>
            </a:r>
            <a:endParaRPr lang="el-GR" dirty="0"/>
          </a:p>
        </p:txBody>
      </p:sp>
    </p:spTree>
    <p:extLst>
      <p:ext uri="{BB962C8B-B14F-4D97-AF65-F5344CB8AC3E}">
        <p14:creationId xmlns:p14="http://schemas.microsoft.com/office/powerpoint/2010/main" xmlns="" val="9866172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2132856"/>
            <a:ext cx="8229600" cy="2880320"/>
          </a:xfrm>
        </p:spPr>
        <p:txBody>
          <a:bodyPr>
            <a:normAutofit/>
          </a:bodyPr>
          <a:lstStyle/>
          <a:p>
            <a:pPr>
              <a:lnSpc>
                <a:spcPct val="120000"/>
              </a:lnSpc>
              <a:spcBef>
                <a:spcPts val="0"/>
              </a:spcBef>
            </a:pPr>
            <a:r>
              <a:rPr lang="el-GR" sz="2400" dirty="0" smtClean="0"/>
              <a:t>ΑΠΟΤΕΛΕΣΜΑ</a:t>
            </a:r>
            <a:r>
              <a:rPr lang="el-GR" sz="2400" dirty="0"/>
              <a:t>: μαζική μετανάστευση Γάλλων βιβλιοπωλών &amp; τυπογράφων στη </a:t>
            </a:r>
            <a:r>
              <a:rPr lang="el-GR" sz="2400" dirty="0" smtClean="0"/>
              <a:t>Γενεύη.</a:t>
            </a:r>
            <a:endParaRPr lang="el-GR" sz="2400" dirty="0"/>
          </a:p>
          <a:p>
            <a:pPr>
              <a:lnSpc>
                <a:spcPct val="120000"/>
              </a:lnSpc>
              <a:spcBef>
                <a:spcPts val="0"/>
              </a:spcBef>
            </a:pPr>
            <a:r>
              <a:rPr lang="el-GR" sz="2400" dirty="0"/>
              <a:t>1550-1560: 130+ τυπογράφοι </a:t>
            </a:r>
            <a:r>
              <a:rPr lang="el-GR" sz="2400" dirty="0" smtClean="0"/>
              <a:t>εγκαθίστανται.</a:t>
            </a:r>
            <a:endParaRPr lang="el-GR" sz="2400" dirty="0"/>
          </a:p>
          <a:p>
            <a:pPr>
              <a:lnSpc>
                <a:spcPct val="120000"/>
              </a:lnSpc>
              <a:spcBef>
                <a:spcPts val="0"/>
              </a:spcBef>
            </a:pPr>
            <a:r>
              <a:rPr lang="el-GR" sz="2400" dirty="0"/>
              <a:t>1535-1540: 42 </a:t>
            </a:r>
            <a:r>
              <a:rPr lang="el-GR" sz="2400" dirty="0" smtClean="0"/>
              <a:t>τίτλοι.</a:t>
            </a:r>
            <a:endParaRPr lang="el-GR" sz="2400" dirty="0"/>
          </a:p>
          <a:p>
            <a:pPr>
              <a:lnSpc>
                <a:spcPct val="120000"/>
              </a:lnSpc>
              <a:spcBef>
                <a:spcPts val="0"/>
              </a:spcBef>
            </a:pPr>
            <a:r>
              <a:rPr lang="el-GR" sz="2400" dirty="0"/>
              <a:t>1540-1550: 193 </a:t>
            </a:r>
            <a:r>
              <a:rPr lang="el-GR" sz="2400" dirty="0" smtClean="0"/>
              <a:t>τίτλοι.</a:t>
            </a:r>
            <a:endParaRPr lang="el-GR" sz="2400" dirty="0"/>
          </a:p>
          <a:p>
            <a:pPr>
              <a:lnSpc>
                <a:spcPct val="120000"/>
              </a:lnSpc>
              <a:spcBef>
                <a:spcPts val="0"/>
              </a:spcBef>
            </a:pPr>
            <a:r>
              <a:rPr lang="el-GR" sz="2400" dirty="0"/>
              <a:t>1550-1564: 527 τίτλοι, από 40 τυπογραφικά </a:t>
            </a:r>
            <a:r>
              <a:rPr lang="el-GR" sz="2400" dirty="0" smtClean="0"/>
              <a:t>εργαστήρια.</a:t>
            </a:r>
            <a:endParaRPr lang="el-GR" sz="2400" dirty="0"/>
          </a:p>
          <a:p>
            <a:endParaRPr lang="el-GR" dirty="0"/>
          </a:p>
        </p:txBody>
      </p:sp>
      <p:sp>
        <p:nvSpPr>
          <p:cNvPr id="4" name="Τίτλος 1"/>
          <p:cNvSpPr>
            <a:spLocks noGrp="1"/>
          </p:cNvSpPr>
          <p:nvPr>
            <p:ph type="title"/>
          </p:nvPr>
        </p:nvSpPr>
        <p:spPr>
          <a:xfrm>
            <a:off x="457200" y="274638"/>
            <a:ext cx="8229600" cy="1143000"/>
          </a:xfrm>
        </p:spPr>
        <p:txBody>
          <a:bodyPr>
            <a:normAutofit fontScale="90000"/>
          </a:bodyPr>
          <a:lstStyle/>
          <a:p>
            <a:r>
              <a:rPr lang="el-GR" dirty="0"/>
              <a:t>Βασιλικό Διάταγμα </a:t>
            </a:r>
            <a:r>
              <a:rPr lang="el-GR" dirty="0" err="1"/>
              <a:t>Chateaubriant</a:t>
            </a:r>
            <a:r>
              <a:rPr lang="el-GR" dirty="0"/>
              <a:t>, 26 Ιουνίου </a:t>
            </a:r>
            <a:r>
              <a:rPr lang="el-GR" dirty="0" smtClean="0"/>
              <a:t>1551 3</a:t>
            </a:r>
            <a:endParaRPr lang="el-GR" dirty="0"/>
          </a:p>
        </p:txBody>
      </p:sp>
    </p:spTree>
    <p:extLst>
      <p:ext uri="{BB962C8B-B14F-4D97-AF65-F5344CB8AC3E}">
        <p14:creationId xmlns:p14="http://schemas.microsoft.com/office/powerpoint/2010/main" xmlns="" val="3853479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43808" y="1052736"/>
            <a:ext cx="3528392" cy="5091068"/>
          </a:xfrm>
          <a:ln>
            <a:solidFill>
              <a:schemeClr val="tx1"/>
            </a:solidFill>
          </a:ln>
        </p:spPr>
      </p:pic>
      <p:sp>
        <p:nvSpPr>
          <p:cNvPr id="3" name="Θέση κειμένου 1"/>
          <p:cNvSpPr txBox="1">
            <a:spLocks/>
          </p:cNvSpPr>
          <p:nvPr/>
        </p:nvSpPr>
        <p:spPr>
          <a:xfrm>
            <a:off x="3718067" y="506934"/>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20</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3503179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411760" y="1196752"/>
            <a:ext cx="4601571" cy="4896544"/>
          </a:xfrm>
          <a:ln>
            <a:solidFill>
              <a:schemeClr val="tx1"/>
            </a:solidFill>
          </a:ln>
        </p:spPr>
      </p:pic>
      <p:sp>
        <p:nvSpPr>
          <p:cNvPr id="3" name="Θέση κειμένου 1"/>
          <p:cNvSpPr txBox="1">
            <a:spLocks/>
          </p:cNvSpPr>
          <p:nvPr/>
        </p:nvSpPr>
        <p:spPr>
          <a:xfrm>
            <a:off x="3872247" y="649585"/>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16177940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a:t>Επόπτες: </a:t>
            </a:r>
            <a:r>
              <a:rPr lang="fr-FR" sz="2800" dirty="0"/>
              <a:t>Jean Crespin, Conrad </a:t>
            </a:r>
            <a:r>
              <a:rPr lang="fr-FR" sz="2800" dirty="0" err="1"/>
              <a:t>Badius</a:t>
            </a:r>
            <a:r>
              <a:rPr lang="fr-FR" sz="2800" dirty="0"/>
              <a:t>, Robert Estienne</a:t>
            </a:r>
            <a:br>
              <a:rPr lang="fr-FR" sz="2800" dirty="0"/>
            </a:br>
            <a:r>
              <a:rPr lang="fr-FR" sz="2800" dirty="0"/>
              <a:t>Laurent de Normandie – </a:t>
            </a:r>
            <a:r>
              <a:rPr lang="el-GR" sz="2800" dirty="0"/>
              <a:t>Ιωάννης Καλβίνος</a:t>
            </a: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63688" y="2060848"/>
            <a:ext cx="6048672" cy="4171004"/>
          </a:xfrm>
          <a:ln>
            <a:solidFill>
              <a:schemeClr val="tx1"/>
            </a:solidFill>
          </a:ln>
        </p:spPr>
      </p:pic>
      <p:sp>
        <p:nvSpPr>
          <p:cNvPr id="5" name="Θέση κειμένου 1"/>
          <p:cNvSpPr txBox="1">
            <a:spLocks/>
          </p:cNvSpPr>
          <p:nvPr/>
        </p:nvSpPr>
        <p:spPr>
          <a:xfrm>
            <a:off x="3898087" y="1513681"/>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14029777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60648"/>
            <a:ext cx="8229600" cy="1143000"/>
          </a:xfrm>
        </p:spPr>
        <p:txBody>
          <a:bodyPr>
            <a:normAutofit fontScale="90000"/>
          </a:bodyPr>
          <a:lstStyle/>
          <a:p>
            <a:r>
              <a:rPr lang="el-GR" dirty="0"/>
              <a:t>Ευαγγελικός ζήλος &amp; διεκδίκηση της νομιμότητας, 1555-1562</a:t>
            </a:r>
          </a:p>
        </p:txBody>
      </p:sp>
      <p:sp>
        <p:nvSpPr>
          <p:cNvPr id="3" name="Θέση περιεχομένου 2"/>
          <p:cNvSpPr>
            <a:spLocks noGrp="1"/>
          </p:cNvSpPr>
          <p:nvPr>
            <p:ph idx="1"/>
          </p:nvPr>
        </p:nvSpPr>
        <p:spPr>
          <a:xfrm>
            <a:off x="457200" y="1983569"/>
            <a:ext cx="4330824" cy="4325751"/>
          </a:xfrm>
        </p:spPr>
        <p:txBody>
          <a:bodyPr>
            <a:normAutofit fontScale="77500" lnSpcReduction="20000"/>
          </a:bodyPr>
          <a:lstStyle/>
          <a:p>
            <a:r>
              <a:rPr lang="el-GR" sz="3100" b="1" dirty="0"/>
              <a:t>1555</a:t>
            </a:r>
            <a:r>
              <a:rPr lang="el-GR" sz="3100" dirty="0"/>
              <a:t> συγκρότηση Παρισινής </a:t>
            </a:r>
            <a:r>
              <a:rPr lang="el-GR" sz="3100" dirty="0" smtClean="0"/>
              <a:t>Εκκλησίας.</a:t>
            </a:r>
            <a:endParaRPr lang="el-GR" sz="3100" dirty="0"/>
          </a:p>
          <a:p>
            <a:r>
              <a:rPr lang="el-GR" sz="3100" dirty="0"/>
              <a:t>Αποστολή παστόρων από τη </a:t>
            </a:r>
            <a:r>
              <a:rPr lang="el-GR" sz="3100" dirty="0" smtClean="0"/>
              <a:t>Γενεύη.</a:t>
            </a:r>
            <a:endParaRPr lang="el-GR" sz="3100" dirty="0"/>
          </a:p>
          <a:p>
            <a:r>
              <a:rPr lang="el-GR" sz="3100" dirty="0"/>
              <a:t>Δημιουργία εκκλησιαστικής οργάνωσης σε εθνικό </a:t>
            </a:r>
            <a:r>
              <a:rPr lang="el-GR" sz="3100" dirty="0" smtClean="0"/>
              <a:t>επίπεδο.</a:t>
            </a:r>
            <a:endParaRPr lang="el-GR" sz="3100" dirty="0"/>
          </a:p>
          <a:p>
            <a:r>
              <a:rPr lang="el-GR" sz="3100" dirty="0" err="1"/>
              <a:t>Ομογενοποίηση</a:t>
            </a:r>
            <a:r>
              <a:rPr lang="el-GR" sz="3100" dirty="0"/>
              <a:t> «ετερόδοξης πολυφωνίας</a:t>
            </a:r>
            <a:r>
              <a:rPr lang="el-GR" sz="3100" dirty="0" smtClean="0"/>
              <a:t>».</a:t>
            </a:r>
            <a:endParaRPr lang="el-GR" sz="3100" dirty="0"/>
          </a:p>
          <a:p>
            <a:r>
              <a:rPr lang="el-GR" sz="3100" b="1" dirty="0"/>
              <a:t>1557</a:t>
            </a:r>
            <a:r>
              <a:rPr lang="el-GR" sz="3100" dirty="0"/>
              <a:t> πρώτη περιφερειακή Σύνοδος </a:t>
            </a:r>
            <a:r>
              <a:rPr lang="el-GR" sz="3100" dirty="0" err="1"/>
              <a:t>Poitiers</a:t>
            </a:r>
            <a:r>
              <a:rPr lang="el-GR" sz="3100" dirty="0"/>
              <a:t> (72 εκκλησίες</a:t>
            </a:r>
            <a:r>
              <a:rPr lang="el-GR" sz="3100" dirty="0" smtClean="0"/>
              <a:t>).</a:t>
            </a:r>
            <a:endParaRPr lang="el-GR" sz="3100" dirty="0"/>
          </a:p>
          <a:p>
            <a:endParaRPr lang="el-GR"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92080" y="1983569"/>
            <a:ext cx="3168127" cy="4104456"/>
          </a:xfrm>
          <a:prstGeom prst="rect">
            <a:avLst/>
          </a:prstGeom>
          <a:ln>
            <a:solidFill>
              <a:schemeClr val="tx1"/>
            </a:solidFill>
          </a:ln>
        </p:spPr>
      </p:pic>
      <p:sp>
        <p:nvSpPr>
          <p:cNvPr id="5" name="Θέση κειμένου 1"/>
          <p:cNvSpPr txBox="1">
            <a:spLocks/>
          </p:cNvSpPr>
          <p:nvPr/>
        </p:nvSpPr>
        <p:spPr>
          <a:xfrm>
            <a:off x="5986206" y="1436402"/>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22</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5611463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Κορύφωση εκδοτικής παραγωγής Γενεύης</a:t>
            </a:r>
          </a:p>
        </p:txBody>
      </p:sp>
      <p:sp>
        <p:nvSpPr>
          <p:cNvPr id="3" name="Θέση περιεχομένου 2"/>
          <p:cNvSpPr>
            <a:spLocks noGrp="1"/>
          </p:cNvSpPr>
          <p:nvPr>
            <p:ph idx="1"/>
          </p:nvPr>
        </p:nvSpPr>
        <p:spPr>
          <a:xfrm>
            <a:off x="457200" y="2132856"/>
            <a:ext cx="8229600" cy="3096344"/>
          </a:xfrm>
        </p:spPr>
        <p:txBody>
          <a:bodyPr>
            <a:normAutofit/>
          </a:bodyPr>
          <a:lstStyle/>
          <a:p>
            <a:pPr>
              <a:lnSpc>
                <a:spcPct val="120000"/>
              </a:lnSpc>
            </a:pPr>
            <a:r>
              <a:rPr lang="el-GR" sz="2400" dirty="0"/>
              <a:t>Βιβλικοί </a:t>
            </a:r>
            <a:r>
              <a:rPr lang="el-GR" sz="2400" dirty="0" smtClean="0"/>
              <a:t>σχολιασμοί.</a:t>
            </a:r>
            <a:endParaRPr lang="el-GR" sz="2400" dirty="0"/>
          </a:p>
          <a:p>
            <a:pPr>
              <a:lnSpc>
                <a:spcPct val="120000"/>
              </a:lnSpc>
            </a:pPr>
            <a:r>
              <a:rPr lang="el-GR" sz="2400" dirty="0"/>
              <a:t>Εκδόσεις της Καινής </a:t>
            </a:r>
            <a:r>
              <a:rPr lang="el-GR" sz="2400" dirty="0" smtClean="0"/>
              <a:t>Διαθήκης.</a:t>
            </a:r>
            <a:endParaRPr lang="el-GR" sz="2400" dirty="0"/>
          </a:p>
          <a:p>
            <a:pPr>
              <a:lnSpc>
                <a:spcPct val="120000"/>
              </a:lnSpc>
            </a:pPr>
            <a:r>
              <a:rPr lang="el-GR" sz="2400" dirty="0"/>
              <a:t>Εγχειρίδια </a:t>
            </a:r>
            <a:r>
              <a:rPr lang="el-GR" sz="2400" dirty="0" smtClean="0"/>
              <a:t>κατήχησης.</a:t>
            </a:r>
            <a:endParaRPr lang="el-GR" sz="2400" dirty="0"/>
          </a:p>
          <a:p>
            <a:pPr>
              <a:lnSpc>
                <a:spcPct val="120000"/>
              </a:lnSpc>
            </a:pPr>
            <a:r>
              <a:rPr lang="el-GR" sz="2400" dirty="0"/>
              <a:t>Διατριβές Καλβίνου, </a:t>
            </a:r>
            <a:r>
              <a:rPr lang="el-GR" sz="2400" dirty="0" err="1"/>
              <a:t>Beza</a:t>
            </a:r>
            <a:r>
              <a:rPr lang="el-GR" sz="2400" dirty="0"/>
              <a:t>, </a:t>
            </a:r>
            <a:r>
              <a:rPr lang="el-GR" sz="2400" dirty="0" err="1" smtClean="0"/>
              <a:t>Viret</a:t>
            </a:r>
            <a:r>
              <a:rPr lang="el-GR" sz="2400" dirty="0" smtClean="0"/>
              <a:t>.</a:t>
            </a:r>
            <a:endParaRPr lang="el-GR" sz="2400" dirty="0"/>
          </a:p>
          <a:p>
            <a:pPr>
              <a:lnSpc>
                <a:spcPct val="120000"/>
              </a:lnSpc>
            </a:pPr>
            <a:r>
              <a:rPr lang="el-GR" sz="2400" dirty="0"/>
              <a:t>Πολεμικά </a:t>
            </a:r>
            <a:r>
              <a:rPr lang="el-GR" sz="2400" dirty="0" smtClean="0"/>
              <a:t>κείμενα.</a:t>
            </a:r>
            <a:endParaRPr lang="el-GR" sz="2400" dirty="0"/>
          </a:p>
        </p:txBody>
      </p:sp>
    </p:spTree>
    <p:extLst>
      <p:ext uri="{BB962C8B-B14F-4D97-AF65-F5344CB8AC3E}">
        <p14:creationId xmlns:p14="http://schemas.microsoft.com/office/powerpoint/2010/main" xmlns="" val="34721510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Κορύφωση εκδοτικής παραγωγής </a:t>
            </a:r>
            <a:r>
              <a:rPr lang="el-GR" dirty="0" smtClean="0"/>
              <a:t>Γενεύης 1</a:t>
            </a:r>
            <a:endParaRPr lang="el-GR" dirty="0"/>
          </a:p>
        </p:txBody>
      </p:sp>
      <p:sp>
        <p:nvSpPr>
          <p:cNvPr id="3" name="Θέση περιεχομένου 2"/>
          <p:cNvSpPr>
            <a:spLocks noGrp="1"/>
          </p:cNvSpPr>
          <p:nvPr>
            <p:ph idx="1"/>
          </p:nvPr>
        </p:nvSpPr>
        <p:spPr>
          <a:xfrm>
            <a:off x="457200" y="1700808"/>
            <a:ext cx="8229600" cy="4525963"/>
          </a:xfrm>
        </p:spPr>
        <p:txBody>
          <a:bodyPr>
            <a:normAutofit/>
          </a:bodyPr>
          <a:lstStyle/>
          <a:p>
            <a:pPr>
              <a:lnSpc>
                <a:spcPct val="120000"/>
              </a:lnSpc>
            </a:pPr>
            <a:r>
              <a:rPr lang="el-GR" sz="2400" dirty="0" smtClean="0"/>
              <a:t>Ψαλμοί </a:t>
            </a:r>
            <a:r>
              <a:rPr lang="el-GR" sz="2400" dirty="0"/>
              <a:t>του Δαυίδ (</a:t>
            </a:r>
            <a:r>
              <a:rPr lang="el-GR" sz="2400" dirty="0" err="1"/>
              <a:t>Clément</a:t>
            </a:r>
            <a:r>
              <a:rPr lang="el-GR" sz="2400" dirty="0"/>
              <a:t> </a:t>
            </a:r>
            <a:r>
              <a:rPr lang="el-GR" sz="2400" dirty="0" err="1"/>
              <a:t>Marot</a:t>
            </a:r>
            <a:r>
              <a:rPr lang="el-GR" sz="2400" dirty="0"/>
              <a:t> – </a:t>
            </a:r>
            <a:r>
              <a:rPr lang="el-GR" sz="2400" dirty="0" err="1"/>
              <a:t>Théodore</a:t>
            </a:r>
            <a:r>
              <a:rPr lang="el-GR" sz="2400" dirty="0"/>
              <a:t> </a:t>
            </a:r>
            <a:r>
              <a:rPr lang="el-GR" sz="2400" dirty="0" err="1"/>
              <a:t>Beza</a:t>
            </a:r>
            <a:r>
              <a:rPr lang="el-GR" sz="2400" dirty="0"/>
              <a:t>), εγερτήριο σάλπισμα νέας θρησκείας, ύστατος λόγος </a:t>
            </a:r>
            <a:r>
              <a:rPr lang="el-GR" sz="2400" dirty="0" smtClean="0"/>
              <a:t>μαρτύρων.</a:t>
            </a:r>
            <a:endParaRPr lang="el-GR" sz="2400" dirty="0"/>
          </a:p>
          <a:p>
            <a:pPr>
              <a:lnSpc>
                <a:spcPct val="120000"/>
              </a:lnSpc>
            </a:pPr>
            <a:r>
              <a:rPr lang="el-GR" sz="2400" dirty="0"/>
              <a:t>114ος Ψαλμός, θάνατος μάρτυρα=έξοδος από φαραωνική </a:t>
            </a:r>
            <a:r>
              <a:rPr lang="el-GR" sz="2400" dirty="0" smtClean="0"/>
              <a:t>Αίγυπτο.</a:t>
            </a:r>
            <a:endParaRPr lang="el-GR" sz="2400" dirty="0"/>
          </a:p>
          <a:p>
            <a:pPr>
              <a:lnSpc>
                <a:spcPct val="120000"/>
              </a:lnSpc>
            </a:pPr>
            <a:r>
              <a:rPr lang="el-GR" sz="2400" dirty="0"/>
              <a:t>6ος Ψαλμός, τελική δικαίωση μαρτύρων &amp; θεϊκή τιμωρία </a:t>
            </a:r>
            <a:r>
              <a:rPr lang="el-GR" sz="2400" dirty="0" smtClean="0"/>
              <a:t>διωκτών.</a:t>
            </a:r>
            <a:endParaRPr lang="el-GR" sz="2400" dirty="0"/>
          </a:p>
          <a:p>
            <a:pPr>
              <a:lnSpc>
                <a:spcPct val="120000"/>
              </a:lnSpc>
            </a:pPr>
            <a:r>
              <a:rPr lang="el-GR" sz="2400" dirty="0"/>
              <a:t>9ος, 58ος, 79ος Ψαλμός, βεβαιότητα Θείας </a:t>
            </a:r>
            <a:r>
              <a:rPr lang="el-GR" sz="2400" dirty="0" smtClean="0"/>
              <a:t>Δίκης.</a:t>
            </a:r>
            <a:endParaRPr lang="el-GR" sz="2400" dirty="0"/>
          </a:p>
        </p:txBody>
      </p:sp>
    </p:spTree>
    <p:extLst>
      <p:ext uri="{BB962C8B-B14F-4D97-AF65-F5344CB8AC3E}">
        <p14:creationId xmlns:p14="http://schemas.microsoft.com/office/powerpoint/2010/main" xmlns="" val="603301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5951" y="1404000"/>
            <a:ext cx="8229600" cy="5328592"/>
          </a:xfrm>
        </p:spPr>
        <p:txBody>
          <a:bodyPr>
            <a:normAutofit fontScale="62500" lnSpcReduction="20000"/>
          </a:bodyPr>
          <a:lstStyle/>
          <a:p>
            <a:pPr>
              <a:lnSpc>
                <a:spcPct val="120000"/>
              </a:lnSpc>
            </a:pPr>
            <a:r>
              <a:rPr lang="el-GR" sz="3800" dirty="0"/>
              <a:t>Κυριακή 5 Σεπτεμβρίου 1557, επεισόδιο οδού </a:t>
            </a:r>
            <a:r>
              <a:rPr lang="fr-FR" sz="3800" dirty="0" smtClean="0"/>
              <a:t>Saint-Jacques</a:t>
            </a:r>
            <a:r>
              <a:rPr lang="el-GR" sz="3800" dirty="0" smtClean="0"/>
              <a:t>.</a:t>
            </a:r>
            <a:endParaRPr lang="fr-FR" sz="3800" dirty="0"/>
          </a:p>
          <a:p>
            <a:pPr>
              <a:lnSpc>
                <a:spcPct val="120000"/>
              </a:lnSpc>
            </a:pPr>
            <a:r>
              <a:rPr lang="fr-FR" sz="3800" dirty="0"/>
              <a:t>Apologie ou </a:t>
            </a:r>
            <a:r>
              <a:rPr lang="fr-FR" sz="3800" dirty="0" err="1"/>
              <a:t>deffense</a:t>
            </a:r>
            <a:r>
              <a:rPr lang="fr-FR" sz="3800" dirty="0"/>
              <a:t> des bons </a:t>
            </a:r>
            <a:r>
              <a:rPr lang="fr-FR" sz="3800" dirty="0" err="1"/>
              <a:t>chrestiens</a:t>
            </a:r>
            <a:r>
              <a:rPr lang="fr-FR" sz="3800" dirty="0"/>
              <a:t>, </a:t>
            </a:r>
            <a:r>
              <a:rPr lang="el-GR" sz="3800" dirty="0"/>
              <a:t>υπαιτιότητα Καθολικών μοναχών &amp; </a:t>
            </a:r>
            <a:r>
              <a:rPr lang="el-GR" sz="3800" dirty="0" smtClean="0"/>
              <a:t>κηρύκων.</a:t>
            </a:r>
            <a:endParaRPr lang="el-GR" sz="3800" dirty="0"/>
          </a:p>
          <a:p>
            <a:pPr>
              <a:lnSpc>
                <a:spcPct val="120000"/>
              </a:lnSpc>
            </a:pPr>
            <a:r>
              <a:rPr lang="el-GR" sz="3800" dirty="0"/>
              <a:t>Μάιος 1558, 2 δημόσιες συγκεντρώσεις, </a:t>
            </a:r>
            <a:r>
              <a:rPr lang="fr-FR" sz="3800" dirty="0"/>
              <a:t>Petit &amp; Grand Pré-aux-Clercs, </a:t>
            </a:r>
            <a:r>
              <a:rPr lang="el-GR" sz="3800" dirty="0"/>
              <a:t>αριστερή όχθη </a:t>
            </a:r>
            <a:r>
              <a:rPr lang="el-GR" sz="3800" dirty="0" smtClean="0"/>
              <a:t>Σηκουάνα.</a:t>
            </a:r>
            <a:endParaRPr lang="el-GR" sz="3800" dirty="0"/>
          </a:p>
          <a:p>
            <a:pPr>
              <a:lnSpc>
                <a:spcPct val="120000"/>
              </a:lnSpc>
            </a:pPr>
            <a:r>
              <a:rPr lang="el-GR" sz="3800" dirty="0"/>
              <a:t>8.000 άτομα, συμμετοχή </a:t>
            </a:r>
            <a:r>
              <a:rPr lang="fr-FR" sz="3800" dirty="0"/>
              <a:t>Antoine de </a:t>
            </a:r>
            <a:r>
              <a:rPr lang="fr-FR" sz="3800" dirty="0" smtClean="0"/>
              <a:t>Bourbon</a:t>
            </a:r>
            <a:r>
              <a:rPr lang="el-GR" sz="3800" dirty="0" smtClean="0"/>
              <a:t>.</a:t>
            </a:r>
            <a:endParaRPr lang="fr-FR" sz="3800" dirty="0"/>
          </a:p>
          <a:p>
            <a:pPr>
              <a:lnSpc>
                <a:spcPct val="120000"/>
              </a:lnSpc>
            </a:pPr>
            <a:r>
              <a:rPr lang="el-GR" sz="3800" dirty="0"/>
              <a:t>Αίσθηση επερχόμενου «πληρώματος του χρόνου</a:t>
            </a:r>
            <a:r>
              <a:rPr lang="el-GR" sz="3800" dirty="0" smtClean="0"/>
              <a:t>».</a:t>
            </a:r>
            <a:endParaRPr lang="el-GR" sz="3800" dirty="0"/>
          </a:p>
          <a:p>
            <a:pPr>
              <a:lnSpc>
                <a:spcPct val="120000"/>
              </a:lnSpc>
            </a:pPr>
            <a:r>
              <a:rPr lang="el-GR" sz="3800" dirty="0"/>
              <a:t>Ειρήνη </a:t>
            </a:r>
            <a:r>
              <a:rPr lang="fr-FR" sz="3800" dirty="0"/>
              <a:t>Cateau-Cambrésis, 3 </a:t>
            </a:r>
            <a:r>
              <a:rPr lang="el-GR" sz="3800" dirty="0"/>
              <a:t>Απριλίου 1559, τερματισμός ιταλικών </a:t>
            </a:r>
            <a:r>
              <a:rPr lang="el-GR" sz="3800" dirty="0" smtClean="0"/>
              <a:t>πολέμων.</a:t>
            </a:r>
            <a:endParaRPr lang="el-GR" sz="3800" dirty="0"/>
          </a:p>
          <a:p>
            <a:pPr>
              <a:lnSpc>
                <a:spcPct val="120000"/>
              </a:lnSpc>
            </a:pPr>
            <a:r>
              <a:rPr lang="el-GR" sz="3800" dirty="0"/>
              <a:t>10 Ιουνίου 1559, αναμέτρηση δικαστή </a:t>
            </a:r>
            <a:r>
              <a:rPr lang="fr-FR" sz="3800" dirty="0"/>
              <a:t>Anne du Bourg </a:t>
            </a:r>
            <a:r>
              <a:rPr lang="el-GR" sz="3800" dirty="0"/>
              <a:t>με Ερρίκο Β’ στην ολομέλεια του Β.Δ.</a:t>
            </a:r>
          </a:p>
          <a:p>
            <a:endParaRPr lang="el-GR" dirty="0"/>
          </a:p>
        </p:txBody>
      </p:sp>
      <p:sp>
        <p:nvSpPr>
          <p:cNvPr id="4" name="Τίτλος 1"/>
          <p:cNvSpPr>
            <a:spLocks noGrp="1"/>
          </p:cNvSpPr>
          <p:nvPr>
            <p:ph type="title"/>
          </p:nvPr>
        </p:nvSpPr>
        <p:spPr>
          <a:xfrm>
            <a:off x="457200" y="274638"/>
            <a:ext cx="8229600" cy="1143000"/>
          </a:xfrm>
        </p:spPr>
        <p:txBody>
          <a:bodyPr>
            <a:normAutofit fontScale="90000"/>
          </a:bodyPr>
          <a:lstStyle/>
          <a:p>
            <a:r>
              <a:rPr lang="el-GR" dirty="0"/>
              <a:t>Κορύφωση εκδοτικής παραγωγής </a:t>
            </a:r>
            <a:r>
              <a:rPr lang="el-GR" dirty="0" smtClean="0"/>
              <a:t>Γενεύης 2</a:t>
            </a:r>
            <a:endParaRPr lang="el-GR" dirty="0"/>
          </a:p>
        </p:txBody>
      </p:sp>
    </p:spTree>
    <p:extLst>
      <p:ext uri="{BB962C8B-B14F-4D97-AF65-F5344CB8AC3E}">
        <p14:creationId xmlns:p14="http://schemas.microsoft.com/office/powerpoint/2010/main" xmlns="" val="21167237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63688" y="1556792"/>
            <a:ext cx="5952897" cy="4525962"/>
          </a:xfrm>
          <a:ln>
            <a:solidFill>
              <a:schemeClr val="tx1"/>
            </a:solidFill>
          </a:ln>
        </p:spPr>
      </p:pic>
      <p:sp>
        <p:nvSpPr>
          <p:cNvPr id="3" name="Θέση κειμένου 1"/>
          <p:cNvSpPr txBox="1">
            <a:spLocks/>
          </p:cNvSpPr>
          <p:nvPr/>
        </p:nvSpPr>
        <p:spPr>
          <a:xfrm>
            <a:off x="3850199" y="1009625"/>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23</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1523519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51520" y="1417207"/>
            <a:ext cx="4464496" cy="2088232"/>
          </a:xfrm>
        </p:spPr>
        <p:txBody>
          <a:bodyPr>
            <a:normAutofit fontScale="85000" lnSpcReduction="20000"/>
          </a:bodyPr>
          <a:lstStyle/>
          <a:p>
            <a:r>
              <a:rPr lang="el-GR" sz="2800" dirty="0"/>
              <a:t>Φυλάκιση, δίκη &amp; εκτέλεση </a:t>
            </a:r>
            <a:r>
              <a:rPr lang="el-GR" sz="2800" dirty="0" err="1"/>
              <a:t>du</a:t>
            </a:r>
            <a:r>
              <a:rPr lang="el-GR" sz="2800" dirty="0"/>
              <a:t> </a:t>
            </a:r>
            <a:r>
              <a:rPr lang="el-GR" sz="2800" dirty="0" err="1" smtClean="0"/>
              <a:t>Bourg</a:t>
            </a:r>
            <a:r>
              <a:rPr lang="el-GR" sz="2800" dirty="0" smtClean="0"/>
              <a:t>.</a:t>
            </a:r>
            <a:endParaRPr lang="el-GR" sz="2800" dirty="0"/>
          </a:p>
          <a:p>
            <a:r>
              <a:rPr lang="el-GR" sz="2800" dirty="0"/>
              <a:t>Κείμενο φυλακής: έγκλημα εσχάτης προδοσίας, όταν ο βασιλιάς εναντιώνεται στο λόγο του </a:t>
            </a:r>
            <a:r>
              <a:rPr lang="el-GR" sz="2800" dirty="0" smtClean="0"/>
              <a:t>Θεού.</a:t>
            </a:r>
            <a:endParaRPr lang="el-GR" sz="2800" dirty="0"/>
          </a:p>
          <a:p>
            <a:endParaRPr lang="el-GR"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32040" y="1412776"/>
            <a:ext cx="3898679" cy="4115907"/>
          </a:xfrm>
          <a:prstGeom prst="rect">
            <a:avLst/>
          </a:prstGeom>
          <a:ln>
            <a:solidFill>
              <a:schemeClr val="tx1"/>
            </a:solidFill>
          </a:ln>
        </p:spPr>
      </p:pic>
      <p:sp>
        <p:nvSpPr>
          <p:cNvPr id="5" name="Θέση κειμένου 1"/>
          <p:cNvSpPr txBox="1">
            <a:spLocks/>
          </p:cNvSpPr>
          <p:nvPr/>
        </p:nvSpPr>
        <p:spPr>
          <a:xfrm>
            <a:off x="5991442" y="865609"/>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39022984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331640" y="1268760"/>
            <a:ext cx="6663992" cy="4525962"/>
          </a:xfrm>
          <a:ln>
            <a:solidFill>
              <a:schemeClr val="tx1"/>
            </a:solidFill>
          </a:ln>
        </p:spPr>
      </p:pic>
      <p:sp>
        <p:nvSpPr>
          <p:cNvPr id="3" name="Θέση κειμένου 1"/>
          <p:cNvSpPr txBox="1">
            <a:spLocks/>
          </p:cNvSpPr>
          <p:nvPr/>
        </p:nvSpPr>
        <p:spPr>
          <a:xfrm>
            <a:off x="3773699" y="721593"/>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25</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34772585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65314" y="1052736"/>
            <a:ext cx="4395876" cy="4104455"/>
          </a:xfrm>
        </p:spPr>
        <p:txBody>
          <a:bodyPr>
            <a:normAutofit fontScale="85000" lnSpcReduction="20000"/>
          </a:bodyPr>
          <a:lstStyle/>
          <a:p>
            <a:r>
              <a:rPr lang="el-GR" sz="2800" dirty="0"/>
              <a:t>Ιούλιος 1559, αιφνίδιος θάνατος Ερρίκου Β</a:t>
            </a:r>
            <a:r>
              <a:rPr lang="el-GR" sz="2800" dirty="0" smtClean="0"/>
              <a:t>΄.</a:t>
            </a:r>
            <a:endParaRPr lang="el-GR" sz="2800" dirty="0"/>
          </a:p>
          <a:p>
            <a:r>
              <a:rPr lang="el-GR" sz="2800" dirty="0" smtClean="0"/>
              <a:t>Ανάρρηση </a:t>
            </a:r>
            <a:r>
              <a:rPr lang="el-GR" sz="2800" dirty="0"/>
              <a:t>Φραγκίσκου Β</a:t>
            </a:r>
            <a:r>
              <a:rPr lang="el-GR" sz="2800" dirty="0" smtClean="0"/>
              <a:t>΄. </a:t>
            </a:r>
            <a:endParaRPr lang="el-GR" sz="2800" dirty="0"/>
          </a:p>
          <a:p>
            <a:r>
              <a:rPr lang="el-GR" sz="2800" dirty="0" smtClean="0"/>
              <a:t>Επικράτηση </a:t>
            </a:r>
            <a:r>
              <a:rPr lang="el-GR" sz="2800" dirty="0"/>
              <a:t>οίκου των </a:t>
            </a:r>
            <a:r>
              <a:rPr lang="fr-FR" sz="2800" dirty="0"/>
              <a:t>Guise, </a:t>
            </a:r>
            <a:r>
              <a:rPr lang="el-GR" sz="2800" dirty="0"/>
              <a:t>αντίπαλος πόλος </a:t>
            </a:r>
            <a:r>
              <a:rPr lang="fr-FR" sz="2800" dirty="0" smtClean="0"/>
              <a:t>Louis de </a:t>
            </a:r>
            <a:r>
              <a:rPr lang="fr-FR" sz="2800" dirty="0"/>
              <a:t>Condé, Antoine de </a:t>
            </a:r>
            <a:r>
              <a:rPr lang="fr-FR" sz="2800" dirty="0" smtClean="0"/>
              <a:t>Bourbon</a:t>
            </a:r>
            <a:r>
              <a:rPr lang="el-GR" sz="2800" dirty="0" smtClean="0"/>
              <a:t>.</a:t>
            </a:r>
            <a:endParaRPr lang="fr-FR" sz="2800" dirty="0"/>
          </a:p>
          <a:p>
            <a:r>
              <a:rPr lang="el-GR" sz="2800" dirty="0" err="1"/>
              <a:t>Ξ</a:t>
            </a:r>
            <a:r>
              <a:rPr lang="el-GR" sz="2800" dirty="0" err="1" smtClean="0"/>
              <a:t>ενικότητα</a:t>
            </a:r>
            <a:r>
              <a:rPr lang="el-GR" sz="2800" dirty="0" smtClean="0"/>
              <a:t> </a:t>
            </a:r>
            <a:r>
              <a:rPr lang="el-GR" sz="2800" dirty="0"/>
              <a:t>των </a:t>
            </a:r>
            <a:r>
              <a:rPr lang="fr-FR" sz="2800" dirty="0"/>
              <a:t>Guise, </a:t>
            </a:r>
            <a:r>
              <a:rPr lang="el-GR" sz="2800" dirty="0" err="1"/>
              <a:t>γαλλικότητα</a:t>
            </a:r>
            <a:r>
              <a:rPr lang="el-GR" sz="2800" dirty="0"/>
              <a:t> των πριγκήπων εξ αίματος, προστατών των Καλβινιστών (φεουδαλικό πλαίσιο αντιπαράθεσης</a:t>
            </a:r>
            <a:r>
              <a:rPr lang="el-GR" sz="2800" dirty="0" smtClean="0"/>
              <a:t>).</a:t>
            </a:r>
            <a:endParaRPr lang="el-GR" sz="2800" dirty="0"/>
          </a:p>
          <a:p>
            <a:endParaRPr lang="el-GR"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69528" y="1052736"/>
            <a:ext cx="3413227" cy="5030019"/>
          </a:xfrm>
          <a:prstGeom prst="rect">
            <a:avLst/>
          </a:prstGeom>
        </p:spPr>
      </p:pic>
      <p:sp>
        <p:nvSpPr>
          <p:cNvPr id="5" name="Θέση κειμένου 1"/>
          <p:cNvSpPr txBox="1">
            <a:spLocks/>
          </p:cNvSpPr>
          <p:nvPr/>
        </p:nvSpPr>
        <p:spPr>
          <a:xfrm>
            <a:off x="5986204" y="505569"/>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7854113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19672" y="1412776"/>
            <a:ext cx="6083282" cy="4525962"/>
          </a:xfrm>
          <a:ln>
            <a:solidFill>
              <a:schemeClr val="tx1"/>
            </a:solidFill>
          </a:ln>
        </p:spPr>
      </p:pic>
      <p:sp>
        <p:nvSpPr>
          <p:cNvPr id="3" name="Θέση κειμένου 1"/>
          <p:cNvSpPr txBox="1">
            <a:spLocks/>
          </p:cNvSpPr>
          <p:nvPr/>
        </p:nvSpPr>
        <p:spPr>
          <a:xfrm>
            <a:off x="3771376" y="848830"/>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27</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4244772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4156" y="692696"/>
            <a:ext cx="8229600" cy="1143000"/>
          </a:xfrm>
        </p:spPr>
        <p:txBody>
          <a:bodyPr>
            <a:normAutofit fontScale="90000"/>
          </a:bodyPr>
          <a:lstStyle/>
          <a:p>
            <a:r>
              <a:rPr lang="el-GR" dirty="0"/>
              <a:t>Έντυπο </a:t>
            </a:r>
            <a:r>
              <a:rPr lang="el-GR" dirty="0" smtClean="0"/>
              <a:t>και </a:t>
            </a:r>
            <a:r>
              <a:rPr lang="el-GR" dirty="0"/>
              <a:t>ο κόσμος των τεχνιτών στη Γαλλία, 16ος αιώνας</a:t>
            </a:r>
            <a:br>
              <a:rPr lang="el-GR" dirty="0"/>
            </a:br>
            <a:endParaRPr lang="el-GR" dirty="0"/>
          </a:p>
        </p:txBody>
      </p:sp>
      <p:sp>
        <p:nvSpPr>
          <p:cNvPr id="3" name="Θέση περιεχομένου 2"/>
          <p:cNvSpPr>
            <a:spLocks noGrp="1"/>
          </p:cNvSpPr>
          <p:nvPr>
            <p:ph idx="1"/>
          </p:nvPr>
        </p:nvSpPr>
        <p:spPr>
          <a:xfrm>
            <a:off x="464156" y="2132856"/>
            <a:ext cx="8229600" cy="3528391"/>
          </a:xfrm>
        </p:spPr>
        <p:txBody>
          <a:bodyPr>
            <a:normAutofit fontScale="77500" lnSpcReduction="20000"/>
          </a:bodyPr>
          <a:lstStyle/>
          <a:p>
            <a:r>
              <a:rPr lang="el-GR" sz="3100" dirty="0"/>
              <a:t>Βιβλία ωρών, βίοι αγίων, τεχνικά εγχειρίδια, γαλλικές μεταφράσεις </a:t>
            </a:r>
            <a:r>
              <a:rPr lang="el-GR" sz="3100" dirty="0" smtClean="0"/>
              <a:t>Βίβλου.</a:t>
            </a:r>
            <a:endParaRPr lang="el-GR" sz="3100" dirty="0"/>
          </a:p>
          <a:p>
            <a:r>
              <a:rPr lang="el-GR" sz="3100" dirty="0"/>
              <a:t>Αγορά - ανάγνωση – μεταπώληση, </a:t>
            </a:r>
            <a:r>
              <a:rPr lang="el-GR" sz="3100" dirty="0" smtClean="0"/>
              <a:t>δανεισμός.</a:t>
            </a:r>
            <a:endParaRPr lang="el-GR" sz="3100" dirty="0"/>
          </a:p>
          <a:p>
            <a:r>
              <a:rPr lang="el-GR" sz="3100" dirty="0"/>
              <a:t>Πρακτικές </a:t>
            </a:r>
            <a:r>
              <a:rPr lang="el-GR" sz="3100" dirty="0" smtClean="0"/>
              <a:t>ανάγνωσης.</a:t>
            </a:r>
            <a:endParaRPr lang="el-GR" sz="3100" dirty="0"/>
          </a:p>
          <a:p>
            <a:r>
              <a:rPr lang="el-GR" sz="3100" dirty="0"/>
              <a:t>Βιβλία, κοινό κτήμα (οικογένειες, συντεχνίες</a:t>
            </a:r>
            <a:r>
              <a:rPr lang="el-GR" sz="3100" dirty="0" smtClean="0"/>
              <a:t>).</a:t>
            </a:r>
            <a:endParaRPr lang="el-GR" sz="3100" dirty="0"/>
          </a:p>
          <a:p>
            <a:r>
              <a:rPr lang="el-GR" sz="3100" dirty="0"/>
              <a:t>Φυλλάδια, αφίσες (</a:t>
            </a:r>
            <a:r>
              <a:rPr lang="fr-FR" sz="3100" dirty="0"/>
              <a:t>images volantes, placards, canards</a:t>
            </a:r>
            <a:r>
              <a:rPr lang="fr-FR" sz="3100" dirty="0" smtClean="0"/>
              <a:t>)</a:t>
            </a:r>
            <a:r>
              <a:rPr lang="el-GR" sz="3100" dirty="0" smtClean="0"/>
              <a:t>.</a:t>
            </a:r>
            <a:endParaRPr lang="fr-FR" sz="3100" dirty="0"/>
          </a:p>
          <a:p>
            <a:r>
              <a:rPr lang="el-GR" sz="3100" dirty="0"/>
              <a:t>Πρωτοκαθεδρία θρησκευτικών τίτλων, εμφανής απήχηση έργου ομάδας </a:t>
            </a:r>
            <a:r>
              <a:rPr lang="fr-FR" sz="3100" dirty="0"/>
              <a:t>Meaux (</a:t>
            </a:r>
            <a:r>
              <a:rPr lang="el-GR" sz="3100" dirty="0"/>
              <a:t>Καινή Διαθήκη </a:t>
            </a:r>
            <a:r>
              <a:rPr lang="fr-FR" sz="3100" dirty="0" err="1"/>
              <a:t>Lefevre</a:t>
            </a:r>
            <a:r>
              <a:rPr lang="fr-FR" sz="3100" dirty="0"/>
              <a:t> d’Etaples, 1521</a:t>
            </a:r>
            <a:r>
              <a:rPr lang="fr-FR" sz="3100" dirty="0" smtClean="0"/>
              <a:t>)</a:t>
            </a:r>
            <a:r>
              <a:rPr lang="el-GR" sz="3100" dirty="0" smtClean="0"/>
              <a:t>.</a:t>
            </a:r>
            <a:endParaRPr lang="fr-FR" sz="3100" dirty="0"/>
          </a:p>
          <a:p>
            <a:endParaRPr lang="el-GR" dirty="0"/>
          </a:p>
        </p:txBody>
      </p:sp>
    </p:spTree>
    <p:extLst>
      <p:ext uri="{BB962C8B-B14F-4D97-AF65-F5344CB8AC3E}">
        <p14:creationId xmlns:p14="http://schemas.microsoft.com/office/powerpoint/2010/main" xmlns="" val="33718779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10-17 Μαρτίου 1560, συνομωσία της </a:t>
            </a:r>
            <a:r>
              <a:rPr lang="el-GR" dirty="0" err="1"/>
              <a:t>Amboise</a:t>
            </a:r>
            <a:endParaRPr lang="el-GR" dirty="0"/>
          </a:p>
        </p:txBody>
      </p:sp>
      <p:sp>
        <p:nvSpPr>
          <p:cNvPr id="3" name="Θέση περιεχομένου 2"/>
          <p:cNvSpPr>
            <a:spLocks noGrp="1"/>
          </p:cNvSpPr>
          <p:nvPr>
            <p:ph idx="1"/>
          </p:nvPr>
        </p:nvSpPr>
        <p:spPr>
          <a:xfrm>
            <a:off x="251520" y="1772816"/>
            <a:ext cx="5194920" cy="4525963"/>
          </a:xfrm>
        </p:spPr>
        <p:txBody>
          <a:bodyPr>
            <a:normAutofit fontScale="62500" lnSpcReduction="20000"/>
          </a:bodyPr>
          <a:lstStyle/>
          <a:p>
            <a:pPr>
              <a:lnSpc>
                <a:spcPct val="120000"/>
              </a:lnSpc>
            </a:pPr>
            <a:r>
              <a:rPr lang="el-GR" sz="3400" dirty="0"/>
              <a:t>Β.Δ. Παρισιού, «εμφάνιση ανατρεπτικών αφισών</a:t>
            </a:r>
            <a:r>
              <a:rPr lang="el-GR" sz="3400" dirty="0" smtClean="0"/>
              <a:t>».</a:t>
            </a:r>
            <a:endParaRPr lang="el-GR" sz="3400" dirty="0"/>
          </a:p>
          <a:p>
            <a:pPr>
              <a:lnSpc>
                <a:spcPct val="120000"/>
              </a:lnSpc>
            </a:pPr>
            <a:r>
              <a:rPr lang="el-GR" sz="3400" dirty="0"/>
              <a:t>Ολοκληρωμένη εξιστόρηση συμβάντων, ενισχυμένη με «αυθεντικές» </a:t>
            </a:r>
            <a:r>
              <a:rPr lang="el-GR" sz="3400" dirty="0" smtClean="0"/>
              <a:t>αφηγήσεις.</a:t>
            </a:r>
            <a:endParaRPr lang="el-GR" sz="3400" dirty="0"/>
          </a:p>
          <a:p>
            <a:pPr>
              <a:lnSpc>
                <a:spcPct val="120000"/>
              </a:lnSpc>
            </a:pPr>
            <a:r>
              <a:rPr lang="fr-FR" sz="3400" dirty="0"/>
              <a:t>Cause civile et </a:t>
            </a:r>
            <a:r>
              <a:rPr lang="fr-FR" sz="3400" dirty="0" smtClean="0"/>
              <a:t>politique</a:t>
            </a:r>
            <a:r>
              <a:rPr lang="el-GR" sz="3400" dirty="0" smtClean="0"/>
              <a:t>.</a:t>
            </a:r>
            <a:endParaRPr lang="fr-FR" sz="3400" dirty="0"/>
          </a:p>
          <a:p>
            <a:pPr>
              <a:lnSpc>
                <a:spcPct val="120000"/>
              </a:lnSpc>
            </a:pPr>
            <a:r>
              <a:rPr lang="el-GR" sz="3400" dirty="0"/>
              <a:t>Ιδιαίτερη στόχευση στους μεσοαστούς, απόπειρα διεύρυνσης μετώπου κατά των </a:t>
            </a:r>
            <a:r>
              <a:rPr lang="fr-FR" sz="3400" dirty="0" smtClean="0"/>
              <a:t>Guise</a:t>
            </a:r>
            <a:r>
              <a:rPr lang="el-GR" sz="3400" dirty="0" smtClean="0"/>
              <a:t>.</a:t>
            </a:r>
            <a:endParaRPr lang="fr-FR" sz="3400" dirty="0"/>
          </a:p>
          <a:p>
            <a:pPr>
              <a:lnSpc>
                <a:spcPct val="120000"/>
              </a:lnSpc>
            </a:pPr>
            <a:r>
              <a:rPr lang="fr-FR" sz="3400" dirty="0"/>
              <a:t>A</a:t>
            </a:r>
            <a:r>
              <a:rPr lang="el-GR" sz="3400" dirty="0" err="1"/>
              <a:t>νωνύμου</a:t>
            </a:r>
            <a:r>
              <a:rPr lang="el-GR" sz="3400" dirty="0"/>
              <a:t>, </a:t>
            </a:r>
            <a:r>
              <a:rPr lang="fr-FR" sz="3400" dirty="0" err="1"/>
              <a:t>Brieve</a:t>
            </a:r>
            <a:r>
              <a:rPr lang="fr-FR" sz="3400" dirty="0"/>
              <a:t> </a:t>
            </a:r>
            <a:r>
              <a:rPr lang="fr-FR" sz="3400" dirty="0" err="1"/>
              <a:t>remonstrance</a:t>
            </a:r>
            <a:r>
              <a:rPr lang="fr-FR" sz="3400" dirty="0"/>
              <a:t> des </a:t>
            </a:r>
            <a:r>
              <a:rPr lang="fr-FR" sz="3400" dirty="0" err="1"/>
              <a:t>estats</a:t>
            </a:r>
            <a:r>
              <a:rPr lang="fr-FR" sz="3400" dirty="0"/>
              <a:t> de France au Roy… sur l’ambition, tyrannie &amp; oppression des de </a:t>
            </a:r>
            <a:r>
              <a:rPr lang="fr-FR" sz="3400" dirty="0" err="1" smtClean="0"/>
              <a:t>Guyse</a:t>
            </a:r>
            <a:r>
              <a:rPr lang="el-GR" sz="3400" dirty="0" smtClean="0"/>
              <a:t>.</a:t>
            </a:r>
            <a:endParaRPr lang="fr-FR" sz="3400" dirty="0"/>
          </a:p>
          <a:p>
            <a:endParaRPr lang="el-GR"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24128" y="1916832"/>
            <a:ext cx="3213362" cy="3434592"/>
          </a:xfrm>
          <a:prstGeom prst="rect">
            <a:avLst/>
          </a:prstGeom>
          <a:ln>
            <a:solidFill>
              <a:schemeClr val="tx1"/>
            </a:solidFill>
          </a:ln>
        </p:spPr>
      </p:pic>
      <p:sp>
        <p:nvSpPr>
          <p:cNvPr id="5" name="Θέση κειμένου 1"/>
          <p:cNvSpPr txBox="1">
            <a:spLocks/>
          </p:cNvSpPr>
          <p:nvPr/>
        </p:nvSpPr>
        <p:spPr>
          <a:xfrm>
            <a:off x="6440872" y="1381735"/>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28</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3291814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23528" y="1268760"/>
            <a:ext cx="5472608" cy="3672408"/>
          </a:xfrm>
        </p:spPr>
        <p:txBody>
          <a:bodyPr>
            <a:normAutofit fontScale="77500" lnSpcReduction="20000"/>
          </a:bodyPr>
          <a:lstStyle/>
          <a:p>
            <a:r>
              <a:rPr lang="el-GR" sz="3100" dirty="0" err="1"/>
              <a:t>François</a:t>
            </a:r>
            <a:r>
              <a:rPr lang="el-GR" sz="3100" dirty="0"/>
              <a:t> </a:t>
            </a:r>
            <a:r>
              <a:rPr lang="el-GR" sz="3100" dirty="0" err="1"/>
              <a:t>Hotman</a:t>
            </a:r>
            <a:r>
              <a:rPr lang="el-GR" sz="3100" dirty="0"/>
              <a:t>, Επιστολή στον Τίγρη της </a:t>
            </a:r>
            <a:r>
              <a:rPr lang="el-GR" sz="3100" dirty="0" smtClean="0"/>
              <a:t>Γαλλίας.</a:t>
            </a:r>
            <a:endParaRPr lang="el-GR" sz="3100" dirty="0"/>
          </a:p>
          <a:p>
            <a:r>
              <a:rPr lang="el-GR" sz="3100" dirty="0"/>
              <a:t>Επιλογή 1ου προσώπου, «ενσάρκωση Γαλλίας</a:t>
            </a:r>
            <a:r>
              <a:rPr lang="el-GR" sz="3100" dirty="0" smtClean="0"/>
              <a:t>».</a:t>
            </a:r>
            <a:endParaRPr lang="el-GR" sz="3100" dirty="0"/>
          </a:p>
          <a:p>
            <a:r>
              <a:rPr lang="el-GR" sz="3100" dirty="0"/>
              <a:t>Απαρίθμηση πράξεων προδοσίας (ιταλική εκστρατεία, διαφθορά κρατικού μηχανισμού</a:t>
            </a:r>
            <a:r>
              <a:rPr lang="el-GR" sz="3100" dirty="0" smtClean="0"/>
              <a:t>).</a:t>
            </a:r>
            <a:endParaRPr lang="el-GR" sz="3100" dirty="0"/>
          </a:p>
          <a:p>
            <a:r>
              <a:rPr lang="el-GR" sz="3100" dirty="0"/>
              <a:t>Χρήση </a:t>
            </a:r>
            <a:r>
              <a:rPr lang="el-GR" sz="3100" dirty="0" err="1"/>
              <a:t>ζωϊκής</a:t>
            </a:r>
            <a:r>
              <a:rPr lang="el-GR" sz="3100" dirty="0"/>
              <a:t> μεταφοράς τίγρης (αιμοβόρος), έχιδνα (ύπουλος, διπρόσωπος</a:t>
            </a:r>
            <a:r>
              <a:rPr lang="el-GR" sz="3100" dirty="0" smtClean="0"/>
              <a:t>).</a:t>
            </a:r>
            <a:endParaRPr lang="el-GR" sz="3100" dirty="0"/>
          </a:p>
          <a:p>
            <a:endParaRPr lang="el-GR"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56176" y="1268760"/>
            <a:ext cx="2440985" cy="4030755"/>
          </a:xfrm>
          <a:prstGeom prst="rect">
            <a:avLst/>
          </a:prstGeom>
          <a:ln>
            <a:solidFill>
              <a:schemeClr val="tx1"/>
            </a:solidFill>
          </a:ln>
        </p:spPr>
      </p:pic>
      <p:sp>
        <p:nvSpPr>
          <p:cNvPr id="5" name="Θέση κειμένου 1"/>
          <p:cNvSpPr txBox="1">
            <a:spLocks/>
          </p:cNvSpPr>
          <p:nvPr/>
        </p:nvSpPr>
        <p:spPr>
          <a:xfrm>
            <a:off x="6486731" y="704814"/>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29</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26253004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1658" y="548680"/>
            <a:ext cx="8229600" cy="1143000"/>
          </a:xfrm>
        </p:spPr>
        <p:txBody>
          <a:bodyPr>
            <a:normAutofit fontScale="90000"/>
          </a:bodyPr>
          <a:lstStyle/>
          <a:p>
            <a:r>
              <a:rPr lang="el-GR" sz="3100" dirty="0"/>
              <a:t>Πολιτικοποίηση αντιπαράθεσης</a:t>
            </a:r>
            <a:br>
              <a:rPr lang="el-GR" sz="3100" dirty="0"/>
            </a:br>
            <a:r>
              <a:rPr lang="el-GR" sz="3100" dirty="0" err="1"/>
              <a:t>Guise-επιβουλείς</a:t>
            </a:r>
            <a:r>
              <a:rPr lang="el-GR" sz="3100" dirty="0"/>
              <a:t>, </a:t>
            </a:r>
            <a:r>
              <a:rPr lang="el-GR" sz="3100" dirty="0" err="1"/>
              <a:t>Ουγενότοι</a:t>
            </a:r>
            <a:r>
              <a:rPr lang="el-GR" sz="3100" dirty="0"/>
              <a:t>, αντεθνικοί </a:t>
            </a:r>
            <a:r>
              <a:rPr lang="el-GR" sz="3100" dirty="0" err="1"/>
              <a:t>συνομώτες</a:t>
            </a:r>
            <a:r>
              <a:rPr lang="el-GR" dirty="0"/>
              <a:t/>
            </a:r>
            <a:br>
              <a:rPr lang="el-GR" dirty="0"/>
            </a:br>
            <a:endParaRPr lang="el-GR"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907704" y="2132856"/>
            <a:ext cx="5660464" cy="4168906"/>
          </a:xfrm>
          <a:ln>
            <a:solidFill>
              <a:schemeClr val="tx1"/>
            </a:solidFill>
          </a:ln>
        </p:spPr>
      </p:pic>
      <p:sp>
        <p:nvSpPr>
          <p:cNvPr id="5" name="Θέση κειμένου 1"/>
          <p:cNvSpPr txBox="1">
            <a:spLocks/>
          </p:cNvSpPr>
          <p:nvPr/>
        </p:nvSpPr>
        <p:spPr>
          <a:xfrm>
            <a:off x="3847999" y="1609027"/>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30</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3648007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23528" y="1340768"/>
            <a:ext cx="5620012" cy="3672408"/>
          </a:xfrm>
        </p:spPr>
        <p:txBody>
          <a:bodyPr>
            <a:normAutofit fontScale="70000" lnSpcReduction="20000"/>
          </a:bodyPr>
          <a:lstStyle/>
          <a:p>
            <a:pPr>
              <a:lnSpc>
                <a:spcPct val="110000"/>
              </a:lnSpc>
            </a:pPr>
            <a:r>
              <a:rPr lang="el-GR" sz="3400" dirty="0"/>
              <a:t>4 Σεπτεμβρίου 1560 αποτυχημένη απόπειρα κατάληψης Λυών από </a:t>
            </a:r>
            <a:r>
              <a:rPr lang="fr-FR" sz="3400" dirty="0"/>
              <a:t>Edme de </a:t>
            </a:r>
            <a:r>
              <a:rPr lang="fr-FR" sz="3400" dirty="0" err="1" smtClean="0"/>
              <a:t>Maligny</a:t>
            </a:r>
            <a:r>
              <a:rPr lang="el-GR" sz="3400" dirty="0" smtClean="0"/>
              <a:t>.</a:t>
            </a:r>
            <a:endParaRPr lang="fr-FR" sz="3400" dirty="0"/>
          </a:p>
          <a:p>
            <a:pPr>
              <a:lnSpc>
                <a:spcPct val="110000"/>
              </a:lnSpc>
            </a:pPr>
            <a:r>
              <a:rPr lang="el-GR" sz="3400" dirty="0"/>
              <a:t>Σύλληψη </a:t>
            </a:r>
            <a:r>
              <a:rPr lang="fr-FR" sz="3400" dirty="0" smtClean="0"/>
              <a:t>Condé</a:t>
            </a:r>
            <a:r>
              <a:rPr lang="el-GR" sz="3400" dirty="0" smtClean="0"/>
              <a:t>.</a:t>
            </a:r>
            <a:endParaRPr lang="fr-FR" sz="3400" dirty="0"/>
          </a:p>
          <a:p>
            <a:pPr>
              <a:lnSpc>
                <a:spcPct val="110000"/>
              </a:lnSpc>
            </a:pPr>
            <a:r>
              <a:rPr lang="fr-FR" sz="3400" dirty="0"/>
              <a:t>5 </a:t>
            </a:r>
            <a:r>
              <a:rPr lang="el-GR" sz="3400" dirty="0"/>
              <a:t>Δεκεμβρίου </a:t>
            </a:r>
            <a:r>
              <a:rPr lang="el-GR" sz="3400" dirty="0" smtClean="0"/>
              <a:t>1560.</a:t>
            </a:r>
            <a:endParaRPr lang="el-GR" sz="3400" dirty="0"/>
          </a:p>
          <a:p>
            <a:pPr>
              <a:lnSpc>
                <a:spcPct val="110000"/>
              </a:lnSpc>
            </a:pPr>
            <a:r>
              <a:rPr lang="el-GR" sz="3400" dirty="0"/>
              <a:t>Θάνατος Φραγκίσκου Β’, αντιβασιλεία </a:t>
            </a:r>
            <a:r>
              <a:rPr lang="el-GR" sz="3400" dirty="0" smtClean="0"/>
              <a:t>.Αικατερίνης </a:t>
            </a:r>
            <a:r>
              <a:rPr lang="el-GR" sz="3400" dirty="0"/>
              <a:t>των Μεδίκων (</a:t>
            </a:r>
            <a:r>
              <a:rPr lang="fr-FR" sz="3400" dirty="0"/>
              <a:t>Michel de l’</a:t>
            </a:r>
            <a:r>
              <a:rPr lang="fr-FR" sz="3400" dirty="0" err="1"/>
              <a:t>Hospital</a:t>
            </a:r>
            <a:r>
              <a:rPr lang="fr-FR" sz="3400" dirty="0"/>
              <a:t>, </a:t>
            </a:r>
            <a:r>
              <a:rPr lang="el-GR" sz="3400" dirty="0" err="1"/>
              <a:t>καγκελλάριος</a:t>
            </a:r>
            <a:r>
              <a:rPr lang="el-GR" sz="3400" dirty="0" smtClean="0"/>
              <a:t>).</a:t>
            </a:r>
            <a:endParaRPr lang="el-GR" sz="3400" dirty="0"/>
          </a:p>
          <a:p>
            <a:pPr>
              <a:lnSpc>
                <a:spcPct val="110000"/>
              </a:lnSpc>
            </a:pPr>
            <a:r>
              <a:rPr lang="el-GR" sz="3400" dirty="0"/>
              <a:t>Ανάρρηση 10χρονου Καρόλου Θ</a:t>
            </a:r>
            <a:r>
              <a:rPr lang="el-GR" sz="3400" dirty="0" smtClean="0"/>
              <a:t>΄.</a:t>
            </a:r>
            <a:endParaRPr lang="el-GR" sz="3400" dirty="0"/>
          </a:p>
          <a:p>
            <a:endParaRPr lang="el-GR" dirty="0"/>
          </a:p>
        </p:txBody>
      </p:sp>
      <p:pic>
        <p:nvPicPr>
          <p:cNvPr id="4" name="Εικόνα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156176" y="1340768"/>
            <a:ext cx="2604051" cy="3997447"/>
          </a:xfrm>
          <a:prstGeom prst="rect">
            <a:avLst/>
          </a:prstGeom>
        </p:spPr>
      </p:pic>
      <p:sp>
        <p:nvSpPr>
          <p:cNvPr id="5" name="Θέση κειμένου 1"/>
          <p:cNvSpPr txBox="1">
            <a:spLocks/>
          </p:cNvSpPr>
          <p:nvPr/>
        </p:nvSpPr>
        <p:spPr>
          <a:xfrm>
            <a:off x="6568264" y="793601"/>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31</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10472935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63688" y="1484784"/>
            <a:ext cx="6045254" cy="4525962"/>
          </a:xfrm>
          <a:ln>
            <a:solidFill>
              <a:schemeClr val="tx1"/>
            </a:solidFill>
          </a:ln>
        </p:spPr>
      </p:pic>
      <p:sp>
        <p:nvSpPr>
          <p:cNvPr id="3" name="Θέση κειμένου 1"/>
          <p:cNvSpPr txBox="1">
            <a:spLocks/>
          </p:cNvSpPr>
          <p:nvPr/>
        </p:nvSpPr>
        <p:spPr>
          <a:xfrm>
            <a:off x="3896378" y="903831"/>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32</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16478435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39552" y="1340768"/>
            <a:ext cx="8229600" cy="5112568"/>
          </a:xfrm>
        </p:spPr>
        <p:txBody>
          <a:bodyPr>
            <a:normAutofit fontScale="77500" lnSpcReduction="20000"/>
          </a:bodyPr>
          <a:lstStyle/>
          <a:p>
            <a:pPr>
              <a:lnSpc>
                <a:spcPct val="120000"/>
              </a:lnSpc>
            </a:pPr>
            <a:r>
              <a:rPr lang="el-GR" sz="3100" dirty="0"/>
              <a:t>Β.Δ. </a:t>
            </a:r>
            <a:r>
              <a:rPr lang="el-GR" sz="3100" dirty="0" err="1"/>
              <a:t>Fontainebleau</a:t>
            </a:r>
            <a:r>
              <a:rPr lang="el-GR" sz="3100" dirty="0"/>
              <a:t>, 19 Απριλίου </a:t>
            </a:r>
            <a:r>
              <a:rPr lang="el-GR" sz="3100" dirty="0" smtClean="0"/>
              <a:t>1561.</a:t>
            </a:r>
            <a:endParaRPr lang="el-GR" sz="3100" dirty="0"/>
          </a:p>
          <a:p>
            <a:pPr>
              <a:lnSpc>
                <a:spcPct val="120000"/>
              </a:lnSpc>
            </a:pPr>
            <a:r>
              <a:rPr lang="el-GR" sz="3100" dirty="0" smtClean="0"/>
              <a:t>«Πολιτική </a:t>
            </a:r>
            <a:r>
              <a:rPr lang="el-GR" sz="3100" dirty="0"/>
              <a:t>ανοχή», αποχή από προκλήσεις, απαγόρευση χρήσης όρων «</a:t>
            </a:r>
            <a:r>
              <a:rPr lang="el-GR" sz="3100" dirty="0" err="1"/>
              <a:t>παπιστής</a:t>
            </a:r>
            <a:r>
              <a:rPr lang="el-GR" sz="3100" dirty="0"/>
              <a:t>», «</a:t>
            </a:r>
            <a:r>
              <a:rPr lang="el-GR" sz="3100" dirty="0" err="1"/>
              <a:t>ουγενότος</a:t>
            </a:r>
            <a:r>
              <a:rPr lang="el-GR" sz="3100" dirty="0"/>
              <a:t>» (</a:t>
            </a:r>
            <a:r>
              <a:rPr lang="el-GR" sz="3100" dirty="0" err="1"/>
              <a:t>eidgenosen</a:t>
            </a:r>
            <a:r>
              <a:rPr lang="el-GR" sz="3100" dirty="0"/>
              <a:t>, </a:t>
            </a:r>
            <a:r>
              <a:rPr lang="el-GR" sz="3100" dirty="0" err="1"/>
              <a:t>συνομώτης</a:t>
            </a:r>
            <a:r>
              <a:rPr lang="el-GR" sz="3100" dirty="0" smtClean="0"/>
              <a:t>).</a:t>
            </a:r>
            <a:endParaRPr lang="el-GR" sz="3100" dirty="0"/>
          </a:p>
          <a:p>
            <a:pPr>
              <a:lnSpc>
                <a:spcPct val="120000"/>
              </a:lnSpc>
            </a:pPr>
            <a:r>
              <a:rPr lang="el-GR" sz="3100" dirty="0" err="1" smtClean="0"/>
              <a:t>Καλβινιστική</a:t>
            </a:r>
            <a:r>
              <a:rPr lang="el-GR" sz="3100" dirty="0" smtClean="0"/>
              <a:t> </a:t>
            </a:r>
            <a:r>
              <a:rPr lang="el-GR" sz="3100" dirty="0"/>
              <a:t>έντυπη παραγωγή </a:t>
            </a:r>
            <a:r>
              <a:rPr lang="el-GR" sz="3100" dirty="0" smtClean="0"/>
              <a:t>1561.</a:t>
            </a:r>
            <a:endParaRPr lang="el-GR" sz="3100" dirty="0"/>
          </a:p>
          <a:p>
            <a:pPr>
              <a:lnSpc>
                <a:spcPct val="120000"/>
              </a:lnSpc>
            </a:pPr>
            <a:r>
              <a:rPr lang="el-GR" sz="3100" dirty="0" smtClean="0"/>
              <a:t>Φυλλάδια</a:t>
            </a:r>
            <a:r>
              <a:rPr lang="el-GR" sz="3100" dirty="0"/>
              <a:t>, έντυπα αιτήματα, διαμαρτυρίες </a:t>
            </a:r>
            <a:r>
              <a:rPr lang="el-GR" sz="3100" dirty="0" smtClean="0"/>
              <a:t>εκκλησιών.</a:t>
            </a:r>
            <a:endParaRPr lang="el-GR" sz="3100" dirty="0"/>
          </a:p>
          <a:p>
            <a:pPr>
              <a:lnSpc>
                <a:spcPct val="120000"/>
              </a:lnSpc>
            </a:pPr>
            <a:r>
              <a:rPr lang="el-GR" sz="3100" dirty="0" smtClean="0"/>
              <a:t>Μίμηση </a:t>
            </a:r>
            <a:r>
              <a:rPr lang="el-GR" sz="3100" dirty="0"/>
              <a:t>μεταρρυθμιστών βασιλέων (Κωνσταντίνος, Θεοδόσιος), αποκατάσταση ναών, κάψιμο ειδώλων, αντικατάσταση Καθολικής λειτουργίας από απλούστερο τελετουργικό, κατάργηση εικόνων, ελεύθερη πρόσβαση στις Γραφές, δήμευση εκκλησιαστικής περιουσίας «Ρωμαίων</a:t>
            </a:r>
            <a:r>
              <a:rPr lang="el-GR" sz="3100" dirty="0" smtClean="0"/>
              <a:t>».</a:t>
            </a:r>
            <a:endParaRPr lang="el-GR" sz="3100" dirty="0"/>
          </a:p>
          <a:p>
            <a:endParaRPr lang="el-GR" dirty="0"/>
          </a:p>
        </p:txBody>
      </p:sp>
      <p:sp>
        <p:nvSpPr>
          <p:cNvPr id="4" name="Τίτλος 1"/>
          <p:cNvSpPr>
            <a:spLocks noGrp="1"/>
          </p:cNvSpPr>
          <p:nvPr>
            <p:ph type="title"/>
          </p:nvPr>
        </p:nvSpPr>
        <p:spPr>
          <a:xfrm>
            <a:off x="461658" y="548680"/>
            <a:ext cx="8229600" cy="1143000"/>
          </a:xfrm>
        </p:spPr>
        <p:txBody>
          <a:bodyPr>
            <a:normAutofit fontScale="90000"/>
          </a:bodyPr>
          <a:lstStyle/>
          <a:p>
            <a:r>
              <a:rPr lang="el-GR" dirty="0" smtClean="0"/>
              <a:t>Από το 1561… 1</a:t>
            </a:r>
            <a:r>
              <a:rPr lang="el-GR" dirty="0"/>
              <a:t/>
            </a:r>
            <a:br>
              <a:rPr lang="el-GR" dirty="0"/>
            </a:br>
            <a:endParaRPr lang="el-GR" dirty="0"/>
          </a:p>
        </p:txBody>
      </p:sp>
    </p:spTree>
    <p:extLst>
      <p:ext uri="{BB962C8B-B14F-4D97-AF65-F5344CB8AC3E}">
        <p14:creationId xmlns:p14="http://schemas.microsoft.com/office/powerpoint/2010/main" xmlns="" val="34675359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9 Σεπτεμβρίου 1561, θεολογική συνάντηση </a:t>
            </a:r>
            <a:r>
              <a:rPr lang="el-GR" dirty="0" err="1"/>
              <a:t>Poissy</a:t>
            </a:r>
            <a:endParaRPr lang="el-GR"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63688" y="2204864"/>
            <a:ext cx="6171256" cy="4152742"/>
          </a:xfrm>
          <a:ln>
            <a:solidFill>
              <a:schemeClr val="tx1"/>
            </a:solidFill>
          </a:ln>
        </p:spPr>
      </p:pic>
      <p:sp>
        <p:nvSpPr>
          <p:cNvPr id="5" name="Θέση κειμένου 1"/>
          <p:cNvSpPr txBox="1">
            <a:spLocks/>
          </p:cNvSpPr>
          <p:nvPr/>
        </p:nvSpPr>
        <p:spPr>
          <a:xfrm>
            <a:off x="3851920" y="1615902"/>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33</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26023682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11560" y="1689141"/>
            <a:ext cx="8229600" cy="4525963"/>
          </a:xfrm>
        </p:spPr>
        <p:txBody>
          <a:bodyPr>
            <a:normAutofit fontScale="77500" lnSpcReduction="20000"/>
          </a:bodyPr>
          <a:lstStyle/>
          <a:p>
            <a:r>
              <a:rPr lang="el-GR" sz="3100" dirty="0"/>
              <a:t>Έντυπη </a:t>
            </a:r>
            <a:r>
              <a:rPr lang="el-GR" sz="3100" dirty="0" err="1"/>
              <a:t>Καλβινιστική</a:t>
            </a:r>
            <a:r>
              <a:rPr lang="el-GR" sz="3100" dirty="0"/>
              <a:t> προπαγάνδα 1561: </a:t>
            </a:r>
            <a:r>
              <a:rPr lang="fr-FR" sz="3100" dirty="0"/>
              <a:t>exhortation aux Princes et Seigneurs du Conseil Privé du Roy, </a:t>
            </a:r>
            <a:r>
              <a:rPr lang="el-GR" sz="3100" dirty="0"/>
              <a:t>προτροπή για υιοθέτηση πολιτικής ανοχής, συνύπαρξης των δύο θρησκευτικών </a:t>
            </a:r>
            <a:r>
              <a:rPr lang="el-GR" sz="3100" dirty="0" smtClean="0"/>
              <a:t>παρατάξεων.</a:t>
            </a:r>
            <a:endParaRPr lang="el-GR" sz="3100" dirty="0"/>
          </a:p>
          <a:p>
            <a:r>
              <a:rPr lang="fr-FR" sz="3100" dirty="0"/>
              <a:t>O</a:t>
            </a:r>
            <a:r>
              <a:rPr lang="el-GR" sz="3100" dirty="0"/>
              <a:t>ΜΩΣ: </a:t>
            </a:r>
            <a:r>
              <a:rPr lang="el-GR" sz="3100" dirty="0" smtClean="0"/>
              <a:t>Εκδήλωση </a:t>
            </a:r>
            <a:r>
              <a:rPr lang="el-GR" sz="3100" dirty="0"/>
              <a:t>βίαιου εικονοκλαστικού κύματος, απαγόρευση Καθολικής λειτουργίας στις προτεσταντικές ζώνες ελέγχου (</a:t>
            </a:r>
            <a:r>
              <a:rPr lang="el-GR" sz="3100" dirty="0" err="1"/>
              <a:t>Γασκώνη</a:t>
            </a:r>
            <a:r>
              <a:rPr lang="el-GR" sz="3100" dirty="0"/>
              <a:t>, </a:t>
            </a:r>
            <a:r>
              <a:rPr lang="fr-FR" sz="3100" dirty="0"/>
              <a:t>Montauban, Languedoc, Castres, Montpellier, Nîmes, Dauphiné</a:t>
            </a:r>
            <a:r>
              <a:rPr lang="fr-FR" sz="3100" dirty="0" smtClean="0"/>
              <a:t>)</a:t>
            </a:r>
            <a:r>
              <a:rPr lang="el-GR" sz="3100" dirty="0" smtClean="0"/>
              <a:t>.</a:t>
            </a:r>
            <a:endParaRPr lang="fr-FR" sz="3100" dirty="0"/>
          </a:p>
          <a:p>
            <a:r>
              <a:rPr lang="el-GR" sz="3100" dirty="0" smtClean="0"/>
              <a:t>Δημόσιες </a:t>
            </a:r>
            <a:r>
              <a:rPr lang="el-GR" sz="3100" dirty="0"/>
              <a:t>λατρευτικές συγκεντρώσεις Καλβινιστών στα περίχωρα του </a:t>
            </a:r>
            <a:r>
              <a:rPr lang="el-GR" sz="3100" dirty="0" smtClean="0"/>
              <a:t>Παρισιού.</a:t>
            </a:r>
            <a:endParaRPr lang="el-GR" sz="3100" dirty="0"/>
          </a:p>
          <a:p>
            <a:r>
              <a:rPr lang="el-GR" sz="3100" dirty="0"/>
              <a:t>Β.Δ. </a:t>
            </a:r>
            <a:r>
              <a:rPr lang="fr-FR" sz="3100" dirty="0"/>
              <a:t>Saint-Germain, 17 </a:t>
            </a:r>
            <a:r>
              <a:rPr lang="el-GR" sz="3100" dirty="0"/>
              <a:t>Ιανουαρίου 1562: δικαίωμα περιορισμένης θρησκευτικής ελευθερίας στους Προτεστάντες &gt; εξέγερση </a:t>
            </a:r>
            <a:r>
              <a:rPr lang="el-GR" sz="3100" dirty="0" smtClean="0"/>
              <a:t>πρωτεύουσας.</a:t>
            </a:r>
            <a:endParaRPr lang="el-GR" sz="3100" dirty="0"/>
          </a:p>
          <a:p>
            <a:endParaRPr lang="el-GR" dirty="0"/>
          </a:p>
        </p:txBody>
      </p:sp>
      <p:sp>
        <p:nvSpPr>
          <p:cNvPr id="4" name="Τίτλος 1"/>
          <p:cNvSpPr>
            <a:spLocks noGrp="1"/>
          </p:cNvSpPr>
          <p:nvPr>
            <p:ph type="title"/>
          </p:nvPr>
        </p:nvSpPr>
        <p:spPr>
          <a:xfrm>
            <a:off x="461658" y="548680"/>
            <a:ext cx="8229600" cy="1143000"/>
          </a:xfrm>
        </p:spPr>
        <p:txBody>
          <a:bodyPr>
            <a:normAutofit fontScale="90000"/>
          </a:bodyPr>
          <a:lstStyle/>
          <a:p>
            <a:r>
              <a:rPr lang="el-GR" dirty="0" smtClean="0"/>
              <a:t>Από το 1561… 2</a:t>
            </a:r>
            <a:r>
              <a:rPr lang="el-GR" dirty="0"/>
              <a:t/>
            </a:r>
            <a:br>
              <a:rPr lang="el-GR" dirty="0"/>
            </a:br>
            <a:endParaRPr lang="el-GR" dirty="0"/>
          </a:p>
        </p:txBody>
      </p:sp>
    </p:spTree>
    <p:extLst>
      <p:ext uri="{BB962C8B-B14F-4D97-AF65-F5344CB8AC3E}">
        <p14:creationId xmlns:p14="http://schemas.microsoft.com/office/powerpoint/2010/main" xmlns="" val="31862144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1 Μαρτίου 1562, Σφαγή του </a:t>
            </a:r>
            <a:r>
              <a:rPr lang="el-GR" dirty="0" err="1"/>
              <a:t>Wassy</a:t>
            </a:r>
            <a:endParaRPr lang="el-GR" dirty="0"/>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367644" y="2060848"/>
            <a:ext cx="6408712" cy="4245772"/>
          </a:xfrm>
          <a:ln>
            <a:solidFill>
              <a:schemeClr val="tx1"/>
            </a:solidFill>
          </a:ln>
        </p:spPr>
      </p:pic>
      <p:sp>
        <p:nvSpPr>
          <p:cNvPr id="5" name="Θέση κειμένου 1"/>
          <p:cNvSpPr txBox="1">
            <a:spLocks/>
          </p:cNvSpPr>
          <p:nvPr/>
        </p:nvSpPr>
        <p:spPr>
          <a:xfrm>
            <a:off x="3682063" y="1513681"/>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34</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2644453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1ος θρησκευτικός πόλεμος, 1562-63</a:t>
            </a:r>
          </a:p>
        </p:txBody>
      </p:sp>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2819579" y="1988840"/>
            <a:ext cx="3504841" cy="4275666"/>
          </a:xfrm>
          <a:ln>
            <a:solidFill>
              <a:schemeClr val="tx1"/>
            </a:solidFill>
          </a:ln>
        </p:spPr>
      </p:pic>
      <p:sp>
        <p:nvSpPr>
          <p:cNvPr id="5" name="Θέση κειμένου 1"/>
          <p:cNvSpPr txBox="1">
            <a:spLocks/>
          </p:cNvSpPr>
          <p:nvPr/>
        </p:nvSpPr>
        <p:spPr>
          <a:xfrm>
            <a:off x="3682062" y="1441673"/>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35</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3235438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4156" y="548680"/>
            <a:ext cx="8229600" cy="1143000"/>
          </a:xfrm>
        </p:spPr>
        <p:txBody>
          <a:bodyPr>
            <a:normAutofit fontScale="90000"/>
          </a:bodyPr>
          <a:lstStyle/>
          <a:p>
            <a:r>
              <a:rPr lang="el-GR" sz="3100" dirty="0"/>
              <a:t>Ετερόδοξο κήρυγμα  και η  κατάσταση της Εκκλησίας στη Γαλλία την παραμονή της Μεταρρύθμισης: </a:t>
            </a:r>
            <a:r>
              <a:rPr lang="el-GR" sz="3100" dirty="0" smtClean="0"/>
              <a:t>1</a:t>
            </a:r>
            <a:r>
              <a:rPr lang="el-GR" dirty="0"/>
              <a:t/>
            </a:r>
            <a:br>
              <a:rPr lang="el-GR" dirty="0"/>
            </a:br>
            <a:endParaRPr lang="el-GR" dirty="0"/>
          </a:p>
        </p:txBody>
      </p:sp>
      <p:sp>
        <p:nvSpPr>
          <p:cNvPr id="3" name="Θέση περιεχομένου 2"/>
          <p:cNvSpPr>
            <a:spLocks noGrp="1"/>
          </p:cNvSpPr>
          <p:nvPr>
            <p:ph idx="1"/>
          </p:nvPr>
        </p:nvSpPr>
        <p:spPr>
          <a:xfrm>
            <a:off x="464156" y="1988840"/>
            <a:ext cx="8229600" cy="4165923"/>
          </a:xfrm>
        </p:spPr>
        <p:txBody>
          <a:bodyPr>
            <a:normAutofit fontScale="77500" lnSpcReduction="20000"/>
          </a:bodyPr>
          <a:lstStyle/>
          <a:p>
            <a:r>
              <a:rPr lang="el-GR" sz="3100" dirty="0"/>
              <a:t>Φραγκισκανοί, </a:t>
            </a:r>
            <a:r>
              <a:rPr lang="el-GR" sz="3100" dirty="0" err="1"/>
              <a:t>Olivier</a:t>
            </a:r>
            <a:r>
              <a:rPr lang="el-GR" sz="3100" dirty="0"/>
              <a:t> </a:t>
            </a:r>
            <a:r>
              <a:rPr lang="el-GR" sz="3100" dirty="0" err="1"/>
              <a:t>Marchand</a:t>
            </a:r>
            <a:r>
              <a:rPr lang="el-GR" sz="3100" dirty="0"/>
              <a:t>, </a:t>
            </a:r>
            <a:r>
              <a:rPr lang="el-GR" sz="3100" dirty="0" err="1"/>
              <a:t>Vincent</a:t>
            </a:r>
            <a:r>
              <a:rPr lang="el-GR" sz="3100" dirty="0"/>
              <a:t> </a:t>
            </a:r>
            <a:r>
              <a:rPr lang="el-GR" sz="3100" dirty="0" err="1"/>
              <a:t>Ferrer</a:t>
            </a:r>
            <a:r>
              <a:rPr lang="el-GR" sz="3100" dirty="0"/>
              <a:t>, </a:t>
            </a:r>
            <a:r>
              <a:rPr lang="el-GR" sz="3100" dirty="0" err="1"/>
              <a:t>Τhomas</a:t>
            </a:r>
            <a:r>
              <a:rPr lang="el-GR" sz="3100" dirty="0"/>
              <a:t> </a:t>
            </a:r>
            <a:r>
              <a:rPr lang="el-GR" sz="3100" dirty="0" err="1"/>
              <a:t>Illyricus</a:t>
            </a:r>
            <a:r>
              <a:rPr lang="el-GR" sz="3100" dirty="0"/>
              <a:t>, </a:t>
            </a:r>
            <a:r>
              <a:rPr lang="el-GR" sz="3100" dirty="0" err="1"/>
              <a:t>Montauban</a:t>
            </a:r>
            <a:r>
              <a:rPr lang="el-GR" sz="3100" dirty="0"/>
              <a:t> (25.000 ακροατές</a:t>
            </a:r>
            <a:r>
              <a:rPr lang="el-GR" sz="3100" dirty="0" smtClean="0"/>
              <a:t>).</a:t>
            </a:r>
            <a:endParaRPr lang="el-GR" sz="3100" dirty="0"/>
          </a:p>
          <a:p>
            <a:r>
              <a:rPr lang="el-GR" sz="3100" dirty="0" err="1"/>
              <a:t>Iανουάριος</a:t>
            </a:r>
            <a:r>
              <a:rPr lang="el-GR" sz="3100" dirty="0"/>
              <a:t> 1499, </a:t>
            </a:r>
            <a:r>
              <a:rPr lang="el-GR" sz="3100" dirty="0" err="1"/>
              <a:t>Amiens</a:t>
            </a:r>
            <a:r>
              <a:rPr lang="el-GR" sz="3100" dirty="0"/>
              <a:t>: κήρυκας του </a:t>
            </a:r>
            <a:r>
              <a:rPr lang="el-GR" sz="3100" dirty="0" err="1"/>
              <a:t>επαιτικού</a:t>
            </a:r>
            <a:r>
              <a:rPr lang="el-GR" sz="3100" dirty="0"/>
              <a:t> τάγματος των </a:t>
            </a:r>
            <a:r>
              <a:rPr lang="el-GR" sz="3100" dirty="0" err="1"/>
              <a:t>Minimes</a:t>
            </a:r>
            <a:r>
              <a:rPr lang="el-GR" sz="3100" dirty="0"/>
              <a:t>, καυτηριάζει βάρος φορολογίας, ολιγαρχικό τρόπο διακυβέρνησης, προκλητικό τρόπο ζωής αστικής ελίτ. «διαμεσολαβητής, επιφορτισμένος να μεταφέρει στους κρατούντες τα δίκαια αιτήματα των φτωχών</a:t>
            </a:r>
            <a:r>
              <a:rPr lang="el-GR" sz="3100" dirty="0" smtClean="0"/>
              <a:t>».</a:t>
            </a:r>
            <a:endParaRPr lang="el-GR" sz="3100" dirty="0"/>
          </a:p>
          <a:p>
            <a:r>
              <a:rPr lang="el-GR" sz="3100" dirty="0" err="1"/>
              <a:t>Châlons-sur-Marne</a:t>
            </a:r>
            <a:r>
              <a:rPr lang="el-GR" sz="3100" dirty="0"/>
              <a:t>, 1419: Πρότυπο «κήρυκα ορθού &amp; λογικού δόγματος» (σεβασμός στην </a:t>
            </a:r>
            <a:r>
              <a:rPr lang="el-GR" sz="3100" dirty="0" err="1"/>
              <a:t>πολιτικο</a:t>
            </a:r>
            <a:r>
              <a:rPr lang="el-GR" sz="3100" dirty="0"/>
              <a:t>-κοινωνική τάξη, στο βασιλέα, παρότρυνση αποκλειστικά σε πράξεις ευλάβειας</a:t>
            </a:r>
            <a:r>
              <a:rPr lang="el-GR" sz="3100" dirty="0" smtClean="0"/>
              <a:t>).</a:t>
            </a:r>
            <a:endParaRPr lang="el-GR" sz="3100" dirty="0"/>
          </a:p>
          <a:p>
            <a:endParaRPr lang="el-GR" dirty="0"/>
          </a:p>
        </p:txBody>
      </p:sp>
    </p:spTree>
    <p:extLst>
      <p:ext uri="{BB962C8B-B14F-4D97-AF65-F5344CB8AC3E}">
        <p14:creationId xmlns:p14="http://schemas.microsoft.com/office/powerpoint/2010/main" xmlns="" val="943114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stretch>
            <a:fillRect/>
          </a:stretch>
        </p:blipFill>
        <p:spPr>
          <a:xfrm>
            <a:off x="1763688" y="1628800"/>
            <a:ext cx="6003036" cy="4525962"/>
          </a:xfrm>
          <a:prstGeom prst="rect">
            <a:avLst/>
          </a:prstGeom>
          <a:ln>
            <a:solidFill>
              <a:schemeClr val="tx1"/>
            </a:solidFill>
          </a:ln>
        </p:spPr>
      </p:pic>
      <p:sp>
        <p:nvSpPr>
          <p:cNvPr id="3" name="Θέση κειμένου 1"/>
          <p:cNvSpPr txBox="1">
            <a:spLocks/>
          </p:cNvSpPr>
          <p:nvPr/>
        </p:nvSpPr>
        <p:spPr>
          <a:xfrm>
            <a:off x="3875269" y="1073605"/>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36</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20509561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691680" y="1556792"/>
            <a:ext cx="5930350" cy="4525962"/>
          </a:xfrm>
          <a:ln>
            <a:solidFill>
              <a:schemeClr val="tx1"/>
            </a:solidFill>
          </a:ln>
        </p:spPr>
      </p:pic>
      <p:sp>
        <p:nvSpPr>
          <p:cNvPr id="3" name="Θέση κειμένου 1"/>
          <p:cNvSpPr txBox="1">
            <a:spLocks/>
          </p:cNvSpPr>
          <p:nvPr/>
        </p:nvSpPr>
        <p:spPr>
          <a:xfrm>
            <a:off x="3766918" y="1040233"/>
            <a:ext cx="1779873" cy="547167"/>
          </a:xfrm>
          <a:prstGeom prst="rect">
            <a:avLst/>
          </a:prstGeom>
        </p:spPr>
        <p:txBody>
          <a:bodyPr vert="horz" lIns="91440" tIns="45720" rIns="91440" bIns="45720" rtlCol="0">
            <a:normAutofit/>
          </a:bodyPr>
          <a:ls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l-GR" sz="2800" dirty="0" smtClean="0"/>
              <a:t>Εικόνα</a:t>
            </a:r>
            <a:r>
              <a:rPr lang="en-US" sz="2800" dirty="0" smtClean="0"/>
              <a:t> </a:t>
            </a:r>
            <a:r>
              <a:rPr lang="el-GR" sz="2800" dirty="0" smtClean="0"/>
              <a:t>37</a:t>
            </a:r>
            <a:r>
              <a:rPr lang="en-US" sz="2800" dirty="0" smtClean="0"/>
              <a:t>.</a:t>
            </a:r>
            <a:endParaRPr lang="el-GR" sz="2800" dirty="0"/>
          </a:p>
          <a:p>
            <a:pPr marL="0" indent="0">
              <a:buNone/>
            </a:pPr>
            <a:endParaRPr lang="el-GR" sz="2800" dirty="0"/>
          </a:p>
        </p:txBody>
      </p:sp>
    </p:spTree>
    <p:extLst>
      <p:ext uri="{BB962C8B-B14F-4D97-AF65-F5344CB8AC3E}">
        <p14:creationId xmlns:p14="http://schemas.microsoft.com/office/powerpoint/2010/main" xmlns="" val="40361767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a:t>
            </a:r>
            <a:endParaRPr lang="el-GR" dirty="0"/>
          </a:p>
        </p:txBody>
      </p:sp>
      <p:sp>
        <p:nvSpPr>
          <p:cNvPr id="8" name="Υπότιτλος 7"/>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xmlns="" val="234666440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xmlns="" val="9436493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Tree>
    <p:extLst>
      <p:ext uri="{BB962C8B-B14F-4D97-AF65-F5344CB8AC3E}">
        <p14:creationId xmlns:p14="http://schemas.microsoft.com/office/powerpoint/2010/main" xmlns="" val="7635095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a:t>Το παρόν έργο αποτελεί την έκδοση </a:t>
            </a:r>
            <a:r>
              <a:rPr lang="en-US" sz="2000" dirty="0"/>
              <a:t>1.0</a:t>
            </a:r>
            <a:r>
              <a:rPr lang="el-GR" sz="2000" dirty="0"/>
              <a:t>. </a:t>
            </a:r>
            <a:endParaRPr lang="en-US" sz="2000" dirty="0"/>
          </a:p>
          <a:p>
            <a:pPr marL="0" indent="0">
              <a:buNone/>
            </a:pPr>
            <a:r>
              <a:rPr lang="el-GR" sz="2000" dirty="0"/>
              <a:t>Έχουν προηγηθεί οι κάτωθι εκδόσεις:</a:t>
            </a:r>
          </a:p>
          <a:p>
            <a:pPr lvl="0"/>
            <a:r>
              <a:rPr lang="el-GR" sz="2000" dirty="0"/>
              <a:t>Έκδοση </a:t>
            </a:r>
            <a:r>
              <a:rPr lang="el-GR" sz="2000" dirty="0" smtClean="0"/>
              <a:t>διαθέσιμη </a:t>
            </a:r>
            <a:r>
              <a:rPr lang="el-GR" sz="2000" dirty="0"/>
              <a:t>εδώ. </a:t>
            </a:r>
            <a:r>
              <a:rPr lang="fr-FR" sz="2000" dirty="0">
                <a:solidFill>
                  <a:prstClr val="black"/>
                </a:solidFill>
                <a:hlinkClick r:id="rId3"/>
              </a:rPr>
              <a:t>http://eclass.uoa.gr/courses/ARCH</a:t>
            </a:r>
            <a:r>
              <a:rPr lang="el-GR" sz="2000" dirty="0">
                <a:solidFill>
                  <a:prstClr val="black"/>
                </a:solidFill>
                <a:hlinkClick r:id="rId3"/>
              </a:rPr>
              <a:t>213</a:t>
            </a:r>
            <a:r>
              <a:rPr lang="el-GR" sz="2000" dirty="0" smtClean="0">
                <a:solidFill>
                  <a:srgbClr val="92D050"/>
                </a:solidFill>
              </a:rPr>
              <a:t> </a:t>
            </a:r>
            <a:endParaRPr lang="el-GR" sz="2000" dirty="0">
              <a:solidFill>
                <a:srgbClr val="92D050"/>
              </a:solidFill>
            </a:endParaRPr>
          </a:p>
          <a:p>
            <a:endParaRPr lang="el-GR" sz="2000" dirty="0"/>
          </a:p>
        </p:txBody>
      </p:sp>
    </p:spTree>
    <p:extLst>
      <p:ext uri="{BB962C8B-B14F-4D97-AF65-F5344CB8AC3E}">
        <p14:creationId xmlns:p14="http://schemas.microsoft.com/office/powerpoint/2010/main" xmlns="" val="245072565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 2014. Κώστας </a:t>
            </a:r>
            <a:r>
              <a:rPr lang="el-GR" sz="2000" dirty="0" err="1" smtClean="0"/>
              <a:t>Γαγανάκης</a:t>
            </a:r>
            <a:r>
              <a:rPr lang="el-GR" sz="2000" dirty="0"/>
              <a:t>. «Μάθημα: II64 Νεότερη Ευρωπαϊκή Ιστορία ΙΙ. </a:t>
            </a:r>
            <a:r>
              <a:rPr lang="el-GR" sz="2000" dirty="0" smtClean="0"/>
              <a:t>Ενότητα 2δ: Έντυπο και ο κόσμος των τεχνιτών στη Γαλλία, 16ος αι.».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fr-FR" sz="2000" dirty="0">
                <a:solidFill>
                  <a:prstClr val="black"/>
                </a:solidFill>
                <a:hlinkClick r:id="rId3"/>
              </a:rPr>
              <a:t>http://opencourses.uoa.gr/courses/ARCH8</a:t>
            </a:r>
            <a:r>
              <a:rPr lang="fr-FR" sz="2000" dirty="0" smtClean="0">
                <a:solidFill>
                  <a:prstClr val="black"/>
                </a:solidFill>
                <a:hlinkClick r:id="rId3"/>
              </a:rPr>
              <a:t>/</a:t>
            </a:r>
            <a:r>
              <a:rPr lang="fr-FR" sz="2000" dirty="0" smtClean="0">
                <a:solidFill>
                  <a:prstClr val="black"/>
                </a:solidFill>
              </a:rPr>
              <a:t> </a:t>
            </a:r>
            <a:endParaRPr lang="el-GR" sz="2000" dirty="0" smtClean="0"/>
          </a:p>
          <a:p>
            <a:pPr marL="0" indent="0">
              <a:buNone/>
            </a:pPr>
            <a:endParaRPr lang="el-GR" sz="2000" dirty="0"/>
          </a:p>
          <a:p>
            <a:endParaRPr lang="el-GR" sz="2000" dirty="0"/>
          </a:p>
        </p:txBody>
      </p:sp>
    </p:spTree>
    <p:extLst>
      <p:ext uri="{BB962C8B-B14F-4D97-AF65-F5344CB8AC3E}">
        <p14:creationId xmlns:p14="http://schemas.microsoft.com/office/powerpoint/2010/main" xmlns="" val="394647317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solidFill>
                  <a:prstClr val="black"/>
                </a:solidFill>
              </a:rPr>
              <a:t>[1] http://creativecommons.org/licenses/by-nc-sa/4.0/ </a:t>
            </a:r>
            <a:endParaRPr lang="en-US" smtClean="0">
              <a:solidFill>
                <a:prstClr val="black"/>
              </a:solidFill>
            </a:endParaRPr>
          </a:p>
          <a:p>
            <a:endParaRPr lang="el-GR" dirty="0">
              <a:solidFill>
                <a:prstClr val="black"/>
              </a:solidFill>
            </a:endParaRPr>
          </a:p>
          <a:p>
            <a:r>
              <a:rPr lang="el-GR" dirty="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marL="342900" indent="-342900">
              <a:buFont typeface="Arial" panose="020B0604020202020204" pitchFamily="34" charset="0"/>
              <a:buChar char="•"/>
            </a:pPr>
            <a:endParaRPr lang="el-GR" dirty="0">
              <a:solidFill>
                <a:prstClr val="black"/>
              </a:solidFill>
            </a:endParaRPr>
          </a:p>
          <a:p>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xmlns="" val="1466974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xmlns="" val="13677841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1/7)</a:t>
            </a:r>
            <a:endParaRPr lang="el-GR" dirty="0"/>
          </a:p>
        </p:txBody>
      </p:sp>
      <p:sp>
        <p:nvSpPr>
          <p:cNvPr id="3" name="Content Placeholder 2"/>
          <p:cNvSpPr>
            <a:spLocks noGrp="1"/>
          </p:cNvSpPr>
          <p:nvPr>
            <p:ph idx="1"/>
          </p:nvPr>
        </p:nvSpPr>
        <p:spPr>
          <a:xfrm>
            <a:off x="179512" y="1124744"/>
            <a:ext cx="8856984" cy="4896544"/>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Εικόνες/Σχήματα/Διαγράμματα</a:t>
            </a:r>
            <a:r>
              <a:rPr lang="en-US" sz="2000" b="1" dirty="0" smtClean="0"/>
              <a:t>/</a:t>
            </a:r>
            <a:r>
              <a:rPr lang="el-GR" sz="2000" b="1" dirty="0" smtClean="0"/>
              <a:t>Φωτογραφίες</a:t>
            </a:r>
          </a:p>
          <a:p>
            <a:pPr marL="0" indent="0">
              <a:buNone/>
            </a:pPr>
            <a:r>
              <a:rPr lang="el-GR" sz="2000" b="1" dirty="0" smtClean="0"/>
              <a:t>Εικόνα 1: </a:t>
            </a:r>
            <a:r>
              <a:rPr lang="fr-FR" sz="2000" dirty="0" smtClean="0"/>
              <a:t>Europe </a:t>
            </a:r>
            <a:r>
              <a:rPr lang="fr-FR" sz="2000" dirty="0"/>
              <a:t>en l'an </a:t>
            </a:r>
            <a:r>
              <a:rPr lang="fr-FR" sz="2000" dirty="0" smtClean="0"/>
              <a:t>1500</a:t>
            </a:r>
            <a:r>
              <a:rPr lang="el-GR" sz="2000" dirty="0" smtClean="0"/>
              <a:t>. </a:t>
            </a:r>
            <a:r>
              <a:rPr lang="en-US" sz="2000" dirty="0" smtClean="0">
                <a:solidFill>
                  <a:srgbClr val="FF0000"/>
                </a:solidFill>
                <a:hlinkClick r:id="rId3"/>
              </a:rPr>
              <a:t>http</a:t>
            </a:r>
            <a:r>
              <a:rPr lang="en-US" sz="2000" dirty="0">
                <a:solidFill>
                  <a:srgbClr val="FF0000"/>
                </a:solidFill>
                <a:hlinkClick r:id="rId3"/>
              </a:rPr>
              <a:t>://</a:t>
            </a:r>
            <a:r>
              <a:rPr lang="en-US" sz="2000" dirty="0" smtClean="0">
                <a:solidFill>
                  <a:srgbClr val="FF0000"/>
                </a:solidFill>
                <a:hlinkClick r:id="rId3"/>
              </a:rPr>
              <a:t>www.euratlas.net/history/europe/1500/fr_index.html</a:t>
            </a:r>
            <a:endParaRPr lang="el-GR" sz="2000" dirty="0" smtClean="0"/>
          </a:p>
          <a:p>
            <a:pPr marL="0" indent="0">
              <a:buNone/>
            </a:pPr>
            <a:r>
              <a:rPr lang="el-GR" sz="2000" b="1" dirty="0" smtClean="0"/>
              <a:t>Εικόνα </a:t>
            </a:r>
            <a:r>
              <a:rPr lang="el-GR" sz="2000" b="1" dirty="0" smtClean="0"/>
              <a:t>2:</a:t>
            </a:r>
            <a:r>
              <a:rPr lang="el-GR" sz="2000" dirty="0" smtClean="0"/>
              <a:t> </a:t>
            </a:r>
            <a:r>
              <a:rPr lang="en-US" sz="2000" dirty="0" smtClean="0"/>
              <a:t>De </a:t>
            </a:r>
            <a:r>
              <a:rPr lang="en-US" sz="2000" dirty="0" err="1"/>
              <a:t>Vinne</a:t>
            </a:r>
            <a:r>
              <a:rPr lang="en-US" sz="2000" dirty="0"/>
              <a:t>, T. L. : The invention of printing. London, </a:t>
            </a:r>
            <a:r>
              <a:rPr lang="en-US" sz="2000" dirty="0" smtClean="0"/>
              <a:t>1877</a:t>
            </a:r>
            <a:r>
              <a:rPr lang="el-GR" sz="2000" dirty="0" smtClean="0"/>
              <a:t>. </a:t>
            </a:r>
            <a:r>
              <a:rPr lang="en-US" sz="2000" dirty="0" smtClean="0">
                <a:solidFill>
                  <a:srgbClr val="FF0000"/>
                </a:solidFill>
                <a:hlinkClick r:id="rId4"/>
              </a:rPr>
              <a:t>http</a:t>
            </a:r>
            <a:r>
              <a:rPr lang="en-US" sz="2000" dirty="0">
                <a:solidFill>
                  <a:srgbClr val="FF0000"/>
                </a:solidFill>
                <a:hlinkClick r:id="rId4"/>
              </a:rPr>
              <a:t>://</a:t>
            </a:r>
            <a:r>
              <a:rPr lang="en-US" sz="2000" dirty="0" smtClean="0">
                <a:solidFill>
                  <a:srgbClr val="FF0000"/>
                </a:solidFill>
                <a:hlinkClick r:id="rId4"/>
              </a:rPr>
              <a:t>tipografos.net/tecnologias/maquinas-antigas.html</a:t>
            </a:r>
            <a:endParaRPr lang="en-US" sz="2000" dirty="0" smtClean="0">
              <a:solidFill>
                <a:srgbClr val="FF0000"/>
              </a:solidFill>
            </a:endParaRPr>
          </a:p>
          <a:p>
            <a:pPr marL="0" indent="0">
              <a:buNone/>
            </a:pPr>
            <a:r>
              <a:rPr lang="el-GR" sz="2000" b="1" dirty="0" smtClean="0"/>
              <a:t>Εικόνα 3:</a:t>
            </a:r>
            <a:r>
              <a:rPr lang="el-GR" sz="2000" dirty="0" smtClean="0"/>
              <a:t> Αριστερά</a:t>
            </a:r>
            <a:r>
              <a:rPr lang="en-US" sz="2000" dirty="0" smtClean="0"/>
              <a:t>: </a:t>
            </a:r>
            <a:r>
              <a:rPr lang="el-GR" sz="2000" dirty="0" smtClean="0"/>
              <a:t>Ο Φραγκίσκος Α΄ της Γαλλίας σε πίνακα</a:t>
            </a:r>
            <a:br>
              <a:rPr lang="el-GR" sz="2000" dirty="0" smtClean="0"/>
            </a:br>
            <a:r>
              <a:rPr lang="el-GR" sz="2000" dirty="0" smtClean="0"/>
              <a:t>του </a:t>
            </a:r>
            <a:r>
              <a:rPr lang="el-GR" sz="2000" dirty="0" smtClean="0">
                <a:hlinkClick r:id="rId5" tooltip="Ζαν Κλουέ (δεν έχει γραφτεί ακόμα)"/>
              </a:rPr>
              <a:t>Ζαν </a:t>
            </a:r>
            <a:r>
              <a:rPr lang="el-GR" sz="2000" dirty="0" err="1" smtClean="0">
                <a:hlinkClick r:id="rId5" tooltip="Ζαν Κλουέ (δεν έχει γραφτεί ακόμα)"/>
              </a:rPr>
              <a:t>Κλουέ</a:t>
            </a:r>
            <a:r>
              <a:rPr lang="el-GR" sz="2000" dirty="0" smtClean="0"/>
              <a:t> (1525)</a:t>
            </a:r>
            <a:r>
              <a:rPr lang="en-US" sz="2000" dirty="0" smtClean="0"/>
              <a:t>. Public domain. </a:t>
            </a:r>
            <a:r>
              <a:rPr lang="en-US" sz="2000" dirty="0" smtClean="0">
                <a:hlinkClick r:id="rId6"/>
              </a:rPr>
              <a:t>http://en.wikipedia.org/wiki/Francis_I_of_France#mediaviewer/File:Francis1-1.jpg</a:t>
            </a:r>
            <a:r>
              <a:rPr lang="en-US" sz="2000" dirty="0" smtClean="0"/>
              <a:t> </a:t>
            </a:r>
            <a:r>
              <a:rPr lang="el-GR" sz="2000" dirty="0" smtClean="0"/>
              <a:t>Δεξιά:  </a:t>
            </a:r>
            <a:r>
              <a:rPr lang="fr-FR" sz="2000" dirty="0" smtClean="0"/>
              <a:t>A </a:t>
            </a:r>
            <a:r>
              <a:rPr lang="fr-FR" sz="2000" dirty="0" err="1" smtClean="0"/>
              <a:t>picture</a:t>
            </a:r>
            <a:r>
              <a:rPr lang="fr-FR" sz="2000" dirty="0" smtClean="0"/>
              <a:t> of Marguerite de Navarre. </a:t>
            </a:r>
            <a:r>
              <a:rPr lang="fr-FR" sz="2000" dirty="0" smtClean="0">
                <a:hlinkClick r:id="rId7"/>
              </a:rPr>
              <a:t> </a:t>
            </a:r>
            <a:r>
              <a:rPr lang="fr-FR" sz="2000" dirty="0" smtClean="0">
                <a:solidFill>
                  <a:srgbClr val="FF0000"/>
                </a:solidFill>
                <a:hlinkClick r:id="rId8"/>
              </a:rPr>
              <a:t>http://ookaboo.com/o/pictures/topic/2637745/Marguerite_de_Navarre</a:t>
            </a:r>
            <a:endParaRPr lang="el-GR" sz="2000" dirty="0" smtClean="0"/>
          </a:p>
          <a:p>
            <a:pPr marL="0" indent="0">
              <a:buNone/>
            </a:pPr>
            <a:r>
              <a:rPr lang="el-GR" sz="2000" b="1" dirty="0" smtClean="0"/>
              <a:t>Εικόνα 4:</a:t>
            </a:r>
            <a:r>
              <a:rPr lang="el-GR" sz="2000" dirty="0" smtClean="0"/>
              <a:t> </a:t>
            </a:r>
            <a:r>
              <a:rPr lang="fr-FR" sz="2000" dirty="0" smtClean="0"/>
              <a:t>Le g</a:t>
            </a:r>
            <a:r>
              <a:rPr lang="en-US" sz="2000" dirty="0" smtClean="0"/>
              <a:t>rand tour de la France du </a:t>
            </a:r>
            <a:r>
              <a:rPr lang="en-US" sz="2000" dirty="0" err="1" smtClean="0"/>
              <a:t>roi</a:t>
            </a:r>
            <a:r>
              <a:rPr lang="en-US" sz="2000" dirty="0" smtClean="0"/>
              <a:t> François (1532-1534</a:t>
            </a:r>
            <a:r>
              <a:rPr lang="en-US" sz="2000" dirty="0" smtClean="0"/>
              <a:t>).</a:t>
            </a:r>
            <a:endParaRPr lang="el-GR" sz="2000" dirty="0" smtClean="0"/>
          </a:p>
          <a:p>
            <a:pPr marL="0" lvl="0" indent="0">
              <a:buNone/>
            </a:pPr>
            <a:r>
              <a:rPr lang="el-GR" sz="2000" b="1" dirty="0" smtClean="0"/>
              <a:t>Εικόνα </a:t>
            </a:r>
            <a:r>
              <a:rPr lang="en-US" sz="2000" b="1" dirty="0" smtClean="0"/>
              <a:t>5</a:t>
            </a:r>
            <a:r>
              <a:rPr lang="el-GR" sz="2000" b="1" dirty="0" smtClean="0"/>
              <a:t>:</a:t>
            </a:r>
            <a:r>
              <a:rPr lang="el-GR" sz="2000" dirty="0" smtClean="0"/>
              <a:t> </a:t>
            </a:r>
            <a:r>
              <a:rPr lang="en-US" sz="2000" dirty="0" smtClean="0"/>
              <a:t>Restoration of a Statue of the Virgin</a:t>
            </a:r>
            <a:r>
              <a:rPr lang="el-GR" sz="2000" dirty="0" smtClean="0"/>
              <a:t> </a:t>
            </a:r>
            <a:r>
              <a:rPr lang="en-US" sz="2000" dirty="0" smtClean="0"/>
              <a:t>damaged by the Lutherans. </a:t>
            </a:r>
            <a:r>
              <a:rPr lang="en-US" sz="2000" dirty="0" smtClean="0">
                <a:hlinkClick r:id="rId9"/>
              </a:rPr>
              <a:t>http://www.traditioninaction.org/religious/e018rp_Luther_1_Plinio.htm</a:t>
            </a:r>
            <a:endParaRPr lang="el-GR" sz="2000" dirty="0" smtClean="0"/>
          </a:p>
          <a:p>
            <a:pPr marL="0" indent="0">
              <a:buNone/>
            </a:pPr>
            <a:endParaRPr lang="el-GR" sz="2000" dirty="0">
              <a:solidFill>
                <a:srgbClr val="FF0000"/>
              </a:solidFill>
            </a:endParaRPr>
          </a:p>
        </p:txBody>
      </p:sp>
    </p:spTree>
    <p:extLst>
      <p:ext uri="{BB962C8B-B14F-4D97-AF65-F5344CB8AC3E}">
        <p14:creationId xmlns:p14="http://schemas.microsoft.com/office/powerpoint/2010/main" xmlns="" val="34038439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9990" y="1196752"/>
            <a:ext cx="8229600" cy="5246043"/>
          </a:xfrm>
        </p:spPr>
        <p:txBody>
          <a:bodyPr>
            <a:normAutofit fontScale="70000" lnSpcReduction="20000"/>
          </a:bodyPr>
          <a:lstStyle/>
          <a:p>
            <a:r>
              <a:rPr lang="el-GR" sz="3400" b="1" dirty="0"/>
              <a:t>Κονκορδάτο </a:t>
            </a:r>
            <a:r>
              <a:rPr lang="el-GR" sz="3400" b="1" dirty="0" err="1"/>
              <a:t>Bologna</a:t>
            </a:r>
            <a:r>
              <a:rPr lang="el-GR" sz="3400" b="1" dirty="0"/>
              <a:t>, 1516: </a:t>
            </a:r>
            <a:r>
              <a:rPr lang="el-GR" sz="3400" dirty="0"/>
              <a:t>βασιλικό δικαίωμα αποκλειστικής ανάδειξης επισκόπων στη γαλλική επικράτεια. Τυπικό δικαίωμα παπικής αρνησικυρίας. Πάπας: εφάπαξ είσπραξη ετήσιου εισοδήματος από νεοδιορισμένους επισκόπους, διορισμός ορισμένων προσώπων δικής του επιλογής.</a:t>
            </a:r>
          </a:p>
          <a:p>
            <a:r>
              <a:rPr lang="el-GR" sz="3400" dirty="0"/>
              <a:t>Κατάργηση ανεξαρτησίας </a:t>
            </a:r>
            <a:r>
              <a:rPr lang="el-GR" sz="3400" dirty="0" err="1"/>
              <a:t>Γαλλικανικής</a:t>
            </a:r>
            <a:r>
              <a:rPr lang="el-GR" sz="3400" dirty="0"/>
              <a:t> Εκκλησίας, σύζευξη κοσμικής &amp; θρησκευτικής εξουσίας στο πρόσωπο του </a:t>
            </a:r>
            <a:r>
              <a:rPr lang="el-GR" sz="3400" dirty="0" err="1"/>
              <a:t>Rex</a:t>
            </a:r>
            <a:r>
              <a:rPr lang="el-GR" sz="3400" dirty="0"/>
              <a:t> </a:t>
            </a:r>
            <a:r>
              <a:rPr lang="el-GR" sz="3400" dirty="0" err="1" smtClean="0"/>
              <a:t>Christianissimus</a:t>
            </a:r>
            <a:r>
              <a:rPr lang="el-GR" sz="3400" dirty="0" smtClean="0"/>
              <a:t>.</a:t>
            </a:r>
            <a:endParaRPr lang="el-GR" sz="3400" dirty="0"/>
          </a:p>
          <a:p>
            <a:r>
              <a:rPr lang="el-GR" sz="3400" dirty="0"/>
              <a:t>Ραγδαία </a:t>
            </a:r>
            <a:r>
              <a:rPr lang="el-GR" sz="3400" dirty="0" err="1"/>
              <a:t>εκκοσμίκευση</a:t>
            </a:r>
            <a:r>
              <a:rPr lang="el-GR" sz="3400" dirty="0"/>
              <a:t> επισκοπικού </a:t>
            </a:r>
            <a:r>
              <a:rPr lang="el-GR" sz="3400" dirty="0" smtClean="0"/>
              <a:t>σώματος.</a:t>
            </a:r>
            <a:endParaRPr lang="el-GR" sz="3400" dirty="0"/>
          </a:p>
          <a:p>
            <a:r>
              <a:rPr lang="el-GR" sz="3400" dirty="0" smtClean="0"/>
              <a:t>Επί </a:t>
            </a:r>
            <a:r>
              <a:rPr lang="el-GR" sz="3400" dirty="0"/>
              <a:t>βασιλείας Φραγκίσκου Α’, 102 από τους 129 νεοδιορισμένους επισκόπους από ισχυρές φεουδαλικές οικογένειες. Επί Ερρίκου Β΄, 3 από τους 80 νεοδιορισμένους επισκόπους σπουδές θεολογίας, 21 επισκοπικοί θώκοι σε Ιταλούς, πελάτες του Πάπα. 1519. Σε σύνολο 101 επισκόπων, 19 διέμεναν τακτικά στις έδρες τους</a:t>
            </a:r>
            <a:r>
              <a:rPr lang="el-GR" sz="3400" dirty="0" smtClean="0"/>
              <a:t>). </a:t>
            </a:r>
            <a:endParaRPr lang="el-GR" sz="3400" dirty="0"/>
          </a:p>
          <a:p>
            <a:endParaRPr lang="el-GR" dirty="0"/>
          </a:p>
        </p:txBody>
      </p:sp>
      <p:sp>
        <p:nvSpPr>
          <p:cNvPr id="4" name="Τίτλος 1"/>
          <p:cNvSpPr>
            <a:spLocks noGrp="1"/>
          </p:cNvSpPr>
          <p:nvPr>
            <p:ph type="title"/>
          </p:nvPr>
        </p:nvSpPr>
        <p:spPr>
          <a:xfrm>
            <a:off x="323528" y="332656"/>
            <a:ext cx="8229600" cy="1143000"/>
          </a:xfrm>
        </p:spPr>
        <p:txBody>
          <a:bodyPr>
            <a:normAutofit fontScale="90000"/>
          </a:bodyPr>
          <a:lstStyle/>
          <a:p>
            <a:r>
              <a:rPr lang="el-GR" sz="3100" dirty="0"/>
              <a:t>Ετερόδοξο κήρυγμα  και η  κατάσταση της Εκκλησίας στη Γαλλία την παραμονή της Μεταρρύθμισης: 2</a:t>
            </a:r>
            <a:r>
              <a:rPr lang="el-GR" dirty="0"/>
              <a:t/>
            </a:r>
            <a:br>
              <a:rPr lang="el-GR" dirty="0"/>
            </a:br>
            <a:endParaRPr lang="el-GR" dirty="0"/>
          </a:p>
        </p:txBody>
      </p:sp>
    </p:spTree>
    <p:extLst>
      <p:ext uri="{BB962C8B-B14F-4D97-AF65-F5344CB8AC3E}">
        <p14:creationId xmlns:p14="http://schemas.microsoft.com/office/powerpoint/2010/main" xmlns="" val="12000201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l-GR" dirty="0" smtClean="0"/>
              <a:t>2</a:t>
            </a:r>
            <a:r>
              <a:rPr lang="en-US" dirty="0" smtClean="0"/>
              <a:t>/7)</a:t>
            </a:r>
            <a:endParaRPr lang="el-GR" dirty="0"/>
          </a:p>
        </p:txBody>
      </p:sp>
      <p:sp>
        <p:nvSpPr>
          <p:cNvPr id="3" name="Content Placeholder 2"/>
          <p:cNvSpPr>
            <a:spLocks noGrp="1"/>
          </p:cNvSpPr>
          <p:nvPr>
            <p:ph idx="1"/>
          </p:nvPr>
        </p:nvSpPr>
        <p:spPr>
          <a:xfrm>
            <a:off x="143508" y="1268760"/>
            <a:ext cx="8856984" cy="4525963"/>
          </a:xfrm>
        </p:spPr>
        <p:txBody>
          <a:bodyPr>
            <a:noAutofit/>
          </a:bodyPr>
          <a:lstStyle/>
          <a:p>
            <a:pPr marL="0" indent="0">
              <a:buNone/>
            </a:pPr>
            <a:endParaRPr lang="el-GR" sz="2000" dirty="0"/>
          </a:p>
          <a:p>
            <a:pPr marL="0" indent="0">
              <a:buNone/>
            </a:pPr>
            <a:endParaRPr lang="el-GR" sz="2000" dirty="0">
              <a:solidFill>
                <a:srgbClr val="FF0000"/>
              </a:solidFill>
            </a:endParaRPr>
          </a:p>
        </p:txBody>
      </p:sp>
      <p:sp>
        <p:nvSpPr>
          <p:cNvPr id="4" name="Content Placeholder 2"/>
          <p:cNvSpPr txBox="1">
            <a:spLocks/>
          </p:cNvSpPr>
          <p:nvPr/>
        </p:nvSpPr>
        <p:spPr>
          <a:xfrm>
            <a:off x="179512" y="1196752"/>
            <a:ext cx="8856984" cy="4525963"/>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l-GR" sz="2000" b="1" i="0" u="none" strike="noStrike" kern="1200" cap="none" spc="0" normalizeH="0" baseline="0" noProof="0" dirty="0" smtClean="0">
                <a:ln>
                  <a:noFill/>
                </a:ln>
                <a:effectLst/>
                <a:uLnTx/>
                <a:uFillTx/>
                <a:latin typeface="+mn-lt"/>
                <a:ea typeface="+mn-ea"/>
                <a:cs typeface="+mn-cs"/>
              </a:rPr>
              <a:t>Εικόνα </a:t>
            </a:r>
            <a:r>
              <a:rPr kumimoji="0" lang="en-US" sz="2000" b="1" i="0" u="none" strike="noStrike" kern="1200" cap="none" spc="0" normalizeH="0" baseline="0" noProof="0" dirty="0" smtClean="0">
                <a:ln>
                  <a:noFill/>
                </a:ln>
                <a:effectLst/>
                <a:uLnTx/>
                <a:uFillTx/>
                <a:latin typeface="+mn-lt"/>
                <a:ea typeface="+mn-ea"/>
                <a:cs typeface="+mn-cs"/>
              </a:rPr>
              <a:t>6</a:t>
            </a:r>
            <a:r>
              <a:rPr kumimoji="0" lang="el-GR" sz="2000" b="1" i="0" u="none" strike="noStrike" kern="1200" cap="none" spc="0" normalizeH="0" baseline="0" noProof="0" dirty="0" smtClean="0">
                <a:ln>
                  <a:noFill/>
                </a:ln>
                <a:effectLst/>
                <a:uLnTx/>
                <a:uFillTx/>
                <a:latin typeface="+mn-lt"/>
                <a:ea typeface="+mn-ea"/>
                <a:cs typeface="+mn-cs"/>
              </a:rPr>
              <a:t>:</a:t>
            </a:r>
            <a:r>
              <a:rPr kumimoji="0" lang="el-GR" sz="2000" b="0" i="0" u="none" strike="noStrike" kern="1200" cap="none" spc="0" normalizeH="0" baseline="0" noProof="0" dirty="0" smtClean="0">
                <a:ln>
                  <a:noFill/>
                </a:ln>
                <a:effectLst/>
                <a:uLnTx/>
                <a:uFillTx/>
                <a:latin typeface="+mn-lt"/>
                <a:ea typeface="+mn-ea"/>
                <a:cs typeface="+mn-cs"/>
              </a:rPr>
              <a:t> </a:t>
            </a:r>
            <a:r>
              <a:rPr kumimoji="0" lang="en-US" sz="2000" b="0" i="0" u="none" strike="noStrike" kern="1200" cap="none" spc="0" normalizeH="0" baseline="0" noProof="0" dirty="0" smtClean="0">
                <a:ln>
                  <a:noFill/>
                </a:ln>
                <a:effectLst/>
                <a:uLnTx/>
                <a:uFillTx/>
                <a:latin typeface="+mn-lt"/>
                <a:ea typeface="+mn-ea"/>
                <a:cs typeface="+mn-cs"/>
              </a:rPr>
              <a:t>Copyrighted</a:t>
            </a:r>
            <a:endParaRPr kumimoji="0" lang="el-GR" sz="2000" b="0" i="0" u="none" strike="noStrike" kern="1200" cap="none" spc="0" normalizeH="0" baseline="0" noProof="0" dirty="0" smtClean="0">
              <a:ln>
                <a:noFill/>
              </a:ln>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l-GR" sz="2000" b="1" i="0" u="none" strike="noStrike" kern="1200" cap="none" spc="0" normalizeH="0" baseline="0" noProof="0" dirty="0" smtClean="0">
                <a:ln>
                  <a:noFill/>
                </a:ln>
                <a:effectLst/>
                <a:uLnTx/>
                <a:uFillTx/>
                <a:latin typeface="+mn-lt"/>
                <a:ea typeface="+mn-ea"/>
                <a:cs typeface="+mn-cs"/>
              </a:rPr>
              <a:t>Εικόνα </a:t>
            </a:r>
            <a:r>
              <a:rPr kumimoji="0" lang="en-US" sz="2000" b="1" i="0" u="none" strike="noStrike" kern="1200" cap="none" spc="0" normalizeH="0" baseline="0" noProof="0" dirty="0" smtClean="0">
                <a:ln>
                  <a:noFill/>
                </a:ln>
                <a:effectLst/>
                <a:uLnTx/>
                <a:uFillTx/>
                <a:latin typeface="+mn-lt"/>
                <a:ea typeface="+mn-ea"/>
                <a:cs typeface="+mn-cs"/>
              </a:rPr>
              <a:t>7</a:t>
            </a:r>
            <a:r>
              <a:rPr kumimoji="0" lang="el-GR" sz="2000" b="1" i="0" u="none" strike="noStrike" kern="1200" cap="none" spc="0" normalizeH="0" baseline="0" noProof="0" dirty="0" smtClean="0">
                <a:ln>
                  <a:noFill/>
                </a:ln>
                <a:effectLst/>
                <a:uLnTx/>
                <a:uFillTx/>
                <a:latin typeface="+mn-lt"/>
                <a:ea typeface="+mn-ea"/>
                <a:cs typeface="+mn-cs"/>
              </a:rPr>
              <a:t>: </a:t>
            </a:r>
            <a:r>
              <a:rPr kumimoji="0" lang="en-US" sz="2000" b="0" i="0" u="none" strike="noStrike" kern="1200" cap="none" spc="0" normalizeH="0" baseline="0" noProof="0" dirty="0" smtClean="0">
                <a:ln>
                  <a:noFill/>
                </a:ln>
                <a:effectLst/>
                <a:uLnTx/>
                <a:uFillTx/>
                <a:latin typeface="+mn-lt"/>
                <a:ea typeface="+mn-ea"/>
                <a:cs typeface="+mn-cs"/>
              </a:rPr>
              <a:t>Copyrighted</a:t>
            </a:r>
            <a:endParaRPr kumimoji="0" lang="el-GR" sz="2000" b="0" i="0" u="none" strike="noStrike" kern="1200" cap="none" spc="0" normalizeH="0" baseline="0" noProof="0" dirty="0" smtClean="0">
              <a:ln>
                <a:noFill/>
              </a:ln>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r>
              <a:rPr kumimoji="0" lang="el-GR" sz="2000" b="1" i="0" u="none" strike="noStrike" kern="1200" cap="none" spc="0" normalizeH="0" baseline="0" noProof="0" dirty="0" smtClean="0">
                <a:ln>
                  <a:noFill/>
                </a:ln>
                <a:effectLst/>
                <a:uLnTx/>
                <a:uFillTx/>
                <a:latin typeface="+mn-lt"/>
                <a:ea typeface="+mn-ea"/>
                <a:cs typeface="+mn-cs"/>
              </a:rPr>
              <a:t>Εικόνα </a:t>
            </a:r>
            <a:r>
              <a:rPr kumimoji="0" lang="en-US" sz="2000" b="1" i="0" u="none" strike="noStrike" kern="1200" cap="none" spc="0" normalizeH="0" baseline="0" noProof="0" dirty="0" smtClean="0">
                <a:ln>
                  <a:noFill/>
                </a:ln>
                <a:effectLst/>
                <a:uLnTx/>
                <a:uFillTx/>
                <a:latin typeface="+mn-lt"/>
                <a:ea typeface="+mn-ea"/>
                <a:cs typeface="+mn-cs"/>
              </a:rPr>
              <a:t>8</a:t>
            </a:r>
            <a:r>
              <a:rPr kumimoji="0" lang="el-GR" sz="2000" b="1" i="0" u="none" strike="noStrike" kern="1200" cap="none" spc="0" normalizeH="0" baseline="0" noProof="0" dirty="0" smtClean="0">
                <a:ln>
                  <a:noFill/>
                </a:ln>
                <a:effectLst/>
                <a:uLnTx/>
                <a:uFillTx/>
                <a:latin typeface="+mn-lt"/>
                <a:ea typeface="+mn-ea"/>
                <a:cs typeface="+mn-cs"/>
              </a:rPr>
              <a:t>:</a:t>
            </a:r>
            <a:r>
              <a:rPr kumimoji="0" lang="el-GR" sz="2000" b="0" i="0" u="none" strike="noStrike" kern="1200" cap="none" spc="0" normalizeH="0" baseline="0" noProof="0" dirty="0" smtClean="0">
                <a:ln>
                  <a:noFill/>
                </a:ln>
                <a:effectLst/>
                <a:uLnTx/>
                <a:uFillTx/>
                <a:latin typeface="+mn-lt"/>
                <a:ea typeface="+mn-ea"/>
                <a:cs typeface="+mn-cs"/>
              </a:rPr>
              <a:t> </a:t>
            </a:r>
            <a:r>
              <a:rPr kumimoji="0" lang="en-US" sz="2000" b="0" i="0" u="none" strike="noStrike" kern="1200" cap="none" spc="0" normalizeH="0" baseline="0" noProof="0" dirty="0" smtClean="0">
                <a:ln>
                  <a:noFill/>
                </a:ln>
                <a:effectLst/>
                <a:uLnTx/>
                <a:uFillTx/>
                <a:latin typeface="+mn-lt"/>
                <a:ea typeface="+mn-ea"/>
                <a:cs typeface="+mn-cs"/>
              </a:rPr>
              <a:t>Copyrighted</a:t>
            </a:r>
          </a:p>
          <a:p>
            <a:pPr>
              <a:spcBef>
                <a:spcPts val="1200"/>
              </a:spcBef>
            </a:pPr>
            <a:r>
              <a:rPr lang="el-GR" sz="2000" b="1" dirty="0" smtClean="0"/>
              <a:t>Εικόνα </a:t>
            </a:r>
            <a:r>
              <a:rPr lang="en-US" sz="2000" b="1" dirty="0" smtClean="0"/>
              <a:t>9</a:t>
            </a:r>
            <a:r>
              <a:rPr lang="el-GR" sz="2000" b="1" dirty="0" smtClean="0"/>
              <a:t>:</a:t>
            </a:r>
            <a:r>
              <a:rPr lang="el-GR" sz="2000" dirty="0" smtClean="0"/>
              <a:t> </a:t>
            </a:r>
            <a:r>
              <a:rPr lang="en-US" sz="2000" dirty="0" smtClean="0"/>
              <a:t>Copyrighted</a:t>
            </a:r>
            <a:endParaRPr lang="el-GR" sz="2000" dirty="0" smtClean="0"/>
          </a:p>
          <a:p>
            <a:pPr>
              <a:spcBef>
                <a:spcPts val="1200"/>
              </a:spcBef>
            </a:pPr>
            <a:r>
              <a:rPr lang="el-GR" sz="2000" b="1" dirty="0" smtClean="0"/>
              <a:t>Εικόνα </a:t>
            </a:r>
            <a:r>
              <a:rPr lang="en-US" sz="2000" b="1" dirty="0" smtClean="0"/>
              <a:t>10</a:t>
            </a:r>
            <a:r>
              <a:rPr lang="el-GR" sz="2000" b="1" dirty="0" smtClean="0"/>
              <a:t>: </a:t>
            </a:r>
            <a:r>
              <a:rPr lang="en-US" sz="2000" dirty="0" smtClean="0"/>
              <a:t>The </a:t>
            </a:r>
            <a:r>
              <a:rPr lang="en-US" sz="2000" dirty="0" smtClean="0"/>
              <a:t>typographical artistry of Guillaume Le </a:t>
            </a:r>
            <a:r>
              <a:rPr lang="en-US" sz="2000" dirty="0" err="1" smtClean="0"/>
              <a:t>Bé</a:t>
            </a:r>
            <a:r>
              <a:rPr lang="en-US" sz="2000" dirty="0" smtClean="0"/>
              <a:t> and the printing skill of the Estienne family, Royal Printers in Paris, combined to fashion this work of singular typographical distinction</a:t>
            </a:r>
            <a:r>
              <a:rPr lang="en-US" sz="2000" dirty="0" smtClean="0"/>
              <a:t>. </a:t>
            </a:r>
            <a:r>
              <a:rPr lang="en-US" sz="2000" dirty="0" smtClean="0">
                <a:hlinkClick r:id="rId3"/>
              </a:rPr>
              <a:t>https</a:t>
            </a:r>
            <a:r>
              <a:rPr lang="en-US" sz="2000" dirty="0" smtClean="0">
                <a:hlinkClick r:id="rId3"/>
              </a:rPr>
              <a:t>://</a:t>
            </a:r>
            <a:r>
              <a:rPr lang="en-US" sz="2000" dirty="0" smtClean="0">
                <a:hlinkClick r:id="rId3"/>
              </a:rPr>
              <a:t>www.jewishvirtuallibrary.org/jsource/loc/Great.html</a:t>
            </a:r>
            <a:endParaRPr lang="el-GR" sz="2000" dirty="0" smtClean="0"/>
          </a:p>
          <a:p>
            <a:pPr>
              <a:spcBef>
                <a:spcPts val="1200"/>
              </a:spcBef>
            </a:pPr>
            <a:r>
              <a:rPr lang="el-GR" sz="2000" b="1" dirty="0" smtClean="0"/>
              <a:t>Εικόνα </a:t>
            </a:r>
            <a:r>
              <a:rPr lang="en-US" sz="2000" b="1" dirty="0" smtClean="0"/>
              <a:t>11</a:t>
            </a:r>
            <a:r>
              <a:rPr lang="el-GR" sz="2000" b="1" dirty="0" smtClean="0"/>
              <a:t>: </a:t>
            </a:r>
            <a:r>
              <a:rPr lang="en-US" sz="2000" dirty="0" smtClean="0">
                <a:hlinkClick r:id="rId4" tooltip="Pope Leo X"/>
              </a:rPr>
              <a:t>Pope Leo X</a:t>
            </a:r>
            <a:r>
              <a:rPr lang="en-US" sz="2000" dirty="0" smtClean="0"/>
              <a:t> with his cousins </a:t>
            </a:r>
            <a:r>
              <a:rPr lang="en-US" sz="2000" dirty="0" err="1" smtClean="0">
                <a:hlinkClick r:id="rId5" tooltip="Pope Clement VII"/>
              </a:rPr>
              <a:t>Giulio</a:t>
            </a:r>
            <a:r>
              <a:rPr lang="en-US" sz="2000" dirty="0" smtClean="0">
                <a:hlinkClick r:id="rId5" tooltip="Pope Clement VII"/>
              </a:rPr>
              <a:t> de' Medici</a:t>
            </a:r>
            <a:r>
              <a:rPr lang="en-US" sz="2000" dirty="0" smtClean="0"/>
              <a:t> </a:t>
            </a:r>
            <a:r>
              <a:rPr lang="en-US" sz="2000" i="1" dirty="0" smtClean="0"/>
              <a:t>(left, the future Pope Clement VII)</a:t>
            </a:r>
            <a:r>
              <a:rPr lang="en-US" sz="2000" dirty="0" smtClean="0"/>
              <a:t> and Luigi de' Rossi </a:t>
            </a:r>
            <a:r>
              <a:rPr lang="en-US" sz="2000" i="1" dirty="0" smtClean="0"/>
              <a:t>(right)</a:t>
            </a:r>
            <a:r>
              <a:rPr lang="en-US" sz="2000" dirty="0" smtClean="0"/>
              <a:t>, whom he appointed as </a:t>
            </a:r>
            <a:r>
              <a:rPr lang="en-US" sz="2000" dirty="0" smtClean="0">
                <a:hlinkClick r:id="rId6" tooltip="Cardinal-nephew"/>
              </a:rPr>
              <a:t>cardinal-nephews</a:t>
            </a:r>
            <a:r>
              <a:rPr lang="en-US" sz="2000" dirty="0" smtClean="0"/>
              <a:t>. Public domain. </a:t>
            </a:r>
            <a:r>
              <a:rPr lang="en-US" sz="2000" dirty="0" smtClean="0">
                <a:hlinkClick r:id="rId7"/>
              </a:rPr>
              <a:t>http://</a:t>
            </a:r>
            <a:r>
              <a:rPr lang="en-US" sz="2000" dirty="0" smtClean="0">
                <a:hlinkClick r:id="rId7"/>
              </a:rPr>
              <a:t>en.wikipedia.org/wiki/History_of_the_papacy</a:t>
            </a:r>
            <a:endParaRPr lang="el-GR" sz="2000" dirty="0" smtClean="0"/>
          </a:p>
          <a:p>
            <a:pPr>
              <a:spcBef>
                <a:spcPts val="1200"/>
              </a:spcBef>
            </a:pPr>
            <a:r>
              <a:rPr lang="el-GR" sz="2000" b="1" dirty="0" smtClean="0"/>
              <a:t>Εικόνα </a:t>
            </a:r>
            <a:r>
              <a:rPr lang="en-US" sz="2000" b="1" dirty="0" smtClean="0"/>
              <a:t>12</a:t>
            </a:r>
            <a:r>
              <a:rPr lang="el-GR" sz="2000" b="1" dirty="0" smtClean="0"/>
              <a:t>: </a:t>
            </a:r>
            <a:r>
              <a:rPr lang="en-US" sz="2000" dirty="0" smtClean="0"/>
              <a:t>Copyrighted</a:t>
            </a:r>
            <a:endParaRPr lang="el-GR" sz="2000" dirty="0" smtClean="0"/>
          </a:p>
          <a:p>
            <a:pPr>
              <a:spcBef>
                <a:spcPts val="1200"/>
              </a:spcBef>
            </a:pPr>
            <a:r>
              <a:rPr lang="el-GR" sz="2000" b="1" dirty="0" smtClean="0"/>
              <a:t>Εικόνα 1</a:t>
            </a:r>
            <a:r>
              <a:rPr lang="en-US" sz="2000" b="1" dirty="0" smtClean="0"/>
              <a:t>3</a:t>
            </a:r>
            <a:r>
              <a:rPr lang="el-GR" sz="2000" b="1" dirty="0" smtClean="0"/>
              <a:t>:</a:t>
            </a:r>
            <a:r>
              <a:rPr lang="el-GR" sz="2000" dirty="0" smtClean="0"/>
              <a:t> </a:t>
            </a:r>
            <a:r>
              <a:rPr lang="en-US" sz="2000" dirty="0" smtClean="0"/>
              <a:t>Copyrighted</a:t>
            </a:r>
            <a:endParaRPr lang="el-GR" sz="2000" dirty="0" smtClean="0"/>
          </a:p>
          <a:p>
            <a:pPr>
              <a:spcBef>
                <a:spcPts val="1200"/>
              </a:spcBef>
            </a:pPr>
            <a:endParaRPr lang="el-GR" sz="2000" dirty="0" smtClean="0"/>
          </a:p>
          <a:p>
            <a:pPr>
              <a:spcBef>
                <a:spcPts val="1200"/>
              </a:spcBef>
            </a:pPr>
            <a:endParaRPr lang="el-GR" sz="2000" dirty="0" smtClean="0"/>
          </a:p>
          <a:p>
            <a:pPr marL="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effectLst/>
              <a:uLnTx/>
              <a:uFillTx/>
              <a:latin typeface="+mn-lt"/>
              <a:ea typeface="+mn-ea"/>
              <a:cs typeface="+mn-cs"/>
            </a:endParaRPr>
          </a:p>
          <a:p>
            <a:pPr marL="0" marR="0" lvl="0" indent="0" algn="l" defTabSz="914400" rtl="0" eaLnBrk="1" fontAlgn="auto" latinLnBrk="0" hangingPunct="1">
              <a:lnSpc>
                <a:spcPct val="100000"/>
              </a:lnSpc>
              <a:spcBef>
                <a:spcPts val="1200"/>
              </a:spcBef>
              <a:spcAft>
                <a:spcPts val="0"/>
              </a:spcAft>
              <a:buClrTx/>
              <a:buSzTx/>
              <a:buFont typeface="Arial" pitchFamily="34" charset="0"/>
              <a:buNone/>
              <a:tabLst/>
              <a:defRPr/>
            </a:pPr>
            <a:endParaRPr kumimoji="0" lang="el-GR" sz="2000" b="0" i="0" u="none" strike="noStrike" kern="1200" cap="none"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xmlns="" val="10349148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(3/7)</a:t>
            </a:r>
            <a:endParaRPr lang="el-GR" dirty="0"/>
          </a:p>
        </p:txBody>
      </p:sp>
      <p:sp>
        <p:nvSpPr>
          <p:cNvPr id="3" name="Content Placeholder 2"/>
          <p:cNvSpPr>
            <a:spLocks noGrp="1"/>
          </p:cNvSpPr>
          <p:nvPr>
            <p:ph idx="1"/>
          </p:nvPr>
        </p:nvSpPr>
        <p:spPr>
          <a:xfrm>
            <a:off x="179512" y="1196752"/>
            <a:ext cx="8856984" cy="4896544"/>
          </a:xfrm>
        </p:spPr>
        <p:txBody>
          <a:bodyPr>
            <a:noAutofit/>
          </a:bodyPr>
          <a:lstStyle/>
          <a:p>
            <a:pPr marL="0" indent="0">
              <a:buNone/>
            </a:pPr>
            <a:r>
              <a:rPr lang="el-GR" sz="2000" b="1" dirty="0" smtClean="0"/>
              <a:t>Εικόνα</a:t>
            </a:r>
            <a:r>
              <a:rPr lang="en-US" sz="2000" b="1" dirty="0" smtClean="0"/>
              <a:t> </a:t>
            </a:r>
            <a:r>
              <a:rPr lang="en-US" sz="2000" b="1" dirty="0" smtClean="0"/>
              <a:t>14</a:t>
            </a:r>
            <a:r>
              <a:rPr lang="el-GR" sz="2000" b="1" dirty="0" smtClean="0"/>
              <a:t>: </a:t>
            </a:r>
            <a:r>
              <a:rPr lang="en-US" sz="2000" dirty="0" smtClean="0"/>
              <a:t>Copyrighted</a:t>
            </a:r>
            <a:endParaRPr lang="el-GR" sz="2000" dirty="0"/>
          </a:p>
          <a:p>
            <a:pPr marL="0" indent="0">
              <a:buNone/>
            </a:pPr>
            <a:r>
              <a:rPr lang="el-GR" sz="2000" b="1" dirty="0"/>
              <a:t>Εικόνα </a:t>
            </a:r>
            <a:r>
              <a:rPr lang="en-US" sz="2000" b="1" dirty="0" smtClean="0"/>
              <a:t>15</a:t>
            </a:r>
            <a:r>
              <a:rPr lang="el-GR" sz="2000" b="1" dirty="0" smtClean="0"/>
              <a:t>: </a:t>
            </a:r>
            <a:r>
              <a:rPr lang="en-US" sz="2000" dirty="0" smtClean="0"/>
              <a:t>Copyrighted</a:t>
            </a:r>
            <a:endParaRPr lang="el-GR" sz="2000" dirty="0"/>
          </a:p>
          <a:p>
            <a:pPr marL="0" indent="0">
              <a:buNone/>
            </a:pPr>
            <a:r>
              <a:rPr lang="el-GR" sz="2000" b="1" dirty="0"/>
              <a:t>Εικόνα </a:t>
            </a:r>
            <a:r>
              <a:rPr lang="en-US" sz="2000" b="1" dirty="0" smtClean="0"/>
              <a:t>16</a:t>
            </a:r>
            <a:r>
              <a:rPr lang="el-GR" sz="2000" b="1" dirty="0" smtClean="0"/>
              <a:t>: </a:t>
            </a:r>
            <a:r>
              <a:rPr lang="en-US" sz="2000" dirty="0" smtClean="0"/>
              <a:t>Copyrighted</a:t>
            </a:r>
          </a:p>
          <a:p>
            <a:pPr marL="0" indent="0">
              <a:buNone/>
            </a:pPr>
            <a:r>
              <a:rPr lang="el-GR" sz="2000" b="1" dirty="0" smtClean="0"/>
              <a:t>Εικόνα </a:t>
            </a:r>
            <a:r>
              <a:rPr lang="en-US" sz="2000" b="1" dirty="0" smtClean="0"/>
              <a:t>17</a:t>
            </a:r>
            <a:r>
              <a:rPr lang="el-GR" sz="2000" b="1" dirty="0" smtClean="0"/>
              <a:t>: </a:t>
            </a:r>
            <a:r>
              <a:rPr lang="en-US" sz="2000" dirty="0" smtClean="0"/>
              <a:t>Copyrighted</a:t>
            </a:r>
            <a:endParaRPr lang="el-GR" sz="2000" dirty="0" smtClean="0"/>
          </a:p>
          <a:p>
            <a:pPr marL="0" indent="0">
              <a:buNone/>
            </a:pPr>
            <a:r>
              <a:rPr lang="el-GR" sz="2000" b="1" dirty="0" smtClean="0"/>
              <a:t>Εικόνα </a:t>
            </a:r>
            <a:r>
              <a:rPr lang="en-US" sz="2000" b="1" dirty="0" smtClean="0"/>
              <a:t>18</a:t>
            </a:r>
            <a:r>
              <a:rPr lang="el-GR" sz="2000" b="1" dirty="0" smtClean="0"/>
              <a:t>: </a:t>
            </a:r>
            <a:r>
              <a:rPr lang="el-GR" sz="2000" dirty="0" smtClean="0"/>
              <a:t>Αριστερά</a:t>
            </a:r>
            <a:r>
              <a:rPr lang="el-GR" sz="2000" dirty="0" smtClean="0"/>
              <a:t>: </a:t>
            </a:r>
            <a:r>
              <a:rPr lang="en-US" sz="2000" dirty="0" smtClean="0"/>
              <a:t>King of France </a:t>
            </a:r>
            <a:r>
              <a:rPr lang="en-US" sz="2000" b="1" dirty="0" smtClean="0">
                <a:hlinkClick r:id="rId3"/>
              </a:rPr>
              <a:t>Henry II</a:t>
            </a:r>
            <a:r>
              <a:rPr lang="en-US" sz="2000" dirty="0" smtClean="0"/>
              <a:t> (1519-03-31)</a:t>
            </a:r>
            <a:r>
              <a:rPr lang="el-GR" sz="2000" dirty="0" smtClean="0"/>
              <a:t>.</a:t>
            </a:r>
            <a:r>
              <a:rPr lang="en-US" sz="2000" dirty="0" smtClean="0"/>
              <a:t> </a:t>
            </a:r>
            <a:r>
              <a:rPr lang="fr-FR" sz="2000" dirty="0" smtClean="0">
                <a:solidFill>
                  <a:srgbClr val="FF0000"/>
                </a:solidFill>
                <a:hlinkClick r:id="rId4"/>
              </a:rPr>
              <a:t>http://</a:t>
            </a:r>
            <a:r>
              <a:rPr lang="fr-FR" sz="2000" dirty="0" smtClean="0">
                <a:solidFill>
                  <a:srgbClr val="FF0000"/>
                </a:solidFill>
                <a:hlinkClick r:id="rId4"/>
              </a:rPr>
              <a:t>www.historyorb.com/countries/germany</a:t>
            </a:r>
            <a:r>
              <a:rPr lang="fr-FR" sz="2000" dirty="0" smtClean="0">
                <a:solidFill>
                  <a:srgbClr val="FF0000"/>
                </a:solidFill>
              </a:rPr>
              <a:t/>
            </a:r>
            <a:br>
              <a:rPr lang="fr-FR" sz="2000" dirty="0" smtClean="0">
                <a:solidFill>
                  <a:srgbClr val="FF0000"/>
                </a:solidFill>
              </a:rPr>
            </a:br>
            <a:r>
              <a:rPr lang="el-GR" sz="2000" dirty="0" smtClean="0"/>
              <a:t>Δεξιά</a:t>
            </a:r>
            <a:r>
              <a:rPr lang="el-GR" sz="2000" dirty="0" smtClean="0"/>
              <a:t>: </a:t>
            </a:r>
            <a:r>
              <a:rPr lang="en-US" sz="2000" dirty="0" smtClean="0"/>
              <a:t>Catherine de </a:t>
            </a:r>
            <a:r>
              <a:rPr lang="en-US" sz="2000" dirty="0" err="1" smtClean="0"/>
              <a:t>Medicis</a:t>
            </a:r>
            <a:r>
              <a:rPr lang="el-GR" sz="2000" dirty="0" smtClean="0"/>
              <a:t>. </a:t>
            </a:r>
            <a:r>
              <a:rPr lang="fr-FR" sz="2000" dirty="0" smtClean="0">
                <a:hlinkClick r:id="rId5"/>
              </a:rPr>
              <a:t>http://</a:t>
            </a:r>
            <a:r>
              <a:rPr lang="fr-FR" sz="2000" dirty="0" smtClean="0">
                <a:hlinkClick r:id="rId5"/>
              </a:rPr>
              <a:t>www.bridgemanimages.com/en-GB/asset/53812/French-School-16th-century/Catherine-de-Medici-1519-89-oil-on-panel</a:t>
            </a:r>
            <a:endParaRPr lang="el-GR" sz="2000" dirty="0" smtClean="0"/>
          </a:p>
          <a:p>
            <a:pPr marL="0" indent="0">
              <a:buNone/>
            </a:pPr>
            <a:r>
              <a:rPr lang="el-GR" sz="2000" b="1" dirty="0" smtClean="0"/>
              <a:t>Εικόνα </a:t>
            </a:r>
            <a:r>
              <a:rPr lang="en-US" sz="2000" b="1" dirty="0" smtClean="0"/>
              <a:t>19</a:t>
            </a:r>
            <a:r>
              <a:rPr lang="el-GR" sz="2000" b="1" dirty="0" smtClean="0"/>
              <a:t>: </a:t>
            </a:r>
            <a:r>
              <a:rPr lang="en-US" sz="2000" dirty="0" smtClean="0"/>
              <a:t>Copyrighted</a:t>
            </a:r>
            <a:endParaRPr lang="el-GR" sz="2000" dirty="0" smtClean="0"/>
          </a:p>
          <a:p>
            <a:pPr marL="0" indent="0">
              <a:buNone/>
            </a:pPr>
            <a:r>
              <a:rPr lang="el-GR" sz="2000" b="1" dirty="0" smtClean="0"/>
              <a:t>Εικόνα </a:t>
            </a:r>
            <a:r>
              <a:rPr lang="en-US" sz="2000" b="1" dirty="0" smtClean="0"/>
              <a:t>20</a:t>
            </a:r>
            <a:r>
              <a:rPr lang="el-GR" sz="2000" b="1" dirty="0" smtClean="0"/>
              <a:t>: </a:t>
            </a:r>
            <a:r>
              <a:rPr lang="fr-FR" sz="2000" dirty="0" smtClean="0"/>
              <a:t>Wolfgang Amadeus Mozart - Trio in G major for </a:t>
            </a:r>
            <a:r>
              <a:rPr lang="fr-FR" sz="2000" dirty="0" err="1" smtClean="0"/>
              <a:t>violin</a:t>
            </a:r>
            <a:r>
              <a:rPr lang="fr-FR" sz="2000" dirty="0" smtClean="0"/>
              <a:t>, </a:t>
            </a:r>
            <a:r>
              <a:rPr lang="fr-FR" sz="2000" dirty="0" err="1" smtClean="0"/>
              <a:t>harpsichord</a:t>
            </a:r>
            <a:r>
              <a:rPr lang="fr-FR" sz="2000" dirty="0" smtClean="0"/>
              <a:t> and </a:t>
            </a:r>
            <a:r>
              <a:rPr lang="fr-FR" sz="2000" dirty="0" err="1" smtClean="0"/>
              <a:t>violoncello</a:t>
            </a:r>
            <a:r>
              <a:rPr lang="fr-FR" sz="2000" dirty="0" smtClean="0"/>
              <a:t>. </a:t>
            </a:r>
            <a:r>
              <a:rPr lang="fr-FR" sz="2000" dirty="0" smtClean="0">
                <a:solidFill>
                  <a:srgbClr val="FF0000"/>
                </a:solidFill>
                <a:hlinkClick r:id="rId6"/>
              </a:rPr>
              <a:t>http://www.myartprints.com/a/mozart-12/trioingmajorforviolinharp-4.html</a:t>
            </a:r>
            <a:endParaRPr lang="fr-FR" sz="2000" dirty="0" smtClean="0">
              <a:solidFill>
                <a:srgbClr val="FF0000"/>
              </a:solidFill>
            </a:endParaRPr>
          </a:p>
          <a:p>
            <a:pPr marL="0" indent="0">
              <a:buNone/>
            </a:pPr>
            <a:endParaRPr lang="el-GR" sz="2000" dirty="0" smtClean="0"/>
          </a:p>
          <a:p>
            <a:pPr marL="0" indent="0">
              <a:buNone/>
            </a:pPr>
            <a:endParaRPr lang="el-GR" sz="2000" dirty="0" smtClean="0"/>
          </a:p>
          <a:p>
            <a:pPr marL="0" indent="0">
              <a:buNone/>
            </a:pPr>
            <a:endParaRPr lang="el-GR" sz="2000" dirty="0"/>
          </a:p>
        </p:txBody>
      </p:sp>
    </p:spTree>
    <p:extLst>
      <p:ext uri="{BB962C8B-B14F-4D97-AF65-F5344CB8AC3E}">
        <p14:creationId xmlns:p14="http://schemas.microsoft.com/office/powerpoint/2010/main" xmlns="" val="284183574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(4/7)</a:t>
            </a:r>
            <a:endParaRPr lang="el-GR" dirty="0"/>
          </a:p>
        </p:txBody>
      </p:sp>
      <p:sp>
        <p:nvSpPr>
          <p:cNvPr id="3" name="Content Placeholder 2"/>
          <p:cNvSpPr>
            <a:spLocks noGrp="1"/>
          </p:cNvSpPr>
          <p:nvPr>
            <p:ph idx="1"/>
          </p:nvPr>
        </p:nvSpPr>
        <p:spPr>
          <a:xfrm>
            <a:off x="179512" y="1196752"/>
            <a:ext cx="8856984" cy="4525963"/>
          </a:xfrm>
        </p:spPr>
        <p:txBody>
          <a:bodyPr>
            <a:noAutofit/>
          </a:bodyPr>
          <a:lstStyle/>
          <a:p>
            <a:pPr marL="0" indent="0">
              <a:buNone/>
            </a:pPr>
            <a:r>
              <a:rPr lang="el-GR" sz="2000" b="1" dirty="0" smtClean="0"/>
              <a:t>Εικόνα </a:t>
            </a:r>
            <a:r>
              <a:rPr lang="en-US" sz="2000" b="1" dirty="0" smtClean="0"/>
              <a:t>21</a:t>
            </a:r>
            <a:r>
              <a:rPr lang="el-GR" sz="2000" b="1" dirty="0" smtClean="0"/>
              <a:t>: </a:t>
            </a:r>
            <a:r>
              <a:rPr lang="el-GR" sz="2000" dirty="0" smtClean="0"/>
              <a:t>Αριστερά: </a:t>
            </a:r>
            <a:r>
              <a:rPr lang="fr-FR" sz="2000" dirty="0" smtClean="0"/>
              <a:t>Laurent de Normandie (ca1510-1569)</a:t>
            </a:r>
            <a:r>
              <a:rPr lang="el-GR" sz="2000" dirty="0" smtClean="0"/>
              <a:t>. </a:t>
            </a:r>
            <a:r>
              <a:rPr lang="fr-FR" sz="2000" dirty="0" smtClean="0">
                <a:hlinkClick r:id="rId3"/>
              </a:rPr>
              <a:t>http://www.tsarine.ch/mapage17/index.html </a:t>
            </a:r>
            <a:r>
              <a:rPr lang="fr-FR" sz="2000" dirty="0" smtClean="0"/>
              <a:t/>
            </a:r>
            <a:br>
              <a:rPr lang="fr-FR" sz="2000" dirty="0" smtClean="0"/>
            </a:br>
            <a:r>
              <a:rPr lang="el-GR" sz="2000" dirty="0" smtClean="0"/>
              <a:t>Δεξιά: </a:t>
            </a:r>
            <a:r>
              <a:rPr lang="fr-FR" sz="2000" dirty="0" smtClean="0"/>
              <a:t>Juan Calvino </a:t>
            </a:r>
            <a:r>
              <a:rPr lang="fr-FR" sz="2000" dirty="0" smtClean="0">
                <a:hlinkClick r:id="rId4"/>
              </a:rPr>
              <a:t>(</a:t>
            </a:r>
            <a:r>
              <a:rPr lang="fr-FR" sz="2000" dirty="0" err="1" smtClean="0">
                <a:hlinkClick r:id="rId4"/>
              </a:rPr>
              <a:t>ampliar</a:t>
            </a:r>
            <a:r>
              <a:rPr lang="fr-FR" sz="2000" dirty="0" smtClean="0">
                <a:hlinkClick r:id="rId4"/>
              </a:rPr>
              <a:t> </a:t>
            </a:r>
            <a:r>
              <a:rPr lang="fr-FR" sz="2000" dirty="0" err="1" smtClean="0">
                <a:hlinkClick r:id="rId4"/>
              </a:rPr>
              <a:t>imagen</a:t>
            </a:r>
            <a:r>
              <a:rPr lang="fr-FR" sz="2000" dirty="0" smtClean="0">
                <a:hlinkClick r:id="rId4"/>
              </a:rPr>
              <a:t>) </a:t>
            </a:r>
            <a:r>
              <a:rPr lang="fr-FR" sz="2000" dirty="0" smtClean="0">
                <a:hlinkClick r:id="rId5"/>
              </a:rPr>
              <a:t>http://www.profesorenlinea.cl/biografias/CalvinoJuan.htm</a:t>
            </a:r>
            <a:endParaRPr lang="el-GR" sz="2000" dirty="0" smtClean="0"/>
          </a:p>
          <a:p>
            <a:pPr marL="0" indent="0">
              <a:buNone/>
            </a:pPr>
            <a:r>
              <a:rPr lang="el-GR" sz="2000" b="1" dirty="0" smtClean="0"/>
              <a:t>Εικόνα 2</a:t>
            </a:r>
            <a:r>
              <a:rPr lang="en-US" sz="2000" b="1" dirty="0" smtClean="0"/>
              <a:t>2</a:t>
            </a:r>
            <a:r>
              <a:rPr lang="el-GR" sz="2000" b="1" dirty="0" smtClean="0"/>
              <a:t>:</a:t>
            </a:r>
            <a:r>
              <a:rPr lang="el-GR" sz="2000" dirty="0" smtClean="0"/>
              <a:t> </a:t>
            </a:r>
            <a:r>
              <a:rPr lang="en-US" sz="2000" dirty="0" smtClean="0"/>
              <a:t>Copyrighted</a:t>
            </a:r>
            <a:endParaRPr lang="el-GR" sz="2000" dirty="0" smtClean="0"/>
          </a:p>
          <a:p>
            <a:pPr marL="0" indent="0">
              <a:buNone/>
            </a:pPr>
            <a:r>
              <a:rPr lang="el-GR" sz="2000" b="1" dirty="0" smtClean="0"/>
              <a:t>Εικόνα </a:t>
            </a:r>
            <a:r>
              <a:rPr lang="en-US" sz="2000" b="1" dirty="0" smtClean="0"/>
              <a:t>23</a:t>
            </a:r>
            <a:r>
              <a:rPr lang="el-GR" sz="2000" b="1" dirty="0" smtClean="0"/>
              <a:t>:</a:t>
            </a:r>
            <a:r>
              <a:rPr lang="el-GR" sz="2000" dirty="0" smtClean="0"/>
              <a:t> </a:t>
            </a:r>
            <a:r>
              <a:rPr lang="fr-FR" sz="2000" dirty="0" err="1" smtClean="0"/>
              <a:t>Luther’s</a:t>
            </a:r>
            <a:r>
              <a:rPr lang="fr-FR" sz="2000" dirty="0" smtClean="0"/>
              <a:t> </a:t>
            </a:r>
            <a:r>
              <a:rPr lang="fr-FR" sz="2000" dirty="0" err="1" smtClean="0"/>
              <a:t>propaganda</a:t>
            </a:r>
            <a:r>
              <a:rPr lang="fr-FR" sz="2000" dirty="0" smtClean="0"/>
              <a:t>. </a:t>
            </a:r>
            <a:r>
              <a:rPr lang="fr-FR" sz="2000" dirty="0" smtClean="0">
                <a:hlinkClick r:id="rId6"/>
              </a:rPr>
              <a:t>http://robinwoodchurch.wordpress.com/2010/05/10/the-secrets-of-voodoo-politics/</a:t>
            </a:r>
            <a:endParaRPr lang="el-GR" sz="2000" dirty="0" smtClean="0"/>
          </a:p>
          <a:p>
            <a:pPr marL="0" indent="0">
              <a:buNone/>
            </a:pPr>
            <a:r>
              <a:rPr lang="el-GR" sz="2000" b="1" dirty="0" smtClean="0"/>
              <a:t>Εικόνα </a:t>
            </a:r>
            <a:r>
              <a:rPr lang="en-US" sz="2000" b="1" dirty="0" smtClean="0"/>
              <a:t>24</a:t>
            </a:r>
            <a:r>
              <a:rPr lang="el-GR" sz="2000" b="1" dirty="0" smtClean="0"/>
              <a:t>:</a:t>
            </a:r>
            <a:r>
              <a:rPr lang="el-GR" sz="2000" dirty="0" smtClean="0"/>
              <a:t> </a:t>
            </a:r>
            <a:r>
              <a:rPr lang="en-US" sz="2000" dirty="0" smtClean="0"/>
              <a:t>Copyrighted</a:t>
            </a:r>
            <a:endParaRPr lang="el-GR" sz="2000" dirty="0" smtClean="0"/>
          </a:p>
          <a:p>
            <a:pPr marL="0" indent="0">
              <a:buNone/>
            </a:pPr>
            <a:r>
              <a:rPr lang="el-GR" sz="2000" b="1" dirty="0" smtClean="0"/>
              <a:t>Εικόνα </a:t>
            </a:r>
            <a:r>
              <a:rPr lang="en-US" sz="2000" b="1" dirty="0" smtClean="0"/>
              <a:t>25</a:t>
            </a:r>
            <a:r>
              <a:rPr lang="el-GR" sz="2000" b="1" dirty="0" smtClean="0"/>
              <a:t>:</a:t>
            </a:r>
            <a:r>
              <a:rPr lang="el-GR" sz="2000" dirty="0" smtClean="0"/>
              <a:t> Δεξιά:</a:t>
            </a:r>
            <a:r>
              <a:rPr lang="fr-FR" sz="2000" b="1" dirty="0" smtClean="0"/>
              <a:t> </a:t>
            </a:r>
            <a:r>
              <a:rPr lang="fr-FR" sz="2000" dirty="0" smtClean="0"/>
              <a:t>Jeanne d'Albret, </a:t>
            </a:r>
            <a:r>
              <a:rPr lang="fr-FR" sz="2000" dirty="0" err="1" smtClean="0"/>
              <a:t>Queen</a:t>
            </a:r>
            <a:r>
              <a:rPr lang="fr-FR" sz="2000" dirty="0" smtClean="0"/>
              <a:t> Of Navarre. </a:t>
            </a:r>
            <a:r>
              <a:rPr lang="fr-FR" sz="2000" dirty="0" smtClean="0">
                <a:hlinkClick r:id="rId7"/>
              </a:rPr>
              <a:t>http://historyandotherthoughts.blogspot.ca/2012_02_01_archive.html#.VDoxynlxnIU</a:t>
            </a:r>
            <a:endParaRPr lang="el-GR" sz="2000" dirty="0" smtClean="0"/>
          </a:p>
          <a:p>
            <a:pPr marL="0" indent="0">
              <a:buNone/>
            </a:pPr>
            <a:r>
              <a:rPr lang="el-GR" sz="2000" b="1" dirty="0" smtClean="0"/>
              <a:t>Εικόνα </a:t>
            </a:r>
            <a:r>
              <a:rPr lang="en-US" sz="2000" b="1" dirty="0" smtClean="0"/>
              <a:t>26</a:t>
            </a:r>
            <a:r>
              <a:rPr lang="el-GR" sz="2000" b="1" dirty="0" smtClean="0"/>
              <a:t>:</a:t>
            </a:r>
            <a:r>
              <a:rPr lang="el-GR" sz="2000" dirty="0" smtClean="0"/>
              <a:t> </a:t>
            </a:r>
            <a:r>
              <a:rPr lang="en-US" sz="2000" dirty="0" smtClean="0"/>
              <a:t>The king and his spouse </a:t>
            </a:r>
            <a:r>
              <a:rPr lang="en-US" sz="2000" dirty="0" smtClean="0">
                <a:hlinkClick r:id="rId8" tooltip="Mary, Queen of Scots"/>
              </a:rPr>
              <a:t>Mary Stuart, Queen of Scots</a:t>
            </a:r>
            <a:r>
              <a:rPr lang="en-US" sz="2000" dirty="0" smtClean="0"/>
              <a:t> (painted around 1558). Public domain. </a:t>
            </a:r>
            <a:r>
              <a:rPr lang="fr-FR" sz="2000" dirty="0" smtClean="0">
                <a:hlinkClick r:id="rId9"/>
              </a:rPr>
              <a:t>http://en.wikipedia.org/wiki/Francis_II_of_France</a:t>
            </a:r>
            <a:endParaRPr lang="el-GR" sz="2000" dirty="0" smtClean="0"/>
          </a:p>
          <a:p>
            <a:pPr marL="0" indent="0">
              <a:buNone/>
            </a:pPr>
            <a:endParaRPr lang="el-GR" sz="2000" dirty="0" smtClean="0"/>
          </a:p>
          <a:p>
            <a:pPr marL="0" indent="0">
              <a:buNone/>
            </a:pPr>
            <a:endParaRPr lang="el-GR" sz="2000" dirty="0">
              <a:solidFill>
                <a:srgbClr val="FF0000"/>
              </a:solidFill>
            </a:endParaRPr>
          </a:p>
        </p:txBody>
      </p:sp>
    </p:spTree>
    <p:extLst>
      <p:ext uri="{BB962C8B-B14F-4D97-AF65-F5344CB8AC3E}">
        <p14:creationId xmlns:p14="http://schemas.microsoft.com/office/powerpoint/2010/main" xmlns="" val="317744116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(5/7)</a:t>
            </a:r>
            <a:endParaRPr lang="el-GR" dirty="0"/>
          </a:p>
        </p:txBody>
      </p:sp>
      <p:sp>
        <p:nvSpPr>
          <p:cNvPr id="3" name="Content Placeholder 2"/>
          <p:cNvSpPr>
            <a:spLocks noGrp="1"/>
          </p:cNvSpPr>
          <p:nvPr>
            <p:ph idx="1"/>
          </p:nvPr>
        </p:nvSpPr>
        <p:spPr>
          <a:xfrm>
            <a:off x="179511" y="1196752"/>
            <a:ext cx="8938581" cy="4525963"/>
          </a:xfrm>
        </p:spPr>
        <p:txBody>
          <a:bodyPr>
            <a:noAutofit/>
          </a:bodyPr>
          <a:lstStyle/>
          <a:p>
            <a:pPr marL="0" indent="0">
              <a:buNone/>
            </a:pPr>
            <a:r>
              <a:rPr lang="el-GR" sz="2000" b="1" dirty="0" smtClean="0"/>
              <a:t>Εικόνα </a:t>
            </a:r>
            <a:r>
              <a:rPr lang="en-US" sz="2000" b="1" dirty="0" smtClean="0"/>
              <a:t>27</a:t>
            </a:r>
            <a:r>
              <a:rPr lang="el-GR" sz="2000" b="1" dirty="0" smtClean="0"/>
              <a:t>:</a:t>
            </a:r>
            <a:r>
              <a:rPr lang="el-GR" sz="2000" dirty="0" smtClean="0"/>
              <a:t> </a:t>
            </a:r>
            <a:r>
              <a:rPr lang="el-GR" sz="2000" dirty="0" smtClean="0"/>
              <a:t>Πάνω </a:t>
            </a:r>
            <a:r>
              <a:rPr lang="el-GR" sz="2000" dirty="0" smtClean="0"/>
              <a:t>αριστερά: </a:t>
            </a:r>
            <a:r>
              <a:rPr lang="fr-FR" sz="2000" dirty="0"/>
              <a:t>Anne de Montmorency, </a:t>
            </a:r>
            <a:r>
              <a:rPr lang="fr-FR" sz="2000" dirty="0" smtClean="0"/>
              <a:t>portrait</a:t>
            </a:r>
            <a:r>
              <a:rPr lang="el-GR" sz="2000" dirty="0" smtClean="0"/>
              <a:t>. </a:t>
            </a:r>
            <a:r>
              <a:rPr lang="fr-FR" sz="2000" dirty="0" smtClean="0">
                <a:hlinkClick r:id="rId3"/>
              </a:rPr>
              <a:t>http://www.gallimard-jeunesse.fr/encyclopediahistoiredefrance/moderne/hdf_moderne_016.htm </a:t>
            </a:r>
            <a:r>
              <a:rPr lang="fr-FR" sz="2000" dirty="0" smtClean="0"/>
              <a:t/>
            </a:r>
            <a:br>
              <a:rPr lang="fr-FR" sz="2000" dirty="0" smtClean="0"/>
            </a:br>
            <a:r>
              <a:rPr lang="el-GR" sz="2000" dirty="0" smtClean="0"/>
              <a:t>Δεξιά</a:t>
            </a:r>
            <a:r>
              <a:rPr lang="el-GR" sz="2000" dirty="0" smtClean="0"/>
              <a:t>: </a:t>
            </a:r>
            <a:r>
              <a:rPr lang="fr-FR" sz="2000" dirty="0"/>
              <a:t>François, duc de Guise</a:t>
            </a:r>
            <a:r>
              <a:rPr lang="fr-FR" sz="2000" dirty="0" smtClean="0"/>
              <a:t>. </a:t>
            </a:r>
            <a:r>
              <a:rPr lang="fr-FR" sz="2000" dirty="0" smtClean="0">
                <a:hlinkClick r:id="rId4"/>
              </a:rPr>
              <a:t>http</a:t>
            </a:r>
            <a:r>
              <a:rPr lang="fr-FR" sz="2000" dirty="0">
                <a:hlinkClick r:id="rId4"/>
              </a:rPr>
              <a:t>://</a:t>
            </a:r>
            <a:r>
              <a:rPr lang="fr-FR" sz="2000" dirty="0" smtClean="0">
                <a:hlinkClick r:id="rId4"/>
              </a:rPr>
              <a:t>discoveringfrance.com/author/paultdavenport</a:t>
            </a:r>
            <a:r>
              <a:rPr lang="fr-FR" sz="2000" dirty="0" smtClean="0">
                <a:hlinkClick r:id="rId4"/>
              </a:rPr>
              <a:t>/</a:t>
            </a:r>
            <a:endParaRPr lang="fr-FR" sz="2000" dirty="0" smtClean="0"/>
          </a:p>
          <a:p>
            <a:pPr marL="0" indent="0">
              <a:buNone/>
            </a:pPr>
            <a:r>
              <a:rPr lang="el-GR" sz="2000" b="1" dirty="0" smtClean="0"/>
              <a:t>Εικόνα </a:t>
            </a:r>
            <a:r>
              <a:rPr lang="en-US" sz="2000" b="1" dirty="0" smtClean="0"/>
              <a:t>28</a:t>
            </a:r>
            <a:r>
              <a:rPr lang="el-GR" sz="2000" b="1" dirty="0" smtClean="0"/>
              <a:t>:</a:t>
            </a:r>
            <a:r>
              <a:rPr lang="el-GR" sz="2000" dirty="0" smtClean="0"/>
              <a:t> </a:t>
            </a:r>
            <a:r>
              <a:rPr lang="en-US" sz="2000" dirty="0" smtClean="0"/>
              <a:t>Execution </a:t>
            </a:r>
            <a:r>
              <a:rPr lang="en-US" sz="2000" dirty="0" smtClean="0"/>
              <a:t>of the Amboise conspirators, March 25, 1560, engraving by Franz </a:t>
            </a:r>
            <a:r>
              <a:rPr lang="en-US" sz="2000" dirty="0" err="1" smtClean="0"/>
              <a:t>Hogenberg</a:t>
            </a:r>
            <a:r>
              <a:rPr lang="en-US" sz="2000" dirty="0" smtClean="0"/>
              <a:t> (1535-1590). Wars of Religion, France, 16th century</a:t>
            </a:r>
            <a:r>
              <a:rPr lang="en-US" sz="2000" dirty="0" smtClean="0"/>
              <a:t>.</a:t>
            </a:r>
            <a:r>
              <a:rPr lang="el-GR" sz="2000" dirty="0" smtClean="0"/>
              <a:t> </a:t>
            </a:r>
            <a:r>
              <a:rPr lang="fr-FR" sz="2000" dirty="0" smtClean="0">
                <a:hlinkClick r:id="rId5"/>
              </a:rPr>
              <a:t>https</a:t>
            </a:r>
            <a:r>
              <a:rPr lang="fr-FR" sz="2000" dirty="0" smtClean="0">
                <a:hlinkClick r:id="rId5"/>
              </a:rPr>
              <a:t>://</a:t>
            </a:r>
            <a:r>
              <a:rPr lang="fr-FR" sz="2000" dirty="0" smtClean="0">
                <a:hlinkClick r:id="rId5"/>
              </a:rPr>
              <a:t>www.superstock.com/search/Conspirators#id=12370721</a:t>
            </a:r>
            <a:endParaRPr lang="el-GR" sz="2000" dirty="0" smtClean="0"/>
          </a:p>
          <a:p>
            <a:pPr marL="0" indent="0">
              <a:buNone/>
            </a:pPr>
            <a:r>
              <a:rPr lang="el-GR" sz="2000" b="1" dirty="0" smtClean="0"/>
              <a:t>Εικόνα </a:t>
            </a:r>
            <a:r>
              <a:rPr lang="en-US" sz="2000" b="1" dirty="0" smtClean="0"/>
              <a:t>29</a:t>
            </a:r>
            <a:r>
              <a:rPr lang="el-GR" sz="2000" b="1" dirty="0" smtClean="0"/>
              <a:t>:</a:t>
            </a:r>
            <a:r>
              <a:rPr lang="el-GR" sz="2000" dirty="0" smtClean="0"/>
              <a:t> </a:t>
            </a:r>
            <a:r>
              <a:rPr lang="en-US" sz="2000" dirty="0" smtClean="0"/>
              <a:t>Copyrighted</a:t>
            </a:r>
          </a:p>
          <a:p>
            <a:pPr marL="0" indent="0">
              <a:buNone/>
            </a:pPr>
            <a:r>
              <a:rPr lang="el-GR" sz="2000" b="1" dirty="0" smtClean="0"/>
              <a:t>Εικόνα </a:t>
            </a:r>
            <a:r>
              <a:rPr lang="en-US" sz="2000" b="1" dirty="0" smtClean="0"/>
              <a:t>30</a:t>
            </a:r>
            <a:r>
              <a:rPr lang="el-GR" sz="2000" b="1" dirty="0" smtClean="0"/>
              <a:t>:</a:t>
            </a:r>
            <a:r>
              <a:rPr lang="el-GR" sz="2000" dirty="0" smtClean="0"/>
              <a:t> </a:t>
            </a:r>
            <a:r>
              <a:rPr lang="en-US" sz="2000" dirty="0" smtClean="0"/>
              <a:t>Copyrighted</a:t>
            </a:r>
            <a:endParaRPr lang="el-GR" sz="2000" dirty="0" smtClean="0"/>
          </a:p>
          <a:p>
            <a:pPr marL="0" indent="0">
              <a:buNone/>
            </a:pPr>
            <a:r>
              <a:rPr lang="el-GR" sz="2000" b="1" dirty="0" smtClean="0"/>
              <a:t>Εικόνα 3</a:t>
            </a:r>
            <a:r>
              <a:rPr lang="en-US" sz="2000" b="1" dirty="0" smtClean="0"/>
              <a:t>1</a:t>
            </a:r>
            <a:r>
              <a:rPr lang="el-GR" sz="2000" b="1" dirty="0" smtClean="0"/>
              <a:t>: </a:t>
            </a:r>
            <a:r>
              <a:rPr lang="fr-FR" sz="2000" dirty="0" smtClean="0"/>
              <a:t>Michel de l'Hôpital.  Public </a:t>
            </a:r>
            <a:r>
              <a:rPr lang="fr-FR" sz="2000" dirty="0" err="1" smtClean="0"/>
              <a:t>domain</a:t>
            </a:r>
            <a:r>
              <a:rPr lang="fr-FR" sz="2000" dirty="0" smtClean="0"/>
              <a:t>. </a:t>
            </a:r>
            <a:r>
              <a:rPr lang="fr-FR" sz="2000" dirty="0" smtClean="0">
                <a:hlinkClick r:id="rId6"/>
              </a:rPr>
              <a:t>http://en.wikipedia.org/wiki/Michel_de_l%27H%C3%B4pital</a:t>
            </a:r>
            <a:endParaRPr lang="el-GR" sz="2000" dirty="0" smtClean="0"/>
          </a:p>
          <a:p>
            <a:pPr marL="0" indent="0">
              <a:buNone/>
            </a:pPr>
            <a:r>
              <a:rPr lang="el-GR" sz="2000" b="1" dirty="0" smtClean="0"/>
              <a:t>Εικόνα </a:t>
            </a:r>
            <a:r>
              <a:rPr lang="en-US" sz="2000" b="1" dirty="0" smtClean="0"/>
              <a:t>32</a:t>
            </a:r>
            <a:r>
              <a:rPr lang="el-GR" sz="2000" b="1" dirty="0" smtClean="0"/>
              <a:t>: </a:t>
            </a:r>
            <a:r>
              <a:rPr lang="el-GR" sz="2000" dirty="0" smtClean="0"/>
              <a:t>Αριστερά:</a:t>
            </a:r>
            <a:r>
              <a:rPr lang="en-US" sz="2000" dirty="0" smtClean="0"/>
              <a:t> Catherine de Medici (1519-89) (oil on panel)</a:t>
            </a:r>
            <a:r>
              <a:rPr lang="el-GR" sz="2000" dirty="0" smtClean="0"/>
              <a:t>.</a:t>
            </a:r>
            <a:r>
              <a:rPr lang="en-US" sz="2000" dirty="0" smtClean="0"/>
              <a:t> </a:t>
            </a:r>
            <a:r>
              <a:rPr lang="fr-FR" sz="2000" dirty="0" smtClean="0">
                <a:hlinkClick r:id="rId7"/>
              </a:rPr>
              <a:t>http://www.bridgemanimages.com/en-GB/asset/53812/French-School-16th-century/Catherine-de-Medici-1519-89-oil-on-panel</a:t>
            </a:r>
            <a:endParaRPr lang="el-GR" sz="2000" dirty="0" smtClean="0"/>
          </a:p>
          <a:p>
            <a:pPr marL="0" indent="0">
              <a:buNone/>
            </a:pPr>
            <a:endParaRPr lang="el-GR" sz="2000" dirty="0" smtClean="0"/>
          </a:p>
          <a:p>
            <a:pPr marL="0" indent="0">
              <a:buNone/>
            </a:pPr>
            <a:endParaRPr lang="el-GR" sz="2000" dirty="0"/>
          </a:p>
        </p:txBody>
      </p:sp>
    </p:spTree>
    <p:extLst>
      <p:ext uri="{BB962C8B-B14F-4D97-AF65-F5344CB8AC3E}">
        <p14:creationId xmlns:p14="http://schemas.microsoft.com/office/powerpoint/2010/main" xmlns="" val="37746571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(6/7)</a:t>
            </a:r>
            <a:endParaRPr lang="el-GR" dirty="0"/>
          </a:p>
        </p:txBody>
      </p:sp>
      <p:sp>
        <p:nvSpPr>
          <p:cNvPr id="3" name="Content Placeholder 2"/>
          <p:cNvSpPr>
            <a:spLocks noGrp="1"/>
          </p:cNvSpPr>
          <p:nvPr>
            <p:ph idx="1"/>
          </p:nvPr>
        </p:nvSpPr>
        <p:spPr>
          <a:xfrm>
            <a:off x="143508" y="1196752"/>
            <a:ext cx="8856984" cy="4608512"/>
          </a:xfrm>
        </p:spPr>
        <p:txBody>
          <a:bodyPr>
            <a:noAutofit/>
          </a:bodyPr>
          <a:lstStyle/>
          <a:p>
            <a:pPr marL="0" indent="0">
              <a:buNone/>
            </a:pPr>
            <a:r>
              <a:rPr lang="el-GR" sz="2000" b="1" dirty="0" smtClean="0"/>
              <a:t>Εικόνα </a:t>
            </a:r>
            <a:r>
              <a:rPr lang="en-US" sz="2000" b="1" dirty="0" smtClean="0"/>
              <a:t>33</a:t>
            </a:r>
            <a:r>
              <a:rPr lang="el-GR" sz="2000" b="1" dirty="0" smtClean="0"/>
              <a:t>: </a:t>
            </a:r>
            <a:r>
              <a:rPr lang="en-US" sz="2000" dirty="0" smtClean="0"/>
              <a:t>A </a:t>
            </a:r>
            <a:r>
              <a:rPr lang="en-US" sz="2000" dirty="0" smtClean="0"/>
              <a:t>meeting of the French Estates General at </a:t>
            </a:r>
            <a:r>
              <a:rPr lang="en-US" sz="2000" dirty="0" err="1" smtClean="0"/>
              <a:t>Poissy</a:t>
            </a:r>
            <a:r>
              <a:rPr lang="en-US" sz="2000" dirty="0" smtClean="0"/>
              <a:t>, 9th December 1561. Among those present are King Charles X of France (top group, front row, centre left) and on his left, Catherine de Medici, the Queen Mother</a:t>
            </a:r>
            <a:r>
              <a:rPr lang="en-US" sz="2000" dirty="0" smtClean="0"/>
              <a:t>.</a:t>
            </a:r>
            <a:r>
              <a:rPr lang="el-GR" sz="2000" dirty="0" smtClean="0"/>
              <a:t> </a:t>
            </a:r>
            <a:r>
              <a:rPr lang="fr-FR" sz="2000" dirty="0" smtClean="0">
                <a:hlinkClick r:id="rId3"/>
              </a:rPr>
              <a:t>http</a:t>
            </a:r>
            <a:r>
              <a:rPr lang="fr-FR" sz="2000" dirty="0" smtClean="0">
                <a:hlinkClick r:id="rId3"/>
              </a:rPr>
              <a:t>://</a:t>
            </a:r>
            <a:r>
              <a:rPr lang="fr-FR" sz="2000" dirty="0" smtClean="0">
                <a:hlinkClick r:id="rId3"/>
              </a:rPr>
              <a:t>www.istockphoto.com/vector/poissy-conference-3922328</a:t>
            </a:r>
            <a:endParaRPr lang="el-GR" sz="2000" dirty="0" smtClean="0"/>
          </a:p>
          <a:p>
            <a:pPr marL="0" indent="0">
              <a:buNone/>
            </a:pPr>
            <a:r>
              <a:rPr lang="el-GR" sz="2000" b="1" dirty="0" smtClean="0"/>
              <a:t>Εικόνα </a:t>
            </a:r>
            <a:r>
              <a:rPr lang="en-US" sz="2000" b="1" dirty="0" smtClean="0"/>
              <a:t>34</a:t>
            </a:r>
            <a:r>
              <a:rPr lang="el-GR" sz="2000" b="1" dirty="0" smtClean="0"/>
              <a:t>:</a:t>
            </a:r>
            <a:r>
              <a:rPr lang="el-GR" sz="2000" dirty="0" smtClean="0"/>
              <a:t> </a:t>
            </a:r>
            <a:r>
              <a:rPr lang="en-US" sz="2000" dirty="0" smtClean="0"/>
              <a:t>Copyrighted</a:t>
            </a:r>
            <a:endParaRPr lang="el-GR" sz="2000" dirty="0" smtClean="0"/>
          </a:p>
          <a:p>
            <a:pPr marL="0" indent="0">
              <a:buNone/>
            </a:pPr>
            <a:r>
              <a:rPr lang="el-GR" sz="2000" b="1" dirty="0" smtClean="0"/>
              <a:t>Εικόνα </a:t>
            </a:r>
            <a:r>
              <a:rPr lang="en-US" sz="2000" b="1" dirty="0" smtClean="0"/>
              <a:t>35</a:t>
            </a:r>
            <a:r>
              <a:rPr lang="el-GR" sz="2000" b="1" dirty="0" smtClean="0"/>
              <a:t>:</a:t>
            </a:r>
            <a:r>
              <a:rPr lang="el-GR" sz="2000" dirty="0" smtClean="0"/>
              <a:t> </a:t>
            </a:r>
            <a:r>
              <a:rPr lang="en-US" sz="2000" dirty="0" smtClean="0"/>
              <a:t>Copyrighted</a:t>
            </a:r>
            <a:endParaRPr lang="el-GR" sz="2000" dirty="0" smtClean="0"/>
          </a:p>
          <a:p>
            <a:pPr marL="0" indent="0">
              <a:buNone/>
            </a:pPr>
            <a:r>
              <a:rPr lang="el-GR" sz="2000" b="1" dirty="0" smtClean="0"/>
              <a:t>Εικόνα </a:t>
            </a:r>
            <a:r>
              <a:rPr lang="en-US" sz="2000" b="1" dirty="0" smtClean="0"/>
              <a:t>36</a:t>
            </a:r>
            <a:r>
              <a:rPr lang="el-GR" sz="2000" b="1" dirty="0" smtClean="0"/>
              <a:t>: </a:t>
            </a:r>
            <a:r>
              <a:rPr lang="es-ES" sz="2000" dirty="0" smtClean="0"/>
              <a:t>Juan Calvino, el Restaurador del Presbiterianismo</a:t>
            </a:r>
            <a:r>
              <a:rPr lang="el-GR" sz="2000" dirty="0" smtClean="0"/>
              <a:t>. </a:t>
            </a:r>
            <a:r>
              <a:rPr lang="fr-FR" sz="2000" dirty="0" smtClean="0">
                <a:hlinkClick r:id="rId4"/>
              </a:rPr>
              <a:t>http://presbiterianoreformado.wordpress.com/2010/03/16/juan-calvino-el-restaurador-del-presbiterianismo/</a:t>
            </a:r>
            <a:endParaRPr lang="en-US" sz="2000" dirty="0" smtClean="0"/>
          </a:p>
          <a:p>
            <a:pPr marL="0" indent="0">
              <a:buNone/>
            </a:pPr>
            <a:r>
              <a:rPr lang="el-GR" sz="2000" b="1" dirty="0" smtClean="0"/>
              <a:t>Εικόνα </a:t>
            </a:r>
            <a:r>
              <a:rPr lang="en-US" sz="2000" b="1" dirty="0" smtClean="0"/>
              <a:t>37</a:t>
            </a:r>
            <a:r>
              <a:rPr lang="el-GR" sz="2000" b="1" dirty="0" smtClean="0"/>
              <a:t>:</a:t>
            </a:r>
            <a:r>
              <a:rPr lang="el-GR" sz="2000" dirty="0" smtClean="0"/>
              <a:t> </a:t>
            </a:r>
            <a:r>
              <a:rPr lang="en-US" sz="2000" dirty="0" smtClean="0"/>
              <a:t>The </a:t>
            </a:r>
            <a:r>
              <a:rPr lang="en-US" sz="2000" dirty="0" smtClean="0"/>
              <a:t>Calvinist Iconoclastic Riot of August 20, </a:t>
            </a:r>
            <a:r>
              <a:rPr lang="en-US" sz="2000" dirty="0" smtClean="0"/>
              <a:t>1566</a:t>
            </a:r>
            <a:r>
              <a:rPr lang="el-GR" sz="2000" dirty="0" smtClean="0"/>
              <a:t>. </a:t>
            </a:r>
            <a:r>
              <a:rPr lang="en-US" sz="2000" dirty="0" smtClean="0"/>
              <a:t>Public domain. </a:t>
            </a:r>
            <a:r>
              <a:rPr lang="fr-FR" sz="2000" dirty="0" smtClean="0">
                <a:hlinkClick r:id="rId5"/>
              </a:rPr>
              <a:t>http</a:t>
            </a:r>
            <a:r>
              <a:rPr lang="fr-FR" sz="2000" dirty="0" smtClean="0">
                <a:hlinkClick r:id="rId5"/>
              </a:rPr>
              <a:t>://commons.wikimedia.org/wiki/File:Frans_Hogenberg_-_The_Calvinist_Iconoclastic_Riot_of_August_20,_1566_-_</a:t>
            </a:r>
            <a:r>
              <a:rPr lang="fr-FR" sz="2000" dirty="0" smtClean="0">
                <a:hlinkClick r:id="rId5"/>
              </a:rPr>
              <a:t>WGA11470.jpg</a:t>
            </a:r>
            <a:endParaRPr lang="el-GR" sz="2000" dirty="0" smtClean="0"/>
          </a:p>
          <a:p>
            <a:pPr marL="0" indent="0">
              <a:buNone/>
            </a:pPr>
            <a:endParaRPr lang="el-GR" sz="2000" dirty="0" smtClean="0"/>
          </a:p>
          <a:p>
            <a:pPr marL="0" indent="0">
              <a:buNone/>
            </a:pPr>
            <a:endParaRPr lang="el-GR" sz="2000" dirty="0"/>
          </a:p>
        </p:txBody>
      </p:sp>
    </p:spTree>
    <p:extLst>
      <p:ext uri="{BB962C8B-B14F-4D97-AF65-F5344CB8AC3E}">
        <p14:creationId xmlns:p14="http://schemas.microsoft.com/office/powerpoint/2010/main" xmlns="" val="110995199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r>
              <a:rPr lang="en-US" dirty="0" smtClean="0"/>
              <a:t> </a:t>
            </a:r>
            <a:r>
              <a:rPr lang="en-US" dirty="0" smtClean="0"/>
              <a:t>(7/7)</a:t>
            </a:r>
            <a:endParaRPr lang="el-GR" dirty="0"/>
          </a:p>
        </p:txBody>
      </p:sp>
      <p:sp>
        <p:nvSpPr>
          <p:cNvPr id="4" name="Content Placeholder 2"/>
          <p:cNvSpPr>
            <a:spLocks noGrp="1"/>
          </p:cNvSpPr>
          <p:nvPr>
            <p:ph idx="1"/>
          </p:nvPr>
        </p:nvSpPr>
        <p:spPr>
          <a:xfrm>
            <a:off x="179512" y="1268760"/>
            <a:ext cx="8712968" cy="4525963"/>
          </a:xfrm>
        </p:spPr>
        <p:txBody>
          <a:bodyPr>
            <a:norm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b="1" dirty="0" smtClean="0"/>
              <a:t>Πίνακες</a:t>
            </a:r>
            <a:endParaRPr lang="el-GR" sz="2000" b="1" dirty="0" smtClean="0"/>
          </a:p>
        </p:txBody>
      </p:sp>
    </p:spTree>
    <p:extLst>
      <p:ext uri="{BB962C8B-B14F-4D97-AF65-F5344CB8AC3E}">
        <p14:creationId xmlns:p14="http://schemas.microsoft.com/office/powerpoint/2010/main" xmlns="" val="2076356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4156" y="1150444"/>
            <a:ext cx="8229600" cy="5328592"/>
          </a:xfrm>
        </p:spPr>
        <p:txBody>
          <a:bodyPr>
            <a:noAutofit/>
          </a:bodyPr>
          <a:lstStyle/>
          <a:p>
            <a:r>
              <a:rPr lang="el-GR" sz="2400" dirty="0" smtClean="0"/>
              <a:t>Αντίδραση </a:t>
            </a:r>
            <a:r>
              <a:rPr lang="el-GR" sz="2400" dirty="0" err="1"/>
              <a:t>Γαλλικανών</a:t>
            </a:r>
            <a:r>
              <a:rPr lang="el-GR" sz="2400" dirty="0"/>
              <a:t>: Βασιλικό Δικαστήριο Παρισιού, θεματοφύλακας </a:t>
            </a:r>
            <a:r>
              <a:rPr lang="el-GR" sz="2400" dirty="0" err="1"/>
              <a:t>γαλλικανικής</a:t>
            </a:r>
            <a:r>
              <a:rPr lang="el-GR" sz="2400" dirty="0"/>
              <a:t> παράδοσης:  επικύρωση Κονκορδάτου </a:t>
            </a:r>
            <a:r>
              <a:rPr lang="el-GR" sz="2400" dirty="0" err="1"/>
              <a:t>Bologna</a:t>
            </a:r>
            <a:r>
              <a:rPr lang="el-GR" sz="2400" dirty="0"/>
              <a:t>  το Μάρτιο του 1518.</a:t>
            </a:r>
          </a:p>
          <a:p>
            <a:r>
              <a:rPr lang="el-GR" sz="2400" dirty="0" smtClean="0"/>
              <a:t>Αντιπαράθεση </a:t>
            </a:r>
            <a:r>
              <a:rPr lang="el-GR" sz="2400" dirty="0"/>
              <a:t>με μοναρχία σε ζητήματα </a:t>
            </a:r>
            <a:r>
              <a:rPr lang="el-GR" sz="2400" dirty="0" smtClean="0"/>
              <a:t>πίστης.</a:t>
            </a:r>
            <a:endParaRPr lang="el-GR" sz="2400" dirty="0"/>
          </a:p>
          <a:p>
            <a:r>
              <a:rPr lang="el-GR" sz="2400" dirty="0" smtClean="0"/>
              <a:t>Μεταρρυθμιστικές </a:t>
            </a:r>
            <a:r>
              <a:rPr lang="el-GR" sz="2400" dirty="0"/>
              <a:t>φωνές: </a:t>
            </a:r>
            <a:r>
              <a:rPr lang="el-GR" sz="2400" dirty="0" err="1"/>
              <a:t>Devotio</a:t>
            </a:r>
            <a:r>
              <a:rPr lang="el-GR" sz="2400" dirty="0"/>
              <a:t> </a:t>
            </a:r>
            <a:r>
              <a:rPr lang="el-GR" sz="2400" dirty="0" err="1"/>
              <a:t>Moderna</a:t>
            </a:r>
            <a:r>
              <a:rPr lang="el-GR" sz="2400" dirty="0"/>
              <a:t>, Έρασμος, πρόσκληση για ανάληψη διεύθυνσης Κολεγίου Γαλλίας, 1517.</a:t>
            </a:r>
          </a:p>
          <a:p>
            <a:r>
              <a:rPr lang="el-GR" sz="2400" dirty="0" smtClean="0"/>
              <a:t>Επισκοπή </a:t>
            </a:r>
            <a:r>
              <a:rPr lang="el-GR" sz="2400" dirty="0"/>
              <a:t>της </a:t>
            </a:r>
            <a:r>
              <a:rPr lang="el-GR" sz="2400" dirty="0" err="1"/>
              <a:t>Meaux</a:t>
            </a:r>
            <a:r>
              <a:rPr lang="el-GR" sz="2400" dirty="0"/>
              <a:t>: </a:t>
            </a:r>
            <a:r>
              <a:rPr lang="el-GR" sz="2400" dirty="0" err="1"/>
              <a:t>Guillaume</a:t>
            </a:r>
            <a:r>
              <a:rPr lang="el-GR" sz="2400" dirty="0"/>
              <a:t> </a:t>
            </a:r>
            <a:r>
              <a:rPr lang="el-GR" sz="2400" dirty="0" err="1"/>
              <a:t>Briçonnet</a:t>
            </a:r>
            <a:r>
              <a:rPr lang="el-GR" sz="2400" dirty="0"/>
              <a:t>, </a:t>
            </a:r>
            <a:r>
              <a:rPr lang="el-GR" sz="2400" dirty="0" err="1"/>
              <a:t>Jacques</a:t>
            </a:r>
            <a:r>
              <a:rPr lang="el-GR" sz="2400" dirty="0"/>
              <a:t> </a:t>
            </a:r>
            <a:r>
              <a:rPr lang="el-GR" sz="2400" dirty="0" err="1"/>
              <a:t>Lefèvre</a:t>
            </a:r>
            <a:r>
              <a:rPr lang="el-GR" sz="2400" dirty="0"/>
              <a:t> </a:t>
            </a:r>
            <a:r>
              <a:rPr lang="el-GR" sz="2400" dirty="0" err="1"/>
              <a:t>d’Etaples</a:t>
            </a:r>
            <a:r>
              <a:rPr lang="el-GR" sz="2400" dirty="0"/>
              <a:t>, </a:t>
            </a:r>
            <a:r>
              <a:rPr lang="el-GR" sz="2400" dirty="0" err="1"/>
              <a:t>Guillaume</a:t>
            </a:r>
            <a:r>
              <a:rPr lang="el-GR" sz="2400" dirty="0"/>
              <a:t> </a:t>
            </a:r>
            <a:r>
              <a:rPr lang="el-GR" sz="2400" dirty="0" err="1"/>
              <a:t>Farel</a:t>
            </a:r>
            <a:r>
              <a:rPr lang="el-GR" sz="2400" dirty="0"/>
              <a:t>, </a:t>
            </a:r>
            <a:r>
              <a:rPr lang="el-GR" sz="2400" dirty="0" err="1"/>
              <a:t>Gerard</a:t>
            </a:r>
            <a:r>
              <a:rPr lang="el-GR" sz="2400" dirty="0"/>
              <a:t> </a:t>
            </a:r>
            <a:r>
              <a:rPr lang="el-GR" sz="2400" dirty="0" err="1"/>
              <a:t>Roussel</a:t>
            </a:r>
            <a:r>
              <a:rPr lang="el-GR" sz="2400" dirty="0"/>
              <a:t>: τακτικές αναγνώσεις επιστολών Απόστολου Παύλου &amp; Ευαγγελίων σε ενοριακό επίπεδο, μετάφραση των Γραφών. Καινή Διαθήκη, 1521,1523, λειτουργικά κείμενα, επεξηγηματικοί σχολιασμοί στα γαλλικά.</a:t>
            </a:r>
          </a:p>
        </p:txBody>
      </p:sp>
      <p:sp>
        <p:nvSpPr>
          <p:cNvPr id="4" name="Τίτλος 1"/>
          <p:cNvSpPr>
            <a:spLocks noGrp="1"/>
          </p:cNvSpPr>
          <p:nvPr>
            <p:ph type="title"/>
          </p:nvPr>
        </p:nvSpPr>
        <p:spPr>
          <a:xfrm>
            <a:off x="486922" y="260648"/>
            <a:ext cx="8229600" cy="1143000"/>
          </a:xfrm>
        </p:spPr>
        <p:txBody>
          <a:bodyPr>
            <a:normAutofit fontScale="90000"/>
          </a:bodyPr>
          <a:lstStyle/>
          <a:p>
            <a:r>
              <a:rPr lang="el-GR" sz="3100" dirty="0"/>
              <a:t>Ετερόδοξο κήρυγμα  και η  κατάσταση της Εκκλησίας στη Γαλλία την παραμονή της Μεταρρύθμισης: 3</a:t>
            </a:r>
            <a:r>
              <a:rPr lang="el-GR" dirty="0"/>
              <a:t/>
            </a:r>
            <a:br>
              <a:rPr lang="el-GR" dirty="0"/>
            </a:br>
            <a:endParaRPr lang="el-GR" dirty="0"/>
          </a:p>
        </p:txBody>
      </p:sp>
    </p:spTree>
    <p:extLst>
      <p:ext uri="{BB962C8B-B14F-4D97-AF65-F5344CB8AC3E}">
        <p14:creationId xmlns:p14="http://schemas.microsoft.com/office/powerpoint/2010/main" xmlns="" val="604287452"/>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2050</TotalTime>
  <Words>3649</Words>
  <Application>Microsoft Office PowerPoint</Application>
  <PresentationFormat>Προβολή στην οθόνη (4:3)</PresentationFormat>
  <Paragraphs>342</Paragraphs>
  <Slides>85</Slides>
  <Notes>15</Notes>
  <HiddenSlides>0</HiddenSlides>
  <MMClips>0</MMClips>
  <ScaleCrop>false</ScaleCrop>
  <HeadingPairs>
    <vt:vector size="4" baseType="variant">
      <vt:variant>
        <vt:lpstr>Θέμα</vt:lpstr>
      </vt:variant>
      <vt:variant>
        <vt:i4>1</vt:i4>
      </vt:variant>
      <vt:variant>
        <vt:lpstr>Τίτλοι διαφανειών</vt:lpstr>
      </vt:variant>
      <vt:variant>
        <vt:i4>85</vt:i4>
      </vt:variant>
    </vt:vector>
  </HeadingPairs>
  <TitlesOfParts>
    <vt:vector size="86" baseType="lpstr">
      <vt:lpstr>Θέμα του Office</vt:lpstr>
      <vt:lpstr>II64 NEOTEΡΗ ΕΥΡΩΠΑΪΚΗ ΙΣΤΟΡΙΑ II΄</vt:lpstr>
      <vt:lpstr>Διαφάνεια 2</vt:lpstr>
      <vt:lpstr>Διαφάνεια 3</vt:lpstr>
      <vt:lpstr>Διαφάνεια 4</vt:lpstr>
      <vt:lpstr>Διαφάνεια 5</vt:lpstr>
      <vt:lpstr>Έντυπο και ο κόσμος των τεχνιτών στη Γαλλία, 16ος αιώνας </vt:lpstr>
      <vt:lpstr>Ετερόδοξο κήρυγμα  και η  κατάσταση της Εκκλησίας στη Γαλλία την παραμονή της Μεταρρύθμισης: 1 </vt:lpstr>
      <vt:lpstr>Ετερόδοξο κήρυγμα  και η  κατάσταση της Εκκλησίας στη Γαλλία την παραμονή της Μεταρρύθμισης: 2 </vt:lpstr>
      <vt:lpstr>Ετερόδοξο κήρυγμα  και η  κατάσταση της Εκκλησίας στη Γαλλία την παραμονή της Μεταρρύθμισης: 3 </vt:lpstr>
      <vt:lpstr>Διαφάνεια 10</vt:lpstr>
      <vt:lpstr>Από το 1521… </vt:lpstr>
      <vt:lpstr>Διαφάνεια 12</vt:lpstr>
      <vt:lpstr>Δίκτυο ευαγγελικών τυπογράφων &amp; βιβλιοπωλών 1 </vt:lpstr>
      <vt:lpstr>Δίκτυο ευαγγελικών τυπογράφων &amp; βιβλιοπωλών 2 </vt:lpstr>
      <vt:lpstr>Δίκτυο ευαγγελικών τυπογράφων &amp; βιβλιοπωλών 3 </vt:lpstr>
      <vt:lpstr>Τακτικές παραπλάνησης των Καθολικών  διωκτικών αρχών </vt:lpstr>
      <vt:lpstr>Τακτικές παραπλάνησης των Καθολικών  διωκτικών αρχών  1 </vt:lpstr>
      <vt:lpstr>Διαφάνεια 18</vt:lpstr>
      <vt:lpstr>Τακτικές παραπλάνησης των Καθολικών  διωκτικών αρχών  2 </vt:lpstr>
      <vt:lpstr>Τακτικές παραπλάνησης των Καθολικών  διωκτικών αρχών  3 </vt:lpstr>
      <vt:lpstr>Διαφάνεια 21</vt:lpstr>
      <vt:lpstr>Υπόθεση των placards,  πρωί Κυριακής 18 Οκτωβρίου 1534 </vt:lpstr>
      <vt:lpstr>Διαφάνεια 23</vt:lpstr>
      <vt:lpstr>Αντιδράσεις:</vt:lpstr>
      <vt:lpstr>Αναποτελεσματικότητα κατασταλτικών μέτρων: 1 </vt:lpstr>
      <vt:lpstr>Αναποτελεσματικότητα κατασταλτικών μέτρων: 2 </vt:lpstr>
      <vt:lpstr>Διαφάνεια 27</vt:lpstr>
      <vt:lpstr>Διαφάνεια 28</vt:lpstr>
      <vt:lpstr>Διαφάνεια 29</vt:lpstr>
      <vt:lpstr>Διαφάνεια 30</vt:lpstr>
      <vt:lpstr>Διαφάνεια 31</vt:lpstr>
      <vt:lpstr>Διαφάνεια 32</vt:lpstr>
      <vt:lpstr>Η καλβινιστική επίθεση, 1540-155</vt:lpstr>
      <vt:lpstr>Διαφάνεια 34</vt:lpstr>
      <vt:lpstr>Διαφάνεια 35</vt:lpstr>
      <vt:lpstr>Καλβινιστική παραγωγή, 1540-1560 1</vt:lpstr>
      <vt:lpstr>Καλβινιστική παραγωγή, 1540-1560 2</vt:lpstr>
      <vt:lpstr>Καλβινιστική παραγωγή, 1540-1560 3</vt:lpstr>
      <vt:lpstr>Καλβινιστική παραγωγή, 1540-1560 4</vt:lpstr>
      <vt:lpstr>Κατάλογος προγραμμένων βιβλίων Σορβόννης 1542-43: </vt:lpstr>
      <vt:lpstr>Κατάλογος προγραμμένων βιβλίων Σορβόννης 1542-43: </vt:lpstr>
      <vt:lpstr>Διαφάνεια 42</vt:lpstr>
      <vt:lpstr>1547, chambre ardente («πύρινη αίθουσα»)</vt:lpstr>
      <vt:lpstr>1547, chambre ardente («πύρινη αίθουσα»)</vt:lpstr>
      <vt:lpstr>Βασιλικό Διάταγμα Chateaubriant, 26 Ιουνίου 1551</vt:lpstr>
      <vt:lpstr>Βασιλικό Διάταγμα Chateaubriant, 26 Ιουνίου 1551 1</vt:lpstr>
      <vt:lpstr>Βασιλικό Διάταγμα Chateaubriant, 26 Ιουνίου 1551 2</vt:lpstr>
      <vt:lpstr>Βασιλικό Διάταγμα Chateaubriant, 26 Ιουνίου 1551 3</vt:lpstr>
      <vt:lpstr>Διαφάνεια 49</vt:lpstr>
      <vt:lpstr>Επόπτες: Jean Crespin, Conrad Badius, Robert Estienne Laurent de Normandie – Ιωάννης Καλβίνος</vt:lpstr>
      <vt:lpstr>Ευαγγελικός ζήλος &amp; διεκδίκηση της νομιμότητας, 1555-1562</vt:lpstr>
      <vt:lpstr>Κορύφωση εκδοτικής παραγωγής Γενεύης</vt:lpstr>
      <vt:lpstr>Κορύφωση εκδοτικής παραγωγής Γενεύης 1</vt:lpstr>
      <vt:lpstr>Κορύφωση εκδοτικής παραγωγής Γενεύης 2</vt:lpstr>
      <vt:lpstr>Διαφάνεια 55</vt:lpstr>
      <vt:lpstr>Διαφάνεια 56</vt:lpstr>
      <vt:lpstr>Διαφάνεια 57</vt:lpstr>
      <vt:lpstr>Διαφάνεια 58</vt:lpstr>
      <vt:lpstr>Διαφάνεια 59</vt:lpstr>
      <vt:lpstr>10-17 Μαρτίου 1560, συνομωσία της Amboise</vt:lpstr>
      <vt:lpstr>Διαφάνεια 61</vt:lpstr>
      <vt:lpstr>Πολιτικοποίηση αντιπαράθεσης Guise-επιβουλείς, Ουγενότοι, αντεθνικοί συνομώτες </vt:lpstr>
      <vt:lpstr>Διαφάνεια 63</vt:lpstr>
      <vt:lpstr>Διαφάνεια 64</vt:lpstr>
      <vt:lpstr>Από το 1561… 1 </vt:lpstr>
      <vt:lpstr>9 Σεπτεμβρίου 1561, θεολογική συνάντηση Poissy</vt:lpstr>
      <vt:lpstr>Από το 1561… 2 </vt:lpstr>
      <vt:lpstr>1 Μαρτίου 1562, Σφαγή του Wassy</vt:lpstr>
      <vt:lpstr>1ος θρησκευτικός πόλεμος, 1562-63</vt:lpstr>
      <vt:lpstr>Διαφάνεια 70</vt:lpstr>
      <vt:lpstr>Διαφάνεια 71</vt:lpstr>
      <vt:lpstr>Τέλος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(1/7)</vt:lpstr>
      <vt:lpstr>Σημείωμα Χρήσης Έργων Τρίτων (2/7)</vt:lpstr>
      <vt:lpstr>Σημείωμα Χρήσης Έργων Τρίτων (3/7)</vt:lpstr>
      <vt:lpstr>Σημείωμα Χρήσης Έργων Τρίτων (4/7)</vt:lpstr>
      <vt:lpstr>Σημείωμα Χρήσης Έργων Τρίτων (5/7)</vt:lpstr>
      <vt:lpstr>Σημείωμα Χρήσης Έργων Τρίτων (6/7)</vt:lpstr>
      <vt:lpstr>Σημείωμα Χρήσης Έργων Τρίτων (7/7)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ΕΞΑΡΧΟΥ</dc:creator>
  <cp:lastModifiedBy>Costas</cp:lastModifiedBy>
  <cp:revision>258</cp:revision>
  <dcterms:created xsi:type="dcterms:W3CDTF">2012-09-06T09:03:05Z</dcterms:created>
  <dcterms:modified xsi:type="dcterms:W3CDTF">2015-01-20T23:05:20Z</dcterms:modified>
</cp:coreProperties>
</file>