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6" r:id="rId2"/>
    <p:sldId id="261" r:id="rId3"/>
    <p:sldId id="337" r:id="rId4"/>
    <p:sldId id="338" r:id="rId5"/>
    <p:sldId id="422" r:id="rId6"/>
    <p:sldId id="339" r:id="rId7"/>
    <p:sldId id="340" r:id="rId8"/>
    <p:sldId id="341" r:id="rId9"/>
    <p:sldId id="423" r:id="rId10"/>
    <p:sldId id="342" r:id="rId11"/>
    <p:sldId id="424"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425" r:id="rId25"/>
    <p:sldId id="355" r:id="rId26"/>
    <p:sldId id="356" r:id="rId27"/>
    <p:sldId id="357" r:id="rId28"/>
    <p:sldId id="358" r:id="rId29"/>
    <p:sldId id="359" r:id="rId30"/>
    <p:sldId id="360" r:id="rId31"/>
    <p:sldId id="361" r:id="rId32"/>
    <p:sldId id="362" r:id="rId33"/>
    <p:sldId id="363" r:id="rId34"/>
    <p:sldId id="364" r:id="rId35"/>
    <p:sldId id="365" r:id="rId36"/>
    <p:sldId id="366" r:id="rId37"/>
    <p:sldId id="367" r:id="rId38"/>
    <p:sldId id="368" r:id="rId39"/>
    <p:sldId id="369" r:id="rId40"/>
    <p:sldId id="370" r:id="rId41"/>
    <p:sldId id="371" r:id="rId42"/>
    <p:sldId id="372" r:id="rId43"/>
    <p:sldId id="373" r:id="rId44"/>
    <p:sldId id="374" r:id="rId45"/>
    <p:sldId id="426" r:id="rId46"/>
    <p:sldId id="375" r:id="rId47"/>
    <p:sldId id="376" r:id="rId48"/>
    <p:sldId id="377" r:id="rId49"/>
    <p:sldId id="378" r:id="rId50"/>
    <p:sldId id="379" r:id="rId51"/>
    <p:sldId id="380" r:id="rId52"/>
    <p:sldId id="381" r:id="rId53"/>
    <p:sldId id="382" r:id="rId54"/>
    <p:sldId id="383" r:id="rId55"/>
    <p:sldId id="433" r:id="rId56"/>
    <p:sldId id="384" r:id="rId57"/>
    <p:sldId id="385" r:id="rId58"/>
    <p:sldId id="386" r:id="rId59"/>
    <p:sldId id="387" r:id="rId60"/>
    <p:sldId id="388" r:id="rId61"/>
    <p:sldId id="389" r:id="rId62"/>
    <p:sldId id="390" r:id="rId63"/>
    <p:sldId id="432" r:id="rId64"/>
    <p:sldId id="391" r:id="rId65"/>
    <p:sldId id="392" r:id="rId66"/>
    <p:sldId id="393" r:id="rId67"/>
    <p:sldId id="394" r:id="rId68"/>
    <p:sldId id="395" r:id="rId69"/>
    <p:sldId id="396" r:id="rId70"/>
    <p:sldId id="397" r:id="rId71"/>
    <p:sldId id="398" r:id="rId72"/>
    <p:sldId id="399" r:id="rId73"/>
    <p:sldId id="400" r:id="rId74"/>
    <p:sldId id="431" r:id="rId75"/>
    <p:sldId id="401" r:id="rId76"/>
    <p:sldId id="430" r:id="rId77"/>
    <p:sldId id="402" r:id="rId78"/>
    <p:sldId id="448" r:id="rId79"/>
    <p:sldId id="403" r:id="rId80"/>
    <p:sldId id="447" r:id="rId81"/>
    <p:sldId id="404" r:id="rId82"/>
    <p:sldId id="405" r:id="rId83"/>
    <p:sldId id="406" r:id="rId84"/>
    <p:sldId id="407" r:id="rId85"/>
    <p:sldId id="408" r:id="rId86"/>
    <p:sldId id="409" r:id="rId87"/>
    <p:sldId id="429" r:id="rId88"/>
    <p:sldId id="410" r:id="rId89"/>
    <p:sldId id="411" r:id="rId90"/>
    <p:sldId id="412" r:id="rId91"/>
    <p:sldId id="413" r:id="rId92"/>
    <p:sldId id="428" r:id="rId93"/>
    <p:sldId id="414" r:id="rId94"/>
    <p:sldId id="427" r:id="rId95"/>
    <p:sldId id="449" r:id="rId96"/>
    <p:sldId id="336" r:id="rId97"/>
    <p:sldId id="415" r:id="rId98"/>
    <p:sldId id="450" r:id="rId99"/>
    <p:sldId id="451" r:id="rId100"/>
    <p:sldId id="418" r:id="rId101"/>
    <p:sldId id="419" r:id="rId102"/>
    <p:sldId id="420" r:id="rId103"/>
    <p:sldId id="434" r:id="rId104"/>
    <p:sldId id="437" r:id="rId105"/>
    <p:sldId id="439" r:id="rId106"/>
    <p:sldId id="440" r:id="rId107"/>
    <p:sldId id="442" r:id="rId108"/>
    <p:sldId id="443" r:id="rId109"/>
    <p:sldId id="446" r:id="rId110"/>
    <p:sldId id="452" r:id="rId11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261"/>
            <p14:sldId id="337"/>
            <p14:sldId id="338"/>
            <p14:sldId id="422"/>
            <p14:sldId id="339"/>
            <p14:sldId id="340"/>
            <p14:sldId id="341"/>
            <p14:sldId id="423"/>
            <p14:sldId id="342"/>
            <p14:sldId id="424"/>
            <p14:sldId id="343"/>
            <p14:sldId id="344"/>
            <p14:sldId id="345"/>
            <p14:sldId id="346"/>
            <p14:sldId id="347"/>
            <p14:sldId id="348"/>
            <p14:sldId id="349"/>
            <p14:sldId id="350"/>
            <p14:sldId id="351"/>
            <p14:sldId id="352"/>
            <p14:sldId id="353"/>
            <p14:sldId id="354"/>
            <p14:sldId id="425"/>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426"/>
            <p14:sldId id="375"/>
            <p14:sldId id="376"/>
            <p14:sldId id="377"/>
            <p14:sldId id="378"/>
            <p14:sldId id="379"/>
            <p14:sldId id="380"/>
            <p14:sldId id="381"/>
            <p14:sldId id="382"/>
            <p14:sldId id="383"/>
            <p14:sldId id="433"/>
            <p14:sldId id="384"/>
            <p14:sldId id="385"/>
            <p14:sldId id="386"/>
            <p14:sldId id="387"/>
            <p14:sldId id="388"/>
            <p14:sldId id="389"/>
            <p14:sldId id="390"/>
            <p14:sldId id="432"/>
            <p14:sldId id="391"/>
            <p14:sldId id="392"/>
            <p14:sldId id="393"/>
            <p14:sldId id="394"/>
            <p14:sldId id="395"/>
            <p14:sldId id="396"/>
            <p14:sldId id="397"/>
            <p14:sldId id="398"/>
            <p14:sldId id="399"/>
            <p14:sldId id="400"/>
            <p14:sldId id="431"/>
            <p14:sldId id="401"/>
            <p14:sldId id="430"/>
            <p14:sldId id="402"/>
            <p14:sldId id="448"/>
            <p14:sldId id="403"/>
            <p14:sldId id="447"/>
            <p14:sldId id="404"/>
            <p14:sldId id="405"/>
            <p14:sldId id="406"/>
            <p14:sldId id="407"/>
            <p14:sldId id="408"/>
            <p14:sldId id="409"/>
            <p14:sldId id="429"/>
            <p14:sldId id="410"/>
            <p14:sldId id="411"/>
            <p14:sldId id="412"/>
            <p14:sldId id="413"/>
            <p14:sldId id="428"/>
            <p14:sldId id="414"/>
            <p14:sldId id="427"/>
            <p14:sldId id="449"/>
            <p14:sldId id="336"/>
            <p14:sldId id="415"/>
            <p14:sldId id="450"/>
            <p14:sldId id="451"/>
            <p14:sldId id="418"/>
            <p14:sldId id="419"/>
            <p14:sldId id="420"/>
            <p14:sldId id="434"/>
            <p14:sldId id="437"/>
            <p14:sldId id="439"/>
            <p14:sldId id="440"/>
            <p14:sldId id="442"/>
            <p14:sldId id="443"/>
            <p14:sldId id="446"/>
            <p14:sldId id="452"/>
          </p14:sldIdLst>
        </p14:section>
        <p14:section name="Untitled Section" id="{0F1CB131-A6BD-43D0-B8D4-1F27CEF7A05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65" autoAdjust="0"/>
    <p:restoredTop sz="99309" autoAdjust="0"/>
  </p:normalViewPr>
  <p:slideViewPr>
    <p:cSldViewPr>
      <p:cViewPr varScale="1">
        <p:scale>
          <a:sx n="88" d="100"/>
          <a:sy n="88" d="100"/>
        </p:scale>
        <p:origin x="1146"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21/1/2015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101</a:t>
            </a:fld>
            <a:endParaRPr lang="el-GR">
              <a:solidFill>
                <a:prstClr val="black"/>
              </a:solidFill>
            </a:endParaRPr>
          </a:p>
        </p:txBody>
      </p:sp>
    </p:spTree>
    <p:extLst>
      <p:ext uri="{BB962C8B-B14F-4D97-AF65-F5344CB8AC3E}">
        <p14:creationId xmlns:p14="http://schemas.microsoft.com/office/powerpoint/2010/main" val="3143298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102</a:t>
            </a:fld>
            <a:endParaRPr lang="el-GR">
              <a:solidFill>
                <a:prstClr val="black"/>
              </a:solidFill>
            </a:endParaRPr>
          </a:p>
        </p:txBody>
      </p:sp>
    </p:spTree>
    <p:extLst>
      <p:ext uri="{BB962C8B-B14F-4D97-AF65-F5344CB8AC3E}">
        <p14:creationId xmlns:p14="http://schemas.microsoft.com/office/powerpoint/2010/main" val="2753174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103</a:t>
            </a:fld>
            <a:endParaRPr lang="el-GR">
              <a:solidFill>
                <a:prstClr val="black"/>
              </a:solidFill>
            </a:endParaRPr>
          </a:p>
        </p:txBody>
      </p:sp>
    </p:spTree>
    <p:extLst>
      <p:ext uri="{BB962C8B-B14F-4D97-AF65-F5344CB8AC3E}">
        <p14:creationId xmlns:p14="http://schemas.microsoft.com/office/powerpoint/2010/main" val="1430515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104</a:t>
            </a:fld>
            <a:endParaRPr lang="el-GR">
              <a:solidFill>
                <a:prstClr val="black"/>
              </a:solidFill>
            </a:endParaRPr>
          </a:p>
        </p:txBody>
      </p:sp>
    </p:spTree>
    <p:extLst>
      <p:ext uri="{BB962C8B-B14F-4D97-AF65-F5344CB8AC3E}">
        <p14:creationId xmlns:p14="http://schemas.microsoft.com/office/powerpoint/2010/main" val="3433825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105</a:t>
            </a:fld>
            <a:endParaRPr lang="el-GR">
              <a:solidFill>
                <a:prstClr val="black"/>
              </a:solidFill>
            </a:endParaRPr>
          </a:p>
        </p:txBody>
      </p:sp>
    </p:spTree>
    <p:extLst>
      <p:ext uri="{BB962C8B-B14F-4D97-AF65-F5344CB8AC3E}">
        <p14:creationId xmlns:p14="http://schemas.microsoft.com/office/powerpoint/2010/main" val="2160513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106</a:t>
            </a:fld>
            <a:endParaRPr lang="el-GR">
              <a:solidFill>
                <a:prstClr val="black"/>
              </a:solidFill>
            </a:endParaRPr>
          </a:p>
        </p:txBody>
      </p:sp>
    </p:spTree>
    <p:extLst>
      <p:ext uri="{BB962C8B-B14F-4D97-AF65-F5344CB8AC3E}">
        <p14:creationId xmlns:p14="http://schemas.microsoft.com/office/powerpoint/2010/main" val="2149322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107</a:t>
            </a:fld>
            <a:endParaRPr lang="el-GR">
              <a:solidFill>
                <a:prstClr val="black"/>
              </a:solidFill>
            </a:endParaRPr>
          </a:p>
        </p:txBody>
      </p:sp>
    </p:spTree>
    <p:extLst>
      <p:ext uri="{BB962C8B-B14F-4D97-AF65-F5344CB8AC3E}">
        <p14:creationId xmlns:p14="http://schemas.microsoft.com/office/powerpoint/2010/main" val="1336957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108</a:t>
            </a:fld>
            <a:endParaRPr lang="el-GR">
              <a:solidFill>
                <a:prstClr val="black"/>
              </a:solidFill>
            </a:endParaRPr>
          </a:p>
        </p:txBody>
      </p:sp>
    </p:spTree>
    <p:extLst>
      <p:ext uri="{BB962C8B-B14F-4D97-AF65-F5344CB8AC3E}">
        <p14:creationId xmlns:p14="http://schemas.microsoft.com/office/powerpoint/2010/main" val="1818527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109</a:t>
            </a:fld>
            <a:endParaRPr lang="el-GR">
              <a:solidFill>
                <a:prstClr val="black"/>
              </a:solidFill>
            </a:endParaRPr>
          </a:p>
        </p:txBody>
      </p:sp>
    </p:spTree>
    <p:extLst>
      <p:ext uri="{BB962C8B-B14F-4D97-AF65-F5344CB8AC3E}">
        <p14:creationId xmlns:p14="http://schemas.microsoft.com/office/powerpoint/2010/main" val="1196779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110</a:t>
            </a:fld>
            <a:endParaRPr lang="el-GR">
              <a:solidFill>
                <a:prstClr val="black"/>
              </a:solidFill>
            </a:endParaRPr>
          </a:p>
        </p:txBody>
      </p:sp>
    </p:spTree>
    <p:extLst>
      <p:ext uri="{BB962C8B-B14F-4D97-AF65-F5344CB8AC3E}">
        <p14:creationId xmlns:p14="http://schemas.microsoft.com/office/powerpoint/2010/main" val="3330925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a:t>
            </a:fld>
            <a:endParaRPr lang="el-GR"/>
          </a:p>
        </p:txBody>
      </p:sp>
    </p:spTree>
    <p:extLst>
      <p:ext uri="{BB962C8B-B14F-4D97-AF65-F5344CB8AC3E}">
        <p14:creationId xmlns:p14="http://schemas.microsoft.com/office/powerpoint/2010/main" val="2472336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95</a:t>
            </a:fld>
            <a:endParaRPr lang="el-GR"/>
          </a:p>
        </p:txBody>
      </p:sp>
    </p:spTree>
    <p:extLst>
      <p:ext uri="{BB962C8B-B14F-4D97-AF65-F5344CB8AC3E}">
        <p14:creationId xmlns:p14="http://schemas.microsoft.com/office/powerpoint/2010/main" val="3282069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96</a:t>
            </a:fld>
            <a:endParaRPr lang="el-GR"/>
          </a:p>
        </p:txBody>
      </p:sp>
    </p:spTree>
    <p:extLst>
      <p:ext uri="{BB962C8B-B14F-4D97-AF65-F5344CB8AC3E}">
        <p14:creationId xmlns:p14="http://schemas.microsoft.com/office/powerpoint/2010/main" val="1545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97</a:t>
            </a:fld>
            <a:endParaRPr lang="el-GR">
              <a:solidFill>
                <a:prstClr val="black"/>
              </a:solidFill>
            </a:endParaRPr>
          </a:p>
        </p:txBody>
      </p:sp>
    </p:spTree>
    <p:extLst>
      <p:ext uri="{BB962C8B-B14F-4D97-AF65-F5344CB8AC3E}">
        <p14:creationId xmlns:p14="http://schemas.microsoft.com/office/powerpoint/2010/main" val="406406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98</a:t>
            </a:fld>
            <a:endParaRPr lang="el-GR">
              <a:solidFill>
                <a:prstClr val="black"/>
              </a:solidFill>
            </a:endParaRPr>
          </a:p>
        </p:txBody>
      </p:sp>
    </p:spTree>
    <p:extLst>
      <p:ext uri="{BB962C8B-B14F-4D97-AF65-F5344CB8AC3E}">
        <p14:creationId xmlns:p14="http://schemas.microsoft.com/office/powerpoint/2010/main" val="4160784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99</a:t>
            </a:fld>
            <a:endParaRPr lang="el-GR">
              <a:solidFill>
                <a:prstClr val="black"/>
              </a:solidFill>
            </a:endParaRPr>
          </a:p>
        </p:txBody>
      </p:sp>
    </p:spTree>
    <p:extLst>
      <p:ext uri="{BB962C8B-B14F-4D97-AF65-F5344CB8AC3E}">
        <p14:creationId xmlns:p14="http://schemas.microsoft.com/office/powerpoint/2010/main" val="4272395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100</a:t>
            </a:fld>
            <a:endParaRPr lang="el-GR">
              <a:solidFill>
                <a:prstClr val="black"/>
              </a:solidFill>
            </a:endParaRPr>
          </a:p>
        </p:txBody>
      </p:sp>
    </p:spTree>
    <p:extLst>
      <p:ext uri="{BB962C8B-B14F-4D97-AF65-F5344CB8AC3E}">
        <p14:creationId xmlns:p14="http://schemas.microsoft.com/office/powerpoint/2010/main" val="248848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Τυπογράφοι και βιβλιοπώλες 'οχήματα, εργαλεία και όπλα του Θεού'</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Τυπογράφοι και βιβλιοπώλες 'οχήματα, εργαλεία και όπλα του Θεού'</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Τυπογράφοι και βιβλιοπώλες 'οχήματα, εργαλεία και όπλα του Θεού'</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Τυπογράφοι και βιβλιοπώλες 'οχήματα, εργαλεία και όπλα του Θεού'</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Τυπογράφοι και βιβλιοπώλες 'οχήματα, εργαλεία και όπλα του Θεού'</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Τυπογράφοι και βιβλιοπώλες 'οχήματα, εργαλεία και όπλα του Θεού'</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Τυπογράφοι και βιβλιοπώλες 'οχήματα, εργαλεία και όπλα του Θεού'</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fi.wikipedia.org/wiki/Uskonpuhdistu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commons.wikimedia.org/wiki/File:Luther_as_Hercules_Germanicus,_by_Hans_Holbein_the_Younger.jpg" TargetMode="External"/><Relationship Id="rId5" Type="http://schemas.openxmlformats.org/officeDocument/2006/relationships/hyperlink" Target="http://commons.wikimedia.org/wiki/File:Hans_Baldung_-_Portrait_of_Martin_Luther_-_WGA01223.jpg" TargetMode="External"/><Relationship Id="rId4" Type="http://schemas.openxmlformats.org/officeDocument/2006/relationships/hyperlink" Target="http://fi.wikipedia.org/wiki/Malline:Valitut_palat/2009"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books.google.gr/books?id=RmIV5X5IvWQC&amp;pg=115#v=onepage&amp;q&amp;f=false" TargetMode="External"/><Relationship Id="rId7" Type="http://schemas.openxmlformats.org/officeDocument/2006/relationships/hyperlink" Target="http://madamepickwickartblog.com/2010/04/munster-mash/"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bibelarchiv-vegelahn.de/nachschlagwerke_luther.html" TargetMode="External"/><Relationship Id="rId5" Type="http://schemas.openxmlformats.org/officeDocument/2006/relationships/hyperlink" Target="http://www.welcometohosanna.com/MARTIN_LUTHER/3CHURCH_LEADER.html" TargetMode="External"/><Relationship Id="rId4" Type="http://schemas.openxmlformats.org/officeDocument/2006/relationships/hyperlink" Target="https://books.google.gr/books?id=RmIV5X5IvWQC&amp;pg=113#v=onepage&amp;q&amp;f=false" TargetMode="External"/></Relationships>
</file>

<file path=ppt/slides/_rels/slide104.xml.rels><?xml version="1.0" encoding="UTF-8" standalone="yes"?>
<Relationships xmlns="http://schemas.openxmlformats.org/package/2006/relationships"><Relationship Id="rId8" Type="http://schemas.openxmlformats.org/officeDocument/2006/relationships/hyperlink" Target="http://pages.uoregon.edu/dluebke/Reformations441/DignaMercesPapae.jpg" TargetMode="External"/><Relationship Id="rId3" Type="http://schemas.openxmlformats.org/officeDocument/2006/relationships/hyperlink" Target="http://www.museothyssen.org/microsites/exposiciones/2007/Durero_Cranach/fundacion/fundacion12_ing.html" TargetMode="External"/><Relationship Id="rId7" Type="http://schemas.openxmlformats.org/officeDocument/2006/relationships/hyperlink" Target="http://pages.uoregon.edu/dluebke/Reformations441/PapaDatConcilium.jp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marxists.org/archive/marx/works/1850/peasant-war-germany/ch07.htm" TargetMode="External"/><Relationship Id="rId5" Type="http://schemas.openxmlformats.org/officeDocument/2006/relationships/hyperlink" Target="http://commons.wikimedia.org/wiki/File:StrebKatzLut.jpg" TargetMode="External"/><Relationship Id="rId4" Type="http://schemas.openxmlformats.org/officeDocument/2006/relationships/hyperlink" Target="http://de.wikipedia.org/wiki/Strebkatzenziehen" TargetMode="External"/><Relationship Id="rId9" Type="http://schemas.openxmlformats.org/officeDocument/2006/relationships/hyperlink" Target="http://www.granger.com/"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papalepapale.com/develop/e-la-valtorta-scrisse-verra-il-pastore-idolo-ipotesi-sullanticristo-analisi-di-un-enigma/"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pages.uoregon.edu/dluebke/Reformations441/LutherTriumphans.jpg" TargetMode="External"/><Relationship Id="rId5" Type="http://schemas.openxmlformats.org/officeDocument/2006/relationships/hyperlink" Target="http://www.wga.hu/html_m/c/cranach/lucas_y/index.html" TargetMode="External"/><Relationship Id="rId4" Type="http://schemas.openxmlformats.org/officeDocument/2006/relationships/hyperlink" Target="http://www.historyguide.org/earlymod/lecture3c.html"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no.wikipedia.org/wiki/Martin_Luther" TargetMode="External"/><Relationship Id="rId3" Type="http://schemas.openxmlformats.org/officeDocument/2006/relationships/hyperlink" Target="http://madamepickwickartblog.com/2010/04/munster-mash/" TargetMode="External"/><Relationship Id="rId7" Type="http://schemas.openxmlformats.org/officeDocument/2006/relationships/hyperlink" Target="http://no.wikipedia.org/wiki/Propaganda"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no.wikipedia.org/wiki/Katolsk" TargetMode="External"/><Relationship Id="rId5" Type="http://schemas.openxmlformats.org/officeDocument/2006/relationships/hyperlink" Target="http://no.wikipedia.org/wiki/Djevelen" TargetMode="External"/><Relationship Id="rId4" Type="http://schemas.openxmlformats.org/officeDocument/2006/relationships/hyperlink" Target="http://books.google.hu/books?id=4mo8AAAAcAAJ&amp;pg=PT3&amp;hl=de&amp;source=gbs_selected_pages&amp;cad=2#v=onepage&amp;q&amp;f=false" TargetMode="External"/><Relationship Id="rId9" Type="http://schemas.openxmlformats.org/officeDocument/2006/relationships/hyperlink" Target="http://www.amazon.com/Reformation-Europe-Approaches-European-History/dp/0521802849"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www.kb.dk/en/nb/tema/webudstillinger/luther/passion/index.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pitts.emory.edu/dia/1521LuthWWBook/PC6.cfm" TargetMode="External"/><Relationship Id="rId4" Type="http://schemas.openxmlformats.org/officeDocument/2006/relationships/hyperlink" Target="http://commons.wikimedia.org/wiki/File:Christ_mocked_-_pope_venerated.jpg"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mypoliticisyours.wordpress.com/2012/06/15/the-passional-christ-and-antichrist-4/" TargetMode="External"/><Relationship Id="rId7" Type="http://schemas.openxmlformats.org/officeDocument/2006/relationships/hyperlink" Target="https://www.flickr.com/photos/58558794@N07/9039764971/in/photostrea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porfidolibri.org/edizioni-porfido/collana-eresia-e-rivolta/breve-storia-della-guerra-dei-contadini-1525" TargetMode="External"/><Relationship Id="rId5" Type="http://schemas.openxmlformats.org/officeDocument/2006/relationships/hyperlink" Target="http://eu.wikipedia.org/wiki/Alemaniar_nekazarien_gerra" TargetMode="External"/><Relationship Id="rId4" Type="http://schemas.openxmlformats.org/officeDocument/2006/relationships/hyperlink" Target="http://www.christies.com/lotfinder/books-manuscripts/melanchthon-philip-and-johann-schwertfeger-5662787-details.aspx"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en.wikipedia.org/wiki/German_Peasants'_War#mediaviewer/File:Titelblatt_12_Artikel.jp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alamy.com/image-details-popup.asp?imageid=%7b16056490-AC8F-44D7-A044-0F4AAE7A9552%7d" TargetMode="External"/><Relationship Id="rId5" Type="http://schemas.openxmlformats.org/officeDocument/2006/relationships/hyperlink" Target="http://www.granger.com/results.asp?image=0051115" TargetMode="External"/><Relationship Id="rId4" Type="http://schemas.openxmlformats.org/officeDocument/2006/relationships/hyperlink" Target="http://www.granger.com/results.asp?W=2&amp;F=0001&amp;Step=1&amp;screenwidth=1366"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godecookery.com/macabre/gallery4/macbr114.ht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en.wikipedia.org/wiki/Anti-Protestantism" TargetMode="External"/><Relationship Id="rId4" Type="http://schemas.openxmlformats.org/officeDocument/2006/relationships/hyperlink" Target="http://www.zeno.org/Literatur/I/murn181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hyperlink" Target="http://eclass.uoa.gr/courses/ARCH213"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opencourses.uoa.gr/courses/ARCH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216024" y="2006575"/>
            <a:ext cx="8676456" cy="1470025"/>
          </a:xfrm>
        </p:spPr>
        <p:txBody>
          <a:bodyPr/>
          <a:lstStyle/>
          <a:p>
            <a:r>
              <a:rPr lang="en-US" dirty="0" smtClean="0">
                <a:solidFill>
                  <a:srgbClr val="5075BC"/>
                </a:solidFill>
              </a:rPr>
              <a:t>II</a:t>
            </a:r>
            <a:r>
              <a:rPr lang="el-GR" dirty="0" smtClean="0">
                <a:solidFill>
                  <a:srgbClr val="5075BC"/>
                </a:solidFill>
              </a:rPr>
              <a:t>64</a:t>
            </a:r>
            <a:r>
              <a:rPr lang="fr-FR" dirty="0" smtClean="0">
                <a:solidFill>
                  <a:srgbClr val="5075BC"/>
                </a:solidFill>
              </a:rPr>
              <a:t> </a:t>
            </a:r>
            <a:r>
              <a:rPr lang="en-US" dirty="0"/>
              <a:t>NEOTE</a:t>
            </a:r>
            <a:r>
              <a:rPr lang="el-GR" dirty="0"/>
              <a:t>ΡΗ ΕΥΡΩΠΑΪΚΗ ΙΣΤΟΡΙΑ </a:t>
            </a:r>
            <a:r>
              <a:rPr lang="en-US" dirty="0"/>
              <a:t>II</a:t>
            </a:r>
            <a:r>
              <a:rPr lang="el-GR" dirty="0" smtClean="0">
                <a:solidFill>
                  <a:srgbClr val="5075BC"/>
                </a:solidFill>
              </a:rPr>
              <a:t>΄</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sz="2800" dirty="0">
                <a:solidFill>
                  <a:srgbClr val="5075BC"/>
                </a:solidFill>
                <a:latin typeface="+mj-lt"/>
                <a:ea typeface="+mj-ea"/>
                <a:cs typeface="+mj-cs"/>
              </a:rPr>
              <a:t>Ενότητα </a:t>
            </a:r>
            <a:r>
              <a:rPr lang="el-GR" sz="2800" dirty="0" smtClean="0">
                <a:solidFill>
                  <a:srgbClr val="5075BC"/>
                </a:solidFill>
                <a:latin typeface="+mj-lt"/>
                <a:ea typeface="+mj-ea"/>
                <a:cs typeface="+mj-cs"/>
              </a:rPr>
              <a:t>2γ:</a:t>
            </a:r>
            <a:r>
              <a:rPr lang="en-US" sz="2800" dirty="0" smtClean="0">
                <a:solidFill>
                  <a:srgbClr val="5075BC"/>
                </a:solidFill>
                <a:latin typeface="+mj-lt"/>
                <a:ea typeface="+mj-ea"/>
                <a:cs typeface="+mj-cs"/>
              </a:rPr>
              <a:t> </a:t>
            </a:r>
            <a:r>
              <a:rPr lang="el-GR" sz="2800" dirty="0" smtClean="0"/>
              <a:t>Τυπογράφοι </a:t>
            </a:r>
            <a:r>
              <a:rPr lang="el-GR" sz="2800" dirty="0"/>
              <a:t>και βιβλιοπώλες 'οχήματα, εργαλεία και όπλα του Θεού'</a:t>
            </a:r>
            <a:endParaRPr lang="el-GR" sz="2800" dirty="0" smtClean="0"/>
          </a:p>
          <a:p>
            <a:endParaRPr lang="el-GR" sz="2800" dirty="0"/>
          </a:p>
          <a:p>
            <a:r>
              <a:rPr lang="el-GR" sz="2800" dirty="0" smtClean="0"/>
              <a:t>Κώστας </a:t>
            </a:r>
            <a:r>
              <a:rPr lang="el-GR" sz="2800" dirty="0" err="1" smtClean="0"/>
              <a:t>Γαγανάκης</a:t>
            </a:r>
            <a:endParaRPr lang="el-GR" sz="2800" dirty="0" smtClean="0"/>
          </a:p>
          <a:p>
            <a:r>
              <a:rPr lang="el-GR" sz="2800" dirty="0" smtClean="0"/>
              <a:t>Φιλοσοφική Σχολή</a:t>
            </a:r>
          </a:p>
          <a:p>
            <a:r>
              <a:rPr lang="el-GR" sz="2800" dirty="0" smtClean="0"/>
              <a:t>Τμήμα Ιστορίας - Αρχαιολογίας</a:t>
            </a:r>
            <a:endParaRPr lang="en-US" sz="2800" dirty="0" smtClean="0"/>
          </a:p>
          <a:p>
            <a:endParaRPr lang="el-GR" sz="2800" dirty="0" smtClean="0"/>
          </a:p>
        </p:txBody>
      </p:sp>
    </p:spTree>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5312" y="548680"/>
            <a:ext cx="8507288" cy="1143000"/>
          </a:xfrm>
        </p:spPr>
        <p:txBody>
          <a:bodyPr>
            <a:normAutofit fontScale="90000"/>
          </a:bodyPr>
          <a:lstStyle/>
          <a:p>
            <a:r>
              <a:rPr lang="el-GR" dirty="0"/>
              <a:t>Οπτικός χαρακτήρας </a:t>
            </a:r>
            <a:r>
              <a:rPr lang="el-GR" dirty="0" err="1"/>
              <a:t>υστερομεσαιωνικής</a:t>
            </a:r>
            <a:r>
              <a:rPr lang="el-GR" dirty="0"/>
              <a:t> κουλτούρας:</a:t>
            </a:r>
            <a:br>
              <a:rPr lang="el-GR" dirty="0"/>
            </a:br>
            <a:endParaRPr lang="el-GR" dirty="0"/>
          </a:p>
        </p:txBody>
      </p:sp>
      <p:sp>
        <p:nvSpPr>
          <p:cNvPr id="3" name="Θέση περιεχομένου 2"/>
          <p:cNvSpPr>
            <a:spLocks noGrp="1"/>
          </p:cNvSpPr>
          <p:nvPr>
            <p:ph idx="1"/>
          </p:nvPr>
        </p:nvSpPr>
        <p:spPr>
          <a:xfrm>
            <a:off x="464156" y="2060848"/>
            <a:ext cx="8229600" cy="2601416"/>
          </a:xfrm>
        </p:spPr>
        <p:txBody>
          <a:bodyPr>
            <a:normAutofit fontScale="77500" lnSpcReduction="20000"/>
          </a:bodyPr>
          <a:lstStyle/>
          <a:p>
            <a:r>
              <a:rPr lang="el-GR" sz="3100" dirty="0"/>
              <a:t>Απεικονίσεις απλοποιούν &amp; κοινωνικοποιούν τα μυστήρια και τα βασικά σημεία του Καθολικού </a:t>
            </a:r>
            <a:r>
              <a:rPr lang="el-GR" sz="3100" dirty="0" smtClean="0"/>
              <a:t>δόγματος.</a:t>
            </a:r>
            <a:endParaRPr lang="el-GR" sz="3100" dirty="0"/>
          </a:p>
          <a:p>
            <a:r>
              <a:rPr lang="el-GR" sz="3100" dirty="0"/>
              <a:t>Καλλιέργεια της λατρείας των λειψάνων παράλληλα με αυτή των εικόνων, για τον αποτελεσματικότερο περιορισμό τυχόν ειδωλολατρικών αποκλίσεων (εικόνες, ως «σωματοποιήσεις» αγίων</a:t>
            </a:r>
            <a:r>
              <a:rPr lang="el-GR" sz="3100" dirty="0" smtClean="0"/>
              <a:t>).</a:t>
            </a:r>
            <a:endParaRPr lang="el-GR" sz="3100" dirty="0"/>
          </a:p>
          <a:p>
            <a:r>
              <a:rPr lang="el-GR" sz="3100" dirty="0"/>
              <a:t>Καθολική θεολογία: εικόνες, βιβλία για τους </a:t>
            </a:r>
            <a:r>
              <a:rPr lang="el-GR" sz="3100" dirty="0" smtClean="0"/>
              <a:t>απλοϊκούς.</a:t>
            </a:r>
            <a:endParaRPr lang="el-GR" sz="3100" dirty="0"/>
          </a:p>
          <a:p>
            <a:endParaRPr lang="el-GR" dirty="0"/>
          </a:p>
        </p:txBody>
      </p:sp>
    </p:spTree>
    <p:extLst>
      <p:ext uri="{BB962C8B-B14F-4D97-AF65-F5344CB8AC3E}">
        <p14:creationId xmlns:p14="http://schemas.microsoft.com/office/powerpoint/2010/main" val="19313655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solidFill>
                  <a:prstClr val="black"/>
                </a:solidFill>
              </a:rPr>
              <a:t>[1] http://creativecommons.org/licenses/by-nc-sa/4.0/ </a:t>
            </a:r>
            <a:endParaRPr lang="en-US" smtClean="0">
              <a:solidFill>
                <a:prstClr val="black"/>
              </a:solidFill>
            </a:endParaRPr>
          </a:p>
          <a:p>
            <a:endParaRPr lang="el-GR" dirty="0">
              <a:solidFill>
                <a:prstClr val="black"/>
              </a:solidFill>
            </a:endParaRPr>
          </a:p>
          <a:p>
            <a:r>
              <a:rPr lang="el-GR" dirty="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marL="342900" indent="-342900">
              <a:buFont typeface="Arial" panose="020B0604020202020204" pitchFamily="34" charset="0"/>
              <a:buChar char="•"/>
            </a:pPr>
            <a:endParaRPr lang="el-GR" dirty="0">
              <a:solidFill>
                <a:prstClr val="black"/>
              </a:solidFill>
            </a:endParaRPr>
          </a:p>
          <a:p>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33516639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335206964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(1/9)</a:t>
            </a:r>
            <a:endParaRPr lang="el-GR" dirty="0"/>
          </a:p>
        </p:txBody>
      </p:sp>
      <p:sp>
        <p:nvSpPr>
          <p:cNvPr id="3" name="Content Placeholder 2"/>
          <p:cNvSpPr>
            <a:spLocks noGrp="1"/>
          </p:cNvSpPr>
          <p:nvPr>
            <p:ph idx="1"/>
          </p:nvPr>
        </p:nvSpPr>
        <p:spPr>
          <a:xfrm>
            <a:off x="179512" y="119675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indent="0">
              <a:buNone/>
            </a:pPr>
            <a:r>
              <a:rPr lang="el-GR" sz="2000" b="1" dirty="0" smtClean="0"/>
              <a:t>Εικόνα 1:</a:t>
            </a:r>
            <a:r>
              <a:rPr lang="el-GR" sz="2000" dirty="0" smtClean="0"/>
              <a:t> </a:t>
            </a:r>
            <a:r>
              <a:rPr lang="fi-FI" sz="2000" dirty="0" smtClean="0">
                <a:hlinkClick r:id="rId3" tooltip="Uskonpuhdistus"/>
              </a:rPr>
              <a:t>Uskonpuhdistus</a:t>
            </a:r>
            <a:r>
              <a:rPr lang="fi-FI" sz="2000" dirty="0" smtClean="0"/>
              <a:t>. </a:t>
            </a:r>
            <a:r>
              <a:rPr lang="en-US" sz="2000" dirty="0" smtClean="0"/>
              <a:t>Public domain. </a:t>
            </a:r>
            <a:r>
              <a:rPr lang="fr-FR" sz="2000" dirty="0" smtClean="0">
                <a:hlinkClick r:id="rId4"/>
              </a:rPr>
              <a:t>http</a:t>
            </a:r>
            <a:r>
              <a:rPr lang="fr-FR" sz="2000" dirty="0">
                <a:hlinkClick r:id="rId4"/>
              </a:rPr>
              <a:t>://</a:t>
            </a:r>
            <a:r>
              <a:rPr lang="fr-FR" sz="2000" dirty="0" smtClean="0">
                <a:hlinkClick r:id="rId4"/>
              </a:rPr>
              <a:t>fi.wikipedia.org/wiki/Malline:Valitut_palat/2009</a:t>
            </a:r>
            <a:endParaRPr lang="fr-FR" sz="2000" dirty="0" smtClean="0"/>
          </a:p>
          <a:p>
            <a:pPr marL="0" indent="0">
              <a:buNone/>
            </a:pPr>
            <a:r>
              <a:rPr lang="el-GR" sz="2000" b="1" dirty="0" smtClean="0"/>
              <a:t>Εικόνα 2:</a:t>
            </a:r>
            <a:r>
              <a:rPr lang="el-GR" sz="2000" dirty="0" smtClean="0"/>
              <a:t> </a:t>
            </a:r>
            <a:r>
              <a:rPr lang="en-US" sz="2000" dirty="0" smtClean="0"/>
              <a:t>Hans </a:t>
            </a:r>
            <a:r>
              <a:rPr lang="en-US" sz="2000" dirty="0" err="1"/>
              <a:t>Baldung</a:t>
            </a:r>
            <a:r>
              <a:rPr lang="en-US" sz="2000" dirty="0"/>
              <a:t> (1485-1545</a:t>
            </a:r>
            <a:r>
              <a:rPr lang="en-US" sz="2000" dirty="0" smtClean="0"/>
              <a:t>). </a:t>
            </a:r>
            <a:r>
              <a:rPr lang="en-US" sz="2000" dirty="0"/>
              <a:t>Public domain. </a:t>
            </a:r>
            <a:r>
              <a:rPr lang="fr-FR" sz="2000" dirty="0" smtClean="0">
                <a:hlinkClick r:id="rId5"/>
              </a:rPr>
              <a:t>http</a:t>
            </a:r>
            <a:r>
              <a:rPr lang="fr-FR" sz="2000" dirty="0">
                <a:hlinkClick r:id="rId5"/>
              </a:rPr>
              <a:t>://commons.wikimedia.org/wiki/File:Hans_Baldung_-_Portrait_of_Martin_Luther_-_</a:t>
            </a:r>
            <a:r>
              <a:rPr lang="fr-FR" sz="2000" dirty="0" smtClean="0">
                <a:hlinkClick r:id="rId5"/>
              </a:rPr>
              <a:t>WGA01223.jpg</a:t>
            </a:r>
            <a:endParaRPr lang="el-GR" sz="2000" dirty="0"/>
          </a:p>
          <a:p>
            <a:pPr marL="0" indent="0">
              <a:buNone/>
            </a:pPr>
            <a:r>
              <a:rPr lang="el-GR" sz="2000" b="1" dirty="0"/>
              <a:t>Εικόνα </a:t>
            </a:r>
            <a:r>
              <a:rPr lang="el-GR" sz="2000" b="1" dirty="0" smtClean="0"/>
              <a:t>3:</a:t>
            </a:r>
            <a:r>
              <a:rPr lang="el-GR" sz="2000" dirty="0" smtClean="0"/>
              <a:t> </a:t>
            </a:r>
            <a:r>
              <a:rPr lang="fr-FR" sz="2000" dirty="0" smtClean="0"/>
              <a:t>Luther </a:t>
            </a:r>
            <a:r>
              <a:rPr lang="fr-FR" sz="2000" dirty="0"/>
              <a:t>as Hercules Germanicus. </a:t>
            </a:r>
            <a:r>
              <a:rPr lang="fr-FR" sz="2000" dirty="0" err="1"/>
              <a:t>Woodcut</a:t>
            </a:r>
            <a:r>
              <a:rPr lang="fr-FR" sz="2000" dirty="0"/>
              <a:t>, </a:t>
            </a:r>
            <a:r>
              <a:rPr lang="fr-FR" sz="2000" dirty="0" err="1"/>
              <a:t>Zentralbibliothek</a:t>
            </a:r>
            <a:r>
              <a:rPr lang="fr-FR" sz="2000" dirty="0"/>
              <a:t>, Zürich</a:t>
            </a:r>
            <a:r>
              <a:rPr lang="fr-FR" sz="2000" dirty="0" smtClean="0"/>
              <a:t>. </a:t>
            </a:r>
            <a:r>
              <a:rPr lang="en-US" sz="2000" dirty="0"/>
              <a:t>Public domain. </a:t>
            </a:r>
            <a:r>
              <a:rPr lang="en-US" sz="2000" dirty="0" smtClean="0">
                <a:hlinkClick r:id="rId6"/>
              </a:rPr>
              <a:t>http</a:t>
            </a:r>
            <a:r>
              <a:rPr lang="en-US" sz="2000" dirty="0">
                <a:hlinkClick r:id="rId6"/>
              </a:rPr>
              <a:t>://commons.wikimedia.org/wiki/File:Luther_as_Hercules_Germanicus,_</a:t>
            </a:r>
            <a:r>
              <a:rPr lang="en-US" sz="2000" dirty="0" smtClean="0">
                <a:hlinkClick r:id="rId6"/>
              </a:rPr>
              <a:t>by_Hans_Holbein_the_Younger.jpg</a:t>
            </a:r>
            <a:endParaRPr lang="en-US" sz="2000" dirty="0" smtClean="0"/>
          </a:p>
          <a:p>
            <a:pPr marL="0" indent="0">
              <a:buNone/>
            </a:pPr>
            <a:r>
              <a:rPr lang="el-GR" sz="2000" b="1" dirty="0"/>
              <a:t>Εικόνα </a:t>
            </a:r>
            <a:r>
              <a:rPr lang="en-US" sz="2000" b="1" dirty="0"/>
              <a:t>4</a:t>
            </a:r>
            <a:r>
              <a:rPr lang="el-GR" sz="2000" b="1" dirty="0"/>
              <a:t>:</a:t>
            </a:r>
            <a:r>
              <a:rPr lang="el-GR" sz="2000" dirty="0"/>
              <a:t> </a:t>
            </a:r>
            <a:r>
              <a:rPr lang="en-US" sz="2000" dirty="0" smtClean="0"/>
              <a:t>Copyrighted</a:t>
            </a:r>
            <a:endParaRPr lang="el-GR" sz="2000" dirty="0"/>
          </a:p>
        </p:txBody>
      </p:sp>
    </p:spTree>
    <p:extLst>
      <p:ext uri="{BB962C8B-B14F-4D97-AF65-F5344CB8AC3E}">
        <p14:creationId xmlns:p14="http://schemas.microsoft.com/office/powerpoint/2010/main" val="281189304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(2/9)</a:t>
            </a:r>
            <a:endParaRPr lang="el-GR" dirty="0"/>
          </a:p>
        </p:txBody>
      </p:sp>
      <p:sp>
        <p:nvSpPr>
          <p:cNvPr id="3" name="Content Placeholder 2"/>
          <p:cNvSpPr>
            <a:spLocks noGrp="1"/>
          </p:cNvSpPr>
          <p:nvPr>
            <p:ph idx="1"/>
          </p:nvPr>
        </p:nvSpPr>
        <p:spPr>
          <a:xfrm>
            <a:off x="179512" y="1196752"/>
            <a:ext cx="8856984" cy="4525963"/>
          </a:xfrm>
        </p:spPr>
        <p:txBody>
          <a:bodyPr>
            <a:noAutofit/>
          </a:bodyPr>
          <a:lstStyle/>
          <a:p>
            <a:pPr marL="0" indent="0">
              <a:buNone/>
            </a:pPr>
            <a:r>
              <a:rPr lang="el-GR" sz="2000" b="1" dirty="0" smtClean="0"/>
              <a:t>Εικόνα </a:t>
            </a:r>
            <a:r>
              <a:rPr lang="en-US" sz="2000" b="1" dirty="0" smtClean="0"/>
              <a:t>5</a:t>
            </a:r>
            <a:r>
              <a:rPr lang="el-GR" sz="2000" b="1" dirty="0" smtClean="0"/>
              <a:t>:</a:t>
            </a:r>
            <a:r>
              <a:rPr lang="el-GR" sz="2000" dirty="0" smtClean="0"/>
              <a:t> </a:t>
            </a:r>
            <a:r>
              <a:rPr lang="en-US" sz="2000" dirty="0" smtClean="0"/>
              <a:t>Luther leading the faithful out of darkness. Used with permission of Lois Scribner. Reformation and the Culture of Persuasion, Andrew </a:t>
            </a:r>
            <a:r>
              <a:rPr lang="en-US" sz="2000" dirty="0" err="1" smtClean="0"/>
              <a:t>Pettegree</a:t>
            </a:r>
            <a:r>
              <a:rPr lang="en-US" sz="2000" dirty="0" smtClean="0"/>
              <a:t>, p 115. </a:t>
            </a:r>
            <a:r>
              <a:rPr lang="en-GB" sz="2000" dirty="0" smtClean="0">
                <a:hlinkClick r:id="rId3"/>
              </a:rPr>
              <a:t>https://books.google.gr/books?id=RmIV5X5IvWQC&amp;pg=115#v=onepage&amp;q&amp;f=false</a:t>
            </a:r>
            <a:r>
              <a:rPr lang="en-GB" sz="2000" dirty="0" smtClean="0"/>
              <a:t> </a:t>
            </a:r>
            <a:endParaRPr lang="el-GR" sz="2000" dirty="0" smtClean="0"/>
          </a:p>
          <a:p>
            <a:pPr marL="0" indent="0">
              <a:buNone/>
            </a:pPr>
            <a:r>
              <a:rPr lang="el-GR" sz="2000" b="1" dirty="0" smtClean="0"/>
              <a:t>Εικόνα </a:t>
            </a:r>
            <a:r>
              <a:rPr lang="en-US" sz="2000" b="1" dirty="0"/>
              <a:t>6</a:t>
            </a:r>
            <a:r>
              <a:rPr lang="el-GR" sz="2000" b="1" dirty="0"/>
              <a:t>:</a:t>
            </a:r>
            <a:r>
              <a:rPr lang="el-GR" sz="2000" dirty="0"/>
              <a:t> </a:t>
            </a:r>
            <a:r>
              <a:rPr lang="en-US" sz="2000" dirty="0" smtClean="0"/>
              <a:t>The divine Mill. </a:t>
            </a:r>
            <a:r>
              <a:rPr lang="en-US" sz="2000" dirty="0"/>
              <a:t>Used with permission of Lois Scribner. </a:t>
            </a:r>
            <a:r>
              <a:rPr lang="en-US" sz="2000" dirty="0" smtClean="0"/>
              <a:t>Reformation </a:t>
            </a:r>
            <a:r>
              <a:rPr lang="en-US" sz="2000" dirty="0"/>
              <a:t>and the Culture of Persuasion, Andrew </a:t>
            </a:r>
            <a:r>
              <a:rPr lang="en-US" sz="2000" dirty="0" err="1"/>
              <a:t>Pettegree</a:t>
            </a:r>
            <a:r>
              <a:rPr lang="en-US" sz="2000" dirty="0"/>
              <a:t>, p </a:t>
            </a:r>
            <a:r>
              <a:rPr lang="en-US" sz="2000" dirty="0" smtClean="0"/>
              <a:t>113. </a:t>
            </a:r>
            <a:r>
              <a:rPr lang="en-GB" sz="2000" dirty="0">
                <a:hlinkClick r:id="rId4"/>
              </a:rPr>
              <a:t>https://</a:t>
            </a:r>
            <a:r>
              <a:rPr lang="en-GB" sz="2000" dirty="0" smtClean="0">
                <a:hlinkClick r:id="rId4"/>
              </a:rPr>
              <a:t>books.google.gr/books?id=RmIV5X5IvWQC&amp;pg=113#v=onepage&amp;q&amp;f=false</a:t>
            </a:r>
            <a:r>
              <a:rPr lang="en-GB" sz="2000" dirty="0" smtClean="0"/>
              <a:t> </a:t>
            </a:r>
          </a:p>
          <a:p>
            <a:pPr marL="0" indent="0">
              <a:buNone/>
            </a:pPr>
            <a:r>
              <a:rPr lang="el-GR" sz="2000" b="1" dirty="0" smtClean="0"/>
              <a:t>Εικόνα </a:t>
            </a:r>
            <a:r>
              <a:rPr lang="en-US" sz="2000" b="1" dirty="0" smtClean="0"/>
              <a:t>7</a:t>
            </a:r>
            <a:r>
              <a:rPr lang="el-GR" sz="2000" b="1" dirty="0" smtClean="0"/>
              <a:t>: </a:t>
            </a:r>
            <a:r>
              <a:rPr lang="en-US" sz="2000" dirty="0"/>
              <a:t>Copyrighted</a:t>
            </a:r>
            <a:endParaRPr lang="el-GR" sz="2000" dirty="0"/>
          </a:p>
          <a:p>
            <a:pPr marL="0" indent="0">
              <a:buNone/>
            </a:pPr>
            <a:r>
              <a:rPr lang="el-GR" sz="2000" b="1" dirty="0"/>
              <a:t>Εικόνα </a:t>
            </a:r>
            <a:r>
              <a:rPr lang="en-US" sz="2000" b="1" dirty="0" smtClean="0"/>
              <a:t>8</a:t>
            </a:r>
            <a:r>
              <a:rPr lang="el-GR" sz="2000" b="1" dirty="0" smtClean="0"/>
              <a:t>:</a:t>
            </a:r>
            <a:r>
              <a:rPr lang="el-GR" sz="2000" dirty="0" smtClean="0"/>
              <a:t> </a:t>
            </a:r>
            <a:r>
              <a:rPr lang="en-US" sz="2000" dirty="0" smtClean="0"/>
              <a:t>Title </a:t>
            </a:r>
            <a:r>
              <a:rPr lang="en-US" sz="2000" dirty="0"/>
              <a:t>page of Luther's 1534 Bible, colorized; it was illustrated with woodcuts and elaborate ornaments from the workshop of Lucas </a:t>
            </a:r>
            <a:r>
              <a:rPr lang="en-US" sz="2000" dirty="0" smtClean="0"/>
              <a:t>Cranach. </a:t>
            </a:r>
            <a:r>
              <a:rPr lang="en-US" sz="2000" dirty="0" smtClean="0">
                <a:solidFill>
                  <a:srgbClr val="FF0000"/>
                </a:solidFill>
                <a:hlinkClick r:id="rId5"/>
              </a:rPr>
              <a:t>http</a:t>
            </a:r>
            <a:r>
              <a:rPr lang="en-US" sz="2000" dirty="0">
                <a:solidFill>
                  <a:srgbClr val="FF0000"/>
                </a:solidFill>
                <a:hlinkClick r:id="rId5"/>
              </a:rPr>
              <a:t>://</a:t>
            </a:r>
            <a:r>
              <a:rPr lang="en-US" sz="2000" dirty="0" smtClean="0">
                <a:solidFill>
                  <a:srgbClr val="FF0000"/>
                </a:solidFill>
                <a:hlinkClick r:id="rId5"/>
              </a:rPr>
              <a:t>www.welcometohosanna.com/MARTIN_LUTHER/3CHURCH_LEADER.html</a:t>
            </a:r>
            <a:endParaRPr lang="en-US" sz="2000" dirty="0" smtClean="0">
              <a:solidFill>
                <a:srgbClr val="FF0000"/>
              </a:solidFill>
            </a:endParaRPr>
          </a:p>
          <a:p>
            <a:pPr marL="0" indent="0">
              <a:buNone/>
            </a:pPr>
            <a:r>
              <a:rPr lang="el-GR" sz="2000" b="1" dirty="0"/>
              <a:t>Εικόνα </a:t>
            </a:r>
            <a:r>
              <a:rPr lang="en-US" sz="2000" b="1" dirty="0"/>
              <a:t>9</a:t>
            </a:r>
            <a:r>
              <a:rPr lang="el-GR" sz="2000" b="1" dirty="0"/>
              <a:t>:</a:t>
            </a:r>
            <a:r>
              <a:rPr lang="el-GR" sz="2000" dirty="0"/>
              <a:t> </a:t>
            </a:r>
            <a:r>
              <a:rPr lang="fr-FR" sz="2000" dirty="0" err="1"/>
              <a:t>Blanckmeister</a:t>
            </a:r>
            <a:r>
              <a:rPr lang="fr-FR" sz="2000" dirty="0"/>
              <a:t>, Franz: Luther </a:t>
            </a:r>
            <a:r>
              <a:rPr lang="fr-FR" sz="2000" dirty="0" err="1"/>
              <a:t>und</a:t>
            </a:r>
            <a:r>
              <a:rPr lang="fr-FR" sz="2000" dirty="0"/>
              <a:t> sein </a:t>
            </a:r>
            <a:r>
              <a:rPr lang="fr-FR" sz="2000" dirty="0" err="1"/>
              <a:t>Werk</a:t>
            </a:r>
            <a:r>
              <a:rPr lang="fr-FR" sz="2000" dirty="0"/>
              <a:t> </a:t>
            </a:r>
            <a:r>
              <a:rPr lang="fr-FR" sz="2000" dirty="0" err="1"/>
              <a:t>im</a:t>
            </a:r>
            <a:r>
              <a:rPr lang="fr-FR" sz="2000" dirty="0"/>
              <a:t> </a:t>
            </a:r>
            <a:r>
              <a:rPr lang="fr-FR" sz="2000" dirty="0" err="1"/>
              <a:t>Sachsenland</a:t>
            </a:r>
            <a:r>
              <a:rPr lang="fr-FR" sz="2000" dirty="0"/>
              <a:t>; Leipzig: Paul Eger; 1917; 32 S.</a:t>
            </a:r>
            <a:r>
              <a:rPr lang="en-US" sz="2000" dirty="0"/>
              <a:t> </a:t>
            </a:r>
            <a:r>
              <a:rPr lang="en-US" sz="2000" dirty="0">
                <a:solidFill>
                  <a:srgbClr val="FF0000"/>
                </a:solidFill>
                <a:hlinkClick r:id="rId6"/>
              </a:rPr>
              <a:t>http://www.bibelarchiv-vegelahn.de/nachschlagwerke_luther.html</a:t>
            </a:r>
            <a:endParaRPr lang="el-GR" sz="2000" dirty="0"/>
          </a:p>
          <a:p>
            <a:pPr marL="0" indent="0">
              <a:buNone/>
            </a:pPr>
            <a:r>
              <a:rPr lang="el-GR" sz="2000" b="1" dirty="0"/>
              <a:t>Εικόνα </a:t>
            </a:r>
            <a:r>
              <a:rPr lang="en-US" sz="2000" b="1" dirty="0"/>
              <a:t>10</a:t>
            </a:r>
            <a:r>
              <a:rPr lang="el-GR" sz="2000" b="1" dirty="0"/>
              <a:t>: </a:t>
            </a:r>
            <a:r>
              <a:rPr lang="de-DE" sz="2000" dirty="0"/>
              <a:t>''Leonhard Beck (†1542): Mönch und Esel. -- 1523''. </a:t>
            </a:r>
            <a:r>
              <a:rPr lang="fr-FR" sz="2000" dirty="0">
                <a:solidFill>
                  <a:srgbClr val="FF0000"/>
                </a:solidFill>
                <a:hlinkClick r:id="rId7"/>
              </a:rPr>
              <a:t>http://madamepickwickartblog.com/2010/04/munster-mash/</a:t>
            </a:r>
            <a:endParaRPr lang="el-GR" sz="2000" dirty="0"/>
          </a:p>
          <a:p>
            <a:pPr marL="0" indent="0">
              <a:buNone/>
            </a:pPr>
            <a:endParaRPr lang="el-GR" sz="2000" dirty="0"/>
          </a:p>
        </p:txBody>
      </p:sp>
    </p:spTree>
    <p:extLst>
      <p:ext uri="{BB962C8B-B14F-4D97-AF65-F5344CB8AC3E}">
        <p14:creationId xmlns:p14="http://schemas.microsoft.com/office/powerpoint/2010/main" val="186703401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(3/9)</a:t>
            </a:r>
            <a:endParaRPr lang="el-GR" dirty="0"/>
          </a:p>
        </p:txBody>
      </p:sp>
      <p:sp>
        <p:nvSpPr>
          <p:cNvPr id="3" name="Content Placeholder 2"/>
          <p:cNvSpPr>
            <a:spLocks noGrp="1"/>
          </p:cNvSpPr>
          <p:nvPr>
            <p:ph idx="1"/>
          </p:nvPr>
        </p:nvSpPr>
        <p:spPr>
          <a:xfrm>
            <a:off x="179512" y="1196752"/>
            <a:ext cx="8856984" cy="4525963"/>
          </a:xfrm>
        </p:spPr>
        <p:txBody>
          <a:bodyPr>
            <a:noAutofit/>
          </a:bodyPr>
          <a:lstStyle/>
          <a:p>
            <a:pPr marL="0" indent="0">
              <a:buNone/>
            </a:pPr>
            <a:r>
              <a:rPr lang="el-GR" sz="2000" b="1" dirty="0"/>
              <a:t>Εικόνα </a:t>
            </a:r>
            <a:r>
              <a:rPr lang="en-US" sz="2000" b="1" dirty="0"/>
              <a:t>11</a:t>
            </a:r>
            <a:r>
              <a:rPr lang="el-GR" sz="2000" b="1" dirty="0"/>
              <a:t>: </a:t>
            </a:r>
            <a:r>
              <a:rPr lang="fr-FR" sz="2000" dirty="0"/>
              <a:t>Hans </a:t>
            </a:r>
            <a:r>
              <a:rPr lang="fr-FR" sz="2000" dirty="0" err="1"/>
              <a:t>Sebald</a:t>
            </a:r>
            <a:r>
              <a:rPr lang="fr-FR" sz="2000" dirty="0"/>
              <a:t> </a:t>
            </a:r>
            <a:r>
              <a:rPr lang="fr-FR" sz="2000" dirty="0" err="1"/>
              <a:t>Beham</a:t>
            </a:r>
            <a:r>
              <a:rPr lang="fr-FR" sz="2000" dirty="0"/>
              <a:t>. </a:t>
            </a:r>
            <a:r>
              <a:rPr lang="en-US" sz="2000" dirty="0"/>
              <a:t> </a:t>
            </a:r>
            <a:r>
              <a:rPr lang="en-US" sz="2000" dirty="0">
                <a:solidFill>
                  <a:srgbClr val="FF0000"/>
                </a:solidFill>
                <a:hlinkClick r:id="rId3"/>
              </a:rPr>
              <a:t>http://www.museothyssen.org/microsites/exposiciones/2007/Durero_Cranach/fundacion/fundacion12_ing.html</a:t>
            </a:r>
            <a:endParaRPr lang="el-GR" sz="2000" dirty="0"/>
          </a:p>
          <a:p>
            <a:pPr marL="0" indent="0">
              <a:buNone/>
            </a:pPr>
            <a:r>
              <a:rPr lang="el-GR" sz="2000" b="1" dirty="0"/>
              <a:t>Εικόνα </a:t>
            </a:r>
            <a:r>
              <a:rPr lang="en-US" sz="2000" b="1" dirty="0"/>
              <a:t>12</a:t>
            </a:r>
            <a:r>
              <a:rPr lang="el-GR" sz="2000" b="1" dirty="0"/>
              <a:t>: </a:t>
            </a:r>
            <a:r>
              <a:rPr lang="en-GB" sz="2000" dirty="0"/>
              <a:t>Die </a:t>
            </a:r>
            <a:r>
              <a:rPr lang="en-GB" sz="2000" dirty="0" err="1"/>
              <a:t>Luterisch</a:t>
            </a:r>
            <a:r>
              <a:rPr lang="en-GB" sz="2000" dirty="0"/>
              <a:t> </a:t>
            </a:r>
            <a:r>
              <a:rPr lang="en-GB" sz="2000" dirty="0" err="1" smtClean="0"/>
              <a:t>Strebkatz</a:t>
            </a:r>
            <a:r>
              <a:rPr lang="en-GB" sz="2000" dirty="0" smtClean="0"/>
              <a:t>. Public domain. </a:t>
            </a:r>
            <a:r>
              <a:rPr lang="en-US" sz="2000" dirty="0">
                <a:hlinkClick r:id="rId4"/>
              </a:rPr>
              <a:t>http://</a:t>
            </a:r>
            <a:r>
              <a:rPr lang="en-US" sz="2000" dirty="0" smtClean="0">
                <a:hlinkClick r:id="rId4"/>
              </a:rPr>
              <a:t>de.wikipedia.org/wiki/Strebkatzenziehen</a:t>
            </a:r>
            <a:r>
              <a:rPr lang="en-US" sz="2000" dirty="0"/>
              <a:t> </a:t>
            </a:r>
            <a:r>
              <a:rPr lang="en-US" sz="2000" dirty="0">
                <a:hlinkClick r:id="rId5"/>
              </a:rPr>
              <a:t>http://</a:t>
            </a:r>
            <a:r>
              <a:rPr lang="en-US" sz="2000" dirty="0" smtClean="0">
                <a:hlinkClick r:id="rId5"/>
              </a:rPr>
              <a:t>commons.wikimedia.org/wiki/File:StrebKatzLut.jpg</a:t>
            </a:r>
            <a:r>
              <a:rPr lang="en-US" sz="2000" dirty="0" smtClean="0"/>
              <a:t> </a:t>
            </a:r>
            <a:endParaRPr lang="el-GR" sz="2000" dirty="0"/>
          </a:p>
          <a:p>
            <a:pPr marL="0" indent="0">
              <a:buNone/>
            </a:pPr>
            <a:r>
              <a:rPr lang="el-GR" sz="2000" b="1" dirty="0" smtClean="0"/>
              <a:t>Εικόνα </a:t>
            </a:r>
            <a:r>
              <a:rPr lang="en-US" sz="2000" b="1" dirty="0" smtClean="0"/>
              <a:t>13</a:t>
            </a:r>
            <a:r>
              <a:rPr lang="el-GR" sz="2000" b="1" dirty="0" smtClean="0"/>
              <a:t>: </a:t>
            </a:r>
            <a:r>
              <a:rPr lang="en-US" sz="2000" dirty="0"/>
              <a:t>Protestant cartoon depicting the pope as a bagpipe-blowing </a:t>
            </a:r>
            <a:r>
              <a:rPr lang="en-US" sz="2000" dirty="0" smtClean="0"/>
              <a:t>jackass</a:t>
            </a:r>
            <a:r>
              <a:rPr lang="en-US" sz="2000" dirty="0"/>
              <a:t>. </a:t>
            </a:r>
            <a:r>
              <a:rPr lang="en-US" sz="2000" dirty="0">
                <a:hlinkClick r:id="rId6"/>
              </a:rPr>
              <a:t>https://</a:t>
            </a:r>
            <a:r>
              <a:rPr lang="en-US" sz="2000" dirty="0" smtClean="0">
                <a:hlinkClick r:id="rId6"/>
              </a:rPr>
              <a:t>www.marxists.org/archive/marx/works/1850/peasant-war-germany/ch07.htm</a:t>
            </a:r>
            <a:endParaRPr lang="en-US" sz="2000" dirty="0"/>
          </a:p>
          <a:p>
            <a:pPr marL="0" indent="0">
              <a:buNone/>
            </a:pPr>
            <a:r>
              <a:rPr lang="el-GR" sz="2000" b="1" dirty="0" smtClean="0"/>
              <a:t>Εικόνα </a:t>
            </a:r>
            <a:r>
              <a:rPr lang="en-US" sz="2000" b="1" dirty="0" smtClean="0"/>
              <a:t>14</a:t>
            </a:r>
            <a:r>
              <a:rPr lang="el-GR" sz="2000" b="1" dirty="0" smtClean="0"/>
              <a:t>: </a:t>
            </a:r>
            <a:r>
              <a:rPr lang="en-US" sz="2000" dirty="0" smtClean="0"/>
              <a:t>Papa </a:t>
            </a:r>
            <a:r>
              <a:rPr lang="en-US" sz="2000" dirty="0" err="1" smtClean="0"/>
              <a:t>Dat</a:t>
            </a:r>
            <a:r>
              <a:rPr lang="en-US" sz="2000" dirty="0" smtClean="0"/>
              <a:t> </a:t>
            </a:r>
            <a:r>
              <a:rPr lang="en-US" sz="2000" dirty="0" err="1" smtClean="0"/>
              <a:t>Concilivm</a:t>
            </a:r>
            <a:r>
              <a:rPr lang="en-US" sz="2000" dirty="0" smtClean="0"/>
              <a:t> in Germania. </a:t>
            </a:r>
            <a:r>
              <a:rPr lang="en-US" sz="2000" dirty="0" smtClean="0">
                <a:solidFill>
                  <a:srgbClr val="FF0000"/>
                </a:solidFill>
                <a:hlinkClick r:id="rId7"/>
              </a:rPr>
              <a:t>http</a:t>
            </a:r>
            <a:r>
              <a:rPr lang="en-US" sz="2000" dirty="0">
                <a:solidFill>
                  <a:srgbClr val="FF0000"/>
                </a:solidFill>
                <a:hlinkClick r:id="rId7"/>
              </a:rPr>
              <a:t>://</a:t>
            </a:r>
            <a:r>
              <a:rPr lang="en-US" sz="2000" dirty="0" smtClean="0">
                <a:solidFill>
                  <a:srgbClr val="FF0000"/>
                </a:solidFill>
                <a:hlinkClick r:id="rId7"/>
              </a:rPr>
              <a:t>pages.uoregon.edu/dluebke/Reformations441/PapaDatConcilium.jpg</a:t>
            </a:r>
            <a:endParaRPr lang="el-GR" sz="2000" dirty="0"/>
          </a:p>
          <a:p>
            <a:pPr marL="0" indent="0">
              <a:buNone/>
            </a:pPr>
            <a:r>
              <a:rPr lang="el-GR" sz="2000" b="1" dirty="0"/>
              <a:t>Εικόνα </a:t>
            </a:r>
            <a:r>
              <a:rPr lang="en-US" sz="2000" b="1" dirty="0" smtClean="0"/>
              <a:t>15</a:t>
            </a:r>
            <a:r>
              <a:rPr lang="el-GR" sz="2000" b="1" dirty="0" smtClean="0"/>
              <a:t>: </a:t>
            </a:r>
            <a:r>
              <a:rPr lang="en-US" sz="2000" dirty="0" err="1" smtClean="0"/>
              <a:t>Digma</a:t>
            </a:r>
            <a:r>
              <a:rPr lang="en-US" sz="2000" dirty="0" smtClean="0"/>
              <a:t> </a:t>
            </a:r>
            <a:r>
              <a:rPr lang="en-US" sz="2000" dirty="0" err="1" smtClean="0"/>
              <a:t>Merces</a:t>
            </a:r>
            <a:r>
              <a:rPr lang="en-US" sz="2000" dirty="0" smtClean="0"/>
              <a:t> </a:t>
            </a:r>
            <a:r>
              <a:rPr lang="en-US" sz="2000" dirty="0" err="1" smtClean="0"/>
              <a:t>Papae</a:t>
            </a:r>
            <a:r>
              <a:rPr lang="en-US" sz="2000" dirty="0" smtClean="0"/>
              <a:t> </a:t>
            </a:r>
            <a:r>
              <a:rPr lang="en-US" sz="2000" dirty="0" err="1" smtClean="0"/>
              <a:t>Satanissimiet</a:t>
            </a:r>
            <a:r>
              <a:rPr lang="en-US" sz="2000" dirty="0" smtClean="0"/>
              <a:t> </a:t>
            </a:r>
            <a:r>
              <a:rPr lang="en-US" sz="2000" dirty="0" err="1" smtClean="0"/>
              <a:t>Cardinalivmsvorvm</a:t>
            </a:r>
            <a:r>
              <a:rPr lang="en-US" sz="2000" dirty="0" smtClean="0"/>
              <a:t>. </a:t>
            </a:r>
            <a:r>
              <a:rPr lang="en-US" sz="2000" dirty="0" smtClean="0">
                <a:solidFill>
                  <a:srgbClr val="FF0000"/>
                </a:solidFill>
                <a:hlinkClick r:id="rId8"/>
              </a:rPr>
              <a:t>http</a:t>
            </a:r>
            <a:r>
              <a:rPr lang="en-US" sz="2000" dirty="0">
                <a:solidFill>
                  <a:srgbClr val="FF0000"/>
                </a:solidFill>
                <a:hlinkClick r:id="rId8"/>
              </a:rPr>
              <a:t>://</a:t>
            </a:r>
            <a:r>
              <a:rPr lang="en-US" sz="2000" dirty="0" smtClean="0">
                <a:solidFill>
                  <a:srgbClr val="FF0000"/>
                </a:solidFill>
                <a:hlinkClick r:id="rId8"/>
              </a:rPr>
              <a:t>pages.uoregon.edu/dluebke/Reformations441/DignaMercesPapae.jpg</a:t>
            </a:r>
            <a:endParaRPr lang="en-US" sz="2000" dirty="0" smtClean="0"/>
          </a:p>
          <a:p>
            <a:pPr marL="0" indent="0">
              <a:buNone/>
            </a:pPr>
            <a:r>
              <a:rPr lang="el-GR" sz="2000" b="1" dirty="0"/>
              <a:t>Εικόνα </a:t>
            </a:r>
            <a:r>
              <a:rPr lang="en-US" sz="2000" b="1" dirty="0"/>
              <a:t>16</a:t>
            </a:r>
            <a:r>
              <a:rPr lang="el-GR" sz="2000" b="1" dirty="0"/>
              <a:t>: </a:t>
            </a:r>
            <a:r>
              <a:rPr lang="fr-FR" sz="2000" dirty="0" smtClean="0"/>
              <a:t>CARDINAL </a:t>
            </a:r>
            <a:r>
              <a:rPr lang="fr-FR" sz="2000" dirty="0"/>
              <a:t>FOOL, c1540</a:t>
            </a:r>
            <a:r>
              <a:rPr lang="fr-FR" sz="2000" dirty="0" smtClean="0"/>
              <a:t>. </a:t>
            </a:r>
            <a:r>
              <a:rPr lang="en-US" sz="2000" dirty="0" smtClean="0">
                <a:solidFill>
                  <a:srgbClr val="FF0000"/>
                </a:solidFill>
                <a:hlinkClick r:id="rId9"/>
              </a:rPr>
              <a:t>http</a:t>
            </a:r>
            <a:r>
              <a:rPr lang="en-US" sz="2000" dirty="0">
                <a:solidFill>
                  <a:srgbClr val="FF0000"/>
                </a:solidFill>
                <a:hlinkClick r:id="rId9"/>
              </a:rPr>
              <a:t>://</a:t>
            </a:r>
            <a:r>
              <a:rPr lang="en-US" sz="2000" dirty="0" smtClean="0">
                <a:solidFill>
                  <a:srgbClr val="FF0000"/>
                </a:solidFill>
                <a:hlinkClick r:id="rId9"/>
              </a:rPr>
              <a:t>www.granger.com</a:t>
            </a:r>
            <a:endParaRPr lang="en-US" sz="2000" dirty="0" smtClean="0">
              <a:solidFill>
                <a:srgbClr val="FF0000"/>
              </a:solidFill>
            </a:endParaRPr>
          </a:p>
        </p:txBody>
      </p:sp>
    </p:spTree>
    <p:extLst>
      <p:ext uri="{BB962C8B-B14F-4D97-AF65-F5344CB8AC3E}">
        <p14:creationId xmlns:p14="http://schemas.microsoft.com/office/powerpoint/2010/main" val="29475132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(4/9)</a:t>
            </a:r>
            <a:endParaRPr lang="el-GR" dirty="0"/>
          </a:p>
        </p:txBody>
      </p:sp>
      <p:sp>
        <p:nvSpPr>
          <p:cNvPr id="3" name="Content Placeholder 2"/>
          <p:cNvSpPr>
            <a:spLocks noGrp="1"/>
          </p:cNvSpPr>
          <p:nvPr>
            <p:ph idx="1"/>
          </p:nvPr>
        </p:nvSpPr>
        <p:spPr>
          <a:xfrm>
            <a:off x="179512" y="1196752"/>
            <a:ext cx="8856984" cy="5112568"/>
          </a:xfrm>
        </p:spPr>
        <p:txBody>
          <a:bodyPr>
            <a:noAutofit/>
          </a:bodyPr>
          <a:lstStyle/>
          <a:p>
            <a:pPr marL="0" indent="0">
              <a:buNone/>
            </a:pPr>
            <a:r>
              <a:rPr lang="el-GR" sz="2000" b="1" dirty="0"/>
              <a:t>Εικόνα </a:t>
            </a:r>
            <a:r>
              <a:rPr lang="en-US" sz="2000" b="1" dirty="0"/>
              <a:t>17</a:t>
            </a:r>
            <a:r>
              <a:rPr lang="el-GR" sz="2000" b="1" dirty="0"/>
              <a:t>: </a:t>
            </a:r>
            <a:r>
              <a:rPr lang="en-US" sz="2000" dirty="0"/>
              <a:t>Copyrighted</a:t>
            </a:r>
            <a:endParaRPr lang="el-GR" sz="2000" dirty="0"/>
          </a:p>
          <a:p>
            <a:pPr marL="0" indent="0">
              <a:buNone/>
            </a:pPr>
            <a:r>
              <a:rPr lang="el-GR" sz="2000" b="1" dirty="0" smtClean="0"/>
              <a:t>Εικόνα </a:t>
            </a:r>
            <a:r>
              <a:rPr lang="en-US" sz="2000" b="1" dirty="0"/>
              <a:t>18</a:t>
            </a:r>
            <a:r>
              <a:rPr lang="el-GR" sz="2000" b="1" dirty="0"/>
              <a:t>: </a:t>
            </a:r>
            <a:r>
              <a:rPr lang="it-IT" sz="2000" dirty="0"/>
              <a:t>Una polemica stampa presumibilmente luterana, dove il papa è rappresentato come anticristo circondato di bestie infernali. </a:t>
            </a:r>
            <a:r>
              <a:rPr lang="fr-FR" sz="2000" dirty="0">
                <a:solidFill>
                  <a:srgbClr val="FF0000"/>
                </a:solidFill>
                <a:hlinkClick r:id="rId3"/>
              </a:rPr>
              <a:t>http://www.papalepapale.com/develop/e-la-valtorta-scrisse-verra-il-pastore-idolo-ipotesi-sullanticristo-analisi-di-un-enigma/</a:t>
            </a:r>
            <a:endParaRPr lang="el-GR" sz="2000" dirty="0"/>
          </a:p>
          <a:p>
            <a:pPr marL="0" indent="0">
              <a:buNone/>
            </a:pPr>
            <a:r>
              <a:rPr lang="el-GR" sz="2000" b="1" dirty="0"/>
              <a:t>Εικόνα </a:t>
            </a:r>
            <a:r>
              <a:rPr lang="en-US" sz="2000" b="1" dirty="0"/>
              <a:t>19</a:t>
            </a:r>
            <a:r>
              <a:rPr lang="el-GR" sz="2000" b="1" dirty="0"/>
              <a:t>: </a:t>
            </a:r>
            <a:r>
              <a:rPr lang="en-US" sz="2000" dirty="0"/>
              <a:t>Copyrighted</a:t>
            </a:r>
          </a:p>
          <a:p>
            <a:pPr marL="0" indent="0">
              <a:buNone/>
            </a:pPr>
            <a:r>
              <a:rPr lang="el-GR" sz="2000" b="1" dirty="0" smtClean="0"/>
              <a:t>Εικόνα </a:t>
            </a:r>
            <a:r>
              <a:rPr lang="en-US" sz="2000" b="1" dirty="0"/>
              <a:t>20</a:t>
            </a:r>
            <a:r>
              <a:rPr lang="el-GR" sz="2000" b="1" dirty="0"/>
              <a:t>: </a:t>
            </a:r>
            <a:r>
              <a:rPr lang="en-US" sz="2000" dirty="0"/>
              <a:t>Copyrighted</a:t>
            </a:r>
            <a:endParaRPr lang="el-GR" sz="2000" dirty="0"/>
          </a:p>
          <a:p>
            <a:pPr marL="0" indent="0">
              <a:buNone/>
            </a:pPr>
            <a:r>
              <a:rPr lang="el-GR" sz="2000" b="1" dirty="0"/>
              <a:t>Εικόνα </a:t>
            </a:r>
            <a:r>
              <a:rPr lang="en-US" sz="2000" b="1" dirty="0"/>
              <a:t>21</a:t>
            </a:r>
            <a:r>
              <a:rPr lang="el-GR" sz="2000" b="1" dirty="0"/>
              <a:t>: </a:t>
            </a:r>
            <a:r>
              <a:rPr lang="fr-FR" sz="2000" dirty="0"/>
              <a:t>Salvation </a:t>
            </a:r>
            <a:r>
              <a:rPr lang="fr-FR" sz="2000" dirty="0" err="1"/>
              <a:t>through</a:t>
            </a:r>
            <a:r>
              <a:rPr lang="fr-FR" sz="2000" dirty="0"/>
              <a:t> </a:t>
            </a:r>
            <a:r>
              <a:rPr lang="fr-FR" sz="2000" dirty="0" err="1"/>
              <a:t>fanship</a:t>
            </a:r>
            <a:r>
              <a:rPr lang="fr-FR" sz="2000" dirty="0"/>
              <a:t>. </a:t>
            </a:r>
            <a:r>
              <a:rPr lang="en-US" sz="2000" dirty="0">
                <a:solidFill>
                  <a:srgbClr val="FF0000"/>
                </a:solidFill>
                <a:hlinkClick r:id="rId4"/>
              </a:rPr>
              <a:t>http://www.historyguide.org/earlymod/lecture3c.html</a:t>
            </a:r>
            <a:endParaRPr lang="el-GR" sz="2000" dirty="0"/>
          </a:p>
          <a:p>
            <a:pPr marL="0" indent="0">
              <a:buNone/>
            </a:pPr>
            <a:r>
              <a:rPr lang="el-GR" sz="2000" b="1" dirty="0" smtClean="0"/>
              <a:t>Εικόνα </a:t>
            </a:r>
            <a:r>
              <a:rPr lang="en-US" sz="2000" b="1" dirty="0" smtClean="0"/>
              <a:t>22</a:t>
            </a:r>
            <a:r>
              <a:rPr lang="el-GR" sz="2000" b="1" dirty="0" smtClean="0"/>
              <a:t>: </a:t>
            </a:r>
            <a:r>
              <a:rPr lang="en-US" sz="2000" dirty="0" smtClean="0"/>
              <a:t>Luther </a:t>
            </a:r>
            <a:r>
              <a:rPr lang="en-US" sz="2000" dirty="0"/>
              <a:t>Preaching with the Pope in the Jaws of </a:t>
            </a:r>
            <a:r>
              <a:rPr lang="en-US" sz="2000" dirty="0" smtClean="0"/>
              <a:t>Hell. </a:t>
            </a:r>
            <a:r>
              <a:rPr lang="en-US" sz="2000" dirty="0" smtClean="0">
                <a:solidFill>
                  <a:srgbClr val="FF0000"/>
                </a:solidFill>
                <a:hlinkClick r:id="rId5"/>
              </a:rPr>
              <a:t>http</a:t>
            </a:r>
            <a:r>
              <a:rPr lang="en-US" sz="2000" dirty="0">
                <a:solidFill>
                  <a:srgbClr val="FF0000"/>
                </a:solidFill>
                <a:hlinkClick r:id="rId5"/>
              </a:rPr>
              <a:t>://</a:t>
            </a:r>
            <a:r>
              <a:rPr lang="en-US" sz="2000" dirty="0" smtClean="0">
                <a:solidFill>
                  <a:srgbClr val="FF0000"/>
                </a:solidFill>
                <a:hlinkClick r:id="rId5"/>
              </a:rPr>
              <a:t>www.wga.hu/html_m/c/cranach/lucas_y/index.html</a:t>
            </a:r>
            <a:endParaRPr lang="el-GR" sz="2000" dirty="0"/>
          </a:p>
          <a:p>
            <a:pPr marL="0" indent="0">
              <a:buNone/>
            </a:pPr>
            <a:r>
              <a:rPr lang="el-GR" sz="2000" b="1" dirty="0"/>
              <a:t>Εικόνα </a:t>
            </a:r>
            <a:r>
              <a:rPr lang="en-US" sz="2000" b="1" dirty="0" smtClean="0"/>
              <a:t>23</a:t>
            </a:r>
            <a:r>
              <a:rPr lang="el-GR" sz="2000" b="1" dirty="0" smtClean="0"/>
              <a:t>: </a:t>
            </a:r>
            <a:r>
              <a:rPr lang="en-US" sz="2000" dirty="0" smtClean="0"/>
              <a:t>LVTHERVS TRIVMPHANS. </a:t>
            </a:r>
            <a:r>
              <a:rPr lang="en-US" sz="2000" dirty="0" smtClean="0">
                <a:solidFill>
                  <a:srgbClr val="FF0000"/>
                </a:solidFill>
                <a:hlinkClick r:id="rId6"/>
              </a:rPr>
              <a:t>http</a:t>
            </a:r>
            <a:r>
              <a:rPr lang="en-US" sz="2000" dirty="0">
                <a:solidFill>
                  <a:srgbClr val="FF0000"/>
                </a:solidFill>
                <a:hlinkClick r:id="rId6"/>
              </a:rPr>
              <a:t>://</a:t>
            </a:r>
            <a:r>
              <a:rPr lang="en-US" sz="2000" dirty="0" smtClean="0">
                <a:solidFill>
                  <a:srgbClr val="FF0000"/>
                </a:solidFill>
                <a:hlinkClick r:id="rId6"/>
              </a:rPr>
              <a:t>pages.uoregon.edu/dluebke/Reformations441/LutherTriumphans.jpg</a:t>
            </a:r>
            <a:endParaRPr lang="el-GR" sz="2000" dirty="0"/>
          </a:p>
        </p:txBody>
      </p:sp>
    </p:spTree>
    <p:extLst>
      <p:ext uri="{BB962C8B-B14F-4D97-AF65-F5344CB8AC3E}">
        <p14:creationId xmlns:p14="http://schemas.microsoft.com/office/powerpoint/2010/main" val="31043541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(5/9)</a:t>
            </a:r>
            <a:endParaRPr lang="el-GR" dirty="0"/>
          </a:p>
        </p:txBody>
      </p:sp>
      <p:sp>
        <p:nvSpPr>
          <p:cNvPr id="3" name="Content Placeholder 2"/>
          <p:cNvSpPr>
            <a:spLocks noGrp="1"/>
          </p:cNvSpPr>
          <p:nvPr>
            <p:ph idx="1"/>
          </p:nvPr>
        </p:nvSpPr>
        <p:spPr>
          <a:xfrm>
            <a:off x="143508" y="1196752"/>
            <a:ext cx="8856984" cy="4525963"/>
          </a:xfrm>
        </p:spPr>
        <p:txBody>
          <a:bodyPr>
            <a:noAutofit/>
          </a:bodyPr>
          <a:lstStyle/>
          <a:p>
            <a:pPr marL="0" indent="0">
              <a:buNone/>
            </a:pPr>
            <a:r>
              <a:rPr lang="el-GR" sz="2000" b="1" dirty="0"/>
              <a:t>Εικόνα </a:t>
            </a:r>
            <a:r>
              <a:rPr lang="en-US" sz="2000" b="1" dirty="0"/>
              <a:t>24</a:t>
            </a:r>
            <a:r>
              <a:rPr lang="el-GR" sz="2000" b="1" dirty="0"/>
              <a:t>: </a:t>
            </a:r>
            <a:r>
              <a:rPr lang="de-DE" sz="2000" dirty="0"/>
              <a:t>Die Hirten als Wölfe. -- Um 1520. </a:t>
            </a:r>
            <a:r>
              <a:rPr lang="de-DE" sz="2000" dirty="0">
                <a:hlinkClick r:id="rId3"/>
              </a:rPr>
              <a:t>http://madamepickwickartblog.com/2010/04/munster-mash/</a:t>
            </a:r>
            <a:r>
              <a:rPr lang="de-DE" sz="2000" dirty="0"/>
              <a:t> </a:t>
            </a:r>
          </a:p>
          <a:p>
            <a:pPr marL="0" indent="0">
              <a:buNone/>
            </a:pPr>
            <a:r>
              <a:rPr lang="el-GR" sz="2000" b="1" dirty="0"/>
              <a:t>Εικόνα </a:t>
            </a:r>
            <a:r>
              <a:rPr lang="en-US" sz="2000" b="1" dirty="0"/>
              <a:t>25</a:t>
            </a:r>
            <a:r>
              <a:rPr lang="el-GR" sz="2000" b="1"/>
              <a:t>: </a:t>
            </a:r>
            <a:r>
              <a:rPr lang="de-DE" sz="2000" smtClean="0"/>
              <a:t>Das </a:t>
            </a:r>
            <a:r>
              <a:rPr lang="de-DE" sz="2000" dirty="0"/>
              <a:t>Titelblatt zur Predigt »Wie man die falschen Propheten erkennen/ ja </a:t>
            </a:r>
            <a:r>
              <a:rPr lang="de-DE" sz="2000" dirty="0" err="1"/>
              <a:t>greiffen</a:t>
            </a:r>
            <a:r>
              <a:rPr lang="de-DE" sz="2000" dirty="0"/>
              <a:t> mag« des </a:t>
            </a:r>
            <a:r>
              <a:rPr lang="de-DE" sz="2000" dirty="0" err="1"/>
              <a:t>Urbanus</a:t>
            </a:r>
            <a:r>
              <a:rPr lang="de-DE" sz="2000" dirty="0"/>
              <a:t> RHEGIUS </a:t>
            </a:r>
            <a:r>
              <a:rPr lang="de-DE" sz="2000" dirty="0" smtClean="0"/>
              <a:t>(Anhänger </a:t>
            </a:r>
            <a:r>
              <a:rPr lang="de-DE" sz="2000" dirty="0"/>
              <a:t>Luthers), Wittenberg </a:t>
            </a:r>
            <a:r>
              <a:rPr lang="de-DE" sz="2000" dirty="0" smtClean="0"/>
              <a:t>1539</a:t>
            </a:r>
            <a:r>
              <a:rPr lang="el-GR" sz="2000" dirty="0" smtClean="0"/>
              <a:t>. </a:t>
            </a:r>
            <a:r>
              <a:rPr lang="en-GB" sz="2000" dirty="0">
                <a:hlinkClick r:id="rId4"/>
              </a:rPr>
              <a:t>http://</a:t>
            </a:r>
            <a:r>
              <a:rPr lang="en-GB" sz="2000" dirty="0" smtClean="0">
                <a:hlinkClick r:id="rId4"/>
              </a:rPr>
              <a:t>books.google.hu/books?id=4mo8AAAAcAAJ&amp;pg=PT3&amp;hl=de&amp;source=gbs_selected_pages&amp;cad=2#v=onepage&amp;q&amp;f=false</a:t>
            </a:r>
            <a:r>
              <a:rPr lang="el-GR" sz="2000" dirty="0" smtClean="0"/>
              <a:t> </a:t>
            </a:r>
            <a:endParaRPr lang="en-US" sz="2000" dirty="0"/>
          </a:p>
          <a:p>
            <a:pPr marL="0" indent="0">
              <a:buNone/>
            </a:pPr>
            <a:r>
              <a:rPr lang="el-GR" sz="2000" b="1" dirty="0"/>
              <a:t>Εικόνα </a:t>
            </a:r>
            <a:r>
              <a:rPr lang="en-US" sz="2000" b="1" dirty="0"/>
              <a:t>26</a:t>
            </a:r>
            <a:r>
              <a:rPr lang="el-GR" sz="2000" b="1" dirty="0"/>
              <a:t>: </a:t>
            </a:r>
            <a:r>
              <a:rPr lang="nb-NO" sz="2000" dirty="0"/>
              <a:t>Karikaturtegning fra 1500-tallet viser hvordan Luther ble framstilt som «</a:t>
            </a:r>
            <a:r>
              <a:rPr lang="nb-NO" sz="2000" dirty="0">
                <a:hlinkClick r:id="rId5" tooltip="Djevelen"/>
              </a:rPr>
              <a:t>Djevelens</a:t>
            </a:r>
            <a:r>
              <a:rPr lang="nb-NO" sz="2000" dirty="0"/>
              <a:t> sekkepipe» i den </a:t>
            </a:r>
            <a:r>
              <a:rPr lang="nb-NO" sz="2000" dirty="0">
                <a:hlinkClick r:id="rId6" tooltip="Katolsk"/>
              </a:rPr>
              <a:t>katolske</a:t>
            </a:r>
            <a:r>
              <a:rPr lang="nb-NO" sz="2000" dirty="0"/>
              <a:t> </a:t>
            </a:r>
            <a:r>
              <a:rPr lang="nb-NO" sz="2000" dirty="0">
                <a:hlinkClick r:id="rId7" tooltip="Propaganda"/>
              </a:rPr>
              <a:t>propagandaen</a:t>
            </a:r>
            <a:r>
              <a:rPr lang="nb-NO" sz="2000" dirty="0"/>
              <a:t>.</a:t>
            </a:r>
            <a:r>
              <a:rPr lang="en-US" sz="2000" dirty="0"/>
              <a:t> Public domain. </a:t>
            </a:r>
            <a:r>
              <a:rPr lang="en-US" sz="2000" dirty="0">
                <a:solidFill>
                  <a:srgbClr val="FF0000"/>
                </a:solidFill>
                <a:hlinkClick r:id="rId8"/>
              </a:rPr>
              <a:t>http://no.wikipedia.org/wiki/Martin_Luther</a:t>
            </a:r>
            <a:endParaRPr lang="el-GR" sz="2000" dirty="0"/>
          </a:p>
          <a:p>
            <a:pPr marL="0" indent="0">
              <a:buNone/>
            </a:pPr>
            <a:r>
              <a:rPr lang="el-GR" sz="2000" b="1" dirty="0"/>
              <a:t>Εικόνα </a:t>
            </a:r>
            <a:r>
              <a:rPr lang="en-US" sz="2000" b="1" dirty="0"/>
              <a:t>27</a:t>
            </a:r>
            <a:r>
              <a:rPr lang="el-GR" sz="2000" b="1" dirty="0"/>
              <a:t>: </a:t>
            </a:r>
            <a:r>
              <a:rPr lang="en-US" sz="2000" dirty="0"/>
              <a:t>Copyrighted</a:t>
            </a:r>
            <a:endParaRPr lang="el-GR" sz="2000" dirty="0"/>
          </a:p>
          <a:p>
            <a:pPr marL="0" indent="0">
              <a:buNone/>
            </a:pPr>
            <a:r>
              <a:rPr lang="el-GR" sz="2000" b="1" dirty="0" smtClean="0"/>
              <a:t>Εικόνα </a:t>
            </a:r>
            <a:r>
              <a:rPr lang="en-US" sz="2000" b="1" dirty="0" smtClean="0"/>
              <a:t>28</a:t>
            </a:r>
            <a:r>
              <a:rPr lang="el-GR" sz="2000" b="1" dirty="0" smtClean="0"/>
              <a:t>: </a:t>
            </a:r>
            <a:r>
              <a:rPr lang="en-US" sz="2000" dirty="0"/>
              <a:t>Copyrighted</a:t>
            </a:r>
            <a:endParaRPr lang="el-GR" sz="2000" dirty="0"/>
          </a:p>
          <a:p>
            <a:pPr marL="0" indent="0">
              <a:buNone/>
            </a:pPr>
            <a:r>
              <a:rPr lang="el-GR" sz="2000" b="1" dirty="0"/>
              <a:t>Εικόνα </a:t>
            </a:r>
            <a:r>
              <a:rPr lang="en-US" sz="2000" b="1" dirty="0" smtClean="0"/>
              <a:t>29</a:t>
            </a:r>
            <a:r>
              <a:rPr lang="el-GR" sz="2000" b="1" dirty="0" smtClean="0"/>
              <a:t>: </a:t>
            </a:r>
            <a:r>
              <a:rPr lang="en-US" sz="2000" dirty="0" smtClean="0"/>
              <a:t>Reformation </a:t>
            </a:r>
            <a:r>
              <a:rPr lang="en-US" sz="2000" dirty="0"/>
              <a:t>Europe (New Approaches to European History) </a:t>
            </a:r>
            <a:r>
              <a:rPr lang="en-US" sz="2000" dirty="0" smtClean="0"/>
              <a:t>Hardcover. </a:t>
            </a:r>
            <a:r>
              <a:rPr lang="en-US" sz="2000" dirty="0" smtClean="0">
                <a:solidFill>
                  <a:srgbClr val="FF0000"/>
                </a:solidFill>
                <a:hlinkClick r:id="rId9"/>
              </a:rPr>
              <a:t>http</a:t>
            </a:r>
            <a:r>
              <a:rPr lang="en-US" sz="2000" dirty="0">
                <a:solidFill>
                  <a:srgbClr val="FF0000"/>
                </a:solidFill>
                <a:hlinkClick r:id="rId9"/>
              </a:rPr>
              <a:t>://</a:t>
            </a:r>
            <a:r>
              <a:rPr lang="en-US" sz="2000" dirty="0" smtClean="0">
                <a:solidFill>
                  <a:srgbClr val="FF0000"/>
                </a:solidFill>
                <a:hlinkClick r:id="rId9"/>
              </a:rPr>
              <a:t>www.amazon.com/Reformation-Europe-Approaches-European-History/dp/0521802849</a:t>
            </a:r>
            <a:endParaRPr lang="en-US" sz="2000" dirty="0" smtClean="0">
              <a:solidFill>
                <a:srgbClr val="FF0000"/>
              </a:solidFill>
            </a:endParaRPr>
          </a:p>
          <a:p>
            <a:pPr marL="0" indent="0">
              <a:buNone/>
            </a:pPr>
            <a:endParaRPr lang="el-GR" sz="2000" dirty="0"/>
          </a:p>
          <a:p>
            <a:pPr marL="0" indent="0">
              <a:buNone/>
            </a:pPr>
            <a:endParaRPr lang="el-GR" sz="2000" dirty="0"/>
          </a:p>
          <a:p>
            <a:pPr marL="0" indent="0">
              <a:buNone/>
            </a:pPr>
            <a:endParaRPr lang="el-GR" sz="2000" dirty="0"/>
          </a:p>
        </p:txBody>
      </p:sp>
    </p:spTree>
    <p:extLst>
      <p:ext uri="{BB962C8B-B14F-4D97-AF65-F5344CB8AC3E}">
        <p14:creationId xmlns:p14="http://schemas.microsoft.com/office/powerpoint/2010/main" val="64482094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(6/9)</a:t>
            </a:r>
            <a:endParaRPr lang="el-GR" dirty="0"/>
          </a:p>
        </p:txBody>
      </p:sp>
      <p:sp>
        <p:nvSpPr>
          <p:cNvPr id="3" name="Content Placeholder 2"/>
          <p:cNvSpPr>
            <a:spLocks noGrp="1"/>
          </p:cNvSpPr>
          <p:nvPr>
            <p:ph idx="1"/>
          </p:nvPr>
        </p:nvSpPr>
        <p:spPr>
          <a:xfrm>
            <a:off x="273419" y="1207293"/>
            <a:ext cx="8856984" cy="4525963"/>
          </a:xfrm>
        </p:spPr>
        <p:txBody>
          <a:bodyPr>
            <a:noAutofit/>
          </a:bodyPr>
          <a:lstStyle/>
          <a:p>
            <a:pPr marL="0" indent="0">
              <a:buNone/>
            </a:pPr>
            <a:r>
              <a:rPr lang="el-GR" sz="2000" b="1" dirty="0"/>
              <a:t>Εικόνα </a:t>
            </a:r>
            <a:r>
              <a:rPr lang="en-US" sz="2000" b="1" dirty="0"/>
              <a:t>30</a:t>
            </a:r>
            <a:r>
              <a:rPr lang="el-GR" sz="2000" b="1" dirty="0"/>
              <a:t>:</a:t>
            </a:r>
            <a:r>
              <a:rPr lang="el-GR" sz="2000" dirty="0"/>
              <a:t> </a:t>
            </a:r>
            <a:r>
              <a:rPr lang="en-US" sz="2000" dirty="0" err="1"/>
              <a:t>Passional</a:t>
            </a:r>
            <a:r>
              <a:rPr lang="en-US" sz="2000" dirty="0"/>
              <a:t> Christi and </a:t>
            </a:r>
            <a:r>
              <a:rPr lang="en-US" sz="2000" dirty="0" err="1"/>
              <a:t>Antichristi</a:t>
            </a:r>
            <a:r>
              <a:rPr lang="en-US" sz="2000" dirty="0"/>
              <a:t>, Wittenberg, 1521. </a:t>
            </a:r>
            <a:r>
              <a:rPr lang="en-US" sz="2000" dirty="0">
                <a:hlinkClick r:id="rId3"/>
              </a:rPr>
              <a:t>http://www.kb.dk/en/nb/tema/webudstillinger/luther/passion/index.html</a:t>
            </a:r>
            <a:r>
              <a:rPr lang="en-US" sz="2000" dirty="0"/>
              <a:t> </a:t>
            </a:r>
            <a:r>
              <a:rPr lang="el-GR" sz="2000" b="1" dirty="0" smtClean="0"/>
              <a:t>Εικόνα </a:t>
            </a:r>
            <a:r>
              <a:rPr lang="en-US" sz="2000" b="1" dirty="0" smtClean="0"/>
              <a:t>31</a:t>
            </a:r>
            <a:r>
              <a:rPr lang="el-GR" sz="2000" b="1" dirty="0" smtClean="0"/>
              <a:t>:</a:t>
            </a:r>
            <a:r>
              <a:rPr lang="el-GR" sz="2000" dirty="0" smtClean="0"/>
              <a:t> </a:t>
            </a:r>
            <a:r>
              <a:rPr lang="en-US" sz="2000" dirty="0" err="1"/>
              <a:t>Passional</a:t>
            </a:r>
            <a:r>
              <a:rPr lang="en-US" sz="2000" dirty="0"/>
              <a:t> Christi and </a:t>
            </a:r>
            <a:r>
              <a:rPr lang="en-US" sz="2000" dirty="0" err="1"/>
              <a:t>Antichristi</a:t>
            </a:r>
            <a:r>
              <a:rPr lang="en-US" sz="2000" dirty="0"/>
              <a:t>, Wittenberg, </a:t>
            </a:r>
            <a:r>
              <a:rPr lang="en-US" sz="2000" dirty="0" smtClean="0"/>
              <a:t>1521. Christ </a:t>
            </a:r>
            <a:r>
              <a:rPr lang="en-US" sz="2000" dirty="0"/>
              <a:t>appears on the left wearing the Crown of Thorns and being mocked, and on the right the Pope receives the tiara and accepts the homages of the bishops and abbots. Woodcut, 200 x 140 mm. British Library, London</a:t>
            </a:r>
            <a:r>
              <a:rPr lang="en-US" sz="2000" dirty="0" smtClean="0"/>
              <a:t>. Public domain. </a:t>
            </a:r>
            <a:r>
              <a:rPr lang="fr-FR" sz="2000" dirty="0">
                <a:hlinkClick r:id="rId4"/>
              </a:rPr>
              <a:t>http://commons.wikimedia.org/wiki/File:Christ_mocked_-_</a:t>
            </a:r>
            <a:r>
              <a:rPr lang="fr-FR" sz="2000" dirty="0" smtClean="0">
                <a:hlinkClick r:id="rId4"/>
              </a:rPr>
              <a:t>pope_venerated.jpg</a:t>
            </a:r>
            <a:r>
              <a:rPr lang="fr-FR" sz="2000" dirty="0" smtClean="0"/>
              <a:t> </a:t>
            </a:r>
            <a:endParaRPr lang="el-GR" sz="2000" dirty="0" smtClean="0"/>
          </a:p>
          <a:p>
            <a:pPr marL="0" indent="0">
              <a:buNone/>
            </a:pPr>
            <a:r>
              <a:rPr lang="el-GR" sz="2000" b="1" dirty="0" smtClean="0"/>
              <a:t>Εικόνα </a:t>
            </a:r>
            <a:r>
              <a:rPr lang="en-US" sz="2000" b="1" dirty="0"/>
              <a:t>32</a:t>
            </a:r>
            <a:r>
              <a:rPr lang="el-GR" sz="2000" b="1" dirty="0"/>
              <a:t>:</a:t>
            </a:r>
            <a:r>
              <a:rPr lang="el-GR" sz="2000" dirty="0"/>
              <a:t> </a:t>
            </a:r>
            <a:r>
              <a:rPr lang="en-US" sz="2000" dirty="0"/>
              <a:t>Philip </a:t>
            </a:r>
            <a:r>
              <a:rPr lang="en-US" sz="2000" dirty="0" err="1"/>
              <a:t>Melancthon</a:t>
            </a:r>
            <a:r>
              <a:rPr lang="en-US" sz="2000" dirty="0"/>
              <a:t>, </a:t>
            </a:r>
            <a:r>
              <a:rPr lang="en-US" sz="2000" dirty="0" err="1"/>
              <a:t>Passional</a:t>
            </a:r>
            <a:r>
              <a:rPr lang="en-US" sz="2000" dirty="0"/>
              <a:t> Christi and </a:t>
            </a:r>
            <a:r>
              <a:rPr lang="en-US" sz="2000" dirty="0" err="1"/>
              <a:t>Antichristi</a:t>
            </a:r>
            <a:r>
              <a:rPr lang="en-US" sz="2000" dirty="0"/>
              <a:t>, Wittenberg, 1521 (woodcut). </a:t>
            </a:r>
            <a:r>
              <a:rPr lang="en-US" sz="2000" dirty="0">
                <a:hlinkClick r:id="rId3"/>
              </a:rPr>
              <a:t>http://www.kb.dk/en/nb/tema/webudstillinger/luther/passion/index.html</a:t>
            </a:r>
            <a:r>
              <a:rPr lang="en-GB" sz="2000" dirty="0"/>
              <a:t> </a:t>
            </a:r>
            <a:endParaRPr lang="el-GR" sz="2000" dirty="0" smtClean="0"/>
          </a:p>
          <a:p>
            <a:pPr marL="0" indent="0">
              <a:buNone/>
            </a:pPr>
            <a:r>
              <a:rPr lang="el-GR" sz="2000" b="1" dirty="0" smtClean="0"/>
              <a:t>Εικόνα </a:t>
            </a:r>
            <a:r>
              <a:rPr lang="en-US" sz="2000" b="1" dirty="0" smtClean="0"/>
              <a:t>33</a:t>
            </a:r>
            <a:r>
              <a:rPr lang="el-GR" sz="2000" b="1" dirty="0" smtClean="0"/>
              <a:t>: </a:t>
            </a:r>
            <a:r>
              <a:rPr lang="en-US" sz="2000" dirty="0" err="1" smtClean="0"/>
              <a:t>Passional</a:t>
            </a:r>
            <a:r>
              <a:rPr lang="en-US" sz="2000" dirty="0" smtClean="0"/>
              <a:t> Christi and </a:t>
            </a:r>
            <a:r>
              <a:rPr lang="en-US" sz="2000" dirty="0" err="1" smtClean="0"/>
              <a:t>Antichristi</a:t>
            </a:r>
            <a:r>
              <a:rPr lang="en-US" sz="2000" dirty="0" smtClean="0"/>
              <a:t>, Wittenberg, 1521. </a:t>
            </a:r>
            <a:r>
              <a:rPr lang="en-US" sz="2000" dirty="0">
                <a:hlinkClick r:id="rId3"/>
              </a:rPr>
              <a:t>http://www.kb.dk/en/nb/tema/webudstillinger/luther/passion/index.html</a:t>
            </a:r>
            <a:r>
              <a:rPr lang="en-GB" sz="2000" dirty="0" smtClean="0"/>
              <a:t> </a:t>
            </a:r>
            <a:endParaRPr lang="en-US" sz="2000" dirty="0" smtClean="0"/>
          </a:p>
          <a:p>
            <a:pPr marL="0" indent="0">
              <a:buNone/>
            </a:pPr>
            <a:r>
              <a:rPr lang="el-GR" sz="2000" b="1" dirty="0" smtClean="0"/>
              <a:t>Εικόνα </a:t>
            </a:r>
            <a:r>
              <a:rPr lang="en-US" sz="2000" b="1" dirty="0"/>
              <a:t>34</a:t>
            </a:r>
            <a:r>
              <a:rPr lang="el-GR" sz="2000" b="1" dirty="0"/>
              <a:t>: </a:t>
            </a:r>
            <a:r>
              <a:rPr lang="en-US" sz="2000" dirty="0" err="1"/>
              <a:t>Passional</a:t>
            </a:r>
            <a:r>
              <a:rPr lang="en-US" sz="2000" dirty="0"/>
              <a:t> Christi and </a:t>
            </a:r>
            <a:r>
              <a:rPr lang="en-US" sz="2000" dirty="0" err="1"/>
              <a:t>Antichristi</a:t>
            </a:r>
            <a:r>
              <a:rPr lang="en-US" sz="2000" dirty="0"/>
              <a:t>, Wittenberg, 1521. </a:t>
            </a:r>
            <a:r>
              <a:rPr lang="en-US" sz="2000" dirty="0">
                <a:hlinkClick r:id="rId3"/>
              </a:rPr>
              <a:t>http://www.kb.dk/en/nb/tema/webudstillinger/luther/passion/index.html</a:t>
            </a:r>
            <a:r>
              <a:rPr lang="en-US" sz="2000" dirty="0" smtClean="0"/>
              <a:t> </a:t>
            </a:r>
            <a:r>
              <a:rPr lang="en-GB" sz="2000" dirty="0" smtClean="0">
                <a:hlinkClick r:id="rId5"/>
              </a:rPr>
              <a:t> </a:t>
            </a:r>
            <a:endParaRPr lang="en-GB" sz="2000" dirty="0" smtClean="0"/>
          </a:p>
          <a:p>
            <a:pPr marL="0" indent="0">
              <a:buNone/>
            </a:pPr>
            <a:endParaRPr lang="el-GR" sz="2000" dirty="0"/>
          </a:p>
        </p:txBody>
      </p:sp>
    </p:spTree>
    <p:extLst>
      <p:ext uri="{BB962C8B-B14F-4D97-AF65-F5344CB8AC3E}">
        <p14:creationId xmlns:p14="http://schemas.microsoft.com/office/powerpoint/2010/main" val="18898262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(7/9)</a:t>
            </a:r>
            <a:endParaRPr lang="el-GR" dirty="0"/>
          </a:p>
        </p:txBody>
      </p:sp>
      <p:sp>
        <p:nvSpPr>
          <p:cNvPr id="3" name="Content Placeholder 2"/>
          <p:cNvSpPr>
            <a:spLocks noGrp="1"/>
          </p:cNvSpPr>
          <p:nvPr>
            <p:ph idx="1"/>
          </p:nvPr>
        </p:nvSpPr>
        <p:spPr>
          <a:xfrm>
            <a:off x="179512" y="1196752"/>
            <a:ext cx="8856984" cy="4525963"/>
          </a:xfrm>
        </p:spPr>
        <p:txBody>
          <a:bodyPr>
            <a:noAutofit/>
          </a:bodyPr>
          <a:lstStyle/>
          <a:p>
            <a:pPr marL="0" indent="0">
              <a:buNone/>
            </a:pPr>
            <a:r>
              <a:rPr lang="el-GR" sz="2000" b="1" dirty="0"/>
              <a:t>Εικόνα </a:t>
            </a:r>
            <a:r>
              <a:rPr lang="en-US" sz="2000" b="1" dirty="0"/>
              <a:t>35</a:t>
            </a:r>
            <a:r>
              <a:rPr lang="el-GR" sz="2000" b="1" dirty="0"/>
              <a:t>: </a:t>
            </a:r>
            <a:r>
              <a:rPr lang="en-US" sz="2000" dirty="0" err="1"/>
              <a:t>Passional</a:t>
            </a:r>
            <a:r>
              <a:rPr lang="en-US" sz="2000" dirty="0"/>
              <a:t> Christi and </a:t>
            </a:r>
            <a:r>
              <a:rPr lang="en-US" sz="2000" dirty="0" err="1"/>
              <a:t>Antichristi</a:t>
            </a:r>
            <a:r>
              <a:rPr lang="en-US" sz="2000" dirty="0"/>
              <a:t>, Wittenberg, 1521. </a:t>
            </a:r>
            <a:r>
              <a:rPr lang="en-US" sz="2000" dirty="0">
                <a:hlinkClick r:id="rId3"/>
              </a:rPr>
              <a:t>http://mypoliticisyours.wordpress.com/2012/06/15/the-passional-christ-and-antichrist-4/ </a:t>
            </a:r>
            <a:r>
              <a:rPr lang="el-GR" sz="2000" b="1" dirty="0" smtClean="0"/>
              <a:t>Εικόνα </a:t>
            </a:r>
            <a:r>
              <a:rPr lang="en-US" sz="2000" b="1" dirty="0"/>
              <a:t>36</a:t>
            </a:r>
            <a:r>
              <a:rPr lang="el-GR" sz="2000" b="1" dirty="0"/>
              <a:t>: </a:t>
            </a:r>
            <a:r>
              <a:rPr lang="fr-FR" sz="2000" dirty="0"/>
              <a:t>MELANCHTHON, Philip (1497-1560) and Johann SCHWERTFEGER (1488-1524). </a:t>
            </a:r>
            <a:r>
              <a:rPr lang="fr-FR" sz="2000" i="1" dirty="0" err="1"/>
              <a:t>Passional</a:t>
            </a:r>
            <a:r>
              <a:rPr lang="fr-FR" sz="2000" i="1" dirty="0"/>
              <a:t> Christi </a:t>
            </a:r>
            <a:r>
              <a:rPr lang="fr-FR" sz="2000" i="1" dirty="0" err="1"/>
              <a:t>und</a:t>
            </a:r>
            <a:r>
              <a:rPr lang="fr-FR" sz="2000" i="1" dirty="0"/>
              <a:t> </a:t>
            </a:r>
            <a:r>
              <a:rPr lang="fr-FR" sz="2000" i="1" dirty="0" err="1"/>
              <a:t>Antichristi</a:t>
            </a:r>
            <a:r>
              <a:rPr lang="fr-FR" sz="2000" i="1" dirty="0"/>
              <a:t>.</a:t>
            </a:r>
            <a:r>
              <a:rPr lang="fr-FR" sz="2000" dirty="0"/>
              <a:t> [Wittenberg: Johann </a:t>
            </a:r>
            <a:r>
              <a:rPr lang="fr-FR" sz="2000" dirty="0" err="1"/>
              <a:t>Rhau-Grunenberg</a:t>
            </a:r>
            <a:r>
              <a:rPr lang="fr-FR" sz="2000" dirty="0"/>
              <a:t>, 1521.] </a:t>
            </a:r>
            <a:r>
              <a:rPr lang="en-US" sz="2000" dirty="0" smtClean="0">
                <a:solidFill>
                  <a:srgbClr val="FF0000"/>
                </a:solidFill>
                <a:hlinkClick r:id="rId4"/>
              </a:rPr>
              <a:t>http://www.christies.com/lotfinder/books-manuscripts/melanchthon-philip-and-johann-schwertfeger-5662787-details.aspx</a:t>
            </a:r>
            <a:endParaRPr lang="el-GR" sz="2000" dirty="0"/>
          </a:p>
          <a:p>
            <a:pPr marL="0" indent="0">
              <a:buNone/>
            </a:pPr>
            <a:r>
              <a:rPr lang="el-GR" sz="2000" b="1" dirty="0" smtClean="0"/>
              <a:t>Εικόνα </a:t>
            </a:r>
            <a:r>
              <a:rPr lang="en-US" sz="2000" b="1" dirty="0"/>
              <a:t>37</a:t>
            </a:r>
            <a:r>
              <a:rPr lang="el-GR" sz="2000" b="1" dirty="0"/>
              <a:t>: </a:t>
            </a:r>
            <a:r>
              <a:rPr lang="eu-ES" sz="2000" dirty="0"/>
              <a:t>Matxinaden hedadura eta bataila nagusiak irudikatzen dituen mapa. Public domain. </a:t>
            </a:r>
            <a:r>
              <a:rPr lang="en-US" sz="2000" dirty="0">
                <a:solidFill>
                  <a:srgbClr val="FF0000"/>
                </a:solidFill>
                <a:hlinkClick r:id="rId5"/>
              </a:rPr>
              <a:t>http://eu.wikipedia.org/wiki/Alemaniar_nekazarien_gerra</a:t>
            </a:r>
            <a:endParaRPr lang="en-US" sz="2000" dirty="0">
              <a:solidFill>
                <a:srgbClr val="FF0000"/>
              </a:solidFill>
            </a:endParaRPr>
          </a:p>
          <a:p>
            <a:pPr marL="0" indent="0">
              <a:buNone/>
            </a:pPr>
            <a:r>
              <a:rPr lang="el-GR" sz="2000" b="1" dirty="0"/>
              <a:t>Εικόνα </a:t>
            </a:r>
            <a:r>
              <a:rPr lang="en-US" sz="2000" b="1" dirty="0"/>
              <a:t>38</a:t>
            </a:r>
            <a:r>
              <a:rPr lang="el-GR" sz="2000" b="1" dirty="0"/>
              <a:t>: </a:t>
            </a:r>
            <a:r>
              <a:rPr lang="it-IT" sz="2000" dirty="0"/>
              <a:t>Breve storia della guerra dei contadini 1524-1526. </a:t>
            </a:r>
            <a:r>
              <a:rPr lang="en-US" sz="2000" dirty="0">
                <a:solidFill>
                  <a:srgbClr val="FF0000"/>
                </a:solidFill>
                <a:hlinkClick r:id="rId6"/>
              </a:rPr>
              <a:t>http://www.porfidolibri.org/edizioni-porfido/collana-eresia-e-rivolta/breve-storia-della-guerra-dei-contadini-1525</a:t>
            </a:r>
            <a:endParaRPr lang="en-US" sz="2000" dirty="0">
              <a:solidFill>
                <a:srgbClr val="FF0000"/>
              </a:solidFill>
            </a:endParaRPr>
          </a:p>
          <a:p>
            <a:pPr marL="0" indent="0">
              <a:buNone/>
            </a:pPr>
            <a:r>
              <a:rPr lang="el-GR" sz="2000" b="1" dirty="0"/>
              <a:t>Εικόνα </a:t>
            </a:r>
            <a:r>
              <a:rPr lang="en-US" sz="2000" b="1" dirty="0"/>
              <a:t>39</a:t>
            </a:r>
            <a:r>
              <a:rPr lang="el-GR" sz="2000" b="1" dirty="0"/>
              <a:t>: </a:t>
            </a:r>
            <a:r>
              <a:rPr lang="en-US" sz="2000" dirty="0"/>
              <a:t>Woodcut of a nobleman, a monk with the head of a cat [Thomas </a:t>
            </a:r>
            <a:r>
              <a:rPr lang="en-US" sz="2000" dirty="0" err="1"/>
              <a:t>Murner</a:t>
            </a:r>
            <a:r>
              <a:rPr lang="en-US" sz="2000" dirty="0"/>
              <a:t>], Martin Luther, and the farmer figure </a:t>
            </a:r>
            <a:r>
              <a:rPr lang="en-US" sz="2000" dirty="0" err="1"/>
              <a:t>Karsthans</a:t>
            </a:r>
            <a:r>
              <a:rPr lang="en-US" sz="2000" dirty="0"/>
              <a:t> with his </a:t>
            </a:r>
            <a:r>
              <a:rPr lang="en-US" sz="2000" dirty="0" smtClean="0"/>
              <a:t>scythe</a:t>
            </a:r>
            <a:r>
              <a:rPr lang="en-US" sz="2000" dirty="0"/>
              <a:t>. </a:t>
            </a:r>
            <a:r>
              <a:rPr lang="en-US" sz="2000" dirty="0">
                <a:hlinkClick r:id="rId7"/>
              </a:rPr>
              <a:t>https://www.flickr.com/photos/58558794@N07/9039764971/in/photostream</a:t>
            </a:r>
            <a:r>
              <a:rPr lang="en-US" sz="2000" dirty="0" smtClean="0">
                <a:hlinkClick r:id="rId7"/>
              </a:rPr>
              <a:t>/</a:t>
            </a:r>
            <a:r>
              <a:rPr lang="en-US" sz="2000" dirty="0" smtClean="0"/>
              <a:t> </a:t>
            </a:r>
            <a:endParaRPr lang="el-GR" sz="2000" dirty="0"/>
          </a:p>
          <a:p>
            <a:pPr marL="0" indent="0">
              <a:buNone/>
            </a:pPr>
            <a:endParaRPr lang="en-GB" sz="2000" dirty="0" smtClean="0"/>
          </a:p>
        </p:txBody>
      </p:sp>
    </p:spTree>
    <p:extLst>
      <p:ext uri="{BB962C8B-B14F-4D97-AF65-F5344CB8AC3E}">
        <p14:creationId xmlns:p14="http://schemas.microsoft.com/office/powerpoint/2010/main" val="308751878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(8/9)</a:t>
            </a:r>
            <a:endParaRPr lang="el-GR" dirty="0"/>
          </a:p>
        </p:txBody>
      </p:sp>
      <p:sp>
        <p:nvSpPr>
          <p:cNvPr id="3" name="Content Placeholder 2"/>
          <p:cNvSpPr>
            <a:spLocks noGrp="1"/>
          </p:cNvSpPr>
          <p:nvPr>
            <p:ph idx="1"/>
          </p:nvPr>
        </p:nvSpPr>
        <p:spPr>
          <a:xfrm>
            <a:off x="179512" y="1196752"/>
            <a:ext cx="8856984" cy="4525963"/>
          </a:xfrm>
        </p:spPr>
        <p:txBody>
          <a:bodyPr>
            <a:noAutofit/>
          </a:bodyPr>
          <a:lstStyle/>
          <a:p>
            <a:pPr marL="0" indent="0">
              <a:buNone/>
            </a:pPr>
            <a:r>
              <a:rPr lang="el-GR" sz="2000" b="1" dirty="0"/>
              <a:t>Εικόνα </a:t>
            </a:r>
            <a:r>
              <a:rPr lang="en-US" sz="2000" b="1" dirty="0"/>
              <a:t>40</a:t>
            </a:r>
            <a:r>
              <a:rPr lang="el-GR" sz="2000" b="1" dirty="0"/>
              <a:t>: </a:t>
            </a:r>
            <a:r>
              <a:rPr lang="en-US" sz="2000" dirty="0"/>
              <a:t>Twelve Articles of the Peasants pamphlet</a:t>
            </a:r>
            <a:r>
              <a:rPr lang="el-GR" sz="2000" dirty="0"/>
              <a:t>, </a:t>
            </a:r>
            <a:r>
              <a:rPr lang="en-US" sz="2000" dirty="0"/>
              <a:t>1525</a:t>
            </a:r>
            <a:r>
              <a:rPr lang="el-GR" sz="2000" dirty="0"/>
              <a:t>. </a:t>
            </a:r>
            <a:r>
              <a:rPr lang="en-US" sz="2000" dirty="0"/>
              <a:t>Public domain</a:t>
            </a:r>
            <a:r>
              <a:rPr lang="el-GR" sz="2000" dirty="0"/>
              <a:t>. </a:t>
            </a:r>
            <a:r>
              <a:rPr lang="en-GB" sz="2000" dirty="0">
                <a:hlinkClick r:id="rId3"/>
              </a:rPr>
              <a:t>http://en.wikipedia.org/wiki/German_Peasants'_War#mediaviewer/File:Titelblatt_12_Artikel.jpg</a:t>
            </a:r>
            <a:r>
              <a:rPr lang="en-GB" sz="2000" dirty="0"/>
              <a:t> </a:t>
            </a:r>
            <a:r>
              <a:rPr lang="el-GR" sz="2000" b="1" dirty="0" smtClean="0"/>
              <a:t>Εικόνα </a:t>
            </a:r>
            <a:r>
              <a:rPr lang="en-US" sz="2000" b="1" dirty="0"/>
              <a:t>41</a:t>
            </a:r>
            <a:r>
              <a:rPr lang="el-GR" sz="2000" b="1" dirty="0"/>
              <a:t>: </a:t>
            </a:r>
            <a:r>
              <a:rPr lang="fr-FR" sz="2000" dirty="0"/>
              <a:t>PROTESTANT REFORMATION. </a:t>
            </a:r>
            <a:r>
              <a:rPr lang="en-US" sz="2000" dirty="0">
                <a:solidFill>
                  <a:srgbClr val="FF0000"/>
                </a:solidFill>
                <a:hlinkClick r:id="rId4"/>
              </a:rPr>
              <a:t>http://www.granger.com/results.asp?W=2&amp;F=0001&amp;Step=1&amp;screenwidth=1366</a:t>
            </a:r>
          </a:p>
          <a:p>
            <a:pPr marL="0" indent="0">
              <a:buNone/>
            </a:pPr>
            <a:r>
              <a:rPr lang="el-GR" sz="2000" b="1" dirty="0" smtClean="0"/>
              <a:t>Εικόνα </a:t>
            </a:r>
            <a:r>
              <a:rPr lang="en-US" sz="2000" b="1" dirty="0"/>
              <a:t>42</a:t>
            </a:r>
            <a:r>
              <a:rPr lang="el-GR" sz="2000" b="1" dirty="0"/>
              <a:t>: </a:t>
            </a:r>
            <a:r>
              <a:rPr lang="fr-FR" sz="2000" dirty="0"/>
              <a:t>LUTHERAN TRACT, 1525. </a:t>
            </a:r>
            <a:r>
              <a:rPr lang="en-US" sz="2000" dirty="0" smtClean="0"/>
              <a:t>Title </a:t>
            </a:r>
            <a:r>
              <a:rPr lang="en-US" sz="2000" dirty="0"/>
              <a:t>page of Martin Luther's tract 'Against the Murdering and Thieving Horde of Peasants', 1525</a:t>
            </a:r>
            <a:r>
              <a:rPr lang="en-US" sz="2000" dirty="0" smtClean="0"/>
              <a:t>. </a:t>
            </a:r>
            <a:r>
              <a:rPr lang="en-US" sz="2000" dirty="0">
                <a:hlinkClick r:id="rId5"/>
              </a:rPr>
              <a:t>http://</a:t>
            </a:r>
            <a:r>
              <a:rPr lang="en-US" sz="2000" dirty="0" smtClean="0">
                <a:hlinkClick r:id="rId5"/>
              </a:rPr>
              <a:t>www.granger.com/results.asp?image=0051115</a:t>
            </a:r>
            <a:r>
              <a:rPr lang="en-US" sz="2000" dirty="0" smtClean="0"/>
              <a:t>  </a:t>
            </a:r>
          </a:p>
          <a:p>
            <a:pPr marL="0" indent="0">
              <a:buNone/>
            </a:pPr>
            <a:r>
              <a:rPr lang="el-GR" sz="2000" b="1" dirty="0" smtClean="0"/>
              <a:t>Εικόνα </a:t>
            </a:r>
            <a:r>
              <a:rPr lang="en-US" sz="2000" b="1" dirty="0"/>
              <a:t>43</a:t>
            </a:r>
            <a:r>
              <a:rPr lang="el-GR" sz="2000" b="1" dirty="0"/>
              <a:t>: </a:t>
            </a:r>
            <a:r>
              <a:rPr lang="en-US" sz="2000" dirty="0"/>
              <a:t>Copyrighted. </a:t>
            </a:r>
          </a:p>
          <a:p>
            <a:pPr marL="0" indent="0">
              <a:buNone/>
            </a:pPr>
            <a:r>
              <a:rPr lang="el-GR" sz="2000" b="1" dirty="0"/>
              <a:t>Εικόνα </a:t>
            </a:r>
            <a:r>
              <a:rPr lang="en-US" sz="2000" b="1" dirty="0"/>
              <a:t>44</a:t>
            </a:r>
            <a:r>
              <a:rPr lang="el-GR" sz="2000" b="1" dirty="0"/>
              <a:t>: </a:t>
            </a:r>
            <a:r>
              <a:rPr lang="en-US" sz="2000" dirty="0"/>
              <a:t>Copyrighted</a:t>
            </a:r>
            <a:endParaRPr lang="el-GR" sz="2000" dirty="0"/>
          </a:p>
          <a:p>
            <a:pPr marL="0" indent="0">
              <a:buNone/>
            </a:pPr>
            <a:r>
              <a:rPr lang="el-GR" sz="2000" b="1" dirty="0" smtClean="0"/>
              <a:t>Εικόνα </a:t>
            </a:r>
            <a:r>
              <a:rPr lang="en-US" sz="2000" b="1" dirty="0" smtClean="0"/>
              <a:t>45</a:t>
            </a:r>
            <a:r>
              <a:rPr lang="el-GR" sz="2000" b="1" dirty="0" smtClean="0"/>
              <a:t>: </a:t>
            </a:r>
            <a:r>
              <a:rPr lang="en-US" sz="2000" dirty="0"/>
              <a:t>Protestant Reformation, 1517 - 1555, flyer, satire against Johann </a:t>
            </a:r>
            <a:r>
              <a:rPr lang="en-US" sz="2000" dirty="0" err="1"/>
              <a:t>Cochlaeus</a:t>
            </a:r>
            <a:r>
              <a:rPr lang="en-US" sz="2000" dirty="0"/>
              <a:t> (1479 - 1552), woodcut, 16th century, Johann</a:t>
            </a:r>
            <a:r>
              <a:rPr lang="fr-FR" sz="2000" dirty="0" smtClean="0"/>
              <a:t>. </a:t>
            </a:r>
            <a:r>
              <a:rPr lang="en-US" sz="2000" dirty="0" smtClean="0">
                <a:hlinkClick r:id="rId6"/>
              </a:rPr>
              <a:t>http://www.alamy.com/image-details-popup.asp?imageid={16056490-AC8F-44D7-A044-0F4AAE7A9552}</a:t>
            </a:r>
            <a:endParaRPr lang="en-US" sz="2000" dirty="0" smtClean="0"/>
          </a:p>
          <a:p>
            <a:pPr marL="0" indent="0">
              <a:buNone/>
            </a:pPr>
            <a:r>
              <a:rPr lang="el-GR" sz="2000" b="1" dirty="0" smtClean="0"/>
              <a:t>Εικόνα </a:t>
            </a:r>
            <a:r>
              <a:rPr lang="en-US" sz="2000" b="1" dirty="0"/>
              <a:t>46</a:t>
            </a:r>
            <a:r>
              <a:rPr lang="el-GR" sz="2000" b="1" dirty="0"/>
              <a:t>: </a:t>
            </a:r>
            <a:r>
              <a:rPr lang="en-US" sz="2000" dirty="0" smtClean="0"/>
              <a:t>Copyrighted</a:t>
            </a:r>
            <a:endParaRPr lang="el-GR" sz="2000" dirty="0"/>
          </a:p>
        </p:txBody>
      </p:sp>
    </p:spTree>
    <p:extLst>
      <p:ext uri="{BB962C8B-B14F-4D97-AF65-F5344CB8AC3E}">
        <p14:creationId xmlns:p14="http://schemas.microsoft.com/office/powerpoint/2010/main" val="2592678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5312" y="548680"/>
            <a:ext cx="8507288" cy="1143000"/>
          </a:xfrm>
        </p:spPr>
        <p:txBody>
          <a:bodyPr>
            <a:normAutofit fontScale="90000"/>
          </a:bodyPr>
          <a:lstStyle/>
          <a:p>
            <a:r>
              <a:rPr lang="el-GR" dirty="0"/>
              <a:t>Οπτικός χαρακτήρας </a:t>
            </a:r>
            <a:r>
              <a:rPr lang="el-GR" dirty="0" err="1"/>
              <a:t>υστερομεσαιωνικής</a:t>
            </a:r>
            <a:r>
              <a:rPr lang="el-GR" dirty="0"/>
              <a:t> κουλτούρας:</a:t>
            </a:r>
            <a:br>
              <a:rPr lang="el-GR" dirty="0"/>
            </a:br>
            <a:endParaRPr lang="el-GR" dirty="0"/>
          </a:p>
        </p:txBody>
      </p:sp>
      <p:sp>
        <p:nvSpPr>
          <p:cNvPr id="3" name="Θέση περιεχομένου 2"/>
          <p:cNvSpPr>
            <a:spLocks noGrp="1"/>
          </p:cNvSpPr>
          <p:nvPr>
            <p:ph idx="1"/>
          </p:nvPr>
        </p:nvSpPr>
        <p:spPr>
          <a:xfrm>
            <a:off x="464156" y="2204864"/>
            <a:ext cx="8229600" cy="2673423"/>
          </a:xfrm>
        </p:spPr>
        <p:txBody>
          <a:bodyPr>
            <a:normAutofit fontScale="70000" lnSpcReduction="20000"/>
          </a:bodyPr>
          <a:lstStyle/>
          <a:p>
            <a:r>
              <a:rPr lang="el-GR" sz="3400" dirty="0" smtClean="0"/>
              <a:t>Έκρηξη </a:t>
            </a:r>
            <a:r>
              <a:rPr lang="el-GR" sz="3400" dirty="0"/>
              <a:t>τυπογραφίας: μαζική αναπαραγωγή εικόνων, συστηματική προώθηση διδασκαλίας Καθολικής </a:t>
            </a:r>
            <a:r>
              <a:rPr lang="el-GR" sz="3400" dirty="0" smtClean="0"/>
              <a:t>Εκκλησίας.</a:t>
            </a:r>
            <a:endParaRPr lang="el-GR" sz="3400" dirty="0"/>
          </a:p>
          <a:p>
            <a:r>
              <a:rPr lang="el-GR" sz="3400" dirty="0"/>
              <a:t>ΞΥΛΟΓΡΑΦΙΑ: χαμηλό κόστος, υψηλή μεταδοτικότητα μηνυμάτων, 1 μήτρα ξυλογραφίας, μέχρι και 4.000 </a:t>
            </a:r>
            <a:r>
              <a:rPr lang="el-GR" sz="3400" dirty="0" smtClean="0"/>
              <a:t>αντίτυπα.</a:t>
            </a:r>
            <a:endParaRPr lang="el-GR" sz="3400" dirty="0"/>
          </a:p>
          <a:p>
            <a:r>
              <a:rPr lang="el-GR" sz="3400" dirty="0"/>
              <a:t>Υπόμνηση θρησκευτικής εμπειρίας (προσκύνημα</a:t>
            </a:r>
            <a:r>
              <a:rPr lang="el-GR" sz="3400" dirty="0" smtClean="0"/>
              <a:t>).</a:t>
            </a:r>
            <a:endParaRPr lang="el-GR" sz="3400" dirty="0"/>
          </a:p>
          <a:p>
            <a:r>
              <a:rPr lang="el-GR" sz="3400" dirty="0"/>
              <a:t>Αντικείμενο λαϊκής λατρείας (Εσταυρωμένος, Άγιος Χριστόφορος, κ.α</a:t>
            </a:r>
            <a:r>
              <a:rPr lang="el-GR" sz="3400" dirty="0" smtClean="0"/>
              <a:t>.).</a:t>
            </a:r>
            <a:endParaRPr lang="el-GR" sz="3400" dirty="0"/>
          </a:p>
          <a:p>
            <a:endParaRPr lang="el-GR" dirty="0"/>
          </a:p>
        </p:txBody>
      </p:sp>
    </p:spTree>
    <p:extLst>
      <p:ext uri="{BB962C8B-B14F-4D97-AF65-F5344CB8AC3E}">
        <p14:creationId xmlns:p14="http://schemas.microsoft.com/office/powerpoint/2010/main" val="3305370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a:t>
            </a:r>
            <a:r>
              <a:rPr lang="el-GR" dirty="0" smtClean="0"/>
              <a:t>9</a:t>
            </a:r>
            <a:r>
              <a:rPr lang="en-US" dirty="0" smtClean="0"/>
              <a:t>/9</a:t>
            </a:r>
            <a:r>
              <a:rPr lang="en-US" dirty="0" smtClean="0"/>
              <a:t>)</a:t>
            </a:r>
            <a:endParaRPr lang="el-GR" dirty="0"/>
          </a:p>
        </p:txBody>
      </p:sp>
      <p:sp>
        <p:nvSpPr>
          <p:cNvPr id="3" name="Content Placeholder 2"/>
          <p:cNvSpPr>
            <a:spLocks noGrp="1"/>
          </p:cNvSpPr>
          <p:nvPr>
            <p:ph idx="1"/>
          </p:nvPr>
        </p:nvSpPr>
        <p:spPr>
          <a:xfrm>
            <a:off x="179512" y="1196752"/>
            <a:ext cx="8856984" cy="4525963"/>
          </a:xfrm>
        </p:spPr>
        <p:txBody>
          <a:bodyPr>
            <a:noAutofit/>
          </a:bodyPr>
          <a:lstStyle/>
          <a:p>
            <a:pPr marL="0" indent="0">
              <a:buNone/>
            </a:pPr>
            <a:r>
              <a:rPr lang="el-GR" sz="2000" b="1" dirty="0"/>
              <a:t>Εικόνα </a:t>
            </a:r>
            <a:r>
              <a:rPr lang="en-US" sz="2000" b="1" dirty="0"/>
              <a:t>47</a:t>
            </a:r>
            <a:r>
              <a:rPr lang="el-GR" sz="2000" b="1" dirty="0"/>
              <a:t>: </a:t>
            </a:r>
            <a:r>
              <a:rPr lang="el-GR" sz="2000" dirty="0"/>
              <a:t>Αριστερά: </a:t>
            </a:r>
            <a:r>
              <a:rPr lang="en-US" sz="2000" dirty="0"/>
              <a:t>Reform minister officiating at the marriage of the fool and the she-devil. From Thomas </a:t>
            </a:r>
            <a:r>
              <a:rPr lang="en-US" sz="2000" dirty="0" err="1"/>
              <a:t>Murner's</a:t>
            </a:r>
            <a:r>
              <a:rPr lang="en-US" sz="2000" dirty="0"/>
              <a:t> anti-Lutheran pamphlet Von </a:t>
            </a:r>
            <a:r>
              <a:rPr lang="en-US" sz="2000" dirty="0" err="1"/>
              <a:t>dem</a:t>
            </a:r>
            <a:r>
              <a:rPr lang="en-US" sz="2000" dirty="0"/>
              <a:t> </a:t>
            </a:r>
            <a:r>
              <a:rPr lang="en-US" sz="2000" dirty="0" err="1"/>
              <a:t>grossen</a:t>
            </a:r>
            <a:r>
              <a:rPr lang="en-US" sz="2000" dirty="0"/>
              <a:t> </a:t>
            </a:r>
            <a:r>
              <a:rPr lang="en-US" sz="2000" dirty="0" err="1"/>
              <a:t>Lutherischen</a:t>
            </a:r>
            <a:r>
              <a:rPr lang="en-US" sz="2000" dirty="0"/>
              <a:t> </a:t>
            </a:r>
            <a:r>
              <a:rPr lang="en-US" sz="2000" dirty="0" err="1"/>
              <a:t>Narren</a:t>
            </a:r>
            <a:r>
              <a:rPr lang="en-US" sz="2000" dirty="0"/>
              <a:t>, about 1518.</a:t>
            </a:r>
            <a:r>
              <a:rPr lang="el-GR" sz="2000" dirty="0"/>
              <a:t> </a:t>
            </a:r>
            <a:r>
              <a:rPr lang="en-GB" sz="2000" dirty="0">
                <a:hlinkClick r:id="rId3"/>
              </a:rPr>
              <a:t>http://www.godecookery.com/macabre/gallery4/macbr114.htm</a:t>
            </a:r>
            <a:r>
              <a:rPr lang="el-GR" sz="2000" dirty="0"/>
              <a:t> </a:t>
            </a:r>
            <a:r>
              <a:rPr lang="en-GB" sz="2000" dirty="0"/>
              <a:t> </a:t>
            </a:r>
            <a:r>
              <a:rPr lang="el-GR" sz="2000" dirty="0"/>
              <a:t> </a:t>
            </a:r>
            <a:r>
              <a:rPr lang="el-GR" sz="2000" dirty="0" smtClean="0"/>
              <a:t/>
            </a:r>
            <a:br>
              <a:rPr lang="el-GR" sz="2000" dirty="0" smtClean="0"/>
            </a:br>
            <a:r>
              <a:rPr lang="el-GR" sz="2000" dirty="0" smtClean="0"/>
              <a:t>Δεξιά: </a:t>
            </a:r>
            <a:r>
              <a:rPr lang="en-GB" sz="2000" dirty="0">
                <a:hlinkClick r:id="rId4"/>
              </a:rPr>
              <a:t>http://</a:t>
            </a:r>
            <a:r>
              <a:rPr lang="en-GB" sz="2000" dirty="0" smtClean="0">
                <a:hlinkClick r:id="rId4"/>
              </a:rPr>
              <a:t>www.zeno.org/Literatur/I/murn181a</a:t>
            </a:r>
            <a:r>
              <a:rPr lang="el-GR" sz="2000" dirty="0" smtClean="0"/>
              <a:t> </a:t>
            </a:r>
            <a:endParaRPr lang="el-GR" sz="2000" dirty="0"/>
          </a:p>
          <a:p>
            <a:pPr marL="0" indent="0">
              <a:buNone/>
            </a:pPr>
            <a:r>
              <a:rPr lang="el-GR" sz="2000" b="1" dirty="0"/>
              <a:t>Εικόνα </a:t>
            </a:r>
            <a:r>
              <a:rPr lang="en-US" sz="2000" b="1" dirty="0"/>
              <a:t>48</a:t>
            </a:r>
            <a:r>
              <a:rPr lang="el-GR" sz="2000" b="1" dirty="0"/>
              <a:t>: </a:t>
            </a:r>
            <a:r>
              <a:rPr lang="en-US" sz="2000" dirty="0"/>
              <a:t>Copyrighted</a:t>
            </a:r>
            <a:endParaRPr lang="el-GR" sz="2000" dirty="0"/>
          </a:p>
          <a:p>
            <a:pPr marL="0" indent="0">
              <a:buNone/>
            </a:pPr>
            <a:r>
              <a:rPr lang="el-GR" sz="2000" b="1" dirty="0"/>
              <a:t>Εικόνα </a:t>
            </a:r>
            <a:r>
              <a:rPr lang="en-US" sz="2000" b="1" dirty="0"/>
              <a:t>49</a:t>
            </a:r>
            <a:r>
              <a:rPr lang="el-GR" sz="2000" b="1" dirty="0"/>
              <a:t>: </a:t>
            </a:r>
            <a:r>
              <a:rPr lang="en-US" sz="2000" dirty="0"/>
              <a:t>Woodcut showing Luther and the reformers as the Antichrist. Public domain. </a:t>
            </a:r>
            <a:r>
              <a:rPr lang="en-US" sz="2000" dirty="0">
                <a:hlinkClick r:id="rId5"/>
              </a:rPr>
              <a:t>http://en.wikipedia.org/wiki/Anti-Protestantism</a:t>
            </a:r>
            <a:endParaRPr lang="el-GR" sz="2000" dirty="0"/>
          </a:p>
          <a:p>
            <a:pPr marL="0" indent="0">
              <a:buNone/>
            </a:pPr>
            <a:r>
              <a:rPr lang="el-GR" sz="2000" b="1" dirty="0"/>
              <a:t>Εικόνα </a:t>
            </a:r>
            <a:r>
              <a:rPr lang="en-US" sz="2000" b="1" dirty="0"/>
              <a:t>50</a:t>
            </a:r>
            <a:r>
              <a:rPr lang="el-GR" sz="2000" b="1" dirty="0"/>
              <a:t>: </a:t>
            </a:r>
            <a:r>
              <a:rPr lang="en-US" sz="2000" dirty="0"/>
              <a:t>Copyrighted </a:t>
            </a:r>
          </a:p>
          <a:p>
            <a:pPr marL="0" indent="0">
              <a:buNone/>
            </a:pPr>
            <a:r>
              <a:rPr lang="el-GR" sz="2000" b="1" dirty="0"/>
              <a:t>Εικόνα </a:t>
            </a:r>
            <a:r>
              <a:rPr lang="en-US" sz="2000" b="1" dirty="0"/>
              <a:t>51</a:t>
            </a:r>
            <a:r>
              <a:rPr lang="el-GR" sz="2000" b="1" dirty="0"/>
              <a:t>: </a:t>
            </a:r>
            <a:r>
              <a:rPr lang="en-US" sz="2000" dirty="0" smtClean="0"/>
              <a:t>Copyrighted</a:t>
            </a:r>
            <a:endParaRPr lang="el-GR" sz="2000" dirty="0"/>
          </a:p>
        </p:txBody>
      </p:sp>
    </p:spTree>
    <p:extLst>
      <p:ext uri="{BB962C8B-B14F-4D97-AF65-F5344CB8AC3E}">
        <p14:creationId xmlns:p14="http://schemas.microsoft.com/office/powerpoint/2010/main" val="2822187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Ξυλογραφία &amp; κείμενο (ή λεζάντα): υβριδικό μέσο </a:t>
            </a:r>
            <a:r>
              <a:rPr lang="el-GR" dirty="0" err="1"/>
              <a:t>προπαγάνδισης</a:t>
            </a:r>
            <a:endParaRPr lang="el-GR" dirty="0"/>
          </a:p>
        </p:txBody>
      </p:sp>
      <p:sp>
        <p:nvSpPr>
          <p:cNvPr id="3" name="Θέση περιεχομένου 2"/>
          <p:cNvSpPr>
            <a:spLocks noGrp="1"/>
          </p:cNvSpPr>
          <p:nvPr>
            <p:ph idx="1"/>
          </p:nvPr>
        </p:nvSpPr>
        <p:spPr>
          <a:xfrm>
            <a:off x="491708" y="2204864"/>
            <a:ext cx="8229600" cy="2232248"/>
          </a:xfrm>
        </p:spPr>
        <p:txBody>
          <a:bodyPr>
            <a:normAutofit fontScale="85000" lnSpcReduction="20000"/>
          </a:bodyPr>
          <a:lstStyle/>
          <a:p>
            <a:pPr>
              <a:lnSpc>
                <a:spcPct val="120000"/>
              </a:lnSpc>
            </a:pPr>
            <a:r>
              <a:rPr lang="el-GR" sz="2800" dirty="0"/>
              <a:t>Προσθήκη κειμένου, περιορίζει τις δυνατότητες παρερμηνείας της </a:t>
            </a:r>
            <a:r>
              <a:rPr lang="el-GR" sz="2800" dirty="0" smtClean="0"/>
              <a:t>εικόνας.</a:t>
            </a:r>
            <a:endParaRPr lang="el-GR" sz="2800" dirty="0"/>
          </a:p>
          <a:p>
            <a:pPr>
              <a:lnSpc>
                <a:spcPct val="120000"/>
              </a:lnSpc>
            </a:pPr>
            <a:r>
              <a:rPr lang="el-GR" sz="2800" dirty="0" smtClean="0"/>
              <a:t>Με </a:t>
            </a:r>
            <a:r>
              <a:rPr lang="el-GR" sz="2800" dirty="0"/>
              <a:t>την παρεμβολή αφηγητή/παρουσιαστή, το περιεχόμενο της εικόνας καθίσταται κατανοητό σε ευρύτερο κύκλο </a:t>
            </a:r>
            <a:r>
              <a:rPr lang="el-GR" sz="2800" dirty="0" smtClean="0"/>
              <a:t>ανθρώπων.</a:t>
            </a:r>
            <a:endParaRPr lang="el-GR" sz="2800" dirty="0"/>
          </a:p>
          <a:p>
            <a:endParaRPr lang="el-GR" dirty="0"/>
          </a:p>
        </p:txBody>
      </p:sp>
    </p:spTree>
    <p:extLst>
      <p:ext uri="{BB962C8B-B14F-4D97-AF65-F5344CB8AC3E}">
        <p14:creationId xmlns:p14="http://schemas.microsoft.com/office/powerpoint/2010/main" val="1890121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5270" y="476672"/>
            <a:ext cx="8229600" cy="1143000"/>
          </a:xfrm>
        </p:spPr>
        <p:txBody>
          <a:bodyPr>
            <a:normAutofit fontScale="90000"/>
          </a:bodyPr>
          <a:lstStyle/>
          <a:p>
            <a:r>
              <a:rPr lang="el-GR" dirty="0"/>
              <a:t>Προτεραιότητες λουθηρανικής προπαγάνδας</a:t>
            </a:r>
          </a:p>
        </p:txBody>
      </p:sp>
      <p:sp>
        <p:nvSpPr>
          <p:cNvPr id="3" name="Θέση περιεχομένου 2"/>
          <p:cNvSpPr>
            <a:spLocks noGrp="1"/>
          </p:cNvSpPr>
          <p:nvPr>
            <p:ph idx="1"/>
          </p:nvPr>
        </p:nvSpPr>
        <p:spPr>
          <a:xfrm>
            <a:off x="479324" y="2276872"/>
            <a:ext cx="8229600" cy="2592288"/>
          </a:xfrm>
        </p:spPr>
        <p:txBody>
          <a:bodyPr>
            <a:normAutofit fontScale="62500" lnSpcReduction="20000"/>
          </a:bodyPr>
          <a:lstStyle/>
          <a:p>
            <a:r>
              <a:rPr lang="el-GR" sz="3900" dirty="0"/>
              <a:t>Εξάπλωση ευαγγελικού </a:t>
            </a:r>
            <a:r>
              <a:rPr lang="el-GR" sz="3900" dirty="0" smtClean="0"/>
              <a:t>μηνύματος.</a:t>
            </a:r>
            <a:endParaRPr lang="el-GR" sz="3900" dirty="0"/>
          </a:p>
          <a:p>
            <a:r>
              <a:rPr lang="el-GR" sz="3900" dirty="0" smtClean="0"/>
              <a:t>Επίτευξη </a:t>
            </a:r>
            <a:r>
              <a:rPr lang="el-GR" sz="3900" dirty="0"/>
              <a:t>πλατιάς </a:t>
            </a:r>
            <a:r>
              <a:rPr lang="el-GR" sz="3900" dirty="0" smtClean="0"/>
              <a:t>υποστήριξης.</a:t>
            </a:r>
            <a:endParaRPr lang="el-GR" sz="3900" dirty="0"/>
          </a:p>
          <a:p>
            <a:r>
              <a:rPr lang="el-GR" sz="3900" dirty="0" smtClean="0"/>
              <a:t>Ανάγκη </a:t>
            </a:r>
            <a:r>
              <a:rPr lang="el-GR" sz="3900" dirty="0"/>
              <a:t>διάρρηξης παλιών συστημάτων σκέψης &amp; </a:t>
            </a:r>
            <a:r>
              <a:rPr lang="el-GR" sz="3900" dirty="0" smtClean="0"/>
              <a:t>αξιών.</a:t>
            </a:r>
            <a:endParaRPr lang="el-GR" sz="3900" dirty="0"/>
          </a:p>
          <a:p>
            <a:r>
              <a:rPr lang="el-GR" sz="3900" dirty="0" smtClean="0"/>
              <a:t>Ανάγκη </a:t>
            </a:r>
            <a:r>
              <a:rPr lang="el-GR" sz="3900" dirty="0"/>
              <a:t>δημιουργίας ισχυρών νέων συμβόλων προσήλωσης στο </a:t>
            </a:r>
            <a:r>
              <a:rPr lang="el-GR" sz="3900" dirty="0" smtClean="0"/>
              <a:t>κίνημα.</a:t>
            </a:r>
            <a:endParaRPr lang="el-GR" sz="3900" dirty="0"/>
          </a:p>
          <a:p>
            <a:r>
              <a:rPr lang="el-GR" sz="3900" dirty="0" smtClean="0"/>
              <a:t>Εισαγωγή </a:t>
            </a:r>
            <a:r>
              <a:rPr lang="el-GR" sz="3900" dirty="0"/>
              <a:t>σε ένα νέο συμβολικό </a:t>
            </a:r>
            <a:r>
              <a:rPr lang="el-GR" sz="3900" dirty="0" smtClean="0"/>
              <a:t>σύμπαν.</a:t>
            </a:r>
            <a:endParaRPr lang="el-GR" sz="3900" dirty="0"/>
          </a:p>
          <a:p>
            <a:endParaRPr lang="el-GR" dirty="0"/>
          </a:p>
        </p:txBody>
      </p:sp>
    </p:spTree>
    <p:extLst>
      <p:ext uri="{BB962C8B-B14F-4D97-AF65-F5344CB8AC3E}">
        <p14:creationId xmlns:p14="http://schemas.microsoft.com/office/powerpoint/2010/main" val="1129385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Εικόνες του </a:t>
            </a:r>
            <a:r>
              <a:rPr lang="el-GR" dirty="0" smtClean="0"/>
              <a:t>Λούθηρου 1</a:t>
            </a:r>
            <a:endParaRPr lang="el-GR" dirty="0"/>
          </a:p>
        </p:txBody>
      </p:sp>
      <p:sp>
        <p:nvSpPr>
          <p:cNvPr id="3" name="Θέση περιεχομένου 2"/>
          <p:cNvSpPr>
            <a:spLocks noGrp="1"/>
          </p:cNvSpPr>
          <p:nvPr>
            <p:ph idx="1"/>
          </p:nvPr>
        </p:nvSpPr>
        <p:spPr>
          <a:xfrm>
            <a:off x="323528" y="2348880"/>
            <a:ext cx="5040560" cy="2088232"/>
          </a:xfrm>
        </p:spPr>
        <p:txBody>
          <a:bodyPr>
            <a:normAutofit fontScale="77500" lnSpcReduction="20000"/>
          </a:bodyPr>
          <a:lstStyle/>
          <a:p>
            <a:r>
              <a:rPr lang="el-GR" dirty="0"/>
              <a:t>Καλόγερος</a:t>
            </a:r>
          </a:p>
          <a:p>
            <a:r>
              <a:rPr lang="el-GR" dirty="0"/>
              <a:t>Διδάκτορας θεολογίας</a:t>
            </a:r>
          </a:p>
          <a:p>
            <a:r>
              <a:rPr lang="el-GR" dirty="0"/>
              <a:t>Άνθρωπος της Βίβλου</a:t>
            </a:r>
          </a:p>
          <a:p>
            <a:r>
              <a:rPr lang="el-GR" dirty="0"/>
              <a:t>Θεόσταλτος προφήτης, άγγελος Κυρίου (Ενώχ, Ηλίας)</a:t>
            </a:r>
          </a:p>
          <a:p>
            <a:endParaRPr lang="el-GR" dirty="0"/>
          </a:p>
        </p:txBody>
      </p:sp>
      <p:pic>
        <p:nvPicPr>
          <p:cNvPr id="4" name="Εικόνα 3"/>
          <p:cNvPicPr>
            <a:picLocks noChangeAspect="1"/>
          </p:cNvPicPr>
          <p:nvPr/>
        </p:nvPicPr>
        <p:blipFill>
          <a:blip r:embed="rId2"/>
          <a:stretch>
            <a:fillRect/>
          </a:stretch>
        </p:blipFill>
        <p:spPr>
          <a:xfrm>
            <a:off x="5398177" y="2348880"/>
            <a:ext cx="2888498" cy="3786889"/>
          </a:xfrm>
          <a:prstGeom prst="rect">
            <a:avLst/>
          </a:prstGeom>
          <a:ln>
            <a:solidFill>
              <a:schemeClr val="tx1"/>
            </a:solidFill>
          </a:ln>
        </p:spPr>
      </p:pic>
      <p:sp>
        <p:nvSpPr>
          <p:cNvPr id="5" name="Θέση κειμένου 1"/>
          <p:cNvSpPr txBox="1">
            <a:spLocks/>
          </p:cNvSpPr>
          <p:nvPr/>
        </p:nvSpPr>
        <p:spPr>
          <a:xfrm>
            <a:off x="6014334" y="1801713"/>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1.</a:t>
            </a:r>
            <a:endParaRPr lang="el-GR" sz="2800" dirty="0"/>
          </a:p>
          <a:p>
            <a:pPr marL="0" indent="0">
              <a:buNone/>
            </a:pPr>
            <a:endParaRPr lang="el-GR" sz="2800" dirty="0"/>
          </a:p>
        </p:txBody>
      </p:sp>
    </p:spTree>
    <p:extLst>
      <p:ext uri="{BB962C8B-B14F-4D97-AF65-F5344CB8AC3E}">
        <p14:creationId xmlns:p14="http://schemas.microsoft.com/office/powerpoint/2010/main" val="1361938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23528" y="1744906"/>
            <a:ext cx="5040560" cy="4320480"/>
          </a:xfrm>
        </p:spPr>
        <p:txBody>
          <a:bodyPr>
            <a:normAutofit fontScale="77500" lnSpcReduction="20000"/>
          </a:bodyPr>
          <a:lstStyle/>
          <a:p>
            <a:r>
              <a:rPr lang="el-GR" sz="3100" dirty="0"/>
              <a:t>Δεχόμενος την επιφοίτηση του Αγίου </a:t>
            </a:r>
            <a:r>
              <a:rPr lang="el-GR" sz="3100" dirty="0" smtClean="0"/>
              <a:t>Πνεύματος, με </a:t>
            </a:r>
            <a:r>
              <a:rPr lang="el-GR" sz="3100" dirty="0"/>
              <a:t>φωτοστέφανο </a:t>
            </a:r>
            <a:r>
              <a:rPr lang="el-GR" sz="3100" dirty="0" smtClean="0"/>
              <a:t>(Άγιος).</a:t>
            </a:r>
            <a:endParaRPr lang="el-GR" sz="3100" dirty="0"/>
          </a:p>
          <a:p>
            <a:r>
              <a:rPr lang="el-GR" sz="3100" dirty="0" smtClean="0"/>
              <a:t>Προληπτικές </a:t>
            </a:r>
            <a:r>
              <a:rPr lang="el-GR" sz="3100" dirty="0"/>
              <a:t>παρεμβάσεις απέναντι στο ενδεχόμενο αγιοποίησης του </a:t>
            </a:r>
            <a:r>
              <a:rPr lang="el-GR" sz="3100" dirty="0" smtClean="0"/>
              <a:t>Λούθηρου.</a:t>
            </a:r>
            <a:endParaRPr lang="el-GR" sz="3100" dirty="0"/>
          </a:p>
          <a:p>
            <a:r>
              <a:rPr lang="el-GR" sz="3100" dirty="0"/>
              <a:t>Ένας διάλογος ανάμεσα σε έναν πατέρα και ένα γιο σχετικά με τη διδασκαλία του Μ. Λούθηρου (1523</a:t>
            </a:r>
            <a:r>
              <a:rPr lang="el-GR" sz="3100" dirty="0" smtClean="0"/>
              <a:t>).</a:t>
            </a:r>
            <a:endParaRPr lang="el-GR" sz="3100" dirty="0"/>
          </a:p>
          <a:p>
            <a:r>
              <a:rPr lang="el-GR" sz="3100" dirty="0"/>
              <a:t>«Όχι καλός </a:t>
            </a:r>
            <a:r>
              <a:rPr lang="el-GR" sz="3100" dirty="0" err="1"/>
              <a:t>Μαρτινιστής</a:t>
            </a:r>
            <a:r>
              <a:rPr lang="el-GR" sz="3100" dirty="0"/>
              <a:t>, αλλά καλός χριστιανός</a:t>
            </a:r>
            <a:r>
              <a:rPr lang="el-GR" sz="3100" dirty="0" smtClean="0"/>
              <a:t>».</a:t>
            </a:r>
            <a:endParaRPr lang="el-GR" sz="3100" dirty="0"/>
          </a:p>
          <a:p>
            <a:endParaRPr lang="el-GR" dirty="0"/>
          </a:p>
        </p:txBody>
      </p:sp>
      <p:pic>
        <p:nvPicPr>
          <p:cNvPr id="4" name="Εικόνα 3"/>
          <p:cNvPicPr>
            <a:picLocks noChangeAspect="1"/>
          </p:cNvPicPr>
          <p:nvPr/>
        </p:nvPicPr>
        <p:blipFill>
          <a:blip r:embed="rId2"/>
          <a:stretch>
            <a:fillRect/>
          </a:stretch>
        </p:blipFill>
        <p:spPr>
          <a:xfrm>
            <a:off x="5580112" y="1744904"/>
            <a:ext cx="3042858" cy="4492408"/>
          </a:xfrm>
          <a:prstGeom prst="rect">
            <a:avLst/>
          </a:prstGeom>
          <a:ln>
            <a:solidFill>
              <a:schemeClr val="tx1"/>
            </a:solidFill>
          </a:ln>
        </p:spPr>
      </p:pic>
      <p:sp>
        <p:nvSpPr>
          <p:cNvPr id="5" name="Θέση κειμένου 1"/>
          <p:cNvSpPr txBox="1">
            <a:spLocks/>
          </p:cNvSpPr>
          <p:nvPr/>
        </p:nvSpPr>
        <p:spPr>
          <a:xfrm>
            <a:off x="6273449" y="1197737"/>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a:t>
            </a:r>
            <a:r>
              <a:rPr lang="en-US" sz="2800" dirty="0" smtClean="0"/>
              <a:t>.</a:t>
            </a:r>
            <a:endParaRPr lang="el-GR" sz="2800" dirty="0"/>
          </a:p>
          <a:p>
            <a:pPr marL="0" indent="0">
              <a:buNone/>
            </a:pPr>
            <a:endParaRPr lang="el-GR" sz="2800" dirty="0"/>
          </a:p>
        </p:txBody>
      </p:sp>
      <p:sp>
        <p:nvSpPr>
          <p:cNvPr id="6" name="Τίτλος 1"/>
          <p:cNvSpPr>
            <a:spLocks noGrp="1"/>
          </p:cNvSpPr>
          <p:nvPr>
            <p:ph type="title"/>
          </p:nvPr>
        </p:nvSpPr>
        <p:spPr>
          <a:xfrm>
            <a:off x="323528" y="188640"/>
            <a:ext cx="8229600" cy="1143000"/>
          </a:xfrm>
        </p:spPr>
        <p:txBody>
          <a:bodyPr/>
          <a:lstStyle/>
          <a:p>
            <a:r>
              <a:rPr lang="el-GR" dirty="0"/>
              <a:t>Εικόνες του </a:t>
            </a:r>
            <a:r>
              <a:rPr lang="el-GR" dirty="0" smtClean="0"/>
              <a:t>Λούθηρου 2</a:t>
            </a:r>
            <a:endParaRPr lang="el-GR" dirty="0"/>
          </a:p>
        </p:txBody>
      </p:sp>
    </p:spTree>
    <p:extLst>
      <p:ext uri="{BB962C8B-B14F-4D97-AF65-F5344CB8AC3E}">
        <p14:creationId xmlns:p14="http://schemas.microsoft.com/office/powerpoint/2010/main" val="3720735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err="1"/>
              <a:t>Εκκοσμικευτικές</a:t>
            </a:r>
            <a:r>
              <a:rPr lang="el-GR" dirty="0"/>
              <a:t> απεικονίσεις Λούθηρου</a:t>
            </a:r>
          </a:p>
        </p:txBody>
      </p:sp>
      <p:sp>
        <p:nvSpPr>
          <p:cNvPr id="3" name="Θέση περιεχομένου 2"/>
          <p:cNvSpPr>
            <a:spLocks noGrp="1"/>
          </p:cNvSpPr>
          <p:nvPr>
            <p:ph idx="1"/>
          </p:nvPr>
        </p:nvSpPr>
        <p:spPr>
          <a:xfrm>
            <a:off x="457200" y="2348880"/>
            <a:ext cx="4608512" cy="2016224"/>
          </a:xfrm>
        </p:spPr>
        <p:txBody>
          <a:bodyPr>
            <a:normAutofit fontScale="85000" lnSpcReduction="10000"/>
          </a:bodyPr>
          <a:lstStyle/>
          <a:p>
            <a:r>
              <a:rPr lang="el-GR" sz="2800" dirty="0"/>
              <a:t>Γερμανός Ηρακλής, μάχεται την πολυκέφαλη Ύ</a:t>
            </a:r>
            <a:r>
              <a:rPr lang="el-GR" sz="2800" dirty="0" smtClean="0"/>
              <a:t>δρα </a:t>
            </a:r>
            <a:r>
              <a:rPr lang="el-GR" sz="2800" dirty="0"/>
              <a:t>παγανιστών &amp; </a:t>
            </a:r>
            <a:r>
              <a:rPr lang="el-GR" sz="2800" dirty="0" smtClean="0"/>
              <a:t>σχολαστικών.</a:t>
            </a:r>
            <a:endParaRPr lang="el-GR" sz="2800" dirty="0"/>
          </a:p>
          <a:p>
            <a:r>
              <a:rPr lang="el-GR" sz="2800" dirty="0"/>
              <a:t>Εθνικός ήρωας, σε αναμέτρηση με την παπική </a:t>
            </a:r>
            <a:r>
              <a:rPr lang="el-GR" sz="2800" dirty="0" smtClean="0"/>
              <a:t>εξουσία.</a:t>
            </a:r>
            <a:endParaRPr lang="el-GR" sz="2800" dirty="0"/>
          </a:p>
          <a:p>
            <a:endParaRPr lang="el-GR" dirty="0"/>
          </a:p>
        </p:txBody>
      </p:sp>
      <p:pic>
        <p:nvPicPr>
          <p:cNvPr id="4" name="Εικόνα 3"/>
          <p:cNvPicPr>
            <a:picLocks noChangeAspect="1"/>
          </p:cNvPicPr>
          <p:nvPr/>
        </p:nvPicPr>
        <p:blipFill>
          <a:blip r:embed="rId2"/>
          <a:stretch>
            <a:fillRect/>
          </a:stretch>
        </p:blipFill>
        <p:spPr>
          <a:xfrm>
            <a:off x="5609664" y="1988840"/>
            <a:ext cx="3077136" cy="4335964"/>
          </a:xfrm>
          <a:prstGeom prst="rect">
            <a:avLst/>
          </a:prstGeom>
          <a:ln>
            <a:solidFill>
              <a:schemeClr val="tx1"/>
            </a:solidFill>
          </a:ln>
        </p:spPr>
      </p:pic>
      <p:sp>
        <p:nvSpPr>
          <p:cNvPr id="5" name="Θέση κειμένου 1"/>
          <p:cNvSpPr txBox="1">
            <a:spLocks/>
          </p:cNvSpPr>
          <p:nvPr/>
        </p:nvSpPr>
        <p:spPr>
          <a:xfrm>
            <a:off x="6320140" y="1417638"/>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990587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124744"/>
            <a:ext cx="6925642" cy="5191850"/>
          </a:xfrm>
          <a:prstGeom prst="rect">
            <a:avLst/>
          </a:prstGeom>
        </p:spPr>
      </p:pic>
      <p:sp>
        <p:nvSpPr>
          <p:cNvPr id="3" name="Θέση κειμένου 1"/>
          <p:cNvSpPr txBox="1">
            <a:spLocks/>
          </p:cNvSpPr>
          <p:nvPr/>
        </p:nvSpPr>
        <p:spPr>
          <a:xfrm>
            <a:off x="3966369" y="577577"/>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018846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556792"/>
            <a:ext cx="6058746" cy="4553585"/>
          </a:xfrm>
          <a:prstGeom prst="rect">
            <a:avLst/>
          </a:prstGeom>
        </p:spPr>
      </p:pic>
      <p:sp>
        <p:nvSpPr>
          <p:cNvPr id="3" name="Θέση κειμένου 1"/>
          <p:cNvSpPr txBox="1">
            <a:spLocks/>
          </p:cNvSpPr>
          <p:nvPr/>
        </p:nvSpPr>
        <p:spPr>
          <a:xfrm>
            <a:off x="3964969" y="1005725"/>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402499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1"/>
          <p:cNvPicPr>
            <a:picLocks noGrp="1" noChangeAspect="1"/>
          </p:cNvPicPr>
          <p:nvPr>
            <p:ph idx="1"/>
          </p:nvPr>
        </p:nvPicPr>
        <p:blipFill>
          <a:blip r:embed="rId2"/>
          <a:stretch>
            <a:fillRect/>
          </a:stretch>
        </p:blipFill>
        <p:spPr>
          <a:xfrm>
            <a:off x="2843808" y="1340768"/>
            <a:ext cx="3543502" cy="4814540"/>
          </a:xfrm>
          <a:prstGeom prst="rect">
            <a:avLst/>
          </a:prstGeom>
          <a:ln>
            <a:solidFill>
              <a:schemeClr val="tx1"/>
            </a:solidFill>
          </a:ln>
        </p:spPr>
      </p:pic>
      <p:sp>
        <p:nvSpPr>
          <p:cNvPr id="3" name="Θέση κειμένου 1"/>
          <p:cNvSpPr txBox="1">
            <a:spLocks/>
          </p:cNvSpPr>
          <p:nvPr/>
        </p:nvSpPr>
        <p:spPr>
          <a:xfrm>
            <a:off x="3787467" y="793601"/>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8866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5328592"/>
          </a:xfrm>
        </p:spPr>
        <p:txBody>
          <a:bodyPr>
            <a:normAutofit fontScale="70000" lnSpcReduction="20000"/>
          </a:bodyPr>
          <a:lstStyle/>
          <a:p>
            <a:pPr>
              <a:lnSpc>
                <a:spcPct val="110000"/>
              </a:lnSpc>
            </a:pPr>
            <a:r>
              <a:rPr lang="el-GR" altLang="el-GR" sz="3400" dirty="0" err="1">
                <a:latin typeface="Calibri" panose="020F0502020204030204" pitchFamily="34" charset="0"/>
              </a:rPr>
              <a:t>Johann</a:t>
            </a:r>
            <a:r>
              <a:rPr lang="el-GR" altLang="el-GR" sz="3400" dirty="0">
                <a:latin typeface="Calibri" panose="020F0502020204030204" pitchFamily="34" charset="0"/>
              </a:rPr>
              <a:t> </a:t>
            </a:r>
            <a:r>
              <a:rPr lang="el-GR" altLang="el-GR" sz="3400" dirty="0" err="1">
                <a:latin typeface="Calibri" panose="020F0502020204030204" pitchFamily="34" charset="0"/>
              </a:rPr>
              <a:t>Friedrich</a:t>
            </a:r>
            <a:r>
              <a:rPr lang="el-GR" altLang="el-GR" sz="3400" dirty="0">
                <a:latin typeface="Calibri" panose="020F0502020204030204" pitchFamily="34" charset="0"/>
              </a:rPr>
              <a:t> </a:t>
            </a:r>
            <a:r>
              <a:rPr lang="el-GR" altLang="el-GR" sz="3400" dirty="0" err="1">
                <a:latin typeface="Calibri" panose="020F0502020204030204" pitchFamily="34" charset="0"/>
              </a:rPr>
              <a:t>Coelestin</a:t>
            </a:r>
            <a:r>
              <a:rPr lang="el-GR" altLang="el-GR" sz="3400" dirty="0">
                <a:latin typeface="Calibri" panose="020F0502020204030204" pitchFamily="34" charset="0"/>
              </a:rPr>
              <a:t>, καθηγητής αρχαίων ελληνικών στο πανεπιστήμιο της </a:t>
            </a:r>
            <a:r>
              <a:rPr lang="el-GR" altLang="el-GR" sz="3400" dirty="0" err="1">
                <a:latin typeface="Calibri" panose="020F0502020204030204" pitchFamily="34" charset="0"/>
              </a:rPr>
              <a:t>Ιένα</a:t>
            </a:r>
            <a:r>
              <a:rPr lang="el-GR" altLang="el-GR" sz="3400" dirty="0">
                <a:latin typeface="Calibri" panose="020F0502020204030204" pitchFamily="34" charset="0"/>
              </a:rPr>
              <a:t>, </a:t>
            </a:r>
            <a:r>
              <a:rPr lang="el-GR" altLang="el-GR" sz="3400" dirty="0" err="1">
                <a:latin typeface="Calibri" panose="020F0502020204030204" pitchFamily="34" charset="0"/>
              </a:rPr>
              <a:t>γνησιο</a:t>
            </a:r>
            <a:r>
              <a:rPr lang="el-GR" altLang="el-GR" sz="3400" dirty="0">
                <a:latin typeface="Calibri" panose="020F0502020204030204" pitchFamily="34" charset="0"/>
              </a:rPr>
              <a:t>-λουθηρανός, διώκεται και καταλήγει στο </a:t>
            </a:r>
            <a:r>
              <a:rPr lang="el-GR" altLang="el-GR" sz="3400" dirty="0" err="1">
                <a:latin typeface="Calibri" panose="020F0502020204030204" pitchFamily="34" charset="0"/>
              </a:rPr>
              <a:t>Παλατινάτο</a:t>
            </a:r>
            <a:r>
              <a:rPr lang="el-GR" altLang="el-GR" sz="3400" dirty="0">
                <a:latin typeface="Calibri" panose="020F0502020204030204" pitchFamily="34" charset="0"/>
              </a:rPr>
              <a:t> του </a:t>
            </a:r>
            <a:r>
              <a:rPr lang="el-GR" altLang="el-GR" sz="3400" dirty="0" err="1">
                <a:latin typeface="Calibri" panose="020F0502020204030204" pitchFamily="34" charset="0"/>
              </a:rPr>
              <a:t>Neuburg</a:t>
            </a:r>
            <a:r>
              <a:rPr lang="el-GR" altLang="el-GR" sz="3400" dirty="0">
                <a:latin typeface="Calibri" panose="020F0502020204030204" pitchFamily="34" charset="0"/>
              </a:rPr>
              <a:t>.</a:t>
            </a:r>
          </a:p>
          <a:p>
            <a:pPr>
              <a:lnSpc>
                <a:spcPct val="110000"/>
              </a:lnSpc>
            </a:pPr>
            <a:r>
              <a:rPr lang="el-GR" altLang="el-GR" sz="3400" dirty="0">
                <a:latin typeface="Calibri" panose="020F0502020204030204" pitchFamily="34" charset="0"/>
              </a:rPr>
              <a:t>Περί του </a:t>
            </a:r>
            <a:r>
              <a:rPr lang="el-GR" altLang="el-GR" sz="3400" dirty="0" smtClean="0">
                <a:latin typeface="Calibri" panose="020F0502020204030204" pitchFamily="34" charset="0"/>
              </a:rPr>
              <a:t>επαγ</a:t>
            </a:r>
            <a:r>
              <a:rPr lang="el-GR" altLang="el-GR" sz="3400" dirty="0">
                <a:latin typeface="Calibri" panose="020F0502020204030204" pitchFamily="34" charset="0"/>
              </a:rPr>
              <a:t>γ</a:t>
            </a:r>
            <a:r>
              <a:rPr lang="el-GR" altLang="el-GR" sz="3400" dirty="0" smtClean="0">
                <a:latin typeface="Calibri" panose="020F0502020204030204" pitchFamily="34" charset="0"/>
              </a:rPr>
              <a:t>έλματος </a:t>
            </a:r>
            <a:r>
              <a:rPr lang="el-GR" altLang="el-GR" sz="3400" dirty="0">
                <a:latin typeface="Calibri" panose="020F0502020204030204" pitchFamily="34" charset="0"/>
              </a:rPr>
              <a:t>των βιβλιοπωλών (</a:t>
            </a:r>
            <a:r>
              <a:rPr lang="el-GR" altLang="el-GR" sz="3400" dirty="0" err="1">
                <a:latin typeface="Calibri" panose="020F0502020204030204" pitchFamily="34" charset="0"/>
              </a:rPr>
              <a:t>Von</a:t>
            </a:r>
            <a:r>
              <a:rPr lang="el-GR" altLang="el-GR" sz="3400" dirty="0">
                <a:latin typeface="Calibri" panose="020F0502020204030204" pitchFamily="34" charset="0"/>
              </a:rPr>
              <a:t> </a:t>
            </a:r>
            <a:r>
              <a:rPr lang="el-GR" altLang="el-GR" sz="3400" dirty="0" err="1">
                <a:latin typeface="Calibri" panose="020F0502020204030204" pitchFamily="34" charset="0"/>
              </a:rPr>
              <a:t>Buchhendlern</a:t>
            </a:r>
            <a:r>
              <a:rPr lang="el-GR" altLang="el-GR" sz="3400" dirty="0" smtClean="0">
                <a:latin typeface="Calibri" panose="020F0502020204030204" pitchFamily="34" charset="0"/>
              </a:rPr>
              <a:t>).</a:t>
            </a:r>
            <a:endParaRPr lang="el-GR" altLang="el-GR" sz="3400" dirty="0">
              <a:latin typeface="Calibri" panose="020F0502020204030204" pitchFamily="34" charset="0"/>
            </a:endParaRPr>
          </a:p>
          <a:p>
            <a:pPr>
              <a:lnSpc>
                <a:spcPct val="110000"/>
              </a:lnSpc>
            </a:pPr>
            <a:r>
              <a:rPr lang="el-GR" altLang="el-GR" sz="3400" dirty="0">
                <a:latin typeface="Calibri" panose="020F0502020204030204" pitchFamily="34" charset="0"/>
              </a:rPr>
              <a:t>Η τυπογραφική τέχνη, «μέγα δώρο και προνόμιο που ο Θεός προσέφερε σε αυτούς, τους τελικούς καιρούς. Είχε παραμείνει άγνωστη για χιλιάδες χρόνια, όμως ο Θεός αποκάλυψε και προσέφερε το δώρο αυτό, αρχικά στο γερμανικό έθνος ώστε, μαζί με άλλες καλές και χρήσιμες απεικονίσεις, γραπτά και βιβλία, οι τυπογράφοι να εκδίδουν ιδιαίτερα εκείνα τα έργα που φανερώνουν την κρυμμένη από καιρό αλήθεια του Ευαγγελίου</a:t>
            </a:r>
            <a:r>
              <a:rPr lang="el-GR" altLang="el-GR" sz="3400" dirty="0" smtClean="0">
                <a:latin typeface="Calibri" panose="020F0502020204030204" pitchFamily="34" charset="0"/>
              </a:rPr>
              <a:t>».</a:t>
            </a:r>
            <a:endParaRPr lang="el-GR" altLang="el-GR" sz="3400" dirty="0">
              <a:latin typeface="Calibri" panose="020F0502020204030204" pitchFamily="34" charset="0"/>
            </a:endParaRPr>
          </a:p>
          <a:p>
            <a:pPr>
              <a:lnSpc>
                <a:spcPct val="110000"/>
              </a:lnSpc>
            </a:pPr>
            <a:r>
              <a:rPr lang="el-GR" altLang="el-GR" sz="3400" dirty="0">
                <a:latin typeface="Calibri" panose="020F0502020204030204" pitchFamily="34" charset="0"/>
              </a:rPr>
              <a:t>Η τυπογραφία, «μαρτυρία για όλους τους λαούς</a:t>
            </a:r>
            <a:r>
              <a:rPr lang="el-GR" altLang="el-GR" sz="3400" dirty="0" smtClean="0">
                <a:latin typeface="Calibri" panose="020F0502020204030204" pitchFamily="34" charset="0"/>
              </a:rPr>
              <a:t>».</a:t>
            </a:r>
            <a:endParaRPr lang="el-GR" altLang="el-GR" sz="3400" dirty="0">
              <a:latin typeface="Calibri" panose="020F0502020204030204" pitchFamily="34" charset="0"/>
            </a:endParaRPr>
          </a:p>
          <a:p>
            <a:pPr marL="0" indent="0">
              <a:buNone/>
            </a:pPr>
            <a:endParaRPr lang="el-GR" dirty="0"/>
          </a:p>
        </p:txBody>
      </p:sp>
      <p:sp>
        <p:nvSpPr>
          <p:cNvPr id="4" name="Title 1"/>
          <p:cNvSpPr>
            <a:spLocks noGrp="1"/>
          </p:cNvSpPr>
          <p:nvPr>
            <p:ph type="title"/>
          </p:nvPr>
        </p:nvSpPr>
        <p:spPr>
          <a:xfrm>
            <a:off x="251520" y="274638"/>
            <a:ext cx="8435280" cy="778098"/>
          </a:xfrm>
        </p:spPr>
        <p:txBody>
          <a:bodyPr>
            <a:noAutofit/>
          </a:bodyPr>
          <a:lstStyle/>
          <a:p>
            <a:r>
              <a:rPr lang="el-GR" sz="3600" dirty="0" smtClean="0"/>
              <a:t>Εισαγωγή</a:t>
            </a:r>
            <a:endParaRPr lang="el-GR" sz="3600" dirty="0"/>
          </a:p>
        </p:txBody>
      </p:sp>
    </p:spTree>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744" y="1277170"/>
            <a:ext cx="4752528" cy="4888544"/>
          </a:xfrm>
          <a:ln>
            <a:solidFill>
              <a:schemeClr val="tx1"/>
            </a:solidFill>
          </a:ln>
        </p:spPr>
      </p:pic>
      <p:sp>
        <p:nvSpPr>
          <p:cNvPr id="4" name="Θέση κειμένου 1"/>
          <p:cNvSpPr txBox="1">
            <a:spLocks/>
          </p:cNvSpPr>
          <p:nvPr/>
        </p:nvSpPr>
        <p:spPr>
          <a:xfrm>
            <a:off x="3815916" y="730003"/>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909625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Λουθηρανική Βίβλος</a:t>
            </a:r>
            <a:br>
              <a:rPr lang="el-GR" dirty="0"/>
            </a:br>
            <a:endParaRPr lang="el-GR" dirty="0"/>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5816" y="1417638"/>
            <a:ext cx="3685109" cy="4978009"/>
          </a:xfrm>
          <a:ln>
            <a:solidFill>
              <a:schemeClr val="tx1"/>
            </a:solidFill>
          </a:ln>
        </p:spPr>
      </p:pic>
      <p:sp>
        <p:nvSpPr>
          <p:cNvPr id="4" name="Θέση κειμένου 1"/>
          <p:cNvSpPr txBox="1">
            <a:spLocks/>
          </p:cNvSpPr>
          <p:nvPr/>
        </p:nvSpPr>
        <p:spPr>
          <a:xfrm>
            <a:off x="3930278" y="870471"/>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8</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301657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3768" y="1052736"/>
            <a:ext cx="4435172" cy="5224075"/>
          </a:xfrm>
          <a:ln>
            <a:solidFill>
              <a:schemeClr val="tx1"/>
            </a:solidFill>
          </a:ln>
        </p:spPr>
      </p:pic>
      <p:sp>
        <p:nvSpPr>
          <p:cNvPr id="3" name="Θέση κειμένου 1"/>
          <p:cNvSpPr txBox="1">
            <a:spLocks/>
          </p:cNvSpPr>
          <p:nvPr/>
        </p:nvSpPr>
        <p:spPr>
          <a:xfrm>
            <a:off x="3873262" y="505569"/>
            <a:ext cx="1656184"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295986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fr-FR" dirty="0" err="1" smtClean="0"/>
              <a:t>Flugschriften</a:t>
            </a:r>
            <a:r>
              <a:rPr lang="el-GR" dirty="0" smtClean="0"/>
              <a:t> 1</a:t>
            </a:r>
            <a:endParaRPr lang="el-GR" dirty="0"/>
          </a:p>
        </p:txBody>
      </p:sp>
      <p:sp>
        <p:nvSpPr>
          <p:cNvPr id="3" name="Θέση περιεχομένου 2"/>
          <p:cNvSpPr>
            <a:spLocks noGrp="1"/>
          </p:cNvSpPr>
          <p:nvPr>
            <p:ph idx="1"/>
          </p:nvPr>
        </p:nvSpPr>
        <p:spPr>
          <a:xfrm>
            <a:off x="439624" y="2060848"/>
            <a:ext cx="8229600" cy="2664295"/>
          </a:xfrm>
        </p:spPr>
        <p:txBody>
          <a:bodyPr>
            <a:normAutofit fontScale="85000" lnSpcReduction="20000"/>
          </a:bodyPr>
          <a:lstStyle/>
          <a:p>
            <a:pPr>
              <a:lnSpc>
                <a:spcPct val="120000"/>
              </a:lnSpc>
            </a:pPr>
            <a:r>
              <a:rPr lang="el-GR" sz="2800" dirty="0"/>
              <a:t>Μέγεθος </a:t>
            </a:r>
            <a:r>
              <a:rPr lang="el-GR" sz="2800" dirty="0" err="1"/>
              <a:t>quarto</a:t>
            </a:r>
            <a:r>
              <a:rPr lang="el-GR" sz="2800" dirty="0"/>
              <a:t>, έως και 32 σελίδες, διακοσμημένα με ξυλογραφία, συνοδευτική του </a:t>
            </a:r>
            <a:r>
              <a:rPr lang="el-GR" sz="2800" dirty="0" smtClean="0"/>
              <a:t>τίτλου.</a:t>
            </a:r>
            <a:endParaRPr lang="el-GR" sz="2800" dirty="0"/>
          </a:p>
          <a:p>
            <a:pPr>
              <a:lnSpc>
                <a:spcPct val="120000"/>
              </a:lnSpc>
            </a:pPr>
            <a:r>
              <a:rPr lang="el-GR" sz="2800" dirty="0"/>
              <a:t>Κόστος, Μ.Ο. 1/3 μισθού ειδικευόμενου τεχνίτη (1 χήνα, 1 </a:t>
            </a:r>
            <a:r>
              <a:rPr lang="el-GR" sz="2800" dirty="0" err="1"/>
              <a:t>kg</a:t>
            </a:r>
            <a:r>
              <a:rPr lang="el-GR" sz="2800" dirty="0"/>
              <a:t> βοδινό, 1 λίμπρα κερί</a:t>
            </a:r>
            <a:r>
              <a:rPr lang="el-GR" sz="2800" dirty="0" smtClean="0"/>
              <a:t>).</a:t>
            </a:r>
            <a:endParaRPr lang="el-GR" sz="2800" dirty="0"/>
          </a:p>
          <a:p>
            <a:pPr>
              <a:lnSpc>
                <a:spcPct val="120000"/>
              </a:lnSpc>
            </a:pPr>
            <a:r>
              <a:rPr lang="el-GR" sz="2800" dirty="0"/>
              <a:t>Εκτεταμένη χρήση του μέσου από τον </a:t>
            </a:r>
            <a:r>
              <a:rPr lang="el-GR" sz="2800" dirty="0" err="1"/>
              <a:t>Mαξιμιλιανό</a:t>
            </a:r>
            <a:r>
              <a:rPr lang="el-GR" sz="2800" dirty="0"/>
              <a:t> Β΄ (υπόθεση </a:t>
            </a:r>
            <a:r>
              <a:rPr lang="el-GR" sz="2800" dirty="0" err="1"/>
              <a:t>Reuchlin</a:t>
            </a:r>
            <a:r>
              <a:rPr lang="el-GR" sz="2800" dirty="0"/>
              <a:t>, τουρκική απειλή</a:t>
            </a:r>
            <a:r>
              <a:rPr lang="el-GR" sz="2800" dirty="0" smtClean="0"/>
              <a:t>).</a:t>
            </a:r>
            <a:endParaRPr lang="el-GR" sz="2800" dirty="0"/>
          </a:p>
          <a:p>
            <a:endParaRPr lang="el-GR" dirty="0"/>
          </a:p>
        </p:txBody>
      </p:sp>
    </p:spTree>
    <p:extLst>
      <p:ext uri="{BB962C8B-B14F-4D97-AF65-F5344CB8AC3E}">
        <p14:creationId xmlns:p14="http://schemas.microsoft.com/office/powerpoint/2010/main" val="1081463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fr-FR" dirty="0" err="1" smtClean="0"/>
              <a:t>Flugschriften</a:t>
            </a:r>
            <a:r>
              <a:rPr lang="el-GR" dirty="0" smtClean="0"/>
              <a:t> 2</a:t>
            </a:r>
            <a:endParaRPr lang="el-GR" dirty="0"/>
          </a:p>
        </p:txBody>
      </p:sp>
      <p:sp>
        <p:nvSpPr>
          <p:cNvPr id="3" name="Θέση περιεχομένου 2"/>
          <p:cNvSpPr>
            <a:spLocks noGrp="1"/>
          </p:cNvSpPr>
          <p:nvPr>
            <p:ph idx="1"/>
          </p:nvPr>
        </p:nvSpPr>
        <p:spPr>
          <a:xfrm>
            <a:off x="474701" y="1700808"/>
            <a:ext cx="8229600" cy="4373785"/>
          </a:xfrm>
        </p:spPr>
        <p:txBody>
          <a:bodyPr>
            <a:normAutofit fontScale="70000" lnSpcReduction="20000"/>
          </a:bodyPr>
          <a:lstStyle/>
          <a:p>
            <a:pPr>
              <a:lnSpc>
                <a:spcPct val="120000"/>
              </a:lnSpc>
            </a:pPr>
            <a:r>
              <a:rPr lang="el-GR" sz="3400" dirty="0" smtClean="0"/>
              <a:t>1500-1530</a:t>
            </a:r>
            <a:r>
              <a:rPr lang="el-GR" sz="3400" dirty="0"/>
              <a:t>: περίπου 10.000 εκδόσεις (πρώτες &amp; επανεκδόσεις</a:t>
            </a:r>
            <a:r>
              <a:rPr lang="el-GR" sz="3400" dirty="0" smtClean="0"/>
              <a:t>).</a:t>
            </a:r>
            <a:endParaRPr lang="el-GR" sz="3400" dirty="0"/>
          </a:p>
          <a:p>
            <a:pPr>
              <a:lnSpc>
                <a:spcPct val="120000"/>
              </a:lnSpc>
            </a:pPr>
            <a:r>
              <a:rPr lang="el-GR" sz="3400" dirty="0"/>
              <a:t>1520-1526: τα τρία τέταρτα της έντυπης </a:t>
            </a:r>
            <a:r>
              <a:rPr lang="el-GR" sz="3400" dirty="0" smtClean="0"/>
              <a:t>παραγωγής.</a:t>
            </a:r>
            <a:endParaRPr lang="el-GR" sz="3400" dirty="0"/>
          </a:p>
          <a:p>
            <a:pPr>
              <a:lnSpc>
                <a:spcPct val="120000"/>
              </a:lnSpc>
            </a:pPr>
            <a:r>
              <a:rPr lang="el-GR" sz="3400" dirty="0"/>
              <a:t>Μαρτίνος Λούθηρος: 20%  της συνολικής </a:t>
            </a:r>
            <a:r>
              <a:rPr lang="el-GR" sz="3400" dirty="0" smtClean="0"/>
              <a:t>παραγωγής.</a:t>
            </a:r>
            <a:endParaRPr lang="el-GR" sz="3400" dirty="0"/>
          </a:p>
          <a:p>
            <a:pPr>
              <a:lnSpc>
                <a:spcPct val="120000"/>
              </a:lnSpc>
            </a:pPr>
            <a:r>
              <a:rPr lang="el-GR" sz="3400" dirty="0"/>
              <a:t>Λουθηρανικά </a:t>
            </a:r>
            <a:r>
              <a:rPr lang="el-GR" sz="3400" dirty="0" smtClean="0"/>
              <a:t>κείμενα.</a:t>
            </a:r>
            <a:endParaRPr lang="el-GR" sz="3400" dirty="0"/>
          </a:p>
          <a:p>
            <a:pPr>
              <a:lnSpc>
                <a:spcPct val="120000"/>
              </a:lnSpc>
            </a:pPr>
            <a:r>
              <a:rPr lang="el-GR" sz="3400" dirty="0"/>
              <a:t>1518, 87 </a:t>
            </a:r>
            <a:r>
              <a:rPr lang="el-GR" sz="3400" dirty="0" smtClean="0"/>
              <a:t>εκδόσεις.</a:t>
            </a:r>
            <a:endParaRPr lang="el-GR" sz="3400" dirty="0"/>
          </a:p>
          <a:p>
            <a:pPr>
              <a:lnSpc>
                <a:spcPct val="120000"/>
              </a:lnSpc>
            </a:pPr>
            <a:r>
              <a:rPr lang="el-GR" sz="3400" dirty="0"/>
              <a:t>1523, 390 </a:t>
            </a:r>
            <a:r>
              <a:rPr lang="el-GR" sz="3400" dirty="0" smtClean="0"/>
              <a:t>εκδόσεις.</a:t>
            </a:r>
            <a:endParaRPr lang="el-GR" sz="3400" dirty="0"/>
          </a:p>
          <a:p>
            <a:pPr>
              <a:lnSpc>
                <a:spcPct val="120000"/>
              </a:lnSpc>
            </a:pPr>
            <a:r>
              <a:rPr lang="el-GR" sz="3400" dirty="0"/>
              <a:t>1520-1526: 6.000 εκδόσεις, 6.600.000 αντίτυπα (</a:t>
            </a:r>
            <a:r>
              <a:rPr lang="el-GR" sz="3400" dirty="0" err="1"/>
              <a:t>minimum</a:t>
            </a:r>
            <a:r>
              <a:rPr lang="el-GR" sz="3400" dirty="0" smtClean="0"/>
              <a:t>).</a:t>
            </a:r>
            <a:endParaRPr lang="el-GR" sz="3400" dirty="0"/>
          </a:p>
          <a:p>
            <a:endParaRPr lang="el-GR" dirty="0"/>
          </a:p>
        </p:txBody>
      </p:sp>
    </p:spTree>
    <p:extLst>
      <p:ext uri="{BB962C8B-B14F-4D97-AF65-F5344CB8AC3E}">
        <p14:creationId xmlns:p14="http://schemas.microsoft.com/office/powerpoint/2010/main" val="956289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851" y="116632"/>
            <a:ext cx="9227368" cy="1143000"/>
          </a:xfrm>
        </p:spPr>
        <p:txBody>
          <a:bodyPr>
            <a:noAutofit/>
          </a:bodyPr>
          <a:lstStyle/>
          <a:p>
            <a:r>
              <a:rPr lang="el-GR" sz="3600" dirty="0"/>
              <a:t>Οι εχθροί του </a:t>
            </a:r>
            <a:r>
              <a:rPr lang="el-GR" sz="3600" dirty="0" smtClean="0"/>
              <a:t>Ευαγγελίου.</a:t>
            </a:r>
            <a:r>
              <a:rPr lang="el-GR" sz="3600" dirty="0"/>
              <a:t/>
            </a:r>
            <a:br>
              <a:rPr lang="el-GR" sz="3600" dirty="0"/>
            </a:br>
            <a:r>
              <a:rPr lang="el-GR" sz="3600" dirty="0" err="1"/>
              <a:t>Leonhard</a:t>
            </a:r>
            <a:r>
              <a:rPr lang="el-GR" sz="3600" dirty="0"/>
              <a:t> </a:t>
            </a:r>
            <a:r>
              <a:rPr lang="el-GR" sz="3600" dirty="0" err="1"/>
              <a:t>Beck</a:t>
            </a:r>
            <a:r>
              <a:rPr lang="el-GR" sz="3600" dirty="0"/>
              <a:t> (1523) Ο Μοναχός &amp; ο γάιδαρος</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2060848"/>
            <a:ext cx="5862123" cy="4166468"/>
          </a:xfrm>
          <a:ln>
            <a:solidFill>
              <a:schemeClr val="tx1"/>
            </a:solidFill>
          </a:ln>
        </p:spPr>
      </p:pic>
      <p:sp>
        <p:nvSpPr>
          <p:cNvPr id="5" name="Θέση κειμένου 1"/>
          <p:cNvSpPr txBox="1">
            <a:spLocks/>
          </p:cNvSpPr>
          <p:nvPr/>
        </p:nvSpPr>
        <p:spPr>
          <a:xfrm>
            <a:off x="3866656" y="1510349"/>
            <a:ext cx="1713455"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10</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545048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err="1"/>
              <a:t>Hans</a:t>
            </a:r>
            <a:r>
              <a:rPr lang="el-GR" dirty="0"/>
              <a:t> </a:t>
            </a:r>
            <a:r>
              <a:rPr lang="el-GR" dirty="0" err="1"/>
              <a:t>Sebald</a:t>
            </a:r>
            <a:r>
              <a:rPr lang="el-GR" dirty="0"/>
              <a:t> </a:t>
            </a:r>
            <a:r>
              <a:rPr lang="el-GR" dirty="0" err="1"/>
              <a:t>Behem</a:t>
            </a:r>
            <a:r>
              <a:rPr lang="el-GR" dirty="0"/>
              <a:t> (1521) Αλαζονεία, λαγνεία, φιλαργυρία, οδηγούν μοναχό</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9692" y="2348880"/>
            <a:ext cx="5544615" cy="3860259"/>
          </a:xfrm>
          <a:ln>
            <a:solidFill>
              <a:schemeClr val="tx1"/>
            </a:solidFill>
          </a:ln>
        </p:spPr>
      </p:pic>
      <p:sp>
        <p:nvSpPr>
          <p:cNvPr id="5" name="Θέση κειμένου 1"/>
          <p:cNvSpPr txBox="1">
            <a:spLocks/>
          </p:cNvSpPr>
          <p:nvPr/>
        </p:nvSpPr>
        <p:spPr>
          <a:xfrm>
            <a:off x="3743906" y="1785503"/>
            <a:ext cx="1836205"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690379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200" dirty="0"/>
              <a:t>Χρήση θεμάτων από τη λαϊκή κουλτούρα</a:t>
            </a:r>
            <a:br>
              <a:rPr lang="el-GR" sz="3200" dirty="0"/>
            </a:br>
            <a:r>
              <a:rPr lang="el-GR" sz="3200" dirty="0"/>
              <a:t>Έρασμος, </a:t>
            </a:r>
            <a:r>
              <a:rPr lang="el-GR" sz="3200" dirty="0" err="1"/>
              <a:t>Έγκώμιον</a:t>
            </a:r>
            <a:r>
              <a:rPr lang="el-GR" sz="3200" dirty="0"/>
              <a:t> </a:t>
            </a:r>
            <a:r>
              <a:rPr lang="el-GR" sz="3200" dirty="0" err="1"/>
              <a:t>Μωρείας</a:t>
            </a:r>
            <a:r>
              <a:rPr lang="el-GR" sz="3200" dirty="0"/>
              <a:t/>
            </a:r>
            <a:br>
              <a:rPr lang="el-GR" sz="3200" dirty="0"/>
            </a:br>
            <a:r>
              <a:rPr lang="el-GR" sz="3200" dirty="0"/>
              <a:t>Λουθηρανικό </a:t>
            </a:r>
            <a:r>
              <a:rPr lang="el-GR" sz="3200" dirty="0" err="1"/>
              <a:t>strebkatz</a:t>
            </a:r>
            <a:endParaRPr lang="el-GR" sz="3200" dirty="0"/>
          </a:p>
        </p:txBody>
      </p:sp>
      <p:pic>
        <p:nvPicPr>
          <p:cNvPr id="4" name="Θέση περιεχομένου 3"/>
          <p:cNvPicPr>
            <a:picLocks noGrp="1" noChangeAspect="1"/>
          </p:cNvPicPr>
          <p:nvPr>
            <p:ph idx="1"/>
          </p:nvPr>
        </p:nvPicPr>
        <p:blipFill>
          <a:blip r:embed="rId2"/>
          <a:stretch>
            <a:fillRect/>
          </a:stretch>
        </p:blipFill>
        <p:spPr>
          <a:xfrm>
            <a:off x="2123728" y="2420888"/>
            <a:ext cx="5297239" cy="3807147"/>
          </a:xfrm>
          <a:prstGeom prst="rect">
            <a:avLst/>
          </a:prstGeom>
          <a:ln>
            <a:solidFill>
              <a:schemeClr val="tx1"/>
            </a:solidFill>
          </a:ln>
        </p:spPr>
      </p:pic>
      <p:sp>
        <p:nvSpPr>
          <p:cNvPr id="5" name="Θέση κειμένου 1"/>
          <p:cNvSpPr txBox="1">
            <a:spLocks/>
          </p:cNvSpPr>
          <p:nvPr/>
        </p:nvSpPr>
        <p:spPr>
          <a:xfrm>
            <a:off x="3944254" y="1873721"/>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12</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4116878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9832" y="1484784"/>
            <a:ext cx="2880320" cy="4789925"/>
          </a:xfrm>
          <a:ln>
            <a:solidFill>
              <a:schemeClr val="tx1"/>
            </a:solidFill>
          </a:ln>
        </p:spPr>
      </p:pic>
      <p:sp>
        <p:nvSpPr>
          <p:cNvPr id="3" name="Θέση κειμένου 1"/>
          <p:cNvSpPr txBox="1">
            <a:spLocks/>
          </p:cNvSpPr>
          <p:nvPr/>
        </p:nvSpPr>
        <p:spPr>
          <a:xfrm>
            <a:off x="3610055" y="915004"/>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16528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1700808"/>
            <a:ext cx="5616624" cy="4236167"/>
          </a:xfrm>
          <a:ln>
            <a:solidFill>
              <a:schemeClr val="tx1"/>
            </a:solidFill>
          </a:ln>
        </p:spPr>
      </p:pic>
      <p:sp>
        <p:nvSpPr>
          <p:cNvPr id="3" name="Θέση κειμένου 1"/>
          <p:cNvSpPr txBox="1">
            <a:spLocks/>
          </p:cNvSpPr>
          <p:nvPr/>
        </p:nvSpPr>
        <p:spPr>
          <a:xfrm>
            <a:off x="3754071" y="1153641"/>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182014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435280" cy="1143000"/>
          </a:xfrm>
        </p:spPr>
        <p:txBody>
          <a:bodyPr>
            <a:noAutofit/>
          </a:bodyPr>
          <a:lstStyle/>
          <a:p>
            <a:r>
              <a:rPr lang="el-GR" sz="3600" dirty="0"/>
              <a:t>Τυπογράφοι </a:t>
            </a:r>
            <a:r>
              <a:rPr lang="el-GR" sz="3600" dirty="0" smtClean="0"/>
              <a:t>και βιβλιοπώλες </a:t>
            </a:r>
            <a:r>
              <a:rPr lang="el-GR" sz="3600" dirty="0"/>
              <a:t>«οχήματα, εργαλεία και όπλα του Θεού</a:t>
            </a:r>
            <a:r>
              <a:rPr lang="el-GR" sz="3600" dirty="0" smtClean="0"/>
              <a:t>» 1</a:t>
            </a:r>
            <a:endParaRPr lang="el-GR" sz="3600" dirty="0"/>
          </a:p>
        </p:txBody>
      </p:sp>
      <p:sp>
        <p:nvSpPr>
          <p:cNvPr id="3" name="Content Placeholder 2"/>
          <p:cNvSpPr>
            <a:spLocks noGrp="1"/>
          </p:cNvSpPr>
          <p:nvPr>
            <p:ph idx="1"/>
          </p:nvPr>
        </p:nvSpPr>
        <p:spPr>
          <a:xfrm>
            <a:off x="457200" y="1628800"/>
            <a:ext cx="8229600" cy="4680520"/>
          </a:xfrm>
        </p:spPr>
        <p:txBody>
          <a:bodyPr>
            <a:normAutofit fontScale="77500" lnSpcReduction="20000"/>
          </a:bodyPr>
          <a:lstStyle/>
          <a:p>
            <a:pPr>
              <a:lnSpc>
                <a:spcPct val="120000"/>
              </a:lnSpc>
            </a:pPr>
            <a:r>
              <a:rPr lang="el-GR" sz="3100" dirty="0"/>
              <a:t>Θα πρέπει να αποφεύγουν την προώθηση βλαβερών, δηλητηριωδών </a:t>
            </a:r>
            <a:r>
              <a:rPr lang="el-GR" sz="3100" dirty="0" smtClean="0"/>
              <a:t>κειμένων.</a:t>
            </a:r>
            <a:endParaRPr lang="el-GR" sz="3100" dirty="0"/>
          </a:p>
          <a:p>
            <a:pPr>
              <a:lnSpc>
                <a:spcPct val="120000"/>
              </a:lnSpc>
            </a:pPr>
            <a:r>
              <a:rPr lang="el-GR" sz="3100" dirty="0"/>
              <a:t>Παράβαση του κανόνα, ευθεία παράβαση της Θείας Βούλησης, η οποία και εγκατέστησε τους βιβλιοπώλες &amp; τυπογράφους στο επάγγελμά </a:t>
            </a:r>
            <a:r>
              <a:rPr lang="el-GR" sz="3100" dirty="0" smtClean="0"/>
              <a:t>τους.</a:t>
            </a:r>
            <a:endParaRPr lang="el-GR" sz="3100" dirty="0"/>
          </a:p>
          <a:p>
            <a:pPr>
              <a:lnSpc>
                <a:spcPct val="120000"/>
              </a:lnSpc>
            </a:pPr>
            <a:r>
              <a:rPr lang="el-GR" sz="3100" dirty="0"/>
              <a:t>Αν δεν είναι σίγουροι για το περιεχόμενο των υπό έκδοση έργων, οφείλουν να στραφούν στους λογοκριτές των αρχών, στους τοπικούς πάστορες και </a:t>
            </a:r>
            <a:r>
              <a:rPr lang="el-GR" sz="3100" dirty="0" smtClean="0"/>
              <a:t>δασκάλους.</a:t>
            </a:r>
            <a:endParaRPr lang="el-GR" sz="3100" dirty="0"/>
          </a:p>
          <a:p>
            <a:pPr>
              <a:lnSpc>
                <a:spcPct val="120000"/>
              </a:lnSpc>
            </a:pPr>
            <a:r>
              <a:rPr lang="el-GR" sz="3100" dirty="0"/>
              <a:t>ΕΝΑΝΤΙΩΣΗ ΣΕ: </a:t>
            </a:r>
            <a:r>
              <a:rPr lang="el-GR" sz="3100" dirty="0" smtClean="0"/>
              <a:t>Λιβελλογραφήματα</a:t>
            </a:r>
            <a:r>
              <a:rPr lang="el-GR" sz="3100" dirty="0"/>
              <a:t>, προσβλητικές απεικονίσεις, ειδωλολατρικές διατριβές, σατιρικά κείμενα &amp; </a:t>
            </a:r>
            <a:r>
              <a:rPr lang="el-GR" sz="3100" dirty="0" smtClean="0"/>
              <a:t>ποιήματα.</a:t>
            </a:r>
            <a:endParaRPr lang="el-GR" sz="3100" dirty="0"/>
          </a:p>
          <a:p>
            <a:pPr marL="0" indent="0">
              <a:buNone/>
            </a:pPr>
            <a:endParaRPr lang="el-GR" dirty="0"/>
          </a:p>
        </p:txBody>
      </p:sp>
    </p:spTree>
    <p:extLst>
      <p:ext uri="{BB962C8B-B14F-4D97-AF65-F5344CB8AC3E}">
        <p14:creationId xmlns:p14="http://schemas.microsoft.com/office/powerpoint/2010/main" val="33029568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5816" y="1412776"/>
            <a:ext cx="3176096" cy="4687480"/>
          </a:xfrm>
          <a:ln>
            <a:solidFill>
              <a:schemeClr val="tx1"/>
            </a:solidFill>
          </a:ln>
        </p:spPr>
      </p:pic>
      <p:sp>
        <p:nvSpPr>
          <p:cNvPr id="3" name="Θέση κειμένου 1"/>
          <p:cNvSpPr txBox="1">
            <a:spLocks/>
          </p:cNvSpPr>
          <p:nvPr/>
        </p:nvSpPr>
        <p:spPr>
          <a:xfrm>
            <a:off x="3613927" y="865609"/>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718426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5776" y="1340768"/>
            <a:ext cx="4295517" cy="4737704"/>
          </a:xfrm>
          <a:ln>
            <a:solidFill>
              <a:schemeClr val="tx1"/>
            </a:solidFill>
          </a:ln>
        </p:spPr>
      </p:pic>
      <p:sp>
        <p:nvSpPr>
          <p:cNvPr id="3" name="Θέση κειμένου 1"/>
          <p:cNvSpPr txBox="1">
            <a:spLocks/>
          </p:cNvSpPr>
          <p:nvPr/>
        </p:nvSpPr>
        <p:spPr>
          <a:xfrm>
            <a:off x="3707904" y="793601"/>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752954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7784" y="1628800"/>
            <a:ext cx="3960440" cy="4501619"/>
          </a:xfrm>
          <a:ln>
            <a:solidFill>
              <a:schemeClr val="tx1"/>
            </a:solidFill>
          </a:ln>
        </p:spPr>
      </p:pic>
      <p:sp>
        <p:nvSpPr>
          <p:cNvPr id="3" name="Θέση κειμένου 1"/>
          <p:cNvSpPr txBox="1">
            <a:spLocks/>
          </p:cNvSpPr>
          <p:nvPr/>
        </p:nvSpPr>
        <p:spPr>
          <a:xfrm>
            <a:off x="3718067" y="1059020"/>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723882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5309" y="332656"/>
            <a:ext cx="8964488" cy="1143000"/>
          </a:xfrm>
        </p:spPr>
        <p:txBody>
          <a:bodyPr>
            <a:noAutofit/>
          </a:bodyPr>
          <a:lstStyle/>
          <a:p>
            <a:r>
              <a:rPr lang="el-GR" sz="2800" dirty="0"/>
              <a:t>Χρήση καρναβαλικής μάσκας</a:t>
            </a:r>
            <a:br>
              <a:rPr lang="el-GR" sz="2800" dirty="0"/>
            </a:br>
            <a:r>
              <a:rPr lang="el-GR" sz="2800" dirty="0"/>
              <a:t>Λέων Ι΄, λιοντάρι, </a:t>
            </a:r>
            <a:r>
              <a:rPr lang="fr-FR" sz="2800" dirty="0"/>
              <a:t>Thomas Murner, </a:t>
            </a:r>
            <a:r>
              <a:rPr lang="el-GR" sz="2800" dirty="0"/>
              <a:t>γάτος, Ιερώνυμος </a:t>
            </a:r>
            <a:r>
              <a:rPr lang="fr-FR" sz="2800" dirty="0" err="1"/>
              <a:t>Emser</a:t>
            </a:r>
            <a:r>
              <a:rPr lang="fr-FR" sz="2800" dirty="0"/>
              <a:t>, </a:t>
            </a:r>
            <a:r>
              <a:rPr lang="el-GR" sz="2800" dirty="0"/>
              <a:t>κατσίκα, Ιωάννης </a:t>
            </a:r>
            <a:r>
              <a:rPr lang="fr-FR" sz="2800" dirty="0"/>
              <a:t>Eck, </a:t>
            </a:r>
            <a:r>
              <a:rPr lang="el-GR" sz="2800" dirty="0"/>
              <a:t>γουρούνι, Ιάκωβος </a:t>
            </a:r>
            <a:r>
              <a:rPr lang="fr-FR" sz="2800" dirty="0" err="1"/>
              <a:t>Lemp</a:t>
            </a:r>
            <a:r>
              <a:rPr lang="fr-FR" sz="2800" dirty="0"/>
              <a:t>, </a:t>
            </a:r>
            <a:r>
              <a:rPr lang="el-GR" sz="2800" dirty="0"/>
              <a:t>σκύλος</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1269" y="2564904"/>
            <a:ext cx="5112568" cy="3619625"/>
          </a:xfrm>
          <a:ln>
            <a:solidFill>
              <a:schemeClr val="tx1"/>
            </a:solidFill>
          </a:ln>
        </p:spPr>
      </p:pic>
      <p:sp>
        <p:nvSpPr>
          <p:cNvPr id="5" name="Θέση κειμένου 1"/>
          <p:cNvSpPr txBox="1">
            <a:spLocks/>
          </p:cNvSpPr>
          <p:nvPr/>
        </p:nvSpPr>
        <p:spPr>
          <a:xfrm>
            <a:off x="3767616" y="2004518"/>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18</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472276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a:t>Γκροτέσκος</a:t>
            </a:r>
            <a:r>
              <a:rPr lang="el-GR" dirty="0"/>
              <a:t> ρεαλισμός</a:t>
            </a:r>
          </a:p>
        </p:txBody>
      </p:sp>
      <p:pic>
        <p:nvPicPr>
          <p:cNvPr id="4" name="Θέση περιεχομένου 3"/>
          <p:cNvPicPr>
            <a:picLocks noGrp="1" noChangeAspect="1"/>
          </p:cNvPicPr>
          <p:nvPr>
            <p:ph idx="1"/>
          </p:nvPr>
        </p:nvPicPr>
        <p:blipFill>
          <a:blip r:embed="rId2"/>
          <a:stretch>
            <a:fillRect/>
          </a:stretch>
        </p:blipFill>
        <p:spPr>
          <a:xfrm>
            <a:off x="2350562" y="1844824"/>
            <a:ext cx="4442876" cy="4525962"/>
          </a:xfrm>
          <a:prstGeom prst="rect">
            <a:avLst/>
          </a:prstGeom>
          <a:ln>
            <a:solidFill>
              <a:schemeClr val="tx1"/>
            </a:solidFill>
          </a:ln>
        </p:spPr>
      </p:pic>
      <p:sp>
        <p:nvSpPr>
          <p:cNvPr id="5" name="Θέση κειμένου 1"/>
          <p:cNvSpPr txBox="1">
            <a:spLocks/>
          </p:cNvSpPr>
          <p:nvPr/>
        </p:nvSpPr>
        <p:spPr>
          <a:xfrm>
            <a:off x="3682063" y="1275044"/>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950236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2915816" y="1556792"/>
            <a:ext cx="3672408" cy="4321610"/>
          </a:xfrm>
          <a:prstGeom prst="rect">
            <a:avLst/>
          </a:prstGeom>
          <a:ln>
            <a:solidFill>
              <a:schemeClr val="tx1"/>
            </a:solidFill>
          </a:ln>
        </p:spPr>
      </p:pic>
      <p:sp>
        <p:nvSpPr>
          <p:cNvPr id="3" name="Θέση κειμένου 1"/>
          <p:cNvSpPr txBox="1">
            <a:spLocks/>
          </p:cNvSpPr>
          <p:nvPr/>
        </p:nvSpPr>
        <p:spPr>
          <a:xfrm>
            <a:off x="3790075" y="1052736"/>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20</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871276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3888" y="1124744"/>
            <a:ext cx="2808312" cy="5183994"/>
          </a:xfrm>
          <a:ln>
            <a:solidFill>
              <a:schemeClr val="tx1"/>
            </a:solidFill>
          </a:ln>
        </p:spPr>
      </p:pic>
      <p:sp>
        <p:nvSpPr>
          <p:cNvPr id="3" name="Θέση κειμένου 1"/>
          <p:cNvSpPr txBox="1">
            <a:spLocks/>
          </p:cNvSpPr>
          <p:nvPr/>
        </p:nvSpPr>
        <p:spPr>
          <a:xfrm>
            <a:off x="4078107" y="554964"/>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016947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1628800"/>
            <a:ext cx="6048672" cy="4516161"/>
          </a:xfrm>
          <a:ln>
            <a:solidFill>
              <a:schemeClr val="tx1"/>
            </a:solidFill>
          </a:ln>
        </p:spPr>
      </p:pic>
      <p:sp>
        <p:nvSpPr>
          <p:cNvPr id="3" name="Θέση κειμένου 1"/>
          <p:cNvSpPr txBox="1">
            <a:spLocks/>
          </p:cNvSpPr>
          <p:nvPr/>
        </p:nvSpPr>
        <p:spPr>
          <a:xfrm>
            <a:off x="3995936" y="1084778"/>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22</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472197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700808"/>
            <a:ext cx="6048672" cy="4236281"/>
          </a:xfrm>
          <a:ln>
            <a:solidFill>
              <a:schemeClr val="tx1"/>
            </a:solidFill>
          </a:ln>
        </p:spPr>
      </p:pic>
      <p:sp>
        <p:nvSpPr>
          <p:cNvPr id="3" name="Θέση κειμένου 1"/>
          <p:cNvSpPr txBox="1">
            <a:spLocks/>
          </p:cNvSpPr>
          <p:nvPr/>
        </p:nvSpPr>
        <p:spPr>
          <a:xfrm>
            <a:off x="3538047" y="1153641"/>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484696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744" y="1556792"/>
            <a:ext cx="4824536" cy="4570613"/>
          </a:xfrm>
          <a:ln>
            <a:solidFill>
              <a:schemeClr val="tx1"/>
            </a:solidFill>
          </a:ln>
        </p:spPr>
      </p:pic>
      <p:sp>
        <p:nvSpPr>
          <p:cNvPr id="3" name="Θέση κειμένου 1"/>
          <p:cNvSpPr txBox="1">
            <a:spLocks/>
          </p:cNvSpPr>
          <p:nvPr/>
        </p:nvSpPr>
        <p:spPr>
          <a:xfrm>
            <a:off x="3790075" y="1009625"/>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696212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2060848"/>
            <a:ext cx="8229600" cy="2808312"/>
          </a:xfrm>
        </p:spPr>
        <p:txBody>
          <a:bodyPr>
            <a:normAutofit fontScale="77500" lnSpcReduction="20000"/>
          </a:bodyPr>
          <a:lstStyle/>
          <a:p>
            <a:r>
              <a:rPr lang="el-GR" sz="3100" dirty="0"/>
              <a:t>Οι «επικούρειοι» βιβλιοπώλες κερδίζουν περισσότερα από όσους αρνούνται να εκδώσουν κάθε λογής </a:t>
            </a:r>
            <a:r>
              <a:rPr lang="el-GR" sz="3100" dirty="0" smtClean="0"/>
              <a:t>βιβλίο.</a:t>
            </a:r>
            <a:endParaRPr lang="el-GR" sz="3100" dirty="0"/>
          </a:p>
          <a:p>
            <a:r>
              <a:rPr lang="el-GR" sz="3100" dirty="0"/>
              <a:t>Οι πιστοί χριστιανοί πρέπει να αρκούνται στα ολίγα. όσοι εξαπατούν &amp; </a:t>
            </a:r>
            <a:r>
              <a:rPr lang="el-GR" sz="3100" dirty="0" smtClean="0"/>
              <a:t>βλάπτουν </a:t>
            </a:r>
            <a:r>
              <a:rPr lang="el-GR" sz="3100" dirty="0"/>
              <a:t>με τα έργα που εκδίδουν, αντιμέτωποι με τη Θεϊκή </a:t>
            </a:r>
            <a:r>
              <a:rPr lang="el-GR" sz="3100" dirty="0" smtClean="0"/>
              <a:t>οργή.</a:t>
            </a:r>
            <a:endParaRPr lang="el-GR" sz="3100" dirty="0"/>
          </a:p>
          <a:p>
            <a:r>
              <a:rPr lang="el-GR" sz="3100" dirty="0"/>
              <a:t>Οι τυπογράφοι είναι σαν τους οπλοποιούς ή τους κατασκευαστές μαχαιριών. Δεν ευθύνονται για την κακή χρήση του εμπορεύματός </a:t>
            </a:r>
            <a:r>
              <a:rPr lang="el-GR" sz="3100" dirty="0" smtClean="0"/>
              <a:t>τους.</a:t>
            </a:r>
            <a:endParaRPr lang="el-GR" sz="3100" dirty="0"/>
          </a:p>
          <a:p>
            <a:endParaRPr lang="el-GR" dirty="0"/>
          </a:p>
          <a:p>
            <a:endParaRPr lang="el-GR" dirty="0"/>
          </a:p>
        </p:txBody>
      </p:sp>
      <p:sp>
        <p:nvSpPr>
          <p:cNvPr id="4" name="Title 1"/>
          <p:cNvSpPr>
            <a:spLocks noGrp="1"/>
          </p:cNvSpPr>
          <p:nvPr>
            <p:ph type="title"/>
          </p:nvPr>
        </p:nvSpPr>
        <p:spPr>
          <a:xfrm>
            <a:off x="251520" y="274638"/>
            <a:ext cx="8435280" cy="1143000"/>
          </a:xfrm>
        </p:spPr>
        <p:txBody>
          <a:bodyPr>
            <a:noAutofit/>
          </a:bodyPr>
          <a:lstStyle/>
          <a:p>
            <a:r>
              <a:rPr lang="el-GR" sz="3600" dirty="0"/>
              <a:t>Τυπογράφοι </a:t>
            </a:r>
            <a:r>
              <a:rPr lang="el-GR" sz="3600" dirty="0" smtClean="0"/>
              <a:t>και βιβλιοπώλες </a:t>
            </a:r>
            <a:r>
              <a:rPr lang="el-GR" sz="3600" dirty="0"/>
              <a:t>«οχήματα, εργαλεία και όπλα του Θεού</a:t>
            </a:r>
            <a:r>
              <a:rPr lang="el-GR" sz="3600" dirty="0" smtClean="0"/>
              <a:t>» 2</a:t>
            </a:r>
            <a:endParaRPr lang="el-GR" sz="3600" dirty="0"/>
          </a:p>
        </p:txBody>
      </p:sp>
    </p:spTree>
    <p:extLst>
      <p:ext uri="{BB962C8B-B14F-4D97-AF65-F5344CB8AC3E}">
        <p14:creationId xmlns:p14="http://schemas.microsoft.com/office/powerpoint/2010/main" val="909892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792" y="1268760"/>
            <a:ext cx="3960440" cy="4889433"/>
          </a:xfrm>
          <a:ln>
            <a:solidFill>
              <a:schemeClr val="tx1"/>
            </a:solidFill>
          </a:ln>
        </p:spPr>
      </p:pic>
      <p:sp>
        <p:nvSpPr>
          <p:cNvPr id="3" name="Θέση κειμένου 1"/>
          <p:cNvSpPr txBox="1">
            <a:spLocks/>
          </p:cNvSpPr>
          <p:nvPr/>
        </p:nvSpPr>
        <p:spPr>
          <a:xfrm>
            <a:off x="3790075" y="721593"/>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4105460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709428"/>
            <a:ext cx="4680520" cy="2547663"/>
          </a:xfrm>
        </p:spPr>
        <p:txBody>
          <a:bodyPr>
            <a:normAutofit fontScale="77500" lnSpcReduction="20000"/>
          </a:bodyPr>
          <a:lstStyle/>
          <a:p>
            <a:r>
              <a:rPr lang="el-GR" sz="3100" dirty="0"/>
              <a:t>Σκατολογία &amp; δαιμονική φύση </a:t>
            </a:r>
            <a:r>
              <a:rPr lang="el-GR" sz="3100" dirty="0" smtClean="0"/>
              <a:t>μοναχών.</a:t>
            </a:r>
            <a:endParaRPr lang="el-GR" sz="3100" dirty="0"/>
          </a:p>
          <a:p>
            <a:r>
              <a:rPr lang="el-GR" sz="3100" dirty="0" smtClean="0"/>
              <a:t>Δημιουργία </a:t>
            </a:r>
            <a:r>
              <a:rPr lang="el-GR" sz="3100" dirty="0"/>
              <a:t>συντακτικού αναγνώσιμου από αναλφάβητους. Προώθηση νεωτεριστικού μηνύματος μέσα από παραδοσιακούς </a:t>
            </a:r>
            <a:r>
              <a:rPr lang="el-GR" sz="3100" dirty="0" smtClean="0"/>
              <a:t>κώδικες.</a:t>
            </a:r>
            <a:endParaRPr lang="el-GR" sz="3100" dirty="0"/>
          </a:p>
          <a:p>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1556792"/>
            <a:ext cx="2852493" cy="4149080"/>
          </a:xfrm>
          <a:prstGeom prst="rect">
            <a:avLst/>
          </a:prstGeom>
        </p:spPr>
      </p:pic>
      <p:sp>
        <p:nvSpPr>
          <p:cNvPr id="5" name="Θέση κειμένου 1"/>
          <p:cNvSpPr txBox="1">
            <a:spLocks/>
          </p:cNvSpPr>
          <p:nvPr/>
        </p:nvSpPr>
        <p:spPr>
          <a:xfrm>
            <a:off x="5972405" y="1033831"/>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409643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1835696" y="1628800"/>
            <a:ext cx="5904656" cy="4428492"/>
          </a:xfrm>
          <a:prstGeom prst="rect">
            <a:avLst/>
          </a:prstGeom>
          <a:ln>
            <a:solidFill>
              <a:schemeClr val="tx1"/>
            </a:solidFill>
          </a:ln>
        </p:spPr>
      </p:pic>
      <p:sp>
        <p:nvSpPr>
          <p:cNvPr id="3" name="Θέση κειμένου 1"/>
          <p:cNvSpPr txBox="1">
            <a:spLocks/>
          </p:cNvSpPr>
          <p:nvPr/>
        </p:nvSpPr>
        <p:spPr>
          <a:xfrm>
            <a:off x="3944255" y="1071899"/>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219363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2987823" y="1239863"/>
            <a:ext cx="3456384" cy="4479761"/>
          </a:xfrm>
          <a:prstGeom prst="rect">
            <a:avLst/>
          </a:prstGeom>
          <a:ln>
            <a:solidFill>
              <a:schemeClr val="tx1"/>
            </a:solidFill>
          </a:ln>
        </p:spPr>
      </p:pic>
      <p:sp>
        <p:nvSpPr>
          <p:cNvPr id="3" name="Θέση κειμένου 1"/>
          <p:cNvSpPr txBox="1">
            <a:spLocks/>
          </p:cNvSpPr>
          <p:nvPr/>
        </p:nvSpPr>
        <p:spPr>
          <a:xfrm>
            <a:off x="3872247" y="692696"/>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28</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711817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Ιδιοποίηση στοιχείων λαϊκής πίστης στη λουθηρανική προπαγάνδα</a:t>
            </a:r>
          </a:p>
        </p:txBody>
      </p:sp>
      <p:sp>
        <p:nvSpPr>
          <p:cNvPr id="3" name="Θέση περιεχομένου 2"/>
          <p:cNvSpPr>
            <a:spLocks noGrp="1"/>
          </p:cNvSpPr>
          <p:nvPr>
            <p:ph idx="1"/>
          </p:nvPr>
        </p:nvSpPr>
        <p:spPr>
          <a:xfrm>
            <a:off x="251520" y="2060848"/>
            <a:ext cx="5043948" cy="3528392"/>
          </a:xfrm>
        </p:spPr>
        <p:txBody>
          <a:bodyPr>
            <a:normAutofit fontScale="92500" lnSpcReduction="10000"/>
          </a:bodyPr>
          <a:lstStyle/>
          <a:p>
            <a:pPr>
              <a:lnSpc>
                <a:spcPct val="120000"/>
              </a:lnSpc>
            </a:pPr>
            <a:r>
              <a:rPr lang="el-GR" sz="2600" dirty="0"/>
              <a:t>Τέρας του Τίβερη (Πάπας Αλέξανδρος </a:t>
            </a:r>
            <a:r>
              <a:rPr lang="el-GR" sz="2600" dirty="0" err="1"/>
              <a:t>Στ</a:t>
            </a:r>
            <a:r>
              <a:rPr lang="el-GR" sz="2600" dirty="0"/>
              <a:t>΄, 1496</a:t>
            </a:r>
            <a:r>
              <a:rPr lang="el-GR" sz="2600" dirty="0" smtClean="0"/>
              <a:t>).</a:t>
            </a:r>
            <a:endParaRPr lang="el-GR" sz="2600" dirty="0"/>
          </a:p>
          <a:p>
            <a:pPr>
              <a:lnSpc>
                <a:spcPct val="120000"/>
              </a:lnSpc>
            </a:pPr>
            <a:r>
              <a:rPr lang="el-GR" sz="2600" dirty="0"/>
              <a:t>Λούθηρος &amp; </a:t>
            </a:r>
            <a:r>
              <a:rPr lang="el-GR" sz="2600" dirty="0" smtClean="0"/>
              <a:t>Μελάγχθων.</a:t>
            </a:r>
            <a:endParaRPr lang="el-GR" sz="2600" dirty="0"/>
          </a:p>
          <a:p>
            <a:pPr>
              <a:lnSpc>
                <a:spcPct val="120000"/>
              </a:lnSpc>
            </a:pPr>
            <a:r>
              <a:rPr lang="el-GR" sz="2600" dirty="0"/>
              <a:t>Δεξί χέρι ελέφαντα, ισοπεδωτική </a:t>
            </a:r>
            <a:r>
              <a:rPr lang="el-GR" sz="2600" dirty="0" smtClean="0"/>
              <a:t>πνευματική </a:t>
            </a:r>
            <a:r>
              <a:rPr lang="el-GR" sz="2600" dirty="0"/>
              <a:t>δύναμη </a:t>
            </a:r>
            <a:r>
              <a:rPr lang="el-GR" sz="2600" dirty="0" smtClean="0"/>
              <a:t>Πάπα.</a:t>
            </a:r>
            <a:endParaRPr lang="el-GR" sz="2600" dirty="0"/>
          </a:p>
          <a:p>
            <a:pPr>
              <a:lnSpc>
                <a:spcPct val="120000"/>
              </a:lnSpc>
            </a:pPr>
            <a:r>
              <a:rPr lang="el-GR" sz="2600" dirty="0"/>
              <a:t>Αριστερό χέρι ανθρώπου, κοσμική δύναμη </a:t>
            </a:r>
            <a:r>
              <a:rPr lang="el-GR" sz="2600" dirty="0" smtClean="0"/>
              <a:t>Πάπα.</a:t>
            </a:r>
            <a:endParaRPr lang="el-GR" sz="2600" dirty="0"/>
          </a:p>
          <a:p>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2204864"/>
            <a:ext cx="2576359" cy="3855227"/>
          </a:xfrm>
          <a:prstGeom prst="rect">
            <a:avLst/>
          </a:prstGeom>
          <a:ln>
            <a:solidFill>
              <a:schemeClr val="tx1"/>
            </a:solidFill>
          </a:ln>
        </p:spPr>
      </p:pic>
      <p:sp>
        <p:nvSpPr>
          <p:cNvPr id="5" name="Θέση κειμένου 1"/>
          <p:cNvSpPr txBox="1">
            <a:spLocks/>
          </p:cNvSpPr>
          <p:nvPr/>
        </p:nvSpPr>
        <p:spPr>
          <a:xfrm>
            <a:off x="6228184" y="1657697"/>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318259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Ιδιοποίηση στοιχείων λαϊκής πίστης στη λουθηρανική </a:t>
            </a:r>
            <a:r>
              <a:rPr lang="el-GR" dirty="0" smtClean="0"/>
              <a:t>προπαγάνδα 1</a:t>
            </a:r>
            <a:endParaRPr lang="el-GR" dirty="0"/>
          </a:p>
        </p:txBody>
      </p:sp>
      <p:sp>
        <p:nvSpPr>
          <p:cNvPr id="3" name="Θέση περιεχομένου 2"/>
          <p:cNvSpPr>
            <a:spLocks noGrp="1"/>
          </p:cNvSpPr>
          <p:nvPr>
            <p:ph idx="1"/>
          </p:nvPr>
        </p:nvSpPr>
        <p:spPr>
          <a:xfrm>
            <a:off x="323528" y="2276872"/>
            <a:ext cx="8363272" cy="2448272"/>
          </a:xfrm>
        </p:spPr>
        <p:txBody>
          <a:bodyPr>
            <a:normAutofit fontScale="85000" lnSpcReduction="20000"/>
          </a:bodyPr>
          <a:lstStyle/>
          <a:p>
            <a:pPr>
              <a:lnSpc>
                <a:spcPct val="120000"/>
              </a:lnSpc>
            </a:pPr>
            <a:r>
              <a:rPr lang="el-GR" sz="2800" dirty="0" smtClean="0"/>
              <a:t>Δεξί </a:t>
            </a:r>
            <a:r>
              <a:rPr lang="el-GR" sz="2800" dirty="0"/>
              <a:t>πόδι βοδιού, δάσκαλοι, ιεροκήρυκες, εξομολογητές, </a:t>
            </a:r>
            <a:r>
              <a:rPr lang="el-GR" sz="2800" dirty="0" smtClean="0"/>
              <a:t>θεολόγοι.</a:t>
            </a:r>
            <a:endParaRPr lang="el-GR" sz="2800" dirty="0"/>
          </a:p>
          <a:p>
            <a:pPr>
              <a:lnSpc>
                <a:spcPct val="120000"/>
              </a:lnSpc>
            </a:pPr>
            <a:r>
              <a:rPr lang="el-GR" sz="2800" dirty="0"/>
              <a:t>Αριστερό πόδι γρύπα, υπηρέτες κοσμικής εξουσίας </a:t>
            </a:r>
            <a:r>
              <a:rPr lang="el-GR" sz="2800" dirty="0" smtClean="0"/>
              <a:t>Πάπα.</a:t>
            </a:r>
            <a:endParaRPr lang="el-GR" sz="2800" dirty="0"/>
          </a:p>
          <a:p>
            <a:pPr>
              <a:lnSpc>
                <a:spcPct val="120000"/>
              </a:lnSpc>
            </a:pPr>
            <a:r>
              <a:rPr lang="el-GR" sz="2800" dirty="0"/>
              <a:t>Γυναικείος κορμός, </a:t>
            </a:r>
            <a:r>
              <a:rPr lang="el-GR" sz="2800" dirty="0" err="1"/>
              <a:t>πορνικότητα</a:t>
            </a:r>
            <a:r>
              <a:rPr lang="el-GR" sz="2800" dirty="0"/>
              <a:t> Καθολικής </a:t>
            </a:r>
            <a:r>
              <a:rPr lang="el-GR" sz="2800" dirty="0" smtClean="0"/>
              <a:t>Εκκλησίας.</a:t>
            </a:r>
            <a:endParaRPr lang="el-GR" sz="2800" dirty="0"/>
          </a:p>
          <a:p>
            <a:pPr>
              <a:lnSpc>
                <a:spcPct val="120000"/>
              </a:lnSpc>
            </a:pPr>
            <a:r>
              <a:rPr lang="el-GR" sz="2800" dirty="0"/>
              <a:t>Πανοπλία στα άκρα, πρίγκηπες-προστάτες </a:t>
            </a:r>
            <a:r>
              <a:rPr lang="el-GR" sz="2800" dirty="0" smtClean="0"/>
              <a:t>Πάπα.</a:t>
            </a:r>
            <a:endParaRPr lang="el-GR" sz="2800" dirty="0"/>
          </a:p>
          <a:p>
            <a:endParaRPr lang="el-GR" dirty="0"/>
          </a:p>
        </p:txBody>
      </p:sp>
    </p:spTree>
    <p:extLst>
      <p:ext uri="{BB962C8B-B14F-4D97-AF65-F5344CB8AC3E}">
        <p14:creationId xmlns:p14="http://schemas.microsoft.com/office/powerpoint/2010/main" val="200677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49512" y="1988840"/>
            <a:ext cx="8229600" cy="3816423"/>
          </a:xfrm>
        </p:spPr>
        <p:txBody>
          <a:bodyPr>
            <a:normAutofit fontScale="85000" lnSpcReduction="10000"/>
          </a:bodyPr>
          <a:lstStyle/>
          <a:p>
            <a:pPr>
              <a:lnSpc>
                <a:spcPct val="110000"/>
              </a:lnSpc>
            </a:pPr>
            <a:r>
              <a:rPr lang="el-GR" sz="2800" b="1" dirty="0"/>
              <a:t>Η εικόνα του Αντίχριστου: </a:t>
            </a:r>
            <a:r>
              <a:rPr lang="el-GR" sz="2800" dirty="0"/>
              <a:t>κυριαρχεί σε θρησκευτικά δράματα, σε λαϊκές προφητείες και στο έργο συγγραφέων όπως ο </a:t>
            </a:r>
            <a:r>
              <a:rPr lang="el-GR" sz="2800" dirty="0" err="1"/>
              <a:t>Sebastian</a:t>
            </a:r>
            <a:r>
              <a:rPr lang="el-GR" sz="2800" dirty="0"/>
              <a:t> </a:t>
            </a:r>
            <a:r>
              <a:rPr lang="el-GR" sz="2800" dirty="0" err="1"/>
              <a:t>Brant</a:t>
            </a:r>
            <a:r>
              <a:rPr lang="el-GR" sz="2800" dirty="0"/>
              <a:t> και ο </a:t>
            </a:r>
            <a:r>
              <a:rPr lang="el-GR" sz="2800" dirty="0" err="1"/>
              <a:t>Geiler</a:t>
            </a:r>
            <a:r>
              <a:rPr lang="el-GR" sz="2800" dirty="0"/>
              <a:t> </a:t>
            </a:r>
            <a:r>
              <a:rPr lang="el-GR" sz="2800" dirty="0" err="1"/>
              <a:t>von</a:t>
            </a:r>
            <a:r>
              <a:rPr lang="el-GR" sz="2800" dirty="0"/>
              <a:t> </a:t>
            </a:r>
            <a:r>
              <a:rPr lang="el-GR" sz="2800" dirty="0" err="1" smtClean="0"/>
              <a:t>Kaiserberg</a:t>
            </a:r>
            <a:r>
              <a:rPr lang="el-GR" sz="2800" dirty="0" smtClean="0"/>
              <a:t>.</a:t>
            </a:r>
          </a:p>
          <a:p>
            <a:pPr>
              <a:lnSpc>
                <a:spcPct val="110000"/>
              </a:lnSpc>
            </a:pPr>
            <a:r>
              <a:rPr lang="el-GR" sz="2800" b="1" dirty="0" smtClean="0"/>
              <a:t>Αντιφρονούντες </a:t>
            </a:r>
            <a:r>
              <a:rPr lang="el-GR" sz="2800" b="1" dirty="0"/>
              <a:t>Χριστιανισμού: </a:t>
            </a:r>
            <a:r>
              <a:rPr lang="el-GR" sz="2800" dirty="0"/>
              <a:t>Πνευματικοί, </a:t>
            </a:r>
            <a:r>
              <a:rPr lang="el-GR" sz="2800" dirty="0" err="1"/>
              <a:t>Ουσίτες</a:t>
            </a:r>
            <a:r>
              <a:rPr lang="el-GR" sz="2800" dirty="0"/>
              <a:t>, </a:t>
            </a:r>
            <a:r>
              <a:rPr lang="el-GR" sz="2800" dirty="0" err="1"/>
              <a:t>Ιωακειμίτες</a:t>
            </a:r>
            <a:r>
              <a:rPr lang="el-GR" sz="2800" dirty="0"/>
              <a:t>, Αντίχριστος, διαστροφή Καθολικής </a:t>
            </a:r>
            <a:r>
              <a:rPr lang="el-GR" sz="2800" dirty="0" smtClean="0"/>
              <a:t>Εκκλησίας.</a:t>
            </a:r>
            <a:endParaRPr lang="el-GR" sz="2800" dirty="0"/>
          </a:p>
          <a:p>
            <a:pPr>
              <a:lnSpc>
                <a:spcPct val="110000"/>
              </a:lnSpc>
            </a:pPr>
            <a:r>
              <a:rPr lang="fr-FR" sz="2800" b="1" dirty="0"/>
              <a:t>Lucas Cranach, 1521</a:t>
            </a:r>
            <a:r>
              <a:rPr lang="fr-FR" sz="2800" dirty="0"/>
              <a:t>, </a:t>
            </a:r>
            <a:r>
              <a:rPr lang="fr-FR" sz="2800" dirty="0" err="1"/>
              <a:t>Passional</a:t>
            </a:r>
            <a:r>
              <a:rPr lang="fr-FR" sz="2800" dirty="0"/>
              <a:t> Christi </a:t>
            </a:r>
            <a:r>
              <a:rPr lang="fr-FR" sz="2800" dirty="0" err="1"/>
              <a:t>und</a:t>
            </a:r>
            <a:r>
              <a:rPr lang="fr-FR" sz="2800" dirty="0"/>
              <a:t> </a:t>
            </a:r>
            <a:r>
              <a:rPr lang="fr-FR" sz="2800" dirty="0" err="1" smtClean="0"/>
              <a:t>Antichristi</a:t>
            </a:r>
            <a:r>
              <a:rPr lang="el-GR" sz="2800" dirty="0" smtClean="0"/>
              <a:t> </a:t>
            </a:r>
            <a:r>
              <a:rPr lang="fr-FR" sz="2800" dirty="0" smtClean="0"/>
              <a:t>13 </a:t>
            </a:r>
            <a:r>
              <a:rPr lang="el-GR" sz="2800" dirty="0"/>
              <a:t>ζεύγη ξυλογραφιών, αντιπαράθεση ζωής Χριστού &amp; Αντίχριστου, σχολιασμός από </a:t>
            </a:r>
            <a:r>
              <a:rPr lang="el-GR" sz="2800" dirty="0" err="1" smtClean="0"/>
              <a:t>Μελάγχθονα</a:t>
            </a:r>
            <a:r>
              <a:rPr lang="el-GR" sz="2800" dirty="0" smtClean="0"/>
              <a:t>.</a:t>
            </a:r>
            <a:endParaRPr lang="el-GR" sz="2800" dirty="0"/>
          </a:p>
          <a:p>
            <a:endParaRPr lang="el-GR" dirty="0"/>
          </a:p>
        </p:txBody>
      </p:sp>
      <p:sp>
        <p:nvSpPr>
          <p:cNvPr id="4" name="Τίτλος 1"/>
          <p:cNvSpPr>
            <a:spLocks noGrp="1"/>
          </p:cNvSpPr>
          <p:nvPr>
            <p:ph type="title"/>
          </p:nvPr>
        </p:nvSpPr>
        <p:spPr>
          <a:xfrm>
            <a:off x="457200" y="274638"/>
            <a:ext cx="8229600" cy="1143000"/>
          </a:xfrm>
        </p:spPr>
        <p:txBody>
          <a:bodyPr>
            <a:normAutofit fontScale="90000"/>
          </a:bodyPr>
          <a:lstStyle/>
          <a:p>
            <a:r>
              <a:rPr lang="el-GR" dirty="0"/>
              <a:t>Ιδιοποίηση στοιχείων λαϊκής πίστης στη λουθηρανική </a:t>
            </a:r>
            <a:r>
              <a:rPr lang="el-GR" dirty="0" smtClean="0"/>
              <a:t>προπαγάνδα 2</a:t>
            </a:r>
            <a:endParaRPr lang="el-GR" dirty="0"/>
          </a:p>
        </p:txBody>
      </p:sp>
    </p:spTree>
    <p:extLst>
      <p:ext uri="{BB962C8B-B14F-4D97-AF65-F5344CB8AC3E}">
        <p14:creationId xmlns:p14="http://schemas.microsoft.com/office/powerpoint/2010/main" val="849084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34950" y="260648"/>
            <a:ext cx="8686800" cy="1143000"/>
          </a:xfrm>
        </p:spPr>
        <p:txBody>
          <a:bodyPr>
            <a:normAutofit/>
          </a:bodyPr>
          <a:lstStyle/>
          <a:p>
            <a:r>
              <a:rPr lang="el-GR" sz="3200" dirty="0"/>
              <a:t>Ιησούς εναντιώνεται σε απόπειρα χρήσης του σε βασιλέα – Πάπας διεκδικεί την κοσμική εξουσία</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2204864"/>
            <a:ext cx="5509935" cy="3970954"/>
          </a:xfrm>
          <a:ln>
            <a:solidFill>
              <a:schemeClr val="tx1"/>
            </a:solidFill>
          </a:ln>
        </p:spPr>
      </p:pic>
      <p:sp>
        <p:nvSpPr>
          <p:cNvPr id="5" name="Θέση κειμένου 1"/>
          <p:cNvSpPr txBox="1">
            <a:spLocks/>
          </p:cNvSpPr>
          <p:nvPr/>
        </p:nvSpPr>
        <p:spPr>
          <a:xfrm>
            <a:off x="3688413" y="1657697"/>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30</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720585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a:t>Ιησούς, ακάνθινο στεφάνι, Πάπας τριπλή τιάρα (δωρεά Κωνσταντίνου)</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0608" y="2132856"/>
            <a:ext cx="5962784" cy="4173949"/>
          </a:xfrm>
          <a:ln>
            <a:solidFill>
              <a:schemeClr val="tx1"/>
            </a:solidFill>
          </a:ln>
        </p:spPr>
      </p:pic>
      <p:sp>
        <p:nvSpPr>
          <p:cNvPr id="5" name="Θέση κειμένου 1"/>
          <p:cNvSpPr txBox="1">
            <a:spLocks/>
          </p:cNvSpPr>
          <p:nvPr/>
        </p:nvSpPr>
        <p:spPr>
          <a:xfrm>
            <a:off x="3682063" y="1585689"/>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284879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4156" y="260648"/>
            <a:ext cx="8229600" cy="1143000"/>
          </a:xfrm>
        </p:spPr>
        <p:txBody>
          <a:bodyPr>
            <a:normAutofit/>
          </a:bodyPr>
          <a:lstStyle/>
          <a:p>
            <a:r>
              <a:rPr lang="el-GR" sz="3200" dirty="0"/>
              <a:t>Ιησούς πλένει τα πόδια των μαθητών του – Πάπας προτείνει πόδι για φίλημα σε βασιλείς</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2492896"/>
            <a:ext cx="5184576" cy="3766267"/>
          </a:xfrm>
          <a:ln>
            <a:solidFill>
              <a:schemeClr val="tx1"/>
            </a:solidFill>
          </a:ln>
        </p:spPr>
      </p:pic>
      <p:sp>
        <p:nvSpPr>
          <p:cNvPr id="5" name="Θέση κειμένου 1"/>
          <p:cNvSpPr txBox="1">
            <a:spLocks/>
          </p:cNvSpPr>
          <p:nvPr/>
        </p:nvSpPr>
        <p:spPr>
          <a:xfrm>
            <a:off x="3538047" y="1945729"/>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32</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4142014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1916832"/>
            <a:ext cx="8229600" cy="3672408"/>
          </a:xfrm>
        </p:spPr>
        <p:txBody>
          <a:bodyPr>
            <a:normAutofit/>
          </a:bodyPr>
          <a:lstStyle/>
          <a:p>
            <a:r>
              <a:rPr lang="el-GR" sz="2400" dirty="0" smtClean="0"/>
              <a:t>Δεν </a:t>
            </a:r>
            <a:r>
              <a:rPr lang="el-GR" sz="2400" dirty="0"/>
              <a:t>μπορεί να υπάρξει ορθή χρήση βιβλίων που σπέρνουν ψεύδη και υπονομεύουν τη δημόσια </a:t>
            </a:r>
            <a:r>
              <a:rPr lang="el-GR" sz="2400" dirty="0" smtClean="0"/>
              <a:t>τάξη.</a:t>
            </a:r>
            <a:endParaRPr lang="el-GR" sz="2400" dirty="0"/>
          </a:p>
          <a:p>
            <a:r>
              <a:rPr lang="el-GR" sz="2400" dirty="0"/>
              <a:t>Τυπογράφοι &amp; βιβλιοπώλες είναι αδαείς σε σχέση με το περιεχόμενο των έργων στην κατοχή </a:t>
            </a:r>
            <a:r>
              <a:rPr lang="el-GR" sz="2400" dirty="0" smtClean="0"/>
              <a:t>τους.</a:t>
            </a:r>
            <a:endParaRPr lang="el-GR" sz="2400" dirty="0"/>
          </a:p>
          <a:p>
            <a:r>
              <a:rPr lang="el-GR" sz="2400" dirty="0"/>
              <a:t>Προσφυγή σε πάστορες &amp; </a:t>
            </a:r>
            <a:r>
              <a:rPr lang="el-GR" sz="2400" dirty="0" smtClean="0"/>
              <a:t>δασκάλους.</a:t>
            </a:r>
            <a:endParaRPr lang="el-GR" sz="2400" dirty="0"/>
          </a:p>
          <a:p>
            <a:r>
              <a:rPr lang="el-GR" sz="2400" dirty="0"/>
              <a:t>Η πώληση ενός κακού βιβλίου, ανάμεσα σε πλήθος καλών, δεν προκαλεί </a:t>
            </a:r>
            <a:r>
              <a:rPr lang="el-GR" sz="2400" dirty="0" smtClean="0"/>
              <a:t>βλάβη.</a:t>
            </a:r>
            <a:endParaRPr lang="el-GR" sz="2400" dirty="0"/>
          </a:p>
          <a:p>
            <a:r>
              <a:rPr lang="el-GR" sz="2400" dirty="0"/>
              <a:t>Ο Θεός αντιτίθεται και στο μικρότερο των </a:t>
            </a:r>
            <a:r>
              <a:rPr lang="el-GR" sz="2400" dirty="0" smtClean="0"/>
              <a:t>κακών.</a:t>
            </a:r>
            <a:endParaRPr lang="el-GR" sz="2400" dirty="0"/>
          </a:p>
          <a:p>
            <a:endParaRPr lang="el-GR" dirty="0"/>
          </a:p>
          <a:p>
            <a:endParaRPr lang="el-GR" dirty="0"/>
          </a:p>
        </p:txBody>
      </p:sp>
      <p:sp>
        <p:nvSpPr>
          <p:cNvPr id="4" name="Title 1"/>
          <p:cNvSpPr>
            <a:spLocks noGrp="1"/>
          </p:cNvSpPr>
          <p:nvPr>
            <p:ph type="title"/>
          </p:nvPr>
        </p:nvSpPr>
        <p:spPr>
          <a:xfrm>
            <a:off x="251520" y="274638"/>
            <a:ext cx="8435280" cy="1143000"/>
          </a:xfrm>
        </p:spPr>
        <p:txBody>
          <a:bodyPr>
            <a:noAutofit/>
          </a:bodyPr>
          <a:lstStyle/>
          <a:p>
            <a:r>
              <a:rPr lang="el-GR" sz="3600" dirty="0"/>
              <a:t>Τυπογράφοι </a:t>
            </a:r>
            <a:r>
              <a:rPr lang="el-GR" sz="3600" dirty="0" smtClean="0"/>
              <a:t>και βιβλιοπώλες </a:t>
            </a:r>
            <a:r>
              <a:rPr lang="el-GR" sz="3600" dirty="0"/>
              <a:t>«οχήματα, εργαλεία και όπλα του Θεού</a:t>
            </a:r>
            <a:r>
              <a:rPr lang="el-GR" sz="3600" dirty="0" smtClean="0"/>
              <a:t>» 3</a:t>
            </a:r>
            <a:endParaRPr lang="el-GR" sz="3600" dirty="0"/>
          </a:p>
        </p:txBody>
      </p:sp>
    </p:spTree>
    <p:extLst>
      <p:ext uri="{BB962C8B-B14F-4D97-AF65-F5344CB8AC3E}">
        <p14:creationId xmlns:p14="http://schemas.microsoft.com/office/powerpoint/2010/main" val="113132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4156" y="188640"/>
            <a:ext cx="8229600" cy="1143000"/>
          </a:xfrm>
        </p:spPr>
        <p:txBody>
          <a:bodyPr>
            <a:normAutofit/>
          </a:bodyPr>
          <a:lstStyle/>
          <a:p>
            <a:r>
              <a:rPr lang="el-GR" sz="3200" dirty="0"/>
              <a:t>Ιησούς, ανάμεσα σε ταπεινούς &amp; αδύναμους – Πάπας εποπτεύει διαγωνισμό κονταρομαχίας</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9592" y="2276872"/>
            <a:ext cx="5458727" cy="3821109"/>
          </a:xfrm>
          <a:ln>
            <a:solidFill>
              <a:schemeClr val="tx1"/>
            </a:solidFill>
          </a:ln>
        </p:spPr>
      </p:pic>
      <p:sp>
        <p:nvSpPr>
          <p:cNvPr id="5" name="Θέση κειμένου 1"/>
          <p:cNvSpPr txBox="1">
            <a:spLocks/>
          </p:cNvSpPr>
          <p:nvPr/>
        </p:nvSpPr>
        <p:spPr>
          <a:xfrm>
            <a:off x="3689018" y="1710009"/>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948773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a:t>Γέννηση, ταπεινότητα Ιησού – Πάπας οπλισμένος, πολιορκεί πόλη</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6475" y="2348880"/>
            <a:ext cx="5711049" cy="3868145"/>
          </a:xfrm>
          <a:ln>
            <a:solidFill>
              <a:schemeClr val="tx1"/>
            </a:solidFill>
          </a:ln>
        </p:spPr>
      </p:pic>
      <p:sp>
        <p:nvSpPr>
          <p:cNvPr id="5" name="Θέση κειμένου 1"/>
          <p:cNvSpPr txBox="1">
            <a:spLocks/>
          </p:cNvSpPr>
          <p:nvPr/>
        </p:nvSpPr>
        <p:spPr>
          <a:xfrm>
            <a:off x="3682062" y="1817169"/>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037681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a:t>Ιησούς εκδιώκει αργυραμοιβούς από Ναό – Πάπας τους δέχεται</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2420888"/>
            <a:ext cx="5556747" cy="3858676"/>
          </a:xfrm>
          <a:ln>
            <a:solidFill>
              <a:schemeClr val="tx1"/>
            </a:solidFill>
          </a:ln>
        </p:spPr>
      </p:pic>
      <p:sp>
        <p:nvSpPr>
          <p:cNvPr id="5" name="Θέση κειμένου 1"/>
          <p:cNvSpPr txBox="1">
            <a:spLocks/>
          </p:cNvSpPr>
          <p:nvPr/>
        </p:nvSpPr>
        <p:spPr>
          <a:xfrm>
            <a:off x="3682063" y="1873721"/>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6129549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2981" y="260648"/>
            <a:ext cx="8229600" cy="1143000"/>
          </a:xfrm>
        </p:spPr>
        <p:txBody>
          <a:bodyPr>
            <a:normAutofit/>
          </a:bodyPr>
          <a:lstStyle/>
          <a:p>
            <a:r>
              <a:rPr lang="el-GR" sz="3200" dirty="0"/>
              <a:t>Ανάληψη Ιησού στους ουρανούς  καταβαράθρωση Πάπα στο πυρ της Κόλασης</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2420888"/>
            <a:ext cx="5308081" cy="3734420"/>
          </a:xfrm>
          <a:ln>
            <a:solidFill>
              <a:schemeClr val="tx1"/>
            </a:solidFill>
          </a:ln>
        </p:spPr>
      </p:pic>
      <p:sp>
        <p:nvSpPr>
          <p:cNvPr id="5" name="Θέση κειμένου 1"/>
          <p:cNvSpPr txBox="1">
            <a:spLocks/>
          </p:cNvSpPr>
          <p:nvPr/>
        </p:nvSpPr>
        <p:spPr>
          <a:xfrm>
            <a:off x="3697844" y="1873721"/>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875409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Ρητορική της εικόνας στους λουθηρανούς προπαγανδιστές</a:t>
            </a:r>
          </a:p>
        </p:txBody>
      </p:sp>
      <p:sp>
        <p:nvSpPr>
          <p:cNvPr id="3" name="Θέση περιεχομένου 2"/>
          <p:cNvSpPr>
            <a:spLocks noGrp="1"/>
          </p:cNvSpPr>
          <p:nvPr>
            <p:ph idx="1"/>
          </p:nvPr>
        </p:nvSpPr>
        <p:spPr>
          <a:xfrm>
            <a:off x="472353" y="1628800"/>
            <a:ext cx="8229600" cy="3240360"/>
          </a:xfrm>
        </p:spPr>
        <p:txBody>
          <a:bodyPr>
            <a:normAutofit/>
          </a:bodyPr>
          <a:lstStyle/>
          <a:p>
            <a:pPr>
              <a:lnSpc>
                <a:spcPct val="120000"/>
              </a:lnSpc>
              <a:spcBef>
                <a:spcPts val="0"/>
              </a:spcBef>
            </a:pPr>
            <a:r>
              <a:rPr lang="el-GR" sz="2400" dirty="0"/>
              <a:t>Χρήση γνωστών συμβολικών συστημάτων για τα ιδιαίτερα μέσα πειθούς. Ενθουσιασμός Λούθηρου για τη διδακτική ισχύ των </a:t>
            </a:r>
            <a:r>
              <a:rPr lang="el-GR" sz="2400" dirty="0" smtClean="0"/>
              <a:t>εικόνων.</a:t>
            </a:r>
            <a:endParaRPr lang="el-GR" sz="2400" dirty="0"/>
          </a:p>
          <a:p>
            <a:pPr>
              <a:lnSpc>
                <a:spcPct val="120000"/>
              </a:lnSpc>
              <a:spcBef>
                <a:spcPts val="0"/>
              </a:spcBef>
            </a:pPr>
            <a:r>
              <a:rPr lang="el-GR" sz="2400" dirty="0"/>
              <a:t>Η Λ. προπαγάνδα εκμεταλλεύθηκε επιδέξια παραδοσιακές εικόνες της λαϊκής </a:t>
            </a:r>
            <a:r>
              <a:rPr lang="el-GR" sz="2400" dirty="0" smtClean="0"/>
              <a:t>κουλτούρας.</a:t>
            </a:r>
            <a:endParaRPr lang="el-GR" sz="2400" dirty="0"/>
          </a:p>
          <a:p>
            <a:pPr>
              <a:lnSpc>
                <a:spcPct val="120000"/>
              </a:lnSpc>
              <a:spcBef>
                <a:spcPts val="0"/>
              </a:spcBef>
            </a:pPr>
            <a:r>
              <a:rPr lang="el-GR" sz="2400" dirty="0"/>
              <a:t>Η Λ. προπαγάνδα </a:t>
            </a:r>
            <a:r>
              <a:rPr lang="el-GR" sz="2400" dirty="0" err="1"/>
              <a:t>παροντιστική</a:t>
            </a:r>
            <a:r>
              <a:rPr lang="el-GR" sz="2400" dirty="0"/>
              <a:t>, συλλαμβάνει κοινωνική δυσφορία και αντικληρικαλισμό </a:t>
            </a:r>
            <a:r>
              <a:rPr lang="el-GR" sz="2400" dirty="0" smtClean="0"/>
              <a:t>εποχής.</a:t>
            </a:r>
            <a:endParaRPr lang="el-GR" sz="2400" dirty="0"/>
          </a:p>
          <a:p>
            <a:endParaRPr lang="el-GR" dirty="0"/>
          </a:p>
        </p:txBody>
      </p:sp>
    </p:spTree>
    <p:extLst>
      <p:ext uri="{BB962C8B-B14F-4D97-AF65-F5344CB8AC3E}">
        <p14:creationId xmlns:p14="http://schemas.microsoft.com/office/powerpoint/2010/main" val="13931260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Ρητορική της εικόνας στους λουθηρανούς προπαγανδιστές</a:t>
            </a:r>
          </a:p>
        </p:txBody>
      </p:sp>
      <p:sp>
        <p:nvSpPr>
          <p:cNvPr id="3" name="Θέση περιεχομένου 2"/>
          <p:cNvSpPr>
            <a:spLocks noGrp="1"/>
          </p:cNvSpPr>
          <p:nvPr>
            <p:ph idx="1"/>
          </p:nvPr>
        </p:nvSpPr>
        <p:spPr>
          <a:xfrm>
            <a:off x="440193" y="2348880"/>
            <a:ext cx="8229600" cy="2808312"/>
          </a:xfrm>
        </p:spPr>
        <p:txBody>
          <a:bodyPr>
            <a:normAutofit/>
          </a:bodyPr>
          <a:lstStyle/>
          <a:p>
            <a:pPr>
              <a:lnSpc>
                <a:spcPct val="120000"/>
              </a:lnSpc>
              <a:spcBef>
                <a:spcPts val="0"/>
              </a:spcBef>
            </a:pPr>
            <a:r>
              <a:rPr lang="el-GR" sz="2400" dirty="0" smtClean="0"/>
              <a:t>Λούθηρος</a:t>
            </a:r>
            <a:r>
              <a:rPr lang="el-GR" sz="2400" dirty="0"/>
              <a:t>, Γερμανός </a:t>
            </a:r>
            <a:r>
              <a:rPr lang="el-GR" sz="2400" dirty="0" smtClean="0"/>
              <a:t>προφήτης.</a:t>
            </a:r>
            <a:endParaRPr lang="el-GR" sz="2400" dirty="0"/>
          </a:p>
          <a:p>
            <a:pPr>
              <a:lnSpc>
                <a:spcPct val="120000"/>
              </a:lnSpc>
              <a:spcBef>
                <a:spcPts val="0"/>
              </a:spcBef>
            </a:pPr>
            <a:r>
              <a:rPr lang="el-GR" sz="2400" dirty="0"/>
              <a:t>ΩΣΤΟΣΟ: Η Λ. προπαγάνδα δεν </a:t>
            </a:r>
            <a:r>
              <a:rPr lang="el-GR" sz="2400" dirty="0" smtClean="0"/>
              <a:t>κατόρθωσε </a:t>
            </a:r>
            <a:r>
              <a:rPr lang="el-GR" sz="2400" dirty="0"/>
              <a:t>να δημιουργήσει συμβολικό σύμπαν διακριτό από εκείνο της παλιάς </a:t>
            </a:r>
            <a:r>
              <a:rPr lang="el-GR" sz="2400" dirty="0" smtClean="0"/>
              <a:t>θρησκείας.</a:t>
            </a:r>
            <a:endParaRPr lang="el-GR" sz="2400" dirty="0"/>
          </a:p>
          <a:p>
            <a:pPr>
              <a:lnSpc>
                <a:spcPct val="120000"/>
              </a:lnSpc>
              <a:spcBef>
                <a:spcPts val="0"/>
              </a:spcBef>
            </a:pPr>
            <a:r>
              <a:rPr lang="el-GR" sz="2400" dirty="0"/>
              <a:t>Η έμφαση στην εσχατολογία δεν συνοδεύθηκε από εξίσου αναπτυγμένη διαπαιδαγωγική </a:t>
            </a:r>
            <a:r>
              <a:rPr lang="el-GR" sz="2400" dirty="0" smtClean="0"/>
              <a:t>προπαγάνδα.</a:t>
            </a:r>
            <a:endParaRPr lang="el-GR" sz="2400" dirty="0"/>
          </a:p>
          <a:p>
            <a:endParaRPr lang="el-GR" dirty="0"/>
          </a:p>
        </p:txBody>
      </p:sp>
    </p:spTree>
    <p:extLst>
      <p:ext uri="{BB962C8B-B14F-4D97-AF65-F5344CB8AC3E}">
        <p14:creationId xmlns:p14="http://schemas.microsoft.com/office/powerpoint/2010/main" val="3276134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Η Ευρώπη της Μεταρρύθμισης</a:t>
            </a:r>
          </a:p>
        </p:txBody>
      </p:sp>
      <p:pic>
        <p:nvPicPr>
          <p:cNvPr id="8" name="Θέση περιεχομένου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7153" y="2204864"/>
            <a:ext cx="3789693" cy="4094460"/>
          </a:xfrm>
          <a:ln>
            <a:solidFill>
              <a:schemeClr val="tx1"/>
            </a:solidFill>
          </a:ln>
        </p:spPr>
      </p:pic>
      <p:sp>
        <p:nvSpPr>
          <p:cNvPr id="4" name="Θέση κειμένου 1"/>
          <p:cNvSpPr txBox="1">
            <a:spLocks/>
          </p:cNvSpPr>
          <p:nvPr/>
        </p:nvSpPr>
        <p:spPr>
          <a:xfrm>
            <a:off x="3682062" y="1673721"/>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398022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 Πόλεμος των Χωρικών, 1524-1525</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5776" y="1895010"/>
            <a:ext cx="4392488" cy="4346528"/>
          </a:xfrm>
        </p:spPr>
      </p:pic>
      <p:sp>
        <p:nvSpPr>
          <p:cNvPr id="5" name="Θέση κειμένου 1"/>
          <p:cNvSpPr txBox="1">
            <a:spLocks/>
          </p:cNvSpPr>
          <p:nvPr/>
        </p:nvSpPr>
        <p:spPr>
          <a:xfrm>
            <a:off x="3862083" y="1458090"/>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38</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549726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4156" y="413792"/>
            <a:ext cx="8229600" cy="1143000"/>
          </a:xfrm>
        </p:spPr>
        <p:txBody>
          <a:bodyPr>
            <a:normAutofit fontScale="90000"/>
          </a:bodyPr>
          <a:lstStyle/>
          <a:p>
            <a:r>
              <a:rPr lang="el-GR" sz="3100" dirty="0"/>
              <a:t>Ερμηνεύοντας τις Γραφές μακριά από την Καθολική Εκκλησία (και τον Λούθηρο): Ο χωρικός </a:t>
            </a:r>
            <a:r>
              <a:rPr lang="el-GR" sz="3100" dirty="0" err="1"/>
              <a:t>Κάρσθανς</a:t>
            </a:r>
            <a:r>
              <a:rPr lang="el-GR" dirty="0"/>
              <a:t/>
            </a:r>
            <a:br>
              <a:rPr lang="el-GR" dirty="0"/>
            </a:b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9832" y="2204864"/>
            <a:ext cx="2817577" cy="3931502"/>
          </a:xfrm>
          <a:ln>
            <a:solidFill>
              <a:schemeClr val="tx1"/>
            </a:solidFill>
          </a:ln>
        </p:spPr>
      </p:pic>
      <p:sp>
        <p:nvSpPr>
          <p:cNvPr id="5" name="Θέση κειμένου 1"/>
          <p:cNvSpPr txBox="1">
            <a:spLocks/>
          </p:cNvSpPr>
          <p:nvPr/>
        </p:nvSpPr>
        <p:spPr>
          <a:xfrm>
            <a:off x="3689018" y="1657697"/>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4232449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28855" y="443263"/>
            <a:ext cx="8229600" cy="1143000"/>
          </a:xfrm>
        </p:spPr>
        <p:txBody>
          <a:bodyPr>
            <a:normAutofit fontScale="90000"/>
          </a:bodyPr>
          <a:lstStyle/>
          <a:p>
            <a:r>
              <a:rPr lang="el-GR" sz="3600" dirty="0"/>
              <a:t>Βιβλική θεμελίωση της εξέγερσης:</a:t>
            </a:r>
            <a:br>
              <a:rPr lang="el-GR" sz="3600" dirty="0"/>
            </a:br>
            <a:r>
              <a:rPr lang="el-GR" sz="3600" dirty="0"/>
              <a:t>Τα Δώδεκα Άρθρα του </a:t>
            </a:r>
            <a:r>
              <a:rPr lang="el-GR" sz="3600" dirty="0" err="1"/>
              <a:t>Memmingen</a:t>
            </a:r>
            <a:r>
              <a:rPr lang="el-GR" dirty="0"/>
              <a:t/>
            </a:r>
            <a:br>
              <a:rPr lang="el-GR" dirty="0"/>
            </a:b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3274" y="1988840"/>
            <a:ext cx="3100761" cy="4309938"/>
          </a:xfrm>
          <a:ln>
            <a:solidFill>
              <a:schemeClr val="tx1"/>
            </a:solidFill>
          </a:ln>
        </p:spPr>
      </p:pic>
      <p:sp>
        <p:nvSpPr>
          <p:cNvPr id="5" name="Θέση κειμένου 1"/>
          <p:cNvSpPr txBox="1">
            <a:spLocks/>
          </p:cNvSpPr>
          <p:nvPr/>
        </p:nvSpPr>
        <p:spPr>
          <a:xfrm>
            <a:off x="3779912" y="1441673"/>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40</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20478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772816"/>
            <a:ext cx="8229600" cy="3744416"/>
          </a:xfrm>
        </p:spPr>
        <p:txBody>
          <a:bodyPr>
            <a:noAutofit/>
          </a:bodyPr>
          <a:lstStyle/>
          <a:p>
            <a:r>
              <a:rPr lang="el-GR" sz="2400" dirty="0"/>
              <a:t>Τι πρέπει να κάνουν οι τυπογράφοι &amp; βιβλιοπώλες στην περίπτωση που ο ηγεμόνας παραγγείλει επιβλαβή, αντίθετα προς την ορθή διδασκαλία βιβλία;</a:t>
            </a:r>
          </a:p>
          <a:p>
            <a:r>
              <a:rPr lang="el-GR" sz="2400" dirty="0"/>
              <a:t>Οι ηγεμόνες είναι επιφορτισμένοι από τον Θεό να προωθούν το κοινό καλό, να φροντίζουν ώστε οι υπήκοοί τους να εφοδιάζονται με σωστά βιβλία (Ιωακείμ-Ιερεμίας, Κωνσταντίνος απαγορεύει βιβλία </a:t>
            </a:r>
            <a:r>
              <a:rPr lang="el-GR" sz="2400" dirty="0" smtClean="0"/>
              <a:t>Αρειανών).</a:t>
            </a:r>
            <a:endParaRPr lang="el-GR" sz="2400" dirty="0"/>
          </a:p>
          <a:p>
            <a:r>
              <a:rPr lang="el-GR" sz="2400" dirty="0"/>
              <a:t>Υποταγή στο Θεό, παρά σε οποιαδήποτε ανθρώπινη </a:t>
            </a:r>
            <a:r>
              <a:rPr lang="el-GR" sz="2400" dirty="0" smtClean="0"/>
              <a:t>εξουσία.</a:t>
            </a:r>
            <a:endParaRPr lang="el-GR" sz="2400" dirty="0"/>
          </a:p>
          <a:p>
            <a:r>
              <a:rPr lang="el-GR" sz="2400" dirty="0"/>
              <a:t>Δεν είναι στην αρμοδιότητα του ηγεμόνα να παρεμβαίνει στη διδασκαλία της </a:t>
            </a:r>
            <a:r>
              <a:rPr lang="el-GR" sz="2400" dirty="0" smtClean="0"/>
              <a:t>Εκκλησίας.</a:t>
            </a:r>
            <a:endParaRPr lang="el-GR" sz="2400" dirty="0"/>
          </a:p>
        </p:txBody>
      </p:sp>
      <p:sp>
        <p:nvSpPr>
          <p:cNvPr id="4" name="Title 1"/>
          <p:cNvSpPr>
            <a:spLocks noGrp="1"/>
          </p:cNvSpPr>
          <p:nvPr>
            <p:ph type="title"/>
          </p:nvPr>
        </p:nvSpPr>
        <p:spPr>
          <a:xfrm>
            <a:off x="251520" y="274638"/>
            <a:ext cx="8435280" cy="1143000"/>
          </a:xfrm>
        </p:spPr>
        <p:txBody>
          <a:bodyPr>
            <a:noAutofit/>
          </a:bodyPr>
          <a:lstStyle/>
          <a:p>
            <a:r>
              <a:rPr lang="el-GR" sz="3600" dirty="0"/>
              <a:t>Τυπογράφοι </a:t>
            </a:r>
            <a:r>
              <a:rPr lang="el-GR" sz="3600" dirty="0" smtClean="0"/>
              <a:t>και βιβλιοπώλες </a:t>
            </a:r>
            <a:r>
              <a:rPr lang="el-GR" sz="3600" dirty="0"/>
              <a:t>«οχήματα, εργαλεία και όπλα του Θεού</a:t>
            </a:r>
            <a:r>
              <a:rPr lang="el-GR" sz="3600" dirty="0" smtClean="0"/>
              <a:t>» 4</a:t>
            </a:r>
            <a:endParaRPr lang="el-GR" sz="3600" dirty="0"/>
          </a:p>
        </p:txBody>
      </p:sp>
    </p:spTree>
    <p:extLst>
      <p:ext uri="{BB962C8B-B14F-4D97-AF65-F5344CB8AC3E}">
        <p14:creationId xmlns:p14="http://schemas.microsoft.com/office/powerpoint/2010/main" val="1695974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5776" y="1052736"/>
            <a:ext cx="4016030" cy="4814540"/>
          </a:xfrm>
          <a:ln>
            <a:solidFill>
              <a:schemeClr val="tx1"/>
            </a:solidFill>
          </a:ln>
        </p:spPr>
      </p:pic>
      <p:sp>
        <p:nvSpPr>
          <p:cNvPr id="3" name="Θέση κειμένου 1"/>
          <p:cNvSpPr txBox="1">
            <a:spLocks/>
          </p:cNvSpPr>
          <p:nvPr/>
        </p:nvSpPr>
        <p:spPr>
          <a:xfrm>
            <a:off x="3673854" y="495835"/>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4567026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800" y="764704"/>
            <a:ext cx="4032576" cy="5488574"/>
          </a:xfrm>
          <a:ln>
            <a:solidFill>
              <a:schemeClr val="tx1"/>
            </a:solidFill>
          </a:ln>
        </p:spPr>
      </p:pic>
      <p:sp>
        <p:nvSpPr>
          <p:cNvPr id="3" name="Θέση κειμένου 1"/>
          <p:cNvSpPr txBox="1">
            <a:spLocks/>
          </p:cNvSpPr>
          <p:nvPr/>
        </p:nvSpPr>
        <p:spPr>
          <a:xfrm>
            <a:off x="3898151" y="194924"/>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42</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978036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435280" cy="1143000"/>
          </a:xfrm>
        </p:spPr>
        <p:txBody>
          <a:bodyPr>
            <a:noAutofit/>
          </a:bodyPr>
          <a:lstStyle/>
          <a:p>
            <a:r>
              <a:rPr lang="el-GR" sz="3600" dirty="0"/>
              <a:t>Ο Λούθηρος, οι Καθολικοί προπαγανδιστές </a:t>
            </a:r>
            <a:br>
              <a:rPr lang="el-GR" sz="3600" dirty="0"/>
            </a:br>
            <a:r>
              <a:rPr lang="el-GR" sz="3600" dirty="0"/>
              <a:t>&amp; το γερμανικό κοινό</a:t>
            </a:r>
            <a:r>
              <a:rPr lang="el-GR" sz="3600" dirty="0" smtClean="0"/>
              <a:t>: 1</a:t>
            </a:r>
            <a:endParaRPr lang="el-GR" sz="3600" dirty="0"/>
          </a:p>
        </p:txBody>
      </p:sp>
      <p:sp>
        <p:nvSpPr>
          <p:cNvPr id="3" name="Θέση περιεχομένου 2"/>
          <p:cNvSpPr>
            <a:spLocks noGrp="1"/>
          </p:cNvSpPr>
          <p:nvPr>
            <p:ph idx="1"/>
          </p:nvPr>
        </p:nvSpPr>
        <p:spPr/>
        <p:txBody>
          <a:bodyPr>
            <a:normAutofit fontScale="77500" lnSpcReduction="20000"/>
          </a:bodyPr>
          <a:lstStyle/>
          <a:p>
            <a:pPr>
              <a:lnSpc>
                <a:spcPct val="120000"/>
              </a:lnSpc>
            </a:pPr>
            <a:r>
              <a:rPr lang="el-GR" sz="3100" dirty="0"/>
              <a:t>Γερμανικό κοινό πληροφορείται για την εμφάνιση του Λούθηρου με την κυκλοφορία του Περί των </a:t>
            </a:r>
            <a:r>
              <a:rPr lang="el-GR" sz="3100" dirty="0" err="1"/>
              <a:t>Συγχωροχαρτίων</a:t>
            </a:r>
            <a:r>
              <a:rPr lang="el-GR" sz="3100" dirty="0"/>
              <a:t> &amp; της Χάρης, (25 εκδόσεις σε 3 χρόνια), κριτική στη σχολαστική ερμηνεία του μυστηρίου της μετάνοιας.</a:t>
            </a:r>
          </a:p>
          <a:p>
            <a:pPr marL="0" indent="0">
              <a:lnSpc>
                <a:spcPct val="120000"/>
              </a:lnSpc>
              <a:buNone/>
            </a:pPr>
            <a:r>
              <a:rPr lang="el-GR" sz="3100" dirty="0"/>
              <a:t>Βασικά θέματα Λ. έργων: </a:t>
            </a:r>
          </a:p>
          <a:p>
            <a:pPr>
              <a:lnSpc>
                <a:spcPct val="120000"/>
              </a:lnSpc>
            </a:pPr>
            <a:r>
              <a:rPr lang="el-GR" sz="3100" dirty="0" smtClean="0"/>
              <a:t>Ανάγκη </a:t>
            </a:r>
            <a:r>
              <a:rPr lang="el-GR" sz="3100" dirty="0"/>
              <a:t>παραδοχής </a:t>
            </a:r>
            <a:r>
              <a:rPr lang="el-GR" sz="3100" dirty="0" smtClean="0"/>
              <a:t>αμαρτιών.</a:t>
            </a:r>
            <a:endParaRPr lang="el-GR" sz="3100" dirty="0"/>
          </a:p>
          <a:p>
            <a:pPr>
              <a:lnSpc>
                <a:spcPct val="120000"/>
              </a:lnSpc>
            </a:pPr>
            <a:r>
              <a:rPr lang="el-GR" sz="3100" dirty="0"/>
              <a:t>Πίστη στη σωτηρία μέσω της σταυρικής θυσίας του </a:t>
            </a:r>
            <a:r>
              <a:rPr lang="el-GR" sz="3100" dirty="0" smtClean="0"/>
              <a:t>Ιησού.</a:t>
            </a:r>
            <a:endParaRPr lang="el-GR" sz="3100" dirty="0"/>
          </a:p>
          <a:p>
            <a:pPr>
              <a:lnSpc>
                <a:spcPct val="120000"/>
              </a:lnSpc>
            </a:pPr>
            <a:r>
              <a:rPr lang="el-GR" sz="3100" dirty="0"/>
              <a:t>Επίθεση στα «καλά έργα</a:t>
            </a:r>
            <a:r>
              <a:rPr lang="el-GR" sz="3100" dirty="0" smtClean="0"/>
              <a:t>».</a:t>
            </a:r>
            <a:endParaRPr lang="el-GR" sz="3100" dirty="0"/>
          </a:p>
          <a:p>
            <a:pPr>
              <a:lnSpc>
                <a:spcPct val="120000"/>
              </a:lnSpc>
            </a:pPr>
            <a:r>
              <a:rPr lang="el-GR" sz="3100" dirty="0"/>
              <a:t>Άρνηση διαμεσολαβητικού ρόλου </a:t>
            </a:r>
            <a:r>
              <a:rPr lang="el-GR" sz="3100" dirty="0" smtClean="0"/>
              <a:t>κλήρου.</a:t>
            </a:r>
            <a:endParaRPr lang="el-GR" sz="3100" dirty="0"/>
          </a:p>
          <a:p>
            <a:endParaRPr lang="el-GR" dirty="0"/>
          </a:p>
        </p:txBody>
      </p:sp>
    </p:spTree>
    <p:extLst>
      <p:ext uri="{BB962C8B-B14F-4D97-AF65-F5344CB8AC3E}">
        <p14:creationId xmlns:p14="http://schemas.microsoft.com/office/powerpoint/2010/main" val="15175419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435280" cy="1143000"/>
          </a:xfrm>
        </p:spPr>
        <p:txBody>
          <a:bodyPr>
            <a:noAutofit/>
          </a:bodyPr>
          <a:lstStyle/>
          <a:p>
            <a:r>
              <a:rPr lang="el-GR" sz="3600" dirty="0"/>
              <a:t>Ο Λούθηρος, οι Καθολικοί προπαγανδιστές </a:t>
            </a:r>
            <a:br>
              <a:rPr lang="el-GR" sz="3600" dirty="0"/>
            </a:br>
            <a:r>
              <a:rPr lang="el-GR" sz="3600" dirty="0"/>
              <a:t>&amp; το γερμανικό κοινό</a:t>
            </a:r>
            <a:r>
              <a:rPr lang="el-GR" sz="3600" dirty="0" smtClean="0"/>
              <a:t>: 2</a:t>
            </a:r>
            <a:endParaRPr lang="el-GR" sz="3600" dirty="0"/>
          </a:p>
        </p:txBody>
      </p:sp>
      <p:sp>
        <p:nvSpPr>
          <p:cNvPr id="3" name="Θέση περιεχομένου 2"/>
          <p:cNvSpPr>
            <a:spLocks noGrp="1"/>
          </p:cNvSpPr>
          <p:nvPr>
            <p:ph idx="1"/>
          </p:nvPr>
        </p:nvSpPr>
        <p:spPr>
          <a:xfrm>
            <a:off x="489360" y="2132856"/>
            <a:ext cx="8229600" cy="3096344"/>
          </a:xfrm>
        </p:spPr>
        <p:txBody>
          <a:bodyPr>
            <a:normAutofit fontScale="92500" lnSpcReduction="10000"/>
          </a:bodyPr>
          <a:lstStyle/>
          <a:p>
            <a:pPr>
              <a:lnSpc>
                <a:spcPct val="120000"/>
              </a:lnSpc>
              <a:spcBef>
                <a:spcPts val="0"/>
              </a:spcBef>
            </a:pPr>
            <a:r>
              <a:rPr lang="el-GR" sz="2600" dirty="0" smtClean="0"/>
              <a:t>Το </a:t>
            </a:r>
            <a:r>
              <a:rPr lang="el-GR" sz="2600" dirty="0"/>
              <a:t>πλατύ κοινό αγνοούσε ως το καλοκαίρι του 1520 την αποξένωση του Λούθηρου από την Καθολική </a:t>
            </a:r>
            <a:r>
              <a:rPr lang="el-GR" sz="2600" dirty="0" smtClean="0"/>
              <a:t>Εκκλησία.</a:t>
            </a:r>
            <a:endParaRPr lang="el-GR" sz="2600" dirty="0"/>
          </a:p>
          <a:p>
            <a:pPr>
              <a:lnSpc>
                <a:spcPct val="120000"/>
              </a:lnSpc>
              <a:spcBef>
                <a:spcPts val="0"/>
              </a:spcBef>
            </a:pPr>
            <a:r>
              <a:rPr lang="el-GR" sz="2600" dirty="0"/>
              <a:t>Καλοκαίρι 1520: Επιθέσεις Λούθηρου εναντίον της παπικής τυραννίας.</a:t>
            </a:r>
          </a:p>
          <a:p>
            <a:pPr>
              <a:lnSpc>
                <a:spcPct val="120000"/>
              </a:lnSpc>
              <a:spcBef>
                <a:spcPts val="0"/>
              </a:spcBef>
            </a:pPr>
            <a:r>
              <a:rPr lang="el-GR" sz="2600" dirty="0"/>
              <a:t>Φθινόπωρο 1521: Επίθεση Λούθηρου στον Πάπα (Δίαιτα </a:t>
            </a:r>
            <a:r>
              <a:rPr lang="el-GR" sz="2600" dirty="0" err="1"/>
              <a:t>Βορμς</a:t>
            </a:r>
            <a:r>
              <a:rPr lang="el-GR" sz="2600" dirty="0"/>
              <a:t>), αφορισμός του ως αιρετικού.</a:t>
            </a:r>
          </a:p>
          <a:p>
            <a:pPr>
              <a:lnSpc>
                <a:spcPct val="120000"/>
              </a:lnSpc>
              <a:spcBef>
                <a:spcPts val="0"/>
              </a:spcBef>
            </a:pPr>
            <a:r>
              <a:rPr lang="el-GR" sz="2600" dirty="0" err="1"/>
              <a:t>Sola</a:t>
            </a:r>
            <a:r>
              <a:rPr lang="el-GR" sz="2600" dirty="0"/>
              <a:t> Fide, </a:t>
            </a:r>
            <a:r>
              <a:rPr lang="el-GR" sz="2600" dirty="0" err="1"/>
              <a:t>Sola</a:t>
            </a:r>
            <a:r>
              <a:rPr lang="el-GR" sz="2600" dirty="0"/>
              <a:t> </a:t>
            </a:r>
            <a:r>
              <a:rPr lang="el-GR" sz="2600" dirty="0" err="1" smtClean="0"/>
              <a:t>Scriptura</a:t>
            </a:r>
            <a:r>
              <a:rPr lang="el-GR" sz="2600" dirty="0" smtClean="0"/>
              <a:t>. </a:t>
            </a:r>
            <a:endParaRPr lang="el-GR" sz="2600" dirty="0"/>
          </a:p>
          <a:p>
            <a:endParaRPr lang="el-GR" dirty="0"/>
          </a:p>
        </p:txBody>
      </p:sp>
    </p:spTree>
    <p:extLst>
      <p:ext uri="{BB962C8B-B14F-4D97-AF65-F5344CB8AC3E}">
        <p14:creationId xmlns:p14="http://schemas.microsoft.com/office/powerpoint/2010/main" val="21531205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Καθολικοί προπαγανδιστές</a:t>
            </a:r>
          </a:p>
        </p:txBody>
      </p:sp>
      <p:sp>
        <p:nvSpPr>
          <p:cNvPr id="3" name="Θέση περιεχομένου 2"/>
          <p:cNvSpPr>
            <a:spLocks noGrp="1"/>
          </p:cNvSpPr>
          <p:nvPr>
            <p:ph idx="1"/>
          </p:nvPr>
        </p:nvSpPr>
        <p:spPr>
          <a:xfrm>
            <a:off x="457200" y="1988840"/>
            <a:ext cx="4323868" cy="3600400"/>
          </a:xfrm>
        </p:spPr>
        <p:txBody>
          <a:bodyPr>
            <a:normAutofit fontScale="70000" lnSpcReduction="20000"/>
          </a:bodyPr>
          <a:lstStyle/>
          <a:p>
            <a:r>
              <a:rPr lang="el-GR" sz="3600" dirty="0"/>
              <a:t>1521, Λουθηρανικό παιγνίδι της </a:t>
            </a:r>
            <a:r>
              <a:rPr lang="el-GR" sz="3600" dirty="0" smtClean="0"/>
              <a:t>αίρεσης.</a:t>
            </a:r>
            <a:endParaRPr lang="el-GR" sz="3600" dirty="0"/>
          </a:p>
          <a:p>
            <a:r>
              <a:rPr lang="el-GR" sz="3600" dirty="0"/>
              <a:t>Λούθηρος, με συνοδεία δαιμόνων και με κοράκι στον ώμο, μαγειρεύει σε μεγάλο καζάνι: αναβλύζουν ατμοί ΨΕΥΔΟΥΣ, ΑΛΑΖΟΝΕΙΑΣ, ΦΘΟΝΟΥ, ΑΝΥΠΑΚΟΗΣ, ΒΛΑΣΦΗΜΙΑΣ, ΣΑΡΚΙΚΗΣ </a:t>
            </a:r>
            <a:r>
              <a:rPr lang="el-GR" sz="3600" dirty="0" smtClean="0"/>
              <a:t>ΑΚΟΛΑΣΙΑΣ.</a:t>
            </a:r>
            <a:endParaRPr lang="el-GR" sz="3600" dirty="0"/>
          </a:p>
          <a:p>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2018386"/>
            <a:ext cx="2995196" cy="3993594"/>
          </a:xfrm>
          <a:prstGeom prst="rect">
            <a:avLst/>
          </a:prstGeom>
          <a:ln>
            <a:solidFill>
              <a:schemeClr val="tx1"/>
            </a:solidFill>
          </a:ln>
        </p:spPr>
      </p:pic>
      <p:sp>
        <p:nvSpPr>
          <p:cNvPr id="5" name="Θέση κειμένου 1"/>
          <p:cNvSpPr txBox="1">
            <a:spLocks/>
          </p:cNvSpPr>
          <p:nvPr/>
        </p:nvSpPr>
        <p:spPr>
          <a:xfrm>
            <a:off x="6043757" y="1471219"/>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7118904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 δαιμονικός Λούθηρος</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0795" y="2060848"/>
            <a:ext cx="3522409" cy="4112583"/>
          </a:xfrm>
          <a:ln>
            <a:solidFill>
              <a:schemeClr val="tx1"/>
            </a:solidFill>
          </a:ln>
        </p:spPr>
      </p:pic>
      <p:sp>
        <p:nvSpPr>
          <p:cNvPr id="5" name="Θέση κειμένου 1"/>
          <p:cNvSpPr txBox="1">
            <a:spLocks/>
          </p:cNvSpPr>
          <p:nvPr/>
        </p:nvSpPr>
        <p:spPr>
          <a:xfrm>
            <a:off x="3682062" y="1513681"/>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0887001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1882" y="188640"/>
            <a:ext cx="8229600" cy="1143000"/>
          </a:xfrm>
        </p:spPr>
        <p:txBody>
          <a:bodyPr>
            <a:normAutofit/>
          </a:bodyPr>
          <a:lstStyle/>
          <a:p>
            <a:r>
              <a:rPr lang="el-GR" sz="3200" dirty="0"/>
              <a:t>Προφητεία για Λούθηρο: σπορέας διχόνοιας, ανταρσίας, πρόξενος αιματοχυσίας</a:t>
            </a:r>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5800" y="2060848"/>
            <a:ext cx="3521764" cy="4099764"/>
          </a:xfrm>
          <a:ln>
            <a:solidFill>
              <a:schemeClr val="tx1"/>
            </a:solidFill>
          </a:ln>
        </p:spPr>
      </p:pic>
      <p:sp>
        <p:nvSpPr>
          <p:cNvPr id="4" name="Θέση κειμένου 1"/>
          <p:cNvSpPr txBox="1">
            <a:spLocks/>
          </p:cNvSpPr>
          <p:nvPr/>
        </p:nvSpPr>
        <p:spPr>
          <a:xfrm>
            <a:off x="3686745" y="1529705"/>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7848370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 Λούθηρος τρελός</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800" y="2060848"/>
            <a:ext cx="3600400" cy="4152378"/>
          </a:xfrm>
          <a:ln>
            <a:solidFill>
              <a:schemeClr val="tx1"/>
            </a:solidFill>
          </a:ln>
        </p:spPr>
      </p:pic>
      <p:sp>
        <p:nvSpPr>
          <p:cNvPr id="5" name="Θέση κειμένου 1"/>
          <p:cNvSpPr txBox="1">
            <a:spLocks/>
          </p:cNvSpPr>
          <p:nvPr/>
        </p:nvSpPr>
        <p:spPr>
          <a:xfrm>
            <a:off x="3682063" y="1485391"/>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9031063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3098" y="332656"/>
            <a:ext cx="8229600" cy="1143000"/>
          </a:xfrm>
        </p:spPr>
        <p:txBody>
          <a:bodyPr>
            <a:normAutofit fontScale="90000"/>
          </a:bodyPr>
          <a:lstStyle/>
          <a:p>
            <a:r>
              <a:rPr lang="el-GR" sz="3600" dirty="0" smtClean="0"/>
              <a:t>Καρναβαλικά Θέματα</a:t>
            </a:r>
            <a:r>
              <a:rPr lang="el-GR" sz="3600" dirty="0"/>
              <a:t>. </a:t>
            </a:r>
            <a:r>
              <a:rPr lang="el-GR" sz="3600" dirty="0" err="1"/>
              <a:t>Τhomas</a:t>
            </a:r>
            <a:r>
              <a:rPr lang="el-GR" sz="3600" dirty="0"/>
              <a:t> </a:t>
            </a:r>
            <a:r>
              <a:rPr lang="el-GR" sz="3600" dirty="0" err="1"/>
              <a:t>Murner</a:t>
            </a:r>
            <a:r>
              <a:rPr lang="el-GR" sz="3600" dirty="0"/>
              <a:t>, Περί του Μεγάλου Λουθηρανού Τρελού (1522</a:t>
            </a:r>
            <a:r>
              <a:rPr lang="el-GR" sz="3600" dirty="0" smtClean="0"/>
              <a:t>)</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5571" y="2204864"/>
            <a:ext cx="5904656" cy="4024403"/>
          </a:xfrm>
          <a:ln>
            <a:solidFill>
              <a:schemeClr val="tx1"/>
            </a:solidFill>
          </a:ln>
        </p:spPr>
      </p:pic>
      <p:sp>
        <p:nvSpPr>
          <p:cNvPr id="5" name="Θέση κειμένου 1"/>
          <p:cNvSpPr txBox="1">
            <a:spLocks/>
          </p:cNvSpPr>
          <p:nvPr/>
        </p:nvSpPr>
        <p:spPr>
          <a:xfrm>
            <a:off x="3617962" y="1657697"/>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2882356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περιεχομένου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268760"/>
            <a:ext cx="6352227" cy="4525962"/>
          </a:xfrm>
          <a:ln>
            <a:solidFill>
              <a:schemeClr val="tx1"/>
            </a:solidFill>
          </a:ln>
        </p:spPr>
      </p:pic>
      <p:sp>
        <p:nvSpPr>
          <p:cNvPr id="3" name="Θέση κειμένου 1"/>
          <p:cNvSpPr txBox="1">
            <a:spLocks/>
          </p:cNvSpPr>
          <p:nvPr/>
        </p:nvSpPr>
        <p:spPr>
          <a:xfrm>
            <a:off x="3689824" y="687807"/>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48</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579525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260648"/>
            <a:ext cx="8856984" cy="1143000"/>
          </a:xfrm>
        </p:spPr>
        <p:txBody>
          <a:bodyPr>
            <a:normAutofit fontScale="90000"/>
          </a:bodyPr>
          <a:lstStyle/>
          <a:p>
            <a:r>
              <a:rPr lang="el-GR" dirty="0" err="1"/>
              <a:t>Οπτικοποιημένη</a:t>
            </a:r>
            <a:r>
              <a:rPr lang="el-GR" dirty="0"/>
              <a:t> λουθηρανική προπαγάνδα: περιεχόμενο &amp; </a:t>
            </a:r>
            <a:r>
              <a:rPr lang="el-GR" dirty="0" smtClean="0"/>
              <a:t>στρατηγική 1</a:t>
            </a:r>
            <a:endParaRPr lang="el-GR" dirty="0"/>
          </a:p>
        </p:txBody>
      </p:sp>
      <p:sp>
        <p:nvSpPr>
          <p:cNvPr id="3" name="Θέση περιεχομένου 2"/>
          <p:cNvSpPr>
            <a:spLocks noGrp="1"/>
          </p:cNvSpPr>
          <p:nvPr>
            <p:ph idx="1"/>
          </p:nvPr>
        </p:nvSpPr>
        <p:spPr>
          <a:xfrm>
            <a:off x="421196" y="1844824"/>
            <a:ext cx="8229600" cy="4032447"/>
          </a:xfrm>
        </p:spPr>
        <p:txBody>
          <a:bodyPr>
            <a:normAutofit fontScale="85000" lnSpcReduction="20000"/>
          </a:bodyPr>
          <a:lstStyle/>
          <a:p>
            <a:pPr marL="0" indent="0">
              <a:buNone/>
            </a:pPr>
            <a:r>
              <a:rPr lang="el-GR" sz="2800" b="1" dirty="0"/>
              <a:t>Εργαλεία, οπτικές προσέγγισης: </a:t>
            </a:r>
          </a:p>
          <a:p>
            <a:r>
              <a:rPr lang="el-GR" sz="2800" dirty="0"/>
              <a:t>Σχολή </a:t>
            </a:r>
            <a:r>
              <a:rPr lang="el-GR" sz="2800" dirty="0" err="1"/>
              <a:t>Warburg</a:t>
            </a:r>
            <a:r>
              <a:rPr lang="el-GR" sz="2800" dirty="0"/>
              <a:t> (</a:t>
            </a:r>
            <a:r>
              <a:rPr lang="el-GR" sz="2800" dirty="0" err="1"/>
              <a:t>A.Warburg</a:t>
            </a:r>
            <a:r>
              <a:rPr lang="el-GR" sz="2800" dirty="0"/>
              <a:t>, </a:t>
            </a:r>
            <a:r>
              <a:rPr lang="el-GR" sz="2800" dirty="0" err="1"/>
              <a:t>E.Panofsky</a:t>
            </a:r>
            <a:r>
              <a:rPr lang="el-GR" sz="2800" dirty="0"/>
              <a:t>, </a:t>
            </a:r>
            <a:r>
              <a:rPr lang="el-GR" sz="2800" dirty="0" err="1"/>
              <a:t>E.Gombrich</a:t>
            </a:r>
            <a:r>
              <a:rPr lang="el-GR" sz="2800" dirty="0"/>
              <a:t>)</a:t>
            </a:r>
          </a:p>
          <a:p>
            <a:pPr marL="0" indent="0">
              <a:buNone/>
            </a:pPr>
            <a:r>
              <a:rPr lang="el-GR" sz="2800" b="1" dirty="0" err="1"/>
              <a:t>Eικονογραφική</a:t>
            </a:r>
            <a:r>
              <a:rPr lang="el-GR" sz="2800" b="1" dirty="0"/>
              <a:t> Μέθοδος: </a:t>
            </a:r>
          </a:p>
          <a:p>
            <a:r>
              <a:rPr lang="el-GR" sz="2800" dirty="0"/>
              <a:t>Εικονογραφία Αναγέννησης. Ανάλυση θεμάτων &amp; εννοιών δανεισμένων από την κλασική παράδοση.</a:t>
            </a:r>
          </a:p>
          <a:p>
            <a:r>
              <a:rPr lang="el-GR" sz="2800" dirty="0"/>
              <a:t>Αγνοεί στοιχεία της λαϊκής κουλτούρας &amp; των λαϊκών συστημάτων </a:t>
            </a:r>
            <a:r>
              <a:rPr lang="el-GR" sz="2800" dirty="0" smtClean="0"/>
              <a:t>πίστης.</a:t>
            </a:r>
            <a:endParaRPr lang="el-GR" sz="2800" dirty="0"/>
          </a:p>
          <a:p>
            <a:r>
              <a:rPr lang="el-GR" sz="2800" dirty="0"/>
              <a:t>Ιστορική ανθρωπολογία, σημειολογική προσέγγιση &amp; κοινωνική </a:t>
            </a:r>
            <a:r>
              <a:rPr lang="el-GR" sz="2800" dirty="0" smtClean="0"/>
              <a:t>ψυχολογία.</a:t>
            </a:r>
            <a:endParaRPr lang="el-GR" sz="2800" dirty="0"/>
          </a:p>
          <a:p>
            <a:r>
              <a:rPr lang="el-GR" sz="2800" dirty="0" err="1"/>
              <a:t>Roland</a:t>
            </a:r>
            <a:r>
              <a:rPr lang="el-GR" sz="2800" dirty="0"/>
              <a:t> </a:t>
            </a:r>
            <a:r>
              <a:rPr lang="el-GR" sz="2800" dirty="0" err="1"/>
              <a:t>Barthes</a:t>
            </a:r>
            <a:r>
              <a:rPr lang="el-GR" sz="2800" dirty="0"/>
              <a:t>, «συλλογικός οργανωτικός μύθος</a:t>
            </a:r>
            <a:r>
              <a:rPr lang="el-GR" sz="2800" dirty="0" smtClean="0"/>
              <a:t>».</a:t>
            </a:r>
            <a:endParaRPr lang="el-GR" sz="2800" dirty="0"/>
          </a:p>
          <a:p>
            <a:endParaRPr lang="el-GR" dirty="0"/>
          </a:p>
        </p:txBody>
      </p:sp>
    </p:spTree>
    <p:extLst>
      <p:ext uri="{BB962C8B-B14F-4D97-AF65-F5344CB8AC3E}">
        <p14:creationId xmlns:p14="http://schemas.microsoft.com/office/powerpoint/2010/main" val="26983645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4156" y="413792"/>
            <a:ext cx="8229600" cy="1143000"/>
          </a:xfrm>
        </p:spPr>
        <p:txBody>
          <a:bodyPr>
            <a:normAutofit fontScale="90000"/>
          </a:bodyPr>
          <a:lstStyle/>
          <a:p>
            <a:r>
              <a:rPr lang="el-GR" dirty="0"/>
              <a:t>Ο </a:t>
            </a:r>
            <a:r>
              <a:rPr lang="el-GR" dirty="0" err="1"/>
              <a:t>επτακέφαλος</a:t>
            </a:r>
            <a:r>
              <a:rPr lang="el-GR" dirty="0"/>
              <a:t> Λούθηρος</a:t>
            </a:r>
            <a:br>
              <a:rPr lang="el-GR" dirty="0"/>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1720" y="1700808"/>
            <a:ext cx="3394471" cy="4525962"/>
          </a:xfrm>
          <a:ln>
            <a:solidFill>
              <a:schemeClr val="tx1"/>
            </a:solidFill>
          </a:ln>
        </p:spPr>
      </p:pic>
      <p:sp>
        <p:nvSpPr>
          <p:cNvPr id="4" name="Θέση κειμένου 1"/>
          <p:cNvSpPr txBox="1">
            <a:spLocks/>
          </p:cNvSpPr>
          <p:nvPr/>
        </p:nvSpPr>
        <p:spPr>
          <a:xfrm>
            <a:off x="3689018" y="1143907"/>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020350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792" y="1052736"/>
            <a:ext cx="4190117" cy="5112568"/>
          </a:xfrm>
          <a:ln>
            <a:solidFill>
              <a:schemeClr val="tx1"/>
            </a:solidFill>
          </a:ln>
        </p:spPr>
      </p:pic>
      <p:sp>
        <p:nvSpPr>
          <p:cNvPr id="3" name="Θέση κειμένου 1"/>
          <p:cNvSpPr txBox="1">
            <a:spLocks/>
          </p:cNvSpPr>
          <p:nvPr/>
        </p:nvSpPr>
        <p:spPr>
          <a:xfrm>
            <a:off x="3904913" y="495835"/>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50</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5752408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 άγαλμα της αίρεσης</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9873" y="1988840"/>
            <a:ext cx="2240862" cy="4313961"/>
          </a:xfrm>
          <a:ln>
            <a:solidFill>
              <a:schemeClr val="tx1"/>
            </a:solidFill>
          </a:ln>
        </p:spPr>
      </p:pic>
      <p:sp>
        <p:nvSpPr>
          <p:cNvPr id="5" name="Θέση κειμένου 1"/>
          <p:cNvSpPr txBox="1">
            <a:spLocks/>
          </p:cNvSpPr>
          <p:nvPr/>
        </p:nvSpPr>
        <p:spPr>
          <a:xfrm>
            <a:off x="3682063" y="1417638"/>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51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3515152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556792"/>
            <a:ext cx="8229600" cy="3744416"/>
          </a:xfrm>
        </p:spPr>
        <p:txBody>
          <a:bodyPr>
            <a:normAutofit fontScale="92500" lnSpcReduction="20000"/>
          </a:bodyPr>
          <a:lstStyle/>
          <a:p>
            <a:pPr>
              <a:lnSpc>
                <a:spcPct val="120000"/>
              </a:lnSpc>
            </a:pPr>
            <a:r>
              <a:rPr lang="el-GR" sz="2600" b="1" dirty="0"/>
              <a:t>1518-1544: </a:t>
            </a:r>
            <a:r>
              <a:rPr lang="el-GR" sz="2600" dirty="0" smtClean="0"/>
              <a:t>Λουθηρανικές </a:t>
            </a:r>
            <a:r>
              <a:rPr lang="el-GR" sz="2600" dirty="0"/>
              <a:t>εκδόσεις (εκτός από μεταφράσεις Βίβλου) </a:t>
            </a:r>
            <a:r>
              <a:rPr lang="el-GR" sz="2600" dirty="0" smtClean="0"/>
              <a:t>2.551.</a:t>
            </a:r>
            <a:endParaRPr lang="el-GR" sz="2600" dirty="0"/>
          </a:p>
          <a:p>
            <a:pPr>
              <a:lnSpc>
                <a:spcPct val="120000"/>
              </a:lnSpc>
            </a:pPr>
            <a:r>
              <a:rPr lang="el-GR" sz="2600" dirty="0"/>
              <a:t>Καθολικές εκδόσεις 542 (1 Καθολική έκδοση για 5 Λουθηρανικές</a:t>
            </a:r>
            <a:r>
              <a:rPr lang="el-GR" sz="2600" dirty="0" smtClean="0"/>
              <a:t>).</a:t>
            </a:r>
            <a:endParaRPr lang="el-GR" sz="2600" dirty="0"/>
          </a:p>
          <a:p>
            <a:pPr>
              <a:lnSpc>
                <a:spcPct val="120000"/>
              </a:lnSpc>
            </a:pPr>
            <a:r>
              <a:rPr lang="el-GR" sz="2600" b="1" dirty="0"/>
              <a:t>1518-1524: </a:t>
            </a:r>
            <a:r>
              <a:rPr lang="el-GR" sz="2600" dirty="0"/>
              <a:t>Καθολική προπαγάνδα εκδίδεται σε πλήθος πόλεων (Στρασβούργο, </a:t>
            </a:r>
            <a:r>
              <a:rPr lang="el-GR" sz="2600" dirty="0" err="1"/>
              <a:t>Αυγούστα</a:t>
            </a:r>
            <a:r>
              <a:rPr lang="el-GR" sz="2600" dirty="0"/>
              <a:t>). Με την εξάπλωση της Μεταρρύθμισης, νέα εκδοτικά κέντρα της Καθολικής προπαγάνδας, Κολωνία (δυτικά), Δρέσδη &amp; Λειψία (ανατολικά).</a:t>
            </a:r>
          </a:p>
          <a:p>
            <a:endParaRPr lang="el-GR" dirty="0"/>
          </a:p>
        </p:txBody>
      </p:sp>
      <p:sp>
        <p:nvSpPr>
          <p:cNvPr id="4" name="Title 1"/>
          <p:cNvSpPr>
            <a:spLocks noGrp="1"/>
          </p:cNvSpPr>
          <p:nvPr>
            <p:ph type="title"/>
          </p:nvPr>
        </p:nvSpPr>
        <p:spPr>
          <a:xfrm>
            <a:off x="457200" y="274638"/>
            <a:ext cx="8229600" cy="1143000"/>
          </a:xfrm>
        </p:spPr>
        <p:txBody>
          <a:bodyPr/>
          <a:lstStyle/>
          <a:p>
            <a:r>
              <a:rPr lang="el-GR" dirty="0" smtClean="0"/>
              <a:t>Από 1518.. 1</a:t>
            </a:r>
            <a:endParaRPr lang="el-GR" dirty="0"/>
          </a:p>
        </p:txBody>
      </p:sp>
    </p:spTree>
    <p:extLst>
      <p:ext uri="{BB962C8B-B14F-4D97-AF65-F5344CB8AC3E}">
        <p14:creationId xmlns:p14="http://schemas.microsoft.com/office/powerpoint/2010/main" val="6237200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44890" y="1700808"/>
            <a:ext cx="8229600" cy="3384375"/>
          </a:xfrm>
        </p:spPr>
        <p:txBody>
          <a:bodyPr>
            <a:normAutofit fontScale="92500"/>
          </a:bodyPr>
          <a:lstStyle/>
          <a:p>
            <a:pPr>
              <a:lnSpc>
                <a:spcPct val="120000"/>
              </a:lnSpc>
              <a:spcBef>
                <a:spcPts val="0"/>
              </a:spcBef>
            </a:pPr>
            <a:r>
              <a:rPr lang="el-GR" sz="2600" b="1" dirty="0" smtClean="0"/>
              <a:t>1539</a:t>
            </a:r>
            <a:r>
              <a:rPr lang="el-GR" sz="2600" b="1" dirty="0"/>
              <a:t>: </a:t>
            </a:r>
            <a:r>
              <a:rPr lang="el-GR" sz="2600" dirty="0"/>
              <a:t>Προσχώρηση Σαξονίας στη Μεταρρύθμιση, Καθολική προπαγάνδα σε Κολωνία, </a:t>
            </a:r>
            <a:r>
              <a:rPr lang="el-GR" sz="2600" dirty="0" err="1"/>
              <a:t>Mainz</a:t>
            </a:r>
            <a:r>
              <a:rPr lang="el-GR" sz="2600" dirty="0"/>
              <a:t> και </a:t>
            </a:r>
            <a:r>
              <a:rPr lang="el-GR" sz="2600" dirty="0" err="1"/>
              <a:t>Ingolstadt</a:t>
            </a:r>
            <a:r>
              <a:rPr lang="el-GR" sz="2600" dirty="0"/>
              <a:t>. Εκδοτική παραγωγή Κολωνίας, 85% τίτλων στα λατινικά.</a:t>
            </a:r>
          </a:p>
          <a:p>
            <a:pPr>
              <a:lnSpc>
                <a:spcPct val="120000"/>
              </a:lnSpc>
              <a:spcBef>
                <a:spcPts val="0"/>
              </a:spcBef>
            </a:pPr>
            <a:r>
              <a:rPr lang="el-GR" sz="2600" dirty="0"/>
              <a:t>Λειψία &amp; Δρέσδη, 50% + της γερμανόφωνης Καθολικής </a:t>
            </a:r>
            <a:r>
              <a:rPr lang="el-GR" sz="2600" dirty="0" smtClean="0"/>
              <a:t>προπαγάνδας.</a:t>
            </a:r>
            <a:endParaRPr lang="el-GR" sz="2600" dirty="0"/>
          </a:p>
          <a:p>
            <a:pPr>
              <a:lnSpc>
                <a:spcPct val="120000"/>
              </a:lnSpc>
              <a:spcBef>
                <a:spcPts val="0"/>
              </a:spcBef>
            </a:pPr>
            <a:r>
              <a:rPr lang="el-GR" sz="2600" dirty="0"/>
              <a:t>Δομινικανός </a:t>
            </a:r>
            <a:r>
              <a:rPr lang="el-GR" sz="2600" dirty="0" err="1"/>
              <a:t>Petrus</a:t>
            </a:r>
            <a:r>
              <a:rPr lang="el-GR" sz="2600" dirty="0"/>
              <a:t> </a:t>
            </a:r>
            <a:r>
              <a:rPr lang="el-GR" sz="2600" dirty="0" err="1"/>
              <a:t>Sylvius</a:t>
            </a:r>
            <a:r>
              <a:rPr lang="el-GR" sz="2600" dirty="0"/>
              <a:t>, Φραγκισκανός </a:t>
            </a:r>
            <a:r>
              <a:rPr lang="el-GR" sz="2600" dirty="0" err="1"/>
              <a:t>Thomas</a:t>
            </a:r>
            <a:r>
              <a:rPr lang="el-GR" sz="2600" dirty="0"/>
              <a:t> </a:t>
            </a:r>
            <a:r>
              <a:rPr lang="el-GR" sz="2600" dirty="0" err="1"/>
              <a:t>Murner</a:t>
            </a:r>
            <a:r>
              <a:rPr lang="el-GR" sz="2600" dirty="0"/>
              <a:t>, 50% των Καθολικών απαντήσεων στην περίοδο 1518-1555.</a:t>
            </a:r>
          </a:p>
          <a:p>
            <a:endParaRPr lang="el-GR" dirty="0"/>
          </a:p>
        </p:txBody>
      </p:sp>
      <p:sp>
        <p:nvSpPr>
          <p:cNvPr id="4" name="Title 1"/>
          <p:cNvSpPr>
            <a:spLocks noGrp="1"/>
          </p:cNvSpPr>
          <p:nvPr>
            <p:ph type="title"/>
          </p:nvPr>
        </p:nvSpPr>
        <p:spPr>
          <a:xfrm>
            <a:off x="457200" y="274638"/>
            <a:ext cx="8229600" cy="1143000"/>
          </a:xfrm>
        </p:spPr>
        <p:txBody>
          <a:bodyPr/>
          <a:lstStyle/>
          <a:p>
            <a:r>
              <a:rPr lang="el-GR" dirty="0" smtClean="0"/>
              <a:t>Από 1518.. 2</a:t>
            </a:r>
            <a:endParaRPr lang="el-GR" dirty="0"/>
          </a:p>
        </p:txBody>
      </p:sp>
    </p:spTree>
    <p:extLst>
      <p:ext uri="{BB962C8B-B14F-4D97-AF65-F5344CB8AC3E}">
        <p14:creationId xmlns:p14="http://schemas.microsoft.com/office/powerpoint/2010/main" val="12164211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5876" y="1700808"/>
            <a:ext cx="8229600" cy="2520279"/>
          </a:xfrm>
        </p:spPr>
        <p:txBody>
          <a:bodyPr>
            <a:normAutofit fontScale="85000" lnSpcReduction="20000"/>
          </a:bodyPr>
          <a:lstStyle/>
          <a:p>
            <a:r>
              <a:rPr lang="el-GR" sz="2800" dirty="0"/>
              <a:t>Ευαγγελική προπαγάνδα &gt; ευρύτερο ακροατήριο &amp; εγγράμματοι λαϊκοί (30% πόλεις, 5-6% ύπαιθρος</a:t>
            </a:r>
            <a:r>
              <a:rPr lang="el-GR" sz="2800" dirty="0" smtClean="0"/>
              <a:t>).</a:t>
            </a:r>
            <a:endParaRPr lang="el-GR" sz="2800" dirty="0"/>
          </a:p>
          <a:p>
            <a:r>
              <a:rPr lang="el-GR" sz="2800" dirty="0"/>
              <a:t>Καθολική προπαγάνδα &gt; «διαμορφωτές κοινής γνώμης» (κληρικοί, αστοί πρόκριτοι, ηγεμόνες</a:t>
            </a:r>
            <a:r>
              <a:rPr lang="el-GR" sz="2800" dirty="0" smtClean="0"/>
              <a:t>).</a:t>
            </a:r>
            <a:endParaRPr lang="el-GR" sz="2800" dirty="0"/>
          </a:p>
          <a:p>
            <a:r>
              <a:rPr lang="el-GR" sz="2800" dirty="0"/>
              <a:t>Κυριαρχία γερμανόφωνων Λουθηρανικών εκδόσεων, σαφής δείκτης προτιμήσεων γερμανικού κοινού και «υποταγής» </a:t>
            </a:r>
            <a:r>
              <a:rPr lang="el-GR" sz="2800" dirty="0" smtClean="0"/>
              <a:t>τυπογράφων.</a:t>
            </a:r>
            <a:endParaRPr lang="el-GR" sz="2800" dirty="0"/>
          </a:p>
          <a:p>
            <a:endParaRPr lang="el-GR" dirty="0"/>
          </a:p>
        </p:txBody>
      </p:sp>
      <p:sp>
        <p:nvSpPr>
          <p:cNvPr id="4" name="Title 1"/>
          <p:cNvSpPr>
            <a:spLocks noGrp="1"/>
          </p:cNvSpPr>
          <p:nvPr>
            <p:ph type="title"/>
          </p:nvPr>
        </p:nvSpPr>
        <p:spPr>
          <a:xfrm>
            <a:off x="457200" y="274638"/>
            <a:ext cx="8229600" cy="1143000"/>
          </a:xfrm>
        </p:spPr>
        <p:txBody>
          <a:bodyPr/>
          <a:lstStyle/>
          <a:p>
            <a:r>
              <a:rPr lang="el-GR" dirty="0" smtClean="0"/>
              <a:t>Από 1518.. 3</a:t>
            </a:r>
            <a:endParaRPr lang="el-GR" dirty="0"/>
          </a:p>
        </p:txBody>
      </p:sp>
    </p:spTree>
    <p:extLst>
      <p:ext uri="{BB962C8B-B14F-4D97-AF65-F5344CB8AC3E}">
        <p14:creationId xmlns:p14="http://schemas.microsoft.com/office/powerpoint/2010/main" val="35342708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11560" y="1772816"/>
            <a:ext cx="8229600" cy="3960439"/>
          </a:xfrm>
        </p:spPr>
        <p:txBody>
          <a:bodyPr>
            <a:normAutofit fontScale="70000" lnSpcReduction="20000"/>
          </a:bodyPr>
          <a:lstStyle/>
          <a:p>
            <a:r>
              <a:rPr lang="el-GR" sz="3400" b="1" dirty="0" smtClean="0"/>
              <a:t>1518-1525</a:t>
            </a:r>
            <a:r>
              <a:rPr lang="el-GR" sz="3400" b="1" dirty="0"/>
              <a:t>:</a:t>
            </a:r>
            <a:r>
              <a:rPr lang="el-GR" sz="3400" dirty="0"/>
              <a:t> 57 Καθολικοί συγγραφείς, οι 21 από μοναστικά τάγματα, με παραγωγικότερους 5 Φραγκισκανούς. </a:t>
            </a:r>
            <a:r>
              <a:rPr lang="el-GR" sz="3400" dirty="0" err="1"/>
              <a:t>Καμμία</a:t>
            </a:r>
            <a:r>
              <a:rPr lang="el-GR" sz="3400" dirty="0"/>
              <a:t> γυναίκα συγγραφέας, κοσμικοί συγγραφείς από ελίτ (Έρασμος, Γκέοργκ της Σαξονίας, Ερρίκος </a:t>
            </a:r>
            <a:r>
              <a:rPr lang="el-GR" sz="3400" dirty="0" err="1"/>
              <a:t>Η΄της</a:t>
            </a:r>
            <a:r>
              <a:rPr lang="el-GR" sz="3400" dirty="0"/>
              <a:t> Αγγλίας</a:t>
            </a:r>
            <a:r>
              <a:rPr lang="el-GR" sz="3400" dirty="0" smtClean="0"/>
              <a:t>).</a:t>
            </a:r>
            <a:endParaRPr lang="el-GR" sz="3400" dirty="0"/>
          </a:p>
          <a:p>
            <a:r>
              <a:rPr lang="el-GR" sz="3400" dirty="0"/>
              <a:t>Είδη Καθολικής προπαγάνδας: θεολογική </a:t>
            </a:r>
            <a:r>
              <a:rPr lang="el-GR" sz="3400" dirty="0" err="1"/>
              <a:t>disputatio</a:t>
            </a:r>
            <a:r>
              <a:rPr lang="el-GR" sz="3400" dirty="0"/>
              <a:t>, πολεμικό φυλλάδιο, </a:t>
            </a:r>
            <a:r>
              <a:rPr lang="el-GR" sz="3400" dirty="0" err="1"/>
              <a:t>αντι</a:t>
            </a:r>
            <a:r>
              <a:rPr lang="el-GR" sz="3400" dirty="0"/>
              <a:t>-αιρετική πραγματεία (</a:t>
            </a:r>
            <a:r>
              <a:rPr lang="el-GR" sz="3400" dirty="0" err="1"/>
              <a:t>Summa</a:t>
            </a:r>
            <a:r>
              <a:rPr lang="el-GR" sz="3400" dirty="0"/>
              <a:t> </a:t>
            </a:r>
            <a:r>
              <a:rPr lang="el-GR" sz="3400" dirty="0" err="1"/>
              <a:t>Thomas</a:t>
            </a:r>
            <a:r>
              <a:rPr lang="el-GR" sz="3400" dirty="0"/>
              <a:t> </a:t>
            </a:r>
            <a:r>
              <a:rPr lang="el-GR" sz="3400" dirty="0" err="1"/>
              <a:t>Netter</a:t>
            </a:r>
            <a:r>
              <a:rPr lang="el-GR" sz="3400" dirty="0"/>
              <a:t>, 5 τόμοι κατά </a:t>
            </a:r>
            <a:r>
              <a:rPr lang="el-GR" sz="3400" dirty="0" err="1"/>
              <a:t>Wycliffe</a:t>
            </a:r>
            <a:r>
              <a:rPr lang="el-GR" sz="3400" dirty="0"/>
              <a:t>, </a:t>
            </a:r>
            <a:r>
              <a:rPr lang="el-GR" sz="3400" dirty="0" err="1"/>
              <a:t>Catalogi</a:t>
            </a:r>
            <a:r>
              <a:rPr lang="el-GR" sz="3400" dirty="0"/>
              <a:t> </a:t>
            </a:r>
            <a:r>
              <a:rPr lang="el-GR" sz="3400" dirty="0" err="1"/>
              <a:t>haereticorum</a:t>
            </a:r>
            <a:r>
              <a:rPr lang="el-GR" sz="3400" dirty="0"/>
              <a:t>) ΜΙΑ ΕΝΙΑΙΑ, ΑΡΧΕΓΟΝΗ </a:t>
            </a:r>
            <a:r>
              <a:rPr lang="el-GR" sz="3400" dirty="0" smtClean="0"/>
              <a:t>ΑΙΡΕΣΗ.</a:t>
            </a:r>
            <a:endParaRPr lang="el-GR" sz="3400" dirty="0"/>
          </a:p>
          <a:p>
            <a:r>
              <a:rPr lang="el-GR" sz="3400" dirty="0"/>
              <a:t>Τυπωμένα κηρύγματα στα γερμανικά, ανοιχτές επιστολές, έντυπες διαμαρτυρίες (όπως και ο Λούθηρος), φυλλάδια με </a:t>
            </a:r>
            <a:r>
              <a:rPr lang="el-GR" sz="3400" dirty="0" smtClean="0"/>
              <a:t>ξυλογραφίες.</a:t>
            </a:r>
            <a:endParaRPr lang="el-GR" sz="3400" dirty="0"/>
          </a:p>
          <a:p>
            <a:endParaRPr lang="el-GR" dirty="0"/>
          </a:p>
        </p:txBody>
      </p:sp>
      <p:sp>
        <p:nvSpPr>
          <p:cNvPr id="4" name="Title 1"/>
          <p:cNvSpPr>
            <a:spLocks noGrp="1"/>
          </p:cNvSpPr>
          <p:nvPr>
            <p:ph type="title"/>
          </p:nvPr>
        </p:nvSpPr>
        <p:spPr>
          <a:xfrm>
            <a:off x="457200" y="274638"/>
            <a:ext cx="8229600" cy="1143000"/>
          </a:xfrm>
        </p:spPr>
        <p:txBody>
          <a:bodyPr/>
          <a:lstStyle/>
          <a:p>
            <a:r>
              <a:rPr lang="el-GR" dirty="0" smtClean="0"/>
              <a:t>Από 1518.. 4</a:t>
            </a:r>
            <a:endParaRPr lang="el-GR" dirty="0"/>
          </a:p>
        </p:txBody>
      </p:sp>
    </p:spTree>
    <p:extLst>
      <p:ext uri="{BB962C8B-B14F-4D97-AF65-F5344CB8AC3E}">
        <p14:creationId xmlns:p14="http://schemas.microsoft.com/office/powerpoint/2010/main" val="9531752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700808"/>
            <a:ext cx="8229600" cy="3456384"/>
          </a:xfrm>
        </p:spPr>
        <p:txBody>
          <a:bodyPr>
            <a:normAutofit fontScale="70000" lnSpcReduction="20000"/>
          </a:bodyPr>
          <a:lstStyle/>
          <a:p>
            <a:r>
              <a:rPr lang="el-GR" sz="3400" b="1" dirty="0"/>
              <a:t>1518-1525: </a:t>
            </a:r>
            <a:r>
              <a:rPr lang="el-GR" sz="3400" dirty="0"/>
              <a:t>172 Καθολικά πολεμικά </a:t>
            </a:r>
            <a:r>
              <a:rPr lang="el-GR" sz="3400" dirty="0" smtClean="0"/>
              <a:t>κείμενα.</a:t>
            </a:r>
            <a:endParaRPr lang="el-GR" sz="3400" dirty="0"/>
          </a:p>
          <a:p>
            <a:r>
              <a:rPr lang="el-GR" sz="3400" dirty="0"/>
              <a:t>46% σχολαστικές διατριβές, </a:t>
            </a:r>
            <a:r>
              <a:rPr lang="el-GR" sz="3400" dirty="0" smtClean="0"/>
              <a:t>αντικρούσεις.</a:t>
            </a:r>
            <a:endParaRPr lang="el-GR" sz="3400" dirty="0"/>
          </a:p>
          <a:p>
            <a:r>
              <a:rPr lang="el-GR" sz="3400" dirty="0"/>
              <a:t>12,8% ανοιχτές </a:t>
            </a:r>
            <a:r>
              <a:rPr lang="el-GR" sz="3400" dirty="0" smtClean="0"/>
              <a:t>επιστολές.</a:t>
            </a:r>
            <a:endParaRPr lang="el-GR" sz="3400" dirty="0"/>
          </a:p>
          <a:p>
            <a:r>
              <a:rPr lang="el-GR" sz="3400" dirty="0"/>
              <a:t>7% κηρύγματα (75% στα γερμανικά</a:t>
            </a:r>
            <a:r>
              <a:rPr lang="el-GR" sz="3400" dirty="0" smtClean="0"/>
              <a:t>).</a:t>
            </a:r>
            <a:endParaRPr lang="el-GR" sz="3400" dirty="0"/>
          </a:p>
          <a:p>
            <a:r>
              <a:rPr lang="el-GR" sz="3400" dirty="0"/>
              <a:t>5,8% </a:t>
            </a:r>
            <a:r>
              <a:rPr lang="el-GR" sz="3400" dirty="0" smtClean="0"/>
              <a:t>διάλογοι.</a:t>
            </a:r>
            <a:endParaRPr lang="el-GR" sz="3400" dirty="0"/>
          </a:p>
          <a:p>
            <a:r>
              <a:rPr lang="el-GR" sz="3400" dirty="0"/>
              <a:t>Μειωμένη εμπειρία κηρύγματος Καθολικών προπαγανδιστών: </a:t>
            </a:r>
            <a:r>
              <a:rPr lang="el-GR" sz="3400" dirty="0" err="1"/>
              <a:t>Cochlaeus</a:t>
            </a:r>
            <a:r>
              <a:rPr lang="el-GR" sz="3400" dirty="0"/>
              <a:t>, 62 χρονών – </a:t>
            </a:r>
            <a:r>
              <a:rPr lang="el-GR" sz="3400" dirty="0" smtClean="0"/>
              <a:t>ποτέ.</a:t>
            </a:r>
            <a:endParaRPr lang="el-GR" sz="3400" dirty="0"/>
          </a:p>
          <a:p>
            <a:r>
              <a:rPr lang="el-GR" sz="3400" dirty="0" err="1"/>
              <a:t>Εmser</a:t>
            </a:r>
            <a:r>
              <a:rPr lang="el-GR" sz="3400" dirty="0"/>
              <a:t>, </a:t>
            </a:r>
            <a:r>
              <a:rPr lang="el-GR" sz="3400" dirty="0" err="1"/>
              <a:t>Eck</a:t>
            </a:r>
            <a:r>
              <a:rPr lang="el-GR" sz="3400" dirty="0"/>
              <a:t> – ελάχιστα </a:t>
            </a:r>
            <a:r>
              <a:rPr lang="el-GR" sz="3400" dirty="0" smtClean="0"/>
              <a:t>κηρύγματα.</a:t>
            </a:r>
            <a:endParaRPr lang="el-GR" sz="3400" dirty="0"/>
          </a:p>
          <a:p>
            <a:endParaRPr lang="el-GR" dirty="0"/>
          </a:p>
        </p:txBody>
      </p:sp>
      <p:sp>
        <p:nvSpPr>
          <p:cNvPr id="4" name="Title 1"/>
          <p:cNvSpPr>
            <a:spLocks noGrp="1"/>
          </p:cNvSpPr>
          <p:nvPr>
            <p:ph type="title"/>
          </p:nvPr>
        </p:nvSpPr>
        <p:spPr>
          <a:xfrm>
            <a:off x="457200" y="274638"/>
            <a:ext cx="8229600" cy="1143000"/>
          </a:xfrm>
        </p:spPr>
        <p:txBody>
          <a:bodyPr/>
          <a:lstStyle/>
          <a:p>
            <a:r>
              <a:rPr lang="el-GR" dirty="0" smtClean="0"/>
              <a:t>Από 1518.. 5</a:t>
            </a:r>
            <a:endParaRPr lang="el-GR" dirty="0"/>
          </a:p>
        </p:txBody>
      </p:sp>
    </p:spTree>
    <p:extLst>
      <p:ext uri="{BB962C8B-B14F-4D97-AF65-F5344CB8AC3E}">
        <p14:creationId xmlns:p14="http://schemas.microsoft.com/office/powerpoint/2010/main" val="41622871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1196752"/>
            <a:ext cx="8229600" cy="5184576"/>
          </a:xfrm>
        </p:spPr>
        <p:txBody>
          <a:bodyPr>
            <a:normAutofit fontScale="62500" lnSpcReduction="20000"/>
          </a:bodyPr>
          <a:lstStyle/>
          <a:p>
            <a:r>
              <a:rPr lang="el-GR" sz="3800" dirty="0" smtClean="0"/>
              <a:t>Καθολικά </a:t>
            </a:r>
            <a:r>
              <a:rPr lang="el-GR" sz="3800" dirty="0"/>
              <a:t>φυλλάδια </a:t>
            </a:r>
            <a:r>
              <a:rPr lang="el-GR" sz="3800" dirty="0" smtClean="0"/>
              <a:t>ΔΕΝ </a:t>
            </a:r>
            <a:r>
              <a:rPr lang="el-GR" sz="3800" dirty="0"/>
              <a:t>ΠΟΥΛΟΥΣΑΝ (μεγάλα &amp; ανιαρά, γραμμένα στα λατινικά</a:t>
            </a:r>
            <a:r>
              <a:rPr lang="el-GR" sz="3800" dirty="0" smtClean="0"/>
              <a:t>).</a:t>
            </a:r>
            <a:endParaRPr lang="el-GR" sz="3800" dirty="0"/>
          </a:p>
          <a:p>
            <a:r>
              <a:rPr lang="el-GR" sz="3800" dirty="0"/>
              <a:t>Δισταγμοί Καθολικών προπαγανδιστών: Αυτενέργεια ή αναμονή καταδίκης Λούθηρου από ανώτατο εκκλησιαστικό σώμα (</a:t>
            </a:r>
            <a:r>
              <a:rPr lang="el-GR" sz="3800" dirty="0" err="1"/>
              <a:t>Johann</a:t>
            </a:r>
            <a:r>
              <a:rPr lang="el-GR" sz="3800" dirty="0"/>
              <a:t> </a:t>
            </a:r>
            <a:r>
              <a:rPr lang="el-GR" sz="3800" dirty="0" err="1"/>
              <a:t>Eck</a:t>
            </a:r>
            <a:r>
              <a:rPr lang="el-GR" sz="3800" dirty="0" smtClean="0"/>
              <a:t>).</a:t>
            </a:r>
            <a:endParaRPr lang="el-GR" sz="3800" dirty="0"/>
          </a:p>
          <a:p>
            <a:r>
              <a:rPr lang="el-GR" sz="3800" dirty="0"/>
              <a:t>Εξαίρεση </a:t>
            </a:r>
            <a:r>
              <a:rPr lang="el-GR" sz="3800" dirty="0" err="1"/>
              <a:t>Augustinus</a:t>
            </a:r>
            <a:r>
              <a:rPr lang="el-GR" sz="3800" dirty="0"/>
              <a:t> </a:t>
            </a:r>
            <a:r>
              <a:rPr lang="el-GR" sz="3800" dirty="0" err="1"/>
              <a:t>Alveld</a:t>
            </a:r>
            <a:r>
              <a:rPr lang="el-GR" sz="3800" dirty="0"/>
              <a:t> (μικρά φυλλάδια, αποσπάσματα από Γραφές). Προσωπική αναμέτρηση: </a:t>
            </a:r>
            <a:r>
              <a:rPr lang="el-GR" sz="3800" dirty="0" err="1"/>
              <a:t>Hieronymous</a:t>
            </a:r>
            <a:r>
              <a:rPr lang="el-GR" sz="3800" dirty="0"/>
              <a:t> </a:t>
            </a:r>
            <a:r>
              <a:rPr lang="el-GR" sz="3800" dirty="0" err="1"/>
              <a:t>Emser</a:t>
            </a:r>
            <a:r>
              <a:rPr lang="el-GR" sz="3800" dirty="0"/>
              <a:t>, 8 ανταλλαγές με Λούθηρο. «Κατσίκα δίχως κέρατα», «ταύρος από </a:t>
            </a:r>
            <a:r>
              <a:rPr lang="el-GR" sz="3800" dirty="0" err="1"/>
              <a:t>Βιττεμβέργη</a:t>
            </a:r>
            <a:r>
              <a:rPr lang="el-GR" sz="3800" dirty="0"/>
              <a:t>». </a:t>
            </a:r>
            <a:r>
              <a:rPr lang="el-GR" sz="3800" dirty="0" err="1"/>
              <a:t>Emser</a:t>
            </a:r>
            <a:r>
              <a:rPr lang="el-GR" sz="3800" dirty="0"/>
              <a:t>, Προς το Γερμανικό Έθνος (1521), Λούθηρος, Προς τη χριστιανική αριστοκρατία του Γερμανικού Έθνους</a:t>
            </a:r>
          </a:p>
          <a:p>
            <a:r>
              <a:rPr lang="el-GR" sz="3800" dirty="0" err="1"/>
              <a:t>Thomas</a:t>
            </a:r>
            <a:r>
              <a:rPr lang="el-GR" sz="3800" dirty="0"/>
              <a:t> </a:t>
            </a:r>
            <a:r>
              <a:rPr lang="el-GR" sz="3800" dirty="0" err="1"/>
              <a:t>Murner</a:t>
            </a:r>
            <a:r>
              <a:rPr lang="el-GR" sz="3800" dirty="0"/>
              <a:t>, Μεγάλος Λουθηρανός Τρελός (1522): συγγραφέας, ένας από τους χαρακτήρες στη σάτιρα</a:t>
            </a:r>
          </a:p>
          <a:p>
            <a:r>
              <a:rPr lang="el-GR" sz="3800" dirty="0" err="1"/>
              <a:t>Johannes</a:t>
            </a:r>
            <a:r>
              <a:rPr lang="el-GR" sz="3800" dirty="0"/>
              <a:t> </a:t>
            </a:r>
            <a:r>
              <a:rPr lang="el-GR" sz="3800" dirty="0" err="1"/>
              <a:t>Cochlaeus</a:t>
            </a:r>
            <a:r>
              <a:rPr lang="el-GR" sz="3800" dirty="0"/>
              <a:t>, 17 φυλλάδια &amp; βιβλία, 14 επιμέλειες εκδόσεων (1518-25)</a:t>
            </a:r>
          </a:p>
          <a:p>
            <a:endParaRPr lang="el-GR" sz="3400" dirty="0"/>
          </a:p>
          <a:p>
            <a:endParaRPr lang="el-GR" dirty="0"/>
          </a:p>
        </p:txBody>
      </p:sp>
      <p:sp>
        <p:nvSpPr>
          <p:cNvPr id="4" name="Title 1"/>
          <p:cNvSpPr>
            <a:spLocks noGrp="1"/>
          </p:cNvSpPr>
          <p:nvPr>
            <p:ph type="title"/>
          </p:nvPr>
        </p:nvSpPr>
        <p:spPr>
          <a:xfrm>
            <a:off x="323528" y="53752"/>
            <a:ext cx="8229600" cy="1143000"/>
          </a:xfrm>
        </p:spPr>
        <p:txBody>
          <a:bodyPr/>
          <a:lstStyle/>
          <a:p>
            <a:r>
              <a:rPr lang="el-GR" dirty="0" smtClean="0"/>
              <a:t>Από 1518.. 6</a:t>
            </a:r>
            <a:endParaRPr lang="el-GR" dirty="0"/>
          </a:p>
        </p:txBody>
      </p:sp>
    </p:spTree>
    <p:extLst>
      <p:ext uri="{BB962C8B-B14F-4D97-AF65-F5344CB8AC3E}">
        <p14:creationId xmlns:p14="http://schemas.microsoft.com/office/powerpoint/2010/main" val="4133268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340768"/>
            <a:ext cx="8229600" cy="5318051"/>
          </a:xfrm>
        </p:spPr>
        <p:txBody>
          <a:bodyPr>
            <a:normAutofit lnSpcReduction="10000"/>
          </a:bodyPr>
          <a:lstStyle/>
          <a:p>
            <a:r>
              <a:rPr lang="el-GR" sz="2400" dirty="0" err="1" smtClean="0"/>
              <a:t>Petrus</a:t>
            </a:r>
            <a:r>
              <a:rPr lang="el-GR" sz="2400" dirty="0" smtClean="0"/>
              <a:t> </a:t>
            </a:r>
            <a:r>
              <a:rPr lang="el-GR" sz="2400" dirty="0" err="1"/>
              <a:t>Sylvius</a:t>
            </a:r>
            <a:r>
              <a:rPr lang="el-GR" sz="2400" dirty="0"/>
              <a:t>, 30 γερμανικοί τίτλοι (1524-36)</a:t>
            </a:r>
          </a:p>
          <a:p>
            <a:r>
              <a:rPr lang="el-GR" sz="2400" dirty="0"/>
              <a:t>Η πλειοψηφία των Καθολικών προπαγανδιστών δεν πίστευε στη σημασία της μαζικής, εκλαϊκευτικής προπαγάνδας</a:t>
            </a:r>
          </a:p>
          <a:p>
            <a:r>
              <a:rPr lang="el-GR" sz="2400" dirty="0" err="1"/>
              <a:t>Cochlaeus</a:t>
            </a:r>
            <a:r>
              <a:rPr lang="el-GR" sz="2400" dirty="0"/>
              <a:t> προς </a:t>
            </a:r>
            <a:r>
              <a:rPr lang="el-GR" sz="2400" dirty="0" err="1"/>
              <a:t>Hieronymous</a:t>
            </a:r>
            <a:r>
              <a:rPr lang="el-GR" sz="2400" dirty="0"/>
              <a:t> </a:t>
            </a:r>
            <a:r>
              <a:rPr lang="el-GR" sz="2400" dirty="0" err="1"/>
              <a:t>Aleander</a:t>
            </a:r>
            <a:r>
              <a:rPr lang="el-GR" sz="2400" dirty="0"/>
              <a:t> (27/9/1521): «Δεν θα αντιπαρατεθεί κανείς γραπτώς με τον Λούθηρο εκτός από τον </a:t>
            </a:r>
            <a:r>
              <a:rPr lang="el-GR" sz="2400" dirty="0" err="1"/>
              <a:t>Emser</a:t>
            </a:r>
            <a:r>
              <a:rPr lang="el-GR" sz="2400" dirty="0" smtClean="0"/>
              <a:t>;…»</a:t>
            </a:r>
          </a:p>
          <a:p>
            <a:r>
              <a:rPr lang="el-GR" sz="2400" dirty="0"/>
              <a:t>Προσωπική αναμέτρηση: </a:t>
            </a:r>
            <a:r>
              <a:rPr lang="el-GR" sz="2400" dirty="0" err="1"/>
              <a:t>Hieronymous</a:t>
            </a:r>
            <a:r>
              <a:rPr lang="el-GR" sz="2400" dirty="0"/>
              <a:t> </a:t>
            </a:r>
            <a:r>
              <a:rPr lang="el-GR" sz="2400" dirty="0" err="1"/>
              <a:t>Emser</a:t>
            </a:r>
            <a:r>
              <a:rPr lang="el-GR" sz="2400" dirty="0"/>
              <a:t>, 8 ανταλλαγές με Λούθηρο. «Κατσίκα δίχως κέρατα», «ταύρος από </a:t>
            </a:r>
            <a:r>
              <a:rPr lang="el-GR" sz="2400" dirty="0" err="1"/>
              <a:t>Βιττεμβέργη</a:t>
            </a:r>
            <a:r>
              <a:rPr lang="el-GR" sz="2400" dirty="0"/>
              <a:t>». </a:t>
            </a:r>
            <a:r>
              <a:rPr lang="el-GR" sz="2400" dirty="0" err="1"/>
              <a:t>Emser</a:t>
            </a:r>
            <a:r>
              <a:rPr lang="el-GR" sz="2400" dirty="0"/>
              <a:t>, Προς το Γερμανικό Έθνος (1521), Λούθηρος, Προς τη χριστιανική αριστοκρατία του Γερμανικού Έθνους</a:t>
            </a:r>
          </a:p>
          <a:p>
            <a:r>
              <a:rPr lang="el-GR" sz="2400" dirty="0" err="1"/>
              <a:t>Thomas</a:t>
            </a:r>
            <a:r>
              <a:rPr lang="el-GR" sz="2400" dirty="0"/>
              <a:t> </a:t>
            </a:r>
            <a:r>
              <a:rPr lang="el-GR" sz="2400" dirty="0" err="1"/>
              <a:t>Murner</a:t>
            </a:r>
            <a:r>
              <a:rPr lang="el-GR" sz="2400" dirty="0"/>
              <a:t>, Μεγάλος Λουθηρανός Τρελός (1522): συγγραφέας, ένας από τους χαρακτήρες στη σάτιρα</a:t>
            </a:r>
          </a:p>
          <a:p>
            <a:endParaRPr lang="el-GR" sz="2400" dirty="0"/>
          </a:p>
          <a:p>
            <a:endParaRPr lang="el-GR" dirty="0"/>
          </a:p>
        </p:txBody>
      </p:sp>
      <p:sp>
        <p:nvSpPr>
          <p:cNvPr id="4" name="Title 1"/>
          <p:cNvSpPr>
            <a:spLocks noGrp="1"/>
          </p:cNvSpPr>
          <p:nvPr>
            <p:ph type="title"/>
          </p:nvPr>
        </p:nvSpPr>
        <p:spPr>
          <a:xfrm>
            <a:off x="457200" y="274638"/>
            <a:ext cx="8229600" cy="1143000"/>
          </a:xfrm>
        </p:spPr>
        <p:txBody>
          <a:bodyPr/>
          <a:lstStyle/>
          <a:p>
            <a:r>
              <a:rPr lang="el-GR" dirty="0" smtClean="0"/>
              <a:t>Από 1518.. 7</a:t>
            </a:r>
            <a:endParaRPr lang="el-GR" dirty="0"/>
          </a:p>
        </p:txBody>
      </p:sp>
    </p:spTree>
    <p:extLst>
      <p:ext uri="{BB962C8B-B14F-4D97-AF65-F5344CB8AC3E}">
        <p14:creationId xmlns:p14="http://schemas.microsoft.com/office/powerpoint/2010/main" val="1976444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21196" y="2204864"/>
            <a:ext cx="8229600" cy="3528392"/>
          </a:xfrm>
        </p:spPr>
        <p:txBody>
          <a:bodyPr>
            <a:normAutofit fontScale="92500" lnSpcReduction="20000"/>
          </a:bodyPr>
          <a:lstStyle/>
          <a:p>
            <a:pPr marL="0" indent="0">
              <a:spcBef>
                <a:spcPts val="0"/>
              </a:spcBef>
              <a:buNone/>
            </a:pPr>
            <a:r>
              <a:rPr lang="el-GR" sz="2400" b="1" dirty="0"/>
              <a:t>Κυκλοφορία βιβλίων στα γερμανικά</a:t>
            </a:r>
          </a:p>
          <a:p>
            <a:r>
              <a:rPr lang="el-GR" sz="2400" dirty="0"/>
              <a:t>Αρχές 16ου αιώνα, 40 τίτλοι (περ</a:t>
            </a:r>
            <a:r>
              <a:rPr lang="el-GR" sz="2400" dirty="0" smtClean="0"/>
              <a:t>.).</a:t>
            </a:r>
            <a:endParaRPr lang="el-GR" sz="2400" dirty="0"/>
          </a:p>
          <a:p>
            <a:r>
              <a:rPr lang="el-GR" sz="2400" dirty="0"/>
              <a:t>1519, 111 </a:t>
            </a:r>
            <a:r>
              <a:rPr lang="el-GR" sz="2400" dirty="0" smtClean="0"/>
              <a:t>τίτλοι.</a:t>
            </a:r>
            <a:endParaRPr lang="el-GR" sz="2400" dirty="0"/>
          </a:p>
          <a:p>
            <a:r>
              <a:rPr lang="el-GR" sz="2400" dirty="0"/>
              <a:t>1523, 498 τίτλοι (30% Λούθηρος, προπαγανδιστική παραγωγή, 418 τίτλοι</a:t>
            </a:r>
            <a:r>
              <a:rPr lang="el-GR" sz="2400" dirty="0" smtClean="0"/>
              <a:t>).</a:t>
            </a:r>
            <a:endParaRPr lang="el-GR" sz="2400" dirty="0"/>
          </a:p>
          <a:p>
            <a:r>
              <a:rPr lang="el-GR" sz="2400" dirty="0"/>
              <a:t>ΜΕΤΑΡΡΥΘΜΙΣΗ: ΠΡΩΤΑΡΧΙΚΑ, ΑΝΑΓΕΝΝΗΣΗ </a:t>
            </a:r>
            <a:r>
              <a:rPr lang="el-GR" sz="2400" dirty="0" smtClean="0"/>
              <a:t>ΚΗΡΥΓΜΑΤΟΣ.</a:t>
            </a:r>
            <a:endParaRPr lang="el-GR" sz="2400" dirty="0"/>
          </a:p>
          <a:p>
            <a:r>
              <a:rPr lang="el-GR" sz="2400" dirty="0" err="1"/>
              <a:t>Μarshall</a:t>
            </a:r>
            <a:r>
              <a:rPr lang="el-GR" sz="2400" dirty="0"/>
              <a:t> </a:t>
            </a:r>
            <a:r>
              <a:rPr lang="el-GR" sz="2400" dirty="0" err="1"/>
              <a:t>McLuhan</a:t>
            </a:r>
            <a:r>
              <a:rPr lang="el-GR" sz="2400" dirty="0"/>
              <a:t>: ΥΒΡΙΔΙΚΑ ΜΕΣΑ ΜΕΤΑΔΟΣΗΣ </a:t>
            </a:r>
            <a:r>
              <a:rPr lang="el-GR" sz="2400" dirty="0" smtClean="0"/>
              <a:t>ΙΔΕΩΝ.</a:t>
            </a:r>
            <a:endParaRPr lang="el-GR" sz="2400" dirty="0"/>
          </a:p>
          <a:p>
            <a:r>
              <a:rPr lang="el-GR" sz="2400" dirty="0" smtClean="0"/>
              <a:t>Φωναχτή </a:t>
            </a:r>
            <a:r>
              <a:rPr lang="el-GR" sz="2400" dirty="0"/>
              <a:t>ανάγνωση κειμένου, κήρυγμα ή σχολιασμός επάνω σε έντυπο, έκδοση κηρύγματος, εικόνα&amp; κείμενο (ή λεζάντα</a:t>
            </a:r>
            <a:r>
              <a:rPr lang="el-GR" sz="2400" dirty="0" smtClean="0"/>
              <a:t>).</a:t>
            </a:r>
            <a:endParaRPr lang="el-GR" sz="2400" dirty="0"/>
          </a:p>
        </p:txBody>
      </p:sp>
      <p:sp>
        <p:nvSpPr>
          <p:cNvPr id="4" name="Τίτλος 1"/>
          <p:cNvSpPr>
            <a:spLocks noGrp="1"/>
          </p:cNvSpPr>
          <p:nvPr>
            <p:ph type="title"/>
          </p:nvPr>
        </p:nvSpPr>
        <p:spPr>
          <a:xfrm>
            <a:off x="107504" y="476672"/>
            <a:ext cx="8856984" cy="1143000"/>
          </a:xfrm>
        </p:spPr>
        <p:txBody>
          <a:bodyPr>
            <a:normAutofit fontScale="90000"/>
          </a:bodyPr>
          <a:lstStyle/>
          <a:p>
            <a:r>
              <a:rPr lang="el-GR" dirty="0" err="1"/>
              <a:t>Οπτικοποιημένη</a:t>
            </a:r>
            <a:r>
              <a:rPr lang="el-GR" dirty="0"/>
              <a:t> λουθηρανική προπαγάνδα: περιεχόμενο &amp; </a:t>
            </a:r>
            <a:r>
              <a:rPr lang="el-GR" dirty="0" smtClean="0"/>
              <a:t>στρατηγική 2</a:t>
            </a:r>
            <a:endParaRPr lang="el-GR" dirty="0"/>
          </a:p>
        </p:txBody>
      </p:sp>
    </p:spTree>
    <p:extLst>
      <p:ext uri="{BB962C8B-B14F-4D97-AF65-F5344CB8AC3E}">
        <p14:creationId xmlns:p14="http://schemas.microsoft.com/office/powerpoint/2010/main" val="2296107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844824"/>
            <a:ext cx="8229600" cy="3672408"/>
          </a:xfrm>
        </p:spPr>
        <p:txBody>
          <a:bodyPr>
            <a:normAutofit fontScale="92500"/>
          </a:bodyPr>
          <a:lstStyle/>
          <a:p>
            <a:r>
              <a:rPr lang="el-GR" sz="2600" dirty="0" err="1" smtClean="0"/>
              <a:t>Johannes</a:t>
            </a:r>
            <a:r>
              <a:rPr lang="el-GR" sz="2600" dirty="0" smtClean="0"/>
              <a:t> </a:t>
            </a:r>
            <a:r>
              <a:rPr lang="el-GR" sz="2600" dirty="0" err="1"/>
              <a:t>Cochlaeus</a:t>
            </a:r>
            <a:r>
              <a:rPr lang="el-GR" sz="2600" dirty="0"/>
              <a:t>, 17 φυλλάδια &amp; βιβλία, 14 επιμέλειες εκδόσεων (1518-25)</a:t>
            </a:r>
          </a:p>
          <a:p>
            <a:r>
              <a:rPr lang="el-GR" sz="2600" dirty="0" err="1"/>
              <a:t>Petrus</a:t>
            </a:r>
            <a:r>
              <a:rPr lang="el-GR" sz="2600" dirty="0"/>
              <a:t> </a:t>
            </a:r>
            <a:r>
              <a:rPr lang="el-GR" sz="2600" dirty="0" err="1"/>
              <a:t>Sylvius</a:t>
            </a:r>
            <a:r>
              <a:rPr lang="el-GR" sz="2600" dirty="0"/>
              <a:t>, 30 γερμανικοί τίτλοι (1524-36)</a:t>
            </a:r>
          </a:p>
          <a:p>
            <a:r>
              <a:rPr lang="el-GR" sz="2600" dirty="0"/>
              <a:t>Η πλειοψηφία των Καθολικών προπαγανδιστών δεν πίστευε στη σημασία της μαζικής, εκλαϊκευτικής προπαγάνδας</a:t>
            </a:r>
          </a:p>
          <a:p>
            <a:r>
              <a:rPr lang="el-GR" sz="2600" dirty="0" err="1"/>
              <a:t>Cochlaeus</a:t>
            </a:r>
            <a:r>
              <a:rPr lang="el-GR" sz="2600" dirty="0"/>
              <a:t> προς </a:t>
            </a:r>
            <a:r>
              <a:rPr lang="el-GR" sz="2600" dirty="0" err="1"/>
              <a:t>Hieronymous</a:t>
            </a:r>
            <a:r>
              <a:rPr lang="el-GR" sz="2600" dirty="0"/>
              <a:t> </a:t>
            </a:r>
            <a:r>
              <a:rPr lang="el-GR" sz="2600" dirty="0" err="1"/>
              <a:t>Aleander</a:t>
            </a:r>
            <a:r>
              <a:rPr lang="el-GR" sz="2600" dirty="0"/>
              <a:t> (27/9/1521): «Δεν θα αντιπαρατεθεί κανείς γραπτώς με τον Λούθηρο εκτός από τον </a:t>
            </a:r>
            <a:r>
              <a:rPr lang="el-GR" sz="2600" dirty="0" err="1"/>
              <a:t>Emser</a:t>
            </a:r>
            <a:r>
              <a:rPr lang="el-GR" sz="2600" dirty="0"/>
              <a:t>;…»</a:t>
            </a:r>
          </a:p>
          <a:p>
            <a:endParaRPr lang="el-GR" dirty="0"/>
          </a:p>
        </p:txBody>
      </p:sp>
      <p:sp>
        <p:nvSpPr>
          <p:cNvPr id="4" name="Title 1"/>
          <p:cNvSpPr>
            <a:spLocks noGrp="1"/>
          </p:cNvSpPr>
          <p:nvPr>
            <p:ph type="title"/>
          </p:nvPr>
        </p:nvSpPr>
        <p:spPr>
          <a:xfrm>
            <a:off x="457200" y="274638"/>
            <a:ext cx="8229600" cy="1143000"/>
          </a:xfrm>
        </p:spPr>
        <p:txBody>
          <a:bodyPr/>
          <a:lstStyle/>
          <a:p>
            <a:r>
              <a:rPr lang="el-GR" dirty="0" smtClean="0"/>
              <a:t>Από 1518.. 8</a:t>
            </a:r>
            <a:endParaRPr lang="el-GR" dirty="0"/>
          </a:p>
        </p:txBody>
      </p:sp>
    </p:spTree>
    <p:extLst>
      <p:ext uri="{BB962C8B-B14F-4D97-AF65-F5344CB8AC3E}">
        <p14:creationId xmlns:p14="http://schemas.microsoft.com/office/powerpoint/2010/main" val="835481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548680"/>
            <a:ext cx="8229600" cy="4968552"/>
          </a:xfrm>
        </p:spPr>
        <p:txBody>
          <a:bodyPr>
            <a:normAutofit fontScale="62500" lnSpcReduction="20000"/>
          </a:bodyPr>
          <a:lstStyle/>
          <a:p>
            <a:pPr marL="0" indent="0" algn="ctr">
              <a:buNone/>
            </a:pPr>
            <a:r>
              <a:rPr lang="el-GR" sz="5700" dirty="0">
                <a:solidFill>
                  <a:srgbClr val="5075BC"/>
                </a:solidFill>
                <a:latin typeface="+mj-lt"/>
                <a:ea typeface="+mj-ea"/>
                <a:cs typeface="+mj-cs"/>
              </a:rPr>
              <a:t>Αυτοπεριορισμοί Καθολικών συγγραφέων</a:t>
            </a:r>
            <a:r>
              <a:rPr lang="el-GR" sz="5700" dirty="0" smtClean="0">
                <a:solidFill>
                  <a:srgbClr val="5075BC"/>
                </a:solidFill>
                <a:latin typeface="+mj-lt"/>
                <a:ea typeface="+mj-ea"/>
                <a:cs typeface="+mj-cs"/>
              </a:rPr>
              <a:t>:</a:t>
            </a:r>
          </a:p>
          <a:p>
            <a:pPr marL="0" indent="0" algn="ctr">
              <a:buNone/>
            </a:pPr>
            <a:endParaRPr lang="el-GR" sz="3800" dirty="0">
              <a:solidFill>
                <a:srgbClr val="5075BC"/>
              </a:solidFill>
              <a:latin typeface="+mj-lt"/>
              <a:ea typeface="+mj-ea"/>
              <a:cs typeface="+mj-cs"/>
            </a:endParaRPr>
          </a:p>
          <a:p>
            <a:r>
              <a:rPr lang="el-GR" sz="3800" dirty="0"/>
              <a:t>Φόβος μήπως η εμπλοκή σε δημόσια αντιπαράθεση με τους αιρετικούς ακύρωνε την απαγόρευση της Καθολικής Εκκλησίας ή νομιμοποιούσε τις απόψεις </a:t>
            </a:r>
            <a:r>
              <a:rPr lang="el-GR" sz="3800" dirty="0" smtClean="0"/>
              <a:t>τους.</a:t>
            </a:r>
            <a:endParaRPr lang="el-GR" sz="3800" dirty="0"/>
          </a:p>
          <a:p>
            <a:r>
              <a:rPr lang="el-GR" sz="3800" dirty="0" err="1"/>
              <a:t>Aleander</a:t>
            </a:r>
            <a:r>
              <a:rPr lang="el-GR" sz="3800" dirty="0"/>
              <a:t>: « Η Μεταρρύθμιση οφείλεται σε δύο δεινά, τις γλώσσες των διδακτόρων και τα χέρια των τυπογράφων</a:t>
            </a:r>
            <a:r>
              <a:rPr lang="el-GR" sz="3800" dirty="0" smtClean="0"/>
              <a:t>».</a:t>
            </a:r>
            <a:endParaRPr lang="el-GR" sz="3800" dirty="0"/>
          </a:p>
          <a:p>
            <a:r>
              <a:rPr lang="el-GR" sz="3800" dirty="0"/>
              <a:t>Φόβος μήπως η στροφή στον «απλό λαό» ισοδυναμούσε με πρόσκληση για την εμπλοκή </a:t>
            </a:r>
            <a:r>
              <a:rPr lang="el-GR" sz="3800" dirty="0" smtClean="0"/>
              <a:t>των </a:t>
            </a:r>
            <a:r>
              <a:rPr lang="el-GR" sz="3800" dirty="0"/>
              <a:t>λαϊκών σε διαμάχη επάνω σε ζητήματα </a:t>
            </a:r>
            <a:r>
              <a:rPr lang="el-GR" sz="3800" dirty="0" smtClean="0"/>
              <a:t>δόγματος.</a:t>
            </a:r>
            <a:endParaRPr lang="el-GR" sz="3800" dirty="0"/>
          </a:p>
          <a:p>
            <a:r>
              <a:rPr lang="el-GR" sz="3800" dirty="0"/>
              <a:t>Περιορισμένη χρήση </a:t>
            </a:r>
            <a:r>
              <a:rPr lang="el-GR" sz="3800" dirty="0" smtClean="0"/>
              <a:t>τυπογραφίας.</a:t>
            </a:r>
            <a:endParaRPr lang="el-GR" sz="3800" dirty="0"/>
          </a:p>
          <a:p>
            <a:r>
              <a:rPr lang="el-GR" sz="3800" dirty="0"/>
              <a:t>Περιορισμένη υποστήριξη Καθολικών προπαγανδιστών από την εκκλησιαστική ιεραρχία.</a:t>
            </a:r>
          </a:p>
          <a:p>
            <a:endParaRPr lang="el-GR" dirty="0"/>
          </a:p>
        </p:txBody>
      </p:sp>
    </p:spTree>
    <p:extLst>
      <p:ext uri="{BB962C8B-B14F-4D97-AF65-F5344CB8AC3E}">
        <p14:creationId xmlns:p14="http://schemas.microsoft.com/office/powerpoint/2010/main" val="31447052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600" dirty="0"/>
              <a:t>Βασικές συνιστώσες της </a:t>
            </a:r>
            <a:r>
              <a:rPr lang="el-GR" sz="3600" dirty="0" err="1"/>
              <a:t>χαμπερμασιανής</a:t>
            </a:r>
            <a:r>
              <a:rPr lang="el-GR" sz="3600" dirty="0"/>
              <a:t> «αστικής δημοσιότητας</a:t>
            </a:r>
            <a:r>
              <a:rPr lang="el-GR" sz="3600" dirty="0" smtClean="0"/>
              <a:t>» 1 </a:t>
            </a:r>
            <a:endParaRPr lang="el-GR" sz="3600" dirty="0"/>
          </a:p>
        </p:txBody>
      </p:sp>
      <p:sp>
        <p:nvSpPr>
          <p:cNvPr id="3" name="Θέση περιεχομένου 2"/>
          <p:cNvSpPr>
            <a:spLocks noGrp="1"/>
          </p:cNvSpPr>
          <p:nvPr>
            <p:ph idx="1"/>
          </p:nvPr>
        </p:nvSpPr>
        <p:spPr>
          <a:xfrm>
            <a:off x="457200" y="2204864"/>
            <a:ext cx="8229600" cy="3312368"/>
          </a:xfrm>
        </p:spPr>
        <p:txBody>
          <a:bodyPr>
            <a:normAutofit fontScale="77500" lnSpcReduction="20000"/>
          </a:bodyPr>
          <a:lstStyle/>
          <a:p>
            <a:r>
              <a:rPr lang="el-GR" sz="3100" dirty="0"/>
              <a:t>Ύπαρξη ενός διακριτού </a:t>
            </a:r>
            <a:r>
              <a:rPr lang="el-GR" sz="3100" dirty="0" smtClean="0"/>
              <a:t>κοινού. </a:t>
            </a:r>
            <a:endParaRPr lang="el-GR" sz="3100" dirty="0"/>
          </a:p>
          <a:p>
            <a:r>
              <a:rPr lang="el-GR" sz="3100" dirty="0" smtClean="0"/>
              <a:t>Δημόσιος </a:t>
            </a:r>
            <a:r>
              <a:rPr lang="el-GR" sz="3100" dirty="0"/>
              <a:t>διαλογισμός, παράλληλος ή και αντιθετικός προς τον λόγο της </a:t>
            </a:r>
            <a:r>
              <a:rPr lang="el-GR" sz="3100" dirty="0" smtClean="0"/>
              <a:t>εξουσίας.</a:t>
            </a:r>
            <a:endParaRPr lang="el-GR" sz="3100" dirty="0"/>
          </a:p>
          <a:p>
            <a:r>
              <a:rPr lang="el-GR" sz="3100" dirty="0" smtClean="0"/>
              <a:t>Ανάδυση </a:t>
            </a:r>
            <a:r>
              <a:rPr lang="el-GR" sz="3100" dirty="0"/>
              <a:t>της «κοινής γνώμης» ως </a:t>
            </a:r>
            <a:r>
              <a:rPr lang="el-GR" sz="3100" dirty="0" err="1"/>
              <a:t>διακυβεύματος</a:t>
            </a:r>
            <a:r>
              <a:rPr lang="el-GR" sz="3100" dirty="0"/>
              <a:t> ανάμεσα στη κεντρική, εκκλησιαστική και κοσμική εξουσία και σε ένα συγκροτούμενο αντιπολιτευτικό </a:t>
            </a:r>
            <a:r>
              <a:rPr lang="el-GR" sz="3100" dirty="0" smtClean="0"/>
              <a:t>πόλο. </a:t>
            </a:r>
            <a:endParaRPr lang="el-GR" sz="3100" dirty="0"/>
          </a:p>
          <a:p>
            <a:r>
              <a:rPr lang="el-GR" sz="3100" dirty="0" err="1" smtClean="0"/>
              <a:t>J.Habermas</a:t>
            </a:r>
            <a:r>
              <a:rPr lang="el-GR" sz="3100" dirty="0"/>
              <a:t>, Αλλαγή δομής της δημοσιότητας, </a:t>
            </a:r>
            <a:r>
              <a:rPr lang="el-GR" sz="3100" dirty="0" err="1"/>
              <a:t>μτφρ</a:t>
            </a:r>
            <a:r>
              <a:rPr lang="el-GR" sz="3100" dirty="0"/>
              <a:t>. </a:t>
            </a:r>
            <a:r>
              <a:rPr lang="el-GR" sz="3100" dirty="0" err="1"/>
              <a:t>Λ.Αναγνώστου</a:t>
            </a:r>
            <a:r>
              <a:rPr lang="el-GR" sz="3100" dirty="0"/>
              <a:t>, Νήσος, 1997.</a:t>
            </a:r>
          </a:p>
          <a:p>
            <a:endParaRPr lang="el-GR" dirty="0"/>
          </a:p>
        </p:txBody>
      </p:sp>
    </p:spTree>
    <p:extLst>
      <p:ext uri="{BB962C8B-B14F-4D97-AF65-F5344CB8AC3E}">
        <p14:creationId xmlns:p14="http://schemas.microsoft.com/office/powerpoint/2010/main" val="29389241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1292" y="1700808"/>
            <a:ext cx="8229600" cy="5256584"/>
          </a:xfrm>
        </p:spPr>
        <p:txBody>
          <a:bodyPr>
            <a:normAutofit fontScale="70000" lnSpcReduction="20000"/>
          </a:bodyPr>
          <a:lstStyle/>
          <a:p>
            <a:r>
              <a:rPr lang="el-GR" sz="3400" dirty="0"/>
              <a:t>Αποτίμηση της σπουδαιότητας των διαφορετικών μέσων επικοινωνίας και πληροφόρησης στη διάδοση των ιδεών της </a:t>
            </a:r>
            <a:r>
              <a:rPr lang="el-GR" sz="3400" dirty="0" smtClean="0"/>
              <a:t>Μεταρρύθμισης. </a:t>
            </a:r>
            <a:endParaRPr lang="el-GR" sz="3400" dirty="0"/>
          </a:p>
          <a:p>
            <a:r>
              <a:rPr lang="el-GR" sz="3400" dirty="0" smtClean="0"/>
              <a:t>Στη </a:t>
            </a:r>
            <a:r>
              <a:rPr lang="el-GR" sz="3400" dirty="0"/>
              <a:t>βάση της επίγνωσης της ύπαρξης μιας μεγάλης γκάμας μέσων μετάδοσης ιδεών και πληροφοριών που ήταν διαθέσιμη στο ευρύ κοινό στις αρχές του 16ου αιώνα. </a:t>
            </a:r>
          </a:p>
          <a:p>
            <a:r>
              <a:rPr lang="el-GR" sz="3400" dirty="0"/>
              <a:t>Δυναμικότερη αποτύπωση της δημόσιας σφαίρας επικοινωνίας που είχε αναπτυχθεί ανάμεσα στους φορείς της κοσμικής και εκκλησιαστικής εξουσίας και στις </a:t>
            </a:r>
            <a:r>
              <a:rPr lang="el-GR" sz="3400" dirty="0" smtClean="0"/>
              <a:t>μάζες. </a:t>
            </a:r>
            <a:endParaRPr lang="el-GR" sz="3400" dirty="0"/>
          </a:p>
          <a:p>
            <a:r>
              <a:rPr lang="el-GR" sz="3400" dirty="0" smtClean="0"/>
              <a:t>Κρίσιμη </a:t>
            </a:r>
            <a:r>
              <a:rPr lang="el-GR" sz="3400" dirty="0"/>
              <a:t>παράμετρος της  πολιτισμικής ιδιοποίησης των μηνυμάτων της εξουσίας από διαφορετικές ομάδες «κοινού», πέρα από τον περιοριστικό ορισμό της </a:t>
            </a:r>
            <a:r>
              <a:rPr lang="el-GR" sz="3400" dirty="0" err="1"/>
              <a:t>υστερομεσαιωνικής</a:t>
            </a:r>
            <a:r>
              <a:rPr lang="el-GR" sz="3400" dirty="0"/>
              <a:t> «δημοσιότητας της επίσημης εμφάνισης», όπως αυτή περιγράφεται στη θεώρηση του </a:t>
            </a:r>
            <a:r>
              <a:rPr lang="el-GR" sz="3400" dirty="0" err="1" smtClean="0"/>
              <a:t>Habermas</a:t>
            </a:r>
            <a:r>
              <a:rPr lang="el-GR" sz="3400" dirty="0" smtClean="0"/>
              <a:t>.</a:t>
            </a:r>
            <a:endParaRPr lang="el-GR" sz="3400" dirty="0"/>
          </a:p>
          <a:p>
            <a:endParaRPr lang="el-GR" dirty="0"/>
          </a:p>
        </p:txBody>
      </p:sp>
      <p:sp>
        <p:nvSpPr>
          <p:cNvPr id="4" name="Τίτλος 1"/>
          <p:cNvSpPr>
            <a:spLocks noGrp="1"/>
          </p:cNvSpPr>
          <p:nvPr>
            <p:ph type="title"/>
          </p:nvPr>
        </p:nvSpPr>
        <p:spPr>
          <a:xfrm>
            <a:off x="457200" y="274638"/>
            <a:ext cx="8229600" cy="1143000"/>
          </a:xfrm>
        </p:spPr>
        <p:txBody>
          <a:bodyPr>
            <a:noAutofit/>
          </a:bodyPr>
          <a:lstStyle/>
          <a:p>
            <a:r>
              <a:rPr lang="el-GR" sz="3600" dirty="0"/>
              <a:t>Βασικές συνιστώσες της </a:t>
            </a:r>
            <a:r>
              <a:rPr lang="el-GR" sz="3600" dirty="0" err="1"/>
              <a:t>χαμπερμασιανής</a:t>
            </a:r>
            <a:r>
              <a:rPr lang="el-GR" sz="3600" dirty="0"/>
              <a:t> «αστικής δημοσιότητας</a:t>
            </a:r>
            <a:r>
              <a:rPr lang="el-GR" sz="3600" dirty="0" smtClean="0"/>
              <a:t>» 2 </a:t>
            </a:r>
            <a:endParaRPr lang="el-GR" sz="3600" dirty="0"/>
          </a:p>
        </p:txBody>
      </p:sp>
    </p:spTree>
    <p:extLst>
      <p:ext uri="{BB962C8B-B14F-4D97-AF65-F5344CB8AC3E}">
        <p14:creationId xmlns:p14="http://schemas.microsoft.com/office/powerpoint/2010/main" val="38275354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3640" y="1988840"/>
            <a:ext cx="8229600" cy="3384376"/>
          </a:xfrm>
        </p:spPr>
        <p:txBody>
          <a:bodyPr>
            <a:noAutofit/>
          </a:bodyPr>
          <a:lstStyle/>
          <a:p>
            <a:r>
              <a:rPr lang="el-GR" sz="2400" dirty="0"/>
              <a:t>Οι ιδέες, τα μηνύματα, οι πληροφορίες και οι κανονιστικές επιταγές που εκπορεύονταν από την κοσμική και εκκλησιαστική εξουσία </a:t>
            </a:r>
            <a:r>
              <a:rPr lang="el-GR" sz="2400" dirty="0" err="1"/>
              <a:t>υπόκεινταν</a:t>
            </a:r>
            <a:r>
              <a:rPr lang="el-GR" sz="2400" dirty="0"/>
              <a:t> σε πληθώρα πολιτισμικών ιδιοποιήσεων (πρόσληψη, χρήση) από πλευράς του </a:t>
            </a:r>
            <a:r>
              <a:rPr lang="el-GR" sz="2400" dirty="0" err="1"/>
              <a:t>στοχευόμενου</a:t>
            </a:r>
            <a:r>
              <a:rPr lang="el-GR" sz="2400" dirty="0"/>
              <a:t> κοινού τους, οι οποίες δεν συμμορφώνονταν πάντοτε με τις προσδοκίες των παραγωγών τους.</a:t>
            </a:r>
          </a:p>
          <a:p>
            <a:r>
              <a:rPr lang="el-GR" sz="2400" dirty="0"/>
              <a:t> Οι συστηματικές απόπειρες διαπαιδαγώγησης ή χειραγώγησης των πλατιών κοινωνικών στρωμάτων δεν μπορούσαν να αποκλείσουν διαφορετικές ερμηνείες, χρήσεις ή ακόμη και αντιστάσεις στα εκπορευόμενα μηνύματα από μέρους της </a:t>
            </a:r>
            <a:r>
              <a:rPr lang="el-GR" sz="2400" dirty="0" smtClean="0"/>
              <a:t>εξουσίας. </a:t>
            </a:r>
            <a:endParaRPr lang="el-GR" sz="2400" dirty="0"/>
          </a:p>
        </p:txBody>
      </p:sp>
      <p:sp>
        <p:nvSpPr>
          <p:cNvPr id="4" name="Τίτλος 1"/>
          <p:cNvSpPr>
            <a:spLocks noGrp="1"/>
          </p:cNvSpPr>
          <p:nvPr>
            <p:ph type="title"/>
          </p:nvPr>
        </p:nvSpPr>
        <p:spPr>
          <a:xfrm>
            <a:off x="457200" y="274638"/>
            <a:ext cx="8229600" cy="1143000"/>
          </a:xfrm>
        </p:spPr>
        <p:txBody>
          <a:bodyPr>
            <a:noAutofit/>
          </a:bodyPr>
          <a:lstStyle/>
          <a:p>
            <a:r>
              <a:rPr lang="el-GR" sz="3600" dirty="0"/>
              <a:t>Βασικές συνιστώσες της </a:t>
            </a:r>
            <a:r>
              <a:rPr lang="el-GR" sz="3600" dirty="0" err="1"/>
              <a:t>χαμπερμασιανής</a:t>
            </a:r>
            <a:r>
              <a:rPr lang="el-GR" sz="3600" dirty="0"/>
              <a:t> «αστικής δημοσιότητας</a:t>
            </a:r>
            <a:r>
              <a:rPr lang="el-GR" sz="3600" dirty="0" smtClean="0"/>
              <a:t>» 3 </a:t>
            </a:r>
            <a:endParaRPr lang="el-GR" sz="3600" dirty="0"/>
          </a:p>
        </p:txBody>
      </p:sp>
    </p:spTree>
    <p:extLst>
      <p:ext uri="{BB962C8B-B14F-4D97-AF65-F5344CB8AC3E}">
        <p14:creationId xmlns:p14="http://schemas.microsoft.com/office/powerpoint/2010/main" val="3162413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2060848"/>
            <a:ext cx="8229600" cy="4032448"/>
          </a:xfrm>
        </p:spPr>
        <p:txBody>
          <a:bodyPr>
            <a:normAutofit fontScale="70000" lnSpcReduction="20000"/>
          </a:bodyPr>
          <a:lstStyle/>
          <a:p>
            <a:r>
              <a:rPr lang="el-GR" sz="3400" dirty="0"/>
              <a:t>Στην ανίχνευση της διαλεκτικής έντασης που αναπτύχθηκε ανάμεσα στην προπαγανδιστική εκστρατεία του λουθηρανικού κινήματος και στην κοινή γνώμη  στη Γερμανία των αρχών του 16ου αιώνα, οι πολιτισμικοί ιστορικοί επιχειρούν να θεμελιώσουν τις ιδιαιτερότητες της Μεταρρύθμισης ως επικοινωνιακής επανάστασης. </a:t>
            </a:r>
          </a:p>
          <a:p>
            <a:r>
              <a:rPr lang="el-GR" sz="3400" dirty="0" smtClean="0"/>
              <a:t>Πριν </a:t>
            </a:r>
            <a:r>
              <a:rPr lang="el-GR" sz="3400" dirty="0"/>
              <a:t>την έλευση της τυπογραφίας, η κοινή γνώμη ήταν ουσιαστικά τοπική και αποτελούνταν από ένα πυκνό δίκτυο ανταλλαγής πληροφοριών και ανθρώπινων αλληλεπιδράσεων που διαδραματίζονταν σε ένα τοπικό, περιφερειακό και δια-περιφερειακό πλαίσιο. </a:t>
            </a:r>
          </a:p>
          <a:p>
            <a:endParaRPr lang="el-GR" dirty="0"/>
          </a:p>
        </p:txBody>
      </p:sp>
      <p:sp>
        <p:nvSpPr>
          <p:cNvPr id="4" name="Τίτλος 1"/>
          <p:cNvSpPr>
            <a:spLocks noGrp="1"/>
          </p:cNvSpPr>
          <p:nvPr>
            <p:ph type="title"/>
          </p:nvPr>
        </p:nvSpPr>
        <p:spPr>
          <a:xfrm>
            <a:off x="457200" y="274638"/>
            <a:ext cx="8229600" cy="1143000"/>
          </a:xfrm>
        </p:spPr>
        <p:txBody>
          <a:bodyPr>
            <a:noAutofit/>
          </a:bodyPr>
          <a:lstStyle/>
          <a:p>
            <a:r>
              <a:rPr lang="el-GR" sz="3600" dirty="0"/>
              <a:t>Βασικές συνιστώσες της </a:t>
            </a:r>
            <a:r>
              <a:rPr lang="el-GR" sz="3600" dirty="0" err="1"/>
              <a:t>χαμπερμασιανής</a:t>
            </a:r>
            <a:r>
              <a:rPr lang="el-GR" sz="3600" dirty="0"/>
              <a:t> «αστικής δημοσιότητας</a:t>
            </a:r>
            <a:r>
              <a:rPr lang="el-GR" sz="3600" dirty="0" smtClean="0"/>
              <a:t>» 4 </a:t>
            </a:r>
            <a:endParaRPr lang="el-GR" sz="3600" dirty="0"/>
          </a:p>
        </p:txBody>
      </p:sp>
    </p:spTree>
    <p:extLst>
      <p:ext uri="{BB962C8B-B14F-4D97-AF65-F5344CB8AC3E}">
        <p14:creationId xmlns:p14="http://schemas.microsoft.com/office/powerpoint/2010/main" val="2469148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772816"/>
            <a:ext cx="8229600" cy="3888432"/>
          </a:xfrm>
        </p:spPr>
        <p:txBody>
          <a:bodyPr>
            <a:normAutofit fontScale="85000" lnSpcReduction="10000"/>
          </a:bodyPr>
          <a:lstStyle/>
          <a:p>
            <a:r>
              <a:rPr lang="el-GR" sz="2800" dirty="0"/>
              <a:t>Η κοινή γνώμη εκφραζόταν σε λαϊκές εορταστικές εκδηλώσεις, όπως ιδιαίτερα το Καρναβάλι, στην εμφάνιση αυθόρμητων και συχνά παράνομων στα μάτια της εξουσίας διαδηλώσεων, σε μαζικές συναθροίσεις, στα ανώνυμα σατιρικά ποιήματα και στις λαϊκές μπαλάντες που αναφέρονταν σε φλέγοντα ζητήματα της επικαιρότητας και συχνά παρακινούσαν σε ανάληψη συντονισμένης δράσης. </a:t>
            </a:r>
            <a:endParaRPr lang="el-GR" sz="2800" dirty="0" smtClean="0"/>
          </a:p>
          <a:p>
            <a:r>
              <a:rPr lang="el-GR" sz="2800" dirty="0" smtClean="0"/>
              <a:t>Βασικός </a:t>
            </a:r>
            <a:r>
              <a:rPr lang="el-GR" sz="2800" dirty="0"/>
              <a:t>παράγοντας διαμόρφωσης της κοινής γνώμης πριν την έλευση της τυπογραφίας ήταν η φημολογία, η οποία και πυροδοτούσε συζητήσεις και αντιδράσεις σε ιδιωτικό και δημόσιο επίπεδο. </a:t>
            </a:r>
            <a:endParaRPr lang="el-GR" sz="2800" dirty="0" smtClean="0"/>
          </a:p>
          <a:p>
            <a:endParaRPr lang="el-GR" dirty="0"/>
          </a:p>
        </p:txBody>
      </p:sp>
      <p:sp>
        <p:nvSpPr>
          <p:cNvPr id="4" name="Τίτλος 1"/>
          <p:cNvSpPr>
            <a:spLocks noGrp="1"/>
          </p:cNvSpPr>
          <p:nvPr>
            <p:ph type="title"/>
          </p:nvPr>
        </p:nvSpPr>
        <p:spPr>
          <a:xfrm>
            <a:off x="457200" y="274638"/>
            <a:ext cx="8229600" cy="1143000"/>
          </a:xfrm>
        </p:spPr>
        <p:txBody>
          <a:bodyPr>
            <a:noAutofit/>
          </a:bodyPr>
          <a:lstStyle/>
          <a:p>
            <a:r>
              <a:rPr lang="el-GR" sz="3600" dirty="0"/>
              <a:t>Βασικές συνιστώσες της </a:t>
            </a:r>
            <a:r>
              <a:rPr lang="el-GR" sz="3600" dirty="0" err="1"/>
              <a:t>χαμπερμασιανής</a:t>
            </a:r>
            <a:r>
              <a:rPr lang="el-GR" sz="3600" dirty="0"/>
              <a:t> «αστικής δημοσιότητας</a:t>
            </a:r>
            <a:r>
              <a:rPr lang="el-GR" sz="3600" dirty="0" smtClean="0"/>
              <a:t>» 5 </a:t>
            </a:r>
            <a:endParaRPr lang="el-GR" sz="3600" dirty="0"/>
          </a:p>
        </p:txBody>
      </p:sp>
    </p:spTree>
    <p:extLst>
      <p:ext uri="{BB962C8B-B14F-4D97-AF65-F5344CB8AC3E}">
        <p14:creationId xmlns:p14="http://schemas.microsoft.com/office/powerpoint/2010/main" val="32456368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2132856"/>
            <a:ext cx="8229600" cy="2664296"/>
          </a:xfrm>
        </p:spPr>
        <p:txBody>
          <a:bodyPr>
            <a:normAutofit/>
          </a:bodyPr>
          <a:lstStyle/>
          <a:p>
            <a:r>
              <a:rPr lang="el-GR" sz="2400" dirty="0" smtClean="0"/>
              <a:t>Τροφοδότες </a:t>
            </a:r>
            <a:r>
              <a:rPr lang="el-GR" sz="2400" dirty="0"/>
              <a:t>της φημολογίας ήταν είτε άτομα στο εσωτερικό των τοπικών κοινοτήτων, είτε άτομα προερχόμενα από άλλες κοινότητες, μετακινούμενα στη βάση των καθημερινών οικονομικών και κοινωνικών τους αναγκών, κατά κύριο λόγο στο πλαίσιο των δικτύων των αγορών, όπως χωρικοί που συνέρρεαν στις πόλεις, έμποροι και γυρολόγοι, φοιτητές, προσκυνητές  ή περιφερόμενοι </a:t>
            </a:r>
            <a:r>
              <a:rPr lang="el-GR" sz="2400" dirty="0" smtClean="0"/>
              <a:t>τεχνίτες. </a:t>
            </a:r>
            <a:endParaRPr lang="el-GR" sz="2400" dirty="0"/>
          </a:p>
          <a:p>
            <a:endParaRPr lang="el-GR" dirty="0"/>
          </a:p>
        </p:txBody>
      </p:sp>
      <p:sp>
        <p:nvSpPr>
          <p:cNvPr id="4" name="Τίτλος 1"/>
          <p:cNvSpPr>
            <a:spLocks noGrp="1"/>
          </p:cNvSpPr>
          <p:nvPr>
            <p:ph type="title"/>
          </p:nvPr>
        </p:nvSpPr>
        <p:spPr>
          <a:xfrm>
            <a:off x="457200" y="274638"/>
            <a:ext cx="8229600" cy="1143000"/>
          </a:xfrm>
        </p:spPr>
        <p:txBody>
          <a:bodyPr>
            <a:noAutofit/>
          </a:bodyPr>
          <a:lstStyle/>
          <a:p>
            <a:r>
              <a:rPr lang="el-GR" sz="3600" dirty="0"/>
              <a:t>Βασικές συνιστώσες της </a:t>
            </a:r>
            <a:r>
              <a:rPr lang="el-GR" sz="3600" dirty="0" err="1"/>
              <a:t>χαμπερμασιανής</a:t>
            </a:r>
            <a:r>
              <a:rPr lang="el-GR" sz="3600" dirty="0"/>
              <a:t> «αστικής δημοσιότητας</a:t>
            </a:r>
            <a:r>
              <a:rPr lang="el-GR" sz="3600" dirty="0" smtClean="0"/>
              <a:t>» 6</a:t>
            </a:r>
            <a:endParaRPr lang="el-GR" sz="3600" dirty="0"/>
          </a:p>
        </p:txBody>
      </p:sp>
    </p:spTree>
    <p:extLst>
      <p:ext uri="{BB962C8B-B14F-4D97-AF65-F5344CB8AC3E}">
        <p14:creationId xmlns:p14="http://schemas.microsoft.com/office/powerpoint/2010/main" val="28646440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844824"/>
            <a:ext cx="8229600" cy="3600400"/>
          </a:xfrm>
        </p:spPr>
        <p:txBody>
          <a:bodyPr>
            <a:normAutofit fontScale="77500" lnSpcReduction="20000"/>
          </a:bodyPr>
          <a:lstStyle/>
          <a:p>
            <a:r>
              <a:rPr lang="el-GR" sz="3100" dirty="0"/>
              <a:t>Στην απόπειρά τους να εδραιώσουν συνθήκες επηρεασμού ή και διαμόρφωσης της κοινής γνώμης σε τοπικό επίπεδο, οι Λουθηρανοί πρώτα από όλα αξιοποίησαν τα μέσα διάδοσης και πολλαπλασιασμού μηνυμάτων που τους παρείχε η κυρίαρχη </a:t>
            </a:r>
            <a:r>
              <a:rPr lang="el-GR" sz="3100" dirty="0" err="1"/>
              <a:t>προφορικότητα</a:t>
            </a:r>
            <a:r>
              <a:rPr lang="el-GR" sz="3100" dirty="0"/>
              <a:t> της εποχής. </a:t>
            </a:r>
          </a:p>
          <a:p>
            <a:r>
              <a:rPr lang="el-GR" sz="3100" dirty="0"/>
              <a:t>Επεισόδια και «σκάνδαλα», όπως με τις ανοιχτές λατρευτικές συναθροίσεις και ιδιαίτερα με τις δημόσιες προσβολές στους Καθολικούς ιερωμένους και τις βίαιες διακοπές και διακωμωδήσεις των καθολικών λατρευτικών πρακτικών. </a:t>
            </a:r>
          </a:p>
          <a:p>
            <a:endParaRPr lang="el-GR" dirty="0"/>
          </a:p>
        </p:txBody>
      </p:sp>
      <p:sp>
        <p:nvSpPr>
          <p:cNvPr id="4" name="Τίτλος 1"/>
          <p:cNvSpPr>
            <a:spLocks noGrp="1"/>
          </p:cNvSpPr>
          <p:nvPr>
            <p:ph type="title"/>
          </p:nvPr>
        </p:nvSpPr>
        <p:spPr>
          <a:xfrm>
            <a:off x="457200" y="274638"/>
            <a:ext cx="8229600" cy="1143000"/>
          </a:xfrm>
        </p:spPr>
        <p:txBody>
          <a:bodyPr>
            <a:noAutofit/>
          </a:bodyPr>
          <a:lstStyle/>
          <a:p>
            <a:r>
              <a:rPr lang="el-GR" sz="3600" dirty="0"/>
              <a:t>Βασικές συνιστώσες της </a:t>
            </a:r>
            <a:r>
              <a:rPr lang="el-GR" sz="3600" dirty="0" err="1"/>
              <a:t>χαμπερμασιανής</a:t>
            </a:r>
            <a:r>
              <a:rPr lang="el-GR" sz="3600" dirty="0"/>
              <a:t> «αστικής δημοσιότητας</a:t>
            </a:r>
            <a:r>
              <a:rPr lang="el-GR" sz="3600" dirty="0" smtClean="0"/>
              <a:t>» 7 </a:t>
            </a:r>
            <a:endParaRPr lang="el-GR" sz="3600" dirty="0"/>
          </a:p>
        </p:txBody>
      </p:sp>
    </p:spTree>
    <p:extLst>
      <p:ext uri="{BB962C8B-B14F-4D97-AF65-F5344CB8AC3E}">
        <p14:creationId xmlns:p14="http://schemas.microsoft.com/office/powerpoint/2010/main" val="36137848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988840"/>
            <a:ext cx="8229600" cy="3888432"/>
          </a:xfrm>
        </p:spPr>
        <p:txBody>
          <a:bodyPr>
            <a:normAutofit fontScale="70000" lnSpcReduction="20000"/>
          </a:bodyPr>
          <a:lstStyle/>
          <a:p>
            <a:r>
              <a:rPr lang="el-GR" sz="3400" dirty="0"/>
              <a:t>Υιοθετώντας στρατηγικές της λαϊκής κουλτούρας του </a:t>
            </a:r>
            <a:r>
              <a:rPr lang="el-GR" sz="3400" dirty="0" err="1"/>
              <a:t>γκροτέσκου</a:t>
            </a:r>
            <a:r>
              <a:rPr lang="el-GR" sz="3400" dirty="0"/>
              <a:t> ρεαλισμού, προχώρησαν σε καρναβαλικού τύπου αποκαθηλώσεις του κύρους της τελετουργικού οπλοστασίου της Καθολικής Εκκλησίας. Πέρα από το «ξεγύμνωμα» του αντίπαλου, το οποίο εκτυλισσόταν σύμφωνα με εδραιωμένες λαϊκές πρακτικές διακωμώδησης, οι ενέργειες αυτές συνιστούσαν ένα δυναμικό είδος </a:t>
            </a:r>
            <a:r>
              <a:rPr lang="el-GR" sz="3400" dirty="0" err="1"/>
              <a:t>υποκινητικής</a:t>
            </a:r>
            <a:r>
              <a:rPr lang="el-GR" sz="3400" dirty="0"/>
              <a:t> επικοινωνίας,  παροτρύνοντας τους παρευρισκόμενους θεατές να συμμετάσχουν ενεργά στα δρώμενα ή, τουλάχιστον, προκαλώντας έντονες συζητήσεις στο εσωτερικό της κοινότητας. </a:t>
            </a:r>
          </a:p>
          <a:p>
            <a:endParaRPr lang="el-GR" dirty="0"/>
          </a:p>
        </p:txBody>
      </p:sp>
      <p:sp>
        <p:nvSpPr>
          <p:cNvPr id="4" name="Τίτλος 1"/>
          <p:cNvSpPr>
            <a:spLocks noGrp="1"/>
          </p:cNvSpPr>
          <p:nvPr>
            <p:ph type="title"/>
          </p:nvPr>
        </p:nvSpPr>
        <p:spPr>
          <a:xfrm>
            <a:off x="457200" y="274638"/>
            <a:ext cx="8229600" cy="1143000"/>
          </a:xfrm>
        </p:spPr>
        <p:txBody>
          <a:bodyPr>
            <a:noAutofit/>
          </a:bodyPr>
          <a:lstStyle/>
          <a:p>
            <a:r>
              <a:rPr lang="el-GR" sz="3600" dirty="0"/>
              <a:t>Βασικές συνιστώσες της </a:t>
            </a:r>
            <a:r>
              <a:rPr lang="el-GR" sz="3600" dirty="0" err="1"/>
              <a:t>χαμπερμασιανής</a:t>
            </a:r>
            <a:r>
              <a:rPr lang="el-GR" sz="3600" dirty="0"/>
              <a:t> «αστικής δημοσιότητας</a:t>
            </a:r>
            <a:r>
              <a:rPr lang="el-GR" sz="3600" dirty="0" smtClean="0"/>
              <a:t>» 8 </a:t>
            </a:r>
            <a:endParaRPr lang="el-GR" sz="3600" dirty="0"/>
          </a:p>
        </p:txBody>
      </p:sp>
    </p:spTree>
    <p:extLst>
      <p:ext uri="{BB962C8B-B14F-4D97-AF65-F5344CB8AC3E}">
        <p14:creationId xmlns:p14="http://schemas.microsoft.com/office/powerpoint/2010/main" val="2644729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23528" y="2348880"/>
            <a:ext cx="8229600" cy="2880320"/>
          </a:xfrm>
        </p:spPr>
        <p:txBody>
          <a:bodyPr>
            <a:normAutofit lnSpcReduction="10000"/>
          </a:bodyPr>
          <a:lstStyle/>
          <a:p>
            <a:pPr marL="0" indent="0">
              <a:buNone/>
            </a:pPr>
            <a:r>
              <a:rPr lang="el-GR" sz="2400" b="1" dirty="0" smtClean="0"/>
              <a:t>Αναγνωστική </a:t>
            </a:r>
            <a:r>
              <a:rPr lang="el-GR" sz="2400" b="1" dirty="0"/>
              <a:t>ικανότητα Γερμανών 16ου αιώνα: </a:t>
            </a:r>
          </a:p>
          <a:p>
            <a:r>
              <a:rPr lang="el-GR" sz="2400" dirty="0"/>
              <a:t>Ανάγνωση στη στενή της </a:t>
            </a:r>
            <a:r>
              <a:rPr lang="el-GR" sz="2400" dirty="0" smtClean="0"/>
              <a:t>έννοια.</a:t>
            </a:r>
            <a:endParaRPr lang="el-GR" sz="2400" dirty="0"/>
          </a:p>
          <a:p>
            <a:r>
              <a:rPr lang="el-GR" sz="2400" dirty="0" smtClean="0"/>
              <a:t>Ακρόαση.</a:t>
            </a:r>
            <a:endParaRPr lang="el-GR" sz="2400" dirty="0"/>
          </a:p>
          <a:p>
            <a:r>
              <a:rPr lang="el-GR" sz="2400" dirty="0" smtClean="0"/>
              <a:t>Κοίταγμα.</a:t>
            </a:r>
            <a:endParaRPr lang="el-GR" sz="2400" dirty="0"/>
          </a:p>
          <a:p>
            <a:r>
              <a:rPr lang="el-GR" sz="2400" dirty="0"/>
              <a:t>Εξαιτίας της πληροφοριακής έκρηξης που προκαλεί η αντιπαράθεση, η ανάγνωση αποκτά </a:t>
            </a:r>
            <a:r>
              <a:rPr lang="el-GR" sz="2400" dirty="0" smtClean="0"/>
              <a:t>σταδιακά.</a:t>
            </a:r>
            <a:endParaRPr lang="el-GR" sz="2400" dirty="0"/>
          </a:p>
        </p:txBody>
      </p:sp>
      <p:sp>
        <p:nvSpPr>
          <p:cNvPr id="4" name="Τίτλος 1"/>
          <p:cNvSpPr>
            <a:spLocks noGrp="1"/>
          </p:cNvSpPr>
          <p:nvPr>
            <p:ph type="title"/>
          </p:nvPr>
        </p:nvSpPr>
        <p:spPr>
          <a:xfrm>
            <a:off x="179512" y="548680"/>
            <a:ext cx="8856984" cy="1143000"/>
          </a:xfrm>
        </p:spPr>
        <p:txBody>
          <a:bodyPr>
            <a:normAutofit fontScale="90000"/>
          </a:bodyPr>
          <a:lstStyle/>
          <a:p>
            <a:r>
              <a:rPr lang="el-GR" dirty="0" err="1"/>
              <a:t>Οπτικοποιημένη</a:t>
            </a:r>
            <a:r>
              <a:rPr lang="el-GR" dirty="0"/>
              <a:t> λουθηρανική προπαγάνδα: περιεχόμενο &amp; </a:t>
            </a:r>
            <a:r>
              <a:rPr lang="el-GR" dirty="0" smtClean="0"/>
              <a:t>στρατηγική 3</a:t>
            </a:r>
            <a:endParaRPr lang="el-GR" dirty="0"/>
          </a:p>
        </p:txBody>
      </p:sp>
    </p:spTree>
    <p:extLst>
      <p:ext uri="{BB962C8B-B14F-4D97-AF65-F5344CB8AC3E}">
        <p14:creationId xmlns:p14="http://schemas.microsoft.com/office/powerpoint/2010/main" val="23596678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628800"/>
            <a:ext cx="8229600" cy="4525963"/>
          </a:xfrm>
        </p:spPr>
        <p:txBody>
          <a:bodyPr>
            <a:normAutofit fontScale="70000" lnSpcReduction="20000"/>
          </a:bodyPr>
          <a:lstStyle/>
          <a:p>
            <a:r>
              <a:rPr lang="el-GR" sz="3400" dirty="0"/>
              <a:t>Σε διαρκή συντονισμό και σχέση ανατροφοδότησης με τις στρατηγικές προφορικής και </a:t>
            </a:r>
            <a:r>
              <a:rPr lang="el-GR" sz="3400" dirty="0" err="1"/>
              <a:t>οπτικοποιημένης</a:t>
            </a:r>
            <a:r>
              <a:rPr lang="el-GR" sz="3400" dirty="0"/>
              <a:t>  παρουσίασης του ευαγγελικού μηνύματος, η έντυπη λουθηρανική προπαγάνδα όχι μόνο κατόρθωσε να διαμορφώσει την κοινή γνώμη, αλλά, το κυριότερο, εδραιώθηκε ως έκφραση της κοινής γνώμης στη Γερμανία της δεκαετίας του 1520. </a:t>
            </a:r>
          </a:p>
          <a:p>
            <a:r>
              <a:rPr lang="el-GR" sz="3400" dirty="0"/>
              <a:t>Η «αποκάλυψη» της βαθύτερης, αντιχριστιανικής φύσης του παπικού αντιπάλου στην πλημμυρίδα των εικονογραφημένων λουθηρανικών φυλλαδίων στη δεκαετία του 1520 ακολουθούσε τη </a:t>
            </a:r>
            <a:r>
              <a:rPr lang="el-GR" sz="3400" dirty="0" err="1"/>
              <a:t>διακωμωδητική</a:t>
            </a:r>
            <a:r>
              <a:rPr lang="el-GR" sz="3400" dirty="0"/>
              <a:t>, απομυθοποιητική λογική της λαϊκής κουλτούρας, την ίδια στιγμή που σατιρικά θεατρικά έργα, </a:t>
            </a:r>
            <a:r>
              <a:rPr lang="el-GR" sz="3400" dirty="0" err="1"/>
              <a:t>αποκαθηλωτικά</a:t>
            </a:r>
            <a:r>
              <a:rPr lang="el-GR" sz="3400" dirty="0"/>
              <a:t> του κύρους της Καθολικής Εκκλησίας, στόχευαν στη στράτευση των λογίων ουμανιστικών </a:t>
            </a:r>
            <a:r>
              <a:rPr lang="el-GR" sz="3400" dirty="0" smtClean="0"/>
              <a:t>κύκλων. </a:t>
            </a:r>
            <a:endParaRPr lang="el-GR" sz="3400" dirty="0"/>
          </a:p>
          <a:p>
            <a:endParaRPr lang="el-GR" dirty="0"/>
          </a:p>
        </p:txBody>
      </p:sp>
      <p:sp>
        <p:nvSpPr>
          <p:cNvPr id="4" name="Τίτλος 1"/>
          <p:cNvSpPr>
            <a:spLocks noGrp="1"/>
          </p:cNvSpPr>
          <p:nvPr>
            <p:ph type="title"/>
          </p:nvPr>
        </p:nvSpPr>
        <p:spPr>
          <a:xfrm>
            <a:off x="457200" y="274638"/>
            <a:ext cx="8229600" cy="1143000"/>
          </a:xfrm>
        </p:spPr>
        <p:txBody>
          <a:bodyPr>
            <a:noAutofit/>
          </a:bodyPr>
          <a:lstStyle/>
          <a:p>
            <a:r>
              <a:rPr lang="el-GR" sz="3600" dirty="0"/>
              <a:t>Βασικές συνιστώσες της </a:t>
            </a:r>
            <a:r>
              <a:rPr lang="el-GR" sz="3600" dirty="0" err="1"/>
              <a:t>χαμπερμασιανής</a:t>
            </a:r>
            <a:r>
              <a:rPr lang="el-GR" sz="3600" dirty="0"/>
              <a:t> «αστικής δημοσιότητας</a:t>
            </a:r>
            <a:r>
              <a:rPr lang="el-GR" sz="3600" dirty="0" smtClean="0"/>
              <a:t>» 9 </a:t>
            </a:r>
            <a:endParaRPr lang="el-GR" sz="3600" dirty="0"/>
          </a:p>
        </p:txBody>
      </p:sp>
    </p:spTree>
    <p:extLst>
      <p:ext uri="{BB962C8B-B14F-4D97-AF65-F5344CB8AC3E}">
        <p14:creationId xmlns:p14="http://schemas.microsoft.com/office/powerpoint/2010/main" val="946722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694" y="1988840"/>
            <a:ext cx="8229600" cy="3312368"/>
          </a:xfrm>
        </p:spPr>
        <p:txBody>
          <a:bodyPr>
            <a:normAutofit fontScale="92500"/>
          </a:bodyPr>
          <a:lstStyle/>
          <a:p>
            <a:r>
              <a:rPr lang="el-GR" sz="2600" dirty="0"/>
              <a:t>Ο όγκος της έντυπης λουθηρανικής προπαγάνδας συνιστούσε μια «γραμματεία της κρίσης», λειτουργώντας ως εργαλείο απήχησης της κοινής γνώμης. </a:t>
            </a:r>
          </a:p>
          <a:p>
            <a:r>
              <a:rPr lang="el-GR" sz="2600" dirty="0"/>
              <a:t>Η εκδοτική έκρηξη που προκάλεσε το λουθηρανικό κίνημα δρομολογούσε και άλλες μορφές δημόσιας επικοινωνίας και διαβούλευσης (μαζικές συγκεντρώσεις, διαμαρτυρίες, διατυπώσεις συλλογικών αιτημάτων και τα διαρκώς επεκτεινόμενα δίκτυα αλληλογραφίας). </a:t>
            </a:r>
          </a:p>
          <a:p>
            <a:endParaRPr lang="el-GR" dirty="0"/>
          </a:p>
        </p:txBody>
      </p:sp>
      <p:sp>
        <p:nvSpPr>
          <p:cNvPr id="4" name="Τίτλος 1"/>
          <p:cNvSpPr>
            <a:spLocks noGrp="1"/>
          </p:cNvSpPr>
          <p:nvPr>
            <p:ph type="title"/>
          </p:nvPr>
        </p:nvSpPr>
        <p:spPr>
          <a:xfrm>
            <a:off x="457200" y="274638"/>
            <a:ext cx="8229600" cy="1143000"/>
          </a:xfrm>
        </p:spPr>
        <p:txBody>
          <a:bodyPr>
            <a:noAutofit/>
          </a:bodyPr>
          <a:lstStyle/>
          <a:p>
            <a:r>
              <a:rPr lang="el-GR" sz="3600" dirty="0"/>
              <a:t>Βασικές συνιστώσες της </a:t>
            </a:r>
            <a:r>
              <a:rPr lang="el-GR" sz="3600" dirty="0" err="1"/>
              <a:t>χαμπερμασιανής</a:t>
            </a:r>
            <a:r>
              <a:rPr lang="el-GR" sz="3600" dirty="0"/>
              <a:t> «αστικής δημοσιότητας</a:t>
            </a:r>
            <a:r>
              <a:rPr lang="el-GR" sz="3600" dirty="0" smtClean="0"/>
              <a:t>» 10</a:t>
            </a:r>
            <a:endParaRPr lang="el-GR" sz="3600" dirty="0"/>
          </a:p>
        </p:txBody>
      </p:sp>
    </p:spTree>
    <p:extLst>
      <p:ext uri="{BB962C8B-B14F-4D97-AF65-F5344CB8AC3E}">
        <p14:creationId xmlns:p14="http://schemas.microsoft.com/office/powerpoint/2010/main" val="35139006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2060848"/>
            <a:ext cx="8229600" cy="3600399"/>
          </a:xfrm>
        </p:spPr>
        <p:txBody>
          <a:bodyPr>
            <a:normAutofit fontScale="85000" lnSpcReduction="20000"/>
          </a:bodyPr>
          <a:lstStyle/>
          <a:p>
            <a:r>
              <a:rPr lang="el-GR" sz="2800" dirty="0" smtClean="0"/>
              <a:t>Ο </a:t>
            </a:r>
            <a:r>
              <a:rPr lang="el-GR" sz="2800" dirty="0"/>
              <a:t>τεράστιος όγκος των φυλλαδίων λειτουργούσε από μόνος του ως «δημόσιο συμβάν»,  επέβαλε τη διεύρυνση της δημόσιας σφαίρας, κάνοντας για πρώτη φορά μεγάλα τμήματα του πληθυσμού κοινωνούς της αντιπαράθεσης ανάμεσα στην Καθολική Εκκλησία, την αυτοκρατορική εξουσία και το λουθηρανικό κίνημα. Ταυτόχρονα όμως, δημιουργούσε μια ιδιαίτερη όσο και ανεξέλεγκτη από τους άμεσα εμπλεκόμενους δυναμική, πολλαπλασιάζοντας τις πιθανότητες παρερμηνείας και παρανόησης των </a:t>
            </a:r>
            <a:r>
              <a:rPr lang="el-GR" sz="2800" dirty="0" err="1"/>
              <a:t>κυκλοφορούντων</a:t>
            </a:r>
            <a:r>
              <a:rPr lang="el-GR" sz="2800" dirty="0"/>
              <a:t> εντύπων από μέρους του προσδοκώμενου ή τυχαίου αναγνωστικού κοινού/ακροατηρίου τους. </a:t>
            </a:r>
          </a:p>
          <a:p>
            <a:endParaRPr lang="el-GR" dirty="0"/>
          </a:p>
        </p:txBody>
      </p:sp>
      <p:sp>
        <p:nvSpPr>
          <p:cNvPr id="4" name="Τίτλος 1"/>
          <p:cNvSpPr>
            <a:spLocks noGrp="1"/>
          </p:cNvSpPr>
          <p:nvPr>
            <p:ph type="title"/>
          </p:nvPr>
        </p:nvSpPr>
        <p:spPr>
          <a:xfrm>
            <a:off x="457200" y="274638"/>
            <a:ext cx="8229600" cy="1143000"/>
          </a:xfrm>
        </p:spPr>
        <p:txBody>
          <a:bodyPr>
            <a:noAutofit/>
          </a:bodyPr>
          <a:lstStyle/>
          <a:p>
            <a:r>
              <a:rPr lang="el-GR" sz="3600" dirty="0"/>
              <a:t>Βασικές συνιστώσες της </a:t>
            </a:r>
            <a:r>
              <a:rPr lang="el-GR" sz="3600" dirty="0" err="1"/>
              <a:t>χαμπερμασιανής</a:t>
            </a:r>
            <a:r>
              <a:rPr lang="el-GR" sz="3600" dirty="0"/>
              <a:t> «αστικής δημοσιότητας</a:t>
            </a:r>
            <a:r>
              <a:rPr lang="el-GR" sz="3600" dirty="0" smtClean="0"/>
              <a:t>» 11 </a:t>
            </a:r>
            <a:endParaRPr lang="el-GR" sz="3600" dirty="0"/>
          </a:p>
        </p:txBody>
      </p:sp>
    </p:spTree>
    <p:extLst>
      <p:ext uri="{BB962C8B-B14F-4D97-AF65-F5344CB8AC3E}">
        <p14:creationId xmlns:p14="http://schemas.microsoft.com/office/powerpoint/2010/main" val="3964333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11560" y="1772816"/>
            <a:ext cx="8229600" cy="4525963"/>
          </a:xfrm>
        </p:spPr>
        <p:txBody>
          <a:bodyPr>
            <a:normAutofit fontScale="62500" lnSpcReduction="20000"/>
          </a:bodyPr>
          <a:lstStyle/>
          <a:p>
            <a:r>
              <a:rPr lang="el-GR" sz="3800" dirty="0"/>
              <a:t>Η ένταση ανάμεσα στις προσδοκίες των παραγωγών της λουθηρανικής προπαγάνδας και σε εκείνες των κατά τόπους αποδεκτών της αποτέλεσε τον κύριο διαμορφωτικό παράγοντα της επικοινωνιακής επανάστασης που προκάλεσε η Μεταρρύθμιση. </a:t>
            </a:r>
          </a:p>
          <a:p>
            <a:r>
              <a:rPr lang="el-GR" sz="3800" dirty="0"/>
              <a:t>Οι πολιτισμικοί ιστορικοί της γερμανικής Μεταρρύθμισης εστιάζουν την προσέγγισή τους στη βάση της διάκρισης ανάμεσα σε αυτά που επιδίωκαν να πουν οι ηγέτες του λουθηρανικού κινήματος, στον τρόπο που αυτά προβλήθηκαν από τα διάφορα μέσα μετάδοσης και πολλαπλασιασμού του ευαγγελικού μηνύματος και στο τι ήθελαν ή μπόρεσαν να αντιληφθούν οι διαφορετικοί αποδέκτες τους στη Γερμανία. </a:t>
            </a:r>
          </a:p>
          <a:p>
            <a:endParaRPr lang="el-GR" dirty="0"/>
          </a:p>
        </p:txBody>
      </p:sp>
      <p:sp>
        <p:nvSpPr>
          <p:cNvPr id="4" name="Τίτλος 1"/>
          <p:cNvSpPr>
            <a:spLocks noGrp="1"/>
          </p:cNvSpPr>
          <p:nvPr>
            <p:ph type="title"/>
          </p:nvPr>
        </p:nvSpPr>
        <p:spPr>
          <a:xfrm>
            <a:off x="457200" y="274638"/>
            <a:ext cx="8229600" cy="1143000"/>
          </a:xfrm>
        </p:spPr>
        <p:txBody>
          <a:bodyPr>
            <a:noAutofit/>
          </a:bodyPr>
          <a:lstStyle/>
          <a:p>
            <a:r>
              <a:rPr lang="el-GR" sz="3600" dirty="0"/>
              <a:t>Βασικές συνιστώσες της </a:t>
            </a:r>
            <a:r>
              <a:rPr lang="el-GR" sz="3600" dirty="0" err="1"/>
              <a:t>χαμπερμασιανής</a:t>
            </a:r>
            <a:r>
              <a:rPr lang="el-GR" sz="3600" dirty="0"/>
              <a:t> «αστικής δημοσιότητας</a:t>
            </a:r>
            <a:r>
              <a:rPr lang="el-GR" sz="3600" dirty="0" smtClean="0"/>
              <a:t>» 12 </a:t>
            </a:r>
            <a:endParaRPr lang="el-GR" sz="3600" dirty="0"/>
          </a:p>
        </p:txBody>
      </p:sp>
    </p:spTree>
    <p:extLst>
      <p:ext uri="{BB962C8B-B14F-4D97-AF65-F5344CB8AC3E}">
        <p14:creationId xmlns:p14="http://schemas.microsoft.com/office/powerpoint/2010/main" val="23610437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700808"/>
            <a:ext cx="8229600" cy="2736304"/>
          </a:xfrm>
        </p:spPr>
        <p:txBody>
          <a:bodyPr>
            <a:normAutofit fontScale="92500" lnSpcReduction="10000"/>
          </a:bodyPr>
          <a:lstStyle/>
          <a:p>
            <a:r>
              <a:rPr lang="el-GR" sz="2600" dirty="0" smtClean="0"/>
              <a:t>Στη </a:t>
            </a:r>
            <a:r>
              <a:rPr lang="el-GR" sz="2600" dirty="0"/>
              <a:t>βάση αυτής της προσέγγισης, οι στρατηγικές των παραγωγών του ευαγγελικού μηνύματος </a:t>
            </a:r>
            <a:r>
              <a:rPr lang="el-GR" sz="2600" dirty="0" err="1"/>
              <a:t>διαπλέκονται</a:t>
            </a:r>
            <a:r>
              <a:rPr lang="el-GR" sz="2600" dirty="0"/>
              <a:t> όχι μόνο με τις διαφοροποιημένες προσδοκίες των </a:t>
            </a:r>
            <a:r>
              <a:rPr lang="el-GR" sz="2600" dirty="0" err="1"/>
              <a:t>στοχευόμενων</a:t>
            </a:r>
            <a:r>
              <a:rPr lang="el-GR" sz="2600" dirty="0"/>
              <a:t> ομάδων κοινού, αλλά και με τα μέσα, την υλική κατασκευή, την ίδια τη φόρμα των ευαγγελικών εντύπων. Εντάσσονται τέλος στο ευρύτερο ιστορικό πλαίσιο εντάσεων και αντιπαραθέσεων που χρωμάτισε τη Γερμανία στις αρχές του 16ου </a:t>
            </a:r>
            <a:r>
              <a:rPr lang="el-GR" sz="2600" dirty="0" smtClean="0"/>
              <a:t>αιώνα. </a:t>
            </a:r>
            <a:endParaRPr lang="el-GR" sz="2600" dirty="0"/>
          </a:p>
          <a:p>
            <a:endParaRPr lang="el-GR" dirty="0"/>
          </a:p>
        </p:txBody>
      </p:sp>
      <p:sp>
        <p:nvSpPr>
          <p:cNvPr id="4" name="Τίτλος 1"/>
          <p:cNvSpPr>
            <a:spLocks noGrp="1"/>
          </p:cNvSpPr>
          <p:nvPr>
            <p:ph type="title"/>
          </p:nvPr>
        </p:nvSpPr>
        <p:spPr>
          <a:xfrm>
            <a:off x="457200" y="274638"/>
            <a:ext cx="8229600" cy="1143000"/>
          </a:xfrm>
        </p:spPr>
        <p:txBody>
          <a:bodyPr>
            <a:noAutofit/>
          </a:bodyPr>
          <a:lstStyle/>
          <a:p>
            <a:r>
              <a:rPr lang="el-GR" sz="3600" dirty="0"/>
              <a:t>Βασικές συνιστώσες της </a:t>
            </a:r>
            <a:r>
              <a:rPr lang="el-GR" sz="3600" dirty="0" err="1"/>
              <a:t>χαμπερμασιανής</a:t>
            </a:r>
            <a:r>
              <a:rPr lang="el-GR" sz="3600" dirty="0"/>
              <a:t> «αστικής δημοσιότητας</a:t>
            </a:r>
            <a:r>
              <a:rPr lang="el-GR" sz="3600" dirty="0" smtClean="0"/>
              <a:t>» 13 </a:t>
            </a:r>
            <a:endParaRPr lang="el-GR" sz="3600" dirty="0"/>
          </a:p>
        </p:txBody>
      </p:sp>
    </p:spTree>
    <p:extLst>
      <p:ext uri="{BB962C8B-B14F-4D97-AF65-F5344CB8AC3E}">
        <p14:creationId xmlns:p14="http://schemas.microsoft.com/office/powerpoint/2010/main" val="22793193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a:t>
            </a:r>
            <a:endParaRPr lang="el-GR" dirty="0"/>
          </a:p>
        </p:txBody>
      </p:sp>
      <p:sp>
        <p:nvSpPr>
          <p:cNvPr id="8" name="Υπότιτλος 7"/>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400781064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9436493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Tree>
    <p:extLst>
      <p:ext uri="{BB962C8B-B14F-4D97-AF65-F5344CB8AC3E}">
        <p14:creationId xmlns:p14="http://schemas.microsoft.com/office/powerpoint/2010/main" val="38177284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a:t>Το παρόν έργο αποτελεί την έκδοση </a:t>
            </a:r>
            <a:r>
              <a:rPr lang="en-US" sz="2000" dirty="0"/>
              <a:t>1.0</a:t>
            </a:r>
            <a:r>
              <a:rPr lang="el-GR" sz="2000" dirty="0"/>
              <a:t>. </a:t>
            </a:r>
            <a:endParaRPr lang="en-US" sz="2000" dirty="0"/>
          </a:p>
          <a:p>
            <a:pPr marL="0" indent="0">
              <a:buNone/>
            </a:pPr>
            <a:r>
              <a:rPr lang="el-GR" sz="2000" dirty="0"/>
              <a:t>Έχουν προηγηθεί οι κάτωθι εκδόσεις:</a:t>
            </a:r>
          </a:p>
          <a:p>
            <a:pPr lvl="0"/>
            <a:r>
              <a:rPr lang="el-GR" sz="2000" dirty="0"/>
              <a:t>Έκδοση </a:t>
            </a:r>
            <a:r>
              <a:rPr lang="el-GR" sz="2000" dirty="0" smtClean="0"/>
              <a:t>διαθέσιμη </a:t>
            </a:r>
            <a:r>
              <a:rPr lang="el-GR" sz="2000" dirty="0"/>
              <a:t>εδώ. </a:t>
            </a:r>
            <a:r>
              <a:rPr lang="fr-FR" sz="2000" dirty="0">
                <a:solidFill>
                  <a:prstClr val="black"/>
                </a:solidFill>
                <a:hlinkClick r:id="rId3"/>
              </a:rPr>
              <a:t>http://eclass.uoa.gr/courses/ARCH</a:t>
            </a:r>
            <a:r>
              <a:rPr lang="el-GR" sz="2000" dirty="0">
                <a:solidFill>
                  <a:prstClr val="black"/>
                </a:solidFill>
                <a:hlinkClick r:id="rId3"/>
              </a:rPr>
              <a:t>213</a:t>
            </a:r>
            <a:r>
              <a:rPr lang="el-GR" sz="2000" dirty="0" smtClean="0">
                <a:solidFill>
                  <a:srgbClr val="92D050"/>
                </a:solidFill>
              </a:rPr>
              <a:t> </a:t>
            </a:r>
            <a:endParaRPr lang="el-GR" sz="2000" dirty="0">
              <a:solidFill>
                <a:srgbClr val="92D050"/>
              </a:solidFill>
            </a:endParaRPr>
          </a:p>
          <a:p>
            <a:endParaRPr lang="el-GR" sz="2000" dirty="0"/>
          </a:p>
        </p:txBody>
      </p:sp>
    </p:spTree>
    <p:extLst>
      <p:ext uri="{BB962C8B-B14F-4D97-AF65-F5344CB8AC3E}">
        <p14:creationId xmlns:p14="http://schemas.microsoft.com/office/powerpoint/2010/main" val="147335712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 2014. Κώστας </a:t>
            </a:r>
            <a:r>
              <a:rPr lang="el-GR" sz="2000" dirty="0" err="1" smtClean="0"/>
              <a:t>Γαγανάκης</a:t>
            </a:r>
            <a:r>
              <a:rPr lang="el-GR" sz="2000" dirty="0"/>
              <a:t>. «Μάθημα: </a:t>
            </a:r>
            <a:r>
              <a:rPr lang="el-GR" sz="2000" dirty="0" smtClean="0"/>
              <a:t>II64 </a:t>
            </a:r>
            <a:r>
              <a:rPr lang="el-GR" sz="2000" dirty="0"/>
              <a:t>Νεότερη Ευρωπαϊκή Ιστορία ΙΙ. Ενότητα 2γ: Τυπογράφοι και βιβλιοπώλες 'οχήματα, εργαλεία και όπλα του Θεού'».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fr-FR" sz="2000" dirty="0">
                <a:solidFill>
                  <a:prstClr val="black"/>
                </a:solidFill>
                <a:hlinkClick r:id="rId3"/>
              </a:rPr>
              <a:t>http://opencourses.uoa.gr/courses/ARCH8</a:t>
            </a:r>
            <a:r>
              <a:rPr lang="fr-FR" sz="2000" dirty="0" smtClean="0">
                <a:solidFill>
                  <a:prstClr val="black"/>
                </a:solidFill>
                <a:hlinkClick r:id="rId3"/>
              </a:rPr>
              <a:t>/</a:t>
            </a:r>
            <a:r>
              <a:rPr lang="fr-FR" sz="2000" dirty="0" smtClean="0">
                <a:solidFill>
                  <a:prstClr val="black"/>
                </a:solidFill>
              </a:rPr>
              <a:t> </a:t>
            </a:r>
            <a:endParaRPr lang="el-GR" sz="2000" dirty="0" smtClean="0"/>
          </a:p>
          <a:p>
            <a:pPr marL="0" indent="0">
              <a:buNone/>
            </a:pPr>
            <a:endParaRPr lang="el-GR" sz="2000" dirty="0"/>
          </a:p>
          <a:p>
            <a:endParaRPr lang="el-GR" sz="2000" dirty="0"/>
          </a:p>
        </p:txBody>
      </p:sp>
    </p:spTree>
    <p:extLst>
      <p:ext uri="{BB962C8B-B14F-4D97-AF65-F5344CB8AC3E}">
        <p14:creationId xmlns:p14="http://schemas.microsoft.com/office/powerpoint/2010/main" val="1288876344"/>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3207</TotalTime>
  <Words>4813</Words>
  <Application>Microsoft Office PowerPoint</Application>
  <PresentationFormat>On-screen Show (4:3)</PresentationFormat>
  <Paragraphs>406</Paragraphs>
  <Slides>110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110</vt:i4>
      </vt:variant>
    </vt:vector>
  </HeadingPairs>
  <TitlesOfParts>
    <vt:vector size="115" baseType="lpstr">
      <vt:lpstr>ＭＳ Ｐゴシック</vt:lpstr>
      <vt:lpstr>Arial</vt:lpstr>
      <vt:lpstr>Calibri</vt:lpstr>
      <vt:lpstr>Wingdings</vt:lpstr>
      <vt:lpstr>Θέμα του Office</vt:lpstr>
      <vt:lpstr>II64 NEOTEΡΗ ΕΥΡΩΠΑΪΚΗ ΙΣΤΟΡΙΑ II΄</vt:lpstr>
      <vt:lpstr>Εισαγωγή</vt:lpstr>
      <vt:lpstr>Τυπογράφοι και βιβλιοπώλες «οχήματα, εργαλεία και όπλα του Θεού» 1</vt:lpstr>
      <vt:lpstr>Τυπογράφοι και βιβλιοπώλες «οχήματα, εργαλεία και όπλα του Θεού» 2</vt:lpstr>
      <vt:lpstr>Τυπογράφοι και βιβλιοπώλες «οχήματα, εργαλεία και όπλα του Θεού» 3</vt:lpstr>
      <vt:lpstr>Τυπογράφοι και βιβλιοπώλες «οχήματα, εργαλεία και όπλα του Θεού» 4</vt:lpstr>
      <vt:lpstr>Οπτικοποιημένη λουθηρανική προπαγάνδα: περιεχόμενο &amp; στρατηγική 1</vt:lpstr>
      <vt:lpstr>Οπτικοποιημένη λουθηρανική προπαγάνδα: περιεχόμενο &amp; στρατηγική 2</vt:lpstr>
      <vt:lpstr>Οπτικοποιημένη λουθηρανική προπαγάνδα: περιεχόμενο &amp; στρατηγική 3</vt:lpstr>
      <vt:lpstr>Οπτικός χαρακτήρας υστερομεσαιωνικής κουλτούρας: </vt:lpstr>
      <vt:lpstr>Οπτικός χαρακτήρας υστερομεσαιωνικής κουλτούρας: </vt:lpstr>
      <vt:lpstr>Ξυλογραφία &amp; κείμενο (ή λεζάντα): υβριδικό μέσο προπαγάνδισης</vt:lpstr>
      <vt:lpstr>Προτεραιότητες λουθηρανικής προπαγάνδας</vt:lpstr>
      <vt:lpstr>Εικόνες του Λούθηρου 1</vt:lpstr>
      <vt:lpstr>Εικόνες του Λούθηρου 2</vt:lpstr>
      <vt:lpstr>Εκκοσμικευτικές απεικονίσεις Λούθηρου</vt:lpstr>
      <vt:lpstr>PowerPoint Presentation</vt:lpstr>
      <vt:lpstr>PowerPoint Presentation</vt:lpstr>
      <vt:lpstr>PowerPoint Presentation</vt:lpstr>
      <vt:lpstr>PowerPoint Presentation</vt:lpstr>
      <vt:lpstr>Λουθηρανική Βίβλος </vt:lpstr>
      <vt:lpstr>PowerPoint Presentation</vt:lpstr>
      <vt:lpstr>Flugschriften 1</vt:lpstr>
      <vt:lpstr>Flugschriften 2</vt:lpstr>
      <vt:lpstr>Οι εχθροί του Ευαγγελίου. Leonhard Beck (1523) Ο Μοναχός &amp; ο γάιδαρος</vt:lpstr>
      <vt:lpstr>Hans Sebald Behem (1521) Αλαζονεία, λαγνεία, φιλαργυρία, οδηγούν μοναχό</vt:lpstr>
      <vt:lpstr>Χρήση θεμάτων από τη λαϊκή κουλτούρα Έρασμος, Έγκώμιον Μωρείας Λουθηρανικό strebkatz</vt:lpstr>
      <vt:lpstr>PowerPoint Presentation</vt:lpstr>
      <vt:lpstr>PowerPoint Presentation</vt:lpstr>
      <vt:lpstr>PowerPoint Presentation</vt:lpstr>
      <vt:lpstr>PowerPoint Presentation</vt:lpstr>
      <vt:lpstr>PowerPoint Presentation</vt:lpstr>
      <vt:lpstr>Χρήση καρναβαλικής μάσκας Λέων Ι΄, λιοντάρι, Thomas Murner, γάτος, Ιερώνυμος Emser, κατσίκα, Ιωάννης Eck, γουρούνι, Ιάκωβος Lemp, σκύλος</vt:lpstr>
      <vt:lpstr>Γκροτέσκος ρεαλισμός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Ιδιοποίηση στοιχείων λαϊκής πίστης στη λουθηρανική προπαγάνδα</vt:lpstr>
      <vt:lpstr>Ιδιοποίηση στοιχείων λαϊκής πίστης στη λουθηρανική προπαγάνδα 1</vt:lpstr>
      <vt:lpstr>Ιδιοποίηση στοιχείων λαϊκής πίστης στη λουθηρανική προπαγάνδα 2</vt:lpstr>
      <vt:lpstr>Ιησούς εναντιώνεται σε απόπειρα χρήσης του σε βασιλέα – Πάπας διεκδικεί την κοσμική εξουσία</vt:lpstr>
      <vt:lpstr>Ιησούς, ακάνθινο στεφάνι, Πάπας τριπλή τιάρα (δωρεά Κωνσταντίνου)</vt:lpstr>
      <vt:lpstr>Ιησούς πλένει τα πόδια των μαθητών του – Πάπας προτείνει πόδι για φίλημα σε βασιλείς</vt:lpstr>
      <vt:lpstr>Ιησούς, ανάμεσα σε ταπεινούς &amp; αδύναμους – Πάπας εποπτεύει διαγωνισμό κονταρομαχίας</vt:lpstr>
      <vt:lpstr>Γέννηση, ταπεινότητα Ιησού – Πάπας οπλισμένος, πολιορκεί πόλη</vt:lpstr>
      <vt:lpstr>Ιησούς εκδιώκει αργυραμοιβούς από Ναό – Πάπας τους δέχεται</vt:lpstr>
      <vt:lpstr>Ανάληψη Ιησού στους ουρανούς  καταβαράθρωση Πάπα στο πυρ της Κόλασης</vt:lpstr>
      <vt:lpstr>Ρητορική της εικόνας στους λουθηρανούς προπαγανδιστές</vt:lpstr>
      <vt:lpstr>Ρητορική της εικόνας στους λουθηρανούς προπαγανδιστές</vt:lpstr>
      <vt:lpstr>Η Ευρώπη της Μεταρρύθμισης</vt:lpstr>
      <vt:lpstr>Ο Πόλεμος των Χωρικών, 1524-1525</vt:lpstr>
      <vt:lpstr>Ερμηνεύοντας τις Γραφές μακριά από την Καθολική Εκκλησία (και τον Λούθηρο): Ο χωρικός Κάρσθανς </vt:lpstr>
      <vt:lpstr>Βιβλική θεμελίωση της εξέγερσης: Τα Δώδεκα Άρθρα του Memmingen </vt:lpstr>
      <vt:lpstr>PowerPoint Presentation</vt:lpstr>
      <vt:lpstr>PowerPoint Presentation</vt:lpstr>
      <vt:lpstr>Ο Λούθηρος, οι Καθολικοί προπαγανδιστές  &amp; το γερμανικό κοινό: 1</vt:lpstr>
      <vt:lpstr>Ο Λούθηρος, οι Καθολικοί προπαγανδιστές  &amp; το γερμανικό κοινό: 2</vt:lpstr>
      <vt:lpstr>Καθολικοί προπαγανδιστές</vt:lpstr>
      <vt:lpstr>Ο δαιμονικός Λούθηρος</vt:lpstr>
      <vt:lpstr>Προφητεία για Λούθηρο: σπορέας διχόνοιας, ανταρσίας, πρόξενος αιματοχυσίας</vt:lpstr>
      <vt:lpstr>Ο Λούθηρος τρελός</vt:lpstr>
      <vt:lpstr>Καρναβαλικά Θέματα. Τhomas Murner, Περί του Μεγάλου Λουθηρανού Τρελού (1522)</vt:lpstr>
      <vt:lpstr>PowerPoint Presentation</vt:lpstr>
      <vt:lpstr>Ο επτακέφαλος Λούθηρος </vt:lpstr>
      <vt:lpstr>PowerPoint Presentation</vt:lpstr>
      <vt:lpstr>Το άγαλμα της αίρεσης</vt:lpstr>
      <vt:lpstr>Από 1518.. 1</vt:lpstr>
      <vt:lpstr>Από 1518.. 2</vt:lpstr>
      <vt:lpstr>Από 1518.. 3</vt:lpstr>
      <vt:lpstr>Από 1518.. 4</vt:lpstr>
      <vt:lpstr>Από 1518.. 5</vt:lpstr>
      <vt:lpstr>Από 1518.. 6</vt:lpstr>
      <vt:lpstr>Από 1518.. 7</vt:lpstr>
      <vt:lpstr>Από 1518.. 8</vt:lpstr>
      <vt:lpstr>PowerPoint Presentation</vt:lpstr>
      <vt:lpstr>Βασικές συνιστώσες της χαμπερμασιανής «αστικής δημοσιότητας» 1 </vt:lpstr>
      <vt:lpstr>Βασικές συνιστώσες της χαμπερμασιανής «αστικής δημοσιότητας» 2 </vt:lpstr>
      <vt:lpstr>Βασικές συνιστώσες της χαμπερμασιανής «αστικής δημοσιότητας» 3 </vt:lpstr>
      <vt:lpstr>Βασικές συνιστώσες της χαμπερμασιανής «αστικής δημοσιότητας» 4 </vt:lpstr>
      <vt:lpstr>Βασικές συνιστώσες της χαμπερμασιανής «αστικής δημοσιότητας» 5 </vt:lpstr>
      <vt:lpstr>Βασικές συνιστώσες της χαμπερμασιανής «αστικής δημοσιότητας» 6</vt:lpstr>
      <vt:lpstr>Βασικές συνιστώσες της χαμπερμασιανής «αστικής δημοσιότητας» 7 </vt:lpstr>
      <vt:lpstr>Βασικές συνιστώσες της χαμπερμασιανής «αστικής δημοσιότητας» 8 </vt:lpstr>
      <vt:lpstr>Βασικές συνιστώσες της χαμπερμασιανής «αστικής δημοσιότητας» 9 </vt:lpstr>
      <vt:lpstr>Βασικές συνιστώσες της χαμπερμασιανής «αστικής δημοσιότητας» 10</vt:lpstr>
      <vt:lpstr>Βασικές συνιστώσες της χαμπερμασιανής «αστικής δημοσιότητας» 11 </vt:lpstr>
      <vt:lpstr>Βασικές συνιστώσες της χαμπερμασιανής «αστικής δημοσιότητας» 12 </vt:lpstr>
      <vt:lpstr>Βασικές συνιστώσες της χαμπερμασιανής «αστικής δημοσιότητας» 13 </vt:lpstr>
      <vt:lpstr>Τέλος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(1/9)</vt:lpstr>
      <vt:lpstr>Σημείωμα Χρήσης Έργων Τρίτων (2/9)</vt:lpstr>
      <vt:lpstr>Σημείωμα Χρήσης Έργων Τρίτων (3/9)</vt:lpstr>
      <vt:lpstr>Σημείωμα Χρήσης Έργων Τρίτων (4/9)</vt:lpstr>
      <vt:lpstr>Σημείωμα Χρήσης Έργων Τρίτων (5/9)</vt:lpstr>
      <vt:lpstr>Σημείωμα Χρήσης Έργων Τρίτων (6/9)</vt:lpstr>
      <vt:lpstr>Σημείωμα Χρήσης Έργων Τρίτων (7/9)</vt:lpstr>
      <vt:lpstr>Σημείωμα Χρήσης Έργων Τρίτων (8/9)</vt:lpstr>
      <vt:lpstr>Σημείωμα Χρήσης Έργων Τρίτων (9/9)</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ΕΞΑΡΧΟΥ</dc:creator>
  <cp:lastModifiedBy>Costas</cp:lastModifiedBy>
  <cp:revision>296</cp:revision>
  <dcterms:created xsi:type="dcterms:W3CDTF">2012-09-06T09:03:05Z</dcterms:created>
  <dcterms:modified xsi:type="dcterms:W3CDTF">2015-01-21T12:50:24Z</dcterms:modified>
</cp:coreProperties>
</file>