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61" r:id="rId3"/>
    <p:sldId id="389" r:id="rId4"/>
    <p:sldId id="338" r:id="rId5"/>
    <p:sldId id="339" r:id="rId6"/>
    <p:sldId id="385" r:id="rId7"/>
    <p:sldId id="340" r:id="rId8"/>
    <p:sldId id="341" r:id="rId9"/>
    <p:sldId id="342" r:id="rId10"/>
    <p:sldId id="343" r:id="rId11"/>
    <p:sldId id="388" r:id="rId12"/>
    <p:sldId id="344" r:id="rId13"/>
    <p:sldId id="390" r:id="rId14"/>
    <p:sldId id="345" r:id="rId15"/>
    <p:sldId id="387" r:id="rId16"/>
    <p:sldId id="346" r:id="rId17"/>
    <p:sldId id="347" r:id="rId18"/>
    <p:sldId id="401" r:id="rId19"/>
    <p:sldId id="348" r:id="rId20"/>
    <p:sldId id="337" r:id="rId21"/>
    <p:sldId id="349" r:id="rId22"/>
    <p:sldId id="351" r:id="rId23"/>
    <p:sldId id="402" r:id="rId24"/>
    <p:sldId id="350" r:id="rId25"/>
    <p:sldId id="352" r:id="rId26"/>
    <p:sldId id="403" r:id="rId27"/>
    <p:sldId id="353" r:id="rId28"/>
    <p:sldId id="391" r:id="rId29"/>
    <p:sldId id="355" r:id="rId30"/>
    <p:sldId id="394" r:id="rId31"/>
    <p:sldId id="356" r:id="rId32"/>
    <p:sldId id="392" r:id="rId33"/>
    <p:sldId id="395" r:id="rId34"/>
    <p:sldId id="365" r:id="rId35"/>
    <p:sldId id="366" r:id="rId36"/>
    <p:sldId id="396" r:id="rId37"/>
    <p:sldId id="367" r:id="rId38"/>
    <p:sldId id="397" r:id="rId39"/>
    <p:sldId id="39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404" r:id="rId50"/>
    <p:sldId id="336" r:id="rId51"/>
    <p:sldId id="378" r:id="rId52"/>
    <p:sldId id="405" r:id="rId53"/>
    <p:sldId id="406" r:id="rId54"/>
    <p:sldId id="381" r:id="rId55"/>
    <p:sldId id="382" r:id="rId56"/>
    <p:sldId id="383" r:id="rId57"/>
    <p:sldId id="386" r:id="rId58"/>
    <p:sldId id="400" r:id="rId59"/>
    <p:sldId id="384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256"/>
            <p14:sldId id="261"/>
            <p14:sldId id="389"/>
            <p14:sldId id="338"/>
            <p14:sldId id="339"/>
            <p14:sldId id="385"/>
            <p14:sldId id="340"/>
            <p14:sldId id="341"/>
            <p14:sldId id="342"/>
            <p14:sldId id="343"/>
            <p14:sldId id="388"/>
            <p14:sldId id="344"/>
            <p14:sldId id="390"/>
            <p14:sldId id="345"/>
            <p14:sldId id="387"/>
            <p14:sldId id="346"/>
            <p14:sldId id="347"/>
            <p14:sldId id="401"/>
            <p14:sldId id="348"/>
            <p14:sldId id="337"/>
            <p14:sldId id="349"/>
            <p14:sldId id="351"/>
            <p14:sldId id="402"/>
            <p14:sldId id="350"/>
            <p14:sldId id="352"/>
            <p14:sldId id="403"/>
            <p14:sldId id="353"/>
            <p14:sldId id="391"/>
            <p14:sldId id="355"/>
            <p14:sldId id="394"/>
            <p14:sldId id="356"/>
            <p14:sldId id="392"/>
            <p14:sldId id="395"/>
            <p14:sldId id="365"/>
            <p14:sldId id="366"/>
            <p14:sldId id="396"/>
            <p14:sldId id="367"/>
            <p14:sldId id="397"/>
            <p14:sldId id="39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404"/>
            <p14:sldId id="336"/>
            <p14:sldId id="378"/>
            <p14:sldId id="405"/>
            <p14:sldId id="406"/>
            <p14:sldId id="381"/>
            <p14:sldId id="382"/>
            <p14:sldId id="383"/>
            <p14:sldId id="386"/>
            <p14:sldId id="400"/>
            <p14:sldId id="384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1" autoAdjust="0"/>
    <p:restoredTop sz="99309" autoAdjust="0"/>
  </p:normalViewPr>
  <p:slideViewPr>
    <p:cSldViewPr>
      <p:cViewPr varScale="1">
        <p:scale>
          <a:sx n="88" d="100"/>
          <a:sy n="88" d="100"/>
        </p:scale>
        <p:origin x="163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20/1/2015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8469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0022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0569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35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843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5271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5668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0023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853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207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6744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711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02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36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104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5992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9158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4329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4429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8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2200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78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757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82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0248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4379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2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176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64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58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3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5585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55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99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45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23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40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393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74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3882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0933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152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Προτεσταντική </a:t>
            </a:r>
            <a:r>
              <a:rPr lang="el-GR" sz="1000" dirty="0" err="1" smtClean="0">
                <a:solidFill>
                  <a:srgbClr val="5075BC"/>
                </a:solidFill>
              </a:rPr>
              <a:t>μοναρχομαχία</a:t>
            </a:r>
            <a:r>
              <a:rPr lang="el-GR" sz="1000" dirty="0" smtClean="0">
                <a:solidFill>
                  <a:srgbClr val="5075BC"/>
                </a:solidFill>
              </a:rPr>
              <a:t>, 1573-1580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213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8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dgemanimages.com/en-GB/asset/158128/French-School-17th-century/Portrait-of-Theodore-de-Beze-1519-1605-oil-on-c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r.wikipedia.org/wiki/Philippe_Duplessis-Mornay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dorplace.com.ar/images/French/HenriIV.JP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-grenoble.fr/college/heyrieux.prevert/guppy/img/HG/H4/abjuration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16024" y="2006575"/>
            <a:ext cx="8676456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</a:t>
            </a:r>
            <a:r>
              <a:rPr lang="el-GR" dirty="0" smtClean="0">
                <a:solidFill>
                  <a:srgbClr val="5075BC"/>
                </a:solidFill>
              </a:rPr>
              <a:t>64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n-US" dirty="0"/>
              <a:t>NEOTE</a:t>
            </a:r>
            <a:r>
              <a:rPr lang="el-GR" dirty="0"/>
              <a:t>ΡΗ ΕΥΡΩΠΑΪΚΗ ΙΣΤΟΡΙΑ </a:t>
            </a:r>
            <a:r>
              <a:rPr lang="en-US" dirty="0"/>
              <a:t>II</a:t>
            </a:r>
            <a:r>
              <a:rPr lang="el-GR" dirty="0" smtClean="0">
                <a:solidFill>
                  <a:srgbClr val="5075BC"/>
                </a:solidFill>
              </a:rPr>
              <a:t>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2β: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Προτεσταντική </a:t>
            </a:r>
            <a:r>
              <a:rPr lang="el-GR" sz="2800" dirty="0" err="1"/>
              <a:t>μοναρχομαχία</a:t>
            </a:r>
            <a:r>
              <a:rPr lang="el-GR" sz="2800" dirty="0"/>
              <a:t>, </a:t>
            </a:r>
            <a:r>
              <a:rPr lang="el-GR" sz="2800" dirty="0" smtClean="0"/>
              <a:t>1573-1580</a:t>
            </a:r>
          </a:p>
          <a:p>
            <a:endParaRPr lang="en-US" sz="2800" dirty="0" smtClean="0"/>
          </a:p>
          <a:p>
            <a:r>
              <a:rPr lang="el-GR" sz="2800" dirty="0" smtClean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33843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400" b="1" dirty="0">
                <a:latin typeface="Calibri" panose="020F0502020204030204" pitchFamily="34" charset="0"/>
              </a:rPr>
              <a:t>Τύραννος βασιλιάς ►δικαίωμα ένοπλης αντίστασης με κοινή απόφαση των </a:t>
            </a:r>
            <a:r>
              <a:rPr lang="el-GR" altLang="el-GR" sz="3400" b="1" dirty="0" err="1">
                <a:latin typeface="Calibri" panose="020F0502020204030204" pitchFamily="34" charset="0"/>
              </a:rPr>
              <a:t>États</a:t>
            </a:r>
            <a:r>
              <a:rPr lang="el-GR" altLang="el-GR" sz="3400" b="1" dirty="0">
                <a:latin typeface="Calibri" panose="020F0502020204030204" pitchFamily="34" charset="0"/>
              </a:rPr>
              <a:t>. </a:t>
            </a:r>
            <a:r>
              <a:rPr lang="el-GR" altLang="el-GR" sz="3400" dirty="0">
                <a:latin typeface="Calibri" panose="020F0502020204030204" pitchFamily="34" charset="0"/>
              </a:rPr>
              <a:t>Πολιτικά επίκαιρο αίτημα για σύγκληση της συνέλευσης των </a:t>
            </a:r>
            <a:r>
              <a:rPr lang="el-GR" altLang="el-GR" sz="3400" dirty="0" err="1">
                <a:latin typeface="Calibri" panose="020F0502020204030204" pitchFamily="34" charset="0"/>
              </a:rPr>
              <a:t>États</a:t>
            </a:r>
            <a:r>
              <a:rPr lang="el-GR" altLang="el-GR" sz="3400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altLang="el-GR" sz="3400" b="1" dirty="0">
                <a:latin typeface="Calibri" panose="020F0502020204030204" pitchFamily="34" charset="0"/>
              </a:rPr>
              <a:t>Δικαίωμα τιμωρίας &amp; καθαίρεσης παραβάτη ηγεμόνα</a:t>
            </a:r>
            <a:r>
              <a:rPr lang="el-GR" altLang="el-GR" sz="3400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altLang="el-GR" sz="3400" dirty="0" smtClean="0">
                <a:latin typeface="Calibri" panose="020F0502020204030204" pitchFamily="34" charset="0"/>
              </a:rPr>
              <a:t>Αμφισβήτηση </a:t>
            </a:r>
            <a:r>
              <a:rPr lang="el-GR" altLang="el-GR" sz="3400" dirty="0">
                <a:latin typeface="Calibri" panose="020F0502020204030204" pitchFamily="34" charset="0"/>
              </a:rPr>
              <a:t>αντιβασιλείας Αικατερίνης των </a:t>
            </a:r>
            <a:r>
              <a:rPr lang="el-GR" altLang="el-GR" sz="3400" dirty="0" smtClean="0">
                <a:latin typeface="Calibri" panose="020F0502020204030204" pitchFamily="34" charset="0"/>
              </a:rPr>
              <a:t>Μεδίκων.</a:t>
            </a:r>
            <a:endParaRPr lang="el-GR" altLang="el-GR" sz="3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400" dirty="0">
                <a:latin typeface="Calibri" panose="020F0502020204030204" pitchFamily="34" charset="0"/>
              </a:rPr>
              <a:t>Παρέμβαση στη ρύθμιση της βασιλικής </a:t>
            </a:r>
            <a:r>
              <a:rPr lang="el-GR" altLang="el-GR" sz="3400" dirty="0" smtClean="0">
                <a:latin typeface="Calibri" panose="020F0502020204030204" pitchFamily="34" charset="0"/>
              </a:rPr>
              <a:t>διαδοχής.</a:t>
            </a:r>
            <a:endParaRPr lang="el-GR" altLang="el-GR" sz="3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400" dirty="0">
                <a:latin typeface="Calibri" panose="020F0502020204030204" pitchFamily="34" charset="0"/>
              </a:rPr>
              <a:t>Νομιμοποίηση ένοπλης κινητοποίησης </a:t>
            </a:r>
            <a:r>
              <a:rPr lang="el-GR" altLang="el-GR" sz="3400" dirty="0" err="1">
                <a:latin typeface="Calibri" panose="020F0502020204030204" pitchFamily="34" charset="0"/>
              </a:rPr>
              <a:t>Ουγενότων</a:t>
            </a:r>
            <a:r>
              <a:rPr lang="el-GR" altLang="el-GR" sz="3400" dirty="0">
                <a:latin typeface="Calibri" panose="020F0502020204030204" pitchFamily="34" charset="0"/>
              </a:rPr>
              <a:t>, ως «καταστατικής» τους </a:t>
            </a:r>
            <a:r>
              <a:rPr lang="el-GR" altLang="el-GR" sz="3400" dirty="0" smtClean="0">
                <a:latin typeface="Calibri" panose="020F0502020204030204" pitchFamily="34" charset="0"/>
              </a:rPr>
              <a:t>υποχρέωσης.</a:t>
            </a:r>
            <a:endParaRPr lang="el-GR" altLang="el-GR" sz="3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104265"/>
            <a:ext cx="885698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Théodore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Beza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Du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Droit des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Magistrats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sur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leurs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Subjets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Γενεύη-Χαϊδελβέργη, </a:t>
            </a:r>
            <a:r>
              <a:rPr lang="el-GR" altLang="el-GR" sz="32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1573 3</a:t>
            </a:r>
            <a:endParaRPr lang="el-GR" altLang="el-GR" sz="32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04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" y="1556792"/>
            <a:ext cx="8229600" cy="4536504"/>
          </a:xfrm>
        </p:spPr>
        <p:txBody>
          <a:bodyPr>
            <a:noAutofit/>
          </a:bodyPr>
          <a:lstStyle/>
          <a:p>
            <a:r>
              <a:rPr lang="el-GR" altLang="el-GR" sz="2000" dirty="0">
                <a:latin typeface="Calibri" panose="020F0502020204030204" pitchFamily="34" charset="0"/>
              </a:rPr>
              <a:t>Τονισμός της ιερής υποχρέωσης των μοναρχών να προασπίσουν την αληθή θρησκεία (παρέμβαση ξένων ηγεμόνων).</a:t>
            </a:r>
          </a:p>
          <a:p>
            <a:r>
              <a:rPr lang="el-GR" altLang="el-GR" sz="2000" dirty="0" err="1">
                <a:latin typeface="Calibri" panose="020F0502020204030204" pitchFamily="34" charset="0"/>
              </a:rPr>
              <a:t>Le</a:t>
            </a:r>
            <a:r>
              <a:rPr lang="el-GR" altLang="el-GR" sz="2000" dirty="0">
                <a:latin typeface="Calibri" panose="020F0502020204030204" pitchFamily="34" charset="0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</a:rPr>
              <a:t>Reveille</a:t>
            </a:r>
            <a:r>
              <a:rPr lang="el-GR" altLang="el-GR" sz="2000" dirty="0">
                <a:latin typeface="Calibri" panose="020F0502020204030204" pitchFamily="34" charset="0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</a:rPr>
              <a:t>Matin</a:t>
            </a:r>
            <a:r>
              <a:rPr lang="el-GR" altLang="el-GR" sz="2000" dirty="0">
                <a:latin typeface="Calibri" panose="020F0502020204030204" pitchFamily="34" charset="0"/>
              </a:rPr>
              <a:t> des </a:t>
            </a:r>
            <a:r>
              <a:rPr lang="el-GR" altLang="el-GR" sz="2000" dirty="0" err="1">
                <a:latin typeface="Calibri" panose="020F0502020204030204" pitchFamily="34" charset="0"/>
              </a:rPr>
              <a:t>François</a:t>
            </a:r>
            <a:r>
              <a:rPr lang="el-GR" altLang="el-GR" sz="2000" dirty="0">
                <a:latin typeface="Calibri" panose="020F0502020204030204" pitchFamily="34" charset="0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</a:rPr>
              <a:t>et</a:t>
            </a:r>
            <a:r>
              <a:rPr lang="el-GR" altLang="el-GR" sz="2000" dirty="0">
                <a:latin typeface="Calibri" panose="020F0502020204030204" pitchFamily="34" charset="0"/>
              </a:rPr>
              <a:t> de </a:t>
            </a:r>
            <a:r>
              <a:rPr lang="el-GR" altLang="el-GR" sz="2000" dirty="0" err="1">
                <a:latin typeface="Calibri" panose="020F0502020204030204" pitchFamily="34" charset="0"/>
              </a:rPr>
              <a:t>leurs</a:t>
            </a:r>
            <a:r>
              <a:rPr lang="el-GR" altLang="el-GR" sz="2000" dirty="0">
                <a:latin typeface="Calibri" panose="020F0502020204030204" pitchFamily="34" charset="0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</a:rPr>
              <a:t>Voisins</a:t>
            </a:r>
            <a:r>
              <a:rPr lang="el-GR" altLang="el-GR" sz="2000" dirty="0">
                <a:latin typeface="Calibri" panose="020F0502020204030204" pitchFamily="34" charset="0"/>
              </a:rPr>
              <a:t>, Ευσέβιος Φιλάδελφος Κοσμοπολίτης, 1573-1574.</a:t>
            </a:r>
          </a:p>
          <a:p>
            <a:r>
              <a:rPr lang="el-GR" altLang="el-GR" sz="2000" dirty="0" smtClean="0">
                <a:latin typeface="Calibri" panose="020F0502020204030204" pitchFamily="34" charset="0"/>
              </a:rPr>
              <a:t>Πρώτος </a:t>
            </a:r>
            <a:r>
              <a:rPr lang="el-GR" altLang="el-GR" sz="2000" dirty="0">
                <a:latin typeface="Calibri" panose="020F0502020204030204" pitchFamily="34" charset="0"/>
              </a:rPr>
              <a:t>διάλογος: κατοικία ΑΛΗΘΕΙΑΣ στην τουρκική Ουγγαρία. ΙΣΤΟΡΙΚΟΣ, POLITIQUE, ΕΚΚΛΗΣΙΑ, ΔΑΝΙΗΛ. Εξιστόρηση διωγμών από το 1540, </a:t>
            </a:r>
            <a:r>
              <a:rPr lang="el-GR" altLang="el-GR" sz="2000" dirty="0" err="1">
                <a:latin typeface="Calibri" panose="020F0502020204030204" pitchFamily="34" charset="0"/>
              </a:rPr>
              <a:t>μαρτυρολογία</a:t>
            </a:r>
            <a:r>
              <a:rPr lang="el-GR" altLang="el-GR" sz="2000" dirty="0">
                <a:latin typeface="Calibri" panose="020F0502020204030204" pitchFamily="34" charset="0"/>
              </a:rPr>
              <a:t> &amp; πολιτική καταγγελία </a:t>
            </a:r>
            <a:r>
              <a:rPr lang="el-GR" altLang="el-GR" sz="2000" dirty="0" err="1">
                <a:latin typeface="Calibri" panose="020F0502020204030204" pitchFamily="34" charset="0"/>
              </a:rPr>
              <a:t>Valois</a:t>
            </a:r>
            <a:r>
              <a:rPr lang="el-GR" altLang="el-GR" sz="2000" dirty="0">
                <a:latin typeface="Calibri" panose="020F0502020204030204" pitchFamily="34" charset="0"/>
              </a:rPr>
              <a:t>, νομιμοποίηση ένοπλης αντίστασης </a:t>
            </a:r>
            <a:r>
              <a:rPr lang="el-GR" altLang="el-GR" sz="2000" dirty="0" err="1">
                <a:latin typeface="Calibri" panose="020F0502020204030204" pitchFamily="34" charset="0"/>
              </a:rPr>
              <a:t>Ουγενότων</a:t>
            </a:r>
            <a:r>
              <a:rPr lang="el-GR" altLang="el-GR" sz="2000" dirty="0">
                <a:latin typeface="Calibri" panose="020F0502020204030204" pitchFamily="34" charset="0"/>
              </a:rPr>
              <a:t>. Ιταλικό σχέδιο εξόντωσης γαλλικής </a:t>
            </a:r>
            <a:r>
              <a:rPr lang="el-GR" altLang="el-GR" sz="2000" dirty="0" smtClean="0">
                <a:latin typeface="Calibri" panose="020F0502020204030204" pitchFamily="34" charset="0"/>
              </a:rPr>
              <a:t>αριστοκρατίας.</a:t>
            </a:r>
            <a:endParaRPr lang="el-GR" altLang="el-GR" sz="2000" dirty="0">
              <a:latin typeface="Calibri" panose="020F0502020204030204" pitchFamily="34" charset="0"/>
            </a:endParaRPr>
          </a:p>
          <a:p>
            <a:r>
              <a:rPr lang="el-GR" altLang="el-GR" sz="2000" dirty="0">
                <a:latin typeface="Calibri" panose="020F0502020204030204" pitchFamily="34" charset="0"/>
              </a:rPr>
              <a:t>ΗΜΕΡΑ ΠΡΟΔΟΣΙΑΣ, 24 Αυγούστου 1572.</a:t>
            </a:r>
          </a:p>
          <a:p>
            <a:r>
              <a:rPr lang="el-GR" altLang="el-GR" sz="2000" dirty="0">
                <a:latin typeface="Calibri" panose="020F0502020204030204" pitchFamily="34" charset="0"/>
              </a:rPr>
              <a:t>Πρόταση ανάληψης θρόνου στους </a:t>
            </a:r>
            <a:r>
              <a:rPr lang="el-GR" altLang="el-GR" sz="2000" dirty="0" err="1" smtClean="0">
                <a:latin typeface="Calibri" panose="020F0502020204030204" pitchFamily="34" charset="0"/>
              </a:rPr>
              <a:t>Guise</a:t>
            </a:r>
            <a:r>
              <a:rPr lang="el-GR" altLang="el-GR" sz="2000" dirty="0" smtClean="0">
                <a:latin typeface="Calibri" panose="020F0502020204030204" pitchFamily="34" charset="0"/>
              </a:rPr>
              <a:t>.</a:t>
            </a:r>
            <a:endParaRPr lang="el-GR" altLang="el-GR" sz="2000" dirty="0">
              <a:latin typeface="Calibri" panose="020F0502020204030204" pitchFamily="34" charset="0"/>
            </a:endParaRPr>
          </a:p>
          <a:p>
            <a:r>
              <a:rPr lang="el-GR" altLang="el-GR" sz="2000" dirty="0" err="1">
                <a:latin typeface="Calibri" panose="020F0502020204030204" pitchFamily="34" charset="0"/>
              </a:rPr>
              <a:t>Δαιμονοποίηση</a:t>
            </a:r>
            <a:r>
              <a:rPr lang="el-GR" altLang="el-GR" sz="2000" dirty="0">
                <a:latin typeface="Calibri" panose="020F0502020204030204" pitchFamily="34" charset="0"/>
              </a:rPr>
              <a:t> Αικατερίνης των Μεδίκων (βασίλισσα </a:t>
            </a:r>
            <a:r>
              <a:rPr lang="el-GR" altLang="el-GR" sz="2000" dirty="0" err="1">
                <a:latin typeface="Calibri" panose="020F0502020204030204" pitchFamily="34" charset="0"/>
              </a:rPr>
              <a:t>Γιεζεβέλ</a:t>
            </a:r>
            <a:r>
              <a:rPr lang="el-GR" altLang="el-GR" sz="2000" dirty="0">
                <a:latin typeface="Calibri" panose="020F0502020204030204" pitchFamily="34" charset="0"/>
              </a:rPr>
              <a:t>, σφαγέας προφητών, καταστροφέας του έθνους της</a:t>
            </a:r>
            <a:r>
              <a:rPr lang="el-GR" altLang="el-GR" sz="2000" dirty="0" smtClean="0">
                <a:latin typeface="Calibri" panose="020F0502020204030204" pitchFamily="34" charset="0"/>
              </a:rPr>
              <a:t>).</a:t>
            </a:r>
            <a:endParaRPr lang="el-GR" altLang="el-GR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104265"/>
            <a:ext cx="885698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Théodore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Beza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Du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Droit des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Magistrats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sur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leurs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Subjets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Γενεύη-Χαϊδελβέργη, </a:t>
            </a:r>
            <a:r>
              <a:rPr lang="el-GR" altLang="el-GR" sz="32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1573 4</a:t>
            </a:r>
            <a:endParaRPr lang="el-GR" altLang="el-GR" sz="32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90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796" y="2060848"/>
            <a:ext cx="8229600" cy="28803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Πρόταση συγκρότησης Ευρωπαϊκής Προτεσταντικής Λίγκας (διεθνοποίηση προβλήματος, εξέγερση Κάτω Χωρών</a:t>
            </a:r>
            <a:r>
              <a:rPr lang="el-GR" altLang="el-GR" sz="3100" dirty="0" smtClean="0">
                <a:latin typeface="Calibri" panose="020F0502020204030204" pitchFamily="34" charset="0"/>
              </a:rPr>
              <a:t>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ΔΑΝΙΗΛ: διάλυση μοναρχικού κράτους, αντικατάστασή του από συνομοσπονδία προτεσταντικών κοινοτήτων, στα πρότυπα της Γενεύης. Εκλογή αρχηγών, 24μελών συμβούλων κοινοτήτων. 75μελές γενικό συμβούλιο &gt; Γενικός Αρχηγός (</a:t>
            </a:r>
            <a:r>
              <a:rPr lang="el-GR" altLang="el-GR" sz="3100" dirty="0" err="1">
                <a:latin typeface="Calibri" panose="020F0502020204030204" pitchFamily="34" charset="0"/>
              </a:rPr>
              <a:t>Midi</a:t>
            </a:r>
            <a:r>
              <a:rPr lang="el-GR" altLang="el-GR" sz="3100" dirty="0" smtClean="0">
                <a:latin typeface="Calibri" panose="020F0502020204030204" pitchFamily="34" charset="0"/>
              </a:rPr>
              <a:t>). 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2" name="Ορθογώνιο 1"/>
          <p:cNvSpPr/>
          <p:nvPr/>
        </p:nvSpPr>
        <p:spPr>
          <a:xfrm>
            <a:off x="563455" y="330622"/>
            <a:ext cx="80135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300" b="1" dirty="0" err="1"/>
              <a:t>Reveille</a:t>
            </a:r>
            <a:r>
              <a:rPr lang="fr-FR" sz="2300" b="1" dirty="0"/>
              <a:t> Matin,   </a:t>
            </a:r>
            <a:r>
              <a:rPr lang="fr-FR" sz="2300" b="1" dirty="0" err="1"/>
              <a:t>Sypathie</a:t>
            </a:r>
            <a:r>
              <a:rPr lang="fr-FR" sz="2300" b="1" dirty="0"/>
              <a:t> de la vie de Catherine &amp; de </a:t>
            </a:r>
            <a:r>
              <a:rPr lang="fr-FR" sz="2300" b="1" dirty="0" err="1"/>
              <a:t>Jezabel</a:t>
            </a:r>
            <a:r>
              <a:rPr lang="fr-FR" sz="2300" b="1" dirty="0"/>
              <a:t>,   Discours merveilleux, de la vie, actions et comportements de Catherine de </a:t>
            </a:r>
            <a:r>
              <a:rPr lang="fr-FR" sz="2300" b="1" dirty="0" err="1"/>
              <a:t>Medicis</a:t>
            </a:r>
            <a:endParaRPr lang="el-GR" sz="2300" b="1" dirty="0"/>
          </a:p>
        </p:txBody>
      </p:sp>
    </p:spTree>
    <p:extLst>
      <p:ext uri="{BB962C8B-B14F-4D97-AF65-F5344CB8AC3E}">
        <p14:creationId xmlns:p14="http://schemas.microsoft.com/office/powerpoint/2010/main" val="2412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58" y="2060848"/>
            <a:ext cx="8229600" cy="244827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Δεύτερος </a:t>
            </a:r>
            <a:r>
              <a:rPr lang="el-GR" altLang="el-GR" sz="3100" dirty="0">
                <a:latin typeface="Calibri" panose="020F0502020204030204" pitchFamily="34" charset="0"/>
              </a:rPr>
              <a:t>διάλογος: βασικές θέσεις </a:t>
            </a:r>
            <a:r>
              <a:rPr lang="el-GR" altLang="el-GR" sz="3100" dirty="0" err="1">
                <a:latin typeface="Calibri" panose="020F0502020204030204" pitchFamily="34" charset="0"/>
              </a:rPr>
              <a:t>Καλβινιστικής</a:t>
            </a:r>
            <a:r>
              <a:rPr lang="el-GR" altLang="el-GR" sz="3100" dirty="0">
                <a:latin typeface="Calibri" panose="020F0502020204030204" pitchFamily="34" charset="0"/>
              </a:rPr>
              <a:t> θεωρίας αντίστασης στον τύραννο (</a:t>
            </a:r>
            <a:r>
              <a:rPr lang="el-GR" altLang="el-GR" sz="3100" dirty="0" err="1">
                <a:latin typeface="Calibri" panose="020F0502020204030204" pitchFamily="34" charset="0"/>
              </a:rPr>
              <a:t>Francogallia</a:t>
            </a:r>
            <a:r>
              <a:rPr lang="el-GR" altLang="el-GR" sz="3100" dirty="0">
                <a:latin typeface="Calibri" panose="020F0502020204030204" pitchFamily="34" charset="0"/>
              </a:rPr>
              <a:t>, </a:t>
            </a:r>
            <a:r>
              <a:rPr lang="el-GR" altLang="el-GR" sz="3100" dirty="0" err="1">
                <a:latin typeface="Calibri" panose="020F0502020204030204" pitchFamily="34" charset="0"/>
              </a:rPr>
              <a:t>Du</a:t>
            </a:r>
            <a:r>
              <a:rPr lang="el-GR" altLang="el-GR" sz="3100" dirty="0">
                <a:latin typeface="Calibri" panose="020F0502020204030204" pitchFamily="34" charset="0"/>
              </a:rPr>
              <a:t> droit</a:t>
            </a:r>
            <a:r>
              <a:rPr lang="el-GR" altLang="el-GR" sz="3100" dirty="0" smtClean="0">
                <a:latin typeface="Calibri" panose="020F0502020204030204" pitchFamily="34" charset="0"/>
              </a:rPr>
              <a:t>…).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Οι λαοί εγκαθιστούν τους ηγεμόνες μέσα από κατάλληλα σώματα χαμηλόβαθμων </a:t>
            </a:r>
            <a:r>
              <a:rPr lang="el-GR" altLang="el-GR" sz="3100" dirty="0" smtClean="0">
                <a:latin typeface="Calibri" panose="020F0502020204030204" pitchFamily="34" charset="0"/>
              </a:rPr>
              <a:t>αξιωματούχων.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Βιβλιογραφία οδηγών στην ιστορία του παραδοσιακού </a:t>
            </a:r>
            <a:r>
              <a:rPr lang="el-GR" altLang="el-GR" sz="3100" dirty="0" smtClean="0">
                <a:latin typeface="Calibri" panose="020F0502020204030204" pitchFamily="34" charset="0"/>
              </a:rPr>
              <a:t>γαλλικού </a:t>
            </a:r>
            <a:r>
              <a:rPr lang="el-GR" altLang="el-GR" sz="3100" dirty="0">
                <a:latin typeface="Calibri" panose="020F0502020204030204" pitchFamily="34" charset="0"/>
              </a:rPr>
              <a:t>πολιτεύματος (</a:t>
            </a:r>
            <a:r>
              <a:rPr lang="el-GR" altLang="el-GR" sz="3100" dirty="0" err="1">
                <a:latin typeface="Calibri" panose="020F0502020204030204" pitchFamily="34" charset="0"/>
              </a:rPr>
              <a:t>Estienne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Pasquier</a:t>
            </a:r>
            <a:r>
              <a:rPr lang="el-GR" altLang="el-GR" sz="3100" dirty="0">
                <a:latin typeface="Calibri" panose="020F0502020204030204" pitchFamily="34" charset="0"/>
              </a:rPr>
              <a:t>, </a:t>
            </a:r>
            <a:r>
              <a:rPr lang="el-GR" altLang="el-GR" sz="3100" dirty="0" err="1">
                <a:latin typeface="Calibri" panose="020F0502020204030204" pitchFamily="34" charset="0"/>
              </a:rPr>
              <a:t>Francogallia</a:t>
            </a:r>
            <a:r>
              <a:rPr lang="el-GR" altLang="el-GR" sz="3100" dirty="0" smtClean="0">
                <a:latin typeface="Calibri" panose="020F0502020204030204" pitchFamily="34" charset="0"/>
              </a:rPr>
              <a:t>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2" name="Ορθογώνιο 1"/>
          <p:cNvSpPr/>
          <p:nvPr/>
        </p:nvSpPr>
        <p:spPr>
          <a:xfrm>
            <a:off x="563455" y="330622"/>
            <a:ext cx="80135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300" b="1" dirty="0" err="1"/>
              <a:t>Reveille</a:t>
            </a:r>
            <a:r>
              <a:rPr lang="fr-FR" sz="2300" b="1" dirty="0"/>
              <a:t> Matin,   </a:t>
            </a:r>
            <a:r>
              <a:rPr lang="fr-FR" sz="2300" b="1" dirty="0" err="1"/>
              <a:t>Sypathie</a:t>
            </a:r>
            <a:r>
              <a:rPr lang="fr-FR" sz="2300" b="1" dirty="0"/>
              <a:t> de la vie de Catherine &amp; de </a:t>
            </a:r>
            <a:r>
              <a:rPr lang="fr-FR" sz="2300" b="1" dirty="0" err="1"/>
              <a:t>Jezabel</a:t>
            </a:r>
            <a:r>
              <a:rPr lang="fr-FR" sz="2300" b="1" dirty="0"/>
              <a:t>,   Discours merveilleux, de la vie, actions et comportements de Catherine de </a:t>
            </a:r>
            <a:r>
              <a:rPr lang="fr-FR" sz="2300" b="1" dirty="0" err="1"/>
              <a:t>Medicis</a:t>
            </a:r>
            <a:endParaRPr lang="el-GR" sz="2300" b="1" dirty="0"/>
          </a:p>
        </p:txBody>
      </p:sp>
    </p:spTree>
    <p:extLst>
      <p:ext uri="{BB962C8B-B14F-4D97-AF65-F5344CB8AC3E}">
        <p14:creationId xmlns:p14="http://schemas.microsoft.com/office/powerpoint/2010/main" val="41911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752528" cy="417646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altLang="el-GR" sz="3100" dirty="0">
                <a:latin typeface="Calibri" panose="020F0502020204030204" pitchFamily="34" charset="0"/>
              </a:rPr>
              <a:t>Έκκληση σε εθνεγερσία (Λόγος περί </a:t>
            </a:r>
            <a:r>
              <a:rPr lang="el-GR" altLang="el-GR" sz="3100" dirty="0" err="1">
                <a:latin typeface="Calibri" panose="020F0502020204030204" pitchFamily="34" charset="0"/>
              </a:rPr>
              <a:t>Εθελοδουλείας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Etienne</a:t>
            </a:r>
            <a:r>
              <a:rPr lang="el-GR" altLang="el-GR" sz="3100" dirty="0">
                <a:latin typeface="Calibri" panose="020F0502020204030204" pitchFamily="34" charset="0"/>
              </a:rPr>
              <a:t> de </a:t>
            </a:r>
            <a:r>
              <a:rPr lang="el-GR" altLang="el-GR" sz="3100" dirty="0" err="1">
                <a:latin typeface="Calibri" panose="020F0502020204030204" pitchFamily="34" charset="0"/>
              </a:rPr>
              <a:t>la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Boétie</a:t>
            </a:r>
            <a:r>
              <a:rPr lang="el-GR" altLang="el-GR" sz="3100" dirty="0"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l-GR" altLang="el-GR" sz="3100" b="1" dirty="0" err="1">
                <a:latin typeface="Calibri" panose="020F0502020204030204" pitchFamily="34" charset="0"/>
              </a:rPr>
              <a:t>François</a:t>
            </a:r>
            <a:r>
              <a:rPr lang="el-GR" altLang="el-GR" sz="3100" b="1" dirty="0">
                <a:latin typeface="Calibri" panose="020F0502020204030204" pitchFamily="34" charset="0"/>
              </a:rPr>
              <a:t> </a:t>
            </a:r>
            <a:r>
              <a:rPr lang="el-GR" altLang="el-GR" sz="3100" b="1" dirty="0" err="1">
                <a:latin typeface="Calibri" panose="020F0502020204030204" pitchFamily="34" charset="0"/>
              </a:rPr>
              <a:t>d’Alençon</a:t>
            </a:r>
            <a:r>
              <a:rPr lang="el-GR" altLang="el-GR" sz="3100" b="1" dirty="0">
                <a:latin typeface="Calibri" panose="020F0502020204030204" pitchFamily="34" charset="0"/>
              </a:rPr>
              <a:t>, Διακήρυξη </a:t>
            </a:r>
            <a:r>
              <a:rPr lang="el-GR" altLang="el-GR" sz="3100" b="1" dirty="0" err="1">
                <a:latin typeface="Calibri" panose="020F0502020204030204" pitchFamily="34" charset="0"/>
              </a:rPr>
              <a:t>Dreux</a:t>
            </a:r>
            <a:r>
              <a:rPr lang="el-GR" altLang="el-GR" sz="3100" b="1" dirty="0">
                <a:latin typeface="Calibri" panose="020F0502020204030204" pitchFamily="34" charset="0"/>
              </a:rPr>
              <a:t>, 18 Σεπτεμβρίου 1575:</a:t>
            </a: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Χαμηλόβαθμος αξιωματούχος, αναλαμβάνει την ιερή υποχρέωση της εναντίωσης στις δυνάμεις της τυραννίας και της </a:t>
            </a:r>
            <a:r>
              <a:rPr lang="el-GR" altLang="el-GR" sz="3100" dirty="0" smtClean="0">
                <a:latin typeface="Calibri" panose="020F0502020204030204" pitchFamily="34" charset="0"/>
              </a:rPr>
              <a:t>διχόνοιας.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Επαναφορά αρχαίων νόμων </a:t>
            </a:r>
            <a:r>
              <a:rPr lang="el-GR" altLang="el-GR" sz="3100" dirty="0" smtClean="0">
                <a:latin typeface="Calibri" panose="020F0502020204030204" pitchFamily="34" charset="0"/>
              </a:rPr>
              <a:t>βασιλείου.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96752"/>
            <a:ext cx="3394251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197117" y="625385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3.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483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47525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Καταγγελία </a:t>
            </a:r>
            <a:r>
              <a:rPr lang="el-GR" altLang="el-GR" sz="3100" dirty="0">
                <a:latin typeface="Calibri" panose="020F0502020204030204" pitchFamily="34" charset="0"/>
              </a:rPr>
              <a:t>καταλήστευσης φτωχού λαού, κλήρου και αριστοκρατίας για «τον πλουτισμό των ξένων</a:t>
            </a:r>
            <a:r>
              <a:rPr lang="el-GR" altLang="el-GR" sz="3100" dirty="0" smtClean="0">
                <a:latin typeface="Calibri" panose="020F0502020204030204" pitchFamily="34" charset="0"/>
              </a:rPr>
              <a:t>».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Αποκατάσταση θυμάτων διωγμών &amp; </a:t>
            </a:r>
            <a:r>
              <a:rPr lang="el-GR" altLang="el-GR" sz="3100" dirty="0" smtClean="0">
                <a:latin typeface="Calibri" panose="020F0502020204030204" pitchFamily="34" charset="0"/>
              </a:rPr>
              <a:t>ειρήνης.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Αποκατάσταση παλιάς τάξης βασιλείου υπό την εποπτεία των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États</a:t>
            </a:r>
            <a:r>
              <a:rPr lang="el-GR" altLang="el-GR" sz="3100" dirty="0" smtClean="0">
                <a:latin typeface="Calibri" panose="020F0502020204030204" pitchFamily="34" charset="0"/>
              </a:rPr>
              <a:t>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Ειρηνική συνύπαρξη δογμάτων μέχρι την οριστική επίλυση του θρησκευτικού ζητήματός από ιερή </a:t>
            </a:r>
            <a:r>
              <a:rPr lang="el-GR" altLang="el-GR" sz="3100" dirty="0" smtClean="0">
                <a:latin typeface="Calibri" panose="020F0502020204030204" pitchFamily="34" charset="0"/>
              </a:rPr>
              <a:t>σύνοδο.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Συνθήκη </a:t>
            </a:r>
            <a:r>
              <a:rPr lang="el-GR" altLang="el-GR" sz="3100" dirty="0" err="1">
                <a:latin typeface="Calibri" panose="020F0502020204030204" pitchFamily="34" charset="0"/>
              </a:rPr>
              <a:t>Étigny</a:t>
            </a:r>
            <a:r>
              <a:rPr lang="el-GR" altLang="el-GR" sz="3100" dirty="0">
                <a:latin typeface="Calibri" panose="020F0502020204030204" pitchFamily="34" charset="0"/>
              </a:rPr>
              <a:t> (</a:t>
            </a:r>
            <a:r>
              <a:rPr lang="el-GR" altLang="el-GR" sz="3100" dirty="0" err="1">
                <a:latin typeface="Calibri" panose="020F0502020204030204" pitchFamily="34" charset="0"/>
              </a:rPr>
              <a:t>Paix</a:t>
            </a:r>
            <a:r>
              <a:rPr lang="el-GR" altLang="el-GR" sz="3100" dirty="0">
                <a:latin typeface="Calibri" panose="020F0502020204030204" pitchFamily="34" charset="0"/>
              </a:rPr>
              <a:t> de </a:t>
            </a:r>
            <a:r>
              <a:rPr lang="el-GR" altLang="el-GR" sz="3100" dirty="0" err="1">
                <a:latin typeface="Calibri" panose="020F0502020204030204" pitchFamily="34" charset="0"/>
              </a:rPr>
              <a:t>Monsieur</a:t>
            </a:r>
            <a:r>
              <a:rPr lang="el-GR" altLang="el-GR" sz="3100" dirty="0">
                <a:latin typeface="Calibri" panose="020F0502020204030204" pitchFamily="34" charset="0"/>
              </a:rPr>
              <a:t>), 6 </a:t>
            </a:r>
            <a:r>
              <a:rPr lang="el-GR" altLang="el-GR" sz="3100" dirty="0" err="1">
                <a:latin typeface="Calibri" panose="020F0502020204030204" pitchFamily="34" charset="0"/>
              </a:rPr>
              <a:t>Μαϊου</a:t>
            </a:r>
            <a:r>
              <a:rPr lang="el-GR" altLang="el-GR" sz="3100" dirty="0">
                <a:latin typeface="Calibri" panose="020F0502020204030204" pitchFamily="34" charset="0"/>
              </a:rPr>
              <a:t> 1576: πρόσκαιρος θρίαμβος </a:t>
            </a:r>
            <a:r>
              <a:rPr lang="el-GR" altLang="el-GR" sz="3100" dirty="0" err="1">
                <a:latin typeface="Calibri" panose="020F0502020204030204" pitchFamily="34" charset="0"/>
              </a:rPr>
              <a:t>Ουγενότων</a:t>
            </a:r>
            <a:r>
              <a:rPr lang="el-GR" altLang="el-GR" sz="3100" dirty="0">
                <a:latin typeface="Calibri" panose="020F0502020204030204" pitchFamily="34" charset="0"/>
              </a:rPr>
              <a:t> (ελεύθερη άσκηση προτεσταντικής θρησκείας σε όλες τις πόλεις εκτός Παρισιού, δικαίωμα ανέγερσης ναών, </a:t>
            </a:r>
            <a:r>
              <a:rPr lang="el-GR" altLang="el-GR" sz="3100" dirty="0" err="1">
                <a:latin typeface="Calibri" panose="020F0502020204030204" pitchFamily="34" charset="0"/>
              </a:rPr>
              <a:t>δφημιουργία</a:t>
            </a:r>
            <a:r>
              <a:rPr lang="el-GR" altLang="el-GR" sz="3100" dirty="0">
                <a:latin typeface="Calibri" panose="020F0502020204030204" pitchFamily="34" charset="0"/>
              </a:rPr>
              <a:t> μικτών δικαστικών σωμάτων, «τόποι ασφαλείας» για τους </a:t>
            </a:r>
            <a:r>
              <a:rPr lang="el-GR" altLang="el-GR" sz="3100" dirty="0" err="1">
                <a:latin typeface="Calibri" panose="020F0502020204030204" pitchFamily="34" charset="0"/>
              </a:rPr>
              <a:t>Ουγενότους</a:t>
            </a:r>
            <a:r>
              <a:rPr lang="el-GR" altLang="el-GR" sz="3100" dirty="0" smtClean="0">
                <a:latin typeface="Calibri" panose="020F0502020204030204" pitchFamily="34" charset="0"/>
              </a:rPr>
              <a:t>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95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268760"/>
            <a:ext cx="4430865" cy="4747356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91088" y="720388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4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843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10" y="981819"/>
            <a:ext cx="4824536" cy="23762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Νοέμβριος 1576, Καθολική πλειοψηφία στα </a:t>
            </a:r>
            <a:r>
              <a:rPr lang="el-GR" altLang="el-GR" sz="3100" dirty="0" err="1">
                <a:latin typeface="Calibri" panose="020F0502020204030204" pitchFamily="34" charset="0"/>
              </a:rPr>
              <a:t>États</a:t>
            </a:r>
            <a:r>
              <a:rPr lang="el-GR" altLang="el-GR" sz="3100" dirty="0">
                <a:latin typeface="Calibri" panose="020F0502020204030204" pitchFamily="34" charset="0"/>
              </a:rPr>
              <a:t> της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Blois</a:t>
            </a:r>
            <a:r>
              <a:rPr lang="el-GR" altLang="el-GR" sz="3100" dirty="0" smtClean="0">
                <a:latin typeface="Calibri" panose="020F0502020204030204" pitchFamily="34" charset="0"/>
              </a:rPr>
              <a:t>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 err="1">
                <a:latin typeface="Calibri" panose="020F0502020204030204" pitchFamily="34" charset="0"/>
              </a:rPr>
              <a:t>Vindiciae</a:t>
            </a:r>
            <a:r>
              <a:rPr lang="el-GR" altLang="el-GR" sz="3100" dirty="0">
                <a:latin typeface="Calibri" panose="020F0502020204030204" pitchFamily="34" charset="0"/>
              </a:rPr>
              <a:t> contra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tyrannos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Estienne</a:t>
            </a:r>
            <a:r>
              <a:rPr lang="el-GR" altLang="el-GR" sz="3100" dirty="0" smtClean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Junius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Brutus</a:t>
            </a:r>
            <a:r>
              <a:rPr lang="el-GR" altLang="el-GR" sz="3100" dirty="0">
                <a:latin typeface="Calibri" panose="020F0502020204030204" pitchFamily="34" charset="0"/>
              </a:rPr>
              <a:t> (</a:t>
            </a:r>
            <a:r>
              <a:rPr lang="el-GR" altLang="el-GR" sz="3100" dirty="0" err="1">
                <a:latin typeface="Calibri" panose="020F0502020204030204" pitchFamily="34" charset="0"/>
              </a:rPr>
              <a:t>Philippe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Duplessis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Mornay</a:t>
            </a:r>
            <a:r>
              <a:rPr lang="el-GR" altLang="el-GR" sz="3100" dirty="0">
                <a:latin typeface="Calibri" panose="020F0502020204030204" pitchFamily="34" charset="0"/>
              </a:rPr>
              <a:t>), Βασιλεία </a:t>
            </a:r>
            <a:r>
              <a:rPr lang="el-GR" altLang="el-GR" sz="3100" dirty="0" smtClean="0">
                <a:latin typeface="Calibri" panose="020F0502020204030204" pitchFamily="34" charset="0"/>
              </a:rPr>
              <a:t>1579.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l-GR" altLang="el-GR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981819"/>
            <a:ext cx="3060457" cy="4822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246244" y="410606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5</a:t>
            </a:r>
            <a:r>
              <a:rPr lang="en-US" sz="2800" dirty="0" smtClean="0"/>
              <a:t>.</a:t>
            </a:r>
            <a:endParaRPr lang="el-GR" sz="2800" dirty="0"/>
          </a:p>
        </p:txBody>
      </p:sp>
      <p:sp>
        <p:nvSpPr>
          <p:cNvPr id="5" name="Ορθογώνιο 4"/>
          <p:cNvSpPr/>
          <p:nvPr/>
        </p:nvSpPr>
        <p:spPr>
          <a:xfrm>
            <a:off x="5531513" y="5833868"/>
            <a:ext cx="3109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Philippe Duplessis-Mornay (1549-1623).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418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136904" cy="388843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l-GR" altLang="el-GR" sz="3400" dirty="0">
              <a:latin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l-GR" altLang="el-GR" sz="3400" b="1" dirty="0" smtClean="0">
                <a:latin typeface="Calibri" panose="020F0502020204030204" pitchFamily="34" charset="0"/>
              </a:rPr>
              <a:t>Τέσσερα </a:t>
            </a:r>
            <a:r>
              <a:rPr lang="el-GR" altLang="el-GR" sz="3400" b="1" dirty="0">
                <a:latin typeface="Calibri" panose="020F0502020204030204" pitchFamily="34" charset="0"/>
              </a:rPr>
              <a:t>κεντρικά ζητήματα:</a:t>
            </a:r>
          </a:p>
          <a:p>
            <a:pPr>
              <a:lnSpc>
                <a:spcPct val="110000"/>
              </a:lnSpc>
            </a:pPr>
            <a:r>
              <a:rPr lang="el-GR" altLang="el-GR" sz="3400" dirty="0">
                <a:latin typeface="Calibri" panose="020F0502020204030204" pitchFamily="34" charset="0"/>
              </a:rPr>
              <a:t>Οφείλουν οι υποτελείς υπακοή σε άρχοντα που τους οδηγεί ενάντια στο δρόμο του Θεού;</a:t>
            </a:r>
          </a:p>
          <a:p>
            <a:pPr>
              <a:lnSpc>
                <a:spcPct val="110000"/>
              </a:lnSpc>
            </a:pPr>
            <a:r>
              <a:rPr lang="el-GR" altLang="el-GR" sz="3400" dirty="0">
                <a:latin typeface="Calibri" panose="020F0502020204030204" pitchFamily="34" charset="0"/>
              </a:rPr>
              <a:t>Είναι νόμιμη η αντίσταση σε έναν μονάρχη που παραβιάζει το λόγο του Θεού;</a:t>
            </a:r>
          </a:p>
          <a:p>
            <a:pPr>
              <a:lnSpc>
                <a:spcPct val="110000"/>
              </a:lnSpc>
            </a:pPr>
            <a:r>
              <a:rPr lang="el-GR" altLang="el-GR" sz="3400" dirty="0">
                <a:latin typeface="Calibri" panose="020F0502020204030204" pitchFamily="34" charset="0"/>
              </a:rPr>
              <a:t>Είναι νόμιμη η αντίσταση σε έναν καταπιεστικό ηγεμόνα;</a:t>
            </a:r>
          </a:p>
          <a:p>
            <a:pPr>
              <a:lnSpc>
                <a:spcPct val="110000"/>
              </a:lnSpc>
            </a:pPr>
            <a:r>
              <a:rPr lang="el-GR" altLang="el-GR" sz="3400" dirty="0">
                <a:latin typeface="Calibri" panose="020F0502020204030204" pitchFamily="34" charset="0"/>
              </a:rPr>
              <a:t>Μπορούν γειτονικοί ηγεμόνες να παρέμβουν για την απαλλαγή του λαού από την τυραννία;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57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525658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l-GR" altLang="el-GR" sz="2400" dirty="0">
                <a:latin typeface="Calibri" panose="020F0502020204030204" pitchFamily="34" charset="0"/>
              </a:rPr>
              <a:t>Θεϊκή εξουσία, νομιμοποιεί εξουσία </a:t>
            </a:r>
            <a:r>
              <a:rPr lang="el-GR" altLang="el-GR" sz="2400" dirty="0" smtClean="0">
                <a:latin typeface="Calibri" panose="020F0502020204030204" pitchFamily="34" charset="0"/>
              </a:rPr>
              <a:t>ηγεμόνα.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400" b="1" dirty="0">
                <a:latin typeface="Calibri" panose="020F0502020204030204" pitchFamily="34" charset="0"/>
              </a:rPr>
              <a:t>ΔΙΠΛΟ ΣΥΜΒΟΛΑΙΟ </a:t>
            </a:r>
            <a:r>
              <a:rPr lang="el-GR" altLang="el-GR" sz="2400" dirty="0">
                <a:latin typeface="Calibri" panose="020F0502020204030204" pitchFamily="34" charset="0"/>
              </a:rPr>
              <a:t>ηγεμόνα – </a:t>
            </a:r>
            <a:r>
              <a:rPr lang="el-GR" altLang="el-GR" sz="2400" dirty="0" smtClean="0">
                <a:latin typeface="Calibri" panose="020F0502020204030204" pitchFamily="34" charset="0"/>
              </a:rPr>
              <a:t>λαού.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Calibri" panose="020F0502020204030204" pitchFamily="34" charset="0"/>
              </a:rPr>
              <a:t>Νομιμοποίηση αντίστασης ακόμη και στην περίπτωση της κατάχρησης της μοναρχικής </a:t>
            </a:r>
            <a:r>
              <a:rPr lang="el-GR" altLang="el-GR" sz="2400" dirty="0" smtClean="0">
                <a:latin typeface="Calibri" panose="020F0502020204030204" pitchFamily="34" charset="0"/>
              </a:rPr>
              <a:t>εξουσίας.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Calibri" panose="020F0502020204030204" pitchFamily="34" charset="0"/>
              </a:rPr>
              <a:t>Θεμελίωση μοναρχικής εξουσίας στη λαϊκή </a:t>
            </a:r>
            <a:r>
              <a:rPr lang="el-GR" altLang="el-GR" sz="2400" dirty="0" smtClean="0">
                <a:latin typeface="Calibri" panose="020F0502020204030204" pitchFamily="34" charset="0"/>
              </a:rPr>
              <a:t>συναίνεση.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400" b="1" dirty="0">
                <a:latin typeface="Calibri" panose="020F0502020204030204" pitchFamily="34" charset="0"/>
              </a:rPr>
              <a:t>ΤΥΡΑΝΝΟΣ ΕΞ ΥΦΑΡΠΑΓΗΣ</a:t>
            </a:r>
            <a:r>
              <a:rPr lang="el-GR" altLang="el-GR" sz="2400" dirty="0">
                <a:latin typeface="Calibri" panose="020F0502020204030204" pitchFamily="34" charset="0"/>
              </a:rPr>
              <a:t>: δικαίωμα αντίστασης, καθολικό. </a:t>
            </a:r>
            <a:r>
              <a:rPr lang="el-GR" altLang="el-GR" sz="2400" dirty="0" smtClean="0">
                <a:latin typeface="Calibri" panose="020F0502020204030204" pitchFamily="34" charset="0"/>
              </a:rPr>
              <a:t>ΤΥΡΑΝΝΟΚΤΟΝΙΑ.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400" b="1" dirty="0">
                <a:latin typeface="Calibri" panose="020F0502020204030204" pitchFamily="34" charset="0"/>
              </a:rPr>
              <a:t>ΤΥΡΑΝΝΟΣ ΑΠΌ ΚΑΤΑΧΡΗΣΗ ΝΟΜΙΜΗΣ ΕΞΟΥΣΙΑΣ:</a:t>
            </a:r>
            <a:r>
              <a:rPr lang="el-GR" altLang="el-GR" sz="2400" dirty="0">
                <a:latin typeface="Calibri" panose="020F0502020204030204" pitchFamily="34" charset="0"/>
              </a:rPr>
              <a:t> δικαίωμα αντίστασης περιορίζεται στους αξιωματούχους του βασιλείου › υποβιβασμός </a:t>
            </a:r>
            <a:r>
              <a:rPr lang="el-GR" altLang="el-GR" sz="2400" dirty="0" err="1">
                <a:latin typeface="Calibri" panose="020F0502020204030204" pitchFamily="34" charset="0"/>
              </a:rPr>
              <a:t>États</a:t>
            </a:r>
            <a:r>
              <a:rPr lang="el-GR" altLang="el-GR" sz="2400" dirty="0">
                <a:latin typeface="Calibri" panose="020F0502020204030204" pitchFamily="34" charset="0"/>
              </a:rPr>
              <a:t> λόγω συγκυρίας (</a:t>
            </a:r>
            <a:r>
              <a:rPr lang="el-GR" altLang="el-GR" sz="2400" dirty="0" err="1">
                <a:latin typeface="Calibri" panose="020F0502020204030204" pitchFamily="34" charset="0"/>
              </a:rPr>
              <a:t>Blois</a:t>
            </a:r>
            <a:r>
              <a:rPr lang="el-GR" altLang="el-GR" sz="2400" dirty="0" smtClean="0">
                <a:latin typeface="Calibri" panose="020F0502020204030204" pitchFamily="34" charset="0"/>
              </a:rPr>
              <a:t>).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400" dirty="0">
                <a:latin typeface="Calibri" panose="020F0502020204030204" pitchFamily="34" charset="0"/>
              </a:rPr>
              <a:t>Επαναφορά συντηρητικών λουθηρανικών </a:t>
            </a:r>
            <a:r>
              <a:rPr lang="el-GR" altLang="el-GR" sz="2400" dirty="0" smtClean="0">
                <a:latin typeface="Calibri" panose="020F0502020204030204" pitchFamily="34" charset="0"/>
              </a:rPr>
              <a:t>θέσεων.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1299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 err="1"/>
              <a:t>François</a:t>
            </a:r>
            <a:r>
              <a:rPr lang="el-GR" altLang="el-GR" dirty="0"/>
              <a:t> </a:t>
            </a:r>
            <a:r>
              <a:rPr lang="el-GR" altLang="el-GR" dirty="0" err="1"/>
              <a:t>Ηotman</a:t>
            </a:r>
            <a:r>
              <a:rPr lang="el-GR" altLang="el-GR" dirty="0"/>
              <a:t>, De </a:t>
            </a:r>
            <a:r>
              <a:rPr lang="el-GR" altLang="el-GR" dirty="0" err="1"/>
              <a:t>furoribus</a:t>
            </a:r>
            <a:r>
              <a:rPr lang="el-GR" altLang="el-GR" dirty="0"/>
              <a:t> </a:t>
            </a:r>
            <a:r>
              <a:rPr lang="el-GR" altLang="el-GR" dirty="0" err="1"/>
              <a:t>gallicis</a:t>
            </a:r>
            <a:r>
              <a:rPr lang="el-GR" altLang="el-GR" dirty="0"/>
              <a:t>, Βασιλεία, </a:t>
            </a:r>
            <a:r>
              <a:rPr lang="el-GR" altLang="el-GR" dirty="0" smtClean="0"/>
              <a:t>1573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8335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l-GR" altLang="el-GR" sz="2800" dirty="0" smtClean="0">
                <a:latin typeface="Calibri" panose="020F0502020204030204" pitchFamily="34" charset="0"/>
              </a:rPr>
              <a:t>Αποκατάσταση </a:t>
            </a:r>
            <a:r>
              <a:rPr lang="el-GR" altLang="el-GR" sz="2800" dirty="0">
                <a:latin typeface="Calibri" panose="020F0502020204030204" pitchFamily="34" charset="0"/>
              </a:rPr>
              <a:t>μνήμης </a:t>
            </a:r>
            <a:r>
              <a:rPr lang="el-GR" altLang="el-GR" sz="2800" dirty="0" err="1">
                <a:latin typeface="Calibri" panose="020F0502020204030204" pitchFamily="34" charset="0"/>
              </a:rPr>
              <a:t>Coligny</a:t>
            </a:r>
            <a:r>
              <a:rPr lang="el-GR" altLang="el-GR" sz="2800" dirty="0">
                <a:latin typeface="Calibri" panose="020F0502020204030204" pitchFamily="34" charset="0"/>
              </a:rPr>
              <a:t>, καταγγελία Καθολικής </a:t>
            </a:r>
            <a:r>
              <a:rPr lang="el-GR" altLang="el-GR" sz="2800" dirty="0" smtClean="0">
                <a:latin typeface="Calibri" panose="020F0502020204030204" pitchFamily="34" charset="0"/>
              </a:rPr>
              <a:t>συνομωσίας.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Αλλεπάλληλες εκδόσεις (αγγλικά, γερμανικά, γαλλικά), παράρτημα με </a:t>
            </a:r>
            <a:r>
              <a:rPr lang="el-GR" altLang="el-GR" sz="2800" dirty="0" err="1">
                <a:latin typeface="Calibri" panose="020F0502020204030204" pitchFamily="34" charset="0"/>
              </a:rPr>
              <a:t>αντιφάσκουσες</a:t>
            </a:r>
            <a:r>
              <a:rPr lang="el-GR" altLang="el-GR" sz="2800" dirty="0">
                <a:latin typeface="Calibri" panose="020F0502020204030204" pitchFamily="34" charset="0"/>
              </a:rPr>
              <a:t> μοναρχικές </a:t>
            </a:r>
            <a:r>
              <a:rPr lang="el-GR" altLang="el-GR" sz="2800" dirty="0" smtClean="0">
                <a:latin typeface="Calibri" panose="020F0502020204030204" pitchFamily="34" charset="0"/>
              </a:rPr>
              <a:t>επιστολές.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5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4 κεντρικά </a:t>
            </a:r>
            <a:r>
              <a:rPr lang="el-GR" dirty="0" err="1"/>
              <a:t>μοναρχομαχικά</a:t>
            </a:r>
            <a:r>
              <a:rPr lang="el-GR" dirty="0"/>
              <a:t> κείμενα: </a:t>
            </a:r>
            <a:r>
              <a:rPr lang="el-GR" dirty="0" smtClean="0"/>
              <a:t>προτεραιότητες 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89654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l-GR" sz="3100" dirty="0"/>
              <a:t>Νομιμοποίηση ένοπλης </a:t>
            </a:r>
            <a:r>
              <a:rPr lang="el-GR" sz="3100" dirty="0" smtClean="0"/>
              <a:t>αντίστασης.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Ευρωπαϊκή Προτεσταντική </a:t>
            </a:r>
            <a:r>
              <a:rPr lang="el-GR" sz="3100" dirty="0" smtClean="0"/>
              <a:t>πανστρατιά.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Πολιτική θεωρία θεμελίωσης της εξουσίας του μονάρχη στη λαϊκή </a:t>
            </a:r>
            <a:r>
              <a:rPr lang="el-GR" sz="3100" dirty="0" smtClean="0"/>
              <a:t>βούληση.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 err="1"/>
              <a:t>Souveraineté</a:t>
            </a:r>
            <a:r>
              <a:rPr lang="el-GR" sz="3100" dirty="0"/>
              <a:t> (</a:t>
            </a:r>
            <a:r>
              <a:rPr lang="el-GR" sz="3100" dirty="0" err="1"/>
              <a:t>Francogallia</a:t>
            </a:r>
            <a:r>
              <a:rPr lang="el-GR" sz="3100" dirty="0"/>
              <a:t>, </a:t>
            </a:r>
            <a:r>
              <a:rPr lang="el-GR" sz="3100" dirty="0" err="1"/>
              <a:t>Vindiciae</a:t>
            </a:r>
            <a:r>
              <a:rPr lang="el-GR" sz="3100" dirty="0" smtClean="0"/>
              <a:t>).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Επιστροφή στις αρχαίες μορφές διακυβέρνησης (</a:t>
            </a:r>
            <a:r>
              <a:rPr lang="el-GR" sz="3100" dirty="0" err="1"/>
              <a:t>Francogallia</a:t>
            </a:r>
            <a:r>
              <a:rPr lang="el-GR" sz="3100" dirty="0"/>
              <a:t>), </a:t>
            </a:r>
            <a:r>
              <a:rPr lang="el-GR" sz="3100" dirty="0" err="1"/>
              <a:t>νομικο</a:t>
            </a:r>
            <a:r>
              <a:rPr lang="el-GR" sz="3100" dirty="0"/>
              <a:t>-ιστορική ανάλυση της </a:t>
            </a:r>
            <a:r>
              <a:rPr lang="el-GR" sz="3100" dirty="0" err="1"/>
              <a:t>συμβολαιακής</a:t>
            </a:r>
            <a:r>
              <a:rPr lang="el-GR" sz="3100" dirty="0"/>
              <a:t> σχέσης ηγεμόνα-υποτελών (</a:t>
            </a:r>
            <a:r>
              <a:rPr lang="el-GR" sz="3100" dirty="0" err="1"/>
              <a:t>Vindiciae</a:t>
            </a:r>
            <a:r>
              <a:rPr lang="el-GR" sz="3100" dirty="0" smtClean="0"/>
              <a:t>).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Δικαίωμα έμπρακτης αντίστασης στον τύραννο, χαμηλόβαθμοι αξιωματούχοι (ευγενείς, περιφερειακοί διοικητές, αστικές αρχές</a:t>
            </a:r>
            <a:r>
              <a:rPr lang="el-GR" sz="3100" dirty="0" smtClean="0"/>
              <a:t>).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58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34563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Δικαίωμα χαμηλόβαθμων αξιωματούχων να τιμωρήσουν τον τύραννο (καθαίρεση</a:t>
            </a:r>
            <a:r>
              <a:rPr lang="el-GR" altLang="el-GR" sz="3100" dirty="0" smtClean="0">
                <a:latin typeface="Calibri" panose="020F0502020204030204" pitchFamily="34" charset="0"/>
              </a:rPr>
              <a:t>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Προβολή </a:t>
            </a:r>
            <a:r>
              <a:rPr lang="el-GR" altLang="el-GR" sz="3100" dirty="0">
                <a:latin typeface="Calibri" panose="020F0502020204030204" pitchFamily="34" charset="0"/>
              </a:rPr>
              <a:t>Ιταλικού </a:t>
            </a:r>
            <a:r>
              <a:rPr lang="el-GR" altLang="el-GR" sz="3100" dirty="0" smtClean="0">
                <a:latin typeface="Calibri" panose="020F0502020204030204" pitchFamily="34" charset="0"/>
              </a:rPr>
              <a:t>κινδύνου.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Αγάπη </a:t>
            </a:r>
            <a:r>
              <a:rPr lang="el-GR" altLang="el-GR" sz="3100" dirty="0">
                <a:latin typeface="Calibri" panose="020F0502020204030204" pitchFamily="34" charset="0"/>
              </a:rPr>
              <a:t>για την πατρίδα, αριστοκρατικός πόλεμος ΚΟΙΝΟΥ </a:t>
            </a:r>
            <a:r>
              <a:rPr lang="el-GR" altLang="el-GR" sz="3100" dirty="0" smtClean="0">
                <a:latin typeface="Calibri" panose="020F0502020204030204" pitchFamily="34" charset="0"/>
              </a:rPr>
              <a:t>ΚΑΛΟΥ.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Ωστόσο: </a:t>
            </a:r>
            <a:r>
              <a:rPr lang="el-GR" altLang="el-GR" sz="3100" dirty="0">
                <a:latin typeface="Calibri" panose="020F0502020204030204" pitchFamily="34" charset="0"/>
              </a:rPr>
              <a:t>εντεινόμενη χρήση όρων ολοκληρωτικής θρησκευτικής αντιπαράθεσης, εσωτερικός ολοκληρωτικός λόγος, ανατροπή αυτονομίας του </a:t>
            </a:r>
            <a:r>
              <a:rPr lang="el-GR" altLang="el-GR" sz="3100" dirty="0" smtClean="0">
                <a:latin typeface="Calibri" panose="020F0502020204030204" pitchFamily="34" charset="0"/>
              </a:rPr>
              <a:t>πολιτικού.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415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4 κεντρικά </a:t>
            </a:r>
            <a:r>
              <a:rPr lang="el-GR" dirty="0" err="1"/>
              <a:t>μοναρχομαχικά</a:t>
            </a:r>
            <a:r>
              <a:rPr lang="el-GR" dirty="0"/>
              <a:t> κείμενα: </a:t>
            </a:r>
            <a:r>
              <a:rPr lang="el-GR" dirty="0" smtClean="0"/>
              <a:t>προτεραιότητες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14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08244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1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4395876" cy="36724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l-GR" sz="2800" dirty="0"/>
              <a:t>Κεντρικές </a:t>
            </a:r>
            <a:r>
              <a:rPr lang="el-GR" sz="2800" dirty="0" err="1"/>
              <a:t>μοναρχομαχικές</a:t>
            </a:r>
            <a:r>
              <a:rPr lang="el-GR" sz="2800" dirty="0"/>
              <a:t> </a:t>
            </a:r>
            <a:r>
              <a:rPr lang="el-GR" sz="2800" dirty="0" smtClean="0"/>
              <a:t>πραγματείες.</a:t>
            </a:r>
            <a:endParaRPr lang="el-GR" sz="2800" dirty="0"/>
          </a:p>
          <a:p>
            <a:pPr>
              <a:lnSpc>
                <a:spcPct val="120000"/>
              </a:lnSpc>
            </a:pPr>
            <a:r>
              <a:rPr lang="el-GR" sz="2800" dirty="0"/>
              <a:t>Δορυφορικά </a:t>
            </a:r>
            <a:r>
              <a:rPr lang="el-GR" sz="2800" dirty="0" smtClean="0"/>
              <a:t>κείμενα.</a:t>
            </a:r>
            <a:endParaRPr lang="el-GR" sz="2800" dirty="0"/>
          </a:p>
          <a:p>
            <a:pPr>
              <a:lnSpc>
                <a:spcPct val="120000"/>
              </a:lnSpc>
            </a:pPr>
            <a:r>
              <a:rPr lang="el-GR" sz="2800" dirty="0"/>
              <a:t>Αυτούσια κείμενα Καθολικής </a:t>
            </a:r>
            <a:r>
              <a:rPr lang="el-GR" sz="2800" dirty="0" smtClean="0"/>
              <a:t>προπαγάνδας.</a:t>
            </a:r>
            <a:endParaRPr lang="el-GR" sz="2800" dirty="0"/>
          </a:p>
          <a:p>
            <a:pPr>
              <a:lnSpc>
                <a:spcPct val="120000"/>
              </a:lnSpc>
            </a:pPr>
            <a:r>
              <a:rPr lang="el-GR" sz="2800" dirty="0"/>
              <a:t>Χρονικό των εξελίξεων στη Γαλλία (Αύγουστος 1570 – θάνατος Καρόλου Θ΄</a:t>
            </a:r>
            <a:r>
              <a:rPr lang="el-GR" sz="2800" dirty="0" smtClean="0"/>
              <a:t>).</a:t>
            </a:r>
            <a:endParaRPr lang="el-GR" sz="28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015" y="2132856"/>
            <a:ext cx="2766813" cy="4032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288325" y="1561489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6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934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22322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l-GR" sz="2600" dirty="0" smtClean="0"/>
              <a:t>Ενημέρωση </a:t>
            </a:r>
            <a:r>
              <a:rPr lang="el-GR" sz="2600" dirty="0"/>
              <a:t>Ευρωπαϊκού κοινού για την αθλιότητα της Καθολικής πλευράς (διεθνοποίηση, «</a:t>
            </a:r>
            <a:r>
              <a:rPr lang="el-GR" sz="2600" dirty="0" err="1"/>
              <a:t>τριδεντινή</a:t>
            </a:r>
            <a:r>
              <a:rPr lang="el-GR" sz="2600" dirty="0"/>
              <a:t> συνομωσία</a:t>
            </a:r>
            <a:r>
              <a:rPr lang="el-GR" sz="2600" dirty="0" smtClean="0"/>
              <a:t>»).</a:t>
            </a:r>
            <a:endParaRPr lang="el-GR" sz="2600" dirty="0"/>
          </a:p>
          <a:p>
            <a:pPr>
              <a:lnSpc>
                <a:spcPct val="120000"/>
              </a:lnSpc>
            </a:pPr>
            <a:r>
              <a:rPr lang="el-GR" sz="2600" dirty="0"/>
              <a:t>Στόχευση στο γαλλικό αναγνωστικό κοινό, στους μετριοπαθείς </a:t>
            </a:r>
            <a:r>
              <a:rPr lang="el-GR" sz="2600" dirty="0" smtClean="0"/>
              <a:t>Καθολικούς.</a:t>
            </a:r>
            <a:endParaRPr lang="el-GR" sz="26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08244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2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8036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228" y="2204864"/>
            <a:ext cx="8229600" cy="32403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Θεμελίωση καταστατικού αποκλεισμού γυναικών από τη διαδοχή στο θρόνο (καταστροφικές βασίλισσες) </a:t>
            </a:r>
            <a:r>
              <a:rPr lang="el-GR" altLang="el-GR" sz="2800" dirty="0" err="1">
                <a:latin typeface="Calibri" panose="020F0502020204030204" pitchFamily="34" charset="0"/>
              </a:rPr>
              <a:t>John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err="1">
                <a:latin typeface="Calibri" panose="020F0502020204030204" pitchFamily="34" charset="0"/>
              </a:rPr>
              <a:t>Knox</a:t>
            </a:r>
            <a:r>
              <a:rPr lang="el-GR" altLang="el-GR" sz="2800" dirty="0">
                <a:latin typeface="Calibri" panose="020F0502020204030204" pitchFamily="34" charset="0"/>
              </a:rPr>
              <a:t>, The First </a:t>
            </a:r>
            <a:r>
              <a:rPr lang="el-GR" altLang="el-GR" sz="2800" dirty="0" err="1">
                <a:latin typeface="Calibri" panose="020F0502020204030204" pitchFamily="34" charset="0"/>
              </a:rPr>
              <a:t>Blast</a:t>
            </a:r>
            <a:r>
              <a:rPr lang="el-GR" altLang="el-GR" sz="2800" dirty="0">
                <a:latin typeface="Calibri" panose="020F0502020204030204" pitchFamily="34" charset="0"/>
              </a:rPr>
              <a:t> of the </a:t>
            </a:r>
            <a:r>
              <a:rPr lang="el-GR" altLang="el-GR" sz="2800" dirty="0" err="1">
                <a:latin typeface="Calibri" panose="020F0502020204030204" pitchFamily="34" charset="0"/>
              </a:rPr>
              <a:t>Trumpet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err="1">
                <a:latin typeface="Calibri" panose="020F0502020204030204" pitchFamily="34" charset="0"/>
              </a:rPr>
              <a:t>Against</a:t>
            </a:r>
            <a:r>
              <a:rPr lang="el-GR" altLang="el-GR" sz="2800" dirty="0">
                <a:latin typeface="Calibri" panose="020F0502020204030204" pitchFamily="34" charset="0"/>
              </a:rPr>
              <a:t> the </a:t>
            </a:r>
            <a:r>
              <a:rPr lang="el-GR" altLang="el-GR" sz="2800" dirty="0" err="1">
                <a:latin typeface="Calibri" panose="020F0502020204030204" pitchFamily="34" charset="0"/>
              </a:rPr>
              <a:t>Monstrous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err="1">
                <a:latin typeface="Calibri" panose="020F0502020204030204" pitchFamily="34" charset="0"/>
              </a:rPr>
              <a:t>Regiment</a:t>
            </a:r>
            <a:r>
              <a:rPr lang="el-GR" altLang="el-GR" sz="2800" dirty="0">
                <a:latin typeface="Calibri" panose="020F0502020204030204" pitchFamily="34" charset="0"/>
              </a:rPr>
              <a:t> of </a:t>
            </a:r>
            <a:r>
              <a:rPr lang="el-GR" altLang="el-GR" sz="2800" dirty="0" err="1">
                <a:latin typeface="Calibri" panose="020F0502020204030204" pitchFamily="34" charset="0"/>
              </a:rPr>
              <a:t>Women</a:t>
            </a:r>
            <a:r>
              <a:rPr lang="el-GR" altLang="el-GR" sz="2800" dirty="0">
                <a:latin typeface="Calibri" panose="020F0502020204030204" pitchFamily="34" charset="0"/>
              </a:rPr>
              <a:t> (1558</a:t>
            </a:r>
            <a:r>
              <a:rPr lang="el-GR" altLang="el-GR" sz="2800" dirty="0" smtClean="0">
                <a:latin typeface="Calibri" panose="020F0502020204030204" pitchFamily="34" charset="0"/>
              </a:rPr>
              <a:t>).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Ανάλυση εκφυλισμού </a:t>
            </a:r>
            <a:r>
              <a:rPr lang="el-GR" altLang="el-GR" sz="2800" dirty="0" err="1">
                <a:latin typeface="Calibri" panose="020F0502020204030204" pitchFamily="34" charset="0"/>
              </a:rPr>
              <a:t>φραγκογαλλικού</a:t>
            </a:r>
            <a:r>
              <a:rPr lang="el-GR" altLang="el-GR" sz="2800" dirty="0">
                <a:latin typeface="Calibri" panose="020F0502020204030204" pitchFamily="34" charset="0"/>
              </a:rPr>
              <a:t> πολιτεύματος: ανάδυση ανταγωνιστικών δικαστικών θεσμών. Βασιλικά Δικαστήρια, ιδιοποιήθηκαν τίτλο &amp; αρμοδιότητες </a:t>
            </a:r>
            <a:r>
              <a:rPr lang="el-GR" altLang="el-GR" sz="2800" dirty="0" err="1">
                <a:latin typeface="Calibri" panose="020F0502020204030204" pitchFamily="34" charset="0"/>
              </a:rPr>
              <a:t>Parlamentum</a:t>
            </a:r>
            <a:r>
              <a:rPr lang="el-GR" altLang="el-GR" sz="2800" dirty="0">
                <a:latin typeface="Calibri" panose="020F0502020204030204" pitchFamily="34" charset="0"/>
              </a:rPr>
              <a:t>. «Γάλλοι, από ελεύθεροι άνθρωποι – </a:t>
            </a:r>
            <a:r>
              <a:rPr lang="el-GR" altLang="el-GR" sz="2800" dirty="0" err="1">
                <a:latin typeface="Calibri" panose="020F0502020204030204" pitchFamily="34" charset="0"/>
              </a:rPr>
              <a:t>Francs</a:t>
            </a:r>
            <a:r>
              <a:rPr lang="el-GR" altLang="el-GR" sz="2800" dirty="0">
                <a:latin typeface="Calibri" panose="020F0502020204030204" pitchFamily="34" charset="0"/>
              </a:rPr>
              <a:t> – έθνος δικομανών</a:t>
            </a:r>
            <a:r>
              <a:rPr lang="el-GR" altLang="el-GR" sz="2800" dirty="0" smtClean="0">
                <a:latin typeface="Calibri" panose="020F0502020204030204" pitchFamily="34" charset="0"/>
              </a:rPr>
              <a:t>».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6228" y="260648"/>
            <a:ext cx="8568952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3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817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900" y="1844824"/>
            <a:ext cx="8301608" cy="417646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Μολυσματική επιρροή παπικών θεσμών </a:t>
            </a:r>
            <a:r>
              <a:rPr lang="el-GR" altLang="el-GR" sz="2600" dirty="0" err="1">
                <a:latin typeface="Calibri" panose="020F0502020204030204" pitchFamily="34" charset="0"/>
              </a:rPr>
              <a:t>Avignon</a:t>
            </a:r>
            <a:r>
              <a:rPr lang="el-GR" altLang="el-GR" sz="2600" dirty="0">
                <a:latin typeface="Calibri" panose="020F0502020204030204" pitchFamily="34" charset="0"/>
              </a:rPr>
              <a:t> (Κλήμης Ε΄), «ρωμαϊκή διαφθορά Γάλλων», ιταλική διάβρωση της χώρας, υποβάθμιση </a:t>
            </a:r>
            <a:r>
              <a:rPr lang="el-GR" altLang="el-GR" sz="2600" dirty="0" err="1">
                <a:latin typeface="Calibri" panose="020F0502020204030204" pitchFamily="34" charset="0"/>
              </a:rPr>
              <a:t>γαλλικανικής</a:t>
            </a:r>
            <a:r>
              <a:rPr lang="el-GR" altLang="el-GR" sz="2600" dirty="0">
                <a:latin typeface="Calibri" panose="020F0502020204030204" pitchFamily="34" charset="0"/>
              </a:rPr>
              <a:t> αριστοκρατίας.</a:t>
            </a:r>
          </a:p>
          <a:p>
            <a:pPr>
              <a:lnSpc>
                <a:spcPct val="110000"/>
              </a:lnSpc>
            </a:pPr>
            <a:r>
              <a:rPr lang="fr-FR" altLang="el-GR" sz="2600" dirty="0" smtClean="0">
                <a:latin typeface="Calibri" panose="020F0502020204030204" pitchFamily="34" charset="0"/>
              </a:rPr>
              <a:t>Le </a:t>
            </a:r>
            <a:r>
              <a:rPr lang="fr-FR" altLang="el-GR" sz="2600" dirty="0">
                <a:latin typeface="Calibri" panose="020F0502020204030204" pitchFamily="34" charset="0"/>
              </a:rPr>
              <a:t>Politique. Dialogue traitant de la puissance, autorité &amp; du devoir des </a:t>
            </a:r>
            <a:r>
              <a:rPr lang="fr-FR" altLang="el-GR" sz="2600" dirty="0" smtClean="0">
                <a:latin typeface="Calibri" panose="020F0502020204030204" pitchFamily="34" charset="0"/>
              </a:rPr>
              <a:t>Princes</a:t>
            </a:r>
            <a:r>
              <a:rPr lang="el-GR" altLang="el-GR" sz="26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altLang="el-GR" sz="2600" dirty="0" smtClean="0">
                <a:latin typeface="Calibri" panose="020F0502020204030204" pitchFamily="34" charset="0"/>
              </a:rPr>
              <a:t>Κυριαρχία </a:t>
            </a:r>
            <a:r>
              <a:rPr lang="el-GR" altLang="el-GR" sz="2600" dirty="0">
                <a:latin typeface="Calibri" panose="020F0502020204030204" pitchFamily="34" charset="0"/>
              </a:rPr>
              <a:t>στο λαό, εξουσιοδότηση ηγεμόνων (</a:t>
            </a:r>
            <a:r>
              <a:rPr lang="el-GR" altLang="el-GR" sz="2600" dirty="0" err="1">
                <a:latin typeface="Calibri" panose="020F0502020204030204" pitchFamily="34" charset="0"/>
              </a:rPr>
              <a:t>Francogallia</a:t>
            </a:r>
            <a:r>
              <a:rPr lang="el-GR" altLang="el-GR" sz="2600" dirty="0">
                <a:latin typeface="Calibri" panose="020F0502020204030204" pitchFamily="34" charset="0"/>
              </a:rPr>
              <a:t>, </a:t>
            </a:r>
            <a:r>
              <a:rPr lang="el-GR" altLang="el-GR" sz="2600" dirty="0" err="1">
                <a:latin typeface="Calibri" panose="020F0502020204030204" pitchFamily="34" charset="0"/>
              </a:rPr>
              <a:t>Du</a:t>
            </a:r>
            <a:r>
              <a:rPr lang="el-GR" altLang="el-GR" sz="2600" dirty="0">
                <a:latin typeface="Calibri" panose="020F0502020204030204" pitchFamily="34" charset="0"/>
              </a:rPr>
              <a:t> droit des </a:t>
            </a:r>
            <a:r>
              <a:rPr lang="el-GR" altLang="el-GR" sz="2600" dirty="0" err="1">
                <a:latin typeface="Calibri" panose="020F0502020204030204" pitchFamily="34" charset="0"/>
              </a:rPr>
              <a:t>magistrats</a:t>
            </a:r>
            <a:r>
              <a:rPr lang="el-GR" altLang="el-GR" sz="2600" dirty="0" smtClean="0">
                <a:latin typeface="Calibri" panose="020F0502020204030204" pitchFamily="34" charset="0"/>
              </a:rPr>
              <a:t>…).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AΛΛΑ ΚΑΙ: </a:t>
            </a:r>
            <a:r>
              <a:rPr lang="el-GR" altLang="el-GR" sz="2600" dirty="0" err="1">
                <a:latin typeface="Calibri" panose="020F0502020204030204" pitchFamily="34" charset="0"/>
              </a:rPr>
              <a:t>Ουγενότοι</a:t>
            </a:r>
            <a:r>
              <a:rPr lang="el-GR" altLang="el-GR" sz="2600" dirty="0">
                <a:latin typeface="Calibri" panose="020F0502020204030204" pitchFamily="34" charset="0"/>
              </a:rPr>
              <a:t>, μόνοι εκλεκτοί του Θεού, «αληθείς χριστιανοί» υπεράνω των νόμων των Καθολικών </a:t>
            </a:r>
            <a:r>
              <a:rPr lang="el-GR" altLang="el-GR" sz="2600" dirty="0" smtClean="0">
                <a:latin typeface="Calibri" panose="020F0502020204030204" pitchFamily="34" charset="0"/>
              </a:rPr>
              <a:t>βασιλέων.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6228" y="260648"/>
            <a:ext cx="8568952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4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2039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500" y="2204864"/>
            <a:ext cx="8301608" cy="23762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 err="1" smtClean="0">
                <a:latin typeface="Calibri" panose="020F0502020204030204" pitchFamily="34" charset="0"/>
              </a:rPr>
              <a:t>Discours</a:t>
            </a:r>
            <a:r>
              <a:rPr lang="el-GR" altLang="el-GR" sz="3100" dirty="0" smtClean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politiques</a:t>
            </a:r>
            <a:r>
              <a:rPr lang="el-GR" altLang="el-GR" sz="3100" dirty="0">
                <a:latin typeface="Calibri" panose="020F0502020204030204" pitchFamily="34" charset="0"/>
              </a:rPr>
              <a:t> des </a:t>
            </a:r>
            <a:r>
              <a:rPr lang="el-GR" altLang="el-GR" sz="3100" dirty="0" err="1">
                <a:latin typeface="Calibri" panose="020F0502020204030204" pitchFamily="34" charset="0"/>
              </a:rPr>
              <a:t>diverses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puissances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establies</a:t>
            </a:r>
            <a:r>
              <a:rPr lang="el-GR" altLang="el-GR" sz="3100" dirty="0">
                <a:latin typeface="Calibri" panose="020F0502020204030204" pitchFamily="34" charset="0"/>
              </a:rPr>
              <a:t> de </a:t>
            </a:r>
            <a:r>
              <a:rPr lang="el-GR" altLang="el-GR" sz="3100" dirty="0" err="1">
                <a:latin typeface="Calibri" panose="020F0502020204030204" pitchFamily="34" charset="0"/>
              </a:rPr>
              <a:t>Dieu</a:t>
            </a:r>
            <a:r>
              <a:rPr lang="el-GR" altLang="el-GR" sz="3100" dirty="0">
                <a:latin typeface="Calibri" panose="020F0502020204030204" pitchFamily="34" charset="0"/>
              </a:rPr>
              <a:t> au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monde</a:t>
            </a:r>
            <a:r>
              <a:rPr lang="el-GR" altLang="el-GR" sz="3100" dirty="0" smtClean="0">
                <a:latin typeface="Calibri" panose="020F0502020204030204" pitchFamily="34" charset="0"/>
              </a:rPr>
              <a:t>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Ανάλυση τυραννίας &amp; των προϋποθέσεών της (εκμετάλλευση αδράνειας &amp; εσωτερικής διχόνοιας κοινωνιών, στήριξη στη συνέργεια των υψηλών αξιωματούχων</a:t>
            </a:r>
            <a:r>
              <a:rPr lang="el-GR" altLang="el-GR" sz="3100" dirty="0" smtClean="0">
                <a:latin typeface="Calibri" panose="020F0502020204030204" pitchFamily="34" charset="0"/>
              </a:rPr>
              <a:t>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Τύραννοι = μητροκτόνοι της </a:t>
            </a:r>
            <a:r>
              <a:rPr lang="el-GR" altLang="el-GR" sz="3100" dirty="0" smtClean="0">
                <a:latin typeface="Calibri" panose="020F0502020204030204" pitchFamily="34" charset="0"/>
              </a:rPr>
              <a:t>πατρίδας.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6228" y="260648"/>
            <a:ext cx="8568952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5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862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1105"/>
            <a:ext cx="4248472" cy="46085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Ιερότητα μοναρχίας, πηγάζει από τη λαϊκή </a:t>
            </a:r>
            <a:r>
              <a:rPr lang="el-GR" altLang="el-GR" sz="2800" dirty="0" smtClean="0">
                <a:latin typeface="Calibri" panose="020F0502020204030204" pitchFamily="34" charset="0"/>
              </a:rPr>
              <a:t>συναίνεση.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 err="1">
                <a:latin typeface="Calibri" panose="020F0502020204030204" pitchFamily="34" charset="0"/>
              </a:rPr>
              <a:t>Εκθρονισμός</a:t>
            </a:r>
            <a:r>
              <a:rPr lang="el-GR" altLang="el-GR" sz="2800" dirty="0">
                <a:latin typeface="Calibri" panose="020F0502020204030204" pitchFamily="34" charset="0"/>
              </a:rPr>
              <a:t>-εκτέλεση για το έγκλημα της ΕΣΧΑΤΗΣ </a:t>
            </a:r>
            <a:r>
              <a:rPr lang="el-GR" altLang="el-GR" sz="2800" dirty="0" smtClean="0">
                <a:latin typeface="Calibri" panose="020F0502020204030204" pitchFamily="34" charset="0"/>
              </a:rPr>
              <a:t>ΠΡΟΔΟΣΙΑΣ.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Η τυραννία δεν είναι θεόσταλτο δεινό (φωνή λαού, οργή Θεού</a:t>
            </a:r>
            <a:r>
              <a:rPr lang="el-GR" altLang="el-GR" sz="2800" dirty="0" smtClean="0">
                <a:latin typeface="Calibri" panose="020F0502020204030204" pitchFamily="34" charset="0"/>
              </a:rPr>
              <a:t>).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 smtClean="0">
                <a:latin typeface="Calibri" panose="020F0502020204030204" pitchFamily="34" charset="0"/>
              </a:rPr>
              <a:t>Υποταγή </a:t>
            </a:r>
            <a:r>
              <a:rPr lang="el-GR" altLang="el-GR" sz="2800" dirty="0">
                <a:latin typeface="Calibri" panose="020F0502020204030204" pitchFamily="34" charset="0"/>
              </a:rPr>
              <a:t>των </a:t>
            </a:r>
            <a:r>
              <a:rPr lang="el-GR" altLang="el-GR" sz="2800" dirty="0" err="1">
                <a:latin typeface="Calibri" panose="020F0502020204030204" pitchFamily="34" charset="0"/>
              </a:rPr>
              <a:t>Ουγενότων</a:t>
            </a:r>
            <a:r>
              <a:rPr lang="el-GR" altLang="el-GR" sz="2800" dirty="0">
                <a:latin typeface="Calibri" panose="020F0502020204030204" pitchFamily="34" charset="0"/>
              </a:rPr>
              <a:t> στην πραγματικότητα μετά το </a:t>
            </a:r>
            <a:r>
              <a:rPr lang="el-GR" altLang="el-GR" sz="2800" dirty="0" smtClean="0">
                <a:latin typeface="Calibri" panose="020F0502020204030204" pitchFamily="34" charset="0"/>
              </a:rPr>
              <a:t>1576.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80728"/>
            <a:ext cx="3102915" cy="4862555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084168" y="409361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560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556" y="2276872"/>
            <a:ext cx="8280920" cy="22322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Εξάρτηση </a:t>
            </a:r>
            <a:r>
              <a:rPr lang="el-GR" altLang="el-GR" sz="3100" dirty="0">
                <a:latin typeface="Calibri" panose="020F0502020204030204" pitchFamily="34" charset="0"/>
              </a:rPr>
              <a:t>από τον Ερρίκο της </a:t>
            </a:r>
            <a:r>
              <a:rPr lang="el-GR" altLang="el-GR" sz="3100" dirty="0" smtClean="0">
                <a:latin typeface="Calibri" panose="020F0502020204030204" pitchFamily="34" charset="0"/>
              </a:rPr>
              <a:t>Ναβάρας.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 err="1">
                <a:latin typeface="Calibri" panose="020F0502020204030204" pitchFamily="34" charset="0"/>
              </a:rPr>
              <a:t>Εκκοσμικευμένη</a:t>
            </a:r>
            <a:r>
              <a:rPr lang="el-GR" altLang="el-GR" sz="3100" dirty="0">
                <a:latin typeface="Calibri" panose="020F0502020204030204" pitchFamily="34" charset="0"/>
              </a:rPr>
              <a:t> θεώρηση κοινωνίας &amp; </a:t>
            </a:r>
            <a:r>
              <a:rPr lang="el-GR" altLang="el-GR" sz="3100" dirty="0" smtClean="0">
                <a:latin typeface="Calibri" panose="020F0502020204030204" pitchFamily="34" charset="0"/>
              </a:rPr>
              <a:t>βασιλείου.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Υιοθέτηση πολιτικής θρησκευτικής </a:t>
            </a:r>
            <a:r>
              <a:rPr lang="el-GR" altLang="el-GR" sz="3100" dirty="0" smtClean="0">
                <a:latin typeface="Calibri" panose="020F0502020204030204" pitchFamily="34" charset="0"/>
              </a:rPr>
              <a:t>συνύπαρξης.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ΠΑΤΡΙΩΤΙΣΜΟΣ, νέα κοινή συνιστώσα </a:t>
            </a:r>
            <a:r>
              <a:rPr lang="el-GR" altLang="el-GR" sz="3100" dirty="0" err="1">
                <a:latin typeface="Calibri" panose="020F0502020204030204" pitchFamily="34" charset="0"/>
              </a:rPr>
              <a:t>Ουγενότων</a:t>
            </a:r>
            <a:r>
              <a:rPr lang="el-GR" altLang="el-GR" sz="3100" dirty="0">
                <a:latin typeface="Calibri" panose="020F0502020204030204" pitchFamily="34" charset="0"/>
              </a:rPr>
              <a:t> και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Politiques</a:t>
            </a:r>
            <a:r>
              <a:rPr lang="el-GR" altLang="el-GR" sz="3100" dirty="0" smtClean="0">
                <a:latin typeface="Calibri" panose="020F0502020204030204" pitchFamily="34" charset="0"/>
              </a:rPr>
              <a:t>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6228" y="260648"/>
            <a:ext cx="8568952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6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7412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676" y="188640"/>
            <a:ext cx="7708244" cy="1143000"/>
          </a:xfrm>
        </p:spPr>
        <p:txBody>
          <a:bodyPr>
            <a:noAutofit/>
          </a:bodyPr>
          <a:lstStyle/>
          <a:p>
            <a:r>
              <a:rPr lang="el-GR" sz="3600" dirty="0"/>
              <a:t>Ολοκληρωτικός πόλεμος, </a:t>
            </a:r>
            <a:r>
              <a:rPr lang="el-GR" sz="3600" dirty="0" smtClean="0"/>
              <a:t>1576-1593 1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8" y="1988840"/>
            <a:ext cx="7848872" cy="280831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l-GR" sz="2600" b="1" dirty="0"/>
              <a:t>Ανακατατάξεις στην </a:t>
            </a:r>
            <a:r>
              <a:rPr lang="el-GR" sz="2600" b="1" dirty="0" err="1"/>
              <a:t>Καλβινιστική</a:t>
            </a:r>
            <a:r>
              <a:rPr lang="el-GR" sz="2600" b="1" dirty="0"/>
              <a:t> εκδοτική παραγωγή</a:t>
            </a:r>
          </a:p>
          <a:p>
            <a:pPr>
              <a:lnSpc>
                <a:spcPct val="120000"/>
              </a:lnSpc>
            </a:pPr>
            <a:r>
              <a:rPr lang="el-GR" sz="2600" dirty="0"/>
              <a:t>Παρακμή εκδοτικού μηχανισμού Γενεύης: 1562, 62 τίτλοι, 1572, 21 </a:t>
            </a:r>
            <a:r>
              <a:rPr lang="el-GR" sz="2600" dirty="0" smtClean="0"/>
              <a:t>τίτλοι.</a:t>
            </a:r>
            <a:endParaRPr lang="el-GR" sz="2600" dirty="0"/>
          </a:p>
          <a:p>
            <a:pPr>
              <a:lnSpc>
                <a:spcPct val="120000"/>
              </a:lnSpc>
            </a:pPr>
            <a:r>
              <a:rPr lang="el-GR" sz="2600" dirty="0"/>
              <a:t>Επικράτηση πολιτικών τίτλων: 1575, 15 πολιτικοί τίτλοι, 10 </a:t>
            </a:r>
            <a:r>
              <a:rPr lang="el-GR" sz="2600" dirty="0" smtClean="0"/>
              <a:t>θρησκευτικοί.</a:t>
            </a:r>
            <a:endParaRPr lang="el-GR" sz="26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26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/>
              <a:t>Προτεσταντική </a:t>
            </a:r>
            <a:r>
              <a:rPr lang="el-GR" altLang="el-GR" dirty="0" err="1"/>
              <a:t>Μοναρχομαχία</a:t>
            </a:r>
            <a:r>
              <a:rPr lang="el-GR" altLang="el-GR" dirty="0"/>
              <a:t>, </a:t>
            </a:r>
            <a:r>
              <a:rPr lang="el-GR" altLang="el-GR" dirty="0" smtClean="0"/>
              <a:t>1573-1580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Autofit/>
          </a:bodyPr>
          <a:lstStyle/>
          <a:p>
            <a:r>
              <a:rPr lang="el-GR" altLang="el-GR" sz="2200" dirty="0" smtClean="0">
                <a:latin typeface="Calibri" panose="020F0502020204030204" pitchFamily="34" charset="0"/>
              </a:rPr>
              <a:t>Πολιτική </a:t>
            </a:r>
            <a:r>
              <a:rPr lang="el-GR" altLang="el-GR" sz="2200" dirty="0">
                <a:latin typeface="Calibri" panose="020F0502020204030204" pitchFamily="34" charset="0"/>
              </a:rPr>
              <a:t>νομιμοποίηση συνεχιζόμενης ένοπλης αντίστασης </a:t>
            </a:r>
            <a:r>
              <a:rPr lang="el-GR" altLang="el-GR" sz="2200" dirty="0" err="1" smtClean="0">
                <a:latin typeface="Calibri" panose="020F0502020204030204" pitchFamily="34" charset="0"/>
              </a:rPr>
              <a:t>Ουγενότων</a:t>
            </a:r>
            <a:r>
              <a:rPr lang="el-GR" altLang="el-GR" sz="2200" dirty="0" smtClean="0">
                <a:latin typeface="Calibri" panose="020F0502020204030204" pitchFamily="34" charset="0"/>
              </a:rPr>
              <a:t>.</a:t>
            </a:r>
            <a:endParaRPr lang="el-GR" altLang="el-GR" sz="2200" dirty="0">
              <a:latin typeface="Calibri" panose="020F0502020204030204" pitchFamily="34" charset="0"/>
            </a:endParaRPr>
          </a:p>
          <a:p>
            <a:r>
              <a:rPr lang="el-GR" altLang="el-GR" sz="2200" dirty="0">
                <a:latin typeface="Calibri" panose="020F0502020204030204" pitchFamily="34" charset="0"/>
              </a:rPr>
              <a:t>Καλβίνος, 4ο Βιβλίο </a:t>
            </a:r>
            <a:r>
              <a:rPr lang="el-GR" altLang="el-GR" sz="2200" dirty="0" err="1">
                <a:latin typeface="Calibri" panose="020F0502020204030204" pitchFamily="34" charset="0"/>
              </a:rPr>
              <a:t>Institution</a:t>
            </a:r>
            <a:r>
              <a:rPr lang="el-GR" altLang="el-GR" sz="2200" dirty="0">
                <a:latin typeface="Calibri" panose="020F0502020204030204" pitchFamily="34" charset="0"/>
              </a:rPr>
              <a:t> </a:t>
            </a:r>
            <a:r>
              <a:rPr lang="el-GR" altLang="el-GR" sz="2200" dirty="0" err="1">
                <a:latin typeface="Calibri" panose="020F0502020204030204" pitchFamily="34" charset="0"/>
              </a:rPr>
              <a:t>Chrestienne</a:t>
            </a:r>
            <a:r>
              <a:rPr lang="el-GR" altLang="el-GR" sz="2200" dirty="0">
                <a:latin typeface="Calibri" panose="020F0502020204030204" pitchFamily="34" charset="0"/>
              </a:rPr>
              <a:t>, «περί κοσμικής διακυβέρνησης»: εξουσία ηγεμόνα, υποτάσσεται στη θεϊκή </a:t>
            </a:r>
            <a:r>
              <a:rPr lang="el-GR" altLang="el-GR" sz="2200" dirty="0" smtClean="0">
                <a:latin typeface="Calibri" panose="020F0502020204030204" pitchFamily="34" charset="0"/>
              </a:rPr>
              <a:t>επιταγή.</a:t>
            </a:r>
          </a:p>
          <a:p>
            <a:r>
              <a:rPr lang="el-GR" altLang="el-GR" sz="2200" dirty="0" smtClean="0">
                <a:latin typeface="Calibri" panose="020F0502020204030204" pitchFamily="34" charset="0"/>
              </a:rPr>
              <a:t>Ωστόσο, </a:t>
            </a:r>
            <a:r>
              <a:rPr lang="el-GR" altLang="el-GR" sz="2200" dirty="0">
                <a:latin typeface="Calibri" panose="020F0502020204030204" pitchFamily="34" charset="0"/>
              </a:rPr>
              <a:t>τύραννος, θεϊκή τιμωρία επί των αμαρτωλών πιστών, ΑΝ ΚΑΙ, τύραννοι-παραβάτες θεϊκής εντολής, απεμπολούν μοναρχική εξουσία &amp; την ανθρώπινή τους υπόσταση. Χαμηλόβαθμοι αξιωματούχοι </a:t>
            </a:r>
            <a:r>
              <a:rPr lang="el-GR" altLang="el-GR" sz="2200" dirty="0" smtClean="0">
                <a:latin typeface="Calibri" panose="020F0502020204030204" pitchFamily="34" charset="0"/>
              </a:rPr>
              <a:t>(</a:t>
            </a:r>
            <a:r>
              <a:rPr lang="el-GR" altLang="el-GR" sz="2200" dirty="0" err="1">
                <a:latin typeface="Calibri" panose="020F0502020204030204" pitchFamily="34" charset="0"/>
              </a:rPr>
              <a:t>É</a:t>
            </a:r>
            <a:r>
              <a:rPr lang="el-GR" altLang="el-GR" sz="2200" dirty="0" err="1" smtClean="0">
                <a:latin typeface="Calibri" panose="020F0502020204030204" pitchFamily="34" charset="0"/>
              </a:rPr>
              <a:t>tats</a:t>
            </a:r>
            <a:r>
              <a:rPr lang="el-GR" altLang="el-GR" sz="2200" dirty="0" smtClean="0">
                <a:latin typeface="Calibri" panose="020F0502020204030204" pitchFamily="34" charset="0"/>
              </a:rPr>
              <a:t>), </a:t>
            </a:r>
            <a:r>
              <a:rPr lang="el-GR" altLang="el-GR" sz="2200" dirty="0">
                <a:latin typeface="Calibri" panose="020F0502020204030204" pitchFamily="34" charset="0"/>
              </a:rPr>
              <a:t>δικαίωμα αντίστασης στον τύραννο.</a:t>
            </a:r>
          </a:p>
          <a:p>
            <a:r>
              <a:rPr lang="el-GR" altLang="el-GR" sz="2200" dirty="0">
                <a:latin typeface="Calibri" panose="020F0502020204030204" pitchFamily="34" charset="0"/>
              </a:rPr>
              <a:t>Πολιτική επιχειρηματολογία Μαριανών προσφύγων Γενεύης (</a:t>
            </a:r>
            <a:r>
              <a:rPr lang="el-GR" altLang="el-GR" sz="2200" dirty="0" err="1">
                <a:latin typeface="Calibri" panose="020F0502020204030204" pitchFamily="34" charset="0"/>
              </a:rPr>
              <a:t>John</a:t>
            </a:r>
            <a:r>
              <a:rPr lang="el-GR" altLang="el-GR" sz="2200" dirty="0">
                <a:latin typeface="Calibri" panose="020F0502020204030204" pitchFamily="34" charset="0"/>
              </a:rPr>
              <a:t> </a:t>
            </a:r>
            <a:r>
              <a:rPr lang="el-GR" altLang="el-GR" sz="2200" dirty="0" err="1">
                <a:latin typeface="Calibri" panose="020F0502020204030204" pitchFamily="34" charset="0"/>
              </a:rPr>
              <a:t>Ponnet</a:t>
            </a:r>
            <a:r>
              <a:rPr lang="el-GR" altLang="el-GR" sz="2200" dirty="0">
                <a:latin typeface="Calibri" panose="020F0502020204030204" pitchFamily="34" charset="0"/>
              </a:rPr>
              <a:t>, 1556, </a:t>
            </a:r>
            <a:r>
              <a:rPr lang="el-GR" altLang="el-GR" sz="2200" dirty="0" err="1">
                <a:latin typeface="Calibri" panose="020F0502020204030204" pitchFamily="34" charset="0"/>
              </a:rPr>
              <a:t>Short</a:t>
            </a:r>
            <a:r>
              <a:rPr lang="el-GR" altLang="el-GR" sz="2200" dirty="0">
                <a:latin typeface="Calibri" panose="020F0502020204030204" pitchFamily="34" charset="0"/>
              </a:rPr>
              <a:t> </a:t>
            </a:r>
            <a:r>
              <a:rPr lang="el-GR" altLang="el-GR" sz="2200" dirty="0" err="1">
                <a:latin typeface="Calibri" panose="020F0502020204030204" pitchFamily="34" charset="0"/>
              </a:rPr>
              <a:t>Treatise</a:t>
            </a:r>
            <a:r>
              <a:rPr lang="el-GR" altLang="el-GR" sz="2200" dirty="0">
                <a:latin typeface="Calibri" panose="020F0502020204030204" pitchFamily="34" charset="0"/>
              </a:rPr>
              <a:t> of </a:t>
            </a:r>
            <a:r>
              <a:rPr lang="el-GR" altLang="el-GR" sz="2200" dirty="0" err="1">
                <a:latin typeface="Calibri" panose="020F0502020204030204" pitchFamily="34" charset="0"/>
              </a:rPr>
              <a:t>Political</a:t>
            </a:r>
            <a:r>
              <a:rPr lang="el-GR" altLang="el-GR" sz="2200" dirty="0">
                <a:latin typeface="Calibri" panose="020F0502020204030204" pitchFamily="34" charset="0"/>
              </a:rPr>
              <a:t> </a:t>
            </a:r>
            <a:r>
              <a:rPr lang="el-GR" altLang="el-GR" sz="2200" dirty="0" err="1">
                <a:latin typeface="Calibri" panose="020F0502020204030204" pitchFamily="34" charset="0"/>
              </a:rPr>
              <a:t>Power</a:t>
            </a:r>
            <a:r>
              <a:rPr lang="el-GR" altLang="el-GR" sz="2200" dirty="0">
                <a:latin typeface="Calibri" panose="020F0502020204030204" pitchFamily="34" charset="0"/>
              </a:rPr>
              <a:t>, </a:t>
            </a:r>
            <a:r>
              <a:rPr lang="el-GR" altLang="el-GR" sz="2200" dirty="0" err="1">
                <a:latin typeface="Calibri" panose="020F0502020204030204" pitchFamily="34" charset="0"/>
              </a:rPr>
              <a:t>John</a:t>
            </a:r>
            <a:r>
              <a:rPr lang="el-GR" altLang="el-GR" sz="2200" dirty="0">
                <a:latin typeface="Calibri" panose="020F0502020204030204" pitchFamily="34" charset="0"/>
              </a:rPr>
              <a:t> </a:t>
            </a:r>
            <a:r>
              <a:rPr lang="el-GR" altLang="el-GR" sz="2200" dirty="0" err="1" smtClean="0">
                <a:latin typeface="Calibri" panose="020F0502020204030204" pitchFamily="34" charset="0"/>
              </a:rPr>
              <a:t>Knox</a:t>
            </a:r>
            <a:r>
              <a:rPr lang="el-GR" altLang="el-GR" sz="2200" dirty="0" smtClean="0">
                <a:latin typeface="Calibri" panose="020F0502020204030204" pitchFamily="34" charset="0"/>
              </a:rPr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392190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676" y="188640"/>
            <a:ext cx="7708244" cy="1143000"/>
          </a:xfrm>
        </p:spPr>
        <p:txBody>
          <a:bodyPr>
            <a:noAutofit/>
          </a:bodyPr>
          <a:lstStyle/>
          <a:p>
            <a:r>
              <a:rPr lang="el-GR" sz="3600" dirty="0"/>
              <a:t>Ολοκληρωτικός πόλεμος, </a:t>
            </a:r>
            <a:r>
              <a:rPr lang="el-GR" sz="3600" dirty="0" smtClean="0"/>
              <a:t>1576-1593 2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62" y="1772816"/>
            <a:ext cx="7848872" cy="367240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l-GR" sz="3800" dirty="0" smtClean="0"/>
              <a:t>Εξόντωση </a:t>
            </a:r>
            <a:r>
              <a:rPr lang="el-GR" sz="3800" dirty="0"/>
              <a:t>Παρισινού εκδοτικού πυρήνα, έκλειψη πυρήνα Λυών (επιστροφή </a:t>
            </a:r>
            <a:r>
              <a:rPr lang="el-GR" sz="3800" dirty="0" err="1"/>
              <a:t>Griffarins</a:t>
            </a:r>
            <a:r>
              <a:rPr lang="el-GR" sz="3800" dirty="0"/>
              <a:t> στον Καθολικισμό</a:t>
            </a:r>
            <a:r>
              <a:rPr lang="el-GR" sz="3800" dirty="0" smtClean="0"/>
              <a:t>).</a:t>
            </a:r>
            <a:endParaRPr lang="el-GR" sz="3800" dirty="0"/>
          </a:p>
          <a:p>
            <a:pPr>
              <a:lnSpc>
                <a:spcPct val="120000"/>
              </a:lnSpc>
            </a:pPr>
            <a:r>
              <a:rPr lang="el-GR" sz="3800" dirty="0"/>
              <a:t>Ανάδυση </a:t>
            </a:r>
            <a:r>
              <a:rPr lang="el-GR" sz="3800" dirty="0" err="1"/>
              <a:t>La</a:t>
            </a:r>
            <a:r>
              <a:rPr lang="el-GR" sz="3800" dirty="0"/>
              <a:t> </a:t>
            </a:r>
            <a:r>
              <a:rPr lang="el-GR" sz="3800" dirty="0" err="1"/>
              <a:t>Rochelle</a:t>
            </a:r>
            <a:r>
              <a:rPr lang="el-GR" sz="3800" dirty="0"/>
              <a:t>: εκδότες </a:t>
            </a:r>
            <a:r>
              <a:rPr lang="el-GR" sz="3800" dirty="0" err="1"/>
              <a:t>Barthélemy</a:t>
            </a:r>
            <a:r>
              <a:rPr lang="el-GR" sz="3800" dirty="0"/>
              <a:t> </a:t>
            </a:r>
            <a:r>
              <a:rPr lang="el-GR" sz="3800" dirty="0" err="1"/>
              <a:t>Berton</a:t>
            </a:r>
            <a:r>
              <a:rPr lang="el-GR" sz="3800" dirty="0"/>
              <a:t>, </a:t>
            </a:r>
            <a:r>
              <a:rPr lang="el-GR" sz="3800" dirty="0" err="1"/>
              <a:t>Pierre</a:t>
            </a:r>
            <a:r>
              <a:rPr lang="el-GR" sz="3800" dirty="0"/>
              <a:t> </a:t>
            </a:r>
            <a:r>
              <a:rPr lang="el-GR" sz="3800" dirty="0" err="1"/>
              <a:t>Haultin</a:t>
            </a:r>
            <a:r>
              <a:rPr lang="el-GR" sz="3800" dirty="0"/>
              <a:t> &amp; </a:t>
            </a:r>
            <a:r>
              <a:rPr lang="el-GR" sz="3800" dirty="0" err="1" smtClean="0"/>
              <a:t>Duplessis-Mornay</a:t>
            </a:r>
            <a:r>
              <a:rPr lang="el-GR" sz="3800" dirty="0" smtClean="0"/>
              <a:t>.</a:t>
            </a:r>
            <a:endParaRPr lang="el-GR" sz="3800" dirty="0"/>
          </a:p>
          <a:p>
            <a:pPr>
              <a:lnSpc>
                <a:spcPct val="120000"/>
              </a:lnSpc>
            </a:pPr>
            <a:r>
              <a:rPr lang="el-GR" sz="3800" dirty="0"/>
              <a:t>Εντεινόμενη δράση ξένων εκδοτικών κέντρων: Βασιλεία, Χαϊδελβέργη, Εδιμβούργο, Στρασβούργο (</a:t>
            </a:r>
            <a:r>
              <a:rPr lang="el-GR" sz="3800" dirty="0" err="1"/>
              <a:t>μοναρχομαχική</a:t>
            </a:r>
            <a:r>
              <a:rPr lang="el-GR" sz="3800" dirty="0"/>
              <a:t> γραμματεία</a:t>
            </a:r>
            <a:r>
              <a:rPr lang="el-GR" sz="3800" dirty="0" smtClean="0"/>
              <a:t>).</a:t>
            </a:r>
            <a:endParaRPr lang="el-GR" sz="38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100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08244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1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74524"/>
            <a:ext cx="4395876" cy="367240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l-GR" sz="3100" dirty="0"/>
              <a:t>Κεντρικές </a:t>
            </a:r>
            <a:r>
              <a:rPr lang="el-GR" sz="3100" dirty="0" err="1"/>
              <a:t>μοναρχομαχικές</a:t>
            </a:r>
            <a:r>
              <a:rPr lang="el-GR" sz="3100" dirty="0"/>
              <a:t> </a:t>
            </a:r>
            <a:r>
              <a:rPr lang="el-GR" sz="3100" dirty="0" smtClean="0"/>
              <a:t>πραγματείες.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Δορυφορικά </a:t>
            </a:r>
            <a:r>
              <a:rPr lang="el-GR" sz="3100" dirty="0" smtClean="0"/>
              <a:t>κείμενα.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Αυτούσια κείμενα Καθολικής </a:t>
            </a:r>
            <a:r>
              <a:rPr lang="el-GR" sz="3100" dirty="0" smtClean="0"/>
              <a:t>προπαγάνδας.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Χρονικό των εξελίξεων στη Γαλλία (Αύγουστος 1570 – θάνατος Καρόλου Θ΄</a:t>
            </a:r>
            <a:r>
              <a:rPr lang="el-GR" sz="3100" dirty="0" smtClean="0"/>
              <a:t>).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311" y="2060848"/>
            <a:ext cx="2766517" cy="4031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288473" y="1475656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8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768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08244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2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4"/>
            <a:ext cx="8315230" cy="39604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l-GR" sz="3100" dirty="0" smtClean="0"/>
              <a:t>Ενημέρωση </a:t>
            </a:r>
            <a:r>
              <a:rPr lang="el-GR" sz="3100" dirty="0"/>
              <a:t>Ευρωπαϊκού κοινού για την αθλιότητα της Καθολικής πλευράς (διεθνοποίηση, «</a:t>
            </a:r>
            <a:r>
              <a:rPr lang="el-GR" sz="3100" dirty="0" err="1"/>
              <a:t>τριδεντινή</a:t>
            </a:r>
            <a:r>
              <a:rPr lang="el-GR" sz="3100" dirty="0"/>
              <a:t> συνομωσία</a:t>
            </a:r>
            <a:r>
              <a:rPr lang="el-GR" sz="3100" dirty="0" smtClean="0"/>
              <a:t>»).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Στόχευση στο γαλλικό αναγνωστικό κοινό, στους μετριοπαθείς </a:t>
            </a:r>
            <a:r>
              <a:rPr lang="el-GR" sz="3100" dirty="0" smtClean="0"/>
              <a:t>Καθολικούς.</a:t>
            </a:r>
          </a:p>
          <a:p>
            <a:pPr>
              <a:lnSpc>
                <a:spcPct val="110000"/>
              </a:lnSpc>
            </a:pPr>
            <a:r>
              <a:rPr lang="el-GR" altLang="el-GR" sz="3100" b="1" dirty="0">
                <a:latin typeface="Calibri" panose="020F0502020204030204" pitchFamily="34" charset="0"/>
              </a:rPr>
              <a:t>Ανατροφοδότηση </a:t>
            </a:r>
            <a:r>
              <a:rPr lang="el-GR" altLang="el-GR" sz="3100" b="1" dirty="0" err="1">
                <a:latin typeface="Calibri" panose="020F0502020204030204" pitchFamily="34" charset="0"/>
              </a:rPr>
              <a:t>μοναρχομαχικής</a:t>
            </a:r>
            <a:r>
              <a:rPr lang="el-GR" altLang="el-GR" sz="3100" b="1" dirty="0">
                <a:latin typeface="Calibri" panose="020F0502020204030204" pitchFamily="34" charset="0"/>
              </a:rPr>
              <a:t> προπαγάνδας.</a:t>
            </a:r>
          </a:p>
          <a:p>
            <a:pPr>
              <a:lnSpc>
                <a:spcPct val="110000"/>
              </a:lnSpc>
            </a:pPr>
            <a:r>
              <a:rPr lang="fr-FR" altLang="el-GR" sz="3100" dirty="0" err="1">
                <a:latin typeface="Calibri" panose="020F0502020204030204" pitchFamily="34" charset="0"/>
              </a:rPr>
              <a:t>Francogallia</a:t>
            </a:r>
            <a:r>
              <a:rPr lang="fr-FR" altLang="el-GR" sz="3100" dirty="0">
                <a:latin typeface="Calibri" panose="020F0502020204030204" pitchFamily="34" charset="0"/>
              </a:rPr>
              <a:t>, </a:t>
            </a:r>
            <a:r>
              <a:rPr lang="el-GR" altLang="el-GR" sz="3100" dirty="0">
                <a:latin typeface="Calibri" panose="020F0502020204030204" pitchFamily="34" charset="0"/>
              </a:rPr>
              <a:t>εναντίον βασιλικών δικαστών (1573)</a:t>
            </a: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Αφίσα, 2-3 Σεπτεμβρίου 1576, </a:t>
            </a:r>
            <a:r>
              <a:rPr lang="fr-FR" altLang="el-GR" sz="3100" dirty="0">
                <a:latin typeface="Calibri" panose="020F0502020204030204" pitchFamily="34" charset="0"/>
              </a:rPr>
              <a:t>L’ </a:t>
            </a:r>
            <a:r>
              <a:rPr lang="fr-FR" altLang="el-GR" sz="3100" dirty="0" err="1">
                <a:latin typeface="Calibri" panose="020F0502020204030204" pitchFamily="34" charset="0"/>
              </a:rPr>
              <a:t>evangile</a:t>
            </a:r>
            <a:r>
              <a:rPr lang="fr-FR" altLang="el-GR" sz="3100" dirty="0">
                <a:latin typeface="Calibri" panose="020F0502020204030204" pitchFamily="34" charset="0"/>
              </a:rPr>
              <a:t> des long </a:t>
            </a:r>
            <a:r>
              <a:rPr lang="fr-FR" altLang="el-GR" sz="3100" dirty="0" err="1">
                <a:latin typeface="Calibri" panose="020F0502020204030204" pitchFamily="34" charset="0"/>
              </a:rPr>
              <a:t>vestus</a:t>
            </a:r>
            <a:r>
              <a:rPr lang="fr-FR" altLang="el-GR" sz="3100" dirty="0">
                <a:latin typeface="Calibri" panose="020F0502020204030204" pitchFamily="34" charset="0"/>
              </a:rPr>
              <a:t> (</a:t>
            </a:r>
            <a:r>
              <a:rPr lang="el-GR" altLang="el-GR" sz="3100" dirty="0">
                <a:latin typeface="Calibri" panose="020F0502020204030204" pitchFamily="34" charset="0"/>
              </a:rPr>
              <a:t>Βασιλεία).</a:t>
            </a:r>
          </a:p>
          <a:p>
            <a:pPr>
              <a:lnSpc>
                <a:spcPct val="120000"/>
              </a:lnSpc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77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30" y="2060848"/>
            <a:ext cx="8568952" cy="38164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b="1" dirty="0" smtClean="0">
                <a:latin typeface="Calibri" panose="020F0502020204030204" pitchFamily="34" charset="0"/>
              </a:rPr>
              <a:t>Αποκάλυψη </a:t>
            </a:r>
            <a:r>
              <a:rPr lang="el-GR" altLang="el-GR" sz="3100" b="1" dirty="0">
                <a:latin typeface="Calibri" panose="020F0502020204030204" pitchFamily="34" charset="0"/>
              </a:rPr>
              <a:t>στο αναγνωστικό κοινό οργανωτικών κινήσεων Καθολικών ζηλωτών </a:t>
            </a:r>
            <a:r>
              <a:rPr lang="el-GR" altLang="el-GR" sz="3100" dirty="0">
                <a:latin typeface="Calibri" panose="020F0502020204030204" pitchFamily="34" charset="0"/>
              </a:rPr>
              <a:t>(Λίγκες </a:t>
            </a:r>
            <a:r>
              <a:rPr lang="el-GR" altLang="el-GR" sz="3100" dirty="0" err="1">
                <a:latin typeface="Calibri" panose="020F0502020204030204" pitchFamily="34" charset="0"/>
              </a:rPr>
              <a:t>Πικαρδίας</a:t>
            </a:r>
            <a:r>
              <a:rPr lang="el-GR" altLang="el-GR" sz="3100" dirty="0">
                <a:latin typeface="Calibri" panose="020F0502020204030204" pitchFamily="34" charset="0"/>
              </a:rPr>
              <a:t>, 1576), </a:t>
            </a:r>
            <a:r>
              <a:rPr lang="fr-FR" altLang="el-GR" sz="3100" dirty="0">
                <a:latin typeface="Calibri" panose="020F0502020204030204" pitchFamily="34" charset="0"/>
              </a:rPr>
              <a:t>Conspiration faite en Picardie sous fausses et méchantes calomnies contre l’édit de pacification (</a:t>
            </a:r>
            <a:r>
              <a:rPr lang="el-GR" altLang="el-GR" sz="3100" dirty="0">
                <a:latin typeface="Calibri" panose="020F0502020204030204" pitchFamily="34" charset="0"/>
              </a:rPr>
              <a:t>ιδρυτική διακήρυξη Λίγκας </a:t>
            </a:r>
            <a:r>
              <a:rPr lang="fr-FR" altLang="el-GR" sz="3100" dirty="0">
                <a:latin typeface="Calibri" panose="020F0502020204030204" pitchFamily="34" charset="0"/>
              </a:rPr>
              <a:t>Péronne</a:t>
            </a:r>
            <a:r>
              <a:rPr lang="fr-FR" altLang="el-GR" sz="3100" dirty="0" smtClean="0">
                <a:latin typeface="Calibri" panose="020F0502020204030204" pitchFamily="34" charset="0"/>
              </a:rPr>
              <a:t>)</a:t>
            </a:r>
            <a:r>
              <a:rPr lang="el-GR" altLang="el-GR" sz="3100" dirty="0" smtClean="0">
                <a:latin typeface="Calibri" panose="020F0502020204030204" pitchFamily="34" charset="0"/>
              </a:rPr>
              <a:t>.</a:t>
            </a:r>
            <a:endParaRPr lang="fr-F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fr-FR" altLang="el-GR" sz="3100" dirty="0">
                <a:latin typeface="Calibri" panose="020F0502020204030204" pitchFamily="34" charset="0"/>
              </a:rPr>
              <a:t>1576, «</a:t>
            </a:r>
            <a:r>
              <a:rPr lang="el-GR" altLang="el-GR" sz="3100" dirty="0">
                <a:latin typeface="Calibri" panose="020F0502020204030204" pitchFamily="34" charset="0"/>
              </a:rPr>
              <a:t>διαρροή» μνημονίου </a:t>
            </a:r>
            <a:r>
              <a:rPr lang="fr-FR" altLang="el-GR" sz="3100" dirty="0">
                <a:latin typeface="Calibri" panose="020F0502020204030204" pitchFamily="34" charset="0"/>
              </a:rPr>
              <a:t>Jean David (Guise &amp; </a:t>
            </a:r>
            <a:r>
              <a:rPr lang="el-GR" altLang="el-GR" sz="3100" dirty="0">
                <a:latin typeface="Calibri" panose="020F0502020204030204" pitchFamily="34" charset="0"/>
              </a:rPr>
              <a:t>διεθνής συνομωσία</a:t>
            </a:r>
            <a:r>
              <a:rPr lang="el-GR" altLang="el-GR" sz="3100" dirty="0" smtClean="0">
                <a:latin typeface="Calibri" panose="020F0502020204030204" pitchFamily="34" charset="0"/>
              </a:rPr>
              <a:t>).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1576,Νοέμβριος, Παρίσι: ανώνυμο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σοννέτο</a:t>
            </a:r>
            <a:r>
              <a:rPr lang="el-GR" altLang="el-GR" sz="3100" dirty="0" smtClean="0">
                <a:latin typeface="Calibri" panose="020F0502020204030204" pitchFamily="34" charset="0"/>
              </a:rPr>
              <a:t>. </a:t>
            </a:r>
            <a:r>
              <a:rPr lang="el-GR" altLang="el-GR" sz="3100" dirty="0" err="1" smtClean="0">
                <a:latin typeface="Calibri" panose="020F0502020204030204" pitchFamily="34" charset="0"/>
              </a:rPr>
              <a:t>Προεδοποιεί</a:t>
            </a:r>
            <a:r>
              <a:rPr lang="el-GR" altLang="el-GR" sz="3100" dirty="0" smtClean="0">
                <a:latin typeface="Calibri" panose="020F0502020204030204" pitchFamily="34" charset="0"/>
              </a:rPr>
              <a:t> </a:t>
            </a:r>
            <a:r>
              <a:rPr lang="el-GR" altLang="el-GR" sz="3100" dirty="0">
                <a:latin typeface="Calibri" panose="020F0502020204030204" pitchFamily="34" charset="0"/>
              </a:rPr>
              <a:t>για τα σχέδια του Ισπανού μονάρχη και για τις βασιλικές βλέψεις των </a:t>
            </a:r>
            <a:r>
              <a:rPr lang="fr-FR" altLang="el-GR" sz="3100" dirty="0" smtClean="0">
                <a:latin typeface="Calibri" panose="020F0502020204030204" pitchFamily="34" charset="0"/>
              </a:rPr>
              <a:t>Guise</a:t>
            </a:r>
            <a:r>
              <a:rPr lang="el-GR" altLang="el-GR" sz="3100" dirty="0" smtClean="0">
                <a:latin typeface="Calibri" panose="020F0502020204030204" pitchFamily="34" charset="0"/>
              </a:rPr>
              <a:t>.</a:t>
            </a:r>
            <a:endParaRPr lang="fr-F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08244" cy="1143000"/>
          </a:xfrm>
        </p:spPr>
        <p:txBody>
          <a:bodyPr>
            <a:noAutofit/>
          </a:bodyPr>
          <a:lstStyle/>
          <a:p>
            <a:r>
              <a:rPr lang="fr-FR" sz="3600" dirty="0"/>
              <a:t>Simon Goulart, Mémoires de l’État de France sous Charles IX, 3 </a:t>
            </a:r>
            <a:r>
              <a:rPr lang="fr-FR" sz="3600" dirty="0" err="1"/>
              <a:t>τόμοι</a:t>
            </a:r>
            <a:r>
              <a:rPr lang="fr-FR" sz="3600" dirty="0"/>
              <a:t>, </a:t>
            </a:r>
            <a:r>
              <a:rPr lang="fr-FR" sz="3600" dirty="0" err="1"/>
              <a:t>Γενεύη</a:t>
            </a:r>
            <a:r>
              <a:rPr lang="fr-FR" sz="3600" dirty="0"/>
              <a:t>, </a:t>
            </a:r>
            <a:r>
              <a:rPr lang="fr-FR" sz="3600" dirty="0" smtClean="0"/>
              <a:t>1576</a:t>
            </a:r>
            <a:r>
              <a:rPr lang="el-GR" sz="3600" dirty="0" smtClean="0"/>
              <a:t> 3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5083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628800"/>
            <a:ext cx="8229600" cy="425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18248" y="1057433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9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38775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379246"/>
            <a:ext cx="4741452" cy="29138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l-GR" sz="3100" dirty="0"/>
              <a:t>Συστηματική παραβίαση ειρηνευτικών διαταγμάτων, μόνος λόγος κινητοποίησης </a:t>
            </a:r>
            <a:r>
              <a:rPr lang="el-GR" sz="3100" dirty="0" err="1"/>
              <a:t>Ουγενότων</a:t>
            </a:r>
            <a:r>
              <a:rPr lang="el-GR" sz="3100" dirty="0"/>
              <a:t> (αμυντικός πόλεμος</a:t>
            </a:r>
            <a:r>
              <a:rPr lang="el-GR" sz="3100" dirty="0" smtClean="0"/>
              <a:t>).</a:t>
            </a:r>
            <a:endParaRPr lang="el-GR" sz="3100" dirty="0"/>
          </a:p>
          <a:p>
            <a:pPr>
              <a:lnSpc>
                <a:spcPct val="120000"/>
              </a:lnSpc>
            </a:pPr>
            <a:r>
              <a:rPr lang="el-GR" sz="3100" dirty="0"/>
              <a:t>Προάσπιση ελευθερίας συνείδησης Γάλλων </a:t>
            </a:r>
            <a:r>
              <a:rPr lang="el-GR" sz="3100" dirty="0" smtClean="0"/>
              <a:t>Προτεσταντών.</a:t>
            </a:r>
            <a:endParaRPr lang="el-GR" sz="31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379246"/>
            <a:ext cx="2902471" cy="4725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239259" y="804547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004552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196752"/>
            <a:ext cx="8356316" cy="27363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 smtClean="0"/>
              <a:t>Αποκατάσταση </a:t>
            </a:r>
            <a:r>
              <a:rPr lang="el-GR" dirty="0"/>
              <a:t>δικαιοσύνης &amp; ειρήνης στο βασίλειο, σεβασμός στο θρήσκευμα του κάθε </a:t>
            </a:r>
            <a:r>
              <a:rPr lang="el-GR" dirty="0" smtClean="0"/>
              <a:t>Γάλλου.</a:t>
            </a: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Επίθεση στους </a:t>
            </a:r>
            <a:r>
              <a:rPr lang="el-GR" dirty="0" err="1"/>
              <a:t>Guise</a:t>
            </a:r>
            <a:r>
              <a:rPr lang="el-GR" dirty="0"/>
              <a:t> ως ξενοκίνητους υπονομευτές του </a:t>
            </a:r>
            <a:r>
              <a:rPr lang="el-GR" dirty="0" smtClean="0"/>
              <a:t>βασιλείου.</a:t>
            </a: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Πόλεμος στον πόλεμο &gt; </a:t>
            </a:r>
            <a:r>
              <a:rPr lang="el-GR" dirty="0" err="1"/>
              <a:t>Politiques</a:t>
            </a:r>
            <a:r>
              <a:rPr lang="el-GR" dirty="0"/>
              <a:t>, αντιπολεμικές ενώσεις χωρικών </a:t>
            </a:r>
            <a:r>
              <a:rPr lang="el-GR" dirty="0" err="1"/>
              <a:t>Dauphiné</a:t>
            </a:r>
            <a:r>
              <a:rPr lang="el-GR" dirty="0"/>
              <a:t> (1579-80</a:t>
            </a:r>
            <a:r>
              <a:rPr lang="el-GR" dirty="0" smtClean="0"/>
              <a:t>).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2625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4762872" cy="257490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Ιούνιος 1584, θάνατος </a:t>
            </a:r>
            <a:r>
              <a:rPr lang="el-GR" sz="2400" dirty="0" err="1"/>
              <a:t>François</a:t>
            </a:r>
            <a:r>
              <a:rPr lang="el-GR" sz="2400" dirty="0"/>
              <a:t> </a:t>
            </a:r>
            <a:r>
              <a:rPr lang="el-GR" sz="2400" dirty="0" err="1" smtClean="0"/>
              <a:t>d’Alençon</a:t>
            </a:r>
            <a:r>
              <a:rPr lang="el-GR" sz="2400" dirty="0" smtClean="0"/>
              <a:t>.</a:t>
            </a:r>
            <a:endParaRPr lang="el-GR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Συγκρότηση αριστοκρατικής Λίγκας υπό τους </a:t>
            </a:r>
            <a:r>
              <a:rPr lang="el-GR" sz="2400" dirty="0" err="1"/>
              <a:t>Guise</a:t>
            </a:r>
            <a:r>
              <a:rPr lang="el-GR" sz="2400" dirty="0"/>
              <a:t>, συγκρότηση ριζοσπαστικής αστικής Λίγκας στο </a:t>
            </a:r>
            <a:r>
              <a:rPr lang="el-GR" sz="2400" dirty="0" smtClean="0"/>
              <a:t>Παρίσι.</a:t>
            </a:r>
            <a:endParaRPr lang="el-GR" sz="2400" dirty="0"/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268760"/>
            <a:ext cx="2781454" cy="49747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250759" y="689365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11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117446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67544" y="692696"/>
            <a:ext cx="8352928" cy="2502895"/>
          </a:xfrm>
        </p:spPr>
        <p:txBody>
          <a:bodyPr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 smtClean="0"/>
              <a:t>Απόρριψη </a:t>
            </a:r>
            <a:r>
              <a:rPr lang="el-GR" sz="2400" dirty="0" err="1"/>
              <a:t>δικαώματος</a:t>
            </a:r>
            <a:r>
              <a:rPr lang="el-GR" sz="2400" dirty="0"/>
              <a:t> διαδοχής άτεκνου Ερρίκου Γ’ από τον Ερρίκο της Ναβάρας (καταστρατήγηση </a:t>
            </a:r>
            <a:r>
              <a:rPr lang="el-GR" sz="2400" dirty="0" err="1"/>
              <a:t>σαλικού</a:t>
            </a:r>
            <a:r>
              <a:rPr lang="el-GR" sz="2400" dirty="0"/>
              <a:t> νόμου</a:t>
            </a:r>
            <a:r>
              <a:rPr lang="el-GR" sz="2400" dirty="0" smtClean="0"/>
              <a:t>).</a:t>
            </a:r>
            <a:endParaRPr lang="el-GR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Πλήρης υποταγή του πολιτικού στο </a:t>
            </a:r>
            <a:r>
              <a:rPr lang="el-GR" sz="2400" dirty="0" smtClean="0"/>
              <a:t>θρησκευτικό.</a:t>
            </a:r>
            <a:endParaRPr lang="el-GR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Μάρτιος 1585, ιδρυτική διακήρυξη </a:t>
            </a:r>
            <a:r>
              <a:rPr lang="el-GR" sz="2400" dirty="0" smtClean="0"/>
              <a:t>Λίγκας.</a:t>
            </a:r>
            <a:endParaRPr lang="el-GR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/>
              <a:t>Σεπτέμβριος 1585, αφορισμός Ερρίκου Ναβάρας από </a:t>
            </a:r>
            <a:r>
              <a:rPr lang="el-GR" sz="2400" dirty="0" err="1"/>
              <a:t>Σίξτο</a:t>
            </a:r>
            <a:r>
              <a:rPr lang="el-GR" sz="2400" dirty="0"/>
              <a:t> Ε</a:t>
            </a:r>
            <a:r>
              <a:rPr lang="el-GR" sz="2400" dirty="0" smtClean="0"/>
              <a:t>΄.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 smtClean="0"/>
              <a:t>François </a:t>
            </a:r>
            <a:r>
              <a:rPr lang="fr-FR" sz="2400" dirty="0"/>
              <a:t>Hotman, </a:t>
            </a:r>
            <a:r>
              <a:rPr lang="fr-FR" sz="2400" dirty="0" err="1"/>
              <a:t>Disputatio</a:t>
            </a:r>
            <a:r>
              <a:rPr lang="fr-FR" sz="2400" dirty="0"/>
              <a:t> de </a:t>
            </a:r>
            <a:r>
              <a:rPr lang="fr-FR" sz="2400" dirty="0" err="1"/>
              <a:t>controversia</a:t>
            </a:r>
            <a:r>
              <a:rPr lang="fr-FR" sz="2400" dirty="0"/>
              <a:t> </a:t>
            </a:r>
            <a:r>
              <a:rPr lang="fr-FR" sz="2400" dirty="0" err="1"/>
              <a:t>successionis</a:t>
            </a:r>
            <a:r>
              <a:rPr lang="fr-FR" sz="2400" dirty="0"/>
              <a:t> </a:t>
            </a:r>
            <a:r>
              <a:rPr lang="fr-FR" sz="2400" dirty="0" err="1"/>
              <a:t>regae</a:t>
            </a:r>
            <a:r>
              <a:rPr lang="fr-FR" sz="2400" dirty="0"/>
              <a:t> inter </a:t>
            </a:r>
            <a:r>
              <a:rPr lang="fr-FR" sz="2400" dirty="0" err="1"/>
              <a:t>patruum</a:t>
            </a:r>
            <a:r>
              <a:rPr lang="fr-FR" sz="2400" dirty="0"/>
              <a:t> et </a:t>
            </a:r>
            <a:r>
              <a:rPr lang="fr-FR" sz="2400" dirty="0" err="1"/>
              <a:t>fratris</a:t>
            </a:r>
            <a:r>
              <a:rPr lang="fr-FR" sz="2400" dirty="0"/>
              <a:t> </a:t>
            </a:r>
            <a:r>
              <a:rPr lang="fr-FR" sz="2400" dirty="0" err="1"/>
              <a:t>praemortui</a:t>
            </a:r>
            <a:r>
              <a:rPr lang="fr-FR" sz="2400" dirty="0"/>
              <a:t> </a:t>
            </a:r>
            <a:r>
              <a:rPr lang="fr-FR" sz="2400" dirty="0" err="1"/>
              <a:t>filium</a:t>
            </a:r>
            <a:r>
              <a:rPr lang="fr-FR" sz="2400" dirty="0"/>
              <a:t> (</a:t>
            </a:r>
            <a:r>
              <a:rPr lang="el-GR" sz="2400" dirty="0"/>
              <a:t>Απρίλιος 1585), </a:t>
            </a:r>
            <a:r>
              <a:rPr lang="fr-FR" sz="2400" dirty="0" err="1"/>
              <a:t>Brutum</a:t>
            </a:r>
            <a:r>
              <a:rPr lang="fr-FR" sz="2400" dirty="0"/>
              <a:t> </a:t>
            </a:r>
            <a:r>
              <a:rPr lang="fr-FR" sz="2400" dirty="0" err="1"/>
              <a:t>Fulmen</a:t>
            </a:r>
            <a:r>
              <a:rPr lang="fr-FR" sz="2400" dirty="0"/>
              <a:t> </a:t>
            </a:r>
            <a:r>
              <a:rPr lang="fr-FR" sz="2400" dirty="0" err="1"/>
              <a:t>papae</a:t>
            </a:r>
            <a:r>
              <a:rPr lang="fr-FR" sz="2400" dirty="0"/>
              <a:t> </a:t>
            </a:r>
            <a:r>
              <a:rPr lang="fr-FR" sz="2400" dirty="0" err="1"/>
              <a:t>Sixti</a:t>
            </a:r>
            <a:r>
              <a:rPr lang="fr-FR" sz="2400" dirty="0"/>
              <a:t> V (1586)</a:t>
            </a:r>
            <a:r>
              <a:rPr lang="el-GR" sz="2400" dirty="0" smtClean="0"/>
              <a:t>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400" dirty="0" smtClean="0"/>
              <a:t>ΠΛΕΟΝ</a:t>
            </a:r>
            <a:r>
              <a:rPr lang="el-GR" sz="2400" dirty="0"/>
              <a:t>: Έμφαση στην κληρονομική φύση της γαλλικής μοναρχίας, περιορισμός καταστατικού ρόλου εθνικού αντιπροσωπευτικού σώματος.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521861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302433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400" dirty="0" smtClean="0"/>
              <a:t>Pierre </a:t>
            </a:r>
            <a:r>
              <a:rPr lang="fr-FR" sz="2400" dirty="0"/>
              <a:t>de Belloy, Apologie Catholique contre les libelles, </a:t>
            </a:r>
            <a:r>
              <a:rPr lang="fr-FR" sz="2400" dirty="0" err="1"/>
              <a:t>declarations</a:t>
            </a:r>
            <a:r>
              <a:rPr lang="fr-FR" sz="2400" dirty="0"/>
              <a:t>… faites, écrites et publiées par les ligués perturbateurs du </a:t>
            </a:r>
            <a:r>
              <a:rPr lang="fr-FR" sz="2400" dirty="0" err="1"/>
              <a:t>répos</a:t>
            </a:r>
            <a:r>
              <a:rPr lang="fr-FR" sz="2400" dirty="0"/>
              <a:t> du royaume de </a:t>
            </a:r>
            <a:r>
              <a:rPr lang="fr-FR" sz="2400" dirty="0" smtClean="0"/>
              <a:t>France</a:t>
            </a:r>
            <a:r>
              <a:rPr lang="el-GR" sz="2400" dirty="0" smtClean="0"/>
              <a:t>.</a:t>
            </a:r>
            <a:endParaRPr lang="fr-F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Φυσικό δικαίωμα διαδοχής Ερρίκου </a:t>
            </a:r>
            <a:r>
              <a:rPr lang="el-GR" sz="2400" dirty="0" smtClean="0"/>
              <a:t>Ναβάρας.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Πράξεις Συνόδου του </a:t>
            </a:r>
            <a:r>
              <a:rPr lang="el-GR" sz="2400" dirty="0" err="1"/>
              <a:t>Τριδένου</a:t>
            </a:r>
            <a:r>
              <a:rPr lang="el-GR" sz="2400" dirty="0"/>
              <a:t> ουδέποτε αποδεκτές στη </a:t>
            </a:r>
            <a:r>
              <a:rPr lang="el-GR" sz="2400" dirty="0" smtClean="0"/>
              <a:t>Γαλλία.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89511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4608512" cy="5112568"/>
          </a:xfrm>
        </p:spPr>
        <p:txBody>
          <a:bodyPr>
            <a:normAutofit/>
          </a:bodyPr>
          <a:lstStyle/>
          <a:p>
            <a:r>
              <a:rPr lang="el-GR" altLang="el-GR" sz="2400" dirty="0" smtClean="0">
                <a:latin typeface="Calibri" panose="020F0502020204030204" pitchFamily="34" charset="0"/>
              </a:rPr>
              <a:t>Ιστορική </a:t>
            </a:r>
            <a:r>
              <a:rPr lang="el-GR" altLang="el-GR" sz="2400" dirty="0">
                <a:latin typeface="Calibri" panose="020F0502020204030204" pitchFamily="34" charset="0"/>
              </a:rPr>
              <a:t>πραγματεία, απομακρυσμένη από γεγονότα </a:t>
            </a:r>
            <a:r>
              <a:rPr lang="el-GR" altLang="el-GR" sz="2400" dirty="0" smtClean="0">
                <a:latin typeface="Calibri" panose="020F0502020204030204" pitchFamily="34" charset="0"/>
              </a:rPr>
              <a:t>1572.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r>
              <a:rPr lang="el-GR" altLang="el-GR" sz="2400" dirty="0">
                <a:latin typeface="Calibri" panose="020F0502020204030204" pitchFamily="34" charset="0"/>
              </a:rPr>
              <a:t>Εντυπωσιακή χρήση πηγών κλασικής &amp; νεότερης </a:t>
            </a:r>
            <a:r>
              <a:rPr lang="el-GR" altLang="el-GR" sz="2400" dirty="0" smtClean="0">
                <a:latin typeface="Calibri" panose="020F0502020204030204" pitchFamily="34" charset="0"/>
              </a:rPr>
              <a:t>γραμματείας.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r>
              <a:rPr lang="el-GR" altLang="el-GR" sz="2400" dirty="0">
                <a:latin typeface="Calibri" panose="020F0502020204030204" pitchFamily="34" charset="0"/>
              </a:rPr>
              <a:t>Αποστασιοποίηση ιστορικής σκέψης 16ου αιώνα από μυθολογικές θεμελιώσεις γαλλικής </a:t>
            </a:r>
            <a:r>
              <a:rPr lang="el-GR" altLang="el-GR" sz="2400" dirty="0" smtClean="0">
                <a:latin typeface="Calibri" panose="020F0502020204030204" pitchFamily="34" charset="0"/>
              </a:rPr>
              <a:t>ιστορίας.</a:t>
            </a:r>
            <a:endParaRPr lang="el-GR" altLang="el-GR" sz="2400" dirty="0">
              <a:latin typeface="Calibri" panose="020F0502020204030204" pitchFamily="34" charset="0"/>
            </a:endParaRPr>
          </a:p>
          <a:p>
            <a:r>
              <a:rPr lang="el-GR" altLang="el-GR" sz="2400" dirty="0">
                <a:latin typeface="Calibri" panose="020F0502020204030204" pitchFamily="34" charset="0"/>
              </a:rPr>
              <a:t>Εξιστόρηση ιστορίας Γαλατίας πριν τη ρωμαϊκή </a:t>
            </a:r>
            <a:r>
              <a:rPr lang="el-GR" altLang="el-GR" sz="2400" dirty="0" smtClean="0">
                <a:latin typeface="Calibri" panose="020F0502020204030204" pitchFamily="34" charset="0"/>
              </a:rPr>
              <a:t>κατάκτηση.</a:t>
            </a:r>
            <a:endParaRPr lang="el-GR" sz="2800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/>
          <a:srcRect b="3166"/>
          <a:stretch/>
        </p:blipFill>
        <p:spPr>
          <a:xfrm>
            <a:off x="6084168" y="1933792"/>
            <a:ext cx="2377224" cy="4519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408684" y="1340767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.</a:t>
            </a:r>
            <a:endParaRPr lang="el-GR" sz="2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l-GR" altLang="el-GR" sz="3600" dirty="0" err="1"/>
              <a:t>François</a:t>
            </a:r>
            <a:r>
              <a:rPr lang="el-GR" altLang="el-GR" sz="3600" dirty="0"/>
              <a:t> </a:t>
            </a:r>
            <a:r>
              <a:rPr lang="el-GR" altLang="el-GR" sz="3600" dirty="0" err="1"/>
              <a:t>Hotman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Francogallia</a:t>
            </a:r>
            <a:r>
              <a:rPr lang="el-GR" altLang="el-GR" sz="3600" dirty="0" smtClean="0"/>
              <a:t>,</a:t>
            </a:r>
            <a:r>
              <a:rPr lang="en-US" altLang="el-GR" sz="3600" dirty="0" smtClean="0"/>
              <a:t> </a:t>
            </a:r>
            <a:r>
              <a:rPr lang="el-GR" altLang="el-GR" sz="3600" dirty="0" smtClean="0"/>
              <a:t>Γενεύη</a:t>
            </a:r>
            <a:r>
              <a:rPr lang="el-GR" altLang="el-GR" sz="3600" dirty="0"/>
              <a:t>, 1573 </a:t>
            </a:r>
            <a:r>
              <a:rPr lang="en-US" altLang="el-GR" sz="3600" dirty="0" smtClean="0"/>
              <a:t>1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3604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248472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Ιούνιος 1585, </a:t>
            </a:r>
            <a:r>
              <a:rPr lang="fr-FR" sz="28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Declaration</a:t>
            </a:r>
            <a:r>
              <a:rPr lang="fr-F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du Roy de Navarre sur les calomnies publiées contre lui… (Duplessis Mornay</a:t>
            </a:r>
            <a:r>
              <a:rPr lang="fr-F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)</a:t>
            </a:r>
            <a:endParaRPr lang="el-GR" sz="2800" dirty="0" smtClean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fr-FR" sz="14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</a:pPr>
            <a:r>
              <a:rPr lang="el-GR" sz="2400" dirty="0"/>
              <a:t>Επίθεση φιλίας &amp; νομιμοφροσύνης στον Ερρίκο Γ</a:t>
            </a:r>
            <a:r>
              <a:rPr lang="el-GR" sz="2400" dirty="0" smtClean="0"/>
              <a:t>΄.</a:t>
            </a:r>
            <a:endParaRPr lang="el-GR" sz="2400" dirty="0"/>
          </a:p>
          <a:p>
            <a:pPr>
              <a:lnSpc>
                <a:spcPct val="110000"/>
              </a:lnSpc>
            </a:pPr>
            <a:r>
              <a:rPr lang="el-GR" sz="2400" dirty="0"/>
              <a:t>Πρόταση εκεχειρίας &amp; επίλυσης του θρησκευτικού ζητήματος από ελεύθερη &amp; νόμιμη εκκλησιαστική </a:t>
            </a:r>
            <a:r>
              <a:rPr lang="el-GR" sz="2400" dirty="0" smtClean="0"/>
              <a:t>Σύνοδο.</a:t>
            </a:r>
            <a:endParaRPr lang="el-GR" sz="2400" dirty="0"/>
          </a:p>
          <a:p>
            <a:pPr>
              <a:lnSpc>
                <a:spcPct val="110000"/>
              </a:lnSpc>
            </a:pPr>
            <a:r>
              <a:rPr lang="el-GR" sz="2400" dirty="0"/>
              <a:t>Πρόταση αναθεώρησης θρησκευτικών πεποιθήσεων Ερρίκου </a:t>
            </a:r>
            <a:r>
              <a:rPr lang="el-GR" sz="2400" dirty="0" smtClean="0"/>
              <a:t>Ναβάρας.</a:t>
            </a:r>
            <a:endParaRPr lang="el-GR" sz="2400" dirty="0"/>
          </a:p>
          <a:p>
            <a:pPr>
              <a:lnSpc>
                <a:spcPct val="110000"/>
              </a:lnSpc>
            </a:pPr>
            <a:r>
              <a:rPr lang="el-GR" sz="2400" dirty="0"/>
              <a:t>Εδραίωση ανεξιθρησκείας, πρόκληση στον Δούκα του </a:t>
            </a:r>
            <a:r>
              <a:rPr lang="fr-FR" sz="2400" dirty="0"/>
              <a:t>Guise </a:t>
            </a:r>
            <a:r>
              <a:rPr lang="el-GR" sz="2400" dirty="0"/>
              <a:t>για «ιπποτική μονομαχία</a:t>
            </a:r>
            <a:r>
              <a:rPr lang="el-GR" sz="2400" dirty="0" smtClean="0"/>
              <a:t>».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605032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476672"/>
            <a:ext cx="8280920" cy="3816424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1586, </a:t>
            </a:r>
            <a:r>
              <a:rPr lang="el-GR" sz="40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Pierre</a:t>
            </a:r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l-GR" sz="40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Belloy</a:t>
            </a:r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l-GR" sz="4000" dirty="0" err="1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Duplessis-Mornay</a:t>
            </a:r>
            <a:endParaRPr lang="el-GR" sz="40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l-GR" sz="2400" dirty="0"/>
              <a:t>Ανίσχυρο εφαρμογής παπικού αφορισμού στο πρόσωπο του </a:t>
            </a:r>
            <a:r>
              <a:rPr lang="el-GR" sz="2400" dirty="0" smtClean="0"/>
              <a:t>μονάρχη.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 err="1" smtClean="0"/>
              <a:t>Ιστορικοποίηση</a:t>
            </a:r>
            <a:r>
              <a:rPr lang="el-GR" sz="2400" dirty="0" smtClean="0"/>
              <a:t> </a:t>
            </a:r>
            <a:r>
              <a:rPr lang="el-GR" sz="2400" dirty="0"/>
              <a:t>αντιπαράθεσης Γάλλων βασιλέων με ξένη παπική </a:t>
            </a:r>
            <a:r>
              <a:rPr lang="el-GR" sz="2400" dirty="0" smtClean="0"/>
              <a:t>εξουσία.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 smtClean="0"/>
              <a:t>Ερρίκος </a:t>
            </a:r>
            <a:r>
              <a:rPr lang="el-GR" sz="2400" dirty="0"/>
              <a:t>της Ναβάρας, υπερασπιστής </a:t>
            </a:r>
            <a:r>
              <a:rPr lang="el-GR" sz="2400" dirty="0" err="1"/>
              <a:t>Γαλλικανισμού</a:t>
            </a:r>
            <a:r>
              <a:rPr lang="el-GR" sz="2400" dirty="0"/>
              <a:t> απέναντι στη διαφθορά της Ρώμης, συνεχιστής παράδοσης </a:t>
            </a:r>
            <a:r>
              <a:rPr lang="el-GR" sz="2400" dirty="0" err="1"/>
              <a:t>Καρλομάγνου</a:t>
            </a:r>
            <a:r>
              <a:rPr lang="el-GR" sz="2400" dirty="0"/>
              <a:t>, Αγίου </a:t>
            </a:r>
            <a:r>
              <a:rPr lang="el-GR" sz="2400" dirty="0" err="1"/>
              <a:t>Λουβοδίκου</a:t>
            </a:r>
            <a:r>
              <a:rPr lang="el-GR" sz="2400" dirty="0"/>
              <a:t>, Φιλίππου Ωραίου, </a:t>
            </a:r>
            <a:r>
              <a:rPr lang="el-GR" sz="2400" dirty="0" err="1"/>
              <a:t>Λουβοδίκου</a:t>
            </a:r>
            <a:r>
              <a:rPr lang="el-GR" sz="2400" dirty="0"/>
              <a:t> ΙΒ’ </a:t>
            </a:r>
            <a:r>
              <a:rPr lang="el-GR" sz="2400" dirty="0" smtClean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58353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Αντιπαράθεση προπαγανδιστικών μηχανισμών, 1585-1589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>
            <a:normAutofit/>
          </a:bodyPr>
          <a:lstStyle/>
          <a:p>
            <a:r>
              <a:rPr lang="el-GR" sz="2400" dirty="0"/>
              <a:t>Κοινό, ιδεατό ακροατήριο, </a:t>
            </a:r>
            <a:r>
              <a:rPr lang="el-GR" sz="2400" dirty="0" err="1"/>
              <a:t>Catholiques</a:t>
            </a:r>
            <a:r>
              <a:rPr lang="el-GR" sz="2400" dirty="0"/>
              <a:t> &amp; </a:t>
            </a:r>
            <a:r>
              <a:rPr lang="el-GR" sz="2400" dirty="0" err="1"/>
              <a:t>vrais</a:t>
            </a:r>
            <a:r>
              <a:rPr lang="el-GR" sz="2400" dirty="0"/>
              <a:t> </a:t>
            </a:r>
            <a:r>
              <a:rPr lang="el-GR" sz="2400" dirty="0" err="1" smtClean="0"/>
              <a:t>François</a:t>
            </a:r>
            <a:r>
              <a:rPr lang="el-GR" sz="2400" dirty="0" smtClean="0"/>
              <a:t>.</a:t>
            </a:r>
            <a:endParaRPr lang="el-GR" sz="2400" dirty="0"/>
          </a:p>
          <a:p>
            <a:r>
              <a:rPr lang="el-GR" sz="2400" dirty="0"/>
              <a:t>Λίγκα: αγώνας για την ολοσχερή εξάλειψη της αίρεσης από το </a:t>
            </a:r>
            <a:r>
              <a:rPr lang="el-GR" sz="2400" dirty="0" smtClean="0"/>
              <a:t>βασίλειο.</a:t>
            </a:r>
            <a:endParaRPr lang="el-GR" sz="2400" dirty="0"/>
          </a:p>
          <a:p>
            <a:r>
              <a:rPr lang="el-GR" sz="2400" dirty="0" smtClean="0"/>
              <a:t>Διατήρηση </a:t>
            </a:r>
            <a:r>
              <a:rPr lang="el-GR" sz="2400" dirty="0"/>
              <a:t>κλίματος ολοκληρωτικής </a:t>
            </a:r>
            <a:r>
              <a:rPr lang="el-GR" sz="2400" dirty="0" smtClean="0"/>
              <a:t>αντιπαράθεσης.</a:t>
            </a:r>
            <a:endParaRPr lang="el-GR" sz="2400" dirty="0"/>
          </a:p>
          <a:p>
            <a:r>
              <a:rPr lang="el-GR" sz="2400" dirty="0"/>
              <a:t>Ερρίκος της Ναβάρας: εγγυητής ειρήνης &amp; ευημερίας βασιλείου, επικεφαλής «γνησίων Γάλλων πατριωτών</a:t>
            </a:r>
            <a:r>
              <a:rPr lang="el-GR" sz="2400" dirty="0" smtClean="0"/>
              <a:t>».</a:t>
            </a:r>
            <a:endParaRPr lang="el-GR" sz="2400" dirty="0"/>
          </a:p>
          <a:p>
            <a:r>
              <a:rPr lang="el-GR" sz="2400" dirty="0" err="1"/>
              <a:t>Ενδοκαθολική</a:t>
            </a:r>
            <a:r>
              <a:rPr lang="el-GR" sz="2400" dirty="0"/>
              <a:t> αντιπαράθεση: «Καθολικοί» συγγραφείς: γαλλική αρετή Ερρίκου της Ναβάρας, Λίγκα, όργανο υπονόμευσης βασιλικής εξουσίας, πρόξενος εμφυλίων πολέμων, όργανο του Πάπα και της </a:t>
            </a:r>
            <a:r>
              <a:rPr lang="el-GR" sz="2400" dirty="0" smtClean="0"/>
              <a:t>Ισπανίας.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649997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Δεκέμβριος 1588, δολοφονία των αδελφών </a:t>
            </a:r>
            <a:r>
              <a:rPr lang="el-GR" dirty="0" err="1"/>
              <a:t>Guise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499" y="2276872"/>
            <a:ext cx="6259002" cy="4022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07904" y="1712135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12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52323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124744"/>
            <a:ext cx="3888432" cy="5195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35896" y="554174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13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86056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1 Αυγούστου 1589, δολοφονία Ερρίκου Γ΄ από μοναχό </a:t>
            </a:r>
            <a:r>
              <a:rPr lang="el-GR" dirty="0" err="1"/>
              <a:t>Jacques</a:t>
            </a:r>
            <a:r>
              <a:rPr lang="el-GR" dirty="0"/>
              <a:t> </a:t>
            </a:r>
            <a:r>
              <a:rPr lang="el-GR" dirty="0" err="1"/>
              <a:t>Clément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291" y="2265545"/>
            <a:ext cx="3716843" cy="4093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07904" y="1700808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14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18100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903748"/>
            <a:ext cx="4320480" cy="4956195"/>
          </a:xfrm>
        </p:spPr>
        <p:txBody>
          <a:bodyPr>
            <a:normAutofit fontScale="85000" lnSpcReduction="20000"/>
          </a:bodyPr>
          <a:lstStyle/>
          <a:p>
            <a:r>
              <a:rPr lang="el-GR" sz="2800" dirty="0"/>
              <a:t>Ερρίκος Ναβάρας, χρισμένος διάδοχος, </a:t>
            </a:r>
            <a:r>
              <a:rPr lang="el-GR" sz="2800" dirty="0" err="1"/>
              <a:t>διακληρυξη</a:t>
            </a:r>
            <a:r>
              <a:rPr lang="el-GR" sz="2800" dirty="0"/>
              <a:t> σεβασμού του Καθολικισμού και επιστροφής στην παλιά, «εθνική» </a:t>
            </a:r>
            <a:r>
              <a:rPr lang="el-GR" sz="2800" dirty="0" smtClean="0"/>
              <a:t>θρησκεία.</a:t>
            </a:r>
            <a:endParaRPr lang="el-GR" sz="2800" dirty="0"/>
          </a:p>
          <a:p>
            <a:r>
              <a:rPr lang="el-GR" sz="2800" dirty="0" err="1"/>
              <a:t>Jean</a:t>
            </a:r>
            <a:r>
              <a:rPr lang="el-GR" sz="2800" dirty="0"/>
              <a:t> de </a:t>
            </a:r>
            <a:r>
              <a:rPr lang="el-GR" sz="2800" dirty="0" err="1"/>
              <a:t>Sponde</a:t>
            </a:r>
            <a:r>
              <a:rPr lang="el-GR" sz="2800" dirty="0"/>
              <a:t>, </a:t>
            </a:r>
            <a:r>
              <a:rPr lang="el-GR" sz="2800" dirty="0" err="1"/>
              <a:t>Advertissement</a:t>
            </a:r>
            <a:r>
              <a:rPr lang="el-GR" sz="2800" dirty="0"/>
              <a:t> au </a:t>
            </a:r>
            <a:r>
              <a:rPr lang="el-GR" sz="2800" dirty="0" err="1"/>
              <a:t>Roy</a:t>
            </a:r>
            <a:r>
              <a:rPr lang="el-GR" sz="2800" dirty="0"/>
              <a:t>, </a:t>
            </a:r>
            <a:r>
              <a:rPr lang="el-GR" sz="2800" dirty="0" smtClean="0"/>
              <a:t>1589.</a:t>
            </a:r>
            <a:endParaRPr lang="el-GR" sz="2800" dirty="0"/>
          </a:p>
          <a:p>
            <a:r>
              <a:rPr lang="el-GR" sz="2800" dirty="0"/>
              <a:t>Μακιαβελική πράξη υποκρισίας, θα αποξένωνε τους </a:t>
            </a:r>
            <a:r>
              <a:rPr lang="el-GR" sz="2800" dirty="0" err="1" smtClean="0"/>
              <a:t>Ουγενότους</a:t>
            </a:r>
            <a:r>
              <a:rPr lang="el-GR" sz="2800" dirty="0" smtClean="0"/>
              <a:t>.</a:t>
            </a:r>
            <a:endParaRPr lang="el-GR" sz="2800" dirty="0"/>
          </a:p>
          <a:p>
            <a:r>
              <a:rPr lang="el-GR" sz="2800" dirty="0"/>
              <a:t>Η πράξη θα αποχαλίνωνε τη Λίγκα, ενώ θα ανάγκαζε τους </a:t>
            </a:r>
            <a:r>
              <a:rPr lang="el-GR" sz="2800" dirty="0" err="1"/>
              <a:t>Ουγενότους</a:t>
            </a:r>
            <a:r>
              <a:rPr lang="el-GR" sz="2800" dirty="0"/>
              <a:t> να προσφύγουν στα </a:t>
            </a:r>
            <a:r>
              <a:rPr lang="el-GR" sz="2800" dirty="0" smtClean="0"/>
              <a:t>όπλα.</a:t>
            </a:r>
            <a:endParaRPr lang="el-GR" sz="28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46849"/>
            <a:ext cx="3438954" cy="3669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147461" y="975482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15</a:t>
            </a:r>
            <a:r>
              <a:rPr lang="en-US" sz="2800" dirty="0" smtClean="0"/>
              <a:t>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49535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579252"/>
            <a:ext cx="5112568" cy="2785852"/>
          </a:xfrm>
        </p:spPr>
        <p:txBody>
          <a:bodyPr>
            <a:normAutofit fontScale="92500" lnSpcReduction="20000"/>
          </a:bodyPr>
          <a:lstStyle/>
          <a:p>
            <a:r>
              <a:rPr lang="el-GR" sz="2600" dirty="0"/>
              <a:t>Πολιτικοποίηση </a:t>
            </a:r>
            <a:r>
              <a:rPr lang="el-GR" sz="2600" dirty="0" err="1"/>
              <a:t>τριων</a:t>
            </a:r>
            <a:r>
              <a:rPr lang="el-GR" sz="2600" dirty="0"/>
              <a:t> τελευταίων θρησκευτικών </a:t>
            </a:r>
            <a:r>
              <a:rPr lang="el-GR" sz="2600" dirty="0" smtClean="0"/>
              <a:t>πολέμων.</a:t>
            </a:r>
            <a:endParaRPr lang="el-GR" sz="2600" dirty="0"/>
          </a:p>
          <a:p>
            <a:r>
              <a:rPr lang="el-GR" sz="2600" dirty="0"/>
              <a:t>Μονοπώλιο θρησκευτικού λόγου στην καθολική </a:t>
            </a:r>
            <a:r>
              <a:rPr lang="el-GR" sz="2600" dirty="0" smtClean="0"/>
              <a:t>παράταξη.</a:t>
            </a:r>
            <a:endParaRPr lang="el-GR" sz="2600" dirty="0"/>
          </a:p>
          <a:p>
            <a:r>
              <a:rPr lang="el-GR" sz="2600" dirty="0" err="1"/>
              <a:t>Ουγενότοι</a:t>
            </a:r>
            <a:r>
              <a:rPr lang="el-GR" sz="2600" dirty="0"/>
              <a:t>, προωθητές πολιτικής λύσης του θρησκευτικού ζητήματος, έκλειψη έντυπου Προτεσταντικού </a:t>
            </a:r>
            <a:r>
              <a:rPr lang="el-GR" sz="2600" dirty="0" smtClean="0"/>
              <a:t>λόγου.</a:t>
            </a:r>
            <a:endParaRPr lang="el-GR" sz="26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124744"/>
            <a:ext cx="2761738" cy="4077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6240901" y="553377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6.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89028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25 Ιουλίου 1593, επίσημη αποκήρυξη Προτεσταντισμού από Ερρίκο Δ΄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544" y="2348880"/>
            <a:ext cx="6034911" cy="3878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Θέση κειμένου 1"/>
          <p:cNvSpPr txBox="1">
            <a:spLocks/>
          </p:cNvSpPr>
          <p:nvPr/>
        </p:nvSpPr>
        <p:spPr>
          <a:xfrm>
            <a:off x="3707903" y="1777513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7.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67868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66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l-GR" altLang="el-GR" sz="3600" dirty="0" err="1"/>
              <a:t>François</a:t>
            </a:r>
            <a:r>
              <a:rPr lang="el-GR" altLang="el-GR" sz="3600" dirty="0"/>
              <a:t> </a:t>
            </a:r>
            <a:r>
              <a:rPr lang="el-GR" altLang="el-GR" sz="3600" dirty="0" err="1"/>
              <a:t>Hotman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Francogallia</a:t>
            </a:r>
            <a:r>
              <a:rPr lang="el-GR" altLang="el-GR" sz="3600" dirty="0" smtClean="0"/>
              <a:t>,</a:t>
            </a:r>
            <a:r>
              <a:rPr lang="en-US" altLang="el-GR" sz="3600" dirty="0" smtClean="0"/>
              <a:t> </a:t>
            </a:r>
            <a:r>
              <a:rPr lang="el-GR" altLang="el-GR" sz="3600" dirty="0" smtClean="0"/>
              <a:t>Γενεύη</a:t>
            </a:r>
            <a:r>
              <a:rPr lang="el-GR" altLang="el-GR" sz="3600" dirty="0"/>
              <a:t>, 1573 </a:t>
            </a:r>
            <a:r>
              <a:rPr lang="el-GR" altLang="el-GR" sz="3600" dirty="0" smtClean="0"/>
              <a:t>2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Διείσδυση &amp; επικράτηση γερμανικού φύλου ΦΡΑΓΚΩΝ, δημιουργία βασιλείου ΦΡΑΓΚΟΓΑΛΛΙΑΣ από </a:t>
            </a:r>
            <a:r>
              <a:rPr lang="el-GR" altLang="el-GR" sz="3100" dirty="0" err="1">
                <a:latin typeface="Calibri" panose="020F0502020204030204" pitchFamily="34" charset="0"/>
              </a:rPr>
              <a:t>Χιλδέριχο</a:t>
            </a:r>
            <a:r>
              <a:rPr lang="el-GR" altLang="el-GR" sz="3100" dirty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altLang="el-GR" sz="3100" dirty="0">
                <a:latin typeface="Calibri" panose="020F0502020204030204" pitchFamily="34" charset="0"/>
              </a:rPr>
              <a:t>Κοινά χαρακτηριστικά συστημάτων διακυβέρνησης σε </a:t>
            </a:r>
            <a:r>
              <a:rPr lang="el-GR" altLang="el-GR" sz="3100" dirty="0" err="1">
                <a:latin typeface="Calibri" panose="020F0502020204030204" pitchFamily="34" charset="0"/>
              </a:rPr>
              <a:t>Γαλάτες</a:t>
            </a:r>
            <a:r>
              <a:rPr lang="el-GR" altLang="el-GR" sz="3100" dirty="0">
                <a:latin typeface="Calibri" panose="020F0502020204030204" pitchFamily="34" charset="0"/>
              </a:rPr>
              <a:t> &amp; Φράγκους: κυριαρχία στο λαό, υποταγή βασιλιά στην κοινή βούληση, εκλογή  &amp; ενθρόνιση βασιλιά από δημόσια συνέλευση.</a:t>
            </a:r>
          </a:p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Εθνικό </a:t>
            </a:r>
            <a:r>
              <a:rPr lang="el-GR" altLang="el-GR" sz="3100" dirty="0">
                <a:latin typeface="Calibri" panose="020F0502020204030204" pitchFamily="34" charset="0"/>
              </a:rPr>
              <a:t>αντιπροσωπευτικό σώμα (</a:t>
            </a:r>
            <a:r>
              <a:rPr lang="el-GR" altLang="el-GR" sz="3100" dirty="0" err="1">
                <a:latin typeface="Calibri" panose="020F0502020204030204" pitchFamily="34" charset="0"/>
              </a:rPr>
              <a:t>Parlamentum</a:t>
            </a:r>
            <a:r>
              <a:rPr lang="el-GR" altLang="el-GR" sz="3100" dirty="0">
                <a:latin typeface="Calibri" panose="020F0502020204030204" pitchFamily="34" charset="0"/>
              </a:rPr>
              <a:t>, </a:t>
            </a:r>
            <a:r>
              <a:rPr lang="el-GR" altLang="el-GR" sz="3100" dirty="0" err="1">
                <a:latin typeface="Calibri" panose="020F0502020204030204" pitchFamily="34" charset="0"/>
              </a:rPr>
              <a:t>Assemblée</a:t>
            </a:r>
            <a:r>
              <a:rPr lang="el-GR" altLang="el-GR" sz="3100" dirty="0">
                <a:latin typeface="Calibri" panose="020F0502020204030204" pitchFamily="34" charset="0"/>
              </a:rPr>
              <a:t> des </a:t>
            </a:r>
            <a:r>
              <a:rPr lang="el-GR" altLang="el-GR" sz="3100" dirty="0" err="1">
                <a:latin typeface="Calibri" panose="020F0502020204030204" pitchFamily="34" charset="0"/>
              </a:rPr>
              <a:t>Trois</a:t>
            </a:r>
            <a:r>
              <a:rPr lang="el-GR" altLang="el-GR" sz="3100" dirty="0">
                <a:latin typeface="Calibri" panose="020F0502020204030204" pitchFamily="34" charset="0"/>
              </a:rPr>
              <a:t> </a:t>
            </a:r>
            <a:r>
              <a:rPr lang="el-GR" altLang="el-GR" sz="3100" dirty="0" err="1">
                <a:latin typeface="Calibri" panose="020F0502020204030204" pitchFamily="34" charset="0"/>
              </a:rPr>
              <a:t>Estats</a:t>
            </a:r>
            <a:r>
              <a:rPr lang="el-GR" altLang="el-GR" sz="3100" dirty="0">
                <a:latin typeface="Calibri" panose="020F0502020204030204" pitchFamily="34" charset="0"/>
              </a:rPr>
              <a:t>) ανάδειξη &amp; καθαίρεση βασιλέων, θέσπιση νόμων, παροχή τίτλων ευγένειας, έλεγχος κρατικών υποθέσεων. </a:t>
            </a:r>
            <a:endParaRPr lang="el-GR" altLang="el-GR" sz="3100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100" dirty="0" smtClean="0">
                <a:latin typeface="Calibri" panose="020F0502020204030204" pitchFamily="34" charset="0"/>
              </a:rPr>
              <a:t>Τακτική </a:t>
            </a:r>
            <a:r>
              <a:rPr lang="el-GR" altLang="el-GR" sz="3100" dirty="0">
                <a:latin typeface="Calibri" panose="020F0502020204030204" pitchFamily="34" charset="0"/>
              </a:rPr>
              <a:t>&amp; έκτακτη </a:t>
            </a:r>
            <a:r>
              <a:rPr lang="el-GR" altLang="el-GR" sz="3100" dirty="0" smtClean="0">
                <a:latin typeface="Calibri" panose="020F0502020204030204" pitchFamily="34" charset="0"/>
              </a:rPr>
              <a:t>λειτουργία.</a:t>
            </a:r>
            <a:endParaRPr lang="el-GR" altLang="el-GR" sz="31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230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29712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</a:t>
            </a:r>
            <a:r>
              <a:rPr lang="el-GR" sz="2000" dirty="0" smtClean="0"/>
              <a:t>διαθέσιμη </a:t>
            </a:r>
            <a:r>
              <a:rPr lang="el-GR" sz="2000" dirty="0"/>
              <a:t>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</a:t>
            </a:r>
            <a:r>
              <a:rPr lang="el-GR" sz="2000" dirty="0">
                <a:solidFill>
                  <a:prstClr val="black"/>
                </a:solidFill>
                <a:hlinkClick r:id="rId3"/>
              </a:rPr>
              <a:t>213</a:t>
            </a:r>
            <a:r>
              <a:rPr lang="el-GR" sz="2000" dirty="0" smtClean="0">
                <a:solidFill>
                  <a:srgbClr val="92D050"/>
                </a:solidFill>
              </a:rPr>
              <a:t> </a:t>
            </a:r>
            <a:endParaRPr lang="el-GR" sz="2000" dirty="0">
              <a:solidFill>
                <a:srgbClr val="92D05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507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 2014. Κώστας </a:t>
            </a:r>
            <a:r>
              <a:rPr lang="el-GR" sz="2000" dirty="0" err="1" smtClean="0"/>
              <a:t>Γαγανάκης</a:t>
            </a:r>
            <a:r>
              <a:rPr lang="el-GR" sz="2000" dirty="0"/>
              <a:t>. «Μάθημα: II64 Νεότερη Ευρωπαϊκή Ιστορία ΙΙ. Ενότητα 2β: Προτεσταντική </a:t>
            </a:r>
            <a:r>
              <a:rPr lang="el-GR" sz="2000" dirty="0" err="1"/>
              <a:t>μοναρχομαχία</a:t>
            </a:r>
            <a:r>
              <a:rPr lang="el-GR" sz="2000" dirty="0"/>
              <a:t>, 1573-1580».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http://opencourses.uoa.gr/courses/ARCH8</a:t>
            </a:r>
            <a:r>
              <a:rPr lang="fr-FR" sz="20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464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9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515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(1/4)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b="1" dirty="0" smtClean="0"/>
              <a:t>Εικόνα 1:</a:t>
            </a:r>
            <a:r>
              <a:rPr lang="el-GR" sz="2000" dirty="0" smtClean="0"/>
              <a:t> </a:t>
            </a:r>
            <a:r>
              <a:rPr lang="en-US" sz="2000" dirty="0" smtClean="0"/>
              <a:t>Copyrighted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2:</a:t>
            </a:r>
            <a:r>
              <a:rPr lang="el-GR" sz="2000" dirty="0" smtClean="0"/>
              <a:t> </a:t>
            </a:r>
            <a:r>
              <a:rPr lang="fr-FR" sz="2000" dirty="0" smtClean="0"/>
              <a:t>Portrait </a:t>
            </a:r>
            <a:r>
              <a:rPr lang="fr-FR" sz="2000" dirty="0"/>
              <a:t>of Theodore de </a:t>
            </a:r>
            <a:r>
              <a:rPr lang="fr-FR" sz="2000" dirty="0" err="1"/>
              <a:t>Beze</a:t>
            </a:r>
            <a:r>
              <a:rPr lang="fr-FR" sz="2000" dirty="0"/>
              <a:t> (1519-1605) (</a:t>
            </a:r>
            <a:r>
              <a:rPr lang="fr-FR" sz="2000" dirty="0" err="1"/>
              <a:t>oil</a:t>
            </a:r>
            <a:r>
              <a:rPr lang="fr-FR" sz="2000" dirty="0"/>
              <a:t> on </a:t>
            </a:r>
            <a:r>
              <a:rPr lang="fr-FR" sz="2000" dirty="0" err="1"/>
              <a:t>canvas</a:t>
            </a:r>
            <a:r>
              <a:rPr lang="fr-FR" sz="2000" dirty="0" smtClean="0"/>
              <a:t>). </a:t>
            </a:r>
            <a:r>
              <a:rPr lang="fr-FR" sz="2000" u="sng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  <a:hlinkClick r:id="rId3"/>
              </a:rPr>
              <a:t>http</a:t>
            </a:r>
            <a:r>
              <a:rPr lang="fr-FR" sz="2000" u="sng" dirty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  <a:hlinkClick r:id="rId3"/>
              </a:rPr>
              <a:t>://</a:t>
            </a:r>
            <a:r>
              <a:rPr lang="fr-FR" sz="2000" u="sng" dirty="0" smtClean="0"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  <a:hlinkClick r:id="rId3"/>
              </a:rPr>
              <a:t>www.bridgemanimages.com/en-GB/asset/158128/French-School-17th-century/Portrait-of-Theodore-de-Beze-1519-1605-oil-on-c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 smtClean="0"/>
              <a:t>Εικόνα 3:</a:t>
            </a:r>
            <a:r>
              <a:rPr lang="el-GR" sz="2000" dirty="0" smtClean="0"/>
              <a:t> </a:t>
            </a:r>
            <a:r>
              <a:rPr lang="en-US" sz="2000" dirty="0"/>
              <a:t>Copyrighted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 smtClean="0"/>
              <a:t>Εικόνα 4: </a:t>
            </a:r>
            <a:r>
              <a:rPr lang="en-US" sz="2000" dirty="0" smtClean="0"/>
              <a:t>Copyrighted</a:t>
            </a:r>
          </a:p>
          <a:p>
            <a:pPr marL="0" indent="0">
              <a:buNone/>
            </a:pPr>
            <a:r>
              <a:rPr lang="el-GR" sz="2000" b="1" dirty="0"/>
              <a:t>Εικόνα 5: </a:t>
            </a:r>
            <a:r>
              <a:rPr lang="fr-FR" sz="2000" dirty="0"/>
              <a:t>Philippe Duplessis-Mornay (1549-1623). Public </a:t>
            </a:r>
            <a:r>
              <a:rPr lang="fr-FR" sz="2000" dirty="0" err="1"/>
              <a:t>domain</a:t>
            </a:r>
            <a:r>
              <a:rPr lang="fr-FR" sz="2000" dirty="0"/>
              <a:t>. </a:t>
            </a:r>
            <a:r>
              <a:rPr lang="fr-FR" sz="2000" dirty="0">
                <a:solidFill>
                  <a:srgbClr val="FF0000"/>
                </a:solidFill>
                <a:hlinkClick r:id="rId4"/>
              </a:rPr>
              <a:t>http://fr.wikipedia.org/wiki/Philippe_Duplessis-Mornay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6:</a:t>
            </a:r>
            <a:r>
              <a:rPr lang="el-GR" sz="2000" dirty="0"/>
              <a:t> </a:t>
            </a:r>
            <a:r>
              <a:rPr lang="en-US" sz="2000" dirty="0" smtClean="0"/>
              <a:t>Copyrighted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679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2</a:t>
            </a:r>
            <a:r>
              <a:rPr lang="en-US" dirty="0" smtClean="0"/>
              <a:t>/4)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 smtClean="0"/>
              <a:t>Εικόνα 7: </a:t>
            </a:r>
            <a:r>
              <a:rPr lang="fr-FR" sz="2000" dirty="0" smtClean="0"/>
              <a:t>Henry </a:t>
            </a:r>
            <a:r>
              <a:rPr lang="fr-FR" sz="2000" dirty="0"/>
              <a:t>IV of </a:t>
            </a:r>
            <a:r>
              <a:rPr lang="fr-FR" sz="2000" dirty="0" smtClean="0"/>
              <a:t>France. </a:t>
            </a:r>
            <a:r>
              <a:rPr lang="fr-FR" sz="2000" dirty="0" smtClean="0">
                <a:hlinkClick r:id="rId3"/>
              </a:rPr>
              <a:t>http</a:t>
            </a:r>
            <a:r>
              <a:rPr lang="fr-FR" sz="2000" dirty="0">
                <a:hlinkClick r:id="rId3"/>
              </a:rPr>
              <a:t>://</a:t>
            </a:r>
            <a:r>
              <a:rPr lang="fr-FR" sz="2000" dirty="0" smtClean="0">
                <a:hlinkClick r:id="rId3"/>
              </a:rPr>
              <a:t>www.tudorplace.com.ar/images/French/HenriIV.JPG</a:t>
            </a:r>
            <a:endParaRPr lang="fr-FR" sz="2000" dirty="0" smtClean="0"/>
          </a:p>
          <a:p>
            <a:pPr marL="0" indent="0">
              <a:buNone/>
            </a:pPr>
            <a:r>
              <a:rPr lang="el-GR" sz="2000" b="1" dirty="0" smtClean="0"/>
              <a:t>Εικόνα 8:</a:t>
            </a:r>
            <a:r>
              <a:rPr lang="el-GR" sz="2000" dirty="0" smtClean="0"/>
              <a:t>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9:</a:t>
            </a:r>
            <a:r>
              <a:rPr lang="el-GR" sz="2000" dirty="0"/>
              <a:t>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10: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11: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12: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13: </a:t>
            </a:r>
            <a:r>
              <a:rPr lang="en-US" sz="2000" dirty="0"/>
              <a:t>Copyrighted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b="1" dirty="0"/>
              <a:t>Εικόνα 14: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15: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(3/4)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/>
              <a:t>Εικόνα 16: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 smtClean="0"/>
              <a:t>Εικόνα 1</a:t>
            </a:r>
            <a:r>
              <a:rPr lang="en-US" sz="2000" b="1" dirty="0" smtClean="0"/>
              <a:t>7</a:t>
            </a:r>
            <a:r>
              <a:rPr lang="el-GR" sz="2000" b="1" dirty="0" smtClean="0"/>
              <a:t>:</a:t>
            </a:r>
            <a:r>
              <a:rPr lang="el-GR" sz="2000" dirty="0" smtClean="0"/>
              <a:t> </a:t>
            </a:r>
            <a:r>
              <a:rPr lang="fr-FR" sz="2000" dirty="0" smtClean="0"/>
              <a:t>L'abjuration </a:t>
            </a:r>
            <a:r>
              <a:rPr lang="fr-FR" sz="2000" dirty="0"/>
              <a:t>d'Henri IV à l'abbatiale de Saint-Denis, 25 juillet </a:t>
            </a:r>
            <a:r>
              <a:rPr lang="fr-FR" sz="2000" dirty="0" smtClean="0"/>
              <a:t>1593</a:t>
            </a:r>
            <a:r>
              <a:rPr lang="en-US" sz="2000" dirty="0" smtClean="0"/>
              <a:t>. </a:t>
            </a:r>
            <a:r>
              <a:rPr lang="fr-FR" sz="2000" dirty="0">
                <a:hlinkClick r:id="rId3"/>
              </a:rPr>
              <a:t>http://</a:t>
            </a:r>
            <a:r>
              <a:rPr lang="fr-FR" sz="2000" dirty="0" smtClean="0">
                <a:hlinkClick r:id="rId3"/>
              </a:rPr>
              <a:t>www.ac-grenoble.fr/college/heyrieux.prevert/guppy/img/HG/H4/abjuration.jpg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146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(4/4)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</a:p>
        </p:txBody>
      </p:sp>
    </p:spTree>
    <p:extLst>
      <p:ext uri="{BB962C8B-B14F-4D97-AF65-F5344CB8AC3E}">
        <p14:creationId xmlns:p14="http://schemas.microsoft.com/office/powerpoint/2010/main" val="20413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374441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l-GR" altLang="el-GR" sz="2600" dirty="0" smtClean="0">
                <a:latin typeface="Calibri" panose="020F0502020204030204" pitchFamily="34" charset="0"/>
              </a:rPr>
              <a:t>Στη </a:t>
            </a:r>
            <a:r>
              <a:rPr lang="el-GR" altLang="el-GR" sz="2600" dirty="0">
                <a:latin typeface="Calibri" panose="020F0502020204030204" pitchFamily="34" charset="0"/>
              </a:rPr>
              <a:t>διαδοχή των δυναστικών οίκων, η νομιμοποίηση της μεταβίβασης της εξουσίας πήγαζε από τη </a:t>
            </a:r>
            <a:r>
              <a:rPr lang="el-GR" altLang="el-GR" sz="2600" dirty="0" smtClean="0">
                <a:latin typeface="Calibri" panose="020F0502020204030204" pitchFamily="34" charset="0"/>
              </a:rPr>
              <a:t>Συνέλευση.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Υπονόμευση </a:t>
            </a:r>
            <a:r>
              <a:rPr lang="el-GR" altLang="el-GR" sz="2600" dirty="0" err="1">
                <a:latin typeface="Calibri" panose="020F0502020204030204" pitchFamily="34" charset="0"/>
              </a:rPr>
              <a:t>φραγκογαλλικού</a:t>
            </a:r>
            <a:r>
              <a:rPr lang="el-GR" altLang="el-GR" sz="2600" dirty="0">
                <a:latin typeface="Calibri" panose="020F0502020204030204" pitchFamily="34" charset="0"/>
              </a:rPr>
              <a:t> πολιτεύματος από </a:t>
            </a:r>
            <a:r>
              <a:rPr lang="el-GR" altLang="el-GR" sz="2600" dirty="0" err="1">
                <a:latin typeface="Calibri" panose="020F0502020204030204" pitchFamily="34" charset="0"/>
              </a:rPr>
              <a:t>Ούγο</a:t>
            </a:r>
            <a:r>
              <a:rPr lang="el-GR" altLang="el-GR" sz="2600" dirty="0">
                <a:latin typeface="Calibri" panose="020F0502020204030204" pitchFamily="34" charset="0"/>
              </a:rPr>
              <a:t> </a:t>
            </a:r>
            <a:r>
              <a:rPr lang="el-GR" altLang="el-GR" sz="2600" dirty="0" err="1">
                <a:latin typeface="Calibri" panose="020F0502020204030204" pitchFamily="34" charset="0"/>
              </a:rPr>
              <a:t>Καπέτο</a:t>
            </a:r>
            <a:r>
              <a:rPr lang="el-GR" altLang="el-GR" sz="2600" dirty="0">
                <a:latin typeface="Calibri" panose="020F0502020204030204" pitchFamily="34" charset="0"/>
              </a:rPr>
              <a:t>, γενάρχη των </a:t>
            </a:r>
            <a:r>
              <a:rPr lang="el-GR" altLang="el-GR" sz="2600" dirty="0" err="1">
                <a:latin typeface="Calibri" panose="020F0502020204030204" pitchFamily="34" charset="0"/>
              </a:rPr>
              <a:t>Valois</a:t>
            </a:r>
            <a:r>
              <a:rPr lang="el-GR" altLang="el-GR" sz="2600" dirty="0">
                <a:latin typeface="Calibri" panose="020F0502020204030204" pitchFamily="34" charset="0"/>
              </a:rPr>
              <a:t> (κληρονομικότητα φεουδαλικών τίτλων</a:t>
            </a:r>
            <a:r>
              <a:rPr lang="el-GR" altLang="el-GR" sz="2600" dirty="0" smtClean="0">
                <a:latin typeface="Calibri" panose="020F0502020204030204" pitchFamily="34" charset="0"/>
              </a:rPr>
              <a:t>).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 smtClean="0">
                <a:latin typeface="Calibri" panose="020F0502020204030204" pitchFamily="34" charset="0"/>
              </a:rPr>
              <a:t>Ωστόσο, </a:t>
            </a:r>
            <a:r>
              <a:rPr lang="el-GR" altLang="el-GR" sz="2600" dirty="0">
                <a:latin typeface="Calibri" panose="020F0502020204030204" pitchFamily="34" charset="0"/>
              </a:rPr>
              <a:t>λειτουργία εθνικής συνέλευσης στον Εκατονταετή </a:t>
            </a:r>
            <a:r>
              <a:rPr lang="el-GR" altLang="el-GR" sz="2600" dirty="0" smtClean="0">
                <a:latin typeface="Calibri" panose="020F0502020204030204" pitchFamily="34" charset="0"/>
              </a:rPr>
              <a:t>Πόλεμο.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Συνέλευση &amp; υψηλή φεουδαλική αριστοκρατία, Πόλεμος Κοινού Καλού (</a:t>
            </a:r>
            <a:r>
              <a:rPr lang="el-GR" altLang="el-GR" sz="2600" dirty="0" err="1">
                <a:latin typeface="Calibri" panose="020F0502020204030204" pitchFamily="34" charset="0"/>
              </a:rPr>
              <a:t>Λουβοδίκος</a:t>
            </a:r>
            <a:r>
              <a:rPr lang="el-GR" altLang="el-GR" sz="2600" dirty="0">
                <a:latin typeface="Calibri" panose="020F0502020204030204" pitchFamily="34" charset="0"/>
              </a:rPr>
              <a:t> ΙΑ΄</a:t>
            </a:r>
            <a:r>
              <a:rPr lang="el-GR" altLang="el-GR" sz="2600" dirty="0" smtClean="0">
                <a:latin typeface="Calibri" panose="020F0502020204030204" pitchFamily="34" charset="0"/>
              </a:rPr>
              <a:t>).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sz="2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l-GR" altLang="el-GR" sz="3600" dirty="0" err="1"/>
              <a:t>François</a:t>
            </a:r>
            <a:r>
              <a:rPr lang="el-GR" altLang="el-GR" sz="3600" dirty="0"/>
              <a:t> </a:t>
            </a:r>
            <a:r>
              <a:rPr lang="el-GR" altLang="el-GR" sz="3600" dirty="0" err="1"/>
              <a:t>Hotman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Francogallia</a:t>
            </a:r>
            <a:r>
              <a:rPr lang="el-GR" altLang="el-GR" sz="3600" dirty="0" smtClean="0"/>
              <a:t>,</a:t>
            </a:r>
            <a:r>
              <a:rPr lang="en-US" altLang="el-GR" sz="3600" dirty="0" smtClean="0"/>
              <a:t> </a:t>
            </a:r>
            <a:r>
              <a:rPr lang="el-GR" altLang="el-GR" sz="3600" dirty="0" smtClean="0"/>
              <a:t>Γενεύη</a:t>
            </a:r>
            <a:r>
              <a:rPr lang="el-GR" altLang="el-GR" sz="3600" dirty="0"/>
              <a:t>, 1573 </a:t>
            </a:r>
            <a:r>
              <a:rPr lang="en-US" altLang="el-GR" sz="3600" dirty="0" smtClean="0"/>
              <a:t>3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7370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7525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Θεμελίωση καταστατικού αποκλεισμού γυναικών από τη διαδοχή στο θρόνο (καταστροφικές βασίλισσες) </a:t>
            </a:r>
            <a:r>
              <a:rPr lang="el-GR" altLang="el-GR" sz="2800" dirty="0" err="1">
                <a:latin typeface="Calibri" panose="020F0502020204030204" pitchFamily="34" charset="0"/>
              </a:rPr>
              <a:t>John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err="1">
                <a:latin typeface="Calibri" panose="020F0502020204030204" pitchFamily="34" charset="0"/>
              </a:rPr>
              <a:t>Knox</a:t>
            </a:r>
            <a:r>
              <a:rPr lang="el-GR" altLang="el-GR" sz="2800" dirty="0">
                <a:latin typeface="Calibri" panose="020F0502020204030204" pitchFamily="34" charset="0"/>
              </a:rPr>
              <a:t>, The First </a:t>
            </a:r>
            <a:r>
              <a:rPr lang="el-GR" altLang="el-GR" sz="2800" dirty="0" err="1">
                <a:latin typeface="Calibri" panose="020F0502020204030204" pitchFamily="34" charset="0"/>
              </a:rPr>
              <a:t>Blast</a:t>
            </a:r>
            <a:r>
              <a:rPr lang="el-GR" altLang="el-GR" sz="2800" dirty="0">
                <a:latin typeface="Calibri" panose="020F0502020204030204" pitchFamily="34" charset="0"/>
              </a:rPr>
              <a:t> of the </a:t>
            </a:r>
            <a:r>
              <a:rPr lang="el-GR" altLang="el-GR" sz="2800" dirty="0" err="1">
                <a:latin typeface="Calibri" panose="020F0502020204030204" pitchFamily="34" charset="0"/>
              </a:rPr>
              <a:t>Trumpet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err="1">
                <a:latin typeface="Calibri" panose="020F0502020204030204" pitchFamily="34" charset="0"/>
              </a:rPr>
              <a:t>Against</a:t>
            </a:r>
            <a:r>
              <a:rPr lang="el-GR" altLang="el-GR" sz="2800" dirty="0">
                <a:latin typeface="Calibri" panose="020F0502020204030204" pitchFamily="34" charset="0"/>
              </a:rPr>
              <a:t> the </a:t>
            </a:r>
            <a:r>
              <a:rPr lang="el-GR" altLang="el-GR" sz="2800" dirty="0" err="1">
                <a:latin typeface="Calibri" panose="020F0502020204030204" pitchFamily="34" charset="0"/>
              </a:rPr>
              <a:t>Monstrous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err="1">
                <a:latin typeface="Calibri" panose="020F0502020204030204" pitchFamily="34" charset="0"/>
              </a:rPr>
              <a:t>Regiment</a:t>
            </a:r>
            <a:r>
              <a:rPr lang="el-GR" altLang="el-GR" sz="2800" dirty="0">
                <a:latin typeface="Calibri" panose="020F0502020204030204" pitchFamily="34" charset="0"/>
              </a:rPr>
              <a:t> of </a:t>
            </a:r>
            <a:r>
              <a:rPr lang="el-GR" altLang="el-GR" sz="2800" dirty="0" err="1">
                <a:latin typeface="Calibri" panose="020F0502020204030204" pitchFamily="34" charset="0"/>
              </a:rPr>
              <a:t>Women</a:t>
            </a:r>
            <a:r>
              <a:rPr lang="el-GR" altLang="el-GR" sz="2800" dirty="0">
                <a:latin typeface="Calibri" panose="020F0502020204030204" pitchFamily="34" charset="0"/>
              </a:rPr>
              <a:t> (1558</a:t>
            </a:r>
            <a:r>
              <a:rPr lang="el-GR" altLang="el-GR" sz="2800" dirty="0" smtClean="0">
                <a:latin typeface="Calibri" panose="020F0502020204030204" pitchFamily="34" charset="0"/>
              </a:rPr>
              <a:t>).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Ανάλυση εκφυλισμού </a:t>
            </a:r>
            <a:r>
              <a:rPr lang="el-GR" altLang="el-GR" sz="2800" dirty="0" err="1">
                <a:latin typeface="Calibri" panose="020F0502020204030204" pitchFamily="34" charset="0"/>
              </a:rPr>
              <a:t>φραγκογαλλικού</a:t>
            </a:r>
            <a:r>
              <a:rPr lang="el-GR" altLang="el-GR" sz="2800" dirty="0">
                <a:latin typeface="Calibri" panose="020F0502020204030204" pitchFamily="34" charset="0"/>
              </a:rPr>
              <a:t> πολιτεύματος: ανάδυση ανταγωνιστικών δικαστικών θεσμών. Βασιλικά Δικαστήρια, ιδιοποιήθηκαν τίτλο &amp; αρμοδιότητες </a:t>
            </a:r>
            <a:r>
              <a:rPr lang="el-GR" altLang="el-GR" sz="2800" dirty="0" err="1">
                <a:latin typeface="Calibri" panose="020F0502020204030204" pitchFamily="34" charset="0"/>
              </a:rPr>
              <a:t>Parlamentum</a:t>
            </a:r>
            <a:r>
              <a:rPr lang="el-GR" altLang="el-GR" sz="2800" dirty="0">
                <a:latin typeface="Calibri" panose="020F0502020204030204" pitchFamily="34" charset="0"/>
              </a:rPr>
              <a:t>. «Γάλλοι, από ελεύθεροι άνθρωποι – </a:t>
            </a:r>
            <a:r>
              <a:rPr lang="el-GR" altLang="el-GR" sz="2800" dirty="0" err="1">
                <a:latin typeface="Calibri" panose="020F0502020204030204" pitchFamily="34" charset="0"/>
              </a:rPr>
              <a:t>Francs</a:t>
            </a:r>
            <a:r>
              <a:rPr lang="el-GR" altLang="el-GR" sz="2800" dirty="0">
                <a:latin typeface="Calibri" panose="020F0502020204030204" pitchFamily="34" charset="0"/>
              </a:rPr>
              <a:t> – έθνος δικομανών</a:t>
            </a:r>
            <a:r>
              <a:rPr lang="el-GR" altLang="el-GR" sz="2800" dirty="0" smtClean="0">
                <a:latin typeface="Calibri" panose="020F0502020204030204" pitchFamily="34" charset="0"/>
              </a:rPr>
              <a:t>».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800" dirty="0">
                <a:latin typeface="Calibri" panose="020F0502020204030204" pitchFamily="34" charset="0"/>
              </a:rPr>
              <a:t>Μολυσματική επιρροή παπικών θεσμών </a:t>
            </a:r>
            <a:r>
              <a:rPr lang="el-GR" altLang="el-GR" sz="2800" dirty="0" err="1">
                <a:latin typeface="Calibri" panose="020F0502020204030204" pitchFamily="34" charset="0"/>
              </a:rPr>
              <a:t>Avignon</a:t>
            </a:r>
            <a:r>
              <a:rPr lang="el-GR" altLang="el-GR" sz="2800" dirty="0">
                <a:latin typeface="Calibri" panose="020F0502020204030204" pitchFamily="34" charset="0"/>
              </a:rPr>
              <a:t> (Κλήμης Ε΄), «ρωμαϊκή διαφθορά Γάλλων», ιταλική διάβρωση της χώρας, υποβάθμιση </a:t>
            </a:r>
            <a:r>
              <a:rPr lang="el-GR" altLang="el-GR" sz="2800" dirty="0" err="1">
                <a:latin typeface="Calibri" panose="020F0502020204030204" pitchFamily="34" charset="0"/>
              </a:rPr>
              <a:t>γαλλικανικής</a:t>
            </a:r>
            <a:r>
              <a:rPr lang="el-GR" altLang="el-GR" sz="2800" dirty="0">
                <a:latin typeface="Calibri" panose="020F0502020204030204" pitchFamily="34" charset="0"/>
              </a:rPr>
              <a:t> </a:t>
            </a:r>
            <a:r>
              <a:rPr lang="el-GR" altLang="el-GR" sz="2800" dirty="0" smtClean="0">
                <a:latin typeface="Calibri" panose="020F0502020204030204" pitchFamily="34" charset="0"/>
              </a:rPr>
              <a:t>αριστοκρατίας.</a:t>
            </a:r>
            <a:endParaRPr lang="el-GR" altLang="el-GR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l-GR" altLang="el-GR" sz="3600" dirty="0" err="1"/>
              <a:t>François</a:t>
            </a:r>
            <a:r>
              <a:rPr lang="el-GR" altLang="el-GR" sz="3600" dirty="0"/>
              <a:t> </a:t>
            </a:r>
            <a:r>
              <a:rPr lang="el-GR" altLang="el-GR" sz="3600" dirty="0" err="1"/>
              <a:t>Hotman</a:t>
            </a:r>
            <a:r>
              <a:rPr lang="el-GR" altLang="el-GR" sz="3600" dirty="0"/>
              <a:t>, </a:t>
            </a:r>
            <a:r>
              <a:rPr lang="el-GR" altLang="el-GR" sz="3600" dirty="0" err="1"/>
              <a:t>Francogallia</a:t>
            </a:r>
            <a:r>
              <a:rPr lang="el-GR" altLang="el-GR" sz="3600" dirty="0" smtClean="0"/>
              <a:t>,</a:t>
            </a:r>
            <a:r>
              <a:rPr lang="en-US" altLang="el-GR" sz="3600" dirty="0" smtClean="0"/>
              <a:t> </a:t>
            </a:r>
            <a:r>
              <a:rPr lang="el-GR" altLang="el-GR" sz="3600" dirty="0" smtClean="0"/>
              <a:t>Γενεύη</a:t>
            </a:r>
            <a:r>
              <a:rPr lang="el-GR" altLang="el-GR" sz="3600" dirty="0"/>
              <a:t>, 1573 </a:t>
            </a:r>
            <a:r>
              <a:rPr lang="en-US" altLang="el-GR" sz="3600" dirty="0" smtClean="0"/>
              <a:t>4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7734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70092"/>
            <a:ext cx="4968552" cy="47112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l-GR" altLang="el-GR" sz="2600" dirty="0" smtClean="0">
                <a:latin typeface="Calibri" panose="020F0502020204030204" pitchFamily="34" charset="0"/>
              </a:rPr>
              <a:t>Δομή </a:t>
            </a:r>
            <a:r>
              <a:rPr lang="el-GR" altLang="el-GR" sz="2600" dirty="0">
                <a:latin typeface="Calibri" panose="020F0502020204030204" pitchFamily="34" charset="0"/>
              </a:rPr>
              <a:t>κλασικής σχολαστικής διατριβής (</a:t>
            </a:r>
            <a:r>
              <a:rPr lang="el-GR" altLang="el-GR" sz="2600" dirty="0" err="1">
                <a:latin typeface="Calibri" panose="020F0502020204030204" pitchFamily="34" charset="0"/>
              </a:rPr>
              <a:t>questiones</a:t>
            </a:r>
            <a:r>
              <a:rPr lang="el-GR" altLang="el-GR" sz="2600" dirty="0" smtClean="0">
                <a:latin typeface="Calibri" panose="020F0502020204030204" pitchFamily="34" charset="0"/>
              </a:rPr>
              <a:t>).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Το έργο απαντούσε σε ζητήματα της πολιτικής </a:t>
            </a:r>
            <a:r>
              <a:rPr lang="el-GR" altLang="el-GR" sz="2600" dirty="0" smtClean="0">
                <a:latin typeface="Calibri" panose="020F0502020204030204" pitchFamily="34" charset="0"/>
              </a:rPr>
              <a:t>επικαιρότητας.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Ανεπτυγμένο πλαίσιο πολιτικής υποστήριξης στον ένοπλο προτεσταντικό </a:t>
            </a:r>
            <a:r>
              <a:rPr lang="el-GR" altLang="el-GR" sz="2600" dirty="0" smtClean="0">
                <a:latin typeface="Calibri" panose="020F0502020204030204" pitchFamily="34" charset="0"/>
              </a:rPr>
              <a:t>αγώνα.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2600" dirty="0">
                <a:latin typeface="Calibri" panose="020F0502020204030204" pitchFamily="34" charset="0"/>
              </a:rPr>
              <a:t>Στοιχεία θεοκρατικής σκέψης Καλβίνου: υποταγή κάθε κοσμικής εξουσίας στην υπέρτατη εξουσία του </a:t>
            </a:r>
            <a:r>
              <a:rPr lang="el-GR" altLang="el-GR" sz="2600" dirty="0" smtClean="0">
                <a:latin typeface="Calibri" panose="020F0502020204030204" pitchFamily="34" charset="0"/>
              </a:rPr>
              <a:t>Θεού.</a:t>
            </a:r>
            <a:endParaRPr lang="el-GR" altLang="el-GR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7" y="1888129"/>
            <a:ext cx="3240362" cy="4410964"/>
          </a:xfrm>
          <a:prstGeom prst="rect">
            <a:avLst/>
          </a:prstGeo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228184" y="1340968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2</a:t>
            </a:r>
            <a:r>
              <a:rPr lang="en-US" sz="2800" dirty="0" smtClean="0"/>
              <a:t>.</a:t>
            </a:r>
            <a:endParaRPr lang="el-GR" sz="2800" dirty="0"/>
          </a:p>
        </p:txBody>
      </p:sp>
      <p:sp>
        <p:nvSpPr>
          <p:cNvPr id="5" name="Ορθογώνιο 4"/>
          <p:cNvSpPr/>
          <p:nvPr/>
        </p:nvSpPr>
        <p:spPr>
          <a:xfrm>
            <a:off x="107504" y="104265"/>
            <a:ext cx="885698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Théodore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Beza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Du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Droit des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Magistrats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sur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leurs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Subjets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Γενεύη-Χαϊδελβέργη, </a:t>
            </a:r>
            <a:r>
              <a:rPr lang="el-GR" altLang="el-GR" sz="32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1573 1</a:t>
            </a:r>
            <a:endParaRPr lang="el-GR" altLang="el-GR" sz="32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60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" y="1628800"/>
            <a:ext cx="8229600" cy="432048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l-GR" sz="3800" dirty="0">
                <a:latin typeface="Calibri" panose="020F0502020204030204" pitchFamily="34" charset="0"/>
              </a:rPr>
              <a:t>Διωκόμενοι Καλβινιστές, μάρτυρες της χριστιανικής πίστης.</a:t>
            </a:r>
          </a:p>
          <a:p>
            <a:pPr>
              <a:lnSpc>
                <a:spcPct val="110000"/>
              </a:lnSpc>
            </a:pPr>
            <a:r>
              <a:rPr lang="el-GR" altLang="el-GR" sz="3800" dirty="0">
                <a:latin typeface="Calibri" panose="020F0502020204030204" pitchFamily="34" charset="0"/>
              </a:rPr>
              <a:t>Δικαίωμα έμπρακτης, ενεργητικής αντίστασης στον τύραννο.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altLang="el-GR" sz="3800" dirty="0" smtClean="0">
                <a:latin typeface="Calibri" panose="020F0502020204030204" pitchFamily="34" charset="0"/>
              </a:rPr>
              <a:t>Τρία </a:t>
            </a:r>
            <a:r>
              <a:rPr lang="el-GR" altLang="el-GR" sz="3800" dirty="0">
                <a:latin typeface="Calibri" panose="020F0502020204030204" pitchFamily="34" charset="0"/>
              </a:rPr>
              <a:t>είδη υποτελών: </a:t>
            </a:r>
          </a:p>
          <a:p>
            <a:pPr>
              <a:lnSpc>
                <a:spcPct val="110000"/>
              </a:lnSpc>
            </a:pPr>
            <a:r>
              <a:rPr lang="el-GR" altLang="el-GR" sz="3800" dirty="0">
                <a:latin typeface="Calibri" panose="020F0502020204030204" pitchFamily="34" charset="0"/>
              </a:rPr>
              <a:t>Ά</a:t>
            </a:r>
            <a:r>
              <a:rPr lang="el-GR" altLang="el-GR" sz="3800" dirty="0" smtClean="0">
                <a:latin typeface="Calibri" panose="020F0502020204030204" pitchFamily="34" charset="0"/>
              </a:rPr>
              <a:t>τομα </a:t>
            </a:r>
            <a:r>
              <a:rPr lang="el-GR" altLang="el-GR" sz="3800" dirty="0">
                <a:latin typeface="Calibri" panose="020F0502020204030204" pitchFamily="34" charset="0"/>
              </a:rPr>
              <a:t>ιδιωτικής υπόστασης, εκτός </a:t>
            </a:r>
            <a:r>
              <a:rPr lang="el-GR" altLang="el-GR" sz="3800" dirty="0" smtClean="0">
                <a:latin typeface="Calibri" panose="020F0502020204030204" pitchFamily="34" charset="0"/>
              </a:rPr>
              <a:t>αξιωμάτων.</a:t>
            </a:r>
            <a:endParaRPr lang="el-GR" altLang="el-GR" sz="3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800" dirty="0">
                <a:latin typeface="Calibri" panose="020F0502020204030204" pitchFamily="34" charset="0"/>
              </a:rPr>
              <a:t>Κατώτεροι </a:t>
            </a:r>
            <a:r>
              <a:rPr lang="el-GR" altLang="el-GR" sz="3800" dirty="0" smtClean="0">
                <a:latin typeface="Calibri" panose="020F0502020204030204" pitchFamily="34" charset="0"/>
              </a:rPr>
              <a:t>αξιωματούχοι.</a:t>
            </a:r>
            <a:endParaRPr lang="el-GR" altLang="el-GR" sz="38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800" dirty="0">
                <a:latin typeface="Calibri" panose="020F0502020204030204" pitchFamily="34" charset="0"/>
              </a:rPr>
              <a:t>Αξιωματούχοι/περιοριστικός φραγμός στην εξουσία του άρχοντα. Η εξουσία τους απέρρεε απευθείας από την έννοια της </a:t>
            </a:r>
            <a:r>
              <a:rPr lang="el-GR" altLang="el-GR" sz="3800" b="1" dirty="0">
                <a:latin typeface="Calibri" panose="020F0502020204030204" pitchFamily="34" charset="0"/>
              </a:rPr>
              <a:t>ΚΥΡΙΑΡΧΙΑΣ</a:t>
            </a:r>
            <a:r>
              <a:rPr lang="el-GR" altLang="el-GR" sz="3800" dirty="0">
                <a:latin typeface="Calibri" panose="020F0502020204030204" pitchFamily="34" charset="0"/>
              </a:rPr>
              <a:t> της οποίας ήταν θεματοφύλακες. </a:t>
            </a:r>
            <a:endParaRPr lang="el-GR" altLang="el-GR" sz="3800" dirty="0" smtClean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altLang="el-GR" sz="3800" dirty="0" smtClean="0">
                <a:latin typeface="Calibri" panose="020F0502020204030204" pitchFamily="34" charset="0"/>
              </a:rPr>
              <a:t>Όρκος </a:t>
            </a:r>
            <a:r>
              <a:rPr lang="el-GR" altLang="el-GR" sz="3800" dirty="0">
                <a:latin typeface="Calibri" panose="020F0502020204030204" pitchFamily="34" charset="0"/>
              </a:rPr>
              <a:t>πίστης ηγεμόνα στην κυριαρχία. Επικύρωση από κατώτερους αξιωματούχους (αριστοκρατία, αστικοί άρχοντες)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104265"/>
            <a:ext cx="885698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Théodore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Beza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Du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Droit des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Magistrats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sur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leurs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altLang="el-GR" sz="32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Subjets</a:t>
            </a:r>
            <a:r>
              <a:rPr lang="el-GR" altLang="el-GR" sz="32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, Γενεύη-Χαϊδελβέργη, </a:t>
            </a:r>
            <a:r>
              <a:rPr lang="el-GR" altLang="el-GR" sz="32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1573 2</a:t>
            </a:r>
            <a:endParaRPr lang="el-GR" altLang="el-GR" sz="32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38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3087</Words>
  <Application>Microsoft Office PowerPoint</Application>
  <PresentationFormat>On-screen Show (4:3)</PresentationFormat>
  <Paragraphs>344</Paragraphs>
  <Slides>59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PMingLiU</vt:lpstr>
      <vt:lpstr>Arial</vt:lpstr>
      <vt:lpstr>Calibri</vt:lpstr>
      <vt:lpstr>Wingdings</vt:lpstr>
      <vt:lpstr>Θέμα του Office</vt:lpstr>
      <vt:lpstr>II64 NEOTEΡΗ ΕΥΡΩΠΑΪΚΗ ΙΣΤΟΡΙΑ II΄</vt:lpstr>
      <vt:lpstr>François Ηotman, De furoribus gallicis, Βασιλεία, 1573</vt:lpstr>
      <vt:lpstr>Προτεσταντική Μοναρχομαχία, 1573-1580</vt:lpstr>
      <vt:lpstr>François Hotman, Francogallia, Γενεύη, 1573 1</vt:lpstr>
      <vt:lpstr>François Hotman, Francogallia, Γενεύη, 1573 2</vt:lpstr>
      <vt:lpstr>François Hotman, Francogallia, Γενεύη, 1573 3</vt:lpstr>
      <vt:lpstr>François Hotman, Francogallia, Γενεύη, 1573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κεντρικά μοναρχομαχικά κείμενα: προτεραιότητες 1</vt:lpstr>
      <vt:lpstr>4 κεντρικά μοναρχομαχικά κείμενα: προτεραιότητες 2</vt:lpstr>
      <vt:lpstr>Simon Goulart, Mémoires de l’État de France sous Charles IX, 3 τόμοι, Γενεύη, 1576 1</vt:lpstr>
      <vt:lpstr>Simon Goulart, Mémoires de l’État de France sous Charles IX, 3 τόμοι, Γενεύη, 1576 2</vt:lpstr>
      <vt:lpstr>Simon Goulart, Mémoires de l’État de France sous Charles IX, 3 τόμοι, Γενεύη, 1576 3</vt:lpstr>
      <vt:lpstr>Simon Goulart, Mémoires de l’État de France sous Charles IX, 3 τόμοι, Γενεύη, 1576 4</vt:lpstr>
      <vt:lpstr>Simon Goulart, Mémoires de l’État de France sous Charles IX, 3 τόμοι, Γενεύη, 1576 5</vt:lpstr>
      <vt:lpstr>PowerPoint Presentation</vt:lpstr>
      <vt:lpstr>Simon Goulart, Mémoires de l’État de France sous Charles IX, 3 τόμοι, Γενεύη, 1576 6</vt:lpstr>
      <vt:lpstr>Ολοκληρωτικός πόλεμος, 1576-1593 1</vt:lpstr>
      <vt:lpstr>Ολοκληρωτικός πόλεμος, 1576-1593 2</vt:lpstr>
      <vt:lpstr>Simon Goulart, Mémoires de l’État de France sous Charles IX, 3 τόμοι, Γενεύη, 1576 1</vt:lpstr>
      <vt:lpstr>Simon Goulart, Mémoires de l’État de France sous Charles IX, 3 τόμοι, Γενεύη, 1576 2</vt:lpstr>
      <vt:lpstr>Simon Goulart, Mémoires de l’État de France sous Charles IX, 3 τόμοι, Γενεύη, 1576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Αντιπαράθεση προπαγανδιστικών μηχανισμών, 1585-1589</vt:lpstr>
      <vt:lpstr>Δεκέμβριος 1588, δολοφονία των αδελφών Guise</vt:lpstr>
      <vt:lpstr>PowerPoint Presentation</vt:lpstr>
      <vt:lpstr>1 Αυγούστου 1589, δολοφονία Ερρίκου Γ΄ από μοναχό Jacques Clément</vt:lpstr>
      <vt:lpstr>PowerPoint Presentation</vt:lpstr>
      <vt:lpstr>PowerPoint Presentation</vt:lpstr>
      <vt:lpstr>25 Ιουλίου 1593, επίσημη αποκήρυξη Προτεσταντισμού από Ερρίκο Δ΄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(1/4)</vt:lpstr>
      <vt:lpstr>Σημείωμα Χρήσης Έργων Τρίτων (2/4)</vt:lpstr>
      <vt:lpstr>Σημείωμα Χρήσης Έργων Τρίτων (3/4)</vt:lpstr>
      <vt:lpstr>Σημείωμα Χρήσης Έργων Τρίτων (4/4)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250</cp:revision>
  <dcterms:created xsi:type="dcterms:W3CDTF">2012-09-06T09:03:05Z</dcterms:created>
  <dcterms:modified xsi:type="dcterms:W3CDTF">2015-01-20T21:39:33Z</dcterms:modified>
</cp:coreProperties>
</file>