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337" r:id="rId3"/>
    <p:sldId id="338" r:id="rId4"/>
    <p:sldId id="339" r:id="rId5"/>
    <p:sldId id="355" r:id="rId6"/>
    <p:sldId id="340" r:id="rId7"/>
    <p:sldId id="341" r:id="rId8"/>
    <p:sldId id="342" r:id="rId9"/>
    <p:sldId id="343" r:id="rId10"/>
    <p:sldId id="344" r:id="rId11"/>
    <p:sldId id="345" r:id="rId12"/>
    <p:sldId id="356" r:id="rId13"/>
    <p:sldId id="357" r:id="rId14"/>
    <p:sldId id="358" r:id="rId15"/>
    <p:sldId id="346" r:id="rId16"/>
    <p:sldId id="368" r:id="rId17"/>
    <p:sldId id="347" r:id="rId18"/>
    <p:sldId id="348" r:id="rId19"/>
    <p:sldId id="349" r:id="rId20"/>
    <p:sldId id="350" r:id="rId21"/>
    <p:sldId id="351" r:id="rId22"/>
    <p:sldId id="352" r:id="rId23"/>
    <p:sldId id="353" r:id="rId24"/>
    <p:sldId id="360" r:id="rId25"/>
    <p:sldId id="359" r:id="rId26"/>
    <p:sldId id="354" r:id="rId27"/>
    <p:sldId id="370" r:id="rId28"/>
    <p:sldId id="336" r:id="rId29"/>
    <p:sldId id="361" r:id="rId30"/>
    <p:sldId id="371" r:id="rId31"/>
    <p:sldId id="372" r:id="rId32"/>
    <p:sldId id="364" r:id="rId33"/>
    <p:sldId id="365" r:id="rId34"/>
    <p:sldId id="366" r:id="rId35"/>
    <p:sldId id="369" r:id="rId36"/>
    <p:sldId id="367" r:id="rId37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512F115-2FCC-49EE-8759-A71F26F5819E}">
          <p14:sldIdLst>
            <p14:sldId id="256"/>
            <p14:sldId id="337"/>
            <p14:sldId id="338"/>
            <p14:sldId id="339"/>
            <p14:sldId id="355"/>
            <p14:sldId id="340"/>
            <p14:sldId id="341"/>
            <p14:sldId id="342"/>
            <p14:sldId id="343"/>
            <p14:sldId id="344"/>
            <p14:sldId id="345"/>
            <p14:sldId id="356"/>
            <p14:sldId id="357"/>
            <p14:sldId id="358"/>
            <p14:sldId id="346"/>
            <p14:sldId id="368"/>
            <p14:sldId id="347"/>
            <p14:sldId id="348"/>
            <p14:sldId id="349"/>
            <p14:sldId id="350"/>
            <p14:sldId id="351"/>
            <p14:sldId id="352"/>
            <p14:sldId id="353"/>
            <p14:sldId id="360"/>
            <p14:sldId id="359"/>
            <p14:sldId id="354"/>
            <p14:sldId id="370"/>
            <p14:sldId id="336"/>
            <p14:sldId id="361"/>
            <p14:sldId id="371"/>
            <p14:sldId id="372"/>
            <p14:sldId id="364"/>
            <p14:sldId id="365"/>
            <p14:sldId id="366"/>
            <p14:sldId id="369"/>
            <p14:sldId id="367"/>
          </p14:sldIdLst>
        </p14:section>
        <p14:section name="Untitled Section" id="{0F1CB131-A6BD-43D0-B8D4-1F27CEF7A05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75BC"/>
    <a:srgbClr val="4F81BD"/>
    <a:srgbClr val="50AB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77" autoAdjust="0"/>
    <p:restoredTop sz="99309" autoAdjust="0"/>
  </p:normalViewPr>
  <p:slideViewPr>
    <p:cSldViewPr>
      <p:cViewPr varScale="1">
        <p:scale>
          <a:sx n="88" d="100"/>
          <a:sy n="88" d="100"/>
        </p:scale>
        <p:origin x="154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A379C-B41D-45E1-80CB-01FC82FDADA9}" type="datetimeFigureOut">
              <a:rPr lang="el-GR" smtClean="0"/>
              <a:t>20/1/2015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A60D4E-153C-481E-9C52-31B1E4926C1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55354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449761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512358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256126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603702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103658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000225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462933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580465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356288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50429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658315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097522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888475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502747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851123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24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9268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25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474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150720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798365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4525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29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134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58993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30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4475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31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2035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32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3764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33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0819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34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95041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35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570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36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508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60944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063110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074602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028175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511004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78353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683568" y="3886200"/>
            <a:ext cx="7776864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dirty="0" smtClean="0"/>
              <a:t>Στυλ κύριου υπότιτλου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4524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5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Η καθολική εμπλοκή στον πόλεμο των λέξεων, 1540-1572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615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b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38612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4156" y="1556792"/>
            <a:ext cx="8229600" cy="45259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l-GR" dirty="0"/>
          </a:p>
        </p:txBody>
      </p:sp>
      <p:sp>
        <p:nvSpPr>
          <p:cNvPr id="4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5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Η καθολική εμπλοκή στον πόλεμο των λέξεων, 1540-1572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518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 baseline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val="1212086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6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Η καθολική εμπλοκή στον πόλεμο των λέξεων, 1540-1572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250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7425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214016"/>
            <a:ext cx="4040188" cy="38792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7425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214016"/>
            <a:ext cx="4041775" cy="38792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8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Η καθολική εμπλοκή στον πόλεμο των λέξεων, 1540-1572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12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4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Η καθολική εμπλοκή στον πόλεμο των λέξεων, 1540-1572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794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620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1556792"/>
            <a:ext cx="5111750" cy="46085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556792"/>
            <a:ext cx="3008313" cy="460851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  <p:sp>
        <p:nvSpPr>
          <p:cNvPr id="6" name="Τίτλος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600" cy="1144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l-GR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5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7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Η καθολική εμπλοκή στον πόλεμο των λέξεων, 1540-1572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71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1556792"/>
            <a:ext cx="5486400" cy="34563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157192"/>
            <a:ext cx="5486400" cy="101500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  <p:sp>
        <p:nvSpPr>
          <p:cNvPr id="9" name="Τίτλος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600" cy="1144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l-GR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5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6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Η καθολική εμπλοκή στον πόλεμο των λέξεων, 1540-1572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077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83809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eclass.uoa.gr/courses/ARCH213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opencourses.uoa.gr/courses/ARCH8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Λογότυπο Εθνικόν και Καποδιστριακόν Πανεπιστήμιον Αθηνών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04664"/>
            <a:ext cx="4147938" cy="817388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216024" y="2006575"/>
            <a:ext cx="8676456" cy="1470025"/>
          </a:xfrm>
        </p:spPr>
        <p:txBody>
          <a:bodyPr/>
          <a:lstStyle/>
          <a:p>
            <a:r>
              <a:rPr lang="en-US" dirty="0" smtClean="0">
                <a:solidFill>
                  <a:srgbClr val="5075BC"/>
                </a:solidFill>
              </a:rPr>
              <a:t>II</a:t>
            </a:r>
            <a:r>
              <a:rPr lang="el-GR" dirty="0" smtClean="0">
                <a:solidFill>
                  <a:srgbClr val="5075BC"/>
                </a:solidFill>
              </a:rPr>
              <a:t>64</a:t>
            </a:r>
            <a:r>
              <a:rPr lang="fr-FR" dirty="0" smtClean="0">
                <a:solidFill>
                  <a:srgbClr val="5075BC"/>
                </a:solidFill>
              </a:rPr>
              <a:t> </a:t>
            </a:r>
            <a:r>
              <a:rPr lang="en-US" dirty="0"/>
              <a:t>NEOTE</a:t>
            </a:r>
            <a:r>
              <a:rPr lang="el-GR" dirty="0"/>
              <a:t>ΡΗ ΕΥΡΩΠΑΪΚΗ ΙΣΤΟΡΙΑ </a:t>
            </a:r>
            <a:r>
              <a:rPr lang="en-US" dirty="0"/>
              <a:t>II</a:t>
            </a:r>
            <a:r>
              <a:rPr lang="el-GR" dirty="0" smtClean="0">
                <a:solidFill>
                  <a:srgbClr val="5075BC"/>
                </a:solidFill>
              </a:rPr>
              <a:t>΄</a:t>
            </a:r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683568" y="3384823"/>
            <a:ext cx="7776864" cy="1752600"/>
          </a:xfrm>
        </p:spPr>
        <p:txBody>
          <a:bodyPr>
            <a:noAutofit/>
          </a:bodyPr>
          <a:lstStyle/>
          <a:p>
            <a:r>
              <a:rPr lang="el-GR" sz="2800" dirty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Ενότητα </a:t>
            </a:r>
            <a:r>
              <a:rPr lang="el-GR" sz="2800" dirty="0" smtClean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2α:</a:t>
            </a:r>
            <a:r>
              <a:rPr lang="en-US" sz="2800" dirty="0" smtClean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800" dirty="0" smtClean="0"/>
              <a:t>Η </a:t>
            </a:r>
            <a:r>
              <a:rPr lang="el-GR" sz="2800" dirty="0"/>
              <a:t>καθολική εμπλοκή στον πόλεμο των λέξεων, </a:t>
            </a:r>
            <a:r>
              <a:rPr lang="el-GR" sz="2800" dirty="0" smtClean="0"/>
              <a:t>1540-1572</a:t>
            </a:r>
          </a:p>
          <a:p>
            <a:endParaRPr lang="en-US" sz="2800" dirty="0" smtClean="0"/>
          </a:p>
          <a:p>
            <a:r>
              <a:rPr lang="el-GR" sz="2800" dirty="0" smtClean="0"/>
              <a:t>Κώστας </a:t>
            </a:r>
            <a:r>
              <a:rPr lang="el-GR" sz="2800" dirty="0" err="1" smtClean="0"/>
              <a:t>Γαγανάκης</a:t>
            </a:r>
            <a:endParaRPr lang="el-GR" sz="2800" dirty="0" smtClean="0"/>
          </a:p>
          <a:p>
            <a:r>
              <a:rPr lang="el-GR" sz="2800" dirty="0" smtClean="0"/>
              <a:t>Φιλοσοφική Σχολή</a:t>
            </a:r>
          </a:p>
          <a:p>
            <a:r>
              <a:rPr lang="el-GR" sz="2800" dirty="0" smtClean="0"/>
              <a:t>Τμήμα Ιστορίας - Αρχαιολογίας</a:t>
            </a:r>
            <a:endParaRPr lang="en-US" sz="2800" dirty="0" smtClean="0"/>
          </a:p>
          <a:p>
            <a:endParaRPr lang="el-GR" sz="2800" dirty="0" smtClean="0"/>
          </a:p>
        </p:txBody>
      </p:sp>
    </p:spTree>
    <p:extLst>
      <p:ext uri="{BB962C8B-B14F-4D97-AF65-F5344CB8AC3E}">
        <p14:creationId xmlns:p14="http://schemas.microsoft.com/office/powerpoint/2010/main" val="342819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>
            <a:normAutofit fontScale="90000"/>
          </a:bodyPr>
          <a:lstStyle/>
          <a:p>
            <a:r>
              <a:rPr lang="el-GR" dirty="0"/>
              <a:t>Απάντηση στις </a:t>
            </a:r>
            <a:r>
              <a:rPr lang="el-GR" dirty="0" err="1"/>
              <a:t>Καλβινιστικές</a:t>
            </a:r>
            <a:r>
              <a:rPr lang="el-GR" dirty="0"/>
              <a:t> εικονοκλαστικές επιθέσεις, 1561-1562: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345" y="1700808"/>
            <a:ext cx="8229600" cy="4525963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l-GR" dirty="0"/>
              <a:t>Χ</a:t>
            </a:r>
            <a:r>
              <a:rPr lang="el-GR" dirty="0" smtClean="0"/>
              <a:t>ρονικά </a:t>
            </a:r>
            <a:r>
              <a:rPr lang="el-GR" dirty="0"/>
              <a:t>θρησκευτικών </a:t>
            </a:r>
            <a:r>
              <a:rPr lang="el-GR" dirty="0" smtClean="0"/>
              <a:t>πολέμων</a:t>
            </a:r>
            <a:endParaRPr lang="en-US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l-GR" dirty="0" smtClean="0"/>
              <a:t>Αφηγήσεις </a:t>
            </a:r>
            <a:r>
              <a:rPr lang="el-GR" dirty="0"/>
              <a:t>καταστροφών &amp; βιαιοτήτων </a:t>
            </a:r>
            <a:r>
              <a:rPr lang="el-GR" dirty="0" smtClean="0"/>
              <a:t>αιρετικών</a:t>
            </a:r>
            <a:endParaRPr lang="en-US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l-GR" dirty="0"/>
              <a:t>Κ</a:t>
            </a:r>
            <a:r>
              <a:rPr lang="el-GR" dirty="0" smtClean="0"/>
              <a:t>ριτική </a:t>
            </a:r>
            <a:r>
              <a:rPr lang="el-GR" dirty="0"/>
              <a:t>στη συμβιβαστική στάση της μοναρχίας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l-GR" dirty="0" err="1"/>
              <a:t>Claude</a:t>
            </a:r>
            <a:r>
              <a:rPr lang="el-GR" dirty="0"/>
              <a:t> des </a:t>
            </a:r>
            <a:r>
              <a:rPr lang="el-GR" dirty="0" err="1"/>
              <a:t>Sainctes</a:t>
            </a:r>
            <a:r>
              <a:rPr lang="el-GR" dirty="0"/>
              <a:t>, </a:t>
            </a:r>
            <a:r>
              <a:rPr lang="el-GR" dirty="0" err="1"/>
              <a:t>Discours</a:t>
            </a:r>
            <a:r>
              <a:rPr lang="el-GR" dirty="0"/>
              <a:t> </a:t>
            </a:r>
            <a:r>
              <a:rPr lang="el-GR" dirty="0" err="1"/>
              <a:t>sur</a:t>
            </a:r>
            <a:r>
              <a:rPr lang="el-GR" dirty="0"/>
              <a:t> </a:t>
            </a:r>
            <a:r>
              <a:rPr lang="el-GR" dirty="0" err="1"/>
              <a:t>le</a:t>
            </a:r>
            <a:r>
              <a:rPr lang="el-GR" dirty="0"/>
              <a:t> </a:t>
            </a:r>
            <a:r>
              <a:rPr lang="el-GR" dirty="0" err="1"/>
              <a:t>saccagement</a:t>
            </a:r>
            <a:r>
              <a:rPr lang="el-GR" dirty="0"/>
              <a:t> des </a:t>
            </a:r>
            <a:r>
              <a:rPr lang="el-GR" dirty="0" err="1"/>
              <a:t>eglises</a:t>
            </a:r>
            <a:r>
              <a:rPr lang="el-GR" dirty="0"/>
              <a:t> </a:t>
            </a:r>
            <a:r>
              <a:rPr lang="el-GR" dirty="0" err="1"/>
              <a:t>Catholiques</a:t>
            </a:r>
            <a:r>
              <a:rPr lang="el-GR" dirty="0"/>
              <a:t>, 1562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l-GR" dirty="0"/>
              <a:t>Βεβηλώσεις εκκλησιών, φόνοι ιερωμένων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l-GR" dirty="0"/>
              <a:t>Καταστροφές εσταυρωμένων, εικόνων, αγαλμάτων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l-GR" dirty="0"/>
              <a:t>Βεβήλωση βασιλικών τάφων, καταστροφή λειψάνων βασιλέων και αγίων προστατών της χώρας – έκθεση Γαλλίας σε βιβλικές τιμωρίες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l-GR" dirty="0"/>
              <a:t>Βασιλική πολιτική παραχωρήσεων, επέτρεψε στους αιρετικούς να προετοιμασθούν για την ιερόσυλη επίθεσή τους</a:t>
            </a:r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9774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63688" y="1271262"/>
            <a:ext cx="6048672" cy="4536504"/>
          </a:xfrm>
          <a:prstGeom prst="rect">
            <a:avLst/>
          </a:prstGeom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959932" y="699895"/>
            <a:ext cx="1512168" cy="5713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3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404453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Θέση περιεχομένου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63688" y="1268760"/>
            <a:ext cx="5976664" cy="4482498"/>
          </a:xfrm>
          <a:prstGeom prst="rect">
            <a:avLst/>
          </a:prstGeom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995936" y="699895"/>
            <a:ext cx="1512168" cy="5713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4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357728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Θέση περιεχομένου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63688" y="1268760"/>
            <a:ext cx="5904656" cy="4428492"/>
          </a:xfrm>
          <a:prstGeom prst="rect">
            <a:avLst/>
          </a:prstGeom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959932" y="697393"/>
            <a:ext cx="1512168" cy="5713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5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363300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Θέση περιεχομένου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35696" y="1268760"/>
            <a:ext cx="5760640" cy="4320479"/>
          </a:xfrm>
          <a:prstGeom prst="rect">
            <a:avLst/>
          </a:prstGeom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959932" y="697393"/>
            <a:ext cx="1512168" cy="5713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6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320720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835098"/>
            <a:ext cx="4680520" cy="4968551"/>
          </a:xfrm>
        </p:spPr>
        <p:txBody>
          <a:bodyPr>
            <a:normAutofit fontScale="77500" lnSpcReduction="20000"/>
          </a:bodyPr>
          <a:lstStyle/>
          <a:p>
            <a:r>
              <a:rPr lang="el-GR" sz="3100" dirty="0"/>
              <a:t>Απρίλιος 1562, ανυπόγραφες Καθολικές αφίσες, κριτική στον Κάρολο Θ΄: αίρεση, μόνη αιτία εμφύλιας </a:t>
            </a:r>
            <a:r>
              <a:rPr lang="el-GR" sz="3100" dirty="0" smtClean="0"/>
              <a:t>σύγκρουσης.</a:t>
            </a:r>
            <a:endParaRPr lang="el-GR" sz="3100" dirty="0"/>
          </a:p>
          <a:p>
            <a:r>
              <a:rPr lang="el-GR" sz="3100" dirty="0"/>
              <a:t>Acta </a:t>
            </a:r>
            <a:r>
              <a:rPr lang="el-GR" sz="3100" dirty="0" err="1"/>
              <a:t>Tumultuum</a:t>
            </a:r>
            <a:r>
              <a:rPr lang="el-GR" sz="3100" dirty="0"/>
              <a:t> </a:t>
            </a:r>
            <a:r>
              <a:rPr lang="el-GR" sz="3100" dirty="0" err="1" smtClean="0"/>
              <a:t>Gallicanorum</a:t>
            </a:r>
            <a:r>
              <a:rPr lang="el-GR" sz="3100" dirty="0"/>
              <a:t>.</a:t>
            </a:r>
            <a:r>
              <a:rPr lang="el-GR" sz="3100" dirty="0" smtClean="0"/>
              <a:t> </a:t>
            </a:r>
            <a:endParaRPr lang="el-GR" sz="3100" dirty="0"/>
          </a:p>
          <a:p>
            <a:r>
              <a:rPr lang="en-US" sz="3100" dirty="0" smtClean="0"/>
              <a:t>A</a:t>
            </a:r>
            <a:r>
              <a:rPr lang="el-GR" sz="3100" dirty="0" err="1" smtClean="0"/>
              <a:t>πολογισμός</a:t>
            </a:r>
            <a:r>
              <a:rPr lang="el-GR" sz="3100" dirty="0" smtClean="0"/>
              <a:t> </a:t>
            </a:r>
            <a:r>
              <a:rPr lang="el-GR" sz="3100" dirty="0"/>
              <a:t>3 πρώτων θρησκευτικών </a:t>
            </a:r>
            <a:r>
              <a:rPr lang="el-GR" sz="3100" dirty="0" smtClean="0"/>
              <a:t>πολέμων.</a:t>
            </a:r>
            <a:endParaRPr lang="el-GR" sz="3100" dirty="0"/>
          </a:p>
          <a:p>
            <a:r>
              <a:rPr lang="el-GR" sz="3100" dirty="0" err="1"/>
              <a:t>Στοχευόμενο</a:t>
            </a:r>
            <a:r>
              <a:rPr lang="el-GR" sz="3100" dirty="0"/>
              <a:t> κοινό, Γερμανοί λουθηρανοί </a:t>
            </a:r>
            <a:r>
              <a:rPr lang="el-GR" sz="3100" dirty="0" smtClean="0"/>
              <a:t>πρίγκηπες.</a:t>
            </a:r>
            <a:endParaRPr lang="el-GR" sz="3100" dirty="0"/>
          </a:p>
          <a:p>
            <a:r>
              <a:rPr lang="el-GR" sz="3100" dirty="0" err="1"/>
              <a:t>Ουγενοτική</a:t>
            </a:r>
            <a:r>
              <a:rPr lang="el-GR" sz="3100" dirty="0"/>
              <a:t> ηγεσία, επιδιώκει την ανατροπή του νόμιμου βασιλιά. «Επιβεβαίωση» στέψης </a:t>
            </a:r>
            <a:r>
              <a:rPr lang="el-GR" sz="3100" dirty="0" err="1"/>
              <a:t>Condé</a:t>
            </a:r>
            <a:r>
              <a:rPr lang="el-GR" sz="3100" dirty="0"/>
              <a:t> ως </a:t>
            </a:r>
            <a:r>
              <a:rPr lang="el-GR" sz="3100" dirty="0" err="1"/>
              <a:t>Λουβοδίκου</a:t>
            </a:r>
            <a:r>
              <a:rPr lang="el-GR" sz="3100" dirty="0"/>
              <a:t> ΙΓ΄&amp; κοπής νέου </a:t>
            </a:r>
            <a:r>
              <a:rPr lang="el-GR" sz="3100" dirty="0" smtClean="0"/>
              <a:t>νομίσματος.</a:t>
            </a:r>
            <a:endParaRPr lang="el-GR" sz="3100" dirty="0"/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835098"/>
            <a:ext cx="3493311" cy="46821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Θέση κειμένου 1"/>
          <p:cNvSpPr txBox="1">
            <a:spLocks/>
          </p:cNvSpPr>
          <p:nvPr/>
        </p:nvSpPr>
        <p:spPr>
          <a:xfrm>
            <a:off x="6354659" y="263731"/>
            <a:ext cx="1512168" cy="5713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/>
              <a:t>7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108128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602" y="1484784"/>
            <a:ext cx="8568952" cy="266429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l-GR" sz="3100" dirty="0" smtClean="0">
              <a:solidFill>
                <a:srgbClr val="5075BC"/>
              </a:solidFill>
              <a:latin typeface="+mj-lt"/>
              <a:ea typeface="+mj-ea"/>
              <a:cs typeface="+mj-cs"/>
            </a:endParaRPr>
          </a:p>
          <a:p>
            <a:r>
              <a:rPr lang="el-GR" sz="3100" dirty="0" err="1" smtClean="0"/>
              <a:t>Response</a:t>
            </a:r>
            <a:r>
              <a:rPr lang="el-GR" sz="3100" dirty="0" smtClean="0"/>
              <a:t> </a:t>
            </a:r>
            <a:r>
              <a:rPr lang="el-GR" sz="3100" dirty="0"/>
              <a:t>à </a:t>
            </a:r>
            <a:r>
              <a:rPr lang="el-GR" sz="3100" dirty="0" err="1"/>
              <a:t>un</a:t>
            </a:r>
            <a:r>
              <a:rPr lang="el-GR" sz="3100" dirty="0"/>
              <a:t> </a:t>
            </a:r>
            <a:r>
              <a:rPr lang="el-GR" sz="3100" dirty="0" err="1"/>
              <a:t>certain</a:t>
            </a:r>
            <a:r>
              <a:rPr lang="el-GR" sz="3100" dirty="0"/>
              <a:t> </a:t>
            </a:r>
            <a:r>
              <a:rPr lang="el-GR" sz="3100" dirty="0" err="1"/>
              <a:t>escrit</a:t>
            </a:r>
            <a:r>
              <a:rPr lang="el-GR" sz="3100" dirty="0"/>
              <a:t>, </a:t>
            </a:r>
            <a:r>
              <a:rPr lang="el-GR" sz="3100" dirty="0" err="1"/>
              <a:t>publié</a:t>
            </a:r>
            <a:r>
              <a:rPr lang="el-GR" sz="3100" dirty="0"/>
              <a:t> </a:t>
            </a:r>
            <a:r>
              <a:rPr lang="el-GR" sz="3100" dirty="0" err="1"/>
              <a:t>par</a:t>
            </a:r>
            <a:r>
              <a:rPr lang="el-GR" sz="3100" dirty="0"/>
              <a:t> </a:t>
            </a:r>
            <a:r>
              <a:rPr lang="el-GR" sz="3100" dirty="0" err="1"/>
              <a:t>l’Admiral</a:t>
            </a:r>
            <a:r>
              <a:rPr lang="el-GR" sz="3100" dirty="0"/>
              <a:t> </a:t>
            </a:r>
            <a:r>
              <a:rPr lang="el-GR" sz="3100" dirty="0" err="1"/>
              <a:t>et</a:t>
            </a:r>
            <a:r>
              <a:rPr lang="el-GR" sz="3100" dirty="0"/>
              <a:t> </a:t>
            </a:r>
            <a:r>
              <a:rPr lang="el-GR" sz="3100" dirty="0" err="1"/>
              <a:t>ses</a:t>
            </a:r>
            <a:r>
              <a:rPr lang="el-GR" sz="3100" dirty="0"/>
              <a:t> </a:t>
            </a:r>
            <a:r>
              <a:rPr lang="el-GR" sz="3100" dirty="0" err="1"/>
              <a:t>adherans</a:t>
            </a:r>
            <a:r>
              <a:rPr lang="el-GR" sz="3100" dirty="0"/>
              <a:t>… 1568, «ασήμαντος ξένος» (</a:t>
            </a:r>
            <a:r>
              <a:rPr lang="el-GR" sz="3100" dirty="0" err="1"/>
              <a:t>Coligny</a:t>
            </a:r>
            <a:r>
              <a:rPr lang="el-GR" sz="3100" dirty="0"/>
              <a:t>), πρωτεργάτης </a:t>
            </a:r>
            <a:r>
              <a:rPr lang="el-GR" sz="3100" dirty="0" err="1"/>
              <a:t>ουγενοτικής</a:t>
            </a:r>
            <a:r>
              <a:rPr lang="el-GR" sz="3100" dirty="0"/>
              <a:t> </a:t>
            </a:r>
            <a:r>
              <a:rPr lang="el-GR" sz="3100" dirty="0" smtClean="0"/>
              <a:t>ανταρσίας.</a:t>
            </a:r>
            <a:endParaRPr lang="el-GR" sz="3100" dirty="0"/>
          </a:p>
          <a:p>
            <a:r>
              <a:rPr lang="el-GR" sz="3100" dirty="0"/>
              <a:t>Προδοτική συμμαχία </a:t>
            </a:r>
            <a:r>
              <a:rPr lang="el-GR" sz="3100" dirty="0" err="1"/>
              <a:t>Ουγενότων</a:t>
            </a:r>
            <a:r>
              <a:rPr lang="el-GR" sz="3100" dirty="0"/>
              <a:t> με εχθρούς της </a:t>
            </a:r>
            <a:r>
              <a:rPr lang="el-GR" sz="3100" dirty="0" smtClean="0"/>
              <a:t>πατρίδας.</a:t>
            </a:r>
            <a:endParaRPr lang="el-GR" sz="3100" dirty="0"/>
          </a:p>
          <a:p>
            <a:r>
              <a:rPr lang="el-GR" sz="3100" dirty="0"/>
              <a:t>Αιματοχυσία 3 πρώτων θρησκευτικών πολέμων αναγκαία θυσία για την αντιμετώπιση των </a:t>
            </a:r>
            <a:r>
              <a:rPr lang="el-GR" sz="3100" dirty="0" smtClean="0"/>
              <a:t>στασιαστών.</a:t>
            </a:r>
            <a:endParaRPr lang="el-GR" sz="3100" dirty="0"/>
          </a:p>
          <a:p>
            <a:pPr marL="0" indent="0">
              <a:buNone/>
            </a:pPr>
            <a:endParaRPr lang="el-GR" dirty="0"/>
          </a:p>
        </p:txBody>
      </p:sp>
      <p:sp>
        <p:nvSpPr>
          <p:cNvPr id="4" name="Ορθογώνιο 3"/>
          <p:cNvSpPr/>
          <p:nvPr/>
        </p:nvSpPr>
        <p:spPr>
          <a:xfrm>
            <a:off x="153801" y="404664"/>
            <a:ext cx="85226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4000" dirty="0">
                <a:solidFill>
                  <a:srgbClr val="5075BC"/>
                </a:solidFill>
              </a:rPr>
              <a:t>Έντυπος λόγος &lt; &gt; προφορική </a:t>
            </a:r>
            <a:r>
              <a:rPr lang="el-GR" sz="4000" dirty="0" smtClean="0">
                <a:solidFill>
                  <a:srgbClr val="5075BC"/>
                </a:solidFill>
              </a:rPr>
              <a:t>φημολογία 1</a:t>
            </a:r>
            <a:endParaRPr lang="el-GR" sz="4000" dirty="0">
              <a:solidFill>
                <a:srgbClr val="5075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92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518" y="1057433"/>
            <a:ext cx="4842538" cy="4747831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l-GR" sz="3100" dirty="0"/>
              <a:t>Πολιτικοποίηση </a:t>
            </a:r>
            <a:r>
              <a:rPr lang="el-GR" sz="3100" dirty="0" err="1"/>
              <a:t>αντιπροτεσταντικής</a:t>
            </a:r>
            <a:r>
              <a:rPr lang="el-GR" sz="3100" dirty="0"/>
              <a:t> επιχειρηματολογίας &amp; εμπρηστικός θεοκρατικός λόγος, </a:t>
            </a:r>
            <a:r>
              <a:rPr lang="el-GR" sz="3100" dirty="0" smtClean="0"/>
              <a:t>1562-1570</a:t>
            </a:r>
            <a:r>
              <a:rPr lang="en-US" sz="3100" dirty="0" smtClean="0"/>
              <a:t>.</a:t>
            </a:r>
            <a:endParaRPr lang="el-GR" sz="31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l-GR" sz="3100" dirty="0" err="1"/>
              <a:t>Loys</a:t>
            </a:r>
            <a:r>
              <a:rPr lang="el-GR" sz="3100" dirty="0"/>
              <a:t> </a:t>
            </a:r>
            <a:r>
              <a:rPr lang="el-GR" sz="3100" dirty="0" err="1"/>
              <a:t>Dorleans</a:t>
            </a:r>
            <a:r>
              <a:rPr lang="el-GR" sz="3100" dirty="0"/>
              <a:t>, </a:t>
            </a:r>
            <a:r>
              <a:rPr lang="el-GR" sz="3100" dirty="0" err="1"/>
              <a:t>Cantique</a:t>
            </a:r>
            <a:r>
              <a:rPr lang="el-GR" sz="3100" dirty="0"/>
              <a:t> de </a:t>
            </a:r>
            <a:r>
              <a:rPr lang="el-GR" sz="3100" dirty="0" err="1"/>
              <a:t>victoire</a:t>
            </a:r>
            <a:r>
              <a:rPr lang="el-GR" sz="3100" dirty="0"/>
              <a:t>, 1569: </a:t>
            </a:r>
            <a:r>
              <a:rPr lang="el-GR" sz="3100" dirty="0" err="1"/>
              <a:t>Guise</a:t>
            </a:r>
            <a:r>
              <a:rPr lang="el-GR" sz="3100" dirty="0"/>
              <a:t> &amp; Καθολικοί, θεϊκά όργανα, σταυροφόροι του Κυρίου. Θεϊκή απαίτηση, ολοσχερής και δίχως διακρίσεις σφαγή των </a:t>
            </a:r>
            <a:r>
              <a:rPr lang="el-GR" sz="3100" dirty="0" smtClean="0"/>
              <a:t>αιρετικών</a:t>
            </a:r>
            <a:r>
              <a:rPr lang="en-US" sz="3100" dirty="0" smtClean="0"/>
              <a:t>.</a:t>
            </a:r>
            <a:endParaRPr lang="el-GR" sz="3100" dirty="0"/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1052736"/>
            <a:ext cx="3312368" cy="46788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Θέση κειμένου 1"/>
          <p:cNvSpPr txBox="1">
            <a:spLocks/>
          </p:cNvSpPr>
          <p:nvPr/>
        </p:nvSpPr>
        <p:spPr>
          <a:xfrm>
            <a:off x="6120172" y="476672"/>
            <a:ext cx="1512168" cy="5713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8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255151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Θέση περιεχομένου 4"/>
          <p:cNvSpPr>
            <a:spLocks noGrp="1"/>
          </p:cNvSpPr>
          <p:nvPr>
            <p:ph idx="1"/>
          </p:nvPr>
        </p:nvSpPr>
        <p:spPr>
          <a:xfrm>
            <a:off x="467544" y="631229"/>
            <a:ext cx="8229600" cy="5678091"/>
          </a:xfrm>
        </p:spPr>
        <p:txBody>
          <a:bodyPr>
            <a:normAutofit fontScale="70000" lnSpcReduction="20000"/>
          </a:bodyPr>
          <a:lstStyle/>
          <a:p>
            <a:r>
              <a:rPr lang="el-GR" dirty="0" err="1"/>
              <a:t>Cantique</a:t>
            </a:r>
            <a:r>
              <a:rPr lang="el-GR" dirty="0"/>
              <a:t> de </a:t>
            </a:r>
            <a:r>
              <a:rPr lang="el-GR" dirty="0" err="1"/>
              <a:t>victoire</a:t>
            </a:r>
            <a:r>
              <a:rPr lang="el-GR" dirty="0"/>
              <a:t>, </a:t>
            </a:r>
            <a:r>
              <a:rPr lang="el-GR" dirty="0" err="1"/>
              <a:t>par</a:t>
            </a:r>
            <a:r>
              <a:rPr lang="el-GR" dirty="0"/>
              <a:t> </a:t>
            </a:r>
            <a:r>
              <a:rPr lang="el-GR" dirty="0" err="1"/>
              <a:t>lequel</a:t>
            </a:r>
            <a:r>
              <a:rPr lang="el-GR" dirty="0"/>
              <a:t> on </a:t>
            </a:r>
            <a:r>
              <a:rPr lang="el-GR" dirty="0" err="1"/>
              <a:t>peut</a:t>
            </a:r>
            <a:r>
              <a:rPr lang="el-GR" dirty="0"/>
              <a:t> </a:t>
            </a:r>
            <a:r>
              <a:rPr lang="el-GR" dirty="0" err="1"/>
              <a:t>remarquer</a:t>
            </a:r>
            <a:r>
              <a:rPr lang="el-GR" dirty="0"/>
              <a:t> </a:t>
            </a:r>
            <a:r>
              <a:rPr lang="el-GR" dirty="0" err="1"/>
              <a:t>la</a:t>
            </a:r>
            <a:r>
              <a:rPr lang="el-GR" dirty="0"/>
              <a:t> </a:t>
            </a:r>
            <a:r>
              <a:rPr lang="el-GR" dirty="0" err="1"/>
              <a:t>vengeance</a:t>
            </a:r>
            <a:r>
              <a:rPr lang="el-GR" dirty="0"/>
              <a:t>, </a:t>
            </a:r>
            <a:r>
              <a:rPr lang="el-GR" dirty="0" err="1"/>
              <a:t>que</a:t>
            </a:r>
            <a:r>
              <a:rPr lang="el-GR" dirty="0"/>
              <a:t> </a:t>
            </a:r>
            <a:r>
              <a:rPr lang="el-GR" dirty="0" err="1"/>
              <a:t>Dieu</a:t>
            </a:r>
            <a:r>
              <a:rPr lang="el-GR" dirty="0"/>
              <a:t> a </a:t>
            </a:r>
            <a:r>
              <a:rPr lang="el-GR" dirty="0" err="1"/>
              <a:t>prise</a:t>
            </a:r>
            <a:r>
              <a:rPr lang="el-GR" dirty="0"/>
              <a:t> </a:t>
            </a:r>
            <a:r>
              <a:rPr lang="el-GR" dirty="0" err="1"/>
              <a:t>dessus</a:t>
            </a:r>
            <a:r>
              <a:rPr lang="el-GR" dirty="0"/>
              <a:t> </a:t>
            </a:r>
            <a:r>
              <a:rPr lang="el-GR" dirty="0" err="1"/>
              <a:t>ceux</a:t>
            </a:r>
            <a:r>
              <a:rPr lang="el-GR" dirty="0"/>
              <a:t> </a:t>
            </a:r>
            <a:r>
              <a:rPr lang="el-GR" dirty="0" err="1"/>
              <a:t>qui</a:t>
            </a:r>
            <a:r>
              <a:rPr lang="el-GR" dirty="0"/>
              <a:t> </a:t>
            </a:r>
            <a:r>
              <a:rPr lang="el-GR" dirty="0" err="1"/>
              <a:t>vouloient</a:t>
            </a:r>
            <a:r>
              <a:rPr lang="el-GR" dirty="0"/>
              <a:t> </a:t>
            </a:r>
            <a:r>
              <a:rPr lang="el-GR" dirty="0" err="1"/>
              <a:t>ruyner</a:t>
            </a:r>
            <a:r>
              <a:rPr lang="el-GR" dirty="0"/>
              <a:t> </a:t>
            </a:r>
            <a:r>
              <a:rPr lang="el-GR" dirty="0" err="1"/>
              <a:t>son</a:t>
            </a:r>
            <a:r>
              <a:rPr lang="el-GR" dirty="0"/>
              <a:t> </a:t>
            </a:r>
            <a:r>
              <a:rPr lang="el-GR" dirty="0" err="1"/>
              <a:t>Eglise</a:t>
            </a:r>
            <a:r>
              <a:rPr lang="el-GR" dirty="0"/>
              <a:t> &amp; </a:t>
            </a:r>
            <a:r>
              <a:rPr lang="el-GR" dirty="0" err="1"/>
              <a:t>la</a:t>
            </a:r>
            <a:r>
              <a:rPr lang="el-GR" dirty="0"/>
              <a:t> </a:t>
            </a:r>
            <a:r>
              <a:rPr lang="el-GR" dirty="0" err="1"/>
              <a:t>France</a:t>
            </a:r>
            <a:r>
              <a:rPr lang="el-GR" dirty="0"/>
              <a:t>. </a:t>
            </a:r>
            <a:r>
              <a:rPr lang="el-GR" dirty="0" err="1"/>
              <a:t>Par</a:t>
            </a:r>
            <a:r>
              <a:rPr lang="el-GR" dirty="0"/>
              <a:t> </a:t>
            </a:r>
            <a:r>
              <a:rPr lang="el-GR" dirty="0" err="1"/>
              <a:t>Lois</a:t>
            </a:r>
            <a:r>
              <a:rPr lang="el-GR" dirty="0"/>
              <a:t> </a:t>
            </a:r>
            <a:r>
              <a:rPr lang="el-GR" dirty="0" err="1"/>
              <a:t>Dorleans</a:t>
            </a:r>
            <a:r>
              <a:rPr lang="el-GR" dirty="0"/>
              <a:t>, Παρίσι, </a:t>
            </a:r>
            <a:r>
              <a:rPr lang="el-GR" dirty="0" err="1"/>
              <a:t>Robert</a:t>
            </a:r>
            <a:r>
              <a:rPr lang="el-GR" dirty="0"/>
              <a:t> </a:t>
            </a:r>
            <a:r>
              <a:rPr lang="el-GR" dirty="0" err="1"/>
              <a:t>le</a:t>
            </a:r>
            <a:r>
              <a:rPr lang="el-GR" dirty="0"/>
              <a:t> </a:t>
            </a:r>
            <a:r>
              <a:rPr lang="el-GR" dirty="0" err="1"/>
              <a:t>Mangnier</a:t>
            </a:r>
            <a:r>
              <a:rPr lang="el-GR" dirty="0"/>
              <a:t>, 1569, </a:t>
            </a:r>
            <a:br>
              <a:rPr lang="el-GR" dirty="0"/>
            </a:br>
            <a:r>
              <a:rPr lang="el-GR" dirty="0"/>
              <a:t/>
            </a:r>
            <a:br>
              <a:rPr lang="el-GR" dirty="0"/>
            </a:br>
            <a:r>
              <a:rPr lang="el-GR" dirty="0" smtClean="0"/>
              <a:t>«Εάν </a:t>
            </a:r>
            <a:r>
              <a:rPr lang="el-GR" dirty="0"/>
              <a:t>κάποτε βρεις ανάμεσα στους δικούς σου/ έναν που σύλησε τον Οίκο και Ναό μου/ και που ως τότε έχει ξεφύγει από τον αγώνα μου/ Θέλω δίχως καθυστέρηση να θανατωθεί/ και να γίνει παράδειγμα στα πουλιά του ουρανού/ Δεν θα διστάσεις αν πρόκειται για κάποιο μεγάλο άρχοντα/ επειδή είμαι ο Αιώνιος.../ </a:t>
            </a:r>
            <a:r>
              <a:rPr lang="el-GR" dirty="0" err="1"/>
              <a:t>Γι’αυτό</a:t>
            </a:r>
            <a:r>
              <a:rPr lang="el-GR" dirty="0"/>
              <a:t> δεν θέλω ούτε ένας να μείνει ζωντανός/ από αυτή τη δολοφονική συμμορία/.../ Αν όμως είσαι τυφλωμένος στις ηδονές σου/ και δεν ακολουθείς παρά τη ξεστρατισμένη λογική σου/ και αγνοείς τα διατάγματά μου/ Εναντίον σου θα κινητοποιήσω τους υπηκόους σου/ που με τη δική μου υποστήριξη θα σου επιτεθούν/ και θα ρίξω επάνω σου αιώνια ντροπή/ Πείνα και λοιμός θα σε υποσκάπτουν παντού/το μαχαίρι και η οργή μου θα διατρέξουν/ τη χαμένη σου χώρα, δίχως να μου αντισταθείς/ όπως και ο Φαραώ, αυτός ο σκληρός τύραννος...» </a:t>
            </a:r>
          </a:p>
        </p:txBody>
      </p:sp>
    </p:spTree>
    <p:extLst>
      <p:ext uri="{BB962C8B-B14F-4D97-AF65-F5344CB8AC3E}">
        <p14:creationId xmlns:p14="http://schemas.microsoft.com/office/powerpoint/2010/main" val="360619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156" y="1711349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l-GR" sz="2400" dirty="0"/>
              <a:t>Προβολή του εσταυρωμένου ως </a:t>
            </a:r>
            <a:r>
              <a:rPr lang="el-GR" sz="2400" dirty="0" err="1"/>
              <a:t>λάβαρου</a:t>
            </a:r>
            <a:r>
              <a:rPr lang="el-GR" sz="2400" dirty="0"/>
              <a:t> της μαχόμενης </a:t>
            </a:r>
            <a:r>
              <a:rPr lang="el-GR" sz="2400" dirty="0" smtClean="0"/>
              <a:t>Εκκλησίας 1571</a:t>
            </a:r>
            <a:r>
              <a:rPr lang="el-GR" sz="2400" dirty="0"/>
              <a:t>, «σταυρός των </a:t>
            </a:r>
            <a:r>
              <a:rPr lang="el-GR" sz="2400" dirty="0" err="1"/>
              <a:t>Gastines</a:t>
            </a:r>
            <a:r>
              <a:rPr lang="el-GR" sz="2400" dirty="0" smtClean="0"/>
              <a:t>».</a:t>
            </a:r>
            <a:endParaRPr lang="el-GR" sz="24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l-GR" sz="2400" dirty="0" err="1"/>
              <a:t>Simon</a:t>
            </a:r>
            <a:r>
              <a:rPr lang="el-GR" sz="2400" dirty="0"/>
              <a:t> </a:t>
            </a:r>
            <a:r>
              <a:rPr lang="el-GR" sz="2400" dirty="0" err="1"/>
              <a:t>Vigor</a:t>
            </a:r>
            <a:r>
              <a:rPr lang="el-GR" sz="2400" dirty="0"/>
              <a:t>, σταυροί, χριστιανικά μνημεία (θρίαμβος επί των αιρετικών</a:t>
            </a:r>
            <a:r>
              <a:rPr lang="el-GR" sz="2400" dirty="0" smtClean="0"/>
              <a:t>)</a:t>
            </a:r>
            <a:r>
              <a:rPr lang="en-US" sz="2400" dirty="0" smtClean="0"/>
              <a:t>.</a:t>
            </a:r>
            <a:endParaRPr lang="el-GR" sz="24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l-GR" sz="2400" dirty="0" err="1"/>
              <a:t>René</a:t>
            </a:r>
            <a:r>
              <a:rPr lang="el-GR" sz="2400" dirty="0"/>
              <a:t> </a:t>
            </a:r>
            <a:r>
              <a:rPr lang="el-GR" sz="2400" dirty="0" err="1"/>
              <a:t>Benoist</a:t>
            </a:r>
            <a:r>
              <a:rPr lang="el-GR" sz="2400" dirty="0"/>
              <a:t>, «αφαίρεση της σημαίας του Ιησού θα στερούσε τη συνδρομή των αγγέλων και αγίων στρατιωτών του Κυρίου». «Σταυρός, τρέπει σε φυγή τους δαίμονες» (συμπερίληψη σε ανθολογία </a:t>
            </a:r>
            <a:r>
              <a:rPr lang="el-GR" sz="2400" dirty="0" err="1"/>
              <a:t>Simon</a:t>
            </a:r>
            <a:r>
              <a:rPr lang="el-GR" sz="2400" dirty="0"/>
              <a:t> </a:t>
            </a:r>
            <a:r>
              <a:rPr lang="el-GR" sz="2400" dirty="0" err="1"/>
              <a:t>Goulart</a:t>
            </a:r>
            <a:r>
              <a:rPr lang="el-GR" sz="2400" dirty="0" smtClean="0"/>
              <a:t>)</a:t>
            </a:r>
            <a:r>
              <a:rPr lang="en-US" sz="2400" dirty="0" smtClean="0"/>
              <a:t>.</a:t>
            </a:r>
            <a:endParaRPr lang="el-GR" sz="2400" dirty="0"/>
          </a:p>
          <a:p>
            <a:pPr marL="0" indent="0">
              <a:buNone/>
            </a:pPr>
            <a:endParaRPr lang="el-GR" dirty="0"/>
          </a:p>
        </p:txBody>
      </p:sp>
      <p:sp>
        <p:nvSpPr>
          <p:cNvPr id="4" name="Ορθογώνιο 3"/>
          <p:cNvSpPr/>
          <p:nvPr/>
        </p:nvSpPr>
        <p:spPr>
          <a:xfrm>
            <a:off x="0" y="116632"/>
            <a:ext cx="85226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4000" dirty="0">
                <a:solidFill>
                  <a:srgbClr val="5075BC"/>
                </a:solidFill>
              </a:rPr>
              <a:t>Έντυπος λόγος &lt; &gt; προφορική </a:t>
            </a:r>
            <a:r>
              <a:rPr lang="el-GR" sz="4000" dirty="0" smtClean="0">
                <a:solidFill>
                  <a:srgbClr val="5075BC"/>
                </a:solidFill>
              </a:rPr>
              <a:t>φημολογία 2</a:t>
            </a:r>
            <a:endParaRPr lang="el-GR" sz="4000" dirty="0">
              <a:solidFill>
                <a:srgbClr val="5075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90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 Καθολική εμπλοκή στον Πόλεμο των Λέξεων, </a:t>
            </a:r>
            <a:r>
              <a:rPr lang="el-GR" dirty="0" smtClean="0"/>
              <a:t>1540-1572 1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156" y="1711349"/>
            <a:ext cx="8229600" cy="4525963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l-GR" dirty="0"/>
              <a:t>Προσφυγή στο θεσμικό εξοπλισμό για την καταπολέμηση της αίρεσης (Βασιλικό Δικαστήριο, Σορβόννη)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l-GR" dirty="0"/>
              <a:t>Αμφιταλάντευση σχετικά με τη χρήση της γαλλικής γλώσσας. </a:t>
            </a:r>
            <a:r>
              <a:rPr lang="el-GR" dirty="0" err="1"/>
              <a:t>Antoine</a:t>
            </a:r>
            <a:r>
              <a:rPr lang="el-GR" dirty="0"/>
              <a:t> de </a:t>
            </a:r>
            <a:r>
              <a:rPr lang="el-GR" dirty="0" err="1"/>
              <a:t>Mouchy</a:t>
            </a:r>
            <a:r>
              <a:rPr lang="el-GR" dirty="0"/>
              <a:t>, 1558, «αιρετικά κείμενα στα γαλλικά, επικίνδυνα για τους απλοϊκούς &amp; </a:t>
            </a:r>
            <a:r>
              <a:rPr lang="el-GR" dirty="0" err="1"/>
              <a:t>αμμόρφωτους</a:t>
            </a:r>
            <a:r>
              <a:rPr lang="el-GR" dirty="0"/>
              <a:t>» (λόγιος πατερναλισμός)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l-GR" dirty="0"/>
              <a:t>Εκδόσεις στα γαλλικά μέχρι το 1550: προσευχητάρια, εκλαϊκευτικοί θρησκευτικοί διαλογισμοί, βίοι αγίων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l-GR" dirty="0"/>
              <a:t>Εμμονή στη στεγανοποίηση των θεολογικών διαμαχών, αλλά και συνειδητοποίηση της δύναμης του έντυπου λόγου στην ανάπτυξη στενής, διαλογικής σχέσης ανάμεσα σε συγγραφέα &amp; αναγνώστη. </a:t>
            </a:r>
            <a:r>
              <a:rPr lang="el-GR" dirty="0" err="1"/>
              <a:t>Nicole</a:t>
            </a:r>
            <a:r>
              <a:rPr lang="el-GR" dirty="0"/>
              <a:t> </a:t>
            </a:r>
            <a:r>
              <a:rPr lang="el-GR" dirty="0" err="1"/>
              <a:t>Grenier</a:t>
            </a:r>
            <a:r>
              <a:rPr lang="el-GR" dirty="0"/>
              <a:t>, </a:t>
            </a:r>
            <a:r>
              <a:rPr lang="el-GR" dirty="0" err="1"/>
              <a:t>Contre</a:t>
            </a:r>
            <a:r>
              <a:rPr lang="el-GR" dirty="0"/>
              <a:t> </a:t>
            </a:r>
            <a:r>
              <a:rPr lang="el-GR" dirty="0" err="1"/>
              <a:t>les</a:t>
            </a:r>
            <a:r>
              <a:rPr lang="el-GR" dirty="0"/>
              <a:t> </a:t>
            </a:r>
            <a:r>
              <a:rPr lang="el-GR" dirty="0" err="1"/>
              <a:t>tenebrions</a:t>
            </a:r>
            <a:r>
              <a:rPr lang="el-GR" dirty="0"/>
              <a:t> </a:t>
            </a:r>
            <a:r>
              <a:rPr lang="el-GR" dirty="0" err="1"/>
              <a:t>lumiere</a:t>
            </a:r>
            <a:r>
              <a:rPr lang="el-GR" dirty="0"/>
              <a:t> </a:t>
            </a:r>
            <a:r>
              <a:rPr lang="el-GR" dirty="0" err="1"/>
              <a:t>evangelique</a:t>
            </a:r>
            <a:r>
              <a:rPr lang="el-GR" dirty="0"/>
              <a:t>, 1535, απάντηση στον </a:t>
            </a:r>
            <a:r>
              <a:rPr lang="el-GR" dirty="0" err="1"/>
              <a:t>Marcourt</a:t>
            </a:r>
            <a:r>
              <a:rPr lang="el-GR" dirty="0"/>
              <a:t>, ανάλυση δόγματος αληθούς παρουσίας</a:t>
            </a:r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5945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464496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l-GR" sz="2400" dirty="0"/>
              <a:t>Απολογίες Σφαγής Αγίου Βαρθολομαίου</a:t>
            </a:r>
            <a:r>
              <a:rPr lang="en-US" sz="2400" dirty="0"/>
              <a:t>.</a:t>
            </a:r>
            <a:endParaRPr lang="el-GR" sz="24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l-GR" sz="2400" dirty="0"/>
              <a:t>Χρονικά συμβάντων</a:t>
            </a:r>
            <a:r>
              <a:rPr lang="en-US" sz="2400" dirty="0"/>
              <a:t>.</a:t>
            </a:r>
            <a:endParaRPr lang="el-GR" sz="24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l-GR" sz="2400" dirty="0"/>
              <a:t>Χιμαιρική επιδίωξη αναγκαστικής συνύπαρξης θρησκειών, βασική αιτία πολέμων (</a:t>
            </a:r>
            <a:r>
              <a:rPr lang="el-GR" sz="2400" dirty="0" err="1"/>
              <a:t>discours</a:t>
            </a:r>
            <a:r>
              <a:rPr lang="el-GR" sz="2400" dirty="0"/>
              <a:t> </a:t>
            </a:r>
            <a:r>
              <a:rPr lang="el-GR" sz="2400" dirty="0" err="1"/>
              <a:t>sur</a:t>
            </a:r>
            <a:r>
              <a:rPr lang="el-GR" sz="2400" dirty="0"/>
              <a:t> </a:t>
            </a:r>
            <a:r>
              <a:rPr lang="el-GR" sz="2400" dirty="0" err="1"/>
              <a:t>les</a:t>
            </a:r>
            <a:r>
              <a:rPr lang="el-GR" sz="2400" dirty="0"/>
              <a:t> </a:t>
            </a:r>
            <a:r>
              <a:rPr lang="el-GR" sz="2400" dirty="0" err="1"/>
              <a:t>cause</a:t>
            </a:r>
            <a:r>
              <a:rPr lang="el-GR" sz="2400" dirty="0"/>
              <a:t> de </a:t>
            </a:r>
            <a:r>
              <a:rPr lang="el-GR" sz="2400" dirty="0" err="1"/>
              <a:t>l’execution</a:t>
            </a:r>
            <a:r>
              <a:rPr lang="el-GR" sz="2400" dirty="0"/>
              <a:t> </a:t>
            </a:r>
            <a:r>
              <a:rPr lang="el-GR" sz="2400" dirty="0" err="1"/>
              <a:t>faites</a:t>
            </a:r>
            <a:r>
              <a:rPr lang="el-GR" sz="2400" dirty="0"/>
              <a:t> es </a:t>
            </a:r>
            <a:r>
              <a:rPr lang="el-GR" sz="2400" dirty="0" err="1"/>
              <a:t>personnes</a:t>
            </a:r>
            <a:r>
              <a:rPr lang="el-GR" sz="2400" dirty="0"/>
              <a:t>… 1572, </a:t>
            </a:r>
            <a:r>
              <a:rPr lang="el-GR" sz="2400" dirty="0" err="1"/>
              <a:t>La</a:t>
            </a:r>
            <a:r>
              <a:rPr lang="el-GR" sz="2400" dirty="0"/>
              <a:t> </a:t>
            </a:r>
            <a:r>
              <a:rPr lang="el-GR" sz="2400" dirty="0" err="1"/>
              <a:t>singerie</a:t>
            </a:r>
            <a:r>
              <a:rPr lang="el-GR" sz="2400" dirty="0"/>
              <a:t> des </a:t>
            </a:r>
            <a:r>
              <a:rPr lang="el-GR" sz="2400" dirty="0" err="1"/>
              <a:t>Huguenots</a:t>
            </a:r>
            <a:r>
              <a:rPr lang="el-GR" sz="2400" dirty="0"/>
              <a:t>… 1574)</a:t>
            </a:r>
            <a:r>
              <a:rPr lang="en-US" sz="2400" dirty="0"/>
              <a:t>.</a:t>
            </a:r>
            <a:r>
              <a:rPr lang="el-GR" sz="2400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l-GR" sz="2400" dirty="0" err="1" smtClean="0"/>
              <a:t>Ουγενότοι</a:t>
            </a:r>
            <a:r>
              <a:rPr lang="el-GR" sz="2400" dirty="0"/>
              <a:t>, δολοπλόκοι, προδότες, στασιαστές, αμυντική αντίδραση Καρόλου Θ΄&amp; Παριζιάνων</a:t>
            </a:r>
            <a:r>
              <a:rPr lang="en-US" sz="2400" dirty="0"/>
              <a:t>.</a:t>
            </a:r>
            <a:endParaRPr lang="el-GR" sz="24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l-GR" sz="2400" dirty="0"/>
              <a:t>Θεϊκή τιμωρία στον </a:t>
            </a:r>
            <a:r>
              <a:rPr lang="el-GR" sz="2400" dirty="0" err="1"/>
              <a:t>αρχι-συνομώτη</a:t>
            </a:r>
            <a:r>
              <a:rPr lang="el-GR" sz="2400" dirty="0"/>
              <a:t> </a:t>
            </a:r>
            <a:r>
              <a:rPr lang="el-GR" sz="2400" dirty="0" err="1"/>
              <a:t>Coligny</a:t>
            </a:r>
            <a:r>
              <a:rPr lang="el-GR" sz="2400" dirty="0"/>
              <a:t>, προδότη &amp; διαφθορέα της γαλλικής αριστοκρατίας</a:t>
            </a:r>
            <a:r>
              <a:rPr lang="en-US" sz="2400" dirty="0"/>
              <a:t>.</a:t>
            </a:r>
            <a:endParaRPr lang="el-GR" sz="24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l-GR" sz="2400" dirty="0"/>
              <a:t>Ομολογίες ανανηψάντων Καλβινιστών (</a:t>
            </a:r>
            <a:r>
              <a:rPr lang="el-GR" sz="2400" dirty="0" err="1"/>
              <a:t>Pierre</a:t>
            </a:r>
            <a:r>
              <a:rPr lang="el-GR" sz="2400" dirty="0"/>
              <a:t> </a:t>
            </a:r>
            <a:r>
              <a:rPr lang="el-GR" sz="2400" dirty="0" err="1"/>
              <a:t>Charpenier</a:t>
            </a:r>
            <a:r>
              <a:rPr lang="el-GR" sz="2400" dirty="0"/>
              <a:t>, </a:t>
            </a:r>
            <a:r>
              <a:rPr lang="el-GR" sz="2400" dirty="0" err="1"/>
              <a:t>Hugues</a:t>
            </a:r>
            <a:r>
              <a:rPr lang="el-GR" sz="2400" dirty="0"/>
              <a:t> </a:t>
            </a:r>
            <a:r>
              <a:rPr lang="el-GR" sz="2400" dirty="0" err="1"/>
              <a:t>Sureau</a:t>
            </a:r>
            <a:r>
              <a:rPr lang="el-GR" sz="2400" dirty="0"/>
              <a:t> </a:t>
            </a:r>
            <a:r>
              <a:rPr lang="el-GR" sz="2400" dirty="0" err="1"/>
              <a:t>du</a:t>
            </a:r>
            <a:r>
              <a:rPr lang="el-GR" sz="2400" dirty="0"/>
              <a:t> </a:t>
            </a:r>
            <a:r>
              <a:rPr lang="el-GR" sz="2400" dirty="0" err="1"/>
              <a:t>Rosier</a:t>
            </a:r>
            <a:r>
              <a:rPr lang="el-GR" sz="2400" dirty="0"/>
              <a:t>)</a:t>
            </a:r>
            <a:r>
              <a:rPr lang="en-US" sz="2400" dirty="0"/>
              <a:t>.</a:t>
            </a:r>
            <a:endParaRPr lang="el-GR" sz="24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l-GR" dirty="0"/>
          </a:p>
          <a:p>
            <a:pPr marL="0" indent="0">
              <a:buNone/>
            </a:pPr>
            <a:endParaRPr lang="el-GR" dirty="0"/>
          </a:p>
        </p:txBody>
      </p:sp>
      <p:sp>
        <p:nvSpPr>
          <p:cNvPr id="4" name="Ορθογώνιο 3"/>
          <p:cNvSpPr/>
          <p:nvPr/>
        </p:nvSpPr>
        <p:spPr>
          <a:xfrm>
            <a:off x="0" y="116632"/>
            <a:ext cx="85226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4000" dirty="0">
                <a:solidFill>
                  <a:srgbClr val="5075BC"/>
                </a:solidFill>
              </a:rPr>
              <a:t>Έντυπος λόγος &lt; &gt; προφορική </a:t>
            </a:r>
            <a:r>
              <a:rPr lang="el-GR" sz="4000" dirty="0" smtClean="0">
                <a:solidFill>
                  <a:srgbClr val="5075BC"/>
                </a:solidFill>
              </a:rPr>
              <a:t>φημολογία 3</a:t>
            </a:r>
            <a:endParaRPr lang="el-GR" sz="4000" dirty="0">
              <a:solidFill>
                <a:srgbClr val="5075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87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ΚΑΘΟΛΙΚΗ ΑΝΤΕΠΙΘΕΣΗ, </a:t>
            </a:r>
            <a:r>
              <a:rPr lang="el-GR" dirty="0" smtClean="0"/>
              <a:t>1560-1574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156" y="1556792"/>
            <a:ext cx="8229600" cy="4968552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l-GR" sz="2400" dirty="0" smtClean="0"/>
              <a:t>Αναζωπύρωση </a:t>
            </a:r>
            <a:r>
              <a:rPr lang="el-GR" sz="2400" dirty="0"/>
              <a:t>λαϊκής θρησκευτικότητας</a:t>
            </a:r>
            <a:r>
              <a:rPr lang="en-US" sz="2400" dirty="0"/>
              <a:t>.</a:t>
            </a:r>
            <a:endParaRPr lang="el-GR" sz="24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l-GR" sz="2400" dirty="0"/>
              <a:t>Πολλαπλασιασμός λιτανειών, </a:t>
            </a:r>
            <a:r>
              <a:rPr lang="el-GR" sz="2400" dirty="0" err="1"/>
              <a:t>προσκυνηματικών</a:t>
            </a:r>
            <a:r>
              <a:rPr lang="el-GR" sz="2400" dirty="0"/>
              <a:t> κινημάτων, </a:t>
            </a:r>
            <a:r>
              <a:rPr lang="el-GR" sz="2400" dirty="0" err="1"/>
              <a:t>ευχαριστηριακών</a:t>
            </a:r>
            <a:r>
              <a:rPr lang="el-GR" sz="2400" dirty="0"/>
              <a:t> αδελφοτήτων</a:t>
            </a:r>
            <a:r>
              <a:rPr lang="en-US" sz="2400" dirty="0"/>
              <a:t>.</a:t>
            </a:r>
            <a:endParaRPr lang="el-GR" sz="24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l-GR" sz="2400" dirty="0"/>
              <a:t>Προβολή κύρους μακραίωνης θρησκευτικής παράδοσης Καθολικισμού (θρησκεία των προγόνων)</a:t>
            </a:r>
            <a:r>
              <a:rPr lang="en-US" sz="2400" dirty="0"/>
              <a:t>.</a:t>
            </a:r>
            <a:endParaRPr lang="el-GR" sz="24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l-GR" sz="2400" dirty="0"/>
              <a:t>Στρατιωτική </a:t>
            </a:r>
            <a:r>
              <a:rPr lang="el-GR" sz="2400" dirty="0"/>
              <a:t>κινητοποίηση Προτεσταντών, ακύρωσε την «ευαγγελική» φύση της εκστρατείας </a:t>
            </a:r>
            <a:r>
              <a:rPr lang="el-GR" sz="2400" dirty="0"/>
              <a:t>τους</a:t>
            </a:r>
            <a:r>
              <a:rPr lang="en-US" sz="2400" dirty="0"/>
              <a:t>.</a:t>
            </a:r>
            <a:endParaRPr lang="el-GR" sz="24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l-GR" sz="2400" dirty="0"/>
              <a:t>Ξενοφοβία</a:t>
            </a:r>
            <a:r>
              <a:rPr lang="en-US" sz="2400" dirty="0"/>
              <a:t>.</a:t>
            </a:r>
            <a:endParaRPr lang="el-GR" sz="24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l-GR" sz="2400" dirty="0"/>
              <a:t>Εκμετάλλευση παραδοσιακής θεώρησης γαλλικής μοναρχίας ως θεματοφύλακα της Καθολικής </a:t>
            </a:r>
            <a:r>
              <a:rPr lang="el-GR" sz="2400" dirty="0"/>
              <a:t>πίστης</a:t>
            </a:r>
            <a:r>
              <a:rPr lang="en-US" sz="2400" dirty="0"/>
              <a:t>.</a:t>
            </a:r>
            <a:endParaRPr lang="el-GR" sz="24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l-GR" sz="2400" dirty="0"/>
              <a:t>Ειρήνη με αιρετικούς = πόλεμος εναντίον του </a:t>
            </a:r>
            <a:r>
              <a:rPr lang="el-GR" sz="2400" dirty="0"/>
              <a:t>Θεού</a:t>
            </a:r>
            <a:r>
              <a:rPr lang="en-US" sz="2400" dirty="0"/>
              <a:t>.</a:t>
            </a:r>
            <a:endParaRPr lang="el-GR" sz="24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l-GR" sz="2400" dirty="0" err="1"/>
              <a:t>Melchior</a:t>
            </a:r>
            <a:r>
              <a:rPr lang="el-GR" sz="2400" dirty="0"/>
              <a:t> de </a:t>
            </a:r>
            <a:r>
              <a:rPr lang="el-GR" sz="2400" dirty="0" err="1"/>
              <a:t>Flavin</a:t>
            </a:r>
            <a:r>
              <a:rPr lang="el-GR" sz="2400" dirty="0"/>
              <a:t>, </a:t>
            </a:r>
            <a:r>
              <a:rPr lang="el-GR" sz="2400" dirty="0" err="1"/>
              <a:t>Remonstrance</a:t>
            </a:r>
            <a:r>
              <a:rPr lang="el-GR" sz="2400" dirty="0"/>
              <a:t> de </a:t>
            </a:r>
            <a:r>
              <a:rPr lang="el-GR" sz="2400" dirty="0" err="1"/>
              <a:t>la</a:t>
            </a:r>
            <a:r>
              <a:rPr lang="el-GR" sz="2400" dirty="0"/>
              <a:t> </a:t>
            </a:r>
            <a:r>
              <a:rPr lang="el-GR" sz="2400" dirty="0" err="1"/>
              <a:t>vraie</a:t>
            </a:r>
            <a:r>
              <a:rPr lang="el-GR" sz="2400" dirty="0"/>
              <a:t> </a:t>
            </a:r>
            <a:r>
              <a:rPr lang="el-GR" sz="2400" dirty="0" err="1"/>
              <a:t>religion</a:t>
            </a:r>
            <a:r>
              <a:rPr lang="el-GR" sz="2400" dirty="0"/>
              <a:t> 1562, «η θρησκεία μπορεί να ζήσει δίχως το βασίλειο, όμως το βασίλειο δεν μπορεί να επιβιώσει δίχως τη θρησκεία</a:t>
            </a:r>
            <a:r>
              <a:rPr lang="el-GR" sz="2400" dirty="0"/>
              <a:t>»</a:t>
            </a:r>
            <a:r>
              <a:rPr lang="en-US" sz="2400" dirty="0"/>
              <a:t>.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21630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836712"/>
            <a:ext cx="6912768" cy="51845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887924" y="265345"/>
            <a:ext cx="1512168" cy="5713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/>
              <a:t>9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136303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Ο πόλεμος της ακραίας καθολικής Λίγκας</a:t>
            </a:r>
            <a:r>
              <a:rPr lang="el-GR" dirty="0" smtClean="0"/>
              <a:t>,</a:t>
            </a:r>
            <a:r>
              <a:rPr lang="en-US" dirty="0" smtClean="0"/>
              <a:t> </a:t>
            </a:r>
            <a:r>
              <a:rPr lang="el-GR" dirty="0" smtClean="0"/>
              <a:t>1576</a:t>
            </a:r>
            <a:r>
              <a:rPr lang="el-GR" dirty="0"/>
              <a:t>, 1585-1594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156" y="1711349"/>
            <a:ext cx="8229600" cy="452596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l-GR" sz="3100" dirty="0"/>
              <a:t>Ιδρυτικά κείμενα Λίγκας, 1576, ολοκληρωτικός θεοκρατικός λόγος &amp; νομιμοποίηση της μοναρχικής εξουσίας επάνω στη συναίνεση των </a:t>
            </a:r>
            <a:r>
              <a:rPr lang="el-GR" sz="3100" dirty="0" err="1"/>
              <a:t>États</a:t>
            </a:r>
            <a:r>
              <a:rPr lang="el-GR" sz="3100" dirty="0"/>
              <a:t> (πίεση στον Ερρίκο Γ΄</a:t>
            </a:r>
            <a:r>
              <a:rPr lang="el-GR" sz="3100" dirty="0" smtClean="0"/>
              <a:t>)</a:t>
            </a:r>
            <a:r>
              <a:rPr lang="en-US" sz="3100" dirty="0" smtClean="0"/>
              <a:t>.</a:t>
            </a:r>
            <a:endParaRPr lang="el-GR" sz="31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l-GR" sz="3100" b="1" dirty="0" smtClean="0"/>
              <a:t>Λίγκα 1585</a:t>
            </a:r>
            <a:r>
              <a:rPr lang="en-US" sz="3100" b="1" dirty="0" smtClean="0"/>
              <a:t>.</a:t>
            </a:r>
            <a:endParaRPr lang="el-GR" sz="3100" b="1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l-GR" sz="3100" dirty="0"/>
              <a:t>Καταστατικός Καθολικισμός, υπεράνω </a:t>
            </a:r>
            <a:r>
              <a:rPr lang="el-GR" sz="3100" dirty="0" err="1"/>
              <a:t>σαλικού</a:t>
            </a:r>
            <a:r>
              <a:rPr lang="el-GR" sz="3100" dirty="0"/>
              <a:t> </a:t>
            </a:r>
            <a:r>
              <a:rPr lang="el-GR" sz="3100" dirty="0" smtClean="0"/>
              <a:t>νόμου</a:t>
            </a:r>
            <a:r>
              <a:rPr lang="en-US" sz="3100" dirty="0" smtClean="0"/>
              <a:t>.</a:t>
            </a:r>
            <a:endParaRPr lang="el-GR" sz="31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l-GR" sz="3100" dirty="0"/>
              <a:t>Καταγγελία «δολίων συμβούλων» Ερρίκου Γ΄, πολιτικού παραγκωνισμού «μαχητών για τη σωτηρία της θρησκείας</a:t>
            </a:r>
            <a:r>
              <a:rPr lang="el-GR" sz="3100" dirty="0" smtClean="0"/>
              <a:t>»</a:t>
            </a:r>
            <a:r>
              <a:rPr lang="en-US" sz="3100" dirty="0" smtClean="0"/>
              <a:t>.</a:t>
            </a:r>
            <a:endParaRPr lang="el-GR" sz="31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l-GR" sz="3100" dirty="0"/>
              <a:t>Δημιουργία κλίματος πανικού με κυκλοφορία Συμφώνου του </a:t>
            </a:r>
            <a:r>
              <a:rPr lang="el-GR" sz="3100" dirty="0" err="1" smtClean="0"/>
              <a:t>Μαγδεβούργου</a:t>
            </a:r>
            <a:r>
              <a:rPr lang="en-US" sz="3100" dirty="0" smtClean="0"/>
              <a:t>.</a:t>
            </a:r>
            <a:endParaRPr lang="el-GR" sz="31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l-GR" sz="3100" dirty="0" smtClean="0"/>
              <a:t>«Διαρροή</a:t>
            </a:r>
            <a:r>
              <a:rPr lang="el-GR" sz="3100" dirty="0"/>
              <a:t>» παπικής βούλας αφορισμού Ερρίκου </a:t>
            </a:r>
            <a:r>
              <a:rPr lang="el-GR" sz="3100" dirty="0" smtClean="0"/>
              <a:t>Ναβάρας</a:t>
            </a:r>
            <a:r>
              <a:rPr lang="en-US" sz="3100" dirty="0" smtClean="0"/>
              <a:t>.</a:t>
            </a:r>
            <a:endParaRPr lang="el-GR" sz="3100" dirty="0"/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7512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47664" y="1052736"/>
            <a:ext cx="6336704" cy="47525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959932" y="481369"/>
            <a:ext cx="1620180" cy="57136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10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329743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692696"/>
            <a:ext cx="4683908" cy="604867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fr-FR" dirty="0"/>
              <a:t>Discours sur les calomnies imposées aux Princes et Seigneurs Catholiques 1588, </a:t>
            </a:r>
            <a:r>
              <a:rPr lang="el-GR" dirty="0"/>
              <a:t>πόλεμος εναντίον της αίρεσης = σωτηρία του </a:t>
            </a:r>
            <a:r>
              <a:rPr lang="el-GR" dirty="0" smtClean="0"/>
              <a:t>βασιλείου.</a:t>
            </a:r>
            <a:endParaRPr lang="el-GR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l-GR" dirty="0"/>
              <a:t>Εκστρατεία εσωτερικής μεταρρύθμισης βασιλείου και «επιστροφής στο δρόμο του Θεού» (</a:t>
            </a:r>
            <a:r>
              <a:rPr lang="fr-FR" dirty="0"/>
              <a:t>Articles de la </a:t>
            </a:r>
            <a:r>
              <a:rPr lang="fr-FR" dirty="0" err="1"/>
              <a:t>Saincte</a:t>
            </a:r>
            <a:r>
              <a:rPr lang="fr-FR" dirty="0"/>
              <a:t> Union</a:t>
            </a:r>
            <a:r>
              <a:rPr lang="fr-FR" dirty="0" smtClean="0"/>
              <a:t>)</a:t>
            </a:r>
            <a:r>
              <a:rPr lang="el-GR" dirty="0" smtClean="0"/>
              <a:t>.</a:t>
            </a:r>
            <a:endParaRPr lang="fr-FR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l-GR" dirty="0"/>
              <a:t>Επίθεση μίσους στον φαύλο και ανάξιο </a:t>
            </a:r>
            <a:r>
              <a:rPr lang="el-GR" dirty="0" smtClean="0"/>
              <a:t>βασιλιά.</a:t>
            </a:r>
            <a:endParaRPr lang="el-GR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fr-FR" dirty="0"/>
              <a:t>Histoire tragique… de Pierre </a:t>
            </a:r>
            <a:r>
              <a:rPr lang="fr-FR" dirty="0" err="1"/>
              <a:t>Gauerston</a:t>
            </a:r>
            <a:r>
              <a:rPr lang="fr-FR" dirty="0"/>
              <a:t> 1588 (Jean Boucher) </a:t>
            </a:r>
            <a:r>
              <a:rPr lang="el-GR" dirty="0"/>
              <a:t>επίθεση στον Δούκα του </a:t>
            </a:r>
            <a:r>
              <a:rPr lang="fr-FR" dirty="0" smtClean="0"/>
              <a:t>Épernon</a:t>
            </a:r>
            <a:r>
              <a:rPr lang="el-GR" dirty="0" smtClean="0"/>
              <a:t>.</a:t>
            </a:r>
            <a:endParaRPr lang="fr-FR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l-GR" dirty="0"/>
              <a:t>Χρήση αγγλικών παραδειγμάτων, αφετηρία ΕΚΤΕΛΕΣΗ ΜΑΡΙΑΣ ΣΤΙΟΥΑΡΤ (1587</a:t>
            </a:r>
            <a:r>
              <a:rPr lang="el-GR" dirty="0" smtClean="0"/>
              <a:t>).</a:t>
            </a:r>
            <a:endParaRPr lang="el-GR" dirty="0"/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836712"/>
            <a:ext cx="3566469" cy="49686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Θέση κειμένου 1"/>
          <p:cNvSpPr txBox="1">
            <a:spLocks/>
          </p:cNvSpPr>
          <p:nvPr/>
        </p:nvSpPr>
        <p:spPr>
          <a:xfrm>
            <a:off x="6156176" y="265345"/>
            <a:ext cx="1728192" cy="5713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1</a:t>
            </a:r>
            <a:r>
              <a:rPr lang="en-US" sz="2800" dirty="0" smtClean="0"/>
              <a:t>1.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115727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980728"/>
            <a:ext cx="4032448" cy="4248472"/>
          </a:xfrm>
        </p:spPr>
        <p:txBody>
          <a:bodyPr>
            <a:normAutofit fontScale="77500" lnSpcReduction="20000"/>
          </a:bodyPr>
          <a:lstStyle/>
          <a:p>
            <a:r>
              <a:rPr lang="el-GR" sz="3100" dirty="0"/>
              <a:t>12 </a:t>
            </a:r>
            <a:r>
              <a:rPr lang="el-GR" sz="3100" dirty="0" smtClean="0"/>
              <a:t>Μαΐου </a:t>
            </a:r>
            <a:r>
              <a:rPr lang="el-GR" sz="3100" dirty="0"/>
              <a:t>1588, «ΗΜΕΡΑ ΤΩΝ ΟΔΟΦΡΑΓΜΑΤΩΝ</a:t>
            </a:r>
            <a:r>
              <a:rPr lang="el-GR" sz="3100" dirty="0" smtClean="0"/>
              <a:t>».</a:t>
            </a:r>
            <a:endParaRPr lang="el-GR" sz="3100" dirty="0"/>
          </a:p>
          <a:p>
            <a:r>
              <a:rPr lang="fr-FR" sz="3100" dirty="0"/>
              <a:t>Discours </a:t>
            </a:r>
            <a:r>
              <a:rPr lang="fr-FR" sz="3100" dirty="0" smtClean="0"/>
              <a:t>véritable </a:t>
            </a:r>
            <a:r>
              <a:rPr lang="fr-FR" sz="3100" dirty="0"/>
              <a:t>sur ce qui est arrive a Paris le </a:t>
            </a:r>
            <a:r>
              <a:rPr lang="fr-FR" sz="3100" dirty="0" smtClean="0"/>
              <a:t>douzième </a:t>
            </a:r>
            <a:r>
              <a:rPr lang="fr-FR" sz="3100" dirty="0"/>
              <a:t>de May, </a:t>
            </a:r>
            <a:r>
              <a:rPr lang="fr-FR" sz="3100" dirty="0" smtClean="0"/>
              <a:t>1588</a:t>
            </a:r>
            <a:r>
              <a:rPr lang="el-GR" sz="3100" dirty="0" smtClean="0"/>
              <a:t>.</a:t>
            </a:r>
            <a:endParaRPr lang="fr-FR" sz="3100" dirty="0"/>
          </a:p>
          <a:p>
            <a:r>
              <a:rPr lang="el-GR" sz="3100" dirty="0"/>
              <a:t>Αντίδραση στο σχέδιο του </a:t>
            </a:r>
            <a:r>
              <a:rPr lang="fr-FR" sz="3100" dirty="0"/>
              <a:t>Épernon </a:t>
            </a:r>
            <a:r>
              <a:rPr lang="el-GR" sz="3100" dirty="0"/>
              <a:t>να εξοντώσει την Καθολική </a:t>
            </a:r>
            <a:r>
              <a:rPr lang="el-GR" sz="3100" dirty="0" smtClean="0"/>
              <a:t>ηγεσία.</a:t>
            </a:r>
            <a:endParaRPr lang="el-GR" sz="3100" dirty="0"/>
          </a:p>
          <a:p>
            <a:r>
              <a:rPr lang="el-GR" sz="3100" dirty="0"/>
              <a:t>Φυγή βασιλιά, προσβολή στην τιμή των Καθολικών υπηκόων </a:t>
            </a:r>
            <a:r>
              <a:rPr lang="el-GR" sz="3100" dirty="0" smtClean="0"/>
              <a:t>του.</a:t>
            </a:r>
            <a:endParaRPr lang="el-GR" sz="3100" dirty="0"/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836712"/>
            <a:ext cx="3076038" cy="53735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Θέση κειμένου 1"/>
          <p:cNvSpPr txBox="1">
            <a:spLocks/>
          </p:cNvSpPr>
          <p:nvPr/>
        </p:nvSpPr>
        <p:spPr>
          <a:xfrm>
            <a:off x="6156176" y="265345"/>
            <a:ext cx="1728192" cy="5713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1</a:t>
            </a:r>
            <a:r>
              <a:rPr lang="en-US" sz="2800" dirty="0" smtClean="0"/>
              <a:t>2.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283240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2497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Πανεπιστήμιο Αθηνών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64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400" dirty="0" smtClean="0"/>
              <a:t>Σημειώματα</a:t>
            </a:r>
            <a:endParaRPr lang="el-GR" sz="4400" dirty="0"/>
          </a:p>
        </p:txBody>
      </p:sp>
    </p:spTree>
    <p:extLst>
      <p:ext uri="{BB962C8B-B14F-4D97-AF65-F5344CB8AC3E}">
        <p14:creationId xmlns:p14="http://schemas.microsoft.com/office/powerpoint/2010/main" val="320401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1196752"/>
            <a:ext cx="3816424" cy="46566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779912" y="622622"/>
            <a:ext cx="1512168" cy="5713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1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162136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Ιστορικού </a:t>
            </a:r>
            <a:r>
              <a:rPr lang="el-GR" dirty="0" smtClean="0"/>
              <a:t>Εκδόσεων</a:t>
            </a:r>
            <a:r>
              <a:rPr lang="en-US" dirty="0" smtClean="0"/>
              <a:t> </a:t>
            </a:r>
            <a:r>
              <a:rPr lang="el-GR" dirty="0" smtClean="0"/>
              <a:t>Έργου</a:t>
            </a:r>
            <a:endParaRPr lang="el-G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4220" y="1556792"/>
            <a:ext cx="858625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/>
              <a:t>Το παρόν έργο αποτελεί την έκδοση </a:t>
            </a:r>
            <a:r>
              <a:rPr lang="en-US" sz="2000" dirty="0"/>
              <a:t>1.0</a:t>
            </a:r>
            <a:r>
              <a:rPr lang="el-GR" sz="2000" dirty="0"/>
              <a:t>. </a:t>
            </a:r>
            <a:endParaRPr lang="en-US" sz="2000" dirty="0"/>
          </a:p>
          <a:p>
            <a:pPr marL="0" indent="0">
              <a:buNone/>
            </a:pPr>
            <a:r>
              <a:rPr lang="el-GR" sz="2000" dirty="0"/>
              <a:t>Έχουν προηγηθεί οι κάτωθι εκδόσεις:</a:t>
            </a:r>
          </a:p>
          <a:p>
            <a:pPr lvl="0"/>
            <a:r>
              <a:rPr lang="el-GR" sz="2000" dirty="0"/>
              <a:t>Έκδοση </a:t>
            </a:r>
            <a:r>
              <a:rPr lang="el-GR" sz="2000" dirty="0" smtClean="0"/>
              <a:t>διαθέσιμη </a:t>
            </a:r>
            <a:r>
              <a:rPr lang="el-GR" sz="2000" dirty="0"/>
              <a:t>εδώ. </a:t>
            </a:r>
            <a:r>
              <a:rPr lang="fr-FR" sz="2000" dirty="0">
                <a:solidFill>
                  <a:prstClr val="black"/>
                </a:solidFill>
                <a:hlinkClick r:id="rId3"/>
              </a:rPr>
              <a:t>http://eclass.uoa.gr/courses/ARCH</a:t>
            </a:r>
            <a:r>
              <a:rPr lang="el-GR" sz="2000" dirty="0">
                <a:solidFill>
                  <a:prstClr val="black"/>
                </a:solidFill>
                <a:hlinkClick r:id="rId3"/>
              </a:rPr>
              <a:t>213</a:t>
            </a:r>
            <a:r>
              <a:rPr lang="el-GR" sz="2000" dirty="0" smtClean="0">
                <a:solidFill>
                  <a:srgbClr val="92D050"/>
                </a:solidFill>
              </a:rPr>
              <a:t> </a:t>
            </a:r>
            <a:endParaRPr lang="el-GR" sz="2000" dirty="0">
              <a:solidFill>
                <a:srgbClr val="92D050"/>
              </a:solidFill>
            </a:endParaRP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07067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Copyright </a:t>
            </a:r>
            <a:r>
              <a:rPr lang="el-GR" sz="2000" dirty="0" err="1" smtClean="0"/>
              <a:t>Εθνικόν</a:t>
            </a:r>
            <a:r>
              <a:rPr lang="el-GR" sz="2000" dirty="0" smtClean="0"/>
              <a:t> και </a:t>
            </a:r>
            <a:r>
              <a:rPr lang="el-GR" sz="2000" dirty="0" err="1" smtClean="0"/>
              <a:t>Καποδιστριακόν</a:t>
            </a:r>
            <a:r>
              <a:rPr lang="el-GR" sz="2000" dirty="0" smtClean="0"/>
              <a:t> </a:t>
            </a:r>
            <a:r>
              <a:rPr lang="el-GR" sz="2000" dirty="0" err="1" smtClean="0"/>
              <a:t>Πανεπιστήμιον</a:t>
            </a:r>
            <a:r>
              <a:rPr lang="el-GR" sz="2000" dirty="0" smtClean="0"/>
              <a:t> Αθηνών 2014. Κώστας </a:t>
            </a:r>
            <a:r>
              <a:rPr lang="el-GR" sz="2000" dirty="0" err="1" smtClean="0"/>
              <a:t>Γαγανάκης</a:t>
            </a:r>
            <a:r>
              <a:rPr lang="el-GR" sz="2000" dirty="0"/>
              <a:t>. </a:t>
            </a:r>
            <a:r>
              <a:rPr lang="el-GR" sz="2000" dirty="0"/>
              <a:t>«Μάθημα: II64 Νεότερη Ευρωπαϊκή Ιστορία ΙΙ. Ενότητα 2α: Η καθολική εμπλοκή στον πόλεμο των λέξεων, 1540-1572». </a:t>
            </a:r>
            <a:r>
              <a:rPr lang="el-GR" sz="2000" dirty="0"/>
              <a:t>Έκδοση: </a:t>
            </a:r>
            <a:r>
              <a:rPr lang="el-GR" sz="2000" dirty="0" smtClean="0"/>
              <a:t>1.0</a:t>
            </a:r>
            <a:r>
              <a:rPr lang="el-GR" sz="2000" dirty="0"/>
              <a:t>. Αθήνα </a:t>
            </a:r>
            <a:r>
              <a:rPr lang="el-GR" sz="2000" dirty="0" smtClean="0"/>
              <a:t>2014. </a:t>
            </a:r>
            <a:r>
              <a:rPr lang="el-GR" sz="2000" dirty="0"/>
              <a:t>Διαθέσιμο από τη δικτυακή </a:t>
            </a:r>
            <a:r>
              <a:rPr lang="el-GR" sz="2000" dirty="0" smtClean="0"/>
              <a:t>διεύθυνση: </a:t>
            </a:r>
            <a:r>
              <a:rPr lang="fr-FR" sz="2000" dirty="0">
                <a:solidFill>
                  <a:prstClr val="black"/>
                </a:solidFill>
                <a:hlinkClick r:id="rId3"/>
              </a:rPr>
              <a:t>http://opencourses.uoa.gr/courses/ARCH8</a:t>
            </a:r>
            <a:r>
              <a:rPr lang="fr-FR" sz="2000" dirty="0" smtClean="0">
                <a:solidFill>
                  <a:prstClr val="black"/>
                </a:solidFill>
                <a:hlinkClick r:id="rId3"/>
              </a:rPr>
              <a:t>/</a:t>
            </a:r>
            <a:r>
              <a:rPr lang="fr-FR" sz="2000" dirty="0" smtClean="0">
                <a:solidFill>
                  <a:prstClr val="black"/>
                </a:solidFill>
              </a:rPr>
              <a:t> </a:t>
            </a:r>
            <a:endParaRPr lang="el-GR" sz="2000" dirty="0" smtClean="0"/>
          </a:p>
          <a:p>
            <a:pPr marL="0" indent="0">
              <a:buNone/>
            </a:pPr>
            <a:endParaRPr lang="el-GR" sz="2000" dirty="0"/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10778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764704"/>
            <a:ext cx="8928992" cy="14401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2000" dirty="0" err="1"/>
              <a:t>κ.λ.π</a:t>
            </a:r>
            <a:r>
              <a:rPr lang="el-GR" sz="2000" dirty="0"/>
              <a:t>.,  τα οποία εμπεριέχονται σε αυτό και τα οποία αναφέρονται μαζί με τους όρους χρήσης τους στο «Σημείωμα Χρήσης Έργων Τρίτων</a:t>
            </a:r>
            <a:r>
              <a:rPr lang="el-GR" sz="2000" dirty="0" smtClean="0"/>
              <a:t>».                     </a:t>
            </a:r>
          </a:p>
          <a:p>
            <a:pPr marL="0" indent="0">
              <a:buNone/>
            </a:pPr>
            <a:endParaRPr lang="el-GR" sz="2000" dirty="0"/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670" y="2420888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504" y="2924944"/>
            <a:ext cx="9036496" cy="345638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[1] http://creativecommons.org/licenses/by-nc-sa/4.0/ </a:t>
            </a:r>
            <a:endParaRPr lang="en-US" smtClean="0">
              <a:solidFill>
                <a:prstClr val="black"/>
              </a:solidFill>
            </a:endParaRPr>
          </a:p>
          <a:p>
            <a:endParaRPr lang="el-GR" dirty="0">
              <a:solidFill>
                <a:prstClr val="black"/>
              </a:solidFill>
            </a:endParaRPr>
          </a:p>
          <a:p>
            <a:r>
              <a:rPr lang="el-GR" dirty="0">
                <a:solidFill>
                  <a:prstClr val="black"/>
                </a:solidFill>
              </a:rPr>
              <a:t>Ως </a:t>
            </a:r>
            <a:r>
              <a:rPr lang="el-GR" b="1" dirty="0">
                <a:solidFill>
                  <a:prstClr val="black"/>
                </a:solidFill>
              </a:rPr>
              <a:t>Μη Εμπορική</a:t>
            </a:r>
            <a:r>
              <a:rPr lang="el-GR" dirty="0">
                <a:solidFill>
                  <a:prstClr val="black"/>
                </a:solidFill>
              </a:rPr>
              <a:t> ορίζεται η χρήση: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</a:rPr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>
                <a:solidFill>
                  <a:prstClr val="black"/>
                </a:solidFill>
              </a:rPr>
              <a:t>αδειοδόχο</a:t>
            </a:r>
            <a:endParaRPr lang="el-GR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</a:rPr>
              <a:t>που</a:t>
            </a:r>
            <a:r>
              <a:rPr lang="en-GB" dirty="0">
                <a:solidFill>
                  <a:prstClr val="black"/>
                </a:solidFill>
              </a:rPr>
              <a:t> </a:t>
            </a:r>
            <a:r>
              <a:rPr lang="el-GR" dirty="0">
                <a:solidFill>
                  <a:prstClr val="black"/>
                </a:solidFill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</a:rPr>
              <a:t>που</a:t>
            </a:r>
            <a:r>
              <a:rPr lang="en-GB" dirty="0">
                <a:solidFill>
                  <a:prstClr val="black"/>
                </a:solidFill>
              </a:rPr>
              <a:t> </a:t>
            </a:r>
            <a:r>
              <a:rPr lang="el-GR" dirty="0">
                <a:solidFill>
                  <a:prstClr val="black"/>
                </a:solidFill>
              </a:rPr>
              <a:t>δεν προσπορίζει στο διανομέα του έργου και</a:t>
            </a:r>
            <a:r>
              <a:rPr lang="en-GB" dirty="0">
                <a:solidFill>
                  <a:prstClr val="black"/>
                </a:solidFill>
              </a:rPr>
              <a:t> </a:t>
            </a:r>
            <a:r>
              <a:rPr lang="el-GR" dirty="0" err="1">
                <a:solidFill>
                  <a:prstClr val="black"/>
                </a:solidFill>
              </a:rPr>
              <a:t>αδειοδόχο</a:t>
            </a:r>
            <a:r>
              <a:rPr lang="en-GB" dirty="0">
                <a:solidFill>
                  <a:prstClr val="black"/>
                </a:solidFill>
              </a:rPr>
              <a:t> </a:t>
            </a:r>
            <a:r>
              <a:rPr lang="el-GR" dirty="0">
                <a:solidFill>
                  <a:prstClr val="black"/>
                </a:solidFill>
              </a:rPr>
              <a:t>έμμεσο οικονομικό όφελος (π.χ. διαφημίσεις) από την προβολή του έργου σε διαδικτυακό </a:t>
            </a:r>
            <a:r>
              <a:rPr lang="el-GR" dirty="0" smtClean="0">
                <a:solidFill>
                  <a:prstClr val="black"/>
                </a:solidFill>
              </a:rPr>
              <a:t>τόπο</a:t>
            </a:r>
            <a:endParaRPr lang="en-US" dirty="0" smtClean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dirty="0">
              <a:solidFill>
                <a:prstClr val="black"/>
              </a:solidFill>
            </a:endParaRPr>
          </a:p>
          <a:p>
            <a:r>
              <a:rPr lang="el-GR" dirty="0" smtClean="0">
                <a:solidFill>
                  <a:prstClr val="black"/>
                </a:solidFill>
              </a:rPr>
              <a:t>Ο </a:t>
            </a:r>
            <a:r>
              <a:rPr lang="el-GR" dirty="0">
                <a:solidFill>
                  <a:prstClr val="black"/>
                </a:solidFill>
              </a:rPr>
              <a:t>δικαιούχος μπορεί να παρέχει στον </a:t>
            </a:r>
            <a:r>
              <a:rPr lang="el-GR" dirty="0" err="1">
                <a:solidFill>
                  <a:prstClr val="black"/>
                </a:solidFill>
              </a:rPr>
              <a:t>αδειοδόχο</a:t>
            </a:r>
            <a:r>
              <a:rPr lang="el-GR" dirty="0">
                <a:solidFill>
                  <a:prstClr val="black"/>
                </a:solidFill>
              </a:rPr>
              <a:t> ξεχωριστή άδεια να χρησιμοποιεί το έργο για εμπορική χρήση, εφόσον αυτό του ζητηθεί</a:t>
            </a:r>
            <a:r>
              <a:rPr lang="el-GR" dirty="0" smtClean="0">
                <a:solidFill>
                  <a:prstClr val="black"/>
                </a:solidFill>
              </a:rPr>
              <a:t>.</a:t>
            </a:r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26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η </a:t>
            </a:r>
            <a:r>
              <a:rPr lang="en-US" sz="2000" dirty="0" err="1"/>
              <a:t>δήλωση</a:t>
            </a:r>
            <a:r>
              <a:rPr lang="en-US" sz="2000" dirty="0"/>
              <a:t> </a:t>
            </a:r>
            <a:r>
              <a:rPr lang="el-GR" sz="2000" dirty="0" err="1"/>
              <a:t>Δ</a:t>
            </a:r>
            <a:r>
              <a:rPr lang="en-US" sz="2000" dirty="0" smtClean="0"/>
              <a:t>ια</a:t>
            </a:r>
            <a:r>
              <a:rPr lang="en-US" sz="2000" dirty="0" err="1" smtClean="0"/>
              <a:t>τήρησης</a:t>
            </a:r>
            <a:r>
              <a:rPr lang="en-US" sz="2000" dirty="0" smtClean="0"/>
              <a:t>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91363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(</a:t>
            </a:r>
            <a:r>
              <a:rPr lang="en-US" dirty="0" smtClean="0"/>
              <a:t>1/3)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268760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των ακόλουθων έργων:</a:t>
            </a:r>
          </a:p>
          <a:p>
            <a:pPr marL="0" indent="0">
              <a:buNone/>
            </a:pPr>
            <a:r>
              <a:rPr lang="el-GR" sz="2000" b="1" dirty="0" smtClean="0"/>
              <a:t>Εικόνες/Σχήματα/Διαγράμματα</a:t>
            </a:r>
            <a:r>
              <a:rPr lang="en-US" sz="2000" b="1" dirty="0" smtClean="0"/>
              <a:t>/</a:t>
            </a:r>
            <a:r>
              <a:rPr lang="el-GR" sz="2000" b="1" dirty="0" smtClean="0"/>
              <a:t>Φωτογραφίες</a:t>
            </a:r>
          </a:p>
          <a:p>
            <a:pPr marL="0" indent="0">
              <a:buNone/>
            </a:pPr>
            <a:r>
              <a:rPr lang="el-GR" sz="2000" b="1" dirty="0" smtClean="0"/>
              <a:t>Εικόνα 1</a:t>
            </a:r>
            <a:r>
              <a:rPr lang="el-GR" sz="2000" b="1" dirty="0" smtClean="0"/>
              <a:t>:</a:t>
            </a:r>
            <a:r>
              <a:rPr lang="en-US" sz="2000" b="1" dirty="0" smtClean="0"/>
              <a:t> </a:t>
            </a:r>
            <a:r>
              <a:rPr lang="en-US" sz="2000" dirty="0" smtClean="0"/>
              <a:t>Copyrighted</a:t>
            </a:r>
            <a:endParaRPr lang="el-GR" sz="2000" dirty="0" smtClean="0"/>
          </a:p>
          <a:p>
            <a:pPr marL="0" indent="0">
              <a:buNone/>
            </a:pPr>
            <a:r>
              <a:rPr lang="el-GR" sz="2000" b="1" dirty="0"/>
              <a:t>Εικόνα </a:t>
            </a:r>
            <a:r>
              <a:rPr lang="el-GR" sz="2000" b="1" dirty="0" smtClean="0"/>
              <a:t>2</a:t>
            </a:r>
            <a:r>
              <a:rPr lang="el-GR" sz="2000" b="1" dirty="0" smtClean="0"/>
              <a:t>:</a:t>
            </a:r>
            <a:r>
              <a:rPr lang="en-US" sz="2000" dirty="0"/>
              <a:t> Copyrighted</a:t>
            </a:r>
            <a:endParaRPr lang="el-GR" sz="2000" dirty="0"/>
          </a:p>
          <a:p>
            <a:pPr marL="0" indent="0">
              <a:buNone/>
            </a:pPr>
            <a:r>
              <a:rPr lang="el-GR" sz="2000" b="1" dirty="0"/>
              <a:t>Εικόνα </a:t>
            </a:r>
            <a:r>
              <a:rPr lang="el-GR" sz="2000" b="1" dirty="0" smtClean="0"/>
              <a:t>3</a:t>
            </a:r>
            <a:r>
              <a:rPr lang="el-GR" sz="2000" b="1" dirty="0" smtClean="0"/>
              <a:t>:</a:t>
            </a:r>
            <a:r>
              <a:rPr lang="en-US" sz="2000" b="1" dirty="0"/>
              <a:t> </a:t>
            </a:r>
            <a:r>
              <a:rPr lang="en-US" sz="2000" dirty="0"/>
              <a:t>Copyrighted</a:t>
            </a:r>
            <a:endParaRPr lang="el-GR" sz="2000" dirty="0"/>
          </a:p>
          <a:p>
            <a:pPr marL="0" indent="0">
              <a:buNone/>
            </a:pPr>
            <a:r>
              <a:rPr lang="el-GR" sz="2000" b="1" dirty="0"/>
              <a:t>Εικόνα </a:t>
            </a:r>
            <a:r>
              <a:rPr lang="el-GR" sz="2000" b="1" dirty="0" smtClean="0"/>
              <a:t>4</a:t>
            </a:r>
            <a:r>
              <a:rPr lang="el-GR" sz="2000" b="1" dirty="0" smtClean="0"/>
              <a:t>:</a:t>
            </a:r>
            <a:r>
              <a:rPr lang="en-US" sz="2000" dirty="0"/>
              <a:t> Copyrighted</a:t>
            </a:r>
            <a:endParaRPr lang="el-GR" sz="2000" dirty="0"/>
          </a:p>
          <a:p>
            <a:pPr marL="0" indent="0">
              <a:buNone/>
            </a:pPr>
            <a:r>
              <a:rPr lang="el-GR" sz="2000" b="1" dirty="0"/>
              <a:t>Εικόνα </a:t>
            </a:r>
            <a:r>
              <a:rPr lang="el-GR" sz="2000" b="1" dirty="0" smtClean="0"/>
              <a:t>5</a:t>
            </a:r>
            <a:r>
              <a:rPr lang="el-GR" sz="2000" b="1" dirty="0" smtClean="0"/>
              <a:t>:</a:t>
            </a:r>
            <a:r>
              <a:rPr lang="en-US" sz="2000" b="1" dirty="0"/>
              <a:t> </a:t>
            </a:r>
            <a:r>
              <a:rPr lang="en-US" sz="2000" dirty="0"/>
              <a:t>Copyrighted</a:t>
            </a:r>
            <a:endParaRPr lang="el-GR" sz="2000" dirty="0"/>
          </a:p>
          <a:p>
            <a:pPr marL="0" indent="0">
              <a:buNone/>
            </a:pPr>
            <a:r>
              <a:rPr lang="el-GR" sz="2000" b="1" dirty="0"/>
              <a:t>Εικόνα </a:t>
            </a:r>
            <a:r>
              <a:rPr lang="el-GR" sz="2000" b="1" dirty="0" smtClean="0"/>
              <a:t>6</a:t>
            </a:r>
            <a:r>
              <a:rPr lang="el-GR" sz="2000" b="1" dirty="0" smtClean="0"/>
              <a:t>:</a:t>
            </a:r>
            <a:r>
              <a:rPr lang="en-US" sz="2000" dirty="0"/>
              <a:t> Copyrighted</a:t>
            </a:r>
            <a:endParaRPr lang="el-GR" sz="2000" dirty="0"/>
          </a:p>
          <a:p>
            <a:pPr marL="0" indent="0">
              <a:buNone/>
            </a:pPr>
            <a:r>
              <a:rPr lang="el-GR" sz="2000" b="1" dirty="0"/>
              <a:t>Εικόνα </a:t>
            </a:r>
            <a:r>
              <a:rPr lang="el-GR" sz="2000" b="1" dirty="0" smtClean="0"/>
              <a:t>7</a:t>
            </a:r>
            <a:r>
              <a:rPr lang="el-GR" sz="2000" b="1" dirty="0" smtClean="0"/>
              <a:t>:</a:t>
            </a:r>
            <a:r>
              <a:rPr lang="en-US" sz="2000" dirty="0"/>
              <a:t> </a:t>
            </a:r>
            <a:r>
              <a:rPr lang="en-US" sz="2000" dirty="0" smtClean="0"/>
              <a:t>Copyrighted</a:t>
            </a:r>
          </a:p>
          <a:p>
            <a:pPr marL="0" indent="0">
              <a:buNone/>
            </a:pPr>
            <a:r>
              <a:rPr lang="el-GR" sz="2000" b="1" dirty="0"/>
              <a:t>Εικόνα 8:</a:t>
            </a:r>
            <a:r>
              <a:rPr lang="en-US" sz="2000" dirty="0"/>
              <a:t> Copyrighted</a:t>
            </a:r>
            <a:endParaRPr lang="el-GR" sz="2000" dirty="0"/>
          </a:p>
          <a:p>
            <a:pPr marL="0" indent="0">
              <a:buNone/>
            </a:pPr>
            <a:r>
              <a:rPr lang="el-GR" sz="2000" b="1" dirty="0"/>
              <a:t>Εικόνα 9:</a:t>
            </a:r>
            <a:r>
              <a:rPr lang="en-US" sz="2000" dirty="0"/>
              <a:t> Copyrighted</a:t>
            </a:r>
            <a:endParaRPr lang="el-GR" sz="2000" dirty="0"/>
          </a:p>
          <a:p>
            <a:pPr marL="0" indent="0">
              <a:buNone/>
            </a:pP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78806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629" y="0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(</a:t>
            </a:r>
            <a:r>
              <a:rPr lang="el-GR" dirty="0" smtClean="0"/>
              <a:t>2</a:t>
            </a:r>
            <a:r>
              <a:rPr lang="en-US" dirty="0" smtClean="0"/>
              <a:t>/3)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268760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b="1" dirty="0"/>
              <a:t>Εικόνα 10:</a:t>
            </a:r>
            <a:r>
              <a:rPr lang="en-US" sz="2000" b="1" dirty="0"/>
              <a:t> </a:t>
            </a:r>
            <a:r>
              <a:rPr lang="en-US" sz="2000" dirty="0"/>
              <a:t>Copyrighted</a:t>
            </a:r>
            <a:endParaRPr lang="el-GR" sz="2000" dirty="0"/>
          </a:p>
          <a:p>
            <a:pPr marL="0" indent="0">
              <a:buNone/>
            </a:pPr>
            <a:r>
              <a:rPr lang="el-GR" sz="2000" b="1" dirty="0"/>
              <a:t>Εικόνα 11:</a:t>
            </a:r>
            <a:r>
              <a:rPr lang="en-US" sz="2000" b="1" dirty="0"/>
              <a:t> </a:t>
            </a:r>
            <a:r>
              <a:rPr lang="en-US" sz="2000" dirty="0"/>
              <a:t>Copyrighted</a:t>
            </a:r>
            <a:endParaRPr lang="el-GR" sz="2000" dirty="0"/>
          </a:p>
          <a:p>
            <a:pPr marL="0" indent="0">
              <a:buNone/>
            </a:pP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49631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(</a:t>
            </a:r>
            <a:r>
              <a:rPr lang="el-GR" dirty="0" smtClean="0"/>
              <a:t>3</a:t>
            </a:r>
            <a:r>
              <a:rPr lang="en-US" dirty="0" smtClean="0"/>
              <a:t>/3)</a:t>
            </a:r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71296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των ακόλουθων έργων:</a:t>
            </a:r>
          </a:p>
          <a:p>
            <a:pPr marL="0" indent="0">
              <a:buNone/>
            </a:pPr>
            <a:r>
              <a:rPr lang="el-GR" sz="2000" b="1" dirty="0" smtClean="0"/>
              <a:t>Πίνακες</a:t>
            </a:r>
            <a:endParaRPr lang="el-GR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78432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340768"/>
            <a:ext cx="8229600" cy="5904656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fr-FR" dirty="0"/>
              <a:t>Pierre Doré, </a:t>
            </a:r>
            <a:r>
              <a:rPr lang="fr-FR" dirty="0" err="1"/>
              <a:t>College</a:t>
            </a:r>
            <a:r>
              <a:rPr lang="fr-FR" dirty="0"/>
              <a:t> de Sapience, 1539, </a:t>
            </a:r>
            <a:r>
              <a:rPr lang="el-GR" dirty="0"/>
              <a:t>κατήχηση παιδιών σε απάντηση στον </a:t>
            </a:r>
            <a:r>
              <a:rPr lang="fr-FR" dirty="0"/>
              <a:t>Gaspar </a:t>
            </a:r>
            <a:r>
              <a:rPr lang="fr-FR" dirty="0" err="1"/>
              <a:t>Megander</a:t>
            </a:r>
            <a:endParaRPr lang="fr-FR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fr-FR" dirty="0"/>
              <a:t>Nicole Grenier, Le bouclier de la </a:t>
            </a:r>
            <a:r>
              <a:rPr lang="fr-FR" dirty="0" err="1"/>
              <a:t>foy</a:t>
            </a:r>
            <a:r>
              <a:rPr lang="fr-FR" dirty="0"/>
              <a:t>, en forme de dialogue, 1548, </a:t>
            </a:r>
            <a:r>
              <a:rPr lang="el-GR" dirty="0"/>
              <a:t>διάλογος φωτισμένου οδοιπόρου (δρόμος προς Ιερουσαλήμ) και </a:t>
            </a:r>
            <a:r>
              <a:rPr lang="el-GR" dirty="0" err="1"/>
              <a:t>παραπλανημένου</a:t>
            </a:r>
            <a:r>
              <a:rPr lang="el-GR" dirty="0"/>
              <a:t> οδοιπόρου (δρόμος προς Γενεύη)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l-GR" b="1" dirty="0"/>
              <a:t>Βαθμιαία επικράτηση πολεμικού λόγου, απευθυνόμενου ΑΠΟΚΛΕΙΣΤΙΚΑ στους Καθολικούς, κατάδειξη της πλάνης &amp; της διαβολικής φύσης της αίρεσης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fr-FR" dirty="0"/>
              <a:t>Artus </a:t>
            </a:r>
            <a:r>
              <a:rPr lang="fr-FR" dirty="0" err="1"/>
              <a:t>Desiré</a:t>
            </a:r>
            <a:r>
              <a:rPr lang="fr-FR" dirty="0"/>
              <a:t>, </a:t>
            </a:r>
            <a:r>
              <a:rPr lang="fr-FR" dirty="0" err="1"/>
              <a:t>Passevent</a:t>
            </a:r>
            <a:r>
              <a:rPr lang="fr-FR" dirty="0"/>
              <a:t> Parisien </a:t>
            </a:r>
            <a:r>
              <a:rPr lang="fr-FR" dirty="0" err="1"/>
              <a:t>respondant</a:t>
            </a:r>
            <a:r>
              <a:rPr lang="fr-FR" dirty="0"/>
              <a:t> au </a:t>
            </a:r>
            <a:r>
              <a:rPr lang="fr-FR" dirty="0" err="1"/>
              <a:t>Pasquil</a:t>
            </a:r>
            <a:r>
              <a:rPr lang="fr-FR" dirty="0"/>
              <a:t> Romain, 1566, </a:t>
            </a:r>
            <a:r>
              <a:rPr lang="el-GR" dirty="0"/>
              <a:t>εξάπλωση αίρεσης, σχέδιο ομάδας αδίστακτων υπό τον Καλβίνο («ληστής» και «πόρνη»), </a:t>
            </a:r>
            <a:r>
              <a:rPr lang="fr-FR" dirty="0"/>
              <a:t>Les disputes de Guillot le Porcher, et de la bergère de St. Denis en France, contre Jean Calvin, prédicant de </a:t>
            </a:r>
            <a:r>
              <a:rPr lang="fr-FR" dirty="0" smtClean="0"/>
              <a:t>Genève, </a:t>
            </a:r>
            <a:r>
              <a:rPr lang="el-GR" dirty="0"/>
              <a:t>Καλβίνος, κεφαλή του δράκου της αίρεσης. Προφητικό, εσχατολογικό πλαίσιο: προετοιμασία για τη μάχη των πιστών με τις δυνάμεις του </a:t>
            </a:r>
            <a:r>
              <a:rPr lang="el-GR" dirty="0" smtClean="0"/>
              <a:t>σκότους</a:t>
            </a:r>
            <a:endParaRPr lang="el-GR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dirty="0"/>
              <a:t>Η Καθολική εμπλοκή στον Πόλεμο των Λέξεων, </a:t>
            </a:r>
            <a:r>
              <a:rPr lang="el-GR" dirty="0" smtClean="0"/>
              <a:t>1540-1572 2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5547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 Καθολική εμπλοκή στον Πόλεμο των Λέξεων, </a:t>
            </a:r>
            <a:r>
              <a:rPr lang="el-GR" dirty="0" smtClean="0"/>
              <a:t>1540-1572 3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156" y="1711349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el-GR" sz="2400" dirty="0" err="1"/>
              <a:t>Articles</a:t>
            </a:r>
            <a:r>
              <a:rPr lang="el-GR" sz="2400" dirty="0"/>
              <a:t> </a:t>
            </a:r>
            <a:r>
              <a:rPr lang="el-GR" sz="2400" dirty="0" err="1"/>
              <a:t>du</a:t>
            </a:r>
            <a:r>
              <a:rPr lang="el-GR" sz="2400" dirty="0"/>
              <a:t> </a:t>
            </a:r>
            <a:r>
              <a:rPr lang="el-GR" sz="2400" dirty="0" err="1"/>
              <a:t>Traité</a:t>
            </a:r>
            <a:r>
              <a:rPr lang="el-GR" sz="2400" dirty="0"/>
              <a:t> de </a:t>
            </a:r>
            <a:r>
              <a:rPr lang="el-GR" sz="2400" dirty="0" err="1"/>
              <a:t>la</a:t>
            </a:r>
            <a:r>
              <a:rPr lang="el-GR" sz="2400" dirty="0"/>
              <a:t> </a:t>
            </a:r>
            <a:r>
              <a:rPr lang="el-GR" sz="2400" dirty="0" err="1"/>
              <a:t>Paix</a:t>
            </a:r>
            <a:r>
              <a:rPr lang="el-GR" sz="2400" dirty="0"/>
              <a:t>, </a:t>
            </a:r>
            <a:r>
              <a:rPr lang="el-GR" sz="2400" dirty="0" err="1"/>
              <a:t>entre</a:t>
            </a:r>
            <a:r>
              <a:rPr lang="el-GR" sz="2400" dirty="0"/>
              <a:t> </a:t>
            </a:r>
            <a:r>
              <a:rPr lang="el-GR" sz="2400" dirty="0" err="1"/>
              <a:t>Dieu</a:t>
            </a:r>
            <a:r>
              <a:rPr lang="el-GR" sz="2400" dirty="0"/>
              <a:t> &amp; </a:t>
            </a:r>
            <a:r>
              <a:rPr lang="el-GR" sz="2400" dirty="0" err="1"/>
              <a:t>les</a:t>
            </a:r>
            <a:r>
              <a:rPr lang="el-GR" sz="2400" dirty="0"/>
              <a:t> </a:t>
            </a:r>
            <a:r>
              <a:rPr lang="el-GR" sz="2400" dirty="0" err="1"/>
              <a:t>hommes</a:t>
            </a:r>
            <a:r>
              <a:rPr lang="el-GR" sz="2400" dirty="0"/>
              <a:t>, 1558, «πλήρωμα του χρόνου», έκκληση για την αυτοκάθαρση της Εκκλησίας, θεϊκή απαίτηση: ολοσχερής εξόντωση των </a:t>
            </a:r>
            <a:r>
              <a:rPr lang="el-GR" sz="2400" dirty="0" smtClean="0"/>
              <a:t>αιρετικών.</a:t>
            </a:r>
            <a:endParaRPr lang="el-GR" sz="2400" dirty="0"/>
          </a:p>
          <a:p>
            <a:pPr>
              <a:spcBef>
                <a:spcPts val="0"/>
              </a:spcBef>
            </a:pPr>
            <a:r>
              <a:rPr lang="el-GR" sz="2400" dirty="0"/>
              <a:t>«Κάθε μιαρός Λουθηρανός/ να καεί και σας υπόσχομαι/ πως </a:t>
            </a:r>
            <a:r>
              <a:rPr lang="el-GR" sz="2400" dirty="0" err="1" smtClean="0"/>
              <a:t>θά</a:t>
            </a:r>
            <a:r>
              <a:rPr lang="fr-FR" sz="2400" dirty="0" smtClean="0"/>
              <a:t> </a:t>
            </a:r>
            <a:r>
              <a:rPr lang="el-GR" sz="2400" dirty="0" smtClean="0"/>
              <a:t>’</a:t>
            </a:r>
            <a:r>
              <a:rPr lang="el-GR" sz="2400" dirty="0" err="1" smtClean="0"/>
              <a:t>χουμε</a:t>
            </a:r>
            <a:r>
              <a:rPr lang="el-GR" sz="2400" dirty="0" smtClean="0"/>
              <a:t> </a:t>
            </a:r>
            <a:r>
              <a:rPr lang="el-GR" sz="2400" dirty="0"/>
              <a:t>σύντομα ειρήνη... Όλοι εκείνοι που θα πιαστούν να έχουν μιλήσει ενάντια στους Αγίους/ ας καούν σε σιγανή φωτιά/ και θα έχουμε ειρήνη με τον Θεό.../ ψήστε επάνω στα κάρβουνα τους κήρυκες του ψευδούς δόγματος/ όλα τα αποβράσματα μαζί/ και θα έχουμε ειρήνη με τον Θεό/.../ </a:t>
            </a:r>
            <a:r>
              <a:rPr lang="el-GR" sz="2400" dirty="0" smtClean="0"/>
              <a:t>Εάν </a:t>
            </a:r>
            <a:r>
              <a:rPr lang="el-GR" sz="2400" dirty="0"/>
              <a:t>βρεθούν κάποιοι ανάμεσά τους/ να κατέχουν καταδικασμένα βιβλία/ Κάψτε τους σύμφωνα με το διάταγμα/ και θα έχουμε ειρήνη στη Γαλλία</a:t>
            </a:r>
            <a:r>
              <a:rPr lang="el-GR" sz="2400" dirty="0" smtClean="0"/>
              <a:t>». 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141015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47664" y="1340768"/>
            <a:ext cx="5800749" cy="44545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691954" y="769401"/>
            <a:ext cx="1512168" cy="5713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2.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107749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Έκρηξη έντυπης Καθολικής προπαγάνδας, αρχές δεκαετίας 1560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156" y="1711349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l-GR" sz="2400" dirty="0"/>
              <a:t>Εκδότες: </a:t>
            </a:r>
            <a:r>
              <a:rPr lang="fr-FR" sz="2400" dirty="0"/>
              <a:t>Nicolas </a:t>
            </a:r>
            <a:r>
              <a:rPr lang="fr-FR" sz="2400" dirty="0" err="1"/>
              <a:t>Chesneau</a:t>
            </a:r>
            <a:r>
              <a:rPr lang="fr-FR" sz="2400" dirty="0"/>
              <a:t>, Claude </a:t>
            </a:r>
            <a:r>
              <a:rPr lang="fr-FR" sz="2400" dirty="0" err="1"/>
              <a:t>Fremy</a:t>
            </a:r>
            <a:r>
              <a:rPr lang="fr-FR" sz="2400" dirty="0"/>
              <a:t> (</a:t>
            </a:r>
            <a:r>
              <a:rPr lang="el-GR" sz="2400" dirty="0"/>
              <a:t>Παρίσι</a:t>
            </a:r>
            <a:r>
              <a:rPr lang="el-GR" sz="2400" dirty="0" smtClean="0"/>
              <a:t>)</a:t>
            </a:r>
            <a:r>
              <a:rPr lang="en-US" sz="2400" dirty="0" smtClean="0"/>
              <a:t>, </a:t>
            </a:r>
            <a:r>
              <a:rPr lang="fr-FR" sz="2400" dirty="0" smtClean="0"/>
              <a:t>Benoist Rigaud, Michel Jove (</a:t>
            </a:r>
            <a:r>
              <a:rPr lang="el-GR" sz="2400" dirty="0" smtClean="0"/>
              <a:t>Λυών)</a:t>
            </a:r>
            <a:r>
              <a:rPr lang="en-US" sz="2400" dirty="0" smtClean="0"/>
              <a:t>, </a:t>
            </a:r>
            <a:r>
              <a:rPr lang="fr-FR" sz="2400" dirty="0" smtClean="0"/>
              <a:t>Nicolas </a:t>
            </a:r>
            <a:r>
              <a:rPr lang="fr-FR" sz="2400" dirty="0" err="1" smtClean="0"/>
              <a:t>Bacquenois</a:t>
            </a:r>
            <a:r>
              <a:rPr lang="fr-FR" sz="2400" dirty="0" smtClean="0"/>
              <a:t>, Jean de </a:t>
            </a:r>
            <a:r>
              <a:rPr lang="fr-FR" sz="2400" dirty="0" err="1" smtClean="0"/>
              <a:t>Foigny</a:t>
            </a:r>
            <a:r>
              <a:rPr lang="fr-FR" sz="2400" dirty="0" smtClean="0"/>
              <a:t> (Reims).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l-GR" sz="2400" dirty="0" smtClean="0"/>
              <a:t>Συγγραφείς</a:t>
            </a:r>
            <a:r>
              <a:rPr lang="el-GR" sz="2400" dirty="0"/>
              <a:t>: </a:t>
            </a:r>
            <a:r>
              <a:rPr lang="fr-FR" sz="2400" dirty="0" err="1"/>
              <a:t>Gentian</a:t>
            </a:r>
            <a:r>
              <a:rPr lang="fr-FR" sz="2400" dirty="0"/>
              <a:t> Hervet, René Benoist, Artus </a:t>
            </a:r>
            <a:r>
              <a:rPr lang="fr-FR" sz="2400" dirty="0" err="1" smtClean="0"/>
              <a:t>Desiré</a:t>
            </a:r>
            <a:r>
              <a:rPr lang="fr-FR" sz="2400" dirty="0"/>
              <a:t>, Claude des </a:t>
            </a:r>
            <a:r>
              <a:rPr lang="fr-FR" sz="2400" dirty="0" err="1"/>
              <a:t>Sainctes</a:t>
            </a:r>
            <a:r>
              <a:rPr lang="fr-FR" sz="2400" dirty="0"/>
              <a:t>, René </a:t>
            </a:r>
            <a:r>
              <a:rPr lang="fr-FR" sz="2400" dirty="0" smtClean="0"/>
              <a:t>des </a:t>
            </a:r>
            <a:r>
              <a:rPr lang="fr-FR" sz="2400" dirty="0" err="1" smtClean="0"/>
              <a:t>Freuz</a:t>
            </a:r>
            <a:r>
              <a:rPr lang="fr-FR" sz="2400" dirty="0" smtClean="0"/>
              <a:t>.</a:t>
            </a:r>
            <a:endParaRPr lang="fr-FR" sz="24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fr-FR" sz="2400" dirty="0"/>
              <a:t>1545-1562: 71 </a:t>
            </a:r>
            <a:r>
              <a:rPr lang="el-GR" sz="2400" dirty="0"/>
              <a:t>τίτλοι (70.000 + αντίτυπα</a:t>
            </a:r>
            <a:r>
              <a:rPr lang="el-GR" sz="2400" dirty="0" smtClean="0"/>
              <a:t>)</a:t>
            </a:r>
            <a:r>
              <a:rPr lang="en-US" sz="2400" dirty="0" smtClean="0"/>
              <a:t>.</a:t>
            </a:r>
            <a:endParaRPr lang="el-GR" sz="24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l-GR" sz="2400" dirty="0" smtClean="0"/>
              <a:t>1550-1559</a:t>
            </a:r>
            <a:r>
              <a:rPr lang="el-GR" sz="2400" dirty="0"/>
              <a:t>: 4 αντικρούσεις </a:t>
            </a:r>
            <a:r>
              <a:rPr lang="el-GR" sz="2400" dirty="0" smtClean="0"/>
              <a:t>Προτεσταντικών</a:t>
            </a:r>
            <a:r>
              <a:rPr lang="en-US" sz="2400" dirty="0"/>
              <a:t> </a:t>
            </a:r>
            <a:r>
              <a:rPr lang="el-GR" sz="2400" dirty="0" smtClean="0"/>
              <a:t>κειμένων</a:t>
            </a:r>
            <a:r>
              <a:rPr lang="en-US" sz="2400" dirty="0" smtClean="0"/>
              <a:t>, </a:t>
            </a:r>
            <a:r>
              <a:rPr lang="el-GR" sz="2400" dirty="0" smtClean="0"/>
              <a:t>14 </a:t>
            </a:r>
            <a:r>
              <a:rPr lang="el-GR" sz="2400" dirty="0"/>
              <a:t>δογματικές </a:t>
            </a:r>
            <a:r>
              <a:rPr lang="el-GR" sz="2400" dirty="0" smtClean="0"/>
              <a:t>αποσαφηνίσεις</a:t>
            </a:r>
            <a:r>
              <a:rPr lang="en-US" sz="2400" dirty="0" smtClean="0"/>
              <a:t>, </a:t>
            </a:r>
            <a:r>
              <a:rPr lang="el-GR" sz="2400" dirty="0" smtClean="0"/>
              <a:t>8 </a:t>
            </a:r>
            <a:r>
              <a:rPr lang="el-GR" sz="2400" dirty="0"/>
              <a:t>λατρευτικά </a:t>
            </a:r>
            <a:r>
              <a:rPr lang="el-GR" sz="2400" dirty="0" smtClean="0"/>
              <a:t>κείμενα</a:t>
            </a:r>
            <a:r>
              <a:rPr lang="en-US" sz="2400" dirty="0" smtClean="0"/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l-GR" sz="2400" dirty="0" smtClean="0"/>
              <a:t>1550 </a:t>
            </a:r>
            <a:r>
              <a:rPr lang="el-GR" sz="2400" dirty="0"/>
              <a:t>– 1569: 51 απαντήσεις στους </a:t>
            </a:r>
            <a:r>
              <a:rPr lang="el-GR" sz="2400" dirty="0" smtClean="0"/>
              <a:t>Προτεστάντες</a:t>
            </a:r>
            <a:r>
              <a:rPr lang="en-US" sz="2400" dirty="0" smtClean="0"/>
              <a:t>, </a:t>
            </a:r>
            <a:r>
              <a:rPr lang="el-GR" sz="2400" dirty="0" smtClean="0"/>
              <a:t>42 </a:t>
            </a:r>
            <a:r>
              <a:rPr lang="el-GR" sz="2400" dirty="0"/>
              <a:t>δογματικές </a:t>
            </a:r>
            <a:r>
              <a:rPr lang="el-GR" sz="2400" dirty="0" smtClean="0"/>
              <a:t>αποσαφηνίσεις</a:t>
            </a:r>
            <a:r>
              <a:rPr lang="en-US" sz="2400" dirty="0" smtClean="0"/>
              <a:t>, </a:t>
            </a:r>
            <a:r>
              <a:rPr lang="el-GR" sz="2400" dirty="0" smtClean="0"/>
              <a:t>8 </a:t>
            </a:r>
            <a:r>
              <a:rPr lang="el-GR" sz="2400" dirty="0"/>
              <a:t>λατρευτικά </a:t>
            </a:r>
            <a:r>
              <a:rPr lang="el-GR" sz="2400" dirty="0" smtClean="0"/>
              <a:t>κείμενα</a:t>
            </a:r>
            <a:r>
              <a:rPr lang="en-US" sz="2400" dirty="0" smtClean="0"/>
              <a:t>.</a:t>
            </a:r>
            <a:endParaRPr lang="el-GR" sz="24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l-GR" sz="2400" dirty="0"/>
          </a:p>
          <a:p>
            <a:pPr marL="0" indent="0">
              <a:buNone/>
            </a:pP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387653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Πόλεμος από τον άμβωνα &amp; άνθηση της πολεμικής γραμματείας, </a:t>
            </a:r>
            <a:r>
              <a:rPr lang="el-GR" dirty="0" smtClean="0"/>
              <a:t>1560 1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156" y="1711349"/>
            <a:ext cx="8229600" cy="4525963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l-GR" dirty="0" err="1"/>
              <a:t>Jean</a:t>
            </a:r>
            <a:r>
              <a:rPr lang="el-GR" dirty="0"/>
              <a:t> de </a:t>
            </a:r>
            <a:r>
              <a:rPr lang="el-GR" dirty="0" err="1"/>
              <a:t>Hans</a:t>
            </a:r>
            <a:r>
              <a:rPr lang="el-GR" dirty="0"/>
              <a:t>, </a:t>
            </a:r>
            <a:r>
              <a:rPr lang="el-GR" dirty="0" err="1"/>
              <a:t>Simon</a:t>
            </a:r>
            <a:r>
              <a:rPr lang="el-GR" dirty="0"/>
              <a:t> </a:t>
            </a:r>
            <a:r>
              <a:rPr lang="el-GR" dirty="0" err="1"/>
              <a:t>Vigor</a:t>
            </a:r>
            <a:r>
              <a:rPr lang="el-GR" dirty="0"/>
              <a:t>, </a:t>
            </a:r>
            <a:r>
              <a:rPr lang="el-GR" dirty="0" err="1"/>
              <a:t>Pierre</a:t>
            </a:r>
            <a:r>
              <a:rPr lang="el-GR" dirty="0"/>
              <a:t> </a:t>
            </a:r>
            <a:r>
              <a:rPr lang="el-GR" dirty="0" err="1"/>
              <a:t>Dyvolé</a:t>
            </a:r>
            <a:r>
              <a:rPr lang="el-GR" dirty="0"/>
              <a:t>, </a:t>
            </a:r>
            <a:r>
              <a:rPr lang="el-GR" dirty="0" err="1"/>
              <a:t>Artus</a:t>
            </a:r>
            <a:r>
              <a:rPr lang="el-GR" dirty="0"/>
              <a:t> </a:t>
            </a:r>
            <a:r>
              <a:rPr lang="el-GR" dirty="0" err="1"/>
              <a:t>Desiré</a:t>
            </a:r>
            <a:r>
              <a:rPr lang="el-GR" dirty="0"/>
              <a:t>, </a:t>
            </a:r>
            <a:r>
              <a:rPr lang="el-GR" dirty="0" err="1"/>
              <a:t>Antoine</a:t>
            </a:r>
            <a:r>
              <a:rPr lang="el-GR" dirty="0"/>
              <a:t> de </a:t>
            </a:r>
            <a:r>
              <a:rPr lang="el-GR" dirty="0" err="1"/>
              <a:t>Mouchy</a:t>
            </a:r>
            <a:endParaRPr lang="el-GR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l-GR" dirty="0"/>
              <a:t>Καταγγελία πολιτικής Αικατερίνης των Μεδίκων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l-GR" dirty="0"/>
              <a:t>Κλίμα εσχατολογικού πανικού &amp; σταυροφορίας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l-GR" dirty="0"/>
              <a:t>Έμφαση στη σταθερότητα και την παράδοση 1500 χρόνων απέναντι στους νεωτερισμούς των αιρετικών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l-GR" dirty="0"/>
              <a:t>Καθολική Εκκλησία, οργανική ενότητα, σωματοποιημένη στον Ιησού, κινδυνεύει με αποσύνθεση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l-GR" dirty="0"/>
              <a:t>Προτεσταντισμός, μόλυνση, γαγγραινιασμένο μέλος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l-GR" dirty="0"/>
              <a:t>Εμφάνιση αίρεσης, κλιματικές διαταραχές, σιτοδεία, επιδημία πανώλης, θεϊκή οργή απέναντι σε «ψευδοπροφήτες», «λύκους ντυμένους πρόβατα»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l-GR" dirty="0"/>
              <a:t>Ο Θεός απαιτεί την εξόντωση του μιάσματος</a:t>
            </a:r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4287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Πόλεμος από τον άμβωνα &amp; άνθηση της πολεμικής γραμματείας, </a:t>
            </a:r>
            <a:r>
              <a:rPr lang="el-GR" dirty="0" smtClean="0"/>
              <a:t>1560 2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156" y="1711349"/>
            <a:ext cx="8229600" cy="4525963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l-GR" dirty="0"/>
              <a:t>1561-1562, κινητοποίηση Παρισιού ενάντια στο Β.Δ. του </a:t>
            </a:r>
            <a:r>
              <a:rPr lang="el-GR" dirty="0" err="1"/>
              <a:t>Saint-Germain</a:t>
            </a:r>
            <a:r>
              <a:rPr lang="el-GR" dirty="0"/>
              <a:t>.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l-GR" dirty="0" err="1"/>
              <a:t>Simon</a:t>
            </a:r>
            <a:r>
              <a:rPr lang="el-GR" dirty="0"/>
              <a:t> </a:t>
            </a:r>
            <a:r>
              <a:rPr lang="el-GR" dirty="0" err="1"/>
              <a:t>Vigor</a:t>
            </a:r>
            <a:r>
              <a:rPr lang="el-GR" dirty="0"/>
              <a:t>, «άθλια σάλπιγγα του πολέμου»: Σύμβουλοι του Καρόλου Θ’, «</a:t>
            </a:r>
            <a:r>
              <a:rPr lang="el-GR" dirty="0" err="1"/>
              <a:t>Ουγενότοι</a:t>
            </a:r>
            <a:r>
              <a:rPr lang="el-GR" dirty="0"/>
              <a:t>», ειρηνευτικά διατάγματα, «έργο διαβόλου»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l-GR" dirty="0" err="1"/>
              <a:t>Pierre</a:t>
            </a:r>
            <a:r>
              <a:rPr lang="el-GR" dirty="0"/>
              <a:t> de </a:t>
            </a:r>
            <a:r>
              <a:rPr lang="el-GR" dirty="0" err="1"/>
              <a:t>Ronsard</a:t>
            </a:r>
            <a:r>
              <a:rPr lang="el-GR" dirty="0"/>
              <a:t>, </a:t>
            </a:r>
            <a:r>
              <a:rPr lang="el-GR" dirty="0" err="1"/>
              <a:t>ξενικότητα</a:t>
            </a:r>
            <a:r>
              <a:rPr lang="el-GR" dirty="0"/>
              <a:t> μεταρρυθμιστικού δόγματος, Καθολικισμός, προγονική θρησκεία των Γάλλων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l-GR" dirty="0"/>
              <a:t>Ευαγγελική αποστολή Καλβινιστών = ένοπλη συμμορία στασιαστών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l-GR" dirty="0"/>
              <a:t>«ένοπλο Ευαγγέλιο», «</a:t>
            </a:r>
            <a:r>
              <a:rPr lang="el-GR" dirty="0" err="1"/>
              <a:t>πιστολοφόρος</a:t>
            </a:r>
            <a:r>
              <a:rPr lang="el-GR" dirty="0"/>
              <a:t> Χριστός».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l-GR" dirty="0"/>
              <a:t>Κυκλοφορία των ποιημάτων της συλλογής </a:t>
            </a:r>
            <a:r>
              <a:rPr lang="el-GR" dirty="0" err="1"/>
              <a:t>Discours</a:t>
            </a:r>
            <a:r>
              <a:rPr lang="el-GR" dirty="0"/>
              <a:t> des </a:t>
            </a:r>
            <a:r>
              <a:rPr lang="fr-FR" dirty="0" smtClean="0"/>
              <a:t>misères </a:t>
            </a:r>
            <a:r>
              <a:rPr lang="el-GR" dirty="0" smtClean="0"/>
              <a:t>de </a:t>
            </a:r>
            <a:r>
              <a:rPr lang="el-GR" dirty="0" err="1"/>
              <a:t>ce</a:t>
            </a:r>
            <a:r>
              <a:rPr lang="el-GR" dirty="0"/>
              <a:t> </a:t>
            </a:r>
            <a:r>
              <a:rPr lang="el-GR" dirty="0" err="1"/>
              <a:t>temps</a:t>
            </a:r>
            <a:r>
              <a:rPr lang="el-GR" dirty="0"/>
              <a:t> αυτοτελώς ως φυλλαδίων</a:t>
            </a:r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5199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1852</TotalTime>
  <Words>1945</Words>
  <Application>Microsoft Office PowerPoint</Application>
  <PresentationFormat>On-screen Show (4:3)</PresentationFormat>
  <Paragraphs>219</Paragraphs>
  <Slides>36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ＭＳ Ｐゴシック</vt:lpstr>
      <vt:lpstr>Arial</vt:lpstr>
      <vt:lpstr>Calibri</vt:lpstr>
      <vt:lpstr>Wingdings</vt:lpstr>
      <vt:lpstr>Θέμα του Office</vt:lpstr>
      <vt:lpstr>II64 NEOTEΡΗ ΕΥΡΩΠΑΪΚΗ ΙΣΤΟΡΙΑ II΄</vt:lpstr>
      <vt:lpstr>Η Καθολική εμπλοκή στον Πόλεμο των Λέξεων, 1540-1572 1</vt:lpstr>
      <vt:lpstr>PowerPoint Presentation</vt:lpstr>
      <vt:lpstr>Η Καθολική εμπλοκή στον Πόλεμο των Λέξεων, 1540-1572 2</vt:lpstr>
      <vt:lpstr>Η Καθολική εμπλοκή στον Πόλεμο των Λέξεων, 1540-1572 3</vt:lpstr>
      <vt:lpstr>PowerPoint Presentation</vt:lpstr>
      <vt:lpstr>Έκρηξη έντυπης Καθολικής προπαγάνδας, αρχές δεκαετίας 1560</vt:lpstr>
      <vt:lpstr>Πόλεμος από τον άμβωνα &amp; άνθηση της πολεμικής γραμματείας, 1560 1</vt:lpstr>
      <vt:lpstr>Πόλεμος από τον άμβωνα &amp; άνθηση της πολεμικής γραμματείας, 1560 2</vt:lpstr>
      <vt:lpstr>Απάντηση στις Καλβινιστικές εικονοκλαστικές επιθέσεις, 1561-1562: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ΚΑΘΟΛΙΚΗ ΑΝΤΕΠΙΘΕΣΗ, 1560-1574</vt:lpstr>
      <vt:lpstr>PowerPoint Presentation</vt:lpstr>
      <vt:lpstr>Ο πόλεμος της ακραίας καθολικής Λίγκας, 1576, 1585-1594</vt:lpstr>
      <vt:lpstr>PowerPoint Presentation</vt:lpstr>
      <vt:lpstr>PowerPoint Presentation</vt:lpstr>
      <vt:lpstr>PowerPoint Presentation</vt:lpstr>
      <vt:lpstr>Τέλος</vt:lpstr>
      <vt:lpstr>Χρηματοδότηση</vt:lpstr>
      <vt:lpstr>Σημειώματα</vt:lpstr>
      <vt:lpstr>Σημείωμα Ιστορικού Εκδόσεων Έργου</vt:lpstr>
      <vt:lpstr>Σημείωμα Αναφοράς</vt:lpstr>
      <vt:lpstr>Σημείωμα Αδειοδότησης</vt:lpstr>
      <vt:lpstr>Διατήρηση Σημειωμάτων</vt:lpstr>
      <vt:lpstr>Σημείωμα Χρήσης Έργων Τρίτων (1/3)</vt:lpstr>
      <vt:lpstr>Σημείωμα Χρήσης Έργων Τρίτων (2/3)</vt:lpstr>
      <vt:lpstr>Σημείωμα Χρήσης Έργων Τρίτων (3/3)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ΕΞΑΡΧΟΥ</dc:creator>
  <cp:lastModifiedBy>Costas</cp:lastModifiedBy>
  <cp:revision>233</cp:revision>
  <dcterms:created xsi:type="dcterms:W3CDTF">2012-09-06T09:03:05Z</dcterms:created>
  <dcterms:modified xsi:type="dcterms:W3CDTF">2015-01-20T21:08:58Z</dcterms:modified>
</cp:coreProperties>
</file>