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01" r:id="rId2"/>
    <p:sldId id="26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29" r:id="rId31"/>
    <p:sldId id="330" r:id="rId32"/>
    <p:sldId id="331" r:id="rId33"/>
    <p:sldId id="332" r:id="rId34"/>
    <p:sldId id="333" r:id="rId35"/>
    <p:sldId id="350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6" r:id="rId48"/>
    <p:sldId id="347" r:id="rId49"/>
    <p:sldId id="349" r:id="rId5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512F115-2FCC-49EE-8759-A71F26F5819E}">
          <p14:sldIdLst>
            <p14:sldId id="301"/>
            <p14:sldId id="26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50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6"/>
            <p14:sldId id="347"/>
            <p14:sldId id="349"/>
          </p14:sldIdLst>
        </p14:section>
        <p14:section name="Untitled Section" id="{0F1CB131-A6BD-43D0-B8D4-1F27CEF7A05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75BC"/>
    <a:srgbClr val="4F81BD"/>
    <a:srgbClr val="50AB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9309" autoAdjust="0"/>
  </p:normalViewPr>
  <p:slideViewPr>
    <p:cSldViewPr>
      <p:cViewPr varScale="1">
        <p:scale>
          <a:sx n="88" d="100"/>
          <a:sy n="88" d="100"/>
        </p:scale>
        <p:origin x="113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t>19/1/2015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92334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0640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3647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098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09887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25207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2376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362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4798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0113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1707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3373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1469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688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5952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2738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5419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46566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3476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60678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3818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4620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696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035059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9159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8323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20665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7566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56094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264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31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35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77946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443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499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442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352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824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726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146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939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705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49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213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4176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0539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3610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868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1374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452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II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15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861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II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1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1212086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II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50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75BC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II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1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II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94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620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II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>
                <a:solidFill>
                  <a:srgbClr val="5075BC"/>
                </a:solidFill>
              </a:rPr>
              <a:pPr algn="ctr"/>
              <a:t>‹#›</a:t>
            </a:fld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rgbClr val="5075BC"/>
                </a:solidFill>
              </a:rPr>
              <a:t>Πρόσθετο Υλικό: Ο δυτικός αστικός χώρος II</a:t>
            </a:r>
            <a:endParaRPr lang="en-US" sz="1000" dirty="0">
              <a:solidFill>
                <a:srgbClr val="5075BC"/>
              </a:solidFill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7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380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class.uoa.gr/courses/ARCH100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opencourses.uoa.gr/courses/ARCH7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ttyimages.com/detail/illustration/procession-in-st-marks-square-by-gentile-bellini-1496-stock-graphic/132702661" TargetMode="External"/><Relationship Id="rId3" Type="http://schemas.openxmlformats.org/officeDocument/2006/relationships/hyperlink" Target="http://www.gettyimages.com/detail/illustration/the-beggars-1568-stock-graphic/79108079" TargetMode="External"/><Relationship Id="rId7" Type="http://schemas.openxmlformats.org/officeDocument/2006/relationships/hyperlink" Target="http://en.wikipedia.org/wiki/Timeline_of_antisemitism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tereotype" TargetMode="External"/><Relationship Id="rId5" Type="http://schemas.openxmlformats.org/officeDocument/2006/relationships/hyperlink" Target="http://en.wikipedia.org/wiki/Yellow_badge" TargetMode="External"/><Relationship Id="rId4" Type="http://schemas.openxmlformats.org/officeDocument/2006/relationships/hyperlink" Target="http://en.wikipedia.org/wiki/Worms,_Germany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ttyimages.com/detail/illustration/procession-of-the-holy-league-in-1590-stock-graphic/bat172290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Rembrandt_-_Sampling_Officials_of_the_Drapers'_Guild_(detail)_-_WGA19146.jpg" TargetMode="External"/><Relationship Id="rId5" Type="http://schemas.openxmlformats.org/officeDocument/2006/relationships/hyperlink" Target="http://en.wikipedia.org/wiki/Syndics_of_the_Drapers'_Guild" TargetMode="External"/><Relationship Id="rId4" Type="http://schemas.openxmlformats.org/officeDocument/2006/relationships/hyperlink" Target="http://library.calvin.edu/hda/node/173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rtrait_of_Georg_Gisze,_by_Hans_Holbein_the_Younger.jpg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ettyimages.com/detail/illustration/the-ambassadors-1533-stock-graphic/bat122676" TargetMode="External"/><Relationship Id="rId5" Type="http://schemas.openxmlformats.org/officeDocument/2006/relationships/hyperlink" Target="http://www.gettyimages.com/detail/illustration/nicholas-kratzer-inventor-of-polyhedral-sundial-by-hans-stock-graphic/91611282" TargetMode="External"/><Relationship Id="rId4" Type="http://schemas.openxmlformats.org/officeDocument/2006/relationships/hyperlink" Target="http://commons.wikimedia.org/wiki/File:Member_of_the_von_Wedigh_Family,_(called_Hermann_Hillebrandt_von_Wedigh),_by_Hans_Holbein_the_Younger.jpg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mbrandt" TargetMode="External"/><Relationship Id="rId7" Type="http://schemas.openxmlformats.org/officeDocument/2006/relationships/hyperlink" Target="http://www.gettyimages.com/detail/illustration/fontaineblau-castle-16th-century-dance-hall-the-walls-stock-graphic/112186445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omaculta.it/it/giornata_somma.html" TargetMode="External"/><Relationship Id="rId5" Type="http://schemas.openxmlformats.org/officeDocument/2006/relationships/hyperlink" Target="http://en.wikipedia.org/wiki/Dutch_Golden_Age" TargetMode="External"/><Relationship Id="rId4" Type="http://schemas.openxmlformats.org/officeDocument/2006/relationships/hyperlink" Target="http://en.wikipedia.org/wiki/Night_Watch_(painting)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Giovanni_Battista_Moroni_-_Portrait_of_a_Gentleman_with_his_Helmet_on_a_Column_Shaft_-_Google_Art_Project.jpg" TargetMode="External"/><Relationship Id="rId3" Type="http://schemas.openxmlformats.org/officeDocument/2006/relationships/hyperlink" Target="http://en.wikipedia.org/wiki/Epicyclic_gearing" TargetMode="External"/><Relationship Id="rId7" Type="http://schemas.openxmlformats.org/officeDocument/2006/relationships/hyperlink" Target="http://en.wikipedia.org/wiki/Valet_de_chambre" TargetMode="External"/><Relationship Id="rId12" Type="http://schemas.openxmlformats.org/officeDocument/2006/relationships/hyperlink" Target="http://en.wikipedia.org/wiki/Anglo-Moroccan_alliance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Raphael" TargetMode="External"/><Relationship Id="rId11" Type="http://schemas.openxmlformats.org/officeDocument/2006/relationships/hyperlink" Target="http://en.wikipedia.org/wiki/Nicholas_Hilliard" TargetMode="External"/><Relationship Id="rId5" Type="http://schemas.openxmlformats.org/officeDocument/2006/relationships/hyperlink" Target="http://en.wikipedia.org/wiki/The_Mass_at_Bolsena" TargetMode="External"/><Relationship Id="rId10" Type="http://schemas.openxmlformats.org/officeDocument/2006/relationships/hyperlink" Target="http://en.wikipedia.org/wiki/Oriental_carpets_in_Renaissance_painting" TargetMode="External"/><Relationship Id="rId4" Type="http://schemas.openxmlformats.org/officeDocument/2006/relationships/hyperlink" Target="http://www.amazon.com/o/ASIN/0802087574" TargetMode="External"/><Relationship Id="rId9" Type="http://schemas.openxmlformats.org/officeDocument/2006/relationships/hyperlink" Target="http://en.wikipedia.org/wiki/Elizabeth_I_of_England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History_of_the_papacy" TargetMode="External"/><Relationship Id="rId3" Type="http://schemas.openxmlformats.org/officeDocument/2006/relationships/hyperlink" Target="http://www.larousse.fr/encyclopedie/images/Isabelle_de_Portugal/1004934" TargetMode="External"/><Relationship Id="rId7" Type="http://schemas.openxmlformats.org/officeDocument/2006/relationships/hyperlink" Target="http://en.wikipedia.org/wiki/Cardinal-nephew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ope_Clement_VII" TargetMode="External"/><Relationship Id="rId5" Type="http://schemas.openxmlformats.org/officeDocument/2006/relationships/hyperlink" Target="http://en.wikipedia.org/wiki/Pope_Leo_X" TargetMode="External"/><Relationship Id="rId4" Type="http://schemas.openxmlformats.org/officeDocument/2006/relationships/hyperlink" Target="http://commons.wikimedia.org/wiki/File:Charles_V_at_Muehlburg.jpg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rtrait_of_a_Cardinal,_by_Raffael,_from_Prado_in_Google_Earth.jpg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File:Titian_-_Portrait_of_the_Doge_Francesco_Venier_-_WGA22975.jpg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67544" y="2006575"/>
            <a:ext cx="8278688" cy="1470025"/>
          </a:xfrm>
        </p:spPr>
        <p:txBody>
          <a:bodyPr/>
          <a:lstStyle/>
          <a:p>
            <a:r>
              <a:rPr lang="en-US" dirty="0" smtClean="0">
                <a:solidFill>
                  <a:srgbClr val="5075BC"/>
                </a:solidFill>
              </a:rPr>
              <a:t>II19</a:t>
            </a:r>
            <a:r>
              <a:rPr lang="fr-FR" dirty="0" smtClean="0">
                <a:solidFill>
                  <a:srgbClr val="5075BC"/>
                </a:solidFill>
              </a:rPr>
              <a:t> </a:t>
            </a:r>
            <a:r>
              <a:rPr lang="el-GR" dirty="0" smtClean="0">
                <a:solidFill>
                  <a:srgbClr val="5075BC"/>
                </a:solidFill>
              </a:rPr>
              <a:t>Νεότερη Ευρωπαϊκή Ιστορία Β΄</a:t>
            </a:r>
            <a:endParaRPr lang="el-GR" dirty="0">
              <a:solidFill>
                <a:srgbClr val="5075BC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384823"/>
            <a:ext cx="7776864" cy="1752600"/>
          </a:xfrm>
        </p:spPr>
        <p:txBody>
          <a:bodyPr>
            <a:noAutofit/>
          </a:bodyPr>
          <a:lstStyle/>
          <a:p>
            <a:r>
              <a:rPr lang="el-GR" sz="2800" dirty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Ενότητα </a:t>
            </a:r>
            <a:r>
              <a:rPr lang="el-GR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1- Πρόσθετο Υλικό:</a:t>
            </a:r>
            <a:r>
              <a:rPr lang="en-US" sz="2800" dirty="0" smtClean="0">
                <a:solidFill>
                  <a:srgbClr val="5075BC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2800" dirty="0" smtClean="0"/>
              <a:t>Ο δυτικός αστικός χώρος </a:t>
            </a:r>
            <a:r>
              <a:rPr lang="en-US" sz="2800" dirty="0" smtClean="0"/>
              <a:t>II</a:t>
            </a:r>
          </a:p>
          <a:p>
            <a:endParaRPr lang="en-US" sz="2800" dirty="0" smtClean="0"/>
          </a:p>
          <a:p>
            <a:r>
              <a:rPr lang="el-GR" sz="2800" dirty="0" smtClean="0"/>
              <a:t>Κώστας </a:t>
            </a:r>
            <a:r>
              <a:rPr lang="el-GR" sz="2800" dirty="0" err="1" smtClean="0"/>
              <a:t>Γαγανάκης</a:t>
            </a:r>
            <a:endParaRPr lang="el-GR" sz="2800" dirty="0" smtClean="0"/>
          </a:p>
          <a:p>
            <a:r>
              <a:rPr lang="el-GR" sz="2800" dirty="0" smtClean="0"/>
              <a:t>Φιλοσοφική Σχολή</a:t>
            </a:r>
          </a:p>
          <a:p>
            <a:r>
              <a:rPr lang="el-GR" sz="2800" dirty="0" smtClean="0"/>
              <a:t>Τμήμα Ιστορίας - Αρχαιολογίας</a:t>
            </a:r>
            <a:endParaRPr lang="en-US" sz="2800" dirty="0" smtClean="0"/>
          </a:p>
          <a:p>
            <a:endParaRPr lang="el-GR" sz="2800" dirty="0" smtClean="0"/>
          </a:p>
        </p:txBody>
      </p:sp>
    </p:spTree>
    <p:extLst>
      <p:ext uri="{BB962C8B-B14F-4D97-AF65-F5344CB8AC3E}">
        <p14:creationId xmlns:p14="http://schemas.microsoft.com/office/powerpoint/2010/main" val="190909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3528392" cy="4766277"/>
          </a:xfr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93005" y="649585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81896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96752"/>
            <a:ext cx="3456384" cy="5081044"/>
          </a:xfrm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754071" y="649585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4923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2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1196752"/>
            <a:ext cx="3413599" cy="4981192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32678" y="639208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67025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ns Holbein, ambassado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124744"/>
            <a:ext cx="5760640" cy="5019968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98087" y="577577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63900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ΣΤΑΥΡΟΣ 1 (8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340768"/>
            <a:ext cx="6120680" cy="4779340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46059" y="79360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7012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Αμβέρσα, βιβλιοθήκη εμπορικής συντεχνίας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340768"/>
            <a:ext cx="6048672" cy="461664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10055" y="77795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87526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Αμβέρσα, δημαρχείο, κλιμακοστάσιο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1260584"/>
            <a:ext cx="5400600" cy="4800533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18067" y="713417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90885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Αμβέρσα, εμπορική κατοικία, χώρος οικογένειας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340768"/>
            <a:ext cx="5978559" cy="4563132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74998" y="79360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60449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2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5088" y="1343498"/>
            <a:ext cx="6097472" cy="4708144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63888" y="765080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829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2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640" y="1268760"/>
            <a:ext cx="6192688" cy="478166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63888" y="765080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842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reughel, beggar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1484784"/>
            <a:ext cx="5832648" cy="445176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48989" y="937617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2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656" y="1268760"/>
            <a:ext cx="6264696" cy="483726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63888" y="72159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19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031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naissance reading wheel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776" y="980728"/>
            <a:ext cx="4060139" cy="5178299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95908" y="41791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2684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3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196752"/>
            <a:ext cx="4392488" cy="4971017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90075" y="649585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2679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196752"/>
            <a:ext cx="6336704" cy="4892867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82063" y="649585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56213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7409" y="1299028"/>
            <a:ext cx="2852830" cy="4772050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563888" y="765080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768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1052736"/>
            <a:ext cx="3362941" cy="507837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07349" y="50556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04791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65" y="1036675"/>
            <a:ext cx="3765239" cy="504056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07349" y="50556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3761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848" y="1052736"/>
            <a:ext cx="2625148" cy="51908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07349" y="50556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47175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9793" y="935836"/>
            <a:ext cx="3600400" cy="5308429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10056" y="388669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27945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4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196752"/>
            <a:ext cx="4496730" cy="494789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42196" y="649585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2328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30" y="908720"/>
            <a:ext cx="5115215" cy="5174580"/>
          </a:xfr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4111930" y="361553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54116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URGUS 5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1268760"/>
            <a:ext cx="3312368" cy="4911269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54071" y="72159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29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49644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268760"/>
            <a:ext cx="4076742" cy="4871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32202" y="721593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30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3044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980728"/>
            <a:ext cx="3918854" cy="52410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41290" y="43356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31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59767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980728"/>
            <a:ext cx="3528392" cy="50234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718067" y="43356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32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11725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351" y="964035"/>
            <a:ext cx="3825857" cy="52012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656223" y="433561"/>
            <a:ext cx="177987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33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8348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στο πλαίσιο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 smtClean="0"/>
              <a:t>Σημειώματα</a:t>
            </a:r>
            <a:endParaRPr lang="el-GR" sz="4400" dirty="0"/>
          </a:p>
        </p:txBody>
      </p:sp>
    </p:spTree>
    <p:extLst>
      <p:ext uri="{BB962C8B-B14F-4D97-AF65-F5344CB8AC3E}">
        <p14:creationId xmlns:p14="http://schemas.microsoft.com/office/powerpoint/2010/main" val="19735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Ιστορικού </a:t>
            </a:r>
            <a:r>
              <a:rPr lang="el-GR" dirty="0" smtClean="0"/>
              <a:t>Εκδόσεων</a:t>
            </a:r>
            <a:r>
              <a:rPr lang="en-US" dirty="0" smtClean="0"/>
              <a:t> </a:t>
            </a:r>
            <a:r>
              <a:rPr lang="el-GR" dirty="0" smtClean="0"/>
              <a:t>Έργου</a:t>
            </a:r>
            <a:endParaRPr lang="el-GR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/>
              <a:t>Το παρόν έργο αποτελεί την έκδοση </a:t>
            </a:r>
            <a:r>
              <a:rPr lang="en-US" sz="2000" dirty="0"/>
              <a:t>1.0</a:t>
            </a:r>
            <a:r>
              <a:rPr lang="el-GR" sz="2000" dirty="0"/>
              <a:t>. </a:t>
            </a:r>
            <a:endParaRPr lang="en-US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pPr lvl="0"/>
            <a:r>
              <a:rPr lang="el-GR" sz="2000" dirty="0"/>
              <a:t>Έκδοση </a:t>
            </a:r>
            <a:r>
              <a:rPr lang="el-GR" sz="2000" dirty="0" smtClean="0"/>
              <a:t>διαθέσιμη </a:t>
            </a:r>
            <a:r>
              <a:rPr lang="el-GR" sz="2000" dirty="0"/>
              <a:t>εδώ.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http://eclass.uoa.gr/courses/ARCH100</a:t>
            </a:r>
            <a:r>
              <a:rPr lang="el-GR" sz="2000" dirty="0">
                <a:solidFill>
                  <a:srgbClr val="92D050"/>
                </a:solidFill>
              </a:rPr>
              <a:t> </a:t>
            </a:r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76335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err="1"/>
              <a:t>Copyright</a:t>
            </a:r>
            <a:r>
              <a:rPr lang="el-GR" sz="2000" dirty="0"/>
              <a:t> Εθνικόν και Καποδιστριακόν </a:t>
            </a:r>
            <a:r>
              <a:rPr lang="el-GR" sz="2000" dirty="0" err="1"/>
              <a:t>Πανεπιστήμιον</a:t>
            </a:r>
            <a:r>
              <a:rPr lang="el-GR" sz="2000" dirty="0"/>
              <a:t> Αθηνών 2014. Κώστας </a:t>
            </a:r>
            <a:r>
              <a:rPr lang="el-GR" sz="2000" dirty="0" err="1"/>
              <a:t>Γαγανάκης</a:t>
            </a:r>
            <a:r>
              <a:rPr lang="el-GR" sz="2000" dirty="0"/>
              <a:t>. «Μάθημα: II19 Νεότερη Ευρωπαϊκή Ιστορία Β΄. Ενότητα: Πρόσθετο Υλικό - Ο δυτικός αστικός χώρος II</a:t>
            </a:r>
            <a:r>
              <a:rPr lang="el-GR" sz="2000" dirty="0" smtClean="0"/>
              <a:t>». </a:t>
            </a:r>
            <a:r>
              <a:rPr lang="el-GR" sz="2000" dirty="0"/>
              <a:t>Έκδοση: 1.0. Αθήνα 2014. Διαθέσιμο από τη δικτυακή διεύθυνση: </a:t>
            </a:r>
            <a:r>
              <a:rPr lang="fr-FR" sz="2000" dirty="0">
                <a:solidFill>
                  <a:prstClr val="black"/>
                </a:solidFill>
                <a:hlinkClick r:id="rId3"/>
              </a:rPr>
              <a:t>http://opencourses.uoa.gr/courses/ARCH7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51622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llini, procession in Piazza San Marco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648" y="1556792"/>
            <a:ext cx="6588832" cy="4390941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11057" y="1009625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3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01910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20888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504" y="2924944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[1] http://creativecommons.org/licenses/by-nc-sa/4.0/ </a:t>
            </a:r>
            <a:endParaRPr lang="en-US" smtClean="0">
              <a:solidFill>
                <a:prstClr val="black"/>
              </a:solidFill>
            </a:endParaRPr>
          </a:p>
          <a:p>
            <a:endParaRPr lang="el-GR" dirty="0">
              <a:solidFill>
                <a:prstClr val="black"/>
              </a:solidFill>
            </a:endParaRPr>
          </a:p>
          <a:p>
            <a:r>
              <a:rPr lang="el-GR" dirty="0">
                <a:solidFill>
                  <a:prstClr val="black"/>
                </a:solidFill>
              </a:rPr>
              <a:t>Ως </a:t>
            </a:r>
            <a:r>
              <a:rPr lang="el-GR" b="1" dirty="0">
                <a:solidFill>
                  <a:prstClr val="black"/>
                </a:solidFill>
              </a:rPr>
              <a:t>Μη Εμπορική</a:t>
            </a:r>
            <a:r>
              <a:rPr lang="el-GR" dirty="0">
                <a:solidFill>
                  <a:prstClr val="black"/>
                </a:solidFill>
              </a:rPr>
              <a:t> ορίζεται η χρήση: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endParaRPr lang="el-GR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</a:rPr>
              <a:t>που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n-GB" dirty="0">
                <a:solidFill>
                  <a:prstClr val="black"/>
                </a:solidFill>
              </a:rPr>
              <a:t> </a:t>
            </a:r>
            <a:r>
              <a:rPr lang="el-GR" dirty="0">
                <a:solidFill>
                  <a:prstClr val="black"/>
                </a:solidFill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</a:rPr>
              <a:t>τόπο</a:t>
            </a:r>
            <a:endParaRPr lang="en-US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dirty="0">
              <a:solidFill>
                <a:prstClr val="black"/>
              </a:solidFill>
            </a:endParaRPr>
          </a:p>
          <a:p>
            <a:r>
              <a:rPr lang="el-GR" dirty="0" smtClean="0">
                <a:solidFill>
                  <a:prstClr val="black"/>
                </a:solidFill>
              </a:rPr>
              <a:t>Ο </a:t>
            </a:r>
            <a:r>
              <a:rPr lang="el-GR" dirty="0">
                <a:solidFill>
                  <a:prstClr val="black"/>
                </a:solidFill>
              </a:rPr>
              <a:t>δικαιούχος μπορεί να παρέχει στον </a:t>
            </a:r>
            <a:r>
              <a:rPr lang="el-GR" dirty="0" err="1">
                <a:solidFill>
                  <a:prstClr val="black"/>
                </a:solidFill>
              </a:rPr>
              <a:t>αδειοδόχο</a:t>
            </a:r>
            <a:r>
              <a:rPr lang="el-GR" dirty="0">
                <a:solidFill>
                  <a:prstClr val="black"/>
                </a:solidFill>
              </a:rPr>
              <a:t>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</a:rPr>
              <a:t>.</a:t>
            </a:r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ο </a:t>
            </a:r>
            <a:r>
              <a:rPr lang="en-US" sz="2000" dirty="0" err="1"/>
              <a:t>Σημείωμ</a:t>
            </a:r>
            <a:r>
              <a:rPr lang="en-US" sz="2000" dirty="0"/>
              <a:t>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err="1"/>
              <a:t>τ</a:t>
            </a:r>
            <a:r>
              <a:rPr lang="en-US" sz="2000" dirty="0" smtClean="0"/>
              <a:t>η </a:t>
            </a:r>
            <a:r>
              <a:rPr lang="en-US" sz="2000" dirty="0" err="1"/>
              <a:t>δήλωση</a:t>
            </a:r>
            <a:r>
              <a:rPr lang="en-US" sz="2000" dirty="0"/>
              <a:t> </a:t>
            </a:r>
            <a:r>
              <a:rPr lang="el-GR" sz="2000" dirty="0" err="1"/>
              <a:t>Δ</a:t>
            </a:r>
            <a:r>
              <a:rPr lang="en-US" sz="2000" dirty="0" smtClean="0"/>
              <a:t>ια</a:t>
            </a:r>
            <a:r>
              <a:rPr lang="en-US" sz="2000" dirty="0" err="1" smtClean="0"/>
              <a:t>τήρησης</a:t>
            </a:r>
            <a:r>
              <a:rPr lang="en-US" sz="2000" dirty="0" smtClean="0"/>
              <a:t>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</a:t>
            </a:r>
            <a:r>
              <a:rPr lang="el-GR" sz="2400" dirty="0" err="1"/>
              <a:t>υπερσυνδέσμους</a:t>
            </a:r>
            <a:r>
              <a:rPr lang="el-GR" sz="2400" dirty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18488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(1/8)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268760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 smtClean="0"/>
              <a:t>Εικόνα 1: </a:t>
            </a:r>
            <a:r>
              <a:rPr lang="en-US" sz="2000" dirty="0" smtClean="0"/>
              <a:t>The </a:t>
            </a:r>
            <a:r>
              <a:rPr lang="en-US" sz="2000" dirty="0"/>
              <a:t>Beggars, 1568 (oil on panel</a:t>
            </a:r>
            <a:r>
              <a:rPr lang="en-US" sz="2000" dirty="0" smtClean="0"/>
              <a:t>)</a:t>
            </a:r>
            <a:r>
              <a:rPr lang="el-GR" sz="2000" dirty="0" smtClean="0"/>
              <a:t>.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www.gettyimages.com/detail/illustration/the-beggars-1568-stock-graphic/79108079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l-GR" sz="2000" dirty="0" smtClean="0"/>
              <a:t>2: </a:t>
            </a:r>
            <a:r>
              <a:rPr lang="en-US" sz="2000" dirty="0" smtClean="0"/>
              <a:t>Jews </a:t>
            </a:r>
            <a:r>
              <a:rPr lang="en-US" sz="2000" dirty="0"/>
              <a:t>from </a:t>
            </a:r>
            <a:r>
              <a:rPr lang="en-US" sz="2000" dirty="0">
                <a:hlinkClick r:id="rId4" tooltip="Worms, Germany"/>
              </a:rPr>
              <a:t>Worms, Germany</a:t>
            </a:r>
            <a:r>
              <a:rPr lang="en-US" sz="2000" dirty="0"/>
              <a:t> wear the mandatory </a:t>
            </a:r>
            <a:r>
              <a:rPr lang="en-US" sz="2000" dirty="0">
                <a:hlinkClick r:id="rId5" tooltip="Yellow badge"/>
              </a:rPr>
              <a:t>yellow badge</a:t>
            </a:r>
            <a:r>
              <a:rPr lang="en-US" sz="2000" dirty="0"/>
              <a:t>. A moneybag and garlic in the hands are an </a:t>
            </a:r>
            <a:r>
              <a:rPr lang="en-US" sz="2000" dirty="0" err="1"/>
              <a:t>antisemitic</a:t>
            </a:r>
            <a:r>
              <a:rPr lang="en-US" sz="2000" dirty="0"/>
              <a:t> </a:t>
            </a:r>
            <a:r>
              <a:rPr lang="en-US" sz="2000" dirty="0">
                <a:hlinkClick r:id="rId6" tooltip="Stereotype"/>
              </a:rPr>
              <a:t>stereotype</a:t>
            </a:r>
            <a:r>
              <a:rPr lang="en-US" sz="2000" dirty="0"/>
              <a:t> (sixteenth-century drawing</a:t>
            </a:r>
            <a:r>
              <a:rPr lang="en-US" sz="2000" dirty="0" smtClean="0"/>
              <a:t>)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7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en.wikipedia.org/wiki/Timeline_of_antisemitism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l-GR" sz="2000" dirty="0" smtClean="0"/>
              <a:t>3: </a:t>
            </a:r>
            <a:r>
              <a:rPr lang="en-US" sz="2000" dirty="0" smtClean="0"/>
              <a:t>Procession </a:t>
            </a:r>
            <a:r>
              <a:rPr lang="en-US" sz="2000" dirty="0"/>
              <a:t>in St Marks Square, by Gentile Bellini, 1496 - 1500, 15th Century, tempera and oil on canvas, cm 373 x </a:t>
            </a:r>
            <a:r>
              <a:rPr lang="en-US" sz="2000" dirty="0" smtClean="0"/>
              <a:t>745</a:t>
            </a:r>
            <a:r>
              <a:rPr lang="el-GR" sz="2000" dirty="0" smtClean="0"/>
              <a:t>.</a:t>
            </a:r>
            <a:r>
              <a:rPr lang="en-US" sz="2000" dirty="0" smtClean="0"/>
              <a:t>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8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www.gettyimages.com/detail/illustration/procession-in-st-marks-square-by-gentile-bellini-1496-stock-graphic/132702661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(2/8)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/>
              <a:t>Εικόνα 4: </a:t>
            </a:r>
            <a:r>
              <a:rPr lang="en-US" sz="2000" dirty="0" smtClean="0"/>
              <a:t>Procession </a:t>
            </a:r>
            <a:r>
              <a:rPr lang="en-US" sz="2000" dirty="0"/>
              <a:t>of the Holy League in 1590 (oil on panel</a:t>
            </a:r>
            <a:r>
              <a:rPr lang="en-US" sz="2000" dirty="0" smtClean="0"/>
              <a:t>)</a:t>
            </a:r>
            <a:r>
              <a:rPr lang="el-GR" sz="2000" dirty="0" smtClean="0"/>
              <a:t>.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www.gettyimages.com/detail/illustration/procession-of-the-holy-league-in-1590-stock-graphic/bat172290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5</a:t>
            </a:r>
            <a:r>
              <a:rPr lang="el-GR" sz="2000" dirty="0" smtClean="0"/>
              <a:t>: </a:t>
            </a:r>
            <a:r>
              <a:rPr lang="fr-FR" sz="2000" dirty="0" smtClean="0"/>
              <a:t>Performances. Theater--</a:t>
            </a:r>
            <a:r>
              <a:rPr lang="fr-FR" sz="2000" dirty="0" err="1" smtClean="0"/>
              <a:t>History</a:t>
            </a:r>
            <a:r>
              <a:rPr lang="fr-FR" sz="2000" dirty="0" smtClean="0"/>
              <a:t>--17th </a:t>
            </a:r>
            <a:r>
              <a:rPr lang="fr-FR" sz="2000" dirty="0" err="1" smtClean="0"/>
              <a:t>century</a:t>
            </a:r>
            <a:r>
              <a:rPr lang="el-GR" sz="2000" dirty="0" smtClean="0"/>
              <a:t>.</a:t>
            </a:r>
            <a:r>
              <a:rPr lang="en-US" sz="2000" dirty="0" smtClean="0"/>
              <a:t> Copyright</a:t>
            </a:r>
            <a:r>
              <a:rPr lang="el-GR" sz="2000" dirty="0" smtClean="0"/>
              <a:t>: </a:t>
            </a:r>
            <a:r>
              <a:rPr lang="en-GB" sz="2000" dirty="0" err="1" smtClean="0"/>
              <a:t>KaiDib</a:t>
            </a:r>
            <a:r>
              <a:rPr lang="en-GB" sz="2000" dirty="0" smtClean="0"/>
              <a:t> </a:t>
            </a:r>
            <a:r>
              <a:rPr lang="en-GB" sz="2000" dirty="0"/>
              <a:t>Films International</a:t>
            </a:r>
            <a:r>
              <a:rPr lang="el-GR" sz="2000" dirty="0" smtClean="0"/>
              <a:t> </a:t>
            </a:r>
            <a:r>
              <a:rPr lang="en-US" sz="2000" dirty="0" err="1" smtClean="0"/>
              <a:t>ed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http://library.calvin.edu/hda/node/1734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6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7</a:t>
            </a:r>
            <a:r>
              <a:rPr lang="el-GR" sz="2000" dirty="0" smtClean="0"/>
              <a:t>: </a:t>
            </a:r>
            <a:r>
              <a:rPr lang="en-US" sz="2000" dirty="0" smtClean="0"/>
              <a:t>The </a:t>
            </a:r>
            <a:r>
              <a:rPr lang="en-US" sz="2000" dirty="0"/>
              <a:t>Syndics of the Amsterdam Drapers' Guild, known as the </a:t>
            </a:r>
            <a:r>
              <a:rPr lang="en-US" sz="2000" i="1" dirty="0">
                <a:hlinkClick r:id="rId5" tooltip="en:Syndics of the Drapers' Guild"/>
              </a:rPr>
              <a:t>‘Sampling Officials</a:t>
            </a:r>
            <a:r>
              <a:rPr lang="en-US" sz="2000" dirty="0">
                <a:hlinkClick r:id="rId5" tooltip="en:Syndics of the Drapers' Guild"/>
              </a:rPr>
              <a:t>’</a:t>
            </a:r>
            <a:r>
              <a:rPr lang="en-US" sz="2000" dirty="0"/>
              <a:t>, detail. </a:t>
            </a:r>
            <a:r>
              <a:rPr lang="en-US" sz="2000" dirty="0" smtClean="0"/>
              <a:t>Public domain</a:t>
            </a:r>
            <a:r>
              <a:rPr lang="el-G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://commons.wikimedia.org/wiki/File:Rembrandt_-_Sampling_Officials_of_the_Drapers%27_Guild_%28detail%29_-_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WGA19146.jpg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8</a:t>
            </a:r>
            <a:r>
              <a:rPr lang="el-GR" sz="2000" dirty="0"/>
              <a:t>: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9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(3/8)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196752"/>
            <a:ext cx="8856984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9</a:t>
            </a:r>
            <a:r>
              <a:rPr lang="el-GR" sz="2000" dirty="0" smtClean="0"/>
              <a:t>: </a:t>
            </a:r>
            <a:r>
              <a:rPr lang="fr-FR" sz="2000" dirty="0" err="1" smtClean="0"/>
              <a:t>German</a:t>
            </a:r>
            <a:r>
              <a:rPr lang="fr-FR" sz="2000" dirty="0" smtClean="0"/>
              <a:t>: Der Kaufmann Georg </a:t>
            </a:r>
            <a:r>
              <a:rPr lang="fr-FR" sz="2000" dirty="0" err="1" smtClean="0"/>
              <a:t>Gisze</a:t>
            </a:r>
            <a:r>
              <a:rPr lang="fr-FR" sz="2000" dirty="0" smtClean="0"/>
              <a:t>. The </a:t>
            </a:r>
            <a:r>
              <a:rPr lang="fr-FR" sz="2000" dirty="0"/>
              <a:t>Merchant Georg </a:t>
            </a:r>
            <a:r>
              <a:rPr lang="fr-FR" sz="2000" dirty="0" err="1" smtClean="0"/>
              <a:t>Gisze</a:t>
            </a:r>
            <a:r>
              <a:rPr lang="el-GR" sz="2000" dirty="0" smtClean="0"/>
              <a:t>. 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Public domain.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://commons.wikimedia.org/wiki/File:Portrait_of_Georg_Gisze,_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by_Hans_Holbein_the_Younger.jpg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10</a:t>
            </a:r>
            <a:r>
              <a:rPr lang="el-GR" sz="2000" dirty="0" smtClean="0"/>
              <a:t>: </a:t>
            </a:r>
            <a:r>
              <a:rPr lang="en-US" sz="2000" dirty="0" smtClean="0"/>
              <a:t>Portrait </a:t>
            </a:r>
            <a:r>
              <a:rPr lang="en-US" sz="2000" dirty="0"/>
              <a:t>of a member of the von </a:t>
            </a:r>
            <a:r>
              <a:rPr lang="en-US" sz="2000" dirty="0" err="1"/>
              <a:t>Wedigh</a:t>
            </a:r>
            <a:r>
              <a:rPr lang="en-US" sz="2000" dirty="0"/>
              <a:t> Family (called Hermann </a:t>
            </a:r>
            <a:r>
              <a:rPr lang="en-US" sz="2000" dirty="0" err="1"/>
              <a:t>Hillebrandt</a:t>
            </a:r>
            <a:r>
              <a:rPr lang="en-US" sz="2000" dirty="0"/>
              <a:t> von </a:t>
            </a:r>
            <a:r>
              <a:rPr lang="en-US" sz="2000" dirty="0" err="1"/>
              <a:t>Wedigh</a:t>
            </a:r>
            <a:r>
              <a:rPr lang="en-US" sz="2000" dirty="0" smtClean="0"/>
              <a:t>)</a:t>
            </a:r>
            <a:r>
              <a:rPr lang="el-GR" sz="2000" dirty="0" smtClean="0"/>
              <a:t>. </a:t>
            </a:r>
            <a:r>
              <a:rPr lang="el-GR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/>
              <a:t>Public domain.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://commons.wikimedia.org/wiki/File:Member_of_the_von_Wedigh_Family%2C_%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28called_Hermann_Hillebrandt_von_Wedigh%29%2C_by_Hans_Holbein_the_Younger.jpg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11</a:t>
            </a:r>
            <a:r>
              <a:rPr lang="el-GR" sz="2000" dirty="0" smtClean="0"/>
              <a:t>: </a:t>
            </a:r>
            <a:r>
              <a:rPr lang="en-US" sz="2000" dirty="0" smtClean="0"/>
              <a:t>Nicholas </a:t>
            </a:r>
            <a:r>
              <a:rPr lang="en-US" sz="2000" dirty="0" err="1"/>
              <a:t>Kratzer</a:t>
            </a:r>
            <a:r>
              <a:rPr lang="en-US" sz="2000" dirty="0"/>
              <a:t> Inventor Of Polyhedral Sundial by Hans Holbein the Younger. Copyrighted</a:t>
            </a:r>
            <a:r>
              <a:rPr lang="el-GR" sz="2000" dirty="0"/>
              <a:t>. </a:t>
            </a:r>
            <a:r>
              <a:rPr lang="fr-FR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fr-FR" sz="20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fr-FR" sz="2000" dirty="0" smtClean="0">
                <a:solidFill>
                  <a:srgbClr val="FF0000"/>
                </a:solidFill>
                <a:hlinkClick r:id="rId5"/>
              </a:rPr>
              <a:t>www.gettyimages.com/detail/illustration/nicholas-kratzer-inventor-of-polyhedral-sundial-by-hans-stock-graphic/91611282</a:t>
            </a:r>
            <a:endParaRPr lang="fr-F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12</a:t>
            </a:r>
            <a:r>
              <a:rPr lang="el-GR" sz="2000" dirty="0"/>
              <a:t>: </a:t>
            </a:r>
            <a:r>
              <a:rPr lang="en-US" sz="2000" dirty="0" smtClean="0"/>
              <a:t>The </a:t>
            </a:r>
            <a:r>
              <a:rPr lang="en-US" sz="2000" dirty="0"/>
              <a:t>Ambassadors, 1533 (oil on panel</a:t>
            </a:r>
            <a:r>
              <a:rPr lang="en-US" sz="2000" dirty="0" smtClean="0"/>
              <a:t>).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www.gettyimages.com/detail/illustration/the-ambassadors-1533-stock-graphic/bat122676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7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(4/8)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1</a:t>
            </a:r>
            <a:r>
              <a:rPr lang="en-US" sz="2000" dirty="0" smtClean="0"/>
              <a:t>3</a:t>
            </a:r>
            <a:r>
              <a:rPr lang="el-GR" sz="2000" dirty="0" smtClean="0"/>
              <a:t>: </a:t>
            </a:r>
            <a:r>
              <a:rPr lang="en-US" sz="2000" dirty="0" smtClean="0">
                <a:hlinkClick r:id="rId3" tooltip="Rembrandt"/>
              </a:rPr>
              <a:t>Rembrandt</a:t>
            </a:r>
            <a:r>
              <a:rPr lang="en-US" sz="2000" dirty="0" smtClean="0"/>
              <a:t> </a:t>
            </a:r>
            <a:r>
              <a:rPr lang="en-US" sz="2000" i="1" dirty="0">
                <a:hlinkClick r:id="rId4" tooltip="Night Watch (painting)"/>
              </a:rPr>
              <a:t>The Night Watch</a:t>
            </a:r>
            <a:r>
              <a:rPr lang="en-US" sz="2000" dirty="0"/>
              <a:t> (1642</a:t>
            </a:r>
            <a:r>
              <a:rPr lang="en-US" sz="2000" dirty="0" smtClean="0"/>
              <a:t>). Public domain. 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5"/>
              </a:rPr>
              <a:t>en.wikipedia.org/wiki/Dutch_Golden_Age</a:t>
            </a:r>
            <a:endParaRPr lang="el-GR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14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15</a:t>
            </a:r>
            <a:r>
              <a:rPr lang="el-GR" sz="2000" dirty="0" smtClean="0"/>
              <a:t>: </a:t>
            </a:r>
            <a:r>
              <a:rPr lang="en-US" sz="2000" dirty="0"/>
              <a:t>Copyrighted</a:t>
            </a:r>
            <a:r>
              <a:rPr lang="el-GR" sz="2000" dirty="0" smtClean="0"/>
              <a:t>.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16</a:t>
            </a:r>
            <a:r>
              <a:rPr lang="el-GR" sz="2000" dirty="0"/>
              <a:t>: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17</a:t>
            </a:r>
            <a:r>
              <a:rPr lang="el-GR" sz="2000" dirty="0"/>
              <a:t>: </a:t>
            </a:r>
            <a:r>
              <a:rPr lang="en-US" sz="2000" dirty="0"/>
              <a:t>Copyrighted</a:t>
            </a:r>
            <a:r>
              <a:rPr lang="el-GR" sz="2000" dirty="0"/>
              <a:t>.</a:t>
            </a: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18</a:t>
            </a:r>
            <a:r>
              <a:rPr lang="el-GR" sz="2000" dirty="0"/>
              <a:t>: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6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6"/>
              </a:rPr>
              <a:t>www.romaculta.it/it/giornata_somma.html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19</a:t>
            </a:r>
            <a:r>
              <a:rPr lang="el-GR" sz="2000" dirty="0"/>
              <a:t>: </a:t>
            </a:r>
            <a:r>
              <a:rPr lang="fr-FR" sz="2000" dirty="0" err="1" smtClean="0"/>
              <a:t>Fontaineblau</a:t>
            </a:r>
            <a:r>
              <a:rPr lang="fr-FR" sz="2000" dirty="0" smtClean="0"/>
              <a:t> </a:t>
            </a:r>
            <a:r>
              <a:rPr lang="fr-FR" sz="2000" dirty="0"/>
              <a:t>Castle. 16th </a:t>
            </a:r>
            <a:r>
              <a:rPr lang="fr-FR" sz="2000" dirty="0" err="1"/>
              <a:t>century</a:t>
            </a:r>
            <a:r>
              <a:rPr lang="fr-FR" sz="2000" dirty="0"/>
              <a:t> Dance hall (1552-56). The </a:t>
            </a:r>
            <a:r>
              <a:rPr lang="fr-FR" sz="2000" dirty="0" err="1"/>
              <a:t>walls</a:t>
            </a:r>
            <a:r>
              <a:rPr lang="fr-FR" sz="2000" dirty="0"/>
              <a:t> are </a:t>
            </a:r>
            <a:r>
              <a:rPr lang="fr-FR" sz="2000" dirty="0" err="1"/>
              <a:t>frescoed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mythological</a:t>
            </a:r>
            <a:r>
              <a:rPr lang="fr-FR" sz="2000" dirty="0"/>
              <a:t> </a:t>
            </a:r>
            <a:r>
              <a:rPr lang="fr-FR" sz="2000" dirty="0" err="1"/>
              <a:t>scenes</a:t>
            </a:r>
            <a:r>
              <a:rPr lang="fr-FR" sz="2000" dirty="0"/>
              <a:t> by da </a:t>
            </a:r>
            <a:r>
              <a:rPr lang="fr-FR" sz="2000" dirty="0" err="1"/>
              <a:t>Niccolo</a:t>
            </a:r>
            <a:r>
              <a:rPr lang="fr-FR" sz="2000" dirty="0"/>
              <a:t> </a:t>
            </a:r>
            <a:r>
              <a:rPr lang="fr-FR" sz="2000" dirty="0" err="1"/>
              <a:t>dell'Abate</a:t>
            </a:r>
            <a:r>
              <a:rPr lang="fr-FR" sz="2000" dirty="0"/>
              <a:t> (1509-1571). </a:t>
            </a:r>
            <a:r>
              <a:rPr lang="fr-FR" sz="2000" dirty="0" err="1"/>
              <a:t>Photography</a:t>
            </a:r>
            <a:r>
              <a:rPr lang="fr-FR" sz="2000" dirty="0"/>
              <a:t>. </a:t>
            </a:r>
            <a:r>
              <a:rPr lang="fr-FR" sz="2000" dirty="0" err="1"/>
              <a:t>Fontainnebleau</a:t>
            </a:r>
            <a:r>
              <a:rPr lang="fr-FR" sz="2000" dirty="0"/>
              <a:t>, </a:t>
            </a:r>
            <a:r>
              <a:rPr lang="fr-FR" sz="2000" dirty="0" smtClean="0"/>
              <a:t>France. </a:t>
            </a:r>
            <a:r>
              <a:rPr lang="en-US" sz="2000" dirty="0"/>
              <a:t>Copyrighted</a:t>
            </a:r>
            <a:r>
              <a:rPr lang="el-GR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7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www.gettyimages.com/detail/illustration/fontaineblau-castle-16th-century-dance-hall-the-walls-stock-graphic/112186445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5157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(5/8)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08" y="1196752"/>
            <a:ext cx="8856984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20</a:t>
            </a:r>
            <a:r>
              <a:rPr lang="el-GR" sz="2000" dirty="0" smtClean="0"/>
              <a:t>: </a:t>
            </a:r>
            <a:r>
              <a:rPr lang="fr-FR" sz="2000" dirty="0" err="1" smtClean="0"/>
              <a:t>Bookwheel</a:t>
            </a:r>
            <a:r>
              <a:rPr lang="fr-FR" sz="2000" dirty="0"/>
              <a:t>, </a:t>
            </a:r>
            <a:r>
              <a:rPr lang="fr-FR" sz="2000" dirty="0" err="1"/>
              <a:t>from</a:t>
            </a:r>
            <a:r>
              <a:rPr lang="fr-FR" sz="2000" dirty="0"/>
              <a:t> Agostino </a:t>
            </a:r>
            <a:r>
              <a:rPr lang="fr-FR" sz="2000" dirty="0" err="1"/>
              <a:t>Ramelli's</a:t>
            </a:r>
            <a:r>
              <a:rPr lang="fr-FR" sz="2000" dirty="0"/>
              <a:t> </a:t>
            </a:r>
            <a:r>
              <a:rPr lang="fr-FR" sz="2000" i="1" dirty="0"/>
              <a:t>Le diverse et </a:t>
            </a:r>
            <a:r>
              <a:rPr lang="fr-FR" sz="2000" i="1" dirty="0" err="1"/>
              <a:t>artifiose</a:t>
            </a:r>
            <a:r>
              <a:rPr lang="fr-FR" sz="2000" i="1" dirty="0"/>
              <a:t> machine</a:t>
            </a:r>
            <a:r>
              <a:rPr lang="fr-FR" sz="2000" dirty="0"/>
              <a:t>, </a:t>
            </a:r>
            <a:r>
              <a:rPr lang="fr-FR" sz="2000" dirty="0" smtClean="0"/>
              <a:t>1588. Public </a:t>
            </a:r>
            <a:r>
              <a:rPr lang="fr-FR" sz="2000" dirty="0" err="1" smtClean="0"/>
              <a:t>domain</a:t>
            </a:r>
            <a:r>
              <a:rPr lang="fr-F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en.wikipedia.org/wiki/Epicyclic_gearing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21</a:t>
            </a:r>
            <a:r>
              <a:rPr lang="el-GR" sz="2000" dirty="0"/>
              <a:t>: </a:t>
            </a:r>
            <a:r>
              <a:rPr lang="en-US" sz="2000" dirty="0" smtClean="0"/>
              <a:t>Women</a:t>
            </a:r>
            <a:r>
              <a:rPr lang="en-US" sz="2000" dirty="0"/>
              <a:t>, Property, and the Letters of the Law in Early Modern </a:t>
            </a:r>
            <a:r>
              <a:rPr lang="en-US" sz="2000" dirty="0" smtClean="0"/>
              <a:t>England. Copyrighted.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www.amazon.com/o/ASIN/0802087574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</a:t>
            </a:r>
            <a:r>
              <a:rPr lang="el-GR" sz="2000" dirty="0"/>
              <a:t>2: </a:t>
            </a:r>
            <a:r>
              <a:rPr lang="en-US" sz="2000" dirty="0" smtClean="0"/>
              <a:t>Papal </a:t>
            </a:r>
            <a:r>
              <a:rPr lang="en-US" sz="2000" dirty="0"/>
              <a:t>valets kneel during </a:t>
            </a:r>
            <a:r>
              <a:rPr lang="en-US" sz="2000" dirty="0">
                <a:hlinkClick r:id="rId5" tooltip="The Mass at Bolsena"/>
              </a:rPr>
              <a:t>The Mass at </a:t>
            </a:r>
            <a:r>
              <a:rPr lang="en-US" sz="2000" dirty="0" err="1">
                <a:hlinkClick r:id="rId5" tooltip="The Mass at Bolsena"/>
              </a:rPr>
              <a:t>Bolsena</a:t>
            </a:r>
            <a:r>
              <a:rPr lang="en-US" sz="2000" dirty="0"/>
              <a:t> by </a:t>
            </a:r>
            <a:r>
              <a:rPr lang="en-US" sz="2000" dirty="0">
                <a:hlinkClick r:id="rId6" tooltip="Raphael"/>
              </a:rPr>
              <a:t>Raphael</a:t>
            </a:r>
            <a:r>
              <a:rPr lang="en-US" sz="2000" dirty="0"/>
              <a:t>, himself a Papal valet who shows himself looking at the </a:t>
            </a:r>
            <a:r>
              <a:rPr lang="en-US" sz="2000" dirty="0" smtClean="0"/>
              <a:t>viewer. Public domain. 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7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7"/>
              </a:rPr>
              <a:t>en.wikipedia.org/wiki/Valet_de_chambre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</a:t>
            </a:r>
            <a:r>
              <a:rPr lang="el-GR" sz="2000" dirty="0"/>
              <a:t>3: </a:t>
            </a:r>
            <a:r>
              <a:rPr lang="en-US" sz="2000" dirty="0" smtClean="0"/>
              <a:t>Portrait </a:t>
            </a:r>
            <a:r>
              <a:rPr lang="en-US" sz="2000" dirty="0"/>
              <a:t>of a Gentleman with his Helmet on a Column </a:t>
            </a:r>
            <a:r>
              <a:rPr lang="en-US" sz="2000" dirty="0" smtClean="0"/>
              <a:t>Shaft. </a:t>
            </a:r>
            <a:r>
              <a:rPr lang="en-US" sz="2000" dirty="0"/>
              <a:t>Public domain. 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8"/>
              </a:rPr>
              <a:t>://commons.wikimedia.org/wiki/File:Giovanni_Battista_Moroni_-_Portrait_of_a_Gentleman_with_his_Helmet_on_a_Column_Shaft_-_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Google_Art_Project.jpg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</a:t>
            </a:r>
            <a:r>
              <a:rPr lang="el-GR" sz="2000" dirty="0"/>
              <a:t>4: </a:t>
            </a:r>
            <a:r>
              <a:rPr lang="en-US" sz="2000" dirty="0" smtClean="0">
                <a:hlinkClick r:id="rId9" tooltip="Elizabeth I of England"/>
              </a:rPr>
              <a:t>Elizabeth </a:t>
            </a:r>
            <a:r>
              <a:rPr lang="en-US" sz="2000" dirty="0">
                <a:hlinkClick r:id="rId9" tooltip="Elizabeth I of England"/>
              </a:rPr>
              <a:t>I of England</a:t>
            </a:r>
            <a:r>
              <a:rPr lang="en-US" sz="2000" dirty="0"/>
              <a:t> c.1599, </a:t>
            </a:r>
            <a:r>
              <a:rPr lang="en-US" sz="2000" dirty="0">
                <a:hlinkClick r:id="rId10" tooltip="Oriental carpets in Renaissance painting"/>
              </a:rPr>
              <a:t>standing on an Oriental carpet</a:t>
            </a:r>
            <a:r>
              <a:rPr lang="en-US" sz="2000" dirty="0"/>
              <a:t>. Studio of </a:t>
            </a:r>
            <a:r>
              <a:rPr lang="en-US" sz="2000" dirty="0">
                <a:hlinkClick r:id="rId11" tooltip="Nicholas Hilliard"/>
              </a:rPr>
              <a:t>Nicholas </a:t>
            </a:r>
            <a:r>
              <a:rPr lang="en-US" sz="2000" dirty="0" smtClean="0">
                <a:hlinkClick r:id="rId11" tooltip="Nicholas Hilliard"/>
              </a:rPr>
              <a:t>Hilliard</a:t>
            </a:r>
            <a:r>
              <a:rPr lang="en-US" sz="2000" dirty="0" smtClean="0"/>
              <a:t>. </a:t>
            </a:r>
            <a:r>
              <a:rPr lang="en-US" sz="2000" dirty="0"/>
              <a:t>Public domain. </a:t>
            </a:r>
            <a:r>
              <a:rPr lang="en-US" sz="2000" dirty="0" smtClean="0">
                <a:solidFill>
                  <a:srgbClr val="FF0000"/>
                </a:solidFill>
                <a:hlinkClick r:id="rId12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12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12"/>
              </a:rPr>
              <a:t>en.wikipedia.org/wiki/Anglo-Moroccan_alliance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83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(6/8)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25</a:t>
            </a:r>
            <a:r>
              <a:rPr lang="el-GR" sz="2000" dirty="0" smtClean="0"/>
              <a:t>: </a:t>
            </a:r>
            <a:r>
              <a:rPr lang="fr-FR" sz="2000" dirty="0" smtClean="0"/>
              <a:t>Isabelle </a:t>
            </a:r>
            <a:r>
              <a:rPr lang="fr-FR" sz="2000" dirty="0"/>
              <a:t>de </a:t>
            </a:r>
            <a:r>
              <a:rPr lang="fr-FR" sz="2000" dirty="0" smtClean="0"/>
              <a:t>Portugal. </a:t>
            </a:r>
            <a:r>
              <a:rPr lang="en-US" sz="2000" dirty="0"/>
              <a:t>Copyright: </a:t>
            </a:r>
            <a:r>
              <a:rPr lang="en-GB" sz="2000" dirty="0"/>
              <a:t>Ph. J. Martin © Archives </a:t>
            </a:r>
            <a:r>
              <a:rPr lang="en-GB" sz="2000" dirty="0" err="1"/>
              <a:t>Larbor</a:t>
            </a:r>
            <a:r>
              <a:rPr lang="en-GB" sz="2000" dirty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www.larousse.fr/encyclopedie/images/Isabelle_de_Portugal/1004934</a:t>
            </a:r>
            <a:endParaRPr lang="el-GR" sz="2000" dirty="0" smtClean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l-GR" sz="2000" dirty="0" smtClean="0"/>
              <a:t>2</a:t>
            </a:r>
            <a:r>
              <a:rPr lang="en-US" sz="2000" dirty="0" smtClean="0"/>
              <a:t>6</a:t>
            </a:r>
            <a:r>
              <a:rPr lang="el-GR" sz="2000" dirty="0" smtClean="0"/>
              <a:t>: </a:t>
            </a:r>
            <a:r>
              <a:rPr lang="en-US" sz="2000" dirty="0" smtClean="0"/>
              <a:t>Copyrighted.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27</a:t>
            </a:r>
            <a:r>
              <a:rPr lang="el-GR" sz="2000" dirty="0" smtClean="0"/>
              <a:t>: </a:t>
            </a:r>
            <a:r>
              <a:rPr lang="en-US" sz="2000" dirty="0"/>
              <a:t>Copyrighted.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 smtClean="0"/>
              <a:t>28</a:t>
            </a:r>
            <a:r>
              <a:rPr lang="el-GR" sz="2000" dirty="0" smtClean="0"/>
              <a:t>: </a:t>
            </a:r>
            <a:r>
              <a:rPr lang="en-US" sz="2000" dirty="0" smtClean="0"/>
              <a:t>"</a:t>
            </a:r>
            <a:r>
              <a:rPr lang="en-US" sz="2000" dirty="0"/>
              <a:t>Charles V at </a:t>
            </a:r>
            <a:r>
              <a:rPr lang="en-US" sz="2000" dirty="0" err="1"/>
              <a:t>Mühlberg</a:t>
            </a:r>
            <a:r>
              <a:rPr lang="en-US" sz="2000" dirty="0"/>
              <a:t>", painted by </a:t>
            </a:r>
            <a:r>
              <a:rPr lang="en-US" sz="2000" dirty="0" smtClean="0"/>
              <a:t>Titian. Public domain</a:t>
            </a:r>
            <a:r>
              <a:rPr lang="en-GB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commons.wikimedia.org/wiki/File:Charles_V_at_Muehlburg.jpg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29</a:t>
            </a:r>
            <a:r>
              <a:rPr lang="el-GR" sz="2000" dirty="0"/>
              <a:t>: </a:t>
            </a:r>
            <a:r>
              <a:rPr lang="en-US" sz="2000" dirty="0" smtClean="0"/>
              <a:t>Copyrighted.</a:t>
            </a:r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/>
              <a:t>30</a:t>
            </a:r>
            <a:r>
              <a:rPr lang="el-GR" sz="2000" dirty="0"/>
              <a:t>: </a:t>
            </a:r>
            <a:r>
              <a:rPr lang="en-US" sz="2000" dirty="0"/>
              <a:t>Copyrighted. </a:t>
            </a:r>
            <a:endParaRPr lang="en-US" sz="2000" dirty="0" smtClean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l-GR" sz="2000" dirty="0"/>
              <a:t>3</a:t>
            </a:r>
            <a:r>
              <a:rPr lang="en-US" sz="2000" dirty="0"/>
              <a:t>1</a:t>
            </a:r>
            <a:r>
              <a:rPr lang="el-GR" sz="2000" dirty="0"/>
              <a:t>: </a:t>
            </a:r>
            <a:r>
              <a:rPr lang="en-US" sz="2000" dirty="0" smtClean="0">
                <a:hlinkClick r:id="rId5" tooltip="Pope Leo X"/>
              </a:rPr>
              <a:t>Pope </a:t>
            </a:r>
            <a:r>
              <a:rPr lang="en-US" sz="2000" dirty="0">
                <a:hlinkClick r:id="rId5" tooltip="Pope Leo X"/>
              </a:rPr>
              <a:t>Leo X</a:t>
            </a:r>
            <a:r>
              <a:rPr lang="en-US" sz="2000" dirty="0"/>
              <a:t> with his cousins </a:t>
            </a:r>
            <a:r>
              <a:rPr lang="en-US" sz="2000" dirty="0">
                <a:hlinkClick r:id="rId6" tooltip="Pope Clement VII"/>
              </a:rPr>
              <a:t>Giulio de' Medici</a:t>
            </a:r>
            <a:r>
              <a:rPr lang="en-US" sz="2000" dirty="0"/>
              <a:t> </a:t>
            </a:r>
            <a:r>
              <a:rPr lang="en-US" sz="2000" i="1" dirty="0"/>
              <a:t>(left, the future Pope Clement VII)</a:t>
            </a:r>
            <a:r>
              <a:rPr lang="en-US" sz="2000" dirty="0"/>
              <a:t> and Luigi de' Rossi </a:t>
            </a:r>
            <a:r>
              <a:rPr lang="en-US" sz="2000" i="1" dirty="0"/>
              <a:t>(right)</a:t>
            </a:r>
            <a:r>
              <a:rPr lang="en-US" sz="2000" dirty="0"/>
              <a:t>, whom he appointed as </a:t>
            </a:r>
            <a:r>
              <a:rPr lang="en-US" sz="2000" dirty="0">
                <a:hlinkClick r:id="rId7" tooltip="Cardinal-nephew"/>
              </a:rPr>
              <a:t>cardinal-nephews</a:t>
            </a:r>
            <a:r>
              <a:rPr lang="en-US" sz="2000" dirty="0" smtClean="0"/>
              <a:t>. Public domain. 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8"/>
              </a:rPr>
              <a:t>://</a:t>
            </a:r>
            <a:r>
              <a:rPr lang="en-US" sz="2000" dirty="0" smtClean="0">
                <a:solidFill>
                  <a:srgbClr val="FF0000"/>
                </a:solidFill>
                <a:hlinkClick r:id="rId8"/>
              </a:rPr>
              <a:t>en.wikipedia.org/wiki/History_of_the_papacy</a:t>
            </a: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0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(7/8)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32</a:t>
            </a:r>
            <a:r>
              <a:rPr lang="el-GR" sz="2000" dirty="0" smtClean="0"/>
              <a:t>: </a:t>
            </a:r>
            <a:r>
              <a:rPr lang="fr-FR" sz="2000" dirty="0" smtClean="0"/>
              <a:t>Portrait </a:t>
            </a:r>
            <a:r>
              <a:rPr lang="fr-FR" sz="2000" dirty="0"/>
              <a:t>of a </a:t>
            </a:r>
            <a:r>
              <a:rPr lang="fr-FR" sz="2000" dirty="0" smtClean="0"/>
              <a:t>Cardinal. Public </a:t>
            </a:r>
            <a:r>
              <a:rPr lang="fr-FR" sz="2000" dirty="0" err="1" smtClean="0"/>
              <a:t>domain</a:t>
            </a:r>
            <a:r>
              <a:rPr lang="fr-F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://commons.wikimedia.org/wiki/File:Portrait_of_a_Cardinal,_by_Raffael,_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from_Prado_in_Google_Earth.jpg</a:t>
            </a: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sz="2000" dirty="0"/>
              <a:t>Εικόνα </a:t>
            </a:r>
            <a:r>
              <a:rPr lang="en-US" sz="2000" dirty="0"/>
              <a:t>33</a:t>
            </a:r>
            <a:r>
              <a:rPr lang="el-GR" sz="2000" dirty="0"/>
              <a:t>: </a:t>
            </a:r>
            <a:r>
              <a:rPr lang="en-US" sz="2000" dirty="0" smtClean="0"/>
              <a:t>Portrait </a:t>
            </a:r>
            <a:r>
              <a:rPr lang="en-US" sz="2000" dirty="0"/>
              <a:t>of the Doge Francesco </a:t>
            </a:r>
            <a:r>
              <a:rPr lang="en-US" sz="2000" dirty="0" err="1" smtClean="0"/>
              <a:t>Venier</a:t>
            </a:r>
            <a:r>
              <a:rPr lang="en-US" sz="2000" dirty="0" smtClean="0"/>
              <a:t>. </a:t>
            </a:r>
            <a:r>
              <a:rPr lang="fr-FR" sz="2000" dirty="0"/>
              <a:t>Public </a:t>
            </a:r>
            <a:r>
              <a:rPr lang="fr-FR" sz="2000" dirty="0" err="1" smtClean="0"/>
              <a:t>domain</a:t>
            </a:r>
            <a:r>
              <a:rPr lang="fr-FR" sz="2000" dirty="0" smtClean="0"/>
              <a:t>. 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http</a:t>
            </a:r>
            <a:r>
              <a:rPr lang="en-US" sz="2000" dirty="0">
                <a:solidFill>
                  <a:srgbClr val="FF0000"/>
                </a:solidFill>
                <a:hlinkClick r:id="rId4"/>
              </a:rPr>
              <a:t>://commons.wikimedia.org/wiki/File:Titian_-_Portrait_of_the_Doge_Francesco_Venier_-_</a:t>
            </a:r>
            <a:r>
              <a:rPr lang="en-US" sz="2000" dirty="0" smtClean="0">
                <a:solidFill>
                  <a:srgbClr val="FF0000"/>
                </a:solidFill>
                <a:hlinkClick r:id="rId4"/>
              </a:rPr>
              <a:t>WGA22975.jpg</a:t>
            </a:r>
            <a:endParaRPr lang="el-GR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r>
              <a:rPr lang="en-US" dirty="0" smtClean="0"/>
              <a:t> (8/8)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Πίνακες</a:t>
            </a:r>
          </a:p>
        </p:txBody>
      </p:sp>
    </p:spTree>
    <p:extLst>
      <p:ext uri="{BB962C8B-B14F-4D97-AF65-F5344CB8AC3E}">
        <p14:creationId xmlns:p14="http://schemas.microsoft.com/office/powerpoint/2010/main" val="415731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12776"/>
            <a:ext cx="5832648" cy="4514487"/>
          </a:xfr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93005" y="865609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 smtClean="0"/>
              <a:t>4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873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pular cul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1268760"/>
            <a:ext cx="6336704" cy="4836486"/>
          </a:xfr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29009" y="728792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5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79217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4241446" cy="4968552"/>
          </a:xfrm>
          <a:ln>
            <a:solidFill>
              <a:schemeClr val="tx1"/>
            </a:solidFill>
          </a:ln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961500" y="577577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6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1633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ΣΤΑΥΡΟΣ 1 (10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412776"/>
            <a:ext cx="6750750" cy="432048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Θέση κειμένου 1"/>
          <p:cNvSpPr txBox="1">
            <a:spLocks/>
          </p:cNvSpPr>
          <p:nvPr/>
        </p:nvSpPr>
        <p:spPr>
          <a:xfrm>
            <a:off x="3848000" y="865609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7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115982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340768"/>
            <a:ext cx="2813965" cy="4815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Θέση κειμένου 1"/>
          <p:cNvSpPr txBox="1">
            <a:spLocks/>
          </p:cNvSpPr>
          <p:nvPr/>
        </p:nvSpPr>
        <p:spPr>
          <a:xfrm>
            <a:off x="3751815" y="793601"/>
            <a:ext cx="1574013" cy="54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12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800" dirty="0" smtClean="0"/>
              <a:t>Εικόνα</a:t>
            </a:r>
            <a:r>
              <a:rPr lang="en-US" sz="2800" dirty="0" smtClean="0"/>
              <a:t> </a:t>
            </a:r>
            <a:r>
              <a:rPr lang="el-GR" sz="2800" dirty="0"/>
              <a:t>8</a:t>
            </a:r>
            <a:r>
              <a:rPr lang="en-US" sz="2800" dirty="0" smtClean="0"/>
              <a:t>.</a:t>
            </a:r>
            <a:endParaRPr lang="el-GR" sz="2800" dirty="0"/>
          </a:p>
          <a:p>
            <a:pPr marL="0" indent="0">
              <a:buNone/>
            </a:pP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07693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1186</Words>
  <Application>Microsoft Office PowerPoint</Application>
  <PresentationFormat>On-screen Show (4:3)</PresentationFormat>
  <Paragraphs>195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ＭＳ Ｐゴシック</vt:lpstr>
      <vt:lpstr>Arial</vt:lpstr>
      <vt:lpstr>Calibri</vt:lpstr>
      <vt:lpstr>Wingdings</vt:lpstr>
      <vt:lpstr>Θέμα του Office</vt:lpstr>
      <vt:lpstr>II19 Νεότερη Ευρωπαϊκή Ιστορία Β΄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Τέλος Ενότητας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(1/8)</vt:lpstr>
      <vt:lpstr>Σημείωμα Χρήσης Έργων Τρίτων (2/8)</vt:lpstr>
      <vt:lpstr>Σημείωμα Χρήσης Έργων Τρίτων (3/8)</vt:lpstr>
      <vt:lpstr>Σημείωμα Χρήσης Έργων Τρίτων (4/8)</vt:lpstr>
      <vt:lpstr>Σημείωμα Χρήσης Έργων Τρίτων (5/8)</vt:lpstr>
      <vt:lpstr>Σημείωμα Χρήσης Έργων Τρίτων (6/8)</vt:lpstr>
      <vt:lpstr>Σημείωμα Χρήσης Έργων Τρίτων (7/8)</vt:lpstr>
      <vt:lpstr>Σημείωμα Χρήσης Έργων Τρίτων (8/8)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ΕΞΑΡΧΟΥ</dc:creator>
  <cp:lastModifiedBy>Costas</cp:lastModifiedBy>
  <cp:revision>216</cp:revision>
  <dcterms:created xsi:type="dcterms:W3CDTF">2012-09-06T09:03:05Z</dcterms:created>
  <dcterms:modified xsi:type="dcterms:W3CDTF">2015-01-19T11:59:31Z</dcterms:modified>
</cp:coreProperties>
</file>