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301" r:id="rId2"/>
    <p:sldId id="261" r:id="rId3"/>
    <p:sldId id="354" r:id="rId4"/>
    <p:sldId id="302" r:id="rId5"/>
    <p:sldId id="303" r:id="rId6"/>
    <p:sldId id="304" r:id="rId7"/>
    <p:sldId id="305" r:id="rId8"/>
    <p:sldId id="307" r:id="rId9"/>
    <p:sldId id="308" r:id="rId10"/>
    <p:sldId id="309" r:id="rId11"/>
    <p:sldId id="355" r:id="rId12"/>
    <p:sldId id="310" r:id="rId13"/>
    <p:sldId id="311" r:id="rId14"/>
    <p:sldId id="312" r:id="rId15"/>
    <p:sldId id="356" r:id="rId16"/>
    <p:sldId id="313" r:id="rId17"/>
    <p:sldId id="314" r:id="rId18"/>
    <p:sldId id="315" r:id="rId19"/>
    <p:sldId id="316" r:id="rId20"/>
    <p:sldId id="357" r:id="rId21"/>
    <p:sldId id="317" r:id="rId22"/>
    <p:sldId id="318" r:id="rId23"/>
    <p:sldId id="319" r:id="rId24"/>
    <p:sldId id="320" r:id="rId25"/>
    <p:sldId id="358" r:id="rId26"/>
    <p:sldId id="321" r:id="rId27"/>
    <p:sldId id="322" r:id="rId28"/>
    <p:sldId id="323" r:id="rId29"/>
    <p:sldId id="359" r:id="rId30"/>
    <p:sldId id="324" r:id="rId31"/>
    <p:sldId id="360" r:id="rId32"/>
    <p:sldId id="325" r:id="rId33"/>
    <p:sldId id="326" r:id="rId34"/>
    <p:sldId id="346" r:id="rId35"/>
    <p:sldId id="327" r:id="rId36"/>
    <p:sldId id="361" r:id="rId37"/>
    <p:sldId id="345" r:id="rId38"/>
    <p:sldId id="328" r:id="rId39"/>
    <p:sldId id="362" r:id="rId40"/>
    <p:sldId id="329" r:id="rId41"/>
    <p:sldId id="363" r:id="rId42"/>
    <p:sldId id="330" r:id="rId43"/>
    <p:sldId id="364" r:id="rId44"/>
    <p:sldId id="331" r:id="rId45"/>
    <p:sldId id="365" r:id="rId46"/>
    <p:sldId id="332" r:id="rId47"/>
    <p:sldId id="366" r:id="rId48"/>
    <p:sldId id="333" r:id="rId49"/>
    <p:sldId id="367" r:id="rId50"/>
    <p:sldId id="334" r:id="rId51"/>
    <p:sldId id="368" r:id="rId52"/>
    <p:sldId id="335" r:id="rId53"/>
    <p:sldId id="369" r:id="rId54"/>
    <p:sldId id="336" r:id="rId55"/>
    <p:sldId id="370" r:id="rId56"/>
    <p:sldId id="337" r:id="rId57"/>
    <p:sldId id="338" r:id="rId58"/>
    <p:sldId id="339" r:id="rId59"/>
    <p:sldId id="340" r:id="rId60"/>
    <p:sldId id="341" r:id="rId61"/>
    <p:sldId id="342" r:id="rId62"/>
    <p:sldId id="371" r:id="rId63"/>
    <p:sldId id="343" r:id="rId64"/>
    <p:sldId id="372" r:id="rId65"/>
    <p:sldId id="344" r:id="rId66"/>
    <p:sldId id="373" r:id="rId67"/>
    <p:sldId id="383" r:id="rId68"/>
    <p:sldId id="290" r:id="rId69"/>
    <p:sldId id="347" r:id="rId70"/>
    <p:sldId id="384" r:id="rId71"/>
    <p:sldId id="385" r:id="rId72"/>
    <p:sldId id="374" r:id="rId73"/>
    <p:sldId id="375" r:id="rId74"/>
    <p:sldId id="376" r:id="rId75"/>
    <p:sldId id="377" r:id="rId76"/>
    <p:sldId id="379" r:id="rId77"/>
    <p:sldId id="380" r:id="rId78"/>
    <p:sldId id="382" r:id="rId7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1"/>
            <p14:sldId id="354"/>
            <p14:sldId id="302"/>
            <p14:sldId id="303"/>
            <p14:sldId id="304"/>
            <p14:sldId id="305"/>
            <p14:sldId id="307"/>
            <p14:sldId id="308"/>
            <p14:sldId id="309"/>
            <p14:sldId id="355"/>
            <p14:sldId id="310"/>
            <p14:sldId id="311"/>
            <p14:sldId id="312"/>
            <p14:sldId id="356"/>
            <p14:sldId id="313"/>
            <p14:sldId id="314"/>
            <p14:sldId id="315"/>
            <p14:sldId id="316"/>
            <p14:sldId id="357"/>
            <p14:sldId id="317"/>
            <p14:sldId id="318"/>
            <p14:sldId id="319"/>
            <p14:sldId id="320"/>
            <p14:sldId id="358"/>
            <p14:sldId id="321"/>
            <p14:sldId id="322"/>
            <p14:sldId id="323"/>
            <p14:sldId id="359"/>
            <p14:sldId id="324"/>
            <p14:sldId id="360"/>
            <p14:sldId id="325"/>
            <p14:sldId id="326"/>
            <p14:sldId id="346"/>
            <p14:sldId id="327"/>
            <p14:sldId id="361"/>
            <p14:sldId id="345"/>
            <p14:sldId id="328"/>
            <p14:sldId id="362"/>
            <p14:sldId id="329"/>
            <p14:sldId id="363"/>
            <p14:sldId id="330"/>
            <p14:sldId id="364"/>
            <p14:sldId id="331"/>
            <p14:sldId id="365"/>
            <p14:sldId id="332"/>
            <p14:sldId id="366"/>
            <p14:sldId id="333"/>
            <p14:sldId id="367"/>
            <p14:sldId id="334"/>
            <p14:sldId id="368"/>
            <p14:sldId id="335"/>
            <p14:sldId id="369"/>
            <p14:sldId id="336"/>
            <p14:sldId id="370"/>
            <p14:sldId id="337"/>
            <p14:sldId id="338"/>
            <p14:sldId id="339"/>
            <p14:sldId id="340"/>
            <p14:sldId id="341"/>
            <p14:sldId id="342"/>
            <p14:sldId id="371"/>
            <p14:sldId id="343"/>
            <p14:sldId id="372"/>
            <p14:sldId id="344"/>
            <p14:sldId id="373"/>
            <p14:sldId id="383"/>
            <p14:sldId id="290"/>
            <p14:sldId id="347"/>
            <p14:sldId id="384"/>
            <p14:sldId id="385"/>
            <p14:sldId id="374"/>
            <p14:sldId id="375"/>
            <p14:sldId id="376"/>
            <p14:sldId id="377"/>
            <p14:sldId id="379"/>
            <p14:sldId id="380"/>
            <p14:sldId id="382"/>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88" d="100"/>
          <a:sy n="88" d="100"/>
        </p:scale>
        <p:origin x="112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20/1/2015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69383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321288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39206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4201644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427059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16020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3567948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276584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75443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1738026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98765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2411331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877971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1178242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402932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95969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4131146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dirty="0"/>
          </a:p>
        </p:txBody>
      </p:sp>
    </p:spTree>
    <p:extLst>
      <p:ext uri="{BB962C8B-B14F-4D97-AF65-F5344CB8AC3E}">
        <p14:creationId xmlns:p14="http://schemas.microsoft.com/office/powerpoint/2010/main" val="759397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dirty="0"/>
          </a:p>
        </p:txBody>
      </p:sp>
    </p:spTree>
    <p:extLst>
      <p:ext uri="{BB962C8B-B14F-4D97-AF65-F5344CB8AC3E}">
        <p14:creationId xmlns:p14="http://schemas.microsoft.com/office/powerpoint/2010/main" val="1730042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dirty="0"/>
          </a:p>
        </p:txBody>
      </p:sp>
    </p:spTree>
    <p:extLst>
      <p:ext uri="{BB962C8B-B14F-4D97-AF65-F5344CB8AC3E}">
        <p14:creationId xmlns:p14="http://schemas.microsoft.com/office/powerpoint/2010/main" val="3009206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dirty="0"/>
          </a:p>
        </p:txBody>
      </p:sp>
    </p:spTree>
    <p:extLst>
      <p:ext uri="{BB962C8B-B14F-4D97-AF65-F5344CB8AC3E}">
        <p14:creationId xmlns:p14="http://schemas.microsoft.com/office/powerpoint/2010/main" val="420125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3994862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dirty="0"/>
          </a:p>
        </p:txBody>
      </p:sp>
    </p:spTree>
    <p:extLst>
      <p:ext uri="{BB962C8B-B14F-4D97-AF65-F5344CB8AC3E}">
        <p14:creationId xmlns:p14="http://schemas.microsoft.com/office/powerpoint/2010/main" val="2127338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dirty="0"/>
          </a:p>
        </p:txBody>
      </p:sp>
    </p:spTree>
    <p:extLst>
      <p:ext uri="{BB962C8B-B14F-4D97-AF65-F5344CB8AC3E}">
        <p14:creationId xmlns:p14="http://schemas.microsoft.com/office/powerpoint/2010/main" val="4129891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dirty="0"/>
          </a:p>
        </p:txBody>
      </p:sp>
    </p:spTree>
    <p:extLst>
      <p:ext uri="{BB962C8B-B14F-4D97-AF65-F5344CB8AC3E}">
        <p14:creationId xmlns:p14="http://schemas.microsoft.com/office/powerpoint/2010/main" val="1703947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dirty="0"/>
          </a:p>
        </p:txBody>
      </p:sp>
    </p:spTree>
    <p:extLst>
      <p:ext uri="{BB962C8B-B14F-4D97-AF65-F5344CB8AC3E}">
        <p14:creationId xmlns:p14="http://schemas.microsoft.com/office/powerpoint/2010/main" val="3280296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34</a:t>
            </a:fld>
            <a:endParaRPr lang="el-GR" dirty="0">
              <a:solidFill>
                <a:prstClr val="black"/>
              </a:solidFill>
            </a:endParaRPr>
          </a:p>
        </p:txBody>
      </p:sp>
    </p:spTree>
    <p:extLst>
      <p:ext uri="{BB962C8B-B14F-4D97-AF65-F5344CB8AC3E}">
        <p14:creationId xmlns:p14="http://schemas.microsoft.com/office/powerpoint/2010/main" val="2181920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dirty="0"/>
          </a:p>
        </p:txBody>
      </p:sp>
    </p:spTree>
    <p:extLst>
      <p:ext uri="{BB962C8B-B14F-4D97-AF65-F5344CB8AC3E}">
        <p14:creationId xmlns:p14="http://schemas.microsoft.com/office/powerpoint/2010/main" val="1128195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dirty="0"/>
          </a:p>
        </p:txBody>
      </p:sp>
    </p:spTree>
    <p:extLst>
      <p:ext uri="{BB962C8B-B14F-4D97-AF65-F5344CB8AC3E}">
        <p14:creationId xmlns:p14="http://schemas.microsoft.com/office/powerpoint/2010/main" val="2412236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37</a:t>
            </a:fld>
            <a:endParaRPr lang="el-GR" dirty="0">
              <a:solidFill>
                <a:prstClr val="black"/>
              </a:solidFill>
            </a:endParaRPr>
          </a:p>
        </p:txBody>
      </p:sp>
    </p:spTree>
    <p:extLst>
      <p:ext uri="{BB962C8B-B14F-4D97-AF65-F5344CB8AC3E}">
        <p14:creationId xmlns:p14="http://schemas.microsoft.com/office/powerpoint/2010/main" val="3749776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dirty="0"/>
          </a:p>
        </p:txBody>
      </p:sp>
    </p:spTree>
    <p:extLst>
      <p:ext uri="{BB962C8B-B14F-4D97-AF65-F5344CB8AC3E}">
        <p14:creationId xmlns:p14="http://schemas.microsoft.com/office/powerpoint/2010/main" val="683700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dirty="0"/>
          </a:p>
        </p:txBody>
      </p:sp>
    </p:spTree>
    <p:extLst>
      <p:ext uri="{BB962C8B-B14F-4D97-AF65-F5344CB8AC3E}">
        <p14:creationId xmlns:p14="http://schemas.microsoft.com/office/powerpoint/2010/main" val="1476760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1088306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dirty="0"/>
          </a:p>
        </p:txBody>
      </p:sp>
    </p:spTree>
    <p:extLst>
      <p:ext uri="{BB962C8B-B14F-4D97-AF65-F5344CB8AC3E}">
        <p14:creationId xmlns:p14="http://schemas.microsoft.com/office/powerpoint/2010/main" val="273082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41</a:t>
            </a:fld>
            <a:endParaRPr lang="el-GR" dirty="0"/>
          </a:p>
        </p:txBody>
      </p:sp>
    </p:spTree>
    <p:extLst>
      <p:ext uri="{BB962C8B-B14F-4D97-AF65-F5344CB8AC3E}">
        <p14:creationId xmlns:p14="http://schemas.microsoft.com/office/powerpoint/2010/main" val="1681062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dirty="0"/>
          </a:p>
        </p:txBody>
      </p:sp>
    </p:spTree>
    <p:extLst>
      <p:ext uri="{BB962C8B-B14F-4D97-AF65-F5344CB8AC3E}">
        <p14:creationId xmlns:p14="http://schemas.microsoft.com/office/powerpoint/2010/main" val="1523642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dirty="0"/>
          </a:p>
        </p:txBody>
      </p:sp>
    </p:spTree>
    <p:extLst>
      <p:ext uri="{BB962C8B-B14F-4D97-AF65-F5344CB8AC3E}">
        <p14:creationId xmlns:p14="http://schemas.microsoft.com/office/powerpoint/2010/main" val="3030976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44</a:t>
            </a:fld>
            <a:endParaRPr lang="el-GR" dirty="0"/>
          </a:p>
        </p:txBody>
      </p:sp>
    </p:spTree>
    <p:extLst>
      <p:ext uri="{BB962C8B-B14F-4D97-AF65-F5344CB8AC3E}">
        <p14:creationId xmlns:p14="http://schemas.microsoft.com/office/powerpoint/2010/main" val="2545441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dirty="0"/>
          </a:p>
        </p:txBody>
      </p:sp>
    </p:spTree>
    <p:extLst>
      <p:ext uri="{BB962C8B-B14F-4D97-AF65-F5344CB8AC3E}">
        <p14:creationId xmlns:p14="http://schemas.microsoft.com/office/powerpoint/2010/main" val="3251671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dirty="0"/>
          </a:p>
        </p:txBody>
      </p:sp>
    </p:spTree>
    <p:extLst>
      <p:ext uri="{BB962C8B-B14F-4D97-AF65-F5344CB8AC3E}">
        <p14:creationId xmlns:p14="http://schemas.microsoft.com/office/powerpoint/2010/main" val="30572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dirty="0"/>
          </a:p>
        </p:txBody>
      </p:sp>
    </p:spTree>
    <p:extLst>
      <p:ext uri="{BB962C8B-B14F-4D97-AF65-F5344CB8AC3E}">
        <p14:creationId xmlns:p14="http://schemas.microsoft.com/office/powerpoint/2010/main" val="2521200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dirty="0"/>
          </a:p>
        </p:txBody>
      </p:sp>
    </p:spTree>
    <p:extLst>
      <p:ext uri="{BB962C8B-B14F-4D97-AF65-F5344CB8AC3E}">
        <p14:creationId xmlns:p14="http://schemas.microsoft.com/office/powerpoint/2010/main" val="4252651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dirty="0"/>
          </a:p>
        </p:txBody>
      </p:sp>
    </p:spTree>
    <p:extLst>
      <p:ext uri="{BB962C8B-B14F-4D97-AF65-F5344CB8AC3E}">
        <p14:creationId xmlns:p14="http://schemas.microsoft.com/office/powerpoint/2010/main" val="210802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4126247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dirty="0"/>
          </a:p>
        </p:txBody>
      </p:sp>
    </p:spTree>
    <p:extLst>
      <p:ext uri="{BB962C8B-B14F-4D97-AF65-F5344CB8AC3E}">
        <p14:creationId xmlns:p14="http://schemas.microsoft.com/office/powerpoint/2010/main" val="1196581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dirty="0"/>
          </a:p>
        </p:txBody>
      </p:sp>
    </p:spTree>
    <p:extLst>
      <p:ext uri="{BB962C8B-B14F-4D97-AF65-F5344CB8AC3E}">
        <p14:creationId xmlns:p14="http://schemas.microsoft.com/office/powerpoint/2010/main" val="13762747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dirty="0"/>
          </a:p>
        </p:txBody>
      </p:sp>
    </p:spTree>
    <p:extLst>
      <p:ext uri="{BB962C8B-B14F-4D97-AF65-F5344CB8AC3E}">
        <p14:creationId xmlns:p14="http://schemas.microsoft.com/office/powerpoint/2010/main" val="4080095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dirty="0"/>
          </a:p>
        </p:txBody>
      </p:sp>
    </p:spTree>
    <p:extLst>
      <p:ext uri="{BB962C8B-B14F-4D97-AF65-F5344CB8AC3E}">
        <p14:creationId xmlns:p14="http://schemas.microsoft.com/office/powerpoint/2010/main" val="192058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dirty="0"/>
          </a:p>
        </p:txBody>
      </p:sp>
    </p:spTree>
    <p:extLst>
      <p:ext uri="{BB962C8B-B14F-4D97-AF65-F5344CB8AC3E}">
        <p14:creationId xmlns:p14="http://schemas.microsoft.com/office/powerpoint/2010/main" val="46756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dirty="0"/>
          </a:p>
        </p:txBody>
      </p:sp>
    </p:spTree>
    <p:extLst>
      <p:ext uri="{BB962C8B-B14F-4D97-AF65-F5344CB8AC3E}">
        <p14:creationId xmlns:p14="http://schemas.microsoft.com/office/powerpoint/2010/main" val="86024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dirty="0"/>
          </a:p>
        </p:txBody>
      </p:sp>
    </p:spTree>
    <p:extLst>
      <p:ext uri="{BB962C8B-B14F-4D97-AF65-F5344CB8AC3E}">
        <p14:creationId xmlns:p14="http://schemas.microsoft.com/office/powerpoint/2010/main" val="2231818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dirty="0"/>
          </a:p>
        </p:txBody>
      </p:sp>
    </p:spTree>
    <p:extLst>
      <p:ext uri="{BB962C8B-B14F-4D97-AF65-F5344CB8AC3E}">
        <p14:creationId xmlns:p14="http://schemas.microsoft.com/office/powerpoint/2010/main" val="4011086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dirty="0"/>
          </a:p>
        </p:txBody>
      </p:sp>
    </p:spTree>
    <p:extLst>
      <p:ext uri="{BB962C8B-B14F-4D97-AF65-F5344CB8AC3E}">
        <p14:creationId xmlns:p14="http://schemas.microsoft.com/office/powerpoint/2010/main" val="1473067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dirty="0"/>
          </a:p>
        </p:txBody>
      </p:sp>
    </p:spTree>
    <p:extLst>
      <p:ext uri="{BB962C8B-B14F-4D97-AF65-F5344CB8AC3E}">
        <p14:creationId xmlns:p14="http://schemas.microsoft.com/office/powerpoint/2010/main" val="93343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1985591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dirty="0"/>
          </a:p>
        </p:txBody>
      </p:sp>
    </p:spTree>
    <p:extLst>
      <p:ext uri="{BB962C8B-B14F-4D97-AF65-F5344CB8AC3E}">
        <p14:creationId xmlns:p14="http://schemas.microsoft.com/office/powerpoint/2010/main" val="1129754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dirty="0"/>
          </a:p>
        </p:txBody>
      </p:sp>
    </p:spTree>
    <p:extLst>
      <p:ext uri="{BB962C8B-B14F-4D97-AF65-F5344CB8AC3E}">
        <p14:creationId xmlns:p14="http://schemas.microsoft.com/office/powerpoint/2010/main" val="33731355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dirty="0"/>
          </a:p>
        </p:txBody>
      </p:sp>
    </p:spTree>
    <p:extLst>
      <p:ext uri="{BB962C8B-B14F-4D97-AF65-F5344CB8AC3E}">
        <p14:creationId xmlns:p14="http://schemas.microsoft.com/office/powerpoint/2010/main" val="3302412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dirty="0"/>
          </a:p>
        </p:txBody>
      </p:sp>
    </p:spTree>
    <p:extLst>
      <p:ext uri="{BB962C8B-B14F-4D97-AF65-F5344CB8AC3E}">
        <p14:creationId xmlns:p14="http://schemas.microsoft.com/office/powerpoint/2010/main" val="495519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dirty="0"/>
          </a:p>
        </p:txBody>
      </p:sp>
    </p:spTree>
    <p:extLst>
      <p:ext uri="{BB962C8B-B14F-4D97-AF65-F5344CB8AC3E}">
        <p14:creationId xmlns:p14="http://schemas.microsoft.com/office/powerpoint/2010/main" val="93111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dirty="0"/>
          </a:p>
        </p:txBody>
      </p:sp>
    </p:spTree>
    <p:extLst>
      <p:ext uri="{BB962C8B-B14F-4D97-AF65-F5344CB8AC3E}">
        <p14:creationId xmlns:p14="http://schemas.microsoft.com/office/powerpoint/2010/main" val="1834221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dirty="0"/>
          </a:p>
        </p:txBody>
      </p:sp>
    </p:spTree>
    <p:extLst>
      <p:ext uri="{BB962C8B-B14F-4D97-AF65-F5344CB8AC3E}">
        <p14:creationId xmlns:p14="http://schemas.microsoft.com/office/powerpoint/2010/main" val="4144155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561538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69</a:t>
            </a:fld>
            <a:endParaRPr lang="el-GR">
              <a:solidFill>
                <a:prstClr val="black"/>
              </a:solidFill>
            </a:endParaRPr>
          </a:p>
        </p:txBody>
      </p:sp>
    </p:spTree>
    <p:extLst>
      <p:ext uri="{BB962C8B-B14F-4D97-AF65-F5344CB8AC3E}">
        <p14:creationId xmlns:p14="http://schemas.microsoft.com/office/powerpoint/2010/main" val="273239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105448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70</a:t>
            </a:fld>
            <a:endParaRPr lang="el-GR">
              <a:solidFill>
                <a:prstClr val="black"/>
              </a:solidFill>
            </a:endParaRPr>
          </a:p>
        </p:txBody>
      </p:sp>
    </p:spTree>
    <p:extLst>
      <p:ext uri="{BB962C8B-B14F-4D97-AF65-F5344CB8AC3E}">
        <p14:creationId xmlns:p14="http://schemas.microsoft.com/office/powerpoint/2010/main" val="11998419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71</a:t>
            </a:fld>
            <a:endParaRPr lang="el-GR">
              <a:solidFill>
                <a:prstClr val="black"/>
              </a:solidFill>
            </a:endParaRPr>
          </a:p>
        </p:txBody>
      </p:sp>
    </p:spTree>
    <p:extLst>
      <p:ext uri="{BB962C8B-B14F-4D97-AF65-F5344CB8AC3E}">
        <p14:creationId xmlns:p14="http://schemas.microsoft.com/office/powerpoint/2010/main" val="40160414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72</a:t>
            </a:fld>
            <a:endParaRPr lang="el-GR">
              <a:solidFill>
                <a:prstClr val="black"/>
              </a:solidFill>
            </a:endParaRPr>
          </a:p>
        </p:txBody>
      </p:sp>
    </p:spTree>
    <p:extLst>
      <p:ext uri="{BB962C8B-B14F-4D97-AF65-F5344CB8AC3E}">
        <p14:creationId xmlns:p14="http://schemas.microsoft.com/office/powerpoint/2010/main" val="13343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73</a:t>
            </a:fld>
            <a:endParaRPr lang="el-GR">
              <a:solidFill>
                <a:prstClr val="black"/>
              </a:solidFill>
            </a:endParaRPr>
          </a:p>
        </p:txBody>
      </p:sp>
    </p:spTree>
    <p:extLst>
      <p:ext uri="{BB962C8B-B14F-4D97-AF65-F5344CB8AC3E}">
        <p14:creationId xmlns:p14="http://schemas.microsoft.com/office/powerpoint/2010/main" val="1394503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74</a:t>
            </a:fld>
            <a:endParaRPr lang="el-GR">
              <a:solidFill>
                <a:prstClr val="black"/>
              </a:solidFill>
            </a:endParaRPr>
          </a:p>
        </p:txBody>
      </p:sp>
    </p:spTree>
    <p:extLst>
      <p:ext uri="{BB962C8B-B14F-4D97-AF65-F5344CB8AC3E}">
        <p14:creationId xmlns:p14="http://schemas.microsoft.com/office/powerpoint/2010/main" val="1986406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75</a:t>
            </a:fld>
            <a:endParaRPr lang="el-GR">
              <a:solidFill>
                <a:prstClr val="black"/>
              </a:solidFill>
            </a:endParaRPr>
          </a:p>
        </p:txBody>
      </p:sp>
    </p:spTree>
    <p:extLst>
      <p:ext uri="{BB962C8B-B14F-4D97-AF65-F5344CB8AC3E}">
        <p14:creationId xmlns:p14="http://schemas.microsoft.com/office/powerpoint/2010/main" val="760701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76</a:t>
            </a:fld>
            <a:endParaRPr lang="el-GR">
              <a:solidFill>
                <a:prstClr val="black"/>
              </a:solidFill>
            </a:endParaRPr>
          </a:p>
        </p:txBody>
      </p:sp>
    </p:spTree>
    <p:extLst>
      <p:ext uri="{BB962C8B-B14F-4D97-AF65-F5344CB8AC3E}">
        <p14:creationId xmlns:p14="http://schemas.microsoft.com/office/powerpoint/2010/main" val="15743352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77</a:t>
            </a:fld>
            <a:endParaRPr lang="el-GR">
              <a:solidFill>
                <a:prstClr val="black"/>
              </a:solidFill>
            </a:endParaRPr>
          </a:p>
        </p:txBody>
      </p:sp>
    </p:spTree>
    <p:extLst>
      <p:ext uri="{BB962C8B-B14F-4D97-AF65-F5344CB8AC3E}">
        <p14:creationId xmlns:p14="http://schemas.microsoft.com/office/powerpoint/2010/main" val="8736681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78</a:t>
            </a:fld>
            <a:endParaRPr lang="el-GR">
              <a:solidFill>
                <a:prstClr val="black"/>
              </a:solidFill>
            </a:endParaRPr>
          </a:p>
        </p:txBody>
      </p:sp>
    </p:spTree>
    <p:extLst>
      <p:ext uri="{BB962C8B-B14F-4D97-AF65-F5344CB8AC3E}">
        <p14:creationId xmlns:p14="http://schemas.microsoft.com/office/powerpoint/2010/main" val="2081183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441378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270200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Εβραίοι και Χριστιανοί, 16ος-17ος αι.</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eclass.uoa.gr/courses/ARCH100"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opencourses.uoa.gr/courses/ARCH7"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wikiart.org/en/el-greco/st-bernardino-of-siena-1604"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amanaimages.com/editorial/index.aspx?SearchMode=7&amp;FromDir=keyword&amp;Page=Search&amp;KeyWord=ROV0001080998F&amp;ImageID" TargetMode="External"/><Relationship Id="rId5" Type="http://schemas.openxmlformats.org/officeDocument/2006/relationships/hyperlink" Target="http://www.f1online.pro/en/image-details/5610859.html" TargetMode="External"/><Relationship Id="rId4" Type="http://schemas.openxmlformats.org/officeDocument/2006/relationships/hyperlink" Target="http://www.fi.online.d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en.wikipedia.org/wiki/Worms,_Germany" TargetMode="External"/><Relationship Id="rId7" Type="http://schemas.openxmlformats.org/officeDocument/2006/relationships/hyperlink" Target="http://www.flickr.com/photos/11386014@N06/3595269904/"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www.art.com/products/p22111719068-sa-i7614629/german-school-view-of-the-jewish-school.htm" TargetMode="External"/><Relationship Id="rId5" Type="http://schemas.openxmlformats.org/officeDocument/2006/relationships/hyperlink" Target="http://en.wikipedia.org/wiki/History_of_the_Jews_in_Germany" TargetMode="External"/><Relationship Id="rId4" Type="http://schemas.openxmlformats.org/officeDocument/2006/relationships/hyperlink" Target="http://en.wikipedia.org/wiki/Yellow_badg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2.kenyon.edu/projects/margin/jew.htm"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en.wikipedia.org/wiki/Simon_of_Trent" TargetMode="External"/><Relationship Id="rId5" Type="http://schemas.openxmlformats.org/officeDocument/2006/relationships/hyperlink" Target="http://en.wikipedia.org/wiki/Judensau" TargetMode="External"/><Relationship Id="rId4" Type="http://schemas.openxmlformats.org/officeDocument/2006/relationships/hyperlink" Target="http://commons.wikimedia.org/wiki/File:Massacre_of_Jews_woodcut,_1493.jp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digitaljournal.com/article/300087" TargetMode="External"/><Relationship Id="rId7" Type="http://schemas.openxmlformats.org/officeDocument/2006/relationships/hyperlink" Target="http://en.wikipedia.org/wiki/Timeline_of_antisemitism"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en.wikipedia.org/wiki/On_the_Jews_and_Their_Lies" TargetMode="External"/><Relationship Id="rId5" Type="http://schemas.openxmlformats.org/officeDocument/2006/relationships/hyperlink" Target="http://www.f1online.pro/en/image-details/5610872.html" TargetMode="External"/><Relationship Id="rId4" Type="http://schemas.openxmlformats.org/officeDocument/2006/relationships/hyperlink" Target="http://en.wikipedia.org/wiki/Antisemitism"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467544" y="2006575"/>
            <a:ext cx="8278688" cy="1470025"/>
          </a:xfrm>
        </p:spPr>
        <p:txBody>
          <a:bodyPr/>
          <a:lstStyle/>
          <a:p>
            <a:r>
              <a:rPr lang="en-US" dirty="0" smtClean="0">
                <a:solidFill>
                  <a:srgbClr val="5075BC"/>
                </a:solidFill>
              </a:rPr>
              <a:t>II19</a:t>
            </a:r>
            <a:r>
              <a:rPr lang="fr-FR" dirty="0" smtClean="0">
                <a:solidFill>
                  <a:srgbClr val="5075BC"/>
                </a:solidFill>
              </a:rPr>
              <a:t> </a:t>
            </a:r>
            <a:r>
              <a:rPr lang="el-GR" dirty="0" smtClean="0">
                <a:solidFill>
                  <a:srgbClr val="5075BC"/>
                </a:solidFill>
              </a:rPr>
              <a:t>Νεότερη Ευρωπαϊκή Ιστορία Β΄</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8:</a:t>
            </a:r>
            <a:r>
              <a:rPr lang="en-US" sz="2800" dirty="0" smtClean="0">
                <a:solidFill>
                  <a:srgbClr val="5075BC"/>
                </a:solidFill>
                <a:latin typeface="+mj-lt"/>
                <a:ea typeface="+mj-ea"/>
                <a:cs typeface="+mj-cs"/>
              </a:rPr>
              <a:t> </a:t>
            </a:r>
            <a:r>
              <a:rPr lang="el-GR" sz="2800" dirty="0" smtClean="0"/>
              <a:t>Εβραίοι </a:t>
            </a:r>
            <a:r>
              <a:rPr lang="el-GR" sz="2800" dirty="0"/>
              <a:t>και Χριστιανοί, 16ος-17ος αι.</a:t>
            </a:r>
          </a:p>
          <a:p>
            <a:endParaRPr lang="en-US" sz="2800" dirty="0" smtClean="0"/>
          </a:p>
          <a:p>
            <a:r>
              <a:rPr lang="el-GR" sz="2800" dirty="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639888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5090"/>
            <a:ext cx="8229600" cy="1143000"/>
          </a:xfrm>
        </p:spPr>
        <p:txBody>
          <a:bodyPr/>
          <a:lstStyle/>
          <a:p>
            <a:r>
              <a:rPr lang="el-GR" dirty="0"/>
              <a:t>Τοκογλυφία και </a:t>
            </a:r>
            <a:r>
              <a:rPr lang="el-GR" dirty="0" smtClean="0"/>
              <a:t>Εβραίοι 1</a:t>
            </a:r>
            <a:endParaRPr lang="el-GR" dirty="0"/>
          </a:p>
        </p:txBody>
      </p:sp>
      <p:sp>
        <p:nvSpPr>
          <p:cNvPr id="3" name="Content Placeholder 2"/>
          <p:cNvSpPr>
            <a:spLocks noGrp="1"/>
          </p:cNvSpPr>
          <p:nvPr>
            <p:ph idx="1"/>
          </p:nvPr>
        </p:nvSpPr>
        <p:spPr>
          <a:xfrm>
            <a:off x="323528" y="1988840"/>
            <a:ext cx="4467884" cy="3456384"/>
          </a:xfrm>
        </p:spPr>
        <p:txBody>
          <a:bodyPr>
            <a:normAutofit/>
          </a:bodyPr>
          <a:lstStyle/>
          <a:p>
            <a:r>
              <a:rPr lang="el-GR" sz="2400" dirty="0"/>
              <a:t>Ιταλία, </a:t>
            </a:r>
            <a:r>
              <a:rPr lang="el-GR" sz="2400" dirty="0" smtClean="0"/>
              <a:t>15</a:t>
            </a:r>
            <a:r>
              <a:rPr lang="el-GR" sz="2400" baseline="30000" dirty="0" smtClean="0"/>
              <a:t>ος</a:t>
            </a:r>
            <a:r>
              <a:rPr lang="el-GR" sz="2400" dirty="0" smtClean="0"/>
              <a:t> αι</a:t>
            </a:r>
            <a:r>
              <a:rPr lang="el-GR" sz="2400" dirty="0"/>
              <a:t>. Πλειοψηφία τοκογλύφων χριστιανοί. Εκτεταμένος δανεισμός από αστικές κυβερνήσεις (</a:t>
            </a:r>
            <a:r>
              <a:rPr lang="el-GR" sz="2400" dirty="0" err="1"/>
              <a:t>monti</a:t>
            </a:r>
            <a:r>
              <a:rPr lang="el-GR" sz="2400" dirty="0"/>
              <a:t> στη Φλωρεντία, Βενετία και Γένοβα) και από ιδιώτες (</a:t>
            </a:r>
            <a:r>
              <a:rPr lang="el-GR" sz="2400" dirty="0" err="1"/>
              <a:t>monte</a:t>
            </a:r>
            <a:r>
              <a:rPr lang="el-GR" sz="2400" dirty="0"/>
              <a:t> </a:t>
            </a:r>
            <a:r>
              <a:rPr lang="el-GR" sz="2400" dirty="0" err="1"/>
              <a:t>delle</a:t>
            </a:r>
            <a:r>
              <a:rPr lang="el-GR" sz="2400" dirty="0"/>
              <a:t> </a:t>
            </a:r>
            <a:r>
              <a:rPr lang="el-GR" sz="2400" dirty="0" err="1"/>
              <a:t>doti</a:t>
            </a:r>
            <a:r>
              <a:rPr lang="el-GR" sz="2400" dirty="0"/>
              <a:t>, φλωρεντινά δάνεια προικοδότησης). </a:t>
            </a:r>
          </a:p>
        </p:txBody>
      </p:sp>
      <p:pic>
        <p:nvPicPr>
          <p:cNvPr id="4" name="Εικόνα 3"/>
          <p:cNvPicPr>
            <a:picLocks noChangeAspect="1"/>
          </p:cNvPicPr>
          <p:nvPr/>
        </p:nvPicPr>
        <p:blipFill>
          <a:blip r:embed="rId3"/>
          <a:stretch>
            <a:fillRect/>
          </a:stretch>
        </p:blipFill>
        <p:spPr>
          <a:xfrm>
            <a:off x="4796752" y="1988840"/>
            <a:ext cx="3681804" cy="3833944"/>
          </a:xfrm>
          <a:prstGeom prst="rect">
            <a:avLst/>
          </a:prstGeom>
        </p:spPr>
      </p:pic>
      <p:sp>
        <p:nvSpPr>
          <p:cNvPr id="5" name="Θέση κειμένου 1"/>
          <p:cNvSpPr txBox="1">
            <a:spLocks/>
          </p:cNvSpPr>
          <p:nvPr/>
        </p:nvSpPr>
        <p:spPr>
          <a:xfrm>
            <a:off x="5809562" y="144167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24141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8428324" cy="2880320"/>
          </a:xfrm>
        </p:spPr>
        <p:txBody>
          <a:bodyPr>
            <a:normAutofit/>
          </a:bodyPr>
          <a:lstStyle/>
          <a:p>
            <a:r>
              <a:rPr lang="el-GR" sz="2400" dirty="0" smtClean="0"/>
              <a:t>Ο </a:t>
            </a:r>
            <a:r>
              <a:rPr lang="el-GR" sz="2400" dirty="0" err="1"/>
              <a:t>Bernardino</a:t>
            </a:r>
            <a:r>
              <a:rPr lang="el-GR" sz="2400" dirty="0"/>
              <a:t> επιτίθεται σχεδόν αποκλειστικά στους χριστιανούς τοκογλύφους, όπως ο </a:t>
            </a:r>
            <a:r>
              <a:rPr lang="el-GR" sz="2400" dirty="0" err="1"/>
              <a:t>Tomaso</a:t>
            </a:r>
            <a:r>
              <a:rPr lang="el-GR" sz="2400" dirty="0"/>
              <a:t> </a:t>
            </a:r>
            <a:r>
              <a:rPr lang="el-GR" sz="2400" dirty="0" err="1"/>
              <a:t>Grassi</a:t>
            </a:r>
            <a:r>
              <a:rPr lang="el-GR" sz="2400" dirty="0"/>
              <a:t>, πλουσιότερος τοκογλύφος στο Μιλάνο και μετά θάνατον ευεργέτης της πόλης. </a:t>
            </a:r>
          </a:p>
          <a:p>
            <a:r>
              <a:rPr lang="el-GR" sz="2400" dirty="0"/>
              <a:t>Στη Θεία Κωμωδία του </a:t>
            </a:r>
            <a:r>
              <a:rPr lang="el-GR" sz="2400" dirty="0" err="1"/>
              <a:t>Δάντη</a:t>
            </a:r>
            <a:r>
              <a:rPr lang="el-GR" sz="2400" dirty="0"/>
              <a:t>, οι τοκογλύφοι προέρχονται όλοι από ισχυρές χριστιανικές οικογένειες</a:t>
            </a:r>
          </a:p>
          <a:p>
            <a:pPr marL="0" indent="0">
              <a:buNone/>
            </a:pPr>
            <a:endParaRPr lang="el-GR" dirty="0"/>
          </a:p>
        </p:txBody>
      </p:sp>
      <p:sp>
        <p:nvSpPr>
          <p:cNvPr id="4" name="Title 1"/>
          <p:cNvSpPr>
            <a:spLocks noGrp="1"/>
          </p:cNvSpPr>
          <p:nvPr>
            <p:ph type="title"/>
          </p:nvPr>
        </p:nvSpPr>
        <p:spPr>
          <a:xfrm>
            <a:off x="323528" y="25090"/>
            <a:ext cx="8229600" cy="1143000"/>
          </a:xfrm>
        </p:spPr>
        <p:txBody>
          <a:bodyPr/>
          <a:lstStyle/>
          <a:p>
            <a:r>
              <a:rPr lang="el-GR" dirty="0"/>
              <a:t>Τοκογλυφία και </a:t>
            </a:r>
            <a:r>
              <a:rPr lang="el-GR" dirty="0" smtClean="0"/>
              <a:t>Εβραίοι 2</a:t>
            </a:r>
            <a:endParaRPr lang="el-GR" dirty="0"/>
          </a:p>
        </p:txBody>
      </p:sp>
    </p:spTree>
    <p:extLst>
      <p:ext uri="{BB962C8B-B14F-4D97-AF65-F5344CB8AC3E}">
        <p14:creationId xmlns:p14="http://schemas.microsoft.com/office/powerpoint/2010/main" val="1022881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32" y="404664"/>
            <a:ext cx="8712968" cy="1143000"/>
          </a:xfrm>
        </p:spPr>
        <p:txBody>
          <a:bodyPr>
            <a:noAutofit/>
          </a:bodyPr>
          <a:lstStyle/>
          <a:p>
            <a:r>
              <a:rPr lang="el-GR" sz="2800" dirty="0"/>
              <a:t>Κήρυγμα 43, «Κατά πόσο η τοκογλυφία είναι αντίθετη με τον Θεό και καθιστά τον τοκογλύφο ειδωλολάτρη»</a:t>
            </a:r>
          </a:p>
        </p:txBody>
      </p:sp>
      <p:sp>
        <p:nvSpPr>
          <p:cNvPr id="3" name="Content Placeholder 2"/>
          <p:cNvSpPr>
            <a:spLocks noGrp="1"/>
          </p:cNvSpPr>
          <p:nvPr>
            <p:ph idx="1"/>
          </p:nvPr>
        </p:nvSpPr>
        <p:spPr>
          <a:xfrm>
            <a:off x="459316" y="1916832"/>
            <a:ext cx="8229600" cy="4525963"/>
          </a:xfrm>
        </p:spPr>
        <p:txBody>
          <a:bodyPr>
            <a:normAutofit fontScale="70000" lnSpcReduction="20000"/>
          </a:bodyPr>
          <a:lstStyle/>
          <a:p>
            <a:pPr marL="0" indent="0">
              <a:buNone/>
            </a:pPr>
            <a:r>
              <a:rPr lang="el-GR" dirty="0"/>
              <a:t>«… Συμβαίνει συχνά όταν ο πλούτος και το χρήμα συγκεντρώνονται σε ολοένα λιγότερα χέρια, αυτό να είναι ένδειξη της φθίνουσας κατάστασης της πόλης και της περιοχής. Αυτό μοιάζει με την περίπτωση όπου η φυσική θερμότητα του σώματος εγκαταλείπει τα άκρα και συγκεντρώνεται μόνο στην καρδιά και στα εσωτερικά όργανα. Αυτό είναι σημάδι του επερχόμενου θανάτου.</a:t>
            </a:r>
          </a:p>
          <a:p>
            <a:pPr marL="0" indent="0">
              <a:spcBef>
                <a:spcPts val="0"/>
              </a:spcBef>
              <a:buNone/>
            </a:pPr>
            <a:r>
              <a:rPr lang="el-GR" dirty="0"/>
              <a:t>Και εάν η συγκέντρωση του πλούτου στα χέρια ολίγων είναι επικίνδυνη για την υγεία της κοινότητας, είναι ακόμη πιο </a:t>
            </a:r>
            <a:r>
              <a:rPr lang="el-GR" dirty="0" smtClean="0"/>
              <a:t>επικίνδυνη </a:t>
            </a:r>
            <a:r>
              <a:rPr lang="el-GR" dirty="0"/>
              <a:t>όταν ο πλούτος και τα χρήματα συγκεντρώνονται στα χέρια των Εβραίων. Σε αυτή την περίπτωση, ο πλούτος δεν επιστρέφει στην καρδιά αλλά, αντίθετα, συγκεντρώνεται σε ένα απόστημα, προκαλώντας θανάσιμη αιμορραγία, εφόσον όλοι οι Εβραίοι, ιδιαίτερα όσοι δανείζουν χρήματα, είναι οι πρωταρχικοί εχθροί όλων των Χριστιανών</a:t>
            </a:r>
            <a:r>
              <a:rPr lang="el-GR" dirty="0" smtClean="0"/>
              <a:t>».</a:t>
            </a:r>
            <a:endParaRPr lang="el-GR" dirty="0"/>
          </a:p>
          <a:p>
            <a:pPr marL="0" indent="0">
              <a:buNone/>
            </a:pPr>
            <a:endParaRPr lang="el-GR" dirty="0"/>
          </a:p>
        </p:txBody>
      </p:sp>
    </p:spTree>
    <p:extLst>
      <p:ext uri="{BB962C8B-B14F-4D97-AF65-F5344CB8AC3E}">
        <p14:creationId xmlns:p14="http://schemas.microsoft.com/office/powerpoint/2010/main" val="1490809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Autofit/>
          </a:bodyPr>
          <a:lstStyle/>
          <a:p>
            <a:r>
              <a:rPr lang="el-GR" sz="3600" dirty="0"/>
              <a:t>Η παρουσία του Εβραίου στις χριστιανικές κοινότητες</a:t>
            </a:r>
          </a:p>
        </p:txBody>
      </p:sp>
      <p:sp>
        <p:nvSpPr>
          <p:cNvPr id="3" name="Content Placeholder 2"/>
          <p:cNvSpPr>
            <a:spLocks noGrp="1"/>
          </p:cNvSpPr>
          <p:nvPr>
            <p:ph idx="1"/>
          </p:nvPr>
        </p:nvSpPr>
        <p:spPr>
          <a:xfrm>
            <a:off x="395536" y="1858648"/>
            <a:ext cx="4896544" cy="4234648"/>
          </a:xfrm>
        </p:spPr>
        <p:txBody>
          <a:bodyPr>
            <a:normAutofit/>
          </a:bodyPr>
          <a:lstStyle/>
          <a:p>
            <a:r>
              <a:rPr lang="el-GR" sz="2400" dirty="0"/>
              <a:t>Παρουσία Εβραίων στις αστικές κοινότητες προκλητική, λόγω της συγκέντρωσής τους στα αστικά κέντρα αποκλειστικά, της σταδιακής μονοπώλησης από μέρους τους του δανεισμού των φτωχών (χαμηλό κεφάλαιο εκκίνησης, υψηλή απόδοση, παράλληλη απασχόληση, σιωπηρή ενθάρρυνση χριστιανικών αρχών</a:t>
            </a:r>
            <a:r>
              <a:rPr lang="el-GR" sz="2400" dirty="0" smtClean="0"/>
              <a:t>).</a:t>
            </a:r>
            <a:endParaRPr lang="el-GR" sz="2400" dirty="0"/>
          </a:p>
          <a:p>
            <a:pPr marL="0" indent="0">
              <a:buNone/>
            </a:pPr>
            <a:endParaRPr lang="el-GR" sz="2000" dirty="0" smtClean="0"/>
          </a:p>
          <a:p>
            <a:pPr marL="0" indent="0">
              <a:buNone/>
            </a:pPr>
            <a:endParaRPr lang="el-GR" sz="20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652120" y="1844824"/>
            <a:ext cx="2723637" cy="3554061"/>
          </a:xfrm>
          <a:prstGeom prst="rect">
            <a:avLst/>
          </a:prstGeom>
        </p:spPr>
      </p:pic>
      <p:sp>
        <p:nvSpPr>
          <p:cNvPr id="5" name="Ορθογώνιο 4"/>
          <p:cNvSpPr/>
          <p:nvPr/>
        </p:nvSpPr>
        <p:spPr>
          <a:xfrm>
            <a:off x="5652119" y="5398885"/>
            <a:ext cx="2723637" cy="1015663"/>
          </a:xfrm>
          <a:prstGeom prst="rect">
            <a:avLst/>
          </a:prstGeom>
        </p:spPr>
        <p:txBody>
          <a:bodyPr wrap="square">
            <a:spAutoFit/>
          </a:bodyPr>
          <a:lstStyle/>
          <a:p>
            <a:r>
              <a:rPr lang="el-GR" sz="2000" dirty="0"/>
              <a:t>Εβραίος, ξένος, «άλλος», συνεργός του Σατανά, μάγος.</a:t>
            </a:r>
          </a:p>
        </p:txBody>
      </p:sp>
      <p:sp>
        <p:nvSpPr>
          <p:cNvPr id="6" name="Θέση κειμένου 1"/>
          <p:cNvSpPr txBox="1">
            <a:spLocks/>
          </p:cNvSpPr>
          <p:nvPr/>
        </p:nvSpPr>
        <p:spPr>
          <a:xfrm>
            <a:off x="6185845" y="1331640"/>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56451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78" y="162036"/>
            <a:ext cx="8229600" cy="1143000"/>
          </a:xfrm>
        </p:spPr>
        <p:txBody>
          <a:bodyPr/>
          <a:lstStyle/>
          <a:p>
            <a:r>
              <a:rPr lang="el-GR" dirty="0"/>
              <a:t>Το πρόσωπο του </a:t>
            </a:r>
            <a:r>
              <a:rPr lang="el-GR" dirty="0" smtClean="0"/>
              <a:t>άλλου 1</a:t>
            </a:r>
            <a:endParaRPr lang="el-GR" dirty="0"/>
          </a:p>
        </p:txBody>
      </p:sp>
      <p:sp>
        <p:nvSpPr>
          <p:cNvPr id="3" name="Content Placeholder 2"/>
          <p:cNvSpPr>
            <a:spLocks noGrp="1"/>
          </p:cNvSpPr>
          <p:nvPr>
            <p:ph idx="1"/>
          </p:nvPr>
        </p:nvSpPr>
        <p:spPr>
          <a:xfrm>
            <a:off x="300112" y="1784689"/>
            <a:ext cx="4683908" cy="4174961"/>
          </a:xfrm>
        </p:spPr>
        <p:txBody>
          <a:bodyPr>
            <a:normAutofit fontScale="92500" lnSpcReduction="10000"/>
          </a:bodyPr>
          <a:lstStyle/>
          <a:p>
            <a:r>
              <a:rPr lang="el-GR" sz="2600" dirty="0"/>
              <a:t>Ιερότητα γενειάδας στις εβραϊκές, μουσουλμανικές αλλά και χριστιανικές κοινότητες της </a:t>
            </a:r>
            <a:r>
              <a:rPr lang="el-GR" sz="2600" dirty="0" smtClean="0"/>
              <a:t>Ανατολής.</a:t>
            </a:r>
            <a:endParaRPr lang="el-GR" sz="2600" dirty="0"/>
          </a:p>
          <a:p>
            <a:r>
              <a:rPr lang="el-GR" sz="2600" dirty="0"/>
              <a:t>839: Αποστασία </a:t>
            </a:r>
            <a:r>
              <a:rPr lang="el-GR" sz="2600" dirty="0" smtClean="0"/>
              <a:t>διακόνου </a:t>
            </a:r>
            <a:r>
              <a:rPr lang="el-GR" sz="2600" dirty="0" err="1"/>
              <a:t>Bodo</a:t>
            </a:r>
            <a:r>
              <a:rPr lang="el-GR" sz="2600" dirty="0"/>
              <a:t> (</a:t>
            </a:r>
            <a:r>
              <a:rPr lang="el-GR" sz="2600" dirty="0" err="1"/>
              <a:t>Eleazar</a:t>
            </a:r>
            <a:r>
              <a:rPr lang="el-GR" sz="2600" dirty="0" smtClean="0"/>
              <a:t>).</a:t>
            </a:r>
            <a:endParaRPr lang="el-GR" sz="2600" dirty="0"/>
          </a:p>
          <a:p>
            <a:r>
              <a:rPr lang="el-GR" sz="2600" dirty="0" err="1"/>
              <a:t>Barbatus</a:t>
            </a:r>
            <a:r>
              <a:rPr lang="el-GR" sz="2600" dirty="0"/>
              <a:t> </a:t>
            </a:r>
            <a:r>
              <a:rPr lang="el-GR" sz="2600" dirty="0" err="1"/>
              <a:t>et</a:t>
            </a:r>
            <a:r>
              <a:rPr lang="el-GR" sz="2600" dirty="0"/>
              <a:t> </a:t>
            </a:r>
            <a:r>
              <a:rPr lang="el-GR" sz="2600" dirty="0" err="1"/>
              <a:t>conjugatus</a:t>
            </a:r>
            <a:r>
              <a:rPr lang="el-GR" sz="2600" dirty="0"/>
              <a:t> στην </a:t>
            </a:r>
            <a:r>
              <a:rPr lang="el-GR" sz="2600" dirty="0" smtClean="0"/>
              <a:t>Ισπανία.</a:t>
            </a:r>
            <a:endParaRPr lang="el-GR" sz="2600" dirty="0"/>
          </a:p>
          <a:p>
            <a:r>
              <a:rPr lang="el-GR" sz="2600" dirty="0"/>
              <a:t>10ος αι. </a:t>
            </a:r>
            <a:r>
              <a:rPr lang="el-GR" sz="2600" dirty="0" err="1"/>
              <a:t>Mechoulan</a:t>
            </a:r>
            <a:r>
              <a:rPr lang="el-GR" sz="2600" dirty="0"/>
              <a:t> </a:t>
            </a:r>
            <a:r>
              <a:rPr lang="el-GR" sz="2600" dirty="0" err="1"/>
              <a:t>Ben</a:t>
            </a:r>
            <a:r>
              <a:rPr lang="el-GR" sz="2600" dirty="0"/>
              <a:t> </a:t>
            </a:r>
            <a:r>
              <a:rPr lang="el-GR" sz="2600" dirty="0" err="1"/>
              <a:t>Kalonymos</a:t>
            </a:r>
            <a:r>
              <a:rPr lang="el-GR" sz="2600" dirty="0"/>
              <a:t>, </a:t>
            </a:r>
            <a:r>
              <a:rPr lang="el-GR" sz="2600" dirty="0" err="1"/>
              <a:t>responsa</a:t>
            </a:r>
            <a:r>
              <a:rPr lang="el-GR" sz="2600" dirty="0"/>
              <a:t> (ιερότητα γενειάδας</a:t>
            </a:r>
            <a:r>
              <a:rPr lang="el-GR" sz="2600" dirty="0" smtClean="0"/>
              <a:t>).</a:t>
            </a:r>
            <a:endParaRPr lang="el-GR" sz="2600" dirty="0"/>
          </a:p>
          <a:p>
            <a:pPr marL="0" indent="0">
              <a:buNone/>
            </a:pPr>
            <a:endParaRPr lang="el-GR" dirty="0"/>
          </a:p>
        </p:txBody>
      </p:sp>
      <p:pic>
        <p:nvPicPr>
          <p:cNvPr id="4" name="Εικόνα 3"/>
          <p:cNvPicPr>
            <a:picLocks noChangeAspect="1"/>
          </p:cNvPicPr>
          <p:nvPr/>
        </p:nvPicPr>
        <p:blipFill>
          <a:blip r:embed="rId3"/>
          <a:stretch>
            <a:fillRect/>
          </a:stretch>
        </p:blipFill>
        <p:spPr>
          <a:xfrm>
            <a:off x="5364088" y="1787426"/>
            <a:ext cx="3176459" cy="3503151"/>
          </a:xfrm>
          <a:prstGeom prst="rect">
            <a:avLst/>
          </a:prstGeom>
          <a:ln>
            <a:solidFill>
              <a:schemeClr val="tx1"/>
            </a:solidFill>
          </a:ln>
        </p:spPr>
      </p:pic>
      <p:sp>
        <p:nvSpPr>
          <p:cNvPr id="5" name="Ορθογώνιο 4"/>
          <p:cNvSpPr/>
          <p:nvPr/>
        </p:nvSpPr>
        <p:spPr>
          <a:xfrm>
            <a:off x="5155020" y="5290577"/>
            <a:ext cx="4572000" cy="923330"/>
          </a:xfrm>
          <a:prstGeom prst="rect">
            <a:avLst/>
          </a:prstGeom>
        </p:spPr>
        <p:txBody>
          <a:bodyPr>
            <a:spAutoFit/>
          </a:bodyPr>
          <a:lstStyle/>
          <a:p>
            <a:r>
              <a:rPr lang="el-GR" dirty="0"/>
              <a:t>Χριστιανική εικονογραφία: απεικόνιση Εβραίου ως γενειοφόρου, κατάδειξη του παρωχημένου της ιουδαϊκής θρησκείας</a:t>
            </a:r>
          </a:p>
        </p:txBody>
      </p:sp>
      <p:sp>
        <p:nvSpPr>
          <p:cNvPr id="6" name="Θέση κειμένου 1"/>
          <p:cNvSpPr txBox="1">
            <a:spLocks/>
          </p:cNvSpPr>
          <p:nvPr/>
        </p:nvSpPr>
        <p:spPr>
          <a:xfrm>
            <a:off x="6124225" y="1274996"/>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39590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284308" cy="2664296"/>
          </a:xfrm>
        </p:spPr>
        <p:txBody>
          <a:bodyPr>
            <a:normAutofit fontScale="92500"/>
          </a:bodyPr>
          <a:lstStyle/>
          <a:p>
            <a:r>
              <a:rPr lang="el-GR" sz="2600" dirty="0" err="1" smtClean="0"/>
              <a:t>Σεφαραδίτες</a:t>
            </a:r>
            <a:r>
              <a:rPr lang="el-GR" sz="2600" dirty="0"/>
              <a:t>: μεγάλη σημασία στη γενειάδα, ενσωμάτωση στην </a:t>
            </a:r>
            <a:r>
              <a:rPr lang="el-GR" sz="2600" dirty="0" err="1"/>
              <a:t>περιβάλλουσα</a:t>
            </a:r>
            <a:r>
              <a:rPr lang="el-GR" sz="2600" dirty="0"/>
              <a:t> ισλαμική </a:t>
            </a:r>
            <a:r>
              <a:rPr lang="el-GR" sz="2600" dirty="0" smtClean="0"/>
              <a:t>πραγματικότητα.</a:t>
            </a:r>
            <a:endParaRPr lang="el-GR" sz="2600" dirty="0"/>
          </a:p>
          <a:p>
            <a:r>
              <a:rPr lang="el-GR" sz="2600" dirty="0"/>
              <a:t>Εβραϊκές κοινότητες Δύσης: δυνατότητα επιλογής ανάμεσα στη μακριά, ανατολίτικη γενειάδα ή στην επιθυμία </a:t>
            </a:r>
            <a:r>
              <a:rPr lang="el-GR" sz="2600" dirty="0" smtClean="0"/>
              <a:t>οπτικής </a:t>
            </a:r>
            <a:r>
              <a:rPr lang="el-GR" sz="2600" dirty="0"/>
              <a:t>αφομοίωσης στις </a:t>
            </a:r>
            <a:r>
              <a:rPr lang="el-GR" sz="2600" dirty="0" err="1"/>
              <a:t>περιβάλλουσες</a:t>
            </a:r>
            <a:r>
              <a:rPr lang="el-GR" sz="2600" dirty="0"/>
              <a:t> χριστιανικές </a:t>
            </a:r>
            <a:r>
              <a:rPr lang="el-GR" sz="2600" dirty="0" smtClean="0"/>
              <a:t>κοινότητες.</a:t>
            </a:r>
            <a:endParaRPr lang="el-GR" sz="2600" dirty="0"/>
          </a:p>
          <a:p>
            <a:pPr marL="0" indent="0">
              <a:buNone/>
            </a:pPr>
            <a:endParaRPr lang="el-GR" dirty="0"/>
          </a:p>
        </p:txBody>
      </p:sp>
      <p:sp>
        <p:nvSpPr>
          <p:cNvPr id="4" name="Title 1"/>
          <p:cNvSpPr>
            <a:spLocks noGrp="1"/>
          </p:cNvSpPr>
          <p:nvPr>
            <p:ph type="title"/>
          </p:nvPr>
        </p:nvSpPr>
        <p:spPr>
          <a:xfrm>
            <a:off x="366578" y="162036"/>
            <a:ext cx="8229600" cy="1143000"/>
          </a:xfrm>
        </p:spPr>
        <p:txBody>
          <a:bodyPr/>
          <a:lstStyle/>
          <a:p>
            <a:r>
              <a:rPr lang="el-GR" dirty="0"/>
              <a:t>Το πρόσωπο του </a:t>
            </a:r>
            <a:r>
              <a:rPr lang="el-GR" dirty="0" smtClean="0"/>
              <a:t>άλλου 2</a:t>
            </a:r>
            <a:endParaRPr lang="el-GR" dirty="0"/>
          </a:p>
        </p:txBody>
      </p:sp>
    </p:spTree>
    <p:extLst>
      <p:ext uri="{BB962C8B-B14F-4D97-AF65-F5344CB8AC3E}">
        <p14:creationId xmlns:p14="http://schemas.microsoft.com/office/powerpoint/2010/main" val="2230069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578" y="1700808"/>
            <a:ext cx="8229600" cy="4237931"/>
          </a:xfrm>
        </p:spPr>
        <p:txBody>
          <a:bodyPr>
            <a:normAutofit fontScale="70000" lnSpcReduction="20000"/>
          </a:bodyPr>
          <a:lstStyle/>
          <a:p>
            <a:r>
              <a:rPr lang="el-GR" dirty="0"/>
              <a:t>1221, Φρειδερίκος ΙΙ, διάταγμα </a:t>
            </a:r>
            <a:r>
              <a:rPr lang="el-GR" dirty="0" err="1"/>
              <a:t>Messina</a:t>
            </a:r>
            <a:r>
              <a:rPr lang="el-GR" dirty="0"/>
              <a:t>: Σύμφωνα με τις αποφάσεις της </a:t>
            </a:r>
            <a:r>
              <a:rPr lang="el-GR" dirty="0" smtClean="0"/>
              <a:t>4</a:t>
            </a:r>
            <a:r>
              <a:rPr lang="el-GR" baseline="30000" dirty="0" smtClean="0"/>
              <a:t>ης</a:t>
            </a:r>
            <a:r>
              <a:rPr lang="el-GR" dirty="0" smtClean="0"/>
              <a:t> </a:t>
            </a:r>
            <a:r>
              <a:rPr lang="el-GR" dirty="0" err="1" smtClean="0"/>
              <a:t>Λατερανής</a:t>
            </a:r>
            <a:r>
              <a:rPr lang="el-GR" dirty="0" smtClean="0"/>
              <a:t> </a:t>
            </a:r>
            <a:r>
              <a:rPr lang="el-GR" dirty="0"/>
              <a:t>Συνόδου, οι Εβραίοι υποχρεώνονται να υιοθετήσουν «χαρακτηριστική ενδυμασία» και να αφήσουν </a:t>
            </a:r>
            <a:r>
              <a:rPr lang="el-GR" dirty="0" smtClean="0"/>
              <a:t>γενειάδα.</a:t>
            </a:r>
            <a:endParaRPr lang="el-GR" dirty="0"/>
          </a:p>
          <a:p>
            <a:r>
              <a:rPr lang="el-GR" dirty="0"/>
              <a:t>14ος αι., εβραϊκές κοινότητες Αγίας Ρωμαϊκής Αυτοκρατορίας: εσωτερική νομολογία φανερώνει εντεινόμενη αποστασιοποίηση από την παραδοσιακή γενειάδα, ακόμη και στις </a:t>
            </a:r>
            <a:r>
              <a:rPr lang="el-GR" dirty="0" err="1"/>
              <a:t>σεφαραδίτικες</a:t>
            </a:r>
            <a:r>
              <a:rPr lang="el-GR" dirty="0"/>
              <a:t> κοινότητες της ιβηρικής </a:t>
            </a:r>
            <a:r>
              <a:rPr lang="el-GR" dirty="0" smtClean="0"/>
              <a:t>χερσονήσου.</a:t>
            </a:r>
            <a:endParaRPr lang="el-GR" dirty="0"/>
          </a:p>
          <a:p>
            <a:r>
              <a:rPr lang="el-GR" dirty="0"/>
              <a:t>1412, </a:t>
            </a:r>
            <a:r>
              <a:rPr lang="el-GR" dirty="0" err="1"/>
              <a:t>Valladolid</a:t>
            </a:r>
            <a:r>
              <a:rPr lang="el-GR" dirty="0"/>
              <a:t>: υπό την καθοδήγηση του δομινικανού </a:t>
            </a:r>
            <a:r>
              <a:rPr lang="el-GR" dirty="0" err="1"/>
              <a:t>Vincent</a:t>
            </a:r>
            <a:r>
              <a:rPr lang="el-GR" dirty="0"/>
              <a:t> </a:t>
            </a:r>
            <a:r>
              <a:rPr lang="el-GR" dirty="0" err="1"/>
              <a:t>Ferrer</a:t>
            </a:r>
            <a:r>
              <a:rPr lang="el-GR" dirty="0"/>
              <a:t> επιβολή διακρίσεων σε βάρος τοπικής εβραϊκής και μαυριτανικής κοινότητας (υποχρεωτική γενειάδα</a:t>
            </a:r>
            <a:r>
              <a:rPr lang="el-GR" dirty="0" smtClean="0"/>
              <a:t>).</a:t>
            </a:r>
            <a:endParaRPr lang="el-GR" dirty="0"/>
          </a:p>
          <a:p>
            <a:pPr marL="0" indent="0">
              <a:buNone/>
            </a:pPr>
            <a:endParaRPr lang="el-GR" dirty="0"/>
          </a:p>
        </p:txBody>
      </p:sp>
      <p:sp>
        <p:nvSpPr>
          <p:cNvPr id="4" name="Title 1"/>
          <p:cNvSpPr>
            <a:spLocks noGrp="1"/>
          </p:cNvSpPr>
          <p:nvPr>
            <p:ph type="title"/>
          </p:nvPr>
        </p:nvSpPr>
        <p:spPr>
          <a:xfrm>
            <a:off x="366578" y="162036"/>
            <a:ext cx="8229600" cy="1143000"/>
          </a:xfrm>
        </p:spPr>
        <p:txBody>
          <a:bodyPr/>
          <a:lstStyle/>
          <a:p>
            <a:r>
              <a:rPr lang="el-GR" dirty="0"/>
              <a:t>Το πρόσωπο του </a:t>
            </a:r>
            <a:r>
              <a:rPr lang="el-GR" dirty="0" smtClean="0"/>
              <a:t>άλλου 3</a:t>
            </a:r>
            <a:endParaRPr lang="el-GR" dirty="0"/>
          </a:p>
        </p:txBody>
      </p:sp>
    </p:spTree>
    <p:extLst>
      <p:ext uri="{BB962C8B-B14F-4D97-AF65-F5344CB8AC3E}">
        <p14:creationId xmlns:p14="http://schemas.microsoft.com/office/powerpoint/2010/main" val="1019013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327" y="1412776"/>
            <a:ext cx="5187964" cy="4752528"/>
          </a:xfrm>
        </p:spPr>
        <p:txBody>
          <a:bodyPr>
            <a:normAutofit fontScale="77500" lnSpcReduction="20000"/>
          </a:bodyPr>
          <a:lstStyle/>
          <a:p>
            <a:r>
              <a:rPr lang="el-GR" sz="3100" dirty="0" smtClean="0"/>
              <a:t>16</a:t>
            </a:r>
            <a:r>
              <a:rPr lang="el-GR" sz="3100" baseline="30000" dirty="0" smtClean="0"/>
              <a:t>ος</a:t>
            </a:r>
            <a:r>
              <a:rPr lang="el-GR" sz="3100" dirty="0" smtClean="0"/>
              <a:t> αι</a:t>
            </a:r>
            <a:r>
              <a:rPr lang="el-GR" sz="3100" dirty="0"/>
              <a:t>., αποκατάσταση γενειάδας στους χριστιανούς (Πάπες Ιούλιος </a:t>
            </a:r>
            <a:r>
              <a:rPr lang="el-GR" sz="3100" dirty="0" smtClean="0"/>
              <a:t>Β΄, </a:t>
            </a:r>
            <a:r>
              <a:rPr lang="el-GR" sz="3100" dirty="0"/>
              <a:t>Κλήμης Ζ΄). Ο άτριχος ινδιάνος διαδέχεται τον γενειοφόρο </a:t>
            </a:r>
            <a:r>
              <a:rPr lang="el-GR" sz="3100" dirty="0" smtClean="0"/>
              <a:t>Τούρκο.</a:t>
            </a:r>
            <a:endParaRPr lang="el-GR" sz="3100" dirty="0"/>
          </a:p>
          <a:p>
            <a:r>
              <a:rPr lang="el-GR" sz="3100" dirty="0" smtClean="0"/>
              <a:t>17</a:t>
            </a:r>
            <a:r>
              <a:rPr lang="el-GR" sz="3100" baseline="30000" dirty="0" smtClean="0"/>
              <a:t>ος</a:t>
            </a:r>
            <a:r>
              <a:rPr lang="el-GR" sz="3100" dirty="0" smtClean="0"/>
              <a:t> αι</a:t>
            </a:r>
            <a:r>
              <a:rPr lang="el-GR" sz="3100" dirty="0"/>
              <a:t>., γένι-στιλέτο στη μόδα, καταδίκη από </a:t>
            </a:r>
            <a:r>
              <a:rPr lang="el-GR" sz="3100" dirty="0" err="1"/>
              <a:t>Ραββίνο</a:t>
            </a:r>
            <a:r>
              <a:rPr lang="el-GR" sz="3100" dirty="0"/>
              <a:t> Ιερουσαλήμ </a:t>
            </a:r>
            <a:r>
              <a:rPr lang="el-GR" sz="3100" dirty="0" err="1"/>
              <a:t>Nathan</a:t>
            </a:r>
            <a:r>
              <a:rPr lang="el-GR" sz="3100" dirty="0"/>
              <a:t> </a:t>
            </a:r>
            <a:r>
              <a:rPr lang="el-GR" sz="3100" dirty="0" err="1" smtClean="0"/>
              <a:t>Chapira</a:t>
            </a:r>
            <a:r>
              <a:rPr lang="el-GR" sz="3100" dirty="0" smtClean="0"/>
              <a:t>.</a:t>
            </a:r>
            <a:endParaRPr lang="el-GR" sz="3100" dirty="0"/>
          </a:p>
          <a:p>
            <a:r>
              <a:rPr lang="el-GR" sz="3100" dirty="0" smtClean="0"/>
              <a:t>18</a:t>
            </a:r>
            <a:r>
              <a:rPr lang="el-GR" sz="3100" baseline="30000" dirty="0" smtClean="0"/>
              <a:t>ος</a:t>
            </a:r>
            <a:r>
              <a:rPr lang="el-GR" sz="3100" dirty="0" smtClean="0"/>
              <a:t> αι</a:t>
            </a:r>
            <a:r>
              <a:rPr lang="el-GR" sz="3100" dirty="0"/>
              <a:t>., γενειοφόρα εμφάνιση=εξωτική </a:t>
            </a:r>
            <a:r>
              <a:rPr lang="el-GR" sz="3100" dirty="0" smtClean="0"/>
              <a:t>Ανατολή.</a:t>
            </a:r>
            <a:endParaRPr lang="el-GR" sz="3100" dirty="0"/>
          </a:p>
          <a:p>
            <a:r>
              <a:rPr lang="el-GR" sz="3100" dirty="0"/>
              <a:t>Ταξίδι φλωρεντινού </a:t>
            </a:r>
            <a:r>
              <a:rPr lang="el-GR" sz="3100" dirty="0" err="1"/>
              <a:t>Moise</a:t>
            </a:r>
            <a:r>
              <a:rPr lang="el-GR" sz="3100" dirty="0"/>
              <a:t> </a:t>
            </a:r>
            <a:r>
              <a:rPr lang="el-GR" sz="3100" dirty="0" err="1"/>
              <a:t>Cassuto</a:t>
            </a:r>
            <a:r>
              <a:rPr lang="el-GR" sz="3100" dirty="0"/>
              <a:t> στην Παλαιστίνη &amp; επιστροφή στη Φλωρεντία («κρυμμένος για ημέρες μέχρις αποκατάστασης της αρχικής, δυτικής εμφάνισης</a:t>
            </a:r>
            <a:r>
              <a:rPr lang="el-GR" sz="3100" dirty="0" smtClean="0"/>
              <a:t>»).</a:t>
            </a:r>
            <a:endParaRPr lang="el-GR" sz="3100" dirty="0"/>
          </a:p>
          <a:p>
            <a:pPr marL="0" indent="0">
              <a:buNone/>
            </a:pPr>
            <a:endParaRPr lang="el-GR" dirty="0"/>
          </a:p>
        </p:txBody>
      </p:sp>
      <p:pic>
        <p:nvPicPr>
          <p:cNvPr id="5" name="Εικόνα 4"/>
          <p:cNvPicPr>
            <a:picLocks noChangeAspect="1"/>
          </p:cNvPicPr>
          <p:nvPr/>
        </p:nvPicPr>
        <p:blipFill>
          <a:blip r:embed="rId3"/>
          <a:stretch>
            <a:fillRect/>
          </a:stretch>
        </p:blipFill>
        <p:spPr>
          <a:xfrm>
            <a:off x="6372200" y="1556792"/>
            <a:ext cx="1944216" cy="4655317"/>
          </a:xfrm>
          <a:prstGeom prst="rect">
            <a:avLst/>
          </a:prstGeom>
          <a:ln>
            <a:solidFill>
              <a:schemeClr val="tx1"/>
            </a:solidFill>
          </a:ln>
        </p:spPr>
      </p:pic>
      <p:sp>
        <p:nvSpPr>
          <p:cNvPr id="4" name="Θέση κειμένου 1"/>
          <p:cNvSpPr txBox="1">
            <a:spLocks/>
          </p:cNvSpPr>
          <p:nvPr/>
        </p:nvSpPr>
        <p:spPr>
          <a:xfrm>
            <a:off x="6516216" y="1024854"/>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7</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366578" y="162036"/>
            <a:ext cx="8229600" cy="1143000"/>
          </a:xfrm>
        </p:spPr>
        <p:txBody>
          <a:bodyPr/>
          <a:lstStyle/>
          <a:p>
            <a:r>
              <a:rPr lang="el-GR" dirty="0"/>
              <a:t>Το πρόσωπο του </a:t>
            </a:r>
            <a:r>
              <a:rPr lang="el-GR" dirty="0" smtClean="0"/>
              <a:t>άλλου 4</a:t>
            </a:r>
            <a:endParaRPr lang="el-GR" dirty="0"/>
          </a:p>
        </p:txBody>
      </p:sp>
    </p:spTree>
    <p:extLst>
      <p:ext uri="{BB962C8B-B14F-4D97-AF65-F5344CB8AC3E}">
        <p14:creationId xmlns:p14="http://schemas.microsoft.com/office/powerpoint/2010/main" val="2924617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699792" y="980728"/>
            <a:ext cx="3757433" cy="5174580"/>
          </a:xfrm>
          <a:prstGeom prst="rect">
            <a:avLst/>
          </a:prstGeom>
          <a:ln>
            <a:solidFill>
              <a:schemeClr val="tx1"/>
            </a:solidFill>
          </a:ln>
        </p:spPr>
      </p:pic>
      <p:sp>
        <p:nvSpPr>
          <p:cNvPr id="3" name="Θέση κειμένου 1"/>
          <p:cNvSpPr txBox="1">
            <a:spLocks/>
          </p:cNvSpPr>
          <p:nvPr/>
        </p:nvSpPr>
        <p:spPr>
          <a:xfrm>
            <a:off x="3750416" y="428449"/>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562170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νομική θέση των Εβραίων στις χριστιανικές κοινότητες</a:t>
            </a:r>
            <a:r>
              <a:rPr lang="el-GR" dirty="0" smtClean="0"/>
              <a:t>: 1</a:t>
            </a:r>
            <a:endParaRPr lang="el-GR" dirty="0"/>
          </a:p>
        </p:txBody>
      </p:sp>
      <p:sp>
        <p:nvSpPr>
          <p:cNvPr id="3" name="Content Placeholder 2"/>
          <p:cNvSpPr>
            <a:spLocks noGrp="1"/>
          </p:cNvSpPr>
          <p:nvPr>
            <p:ph idx="1"/>
          </p:nvPr>
        </p:nvSpPr>
        <p:spPr>
          <a:xfrm>
            <a:off x="457200" y="1988840"/>
            <a:ext cx="8229600" cy="2088232"/>
          </a:xfrm>
        </p:spPr>
        <p:txBody>
          <a:bodyPr>
            <a:normAutofit/>
          </a:bodyPr>
          <a:lstStyle/>
          <a:p>
            <a:r>
              <a:rPr lang="el-GR" sz="2400" dirty="0"/>
              <a:t>Η θέση των εβραϊκών κοινοτήτων συνάρτηση πολλών παραγόντων, σε τοπικό, εθνικό, όσο και διεθνές επίπεδο.</a:t>
            </a:r>
          </a:p>
          <a:p>
            <a:r>
              <a:rPr lang="el-GR" sz="2400" dirty="0"/>
              <a:t>Οι Εβραίοι υποτελείς (</a:t>
            </a:r>
            <a:r>
              <a:rPr lang="el-GR" sz="2400" dirty="0" err="1"/>
              <a:t>servi</a:t>
            </a:r>
            <a:r>
              <a:rPr lang="el-GR" sz="2400" dirty="0"/>
              <a:t>) των μοναρχών, αλλά και “</a:t>
            </a:r>
            <a:r>
              <a:rPr lang="el-GR" sz="2400" dirty="0" err="1"/>
              <a:t>cives</a:t>
            </a:r>
            <a:r>
              <a:rPr lang="el-GR" sz="2400" dirty="0"/>
              <a:t> </a:t>
            </a:r>
            <a:r>
              <a:rPr lang="el-GR" sz="2400" dirty="0" err="1"/>
              <a:t>originarii</a:t>
            </a:r>
            <a:r>
              <a:rPr lang="el-GR" sz="2400" dirty="0"/>
              <a:t>” ή “</a:t>
            </a:r>
            <a:r>
              <a:rPr lang="el-GR" sz="2400" dirty="0" err="1"/>
              <a:t>sicut</a:t>
            </a:r>
            <a:r>
              <a:rPr lang="el-GR" sz="2400" dirty="0"/>
              <a:t> </a:t>
            </a:r>
            <a:r>
              <a:rPr lang="el-GR" sz="2400" dirty="0" err="1"/>
              <a:t>cives</a:t>
            </a:r>
            <a:r>
              <a:rPr lang="el-GR" sz="2400" dirty="0"/>
              <a:t>” (δίχως πλήρη πολιτικά δικαιώματα) στην ιταλική χερσόνησο.</a:t>
            </a:r>
          </a:p>
          <a:p>
            <a:pPr marL="0" indent="0">
              <a:buNone/>
            </a:pPr>
            <a:endParaRPr lang="el-GR" dirty="0"/>
          </a:p>
        </p:txBody>
      </p:sp>
    </p:spTree>
    <p:extLst>
      <p:ext uri="{BB962C8B-B14F-4D97-AF65-F5344CB8AC3E}">
        <p14:creationId xmlns:p14="http://schemas.microsoft.com/office/powerpoint/2010/main" val="1800511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2" y="332656"/>
            <a:ext cx="8229600" cy="1143000"/>
          </a:xfrm>
        </p:spPr>
        <p:txBody>
          <a:bodyPr>
            <a:normAutofit fontScale="90000"/>
          </a:bodyPr>
          <a:lstStyle/>
          <a:p>
            <a:r>
              <a:rPr lang="el-GR" dirty="0"/>
              <a:t>Εβραϊκές κοινότητες στη Δύση ως τον 15ο </a:t>
            </a:r>
            <a:r>
              <a:rPr lang="el-GR" dirty="0" smtClean="0"/>
              <a:t>αιώνα 1</a:t>
            </a:r>
            <a:endParaRPr lang="el-GR" dirty="0"/>
          </a:p>
        </p:txBody>
      </p:sp>
      <p:sp>
        <p:nvSpPr>
          <p:cNvPr id="3" name="Content Placeholder 2"/>
          <p:cNvSpPr>
            <a:spLocks noGrp="1"/>
          </p:cNvSpPr>
          <p:nvPr>
            <p:ph idx="1"/>
          </p:nvPr>
        </p:nvSpPr>
        <p:spPr>
          <a:xfrm>
            <a:off x="429662" y="1916832"/>
            <a:ext cx="8229600" cy="3753544"/>
          </a:xfrm>
        </p:spPr>
        <p:txBody>
          <a:bodyPr>
            <a:normAutofit fontScale="92500" lnSpcReduction="10000"/>
          </a:bodyPr>
          <a:lstStyle/>
          <a:p>
            <a:r>
              <a:rPr lang="el-GR" sz="2600" dirty="0"/>
              <a:t>Ιβηρική χερσόνησος: τουλάχιστον 150-200.000 Εβραίοι, η πλειοψηφία των Εβραίων της </a:t>
            </a:r>
            <a:r>
              <a:rPr lang="el-GR" sz="2600" dirty="0" smtClean="0"/>
              <a:t>Δύσης.</a:t>
            </a:r>
            <a:endParaRPr lang="el-GR" sz="2600" dirty="0"/>
          </a:p>
          <a:p>
            <a:r>
              <a:rPr lang="el-GR" sz="2600" dirty="0"/>
              <a:t>Γαλλία: συγκέντρωση εβραϊκών κοινοτήτων στο Νότο, εκτός βασιλικής </a:t>
            </a:r>
            <a:r>
              <a:rPr lang="el-GR" sz="2600" dirty="0" smtClean="0"/>
              <a:t>δικαιοδοσίας.</a:t>
            </a:r>
            <a:endParaRPr lang="el-GR" sz="2600" dirty="0"/>
          </a:p>
          <a:p>
            <a:r>
              <a:rPr lang="el-GR" sz="2600" dirty="0"/>
              <a:t>Αγία Ρωμαϊκή Αυτοκρατορία-ιταλική χερσόνησος: μικρές σε όγκο και διάσπαρτες εβραϊκές κοινότητες. Περ. 35.000 Εβραίοι στις ιταλικές πόλεις.</a:t>
            </a:r>
          </a:p>
          <a:p>
            <a:r>
              <a:rPr lang="el-GR" sz="2600" dirty="0"/>
              <a:t>Κεντρική &amp; Ανατολική Ευρώπη: μικρές εβραϊκές κοινότητες. Πολωνία 10-11.000 πριν την ισπανική </a:t>
            </a:r>
            <a:r>
              <a:rPr lang="el-GR" sz="2600" dirty="0" smtClean="0"/>
              <a:t>διασπορά.</a:t>
            </a:r>
            <a:endParaRPr lang="el-GR" sz="2600" dirty="0"/>
          </a:p>
          <a:p>
            <a:pPr marL="0" indent="0">
              <a:buNone/>
            </a:pPr>
            <a:endParaRPr lang="el-GR"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88840"/>
            <a:ext cx="8229600" cy="3168351"/>
          </a:xfrm>
        </p:spPr>
        <p:txBody>
          <a:bodyPr>
            <a:normAutofit fontScale="70000" lnSpcReduction="20000"/>
          </a:bodyPr>
          <a:lstStyle/>
          <a:p>
            <a:r>
              <a:rPr lang="el-GR" sz="3400" dirty="0" smtClean="0"/>
              <a:t>Νομική </a:t>
            </a:r>
            <a:r>
              <a:rPr lang="el-GR" sz="3400" dirty="0"/>
              <a:t>&amp; πολιτική περιθωριοποίηση Εβραίων: Εδραίωση αρχικά άτυπης, κατόπιν τυπικής νομικής αυτονομίας των εβραϊκών κοινοτήτων, παρά την αντίθεση πολλών Χριστιανών διανοητών (</a:t>
            </a:r>
            <a:r>
              <a:rPr lang="el-GR" sz="3400" dirty="0" err="1"/>
              <a:t>Aκινάτης</a:t>
            </a:r>
            <a:r>
              <a:rPr lang="el-GR" sz="3400" dirty="0"/>
              <a:t>, </a:t>
            </a:r>
            <a:r>
              <a:rPr lang="el-GR" sz="3400" dirty="0" err="1"/>
              <a:t>Summa</a:t>
            </a:r>
            <a:r>
              <a:rPr lang="el-GR" sz="3400" dirty="0"/>
              <a:t> </a:t>
            </a:r>
            <a:r>
              <a:rPr lang="el-GR" sz="3400" dirty="0" err="1"/>
              <a:t>Theologica</a:t>
            </a:r>
            <a:r>
              <a:rPr lang="el-GR" sz="3400" dirty="0" smtClean="0"/>
              <a:t>).</a:t>
            </a:r>
            <a:endParaRPr lang="el-GR" sz="3400" dirty="0"/>
          </a:p>
          <a:p>
            <a:r>
              <a:rPr lang="el-GR" sz="3400" dirty="0" err="1"/>
              <a:t>Aυτοδιοίκηση</a:t>
            </a:r>
            <a:r>
              <a:rPr lang="el-GR" sz="3400" dirty="0"/>
              <a:t> εβραϊκών κοινοτήτων: Δανεισμός πολλών στοιχείων από </a:t>
            </a:r>
            <a:r>
              <a:rPr lang="el-GR" sz="3400" dirty="0" err="1"/>
              <a:t>περιβάλλουσες</a:t>
            </a:r>
            <a:r>
              <a:rPr lang="el-GR" sz="3400" dirty="0"/>
              <a:t> χριστιανικές δομές, λόγω και της υποχρέωσης λογοδοσίας στην εξουσία. Εβραϊκοί θεσμοί αυτοδιοίκησης, συνδυασμός εβραϊκών φιλοσοφικών παραδόσεων με τις χριστιανικές πολιτικές </a:t>
            </a:r>
            <a:r>
              <a:rPr lang="el-GR" sz="3400" dirty="0" smtClean="0"/>
              <a:t>δομές.</a:t>
            </a:r>
            <a:endParaRPr lang="el-GR" sz="3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Η νομική θέση των Εβραίων στις χριστιανικές κοινότητες</a:t>
            </a:r>
            <a:r>
              <a:rPr lang="el-GR" dirty="0" smtClean="0"/>
              <a:t>: 2</a:t>
            </a:r>
            <a:endParaRPr lang="el-GR" dirty="0"/>
          </a:p>
        </p:txBody>
      </p:sp>
    </p:spTree>
    <p:extLst>
      <p:ext uri="{BB962C8B-B14F-4D97-AF65-F5344CB8AC3E}">
        <p14:creationId xmlns:p14="http://schemas.microsoft.com/office/powerpoint/2010/main" val="3955622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1143000"/>
          </a:xfrm>
        </p:spPr>
        <p:txBody>
          <a:bodyPr>
            <a:normAutofit fontScale="90000"/>
          </a:bodyPr>
          <a:lstStyle/>
          <a:p>
            <a:r>
              <a:rPr lang="el-GR" sz="4000" dirty="0"/>
              <a:t>Κείμενα ιουδαϊκής παράδοσης, καταστατικοί χάρτες εβραϊκών κοινοτήτων</a:t>
            </a:r>
            <a:r>
              <a:rPr lang="el-GR" dirty="0"/>
              <a:t/>
            </a:r>
            <a:br>
              <a:rPr lang="el-GR" dirty="0"/>
            </a:br>
            <a:endParaRPr lang="el-GR" dirty="0"/>
          </a:p>
        </p:txBody>
      </p:sp>
      <p:sp>
        <p:nvSpPr>
          <p:cNvPr id="3" name="Content Placeholder 2"/>
          <p:cNvSpPr>
            <a:spLocks noGrp="1"/>
          </p:cNvSpPr>
          <p:nvPr>
            <p:ph idx="1"/>
          </p:nvPr>
        </p:nvSpPr>
        <p:spPr>
          <a:xfrm>
            <a:off x="752188" y="2107104"/>
            <a:ext cx="3819812" cy="4104456"/>
          </a:xfrm>
        </p:spPr>
        <p:txBody>
          <a:bodyPr>
            <a:normAutofit fontScale="77500" lnSpcReduction="20000"/>
          </a:bodyPr>
          <a:lstStyle/>
          <a:p>
            <a:r>
              <a:rPr lang="fr-FR" dirty="0"/>
              <a:t>Talmud, </a:t>
            </a:r>
            <a:r>
              <a:rPr lang="el-GR" dirty="0"/>
              <a:t>ταλμουδικό δίκαιο</a:t>
            </a:r>
          </a:p>
          <a:p>
            <a:r>
              <a:rPr lang="fr-FR" dirty="0" err="1"/>
              <a:t>Mishneh</a:t>
            </a:r>
            <a:r>
              <a:rPr lang="fr-FR" dirty="0"/>
              <a:t> Torah (</a:t>
            </a:r>
            <a:r>
              <a:rPr lang="fr-FR" dirty="0" smtClean="0"/>
              <a:t>12</a:t>
            </a:r>
            <a:r>
              <a:rPr lang="el-GR" baseline="30000" dirty="0" err="1" smtClean="0"/>
              <a:t>ος</a:t>
            </a:r>
            <a:r>
              <a:rPr lang="el-GR" dirty="0" smtClean="0"/>
              <a:t> αι</a:t>
            </a:r>
            <a:r>
              <a:rPr lang="el-GR" dirty="0"/>
              <a:t>.)</a:t>
            </a:r>
          </a:p>
          <a:p>
            <a:r>
              <a:rPr lang="fr-FR" dirty="0" err="1"/>
              <a:t>Arba’ah</a:t>
            </a:r>
            <a:r>
              <a:rPr lang="fr-FR" dirty="0"/>
              <a:t> </a:t>
            </a:r>
            <a:r>
              <a:rPr lang="fr-FR" dirty="0" err="1"/>
              <a:t>Turim</a:t>
            </a:r>
            <a:r>
              <a:rPr lang="fr-FR" dirty="0"/>
              <a:t> (</a:t>
            </a:r>
            <a:r>
              <a:rPr lang="fr-FR" dirty="0" smtClean="0"/>
              <a:t>13</a:t>
            </a:r>
            <a:r>
              <a:rPr lang="el-GR" baseline="30000" dirty="0" err="1" smtClean="0"/>
              <a:t>ος</a:t>
            </a:r>
            <a:r>
              <a:rPr lang="el-GR" dirty="0" smtClean="0"/>
              <a:t> αι</a:t>
            </a:r>
            <a:r>
              <a:rPr lang="el-GR" dirty="0"/>
              <a:t>.)</a:t>
            </a:r>
          </a:p>
          <a:p>
            <a:r>
              <a:rPr lang="fr-FR" dirty="0" err="1"/>
              <a:t>Shulhan</a:t>
            </a:r>
            <a:r>
              <a:rPr lang="fr-FR" dirty="0"/>
              <a:t> ‘</a:t>
            </a:r>
            <a:r>
              <a:rPr lang="fr-FR" dirty="0" err="1"/>
              <a:t>Arukh</a:t>
            </a:r>
            <a:r>
              <a:rPr lang="fr-FR" dirty="0"/>
              <a:t> (</a:t>
            </a:r>
            <a:r>
              <a:rPr lang="fr-FR" dirty="0" smtClean="0"/>
              <a:t>16</a:t>
            </a:r>
            <a:r>
              <a:rPr lang="el-GR" baseline="30000" dirty="0" err="1" smtClean="0"/>
              <a:t>ος</a:t>
            </a:r>
            <a:r>
              <a:rPr lang="el-GR" dirty="0" smtClean="0"/>
              <a:t> αι</a:t>
            </a:r>
            <a:r>
              <a:rPr lang="el-GR" dirty="0"/>
              <a:t>.)</a:t>
            </a:r>
          </a:p>
          <a:p>
            <a:r>
              <a:rPr lang="el-GR" dirty="0"/>
              <a:t>Ραβινικά </a:t>
            </a:r>
            <a:r>
              <a:rPr lang="fr-FR" dirty="0" err="1"/>
              <a:t>Responsa</a:t>
            </a:r>
            <a:endParaRPr lang="fr-FR" dirty="0"/>
          </a:p>
          <a:p>
            <a:r>
              <a:rPr lang="el-GR" dirty="0"/>
              <a:t>Νομοθετήματα γενικής φύσης (</a:t>
            </a:r>
            <a:r>
              <a:rPr lang="fr-FR" dirty="0"/>
              <a:t>T</a:t>
            </a:r>
            <a:r>
              <a:rPr lang="el-GR" dirty="0"/>
              <a:t>α</a:t>
            </a:r>
            <a:r>
              <a:rPr lang="fr-FR" dirty="0" err="1"/>
              <a:t>kkanot</a:t>
            </a:r>
            <a:r>
              <a:rPr lang="fr-FR" dirty="0"/>
              <a:t>)</a:t>
            </a:r>
          </a:p>
          <a:p>
            <a:pPr marL="0" indent="0">
              <a:buNone/>
            </a:pPr>
            <a:endParaRPr lang="el-GR" dirty="0"/>
          </a:p>
        </p:txBody>
      </p:sp>
      <p:pic>
        <p:nvPicPr>
          <p:cNvPr id="4" name="Εικόνα 3"/>
          <p:cNvPicPr>
            <a:picLocks noChangeAspect="1"/>
          </p:cNvPicPr>
          <p:nvPr/>
        </p:nvPicPr>
        <p:blipFill>
          <a:blip r:embed="rId3"/>
          <a:stretch>
            <a:fillRect/>
          </a:stretch>
        </p:blipFill>
        <p:spPr>
          <a:xfrm>
            <a:off x="5724128" y="2103959"/>
            <a:ext cx="2232248" cy="3827710"/>
          </a:xfrm>
          <a:prstGeom prst="rect">
            <a:avLst/>
          </a:prstGeom>
          <a:ln>
            <a:solidFill>
              <a:schemeClr val="tx1"/>
            </a:solidFill>
          </a:ln>
        </p:spPr>
      </p:pic>
      <p:sp>
        <p:nvSpPr>
          <p:cNvPr id="5" name="Θέση κειμένου 1"/>
          <p:cNvSpPr txBox="1">
            <a:spLocks/>
          </p:cNvSpPr>
          <p:nvPr/>
        </p:nvSpPr>
        <p:spPr>
          <a:xfrm>
            <a:off x="6084168" y="1556792"/>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655136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Συναγωγή </a:t>
            </a:r>
            <a:r>
              <a:rPr lang="fr-FR" dirty="0"/>
              <a:t>Cordoba</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1747201" y="2103959"/>
            <a:ext cx="5649597" cy="3898222"/>
          </a:xfrm>
          <a:prstGeom prst="rect">
            <a:avLst/>
          </a:prstGeom>
          <a:ln>
            <a:solidFill>
              <a:schemeClr val="tx1"/>
            </a:solidFill>
          </a:ln>
        </p:spPr>
      </p:pic>
      <p:sp>
        <p:nvSpPr>
          <p:cNvPr id="5" name="Θέση κειμένου 1"/>
          <p:cNvSpPr txBox="1">
            <a:spLocks/>
          </p:cNvSpPr>
          <p:nvPr/>
        </p:nvSpPr>
        <p:spPr>
          <a:xfrm>
            <a:off x="3743906" y="1556792"/>
            <a:ext cx="1764197"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10.</a:t>
            </a:r>
            <a:endParaRPr lang="el-GR" sz="2800" dirty="0"/>
          </a:p>
          <a:p>
            <a:pPr marL="0" indent="0">
              <a:buNone/>
            </a:pPr>
            <a:endParaRPr lang="el-GR" sz="2800" dirty="0"/>
          </a:p>
        </p:txBody>
      </p:sp>
    </p:spTree>
    <p:extLst>
      <p:ext uri="{BB962C8B-B14F-4D97-AF65-F5344CB8AC3E}">
        <p14:creationId xmlns:p14="http://schemas.microsoft.com/office/powerpoint/2010/main" val="1455271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3071"/>
            <a:ext cx="8229600" cy="1143000"/>
          </a:xfrm>
        </p:spPr>
        <p:txBody>
          <a:bodyPr>
            <a:normAutofit/>
          </a:bodyPr>
          <a:lstStyle/>
          <a:p>
            <a:r>
              <a:rPr lang="el-GR" dirty="0"/>
              <a:t>Η Βενετία και οι </a:t>
            </a:r>
            <a:r>
              <a:rPr lang="el-GR" dirty="0" smtClean="0"/>
              <a:t>Εβραίοι 1</a:t>
            </a:r>
            <a:endParaRPr lang="el-GR" dirty="0"/>
          </a:p>
        </p:txBody>
      </p:sp>
      <p:pic>
        <p:nvPicPr>
          <p:cNvPr id="5" name="Εικόνα 4"/>
          <p:cNvPicPr>
            <a:picLocks noChangeAspect="1"/>
          </p:cNvPicPr>
          <p:nvPr/>
        </p:nvPicPr>
        <p:blipFill>
          <a:blip r:embed="rId3"/>
          <a:stretch>
            <a:fillRect/>
          </a:stretch>
        </p:blipFill>
        <p:spPr>
          <a:xfrm>
            <a:off x="1547664" y="1764507"/>
            <a:ext cx="5760640" cy="3533684"/>
          </a:xfrm>
          <a:prstGeom prst="rect">
            <a:avLst/>
          </a:prstGeom>
          <a:ln>
            <a:solidFill>
              <a:schemeClr val="tx1"/>
            </a:solidFill>
          </a:ln>
        </p:spPr>
      </p:pic>
      <p:sp>
        <p:nvSpPr>
          <p:cNvPr id="2" name="Ορθογώνιο 1"/>
          <p:cNvSpPr/>
          <p:nvPr/>
        </p:nvSpPr>
        <p:spPr>
          <a:xfrm>
            <a:off x="791072" y="5373216"/>
            <a:ext cx="8352928" cy="830997"/>
          </a:xfrm>
          <a:prstGeom prst="rect">
            <a:avLst/>
          </a:prstGeom>
        </p:spPr>
        <p:txBody>
          <a:bodyPr wrap="square">
            <a:spAutoFit/>
          </a:bodyPr>
          <a:lstStyle/>
          <a:p>
            <a:r>
              <a:rPr lang="el-GR" sz="2400" dirty="0" smtClean="0"/>
              <a:t>Εβραϊκή </a:t>
            </a:r>
            <a:r>
              <a:rPr lang="el-GR" sz="2400" dirty="0"/>
              <a:t>κοινότητα περ. 2.000 σε πληθυσμό 120.000.</a:t>
            </a:r>
            <a:br>
              <a:rPr lang="el-GR" sz="2400" dirty="0"/>
            </a:br>
            <a:r>
              <a:rPr lang="el-GR" sz="2400" dirty="0" err="1"/>
              <a:t>Ghetto</a:t>
            </a:r>
            <a:r>
              <a:rPr lang="el-GR" sz="2400" dirty="0"/>
              <a:t> </a:t>
            </a:r>
            <a:r>
              <a:rPr lang="el-GR" sz="2400" dirty="0" err="1"/>
              <a:t>Nuovo</a:t>
            </a:r>
            <a:r>
              <a:rPr lang="el-GR" sz="2400" dirty="0"/>
              <a:t> (1516), το πρώτο εβραϊκό γκέτο στην Ευρώπη.</a:t>
            </a:r>
          </a:p>
        </p:txBody>
      </p:sp>
      <p:sp>
        <p:nvSpPr>
          <p:cNvPr id="6" name="Θέση κειμένου 1"/>
          <p:cNvSpPr txBox="1">
            <a:spLocks/>
          </p:cNvSpPr>
          <p:nvPr/>
        </p:nvSpPr>
        <p:spPr>
          <a:xfrm>
            <a:off x="3754252" y="1214943"/>
            <a:ext cx="182586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11.</a:t>
            </a:r>
            <a:endParaRPr lang="el-GR" sz="2800" dirty="0"/>
          </a:p>
          <a:p>
            <a:pPr marL="0" indent="0">
              <a:buNone/>
            </a:pPr>
            <a:endParaRPr lang="el-GR" sz="2800" dirty="0"/>
          </a:p>
        </p:txBody>
      </p:sp>
    </p:spTree>
    <p:extLst>
      <p:ext uri="{BB962C8B-B14F-4D97-AF65-F5344CB8AC3E}">
        <p14:creationId xmlns:p14="http://schemas.microsoft.com/office/powerpoint/2010/main" val="1937178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8229600" cy="3456384"/>
          </a:xfrm>
        </p:spPr>
        <p:txBody>
          <a:bodyPr>
            <a:normAutofit/>
          </a:bodyPr>
          <a:lstStyle/>
          <a:p>
            <a:r>
              <a:rPr lang="el-GR" sz="2400" dirty="0" smtClean="0"/>
              <a:t>1494, η </a:t>
            </a:r>
            <a:r>
              <a:rPr lang="el-GR" sz="2400" dirty="0"/>
              <a:t>παρουσία των Εβραίων στη Βενετία συνδέεται με την εξάπλωση της σύφιλης.  </a:t>
            </a:r>
            <a:r>
              <a:rPr lang="el-GR" sz="2400" dirty="0" err="1"/>
              <a:t>Sigismondo</a:t>
            </a:r>
            <a:r>
              <a:rPr lang="el-GR" sz="2400" dirty="0"/>
              <a:t> </a:t>
            </a:r>
            <a:r>
              <a:rPr lang="el-GR" sz="2400" dirty="0" err="1"/>
              <a:t>de’Contiola</a:t>
            </a:r>
            <a:r>
              <a:rPr lang="el-GR" sz="2400" dirty="0"/>
              <a:t> </a:t>
            </a:r>
            <a:r>
              <a:rPr lang="el-GR" sz="2400" dirty="0" err="1"/>
              <a:t>Foligno</a:t>
            </a:r>
            <a:r>
              <a:rPr lang="el-GR" sz="2400" dirty="0"/>
              <a:t>: σύφιλη &amp; ιουδαϊσμός ταυτίζονται εξαιτίας της τάσης των Εβραίων να </a:t>
            </a:r>
            <a:r>
              <a:rPr lang="el-GR" sz="2400" dirty="0" err="1"/>
              <a:t>πρσβάλλονται</a:t>
            </a:r>
            <a:r>
              <a:rPr lang="el-GR" sz="2400" dirty="0"/>
              <a:t> από λέπρα (σύφιλη=λέπρα των γεννητικών οργάνων</a:t>
            </a:r>
            <a:r>
              <a:rPr lang="el-GR" sz="2400" dirty="0" smtClean="0"/>
              <a:t>).</a:t>
            </a:r>
            <a:endParaRPr lang="el-GR" sz="2400" dirty="0"/>
          </a:p>
          <a:p>
            <a:r>
              <a:rPr lang="el-GR" sz="2400" dirty="0"/>
              <a:t>1509, καταστροφή στη μάχη του </a:t>
            </a:r>
            <a:r>
              <a:rPr lang="el-GR" sz="2400" dirty="0" err="1"/>
              <a:t>Agnadello</a:t>
            </a:r>
            <a:r>
              <a:rPr lang="el-GR" sz="2400" dirty="0"/>
              <a:t>, ένταση εκστρατείας κατά της μιασματικής παρουσίας των Εβραίων. Μοναχός </a:t>
            </a:r>
            <a:r>
              <a:rPr lang="el-GR" sz="2400" dirty="0" err="1"/>
              <a:t>Lovato</a:t>
            </a:r>
            <a:r>
              <a:rPr lang="el-GR" sz="2400" dirty="0"/>
              <a:t> της </a:t>
            </a:r>
            <a:r>
              <a:rPr lang="el-GR" sz="2400" dirty="0" err="1" smtClean="0"/>
              <a:t>Padua</a:t>
            </a:r>
            <a:r>
              <a:rPr lang="el-GR" sz="2400" dirty="0" smtClean="0"/>
              <a:t>.</a:t>
            </a:r>
            <a:endParaRPr lang="el-GR" sz="2400" dirty="0"/>
          </a:p>
          <a:p>
            <a:pPr marL="0" indent="0">
              <a:buNone/>
            </a:pPr>
            <a:endParaRPr lang="el-GR" dirty="0"/>
          </a:p>
        </p:txBody>
      </p:sp>
      <p:sp>
        <p:nvSpPr>
          <p:cNvPr id="4" name="Τίτλος 3"/>
          <p:cNvSpPr>
            <a:spLocks noGrp="1"/>
          </p:cNvSpPr>
          <p:nvPr>
            <p:ph type="title"/>
          </p:nvPr>
        </p:nvSpPr>
        <p:spPr>
          <a:xfrm>
            <a:off x="467544" y="3071"/>
            <a:ext cx="8229600" cy="1143000"/>
          </a:xfrm>
        </p:spPr>
        <p:txBody>
          <a:bodyPr>
            <a:normAutofit/>
          </a:bodyPr>
          <a:lstStyle/>
          <a:p>
            <a:r>
              <a:rPr lang="el-GR" dirty="0"/>
              <a:t>Η Βενετία και οι </a:t>
            </a:r>
            <a:r>
              <a:rPr lang="el-GR" dirty="0" smtClean="0"/>
              <a:t>Εβραίοι 2</a:t>
            </a:r>
            <a:endParaRPr lang="el-GR" dirty="0"/>
          </a:p>
        </p:txBody>
      </p:sp>
    </p:spTree>
    <p:extLst>
      <p:ext uri="{BB962C8B-B14F-4D97-AF65-F5344CB8AC3E}">
        <p14:creationId xmlns:p14="http://schemas.microsoft.com/office/powerpoint/2010/main" val="1054081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556792"/>
            <a:ext cx="8229600" cy="3888432"/>
          </a:xfrm>
        </p:spPr>
        <p:txBody>
          <a:bodyPr>
            <a:normAutofit/>
          </a:bodyPr>
          <a:lstStyle/>
          <a:p>
            <a:r>
              <a:rPr lang="el-GR" sz="2400" dirty="0" smtClean="0"/>
              <a:t>13 </a:t>
            </a:r>
            <a:r>
              <a:rPr lang="el-GR" sz="2400" dirty="0"/>
              <a:t>Μαρτίου 1512, με την προτροπή του </a:t>
            </a:r>
            <a:r>
              <a:rPr lang="el-GR" sz="2400" dirty="0" err="1"/>
              <a:t>Giovanni</a:t>
            </a:r>
            <a:r>
              <a:rPr lang="el-GR" sz="2400" dirty="0"/>
              <a:t> </a:t>
            </a:r>
            <a:r>
              <a:rPr lang="el-GR" sz="2400" dirty="0" err="1"/>
              <a:t>Sanuto</a:t>
            </a:r>
            <a:r>
              <a:rPr lang="el-GR" sz="2400" dirty="0"/>
              <a:t>, η Σύγκλητος ψηφίζει το Διάταγμα περί «της ηθικής κάθαρσης της πόλης». Η πτώση της βενετικής ισχύος αποτέλεσμα της ηθικής παρακμής. Σύφιλη και τοκογλυφία οι κύριες αμαρτίες των Βενετών. Η εβραϊκή κοινότητα ως </a:t>
            </a:r>
            <a:r>
              <a:rPr lang="el-GR" sz="2400" dirty="0" smtClean="0"/>
              <a:t>μίασμα.</a:t>
            </a:r>
            <a:endParaRPr lang="el-GR" sz="2400" dirty="0"/>
          </a:p>
          <a:p>
            <a:r>
              <a:rPr lang="el-GR" sz="2400" dirty="0"/>
              <a:t>1516, </a:t>
            </a:r>
            <a:r>
              <a:rPr lang="el-GR" sz="2400" dirty="0" err="1"/>
              <a:t>Ghetto</a:t>
            </a:r>
            <a:r>
              <a:rPr lang="el-GR" sz="2400" dirty="0"/>
              <a:t> </a:t>
            </a:r>
            <a:r>
              <a:rPr lang="el-GR" sz="2400" dirty="0" err="1"/>
              <a:t>Nuovo</a:t>
            </a:r>
            <a:r>
              <a:rPr lang="el-GR" sz="2400" dirty="0"/>
              <a:t>, επικοινωνεί με πόλη με μια πύλη και δύο πλοιάρια εποπτευόμενα από τους Δέκα. Αρχικοί κάτοικοι, περίπου 700 </a:t>
            </a:r>
            <a:r>
              <a:rPr lang="el-GR" sz="2400" dirty="0" err="1"/>
              <a:t>Ασκενάζι</a:t>
            </a:r>
            <a:r>
              <a:rPr lang="el-GR" sz="2400" dirty="0"/>
              <a:t>. Ενοίκια στις κατοικίες του γκέτο έως και τρεις φορές </a:t>
            </a:r>
            <a:r>
              <a:rPr lang="el-GR" sz="2400" dirty="0" smtClean="0"/>
              <a:t>ψηλότερα.</a:t>
            </a:r>
            <a:endParaRPr lang="el-GR" sz="2400" dirty="0"/>
          </a:p>
          <a:p>
            <a:pPr marL="0" indent="0">
              <a:buNone/>
            </a:pPr>
            <a:endParaRPr lang="el-GR" dirty="0"/>
          </a:p>
        </p:txBody>
      </p:sp>
      <p:sp>
        <p:nvSpPr>
          <p:cNvPr id="4" name="Τίτλος 3"/>
          <p:cNvSpPr>
            <a:spLocks noGrp="1"/>
          </p:cNvSpPr>
          <p:nvPr>
            <p:ph type="title"/>
          </p:nvPr>
        </p:nvSpPr>
        <p:spPr>
          <a:xfrm>
            <a:off x="467544" y="3071"/>
            <a:ext cx="8229600" cy="1143000"/>
          </a:xfrm>
        </p:spPr>
        <p:txBody>
          <a:bodyPr>
            <a:normAutofit/>
          </a:bodyPr>
          <a:lstStyle/>
          <a:p>
            <a:r>
              <a:rPr lang="el-GR" dirty="0"/>
              <a:t>Η Βενετία και οι </a:t>
            </a:r>
            <a:r>
              <a:rPr lang="el-GR" dirty="0" smtClean="0"/>
              <a:t>Εβραίοι 3</a:t>
            </a:r>
            <a:endParaRPr lang="el-GR" dirty="0"/>
          </a:p>
        </p:txBody>
      </p:sp>
    </p:spTree>
    <p:extLst>
      <p:ext uri="{BB962C8B-B14F-4D97-AF65-F5344CB8AC3E}">
        <p14:creationId xmlns:p14="http://schemas.microsoft.com/office/powerpoint/2010/main" val="1983935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930800"/>
            <a:ext cx="8229600" cy="1368152"/>
          </a:xfrm>
        </p:spPr>
        <p:txBody>
          <a:bodyPr>
            <a:noAutofit/>
          </a:bodyPr>
          <a:lstStyle/>
          <a:p>
            <a:r>
              <a:rPr lang="el-GR" sz="2400" dirty="0"/>
              <a:t>1541, </a:t>
            </a:r>
            <a:r>
              <a:rPr lang="el-GR" sz="2400" dirty="0" err="1"/>
              <a:t>Ghetto</a:t>
            </a:r>
            <a:r>
              <a:rPr lang="el-GR" sz="2400" dirty="0"/>
              <a:t> </a:t>
            </a:r>
            <a:r>
              <a:rPr lang="el-GR" sz="2400" dirty="0" err="1"/>
              <a:t>Vecchio</a:t>
            </a:r>
            <a:r>
              <a:rPr lang="el-GR" sz="2400" dirty="0"/>
              <a:t>: παρατεταμένη οικονομική κρίση Βενετίας, οδηγεί στην εντατικοποίηση της πολιτικής απομόνωσης των Εβραίων (</a:t>
            </a:r>
            <a:r>
              <a:rPr lang="el-GR" sz="2400" dirty="0" err="1"/>
              <a:t>Ασκενάζι</a:t>
            </a:r>
            <a:r>
              <a:rPr lang="el-GR" sz="2400" dirty="0"/>
              <a:t>, </a:t>
            </a:r>
            <a:r>
              <a:rPr lang="el-GR" sz="2400" dirty="0" err="1"/>
              <a:t>Σεφαραδίτες</a:t>
            </a:r>
            <a:r>
              <a:rPr lang="el-GR" sz="2400" dirty="0"/>
              <a:t>, Λεβαντίνοι). 1633, </a:t>
            </a:r>
            <a:r>
              <a:rPr lang="el-GR" sz="2400" dirty="0" err="1"/>
              <a:t>Ghetto</a:t>
            </a:r>
            <a:r>
              <a:rPr lang="el-GR" sz="2400" dirty="0"/>
              <a:t> </a:t>
            </a:r>
            <a:r>
              <a:rPr lang="el-GR" sz="2400" dirty="0" err="1" smtClean="0"/>
              <a:t>Nuovissimo</a:t>
            </a:r>
            <a:endParaRPr lang="el-GR" sz="2400" dirty="0" smtClean="0"/>
          </a:p>
          <a:p>
            <a:pPr marL="0" indent="0">
              <a:buNone/>
            </a:pPr>
            <a:endParaRPr lang="el-GR" sz="2400" dirty="0"/>
          </a:p>
        </p:txBody>
      </p:sp>
      <p:pic>
        <p:nvPicPr>
          <p:cNvPr id="5" name="Εικόνα 4"/>
          <p:cNvPicPr>
            <a:picLocks noChangeAspect="1"/>
          </p:cNvPicPr>
          <p:nvPr/>
        </p:nvPicPr>
        <p:blipFill>
          <a:blip r:embed="rId3"/>
          <a:stretch>
            <a:fillRect/>
          </a:stretch>
        </p:blipFill>
        <p:spPr>
          <a:xfrm>
            <a:off x="1475656" y="2924944"/>
            <a:ext cx="5918802" cy="3502027"/>
          </a:xfrm>
          <a:prstGeom prst="rect">
            <a:avLst/>
          </a:prstGeom>
          <a:ln>
            <a:solidFill>
              <a:schemeClr val="tx1"/>
            </a:solidFill>
          </a:ln>
        </p:spPr>
      </p:pic>
      <p:sp>
        <p:nvSpPr>
          <p:cNvPr id="4" name="Θέση κειμένου 1"/>
          <p:cNvSpPr txBox="1">
            <a:spLocks/>
          </p:cNvSpPr>
          <p:nvPr/>
        </p:nvSpPr>
        <p:spPr>
          <a:xfrm>
            <a:off x="5839096" y="2420888"/>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2.</a:t>
            </a:r>
            <a:endParaRPr lang="el-GR" sz="2800" dirty="0"/>
          </a:p>
          <a:p>
            <a:pPr marL="0" indent="0">
              <a:buNone/>
            </a:pPr>
            <a:endParaRPr lang="el-GR" sz="2800" dirty="0"/>
          </a:p>
        </p:txBody>
      </p:sp>
      <p:sp>
        <p:nvSpPr>
          <p:cNvPr id="6" name="Τίτλος 3"/>
          <p:cNvSpPr>
            <a:spLocks noGrp="1"/>
          </p:cNvSpPr>
          <p:nvPr>
            <p:ph type="title"/>
          </p:nvPr>
        </p:nvSpPr>
        <p:spPr>
          <a:xfrm>
            <a:off x="467544" y="3071"/>
            <a:ext cx="8229600" cy="1143000"/>
          </a:xfrm>
        </p:spPr>
        <p:txBody>
          <a:bodyPr>
            <a:normAutofit/>
          </a:bodyPr>
          <a:lstStyle/>
          <a:p>
            <a:r>
              <a:rPr lang="el-GR" dirty="0"/>
              <a:t>Η Βενετία και οι </a:t>
            </a:r>
            <a:r>
              <a:rPr lang="el-GR" dirty="0" smtClean="0"/>
              <a:t>Εβραίοι 4</a:t>
            </a:r>
            <a:endParaRPr lang="el-GR" dirty="0"/>
          </a:p>
        </p:txBody>
      </p:sp>
    </p:spTree>
    <p:extLst>
      <p:ext uri="{BB962C8B-B14F-4D97-AF65-F5344CB8AC3E}">
        <p14:creationId xmlns:p14="http://schemas.microsoft.com/office/powerpoint/2010/main" val="3446951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Χριστιανοί, Εβραίοι και </a:t>
            </a:r>
            <a:r>
              <a:rPr lang="el-GR" dirty="0" err="1"/>
              <a:t>Conversos</a:t>
            </a:r>
            <a:r>
              <a:rPr lang="el-GR" dirty="0"/>
              <a:t> στην Ισπανία, 14ος -15ος αιώνας</a:t>
            </a:r>
          </a:p>
        </p:txBody>
      </p:sp>
      <p:pic>
        <p:nvPicPr>
          <p:cNvPr id="4" name="Θέση περιεχομένου 3"/>
          <p:cNvPicPr>
            <a:picLocks noGrp="1" noChangeAspect="1"/>
          </p:cNvPicPr>
          <p:nvPr>
            <p:ph idx="1"/>
          </p:nvPr>
        </p:nvPicPr>
        <p:blipFill>
          <a:blip r:embed="rId3"/>
          <a:stretch>
            <a:fillRect/>
          </a:stretch>
        </p:blipFill>
        <p:spPr>
          <a:xfrm>
            <a:off x="2011642" y="2420888"/>
            <a:ext cx="5120716" cy="3734420"/>
          </a:xfrm>
          <a:prstGeom prst="rect">
            <a:avLst/>
          </a:prstGeom>
        </p:spPr>
      </p:pic>
      <p:sp>
        <p:nvSpPr>
          <p:cNvPr id="6" name="Θέση κειμένου 1"/>
          <p:cNvSpPr txBox="1">
            <a:spLocks/>
          </p:cNvSpPr>
          <p:nvPr/>
        </p:nvSpPr>
        <p:spPr>
          <a:xfrm>
            <a:off x="3750864" y="1873721"/>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3.</a:t>
            </a:r>
            <a:endParaRPr lang="el-GR" sz="2800" dirty="0"/>
          </a:p>
          <a:p>
            <a:pPr marL="0" indent="0">
              <a:buNone/>
            </a:pPr>
            <a:endParaRPr lang="el-GR" sz="2800" dirty="0"/>
          </a:p>
        </p:txBody>
      </p:sp>
    </p:spTree>
    <p:extLst>
      <p:ext uri="{BB962C8B-B14F-4D97-AF65-F5344CB8AC3E}">
        <p14:creationId xmlns:p14="http://schemas.microsoft.com/office/powerpoint/2010/main" val="2306934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Γενεαλογικές στρατηγικές σε χριστιανούς, Εβραίους και </a:t>
            </a:r>
            <a:r>
              <a:rPr lang="el-GR" sz="3600" dirty="0" err="1"/>
              <a:t>conversos</a:t>
            </a:r>
            <a:r>
              <a:rPr lang="el-GR" sz="3600" dirty="0"/>
              <a:t> στην </a:t>
            </a:r>
            <a:r>
              <a:rPr lang="el-GR" sz="3600" dirty="0" smtClean="0"/>
              <a:t>Ισπανία 1</a:t>
            </a:r>
            <a:endParaRPr lang="el-GR" sz="3600" dirty="0"/>
          </a:p>
        </p:txBody>
      </p:sp>
      <p:sp>
        <p:nvSpPr>
          <p:cNvPr id="3" name="Content Placeholder 2"/>
          <p:cNvSpPr>
            <a:spLocks noGrp="1"/>
          </p:cNvSpPr>
          <p:nvPr>
            <p:ph idx="1"/>
          </p:nvPr>
        </p:nvSpPr>
        <p:spPr>
          <a:xfrm>
            <a:off x="464156" y="1783357"/>
            <a:ext cx="8229600" cy="4525963"/>
          </a:xfrm>
        </p:spPr>
        <p:txBody>
          <a:bodyPr>
            <a:normAutofit/>
          </a:bodyPr>
          <a:lstStyle/>
          <a:p>
            <a:pPr marL="0" indent="0">
              <a:buNone/>
            </a:pPr>
            <a:r>
              <a:rPr lang="el-GR" sz="2400" dirty="0" err="1"/>
              <a:t>David</a:t>
            </a:r>
            <a:r>
              <a:rPr lang="el-GR" sz="2400" dirty="0"/>
              <a:t> </a:t>
            </a:r>
            <a:r>
              <a:rPr lang="el-GR" sz="2400" dirty="0" err="1"/>
              <a:t>Niremberg</a:t>
            </a:r>
            <a:r>
              <a:rPr lang="el-GR" sz="2400" dirty="0"/>
              <a:t>: </a:t>
            </a:r>
          </a:p>
          <a:p>
            <a:pPr>
              <a:lnSpc>
                <a:spcPct val="120000"/>
              </a:lnSpc>
              <a:spcBef>
                <a:spcPts val="0"/>
              </a:spcBef>
            </a:pPr>
            <a:r>
              <a:rPr lang="el-GR" sz="2400" dirty="0"/>
              <a:t>Η μαζική και υπό το κράτος της βίας προσχώρηση των Εβραίων της Ισπανίας στο χριστιανισμό, όπως και οι διωγμοί της περιόδου 1391-1415 αποσταθεροποίησαν παραδοσιακές θεωρήσεις της θρησκευτικής ταυτότητας.</a:t>
            </a:r>
          </a:p>
          <a:p>
            <a:pPr marL="0" indent="0">
              <a:buNone/>
            </a:pPr>
            <a:endParaRPr lang="el-GR" dirty="0"/>
          </a:p>
        </p:txBody>
      </p:sp>
    </p:spTree>
    <p:extLst>
      <p:ext uri="{BB962C8B-B14F-4D97-AF65-F5344CB8AC3E}">
        <p14:creationId xmlns:p14="http://schemas.microsoft.com/office/powerpoint/2010/main" val="1641876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l-GR" sz="3600" dirty="0"/>
              <a:t>Γενεαλογικές στρατηγικές σε χριστιανούς, Εβραίους και </a:t>
            </a:r>
            <a:r>
              <a:rPr lang="el-GR" sz="3600" dirty="0" err="1"/>
              <a:t>conversos</a:t>
            </a:r>
            <a:r>
              <a:rPr lang="el-GR" sz="3600" dirty="0"/>
              <a:t> στην </a:t>
            </a:r>
            <a:r>
              <a:rPr lang="el-GR" sz="3600" dirty="0" smtClean="0"/>
              <a:t>Ισπανία 2</a:t>
            </a:r>
            <a:endParaRPr lang="el-GR" sz="3600" dirty="0"/>
          </a:p>
        </p:txBody>
      </p:sp>
      <p:sp>
        <p:nvSpPr>
          <p:cNvPr id="3" name="Content Placeholder 2"/>
          <p:cNvSpPr>
            <a:spLocks noGrp="1"/>
          </p:cNvSpPr>
          <p:nvPr>
            <p:ph idx="1"/>
          </p:nvPr>
        </p:nvSpPr>
        <p:spPr/>
        <p:txBody>
          <a:bodyPr>
            <a:normAutofit/>
          </a:bodyPr>
          <a:lstStyle/>
          <a:p>
            <a:pPr>
              <a:lnSpc>
                <a:spcPct val="120000"/>
              </a:lnSpc>
            </a:pPr>
            <a:r>
              <a:rPr lang="el-GR" sz="2600" dirty="0" smtClean="0"/>
              <a:t>Εβραίοι</a:t>
            </a:r>
            <a:r>
              <a:rPr lang="el-GR" sz="2600" dirty="0"/>
              <a:t>, χριστιανοί και </a:t>
            </a:r>
            <a:r>
              <a:rPr lang="el-GR" sz="2600" dirty="0" err="1"/>
              <a:t>conversos</a:t>
            </a:r>
            <a:r>
              <a:rPr lang="el-GR" sz="2600" dirty="0"/>
              <a:t> δημιούργησαν νέες μορφές κοινοτικής ταυτότητας, μέσα από την αναθεώρηση των παραδόσεών τους, όπως και των αντιπάλων τους και την ιδιαίτερη έμφαση στη γενεαλογία ως πρωταρχική μορφή κοινοτικής μνήμης. </a:t>
            </a:r>
          </a:p>
          <a:p>
            <a:pPr>
              <a:lnSpc>
                <a:spcPct val="120000"/>
              </a:lnSpc>
            </a:pPr>
            <a:r>
              <a:rPr lang="el-GR" sz="2600" dirty="0"/>
              <a:t>Σε κάθε κοινότητα, η γενεαλογική μορφή της συλλογικής μνήμης δημιούργησε νέες μορφές ιστορικής </a:t>
            </a:r>
            <a:r>
              <a:rPr lang="el-GR" sz="2600" dirty="0" smtClean="0"/>
              <a:t>συνείδησης.</a:t>
            </a:r>
            <a:endParaRPr lang="el-GR" sz="2600" dirty="0"/>
          </a:p>
          <a:p>
            <a:pPr marL="0" indent="0">
              <a:buNone/>
            </a:pPr>
            <a:endParaRPr lang="el-GR" dirty="0"/>
          </a:p>
        </p:txBody>
      </p:sp>
    </p:spTree>
    <p:extLst>
      <p:ext uri="{BB962C8B-B14F-4D97-AF65-F5344CB8AC3E}">
        <p14:creationId xmlns:p14="http://schemas.microsoft.com/office/powerpoint/2010/main" val="1071362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8"/>
            <a:ext cx="8229600" cy="3537520"/>
          </a:xfrm>
        </p:spPr>
        <p:txBody>
          <a:bodyPr>
            <a:normAutofit fontScale="92500" lnSpcReduction="10000"/>
          </a:bodyPr>
          <a:lstStyle/>
          <a:p>
            <a:r>
              <a:rPr lang="el-GR" sz="2600" dirty="0" smtClean="0"/>
              <a:t>15</a:t>
            </a:r>
            <a:r>
              <a:rPr lang="el-GR" sz="2600" baseline="30000" dirty="0" smtClean="0"/>
              <a:t>ος</a:t>
            </a:r>
            <a:r>
              <a:rPr lang="el-GR" sz="2600" dirty="0" smtClean="0"/>
              <a:t> αι</a:t>
            </a:r>
            <a:r>
              <a:rPr lang="el-GR" sz="2600" dirty="0"/>
              <a:t>., διωγμοί των Εβραίων: συρρίκνωση εβραϊκών κοινοτήτων Δύσης, μαζική μετανάστευση στα οθωμανικά εδάφη και στην Ανατολική Ευρώπη.</a:t>
            </a:r>
          </a:p>
          <a:p>
            <a:r>
              <a:rPr lang="el-GR" sz="2600" dirty="0"/>
              <a:t>Πολωνία, </a:t>
            </a:r>
            <a:r>
              <a:rPr lang="el-GR" sz="2600" dirty="0" smtClean="0"/>
              <a:t>16</a:t>
            </a:r>
            <a:r>
              <a:rPr lang="el-GR" sz="2600" baseline="30000" dirty="0" smtClean="0"/>
              <a:t>ος</a:t>
            </a:r>
            <a:r>
              <a:rPr lang="el-GR" sz="2600" dirty="0" smtClean="0"/>
              <a:t> αι</a:t>
            </a:r>
            <a:r>
              <a:rPr lang="el-GR" sz="2600" dirty="0"/>
              <a:t>. : 100.000 Εβραίοι, </a:t>
            </a:r>
            <a:r>
              <a:rPr lang="el-GR" sz="2600" dirty="0" smtClean="0"/>
              <a:t>17</a:t>
            </a:r>
            <a:r>
              <a:rPr lang="el-GR" sz="2600" baseline="30000" dirty="0" smtClean="0"/>
              <a:t>ος</a:t>
            </a:r>
            <a:r>
              <a:rPr lang="el-GR" sz="2600" dirty="0" smtClean="0"/>
              <a:t> αι</a:t>
            </a:r>
            <a:r>
              <a:rPr lang="el-GR" sz="2600" dirty="0"/>
              <a:t>. : 170.000, </a:t>
            </a:r>
            <a:r>
              <a:rPr lang="el-GR" sz="2600" dirty="0" smtClean="0"/>
              <a:t>18</a:t>
            </a:r>
            <a:r>
              <a:rPr lang="el-GR" sz="2600" baseline="30000" dirty="0" smtClean="0"/>
              <a:t>ος</a:t>
            </a:r>
            <a:r>
              <a:rPr lang="el-GR" sz="2600" dirty="0" smtClean="0"/>
              <a:t> αι</a:t>
            </a:r>
            <a:r>
              <a:rPr lang="el-GR" sz="2600" dirty="0"/>
              <a:t>. : 500.000. Ιταλική χερσόνησος, «σύνορο» ανάμεσα σε ζώνες </a:t>
            </a:r>
            <a:r>
              <a:rPr lang="el-GR" sz="2600" dirty="0" smtClean="0"/>
              <a:t>αμείλικτου </a:t>
            </a:r>
            <a:r>
              <a:rPr lang="el-GR" sz="2600" dirty="0"/>
              <a:t>διωγμού και ζώνες ανοχής της εβραϊκής παρουσίας. Πρώτοι διωγμοί, ισπανικό βασίλειο Νάπολης, 1541, ακολουθούν παπικές κτήσεις, 1569, Δουκάτο Μιλάνου, 1597. Διατήρηση εβραϊκού πληθυσμού της τάξης των 35-40.000 ανθρώπων.</a:t>
            </a:r>
          </a:p>
          <a:p>
            <a:pPr marL="0" indent="0">
              <a:buNone/>
            </a:pPr>
            <a:endParaRPr lang="el-GR" dirty="0"/>
          </a:p>
        </p:txBody>
      </p:sp>
      <p:sp>
        <p:nvSpPr>
          <p:cNvPr id="4" name="Title 1"/>
          <p:cNvSpPr>
            <a:spLocks noGrp="1"/>
          </p:cNvSpPr>
          <p:nvPr>
            <p:ph type="title"/>
          </p:nvPr>
        </p:nvSpPr>
        <p:spPr>
          <a:xfrm>
            <a:off x="429662" y="332656"/>
            <a:ext cx="8229600" cy="1143000"/>
          </a:xfrm>
        </p:spPr>
        <p:txBody>
          <a:bodyPr>
            <a:normAutofit fontScale="90000"/>
          </a:bodyPr>
          <a:lstStyle/>
          <a:p>
            <a:r>
              <a:rPr lang="el-GR" dirty="0"/>
              <a:t>Εβραϊκές κοινότητες στη Δύση ως τον 15ο </a:t>
            </a:r>
            <a:r>
              <a:rPr lang="el-GR" dirty="0" smtClean="0"/>
              <a:t>αιώνα 2</a:t>
            </a:r>
            <a:endParaRPr lang="el-GR" dirty="0"/>
          </a:p>
        </p:txBody>
      </p:sp>
    </p:spTree>
    <p:extLst>
      <p:ext uri="{BB962C8B-B14F-4D97-AF65-F5344CB8AC3E}">
        <p14:creationId xmlns:p14="http://schemas.microsoft.com/office/powerpoint/2010/main" val="3431333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l-GR" sz="3600" dirty="0"/>
              <a:t>Γενεαλογικές στρατηγικές σε χριστιανούς, Εβραίους και </a:t>
            </a:r>
            <a:r>
              <a:rPr lang="el-GR" sz="3600" dirty="0" err="1"/>
              <a:t>conversos</a:t>
            </a:r>
            <a:r>
              <a:rPr lang="el-GR" sz="3600" dirty="0"/>
              <a:t> στην </a:t>
            </a:r>
            <a:r>
              <a:rPr lang="el-GR" sz="3600" dirty="0" smtClean="0"/>
              <a:t>Ισπανία 2</a:t>
            </a:r>
            <a:endParaRPr lang="el-GR" sz="3600" dirty="0"/>
          </a:p>
        </p:txBody>
      </p:sp>
      <p:sp>
        <p:nvSpPr>
          <p:cNvPr id="3" name="Content Placeholder 2"/>
          <p:cNvSpPr>
            <a:spLocks noGrp="1"/>
          </p:cNvSpPr>
          <p:nvPr>
            <p:ph idx="1"/>
          </p:nvPr>
        </p:nvSpPr>
        <p:spPr/>
        <p:txBody>
          <a:bodyPr>
            <a:normAutofit fontScale="92500" lnSpcReduction="20000"/>
          </a:bodyPr>
          <a:lstStyle/>
          <a:p>
            <a:pPr>
              <a:lnSpc>
                <a:spcPct val="120000"/>
              </a:lnSpc>
            </a:pPr>
            <a:r>
              <a:rPr lang="el-GR" sz="2800" dirty="0"/>
              <a:t>1391: Σφαγές, εξοντώνουν χιλιάδες Εβραίους, αναγκάζουν χιλιάδες άλλους να προσχωρήσουν στο χριστιανισμό. Οι Εβραίοι εξαφανίζονται από τις μεγάλες πόλεις της Καστίλης και της </a:t>
            </a:r>
            <a:r>
              <a:rPr lang="el-GR" sz="2800" dirty="0" err="1"/>
              <a:t>Αρραγώνας</a:t>
            </a:r>
            <a:r>
              <a:rPr lang="el-GR" sz="2800" dirty="0"/>
              <a:t>. Εμφάνιση νέων χριστιανών ή </a:t>
            </a:r>
            <a:r>
              <a:rPr lang="el-GR" sz="2800" dirty="0" err="1"/>
              <a:t>conversos</a:t>
            </a:r>
            <a:r>
              <a:rPr lang="el-GR" sz="2800" dirty="0"/>
              <a:t>.</a:t>
            </a:r>
          </a:p>
          <a:p>
            <a:pPr>
              <a:lnSpc>
                <a:spcPct val="120000"/>
              </a:lnSpc>
            </a:pPr>
            <a:r>
              <a:rPr lang="el-GR" sz="2800" dirty="0"/>
              <a:t>1393, βασιλιάς </a:t>
            </a:r>
            <a:r>
              <a:rPr lang="el-GR" sz="2800" dirty="0" err="1"/>
              <a:t>Αρραγώνας</a:t>
            </a:r>
            <a:r>
              <a:rPr lang="el-GR" sz="2800" dirty="0"/>
              <a:t> προς πόλεις: Ανάγκη διαχωρισμού των χριστιανών από τους Εβραίους. Οι Εβραίοι υποχρεώνονταν να φέρουν διακριτικά σήματα, να φορούν χαρακτηριστικά καπέλα. Κρίση ταυτοποίησης Εβραίων και </a:t>
            </a:r>
            <a:r>
              <a:rPr lang="el-GR" sz="2800" dirty="0" smtClean="0"/>
              <a:t>χριστιανών.</a:t>
            </a:r>
            <a:endParaRPr lang="el-GR" sz="2800" dirty="0"/>
          </a:p>
          <a:p>
            <a:pPr marL="0" indent="0">
              <a:buNone/>
            </a:pPr>
            <a:endParaRPr lang="el-GR" dirty="0"/>
          </a:p>
        </p:txBody>
      </p:sp>
    </p:spTree>
    <p:extLst>
      <p:ext uri="{BB962C8B-B14F-4D97-AF65-F5344CB8AC3E}">
        <p14:creationId xmlns:p14="http://schemas.microsoft.com/office/powerpoint/2010/main" val="2920797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l-GR" sz="3600" dirty="0"/>
              <a:t>Γενεαλογικές στρατηγικές σε χριστιανούς, Εβραίους και </a:t>
            </a:r>
            <a:r>
              <a:rPr lang="el-GR" sz="3600" dirty="0" err="1"/>
              <a:t>conversos</a:t>
            </a:r>
            <a:r>
              <a:rPr lang="el-GR" sz="3600" dirty="0"/>
              <a:t> στην </a:t>
            </a:r>
            <a:r>
              <a:rPr lang="el-GR" sz="3600" dirty="0" smtClean="0"/>
              <a:t>Ισπανία 2</a:t>
            </a:r>
            <a:endParaRPr lang="el-GR" sz="3600" dirty="0"/>
          </a:p>
        </p:txBody>
      </p:sp>
      <p:sp>
        <p:nvSpPr>
          <p:cNvPr id="3" name="Content Placeholder 2"/>
          <p:cNvSpPr>
            <a:spLocks noGrp="1"/>
          </p:cNvSpPr>
          <p:nvPr>
            <p:ph idx="1"/>
          </p:nvPr>
        </p:nvSpPr>
        <p:spPr/>
        <p:txBody>
          <a:bodyPr>
            <a:normAutofit/>
          </a:bodyPr>
          <a:lstStyle/>
          <a:p>
            <a:pPr>
              <a:lnSpc>
                <a:spcPct val="120000"/>
              </a:lnSpc>
            </a:pPr>
            <a:r>
              <a:rPr lang="el-GR" sz="2400" dirty="0" smtClean="0"/>
              <a:t>Βικέντιος </a:t>
            </a:r>
            <a:r>
              <a:rPr lang="el-GR" sz="2400" dirty="0" err="1"/>
              <a:t>Ferrer</a:t>
            </a:r>
            <a:r>
              <a:rPr lang="el-GR" sz="2400" dirty="0"/>
              <a:t>: Ανάγκη χωροταξικής απομόνωσης των Εβραίων. Η εγγύτητα με τους Εβραίους ακύρωνε τη χριστιανική ταυτότητα, εγκυμονούσε τον κίνδυνο της θεϊκής οργής επί των </a:t>
            </a:r>
            <a:r>
              <a:rPr lang="el-GR" sz="2400" dirty="0" smtClean="0"/>
              <a:t>χριστιανών.</a:t>
            </a:r>
            <a:endParaRPr lang="el-GR" sz="2400" dirty="0"/>
          </a:p>
          <a:p>
            <a:pPr>
              <a:lnSpc>
                <a:spcPct val="120000"/>
              </a:lnSpc>
            </a:pPr>
            <a:r>
              <a:rPr lang="el-GR" sz="2400" dirty="0"/>
              <a:t>Μαζικός προσηλυτισμός Εβραίων, δημιουργεί προβλήματα σχετικά με την καθαρότητα των νέων χριστιανών (αμφίβολες βαπτίσεις, συγκατοίκηση </a:t>
            </a:r>
            <a:r>
              <a:rPr lang="el-GR" sz="2400" dirty="0" err="1"/>
              <a:t>conversos</a:t>
            </a:r>
            <a:r>
              <a:rPr lang="el-GR" sz="2400" dirty="0"/>
              <a:t> με Εβραίους, γάμοι</a:t>
            </a:r>
            <a:r>
              <a:rPr lang="el-GR" sz="2400" dirty="0" smtClean="0"/>
              <a:t>). </a:t>
            </a:r>
            <a:endParaRPr lang="el-GR" sz="2400" dirty="0"/>
          </a:p>
          <a:p>
            <a:pPr marL="0" indent="0">
              <a:buNone/>
            </a:pPr>
            <a:endParaRPr lang="el-GR" dirty="0"/>
          </a:p>
        </p:txBody>
      </p:sp>
    </p:spTree>
    <p:extLst>
      <p:ext uri="{BB962C8B-B14F-4D97-AF65-F5344CB8AC3E}">
        <p14:creationId xmlns:p14="http://schemas.microsoft.com/office/powerpoint/2010/main" val="1865962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755" y="225220"/>
            <a:ext cx="8229600" cy="1143000"/>
          </a:xfrm>
        </p:spPr>
        <p:txBody>
          <a:bodyPr>
            <a:noAutofit/>
          </a:bodyPr>
          <a:lstStyle/>
          <a:p>
            <a:r>
              <a:rPr lang="el-GR" sz="3600" dirty="0"/>
              <a:t>Δημόσιες αντιπαραθέσεις Εβραίων &amp; </a:t>
            </a:r>
            <a:r>
              <a:rPr lang="el-GR" sz="3600" dirty="0" smtClean="0"/>
              <a:t>Χριστιανών 1</a:t>
            </a:r>
            <a:endParaRPr lang="el-GR" sz="3600" dirty="0"/>
          </a:p>
        </p:txBody>
      </p:sp>
      <p:sp>
        <p:nvSpPr>
          <p:cNvPr id="3" name="Content Placeholder 2"/>
          <p:cNvSpPr>
            <a:spLocks noGrp="1"/>
          </p:cNvSpPr>
          <p:nvPr>
            <p:ph idx="1"/>
          </p:nvPr>
        </p:nvSpPr>
        <p:spPr>
          <a:xfrm>
            <a:off x="478755" y="1836584"/>
            <a:ext cx="4392488" cy="3320608"/>
          </a:xfrm>
        </p:spPr>
        <p:txBody>
          <a:bodyPr>
            <a:normAutofit fontScale="77500" lnSpcReduction="20000"/>
          </a:bodyPr>
          <a:lstStyle/>
          <a:p>
            <a:r>
              <a:rPr lang="el-GR" sz="3100" dirty="0"/>
              <a:t>Θεατρικές παραστάσεις επίδειξης της θρησκευτικής ανωτερότητας των Χριστιανών, συνοδεύονταν από φυσικές επιθέσεις εναντίον των </a:t>
            </a:r>
            <a:r>
              <a:rPr lang="el-GR" sz="3100" dirty="0" smtClean="0"/>
              <a:t>Εβραίων.</a:t>
            </a:r>
          </a:p>
          <a:p>
            <a:r>
              <a:rPr lang="el-GR" sz="3100" dirty="0" smtClean="0"/>
              <a:t>Σε </a:t>
            </a:r>
            <a:r>
              <a:rPr lang="el-GR" sz="3100" dirty="0"/>
              <a:t>περίπτωση ήττας των Εβραίων ρητόρων, ορατός ο κίνδυνος του μαζικού προσηλυτισμού.</a:t>
            </a:r>
          </a:p>
          <a:p>
            <a:pPr marL="0" indent="0">
              <a:buNone/>
            </a:pPr>
            <a:endParaRPr lang="el-GR" dirty="0"/>
          </a:p>
        </p:txBody>
      </p:sp>
      <p:pic>
        <p:nvPicPr>
          <p:cNvPr id="4" name="Εικόνα 3"/>
          <p:cNvPicPr>
            <a:picLocks noChangeAspect="1"/>
          </p:cNvPicPr>
          <p:nvPr/>
        </p:nvPicPr>
        <p:blipFill>
          <a:blip r:embed="rId3"/>
          <a:stretch>
            <a:fillRect/>
          </a:stretch>
        </p:blipFill>
        <p:spPr>
          <a:xfrm>
            <a:off x="5615848" y="1836584"/>
            <a:ext cx="2713596" cy="3669929"/>
          </a:xfrm>
          <a:prstGeom prst="rect">
            <a:avLst/>
          </a:prstGeom>
        </p:spPr>
      </p:pic>
      <p:sp>
        <p:nvSpPr>
          <p:cNvPr id="5" name="Ορθογώνιο 4"/>
          <p:cNvSpPr/>
          <p:nvPr/>
        </p:nvSpPr>
        <p:spPr>
          <a:xfrm>
            <a:off x="5602820" y="5478417"/>
            <a:ext cx="3590762" cy="646331"/>
          </a:xfrm>
          <a:prstGeom prst="rect">
            <a:avLst/>
          </a:prstGeom>
        </p:spPr>
        <p:txBody>
          <a:bodyPr wrap="square">
            <a:spAutoFit/>
          </a:bodyPr>
          <a:lstStyle/>
          <a:p>
            <a:r>
              <a:rPr lang="el-GR" dirty="0"/>
              <a:t>Αντιπαράθεση στην ισπανική </a:t>
            </a:r>
            <a:r>
              <a:rPr lang="el-GR" dirty="0" err="1"/>
              <a:t>Τortosa</a:t>
            </a:r>
            <a:r>
              <a:rPr lang="el-GR" dirty="0"/>
              <a:t>, 1413-14</a:t>
            </a:r>
          </a:p>
        </p:txBody>
      </p:sp>
      <p:sp>
        <p:nvSpPr>
          <p:cNvPr id="6" name="Θέση κειμένου 1"/>
          <p:cNvSpPr txBox="1">
            <a:spLocks/>
          </p:cNvSpPr>
          <p:nvPr/>
        </p:nvSpPr>
        <p:spPr>
          <a:xfrm>
            <a:off x="6094026" y="1289417"/>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4.</a:t>
            </a:r>
            <a:endParaRPr lang="el-GR" sz="2800" dirty="0"/>
          </a:p>
          <a:p>
            <a:pPr marL="0" indent="0">
              <a:buNone/>
            </a:pPr>
            <a:endParaRPr lang="el-GR" sz="2800" dirty="0"/>
          </a:p>
        </p:txBody>
      </p:sp>
    </p:spTree>
    <p:extLst>
      <p:ext uri="{BB962C8B-B14F-4D97-AF65-F5344CB8AC3E}">
        <p14:creationId xmlns:p14="http://schemas.microsoft.com/office/powerpoint/2010/main" val="1209368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l-GR" sz="3600" dirty="0"/>
              <a:t>Δημόσιες αντιπαραθέσεις Εβραίων &amp; </a:t>
            </a:r>
            <a:r>
              <a:rPr lang="el-GR" sz="3600" dirty="0" smtClean="0"/>
              <a:t>Χριστιανών 2</a:t>
            </a:r>
            <a:endParaRPr lang="el-GR" sz="3600"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l-GR" sz="3400" dirty="0"/>
              <a:t>Μαζικές απελάσεις και μεταναστεύσεις αποσταθεροποιούν την ταυτότητα των Εβραίων που αρνούνται να </a:t>
            </a:r>
            <a:r>
              <a:rPr lang="el-GR" sz="3400" dirty="0" smtClean="0"/>
              <a:t>βαπτισθούν.</a:t>
            </a:r>
          </a:p>
          <a:p>
            <a:pPr>
              <a:lnSpc>
                <a:spcPct val="120000"/>
              </a:lnSpc>
            </a:pPr>
            <a:r>
              <a:rPr lang="el-GR" sz="3400" dirty="0" err="1"/>
              <a:t>Abraham</a:t>
            </a:r>
            <a:r>
              <a:rPr lang="el-GR" sz="3400" dirty="0"/>
              <a:t> </a:t>
            </a:r>
            <a:r>
              <a:rPr lang="el-GR" sz="3400" dirty="0" err="1"/>
              <a:t>Rimoch</a:t>
            </a:r>
            <a:r>
              <a:rPr lang="el-GR" sz="3400" dirty="0"/>
              <a:t>. </a:t>
            </a:r>
          </a:p>
          <a:p>
            <a:pPr>
              <a:lnSpc>
                <a:spcPct val="120000"/>
              </a:lnSpc>
            </a:pPr>
            <a:r>
              <a:rPr lang="el-GR" sz="3400" dirty="0"/>
              <a:t>Οι γονείς του εγκατέλειψαν τη Βαρκελώνη στις σφαγές του 1391. Το 1410, ο </a:t>
            </a:r>
            <a:r>
              <a:rPr lang="el-GR" sz="3400" dirty="0" err="1"/>
              <a:t>Abraham</a:t>
            </a:r>
            <a:r>
              <a:rPr lang="el-GR" sz="3400" dirty="0"/>
              <a:t> εγκαταλείπει οικογένεια και φίλους στο </a:t>
            </a:r>
            <a:r>
              <a:rPr lang="el-GR" sz="3400" dirty="0" err="1"/>
              <a:t>Barbastro</a:t>
            </a:r>
            <a:r>
              <a:rPr lang="el-GR" sz="3400" dirty="0"/>
              <a:t>, για να αποφύγει τον βίαιο </a:t>
            </a:r>
            <a:r>
              <a:rPr lang="el-GR" sz="3400" dirty="0" smtClean="0"/>
              <a:t>εκχριστιανισμό.</a:t>
            </a:r>
            <a:endParaRPr lang="el-GR" sz="3400" dirty="0"/>
          </a:p>
          <a:p>
            <a:pPr>
              <a:lnSpc>
                <a:spcPct val="120000"/>
              </a:lnSpc>
            </a:pPr>
            <a:r>
              <a:rPr lang="el-GR" sz="3400" dirty="0" err="1"/>
              <a:t>Luis</a:t>
            </a:r>
            <a:r>
              <a:rPr lang="el-GR" sz="3400" dirty="0"/>
              <a:t> de </a:t>
            </a:r>
            <a:r>
              <a:rPr lang="el-GR" sz="3400" dirty="0" err="1"/>
              <a:t>la</a:t>
            </a:r>
            <a:r>
              <a:rPr lang="el-GR" sz="3400" dirty="0"/>
              <a:t> </a:t>
            </a:r>
            <a:r>
              <a:rPr lang="el-GR" sz="3400" dirty="0" err="1"/>
              <a:t>Isla</a:t>
            </a:r>
            <a:r>
              <a:rPr lang="el-GR" sz="3400" dirty="0"/>
              <a:t>, Ιερά Εξέταση Τολέδο, 1514. </a:t>
            </a:r>
          </a:p>
          <a:p>
            <a:pPr marL="0" indent="0">
              <a:buNone/>
            </a:pPr>
            <a:endParaRPr lang="el-GR" dirty="0"/>
          </a:p>
        </p:txBody>
      </p:sp>
    </p:spTree>
    <p:extLst>
      <p:ext uri="{BB962C8B-B14F-4D97-AF65-F5344CB8AC3E}">
        <p14:creationId xmlns:p14="http://schemas.microsoft.com/office/powerpoint/2010/main" val="3741409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l-GR" sz="3600" dirty="0"/>
              <a:t>Δημόσιες αντιπαραθέσεις Εβραίων &amp; </a:t>
            </a:r>
            <a:r>
              <a:rPr lang="el-GR" sz="3600" dirty="0" smtClean="0"/>
              <a:t>Χριστιανών 3</a:t>
            </a:r>
            <a:endParaRPr lang="el-GR" sz="3600" dirty="0"/>
          </a:p>
        </p:txBody>
      </p:sp>
      <p:sp>
        <p:nvSpPr>
          <p:cNvPr id="3" name="Content Placeholder 2"/>
          <p:cNvSpPr>
            <a:spLocks noGrp="1"/>
          </p:cNvSpPr>
          <p:nvPr>
            <p:ph idx="1"/>
          </p:nvPr>
        </p:nvSpPr>
        <p:spPr>
          <a:xfrm>
            <a:off x="464156" y="1628800"/>
            <a:ext cx="8229600" cy="4525963"/>
          </a:xfrm>
        </p:spPr>
        <p:txBody>
          <a:bodyPr>
            <a:normAutofit fontScale="70000" lnSpcReduction="20000"/>
          </a:bodyPr>
          <a:lstStyle/>
          <a:p>
            <a:r>
              <a:rPr lang="el-GR" sz="3400" dirty="0" smtClean="0"/>
              <a:t>1492</a:t>
            </a:r>
            <a:r>
              <a:rPr lang="el-GR" sz="3400" dirty="0"/>
              <a:t>. Εγκαταλείπει την πόλη της </a:t>
            </a:r>
            <a:r>
              <a:rPr lang="el-GR" sz="3400" dirty="0" err="1"/>
              <a:t>Illescas</a:t>
            </a:r>
            <a:r>
              <a:rPr lang="el-GR" sz="3400" dirty="0"/>
              <a:t> για τη </a:t>
            </a:r>
            <a:r>
              <a:rPr lang="el-GR" sz="3400" dirty="0" err="1"/>
              <a:t>Β.Αφρική</a:t>
            </a:r>
            <a:r>
              <a:rPr lang="el-GR" sz="3400" dirty="0"/>
              <a:t>. Ταξιδεύει στη Βενετία και τη Γένοβα, βαπτίζεται χριστιανός. </a:t>
            </a:r>
            <a:endParaRPr lang="el-GR" sz="3400" dirty="0" smtClean="0"/>
          </a:p>
          <a:p>
            <a:r>
              <a:rPr lang="el-GR" sz="3400" dirty="0" smtClean="0"/>
              <a:t>Επιστρέφει </a:t>
            </a:r>
            <a:r>
              <a:rPr lang="el-GR" sz="3400" dirty="0"/>
              <a:t>στην Ισπανία το 1496 και κατόπιν ξανά στην Ιταλία, όπου συχνάζει στη συναγωγή της Φερράρα. </a:t>
            </a:r>
            <a:endParaRPr lang="el-GR" sz="3400" dirty="0" smtClean="0"/>
          </a:p>
          <a:p>
            <a:r>
              <a:rPr lang="el-GR" sz="3400" dirty="0" smtClean="0"/>
              <a:t>Από </a:t>
            </a:r>
            <a:r>
              <a:rPr lang="el-GR" sz="3400" dirty="0"/>
              <a:t>εκεί μετακινείται στη Θεσσαλονίκη, την </a:t>
            </a:r>
            <a:r>
              <a:rPr lang="el-GR" sz="3400" dirty="0" err="1"/>
              <a:t>Αδριανούπολη</a:t>
            </a:r>
            <a:r>
              <a:rPr lang="el-GR" sz="3400" dirty="0"/>
              <a:t> και την Κωνσταντινούπολη, όπου και ζει ως Εβραίος. </a:t>
            </a:r>
            <a:endParaRPr lang="el-GR" sz="3400" dirty="0" smtClean="0"/>
          </a:p>
          <a:p>
            <a:r>
              <a:rPr lang="el-GR" sz="3400" dirty="0" smtClean="0"/>
              <a:t>Μετά</a:t>
            </a:r>
            <a:r>
              <a:rPr lang="el-GR" sz="3400" dirty="0"/>
              <a:t>, μεταβαίνει στην Αλεξάνδρεια, όπου ζει ως χριστιανός ανάμεσα σε </a:t>
            </a:r>
            <a:r>
              <a:rPr lang="el-GR" sz="3400" dirty="0" err="1"/>
              <a:t>Καταλανούς</a:t>
            </a:r>
            <a:r>
              <a:rPr lang="el-GR" sz="3400" dirty="0"/>
              <a:t> εμπόρους. Συγκρούεται με την τοπική εβραϊκή κοινότητα, κατηγορείται πως ατίμασε το ιστορικό του γένος. </a:t>
            </a:r>
            <a:endParaRPr lang="el-GR" sz="3400" dirty="0" smtClean="0"/>
          </a:p>
          <a:p>
            <a:r>
              <a:rPr lang="el-GR" sz="3400" dirty="0" smtClean="0"/>
              <a:t>Χάνοντας </a:t>
            </a:r>
            <a:r>
              <a:rPr lang="el-GR" sz="3400" dirty="0"/>
              <a:t>την όρασή του, επιστρέφει τελικά στο Τολέδο, όπου παρουσιάζεται αυθόρμητα στην Ιερά </a:t>
            </a:r>
            <a:r>
              <a:rPr lang="el-GR" sz="3400" dirty="0" smtClean="0"/>
              <a:t>Εξέταση.</a:t>
            </a:r>
            <a:endParaRPr lang="el-GR" sz="3400" dirty="0"/>
          </a:p>
          <a:p>
            <a:pPr marL="0" indent="0">
              <a:buNone/>
            </a:pPr>
            <a:endParaRPr lang="el-GR" dirty="0"/>
          </a:p>
        </p:txBody>
      </p:sp>
    </p:spTree>
    <p:extLst>
      <p:ext uri="{BB962C8B-B14F-4D97-AF65-F5344CB8AC3E}">
        <p14:creationId xmlns:p14="http://schemas.microsoft.com/office/powerpoint/2010/main" val="4230482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04864"/>
            <a:ext cx="8229600" cy="2952328"/>
          </a:xfrm>
        </p:spPr>
        <p:txBody>
          <a:bodyPr>
            <a:normAutofit fontScale="77500" lnSpcReduction="20000"/>
          </a:bodyPr>
          <a:lstStyle/>
          <a:p>
            <a:pPr marL="0">
              <a:lnSpc>
                <a:spcPct val="120000"/>
              </a:lnSpc>
              <a:spcBef>
                <a:spcPts val="0"/>
              </a:spcBef>
            </a:pPr>
            <a:r>
              <a:rPr lang="el-GR" sz="3100" dirty="0"/>
              <a:t>Ραβινικά </a:t>
            </a:r>
            <a:r>
              <a:rPr lang="el-GR" sz="3100" dirty="0" err="1"/>
              <a:t>responsa</a:t>
            </a:r>
            <a:r>
              <a:rPr lang="el-GR" sz="3100" dirty="0"/>
              <a:t>, </a:t>
            </a:r>
            <a:r>
              <a:rPr lang="el-GR" sz="3100" dirty="0" smtClean="0"/>
              <a:t>14</a:t>
            </a:r>
            <a:r>
              <a:rPr lang="el-GR" sz="3100" baseline="30000" dirty="0" smtClean="0"/>
              <a:t>ος</a:t>
            </a:r>
            <a:r>
              <a:rPr lang="el-GR" sz="3100" dirty="0" smtClean="0"/>
              <a:t> – 15</a:t>
            </a:r>
            <a:r>
              <a:rPr lang="el-GR" sz="3100" baseline="30000" dirty="0" smtClean="0"/>
              <a:t>ος</a:t>
            </a:r>
            <a:r>
              <a:rPr lang="el-GR" sz="3100" dirty="0" smtClean="0"/>
              <a:t> αι</a:t>
            </a:r>
            <a:r>
              <a:rPr lang="el-GR" sz="3100" dirty="0"/>
              <a:t>., υποστηρίζουν τη διατηρούμενη γενεαλογική ακεραιότητα (</a:t>
            </a:r>
            <a:r>
              <a:rPr lang="el-GR" sz="3100" dirty="0" err="1"/>
              <a:t>εβραϊκότητα</a:t>
            </a:r>
            <a:r>
              <a:rPr lang="el-GR" sz="3100" dirty="0"/>
              <a:t>) όσων Εβραίων είχαν εκχριστιανισθεί με τη βία, εξακολουθούσαν όμως να τηρούν τις Εντολές και εγκατέλειπαν τους τόπους τους με την πρώτη ευκαιρία. Παρόμοια, απόγονοι </a:t>
            </a:r>
            <a:r>
              <a:rPr lang="el-GR" sz="3100" dirty="0" err="1"/>
              <a:t>conversos</a:t>
            </a:r>
            <a:r>
              <a:rPr lang="el-GR" sz="3100" dirty="0"/>
              <a:t> εξακολουθούσαν να θεωρούνται Εβραίοι, εκτός και αν αποφάσιζαν έμπρακτα να απαρνηθούν την καταγωγή </a:t>
            </a:r>
            <a:r>
              <a:rPr lang="el-GR" sz="3100" dirty="0" smtClean="0"/>
              <a:t>τους.</a:t>
            </a:r>
            <a:endParaRPr lang="el-GR" sz="3100" dirty="0"/>
          </a:p>
          <a:p>
            <a:pPr marL="0"/>
            <a:endParaRPr lang="el-GR" dirty="0"/>
          </a:p>
        </p:txBody>
      </p:sp>
      <p:sp>
        <p:nvSpPr>
          <p:cNvPr id="4" name="Τίτλος 3"/>
          <p:cNvSpPr>
            <a:spLocks noGrp="1"/>
          </p:cNvSpPr>
          <p:nvPr>
            <p:ph type="title"/>
          </p:nvPr>
        </p:nvSpPr>
        <p:spPr>
          <a:xfrm>
            <a:off x="0" y="341784"/>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1</a:t>
            </a:r>
            <a:endParaRPr lang="el-GR" sz="3600" dirty="0"/>
          </a:p>
        </p:txBody>
      </p:sp>
    </p:spTree>
    <p:extLst>
      <p:ext uri="{BB962C8B-B14F-4D97-AF65-F5344CB8AC3E}">
        <p14:creationId xmlns:p14="http://schemas.microsoft.com/office/powerpoint/2010/main" val="10919907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04864"/>
            <a:ext cx="8229600" cy="2448271"/>
          </a:xfrm>
        </p:spPr>
        <p:txBody>
          <a:bodyPr>
            <a:normAutofit fontScale="85000" lnSpcReduction="10000"/>
          </a:bodyPr>
          <a:lstStyle/>
          <a:p>
            <a:pPr marL="0">
              <a:lnSpc>
                <a:spcPct val="120000"/>
              </a:lnSpc>
            </a:pPr>
            <a:r>
              <a:rPr lang="el-GR" sz="2800" dirty="0" smtClean="0"/>
              <a:t>Αντιδράσεις </a:t>
            </a:r>
            <a:r>
              <a:rPr lang="el-GR" sz="2800" dirty="0"/>
              <a:t>παλαιών χριστιανών στην αναρρίχηση </a:t>
            </a:r>
            <a:r>
              <a:rPr lang="el-GR" sz="2800" dirty="0" err="1" smtClean="0"/>
              <a:t>conversos</a:t>
            </a:r>
            <a:r>
              <a:rPr lang="el-GR" sz="2800" dirty="0" smtClean="0"/>
              <a:t>.</a:t>
            </a:r>
            <a:endParaRPr lang="el-GR" sz="2800" dirty="0"/>
          </a:p>
          <a:p>
            <a:pPr marL="0">
              <a:lnSpc>
                <a:spcPct val="120000"/>
              </a:lnSpc>
            </a:pPr>
            <a:r>
              <a:rPr lang="el-GR" sz="2800" dirty="0"/>
              <a:t>1414, </a:t>
            </a:r>
            <a:r>
              <a:rPr lang="el-GR" sz="2800" dirty="0" err="1"/>
              <a:t>Fernando</a:t>
            </a:r>
            <a:r>
              <a:rPr lang="el-GR" sz="2800" dirty="0"/>
              <a:t> de </a:t>
            </a:r>
            <a:r>
              <a:rPr lang="el-GR" sz="2800" dirty="0" err="1"/>
              <a:t>la</a:t>
            </a:r>
            <a:r>
              <a:rPr lang="el-GR" sz="2800" dirty="0"/>
              <a:t> </a:t>
            </a:r>
            <a:r>
              <a:rPr lang="el-GR" sz="2800" dirty="0" err="1"/>
              <a:t>Cavalleria</a:t>
            </a:r>
            <a:r>
              <a:rPr lang="el-GR" sz="2800" dirty="0"/>
              <a:t>, </a:t>
            </a:r>
            <a:r>
              <a:rPr lang="el-GR" sz="2800" dirty="0" err="1"/>
              <a:t>Eβραίος</a:t>
            </a:r>
            <a:r>
              <a:rPr lang="el-GR" sz="2800" dirty="0"/>
              <a:t> από τη Σαραγόσα, βασιλικός θησαυροφύλακας </a:t>
            </a:r>
            <a:r>
              <a:rPr lang="el-GR" sz="2800" dirty="0" err="1"/>
              <a:t>Αρραγώνας</a:t>
            </a:r>
            <a:r>
              <a:rPr lang="el-GR" sz="2800" dirty="0"/>
              <a:t>. </a:t>
            </a:r>
            <a:r>
              <a:rPr lang="el-GR" sz="2800" dirty="0" err="1"/>
              <a:t>Pablo</a:t>
            </a:r>
            <a:r>
              <a:rPr lang="el-GR" sz="2800" dirty="0"/>
              <a:t> de </a:t>
            </a:r>
            <a:r>
              <a:rPr lang="el-GR" sz="2800" dirty="0" err="1"/>
              <a:t>Santa</a:t>
            </a:r>
            <a:r>
              <a:rPr lang="el-GR" sz="2800" dirty="0"/>
              <a:t> </a:t>
            </a:r>
            <a:r>
              <a:rPr lang="el-GR" sz="2800" dirty="0" err="1"/>
              <a:t>Maria</a:t>
            </a:r>
            <a:r>
              <a:rPr lang="el-GR" sz="2800" dirty="0"/>
              <a:t>, εκχριστιανισμένος το 1390, επίσκοπος του </a:t>
            </a:r>
            <a:r>
              <a:rPr lang="el-GR" sz="2800" dirty="0" err="1"/>
              <a:t>Burgos</a:t>
            </a:r>
            <a:r>
              <a:rPr lang="el-GR" sz="2800" dirty="0"/>
              <a:t>, καγκελάριος της Καστίλης &amp; Λεόν, δάσκαλος του βασιλικού </a:t>
            </a:r>
            <a:r>
              <a:rPr lang="el-GR" sz="2800" dirty="0" smtClean="0"/>
              <a:t>διαδόχου.</a:t>
            </a:r>
            <a:endParaRPr lang="el-GR" sz="2800" dirty="0"/>
          </a:p>
          <a:p>
            <a:pPr marL="0"/>
            <a:endParaRPr lang="el-GR"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2</a:t>
            </a:r>
            <a:endParaRPr lang="el-GR" sz="3600" dirty="0"/>
          </a:p>
        </p:txBody>
      </p:sp>
    </p:spTree>
    <p:extLst>
      <p:ext uri="{BB962C8B-B14F-4D97-AF65-F5344CB8AC3E}">
        <p14:creationId xmlns:p14="http://schemas.microsoft.com/office/powerpoint/2010/main" val="3049259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209725"/>
            <a:ext cx="8229600" cy="2947467"/>
          </a:xfrm>
        </p:spPr>
        <p:txBody>
          <a:bodyPr>
            <a:normAutofit fontScale="62500" lnSpcReduction="20000"/>
          </a:bodyPr>
          <a:lstStyle/>
          <a:p>
            <a:pPr marL="0">
              <a:lnSpc>
                <a:spcPct val="120000"/>
              </a:lnSpc>
            </a:pPr>
            <a:r>
              <a:rPr lang="el-GR" sz="3800" dirty="0" smtClean="0"/>
              <a:t>1433 </a:t>
            </a:r>
            <a:r>
              <a:rPr lang="el-GR" sz="3800" dirty="0"/>
              <a:t>H βασίλισσα Μαρία απαγορεύει κάθε νομική διάκριση ανάμεσα στους φυσικούς χριστιανούς και στους </a:t>
            </a:r>
            <a:r>
              <a:rPr lang="el-GR" sz="3800" dirty="0" smtClean="0"/>
              <a:t>νεόφυτους.</a:t>
            </a:r>
            <a:endParaRPr lang="el-GR" sz="3800" dirty="0"/>
          </a:p>
          <a:p>
            <a:pPr marL="0">
              <a:lnSpc>
                <a:spcPct val="120000"/>
              </a:lnSpc>
            </a:pPr>
            <a:r>
              <a:rPr lang="el-GR" sz="3800" dirty="0"/>
              <a:t>1434 Ο </a:t>
            </a:r>
            <a:r>
              <a:rPr lang="el-GR" sz="3800" dirty="0" err="1"/>
              <a:t>Juan</a:t>
            </a:r>
            <a:r>
              <a:rPr lang="el-GR" sz="3800" dirty="0"/>
              <a:t> </a:t>
            </a:r>
            <a:r>
              <a:rPr lang="el-GR" sz="3800" dirty="0" smtClean="0"/>
              <a:t>Β΄ </a:t>
            </a:r>
            <a:r>
              <a:rPr lang="el-GR" sz="3800" dirty="0"/>
              <a:t>της Καστίλης αποτρέπει συνομωσία για τη σφαγή των </a:t>
            </a:r>
            <a:r>
              <a:rPr lang="el-GR" sz="3800" dirty="0" err="1"/>
              <a:t>conversos</a:t>
            </a:r>
            <a:r>
              <a:rPr lang="el-GR" sz="3800" dirty="0"/>
              <a:t>. Σύνοδος Βασιλείας: Η αναγέννηση της ψυχής σημαντικότερη από τη σαρκική γέννηση (καταγωγή). </a:t>
            </a:r>
            <a:r>
              <a:rPr lang="el-GR" sz="3800" dirty="0" err="1"/>
              <a:t>Oι</a:t>
            </a:r>
            <a:r>
              <a:rPr lang="el-GR" sz="3800" dirty="0"/>
              <a:t> </a:t>
            </a:r>
            <a:r>
              <a:rPr lang="el-GR" sz="3800" dirty="0" err="1"/>
              <a:t>conversos</a:t>
            </a:r>
            <a:r>
              <a:rPr lang="el-GR" sz="3800" dirty="0"/>
              <a:t> καλούνται να παντρεύονται παλιούς </a:t>
            </a:r>
            <a:r>
              <a:rPr lang="el-GR" sz="3800" dirty="0" smtClean="0"/>
              <a:t>χριστιανούς.</a:t>
            </a:r>
            <a:endParaRPr lang="el-GR" sz="3800" dirty="0"/>
          </a:p>
          <a:p>
            <a:pPr marL="0"/>
            <a:endParaRPr lang="el-GR"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3</a:t>
            </a:r>
            <a:endParaRPr lang="el-GR" sz="3600" dirty="0"/>
          </a:p>
        </p:txBody>
      </p:sp>
    </p:spTree>
    <p:extLst>
      <p:ext uri="{BB962C8B-B14F-4D97-AF65-F5344CB8AC3E}">
        <p14:creationId xmlns:p14="http://schemas.microsoft.com/office/powerpoint/2010/main" val="1994852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152" y="1985508"/>
            <a:ext cx="4323868" cy="3960439"/>
          </a:xfrm>
        </p:spPr>
        <p:txBody>
          <a:bodyPr>
            <a:normAutofit fontScale="92500" lnSpcReduction="20000"/>
          </a:bodyPr>
          <a:lstStyle/>
          <a:p>
            <a:pPr marL="0">
              <a:lnSpc>
                <a:spcPct val="120000"/>
              </a:lnSpc>
            </a:pPr>
            <a:r>
              <a:rPr lang="el-GR" sz="2600" dirty="0"/>
              <a:t>1433, Η βασίλισσα Μαρία απαγορεύει κάθε νομική διάκριση ανάμεσα στους φυσικούς Χριστιανούς και στους </a:t>
            </a:r>
            <a:r>
              <a:rPr lang="el-GR" sz="2600" dirty="0" smtClean="0"/>
              <a:t>νεόφυτους.</a:t>
            </a:r>
            <a:endParaRPr lang="el-GR" sz="2600" dirty="0"/>
          </a:p>
          <a:p>
            <a:pPr marL="0">
              <a:lnSpc>
                <a:spcPct val="120000"/>
              </a:lnSpc>
            </a:pPr>
            <a:r>
              <a:rPr lang="el-GR" sz="2600" dirty="0"/>
              <a:t>1436, Πρόκριτοι της Βαρκελώνης επιχειρούν να αποκλείσουν τους νέους Χριστιανούς από τα δημόσια </a:t>
            </a:r>
            <a:r>
              <a:rPr lang="el-GR" sz="2600" dirty="0" smtClean="0"/>
              <a:t>αξιώματα.</a:t>
            </a:r>
            <a:endParaRPr lang="el-GR" sz="2600" dirty="0"/>
          </a:p>
          <a:p>
            <a:pPr marL="0" indent="0">
              <a:buNone/>
            </a:pPr>
            <a:endParaRPr lang="el-GR" dirty="0"/>
          </a:p>
        </p:txBody>
      </p:sp>
      <p:pic>
        <p:nvPicPr>
          <p:cNvPr id="5" name="Εικόνα 4"/>
          <p:cNvPicPr>
            <a:picLocks noChangeAspect="1"/>
          </p:cNvPicPr>
          <p:nvPr/>
        </p:nvPicPr>
        <p:blipFill>
          <a:blip r:embed="rId3"/>
          <a:stretch>
            <a:fillRect/>
          </a:stretch>
        </p:blipFill>
        <p:spPr>
          <a:xfrm>
            <a:off x="5148064" y="2058084"/>
            <a:ext cx="3142666" cy="4323244"/>
          </a:xfrm>
          <a:prstGeom prst="rect">
            <a:avLst/>
          </a:prstGeom>
          <a:ln>
            <a:solidFill>
              <a:schemeClr val="tx1"/>
            </a:solidFill>
          </a:ln>
        </p:spPr>
      </p:pic>
      <p:sp>
        <p:nvSpPr>
          <p:cNvPr id="4" name="Θέση κειμένου 1"/>
          <p:cNvSpPr txBox="1">
            <a:spLocks/>
          </p:cNvSpPr>
          <p:nvPr/>
        </p:nvSpPr>
        <p:spPr>
          <a:xfrm>
            <a:off x="5940152" y="1513681"/>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5.</a:t>
            </a:r>
            <a:endParaRPr lang="el-GR" sz="2800" dirty="0"/>
          </a:p>
          <a:p>
            <a:pPr marL="0" indent="0">
              <a:buNone/>
            </a:pPr>
            <a:endParaRPr lang="el-GR" sz="2800" dirty="0"/>
          </a:p>
        </p:txBody>
      </p:sp>
      <p:sp>
        <p:nvSpPr>
          <p:cNvPr id="6" name="Τίτλος 3"/>
          <p:cNvSpPr>
            <a:spLocks noGrp="1"/>
          </p:cNvSpPr>
          <p:nvPr>
            <p:ph type="title"/>
          </p:nvPr>
        </p:nvSpPr>
        <p:spPr>
          <a:xfrm>
            <a:off x="0" y="341784"/>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4</a:t>
            </a:r>
            <a:endParaRPr lang="el-GR" sz="3600" dirty="0"/>
          </a:p>
        </p:txBody>
      </p:sp>
    </p:spTree>
    <p:extLst>
      <p:ext uri="{BB962C8B-B14F-4D97-AF65-F5344CB8AC3E}">
        <p14:creationId xmlns:p14="http://schemas.microsoft.com/office/powerpoint/2010/main" val="1820311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060848"/>
            <a:ext cx="8500332" cy="3240360"/>
          </a:xfrm>
        </p:spPr>
        <p:txBody>
          <a:bodyPr>
            <a:normAutofit/>
          </a:bodyPr>
          <a:lstStyle/>
          <a:p>
            <a:pPr marL="0">
              <a:lnSpc>
                <a:spcPct val="120000"/>
              </a:lnSpc>
            </a:pPr>
            <a:r>
              <a:rPr lang="el-GR" sz="2400" dirty="0" smtClean="0"/>
              <a:t>1434</a:t>
            </a:r>
            <a:r>
              <a:rPr lang="el-GR" sz="2400" dirty="0"/>
              <a:t>, Σύνοδος Βασιλείας: Η αναγέννηση της ψυχής σημαντικότερη από τη σαρκική γέννηση (καταγωγή). Ωστόσο, οι νέοι Χριστιανοί καλούνται να παντρεύονται παλιούς </a:t>
            </a:r>
            <a:r>
              <a:rPr lang="el-GR" sz="2400" dirty="0" smtClean="0"/>
              <a:t>Χριστιανούς.</a:t>
            </a:r>
            <a:endParaRPr lang="el-GR" sz="2400" dirty="0"/>
          </a:p>
          <a:p>
            <a:pPr marL="0">
              <a:lnSpc>
                <a:spcPct val="120000"/>
              </a:lnSpc>
            </a:pPr>
            <a:r>
              <a:rPr lang="el-GR" sz="2400" dirty="0"/>
              <a:t>c.1438, </a:t>
            </a:r>
            <a:r>
              <a:rPr lang="el-GR" sz="2400" dirty="0" err="1"/>
              <a:t>Alfonso</a:t>
            </a:r>
            <a:r>
              <a:rPr lang="el-GR" sz="2400" dirty="0"/>
              <a:t> </a:t>
            </a:r>
            <a:r>
              <a:rPr lang="el-GR" sz="2400" dirty="0" err="1"/>
              <a:t>Martinez</a:t>
            </a:r>
            <a:r>
              <a:rPr lang="el-GR" sz="2400" dirty="0"/>
              <a:t> de </a:t>
            </a:r>
            <a:r>
              <a:rPr lang="el-GR" sz="2400" dirty="0" err="1"/>
              <a:t>Toledo</a:t>
            </a:r>
            <a:r>
              <a:rPr lang="el-GR" sz="2400" dirty="0"/>
              <a:t>: </a:t>
            </a:r>
            <a:r>
              <a:rPr lang="el-GR" sz="2400" dirty="0" err="1"/>
              <a:t>Φυσικοποίηση</a:t>
            </a:r>
            <a:r>
              <a:rPr lang="el-GR" sz="2400" dirty="0"/>
              <a:t> πολιτισμικών χαρακτηριστικών. Οι «ρίζες» ανθρώπου φαίνονται, όποια και αν είναι η θέση του, γιατί αυτή είναι η φύση </a:t>
            </a:r>
            <a:r>
              <a:rPr lang="el-GR" sz="2400" dirty="0" smtClean="0"/>
              <a:t>του.</a:t>
            </a:r>
            <a:endParaRPr lang="el-GR" sz="2400" dirty="0"/>
          </a:p>
          <a:p>
            <a:pPr marL="0" indent="0">
              <a:buNone/>
            </a:pPr>
            <a:endParaRPr lang="el-GR"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5</a:t>
            </a:r>
            <a:endParaRPr lang="el-GR" sz="3600" dirty="0"/>
          </a:p>
        </p:txBody>
      </p:sp>
    </p:spTree>
    <p:extLst>
      <p:ext uri="{BB962C8B-B14F-4D97-AF65-F5344CB8AC3E}">
        <p14:creationId xmlns:p14="http://schemas.microsoft.com/office/powerpoint/2010/main" val="3844642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886"/>
            <a:ext cx="8229600" cy="1143000"/>
          </a:xfrm>
        </p:spPr>
        <p:txBody>
          <a:bodyPr>
            <a:noAutofit/>
          </a:bodyPr>
          <a:lstStyle/>
          <a:p>
            <a:r>
              <a:rPr lang="el-GR" sz="3200" dirty="0"/>
              <a:t>Διωγμοί και εβραϊκή διασπορά, 13ος – 15ος αι.</a:t>
            </a:r>
          </a:p>
        </p:txBody>
      </p:sp>
      <p:pic>
        <p:nvPicPr>
          <p:cNvPr id="4" name="Θέση περιεχομένου 3"/>
          <p:cNvPicPr>
            <a:picLocks noGrp="1" noChangeAspect="1"/>
          </p:cNvPicPr>
          <p:nvPr>
            <p:ph idx="1"/>
          </p:nvPr>
        </p:nvPicPr>
        <p:blipFill>
          <a:blip r:embed="rId3"/>
          <a:stretch>
            <a:fillRect/>
          </a:stretch>
        </p:blipFill>
        <p:spPr>
          <a:xfrm>
            <a:off x="1848904" y="2031951"/>
            <a:ext cx="5446192" cy="4006344"/>
          </a:xfrm>
          <a:prstGeom prst="rect">
            <a:avLst/>
          </a:prstGeom>
        </p:spPr>
      </p:pic>
      <p:sp>
        <p:nvSpPr>
          <p:cNvPr id="5" name="Θέση κειμένου 1"/>
          <p:cNvSpPr txBox="1">
            <a:spLocks/>
          </p:cNvSpPr>
          <p:nvPr/>
        </p:nvSpPr>
        <p:spPr>
          <a:xfrm>
            <a:off x="3779912" y="1484784"/>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n-US" sz="2800" dirty="0"/>
              <a:t>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273207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094" y="1916832"/>
            <a:ext cx="8284308" cy="4176464"/>
          </a:xfrm>
        </p:spPr>
        <p:txBody>
          <a:bodyPr>
            <a:normAutofit/>
          </a:bodyPr>
          <a:lstStyle/>
          <a:p>
            <a:pPr marL="0">
              <a:lnSpc>
                <a:spcPct val="120000"/>
              </a:lnSpc>
            </a:pPr>
            <a:r>
              <a:rPr lang="el-GR" sz="2400" dirty="0"/>
              <a:t>1449, εξέγερση Τολέδο εναντίον </a:t>
            </a:r>
            <a:r>
              <a:rPr lang="el-GR" sz="2400" dirty="0" err="1"/>
              <a:t>καστιλιάνικης</a:t>
            </a:r>
            <a:r>
              <a:rPr lang="el-GR" sz="2400" dirty="0"/>
              <a:t> μοναρχίας: Οι </a:t>
            </a:r>
            <a:r>
              <a:rPr lang="el-GR" sz="2400" dirty="0" err="1"/>
              <a:t>Conversos</a:t>
            </a:r>
            <a:r>
              <a:rPr lang="el-GR" sz="2400" dirty="0"/>
              <a:t> παρακινούνταν από λαγνεία για τις καλόγριες, τη θέληση να μολύνουν το χριστιανικό αίμα. Κληρονομικότητα </a:t>
            </a:r>
            <a:r>
              <a:rPr lang="el-GR" sz="2400" dirty="0" err="1"/>
              <a:t>εβραϊκότητας</a:t>
            </a:r>
            <a:r>
              <a:rPr lang="el-GR" sz="2400" dirty="0"/>
              <a:t>: δόλος, πανουργία, επιδίωξη πλουτισμού.</a:t>
            </a:r>
          </a:p>
          <a:p>
            <a:pPr marL="0">
              <a:lnSpc>
                <a:spcPct val="120000"/>
              </a:lnSpc>
            </a:pPr>
            <a:r>
              <a:rPr lang="el-GR" sz="2400" dirty="0" err="1"/>
              <a:t>Limpieza</a:t>
            </a:r>
            <a:r>
              <a:rPr lang="el-GR" sz="2400" dirty="0"/>
              <a:t> </a:t>
            </a:r>
            <a:r>
              <a:rPr lang="el-GR" sz="2400" dirty="0" err="1"/>
              <a:t>del</a:t>
            </a:r>
            <a:r>
              <a:rPr lang="el-GR" sz="2400" dirty="0"/>
              <a:t> </a:t>
            </a:r>
            <a:r>
              <a:rPr lang="el-GR" sz="2400" dirty="0" err="1"/>
              <a:t>sangre</a:t>
            </a:r>
            <a:endParaRPr lang="el-GR" sz="2400" dirty="0"/>
          </a:p>
          <a:p>
            <a:pPr marL="0">
              <a:lnSpc>
                <a:spcPct val="120000"/>
              </a:lnSpc>
            </a:pPr>
            <a:r>
              <a:rPr lang="el-GR" sz="2400" dirty="0" err="1"/>
              <a:t>Alonso</a:t>
            </a:r>
            <a:r>
              <a:rPr lang="el-GR" sz="2400" dirty="0"/>
              <a:t> </a:t>
            </a:r>
            <a:r>
              <a:rPr lang="el-GR" sz="2400" dirty="0" err="1"/>
              <a:t>Salazar</a:t>
            </a:r>
            <a:r>
              <a:rPr lang="el-GR" sz="2400" dirty="0"/>
              <a:t> de </a:t>
            </a:r>
            <a:r>
              <a:rPr lang="el-GR" sz="2400" dirty="0" err="1"/>
              <a:t>Espina</a:t>
            </a:r>
            <a:r>
              <a:rPr lang="el-GR" sz="2400" dirty="0"/>
              <a:t>, 1494: Διαφθορά εβραϊκής ρίζας. Εβραίοι, προϊόντα αφύσικης ένωσης του Αδάμ με κτήνη ή του Αδάμ και της δαιμόνισσας </a:t>
            </a:r>
            <a:r>
              <a:rPr lang="el-GR" sz="2400" dirty="0" err="1"/>
              <a:t>Λίλλιθ</a:t>
            </a:r>
            <a:r>
              <a:rPr lang="el-GR" sz="2400" dirty="0"/>
              <a:t>.</a:t>
            </a:r>
          </a:p>
          <a:p>
            <a:pPr marL="0"/>
            <a:endParaRPr lang="el-GR" sz="2400"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6</a:t>
            </a:r>
            <a:endParaRPr lang="el-GR" sz="3600" dirty="0"/>
          </a:p>
        </p:txBody>
      </p:sp>
    </p:spTree>
    <p:extLst>
      <p:ext uri="{BB962C8B-B14F-4D97-AF65-F5344CB8AC3E}">
        <p14:creationId xmlns:p14="http://schemas.microsoft.com/office/powerpoint/2010/main" val="3238188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284308" cy="4032448"/>
          </a:xfrm>
        </p:spPr>
        <p:txBody>
          <a:bodyPr>
            <a:normAutofit/>
          </a:bodyPr>
          <a:lstStyle/>
          <a:p>
            <a:pPr marL="0">
              <a:lnSpc>
                <a:spcPct val="120000"/>
              </a:lnSpc>
            </a:pPr>
            <a:r>
              <a:rPr lang="el-GR" sz="2400" dirty="0" smtClean="0"/>
              <a:t>Ανωνύμου</a:t>
            </a:r>
            <a:r>
              <a:rPr lang="el-GR" sz="2400" dirty="0"/>
              <a:t>, </a:t>
            </a:r>
            <a:r>
              <a:rPr lang="el-GR" sz="2400" dirty="0" err="1"/>
              <a:t>Tratado</a:t>
            </a:r>
            <a:r>
              <a:rPr lang="el-GR" sz="2400" dirty="0"/>
              <a:t> </a:t>
            </a:r>
            <a:r>
              <a:rPr lang="el-GR" sz="2400" dirty="0" err="1"/>
              <a:t>del</a:t>
            </a:r>
            <a:r>
              <a:rPr lang="el-GR" sz="2400" dirty="0"/>
              <a:t> </a:t>
            </a:r>
            <a:r>
              <a:rPr lang="el-GR" sz="2400" dirty="0" err="1"/>
              <a:t>Alborayque</a:t>
            </a:r>
            <a:r>
              <a:rPr lang="el-GR" sz="2400" dirty="0"/>
              <a:t>, 1455-65: Τερατώδης, υβριδική φύση των Εβραίων. </a:t>
            </a:r>
            <a:r>
              <a:rPr lang="el-GR" sz="2400" dirty="0" err="1"/>
              <a:t>Alborayque</a:t>
            </a:r>
            <a:r>
              <a:rPr lang="el-GR" sz="2400" dirty="0"/>
              <a:t>, το </a:t>
            </a:r>
            <a:r>
              <a:rPr lang="el-GR" sz="2400" dirty="0" err="1"/>
              <a:t>κορανικό</a:t>
            </a:r>
            <a:r>
              <a:rPr lang="el-GR" sz="2400" dirty="0"/>
              <a:t> υβρίδιο που μετέφερε τον Μωάμεθ στους ουρανούς (μισό άλογο, μισό λιοντάρι, φίδι, σώμα βοδιού, στόμα λύκου, μάτια ανθρώπου)</a:t>
            </a:r>
          </a:p>
          <a:p>
            <a:pPr marL="0">
              <a:lnSpc>
                <a:spcPct val="120000"/>
              </a:lnSpc>
            </a:pPr>
            <a:r>
              <a:rPr lang="el-GR" sz="2400" dirty="0" err="1"/>
              <a:t>Ιστορικοφανείς</a:t>
            </a:r>
            <a:r>
              <a:rPr lang="el-GR" sz="2400" dirty="0"/>
              <a:t> προσεγγίσεις: Η απουσία γυναικών στα πλοία που μετέφεραν τους Εβραίους στη διασπορά (Τίτος) σήμαινε ότι οι Εβραίοι ήταν προϊόντα επιμειξίας με </a:t>
            </a:r>
            <a:r>
              <a:rPr lang="el-GR" sz="2400" dirty="0" err="1"/>
              <a:t>μουσουλμάνες</a:t>
            </a:r>
            <a:r>
              <a:rPr lang="el-GR" sz="2400" dirty="0"/>
              <a:t> και ειδωλολάτρισσες</a:t>
            </a:r>
            <a:r>
              <a:rPr lang="el-GR" sz="2400" dirty="0" smtClean="0"/>
              <a:t>.</a:t>
            </a:r>
            <a:endParaRPr lang="el-GR" sz="2400"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7</a:t>
            </a:r>
            <a:endParaRPr lang="el-GR" sz="3600" dirty="0"/>
          </a:p>
        </p:txBody>
      </p:sp>
    </p:spTree>
    <p:extLst>
      <p:ext uri="{BB962C8B-B14F-4D97-AF65-F5344CB8AC3E}">
        <p14:creationId xmlns:p14="http://schemas.microsoft.com/office/powerpoint/2010/main" val="3099366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229600" cy="4525963"/>
          </a:xfrm>
        </p:spPr>
        <p:txBody>
          <a:bodyPr>
            <a:normAutofit/>
          </a:bodyPr>
          <a:lstStyle/>
          <a:p>
            <a:pPr marL="0">
              <a:lnSpc>
                <a:spcPct val="120000"/>
              </a:lnSpc>
            </a:pPr>
            <a:r>
              <a:rPr lang="el-GR" sz="2400" dirty="0"/>
              <a:t>Η καθαρότητα της καταγωγής στους </a:t>
            </a:r>
            <a:r>
              <a:rPr lang="el-GR" sz="2400" dirty="0" err="1"/>
              <a:t>σεφαραδίτες</a:t>
            </a:r>
            <a:r>
              <a:rPr lang="el-GR" sz="2400" dirty="0"/>
              <a:t>: </a:t>
            </a:r>
            <a:r>
              <a:rPr lang="el-GR" sz="2400" dirty="0" err="1"/>
              <a:t>Shem</a:t>
            </a:r>
            <a:r>
              <a:rPr lang="el-GR" sz="2400" dirty="0"/>
              <a:t> </a:t>
            </a:r>
            <a:r>
              <a:rPr lang="el-GR" sz="2400" dirty="0" err="1"/>
              <a:t>Tov</a:t>
            </a:r>
            <a:r>
              <a:rPr lang="el-GR" sz="2400" dirty="0"/>
              <a:t> </a:t>
            </a:r>
            <a:r>
              <a:rPr lang="el-GR" sz="2400" dirty="0" err="1"/>
              <a:t>ben</a:t>
            </a:r>
            <a:r>
              <a:rPr lang="el-GR" sz="2400" dirty="0"/>
              <a:t> </a:t>
            </a:r>
            <a:r>
              <a:rPr lang="el-GR" sz="2400" dirty="0" err="1"/>
              <a:t>Joseph</a:t>
            </a:r>
            <a:r>
              <a:rPr lang="el-GR" sz="2400" dirty="0"/>
              <a:t>, 1480: ο χρυσός γεννά χρυσό, το ασήμι, ασήμι και ο χαλκός, </a:t>
            </a:r>
            <a:r>
              <a:rPr lang="el-GR" sz="2400" dirty="0" smtClean="0"/>
              <a:t>χαλκό.</a:t>
            </a:r>
            <a:endParaRPr lang="el-GR" sz="2400" dirty="0"/>
          </a:p>
          <a:p>
            <a:pPr marL="0">
              <a:lnSpc>
                <a:spcPct val="120000"/>
              </a:lnSpc>
            </a:pPr>
            <a:r>
              <a:rPr lang="el-GR" sz="2400" dirty="0" err="1"/>
              <a:t>Σεφαραδίτες</a:t>
            </a:r>
            <a:r>
              <a:rPr lang="el-GR" sz="2400" dirty="0"/>
              <a:t>: απόγονοι βασιλικών αριστοκρατικών οικογενειών αρχαίας </a:t>
            </a:r>
            <a:r>
              <a:rPr lang="el-GR" sz="2400" dirty="0" smtClean="0"/>
              <a:t>Ιουδαίας.</a:t>
            </a:r>
            <a:endParaRPr lang="el-GR" sz="2400" dirty="0"/>
          </a:p>
          <a:p>
            <a:pPr marL="0">
              <a:lnSpc>
                <a:spcPct val="120000"/>
              </a:lnSpc>
            </a:pPr>
            <a:r>
              <a:rPr lang="el-GR" sz="2400" dirty="0" err="1"/>
              <a:t>David</a:t>
            </a:r>
            <a:r>
              <a:rPr lang="el-GR" sz="2400" dirty="0"/>
              <a:t> </a:t>
            </a:r>
            <a:r>
              <a:rPr lang="el-GR" sz="2400" dirty="0" err="1"/>
              <a:t>Qimhi</a:t>
            </a:r>
            <a:r>
              <a:rPr lang="el-GR" sz="2400" dirty="0"/>
              <a:t>: οι </a:t>
            </a:r>
            <a:r>
              <a:rPr lang="el-GR" sz="2400" dirty="0" err="1"/>
              <a:t>Σεφαραδίτες</a:t>
            </a:r>
            <a:r>
              <a:rPr lang="el-GR" sz="2400" dirty="0"/>
              <a:t> ιουδαίοι ευγενείς, οι </a:t>
            </a:r>
            <a:r>
              <a:rPr lang="el-GR" sz="2400" dirty="0" err="1"/>
              <a:t>Ασκενάζι</a:t>
            </a:r>
            <a:r>
              <a:rPr lang="el-GR" sz="2400" dirty="0"/>
              <a:t> πληβείοι της </a:t>
            </a:r>
            <a:r>
              <a:rPr lang="el-GR" sz="2400" dirty="0" smtClean="0"/>
              <a:t>Παλαιστίνης.</a:t>
            </a:r>
            <a:endParaRPr lang="el-GR" sz="2400" dirty="0"/>
          </a:p>
          <a:p>
            <a:pPr marL="0"/>
            <a:endParaRPr lang="el-GR" sz="2400"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8</a:t>
            </a:r>
            <a:endParaRPr lang="el-GR" sz="3600" dirty="0"/>
          </a:p>
        </p:txBody>
      </p:sp>
    </p:spTree>
    <p:extLst>
      <p:ext uri="{BB962C8B-B14F-4D97-AF65-F5344CB8AC3E}">
        <p14:creationId xmlns:p14="http://schemas.microsoft.com/office/powerpoint/2010/main" val="2156927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916832"/>
            <a:ext cx="8229600" cy="4525963"/>
          </a:xfrm>
        </p:spPr>
        <p:txBody>
          <a:bodyPr>
            <a:normAutofit/>
          </a:bodyPr>
          <a:lstStyle/>
          <a:p>
            <a:pPr marL="0">
              <a:lnSpc>
                <a:spcPct val="120000"/>
              </a:lnSpc>
            </a:pPr>
            <a:r>
              <a:rPr lang="el-GR" sz="2400" dirty="0" smtClean="0"/>
              <a:t>Επιστολή </a:t>
            </a:r>
            <a:r>
              <a:rPr lang="el-GR" sz="2400" dirty="0"/>
              <a:t>Εβραίων Τολέδο κατά της θανάτωσης του Ιησού (15ος αι.): Εβραίοι, εγκατεστημένοι στην Ισπανία πολύ πριν τη διασπορά, αμέτοχοι στη σταύρωση του Ιησού.</a:t>
            </a:r>
          </a:p>
          <a:p>
            <a:pPr marL="0">
              <a:lnSpc>
                <a:spcPct val="120000"/>
              </a:lnSpc>
            </a:pPr>
            <a:r>
              <a:rPr lang="el-GR" sz="2400" dirty="0" err="1"/>
              <a:t>Yitzhaq</a:t>
            </a:r>
            <a:r>
              <a:rPr lang="el-GR" sz="2400" dirty="0"/>
              <a:t> </a:t>
            </a:r>
            <a:r>
              <a:rPr lang="el-GR" sz="2400" dirty="0" err="1"/>
              <a:t>Abarbamel</a:t>
            </a:r>
            <a:r>
              <a:rPr lang="el-GR" sz="2400" dirty="0"/>
              <a:t>, </a:t>
            </a:r>
            <a:r>
              <a:rPr lang="el-GR" sz="2400" dirty="0" err="1"/>
              <a:t>Shelomo</a:t>
            </a:r>
            <a:r>
              <a:rPr lang="el-GR" sz="2400" dirty="0"/>
              <a:t> </a:t>
            </a:r>
            <a:r>
              <a:rPr lang="el-GR" sz="2400" dirty="0" err="1"/>
              <a:t>ibn</a:t>
            </a:r>
            <a:r>
              <a:rPr lang="el-GR" sz="2400" dirty="0"/>
              <a:t> </a:t>
            </a:r>
            <a:r>
              <a:rPr lang="el-GR" sz="2400" dirty="0" err="1"/>
              <a:t>Verga</a:t>
            </a:r>
            <a:r>
              <a:rPr lang="el-GR" sz="2400" dirty="0"/>
              <a:t>, </a:t>
            </a:r>
            <a:r>
              <a:rPr lang="el-GR" sz="2400" dirty="0" err="1"/>
              <a:t>Shevet</a:t>
            </a:r>
            <a:r>
              <a:rPr lang="el-GR" sz="2400" dirty="0"/>
              <a:t> </a:t>
            </a:r>
            <a:r>
              <a:rPr lang="el-GR" sz="2400" dirty="0" err="1"/>
              <a:t>Yehudah</a:t>
            </a:r>
            <a:r>
              <a:rPr lang="el-GR" sz="2400" dirty="0"/>
              <a:t> (ιστορία εβραϊκών διωγμών): Εβραίοι της Ισπανίας, εγκατεστημένοι στην ιβηρική από την εποχή του </a:t>
            </a:r>
            <a:r>
              <a:rPr lang="el-GR" sz="2400" dirty="0" err="1"/>
              <a:t>Ναβουχοδονόσωρα</a:t>
            </a:r>
            <a:r>
              <a:rPr lang="el-GR" sz="2400" dirty="0"/>
              <a:t>, με καταγωγή ανώτερη των </a:t>
            </a:r>
            <a:r>
              <a:rPr lang="el-GR" sz="2400" dirty="0" smtClean="0"/>
              <a:t>Γότθων.</a:t>
            </a:r>
            <a:endParaRPr lang="el-GR" sz="2400" dirty="0"/>
          </a:p>
          <a:p>
            <a:pPr marL="0"/>
            <a:endParaRPr lang="el-GR" sz="2400" dirty="0"/>
          </a:p>
        </p:txBody>
      </p:sp>
      <p:sp>
        <p:nvSpPr>
          <p:cNvPr id="4" name="Τίτλος 3"/>
          <p:cNvSpPr>
            <a:spLocks noGrp="1"/>
          </p:cNvSpPr>
          <p:nvPr>
            <p:ph type="title"/>
          </p:nvPr>
        </p:nvSpPr>
        <p:spPr>
          <a:xfrm>
            <a:off x="0" y="332656"/>
            <a:ext cx="9144000" cy="1143000"/>
          </a:xfrm>
        </p:spPr>
        <p:txBody>
          <a:bodyPr>
            <a:noAutofit/>
          </a:bodyPr>
          <a:lstStyle/>
          <a:p>
            <a:r>
              <a:rPr lang="el-GR" sz="3600" dirty="0"/>
              <a:t>Έμφαση στην καταγωγή σαν μέσο αποκατάστασης της θρησκευτικής </a:t>
            </a:r>
            <a:r>
              <a:rPr lang="el-GR" sz="3600" dirty="0" smtClean="0"/>
              <a:t>ταυτότητας 9</a:t>
            </a:r>
            <a:endParaRPr lang="el-GR" sz="3600" dirty="0"/>
          </a:p>
        </p:txBody>
      </p:sp>
    </p:spTree>
    <p:extLst>
      <p:ext uri="{BB962C8B-B14F-4D97-AF65-F5344CB8AC3E}">
        <p14:creationId xmlns:p14="http://schemas.microsoft.com/office/powerpoint/2010/main" val="3566010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507288" cy="1143000"/>
          </a:xfrm>
        </p:spPr>
        <p:txBody>
          <a:bodyPr>
            <a:normAutofit fontScale="90000"/>
          </a:bodyPr>
          <a:lstStyle/>
          <a:p>
            <a:r>
              <a:rPr lang="el-GR" sz="3600" dirty="0"/>
              <a:t>Αντίδραση </a:t>
            </a:r>
            <a:r>
              <a:rPr lang="el-GR" sz="3600" dirty="0" err="1"/>
              <a:t>Conversos</a:t>
            </a:r>
            <a:r>
              <a:rPr lang="el-GR" sz="3600" dirty="0"/>
              <a:t> στη γενεαλογικού τύπου επιχειρηματολογία των παλαιών </a:t>
            </a:r>
            <a:r>
              <a:rPr lang="el-GR" sz="3600" dirty="0" smtClean="0"/>
              <a:t>Χριστιανών </a:t>
            </a:r>
            <a:r>
              <a:rPr lang="el-GR" sz="3600" dirty="0" smtClean="0"/>
              <a:t>1</a:t>
            </a:r>
            <a:endParaRPr lang="el-GR" dirty="0"/>
          </a:p>
        </p:txBody>
      </p:sp>
      <p:sp>
        <p:nvSpPr>
          <p:cNvPr id="3" name="Content Placeholder 2"/>
          <p:cNvSpPr>
            <a:spLocks noGrp="1"/>
          </p:cNvSpPr>
          <p:nvPr>
            <p:ph idx="1"/>
          </p:nvPr>
        </p:nvSpPr>
        <p:spPr>
          <a:xfrm>
            <a:off x="457200" y="1855365"/>
            <a:ext cx="8229600" cy="4525963"/>
          </a:xfrm>
        </p:spPr>
        <p:txBody>
          <a:bodyPr>
            <a:normAutofit/>
          </a:bodyPr>
          <a:lstStyle/>
          <a:p>
            <a:pPr marL="0">
              <a:lnSpc>
                <a:spcPct val="120000"/>
              </a:lnSpc>
            </a:pPr>
            <a:r>
              <a:rPr lang="el-GR" sz="2400" dirty="0" err="1"/>
              <a:t>Mosén</a:t>
            </a:r>
            <a:r>
              <a:rPr lang="el-GR" sz="2400" dirty="0"/>
              <a:t> </a:t>
            </a:r>
            <a:r>
              <a:rPr lang="el-GR" sz="2400" dirty="0" err="1"/>
              <a:t>Diego</a:t>
            </a:r>
            <a:r>
              <a:rPr lang="el-GR" sz="2400" dirty="0"/>
              <a:t> de </a:t>
            </a:r>
            <a:r>
              <a:rPr lang="el-GR" sz="2400" dirty="0" err="1"/>
              <a:t>Valera</a:t>
            </a:r>
            <a:r>
              <a:rPr lang="el-GR" sz="2400" dirty="0"/>
              <a:t>: </a:t>
            </a:r>
            <a:r>
              <a:rPr lang="el-GR" sz="2400" dirty="0" err="1"/>
              <a:t>Oι</a:t>
            </a:r>
            <a:r>
              <a:rPr lang="el-GR" sz="2400" dirty="0"/>
              <a:t> αριστοκράτες </a:t>
            </a:r>
            <a:r>
              <a:rPr lang="el-GR" sz="2400" dirty="0" err="1"/>
              <a:t>Conversos</a:t>
            </a:r>
            <a:r>
              <a:rPr lang="el-GR" sz="2400" dirty="0"/>
              <a:t> είχαν την επιπρόσθετη τιμή να </a:t>
            </a:r>
            <a:r>
              <a:rPr lang="el-GR" sz="2400" dirty="0" err="1"/>
              <a:t>πρέρχονται</a:t>
            </a:r>
            <a:r>
              <a:rPr lang="el-GR" sz="2400" dirty="0"/>
              <a:t> από τον περιούσιο λαό του </a:t>
            </a:r>
            <a:r>
              <a:rPr lang="el-GR" sz="2400" dirty="0" smtClean="0"/>
              <a:t>Θεού.</a:t>
            </a:r>
            <a:endParaRPr lang="el-GR" sz="2400" dirty="0"/>
          </a:p>
          <a:p>
            <a:pPr marL="0">
              <a:lnSpc>
                <a:spcPct val="120000"/>
              </a:lnSpc>
            </a:pPr>
            <a:r>
              <a:rPr lang="el-GR" sz="2400" dirty="0" err="1"/>
              <a:t>Pablo</a:t>
            </a:r>
            <a:r>
              <a:rPr lang="el-GR" sz="2400" dirty="0"/>
              <a:t> de </a:t>
            </a:r>
            <a:r>
              <a:rPr lang="el-GR" sz="2400" dirty="0" err="1"/>
              <a:t>Santa</a:t>
            </a:r>
            <a:r>
              <a:rPr lang="el-GR" sz="2400" dirty="0"/>
              <a:t> </a:t>
            </a:r>
            <a:r>
              <a:rPr lang="el-GR" sz="2400" dirty="0" err="1"/>
              <a:t>Maria</a:t>
            </a:r>
            <a:r>
              <a:rPr lang="el-GR" sz="2400" dirty="0"/>
              <a:t>, </a:t>
            </a:r>
            <a:r>
              <a:rPr lang="el-GR" sz="2400" dirty="0" err="1"/>
              <a:t>Eπίσκοπος</a:t>
            </a:r>
            <a:r>
              <a:rPr lang="el-GR" sz="2400" dirty="0"/>
              <a:t> </a:t>
            </a:r>
            <a:r>
              <a:rPr lang="el-GR" sz="2400" dirty="0" err="1"/>
              <a:t>Burgos</a:t>
            </a:r>
            <a:r>
              <a:rPr lang="el-GR" sz="2400" dirty="0"/>
              <a:t>: από πατέρα, γένος του Δαυίδ, από μητέρα, γότθοι βασιλιάδες </a:t>
            </a:r>
            <a:r>
              <a:rPr lang="el-GR" sz="2400" dirty="0" smtClean="0"/>
              <a:t>Ισπανίας.</a:t>
            </a:r>
            <a:endParaRPr lang="el-GR" sz="2400" dirty="0"/>
          </a:p>
          <a:p>
            <a:pPr marL="0">
              <a:lnSpc>
                <a:spcPct val="120000"/>
              </a:lnSpc>
            </a:pPr>
            <a:r>
              <a:rPr lang="el-GR" sz="2400" dirty="0"/>
              <a:t>Ριψοκίνδυνη έμφαση στην </a:t>
            </a:r>
            <a:r>
              <a:rPr lang="el-GR" sz="2400" dirty="0" err="1"/>
              <a:t>ιουδαϊκότητα</a:t>
            </a:r>
            <a:r>
              <a:rPr lang="el-GR" sz="2400" dirty="0"/>
              <a:t> του Ιησού και των γονέων του («</a:t>
            </a:r>
            <a:r>
              <a:rPr lang="el-GR" sz="2400" dirty="0" err="1" smtClean="0"/>
              <a:t>ιουδαΐζοντες</a:t>
            </a:r>
            <a:r>
              <a:rPr lang="el-GR" sz="2400" dirty="0" smtClean="0"/>
              <a:t>»).</a:t>
            </a:r>
            <a:endParaRPr lang="el-GR" sz="2400" dirty="0"/>
          </a:p>
          <a:p>
            <a:pPr marL="0"/>
            <a:endParaRPr lang="el-GR" sz="2400" dirty="0"/>
          </a:p>
        </p:txBody>
      </p:sp>
    </p:spTree>
    <p:extLst>
      <p:ext uri="{BB962C8B-B14F-4D97-AF65-F5344CB8AC3E}">
        <p14:creationId xmlns:p14="http://schemas.microsoft.com/office/powerpoint/2010/main" val="3250179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2816"/>
            <a:ext cx="8229600" cy="4525963"/>
          </a:xfrm>
        </p:spPr>
        <p:txBody>
          <a:bodyPr>
            <a:normAutofit/>
          </a:bodyPr>
          <a:lstStyle/>
          <a:p>
            <a:pPr marL="0">
              <a:lnSpc>
                <a:spcPct val="120000"/>
              </a:lnSpc>
            </a:pPr>
            <a:r>
              <a:rPr lang="el-GR" sz="2400" dirty="0" err="1" smtClean="0"/>
              <a:t>Cristiano</a:t>
            </a:r>
            <a:r>
              <a:rPr lang="el-GR" sz="2400" dirty="0" smtClean="0"/>
              <a:t> </a:t>
            </a:r>
            <a:r>
              <a:rPr lang="el-GR" sz="2400" dirty="0"/>
              <a:t>de </a:t>
            </a:r>
            <a:r>
              <a:rPr lang="el-GR" sz="2400" dirty="0" err="1"/>
              <a:t>natura</a:t>
            </a:r>
            <a:r>
              <a:rPr lang="el-GR" sz="2400" dirty="0"/>
              <a:t>, </a:t>
            </a:r>
            <a:r>
              <a:rPr lang="el-GR" sz="2400" dirty="0" err="1"/>
              <a:t>Cristiano</a:t>
            </a:r>
            <a:r>
              <a:rPr lang="el-GR" sz="2400" dirty="0"/>
              <a:t> de </a:t>
            </a:r>
            <a:r>
              <a:rPr lang="el-GR" sz="2400" dirty="0" err="1"/>
              <a:t>mala</a:t>
            </a:r>
            <a:r>
              <a:rPr lang="el-GR" sz="2400" dirty="0"/>
              <a:t> </a:t>
            </a:r>
            <a:r>
              <a:rPr lang="el-GR" sz="2400" dirty="0" err="1" smtClean="0"/>
              <a:t>ventura</a:t>
            </a:r>
            <a:r>
              <a:rPr lang="el-GR" sz="2400" dirty="0" smtClean="0"/>
              <a:t>.</a:t>
            </a:r>
            <a:endParaRPr lang="el-GR" sz="2400" dirty="0"/>
          </a:p>
          <a:p>
            <a:pPr marL="0">
              <a:lnSpc>
                <a:spcPct val="120000"/>
              </a:lnSpc>
            </a:pPr>
            <a:r>
              <a:rPr lang="el-GR" sz="2400" dirty="0" err="1"/>
              <a:t>Conversos</a:t>
            </a:r>
            <a:r>
              <a:rPr lang="el-GR" sz="2400" dirty="0"/>
              <a:t>, απόγονοι </a:t>
            </a:r>
            <a:r>
              <a:rPr lang="el-GR" sz="2400" dirty="0" smtClean="0"/>
              <a:t>Θεοτόκου.</a:t>
            </a:r>
            <a:endParaRPr lang="el-GR" sz="2400" dirty="0"/>
          </a:p>
          <a:p>
            <a:pPr marL="0">
              <a:lnSpc>
                <a:spcPct val="120000"/>
              </a:lnSpc>
            </a:pPr>
            <a:r>
              <a:rPr lang="el-GR" sz="2400" dirty="0"/>
              <a:t>Παλαιοί Χριστιανοί, απόγονοι ειδωλολατρών. Και οι δύο εξαγνίζονται από τη </a:t>
            </a:r>
            <a:r>
              <a:rPr lang="el-GR" sz="2400" dirty="0" smtClean="0"/>
              <a:t>βάπτιση.</a:t>
            </a:r>
            <a:endParaRPr lang="el-GR" sz="2400" dirty="0"/>
          </a:p>
          <a:p>
            <a:pPr marL="0">
              <a:lnSpc>
                <a:spcPct val="120000"/>
              </a:lnSpc>
            </a:pPr>
            <a:r>
              <a:rPr lang="el-GR" sz="2400" dirty="0"/>
              <a:t>Γενεαλογικές στρατηγικές στην εβραϊκή ιστοριογραφία (</a:t>
            </a:r>
            <a:r>
              <a:rPr lang="el-GR" sz="2400" dirty="0" smtClean="0"/>
              <a:t>15</a:t>
            </a:r>
            <a:r>
              <a:rPr lang="el-GR" sz="2400" baseline="30000" dirty="0" smtClean="0"/>
              <a:t>ος</a:t>
            </a:r>
            <a:r>
              <a:rPr lang="el-GR" sz="2400" dirty="0" smtClean="0"/>
              <a:t> αι</a:t>
            </a:r>
            <a:r>
              <a:rPr lang="el-GR" sz="2400" dirty="0"/>
              <a:t>.): Ουμανιστική κριτική πηγών, ανάλυση λογίων κειμένων. </a:t>
            </a:r>
            <a:endParaRPr lang="el-GR" sz="2400" dirty="0" smtClean="0"/>
          </a:p>
          <a:p>
            <a:pPr marL="0">
              <a:lnSpc>
                <a:spcPct val="120000"/>
              </a:lnSpc>
            </a:pPr>
            <a:r>
              <a:rPr lang="el-GR" sz="2400" dirty="0" smtClean="0"/>
              <a:t>Επισημαίνεται </a:t>
            </a:r>
            <a:r>
              <a:rPr lang="el-GR" sz="2400" dirty="0"/>
              <a:t>η παραφθορά της εβραϊκής Θρησκείας τόσο στη χριστιανική όσο και στη </a:t>
            </a:r>
            <a:r>
              <a:rPr lang="el-GR" sz="2400" dirty="0" smtClean="0"/>
              <a:t>μουσουλμανική.</a:t>
            </a:r>
            <a:endParaRPr lang="el-GR" sz="2400" dirty="0"/>
          </a:p>
          <a:p>
            <a:pPr marL="0"/>
            <a:endParaRPr lang="el-GR" dirty="0"/>
          </a:p>
        </p:txBody>
      </p:sp>
      <p:sp>
        <p:nvSpPr>
          <p:cNvPr id="4" name="Title 1"/>
          <p:cNvSpPr>
            <a:spLocks noGrp="1"/>
          </p:cNvSpPr>
          <p:nvPr>
            <p:ph type="title"/>
          </p:nvPr>
        </p:nvSpPr>
        <p:spPr>
          <a:xfrm>
            <a:off x="457200" y="332656"/>
            <a:ext cx="8507288" cy="1143000"/>
          </a:xfrm>
        </p:spPr>
        <p:txBody>
          <a:bodyPr>
            <a:normAutofit fontScale="90000"/>
          </a:bodyPr>
          <a:lstStyle/>
          <a:p>
            <a:r>
              <a:rPr lang="el-GR" sz="3600" dirty="0"/>
              <a:t>Αντίδραση </a:t>
            </a:r>
            <a:r>
              <a:rPr lang="el-GR" sz="3600" dirty="0" err="1"/>
              <a:t>Conversos</a:t>
            </a:r>
            <a:r>
              <a:rPr lang="el-GR" sz="3600" dirty="0"/>
              <a:t> στη γενεαλογικού τύπου επιχειρηματολογία των παλαιών </a:t>
            </a:r>
            <a:r>
              <a:rPr lang="el-GR" sz="3600" dirty="0" smtClean="0"/>
              <a:t>Χριστιανών </a:t>
            </a:r>
            <a:r>
              <a:rPr lang="el-GR" sz="3600" dirty="0" smtClean="0"/>
              <a:t>2</a:t>
            </a:r>
            <a:endParaRPr lang="el-GR" dirty="0"/>
          </a:p>
        </p:txBody>
      </p:sp>
    </p:spTree>
    <p:extLst>
      <p:ext uri="{BB962C8B-B14F-4D97-AF65-F5344CB8AC3E}">
        <p14:creationId xmlns:p14="http://schemas.microsoft.com/office/powerpoint/2010/main" val="3224427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λίβελος του αίματος : Ο </a:t>
            </a:r>
            <a:r>
              <a:rPr lang="el-GR" dirty="0" err="1"/>
              <a:t>Σίμονας</a:t>
            </a:r>
            <a:r>
              <a:rPr lang="el-GR" dirty="0"/>
              <a:t> του </a:t>
            </a:r>
            <a:r>
              <a:rPr lang="el-GR" dirty="0" err="1"/>
              <a:t>Τριδέντου</a:t>
            </a:r>
            <a:r>
              <a:rPr lang="el-GR" dirty="0"/>
              <a:t>, </a:t>
            </a:r>
            <a:r>
              <a:rPr lang="el-GR" dirty="0" smtClean="0"/>
              <a:t>1475 1</a:t>
            </a:r>
            <a:endParaRPr lang="el-GR" dirty="0"/>
          </a:p>
        </p:txBody>
      </p:sp>
      <p:sp>
        <p:nvSpPr>
          <p:cNvPr id="3" name="Content Placeholder 2"/>
          <p:cNvSpPr>
            <a:spLocks noGrp="1"/>
          </p:cNvSpPr>
          <p:nvPr>
            <p:ph idx="1"/>
          </p:nvPr>
        </p:nvSpPr>
        <p:spPr>
          <a:xfrm>
            <a:off x="251520" y="2132857"/>
            <a:ext cx="4827924" cy="4032448"/>
          </a:xfrm>
        </p:spPr>
        <p:txBody>
          <a:bodyPr>
            <a:normAutofit/>
          </a:bodyPr>
          <a:lstStyle/>
          <a:p>
            <a:pPr marL="0">
              <a:lnSpc>
                <a:spcPct val="120000"/>
              </a:lnSpc>
            </a:pPr>
            <a:r>
              <a:rPr lang="el-GR" sz="2400" dirty="0"/>
              <a:t>Πάσχα 1475, εξαφάνιση μικρού </a:t>
            </a:r>
            <a:r>
              <a:rPr lang="el-GR" sz="2400" dirty="0" err="1"/>
              <a:t>Σίμονα</a:t>
            </a:r>
            <a:r>
              <a:rPr lang="el-GR" sz="2400" dirty="0"/>
              <a:t>. Το πτώμα του ανακαλύπτεται σε χαντάκι κοντά σε εβραϊκό </a:t>
            </a:r>
            <a:r>
              <a:rPr lang="el-GR" sz="2400" dirty="0" smtClean="0"/>
              <a:t>σπίτι.</a:t>
            </a:r>
            <a:endParaRPr lang="el-GR" sz="2400" dirty="0"/>
          </a:p>
          <a:p>
            <a:pPr marL="0">
              <a:lnSpc>
                <a:spcPct val="120000"/>
              </a:lnSpc>
            </a:pPr>
            <a:r>
              <a:rPr lang="el-GR" sz="2400" dirty="0"/>
              <a:t>Ο πατέρας του καταγγέλλει την εβραϊκή κοινότητα για την αρπαγή και τον τελετουργικό φόνο του γιού </a:t>
            </a:r>
            <a:r>
              <a:rPr lang="el-GR" sz="2400" dirty="0" smtClean="0"/>
              <a:t>του</a:t>
            </a:r>
            <a:r>
              <a:rPr lang="el-GR" sz="2400" dirty="0" smtClean="0"/>
              <a:t>.</a:t>
            </a:r>
            <a:endParaRPr lang="el-GR" sz="2400" dirty="0"/>
          </a:p>
        </p:txBody>
      </p:sp>
      <p:pic>
        <p:nvPicPr>
          <p:cNvPr id="4" name="Εικόνα 3"/>
          <p:cNvPicPr>
            <a:picLocks noChangeAspect="1"/>
          </p:cNvPicPr>
          <p:nvPr/>
        </p:nvPicPr>
        <p:blipFill>
          <a:blip r:embed="rId3"/>
          <a:stretch>
            <a:fillRect/>
          </a:stretch>
        </p:blipFill>
        <p:spPr>
          <a:xfrm>
            <a:off x="5292080" y="2204864"/>
            <a:ext cx="3610744" cy="3585784"/>
          </a:xfrm>
          <a:prstGeom prst="rect">
            <a:avLst/>
          </a:prstGeom>
        </p:spPr>
      </p:pic>
      <p:sp>
        <p:nvSpPr>
          <p:cNvPr id="5" name="Θέση κειμένου 1"/>
          <p:cNvSpPr txBox="1">
            <a:spLocks/>
          </p:cNvSpPr>
          <p:nvPr/>
        </p:nvSpPr>
        <p:spPr>
          <a:xfrm>
            <a:off x="6218832" y="1657697"/>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6.</a:t>
            </a:r>
            <a:endParaRPr lang="el-GR" sz="2800" dirty="0"/>
          </a:p>
          <a:p>
            <a:pPr marL="0" indent="0">
              <a:buNone/>
            </a:pPr>
            <a:endParaRPr lang="el-GR" sz="2800" dirty="0"/>
          </a:p>
        </p:txBody>
      </p:sp>
    </p:spTree>
    <p:extLst>
      <p:ext uri="{BB962C8B-B14F-4D97-AF65-F5344CB8AC3E}">
        <p14:creationId xmlns:p14="http://schemas.microsoft.com/office/powerpoint/2010/main" val="3073505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834" y="2132856"/>
            <a:ext cx="8500332" cy="4525963"/>
          </a:xfrm>
        </p:spPr>
        <p:txBody>
          <a:bodyPr>
            <a:normAutofit/>
          </a:bodyPr>
          <a:lstStyle/>
          <a:p>
            <a:pPr marL="0">
              <a:lnSpc>
                <a:spcPct val="120000"/>
              </a:lnSpc>
            </a:pPr>
            <a:r>
              <a:rPr lang="el-GR" sz="2400" dirty="0" smtClean="0"/>
              <a:t>Ο </a:t>
            </a:r>
            <a:r>
              <a:rPr lang="el-GR" sz="2400" dirty="0"/>
              <a:t>επίσκοπος του </a:t>
            </a:r>
            <a:r>
              <a:rPr lang="el-GR" sz="2400" dirty="0" err="1"/>
              <a:t>Τριδέντου</a:t>
            </a:r>
            <a:r>
              <a:rPr lang="el-GR" sz="2400" dirty="0"/>
              <a:t> </a:t>
            </a:r>
            <a:r>
              <a:rPr lang="el-GR" sz="2400" dirty="0" err="1"/>
              <a:t>Hinderbach</a:t>
            </a:r>
            <a:r>
              <a:rPr lang="el-GR" sz="2400" dirty="0"/>
              <a:t> διατάσσει τη σύλληψη και ανάκριση των Εβραίων προεστών. Έπειτα από βασανιστήρια, ο προεστός Σαμουήλ ομολογεί την ενοχή των Εβραίων.</a:t>
            </a:r>
          </a:p>
          <a:p>
            <a:pPr marL="0">
              <a:lnSpc>
                <a:spcPct val="120000"/>
              </a:lnSpc>
            </a:pPr>
            <a:r>
              <a:rPr lang="el-GR" sz="2400" dirty="0"/>
              <a:t>21 Ιουνίου: Ο Σαμουήλ στην πυρά, ακολουθούν δεκάδες Εβραίοι, ακόμη και </a:t>
            </a:r>
            <a:r>
              <a:rPr lang="el-GR" sz="2400" dirty="0" err="1"/>
              <a:t>Γ</a:t>
            </a:r>
            <a:r>
              <a:rPr lang="el-GR" sz="2400" dirty="0" err="1" smtClean="0"/>
              <a:t>ερμανοεβραίοι</a:t>
            </a:r>
            <a:r>
              <a:rPr lang="el-GR" sz="2400" dirty="0" smtClean="0"/>
              <a:t> </a:t>
            </a:r>
            <a:r>
              <a:rPr lang="el-GR" sz="2400" dirty="0"/>
              <a:t>επισκέπτες στην </a:t>
            </a:r>
            <a:r>
              <a:rPr lang="el-GR" sz="2400" dirty="0" smtClean="0"/>
              <a:t>πόλη.</a:t>
            </a:r>
            <a:endParaRPr lang="el-GR" sz="2400" dirty="0"/>
          </a:p>
          <a:p>
            <a:pPr marL="0"/>
            <a:endParaRPr lang="el-GR" sz="2400"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Ο λίβελος του αίματος : Ο </a:t>
            </a:r>
            <a:r>
              <a:rPr lang="el-GR" dirty="0" err="1"/>
              <a:t>Σίμονας</a:t>
            </a:r>
            <a:r>
              <a:rPr lang="el-GR" dirty="0"/>
              <a:t> του </a:t>
            </a:r>
            <a:r>
              <a:rPr lang="el-GR" dirty="0" err="1"/>
              <a:t>Τριδέντου</a:t>
            </a:r>
            <a:r>
              <a:rPr lang="el-GR" dirty="0"/>
              <a:t>, </a:t>
            </a:r>
            <a:r>
              <a:rPr lang="el-GR" dirty="0" smtClean="0"/>
              <a:t>1475 2</a:t>
            </a:r>
            <a:endParaRPr lang="el-GR" dirty="0"/>
          </a:p>
        </p:txBody>
      </p:sp>
    </p:spTree>
    <p:extLst>
      <p:ext uri="{BB962C8B-B14F-4D97-AF65-F5344CB8AC3E}">
        <p14:creationId xmlns:p14="http://schemas.microsoft.com/office/powerpoint/2010/main" val="41671101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4248472" cy="1832127"/>
          </a:xfrm>
        </p:spPr>
        <p:txBody>
          <a:bodyPr>
            <a:normAutofit lnSpcReduction="10000"/>
          </a:bodyPr>
          <a:lstStyle/>
          <a:p>
            <a:pPr marL="0">
              <a:lnSpc>
                <a:spcPct val="120000"/>
              </a:lnSpc>
              <a:spcBef>
                <a:spcPts val="0"/>
              </a:spcBef>
            </a:pPr>
            <a:r>
              <a:rPr lang="el-GR" sz="2400" dirty="0"/>
              <a:t>Στη διάρκεια της δίκης, οι Εβραίοι υποδεικνύουν τον Ελβετό </a:t>
            </a:r>
            <a:r>
              <a:rPr lang="el-GR" sz="2400" dirty="0" err="1"/>
              <a:t>Zanesus</a:t>
            </a:r>
            <a:r>
              <a:rPr lang="el-GR" sz="2400" dirty="0"/>
              <a:t>, ως πιθανό ένοχο της </a:t>
            </a:r>
            <a:r>
              <a:rPr lang="el-GR" sz="2400" dirty="0" smtClean="0"/>
              <a:t>παιδοκτονίας.</a:t>
            </a:r>
            <a:endParaRPr lang="el-GR" sz="2400" dirty="0"/>
          </a:p>
          <a:p>
            <a:pPr marL="0"/>
            <a:endParaRPr lang="el-GR" sz="2400" dirty="0"/>
          </a:p>
        </p:txBody>
      </p:sp>
      <p:pic>
        <p:nvPicPr>
          <p:cNvPr id="5" name="Εικόνα 4"/>
          <p:cNvPicPr>
            <a:picLocks noChangeAspect="1"/>
          </p:cNvPicPr>
          <p:nvPr/>
        </p:nvPicPr>
        <p:blipFill>
          <a:blip r:embed="rId3"/>
          <a:stretch>
            <a:fillRect/>
          </a:stretch>
        </p:blipFill>
        <p:spPr>
          <a:xfrm>
            <a:off x="4716016" y="1268760"/>
            <a:ext cx="4240638" cy="3830804"/>
          </a:xfrm>
          <a:prstGeom prst="rect">
            <a:avLst/>
          </a:prstGeom>
          <a:ln>
            <a:solidFill>
              <a:schemeClr val="tx1"/>
            </a:solidFill>
          </a:ln>
        </p:spPr>
      </p:pic>
      <p:sp>
        <p:nvSpPr>
          <p:cNvPr id="4" name="Θέση κειμένου 1"/>
          <p:cNvSpPr txBox="1">
            <a:spLocks/>
          </p:cNvSpPr>
          <p:nvPr/>
        </p:nvSpPr>
        <p:spPr>
          <a:xfrm>
            <a:off x="5957715" y="721593"/>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7.</a:t>
            </a:r>
            <a:endParaRPr lang="el-GR" sz="2800" dirty="0"/>
          </a:p>
          <a:p>
            <a:pPr marL="0" indent="0">
              <a:buNone/>
            </a:pPr>
            <a:endParaRPr lang="el-GR" sz="2800" dirty="0"/>
          </a:p>
        </p:txBody>
      </p:sp>
    </p:spTree>
    <p:extLst>
      <p:ext uri="{BB962C8B-B14F-4D97-AF65-F5344CB8AC3E}">
        <p14:creationId xmlns:p14="http://schemas.microsoft.com/office/powerpoint/2010/main" val="3299034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8640960" cy="4824536"/>
          </a:xfrm>
        </p:spPr>
        <p:txBody>
          <a:bodyPr>
            <a:normAutofit/>
          </a:bodyPr>
          <a:lstStyle/>
          <a:p>
            <a:pPr marL="0">
              <a:lnSpc>
                <a:spcPct val="120000"/>
              </a:lnSpc>
            </a:pPr>
            <a:r>
              <a:rPr lang="el-GR" sz="2400" dirty="0" smtClean="0"/>
              <a:t>1476</a:t>
            </a:r>
            <a:r>
              <a:rPr lang="el-GR" sz="2400" dirty="0"/>
              <a:t>: Οι καταγγελίες των βασανιστηρίων και δικονομικές ατασθαλίες οδηγούν τον Πάπα </a:t>
            </a:r>
            <a:r>
              <a:rPr lang="el-GR" sz="2400" dirty="0" err="1"/>
              <a:t>Σίξτο</a:t>
            </a:r>
            <a:r>
              <a:rPr lang="el-GR" sz="2400" dirty="0"/>
              <a:t> Δ΄ στην </a:t>
            </a:r>
            <a:r>
              <a:rPr lang="el-GR" sz="2400" dirty="0" smtClean="0"/>
              <a:t>αναψηλάφηση </a:t>
            </a:r>
            <a:r>
              <a:rPr lang="el-GR" sz="2400" dirty="0"/>
              <a:t>της δίκης, υπό άλλον επίσκοπο. Επιβεβαιώνεται ο εξαναγκασμός των θυμάτων σε ομολογία, επανέρχονται οι καταγγελίες εναντίον του </a:t>
            </a:r>
            <a:r>
              <a:rPr lang="el-GR" sz="2400" dirty="0" err="1"/>
              <a:t>Zanesus</a:t>
            </a:r>
            <a:r>
              <a:rPr lang="el-GR" sz="2400" dirty="0"/>
              <a:t>, τη φορά αυτή από χριστιανό μάρτυρα.</a:t>
            </a:r>
          </a:p>
          <a:p>
            <a:pPr marL="0">
              <a:lnSpc>
                <a:spcPct val="120000"/>
              </a:lnSpc>
            </a:pPr>
            <a:r>
              <a:rPr lang="el-GR" sz="2400" dirty="0"/>
              <a:t>1477-78: </a:t>
            </a:r>
            <a:r>
              <a:rPr lang="el-GR" sz="2400" dirty="0" smtClean="0"/>
              <a:t>Απόδοση </a:t>
            </a:r>
            <a:r>
              <a:rPr lang="el-GR" sz="2400" dirty="0"/>
              <a:t>ευθυνών στον επίσκοπο </a:t>
            </a:r>
            <a:r>
              <a:rPr lang="el-GR" sz="2400" dirty="0" err="1"/>
              <a:t>Hinderbach</a:t>
            </a:r>
            <a:r>
              <a:rPr lang="el-GR" sz="2400" dirty="0"/>
              <a:t>, αυστηρές συστάσεις Πάπα, όχι ακύρωση δίκης. Διαδόσεις για θαυματουργό δράση μικρού μάρτυρα, το </a:t>
            </a:r>
            <a:r>
              <a:rPr lang="el-GR" sz="2400" dirty="0" err="1"/>
              <a:t>Τριδέντο</a:t>
            </a:r>
            <a:r>
              <a:rPr lang="el-GR" sz="2400" dirty="0"/>
              <a:t> μεταβάλλεται σε εθνικό και αργότερα ευρωπαϊκό κέντρο προσκυνήματος. Αγιοποίηση μικρού </a:t>
            </a:r>
            <a:r>
              <a:rPr lang="el-GR" sz="2400" dirty="0" err="1"/>
              <a:t>Σίμονα</a:t>
            </a:r>
            <a:r>
              <a:rPr lang="el-GR" sz="2400" dirty="0"/>
              <a:t> από Αγία </a:t>
            </a:r>
            <a:r>
              <a:rPr lang="el-GR" sz="2400" dirty="0" smtClean="0"/>
              <a:t>Έδρα</a:t>
            </a:r>
            <a:r>
              <a:rPr lang="el-GR" sz="2400" dirty="0" smtClean="0"/>
              <a:t>.</a:t>
            </a:r>
            <a:endParaRPr lang="el-GR" sz="2400" dirty="0"/>
          </a:p>
        </p:txBody>
      </p:sp>
      <p:sp>
        <p:nvSpPr>
          <p:cNvPr id="4" name="Title 1"/>
          <p:cNvSpPr>
            <a:spLocks noGrp="1"/>
          </p:cNvSpPr>
          <p:nvPr>
            <p:ph type="title"/>
          </p:nvPr>
        </p:nvSpPr>
        <p:spPr>
          <a:xfrm>
            <a:off x="457200" y="274638"/>
            <a:ext cx="8229600" cy="1143000"/>
          </a:xfrm>
        </p:spPr>
        <p:txBody>
          <a:bodyPr>
            <a:normAutofit/>
          </a:bodyPr>
          <a:lstStyle/>
          <a:p>
            <a:r>
              <a:rPr lang="el-GR" dirty="0" smtClean="0"/>
              <a:t>Από το 1476…</a:t>
            </a:r>
            <a:endParaRPr lang="el-GR" dirty="0"/>
          </a:p>
        </p:txBody>
      </p:sp>
    </p:spTree>
    <p:extLst>
      <p:ext uri="{BB962C8B-B14F-4D97-AF65-F5344CB8AC3E}">
        <p14:creationId xmlns:p14="http://schemas.microsoft.com/office/powerpoint/2010/main" val="3987064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
            <a:ext cx="8229600" cy="1143000"/>
          </a:xfrm>
        </p:spPr>
        <p:txBody>
          <a:bodyPr>
            <a:normAutofit/>
          </a:bodyPr>
          <a:lstStyle/>
          <a:p>
            <a:r>
              <a:rPr lang="el-GR" sz="3600" dirty="0"/>
              <a:t>O </a:t>
            </a:r>
            <a:r>
              <a:rPr lang="el-GR" sz="3600" dirty="0" err="1"/>
              <a:t>Bernardino</a:t>
            </a:r>
            <a:r>
              <a:rPr lang="el-GR" sz="3600" dirty="0"/>
              <a:t> της Σιένα &amp; οι </a:t>
            </a:r>
            <a:r>
              <a:rPr lang="el-GR" sz="3600" dirty="0" smtClean="0"/>
              <a:t>Εβραίοι 1</a:t>
            </a:r>
            <a:endParaRPr lang="el-GR" sz="3600" dirty="0"/>
          </a:p>
        </p:txBody>
      </p:sp>
      <p:sp>
        <p:nvSpPr>
          <p:cNvPr id="3" name="Content Placeholder 2"/>
          <p:cNvSpPr>
            <a:spLocks noGrp="1"/>
          </p:cNvSpPr>
          <p:nvPr>
            <p:ph idx="1"/>
          </p:nvPr>
        </p:nvSpPr>
        <p:spPr>
          <a:xfrm>
            <a:off x="457200" y="1340768"/>
            <a:ext cx="8284308" cy="4248472"/>
          </a:xfrm>
        </p:spPr>
        <p:txBody>
          <a:bodyPr>
            <a:noAutofit/>
          </a:bodyPr>
          <a:lstStyle/>
          <a:p>
            <a:pPr marL="0" indent="0">
              <a:lnSpc>
                <a:spcPct val="120000"/>
              </a:lnSpc>
              <a:buNone/>
            </a:pPr>
            <a:r>
              <a:rPr lang="el-GR" sz="2400" dirty="0"/>
              <a:t>Κήρυγμα στην </a:t>
            </a:r>
            <a:r>
              <a:rPr lang="el-GR" sz="2400" dirty="0" err="1"/>
              <a:t>Padua</a:t>
            </a:r>
            <a:r>
              <a:rPr lang="el-GR" sz="2400" dirty="0"/>
              <a:t>, 1423:</a:t>
            </a:r>
          </a:p>
          <a:p>
            <a:pPr>
              <a:lnSpc>
                <a:spcPct val="120000"/>
              </a:lnSpc>
            </a:pPr>
            <a:r>
              <a:rPr lang="el-GR" sz="2400" dirty="0"/>
              <a:t>Είναι θανάσιμη αμαρτία να συντρώγεις και πίνεις με </a:t>
            </a:r>
            <a:r>
              <a:rPr lang="el-GR" sz="2400" dirty="0" smtClean="0"/>
              <a:t>Εβραίο.</a:t>
            </a:r>
            <a:endParaRPr lang="el-GR" sz="2400" dirty="0"/>
          </a:p>
          <a:p>
            <a:pPr>
              <a:lnSpc>
                <a:spcPct val="120000"/>
              </a:lnSpc>
            </a:pPr>
            <a:r>
              <a:rPr lang="el-GR" sz="2400" dirty="0"/>
              <a:t>Είναι θανάσιμη αμαρτία να ζητάς βοήθεια από Εβραίο γιατρό (</a:t>
            </a:r>
            <a:r>
              <a:rPr lang="el-GR" sz="2400" dirty="0" err="1"/>
              <a:t>Elias</a:t>
            </a:r>
            <a:r>
              <a:rPr lang="el-GR" sz="2400" dirty="0"/>
              <a:t> </a:t>
            </a:r>
            <a:r>
              <a:rPr lang="el-GR" sz="2400" dirty="0" err="1"/>
              <a:t>Sabbat</a:t>
            </a:r>
            <a:r>
              <a:rPr lang="el-GR" sz="2400" dirty="0"/>
              <a:t>, γιατρός Πάπα Μαρτίνου Ε΄</a:t>
            </a:r>
            <a:r>
              <a:rPr lang="el-GR" sz="2400" dirty="0" smtClean="0"/>
              <a:t>).</a:t>
            </a:r>
            <a:endParaRPr lang="el-GR" sz="2400" dirty="0"/>
          </a:p>
          <a:p>
            <a:pPr>
              <a:lnSpc>
                <a:spcPct val="120000"/>
              </a:lnSpc>
            </a:pPr>
            <a:r>
              <a:rPr lang="el-GR" sz="2400" dirty="0"/>
              <a:t>Οι χριστιανοί δεν πρέπει να λούζονται μαζί με τους </a:t>
            </a:r>
            <a:r>
              <a:rPr lang="el-GR" sz="2400" dirty="0" smtClean="0"/>
              <a:t>Εβραίους.</a:t>
            </a:r>
            <a:endParaRPr lang="el-GR" sz="2400" dirty="0"/>
          </a:p>
          <a:p>
            <a:pPr>
              <a:lnSpc>
                <a:spcPct val="120000"/>
              </a:lnSpc>
            </a:pPr>
            <a:r>
              <a:rPr lang="el-GR" sz="2400" dirty="0"/>
              <a:t>Οι Εβραίοι δεν πρέπει να χτίζουν νέες συναγωγές, ούτε και να επεκτείνουν τις </a:t>
            </a:r>
            <a:r>
              <a:rPr lang="el-GR" sz="2400" dirty="0" smtClean="0"/>
              <a:t>παλιότερες.</a:t>
            </a:r>
            <a:endParaRPr lang="el-GR" sz="2400" dirty="0"/>
          </a:p>
          <a:p>
            <a:pPr>
              <a:lnSpc>
                <a:spcPct val="120000"/>
              </a:lnSpc>
            </a:pPr>
            <a:r>
              <a:rPr lang="el-GR" sz="2400" dirty="0"/>
              <a:t>Στη  διάρκεια της Μεγάλης Εβδομάδας, περιορισμός στην κυκλοφορία των </a:t>
            </a:r>
            <a:r>
              <a:rPr lang="el-GR" sz="2400" dirty="0" smtClean="0"/>
              <a:t>Εβραίων.</a:t>
            </a:r>
            <a:endParaRPr lang="el-GR" sz="2400" dirty="0"/>
          </a:p>
        </p:txBody>
      </p:sp>
    </p:spTree>
    <p:extLst>
      <p:ext uri="{BB962C8B-B14F-4D97-AF65-F5344CB8AC3E}">
        <p14:creationId xmlns:p14="http://schemas.microsoft.com/office/powerpoint/2010/main" val="703597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E</a:t>
            </a:r>
            <a:r>
              <a:rPr lang="el-GR" dirty="0" err="1"/>
              <a:t>παναστατικοποίηση</a:t>
            </a:r>
            <a:r>
              <a:rPr lang="el-GR" dirty="0"/>
              <a:t> αντισημιτικής </a:t>
            </a:r>
            <a:r>
              <a:rPr lang="el-GR" dirty="0" smtClean="0"/>
              <a:t>προπαγάνδας 1</a:t>
            </a:r>
            <a:endParaRPr lang="el-GR" dirty="0"/>
          </a:p>
        </p:txBody>
      </p:sp>
      <p:sp>
        <p:nvSpPr>
          <p:cNvPr id="3" name="Content Placeholder 2"/>
          <p:cNvSpPr>
            <a:spLocks noGrp="1"/>
          </p:cNvSpPr>
          <p:nvPr>
            <p:ph idx="1"/>
          </p:nvPr>
        </p:nvSpPr>
        <p:spPr>
          <a:xfrm>
            <a:off x="457200" y="1916832"/>
            <a:ext cx="8229600" cy="3816424"/>
          </a:xfrm>
        </p:spPr>
        <p:txBody>
          <a:bodyPr>
            <a:normAutofit/>
          </a:bodyPr>
          <a:lstStyle/>
          <a:p>
            <a:pPr marL="0">
              <a:lnSpc>
                <a:spcPct val="120000"/>
              </a:lnSpc>
            </a:pPr>
            <a:r>
              <a:rPr lang="el-GR" sz="2400" dirty="0"/>
              <a:t>Βόρεια Ιταλία, εμπορικό σταυροδρόμι </a:t>
            </a:r>
            <a:r>
              <a:rPr lang="el-GR" sz="2400" dirty="0" smtClean="0"/>
              <a:t>χερσονήσου </a:t>
            </a:r>
            <a:r>
              <a:rPr lang="el-GR" sz="2400" dirty="0"/>
              <a:t>με νότιες γερμανικές πόλεις. Εκατοντάδες Γερμανοί φοιτούν στα πανεπιστήμια της </a:t>
            </a:r>
            <a:r>
              <a:rPr lang="el-GR" sz="2400" dirty="0" err="1"/>
              <a:t>Mantua</a:t>
            </a:r>
            <a:r>
              <a:rPr lang="el-GR" sz="2400" dirty="0"/>
              <a:t> και Βενετίας. Πλήθος εκδότες και βιβλιοπώλες από τη Γερμανία συρρέουν στη Βενετία. Εκτεταμένο δίκτυο διακίνησης ανθρώπων, αγαθών και πληροφοριών.</a:t>
            </a:r>
          </a:p>
          <a:p>
            <a:pPr marL="0">
              <a:lnSpc>
                <a:spcPct val="120000"/>
              </a:lnSpc>
            </a:pPr>
            <a:r>
              <a:rPr lang="el-GR" sz="2400" dirty="0"/>
              <a:t>Ραγδαία εξάπλωση των νέων του </a:t>
            </a:r>
            <a:r>
              <a:rPr lang="el-GR" sz="2400" dirty="0" err="1" smtClean="0"/>
              <a:t>Τριδέντου</a:t>
            </a:r>
            <a:r>
              <a:rPr lang="el-GR" sz="2400" dirty="0"/>
              <a:t>.</a:t>
            </a:r>
          </a:p>
        </p:txBody>
      </p:sp>
    </p:spTree>
    <p:extLst>
      <p:ext uri="{BB962C8B-B14F-4D97-AF65-F5344CB8AC3E}">
        <p14:creationId xmlns:p14="http://schemas.microsoft.com/office/powerpoint/2010/main" val="28365331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800" y="1916832"/>
            <a:ext cx="8229600" cy="3384376"/>
          </a:xfrm>
        </p:spPr>
        <p:txBody>
          <a:bodyPr>
            <a:normAutofit/>
          </a:bodyPr>
          <a:lstStyle/>
          <a:p>
            <a:pPr marL="0">
              <a:lnSpc>
                <a:spcPct val="120000"/>
              </a:lnSpc>
            </a:pPr>
            <a:r>
              <a:rPr lang="el-GR" sz="2400" dirty="0" smtClean="0"/>
              <a:t>Πρώτη </a:t>
            </a:r>
            <a:r>
              <a:rPr lang="el-GR" sz="2400" dirty="0"/>
              <a:t>απόδοση στα γερμανικά, </a:t>
            </a:r>
            <a:r>
              <a:rPr lang="el-GR" sz="2400" dirty="0" err="1"/>
              <a:t>Matthaus</a:t>
            </a:r>
            <a:r>
              <a:rPr lang="el-GR" sz="2400" dirty="0"/>
              <a:t> </a:t>
            </a:r>
            <a:r>
              <a:rPr lang="el-GR" sz="2400" dirty="0" err="1"/>
              <a:t>Kunig</a:t>
            </a:r>
            <a:r>
              <a:rPr lang="el-GR" sz="2400" dirty="0"/>
              <a:t>, Η Θυσία του </a:t>
            </a:r>
            <a:r>
              <a:rPr lang="el-GR" sz="2400" dirty="0" err="1"/>
              <a:t>Σίμονα</a:t>
            </a:r>
            <a:r>
              <a:rPr lang="el-GR" sz="2400" dirty="0"/>
              <a:t>. Επανάληψη του εγκλήματος της σταύρωσης, λεπτομερής περιγραφή «αποστράγγισης αίματος» </a:t>
            </a:r>
            <a:r>
              <a:rPr lang="el-GR" sz="2400" dirty="0" err="1"/>
              <a:t>Σίμονα</a:t>
            </a:r>
            <a:r>
              <a:rPr lang="el-GR" sz="2400" dirty="0"/>
              <a:t>, εξύμνηση στάσης </a:t>
            </a:r>
            <a:r>
              <a:rPr lang="el-GR" sz="2400" dirty="0" smtClean="0"/>
              <a:t>αρχών.</a:t>
            </a:r>
            <a:endParaRPr lang="el-GR" sz="2400" dirty="0"/>
          </a:p>
          <a:p>
            <a:pPr marL="0">
              <a:lnSpc>
                <a:spcPct val="120000"/>
              </a:lnSpc>
            </a:pPr>
            <a:r>
              <a:rPr lang="el-GR" sz="2400" dirty="0"/>
              <a:t>Την ιστορία του </a:t>
            </a:r>
            <a:r>
              <a:rPr lang="el-GR" sz="2400" dirty="0" err="1"/>
              <a:t>Kunig</a:t>
            </a:r>
            <a:r>
              <a:rPr lang="el-GR" sz="2400" dirty="0"/>
              <a:t> και «περιγραφές αυτοπτών» μεταφέρουν στα γερμανικά εδάφη φοιτητές, εμπορευόμενοι και κληρικοί.</a:t>
            </a:r>
          </a:p>
          <a:p>
            <a:pPr marL="0"/>
            <a:endParaRPr lang="el-GR" sz="2400" dirty="0"/>
          </a:p>
        </p:txBody>
      </p:sp>
      <p:sp>
        <p:nvSpPr>
          <p:cNvPr id="4" name="Title 1"/>
          <p:cNvSpPr>
            <a:spLocks noGrp="1"/>
          </p:cNvSpPr>
          <p:nvPr>
            <p:ph type="title"/>
          </p:nvPr>
        </p:nvSpPr>
        <p:spPr>
          <a:xfrm>
            <a:off x="457200" y="274638"/>
            <a:ext cx="8229600" cy="1143000"/>
          </a:xfrm>
        </p:spPr>
        <p:txBody>
          <a:bodyPr>
            <a:normAutofit fontScale="90000"/>
          </a:bodyPr>
          <a:lstStyle/>
          <a:p>
            <a:r>
              <a:rPr lang="fr-FR" dirty="0"/>
              <a:t>E</a:t>
            </a:r>
            <a:r>
              <a:rPr lang="el-GR" dirty="0" err="1"/>
              <a:t>παναστατικοποίηση</a:t>
            </a:r>
            <a:r>
              <a:rPr lang="el-GR" dirty="0"/>
              <a:t> αντισημιτικής </a:t>
            </a:r>
            <a:r>
              <a:rPr lang="el-GR" dirty="0" smtClean="0"/>
              <a:t>προπαγάνδας 2</a:t>
            </a:r>
            <a:endParaRPr lang="el-GR" dirty="0"/>
          </a:p>
        </p:txBody>
      </p:sp>
    </p:spTree>
    <p:extLst>
      <p:ext uri="{BB962C8B-B14F-4D97-AF65-F5344CB8AC3E}">
        <p14:creationId xmlns:p14="http://schemas.microsoft.com/office/powerpoint/2010/main" val="18560189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27373"/>
            <a:ext cx="8229600" cy="4525963"/>
          </a:xfrm>
        </p:spPr>
        <p:txBody>
          <a:bodyPr>
            <a:normAutofit lnSpcReduction="10000"/>
          </a:bodyPr>
          <a:lstStyle/>
          <a:p>
            <a:pPr marL="0">
              <a:lnSpc>
                <a:spcPct val="120000"/>
              </a:lnSpc>
            </a:pPr>
            <a:r>
              <a:rPr lang="el-GR" sz="2400" dirty="0"/>
              <a:t>Πολιτική προπαγάνδα. </a:t>
            </a:r>
            <a:r>
              <a:rPr lang="el-GR" sz="2400" dirty="0" err="1"/>
              <a:t>Matthias</a:t>
            </a:r>
            <a:r>
              <a:rPr lang="el-GR" sz="2400" dirty="0"/>
              <a:t> </a:t>
            </a:r>
            <a:r>
              <a:rPr lang="el-GR" sz="2400" dirty="0" err="1"/>
              <a:t>von</a:t>
            </a:r>
            <a:r>
              <a:rPr lang="el-GR" sz="2400" dirty="0"/>
              <a:t> </a:t>
            </a:r>
            <a:r>
              <a:rPr lang="el-GR" sz="2400" dirty="0" err="1"/>
              <a:t>Kemnat</a:t>
            </a:r>
            <a:r>
              <a:rPr lang="el-GR" sz="2400" dirty="0"/>
              <a:t>, Χρονικό ηγεμονίας Φρειδερίκου Ι του </a:t>
            </a:r>
            <a:r>
              <a:rPr lang="el-GR" sz="2400" dirty="0" err="1"/>
              <a:t>Παλατινάτου</a:t>
            </a:r>
            <a:r>
              <a:rPr lang="el-GR" sz="2400" dirty="0"/>
              <a:t>: Η εβραϊκή απειλή πρέπει να παραδειγματίσει του Ευρωπαίους ηγεμόνες και ιδιαίτερα τον αυτοκράτορα Φρειδερίκο ΙΙΙ, «προστάτη των Εβραίων</a:t>
            </a:r>
            <a:r>
              <a:rPr lang="el-GR" sz="2400" dirty="0" smtClean="0"/>
              <a:t>».</a:t>
            </a:r>
            <a:endParaRPr lang="el-GR" sz="2400" dirty="0"/>
          </a:p>
          <a:p>
            <a:pPr marL="0">
              <a:lnSpc>
                <a:spcPct val="120000"/>
              </a:lnSpc>
            </a:pPr>
            <a:r>
              <a:rPr lang="el-GR" sz="2400" dirty="0"/>
              <a:t>Διάδοση ιστορίας </a:t>
            </a:r>
            <a:r>
              <a:rPr lang="el-GR" sz="2400" dirty="0" err="1"/>
              <a:t>Τριδέντου</a:t>
            </a:r>
            <a:r>
              <a:rPr lang="el-GR" sz="2400" dirty="0"/>
              <a:t>: Έντυπα κείμενα, απεικονίσεις, προφορικά κανάλια μετάδοσης. Οι αστικές κοινότητες της Γερμανίας βλέπουν στην ιστορία του </a:t>
            </a:r>
            <a:r>
              <a:rPr lang="el-GR" sz="2400" dirty="0" err="1"/>
              <a:t>Σίμονα</a:t>
            </a:r>
            <a:r>
              <a:rPr lang="el-GR" sz="2400" dirty="0"/>
              <a:t> την επιβεβαίωση της δαιμονικής φύσης και της διαρκούς απειλής των «ξένων» Εβραίων και απαιτούν την εξόντωση ή τον εκτοπισμό </a:t>
            </a:r>
            <a:r>
              <a:rPr lang="el-GR" sz="2400" dirty="0" smtClean="0"/>
              <a:t>τους.</a:t>
            </a:r>
            <a:endParaRPr lang="el-GR" sz="2400" dirty="0"/>
          </a:p>
          <a:p>
            <a:pPr marL="0"/>
            <a:endParaRPr lang="el-GR" sz="2400" dirty="0"/>
          </a:p>
        </p:txBody>
      </p:sp>
      <p:sp>
        <p:nvSpPr>
          <p:cNvPr id="4" name="Title 1"/>
          <p:cNvSpPr>
            <a:spLocks noGrp="1"/>
          </p:cNvSpPr>
          <p:nvPr>
            <p:ph type="title"/>
          </p:nvPr>
        </p:nvSpPr>
        <p:spPr>
          <a:xfrm>
            <a:off x="457200" y="274638"/>
            <a:ext cx="8229600" cy="1143000"/>
          </a:xfrm>
        </p:spPr>
        <p:txBody>
          <a:bodyPr>
            <a:normAutofit fontScale="90000"/>
          </a:bodyPr>
          <a:lstStyle/>
          <a:p>
            <a:r>
              <a:rPr lang="fr-FR" dirty="0"/>
              <a:t>E</a:t>
            </a:r>
            <a:r>
              <a:rPr lang="el-GR" dirty="0" err="1"/>
              <a:t>παναστατικοποίηση</a:t>
            </a:r>
            <a:r>
              <a:rPr lang="el-GR" dirty="0"/>
              <a:t> αντισημιτικής </a:t>
            </a:r>
            <a:r>
              <a:rPr lang="el-GR" dirty="0" smtClean="0"/>
              <a:t>προπαγάνδας 3</a:t>
            </a:r>
            <a:endParaRPr lang="el-GR" dirty="0"/>
          </a:p>
        </p:txBody>
      </p:sp>
    </p:spTree>
    <p:extLst>
      <p:ext uri="{BB962C8B-B14F-4D97-AF65-F5344CB8AC3E}">
        <p14:creationId xmlns:p14="http://schemas.microsoft.com/office/powerpoint/2010/main" val="23251264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139" y="1916832"/>
            <a:ext cx="8229600" cy="2448272"/>
          </a:xfrm>
        </p:spPr>
        <p:txBody>
          <a:bodyPr>
            <a:normAutofit/>
          </a:bodyPr>
          <a:lstStyle/>
          <a:p>
            <a:pPr marL="0">
              <a:lnSpc>
                <a:spcPct val="120000"/>
              </a:lnSpc>
              <a:spcBef>
                <a:spcPts val="0"/>
              </a:spcBef>
            </a:pPr>
            <a:r>
              <a:rPr lang="el-GR" sz="2400" dirty="0" err="1" smtClean="0"/>
              <a:t>Hartmann</a:t>
            </a:r>
            <a:r>
              <a:rPr lang="el-GR" sz="2400" dirty="0" smtClean="0"/>
              <a:t> </a:t>
            </a:r>
            <a:r>
              <a:rPr lang="el-GR" sz="2400" dirty="0" err="1"/>
              <a:t>Schedel</a:t>
            </a:r>
            <a:r>
              <a:rPr lang="el-GR" sz="2400" dirty="0"/>
              <a:t>, </a:t>
            </a:r>
            <a:r>
              <a:rPr lang="el-GR" sz="2400" dirty="0" err="1"/>
              <a:t>Xρονικό</a:t>
            </a:r>
            <a:r>
              <a:rPr lang="el-GR" sz="2400" dirty="0"/>
              <a:t> της Νυρεμβέργης (1493): εκδίδεται από τον </a:t>
            </a:r>
            <a:r>
              <a:rPr lang="el-GR" sz="2400" dirty="0" err="1"/>
              <a:t>Anton</a:t>
            </a:r>
            <a:r>
              <a:rPr lang="el-GR" sz="2400" dirty="0"/>
              <a:t> </a:t>
            </a:r>
            <a:r>
              <a:rPr lang="el-GR" sz="2400" dirty="0" err="1"/>
              <a:t>Koberger</a:t>
            </a:r>
            <a:r>
              <a:rPr lang="el-GR" sz="2400" dirty="0"/>
              <a:t>, μεγαλύτερο τυπογράφο της Νυρεμβέργης, κοσμείται με 2.165 ξυλογραφίες από το εργαστήριο των </a:t>
            </a:r>
            <a:r>
              <a:rPr lang="el-GR" sz="2400" dirty="0" err="1"/>
              <a:t>Michael</a:t>
            </a:r>
            <a:r>
              <a:rPr lang="el-GR" sz="2400" dirty="0"/>
              <a:t> </a:t>
            </a:r>
            <a:r>
              <a:rPr lang="el-GR" sz="2400" dirty="0" err="1"/>
              <a:t>Wohlgenut</a:t>
            </a:r>
            <a:r>
              <a:rPr lang="el-GR" sz="2400" dirty="0"/>
              <a:t> και </a:t>
            </a:r>
            <a:r>
              <a:rPr lang="el-GR" sz="2400" dirty="0" err="1"/>
              <a:t>Wilhelm</a:t>
            </a:r>
            <a:r>
              <a:rPr lang="el-GR" sz="2400" dirty="0"/>
              <a:t> </a:t>
            </a:r>
            <a:r>
              <a:rPr lang="el-GR" sz="2400" dirty="0" err="1"/>
              <a:t>Pleydenwurff</a:t>
            </a:r>
            <a:r>
              <a:rPr lang="el-GR" sz="2400" dirty="0"/>
              <a:t>, όπου μαθητεύει ο νεαρός </a:t>
            </a:r>
            <a:r>
              <a:rPr lang="el-GR" sz="2400" dirty="0" err="1" smtClean="0"/>
              <a:t>Durer</a:t>
            </a:r>
            <a:r>
              <a:rPr lang="el-GR" sz="2400" dirty="0" smtClean="0"/>
              <a:t>.</a:t>
            </a:r>
            <a:endParaRPr lang="el-GR" sz="2400" dirty="0"/>
          </a:p>
          <a:p>
            <a:pPr marL="0"/>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fr-FR" dirty="0"/>
              <a:t>E</a:t>
            </a:r>
            <a:r>
              <a:rPr lang="el-GR" dirty="0" err="1"/>
              <a:t>παναστατικοποίηση</a:t>
            </a:r>
            <a:r>
              <a:rPr lang="el-GR" dirty="0"/>
              <a:t> αντισημιτικής </a:t>
            </a:r>
            <a:r>
              <a:rPr lang="el-GR" dirty="0" smtClean="0"/>
              <a:t>προπαγάνδας 4</a:t>
            </a:r>
            <a:endParaRPr lang="el-GR" dirty="0"/>
          </a:p>
        </p:txBody>
      </p:sp>
    </p:spTree>
    <p:extLst>
      <p:ext uri="{BB962C8B-B14F-4D97-AF65-F5344CB8AC3E}">
        <p14:creationId xmlns:p14="http://schemas.microsoft.com/office/powerpoint/2010/main" val="10307739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Σκοποί  ενότητας </a:t>
            </a:r>
            <a:r>
              <a:rPr lang="el-GR" dirty="0" err="1" smtClean="0"/>
              <a:t>Iστορία</a:t>
            </a:r>
            <a:r>
              <a:rPr lang="el-GR" dirty="0" smtClean="0"/>
              <a:t> </a:t>
            </a:r>
            <a:r>
              <a:rPr lang="el-GR" dirty="0"/>
              <a:t>του κόσμου, από τη δημιουργία ως το </a:t>
            </a:r>
            <a:r>
              <a:rPr lang="el-GR" dirty="0" smtClean="0"/>
              <a:t>1493</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marL="0">
              <a:lnSpc>
                <a:spcPct val="120000"/>
              </a:lnSpc>
            </a:pPr>
            <a:r>
              <a:rPr lang="el-GR" sz="2400" dirty="0"/>
              <a:t>Ιερή ιστορία: βιβλικό έπος, ιστορία </a:t>
            </a:r>
            <a:r>
              <a:rPr lang="el-GR" sz="2400" dirty="0" smtClean="0"/>
              <a:t>Εκκλησίας.</a:t>
            </a:r>
            <a:endParaRPr lang="el-GR" sz="2400" dirty="0"/>
          </a:p>
          <a:p>
            <a:pPr marL="0">
              <a:lnSpc>
                <a:spcPct val="120000"/>
              </a:lnSpc>
            </a:pPr>
            <a:r>
              <a:rPr lang="el-GR" sz="2400" dirty="0"/>
              <a:t>Κοσμική ιστορία: άνοδος/πτώση βασιλέων, έμφαση στην Αγία Ρωμαϊκή </a:t>
            </a:r>
            <a:r>
              <a:rPr lang="el-GR" sz="2400" dirty="0" smtClean="0"/>
              <a:t>Αυτοκρατορία.</a:t>
            </a:r>
            <a:endParaRPr lang="el-GR" sz="2400" dirty="0"/>
          </a:p>
          <a:p>
            <a:pPr marL="0">
              <a:lnSpc>
                <a:spcPct val="120000"/>
              </a:lnSpc>
            </a:pPr>
            <a:r>
              <a:rPr lang="el-GR" sz="2400" dirty="0"/>
              <a:t>Ιστορία φυσικών διαταραχών: θεομηνίες, υπερφυσικά </a:t>
            </a:r>
            <a:r>
              <a:rPr lang="el-GR" sz="2400" dirty="0" smtClean="0"/>
              <a:t>φαινόμενα.</a:t>
            </a:r>
            <a:endParaRPr lang="el-GR" sz="2400" dirty="0"/>
          </a:p>
          <a:p>
            <a:pPr marL="0">
              <a:lnSpc>
                <a:spcPct val="120000"/>
              </a:lnSpc>
            </a:pPr>
            <a:r>
              <a:rPr lang="el-GR" sz="2400" dirty="0"/>
              <a:t>Ιστορία ανθρώπινων τερατουργημάτων: διαρκή εγκλήματα Εβραίων, μάγων και αιρεσιαρχών κατά της χριστιανοσύνης. Αναφέρονται τόσο οι προηγούμενοι διωγμοί όσο και τα «εγκλήματα» των </a:t>
            </a:r>
            <a:r>
              <a:rPr lang="el-GR" sz="2400" dirty="0" smtClean="0"/>
              <a:t>Εβραίων.</a:t>
            </a:r>
            <a:endParaRPr lang="el-GR" sz="2400" dirty="0"/>
          </a:p>
          <a:p>
            <a:pPr marL="0"/>
            <a:endParaRPr lang="el-GR" sz="2400" dirty="0"/>
          </a:p>
        </p:txBody>
      </p:sp>
    </p:spTree>
    <p:extLst>
      <p:ext uri="{BB962C8B-B14F-4D97-AF65-F5344CB8AC3E}">
        <p14:creationId xmlns:p14="http://schemas.microsoft.com/office/powerpoint/2010/main" val="2416978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Σκοποί  </a:t>
            </a:r>
            <a:r>
              <a:rPr lang="el-GR" dirty="0" smtClean="0"/>
              <a:t>ενότητας</a:t>
            </a:r>
            <a:r>
              <a:rPr lang="en-US" dirty="0" smtClean="0"/>
              <a:t> </a:t>
            </a:r>
            <a:r>
              <a:rPr lang="el-GR" dirty="0" err="1" smtClean="0"/>
              <a:t>Iστορία</a:t>
            </a:r>
            <a:r>
              <a:rPr lang="el-GR" dirty="0" smtClean="0"/>
              <a:t> </a:t>
            </a:r>
            <a:r>
              <a:rPr lang="el-GR" dirty="0"/>
              <a:t>του κόσμου, από τη δημιουργία ως το </a:t>
            </a:r>
            <a:r>
              <a:rPr lang="el-GR" dirty="0" smtClean="0"/>
              <a:t>1493</a:t>
            </a:r>
            <a:endParaRPr lang="el-GR" dirty="0"/>
          </a:p>
        </p:txBody>
      </p:sp>
      <p:sp>
        <p:nvSpPr>
          <p:cNvPr id="3" name="Content Placeholder 2"/>
          <p:cNvSpPr>
            <a:spLocks noGrp="1"/>
          </p:cNvSpPr>
          <p:nvPr>
            <p:ph idx="1"/>
          </p:nvPr>
        </p:nvSpPr>
        <p:spPr>
          <a:xfrm>
            <a:off x="464156" y="1711349"/>
            <a:ext cx="8229600" cy="4525963"/>
          </a:xfrm>
        </p:spPr>
        <p:txBody>
          <a:bodyPr>
            <a:normAutofit/>
          </a:bodyPr>
          <a:lstStyle/>
          <a:p>
            <a:pPr marL="0">
              <a:lnSpc>
                <a:spcPct val="120000"/>
              </a:lnSpc>
            </a:pPr>
            <a:r>
              <a:rPr lang="el-GR" sz="2400" dirty="0" smtClean="0"/>
              <a:t>Ιστορία </a:t>
            </a:r>
            <a:r>
              <a:rPr lang="el-GR" sz="2400" dirty="0" err="1"/>
              <a:t>Σίμονα</a:t>
            </a:r>
            <a:r>
              <a:rPr lang="el-GR" sz="2400" dirty="0"/>
              <a:t> </a:t>
            </a:r>
            <a:r>
              <a:rPr lang="el-GR" sz="2400" dirty="0" err="1"/>
              <a:t>Τριδέντου</a:t>
            </a:r>
            <a:r>
              <a:rPr lang="el-GR" sz="2400" dirty="0"/>
              <a:t>, ιδιαίτερη θέση, με </a:t>
            </a:r>
            <a:r>
              <a:rPr lang="el-GR" sz="2400" dirty="0" smtClean="0"/>
              <a:t>εικονογράφηση.</a:t>
            </a:r>
            <a:endParaRPr lang="el-GR" sz="2400" dirty="0"/>
          </a:p>
          <a:p>
            <a:pPr marL="0">
              <a:lnSpc>
                <a:spcPct val="120000"/>
              </a:lnSpc>
            </a:pPr>
            <a:r>
              <a:rPr lang="el-GR" sz="2400" dirty="0"/>
              <a:t>1.500 αντίτυπα στα λατινικά, 1.000 στα γερμανικά, αποκλειστικά για χρήση </a:t>
            </a:r>
            <a:r>
              <a:rPr lang="el-GR" sz="2400" dirty="0" smtClean="0"/>
              <a:t>ελίτ.</a:t>
            </a:r>
            <a:endParaRPr lang="el-GR" sz="2400" dirty="0"/>
          </a:p>
          <a:p>
            <a:pPr marL="0">
              <a:lnSpc>
                <a:spcPct val="120000"/>
              </a:lnSpc>
            </a:pPr>
            <a:r>
              <a:rPr lang="el-GR" sz="2400" dirty="0"/>
              <a:t>1496, </a:t>
            </a:r>
            <a:r>
              <a:rPr lang="el-GR" sz="2400" dirty="0" err="1"/>
              <a:t>Αυγούστα</a:t>
            </a:r>
            <a:r>
              <a:rPr lang="el-GR" sz="2400" dirty="0"/>
              <a:t>, </a:t>
            </a:r>
            <a:r>
              <a:rPr lang="el-GR" sz="2400" dirty="0" err="1"/>
              <a:t>Johan</a:t>
            </a:r>
            <a:r>
              <a:rPr lang="el-GR" sz="2400" dirty="0"/>
              <a:t> </a:t>
            </a:r>
            <a:r>
              <a:rPr lang="el-GR" sz="2400" dirty="0" err="1"/>
              <a:t>Schönsberger</a:t>
            </a:r>
            <a:r>
              <a:rPr lang="el-GR" sz="2400" dirty="0"/>
              <a:t>, φθηνή, πειρατική έκδοση του έργου. Κατακτά τις αγορές της Πράγας, Βιέννης, Βουδαπέστης, Μονάχου, </a:t>
            </a:r>
            <a:r>
              <a:rPr lang="el-GR" sz="2400" dirty="0" smtClean="0"/>
              <a:t>Παρισιού.</a:t>
            </a:r>
            <a:endParaRPr lang="el-GR" sz="2400" dirty="0"/>
          </a:p>
          <a:p>
            <a:pPr marL="0"/>
            <a:endParaRPr lang="el-GR" dirty="0"/>
          </a:p>
        </p:txBody>
      </p:sp>
    </p:spTree>
    <p:extLst>
      <p:ext uri="{BB962C8B-B14F-4D97-AF65-F5344CB8AC3E}">
        <p14:creationId xmlns:p14="http://schemas.microsoft.com/office/powerpoint/2010/main" val="2517191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τελετουργική παιδοκτονία του </a:t>
            </a:r>
            <a:r>
              <a:rPr lang="el-GR" dirty="0" err="1"/>
              <a:t>Τριδέντου</a:t>
            </a:r>
            <a:r>
              <a:rPr lang="el-GR" dirty="0"/>
              <a:t> καθίσταται μέρος της δυτικής κουλτούρας</a:t>
            </a:r>
          </a:p>
        </p:txBody>
      </p:sp>
      <p:pic>
        <p:nvPicPr>
          <p:cNvPr id="4" name="Θέση περιεχομένου 3"/>
          <p:cNvPicPr>
            <a:picLocks noGrp="1" noChangeAspect="1"/>
          </p:cNvPicPr>
          <p:nvPr>
            <p:ph idx="1"/>
          </p:nvPr>
        </p:nvPicPr>
        <p:blipFill>
          <a:blip r:embed="rId3"/>
          <a:stretch>
            <a:fillRect/>
          </a:stretch>
        </p:blipFill>
        <p:spPr>
          <a:xfrm>
            <a:off x="1556953" y="2564904"/>
            <a:ext cx="6030093" cy="3661866"/>
          </a:xfrm>
          <a:prstGeom prst="rect">
            <a:avLst/>
          </a:prstGeom>
          <a:ln>
            <a:solidFill>
              <a:schemeClr val="tx1"/>
            </a:solidFill>
          </a:ln>
        </p:spPr>
      </p:pic>
      <p:sp>
        <p:nvSpPr>
          <p:cNvPr id="5" name="Θέση κειμένου 1"/>
          <p:cNvSpPr txBox="1">
            <a:spLocks/>
          </p:cNvSpPr>
          <p:nvPr/>
        </p:nvSpPr>
        <p:spPr>
          <a:xfrm>
            <a:off x="3693379" y="2002095"/>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8.</a:t>
            </a:r>
            <a:endParaRPr lang="el-GR" sz="2800" dirty="0"/>
          </a:p>
          <a:p>
            <a:pPr marL="0" indent="0">
              <a:buNone/>
            </a:pPr>
            <a:endParaRPr lang="el-GR" sz="2800" dirty="0"/>
          </a:p>
        </p:txBody>
      </p:sp>
    </p:spTree>
    <p:extLst>
      <p:ext uri="{BB962C8B-B14F-4D97-AF65-F5344CB8AC3E}">
        <p14:creationId xmlns:p14="http://schemas.microsoft.com/office/powerpoint/2010/main" val="732929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Εξοντώνοντας τους δαιμονικούς Εβραίους, Μεσαίωνας</a:t>
            </a:r>
          </a:p>
        </p:txBody>
      </p:sp>
      <p:pic>
        <p:nvPicPr>
          <p:cNvPr id="4" name="Θέση περιεχομένου 3"/>
          <p:cNvPicPr>
            <a:picLocks noGrp="1" noChangeAspect="1"/>
          </p:cNvPicPr>
          <p:nvPr>
            <p:ph idx="1"/>
          </p:nvPr>
        </p:nvPicPr>
        <p:blipFill>
          <a:blip r:embed="rId3"/>
          <a:stretch>
            <a:fillRect/>
          </a:stretch>
        </p:blipFill>
        <p:spPr>
          <a:xfrm>
            <a:off x="2519009" y="2276872"/>
            <a:ext cx="4105982" cy="3661866"/>
          </a:xfrm>
          <a:prstGeom prst="rect">
            <a:avLst/>
          </a:prstGeom>
          <a:ln>
            <a:solidFill>
              <a:schemeClr val="tx1"/>
            </a:solidFill>
          </a:ln>
        </p:spPr>
      </p:pic>
      <p:sp>
        <p:nvSpPr>
          <p:cNvPr id="5" name="Θέση κειμένου 1"/>
          <p:cNvSpPr txBox="1">
            <a:spLocks/>
          </p:cNvSpPr>
          <p:nvPr/>
        </p:nvSpPr>
        <p:spPr>
          <a:xfrm>
            <a:off x="3693380" y="1729705"/>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9.</a:t>
            </a:r>
            <a:endParaRPr lang="el-GR" sz="2800" dirty="0"/>
          </a:p>
          <a:p>
            <a:pPr marL="0" indent="0">
              <a:buNone/>
            </a:pPr>
            <a:endParaRPr lang="el-GR" sz="2800" dirty="0"/>
          </a:p>
        </p:txBody>
      </p:sp>
    </p:spTree>
    <p:extLst>
      <p:ext uri="{BB962C8B-B14F-4D97-AF65-F5344CB8AC3E}">
        <p14:creationId xmlns:p14="http://schemas.microsoft.com/office/powerpoint/2010/main" val="37378760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t>Τελετουργική ακύρωση της χριστιανικής θρησκείας. Οι Εβραίοι βεβηλώνουν την </a:t>
            </a:r>
            <a:r>
              <a:rPr lang="el-GR" sz="3200" dirty="0" err="1"/>
              <a:t>όστια</a:t>
            </a:r>
            <a:endParaRPr lang="el-GR" sz="3200" dirty="0"/>
          </a:p>
        </p:txBody>
      </p:sp>
      <p:pic>
        <p:nvPicPr>
          <p:cNvPr id="4" name="Θέση περιεχομένου 3"/>
          <p:cNvPicPr>
            <a:picLocks noGrp="1" noChangeAspect="1"/>
          </p:cNvPicPr>
          <p:nvPr>
            <p:ph idx="1"/>
          </p:nvPr>
        </p:nvPicPr>
        <p:blipFill>
          <a:blip r:embed="rId3"/>
          <a:stretch>
            <a:fillRect/>
          </a:stretch>
        </p:blipFill>
        <p:spPr>
          <a:xfrm>
            <a:off x="2483768" y="2420888"/>
            <a:ext cx="4084407" cy="3868966"/>
          </a:xfrm>
          <a:prstGeom prst="rect">
            <a:avLst/>
          </a:prstGeom>
          <a:ln>
            <a:solidFill>
              <a:schemeClr val="tx1"/>
            </a:solidFill>
          </a:ln>
        </p:spPr>
      </p:pic>
      <p:sp>
        <p:nvSpPr>
          <p:cNvPr id="5" name="Θέση κειμένου 1"/>
          <p:cNvSpPr txBox="1">
            <a:spLocks/>
          </p:cNvSpPr>
          <p:nvPr/>
        </p:nvSpPr>
        <p:spPr>
          <a:xfrm>
            <a:off x="3647351" y="1874518"/>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20.</a:t>
            </a:r>
            <a:endParaRPr lang="el-GR" sz="2800" dirty="0"/>
          </a:p>
          <a:p>
            <a:pPr marL="0" indent="0">
              <a:buNone/>
            </a:pPr>
            <a:endParaRPr lang="el-GR" sz="2800" dirty="0"/>
          </a:p>
        </p:txBody>
      </p:sp>
    </p:spTree>
    <p:extLst>
      <p:ext uri="{BB962C8B-B14F-4D97-AF65-F5344CB8AC3E}">
        <p14:creationId xmlns:p14="http://schemas.microsoft.com/office/powerpoint/2010/main" val="2650918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000" dirty="0"/>
              <a:t>Μετάβαση από τον θεολογικά θεμελιωμένο σε ένα ρατσιστικό αντισημιτισμό: Οι Εβραίοι - γουρούνια</a:t>
            </a:r>
          </a:p>
        </p:txBody>
      </p:sp>
      <p:pic>
        <p:nvPicPr>
          <p:cNvPr id="4" name="Θέση περιεχομένου 3"/>
          <p:cNvPicPr>
            <a:picLocks noGrp="1" noChangeAspect="1"/>
          </p:cNvPicPr>
          <p:nvPr>
            <p:ph idx="1"/>
          </p:nvPr>
        </p:nvPicPr>
        <p:blipFill>
          <a:blip r:embed="rId3"/>
          <a:stretch>
            <a:fillRect/>
          </a:stretch>
        </p:blipFill>
        <p:spPr>
          <a:xfrm>
            <a:off x="1835696" y="2276872"/>
            <a:ext cx="5959867" cy="3920516"/>
          </a:xfrm>
          <a:prstGeom prst="rect">
            <a:avLst/>
          </a:prstGeom>
          <a:ln>
            <a:solidFill>
              <a:schemeClr val="tx1"/>
            </a:solidFill>
          </a:ln>
        </p:spPr>
      </p:pic>
      <p:sp>
        <p:nvSpPr>
          <p:cNvPr id="5" name="Θέση κειμένου 1"/>
          <p:cNvSpPr txBox="1">
            <a:spLocks/>
          </p:cNvSpPr>
          <p:nvPr/>
        </p:nvSpPr>
        <p:spPr>
          <a:xfrm>
            <a:off x="3937009" y="1732850"/>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21.</a:t>
            </a:r>
            <a:endParaRPr lang="el-GR" sz="2800" dirty="0"/>
          </a:p>
          <a:p>
            <a:pPr marL="0" indent="0">
              <a:buNone/>
            </a:pPr>
            <a:endParaRPr lang="el-GR" sz="2800" dirty="0"/>
          </a:p>
        </p:txBody>
      </p:sp>
    </p:spTree>
    <p:extLst>
      <p:ext uri="{BB962C8B-B14F-4D97-AF65-F5344CB8AC3E}">
        <p14:creationId xmlns:p14="http://schemas.microsoft.com/office/powerpoint/2010/main" val="1818674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266640"/>
            <a:ext cx="4611900" cy="5112568"/>
          </a:xfrm>
        </p:spPr>
        <p:txBody>
          <a:bodyPr>
            <a:normAutofit fontScale="92500" lnSpcReduction="20000"/>
          </a:bodyPr>
          <a:lstStyle/>
          <a:p>
            <a:r>
              <a:rPr lang="el-GR" sz="2600" dirty="0"/>
              <a:t>Οι Εβραίοι πρέπει να φέρουν διακριτικό </a:t>
            </a:r>
            <a:r>
              <a:rPr lang="el-GR" sz="2600" dirty="0" smtClean="0"/>
              <a:t>σήμα.</a:t>
            </a:r>
            <a:endParaRPr lang="el-GR" sz="2600" dirty="0"/>
          </a:p>
          <a:p>
            <a:r>
              <a:rPr lang="el-GR" sz="2600" dirty="0"/>
              <a:t>Είναι θανάσιμη αμαρτία χριστιανοί να επισκέπτονται τα σπίτια </a:t>
            </a:r>
            <a:r>
              <a:rPr lang="el-GR" sz="2600" dirty="0" smtClean="0"/>
              <a:t>Εβραίων.</a:t>
            </a:r>
            <a:endParaRPr lang="el-GR" sz="2600" dirty="0"/>
          </a:p>
          <a:p>
            <a:r>
              <a:rPr lang="el-GR" sz="2600" dirty="0"/>
              <a:t>Είναι θανάσιμη αμαρτία χριστιανοί να εργάζονται ως τροφοί ή να απασχολούνται με την ανατροφή παιδιών </a:t>
            </a:r>
            <a:r>
              <a:rPr lang="el-GR" sz="2600" dirty="0" smtClean="0"/>
              <a:t>Εβραίων.</a:t>
            </a:r>
            <a:endParaRPr lang="el-GR" sz="2600" dirty="0"/>
          </a:p>
          <a:p>
            <a:r>
              <a:rPr lang="el-GR" sz="2600" dirty="0"/>
              <a:t>Σε κάθε περίπτωση αμοιβή για ανάλογες υπηρεσίες δεν πρέπει να γίνεται δεκτή, γιατί τα χρήματα προέρχονται από χριστιανούς (Εβραίοι τοκογλύφοι</a:t>
            </a:r>
            <a:r>
              <a:rPr lang="el-GR" sz="2600" dirty="0" smtClean="0"/>
              <a:t>).</a:t>
            </a:r>
            <a:endParaRPr lang="el-GR" sz="2600" dirty="0"/>
          </a:p>
          <a:p>
            <a:pPr marL="0" indent="0">
              <a:buNone/>
            </a:pPr>
            <a:endParaRPr lang="el-GR" dirty="0"/>
          </a:p>
        </p:txBody>
      </p:sp>
      <p:pic>
        <p:nvPicPr>
          <p:cNvPr id="5" name="Εικόνα 4"/>
          <p:cNvPicPr>
            <a:picLocks noChangeAspect="1"/>
          </p:cNvPicPr>
          <p:nvPr/>
        </p:nvPicPr>
        <p:blipFill>
          <a:blip r:embed="rId3"/>
          <a:stretch>
            <a:fillRect/>
          </a:stretch>
        </p:blipFill>
        <p:spPr>
          <a:xfrm>
            <a:off x="6084168" y="1631672"/>
            <a:ext cx="2006417" cy="4605640"/>
          </a:xfrm>
          <a:prstGeom prst="rect">
            <a:avLst/>
          </a:prstGeom>
          <a:ln>
            <a:solidFill>
              <a:schemeClr val="tx1"/>
            </a:solidFill>
          </a:ln>
        </p:spPr>
      </p:pic>
      <p:sp>
        <p:nvSpPr>
          <p:cNvPr id="4" name="Θέση κειμένου 1"/>
          <p:cNvSpPr txBox="1">
            <a:spLocks/>
          </p:cNvSpPr>
          <p:nvPr/>
        </p:nvSpPr>
        <p:spPr>
          <a:xfrm>
            <a:off x="6259284" y="108163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2</a:t>
            </a:r>
            <a:r>
              <a:rPr lang="en-US" sz="2800" dirty="0" smtClean="0"/>
              <a:t>.</a:t>
            </a:r>
            <a:endParaRPr lang="el-GR" sz="2800" dirty="0"/>
          </a:p>
          <a:p>
            <a:pPr marL="0" indent="0">
              <a:buNone/>
            </a:pPr>
            <a:endParaRPr lang="el-GR" sz="2800" dirty="0"/>
          </a:p>
        </p:txBody>
      </p:sp>
      <p:sp>
        <p:nvSpPr>
          <p:cNvPr id="6" name="Title 1"/>
          <p:cNvSpPr>
            <a:spLocks noGrp="1"/>
          </p:cNvSpPr>
          <p:nvPr>
            <p:ph type="title"/>
          </p:nvPr>
        </p:nvSpPr>
        <p:spPr>
          <a:xfrm>
            <a:off x="457200" y="722"/>
            <a:ext cx="8229600" cy="1143000"/>
          </a:xfrm>
        </p:spPr>
        <p:txBody>
          <a:bodyPr>
            <a:normAutofit/>
          </a:bodyPr>
          <a:lstStyle/>
          <a:p>
            <a:r>
              <a:rPr lang="el-GR" sz="3600" dirty="0"/>
              <a:t>O </a:t>
            </a:r>
            <a:r>
              <a:rPr lang="el-GR" sz="3600" dirty="0" err="1"/>
              <a:t>Bernardino</a:t>
            </a:r>
            <a:r>
              <a:rPr lang="el-GR" sz="3600" dirty="0"/>
              <a:t> της Σιένα &amp; οι </a:t>
            </a:r>
            <a:r>
              <a:rPr lang="el-GR" sz="3600" dirty="0" smtClean="0"/>
              <a:t>Εβραίοι 2</a:t>
            </a:r>
            <a:endParaRPr lang="el-GR" sz="3600" dirty="0"/>
          </a:p>
        </p:txBody>
      </p:sp>
    </p:spTree>
    <p:extLst>
      <p:ext uri="{BB962C8B-B14F-4D97-AF65-F5344CB8AC3E}">
        <p14:creationId xmlns:p14="http://schemas.microsoft.com/office/powerpoint/2010/main" val="627899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Λούθηρος: Οι Εβραίοι εχθροί του γερμανικού έθνους</a:t>
            </a:r>
          </a:p>
        </p:txBody>
      </p:sp>
      <p:pic>
        <p:nvPicPr>
          <p:cNvPr id="4" name="Θέση περιεχομένου 3"/>
          <p:cNvPicPr>
            <a:picLocks noGrp="1" noChangeAspect="1"/>
          </p:cNvPicPr>
          <p:nvPr>
            <p:ph idx="1"/>
          </p:nvPr>
        </p:nvPicPr>
        <p:blipFill>
          <a:blip r:embed="rId3"/>
          <a:stretch>
            <a:fillRect/>
          </a:stretch>
        </p:blipFill>
        <p:spPr>
          <a:xfrm>
            <a:off x="3257012" y="2420888"/>
            <a:ext cx="2629975" cy="3824422"/>
          </a:xfrm>
          <a:prstGeom prst="rect">
            <a:avLst/>
          </a:prstGeom>
          <a:ln>
            <a:solidFill>
              <a:schemeClr val="tx1"/>
            </a:solidFill>
          </a:ln>
        </p:spPr>
      </p:pic>
      <p:sp>
        <p:nvSpPr>
          <p:cNvPr id="5" name="Θέση κειμένου 1"/>
          <p:cNvSpPr txBox="1">
            <a:spLocks/>
          </p:cNvSpPr>
          <p:nvPr/>
        </p:nvSpPr>
        <p:spPr>
          <a:xfrm>
            <a:off x="3647351" y="1874518"/>
            <a:ext cx="1757240"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22.</a:t>
            </a:r>
            <a:endParaRPr lang="el-GR" sz="2800" dirty="0"/>
          </a:p>
          <a:p>
            <a:pPr marL="0" indent="0">
              <a:buNone/>
            </a:pPr>
            <a:endParaRPr lang="el-GR" sz="2800" dirty="0"/>
          </a:p>
        </p:txBody>
      </p:sp>
    </p:spTree>
    <p:extLst>
      <p:ext uri="{BB962C8B-B14F-4D97-AF65-F5344CB8AC3E}">
        <p14:creationId xmlns:p14="http://schemas.microsoft.com/office/powerpoint/2010/main" val="32013058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Προβλήματα στη συγκρότηση μιας περιθωριακής </a:t>
            </a:r>
            <a:r>
              <a:rPr lang="el-GR" sz="3600" dirty="0" smtClean="0"/>
              <a:t>ταυτότητας: </a:t>
            </a:r>
            <a:r>
              <a:rPr lang="el-GR" sz="3600" dirty="0" err="1" smtClean="0"/>
              <a:t>Oι</a:t>
            </a:r>
            <a:r>
              <a:rPr lang="el-GR" sz="3600" dirty="0" smtClean="0"/>
              <a:t> </a:t>
            </a:r>
            <a:r>
              <a:rPr lang="el-GR" sz="3600" dirty="0" err="1" smtClean="0"/>
              <a:t>Conversos</a:t>
            </a:r>
            <a:r>
              <a:rPr lang="el-GR" sz="3600" dirty="0" smtClean="0"/>
              <a:t> 1</a:t>
            </a:r>
            <a:endParaRPr lang="el-GR" sz="3600" dirty="0"/>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pPr>
            <a:r>
              <a:rPr lang="el-GR" sz="2400" dirty="0"/>
              <a:t>7 Σεπτεμβρίου 1566, Μικτό κοσμικό &amp; εκκλησιαστικό δικαστήριο </a:t>
            </a:r>
            <a:r>
              <a:rPr lang="el-GR" sz="2400" dirty="0" err="1"/>
              <a:t>Nunziatura</a:t>
            </a:r>
            <a:r>
              <a:rPr lang="el-GR" sz="2400" dirty="0"/>
              <a:t> </a:t>
            </a:r>
            <a:r>
              <a:rPr lang="el-GR" sz="2400" dirty="0" err="1"/>
              <a:t>Apostolica</a:t>
            </a:r>
            <a:r>
              <a:rPr lang="el-GR" sz="2400" dirty="0"/>
              <a:t> </a:t>
            </a:r>
            <a:r>
              <a:rPr lang="el-GR" sz="2400" dirty="0" smtClean="0"/>
              <a:t>Φλωρεντίας.</a:t>
            </a:r>
            <a:endParaRPr lang="el-GR" sz="2400" dirty="0"/>
          </a:p>
          <a:p>
            <a:pPr marL="0">
              <a:lnSpc>
                <a:spcPct val="120000"/>
              </a:lnSpc>
            </a:pPr>
            <a:r>
              <a:rPr lang="el-GR" sz="2400" dirty="0" err="1"/>
              <a:t>Μoses</a:t>
            </a:r>
            <a:r>
              <a:rPr lang="el-GR" sz="2400" dirty="0"/>
              <a:t> </a:t>
            </a:r>
            <a:r>
              <a:rPr lang="el-GR" sz="2400" dirty="0" err="1"/>
              <a:t>del</a:t>
            </a:r>
            <a:r>
              <a:rPr lang="el-GR" sz="2400" dirty="0"/>
              <a:t> </a:t>
            </a:r>
            <a:r>
              <a:rPr lang="el-GR" sz="2400" dirty="0" err="1"/>
              <a:t>Bondi</a:t>
            </a:r>
            <a:r>
              <a:rPr lang="el-GR" sz="2400" dirty="0"/>
              <a:t> εναντίον </a:t>
            </a:r>
            <a:r>
              <a:rPr lang="el-GR" sz="2400" dirty="0" err="1"/>
              <a:t>Ισαϊα</a:t>
            </a:r>
            <a:r>
              <a:rPr lang="el-GR" sz="2400" dirty="0"/>
              <a:t> </a:t>
            </a:r>
            <a:r>
              <a:rPr lang="el-GR" sz="2400" dirty="0" err="1"/>
              <a:t>Κόεν</a:t>
            </a:r>
            <a:r>
              <a:rPr lang="el-GR" sz="2400" dirty="0"/>
              <a:t> (Θεσσαλονίκη</a:t>
            </a:r>
            <a:r>
              <a:rPr lang="el-GR" sz="2400" dirty="0" smtClean="0"/>
              <a:t>).</a:t>
            </a:r>
            <a:endParaRPr lang="el-GR" sz="2400" dirty="0"/>
          </a:p>
          <a:p>
            <a:pPr marL="0">
              <a:lnSpc>
                <a:spcPct val="120000"/>
              </a:lnSpc>
            </a:pPr>
            <a:r>
              <a:rPr lang="el-GR" sz="2400" dirty="0"/>
              <a:t>«Ο </a:t>
            </a:r>
            <a:r>
              <a:rPr lang="el-GR" sz="2400" dirty="0" err="1"/>
              <a:t>Κόεν</a:t>
            </a:r>
            <a:r>
              <a:rPr lang="el-GR" sz="2400" dirty="0"/>
              <a:t> </a:t>
            </a:r>
            <a:r>
              <a:rPr lang="el-GR" sz="2400" dirty="0" err="1"/>
              <a:t>Μαρράνο</a:t>
            </a:r>
            <a:r>
              <a:rPr lang="el-GR" sz="2400" dirty="0"/>
              <a:t>, ισπανικά βιβλία στη συναγωγή</a:t>
            </a:r>
            <a:r>
              <a:rPr lang="el-GR" sz="2400" dirty="0" smtClean="0"/>
              <a:t>».</a:t>
            </a:r>
            <a:endParaRPr lang="el-GR" sz="2400" dirty="0"/>
          </a:p>
          <a:p>
            <a:pPr marL="0">
              <a:lnSpc>
                <a:spcPct val="120000"/>
              </a:lnSpc>
            </a:pPr>
            <a:r>
              <a:rPr lang="el-GR" sz="2400" dirty="0"/>
              <a:t>«Ο </a:t>
            </a:r>
            <a:r>
              <a:rPr lang="el-GR" sz="2400" dirty="0" err="1"/>
              <a:t>Moses</a:t>
            </a:r>
            <a:r>
              <a:rPr lang="el-GR" sz="2400" dirty="0"/>
              <a:t> ταγμένος εχθρός του </a:t>
            </a:r>
            <a:r>
              <a:rPr lang="el-GR" sz="2400" dirty="0" err="1"/>
              <a:t>ισπανοεβραϊκού</a:t>
            </a:r>
            <a:r>
              <a:rPr lang="el-GR" sz="2400" dirty="0"/>
              <a:t> έθνους, Χριστιανών που ζούσαν σαν Εβραίοι</a:t>
            </a:r>
            <a:r>
              <a:rPr lang="el-GR" sz="2400" dirty="0" smtClean="0"/>
              <a:t>».</a:t>
            </a:r>
            <a:endParaRPr lang="el-GR" sz="2400" dirty="0"/>
          </a:p>
          <a:p>
            <a:pPr marL="0"/>
            <a:endParaRPr lang="el-GR" sz="2400" dirty="0"/>
          </a:p>
        </p:txBody>
      </p:sp>
    </p:spTree>
    <p:extLst>
      <p:ext uri="{BB962C8B-B14F-4D97-AF65-F5344CB8AC3E}">
        <p14:creationId xmlns:p14="http://schemas.microsoft.com/office/powerpoint/2010/main" val="36342268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l-GR" sz="3600" dirty="0"/>
              <a:t>Προβλήματα στη συγκρότηση μιας περιθωριακής </a:t>
            </a:r>
            <a:r>
              <a:rPr lang="el-GR" sz="3600" dirty="0" smtClean="0"/>
              <a:t>ταυτότητας: </a:t>
            </a:r>
            <a:r>
              <a:rPr lang="el-GR" sz="3600" dirty="0" err="1" smtClean="0"/>
              <a:t>Oι</a:t>
            </a:r>
            <a:r>
              <a:rPr lang="el-GR" sz="3600" dirty="0" smtClean="0"/>
              <a:t> </a:t>
            </a:r>
            <a:r>
              <a:rPr lang="el-GR" sz="3600" dirty="0" err="1" smtClean="0"/>
              <a:t>Conversos</a:t>
            </a:r>
            <a:r>
              <a:rPr lang="el-GR" sz="3600" dirty="0" smtClean="0"/>
              <a:t> 2</a:t>
            </a:r>
            <a:endParaRPr lang="el-GR" sz="3600" dirty="0"/>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pPr>
            <a:r>
              <a:rPr lang="el-GR" sz="2400" dirty="0" smtClean="0"/>
              <a:t>Εντάσεις </a:t>
            </a:r>
            <a:r>
              <a:rPr lang="el-GR" sz="2400" dirty="0"/>
              <a:t>ανάμεσα σε Ιταλούς Εβραίους και </a:t>
            </a:r>
            <a:r>
              <a:rPr lang="el-GR" sz="2400" dirty="0" err="1"/>
              <a:t>Σεφαραδίτες</a:t>
            </a:r>
            <a:r>
              <a:rPr lang="el-GR" sz="2400" dirty="0"/>
              <a:t>. </a:t>
            </a:r>
            <a:r>
              <a:rPr lang="el-GR" sz="2400" dirty="0" smtClean="0"/>
              <a:t>Επιλεκτική </a:t>
            </a:r>
            <a:r>
              <a:rPr lang="el-GR" sz="2400" dirty="0"/>
              <a:t>προσφυγή στην </a:t>
            </a:r>
            <a:r>
              <a:rPr lang="el-GR" sz="2400" dirty="0" err="1"/>
              <a:t>εβραϊκότητα</a:t>
            </a:r>
            <a:r>
              <a:rPr lang="el-GR" sz="2400" dirty="0"/>
              <a:t> και στο «ισπανικό έθνος» από τους </a:t>
            </a:r>
            <a:r>
              <a:rPr lang="el-GR" sz="2400" dirty="0" smtClean="0"/>
              <a:t>δεύτερους.</a:t>
            </a:r>
            <a:endParaRPr lang="el-GR" sz="2400" dirty="0"/>
          </a:p>
          <a:p>
            <a:pPr marL="0">
              <a:lnSpc>
                <a:spcPct val="120000"/>
              </a:lnSpc>
            </a:pPr>
            <a:r>
              <a:rPr lang="el-GR" sz="2400" dirty="0"/>
              <a:t>Ιανουάριος 1580, Δικαστήριο Ιεράς Εξέτασης, </a:t>
            </a:r>
            <a:r>
              <a:rPr lang="el-GR" sz="2400" dirty="0" smtClean="0"/>
              <a:t>Βενετία.</a:t>
            </a:r>
            <a:endParaRPr lang="el-GR" sz="2400" dirty="0"/>
          </a:p>
          <a:p>
            <a:pPr marL="0">
              <a:lnSpc>
                <a:spcPct val="120000"/>
              </a:lnSpc>
            </a:pPr>
            <a:r>
              <a:rPr lang="el-GR" sz="2400" dirty="0"/>
              <a:t>Βενετός </a:t>
            </a:r>
            <a:r>
              <a:rPr lang="el-GR" sz="2400" dirty="0" err="1"/>
              <a:t>ραββίνος</a:t>
            </a:r>
            <a:r>
              <a:rPr lang="el-GR" sz="2400" dirty="0"/>
              <a:t> </a:t>
            </a:r>
            <a:r>
              <a:rPr lang="el-GR" sz="2400" dirty="0" err="1"/>
              <a:t>Chaim</a:t>
            </a:r>
            <a:r>
              <a:rPr lang="el-GR" sz="2400" dirty="0"/>
              <a:t> </a:t>
            </a:r>
            <a:r>
              <a:rPr lang="el-GR" sz="2400" dirty="0" err="1"/>
              <a:t>Saruc</a:t>
            </a:r>
            <a:r>
              <a:rPr lang="el-GR" sz="2400" dirty="0"/>
              <a:t> εναντίον </a:t>
            </a:r>
            <a:r>
              <a:rPr lang="el-GR" sz="2400" dirty="0" err="1"/>
              <a:t>Gasparre</a:t>
            </a:r>
            <a:r>
              <a:rPr lang="el-GR" sz="2400" dirty="0"/>
              <a:t> </a:t>
            </a:r>
            <a:r>
              <a:rPr lang="el-GR" sz="2400" dirty="0" err="1" smtClean="0"/>
              <a:t>Ribeira</a:t>
            </a:r>
            <a:r>
              <a:rPr lang="el-GR" sz="2400" dirty="0" smtClean="0"/>
              <a:t>.</a:t>
            </a:r>
            <a:endParaRPr lang="el-GR" sz="2400" dirty="0"/>
          </a:p>
          <a:p>
            <a:pPr marL="0">
              <a:lnSpc>
                <a:spcPct val="120000"/>
              </a:lnSpc>
            </a:pPr>
            <a:r>
              <a:rPr lang="el-GR" sz="2400" dirty="0"/>
              <a:t>«Θεωρώ τον εν λόγω </a:t>
            </a:r>
            <a:r>
              <a:rPr lang="el-GR" sz="2400" dirty="0" err="1"/>
              <a:t>Gasparre</a:t>
            </a:r>
            <a:r>
              <a:rPr lang="el-GR" sz="2400" dirty="0"/>
              <a:t> </a:t>
            </a:r>
            <a:r>
              <a:rPr lang="el-GR" sz="2400" dirty="0" err="1"/>
              <a:t>Ribeira</a:t>
            </a:r>
            <a:r>
              <a:rPr lang="el-GR" sz="2400" dirty="0"/>
              <a:t> </a:t>
            </a:r>
            <a:r>
              <a:rPr lang="el-GR" sz="2400" dirty="0" err="1"/>
              <a:t>Μαρράνο</a:t>
            </a:r>
            <a:r>
              <a:rPr lang="el-GR" sz="2400" dirty="0"/>
              <a:t>. Και </a:t>
            </a:r>
            <a:r>
              <a:rPr lang="el-GR" sz="2400" dirty="0" err="1"/>
              <a:t>Μαρράνους</a:t>
            </a:r>
            <a:r>
              <a:rPr lang="el-GR" sz="2400" dirty="0"/>
              <a:t> θεωρούμε εκείνους οι οποίοι </a:t>
            </a:r>
            <a:r>
              <a:rPr lang="el-GR" sz="2400" dirty="0" smtClean="0"/>
              <a:t>είναι </a:t>
            </a:r>
            <a:r>
              <a:rPr lang="el-GR" sz="2400" dirty="0"/>
              <a:t>όπως εκείνα τα πλοία που ταξιδεύουν με δύο πηδάλια</a:t>
            </a:r>
            <a:r>
              <a:rPr lang="el-GR" sz="2400" dirty="0" smtClean="0"/>
              <a:t>».</a:t>
            </a:r>
            <a:endParaRPr lang="el-GR" sz="2400" dirty="0"/>
          </a:p>
          <a:p>
            <a:pPr marL="0"/>
            <a:endParaRPr lang="el-GR" sz="2400" dirty="0"/>
          </a:p>
        </p:txBody>
      </p:sp>
    </p:spTree>
    <p:extLst>
      <p:ext uri="{BB962C8B-B14F-4D97-AF65-F5344CB8AC3E}">
        <p14:creationId xmlns:p14="http://schemas.microsoft.com/office/powerpoint/2010/main" val="1786939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Άνθιση </a:t>
            </a:r>
            <a:r>
              <a:rPr lang="el-GR" dirty="0" smtClean="0"/>
              <a:t>Εβραϊκής </a:t>
            </a:r>
            <a:r>
              <a:rPr lang="el-GR" dirty="0"/>
              <a:t>ιστοριογραφίας τον 16ο </a:t>
            </a:r>
            <a:r>
              <a:rPr lang="el-GR" dirty="0" smtClean="0"/>
              <a:t>αιώνα 1</a:t>
            </a:r>
            <a:endParaRPr lang="el-GR" dirty="0"/>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pPr>
            <a:r>
              <a:rPr lang="el-GR" sz="2400" dirty="0" err="1"/>
              <a:t>Solomon</a:t>
            </a:r>
            <a:r>
              <a:rPr lang="el-GR" sz="2400" dirty="0"/>
              <a:t> </a:t>
            </a:r>
            <a:r>
              <a:rPr lang="el-GR" sz="2400" dirty="0" err="1"/>
              <a:t>Ibn</a:t>
            </a:r>
            <a:r>
              <a:rPr lang="el-GR" sz="2400" dirty="0"/>
              <a:t> </a:t>
            </a:r>
            <a:r>
              <a:rPr lang="el-GR" sz="2400" dirty="0" err="1"/>
              <a:t>Verga</a:t>
            </a:r>
            <a:r>
              <a:rPr lang="el-GR" sz="2400" dirty="0"/>
              <a:t>, </a:t>
            </a:r>
            <a:r>
              <a:rPr lang="el-GR" sz="2400" dirty="0" err="1"/>
              <a:t>Shevet</a:t>
            </a:r>
            <a:r>
              <a:rPr lang="el-GR" sz="2400" dirty="0"/>
              <a:t> </a:t>
            </a:r>
            <a:r>
              <a:rPr lang="el-GR" sz="2400" dirty="0" err="1"/>
              <a:t>Yehudah</a:t>
            </a:r>
            <a:r>
              <a:rPr lang="el-GR" sz="2400" dirty="0"/>
              <a:t> (το σκήπτρο της Ιουδαίας): εξιστόρηση των διωγμών </a:t>
            </a:r>
            <a:r>
              <a:rPr lang="el-GR" sz="2400" dirty="0" smtClean="0"/>
              <a:t>και </a:t>
            </a:r>
            <a:r>
              <a:rPr lang="el-GR" sz="2400" dirty="0"/>
              <a:t>ιδιαίτερα της Ιεράς Εξέτασης. Σειρά διαλόγων στο πλαίσιο μιας ιστορίας </a:t>
            </a:r>
            <a:r>
              <a:rPr lang="el-GR" sz="2400" dirty="0" smtClean="0"/>
              <a:t>διωγμών.</a:t>
            </a:r>
            <a:endParaRPr lang="el-GR" sz="2400" dirty="0"/>
          </a:p>
          <a:p>
            <a:pPr marL="0">
              <a:lnSpc>
                <a:spcPct val="120000"/>
              </a:lnSpc>
            </a:pPr>
            <a:r>
              <a:rPr lang="el-GR" sz="2400" dirty="0" err="1"/>
              <a:t>Αbraham</a:t>
            </a:r>
            <a:r>
              <a:rPr lang="el-GR" sz="2400" dirty="0"/>
              <a:t> </a:t>
            </a:r>
            <a:r>
              <a:rPr lang="el-GR" sz="2400" dirty="0" err="1"/>
              <a:t>Zacuto</a:t>
            </a:r>
            <a:r>
              <a:rPr lang="el-GR" sz="2400" dirty="0"/>
              <a:t>, </a:t>
            </a:r>
            <a:r>
              <a:rPr lang="el-GR" sz="2400" dirty="0" err="1"/>
              <a:t>Sefer</a:t>
            </a:r>
            <a:r>
              <a:rPr lang="el-GR" sz="2400" dirty="0"/>
              <a:t> </a:t>
            </a:r>
            <a:r>
              <a:rPr lang="el-GR" sz="2400" dirty="0" err="1"/>
              <a:t>Yuhassin</a:t>
            </a:r>
            <a:r>
              <a:rPr lang="el-GR" sz="2400" dirty="0"/>
              <a:t> (βιβλίο γενεαλογιών): ιστορία των </a:t>
            </a:r>
            <a:r>
              <a:rPr lang="el-GR" sz="2400" dirty="0" err="1"/>
              <a:t>ραββίνων</a:t>
            </a:r>
            <a:r>
              <a:rPr lang="el-GR" sz="2400" dirty="0"/>
              <a:t> λογίων, διανθισμένη με γεγονότα της εβραϊκής ιστορίας και με παράρτημα </a:t>
            </a:r>
            <a:r>
              <a:rPr lang="el-GR" sz="2400" dirty="0" err="1"/>
              <a:t>χρονολόγιο</a:t>
            </a:r>
            <a:r>
              <a:rPr lang="el-GR" sz="2400" dirty="0"/>
              <a:t> της παγκόσμιας </a:t>
            </a:r>
            <a:r>
              <a:rPr lang="el-GR" sz="2400" dirty="0" smtClean="0"/>
              <a:t>ιστορίας.</a:t>
            </a:r>
            <a:endParaRPr lang="el-GR" sz="2400" dirty="0"/>
          </a:p>
          <a:p>
            <a:pPr marL="0"/>
            <a:endParaRPr lang="el-GR" sz="2400" dirty="0"/>
          </a:p>
        </p:txBody>
      </p:sp>
    </p:spTree>
    <p:extLst>
      <p:ext uri="{BB962C8B-B14F-4D97-AF65-F5344CB8AC3E}">
        <p14:creationId xmlns:p14="http://schemas.microsoft.com/office/powerpoint/2010/main" val="17790616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dirty="0"/>
              <a:t>Άνθιση </a:t>
            </a:r>
            <a:r>
              <a:rPr lang="el-GR" dirty="0" smtClean="0"/>
              <a:t>Εβραϊκής </a:t>
            </a:r>
            <a:r>
              <a:rPr lang="el-GR" dirty="0"/>
              <a:t>ιστοριογραφίας τον 16ο </a:t>
            </a:r>
            <a:r>
              <a:rPr lang="el-GR" dirty="0" smtClean="0"/>
              <a:t>αιώνα 2</a:t>
            </a:r>
            <a:endParaRPr lang="el-GR" dirty="0"/>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pPr>
            <a:r>
              <a:rPr lang="el-GR" sz="2400" dirty="0" err="1" smtClean="0"/>
              <a:t>Elijah</a:t>
            </a:r>
            <a:r>
              <a:rPr lang="el-GR" sz="2400" dirty="0" smtClean="0"/>
              <a:t> </a:t>
            </a:r>
            <a:r>
              <a:rPr lang="el-GR" sz="2400" dirty="0" err="1"/>
              <a:t>Capsali</a:t>
            </a:r>
            <a:r>
              <a:rPr lang="el-GR" sz="2400" dirty="0"/>
              <a:t>, </a:t>
            </a:r>
            <a:r>
              <a:rPr lang="el-GR" sz="2400" dirty="0" err="1"/>
              <a:t>Seder</a:t>
            </a:r>
            <a:r>
              <a:rPr lang="el-GR" sz="2400" dirty="0"/>
              <a:t> </a:t>
            </a:r>
            <a:r>
              <a:rPr lang="el-GR" sz="2400" dirty="0" err="1"/>
              <a:t>Eliyahu</a:t>
            </a:r>
            <a:r>
              <a:rPr lang="el-GR" sz="2400" dirty="0"/>
              <a:t> </a:t>
            </a:r>
            <a:r>
              <a:rPr lang="el-GR" sz="2400" dirty="0" err="1"/>
              <a:t>Zuta</a:t>
            </a:r>
            <a:r>
              <a:rPr lang="el-GR" sz="2400" dirty="0"/>
              <a:t> (η ταπεινή τάξη του </a:t>
            </a:r>
            <a:r>
              <a:rPr lang="el-GR" sz="2400" dirty="0" err="1"/>
              <a:t>Elijah</a:t>
            </a:r>
            <a:r>
              <a:rPr lang="el-GR" sz="2400" dirty="0"/>
              <a:t>): ιστορία των Οθωμανών και ιστορία των εβραϊκών κοινοτήτων της Οθωμανικής </a:t>
            </a:r>
            <a:r>
              <a:rPr lang="el-GR" sz="2400" dirty="0" smtClean="0"/>
              <a:t>Αυτοκρατορίας </a:t>
            </a:r>
            <a:r>
              <a:rPr lang="el-GR" sz="2400" dirty="0"/>
              <a:t>και της Ισπανίας, τον καιρό των </a:t>
            </a:r>
            <a:r>
              <a:rPr lang="el-GR" sz="2400" dirty="0" smtClean="0"/>
              <a:t>διωγμών.</a:t>
            </a:r>
            <a:endParaRPr lang="el-GR" sz="2400" dirty="0"/>
          </a:p>
          <a:p>
            <a:pPr marL="0">
              <a:lnSpc>
                <a:spcPct val="120000"/>
              </a:lnSpc>
            </a:pPr>
            <a:r>
              <a:rPr lang="el-GR" sz="2400" dirty="0" err="1"/>
              <a:t>Joseph</a:t>
            </a:r>
            <a:r>
              <a:rPr lang="el-GR" sz="2400" dirty="0"/>
              <a:t> </a:t>
            </a:r>
            <a:r>
              <a:rPr lang="el-GR" sz="2400" dirty="0" err="1"/>
              <a:t>Ha-Kohen</a:t>
            </a:r>
            <a:r>
              <a:rPr lang="el-GR" sz="2400" dirty="0"/>
              <a:t>, </a:t>
            </a:r>
            <a:r>
              <a:rPr lang="el-GR" sz="2400" dirty="0" err="1"/>
              <a:t>Emeq</a:t>
            </a:r>
            <a:r>
              <a:rPr lang="el-GR" sz="2400" dirty="0"/>
              <a:t> </a:t>
            </a:r>
            <a:r>
              <a:rPr lang="el-GR" sz="2400" dirty="0" err="1"/>
              <a:t>ha-Bakha</a:t>
            </a:r>
            <a:r>
              <a:rPr lang="el-GR" sz="2400" dirty="0"/>
              <a:t> (η κοιλάδα των δακρύων): ιστορία των δεινών των Εβραίων από τη δεύτερη καταστροφή του </a:t>
            </a:r>
            <a:r>
              <a:rPr lang="el-GR" sz="2400" dirty="0" smtClean="0"/>
              <a:t>Ναού.</a:t>
            </a:r>
            <a:endParaRPr lang="el-GR" sz="2400" dirty="0"/>
          </a:p>
          <a:p>
            <a:pPr marL="0"/>
            <a:endParaRPr lang="el-GR" sz="2400" dirty="0"/>
          </a:p>
        </p:txBody>
      </p:sp>
    </p:spTree>
    <p:extLst>
      <p:ext uri="{BB962C8B-B14F-4D97-AF65-F5344CB8AC3E}">
        <p14:creationId xmlns:p14="http://schemas.microsoft.com/office/powerpoint/2010/main" val="27973298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a:t>David</a:t>
            </a:r>
            <a:r>
              <a:rPr lang="el-GR" dirty="0"/>
              <a:t> </a:t>
            </a:r>
            <a:r>
              <a:rPr lang="el-GR" dirty="0" err="1"/>
              <a:t>Gons</a:t>
            </a:r>
            <a:r>
              <a:rPr lang="el-GR" dirty="0"/>
              <a:t>, </a:t>
            </a:r>
            <a:r>
              <a:rPr lang="el-GR" dirty="0" err="1"/>
              <a:t>Zemah</a:t>
            </a:r>
            <a:r>
              <a:rPr lang="el-GR" dirty="0"/>
              <a:t> </a:t>
            </a:r>
            <a:r>
              <a:rPr lang="el-GR" dirty="0" err="1"/>
              <a:t>David</a:t>
            </a:r>
            <a:r>
              <a:rPr lang="el-GR" dirty="0"/>
              <a:t> (το γένος του Δαυίδ): </a:t>
            </a:r>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pPr>
            <a:r>
              <a:rPr lang="el-GR" sz="2400" dirty="0" err="1"/>
              <a:t>Χ</a:t>
            </a:r>
            <a:r>
              <a:rPr lang="el-GR" sz="2400" dirty="0" err="1" smtClean="0"/>
              <a:t>ρονολόγιο</a:t>
            </a:r>
            <a:r>
              <a:rPr lang="el-GR" sz="2400" dirty="0" smtClean="0"/>
              <a:t> </a:t>
            </a:r>
            <a:r>
              <a:rPr lang="el-GR" sz="2400" dirty="0"/>
              <a:t>εβραϊκής ιστορίας, </a:t>
            </a:r>
            <a:r>
              <a:rPr lang="el-GR" sz="2400" dirty="0" err="1"/>
              <a:t>χρονολόγιο</a:t>
            </a:r>
            <a:r>
              <a:rPr lang="el-GR" sz="2400" dirty="0"/>
              <a:t> παγκόσμιας </a:t>
            </a:r>
            <a:r>
              <a:rPr lang="el-GR" sz="2400" dirty="0" smtClean="0"/>
              <a:t>ιστορίας.</a:t>
            </a:r>
            <a:endParaRPr lang="el-GR" sz="2400" dirty="0"/>
          </a:p>
          <a:p>
            <a:pPr marL="0">
              <a:lnSpc>
                <a:spcPct val="120000"/>
              </a:lnSpc>
            </a:pPr>
            <a:r>
              <a:rPr lang="el-GR" sz="2400" dirty="0"/>
              <a:t>Πρώτη φορά εκδήλωση στροφής προς ιστοριογραφικές </a:t>
            </a:r>
            <a:r>
              <a:rPr lang="el-GR" sz="2400" dirty="0" smtClean="0"/>
              <a:t>διερευνήσεις.</a:t>
            </a:r>
            <a:endParaRPr lang="el-GR" sz="2400" dirty="0"/>
          </a:p>
          <a:p>
            <a:pPr marL="0">
              <a:lnSpc>
                <a:spcPct val="120000"/>
              </a:lnSpc>
            </a:pPr>
            <a:r>
              <a:rPr lang="el-GR" sz="2400" dirty="0"/>
              <a:t>Η μεγάλη πλειοψηφία των συγγραφέων, πρόσφυγες από την ιβηρική.</a:t>
            </a:r>
          </a:p>
          <a:p>
            <a:pPr marL="0"/>
            <a:endParaRPr lang="el-GR" sz="2400" dirty="0"/>
          </a:p>
        </p:txBody>
      </p:sp>
    </p:spTree>
    <p:extLst>
      <p:ext uri="{BB962C8B-B14F-4D97-AF65-F5344CB8AC3E}">
        <p14:creationId xmlns:p14="http://schemas.microsoft.com/office/powerpoint/2010/main" val="2898485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a:t>David</a:t>
            </a:r>
            <a:r>
              <a:rPr lang="el-GR" dirty="0"/>
              <a:t> </a:t>
            </a:r>
            <a:r>
              <a:rPr lang="el-GR" dirty="0" err="1"/>
              <a:t>Gons</a:t>
            </a:r>
            <a:r>
              <a:rPr lang="el-GR" dirty="0"/>
              <a:t>, </a:t>
            </a:r>
            <a:r>
              <a:rPr lang="el-GR" dirty="0" err="1"/>
              <a:t>Zemah</a:t>
            </a:r>
            <a:r>
              <a:rPr lang="el-GR" dirty="0"/>
              <a:t> </a:t>
            </a:r>
            <a:r>
              <a:rPr lang="el-GR" dirty="0" err="1"/>
              <a:t>David</a:t>
            </a:r>
            <a:r>
              <a:rPr lang="el-GR" dirty="0"/>
              <a:t> (το γένος του Δαυίδ): </a:t>
            </a:r>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spcBef>
                <a:spcPts val="0"/>
              </a:spcBef>
            </a:pPr>
            <a:r>
              <a:rPr lang="el-GR" sz="2400" dirty="0" smtClean="0"/>
              <a:t>Ιστοριογραφική </a:t>
            </a:r>
            <a:r>
              <a:rPr lang="el-GR" sz="2400" dirty="0"/>
              <a:t>αντίδραση Εβραίων στη μεγάλη καταστροφή της νέας διασποράς του </a:t>
            </a:r>
            <a:r>
              <a:rPr lang="el-GR" sz="2400" dirty="0" smtClean="0"/>
              <a:t>1492.</a:t>
            </a:r>
            <a:endParaRPr lang="el-GR" sz="2400" dirty="0"/>
          </a:p>
          <a:p>
            <a:pPr marL="0">
              <a:lnSpc>
                <a:spcPct val="120000"/>
              </a:lnSpc>
              <a:spcBef>
                <a:spcPts val="0"/>
              </a:spcBef>
            </a:pPr>
            <a:r>
              <a:rPr lang="el-GR" sz="2400" dirty="0"/>
              <a:t>Η έξοδος των Εβραίων τελευταία και σημαντικότερη φάση των </a:t>
            </a:r>
            <a:r>
              <a:rPr lang="el-GR" sz="2400" dirty="0" smtClean="0"/>
              <a:t>διωγμών.</a:t>
            </a:r>
            <a:endParaRPr lang="el-GR" sz="2400" dirty="0"/>
          </a:p>
          <a:p>
            <a:pPr marL="0">
              <a:lnSpc>
                <a:spcPct val="120000"/>
              </a:lnSpc>
              <a:spcBef>
                <a:spcPts val="0"/>
              </a:spcBef>
            </a:pPr>
            <a:r>
              <a:rPr lang="el-GR" sz="2400" dirty="0" err="1"/>
              <a:t>Isaac</a:t>
            </a:r>
            <a:r>
              <a:rPr lang="el-GR" sz="2400" dirty="0"/>
              <a:t> </a:t>
            </a:r>
            <a:r>
              <a:rPr lang="el-GR" sz="2400" dirty="0" err="1"/>
              <a:t>Abravanel</a:t>
            </a:r>
            <a:r>
              <a:rPr lang="el-GR" sz="2400" dirty="0"/>
              <a:t>: Ολοκληρώνεται η μετακίνηση των Εβραίων της Δύσης στην </a:t>
            </a:r>
            <a:r>
              <a:rPr lang="el-GR" sz="2400" dirty="0" smtClean="0"/>
              <a:t>Ανατολή.</a:t>
            </a:r>
            <a:endParaRPr lang="el-GR" sz="2400" dirty="0"/>
          </a:p>
          <a:p>
            <a:pPr marL="0"/>
            <a:endParaRPr lang="el-GR" sz="2400" dirty="0"/>
          </a:p>
        </p:txBody>
      </p:sp>
    </p:spTree>
    <p:extLst>
      <p:ext uri="{BB962C8B-B14F-4D97-AF65-F5344CB8AC3E}">
        <p14:creationId xmlns:p14="http://schemas.microsoft.com/office/powerpoint/2010/main" val="26403335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r>
              <a:rPr lang="en-US" dirty="0" smtClean="0"/>
              <a:t> </a:t>
            </a:r>
            <a:r>
              <a:rPr lang="el-GR" dirty="0" smtClean="0"/>
              <a:t>Ενότητας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281145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3251511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28" y="332656"/>
            <a:ext cx="8229600" cy="1143000"/>
          </a:xfrm>
        </p:spPr>
        <p:txBody>
          <a:bodyPr>
            <a:normAutofit fontScale="90000"/>
          </a:bodyPr>
          <a:lstStyle/>
          <a:p>
            <a:r>
              <a:rPr lang="el-GR" dirty="0"/>
              <a:t>Υποχρεωτική σηματοδότηση &amp; «</a:t>
            </a:r>
            <a:r>
              <a:rPr lang="el-GR" dirty="0" err="1"/>
              <a:t>ξενικότητα</a:t>
            </a:r>
            <a:r>
              <a:rPr lang="el-GR" dirty="0"/>
              <a:t>» Εβραίων</a:t>
            </a:r>
          </a:p>
        </p:txBody>
      </p:sp>
      <p:sp>
        <p:nvSpPr>
          <p:cNvPr id="3" name="Content Placeholder 2"/>
          <p:cNvSpPr>
            <a:spLocks noGrp="1"/>
          </p:cNvSpPr>
          <p:nvPr>
            <p:ph idx="1"/>
          </p:nvPr>
        </p:nvSpPr>
        <p:spPr>
          <a:xfrm>
            <a:off x="457200" y="1988840"/>
            <a:ext cx="8229600" cy="3888431"/>
          </a:xfrm>
        </p:spPr>
        <p:txBody>
          <a:bodyPr>
            <a:normAutofit fontScale="85000" lnSpcReduction="10000"/>
          </a:bodyPr>
          <a:lstStyle/>
          <a:p>
            <a:pPr marL="0" indent="0">
              <a:buNone/>
            </a:pPr>
            <a:r>
              <a:rPr lang="el-GR" sz="2600" dirty="0" smtClean="0"/>
              <a:t>4</a:t>
            </a:r>
            <a:r>
              <a:rPr lang="el-GR" sz="2600" baseline="30000" dirty="0" smtClean="0"/>
              <a:t>η</a:t>
            </a:r>
            <a:r>
              <a:rPr lang="el-GR" sz="2600" dirty="0" smtClean="0"/>
              <a:t> </a:t>
            </a:r>
            <a:r>
              <a:rPr lang="el-GR" sz="2600" dirty="0" err="1" smtClean="0"/>
              <a:t>Λατερανή</a:t>
            </a:r>
            <a:r>
              <a:rPr lang="el-GR" sz="2600" dirty="0" smtClean="0"/>
              <a:t> </a:t>
            </a:r>
            <a:r>
              <a:rPr lang="el-GR" sz="2600" dirty="0"/>
              <a:t>Σύνοδος (1215), Κανών 68, </a:t>
            </a:r>
            <a:r>
              <a:rPr lang="el-GR" sz="2600" dirty="0" err="1"/>
              <a:t>Ιn</a:t>
            </a:r>
            <a:r>
              <a:rPr lang="el-GR" sz="2600" dirty="0"/>
              <a:t> </a:t>
            </a:r>
            <a:r>
              <a:rPr lang="el-GR" sz="2600" dirty="0" err="1"/>
              <a:t>nonnulis</a:t>
            </a:r>
            <a:r>
              <a:rPr lang="el-GR" sz="2600" dirty="0"/>
              <a:t> </a:t>
            </a:r>
            <a:r>
              <a:rPr lang="el-GR" sz="2600" dirty="0" err="1" smtClean="0"/>
              <a:t>provinciis</a:t>
            </a:r>
            <a:r>
              <a:rPr lang="el-GR" sz="2600" dirty="0" smtClean="0"/>
              <a:t>.</a:t>
            </a:r>
            <a:endParaRPr lang="el-GR" sz="2600" dirty="0"/>
          </a:p>
          <a:p>
            <a:pPr marL="0" indent="0">
              <a:buNone/>
            </a:pPr>
            <a:r>
              <a:rPr lang="el-GR" sz="2600" dirty="0" err="1" smtClean="0"/>
              <a:t>Mία</a:t>
            </a:r>
            <a:r>
              <a:rPr lang="el-GR" sz="2600" dirty="0" smtClean="0"/>
              <a:t> </a:t>
            </a:r>
            <a:r>
              <a:rPr lang="el-GR" sz="2600" dirty="0"/>
              <a:t>διαφορά ενδύματος διακρίνει τους Εβραίους και τους Σαρακηνούς από τους Χριστιανούς σε ορισμένες επαρχίες, όμως σε άλλες έχει επέλθει κάποια σύγχυση, με αποτέλεσμα οι πρώτοι να μη γίνονται διακριτοί. Εξ αυτού προκύπτει ότι κάποιες φορές Χριστιανοί ζευγαρώνουν με γυναίκες Εβραίων και Σαρακηνών και Εβραίοι και Σαρακηνοί με γυναίκες Χριστιανών. Για να μην επεκταθεί παραπέρα το αδίκημα αυτής της κολασμένης ένωσης… αποφασίζουμε πως αυτά τα άτομα, οποιουδήποτε φύλου, σε κάθε χριστιανική επαρχία και σε κάθε στιγμή του χρόνου, θα πρέπει να διακρίνονται στις δημόσιες εμφανίσεις τους από το χαρακτήρα του ενδύματός τους, κάτι που επιδίωκε και ο ίδιος ο </a:t>
            </a:r>
            <a:r>
              <a:rPr lang="el-GR" sz="2600" dirty="0" smtClean="0"/>
              <a:t>Μωυσής, </a:t>
            </a:r>
            <a:r>
              <a:rPr lang="el-GR" sz="2600" dirty="0"/>
              <a:t>όπως </a:t>
            </a:r>
            <a:r>
              <a:rPr lang="el-GR" sz="2600" dirty="0" smtClean="0"/>
              <a:t>διαβάζουμε.</a:t>
            </a:r>
            <a:endParaRPr lang="el-GR" sz="2600" dirty="0"/>
          </a:p>
          <a:p>
            <a:pPr marL="0" indent="0">
              <a:buNone/>
            </a:pPr>
            <a:endParaRPr lang="el-GR" dirty="0"/>
          </a:p>
        </p:txBody>
      </p:sp>
    </p:spTree>
    <p:extLst>
      <p:ext uri="{BB962C8B-B14F-4D97-AF65-F5344CB8AC3E}">
        <p14:creationId xmlns:p14="http://schemas.microsoft.com/office/powerpoint/2010/main" val="15781601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διαθέσιμη εδώ. </a:t>
            </a:r>
            <a:r>
              <a:rPr lang="fr-FR" sz="2000" dirty="0">
                <a:solidFill>
                  <a:prstClr val="black"/>
                </a:solidFill>
                <a:hlinkClick r:id="rId3"/>
              </a:rPr>
              <a:t>http://eclass.uoa.gr/courses/ARCH100</a:t>
            </a:r>
            <a:r>
              <a:rPr lang="el-GR" sz="2000" dirty="0">
                <a:solidFill>
                  <a:srgbClr val="92D050"/>
                </a:solidFill>
              </a:rPr>
              <a:t> </a:t>
            </a:r>
          </a:p>
        </p:txBody>
      </p:sp>
    </p:spTree>
    <p:extLst>
      <p:ext uri="{BB962C8B-B14F-4D97-AF65-F5344CB8AC3E}">
        <p14:creationId xmlns:p14="http://schemas.microsoft.com/office/powerpoint/2010/main" val="977214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lvl="0" indent="0">
              <a:buNone/>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 2014. Κώστας </a:t>
            </a:r>
            <a:r>
              <a:rPr lang="el-GR" sz="2000" dirty="0" err="1"/>
              <a:t>Γαγανάκης</a:t>
            </a:r>
            <a:r>
              <a:rPr lang="el-GR" sz="2000" dirty="0"/>
              <a:t>. </a:t>
            </a:r>
            <a:r>
              <a:rPr lang="el-GR" sz="2000" dirty="0" smtClean="0"/>
              <a:t>«Μάθημα: II19 </a:t>
            </a:r>
            <a:r>
              <a:rPr lang="el-GR" sz="2000" dirty="0"/>
              <a:t>Νεότερη Ευρωπαϊκή Ιστορία Β΄. </a:t>
            </a:r>
            <a:r>
              <a:rPr lang="el-GR" sz="2000" dirty="0" smtClean="0"/>
              <a:t>Ενότητα: </a:t>
            </a:r>
            <a:r>
              <a:rPr lang="el-GR" sz="2000" dirty="0"/>
              <a:t>Εβραίοι και Χριστιανοί, 16ος-17ος αι.». </a:t>
            </a:r>
            <a:r>
              <a:rPr lang="el-GR" sz="2000" dirty="0"/>
              <a:t>Έκδοση: 1.0. Αθήνα 2014. Διαθέσιμο από τη δικτυακή διεύθυνση: </a:t>
            </a:r>
            <a:r>
              <a:rPr lang="fr-FR" sz="2000" dirty="0">
                <a:solidFill>
                  <a:prstClr val="black"/>
                </a:solidFill>
                <a:hlinkClick r:id="rId3"/>
              </a:rPr>
              <a:t>http://opencourses.uoa.gr/courses/ARCH7</a:t>
            </a:r>
            <a:endParaRPr lang="el-GR" sz="2000" dirty="0">
              <a:solidFill>
                <a:prstClr val="black"/>
              </a:solidFill>
            </a:endParaRPr>
          </a:p>
          <a:p>
            <a:pPr marL="0" indent="0">
              <a:buNone/>
            </a:pPr>
            <a:endParaRPr lang="el-GR" sz="2000" dirty="0"/>
          </a:p>
        </p:txBody>
      </p:sp>
    </p:spTree>
    <p:extLst>
      <p:ext uri="{BB962C8B-B14F-4D97-AF65-F5344CB8AC3E}">
        <p14:creationId xmlns:p14="http://schemas.microsoft.com/office/powerpoint/2010/main" val="12311384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18663401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3969504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76"/>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1/5)</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a:t>
            </a:r>
            <a:r>
              <a:rPr lang="el-GR" sz="2000" dirty="0" smtClean="0"/>
              <a:t> </a:t>
            </a:r>
            <a:r>
              <a:rPr lang="en-US" sz="2000" dirty="0" smtClean="0"/>
              <a:t>Copyrighted. </a:t>
            </a:r>
          </a:p>
          <a:p>
            <a:pPr marL="0" indent="0">
              <a:buNone/>
            </a:pPr>
            <a:r>
              <a:rPr lang="el-GR" sz="2000" b="1" dirty="0" smtClean="0"/>
              <a:t>Εικόνα </a:t>
            </a:r>
            <a:r>
              <a:rPr lang="el-GR" sz="2000" b="1" dirty="0" smtClean="0"/>
              <a:t>2:</a:t>
            </a:r>
            <a:r>
              <a:rPr lang="el-GR" sz="2000" dirty="0" smtClean="0"/>
              <a:t> </a:t>
            </a:r>
            <a:r>
              <a:rPr lang="fr-FR" sz="2000" dirty="0" smtClean="0"/>
              <a:t>El </a:t>
            </a:r>
            <a:r>
              <a:rPr lang="fr-FR" sz="2000" dirty="0"/>
              <a:t>Greco (</a:t>
            </a:r>
            <a:r>
              <a:rPr lang="fr-FR" sz="2000" dirty="0" err="1"/>
              <a:t>Domenikos</a:t>
            </a:r>
            <a:r>
              <a:rPr lang="fr-FR" sz="2000" dirty="0"/>
              <a:t> </a:t>
            </a:r>
            <a:r>
              <a:rPr lang="fr-FR" sz="2000" dirty="0" err="1"/>
              <a:t>Theotokopoulos</a:t>
            </a:r>
            <a:r>
              <a:rPr lang="fr-FR" sz="2000" dirty="0" smtClean="0"/>
              <a:t>): </a:t>
            </a:r>
            <a:r>
              <a:rPr lang="en-GB" sz="2000" dirty="0"/>
              <a:t>St. Bernardino of </a:t>
            </a:r>
            <a:r>
              <a:rPr lang="en-GB" sz="2000" dirty="0" smtClean="0"/>
              <a:t>Siena. Public domain. </a:t>
            </a:r>
            <a:r>
              <a:rPr lang="en-GB" sz="2000" dirty="0">
                <a:hlinkClick r:id="rId3"/>
              </a:rPr>
              <a:t>http://</a:t>
            </a:r>
            <a:r>
              <a:rPr lang="en-GB" sz="2000" dirty="0" smtClean="0">
                <a:hlinkClick r:id="rId3"/>
              </a:rPr>
              <a:t>www.wikiart.org/en/el-greco/st-bernardino-of-siena-1604</a:t>
            </a:r>
            <a:r>
              <a:rPr lang="en-GB" sz="2000" dirty="0" smtClean="0"/>
              <a:t> </a:t>
            </a:r>
            <a:endParaRPr lang="el-GR" sz="2000" dirty="0"/>
          </a:p>
          <a:p>
            <a:pPr marL="0" indent="0">
              <a:buNone/>
            </a:pPr>
            <a:r>
              <a:rPr lang="el-GR" sz="2000" b="1" dirty="0"/>
              <a:t>Εικόνα </a:t>
            </a:r>
            <a:r>
              <a:rPr lang="el-GR" sz="2000" b="1" dirty="0" smtClean="0"/>
              <a:t>3:</a:t>
            </a:r>
            <a:r>
              <a:rPr lang="el-GR" sz="2000" dirty="0" smtClean="0"/>
              <a:t> </a:t>
            </a:r>
            <a:r>
              <a:rPr lang="en-US" sz="2000" dirty="0"/>
              <a:t>Copyrighted.</a:t>
            </a:r>
            <a:endParaRPr lang="el-GR" sz="2000" dirty="0"/>
          </a:p>
          <a:p>
            <a:pPr marL="0" indent="0">
              <a:buNone/>
            </a:pPr>
            <a:r>
              <a:rPr lang="el-GR" sz="2000" b="1" dirty="0"/>
              <a:t>Εικόνα </a:t>
            </a:r>
            <a:r>
              <a:rPr lang="el-GR" sz="2000" b="1" dirty="0" smtClean="0"/>
              <a:t>4: </a:t>
            </a:r>
            <a:r>
              <a:rPr lang="en-US" sz="2000" dirty="0" smtClean="0"/>
              <a:t>Historical </a:t>
            </a:r>
            <a:r>
              <a:rPr lang="en-US" sz="2000" dirty="0"/>
              <a:t>illustration from the 19th century, a farmer and a Jewish moneylender in the 16th </a:t>
            </a:r>
            <a:r>
              <a:rPr lang="en-US" sz="2000" dirty="0" smtClean="0"/>
              <a:t>century. Copyright: </a:t>
            </a:r>
            <a:r>
              <a:rPr lang="en-US" sz="2000" dirty="0" smtClean="0">
                <a:hlinkClick r:id="rId4"/>
              </a:rPr>
              <a:t>www.fi.online.de</a:t>
            </a:r>
            <a:r>
              <a:rPr lang="en-US" sz="2000" dirty="0" smtClean="0"/>
              <a:t>. </a:t>
            </a:r>
            <a:r>
              <a:rPr lang="en-US" sz="2000" dirty="0" smtClean="0">
                <a:solidFill>
                  <a:srgbClr val="FF0000"/>
                </a:solidFill>
                <a:hlinkClick r:id="rId5"/>
              </a:rPr>
              <a:t>http</a:t>
            </a:r>
            <a:r>
              <a:rPr lang="en-US" sz="2000" dirty="0">
                <a:solidFill>
                  <a:srgbClr val="FF0000"/>
                </a:solidFill>
                <a:hlinkClick r:id="rId5"/>
              </a:rPr>
              <a:t>://</a:t>
            </a:r>
            <a:r>
              <a:rPr lang="en-US" sz="2000" dirty="0" smtClean="0">
                <a:solidFill>
                  <a:srgbClr val="FF0000"/>
                </a:solidFill>
                <a:hlinkClick r:id="rId5"/>
              </a:rPr>
              <a:t>www.f1online.pro/en/image-details/5610859.html</a:t>
            </a:r>
            <a:endParaRPr lang="en-US" sz="2000" dirty="0" smtClean="0">
              <a:solidFill>
                <a:srgbClr val="FF0000"/>
              </a:solidFill>
            </a:endParaRPr>
          </a:p>
          <a:p>
            <a:pPr marL="0" indent="0">
              <a:buNone/>
            </a:pPr>
            <a:r>
              <a:rPr lang="el-GR" sz="2000" b="1" dirty="0"/>
              <a:t>Εικόνα </a:t>
            </a:r>
            <a:r>
              <a:rPr lang="en-US" sz="2000" b="1" dirty="0"/>
              <a:t>5</a:t>
            </a:r>
            <a:r>
              <a:rPr lang="el-GR" sz="2000" b="1" dirty="0"/>
              <a:t>: </a:t>
            </a:r>
            <a:r>
              <a:rPr lang="en-US" sz="2000" dirty="0" smtClean="0"/>
              <a:t>Illustration </a:t>
            </a:r>
            <a:r>
              <a:rPr lang="en-US" sz="2000" dirty="0"/>
              <a:t>for the “prodigious Histories of the Jews” of the </a:t>
            </a:r>
            <a:r>
              <a:rPr lang="en-US" sz="2000" dirty="0" err="1" smtClean="0"/>
              <a:t>Boaistuau</a:t>
            </a:r>
            <a:r>
              <a:rPr lang="en-US" sz="2000" dirty="0" smtClean="0"/>
              <a:t>. </a:t>
            </a:r>
            <a:r>
              <a:rPr lang="en-US" sz="2000" dirty="0" smtClean="0">
                <a:solidFill>
                  <a:srgbClr val="FF0000"/>
                </a:solidFill>
                <a:hlinkClick r:id="rId6"/>
              </a:rPr>
              <a:t>http</a:t>
            </a:r>
            <a:r>
              <a:rPr lang="en-US" sz="2000" dirty="0">
                <a:solidFill>
                  <a:srgbClr val="FF0000"/>
                </a:solidFill>
                <a:hlinkClick r:id="rId6"/>
              </a:rPr>
              <a:t>://</a:t>
            </a:r>
            <a:r>
              <a:rPr lang="en-US" sz="2000" dirty="0" smtClean="0">
                <a:solidFill>
                  <a:srgbClr val="FF0000"/>
                </a:solidFill>
                <a:hlinkClick r:id="rId6"/>
              </a:rPr>
              <a:t>amanaimages.com/editorial/index.aspx?SearchMode=7&amp;FromDir=keyword&amp;Page=Search&amp;KeyWord=ROV0001080998F&amp;ImageID</a:t>
            </a:r>
            <a:endParaRPr lang="el-GR" sz="2000" dirty="0"/>
          </a:p>
          <a:p>
            <a:pPr marL="0" indent="0">
              <a:buNone/>
            </a:pPr>
            <a:endParaRPr lang="el-GR" sz="2000" dirty="0">
              <a:solidFill>
                <a:srgbClr val="FF0000"/>
              </a:solidFill>
            </a:endParaRPr>
          </a:p>
        </p:txBody>
      </p:sp>
    </p:spTree>
    <p:extLst>
      <p:ext uri="{BB962C8B-B14F-4D97-AF65-F5344CB8AC3E}">
        <p14:creationId xmlns:p14="http://schemas.microsoft.com/office/powerpoint/2010/main" val="42186387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76"/>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2/5)</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b="1" dirty="0" smtClean="0"/>
              <a:t>Εικόνα </a:t>
            </a:r>
            <a:r>
              <a:rPr lang="en-US" sz="2000" b="1" dirty="0"/>
              <a:t>6</a:t>
            </a:r>
            <a:r>
              <a:rPr lang="el-GR" sz="2000" b="1" dirty="0" smtClean="0"/>
              <a:t>:</a:t>
            </a:r>
            <a:r>
              <a:rPr lang="el-GR" sz="2000" dirty="0" smtClean="0"/>
              <a:t> </a:t>
            </a:r>
            <a:r>
              <a:rPr lang="en-US" sz="2000" dirty="0" smtClean="0"/>
              <a:t>16th-century </a:t>
            </a:r>
            <a:r>
              <a:rPr lang="en-US" sz="2000" dirty="0"/>
              <a:t>drawing of two Jews from </a:t>
            </a:r>
            <a:r>
              <a:rPr lang="en-US" sz="2000" dirty="0">
                <a:hlinkClick r:id="rId3" tooltip="Worms, Germany"/>
              </a:rPr>
              <a:t>Worms</a:t>
            </a:r>
            <a:r>
              <a:rPr lang="en-US" sz="2000" dirty="0"/>
              <a:t>, each wearing the required </a:t>
            </a:r>
            <a:r>
              <a:rPr lang="en-US" sz="2000" dirty="0">
                <a:hlinkClick r:id="rId4" tooltip="Yellow badge"/>
              </a:rPr>
              <a:t>yellow badge</a:t>
            </a:r>
            <a:r>
              <a:rPr lang="en-US" sz="2000" dirty="0"/>
              <a:t>, and the man holding a moneybag and a garlic </a:t>
            </a:r>
            <a:r>
              <a:rPr lang="en-US" sz="2000" dirty="0" smtClean="0"/>
              <a:t>bulb. Public domain. </a:t>
            </a:r>
            <a:r>
              <a:rPr lang="en-US" sz="2000" dirty="0" smtClean="0">
                <a:solidFill>
                  <a:srgbClr val="FF0000"/>
                </a:solidFill>
                <a:hlinkClick r:id="rId5"/>
              </a:rPr>
              <a:t>http</a:t>
            </a:r>
            <a:r>
              <a:rPr lang="en-US" sz="2000" dirty="0">
                <a:solidFill>
                  <a:srgbClr val="FF0000"/>
                </a:solidFill>
                <a:hlinkClick r:id="rId5"/>
              </a:rPr>
              <a:t>://</a:t>
            </a:r>
            <a:r>
              <a:rPr lang="en-US" sz="2000" dirty="0" smtClean="0">
                <a:solidFill>
                  <a:srgbClr val="FF0000"/>
                </a:solidFill>
                <a:hlinkClick r:id="rId5"/>
              </a:rPr>
              <a:t>en.wikipedia.org/wiki/History_of_the_Jews_in_Germany</a:t>
            </a:r>
            <a:endParaRPr lang="el-GR" sz="2000" dirty="0"/>
          </a:p>
          <a:p>
            <a:pPr marL="0" indent="0">
              <a:buNone/>
            </a:pPr>
            <a:r>
              <a:rPr lang="el-GR" sz="2000" b="1" dirty="0"/>
              <a:t>Εικόνα </a:t>
            </a:r>
            <a:r>
              <a:rPr lang="en-US" sz="2000" b="1" dirty="0"/>
              <a:t>7</a:t>
            </a:r>
            <a:r>
              <a:rPr lang="el-GR" sz="2000" b="1" dirty="0" smtClean="0"/>
              <a:t>:</a:t>
            </a:r>
            <a:r>
              <a:rPr lang="el-GR" sz="2000" dirty="0" smtClean="0"/>
              <a:t> </a:t>
            </a:r>
            <a:r>
              <a:rPr lang="en-US" sz="2000" dirty="0" smtClean="0"/>
              <a:t>Copyrighted.</a:t>
            </a:r>
            <a:endParaRPr lang="el-GR" sz="2000" dirty="0"/>
          </a:p>
          <a:p>
            <a:pPr marL="0" indent="0">
              <a:buNone/>
            </a:pPr>
            <a:r>
              <a:rPr lang="el-GR" sz="2000" b="1" dirty="0"/>
              <a:t>Εικόνα </a:t>
            </a:r>
            <a:r>
              <a:rPr lang="en-US" sz="2000" b="1" dirty="0"/>
              <a:t>8</a:t>
            </a:r>
            <a:r>
              <a:rPr lang="el-GR" sz="2000" b="1" dirty="0" smtClean="0"/>
              <a:t>:</a:t>
            </a:r>
            <a:r>
              <a:rPr lang="el-GR" sz="2000" dirty="0" smtClean="0"/>
              <a:t> </a:t>
            </a:r>
            <a:r>
              <a:rPr lang="en-US" sz="2000" dirty="0"/>
              <a:t>View of the Jewish School (engraving), German </a:t>
            </a:r>
            <a:r>
              <a:rPr lang="en-US" sz="2000" dirty="0" smtClean="0"/>
              <a:t>School. Private Collection, </a:t>
            </a:r>
            <a:r>
              <a:rPr lang="en-US" sz="2000" dirty="0"/>
              <a:t>The Bridgeman Art </a:t>
            </a:r>
            <a:r>
              <a:rPr lang="en-US" sz="2000" dirty="0"/>
              <a:t>Library. </a:t>
            </a:r>
            <a:r>
              <a:rPr lang="en-US" sz="2000" dirty="0">
                <a:hlinkClick r:id="rId6"/>
              </a:rPr>
              <a:t>http://</a:t>
            </a:r>
            <a:r>
              <a:rPr lang="en-US" sz="2000" dirty="0" smtClean="0">
                <a:hlinkClick r:id="rId6"/>
              </a:rPr>
              <a:t>www.art.com/products/p22111719068-sa-i7614629/german-school-view-of-the-jewish-school.htm</a:t>
            </a:r>
            <a:r>
              <a:rPr lang="en-US" sz="2000" dirty="0" smtClean="0"/>
              <a:t> </a:t>
            </a:r>
          </a:p>
          <a:p>
            <a:pPr marL="0" indent="0">
              <a:buNone/>
            </a:pPr>
            <a:r>
              <a:rPr lang="el-GR" sz="2000" b="1" dirty="0"/>
              <a:t>Εικόνα </a:t>
            </a:r>
            <a:r>
              <a:rPr lang="en-US" sz="2000" b="1" dirty="0"/>
              <a:t>9</a:t>
            </a:r>
            <a:r>
              <a:rPr lang="el-GR" sz="2000" b="1" dirty="0"/>
              <a:t>:</a:t>
            </a:r>
            <a:r>
              <a:rPr lang="el-GR" sz="2000" dirty="0"/>
              <a:t> </a:t>
            </a:r>
            <a:r>
              <a:rPr lang="en-US" sz="2000" dirty="0"/>
              <a:t>Copyrighted.</a:t>
            </a:r>
            <a:endParaRPr lang="el-GR" sz="2000" dirty="0"/>
          </a:p>
          <a:p>
            <a:pPr marL="0" indent="0">
              <a:buNone/>
            </a:pPr>
            <a:r>
              <a:rPr lang="el-GR" sz="2000" b="1" dirty="0"/>
              <a:t>Εικόνα </a:t>
            </a:r>
            <a:r>
              <a:rPr lang="en-US" sz="2000" b="1" dirty="0"/>
              <a:t>10</a:t>
            </a:r>
            <a:r>
              <a:rPr lang="el-GR" sz="2000" b="1" dirty="0"/>
              <a:t>: </a:t>
            </a:r>
            <a:r>
              <a:rPr lang="en-US" sz="2000" dirty="0" smtClean="0"/>
              <a:t>Copyrighted</a:t>
            </a:r>
            <a:r>
              <a:rPr lang="en-US" sz="2000" dirty="0"/>
              <a:t>: Brett </a:t>
            </a:r>
            <a:r>
              <a:rPr lang="en-US" sz="2000" dirty="0" err="1"/>
              <a:t>Levay</a:t>
            </a:r>
            <a:r>
              <a:rPr lang="en-US" sz="2000" dirty="0"/>
              <a:t>-Young. </a:t>
            </a:r>
            <a:r>
              <a:rPr lang="en-US" sz="2000" dirty="0" smtClean="0">
                <a:solidFill>
                  <a:srgbClr val="FF0000"/>
                </a:solidFill>
                <a:hlinkClick r:id="rId7"/>
              </a:rPr>
              <a:t>http</a:t>
            </a:r>
            <a:r>
              <a:rPr lang="en-US" sz="2000" dirty="0">
                <a:solidFill>
                  <a:srgbClr val="FF0000"/>
                </a:solidFill>
                <a:hlinkClick r:id="rId7"/>
              </a:rPr>
              <a:t>://www.flickr.com/photos/11386014@N06/3595269904/</a:t>
            </a:r>
            <a:r>
              <a:rPr lang="el-GR" sz="2000" dirty="0"/>
              <a:t>&gt;&lt;πηγή&gt;&lt;</a:t>
            </a:r>
            <a:r>
              <a:rPr lang="el-GR" sz="2000" dirty="0" err="1"/>
              <a:t>κ.τ.λ</a:t>
            </a:r>
            <a:r>
              <a:rPr lang="el-GR" sz="2000" dirty="0"/>
              <a:t>&gt;</a:t>
            </a:r>
          </a:p>
          <a:p>
            <a:pPr marL="0" indent="0">
              <a:buNone/>
            </a:pPr>
            <a:r>
              <a:rPr lang="el-GR" sz="2000" b="1" dirty="0"/>
              <a:t>Εικόνα </a:t>
            </a:r>
            <a:r>
              <a:rPr lang="en-US" sz="2000" b="1" dirty="0"/>
              <a:t>11</a:t>
            </a:r>
            <a:r>
              <a:rPr lang="el-GR" sz="2000" b="1" dirty="0"/>
              <a:t>: </a:t>
            </a:r>
            <a:r>
              <a:rPr lang="en-US" sz="2000" dirty="0"/>
              <a:t>Copyrighted.</a:t>
            </a:r>
            <a:endParaRPr lang="el-GR" sz="2000" dirty="0"/>
          </a:p>
          <a:p>
            <a:pPr marL="0" indent="0">
              <a:buNone/>
            </a:pPr>
            <a:r>
              <a:rPr lang="el-GR" sz="2000" b="1" dirty="0"/>
              <a:t>Εικόνα </a:t>
            </a:r>
            <a:r>
              <a:rPr lang="en-US" sz="2000" b="1" dirty="0"/>
              <a:t>12</a:t>
            </a:r>
            <a:r>
              <a:rPr lang="el-GR" sz="2000" b="1" dirty="0"/>
              <a:t>: </a:t>
            </a:r>
            <a:r>
              <a:rPr lang="en-US" sz="2000" dirty="0"/>
              <a:t>Copyrighted.</a:t>
            </a:r>
            <a:endParaRPr lang="el-GR" sz="2000" dirty="0"/>
          </a:p>
          <a:p>
            <a:pPr marL="0" indent="0">
              <a:buNone/>
            </a:pPr>
            <a:endParaRPr lang="el-GR" sz="2000" dirty="0"/>
          </a:p>
        </p:txBody>
      </p:sp>
    </p:spTree>
    <p:extLst>
      <p:ext uri="{BB962C8B-B14F-4D97-AF65-F5344CB8AC3E}">
        <p14:creationId xmlns:p14="http://schemas.microsoft.com/office/powerpoint/2010/main" val="30032756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76"/>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(3/5)</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b="1" dirty="0" smtClean="0"/>
              <a:t>Εικόνα 1</a:t>
            </a:r>
            <a:r>
              <a:rPr lang="en-US" sz="2000" b="1" dirty="0" smtClean="0"/>
              <a:t>3</a:t>
            </a:r>
            <a:r>
              <a:rPr lang="el-GR" sz="2000" b="1" dirty="0" smtClean="0"/>
              <a:t>:</a:t>
            </a:r>
            <a:r>
              <a:rPr lang="el-GR" sz="2000" dirty="0" smtClean="0"/>
              <a:t> </a:t>
            </a:r>
            <a:r>
              <a:rPr lang="en-US" sz="2000" dirty="0" smtClean="0"/>
              <a:t>Copyrighted.</a:t>
            </a:r>
            <a:endParaRPr lang="el-GR" sz="2000" dirty="0" smtClean="0"/>
          </a:p>
          <a:p>
            <a:pPr marL="0" indent="0">
              <a:buNone/>
            </a:pPr>
            <a:r>
              <a:rPr lang="el-GR" sz="2000" b="1" dirty="0"/>
              <a:t>Εικόνα </a:t>
            </a:r>
            <a:r>
              <a:rPr lang="en-US" sz="2000" b="1" dirty="0" smtClean="0"/>
              <a:t>14</a:t>
            </a:r>
            <a:r>
              <a:rPr lang="el-GR" sz="2000" b="1" dirty="0" smtClean="0"/>
              <a:t>:</a:t>
            </a:r>
            <a:r>
              <a:rPr lang="el-GR" sz="2000" dirty="0" smtClean="0"/>
              <a:t> </a:t>
            </a:r>
            <a:r>
              <a:rPr lang="en-US" sz="2000" dirty="0" smtClean="0"/>
              <a:t>Copyrighted.</a:t>
            </a:r>
            <a:endParaRPr lang="el-GR" sz="2000" dirty="0"/>
          </a:p>
          <a:p>
            <a:pPr marL="0" indent="0">
              <a:buNone/>
            </a:pPr>
            <a:r>
              <a:rPr lang="el-GR" sz="2000" b="1" dirty="0"/>
              <a:t>Εικόνα </a:t>
            </a:r>
            <a:r>
              <a:rPr lang="en-US" sz="2000" b="1" dirty="0" smtClean="0"/>
              <a:t>15</a:t>
            </a:r>
            <a:r>
              <a:rPr lang="el-GR" sz="2000" b="1" dirty="0" smtClean="0"/>
              <a:t>: </a:t>
            </a:r>
            <a:r>
              <a:rPr lang="en-US" sz="2000" dirty="0" smtClean="0"/>
              <a:t>Copyrighted.</a:t>
            </a:r>
            <a:endParaRPr lang="el-GR" sz="2000" dirty="0"/>
          </a:p>
          <a:p>
            <a:pPr marL="0" indent="0">
              <a:buNone/>
            </a:pPr>
            <a:r>
              <a:rPr lang="el-GR" sz="2000" b="1" dirty="0"/>
              <a:t>Εικόνα </a:t>
            </a:r>
            <a:r>
              <a:rPr lang="en-US" sz="2000" b="1" dirty="0" smtClean="0"/>
              <a:t>16</a:t>
            </a:r>
            <a:r>
              <a:rPr lang="el-GR" sz="2000" b="1" dirty="0" smtClean="0"/>
              <a:t>: </a:t>
            </a:r>
            <a:r>
              <a:rPr lang="en-US" sz="2000" dirty="0" smtClean="0"/>
              <a:t>A </a:t>
            </a:r>
            <a:r>
              <a:rPr lang="en-US" sz="2000" dirty="0"/>
              <a:t>depiction of the alleged murder of Simon of Trent by </a:t>
            </a:r>
            <a:r>
              <a:rPr lang="en-US" sz="2000" dirty="0"/>
              <a:t>Jews. Source: From a facsimile of Hartmann </a:t>
            </a:r>
            <a:r>
              <a:rPr lang="en-US" sz="2000" dirty="0" err="1"/>
              <a:t>Schedel's</a:t>
            </a:r>
            <a:r>
              <a:rPr lang="en-US" sz="2000" dirty="0"/>
              <a:t> Nuremburg Chronicle or </a:t>
            </a:r>
            <a:r>
              <a:rPr lang="en-US" sz="2000" dirty="0" err="1"/>
              <a:t>Buch</a:t>
            </a:r>
            <a:r>
              <a:rPr lang="en-US" sz="2000" dirty="0"/>
              <a:t> der </a:t>
            </a:r>
            <a:r>
              <a:rPr lang="en-US" sz="2000" dirty="0" err="1"/>
              <a:t>Chroniken</a:t>
            </a:r>
            <a:r>
              <a:rPr lang="en-US" sz="2000" dirty="0"/>
              <a:t>, printed by Anton </a:t>
            </a:r>
            <a:r>
              <a:rPr lang="en-US" sz="2000" dirty="0" err="1"/>
              <a:t>Koberger</a:t>
            </a:r>
            <a:r>
              <a:rPr lang="en-US" sz="2000" dirty="0"/>
              <a:t> in 1493. </a:t>
            </a:r>
            <a:r>
              <a:rPr lang="en-US" sz="2000" dirty="0" smtClean="0"/>
              <a:t>Both located </a:t>
            </a:r>
            <a:r>
              <a:rPr lang="en-US" sz="2000" dirty="0"/>
              <a:t>at Kenyon College</a:t>
            </a:r>
            <a:r>
              <a:rPr lang="en-US" sz="2000" dirty="0" smtClean="0"/>
              <a:t>. </a:t>
            </a:r>
            <a:r>
              <a:rPr lang="en-US" sz="2000" dirty="0" smtClean="0">
                <a:solidFill>
                  <a:srgbClr val="FF0000"/>
                </a:solidFill>
                <a:hlinkClick r:id="rId3"/>
              </a:rPr>
              <a:t>http</a:t>
            </a:r>
            <a:r>
              <a:rPr lang="en-US" sz="2000" dirty="0">
                <a:solidFill>
                  <a:srgbClr val="FF0000"/>
                </a:solidFill>
                <a:hlinkClick r:id="rId3"/>
              </a:rPr>
              <a:t>://</a:t>
            </a:r>
            <a:r>
              <a:rPr lang="en-US" sz="2000" dirty="0" smtClean="0">
                <a:solidFill>
                  <a:srgbClr val="FF0000"/>
                </a:solidFill>
                <a:hlinkClick r:id="rId3"/>
              </a:rPr>
              <a:t>www2.kenyon.edu/projects/margin/jew.htm</a:t>
            </a:r>
            <a:endParaRPr lang="en-US" sz="2000" dirty="0" smtClean="0">
              <a:solidFill>
                <a:srgbClr val="FF0000"/>
              </a:solidFill>
            </a:endParaRPr>
          </a:p>
          <a:p>
            <a:pPr marL="0" indent="0">
              <a:buNone/>
            </a:pPr>
            <a:r>
              <a:rPr lang="el-GR" sz="2000" b="1" dirty="0"/>
              <a:t>Εικόνα </a:t>
            </a:r>
            <a:r>
              <a:rPr lang="en-US" sz="2000" b="1" dirty="0"/>
              <a:t>17</a:t>
            </a:r>
            <a:r>
              <a:rPr lang="el-GR" sz="2000" b="1" dirty="0"/>
              <a:t>: </a:t>
            </a:r>
            <a:r>
              <a:rPr lang="en-US" sz="2000" dirty="0" smtClean="0"/>
              <a:t>Massacre </a:t>
            </a:r>
            <a:r>
              <a:rPr lang="en-US" sz="2000" dirty="0"/>
              <a:t>of Jews woodcut, </a:t>
            </a:r>
            <a:r>
              <a:rPr lang="en-US" sz="2000" dirty="0" smtClean="0"/>
              <a:t>1493. Public domain. </a:t>
            </a:r>
            <a:r>
              <a:rPr lang="en-US" sz="2000" dirty="0" smtClean="0">
                <a:solidFill>
                  <a:srgbClr val="FF0000"/>
                </a:solidFill>
                <a:hlinkClick r:id="rId4"/>
              </a:rPr>
              <a:t>http</a:t>
            </a:r>
            <a:r>
              <a:rPr lang="en-US" sz="2000" dirty="0">
                <a:solidFill>
                  <a:srgbClr val="FF0000"/>
                </a:solidFill>
                <a:hlinkClick r:id="rId4"/>
              </a:rPr>
              <a:t>://commons.wikimedia.org/wiki/File:Massacre_of_Jews_woodcut,_</a:t>
            </a:r>
            <a:r>
              <a:rPr lang="en-US" sz="2000" dirty="0" smtClean="0">
                <a:solidFill>
                  <a:srgbClr val="FF0000"/>
                </a:solidFill>
                <a:hlinkClick r:id="rId4"/>
              </a:rPr>
              <a:t>1493.jpg</a:t>
            </a:r>
            <a:endParaRPr lang="el-GR" sz="2000" dirty="0"/>
          </a:p>
          <a:p>
            <a:pPr marL="0" indent="0">
              <a:buNone/>
            </a:pPr>
            <a:r>
              <a:rPr lang="el-GR" sz="2000" b="1" dirty="0"/>
              <a:t>Εικόνα </a:t>
            </a:r>
            <a:r>
              <a:rPr lang="en-US" sz="2000" b="1" dirty="0"/>
              <a:t>18</a:t>
            </a:r>
            <a:r>
              <a:rPr lang="el-GR" sz="2000" b="1" dirty="0"/>
              <a:t>: </a:t>
            </a:r>
            <a:r>
              <a:rPr lang="en-US" sz="2000" dirty="0" smtClean="0"/>
              <a:t>Martyrdom </a:t>
            </a:r>
            <a:r>
              <a:rPr lang="en-US" sz="2000" dirty="0"/>
              <a:t>of Simon of Trent above a </a:t>
            </a:r>
            <a:r>
              <a:rPr lang="en-US" sz="2000" dirty="0" err="1" smtClean="0">
                <a:hlinkClick r:id="rId5" tooltip="Judensau"/>
              </a:rPr>
              <a:t>Judensau</a:t>
            </a:r>
            <a:r>
              <a:rPr lang="en-US" sz="2000" dirty="0" smtClean="0"/>
              <a:t>. Public domain. </a:t>
            </a:r>
            <a:r>
              <a:rPr lang="en-US" sz="2000" dirty="0" smtClean="0">
                <a:solidFill>
                  <a:srgbClr val="FF0000"/>
                </a:solidFill>
                <a:hlinkClick r:id="rId6"/>
              </a:rPr>
              <a:t>http</a:t>
            </a:r>
            <a:r>
              <a:rPr lang="en-US" sz="2000" dirty="0">
                <a:solidFill>
                  <a:srgbClr val="FF0000"/>
                </a:solidFill>
                <a:hlinkClick r:id="rId6"/>
              </a:rPr>
              <a:t>://</a:t>
            </a:r>
            <a:r>
              <a:rPr lang="en-US" sz="2000" dirty="0" smtClean="0">
                <a:solidFill>
                  <a:srgbClr val="FF0000"/>
                </a:solidFill>
                <a:hlinkClick r:id="rId6"/>
              </a:rPr>
              <a:t>en.wikipedia.org/wiki/Simon_of_Trent</a:t>
            </a:r>
            <a:endParaRPr lang="el-GR" sz="2000" dirty="0">
              <a:solidFill>
                <a:srgbClr val="FF0000"/>
              </a:solidFill>
            </a:endParaRPr>
          </a:p>
        </p:txBody>
      </p:sp>
    </p:spTree>
    <p:extLst>
      <p:ext uri="{BB962C8B-B14F-4D97-AF65-F5344CB8AC3E}">
        <p14:creationId xmlns:p14="http://schemas.microsoft.com/office/powerpoint/2010/main" val="13605705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76"/>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(4/5)</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b="1" dirty="0" smtClean="0"/>
              <a:t>Εικόνα </a:t>
            </a:r>
            <a:r>
              <a:rPr lang="en-US" sz="2000" b="1" dirty="0"/>
              <a:t>19</a:t>
            </a:r>
            <a:r>
              <a:rPr lang="el-GR" sz="2000" b="1" dirty="0"/>
              <a:t>: </a:t>
            </a:r>
            <a:r>
              <a:rPr lang="en-US" sz="2000" dirty="0" smtClean="0"/>
              <a:t>Jews </a:t>
            </a:r>
            <a:r>
              <a:rPr lang="en-US" sz="2000" dirty="0"/>
              <a:t>(identifiable by the distinctive hats that they were required to wear) being killed by Christian knights. French Bible illustration from </a:t>
            </a:r>
            <a:r>
              <a:rPr lang="en-US" sz="2000" dirty="0" smtClean="0"/>
              <a:t>1255. Public domain. </a:t>
            </a:r>
            <a:r>
              <a:rPr lang="en-US" sz="2000" dirty="0" smtClean="0">
                <a:solidFill>
                  <a:srgbClr val="FF0000"/>
                </a:solidFill>
                <a:hlinkClick r:id="rId3"/>
              </a:rPr>
              <a:t>http</a:t>
            </a:r>
            <a:r>
              <a:rPr lang="en-US" sz="2000" dirty="0">
                <a:solidFill>
                  <a:srgbClr val="FF0000"/>
                </a:solidFill>
                <a:hlinkClick r:id="rId3"/>
              </a:rPr>
              <a:t>://</a:t>
            </a:r>
            <a:r>
              <a:rPr lang="en-US" sz="2000" dirty="0" smtClean="0">
                <a:solidFill>
                  <a:srgbClr val="FF0000"/>
                </a:solidFill>
                <a:hlinkClick r:id="rId3"/>
              </a:rPr>
              <a:t>www.digitaljournal.com/article/300087</a:t>
            </a:r>
            <a:endParaRPr lang="el-GR" sz="2000" dirty="0"/>
          </a:p>
          <a:p>
            <a:pPr marL="0" indent="0">
              <a:buNone/>
            </a:pPr>
            <a:r>
              <a:rPr lang="el-GR" sz="2000" b="1" dirty="0" smtClean="0"/>
              <a:t>Εικόνα </a:t>
            </a:r>
            <a:r>
              <a:rPr lang="en-US" sz="2000" b="1" dirty="0" smtClean="0"/>
              <a:t>20</a:t>
            </a:r>
            <a:r>
              <a:rPr lang="el-GR" sz="2000" b="1" dirty="0" smtClean="0"/>
              <a:t>: </a:t>
            </a:r>
            <a:r>
              <a:rPr lang="en-US" sz="2000" dirty="0" smtClean="0"/>
              <a:t>A 15th-century German woodcut showing an alleged host desecration. In the first panel the hosts are stolen; in the second the hosts bleed when pierced by a Jew; in the third the Jews are arrested; and in the fourth they are burned alive. Public domain. </a:t>
            </a:r>
            <a:r>
              <a:rPr lang="en-US" sz="2000" dirty="0" smtClean="0">
                <a:solidFill>
                  <a:srgbClr val="FF0000"/>
                </a:solidFill>
                <a:hlinkClick r:id="rId4"/>
              </a:rPr>
              <a:t>http://en.wikipedia.org/wiki/Antisemitism</a:t>
            </a:r>
            <a:endParaRPr lang="en-US" sz="2000" dirty="0" smtClean="0">
              <a:solidFill>
                <a:srgbClr val="FF0000"/>
              </a:solidFill>
            </a:endParaRPr>
          </a:p>
          <a:p>
            <a:pPr marL="0" indent="0">
              <a:buNone/>
            </a:pPr>
            <a:r>
              <a:rPr lang="el-GR" sz="2000" b="1" dirty="0" smtClean="0"/>
              <a:t>Εικόνα </a:t>
            </a:r>
            <a:r>
              <a:rPr lang="en-US" sz="2000" b="1" dirty="0"/>
              <a:t>21</a:t>
            </a:r>
            <a:r>
              <a:rPr lang="el-GR" sz="2000" b="1" dirty="0"/>
              <a:t>: </a:t>
            </a:r>
            <a:r>
              <a:rPr lang="en-US" sz="2000" dirty="0"/>
              <a:t>Historical illustration from the 19th century, caricature, 1475, Christian anti-Judaism or </a:t>
            </a:r>
            <a:r>
              <a:rPr lang="en-US" sz="2000" dirty="0" err="1"/>
              <a:t>antisemitism</a:t>
            </a:r>
            <a:r>
              <a:rPr lang="en-US" sz="2000" dirty="0"/>
              <a:t> in the 15th century in Germany. Copyright fi.online.de </a:t>
            </a:r>
            <a:r>
              <a:rPr lang="en-US" sz="2000" dirty="0">
                <a:solidFill>
                  <a:srgbClr val="FF0000"/>
                </a:solidFill>
                <a:hlinkClick r:id="rId5"/>
              </a:rPr>
              <a:t>http://www.f1online.pro/en/image-details/5610872.html</a:t>
            </a:r>
            <a:endParaRPr lang="el-GR" sz="2000" dirty="0"/>
          </a:p>
          <a:p>
            <a:pPr marL="0" indent="0">
              <a:buNone/>
            </a:pPr>
            <a:r>
              <a:rPr lang="el-GR" sz="2000" b="1" dirty="0"/>
              <a:t>Εικόνα </a:t>
            </a:r>
            <a:r>
              <a:rPr lang="en-US" sz="2000" b="1" dirty="0"/>
              <a:t>2</a:t>
            </a:r>
            <a:r>
              <a:rPr lang="el-GR" sz="2000" b="1" dirty="0"/>
              <a:t>2: </a:t>
            </a:r>
            <a:r>
              <a:rPr lang="en-US" sz="2000" dirty="0" err="1"/>
              <a:t>Bookcover</a:t>
            </a:r>
            <a:r>
              <a:rPr lang="en-US" sz="2000" dirty="0"/>
              <a:t> of </a:t>
            </a:r>
            <a:r>
              <a:rPr lang="en-US" sz="2000" dirty="0">
                <a:hlinkClick r:id="rId6" tooltip="On the Jews and Their Lies"/>
              </a:rPr>
              <a:t>On the Jews and Their Lies</a:t>
            </a:r>
            <a:r>
              <a:rPr lang="en-US" sz="2000" dirty="0"/>
              <a:t>.</a:t>
            </a:r>
            <a:r>
              <a:rPr lang="en-US" sz="2000" i="1" dirty="0"/>
              <a:t> </a:t>
            </a:r>
            <a:r>
              <a:rPr lang="en-US" sz="2000" dirty="0"/>
              <a:t>Public domain. </a:t>
            </a:r>
            <a:r>
              <a:rPr lang="en-US" sz="2000" dirty="0">
                <a:solidFill>
                  <a:srgbClr val="FF0000"/>
                </a:solidFill>
                <a:hlinkClick r:id="rId7"/>
              </a:rPr>
              <a:t>http://en.wikipedia.org/wiki/Timeline_of_antisemitism</a:t>
            </a:r>
            <a:endParaRPr lang="el-GR" sz="2000" dirty="0"/>
          </a:p>
          <a:p>
            <a:pPr marL="0" indent="0">
              <a:buNone/>
            </a:pPr>
            <a:endParaRPr lang="el-GR" sz="2000" dirty="0"/>
          </a:p>
          <a:p>
            <a:pPr marL="0" indent="0">
              <a:buNone/>
            </a:pPr>
            <a:endParaRPr lang="el-GR" sz="2000" dirty="0">
              <a:solidFill>
                <a:srgbClr val="FF0000"/>
              </a:solidFill>
            </a:endParaRPr>
          </a:p>
        </p:txBody>
      </p:sp>
    </p:spTree>
    <p:extLst>
      <p:ext uri="{BB962C8B-B14F-4D97-AF65-F5344CB8AC3E}">
        <p14:creationId xmlns:p14="http://schemas.microsoft.com/office/powerpoint/2010/main" val="7214430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(5/5)</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p>
          <a:p>
            <a:pPr marL="0" indent="0">
              <a:buNone/>
            </a:pPr>
            <a:endParaRPr lang="el-GR" sz="2000" dirty="0">
              <a:solidFill>
                <a:srgbClr val="FF0000"/>
              </a:solidFill>
            </a:endParaRPr>
          </a:p>
        </p:txBody>
      </p:sp>
    </p:spTree>
    <p:extLst>
      <p:ext uri="{BB962C8B-B14F-4D97-AF65-F5344CB8AC3E}">
        <p14:creationId xmlns:p14="http://schemas.microsoft.com/office/powerpoint/2010/main" val="2637896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Ανατροφοδότηση αντισημιτικής προπαγάνδας</a:t>
            </a:r>
          </a:p>
        </p:txBody>
      </p:sp>
      <p:sp>
        <p:nvSpPr>
          <p:cNvPr id="3" name="Content Placeholder 2"/>
          <p:cNvSpPr>
            <a:spLocks noGrp="1"/>
          </p:cNvSpPr>
          <p:nvPr>
            <p:ph idx="1"/>
          </p:nvPr>
        </p:nvSpPr>
        <p:spPr>
          <a:xfrm>
            <a:off x="464245" y="2132856"/>
            <a:ext cx="8229600" cy="3600399"/>
          </a:xfrm>
        </p:spPr>
        <p:txBody>
          <a:bodyPr>
            <a:normAutofit fontScale="85000" lnSpcReduction="10000"/>
          </a:bodyPr>
          <a:lstStyle/>
          <a:p>
            <a:r>
              <a:rPr lang="fr-FR" sz="2800" dirty="0"/>
              <a:t>Bernardino, «</a:t>
            </a:r>
            <a:r>
              <a:rPr lang="el-GR" sz="2800" dirty="0"/>
              <a:t>ιστορία Εβραίου γιατρού στην </a:t>
            </a:r>
            <a:r>
              <a:rPr lang="fr-FR" sz="2800" dirty="0"/>
              <a:t>Avignon</a:t>
            </a:r>
            <a:r>
              <a:rPr lang="fr-FR" sz="2800" dirty="0" smtClean="0"/>
              <a:t>»</a:t>
            </a:r>
            <a:r>
              <a:rPr lang="el-GR" sz="2800" dirty="0" smtClean="0"/>
              <a:t>.</a:t>
            </a:r>
            <a:endParaRPr lang="fr-FR" sz="2800" dirty="0"/>
          </a:p>
          <a:p>
            <a:r>
              <a:rPr lang="fr-FR" sz="2800" dirty="0"/>
              <a:t>1475, </a:t>
            </a:r>
            <a:r>
              <a:rPr lang="el-GR" sz="2800" dirty="0" err="1"/>
              <a:t>Σίμονας</a:t>
            </a:r>
            <a:r>
              <a:rPr lang="el-GR" sz="2800" dirty="0"/>
              <a:t> του </a:t>
            </a:r>
            <a:r>
              <a:rPr lang="el-GR" sz="2800" dirty="0" err="1" smtClean="0"/>
              <a:t>Τριδέντου</a:t>
            </a:r>
            <a:r>
              <a:rPr lang="el-GR" sz="2800" dirty="0" smtClean="0"/>
              <a:t>.</a:t>
            </a:r>
            <a:endParaRPr lang="el-GR" sz="2800" dirty="0"/>
          </a:p>
          <a:p>
            <a:r>
              <a:rPr lang="el-GR" sz="2800" dirty="0"/>
              <a:t>1486, </a:t>
            </a:r>
            <a:r>
              <a:rPr lang="fr-FR" sz="2800" dirty="0"/>
              <a:t>Bernardino  </a:t>
            </a:r>
            <a:r>
              <a:rPr lang="el-GR" sz="2800" dirty="0"/>
              <a:t>του </a:t>
            </a:r>
            <a:r>
              <a:rPr lang="fr-FR" sz="2800" dirty="0"/>
              <a:t>Feltre, </a:t>
            </a:r>
            <a:r>
              <a:rPr lang="el-GR" sz="2800" dirty="0"/>
              <a:t>κήρυγμα στη Σιένα, αναφορά στις πληροφορίες του Αγίου </a:t>
            </a:r>
            <a:r>
              <a:rPr lang="fr-FR" sz="2800" dirty="0"/>
              <a:t>Bernardino </a:t>
            </a:r>
            <a:r>
              <a:rPr lang="el-GR" sz="2800" dirty="0"/>
              <a:t>για τον δαιμονικό Εβραίο </a:t>
            </a:r>
            <a:r>
              <a:rPr lang="el-GR" sz="2800" dirty="0" smtClean="0"/>
              <a:t>γιατρό.</a:t>
            </a:r>
            <a:endParaRPr lang="el-GR" sz="2800" dirty="0"/>
          </a:p>
          <a:p>
            <a:r>
              <a:rPr lang="el-GR" sz="2800" dirty="0"/>
              <a:t>1670, Ανώνυμου «πιστού», </a:t>
            </a:r>
            <a:r>
              <a:rPr lang="fr-FR" sz="2800" dirty="0"/>
              <a:t>Copia </a:t>
            </a:r>
            <a:r>
              <a:rPr lang="fr-FR" sz="2800" dirty="0" err="1"/>
              <a:t>del</a:t>
            </a:r>
            <a:r>
              <a:rPr lang="fr-FR" sz="2800" dirty="0"/>
              <a:t> </a:t>
            </a:r>
            <a:r>
              <a:rPr lang="fr-FR" sz="2800" dirty="0" err="1"/>
              <a:t>Testamento</a:t>
            </a:r>
            <a:r>
              <a:rPr lang="fr-FR" sz="2800" dirty="0"/>
              <a:t> di San Bernardino di </a:t>
            </a:r>
            <a:r>
              <a:rPr lang="fr-FR" sz="2800" dirty="0" err="1"/>
              <a:t>Siena</a:t>
            </a:r>
            <a:r>
              <a:rPr lang="fr-FR" sz="2800" dirty="0"/>
              <a:t> : </a:t>
            </a:r>
            <a:r>
              <a:rPr lang="el-GR" sz="2800" dirty="0"/>
              <a:t>Πρώτες πέντε σελίδες με κηρύγματα του </a:t>
            </a:r>
            <a:r>
              <a:rPr lang="fr-FR" sz="2800" dirty="0"/>
              <a:t>Bernardino, </a:t>
            </a:r>
            <a:r>
              <a:rPr lang="el-GR" sz="2800" dirty="0"/>
              <a:t>οι υπόλοιπες 31 γραμμένες από τον ανώνυμο συγγραφέα (αντισημιτισμός στα όρια της παράνοιας</a:t>
            </a:r>
            <a:r>
              <a:rPr lang="el-GR" sz="2800" dirty="0" smtClean="0"/>
              <a:t>).</a:t>
            </a:r>
            <a:endParaRPr lang="el-GR" sz="2800" dirty="0"/>
          </a:p>
          <a:p>
            <a:pPr marL="0" indent="0">
              <a:buNone/>
            </a:pPr>
            <a:endParaRPr lang="el-GR" dirty="0"/>
          </a:p>
        </p:txBody>
      </p:sp>
    </p:spTree>
    <p:extLst>
      <p:ext uri="{BB962C8B-B14F-4D97-AF65-F5344CB8AC3E}">
        <p14:creationId xmlns:p14="http://schemas.microsoft.com/office/powerpoint/2010/main" val="571710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259632" y="1700808"/>
            <a:ext cx="6336704" cy="3611478"/>
          </a:xfrm>
          <a:prstGeom prst="rect">
            <a:avLst/>
          </a:prstGeom>
          <a:ln>
            <a:solidFill>
              <a:schemeClr val="tx1"/>
            </a:solidFill>
          </a:ln>
        </p:spPr>
      </p:pic>
      <p:sp>
        <p:nvSpPr>
          <p:cNvPr id="3" name="Θέση κειμένου 1"/>
          <p:cNvSpPr txBox="1">
            <a:spLocks/>
          </p:cNvSpPr>
          <p:nvPr/>
        </p:nvSpPr>
        <p:spPr>
          <a:xfrm>
            <a:off x="3599892" y="1153641"/>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187306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TotalTime>
  <Words>4678</Words>
  <Application>Microsoft Office PowerPoint</Application>
  <PresentationFormat>On-screen Show (4:3)</PresentationFormat>
  <Paragraphs>439</Paragraphs>
  <Slides>78</Slides>
  <Notes>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ＭＳ Ｐゴシック</vt:lpstr>
      <vt:lpstr>Arial</vt:lpstr>
      <vt:lpstr>Calibri</vt:lpstr>
      <vt:lpstr>Wingdings</vt:lpstr>
      <vt:lpstr>Θέμα του Office</vt:lpstr>
      <vt:lpstr>II19 Νεότερη Ευρωπαϊκή Ιστορία Β΄</vt:lpstr>
      <vt:lpstr>Εβραϊκές κοινότητες στη Δύση ως τον 15ο αιώνα 1</vt:lpstr>
      <vt:lpstr>Εβραϊκές κοινότητες στη Δύση ως τον 15ο αιώνα 2</vt:lpstr>
      <vt:lpstr>Διωγμοί και εβραϊκή διασπορά, 13ος – 15ος αι.</vt:lpstr>
      <vt:lpstr>O Bernardino της Σιένα &amp; οι Εβραίοι 1</vt:lpstr>
      <vt:lpstr>O Bernardino της Σιένα &amp; οι Εβραίοι 2</vt:lpstr>
      <vt:lpstr>Υποχρεωτική σηματοδότηση &amp; «ξενικότητα» Εβραίων</vt:lpstr>
      <vt:lpstr>Ανατροφοδότηση αντισημιτικής προπαγάνδας</vt:lpstr>
      <vt:lpstr>PowerPoint Presentation</vt:lpstr>
      <vt:lpstr>Τοκογλυφία και Εβραίοι 1</vt:lpstr>
      <vt:lpstr>Τοκογλυφία και Εβραίοι 2</vt:lpstr>
      <vt:lpstr>Κήρυγμα 43, «Κατά πόσο η τοκογλυφία είναι αντίθετη με τον Θεό και καθιστά τον τοκογλύφο ειδωλολάτρη»</vt:lpstr>
      <vt:lpstr>Η παρουσία του Εβραίου στις χριστιανικές κοινότητες</vt:lpstr>
      <vt:lpstr>Το πρόσωπο του άλλου 1</vt:lpstr>
      <vt:lpstr>Το πρόσωπο του άλλου 2</vt:lpstr>
      <vt:lpstr>Το πρόσωπο του άλλου 3</vt:lpstr>
      <vt:lpstr>Το πρόσωπο του άλλου 4</vt:lpstr>
      <vt:lpstr>PowerPoint Presentation</vt:lpstr>
      <vt:lpstr>Η νομική θέση των Εβραίων στις χριστιανικές κοινότητες: 1</vt:lpstr>
      <vt:lpstr>Η νομική θέση των Εβραίων στις χριστιανικές κοινότητες: 2</vt:lpstr>
      <vt:lpstr>Κείμενα ιουδαϊκής παράδοσης, καταστατικοί χάρτες εβραϊκών κοινοτήτων </vt:lpstr>
      <vt:lpstr>Συναγωγή Cordoba</vt:lpstr>
      <vt:lpstr>Η Βενετία και οι Εβραίοι 1</vt:lpstr>
      <vt:lpstr>Η Βενετία και οι Εβραίοι 2</vt:lpstr>
      <vt:lpstr>Η Βενετία και οι Εβραίοι 3</vt:lpstr>
      <vt:lpstr>Η Βενετία και οι Εβραίοι 4</vt:lpstr>
      <vt:lpstr>Χριστιανοί, Εβραίοι και Conversos στην Ισπανία, 14ος -15ος αιώνας</vt:lpstr>
      <vt:lpstr>Γενεαλογικές στρατηγικές σε χριστιανούς, Εβραίους και conversos στην Ισπανία 1</vt:lpstr>
      <vt:lpstr>Γενεαλογικές στρατηγικές σε χριστιανούς, Εβραίους και conversos στην Ισπανία 2</vt:lpstr>
      <vt:lpstr>Γενεαλογικές στρατηγικές σε χριστιανούς, Εβραίους και conversos στην Ισπανία 2</vt:lpstr>
      <vt:lpstr>Γενεαλογικές στρατηγικές σε χριστιανούς, Εβραίους και conversos στην Ισπανία 2</vt:lpstr>
      <vt:lpstr>Δημόσιες αντιπαραθέσεις Εβραίων &amp; Χριστιανών 1</vt:lpstr>
      <vt:lpstr>Δημόσιες αντιπαραθέσεις Εβραίων &amp; Χριστιανών 2</vt:lpstr>
      <vt:lpstr>Δημόσιες αντιπαραθέσεις Εβραίων &amp; Χριστιανών 3</vt:lpstr>
      <vt:lpstr>Έμφαση στην καταγωγή σαν μέσο αποκατάστασης της θρησκευτικής ταυτότητας 1</vt:lpstr>
      <vt:lpstr>Έμφαση στην καταγωγή σαν μέσο αποκατάστασης της θρησκευτικής ταυτότητας 2</vt:lpstr>
      <vt:lpstr>Έμφαση στην καταγωγή σαν μέσο αποκατάστασης της θρησκευτικής ταυτότητας 3</vt:lpstr>
      <vt:lpstr>Έμφαση στην καταγωγή σαν μέσο αποκατάστασης της θρησκευτικής ταυτότητας 4</vt:lpstr>
      <vt:lpstr>Έμφαση στην καταγωγή σαν μέσο αποκατάστασης της θρησκευτικής ταυτότητας 5</vt:lpstr>
      <vt:lpstr>Έμφαση στην καταγωγή σαν μέσο αποκατάστασης της θρησκευτικής ταυτότητας 6</vt:lpstr>
      <vt:lpstr>Έμφαση στην καταγωγή σαν μέσο αποκατάστασης της θρησκευτικής ταυτότητας 7</vt:lpstr>
      <vt:lpstr>Έμφαση στην καταγωγή σαν μέσο αποκατάστασης της θρησκευτικής ταυτότητας 8</vt:lpstr>
      <vt:lpstr>Έμφαση στην καταγωγή σαν μέσο αποκατάστασης της θρησκευτικής ταυτότητας 9</vt:lpstr>
      <vt:lpstr>Αντίδραση Conversos στη γενεαλογικού τύπου επιχειρηματολογία των παλαιών Χριστιανών 1</vt:lpstr>
      <vt:lpstr>Αντίδραση Conversos στη γενεαλογικού τύπου επιχειρηματολογία των παλαιών Χριστιανών 2</vt:lpstr>
      <vt:lpstr>Ο λίβελος του αίματος : Ο Σίμονας του Τριδέντου, 1475 1</vt:lpstr>
      <vt:lpstr>Ο λίβελος του αίματος : Ο Σίμονας του Τριδέντου, 1475 2</vt:lpstr>
      <vt:lpstr>PowerPoint Presentation</vt:lpstr>
      <vt:lpstr>Από το 1476…</vt:lpstr>
      <vt:lpstr>Eπαναστατικοποίηση αντισημιτικής προπαγάνδας 1</vt:lpstr>
      <vt:lpstr>Eπαναστατικοποίηση αντισημιτικής προπαγάνδας 2</vt:lpstr>
      <vt:lpstr>Eπαναστατικοποίηση αντισημιτικής προπαγάνδας 3</vt:lpstr>
      <vt:lpstr>Eπαναστατικοποίηση αντισημιτικής προπαγάνδας 4</vt:lpstr>
      <vt:lpstr>Σκοποί  ενότητας Iστορία του κόσμου, από τη δημιουργία ως το 1493</vt:lpstr>
      <vt:lpstr>Σκοποί  ενότητας Iστορία του κόσμου, από τη δημιουργία ως το 1493</vt:lpstr>
      <vt:lpstr>Η τελετουργική παιδοκτονία του Τριδέντου καθίσταται μέρος της δυτικής κουλτούρας</vt:lpstr>
      <vt:lpstr>Εξοντώνοντας τους δαιμονικούς Εβραίους, Μεσαίωνας</vt:lpstr>
      <vt:lpstr>Τελετουργική ακύρωση της χριστιανικής θρησκείας. Οι Εβραίοι βεβηλώνουν την όστια</vt:lpstr>
      <vt:lpstr>Μετάβαση από τον θεολογικά θεμελιωμένο σε ένα ρατσιστικό αντισημιτισμό: Οι Εβραίοι - γουρούνια</vt:lpstr>
      <vt:lpstr>Λούθηρος: Οι Εβραίοι εχθροί του γερμανικού έθνους</vt:lpstr>
      <vt:lpstr>Προβλήματα στη συγκρότηση μιας περιθωριακής ταυτότητας: Oι Conversos 1</vt:lpstr>
      <vt:lpstr>Προβλήματα στη συγκρότηση μιας περιθωριακής ταυτότητας: Oι Conversos 2</vt:lpstr>
      <vt:lpstr>Άνθιση Εβραϊκής ιστοριογραφίας τον 16ο αιώνα 1</vt:lpstr>
      <vt:lpstr>Άνθιση Εβραϊκής ιστοριογραφίας τον 16ο αιώνα 2</vt:lpstr>
      <vt:lpstr>David Gons, Zemah David (το γένος του Δαυίδ): </vt:lpstr>
      <vt:lpstr>David Gons, Zemah David (το γένος του Δαυίδ): </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(1/5)</vt:lpstr>
      <vt:lpstr>Σημείωμα Χρήσης Έργων Τρίτων (2/5)</vt:lpstr>
      <vt:lpstr>Σημείωμα Χρήσης Έργων Τρίτων (3/5)</vt:lpstr>
      <vt:lpstr>Σημείωμα Χρήσης Έργων Τρίτων (4/5)</vt:lpstr>
      <vt:lpstr>Σημείωμα Χρήσης Έργων Τρίτων (5/5)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234</cp:revision>
  <dcterms:created xsi:type="dcterms:W3CDTF">2012-09-06T09:03:05Z</dcterms:created>
  <dcterms:modified xsi:type="dcterms:W3CDTF">2015-01-20T14:19:21Z</dcterms:modified>
</cp:coreProperties>
</file>