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2" r:id="rId3"/>
    <p:sldMasterId id="2147483674" r:id="rId4"/>
    <p:sldMasterId id="2147483686" r:id="rId5"/>
    <p:sldMasterId id="2147483698" r:id="rId6"/>
    <p:sldMasterId id="2147483710" r:id="rId7"/>
    <p:sldMasterId id="2147483722" r:id="rId8"/>
    <p:sldMasterId id="2147483734" r:id="rId9"/>
    <p:sldMasterId id="2147483746" r:id="rId10"/>
    <p:sldMasterId id="2147483758" r:id="rId11"/>
    <p:sldMasterId id="2147483770" r:id="rId12"/>
  </p:sldMasterIdLst>
  <p:notesMasterIdLst>
    <p:notesMasterId r:id="rId51"/>
  </p:notesMasterIdLst>
  <p:sldIdLst>
    <p:sldId id="301" r:id="rId13"/>
    <p:sldId id="309" r:id="rId14"/>
    <p:sldId id="314" r:id="rId15"/>
    <p:sldId id="311" r:id="rId16"/>
    <p:sldId id="312" r:id="rId17"/>
    <p:sldId id="313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02" r:id="rId44"/>
    <p:sldId id="290" r:id="rId45"/>
    <p:sldId id="303" r:id="rId46"/>
    <p:sldId id="304" r:id="rId47"/>
    <p:sldId id="305" r:id="rId48"/>
    <p:sldId id="291" r:id="rId49"/>
    <p:sldId id="294" r:id="rId5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01"/>
            <p14:sldId id="309"/>
            <p14:sldId id="314"/>
            <p14:sldId id="311"/>
            <p14:sldId id="312"/>
            <p14:sldId id="313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02"/>
            <p14:sldId id="290"/>
            <p14:sldId id="303"/>
            <p14:sldId id="304"/>
            <p14:sldId id="305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77" autoAdjust="0"/>
    <p:restoredTop sz="96187" autoAdjust="0"/>
  </p:normalViewPr>
  <p:slideViewPr>
    <p:cSldViewPr>
      <p:cViewPr varScale="1">
        <p:scale>
          <a:sx n="84" d="100"/>
          <a:sy n="84" d="100"/>
        </p:scale>
        <p:origin x="33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0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4.xml"/><Relationship Id="rId10" Type="http://schemas.openxmlformats.org/officeDocument/2006/relationships/slideMaster" Target="slideMasters/slideMaster9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3.xml"/><Relationship Id="rId9" Type="http://schemas.openxmlformats.org/officeDocument/2006/relationships/slideMaster" Target="slideMasters/slideMaster8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7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12" Type="http://schemas.openxmlformats.org/officeDocument/2006/relationships/slideMaster" Target="slideMasters/slideMaster11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22/11/2015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8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8C270-BD7E-49E7-B2D9-3D5A8FA51510}" type="slidenum">
              <a:rPr lang="el-GR">
                <a:solidFill>
                  <a:srgbClr val="000000"/>
                </a:solidFill>
              </a:rPr>
              <a:pPr/>
              <a:t>8</a:t>
            </a:fld>
            <a:endParaRPr lang="el-GR">
              <a:solidFill>
                <a:srgbClr val="000000"/>
              </a:solidFill>
            </a:endParaRPr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4216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36ED689-CBB8-43D0-A121-A2E77BBFA6F6}" type="slidenum">
              <a:rPr lang="el-GR" altLang="el-GR">
                <a:solidFill>
                  <a:srgbClr val="000000"/>
                </a:solidFill>
              </a:rPr>
              <a:pPr eaLnBrk="1" hangingPunct="1"/>
              <a:t>9</a:t>
            </a:fld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altLang="el-GR" smtClean="0">
                <a:latin typeface="Arial" panose="020B0604020202020204" pitchFamily="34" charset="0"/>
                <a:cs typeface="Arial" panose="020B0604020202020204" pitchFamily="34" charset="0"/>
              </a:rPr>
              <a:t>Η Πύλη των Λεόντων</a:t>
            </a:r>
          </a:p>
        </p:txBody>
      </p:sp>
    </p:spTree>
    <p:extLst>
      <p:ext uri="{BB962C8B-B14F-4D97-AF65-F5344CB8AC3E}">
        <p14:creationId xmlns:p14="http://schemas.microsoft.com/office/powerpoint/2010/main" val="1388962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AB6CDBC-EFF1-4498-882C-168D5AA67FA5}" type="slidenum">
              <a:rPr lang="el-GR" altLang="el-GR">
                <a:solidFill>
                  <a:srgbClr val="000000"/>
                </a:solidFill>
              </a:rPr>
              <a:pPr eaLnBrk="1" hangingPunct="1"/>
              <a:t>12</a:t>
            </a:fld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altLang="el-GR" smtClean="0">
                <a:latin typeface="Arial" panose="020B0604020202020204" pitchFamily="34" charset="0"/>
                <a:cs typeface="Arial" panose="020B0604020202020204" pitchFamily="34" charset="0"/>
              </a:rPr>
              <a:t>Πρόσοψη Θολωτού τάφου Ατρέα</a:t>
            </a:r>
          </a:p>
        </p:txBody>
      </p:sp>
    </p:spTree>
    <p:extLst>
      <p:ext uri="{BB962C8B-B14F-4D97-AF65-F5344CB8AC3E}">
        <p14:creationId xmlns:p14="http://schemas.microsoft.com/office/powerpoint/2010/main" val="2414729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D4A1C7-B64A-4763-99CE-65BA3318C63B}" type="slidenum">
              <a:rPr lang="el-GR">
                <a:solidFill>
                  <a:srgbClr val="000000"/>
                </a:solidFill>
              </a:rPr>
              <a:pPr/>
              <a:t>16</a:t>
            </a:fld>
            <a:endParaRPr lang="el-GR">
              <a:solidFill>
                <a:srgbClr val="000000"/>
              </a:solidFill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Η ακρόπολις της Μιδέας</a:t>
            </a:r>
          </a:p>
        </p:txBody>
      </p:sp>
    </p:spTree>
    <p:extLst>
      <p:ext uri="{BB962C8B-B14F-4D97-AF65-F5344CB8AC3E}">
        <p14:creationId xmlns:p14="http://schemas.microsoft.com/office/powerpoint/2010/main" val="3720365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4C0AB06-5CD0-4E5D-AD1A-A53E2A83A23B}" type="slidenum">
              <a:rPr lang="el-GR" altLang="el-GR">
                <a:solidFill>
                  <a:srgbClr val="000000"/>
                </a:solidFill>
              </a:rPr>
              <a:pPr eaLnBrk="1" hangingPunct="1"/>
              <a:t>20</a:t>
            </a:fld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altLang="el-GR" smtClean="0">
                <a:latin typeface="Arial" panose="020B0604020202020204" pitchFamily="34" charset="0"/>
                <a:cs typeface="Arial" panose="020B0604020202020204" pitchFamily="34" charset="0"/>
              </a:rPr>
              <a:t>Νεκροταφείο θαλαμοειδών τάφων</a:t>
            </a:r>
          </a:p>
        </p:txBody>
      </p:sp>
    </p:spTree>
    <p:extLst>
      <p:ext uri="{BB962C8B-B14F-4D97-AF65-F5344CB8AC3E}">
        <p14:creationId xmlns:p14="http://schemas.microsoft.com/office/powerpoint/2010/main" val="2423354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FEC985-0441-405E-80E5-2DC7C2D30BA9}" type="slidenum">
              <a:rPr lang="el-GR" altLang="el-GR">
                <a:solidFill>
                  <a:srgbClr val="000000"/>
                </a:solidFill>
              </a:rPr>
              <a:pPr eaLnBrk="1" hangingPunct="1"/>
              <a:t>22</a:t>
            </a:fld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altLang="el-GR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14259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2BD2228-37F2-435A-8236-573D41E81005}" type="slidenum">
              <a:rPr lang="el-GR" altLang="el-GR"/>
              <a:pPr eaLnBrk="1" hangingPunct="1"/>
              <a:t>25</a:t>
            </a:fld>
            <a:endParaRPr lang="el-GR" altLang="el-GR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altLang="el-GR" smtClean="0">
                <a:latin typeface="Arial" panose="020B0604020202020204" pitchFamily="34" charset="0"/>
                <a:cs typeface="Arial" panose="020B0604020202020204" pitchFamily="34" charset="0"/>
              </a:rPr>
              <a:t>Το εσωτερικό του Θολωτού τάφου του Ορχομενού</a:t>
            </a:r>
          </a:p>
        </p:txBody>
      </p:sp>
    </p:spTree>
    <p:extLst>
      <p:ext uri="{BB962C8B-B14F-4D97-AF65-F5344CB8AC3E}">
        <p14:creationId xmlns:p14="http://schemas.microsoft.com/office/powerpoint/2010/main" val="65918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68961B3-D995-4C3F-8176-847B30F36C94}" type="slidenum">
              <a:rPr lang="el-GR" altLang="el-GR"/>
              <a:pPr eaLnBrk="1" hangingPunct="1"/>
              <a:t>26</a:t>
            </a:fld>
            <a:endParaRPr lang="el-GR" altLang="el-G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altLang="el-GR" smtClean="0">
                <a:latin typeface="Arial" panose="020B0604020202020204" pitchFamily="34" charset="0"/>
                <a:cs typeface="Arial" panose="020B0604020202020204" pitchFamily="34" charset="0"/>
              </a:rPr>
              <a:t>Η ακρόπολις του Γλα , στην αποξηραμένη Κωπαϊδα, από Δ (αρχείο Σπ. Ιακωβίδη)</a:t>
            </a:r>
          </a:p>
        </p:txBody>
      </p:sp>
    </p:spTree>
    <p:extLst>
      <p:ext uri="{BB962C8B-B14F-4D97-AF65-F5344CB8AC3E}">
        <p14:creationId xmlns:p14="http://schemas.microsoft.com/office/powerpoint/2010/main" val="1996848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EA993C-4310-41FF-8FED-B2E6D3E27E42}" type="slidenum">
              <a:rPr lang="el-GR" altLang="el-GR">
                <a:solidFill>
                  <a:srgbClr val="000000"/>
                </a:solidFill>
              </a:rPr>
              <a:pPr eaLnBrk="1" hangingPunct="1"/>
              <a:t>30</a:t>
            </a:fld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altLang="el-GR" smtClean="0">
                <a:latin typeface="Arial" panose="020B0604020202020204" pitchFamily="34" charset="0"/>
                <a:cs typeface="Arial" panose="020B0604020202020204" pitchFamily="34" charset="0"/>
              </a:rPr>
              <a:t>Κτιστός θαλαμοειδής τάφος, Αίγινα θέση Λαζάρηδες,</a:t>
            </a:r>
          </a:p>
        </p:txBody>
      </p:sp>
    </p:spTree>
    <p:extLst>
      <p:ext uri="{BB962C8B-B14F-4D97-AF65-F5344CB8AC3E}">
        <p14:creationId xmlns:p14="http://schemas.microsoft.com/office/powerpoint/2010/main" val="1171324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5663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6463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9417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397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Μνημειακή Τοπογραφία και Αρχιτεκτονική της Μυκηναϊκής Ελλάδος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Μνημειακή Τοπογραφία και Αρχιτεκτονική της Μυκηναϊκής Ελλάδος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Μνημειακή Τοπογραφία και Αρχιτεκτονική της Μυκηναϊκής Ελλάδος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Μνημειακή Τοπογραφία και Αρχιτεκτονική της Μυκηναϊκής Ελλάδος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Μνημειακή Τοπογραφία και Αρχιτεκτονική της Μυκηναϊκής Ελλάδος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Μνημειακή Τοπογραφία και Αρχιτεκτονική της Μυκηναϊκής Ελλάδος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Μνημειακή Τοπογραφία και Αρχιτεκτονική της Μυκηναϊκής Ελλάδος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9B8D-C9A7-4458-8B1E-C63AB58A9AC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49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05574-A165-4845-89C9-93B2A1EDACD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88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6770-4AA5-489A-A44A-C152AA9CAA1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51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2287F-A4C1-4BBC-965E-5B9EFDD93636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89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6739C-E0D9-4504-A557-4FB348A5E35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41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B1B48-567B-4F85-8C77-DB918944AAD1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535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0461-920B-4B45-BF3E-2FC0FFA5BD3A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04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414B-FA82-4BCF-B53B-7BE3DA4D24F7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55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2E4E-FC2D-439A-80AD-092816E3C20F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396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C6F71-AB32-416B-8B47-655CDBB094A4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221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F209-56C1-4193-9618-7B660CFC7EB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29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BB12C3-BAF1-42B5-965D-00B2B13537FE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375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B7B8D-AD27-4006-B673-8F6486880EF0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679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50077-037F-4C07-BFCF-44E48BC24BF5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8302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0DB45-864C-41B7-A786-981848862FEF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0981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C96AE-37AC-4E0E-AD0B-B081116D5C1F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358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A1381-1095-4B28-8F46-0D9A745C9C82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7203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6D6506-3C15-44C3-858C-CBBB35285BA5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3590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393918-4951-4ED5-B5B7-B49433268017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0264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8E2A0-7945-484A-A6AF-A565C04A47AB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9007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79332-A865-4C00-AF40-F3700EEE39C2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4803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A76D7-539C-4DCD-8C79-FFE8386FFEAD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603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9B8D-C9A7-4458-8B1E-C63AB58A9AC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0701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05574-A165-4845-89C9-93B2A1EDACD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343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6770-4AA5-489A-A44A-C152AA9CAA1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6591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2287F-A4C1-4BBC-965E-5B9EFDD93636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4123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6739C-E0D9-4504-A557-4FB348A5E35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1603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B1B48-567B-4F85-8C77-DB918944AAD1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9684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0461-920B-4B45-BF3E-2FC0FFA5BD3A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9584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414B-FA82-4BCF-B53B-7BE3DA4D24F7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5570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2E4E-FC2D-439A-80AD-092816E3C20F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124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C6F71-AB32-416B-8B47-655CDBB094A4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5559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F209-56C1-4193-9618-7B660CFC7EB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5790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9B8D-C9A7-4458-8B1E-C63AB58A9AC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8445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05574-A165-4845-89C9-93B2A1EDACD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8996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6770-4AA5-489A-A44A-C152AA9CAA1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5390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2287F-A4C1-4BBC-965E-5B9EFDD93636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8622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6739C-E0D9-4504-A557-4FB348A5E35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0859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B1B48-567B-4F85-8C77-DB918944AAD1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8672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0461-920B-4B45-BF3E-2FC0FFA5BD3A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548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414B-FA82-4BCF-B53B-7BE3DA4D24F7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654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2E4E-FC2D-439A-80AD-092816E3C20F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119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C6F71-AB32-416B-8B47-655CDBB094A4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1851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F209-56C1-4193-9618-7B660CFC7EB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9206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BB12C3-BAF1-42B5-965D-00B2B13537FE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283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DB7B8D-AD27-4006-B673-8F6486880EF0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056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350077-037F-4C07-BFCF-44E48BC24BF5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3969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10DB45-864C-41B7-A786-981848862FEF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1354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C96AE-37AC-4E0E-AD0B-B081116D5C1F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9540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A1381-1095-4B28-8F46-0D9A745C9C82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38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6D6506-3C15-44C3-858C-CBBB35285BA5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3048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393918-4951-4ED5-B5B7-B49433268017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03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8E2A0-7945-484A-A6AF-A565C04A47AB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98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E79332-A865-4C00-AF40-F3700EEE39C2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0737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A76D7-539C-4DCD-8C79-FFE8386FFEAD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053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9B8D-C9A7-4458-8B1E-C63AB58A9AC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3233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05574-A165-4845-89C9-93B2A1EDACD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7630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6770-4AA5-489A-A44A-C152AA9CAA1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4978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2287F-A4C1-4BBC-965E-5B9EFDD93636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2926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6739C-E0D9-4504-A557-4FB348A5E35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4286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B1B48-567B-4F85-8C77-DB918944AAD1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1532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0461-920B-4B45-BF3E-2FC0FFA5BD3A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51165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414B-FA82-4BCF-B53B-7BE3DA4D24F7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1477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2E4E-FC2D-439A-80AD-092816E3C20F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0434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C6F71-AB32-416B-8B47-655CDBB094A4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6932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F209-56C1-4193-9618-7B660CFC7EB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7856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9B8D-C9A7-4458-8B1E-C63AB58A9AC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9349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05574-A165-4845-89C9-93B2A1EDACD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5282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6770-4AA5-489A-A44A-C152AA9CAA1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619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2287F-A4C1-4BBC-965E-5B9EFDD93636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5481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6739C-E0D9-4504-A557-4FB348A5E35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2387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B1B48-567B-4F85-8C77-DB918944AAD1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8198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0461-920B-4B45-BF3E-2FC0FFA5BD3A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3964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414B-FA82-4BCF-B53B-7BE3DA4D24F7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1068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2E4E-FC2D-439A-80AD-092816E3C20F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0746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C6F71-AB32-416B-8B47-655CDBB094A4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328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F209-56C1-4193-9618-7B660CFC7EB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20760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9B8D-C9A7-4458-8B1E-C63AB58A9AC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1122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05574-A165-4845-89C9-93B2A1EDACD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76151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6770-4AA5-489A-A44A-C152AA9CAA1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0011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2287F-A4C1-4BBC-965E-5B9EFDD93636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9779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6739C-E0D9-4504-A557-4FB348A5E35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5919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B1B48-567B-4F85-8C77-DB918944AAD1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34084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0461-920B-4B45-BF3E-2FC0FFA5BD3A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4950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414B-FA82-4BCF-B53B-7BE3DA4D24F7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17701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2E4E-FC2D-439A-80AD-092816E3C20F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07242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C6F71-AB32-416B-8B47-655CDBB094A4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3785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F209-56C1-4193-9618-7B660CFC7EB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7268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9B8D-C9A7-4458-8B1E-C63AB58A9AC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8721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05574-A165-4845-89C9-93B2A1EDACD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4073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6770-4AA5-489A-A44A-C152AA9CAA1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84347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2287F-A4C1-4BBC-965E-5B9EFDD93636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1469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6739C-E0D9-4504-A557-4FB348A5E35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4367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B1B48-567B-4F85-8C77-DB918944AAD1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097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0461-920B-4B45-BF3E-2FC0FFA5BD3A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7319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414B-FA82-4BCF-B53B-7BE3DA4D24F7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3017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2E4E-FC2D-439A-80AD-092816E3C20F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5350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C6F71-AB32-416B-8B47-655CDBB094A4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058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F209-56C1-4193-9618-7B660CFC7EB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8038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929B8D-C9A7-4458-8B1E-C63AB58A9AC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23147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A05574-A165-4845-89C9-93B2A1EDACDC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19127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6770-4AA5-489A-A44A-C152AA9CAA1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6542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2287F-A4C1-4BBC-965E-5B9EFDD93636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12229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46739C-E0D9-4504-A557-4FB348A5E35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94133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B1B48-567B-4F85-8C77-DB918944AAD1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64288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0461-920B-4B45-BF3E-2FC0FFA5BD3A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639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B4414B-FA82-4BCF-B53B-7BE3DA4D24F7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0561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22E4E-FC2D-439A-80AD-092816E3C20F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2583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2C6F71-AB32-416B-8B47-655CDBB094A4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44277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F209-56C1-4193-9618-7B660CFC7EBB}" type="slidenum">
              <a:rPr lang="el-GR" altLang="el-GR">
                <a:solidFill>
                  <a:srgbClr val="000000"/>
                </a:solidFill>
              </a:rPr>
              <a:pPr/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9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7F242-9DF4-4DEF-9673-A38B2EDB39B4}" type="slidenum">
              <a:rPr lang="el-GR" alt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56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C334BF-E9E2-48A2-9447-D882D9768DB3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25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7F242-9DF4-4DEF-9673-A38B2EDB39B4}" type="slidenum">
              <a:rPr lang="el-GR" alt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037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7F242-9DF4-4DEF-9673-A38B2EDB39B4}" type="slidenum">
              <a:rPr lang="el-GR" alt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34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C334BF-E9E2-48A2-9447-D882D9768DB3}" type="slidenum">
              <a:rPr 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055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7F242-9DF4-4DEF-9673-A38B2EDB39B4}" type="slidenum">
              <a:rPr lang="el-GR" alt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09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7F242-9DF4-4DEF-9673-A38B2EDB39B4}" type="slidenum">
              <a:rPr lang="el-GR" alt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91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7F242-9DF4-4DEF-9673-A38B2EDB39B4}" type="slidenum">
              <a:rPr lang="el-GR" alt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28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7F242-9DF4-4DEF-9673-A38B2EDB39B4}" type="slidenum">
              <a:rPr lang="el-GR" alt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6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B7F242-9DF4-4DEF-9673-A38B2EDB39B4}" type="slidenum">
              <a:rPr lang="el-GR" altLang="el-GR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l-GR" altLang="el-GR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49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ARCH191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ARCH15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926481"/>
          </a:xfrm>
        </p:spPr>
        <p:txBody>
          <a:bodyPr>
            <a:noAutofit/>
          </a:bodyPr>
          <a:lstStyle/>
          <a:p>
            <a:r>
              <a:rPr lang="el-GR" sz="4200" dirty="0">
                <a:solidFill>
                  <a:srgbClr val="5075BC"/>
                </a:solidFill>
              </a:rPr>
              <a:t>Μνημειακή Τοπογραφία και Αρχιτεκτονική της Μυκηναϊκής Ελλάδος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/>
              <a:t>Παναγιώτα </a:t>
            </a:r>
            <a:r>
              <a:rPr lang="el-GR" sz="2800" dirty="0" err="1"/>
              <a:t>Πολυχρονάκου</a:t>
            </a:r>
            <a:r>
              <a:rPr lang="el-GR" sz="2800" dirty="0"/>
              <a:t> </a:t>
            </a:r>
            <a:r>
              <a:rPr lang="el-GR" sz="2800" dirty="0" err="1"/>
              <a:t>Σγουρίτσα</a:t>
            </a:r>
            <a:endParaRPr lang="el-GR" sz="2800" dirty="0"/>
          </a:p>
          <a:p>
            <a:r>
              <a:rPr lang="el-GR" sz="2800" dirty="0" smtClean="0"/>
              <a:t>Φιλοσοφική Σχολή</a:t>
            </a:r>
            <a:endParaRPr lang="en-US" sz="2800" dirty="0" smtClean="0"/>
          </a:p>
          <a:p>
            <a:r>
              <a:rPr lang="el-GR" sz="2800" dirty="0"/>
              <a:t>Τμήμα Ιστορίας και Αρχαιολογίας</a:t>
            </a:r>
          </a:p>
        </p:txBody>
      </p:sp>
    </p:spTree>
    <p:extLst>
      <p:ext uri="{BB962C8B-B14F-4D97-AF65-F5344CB8AC3E}">
        <p14:creationId xmlns:p14="http://schemas.microsoft.com/office/powerpoint/2010/main" val="337534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Η Αργολίδα κατά τη Μυκηναϊκή περίοδο</a:t>
            </a:r>
          </a:p>
        </p:txBody>
      </p:sp>
    </p:spTree>
    <p:extLst>
      <p:ext uri="{BB962C8B-B14F-4D97-AF65-F5344CB8AC3E}">
        <p14:creationId xmlns:p14="http://schemas.microsoft.com/office/powerpoint/2010/main" val="436495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7772400" cy="1362075"/>
          </a:xfrm>
        </p:spPr>
        <p:txBody>
          <a:bodyPr/>
          <a:lstStyle/>
          <a:p>
            <a:pPr algn="r"/>
            <a:r>
              <a:rPr lang="el-GR" dirty="0"/>
              <a:t>Η ακρόπολη της Τίρυνθας</a:t>
            </a:r>
          </a:p>
        </p:txBody>
      </p:sp>
    </p:spTree>
    <p:extLst>
      <p:ext uri="{BB962C8B-B14F-4D97-AF65-F5344CB8AC3E}">
        <p14:creationId xmlns:p14="http://schemas.microsoft.com/office/powerpoint/2010/main" val="296888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Αντίγραφο από σάρωση008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36513"/>
            <a:ext cx="4324709" cy="663284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79512" y="2475773"/>
            <a:ext cx="22588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Κυκλώπειο τείχος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Ακρόπολης </a:t>
            </a:r>
            <a:r>
              <a:rPr lang="el-GR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Τίρυνθος</a:t>
            </a: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(ΔΝΔ), τέλος πρώτου τετάρτου 14</a:t>
            </a:r>
            <a:r>
              <a:rPr lang="el-GR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αι. π.Χ.</a:t>
            </a:r>
          </a:p>
        </p:txBody>
      </p:sp>
    </p:spTree>
    <p:extLst>
      <p:ext uri="{BB962C8B-B14F-4D97-AF65-F5344CB8AC3E}">
        <p14:creationId xmlns:p14="http://schemas.microsoft.com/office/powerpoint/2010/main" val="74723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IMG_243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836613"/>
            <a:ext cx="6323012" cy="4741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331913" y="5824538"/>
            <a:ext cx="63230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Δυτικός προμαχώνας , Ακρόπολις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Τίρυνθος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τέλος 13</a:t>
            </a:r>
            <a:r>
              <a:rPr lang="el-G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αι. π. Χ.</a:t>
            </a:r>
          </a:p>
        </p:txBody>
      </p:sp>
    </p:spTree>
    <p:extLst>
      <p:ext uri="{BB962C8B-B14F-4D97-AF65-F5344CB8AC3E}">
        <p14:creationId xmlns:p14="http://schemas.microsoft.com/office/powerpoint/2010/main" val="4054949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 smtClean="0"/>
          </a:p>
        </p:txBody>
      </p:sp>
      <p:pic>
        <p:nvPicPr>
          <p:cNvPr id="21508" name="Picture 4" descr="IMG_24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36525"/>
            <a:ext cx="8781925" cy="658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05081" y="6225313"/>
            <a:ext cx="77313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Ακρόπολις </a:t>
            </a:r>
            <a:r>
              <a:rPr lang="el-G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Τίρυνθος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, κλίμακα Δυτικού προμαχώνα, τέλος 13</a:t>
            </a:r>
            <a:r>
              <a:rPr lang="el-GR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αι. π. Χ.</a:t>
            </a:r>
          </a:p>
        </p:txBody>
      </p:sp>
    </p:spTree>
    <p:extLst>
      <p:ext uri="{BB962C8B-B14F-4D97-AF65-F5344CB8AC3E}">
        <p14:creationId xmlns:p14="http://schemas.microsoft.com/office/powerpoint/2010/main" val="2792445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7772400" cy="1362075"/>
          </a:xfrm>
        </p:spPr>
        <p:txBody>
          <a:bodyPr/>
          <a:lstStyle/>
          <a:p>
            <a:pPr algn="r"/>
            <a:r>
              <a:rPr lang="el-GR" dirty="0"/>
              <a:t>Η ακρόπολη των Μυκηνών</a:t>
            </a:r>
          </a:p>
        </p:txBody>
      </p:sp>
    </p:spTree>
    <p:extLst>
      <p:ext uri="{BB962C8B-B14F-4D97-AF65-F5344CB8AC3E}">
        <p14:creationId xmlns:p14="http://schemas.microsoft.com/office/powerpoint/2010/main" val="3560181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8195" name="Picture 3" descr="P1040537r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547664" y="6237312"/>
            <a:ext cx="63466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30000"/>
              </a:spcBef>
              <a:spcAft>
                <a:spcPct val="0"/>
              </a:spcAft>
            </a:pPr>
            <a:r>
              <a:rPr lang="el-G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Ακρόπολις των Μυκηνών, από ΝΔ, από το λόφο της Παναγίας</a:t>
            </a:r>
          </a:p>
        </p:txBody>
      </p:sp>
    </p:spTree>
    <p:extLst>
      <p:ext uri="{BB962C8B-B14F-4D97-AF65-F5344CB8AC3E}">
        <p14:creationId xmlns:p14="http://schemas.microsoft.com/office/powerpoint/2010/main" val="767560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Mycenae_0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" b="2007"/>
          <a:stretch>
            <a:fillRect/>
          </a:stretch>
        </p:blipFill>
        <p:spPr bwMode="auto">
          <a:xfrm>
            <a:off x="109916" y="260648"/>
            <a:ext cx="8867395" cy="576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09916" y="6093296"/>
            <a:ext cx="88673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Πύλη των Λεόντων, με τον προμαχώνα δεξιά (Δυτικά), μέσον 13</a:t>
            </a:r>
            <a:r>
              <a:rPr lang="el-GR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αι. π. Χ. </a:t>
            </a:r>
          </a:p>
        </p:txBody>
      </p:sp>
    </p:spTree>
    <p:extLst>
      <p:ext uri="{BB962C8B-B14F-4D97-AF65-F5344CB8AC3E}">
        <p14:creationId xmlns:p14="http://schemas.microsoft.com/office/powerpoint/2010/main" val="1580774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pic>
        <p:nvPicPr>
          <p:cNvPr id="22531" name="Picture 3" descr="Mycenae_11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691724" y="6021288"/>
            <a:ext cx="576055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just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Το Βόρειο Κυκλώπειο τείχος, Μυκήνες, μέσον 14</a:t>
            </a:r>
            <a:r>
              <a:rPr lang="el-GR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αι. π. Χ</a:t>
            </a:r>
          </a:p>
        </p:txBody>
      </p:sp>
    </p:spTree>
    <p:extLst>
      <p:ext uri="{BB962C8B-B14F-4D97-AF65-F5344CB8AC3E}">
        <p14:creationId xmlns:p14="http://schemas.microsoft.com/office/powerpoint/2010/main" val="1750627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 smtClean="0"/>
          </a:p>
        </p:txBody>
      </p:sp>
      <p:pic>
        <p:nvPicPr>
          <p:cNvPr id="26628" name="Picture 4" descr="%CE%9C%CF%85%CE%BA%20098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225" y="-301625"/>
            <a:ext cx="9547225" cy="715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443592" y="5992019"/>
            <a:ext cx="58535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Η κάθοδος, μέσα στο πάχος του τείχους, στη Βόρεια Κρήνη</a:t>
            </a:r>
          </a:p>
          <a:p>
            <a:pPr algn="ctr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Των Μυκηνών, τέλος 13</a:t>
            </a:r>
            <a:r>
              <a:rPr lang="el-GR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αι. π. Χ. </a:t>
            </a:r>
          </a:p>
        </p:txBody>
      </p:sp>
    </p:spTree>
    <p:extLst>
      <p:ext uri="{BB962C8B-B14F-4D97-AF65-F5344CB8AC3E}">
        <p14:creationId xmlns:p14="http://schemas.microsoft.com/office/powerpoint/2010/main" val="84559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YCENAE034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" t="2705" r="-1166"/>
          <a:stretch>
            <a:fillRect/>
          </a:stretch>
        </p:blipFill>
        <p:spPr bwMode="auto">
          <a:xfrm>
            <a:off x="2339752" y="0"/>
            <a:ext cx="4608513" cy="679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065" y="2527300"/>
            <a:ext cx="19446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πρόσοψη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του Θησαυρού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του </a:t>
            </a:r>
            <a:r>
              <a:rPr lang="el-GR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Ατρέως</a:t>
            </a: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μέσον 13</a:t>
            </a:r>
            <a:r>
              <a:rPr lang="el-GR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αι.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π. Χ.</a:t>
            </a:r>
          </a:p>
        </p:txBody>
      </p:sp>
    </p:spTree>
    <p:extLst>
      <p:ext uri="{BB962C8B-B14F-4D97-AF65-F5344CB8AC3E}">
        <p14:creationId xmlns:p14="http://schemas.microsoft.com/office/powerpoint/2010/main" val="1468425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 smtClean="0"/>
          </a:p>
        </p:txBody>
      </p:sp>
      <p:pic>
        <p:nvPicPr>
          <p:cNvPr id="28676" name="Picture 4" descr="TOMBS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" b="1646"/>
          <a:stretch>
            <a:fillRect/>
          </a:stretch>
        </p:blipFill>
        <p:spPr bwMode="auto">
          <a:xfrm>
            <a:off x="250825" y="620713"/>
            <a:ext cx="8443913" cy="597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1719591" y="6104075"/>
            <a:ext cx="55063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Εσωτερικό θολωτού τάφου Ατρέα, μέσον 13</a:t>
            </a:r>
            <a:r>
              <a:rPr lang="el-GR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αι. π. Χ   </a:t>
            </a:r>
          </a:p>
        </p:txBody>
      </p:sp>
    </p:spTree>
    <p:extLst>
      <p:ext uri="{BB962C8B-B14F-4D97-AF65-F5344CB8AC3E}">
        <p14:creationId xmlns:p14="http://schemas.microsoft.com/office/powerpoint/2010/main" val="767091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TOMBS053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" b="385"/>
          <a:stretch>
            <a:fillRect/>
          </a:stretch>
        </p:blipFill>
        <p:spPr bwMode="auto">
          <a:xfrm>
            <a:off x="2743200" y="457200"/>
            <a:ext cx="4079875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04813" y="3085306"/>
            <a:ext cx="233838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Δρόμος και είσοδος</a:t>
            </a:r>
          </a:p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θαλαμοειδούς τάφου,</a:t>
            </a:r>
          </a:p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Μυκήνες </a:t>
            </a:r>
          </a:p>
        </p:txBody>
      </p:sp>
    </p:spTree>
    <p:extLst>
      <p:ext uri="{BB962C8B-B14F-4D97-AF65-F5344CB8AC3E}">
        <p14:creationId xmlns:p14="http://schemas.microsoft.com/office/powerpoint/2010/main" val="3258402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7772400" cy="1362075"/>
          </a:xfrm>
        </p:spPr>
        <p:txBody>
          <a:bodyPr/>
          <a:lstStyle/>
          <a:p>
            <a:pPr algn="r"/>
            <a:r>
              <a:rPr lang="el-GR" dirty="0"/>
              <a:t>Η ακρόπολη της Μιδέας</a:t>
            </a:r>
          </a:p>
        </p:txBody>
      </p:sp>
    </p:spTree>
    <p:extLst>
      <p:ext uri="{BB962C8B-B14F-4D97-AF65-F5344CB8AC3E}">
        <p14:creationId xmlns:p14="http://schemas.microsoft.com/office/powerpoint/2010/main" val="137806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Εικόνα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0"/>
            <a:ext cx="4639593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927850" y="3089275"/>
            <a:ext cx="13685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Ακρόπολις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της Μιδέας</a:t>
            </a:r>
          </a:p>
        </p:txBody>
      </p:sp>
    </p:spTree>
    <p:extLst>
      <p:ext uri="{BB962C8B-B14F-4D97-AF65-F5344CB8AC3E}">
        <p14:creationId xmlns:p14="http://schemas.microsoft.com/office/powerpoint/2010/main" val="3788337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2292" name="Picture 4" descr="DSC_0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0"/>
            <a:ext cx="10698163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846262" y="6464300"/>
            <a:ext cx="5637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Η Ακρόπολις της Μιδέας, 13</a:t>
            </a:r>
            <a:r>
              <a:rPr lang="el-GR" sz="20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αι. π. Χ.</a:t>
            </a:r>
          </a:p>
        </p:txBody>
      </p:sp>
    </p:spTree>
    <p:extLst>
      <p:ext uri="{BB962C8B-B14F-4D97-AF65-F5344CB8AC3E}">
        <p14:creationId xmlns:p14="http://schemas.microsoft.com/office/powerpoint/2010/main" val="440052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Εικόνα 110" descr="\\Server\data\ΑΡΧΑΙΟΛΟΓΙΑ\ΜΕΤΑΠΤ(ΣΓΟΥΡΙΤΣΑ) ΧΕΙΜΕΡΙΝΟ ΕΞΑΜ. ΤΡΟΠΟΙ ΔΙΑΧΕΙΡΙΣΗΣ ΚΑΙ ΑΝΑΔΕΙΞΗΣ ΠΡΟΙΣΤΟΡΙΚΩΝ ΘΕΣΕΩΝ ΚΑΙ ΜΝΗΜΕΙΩΝ\ΦΩΤΟΓΡΑΦΙΕΣ\SP_A0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921500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133999" y="5949280"/>
            <a:ext cx="50287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Θέα προς Μυκήνες από την Ακρόπολη της Μιδέας</a:t>
            </a:r>
          </a:p>
        </p:txBody>
      </p:sp>
    </p:spTree>
    <p:extLst>
      <p:ext uri="{BB962C8B-B14F-4D97-AF65-F5344CB8AC3E}">
        <p14:creationId xmlns:p14="http://schemas.microsoft.com/office/powerpoint/2010/main" val="340275135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Η Κορινθία κατά τη Μυκηναϊκή περίοδο</a:t>
            </a:r>
          </a:p>
        </p:txBody>
      </p:sp>
    </p:spTree>
    <p:extLst>
      <p:ext uri="{BB962C8B-B14F-4D97-AF65-F5344CB8AC3E}">
        <p14:creationId xmlns:p14="http://schemas.microsoft.com/office/powerpoint/2010/main" val="2177442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Εικόνα 19" descr="F:\ΦΩΤΟΓΡΑΦΙΚΗ ΜΗΧΑΝΗ\ΑΡΧΑΙΟΛΟΓΙΚΑ\ΜΥΚΗΝΑΪΚΟ ΝΕΚΡΟΤΑΦΕΙΟ ΑΪΔΟΝΙΩΝ\P40559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4" y="404664"/>
            <a:ext cx="7816850" cy="585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11347" y="6264127"/>
            <a:ext cx="75006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Άποψη του νεκροταφείου των Αηδονιών, στην Κορινθία. Θαλαμοειδείς τάφοι.</a:t>
            </a:r>
          </a:p>
        </p:txBody>
      </p:sp>
    </p:spTree>
    <p:extLst>
      <p:ext uri="{BB962C8B-B14F-4D97-AF65-F5344CB8AC3E}">
        <p14:creationId xmlns:p14="http://schemas.microsoft.com/office/powerpoint/2010/main" val="2007851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Η Αττική κατά τη Μυκηναϊκή περίοδο</a:t>
            </a:r>
          </a:p>
        </p:txBody>
      </p:sp>
    </p:spTree>
    <p:extLst>
      <p:ext uri="{BB962C8B-B14F-4D97-AF65-F5344CB8AC3E}">
        <p14:creationId xmlns:p14="http://schemas.microsoft.com/office/powerpoint/2010/main" val="3596725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atikh13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7" t="4655" b="3061"/>
          <a:stretch>
            <a:fillRect/>
          </a:stretch>
        </p:blipFill>
        <p:spPr>
          <a:xfrm>
            <a:off x="0" y="379000"/>
            <a:ext cx="9016415" cy="5616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79512" y="5994149"/>
            <a:ext cx="88369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alt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Μυκηναϊκή Ακρόπολις των Αθηνών: Τμήμα του Κυκλώπειου τείχους, μέσον 13</a:t>
            </a:r>
            <a:r>
              <a:rPr lang="el-GR" altLang="el-GR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alt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αι. π.Χ. (Αρχείο </a:t>
            </a:r>
            <a:r>
              <a:rPr lang="el-GR" altLang="el-GR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Σπ</a:t>
            </a:r>
            <a:r>
              <a:rPr lang="el-GR" alt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Ιακωβίδη, ευγενώς παραχωρημένο)</a:t>
            </a:r>
            <a:endParaRPr lang="el-G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112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Η Βοιωτία κατά τη Μυκηναϊκή περίοδο</a:t>
            </a:r>
          </a:p>
        </p:txBody>
      </p:sp>
    </p:spTree>
    <p:extLst>
      <p:ext uri="{BB962C8B-B14F-4D97-AF65-F5344CB8AC3E}">
        <p14:creationId xmlns:p14="http://schemas.microsoft.com/office/powerpoint/2010/main" val="4072581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ycenae_02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" t="4755" b="3996"/>
          <a:stretch>
            <a:fillRect/>
          </a:stretch>
        </p:blipFill>
        <p:spPr>
          <a:xfrm>
            <a:off x="179512" y="260648"/>
            <a:ext cx="8820150" cy="554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79512" y="5897563"/>
            <a:ext cx="882015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Μυκηναϊκό ανάκτορο της Πύλου, μπροστά το πρόπυλο και αριστερά το αρχείο. Μετά το πρόπυλο η αυλή και το μέγαρο, στο δόμο του οποίου, στο βάθος, διακρίνεται η καλά διατηρημένη εστία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l-GR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204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oeotia09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" t="4218" b="2443"/>
          <a:stretch>
            <a:fillRect/>
          </a:stretch>
        </p:blipFill>
        <p:spPr>
          <a:xfrm>
            <a:off x="179512" y="260648"/>
            <a:ext cx="8857109" cy="5691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79511" y="5952598"/>
            <a:ext cx="88571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Το εσωτερικό του θαλάμου του Θολωτού τάφου στον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Ορχομενό,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με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κατάλοιπα των ιστορικών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χρόνων. Μπροστά και δεξιά, η είσοδος στον </a:t>
            </a:r>
            <a:r>
              <a:rPr lang="el-G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παρα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-θάλαμο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μέσον 13</a:t>
            </a:r>
            <a:r>
              <a:rPr lang="el-GR" baseline="30000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αι.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π.Χ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5425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Boeotia1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2449" b="3554"/>
          <a:stretch>
            <a:fillRect/>
          </a:stretch>
        </p:blipFill>
        <p:spPr>
          <a:xfrm>
            <a:off x="395536" y="404664"/>
            <a:ext cx="8431213" cy="5543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95535" y="6021288"/>
            <a:ext cx="84312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Μυκηναϊκή Ακρόπολις του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Γλα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από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Δ/ΝΔ</a:t>
            </a:r>
          </a:p>
          <a:p>
            <a:pPr algn="ctr"/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αρχείο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Σπ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Ιακωβίδη,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ευγενώς παραχωρημένο)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15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Η Μεσσηνία κατά τη Μυκηναϊκή περίοδο</a:t>
            </a:r>
          </a:p>
        </p:txBody>
      </p:sp>
    </p:spTree>
    <p:extLst>
      <p:ext uri="{BB962C8B-B14F-4D97-AF65-F5344CB8AC3E}">
        <p14:creationId xmlns:p14="http://schemas.microsoft.com/office/powerpoint/2010/main" val="3998922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Mycenae_00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2528" r="6033" b="2974"/>
          <a:stretch>
            <a:fillRect/>
          </a:stretch>
        </p:blipFill>
        <p:spPr>
          <a:xfrm>
            <a:off x="1259632" y="548680"/>
            <a:ext cx="6769100" cy="5400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50913" y="62563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smtClean="0">
              <a:solidFill>
                <a:srgbClr val="000000"/>
              </a:solidFill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259632" y="6072982"/>
            <a:ext cx="6769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Μυκηναϊκό ανάκτορο της Πύλου</a:t>
            </a:r>
          </a:p>
        </p:txBody>
      </p:sp>
    </p:spTree>
    <p:extLst>
      <p:ext uri="{BB962C8B-B14F-4D97-AF65-F5344CB8AC3E}">
        <p14:creationId xmlns:p14="http://schemas.microsoft.com/office/powerpoint/2010/main" val="69010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Μυκηναϊκή </a:t>
            </a:r>
            <a:r>
              <a:rPr lang="el-GR" dirty="0" smtClean="0">
                <a:solidFill>
                  <a:srgbClr val="5075BC"/>
                </a:solidFill>
              </a:rPr>
              <a:t>Αίγινα</a:t>
            </a:r>
            <a:r>
              <a:rPr lang="en-US" dirty="0" smtClean="0">
                <a:solidFill>
                  <a:srgbClr val="5075BC"/>
                </a:solidFill>
              </a:rPr>
              <a:t> </a:t>
            </a:r>
            <a:r>
              <a:rPr lang="el-GR" dirty="0" smtClean="0">
                <a:solidFill>
                  <a:srgbClr val="5075BC"/>
                </a:solidFill>
              </a:rPr>
              <a:t/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n-US" dirty="0" smtClean="0">
                <a:solidFill>
                  <a:srgbClr val="5075BC"/>
                </a:solidFill>
              </a:rPr>
              <a:t>(</a:t>
            </a:r>
            <a:r>
              <a:rPr lang="el-GR" dirty="0" smtClean="0">
                <a:solidFill>
                  <a:srgbClr val="5075BC"/>
                </a:solidFill>
              </a:rPr>
              <a:t>Θέση </a:t>
            </a:r>
            <a:r>
              <a:rPr lang="el-GR" dirty="0" err="1" smtClean="0">
                <a:solidFill>
                  <a:srgbClr val="5075BC"/>
                </a:solidFill>
              </a:rPr>
              <a:t>Λαζάρηδες</a:t>
            </a:r>
            <a:r>
              <a:rPr lang="el-GR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144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l-GR" altLang="el-GR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l-GR" altLang="el-GR" smtClean="0"/>
          </a:p>
        </p:txBody>
      </p:sp>
      <p:pic>
        <p:nvPicPr>
          <p:cNvPr id="11268" name="Picture 4" descr="Aigina 2 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16632"/>
            <a:ext cx="8813800" cy="66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65100" y="5924550"/>
            <a:ext cx="8813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εσωτερικό του θαλάμου Μυκηναϊκού κτιστού θαλαμοειδούς τάφου στη θέση</a:t>
            </a:r>
            <a:r>
              <a:rPr lang="en-US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Λαζάρηδες</a:t>
            </a:r>
            <a:r>
              <a:rPr lang="el-G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της ανατολικής Αίγινας (14</a:t>
            </a:r>
            <a:r>
              <a:rPr lang="el-GR" b="1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/13</a:t>
            </a:r>
            <a:r>
              <a:rPr lang="el-GR" b="1" baseline="300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αι. π. Χ.)</a:t>
            </a:r>
            <a:r>
              <a:rPr lang="el-GR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37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image5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7175" y="692696"/>
            <a:ext cx="6242050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524000" y="5301208"/>
            <a:ext cx="62452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Δρόμος και είσοδος κτιστού θαλαμοειδούς τάφου στη θέση </a:t>
            </a:r>
            <a:r>
              <a:rPr lang="el-GR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Λαζάρηδες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ης ανατολικής Αίγινας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el-GR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/13</a:t>
            </a:r>
            <a:r>
              <a:rPr lang="el-GR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ος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αι.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π.Χ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9442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</a:t>
            </a:r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3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9490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l-GR" sz="2000" dirty="0"/>
              <a:t>Το παρόν έργο αποτελεί την έκδοση 1.0.</a:t>
            </a:r>
          </a:p>
          <a:p>
            <a:pPr marL="0" indent="0">
              <a:buNone/>
              <a:defRPr/>
            </a:pPr>
            <a:r>
              <a:rPr lang="el-GR" sz="2000" dirty="0"/>
              <a:t>Έχουν προηγηθεί οι κάτωθι εκδόσεις:</a:t>
            </a:r>
          </a:p>
          <a:p>
            <a:pPr>
              <a:defRPr/>
            </a:pPr>
            <a:r>
              <a:rPr lang="el-GR" sz="2000" dirty="0"/>
              <a:t>Έκδοση διαθέσιμη εδώ </a:t>
            </a: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://eclass.uoa.gr/courses/ARCH191</a:t>
            </a:r>
            <a:r>
              <a:rPr lang="en-US" sz="2000" dirty="0" smtClean="0">
                <a:hlinkClick r:id="rId3"/>
              </a:rPr>
              <a:t>/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1574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Copyright</a:t>
            </a:r>
            <a:r>
              <a:rPr lang="el-GR" sz="2000" dirty="0"/>
              <a:t> </a:t>
            </a:r>
            <a:r>
              <a:rPr lang="el-GR" sz="2000" dirty="0" err="1"/>
              <a:t>Εθνικόν</a:t>
            </a:r>
            <a:r>
              <a:rPr lang="el-GR" sz="2000" dirty="0"/>
              <a:t> και </a:t>
            </a:r>
            <a:r>
              <a:rPr lang="el-GR" sz="2000" dirty="0" err="1"/>
              <a:t>Καποδιστριακόν</a:t>
            </a:r>
            <a:r>
              <a:rPr lang="el-GR" sz="2000" dirty="0"/>
              <a:t>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Αθηνών, Παναγιώτα </a:t>
            </a:r>
            <a:r>
              <a:rPr lang="el-GR" sz="2000" dirty="0" err="1"/>
              <a:t>Πολυχρονάκου</a:t>
            </a:r>
            <a:r>
              <a:rPr lang="el-GR" sz="2000" dirty="0"/>
              <a:t> </a:t>
            </a:r>
            <a:r>
              <a:rPr lang="el-GR" sz="2000" dirty="0" err="1" smtClean="0"/>
              <a:t>Σγουρίτσα</a:t>
            </a:r>
            <a:r>
              <a:rPr lang="el-GR" sz="2000" dirty="0" smtClean="0"/>
              <a:t> </a:t>
            </a:r>
            <a:r>
              <a:rPr lang="en-US" sz="2000" dirty="0"/>
              <a:t>2015</a:t>
            </a:r>
            <a:r>
              <a:rPr lang="el-GR" sz="2000" dirty="0"/>
              <a:t>.</a:t>
            </a:r>
            <a:r>
              <a:rPr lang="en-US" sz="2000" dirty="0"/>
              <a:t> </a:t>
            </a:r>
            <a:r>
              <a:rPr lang="el-GR" sz="2000" dirty="0"/>
              <a:t>Παναγιώτα </a:t>
            </a:r>
            <a:r>
              <a:rPr lang="el-GR" sz="2000" dirty="0" err="1"/>
              <a:t>Πολυχρονάκου</a:t>
            </a:r>
            <a:r>
              <a:rPr lang="el-GR" sz="2000" dirty="0"/>
              <a:t> </a:t>
            </a:r>
            <a:r>
              <a:rPr lang="el-GR" sz="2000" dirty="0" err="1" smtClean="0"/>
              <a:t>Σγουρίτσα</a:t>
            </a:r>
            <a:r>
              <a:rPr lang="en-US" sz="2000" dirty="0" smtClean="0"/>
              <a:t>.</a:t>
            </a:r>
            <a:r>
              <a:rPr lang="el-GR" sz="2000" dirty="0" smtClean="0"/>
              <a:t> «</a:t>
            </a:r>
            <a:r>
              <a:rPr lang="el-GR" sz="2000" dirty="0"/>
              <a:t>Μνημειακή Τοπογραφία και Αρχιτεκτονική της Μυκηναϊκής </a:t>
            </a:r>
            <a:r>
              <a:rPr lang="el-GR" sz="2000" dirty="0" smtClean="0"/>
              <a:t>Ελλάδος».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>
                <a:hlinkClick r:id="rId3"/>
              </a:rPr>
              <a:t>http://opencourses.uoa.gr/courses/ARCH15</a:t>
            </a:r>
            <a:r>
              <a:rPr lang="en-US" sz="2000" dirty="0" smtClean="0">
                <a:hlinkClick r:id="rId3"/>
              </a:rPr>
              <a:t>/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2937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51067C06-40D1-4E2D-9BC7-A258193F450C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1718</TotalTime>
  <Words>748</Words>
  <Application>Microsoft Office PowerPoint</Application>
  <PresentationFormat>On-screen Show (4:3)</PresentationFormat>
  <Paragraphs>98</Paragraphs>
  <Slides>38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38</vt:i4>
      </vt:variant>
    </vt:vector>
  </HeadingPairs>
  <TitlesOfParts>
    <vt:vector size="53" baseType="lpstr">
      <vt:lpstr>ＭＳ Ｐゴシック</vt:lpstr>
      <vt:lpstr>Arial</vt:lpstr>
      <vt:lpstr>Calibri</vt:lpstr>
      <vt:lpstr>Wingdings</vt:lpstr>
      <vt:lpstr>Θέμα του Office</vt:lpstr>
      <vt:lpstr>Προεπιλεγμένη σχεδίαση</vt:lpstr>
      <vt:lpstr>1_Προεπιλεγμένη σχεδίαση</vt:lpstr>
      <vt:lpstr>2_Προεπιλεγμένη σχεδίαση</vt:lpstr>
      <vt:lpstr>3_Προεπιλεγμένη σχεδίαση</vt:lpstr>
      <vt:lpstr>4_Προεπιλεγμένη σχεδίαση</vt:lpstr>
      <vt:lpstr>5_Προεπιλεγμένη σχεδίαση</vt:lpstr>
      <vt:lpstr>6_Προεπιλεγμένη σχεδίαση</vt:lpstr>
      <vt:lpstr>7_Προεπιλεγμένη σχεδίαση</vt:lpstr>
      <vt:lpstr>8_Προεπιλεγμένη σχεδίαση</vt:lpstr>
      <vt:lpstr>9_Προεπιλεγμένη σχεδίαση</vt:lpstr>
      <vt:lpstr>Μνημειακή Τοπογραφία και Αρχιτεκτονική της Μυκηναϊκής Ελλάδος</vt:lpstr>
      <vt:lpstr>Η Αργολίδα κατά τη Μυκηναϊκή περίοδο</vt:lpstr>
      <vt:lpstr>Η ακρόπολη της Τίρυνθας</vt:lpstr>
      <vt:lpstr>PowerPoint Presentation</vt:lpstr>
      <vt:lpstr>PowerPoint Presentation</vt:lpstr>
      <vt:lpstr>PowerPoint Presentation</vt:lpstr>
      <vt:lpstr>Η ακρόπολη των Μυκηνών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Η ακρόπολη της Μιδέας</vt:lpstr>
      <vt:lpstr>PowerPoint Presentation</vt:lpstr>
      <vt:lpstr>PowerPoint Presentation</vt:lpstr>
      <vt:lpstr>PowerPoint Presentation</vt:lpstr>
      <vt:lpstr>Η Κορινθία κατά τη Μυκηναϊκή περίοδο</vt:lpstr>
      <vt:lpstr>PowerPoint Presentation</vt:lpstr>
      <vt:lpstr>Η Αττική κατά τη Μυκηναϊκή περίοδο</vt:lpstr>
      <vt:lpstr>PowerPoint Presentation</vt:lpstr>
      <vt:lpstr>Η Βοιωτία κατά τη Μυκηναϊκή περίοδο</vt:lpstr>
      <vt:lpstr>PowerPoint Presentation</vt:lpstr>
      <vt:lpstr>PowerPoint Presentation</vt:lpstr>
      <vt:lpstr>PowerPoint Presentation</vt:lpstr>
      <vt:lpstr>Η Μεσσηνία κατά τη Μυκηναϊκή περίοδο</vt:lpstr>
      <vt:lpstr>PowerPoint Presentation</vt:lpstr>
      <vt:lpstr>Μυκηναϊκή Αίγινα  (Θέση Λαζάρηδες)</vt:lpstr>
      <vt:lpstr>PowerPoint Presentation</vt:lpstr>
      <vt:lpstr>PowerPoint Presentation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Uoa</cp:lastModifiedBy>
  <cp:revision>208</cp:revision>
  <dcterms:created xsi:type="dcterms:W3CDTF">2012-09-06T09:03:05Z</dcterms:created>
  <dcterms:modified xsi:type="dcterms:W3CDTF">2015-11-22T21:57:15Z</dcterms:modified>
</cp:coreProperties>
</file>